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F54DC646-71D3-4979-9752-F8BB871EF646}"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344136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54DC646-71D3-4979-9752-F8BB871EF646}"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1713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54DC646-71D3-4979-9752-F8BB871EF646}"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225089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54DC646-71D3-4979-9752-F8BB871EF646}"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77019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54DC646-71D3-4979-9752-F8BB871EF646}"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42432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54DC646-71D3-4979-9752-F8BB871EF646}" type="datetimeFigureOut">
              <a:rPr lang="es-ES" smtClean="0"/>
              <a:t>04/02/2020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31241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54DC646-71D3-4979-9752-F8BB871EF646}" type="datetimeFigureOut">
              <a:rPr lang="es-ES" smtClean="0"/>
              <a:t>04/02/2020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122768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54DC646-71D3-4979-9752-F8BB871EF646}" type="datetimeFigureOut">
              <a:rPr lang="es-ES" smtClean="0"/>
              <a:t>04/02/2020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298220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4DC646-71D3-4979-9752-F8BB871EF646}" type="datetimeFigureOut">
              <a:rPr lang="es-ES" smtClean="0"/>
              <a:t>04/02/2020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90787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54DC646-71D3-4979-9752-F8BB871EF646}" type="datetimeFigureOut">
              <a:rPr lang="es-ES" smtClean="0"/>
              <a:t>04/02/2020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166453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54DC646-71D3-4979-9752-F8BB871EF646}" type="datetimeFigureOut">
              <a:rPr lang="es-ES" smtClean="0"/>
              <a:t>04/02/2020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FA71CA-03F7-439B-9B9D-A8F9ACA42BAE}" type="slidenum">
              <a:rPr lang="es-ES" smtClean="0"/>
              <a:t>‹Nº›</a:t>
            </a:fld>
            <a:endParaRPr lang="es-ES"/>
          </a:p>
        </p:txBody>
      </p:sp>
    </p:spTree>
    <p:extLst>
      <p:ext uri="{BB962C8B-B14F-4D97-AF65-F5344CB8AC3E}">
        <p14:creationId xmlns:p14="http://schemas.microsoft.com/office/powerpoint/2010/main" val="380845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DC646-71D3-4979-9752-F8BB871EF646}" type="datetimeFigureOut">
              <a:rPr lang="es-ES" smtClean="0"/>
              <a:t>04/02/2020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A71CA-03F7-439B-9B9D-A8F9ACA42BAE}" type="slidenum">
              <a:rPr lang="es-ES" smtClean="0"/>
              <a:t>‹Nº›</a:t>
            </a:fld>
            <a:endParaRPr lang="es-ES"/>
          </a:p>
        </p:txBody>
      </p:sp>
    </p:spTree>
    <p:extLst>
      <p:ext uri="{BB962C8B-B14F-4D97-AF65-F5344CB8AC3E}">
        <p14:creationId xmlns:p14="http://schemas.microsoft.com/office/powerpoint/2010/main" val="191333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m_-b8IcoSC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jpeg"/><Relationship Id="rId11" Type="http://schemas.openxmlformats.org/officeDocument/2006/relationships/image" Target="../media/image107.jpe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jpeg"/><Relationship Id="rId9"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jpeg"/><Relationship Id="rId3" Type="http://schemas.openxmlformats.org/officeDocument/2006/relationships/image" Target="../media/image111.jpeg"/><Relationship Id="rId7" Type="http://schemas.openxmlformats.org/officeDocument/2006/relationships/image" Target="../media/image115.jpeg"/><Relationship Id="rId12" Type="http://schemas.openxmlformats.org/officeDocument/2006/relationships/image" Target="../media/image120.jpeg"/><Relationship Id="rId2" Type="http://schemas.openxmlformats.org/officeDocument/2006/relationships/image" Target="../media/image110.jpeg"/><Relationship Id="rId16"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jpeg"/><Relationship Id="rId15" Type="http://schemas.openxmlformats.org/officeDocument/2006/relationships/image" Target="../media/image123.jpeg"/><Relationship Id="rId10" Type="http://schemas.openxmlformats.org/officeDocument/2006/relationships/image" Target="../media/image118.jpeg"/><Relationship Id="rId4" Type="http://schemas.openxmlformats.org/officeDocument/2006/relationships/image" Target="../media/image112.jpeg"/><Relationship Id="rId9" Type="http://schemas.openxmlformats.org/officeDocument/2006/relationships/image" Target="../media/image117.jpeg"/><Relationship Id="rId14" Type="http://schemas.openxmlformats.org/officeDocument/2006/relationships/image" Target="../media/image122.jpeg"/></Relationships>
</file>

<file path=ppt/slides/_rels/slide2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2.png"/><Relationship Id="rId1" Type="http://schemas.openxmlformats.org/officeDocument/2006/relationships/slideLayout" Target="../slideLayouts/slideLayout2.xml"/><Relationship Id="rId5" Type="http://schemas.openxmlformats.org/officeDocument/2006/relationships/image" Target="../media/image133.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3302" y="2174020"/>
            <a:ext cx="5211960" cy="2400657"/>
          </a:xfrm>
          <a:prstGeom prst="rect">
            <a:avLst/>
          </a:prstGeom>
        </p:spPr>
        <p:txBody>
          <a:bodyPr wrap="square">
            <a:spAutoFit/>
          </a:bodyPr>
          <a:lstStyle/>
          <a:p>
            <a:pPr algn="just"/>
            <a:r>
              <a:rPr lang="es-ES" sz="3000" b="1" u="none" strike="noStrike" dirty="0" smtClean="0">
                <a:effectLst/>
                <a:latin typeface="Arial" panose="020B0604020202020204" pitchFamily="34" charset="0"/>
                <a:cs typeface="Arial" panose="020B0604020202020204" pitchFamily="34" charset="0"/>
              </a:rPr>
              <a:t>DISEÑO, FABRICACIÓN Y AUTOMATIZACIÓN DE UNA MÁQUINA EXTRUSORA DE JABÓN ARTESANAL PARA LA EMPRESA APAIKA.</a:t>
            </a:r>
            <a:endParaRPr lang="es-ES" sz="3000" dirty="0">
              <a:latin typeface="Arial" panose="020B0604020202020204" pitchFamily="34" charset="0"/>
              <a:cs typeface="Arial" panose="020B0604020202020204" pitchFamily="34" charset="0"/>
            </a:endParaRPr>
          </a:p>
        </p:txBody>
      </p:sp>
      <p:sp>
        <p:nvSpPr>
          <p:cNvPr id="7" name="Rectángulo 6"/>
          <p:cNvSpPr/>
          <p:nvPr/>
        </p:nvSpPr>
        <p:spPr>
          <a:xfrm>
            <a:off x="7376159" y="0"/>
            <a:ext cx="3579223" cy="74893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s-ES"/>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6159" y="873961"/>
            <a:ext cx="3579223" cy="3042340"/>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159" y="4041332"/>
            <a:ext cx="3579223" cy="2298503"/>
          </a:xfrm>
          <a:prstGeom prst="rect">
            <a:avLst/>
          </a:prstGeom>
        </p:spPr>
      </p:pic>
      <p:pic>
        <p:nvPicPr>
          <p:cNvPr id="1026" name="Picture 2" descr="Image result for logo esp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032" y="443158"/>
            <a:ext cx="4762500" cy="13144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949603" y="5865614"/>
            <a:ext cx="2070375" cy="400110"/>
          </a:xfrm>
          <a:prstGeom prst="rect">
            <a:avLst/>
          </a:prstGeom>
        </p:spPr>
        <p:txBody>
          <a:bodyPr wrap="none">
            <a:spAutoFit/>
          </a:bodyPr>
          <a:lstStyle/>
          <a:p>
            <a:r>
              <a:rPr lang="en-US" sz="2000" u="none" strike="noStrike" dirty="0" smtClean="0">
                <a:solidFill>
                  <a:srgbClr val="4D4A46"/>
                </a:solidFill>
                <a:effectLst/>
              </a:rPr>
              <a:t>Ramiro A. Galindo</a:t>
            </a:r>
            <a:endParaRPr lang="es-ES" sz="2000" dirty="0"/>
          </a:p>
        </p:txBody>
      </p:sp>
    </p:spTree>
    <p:extLst>
      <p:ext uri="{BB962C8B-B14F-4D97-AF65-F5344CB8AC3E}">
        <p14:creationId xmlns:p14="http://schemas.microsoft.com/office/powerpoint/2010/main" val="1526748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84366" y="1075509"/>
            <a:ext cx="9858103" cy="5124994"/>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ítulo 1"/>
          <p:cNvSpPr>
            <a:spLocks noGrp="1"/>
          </p:cNvSpPr>
          <p:nvPr>
            <p:ph type="title"/>
          </p:nvPr>
        </p:nvSpPr>
        <p:spPr>
          <a:xfrm>
            <a:off x="2416499" y="125640"/>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IDENTIFICACIÓN DE NECESIDADES</a:t>
            </a:r>
            <a:endParaRPr lang="es-ES" sz="30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2955201" y="1216350"/>
            <a:ext cx="1636965"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ENTREVISTAS</a:t>
            </a:r>
            <a:endParaRPr lang="es-ES" sz="1400" b="1" dirty="0">
              <a:latin typeface="Arial" panose="020B0604020202020204" pitchFamily="34" charset="0"/>
              <a:cs typeface="Arial" panose="020B0604020202020204" pitchFamily="34" charset="0"/>
            </a:endParaRPr>
          </a:p>
        </p:txBody>
      </p:sp>
      <p:sp>
        <p:nvSpPr>
          <p:cNvPr id="9" name="Título 1"/>
          <p:cNvSpPr txBox="1">
            <a:spLocks/>
          </p:cNvSpPr>
          <p:nvPr/>
        </p:nvSpPr>
        <p:spPr>
          <a:xfrm>
            <a:off x="7609931" y="1240972"/>
            <a:ext cx="1636965"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OBSERVACIÓN</a:t>
            </a:r>
            <a:endParaRPr lang="es-ES" sz="1400" b="1" dirty="0">
              <a:latin typeface="Arial" panose="020B0604020202020204" pitchFamily="34" charset="0"/>
              <a:cs typeface="Arial" panose="020B0604020202020204" pitchFamily="34"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1559612000"/>
              </p:ext>
            </p:extLst>
          </p:nvPr>
        </p:nvGraphicFramePr>
        <p:xfrm>
          <a:off x="6451256" y="1666411"/>
          <a:ext cx="3954313" cy="4511809"/>
        </p:xfrm>
        <a:graphic>
          <a:graphicData uri="http://schemas.openxmlformats.org/drawingml/2006/table">
            <a:tbl>
              <a:tblPr firstRow="1" firstCol="1" bandRow="1"/>
              <a:tblGrid>
                <a:gridCol w="881464">
                  <a:extLst>
                    <a:ext uri="{9D8B030D-6E8A-4147-A177-3AD203B41FA5}">
                      <a16:colId xmlns:a16="http://schemas.microsoft.com/office/drawing/2014/main" val="2759242933"/>
                    </a:ext>
                  </a:extLst>
                </a:gridCol>
                <a:gridCol w="1526752">
                  <a:extLst>
                    <a:ext uri="{9D8B030D-6E8A-4147-A177-3AD203B41FA5}">
                      <a16:colId xmlns:a16="http://schemas.microsoft.com/office/drawing/2014/main" val="2952068877"/>
                    </a:ext>
                  </a:extLst>
                </a:gridCol>
                <a:gridCol w="92640">
                  <a:extLst>
                    <a:ext uri="{9D8B030D-6E8A-4147-A177-3AD203B41FA5}">
                      <a16:colId xmlns:a16="http://schemas.microsoft.com/office/drawing/2014/main" val="2677135472"/>
                    </a:ext>
                  </a:extLst>
                </a:gridCol>
                <a:gridCol w="516423">
                  <a:extLst>
                    <a:ext uri="{9D8B030D-6E8A-4147-A177-3AD203B41FA5}">
                      <a16:colId xmlns:a16="http://schemas.microsoft.com/office/drawing/2014/main" val="2446213083"/>
                    </a:ext>
                  </a:extLst>
                </a:gridCol>
                <a:gridCol w="937034">
                  <a:extLst>
                    <a:ext uri="{9D8B030D-6E8A-4147-A177-3AD203B41FA5}">
                      <a16:colId xmlns:a16="http://schemas.microsoft.com/office/drawing/2014/main" val="1279726076"/>
                    </a:ext>
                  </a:extLst>
                </a:gridCol>
              </a:tblGrid>
              <a:tr h="346670">
                <a:tc>
                  <a:txBody>
                    <a:bodyPr/>
                    <a:lstStyle/>
                    <a:p>
                      <a:pP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Observado: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Extrusora de jabón 1 10 2018.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Fuente: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YouTube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7877750"/>
                  </a:ext>
                </a:extLst>
              </a:tr>
              <a:tr h="176087">
                <a:tc>
                  <a:txBody>
                    <a:bodyPr/>
                    <a:lstStyle/>
                    <a:p>
                      <a:pP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Empresa: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Esteban y concepción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a:noFill/>
                    </a:lnL>
                    <a:lnR>
                      <a:noFill/>
                    </a:lnR>
                    <a:lnT>
                      <a:noFill/>
                    </a:lnT>
                    <a:lnB>
                      <a:noFill/>
                    </a:lnB>
                  </a:tcPr>
                </a:tc>
                <a:tc hMerge="1">
                  <a:txBody>
                    <a:bodyPr/>
                    <a:lstStyle/>
                    <a:p>
                      <a:endParaRPr lang="es-E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ctr">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9217117"/>
                  </a:ext>
                </a:extLst>
              </a:tr>
              <a:tr h="174609">
                <a:tc>
                  <a:txBody>
                    <a:bodyPr/>
                    <a:lstStyle/>
                    <a:p>
                      <a:pP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Observador: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Ramiro Galindo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7109506"/>
                  </a:ext>
                </a:extLst>
              </a:tr>
              <a:tr h="174609">
                <a:tc>
                  <a:txBody>
                    <a:bodyPr/>
                    <a:lstStyle/>
                    <a:p>
                      <a:pP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Fecha: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22/04/2019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9230072"/>
                  </a:ext>
                </a:extLst>
              </a:tr>
              <a:tr h="349217">
                <a:tc>
                  <a:txBody>
                    <a:bodyPr/>
                    <a:lstStyle/>
                    <a:p>
                      <a:pP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Link: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800" u="none" strike="no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https://www.youtube.com/watch?v=m_-b8IcoSCU</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3620" marR="3362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263057"/>
                  </a:ext>
                </a:extLst>
              </a:tr>
              <a:tr h="324659">
                <a:tc>
                  <a:txBody>
                    <a:bodyPr/>
                    <a:lstStyle/>
                    <a:p>
                      <a:pPr algn="ct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Atributo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Observación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Necesidad interpretada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483831280"/>
                  </a:ext>
                </a:extLst>
              </a:tr>
              <a:tr h="698435">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Tolva de alimentación.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La tolva de alimentación tiene un gran tamaño en comparación con el resto de la máquina.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La tolva de alimentación de la máquina extrusora de jabón posee una gran capacidad en volumen.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817630175"/>
                  </a:ext>
                </a:extLst>
              </a:tr>
              <a:tr h="523826">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Vástago de extrusión.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El vástago de extrusión es de longitud reducida. Parece tener menos de 60 cm de largo.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La máquina extrusora de jabón cuenta con un vástago de extrusión corto de longitud.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748554535"/>
                  </a:ext>
                </a:extLst>
              </a:tr>
              <a:tr h="87304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Resistencia eléctrica.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La resistencia eléctrica se encuentra ubicada al final del vástago de extrusión, envolviendo la boquilla.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La resistencia eléctrica para controlar la temperatura en la máquina extrusora de jabón está ubicada al final, sobre la boquilla de extrusión.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4168037226"/>
                  </a:ext>
                </a:extLst>
              </a:tr>
              <a:tr h="698435">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Indicadores de variables.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El panel de control cuenta con indicadores de temperatura de la resistencia eléctrica y velocidad del husillo de extrusión.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nSpc>
                          <a:spcPct val="150000"/>
                        </a:lnSpc>
                        <a:spcAft>
                          <a:spcPts val="0"/>
                        </a:spcAft>
                      </a:pPr>
                      <a:r>
                        <a:rPr lang="es-ES" sz="800" dirty="0">
                          <a:effectLst/>
                          <a:latin typeface="Arial" panose="020B0604020202020204" pitchFamily="34" charset="0"/>
                          <a:ea typeface="Times New Roman" panose="02020603050405020304" pitchFamily="18" charset="0"/>
                          <a:cs typeface="Times New Roman" panose="02020603050405020304" pitchFamily="18" charset="0"/>
                        </a:rPr>
                        <a:t>El panel de control de la máquina extrusora de jabón tiene indicadores de temperatura y velocidad.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620" marR="3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63884612"/>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448322544"/>
              </p:ext>
            </p:extLst>
          </p:nvPr>
        </p:nvGraphicFramePr>
        <p:xfrm>
          <a:off x="2106239" y="1666411"/>
          <a:ext cx="3334888" cy="4368569"/>
        </p:xfrm>
        <a:graphic>
          <a:graphicData uri="http://schemas.openxmlformats.org/drawingml/2006/table">
            <a:tbl>
              <a:tblPr firstRow="1" firstCol="1" bandRow="1"/>
              <a:tblGrid>
                <a:gridCol w="780298">
                  <a:extLst>
                    <a:ext uri="{9D8B030D-6E8A-4147-A177-3AD203B41FA5}">
                      <a16:colId xmlns:a16="http://schemas.microsoft.com/office/drawing/2014/main" val="1851877865"/>
                    </a:ext>
                  </a:extLst>
                </a:gridCol>
                <a:gridCol w="757880">
                  <a:extLst>
                    <a:ext uri="{9D8B030D-6E8A-4147-A177-3AD203B41FA5}">
                      <a16:colId xmlns:a16="http://schemas.microsoft.com/office/drawing/2014/main" val="2674573318"/>
                    </a:ext>
                  </a:extLst>
                </a:gridCol>
                <a:gridCol w="561540">
                  <a:extLst>
                    <a:ext uri="{9D8B030D-6E8A-4147-A177-3AD203B41FA5}">
                      <a16:colId xmlns:a16="http://schemas.microsoft.com/office/drawing/2014/main" val="3625977597"/>
                    </a:ext>
                  </a:extLst>
                </a:gridCol>
                <a:gridCol w="617585">
                  <a:extLst>
                    <a:ext uri="{9D8B030D-6E8A-4147-A177-3AD203B41FA5}">
                      <a16:colId xmlns:a16="http://schemas.microsoft.com/office/drawing/2014/main" val="1449323490"/>
                    </a:ext>
                  </a:extLst>
                </a:gridCol>
                <a:gridCol w="617585">
                  <a:extLst>
                    <a:ext uri="{9D8B030D-6E8A-4147-A177-3AD203B41FA5}">
                      <a16:colId xmlns:a16="http://schemas.microsoft.com/office/drawing/2014/main" val="1699580013"/>
                    </a:ext>
                  </a:extLst>
                </a:gridCol>
              </a:tblGrid>
              <a:tr h="262832">
                <a:tc>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Entrevistado: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600" dirty="0">
                          <a:effectLst/>
                          <a:latin typeface="Arial" panose="020B0604020202020204" pitchFamily="34" charset="0"/>
                          <a:ea typeface="Times New Roman" panose="02020603050405020304" pitchFamily="18" charset="0"/>
                          <a:cs typeface="Times New Roman" panose="02020603050405020304" pitchFamily="18" charset="0"/>
                        </a:rPr>
                        <a:t>Ing. Fernando Olmedo</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600" b="1" dirty="0">
                          <a:effectLst/>
                          <a:latin typeface="Arial" panose="020B0604020202020204" pitchFamily="34" charset="0"/>
                          <a:ea typeface="Times New Roman" panose="02020603050405020304" pitchFamily="18" charset="0"/>
                          <a:cs typeface="Times New Roman" panose="02020603050405020304" pitchFamily="18" charset="0"/>
                        </a:rPr>
                        <a:t>Entrevistador: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Ramiro Galindo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57570265"/>
                  </a:ext>
                </a:extLst>
              </a:tr>
              <a:tr h="146018">
                <a:tc>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Dirección: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ESPE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07000"/>
                        </a:lnSpc>
                      </a:pPr>
                      <a:endParaRPr lang="en-US" sz="700" dirty="0">
                        <a:effectLst/>
                        <a:latin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Fecha: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18/04/2019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9067770"/>
                  </a:ext>
                </a:extLst>
              </a:tr>
              <a:tr h="146018">
                <a:tc>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Teléfono: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098-796-6584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07000"/>
                        </a:lnSpc>
                      </a:pPr>
                      <a:endParaRPr lang="en-US" sz="700">
                        <a:effectLst/>
                        <a:latin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07000"/>
                        </a:lnSpc>
                      </a:pPr>
                      <a:endParaRPr lang="en-US" sz="700">
                        <a:effectLst/>
                        <a:latin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07000"/>
                        </a:lnSpc>
                      </a:pPr>
                      <a:endParaRPr lang="en-US" sz="700">
                        <a:effectLst/>
                        <a:latin typeface="Calibri" panose="020F0502020204030204" pitchFamily="34" charset="0"/>
                        <a:cs typeface="Times New Roman" panose="02020603050405020304" pitchFamily="18" charset="0"/>
                      </a:endParaRPr>
                    </a:p>
                  </a:txBody>
                  <a:tcPr marL="28392" marR="2839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1384581"/>
                  </a:ext>
                </a:extLst>
              </a:tr>
              <a:tr h="131416">
                <a:tc rowSpan="2">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¿Dispuesto a otra llamada?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si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07000"/>
                        </a:lnSpc>
                      </a:pPr>
                      <a:endParaRPr lang="en-US" sz="700">
                        <a:effectLst/>
                        <a:latin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07000"/>
                        </a:lnSpc>
                      </a:pPr>
                      <a:endParaRPr lang="en-US" sz="700">
                        <a:effectLst/>
                        <a:latin typeface="Calibri" panose="020F0502020204030204" pitchFamily="34" charset="0"/>
                        <a:cs typeface="Times New Roman" panose="02020603050405020304" pitchFamily="18" charset="0"/>
                      </a:endParaRPr>
                    </a:p>
                  </a:txBody>
                  <a:tcPr marL="28392" marR="28392" marT="0" marB="0" anchor="b">
                    <a:lnL>
                      <a:noFill/>
                    </a:lnL>
                    <a:lnR>
                      <a:noFill/>
                    </a:lnR>
                    <a:lnT>
                      <a:noFill/>
                    </a:lnT>
                    <a:lnB>
                      <a:noFill/>
                    </a:lnB>
                  </a:tcPr>
                </a:tc>
                <a:tc>
                  <a:txBody>
                    <a:bodyPr/>
                    <a:lstStyle/>
                    <a:p>
                      <a:pPr algn="r">
                        <a:lnSpc>
                          <a:spcPct val="107000"/>
                        </a:lnSpc>
                      </a:pPr>
                      <a:endParaRPr lang="en-US" sz="700">
                        <a:effectLst/>
                        <a:latin typeface="Calibri" panose="020F0502020204030204" pitchFamily="34" charset="0"/>
                        <a:cs typeface="Times New Roman" panose="02020603050405020304" pitchFamily="18" charset="0"/>
                      </a:endParaRPr>
                    </a:p>
                  </a:txBody>
                  <a:tcPr marL="28392" marR="2839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1801862"/>
                  </a:ext>
                </a:extLst>
              </a:tr>
              <a:tr h="160620">
                <a:tc vMerge="1">
                  <a:txBody>
                    <a:bodyPr/>
                    <a:lstStyle/>
                    <a:p>
                      <a:endParaRPr lang="es-ES"/>
                    </a:p>
                  </a:txBody>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pPr>
                      <a:endParaRPr lang="en-US" sz="700" dirty="0">
                        <a:effectLst/>
                        <a:latin typeface="Calibri" panose="020F0502020204030204" pitchFamily="34" charset="0"/>
                        <a:cs typeface="Times New Roman" panose="02020603050405020304" pitchFamily="18" charset="0"/>
                      </a:endParaRPr>
                    </a:p>
                  </a:txBody>
                  <a:tcPr marL="28392" marR="28392"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07000"/>
                        </a:lnSpc>
                      </a:pPr>
                      <a:endParaRPr lang="en-US" sz="700">
                        <a:effectLst/>
                        <a:latin typeface="Calibri" panose="020F0502020204030204" pitchFamily="34" charset="0"/>
                        <a:cs typeface="Times New Roman" panose="02020603050405020304" pitchFamily="18" charset="0"/>
                      </a:endParaRPr>
                    </a:p>
                  </a:txBody>
                  <a:tcPr marL="28392" marR="2839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pPr>
                      <a:endParaRPr lang="en-US" sz="700">
                        <a:effectLst/>
                        <a:latin typeface="Calibri" panose="020F0502020204030204" pitchFamily="34" charset="0"/>
                        <a:cs typeface="Times New Roman" panose="02020603050405020304" pitchFamily="18" charset="0"/>
                      </a:endParaRPr>
                    </a:p>
                  </a:txBody>
                  <a:tcPr marL="28392" marR="2839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660454"/>
                  </a:ext>
                </a:extLst>
              </a:tr>
              <a:tr h="292036">
                <a:tc>
                  <a:txBody>
                    <a:bodyPr/>
                    <a:lstStyle/>
                    <a:p>
                      <a:pPr algn="ct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Pregunta/sugerencia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Enunciado del entrevistado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Necesidad interpretada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724124329"/>
                  </a:ext>
                </a:extLst>
              </a:tr>
              <a:tr h="730090">
                <a:tc>
                  <a:txBody>
                    <a:bodyPr/>
                    <a:lstStyle/>
                    <a:p>
                      <a:pPr algn="ct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Potencia de extrusión.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Se debe realizar un análisis reológico del fluido con el que se va a trabajar.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Se llevará a cabo un análisis reológico de la masa inicial de jabón, para conocer el torque y la presión necesarios para lograr compactarla y extruirla.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436010694"/>
                  </a:ext>
                </a:extLst>
              </a:tr>
              <a:tr h="1460181">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Acople entre el motor y el husillo de extrusión.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Por lo general las máquinas extrusoras cuentan con una caja reductora que acopla el motor y el husillo de extrusión. Esta configuración ayuda a aumentar el torque de este último. Sin embargo, se podría saber exactamente si se requiere o no una caja reductora mediante el análisis reológico.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El uso de una caja reductora para acoplar el motor y el husillo de extrusión depende del análisis reológico de la masa inicial de jabón.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352830002"/>
                  </a:ext>
                </a:extLst>
              </a:tr>
              <a:tr h="1022126">
                <a:tc>
                  <a:txBody>
                    <a:bodyPr/>
                    <a:lstStyle/>
                    <a:p>
                      <a:pPr algn="ctr">
                        <a:lnSpc>
                          <a:spcPct val="150000"/>
                        </a:lnSpc>
                        <a:spcAft>
                          <a:spcPts val="0"/>
                        </a:spcAft>
                      </a:pPr>
                      <a:r>
                        <a:rPr lang="es-ES" sz="600" dirty="0">
                          <a:effectLst/>
                          <a:latin typeface="Arial" panose="020B0604020202020204" pitchFamily="34" charset="0"/>
                          <a:ea typeface="Times New Roman" panose="02020603050405020304" pitchFamily="18" charset="0"/>
                          <a:cs typeface="Times New Roman" panose="02020603050405020304" pitchFamily="18" charset="0"/>
                        </a:rPr>
                        <a:t>Tornillo de extrusión.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Usar doble tornillo de extrusión en lugar de uno solo trae muchos beneficios, principalmente reducción de tiempos y aumento de producción. Empero, esta configuración resulta bastante costosa.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r">
                        <a:lnSpc>
                          <a:spcPct val="150000"/>
                        </a:lnSpc>
                        <a:spcAft>
                          <a:spcPts val="0"/>
                        </a:spcAft>
                      </a:pPr>
                      <a:r>
                        <a:rPr lang="es-ES" sz="600" dirty="0">
                          <a:effectLst/>
                          <a:latin typeface="Arial" panose="020B0604020202020204" pitchFamily="34" charset="0"/>
                          <a:ea typeface="Times New Roman" panose="02020603050405020304" pitchFamily="18" charset="0"/>
                          <a:cs typeface="Times New Roman" panose="02020603050405020304" pitchFamily="18" charset="0"/>
                        </a:rPr>
                        <a:t>Analizar la posibilidad de utilizar un doble tornillo de extrusión de acuerdo a los recursos económicos disponibles.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8392" marR="2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731034119"/>
                  </a:ext>
                </a:extLst>
              </a:tr>
            </a:tbl>
          </a:graphicData>
        </a:graphic>
      </p:graphicFrame>
    </p:spTree>
    <p:extLst>
      <p:ext uri="{BB962C8B-B14F-4D97-AF65-F5344CB8AC3E}">
        <p14:creationId xmlns:p14="http://schemas.microsoft.com/office/powerpoint/2010/main" val="1047867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099182975"/>
              </p:ext>
            </p:extLst>
          </p:nvPr>
        </p:nvGraphicFramePr>
        <p:xfrm>
          <a:off x="3849187" y="1201786"/>
          <a:ext cx="4545875" cy="5123418"/>
        </p:xfrm>
        <a:graphic>
          <a:graphicData uri="http://schemas.openxmlformats.org/drawingml/2006/table">
            <a:tbl>
              <a:tblPr firstRow="1" firstCol="1" bandRow="1"/>
              <a:tblGrid>
                <a:gridCol w="344466">
                  <a:extLst>
                    <a:ext uri="{9D8B030D-6E8A-4147-A177-3AD203B41FA5}">
                      <a16:colId xmlns:a16="http://schemas.microsoft.com/office/drawing/2014/main" val="570889233"/>
                    </a:ext>
                  </a:extLst>
                </a:gridCol>
                <a:gridCol w="1017252">
                  <a:extLst>
                    <a:ext uri="{9D8B030D-6E8A-4147-A177-3AD203B41FA5}">
                      <a16:colId xmlns:a16="http://schemas.microsoft.com/office/drawing/2014/main" val="3579659828"/>
                    </a:ext>
                  </a:extLst>
                </a:gridCol>
                <a:gridCol w="2884902">
                  <a:extLst>
                    <a:ext uri="{9D8B030D-6E8A-4147-A177-3AD203B41FA5}">
                      <a16:colId xmlns:a16="http://schemas.microsoft.com/office/drawing/2014/main" val="2526236948"/>
                    </a:ext>
                  </a:extLst>
                </a:gridCol>
                <a:gridCol w="299255">
                  <a:extLst>
                    <a:ext uri="{9D8B030D-6E8A-4147-A177-3AD203B41FA5}">
                      <a16:colId xmlns:a16="http://schemas.microsoft.com/office/drawing/2014/main" val="1634094293"/>
                    </a:ext>
                  </a:extLst>
                </a:gridCol>
              </a:tblGrid>
              <a:tr h="352789">
                <a:tc>
                  <a:txBody>
                    <a:bodyPr/>
                    <a:lstStyle/>
                    <a:p>
                      <a:pPr algn="ctr">
                        <a:lnSpc>
                          <a:spcPct val="150000"/>
                        </a:lnSpc>
                        <a:spcAft>
                          <a:spcPts val="0"/>
                        </a:spcAft>
                      </a:pPr>
                      <a:r>
                        <a:rPr lang="es-ES" sz="700" b="1">
                          <a:effectLst/>
                          <a:latin typeface="Arial" panose="020B0604020202020204" pitchFamily="34" charset="0"/>
                          <a:ea typeface="Times New Roman" panose="02020603050405020304" pitchFamily="18" charset="0"/>
                          <a:cs typeface="Times New Roman" panose="02020603050405020304" pitchFamily="18" charset="0"/>
                        </a:rPr>
                        <a:t>Núm.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b="1">
                          <a:effectLst/>
                          <a:latin typeface="Arial" panose="020B0604020202020204" pitchFamily="34" charset="0"/>
                          <a:ea typeface="Times New Roman" panose="02020603050405020304" pitchFamily="18" charset="0"/>
                          <a:cs typeface="Times New Roman" panose="02020603050405020304" pitchFamily="18" charset="0"/>
                        </a:rPr>
                        <a:t>Necesidad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b="1">
                          <a:effectLst/>
                          <a:latin typeface="Arial" panose="020B0604020202020204" pitchFamily="34" charset="0"/>
                          <a:ea typeface="Times New Roman" panose="02020603050405020304" pitchFamily="18" charset="0"/>
                          <a:cs typeface="Times New Roman" panose="02020603050405020304" pitchFamily="18" charset="0"/>
                        </a:rPr>
                        <a:t>Imp.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222650"/>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Tornillo de extrusión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El tornillo de extrusión puede comprimir y extruir la masa inicial de jabón.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701984"/>
                  </a:ext>
                </a:extLst>
              </a:tr>
              <a:tr h="529183">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Caja reductora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 máquina extrusora de jabón cuenta con una caja reductora que acopla el eje del motor con el tornillo de extrusión y proporciona más torque a este último.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588380"/>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Máquina extrusora de jabón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 máquina extrusora de jabón tiene muy buena capacidad de producción.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993258"/>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Tornillo de extrusión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El tornillo de extrusión puede girar en sentido horario y antihorario.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600839"/>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Tornillo de extrusión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El tornillo de extrusión gira con velocidad variable - regulable.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789617"/>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Máquina extrusora de jabón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 máquina extrusora homogeniza todos los componentes del jabón.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129137"/>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Máquina extrusora de jabón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 máquina extrusora está fabricada con materiales reactivamente inertes a los componentes del jabón.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760218"/>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Tolva de alimentación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 tolva de alimentación tiene gran capacidad en volumen.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231059"/>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Panel de control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El panel de control cuenta con indicadores de temperatura y velocidad.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679823"/>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Vástago de extrusión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Al final del vástago de extrusión existe un disco de homogenización fácilmente intercambiable.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744407"/>
                  </a:ext>
                </a:extLst>
              </a:tr>
              <a:tr h="360767">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Vástago de extrusión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El vástago de extrusión es corto de longitud.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884629"/>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Resistencia eléctrica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 resistencia eléctrica envuelve la boquilla de extrusión.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904048"/>
                  </a:ext>
                </a:extLst>
              </a:tr>
              <a:tr h="35278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Tolva de alimentación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 tolva de alimentación cuenta con un fin de carrera en su tapa.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9830" marR="29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598530"/>
                  </a:ext>
                </a:extLst>
              </a:tr>
            </a:tbl>
          </a:graphicData>
        </a:graphic>
      </p:graphicFrame>
      <p:sp>
        <p:nvSpPr>
          <p:cNvPr id="6" name="Título 1"/>
          <p:cNvSpPr>
            <a:spLocks noGrp="1"/>
          </p:cNvSpPr>
          <p:nvPr>
            <p:ph type="title"/>
          </p:nvPr>
        </p:nvSpPr>
        <p:spPr>
          <a:xfrm>
            <a:off x="2571139" y="177892"/>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LISTA DE NECESIDADES</a:t>
            </a:r>
            <a:endParaRPr lang="es-E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08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19200"/>
            <a:ext cx="12192000" cy="56388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ítulo 1"/>
          <p:cNvSpPr>
            <a:spLocks noGrp="1"/>
          </p:cNvSpPr>
          <p:nvPr>
            <p:ph type="title"/>
          </p:nvPr>
        </p:nvSpPr>
        <p:spPr>
          <a:xfrm>
            <a:off x="2442625" y="269331"/>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ESPECIFICACIONES DEL PRODUCTO</a:t>
            </a:r>
            <a:endParaRPr lang="es-ES" sz="3000" b="1"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280652623"/>
              </p:ext>
            </p:extLst>
          </p:nvPr>
        </p:nvGraphicFramePr>
        <p:xfrm>
          <a:off x="1049024" y="1912326"/>
          <a:ext cx="4472209" cy="4526280"/>
        </p:xfrm>
        <a:graphic>
          <a:graphicData uri="http://schemas.openxmlformats.org/drawingml/2006/table">
            <a:tbl>
              <a:tblPr firstRow="1" firstCol="1" bandRow="1"/>
              <a:tblGrid>
                <a:gridCol w="521941">
                  <a:extLst>
                    <a:ext uri="{9D8B030D-6E8A-4147-A177-3AD203B41FA5}">
                      <a16:colId xmlns:a16="http://schemas.microsoft.com/office/drawing/2014/main" val="1136419659"/>
                    </a:ext>
                  </a:extLst>
                </a:gridCol>
                <a:gridCol w="668634">
                  <a:extLst>
                    <a:ext uri="{9D8B030D-6E8A-4147-A177-3AD203B41FA5}">
                      <a16:colId xmlns:a16="http://schemas.microsoft.com/office/drawing/2014/main" val="3372978237"/>
                    </a:ext>
                  </a:extLst>
                </a:gridCol>
                <a:gridCol w="2274563">
                  <a:extLst>
                    <a:ext uri="{9D8B030D-6E8A-4147-A177-3AD203B41FA5}">
                      <a16:colId xmlns:a16="http://schemas.microsoft.com/office/drawing/2014/main" val="3106040683"/>
                    </a:ext>
                  </a:extLst>
                </a:gridCol>
                <a:gridCol w="325801">
                  <a:extLst>
                    <a:ext uri="{9D8B030D-6E8A-4147-A177-3AD203B41FA5}">
                      <a16:colId xmlns:a16="http://schemas.microsoft.com/office/drawing/2014/main" val="3112401544"/>
                    </a:ext>
                  </a:extLst>
                </a:gridCol>
                <a:gridCol w="681270">
                  <a:extLst>
                    <a:ext uri="{9D8B030D-6E8A-4147-A177-3AD203B41FA5}">
                      <a16:colId xmlns:a16="http://schemas.microsoft.com/office/drawing/2014/main" val="4144090566"/>
                    </a:ext>
                  </a:extLst>
                </a:gridCol>
              </a:tblGrid>
              <a:tr h="395576">
                <a:tc>
                  <a:txBody>
                    <a:bodyPr/>
                    <a:lstStyle/>
                    <a:p>
                      <a:pPr algn="ctr">
                        <a:lnSpc>
                          <a:spcPct val="150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Métrica Núm.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Núm. de necesidad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Métrica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Imp.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panose="020B0604020202020204" pitchFamily="34" charset="0"/>
                          <a:ea typeface="Times New Roman" panose="02020603050405020304" pitchFamily="18" charset="0"/>
                          <a:cs typeface="Times New Roman" panose="02020603050405020304" pitchFamily="18" charset="0"/>
                        </a:rPr>
                        <a:t>Unidades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101351"/>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Torque del motor.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Nm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954970"/>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Tipo de motor.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Lista.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819857"/>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Voltaje de alimentación del motor.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995236"/>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Capacidad de producción.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Kg/h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015532"/>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Volumen de la tolva de alimentación.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91611"/>
                  </a:ext>
                </a:extLst>
              </a:tr>
              <a:tr h="395576">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Material de los componentes en contacto con el jabón.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Lista.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880435"/>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Tamaño de la máquina extrusora.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Subj.</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255916"/>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Sentido de giro del tornillo de extrusión.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CW/CCW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166735"/>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Velocidad de giro del tornillo de extrusión.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rpm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46777"/>
                  </a:ext>
                </a:extLst>
              </a:tr>
              <a:tr h="395576">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Homogenización de todos los componentes del jabón.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Subj.</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918082"/>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1,4,13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Temperatura de extrusión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ºC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099747"/>
                  </a:ext>
                </a:extLst>
              </a:tr>
              <a:tr h="395576">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Todos los componentes de la máquina extrusora son desmontables.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614125"/>
                  </a:ext>
                </a:extLst>
              </a:tr>
              <a:tr h="395576">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El panel de control cuenta con indicadores de temperatura y velocidad.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529760"/>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Longitud del vástago de extrusión.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mm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697817"/>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Fin de carrera en la tapa de la tolva.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116138"/>
                  </a:ext>
                </a:extLst>
              </a:tr>
              <a:tr h="197788">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Boquilla de extrusión calentada.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dirty="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459" marR="3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242284"/>
                  </a:ext>
                </a:extLst>
              </a:tr>
            </a:tbl>
          </a:graphicData>
        </a:graphic>
      </p:graphicFrame>
      <p:sp>
        <p:nvSpPr>
          <p:cNvPr id="7" name="Título 1"/>
          <p:cNvSpPr txBox="1">
            <a:spLocks/>
          </p:cNvSpPr>
          <p:nvPr/>
        </p:nvSpPr>
        <p:spPr>
          <a:xfrm>
            <a:off x="2193699" y="1340732"/>
            <a:ext cx="2182857"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LISTA DE MÉTRICAS</a:t>
            </a:r>
            <a:endParaRPr lang="es-ES" sz="1400" b="1" dirty="0">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379084854"/>
              </p:ext>
            </p:extLst>
          </p:nvPr>
        </p:nvGraphicFramePr>
        <p:xfrm>
          <a:off x="6557553" y="1912326"/>
          <a:ext cx="4598129" cy="4653938"/>
        </p:xfrm>
        <a:graphic>
          <a:graphicData uri="http://schemas.openxmlformats.org/drawingml/2006/table">
            <a:tbl>
              <a:tblPr firstRow="1" firstCol="1" bandRow="1"/>
              <a:tblGrid>
                <a:gridCol w="339115">
                  <a:extLst>
                    <a:ext uri="{9D8B030D-6E8A-4147-A177-3AD203B41FA5}">
                      <a16:colId xmlns:a16="http://schemas.microsoft.com/office/drawing/2014/main" val="2793298834"/>
                    </a:ext>
                  </a:extLst>
                </a:gridCol>
                <a:gridCol w="446509">
                  <a:extLst>
                    <a:ext uri="{9D8B030D-6E8A-4147-A177-3AD203B41FA5}">
                      <a16:colId xmlns:a16="http://schemas.microsoft.com/office/drawing/2014/main" val="2056792045"/>
                    </a:ext>
                  </a:extLst>
                </a:gridCol>
                <a:gridCol w="822390">
                  <a:extLst>
                    <a:ext uri="{9D8B030D-6E8A-4147-A177-3AD203B41FA5}">
                      <a16:colId xmlns:a16="http://schemas.microsoft.com/office/drawing/2014/main" val="2629656716"/>
                    </a:ext>
                  </a:extLst>
                </a:gridCol>
                <a:gridCol w="318798">
                  <a:extLst>
                    <a:ext uri="{9D8B030D-6E8A-4147-A177-3AD203B41FA5}">
                      <a16:colId xmlns:a16="http://schemas.microsoft.com/office/drawing/2014/main" val="3494014862"/>
                    </a:ext>
                  </a:extLst>
                </a:gridCol>
                <a:gridCol w="416516">
                  <a:extLst>
                    <a:ext uri="{9D8B030D-6E8A-4147-A177-3AD203B41FA5}">
                      <a16:colId xmlns:a16="http://schemas.microsoft.com/office/drawing/2014/main" val="3777499919"/>
                    </a:ext>
                  </a:extLst>
                </a:gridCol>
                <a:gridCol w="446509">
                  <a:extLst>
                    <a:ext uri="{9D8B030D-6E8A-4147-A177-3AD203B41FA5}">
                      <a16:colId xmlns:a16="http://schemas.microsoft.com/office/drawing/2014/main" val="679955205"/>
                    </a:ext>
                  </a:extLst>
                </a:gridCol>
                <a:gridCol w="416516">
                  <a:extLst>
                    <a:ext uri="{9D8B030D-6E8A-4147-A177-3AD203B41FA5}">
                      <a16:colId xmlns:a16="http://schemas.microsoft.com/office/drawing/2014/main" val="949283063"/>
                    </a:ext>
                  </a:extLst>
                </a:gridCol>
                <a:gridCol w="463926">
                  <a:extLst>
                    <a:ext uri="{9D8B030D-6E8A-4147-A177-3AD203B41FA5}">
                      <a16:colId xmlns:a16="http://schemas.microsoft.com/office/drawing/2014/main" val="969603460"/>
                    </a:ext>
                  </a:extLst>
                </a:gridCol>
                <a:gridCol w="425223">
                  <a:extLst>
                    <a:ext uri="{9D8B030D-6E8A-4147-A177-3AD203B41FA5}">
                      <a16:colId xmlns:a16="http://schemas.microsoft.com/office/drawing/2014/main" val="1595501575"/>
                    </a:ext>
                  </a:extLst>
                </a:gridCol>
                <a:gridCol w="502627">
                  <a:extLst>
                    <a:ext uri="{9D8B030D-6E8A-4147-A177-3AD203B41FA5}">
                      <a16:colId xmlns:a16="http://schemas.microsoft.com/office/drawing/2014/main" val="750681966"/>
                    </a:ext>
                  </a:extLst>
                </a:gridCol>
              </a:tblGrid>
              <a:tr h="413683">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Métrica Núm.</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Núm. de necesidad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Métrica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Imp.</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Unid.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Pure Chemistry</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Xinda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BNT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Small soap machines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b="1">
                          <a:effectLst/>
                          <a:latin typeface="Arial" panose="020B0604020202020204" pitchFamily="34" charset="0"/>
                          <a:ea typeface="Times New Roman" panose="02020603050405020304" pitchFamily="18" charset="0"/>
                          <a:cs typeface="Times New Roman" panose="02020603050405020304" pitchFamily="18" charset="0"/>
                        </a:rPr>
                        <a:t>Rameshwar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650286"/>
                  </a:ext>
                </a:extLst>
              </a:tr>
              <a:tr h="103420">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1,2,4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Torque del motor.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Nm</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3182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593648"/>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1,4,5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Tipo de motor.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Lista.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trifásico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trifásico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monofásico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trifásico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trifásico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832129"/>
                  </a:ext>
                </a:extLst>
              </a:tr>
              <a:tr h="31026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Voltaje de alimentación del motor.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V</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380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230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028058"/>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4,6,9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Capacidad de producción.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Kg/h</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514620"/>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Volumen de la tolva de alimentación.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L</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399178"/>
                  </a:ext>
                </a:extLst>
              </a:tr>
              <a:tr h="413683">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Material de los componentes en contacto con el jabón.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Lista.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acero inoxidable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Q235 acero inoxidable 304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acero inoxidable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acero inoxidable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acero inoxidable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00578"/>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Tamaño de la máquina extrusora.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Subj.</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pequeña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grande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pequeña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mediana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grande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700576"/>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Sentido de giro del tornillo de extrusión.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CW/CCW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CW y CCW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CW y CCW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CW y CCW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CW y CCW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058122"/>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Velocidad de giro del tornillo de extrusión.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rpm</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(variable)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(variable)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(variable)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48736"/>
                  </a:ext>
                </a:extLst>
              </a:tr>
              <a:tr h="413683">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Homogenización de todos los componentes del jabón.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Subj.</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107720"/>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1,4,13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Temperatura de extrusión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ºC</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980462"/>
                  </a:ext>
                </a:extLst>
              </a:tr>
              <a:tr h="413683">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Todos los componentes de la máquina extrusora son desmontables.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54177"/>
                  </a:ext>
                </a:extLst>
              </a:tr>
              <a:tr h="517104">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El panel de control cuenta con indicadores de temperatura y velocidad.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634641"/>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Longitud del vástago de extrusión.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mm</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300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1500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600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1300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159941"/>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Fin de carrera en la tapa de la tolva.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127557"/>
                  </a:ext>
                </a:extLst>
              </a:tr>
              <a:tr h="206842">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Boquilla de extrusión calentada.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4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700612"/>
                  </a:ext>
                </a:extLst>
              </a:tr>
            </a:tbl>
          </a:graphicData>
        </a:graphic>
      </p:graphicFrame>
      <p:sp>
        <p:nvSpPr>
          <p:cNvPr id="9" name="Título 1"/>
          <p:cNvSpPr txBox="1">
            <a:spLocks/>
          </p:cNvSpPr>
          <p:nvPr/>
        </p:nvSpPr>
        <p:spPr>
          <a:xfrm>
            <a:off x="7765188" y="1340732"/>
            <a:ext cx="2182857"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BENCHMARKING</a:t>
            </a:r>
            <a:endParaRPr lang="es-E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973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50645563"/>
              </p:ext>
            </p:extLst>
          </p:nvPr>
        </p:nvGraphicFramePr>
        <p:xfrm>
          <a:off x="4066397" y="1396155"/>
          <a:ext cx="4276416" cy="5091727"/>
        </p:xfrm>
        <a:graphic>
          <a:graphicData uri="http://schemas.openxmlformats.org/drawingml/2006/table">
            <a:tbl>
              <a:tblPr firstRow="1" firstCol="1" bandRow="1"/>
              <a:tblGrid>
                <a:gridCol w="509036">
                  <a:extLst>
                    <a:ext uri="{9D8B030D-6E8A-4147-A177-3AD203B41FA5}">
                      <a16:colId xmlns:a16="http://schemas.microsoft.com/office/drawing/2014/main" val="569333448"/>
                    </a:ext>
                  </a:extLst>
                </a:gridCol>
                <a:gridCol w="2364302">
                  <a:extLst>
                    <a:ext uri="{9D8B030D-6E8A-4147-A177-3AD203B41FA5}">
                      <a16:colId xmlns:a16="http://schemas.microsoft.com/office/drawing/2014/main" val="3700294229"/>
                    </a:ext>
                  </a:extLst>
                </a:gridCol>
                <a:gridCol w="730608">
                  <a:extLst>
                    <a:ext uri="{9D8B030D-6E8A-4147-A177-3AD203B41FA5}">
                      <a16:colId xmlns:a16="http://schemas.microsoft.com/office/drawing/2014/main" val="2882151648"/>
                    </a:ext>
                  </a:extLst>
                </a:gridCol>
                <a:gridCol w="672470">
                  <a:extLst>
                    <a:ext uri="{9D8B030D-6E8A-4147-A177-3AD203B41FA5}">
                      <a16:colId xmlns:a16="http://schemas.microsoft.com/office/drawing/2014/main" val="2345292673"/>
                    </a:ext>
                  </a:extLst>
                </a:gridCol>
              </a:tblGrid>
              <a:tr h="210493">
                <a:tc>
                  <a:txBody>
                    <a:bodyPr/>
                    <a:lstStyle/>
                    <a:p>
                      <a:pPr algn="ct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Núm.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Métrica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Unidades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b="1">
                          <a:effectLst/>
                          <a:latin typeface="Arial" panose="020B0604020202020204" pitchFamily="34" charset="0"/>
                          <a:ea typeface="Times New Roman" panose="02020603050405020304" pitchFamily="18" charset="0"/>
                          <a:cs typeface="Times New Roman" panose="02020603050405020304" pitchFamily="18" charset="0"/>
                        </a:rPr>
                        <a:t>Valor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086533"/>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Torque del motor.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Nm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 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849603"/>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Tipo de motor.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Lista.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trifásico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960060"/>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Voltaje de alimentación del motor.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220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129025"/>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Capacidad de producción.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Kg/h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 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130142"/>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Volumen de la tolva de alimentación.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 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823839"/>
                  </a:ext>
                </a:extLst>
              </a:tr>
              <a:tr h="420987">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Material de los componentes en contacto con el jabón.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Lista.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acero inoxidable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618166"/>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Tamaño de la máquina extrusora.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Subj.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mediana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733414"/>
                  </a:ext>
                </a:extLst>
              </a:tr>
              <a:tr h="420987">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Sentido de giro del tornillo de extrusión.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CW/CCW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CW y CCW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131781"/>
                  </a:ext>
                </a:extLst>
              </a:tr>
              <a:tr h="420987">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Velocidad de giro del tornillo de extrusión.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rpm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(variable)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999904"/>
                  </a:ext>
                </a:extLst>
              </a:tr>
              <a:tr h="420987">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Homogenización de todos los componentes del jabón.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Subj.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completa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95455"/>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Temperatura de extrusión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ºC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 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831618"/>
                  </a:ext>
                </a:extLst>
              </a:tr>
              <a:tr h="474041">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Todos los componentes de la máquina extrusora son desmontables.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056643"/>
                  </a:ext>
                </a:extLst>
              </a:tr>
              <a:tr h="618315">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El panel de control cuenta con indicadores de temperatura y velocidad.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493549"/>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Longitud del vástago de extrusión.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mm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 600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288527"/>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Fin de carrera en la tapa de la tolva.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804624"/>
                  </a:ext>
                </a:extLst>
              </a:tr>
              <a:tr h="210493">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Boquilla de extrusión calentada.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a:effectLst/>
                          <a:latin typeface="Arial" panose="020B0604020202020204" pitchFamily="34" charset="0"/>
                          <a:ea typeface="Times New Roman" panose="02020603050405020304" pitchFamily="18" charset="0"/>
                          <a:cs typeface="Times New Roman" panose="02020603050405020304" pitchFamily="18" charset="0"/>
                        </a:rPr>
                        <a:t>si/no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800" dirty="0">
                          <a:effectLst/>
                          <a:latin typeface="Arial" panose="020B0604020202020204" pitchFamily="34" charset="0"/>
                          <a:ea typeface="Times New Roman" panose="02020603050405020304" pitchFamily="18" charset="0"/>
                          <a:cs typeface="Times New Roman" panose="02020603050405020304" pitchFamily="18" charset="0"/>
                        </a:rPr>
                        <a:t>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819" marR="34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52397"/>
                  </a:ext>
                </a:extLst>
              </a:tr>
            </a:tbl>
          </a:graphicData>
        </a:graphic>
      </p:graphicFrame>
      <p:sp>
        <p:nvSpPr>
          <p:cNvPr id="5" name="Título 1"/>
          <p:cNvSpPr>
            <a:spLocks noGrp="1"/>
          </p:cNvSpPr>
          <p:nvPr>
            <p:ph type="title"/>
          </p:nvPr>
        </p:nvSpPr>
        <p:spPr>
          <a:xfrm>
            <a:off x="2590671" y="373834"/>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ESPECIFICACIONES FINALES</a:t>
            </a:r>
            <a:endParaRPr lang="es-E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585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90671" y="373834"/>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GENERACIÓN DE CONCEPTOS</a:t>
            </a:r>
            <a:endParaRPr lang="es-ES" sz="3000" b="1" dirty="0">
              <a:latin typeface="Arial" panose="020B0604020202020204" pitchFamily="34" charset="0"/>
              <a:cs typeface="Arial" panose="020B0604020202020204" pitchFamily="34" charset="0"/>
            </a:endParaRPr>
          </a:p>
        </p:txBody>
      </p:sp>
      <p:grpSp>
        <p:nvGrpSpPr>
          <p:cNvPr id="5" name="Grupo 4"/>
          <p:cNvGrpSpPr/>
          <p:nvPr/>
        </p:nvGrpSpPr>
        <p:grpSpPr>
          <a:xfrm>
            <a:off x="1129011" y="2432594"/>
            <a:ext cx="5479413" cy="2915920"/>
            <a:chOff x="1" y="0"/>
            <a:chExt cx="5927271" cy="2890157"/>
          </a:xfrm>
        </p:grpSpPr>
        <p:grpSp>
          <p:nvGrpSpPr>
            <p:cNvPr id="6" name="Grupo 5"/>
            <p:cNvGrpSpPr/>
            <p:nvPr/>
          </p:nvGrpSpPr>
          <p:grpSpPr>
            <a:xfrm>
              <a:off x="1" y="0"/>
              <a:ext cx="5927271" cy="2890157"/>
              <a:chOff x="1" y="0"/>
              <a:chExt cx="5927271" cy="2890157"/>
            </a:xfrm>
          </p:grpSpPr>
          <p:grpSp>
            <p:nvGrpSpPr>
              <p:cNvPr id="8" name="Grupo 7"/>
              <p:cNvGrpSpPr/>
              <p:nvPr/>
            </p:nvGrpSpPr>
            <p:grpSpPr>
              <a:xfrm>
                <a:off x="1" y="0"/>
                <a:ext cx="5927271" cy="2890157"/>
                <a:chOff x="-45807" y="0"/>
                <a:chExt cx="6235424" cy="3017520"/>
              </a:xfrm>
            </p:grpSpPr>
            <p:sp>
              <p:nvSpPr>
                <p:cNvPr id="10" name="Rectángulo 9"/>
                <p:cNvSpPr/>
                <p:nvPr/>
              </p:nvSpPr>
              <p:spPr>
                <a:xfrm>
                  <a:off x="810986" y="0"/>
                  <a:ext cx="4556760" cy="30175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1" name="Rectángulo 10"/>
                <p:cNvSpPr/>
                <p:nvPr/>
              </p:nvSpPr>
              <p:spPr>
                <a:xfrm>
                  <a:off x="925286" y="103414"/>
                  <a:ext cx="102108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Aceptar energía del tomacorriente.</a:t>
                  </a:r>
                  <a:endParaRPr lang="en-US" sz="1100">
                    <a:effectLst/>
                    <a:ea typeface="Calibri" panose="020F0502020204030204" pitchFamily="34" charset="0"/>
                    <a:cs typeface="Times New Roman" panose="02020603050405020304" pitchFamily="18" charset="0"/>
                  </a:endParaRPr>
                </a:p>
              </p:txBody>
            </p:sp>
            <p:sp>
              <p:nvSpPr>
                <p:cNvPr id="12" name="Rectángulo 11"/>
                <p:cNvSpPr/>
                <p:nvPr/>
              </p:nvSpPr>
              <p:spPr>
                <a:xfrm>
                  <a:off x="2258786" y="103414"/>
                  <a:ext cx="103632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Convertir energía en energía rotacional.</a:t>
                  </a:r>
                  <a:endParaRPr lang="en-US" sz="1100">
                    <a:effectLst/>
                    <a:ea typeface="Calibri" panose="020F0502020204030204" pitchFamily="34" charset="0"/>
                    <a:cs typeface="Times New Roman" panose="02020603050405020304" pitchFamily="18" charset="0"/>
                  </a:endParaRPr>
                </a:p>
              </p:txBody>
            </p:sp>
            <p:sp>
              <p:nvSpPr>
                <p:cNvPr id="13" name="Rectángulo 12"/>
                <p:cNvSpPr/>
                <p:nvPr/>
              </p:nvSpPr>
              <p:spPr>
                <a:xfrm>
                  <a:off x="3592286" y="108857"/>
                  <a:ext cx="103632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Hacer girar el husillo de extrusión.</a:t>
                  </a:r>
                  <a:endParaRPr lang="en-US" sz="1100">
                    <a:effectLst/>
                    <a:ea typeface="Calibri" panose="020F0502020204030204" pitchFamily="34" charset="0"/>
                    <a:cs typeface="Times New Roman" panose="02020603050405020304" pitchFamily="18" charset="0"/>
                  </a:endParaRPr>
                </a:p>
              </p:txBody>
            </p:sp>
            <p:sp>
              <p:nvSpPr>
                <p:cNvPr id="14" name="Rectángulo 13"/>
                <p:cNvSpPr/>
                <p:nvPr/>
              </p:nvSpPr>
              <p:spPr>
                <a:xfrm>
                  <a:off x="925286" y="1099457"/>
                  <a:ext cx="102108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Almacenar temporalmente la masa de jabón.</a:t>
                  </a:r>
                  <a:endParaRPr lang="en-US" sz="1100">
                    <a:effectLst/>
                    <a:ea typeface="Calibri" panose="020F0502020204030204" pitchFamily="34" charset="0"/>
                    <a:cs typeface="Times New Roman" panose="02020603050405020304" pitchFamily="18" charset="0"/>
                  </a:endParaRPr>
                </a:p>
              </p:txBody>
            </p:sp>
            <p:sp>
              <p:nvSpPr>
                <p:cNvPr id="15" name="Rectángulo 14"/>
                <p:cNvSpPr/>
                <p:nvPr/>
              </p:nvSpPr>
              <p:spPr>
                <a:xfrm>
                  <a:off x="2247900" y="1099457"/>
                  <a:ext cx="103632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Hacer fluir la masa de jabón.</a:t>
                  </a:r>
                  <a:endParaRPr lang="en-US" sz="1100">
                    <a:effectLst/>
                    <a:ea typeface="Calibri" panose="020F0502020204030204" pitchFamily="34" charset="0"/>
                    <a:cs typeface="Times New Roman" panose="02020603050405020304" pitchFamily="18" charset="0"/>
                  </a:endParaRPr>
                </a:p>
              </p:txBody>
            </p:sp>
            <p:sp>
              <p:nvSpPr>
                <p:cNvPr id="16" name="Rectángulo 15"/>
                <p:cNvSpPr/>
                <p:nvPr/>
              </p:nvSpPr>
              <p:spPr>
                <a:xfrm>
                  <a:off x="925286" y="2128157"/>
                  <a:ext cx="102108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Establecer temperatura de referencia</a:t>
                  </a:r>
                  <a:endParaRPr lang="en-US" sz="1100">
                    <a:effectLst/>
                    <a:ea typeface="Calibri" panose="020F0502020204030204" pitchFamily="34" charset="0"/>
                    <a:cs typeface="Times New Roman" panose="02020603050405020304" pitchFamily="18" charset="0"/>
                  </a:endParaRPr>
                </a:p>
              </p:txBody>
            </p:sp>
            <p:sp>
              <p:nvSpPr>
                <p:cNvPr id="17" name="Rectángulo 16"/>
                <p:cNvSpPr/>
                <p:nvPr/>
              </p:nvSpPr>
              <p:spPr>
                <a:xfrm>
                  <a:off x="2247900" y="2122714"/>
                  <a:ext cx="102108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Control de temperatura.</a:t>
                  </a:r>
                  <a:endParaRPr lang="en-US" sz="1100">
                    <a:effectLst/>
                    <a:ea typeface="Calibri" panose="020F0502020204030204" pitchFamily="34" charset="0"/>
                    <a:cs typeface="Times New Roman" panose="02020603050405020304" pitchFamily="18" charset="0"/>
                  </a:endParaRPr>
                </a:p>
              </p:txBody>
            </p:sp>
            <p:sp>
              <p:nvSpPr>
                <p:cNvPr id="18" name="Rectángulo 17"/>
                <p:cNvSpPr/>
                <p:nvPr/>
              </p:nvSpPr>
              <p:spPr>
                <a:xfrm>
                  <a:off x="4087586" y="1077685"/>
                  <a:ext cx="103632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Comprimir y extruir la masa de jabón.</a:t>
                  </a:r>
                  <a:endParaRPr lang="en-US" sz="1100">
                    <a:effectLst/>
                    <a:ea typeface="Calibri" panose="020F0502020204030204" pitchFamily="34" charset="0"/>
                    <a:cs typeface="Times New Roman" panose="02020603050405020304" pitchFamily="18" charset="0"/>
                  </a:endParaRPr>
                </a:p>
              </p:txBody>
            </p:sp>
            <p:sp>
              <p:nvSpPr>
                <p:cNvPr id="19" name="Rectángulo 18"/>
                <p:cNvSpPr/>
                <p:nvPr/>
              </p:nvSpPr>
              <p:spPr>
                <a:xfrm>
                  <a:off x="3575957" y="2122714"/>
                  <a:ext cx="1021080" cy="7391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Transferencia de calor.</a:t>
                  </a:r>
                  <a:endParaRPr lang="en-US" sz="1100">
                    <a:effectLst/>
                    <a:ea typeface="Calibri" panose="020F0502020204030204" pitchFamily="34" charset="0"/>
                    <a:cs typeface="Times New Roman" panose="02020603050405020304" pitchFamily="18" charset="0"/>
                  </a:endParaRPr>
                </a:p>
              </p:txBody>
            </p:sp>
            <p:sp>
              <p:nvSpPr>
                <p:cNvPr id="20" name="Cuadro de texto 2"/>
                <p:cNvSpPr txBox="1">
                  <a:spLocks noChangeArrowheads="1"/>
                </p:cNvSpPr>
                <p:nvPr/>
              </p:nvSpPr>
              <p:spPr bwMode="auto">
                <a:xfrm>
                  <a:off x="5443" y="250371"/>
                  <a:ext cx="708660" cy="29718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Energía</a:t>
                  </a:r>
                  <a:endParaRPr lang="en-US" sz="1100">
                    <a:effectLst/>
                    <a:ea typeface="Calibri" panose="020F0502020204030204" pitchFamily="34" charset="0"/>
                    <a:cs typeface="Times New Roman" panose="02020603050405020304" pitchFamily="18" charset="0"/>
                  </a:endParaRPr>
                </a:p>
              </p:txBody>
            </p:sp>
            <p:cxnSp>
              <p:nvCxnSpPr>
                <p:cNvPr id="21" name="Conector recto de flecha 20"/>
                <p:cNvCxnSpPr/>
                <p:nvPr/>
              </p:nvCxnSpPr>
              <p:spPr>
                <a:xfrm>
                  <a:off x="631372" y="391885"/>
                  <a:ext cx="306493" cy="42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ector recto de flecha 21"/>
                <p:cNvCxnSpPr/>
                <p:nvPr/>
              </p:nvCxnSpPr>
              <p:spPr>
                <a:xfrm>
                  <a:off x="1959429" y="413657"/>
                  <a:ext cx="306493" cy="42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Cuadro de texto 2"/>
                <p:cNvSpPr txBox="1">
                  <a:spLocks noChangeArrowheads="1"/>
                </p:cNvSpPr>
                <p:nvPr/>
              </p:nvSpPr>
              <p:spPr bwMode="auto">
                <a:xfrm>
                  <a:off x="0" y="1175657"/>
                  <a:ext cx="708660" cy="427567"/>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Masa de jabón</a:t>
                  </a:r>
                  <a:endParaRPr lang="en-US" sz="1100">
                    <a:effectLst/>
                    <a:ea typeface="Calibri" panose="020F0502020204030204" pitchFamily="34" charset="0"/>
                    <a:cs typeface="Times New Roman" panose="02020603050405020304" pitchFamily="18" charset="0"/>
                  </a:endParaRPr>
                </a:p>
              </p:txBody>
            </p:sp>
            <p:cxnSp>
              <p:nvCxnSpPr>
                <p:cNvPr id="24" name="Conector recto de flecha 23"/>
                <p:cNvCxnSpPr/>
                <p:nvPr/>
              </p:nvCxnSpPr>
              <p:spPr>
                <a:xfrm>
                  <a:off x="631372" y="1409700"/>
                  <a:ext cx="306070" cy="38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p:cNvCxnSpPr/>
                <p:nvPr/>
              </p:nvCxnSpPr>
              <p:spPr>
                <a:xfrm>
                  <a:off x="1948543" y="1415143"/>
                  <a:ext cx="306070" cy="38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Conector recto de flecha 25"/>
                <p:cNvCxnSpPr/>
                <p:nvPr/>
              </p:nvCxnSpPr>
              <p:spPr>
                <a:xfrm>
                  <a:off x="3282043" y="1436914"/>
                  <a:ext cx="8051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recto de flecha 26"/>
                <p:cNvCxnSpPr/>
                <p:nvPr/>
              </p:nvCxnSpPr>
              <p:spPr>
                <a:xfrm>
                  <a:off x="625929" y="2487385"/>
                  <a:ext cx="306070" cy="381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p:cNvCxnSpPr/>
                <p:nvPr/>
              </p:nvCxnSpPr>
              <p:spPr>
                <a:xfrm>
                  <a:off x="1943100" y="2498271"/>
                  <a:ext cx="306070" cy="381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29" name="Cuadro de texto 2"/>
                <p:cNvSpPr txBox="1">
                  <a:spLocks noChangeArrowheads="1"/>
                </p:cNvSpPr>
                <p:nvPr/>
              </p:nvSpPr>
              <p:spPr bwMode="auto">
                <a:xfrm>
                  <a:off x="-45807" y="2334765"/>
                  <a:ext cx="814461" cy="54165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Señal de temperatura</a:t>
                  </a:r>
                  <a:endParaRPr lang="en-US" sz="1100">
                    <a:effectLst/>
                    <a:ea typeface="Calibri" panose="020F0502020204030204" pitchFamily="34" charset="0"/>
                    <a:cs typeface="Times New Roman" panose="02020603050405020304" pitchFamily="18" charset="0"/>
                  </a:endParaRPr>
                </a:p>
              </p:txBody>
            </p:sp>
            <p:cxnSp>
              <p:nvCxnSpPr>
                <p:cNvPr id="30" name="Conector recto de flecha 29"/>
                <p:cNvCxnSpPr/>
                <p:nvPr/>
              </p:nvCxnSpPr>
              <p:spPr>
                <a:xfrm>
                  <a:off x="3265714" y="2503714"/>
                  <a:ext cx="306070" cy="381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p:cNvCxnSpPr/>
                <p:nvPr/>
              </p:nvCxnSpPr>
              <p:spPr>
                <a:xfrm flipV="1">
                  <a:off x="2743200" y="1839685"/>
                  <a:ext cx="0" cy="29210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p:cNvCxnSpPr/>
                <p:nvPr/>
              </p:nvCxnSpPr>
              <p:spPr>
                <a:xfrm flipV="1">
                  <a:off x="4381500" y="1828800"/>
                  <a:ext cx="0" cy="29210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3" name="Conector recto de flecha 32"/>
                <p:cNvCxnSpPr/>
                <p:nvPr/>
              </p:nvCxnSpPr>
              <p:spPr>
                <a:xfrm>
                  <a:off x="4376057" y="843643"/>
                  <a:ext cx="0" cy="234527"/>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4" name="Conector recto de flecha 33"/>
                <p:cNvCxnSpPr/>
                <p:nvPr/>
              </p:nvCxnSpPr>
              <p:spPr>
                <a:xfrm>
                  <a:off x="5132614" y="1442357"/>
                  <a:ext cx="397933" cy="42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Cuadro de texto 2"/>
                <p:cNvSpPr txBox="1">
                  <a:spLocks noChangeArrowheads="1"/>
                </p:cNvSpPr>
                <p:nvPr/>
              </p:nvSpPr>
              <p:spPr bwMode="auto">
                <a:xfrm>
                  <a:off x="5480957" y="1246414"/>
                  <a:ext cx="708660" cy="427567"/>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s-ES" sz="800">
                      <a:effectLst/>
                      <a:latin typeface="Arial" panose="020B0604020202020204" pitchFamily="34" charset="0"/>
                      <a:ea typeface="Calibri" panose="020F0502020204030204" pitchFamily="34" charset="0"/>
                      <a:cs typeface="Times New Roman" panose="02020603050405020304" pitchFamily="18" charset="0"/>
                    </a:rPr>
                    <a:t>Jabón extruido</a:t>
                  </a:r>
                  <a:endParaRPr lang="en-US" sz="1100">
                    <a:effectLst/>
                    <a:ea typeface="Calibri" panose="020F0502020204030204" pitchFamily="34" charset="0"/>
                    <a:cs typeface="Times New Roman" panose="02020603050405020304" pitchFamily="18" charset="0"/>
                  </a:endParaRPr>
                </a:p>
              </p:txBody>
            </p:sp>
          </p:grpSp>
          <p:cxnSp>
            <p:nvCxnSpPr>
              <p:cNvPr id="9" name="Conector recto de flecha 8"/>
              <p:cNvCxnSpPr/>
              <p:nvPr/>
            </p:nvCxnSpPr>
            <p:spPr>
              <a:xfrm flipH="1">
                <a:off x="4200525" y="809625"/>
                <a:ext cx="2683" cy="2199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7" name="Conector recto de flecha 6"/>
            <p:cNvCxnSpPr/>
            <p:nvPr/>
          </p:nvCxnSpPr>
          <p:spPr>
            <a:xfrm>
              <a:off x="3176588" y="400050"/>
              <a:ext cx="2824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6" name="Título 1"/>
          <p:cNvSpPr txBox="1">
            <a:spLocks/>
          </p:cNvSpPr>
          <p:nvPr/>
        </p:nvSpPr>
        <p:spPr>
          <a:xfrm>
            <a:off x="2431004" y="1655627"/>
            <a:ext cx="3011853"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DESCOMPOSICIÓN FUNCIONAL</a:t>
            </a:r>
            <a:endParaRPr lang="es-ES" sz="1400" b="1" dirty="0">
              <a:latin typeface="Arial" panose="020B0604020202020204" pitchFamily="34" charset="0"/>
              <a:cs typeface="Arial" panose="020B0604020202020204" pitchFamily="34" charset="0"/>
            </a:endParaRPr>
          </a:p>
        </p:txBody>
      </p:sp>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187" y="2479513"/>
            <a:ext cx="3819298" cy="2864474"/>
          </a:xfrm>
          <a:prstGeom prst="rect">
            <a:avLst/>
          </a:prstGeom>
        </p:spPr>
      </p:pic>
      <p:sp>
        <p:nvSpPr>
          <p:cNvPr id="38" name="Título 1"/>
          <p:cNvSpPr txBox="1">
            <a:spLocks/>
          </p:cNvSpPr>
          <p:nvPr/>
        </p:nvSpPr>
        <p:spPr>
          <a:xfrm>
            <a:off x="7347909" y="1658082"/>
            <a:ext cx="3011853"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BÚSQUEDA INTERNA</a:t>
            </a:r>
            <a:endParaRPr lang="es-E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479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84366" y="1075509"/>
            <a:ext cx="9858103" cy="5124994"/>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graphicFrame>
        <p:nvGraphicFramePr>
          <p:cNvPr id="5" name="Tabla 4"/>
          <p:cNvGraphicFramePr>
            <a:graphicFrameLocks noGrp="1"/>
          </p:cNvGraphicFramePr>
          <p:nvPr>
            <p:extLst>
              <p:ext uri="{D42A27DB-BD31-4B8C-83A1-F6EECF244321}">
                <p14:modId xmlns:p14="http://schemas.microsoft.com/office/powerpoint/2010/main" val="584038212"/>
              </p:ext>
            </p:extLst>
          </p:nvPr>
        </p:nvGraphicFramePr>
        <p:xfrm>
          <a:off x="2278490" y="1608302"/>
          <a:ext cx="3045601" cy="4441051"/>
        </p:xfrm>
        <a:graphic>
          <a:graphicData uri="http://schemas.openxmlformats.org/drawingml/2006/table">
            <a:tbl>
              <a:tblPr firstRow="1" firstCol="1" bandRow="1"/>
              <a:tblGrid>
                <a:gridCol w="730944">
                  <a:extLst>
                    <a:ext uri="{9D8B030D-6E8A-4147-A177-3AD203B41FA5}">
                      <a16:colId xmlns:a16="http://schemas.microsoft.com/office/drawing/2014/main" val="3413035815"/>
                    </a:ext>
                  </a:extLst>
                </a:gridCol>
                <a:gridCol w="730944">
                  <a:extLst>
                    <a:ext uri="{9D8B030D-6E8A-4147-A177-3AD203B41FA5}">
                      <a16:colId xmlns:a16="http://schemas.microsoft.com/office/drawing/2014/main" val="898490943"/>
                    </a:ext>
                  </a:extLst>
                </a:gridCol>
                <a:gridCol w="482139">
                  <a:extLst>
                    <a:ext uri="{9D8B030D-6E8A-4147-A177-3AD203B41FA5}">
                      <a16:colId xmlns:a16="http://schemas.microsoft.com/office/drawing/2014/main" val="1130824547"/>
                    </a:ext>
                  </a:extLst>
                </a:gridCol>
                <a:gridCol w="550787">
                  <a:extLst>
                    <a:ext uri="{9D8B030D-6E8A-4147-A177-3AD203B41FA5}">
                      <a16:colId xmlns:a16="http://schemas.microsoft.com/office/drawing/2014/main" val="466454446"/>
                    </a:ext>
                  </a:extLst>
                </a:gridCol>
                <a:gridCol w="550787">
                  <a:extLst>
                    <a:ext uri="{9D8B030D-6E8A-4147-A177-3AD203B41FA5}">
                      <a16:colId xmlns:a16="http://schemas.microsoft.com/office/drawing/2014/main" val="1338849721"/>
                    </a:ext>
                  </a:extLst>
                </a:gridCol>
              </a:tblGrid>
              <a:tr h="268532">
                <a:tc>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Entrevistado: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500">
                          <a:effectLst/>
                          <a:latin typeface="Arial" panose="020B0604020202020204" pitchFamily="34" charset="0"/>
                          <a:ea typeface="Times New Roman" panose="02020603050405020304" pitchFamily="18" charset="0"/>
                          <a:cs typeface="Times New Roman" panose="02020603050405020304" pitchFamily="18" charset="0"/>
                        </a:rPr>
                        <a:t>Ing. Fernando Olmedo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600" b="1" dirty="0">
                          <a:effectLst/>
                          <a:latin typeface="Arial" panose="020B0604020202020204" pitchFamily="34" charset="0"/>
                          <a:ea typeface="Times New Roman" panose="02020603050405020304" pitchFamily="18" charset="0"/>
                          <a:cs typeface="Times New Roman" panose="02020603050405020304" pitchFamily="18" charset="0"/>
                        </a:rPr>
                        <a:t>Entrevistador:</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Ramiro Galindo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3526003"/>
                  </a:ext>
                </a:extLst>
              </a:tr>
              <a:tr h="134266">
                <a:tc>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Dirección: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ESPE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Fecha: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16/05/2019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88952680"/>
                  </a:ext>
                </a:extLst>
              </a:tr>
              <a:tr h="134266">
                <a:tc>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Teléfono: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098-796-6584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9474270"/>
                  </a:ext>
                </a:extLst>
              </a:tr>
              <a:tr h="134266">
                <a:tc rowSpan="2">
                  <a:txBody>
                    <a:bodyPr/>
                    <a:lstStyle/>
                    <a:p>
                      <a:pPr algn="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¿Dispuesto a otra llamada?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Si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a:noFill/>
                    </a:lnR>
                    <a:lnT>
                      <a:noFill/>
                    </a:lnT>
                    <a:lnB>
                      <a:noFill/>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86372468"/>
                  </a:ext>
                </a:extLst>
              </a:tr>
              <a:tr h="134266">
                <a:tc vMerge="1">
                  <a:txBody>
                    <a:bodyPr/>
                    <a:lstStyle/>
                    <a:p>
                      <a:endParaRPr lang="es-ES"/>
                    </a:p>
                  </a:txBody>
                  <a:tcPr/>
                </a:tc>
                <a:tc>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pPr>
                      <a:endParaRPr lang="en-US" sz="600" dirty="0">
                        <a:effectLst/>
                        <a:latin typeface="Calibri" panose="020F0502020204030204" pitchFamily="34" charset="0"/>
                        <a:cs typeface="Times New Roman" panose="02020603050405020304" pitchFamily="18" charset="0"/>
                      </a:endParaRPr>
                    </a:p>
                  </a:txBody>
                  <a:tcPr marL="26107" marR="26107"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pPr>
                      <a:endParaRPr lang="en-US" sz="600">
                        <a:effectLst/>
                        <a:latin typeface="Calibri" panose="020F0502020204030204" pitchFamily="34" charset="0"/>
                        <a:cs typeface="Times New Roman" panose="02020603050405020304" pitchFamily="18" charset="0"/>
                      </a:endParaRPr>
                    </a:p>
                  </a:txBody>
                  <a:tcPr marL="26107" marR="2610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608407"/>
                  </a:ext>
                </a:extLst>
              </a:tr>
              <a:tr h="189091">
                <a:tc>
                  <a:txBody>
                    <a:bodyPr/>
                    <a:lstStyle/>
                    <a:p>
                      <a:pPr algn="ct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Subproblemas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Enunciado del entrevistado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600" b="1">
                          <a:effectLst/>
                          <a:latin typeface="Arial" panose="020B0604020202020204" pitchFamily="34" charset="0"/>
                          <a:ea typeface="Times New Roman" panose="02020603050405020304" pitchFamily="18" charset="0"/>
                          <a:cs typeface="Times New Roman" panose="02020603050405020304" pitchFamily="18" charset="0"/>
                        </a:rPr>
                        <a:t>Concepto interpretado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24035457"/>
                  </a:ext>
                </a:extLst>
              </a:tr>
              <a:tr h="671330">
                <a:tc>
                  <a:txBody>
                    <a:bodyPr/>
                    <a:lstStyle/>
                    <a:p>
                      <a:pPr algn="ct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Convertir energía eléctrica en energía rotacional.</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Esto se puede lograr fácilmente con un motor trifásico.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Un motor trifásico se alimenta con energía del tomacorriente y transforma esta energía en movimiento rotacional del eje del motor.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97490502"/>
                  </a:ext>
                </a:extLst>
              </a:tr>
              <a:tr h="1074128">
                <a:tc>
                  <a:txBody>
                    <a:bodyPr/>
                    <a:lstStyle/>
                    <a:p>
                      <a:pPr algn="ct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Hacer girar el husillo de extrusión.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Para el proceso de extrusión se requiere torque y presión elevados. Por ello es recomendable utilizar una caja reductora de velocidad que conecte el eje del motor con el husillo de extrusión, en pro de aumentar el torque de este último.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Una caja reductora permite hacer girar el husillo con el torque suficiente para lograr la compresión y extrusión de la masa de jabón.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964143317"/>
                  </a:ext>
                </a:extLst>
              </a:tr>
              <a:tr h="805596">
                <a:tc>
                  <a:txBody>
                    <a:bodyPr/>
                    <a:lstStyle/>
                    <a:p>
                      <a:pPr algn="ct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Almacenar temporalmente la masa de jabón.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Con una tolva de alimentación de sección rectangular lo suficientemente grande en volumen se puede almacenar material hasta para 2 horas de trabajo continuo.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Una tolva grande de sección rectangular almacena temporalmente la masa de jabón.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514978519"/>
                  </a:ext>
                </a:extLst>
              </a:tr>
              <a:tr h="805596">
                <a:tc>
                  <a:txBody>
                    <a:bodyPr/>
                    <a:lstStyle/>
                    <a:p>
                      <a:pPr algn="ct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Hacer fluir la masa de jabón.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s-ES" sz="600">
                          <a:effectLst/>
                          <a:latin typeface="Arial" panose="020B0604020202020204" pitchFamily="34" charset="0"/>
                          <a:ea typeface="Times New Roman" panose="02020603050405020304" pitchFamily="18" charset="0"/>
                          <a:cs typeface="Times New Roman" panose="02020603050405020304" pitchFamily="18" charset="0"/>
                        </a:rPr>
                        <a:t>En general, el material que se encuentra en la tolva fluye por si sola por la acción de la gravedad. Sin embargo, para un proceso más óptimo es necesario utilizar un tornillo Cramer.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r">
                        <a:lnSpc>
                          <a:spcPct val="150000"/>
                        </a:lnSpc>
                        <a:spcAft>
                          <a:spcPts val="0"/>
                        </a:spcAft>
                      </a:pPr>
                      <a:r>
                        <a:rPr lang="es-ES" sz="600" dirty="0">
                          <a:effectLst/>
                          <a:latin typeface="Arial" panose="020B0604020202020204" pitchFamily="34" charset="0"/>
                          <a:ea typeface="Times New Roman" panose="02020603050405020304" pitchFamily="18" charset="0"/>
                          <a:cs typeface="Times New Roman" panose="02020603050405020304" pitchFamily="18" charset="0"/>
                        </a:rPr>
                        <a:t>Un tonillo Cramer hace fluir la masa de jabón desde la tolva hacia el husillo de extrusión con bastante facilidad.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6107" marR="2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601051700"/>
                  </a:ext>
                </a:extLst>
              </a:tr>
            </a:tbl>
          </a:graphicData>
        </a:graphic>
      </p:graphicFrame>
      <p:sp>
        <p:nvSpPr>
          <p:cNvPr id="6" name="Título 1"/>
          <p:cNvSpPr>
            <a:spLocks noGrp="1"/>
          </p:cNvSpPr>
          <p:nvPr>
            <p:ph type="title"/>
          </p:nvPr>
        </p:nvSpPr>
        <p:spPr>
          <a:xfrm>
            <a:off x="2562432" y="190954"/>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GENERACIÓN DE CONCEPTOS</a:t>
            </a:r>
            <a:endParaRPr lang="es-ES" sz="3000" b="1" dirty="0">
              <a:latin typeface="Arial" panose="020B0604020202020204" pitchFamily="34" charset="0"/>
              <a:cs typeface="Arial" panose="020B0604020202020204" pitchFamily="34" charset="0"/>
            </a:endParaRPr>
          </a:p>
        </p:txBody>
      </p:sp>
      <p:sp>
        <p:nvSpPr>
          <p:cNvPr id="7" name="Título 1"/>
          <p:cNvSpPr txBox="1">
            <a:spLocks/>
          </p:cNvSpPr>
          <p:nvPr/>
        </p:nvSpPr>
        <p:spPr>
          <a:xfrm>
            <a:off x="2562432" y="1149532"/>
            <a:ext cx="2477719"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CONSULTA A EXPERTOS</a:t>
            </a:r>
            <a:endParaRPr lang="es-ES" sz="14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6807195" y="1261562"/>
            <a:ext cx="3572901" cy="45006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BÚSQUEDA DE PATENTES Y LITERATURA PUBLICADA</a:t>
            </a:r>
            <a:endParaRPr lang="es-ES" sz="1400" b="1" dirty="0">
              <a:latin typeface="Arial" panose="020B0604020202020204" pitchFamily="34" charset="0"/>
              <a:cs typeface="Arial" panose="020B0604020202020204" pitchFamily="34" charset="0"/>
            </a:endParaRPr>
          </a:p>
        </p:txBody>
      </p:sp>
      <p:pic>
        <p:nvPicPr>
          <p:cNvPr id="9" name="Imagen 8"/>
          <p:cNvPicPr/>
          <p:nvPr/>
        </p:nvPicPr>
        <p:blipFill>
          <a:blip r:embed="rId2"/>
          <a:stretch>
            <a:fillRect/>
          </a:stretch>
        </p:blipFill>
        <p:spPr>
          <a:xfrm>
            <a:off x="6167108" y="1928870"/>
            <a:ext cx="1578503" cy="783590"/>
          </a:xfrm>
          <a:prstGeom prst="rect">
            <a:avLst/>
          </a:prstGeom>
        </p:spPr>
      </p:pic>
      <p:pic>
        <p:nvPicPr>
          <p:cNvPr id="10" name="Imagen 9"/>
          <p:cNvPicPr/>
          <p:nvPr/>
        </p:nvPicPr>
        <p:blipFill>
          <a:blip r:embed="rId3"/>
          <a:stretch>
            <a:fillRect/>
          </a:stretch>
        </p:blipFill>
        <p:spPr>
          <a:xfrm>
            <a:off x="6167108" y="2865303"/>
            <a:ext cx="2179394" cy="1366957"/>
          </a:xfrm>
          <a:prstGeom prst="rect">
            <a:avLst/>
          </a:prstGeom>
        </p:spPr>
      </p:pic>
      <p:pic>
        <p:nvPicPr>
          <p:cNvPr id="11" name="Imagen 10"/>
          <p:cNvPicPr/>
          <p:nvPr/>
        </p:nvPicPr>
        <p:blipFill>
          <a:blip r:embed="rId4"/>
          <a:stretch>
            <a:fillRect/>
          </a:stretch>
        </p:blipFill>
        <p:spPr>
          <a:xfrm>
            <a:off x="6172126" y="4400412"/>
            <a:ext cx="2179395" cy="998903"/>
          </a:xfrm>
          <a:prstGeom prst="rect">
            <a:avLst/>
          </a:prstGeom>
        </p:spPr>
      </p:pic>
      <p:pic>
        <p:nvPicPr>
          <p:cNvPr id="12" name="Imagen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3646" y="1941764"/>
            <a:ext cx="2141511" cy="1442144"/>
          </a:xfrm>
          <a:prstGeom prst="rect">
            <a:avLst/>
          </a:prstGeom>
          <a:noFill/>
          <a:ln>
            <a:noFill/>
          </a:ln>
        </p:spPr>
      </p:pic>
      <p:pic>
        <p:nvPicPr>
          <p:cNvPr id="13" name="Imagen 12"/>
          <p:cNvPicPr/>
          <p:nvPr/>
        </p:nvPicPr>
        <p:blipFill>
          <a:blip r:embed="rId6"/>
          <a:stretch>
            <a:fillRect/>
          </a:stretch>
        </p:blipFill>
        <p:spPr>
          <a:xfrm>
            <a:off x="9079566" y="3655874"/>
            <a:ext cx="1169670" cy="1489075"/>
          </a:xfrm>
          <a:prstGeom prst="rect">
            <a:avLst/>
          </a:prstGeom>
        </p:spPr>
      </p:pic>
    </p:spTree>
    <p:extLst>
      <p:ext uri="{BB962C8B-B14F-4D97-AF65-F5344CB8AC3E}">
        <p14:creationId xmlns:p14="http://schemas.microsoft.com/office/powerpoint/2010/main" val="1793909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19200"/>
            <a:ext cx="12192000" cy="56388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ítulo 1"/>
          <p:cNvSpPr>
            <a:spLocks noGrp="1"/>
          </p:cNvSpPr>
          <p:nvPr>
            <p:ph type="title"/>
          </p:nvPr>
        </p:nvSpPr>
        <p:spPr>
          <a:xfrm>
            <a:off x="2442625" y="269331"/>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SELECCIÓN DEL CONCEPTO</a:t>
            </a:r>
            <a:endParaRPr lang="es-ES" sz="3000" b="1"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224653955"/>
              </p:ext>
            </p:extLst>
          </p:nvPr>
        </p:nvGraphicFramePr>
        <p:xfrm>
          <a:off x="621296" y="1626226"/>
          <a:ext cx="5335367" cy="4993976"/>
        </p:xfrm>
        <a:graphic>
          <a:graphicData uri="http://schemas.openxmlformats.org/drawingml/2006/table">
            <a:tbl>
              <a:tblPr firstRow="1" firstCol="1" bandRow="1"/>
              <a:tblGrid>
                <a:gridCol w="1812046">
                  <a:extLst>
                    <a:ext uri="{9D8B030D-6E8A-4147-A177-3AD203B41FA5}">
                      <a16:colId xmlns:a16="http://schemas.microsoft.com/office/drawing/2014/main" val="2688011275"/>
                    </a:ext>
                  </a:extLst>
                </a:gridCol>
                <a:gridCol w="464394">
                  <a:extLst>
                    <a:ext uri="{9D8B030D-6E8A-4147-A177-3AD203B41FA5}">
                      <a16:colId xmlns:a16="http://schemas.microsoft.com/office/drawing/2014/main" val="1354757508"/>
                    </a:ext>
                  </a:extLst>
                </a:gridCol>
                <a:gridCol w="766705">
                  <a:extLst>
                    <a:ext uri="{9D8B030D-6E8A-4147-A177-3AD203B41FA5}">
                      <a16:colId xmlns:a16="http://schemas.microsoft.com/office/drawing/2014/main" val="2361292013"/>
                    </a:ext>
                  </a:extLst>
                </a:gridCol>
                <a:gridCol w="739387">
                  <a:extLst>
                    <a:ext uri="{9D8B030D-6E8A-4147-A177-3AD203B41FA5}">
                      <a16:colId xmlns:a16="http://schemas.microsoft.com/office/drawing/2014/main" val="1650173006"/>
                    </a:ext>
                  </a:extLst>
                </a:gridCol>
                <a:gridCol w="766705">
                  <a:extLst>
                    <a:ext uri="{9D8B030D-6E8A-4147-A177-3AD203B41FA5}">
                      <a16:colId xmlns:a16="http://schemas.microsoft.com/office/drawing/2014/main" val="1144104741"/>
                    </a:ext>
                  </a:extLst>
                </a:gridCol>
                <a:gridCol w="786130">
                  <a:extLst>
                    <a:ext uri="{9D8B030D-6E8A-4147-A177-3AD203B41FA5}">
                      <a16:colId xmlns:a16="http://schemas.microsoft.com/office/drawing/2014/main" val="670090877"/>
                    </a:ext>
                  </a:extLst>
                </a:gridCol>
              </a:tblGrid>
              <a:tr h="218538">
                <a:tc rowSpan="3" gridSpan="2">
                  <a:txBody>
                    <a:bodyPr/>
                    <a:lstStyle/>
                    <a:p>
                      <a:pPr algn="l">
                        <a:lnSpc>
                          <a:spcPct val="150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Subproblema: </a:t>
                      </a:r>
                      <a:r>
                        <a:rPr lang="es-ES" sz="1000" dirty="0">
                          <a:effectLst/>
                          <a:latin typeface="Arial" panose="020B0604020202020204" pitchFamily="34" charset="0"/>
                          <a:ea typeface="Times New Roman" panose="02020603050405020304" pitchFamily="18" charset="0"/>
                          <a:cs typeface="Times New Roman" panose="02020603050405020304" pitchFamily="18" charset="0"/>
                        </a:rPr>
                        <a:t>Hacer girar el husillo de extrusión.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ES"/>
                    </a:p>
                  </a:txBody>
                  <a:tcPr/>
                </a:tc>
                <a:tc gridSpan="4">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Conceptos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87353452"/>
                  </a:ext>
                </a:extLst>
              </a:tr>
              <a:tr h="243427">
                <a:tc gridSpan="2" vMerge="1">
                  <a:txBody>
                    <a:bodyPr/>
                    <a:lstStyle/>
                    <a:p>
                      <a:endParaRPr lang="es-ES"/>
                    </a:p>
                  </a:txBody>
                  <a:tcPr/>
                </a:tc>
                <a:tc hMerge="1" vMerge="1">
                  <a:txBody>
                    <a:bodyPr/>
                    <a:lstStyle/>
                    <a:p>
                      <a:endParaRPr lang="es-ES"/>
                    </a:p>
                  </a:txBody>
                  <a:tcPr/>
                </a:tc>
                <a:tc gridSpan="4">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Reducción de velocidad mediante: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84892321"/>
                  </a:ext>
                </a:extLst>
              </a:tr>
              <a:tr h="218538">
                <a:tc gridSpan="2" vMerge="1">
                  <a:txBody>
                    <a:bodyPr/>
                    <a:lstStyle/>
                    <a:p>
                      <a:endParaRPr lang="es-ES"/>
                    </a:p>
                  </a:txBody>
                  <a:tcPr/>
                </a:tc>
                <a:tc hMerge="1" vMerge="1">
                  <a:txBody>
                    <a:bodyPr/>
                    <a:lstStyle/>
                    <a:p>
                      <a:endParaRPr lang="es-ES"/>
                    </a:p>
                  </a:txBody>
                  <a:tcPr/>
                </a:tc>
                <a:tc gridSpan="2">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Engranes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Poleas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237461027"/>
                  </a:ext>
                </a:extLst>
              </a:tr>
              <a:tr h="437076">
                <a:tc>
                  <a:txBody>
                    <a:bodyPr/>
                    <a:lstStyle/>
                    <a:p>
                      <a:pPr algn="l">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Criterios de selección.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Peso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Calificación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Evaluación ponderada.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Calificación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Evaluación ponderada.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365508"/>
                  </a:ext>
                </a:extLst>
              </a:tr>
              <a:tr h="437076">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Acople entre el eje del motor y el husillo de extrusión.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7274137"/>
                  </a:ext>
                </a:extLst>
              </a:tr>
              <a:tr h="336306">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Torque.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1771649"/>
                  </a:ext>
                </a:extLst>
              </a:tr>
              <a:tr h="599159">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Giro del husillo de extrusión en sentido horario y antihorario.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7584379"/>
                  </a:ext>
                </a:extLst>
              </a:tr>
              <a:tr h="241606">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Velocidad del husillo variable.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3166183"/>
                  </a:ext>
                </a:extLst>
              </a:tr>
              <a:tr h="218538">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Durabilidad.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5600198"/>
                  </a:ext>
                </a:extLst>
              </a:tr>
              <a:tr h="253140">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Facilidad de manufactura.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9559424"/>
                  </a:ext>
                </a:extLst>
              </a:tr>
              <a:tr h="248891">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Menor costo.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64276925"/>
                  </a:ext>
                </a:extLst>
              </a:tr>
              <a:tr h="241606">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Menor peso.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754392"/>
                  </a:ext>
                </a:extLst>
              </a:tr>
              <a:tr h="218538">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Total puntos.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34901254"/>
                  </a:ext>
                </a:extLst>
              </a:tr>
              <a:tr h="220359">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Lugar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312640"/>
                  </a:ext>
                </a:extLst>
              </a:tr>
              <a:tr h="218538">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¿Continuar?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94" marR="4249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88414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857942787"/>
              </p:ext>
            </p:extLst>
          </p:nvPr>
        </p:nvGraphicFramePr>
        <p:xfrm>
          <a:off x="6260695" y="1626226"/>
          <a:ext cx="5383433" cy="4700108"/>
        </p:xfrm>
        <a:graphic>
          <a:graphicData uri="http://schemas.openxmlformats.org/drawingml/2006/table">
            <a:tbl>
              <a:tblPr firstRow="1" firstCol="1" bandRow="1"/>
              <a:tblGrid>
                <a:gridCol w="1650740">
                  <a:extLst>
                    <a:ext uri="{9D8B030D-6E8A-4147-A177-3AD203B41FA5}">
                      <a16:colId xmlns:a16="http://schemas.microsoft.com/office/drawing/2014/main" val="4111658604"/>
                    </a:ext>
                  </a:extLst>
                </a:gridCol>
                <a:gridCol w="468577">
                  <a:extLst>
                    <a:ext uri="{9D8B030D-6E8A-4147-A177-3AD203B41FA5}">
                      <a16:colId xmlns:a16="http://schemas.microsoft.com/office/drawing/2014/main" val="1538627706"/>
                    </a:ext>
                  </a:extLst>
                </a:gridCol>
                <a:gridCol w="829964">
                  <a:extLst>
                    <a:ext uri="{9D8B030D-6E8A-4147-A177-3AD203B41FA5}">
                      <a16:colId xmlns:a16="http://schemas.microsoft.com/office/drawing/2014/main" val="1725424792"/>
                    </a:ext>
                  </a:extLst>
                </a:gridCol>
                <a:gridCol w="801788">
                  <a:extLst>
                    <a:ext uri="{9D8B030D-6E8A-4147-A177-3AD203B41FA5}">
                      <a16:colId xmlns:a16="http://schemas.microsoft.com/office/drawing/2014/main" val="3257702822"/>
                    </a:ext>
                  </a:extLst>
                </a:gridCol>
                <a:gridCol w="829964">
                  <a:extLst>
                    <a:ext uri="{9D8B030D-6E8A-4147-A177-3AD203B41FA5}">
                      <a16:colId xmlns:a16="http://schemas.microsoft.com/office/drawing/2014/main" val="958921151"/>
                    </a:ext>
                  </a:extLst>
                </a:gridCol>
                <a:gridCol w="802400">
                  <a:extLst>
                    <a:ext uri="{9D8B030D-6E8A-4147-A177-3AD203B41FA5}">
                      <a16:colId xmlns:a16="http://schemas.microsoft.com/office/drawing/2014/main" val="1581202555"/>
                    </a:ext>
                  </a:extLst>
                </a:gridCol>
              </a:tblGrid>
              <a:tr h="220507">
                <a:tc rowSpan="3" gridSpan="2">
                  <a:txBody>
                    <a:bodyPr/>
                    <a:lstStyle/>
                    <a:p>
                      <a:pPr>
                        <a:lnSpc>
                          <a:spcPct val="150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Subproblema: </a:t>
                      </a:r>
                      <a:r>
                        <a:rPr lang="es-ES" sz="1000" dirty="0">
                          <a:effectLst/>
                          <a:latin typeface="Arial" panose="020B0604020202020204" pitchFamily="34" charset="0"/>
                          <a:ea typeface="Times New Roman" panose="02020603050405020304" pitchFamily="18" charset="0"/>
                          <a:cs typeface="Times New Roman" panose="02020603050405020304" pitchFamily="18" charset="0"/>
                        </a:rPr>
                        <a:t>Almacenar temporalmente la masa de jabón.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ES"/>
                    </a:p>
                  </a:txBody>
                  <a:tcPr/>
                </a:tc>
                <a:tc gridSpan="4">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Conceptos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09165591"/>
                  </a:ext>
                </a:extLst>
              </a:tr>
              <a:tr h="220507">
                <a:tc gridSpan="2" vMerge="1">
                  <a:txBody>
                    <a:bodyPr/>
                    <a:lstStyle/>
                    <a:p>
                      <a:endParaRPr lang="es-ES"/>
                    </a:p>
                  </a:txBody>
                  <a:tcPr/>
                </a:tc>
                <a:tc hMerge="1" vMerge="1">
                  <a:txBody>
                    <a:bodyPr/>
                    <a:lstStyle/>
                    <a:p>
                      <a:endParaRPr lang="es-ES"/>
                    </a:p>
                  </a:txBody>
                  <a:tcPr/>
                </a:tc>
                <a:tc gridSpan="4">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Tolva grande 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14783441"/>
                  </a:ext>
                </a:extLst>
              </a:tr>
              <a:tr h="220507">
                <a:tc gridSpan="2" vMerge="1">
                  <a:txBody>
                    <a:bodyPr/>
                    <a:lstStyle/>
                    <a:p>
                      <a:endParaRPr lang="es-ES"/>
                    </a:p>
                  </a:txBody>
                  <a:tcPr/>
                </a:tc>
                <a:tc hMerge="1" vMerge="1">
                  <a:txBody>
                    <a:bodyPr/>
                    <a:lstStyle/>
                    <a:p>
                      <a:endParaRPr lang="es-ES"/>
                    </a:p>
                  </a:txBody>
                  <a:tcPr/>
                </a:tc>
                <a:tc gridSpan="2">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sección cuadrada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sección circular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151057036"/>
                  </a:ext>
                </a:extLst>
              </a:tr>
              <a:tr h="441014">
                <a:tc>
                  <a:txBody>
                    <a:bodyPr/>
                    <a:lstStyle/>
                    <a:p>
                      <a:pP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Criterios de selección.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Peso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Calificación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Evaluación ponderada.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Calificación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Evaluación ponderada.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789109"/>
                  </a:ext>
                </a:extLst>
              </a:tr>
              <a:tr h="661521">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La máquina extrusora de jabón tiene muy buena capacidad de producción.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08321507"/>
                  </a:ext>
                </a:extLst>
              </a:tr>
              <a:tr h="441014">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Gran capacidad en volumen.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0341333"/>
                  </a:ext>
                </a:extLst>
              </a:tr>
              <a:tr h="288497">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Flujo continuo.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7945086"/>
                  </a:ext>
                </a:extLst>
              </a:tr>
              <a:tr h="288497">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Facilidad de limpieza.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726387"/>
                  </a:ext>
                </a:extLst>
              </a:tr>
              <a:tr h="441014">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Tolva con tapa y fin de carrera.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0556383"/>
                  </a:ext>
                </a:extLst>
              </a:tr>
              <a:tr h="221732">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Facilidad de manufactura.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3734677"/>
                  </a:ext>
                </a:extLst>
              </a:tr>
              <a:tr h="236432">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Costo.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006603"/>
                  </a:ext>
                </a:extLst>
              </a:tr>
              <a:tr h="220507">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Total puntos.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37916782"/>
                  </a:ext>
                </a:extLst>
              </a:tr>
              <a:tr h="229082">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Lugar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856153"/>
                  </a:ext>
                </a:extLst>
              </a:tr>
              <a:tr h="220507">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¿Continuar?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probar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52" marR="661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223822"/>
                  </a:ext>
                </a:extLst>
              </a:tr>
            </a:tbl>
          </a:graphicData>
        </a:graphic>
      </p:graphicFrame>
    </p:spTree>
    <p:extLst>
      <p:ext uri="{BB962C8B-B14F-4D97-AF65-F5344CB8AC3E}">
        <p14:creationId xmlns:p14="http://schemas.microsoft.com/office/powerpoint/2010/main" val="1446803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77460" y="434794"/>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PRUEBA DE CONCEPTOS Y PROTOTIPADO</a:t>
            </a:r>
            <a:endParaRPr lang="es-ES" sz="3000" b="1" dirty="0">
              <a:latin typeface="Arial" panose="020B0604020202020204" pitchFamily="34" charset="0"/>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1785075" y="2626677"/>
            <a:ext cx="3718742" cy="2258832"/>
          </a:xfrm>
          <a:prstGeom prst="rect">
            <a:avLst/>
          </a:prstGeom>
        </p:spPr>
      </p:pic>
      <p:pic>
        <p:nvPicPr>
          <p:cNvPr id="7" name="Imagen 6"/>
          <p:cNvPicPr/>
          <p:nvPr/>
        </p:nvPicPr>
        <p:blipFill>
          <a:blip r:embed="rId3" cstate="print">
            <a:extLst>
              <a:ext uri="{BEBA8EAE-BF5A-486C-A8C5-ECC9F3942E4B}">
                <a14:imgProps xmlns:a14="http://schemas.microsoft.com/office/drawing/2010/main">
                  <a14:imgLayer r:embed="rId4">
                    <a14:imgEffect>
                      <a14:backgroundRemoval t="2452" b="95797" l="1429" r="99351">
                        <a14:foregroundMark x1="60390" y1="79335" x2="81039" y2="89492"/>
                        <a14:backgroundMark x1="2987" y1="66900" x2="55455" y2="94221"/>
                        <a14:backgroundMark x1="95974" y1="85814" x2="83117" y2="92820"/>
                      </a14:backgroundRemoval>
                    </a14:imgEffect>
                  </a14:imgLayer>
                </a14:imgProps>
              </a:ext>
              <a:ext uri="{28A0092B-C50C-407E-A947-70E740481C1C}">
                <a14:useLocalDpi xmlns:a14="http://schemas.microsoft.com/office/drawing/2010/main" val="0"/>
              </a:ext>
            </a:extLst>
          </a:blip>
          <a:stretch>
            <a:fillRect/>
          </a:stretch>
        </p:blipFill>
        <p:spPr>
          <a:xfrm>
            <a:off x="6956968" y="2501355"/>
            <a:ext cx="3876493" cy="2619285"/>
          </a:xfrm>
          <a:prstGeom prst="rect">
            <a:avLst/>
          </a:prstGeom>
        </p:spPr>
      </p:pic>
      <p:sp>
        <p:nvSpPr>
          <p:cNvPr id="8" name="Flecha derecha 7"/>
          <p:cNvSpPr/>
          <p:nvPr/>
        </p:nvSpPr>
        <p:spPr>
          <a:xfrm>
            <a:off x="5658330" y="3355499"/>
            <a:ext cx="740229" cy="400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4449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365966" y="531223"/>
            <a:ext cx="5068388" cy="5939246"/>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ítulo 1"/>
          <p:cNvSpPr>
            <a:spLocks noGrp="1"/>
          </p:cNvSpPr>
          <p:nvPr>
            <p:ph type="title"/>
          </p:nvPr>
        </p:nvSpPr>
        <p:spPr>
          <a:xfrm>
            <a:off x="-213489" y="234496"/>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DE DETALLE</a:t>
            </a:r>
            <a:endParaRPr lang="es-ES" sz="30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859777" y="1193074"/>
            <a:ext cx="2477719"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DISEÑO DEL HUSILLO</a:t>
            </a:r>
            <a:endParaRPr lang="es-ES" sz="1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extLst>
                  <p:ext uri="{D42A27DB-BD31-4B8C-83A1-F6EECF244321}">
                    <p14:modId xmlns:p14="http://schemas.microsoft.com/office/powerpoint/2010/main" val="4148605216"/>
                  </p:ext>
                </p:extLst>
              </p:nvPr>
            </p:nvGraphicFramePr>
            <p:xfrm>
              <a:off x="859777" y="1643135"/>
              <a:ext cx="5201388" cy="1073252"/>
            </p:xfrm>
            <a:graphic>
              <a:graphicData uri="http://schemas.openxmlformats.org/drawingml/2006/table">
                <a:tbl>
                  <a:tblPr firstRow="1" firstCol="1" bandRow="1">
                    <a:tableStyleId>{073A0DAA-6AF3-43AB-8588-CEC1D06C72B9}</a:tableStyleId>
                  </a:tblPr>
                  <a:tblGrid>
                    <a:gridCol w="695445">
                      <a:extLst>
                        <a:ext uri="{9D8B030D-6E8A-4147-A177-3AD203B41FA5}">
                          <a16:colId xmlns:a16="http://schemas.microsoft.com/office/drawing/2014/main" val="720057239"/>
                        </a:ext>
                      </a:extLst>
                    </a:gridCol>
                    <a:gridCol w="543898">
                      <a:extLst>
                        <a:ext uri="{9D8B030D-6E8A-4147-A177-3AD203B41FA5}">
                          <a16:colId xmlns:a16="http://schemas.microsoft.com/office/drawing/2014/main" val="2938269300"/>
                        </a:ext>
                      </a:extLst>
                    </a:gridCol>
                    <a:gridCol w="1553995">
                      <a:extLst>
                        <a:ext uri="{9D8B030D-6E8A-4147-A177-3AD203B41FA5}">
                          <a16:colId xmlns:a16="http://schemas.microsoft.com/office/drawing/2014/main" val="2540501778"/>
                        </a:ext>
                      </a:extLst>
                    </a:gridCol>
                    <a:gridCol w="1553995">
                      <a:extLst>
                        <a:ext uri="{9D8B030D-6E8A-4147-A177-3AD203B41FA5}">
                          <a16:colId xmlns:a16="http://schemas.microsoft.com/office/drawing/2014/main" val="3222140354"/>
                        </a:ext>
                      </a:extLst>
                    </a:gridCol>
                    <a:gridCol w="854055">
                      <a:extLst>
                        <a:ext uri="{9D8B030D-6E8A-4147-A177-3AD203B41FA5}">
                          <a16:colId xmlns:a16="http://schemas.microsoft.com/office/drawing/2014/main" val="3705032656"/>
                        </a:ext>
                      </a:extLst>
                    </a:gridCol>
                  </a:tblGrid>
                  <a:tr h="794107">
                    <a:tc>
                      <a:txBody>
                        <a:bodyPr/>
                        <a:lstStyle/>
                        <a:p>
                          <a:pPr algn="ctr">
                            <a:lnSpc>
                              <a:spcPct val="150000"/>
                            </a:lnSpc>
                            <a:spcAft>
                              <a:spcPts val="0"/>
                            </a:spcAft>
                          </a:pPr>
                          <a:r>
                            <a:rPr lang="en-US" sz="1000">
                              <a:effectLst/>
                              <a:latin typeface="SansSerif" panose="00000400000000000000" pitchFamily="2" charset="2"/>
                            </a:rPr>
                            <a:t>Diámetro (D)</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dirty="0">
                              <a:effectLst/>
                              <a:latin typeface="SansSerif" panose="00000400000000000000" pitchFamily="2" charset="2"/>
                            </a:rPr>
                            <a:t>Paso (t)</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000">
                              <a:effectLst/>
                              <a:latin typeface="SansSerif" panose="00000400000000000000" pitchFamily="2" charset="2"/>
                            </a:rPr>
                            <a:t>Profundidad del canal en la zona de alimentación (</a:t>
                          </a:r>
                          <a14:m>
                            <m:oMath xmlns:m="http://schemas.openxmlformats.org/officeDocument/2006/math">
                              <m:sSub>
                                <m:sSubPr>
                                  <m:ctrlPr>
                                    <a:rPr lang="en-US" sz="1000" i="1">
                                      <a:effectLst/>
                                      <a:latin typeface="Cambria Math" panose="02040503050406030204" pitchFamily="18" charset="0"/>
                                    </a:rPr>
                                  </m:ctrlPr>
                                </m:sSubPr>
                                <m:e>
                                  <m:r>
                                    <a:rPr lang="en-US" sz="1000">
                                      <a:effectLst/>
                                      <a:latin typeface="Cambria Math" panose="02040503050406030204" pitchFamily="18" charset="0"/>
                                    </a:rPr>
                                    <m:t>𝐡</m:t>
                                  </m:r>
                                </m:e>
                                <m:sub>
                                  <m:r>
                                    <a:rPr lang="en-US" sz="1000">
                                      <a:effectLst/>
                                      <a:latin typeface="Cambria Math" panose="02040503050406030204" pitchFamily="18" charset="0"/>
                                    </a:rPr>
                                    <m:t>𝟏</m:t>
                                  </m:r>
                                </m:sub>
                              </m:sSub>
                            </m:oMath>
                          </a14:m>
                          <a:r>
                            <a:rPr lang="es-ES" sz="1000">
                              <a:effectLst/>
                              <a:latin typeface="SansSerif" panose="00000400000000000000" pitchFamily="2" charset="2"/>
                            </a:rPr>
                            <a:t>)</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000">
                              <a:effectLst/>
                              <a:latin typeface="SansSerif" panose="00000400000000000000" pitchFamily="2" charset="2"/>
                            </a:rPr>
                            <a:t>Profundidad del canal en la zona de extrusión (</a:t>
                          </a:r>
                          <a14:m>
                            <m:oMath xmlns:m="http://schemas.openxmlformats.org/officeDocument/2006/math">
                              <m:sSub>
                                <m:sSubPr>
                                  <m:ctrlPr>
                                    <a:rPr lang="en-US" sz="1000" i="1">
                                      <a:effectLst/>
                                      <a:latin typeface="Cambria Math" panose="02040503050406030204" pitchFamily="18" charset="0"/>
                                    </a:rPr>
                                  </m:ctrlPr>
                                </m:sSubPr>
                                <m:e>
                                  <m:r>
                                    <a:rPr lang="en-US" sz="1000">
                                      <a:effectLst/>
                                      <a:latin typeface="Cambria Math" panose="02040503050406030204" pitchFamily="18" charset="0"/>
                                    </a:rPr>
                                    <m:t>𝐡</m:t>
                                  </m:r>
                                </m:e>
                                <m:sub>
                                  <m:r>
                                    <a:rPr lang="en-US" sz="1000">
                                      <a:effectLst/>
                                      <a:latin typeface="Cambria Math" panose="02040503050406030204" pitchFamily="18" charset="0"/>
                                    </a:rPr>
                                    <m:t>𝟑</m:t>
                                  </m:r>
                                </m:sub>
                              </m:sSub>
                            </m:oMath>
                          </a14:m>
                          <a:r>
                            <a:rPr lang="es-ES" sz="1000">
                              <a:effectLst/>
                              <a:latin typeface="SansSerif" panose="00000400000000000000" pitchFamily="2" charset="2"/>
                            </a:rPr>
                            <a:t>)</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000">
                              <a:effectLst/>
                              <a:latin typeface="SansSerif" panose="00000400000000000000" pitchFamily="2" charset="2"/>
                            </a:rPr>
                            <a:t>Anchura de la cresta del filete (e)</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495917"/>
                      </a:ext>
                    </a:extLst>
                  </a:tr>
                  <a:tr h="279145">
                    <a:tc>
                      <a:txBody>
                        <a:bodyPr/>
                        <a:lstStyle/>
                        <a:p>
                          <a:pPr algn="ctr">
                            <a:lnSpc>
                              <a:spcPct val="150000"/>
                            </a:lnSpc>
                            <a:spcAft>
                              <a:spcPts val="0"/>
                            </a:spcAft>
                          </a:pPr>
                          <a:r>
                            <a:rPr lang="en-US" sz="1000">
                              <a:effectLst/>
                              <a:latin typeface="SansSerif" panose="00000400000000000000" pitchFamily="2" charset="2"/>
                            </a:rPr>
                            <a:t>76.20</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dirty="0">
                              <a:effectLst/>
                              <a:latin typeface="SansSerif" panose="00000400000000000000" pitchFamily="2" charset="2"/>
                            </a:rPr>
                            <a:t>70</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a:effectLst/>
                              <a:latin typeface="SansSerif" panose="00000400000000000000" pitchFamily="2" charset="2"/>
                            </a:rPr>
                            <a:t>12.20</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dirty="0">
                              <a:effectLst/>
                              <a:latin typeface="SansSerif" panose="00000400000000000000" pitchFamily="2" charset="2"/>
                            </a:rPr>
                            <a:t>3.60</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dirty="0">
                              <a:effectLst/>
                              <a:latin typeface="SansSerif" panose="00000400000000000000" pitchFamily="2" charset="2"/>
                            </a:rPr>
                            <a:t>8</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5284295"/>
                      </a:ext>
                    </a:extLst>
                  </a:tr>
                </a:tbl>
              </a:graphicData>
            </a:graphic>
          </p:graphicFrame>
        </mc:Choice>
        <mc:Fallback xmlns="">
          <p:graphicFrame>
            <p:nvGraphicFramePr>
              <p:cNvPr id="11" name="Tabla 10"/>
              <p:cNvGraphicFramePr>
                <a:graphicFrameLocks noGrp="1"/>
              </p:cNvGraphicFramePr>
              <p:nvPr>
                <p:extLst>
                  <p:ext uri="{D42A27DB-BD31-4B8C-83A1-F6EECF244321}">
                    <p14:modId xmlns:p14="http://schemas.microsoft.com/office/powerpoint/2010/main" val="4148605216"/>
                  </p:ext>
                </p:extLst>
              </p:nvPr>
            </p:nvGraphicFramePr>
            <p:xfrm>
              <a:off x="859777" y="1643135"/>
              <a:ext cx="5201388" cy="1073252"/>
            </p:xfrm>
            <a:graphic>
              <a:graphicData uri="http://schemas.openxmlformats.org/drawingml/2006/table">
                <a:tbl>
                  <a:tblPr firstRow="1" firstCol="1" bandRow="1">
                    <a:tableStyleId>{073A0DAA-6AF3-43AB-8588-CEC1D06C72B9}</a:tableStyleId>
                  </a:tblPr>
                  <a:tblGrid>
                    <a:gridCol w="695445">
                      <a:extLst>
                        <a:ext uri="{9D8B030D-6E8A-4147-A177-3AD203B41FA5}">
                          <a16:colId xmlns:a16="http://schemas.microsoft.com/office/drawing/2014/main" val="720057239"/>
                        </a:ext>
                      </a:extLst>
                    </a:gridCol>
                    <a:gridCol w="543898">
                      <a:extLst>
                        <a:ext uri="{9D8B030D-6E8A-4147-A177-3AD203B41FA5}">
                          <a16:colId xmlns:a16="http://schemas.microsoft.com/office/drawing/2014/main" val="2938269300"/>
                        </a:ext>
                      </a:extLst>
                    </a:gridCol>
                    <a:gridCol w="1553995">
                      <a:extLst>
                        <a:ext uri="{9D8B030D-6E8A-4147-A177-3AD203B41FA5}">
                          <a16:colId xmlns:a16="http://schemas.microsoft.com/office/drawing/2014/main" val="2540501778"/>
                        </a:ext>
                      </a:extLst>
                    </a:gridCol>
                    <a:gridCol w="1553995">
                      <a:extLst>
                        <a:ext uri="{9D8B030D-6E8A-4147-A177-3AD203B41FA5}">
                          <a16:colId xmlns:a16="http://schemas.microsoft.com/office/drawing/2014/main" val="3222140354"/>
                        </a:ext>
                      </a:extLst>
                    </a:gridCol>
                    <a:gridCol w="854055">
                      <a:extLst>
                        <a:ext uri="{9D8B030D-6E8A-4147-A177-3AD203B41FA5}">
                          <a16:colId xmlns:a16="http://schemas.microsoft.com/office/drawing/2014/main" val="3705032656"/>
                        </a:ext>
                      </a:extLst>
                    </a:gridCol>
                  </a:tblGrid>
                  <a:tr h="794107">
                    <a:tc>
                      <a:txBody>
                        <a:bodyPr/>
                        <a:lstStyle/>
                        <a:p>
                          <a:pPr algn="ctr">
                            <a:lnSpc>
                              <a:spcPct val="150000"/>
                            </a:lnSpc>
                            <a:spcAft>
                              <a:spcPts val="0"/>
                            </a:spcAft>
                          </a:pPr>
                          <a:r>
                            <a:rPr lang="en-US" sz="1000">
                              <a:effectLst/>
                              <a:latin typeface="SansSerif" panose="00000400000000000000" pitchFamily="2" charset="2"/>
                            </a:rPr>
                            <a:t>Diámetro (D)</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dirty="0">
                              <a:effectLst/>
                              <a:latin typeface="SansSerif" panose="00000400000000000000" pitchFamily="2" charset="2"/>
                            </a:rPr>
                            <a:t>Paso (t)</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80078" t="-763" r="-155859" b="-39695"/>
                          </a:stretch>
                        </a:blipFill>
                      </a:tcPr>
                    </a:tc>
                    <a:tc>
                      <a:txBody>
                        <a:bodyPr/>
                        <a:lstStyle/>
                        <a:p>
                          <a:endParaRPr lang="en-US"/>
                        </a:p>
                      </a:txBody>
                      <a:tcPr marL="68580" marR="68580" marT="0" marB="0" anchor="ctr">
                        <a:blipFill>
                          <a:blip r:embed="rId2"/>
                          <a:stretch>
                            <a:fillRect l="-180784" t="-763" r="-56471" b="-39695"/>
                          </a:stretch>
                        </a:blipFill>
                      </a:tcPr>
                    </a:tc>
                    <a:tc>
                      <a:txBody>
                        <a:bodyPr/>
                        <a:lstStyle/>
                        <a:p>
                          <a:pPr algn="ctr">
                            <a:lnSpc>
                              <a:spcPct val="150000"/>
                            </a:lnSpc>
                            <a:spcAft>
                              <a:spcPts val="0"/>
                            </a:spcAft>
                          </a:pPr>
                          <a:r>
                            <a:rPr lang="es-ES" sz="1000">
                              <a:effectLst/>
                              <a:latin typeface="SansSerif" panose="00000400000000000000" pitchFamily="2" charset="2"/>
                            </a:rPr>
                            <a:t>Anchura de la cresta del filete (e)</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495917"/>
                      </a:ext>
                    </a:extLst>
                  </a:tr>
                  <a:tr h="279145">
                    <a:tc>
                      <a:txBody>
                        <a:bodyPr/>
                        <a:lstStyle/>
                        <a:p>
                          <a:pPr algn="ctr">
                            <a:lnSpc>
                              <a:spcPct val="150000"/>
                            </a:lnSpc>
                            <a:spcAft>
                              <a:spcPts val="0"/>
                            </a:spcAft>
                          </a:pPr>
                          <a:r>
                            <a:rPr lang="en-US" sz="1000">
                              <a:effectLst/>
                              <a:latin typeface="SansSerif" panose="00000400000000000000" pitchFamily="2" charset="2"/>
                            </a:rPr>
                            <a:t>76.20</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dirty="0">
                              <a:effectLst/>
                              <a:latin typeface="SansSerif" panose="00000400000000000000" pitchFamily="2" charset="2"/>
                            </a:rPr>
                            <a:t>70</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a:effectLst/>
                              <a:latin typeface="SansSerif" panose="00000400000000000000" pitchFamily="2" charset="2"/>
                            </a:rPr>
                            <a:t>12.20</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dirty="0">
                              <a:effectLst/>
                              <a:latin typeface="SansSerif" panose="00000400000000000000" pitchFamily="2" charset="2"/>
                            </a:rPr>
                            <a:t>3.60</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000" dirty="0">
                              <a:effectLst/>
                              <a:latin typeface="SansSerif" panose="00000400000000000000" pitchFamily="2" charset="2"/>
                            </a:rPr>
                            <a:t>8</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5284295"/>
                      </a:ext>
                    </a:extLst>
                  </a:tr>
                </a:tbl>
              </a:graphicData>
            </a:graphic>
          </p:graphicFrame>
        </mc:Fallback>
      </mc:AlternateContent>
      <p:pic>
        <p:nvPicPr>
          <p:cNvPr id="12" name="Imagen 11"/>
          <p:cNvPicPr>
            <a:picLocks noChangeAspect="1"/>
          </p:cNvPicPr>
          <p:nvPr/>
        </p:nvPicPr>
        <p:blipFill>
          <a:blip r:embed="rId3"/>
          <a:stretch>
            <a:fillRect/>
          </a:stretch>
        </p:blipFill>
        <p:spPr>
          <a:xfrm>
            <a:off x="767260" y="3117030"/>
            <a:ext cx="3464700" cy="1201096"/>
          </a:xfrm>
          <a:prstGeom prst="rect">
            <a:avLst/>
          </a:prstGeom>
        </p:spPr>
      </p:pic>
      <mc:AlternateContent xmlns:mc="http://schemas.openxmlformats.org/markup-compatibility/2006" xmlns:a14="http://schemas.microsoft.com/office/drawing/2010/main">
        <mc:Choice Requires="a14">
          <p:sp>
            <p:nvSpPr>
              <p:cNvPr id="13" name="Rectángulo 12"/>
              <p:cNvSpPr/>
              <p:nvPr/>
            </p:nvSpPr>
            <p:spPr>
              <a:xfrm>
                <a:off x="809948" y="4764146"/>
                <a:ext cx="26220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m:rPr>
                              <m:sty m:val="p"/>
                            </m:rPr>
                            <a:rPr lang="es-ES">
                              <a:latin typeface="Cambria Math" panose="02040503050406030204" pitchFamily="18" charset="0"/>
                            </a:rPr>
                            <m:t>L</m:t>
                          </m:r>
                        </m:e>
                        <m:sub>
                          <m:r>
                            <a:rPr lang="es-ES" i="0">
                              <a:latin typeface="Cambria Math" panose="02040503050406030204" pitchFamily="18" charset="0"/>
                            </a:rPr>
                            <m:t>3</m:t>
                          </m:r>
                        </m:sub>
                      </m:sSub>
                      <m:r>
                        <a:rPr lang="es-ES" i="0">
                          <a:latin typeface="Cambria Math" panose="02040503050406030204" pitchFamily="18" charset="0"/>
                        </a:rPr>
                        <m:t>=3</m:t>
                      </m:r>
                      <m:d>
                        <m:dPr>
                          <m:ctrlPr>
                            <a:rPr lang="es-ES" i="1">
                              <a:latin typeface="Cambria Math" panose="02040503050406030204" pitchFamily="18" charset="0"/>
                            </a:rPr>
                          </m:ctrlPr>
                        </m:dPr>
                        <m:e>
                          <m:r>
                            <a:rPr lang="es-ES" i="0">
                              <a:latin typeface="Cambria Math" panose="02040503050406030204" pitchFamily="18" charset="0"/>
                            </a:rPr>
                            <m:t>70</m:t>
                          </m:r>
                        </m:e>
                      </m:d>
                      <m:r>
                        <a:rPr lang="es-ES" i="0">
                          <a:latin typeface="Cambria Math" panose="02040503050406030204" pitchFamily="18" charset="0"/>
                        </a:rPr>
                        <m:t>=210    </m:t>
                      </m:r>
                      <m:r>
                        <m:rPr>
                          <m:sty m:val="p"/>
                        </m:rPr>
                        <a:rPr lang="es-ES" i="0">
                          <a:latin typeface="Cambria Math" panose="02040503050406030204" pitchFamily="18" charset="0"/>
                        </a:rPr>
                        <m:t>mm</m:t>
                      </m:r>
                    </m:oMath>
                  </m:oMathPara>
                </a14:m>
                <a:endParaRPr lang="es-ES" dirty="0"/>
              </a:p>
            </p:txBody>
          </p:sp>
        </mc:Choice>
        <mc:Fallback xmlns="">
          <p:sp>
            <p:nvSpPr>
              <p:cNvPr id="13" name="Rectángulo 12"/>
              <p:cNvSpPr>
                <a:spLocks noRot="1" noChangeAspect="1" noMove="1" noResize="1" noEditPoints="1" noAdjustHandles="1" noChangeArrowheads="1" noChangeShapeType="1" noTextEdit="1"/>
              </p:cNvSpPr>
              <p:nvPr/>
            </p:nvSpPr>
            <p:spPr>
              <a:xfrm>
                <a:off x="809948" y="4764146"/>
                <a:ext cx="2622000" cy="3693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809948" y="5148797"/>
                <a:ext cx="17390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m:rPr>
                              <m:sty m:val="p"/>
                            </m:rPr>
                            <a:rPr lang="es-ES">
                              <a:latin typeface="Cambria Math" panose="02040503050406030204" pitchFamily="18" charset="0"/>
                            </a:rPr>
                            <m:t>L</m:t>
                          </m:r>
                        </m:e>
                        <m:sub>
                          <m:r>
                            <a:rPr lang="es-ES" i="0">
                              <a:latin typeface="Cambria Math" panose="02040503050406030204" pitchFamily="18" charset="0"/>
                            </a:rPr>
                            <m:t>1</m:t>
                          </m:r>
                        </m:sub>
                      </m:sSub>
                      <m:r>
                        <a:rPr lang="es-ES" i="0">
                          <a:latin typeface="Cambria Math" panose="02040503050406030204" pitchFamily="18" charset="0"/>
                        </a:rPr>
                        <m:t>=140    </m:t>
                      </m:r>
                      <m:r>
                        <m:rPr>
                          <m:sty m:val="p"/>
                        </m:rPr>
                        <a:rPr lang="es-ES" i="0">
                          <a:latin typeface="Cambria Math" panose="02040503050406030204" pitchFamily="18" charset="0"/>
                        </a:rPr>
                        <m:t>mm</m:t>
                      </m:r>
                    </m:oMath>
                  </m:oMathPara>
                </a14:m>
                <a:endParaRPr lang="es-ES" dirty="0"/>
              </a:p>
            </p:txBody>
          </p:sp>
        </mc:Choice>
        <mc:Fallback xmlns="">
          <p:sp>
            <p:nvSpPr>
              <p:cNvPr id="14" name="Rectángulo 13"/>
              <p:cNvSpPr>
                <a:spLocks noRot="1" noChangeAspect="1" noMove="1" noResize="1" noEditPoints="1" noAdjustHandles="1" noChangeArrowheads="1" noChangeShapeType="1" noTextEdit="1"/>
              </p:cNvSpPr>
              <p:nvPr/>
            </p:nvSpPr>
            <p:spPr>
              <a:xfrm>
                <a:off x="809948" y="5148797"/>
                <a:ext cx="1739002" cy="36933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809948" y="5518129"/>
                <a:ext cx="1744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m:rPr>
                              <m:sty m:val="p"/>
                            </m:rPr>
                            <a:rPr lang="es-ES">
                              <a:latin typeface="Cambria Math" panose="02040503050406030204" pitchFamily="18" charset="0"/>
                            </a:rPr>
                            <m:t>L</m:t>
                          </m:r>
                        </m:e>
                        <m:sub>
                          <m:r>
                            <a:rPr lang="es-ES" i="0">
                              <a:latin typeface="Cambria Math" panose="02040503050406030204" pitchFamily="18" charset="0"/>
                            </a:rPr>
                            <m:t>2</m:t>
                          </m:r>
                        </m:sub>
                      </m:sSub>
                      <m:r>
                        <a:rPr lang="es-ES" i="0">
                          <a:latin typeface="Cambria Math" panose="02040503050406030204" pitchFamily="18" charset="0"/>
                        </a:rPr>
                        <m:t>=140    </m:t>
                      </m:r>
                      <m:r>
                        <m:rPr>
                          <m:sty m:val="p"/>
                        </m:rPr>
                        <a:rPr lang="es-ES" i="0">
                          <a:latin typeface="Cambria Math" panose="02040503050406030204" pitchFamily="18" charset="0"/>
                        </a:rPr>
                        <m:t>mm</m:t>
                      </m:r>
                    </m:oMath>
                  </m:oMathPara>
                </a14:m>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809948" y="5518129"/>
                <a:ext cx="1744324" cy="369332"/>
              </a:xfrm>
              <a:prstGeom prst="rect">
                <a:avLst/>
              </a:prstGeom>
              <a:blipFill>
                <a:blip r:embed="rId6"/>
                <a:stretch>
                  <a:fillRect/>
                </a:stretch>
              </a:blipFill>
            </p:spPr>
            <p:txBody>
              <a:bodyPr/>
              <a:lstStyle/>
              <a:p>
                <a:r>
                  <a:rPr lang="es-ES">
                    <a:noFill/>
                  </a:rPr>
                  <a:t> </a:t>
                </a:r>
              </a:p>
            </p:txBody>
          </p:sp>
        </mc:Fallback>
      </mc:AlternateContent>
      <p:pic>
        <p:nvPicPr>
          <p:cNvPr id="16" name="Imagen 15"/>
          <p:cNvPicPr/>
          <p:nvPr/>
        </p:nvPicPr>
        <p:blipFill>
          <a:blip r:embed="rId7" cstate="print">
            <a:extLst>
              <a:ext uri="{28A0092B-C50C-407E-A947-70E740481C1C}">
                <a14:useLocalDpi xmlns:a14="http://schemas.microsoft.com/office/drawing/2010/main" val="0"/>
              </a:ext>
            </a:extLst>
          </a:blip>
          <a:stretch>
            <a:fillRect/>
          </a:stretch>
        </p:blipFill>
        <p:spPr>
          <a:xfrm>
            <a:off x="4384360" y="2929861"/>
            <a:ext cx="1679935" cy="1566856"/>
          </a:xfrm>
          <a:prstGeom prst="rect">
            <a:avLst/>
          </a:prstGeom>
        </p:spPr>
      </p:pic>
      <p:pic>
        <p:nvPicPr>
          <p:cNvPr id="17" name="Imagen 16"/>
          <p:cNvPicPr/>
          <p:nvPr/>
        </p:nvPicPr>
        <p:blipFill>
          <a:blip r:embed="rId8" cstate="print">
            <a:extLst>
              <a:ext uri="{28A0092B-C50C-407E-A947-70E740481C1C}">
                <a14:useLocalDpi xmlns:a14="http://schemas.microsoft.com/office/drawing/2010/main" val="0"/>
              </a:ext>
            </a:extLst>
          </a:blip>
          <a:stretch>
            <a:fillRect/>
          </a:stretch>
        </p:blipFill>
        <p:spPr>
          <a:xfrm>
            <a:off x="7227569" y="788985"/>
            <a:ext cx="3345180" cy="1687830"/>
          </a:xfrm>
          <a:prstGeom prst="rect">
            <a:avLst/>
          </a:prstGeom>
        </p:spPr>
      </p:pic>
      <mc:AlternateContent xmlns:mc="http://schemas.openxmlformats.org/markup-compatibility/2006" xmlns:a14="http://schemas.microsoft.com/office/drawing/2010/main">
        <mc:Choice Requires="a14">
          <p:sp>
            <p:nvSpPr>
              <p:cNvPr id="18" name="Rectángulo 17"/>
              <p:cNvSpPr/>
              <p:nvPr/>
            </p:nvSpPr>
            <p:spPr>
              <a:xfrm>
                <a:off x="7072704" y="2621965"/>
                <a:ext cx="3654911" cy="1091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Q</m:t>
                      </m:r>
                      <m:r>
                        <a:rPr lang="es-ES" sz="1400" i="0">
                          <a:latin typeface="Cambria Math" panose="02040503050406030204" pitchFamily="18" charset="0"/>
                        </a:rPr>
                        <m:t>=</m:t>
                      </m:r>
                      <m:f>
                        <m:fPr>
                          <m:ctrlPr>
                            <a:rPr lang="es-ES" sz="1400" i="1">
                              <a:latin typeface="Cambria Math" panose="02040503050406030204" pitchFamily="18" charset="0"/>
                            </a:rPr>
                          </m:ctrlPr>
                        </m:fPr>
                        <m:num>
                          <m:f>
                            <m:fPr>
                              <m:ctrlPr>
                                <a:rPr lang="es-ES" sz="1400" i="1">
                                  <a:latin typeface="Cambria Math" panose="02040503050406030204" pitchFamily="18" charset="0"/>
                                </a:rPr>
                              </m:ctrlPr>
                            </m:fPr>
                            <m:num>
                              <m:r>
                                <m:rPr>
                                  <m:sty m:val="p"/>
                                </m:rPr>
                                <a:rPr lang="es-ES" sz="1400" i="0">
                                  <a:latin typeface="Cambria Math" panose="02040503050406030204" pitchFamily="18" charset="0"/>
                                </a:rPr>
                                <m:t>A</m:t>
                              </m:r>
                            </m:num>
                            <m:den>
                              <m:d>
                                <m:dPr>
                                  <m:begChr m:val=""/>
                                  <m:ctrlPr>
                                    <a:rPr lang="es-ES" sz="1400" i="1">
                                      <a:latin typeface="Cambria Math" panose="02040503050406030204" pitchFamily="18" charset="0"/>
                                    </a:rPr>
                                  </m:ctrlPr>
                                </m:dPr>
                                <m:e>
                                  <m:r>
                                    <m:rPr>
                                      <m:sty m:val="p"/>
                                    </m:rPr>
                                    <a:rPr lang="es-ES" sz="1400" i="0">
                                      <a:latin typeface="Cambria Math" panose="02040503050406030204" pitchFamily="18" charset="0"/>
                                    </a:rPr>
                                    <m:t>ta</m:t>
                                  </m:r>
                                  <m:func>
                                    <m:funcPr>
                                      <m:ctrlPr>
                                        <a:rPr lang="es-ES" sz="1400" i="1">
                                          <a:latin typeface="Cambria Math" panose="02040503050406030204" pitchFamily="18" charset="0"/>
                                        </a:rPr>
                                      </m:ctrlPr>
                                    </m:funcPr>
                                    <m:fName>
                                      <m:r>
                                        <m:rPr>
                                          <m:sty m:val="p"/>
                                        </m:rPr>
                                        <a:rPr lang="es-ES" sz="1400" i="0">
                                          <a:latin typeface="Cambria Math" panose="02040503050406030204" pitchFamily="18" charset="0"/>
                                        </a:rPr>
                                        <m:t>n</m:t>
                                      </m:r>
                                    </m:fName>
                                    <m:e>
                                      <m:r>
                                        <a:rPr lang="es-ES" sz="1400" i="0">
                                          <a:latin typeface="Cambria Math" panose="02040503050406030204" pitchFamily="18" charset="0"/>
                                        </a:rPr>
                                        <m:t>(</m:t>
                                      </m:r>
                                    </m:e>
                                  </m:func>
                                  <m:r>
                                    <m:rPr>
                                      <m:sty m:val="p"/>
                                    </m:rPr>
                                    <a:rPr lang="es-ES" sz="1400" i="0">
                                      <a:latin typeface="Cambria Math" panose="02040503050406030204" pitchFamily="18" charset="0"/>
                                    </a:rPr>
                                    <m:t>φ</m:t>
                                  </m:r>
                                </m:e>
                              </m:d>
                            </m:den>
                          </m:f>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L</m:t>
                                      </m:r>
                                    </m:e>
                                    <m:sub>
                                      <m:r>
                                        <a:rPr lang="es-ES" sz="1400" i="0">
                                          <a:latin typeface="Cambria Math" panose="02040503050406030204" pitchFamily="18" charset="0"/>
                                        </a:rPr>
                                        <m:t>1</m:t>
                                      </m:r>
                                    </m:sub>
                                  </m:sSub>
                                </m:num>
                                <m:den>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h</m:t>
                                      </m:r>
                                    </m:e>
                                    <m:sub>
                                      <m:r>
                                        <a:rPr lang="es-ES" sz="1400" i="0">
                                          <a:latin typeface="Cambria Math" panose="02040503050406030204" pitchFamily="18" charset="0"/>
                                        </a:rPr>
                                        <m:t>1</m:t>
                                      </m:r>
                                    </m:sub>
                                    <m:sup>
                                      <m:r>
                                        <a:rPr lang="es-ES" sz="1400" i="0">
                                          <a:latin typeface="Cambria Math" panose="02040503050406030204" pitchFamily="18" charset="0"/>
                                        </a:rPr>
                                        <m:t>2</m:t>
                                      </m:r>
                                    </m:sup>
                                  </m:sSubSup>
                                </m:den>
                              </m:f>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L</m:t>
                                      </m:r>
                                    </m:e>
                                    <m:sub>
                                      <m:r>
                                        <a:rPr lang="es-ES" sz="1400" i="0">
                                          <a:latin typeface="Cambria Math" panose="02040503050406030204" pitchFamily="18" charset="0"/>
                                        </a:rPr>
                                        <m:t>2</m:t>
                                      </m:r>
                                    </m:sub>
                                  </m:sSub>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1</m:t>
                                      </m:r>
                                    </m:sub>
                                  </m:sSub>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3</m:t>
                                      </m:r>
                                    </m:sub>
                                  </m:sSub>
                                </m:den>
                              </m:f>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L</m:t>
                                      </m:r>
                                    </m:e>
                                    <m:sub>
                                      <m:r>
                                        <a:rPr lang="es-ES" sz="1400" i="0">
                                          <a:latin typeface="Cambria Math" panose="02040503050406030204" pitchFamily="18" charset="0"/>
                                        </a:rPr>
                                        <m:t>3</m:t>
                                      </m:r>
                                    </m:sub>
                                  </m:sSub>
                                </m:num>
                                <m:den>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h</m:t>
                                      </m:r>
                                    </m:e>
                                    <m:sub>
                                      <m:r>
                                        <a:rPr lang="es-ES" sz="1400" i="0">
                                          <a:latin typeface="Cambria Math" panose="02040503050406030204" pitchFamily="18" charset="0"/>
                                        </a:rPr>
                                        <m:t>3</m:t>
                                      </m:r>
                                    </m:sub>
                                    <m:sup>
                                      <m:r>
                                        <a:rPr lang="es-ES" sz="1400" i="0">
                                          <a:latin typeface="Cambria Math" panose="02040503050406030204" pitchFamily="18" charset="0"/>
                                        </a:rPr>
                                        <m:t>2</m:t>
                                      </m:r>
                                    </m:sup>
                                  </m:sSubSup>
                                </m:den>
                              </m:f>
                            </m:e>
                          </m:d>
                        </m:num>
                        <m:den>
                          <m:f>
                            <m:fPr>
                              <m:ctrlPr>
                                <a:rPr lang="es-ES" sz="1400" i="1">
                                  <a:latin typeface="Cambria Math" panose="02040503050406030204" pitchFamily="18" charset="0"/>
                                </a:rPr>
                              </m:ctrlPr>
                            </m:fPr>
                            <m:num>
                              <m:r>
                                <m:rPr>
                                  <m:sty m:val="p"/>
                                </m:rPr>
                                <a:rPr lang="es-ES" sz="1400" i="0">
                                  <a:latin typeface="Cambria Math" panose="02040503050406030204" pitchFamily="18" charset="0"/>
                                </a:rPr>
                                <m:t>ψ</m:t>
                              </m:r>
                            </m:num>
                            <m:den>
                              <m:r>
                                <m:rPr>
                                  <m:sty m:val="p"/>
                                </m:rPr>
                                <a:rPr lang="es-ES" sz="1400" i="0">
                                  <a:latin typeface="Cambria Math" panose="02040503050406030204" pitchFamily="18" charset="0"/>
                                </a:rPr>
                                <m:t>K</m:t>
                              </m:r>
                            </m:den>
                          </m:f>
                          <m:r>
                            <a:rPr lang="es-ES" sz="1400" i="0">
                              <a:latin typeface="Cambria Math" panose="02040503050406030204" pitchFamily="18" charset="0"/>
                            </a:rPr>
                            <m:t>+</m:t>
                          </m:r>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1</m:t>
                                      </m:r>
                                    </m:num>
                                    <m:den>
                                      <m:r>
                                        <m:rPr>
                                          <m:sty m:val="p"/>
                                        </m:rPr>
                                        <a:rPr lang="es-ES" sz="1400" i="0">
                                          <a:latin typeface="Cambria Math" panose="02040503050406030204" pitchFamily="18" charset="0"/>
                                        </a:rPr>
                                        <m:t>sen</m:t>
                                      </m:r>
                                      <m:d>
                                        <m:dPr>
                                          <m:ctrlPr>
                                            <a:rPr lang="es-ES" sz="1400" i="1">
                                              <a:latin typeface="Cambria Math" panose="02040503050406030204" pitchFamily="18" charset="0"/>
                                            </a:rPr>
                                          </m:ctrlPr>
                                        </m:dPr>
                                        <m:e>
                                          <m:r>
                                            <m:rPr>
                                              <m:sty m:val="p"/>
                                            </m:rPr>
                                            <a:rPr lang="es-ES" sz="1400" i="0">
                                              <a:latin typeface="Cambria Math" panose="02040503050406030204" pitchFamily="18" charset="0"/>
                                            </a:rPr>
                                            <m:t>φ</m:t>
                                          </m:r>
                                        </m:e>
                                      </m:d>
                                    </m:den>
                                  </m:f>
                                </m:e>
                              </m:d>
                            </m:e>
                            <m:sup>
                              <m:r>
                                <a:rPr lang="es-ES" sz="1400" i="0">
                                  <a:latin typeface="Cambria Math" panose="02040503050406030204" pitchFamily="18" charset="0"/>
                                </a:rPr>
                                <m:t>2</m:t>
                              </m:r>
                            </m:sup>
                          </m:sSup>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L</m:t>
                                      </m:r>
                                    </m:e>
                                    <m:sub>
                                      <m:r>
                                        <a:rPr lang="es-ES" sz="1400" i="0">
                                          <a:latin typeface="Cambria Math" panose="02040503050406030204" pitchFamily="18" charset="0"/>
                                        </a:rPr>
                                        <m:t>1</m:t>
                                      </m:r>
                                    </m:sub>
                                  </m:sSub>
                                </m:num>
                                <m:den>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h</m:t>
                                      </m:r>
                                    </m:e>
                                    <m:sub>
                                      <m:r>
                                        <a:rPr lang="es-ES" sz="1400" i="0">
                                          <a:latin typeface="Cambria Math" panose="02040503050406030204" pitchFamily="18" charset="0"/>
                                        </a:rPr>
                                        <m:t>1</m:t>
                                      </m:r>
                                    </m:sub>
                                    <m:sup>
                                      <m:r>
                                        <a:rPr lang="es-ES" sz="1400" i="0">
                                          <a:latin typeface="Cambria Math" panose="02040503050406030204" pitchFamily="18" charset="0"/>
                                        </a:rPr>
                                        <m:t>3</m:t>
                                      </m:r>
                                    </m:sup>
                                  </m:sSubSup>
                                </m:den>
                              </m:f>
                              <m:r>
                                <a:rPr lang="es-ES" sz="1400" i="0">
                                  <a:latin typeface="Cambria Math" panose="02040503050406030204" pitchFamily="18" charset="0"/>
                                </a:rPr>
                                <m:t>+</m:t>
                              </m:r>
                              <m:f>
                                <m:fPr>
                                  <m:ctrlPr>
                                    <a:rPr lang="es-ES" sz="1400" i="1">
                                      <a:latin typeface="Cambria Math" panose="02040503050406030204" pitchFamily="18" charset="0"/>
                                    </a:rPr>
                                  </m:ctrlPr>
                                </m:fPr>
                                <m:num>
                                  <m:d>
                                    <m:dPr>
                                      <m:begChr m:val=""/>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L</m:t>
                                          </m:r>
                                        </m:e>
                                        <m:sub>
                                          <m:r>
                                            <a:rPr lang="es-ES" sz="1400" i="0">
                                              <a:latin typeface="Cambria Math" panose="02040503050406030204" pitchFamily="18" charset="0"/>
                                            </a:rPr>
                                            <m:t>2</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1</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3</m:t>
                                          </m:r>
                                        </m:sub>
                                      </m:sSub>
                                    </m:e>
                                  </m:d>
                                </m:num>
                                <m:den>
                                  <m:r>
                                    <a:rPr lang="es-ES" sz="1400" i="0">
                                      <a:latin typeface="Cambria Math" panose="02040503050406030204" pitchFamily="18" charset="0"/>
                                    </a:rPr>
                                    <m:t>2</m:t>
                                  </m:r>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h</m:t>
                                      </m:r>
                                    </m:e>
                                    <m:sub>
                                      <m:r>
                                        <a:rPr lang="es-ES" sz="1400" i="0">
                                          <a:latin typeface="Cambria Math" panose="02040503050406030204" pitchFamily="18" charset="0"/>
                                        </a:rPr>
                                        <m:t>1</m:t>
                                      </m:r>
                                    </m:sub>
                                    <m:sup>
                                      <m:r>
                                        <a:rPr lang="es-ES" sz="1400" i="0">
                                          <a:latin typeface="Cambria Math" panose="02040503050406030204" pitchFamily="18" charset="0"/>
                                        </a:rPr>
                                        <m:t>2</m:t>
                                      </m:r>
                                    </m:sup>
                                  </m:sSubSup>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h</m:t>
                                      </m:r>
                                    </m:e>
                                    <m:sub>
                                      <m:r>
                                        <a:rPr lang="es-ES" sz="1400" i="0">
                                          <a:latin typeface="Cambria Math" panose="02040503050406030204" pitchFamily="18" charset="0"/>
                                        </a:rPr>
                                        <m:t>3</m:t>
                                      </m:r>
                                    </m:sub>
                                    <m:sup>
                                      <m:r>
                                        <a:rPr lang="es-ES" sz="1400" i="0">
                                          <a:latin typeface="Cambria Math" panose="02040503050406030204" pitchFamily="18" charset="0"/>
                                        </a:rPr>
                                        <m:t>2</m:t>
                                      </m:r>
                                    </m:sup>
                                  </m:sSubSup>
                                </m:den>
                              </m:f>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L</m:t>
                                      </m:r>
                                    </m:e>
                                    <m:sub>
                                      <m:r>
                                        <a:rPr lang="es-ES" sz="1400" i="0">
                                          <a:latin typeface="Cambria Math" panose="02040503050406030204" pitchFamily="18" charset="0"/>
                                        </a:rPr>
                                        <m:t>3</m:t>
                                      </m:r>
                                    </m:sub>
                                  </m:sSub>
                                </m:num>
                                <m:den>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h</m:t>
                                      </m:r>
                                    </m:e>
                                    <m:sub>
                                      <m:r>
                                        <a:rPr lang="es-ES" sz="1400" i="0">
                                          <a:latin typeface="Cambria Math" panose="02040503050406030204" pitchFamily="18" charset="0"/>
                                        </a:rPr>
                                        <m:t>3</m:t>
                                      </m:r>
                                    </m:sub>
                                    <m:sup>
                                      <m:r>
                                        <a:rPr lang="es-ES" sz="1400" i="0">
                                          <a:latin typeface="Cambria Math" panose="02040503050406030204" pitchFamily="18" charset="0"/>
                                        </a:rPr>
                                        <m:t>3</m:t>
                                      </m:r>
                                    </m:sup>
                                  </m:sSubSup>
                                </m:den>
                              </m:f>
                            </m:e>
                          </m:d>
                        </m:den>
                      </m:f>
                    </m:oMath>
                  </m:oMathPara>
                </a14:m>
                <a:endParaRPr lang="es-ES"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7072704" y="2621965"/>
                <a:ext cx="3654911" cy="1091324"/>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7697394" y="3901444"/>
                <a:ext cx="2405530" cy="5231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A</m:t>
                      </m:r>
                      <m:r>
                        <a:rPr lang="es-ES" sz="1400" i="0">
                          <a:latin typeface="Cambria Math" panose="02040503050406030204" pitchFamily="18" charset="0"/>
                        </a:rPr>
                        <m:t>=</m:t>
                      </m:r>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π</m:t>
                              </m:r>
                            </m:e>
                            <m:sup>
                              <m:r>
                                <a:rPr lang="es-ES" sz="1400" i="0">
                                  <a:latin typeface="Cambria Math" panose="02040503050406030204" pitchFamily="18" charset="0"/>
                                </a:rPr>
                                <m:t>2</m:t>
                              </m:r>
                            </m:sup>
                          </m:sSup>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D</m:t>
                              </m:r>
                            </m:e>
                            <m:sup>
                              <m:r>
                                <a:rPr lang="es-ES" sz="1400" i="0">
                                  <a:latin typeface="Cambria Math" panose="02040503050406030204" pitchFamily="18" charset="0"/>
                                </a:rPr>
                                <m:t>2</m:t>
                              </m:r>
                            </m:sup>
                          </m:sSup>
                          <m:r>
                            <m:rPr>
                              <m:sty m:val="p"/>
                            </m:rPr>
                            <a:rPr lang="es-ES" sz="1400" i="0">
                              <a:latin typeface="Cambria Math" panose="02040503050406030204" pitchFamily="18" charset="0"/>
                            </a:rPr>
                            <m:t>n</m:t>
                          </m:r>
                        </m:num>
                        <m:den>
                          <m:r>
                            <a:rPr lang="es-ES" sz="1400" i="0">
                              <a:latin typeface="Cambria Math" panose="02040503050406030204" pitchFamily="18" charset="0"/>
                            </a:rPr>
                            <m:t>2</m:t>
                          </m:r>
                        </m:den>
                      </m:f>
                      <m:r>
                        <a:rPr lang="es-ES" sz="1400" i="0">
                          <a:latin typeface="Cambria Math" panose="02040503050406030204" pitchFamily="18" charset="0"/>
                        </a:rPr>
                        <m:t>                  </m:t>
                      </m:r>
                      <m:r>
                        <m:rPr>
                          <m:sty m:val="p"/>
                        </m:rPr>
                        <a:rPr lang="es-ES" sz="1400" i="0">
                          <a:latin typeface="Cambria Math" panose="02040503050406030204" pitchFamily="18" charset="0"/>
                        </a:rPr>
                        <m:t>ψ</m:t>
                      </m:r>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πD</m:t>
                          </m:r>
                        </m:num>
                        <m:den>
                          <m:r>
                            <a:rPr lang="es-ES" sz="1400" i="0">
                              <a:latin typeface="Cambria Math" panose="02040503050406030204" pitchFamily="18" charset="0"/>
                            </a:rPr>
                            <m:t>12</m:t>
                          </m:r>
                        </m:den>
                      </m:f>
                    </m:oMath>
                  </m:oMathPara>
                </a14:m>
                <a:endParaRPr lang="es-ES" sz="1400" dirty="0"/>
              </a:p>
            </p:txBody>
          </p:sp>
        </mc:Choice>
        <mc:Fallback xmlns="">
          <p:sp>
            <p:nvSpPr>
              <p:cNvPr id="19" name="Rectángulo 18"/>
              <p:cNvSpPr>
                <a:spLocks noRot="1" noChangeAspect="1" noMove="1" noResize="1" noEditPoints="1" noAdjustHandles="1" noChangeArrowheads="1" noChangeShapeType="1" noTextEdit="1"/>
              </p:cNvSpPr>
              <p:nvPr/>
            </p:nvSpPr>
            <p:spPr>
              <a:xfrm>
                <a:off x="7697394" y="3901444"/>
                <a:ext cx="2405530" cy="523157"/>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7004859" y="4496717"/>
                <a:ext cx="1549078" cy="708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K</m:t>
                      </m:r>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m:t>
                          </m:r>
                        </m:num>
                        <m:den>
                          <m:f>
                            <m:fPr>
                              <m:ctrlPr>
                                <a:rPr lang="es-ES" sz="1400" i="1">
                                  <a:latin typeface="Cambria Math" panose="02040503050406030204" pitchFamily="18" charset="0"/>
                                </a:rPr>
                              </m:ctrlPr>
                            </m:fPr>
                            <m:num>
                              <m:r>
                                <a:rPr lang="es-ES" sz="1400" i="0">
                                  <a:latin typeface="Cambria Math" panose="02040503050406030204" pitchFamily="18" charset="0"/>
                                </a:rPr>
                                <m:t>1</m:t>
                              </m:r>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k</m:t>
                                  </m:r>
                                </m:e>
                                <m:sub>
                                  <m:r>
                                    <a:rPr lang="es-ES" sz="1400" i="0">
                                      <a:latin typeface="Cambria Math" panose="02040503050406030204" pitchFamily="18" charset="0"/>
                                    </a:rPr>
                                    <m:t>1</m:t>
                                  </m:r>
                                </m:sub>
                              </m:sSub>
                            </m:den>
                          </m:f>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m:t>
                              </m:r>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k</m:t>
                                  </m:r>
                                </m:e>
                                <m:sub>
                                  <m:r>
                                    <a:rPr lang="es-ES" sz="1400" i="0">
                                      <a:latin typeface="Cambria Math" panose="02040503050406030204" pitchFamily="18" charset="0"/>
                                    </a:rPr>
                                    <m:t>2</m:t>
                                  </m:r>
                                </m:sub>
                              </m:sSub>
                            </m:den>
                          </m:f>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m:t>
                              </m:r>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k</m:t>
                                  </m:r>
                                </m:e>
                                <m:sub>
                                  <m:r>
                                    <a:rPr lang="es-ES" sz="1400" i="0">
                                      <a:latin typeface="Cambria Math" panose="02040503050406030204" pitchFamily="18" charset="0"/>
                                    </a:rPr>
                                    <m:t>3</m:t>
                                  </m:r>
                                </m:sub>
                              </m:sSub>
                            </m:den>
                          </m:f>
                        </m:den>
                      </m:f>
                    </m:oMath>
                  </m:oMathPara>
                </a14:m>
                <a:endParaRPr lang="es-ES" sz="1400" dirty="0"/>
              </a:p>
            </p:txBody>
          </p:sp>
        </mc:Choice>
        <mc:Fallback xmlns="">
          <p:sp>
            <p:nvSpPr>
              <p:cNvPr id="20" name="Rectángulo 19"/>
              <p:cNvSpPr>
                <a:spLocks noRot="1" noChangeAspect="1" noMove="1" noResize="1" noEditPoints="1" noAdjustHandles="1" noChangeArrowheads="1" noChangeShapeType="1" noTextEdit="1"/>
              </p:cNvSpPr>
              <p:nvPr/>
            </p:nvSpPr>
            <p:spPr>
              <a:xfrm>
                <a:off x="7004859" y="4496717"/>
                <a:ext cx="1549078" cy="708464"/>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8896704" y="4601252"/>
                <a:ext cx="1401217" cy="494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Q</m:t>
                      </m:r>
                      <m:r>
                        <a:rPr lang="es-ES" sz="1400" i="0">
                          <a:latin typeface="Cambria Math" panose="02040503050406030204" pitchFamily="18" charset="0"/>
                        </a:rPr>
                        <m:t>=78.20    </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num>
                        <m:den>
                          <m:r>
                            <m:rPr>
                              <m:sty m:val="p"/>
                            </m:rPr>
                            <a:rPr lang="es-ES" sz="1400" i="0">
                              <a:latin typeface="Cambria Math" panose="02040503050406030204" pitchFamily="18" charset="0"/>
                            </a:rPr>
                            <m:t>h</m:t>
                          </m:r>
                        </m:den>
                      </m:f>
                    </m:oMath>
                  </m:oMathPara>
                </a14:m>
                <a:endParaRPr lang="es-ES" sz="1400" dirty="0"/>
              </a:p>
            </p:txBody>
          </p:sp>
        </mc:Choice>
        <mc:Fallback xmlns="">
          <p:sp>
            <p:nvSpPr>
              <p:cNvPr id="21" name="Rectángulo 20"/>
              <p:cNvSpPr>
                <a:spLocks noRot="1" noChangeAspect="1" noMove="1" noResize="1" noEditPoints="1" noAdjustHandles="1" noChangeArrowheads="1" noChangeShapeType="1" noTextEdit="1"/>
              </p:cNvSpPr>
              <p:nvPr/>
            </p:nvSpPr>
            <p:spPr>
              <a:xfrm>
                <a:off x="8896704" y="4601252"/>
                <a:ext cx="1401217" cy="494238"/>
              </a:xfrm>
              <a:prstGeom prst="rect">
                <a:avLst/>
              </a:prstGeom>
              <a:blipFill>
                <a:blip r:embed="rId12"/>
                <a:stretch>
                  <a:fillRect b="-24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4010106" y="4726158"/>
                <a:ext cx="15744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mtClean="0">
                          <a:latin typeface="Cambria Math" panose="02040503050406030204" pitchFamily="18" charset="0"/>
                        </a:rPr>
                        <m:t>L</m:t>
                      </m:r>
                      <m:r>
                        <a:rPr lang="es-ES" i="0">
                          <a:latin typeface="Cambria Math" panose="02040503050406030204" pitchFamily="18" charset="0"/>
                        </a:rPr>
                        <m:t>:</m:t>
                      </m:r>
                      <m:r>
                        <m:rPr>
                          <m:sty m:val="p"/>
                        </m:rPr>
                        <a:rPr lang="es-ES" i="0">
                          <a:latin typeface="Cambria Math" panose="02040503050406030204" pitchFamily="18" charset="0"/>
                        </a:rPr>
                        <m:t>D</m:t>
                      </m:r>
                      <m:r>
                        <a:rPr lang="es-ES" i="0">
                          <a:latin typeface="Cambria Math" panose="02040503050406030204" pitchFamily="18" charset="0"/>
                        </a:rPr>
                        <m:t>=6.43:1</m:t>
                      </m:r>
                    </m:oMath>
                  </m:oMathPara>
                </a14:m>
                <a:endParaRPr lang="es-ES" dirty="0"/>
              </a:p>
            </p:txBody>
          </p:sp>
        </mc:Choice>
        <mc:Fallback xmlns="">
          <p:sp>
            <p:nvSpPr>
              <p:cNvPr id="22" name="Rectángulo 21"/>
              <p:cNvSpPr>
                <a:spLocks noRot="1" noChangeAspect="1" noMove="1" noResize="1" noEditPoints="1" noAdjustHandles="1" noChangeArrowheads="1" noChangeShapeType="1" noTextEdit="1"/>
              </p:cNvSpPr>
              <p:nvPr/>
            </p:nvSpPr>
            <p:spPr>
              <a:xfrm>
                <a:off x="4010106" y="4726158"/>
                <a:ext cx="1574469" cy="369332"/>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3733619" y="5055729"/>
                <a:ext cx="2127441"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m:rPr>
                              <m:sty m:val="p"/>
                            </m:rPr>
                            <a:rPr lang="es-ES">
                              <a:latin typeface="Cambria Math" panose="02040503050406030204" pitchFamily="18" charset="0"/>
                            </a:rPr>
                            <m:t>N</m:t>
                          </m:r>
                        </m:e>
                        <m:sub>
                          <m:r>
                            <m:rPr>
                              <m:sty m:val="p"/>
                            </m:rPr>
                            <a:rPr lang="es-ES" i="0">
                              <a:latin typeface="Cambria Math" panose="02040503050406030204" pitchFamily="18" charset="0"/>
                            </a:rPr>
                            <m:t>f</m:t>
                          </m:r>
                        </m:sub>
                      </m:sSub>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7</m:t>
                          </m:r>
                        </m:num>
                        <m:den>
                          <m:r>
                            <a:rPr lang="es-ES" i="0">
                              <a:latin typeface="Cambria Math" panose="02040503050406030204" pitchFamily="18" charset="0"/>
                            </a:rPr>
                            <m:t>1</m:t>
                          </m:r>
                        </m:den>
                      </m:f>
                      <m:r>
                        <a:rPr lang="es-ES" i="0">
                          <a:latin typeface="Cambria Math" panose="02040503050406030204" pitchFamily="18" charset="0"/>
                        </a:rPr>
                        <m:t>=7    </m:t>
                      </m:r>
                      <m:r>
                        <m:rPr>
                          <m:sty m:val="p"/>
                        </m:rPr>
                        <a:rPr lang="es-ES" i="0">
                          <a:latin typeface="Cambria Math" panose="02040503050406030204" pitchFamily="18" charset="0"/>
                        </a:rPr>
                        <m:t>filetes</m:t>
                      </m:r>
                    </m:oMath>
                  </m:oMathPara>
                </a14:m>
                <a:endParaRPr lang="es-ES" dirty="0"/>
              </a:p>
            </p:txBody>
          </p:sp>
        </mc:Choice>
        <mc:Fallback xmlns="">
          <p:sp>
            <p:nvSpPr>
              <p:cNvPr id="23" name="Rectángulo 22"/>
              <p:cNvSpPr>
                <a:spLocks noRot="1" noChangeAspect="1" noMove="1" noResize="1" noEditPoints="1" noAdjustHandles="1" noChangeArrowheads="1" noChangeShapeType="1" noTextEdit="1"/>
              </p:cNvSpPr>
              <p:nvPr/>
            </p:nvSpPr>
            <p:spPr>
              <a:xfrm>
                <a:off x="3733619" y="5055729"/>
                <a:ext cx="2127441" cy="609077"/>
              </a:xfrm>
              <a:prstGeom prst="rect">
                <a:avLst/>
              </a:prstGeom>
              <a:blipFill>
                <a:blip r:embed="rId1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3733619" y="5747975"/>
                <a:ext cx="2056909"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m:rPr>
                              <m:sty m:val="p"/>
                            </m:rPr>
                            <a:rPr lang="es-ES">
                              <a:latin typeface="Cambria Math" panose="02040503050406030204" pitchFamily="18" charset="0"/>
                            </a:rPr>
                            <m:t>β</m:t>
                          </m:r>
                        </m:e>
                        <m:sub>
                          <m:r>
                            <m:rPr>
                              <m:sty m:val="p"/>
                            </m:rPr>
                            <a:rPr lang="es-ES" i="0">
                              <a:latin typeface="Cambria Math" panose="02040503050406030204" pitchFamily="18" charset="0"/>
                            </a:rPr>
                            <m:t>c</m:t>
                          </m:r>
                        </m:sub>
                      </m:sSub>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12.20</m:t>
                          </m:r>
                        </m:num>
                        <m:den>
                          <m:r>
                            <a:rPr lang="es-ES" i="0">
                              <a:latin typeface="Cambria Math" panose="02040503050406030204" pitchFamily="18" charset="0"/>
                            </a:rPr>
                            <m:t>3.60</m:t>
                          </m:r>
                        </m:den>
                      </m:f>
                      <m:r>
                        <a:rPr lang="es-ES" i="0">
                          <a:latin typeface="Cambria Math" panose="02040503050406030204" pitchFamily="18" charset="0"/>
                        </a:rPr>
                        <m:t>=3.40</m:t>
                      </m:r>
                    </m:oMath>
                  </m:oMathPara>
                </a14:m>
                <a:endParaRPr lang="es-ES" dirty="0"/>
              </a:p>
            </p:txBody>
          </p:sp>
        </mc:Choice>
        <mc:Fallback xmlns="">
          <p:sp>
            <p:nvSpPr>
              <p:cNvPr id="24" name="Rectángulo 23"/>
              <p:cNvSpPr>
                <a:spLocks noRot="1" noChangeAspect="1" noMove="1" noResize="1" noEditPoints="1" noAdjustHandles="1" noChangeArrowheads="1" noChangeShapeType="1" noTextEdit="1"/>
              </p:cNvSpPr>
              <p:nvPr/>
            </p:nvSpPr>
            <p:spPr>
              <a:xfrm>
                <a:off x="3733619" y="5747975"/>
                <a:ext cx="2056909" cy="612732"/>
              </a:xfrm>
              <a:prstGeom prst="rect">
                <a:avLst/>
              </a:prstGeom>
              <a:blipFill>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7227569" y="5412459"/>
                <a:ext cx="3243196" cy="580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Δ</m:t>
                      </m:r>
                      <m:r>
                        <m:rPr>
                          <m:sty m:val="p"/>
                        </m:rPr>
                        <a:rPr lang="es-ES" sz="1400" i="0">
                          <a:latin typeface="Cambria Math" panose="02040503050406030204" pitchFamily="18" charset="0"/>
                        </a:rPr>
                        <m:t>P</m:t>
                      </m:r>
                      <m:r>
                        <a:rPr lang="es-ES" sz="1400" i="0">
                          <a:latin typeface="Cambria Math" panose="02040503050406030204" pitchFamily="18" charset="0"/>
                        </a:rPr>
                        <m:t>=</m:t>
                      </m:r>
                      <m:d>
                        <m:dPr>
                          <m:ctrlPr>
                            <a:rPr lang="es-ES" sz="1400" i="1">
                              <a:latin typeface="Cambria Math" panose="02040503050406030204" pitchFamily="18" charset="0"/>
                            </a:rPr>
                          </m:ctrlPr>
                        </m:dPr>
                        <m:e>
                          <m:r>
                            <a:rPr lang="es-ES" sz="1400" i="0">
                              <a:latin typeface="Cambria Math" panose="02040503050406030204" pitchFamily="18" charset="0"/>
                            </a:rPr>
                            <m:t>644</m:t>
                          </m:r>
                        </m:e>
                      </m:d>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2.15×</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3</m:t>
                                  </m:r>
                                </m:sup>
                              </m:sSup>
                            </m:num>
                            <m:den>
                              <m:r>
                                <a:rPr lang="es-ES" sz="1400" i="0">
                                  <a:latin typeface="Cambria Math" panose="02040503050406030204" pitchFamily="18" charset="0"/>
                                </a:rPr>
                                <m:t>44.66</m:t>
                              </m:r>
                            </m:den>
                          </m:f>
                        </m:e>
                      </m:d>
                      <m:r>
                        <a:rPr lang="es-ES" sz="1400" i="0">
                          <a:latin typeface="Cambria Math" panose="02040503050406030204" pitchFamily="18" charset="0"/>
                        </a:rPr>
                        <m:t>=0.31    </m:t>
                      </m:r>
                      <m:r>
                        <m:rPr>
                          <m:sty m:val="p"/>
                        </m:rPr>
                        <a:rPr lang="es-ES" sz="1400" i="0">
                          <a:latin typeface="Cambria Math" panose="02040503050406030204" pitchFamily="18" charset="0"/>
                        </a:rPr>
                        <m:t>MPa</m:t>
                      </m:r>
                    </m:oMath>
                  </m:oMathPara>
                </a14:m>
                <a:endParaRPr lang="es-ES" sz="1400" dirty="0"/>
              </a:p>
            </p:txBody>
          </p:sp>
        </mc:Choice>
        <mc:Fallback xmlns="">
          <p:sp>
            <p:nvSpPr>
              <p:cNvPr id="25" name="Rectángulo 24"/>
              <p:cNvSpPr>
                <a:spLocks noRot="1" noChangeAspect="1" noMove="1" noResize="1" noEditPoints="1" noAdjustHandles="1" noChangeArrowheads="1" noChangeShapeType="1" noTextEdit="1"/>
              </p:cNvSpPr>
              <p:nvPr/>
            </p:nvSpPr>
            <p:spPr>
              <a:xfrm>
                <a:off x="7227569" y="5412459"/>
                <a:ext cx="3243196" cy="580672"/>
              </a:xfrm>
              <a:prstGeom prst="rect">
                <a:avLst/>
              </a:prstGeom>
              <a:blipFill>
                <a:blip r:embed="rId16"/>
                <a:stretch>
                  <a:fillRect/>
                </a:stretch>
              </a:blipFill>
            </p:spPr>
            <p:txBody>
              <a:bodyPr/>
              <a:lstStyle/>
              <a:p>
                <a:r>
                  <a:rPr lang="es-ES">
                    <a:noFill/>
                  </a:rPr>
                  <a:t> </a:t>
                </a:r>
              </a:p>
            </p:txBody>
          </p:sp>
        </mc:Fallback>
      </mc:AlternateContent>
      <p:sp>
        <p:nvSpPr>
          <p:cNvPr id="26" name="Rectángulo 25"/>
          <p:cNvSpPr/>
          <p:nvPr/>
        </p:nvSpPr>
        <p:spPr>
          <a:xfrm>
            <a:off x="3221078" y="1276243"/>
            <a:ext cx="1383712" cy="261610"/>
          </a:xfrm>
          <a:prstGeom prst="rect">
            <a:avLst/>
          </a:prstGeom>
        </p:spPr>
        <p:txBody>
          <a:bodyPr wrap="none">
            <a:spAutoFit/>
          </a:bodyPr>
          <a:lstStyle/>
          <a:p>
            <a:r>
              <a:rPr lang="es-ES" sz="1100" dirty="0" err="1">
                <a:latin typeface="Arial" panose="020B0604020202020204" pitchFamily="34" charset="0"/>
                <a:ea typeface="Times New Roman" panose="02020603050405020304" pitchFamily="18" charset="0"/>
              </a:rPr>
              <a:t>Savgorodny</a:t>
            </a:r>
            <a:r>
              <a:rPr lang="es-ES" sz="1100" dirty="0">
                <a:latin typeface="Arial" panose="020B0604020202020204" pitchFamily="34" charset="0"/>
                <a:ea typeface="Times New Roman" panose="02020603050405020304" pitchFamily="18" charset="0"/>
              </a:rPr>
              <a:t> (1973)</a:t>
            </a:r>
            <a:endParaRPr lang="es-ES" sz="1100" dirty="0"/>
          </a:p>
        </p:txBody>
      </p:sp>
    </p:spTree>
    <p:extLst>
      <p:ext uri="{BB962C8B-B14F-4D97-AF65-F5344CB8AC3E}">
        <p14:creationId xmlns:p14="http://schemas.microsoft.com/office/powerpoint/2010/main" val="347522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69965" y="129995"/>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DEL HUSILLO</a:t>
            </a:r>
            <a:endParaRPr lang="es-ES" sz="3000" b="1" dirty="0">
              <a:latin typeface="Arial" panose="020B0604020202020204" pitchFamily="34" charset="0"/>
              <a:cs typeface="Arial" panose="020B0604020202020204" pitchFamily="34" charset="0"/>
            </a:endParaRPr>
          </a:p>
        </p:txBody>
      </p:sp>
      <p:sp>
        <p:nvSpPr>
          <p:cNvPr id="5" name="Rectángulo 4"/>
          <p:cNvSpPr/>
          <p:nvPr/>
        </p:nvSpPr>
        <p:spPr>
          <a:xfrm>
            <a:off x="0" y="1219200"/>
            <a:ext cx="11120846" cy="5717178"/>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ítulo 1"/>
          <p:cNvSpPr txBox="1">
            <a:spLocks/>
          </p:cNvSpPr>
          <p:nvPr/>
        </p:nvSpPr>
        <p:spPr>
          <a:xfrm>
            <a:off x="803301" y="1393372"/>
            <a:ext cx="2828173"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SELECCIÓN DEL MATERIAL</a:t>
            </a:r>
            <a:endParaRPr lang="es-ES" sz="1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910905818"/>
                  </p:ext>
                </p:extLst>
              </p:nvPr>
            </p:nvGraphicFramePr>
            <p:xfrm>
              <a:off x="803301" y="1913101"/>
              <a:ext cx="4320540" cy="2332990"/>
            </p:xfrm>
            <a:graphic>
              <a:graphicData uri="http://schemas.openxmlformats.org/drawingml/2006/table">
                <a:tbl>
                  <a:tblPr firstRow="1" firstCol="1" bandRow="1"/>
                  <a:tblGrid>
                    <a:gridCol w="2248918">
                      <a:extLst>
                        <a:ext uri="{9D8B030D-6E8A-4147-A177-3AD203B41FA5}">
                          <a16:colId xmlns:a16="http://schemas.microsoft.com/office/drawing/2014/main" val="1850019302"/>
                        </a:ext>
                      </a:extLst>
                    </a:gridCol>
                    <a:gridCol w="810856">
                      <a:extLst>
                        <a:ext uri="{9D8B030D-6E8A-4147-A177-3AD203B41FA5}">
                          <a16:colId xmlns:a16="http://schemas.microsoft.com/office/drawing/2014/main" val="1181464502"/>
                        </a:ext>
                      </a:extLst>
                    </a:gridCol>
                    <a:gridCol w="1260766">
                      <a:extLst>
                        <a:ext uri="{9D8B030D-6E8A-4147-A177-3AD203B41FA5}">
                          <a16:colId xmlns:a16="http://schemas.microsoft.com/office/drawing/2014/main" val="563869727"/>
                        </a:ext>
                      </a:extLst>
                    </a:gridCol>
                  </a:tblGrid>
                  <a:tr h="183515">
                    <a:tc gridSpan="3">
                      <a:txBody>
                        <a:bodyPr/>
                        <a:lstStyle/>
                        <a:p>
                          <a:pPr algn="ctr">
                            <a:lnSpc>
                              <a:spcPct val="150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Acero inoxidable AISI 304 (Fe/Cr18/Ni10)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7194701"/>
                      </a:ext>
                    </a:extLst>
                  </a:tr>
                  <a:tr h="22161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Resistividad eléctrica.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μΩcm</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2854904"/>
                      </a:ext>
                    </a:extLst>
                  </a:tr>
                  <a:tr h="22161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Densidad.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Kg</m:t>
                                </m:r>
                                <m:r>
                                  <a:rPr lang="es-ES" sz="100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10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m</m:t>
                                    </m:r>
                                  </m:e>
                                  <m:sup>
                                    <m:r>
                                      <a:rPr lang="es-ES" sz="1000">
                                        <a:effectLst/>
                                        <a:latin typeface="Cambria Math" panose="02040503050406030204" pitchFamily="18" charset="0"/>
                                        <a:ea typeface="Times New Roman" panose="02020603050405020304" pitchFamily="18" charset="0"/>
                                        <a:cs typeface="Arial" panose="020B0604020202020204" pitchFamily="34" charset="0"/>
                                      </a:rPr>
                                      <m:t>3</m:t>
                                    </m:r>
                                  </m:sup>
                                </m:sSup>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575437"/>
                      </a:ext>
                    </a:extLst>
                  </a:tr>
                  <a:tr h="22161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Punto de fusión.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C</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1400-1455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24784641"/>
                      </a:ext>
                    </a:extLst>
                  </a:tr>
                  <a:tr h="22161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Alargamiento.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14:m>
                            <m:oMath xmlns:m="http://schemas.openxmlformats.org/officeDocument/2006/math">
                              <m:r>
                                <a:rPr lang="es-ES" sz="1000" i="1">
                                  <a:effectLst/>
                                  <a:latin typeface="Cambria Math" panose="02040503050406030204" pitchFamily="18" charset="0"/>
                                  <a:ea typeface="Times New Roman" panose="02020603050405020304" pitchFamily="18" charset="0"/>
                                  <a:cs typeface="Arial" panose="020B0604020202020204" pitchFamily="34" charset="0"/>
                                </a:rPr>
                                <m:t>&lt;</m:t>
                              </m:r>
                            </m:oMath>
                          </a14:m>
                          <a:r>
                            <a:rPr lang="es-ES" sz="1000">
                              <a:effectLst/>
                              <a:latin typeface="Arial" panose="020B0604020202020204" pitchFamily="34" charset="0"/>
                              <a:ea typeface="Times New Roman" panose="02020603050405020304" pitchFamily="18" charset="0"/>
                              <a:cs typeface="Times New Roman" panose="02020603050405020304" pitchFamily="18" charset="0"/>
                            </a:rPr>
                            <a:t>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0928304"/>
                      </a:ext>
                    </a:extLst>
                  </a:tr>
                  <a:tr h="33464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Impacto Izod.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J</m:t>
                                </m:r>
                                <m:r>
                                  <a:rPr lang="es-ES" sz="10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m</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5168071"/>
                      </a:ext>
                    </a:extLst>
                  </a:tr>
                  <a:tr h="19875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Módulo de elasticidad.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GPa</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546442"/>
                      </a:ext>
                    </a:extLst>
                  </a:tr>
                  <a:tr h="39814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Coeficiente de expansión térmica.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00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1000"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sz="1000">
                                        <a:effectLst/>
                                        <a:latin typeface="Cambria Math" panose="02040503050406030204" pitchFamily="18" charset="0"/>
                                        <a:ea typeface="Times New Roman" panose="02020603050405020304" pitchFamily="18" charset="0"/>
                                        <a:cs typeface="Arial" panose="020B0604020202020204" pitchFamily="34" charset="0"/>
                                      </a:rPr>
                                      <m:t>10</m:t>
                                    </m:r>
                                  </m:e>
                                  <m:sup>
                                    <m:r>
                                      <a:rPr lang="es-ES" sz="1000" i="1">
                                        <a:effectLst/>
                                        <a:latin typeface="Cambria Math" panose="02040503050406030204" pitchFamily="18" charset="0"/>
                                        <a:ea typeface="Times New Roman" panose="02020603050405020304" pitchFamily="18" charset="0"/>
                                        <a:cs typeface="Arial" panose="020B0604020202020204" pitchFamily="34" charset="0"/>
                                      </a:rPr>
                                      <m:t>−</m:t>
                                    </m:r>
                                    <m:r>
                                      <a:rPr lang="es-ES" sz="1000">
                                        <a:effectLst/>
                                        <a:latin typeface="Cambria Math" panose="02040503050406030204" pitchFamily="18" charset="0"/>
                                        <a:ea typeface="Times New Roman" panose="02020603050405020304" pitchFamily="18" charset="0"/>
                                        <a:cs typeface="Arial" panose="020B0604020202020204" pitchFamily="34" charset="0"/>
                                      </a:rPr>
                                      <m:t>6</m:t>
                                    </m:r>
                                  </m:sup>
                                </m:sSup>
                                <m:r>
                                  <a:rPr lang="es-ES" sz="1000">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10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K</m:t>
                                    </m:r>
                                  </m:e>
                                  <m:sup>
                                    <m:r>
                                      <a:rPr lang="es-ES" sz="1000" i="1">
                                        <a:effectLst/>
                                        <a:latin typeface="Cambria Math" panose="02040503050406030204" pitchFamily="18" charset="0"/>
                                        <a:ea typeface="Times New Roman" panose="02020603050405020304" pitchFamily="18" charset="0"/>
                                        <a:cs typeface="Arial" panose="020B0604020202020204" pitchFamily="34" charset="0"/>
                                      </a:rPr>
                                      <m:t>−</m:t>
                                    </m:r>
                                    <m:r>
                                      <a:rPr lang="es-ES" sz="1000">
                                        <a:effectLst/>
                                        <a:latin typeface="Cambria Math" panose="02040503050406030204" pitchFamily="18" charset="0"/>
                                        <a:ea typeface="Times New Roman" panose="02020603050405020304" pitchFamily="18" charset="0"/>
                                        <a:cs typeface="Arial" panose="020B0604020202020204" pitchFamily="34" charset="0"/>
                                      </a:rPr>
                                      <m:t>1</m:t>
                                    </m:r>
                                  </m:sup>
                                </m:sSup>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4346049"/>
                      </a:ext>
                    </a:extLst>
                  </a:tr>
                  <a:tr h="22161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Conductividad térmica a 23 ºC.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W</m:t>
                                </m:r>
                                <m:sSup>
                                  <m:sSupPr>
                                    <m:ctrlPr>
                                      <a:rPr lang="en-US" sz="10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m</m:t>
                                    </m:r>
                                  </m:e>
                                  <m:sup>
                                    <m:r>
                                      <a:rPr lang="es-ES" sz="1000" i="1">
                                        <a:effectLst/>
                                        <a:latin typeface="Cambria Math" panose="02040503050406030204" pitchFamily="18" charset="0"/>
                                        <a:ea typeface="Times New Roman" panose="02020603050405020304" pitchFamily="18" charset="0"/>
                                        <a:cs typeface="Arial" panose="020B0604020202020204" pitchFamily="34" charset="0"/>
                                      </a:rPr>
                                      <m:t>−</m:t>
                                    </m:r>
                                    <m:r>
                                      <a:rPr lang="es-ES" sz="1000">
                                        <a:effectLst/>
                                        <a:latin typeface="Cambria Math" panose="02040503050406030204" pitchFamily="18" charset="0"/>
                                        <a:ea typeface="Times New Roman" panose="02020603050405020304" pitchFamily="18" charset="0"/>
                                        <a:cs typeface="Arial" panose="020B0604020202020204" pitchFamily="34" charset="0"/>
                                      </a:rPr>
                                      <m:t>1</m:t>
                                    </m:r>
                                  </m:sup>
                                </m:sSup>
                                <m:sSup>
                                  <m:sSupPr>
                                    <m:ctrlPr>
                                      <a:rPr lang="en-US" sz="10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S" sz="1000">
                                        <a:effectLst/>
                                        <a:latin typeface="Cambria Math" panose="02040503050406030204" pitchFamily="18" charset="0"/>
                                        <a:ea typeface="Times New Roman" panose="02020603050405020304" pitchFamily="18" charset="0"/>
                                        <a:cs typeface="Arial" panose="020B0604020202020204" pitchFamily="34" charset="0"/>
                                      </a:rPr>
                                      <m:t>K</m:t>
                                    </m:r>
                                  </m:e>
                                  <m:sup>
                                    <m:r>
                                      <a:rPr lang="es-ES" sz="1000" i="1">
                                        <a:effectLst/>
                                        <a:latin typeface="Cambria Math" panose="02040503050406030204" pitchFamily="18" charset="0"/>
                                        <a:ea typeface="Times New Roman" panose="02020603050405020304" pitchFamily="18" charset="0"/>
                                        <a:cs typeface="Arial" panose="020B0604020202020204" pitchFamily="34" charset="0"/>
                                      </a:rPr>
                                      <m:t>−</m:t>
                                    </m:r>
                                    <m:r>
                                      <a:rPr lang="es-ES" sz="1000">
                                        <a:effectLst/>
                                        <a:latin typeface="Cambria Math" panose="02040503050406030204" pitchFamily="18" charset="0"/>
                                        <a:ea typeface="Times New Roman" panose="02020603050405020304" pitchFamily="18" charset="0"/>
                                        <a:cs typeface="Arial" panose="020B0604020202020204" pitchFamily="34" charset="0"/>
                                      </a:rPr>
                                      <m:t>1</m:t>
                                    </m:r>
                                  </m:sup>
                                </m:sSup>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16,3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386648"/>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910905818"/>
                  </p:ext>
                </p:extLst>
              </p:nvPr>
            </p:nvGraphicFramePr>
            <p:xfrm>
              <a:off x="803301" y="1913101"/>
              <a:ext cx="4320540" cy="2332990"/>
            </p:xfrm>
            <a:graphic>
              <a:graphicData uri="http://schemas.openxmlformats.org/drawingml/2006/table">
                <a:tbl>
                  <a:tblPr firstRow="1" firstCol="1" bandRow="1"/>
                  <a:tblGrid>
                    <a:gridCol w="2248918">
                      <a:extLst>
                        <a:ext uri="{9D8B030D-6E8A-4147-A177-3AD203B41FA5}">
                          <a16:colId xmlns:a16="http://schemas.microsoft.com/office/drawing/2014/main" val="1850019302"/>
                        </a:ext>
                      </a:extLst>
                    </a:gridCol>
                    <a:gridCol w="810856">
                      <a:extLst>
                        <a:ext uri="{9D8B030D-6E8A-4147-A177-3AD203B41FA5}">
                          <a16:colId xmlns:a16="http://schemas.microsoft.com/office/drawing/2014/main" val="1181464502"/>
                        </a:ext>
                      </a:extLst>
                    </a:gridCol>
                    <a:gridCol w="1260766">
                      <a:extLst>
                        <a:ext uri="{9D8B030D-6E8A-4147-A177-3AD203B41FA5}">
                          <a16:colId xmlns:a16="http://schemas.microsoft.com/office/drawing/2014/main" val="563869727"/>
                        </a:ext>
                      </a:extLst>
                    </a:gridCol>
                  </a:tblGrid>
                  <a:tr h="228600">
                    <a:tc gridSpan="3">
                      <a:txBody>
                        <a:bodyPr/>
                        <a:lstStyle/>
                        <a:p>
                          <a:pPr algn="ctr">
                            <a:lnSpc>
                              <a:spcPct val="150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Acero inoxidable AISI 304 (Fe/Cr18/Ni10)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7194701"/>
                      </a:ext>
                    </a:extLst>
                  </a:tr>
                  <a:tr h="228600">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Resistividad eléctrica.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blipFill>
                          <a:blip r:embed="rId2"/>
                          <a:stretch>
                            <a:fillRect l="-278947" t="-105405" r="-157143" b="-859459"/>
                          </a:stretch>
                        </a:blip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2854904"/>
                      </a:ext>
                    </a:extLst>
                  </a:tr>
                  <a:tr h="228600">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Densidad.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2"/>
                          <a:stretch>
                            <a:fillRect l="-278947" t="-200000" r="-157143" b="-736842"/>
                          </a:stretch>
                        </a:blip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575437"/>
                      </a:ext>
                    </a:extLst>
                  </a:tr>
                  <a:tr h="228600">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Punto de fusión.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2"/>
                          <a:stretch>
                            <a:fillRect l="-278947" t="-300000" r="-157143" b="-636842"/>
                          </a:stretch>
                        </a:blip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1400-1455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24784641"/>
                      </a:ext>
                    </a:extLst>
                  </a:tr>
                  <a:tr h="228600">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Alargamiento.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en-US"/>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blipFill>
                          <a:blip r:embed="rId2"/>
                          <a:stretch>
                            <a:fillRect l="-243478" t="-410811" r="-966" b="-554054"/>
                          </a:stretch>
                        </a:blipFill>
                      </a:tcPr>
                    </a:tc>
                    <a:extLst>
                      <a:ext uri="{0D108BD9-81ED-4DB2-BD59-A6C34878D82A}">
                        <a16:rowId xmlns:a16="http://schemas.microsoft.com/office/drawing/2014/main" val="1050928304"/>
                      </a:ext>
                    </a:extLst>
                  </a:tr>
                  <a:tr h="33464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Impacto Izod.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2"/>
                          <a:stretch>
                            <a:fillRect l="-278947" t="-343636" r="-157143" b="-272727"/>
                          </a:stretch>
                        </a:blip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5168071"/>
                      </a:ext>
                    </a:extLst>
                  </a:tr>
                  <a:tr h="228600">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Módulo de elasticidad.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2"/>
                          <a:stretch>
                            <a:fillRect l="-278947" t="-642105" r="-157143" b="-294737"/>
                          </a:stretch>
                        </a:blip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546442"/>
                      </a:ext>
                    </a:extLst>
                  </a:tr>
                  <a:tr h="398145">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Coeficiente de expansión térmica.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2"/>
                          <a:stretch>
                            <a:fillRect l="-278947" t="-433846" r="-157143" b="-72308"/>
                          </a:stretch>
                        </a:blip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4346049"/>
                      </a:ext>
                    </a:extLst>
                  </a:tr>
                  <a:tr h="228600">
                    <a:tc>
                      <a:txBody>
                        <a:bodyPr/>
                        <a:lstStyle/>
                        <a:p>
                          <a:pP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Conductividad térmica a 23 ºC.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blipFill>
                          <a:blip r:embed="rId2"/>
                          <a:stretch>
                            <a:fillRect l="-278947" t="-913158" r="-157143" b="-23684"/>
                          </a:stretch>
                        </a:blipFill>
                      </a:tcPr>
                    </a:tc>
                    <a:tc>
                      <a:txBody>
                        <a:bodyPr/>
                        <a:lstStyle/>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16,3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3866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503630601"/>
                  </p:ext>
                </p:extLst>
              </p:nvPr>
            </p:nvGraphicFramePr>
            <p:xfrm>
              <a:off x="803301" y="4495103"/>
              <a:ext cx="5016499" cy="2057400"/>
            </p:xfrm>
            <a:graphic>
              <a:graphicData uri="http://schemas.openxmlformats.org/drawingml/2006/table">
                <a:tbl>
                  <a:tblPr firstRow="1" firstCol="1" bandRow="1"/>
                  <a:tblGrid>
                    <a:gridCol w="1183253">
                      <a:extLst>
                        <a:ext uri="{9D8B030D-6E8A-4147-A177-3AD203B41FA5}">
                          <a16:colId xmlns:a16="http://schemas.microsoft.com/office/drawing/2014/main" val="4261288903"/>
                        </a:ext>
                      </a:extLst>
                    </a:gridCol>
                    <a:gridCol w="1183253">
                      <a:extLst>
                        <a:ext uri="{9D8B030D-6E8A-4147-A177-3AD203B41FA5}">
                          <a16:colId xmlns:a16="http://schemas.microsoft.com/office/drawing/2014/main" val="1771023122"/>
                        </a:ext>
                      </a:extLst>
                    </a:gridCol>
                    <a:gridCol w="1121625">
                      <a:extLst>
                        <a:ext uri="{9D8B030D-6E8A-4147-A177-3AD203B41FA5}">
                          <a16:colId xmlns:a16="http://schemas.microsoft.com/office/drawing/2014/main" val="1025857822"/>
                        </a:ext>
                      </a:extLst>
                    </a:gridCol>
                    <a:gridCol w="764184">
                      <a:extLst>
                        <a:ext uri="{9D8B030D-6E8A-4147-A177-3AD203B41FA5}">
                          <a16:colId xmlns:a16="http://schemas.microsoft.com/office/drawing/2014/main" val="851828264"/>
                        </a:ext>
                      </a:extLst>
                    </a:gridCol>
                    <a:gridCol w="764184">
                      <a:extLst>
                        <a:ext uri="{9D8B030D-6E8A-4147-A177-3AD203B41FA5}">
                          <a16:colId xmlns:a16="http://schemas.microsoft.com/office/drawing/2014/main" val="20556523"/>
                        </a:ext>
                      </a:extLst>
                    </a:gridCol>
                  </a:tblGrid>
                  <a:tr h="587375">
                    <a:tc rowSpan="2">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Tipo de aleación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Resistencia última a la tracción (</a:t>
                          </a:r>
                          <a14:m>
                            <m:oMath xmlns:m="http://schemas.openxmlformats.org/officeDocument/2006/math">
                              <m:sSub>
                                <m:sSubPr>
                                  <m:ctrlPr>
                                    <a:rPr lang="en-US" sz="10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sz="1000" b="1" i="1">
                                      <a:effectLst/>
                                      <a:latin typeface="Cambria Math" panose="02040503050406030204" pitchFamily="18" charset="0"/>
                                      <a:ea typeface="Times New Roman" panose="02020603050405020304" pitchFamily="18" charset="0"/>
                                      <a:cs typeface="Arial" panose="020B0604020202020204" pitchFamily="34" charset="0"/>
                                    </a:rPr>
                                    <m:t>𝑺</m:t>
                                  </m:r>
                                </m:e>
                                <m:sub>
                                  <m:r>
                                    <a:rPr lang="es-ES" sz="1000" b="1" i="1">
                                      <a:effectLst/>
                                      <a:latin typeface="Cambria Math" panose="02040503050406030204" pitchFamily="18" charset="0"/>
                                      <a:ea typeface="Times New Roman" panose="02020603050405020304" pitchFamily="18" charset="0"/>
                                      <a:cs typeface="Arial" panose="020B0604020202020204" pitchFamily="34" charset="0"/>
                                    </a:rPr>
                                    <m:t>𝒖𝒕</m:t>
                                  </m:r>
                                </m:sub>
                              </m:sSub>
                            </m:oMath>
                          </a14:m>
                          <a:r>
                            <a:rPr lang="es-ES" sz="1000" b="1">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Resistencia a la fluencia (</a:t>
                          </a:r>
                          <a14:m>
                            <m:oMath xmlns:m="http://schemas.openxmlformats.org/officeDocument/2006/math">
                              <m:sSub>
                                <m:sSubPr>
                                  <m:ctrlPr>
                                    <a:rPr lang="en-US" sz="10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sz="1000" b="1" i="1">
                                      <a:effectLst/>
                                      <a:latin typeface="Cambria Math" panose="02040503050406030204" pitchFamily="18" charset="0"/>
                                      <a:ea typeface="Times New Roman" panose="02020603050405020304" pitchFamily="18" charset="0"/>
                                      <a:cs typeface="Arial" panose="020B0604020202020204" pitchFamily="34" charset="0"/>
                                    </a:rPr>
                                    <m:t>𝑺</m:t>
                                  </m:r>
                                </m:e>
                                <m:sub>
                                  <m:r>
                                    <a:rPr lang="es-ES" sz="1000" b="1" i="1">
                                      <a:effectLst/>
                                      <a:latin typeface="Cambria Math" panose="02040503050406030204" pitchFamily="18" charset="0"/>
                                      <a:ea typeface="Times New Roman" panose="02020603050405020304" pitchFamily="18" charset="0"/>
                                      <a:cs typeface="Arial" panose="020B0604020202020204" pitchFamily="34" charset="0"/>
                                    </a:rPr>
                                    <m:t>𝒚</m:t>
                                  </m:r>
                                </m:sub>
                              </m:sSub>
                            </m:oMath>
                          </a14:m>
                          <a:r>
                            <a:rPr lang="es-ES" sz="1000" b="1">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Elongación en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Dureza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7878698"/>
                      </a:ext>
                    </a:extLst>
                  </a:tr>
                  <a:tr h="182880">
                    <a:tc vMerge="1">
                      <a:txBody>
                        <a:bodyPr/>
                        <a:lstStyle/>
                        <a:p>
                          <a:endParaRPr lang="es-ES"/>
                        </a:p>
                      </a:txBody>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es-ES" sz="1000" b="1" i="1">
                                  <a:effectLst/>
                                  <a:latin typeface="Cambria Math" panose="02040503050406030204" pitchFamily="18" charset="0"/>
                                  <a:ea typeface="Times New Roman" panose="02020603050405020304" pitchFamily="18" charset="0"/>
                                  <a:cs typeface="Arial" panose="020B0604020202020204" pitchFamily="34" charset="0"/>
                                </a:rPr>
                                <m:t>𝐌𝐏𝐚</m:t>
                              </m:r>
                            </m:oMath>
                          </a14:m>
                          <a:r>
                            <a:rPr lang="es-ES" sz="1000" b="1">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es-ES" sz="1000" b="1" i="1">
                                  <a:effectLst/>
                                  <a:latin typeface="Cambria Math" panose="02040503050406030204" pitchFamily="18" charset="0"/>
                                  <a:ea typeface="Times New Roman" panose="02020603050405020304" pitchFamily="18" charset="0"/>
                                  <a:cs typeface="Arial" panose="020B0604020202020204" pitchFamily="34" charset="0"/>
                                </a:rPr>
                                <m:t>𝐌𝐏𝐚</m:t>
                              </m:r>
                            </m:oMath>
                          </a14:m>
                          <a:r>
                            <a:rPr lang="es-ES" sz="1000" b="1">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(HB)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042212"/>
                      </a:ext>
                    </a:extLst>
                  </a:tr>
                  <a:tr h="18288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865152"/>
                      </a:ext>
                    </a:extLst>
                  </a:tr>
                  <a:tr h="18288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304L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999382022"/>
                      </a:ext>
                    </a:extLst>
                  </a:tr>
                  <a:tr h="18288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878106"/>
                      </a:ext>
                    </a:extLst>
                  </a:tr>
                  <a:tr h="18288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316L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434320"/>
                      </a:ext>
                    </a:extLst>
                  </a:tr>
                  <a:tr h="18288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152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775734"/>
                      </a:ext>
                    </a:extLst>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503630601"/>
                  </p:ext>
                </p:extLst>
              </p:nvPr>
            </p:nvGraphicFramePr>
            <p:xfrm>
              <a:off x="803301" y="4495103"/>
              <a:ext cx="5016499" cy="2057400"/>
            </p:xfrm>
            <a:graphic>
              <a:graphicData uri="http://schemas.openxmlformats.org/drawingml/2006/table">
                <a:tbl>
                  <a:tblPr firstRow="1" firstCol="1" bandRow="1"/>
                  <a:tblGrid>
                    <a:gridCol w="1183253">
                      <a:extLst>
                        <a:ext uri="{9D8B030D-6E8A-4147-A177-3AD203B41FA5}">
                          <a16:colId xmlns:a16="http://schemas.microsoft.com/office/drawing/2014/main" val="4261288903"/>
                        </a:ext>
                      </a:extLst>
                    </a:gridCol>
                    <a:gridCol w="1183253">
                      <a:extLst>
                        <a:ext uri="{9D8B030D-6E8A-4147-A177-3AD203B41FA5}">
                          <a16:colId xmlns:a16="http://schemas.microsoft.com/office/drawing/2014/main" val="1771023122"/>
                        </a:ext>
                      </a:extLst>
                    </a:gridCol>
                    <a:gridCol w="1121625">
                      <a:extLst>
                        <a:ext uri="{9D8B030D-6E8A-4147-A177-3AD203B41FA5}">
                          <a16:colId xmlns:a16="http://schemas.microsoft.com/office/drawing/2014/main" val="1025857822"/>
                        </a:ext>
                      </a:extLst>
                    </a:gridCol>
                    <a:gridCol w="764184">
                      <a:extLst>
                        <a:ext uri="{9D8B030D-6E8A-4147-A177-3AD203B41FA5}">
                          <a16:colId xmlns:a16="http://schemas.microsoft.com/office/drawing/2014/main" val="851828264"/>
                        </a:ext>
                      </a:extLst>
                    </a:gridCol>
                    <a:gridCol w="764184">
                      <a:extLst>
                        <a:ext uri="{9D8B030D-6E8A-4147-A177-3AD203B41FA5}">
                          <a16:colId xmlns:a16="http://schemas.microsoft.com/office/drawing/2014/main" val="20556523"/>
                        </a:ext>
                      </a:extLst>
                    </a:gridCol>
                  </a:tblGrid>
                  <a:tr h="685800">
                    <a:tc rowSpan="2">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Tipo de aleación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100000" t="-885" r="-224103" b="-20708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211957" t="-885" r="-137500" b="-207080"/>
                          </a:stretch>
                        </a:blipFill>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Elongación en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Dureza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7878698"/>
                      </a:ext>
                    </a:extLst>
                  </a:tr>
                  <a:tr h="228600">
                    <a:tc vMerge="1">
                      <a:txBody>
                        <a:bodyPr/>
                        <a:lstStyle/>
                        <a:p>
                          <a:endParaRPr lang="es-ES"/>
                        </a:p>
                      </a:txBody>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3"/>
                          <a:stretch>
                            <a:fillRect l="-100000" t="-308108" r="-224103" b="-532432"/>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3"/>
                          <a:stretch>
                            <a:fillRect l="-211957" t="-308108" r="-137500" b="-532432"/>
                          </a:stretch>
                        </a:blipFill>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(HB)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042212"/>
                      </a:ext>
                    </a:extLst>
                  </a:tr>
                  <a:tr h="22860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865152"/>
                      </a:ext>
                    </a:extLst>
                  </a:tr>
                  <a:tr h="22860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304L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999382022"/>
                      </a:ext>
                    </a:extLst>
                  </a:tr>
                  <a:tr h="22860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878106"/>
                      </a:ext>
                    </a:extLst>
                  </a:tr>
                  <a:tr h="22860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316L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434320"/>
                      </a:ext>
                    </a:extLst>
                  </a:tr>
                  <a:tr h="228600">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152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775734"/>
                      </a:ext>
                    </a:extLst>
                  </a:tr>
                </a:tbl>
              </a:graphicData>
            </a:graphic>
          </p:graphicFrame>
        </mc:Fallback>
      </mc:AlternateContent>
      <mc:AlternateContent xmlns:mc="http://schemas.openxmlformats.org/markup-compatibility/2006" xmlns:a14="http://schemas.microsoft.com/office/drawing/2010/main">
        <mc:Choice Requires="a14">
          <p:sp>
            <p:nvSpPr>
              <p:cNvPr id="9" name="Rectángulo 8"/>
              <p:cNvSpPr/>
              <p:nvPr/>
            </p:nvSpPr>
            <p:spPr>
              <a:xfrm>
                <a:off x="6507592" y="1901667"/>
                <a:ext cx="3821495" cy="951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N</m:t>
                          </m:r>
                        </m:e>
                        <m:sub>
                          <m:r>
                            <m:rPr>
                              <m:sty m:val="p"/>
                            </m:rPr>
                            <a:rPr lang="es-ES" sz="1400" i="0">
                              <a:latin typeface="Cambria Math" panose="02040503050406030204" pitchFamily="18" charset="0"/>
                            </a:rPr>
                            <m:t>t</m:t>
                          </m:r>
                        </m:sub>
                      </m:sSub>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nD</m:t>
                          </m:r>
                        </m:num>
                        <m:den>
                          <m:r>
                            <a:rPr lang="es-ES" sz="1400" i="0">
                              <a:latin typeface="Cambria Math" panose="02040503050406030204" pitchFamily="18" charset="0"/>
                            </a:rPr>
                            <m:t>2</m:t>
                          </m:r>
                        </m:den>
                      </m:f>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3</m:t>
                              </m:r>
                              <m:r>
                                <m:rPr>
                                  <m:sty m:val="p"/>
                                </m:rPr>
                                <a:rPr lang="es-ES" sz="1400" i="0">
                                  <a:latin typeface="Cambria Math" panose="02040503050406030204" pitchFamily="18" charset="0"/>
                                </a:rPr>
                                <m:t>μnk</m:t>
                              </m:r>
                            </m:num>
                            <m:den>
                              <m:r>
                                <m:rPr>
                                  <m:sty m:val="p"/>
                                </m:rPr>
                                <a:rPr lang="es-ES" sz="1400" i="0">
                                  <a:latin typeface="Cambria Math" panose="02040503050406030204" pitchFamily="18" charset="0"/>
                                </a:rPr>
                                <m:t>k</m:t>
                              </m:r>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m:t>
                                  </m:r>
                                </m:num>
                                <m:den>
                                  <m:r>
                                    <m:rPr>
                                      <m:sty m:val="p"/>
                                    </m:rPr>
                                    <a:rPr lang="es-ES" sz="1400" i="0">
                                      <a:latin typeface="Cambria Math" panose="02040503050406030204" pitchFamily="18" charset="0"/>
                                    </a:rPr>
                                    <m:t>k</m:t>
                                  </m:r>
                                </m:den>
                              </m:f>
                            </m:den>
                          </m:f>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τ</m:t>
                              </m:r>
                            </m:e>
                            <m:sub>
                              <m:r>
                                <a:rPr lang="es-ES" sz="1400" i="0">
                                  <a:latin typeface="Cambria Math" panose="02040503050406030204" pitchFamily="18" charset="0"/>
                                </a:rPr>
                                <m:t>0</m:t>
                              </m:r>
                            </m:sub>
                          </m:sSub>
                        </m:e>
                      </m:d>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4</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πN</m:t>
                                  </m:r>
                                </m:e>
                                <m:sub>
                                  <m:r>
                                    <m:rPr>
                                      <m:sty m:val="p"/>
                                    </m:rPr>
                                    <a:rPr lang="es-ES" sz="1400" i="0">
                                      <a:latin typeface="Cambria Math" panose="02040503050406030204" pitchFamily="18" charset="0"/>
                                    </a:rPr>
                                    <m:t>f</m:t>
                                  </m:r>
                                </m:sub>
                              </m:sSub>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D</m:t>
                                          </m:r>
                                        </m:e>
                                        <m:sub>
                                          <m:r>
                                            <m:rPr>
                                              <m:sty m:val="p"/>
                                            </m:rPr>
                                            <a:rPr lang="es-ES" sz="1400" i="0">
                                              <a:latin typeface="Cambria Math" panose="02040503050406030204" pitchFamily="18" charset="0"/>
                                            </a:rPr>
                                            <m:t>c</m:t>
                                          </m:r>
                                        </m:sub>
                                        <m:sup>
                                          <m:r>
                                            <a:rPr lang="es-ES" sz="1400" i="0">
                                              <a:latin typeface="Cambria Math" panose="02040503050406030204" pitchFamily="18" charset="0"/>
                                            </a:rPr>
                                            <m:t>2</m:t>
                                          </m:r>
                                        </m:sup>
                                      </m:sSubSup>
                                      <m:r>
                                        <a:rPr lang="es-ES" sz="1400" i="0">
                                          <a:latin typeface="Cambria Math" panose="02040503050406030204" pitchFamily="18" charset="0"/>
                                        </a:rPr>
                                        <m:t>−4</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D</m:t>
                                          </m:r>
                                        </m:e>
                                        <m:sub>
                                          <m:r>
                                            <m:rPr>
                                              <m:sty m:val="p"/>
                                            </m:rPr>
                                            <a:rPr lang="es-ES" sz="1400" i="0">
                                              <a:latin typeface="Cambria Math" panose="02040503050406030204" pitchFamily="18" charset="0"/>
                                            </a:rPr>
                                            <m:t>c</m:t>
                                          </m:r>
                                        </m:sub>
                                      </m:sSub>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r</m:t>
                                          </m:r>
                                        </m:e>
                                        <m:sub>
                                          <m:r>
                                            <a:rPr lang="es-ES" sz="1400" i="0">
                                              <a:latin typeface="Cambria Math" panose="02040503050406030204" pitchFamily="18" charset="0"/>
                                            </a:rPr>
                                            <m:t>3</m:t>
                                          </m:r>
                                        </m:sub>
                                      </m:sSub>
                                    </m:num>
                                    <m:den>
                                      <m:r>
                                        <a:rPr lang="es-ES" sz="1400" i="0">
                                          <a:latin typeface="Cambria Math" panose="02040503050406030204" pitchFamily="18" charset="0"/>
                                        </a:rPr>
                                        <m:t>8</m:t>
                                      </m:r>
                                    </m:den>
                                  </m:f>
                                </m:e>
                              </m:d>
                            </m:num>
                            <m:den>
                              <m:func>
                                <m:funcPr>
                                  <m:ctrlPr>
                                    <a:rPr lang="es-ES" sz="1400" i="1">
                                      <a:latin typeface="Cambria Math" panose="02040503050406030204" pitchFamily="18" charset="0"/>
                                    </a:rPr>
                                  </m:ctrlPr>
                                </m:funcPr>
                                <m:fName>
                                  <m:r>
                                    <m:rPr>
                                      <m:sty m:val="p"/>
                                    </m:rPr>
                                    <a:rPr lang="es-ES" sz="1400" i="0">
                                      <a:latin typeface="Cambria Math" panose="02040503050406030204" pitchFamily="18" charset="0"/>
                                    </a:rPr>
                                    <m:t>cos</m:t>
                                  </m:r>
                                </m:fName>
                                <m:e>
                                  <m:d>
                                    <m:dPr>
                                      <m:ctrlPr>
                                        <a:rPr lang="es-ES" sz="1400" i="1">
                                          <a:latin typeface="Cambria Math" panose="02040503050406030204" pitchFamily="18" charset="0"/>
                                        </a:rPr>
                                      </m:ctrlPr>
                                    </m:dPr>
                                    <m:e>
                                      <m:r>
                                        <m:rPr>
                                          <m:sty m:val="p"/>
                                        </m:rPr>
                                        <a:rPr lang="es-ES" sz="1400" i="0">
                                          <a:latin typeface="Cambria Math" panose="02040503050406030204" pitchFamily="18" charset="0"/>
                                        </a:rPr>
                                        <m:t>φ</m:t>
                                      </m:r>
                                    </m:e>
                                  </m:d>
                                </m:e>
                              </m:func>
                            </m:den>
                          </m:f>
                        </m:e>
                      </m:d>
                    </m:oMath>
                  </m:oMathPara>
                </a14:m>
                <a:endParaRPr lang="es-ES" sz="1400" dirty="0"/>
              </a:p>
            </p:txBody>
          </p:sp>
        </mc:Choice>
        <mc:Fallback xmlns="">
          <p:sp>
            <p:nvSpPr>
              <p:cNvPr id="9" name="Rectángulo 8"/>
              <p:cNvSpPr>
                <a:spLocks noRot="1" noChangeAspect="1" noMove="1" noResize="1" noEditPoints="1" noAdjustHandles="1" noChangeArrowheads="1" noChangeShapeType="1" noTextEdit="1"/>
              </p:cNvSpPr>
              <p:nvPr/>
            </p:nvSpPr>
            <p:spPr>
              <a:xfrm>
                <a:off x="6507592" y="1901667"/>
                <a:ext cx="3821495" cy="951479"/>
              </a:xfrm>
              <a:prstGeom prst="rect">
                <a:avLst/>
              </a:prstGeom>
              <a:blipFill>
                <a:blip r:embed="rId4"/>
                <a:stretch>
                  <a:fillRect/>
                </a:stretch>
              </a:blipFill>
            </p:spPr>
            <p:txBody>
              <a:bodyPr/>
              <a:lstStyle/>
              <a:p>
                <a:r>
                  <a:rPr lang="es-ES">
                    <a:noFill/>
                  </a:rPr>
                  <a:t> </a:t>
                </a:r>
              </a:p>
            </p:txBody>
          </p:sp>
        </mc:Fallback>
      </mc:AlternateContent>
      <p:sp>
        <p:nvSpPr>
          <p:cNvPr id="10" name="Título 1"/>
          <p:cNvSpPr txBox="1">
            <a:spLocks/>
          </p:cNvSpPr>
          <p:nvPr/>
        </p:nvSpPr>
        <p:spPr>
          <a:xfrm>
            <a:off x="6076341" y="1418020"/>
            <a:ext cx="2828173"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POTENCIA DEL MOTOR</a:t>
            </a:r>
            <a:endParaRPr lang="es-ES" sz="1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ángulo 10"/>
              <p:cNvSpPr/>
              <p:nvPr/>
            </p:nvSpPr>
            <p:spPr>
              <a:xfrm>
                <a:off x="7856502" y="2988181"/>
                <a:ext cx="106670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i="0">
                          <a:latin typeface="Cambria Math" panose="02040503050406030204" pitchFamily="18" charset="0"/>
                        </a:rPr>
                        <m:t>N</m:t>
                      </m:r>
                      <m:r>
                        <a:rPr lang="es-ES" sz="1400" i="0">
                          <a:latin typeface="Cambria Math" panose="02040503050406030204" pitchFamily="18" charset="0"/>
                        </a:rPr>
                        <m:t>=2    </m:t>
                      </m:r>
                      <m:r>
                        <m:rPr>
                          <m:sty m:val="p"/>
                        </m:rPr>
                        <a:rPr lang="es-ES" sz="1400" i="0">
                          <a:latin typeface="Cambria Math" panose="02040503050406030204" pitchFamily="18" charset="0"/>
                        </a:rPr>
                        <m:t>HP</m:t>
                      </m:r>
                    </m:oMath>
                  </m:oMathPara>
                </a14:m>
                <a:endParaRPr lang="es-E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7856502" y="2988181"/>
                <a:ext cx="1066702" cy="307777"/>
              </a:xfrm>
              <a:prstGeom prst="rect">
                <a:avLst/>
              </a:prstGeom>
              <a:blipFill>
                <a:blip r:embed="rId5"/>
                <a:stretch>
                  <a:fillRect/>
                </a:stretch>
              </a:blipFill>
            </p:spPr>
            <p:txBody>
              <a:bodyPr/>
              <a:lstStyle/>
              <a:p>
                <a:r>
                  <a:rPr lang="es-ES">
                    <a:noFill/>
                  </a:rPr>
                  <a:t> </a:t>
                </a:r>
              </a:p>
            </p:txBody>
          </p:sp>
        </mc:Fallback>
      </mc:AlternateContent>
      <p:sp>
        <p:nvSpPr>
          <p:cNvPr id="12" name="Título 1"/>
          <p:cNvSpPr txBox="1">
            <a:spLocks/>
          </p:cNvSpPr>
          <p:nvPr/>
        </p:nvSpPr>
        <p:spPr>
          <a:xfrm>
            <a:off x="6262141" y="3388257"/>
            <a:ext cx="2828173"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ANÁLISIS DE RESISTENCIA</a:t>
            </a:r>
            <a:endParaRPr lang="es-ES" sz="1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ángulo 12"/>
              <p:cNvSpPr/>
              <p:nvPr/>
            </p:nvSpPr>
            <p:spPr>
              <a:xfrm>
                <a:off x="6392524" y="3838318"/>
                <a:ext cx="2697790" cy="540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M</m:t>
                          </m:r>
                        </m:e>
                        <m:sub>
                          <m:r>
                            <m:rPr>
                              <m:sty m:val="p"/>
                            </m:rPr>
                            <a:rPr lang="es-ES" sz="1400" i="0">
                              <a:latin typeface="Cambria Math" panose="02040503050406030204" pitchFamily="18" charset="0"/>
                            </a:rPr>
                            <m:t>g</m:t>
                          </m:r>
                        </m:sub>
                      </m:sSub>
                      <m:r>
                        <a:rPr lang="es-ES" sz="1400" i="0">
                          <a:latin typeface="Cambria Math" panose="02040503050406030204" pitchFamily="18" charset="0"/>
                        </a:rPr>
                        <m:t>=9550</m:t>
                      </m:r>
                      <m:f>
                        <m:fPr>
                          <m:ctrlPr>
                            <a:rPr lang="es-ES" sz="1400" i="1">
                              <a:latin typeface="Cambria Math" panose="02040503050406030204" pitchFamily="18" charset="0"/>
                            </a:rPr>
                          </m:ctrlPr>
                        </m:fPr>
                        <m:num>
                          <m:d>
                            <m:dPr>
                              <m:ctrlPr>
                                <a:rPr lang="es-ES" sz="1400" i="1">
                                  <a:latin typeface="Cambria Math" panose="02040503050406030204" pitchFamily="18" charset="0"/>
                                </a:rPr>
                              </m:ctrlPr>
                            </m:dPr>
                            <m:e>
                              <m:r>
                                <a:rPr lang="es-ES" sz="1400" i="0">
                                  <a:latin typeface="Cambria Math" panose="02040503050406030204" pitchFamily="18" charset="0"/>
                                </a:rPr>
                                <m:t>1.5</m:t>
                              </m:r>
                            </m:e>
                          </m:d>
                        </m:num>
                        <m:den>
                          <m:d>
                            <m:dPr>
                              <m:ctrlPr>
                                <a:rPr lang="es-ES" sz="1400" i="1">
                                  <a:latin typeface="Cambria Math" panose="02040503050406030204" pitchFamily="18" charset="0"/>
                                </a:rPr>
                              </m:ctrlPr>
                            </m:dPr>
                            <m:e>
                              <m:r>
                                <a:rPr lang="es-ES" sz="1400" i="0">
                                  <a:latin typeface="Cambria Math" panose="02040503050406030204" pitchFamily="18" charset="0"/>
                                </a:rPr>
                                <m:t>40</m:t>
                              </m:r>
                            </m:e>
                          </m:d>
                        </m:den>
                      </m:f>
                      <m:r>
                        <a:rPr lang="es-ES" sz="1400" i="0">
                          <a:latin typeface="Cambria Math" panose="02040503050406030204" pitchFamily="18" charset="0"/>
                        </a:rPr>
                        <m:t>=358.13    </m:t>
                      </m:r>
                      <m:r>
                        <m:rPr>
                          <m:sty m:val="p"/>
                        </m:rPr>
                        <a:rPr lang="es-ES" sz="1400" i="0">
                          <a:latin typeface="Cambria Math" panose="02040503050406030204" pitchFamily="18" charset="0"/>
                        </a:rPr>
                        <m:t>Nm</m:t>
                      </m:r>
                    </m:oMath>
                  </m:oMathPara>
                </a14:m>
                <a:endParaRPr lang="es-E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6392524" y="3838318"/>
                <a:ext cx="2697790" cy="540917"/>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6392524" y="4430245"/>
                <a:ext cx="306975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P</m:t>
                      </m:r>
                      <m:r>
                        <a:rPr lang="es-ES" sz="1400" i="0">
                          <a:latin typeface="Cambria Math" panose="02040503050406030204" pitchFamily="18" charset="0"/>
                        </a:rPr>
                        <m:t>=</m:t>
                      </m:r>
                      <m:d>
                        <m:dPr>
                          <m:ctrlPr>
                            <a:rPr lang="es-ES" sz="1400" i="1">
                              <a:latin typeface="Cambria Math" panose="02040503050406030204" pitchFamily="18" charset="0"/>
                            </a:rPr>
                          </m:ctrlPr>
                        </m:dPr>
                        <m:e>
                          <m:r>
                            <a:rPr lang="es-ES" sz="1400" i="0">
                              <a:latin typeface="Cambria Math" panose="02040503050406030204" pitchFamily="18" charset="0"/>
                            </a:rPr>
                            <m:t>1.99×</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3</m:t>
                              </m:r>
                            </m:sup>
                          </m:sSup>
                        </m:e>
                      </m:d>
                      <m:d>
                        <m:dPr>
                          <m:ctrlPr>
                            <a:rPr lang="es-ES" sz="1400" i="1">
                              <a:latin typeface="Cambria Math" panose="02040503050406030204" pitchFamily="18" charset="0"/>
                            </a:rPr>
                          </m:ctrlPr>
                        </m:dPr>
                        <m:e>
                          <m:r>
                            <a:rPr lang="es-ES" sz="1400" i="0">
                              <a:latin typeface="Cambria Math" panose="02040503050406030204" pitchFamily="18" charset="0"/>
                            </a:rPr>
                            <m:t>0.31</m:t>
                          </m:r>
                        </m:e>
                      </m:d>
                      <m:r>
                        <a:rPr lang="es-ES" sz="1400" i="0">
                          <a:latin typeface="Cambria Math" panose="02040503050406030204" pitchFamily="18" charset="0"/>
                        </a:rPr>
                        <m:t>=617.38    </m:t>
                      </m:r>
                      <m:r>
                        <m:rPr>
                          <m:sty m:val="p"/>
                        </m:rPr>
                        <a:rPr lang="es-ES" sz="1400" i="0">
                          <a:latin typeface="Cambria Math" panose="02040503050406030204" pitchFamily="18" charset="0"/>
                        </a:rPr>
                        <m:t>N</m:t>
                      </m:r>
                    </m:oMath>
                  </m:oMathPara>
                </a14:m>
                <a:endParaRPr lang="es-ES" sz="1400" dirty="0"/>
              </a:p>
            </p:txBody>
          </p:sp>
        </mc:Choice>
        <mc:Fallback xmlns="">
          <p:sp>
            <p:nvSpPr>
              <p:cNvPr id="14" name="Rectángulo 13"/>
              <p:cNvSpPr>
                <a:spLocks noRot="1" noChangeAspect="1" noMove="1" noResize="1" noEditPoints="1" noAdjustHandles="1" noChangeArrowheads="1" noChangeShapeType="1" noTextEdit="1"/>
              </p:cNvSpPr>
              <p:nvPr/>
            </p:nvSpPr>
            <p:spPr>
              <a:xfrm>
                <a:off x="6392524" y="4430245"/>
                <a:ext cx="3069751" cy="307777"/>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6392524" y="4793972"/>
                <a:ext cx="2531270" cy="5104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τ</m:t>
                      </m:r>
                      <m:r>
                        <a:rPr lang="es-ES" sz="1400" i="0">
                          <a:latin typeface="Cambria Math" panose="02040503050406030204" pitchFamily="18" charset="0"/>
                        </a:rPr>
                        <m:t>=</m:t>
                      </m:r>
                      <m:f>
                        <m:fPr>
                          <m:ctrlPr>
                            <a:rPr lang="es-ES" sz="1400" i="1">
                              <a:latin typeface="Cambria Math" panose="02040503050406030204" pitchFamily="18" charset="0"/>
                            </a:rPr>
                          </m:ctrlPr>
                        </m:fPr>
                        <m:num>
                          <m:d>
                            <m:dPr>
                              <m:ctrlPr>
                                <a:rPr lang="es-ES" sz="1400" i="1">
                                  <a:latin typeface="Cambria Math" panose="02040503050406030204" pitchFamily="18" charset="0"/>
                                </a:rPr>
                              </m:ctrlPr>
                            </m:dPr>
                            <m:e>
                              <m:r>
                                <a:rPr lang="es-ES" sz="1400" i="0">
                                  <a:latin typeface="Cambria Math" panose="02040503050406030204" pitchFamily="18" charset="0"/>
                                </a:rPr>
                                <m:t>358.13</m:t>
                              </m:r>
                            </m:e>
                          </m:d>
                        </m:num>
                        <m:den>
                          <m:r>
                            <a:rPr lang="es-ES" sz="1400" i="0">
                              <a:latin typeface="Cambria Math" panose="02040503050406030204" pitchFamily="18" charset="0"/>
                            </a:rPr>
                            <m:t>5.93×</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−5</m:t>
                              </m:r>
                            </m:sup>
                          </m:sSup>
                        </m:den>
                      </m:f>
                      <m:r>
                        <a:rPr lang="es-ES" sz="1400" i="0">
                          <a:latin typeface="Cambria Math" panose="02040503050406030204" pitchFamily="18" charset="0"/>
                        </a:rPr>
                        <m:t>=6.04    </m:t>
                      </m:r>
                      <m:r>
                        <m:rPr>
                          <m:sty m:val="p"/>
                        </m:rPr>
                        <a:rPr lang="es-ES" sz="1400" i="0">
                          <a:latin typeface="Cambria Math" panose="02040503050406030204" pitchFamily="18" charset="0"/>
                        </a:rPr>
                        <m:t>MPa</m:t>
                      </m:r>
                    </m:oMath>
                  </m:oMathPara>
                </a14:m>
                <a:endParaRPr lang="es-ES" sz="1400" dirty="0"/>
              </a:p>
            </p:txBody>
          </p:sp>
        </mc:Choice>
        <mc:Fallback xmlns="">
          <p:sp>
            <p:nvSpPr>
              <p:cNvPr id="15" name="Rectángulo 14"/>
              <p:cNvSpPr>
                <a:spLocks noRot="1" noChangeAspect="1" noMove="1" noResize="1" noEditPoints="1" noAdjustHandles="1" noChangeArrowheads="1" noChangeShapeType="1" noTextEdit="1"/>
              </p:cNvSpPr>
              <p:nvPr/>
            </p:nvSpPr>
            <p:spPr>
              <a:xfrm>
                <a:off x="6392524" y="4793972"/>
                <a:ext cx="2531270" cy="510461"/>
              </a:xfrm>
              <a:prstGeom prst="rect">
                <a:avLst/>
              </a:prstGeom>
              <a:blipFill>
                <a:blip r:embed="rId8"/>
                <a:stretch>
                  <a:fillRect b="-238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6392524" y="5409744"/>
                <a:ext cx="251261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σ</m:t>
                      </m:r>
                      <m:r>
                        <a:rPr lang="es-ES" sz="1400" i="0">
                          <a:latin typeface="Cambria Math" panose="02040503050406030204" pitchFamily="18" charset="0"/>
                        </a:rPr>
                        <m:t>=0.31+1.03=1.34    </m:t>
                      </m:r>
                      <m:r>
                        <m:rPr>
                          <m:sty m:val="p"/>
                        </m:rPr>
                        <a:rPr lang="es-ES" sz="1400" i="0">
                          <a:latin typeface="Cambria Math" panose="02040503050406030204" pitchFamily="18" charset="0"/>
                        </a:rPr>
                        <m:t>MPa</m:t>
                      </m:r>
                    </m:oMath>
                  </m:oMathPara>
                </a14:m>
                <a:endParaRPr lang="es-ES" sz="1400" dirty="0"/>
              </a:p>
            </p:txBody>
          </p:sp>
        </mc:Choice>
        <mc:Fallback xmlns="">
          <p:sp>
            <p:nvSpPr>
              <p:cNvPr id="16" name="Rectángulo 15"/>
              <p:cNvSpPr>
                <a:spLocks noRot="1" noChangeAspect="1" noMove="1" noResize="1" noEditPoints="1" noAdjustHandles="1" noChangeArrowheads="1" noChangeShapeType="1" noTextEdit="1"/>
              </p:cNvSpPr>
              <p:nvPr/>
            </p:nvSpPr>
            <p:spPr>
              <a:xfrm>
                <a:off x="6392524" y="5409744"/>
                <a:ext cx="2512611"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6392524" y="5822832"/>
                <a:ext cx="3400675" cy="353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σ</m:t>
                          </m:r>
                        </m:e>
                        <m:sub>
                          <m:r>
                            <m:rPr>
                              <m:sty m:val="p"/>
                            </m:rPr>
                            <a:rPr lang="es-ES" sz="1400" i="0">
                              <a:latin typeface="Cambria Math" panose="02040503050406030204" pitchFamily="18" charset="0"/>
                            </a:rPr>
                            <m:t>T</m:t>
                          </m:r>
                        </m:sub>
                      </m:sSub>
                      <m:r>
                        <a:rPr lang="es-ES" sz="1400" i="0">
                          <a:latin typeface="Cambria Math" panose="02040503050406030204" pitchFamily="18" charset="0"/>
                        </a:rPr>
                        <m:t>=</m:t>
                      </m:r>
                      <m:rad>
                        <m:radPr>
                          <m:degHide m:val="on"/>
                          <m:ctrlPr>
                            <a:rPr lang="es-ES" sz="1400" i="1">
                              <a:latin typeface="Cambria Math" panose="02040503050406030204" pitchFamily="18" charset="0"/>
                            </a:rPr>
                          </m:ctrlPr>
                        </m:radPr>
                        <m:deg/>
                        <m:e>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r>
                                    <a:rPr lang="es-ES" sz="1400" i="0">
                                      <a:latin typeface="Cambria Math" panose="02040503050406030204" pitchFamily="18" charset="0"/>
                                    </a:rPr>
                                    <m:t>1.34</m:t>
                                  </m:r>
                                </m:e>
                              </m:d>
                            </m:e>
                            <m:sup>
                              <m:r>
                                <a:rPr lang="es-ES" sz="1400" i="0">
                                  <a:latin typeface="Cambria Math" panose="02040503050406030204" pitchFamily="18" charset="0"/>
                                </a:rPr>
                                <m:t>2</m:t>
                              </m:r>
                            </m:sup>
                          </m:sSup>
                          <m:r>
                            <a:rPr lang="es-ES" sz="1400" i="0">
                              <a:latin typeface="Cambria Math" panose="02040503050406030204" pitchFamily="18" charset="0"/>
                            </a:rPr>
                            <m:t>+3</m:t>
                          </m:r>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r>
                                    <a:rPr lang="es-ES" sz="1400" i="0">
                                      <a:latin typeface="Cambria Math" panose="02040503050406030204" pitchFamily="18" charset="0"/>
                                    </a:rPr>
                                    <m:t>6.04</m:t>
                                  </m:r>
                                </m:e>
                              </m:d>
                            </m:e>
                            <m:sup>
                              <m:r>
                                <a:rPr lang="es-ES" sz="1400" i="0">
                                  <a:latin typeface="Cambria Math" panose="02040503050406030204" pitchFamily="18" charset="0"/>
                                </a:rPr>
                                <m:t>2</m:t>
                              </m:r>
                            </m:sup>
                          </m:sSup>
                        </m:e>
                      </m:rad>
                      <m:r>
                        <a:rPr lang="es-ES" sz="1400" i="0">
                          <a:latin typeface="Cambria Math" panose="02040503050406030204" pitchFamily="18" charset="0"/>
                        </a:rPr>
                        <m:t>=10.55    </m:t>
                      </m:r>
                      <m:r>
                        <m:rPr>
                          <m:sty m:val="p"/>
                        </m:rPr>
                        <a:rPr lang="es-ES" sz="1400" i="0">
                          <a:latin typeface="Cambria Math" panose="02040503050406030204" pitchFamily="18" charset="0"/>
                        </a:rPr>
                        <m:t>MPa</m:t>
                      </m:r>
                    </m:oMath>
                  </m:oMathPara>
                </a14:m>
                <a:endParaRPr lang="es-ES"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6392524" y="5822832"/>
                <a:ext cx="3400675" cy="353238"/>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6392524" y="6281381"/>
                <a:ext cx="10149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m:rPr>
                              <m:sty m:val="p"/>
                            </m:rPr>
                            <a:rPr lang="es-ES">
                              <a:latin typeface="Cambria Math" panose="02040503050406030204" pitchFamily="18" charset="0"/>
                            </a:rPr>
                            <m:t>n</m:t>
                          </m:r>
                        </m:e>
                        <m:sub>
                          <m:r>
                            <m:rPr>
                              <m:sty m:val="p"/>
                            </m:rPr>
                            <a:rPr lang="es-ES" i="0">
                              <a:latin typeface="Cambria Math" panose="02040503050406030204" pitchFamily="18" charset="0"/>
                            </a:rPr>
                            <m:t>s</m:t>
                          </m:r>
                        </m:sub>
                      </m:sSub>
                      <m:r>
                        <a:rPr lang="es-ES" i="0">
                          <a:latin typeface="Cambria Math" panose="02040503050406030204" pitchFamily="18" charset="0"/>
                        </a:rPr>
                        <m:t>=</m:t>
                      </m:r>
                      <m:r>
                        <a:rPr lang="es-ES" b="0" i="0" smtClean="0">
                          <a:latin typeface="Cambria Math" panose="02040503050406030204" pitchFamily="18" charset="0"/>
                        </a:rPr>
                        <m:t>10</m:t>
                      </m:r>
                    </m:oMath>
                  </m:oMathPara>
                </a14:m>
                <a:endParaRPr lang="es-ES" dirty="0"/>
              </a:p>
            </p:txBody>
          </p:sp>
        </mc:Choice>
        <mc:Fallback xmlns="">
          <p:sp>
            <p:nvSpPr>
              <p:cNvPr id="18" name="Rectángulo 17"/>
              <p:cNvSpPr>
                <a:spLocks noRot="1" noChangeAspect="1" noMove="1" noResize="1" noEditPoints="1" noAdjustHandles="1" noChangeArrowheads="1" noChangeShapeType="1" noTextEdit="1"/>
              </p:cNvSpPr>
              <p:nvPr/>
            </p:nvSpPr>
            <p:spPr>
              <a:xfrm>
                <a:off x="6392524" y="6281381"/>
                <a:ext cx="1014958" cy="369332"/>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7688101" y="6317779"/>
                <a:ext cx="216482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f</m:t>
                          </m:r>
                        </m:e>
                        <m:sub>
                          <m:r>
                            <m:rPr>
                              <m:sty m:val="p"/>
                            </m:rPr>
                            <a:rPr lang="es-ES" sz="1400" i="0">
                              <a:latin typeface="Cambria Math" panose="02040503050406030204" pitchFamily="18" charset="0"/>
                            </a:rPr>
                            <m:t>max</m:t>
                          </m:r>
                        </m:sub>
                      </m:sSub>
                      <m:r>
                        <a:rPr lang="es-ES" sz="1400" i="0">
                          <a:latin typeface="Cambria Math" panose="02040503050406030204" pitchFamily="18" charset="0"/>
                        </a:rPr>
                        <m:t>=8.53×</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−3</m:t>
                          </m:r>
                        </m:sup>
                      </m:sSup>
                      <m:r>
                        <a:rPr lang="es-ES" sz="1400" i="0">
                          <a:latin typeface="Cambria Math" panose="02040503050406030204" pitchFamily="18" charset="0"/>
                        </a:rPr>
                        <m:t>    </m:t>
                      </m:r>
                      <m:r>
                        <m:rPr>
                          <m:sty m:val="p"/>
                        </m:rPr>
                        <a:rPr lang="es-ES" sz="1400" i="0">
                          <a:latin typeface="Cambria Math" panose="02040503050406030204" pitchFamily="18" charset="0"/>
                        </a:rPr>
                        <m:t>mm</m:t>
                      </m:r>
                    </m:oMath>
                  </m:oMathPara>
                </a14:m>
                <a:endParaRPr lang="es-ES" sz="1400" dirty="0"/>
              </a:p>
            </p:txBody>
          </p:sp>
        </mc:Choice>
        <mc:Fallback xmlns="">
          <p:sp>
            <p:nvSpPr>
              <p:cNvPr id="19" name="Rectángulo 18"/>
              <p:cNvSpPr>
                <a:spLocks noRot="1" noChangeAspect="1" noMove="1" noResize="1" noEditPoints="1" noAdjustHandles="1" noChangeArrowheads="1" noChangeShapeType="1" noTextEdit="1"/>
              </p:cNvSpPr>
              <p:nvPr/>
            </p:nvSpPr>
            <p:spPr>
              <a:xfrm>
                <a:off x="7688101" y="6317779"/>
                <a:ext cx="2164823" cy="307777"/>
              </a:xfrm>
              <a:prstGeom prst="rect">
                <a:avLst/>
              </a:prstGeom>
              <a:blipFill>
                <a:blip r:embed="rId12"/>
                <a:stretch>
                  <a:fillRect/>
                </a:stretch>
              </a:blipFill>
            </p:spPr>
            <p:txBody>
              <a:bodyPr/>
              <a:lstStyle/>
              <a:p>
                <a:r>
                  <a:rPr lang="es-ES">
                    <a:noFill/>
                  </a:rPr>
                  <a:t> </a:t>
                </a:r>
              </a:p>
            </p:txBody>
          </p:sp>
        </mc:Fallback>
      </mc:AlternateContent>
      <p:sp>
        <p:nvSpPr>
          <p:cNvPr id="20" name="Rectángulo 19"/>
          <p:cNvSpPr/>
          <p:nvPr/>
        </p:nvSpPr>
        <p:spPr>
          <a:xfrm>
            <a:off x="8530402" y="1510999"/>
            <a:ext cx="2465740" cy="261610"/>
          </a:xfrm>
          <a:prstGeom prst="rect">
            <a:avLst/>
          </a:prstGeom>
        </p:spPr>
        <p:txBody>
          <a:bodyPr wrap="none">
            <a:spAutoFit/>
          </a:bodyPr>
          <a:lstStyle/>
          <a:p>
            <a:r>
              <a:rPr lang="es-ES" sz="1100" dirty="0">
                <a:latin typeface="Arial" panose="020B0604020202020204" pitchFamily="34" charset="0"/>
                <a:ea typeface="Calibri" panose="020F0502020204030204" pitchFamily="34" charset="0"/>
              </a:rPr>
              <a:t>Velilla Díaz &amp; Maury </a:t>
            </a:r>
            <a:r>
              <a:rPr lang="es-ES" sz="1100" dirty="0" err="1">
                <a:latin typeface="Arial" panose="020B0604020202020204" pitchFamily="34" charset="0"/>
                <a:ea typeface="Calibri" panose="020F0502020204030204" pitchFamily="34" charset="0"/>
              </a:rPr>
              <a:t>Ramirez</a:t>
            </a:r>
            <a:r>
              <a:rPr lang="es-ES" sz="1100" dirty="0">
                <a:latin typeface="Arial" panose="020B0604020202020204" pitchFamily="34" charset="0"/>
                <a:ea typeface="Calibri" panose="020F0502020204030204" pitchFamily="34" charset="0"/>
              </a:rPr>
              <a:t> (2013)</a:t>
            </a:r>
            <a:endParaRPr lang="es-ES" sz="1100" dirty="0"/>
          </a:p>
        </p:txBody>
      </p:sp>
      <p:sp>
        <p:nvSpPr>
          <p:cNvPr id="21" name="Rectángulo 20"/>
          <p:cNvSpPr/>
          <p:nvPr/>
        </p:nvSpPr>
        <p:spPr>
          <a:xfrm>
            <a:off x="8945375" y="3482482"/>
            <a:ext cx="1383712" cy="261610"/>
          </a:xfrm>
          <a:prstGeom prst="rect">
            <a:avLst/>
          </a:prstGeom>
        </p:spPr>
        <p:txBody>
          <a:bodyPr wrap="none">
            <a:spAutoFit/>
          </a:bodyPr>
          <a:lstStyle/>
          <a:p>
            <a:r>
              <a:rPr lang="es-ES" sz="1100" dirty="0" err="1">
                <a:latin typeface="Arial" panose="020B0604020202020204" pitchFamily="34" charset="0"/>
                <a:ea typeface="Times New Roman" panose="02020603050405020304" pitchFamily="18" charset="0"/>
              </a:rPr>
              <a:t>Savgorodny</a:t>
            </a:r>
            <a:r>
              <a:rPr lang="es-ES" sz="1100" dirty="0">
                <a:latin typeface="Arial" panose="020B0604020202020204" pitchFamily="34" charset="0"/>
                <a:ea typeface="Times New Roman" panose="02020603050405020304" pitchFamily="18" charset="0"/>
              </a:rPr>
              <a:t> (1973)</a:t>
            </a:r>
            <a:endParaRPr lang="es-ES" sz="1100" dirty="0"/>
          </a:p>
        </p:txBody>
      </p:sp>
    </p:spTree>
    <p:extLst>
      <p:ext uri="{BB962C8B-B14F-4D97-AF65-F5344CB8AC3E}">
        <p14:creationId xmlns:p14="http://schemas.microsoft.com/office/powerpoint/2010/main" val="1912334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693541" y="792407"/>
            <a:ext cx="6687671" cy="525134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endParaRPr lang="es-ES" dirty="0"/>
          </a:p>
        </p:txBody>
      </p:sp>
      <p:sp>
        <p:nvSpPr>
          <p:cNvPr id="2" name="Título 1"/>
          <p:cNvSpPr>
            <a:spLocks noGrp="1"/>
          </p:cNvSpPr>
          <p:nvPr>
            <p:ph type="title"/>
          </p:nvPr>
        </p:nvSpPr>
        <p:spPr>
          <a:xfrm>
            <a:off x="3626992" y="792407"/>
            <a:ext cx="4503997" cy="949869"/>
          </a:xfrm>
        </p:spPr>
        <p:txBody>
          <a:bodyPr>
            <a:normAutofit/>
          </a:bodyPr>
          <a:lstStyle/>
          <a:p>
            <a:pPr algn="ctr"/>
            <a:r>
              <a:rPr lang="es-ES" sz="3000" b="1" dirty="0" smtClean="0">
                <a:latin typeface="SansSerif" panose="00000400000000000000" pitchFamily="2" charset="2"/>
                <a:cs typeface="Arial" panose="020B0604020202020204" pitchFamily="34" charset="0"/>
              </a:rPr>
              <a:t>EMPRESA</a:t>
            </a:r>
            <a:r>
              <a:rPr lang="es-ES" sz="3000" b="1" dirty="0" smtClean="0">
                <a:latin typeface="Arial" panose="020B0604020202020204" pitchFamily="34" charset="0"/>
                <a:cs typeface="Arial" panose="020B0604020202020204" pitchFamily="34" charset="0"/>
              </a:rPr>
              <a:t> APAIKA</a:t>
            </a:r>
            <a:endParaRPr lang="es-ES" sz="30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0215" t="9977" r="5791" b="18113"/>
          <a:stretch/>
        </p:blipFill>
        <p:spPr>
          <a:xfrm>
            <a:off x="636562" y="870994"/>
            <a:ext cx="1736848" cy="2139958"/>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8459" y="792407"/>
            <a:ext cx="1853198" cy="2303556"/>
          </a:xfrm>
          <a:prstGeom prst="rect">
            <a:avLst/>
          </a:prstGeom>
          <a:noFill/>
          <a:ln>
            <a:noFill/>
          </a:ln>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8459" y="3428031"/>
            <a:ext cx="1853198" cy="2282281"/>
          </a:xfrm>
          <a:prstGeom prst="rect">
            <a:avLst/>
          </a:prstGeom>
          <a:noFill/>
          <a:ln>
            <a:noFill/>
          </a:ln>
        </p:spPr>
      </p:pic>
      <p:pic>
        <p:nvPicPr>
          <p:cNvPr id="11" name="Imagen 10" descr="Image result for jabÃ³n europe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963" y="3251359"/>
            <a:ext cx="1669732" cy="1866970"/>
          </a:xfrm>
          <a:prstGeom prst="rect">
            <a:avLst/>
          </a:prstGeom>
          <a:noFill/>
          <a:ln>
            <a:noFill/>
          </a:ln>
        </p:spPr>
      </p:pic>
      <p:sp>
        <p:nvSpPr>
          <p:cNvPr id="12" name="Título 1"/>
          <p:cNvSpPr txBox="1">
            <a:spLocks/>
          </p:cNvSpPr>
          <p:nvPr/>
        </p:nvSpPr>
        <p:spPr>
          <a:xfrm>
            <a:off x="3143666" y="1676327"/>
            <a:ext cx="6009043" cy="266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s-ES_tradnl" sz="1400" b="1" dirty="0" smtClean="0">
                <a:latin typeface="SansSerif" panose="00000400000000000000" pitchFamily="2" charset="2"/>
                <a:cs typeface="Arial" panose="020B0604020202020204" pitchFamily="34" charset="0"/>
              </a:rPr>
              <a:t>Ubicación: </a:t>
            </a:r>
            <a:r>
              <a:rPr lang="es-ES_tradnl" sz="1400" dirty="0" smtClean="0">
                <a:latin typeface="SansSerif" panose="00000400000000000000" pitchFamily="2" charset="2"/>
                <a:cs typeface="Arial" panose="020B0604020202020204" pitchFamily="34" charset="0"/>
              </a:rPr>
              <a:t>Manta, Ecuador.</a:t>
            </a:r>
          </a:p>
          <a:p>
            <a:endParaRPr lang="es-ES" sz="1400" dirty="0" smtClean="0">
              <a:latin typeface="SansSerif" panose="00000400000000000000" pitchFamily="2" charset="2"/>
              <a:cs typeface="Arial" panose="020B0604020202020204" pitchFamily="34" charset="0"/>
            </a:endParaRPr>
          </a:p>
          <a:p>
            <a:pPr marL="285750" indent="-285750">
              <a:buFont typeface="Arial" panose="020B0604020202020204" pitchFamily="34" charset="0"/>
              <a:buChar char="•"/>
            </a:pPr>
            <a:r>
              <a:rPr lang="es-ES" sz="1400" b="1" dirty="0" smtClean="0">
                <a:latin typeface="SansSerif" panose="00000400000000000000" pitchFamily="2" charset="2"/>
                <a:cs typeface="Arial" panose="020B0604020202020204" pitchFamily="34" charset="0"/>
              </a:rPr>
              <a:t>Visión: </a:t>
            </a:r>
            <a:r>
              <a:rPr lang="es-ES" sz="1400" dirty="0" smtClean="0">
                <a:latin typeface="SansSerif" panose="00000400000000000000" pitchFamily="2" charset="2"/>
                <a:cs typeface="Arial" panose="020B0604020202020204" pitchFamily="34" charset="0"/>
              </a:rPr>
              <a:t>ser un referente de productos orgánicos y naturales a nivel nacional.</a:t>
            </a:r>
          </a:p>
          <a:p>
            <a:endParaRPr lang="es-ES" sz="1400" dirty="0" smtClean="0">
              <a:latin typeface="SansSerif" panose="00000400000000000000" pitchFamily="2" charset="2"/>
              <a:cs typeface="Arial" panose="020B0604020202020204" pitchFamily="34" charset="0"/>
            </a:endParaRPr>
          </a:p>
          <a:p>
            <a:pPr marL="285750" indent="-285750">
              <a:buFont typeface="Arial" panose="020B0604020202020204" pitchFamily="34" charset="0"/>
              <a:buChar char="•"/>
            </a:pPr>
            <a:r>
              <a:rPr lang="es-ES" sz="1400" b="1" dirty="0" smtClean="0">
                <a:latin typeface="SansSerif" panose="00000400000000000000" pitchFamily="2" charset="2"/>
                <a:cs typeface="Arial" panose="020B0604020202020204" pitchFamily="34" charset="0"/>
              </a:rPr>
              <a:t>Misión: </a:t>
            </a:r>
            <a:r>
              <a:rPr lang="es-ES_tradnl" sz="1400" dirty="0" smtClean="0">
                <a:latin typeface="SansSerif" panose="00000400000000000000" pitchFamily="2" charset="2"/>
                <a:cs typeface="Arial" panose="020B0604020202020204" pitchFamily="34" charset="0"/>
              </a:rPr>
              <a:t>fabricar jabones sin colorantes, perfumes ni espumantes.</a:t>
            </a:r>
          </a:p>
          <a:p>
            <a:endParaRPr lang="es-ES_tradnl" sz="1400" dirty="0" smtClean="0">
              <a:latin typeface="SansSerif" panose="00000400000000000000" pitchFamily="2" charset="2"/>
              <a:cs typeface="Arial" panose="020B0604020202020204" pitchFamily="34" charset="0"/>
            </a:endParaRPr>
          </a:p>
          <a:p>
            <a:pPr marL="285750" indent="-285750">
              <a:buFont typeface="Arial" panose="020B0604020202020204" pitchFamily="34" charset="0"/>
              <a:buChar char="•"/>
            </a:pPr>
            <a:r>
              <a:rPr lang="es-ES_tradnl" sz="1400" b="1" dirty="0" smtClean="0">
                <a:latin typeface="SansSerif" panose="00000400000000000000" pitchFamily="2" charset="2"/>
                <a:cs typeface="Arial" panose="020B0604020202020204" pitchFamily="34" charset="0"/>
              </a:rPr>
              <a:t>Fabricación de jabones: </a:t>
            </a:r>
            <a:r>
              <a:rPr lang="es-ES_tradnl" sz="1400" dirty="0" smtClean="0">
                <a:latin typeface="SansSerif" panose="00000400000000000000" pitchFamily="2" charset="2"/>
                <a:cs typeface="Arial" panose="020B0604020202020204" pitchFamily="34" charset="0"/>
              </a:rPr>
              <a:t>saponificación.</a:t>
            </a:r>
            <a:endParaRPr lang="es-ES_tradnl" sz="1400" b="1" dirty="0" smtClean="0">
              <a:latin typeface="SansSerif" panose="00000400000000000000" pitchFamily="2" charset="2"/>
              <a:cs typeface="Arial" panose="020B0604020202020204" pitchFamily="34" charset="0"/>
            </a:endParaRPr>
          </a:p>
          <a:p>
            <a:endParaRPr lang="es-ES_tradnl" sz="1400" dirty="0" smtClean="0">
              <a:latin typeface="SansSerif" panose="00000400000000000000" pitchFamily="2" charset="2"/>
              <a:cs typeface="Arial" panose="020B0604020202020204" pitchFamily="34" charset="0"/>
            </a:endParaRPr>
          </a:p>
          <a:p>
            <a:pPr marL="285750" indent="-285750">
              <a:buFont typeface="Arial" panose="020B0604020202020204" pitchFamily="34" charset="0"/>
              <a:buChar char="•"/>
            </a:pPr>
            <a:r>
              <a:rPr lang="es-ES" sz="1400" b="1" dirty="0" smtClean="0">
                <a:latin typeface="SansSerif" panose="00000400000000000000" pitchFamily="2" charset="2"/>
                <a:cs typeface="Arial" panose="020B0604020202020204" pitchFamily="34" charset="0"/>
              </a:rPr>
              <a:t>Plan estratégico de desarrollo.</a:t>
            </a:r>
          </a:p>
          <a:p>
            <a:endParaRPr lang="es-ES" sz="1400" b="1" dirty="0" smtClean="0">
              <a:latin typeface="SansSerif" panose="00000400000000000000" pitchFamily="2" charset="2"/>
              <a:cs typeface="Arial" panose="020B0604020202020204" pitchFamily="34" charset="0"/>
            </a:endParaRPr>
          </a:p>
        </p:txBody>
      </p:sp>
      <p:pic>
        <p:nvPicPr>
          <p:cNvPr id="13" name="Imagen 12"/>
          <p:cNvPicPr/>
          <p:nvPr/>
        </p:nvPicPr>
        <p:blipFill>
          <a:blip r:embed="rId6" cstate="print">
            <a:extLst>
              <a:ext uri="{28A0092B-C50C-407E-A947-70E740481C1C}">
                <a14:useLocalDpi xmlns:a14="http://schemas.microsoft.com/office/drawing/2010/main" val="0"/>
              </a:ext>
            </a:extLst>
          </a:blip>
          <a:stretch>
            <a:fillRect/>
          </a:stretch>
        </p:blipFill>
        <p:spPr>
          <a:xfrm>
            <a:off x="4366377" y="4184844"/>
            <a:ext cx="3563620" cy="1555115"/>
          </a:xfrm>
          <a:prstGeom prst="rect">
            <a:avLst/>
          </a:prstGeom>
        </p:spPr>
      </p:pic>
    </p:spTree>
    <p:extLst>
      <p:ext uri="{BB962C8B-B14F-4D97-AF65-F5344CB8AC3E}">
        <p14:creationId xmlns:p14="http://schemas.microsoft.com/office/powerpoint/2010/main" val="921956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87679" y="187204"/>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DEL HUSILLO</a:t>
            </a:r>
            <a:endParaRPr lang="es-ES" sz="3000" b="1" dirty="0">
              <a:latin typeface="Arial" panose="020B0604020202020204" pitchFamily="34" charset="0"/>
              <a:cs typeface="Arial" panose="020B0604020202020204" pitchFamily="34" charset="0"/>
            </a:endParaRPr>
          </a:p>
        </p:txBody>
      </p:sp>
      <p:sp>
        <p:nvSpPr>
          <p:cNvPr id="5" name="Rectángulo 4"/>
          <p:cNvSpPr/>
          <p:nvPr/>
        </p:nvSpPr>
        <p:spPr>
          <a:xfrm>
            <a:off x="2029097" y="1436914"/>
            <a:ext cx="8421188" cy="542108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2390162" y="1615938"/>
            <a:ext cx="5118100" cy="1383030"/>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3348446" y="3258372"/>
                <a:ext cx="6096000" cy="57169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es-ES" sz="1400" i="1" smtClean="0">
                              <a:latin typeface="Cambria Math" panose="02040503050406030204" pitchFamily="18" charset="0"/>
                            </a:rPr>
                          </m:ctrlPr>
                        </m:sSubSupPr>
                        <m:e>
                          <m:r>
                            <m:rPr>
                              <m:sty m:val="p"/>
                            </m:rPr>
                            <a:rPr lang="es-ES" sz="1400">
                              <a:latin typeface="Cambria Math" panose="02040503050406030204" pitchFamily="18" charset="0"/>
                            </a:rPr>
                            <m:t>σ</m:t>
                          </m:r>
                        </m:e>
                        <m:sub>
                          <m:r>
                            <m:rPr>
                              <m:sty m:val="p"/>
                            </m:rPr>
                            <a:rPr lang="es-ES" sz="1400" i="0">
                              <a:latin typeface="Cambria Math" panose="02040503050406030204" pitchFamily="18" charset="0"/>
                            </a:rPr>
                            <m:t>m</m:t>
                          </m:r>
                        </m:sub>
                        <m:sup>
                          <m:r>
                            <a:rPr lang="es-ES" sz="1400" i="0">
                              <a:latin typeface="Cambria Math" panose="02040503050406030204" pitchFamily="18" charset="0"/>
                            </a:rPr>
                            <m:t>′</m:t>
                          </m:r>
                        </m:sup>
                      </m:sSubSup>
                      <m:r>
                        <a:rPr lang="es-ES" sz="1400" i="0">
                          <a:latin typeface="Cambria Math" panose="02040503050406030204" pitchFamily="18" charset="0"/>
                        </a:rPr>
                        <m:t>=</m:t>
                      </m:r>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1.34−1.34</m:t>
                              </m:r>
                            </m:num>
                            <m:den>
                              <m:r>
                                <a:rPr lang="es-ES" sz="1400" i="0">
                                  <a:latin typeface="Cambria Math" panose="02040503050406030204" pitchFamily="18" charset="0"/>
                                </a:rPr>
                                <m:t>2</m:t>
                              </m:r>
                            </m:den>
                          </m:f>
                        </m:e>
                      </m:d>
                      <m:r>
                        <a:rPr lang="es-ES" sz="1400" i="0">
                          <a:latin typeface="Cambria Math" panose="02040503050406030204" pitchFamily="18" charset="0"/>
                        </a:rPr>
                        <m:t>=0    </m:t>
                      </m:r>
                      <m:r>
                        <m:rPr>
                          <m:sty m:val="p"/>
                        </m:rPr>
                        <a:rPr lang="es-ES" sz="1400" i="0">
                          <a:latin typeface="Cambria Math" panose="02040503050406030204" pitchFamily="18" charset="0"/>
                        </a:rPr>
                        <m:t>MPa</m:t>
                      </m:r>
                      <m:r>
                        <a:rPr lang="es-ES" sz="1400" i="0">
                          <a:latin typeface="Cambria Math" panose="02040503050406030204" pitchFamily="18" charset="0"/>
                        </a:rPr>
                        <m:t>           </m:t>
                      </m:r>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τ</m:t>
                          </m:r>
                        </m:e>
                        <m:sub>
                          <m:r>
                            <m:rPr>
                              <m:sty m:val="p"/>
                            </m:rPr>
                            <a:rPr lang="es-ES" sz="1400" i="0">
                              <a:latin typeface="Cambria Math" panose="02040503050406030204" pitchFamily="18" charset="0"/>
                            </a:rPr>
                            <m:t>m</m:t>
                          </m:r>
                        </m:sub>
                        <m:sup>
                          <m:r>
                            <a:rPr lang="es-ES" sz="1400" i="0">
                              <a:latin typeface="Cambria Math" panose="02040503050406030204" pitchFamily="18" charset="0"/>
                            </a:rPr>
                            <m:t>′</m:t>
                          </m:r>
                        </m:sup>
                      </m:sSubSup>
                      <m:r>
                        <a:rPr lang="es-ES" sz="1400" i="0">
                          <a:latin typeface="Cambria Math" panose="02040503050406030204" pitchFamily="18" charset="0"/>
                        </a:rPr>
                        <m:t>=</m:t>
                      </m:r>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6.04+6.04</m:t>
                              </m:r>
                            </m:num>
                            <m:den>
                              <m:r>
                                <a:rPr lang="es-ES" sz="1400" i="0">
                                  <a:latin typeface="Cambria Math" panose="02040503050406030204" pitchFamily="18" charset="0"/>
                                </a:rPr>
                                <m:t>2</m:t>
                              </m:r>
                            </m:den>
                          </m:f>
                        </m:e>
                      </m:d>
                      <m:r>
                        <a:rPr lang="es-ES" sz="1400" i="0">
                          <a:latin typeface="Cambria Math" panose="02040503050406030204" pitchFamily="18" charset="0"/>
                        </a:rPr>
                        <m:t>=6.04    </m:t>
                      </m:r>
                      <m:r>
                        <m:rPr>
                          <m:sty m:val="p"/>
                        </m:rPr>
                        <a:rPr lang="es-ES" sz="1400" i="0">
                          <a:latin typeface="Cambria Math" panose="02040503050406030204" pitchFamily="18" charset="0"/>
                        </a:rPr>
                        <m:t>MPa</m:t>
                      </m:r>
                    </m:oMath>
                  </m:oMathPara>
                </a14:m>
                <a:endParaRPr lang="es-ES" sz="1400" dirty="0"/>
              </a:p>
            </p:txBody>
          </p:sp>
        </mc:Choice>
        <mc:Fallback xmlns="">
          <p:sp>
            <p:nvSpPr>
              <p:cNvPr id="7" name="Rectángulo 6"/>
              <p:cNvSpPr>
                <a:spLocks noRot="1" noChangeAspect="1" noMove="1" noResize="1" noEditPoints="1" noAdjustHandles="1" noChangeArrowheads="1" noChangeShapeType="1" noTextEdit="1"/>
              </p:cNvSpPr>
              <p:nvPr/>
            </p:nvSpPr>
            <p:spPr>
              <a:xfrm>
                <a:off x="3348446" y="3258372"/>
                <a:ext cx="6096000" cy="571695"/>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281020" y="3995529"/>
                <a:ext cx="6096000" cy="57169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es-ES" sz="1400" i="1" smtClean="0">
                              <a:latin typeface="Cambria Math" panose="02040503050406030204" pitchFamily="18" charset="0"/>
                            </a:rPr>
                          </m:ctrlPr>
                        </m:sSubSupPr>
                        <m:e>
                          <m:r>
                            <m:rPr>
                              <m:sty m:val="p"/>
                            </m:rPr>
                            <a:rPr lang="es-ES" sz="1400">
                              <a:latin typeface="Cambria Math" panose="02040503050406030204" pitchFamily="18" charset="0"/>
                            </a:rPr>
                            <m:t>σ</m:t>
                          </m:r>
                        </m:e>
                        <m:sub>
                          <m:r>
                            <m:rPr>
                              <m:sty m:val="p"/>
                            </m:rPr>
                            <a:rPr lang="es-ES" sz="1400" i="0">
                              <a:latin typeface="Cambria Math" panose="02040503050406030204" pitchFamily="18" charset="0"/>
                            </a:rPr>
                            <m:t>α</m:t>
                          </m:r>
                        </m:sub>
                        <m:sup>
                          <m:r>
                            <a:rPr lang="es-ES" sz="1400" i="0">
                              <a:latin typeface="Cambria Math" panose="02040503050406030204" pitchFamily="18" charset="0"/>
                            </a:rPr>
                            <m:t>′</m:t>
                          </m:r>
                        </m:sup>
                      </m:sSubSup>
                      <m:r>
                        <a:rPr lang="es-ES" sz="1400" i="0">
                          <a:latin typeface="Cambria Math" panose="02040503050406030204" pitchFamily="18" charset="0"/>
                        </a:rPr>
                        <m:t>=</m:t>
                      </m:r>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1.34+1.34</m:t>
                              </m:r>
                            </m:num>
                            <m:den>
                              <m:r>
                                <a:rPr lang="es-ES" sz="1400" i="0">
                                  <a:latin typeface="Cambria Math" panose="02040503050406030204" pitchFamily="18" charset="0"/>
                                </a:rPr>
                                <m:t>2</m:t>
                              </m:r>
                            </m:den>
                          </m:f>
                        </m:e>
                      </m:d>
                      <m:r>
                        <a:rPr lang="es-ES" sz="1400" i="0">
                          <a:latin typeface="Cambria Math" panose="02040503050406030204" pitchFamily="18" charset="0"/>
                        </a:rPr>
                        <m:t>=1.34    </m:t>
                      </m:r>
                      <m:r>
                        <m:rPr>
                          <m:sty m:val="p"/>
                        </m:rPr>
                        <a:rPr lang="es-ES" sz="1400" i="0">
                          <a:latin typeface="Cambria Math" panose="02040503050406030204" pitchFamily="18" charset="0"/>
                        </a:rPr>
                        <m:t>MPa</m:t>
                      </m:r>
                      <m:r>
                        <a:rPr lang="es-ES" sz="1400" i="0">
                          <a:latin typeface="Cambria Math" panose="02040503050406030204" pitchFamily="18" charset="0"/>
                        </a:rPr>
                        <m:t>              </m:t>
                      </m:r>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τ</m:t>
                          </m:r>
                        </m:e>
                        <m:sub>
                          <m:r>
                            <m:rPr>
                              <m:sty m:val="p"/>
                            </m:rPr>
                            <a:rPr lang="es-ES" sz="1400" i="0">
                              <a:latin typeface="Cambria Math" panose="02040503050406030204" pitchFamily="18" charset="0"/>
                            </a:rPr>
                            <m:t>α</m:t>
                          </m:r>
                        </m:sub>
                        <m:sup>
                          <m:r>
                            <a:rPr lang="es-ES" sz="1400" i="0">
                              <a:latin typeface="Cambria Math" panose="02040503050406030204" pitchFamily="18" charset="0"/>
                            </a:rPr>
                            <m:t>′</m:t>
                          </m:r>
                        </m:sup>
                      </m:sSubSup>
                      <m:r>
                        <a:rPr lang="es-ES" sz="1400" i="0">
                          <a:latin typeface="Cambria Math" panose="02040503050406030204" pitchFamily="18" charset="0"/>
                        </a:rPr>
                        <m:t>=</m:t>
                      </m:r>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6.04−6.04</m:t>
                              </m:r>
                            </m:num>
                            <m:den>
                              <m:r>
                                <a:rPr lang="es-ES" sz="1400" i="0">
                                  <a:latin typeface="Cambria Math" panose="02040503050406030204" pitchFamily="18" charset="0"/>
                                </a:rPr>
                                <m:t>2</m:t>
                              </m:r>
                            </m:den>
                          </m:f>
                        </m:e>
                      </m:d>
                      <m:r>
                        <a:rPr lang="es-ES" sz="1400" i="0">
                          <a:latin typeface="Cambria Math" panose="02040503050406030204" pitchFamily="18" charset="0"/>
                        </a:rPr>
                        <m:t>=0    </m:t>
                      </m:r>
                      <m:r>
                        <m:rPr>
                          <m:sty m:val="p"/>
                        </m:rPr>
                        <a:rPr lang="es-ES" sz="1400" i="0">
                          <a:latin typeface="Cambria Math" panose="02040503050406030204" pitchFamily="18" charset="0"/>
                        </a:rPr>
                        <m:t>MPa</m:t>
                      </m:r>
                    </m:oMath>
                  </m:oMathPara>
                </a14:m>
                <a:endParaRPr lang="es-ES" sz="1400" dirty="0"/>
              </a:p>
            </p:txBody>
          </p:sp>
        </mc:Choice>
        <mc:Fallback xmlns="">
          <p:sp>
            <p:nvSpPr>
              <p:cNvPr id="8" name="Rectángulo 7"/>
              <p:cNvSpPr>
                <a:spLocks noRot="1" noChangeAspect="1" noMove="1" noResize="1" noEditPoints="1" noAdjustHandles="1" noChangeArrowheads="1" noChangeShapeType="1" noTextEdit="1"/>
              </p:cNvSpPr>
              <p:nvPr/>
            </p:nvSpPr>
            <p:spPr>
              <a:xfrm>
                <a:off x="3281020" y="3995529"/>
                <a:ext cx="6096000" cy="571695"/>
              </a:xfrm>
              <a:prstGeom prst="rect">
                <a:avLst/>
              </a:prstGeom>
              <a:blipFill>
                <a:blip r:embed="rId4"/>
                <a:stretch>
                  <a:fillRect/>
                </a:stretch>
              </a:blipFill>
            </p:spPr>
            <p:txBody>
              <a:bodyPr/>
              <a:lstStyle/>
              <a:p>
                <a:r>
                  <a:rPr lang="es-ES">
                    <a:noFill/>
                  </a:rPr>
                  <a:t> </a:t>
                </a:r>
              </a:p>
            </p:txBody>
          </p:sp>
        </mc:Fallback>
      </mc:AlternateContent>
      <p:pic>
        <p:nvPicPr>
          <p:cNvPr id="9" name="Imagen 8"/>
          <p:cNvPicPr/>
          <p:nvPr/>
        </p:nvPicPr>
        <p:blipFill>
          <a:blip r:embed="rId5">
            <a:extLst>
              <a:ext uri="{28A0092B-C50C-407E-A947-70E740481C1C}">
                <a14:useLocalDpi xmlns:a14="http://schemas.microsoft.com/office/drawing/2010/main" val="0"/>
              </a:ext>
            </a:extLst>
          </a:blip>
          <a:stretch>
            <a:fillRect/>
          </a:stretch>
        </p:blipFill>
        <p:spPr>
          <a:xfrm>
            <a:off x="7755311" y="1536064"/>
            <a:ext cx="2447925" cy="1668780"/>
          </a:xfrm>
          <a:prstGeom prst="rect">
            <a:avLst/>
          </a:prstGeom>
        </p:spPr>
      </p:pic>
      <p:sp>
        <p:nvSpPr>
          <p:cNvPr id="10" name="Título 1"/>
          <p:cNvSpPr txBox="1">
            <a:spLocks/>
          </p:cNvSpPr>
          <p:nvPr/>
        </p:nvSpPr>
        <p:spPr>
          <a:xfrm>
            <a:off x="976075" y="983011"/>
            <a:ext cx="2828173"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FATIGA</a:t>
            </a:r>
            <a:endParaRPr lang="es-ES" sz="1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ángulo 10"/>
              <p:cNvSpPr/>
              <p:nvPr/>
            </p:nvSpPr>
            <p:spPr>
              <a:xfrm>
                <a:off x="3607432" y="4875561"/>
                <a:ext cx="3067506" cy="530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σ</m:t>
                          </m:r>
                        </m:e>
                        <m:sub>
                          <m:r>
                            <m:rPr>
                              <m:sty m:val="p"/>
                            </m:rPr>
                            <a:rPr lang="es-ES" sz="1400" i="0">
                              <a:latin typeface="Cambria Math" panose="02040503050406030204" pitchFamily="18" charset="0"/>
                            </a:rPr>
                            <m:t>α</m:t>
                          </m:r>
                        </m:sub>
                      </m:sSub>
                      <m:r>
                        <a:rPr lang="es-ES" sz="1400" i="0">
                          <a:latin typeface="Cambria Math" panose="02040503050406030204" pitchFamily="18" charset="0"/>
                        </a:rPr>
                        <m:t>=</m:t>
                      </m:r>
                      <m:rad>
                        <m:radPr>
                          <m:degHide m:val="on"/>
                          <m:ctrlPr>
                            <a:rPr lang="es-ES" sz="1400" i="1">
                              <a:latin typeface="Cambria Math" panose="02040503050406030204" pitchFamily="18" charset="0"/>
                            </a:rPr>
                          </m:ctrlPr>
                        </m:radPr>
                        <m:deg/>
                        <m:e>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d>
                                    <m:dPr>
                                      <m:ctrlPr>
                                        <a:rPr lang="es-ES" sz="1400" i="1">
                                          <a:latin typeface="Cambria Math" panose="02040503050406030204" pitchFamily="18" charset="0"/>
                                        </a:rPr>
                                      </m:ctrlPr>
                                    </m:dPr>
                                    <m:e>
                                      <m:r>
                                        <a:rPr lang="es-ES" sz="1400" i="0">
                                          <a:latin typeface="Cambria Math" panose="02040503050406030204" pitchFamily="18" charset="0"/>
                                        </a:rPr>
                                        <m:t>1.72)(1.34</m:t>
                                      </m:r>
                                    </m:e>
                                  </m:d>
                                </m:e>
                              </m:d>
                            </m:e>
                            <m:sup>
                              <m:r>
                                <a:rPr lang="es-ES" sz="1400" i="0">
                                  <a:latin typeface="Cambria Math" panose="02040503050406030204" pitchFamily="18" charset="0"/>
                                </a:rPr>
                                <m:t>2</m:t>
                              </m:r>
                            </m:sup>
                          </m:sSup>
                        </m:e>
                      </m:rad>
                      <m:r>
                        <a:rPr lang="es-ES" sz="1400" i="0">
                          <a:latin typeface="Cambria Math" panose="02040503050406030204" pitchFamily="18" charset="0"/>
                        </a:rPr>
                        <m:t>=2.30    </m:t>
                      </m:r>
                      <m:r>
                        <m:rPr>
                          <m:sty m:val="p"/>
                        </m:rPr>
                        <a:rPr lang="es-ES" sz="1400" i="0">
                          <a:latin typeface="Cambria Math" panose="02040503050406030204" pitchFamily="18" charset="0"/>
                        </a:rPr>
                        <m:t>MPa</m:t>
                      </m:r>
                    </m:oMath>
                  </m:oMathPara>
                </a14:m>
                <a:endParaRPr lang="es-E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3607432" y="4875561"/>
                <a:ext cx="3067506" cy="530723"/>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607432" y="5454758"/>
                <a:ext cx="3301545" cy="530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σ</m:t>
                          </m:r>
                        </m:e>
                        <m:sub>
                          <m:r>
                            <m:rPr>
                              <m:sty m:val="p"/>
                            </m:rPr>
                            <a:rPr lang="es-ES" sz="1400" i="0">
                              <a:latin typeface="Cambria Math" panose="02040503050406030204" pitchFamily="18" charset="0"/>
                            </a:rPr>
                            <m:t>m</m:t>
                          </m:r>
                        </m:sub>
                      </m:sSub>
                      <m:r>
                        <a:rPr lang="es-ES" sz="1400" i="0">
                          <a:latin typeface="Cambria Math" panose="02040503050406030204" pitchFamily="18" charset="0"/>
                        </a:rPr>
                        <m:t>=</m:t>
                      </m:r>
                      <m:rad>
                        <m:radPr>
                          <m:degHide m:val="on"/>
                          <m:ctrlPr>
                            <a:rPr lang="es-ES" sz="1400" i="1">
                              <a:latin typeface="Cambria Math" panose="02040503050406030204" pitchFamily="18" charset="0"/>
                            </a:rPr>
                          </m:ctrlPr>
                        </m:radPr>
                        <m:deg/>
                        <m:e>
                          <m:r>
                            <a:rPr lang="es-ES" sz="1400" i="0">
                              <a:latin typeface="Cambria Math" panose="02040503050406030204" pitchFamily="18" charset="0"/>
                            </a:rPr>
                            <m:t>3</m:t>
                          </m:r>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d>
                                    <m:dPr>
                                      <m:ctrlPr>
                                        <a:rPr lang="es-ES" sz="1400" i="1">
                                          <a:latin typeface="Cambria Math" panose="02040503050406030204" pitchFamily="18" charset="0"/>
                                        </a:rPr>
                                      </m:ctrlPr>
                                    </m:dPr>
                                    <m:e>
                                      <m:r>
                                        <a:rPr lang="es-ES" sz="1400" i="0">
                                          <a:latin typeface="Cambria Math" panose="02040503050406030204" pitchFamily="18" charset="0"/>
                                        </a:rPr>
                                        <m:t>1.60)(6.04</m:t>
                                      </m:r>
                                    </m:e>
                                  </m:d>
                                </m:e>
                              </m:d>
                            </m:e>
                            <m:sup>
                              <m:r>
                                <a:rPr lang="es-ES" sz="1400" i="0">
                                  <a:latin typeface="Cambria Math" panose="02040503050406030204" pitchFamily="18" charset="0"/>
                                </a:rPr>
                                <m:t>2</m:t>
                              </m:r>
                            </m:sup>
                          </m:sSup>
                        </m:e>
                      </m:rad>
                      <m:r>
                        <a:rPr lang="es-ES" sz="1400" i="0">
                          <a:latin typeface="Cambria Math" panose="02040503050406030204" pitchFamily="18" charset="0"/>
                        </a:rPr>
                        <m:t>=16.71    </m:t>
                      </m:r>
                      <m:r>
                        <m:rPr>
                          <m:sty m:val="p"/>
                        </m:rPr>
                        <a:rPr lang="es-ES" sz="1400" i="0">
                          <a:latin typeface="Cambria Math" panose="02040503050406030204" pitchFamily="18" charset="0"/>
                        </a:rPr>
                        <m:t>MPa</m:t>
                      </m:r>
                    </m:oMath>
                  </m:oMathPara>
                </a14:m>
                <a:endParaRPr lang="es-E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3607432" y="5454758"/>
                <a:ext cx="3301545" cy="530723"/>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3607432" y="6194838"/>
                <a:ext cx="165923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S</m:t>
                          </m:r>
                        </m:e>
                        <m:sub>
                          <m:r>
                            <m:rPr>
                              <m:sty m:val="p"/>
                            </m:rPr>
                            <a:rPr lang="es-ES" sz="1400" i="0">
                              <a:latin typeface="Cambria Math" panose="02040503050406030204" pitchFamily="18" charset="0"/>
                            </a:rPr>
                            <m:t>e</m:t>
                          </m:r>
                        </m:sub>
                      </m:sSub>
                      <m:r>
                        <a:rPr lang="es-ES" sz="1400" i="0">
                          <a:latin typeface="Cambria Math" panose="02040503050406030204" pitchFamily="18" charset="0"/>
                        </a:rPr>
                        <m:t>=167.10    </m:t>
                      </m:r>
                      <m:r>
                        <m:rPr>
                          <m:sty m:val="p"/>
                        </m:rPr>
                        <a:rPr lang="es-ES" sz="1400" i="0">
                          <a:latin typeface="Cambria Math" panose="02040503050406030204" pitchFamily="18" charset="0"/>
                        </a:rPr>
                        <m:t>MPa</m:t>
                      </m:r>
                    </m:oMath>
                  </m:oMathPara>
                </a14:m>
                <a:endParaRPr lang="es-E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3607432" y="6194838"/>
                <a:ext cx="1659236" cy="30777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7498034" y="4985558"/>
                <a:ext cx="1582293"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sSub>
                            <m:sSubPr>
                              <m:ctrlPr>
                                <a:rPr lang="es-ES" i="1">
                                  <a:latin typeface="Cambria Math" panose="02040503050406030204" pitchFamily="18" charset="0"/>
                                </a:rPr>
                              </m:ctrlPr>
                            </m:sSubPr>
                            <m:e>
                              <m:r>
                                <m:rPr>
                                  <m:sty m:val="p"/>
                                </m:rPr>
                                <a:rPr lang="es-ES">
                                  <a:latin typeface="Cambria Math" panose="02040503050406030204" pitchFamily="18" charset="0"/>
                                </a:rPr>
                                <m:t>σ</m:t>
                              </m:r>
                            </m:e>
                            <m:sub>
                              <m:r>
                                <m:rPr>
                                  <m:sty m:val="p"/>
                                </m:rPr>
                                <a:rPr lang="es-ES" i="0">
                                  <a:latin typeface="Cambria Math" panose="02040503050406030204" pitchFamily="18" charset="0"/>
                                </a:rPr>
                                <m:t>α</m:t>
                              </m:r>
                            </m:sub>
                          </m:sSub>
                        </m:num>
                        <m:den>
                          <m:sSub>
                            <m:sSubPr>
                              <m:ctrlPr>
                                <a:rPr lang="es-ES" i="1">
                                  <a:latin typeface="Cambria Math" panose="02040503050406030204" pitchFamily="18" charset="0"/>
                                </a:rPr>
                              </m:ctrlPr>
                            </m:sSubPr>
                            <m:e>
                              <m:r>
                                <m:rPr>
                                  <m:sty m:val="p"/>
                                </m:rPr>
                                <a:rPr lang="es-ES" i="0">
                                  <a:latin typeface="Cambria Math" panose="02040503050406030204" pitchFamily="18" charset="0"/>
                                </a:rPr>
                                <m:t>S</m:t>
                              </m:r>
                            </m:e>
                            <m:sub>
                              <m:r>
                                <m:rPr>
                                  <m:sty m:val="p"/>
                                </m:rPr>
                                <a:rPr lang="es-ES" i="0">
                                  <a:latin typeface="Cambria Math" panose="02040503050406030204" pitchFamily="18" charset="0"/>
                                </a:rPr>
                                <m:t>e</m:t>
                              </m:r>
                            </m:sub>
                          </m:sSub>
                        </m:den>
                      </m:f>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m:rPr>
                                  <m:sty m:val="p"/>
                                </m:rPr>
                                <a:rPr lang="es-ES" i="0">
                                  <a:latin typeface="Cambria Math" panose="02040503050406030204" pitchFamily="18" charset="0"/>
                                </a:rPr>
                                <m:t>σ</m:t>
                              </m:r>
                            </m:e>
                            <m:sub>
                              <m:r>
                                <m:rPr>
                                  <m:sty m:val="p"/>
                                </m:rPr>
                                <a:rPr lang="es-ES" i="0">
                                  <a:latin typeface="Cambria Math" panose="02040503050406030204" pitchFamily="18" charset="0"/>
                                </a:rPr>
                                <m:t>m</m:t>
                              </m:r>
                            </m:sub>
                          </m:sSub>
                        </m:num>
                        <m:den>
                          <m:sSub>
                            <m:sSubPr>
                              <m:ctrlPr>
                                <a:rPr lang="es-ES" i="1">
                                  <a:latin typeface="Cambria Math" panose="02040503050406030204" pitchFamily="18" charset="0"/>
                                </a:rPr>
                              </m:ctrlPr>
                            </m:sSubPr>
                            <m:e>
                              <m:r>
                                <m:rPr>
                                  <m:sty m:val="p"/>
                                </m:rPr>
                                <a:rPr lang="es-ES" i="0">
                                  <a:latin typeface="Cambria Math" panose="02040503050406030204" pitchFamily="18" charset="0"/>
                                </a:rPr>
                                <m:t>S</m:t>
                              </m:r>
                            </m:e>
                            <m:sub>
                              <m:r>
                                <m:rPr>
                                  <m:sty m:val="p"/>
                                </m:rPr>
                                <a:rPr lang="es-ES" i="0">
                                  <a:latin typeface="Cambria Math" panose="02040503050406030204" pitchFamily="18" charset="0"/>
                                </a:rPr>
                                <m:t>ut</m:t>
                              </m:r>
                            </m:sub>
                          </m:sSub>
                        </m:den>
                      </m:f>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m:t>
                          </m:r>
                        </m:num>
                        <m:den>
                          <m:sSub>
                            <m:sSubPr>
                              <m:ctrlPr>
                                <a:rPr lang="es-ES" i="1">
                                  <a:latin typeface="Cambria Math" panose="02040503050406030204" pitchFamily="18" charset="0"/>
                                </a:rPr>
                              </m:ctrlPr>
                            </m:sSubPr>
                            <m:e>
                              <m:r>
                                <m:rPr>
                                  <m:sty m:val="p"/>
                                </m:rPr>
                                <a:rPr lang="es-ES" i="0">
                                  <a:latin typeface="Cambria Math" panose="02040503050406030204" pitchFamily="18" charset="0"/>
                                </a:rPr>
                                <m:t>n</m:t>
                              </m:r>
                            </m:e>
                            <m:sub>
                              <m:r>
                                <m:rPr>
                                  <m:sty m:val="p"/>
                                </m:rPr>
                                <a:rPr lang="es-ES" i="0">
                                  <a:latin typeface="Cambria Math" panose="02040503050406030204" pitchFamily="18" charset="0"/>
                                </a:rPr>
                                <m:t>s</m:t>
                              </m:r>
                            </m:sub>
                          </m:sSub>
                        </m:den>
                      </m:f>
                    </m:oMath>
                  </m:oMathPara>
                </a14:m>
                <a:endParaRPr lang="es-ES" dirty="0"/>
              </a:p>
            </p:txBody>
          </p:sp>
        </mc:Choice>
        <mc:Fallback xmlns="">
          <p:sp>
            <p:nvSpPr>
              <p:cNvPr id="14" name="Rectángulo 13"/>
              <p:cNvSpPr>
                <a:spLocks noRot="1" noChangeAspect="1" noMove="1" noResize="1" noEditPoints="1" noAdjustHandles="1" noChangeArrowheads="1" noChangeShapeType="1" noTextEdit="1"/>
              </p:cNvSpPr>
              <p:nvPr/>
            </p:nvSpPr>
            <p:spPr>
              <a:xfrm>
                <a:off x="7498034" y="4985558"/>
                <a:ext cx="1582293" cy="659540"/>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7508262" y="5805302"/>
                <a:ext cx="8867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m:rPr>
                              <m:sty m:val="p"/>
                            </m:rPr>
                            <a:rPr lang="es-ES">
                              <a:latin typeface="Cambria Math" panose="02040503050406030204" pitchFamily="18" charset="0"/>
                            </a:rPr>
                            <m:t>n</m:t>
                          </m:r>
                        </m:e>
                        <m:sub>
                          <m:r>
                            <m:rPr>
                              <m:sty m:val="p"/>
                            </m:rPr>
                            <a:rPr lang="es-ES" i="0">
                              <a:latin typeface="Cambria Math" panose="02040503050406030204" pitchFamily="18" charset="0"/>
                            </a:rPr>
                            <m:t>s</m:t>
                          </m:r>
                        </m:sub>
                      </m:sSub>
                      <m:r>
                        <a:rPr lang="es-ES" i="0">
                          <a:latin typeface="Cambria Math" panose="02040503050406030204" pitchFamily="18" charset="0"/>
                        </a:rPr>
                        <m:t>=</m:t>
                      </m:r>
                      <m:r>
                        <a:rPr lang="es-ES" b="0" i="0" smtClean="0">
                          <a:latin typeface="Cambria Math" panose="02040503050406030204" pitchFamily="18" charset="0"/>
                        </a:rPr>
                        <m:t>8</m:t>
                      </m:r>
                    </m:oMath>
                  </m:oMathPara>
                </a14:m>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7508262" y="5805302"/>
                <a:ext cx="886718" cy="369332"/>
              </a:xfrm>
              <a:prstGeom prst="rect">
                <a:avLst/>
              </a:prstGeom>
              <a:blipFill>
                <a:blip r:embed="rId10"/>
                <a:stretch>
                  <a:fillRect/>
                </a:stretch>
              </a:blipFill>
            </p:spPr>
            <p:txBody>
              <a:bodyPr/>
              <a:lstStyle/>
              <a:p>
                <a:r>
                  <a:rPr lang="es-ES">
                    <a:noFill/>
                  </a:rPr>
                  <a:t> </a:t>
                </a:r>
              </a:p>
            </p:txBody>
          </p:sp>
        </mc:Fallback>
      </mc:AlternateContent>
      <p:sp>
        <p:nvSpPr>
          <p:cNvPr id="16" name="Rectángulo 15"/>
          <p:cNvSpPr/>
          <p:nvPr/>
        </p:nvSpPr>
        <p:spPr>
          <a:xfrm>
            <a:off x="2815034" y="1077236"/>
            <a:ext cx="1978427" cy="261610"/>
          </a:xfrm>
          <a:prstGeom prst="rect">
            <a:avLst/>
          </a:prstGeom>
        </p:spPr>
        <p:txBody>
          <a:bodyPr wrap="none">
            <a:spAutoFit/>
          </a:bodyPr>
          <a:lstStyle/>
          <a:p>
            <a:r>
              <a:rPr lang="es-ES" sz="1100" dirty="0">
                <a:latin typeface="Arial" panose="020B0604020202020204" pitchFamily="34" charset="0"/>
                <a:ea typeface="Calibri" panose="020F0502020204030204" pitchFamily="34" charset="0"/>
              </a:rPr>
              <a:t>(</a:t>
            </a:r>
            <a:r>
              <a:rPr lang="es-ES" sz="1100" dirty="0" err="1">
                <a:latin typeface="Arial" panose="020B0604020202020204" pitchFamily="34" charset="0"/>
                <a:ea typeface="Calibri" panose="020F0502020204030204" pitchFamily="34" charset="0"/>
              </a:rPr>
              <a:t>Budynas</a:t>
            </a:r>
            <a:r>
              <a:rPr lang="es-ES" sz="1100" dirty="0">
                <a:latin typeface="Arial" panose="020B0604020202020204" pitchFamily="34" charset="0"/>
                <a:ea typeface="Calibri" panose="020F0502020204030204" pitchFamily="34" charset="0"/>
              </a:rPr>
              <a:t> &amp; </a:t>
            </a:r>
            <a:r>
              <a:rPr lang="es-ES" sz="1100" dirty="0" err="1">
                <a:latin typeface="Arial" panose="020B0604020202020204" pitchFamily="34" charset="0"/>
                <a:ea typeface="Calibri" panose="020F0502020204030204" pitchFamily="34" charset="0"/>
              </a:rPr>
              <a:t>Nisbeth</a:t>
            </a:r>
            <a:r>
              <a:rPr lang="es-ES" sz="1100" dirty="0">
                <a:latin typeface="Arial" panose="020B0604020202020204" pitchFamily="34" charset="0"/>
                <a:ea typeface="Calibri" panose="020F0502020204030204" pitchFamily="34" charset="0"/>
              </a:rPr>
              <a:t> J, 2012)</a:t>
            </a:r>
            <a:endParaRPr lang="es-ES" sz="1100" dirty="0"/>
          </a:p>
        </p:txBody>
      </p:sp>
    </p:spTree>
    <p:extLst>
      <p:ext uri="{BB962C8B-B14F-4D97-AF65-F5344CB8AC3E}">
        <p14:creationId xmlns:p14="http://schemas.microsoft.com/office/powerpoint/2010/main" val="3027746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738718" y="661218"/>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HUSILLO DE EXTRUSIÓN</a:t>
            </a:r>
            <a:endParaRPr lang="es-ES" sz="30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2184755" y="2203679"/>
            <a:ext cx="8209896" cy="2507660"/>
          </a:xfrm>
          <a:prstGeom prst="rect">
            <a:avLst/>
          </a:prstGeom>
        </p:spPr>
      </p:pic>
    </p:spTree>
    <p:extLst>
      <p:ext uri="{BB962C8B-B14F-4D97-AF65-F5344CB8AC3E}">
        <p14:creationId xmlns:p14="http://schemas.microsoft.com/office/powerpoint/2010/main" val="430485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51638" y="177553"/>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DE DETALLE</a:t>
            </a:r>
            <a:endParaRPr lang="es-ES" sz="3000" b="1" dirty="0">
              <a:latin typeface="Arial" panose="020B0604020202020204" pitchFamily="34" charset="0"/>
              <a:cs typeface="Arial" panose="020B0604020202020204" pitchFamily="34" charset="0"/>
            </a:endParaRPr>
          </a:p>
        </p:txBody>
      </p:sp>
      <p:sp>
        <p:nvSpPr>
          <p:cNvPr id="5" name="Rectángulo 4"/>
          <p:cNvSpPr/>
          <p:nvPr/>
        </p:nvSpPr>
        <p:spPr>
          <a:xfrm>
            <a:off x="5982789" y="0"/>
            <a:ext cx="6209211" cy="6858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ítulo 1"/>
          <p:cNvSpPr txBox="1">
            <a:spLocks/>
          </p:cNvSpPr>
          <p:nvPr/>
        </p:nvSpPr>
        <p:spPr>
          <a:xfrm>
            <a:off x="449128" y="1030439"/>
            <a:ext cx="5337509"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MOTORREDUCTOR 2 HP i 50 (Motive BOX 090 </a:t>
            </a:r>
            <a:r>
              <a:rPr lang="es-ES" sz="1400" b="1" dirty="0" smtClean="0">
                <a:latin typeface="SansSerif" panose="00000400000000000000" pitchFamily="2" charset="2"/>
                <a:cs typeface="Arial" panose="020B0604020202020204" pitchFamily="34" charset="0"/>
              </a:rPr>
              <a:t> </a:t>
            </a:r>
            <a:r>
              <a:rPr lang="es-ES" sz="1400" b="1" dirty="0" smtClean="0">
                <a:latin typeface="SansSerif" panose="00000400000000000000" pitchFamily="2" charset="2"/>
                <a:cs typeface="Arial" panose="020B0604020202020204" pitchFamily="34" charset="0"/>
              </a:rPr>
              <a:t>WEG W22)</a:t>
            </a:r>
            <a:endParaRPr lang="es-ES" sz="14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1942085" y="1590883"/>
            <a:ext cx="2095569" cy="1579381"/>
          </a:xfrm>
          <a:prstGeom prst="rect">
            <a:avLst/>
          </a:prstGeom>
        </p:spPr>
      </p:pic>
      <p:sp>
        <p:nvSpPr>
          <p:cNvPr id="8" name="Título 1"/>
          <p:cNvSpPr txBox="1">
            <a:spLocks/>
          </p:cNvSpPr>
          <p:nvPr/>
        </p:nvSpPr>
        <p:spPr>
          <a:xfrm>
            <a:off x="483214" y="3170264"/>
            <a:ext cx="3230880"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DISEÑO DEL CILINDRO O BARRIL</a:t>
            </a:r>
            <a:endParaRPr lang="es-ES" sz="1400" b="1" dirty="0">
              <a:latin typeface="Arial" panose="020B0604020202020204" pitchFamily="34" charset="0"/>
              <a:cs typeface="Arial" panose="020B0604020202020204" pitchFamily="34"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1397310" y="3620325"/>
            <a:ext cx="3185117" cy="1494306"/>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483214" y="5173832"/>
                <a:ext cx="3202864" cy="548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σ</m:t>
                          </m:r>
                        </m:e>
                        <m:sub>
                          <m:r>
                            <m:rPr>
                              <m:sty m:val="p"/>
                            </m:rPr>
                            <a:rPr lang="es-ES" sz="1400" i="0">
                              <a:latin typeface="Cambria Math" panose="02040503050406030204" pitchFamily="18" charset="0"/>
                            </a:rPr>
                            <m:t>t</m:t>
                          </m:r>
                        </m:sub>
                      </m:sSub>
                      <m:r>
                        <a:rPr lang="es-ES" sz="1400" i="0">
                          <a:latin typeface="Cambria Math" panose="02040503050406030204" pitchFamily="18" charset="0"/>
                        </a:rPr>
                        <m:t>=</m:t>
                      </m:r>
                      <m:f>
                        <m:fPr>
                          <m:ctrlPr>
                            <a:rPr lang="es-ES" sz="1400" i="1">
                              <a:latin typeface="Cambria Math" panose="02040503050406030204" pitchFamily="18" charset="0"/>
                            </a:rPr>
                          </m:ctrlPr>
                        </m:fPr>
                        <m:num>
                          <m:d>
                            <m:dPr>
                              <m:ctrlPr>
                                <a:rPr lang="es-ES" sz="1400" i="1">
                                  <a:latin typeface="Cambria Math" panose="02040503050406030204" pitchFamily="18" charset="0"/>
                                </a:rPr>
                              </m:ctrlPr>
                            </m:dPr>
                            <m:e>
                              <m:r>
                                <a:rPr lang="es-ES" sz="1400" i="0">
                                  <a:latin typeface="Cambria Math" panose="02040503050406030204" pitchFamily="18" charset="0"/>
                                </a:rPr>
                                <m:t>0.31)(76.4+5.49</m:t>
                              </m:r>
                            </m:e>
                          </m:d>
                        </m:num>
                        <m:den>
                          <m:d>
                            <m:dPr>
                              <m:begChr m:val=""/>
                              <m:ctrlPr>
                                <a:rPr lang="es-ES" sz="1400" i="1">
                                  <a:latin typeface="Cambria Math" panose="02040503050406030204" pitchFamily="18" charset="0"/>
                                </a:rPr>
                              </m:ctrlPr>
                            </m:dPr>
                            <m:e>
                              <m:r>
                                <a:rPr lang="es-ES" sz="1400" i="0">
                                  <a:latin typeface="Cambria Math" panose="02040503050406030204" pitchFamily="18" charset="0"/>
                                </a:rPr>
                                <m:t>2(5.49</m:t>
                              </m:r>
                            </m:e>
                          </m:d>
                        </m:den>
                      </m:f>
                      <m:r>
                        <a:rPr lang="es-ES" sz="1400" i="0">
                          <a:latin typeface="Cambria Math" panose="02040503050406030204" pitchFamily="18" charset="0"/>
                        </a:rPr>
                        <m:t>=2.31    </m:t>
                      </m:r>
                      <m:r>
                        <m:rPr>
                          <m:sty m:val="p"/>
                        </m:rPr>
                        <a:rPr lang="es-ES" sz="1400" i="0">
                          <a:latin typeface="Cambria Math" panose="02040503050406030204" pitchFamily="18" charset="0"/>
                        </a:rPr>
                        <m:t>MPa</m:t>
                      </m:r>
                    </m:oMath>
                  </m:oMathPara>
                </a14:m>
                <a:endParaRPr lang="es-ES" sz="1400" dirty="0"/>
              </a:p>
            </p:txBody>
          </p:sp>
        </mc:Choice>
        <mc:Fallback xmlns="">
          <p:sp>
            <p:nvSpPr>
              <p:cNvPr id="10" name="Rectángulo 9"/>
              <p:cNvSpPr>
                <a:spLocks noRot="1" noChangeAspect="1" noMove="1" noResize="1" noEditPoints="1" noAdjustHandles="1" noChangeArrowheads="1" noChangeShapeType="1" noTextEdit="1"/>
              </p:cNvSpPr>
              <p:nvPr/>
            </p:nvSpPr>
            <p:spPr>
              <a:xfrm>
                <a:off x="483214" y="5173832"/>
                <a:ext cx="3202864" cy="548676"/>
              </a:xfrm>
              <a:prstGeom prst="rect">
                <a:avLst/>
              </a:prstGeom>
              <a:blipFill>
                <a:blip r:embed="rId4"/>
                <a:stretch>
                  <a:fillRect t="-13333" b="-9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483214" y="5825490"/>
                <a:ext cx="2643801" cy="548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σ</m:t>
                          </m:r>
                        </m:e>
                        <m:sub>
                          <m:r>
                            <m:rPr>
                              <m:sty m:val="p"/>
                            </m:rPr>
                            <a:rPr lang="es-ES" sz="1400" i="0">
                              <a:latin typeface="Cambria Math" panose="02040503050406030204" pitchFamily="18" charset="0"/>
                            </a:rPr>
                            <m:t>l</m:t>
                          </m:r>
                        </m:sub>
                      </m:sSub>
                      <m:r>
                        <a:rPr lang="es-ES" sz="1400" i="0">
                          <a:latin typeface="Cambria Math" panose="02040503050406030204" pitchFamily="18" charset="0"/>
                        </a:rPr>
                        <m:t>=</m:t>
                      </m:r>
                      <m:f>
                        <m:fPr>
                          <m:ctrlPr>
                            <a:rPr lang="es-ES" sz="1400" i="1">
                              <a:latin typeface="Cambria Math" panose="02040503050406030204" pitchFamily="18" charset="0"/>
                            </a:rPr>
                          </m:ctrlPr>
                        </m:fPr>
                        <m:num>
                          <m:d>
                            <m:dPr>
                              <m:ctrlPr>
                                <a:rPr lang="es-ES" sz="1400" i="1">
                                  <a:latin typeface="Cambria Math" panose="02040503050406030204" pitchFamily="18" charset="0"/>
                                </a:rPr>
                              </m:ctrlPr>
                            </m:dPr>
                            <m:e>
                              <m:r>
                                <a:rPr lang="es-ES" sz="1400" i="0">
                                  <a:latin typeface="Cambria Math" panose="02040503050406030204" pitchFamily="18" charset="0"/>
                                </a:rPr>
                                <m:t>0.31)(76.4</m:t>
                              </m:r>
                            </m:e>
                          </m:d>
                        </m:num>
                        <m:den>
                          <m:d>
                            <m:dPr>
                              <m:begChr m:val=""/>
                              <m:ctrlPr>
                                <a:rPr lang="es-ES" sz="1400" i="1">
                                  <a:latin typeface="Cambria Math" panose="02040503050406030204" pitchFamily="18" charset="0"/>
                                </a:rPr>
                              </m:ctrlPr>
                            </m:dPr>
                            <m:e>
                              <m:r>
                                <a:rPr lang="es-ES" sz="1400" i="0">
                                  <a:latin typeface="Cambria Math" panose="02040503050406030204" pitchFamily="18" charset="0"/>
                                </a:rPr>
                                <m:t>4(5.49</m:t>
                              </m:r>
                            </m:e>
                          </m:d>
                        </m:den>
                      </m:f>
                      <m:r>
                        <a:rPr lang="es-ES" sz="1400" i="0">
                          <a:latin typeface="Cambria Math" panose="02040503050406030204" pitchFamily="18" charset="0"/>
                        </a:rPr>
                        <m:t>=1.08    </m:t>
                      </m:r>
                      <m:r>
                        <m:rPr>
                          <m:sty m:val="p"/>
                        </m:rPr>
                        <a:rPr lang="es-ES" sz="1400" i="0">
                          <a:latin typeface="Cambria Math" panose="02040503050406030204" pitchFamily="18" charset="0"/>
                        </a:rPr>
                        <m:t>MPa</m:t>
                      </m:r>
                    </m:oMath>
                  </m:oMathPara>
                </a14:m>
                <a:endParaRPr lang="es-E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483214" y="5825490"/>
                <a:ext cx="2643801" cy="548676"/>
              </a:xfrm>
              <a:prstGeom prst="rect">
                <a:avLst/>
              </a:prstGeom>
              <a:blipFill>
                <a:blip r:embed="rId5"/>
                <a:stretch>
                  <a:fillRect t="-13333" b="-9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254278" y="5870534"/>
                <a:ext cx="2532360" cy="4585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τ</m:t>
                          </m:r>
                        </m:e>
                        <m:sub>
                          <m:r>
                            <m:rPr>
                              <m:sty m:val="p"/>
                            </m:rPr>
                            <a:rPr lang="es-ES" sz="1400" i="0">
                              <a:latin typeface="Cambria Math" panose="02040503050406030204" pitchFamily="18" charset="0"/>
                            </a:rPr>
                            <m:t>cmax</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σ</m:t>
                              </m:r>
                            </m:e>
                            <m:sub>
                              <m:r>
                                <a:rPr lang="es-ES" sz="1400" i="0">
                                  <a:latin typeface="Cambria Math" panose="02040503050406030204" pitchFamily="18" charset="0"/>
                                </a:rPr>
                                <m:t>1</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σ</m:t>
                              </m:r>
                            </m:e>
                            <m:sub>
                              <m:r>
                                <a:rPr lang="es-ES" sz="1400" i="0">
                                  <a:latin typeface="Cambria Math" panose="02040503050406030204" pitchFamily="18" charset="0"/>
                                </a:rPr>
                                <m:t>2</m:t>
                              </m:r>
                            </m:sub>
                          </m:sSub>
                        </m:num>
                        <m:den>
                          <m:r>
                            <a:rPr lang="es-ES" sz="1400" i="0">
                              <a:latin typeface="Cambria Math" panose="02040503050406030204" pitchFamily="18" charset="0"/>
                            </a:rPr>
                            <m:t>2</m:t>
                          </m:r>
                        </m:den>
                      </m:f>
                      <m:r>
                        <a:rPr lang="es-ES" sz="1400" i="0">
                          <a:latin typeface="Cambria Math" panose="02040503050406030204" pitchFamily="18" charset="0"/>
                        </a:rPr>
                        <m:t>=0.62    </m:t>
                      </m:r>
                      <m:r>
                        <m:rPr>
                          <m:sty m:val="p"/>
                        </m:rPr>
                        <a:rPr lang="es-ES" sz="1400" i="0">
                          <a:latin typeface="Cambria Math" panose="02040503050406030204" pitchFamily="18" charset="0"/>
                        </a:rPr>
                        <m:t>MPa</m:t>
                      </m:r>
                    </m:oMath>
                  </m:oMathPara>
                </a14:m>
                <a:endParaRPr lang="es-E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3254278" y="5870534"/>
                <a:ext cx="2532360" cy="458587"/>
              </a:xfrm>
              <a:prstGeom prst="rect">
                <a:avLst/>
              </a:prstGeom>
              <a:blipFill>
                <a:blip r:embed="rId6"/>
                <a:stretch>
                  <a:fillRect b="-2667"/>
                </a:stretch>
              </a:blipFill>
            </p:spPr>
            <p:txBody>
              <a:bodyPr/>
              <a:lstStyle/>
              <a:p>
                <a:r>
                  <a:rPr lang="es-ES">
                    <a:noFill/>
                  </a:rPr>
                  <a:t> </a:t>
                </a:r>
              </a:p>
            </p:txBody>
          </p:sp>
        </mc:Fallback>
      </mc:AlternateContent>
      <p:sp>
        <p:nvSpPr>
          <p:cNvPr id="13" name="Título 1"/>
          <p:cNvSpPr txBox="1">
            <a:spLocks/>
          </p:cNvSpPr>
          <p:nvPr/>
        </p:nvSpPr>
        <p:spPr>
          <a:xfrm>
            <a:off x="6152606" y="370458"/>
            <a:ext cx="3905794"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DISEÑO DE LA TOLVA DE ALIMENTACIÓN</a:t>
            </a:r>
            <a:endParaRPr lang="es-ES" sz="1400" b="1" dirty="0">
              <a:latin typeface="Arial" panose="020B0604020202020204" pitchFamily="34" charset="0"/>
              <a:cs typeface="Arial" panose="020B0604020202020204" pitchFamily="34" charset="0"/>
            </a:endParaRPr>
          </a:p>
        </p:txBody>
      </p:sp>
      <p:pic>
        <p:nvPicPr>
          <p:cNvPr id="14" name="Imagen 13"/>
          <p:cNvPicPr/>
          <p:nvPr/>
        </p:nvPicPr>
        <p:blipFill>
          <a:blip r:embed="rId7">
            <a:extLst>
              <a:ext uri="{28A0092B-C50C-407E-A947-70E740481C1C}">
                <a14:useLocalDpi xmlns:a14="http://schemas.microsoft.com/office/drawing/2010/main" val="0"/>
              </a:ext>
            </a:extLst>
          </a:blip>
          <a:stretch>
            <a:fillRect/>
          </a:stretch>
        </p:blipFill>
        <p:spPr>
          <a:xfrm>
            <a:off x="7684679" y="899704"/>
            <a:ext cx="2805430" cy="1714500"/>
          </a:xfrm>
          <a:prstGeom prst="rect">
            <a:avLst/>
          </a:prstGeom>
        </p:spPr>
      </p:pic>
      <p:sp>
        <p:nvSpPr>
          <p:cNvPr id="15" name="Título 1"/>
          <p:cNvSpPr txBox="1">
            <a:spLocks/>
          </p:cNvSpPr>
          <p:nvPr/>
        </p:nvSpPr>
        <p:spPr>
          <a:xfrm>
            <a:off x="6219924" y="2788088"/>
            <a:ext cx="3063413"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DISEÑO DEL PLATO ROMPEDOR</a:t>
            </a:r>
            <a:endParaRPr lang="es-ES" sz="1400" b="1" dirty="0">
              <a:latin typeface="Arial" panose="020B0604020202020204" pitchFamily="34" charset="0"/>
              <a:cs typeface="Arial" panose="020B0604020202020204" pitchFamily="34" charset="0"/>
            </a:endParaRPr>
          </a:p>
        </p:txBody>
      </p:sp>
      <p:pic>
        <p:nvPicPr>
          <p:cNvPr id="16" name="Imagen 15"/>
          <p:cNvPicPr/>
          <p:nvPr/>
        </p:nvPicPr>
        <p:blipFill>
          <a:blip r:embed="rId8" cstate="print">
            <a:extLst>
              <a:ext uri="{28A0092B-C50C-407E-A947-70E740481C1C}">
                <a14:useLocalDpi xmlns:a14="http://schemas.microsoft.com/office/drawing/2010/main" val="0"/>
              </a:ext>
            </a:extLst>
          </a:blip>
          <a:stretch>
            <a:fillRect/>
          </a:stretch>
        </p:blipFill>
        <p:spPr>
          <a:xfrm>
            <a:off x="7983310" y="3308657"/>
            <a:ext cx="2463256" cy="1739417"/>
          </a:xfrm>
          <a:prstGeom prst="rect">
            <a:avLst/>
          </a:prstGeom>
        </p:spPr>
      </p:pic>
      <mc:AlternateContent xmlns:mc="http://schemas.openxmlformats.org/markup-compatibility/2006" xmlns:a14="http://schemas.microsoft.com/office/drawing/2010/main">
        <mc:Choice Requires="a14">
          <p:sp>
            <p:nvSpPr>
              <p:cNvPr id="17" name="Rectángulo 16"/>
              <p:cNvSpPr/>
              <p:nvPr/>
            </p:nvSpPr>
            <p:spPr>
              <a:xfrm>
                <a:off x="7684679" y="5205718"/>
                <a:ext cx="2627001" cy="540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σ</m:t>
                          </m:r>
                        </m:e>
                        <m:sub>
                          <m:r>
                            <m:rPr>
                              <m:sty m:val="p"/>
                            </m:rPr>
                            <a:rPr lang="es-ES" sz="1400" i="0">
                              <a:latin typeface="Cambria Math" panose="02040503050406030204" pitchFamily="18" charset="0"/>
                            </a:rPr>
                            <m:t>cpr</m:t>
                          </m:r>
                        </m:sub>
                      </m:sSub>
                      <m:r>
                        <a:rPr lang="es-ES" sz="1400" i="0">
                          <a:latin typeface="Cambria Math" panose="02040503050406030204" pitchFamily="18" charset="0"/>
                        </a:rPr>
                        <m:t>=</m:t>
                      </m:r>
                      <m:f>
                        <m:fPr>
                          <m:ctrlPr>
                            <a:rPr lang="es-ES" sz="1400" i="1">
                              <a:latin typeface="Cambria Math" panose="02040503050406030204" pitchFamily="18" charset="0"/>
                            </a:rPr>
                          </m:ctrlPr>
                        </m:fPr>
                        <m:num>
                          <m:d>
                            <m:dPr>
                              <m:begChr m:val=""/>
                              <m:ctrlPr>
                                <a:rPr lang="es-ES" sz="1400" i="1">
                                  <a:latin typeface="Cambria Math" panose="02040503050406030204" pitchFamily="18" charset="0"/>
                                </a:rPr>
                              </m:ctrlPr>
                            </m:dPr>
                            <m:e>
                              <m:r>
                                <a:rPr lang="es-ES" sz="1400" i="0">
                                  <a:latin typeface="Cambria Math" panose="02040503050406030204" pitchFamily="18" charset="0"/>
                                </a:rPr>
                                <m:t>4(617.38</m:t>
                              </m:r>
                            </m:e>
                          </m:d>
                        </m:num>
                        <m:den>
                          <m:r>
                            <m:rPr>
                              <m:sty m:val="p"/>
                            </m:rPr>
                            <a:rPr lang="es-ES" sz="1400" i="0">
                              <a:latin typeface="Cambria Math" panose="02040503050406030204" pitchFamily="18" charset="0"/>
                            </a:rPr>
                            <m:t>π</m:t>
                          </m:r>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r>
                                    <a:rPr lang="es-ES" sz="1400" i="0">
                                      <a:latin typeface="Cambria Math" panose="02040503050406030204" pitchFamily="18" charset="0"/>
                                    </a:rPr>
                                    <m:t>76.4</m:t>
                                  </m:r>
                                </m:e>
                              </m:d>
                            </m:e>
                            <m:sup>
                              <m:r>
                                <a:rPr lang="es-ES" sz="1400" i="0">
                                  <a:latin typeface="Cambria Math" panose="02040503050406030204" pitchFamily="18" charset="0"/>
                                </a:rPr>
                                <m:t>2</m:t>
                              </m:r>
                            </m:sup>
                          </m:sSup>
                        </m:den>
                      </m:f>
                      <m:r>
                        <a:rPr lang="es-ES" sz="1400" i="0">
                          <a:latin typeface="Cambria Math" panose="02040503050406030204" pitchFamily="18" charset="0"/>
                        </a:rPr>
                        <m:t>=0.14    </m:t>
                      </m:r>
                      <m:r>
                        <m:rPr>
                          <m:sty m:val="p"/>
                        </m:rPr>
                        <a:rPr lang="es-ES" sz="1400" i="0">
                          <a:latin typeface="Cambria Math" panose="02040503050406030204" pitchFamily="18" charset="0"/>
                        </a:rPr>
                        <m:t>MPa</m:t>
                      </m:r>
                    </m:oMath>
                  </m:oMathPara>
                </a14:m>
                <a:endParaRPr lang="es-ES"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7684679" y="5205718"/>
                <a:ext cx="2627001" cy="540917"/>
              </a:xfrm>
              <a:prstGeom prst="rect">
                <a:avLst/>
              </a:prstGeom>
              <a:blipFill>
                <a:blip r:embed="rId9"/>
                <a:stretch>
                  <a:fillRect t="-59551" b="-46067"/>
                </a:stretch>
              </a:blipFill>
            </p:spPr>
            <p:txBody>
              <a:bodyPr/>
              <a:lstStyle/>
              <a:p>
                <a:r>
                  <a:rPr lang="es-ES">
                    <a:noFill/>
                  </a:rPr>
                  <a:t> </a:t>
                </a:r>
              </a:p>
            </p:txBody>
          </p:sp>
        </mc:Fallback>
      </mc:AlternateContent>
    </p:spTree>
    <p:extLst>
      <p:ext uri="{BB962C8B-B14F-4D97-AF65-F5344CB8AC3E}">
        <p14:creationId xmlns:p14="http://schemas.microsoft.com/office/powerpoint/2010/main" val="2509357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34426"/>
            <a:ext cx="12192000" cy="56388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ítulo 1"/>
          <p:cNvSpPr>
            <a:spLocks noGrp="1"/>
          </p:cNvSpPr>
          <p:nvPr>
            <p:ph type="title"/>
          </p:nvPr>
        </p:nvSpPr>
        <p:spPr>
          <a:xfrm>
            <a:off x="2545015" y="269331"/>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DE DETALLE</a:t>
            </a:r>
            <a:endParaRPr lang="es-ES" sz="30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623300" y="1343948"/>
            <a:ext cx="4606834"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DISEÑO DEL SOPORTE ESTRUCTURAL</a:t>
            </a:r>
            <a:endParaRPr lang="es-ES" sz="1400" b="1" dirty="0">
              <a:latin typeface="Arial" panose="020B0604020202020204" pitchFamily="34" charset="0"/>
              <a:cs typeface="Arial" panose="020B060402020202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734016" y="2169069"/>
            <a:ext cx="2194560" cy="2665730"/>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3140077" y="2150971"/>
            <a:ext cx="2438400" cy="2701925"/>
          </a:xfrm>
          <a:prstGeom prst="rect">
            <a:avLst/>
          </a:prstGeom>
        </p:spPr>
      </p:pic>
      <p:sp>
        <p:nvSpPr>
          <p:cNvPr id="9" name="Título 1"/>
          <p:cNvSpPr txBox="1">
            <a:spLocks/>
          </p:cNvSpPr>
          <p:nvPr/>
        </p:nvSpPr>
        <p:spPr>
          <a:xfrm>
            <a:off x="6523994" y="1343948"/>
            <a:ext cx="4606834"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DISEÑO DE LA JUNTA EMPERNADA PARA MOTOR</a:t>
            </a:r>
            <a:endParaRPr lang="es-ES" sz="1400" b="1" dirty="0">
              <a:latin typeface="Arial" panose="020B0604020202020204" pitchFamily="34" charset="0"/>
              <a:cs typeface="Arial" panose="020B0604020202020204" pitchFamily="34" charset="0"/>
            </a:endParaRPr>
          </a:p>
        </p:txBody>
      </p:sp>
      <p:grpSp>
        <p:nvGrpSpPr>
          <p:cNvPr id="10" name="Grupo 9"/>
          <p:cNvGrpSpPr/>
          <p:nvPr/>
        </p:nvGrpSpPr>
        <p:grpSpPr>
          <a:xfrm>
            <a:off x="6297572" y="2117693"/>
            <a:ext cx="3229606" cy="2441778"/>
            <a:chOff x="0" y="0"/>
            <a:chExt cx="4681854" cy="3124201"/>
          </a:xfrm>
        </p:grpSpPr>
        <p:pic>
          <p:nvPicPr>
            <p:cNvPr id="11" name="Imagen 10"/>
            <p:cNvPicPr>
              <a:picLocks noChangeAspect="1"/>
            </p:cNvPicPr>
            <p:nvPr/>
          </p:nvPicPr>
          <p:blipFill>
            <a:blip r:embed="rId4"/>
            <a:stretch>
              <a:fillRect/>
            </a:stretch>
          </p:blipFill>
          <p:spPr>
            <a:xfrm>
              <a:off x="2653146" y="1745673"/>
              <a:ext cx="2019300" cy="1093470"/>
            </a:xfrm>
            <a:prstGeom prst="rect">
              <a:avLst/>
            </a:prstGeom>
          </p:spPr>
        </p:pic>
        <p:grpSp>
          <p:nvGrpSpPr>
            <p:cNvPr id="12" name="Grupo 11"/>
            <p:cNvGrpSpPr/>
            <p:nvPr/>
          </p:nvGrpSpPr>
          <p:grpSpPr>
            <a:xfrm>
              <a:off x="0" y="0"/>
              <a:ext cx="4681854" cy="3124201"/>
              <a:chOff x="0" y="0"/>
              <a:chExt cx="4302337" cy="2924810"/>
            </a:xfrm>
          </p:grpSpPr>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1467" y="118533"/>
                <a:ext cx="1880870" cy="1353820"/>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296795" cy="2924810"/>
              </a:xfrm>
              <a:prstGeom prst="rect">
                <a:avLst/>
              </a:prstGeom>
            </p:spPr>
          </p:pic>
        </p:grpSp>
      </p:grpSp>
      <p:sp>
        <p:nvSpPr>
          <p:cNvPr id="15" name="Rectángulo 14"/>
          <p:cNvSpPr/>
          <p:nvPr/>
        </p:nvSpPr>
        <p:spPr>
          <a:xfrm>
            <a:off x="7987926" y="1667632"/>
            <a:ext cx="1978427" cy="261610"/>
          </a:xfrm>
          <a:prstGeom prst="rect">
            <a:avLst/>
          </a:prstGeom>
        </p:spPr>
        <p:txBody>
          <a:bodyPr wrap="none">
            <a:spAutoFit/>
          </a:bodyPr>
          <a:lstStyle/>
          <a:p>
            <a:r>
              <a:rPr lang="es-ES" sz="1100" dirty="0">
                <a:latin typeface="Arial" panose="020B0604020202020204" pitchFamily="34" charset="0"/>
                <a:ea typeface="Calibri" panose="020F0502020204030204" pitchFamily="34" charset="0"/>
              </a:rPr>
              <a:t>(</a:t>
            </a:r>
            <a:r>
              <a:rPr lang="es-ES" sz="1100" dirty="0" err="1">
                <a:latin typeface="Arial" panose="020B0604020202020204" pitchFamily="34" charset="0"/>
                <a:ea typeface="Calibri" panose="020F0502020204030204" pitchFamily="34" charset="0"/>
              </a:rPr>
              <a:t>Budynas</a:t>
            </a:r>
            <a:r>
              <a:rPr lang="es-ES" sz="1100" dirty="0">
                <a:latin typeface="Arial" panose="020B0604020202020204" pitchFamily="34" charset="0"/>
                <a:ea typeface="Calibri" panose="020F0502020204030204" pitchFamily="34" charset="0"/>
              </a:rPr>
              <a:t> &amp; </a:t>
            </a:r>
            <a:r>
              <a:rPr lang="es-ES" sz="1100" dirty="0" err="1">
                <a:latin typeface="Arial" panose="020B0604020202020204" pitchFamily="34" charset="0"/>
                <a:ea typeface="Calibri" panose="020F0502020204030204" pitchFamily="34" charset="0"/>
              </a:rPr>
              <a:t>Nisbeth</a:t>
            </a:r>
            <a:r>
              <a:rPr lang="es-ES" sz="1100" dirty="0">
                <a:latin typeface="Arial" panose="020B0604020202020204" pitchFamily="34" charset="0"/>
                <a:ea typeface="Calibri" panose="020F0502020204030204" pitchFamily="34" charset="0"/>
              </a:rPr>
              <a:t> J, 2012)</a:t>
            </a:r>
            <a:endParaRPr lang="es-ES" sz="1100" dirty="0"/>
          </a:p>
        </p:txBody>
      </p:sp>
      <p:pic>
        <p:nvPicPr>
          <p:cNvPr id="16" name="Imagen 15"/>
          <p:cNvPicPr/>
          <p:nvPr/>
        </p:nvPicPr>
        <p:blipFill>
          <a:blip r:embed="rId7" cstate="print">
            <a:extLst>
              <a:ext uri="{28A0092B-C50C-407E-A947-70E740481C1C}">
                <a14:useLocalDpi xmlns:a14="http://schemas.microsoft.com/office/drawing/2010/main" val="0"/>
              </a:ext>
            </a:extLst>
          </a:blip>
          <a:stretch>
            <a:fillRect/>
          </a:stretch>
        </p:blipFill>
        <p:spPr>
          <a:xfrm>
            <a:off x="8885151" y="4559471"/>
            <a:ext cx="2836585" cy="2041626"/>
          </a:xfrm>
          <a:prstGeom prst="rect">
            <a:avLst/>
          </a:prstGeom>
        </p:spPr>
      </p:pic>
      <mc:AlternateContent xmlns:mc="http://schemas.openxmlformats.org/markup-compatibility/2006" xmlns:a14="http://schemas.microsoft.com/office/drawing/2010/main">
        <mc:Choice Requires="a14">
          <p:sp>
            <p:nvSpPr>
              <p:cNvPr id="17" name="Rectángulo 16"/>
              <p:cNvSpPr/>
              <p:nvPr/>
            </p:nvSpPr>
            <p:spPr>
              <a:xfrm>
                <a:off x="9806314" y="2169069"/>
                <a:ext cx="1778114" cy="537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𝐶</m:t>
                      </m:r>
                      <m:r>
                        <a:rPr lang="es-ES" sz="1400" i="0">
                          <a:latin typeface="Cambria Math" panose="02040503050406030204" pitchFamily="18" charset="0"/>
                        </a:rPr>
                        <m:t>=</m:t>
                      </m:r>
                      <m:f>
                        <m:fPr>
                          <m:ctrlPr>
                            <a:rPr lang="es-ES" sz="1400" i="1" smtClean="0">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𝑘</m:t>
                              </m:r>
                            </m:e>
                            <m:sub>
                              <m:r>
                                <a:rPr lang="es-ES" sz="1400" i="1">
                                  <a:latin typeface="Cambria Math" panose="02040503050406030204" pitchFamily="18" charset="0"/>
                                </a:rPr>
                                <m:t>𝑏</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𝑘</m:t>
                              </m:r>
                            </m:e>
                            <m:sub>
                              <m:r>
                                <a:rPr lang="es-ES" sz="1400" i="1">
                                  <a:latin typeface="Cambria Math" panose="02040503050406030204" pitchFamily="18" charset="0"/>
                                </a:rPr>
                                <m:t>𝑏</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𝑘</m:t>
                              </m:r>
                            </m:e>
                            <m:sub>
                              <m:r>
                                <a:rPr lang="es-ES" sz="1400" i="1">
                                  <a:latin typeface="Cambria Math" panose="02040503050406030204" pitchFamily="18" charset="0"/>
                                </a:rPr>
                                <m:t>𝑚</m:t>
                              </m:r>
                            </m:sub>
                          </m:sSub>
                        </m:den>
                      </m:f>
                      <m:r>
                        <a:rPr lang="es-ES" sz="1400" i="0">
                          <a:latin typeface="Cambria Math" panose="02040503050406030204" pitchFamily="18" charset="0"/>
                        </a:rPr>
                        <m:t>=0.35</m:t>
                      </m:r>
                    </m:oMath>
                  </m:oMathPara>
                </a14:m>
                <a:endParaRPr lang="es-ES"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9806314" y="2169069"/>
                <a:ext cx="1778114" cy="537711"/>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9806314" y="2869550"/>
                <a:ext cx="143686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𝑖</m:t>
                          </m:r>
                        </m:sub>
                      </m:sSub>
                      <m:r>
                        <a:rPr lang="es-ES" sz="1400" i="0">
                          <a:latin typeface="Cambria Math" panose="02040503050406030204" pitchFamily="18" charset="0"/>
                        </a:rPr>
                        <m:t>=31.03    </m:t>
                      </m:r>
                      <m:r>
                        <a:rPr lang="es-ES" sz="1400" i="1">
                          <a:latin typeface="Cambria Math" panose="02040503050406030204" pitchFamily="18" charset="0"/>
                        </a:rPr>
                        <m:t>𝑘𝑁</m:t>
                      </m:r>
                    </m:oMath>
                  </m:oMathPara>
                </a14:m>
                <a:endParaRPr lang="es-ES"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9806314" y="2869550"/>
                <a:ext cx="1436867"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9806314" y="3662820"/>
                <a:ext cx="15978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𝑃</m:t>
                          </m:r>
                        </m:e>
                        <m:sub>
                          <m:r>
                            <a:rPr lang="es-ES" sz="1400" i="0">
                              <a:latin typeface="Cambria Math" panose="02040503050406030204" pitchFamily="18" charset="0"/>
                            </a:rPr>
                            <m:t>2</m:t>
                          </m:r>
                        </m:sub>
                      </m:sSub>
                      <m:r>
                        <a:rPr lang="es-ES" sz="1400" i="0">
                          <a:latin typeface="Cambria Math" panose="02040503050406030204" pitchFamily="18" charset="0"/>
                        </a:rPr>
                        <m:t>=−388.76    </m:t>
                      </m:r>
                      <m:r>
                        <a:rPr lang="es-ES" sz="1400" i="1">
                          <a:latin typeface="Cambria Math" panose="02040503050406030204" pitchFamily="18" charset="0"/>
                        </a:rPr>
                        <m:t>𝑁</m:t>
                      </m:r>
                    </m:oMath>
                  </m:oMathPara>
                </a14:m>
                <a:endParaRPr lang="es-ES" sz="1400" dirty="0"/>
              </a:p>
            </p:txBody>
          </p:sp>
        </mc:Choice>
        <mc:Fallback xmlns="">
          <p:sp>
            <p:nvSpPr>
              <p:cNvPr id="19" name="Rectángulo 18"/>
              <p:cNvSpPr>
                <a:spLocks noRot="1" noChangeAspect="1" noMove="1" noResize="1" noEditPoints="1" noAdjustHandles="1" noChangeArrowheads="1" noChangeShapeType="1" noTextEdit="1"/>
              </p:cNvSpPr>
              <p:nvPr/>
            </p:nvSpPr>
            <p:spPr>
              <a:xfrm>
                <a:off x="9806314" y="3662820"/>
                <a:ext cx="1597809" cy="307777"/>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9799410" y="3292837"/>
                <a:ext cx="159524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𝑃</m:t>
                          </m:r>
                        </m:e>
                        <m:sub>
                          <m:r>
                            <a:rPr lang="es-ES" sz="1400" i="0">
                              <a:latin typeface="Cambria Math" panose="02040503050406030204" pitchFamily="18" charset="0"/>
                            </a:rPr>
                            <m:t>1</m:t>
                          </m:r>
                        </m:sub>
                      </m:sSub>
                      <m:r>
                        <a:rPr lang="es-ES" sz="1400" i="0">
                          <a:latin typeface="Cambria Math" panose="02040503050406030204" pitchFamily="18" charset="0"/>
                        </a:rPr>
                        <m:t>=576.2.18    </m:t>
                      </m:r>
                      <m:r>
                        <a:rPr lang="es-ES" sz="1400" i="1">
                          <a:latin typeface="Cambria Math" panose="02040503050406030204" pitchFamily="18" charset="0"/>
                        </a:rPr>
                        <m:t>𝑁</m:t>
                      </m:r>
                    </m:oMath>
                  </m:oMathPara>
                </a14:m>
                <a:endParaRPr lang="es-ES" sz="1400" dirty="0"/>
              </a:p>
            </p:txBody>
          </p:sp>
        </mc:Choice>
        <mc:Fallback xmlns="">
          <p:sp>
            <p:nvSpPr>
              <p:cNvPr id="20" name="Rectángulo 19"/>
              <p:cNvSpPr>
                <a:spLocks noRot="1" noChangeAspect="1" noMove="1" noResize="1" noEditPoints="1" noAdjustHandles="1" noChangeArrowheads="1" noChangeShapeType="1" noTextEdit="1"/>
              </p:cNvSpPr>
              <p:nvPr/>
            </p:nvSpPr>
            <p:spPr>
              <a:xfrm>
                <a:off x="9799410" y="3292837"/>
                <a:ext cx="1595245" cy="307777"/>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9756173" y="3962609"/>
                <a:ext cx="2119876"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𝜎</m:t>
                          </m:r>
                        </m:e>
                        <m:sub>
                          <m:r>
                            <a:rPr lang="es-ES" sz="1400" i="1">
                              <a:latin typeface="Cambria Math" panose="02040503050406030204" pitchFamily="18" charset="0"/>
                            </a:rPr>
                            <m:t>𝑏</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𝑏</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𝐴</m:t>
                              </m:r>
                            </m:e>
                            <m:sub>
                              <m:r>
                                <a:rPr lang="es-ES" sz="1400" i="1">
                                  <a:latin typeface="Cambria Math" panose="02040503050406030204" pitchFamily="18" charset="0"/>
                                </a:rPr>
                                <m:t>𝑡</m:t>
                              </m:r>
                            </m:sub>
                          </m:sSub>
                        </m:den>
                      </m:f>
                      <m:r>
                        <a:rPr lang="es-ES" sz="1400" i="0">
                          <a:latin typeface="Cambria Math" panose="02040503050406030204" pitchFamily="18" charset="0"/>
                        </a:rPr>
                        <m:t>=622.54    </m:t>
                      </m:r>
                      <m:r>
                        <a:rPr lang="es-ES" sz="1400" i="1">
                          <a:latin typeface="Cambria Math" panose="02040503050406030204" pitchFamily="18" charset="0"/>
                        </a:rPr>
                        <m:t>𝑀𝑃𝑎</m:t>
                      </m:r>
                    </m:oMath>
                  </m:oMathPara>
                </a14:m>
                <a:endParaRPr lang="es-ES" sz="1400" dirty="0"/>
              </a:p>
            </p:txBody>
          </p:sp>
        </mc:Choice>
        <mc:Fallback xmlns="">
          <p:sp>
            <p:nvSpPr>
              <p:cNvPr id="21" name="Rectángulo 20"/>
              <p:cNvSpPr>
                <a:spLocks noRot="1" noChangeAspect="1" noMove="1" noResize="1" noEditPoints="1" noAdjustHandles="1" noChangeArrowheads="1" noChangeShapeType="1" noTextEdit="1"/>
              </p:cNvSpPr>
              <p:nvPr/>
            </p:nvSpPr>
            <p:spPr>
              <a:xfrm>
                <a:off x="9756173" y="3962609"/>
                <a:ext cx="2119876" cy="532005"/>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6533725" y="4753699"/>
                <a:ext cx="2184829"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𝜎</m:t>
                          </m:r>
                        </m:e>
                        <m:sub>
                          <m:r>
                            <a:rPr lang="es-ES" sz="1400" i="1">
                              <a:latin typeface="Cambria Math" panose="02040503050406030204" pitchFamily="18" charset="0"/>
                            </a:rPr>
                            <m:t>𝑚</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𝑚</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𝐴</m:t>
                              </m:r>
                            </m:e>
                            <m:sub>
                              <m:r>
                                <a:rPr lang="es-ES" sz="1400" i="1">
                                  <a:latin typeface="Cambria Math" panose="02040503050406030204" pitchFamily="18" charset="0"/>
                                </a:rPr>
                                <m:t>𝑡</m:t>
                              </m:r>
                            </m:sub>
                          </m:sSub>
                        </m:den>
                      </m:f>
                      <m:r>
                        <a:rPr lang="es-ES" sz="1400" i="0">
                          <a:latin typeface="Cambria Math" panose="02040503050406030204" pitchFamily="18" charset="0"/>
                        </a:rPr>
                        <m:t>=624.22    </m:t>
                      </m:r>
                      <m:r>
                        <a:rPr lang="es-ES" sz="1400" i="1">
                          <a:latin typeface="Cambria Math" panose="02040503050406030204" pitchFamily="18" charset="0"/>
                        </a:rPr>
                        <m:t>𝑀𝑃𝑎</m:t>
                      </m:r>
                    </m:oMath>
                  </m:oMathPara>
                </a14:m>
                <a:endParaRPr lang="es-ES" sz="1400" dirty="0"/>
              </a:p>
            </p:txBody>
          </p:sp>
        </mc:Choice>
        <mc:Fallback xmlns="">
          <p:sp>
            <p:nvSpPr>
              <p:cNvPr id="22" name="Rectángulo 21"/>
              <p:cNvSpPr>
                <a:spLocks noRot="1" noChangeAspect="1" noMove="1" noResize="1" noEditPoints="1" noAdjustHandles="1" noChangeArrowheads="1" noChangeShapeType="1" noTextEdit="1"/>
              </p:cNvSpPr>
              <p:nvPr/>
            </p:nvSpPr>
            <p:spPr>
              <a:xfrm>
                <a:off x="6533725" y="4753699"/>
                <a:ext cx="2184829" cy="532005"/>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6533725" y="5397126"/>
                <a:ext cx="2055243" cy="538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𝑛</m:t>
                      </m:r>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𝑆</m:t>
                              </m:r>
                            </m:e>
                            <m:sub>
                              <m:r>
                                <a:rPr lang="es-ES" sz="1400" i="1">
                                  <a:latin typeface="Cambria Math" panose="02040503050406030204" pitchFamily="18" charset="0"/>
                                </a:rPr>
                                <m:t>𝑝</m:t>
                              </m:r>
                            </m:sub>
                          </m:sSub>
                          <m:sSub>
                            <m:sSubPr>
                              <m:ctrlPr>
                                <a:rPr lang="es-ES" sz="1400" i="1">
                                  <a:latin typeface="Cambria Math" panose="02040503050406030204" pitchFamily="18" charset="0"/>
                                </a:rPr>
                              </m:ctrlPr>
                            </m:sSubPr>
                            <m:e>
                              <m:r>
                                <a:rPr lang="es-ES" sz="1400" i="1">
                                  <a:latin typeface="Cambria Math" panose="02040503050406030204" pitchFamily="18" charset="0"/>
                                </a:rPr>
                                <m:t>𝐴</m:t>
                              </m:r>
                            </m:e>
                            <m:sub>
                              <m:r>
                                <a:rPr lang="es-ES" sz="1400" i="1">
                                  <a:latin typeface="Cambria Math" panose="02040503050406030204" pitchFamily="18" charset="0"/>
                                </a:rPr>
                                <m:t>𝑡</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𝑖</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𝑃</m:t>
                              </m:r>
                            </m:e>
                            <m:sub>
                              <m:r>
                                <a:rPr lang="es-ES" sz="1400" i="1">
                                  <a:latin typeface="Cambria Math" panose="02040503050406030204" pitchFamily="18" charset="0"/>
                                </a:rPr>
                                <m:t>𝑏</m:t>
                              </m:r>
                            </m:sub>
                          </m:sSub>
                        </m:den>
                      </m:f>
                      <m:r>
                        <a:rPr lang="es-ES" sz="1400" i="0">
                          <a:latin typeface="Cambria Math" panose="02040503050406030204" pitchFamily="18" charset="0"/>
                        </a:rPr>
                        <m:t>=103.02</m:t>
                      </m:r>
                    </m:oMath>
                  </m:oMathPara>
                </a14:m>
                <a:endParaRPr lang="es-ES" sz="1400" dirty="0"/>
              </a:p>
            </p:txBody>
          </p:sp>
        </mc:Choice>
        <mc:Fallback xmlns="">
          <p:sp>
            <p:nvSpPr>
              <p:cNvPr id="23" name="Rectángulo 22"/>
              <p:cNvSpPr>
                <a:spLocks noRot="1" noChangeAspect="1" noMove="1" noResize="1" noEditPoints="1" noAdjustHandles="1" noChangeArrowheads="1" noChangeShapeType="1" noTextEdit="1"/>
              </p:cNvSpPr>
              <p:nvPr/>
            </p:nvSpPr>
            <p:spPr>
              <a:xfrm>
                <a:off x="6533725" y="5397126"/>
                <a:ext cx="2055243" cy="538865"/>
              </a:xfrm>
              <a:prstGeom prst="rect">
                <a:avLst/>
              </a:prstGeom>
              <a:blipFill>
                <a:blip r:embed="rId1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6588335" y="5966283"/>
                <a:ext cx="1619802"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𝑛</m:t>
                          </m:r>
                        </m:e>
                        <m:sub>
                          <m:r>
                            <a:rPr lang="es-ES" sz="1400" i="0">
                              <a:latin typeface="Cambria Math" panose="02040503050406030204" pitchFamily="18" charset="0"/>
                            </a:rPr>
                            <m:t>0</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𝑖</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𝑃</m:t>
                              </m:r>
                            </m:e>
                            <m:sub>
                              <m:r>
                                <a:rPr lang="es-ES" sz="1400" i="1">
                                  <a:latin typeface="Cambria Math" panose="02040503050406030204" pitchFamily="18" charset="0"/>
                                </a:rPr>
                                <m:t>𝑚</m:t>
                              </m:r>
                            </m:sub>
                          </m:sSub>
                        </m:den>
                      </m:f>
                      <m:r>
                        <a:rPr lang="es-ES" sz="1400" i="0">
                          <a:latin typeface="Cambria Math" panose="02040503050406030204" pitchFamily="18" charset="0"/>
                        </a:rPr>
                        <m:t>=167.98</m:t>
                      </m:r>
                    </m:oMath>
                  </m:oMathPara>
                </a14:m>
                <a:endParaRPr lang="es-ES" sz="1400" dirty="0"/>
              </a:p>
            </p:txBody>
          </p:sp>
        </mc:Choice>
        <mc:Fallback xmlns="">
          <p:sp>
            <p:nvSpPr>
              <p:cNvPr id="24" name="Rectángulo 23"/>
              <p:cNvSpPr>
                <a:spLocks noRot="1" noChangeAspect="1" noMove="1" noResize="1" noEditPoints="1" noAdjustHandles="1" noChangeArrowheads="1" noChangeShapeType="1" noTextEdit="1"/>
              </p:cNvSpPr>
              <p:nvPr/>
            </p:nvSpPr>
            <p:spPr>
              <a:xfrm>
                <a:off x="6588335" y="5966283"/>
                <a:ext cx="1619802" cy="532005"/>
              </a:xfrm>
              <a:prstGeom prst="rect">
                <a:avLst/>
              </a:prstGeom>
              <a:blipFill>
                <a:blip r:embed="rId1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455425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26410" y="469629"/>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E INGENIERÍA ASISTIDA POR COMPUTADOR (CAD/CAE)</a:t>
            </a:r>
            <a:endParaRPr lang="es-ES" sz="3000" b="1" dirty="0">
              <a:latin typeface="Arial" panose="020B0604020202020204" pitchFamily="34" charset="0"/>
              <a:cs typeface="Arial" panose="020B0604020202020204" pitchFamily="34"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1394278" y="1874927"/>
            <a:ext cx="4388214" cy="1922009"/>
          </a:xfrm>
          <a:prstGeom prst="rect">
            <a:avLst/>
          </a:prstGeom>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6696891" y="1874928"/>
            <a:ext cx="4238035" cy="1922009"/>
          </a:xfrm>
          <a:prstGeom prst="rect">
            <a:avLst/>
          </a:prstGeom>
        </p:spPr>
      </p:pic>
      <p:pic>
        <p:nvPicPr>
          <p:cNvPr id="7" name="Imagen 6"/>
          <p:cNvPicPr/>
          <p:nvPr/>
        </p:nvPicPr>
        <p:blipFill>
          <a:blip r:embed="rId4">
            <a:extLst>
              <a:ext uri="{28A0092B-C50C-407E-A947-70E740481C1C}">
                <a14:useLocalDpi xmlns:a14="http://schemas.microsoft.com/office/drawing/2010/main" val="0"/>
              </a:ext>
            </a:extLst>
          </a:blip>
          <a:stretch>
            <a:fillRect/>
          </a:stretch>
        </p:blipFill>
        <p:spPr>
          <a:xfrm>
            <a:off x="2603863" y="4058194"/>
            <a:ext cx="3314065" cy="2021206"/>
          </a:xfrm>
          <a:prstGeom prst="rect">
            <a:avLst/>
          </a:prstGeom>
        </p:spPr>
      </p:pic>
      <p:pic>
        <p:nvPicPr>
          <p:cNvPr id="8" name="Imagen 7"/>
          <p:cNvPicPr/>
          <p:nvPr/>
        </p:nvPicPr>
        <p:blipFill>
          <a:blip r:embed="rId5" cstate="print">
            <a:extLst>
              <a:ext uri="{28A0092B-C50C-407E-A947-70E740481C1C}">
                <a14:useLocalDpi xmlns:a14="http://schemas.microsoft.com/office/drawing/2010/main" val="0"/>
              </a:ext>
            </a:extLst>
          </a:blip>
          <a:stretch>
            <a:fillRect/>
          </a:stretch>
        </p:blipFill>
        <p:spPr>
          <a:xfrm>
            <a:off x="7466556" y="3965121"/>
            <a:ext cx="3468370" cy="2207351"/>
          </a:xfrm>
          <a:prstGeom prst="rect">
            <a:avLst/>
          </a:prstGeom>
        </p:spPr>
      </p:pic>
    </p:spTree>
    <p:extLst>
      <p:ext uri="{BB962C8B-B14F-4D97-AF65-F5344CB8AC3E}">
        <p14:creationId xmlns:p14="http://schemas.microsoft.com/office/powerpoint/2010/main" val="3908049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26410" y="469629"/>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E INGENIERÍA ASISTIDA POR COMPUTADOR (CAD/CAE)</a:t>
            </a:r>
            <a:endParaRPr lang="es-ES" sz="3000" b="1" dirty="0">
              <a:latin typeface="Arial" panose="020B0604020202020204" pitchFamily="34" charset="0"/>
              <a:cs typeface="Arial" panose="020B06040202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2023791" y="2547233"/>
            <a:ext cx="2487250" cy="2484801"/>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5591629" y="2087198"/>
            <a:ext cx="4902200" cy="3404870"/>
          </a:xfrm>
          <a:prstGeom prst="rect">
            <a:avLst/>
          </a:prstGeom>
        </p:spPr>
      </p:pic>
    </p:spTree>
    <p:extLst>
      <p:ext uri="{BB962C8B-B14F-4D97-AF65-F5344CB8AC3E}">
        <p14:creationId xmlns:p14="http://schemas.microsoft.com/office/powerpoint/2010/main" val="3601940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46217" y="0"/>
            <a:ext cx="10345784" cy="6857999"/>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endParaRPr lang="es-ES" dirty="0"/>
          </a:p>
        </p:txBody>
      </p:sp>
      <p:sp>
        <p:nvSpPr>
          <p:cNvPr id="4" name="Título 1"/>
          <p:cNvSpPr>
            <a:spLocks noGrp="1"/>
          </p:cNvSpPr>
          <p:nvPr>
            <p:ph type="title"/>
          </p:nvPr>
        </p:nvSpPr>
        <p:spPr>
          <a:xfrm rot="16200000">
            <a:off x="-2540790" y="2954064"/>
            <a:ext cx="7101970"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DE DETALLE</a:t>
            </a:r>
            <a:endParaRPr lang="es-ES" sz="30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1846217" y="237959"/>
            <a:ext cx="4606834"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CIRCUITO DE CONTROL Y POTENCIA</a:t>
            </a:r>
            <a:endParaRPr lang="es-ES" sz="1400" b="1" dirty="0">
              <a:latin typeface="Arial" panose="020B0604020202020204" pitchFamily="34" charset="0"/>
              <a:cs typeface="Arial" panose="020B0604020202020204" pitchFamily="34" charset="0"/>
            </a:endParaRPr>
          </a:p>
        </p:txBody>
      </p:sp>
      <p:pic>
        <p:nvPicPr>
          <p:cNvPr id="7" name="Imagen 6"/>
          <p:cNvPicPr/>
          <p:nvPr/>
        </p:nvPicPr>
        <p:blipFill>
          <a:blip r:embed="rId2" cstate="print">
            <a:extLst>
              <a:ext uri="{28A0092B-C50C-407E-A947-70E740481C1C}">
                <a14:useLocalDpi xmlns:a14="http://schemas.microsoft.com/office/drawing/2010/main" val="0"/>
              </a:ext>
            </a:extLst>
          </a:blip>
          <a:stretch>
            <a:fillRect/>
          </a:stretch>
        </p:blipFill>
        <p:spPr>
          <a:xfrm>
            <a:off x="2445022" y="790349"/>
            <a:ext cx="4469583" cy="2945628"/>
          </a:xfrm>
          <a:prstGeom prst="rect">
            <a:avLst/>
          </a:prstGeom>
        </p:spPr>
      </p:pic>
      <p:sp>
        <p:nvSpPr>
          <p:cNvPr id="8" name="Título 1"/>
          <p:cNvSpPr txBox="1">
            <a:spLocks/>
          </p:cNvSpPr>
          <p:nvPr/>
        </p:nvSpPr>
        <p:spPr>
          <a:xfrm>
            <a:off x="7759489" y="246710"/>
            <a:ext cx="4606834"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SELECCIÓN DE DISPOSITIVOS</a:t>
            </a:r>
            <a:endParaRPr lang="es-ES" sz="1400" b="1" dirty="0">
              <a:latin typeface="Arial" panose="020B0604020202020204" pitchFamily="34" charset="0"/>
              <a:cs typeface="Arial" panose="020B0604020202020204" pitchFamily="34"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8700217" y="783450"/>
            <a:ext cx="1149941" cy="855571"/>
          </a:xfrm>
          <a:prstGeom prst="rect">
            <a:avLst/>
          </a:prstGeom>
        </p:spPr>
      </p:pic>
      <p:pic>
        <p:nvPicPr>
          <p:cNvPr id="10" name="Imagen 9" descr="https://adajusa.es/2248-thickbox_default/selector-metalico-3-posiciones-2-contactos-abiertos-na-completo-maneta-larga.jpg"/>
          <p:cNvPicPr/>
          <p:nvPr/>
        </p:nvPicPr>
        <p:blipFill rotWithShape="1">
          <a:blip r:embed="rId4" cstate="print">
            <a:extLst>
              <a:ext uri="{28A0092B-C50C-407E-A947-70E740481C1C}">
                <a14:useLocalDpi xmlns:a14="http://schemas.microsoft.com/office/drawing/2010/main" val="0"/>
              </a:ext>
            </a:extLst>
          </a:blip>
          <a:srcRect t="17987" b="16200"/>
          <a:stretch/>
        </p:blipFill>
        <p:spPr bwMode="auto">
          <a:xfrm>
            <a:off x="10062906" y="790349"/>
            <a:ext cx="1395959" cy="855571"/>
          </a:xfrm>
          <a:prstGeom prst="rect">
            <a:avLst/>
          </a:prstGeom>
          <a:noFill/>
          <a:ln>
            <a:noFill/>
          </a:ln>
          <a:extLst>
            <a:ext uri="{53640926-AAD7-44D8-BBD7-CCE9431645EC}">
              <a14:shadowObscured xmlns:a14="http://schemas.microsoft.com/office/drawing/2010/main"/>
            </a:ext>
          </a:extLst>
        </p:spPr>
      </p:pic>
      <p:pic>
        <p:nvPicPr>
          <p:cNvPr id="11" name="Imagen 10" descr="Image result for potenciÃ³metro de tambor"/>
          <p:cNvPicPr/>
          <p:nvPr/>
        </p:nvPicPr>
        <p:blipFill rotWithShape="1">
          <a:blip r:embed="rId5" cstate="print">
            <a:extLst>
              <a:ext uri="{28A0092B-C50C-407E-A947-70E740481C1C}">
                <a14:useLocalDpi xmlns:a14="http://schemas.microsoft.com/office/drawing/2010/main" val="0"/>
              </a:ext>
            </a:extLst>
          </a:blip>
          <a:srcRect l="23922" r="28380"/>
          <a:stretch/>
        </p:blipFill>
        <p:spPr bwMode="auto">
          <a:xfrm>
            <a:off x="8769571" y="1777521"/>
            <a:ext cx="932429" cy="1091111"/>
          </a:xfrm>
          <a:prstGeom prst="rect">
            <a:avLst/>
          </a:prstGeom>
          <a:noFill/>
          <a:ln>
            <a:noFill/>
          </a:ln>
          <a:extLst>
            <a:ext uri="{53640926-AAD7-44D8-BBD7-CCE9431645EC}">
              <a14:shadowObscured xmlns:a14="http://schemas.microsoft.com/office/drawing/2010/main"/>
            </a:ext>
          </a:extLst>
        </p:spPr>
      </p:pic>
      <p:pic>
        <p:nvPicPr>
          <p:cNvPr id="12" name="Imagen 11" descr="Image result for potenciometro con perill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3319" y="1777521"/>
            <a:ext cx="976540" cy="994954"/>
          </a:xfrm>
          <a:prstGeom prst="rect">
            <a:avLst/>
          </a:prstGeom>
          <a:noFill/>
          <a:ln>
            <a:noFill/>
          </a:ln>
        </p:spPr>
      </p:pic>
      <p:pic>
        <p:nvPicPr>
          <p:cNvPr id="13" name="Imagen 12"/>
          <p:cNvPicPr/>
          <p:nvPr/>
        </p:nvPicPr>
        <p:blipFill>
          <a:blip r:embed="rId7">
            <a:extLst>
              <a:ext uri="{28A0092B-C50C-407E-A947-70E740481C1C}">
                <a14:useLocalDpi xmlns:a14="http://schemas.microsoft.com/office/drawing/2010/main" val="0"/>
              </a:ext>
            </a:extLst>
          </a:blip>
          <a:stretch>
            <a:fillRect/>
          </a:stretch>
        </p:blipFill>
        <p:spPr>
          <a:xfrm>
            <a:off x="8700217" y="3007132"/>
            <a:ext cx="1185182" cy="1156767"/>
          </a:xfrm>
          <a:prstGeom prst="rect">
            <a:avLst/>
          </a:prstGeom>
        </p:spPr>
      </p:pic>
      <p:pic>
        <p:nvPicPr>
          <p:cNvPr id="14" name="Imagen 13"/>
          <p:cNvPicPr/>
          <p:nvPr/>
        </p:nvPicPr>
        <p:blipFill>
          <a:blip r:embed="rId8">
            <a:extLst>
              <a:ext uri="{28A0092B-C50C-407E-A947-70E740481C1C}">
                <a14:useLocalDpi xmlns:a14="http://schemas.microsoft.com/office/drawing/2010/main" val="0"/>
              </a:ext>
            </a:extLst>
          </a:blip>
          <a:stretch>
            <a:fillRect/>
          </a:stretch>
        </p:blipFill>
        <p:spPr>
          <a:xfrm>
            <a:off x="10265199" y="2978181"/>
            <a:ext cx="914033" cy="1312105"/>
          </a:xfrm>
          <a:prstGeom prst="rect">
            <a:avLst/>
          </a:prstGeom>
        </p:spPr>
      </p:pic>
      <p:sp>
        <p:nvSpPr>
          <p:cNvPr id="15" name="Título 1"/>
          <p:cNvSpPr txBox="1">
            <a:spLocks/>
          </p:cNvSpPr>
          <p:nvPr/>
        </p:nvSpPr>
        <p:spPr>
          <a:xfrm>
            <a:off x="1816672" y="3840225"/>
            <a:ext cx="4606834"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TABLERO DE CONTROL O COMANDO</a:t>
            </a:r>
            <a:endParaRPr lang="es-ES" sz="1400" b="1" dirty="0">
              <a:latin typeface="Arial" panose="020B0604020202020204" pitchFamily="34" charset="0"/>
              <a:cs typeface="Arial" panose="020B0604020202020204" pitchFamily="34" charset="0"/>
            </a:endParaRPr>
          </a:p>
        </p:txBody>
      </p:sp>
      <p:sp>
        <p:nvSpPr>
          <p:cNvPr id="16" name="Rectángulo 15"/>
          <p:cNvSpPr/>
          <p:nvPr/>
        </p:nvSpPr>
        <p:spPr>
          <a:xfrm>
            <a:off x="2422206" y="4238484"/>
            <a:ext cx="2457724" cy="261610"/>
          </a:xfrm>
          <a:prstGeom prst="rect">
            <a:avLst/>
          </a:prstGeom>
        </p:spPr>
        <p:txBody>
          <a:bodyPr wrap="none">
            <a:spAutoFit/>
          </a:bodyPr>
          <a:lstStyle/>
          <a:p>
            <a:r>
              <a:rPr lang="es-ES" sz="1100" dirty="0" smtClean="0">
                <a:latin typeface="Arial" panose="020B0604020202020204" pitchFamily="34" charset="0"/>
                <a:ea typeface="Calibri" panose="020F0502020204030204" pitchFamily="34" charset="0"/>
              </a:rPr>
              <a:t>Norma Ecuatoriana de Construcción</a:t>
            </a:r>
            <a:endParaRPr lang="es-ES" sz="1100" dirty="0"/>
          </a:p>
        </p:txBody>
      </p:sp>
      <p:pic>
        <p:nvPicPr>
          <p:cNvPr id="17" name="Imagen 16"/>
          <p:cNvPicPr/>
          <p:nvPr/>
        </p:nvPicPr>
        <p:blipFill>
          <a:blip r:embed="rId9">
            <a:extLst>
              <a:ext uri="{28A0092B-C50C-407E-A947-70E740481C1C}">
                <a14:useLocalDpi xmlns:a14="http://schemas.microsoft.com/office/drawing/2010/main" val="0"/>
              </a:ext>
            </a:extLst>
          </a:blip>
          <a:stretch>
            <a:fillRect/>
          </a:stretch>
        </p:blipFill>
        <p:spPr>
          <a:xfrm>
            <a:off x="2445022" y="4564175"/>
            <a:ext cx="2679065" cy="2019935"/>
          </a:xfrm>
          <a:prstGeom prst="rect">
            <a:avLst/>
          </a:prstGeom>
        </p:spPr>
      </p:pic>
      <p:pic>
        <p:nvPicPr>
          <p:cNvPr id="18" name="Imagen 17"/>
          <p:cNvPicPr/>
          <p:nvPr/>
        </p:nvPicPr>
        <p:blipFill>
          <a:blip r:embed="rId10">
            <a:extLst>
              <a:ext uri="{28A0092B-C50C-407E-A947-70E740481C1C}">
                <a14:useLocalDpi xmlns:a14="http://schemas.microsoft.com/office/drawing/2010/main" val="0"/>
              </a:ext>
            </a:extLst>
          </a:blip>
          <a:stretch>
            <a:fillRect/>
          </a:stretch>
        </p:blipFill>
        <p:spPr>
          <a:xfrm>
            <a:off x="5287464" y="4526327"/>
            <a:ext cx="3081473" cy="2057784"/>
          </a:xfrm>
          <a:prstGeom prst="rect">
            <a:avLst/>
          </a:prstGeom>
        </p:spPr>
      </p:pic>
      <p:pic>
        <p:nvPicPr>
          <p:cNvPr id="20482" name="Picture 2" descr="Image result for variador de velocidad powtran P130&qu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81580" y="4550684"/>
            <a:ext cx="1962651" cy="196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16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26410" y="469629"/>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FABRICACIÓN Y ENSAMBLE</a:t>
            </a:r>
            <a:endParaRPr lang="es-ES" sz="30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835" y="1419498"/>
            <a:ext cx="3394373" cy="4733110"/>
          </a:xfrm>
          <a:prstGeom prst="rect">
            <a:avLst/>
          </a:prstGeom>
        </p:spPr>
      </p:pic>
      <p:pic>
        <p:nvPicPr>
          <p:cNvPr id="6" name="Imagen 5"/>
          <p:cNvPicPr>
            <a:picLocks noChangeAspect="1"/>
          </p:cNvPicPr>
          <p:nvPr/>
        </p:nvPicPr>
        <p:blipFill>
          <a:blip r:embed="rId3"/>
          <a:stretch>
            <a:fillRect/>
          </a:stretch>
        </p:blipFill>
        <p:spPr>
          <a:xfrm>
            <a:off x="6918986" y="1419498"/>
            <a:ext cx="3102675" cy="4682219"/>
          </a:xfrm>
          <a:prstGeom prst="rect">
            <a:avLst/>
          </a:prstGeom>
        </p:spPr>
      </p:pic>
    </p:spTree>
    <p:extLst>
      <p:ext uri="{BB962C8B-B14F-4D97-AF65-F5344CB8AC3E}">
        <p14:creationId xmlns:p14="http://schemas.microsoft.com/office/powerpoint/2010/main" val="92933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26410" y="469629"/>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FABRICACIÓN</a:t>
            </a:r>
            <a:endParaRPr lang="es-ES" sz="3000" b="1" dirty="0">
              <a:latin typeface="Arial" panose="020B0604020202020204" pitchFamily="34" charset="0"/>
              <a:cs typeface="Arial" panose="020B0604020202020204" pitchFamily="34" charset="0"/>
            </a:endParaRPr>
          </a:p>
        </p:txBody>
      </p:sp>
      <p:grpSp>
        <p:nvGrpSpPr>
          <p:cNvPr id="5" name="Grupo 4"/>
          <p:cNvGrpSpPr/>
          <p:nvPr/>
        </p:nvGrpSpPr>
        <p:grpSpPr>
          <a:xfrm>
            <a:off x="702132" y="1397748"/>
            <a:ext cx="3377610" cy="2508067"/>
            <a:chOff x="0" y="0"/>
            <a:chExt cx="4717933" cy="3299832"/>
          </a:xfrm>
        </p:grpSpPr>
        <p:pic>
          <p:nvPicPr>
            <p:cNvPr id="6" name="Imagen 5" descr="C:\Users\user\Downloads\WhatsApp Image 2019-09-10 at 17.34.46.jpeg"/>
            <p:cNvPicPr>
              <a:picLocks noChangeAspect="1"/>
            </p:cNvPicPr>
            <p:nvPr/>
          </p:nvPicPr>
          <p:blipFill rotWithShape="1">
            <a:blip r:embed="rId2" cstate="print">
              <a:extLst>
                <a:ext uri="{28A0092B-C50C-407E-A947-70E740481C1C}">
                  <a14:useLocalDpi xmlns:a14="http://schemas.microsoft.com/office/drawing/2010/main" val="0"/>
                </a:ext>
              </a:extLst>
            </a:blip>
            <a:srcRect l="8530" t="10694" b="8168"/>
            <a:stretch/>
          </p:blipFill>
          <p:spPr bwMode="auto">
            <a:xfrm>
              <a:off x="0" y="0"/>
              <a:ext cx="2407920" cy="1601470"/>
            </a:xfrm>
            <a:prstGeom prst="rect">
              <a:avLst/>
            </a:prstGeom>
            <a:noFill/>
            <a:ln>
              <a:noFill/>
            </a:ln>
            <a:extLst>
              <a:ext uri="{53640926-AAD7-44D8-BBD7-CCE9431645EC}">
                <a14:shadowObscured xmlns:a14="http://schemas.microsoft.com/office/drawing/2010/main"/>
              </a:ext>
            </a:extLst>
          </p:spPr>
        </p:pic>
        <p:pic>
          <p:nvPicPr>
            <p:cNvPr id="7" name="Imagen 6" descr="C:\Users\user\Downloads\WhatsApp Image 2019-12-19 at 00.35.41.jpeg"/>
            <p:cNvPicPr>
              <a:picLocks noChangeAspect="1"/>
            </p:cNvPicPr>
            <p:nvPr/>
          </p:nvPicPr>
          <p:blipFill rotWithShape="1">
            <a:blip r:embed="rId3" cstate="print">
              <a:extLst>
                <a:ext uri="{28A0092B-C50C-407E-A947-70E740481C1C}">
                  <a14:useLocalDpi xmlns:a14="http://schemas.microsoft.com/office/drawing/2010/main" val="0"/>
                </a:ext>
              </a:extLst>
            </a:blip>
            <a:srcRect l="15659" t="13410" b="2046"/>
            <a:stretch/>
          </p:blipFill>
          <p:spPr bwMode="auto">
            <a:xfrm>
              <a:off x="2564648" y="0"/>
              <a:ext cx="2153285" cy="1618615"/>
            </a:xfrm>
            <a:prstGeom prst="rect">
              <a:avLst/>
            </a:prstGeom>
            <a:noFill/>
            <a:ln>
              <a:noFill/>
            </a:ln>
            <a:extLst>
              <a:ext uri="{53640926-AAD7-44D8-BBD7-CCE9431645EC}">
                <a14:shadowObscured xmlns:a14="http://schemas.microsoft.com/office/drawing/2010/main"/>
              </a:ext>
            </a:extLst>
          </p:spPr>
        </p:pic>
        <p:pic>
          <p:nvPicPr>
            <p:cNvPr id="8" name="Imagen 7" descr="C:\Users\user\Downloads\WhatsApp Image 2019-12-19 at 00.35.39.jpeg"/>
            <p:cNvPicPr>
              <a:picLocks noChangeAspect="1"/>
            </p:cNvPicPr>
            <p:nvPr/>
          </p:nvPicPr>
          <p:blipFill rotWithShape="1">
            <a:blip r:embed="rId4" cstate="print">
              <a:extLst>
                <a:ext uri="{28A0092B-C50C-407E-A947-70E740481C1C}">
                  <a14:useLocalDpi xmlns:a14="http://schemas.microsoft.com/office/drawing/2010/main" val="0"/>
                </a:ext>
              </a:extLst>
            </a:blip>
            <a:srcRect l="7177" t="12900" b="13030"/>
            <a:stretch/>
          </p:blipFill>
          <p:spPr bwMode="auto">
            <a:xfrm>
              <a:off x="936042" y="1720587"/>
              <a:ext cx="2639695" cy="1579245"/>
            </a:xfrm>
            <a:prstGeom prst="rect">
              <a:avLst/>
            </a:prstGeom>
            <a:noFill/>
            <a:ln>
              <a:noFill/>
            </a:ln>
            <a:extLst>
              <a:ext uri="{53640926-AAD7-44D8-BBD7-CCE9431645EC}">
                <a14:shadowObscured xmlns:a14="http://schemas.microsoft.com/office/drawing/2010/main"/>
              </a:ext>
            </a:extLst>
          </p:spPr>
        </p:pic>
      </p:grpSp>
      <p:grpSp>
        <p:nvGrpSpPr>
          <p:cNvPr id="9" name="Grupo 8"/>
          <p:cNvGrpSpPr/>
          <p:nvPr/>
        </p:nvGrpSpPr>
        <p:grpSpPr>
          <a:xfrm>
            <a:off x="4347864" y="1397748"/>
            <a:ext cx="4650106" cy="1322070"/>
            <a:chOff x="0" y="0"/>
            <a:chExt cx="4650399" cy="1322070"/>
          </a:xfrm>
        </p:grpSpPr>
        <p:pic>
          <p:nvPicPr>
            <p:cNvPr id="10" name="Imagen 9" descr="C:\Users\user\Downloads\WhatsApp Image 2019-12-19 at 00.35.42.jpeg"/>
            <p:cNvPicPr>
              <a:picLocks noChangeAspect="1"/>
            </p:cNvPicPr>
            <p:nvPr/>
          </p:nvPicPr>
          <p:blipFill rotWithShape="1">
            <a:blip r:embed="rId5" cstate="print">
              <a:extLst>
                <a:ext uri="{28A0092B-C50C-407E-A947-70E740481C1C}">
                  <a14:useLocalDpi xmlns:a14="http://schemas.microsoft.com/office/drawing/2010/main" val="0"/>
                </a:ext>
              </a:extLst>
            </a:blip>
            <a:srcRect l="20933" t="2448" r="16583" b="12861"/>
            <a:stretch/>
          </p:blipFill>
          <p:spPr bwMode="auto">
            <a:xfrm>
              <a:off x="0" y="0"/>
              <a:ext cx="1299845" cy="1322070"/>
            </a:xfrm>
            <a:prstGeom prst="rect">
              <a:avLst/>
            </a:prstGeom>
            <a:noFill/>
            <a:ln>
              <a:noFill/>
            </a:ln>
            <a:extLst>
              <a:ext uri="{53640926-AAD7-44D8-BBD7-CCE9431645EC}">
                <a14:shadowObscured xmlns:a14="http://schemas.microsoft.com/office/drawing/2010/main"/>
              </a:ext>
            </a:extLst>
          </p:spPr>
        </p:pic>
        <p:pic>
          <p:nvPicPr>
            <p:cNvPr id="11" name="Imagen 10" descr="C:\Users\user\Downloads\WhatsApp Image 2019-12-19 at 00.35.42 (1).jpeg"/>
            <p:cNvPicPr>
              <a:picLocks noChangeAspect="1"/>
            </p:cNvPicPr>
            <p:nvPr/>
          </p:nvPicPr>
          <p:blipFill rotWithShape="1">
            <a:blip r:embed="rId6" cstate="print">
              <a:extLst>
                <a:ext uri="{28A0092B-C50C-407E-A947-70E740481C1C}">
                  <a14:useLocalDpi xmlns:a14="http://schemas.microsoft.com/office/drawing/2010/main" val="0"/>
                </a:ext>
              </a:extLst>
            </a:blip>
            <a:srcRect l="3437" t="20539" r="7573" b="30404"/>
            <a:stretch/>
          </p:blipFill>
          <p:spPr bwMode="auto">
            <a:xfrm rot="10800000">
              <a:off x="1488734" y="15114"/>
              <a:ext cx="3161665" cy="1306830"/>
            </a:xfrm>
            <a:prstGeom prst="rect">
              <a:avLst/>
            </a:prstGeom>
            <a:noFill/>
            <a:ln>
              <a:noFill/>
            </a:ln>
            <a:extLst>
              <a:ext uri="{53640926-AAD7-44D8-BBD7-CCE9431645EC}">
                <a14:shadowObscured xmlns:a14="http://schemas.microsoft.com/office/drawing/2010/main"/>
              </a:ext>
            </a:extLst>
          </p:spPr>
        </p:pic>
      </p:grpSp>
      <p:pic>
        <p:nvPicPr>
          <p:cNvPr id="12" name="Imagen 11" descr="C:\Users\user\Downloads\WhatsApp Image 2019-12-19 at 00.35.40.jpeg"/>
          <p:cNvPicPr/>
          <p:nvPr/>
        </p:nvPicPr>
        <p:blipFill rotWithShape="1">
          <a:blip r:embed="rId7" cstate="print">
            <a:extLst>
              <a:ext uri="{28A0092B-C50C-407E-A947-70E740481C1C}">
                <a14:useLocalDpi xmlns:a14="http://schemas.microsoft.com/office/drawing/2010/main" val="0"/>
              </a:ext>
            </a:extLst>
          </a:blip>
          <a:srcRect l="20100" t="18957" r="19352" b="7154"/>
          <a:stretch/>
        </p:blipFill>
        <p:spPr bwMode="auto">
          <a:xfrm>
            <a:off x="9456783" y="1377160"/>
            <a:ext cx="2108200" cy="1928495"/>
          </a:xfrm>
          <a:prstGeom prst="rect">
            <a:avLst/>
          </a:prstGeom>
          <a:noFill/>
          <a:ln>
            <a:noFill/>
          </a:ln>
          <a:extLst>
            <a:ext uri="{53640926-AAD7-44D8-BBD7-CCE9431645EC}">
              <a14:shadowObscured xmlns:a14="http://schemas.microsoft.com/office/drawing/2010/main"/>
            </a:ext>
          </a:extLst>
        </p:spPr>
      </p:pic>
      <p:pic>
        <p:nvPicPr>
          <p:cNvPr id="13" name="Imagen 12" descr="C:\Users\user\Downloads\WhatsApp Image 2019-12-19 at 00.35.43.jpeg"/>
          <p:cNvPicPr/>
          <p:nvPr/>
        </p:nvPicPr>
        <p:blipFill rotWithShape="1">
          <a:blip r:embed="rId8" cstate="print">
            <a:extLst>
              <a:ext uri="{28A0092B-C50C-407E-A947-70E740481C1C}">
                <a14:useLocalDpi xmlns:a14="http://schemas.microsoft.com/office/drawing/2010/main" val="0"/>
              </a:ext>
            </a:extLst>
          </a:blip>
          <a:srcRect l="24936" t="29475" r="22408" b="30267"/>
          <a:stretch/>
        </p:blipFill>
        <p:spPr bwMode="auto">
          <a:xfrm>
            <a:off x="8477531" y="2836085"/>
            <a:ext cx="1499691" cy="1589252"/>
          </a:xfrm>
          <a:prstGeom prst="rect">
            <a:avLst/>
          </a:prstGeom>
          <a:noFill/>
          <a:ln>
            <a:noFill/>
          </a:ln>
          <a:extLst>
            <a:ext uri="{53640926-AAD7-44D8-BBD7-CCE9431645EC}">
              <a14:shadowObscured xmlns:a14="http://schemas.microsoft.com/office/drawing/2010/main"/>
            </a:ext>
          </a:extLst>
        </p:spPr>
      </p:pic>
      <p:grpSp>
        <p:nvGrpSpPr>
          <p:cNvPr id="14" name="Grupo 13"/>
          <p:cNvGrpSpPr/>
          <p:nvPr/>
        </p:nvGrpSpPr>
        <p:grpSpPr>
          <a:xfrm>
            <a:off x="7682593" y="4553696"/>
            <a:ext cx="3882390" cy="1760220"/>
            <a:chOff x="0" y="0"/>
            <a:chExt cx="3882737" cy="1760220"/>
          </a:xfrm>
        </p:grpSpPr>
        <p:pic>
          <p:nvPicPr>
            <p:cNvPr id="15" name="Imagen 14" descr="C:\Users\user\Downloads\WhatsApp Image 2019-12-19 at 01.03.59.jpe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080260" cy="1760220"/>
            </a:xfrm>
            <a:prstGeom prst="rect">
              <a:avLst/>
            </a:prstGeom>
            <a:noFill/>
            <a:ln>
              <a:noFill/>
            </a:ln>
          </p:spPr>
        </p:pic>
        <p:pic>
          <p:nvPicPr>
            <p:cNvPr id="16" name="Imagen 15" descr="C:\Users\user\Downloads\WhatsApp Image 2019-11-18 at 10.28.52.jpeg"/>
            <p:cNvPicPr>
              <a:picLocks noChangeAspect="1"/>
            </p:cNvPicPr>
            <p:nvPr/>
          </p:nvPicPr>
          <p:blipFill rotWithShape="1">
            <a:blip r:embed="rId10">
              <a:extLst>
                <a:ext uri="{28A0092B-C50C-407E-A947-70E740481C1C}">
                  <a14:useLocalDpi xmlns:a14="http://schemas.microsoft.com/office/drawing/2010/main" val="0"/>
                </a:ext>
              </a:extLst>
            </a:blip>
            <a:srcRect l="20354" t="7822" r="45945" b="65084"/>
            <a:stretch/>
          </p:blipFill>
          <p:spPr bwMode="auto">
            <a:xfrm>
              <a:off x="2244437" y="0"/>
              <a:ext cx="1638300" cy="1756410"/>
            </a:xfrm>
            <a:prstGeom prst="rect">
              <a:avLst/>
            </a:prstGeom>
            <a:noFill/>
            <a:ln>
              <a:noFill/>
            </a:ln>
            <a:extLst>
              <a:ext uri="{53640926-AAD7-44D8-BBD7-CCE9431645EC}">
                <a14:shadowObscured xmlns:a14="http://schemas.microsoft.com/office/drawing/2010/main"/>
              </a:ext>
            </a:extLst>
          </p:spPr>
        </p:pic>
      </p:grpSp>
      <p:grpSp>
        <p:nvGrpSpPr>
          <p:cNvPr id="17" name="Grupo 16"/>
          <p:cNvGrpSpPr/>
          <p:nvPr/>
        </p:nvGrpSpPr>
        <p:grpSpPr>
          <a:xfrm>
            <a:off x="754306" y="4043639"/>
            <a:ext cx="2880359" cy="2353291"/>
            <a:chOff x="0" y="-1245963"/>
            <a:chExt cx="3688080" cy="3023963"/>
          </a:xfrm>
        </p:grpSpPr>
        <p:pic>
          <p:nvPicPr>
            <p:cNvPr id="18" name="Imagen 17" descr="C:\Users\user\Downloads\WhatsApp Image 2019-12-19 at 00.35.42 (2).jpeg"/>
            <p:cNvPicPr>
              <a:picLocks noChangeAspect="1"/>
            </p:cNvPicPr>
            <p:nvPr/>
          </p:nvPicPr>
          <p:blipFill rotWithShape="1">
            <a:blip r:embed="rId11" cstate="print">
              <a:extLst>
                <a:ext uri="{28A0092B-C50C-407E-A947-70E740481C1C}">
                  <a14:useLocalDpi xmlns:a14="http://schemas.microsoft.com/office/drawing/2010/main" val="0"/>
                </a:ext>
              </a:extLst>
            </a:blip>
            <a:srcRect l="27985" t="20711" r="27727" b="19897"/>
            <a:stretch/>
          </p:blipFill>
          <p:spPr bwMode="auto">
            <a:xfrm>
              <a:off x="0" y="0"/>
              <a:ext cx="1767840" cy="1778000"/>
            </a:xfrm>
            <a:prstGeom prst="rect">
              <a:avLst/>
            </a:prstGeom>
            <a:noFill/>
            <a:ln>
              <a:noFill/>
            </a:ln>
            <a:extLst>
              <a:ext uri="{53640926-AAD7-44D8-BBD7-CCE9431645EC}">
                <a14:shadowObscured xmlns:a14="http://schemas.microsoft.com/office/drawing/2010/main"/>
              </a:ext>
            </a:extLst>
          </p:spPr>
        </p:pic>
        <p:pic>
          <p:nvPicPr>
            <p:cNvPr id="19" name="Imagen 18" descr="C:\Users\user\Downloads\WhatsApp Image 2019-12-19 at 00.35.42 (3).jpeg"/>
            <p:cNvPicPr>
              <a:picLocks noChangeAspect="1"/>
            </p:cNvPicPr>
            <p:nvPr/>
          </p:nvPicPr>
          <p:blipFill rotWithShape="1">
            <a:blip r:embed="rId12" cstate="print">
              <a:extLst>
                <a:ext uri="{28A0092B-C50C-407E-A947-70E740481C1C}">
                  <a14:useLocalDpi xmlns:a14="http://schemas.microsoft.com/office/drawing/2010/main" val="0"/>
                </a:ext>
              </a:extLst>
            </a:blip>
            <a:srcRect l="27471" t="22595" r="29910" b="21607"/>
            <a:stretch/>
          </p:blipFill>
          <p:spPr bwMode="auto">
            <a:xfrm>
              <a:off x="1889760" y="0"/>
              <a:ext cx="1798320" cy="1765300"/>
            </a:xfrm>
            <a:prstGeom prst="rect">
              <a:avLst/>
            </a:prstGeom>
            <a:noFill/>
            <a:ln>
              <a:noFill/>
            </a:ln>
            <a:extLst>
              <a:ext uri="{53640926-AAD7-44D8-BBD7-CCE9431645EC}">
                <a14:shadowObscured xmlns:a14="http://schemas.microsoft.com/office/drawing/2010/main"/>
              </a:ext>
            </a:extLst>
          </p:spPr>
        </p:pic>
        <p:pic>
          <p:nvPicPr>
            <p:cNvPr id="20" name="Imagen 19" descr="C:\Users\user\Downloads\WhatsApp Image 2019-12-19 at 00.35.42 (4).jpeg"/>
            <p:cNvPicPr>
              <a:picLocks noChangeAspect="1"/>
            </p:cNvPicPr>
            <p:nvPr/>
          </p:nvPicPr>
          <p:blipFill rotWithShape="1">
            <a:blip r:embed="rId13" cstate="print">
              <a:extLst>
                <a:ext uri="{28A0092B-C50C-407E-A947-70E740481C1C}">
                  <a14:useLocalDpi xmlns:a14="http://schemas.microsoft.com/office/drawing/2010/main" val="0"/>
                </a:ext>
              </a:extLst>
            </a:blip>
            <a:srcRect l="22978" t="30637" r="29011" b="34959"/>
            <a:stretch/>
          </p:blipFill>
          <p:spPr bwMode="auto">
            <a:xfrm>
              <a:off x="762317" y="-1245963"/>
              <a:ext cx="2011046" cy="1080859"/>
            </a:xfrm>
            <a:prstGeom prst="rect">
              <a:avLst/>
            </a:prstGeom>
            <a:noFill/>
            <a:ln>
              <a:noFill/>
            </a:ln>
            <a:extLst>
              <a:ext uri="{53640926-AAD7-44D8-BBD7-CCE9431645EC}">
                <a14:shadowObscured xmlns:a14="http://schemas.microsoft.com/office/drawing/2010/main"/>
              </a:ext>
            </a:extLst>
          </p:spPr>
        </p:pic>
      </p:grpSp>
      <p:grpSp>
        <p:nvGrpSpPr>
          <p:cNvPr id="21" name="Grupo 20"/>
          <p:cNvGrpSpPr/>
          <p:nvPr/>
        </p:nvGrpSpPr>
        <p:grpSpPr>
          <a:xfrm>
            <a:off x="4076159" y="4547881"/>
            <a:ext cx="3142935" cy="1447800"/>
            <a:chOff x="168978" y="-97867"/>
            <a:chExt cx="3143147" cy="1447800"/>
          </a:xfrm>
        </p:grpSpPr>
        <p:pic>
          <p:nvPicPr>
            <p:cNvPr id="23" name="Imagen 22" descr="C:\Users\user\Downloads\WhatsApp Image 2019-12-19 at 00.35.43 (2).jpeg"/>
            <p:cNvPicPr>
              <a:picLocks noChangeAspect="1"/>
            </p:cNvPicPr>
            <p:nvPr/>
          </p:nvPicPr>
          <p:blipFill rotWithShape="1">
            <a:blip r:embed="rId14" cstate="print">
              <a:extLst>
                <a:ext uri="{28A0092B-C50C-407E-A947-70E740481C1C}">
                  <a14:useLocalDpi xmlns:a14="http://schemas.microsoft.com/office/drawing/2010/main" val="0"/>
                </a:ext>
              </a:extLst>
            </a:blip>
            <a:srcRect l="28370" t="22080" r="33119" b="27257"/>
            <a:stretch/>
          </p:blipFill>
          <p:spPr bwMode="auto">
            <a:xfrm rot="5400000">
              <a:off x="1883375" y="-88342"/>
              <a:ext cx="1438275" cy="1419225"/>
            </a:xfrm>
            <a:prstGeom prst="rect">
              <a:avLst/>
            </a:prstGeom>
            <a:noFill/>
            <a:ln>
              <a:noFill/>
            </a:ln>
            <a:extLst>
              <a:ext uri="{53640926-AAD7-44D8-BBD7-CCE9431645EC}">
                <a14:shadowObscured xmlns:a14="http://schemas.microsoft.com/office/drawing/2010/main"/>
              </a:ext>
            </a:extLst>
          </p:spPr>
        </p:pic>
        <p:pic>
          <p:nvPicPr>
            <p:cNvPr id="24" name="Imagen 23" descr="C:\Users\user\Downloads\WhatsApp Image 2019-12-19 at 00.35.43 (3).jpeg"/>
            <p:cNvPicPr>
              <a:picLocks noChangeAspect="1"/>
            </p:cNvPicPr>
            <p:nvPr/>
          </p:nvPicPr>
          <p:blipFill rotWithShape="1">
            <a:blip r:embed="rId15" cstate="print">
              <a:extLst>
                <a:ext uri="{28A0092B-C50C-407E-A947-70E740481C1C}">
                  <a14:useLocalDpi xmlns:a14="http://schemas.microsoft.com/office/drawing/2010/main" val="0"/>
                </a:ext>
              </a:extLst>
            </a:blip>
            <a:srcRect l="25289" t="28241" r="35045" b="22293"/>
            <a:stretch/>
          </p:blipFill>
          <p:spPr bwMode="auto">
            <a:xfrm>
              <a:off x="168978" y="-97867"/>
              <a:ext cx="1548130" cy="1447800"/>
            </a:xfrm>
            <a:prstGeom prst="rect">
              <a:avLst/>
            </a:prstGeom>
            <a:noFill/>
            <a:ln>
              <a:noFill/>
            </a:ln>
            <a:extLst>
              <a:ext uri="{53640926-AAD7-44D8-BBD7-CCE9431645EC}">
                <a14:shadowObscured xmlns:a14="http://schemas.microsoft.com/office/drawing/2010/main"/>
              </a:ext>
            </a:extLst>
          </p:spPr>
        </p:pic>
      </p:grpSp>
      <p:pic>
        <p:nvPicPr>
          <p:cNvPr id="25" name="Imagen 24" descr="C:\Users\user\Downloads\WhatsApp Image 2019-12-19 at 00.35.41 (1).jpeg"/>
          <p:cNvPicPr/>
          <p:nvPr/>
        </p:nvPicPr>
        <p:blipFill rotWithShape="1">
          <a:blip r:embed="rId16" cstate="print">
            <a:extLst>
              <a:ext uri="{28A0092B-C50C-407E-A947-70E740481C1C}">
                <a14:useLocalDpi xmlns:a14="http://schemas.microsoft.com/office/drawing/2010/main" val="0"/>
              </a:ext>
            </a:extLst>
          </a:blip>
          <a:srcRect t="30637" b="33076"/>
          <a:stretch/>
        </p:blipFill>
        <p:spPr bwMode="auto">
          <a:xfrm rot="10800000">
            <a:off x="3431218" y="2848178"/>
            <a:ext cx="4810572" cy="12791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8016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34426"/>
            <a:ext cx="12192000" cy="56388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ítulo 1"/>
          <p:cNvSpPr>
            <a:spLocks noGrp="1"/>
          </p:cNvSpPr>
          <p:nvPr>
            <p:ph type="title"/>
          </p:nvPr>
        </p:nvSpPr>
        <p:spPr>
          <a:xfrm>
            <a:off x="1351942" y="284557"/>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ENSAMBLE</a:t>
            </a:r>
            <a:endParaRPr lang="es-ES" sz="3000" b="1" dirty="0">
              <a:latin typeface="Arial" panose="020B0604020202020204" pitchFamily="34" charset="0"/>
              <a:cs typeface="Arial" panose="020B0604020202020204" pitchFamily="34" charset="0"/>
            </a:endParaRPr>
          </a:p>
        </p:txBody>
      </p:sp>
      <p:grpSp>
        <p:nvGrpSpPr>
          <p:cNvPr id="6" name="Grupo 5"/>
          <p:cNvGrpSpPr/>
          <p:nvPr/>
        </p:nvGrpSpPr>
        <p:grpSpPr>
          <a:xfrm>
            <a:off x="2366462" y="1872342"/>
            <a:ext cx="7387137" cy="3361509"/>
            <a:chOff x="0" y="0"/>
            <a:chExt cx="4184650" cy="2077720"/>
          </a:xfrm>
        </p:grpSpPr>
        <p:pic>
          <p:nvPicPr>
            <p:cNvPr id="7" name="Imagen 6" descr="C:\Users\user\Downloads\WhatsApp Image 2019-12-19 at 00.35.38.jpeg"/>
            <p:cNvPicPr>
              <a:picLocks noChangeAspect="1"/>
            </p:cNvPicPr>
            <p:nvPr/>
          </p:nvPicPr>
          <p:blipFill rotWithShape="1">
            <a:blip r:embed="rId2" cstate="print">
              <a:extLst>
                <a:ext uri="{28A0092B-C50C-407E-A947-70E740481C1C}">
                  <a14:useLocalDpi xmlns:a14="http://schemas.microsoft.com/office/drawing/2010/main" val="0"/>
                </a:ext>
              </a:extLst>
            </a:blip>
            <a:srcRect l="20668" t="20539" r="15533" b="3637"/>
            <a:stretch/>
          </p:blipFill>
          <p:spPr bwMode="auto">
            <a:xfrm>
              <a:off x="0" y="99060"/>
              <a:ext cx="2145030" cy="1912620"/>
            </a:xfrm>
            <a:prstGeom prst="rect">
              <a:avLst/>
            </a:prstGeom>
            <a:noFill/>
            <a:ln>
              <a:noFill/>
            </a:ln>
            <a:extLst>
              <a:ext uri="{53640926-AAD7-44D8-BBD7-CCE9431645EC}">
                <a14:shadowObscured xmlns:a14="http://schemas.microsoft.com/office/drawing/2010/main"/>
              </a:ext>
            </a:extLst>
          </p:spPr>
        </p:pic>
        <p:pic>
          <p:nvPicPr>
            <p:cNvPr id="8" name="Imagen 7" descr="C:\Users\user\Downloads\WhatsApp Image 2019-12-19 at 00.35.38 (1).jpeg"/>
            <p:cNvPicPr>
              <a:picLocks noChangeAspect="1"/>
            </p:cNvPicPr>
            <p:nvPr/>
          </p:nvPicPr>
          <p:blipFill rotWithShape="1">
            <a:blip r:embed="rId3" cstate="print">
              <a:extLst>
                <a:ext uri="{28A0092B-C50C-407E-A947-70E740481C1C}">
                  <a14:useLocalDpi xmlns:a14="http://schemas.microsoft.com/office/drawing/2010/main" val="0"/>
                </a:ext>
              </a:extLst>
            </a:blip>
            <a:srcRect t="15582"/>
            <a:stretch/>
          </p:blipFill>
          <p:spPr bwMode="auto">
            <a:xfrm>
              <a:off x="2339340" y="0"/>
              <a:ext cx="1845310" cy="207772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00407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82789" y="0"/>
            <a:ext cx="6209211" cy="6858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endParaRPr lang="es-ES" dirty="0"/>
          </a:p>
        </p:txBody>
      </p:sp>
      <p:sp>
        <p:nvSpPr>
          <p:cNvPr id="5" name="Título 1"/>
          <p:cNvSpPr txBox="1">
            <a:spLocks/>
          </p:cNvSpPr>
          <p:nvPr/>
        </p:nvSpPr>
        <p:spPr>
          <a:xfrm>
            <a:off x="690024" y="1423778"/>
            <a:ext cx="4821861" cy="4524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1400" b="1" dirty="0" smtClean="0">
                <a:latin typeface="SansSerif" panose="00000400000000000000" pitchFamily="2" charset="2"/>
                <a:cs typeface="Arial" panose="020B0604020202020204" pitchFamily="34" charset="0"/>
              </a:rPr>
              <a:t>GENERAL</a:t>
            </a:r>
          </a:p>
          <a:p>
            <a:endParaRPr lang="es-ES_tradnl" sz="1400" b="1" dirty="0">
              <a:latin typeface="SansSerif" panose="00000400000000000000" pitchFamily="2" charset="2"/>
              <a:cs typeface="Arial" panose="020B0604020202020204" pitchFamily="34" charset="0"/>
            </a:endParaRPr>
          </a:p>
          <a:p>
            <a:pPr marL="571500" indent="-571500">
              <a:buFont typeface="Arial" panose="020B0604020202020204" pitchFamily="34" charset="0"/>
              <a:buChar char="•"/>
            </a:pPr>
            <a:r>
              <a:rPr lang="es-ES" sz="1400" dirty="0" smtClean="0">
                <a:latin typeface="SansSerif" panose="00000400000000000000" pitchFamily="2" charset="2"/>
              </a:rPr>
              <a:t>Diseñar</a:t>
            </a:r>
            <a:r>
              <a:rPr lang="es-ES" sz="1400" dirty="0">
                <a:latin typeface="SansSerif" panose="00000400000000000000" pitchFamily="2" charset="2"/>
              </a:rPr>
              <a:t>, fabricar y automatizar una máquina extrusora de jabón artesanal para la empresa </a:t>
            </a:r>
            <a:r>
              <a:rPr lang="es-ES" sz="1400" dirty="0" smtClean="0">
                <a:latin typeface="SansSerif" panose="00000400000000000000" pitchFamily="2" charset="2"/>
              </a:rPr>
              <a:t>Apaika.</a:t>
            </a:r>
          </a:p>
          <a:p>
            <a:endParaRPr lang="es-ES" sz="1400" dirty="0" smtClean="0">
              <a:latin typeface="SansSerif" panose="00000400000000000000" pitchFamily="2" charset="2"/>
            </a:endParaRPr>
          </a:p>
          <a:p>
            <a:endParaRPr lang="es-ES" sz="1400" dirty="0">
              <a:latin typeface="SansSerif" panose="00000400000000000000" pitchFamily="2" charset="2"/>
            </a:endParaRPr>
          </a:p>
          <a:p>
            <a:r>
              <a:rPr lang="es-ES" sz="1400" b="1" dirty="0" smtClean="0">
                <a:latin typeface="SansSerif" panose="00000400000000000000" pitchFamily="2" charset="2"/>
              </a:rPr>
              <a:t>ESPECÍFICOS</a:t>
            </a:r>
          </a:p>
          <a:p>
            <a:endParaRPr lang="es-ES" sz="1400" b="1" dirty="0">
              <a:latin typeface="SansSerif" panose="00000400000000000000" pitchFamily="2" charset="2"/>
            </a:endParaRPr>
          </a:p>
          <a:p>
            <a:pPr marL="285750" lvl="0" indent="-285750">
              <a:buFont typeface="Arial" panose="020B0604020202020204" pitchFamily="34" charset="0"/>
              <a:buChar char="•"/>
            </a:pPr>
            <a:r>
              <a:rPr lang="es-ES_tradnl" sz="1400" dirty="0" smtClean="0">
                <a:latin typeface="Arial" panose="020B0604020202020204" pitchFamily="34" charset="0"/>
                <a:cs typeface="Arial" panose="020B0604020202020204" pitchFamily="34" charset="0"/>
              </a:rPr>
              <a:t>Diseñar </a:t>
            </a:r>
            <a:r>
              <a:rPr lang="es-ES_tradnl" sz="1400" dirty="0">
                <a:latin typeface="Arial" panose="020B0604020202020204" pitchFamily="34" charset="0"/>
                <a:cs typeface="Arial" panose="020B0604020202020204" pitchFamily="34" charset="0"/>
              </a:rPr>
              <a:t>una estructura compacta y sólida que permita llevar a cabo un proceso continuo de extrusión de </a:t>
            </a:r>
            <a:r>
              <a:rPr lang="es-ES_tradnl" sz="1400" dirty="0" smtClean="0">
                <a:latin typeface="Arial" panose="020B0604020202020204" pitchFamily="34" charset="0"/>
                <a:cs typeface="Arial" panose="020B0604020202020204" pitchFamily="34" charset="0"/>
              </a:rPr>
              <a:t>jabón.</a:t>
            </a:r>
          </a:p>
          <a:p>
            <a:pPr marL="285750" lvl="0" indent="-285750">
              <a:buFont typeface="Arial" panose="020B0604020202020204" pitchFamily="34" charset="0"/>
              <a:buChar char="•"/>
            </a:pPr>
            <a:endParaRPr lang="es-ES_tradnl"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_tradnl" sz="1400" dirty="0" smtClean="0">
                <a:latin typeface="Arial" panose="020B0604020202020204" pitchFamily="34" charset="0"/>
                <a:cs typeface="Arial" panose="020B0604020202020204" pitchFamily="34" charset="0"/>
              </a:rPr>
              <a:t>Escoger </a:t>
            </a:r>
            <a:r>
              <a:rPr lang="es-ES_tradnl" sz="1400" dirty="0">
                <a:latin typeface="Arial" panose="020B0604020202020204" pitchFamily="34" charset="0"/>
                <a:cs typeface="Arial" panose="020B0604020202020204" pitchFamily="34" charset="0"/>
              </a:rPr>
              <a:t>correctamente el material para la fabricación de la máquina, tomando en cuenta su </a:t>
            </a:r>
            <a:r>
              <a:rPr lang="es-ES_tradnl" sz="1400" dirty="0" smtClean="0">
                <a:latin typeface="Arial" panose="020B0604020202020204" pitchFamily="34" charset="0"/>
                <a:cs typeface="Arial" panose="020B0604020202020204" pitchFamily="34" charset="0"/>
              </a:rPr>
              <a:t>aplicación.</a:t>
            </a:r>
            <a:endParaRPr lang="en-US" sz="14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_tradnl" sz="1400" dirty="0" smtClean="0">
                <a:latin typeface="Arial" panose="020B0604020202020204" pitchFamily="34" charset="0"/>
                <a:cs typeface="Arial" panose="020B0604020202020204" pitchFamily="34" charset="0"/>
              </a:rPr>
              <a:t>Diseñar </a:t>
            </a:r>
            <a:r>
              <a:rPr lang="es-ES_tradnl" sz="1400" dirty="0">
                <a:latin typeface="Arial" panose="020B0604020202020204" pitchFamily="34" charset="0"/>
                <a:cs typeface="Arial" panose="020B0604020202020204" pitchFamily="34" charset="0"/>
              </a:rPr>
              <a:t>correctamente el husillo de extrusión para mejorar la eficiencia del proceso de extrusión de jabón</a:t>
            </a:r>
            <a:r>
              <a:rPr lang="es-ES_tradnl" sz="1400" dirty="0" smtClean="0"/>
              <a:t>.</a:t>
            </a:r>
            <a:endParaRPr lang="es-ES" sz="1400" b="1" dirty="0" smtClean="0">
              <a:latin typeface="SansSerif" panose="00000400000000000000" pitchFamily="2" charset="2"/>
            </a:endParaRPr>
          </a:p>
          <a:p>
            <a:pPr marL="285750" indent="-285750">
              <a:buFont typeface="Arial" panose="020B0604020202020204" pitchFamily="34" charset="0"/>
              <a:buChar char="•"/>
            </a:pPr>
            <a:endParaRPr lang="es-ES_tradnl" sz="1400" dirty="0" smtClean="0">
              <a:latin typeface="SansSerif" panose="00000400000000000000" pitchFamily="2" charset="2"/>
              <a:cs typeface="Arial" panose="020B0604020202020204" pitchFamily="34" charset="0"/>
            </a:endParaRPr>
          </a:p>
        </p:txBody>
      </p:sp>
      <p:sp>
        <p:nvSpPr>
          <p:cNvPr id="6" name="Título 1"/>
          <p:cNvSpPr>
            <a:spLocks noGrp="1"/>
          </p:cNvSpPr>
          <p:nvPr>
            <p:ph type="title"/>
          </p:nvPr>
        </p:nvSpPr>
        <p:spPr>
          <a:xfrm>
            <a:off x="848957" y="574693"/>
            <a:ext cx="4503997" cy="949869"/>
          </a:xfrm>
        </p:spPr>
        <p:txBody>
          <a:bodyPr>
            <a:normAutofit/>
          </a:bodyPr>
          <a:lstStyle/>
          <a:p>
            <a:pPr algn="ctr"/>
            <a:r>
              <a:rPr lang="es-ES" sz="3000" b="1" dirty="0" smtClean="0">
                <a:latin typeface="SansSerif" panose="00000400000000000000" pitchFamily="2" charset="2"/>
                <a:cs typeface="Arial" panose="020B0604020202020204" pitchFamily="34" charset="0"/>
              </a:rPr>
              <a:t>OBJETIVOS</a:t>
            </a:r>
            <a:endParaRPr lang="es-ES" sz="3000" b="1" dirty="0">
              <a:latin typeface="Arial" panose="020B0604020202020204" pitchFamily="34" charset="0"/>
              <a:cs typeface="Arial" panose="020B0604020202020204" pitchFamily="34" charset="0"/>
            </a:endParaRPr>
          </a:p>
        </p:txBody>
      </p:sp>
      <p:sp>
        <p:nvSpPr>
          <p:cNvPr id="7" name="Título 1"/>
          <p:cNvSpPr txBox="1">
            <a:spLocks/>
          </p:cNvSpPr>
          <p:nvPr/>
        </p:nvSpPr>
        <p:spPr>
          <a:xfrm>
            <a:off x="7367323" y="2381087"/>
            <a:ext cx="4503997" cy="1912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s-ES" sz="3000" b="1" dirty="0" smtClean="0">
                <a:latin typeface="SansSerif" panose="00000400000000000000" pitchFamily="2" charset="2"/>
                <a:cs typeface="Arial" panose="020B0604020202020204" pitchFamily="34" charset="0"/>
              </a:rPr>
              <a:t>IMPORTANCIA</a:t>
            </a:r>
          </a:p>
          <a:p>
            <a:endParaRPr lang="es-ES" sz="3000" b="1" dirty="0" smtClean="0">
              <a:latin typeface="SansSerif" panose="00000400000000000000" pitchFamily="2" charset="2"/>
              <a:cs typeface="Arial" panose="020B0604020202020204" pitchFamily="34" charset="0"/>
            </a:endParaRPr>
          </a:p>
          <a:p>
            <a:pPr marL="457200" indent="-457200">
              <a:buFont typeface="Arial" panose="020B0604020202020204" pitchFamily="34" charset="0"/>
              <a:buChar char="•"/>
            </a:pPr>
            <a:r>
              <a:rPr lang="es-ES" sz="3000" b="1" dirty="0" smtClean="0">
                <a:latin typeface="SansSerif" panose="00000400000000000000" pitchFamily="2" charset="2"/>
                <a:cs typeface="Arial" panose="020B0604020202020204" pitchFamily="34" charset="0"/>
              </a:rPr>
              <a:t>ALCANCE</a:t>
            </a:r>
          </a:p>
          <a:p>
            <a:pPr marL="457200" indent="-457200">
              <a:buFont typeface="Arial" panose="020B0604020202020204" pitchFamily="34" charset="0"/>
              <a:buChar char="•"/>
            </a:pPr>
            <a:endParaRPr lang="es-E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645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34426"/>
            <a:ext cx="12192000" cy="56388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ítulo 1"/>
          <p:cNvSpPr>
            <a:spLocks noGrp="1"/>
          </p:cNvSpPr>
          <p:nvPr>
            <p:ph type="title"/>
          </p:nvPr>
        </p:nvSpPr>
        <p:spPr>
          <a:xfrm>
            <a:off x="1351942" y="284557"/>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PRUEBAS DE FUNCIONAMIENTO</a:t>
            </a:r>
            <a:endParaRPr lang="es-ES" sz="3000" b="1" dirty="0">
              <a:latin typeface="Arial" panose="020B0604020202020204" pitchFamily="34" charset="0"/>
              <a:cs typeface="Arial" panose="020B0604020202020204" pitchFamily="34" charset="0"/>
            </a:endParaRPr>
          </a:p>
        </p:txBody>
      </p:sp>
      <p:pic>
        <p:nvPicPr>
          <p:cNvPr id="7" name="Imagen 6" descr="C:\Users\user\Downloads\WhatsApp Image 2019-12-14 at 09.21.51.jpeg"/>
          <p:cNvPicPr/>
          <p:nvPr/>
        </p:nvPicPr>
        <p:blipFill rotWithShape="1">
          <a:blip r:embed="rId2" cstate="print">
            <a:extLst>
              <a:ext uri="{28A0092B-C50C-407E-A947-70E740481C1C}">
                <a14:useLocalDpi xmlns:a14="http://schemas.microsoft.com/office/drawing/2010/main" val="0"/>
              </a:ext>
            </a:extLst>
          </a:blip>
          <a:srcRect r="10526"/>
          <a:stretch/>
        </p:blipFill>
        <p:spPr bwMode="auto">
          <a:xfrm>
            <a:off x="607149" y="2305594"/>
            <a:ext cx="3398793" cy="2754086"/>
          </a:xfrm>
          <a:prstGeom prst="rect">
            <a:avLst/>
          </a:prstGeom>
          <a:noFill/>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971" y="1791786"/>
            <a:ext cx="3015887" cy="4021183"/>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887" y="2363828"/>
            <a:ext cx="3403826" cy="2637617"/>
          </a:xfrm>
          <a:prstGeom prst="rect">
            <a:avLst/>
          </a:prstGeom>
        </p:spPr>
      </p:pic>
    </p:spTree>
    <p:extLst>
      <p:ext uri="{BB962C8B-B14F-4D97-AF65-F5344CB8AC3E}">
        <p14:creationId xmlns:p14="http://schemas.microsoft.com/office/powerpoint/2010/main" val="45669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351942" y="284557"/>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COSTO TOTAL</a:t>
            </a:r>
            <a:endParaRPr lang="es-ES" sz="3000" b="1"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36233731"/>
              </p:ext>
            </p:extLst>
          </p:nvPr>
        </p:nvGraphicFramePr>
        <p:xfrm>
          <a:off x="3980724" y="1741964"/>
          <a:ext cx="3568700" cy="2567940"/>
        </p:xfrm>
        <a:graphic>
          <a:graphicData uri="http://schemas.openxmlformats.org/drawingml/2006/table">
            <a:tbl>
              <a:tblPr firstRow="1" firstCol="1" bandRow="1"/>
              <a:tblGrid>
                <a:gridCol w="368300">
                  <a:extLst>
                    <a:ext uri="{9D8B030D-6E8A-4147-A177-3AD203B41FA5}">
                      <a16:colId xmlns:a16="http://schemas.microsoft.com/office/drawing/2014/main" val="393407704"/>
                    </a:ext>
                  </a:extLst>
                </a:gridCol>
                <a:gridCol w="2540000">
                  <a:extLst>
                    <a:ext uri="{9D8B030D-6E8A-4147-A177-3AD203B41FA5}">
                      <a16:colId xmlns:a16="http://schemas.microsoft.com/office/drawing/2014/main" val="3291120478"/>
                    </a:ext>
                  </a:extLst>
                </a:gridCol>
                <a:gridCol w="660400">
                  <a:extLst>
                    <a:ext uri="{9D8B030D-6E8A-4147-A177-3AD203B41FA5}">
                      <a16:colId xmlns:a16="http://schemas.microsoft.com/office/drawing/2014/main" val="754757516"/>
                    </a:ext>
                  </a:extLst>
                </a:gridCol>
              </a:tblGrid>
              <a:tr h="281940">
                <a:tc gridSpan="3">
                  <a:txBody>
                    <a:bodyPr/>
                    <a:lstStyle/>
                    <a:p>
                      <a:pPr algn="ctr">
                        <a:lnSpc>
                          <a:spcPct val="150000"/>
                        </a:lnSpc>
                        <a:spcAft>
                          <a:spcPts val="80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Costo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955561256"/>
                  </a:ext>
                </a:extLst>
              </a:tr>
              <a:tr h="388620">
                <a:tc>
                  <a:txBody>
                    <a:bodyPr/>
                    <a:lstStyle/>
                    <a:p>
                      <a:pPr algn="ctr">
                        <a:lnSpc>
                          <a:spcPct val="150000"/>
                        </a:lnSpc>
                        <a:spcAft>
                          <a:spcPts val="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Costo (USD)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517379"/>
                  </a:ext>
                </a:extLst>
              </a:tr>
              <a:tr h="182880">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Misceláneos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425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001695"/>
                  </a:ext>
                </a:extLst>
              </a:tr>
              <a:tr h="182880">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Taller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595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631293"/>
                  </a:ext>
                </a:extLst>
              </a:tr>
              <a:tr h="182880">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Materiales y dispositivos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1388,78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767754"/>
                  </a:ext>
                </a:extLst>
              </a:tr>
              <a:tr h="182880">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Contratación de servicios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1136,12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227834"/>
                  </a:ext>
                </a:extLst>
              </a:tr>
              <a:tr h="182880">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Aporte del estudiante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2000"/>
                  </a:ext>
                </a:extLst>
              </a:tr>
              <a:tr h="215265">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4544,9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806330"/>
                  </a:ext>
                </a:extLst>
              </a:tr>
              <a:tr h="182245">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Imprevistos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454,49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39335"/>
                  </a:ext>
                </a:extLst>
              </a:tr>
              <a:tr h="18288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_tradnl" sz="10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00" b="1" dirty="0">
                          <a:effectLst/>
                          <a:latin typeface="Arial" panose="020B0604020202020204" pitchFamily="34" charset="0"/>
                          <a:ea typeface="Times New Roman" panose="02020603050405020304" pitchFamily="18" charset="0"/>
                          <a:cs typeface="Times New Roman" panose="02020603050405020304" pitchFamily="18" charset="0"/>
                        </a:rPr>
                        <a:t>4999,39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161655"/>
                  </a:ext>
                </a:extLst>
              </a:tr>
            </a:tbl>
          </a:graphicData>
        </a:graphic>
      </p:graphicFrame>
    </p:spTree>
    <p:extLst>
      <p:ext uri="{BB962C8B-B14F-4D97-AF65-F5344CB8AC3E}">
        <p14:creationId xmlns:p14="http://schemas.microsoft.com/office/powerpoint/2010/main" val="134283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160782" y="1234426"/>
            <a:ext cx="7437121" cy="4818031"/>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4" name="Título 1"/>
          <p:cNvSpPr>
            <a:spLocks noGrp="1"/>
          </p:cNvSpPr>
          <p:nvPr>
            <p:ph type="title"/>
          </p:nvPr>
        </p:nvSpPr>
        <p:spPr>
          <a:xfrm>
            <a:off x="1351942" y="284557"/>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CONCLUSIONES</a:t>
            </a:r>
            <a:endParaRPr lang="es-ES" sz="300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518" y="1837573"/>
            <a:ext cx="4815648" cy="3611736"/>
          </a:xfrm>
          <a:prstGeom prst="rect">
            <a:avLst/>
          </a:prstGeom>
        </p:spPr>
      </p:pic>
    </p:spTree>
    <p:extLst>
      <p:ext uri="{BB962C8B-B14F-4D97-AF65-F5344CB8AC3E}">
        <p14:creationId xmlns:p14="http://schemas.microsoft.com/office/powerpoint/2010/main" val="48267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351942" y="284557"/>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CONCLUSIONES</a:t>
            </a:r>
            <a:endParaRPr lang="es-ES" sz="30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132897"/>
            <a:ext cx="9068772" cy="4884725"/>
          </a:xfrm>
          <a:prstGeom prst="rect">
            <a:avLst/>
          </a:prstGeom>
        </p:spPr>
      </p:pic>
    </p:spTree>
    <p:extLst>
      <p:ext uri="{BB962C8B-B14F-4D97-AF65-F5344CB8AC3E}">
        <p14:creationId xmlns:p14="http://schemas.microsoft.com/office/powerpoint/2010/main" val="3806058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160782" y="1234426"/>
            <a:ext cx="7437121" cy="4818031"/>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4" name="Título 1"/>
          <p:cNvSpPr>
            <a:spLocks noGrp="1"/>
          </p:cNvSpPr>
          <p:nvPr>
            <p:ph type="title"/>
          </p:nvPr>
        </p:nvSpPr>
        <p:spPr>
          <a:xfrm>
            <a:off x="1351942" y="284557"/>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CONCLUSIONES</a:t>
            </a:r>
            <a:endParaRPr lang="es-ES" sz="3000" b="1" dirty="0">
              <a:latin typeface="Arial" panose="020B0604020202020204" pitchFamily="34" charset="0"/>
              <a:cs typeface="Arial" panose="020B0604020202020204" pitchFamily="34" charset="0"/>
            </a:endParaRPr>
          </a:p>
        </p:txBody>
      </p:sp>
      <p:pic>
        <p:nvPicPr>
          <p:cNvPr id="5" name="Imagen 4" descr="C:\Users\user\Downloads\WhatsApp Image 2019-12-19 at 00.35.41 (1).jpeg"/>
          <p:cNvPicPr/>
          <p:nvPr/>
        </p:nvPicPr>
        <p:blipFill rotWithShape="1">
          <a:blip r:embed="rId2" cstate="print">
            <a:extLst>
              <a:ext uri="{28A0092B-C50C-407E-A947-70E740481C1C}">
                <a14:useLocalDpi xmlns:a14="http://schemas.microsoft.com/office/drawing/2010/main" val="0"/>
              </a:ext>
            </a:extLst>
          </a:blip>
          <a:srcRect t="30637" b="33076"/>
          <a:stretch/>
        </p:blipFill>
        <p:spPr bwMode="auto">
          <a:xfrm rot="10800000">
            <a:off x="2983762" y="2682714"/>
            <a:ext cx="5791159" cy="16628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7592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351942" y="284557"/>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CONCLUSIONES</a:t>
            </a:r>
            <a:endParaRPr lang="es-ES" sz="3000" b="1" dirty="0">
              <a:latin typeface="Arial" panose="020B0604020202020204" pitchFamily="34" charset="0"/>
              <a:cs typeface="Arial" panose="020B0604020202020204" pitchFamily="34" charset="0"/>
            </a:endParaRPr>
          </a:p>
        </p:txBody>
      </p:sp>
      <p:sp>
        <p:nvSpPr>
          <p:cNvPr id="6" name="Rectángulo 5"/>
          <p:cNvSpPr/>
          <p:nvPr/>
        </p:nvSpPr>
        <p:spPr>
          <a:xfrm>
            <a:off x="446751" y="1870148"/>
            <a:ext cx="3500846" cy="3659791"/>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ángulo 6"/>
          <p:cNvSpPr/>
          <p:nvPr/>
        </p:nvSpPr>
        <p:spPr>
          <a:xfrm>
            <a:off x="4615544" y="1870150"/>
            <a:ext cx="3431176" cy="3659791"/>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Rectángulo 7"/>
          <p:cNvSpPr/>
          <p:nvPr/>
        </p:nvSpPr>
        <p:spPr>
          <a:xfrm>
            <a:off x="8740108" y="1870149"/>
            <a:ext cx="2681184" cy="3659791"/>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9" name="Imagen 8"/>
          <p:cNvPicPr>
            <a:picLocks noChangeAspect="1"/>
          </p:cNvPicPr>
          <p:nvPr/>
        </p:nvPicPr>
        <p:blipFill>
          <a:blip r:embed="rId2"/>
          <a:stretch>
            <a:fillRect/>
          </a:stretch>
        </p:blipFill>
        <p:spPr>
          <a:xfrm>
            <a:off x="651201" y="2607665"/>
            <a:ext cx="3091946" cy="1929501"/>
          </a:xfrm>
          <a:prstGeom prst="rect">
            <a:avLst/>
          </a:prstGeom>
        </p:spPr>
      </p:pic>
      <p:sp>
        <p:nvSpPr>
          <p:cNvPr id="10" name="Título 1"/>
          <p:cNvSpPr txBox="1">
            <a:spLocks/>
          </p:cNvSpPr>
          <p:nvPr/>
        </p:nvSpPr>
        <p:spPr>
          <a:xfrm>
            <a:off x="-106243" y="4808522"/>
            <a:ext cx="4606834"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ESTUDIO DEL ARTE</a:t>
            </a:r>
            <a:endParaRPr lang="es-ES" sz="1400" b="1" dirty="0">
              <a:latin typeface="Arial" panose="020B0604020202020204" pitchFamily="34" charset="0"/>
              <a:cs typeface="Arial" panose="020B0604020202020204" pitchFamily="34" charset="0"/>
            </a:endParaRPr>
          </a:p>
        </p:txBody>
      </p:sp>
      <p:pic>
        <p:nvPicPr>
          <p:cNvPr id="11" name="Imagen 10"/>
          <p:cNvPicPr/>
          <p:nvPr/>
        </p:nvPicPr>
        <p:blipFill>
          <a:blip r:embed="rId3" cstate="print">
            <a:extLst>
              <a:ext uri="{BEBA8EAE-BF5A-486C-A8C5-ECC9F3942E4B}">
                <a14:imgProps xmlns:a14="http://schemas.microsoft.com/office/drawing/2010/main">
                  <a14:imgLayer r:embed="rId4">
                    <a14:imgEffect>
                      <a14:backgroundRemoval t="2452" b="95797" l="1429" r="99351">
                        <a14:foregroundMark x1="60390" y1="79335" x2="81039" y2="89492"/>
                        <a14:backgroundMark x1="2987" y1="66900" x2="55455" y2="94221"/>
                        <a14:backgroundMark x1="95974" y1="85814" x2="83117" y2="92820"/>
                      </a14:backgroundRemoval>
                    </a14:imgEffect>
                  </a14:imgLayer>
                </a14:imgProps>
              </a:ext>
              <a:ext uri="{28A0092B-C50C-407E-A947-70E740481C1C}">
                <a14:useLocalDpi xmlns:a14="http://schemas.microsoft.com/office/drawing/2010/main" val="0"/>
              </a:ext>
            </a:extLst>
          </a:blip>
          <a:stretch>
            <a:fillRect/>
          </a:stretch>
        </p:blipFill>
        <p:spPr>
          <a:xfrm>
            <a:off x="4855027" y="2607665"/>
            <a:ext cx="3088496" cy="2068387"/>
          </a:xfrm>
          <a:prstGeom prst="rect">
            <a:avLst/>
          </a:prstGeom>
        </p:spPr>
      </p:pic>
      <p:sp>
        <p:nvSpPr>
          <p:cNvPr id="12" name="Título 1"/>
          <p:cNvSpPr txBox="1">
            <a:spLocks/>
          </p:cNvSpPr>
          <p:nvPr/>
        </p:nvSpPr>
        <p:spPr>
          <a:xfrm>
            <a:off x="4615544" y="4844294"/>
            <a:ext cx="3524357" cy="45006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DISEÑO Y DESARROLLO DEL PRODUCTO</a:t>
            </a:r>
            <a:endParaRPr lang="es-ES" sz="1400" b="1"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5"/>
          <a:stretch>
            <a:fillRect/>
          </a:stretch>
        </p:blipFill>
        <p:spPr>
          <a:xfrm>
            <a:off x="9064689" y="2115355"/>
            <a:ext cx="2134534" cy="3001568"/>
          </a:xfrm>
          <a:prstGeom prst="rect">
            <a:avLst/>
          </a:prstGeom>
        </p:spPr>
      </p:pic>
      <p:sp>
        <p:nvSpPr>
          <p:cNvPr id="14" name="Título 1"/>
          <p:cNvSpPr txBox="1">
            <a:spLocks/>
          </p:cNvSpPr>
          <p:nvPr/>
        </p:nvSpPr>
        <p:spPr>
          <a:xfrm>
            <a:off x="8318521" y="5137098"/>
            <a:ext cx="3524357"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DISEÑO DE DETALLE</a:t>
            </a:r>
            <a:endParaRPr lang="es-ES" sz="1400" b="1" dirty="0">
              <a:latin typeface="Arial" panose="020B0604020202020204" pitchFamily="34" charset="0"/>
              <a:cs typeface="Arial" panose="020B0604020202020204" pitchFamily="34" charset="0"/>
            </a:endParaRPr>
          </a:p>
        </p:txBody>
      </p:sp>
      <p:sp>
        <p:nvSpPr>
          <p:cNvPr id="15" name="Flecha derecha 14"/>
          <p:cNvSpPr/>
          <p:nvPr/>
        </p:nvSpPr>
        <p:spPr>
          <a:xfrm>
            <a:off x="4029895" y="3441561"/>
            <a:ext cx="526494" cy="400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7" name="Flecha derecha 16"/>
          <p:cNvSpPr/>
          <p:nvPr/>
        </p:nvSpPr>
        <p:spPr>
          <a:xfrm>
            <a:off x="8130167" y="3443236"/>
            <a:ext cx="526494" cy="4005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02850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60782" y="2211977"/>
            <a:ext cx="7437121" cy="2177144"/>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ítulo 1"/>
          <p:cNvSpPr>
            <a:spLocks noGrp="1"/>
          </p:cNvSpPr>
          <p:nvPr>
            <p:ph type="title"/>
          </p:nvPr>
        </p:nvSpPr>
        <p:spPr>
          <a:xfrm>
            <a:off x="1351941" y="2740375"/>
            <a:ext cx="9054802" cy="949869"/>
          </a:xfrm>
        </p:spPr>
        <p:txBody>
          <a:bodyPr>
            <a:normAutofit/>
          </a:bodyPr>
          <a:lstStyle/>
          <a:p>
            <a:pPr algn="ctr"/>
            <a:r>
              <a:rPr lang="es-ES" sz="3000" b="1" dirty="0" smtClean="0">
                <a:latin typeface="SansSerif" panose="00000400000000000000" pitchFamily="2" charset="2"/>
                <a:cs typeface="Arial" panose="020B0604020202020204" pitchFamily="34" charset="0"/>
              </a:rPr>
              <a:t>GRACIAS</a:t>
            </a:r>
            <a:endParaRPr lang="es-E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85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29096" y="0"/>
            <a:ext cx="3579223" cy="748937"/>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9096" y="975360"/>
            <a:ext cx="3582488" cy="4776650"/>
          </a:xfrm>
          <a:prstGeom prst="rect">
            <a:avLst/>
          </a:prstGeom>
        </p:spPr>
      </p:pic>
      <p:sp>
        <p:nvSpPr>
          <p:cNvPr id="6" name="Título 1"/>
          <p:cNvSpPr>
            <a:spLocks noGrp="1"/>
          </p:cNvSpPr>
          <p:nvPr>
            <p:ph type="title"/>
          </p:nvPr>
        </p:nvSpPr>
        <p:spPr>
          <a:xfrm rot="16200000">
            <a:off x="-1686580" y="2762476"/>
            <a:ext cx="5551713" cy="949869"/>
          </a:xfrm>
        </p:spPr>
        <p:txBody>
          <a:bodyPr>
            <a:normAutofit/>
          </a:bodyPr>
          <a:lstStyle/>
          <a:p>
            <a:pPr algn="ctr"/>
            <a:r>
              <a:rPr lang="es-ES" sz="3000" b="1" dirty="0" smtClean="0">
                <a:latin typeface="SansSerif" panose="00000400000000000000" pitchFamily="2" charset="2"/>
                <a:cs typeface="Arial" panose="020B0604020202020204" pitchFamily="34" charset="0"/>
              </a:rPr>
              <a:t>ESTUDIO REOLÓGICO</a:t>
            </a:r>
            <a:endParaRPr lang="es-ES" sz="3000" b="1" dirty="0">
              <a:latin typeface="Arial" panose="020B0604020202020204" pitchFamily="34" charset="0"/>
              <a:cs typeface="Arial" panose="020B0604020202020204" pitchFamily="34" charset="0"/>
            </a:endParaRPr>
          </a:p>
        </p:txBody>
      </p:sp>
      <p:pic>
        <p:nvPicPr>
          <p:cNvPr id="7" name="Imagen 6"/>
          <p:cNvPicPr/>
          <p:nvPr/>
        </p:nvPicPr>
        <p:blipFill>
          <a:blip r:embed="rId3"/>
          <a:stretch>
            <a:fillRect/>
          </a:stretch>
        </p:blipFill>
        <p:spPr>
          <a:xfrm>
            <a:off x="5967066" y="522524"/>
            <a:ext cx="2835666" cy="1550126"/>
          </a:xfrm>
          <a:prstGeom prst="rect">
            <a:avLst/>
          </a:prstGeom>
        </p:spPr>
      </p:pic>
      <p:pic>
        <p:nvPicPr>
          <p:cNvPr id="8" name="Imagen 7"/>
          <p:cNvPicPr/>
          <p:nvPr/>
        </p:nvPicPr>
        <p:blipFill>
          <a:blip r:embed="rId4"/>
          <a:stretch>
            <a:fillRect/>
          </a:stretch>
        </p:blipFill>
        <p:spPr>
          <a:xfrm>
            <a:off x="9016699" y="522524"/>
            <a:ext cx="2835666" cy="1469526"/>
          </a:xfrm>
          <a:prstGeom prst="rect">
            <a:avLst/>
          </a:prstGeom>
        </p:spPr>
      </p:pic>
      <p:pic>
        <p:nvPicPr>
          <p:cNvPr id="9" name="Imagen 8"/>
          <p:cNvPicPr/>
          <p:nvPr/>
        </p:nvPicPr>
        <p:blipFill>
          <a:blip r:embed="rId5"/>
          <a:stretch>
            <a:fillRect/>
          </a:stretch>
        </p:blipFill>
        <p:spPr>
          <a:xfrm>
            <a:off x="5967066" y="2229403"/>
            <a:ext cx="2835666" cy="1480458"/>
          </a:xfrm>
          <a:prstGeom prst="rect">
            <a:avLst/>
          </a:prstGeom>
        </p:spPr>
      </p:pic>
      <p:pic>
        <p:nvPicPr>
          <p:cNvPr id="10" name="Imagen 9"/>
          <p:cNvPicPr/>
          <p:nvPr/>
        </p:nvPicPr>
        <p:blipFill>
          <a:blip r:embed="rId6"/>
          <a:stretch>
            <a:fillRect/>
          </a:stretch>
        </p:blipFill>
        <p:spPr>
          <a:xfrm>
            <a:off x="9016699" y="2229404"/>
            <a:ext cx="2835666" cy="1480458"/>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426044468"/>
              </p:ext>
            </p:extLst>
          </p:nvPr>
        </p:nvGraphicFramePr>
        <p:xfrm>
          <a:off x="6667863" y="4032872"/>
          <a:ext cx="4435566" cy="791687"/>
        </p:xfrm>
        <a:graphic>
          <a:graphicData uri="http://schemas.openxmlformats.org/drawingml/2006/table">
            <a:tbl>
              <a:tblPr firstRow="1" firstCol="1" bandRow="1">
                <a:tableStyleId>{073A0DAA-6AF3-43AB-8588-CEC1D06C72B9}</a:tableStyleId>
              </a:tblPr>
              <a:tblGrid>
                <a:gridCol w="998002">
                  <a:extLst>
                    <a:ext uri="{9D8B030D-6E8A-4147-A177-3AD203B41FA5}">
                      <a16:colId xmlns:a16="http://schemas.microsoft.com/office/drawing/2014/main" val="949231365"/>
                    </a:ext>
                  </a:extLst>
                </a:gridCol>
                <a:gridCol w="3437564">
                  <a:extLst>
                    <a:ext uri="{9D8B030D-6E8A-4147-A177-3AD203B41FA5}">
                      <a16:colId xmlns:a16="http://schemas.microsoft.com/office/drawing/2014/main" val="3996005742"/>
                    </a:ext>
                  </a:extLst>
                </a:gridCol>
              </a:tblGrid>
              <a:tr h="268593">
                <a:tc>
                  <a:txBody>
                    <a:bodyPr/>
                    <a:lstStyle/>
                    <a:p>
                      <a:pPr>
                        <a:lnSpc>
                          <a:spcPct val="150000"/>
                        </a:lnSpc>
                        <a:spcAft>
                          <a:spcPts val="0"/>
                        </a:spcAft>
                      </a:pPr>
                      <a:r>
                        <a:rPr lang="es-ES" sz="1000">
                          <a:effectLst/>
                          <a:latin typeface="Arial" panose="020B0604020202020204" pitchFamily="34" charset="0"/>
                          <a:cs typeface="Arial" panose="020B0604020202020204" pitchFamily="34" charset="0"/>
                        </a:rPr>
                        <a:t>Geometría</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00">
                          <a:effectLst/>
                          <a:latin typeface="Arial" panose="020B0604020202020204" pitchFamily="34" charset="0"/>
                          <a:cs typeface="Arial" panose="020B0604020202020204" pitchFamily="34" charset="0"/>
                        </a:rPr>
                        <a:t>40 mm parallel plate, Peltier plate Steel - 111990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33954809"/>
                  </a:ext>
                </a:extLst>
              </a:tr>
              <a:tr h="261547">
                <a:tc>
                  <a:txBody>
                    <a:bodyPr/>
                    <a:lstStyle/>
                    <a:p>
                      <a:pPr>
                        <a:lnSpc>
                          <a:spcPct val="150000"/>
                        </a:lnSpc>
                        <a:spcAft>
                          <a:spcPts val="0"/>
                        </a:spcAft>
                      </a:pPr>
                      <a:r>
                        <a:rPr lang="es-ES" sz="1000">
                          <a:effectLst/>
                          <a:latin typeface="Arial" panose="020B0604020202020204" pitchFamily="34" charset="0"/>
                          <a:cs typeface="Arial" panose="020B0604020202020204" pitchFamily="34" charset="0"/>
                        </a:rPr>
                        <a:t>Temperatura</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000">
                          <a:effectLst/>
                          <a:latin typeface="Arial" panose="020B0604020202020204" pitchFamily="34" charset="0"/>
                          <a:cs typeface="Arial" panose="020B0604020202020204" pitchFamily="34" charset="0"/>
                        </a:rPr>
                        <a:t>40 ºC</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47353872"/>
                  </a:ext>
                </a:extLst>
              </a:tr>
              <a:tr h="261547">
                <a:tc>
                  <a:txBody>
                    <a:bodyPr/>
                    <a:lstStyle/>
                    <a:p>
                      <a:pPr>
                        <a:lnSpc>
                          <a:spcPct val="150000"/>
                        </a:lnSpc>
                        <a:spcAft>
                          <a:spcPts val="0"/>
                        </a:spcAft>
                      </a:pPr>
                      <a:r>
                        <a:rPr lang="es-ES" sz="1000">
                          <a:effectLst/>
                          <a:latin typeface="Arial" panose="020B0604020202020204" pitchFamily="34" charset="0"/>
                          <a:cs typeface="Arial" panose="020B0604020202020204" pitchFamily="34" charset="0"/>
                        </a:rPr>
                        <a:t>Shear rate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000" dirty="0">
                          <a:effectLst/>
                          <a:latin typeface="Arial" panose="020B0604020202020204" pitchFamily="34" charset="0"/>
                          <a:cs typeface="Arial" panose="020B0604020202020204" pitchFamily="34" charset="0"/>
                        </a:rPr>
                        <a:t>20 1/s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52822877"/>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625641427"/>
              </p:ext>
            </p:extLst>
          </p:nvPr>
        </p:nvGraphicFramePr>
        <p:xfrm>
          <a:off x="6295615" y="5031527"/>
          <a:ext cx="5182282" cy="885955"/>
        </p:xfrm>
        <a:graphic>
          <a:graphicData uri="http://schemas.openxmlformats.org/drawingml/2006/table">
            <a:tbl>
              <a:tblPr firstRow="1" firstCol="1" bandRow="1">
                <a:tableStyleId>{073A0DAA-6AF3-43AB-8588-CEC1D06C72B9}</a:tableStyleId>
              </a:tblPr>
              <a:tblGrid>
                <a:gridCol w="1100744">
                  <a:extLst>
                    <a:ext uri="{9D8B030D-6E8A-4147-A177-3AD203B41FA5}">
                      <a16:colId xmlns:a16="http://schemas.microsoft.com/office/drawing/2014/main" val="3031238343"/>
                    </a:ext>
                  </a:extLst>
                </a:gridCol>
                <a:gridCol w="1236409">
                  <a:extLst>
                    <a:ext uri="{9D8B030D-6E8A-4147-A177-3AD203B41FA5}">
                      <a16:colId xmlns:a16="http://schemas.microsoft.com/office/drawing/2014/main" val="1172906196"/>
                    </a:ext>
                  </a:extLst>
                </a:gridCol>
                <a:gridCol w="982806">
                  <a:extLst>
                    <a:ext uri="{9D8B030D-6E8A-4147-A177-3AD203B41FA5}">
                      <a16:colId xmlns:a16="http://schemas.microsoft.com/office/drawing/2014/main" val="1040343374"/>
                    </a:ext>
                  </a:extLst>
                </a:gridCol>
                <a:gridCol w="983578">
                  <a:extLst>
                    <a:ext uri="{9D8B030D-6E8A-4147-A177-3AD203B41FA5}">
                      <a16:colId xmlns:a16="http://schemas.microsoft.com/office/drawing/2014/main" val="37959244"/>
                    </a:ext>
                  </a:extLst>
                </a:gridCol>
                <a:gridCol w="878745">
                  <a:extLst>
                    <a:ext uri="{9D8B030D-6E8A-4147-A177-3AD203B41FA5}">
                      <a16:colId xmlns:a16="http://schemas.microsoft.com/office/drawing/2014/main" val="3767120899"/>
                    </a:ext>
                  </a:extLst>
                </a:gridCol>
              </a:tblGrid>
              <a:tr h="601561">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Temperatura</a:t>
                      </a:r>
                      <a:endParaRPr lang="en-US" sz="1100">
                        <a:effectLst/>
                        <a:latin typeface="Arial" panose="020B0604020202020204" pitchFamily="34" charset="0"/>
                        <a:cs typeface="Arial" panose="020B0604020202020204" pitchFamily="34" charset="0"/>
                      </a:endParaRPr>
                    </a:p>
                    <a:p>
                      <a:pPr algn="ctr">
                        <a:lnSpc>
                          <a:spcPct val="150000"/>
                        </a:lnSpc>
                        <a:spcAft>
                          <a:spcPts val="0"/>
                        </a:spcAft>
                      </a:pPr>
                      <a:r>
                        <a:rPr lang="es-ES" sz="1100">
                          <a:effectLst/>
                          <a:latin typeface="Arial" panose="020B0604020202020204" pitchFamily="34" charset="0"/>
                          <a:cs typeface="Arial" panose="020B0604020202020204" pitchFamily="34" charset="0"/>
                        </a:rPr>
                        <a:t>[ºC]</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100" dirty="0">
                          <a:effectLst/>
                          <a:latin typeface="Arial" panose="020B0604020202020204" pitchFamily="34" charset="0"/>
                          <a:cs typeface="Arial" panose="020B0604020202020204" pitchFamily="34" charset="0"/>
                        </a:rPr>
                        <a:t>Taza de corte</a:t>
                      </a:r>
                      <a:endParaRPr lang="en-US" sz="1100" dirty="0">
                        <a:effectLst/>
                        <a:latin typeface="Arial" panose="020B0604020202020204" pitchFamily="34" charset="0"/>
                        <a:cs typeface="Arial" panose="020B0604020202020204" pitchFamily="34" charset="0"/>
                      </a:endParaRPr>
                    </a:p>
                    <a:p>
                      <a:pPr algn="ctr">
                        <a:lnSpc>
                          <a:spcPct val="150000"/>
                        </a:lnSpc>
                        <a:spcAft>
                          <a:spcPts val="0"/>
                        </a:spcAft>
                      </a:pPr>
                      <a:r>
                        <a:rPr lang="es-ES" sz="1100" dirty="0">
                          <a:effectLst/>
                          <a:latin typeface="Arial" panose="020B0604020202020204" pitchFamily="34" charset="0"/>
                          <a:cs typeface="Arial" panose="020B0604020202020204" pitchFamily="34" charset="0"/>
                        </a:rPr>
                        <a:t>[1/s]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Esfuerzo</a:t>
                      </a:r>
                      <a:endParaRPr lang="en-US" sz="1100">
                        <a:effectLst/>
                        <a:latin typeface="Arial" panose="020B0604020202020204" pitchFamily="34" charset="0"/>
                        <a:cs typeface="Arial" panose="020B0604020202020204" pitchFamily="34" charset="0"/>
                      </a:endParaRPr>
                    </a:p>
                    <a:p>
                      <a:pPr algn="ctr">
                        <a:lnSpc>
                          <a:spcPct val="150000"/>
                        </a:lnSpc>
                        <a:spcAft>
                          <a:spcPts val="0"/>
                        </a:spcAft>
                      </a:pPr>
                      <a:r>
                        <a:rPr lang="es-ES" sz="1100">
                          <a:effectLst/>
                          <a:latin typeface="Arial" panose="020B0604020202020204" pitchFamily="34" charset="0"/>
                          <a:cs typeface="Arial" panose="020B0604020202020204" pitchFamily="34" charset="0"/>
                        </a:rPr>
                        <a:t>[Pa]</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Viscosidad</a:t>
                      </a:r>
                      <a:endParaRPr lang="en-US" sz="1100">
                        <a:effectLst/>
                        <a:latin typeface="Arial" panose="020B0604020202020204" pitchFamily="34" charset="0"/>
                        <a:cs typeface="Arial" panose="020B0604020202020204" pitchFamily="34" charset="0"/>
                      </a:endParaRPr>
                    </a:p>
                    <a:p>
                      <a:pPr algn="ctr">
                        <a:lnSpc>
                          <a:spcPct val="150000"/>
                        </a:lnSpc>
                        <a:spcAft>
                          <a:spcPts val="0"/>
                        </a:spcAft>
                      </a:pPr>
                      <a:r>
                        <a:rPr lang="es-ES" sz="1100">
                          <a:effectLst/>
                          <a:latin typeface="Arial" panose="020B0604020202020204" pitchFamily="34" charset="0"/>
                          <a:cs typeface="Arial" panose="020B0604020202020204" pitchFamily="34" charset="0"/>
                        </a:rPr>
                        <a:t>[Pa.s]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Torque</a:t>
                      </a:r>
                      <a:endParaRPr lang="en-US" sz="1100">
                        <a:effectLst/>
                        <a:latin typeface="Arial" panose="020B0604020202020204" pitchFamily="34" charset="0"/>
                        <a:cs typeface="Arial" panose="020B0604020202020204" pitchFamily="34" charset="0"/>
                      </a:endParaRPr>
                    </a:p>
                    <a:p>
                      <a:pPr algn="ctr">
                        <a:lnSpc>
                          <a:spcPct val="150000"/>
                        </a:lnSpc>
                        <a:spcAft>
                          <a:spcPts val="0"/>
                        </a:spcAft>
                      </a:pPr>
                      <a:r>
                        <a:rPr lang="es-ES" sz="1100">
                          <a:effectLst/>
                          <a:latin typeface="Arial" panose="020B0604020202020204" pitchFamily="34" charset="0"/>
                          <a:cs typeface="Arial" panose="020B0604020202020204" pitchFamily="34" charset="0"/>
                        </a:rPr>
                        <a:t>[N.m]</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4347906"/>
                  </a:ext>
                </a:extLst>
              </a:tr>
              <a:tr h="284394">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40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20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12884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644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S" sz="1100" dirty="0">
                          <a:effectLst/>
                          <a:latin typeface="Arial" panose="020B0604020202020204" pitchFamily="34" charset="0"/>
                          <a:cs typeface="Arial" panose="020B0604020202020204" pitchFamily="34" charset="0"/>
                        </a:rPr>
                        <a:t>0.1619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78626595"/>
                  </a:ext>
                </a:extLst>
              </a:tr>
            </a:tbl>
          </a:graphicData>
        </a:graphic>
      </p:graphicFrame>
    </p:spTree>
    <p:extLst>
      <p:ext uri="{BB962C8B-B14F-4D97-AF65-F5344CB8AC3E}">
        <p14:creationId xmlns:p14="http://schemas.microsoft.com/office/powerpoint/2010/main" val="2928297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46217" y="1173864"/>
            <a:ext cx="10345784" cy="570155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endParaRPr lang="es-ES" dirty="0"/>
          </a:p>
        </p:txBody>
      </p:sp>
      <p:sp>
        <p:nvSpPr>
          <p:cNvPr id="5" name="Título 1"/>
          <p:cNvSpPr>
            <a:spLocks noGrp="1"/>
          </p:cNvSpPr>
          <p:nvPr>
            <p:ph type="title"/>
          </p:nvPr>
        </p:nvSpPr>
        <p:spPr>
          <a:xfrm rot="16200000">
            <a:off x="-716503" y="2509955"/>
            <a:ext cx="3656884" cy="949869"/>
          </a:xfrm>
        </p:spPr>
        <p:txBody>
          <a:bodyPr>
            <a:normAutofit/>
          </a:bodyPr>
          <a:lstStyle/>
          <a:p>
            <a:pPr algn="ctr"/>
            <a:r>
              <a:rPr lang="es-ES" sz="3000" b="1" dirty="0" smtClean="0">
                <a:latin typeface="SansSerif" panose="00000400000000000000" pitchFamily="2" charset="2"/>
                <a:cs typeface="Arial" panose="020B0604020202020204" pitchFamily="34" charset="0"/>
              </a:rPr>
              <a:t>MARCO TEÓRICO</a:t>
            </a:r>
            <a:endParaRPr lang="es-ES" sz="30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637004" y="206578"/>
            <a:ext cx="5474416" cy="94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b="1" dirty="0" smtClean="0">
                <a:latin typeface="SansSerif" panose="00000400000000000000" pitchFamily="2" charset="2"/>
                <a:cs typeface="Arial" panose="020B0604020202020204" pitchFamily="34" charset="0"/>
              </a:rPr>
              <a:t>MÁQUINAS DE EXTRUSIÓN</a:t>
            </a:r>
            <a:endParaRPr lang="es-ES" sz="3000" b="1" dirty="0">
              <a:latin typeface="Arial" panose="020B0604020202020204" pitchFamily="34" charset="0"/>
              <a:cs typeface="Arial" panose="020B0604020202020204" pitchFamily="34" charset="0"/>
            </a:endParaRPr>
          </a:p>
        </p:txBody>
      </p:sp>
      <p:sp>
        <p:nvSpPr>
          <p:cNvPr id="7" name="Rectángulo 6"/>
          <p:cNvSpPr/>
          <p:nvPr/>
        </p:nvSpPr>
        <p:spPr>
          <a:xfrm>
            <a:off x="2881897" y="1251517"/>
            <a:ext cx="8274424" cy="1200329"/>
          </a:xfrm>
          <a:prstGeom prst="rect">
            <a:avLst/>
          </a:prstGeom>
        </p:spPr>
        <p:txBody>
          <a:bodyPr wrap="square">
            <a:spAutoFit/>
          </a:bodyPr>
          <a:lstStyle/>
          <a:p>
            <a:pPr algn="r"/>
            <a:r>
              <a:rPr lang="es-ES" dirty="0" smtClean="0">
                <a:latin typeface="Arial" panose="020B0604020202020204" pitchFamily="34" charset="0"/>
                <a:ea typeface="Calibri" panose="020F0502020204030204" pitchFamily="34" charset="0"/>
              </a:rPr>
              <a:t>“El </a:t>
            </a:r>
            <a:r>
              <a:rPr lang="es-ES" dirty="0">
                <a:latin typeface="Arial" panose="020B0604020202020204" pitchFamily="34" charset="0"/>
                <a:ea typeface="Calibri" panose="020F0502020204030204" pitchFamily="34" charset="0"/>
              </a:rPr>
              <a:t>término extrusión se refiere al estirado continuo de artículos perfilados de longitud finita, a través de una cabeza (dado) de sección </a:t>
            </a:r>
            <a:r>
              <a:rPr lang="es-ES" dirty="0" smtClean="0">
                <a:latin typeface="Arial" panose="020B0604020202020204" pitchFamily="34" charset="0"/>
                <a:ea typeface="Calibri" panose="020F0502020204030204" pitchFamily="34" charset="0"/>
              </a:rPr>
              <a:t>determinada”</a:t>
            </a:r>
          </a:p>
          <a:p>
            <a:pPr algn="r"/>
            <a:endParaRPr lang="es-ES" dirty="0">
              <a:latin typeface="Arial" panose="020B0604020202020204" pitchFamily="34" charset="0"/>
              <a:ea typeface="Calibri" panose="020F0502020204030204" pitchFamily="34" charset="0"/>
            </a:endParaRPr>
          </a:p>
          <a:p>
            <a:pPr algn="r"/>
            <a:r>
              <a:rPr lang="es-ES" dirty="0" smtClean="0">
                <a:latin typeface="Arial" panose="020B0604020202020204" pitchFamily="34" charset="0"/>
                <a:ea typeface="Calibri" panose="020F0502020204030204" pitchFamily="34" charset="0"/>
              </a:rPr>
              <a:t> </a:t>
            </a:r>
            <a:r>
              <a:rPr lang="es-ES" dirty="0">
                <a:latin typeface="Arial" panose="020B0604020202020204" pitchFamily="34" charset="0"/>
                <a:ea typeface="Calibri" panose="020F0502020204030204" pitchFamily="34" charset="0"/>
                <a:cs typeface="Times New Roman" panose="02020603050405020304" pitchFamily="18" charset="0"/>
              </a:rPr>
              <a:t>(</a:t>
            </a:r>
            <a:r>
              <a:rPr lang="es-ES" dirty="0" err="1">
                <a:latin typeface="Arial" panose="020B0604020202020204" pitchFamily="34" charset="0"/>
                <a:ea typeface="Calibri" panose="020F0502020204030204" pitchFamily="34" charset="0"/>
                <a:cs typeface="Times New Roman" panose="02020603050405020304" pitchFamily="18" charset="0"/>
              </a:rPr>
              <a:t>Savgorodny</a:t>
            </a: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smtClean="0">
                <a:latin typeface="Arial" panose="020B0604020202020204" pitchFamily="34" charset="0"/>
                <a:ea typeface="Calibri" panose="020F0502020204030204" pitchFamily="34" charset="0"/>
                <a:cs typeface="Times New Roman" panose="02020603050405020304" pitchFamily="18" charset="0"/>
              </a:rPr>
              <a:t>1973, pág. 1)</a:t>
            </a:r>
            <a:r>
              <a:rPr lang="es-ES" dirty="0" smtClean="0">
                <a:latin typeface="Arial" panose="020B0604020202020204" pitchFamily="34" charset="0"/>
                <a:ea typeface="Calibri" panose="020F0502020204030204" pitchFamily="34" charset="0"/>
              </a:rPr>
              <a:t>. </a:t>
            </a:r>
            <a:endParaRPr lang="es-ES" dirty="0"/>
          </a:p>
        </p:txBody>
      </p:sp>
      <p:sp>
        <p:nvSpPr>
          <p:cNvPr id="8" name="Título 1"/>
          <p:cNvSpPr txBox="1">
            <a:spLocks/>
          </p:cNvSpPr>
          <p:nvPr/>
        </p:nvSpPr>
        <p:spPr>
          <a:xfrm>
            <a:off x="2622554" y="2451846"/>
            <a:ext cx="4821861" cy="1059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s-ES_tradnl" sz="1400" b="1" dirty="0" smtClean="0">
                <a:latin typeface="SansSerif" panose="00000400000000000000" pitchFamily="2" charset="2"/>
                <a:cs typeface="Arial" panose="020B0604020202020204" pitchFamily="34" charset="0"/>
              </a:rPr>
              <a:t>APLICACIONES</a:t>
            </a:r>
          </a:p>
          <a:p>
            <a:endParaRPr lang="es-ES_tradnl" sz="1400" b="1" dirty="0" smtClean="0">
              <a:latin typeface="SansSerif" panose="00000400000000000000" pitchFamily="2" charset="2"/>
              <a:cs typeface="Arial" panose="020B0604020202020204" pitchFamily="34" charset="0"/>
            </a:endParaRPr>
          </a:p>
          <a:p>
            <a:pPr marL="285750" indent="-285750">
              <a:buFont typeface="Arial" panose="020B0604020202020204" pitchFamily="34" charset="0"/>
              <a:buChar char="•"/>
            </a:pPr>
            <a:r>
              <a:rPr lang="es-ES_tradnl" sz="1400" b="1" dirty="0" smtClean="0">
                <a:latin typeface="SansSerif" panose="00000400000000000000" pitchFamily="2" charset="2"/>
                <a:cs typeface="Arial" panose="020B0604020202020204" pitchFamily="34" charset="0"/>
              </a:rPr>
              <a:t>CLASIFICACIÓN</a:t>
            </a:r>
          </a:p>
          <a:p>
            <a:endParaRPr lang="es-ES_tradnl" sz="1400" b="1" dirty="0" smtClean="0">
              <a:latin typeface="SansSerif" panose="00000400000000000000" pitchFamily="2" charset="2"/>
              <a:cs typeface="Arial" panose="020B0604020202020204" pitchFamily="34" charset="0"/>
            </a:endParaRPr>
          </a:p>
        </p:txBody>
      </p:sp>
      <p:pic>
        <p:nvPicPr>
          <p:cNvPr id="9" name="Imagen 8" descr="C:\Users\user\Pictures\pl1.PNG"/>
          <p:cNvPicPr/>
          <p:nvPr/>
        </p:nvPicPr>
        <p:blipFill>
          <a:blip r:embed="rId2">
            <a:extLst>
              <a:ext uri="{28A0092B-C50C-407E-A947-70E740481C1C}">
                <a14:useLocalDpi xmlns:a14="http://schemas.microsoft.com/office/drawing/2010/main" val="0"/>
              </a:ext>
            </a:extLst>
          </a:blip>
          <a:srcRect/>
          <a:stretch>
            <a:fillRect/>
          </a:stretch>
        </p:blipFill>
        <p:spPr bwMode="auto">
          <a:xfrm>
            <a:off x="4800200" y="2600704"/>
            <a:ext cx="6576011" cy="4086967"/>
          </a:xfrm>
          <a:prstGeom prst="rect">
            <a:avLst/>
          </a:prstGeom>
          <a:noFill/>
          <a:ln>
            <a:noFill/>
          </a:ln>
        </p:spPr>
      </p:pic>
    </p:spTree>
    <p:extLst>
      <p:ext uri="{BB962C8B-B14F-4D97-AF65-F5344CB8AC3E}">
        <p14:creationId xmlns:p14="http://schemas.microsoft.com/office/powerpoint/2010/main" val="942882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0001" y="1317172"/>
            <a:ext cx="4439325" cy="3457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s-ES" sz="1400" b="1" noProof="0" dirty="0" smtClean="0">
                <a:solidFill>
                  <a:prstClr val="black"/>
                </a:solidFill>
                <a:latin typeface="SansSerif" panose="00000400000000000000" pitchFamily="2" charset="2"/>
              </a:rPr>
              <a:t>Órgano principal:</a:t>
            </a:r>
            <a:r>
              <a:rPr lang="es-ES" sz="1400" dirty="0">
                <a:solidFill>
                  <a:prstClr val="black"/>
                </a:solidFill>
                <a:latin typeface="SansSerif" panose="00000400000000000000" pitchFamily="2" charset="2"/>
              </a:rPr>
              <a:t> </a:t>
            </a:r>
            <a:r>
              <a:rPr lang="es-ES" sz="1400" dirty="0" smtClean="0">
                <a:solidFill>
                  <a:prstClr val="black"/>
                </a:solidFill>
                <a:latin typeface="SansSerif" panose="00000400000000000000" pitchFamily="2" charset="2"/>
              </a:rPr>
              <a:t>husillo o tornillo.</a:t>
            </a:r>
          </a:p>
          <a:p>
            <a:pPr marR="0" lvl="0" algn="l" defTabSz="914400" rtl="0" eaLnBrk="1" fontAlgn="auto" latinLnBrk="0" hangingPunct="1">
              <a:lnSpc>
                <a:spcPct val="90000"/>
              </a:lnSpc>
              <a:spcBef>
                <a:spcPct val="0"/>
              </a:spcBef>
              <a:spcAft>
                <a:spcPts val="0"/>
              </a:spcAft>
              <a:buClrTx/>
              <a:buSzTx/>
              <a:tabLst/>
              <a:defRPr/>
            </a:pPr>
            <a:endParaRPr lang="es-ES" sz="1400" dirty="0">
              <a:solidFill>
                <a:prstClr val="black"/>
              </a:solidFill>
              <a:latin typeface="SansSerif" panose="00000400000000000000" pitchFamily="2" charset="2"/>
            </a:endParaRPr>
          </a:p>
          <a:p>
            <a:pPr lvl="0"/>
            <a:r>
              <a:rPr lang="es-ES" sz="1400" dirty="0">
                <a:solidFill>
                  <a:prstClr val="black"/>
                </a:solidFill>
                <a:latin typeface="SansSerif" panose="00000400000000000000" pitchFamily="2" charset="2"/>
              </a:rPr>
              <a:t>G</a:t>
            </a:r>
            <a:r>
              <a:rPr lang="es-ES" sz="1400" dirty="0" smtClean="0">
                <a:solidFill>
                  <a:prstClr val="black"/>
                </a:solidFill>
                <a:latin typeface="SansSerif" panose="00000400000000000000" pitchFamily="2" charset="2"/>
              </a:rPr>
              <a:t>enera </a:t>
            </a:r>
            <a:r>
              <a:rPr lang="es-ES" sz="1400" dirty="0">
                <a:solidFill>
                  <a:prstClr val="black"/>
                </a:solidFill>
                <a:latin typeface="SansSerif" panose="00000400000000000000" pitchFamily="2" charset="2"/>
              </a:rPr>
              <a:t>un trabajo mecánico sobre el material debido a los esfuerzos de cizallamiento que se provocan en el material pastoso.</a:t>
            </a:r>
          </a:p>
          <a:p>
            <a:pPr marR="0" lvl="0" algn="l" defTabSz="914400" rtl="0" eaLnBrk="1" fontAlgn="auto" latinLnBrk="0" hangingPunct="1">
              <a:lnSpc>
                <a:spcPct val="90000"/>
              </a:lnSpc>
              <a:spcBef>
                <a:spcPct val="0"/>
              </a:spcBef>
              <a:spcAft>
                <a:spcPts val="0"/>
              </a:spcAft>
              <a:buClrTx/>
              <a:buSzTx/>
              <a:tabLst/>
              <a:defRPr/>
            </a:pPr>
            <a:endParaRPr kumimoji="0" lang="es-ES" sz="1400" b="0" i="0" u="none" strike="noStrike" kern="1200" cap="none" spc="0" normalizeH="0" baseline="0" noProof="0" dirty="0" smtClean="0">
              <a:ln>
                <a:noFill/>
              </a:ln>
              <a:solidFill>
                <a:prstClr val="black"/>
              </a:solidFill>
              <a:effectLst/>
              <a:uLnTx/>
              <a:uFillTx/>
              <a:latin typeface="SansSerif" panose="00000400000000000000" pitchFamily="2" charset="2"/>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ES" sz="1400" b="0" i="0" u="none" strike="noStrike" kern="1200" cap="none" spc="0" normalizeH="0" baseline="0" noProof="0" dirty="0" smtClean="0">
              <a:ln>
                <a:noFill/>
              </a:ln>
              <a:solidFill>
                <a:prstClr val="black"/>
              </a:solidFill>
              <a:effectLst/>
              <a:uLnTx/>
              <a:uFillTx/>
              <a:latin typeface="SansSerif" panose="00000400000000000000" pitchFamily="2" charset="2"/>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SansSerif" panose="00000400000000000000" pitchFamily="2" charset="2"/>
                <a:ea typeface="+mj-ea"/>
                <a:cs typeface="+mj-cs"/>
              </a:rPr>
              <a:t>PARÁMETROS PRINCIPALES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ES" sz="1400" b="1" i="0" u="none" strike="noStrike" kern="1200" cap="none" spc="0" normalizeH="0" baseline="0" noProof="0" dirty="0" smtClean="0">
              <a:ln>
                <a:noFill/>
              </a:ln>
              <a:solidFill>
                <a:prstClr val="black"/>
              </a:solidFill>
              <a:effectLst/>
              <a:uLnTx/>
              <a:uFillTx/>
              <a:latin typeface="SansSerif" panose="00000400000000000000" pitchFamily="2" charset="2"/>
              <a:ea typeface="+mj-ea"/>
              <a:cs typeface="+mj-cs"/>
            </a:endParaRP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s-ES_tradnl" sz="14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Diámetro del husillo.</a:t>
            </a: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s-ES_tradnl" sz="14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s-ES_tradnl" sz="14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Relación de longitud al diámetro (L:D).</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s-ES_tradnl" sz="14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Velocidad de giro</a:t>
            </a:r>
            <a:r>
              <a:rPr kumimoji="0" lang="es-ES_tradnl" sz="14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del husillo</a:t>
            </a:r>
            <a:r>
              <a:rPr kumimoji="0" lang="es-ES_tradnl" sz="1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a:t>
            </a:r>
            <a:endParaRPr kumimoji="0" lang="es-ES" sz="1400" b="1" i="0" u="none" strike="noStrike" kern="1200" cap="none" spc="0" normalizeH="0" baseline="0" noProof="0" dirty="0" smtClean="0">
              <a:ln>
                <a:noFill/>
              </a:ln>
              <a:solidFill>
                <a:prstClr val="black"/>
              </a:solidFill>
              <a:effectLst/>
              <a:uLnTx/>
              <a:uFillTx/>
              <a:latin typeface="SansSerif" panose="00000400000000000000" pitchFamily="2" charset="2"/>
              <a:ea typeface="+mj-ea"/>
              <a:cs typeface="+mj-cs"/>
            </a:endParaRP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s-ES_tradnl" sz="1400" b="0" i="0" u="none" strike="noStrike" kern="1200" cap="none" spc="0" normalizeH="0" baseline="0" noProof="0" dirty="0" smtClean="0">
              <a:ln>
                <a:noFill/>
              </a:ln>
              <a:solidFill>
                <a:prstClr val="black"/>
              </a:solidFill>
              <a:effectLst/>
              <a:uLnTx/>
              <a:uFillTx/>
              <a:latin typeface="SansSerif" panose="00000400000000000000" pitchFamily="2" charset="2"/>
              <a:ea typeface="+mj-ea"/>
              <a:cs typeface="Arial" panose="020B0604020202020204" pitchFamily="34" charset="0"/>
            </a:endParaRPr>
          </a:p>
        </p:txBody>
      </p:sp>
      <p:sp>
        <p:nvSpPr>
          <p:cNvPr id="6" name="Título 1"/>
          <p:cNvSpPr>
            <a:spLocks noGrp="1"/>
          </p:cNvSpPr>
          <p:nvPr>
            <p:ph type="title"/>
          </p:nvPr>
        </p:nvSpPr>
        <p:spPr>
          <a:xfrm>
            <a:off x="413528" y="296019"/>
            <a:ext cx="6675249" cy="949869"/>
          </a:xfrm>
        </p:spPr>
        <p:txBody>
          <a:bodyPr>
            <a:normAutofit/>
          </a:bodyPr>
          <a:lstStyle/>
          <a:p>
            <a:pPr algn="ctr"/>
            <a:r>
              <a:rPr lang="es-ES" sz="3000" b="1" dirty="0" smtClean="0">
                <a:latin typeface="SansSerif" panose="00000400000000000000" pitchFamily="2" charset="2"/>
                <a:cs typeface="Arial" panose="020B0604020202020204" pitchFamily="34" charset="0"/>
              </a:rPr>
              <a:t>EXTRUSORAS DE UN HUSILLO</a:t>
            </a:r>
            <a:endParaRPr lang="es-ES" sz="3000" b="1" dirty="0">
              <a:latin typeface="Arial" panose="020B0604020202020204" pitchFamily="34" charset="0"/>
              <a:cs typeface="Arial" panose="020B0604020202020204" pitchFamily="34" charset="0"/>
            </a:endParaRPr>
          </a:p>
        </p:txBody>
      </p:sp>
      <p:pic>
        <p:nvPicPr>
          <p:cNvPr id="8" name="Imagen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9301" y="1245888"/>
            <a:ext cx="5974080" cy="2000867"/>
          </a:xfrm>
          <a:prstGeom prst="rect">
            <a:avLst/>
          </a:prstGeom>
          <a:noFill/>
          <a:ln>
            <a:noFill/>
          </a:ln>
        </p:spPr>
      </p:pic>
      <p:pic>
        <p:nvPicPr>
          <p:cNvPr id="9" name="Imagen 8" descr="C:\Users\user\Pictures\pl1.PNG"/>
          <p:cNvPicPr/>
          <p:nvPr/>
        </p:nvPicPr>
        <p:blipFill>
          <a:blip r:embed="rId3">
            <a:extLst>
              <a:ext uri="{28A0092B-C50C-407E-A947-70E740481C1C}">
                <a14:useLocalDpi xmlns:a14="http://schemas.microsoft.com/office/drawing/2010/main" val="0"/>
              </a:ext>
            </a:extLst>
          </a:blip>
          <a:srcRect/>
          <a:stretch>
            <a:fillRect/>
          </a:stretch>
        </p:blipFill>
        <p:spPr bwMode="auto">
          <a:xfrm>
            <a:off x="5529301" y="3545024"/>
            <a:ext cx="4912276" cy="2759982"/>
          </a:xfrm>
          <a:prstGeom prst="rect">
            <a:avLst/>
          </a:prstGeom>
          <a:noFill/>
          <a:ln>
            <a:noFill/>
          </a:ln>
        </p:spPr>
      </p:pic>
    </p:spTree>
    <p:extLst>
      <p:ext uri="{BB962C8B-B14F-4D97-AF65-F5344CB8AC3E}">
        <p14:creationId xmlns:p14="http://schemas.microsoft.com/office/powerpoint/2010/main" val="187542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46217" y="0"/>
            <a:ext cx="10345784" cy="6857999"/>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endParaRPr lang="es-ES" dirty="0"/>
          </a:p>
        </p:txBody>
      </p:sp>
      <p:sp>
        <p:nvSpPr>
          <p:cNvPr id="5" name="Título 1"/>
          <p:cNvSpPr>
            <a:spLocks noGrp="1"/>
          </p:cNvSpPr>
          <p:nvPr>
            <p:ph type="title"/>
          </p:nvPr>
        </p:nvSpPr>
        <p:spPr>
          <a:xfrm rot="16200000">
            <a:off x="-950737" y="3042075"/>
            <a:ext cx="4020852" cy="949869"/>
          </a:xfrm>
        </p:spPr>
        <p:txBody>
          <a:bodyPr>
            <a:normAutofit/>
          </a:bodyPr>
          <a:lstStyle/>
          <a:p>
            <a:pPr algn="ctr"/>
            <a:r>
              <a:rPr lang="es-ES" sz="3000" b="1" dirty="0" smtClean="0">
                <a:latin typeface="SansSerif" panose="00000400000000000000" pitchFamily="2" charset="2"/>
                <a:cs typeface="Arial" panose="020B0604020202020204" pitchFamily="34" charset="0"/>
              </a:rPr>
              <a:t>ESTUDIO DEL ARTE</a:t>
            </a:r>
            <a:endParaRPr lang="es-ES" sz="3000" b="1" dirty="0">
              <a:latin typeface="Arial" panose="020B0604020202020204" pitchFamily="34" charset="0"/>
              <a:cs typeface="Arial" panose="020B0604020202020204" pitchFamily="34" charset="0"/>
            </a:endParaRPr>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2581843" y="553427"/>
            <a:ext cx="2260963" cy="2147751"/>
          </a:xfrm>
          <a:prstGeom prst="rect">
            <a:avLst/>
          </a:prstGeom>
        </p:spPr>
      </p:pic>
      <p:sp>
        <p:nvSpPr>
          <p:cNvPr id="7" name="Título 1"/>
          <p:cNvSpPr txBox="1">
            <a:spLocks/>
          </p:cNvSpPr>
          <p:nvPr/>
        </p:nvSpPr>
        <p:spPr>
          <a:xfrm>
            <a:off x="3117916" y="2737826"/>
            <a:ext cx="666550"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BNT</a:t>
            </a:r>
            <a:endParaRPr lang="es-ES" sz="1400" b="1" dirty="0">
              <a:latin typeface="Arial" panose="020B0604020202020204" pitchFamily="34" charset="0"/>
              <a:cs typeface="Arial" panose="020B0604020202020204" pitchFamily="34" charset="0"/>
            </a:endParaRPr>
          </a:p>
        </p:txBody>
      </p:sp>
      <p:pic>
        <p:nvPicPr>
          <p:cNvPr id="8" name="Imagen 7"/>
          <p:cNvPicPr/>
          <p:nvPr/>
        </p:nvPicPr>
        <p:blipFill>
          <a:blip r:embed="rId3" cstate="print">
            <a:extLst>
              <a:ext uri="{28A0092B-C50C-407E-A947-70E740481C1C}">
                <a14:useLocalDpi xmlns:a14="http://schemas.microsoft.com/office/drawing/2010/main" val="0"/>
              </a:ext>
            </a:extLst>
          </a:blip>
          <a:stretch>
            <a:fillRect/>
          </a:stretch>
        </p:blipFill>
        <p:spPr>
          <a:xfrm>
            <a:off x="5068389" y="553426"/>
            <a:ext cx="3102168" cy="2147751"/>
          </a:xfrm>
          <a:prstGeom prst="rect">
            <a:avLst/>
          </a:prstGeom>
        </p:spPr>
      </p:pic>
      <p:sp>
        <p:nvSpPr>
          <p:cNvPr id="9" name="Título 1"/>
          <p:cNvSpPr txBox="1">
            <a:spLocks/>
          </p:cNvSpPr>
          <p:nvPr/>
        </p:nvSpPr>
        <p:spPr>
          <a:xfrm>
            <a:off x="5440256" y="2737825"/>
            <a:ext cx="2547977"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SMALL SOAP MACHINES</a:t>
            </a:r>
            <a:endParaRPr lang="es-ES" sz="1400" b="1" dirty="0">
              <a:latin typeface="Arial" panose="020B0604020202020204" pitchFamily="34" charset="0"/>
              <a:cs typeface="Arial" panose="020B0604020202020204" pitchFamily="34" charset="0"/>
            </a:endParaRPr>
          </a:p>
        </p:txBody>
      </p:sp>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3357030" y="3468061"/>
            <a:ext cx="3018610" cy="1966458"/>
          </a:xfrm>
          <a:prstGeom prst="rect">
            <a:avLst/>
          </a:prstGeom>
        </p:spPr>
      </p:pic>
      <p:sp>
        <p:nvSpPr>
          <p:cNvPr id="12" name="Título 1"/>
          <p:cNvSpPr txBox="1">
            <a:spLocks/>
          </p:cNvSpPr>
          <p:nvPr/>
        </p:nvSpPr>
        <p:spPr>
          <a:xfrm>
            <a:off x="3546797" y="5471167"/>
            <a:ext cx="2547977" cy="45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smtClean="0">
                <a:latin typeface="SansSerif" panose="00000400000000000000" pitchFamily="2" charset="2"/>
                <a:cs typeface="Arial" panose="020B0604020202020204" pitchFamily="34" charset="0"/>
              </a:rPr>
              <a:t>ESPE</a:t>
            </a:r>
            <a:endParaRPr lang="es-ES" sz="1400" b="1" dirty="0">
              <a:latin typeface="Arial" panose="020B0604020202020204" pitchFamily="34" charset="0"/>
              <a:cs typeface="Arial" panose="020B0604020202020204" pitchFamily="34" charset="0"/>
            </a:endParaRPr>
          </a:p>
        </p:txBody>
      </p:sp>
      <p:pic>
        <p:nvPicPr>
          <p:cNvPr id="13" name="Imagen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6139" y="523353"/>
            <a:ext cx="2996589" cy="2214471"/>
          </a:xfrm>
          <a:prstGeom prst="rect">
            <a:avLst/>
          </a:prstGeom>
          <a:noFill/>
          <a:ln>
            <a:noFill/>
          </a:ln>
        </p:spPr>
      </p:pic>
      <p:pic>
        <p:nvPicPr>
          <p:cNvPr id="14" name="Imagen 13"/>
          <p:cNvPicPr/>
          <p:nvPr/>
        </p:nvPicPr>
        <p:blipFill>
          <a:blip r:embed="rId6"/>
          <a:stretch>
            <a:fillRect/>
          </a:stretch>
        </p:blipFill>
        <p:spPr>
          <a:xfrm>
            <a:off x="7129167" y="3468061"/>
            <a:ext cx="2241256" cy="2667207"/>
          </a:xfrm>
          <a:prstGeom prst="rect">
            <a:avLst/>
          </a:prstGeom>
        </p:spPr>
      </p:pic>
    </p:spTree>
    <p:extLst>
      <p:ext uri="{BB962C8B-B14F-4D97-AF65-F5344CB8AC3E}">
        <p14:creationId xmlns:p14="http://schemas.microsoft.com/office/powerpoint/2010/main" val="1676418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59151" y="313436"/>
            <a:ext cx="8303752" cy="949869"/>
          </a:xfrm>
        </p:spPr>
        <p:txBody>
          <a:bodyPr>
            <a:normAutofit/>
          </a:bodyPr>
          <a:lstStyle/>
          <a:p>
            <a:pPr algn="ctr"/>
            <a:r>
              <a:rPr lang="es-ES" sz="3000" b="1" dirty="0" smtClean="0">
                <a:latin typeface="SansSerif" panose="00000400000000000000" pitchFamily="2" charset="2"/>
                <a:cs typeface="Arial" panose="020B0604020202020204" pitchFamily="34" charset="0"/>
              </a:rPr>
              <a:t>DISEÑO Y DESARROLLO DEL PRODUCTO</a:t>
            </a:r>
            <a:endParaRPr lang="es-ES" sz="3000" b="1" dirty="0">
              <a:latin typeface="Arial" panose="020B0604020202020204" pitchFamily="34" charset="0"/>
              <a:cs typeface="Arial" panose="020B0604020202020204" pitchFamily="34" charset="0"/>
            </a:endParaRPr>
          </a:p>
        </p:txBody>
      </p:sp>
      <p:sp>
        <p:nvSpPr>
          <p:cNvPr id="5" name="Título 1"/>
          <p:cNvSpPr txBox="1">
            <a:spLocks/>
          </p:cNvSpPr>
          <p:nvPr/>
        </p:nvSpPr>
        <p:spPr>
          <a:xfrm>
            <a:off x="4804825" y="927391"/>
            <a:ext cx="2412403" cy="94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smtClean="0">
                <a:latin typeface="SansSerif" panose="00000400000000000000" pitchFamily="2" charset="2"/>
                <a:cs typeface="Arial" panose="020B0604020202020204" pitchFamily="34" charset="0"/>
              </a:rPr>
              <a:t>METODOLOGÍA</a:t>
            </a:r>
            <a:endParaRPr lang="es-ES" sz="2000" b="1" dirty="0">
              <a:latin typeface="Arial" panose="020B0604020202020204" pitchFamily="34" charset="0"/>
              <a:cs typeface="Arial" panose="020B0604020202020204" pitchFamily="34" charset="0"/>
            </a:endParaRPr>
          </a:p>
        </p:txBody>
      </p:sp>
      <p:grpSp>
        <p:nvGrpSpPr>
          <p:cNvPr id="6" name="Grupo 5"/>
          <p:cNvGrpSpPr/>
          <p:nvPr/>
        </p:nvGrpSpPr>
        <p:grpSpPr>
          <a:xfrm>
            <a:off x="2324554" y="2161953"/>
            <a:ext cx="7838349" cy="1251811"/>
            <a:chOff x="0" y="0"/>
            <a:chExt cx="5943600" cy="982460"/>
          </a:xfrm>
        </p:grpSpPr>
        <p:pic>
          <p:nvPicPr>
            <p:cNvPr id="7" name="Imagen 6"/>
            <p:cNvPicPr>
              <a:picLocks noChangeAspect="1"/>
            </p:cNvPicPr>
            <p:nvPr/>
          </p:nvPicPr>
          <p:blipFill>
            <a:blip r:embed="rId2"/>
            <a:stretch>
              <a:fillRect/>
            </a:stretch>
          </p:blipFill>
          <p:spPr>
            <a:xfrm>
              <a:off x="0" y="0"/>
              <a:ext cx="5943600" cy="536575"/>
            </a:xfrm>
            <a:prstGeom prst="rect">
              <a:avLst/>
            </a:prstGeom>
          </p:spPr>
        </p:pic>
        <p:pic>
          <p:nvPicPr>
            <p:cNvPr id="8" name="Imagen 7"/>
            <p:cNvPicPr>
              <a:picLocks noChangeAspect="1"/>
            </p:cNvPicPr>
            <p:nvPr/>
          </p:nvPicPr>
          <p:blipFill>
            <a:blip r:embed="rId3"/>
            <a:stretch>
              <a:fillRect/>
            </a:stretch>
          </p:blipFill>
          <p:spPr>
            <a:xfrm>
              <a:off x="0" y="595745"/>
              <a:ext cx="5943600" cy="386715"/>
            </a:xfrm>
            <a:prstGeom prst="rect">
              <a:avLst/>
            </a:prstGeom>
          </p:spPr>
        </p:pic>
      </p:grpSp>
      <p:pic>
        <p:nvPicPr>
          <p:cNvPr id="9" name="Imagen 8"/>
          <p:cNvPicPr/>
          <p:nvPr/>
        </p:nvPicPr>
        <p:blipFill>
          <a:blip r:embed="rId4" cstate="print">
            <a:extLst>
              <a:ext uri="{28A0092B-C50C-407E-A947-70E740481C1C}">
                <a14:useLocalDpi xmlns:a14="http://schemas.microsoft.com/office/drawing/2010/main" val="0"/>
              </a:ext>
            </a:extLst>
          </a:blip>
          <a:stretch>
            <a:fillRect/>
          </a:stretch>
        </p:blipFill>
        <p:spPr>
          <a:xfrm>
            <a:off x="1357085" y="3894273"/>
            <a:ext cx="9284789" cy="1356995"/>
          </a:xfrm>
          <a:prstGeom prst="rect">
            <a:avLst/>
          </a:prstGeom>
        </p:spPr>
      </p:pic>
    </p:spTree>
    <p:extLst>
      <p:ext uri="{BB962C8B-B14F-4D97-AF65-F5344CB8AC3E}">
        <p14:creationId xmlns:p14="http://schemas.microsoft.com/office/powerpoint/2010/main" val="3922713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82789" y="0"/>
            <a:ext cx="6209211" cy="6858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ítulo 1"/>
          <p:cNvSpPr>
            <a:spLocks noGrp="1"/>
          </p:cNvSpPr>
          <p:nvPr>
            <p:ph type="title"/>
          </p:nvPr>
        </p:nvSpPr>
        <p:spPr>
          <a:xfrm>
            <a:off x="848956" y="280617"/>
            <a:ext cx="4503997" cy="949869"/>
          </a:xfrm>
        </p:spPr>
        <p:txBody>
          <a:bodyPr>
            <a:normAutofit/>
          </a:bodyPr>
          <a:lstStyle/>
          <a:p>
            <a:pPr algn="ctr"/>
            <a:r>
              <a:rPr lang="es-ES" sz="3000" b="1" dirty="0" smtClean="0">
                <a:latin typeface="SansSerif" panose="00000400000000000000" pitchFamily="2" charset="2"/>
                <a:cs typeface="Arial" panose="020B0604020202020204" pitchFamily="34" charset="0"/>
              </a:rPr>
              <a:t>PLANEACIÓN</a:t>
            </a:r>
            <a:endParaRPr lang="es-ES" sz="3000" b="1"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209817095"/>
              </p:ext>
            </p:extLst>
          </p:nvPr>
        </p:nvGraphicFramePr>
        <p:xfrm>
          <a:off x="434882" y="1450973"/>
          <a:ext cx="5332144" cy="2091055"/>
        </p:xfrm>
        <a:graphic>
          <a:graphicData uri="http://schemas.openxmlformats.org/drawingml/2006/table">
            <a:tbl>
              <a:tblPr firstRow="1" firstCol="1" bandRow="1">
                <a:tableStyleId>{073A0DAA-6AF3-43AB-8588-CEC1D06C72B9}</a:tableStyleId>
              </a:tblPr>
              <a:tblGrid>
                <a:gridCol w="1428306">
                  <a:extLst>
                    <a:ext uri="{9D8B030D-6E8A-4147-A177-3AD203B41FA5}">
                      <a16:colId xmlns:a16="http://schemas.microsoft.com/office/drawing/2014/main" val="590511840"/>
                    </a:ext>
                  </a:extLst>
                </a:gridCol>
                <a:gridCol w="1326337">
                  <a:extLst>
                    <a:ext uri="{9D8B030D-6E8A-4147-A177-3AD203B41FA5}">
                      <a16:colId xmlns:a16="http://schemas.microsoft.com/office/drawing/2014/main" val="1379718066"/>
                    </a:ext>
                  </a:extLst>
                </a:gridCol>
                <a:gridCol w="1302520">
                  <a:extLst>
                    <a:ext uri="{9D8B030D-6E8A-4147-A177-3AD203B41FA5}">
                      <a16:colId xmlns:a16="http://schemas.microsoft.com/office/drawing/2014/main" val="2822860147"/>
                    </a:ext>
                  </a:extLst>
                </a:gridCol>
                <a:gridCol w="1274981">
                  <a:extLst>
                    <a:ext uri="{9D8B030D-6E8A-4147-A177-3AD203B41FA5}">
                      <a16:colId xmlns:a16="http://schemas.microsoft.com/office/drawing/2014/main" val="1239850592"/>
                    </a:ext>
                  </a:extLst>
                </a:gridCol>
              </a:tblGrid>
              <a:tr h="262255">
                <a:tc>
                  <a:txBody>
                    <a:bodyPr/>
                    <a:lstStyle/>
                    <a:p>
                      <a:pPr marL="457200" algn="ctr">
                        <a:lnSpc>
                          <a:spcPct val="150000"/>
                        </a:lnSpc>
                        <a:spcAft>
                          <a:spcPts val="0"/>
                        </a:spcAft>
                      </a:pPr>
                      <a:r>
                        <a:rPr lang="es-ES" sz="1000">
                          <a:effectLst/>
                          <a:latin typeface="SansSerif" panose="00000400000000000000" pitchFamily="2" charset="2"/>
                        </a:rPr>
                        <a:t>Subsistemas</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gridSpan="3">
                  <a:txBody>
                    <a:bodyPr/>
                    <a:lstStyle/>
                    <a:p>
                      <a:pPr marL="457200" algn="ctr">
                        <a:lnSpc>
                          <a:spcPct val="150000"/>
                        </a:lnSpc>
                        <a:spcAft>
                          <a:spcPts val="0"/>
                        </a:spcAft>
                      </a:pPr>
                      <a:r>
                        <a:rPr lang="es-ES" sz="1000" dirty="0">
                          <a:effectLst/>
                          <a:latin typeface="SansSerif" panose="00000400000000000000" pitchFamily="2" charset="2"/>
                        </a:rPr>
                        <a:t>Tecnologías</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64502194"/>
                  </a:ext>
                </a:extLst>
              </a:tr>
              <a:tr h="356235">
                <a:tc>
                  <a:txBody>
                    <a:bodyPr/>
                    <a:lstStyle/>
                    <a:p>
                      <a:pPr marL="457200" algn="ctr">
                        <a:lnSpc>
                          <a:spcPct val="150000"/>
                        </a:lnSpc>
                        <a:spcAft>
                          <a:spcPts val="0"/>
                        </a:spcAft>
                      </a:pPr>
                      <a:r>
                        <a:rPr lang="es-ES" sz="1000">
                          <a:effectLst/>
                          <a:latin typeface="SansSerif" panose="00000400000000000000" pitchFamily="2" charset="2"/>
                        </a:rPr>
                        <a:t>Extrusión</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S" sz="1000">
                          <a:effectLst/>
                          <a:latin typeface="SansSerif" panose="00000400000000000000" pitchFamily="2" charset="2"/>
                        </a:rPr>
                        <a:t>Vástago de extrusión</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S" sz="1000">
                          <a:effectLst/>
                          <a:latin typeface="SansSerif" panose="00000400000000000000" pitchFamily="2" charset="2"/>
                        </a:rPr>
                        <a:t>Husillo de extrusión</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S" sz="1000">
                          <a:effectLst/>
                          <a:latin typeface="SansSerif" panose="00000400000000000000" pitchFamily="2" charset="2"/>
                        </a:rPr>
                        <a:t>Motor</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938995"/>
                  </a:ext>
                </a:extLst>
              </a:tr>
              <a:tr h="253365">
                <a:tc>
                  <a:txBody>
                    <a:bodyPr/>
                    <a:lstStyle/>
                    <a:p>
                      <a:pPr marL="457200" algn="ctr">
                        <a:lnSpc>
                          <a:spcPct val="150000"/>
                        </a:lnSpc>
                        <a:spcAft>
                          <a:spcPts val="0"/>
                        </a:spcAft>
                      </a:pPr>
                      <a:r>
                        <a:rPr lang="es-ES" sz="1000">
                          <a:effectLst/>
                          <a:latin typeface="SansSerif" panose="00000400000000000000" pitchFamily="2" charset="2"/>
                        </a:rPr>
                        <a:t>Ingreso de material</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S" sz="1000">
                          <a:effectLst/>
                          <a:latin typeface="SansSerif" panose="00000400000000000000" pitchFamily="2" charset="2"/>
                        </a:rPr>
                        <a:t>Tolva</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gridSpan="2">
                  <a:txBody>
                    <a:bodyPr/>
                    <a:lstStyle/>
                    <a:p>
                      <a:pPr marL="457200" algn="ctr">
                        <a:lnSpc>
                          <a:spcPct val="150000"/>
                        </a:lnSpc>
                        <a:spcAft>
                          <a:spcPts val="0"/>
                        </a:spcAft>
                      </a:pPr>
                      <a:r>
                        <a:rPr lang="es-ES" sz="1000">
                          <a:effectLst/>
                          <a:latin typeface="SansSerif" panose="00000400000000000000" pitchFamily="2" charset="2"/>
                        </a:rPr>
                        <a:t>Tornillo cramer</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1225466621"/>
                  </a:ext>
                </a:extLst>
              </a:tr>
              <a:tr h="357505">
                <a:tc>
                  <a:txBody>
                    <a:bodyPr/>
                    <a:lstStyle/>
                    <a:p>
                      <a:pPr marL="457200" algn="ctr">
                        <a:lnSpc>
                          <a:spcPct val="150000"/>
                        </a:lnSpc>
                        <a:spcAft>
                          <a:spcPts val="0"/>
                        </a:spcAft>
                      </a:pPr>
                      <a:r>
                        <a:rPr lang="es-ES" sz="1000">
                          <a:effectLst/>
                          <a:latin typeface="SansSerif" panose="00000400000000000000" pitchFamily="2" charset="2"/>
                        </a:rPr>
                        <a:t>Conformación y moldeo</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S" sz="1000">
                          <a:effectLst/>
                          <a:latin typeface="SansSerif" panose="00000400000000000000" pitchFamily="2" charset="2"/>
                        </a:rPr>
                        <a:t>Cabezal</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gridSpan="2">
                  <a:txBody>
                    <a:bodyPr/>
                    <a:lstStyle/>
                    <a:p>
                      <a:pPr marL="457200" algn="ctr">
                        <a:lnSpc>
                          <a:spcPct val="150000"/>
                        </a:lnSpc>
                        <a:spcAft>
                          <a:spcPts val="0"/>
                        </a:spcAft>
                      </a:pPr>
                      <a:r>
                        <a:rPr lang="es-ES" sz="1000">
                          <a:effectLst/>
                          <a:latin typeface="SansSerif" panose="00000400000000000000" pitchFamily="2" charset="2"/>
                        </a:rPr>
                        <a:t>Boquilla fácilmente desmontable</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2249437375"/>
                  </a:ext>
                </a:extLst>
              </a:tr>
              <a:tr h="361950">
                <a:tc>
                  <a:txBody>
                    <a:bodyPr/>
                    <a:lstStyle/>
                    <a:p>
                      <a:pPr marL="457200" algn="ctr">
                        <a:lnSpc>
                          <a:spcPct val="150000"/>
                        </a:lnSpc>
                        <a:spcAft>
                          <a:spcPts val="0"/>
                        </a:spcAft>
                      </a:pPr>
                      <a:r>
                        <a:rPr lang="es-ES" sz="1000">
                          <a:effectLst/>
                          <a:latin typeface="SansSerif" panose="00000400000000000000" pitchFamily="2" charset="2"/>
                        </a:rPr>
                        <a:t>Control de procesos</a:t>
                      </a:r>
                      <a:endParaRPr lang="en-US" sz="110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s-ES" sz="1000" dirty="0">
                          <a:effectLst/>
                          <a:latin typeface="SansSerif" panose="00000400000000000000" pitchFamily="2" charset="2"/>
                        </a:rPr>
                        <a:t>Control de temperatura</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gridSpan="2">
                  <a:txBody>
                    <a:bodyPr/>
                    <a:lstStyle/>
                    <a:p>
                      <a:pPr marL="457200" algn="ctr">
                        <a:lnSpc>
                          <a:spcPct val="150000"/>
                        </a:lnSpc>
                        <a:spcAft>
                          <a:spcPts val="0"/>
                        </a:spcAft>
                      </a:pPr>
                      <a:r>
                        <a:rPr lang="es-ES" sz="1000" dirty="0">
                          <a:effectLst/>
                          <a:latin typeface="SansSerif" panose="00000400000000000000" pitchFamily="2" charset="2"/>
                        </a:rPr>
                        <a:t>Control de velocidad</a:t>
                      </a:r>
                      <a:endParaRPr lang="en-US" sz="1100" dirty="0">
                        <a:effectLst/>
                        <a:latin typeface="SansSerif" panose="00000400000000000000" pitchFamily="2" charset="2"/>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3069972453"/>
                  </a:ext>
                </a:extLst>
              </a:tr>
            </a:tbl>
          </a:graphicData>
        </a:graphic>
      </p:graphicFrame>
      <p:pic>
        <p:nvPicPr>
          <p:cNvPr id="8" name="Imagen 7"/>
          <p:cNvPicPr/>
          <p:nvPr/>
        </p:nvPicPr>
        <p:blipFill rotWithShape="1">
          <a:blip r:embed="rId2" cstate="print">
            <a:extLst>
              <a:ext uri="{28A0092B-C50C-407E-A947-70E740481C1C}">
                <a14:useLocalDpi xmlns:a14="http://schemas.microsoft.com/office/drawing/2010/main" val="0"/>
              </a:ext>
            </a:extLst>
          </a:blip>
          <a:srcRect t="17733" r="1010" b="13507"/>
          <a:stretch/>
        </p:blipFill>
        <p:spPr bwMode="auto">
          <a:xfrm>
            <a:off x="434881" y="3875676"/>
            <a:ext cx="6462307" cy="2527663"/>
          </a:xfrm>
          <a:prstGeom prst="rect">
            <a:avLst/>
          </a:prstGeom>
          <a:ln>
            <a:solidFill>
              <a:schemeClr val="tx1"/>
            </a:solid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2847544989"/>
              </p:ext>
            </p:extLst>
          </p:nvPr>
        </p:nvGraphicFramePr>
        <p:xfrm>
          <a:off x="7241177" y="1806734"/>
          <a:ext cx="4606834" cy="4663735"/>
        </p:xfrm>
        <a:graphic>
          <a:graphicData uri="http://schemas.openxmlformats.org/drawingml/2006/table">
            <a:tbl>
              <a:tblPr firstRow="1" firstCol="1" bandRow="1">
                <a:tableStyleId>{073A0DAA-6AF3-43AB-8588-CEC1D06C72B9}</a:tableStyleId>
              </a:tblPr>
              <a:tblGrid>
                <a:gridCol w="1768889">
                  <a:extLst>
                    <a:ext uri="{9D8B030D-6E8A-4147-A177-3AD203B41FA5}">
                      <a16:colId xmlns:a16="http://schemas.microsoft.com/office/drawing/2014/main" val="2578577307"/>
                    </a:ext>
                  </a:extLst>
                </a:gridCol>
                <a:gridCol w="2837945">
                  <a:extLst>
                    <a:ext uri="{9D8B030D-6E8A-4147-A177-3AD203B41FA5}">
                      <a16:colId xmlns:a16="http://schemas.microsoft.com/office/drawing/2014/main" val="245802811"/>
                    </a:ext>
                  </a:extLst>
                </a:gridCol>
              </a:tblGrid>
              <a:tr h="166176">
                <a:tc gridSpan="2">
                  <a:txBody>
                    <a:bodyPr/>
                    <a:lstStyle/>
                    <a:p>
                      <a:pPr marL="457200" algn="ctr">
                        <a:lnSpc>
                          <a:spcPct val="150000"/>
                        </a:lnSpc>
                        <a:spcAft>
                          <a:spcPts val="0"/>
                        </a:spcAft>
                      </a:pPr>
                      <a:r>
                        <a:rPr lang="es-ES" sz="700">
                          <a:effectLst/>
                          <a:latin typeface="SansSerif" panose="00000400000000000000" pitchFamily="2" charset="2"/>
                        </a:rPr>
                        <a:t>Declaración de la misión: máquina extrusora de jabón artesanal.</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tc hMerge="1">
                  <a:txBody>
                    <a:bodyPr/>
                    <a:lstStyle/>
                    <a:p>
                      <a:endParaRPr lang="es-ES"/>
                    </a:p>
                  </a:txBody>
                  <a:tcPr/>
                </a:tc>
                <a:extLst>
                  <a:ext uri="{0D108BD9-81ED-4DB2-BD59-A6C34878D82A}">
                    <a16:rowId xmlns:a16="http://schemas.microsoft.com/office/drawing/2014/main" val="2689317676"/>
                  </a:ext>
                </a:extLst>
              </a:tr>
              <a:tr h="332351">
                <a:tc>
                  <a:txBody>
                    <a:bodyPr/>
                    <a:lstStyle/>
                    <a:p>
                      <a:pPr marL="457200">
                        <a:lnSpc>
                          <a:spcPct val="150000"/>
                        </a:lnSpc>
                        <a:spcAft>
                          <a:spcPts val="0"/>
                        </a:spcAft>
                      </a:pPr>
                      <a:r>
                        <a:rPr lang="es-ES" sz="700">
                          <a:effectLst/>
                          <a:latin typeface="SansSerif" panose="00000400000000000000" pitchFamily="2" charset="2"/>
                        </a:rPr>
                        <a:t>Descripción del producto</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tc>
                  <a:txBody>
                    <a:bodyPr/>
                    <a:lstStyle/>
                    <a:p>
                      <a:pPr marL="457200">
                        <a:lnSpc>
                          <a:spcPct val="150000"/>
                        </a:lnSpc>
                        <a:spcAft>
                          <a:spcPts val="0"/>
                        </a:spcAft>
                      </a:pPr>
                      <a:r>
                        <a:rPr lang="es-ES" sz="700" dirty="0">
                          <a:effectLst/>
                          <a:latin typeface="SansSerif" panose="00000400000000000000" pitchFamily="2" charset="2"/>
                        </a:rPr>
                        <a:t>Máquina para compactar y extruir jabón artesanal.</a:t>
                      </a:r>
                      <a:endParaRPr lang="en-US" sz="700" dirty="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extLst>
                  <a:ext uri="{0D108BD9-81ED-4DB2-BD59-A6C34878D82A}">
                    <a16:rowId xmlns:a16="http://schemas.microsoft.com/office/drawing/2014/main" val="465026899"/>
                  </a:ext>
                </a:extLst>
              </a:tr>
              <a:tr h="623273">
                <a:tc>
                  <a:txBody>
                    <a:bodyPr/>
                    <a:lstStyle/>
                    <a:p>
                      <a:pPr marL="457200">
                        <a:lnSpc>
                          <a:spcPct val="150000"/>
                        </a:lnSpc>
                        <a:spcAft>
                          <a:spcPts val="0"/>
                        </a:spcAft>
                      </a:pPr>
                      <a:r>
                        <a:rPr lang="es-ES" sz="700">
                          <a:effectLst/>
                          <a:latin typeface="SansSerif" panose="00000400000000000000" pitchFamily="2" charset="2"/>
                        </a:rPr>
                        <a:t>Propuesta de valor</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tc>
                  <a:txBody>
                    <a:bodyPr/>
                    <a:lstStyle/>
                    <a:p>
                      <a:pPr>
                        <a:lnSpc>
                          <a:spcPct val="150000"/>
                        </a:lnSpc>
                        <a:spcAft>
                          <a:spcPts val="0"/>
                        </a:spcAft>
                      </a:pPr>
                      <a:r>
                        <a:rPr lang="es-ES" sz="700">
                          <a:effectLst/>
                          <a:latin typeface="SansSerif" panose="00000400000000000000" pitchFamily="2" charset="2"/>
                        </a:rPr>
                        <a:t>* Mediano tamaño y fácil utilización.</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Elementos optimizados.</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Se satisfacen todas las necesidades de la empresa Apaika.</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extLst>
                  <a:ext uri="{0D108BD9-81ED-4DB2-BD59-A6C34878D82A}">
                    <a16:rowId xmlns:a16="http://schemas.microsoft.com/office/drawing/2014/main" val="2512883470"/>
                  </a:ext>
                </a:extLst>
              </a:tr>
              <a:tr h="830879">
                <a:tc>
                  <a:txBody>
                    <a:bodyPr/>
                    <a:lstStyle/>
                    <a:p>
                      <a:pPr marL="457200">
                        <a:lnSpc>
                          <a:spcPct val="150000"/>
                        </a:lnSpc>
                        <a:spcAft>
                          <a:spcPts val="0"/>
                        </a:spcAft>
                      </a:pPr>
                      <a:r>
                        <a:rPr lang="es-ES" sz="700">
                          <a:effectLst/>
                          <a:latin typeface="SansSerif" panose="00000400000000000000" pitchFamily="2" charset="2"/>
                        </a:rPr>
                        <a:t>Objetivos clave de negocio</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tc>
                  <a:txBody>
                    <a:bodyPr/>
                    <a:lstStyle/>
                    <a:p>
                      <a:pPr>
                        <a:lnSpc>
                          <a:spcPct val="150000"/>
                        </a:lnSpc>
                        <a:spcAft>
                          <a:spcPts val="0"/>
                        </a:spcAft>
                      </a:pPr>
                      <a:r>
                        <a:rPr lang="es-ES" sz="700">
                          <a:effectLst/>
                          <a:latin typeface="SansSerif" panose="00000400000000000000" pitchFamily="2" charset="2"/>
                        </a:rPr>
                        <a:t>* Aumentar la producción de la empresa Apaika.</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Servir como plataforma para productos artesanales naturales.</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No contamina el ambiente.</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Además de extruir el jabón también debe cortarlo.</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extLst>
                  <a:ext uri="{0D108BD9-81ED-4DB2-BD59-A6C34878D82A}">
                    <a16:rowId xmlns:a16="http://schemas.microsoft.com/office/drawing/2014/main" val="470228413"/>
                  </a:ext>
                </a:extLst>
              </a:tr>
              <a:tr h="332351">
                <a:tc>
                  <a:txBody>
                    <a:bodyPr/>
                    <a:lstStyle/>
                    <a:p>
                      <a:pPr marL="457200">
                        <a:lnSpc>
                          <a:spcPct val="150000"/>
                        </a:lnSpc>
                        <a:spcAft>
                          <a:spcPts val="0"/>
                        </a:spcAft>
                      </a:pPr>
                      <a:r>
                        <a:rPr lang="es-ES" sz="700">
                          <a:effectLst/>
                          <a:latin typeface="SansSerif" panose="00000400000000000000" pitchFamily="2" charset="2"/>
                        </a:rPr>
                        <a:t>Mercado primario</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tc>
                  <a:txBody>
                    <a:bodyPr/>
                    <a:lstStyle/>
                    <a:p>
                      <a:pPr marL="457200">
                        <a:lnSpc>
                          <a:spcPct val="150000"/>
                        </a:lnSpc>
                        <a:spcAft>
                          <a:spcPts val="0"/>
                        </a:spcAft>
                      </a:pPr>
                      <a:r>
                        <a:rPr lang="es-ES" sz="700">
                          <a:effectLst/>
                          <a:latin typeface="SansSerif" panose="00000400000000000000" pitchFamily="2" charset="2"/>
                        </a:rPr>
                        <a:t>Empresa de fabricación de jabones artesanales naturales, Apaika.</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extLst>
                  <a:ext uri="{0D108BD9-81ED-4DB2-BD59-A6C34878D82A}">
                    <a16:rowId xmlns:a16="http://schemas.microsoft.com/office/drawing/2014/main" val="3833840281"/>
                  </a:ext>
                </a:extLst>
              </a:tr>
              <a:tr h="623273">
                <a:tc>
                  <a:txBody>
                    <a:bodyPr/>
                    <a:lstStyle/>
                    <a:p>
                      <a:pPr marL="457200">
                        <a:lnSpc>
                          <a:spcPct val="150000"/>
                        </a:lnSpc>
                        <a:spcAft>
                          <a:spcPts val="0"/>
                        </a:spcAft>
                      </a:pPr>
                      <a:r>
                        <a:rPr lang="es-ES" sz="700">
                          <a:effectLst/>
                          <a:latin typeface="SansSerif" panose="00000400000000000000" pitchFamily="2" charset="2"/>
                        </a:rPr>
                        <a:t>Mercados secundarios</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tc>
                  <a:txBody>
                    <a:bodyPr/>
                    <a:lstStyle/>
                    <a:p>
                      <a:pPr>
                        <a:lnSpc>
                          <a:spcPct val="150000"/>
                        </a:lnSpc>
                        <a:spcAft>
                          <a:spcPts val="0"/>
                        </a:spcAft>
                      </a:pPr>
                      <a:r>
                        <a:rPr lang="es-ES" sz="700">
                          <a:effectLst/>
                          <a:latin typeface="SansSerif" panose="00000400000000000000" pitchFamily="2" charset="2"/>
                        </a:rPr>
                        <a:t>* Pequeñas empresas de jabones artesanales.</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Pequeñas empresas de productos artesanales naturales.</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Mercado de extrusión.</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extLst>
                  <a:ext uri="{0D108BD9-81ED-4DB2-BD59-A6C34878D82A}">
                    <a16:rowId xmlns:a16="http://schemas.microsoft.com/office/drawing/2014/main" val="1981112442"/>
                  </a:ext>
                </a:extLst>
              </a:tr>
              <a:tr h="1090728">
                <a:tc>
                  <a:txBody>
                    <a:bodyPr/>
                    <a:lstStyle/>
                    <a:p>
                      <a:pPr marL="457200">
                        <a:lnSpc>
                          <a:spcPct val="150000"/>
                        </a:lnSpc>
                        <a:spcAft>
                          <a:spcPts val="0"/>
                        </a:spcAft>
                      </a:pPr>
                      <a:r>
                        <a:rPr lang="es-ES" sz="700">
                          <a:effectLst/>
                          <a:latin typeface="SansSerif" panose="00000400000000000000" pitchFamily="2" charset="2"/>
                        </a:rPr>
                        <a:t>Suposiciones y restricciones</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tc>
                  <a:txBody>
                    <a:bodyPr/>
                    <a:lstStyle/>
                    <a:p>
                      <a:pPr>
                        <a:lnSpc>
                          <a:spcPct val="150000"/>
                        </a:lnSpc>
                        <a:spcAft>
                          <a:spcPts val="0"/>
                        </a:spcAft>
                      </a:pPr>
                      <a:r>
                        <a:rPr lang="es-ES" sz="700">
                          <a:effectLst/>
                          <a:latin typeface="SansSerif" panose="00000400000000000000" pitchFamily="2" charset="2"/>
                        </a:rPr>
                        <a:t>* Componentes adquiridos a través de proveedores locales.</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Elementos fabricados con materiales de calidad.</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Producto desarrollado bajo la norma VDI 2206.</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Financiamiento total por parte de la empresa Apaika.</a:t>
                      </a:r>
                      <a:endParaRPr lang="en-US" sz="700">
                        <a:effectLst/>
                        <a:latin typeface="SansSerif" panose="00000400000000000000" pitchFamily="2" charset="2"/>
                      </a:endParaRPr>
                    </a:p>
                    <a:p>
                      <a:pPr>
                        <a:lnSpc>
                          <a:spcPct val="150000"/>
                        </a:lnSpc>
                        <a:spcAft>
                          <a:spcPts val="0"/>
                        </a:spcAft>
                      </a:pPr>
                      <a:r>
                        <a:rPr lang="es-ES" sz="700">
                          <a:effectLst/>
                          <a:latin typeface="SansSerif" panose="00000400000000000000" pitchFamily="2" charset="2"/>
                        </a:rPr>
                        <a:t>* Costos convenientes.</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extLst>
                  <a:ext uri="{0D108BD9-81ED-4DB2-BD59-A6C34878D82A}">
                    <a16:rowId xmlns:a16="http://schemas.microsoft.com/office/drawing/2014/main" val="512475371"/>
                  </a:ext>
                </a:extLst>
              </a:tr>
              <a:tr h="664704">
                <a:tc>
                  <a:txBody>
                    <a:bodyPr/>
                    <a:lstStyle/>
                    <a:p>
                      <a:pPr marL="457200">
                        <a:lnSpc>
                          <a:spcPct val="150000"/>
                        </a:lnSpc>
                        <a:spcAft>
                          <a:spcPts val="0"/>
                        </a:spcAft>
                      </a:pPr>
                      <a:r>
                        <a:rPr lang="es-ES" sz="700">
                          <a:effectLst/>
                          <a:latin typeface="SansSerif" panose="00000400000000000000" pitchFamily="2" charset="2"/>
                        </a:rPr>
                        <a:t>Involucrados</a:t>
                      </a:r>
                      <a:endParaRPr lang="en-US" sz="70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tc>
                  <a:txBody>
                    <a:bodyPr/>
                    <a:lstStyle/>
                    <a:p>
                      <a:pPr>
                        <a:lnSpc>
                          <a:spcPct val="150000"/>
                        </a:lnSpc>
                        <a:spcAft>
                          <a:spcPts val="0"/>
                        </a:spcAft>
                      </a:pPr>
                      <a:r>
                        <a:rPr lang="es-ES" sz="700" dirty="0">
                          <a:effectLst/>
                          <a:latin typeface="SansSerif" panose="00000400000000000000" pitchFamily="2" charset="2"/>
                        </a:rPr>
                        <a:t>* Empresa de jabones artesanales naturales Apaika.</a:t>
                      </a:r>
                      <a:endParaRPr lang="en-US" sz="700" dirty="0">
                        <a:effectLst/>
                        <a:latin typeface="SansSerif" panose="00000400000000000000" pitchFamily="2" charset="2"/>
                      </a:endParaRPr>
                    </a:p>
                    <a:p>
                      <a:pPr>
                        <a:lnSpc>
                          <a:spcPct val="150000"/>
                        </a:lnSpc>
                        <a:spcAft>
                          <a:spcPts val="0"/>
                        </a:spcAft>
                      </a:pPr>
                      <a:r>
                        <a:rPr lang="es-ES" sz="700" dirty="0">
                          <a:effectLst/>
                          <a:latin typeface="SansSerif" panose="00000400000000000000" pitchFamily="2" charset="2"/>
                        </a:rPr>
                        <a:t>* Universidad de las Fuerzas Armadas – ESPE.</a:t>
                      </a:r>
                      <a:endParaRPr lang="en-US" sz="700" dirty="0">
                        <a:effectLst/>
                        <a:latin typeface="SansSerif" panose="00000400000000000000" pitchFamily="2" charset="2"/>
                      </a:endParaRPr>
                    </a:p>
                    <a:p>
                      <a:pPr>
                        <a:lnSpc>
                          <a:spcPct val="150000"/>
                        </a:lnSpc>
                        <a:spcAft>
                          <a:spcPts val="0"/>
                        </a:spcAft>
                      </a:pPr>
                      <a:r>
                        <a:rPr lang="es-ES" sz="700" dirty="0">
                          <a:effectLst/>
                          <a:latin typeface="SansSerif" panose="00000400000000000000" pitchFamily="2" charset="2"/>
                        </a:rPr>
                        <a:t>* Operaciones de manufactura.</a:t>
                      </a:r>
                      <a:endParaRPr lang="en-US" sz="700" dirty="0">
                        <a:effectLst/>
                        <a:latin typeface="SansSerif" panose="00000400000000000000" pitchFamily="2" charset="2"/>
                      </a:endParaRPr>
                    </a:p>
                    <a:p>
                      <a:pPr>
                        <a:lnSpc>
                          <a:spcPct val="150000"/>
                        </a:lnSpc>
                        <a:spcAft>
                          <a:spcPts val="0"/>
                        </a:spcAft>
                      </a:pPr>
                      <a:r>
                        <a:rPr lang="es-ES" sz="700" dirty="0">
                          <a:effectLst/>
                          <a:latin typeface="SansSerif" panose="00000400000000000000" pitchFamily="2" charset="2"/>
                        </a:rPr>
                        <a:t>* Proveedores locales de componentes.</a:t>
                      </a:r>
                      <a:endParaRPr lang="en-US" sz="700" dirty="0">
                        <a:effectLst/>
                        <a:latin typeface="SansSerif" panose="00000400000000000000" pitchFamily="2" charset="2"/>
                        <a:ea typeface="Calibri" panose="020F0502020204030204" pitchFamily="34" charset="0"/>
                        <a:cs typeface="Times New Roman" panose="02020603050405020304" pitchFamily="18" charset="0"/>
                      </a:endParaRPr>
                    </a:p>
                  </a:txBody>
                  <a:tcPr marL="45014" marR="45014" marT="0" marB="0" anchor="ctr"/>
                </a:tc>
                <a:extLst>
                  <a:ext uri="{0D108BD9-81ED-4DB2-BD59-A6C34878D82A}">
                    <a16:rowId xmlns:a16="http://schemas.microsoft.com/office/drawing/2014/main" val="2486994957"/>
                  </a:ext>
                </a:extLst>
              </a:tr>
            </a:tbl>
          </a:graphicData>
        </a:graphic>
      </p:graphicFrame>
      <p:sp>
        <p:nvSpPr>
          <p:cNvPr id="9" name="Título 1"/>
          <p:cNvSpPr txBox="1">
            <a:spLocks/>
          </p:cNvSpPr>
          <p:nvPr/>
        </p:nvSpPr>
        <p:spPr>
          <a:xfrm>
            <a:off x="6396862" y="150804"/>
            <a:ext cx="5324875" cy="1538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s-ES" sz="1400" b="1" dirty="0" smtClean="0">
                <a:solidFill>
                  <a:prstClr val="black"/>
                </a:solidFill>
                <a:latin typeface="SansSerif" panose="00000400000000000000" pitchFamily="2" charset="2"/>
              </a:rPr>
              <a:t>VISIÓN:</a:t>
            </a:r>
          </a:p>
          <a:p>
            <a:pPr marR="0" lvl="0" algn="l" defTabSz="914400" rtl="0" eaLnBrk="1" fontAlgn="auto" latinLnBrk="0" hangingPunct="1">
              <a:lnSpc>
                <a:spcPct val="90000"/>
              </a:lnSpc>
              <a:spcBef>
                <a:spcPct val="0"/>
              </a:spcBef>
              <a:spcAft>
                <a:spcPts val="0"/>
              </a:spcAft>
              <a:buClrTx/>
              <a:buSzTx/>
              <a:tabLst/>
              <a:defRPr/>
            </a:pPr>
            <a:endParaRPr kumimoji="0" lang="es-ES" sz="1400" b="1" i="0" u="none" strike="noStrike" kern="1200" cap="none" spc="0" normalizeH="0" baseline="0" noProof="0" dirty="0">
              <a:ln>
                <a:noFill/>
              </a:ln>
              <a:solidFill>
                <a:prstClr val="black"/>
              </a:solidFill>
              <a:effectLst/>
              <a:uLnTx/>
              <a:uFillTx/>
              <a:latin typeface="SansSerif" panose="00000400000000000000" pitchFamily="2" charset="2"/>
              <a:ea typeface="+mj-ea"/>
              <a:cs typeface="Arial" panose="020B0604020202020204" pitchFamily="34" charset="0"/>
            </a:endParaRPr>
          </a:p>
          <a:p>
            <a:pPr lvl="0"/>
            <a:r>
              <a:rPr lang="es-ES" sz="1500" dirty="0">
                <a:solidFill>
                  <a:prstClr val="black"/>
                </a:solidFill>
                <a:latin typeface="SansSerif" panose="00000400000000000000" pitchFamily="2" charset="2"/>
              </a:rPr>
              <a:t>Desarrollar una máquina extrusora de jabón que cuente con características óptimas en cada uno de sus elementos</a:t>
            </a:r>
            <a:endParaRPr lang="es-ES_tradnl" sz="1500" dirty="0">
              <a:solidFill>
                <a:prstClr val="black"/>
              </a:solidFill>
              <a:latin typeface="SansSerif" panose="00000400000000000000" pitchFamily="2" charset="2"/>
            </a:endParaRPr>
          </a:p>
        </p:txBody>
      </p:sp>
    </p:spTree>
    <p:extLst>
      <p:ext uri="{BB962C8B-B14F-4D97-AF65-F5344CB8AC3E}">
        <p14:creationId xmlns:p14="http://schemas.microsoft.com/office/powerpoint/2010/main" val="237614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2863</Words>
  <Application>Microsoft Office PowerPoint</Application>
  <PresentationFormat>Panorámica</PresentationFormat>
  <Paragraphs>943</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Calibri</vt:lpstr>
      <vt:lpstr>Calibri Light</vt:lpstr>
      <vt:lpstr>Cambria Math</vt:lpstr>
      <vt:lpstr>SansSerif</vt:lpstr>
      <vt:lpstr>Times New Roman</vt:lpstr>
      <vt:lpstr>Tema de Office</vt:lpstr>
      <vt:lpstr>Presentación de PowerPoint</vt:lpstr>
      <vt:lpstr>EMPRESA APAIKA</vt:lpstr>
      <vt:lpstr>OBJETIVOS</vt:lpstr>
      <vt:lpstr>ESTUDIO REOLÓGICO</vt:lpstr>
      <vt:lpstr>MARCO TEÓRICO</vt:lpstr>
      <vt:lpstr>EXTRUSORAS DE UN HUSILLO</vt:lpstr>
      <vt:lpstr>ESTUDIO DEL ARTE</vt:lpstr>
      <vt:lpstr>DISEÑO Y DESARROLLO DEL PRODUCTO</vt:lpstr>
      <vt:lpstr>PLANEACIÓN</vt:lpstr>
      <vt:lpstr>IDENTIFICACIÓN DE NECESIDADES</vt:lpstr>
      <vt:lpstr>LISTA DE NECESIDADES</vt:lpstr>
      <vt:lpstr>ESPECIFICACIONES DEL PRODUCTO</vt:lpstr>
      <vt:lpstr>ESPECIFICACIONES FINALES</vt:lpstr>
      <vt:lpstr>GENERACIÓN DE CONCEPTOS</vt:lpstr>
      <vt:lpstr>GENERACIÓN DE CONCEPTOS</vt:lpstr>
      <vt:lpstr>SELECCIÓN DEL CONCEPTO</vt:lpstr>
      <vt:lpstr>PRUEBA DE CONCEPTOS Y PROTOTIPADO</vt:lpstr>
      <vt:lpstr>DISEÑO DE DETALLE</vt:lpstr>
      <vt:lpstr>DISEÑO DEL HUSILLO</vt:lpstr>
      <vt:lpstr>DISEÑO DEL HUSILLO</vt:lpstr>
      <vt:lpstr>HUSILLO DE EXTRUSIÓN</vt:lpstr>
      <vt:lpstr>DISEÑO DE DETALLE</vt:lpstr>
      <vt:lpstr>DISEÑO DE DETALLE</vt:lpstr>
      <vt:lpstr>DISEÑO E INGENIERÍA ASISTIDA POR COMPUTADOR (CAD/CAE)</vt:lpstr>
      <vt:lpstr>DISEÑO E INGENIERÍA ASISTIDA POR COMPUTADOR (CAD/CAE)</vt:lpstr>
      <vt:lpstr>DISEÑO DE DETALLE</vt:lpstr>
      <vt:lpstr>FABRICACIÓN Y ENSAMBLE</vt:lpstr>
      <vt:lpstr>FABRICACIÓN</vt:lpstr>
      <vt:lpstr>ENSAMBLE</vt:lpstr>
      <vt:lpstr>PRUEBAS DE FUNCIONAMIENTO</vt:lpstr>
      <vt:lpstr>COSTO TOTAL</vt:lpstr>
      <vt:lpstr>CONCLUSIONES</vt:lpstr>
      <vt:lpstr>CONCLUSIONES</vt:lpstr>
      <vt:lpstr>CONCLUSIONES</vt:lpstr>
      <vt:lpstr>CONCLUSIONES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ramiro galindo</dc:creator>
  <cp:lastModifiedBy>ramiro galindo</cp:lastModifiedBy>
  <cp:revision>41</cp:revision>
  <dcterms:created xsi:type="dcterms:W3CDTF">2020-02-04T03:30:47Z</dcterms:created>
  <dcterms:modified xsi:type="dcterms:W3CDTF">2020-02-05T03:55:50Z</dcterms:modified>
</cp:coreProperties>
</file>