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0" r:id="rId1"/>
    <p:sldMasterId id="2147483833" r:id="rId2"/>
  </p:sldMasterIdLst>
  <p:sldIdLst>
    <p:sldId id="264" r:id="rId3"/>
    <p:sldId id="262" r:id="rId4"/>
    <p:sldId id="263" r:id="rId5"/>
    <p:sldId id="269" r:id="rId6"/>
    <p:sldId id="265" r:id="rId7"/>
    <p:sldId id="258" r:id="rId8"/>
    <p:sldId id="267" r:id="rId9"/>
    <p:sldId id="270" r:id="rId10"/>
    <p:sldId id="271" r:id="rId11"/>
    <p:sldId id="273" r:id="rId12"/>
    <p:sldId id="274" r:id="rId13"/>
    <p:sldId id="275" r:id="rId14"/>
    <p:sldId id="277" r:id="rId15"/>
    <p:sldId id="279" r:id="rId16"/>
    <p:sldId id="300" r:id="rId17"/>
    <p:sldId id="301" r:id="rId18"/>
    <p:sldId id="302" r:id="rId19"/>
    <p:sldId id="303" r:id="rId20"/>
    <p:sldId id="304" r:id="rId21"/>
    <p:sldId id="305" r:id="rId22"/>
    <p:sldId id="289" r:id="rId23"/>
    <p:sldId id="298" r:id="rId24"/>
    <p:sldId id="291" r:id="rId25"/>
    <p:sldId id="299" r:id="rId26"/>
    <p:sldId id="292" r:id="rId27"/>
    <p:sldId id="293" r:id="rId28"/>
    <p:sldId id="29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0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uario\Descargas\PRINCIPALES_PRODUCTOS1_data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uario\Descargas\PRINCIPALES_PRODUCTOS1_data%20(1).csv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uario\Documentos\ESPE\TITULACI&#211;N%20ESPE\OTC\ORITO\EXPORTADORAS%20Y%20DATO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uario\Descargas\PRINCIPALES_PRODUCTOS1_data%20(1).csv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uario\Documentos\ESPE\TITULACI&#211;N%20ESPE\OTC\ORITO\EXPORTADORAS%20Y%20DATO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uario\Documentos\ESPE\TITULACI&#211;N%20ESPE\OTC\ORITO\EXPORTADORAS%20Y%20DATO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uario\Documentos\ESPE\TITULACI&#211;N%20ESPE\OTC\ORITO\EXPORTADORAS%20Y%20DATO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Producción 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817-4BE6-8AA8-DFD1C105F42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817-4BE6-8AA8-DFD1C105F42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817-4BE6-8AA8-DFD1C105F42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817-4BE6-8AA8-DFD1C105F42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817-4BE6-8AA8-DFD1C105F42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nstantia" panose="02030602050306030303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PRINCIPALES_PRODUCTOS1_data!$N$3:$N$7</c:f>
              <c:strCache>
                <c:ptCount val="5"/>
                <c:pt idx="0">
                  <c:v>COTOPAXI</c:v>
                </c:pt>
                <c:pt idx="1">
                  <c:v>BOLIVAR</c:v>
                </c:pt>
                <c:pt idx="2">
                  <c:v>SANTO DOMINGO </c:v>
                </c:pt>
                <c:pt idx="3">
                  <c:v>GUAYAS</c:v>
                </c:pt>
                <c:pt idx="4">
                  <c:v>OTRAS</c:v>
                </c:pt>
              </c:strCache>
            </c:strRef>
          </c:cat>
          <c:val>
            <c:numRef>
              <c:f>PRINCIPALES_PRODUCTOS1_data!$P$3:$P$7</c:f>
              <c:numCache>
                <c:formatCode>0%</c:formatCode>
                <c:ptCount val="5"/>
                <c:pt idx="0">
                  <c:v>0.5337993697109481</c:v>
                </c:pt>
                <c:pt idx="1">
                  <c:v>0.15633785596406219</c:v>
                </c:pt>
                <c:pt idx="2">
                  <c:v>0.12591665465112112</c:v>
                </c:pt>
                <c:pt idx="3">
                  <c:v>7.9444329822257201E-2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817-4BE6-8AA8-DFD1C105F4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Constantia" panose="02030602050306030303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Producción 2017</a:t>
            </a:r>
          </a:p>
          <a:p>
            <a:pPr>
              <a:defRPr/>
            </a:pP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6C-41C9-BAA7-364E178492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6C-41C9-BAA7-364E178492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26C-41C9-BAA7-364E178492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26C-41C9-BAA7-364E178492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26C-41C9-BAA7-364E178492F4}"/>
              </c:ext>
            </c:extLst>
          </c:dPt>
          <c:dLbls>
            <c:dLbl>
              <c:idx val="0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26C-41C9-BAA7-364E178492F4}"/>
                </c:ext>
              </c:extLst>
            </c:dLbl>
            <c:dLbl>
              <c:idx val="1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26C-41C9-BAA7-364E178492F4}"/>
                </c:ext>
              </c:extLst>
            </c:dLbl>
            <c:dLbl>
              <c:idx val="2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26C-41C9-BAA7-364E178492F4}"/>
                </c:ext>
              </c:extLst>
            </c:dLbl>
            <c:dLbl>
              <c:idx val="3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26C-41C9-BAA7-364E178492F4}"/>
                </c:ext>
              </c:extLst>
            </c:dLbl>
            <c:dLbl>
              <c:idx val="4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26C-41C9-BAA7-364E178492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nstantia" panose="02030602050306030303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'PRINCIPALES_PRODUCTOS1_data (1)'!$K$3:$K$7</c:f>
              <c:strCache>
                <c:ptCount val="5"/>
                <c:pt idx="0">
                  <c:v>COTOPAXI</c:v>
                </c:pt>
                <c:pt idx="1">
                  <c:v>GUAYAS</c:v>
                </c:pt>
                <c:pt idx="2">
                  <c:v>SANTO DOMINGO</c:v>
                </c:pt>
                <c:pt idx="3">
                  <c:v>BOLÍVAR </c:v>
                </c:pt>
                <c:pt idx="4">
                  <c:v>OTRAS</c:v>
                </c:pt>
              </c:strCache>
            </c:strRef>
          </c:cat>
          <c:val>
            <c:numRef>
              <c:f>'PRINCIPALES_PRODUCTOS1_data (1)'!$L$3:$L$7</c:f>
              <c:numCache>
                <c:formatCode>0%</c:formatCode>
                <c:ptCount val="5"/>
                <c:pt idx="0">
                  <c:v>0.28840416810808189</c:v>
                </c:pt>
                <c:pt idx="1">
                  <c:v>0.17</c:v>
                </c:pt>
                <c:pt idx="2">
                  <c:v>0.17</c:v>
                </c:pt>
                <c:pt idx="3">
                  <c:v>0.16</c:v>
                </c:pt>
                <c:pt idx="4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26C-41C9-BAA7-364E178492F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Constantia" panose="02030602050306030303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Hoja2!$J$1</c:f>
              <c:strCache>
                <c:ptCount val="1"/>
                <c:pt idx="0">
                  <c:v>Valores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nstantia" panose="02030602050306030303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Hoja2!$I$2:$I$6</c:f>
              <c:strCache>
                <c:ptCount val="5"/>
                <c:pt idx="0">
                  <c:v>Ultramarinos</c:v>
                </c:pt>
                <c:pt idx="1">
                  <c:v>Carne, pescado y aves (frescos)</c:v>
                </c:pt>
                <c:pt idx="2">
                  <c:v>Verduras y frutas</c:v>
                </c:pt>
                <c:pt idx="3">
                  <c:v>Lácteos</c:v>
                </c:pt>
                <c:pt idx="4">
                  <c:v>Congelados</c:v>
                </c:pt>
              </c:strCache>
            </c:strRef>
          </c:cat>
          <c:val>
            <c:numRef>
              <c:f>Hoja2!$J$2:$J$6</c:f>
              <c:numCache>
                <c:formatCode>0.0</c:formatCode>
                <c:ptCount val="5"/>
                <c:pt idx="0">
                  <c:v>117702.1</c:v>
                </c:pt>
                <c:pt idx="1">
                  <c:v>68347.86</c:v>
                </c:pt>
                <c:pt idx="2">
                  <c:v>56144.41</c:v>
                </c:pt>
                <c:pt idx="3">
                  <c:v>44135.4</c:v>
                </c:pt>
                <c:pt idx="4">
                  <c:v>29991.31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76-4580-B0F2-BBBB7905E1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85860271"/>
        <c:axId val="485859023"/>
      </c:barChart>
      <c:catAx>
        <c:axId val="4858602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85859023"/>
        <c:crosses val="autoZero"/>
        <c:auto val="1"/>
        <c:lblAlgn val="ctr"/>
        <c:lblOffset val="100"/>
        <c:noMultiLvlLbl val="0"/>
      </c:catAx>
      <c:valAx>
        <c:axId val="48585902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858602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onstantia" panose="02030602050306030303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829-45D6-BCB0-73ABC557627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829-45D6-BCB0-73ABC557627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829-45D6-BCB0-73ABC557627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829-45D6-BCB0-73ABC557627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829-45D6-BCB0-73ABC557627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829-45D6-BCB0-73ABC557627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829-45D6-BCB0-73ABC557627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nstantia" panose="02030602050306030303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Hoja1!$G$2:$G$8</c:f>
              <c:strCache>
                <c:ptCount val="7"/>
                <c:pt idx="0">
                  <c:v>Estados Unidos </c:v>
                </c:pt>
                <c:pt idx="1">
                  <c:v>Rusia</c:v>
                </c:pt>
                <c:pt idx="2">
                  <c:v>Bélgica</c:v>
                </c:pt>
                <c:pt idx="3">
                  <c:v>Países Bajos</c:v>
                </c:pt>
                <c:pt idx="4">
                  <c:v>China</c:v>
                </c:pt>
                <c:pt idx="5">
                  <c:v>Alemania</c:v>
                </c:pt>
                <c:pt idx="6">
                  <c:v>Otros</c:v>
                </c:pt>
              </c:strCache>
            </c:strRef>
          </c:cat>
          <c:val>
            <c:numRef>
              <c:f>Hoja1!$H$2:$H$8</c:f>
              <c:numCache>
                <c:formatCode>0%</c:formatCode>
                <c:ptCount val="7"/>
                <c:pt idx="0">
                  <c:v>0.72468494527184646</c:v>
                </c:pt>
                <c:pt idx="1">
                  <c:v>8.3657443627011191E-2</c:v>
                </c:pt>
                <c:pt idx="2">
                  <c:v>4.085773072552186E-2</c:v>
                </c:pt>
                <c:pt idx="3">
                  <c:v>3.983733476882588E-2</c:v>
                </c:pt>
                <c:pt idx="4">
                  <c:v>3.4751671750702796E-2</c:v>
                </c:pt>
                <c:pt idx="5">
                  <c:v>2.1088175130091511E-2</c:v>
                </c:pt>
                <c:pt idx="6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829-45D6-BCB0-73ABC55762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137264887800552"/>
          <c:y val="0.75401503098579747"/>
          <c:w val="0.6811392864072574"/>
          <c:h val="0.245984969014202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onstantia" panose="02030602050306030303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Hoja5!$A$2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Constantia" panose="02030602050306030303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Hoja5!$B$1:$J$1</c:f>
              <c:strCache>
                <c:ptCount val="9"/>
                <c:pt idx="0">
                  <c:v>MSF</c:v>
                </c:pt>
                <c:pt idx="1">
                  <c:v>OTC</c:v>
                </c:pt>
                <c:pt idx="2">
                  <c:v>AD</c:v>
                </c:pt>
                <c:pt idx="3">
                  <c:v>MC</c:v>
                </c:pt>
                <c:pt idx="4">
                  <c:v>SGE</c:v>
                </c:pt>
                <c:pt idx="5">
                  <c:v>SG</c:v>
                </c:pt>
                <c:pt idx="6">
                  <c:v>RQ</c:v>
                </c:pt>
                <c:pt idx="7">
                  <c:v>TRQ</c:v>
                </c:pt>
                <c:pt idx="8">
                  <c:v>XS</c:v>
                </c:pt>
              </c:strCache>
            </c:strRef>
          </c:cat>
          <c:val>
            <c:numRef>
              <c:f>Hoja5!$B$2:$J$2</c:f>
              <c:numCache>
                <c:formatCode>General</c:formatCode>
                <c:ptCount val="9"/>
                <c:pt idx="0">
                  <c:v>18638</c:v>
                </c:pt>
                <c:pt idx="1">
                  <c:v>26940</c:v>
                </c:pt>
                <c:pt idx="2">
                  <c:v>2137</c:v>
                </c:pt>
                <c:pt idx="3">
                  <c:v>232</c:v>
                </c:pt>
                <c:pt idx="4">
                  <c:v>652</c:v>
                </c:pt>
                <c:pt idx="5">
                  <c:v>80</c:v>
                </c:pt>
                <c:pt idx="6">
                  <c:v>1636</c:v>
                </c:pt>
                <c:pt idx="7">
                  <c:v>1274</c:v>
                </c:pt>
                <c:pt idx="8">
                  <c:v>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56-4632-90E9-248CE5DB72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72110335"/>
        <c:axId val="1772117407"/>
      </c:barChart>
      <c:catAx>
        <c:axId val="177211033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Constantia" panose="02030602050306030303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Tipo de medida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dk1"/>
                  </a:solidFill>
                  <a:latin typeface="Constantia" panose="02030602050306030303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/>
                </a:solidFill>
                <a:latin typeface="Constantia" panose="02030602050306030303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72117407"/>
        <c:crosses val="autoZero"/>
        <c:auto val="1"/>
        <c:lblAlgn val="ctr"/>
        <c:lblOffset val="100"/>
        <c:noMultiLvlLbl val="0"/>
      </c:catAx>
      <c:valAx>
        <c:axId val="17721174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Constantia" panose="02030602050306030303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Número de medidas aplicadas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dk1"/>
                  </a:solidFill>
                  <a:latin typeface="Constantia" panose="02030602050306030303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/>
                </a:solidFill>
                <a:latin typeface="Constantia" panose="02030602050306030303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72110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 sz="1400">
          <a:solidFill>
            <a:schemeClr val="dk1"/>
          </a:solidFill>
          <a:latin typeface="Constantia" panose="02030602050306030303" pitchFamily="18" charset="0"/>
          <a:ea typeface="+mn-ea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Hoja5!$A$22</c:f>
              <c:strCache>
                <c:ptCount val="1"/>
                <c:pt idx="0">
                  <c:v>Productos del reino vegetal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Constantia" panose="02030602050306030303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Hoja5!$B$21:$J$21</c:f>
              <c:strCache>
                <c:ptCount val="9"/>
                <c:pt idx="0">
                  <c:v>MSF</c:v>
                </c:pt>
                <c:pt idx="1">
                  <c:v>OTC</c:v>
                </c:pt>
                <c:pt idx="2">
                  <c:v>AD</c:v>
                </c:pt>
                <c:pt idx="3">
                  <c:v>MC</c:v>
                </c:pt>
                <c:pt idx="4">
                  <c:v>SGE</c:v>
                </c:pt>
                <c:pt idx="5">
                  <c:v>SG</c:v>
                </c:pt>
                <c:pt idx="6">
                  <c:v>RQ</c:v>
                </c:pt>
                <c:pt idx="7">
                  <c:v>TRQ</c:v>
                </c:pt>
                <c:pt idx="8">
                  <c:v>XS</c:v>
                </c:pt>
              </c:strCache>
            </c:strRef>
          </c:cat>
          <c:val>
            <c:numRef>
              <c:f>Hoja5!$B$22:$J$22</c:f>
              <c:numCache>
                <c:formatCode>General</c:formatCode>
                <c:ptCount val="9"/>
                <c:pt idx="0">
                  <c:v>5186</c:v>
                </c:pt>
                <c:pt idx="1">
                  <c:v>2446</c:v>
                </c:pt>
                <c:pt idx="2">
                  <c:v>22</c:v>
                </c:pt>
                <c:pt idx="3">
                  <c:v>5</c:v>
                </c:pt>
                <c:pt idx="4">
                  <c:v>285</c:v>
                </c:pt>
                <c:pt idx="5">
                  <c:v>1</c:v>
                </c:pt>
                <c:pt idx="6">
                  <c:v>222</c:v>
                </c:pt>
                <c:pt idx="7">
                  <c:v>533</c:v>
                </c:pt>
                <c:pt idx="8">
                  <c:v>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B1-4D97-9B4C-3FE80B8527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84692975"/>
        <c:axId val="1884700047"/>
      </c:barChart>
      <c:catAx>
        <c:axId val="18846929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Constantia" panose="02030602050306030303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Tipo de medidas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dk1"/>
                  </a:solidFill>
                  <a:latin typeface="Constantia" panose="02030602050306030303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/>
                </a:solidFill>
                <a:latin typeface="Constantia" panose="02030602050306030303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84700047"/>
        <c:crosses val="autoZero"/>
        <c:auto val="1"/>
        <c:lblAlgn val="ctr"/>
        <c:lblOffset val="100"/>
        <c:noMultiLvlLbl val="0"/>
      </c:catAx>
      <c:valAx>
        <c:axId val="18847000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Constantia" panose="02030602050306030303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Número de medidas aplicadas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dk1"/>
                  </a:solidFill>
                  <a:latin typeface="Constantia" panose="02030602050306030303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/>
                </a:solidFill>
                <a:latin typeface="Constantia" panose="02030602050306030303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846929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 sz="1400">
          <a:solidFill>
            <a:schemeClr val="dk1"/>
          </a:solidFill>
          <a:latin typeface="Constantia" panose="02030602050306030303" pitchFamily="18" charset="0"/>
          <a:ea typeface="+mn-ea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Hoja5!$A$31</c:f>
              <c:strCache>
                <c:ptCount val="1"/>
                <c:pt idx="0">
                  <c:v>Estados Unidos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Constantia" panose="02030602050306030303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Hoja5!$B$30:$J$30</c:f>
              <c:strCache>
                <c:ptCount val="9"/>
                <c:pt idx="0">
                  <c:v>MSF</c:v>
                </c:pt>
                <c:pt idx="1">
                  <c:v>OTC</c:v>
                </c:pt>
                <c:pt idx="2">
                  <c:v>AD</c:v>
                </c:pt>
                <c:pt idx="3">
                  <c:v>MC</c:v>
                </c:pt>
                <c:pt idx="4">
                  <c:v>SGE</c:v>
                </c:pt>
                <c:pt idx="5">
                  <c:v>SG</c:v>
                </c:pt>
                <c:pt idx="6">
                  <c:v>RQ</c:v>
                </c:pt>
                <c:pt idx="7">
                  <c:v>TRQ</c:v>
                </c:pt>
                <c:pt idx="8">
                  <c:v>XS</c:v>
                </c:pt>
              </c:strCache>
            </c:strRef>
          </c:cat>
          <c:val>
            <c:numRef>
              <c:f>Hoja5!$B$31:$J$31</c:f>
              <c:numCache>
                <c:formatCode>General</c:formatCode>
                <c:ptCount val="9"/>
                <c:pt idx="0">
                  <c:v>667</c:v>
                </c:pt>
                <c:pt idx="1">
                  <c:v>1174</c:v>
                </c:pt>
                <c:pt idx="2">
                  <c:v>361</c:v>
                </c:pt>
                <c:pt idx="3">
                  <c:v>109</c:v>
                </c:pt>
                <c:pt idx="4">
                  <c:v>496</c:v>
                </c:pt>
                <c:pt idx="5">
                  <c:v>2</c:v>
                </c:pt>
                <c:pt idx="6">
                  <c:v>59</c:v>
                </c:pt>
                <c:pt idx="7">
                  <c:v>52</c:v>
                </c:pt>
                <c:pt idx="8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0D-41B1-BF8E-497F59A7B9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60326656"/>
        <c:axId val="1560329152"/>
      </c:barChart>
      <c:catAx>
        <c:axId val="15603266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Constantia" panose="02030602050306030303" pitchFamily="18" charset="0"/>
                    <a:ea typeface="+mn-ea"/>
                    <a:cs typeface="+mn-cs"/>
                  </a:defRPr>
                </a:pPr>
                <a:r>
                  <a:rPr lang="en-US"/>
                  <a:t>Tipo de medidas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dk1"/>
                  </a:solidFill>
                  <a:latin typeface="Constantia" panose="02030602050306030303" pitchFamily="18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/>
                </a:solidFill>
                <a:latin typeface="Constantia" panose="02030602050306030303" pitchFamily="18" charset="0"/>
                <a:ea typeface="+mn-ea"/>
                <a:cs typeface="+mn-cs"/>
              </a:defRPr>
            </a:pPr>
            <a:endParaRPr lang="en-US"/>
          </a:p>
        </c:txPr>
        <c:crossAx val="1560329152"/>
        <c:crosses val="autoZero"/>
        <c:auto val="1"/>
        <c:lblAlgn val="ctr"/>
        <c:lblOffset val="100"/>
        <c:noMultiLvlLbl val="0"/>
      </c:catAx>
      <c:valAx>
        <c:axId val="1560329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Constantia" panose="02030602050306030303" pitchFamily="18" charset="0"/>
                    <a:ea typeface="+mn-ea"/>
                    <a:cs typeface="+mn-cs"/>
                  </a:defRPr>
                </a:pPr>
                <a:r>
                  <a:rPr lang="en-US"/>
                  <a:t>Número de medidas aplicadas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dk1"/>
                  </a:solidFill>
                  <a:latin typeface="Constantia" panose="02030602050306030303" pitchFamily="18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/>
                </a:solidFill>
                <a:latin typeface="Constantia" panose="02030602050306030303" pitchFamily="18" charset="0"/>
                <a:ea typeface="+mn-ea"/>
                <a:cs typeface="+mn-cs"/>
              </a:defRPr>
            </a:pPr>
            <a:endParaRPr lang="en-US"/>
          </a:p>
        </c:txPr>
        <c:crossAx val="1560326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 sz="1400">
          <a:solidFill>
            <a:schemeClr val="dk1"/>
          </a:solidFill>
          <a:latin typeface="Constantia" panose="02030602050306030303" pitchFamily="18" charset="0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CF46AC-F9A2-40F1-8A12-08920B6768C5}" type="doc">
      <dgm:prSet loTypeId="urn:microsoft.com/office/officeart/2005/8/layout/list1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193E7F7-0D04-4956-9ECE-2E572552AFD4}">
      <dgm:prSet phldrT="[Texto]" custT="1"/>
      <dgm:spPr/>
      <dgm:t>
        <a:bodyPr/>
        <a:lstStyle/>
        <a:p>
          <a:r>
            <a:rPr lang="es-ES" sz="1600" dirty="0" smtClean="0">
              <a:latin typeface="Constantia" panose="02030602050306030303" pitchFamily="18" charset="0"/>
            </a:rPr>
            <a:t>General</a:t>
          </a:r>
          <a:endParaRPr lang="es-ES" sz="1600" dirty="0">
            <a:latin typeface="Constantia" panose="02030602050306030303" pitchFamily="18" charset="0"/>
          </a:endParaRPr>
        </a:p>
      </dgm:t>
    </dgm:pt>
    <dgm:pt modelId="{B36A6E86-6AC4-4A9F-9FB2-B97980DC273A}" type="parTrans" cxnId="{05C147D4-A26B-4564-B471-C36CB8E14EE0}">
      <dgm:prSet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ABD943E9-494C-4DF9-8F05-408FA6530CED}" type="sibTrans" cxnId="{05C147D4-A26B-4564-B471-C36CB8E14EE0}">
      <dgm:prSet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9A4180B5-FAA0-4D65-8A8D-F1BCB4265AA9}">
      <dgm:prSet phldrT="[Texto]" custT="1"/>
      <dgm:spPr/>
      <dgm:t>
        <a:bodyPr/>
        <a:lstStyle/>
        <a:p>
          <a:r>
            <a:rPr lang="es-ES" sz="1600" dirty="0" smtClean="0">
              <a:latin typeface="Constantia" panose="02030602050306030303" pitchFamily="18" charset="0"/>
            </a:rPr>
            <a:t>Específicos</a:t>
          </a:r>
          <a:endParaRPr lang="es-ES" sz="1600" dirty="0">
            <a:latin typeface="Constantia" panose="02030602050306030303" pitchFamily="18" charset="0"/>
          </a:endParaRPr>
        </a:p>
      </dgm:t>
    </dgm:pt>
    <dgm:pt modelId="{401F2D72-939B-4ED2-BDBD-BD30DE6CC5AC}" type="parTrans" cxnId="{30DABFE9-3CDD-46C4-BC24-06CA82A58A1A}">
      <dgm:prSet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37717128-2F2D-4339-A5A3-81966F687B2B}" type="sibTrans" cxnId="{30DABFE9-3CDD-46C4-BC24-06CA82A58A1A}">
      <dgm:prSet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4E210098-3C1B-4779-8DB8-072225481721}">
      <dgm:prSet phldrT="[Texto]" custT="1"/>
      <dgm:spPr/>
      <dgm:t>
        <a:bodyPr/>
        <a:lstStyle/>
        <a:p>
          <a:r>
            <a:rPr lang="es-EC" sz="1600" dirty="0" smtClean="0">
              <a:latin typeface="Constantia" panose="02030602050306030303" pitchFamily="18" charset="0"/>
            </a:rPr>
            <a:t>Analizar las medidas no arancelarias aplicadas a la exportación de baby banana ecuatoriana, </a:t>
          </a:r>
          <a:r>
            <a:rPr lang="es-EC" sz="1600" dirty="0" err="1" smtClean="0">
              <a:latin typeface="Constantia" panose="02030602050306030303" pitchFamily="18" charset="0"/>
            </a:rPr>
            <a:t>subpartida</a:t>
          </a:r>
          <a:r>
            <a:rPr lang="es-EC" sz="1600" dirty="0" smtClean="0">
              <a:latin typeface="Constantia" panose="02030602050306030303" pitchFamily="18" charset="0"/>
            </a:rPr>
            <a:t> 0803.90.12.00 al mercado estadounidense en el período 2014-2018.</a:t>
          </a:r>
          <a:endParaRPr lang="es-ES" sz="1600" dirty="0">
            <a:latin typeface="Constantia" panose="02030602050306030303" pitchFamily="18" charset="0"/>
          </a:endParaRPr>
        </a:p>
      </dgm:t>
    </dgm:pt>
    <dgm:pt modelId="{09A328ED-B5F8-401A-9A46-2E6260E2EC44}" type="parTrans" cxnId="{9289965F-CEC4-48C1-8B70-2EF327501057}">
      <dgm:prSet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3D882B28-78DC-4470-8E4B-38A107FC0C24}" type="sibTrans" cxnId="{9289965F-CEC4-48C1-8B70-2EF327501057}">
      <dgm:prSet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4154F816-6DE6-4C6A-B6EE-EE17984B5232}">
      <dgm:prSet phldrT="[Texto]" custT="1"/>
      <dgm:spPr/>
      <dgm:t>
        <a:bodyPr/>
        <a:lstStyle/>
        <a:p>
          <a:r>
            <a:rPr lang="es-EC" sz="1600" dirty="0" smtClean="0">
              <a:latin typeface="Constantia" panose="02030602050306030303" pitchFamily="18" charset="0"/>
            </a:rPr>
            <a:t>Realizar un análisis situacional del sector productor de banano ecuatoriano (caso baby banana)</a:t>
          </a:r>
          <a:endParaRPr lang="es-ES" sz="1600" dirty="0">
            <a:latin typeface="Constantia" panose="02030602050306030303" pitchFamily="18" charset="0"/>
          </a:endParaRPr>
        </a:p>
      </dgm:t>
    </dgm:pt>
    <dgm:pt modelId="{990DDC4A-C0F2-41D8-B1A3-DFA4FA60B814}" type="parTrans" cxnId="{4651C845-CB23-4C9A-A303-E61832A09024}">
      <dgm:prSet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E9AA3AA0-28AA-483F-955F-261A74954AC5}" type="sibTrans" cxnId="{4651C845-CB23-4C9A-A303-E61832A09024}">
      <dgm:prSet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DC6A7285-9815-405F-90A5-611F4525A137}">
      <dgm:prSet custT="1"/>
      <dgm:spPr/>
      <dgm:t>
        <a:bodyPr/>
        <a:lstStyle/>
        <a:p>
          <a:r>
            <a:rPr lang="es-EC" sz="1600" dirty="0" smtClean="0">
              <a:latin typeface="Constantia" panose="02030602050306030303" pitchFamily="18" charset="0"/>
            </a:rPr>
            <a:t>Analizar las estadísticas de exportación de baby banana ecuatoriana, </a:t>
          </a:r>
          <a:r>
            <a:rPr lang="es-EC" sz="1600" dirty="0" err="1" smtClean="0">
              <a:latin typeface="Constantia" panose="02030602050306030303" pitchFamily="18" charset="0"/>
            </a:rPr>
            <a:t>subpartida</a:t>
          </a:r>
          <a:r>
            <a:rPr lang="es-EC" sz="1600" dirty="0" smtClean="0">
              <a:latin typeface="Constantia" panose="02030602050306030303" pitchFamily="18" charset="0"/>
            </a:rPr>
            <a:t> 0803.90.12.00 hacia Estados Unidos durante el período 2014 -2018 </a:t>
          </a:r>
          <a:endParaRPr lang="en-US" sz="1600" dirty="0">
            <a:latin typeface="Constantia" panose="02030602050306030303" pitchFamily="18" charset="0"/>
          </a:endParaRPr>
        </a:p>
      </dgm:t>
    </dgm:pt>
    <dgm:pt modelId="{6F90B23F-E548-480D-8366-578714F993BC}" type="parTrans" cxnId="{34566CCB-6162-4F65-AF36-82472337E7C1}">
      <dgm:prSet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AE71355C-A9A6-4A2D-8DEB-55AF21ACD82B}" type="sibTrans" cxnId="{34566CCB-6162-4F65-AF36-82472337E7C1}">
      <dgm:prSet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5E037843-29E5-40F7-8911-370B3294438D}">
      <dgm:prSet custT="1"/>
      <dgm:spPr/>
      <dgm:t>
        <a:bodyPr/>
        <a:lstStyle/>
        <a:p>
          <a:r>
            <a:rPr lang="es-EC" sz="1600" dirty="0" smtClean="0">
              <a:latin typeface="Constantia" panose="02030602050306030303" pitchFamily="18" charset="0"/>
            </a:rPr>
            <a:t>Identificar las medidas no arancelarias aplicadas a la exportación de baby banana ecuatoriana y el impacto en el sector exportador.</a:t>
          </a:r>
          <a:endParaRPr lang="en-US" sz="1600" dirty="0">
            <a:latin typeface="Constantia" panose="02030602050306030303" pitchFamily="18" charset="0"/>
          </a:endParaRPr>
        </a:p>
      </dgm:t>
    </dgm:pt>
    <dgm:pt modelId="{EC816A3C-45E2-4CB6-B3AE-A996196C2DD3}" type="parTrans" cxnId="{397A01B0-7EED-43DA-B2E6-BB79B24B28C9}">
      <dgm:prSet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90E52D82-D352-40F9-9578-B6EE97B364D4}" type="sibTrans" cxnId="{397A01B0-7EED-43DA-B2E6-BB79B24B28C9}">
      <dgm:prSet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AC2025B9-6EA5-4010-8C23-7BBB064CAE9B}">
      <dgm:prSet custT="1"/>
      <dgm:spPr/>
      <dgm:t>
        <a:bodyPr/>
        <a:lstStyle/>
        <a:p>
          <a:r>
            <a:rPr lang="es-EC" sz="1600" dirty="0" smtClean="0">
              <a:latin typeface="Constantia" panose="02030602050306030303" pitchFamily="18" charset="0"/>
            </a:rPr>
            <a:t>Proponer medidas correctivas que permitan el desarrollo eficiente del sector exportador de baby banana. </a:t>
          </a:r>
          <a:endParaRPr lang="en-US" sz="1600" dirty="0">
            <a:latin typeface="Constantia" panose="02030602050306030303" pitchFamily="18" charset="0"/>
          </a:endParaRPr>
        </a:p>
      </dgm:t>
    </dgm:pt>
    <dgm:pt modelId="{BEA9CB68-E7D3-401D-8ACE-2865779DC2A4}" type="parTrans" cxnId="{EEDE2E9B-0EAB-48AE-80F2-D8E485E7E81A}">
      <dgm:prSet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BBE5AA65-01C4-4E75-A2DD-4E167F6E1E9A}" type="sibTrans" cxnId="{EEDE2E9B-0EAB-48AE-80F2-D8E485E7E81A}">
      <dgm:prSet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049C7D51-F871-4D83-AA3D-E2AAC3D13F15}" type="pres">
      <dgm:prSet presAssocID="{BBCF46AC-F9A2-40F1-8A12-08920B6768C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3D415A0-8904-4B96-87FB-4A4580EB24AF}" type="pres">
      <dgm:prSet presAssocID="{7193E7F7-0D04-4956-9ECE-2E572552AFD4}" presName="parentLin" presStyleCnt="0"/>
      <dgm:spPr/>
    </dgm:pt>
    <dgm:pt modelId="{EE481137-2A5E-46C3-9B0F-5E11C6B207E7}" type="pres">
      <dgm:prSet presAssocID="{7193E7F7-0D04-4956-9ECE-2E572552AFD4}" presName="parentLeftMargin" presStyleLbl="node1" presStyleIdx="0" presStyleCnt="2"/>
      <dgm:spPr/>
      <dgm:t>
        <a:bodyPr/>
        <a:lstStyle/>
        <a:p>
          <a:endParaRPr lang="es-ES"/>
        </a:p>
      </dgm:t>
    </dgm:pt>
    <dgm:pt modelId="{5A599950-A2CC-4473-992B-EF9BA76C4255}" type="pres">
      <dgm:prSet presAssocID="{7193E7F7-0D04-4956-9ECE-2E572552AFD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514A3C-59FE-463D-9D3A-224F5A87EEC4}" type="pres">
      <dgm:prSet presAssocID="{7193E7F7-0D04-4956-9ECE-2E572552AFD4}" presName="negativeSpace" presStyleCnt="0"/>
      <dgm:spPr/>
    </dgm:pt>
    <dgm:pt modelId="{6E7C0220-E0ED-448F-A158-9E98C091781B}" type="pres">
      <dgm:prSet presAssocID="{7193E7F7-0D04-4956-9ECE-2E572552AFD4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9ACC3E-FB25-465C-B391-1DBAAC6F1A71}" type="pres">
      <dgm:prSet presAssocID="{ABD943E9-494C-4DF9-8F05-408FA6530CED}" presName="spaceBetweenRectangles" presStyleCnt="0"/>
      <dgm:spPr/>
    </dgm:pt>
    <dgm:pt modelId="{7EFB9DCE-CA00-4FAD-B652-B2FFC9C81863}" type="pres">
      <dgm:prSet presAssocID="{9A4180B5-FAA0-4D65-8A8D-F1BCB4265AA9}" presName="parentLin" presStyleCnt="0"/>
      <dgm:spPr/>
    </dgm:pt>
    <dgm:pt modelId="{99ADAB34-4ED8-424B-A99E-E597C9B5813F}" type="pres">
      <dgm:prSet presAssocID="{9A4180B5-FAA0-4D65-8A8D-F1BCB4265AA9}" presName="parentLeftMargin" presStyleLbl="node1" presStyleIdx="0" presStyleCnt="2"/>
      <dgm:spPr/>
      <dgm:t>
        <a:bodyPr/>
        <a:lstStyle/>
        <a:p>
          <a:endParaRPr lang="es-ES"/>
        </a:p>
      </dgm:t>
    </dgm:pt>
    <dgm:pt modelId="{2BCF3DCC-5383-4E8E-A3B4-45C568C8B99A}" type="pres">
      <dgm:prSet presAssocID="{9A4180B5-FAA0-4D65-8A8D-F1BCB4265AA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BFA2E3-FBB2-4D7A-985B-91B7DF3880A0}" type="pres">
      <dgm:prSet presAssocID="{9A4180B5-FAA0-4D65-8A8D-F1BCB4265AA9}" presName="negativeSpace" presStyleCnt="0"/>
      <dgm:spPr/>
    </dgm:pt>
    <dgm:pt modelId="{1376CE08-D12D-4B06-8FBD-5F94563C9F46}" type="pres">
      <dgm:prSet presAssocID="{9A4180B5-FAA0-4D65-8A8D-F1BCB4265AA9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4566CCB-6162-4F65-AF36-82472337E7C1}" srcId="{9A4180B5-FAA0-4D65-8A8D-F1BCB4265AA9}" destId="{DC6A7285-9815-405F-90A5-611F4525A137}" srcOrd="1" destOrd="0" parTransId="{6F90B23F-E548-480D-8366-578714F993BC}" sibTransId="{AE71355C-A9A6-4A2D-8DEB-55AF21ACD82B}"/>
    <dgm:cxn modelId="{E6AC353B-A17C-4CEB-A9AD-351A146DD081}" type="presOf" srcId="{7193E7F7-0D04-4956-9ECE-2E572552AFD4}" destId="{EE481137-2A5E-46C3-9B0F-5E11C6B207E7}" srcOrd="0" destOrd="0" presId="urn:microsoft.com/office/officeart/2005/8/layout/list1"/>
    <dgm:cxn modelId="{6A2A5048-E58B-4918-9E6C-5F9F7C7BD096}" type="presOf" srcId="{9A4180B5-FAA0-4D65-8A8D-F1BCB4265AA9}" destId="{2BCF3DCC-5383-4E8E-A3B4-45C568C8B99A}" srcOrd="1" destOrd="0" presId="urn:microsoft.com/office/officeart/2005/8/layout/list1"/>
    <dgm:cxn modelId="{B691CEE5-4013-4EC2-9D10-9274AE7547CB}" type="presOf" srcId="{4154F816-6DE6-4C6A-B6EE-EE17984B5232}" destId="{1376CE08-D12D-4B06-8FBD-5F94563C9F46}" srcOrd="0" destOrd="0" presId="urn:microsoft.com/office/officeart/2005/8/layout/list1"/>
    <dgm:cxn modelId="{A55E558E-9DCC-48CD-98A3-C3A2CD1FC06C}" type="presOf" srcId="{7193E7F7-0D04-4956-9ECE-2E572552AFD4}" destId="{5A599950-A2CC-4473-992B-EF9BA76C4255}" srcOrd="1" destOrd="0" presId="urn:microsoft.com/office/officeart/2005/8/layout/list1"/>
    <dgm:cxn modelId="{160CA1D9-E9CD-4E2F-919E-D2BDA817741F}" type="presOf" srcId="{4E210098-3C1B-4779-8DB8-072225481721}" destId="{6E7C0220-E0ED-448F-A158-9E98C091781B}" srcOrd="0" destOrd="0" presId="urn:microsoft.com/office/officeart/2005/8/layout/list1"/>
    <dgm:cxn modelId="{05C147D4-A26B-4564-B471-C36CB8E14EE0}" srcId="{BBCF46AC-F9A2-40F1-8A12-08920B6768C5}" destId="{7193E7F7-0D04-4956-9ECE-2E572552AFD4}" srcOrd="0" destOrd="0" parTransId="{B36A6E86-6AC4-4A9F-9FB2-B97980DC273A}" sibTransId="{ABD943E9-494C-4DF9-8F05-408FA6530CED}"/>
    <dgm:cxn modelId="{2C069637-E4E0-405E-B721-4C9A97C1BD9B}" type="presOf" srcId="{5E037843-29E5-40F7-8911-370B3294438D}" destId="{1376CE08-D12D-4B06-8FBD-5F94563C9F46}" srcOrd="0" destOrd="2" presId="urn:microsoft.com/office/officeart/2005/8/layout/list1"/>
    <dgm:cxn modelId="{553A47BD-E7C5-4BC0-AE57-FA4DAD415D41}" type="presOf" srcId="{DC6A7285-9815-405F-90A5-611F4525A137}" destId="{1376CE08-D12D-4B06-8FBD-5F94563C9F46}" srcOrd="0" destOrd="1" presId="urn:microsoft.com/office/officeart/2005/8/layout/list1"/>
    <dgm:cxn modelId="{E7C69A6B-AB07-4435-BD4C-E5BA7E53E1ED}" type="presOf" srcId="{BBCF46AC-F9A2-40F1-8A12-08920B6768C5}" destId="{049C7D51-F871-4D83-AA3D-E2AAC3D13F15}" srcOrd="0" destOrd="0" presId="urn:microsoft.com/office/officeart/2005/8/layout/list1"/>
    <dgm:cxn modelId="{397A01B0-7EED-43DA-B2E6-BB79B24B28C9}" srcId="{9A4180B5-FAA0-4D65-8A8D-F1BCB4265AA9}" destId="{5E037843-29E5-40F7-8911-370B3294438D}" srcOrd="2" destOrd="0" parTransId="{EC816A3C-45E2-4CB6-B3AE-A996196C2DD3}" sibTransId="{90E52D82-D352-40F9-9578-B6EE97B364D4}"/>
    <dgm:cxn modelId="{4651C845-CB23-4C9A-A303-E61832A09024}" srcId="{9A4180B5-FAA0-4D65-8A8D-F1BCB4265AA9}" destId="{4154F816-6DE6-4C6A-B6EE-EE17984B5232}" srcOrd="0" destOrd="0" parTransId="{990DDC4A-C0F2-41D8-B1A3-DFA4FA60B814}" sibTransId="{E9AA3AA0-28AA-483F-955F-261A74954AC5}"/>
    <dgm:cxn modelId="{9289965F-CEC4-48C1-8B70-2EF327501057}" srcId="{7193E7F7-0D04-4956-9ECE-2E572552AFD4}" destId="{4E210098-3C1B-4779-8DB8-072225481721}" srcOrd="0" destOrd="0" parTransId="{09A328ED-B5F8-401A-9A46-2E6260E2EC44}" sibTransId="{3D882B28-78DC-4470-8E4B-38A107FC0C24}"/>
    <dgm:cxn modelId="{E20DA998-81D4-4802-9741-5D999A88E8AB}" type="presOf" srcId="{AC2025B9-6EA5-4010-8C23-7BBB064CAE9B}" destId="{1376CE08-D12D-4B06-8FBD-5F94563C9F46}" srcOrd="0" destOrd="3" presId="urn:microsoft.com/office/officeart/2005/8/layout/list1"/>
    <dgm:cxn modelId="{EEDE2E9B-0EAB-48AE-80F2-D8E485E7E81A}" srcId="{9A4180B5-FAA0-4D65-8A8D-F1BCB4265AA9}" destId="{AC2025B9-6EA5-4010-8C23-7BBB064CAE9B}" srcOrd="3" destOrd="0" parTransId="{BEA9CB68-E7D3-401D-8ACE-2865779DC2A4}" sibTransId="{BBE5AA65-01C4-4E75-A2DD-4E167F6E1E9A}"/>
    <dgm:cxn modelId="{30DABFE9-3CDD-46C4-BC24-06CA82A58A1A}" srcId="{BBCF46AC-F9A2-40F1-8A12-08920B6768C5}" destId="{9A4180B5-FAA0-4D65-8A8D-F1BCB4265AA9}" srcOrd="1" destOrd="0" parTransId="{401F2D72-939B-4ED2-BDBD-BD30DE6CC5AC}" sibTransId="{37717128-2F2D-4339-A5A3-81966F687B2B}"/>
    <dgm:cxn modelId="{BF2869F1-B05C-4961-970A-0A80C22DA05D}" type="presOf" srcId="{9A4180B5-FAA0-4D65-8A8D-F1BCB4265AA9}" destId="{99ADAB34-4ED8-424B-A99E-E597C9B5813F}" srcOrd="0" destOrd="0" presId="urn:microsoft.com/office/officeart/2005/8/layout/list1"/>
    <dgm:cxn modelId="{E9911CC5-65DE-4876-A134-5EF6921CC8F6}" type="presParOf" srcId="{049C7D51-F871-4D83-AA3D-E2AAC3D13F15}" destId="{13D415A0-8904-4B96-87FB-4A4580EB24AF}" srcOrd="0" destOrd="0" presId="urn:microsoft.com/office/officeart/2005/8/layout/list1"/>
    <dgm:cxn modelId="{D298030D-2849-4F24-9B61-146E5E71CF81}" type="presParOf" srcId="{13D415A0-8904-4B96-87FB-4A4580EB24AF}" destId="{EE481137-2A5E-46C3-9B0F-5E11C6B207E7}" srcOrd="0" destOrd="0" presId="urn:microsoft.com/office/officeart/2005/8/layout/list1"/>
    <dgm:cxn modelId="{6C19FD99-1BE7-4842-82AD-8E67602A7898}" type="presParOf" srcId="{13D415A0-8904-4B96-87FB-4A4580EB24AF}" destId="{5A599950-A2CC-4473-992B-EF9BA76C4255}" srcOrd="1" destOrd="0" presId="urn:microsoft.com/office/officeart/2005/8/layout/list1"/>
    <dgm:cxn modelId="{7D05E193-A479-40ED-94F3-7BD8A63AB273}" type="presParOf" srcId="{049C7D51-F871-4D83-AA3D-E2AAC3D13F15}" destId="{E2514A3C-59FE-463D-9D3A-224F5A87EEC4}" srcOrd="1" destOrd="0" presId="urn:microsoft.com/office/officeart/2005/8/layout/list1"/>
    <dgm:cxn modelId="{C5946727-FD02-4B70-ADA3-66E90995FD7F}" type="presParOf" srcId="{049C7D51-F871-4D83-AA3D-E2AAC3D13F15}" destId="{6E7C0220-E0ED-448F-A158-9E98C091781B}" srcOrd="2" destOrd="0" presId="urn:microsoft.com/office/officeart/2005/8/layout/list1"/>
    <dgm:cxn modelId="{CE23D851-2FA2-4622-8741-FB284CE2F86A}" type="presParOf" srcId="{049C7D51-F871-4D83-AA3D-E2AAC3D13F15}" destId="{339ACC3E-FB25-465C-B391-1DBAAC6F1A71}" srcOrd="3" destOrd="0" presId="urn:microsoft.com/office/officeart/2005/8/layout/list1"/>
    <dgm:cxn modelId="{298893CF-3632-442E-9496-F2D995B71C16}" type="presParOf" srcId="{049C7D51-F871-4D83-AA3D-E2AAC3D13F15}" destId="{7EFB9DCE-CA00-4FAD-B652-B2FFC9C81863}" srcOrd="4" destOrd="0" presId="urn:microsoft.com/office/officeart/2005/8/layout/list1"/>
    <dgm:cxn modelId="{100DF697-9A2E-4EF9-8AD4-7FE56CFD9AC4}" type="presParOf" srcId="{7EFB9DCE-CA00-4FAD-B652-B2FFC9C81863}" destId="{99ADAB34-4ED8-424B-A99E-E597C9B5813F}" srcOrd="0" destOrd="0" presId="urn:microsoft.com/office/officeart/2005/8/layout/list1"/>
    <dgm:cxn modelId="{4767CB09-28CE-4FE2-9BE2-81DF88D5ACCD}" type="presParOf" srcId="{7EFB9DCE-CA00-4FAD-B652-B2FFC9C81863}" destId="{2BCF3DCC-5383-4E8E-A3B4-45C568C8B99A}" srcOrd="1" destOrd="0" presId="urn:microsoft.com/office/officeart/2005/8/layout/list1"/>
    <dgm:cxn modelId="{E381B5CB-33D2-4ED4-90A5-E18471648502}" type="presParOf" srcId="{049C7D51-F871-4D83-AA3D-E2AAC3D13F15}" destId="{ADBFA2E3-FBB2-4D7A-985B-91B7DF3880A0}" srcOrd="5" destOrd="0" presId="urn:microsoft.com/office/officeart/2005/8/layout/list1"/>
    <dgm:cxn modelId="{9D7C4584-D06D-4DAB-8017-FF25BED7990C}" type="presParOf" srcId="{049C7D51-F871-4D83-AA3D-E2AAC3D13F15}" destId="{1376CE08-D12D-4B06-8FBD-5F94563C9F4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1FFA1A2-2DCD-469F-A34E-87389F709F85}" type="doc">
      <dgm:prSet loTypeId="urn:microsoft.com/office/officeart/2005/8/layout/hList1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s-ES"/>
        </a:p>
      </dgm:t>
    </dgm:pt>
    <dgm:pt modelId="{FAE009AB-7994-47EE-AFE8-D1C8E97731DC}">
      <dgm:prSet phldrT="[Texto]" custT="1"/>
      <dgm:spPr/>
      <dgm:t>
        <a:bodyPr/>
        <a:lstStyle/>
        <a:p>
          <a:r>
            <a:rPr lang="es-EC" sz="1600" b="1" dirty="0" smtClean="0">
              <a:latin typeface="Constantia" panose="02030602050306030303" pitchFamily="18" charset="0"/>
            </a:rPr>
            <a:t>Recomendaciones</a:t>
          </a:r>
          <a:endParaRPr lang="es-ES" sz="1400" dirty="0">
            <a:latin typeface="Constantia" panose="02030602050306030303" pitchFamily="18" charset="0"/>
          </a:endParaRPr>
        </a:p>
      </dgm:t>
    </dgm:pt>
    <dgm:pt modelId="{F40F16BC-E7C5-408A-BB3D-9C307CB6C683}" type="parTrans" cxnId="{92754550-8445-42BA-940F-E72F8A2EF6D5}">
      <dgm:prSet/>
      <dgm:spPr/>
      <dgm:t>
        <a:bodyPr/>
        <a:lstStyle/>
        <a:p>
          <a:endParaRPr lang="es-ES" sz="1400">
            <a:latin typeface="Constantia" panose="02030602050306030303" pitchFamily="18" charset="0"/>
          </a:endParaRPr>
        </a:p>
      </dgm:t>
    </dgm:pt>
    <dgm:pt modelId="{69A4F032-7B3F-4655-B10F-B7E12786CF86}" type="sibTrans" cxnId="{92754550-8445-42BA-940F-E72F8A2EF6D5}">
      <dgm:prSet/>
      <dgm:spPr/>
      <dgm:t>
        <a:bodyPr/>
        <a:lstStyle/>
        <a:p>
          <a:endParaRPr lang="es-ES" sz="1400">
            <a:latin typeface="Constantia" panose="02030602050306030303" pitchFamily="18" charset="0"/>
          </a:endParaRPr>
        </a:p>
      </dgm:t>
    </dgm:pt>
    <dgm:pt modelId="{FCF9019A-5FE9-49AE-A860-21C16017D49D}">
      <dgm:prSet phldrT="[Texto]" custT="1"/>
      <dgm:spPr/>
      <dgm:t>
        <a:bodyPr/>
        <a:lstStyle/>
        <a:p>
          <a:endParaRPr lang="es-ES" sz="1400" dirty="0">
            <a:latin typeface="Constantia" panose="02030602050306030303" pitchFamily="18" charset="0"/>
          </a:endParaRPr>
        </a:p>
      </dgm:t>
    </dgm:pt>
    <dgm:pt modelId="{63FB7E82-37CA-4B1D-BEDA-F3294315E090}" type="parTrans" cxnId="{B3DAE583-435A-4F29-9728-10849C75ADC2}">
      <dgm:prSet/>
      <dgm:spPr/>
      <dgm:t>
        <a:bodyPr/>
        <a:lstStyle/>
        <a:p>
          <a:endParaRPr lang="es-ES" sz="1400">
            <a:latin typeface="Constantia" panose="02030602050306030303" pitchFamily="18" charset="0"/>
          </a:endParaRPr>
        </a:p>
      </dgm:t>
    </dgm:pt>
    <dgm:pt modelId="{1D96963D-4D6F-4521-B19C-2DB66A40D9CE}" type="sibTrans" cxnId="{B3DAE583-435A-4F29-9728-10849C75ADC2}">
      <dgm:prSet/>
      <dgm:spPr/>
      <dgm:t>
        <a:bodyPr/>
        <a:lstStyle/>
        <a:p>
          <a:endParaRPr lang="es-ES" sz="1400">
            <a:latin typeface="Constantia" panose="02030602050306030303" pitchFamily="18" charset="0"/>
          </a:endParaRPr>
        </a:p>
      </dgm:t>
    </dgm:pt>
    <dgm:pt modelId="{3CC98093-CE32-484E-A02D-6E6003657655}">
      <dgm:prSet custT="1"/>
      <dgm:spPr/>
      <dgm:t>
        <a:bodyPr/>
        <a:lstStyle/>
        <a:p>
          <a:r>
            <a:rPr lang="es-EC" sz="1600" dirty="0" smtClean="0">
              <a:latin typeface="Constantia" panose="02030602050306030303" pitchFamily="18" charset="0"/>
            </a:rPr>
            <a:t>Es fundamental que productores y exportadores se familiaricen con las leyes, políticas y procedimientos que establece Estados Unidos, revisando los requisitos específicos del producto con el fin debe evitar que las Medidas No Arancelarias se conviertan en un obstáculo, fomentar las exportaciones y fortalecimiento de relaciones comerciales. </a:t>
          </a:r>
          <a:endParaRPr lang="en-US" sz="1600" u="none" dirty="0">
            <a:latin typeface="Constantia" panose="02030602050306030303" pitchFamily="18" charset="0"/>
          </a:endParaRPr>
        </a:p>
      </dgm:t>
    </dgm:pt>
    <dgm:pt modelId="{BD5EA724-C1A0-412A-88F6-A9A7C90946C9}" type="parTrans" cxnId="{DCD87739-9EDD-4497-9755-226170FA9995}">
      <dgm:prSet/>
      <dgm:spPr/>
      <dgm:t>
        <a:bodyPr/>
        <a:lstStyle/>
        <a:p>
          <a:endParaRPr lang="es-ES" sz="1400">
            <a:latin typeface="Constantia" panose="02030602050306030303" pitchFamily="18" charset="0"/>
          </a:endParaRPr>
        </a:p>
      </dgm:t>
    </dgm:pt>
    <dgm:pt modelId="{2D28697C-7831-4518-AA72-9C50D6744CD2}" type="sibTrans" cxnId="{DCD87739-9EDD-4497-9755-226170FA9995}">
      <dgm:prSet/>
      <dgm:spPr/>
      <dgm:t>
        <a:bodyPr/>
        <a:lstStyle/>
        <a:p>
          <a:endParaRPr lang="es-ES" sz="1400">
            <a:latin typeface="Constantia" panose="02030602050306030303" pitchFamily="18" charset="0"/>
          </a:endParaRPr>
        </a:p>
      </dgm:t>
    </dgm:pt>
    <dgm:pt modelId="{B57EDFAE-5838-4276-ADB5-95D94FAC1FDB}">
      <dgm:prSet custT="1"/>
      <dgm:spPr/>
      <dgm:t>
        <a:bodyPr/>
        <a:lstStyle/>
        <a:p>
          <a:r>
            <a:rPr lang="es-EC" sz="1600" dirty="0" smtClean="0">
              <a:latin typeface="Constantia" panose="02030602050306030303" pitchFamily="18" charset="0"/>
            </a:rPr>
            <a:t>Se requiere mayor incentivo por parte de entidades gubernamentales que se enfoque en el mejoramiento de instalaciones de los pequeños productores, apoyo con herramientas y material industrial indispensable para mejorar la calidad del servicio que se realiza en campo y por ende la calidad de vida del personal. </a:t>
          </a:r>
          <a:endParaRPr lang="en-US" sz="1600" dirty="0">
            <a:latin typeface="Constantia" panose="02030602050306030303" pitchFamily="18" charset="0"/>
          </a:endParaRPr>
        </a:p>
      </dgm:t>
    </dgm:pt>
    <dgm:pt modelId="{54F47F27-7C39-44AD-A0FC-22BCE493962D}" type="parTrans" cxnId="{8241E124-572A-462D-A93D-0956B4E57633}">
      <dgm:prSet/>
      <dgm:spPr/>
      <dgm:t>
        <a:bodyPr/>
        <a:lstStyle/>
        <a:p>
          <a:endParaRPr lang="es-ES"/>
        </a:p>
      </dgm:t>
    </dgm:pt>
    <dgm:pt modelId="{6BC7A070-5B90-4D07-AC5B-073729C24B23}" type="sibTrans" cxnId="{8241E124-572A-462D-A93D-0956B4E57633}">
      <dgm:prSet/>
      <dgm:spPr/>
      <dgm:t>
        <a:bodyPr/>
        <a:lstStyle/>
        <a:p>
          <a:endParaRPr lang="es-ES"/>
        </a:p>
      </dgm:t>
    </dgm:pt>
    <dgm:pt modelId="{D51626B7-4232-4049-97A0-307226632A4C}">
      <dgm:prSet custT="1"/>
      <dgm:spPr/>
      <dgm:t>
        <a:bodyPr/>
        <a:lstStyle/>
        <a:p>
          <a:r>
            <a:rPr lang="es-EC" sz="1600" dirty="0" smtClean="0">
              <a:latin typeface="Constantia" panose="02030602050306030303" pitchFamily="18" charset="0"/>
            </a:rPr>
            <a:t>El sector de </a:t>
          </a:r>
          <a:r>
            <a:rPr lang="es-EC" sz="1600" dirty="0" err="1" smtClean="0">
              <a:latin typeface="Constantia" panose="02030602050306030303" pitchFamily="18" charset="0"/>
            </a:rPr>
            <a:t>baby</a:t>
          </a:r>
          <a:r>
            <a:rPr lang="es-EC" sz="1600" dirty="0" smtClean="0">
              <a:latin typeface="Constantia" panose="02030602050306030303" pitchFamily="18" charset="0"/>
            </a:rPr>
            <a:t> banana representa un negocio rentable y posee un gran potencial de crecimiento por lo que se requiere mayor apoyo por parte de entidades gubernamentales para dar a conocer la fruta a través de ferias internacionales con el fin de que se conozca la cartera de productos del país y se concreten ventas que permitan dinamizar la economía del sector.</a:t>
          </a:r>
          <a:endParaRPr lang="en-US" sz="1600" dirty="0">
            <a:latin typeface="Constantia" panose="02030602050306030303" pitchFamily="18" charset="0"/>
          </a:endParaRPr>
        </a:p>
      </dgm:t>
    </dgm:pt>
    <dgm:pt modelId="{1613562A-D4BF-4F34-9C79-3DCC11FE4C08}" type="parTrans" cxnId="{3F6F05E0-9533-4DE7-B7B7-58CCA3CCFC82}">
      <dgm:prSet/>
      <dgm:spPr/>
      <dgm:t>
        <a:bodyPr/>
        <a:lstStyle/>
        <a:p>
          <a:endParaRPr lang="es-ES"/>
        </a:p>
      </dgm:t>
    </dgm:pt>
    <dgm:pt modelId="{EF5053D4-8DAF-43DD-B83D-2F166BFDFCD1}" type="sibTrans" cxnId="{3F6F05E0-9533-4DE7-B7B7-58CCA3CCFC82}">
      <dgm:prSet/>
      <dgm:spPr/>
      <dgm:t>
        <a:bodyPr/>
        <a:lstStyle/>
        <a:p>
          <a:endParaRPr lang="es-ES"/>
        </a:p>
      </dgm:t>
    </dgm:pt>
    <dgm:pt modelId="{5D104619-E688-4F4D-AFF4-3EE9A63DFF02}">
      <dgm:prSet custT="1"/>
      <dgm:spPr/>
      <dgm:t>
        <a:bodyPr/>
        <a:lstStyle/>
        <a:p>
          <a:r>
            <a:rPr lang="es-EC" sz="1600" dirty="0" smtClean="0">
              <a:latin typeface="Constantia" panose="02030602050306030303" pitchFamily="18" charset="0"/>
            </a:rPr>
            <a:t>Es fundamental la asesoría de </a:t>
          </a:r>
          <a:r>
            <a:rPr lang="es-EC" sz="1600" dirty="0" err="1" smtClean="0">
              <a:latin typeface="Constantia" panose="02030602050306030303" pitchFamily="18" charset="0"/>
            </a:rPr>
            <a:t>Agrocalidad</a:t>
          </a:r>
          <a:r>
            <a:rPr lang="es-EC" sz="1600" dirty="0" smtClean="0">
              <a:latin typeface="Constantia" panose="02030602050306030303" pitchFamily="18" charset="0"/>
            </a:rPr>
            <a:t> para el correcto mantenimiento de instalaciones que son netamente familiares y que requieren de un incentivo para mejorar sus edificaciones. </a:t>
          </a:r>
          <a:endParaRPr lang="en-US" sz="1600" dirty="0">
            <a:latin typeface="Constantia" panose="02030602050306030303" pitchFamily="18" charset="0"/>
          </a:endParaRPr>
        </a:p>
      </dgm:t>
    </dgm:pt>
    <dgm:pt modelId="{60B374D7-E15A-4D62-9647-BF931A24AD9E}" type="parTrans" cxnId="{4BBCCF01-BC60-44AB-9FCE-54A5B522C022}">
      <dgm:prSet/>
      <dgm:spPr/>
      <dgm:t>
        <a:bodyPr/>
        <a:lstStyle/>
        <a:p>
          <a:endParaRPr lang="es-ES"/>
        </a:p>
      </dgm:t>
    </dgm:pt>
    <dgm:pt modelId="{F7FDC1E1-BCF3-43C4-94D6-CACF89B2EC24}" type="sibTrans" cxnId="{4BBCCF01-BC60-44AB-9FCE-54A5B522C022}">
      <dgm:prSet/>
      <dgm:spPr/>
      <dgm:t>
        <a:bodyPr/>
        <a:lstStyle/>
        <a:p>
          <a:endParaRPr lang="es-ES"/>
        </a:p>
      </dgm:t>
    </dgm:pt>
    <dgm:pt modelId="{B4FA69F1-F1B9-4D27-A340-F926CB0E7803}" type="pres">
      <dgm:prSet presAssocID="{01FFA1A2-2DCD-469F-A34E-87389F709F8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C4E98EB-6E0F-45FC-BE68-9C0C245CBD45}" type="pres">
      <dgm:prSet presAssocID="{FAE009AB-7994-47EE-AFE8-D1C8E97731DC}" presName="composite" presStyleCnt="0"/>
      <dgm:spPr/>
    </dgm:pt>
    <dgm:pt modelId="{1A92D6EE-B055-4AAC-86FB-6B47B3642BA3}" type="pres">
      <dgm:prSet presAssocID="{FAE009AB-7994-47EE-AFE8-D1C8E97731DC}" presName="parTx" presStyleLbl="alignNode1" presStyleIdx="0" presStyleCnt="1" custScaleY="100000" custLinFactNeighborX="7964" custLinFactNeighborY="10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5D40F8D-D74E-4351-8F36-EF32D43E5F1C}" type="pres">
      <dgm:prSet presAssocID="{FAE009AB-7994-47EE-AFE8-D1C8E97731DC}" presName="desTx" presStyleLbl="alignAccFollowNode1" presStyleIdx="0" presStyleCnt="1" custScale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F6F05E0-9533-4DE7-B7B7-58CCA3CCFC82}" srcId="{FAE009AB-7994-47EE-AFE8-D1C8E97731DC}" destId="{D51626B7-4232-4049-97A0-307226632A4C}" srcOrd="3" destOrd="0" parTransId="{1613562A-D4BF-4F34-9C79-3DCC11FE4C08}" sibTransId="{EF5053D4-8DAF-43DD-B83D-2F166BFDFCD1}"/>
    <dgm:cxn modelId="{4BBCCF01-BC60-44AB-9FCE-54A5B522C022}" srcId="{FAE009AB-7994-47EE-AFE8-D1C8E97731DC}" destId="{5D104619-E688-4F4D-AFF4-3EE9A63DFF02}" srcOrd="4" destOrd="0" parTransId="{60B374D7-E15A-4D62-9647-BF931A24AD9E}" sibTransId="{F7FDC1E1-BCF3-43C4-94D6-CACF89B2EC24}"/>
    <dgm:cxn modelId="{8241E124-572A-462D-A93D-0956B4E57633}" srcId="{FAE009AB-7994-47EE-AFE8-D1C8E97731DC}" destId="{B57EDFAE-5838-4276-ADB5-95D94FAC1FDB}" srcOrd="2" destOrd="0" parTransId="{54F47F27-7C39-44AD-A0FC-22BCE493962D}" sibTransId="{6BC7A070-5B90-4D07-AC5B-073729C24B23}"/>
    <dgm:cxn modelId="{DCD87739-9EDD-4497-9755-226170FA9995}" srcId="{FAE009AB-7994-47EE-AFE8-D1C8E97731DC}" destId="{3CC98093-CE32-484E-A02D-6E6003657655}" srcOrd="1" destOrd="0" parTransId="{BD5EA724-C1A0-412A-88F6-A9A7C90946C9}" sibTransId="{2D28697C-7831-4518-AA72-9C50D6744CD2}"/>
    <dgm:cxn modelId="{92754550-8445-42BA-940F-E72F8A2EF6D5}" srcId="{01FFA1A2-2DCD-469F-A34E-87389F709F85}" destId="{FAE009AB-7994-47EE-AFE8-D1C8E97731DC}" srcOrd="0" destOrd="0" parTransId="{F40F16BC-E7C5-408A-BB3D-9C307CB6C683}" sibTransId="{69A4F032-7B3F-4655-B10F-B7E12786CF86}"/>
    <dgm:cxn modelId="{D41D2D56-C9CD-4FF0-BEED-AD12F9AEE3F5}" type="presOf" srcId="{5D104619-E688-4F4D-AFF4-3EE9A63DFF02}" destId="{55D40F8D-D74E-4351-8F36-EF32D43E5F1C}" srcOrd="0" destOrd="4" presId="urn:microsoft.com/office/officeart/2005/8/layout/hList1"/>
    <dgm:cxn modelId="{B3DAE583-435A-4F29-9728-10849C75ADC2}" srcId="{FAE009AB-7994-47EE-AFE8-D1C8E97731DC}" destId="{FCF9019A-5FE9-49AE-A860-21C16017D49D}" srcOrd="0" destOrd="0" parTransId="{63FB7E82-37CA-4B1D-BEDA-F3294315E090}" sibTransId="{1D96963D-4D6F-4521-B19C-2DB66A40D9CE}"/>
    <dgm:cxn modelId="{9569B93B-3F8A-42DB-89EE-83C39F35309F}" type="presOf" srcId="{D51626B7-4232-4049-97A0-307226632A4C}" destId="{55D40F8D-D74E-4351-8F36-EF32D43E5F1C}" srcOrd="0" destOrd="3" presId="urn:microsoft.com/office/officeart/2005/8/layout/hList1"/>
    <dgm:cxn modelId="{FA4D1C9E-A7D5-4294-BBA0-1BFBD0B34618}" type="presOf" srcId="{B57EDFAE-5838-4276-ADB5-95D94FAC1FDB}" destId="{55D40F8D-D74E-4351-8F36-EF32D43E5F1C}" srcOrd="0" destOrd="2" presId="urn:microsoft.com/office/officeart/2005/8/layout/hList1"/>
    <dgm:cxn modelId="{B77FA615-97AE-4239-8E4D-8D8B170336A3}" type="presOf" srcId="{01FFA1A2-2DCD-469F-A34E-87389F709F85}" destId="{B4FA69F1-F1B9-4D27-A340-F926CB0E7803}" srcOrd="0" destOrd="0" presId="urn:microsoft.com/office/officeart/2005/8/layout/hList1"/>
    <dgm:cxn modelId="{710C41C3-F20D-408B-8868-2E75720372FC}" type="presOf" srcId="{FCF9019A-5FE9-49AE-A860-21C16017D49D}" destId="{55D40F8D-D74E-4351-8F36-EF32D43E5F1C}" srcOrd="0" destOrd="0" presId="urn:microsoft.com/office/officeart/2005/8/layout/hList1"/>
    <dgm:cxn modelId="{8AB241D8-3C7B-4E7D-949E-B236A38F3072}" type="presOf" srcId="{FAE009AB-7994-47EE-AFE8-D1C8E97731DC}" destId="{1A92D6EE-B055-4AAC-86FB-6B47B3642BA3}" srcOrd="0" destOrd="0" presId="urn:microsoft.com/office/officeart/2005/8/layout/hList1"/>
    <dgm:cxn modelId="{119377E8-0618-46E2-87CF-02D81033DE9C}" type="presOf" srcId="{3CC98093-CE32-484E-A02D-6E6003657655}" destId="{55D40F8D-D74E-4351-8F36-EF32D43E5F1C}" srcOrd="0" destOrd="1" presId="urn:microsoft.com/office/officeart/2005/8/layout/hList1"/>
    <dgm:cxn modelId="{D396D076-38EA-46BE-A810-9B67C92956A0}" type="presParOf" srcId="{B4FA69F1-F1B9-4D27-A340-F926CB0E7803}" destId="{4C4E98EB-6E0F-45FC-BE68-9C0C245CBD45}" srcOrd="0" destOrd="0" presId="urn:microsoft.com/office/officeart/2005/8/layout/hList1"/>
    <dgm:cxn modelId="{59F01194-F1AC-41D4-B85F-5EAB76D83F53}" type="presParOf" srcId="{4C4E98EB-6E0F-45FC-BE68-9C0C245CBD45}" destId="{1A92D6EE-B055-4AAC-86FB-6B47B3642BA3}" srcOrd="0" destOrd="0" presId="urn:microsoft.com/office/officeart/2005/8/layout/hList1"/>
    <dgm:cxn modelId="{E8613E7C-1DAA-4369-9C9F-AD6FFC8A6F6F}" type="presParOf" srcId="{4C4E98EB-6E0F-45FC-BE68-9C0C245CBD45}" destId="{55D40F8D-D74E-4351-8F36-EF32D43E5F1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D52050-E459-4312-94C0-CE645316E810}" type="doc">
      <dgm:prSet loTypeId="urn:microsoft.com/office/officeart/2005/8/layout/cycle6" loCatId="cycle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es-ES"/>
        </a:p>
      </dgm:t>
    </dgm:pt>
    <dgm:pt modelId="{6B3E63DA-16A6-489A-9600-5CC547ED411E}">
      <dgm:prSet phldrT="[Texto]" custT="1"/>
      <dgm:spPr/>
      <dgm:t>
        <a:bodyPr/>
        <a:lstStyle/>
        <a:p>
          <a:r>
            <a:rPr lang="da-DK" sz="1400" b="1" dirty="0" smtClean="0">
              <a:latin typeface="Constantia" panose="02030602050306030303" pitchFamily="18" charset="0"/>
            </a:rPr>
            <a:t>Teoría de la Globalización </a:t>
          </a:r>
        </a:p>
        <a:p>
          <a:r>
            <a:rPr lang="es-MX" sz="1400" dirty="0" smtClean="0">
              <a:latin typeface="Constantia" panose="02030602050306030303" pitchFamily="18" charset="0"/>
            </a:rPr>
            <a:t>La globalización  económica ha beneficiado a países subdesarrollados permitiendo el ingreso de sus productos de exportación a nuevos mercados</a:t>
          </a:r>
          <a:endParaRPr lang="es-ES" sz="1400" dirty="0">
            <a:latin typeface="Constantia" panose="02030602050306030303" pitchFamily="18" charset="0"/>
          </a:endParaRPr>
        </a:p>
      </dgm:t>
    </dgm:pt>
    <dgm:pt modelId="{9C84F35B-6BB9-441E-980D-20F76B34D8AE}" type="parTrans" cxnId="{31A5112C-4FE1-44F5-8988-250F65552FF9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B1EBA5F0-9853-4AE8-9486-C7DC822B50C5}" type="sibTrans" cxnId="{31A5112C-4FE1-44F5-8988-250F65552FF9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4FAB9BB3-244F-4616-A04E-BFDC5F465862}">
      <dgm:prSet phldrT="[Texto]" custT="1"/>
      <dgm:spPr/>
      <dgm:t>
        <a:bodyPr/>
        <a:lstStyle/>
        <a:p>
          <a:r>
            <a:rPr lang="es-EC" sz="1400" b="1" dirty="0" smtClean="0">
              <a:latin typeface="Constantia" panose="02030602050306030303" pitchFamily="18" charset="0"/>
            </a:rPr>
            <a:t>Teoría de </a:t>
          </a:r>
          <a:r>
            <a:rPr lang="es-EC" sz="1400" b="1" dirty="0" err="1" smtClean="0">
              <a:latin typeface="Constantia" panose="02030602050306030303" pitchFamily="18" charset="0"/>
            </a:rPr>
            <a:t>Heckscher-Ohlin</a:t>
          </a:r>
          <a:endParaRPr lang="es-EC" sz="1400" b="1" dirty="0" smtClean="0">
            <a:latin typeface="Constantia" panose="02030602050306030303" pitchFamily="18" charset="0"/>
          </a:endParaRPr>
        </a:p>
        <a:p>
          <a:r>
            <a:rPr lang="es-EC" sz="1400" dirty="0" smtClean="0">
              <a:latin typeface="Constantia" panose="02030602050306030303" pitchFamily="18" charset="0"/>
            </a:rPr>
            <a:t>Un país exporta el bien que utiliza intensivamente su factor abundante mientras que importa el bien que utiliza intensivamente su factor escaso</a:t>
          </a:r>
          <a:endParaRPr lang="es-ES" sz="1400" dirty="0">
            <a:latin typeface="Constantia" panose="02030602050306030303" pitchFamily="18" charset="0"/>
          </a:endParaRPr>
        </a:p>
      </dgm:t>
    </dgm:pt>
    <dgm:pt modelId="{119BAB48-2A11-45F9-891F-4D2185317445}" type="parTrans" cxnId="{5434C22A-579A-4246-86BE-2601D99A2E27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493DC02C-7CC6-4898-843A-3867C3AFA3C1}" type="sibTrans" cxnId="{5434C22A-579A-4246-86BE-2601D99A2E27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7EF3FC20-E5BC-4A75-9AAB-53B523CD34F9}">
      <dgm:prSet phldrT="[Texto]" custT="1"/>
      <dgm:spPr/>
      <dgm:t>
        <a:bodyPr/>
        <a:lstStyle/>
        <a:p>
          <a:r>
            <a:rPr lang="da-DK" sz="1400" b="1" dirty="0" smtClean="0">
              <a:latin typeface="Constantia" panose="02030602050306030303" pitchFamily="18" charset="0"/>
            </a:rPr>
            <a:t>Ventaja Comparativa  </a:t>
          </a:r>
        </a:p>
        <a:p>
          <a:r>
            <a:rPr lang="es-EC" sz="1400" dirty="0" smtClean="0">
              <a:latin typeface="Constantia" panose="02030602050306030303" pitchFamily="18" charset="0"/>
            </a:rPr>
            <a:t>Cada país se especializa  y exporta el bien que le resulte más eficiente producir, e importará los bienes en los que tenga una producción menos eficiente.</a:t>
          </a:r>
          <a:endParaRPr lang="es-ES" sz="1400" dirty="0">
            <a:latin typeface="Constantia" panose="02030602050306030303" pitchFamily="18" charset="0"/>
          </a:endParaRPr>
        </a:p>
      </dgm:t>
    </dgm:pt>
    <dgm:pt modelId="{0213F271-DDF1-4F3B-9E2C-BC50253037EB}" type="parTrans" cxnId="{B8A61C0B-C7C3-470C-86B5-04A0CCD44442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AAAC57C8-B6F7-4EBA-B1E3-52ECD9B01C3A}" type="sibTrans" cxnId="{B8A61C0B-C7C3-470C-86B5-04A0CCD44442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1B5561A4-9E93-4936-A768-404CB75D7E15}" type="pres">
      <dgm:prSet presAssocID="{88D52050-E459-4312-94C0-CE645316E81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8A62071-8105-4349-B587-549A46ED384C}" type="pres">
      <dgm:prSet presAssocID="{6B3E63DA-16A6-489A-9600-5CC547ED411E}" presName="node" presStyleLbl="node1" presStyleIdx="0" presStyleCnt="3" custScaleX="119372" custScaleY="96474" custRadScaleRad="82718" custRadScaleInc="-919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C768B8-CAFC-40A3-A8EA-EC03915CCD3C}" type="pres">
      <dgm:prSet presAssocID="{6B3E63DA-16A6-489A-9600-5CC547ED411E}" presName="spNode" presStyleCnt="0"/>
      <dgm:spPr/>
    </dgm:pt>
    <dgm:pt modelId="{4614192C-6D88-4A8E-9215-D4D28D593B0C}" type="pres">
      <dgm:prSet presAssocID="{B1EBA5F0-9853-4AE8-9486-C7DC822B50C5}" presName="sibTrans" presStyleLbl="sibTrans1D1" presStyleIdx="0" presStyleCnt="3"/>
      <dgm:spPr/>
      <dgm:t>
        <a:bodyPr/>
        <a:lstStyle/>
        <a:p>
          <a:endParaRPr lang="es-ES"/>
        </a:p>
      </dgm:t>
    </dgm:pt>
    <dgm:pt modelId="{8E5BF01E-57BA-4BCB-9907-7E043E6A8A62}" type="pres">
      <dgm:prSet presAssocID="{4FAB9BB3-244F-4616-A04E-BFDC5F465862}" presName="node" presStyleLbl="node1" presStyleIdx="1" presStyleCnt="3" custScaleX="119372" custScaleY="96474" custRadScaleRad="92432" custRadScaleInc="-2675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0EACA0-BC43-4228-B018-FCDFBD0A2979}" type="pres">
      <dgm:prSet presAssocID="{4FAB9BB3-244F-4616-A04E-BFDC5F465862}" presName="spNode" presStyleCnt="0"/>
      <dgm:spPr/>
    </dgm:pt>
    <dgm:pt modelId="{3BE668F0-AC62-4AF0-B687-250803C2BB65}" type="pres">
      <dgm:prSet presAssocID="{493DC02C-7CC6-4898-843A-3867C3AFA3C1}" presName="sibTrans" presStyleLbl="sibTrans1D1" presStyleIdx="1" presStyleCnt="3"/>
      <dgm:spPr/>
      <dgm:t>
        <a:bodyPr/>
        <a:lstStyle/>
        <a:p>
          <a:endParaRPr lang="es-ES"/>
        </a:p>
      </dgm:t>
    </dgm:pt>
    <dgm:pt modelId="{8960E665-329B-41D3-B862-63E8DB14746B}" type="pres">
      <dgm:prSet presAssocID="{7EF3FC20-E5BC-4A75-9AAB-53B523CD34F9}" presName="node" presStyleLbl="node1" presStyleIdx="2" presStyleCnt="3" custScaleX="116437" custScaleY="99255" custRadScaleRad="91233" custRadScaleInc="2609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370A922-0D51-467B-A8C3-7EC0562AE605}" type="pres">
      <dgm:prSet presAssocID="{7EF3FC20-E5BC-4A75-9AAB-53B523CD34F9}" presName="spNode" presStyleCnt="0"/>
      <dgm:spPr/>
    </dgm:pt>
    <dgm:pt modelId="{428A2102-DFD4-4AE3-BA93-9F6C30C46D56}" type="pres">
      <dgm:prSet presAssocID="{AAAC57C8-B6F7-4EBA-B1E3-52ECD9B01C3A}" presName="sibTrans" presStyleLbl="sibTrans1D1" presStyleIdx="2" presStyleCnt="3"/>
      <dgm:spPr/>
      <dgm:t>
        <a:bodyPr/>
        <a:lstStyle/>
        <a:p>
          <a:endParaRPr lang="es-ES"/>
        </a:p>
      </dgm:t>
    </dgm:pt>
  </dgm:ptLst>
  <dgm:cxnLst>
    <dgm:cxn modelId="{D7D7A104-E835-4A24-B731-78EFD7F6BB82}" type="presOf" srcId="{493DC02C-7CC6-4898-843A-3867C3AFA3C1}" destId="{3BE668F0-AC62-4AF0-B687-250803C2BB65}" srcOrd="0" destOrd="0" presId="urn:microsoft.com/office/officeart/2005/8/layout/cycle6"/>
    <dgm:cxn modelId="{92B7811A-123C-4216-B4D0-0CB96B942FFE}" type="presOf" srcId="{6B3E63DA-16A6-489A-9600-5CC547ED411E}" destId="{C8A62071-8105-4349-B587-549A46ED384C}" srcOrd="0" destOrd="0" presId="urn:microsoft.com/office/officeart/2005/8/layout/cycle6"/>
    <dgm:cxn modelId="{09A6784B-7B78-44BC-9572-5053A7AC76E5}" type="presOf" srcId="{7EF3FC20-E5BC-4A75-9AAB-53B523CD34F9}" destId="{8960E665-329B-41D3-B862-63E8DB14746B}" srcOrd="0" destOrd="0" presId="urn:microsoft.com/office/officeart/2005/8/layout/cycle6"/>
    <dgm:cxn modelId="{5056B1D8-31D1-4776-9F84-53232FF3E588}" type="presOf" srcId="{4FAB9BB3-244F-4616-A04E-BFDC5F465862}" destId="{8E5BF01E-57BA-4BCB-9907-7E043E6A8A62}" srcOrd="0" destOrd="0" presId="urn:microsoft.com/office/officeart/2005/8/layout/cycle6"/>
    <dgm:cxn modelId="{AAFA852D-2EBF-4CF3-BA01-43B2D2BB0FC5}" type="presOf" srcId="{B1EBA5F0-9853-4AE8-9486-C7DC822B50C5}" destId="{4614192C-6D88-4A8E-9215-D4D28D593B0C}" srcOrd="0" destOrd="0" presId="urn:microsoft.com/office/officeart/2005/8/layout/cycle6"/>
    <dgm:cxn modelId="{B8A61C0B-C7C3-470C-86B5-04A0CCD44442}" srcId="{88D52050-E459-4312-94C0-CE645316E810}" destId="{7EF3FC20-E5BC-4A75-9AAB-53B523CD34F9}" srcOrd="2" destOrd="0" parTransId="{0213F271-DDF1-4F3B-9E2C-BC50253037EB}" sibTransId="{AAAC57C8-B6F7-4EBA-B1E3-52ECD9B01C3A}"/>
    <dgm:cxn modelId="{31A5112C-4FE1-44F5-8988-250F65552FF9}" srcId="{88D52050-E459-4312-94C0-CE645316E810}" destId="{6B3E63DA-16A6-489A-9600-5CC547ED411E}" srcOrd="0" destOrd="0" parTransId="{9C84F35B-6BB9-441E-980D-20F76B34D8AE}" sibTransId="{B1EBA5F0-9853-4AE8-9486-C7DC822B50C5}"/>
    <dgm:cxn modelId="{5434C22A-579A-4246-86BE-2601D99A2E27}" srcId="{88D52050-E459-4312-94C0-CE645316E810}" destId="{4FAB9BB3-244F-4616-A04E-BFDC5F465862}" srcOrd="1" destOrd="0" parTransId="{119BAB48-2A11-45F9-891F-4D2185317445}" sibTransId="{493DC02C-7CC6-4898-843A-3867C3AFA3C1}"/>
    <dgm:cxn modelId="{5FF3EBF4-C6DA-4E1C-B830-8A146724594B}" type="presOf" srcId="{AAAC57C8-B6F7-4EBA-B1E3-52ECD9B01C3A}" destId="{428A2102-DFD4-4AE3-BA93-9F6C30C46D56}" srcOrd="0" destOrd="0" presId="urn:microsoft.com/office/officeart/2005/8/layout/cycle6"/>
    <dgm:cxn modelId="{046C98B6-1458-4CB5-80FD-AD5E907A34BF}" type="presOf" srcId="{88D52050-E459-4312-94C0-CE645316E810}" destId="{1B5561A4-9E93-4936-A768-404CB75D7E15}" srcOrd="0" destOrd="0" presId="urn:microsoft.com/office/officeart/2005/8/layout/cycle6"/>
    <dgm:cxn modelId="{5EC0C3DB-119E-4487-9CB8-B67E300AFC86}" type="presParOf" srcId="{1B5561A4-9E93-4936-A768-404CB75D7E15}" destId="{C8A62071-8105-4349-B587-549A46ED384C}" srcOrd="0" destOrd="0" presId="urn:microsoft.com/office/officeart/2005/8/layout/cycle6"/>
    <dgm:cxn modelId="{DE398631-5579-48F9-8870-FC45A7C51826}" type="presParOf" srcId="{1B5561A4-9E93-4936-A768-404CB75D7E15}" destId="{33C768B8-CAFC-40A3-A8EA-EC03915CCD3C}" srcOrd="1" destOrd="0" presId="urn:microsoft.com/office/officeart/2005/8/layout/cycle6"/>
    <dgm:cxn modelId="{FAAA4027-1E77-4098-AFBB-365DDA75A817}" type="presParOf" srcId="{1B5561A4-9E93-4936-A768-404CB75D7E15}" destId="{4614192C-6D88-4A8E-9215-D4D28D593B0C}" srcOrd="2" destOrd="0" presId="urn:microsoft.com/office/officeart/2005/8/layout/cycle6"/>
    <dgm:cxn modelId="{09E9D0EB-430A-4F56-AB90-8663E363A5D6}" type="presParOf" srcId="{1B5561A4-9E93-4936-A768-404CB75D7E15}" destId="{8E5BF01E-57BA-4BCB-9907-7E043E6A8A62}" srcOrd="3" destOrd="0" presId="urn:microsoft.com/office/officeart/2005/8/layout/cycle6"/>
    <dgm:cxn modelId="{250A0332-A700-4F8C-B311-9A74B64333CD}" type="presParOf" srcId="{1B5561A4-9E93-4936-A768-404CB75D7E15}" destId="{8A0EACA0-BC43-4228-B018-FCDFBD0A2979}" srcOrd="4" destOrd="0" presId="urn:microsoft.com/office/officeart/2005/8/layout/cycle6"/>
    <dgm:cxn modelId="{7B92EEC3-2792-43F9-897A-1B4291A275A8}" type="presParOf" srcId="{1B5561A4-9E93-4936-A768-404CB75D7E15}" destId="{3BE668F0-AC62-4AF0-B687-250803C2BB65}" srcOrd="5" destOrd="0" presId="urn:microsoft.com/office/officeart/2005/8/layout/cycle6"/>
    <dgm:cxn modelId="{74836933-E036-4618-8ACC-EA5D1BBE90E8}" type="presParOf" srcId="{1B5561A4-9E93-4936-A768-404CB75D7E15}" destId="{8960E665-329B-41D3-B862-63E8DB14746B}" srcOrd="6" destOrd="0" presId="urn:microsoft.com/office/officeart/2005/8/layout/cycle6"/>
    <dgm:cxn modelId="{B9EDF9B4-A9FD-453B-B0B1-DADC0F2A182C}" type="presParOf" srcId="{1B5561A4-9E93-4936-A768-404CB75D7E15}" destId="{5370A922-0D51-467B-A8C3-7EC0562AE605}" srcOrd="7" destOrd="0" presId="urn:microsoft.com/office/officeart/2005/8/layout/cycle6"/>
    <dgm:cxn modelId="{13511627-47BA-42DC-B440-FE7789F77229}" type="presParOf" srcId="{1B5561A4-9E93-4936-A768-404CB75D7E15}" destId="{428A2102-DFD4-4AE3-BA93-9F6C30C46D56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85F76C-131E-4422-8507-ED2B26EF6030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89A205C2-5F03-42BE-B1D6-C569B9C24927}">
      <dgm:prSet phldrT="[Texto]" custT="1"/>
      <dgm:spPr/>
      <dgm:t>
        <a:bodyPr/>
        <a:lstStyle/>
        <a:p>
          <a:r>
            <a:rPr lang="es-ES" sz="1600" smtClean="0">
              <a:solidFill>
                <a:schemeClr val="tx1"/>
              </a:solidFill>
              <a:latin typeface="Constantia" panose="02030602050306030303" pitchFamily="18" charset="0"/>
            </a:rPr>
            <a:t>Metodología</a:t>
          </a:r>
          <a:endParaRPr lang="es-ES" sz="1600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6DECF608-E807-4C37-9216-ACBA00BCF6B1}" type="parTrans" cxnId="{8C7990D8-D75B-4107-A78F-5F633A1F2A84}">
      <dgm:prSet/>
      <dgm:spPr/>
      <dgm:t>
        <a:bodyPr/>
        <a:lstStyle/>
        <a:p>
          <a:endParaRPr lang="es-ES" sz="16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B6224516-94F3-426B-A19B-877EDCF39E9A}" type="sibTrans" cxnId="{8C7990D8-D75B-4107-A78F-5F633A1F2A84}">
      <dgm:prSet/>
      <dgm:spPr/>
      <dgm:t>
        <a:bodyPr/>
        <a:lstStyle/>
        <a:p>
          <a:endParaRPr lang="es-ES" sz="16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11C90192-9FD3-4B82-B059-A144FCA4A7AB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  <a:latin typeface="Constantia" panose="02030602050306030303" pitchFamily="18" charset="0"/>
            </a:rPr>
            <a:t>Enfoque de la investigación</a:t>
          </a:r>
        </a:p>
        <a:p>
          <a:r>
            <a:rPr lang="es-ES" sz="1600" dirty="0" smtClean="0">
              <a:solidFill>
                <a:schemeClr val="tx1"/>
              </a:solidFill>
              <a:latin typeface="Constantia" panose="02030602050306030303" pitchFamily="18" charset="0"/>
            </a:rPr>
            <a:t>Mixto</a:t>
          </a:r>
          <a:endParaRPr lang="es-ES" sz="1600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7B53787E-4119-4611-8251-374C53C83C30}" type="parTrans" cxnId="{CFB66170-C6F0-4E3D-A63F-B549B4473176}">
      <dgm:prSet/>
      <dgm:spPr/>
      <dgm:t>
        <a:bodyPr/>
        <a:lstStyle/>
        <a:p>
          <a:endParaRPr lang="es-ES" sz="16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A9EE180E-D57D-43F8-8843-5B78C67C23D4}" type="sibTrans" cxnId="{CFB66170-C6F0-4E3D-A63F-B549B4473176}">
      <dgm:prSet/>
      <dgm:spPr/>
      <dgm:t>
        <a:bodyPr/>
        <a:lstStyle/>
        <a:p>
          <a:endParaRPr lang="es-ES" sz="16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E97A2EB9-D1DC-47CD-8176-159852C68781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  <a:latin typeface="Constantia" panose="02030602050306030303" pitchFamily="18" charset="0"/>
            </a:rPr>
            <a:t>Por su Finalidad</a:t>
          </a:r>
        </a:p>
        <a:p>
          <a:r>
            <a:rPr lang="es-ES" sz="1600" dirty="0" smtClean="0">
              <a:solidFill>
                <a:schemeClr val="tx1"/>
              </a:solidFill>
              <a:latin typeface="Constantia" panose="02030602050306030303" pitchFamily="18" charset="0"/>
            </a:rPr>
            <a:t>Aplicada</a:t>
          </a:r>
          <a:endParaRPr lang="es-ES" sz="1600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E7F01780-93EE-419A-8E6F-9F52A6C92716}" type="parTrans" cxnId="{DF3CE1CF-3571-4DFD-85EC-95A04C3AEBA4}">
      <dgm:prSet/>
      <dgm:spPr/>
      <dgm:t>
        <a:bodyPr/>
        <a:lstStyle/>
        <a:p>
          <a:endParaRPr lang="es-ES" sz="16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7BE07C70-E71A-4687-B79D-3FAA71DFAD2B}" type="sibTrans" cxnId="{DF3CE1CF-3571-4DFD-85EC-95A04C3AEBA4}">
      <dgm:prSet/>
      <dgm:spPr/>
      <dgm:t>
        <a:bodyPr/>
        <a:lstStyle/>
        <a:p>
          <a:endParaRPr lang="es-ES" sz="16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2C37EB04-0BA9-4B2B-ABBA-8DE7ABC389A2}">
      <dgm:prSet phldrT="[Texto]" custT="1"/>
      <dgm:spPr/>
      <dgm:t>
        <a:bodyPr/>
        <a:lstStyle/>
        <a:p>
          <a:r>
            <a:rPr lang="es-EC" sz="1600" smtClean="0">
              <a:solidFill>
                <a:schemeClr val="tx1"/>
              </a:solidFill>
              <a:latin typeface="Constantia" panose="02030602050306030303" pitchFamily="18" charset="0"/>
            </a:rPr>
            <a:t>Por las fuentes de información</a:t>
          </a:r>
        </a:p>
        <a:p>
          <a:r>
            <a:rPr lang="es-EC" sz="1600" smtClean="0">
              <a:solidFill>
                <a:schemeClr val="tx1"/>
              </a:solidFill>
              <a:latin typeface="Constantia" panose="02030602050306030303" pitchFamily="18" charset="0"/>
            </a:rPr>
            <a:t>Mixto</a:t>
          </a:r>
          <a:endParaRPr lang="es-ES" sz="1600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5A57C56D-6415-430C-AB30-D11978A99A5F}" type="parTrans" cxnId="{31FA7E77-CD87-41CB-8C59-7A72C4104BBD}">
      <dgm:prSet/>
      <dgm:spPr/>
      <dgm:t>
        <a:bodyPr/>
        <a:lstStyle/>
        <a:p>
          <a:endParaRPr lang="es-ES" sz="16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5DD117B5-AEF0-4851-86F2-7246AB66367B}" type="sibTrans" cxnId="{31FA7E77-CD87-41CB-8C59-7A72C4104BBD}">
      <dgm:prSet/>
      <dgm:spPr/>
      <dgm:t>
        <a:bodyPr/>
        <a:lstStyle/>
        <a:p>
          <a:endParaRPr lang="es-ES" sz="16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4BBA586B-7DD2-4836-9FE0-84E332F99B5B}">
      <dgm:prSet phldrT="[Texto]" custT="1"/>
      <dgm:spPr/>
      <dgm:t>
        <a:bodyPr/>
        <a:lstStyle/>
        <a:p>
          <a:r>
            <a:rPr lang="es-ES" sz="1600" smtClean="0">
              <a:solidFill>
                <a:schemeClr val="tx1"/>
              </a:solidFill>
              <a:latin typeface="Constantia" panose="02030602050306030303" pitchFamily="18" charset="0"/>
            </a:rPr>
            <a:t>Por unidades de análisis</a:t>
          </a:r>
        </a:p>
        <a:p>
          <a:r>
            <a:rPr lang="es-ES" sz="1600" smtClean="0">
              <a:solidFill>
                <a:schemeClr val="tx1"/>
              </a:solidFill>
              <a:latin typeface="Constantia" panose="02030602050306030303" pitchFamily="18" charset="0"/>
            </a:rPr>
            <a:t>Insitu</a:t>
          </a:r>
          <a:endParaRPr lang="es-ES" sz="1600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10B5EDDB-C69A-445C-9D5F-201C33085215}" type="parTrans" cxnId="{DF418204-EF26-4E1C-978F-24DC17D70CE9}">
      <dgm:prSet/>
      <dgm:spPr/>
      <dgm:t>
        <a:bodyPr/>
        <a:lstStyle/>
        <a:p>
          <a:endParaRPr lang="es-ES" sz="16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D17A5087-334F-46C9-A2D5-326FE15FA85F}" type="sibTrans" cxnId="{DF418204-EF26-4E1C-978F-24DC17D70CE9}">
      <dgm:prSet/>
      <dgm:spPr/>
      <dgm:t>
        <a:bodyPr/>
        <a:lstStyle/>
        <a:p>
          <a:endParaRPr lang="es-ES" sz="16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F4525068-1349-4B57-BD99-D09BD2743339}">
      <dgm:prSet phldrT="[Texto]" custT="1"/>
      <dgm:spPr/>
      <dgm:t>
        <a:bodyPr/>
        <a:lstStyle/>
        <a:p>
          <a:r>
            <a:rPr lang="es-ES" sz="1600" smtClean="0">
              <a:solidFill>
                <a:schemeClr val="tx1"/>
              </a:solidFill>
              <a:latin typeface="Constantia" panose="02030602050306030303" pitchFamily="18" charset="0"/>
            </a:rPr>
            <a:t>Por el control de variables</a:t>
          </a:r>
        </a:p>
        <a:p>
          <a:r>
            <a:rPr lang="es-ES" sz="1600" smtClean="0">
              <a:solidFill>
                <a:schemeClr val="tx1"/>
              </a:solidFill>
              <a:latin typeface="Constantia" panose="02030602050306030303" pitchFamily="18" charset="0"/>
            </a:rPr>
            <a:t>No experimental</a:t>
          </a:r>
          <a:endParaRPr lang="es-ES" sz="1600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C8ECB6FC-9C62-4E12-B33B-7D0EA1F8DF64}" type="parTrans" cxnId="{ACCECA24-1A51-4F47-BFE4-4502D29C4018}">
      <dgm:prSet/>
      <dgm:spPr/>
      <dgm:t>
        <a:bodyPr/>
        <a:lstStyle/>
        <a:p>
          <a:endParaRPr lang="es-ES" sz="16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34A587D6-5ADA-4495-BF81-3FC74F3A5C69}" type="sibTrans" cxnId="{ACCECA24-1A51-4F47-BFE4-4502D29C4018}">
      <dgm:prSet/>
      <dgm:spPr/>
      <dgm:t>
        <a:bodyPr/>
        <a:lstStyle/>
        <a:p>
          <a:endParaRPr lang="es-ES" sz="16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4FC10A03-1699-49D6-B9AE-AFBACC074DDF}">
      <dgm:prSet phldrT="[Texto]" custT="1"/>
      <dgm:spPr/>
      <dgm:t>
        <a:bodyPr/>
        <a:lstStyle/>
        <a:p>
          <a:r>
            <a:rPr lang="es-ES" sz="1600" smtClean="0">
              <a:solidFill>
                <a:schemeClr val="tx1"/>
              </a:solidFill>
              <a:latin typeface="Constantia" panose="02030602050306030303" pitchFamily="18" charset="0"/>
            </a:rPr>
            <a:t>Por el alcance</a:t>
          </a:r>
        </a:p>
        <a:p>
          <a:r>
            <a:rPr lang="es-ES" sz="1600" smtClean="0">
              <a:solidFill>
                <a:schemeClr val="tx1"/>
              </a:solidFill>
              <a:latin typeface="Constantia" panose="02030602050306030303" pitchFamily="18" charset="0"/>
            </a:rPr>
            <a:t>Descriptivo</a:t>
          </a:r>
          <a:endParaRPr lang="es-ES" sz="1600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6CE0A416-5D5C-437F-9070-86E70F3D4E95}" type="parTrans" cxnId="{CD0C4649-CAE9-44E5-977F-F352F3A82BC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3AC3AA8-C594-4BFF-A3C4-552C957B7FFF}" type="sibTrans" cxnId="{CD0C4649-CAE9-44E5-977F-F352F3A82BC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D199DCE-1A10-49CD-B1F4-94F5A8F85CC5}" type="pres">
      <dgm:prSet presAssocID="{DA85F76C-131E-4422-8507-ED2B26EF603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AC2461D5-1E71-4762-904C-CAB4DA1BCFB8}" type="pres">
      <dgm:prSet presAssocID="{89A205C2-5F03-42BE-B1D6-C569B9C24927}" presName="hierRoot1" presStyleCnt="0">
        <dgm:presLayoutVars>
          <dgm:hierBranch val="init"/>
        </dgm:presLayoutVars>
      </dgm:prSet>
      <dgm:spPr/>
    </dgm:pt>
    <dgm:pt modelId="{210E1F6B-E01A-458D-90CF-0602883840A4}" type="pres">
      <dgm:prSet presAssocID="{89A205C2-5F03-42BE-B1D6-C569B9C24927}" presName="rootComposite1" presStyleCnt="0"/>
      <dgm:spPr/>
    </dgm:pt>
    <dgm:pt modelId="{E94D21CA-5578-43F6-AB1C-D4746233C50D}" type="pres">
      <dgm:prSet presAssocID="{89A205C2-5F03-42BE-B1D6-C569B9C24927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98B9F95-C4F2-4B26-BAA3-F1E8048CB0BC}" type="pres">
      <dgm:prSet presAssocID="{89A205C2-5F03-42BE-B1D6-C569B9C24927}" presName="rootConnector1" presStyleLbl="node1" presStyleIdx="0" presStyleCnt="0"/>
      <dgm:spPr/>
      <dgm:t>
        <a:bodyPr/>
        <a:lstStyle/>
        <a:p>
          <a:endParaRPr lang="es-ES"/>
        </a:p>
      </dgm:t>
    </dgm:pt>
    <dgm:pt modelId="{8D418B84-D91C-416C-A09E-8983BE3AB560}" type="pres">
      <dgm:prSet presAssocID="{89A205C2-5F03-42BE-B1D6-C569B9C24927}" presName="hierChild2" presStyleCnt="0"/>
      <dgm:spPr/>
    </dgm:pt>
    <dgm:pt modelId="{74D37C93-5286-47A9-A80F-C5679A53B5EA}" type="pres">
      <dgm:prSet presAssocID="{7B53787E-4119-4611-8251-374C53C83C30}" presName="Name37" presStyleLbl="parChTrans1D2" presStyleIdx="0" presStyleCnt="6"/>
      <dgm:spPr/>
      <dgm:t>
        <a:bodyPr/>
        <a:lstStyle/>
        <a:p>
          <a:endParaRPr lang="es-ES"/>
        </a:p>
      </dgm:t>
    </dgm:pt>
    <dgm:pt modelId="{5F6FF6FB-77B8-4AEE-8E18-8025F1031DC3}" type="pres">
      <dgm:prSet presAssocID="{11C90192-9FD3-4B82-B059-A144FCA4A7AB}" presName="hierRoot2" presStyleCnt="0">
        <dgm:presLayoutVars>
          <dgm:hierBranch val="init"/>
        </dgm:presLayoutVars>
      </dgm:prSet>
      <dgm:spPr/>
    </dgm:pt>
    <dgm:pt modelId="{145301B4-843E-48F7-8C74-19A07E02CBD6}" type="pres">
      <dgm:prSet presAssocID="{11C90192-9FD3-4B82-B059-A144FCA4A7AB}" presName="rootComposite" presStyleCnt="0"/>
      <dgm:spPr/>
    </dgm:pt>
    <dgm:pt modelId="{341B1C9A-9B2F-432E-845F-C82AB0BD0208}" type="pres">
      <dgm:prSet presAssocID="{11C90192-9FD3-4B82-B059-A144FCA4A7AB}" presName="rootText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2F414E0-31BE-4152-9D04-0A73EE33752E}" type="pres">
      <dgm:prSet presAssocID="{11C90192-9FD3-4B82-B059-A144FCA4A7AB}" presName="rootConnector" presStyleLbl="node2" presStyleIdx="0" presStyleCnt="6"/>
      <dgm:spPr/>
      <dgm:t>
        <a:bodyPr/>
        <a:lstStyle/>
        <a:p>
          <a:endParaRPr lang="es-ES"/>
        </a:p>
      </dgm:t>
    </dgm:pt>
    <dgm:pt modelId="{5A725ED3-1F26-409D-9187-62F53627E96E}" type="pres">
      <dgm:prSet presAssocID="{11C90192-9FD3-4B82-B059-A144FCA4A7AB}" presName="hierChild4" presStyleCnt="0"/>
      <dgm:spPr/>
    </dgm:pt>
    <dgm:pt modelId="{9A847545-EFCC-4C3B-ABC3-DFF517636B09}" type="pres">
      <dgm:prSet presAssocID="{11C90192-9FD3-4B82-B059-A144FCA4A7AB}" presName="hierChild5" presStyleCnt="0"/>
      <dgm:spPr/>
    </dgm:pt>
    <dgm:pt modelId="{33995BAA-EAB4-499F-9FD2-FEBABB25F498}" type="pres">
      <dgm:prSet presAssocID="{E7F01780-93EE-419A-8E6F-9F52A6C92716}" presName="Name37" presStyleLbl="parChTrans1D2" presStyleIdx="1" presStyleCnt="6"/>
      <dgm:spPr/>
      <dgm:t>
        <a:bodyPr/>
        <a:lstStyle/>
        <a:p>
          <a:endParaRPr lang="es-ES"/>
        </a:p>
      </dgm:t>
    </dgm:pt>
    <dgm:pt modelId="{2BC4D50F-A6B2-4040-B170-108A1F44009E}" type="pres">
      <dgm:prSet presAssocID="{E97A2EB9-D1DC-47CD-8176-159852C68781}" presName="hierRoot2" presStyleCnt="0">
        <dgm:presLayoutVars>
          <dgm:hierBranch val="init"/>
        </dgm:presLayoutVars>
      </dgm:prSet>
      <dgm:spPr/>
    </dgm:pt>
    <dgm:pt modelId="{6B985A69-1897-43E3-9172-30DDFD0E076A}" type="pres">
      <dgm:prSet presAssocID="{E97A2EB9-D1DC-47CD-8176-159852C68781}" presName="rootComposite" presStyleCnt="0"/>
      <dgm:spPr/>
    </dgm:pt>
    <dgm:pt modelId="{18C80065-9131-4D5D-864D-FE6E4D5E051C}" type="pres">
      <dgm:prSet presAssocID="{E97A2EB9-D1DC-47CD-8176-159852C68781}" presName="rootText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1923CE0-236C-4F53-91E8-46FF87B344AE}" type="pres">
      <dgm:prSet presAssocID="{E97A2EB9-D1DC-47CD-8176-159852C68781}" presName="rootConnector" presStyleLbl="node2" presStyleIdx="1" presStyleCnt="6"/>
      <dgm:spPr/>
      <dgm:t>
        <a:bodyPr/>
        <a:lstStyle/>
        <a:p>
          <a:endParaRPr lang="es-ES"/>
        </a:p>
      </dgm:t>
    </dgm:pt>
    <dgm:pt modelId="{E4EFC5BC-FF92-42A4-8B34-5B6D930E8E50}" type="pres">
      <dgm:prSet presAssocID="{E97A2EB9-D1DC-47CD-8176-159852C68781}" presName="hierChild4" presStyleCnt="0"/>
      <dgm:spPr/>
    </dgm:pt>
    <dgm:pt modelId="{85DA07A6-0634-4E2E-A88D-10DE05CE1DF5}" type="pres">
      <dgm:prSet presAssocID="{E97A2EB9-D1DC-47CD-8176-159852C68781}" presName="hierChild5" presStyleCnt="0"/>
      <dgm:spPr/>
    </dgm:pt>
    <dgm:pt modelId="{C74D45FD-7745-4AD7-ABC9-004EDF736BB4}" type="pres">
      <dgm:prSet presAssocID="{5A57C56D-6415-430C-AB30-D11978A99A5F}" presName="Name37" presStyleLbl="parChTrans1D2" presStyleIdx="2" presStyleCnt="6"/>
      <dgm:spPr/>
      <dgm:t>
        <a:bodyPr/>
        <a:lstStyle/>
        <a:p>
          <a:endParaRPr lang="es-ES"/>
        </a:p>
      </dgm:t>
    </dgm:pt>
    <dgm:pt modelId="{71207773-9FCD-4FEC-9A26-B455D8B12B6E}" type="pres">
      <dgm:prSet presAssocID="{2C37EB04-0BA9-4B2B-ABBA-8DE7ABC389A2}" presName="hierRoot2" presStyleCnt="0">
        <dgm:presLayoutVars>
          <dgm:hierBranch val="init"/>
        </dgm:presLayoutVars>
      </dgm:prSet>
      <dgm:spPr/>
    </dgm:pt>
    <dgm:pt modelId="{F37C3FDC-E3BB-4CDF-9EE4-73612CB6D116}" type="pres">
      <dgm:prSet presAssocID="{2C37EB04-0BA9-4B2B-ABBA-8DE7ABC389A2}" presName="rootComposite" presStyleCnt="0"/>
      <dgm:spPr/>
    </dgm:pt>
    <dgm:pt modelId="{CB1E480D-F418-4FCC-AA3D-1F86F9F763A2}" type="pres">
      <dgm:prSet presAssocID="{2C37EB04-0BA9-4B2B-ABBA-8DE7ABC389A2}" presName="rootText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D22D13A-4153-46BC-949D-B404226A4B16}" type="pres">
      <dgm:prSet presAssocID="{2C37EB04-0BA9-4B2B-ABBA-8DE7ABC389A2}" presName="rootConnector" presStyleLbl="node2" presStyleIdx="2" presStyleCnt="6"/>
      <dgm:spPr/>
      <dgm:t>
        <a:bodyPr/>
        <a:lstStyle/>
        <a:p>
          <a:endParaRPr lang="es-ES"/>
        </a:p>
      </dgm:t>
    </dgm:pt>
    <dgm:pt modelId="{F7392223-2842-46E8-9E13-DED185F3D211}" type="pres">
      <dgm:prSet presAssocID="{2C37EB04-0BA9-4B2B-ABBA-8DE7ABC389A2}" presName="hierChild4" presStyleCnt="0"/>
      <dgm:spPr/>
    </dgm:pt>
    <dgm:pt modelId="{F612EF89-5059-45D8-B5A1-86AEC2468AEE}" type="pres">
      <dgm:prSet presAssocID="{2C37EB04-0BA9-4B2B-ABBA-8DE7ABC389A2}" presName="hierChild5" presStyleCnt="0"/>
      <dgm:spPr/>
    </dgm:pt>
    <dgm:pt modelId="{17E1032A-4D8C-4558-A10A-408ECF22A257}" type="pres">
      <dgm:prSet presAssocID="{10B5EDDB-C69A-445C-9D5F-201C33085215}" presName="Name37" presStyleLbl="parChTrans1D2" presStyleIdx="3" presStyleCnt="6"/>
      <dgm:spPr/>
      <dgm:t>
        <a:bodyPr/>
        <a:lstStyle/>
        <a:p>
          <a:endParaRPr lang="es-ES"/>
        </a:p>
      </dgm:t>
    </dgm:pt>
    <dgm:pt modelId="{0E6561D9-AE89-47B5-BA12-4E52C56918AE}" type="pres">
      <dgm:prSet presAssocID="{4BBA586B-7DD2-4836-9FE0-84E332F99B5B}" presName="hierRoot2" presStyleCnt="0">
        <dgm:presLayoutVars>
          <dgm:hierBranch val="init"/>
        </dgm:presLayoutVars>
      </dgm:prSet>
      <dgm:spPr/>
    </dgm:pt>
    <dgm:pt modelId="{8BCD0A04-499C-430C-A96A-E4A55B5E1595}" type="pres">
      <dgm:prSet presAssocID="{4BBA586B-7DD2-4836-9FE0-84E332F99B5B}" presName="rootComposite" presStyleCnt="0"/>
      <dgm:spPr/>
    </dgm:pt>
    <dgm:pt modelId="{336E7602-7A6A-43BB-8048-32B58EAB7A37}" type="pres">
      <dgm:prSet presAssocID="{4BBA586B-7DD2-4836-9FE0-84E332F99B5B}" presName="rootText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2F81F6D-3B75-4FA0-B884-37ECCAAD5AF7}" type="pres">
      <dgm:prSet presAssocID="{4BBA586B-7DD2-4836-9FE0-84E332F99B5B}" presName="rootConnector" presStyleLbl="node2" presStyleIdx="3" presStyleCnt="6"/>
      <dgm:spPr/>
      <dgm:t>
        <a:bodyPr/>
        <a:lstStyle/>
        <a:p>
          <a:endParaRPr lang="es-ES"/>
        </a:p>
      </dgm:t>
    </dgm:pt>
    <dgm:pt modelId="{3533B0D9-D081-40FF-A66B-A5BC6FCF29F5}" type="pres">
      <dgm:prSet presAssocID="{4BBA586B-7DD2-4836-9FE0-84E332F99B5B}" presName="hierChild4" presStyleCnt="0"/>
      <dgm:spPr/>
    </dgm:pt>
    <dgm:pt modelId="{C5136E64-8C71-4B1D-87B2-839904EE4E9A}" type="pres">
      <dgm:prSet presAssocID="{4BBA586B-7DD2-4836-9FE0-84E332F99B5B}" presName="hierChild5" presStyleCnt="0"/>
      <dgm:spPr/>
    </dgm:pt>
    <dgm:pt modelId="{96D873A3-8999-4FD3-95A1-8FB34A7657D2}" type="pres">
      <dgm:prSet presAssocID="{C8ECB6FC-9C62-4E12-B33B-7D0EA1F8DF64}" presName="Name37" presStyleLbl="parChTrans1D2" presStyleIdx="4" presStyleCnt="6"/>
      <dgm:spPr/>
      <dgm:t>
        <a:bodyPr/>
        <a:lstStyle/>
        <a:p>
          <a:endParaRPr lang="es-ES"/>
        </a:p>
      </dgm:t>
    </dgm:pt>
    <dgm:pt modelId="{9A3BE352-FD55-44BE-B6DE-74904AAFEF5C}" type="pres">
      <dgm:prSet presAssocID="{F4525068-1349-4B57-BD99-D09BD2743339}" presName="hierRoot2" presStyleCnt="0">
        <dgm:presLayoutVars>
          <dgm:hierBranch val="init"/>
        </dgm:presLayoutVars>
      </dgm:prSet>
      <dgm:spPr/>
    </dgm:pt>
    <dgm:pt modelId="{DE9993C7-7BBC-4184-9595-49FC2B503036}" type="pres">
      <dgm:prSet presAssocID="{F4525068-1349-4B57-BD99-D09BD2743339}" presName="rootComposite" presStyleCnt="0"/>
      <dgm:spPr/>
    </dgm:pt>
    <dgm:pt modelId="{F4B14F9C-F6C7-41EB-AC16-371AB74818EE}" type="pres">
      <dgm:prSet presAssocID="{F4525068-1349-4B57-BD99-D09BD2743339}" presName="rootText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36FDD7C-F13B-42FA-A4BF-E9104EBEB531}" type="pres">
      <dgm:prSet presAssocID="{F4525068-1349-4B57-BD99-D09BD2743339}" presName="rootConnector" presStyleLbl="node2" presStyleIdx="4" presStyleCnt="6"/>
      <dgm:spPr/>
      <dgm:t>
        <a:bodyPr/>
        <a:lstStyle/>
        <a:p>
          <a:endParaRPr lang="es-ES"/>
        </a:p>
      </dgm:t>
    </dgm:pt>
    <dgm:pt modelId="{5E64BBB6-9BD9-4611-A012-1313C4792EFE}" type="pres">
      <dgm:prSet presAssocID="{F4525068-1349-4B57-BD99-D09BD2743339}" presName="hierChild4" presStyleCnt="0"/>
      <dgm:spPr/>
    </dgm:pt>
    <dgm:pt modelId="{0968E77B-5E5F-4137-AB99-B1C89869BC83}" type="pres">
      <dgm:prSet presAssocID="{F4525068-1349-4B57-BD99-D09BD2743339}" presName="hierChild5" presStyleCnt="0"/>
      <dgm:spPr/>
    </dgm:pt>
    <dgm:pt modelId="{26A39E37-E658-4244-A83A-17DC93352F14}" type="pres">
      <dgm:prSet presAssocID="{6CE0A416-5D5C-437F-9070-86E70F3D4E95}" presName="Name37" presStyleLbl="parChTrans1D2" presStyleIdx="5" presStyleCnt="6"/>
      <dgm:spPr/>
      <dgm:t>
        <a:bodyPr/>
        <a:lstStyle/>
        <a:p>
          <a:endParaRPr lang="es-ES"/>
        </a:p>
      </dgm:t>
    </dgm:pt>
    <dgm:pt modelId="{C0B815E3-4927-4C35-97DA-D2053348E363}" type="pres">
      <dgm:prSet presAssocID="{4FC10A03-1699-49D6-B9AE-AFBACC074DDF}" presName="hierRoot2" presStyleCnt="0">
        <dgm:presLayoutVars>
          <dgm:hierBranch val="init"/>
        </dgm:presLayoutVars>
      </dgm:prSet>
      <dgm:spPr/>
    </dgm:pt>
    <dgm:pt modelId="{A047EBF2-E5A0-48BD-9F98-CAF1CC09F252}" type="pres">
      <dgm:prSet presAssocID="{4FC10A03-1699-49D6-B9AE-AFBACC074DDF}" presName="rootComposite" presStyleCnt="0"/>
      <dgm:spPr/>
    </dgm:pt>
    <dgm:pt modelId="{C35C65DB-ADD9-4C3B-A560-E55594A95292}" type="pres">
      <dgm:prSet presAssocID="{4FC10A03-1699-49D6-B9AE-AFBACC074DDF}" presName="rootText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D46FD37-AB8A-45C0-ABDF-D1FAAB501FE2}" type="pres">
      <dgm:prSet presAssocID="{4FC10A03-1699-49D6-B9AE-AFBACC074DDF}" presName="rootConnector" presStyleLbl="node2" presStyleIdx="5" presStyleCnt="6"/>
      <dgm:spPr/>
      <dgm:t>
        <a:bodyPr/>
        <a:lstStyle/>
        <a:p>
          <a:endParaRPr lang="es-ES"/>
        </a:p>
      </dgm:t>
    </dgm:pt>
    <dgm:pt modelId="{DD7A8492-F108-4FA1-87E1-92BB519D7921}" type="pres">
      <dgm:prSet presAssocID="{4FC10A03-1699-49D6-B9AE-AFBACC074DDF}" presName="hierChild4" presStyleCnt="0"/>
      <dgm:spPr/>
    </dgm:pt>
    <dgm:pt modelId="{F2750FFF-3213-400B-9EF0-38F9237AF46E}" type="pres">
      <dgm:prSet presAssocID="{4FC10A03-1699-49D6-B9AE-AFBACC074DDF}" presName="hierChild5" presStyleCnt="0"/>
      <dgm:spPr/>
    </dgm:pt>
    <dgm:pt modelId="{6E00744C-F384-4BF2-88F3-B2B391633E44}" type="pres">
      <dgm:prSet presAssocID="{89A205C2-5F03-42BE-B1D6-C569B9C24927}" presName="hierChild3" presStyleCnt="0"/>
      <dgm:spPr/>
    </dgm:pt>
  </dgm:ptLst>
  <dgm:cxnLst>
    <dgm:cxn modelId="{DAE36092-F982-45CC-996B-87F4C0DB288D}" type="presOf" srcId="{5A57C56D-6415-430C-AB30-D11978A99A5F}" destId="{C74D45FD-7745-4AD7-ABC9-004EDF736BB4}" srcOrd="0" destOrd="0" presId="urn:microsoft.com/office/officeart/2005/8/layout/orgChart1"/>
    <dgm:cxn modelId="{E5C3B932-5EAB-4383-9A0C-F055FCB8011B}" type="presOf" srcId="{E97A2EB9-D1DC-47CD-8176-159852C68781}" destId="{41923CE0-236C-4F53-91E8-46FF87B344AE}" srcOrd="1" destOrd="0" presId="urn:microsoft.com/office/officeart/2005/8/layout/orgChart1"/>
    <dgm:cxn modelId="{7656CA31-2846-48CC-BCA9-60344FA44ED4}" type="presOf" srcId="{2C37EB04-0BA9-4B2B-ABBA-8DE7ABC389A2}" destId="{CD22D13A-4153-46BC-949D-B404226A4B16}" srcOrd="1" destOrd="0" presId="urn:microsoft.com/office/officeart/2005/8/layout/orgChart1"/>
    <dgm:cxn modelId="{81CD0A9E-CC3C-47E5-B566-F82E7733E457}" type="presOf" srcId="{4BBA586B-7DD2-4836-9FE0-84E332F99B5B}" destId="{02F81F6D-3B75-4FA0-B884-37ECCAAD5AF7}" srcOrd="1" destOrd="0" presId="urn:microsoft.com/office/officeart/2005/8/layout/orgChart1"/>
    <dgm:cxn modelId="{7160C32D-047D-4549-8F74-042B03137639}" type="presOf" srcId="{DA85F76C-131E-4422-8507-ED2B26EF6030}" destId="{2D199DCE-1A10-49CD-B1F4-94F5A8F85CC5}" srcOrd="0" destOrd="0" presId="urn:microsoft.com/office/officeart/2005/8/layout/orgChart1"/>
    <dgm:cxn modelId="{4AE69883-F0F5-494D-8C87-F24E3B113A0F}" type="presOf" srcId="{2C37EB04-0BA9-4B2B-ABBA-8DE7ABC389A2}" destId="{CB1E480D-F418-4FCC-AA3D-1F86F9F763A2}" srcOrd="0" destOrd="0" presId="urn:microsoft.com/office/officeart/2005/8/layout/orgChart1"/>
    <dgm:cxn modelId="{66EE56BB-C7DD-4900-95EF-D5BEE59670AC}" type="presOf" srcId="{11C90192-9FD3-4B82-B059-A144FCA4A7AB}" destId="{E2F414E0-31BE-4152-9D04-0A73EE33752E}" srcOrd="1" destOrd="0" presId="urn:microsoft.com/office/officeart/2005/8/layout/orgChart1"/>
    <dgm:cxn modelId="{DF3CE1CF-3571-4DFD-85EC-95A04C3AEBA4}" srcId="{89A205C2-5F03-42BE-B1D6-C569B9C24927}" destId="{E97A2EB9-D1DC-47CD-8176-159852C68781}" srcOrd="1" destOrd="0" parTransId="{E7F01780-93EE-419A-8E6F-9F52A6C92716}" sibTransId="{7BE07C70-E71A-4687-B79D-3FAA71DFAD2B}"/>
    <dgm:cxn modelId="{47E4170D-69FB-4355-89B8-F1303B5D3C0C}" type="presOf" srcId="{E97A2EB9-D1DC-47CD-8176-159852C68781}" destId="{18C80065-9131-4D5D-864D-FE6E4D5E051C}" srcOrd="0" destOrd="0" presId="urn:microsoft.com/office/officeart/2005/8/layout/orgChart1"/>
    <dgm:cxn modelId="{64A3CCBA-831B-41D4-B77D-DFFA483A56F5}" type="presOf" srcId="{89A205C2-5F03-42BE-B1D6-C569B9C24927}" destId="{698B9F95-C4F2-4B26-BAA3-F1E8048CB0BC}" srcOrd="1" destOrd="0" presId="urn:microsoft.com/office/officeart/2005/8/layout/orgChart1"/>
    <dgm:cxn modelId="{0A767EF5-35F3-4E3E-87D6-1167B61FA308}" type="presOf" srcId="{4BBA586B-7DD2-4836-9FE0-84E332F99B5B}" destId="{336E7602-7A6A-43BB-8048-32B58EAB7A37}" srcOrd="0" destOrd="0" presId="urn:microsoft.com/office/officeart/2005/8/layout/orgChart1"/>
    <dgm:cxn modelId="{31FA7E77-CD87-41CB-8C59-7A72C4104BBD}" srcId="{89A205C2-5F03-42BE-B1D6-C569B9C24927}" destId="{2C37EB04-0BA9-4B2B-ABBA-8DE7ABC389A2}" srcOrd="2" destOrd="0" parTransId="{5A57C56D-6415-430C-AB30-D11978A99A5F}" sibTransId="{5DD117B5-AEF0-4851-86F2-7246AB66367B}"/>
    <dgm:cxn modelId="{46600200-9B1C-4921-862E-95F0F99D628A}" type="presOf" srcId="{10B5EDDB-C69A-445C-9D5F-201C33085215}" destId="{17E1032A-4D8C-4558-A10A-408ECF22A257}" srcOrd="0" destOrd="0" presId="urn:microsoft.com/office/officeart/2005/8/layout/orgChart1"/>
    <dgm:cxn modelId="{CD0C4649-CAE9-44E5-977F-F352F3A82BCC}" srcId="{89A205C2-5F03-42BE-B1D6-C569B9C24927}" destId="{4FC10A03-1699-49D6-B9AE-AFBACC074DDF}" srcOrd="5" destOrd="0" parTransId="{6CE0A416-5D5C-437F-9070-86E70F3D4E95}" sibTransId="{A3AC3AA8-C594-4BFF-A3C4-552C957B7FFF}"/>
    <dgm:cxn modelId="{B3B2F142-4632-4B79-8B09-FF0360F73E75}" type="presOf" srcId="{6CE0A416-5D5C-437F-9070-86E70F3D4E95}" destId="{26A39E37-E658-4244-A83A-17DC93352F14}" srcOrd="0" destOrd="0" presId="urn:microsoft.com/office/officeart/2005/8/layout/orgChart1"/>
    <dgm:cxn modelId="{DF418204-EF26-4E1C-978F-24DC17D70CE9}" srcId="{89A205C2-5F03-42BE-B1D6-C569B9C24927}" destId="{4BBA586B-7DD2-4836-9FE0-84E332F99B5B}" srcOrd="3" destOrd="0" parTransId="{10B5EDDB-C69A-445C-9D5F-201C33085215}" sibTransId="{D17A5087-334F-46C9-A2D5-326FE15FA85F}"/>
    <dgm:cxn modelId="{D9970A57-20EB-44DB-936B-1812E9E573ED}" type="presOf" srcId="{4FC10A03-1699-49D6-B9AE-AFBACC074DDF}" destId="{C35C65DB-ADD9-4C3B-A560-E55594A95292}" srcOrd="0" destOrd="0" presId="urn:microsoft.com/office/officeart/2005/8/layout/orgChart1"/>
    <dgm:cxn modelId="{640CD5C7-B0D2-48BC-8A9B-B6B55963D2FF}" type="presOf" srcId="{7B53787E-4119-4611-8251-374C53C83C30}" destId="{74D37C93-5286-47A9-A80F-C5679A53B5EA}" srcOrd="0" destOrd="0" presId="urn:microsoft.com/office/officeart/2005/8/layout/orgChart1"/>
    <dgm:cxn modelId="{7AC35651-ED46-42DD-9096-3C4DB47E0E7D}" type="presOf" srcId="{89A205C2-5F03-42BE-B1D6-C569B9C24927}" destId="{E94D21CA-5578-43F6-AB1C-D4746233C50D}" srcOrd="0" destOrd="0" presId="urn:microsoft.com/office/officeart/2005/8/layout/orgChart1"/>
    <dgm:cxn modelId="{ACCECA24-1A51-4F47-BFE4-4502D29C4018}" srcId="{89A205C2-5F03-42BE-B1D6-C569B9C24927}" destId="{F4525068-1349-4B57-BD99-D09BD2743339}" srcOrd="4" destOrd="0" parTransId="{C8ECB6FC-9C62-4E12-B33B-7D0EA1F8DF64}" sibTransId="{34A587D6-5ADA-4495-BF81-3FC74F3A5C69}"/>
    <dgm:cxn modelId="{07B5083C-81E3-4A0C-ADE6-B9515E4BB613}" type="presOf" srcId="{F4525068-1349-4B57-BD99-D09BD2743339}" destId="{F4B14F9C-F6C7-41EB-AC16-371AB74818EE}" srcOrd="0" destOrd="0" presId="urn:microsoft.com/office/officeart/2005/8/layout/orgChart1"/>
    <dgm:cxn modelId="{693B5F96-EDF6-48B0-A664-5ABF6B42675D}" type="presOf" srcId="{4FC10A03-1699-49D6-B9AE-AFBACC074DDF}" destId="{2D46FD37-AB8A-45C0-ABDF-D1FAAB501FE2}" srcOrd="1" destOrd="0" presId="urn:microsoft.com/office/officeart/2005/8/layout/orgChart1"/>
    <dgm:cxn modelId="{2B6B7C7F-3F03-46A3-832E-B1383FF47B20}" type="presOf" srcId="{E7F01780-93EE-419A-8E6F-9F52A6C92716}" destId="{33995BAA-EAB4-499F-9FD2-FEBABB25F498}" srcOrd="0" destOrd="0" presId="urn:microsoft.com/office/officeart/2005/8/layout/orgChart1"/>
    <dgm:cxn modelId="{6FE5FA38-9E50-4DC5-8ABF-6397570079FD}" type="presOf" srcId="{C8ECB6FC-9C62-4E12-B33B-7D0EA1F8DF64}" destId="{96D873A3-8999-4FD3-95A1-8FB34A7657D2}" srcOrd="0" destOrd="0" presId="urn:microsoft.com/office/officeart/2005/8/layout/orgChart1"/>
    <dgm:cxn modelId="{CFB66170-C6F0-4E3D-A63F-B549B4473176}" srcId="{89A205C2-5F03-42BE-B1D6-C569B9C24927}" destId="{11C90192-9FD3-4B82-B059-A144FCA4A7AB}" srcOrd="0" destOrd="0" parTransId="{7B53787E-4119-4611-8251-374C53C83C30}" sibTransId="{A9EE180E-D57D-43F8-8843-5B78C67C23D4}"/>
    <dgm:cxn modelId="{FC123327-0F26-4CD8-B794-E55AF25C3BA5}" type="presOf" srcId="{F4525068-1349-4B57-BD99-D09BD2743339}" destId="{C36FDD7C-F13B-42FA-A4BF-E9104EBEB531}" srcOrd="1" destOrd="0" presId="urn:microsoft.com/office/officeart/2005/8/layout/orgChart1"/>
    <dgm:cxn modelId="{5277B5F2-8335-4767-9D7C-C8224B4E7213}" type="presOf" srcId="{11C90192-9FD3-4B82-B059-A144FCA4A7AB}" destId="{341B1C9A-9B2F-432E-845F-C82AB0BD0208}" srcOrd="0" destOrd="0" presId="urn:microsoft.com/office/officeart/2005/8/layout/orgChart1"/>
    <dgm:cxn modelId="{8C7990D8-D75B-4107-A78F-5F633A1F2A84}" srcId="{DA85F76C-131E-4422-8507-ED2B26EF6030}" destId="{89A205C2-5F03-42BE-B1D6-C569B9C24927}" srcOrd="0" destOrd="0" parTransId="{6DECF608-E807-4C37-9216-ACBA00BCF6B1}" sibTransId="{B6224516-94F3-426B-A19B-877EDCF39E9A}"/>
    <dgm:cxn modelId="{2AE45D2A-26A0-4AF3-A8D7-70C7FCB41785}" type="presParOf" srcId="{2D199DCE-1A10-49CD-B1F4-94F5A8F85CC5}" destId="{AC2461D5-1E71-4762-904C-CAB4DA1BCFB8}" srcOrd="0" destOrd="0" presId="urn:microsoft.com/office/officeart/2005/8/layout/orgChart1"/>
    <dgm:cxn modelId="{6A1BA882-F5BE-4D07-AAEA-37C4CD24F0D7}" type="presParOf" srcId="{AC2461D5-1E71-4762-904C-CAB4DA1BCFB8}" destId="{210E1F6B-E01A-458D-90CF-0602883840A4}" srcOrd="0" destOrd="0" presId="urn:microsoft.com/office/officeart/2005/8/layout/orgChart1"/>
    <dgm:cxn modelId="{115EB538-F827-4A11-92D9-39E929E40CC6}" type="presParOf" srcId="{210E1F6B-E01A-458D-90CF-0602883840A4}" destId="{E94D21CA-5578-43F6-AB1C-D4746233C50D}" srcOrd="0" destOrd="0" presId="urn:microsoft.com/office/officeart/2005/8/layout/orgChart1"/>
    <dgm:cxn modelId="{5EE13625-945B-4660-BD4B-E3B4947B6C41}" type="presParOf" srcId="{210E1F6B-E01A-458D-90CF-0602883840A4}" destId="{698B9F95-C4F2-4B26-BAA3-F1E8048CB0BC}" srcOrd="1" destOrd="0" presId="urn:microsoft.com/office/officeart/2005/8/layout/orgChart1"/>
    <dgm:cxn modelId="{C38131A4-B9E1-44B3-905F-86DCC08E13F0}" type="presParOf" srcId="{AC2461D5-1E71-4762-904C-CAB4DA1BCFB8}" destId="{8D418B84-D91C-416C-A09E-8983BE3AB560}" srcOrd="1" destOrd="0" presId="urn:microsoft.com/office/officeart/2005/8/layout/orgChart1"/>
    <dgm:cxn modelId="{7E1418BB-9DF4-419C-A649-E1E976827868}" type="presParOf" srcId="{8D418B84-D91C-416C-A09E-8983BE3AB560}" destId="{74D37C93-5286-47A9-A80F-C5679A53B5EA}" srcOrd="0" destOrd="0" presId="urn:microsoft.com/office/officeart/2005/8/layout/orgChart1"/>
    <dgm:cxn modelId="{6CE8CCC7-3DDF-4A03-A516-30A45E32C792}" type="presParOf" srcId="{8D418B84-D91C-416C-A09E-8983BE3AB560}" destId="{5F6FF6FB-77B8-4AEE-8E18-8025F1031DC3}" srcOrd="1" destOrd="0" presId="urn:microsoft.com/office/officeart/2005/8/layout/orgChart1"/>
    <dgm:cxn modelId="{3283753C-1D5A-4B26-825A-CFCFCB438B62}" type="presParOf" srcId="{5F6FF6FB-77B8-4AEE-8E18-8025F1031DC3}" destId="{145301B4-843E-48F7-8C74-19A07E02CBD6}" srcOrd="0" destOrd="0" presId="urn:microsoft.com/office/officeart/2005/8/layout/orgChart1"/>
    <dgm:cxn modelId="{B75EFF3A-D68F-4B25-A15A-CD04098648A4}" type="presParOf" srcId="{145301B4-843E-48F7-8C74-19A07E02CBD6}" destId="{341B1C9A-9B2F-432E-845F-C82AB0BD0208}" srcOrd="0" destOrd="0" presId="urn:microsoft.com/office/officeart/2005/8/layout/orgChart1"/>
    <dgm:cxn modelId="{9DF87470-138B-4578-BD2F-98A0BD31D7B9}" type="presParOf" srcId="{145301B4-843E-48F7-8C74-19A07E02CBD6}" destId="{E2F414E0-31BE-4152-9D04-0A73EE33752E}" srcOrd="1" destOrd="0" presId="urn:microsoft.com/office/officeart/2005/8/layout/orgChart1"/>
    <dgm:cxn modelId="{69614DC6-949B-42C3-9EFB-A09CF3AA9614}" type="presParOf" srcId="{5F6FF6FB-77B8-4AEE-8E18-8025F1031DC3}" destId="{5A725ED3-1F26-409D-9187-62F53627E96E}" srcOrd="1" destOrd="0" presId="urn:microsoft.com/office/officeart/2005/8/layout/orgChart1"/>
    <dgm:cxn modelId="{A7D5917B-A7BB-41C9-B014-86909EDE6A86}" type="presParOf" srcId="{5F6FF6FB-77B8-4AEE-8E18-8025F1031DC3}" destId="{9A847545-EFCC-4C3B-ABC3-DFF517636B09}" srcOrd="2" destOrd="0" presId="urn:microsoft.com/office/officeart/2005/8/layout/orgChart1"/>
    <dgm:cxn modelId="{4DDFE21A-6389-41BF-A0DE-91FCCF323EA1}" type="presParOf" srcId="{8D418B84-D91C-416C-A09E-8983BE3AB560}" destId="{33995BAA-EAB4-499F-9FD2-FEBABB25F498}" srcOrd="2" destOrd="0" presId="urn:microsoft.com/office/officeart/2005/8/layout/orgChart1"/>
    <dgm:cxn modelId="{0CB26164-3622-4CD5-B42A-E792197198FB}" type="presParOf" srcId="{8D418B84-D91C-416C-A09E-8983BE3AB560}" destId="{2BC4D50F-A6B2-4040-B170-108A1F44009E}" srcOrd="3" destOrd="0" presId="urn:microsoft.com/office/officeart/2005/8/layout/orgChart1"/>
    <dgm:cxn modelId="{D95D62A6-33C2-41B4-B949-0F1A255A89E0}" type="presParOf" srcId="{2BC4D50F-A6B2-4040-B170-108A1F44009E}" destId="{6B985A69-1897-43E3-9172-30DDFD0E076A}" srcOrd="0" destOrd="0" presId="urn:microsoft.com/office/officeart/2005/8/layout/orgChart1"/>
    <dgm:cxn modelId="{310E8B0D-8F4A-4075-AB86-9F32B2EC8477}" type="presParOf" srcId="{6B985A69-1897-43E3-9172-30DDFD0E076A}" destId="{18C80065-9131-4D5D-864D-FE6E4D5E051C}" srcOrd="0" destOrd="0" presId="urn:microsoft.com/office/officeart/2005/8/layout/orgChart1"/>
    <dgm:cxn modelId="{E0F318B8-21A6-4F85-880E-FCE7CFDCB3C0}" type="presParOf" srcId="{6B985A69-1897-43E3-9172-30DDFD0E076A}" destId="{41923CE0-236C-4F53-91E8-46FF87B344AE}" srcOrd="1" destOrd="0" presId="urn:microsoft.com/office/officeart/2005/8/layout/orgChart1"/>
    <dgm:cxn modelId="{DCBB82BD-AEC4-4212-81F4-AD1C8D1854F8}" type="presParOf" srcId="{2BC4D50F-A6B2-4040-B170-108A1F44009E}" destId="{E4EFC5BC-FF92-42A4-8B34-5B6D930E8E50}" srcOrd="1" destOrd="0" presId="urn:microsoft.com/office/officeart/2005/8/layout/orgChart1"/>
    <dgm:cxn modelId="{C64833FB-8156-4678-A4B2-03E51DC497EC}" type="presParOf" srcId="{2BC4D50F-A6B2-4040-B170-108A1F44009E}" destId="{85DA07A6-0634-4E2E-A88D-10DE05CE1DF5}" srcOrd="2" destOrd="0" presId="urn:microsoft.com/office/officeart/2005/8/layout/orgChart1"/>
    <dgm:cxn modelId="{BFEE3C92-2064-4AED-AD1E-12C27401133F}" type="presParOf" srcId="{8D418B84-D91C-416C-A09E-8983BE3AB560}" destId="{C74D45FD-7745-4AD7-ABC9-004EDF736BB4}" srcOrd="4" destOrd="0" presId="urn:microsoft.com/office/officeart/2005/8/layout/orgChart1"/>
    <dgm:cxn modelId="{634051CE-E1B7-473B-911B-D2EB8510C01D}" type="presParOf" srcId="{8D418B84-D91C-416C-A09E-8983BE3AB560}" destId="{71207773-9FCD-4FEC-9A26-B455D8B12B6E}" srcOrd="5" destOrd="0" presId="urn:microsoft.com/office/officeart/2005/8/layout/orgChart1"/>
    <dgm:cxn modelId="{7C08FB19-8886-45EE-BA39-7C6B8FDBA224}" type="presParOf" srcId="{71207773-9FCD-4FEC-9A26-B455D8B12B6E}" destId="{F37C3FDC-E3BB-4CDF-9EE4-73612CB6D116}" srcOrd="0" destOrd="0" presId="urn:microsoft.com/office/officeart/2005/8/layout/orgChart1"/>
    <dgm:cxn modelId="{3919ADE0-9C12-46CD-B675-2C7C7AD64410}" type="presParOf" srcId="{F37C3FDC-E3BB-4CDF-9EE4-73612CB6D116}" destId="{CB1E480D-F418-4FCC-AA3D-1F86F9F763A2}" srcOrd="0" destOrd="0" presId="urn:microsoft.com/office/officeart/2005/8/layout/orgChart1"/>
    <dgm:cxn modelId="{F1006057-78B4-4DFB-AFA3-C6C997CDAAE7}" type="presParOf" srcId="{F37C3FDC-E3BB-4CDF-9EE4-73612CB6D116}" destId="{CD22D13A-4153-46BC-949D-B404226A4B16}" srcOrd="1" destOrd="0" presId="urn:microsoft.com/office/officeart/2005/8/layout/orgChart1"/>
    <dgm:cxn modelId="{6C770925-05C2-47F7-97E9-423B4C8DB8DA}" type="presParOf" srcId="{71207773-9FCD-4FEC-9A26-B455D8B12B6E}" destId="{F7392223-2842-46E8-9E13-DED185F3D211}" srcOrd="1" destOrd="0" presId="urn:microsoft.com/office/officeart/2005/8/layout/orgChart1"/>
    <dgm:cxn modelId="{095161C4-ADB5-4781-B270-304F6897D1FE}" type="presParOf" srcId="{71207773-9FCD-4FEC-9A26-B455D8B12B6E}" destId="{F612EF89-5059-45D8-B5A1-86AEC2468AEE}" srcOrd="2" destOrd="0" presId="urn:microsoft.com/office/officeart/2005/8/layout/orgChart1"/>
    <dgm:cxn modelId="{D4D9D30D-D986-46A5-B24A-4CCEA9AD34B4}" type="presParOf" srcId="{8D418B84-D91C-416C-A09E-8983BE3AB560}" destId="{17E1032A-4D8C-4558-A10A-408ECF22A257}" srcOrd="6" destOrd="0" presId="urn:microsoft.com/office/officeart/2005/8/layout/orgChart1"/>
    <dgm:cxn modelId="{56909DA3-6B44-478B-AFFA-5A27C95E13EA}" type="presParOf" srcId="{8D418B84-D91C-416C-A09E-8983BE3AB560}" destId="{0E6561D9-AE89-47B5-BA12-4E52C56918AE}" srcOrd="7" destOrd="0" presId="urn:microsoft.com/office/officeart/2005/8/layout/orgChart1"/>
    <dgm:cxn modelId="{5010B8B5-826F-429A-BB84-DF1FA188C6CA}" type="presParOf" srcId="{0E6561D9-AE89-47B5-BA12-4E52C56918AE}" destId="{8BCD0A04-499C-430C-A96A-E4A55B5E1595}" srcOrd="0" destOrd="0" presId="urn:microsoft.com/office/officeart/2005/8/layout/orgChart1"/>
    <dgm:cxn modelId="{B8D2ECE4-43DD-4790-B823-E00EA30B8855}" type="presParOf" srcId="{8BCD0A04-499C-430C-A96A-E4A55B5E1595}" destId="{336E7602-7A6A-43BB-8048-32B58EAB7A37}" srcOrd="0" destOrd="0" presId="urn:microsoft.com/office/officeart/2005/8/layout/orgChart1"/>
    <dgm:cxn modelId="{BBCEE88E-680F-4EA1-94DA-BFD45204FC86}" type="presParOf" srcId="{8BCD0A04-499C-430C-A96A-E4A55B5E1595}" destId="{02F81F6D-3B75-4FA0-B884-37ECCAAD5AF7}" srcOrd="1" destOrd="0" presId="urn:microsoft.com/office/officeart/2005/8/layout/orgChart1"/>
    <dgm:cxn modelId="{912E5802-012D-4BB2-9FA9-17985BEEB5CC}" type="presParOf" srcId="{0E6561D9-AE89-47B5-BA12-4E52C56918AE}" destId="{3533B0D9-D081-40FF-A66B-A5BC6FCF29F5}" srcOrd="1" destOrd="0" presId="urn:microsoft.com/office/officeart/2005/8/layout/orgChart1"/>
    <dgm:cxn modelId="{3FD56174-8BDF-4147-B4F1-E3AC92D153C0}" type="presParOf" srcId="{0E6561D9-AE89-47B5-BA12-4E52C56918AE}" destId="{C5136E64-8C71-4B1D-87B2-839904EE4E9A}" srcOrd="2" destOrd="0" presId="urn:microsoft.com/office/officeart/2005/8/layout/orgChart1"/>
    <dgm:cxn modelId="{266C6A08-1B1A-47AC-AEF9-FA9CF5963D47}" type="presParOf" srcId="{8D418B84-D91C-416C-A09E-8983BE3AB560}" destId="{96D873A3-8999-4FD3-95A1-8FB34A7657D2}" srcOrd="8" destOrd="0" presId="urn:microsoft.com/office/officeart/2005/8/layout/orgChart1"/>
    <dgm:cxn modelId="{0C3B5686-41B8-4AE3-A056-A0BD1B4EA7CB}" type="presParOf" srcId="{8D418B84-D91C-416C-A09E-8983BE3AB560}" destId="{9A3BE352-FD55-44BE-B6DE-74904AAFEF5C}" srcOrd="9" destOrd="0" presId="urn:microsoft.com/office/officeart/2005/8/layout/orgChart1"/>
    <dgm:cxn modelId="{A2CB1084-3FF4-4AFA-A309-E45C437927AD}" type="presParOf" srcId="{9A3BE352-FD55-44BE-B6DE-74904AAFEF5C}" destId="{DE9993C7-7BBC-4184-9595-49FC2B503036}" srcOrd="0" destOrd="0" presId="urn:microsoft.com/office/officeart/2005/8/layout/orgChart1"/>
    <dgm:cxn modelId="{5BC2265D-084A-4CD1-9A54-9B0FFB0BB316}" type="presParOf" srcId="{DE9993C7-7BBC-4184-9595-49FC2B503036}" destId="{F4B14F9C-F6C7-41EB-AC16-371AB74818EE}" srcOrd="0" destOrd="0" presId="urn:microsoft.com/office/officeart/2005/8/layout/orgChart1"/>
    <dgm:cxn modelId="{96DDA179-3093-4A82-AAE5-F4A78D645AFE}" type="presParOf" srcId="{DE9993C7-7BBC-4184-9595-49FC2B503036}" destId="{C36FDD7C-F13B-42FA-A4BF-E9104EBEB531}" srcOrd="1" destOrd="0" presId="urn:microsoft.com/office/officeart/2005/8/layout/orgChart1"/>
    <dgm:cxn modelId="{3EC03259-AE04-4D9D-8BF6-10C53AB86810}" type="presParOf" srcId="{9A3BE352-FD55-44BE-B6DE-74904AAFEF5C}" destId="{5E64BBB6-9BD9-4611-A012-1313C4792EFE}" srcOrd="1" destOrd="0" presId="urn:microsoft.com/office/officeart/2005/8/layout/orgChart1"/>
    <dgm:cxn modelId="{ADED46B3-044C-414C-B174-F5D924D81AA2}" type="presParOf" srcId="{9A3BE352-FD55-44BE-B6DE-74904AAFEF5C}" destId="{0968E77B-5E5F-4137-AB99-B1C89869BC83}" srcOrd="2" destOrd="0" presId="urn:microsoft.com/office/officeart/2005/8/layout/orgChart1"/>
    <dgm:cxn modelId="{92CEF351-7D4D-4E71-915F-F23973BB1BF6}" type="presParOf" srcId="{8D418B84-D91C-416C-A09E-8983BE3AB560}" destId="{26A39E37-E658-4244-A83A-17DC93352F14}" srcOrd="10" destOrd="0" presId="urn:microsoft.com/office/officeart/2005/8/layout/orgChart1"/>
    <dgm:cxn modelId="{A2F3ADCF-4E3E-4FEF-94B0-F4CFEB65FFEA}" type="presParOf" srcId="{8D418B84-D91C-416C-A09E-8983BE3AB560}" destId="{C0B815E3-4927-4C35-97DA-D2053348E363}" srcOrd="11" destOrd="0" presId="urn:microsoft.com/office/officeart/2005/8/layout/orgChart1"/>
    <dgm:cxn modelId="{218B51F9-5B43-4762-9A9D-003DACDAAE1E}" type="presParOf" srcId="{C0B815E3-4927-4C35-97DA-D2053348E363}" destId="{A047EBF2-E5A0-48BD-9F98-CAF1CC09F252}" srcOrd="0" destOrd="0" presId="urn:microsoft.com/office/officeart/2005/8/layout/orgChart1"/>
    <dgm:cxn modelId="{28E9CB69-4054-44E7-B422-11E542941196}" type="presParOf" srcId="{A047EBF2-E5A0-48BD-9F98-CAF1CC09F252}" destId="{C35C65DB-ADD9-4C3B-A560-E55594A95292}" srcOrd="0" destOrd="0" presId="urn:microsoft.com/office/officeart/2005/8/layout/orgChart1"/>
    <dgm:cxn modelId="{CFD4436A-3526-4ADD-8409-9965754E4C4A}" type="presParOf" srcId="{A047EBF2-E5A0-48BD-9F98-CAF1CC09F252}" destId="{2D46FD37-AB8A-45C0-ABDF-D1FAAB501FE2}" srcOrd="1" destOrd="0" presId="urn:microsoft.com/office/officeart/2005/8/layout/orgChart1"/>
    <dgm:cxn modelId="{A99909BC-EF8C-40E0-AD7E-5910D7E3ACFB}" type="presParOf" srcId="{C0B815E3-4927-4C35-97DA-D2053348E363}" destId="{DD7A8492-F108-4FA1-87E1-92BB519D7921}" srcOrd="1" destOrd="0" presId="urn:microsoft.com/office/officeart/2005/8/layout/orgChart1"/>
    <dgm:cxn modelId="{74DD36C2-532D-4B0E-BC97-C3BC776EAF5A}" type="presParOf" srcId="{C0B815E3-4927-4C35-97DA-D2053348E363}" destId="{F2750FFF-3213-400B-9EF0-38F9237AF46E}" srcOrd="2" destOrd="0" presId="urn:microsoft.com/office/officeart/2005/8/layout/orgChart1"/>
    <dgm:cxn modelId="{26C46A34-DA04-4042-A582-E4D473EAD2A7}" type="presParOf" srcId="{AC2461D5-1E71-4762-904C-CAB4DA1BCFB8}" destId="{6E00744C-F384-4BF2-88F3-B2B391633E4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D50307-4B13-4301-BB11-AEBAF5B3D12E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BE51A801-E6F2-4BEA-A880-FFBEBA2F88EA}">
      <dgm:prSet phldrT="[Texto]" custT="1"/>
      <dgm:spPr/>
      <dgm:t>
        <a:bodyPr/>
        <a:lstStyle/>
        <a:p>
          <a:r>
            <a:rPr lang="es-ES" sz="1600" dirty="0" smtClean="0">
              <a:latin typeface="Constantia" panose="02030602050306030303" pitchFamily="18" charset="0"/>
            </a:rPr>
            <a:t>Características </a:t>
          </a:r>
        </a:p>
        <a:p>
          <a:r>
            <a:rPr lang="es-ES" sz="1600" dirty="0" smtClean="0">
              <a:latin typeface="Constantia" panose="02030602050306030303" pitchFamily="18" charset="0"/>
            </a:rPr>
            <a:t>del Producto</a:t>
          </a:r>
          <a:endParaRPr lang="es-ES" sz="1600" dirty="0">
            <a:latin typeface="Constantia" panose="02030602050306030303" pitchFamily="18" charset="0"/>
          </a:endParaRPr>
        </a:p>
      </dgm:t>
    </dgm:pt>
    <dgm:pt modelId="{2D0F0797-5C80-46C9-B5DC-49917541ED78}" type="parTrans" cxnId="{11F3BA55-374A-4407-BD75-FF2BA46958CD}">
      <dgm:prSet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1C85A22D-0FB7-4903-840D-575144BCB200}" type="sibTrans" cxnId="{11F3BA55-374A-4407-BD75-FF2BA46958CD}">
      <dgm:prSet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34EC9929-AB50-4BF4-8931-E697C1FFA449}">
      <dgm:prSet phldrT="[Texto]" custT="1"/>
      <dgm:spPr/>
      <dgm:t>
        <a:bodyPr/>
        <a:lstStyle/>
        <a:p>
          <a:r>
            <a:rPr lang="es-ES" sz="1600" dirty="0" smtClean="0">
              <a:latin typeface="Constantia" panose="02030602050306030303" pitchFamily="18" charset="0"/>
            </a:rPr>
            <a:t>Origen</a:t>
          </a:r>
          <a:endParaRPr lang="es-ES" sz="1600" dirty="0">
            <a:latin typeface="Constantia" panose="02030602050306030303" pitchFamily="18" charset="0"/>
          </a:endParaRPr>
        </a:p>
      </dgm:t>
    </dgm:pt>
    <dgm:pt modelId="{7D72E458-CA21-4E2C-AC65-655981C11955}" type="parTrans" cxnId="{48D01FEA-5DCB-4CAE-9567-EE98DCF32C92}">
      <dgm:prSet custT="1"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CCD74BA9-2D7C-444A-AF0D-EAAB3FA0732D}" type="sibTrans" cxnId="{48D01FEA-5DCB-4CAE-9567-EE98DCF32C92}">
      <dgm:prSet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F15D4C69-C864-49B9-AFBA-48E413B9E686}">
      <dgm:prSet phldrT="[Texto]" custT="1"/>
      <dgm:spPr/>
      <dgm:t>
        <a:bodyPr/>
        <a:lstStyle/>
        <a:p>
          <a:r>
            <a:rPr lang="es-ES" sz="1600" dirty="0" smtClean="0">
              <a:latin typeface="Constantia" panose="02030602050306030303" pitchFamily="18" charset="0"/>
            </a:rPr>
            <a:t>Descripción </a:t>
          </a:r>
          <a:endParaRPr lang="es-ES" sz="1600" dirty="0">
            <a:latin typeface="Constantia" panose="02030602050306030303" pitchFamily="18" charset="0"/>
          </a:endParaRPr>
        </a:p>
      </dgm:t>
    </dgm:pt>
    <dgm:pt modelId="{EA4D120F-08B3-40E0-BB12-598AA1A37180}" type="parTrans" cxnId="{D4B403C5-1D8F-4A42-87F7-486732FB1302}">
      <dgm:prSet custT="1"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F185074F-6CE0-4801-BA95-03A55DFDA286}" type="sibTrans" cxnId="{D4B403C5-1D8F-4A42-87F7-486732FB1302}">
      <dgm:prSet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4E2A6598-B17A-4881-A31F-96F35209DEB5}">
      <dgm:prSet phldrT="[Texto]" custT="1"/>
      <dgm:spPr/>
      <dgm:t>
        <a:bodyPr/>
        <a:lstStyle/>
        <a:p>
          <a:r>
            <a:rPr lang="es-ES" sz="1600" dirty="0" smtClean="0">
              <a:latin typeface="Constantia" panose="02030602050306030303" pitchFamily="18" charset="0"/>
            </a:rPr>
            <a:t>Cultivo</a:t>
          </a:r>
          <a:endParaRPr lang="es-ES" sz="1600" dirty="0">
            <a:latin typeface="Constantia" panose="02030602050306030303" pitchFamily="18" charset="0"/>
          </a:endParaRPr>
        </a:p>
      </dgm:t>
    </dgm:pt>
    <dgm:pt modelId="{E1CBD017-6C07-48A8-9F38-DBE1A495A04E}" type="parTrans" cxnId="{53475483-7505-452C-AC66-7DA015403AE6}">
      <dgm:prSet custT="1"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705AACF5-A40B-4E65-A379-F8772C38D707}" type="sibTrans" cxnId="{53475483-7505-452C-AC66-7DA015403AE6}">
      <dgm:prSet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B6B34C7C-E712-4145-8189-B7921B6E9CC1}">
      <dgm:prSet phldrT="[Texto]" custT="1"/>
      <dgm:spPr/>
      <dgm:t>
        <a:bodyPr/>
        <a:lstStyle/>
        <a:p>
          <a:r>
            <a:rPr lang="es-EC" sz="1600" dirty="0" smtClean="0">
              <a:latin typeface="Constantia" panose="02030602050306030303" pitchFamily="18" charset="0"/>
            </a:rPr>
            <a:t>Sudeste Asiático , Papúa Nueva Guinea en el siglo VII a.C. </a:t>
          </a:r>
        </a:p>
      </dgm:t>
    </dgm:pt>
    <dgm:pt modelId="{280D1CD3-897B-4A73-B2F2-96B5A12E82B5}" type="parTrans" cxnId="{633B61DF-02DB-44A3-A242-D30EA25B9EB7}">
      <dgm:prSet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E079B6D6-7771-4BB0-9D63-49C58C37F2E8}" type="sibTrans" cxnId="{633B61DF-02DB-44A3-A242-D30EA25B9EB7}">
      <dgm:prSet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A0C009E8-1A00-41F8-9EA3-7365CC942716}">
      <dgm:prSet phldrT="[Texto]" custT="1"/>
      <dgm:spPr/>
      <dgm:t>
        <a:bodyPr/>
        <a:lstStyle/>
        <a:p>
          <a:r>
            <a:rPr lang="es-ES" sz="1600" dirty="0" smtClean="0">
              <a:latin typeface="Constantia" panose="02030602050306030303" pitchFamily="18" charset="0"/>
            </a:rPr>
            <a:t>Altura: 200 a 1000 </a:t>
          </a:r>
          <a:r>
            <a:rPr lang="es-ES" sz="1600" dirty="0" err="1" smtClean="0">
              <a:latin typeface="Constantia" panose="02030602050306030303" pitchFamily="18" charset="0"/>
            </a:rPr>
            <a:t>m.s.n.m</a:t>
          </a:r>
          <a:endParaRPr lang="es-ES" sz="1600" dirty="0" smtClean="0">
            <a:latin typeface="Constantia" panose="02030602050306030303" pitchFamily="18" charset="0"/>
          </a:endParaRPr>
        </a:p>
        <a:p>
          <a:r>
            <a:rPr lang="es-ES" sz="1600" dirty="0" smtClean="0">
              <a:latin typeface="Constantia" panose="02030602050306030303" pitchFamily="18" charset="0"/>
            </a:rPr>
            <a:t>Temperatura: 18 a 20 grados centígrados</a:t>
          </a:r>
        </a:p>
        <a:p>
          <a:r>
            <a:rPr lang="es-ES" sz="1600" dirty="0" smtClean="0">
              <a:latin typeface="Constantia" panose="02030602050306030303" pitchFamily="18" charset="0"/>
            </a:rPr>
            <a:t>Terreno plano o ligeramente inclinado</a:t>
          </a:r>
          <a:endParaRPr lang="es-ES" sz="1600" dirty="0">
            <a:latin typeface="Constantia" panose="02030602050306030303" pitchFamily="18" charset="0"/>
          </a:endParaRPr>
        </a:p>
      </dgm:t>
    </dgm:pt>
    <dgm:pt modelId="{64E1040A-1A49-4FAB-9CE5-1ABD427FFDB5}" type="parTrans" cxnId="{8A7F728E-8B2C-4CE5-8C2D-8B32818CD478}">
      <dgm:prSet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482CBF88-D70C-451C-B62A-EC2CDDC1A651}" type="sibTrans" cxnId="{8A7F728E-8B2C-4CE5-8C2D-8B32818CD478}">
      <dgm:prSet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BC11DA92-994F-46BD-ACD9-2EC41E180B69}">
      <dgm:prSet phldrT="[Texto]" custT="1"/>
      <dgm:spPr/>
      <dgm:t>
        <a:bodyPr/>
        <a:lstStyle/>
        <a:p>
          <a:r>
            <a:rPr lang="es-EC" sz="1600" dirty="0" smtClean="0">
              <a:latin typeface="Constantia" panose="02030602050306030303" pitchFamily="18" charset="0"/>
            </a:rPr>
            <a:t>Conocido como orito, bocadillo, manzanito, baby banana o lady </a:t>
          </a:r>
          <a:r>
            <a:rPr lang="es-EC" sz="1600" dirty="0" err="1" smtClean="0">
              <a:latin typeface="Constantia" panose="02030602050306030303" pitchFamily="18" charset="0"/>
            </a:rPr>
            <a:t>finger</a:t>
          </a:r>
          <a:r>
            <a:rPr lang="es-EC" sz="1600" dirty="0" smtClean="0">
              <a:latin typeface="Constantia" panose="02030602050306030303" pitchFamily="18" charset="0"/>
            </a:rPr>
            <a:t>. Tamaño pequeño, contextura suave, pastosa, sabor dulce</a:t>
          </a:r>
          <a:endParaRPr lang="es-ES" sz="1600" dirty="0">
            <a:latin typeface="Constantia" panose="02030602050306030303" pitchFamily="18" charset="0"/>
          </a:endParaRPr>
        </a:p>
      </dgm:t>
    </dgm:pt>
    <dgm:pt modelId="{08E6F8A2-6968-4CB1-AF3B-2C8A62B1216E}" type="parTrans" cxnId="{D8758512-DB39-4910-A228-2100F28A936E}">
      <dgm:prSet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EAAB3905-53AF-422E-AE97-09F52332F6B5}" type="sibTrans" cxnId="{D8758512-DB39-4910-A228-2100F28A936E}">
      <dgm:prSet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5D882197-964D-4E39-923C-A318669886E1}" type="pres">
      <dgm:prSet presAssocID="{26D50307-4B13-4301-BB11-AEBAF5B3D12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A266030A-EFF5-4D55-A6F9-45A0C54B4EFC}" type="pres">
      <dgm:prSet presAssocID="{BE51A801-E6F2-4BEA-A880-FFBEBA2F88EA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4EB10890-0C3C-411A-9C26-EAE3848B0BB4}" type="pres">
      <dgm:prSet presAssocID="{BE51A801-E6F2-4BEA-A880-FFBEBA2F88EA}" presName="rootComposite1" presStyleCnt="0"/>
      <dgm:spPr/>
      <dgm:t>
        <a:bodyPr/>
        <a:lstStyle/>
        <a:p>
          <a:endParaRPr lang="es-ES"/>
        </a:p>
      </dgm:t>
    </dgm:pt>
    <dgm:pt modelId="{FE1639EA-9939-430E-AE25-81F417E1DA64}" type="pres">
      <dgm:prSet presAssocID="{BE51A801-E6F2-4BEA-A880-FFBEBA2F88EA}" presName="rootText1" presStyleLbl="node0" presStyleIdx="0" presStyleCnt="1" custScaleX="65774" custScaleY="9691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B168BB7-EAE9-4534-8558-B207C44330C1}" type="pres">
      <dgm:prSet presAssocID="{BE51A801-E6F2-4BEA-A880-FFBEBA2F88EA}" presName="rootConnector1" presStyleLbl="node1" presStyleIdx="0" presStyleCnt="0"/>
      <dgm:spPr/>
      <dgm:t>
        <a:bodyPr/>
        <a:lstStyle/>
        <a:p>
          <a:endParaRPr lang="es-ES"/>
        </a:p>
      </dgm:t>
    </dgm:pt>
    <dgm:pt modelId="{A555BE32-5D93-451B-85EF-9E6BFA706CF8}" type="pres">
      <dgm:prSet presAssocID="{BE51A801-E6F2-4BEA-A880-FFBEBA2F88EA}" presName="hierChild2" presStyleCnt="0"/>
      <dgm:spPr/>
      <dgm:t>
        <a:bodyPr/>
        <a:lstStyle/>
        <a:p>
          <a:endParaRPr lang="es-ES"/>
        </a:p>
      </dgm:t>
    </dgm:pt>
    <dgm:pt modelId="{8C0A2DA6-E7FF-4EA2-A71F-EC16C26C01F3}" type="pres">
      <dgm:prSet presAssocID="{7D72E458-CA21-4E2C-AC65-655981C11955}" presName="Name64" presStyleLbl="parChTrans1D2" presStyleIdx="0" presStyleCnt="3"/>
      <dgm:spPr/>
      <dgm:t>
        <a:bodyPr/>
        <a:lstStyle/>
        <a:p>
          <a:endParaRPr lang="es-ES"/>
        </a:p>
      </dgm:t>
    </dgm:pt>
    <dgm:pt modelId="{D612E92C-BAE1-4A6E-A7F2-E335C6AA2A35}" type="pres">
      <dgm:prSet presAssocID="{34EC9929-AB50-4BF4-8931-E697C1FFA449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593ED920-39BC-4B1C-8F8D-89526DE1872A}" type="pres">
      <dgm:prSet presAssocID="{34EC9929-AB50-4BF4-8931-E697C1FFA449}" presName="rootComposite" presStyleCnt="0"/>
      <dgm:spPr/>
      <dgm:t>
        <a:bodyPr/>
        <a:lstStyle/>
        <a:p>
          <a:endParaRPr lang="es-ES"/>
        </a:p>
      </dgm:t>
    </dgm:pt>
    <dgm:pt modelId="{DB229810-FB06-4453-94B7-4AA9C00F2334}" type="pres">
      <dgm:prSet presAssocID="{34EC9929-AB50-4BF4-8931-E697C1FFA449}" presName="rootText" presStyleLbl="node2" presStyleIdx="0" presStyleCnt="3" custScaleX="6395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D8D09C7-C07C-44AC-A967-00358FB6E9EA}" type="pres">
      <dgm:prSet presAssocID="{34EC9929-AB50-4BF4-8931-E697C1FFA449}" presName="rootConnector" presStyleLbl="node2" presStyleIdx="0" presStyleCnt="3"/>
      <dgm:spPr/>
      <dgm:t>
        <a:bodyPr/>
        <a:lstStyle/>
        <a:p>
          <a:endParaRPr lang="es-ES"/>
        </a:p>
      </dgm:t>
    </dgm:pt>
    <dgm:pt modelId="{BA3950EB-3ED3-48D7-917C-230BFD34787D}" type="pres">
      <dgm:prSet presAssocID="{34EC9929-AB50-4BF4-8931-E697C1FFA449}" presName="hierChild4" presStyleCnt="0"/>
      <dgm:spPr/>
      <dgm:t>
        <a:bodyPr/>
        <a:lstStyle/>
        <a:p>
          <a:endParaRPr lang="es-ES"/>
        </a:p>
      </dgm:t>
    </dgm:pt>
    <dgm:pt modelId="{116C395A-D944-47D9-B246-D2F9F564AAE7}" type="pres">
      <dgm:prSet presAssocID="{280D1CD3-897B-4A73-B2F2-96B5A12E82B5}" presName="Name64" presStyleLbl="parChTrans1D3" presStyleIdx="0" presStyleCnt="3"/>
      <dgm:spPr/>
      <dgm:t>
        <a:bodyPr/>
        <a:lstStyle/>
        <a:p>
          <a:endParaRPr lang="es-ES"/>
        </a:p>
      </dgm:t>
    </dgm:pt>
    <dgm:pt modelId="{AA21BF66-68AD-490D-95B5-E49C1868AA98}" type="pres">
      <dgm:prSet presAssocID="{B6B34C7C-E712-4145-8189-B7921B6E9CC1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655785AA-49A5-4793-8A76-BBED075D7CA9}" type="pres">
      <dgm:prSet presAssocID="{B6B34C7C-E712-4145-8189-B7921B6E9CC1}" presName="rootComposite" presStyleCnt="0"/>
      <dgm:spPr/>
      <dgm:t>
        <a:bodyPr/>
        <a:lstStyle/>
        <a:p>
          <a:endParaRPr lang="es-ES"/>
        </a:p>
      </dgm:t>
    </dgm:pt>
    <dgm:pt modelId="{1EF247F5-473F-40E1-8888-FB2A94B266E6}" type="pres">
      <dgm:prSet presAssocID="{B6B34C7C-E712-4145-8189-B7921B6E9CC1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3523973-C48D-4323-BF9C-9F369A9DD07C}" type="pres">
      <dgm:prSet presAssocID="{B6B34C7C-E712-4145-8189-B7921B6E9CC1}" presName="rootConnector" presStyleLbl="node3" presStyleIdx="0" presStyleCnt="3"/>
      <dgm:spPr/>
      <dgm:t>
        <a:bodyPr/>
        <a:lstStyle/>
        <a:p>
          <a:endParaRPr lang="es-ES"/>
        </a:p>
      </dgm:t>
    </dgm:pt>
    <dgm:pt modelId="{6CE94B29-10F6-4781-BA69-17408171485F}" type="pres">
      <dgm:prSet presAssocID="{B6B34C7C-E712-4145-8189-B7921B6E9CC1}" presName="hierChild4" presStyleCnt="0"/>
      <dgm:spPr/>
      <dgm:t>
        <a:bodyPr/>
        <a:lstStyle/>
        <a:p>
          <a:endParaRPr lang="es-ES"/>
        </a:p>
      </dgm:t>
    </dgm:pt>
    <dgm:pt modelId="{6ECC702F-3E1C-4124-99AD-C8B726E32925}" type="pres">
      <dgm:prSet presAssocID="{B6B34C7C-E712-4145-8189-B7921B6E9CC1}" presName="hierChild5" presStyleCnt="0"/>
      <dgm:spPr/>
      <dgm:t>
        <a:bodyPr/>
        <a:lstStyle/>
        <a:p>
          <a:endParaRPr lang="es-ES"/>
        </a:p>
      </dgm:t>
    </dgm:pt>
    <dgm:pt modelId="{7D94EEBF-E786-4231-8EFA-DEF36B30092B}" type="pres">
      <dgm:prSet presAssocID="{34EC9929-AB50-4BF4-8931-E697C1FFA449}" presName="hierChild5" presStyleCnt="0"/>
      <dgm:spPr/>
      <dgm:t>
        <a:bodyPr/>
        <a:lstStyle/>
        <a:p>
          <a:endParaRPr lang="es-ES"/>
        </a:p>
      </dgm:t>
    </dgm:pt>
    <dgm:pt modelId="{432B2D80-EDF9-4C2A-A5D6-68E128C328B2}" type="pres">
      <dgm:prSet presAssocID="{EA4D120F-08B3-40E0-BB12-598AA1A37180}" presName="Name64" presStyleLbl="parChTrans1D2" presStyleIdx="1" presStyleCnt="3"/>
      <dgm:spPr/>
      <dgm:t>
        <a:bodyPr/>
        <a:lstStyle/>
        <a:p>
          <a:endParaRPr lang="es-ES"/>
        </a:p>
      </dgm:t>
    </dgm:pt>
    <dgm:pt modelId="{BB61BA69-779A-4346-AC9E-1655EE2BB21B}" type="pres">
      <dgm:prSet presAssocID="{F15D4C69-C864-49B9-AFBA-48E413B9E686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5A99CE25-A48C-47EF-91D0-0F128C59A8C8}" type="pres">
      <dgm:prSet presAssocID="{F15D4C69-C864-49B9-AFBA-48E413B9E686}" presName="rootComposite" presStyleCnt="0"/>
      <dgm:spPr/>
      <dgm:t>
        <a:bodyPr/>
        <a:lstStyle/>
        <a:p>
          <a:endParaRPr lang="es-ES"/>
        </a:p>
      </dgm:t>
    </dgm:pt>
    <dgm:pt modelId="{388BA8E3-2271-4DB0-9A7C-C2A9C5EB4C18}" type="pres">
      <dgm:prSet presAssocID="{F15D4C69-C864-49B9-AFBA-48E413B9E686}" presName="rootText" presStyleLbl="node2" presStyleIdx="1" presStyleCnt="3" custScaleX="6395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A87CD05-7D74-4556-A9E1-0421CD132A0C}" type="pres">
      <dgm:prSet presAssocID="{F15D4C69-C864-49B9-AFBA-48E413B9E686}" presName="rootConnector" presStyleLbl="node2" presStyleIdx="1" presStyleCnt="3"/>
      <dgm:spPr/>
      <dgm:t>
        <a:bodyPr/>
        <a:lstStyle/>
        <a:p>
          <a:endParaRPr lang="es-ES"/>
        </a:p>
      </dgm:t>
    </dgm:pt>
    <dgm:pt modelId="{8AF47F36-24C3-444F-A675-8B4082BE1D89}" type="pres">
      <dgm:prSet presAssocID="{F15D4C69-C864-49B9-AFBA-48E413B9E686}" presName="hierChild4" presStyleCnt="0"/>
      <dgm:spPr/>
      <dgm:t>
        <a:bodyPr/>
        <a:lstStyle/>
        <a:p>
          <a:endParaRPr lang="es-ES"/>
        </a:p>
      </dgm:t>
    </dgm:pt>
    <dgm:pt modelId="{E66E47FD-57AB-4654-8E9F-45711C228A7F}" type="pres">
      <dgm:prSet presAssocID="{08E6F8A2-6968-4CB1-AF3B-2C8A62B1216E}" presName="Name64" presStyleLbl="parChTrans1D3" presStyleIdx="1" presStyleCnt="3"/>
      <dgm:spPr/>
      <dgm:t>
        <a:bodyPr/>
        <a:lstStyle/>
        <a:p>
          <a:endParaRPr lang="es-ES"/>
        </a:p>
      </dgm:t>
    </dgm:pt>
    <dgm:pt modelId="{50B28D69-9F7B-4DD3-A2FB-7DEE26BE4068}" type="pres">
      <dgm:prSet presAssocID="{BC11DA92-994F-46BD-ACD9-2EC41E180B69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6D7C4A94-6785-4C4E-AA5E-03250FCB36A8}" type="pres">
      <dgm:prSet presAssocID="{BC11DA92-994F-46BD-ACD9-2EC41E180B69}" presName="rootComposite" presStyleCnt="0"/>
      <dgm:spPr/>
      <dgm:t>
        <a:bodyPr/>
        <a:lstStyle/>
        <a:p>
          <a:endParaRPr lang="es-ES"/>
        </a:p>
      </dgm:t>
    </dgm:pt>
    <dgm:pt modelId="{59312DD3-FA2B-4BE9-8420-EC57E42A1E22}" type="pres">
      <dgm:prSet presAssocID="{BC11DA92-994F-46BD-ACD9-2EC41E180B69}" presName="rootText" presStyleLbl="node3" presStyleIdx="1" presStyleCnt="3" custScaleX="99735" custScaleY="15184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E3976A9-CB76-49F2-BAC7-85679033D208}" type="pres">
      <dgm:prSet presAssocID="{BC11DA92-994F-46BD-ACD9-2EC41E180B69}" presName="rootConnector" presStyleLbl="node3" presStyleIdx="1" presStyleCnt="3"/>
      <dgm:spPr/>
      <dgm:t>
        <a:bodyPr/>
        <a:lstStyle/>
        <a:p>
          <a:endParaRPr lang="es-ES"/>
        </a:p>
      </dgm:t>
    </dgm:pt>
    <dgm:pt modelId="{C8D4CC9E-9D68-40DF-AEEF-7B065EC4FACB}" type="pres">
      <dgm:prSet presAssocID="{BC11DA92-994F-46BD-ACD9-2EC41E180B69}" presName="hierChild4" presStyleCnt="0"/>
      <dgm:spPr/>
      <dgm:t>
        <a:bodyPr/>
        <a:lstStyle/>
        <a:p>
          <a:endParaRPr lang="es-ES"/>
        </a:p>
      </dgm:t>
    </dgm:pt>
    <dgm:pt modelId="{381D1D4B-12EF-44F4-9435-CEC87A4472E5}" type="pres">
      <dgm:prSet presAssocID="{BC11DA92-994F-46BD-ACD9-2EC41E180B69}" presName="hierChild5" presStyleCnt="0"/>
      <dgm:spPr/>
      <dgm:t>
        <a:bodyPr/>
        <a:lstStyle/>
        <a:p>
          <a:endParaRPr lang="es-ES"/>
        </a:p>
      </dgm:t>
    </dgm:pt>
    <dgm:pt modelId="{81F229BD-B39A-43E4-AFD4-B12509B43A81}" type="pres">
      <dgm:prSet presAssocID="{F15D4C69-C864-49B9-AFBA-48E413B9E686}" presName="hierChild5" presStyleCnt="0"/>
      <dgm:spPr/>
      <dgm:t>
        <a:bodyPr/>
        <a:lstStyle/>
        <a:p>
          <a:endParaRPr lang="es-ES"/>
        </a:p>
      </dgm:t>
    </dgm:pt>
    <dgm:pt modelId="{AB2E63E4-A8F6-4353-B510-6514BC1127EA}" type="pres">
      <dgm:prSet presAssocID="{E1CBD017-6C07-48A8-9F38-DBE1A495A04E}" presName="Name64" presStyleLbl="parChTrans1D2" presStyleIdx="2" presStyleCnt="3"/>
      <dgm:spPr/>
      <dgm:t>
        <a:bodyPr/>
        <a:lstStyle/>
        <a:p>
          <a:endParaRPr lang="es-ES"/>
        </a:p>
      </dgm:t>
    </dgm:pt>
    <dgm:pt modelId="{393EEDC6-882D-4858-A15B-646E3BA2D320}" type="pres">
      <dgm:prSet presAssocID="{4E2A6598-B17A-4881-A31F-96F35209DEB5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C954D498-11ED-433C-82FC-3AF473996037}" type="pres">
      <dgm:prSet presAssocID="{4E2A6598-B17A-4881-A31F-96F35209DEB5}" presName="rootComposite" presStyleCnt="0"/>
      <dgm:spPr/>
      <dgm:t>
        <a:bodyPr/>
        <a:lstStyle/>
        <a:p>
          <a:endParaRPr lang="es-ES"/>
        </a:p>
      </dgm:t>
    </dgm:pt>
    <dgm:pt modelId="{F97D1C94-BDDB-424A-BDA3-E84AEE5E2597}" type="pres">
      <dgm:prSet presAssocID="{4E2A6598-B17A-4881-A31F-96F35209DEB5}" presName="rootText" presStyleLbl="node2" presStyleIdx="2" presStyleCnt="3" custScaleX="6395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BC516F1-7D04-45A6-835E-E2F159B02063}" type="pres">
      <dgm:prSet presAssocID="{4E2A6598-B17A-4881-A31F-96F35209DEB5}" presName="rootConnector" presStyleLbl="node2" presStyleIdx="2" presStyleCnt="3"/>
      <dgm:spPr/>
      <dgm:t>
        <a:bodyPr/>
        <a:lstStyle/>
        <a:p>
          <a:endParaRPr lang="es-ES"/>
        </a:p>
      </dgm:t>
    </dgm:pt>
    <dgm:pt modelId="{155139D5-E8BD-4A21-8776-AFC53581EB40}" type="pres">
      <dgm:prSet presAssocID="{4E2A6598-B17A-4881-A31F-96F35209DEB5}" presName="hierChild4" presStyleCnt="0"/>
      <dgm:spPr/>
      <dgm:t>
        <a:bodyPr/>
        <a:lstStyle/>
        <a:p>
          <a:endParaRPr lang="es-ES"/>
        </a:p>
      </dgm:t>
    </dgm:pt>
    <dgm:pt modelId="{E6BD1FDC-B63A-4632-973B-2F7AD4108B32}" type="pres">
      <dgm:prSet presAssocID="{64E1040A-1A49-4FAB-9CE5-1ABD427FFDB5}" presName="Name64" presStyleLbl="parChTrans1D3" presStyleIdx="2" presStyleCnt="3"/>
      <dgm:spPr/>
      <dgm:t>
        <a:bodyPr/>
        <a:lstStyle/>
        <a:p>
          <a:endParaRPr lang="es-ES"/>
        </a:p>
      </dgm:t>
    </dgm:pt>
    <dgm:pt modelId="{2A548333-F582-4537-9423-9CEC65FFF66E}" type="pres">
      <dgm:prSet presAssocID="{A0C009E8-1A00-41F8-9EA3-7365CC942716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785E1912-A545-4425-BBE8-E4EFC65D5762}" type="pres">
      <dgm:prSet presAssocID="{A0C009E8-1A00-41F8-9EA3-7365CC942716}" presName="rootComposite" presStyleCnt="0"/>
      <dgm:spPr/>
      <dgm:t>
        <a:bodyPr/>
        <a:lstStyle/>
        <a:p>
          <a:endParaRPr lang="es-ES"/>
        </a:p>
      </dgm:t>
    </dgm:pt>
    <dgm:pt modelId="{971169C2-5450-4B72-BEAE-6CEF5434C46E}" type="pres">
      <dgm:prSet presAssocID="{A0C009E8-1A00-41F8-9EA3-7365CC942716}" presName="rootText" presStyleLbl="node3" presStyleIdx="2" presStyleCnt="3" custScaleX="98912" custScaleY="15210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545B211-DB58-4C05-9B9B-F213DB9856B6}" type="pres">
      <dgm:prSet presAssocID="{A0C009E8-1A00-41F8-9EA3-7365CC942716}" presName="rootConnector" presStyleLbl="node3" presStyleIdx="2" presStyleCnt="3"/>
      <dgm:spPr/>
      <dgm:t>
        <a:bodyPr/>
        <a:lstStyle/>
        <a:p>
          <a:endParaRPr lang="es-ES"/>
        </a:p>
      </dgm:t>
    </dgm:pt>
    <dgm:pt modelId="{BD246BC8-47B9-4036-8D54-4B1D8A30BDEA}" type="pres">
      <dgm:prSet presAssocID="{A0C009E8-1A00-41F8-9EA3-7365CC942716}" presName="hierChild4" presStyleCnt="0"/>
      <dgm:spPr/>
      <dgm:t>
        <a:bodyPr/>
        <a:lstStyle/>
        <a:p>
          <a:endParaRPr lang="es-ES"/>
        </a:p>
      </dgm:t>
    </dgm:pt>
    <dgm:pt modelId="{5DE3973E-522F-40EA-9618-B902302FE440}" type="pres">
      <dgm:prSet presAssocID="{A0C009E8-1A00-41F8-9EA3-7365CC942716}" presName="hierChild5" presStyleCnt="0"/>
      <dgm:spPr/>
      <dgm:t>
        <a:bodyPr/>
        <a:lstStyle/>
        <a:p>
          <a:endParaRPr lang="es-ES"/>
        </a:p>
      </dgm:t>
    </dgm:pt>
    <dgm:pt modelId="{174C88DA-0A5A-48AF-87DD-62DE237FEB0F}" type="pres">
      <dgm:prSet presAssocID="{4E2A6598-B17A-4881-A31F-96F35209DEB5}" presName="hierChild5" presStyleCnt="0"/>
      <dgm:spPr/>
      <dgm:t>
        <a:bodyPr/>
        <a:lstStyle/>
        <a:p>
          <a:endParaRPr lang="es-ES"/>
        </a:p>
      </dgm:t>
    </dgm:pt>
    <dgm:pt modelId="{1F05F452-2287-4FD9-9EDA-6CD90B542767}" type="pres">
      <dgm:prSet presAssocID="{BE51A801-E6F2-4BEA-A880-FFBEBA2F88EA}" presName="hierChild3" presStyleCnt="0"/>
      <dgm:spPr/>
      <dgm:t>
        <a:bodyPr/>
        <a:lstStyle/>
        <a:p>
          <a:endParaRPr lang="es-ES"/>
        </a:p>
      </dgm:t>
    </dgm:pt>
  </dgm:ptLst>
  <dgm:cxnLst>
    <dgm:cxn modelId="{48D01FEA-5DCB-4CAE-9567-EE98DCF32C92}" srcId="{BE51A801-E6F2-4BEA-A880-FFBEBA2F88EA}" destId="{34EC9929-AB50-4BF4-8931-E697C1FFA449}" srcOrd="0" destOrd="0" parTransId="{7D72E458-CA21-4E2C-AC65-655981C11955}" sibTransId="{CCD74BA9-2D7C-444A-AF0D-EAAB3FA0732D}"/>
    <dgm:cxn modelId="{D8758512-DB39-4910-A228-2100F28A936E}" srcId="{F15D4C69-C864-49B9-AFBA-48E413B9E686}" destId="{BC11DA92-994F-46BD-ACD9-2EC41E180B69}" srcOrd="0" destOrd="0" parTransId="{08E6F8A2-6968-4CB1-AF3B-2C8A62B1216E}" sibTransId="{EAAB3905-53AF-422E-AE97-09F52332F6B5}"/>
    <dgm:cxn modelId="{7989B331-8C2E-4F38-9753-FC90D4D05C9F}" type="presOf" srcId="{A0C009E8-1A00-41F8-9EA3-7365CC942716}" destId="{B545B211-DB58-4C05-9B9B-F213DB9856B6}" srcOrd="1" destOrd="0" presId="urn:microsoft.com/office/officeart/2009/3/layout/HorizontalOrganizationChart"/>
    <dgm:cxn modelId="{72CC3E51-E555-4D3B-BF8D-2FA5F259E82E}" type="presOf" srcId="{F15D4C69-C864-49B9-AFBA-48E413B9E686}" destId="{388BA8E3-2271-4DB0-9A7C-C2A9C5EB4C18}" srcOrd="0" destOrd="0" presId="urn:microsoft.com/office/officeart/2009/3/layout/HorizontalOrganizationChart"/>
    <dgm:cxn modelId="{E9593F94-CB7B-4335-9115-1778565D14A4}" type="presOf" srcId="{BE51A801-E6F2-4BEA-A880-FFBEBA2F88EA}" destId="{AB168BB7-EAE9-4534-8558-B207C44330C1}" srcOrd="1" destOrd="0" presId="urn:microsoft.com/office/officeart/2009/3/layout/HorizontalOrganizationChart"/>
    <dgm:cxn modelId="{2279DF5E-4493-49CB-93CE-E892F495A7DA}" type="presOf" srcId="{B6B34C7C-E712-4145-8189-B7921B6E9CC1}" destId="{1EF247F5-473F-40E1-8888-FB2A94B266E6}" srcOrd="0" destOrd="0" presId="urn:microsoft.com/office/officeart/2009/3/layout/HorizontalOrganizationChart"/>
    <dgm:cxn modelId="{FB2343BA-D489-44C4-B7B0-D1FD8F53614B}" type="presOf" srcId="{BC11DA92-994F-46BD-ACD9-2EC41E180B69}" destId="{59312DD3-FA2B-4BE9-8420-EC57E42A1E22}" srcOrd="0" destOrd="0" presId="urn:microsoft.com/office/officeart/2009/3/layout/HorizontalOrganizationChart"/>
    <dgm:cxn modelId="{B4A72A43-E053-476C-B3EF-7F1D3CF57A93}" type="presOf" srcId="{26D50307-4B13-4301-BB11-AEBAF5B3D12E}" destId="{5D882197-964D-4E39-923C-A318669886E1}" srcOrd="0" destOrd="0" presId="urn:microsoft.com/office/officeart/2009/3/layout/HorizontalOrganizationChart"/>
    <dgm:cxn modelId="{D1D5019C-A893-4744-A85D-B830CAC959E3}" type="presOf" srcId="{7D72E458-CA21-4E2C-AC65-655981C11955}" destId="{8C0A2DA6-E7FF-4EA2-A71F-EC16C26C01F3}" srcOrd="0" destOrd="0" presId="urn:microsoft.com/office/officeart/2009/3/layout/HorizontalOrganizationChart"/>
    <dgm:cxn modelId="{32409DDD-4511-4D53-B658-834B1CCE0204}" type="presOf" srcId="{34EC9929-AB50-4BF4-8931-E697C1FFA449}" destId="{DB229810-FB06-4453-94B7-4AA9C00F2334}" srcOrd="0" destOrd="0" presId="urn:microsoft.com/office/officeart/2009/3/layout/HorizontalOrganizationChart"/>
    <dgm:cxn modelId="{647AFB9D-110C-4F99-84D7-E4A97BDCC308}" type="presOf" srcId="{08E6F8A2-6968-4CB1-AF3B-2C8A62B1216E}" destId="{E66E47FD-57AB-4654-8E9F-45711C228A7F}" srcOrd="0" destOrd="0" presId="urn:microsoft.com/office/officeart/2009/3/layout/HorizontalOrganizationChart"/>
    <dgm:cxn modelId="{D291950C-DE4E-47A4-A92F-DB6C1FE9FBE9}" type="presOf" srcId="{BC11DA92-994F-46BD-ACD9-2EC41E180B69}" destId="{2E3976A9-CB76-49F2-BAC7-85679033D208}" srcOrd="1" destOrd="0" presId="urn:microsoft.com/office/officeart/2009/3/layout/HorizontalOrganizationChart"/>
    <dgm:cxn modelId="{8A7F728E-8B2C-4CE5-8C2D-8B32818CD478}" srcId="{4E2A6598-B17A-4881-A31F-96F35209DEB5}" destId="{A0C009E8-1A00-41F8-9EA3-7365CC942716}" srcOrd="0" destOrd="0" parTransId="{64E1040A-1A49-4FAB-9CE5-1ABD427FFDB5}" sibTransId="{482CBF88-D70C-451C-B62A-EC2CDDC1A651}"/>
    <dgm:cxn modelId="{633B61DF-02DB-44A3-A242-D30EA25B9EB7}" srcId="{34EC9929-AB50-4BF4-8931-E697C1FFA449}" destId="{B6B34C7C-E712-4145-8189-B7921B6E9CC1}" srcOrd="0" destOrd="0" parTransId="{280D1CD3-897B-4A73-B2F2-96B5A12E82B5}" sibTransId="{E079B6D6-7771-4BB0-9D63-49C58C37F2E8}"/>
    <dgm:cxn modelId="{7A621750-6F1C-41D4-8327-DC00AFAD1DBD}" type="presOf" srcId="{EA4D120F-08B3-40E0-BB12-598AA1A37180}" destId="{432B2D80-EDF9-4C2A-A5D6-68E128C328B2}" srcOrd="0" destOrd="0" presId="urn:microsoft.com/office/officeart/2009/3/layout/HorizontalOrganizationChart"/>
    <dgm:cxn modelId="{27B03AF5-9F90-46FA-B11C-DAA9ECC64C2A}" type="presOf" srcId="{A0C009E8-1A00-41F8-9EA3-7365CC942716}" destId="{971169C2-5450-4B72-BEAE-6CEF5434C46E}" srcOrd="0" destOrd="0" presId="urn:microsoft.com/office/officeart/2009/3/layout/HorizontalOrganizationChart"/>
    <dgm:cxn modelId="{1AB65365-9521-446A-B0AA-491FDBB2E712}" type="presOf" srcId="{64E1040A-1A49-4FAB-9CE5-1ABD427FFDB5}" destId="{E6BD1FDC-B63A-4632-973B-2F7AD4108B32}" srcOrd="0" destOrd="0" presId="urn:microsoft.com/office/officeart/2009/3/layout/HorizontalOrganizationChart"/>
    <dgm:cxn modelId="{D4B403C5-1D8F-4A42-87F7-486732FB1302}" srcId="{BE51A801-E6F2-4BEA-A880-FFBEBA2F88EA}" destId="{F15D4C69-C864-49B9-AFBA-48E413B9E686}" srcOrd="1" destOrd="0" parTransId="{EA4D120F-08B3-40E0-BB12-598AA1A37180}" sibTransId="{F185074F-6CE0-4801-BA95-03A55DFDA286}"/>
    <dgm:cxn modelId="{AF256FE8-B553-4F88-A376-6EDE9A64170C}" type="presOf" srcId="{BE51A801-E6F2-4BEA-A880-FFBEBA2F88EA}" destId="{FE1639EA-9939-430E-AE25-81F417E1DA64}" srcOrd="0" destOrd="0" presId="urn:microsoft.com/office/officeart/2009/3/layout/HorizontalOrganizationChart"/>
    <dgm:cxn modelId="{2AFA7C1C-67B6-4B30-AF68-4A077EAC7639}" type="presOf" srcId="{280D1CD3-897B-4A73-B2F2-96B5A12E82B5}" destId="{116C395A-D944-47D9-B246-D2F9F564AAE7}" srcOrd="0" destOrd="0" presId="urn:microsoft.com/office/officeart/2009/3/layout/HorizontalOrganizationChart"/>
    <dgm:cxn modelId="{F04EB070-22E8-4A85-A044-32BD0DE4FB8A}" type="presOf" srcId="{F15D4C69-C864-49B9-AFBA-48E413B9E686}" destId="{0A87CD05-7D74-4556-A9E1-0421CD132A0C}" srcOrd="1" destOrd="0" presId="urn:microsoft.com/office/officeart/2009/3/layout/HorizontalOrganizationChart"/>
    <dgm:cxn modelId="{29773448-2C12-49D4-AF37-FE06CDD4EB44}" type="presOf" srcId="{4E2A6598-B17A-4881-A31F-96F35209DEB5}" destId="{2BC516F1-7D04-45A6-835E-E2F159B02063}" srcOrd="1" destOrd="0" presId="urn:microsoft.com/office/officeart/2009/3/layout/HorizontalOrganizationChart"/>
    <dgm:cxn modelId="{6B3ACF24-41C7-4AE3-A786-F772B9AD468D}" type="presOf" srcId="{B6B34C7C-E712-4145-8189-B7921B6E9CC1}" destId="{73523973-C48D-4323-BF9C-9F369A9DD07C}" srcOrd="1" destOrd="0" presId="urn:microsoft.com/office/officeart/2009/3/layout/HorizontalOrganizationChart"/>
    <dgm:cxn modelId="{53475483-7505-452C-AC66-7DA015403AE6}" srcId="{BE51A801-E6F2-4BEA-A880-FFBEBA2F88EA}" destId="{4E2A6598-B17A-4881-A31F-96F35209DEB5}" srcOrd="2" destOrd="0" parTransId="{E1CBD017-6C07-48A8-9F38-DBE1A495A04E}" sibTransId="{705AACF5-A40B-4E65-A379-F8772C38D707}"/>
    <dgm:cxn modelId="{11F3BA55-374A-4407-BD75-FF2BA46958CD}" srcId="{26D50307-4B13-4301-BB11-AEBAF5B3D12E}" destId="{BE51A801-E6F2-4BEA-A880-FFBEBA2F88EA}" srcOrd="0" destOrd="0" parTransId="{2D0F0797-5C80-46C9-B5DC-49917541ED78}" sibTransId="{1C85A22D-0FB7-4903-840D-575144BCB200}"/>
    <dgm:cxn modelId="{A948CC90-52AA-41A7-B3BD-B440F3E866DB}" type="presOf" srcId="{E1CBD017-6C07-48A8-9F38-DBE1A495A04E}" destId="{AB2E63E4-A8F6-4353-B510-6514BC1127EA}" srcOrd="0" destOrd="0" presId="urn:microsoft.com/office/officeart/2009/3/layout/HorizontalOrganizationChart"/>
    <dgm:cxn modelId="{9B3E06B5-55E9-4EDD-A82F-A9E3BD8B9564}" type="presOf" srcId="{34EC9929-AB50-4BF4-8931-E697C1FFA449}" destId="{4D8D09C7-C07C-44AC-A967-00358FB6E9EA}" srcOrd="1" destOrd="0" presId="urn:microsoft.com/office/officeart/2009/3/layout/HorizontalOrganizationChart"/>
    <dgm:cxn modelId="{FE79FE03-CFAD-42CF-A3EB-BD2055BCDC54}" type="presOf" srcId="{4E2A6598-B17A-4881-A31F-96F35209DEB5}" destId="{F97D1C94-BDDB-424A-BDA3-E84AEE5E2597}" srcOrd="0" destOrd="0" presId="urn:microsoft.com/office/officeart/2009/3/layout/HorizontalOrganizationChart"/>
    <dgm:cxn modelId="{B85F7A19-BE34-43B3-AAFB-3CFAC5272548}" type="presParOf" srcId="{5D882197-964D-4E39-923C-A318669886E1}" destId="{A266030A-EFF5-4D55-A6F9-45A0C54B4EFC}" srcOrd="0" destOrd="0" presId="urn:microsoft.com/office/officeart/2009/3/layout/HorizontalOrganizationChart"/>
    <dgm:cxn modelId="{466D5AFF-C4B8-4AC4-9379-6D803A25B1D4}" type="presParOf" srcId="{A266030A-EFF5-4D55-A6F9-45A0C54B4EFC}" destId="{4EB10890-0C3C-411A-9C26-EAE3848B0BB4}" srcOrd="0" destOrd="0" presId="urn:microsoft.com/office/officeart/2009/3/layout/HorizontalOrganizationChart"/>
    <dgm:cxn modelId="{76AA371C-1112-4CE6-ADBA-CE80903EEA02}" type="presParOf" srcId="{4EB10890-0C3C-411A-9C26-EAE3848B0BB4}" destId="{FE1639EA-9939-430E-AE25-81F417E1DA64}" srcOrd="0" destOrd="0" presId="urn:microsoft.com/office/officeart/2009/3/layout/HorizontalOrganizationChart"/>
    <dgm:cxn modelId="{9DC582A4-0858-40FF-A44D-3717F5E519D1}" type="presParOf" srcId="{4EB10890-0C3C-411A-9C26-EAE3848B0BB4}" destId="{AB168BB7-EAE9-4534-8558-B207C44330C1}" srcOrd="1" destOrd="0" presId="urn:microsoft.com/office/officeart/2009/3/layout/HorizontalOrganizationChart"/>
    <dgm:cxn modelId="{12451946-D576-4CC7-808E-1051559C6428}" type="presParOf" srcId="{A266030A-EFF5-4D55-A6F9-45A0C54B4EFC}" destId="{A555BE32-5D93-451B-85EF-9E6BFA706CF8}" srcOrd="1" destOrd="0" presId="urn:microsoft.com/office/officeart/2009/3/layout/HorizontalOrganizationChart"/>
    <dgm:cxn modelId="{DEEC7233-697C-4459-A020-B54D512CD77B}" type="presParOf" srcId="{A555BE32-5D93-451B-85EF-9E6BFA706CF8}" destId="{8C0A2DA6-E7FF-4EA2-A71F-EC16C26C01F3}" srcOrd="0" destOrd="0" presId="urn:microsoft.com/office/officeart/2009/3/layout/HorizontalOrganizationChart"/>
    <dgm:cxn modelId="{84653619-EEEE-46A7-AE53-622876B8F92D}" type="presParOf" srcId="{A555BE32-5D93-451B-85EF-9E6BFA706CF8}" destId="{D612E92C-BAE1-4A6E-A7F2-E335C6AA2A35}" srcOrd="1" destOrd="0" presId="urn:microsoft.com/office/officeart/2009/3/layout/HorizontalOrganizationChart"/>
    <dgm:cxn modelId="{CABD9AFD-F077-4F14-8323-FE4E233D9455}" type="presParOf" srcId="{D612E92C-BAE1-4A6E-A7F2-E335C6AA2A35}" destId="{593ED920-39BC-4B1C-8F8D-89526DE1872A}" srcOrd="0" destOrd="0" presId="urn:microsoft.com/office/officeart/2009/3/layout/HorizontalOrganizationChart"/>
    <dgm:cxn modelId="{E2B526EF-4456-4423-96C2-1935D65C1AA0}" type="presParOf" srcId="{593ED920-39BC-4B1C-8F8D-89526DE1872A}" destId="{DB229810-FB06-4453-94B7-4AA9C00F2334}" srcOrd="0" destOrd="0" presId="urn:microsoft.com/office/officeart/2009/3/layout/HorizontalOrganizationChart"/>
    <dgm:cxn modelId="{7A40EDFD-0962-4714-B917-1C21A7BFEE5C}" type="presParOf" srcId="{593ED920-39BC-4B1C-8F8D-89526DE1872A}" destId="{4D8D09C7-C07C-44AC-A967-00358FB6E9EA}" srcOrd="1" destOrd="0" presId="urn:microsoft.com/office/officeart/2009/3/layout/HorizontalOrganizationChart"/>
    <dgm:cxn modelId="{B1452C70-9F05-4B1F-8A54-B59B64D0FFB1}" type="presParOf" srcId="{D612E92C-BAE1-4A6E-A7F2-E335C6AA2A35}" destId="{BA3950EB-3ED3-48D7-917C-230BFD34787D}" srcOrd="1" destOrd="0" presId="urn:microsoft.com/office/officeart/2009/3/layout/HorizontalOrganizationChart"/>
    <dgm:cxn modelId="{F08BB664-D216-42E8-B0F2-052A5145F925}" type="presParOf" srcId="{BA3950EB-3ED3-48D7-917C-230BFD34787D}" destId="{116C395A-D944-47D9-B246-D2F9F564AAE7}" srcOrd="0" destOrd="0" presId="urn:microsoft.com/office/officeart/2009/3/layout/HorizontalOrganizationChart"/>
    <dgm:cxn modelId="{73DF8263-E833-4634-A263-5F5B92D3AFC7}" type="presParOf" srcId="{BA3950EB-3ED3-48D7-917C-230BFD34787D}" destId="{AA21BF66-68AD-490D-95B5-E49C1868AA98}" srcOrd="1" destOrd="0" presId="urn:microsoft.com/office/officeart/2009/3/layout/HorizontalOrganizationChart"/>
    <dgm:cxn modelId="{A8C96927-E775-446E-8C58-D60D7CAACE21}" type="presParOf" srcId="{AA21BF66-68AD-490D-95B5-E49C1868AA98}" destId="{655785AA-49A5-4793-8A76-BBED075D7CA9}" srcOrd="0" destOrd="0" presId="urn:microsoft.com/office/officeart/2009/3/layout/HorizontalOrganizationChart"/>
    <dgm:cxn modelId="{DB82AC12-A885-4B07-B118-C737C5F38C3F}" type="presParOf" srcId="{655785AA-49A5-4793-8A76-BBED075D7CA9}" destId="{1EF247F5-473F-40E1-8888-FB2A94B266E6}" srcOrd="0" destOrd="0" presId="urn:microsoft.com/office/officeart/2009/3/layout/HorizontalOrganizationChart"/>
    <dgm:cxn modelId="{F71DEEE8-BE2D-4CE5-960B-1076F066D6C0}" type="presParOf" srcId="{655785AA-49A5-4793-8A76-BBED075D7CA9}" destId="{73523973-C48D-4323-BF9C-9F369A9DD07C}" srcOrd="1" destOrd="0" presId="urn:microsoft.com/office/officeart/2009/3/layout/HorizontalOrganizationChart"/>
    <dgm:cxn modelId="{F159DCE5-8AEB-4A98-80CF-57A186603129}" type="presParOf" srcId="{AA21BF66-68AD-490D-95B5-E49C1868AA98}" destId="{6CE94B29-10F6-4781-BA69-17408171485F}" srcOrd="1" destOrd="0" presId="urn:microsoft.com/office/officeart/2009/3/layout/HorizontalOrganizationChart"/>
    <dgm:cxn modelId="{7F9A7637-728C-4EA5-9251-EE09F7016F0B}" type="presParOf" srcId="{AA21BF66-68AD-490D-95B5-E49C1868AA98}" destId="{6ECC702F-3E1C-4124-99AD-C8B726E32925}" srcOrd="2" destOrd="0" presId="urn:microsoft.com/office/officeart/2009/3/layout/HorizontalOrganizationChart"/>
    <dgm:cxn modelId="{8B8BF17F-F4AC-44FB-BB2B-B1100ADC19C7}" type="presParOf" srcId="{D612E92C-BAE1-4A6E-A7F2-E335C6AA2A35}" destId="{7D94EEBF-E786-4231-8EFA-DEF36B30092B}" srcOrd="2" destOrd="0" presId="urn:microsoft.com/office/officeart/2009/3/layout/HorizontalOrganizationChart"/>
    <dgm:cxn modelId="{0D4E0628-10B3-49A2-839E-0DF0B2CB94C1}" type="presParOf" srcId="{A555BE32-5D93-451B-85EF-9E6BFA706CF8}" destId="{432B2D80-EDF9-4C2A-A5D6-68E128C328B2}" srcOrd="2" destOrd="0" presId="urn:microsoft.com/office/officeart/2009/3/layout/HorizontalOrganizationChart"/>
    <dgm:cxn modelId="{04ABAE4A-55E2-4F8C-859F-A456690DA16A}" type="presParOf" srcId="{A555BE32-5D93-451B-85EF-9E6BFA706CF8}" destId="{BB61BA69-779A-4346-AC9E-1655EE2BB21B}" srcOrd="3" destOrd="0" presId="urn:microsoft.com/office/officeart/2009/3/layout/HorizontalOrganizationChart"/>
    <dgm:cxn modelId="{2C6568B6-5E94-47B5-9933-D0E39019B72A}" type="presParOf" srcId="{BB61BA69-779A-4346-AC9E-1655EE2BB21B}" destId="{5A99CE25-A48C-47EF-91D0-0F128C59A8C8}" srcOrd="0" destOrd="0" presId="urn:microsoft.com/office/officeart/2009/3/layout/HorizontalOrganizationChart"/>
    <dgm:cxn modelId="{E19208C5-A154-459F-8186-F6154463721E}" type="presParOf" srcId="{5A99CE25-A48C-47EF-91D0-0F128C59A8C8}" destId="{388BA8E3-2271-4DB0-9A7C-C2A9C5EB4C18}" srcOrd="0" destOrd="0" presId="urn:microsoft.com/office/officeart/2009/3/layout/HorizontalOrganizationChart"/>
    <dgm:cxn modelId="{36482803-FA91-4697-84B8-E185040923CB}" type="presParOf" srcId="{5A99CE25-A48C-47EF-91D0-0F128C59A8C8}" destId="{0A87CD05-7D74-4556-A9E1-0421CD132A0C}" srcOrd="1" destOrd="0" presId="urn:microsoft.com/office/officeart/2009/3/layout/HorizontalOrganizationChart"/>
    <dgm:cxn modelId="{64BAB0A8-AC2C-4B02-AC23-72C261464009}" type="presParOf" srcId="{BB61BA69-779A-4346-AC9E-1655EE2BB21B}" destId="{8AF47F36-24C3-444F-A675-8B4082BE1D89}" srcOrd="1" destOrd="0" presId="urn:microsoft.com/office/officeart/2009/3/layout/HorizontalOrganizationChart"/>
    <dgm:cxn modelId="{AB1AC10B-4830-45B5-93C7-8D39943133A4}" type="presParOf" srcId="{8AF47F36-24C3-444F-A675-8B4082BE1D89}" destId="{E66E47FD-57AB-4654-8E9F-45711C228A7F}" srcOrd="0" destOrd="0" presId="urn:microsoft.com/office/officeart/2009/3/layout/HorizontalOrganizationChart"/>
    <dgm:cxn modelId="{DEEB6A61-28CB-4EFC-B700-EB7619B93B1D}" type="presParOf" srcId="{8AF47F36-24C3-444F-A675-8B4082BE1D89}" destId="{50B28D69-9F7B-4DD3-A2FB-7DEE26BE4068}" srcOrd="1" destOrd="0" presId="urn:microsoft.com/office/officeart/2009/3/layout/HorizontalOrganizationChart"/>
    <dgm:cxn modelId="{B70BA223-183C-49F1-81D6-69B07488C349}" type="presParOf" srcId="{50B28D69-9F7B-4DD3-A2FB-7DEE26BE4068}" destId="{6D7C4A94-6785-4C4E-AA5E-03250FCB36A8}" srcOrd="0" destOrd="0" presId="urn:microsoft.com/office/officeart/2009/3/layout/HorizontalOrganizationChart"/>
    <dgm:cxn modelId="{9D03CAE0-BE24-4398-8578-D44D113F8010}" type="presParOf" srcId="{6D7C4A94-6785-4C4E-AA5E-03250FCB36A8}" destId="{59312DD3-FA2B-4BE9-8420-EC57E42A1E22}" srcOrd="0" destOrd="0" presId="urn:microsoft.com/office/officeart/2009/3/layout/HorizontalOrganizationChart"/>
    <dgm:cxn modelId="{3AD463A0-8B73-482D-A716-55AB7FF80DDE}" type="presParOf" srcId="{6D7C4A94-6785-4C4E-AA5E-03250FCB36A8}" destId="{2E3976A9-CB76-49F2-BAC7-85679033D208}" srcOrd="1" destOrd="0" presId="urn:microsoft.com/office/officeart/2009/3/layout/HorizontalOrganizationChart"/>
    <dgm:cxn modelId="{3721112A-06A3-47C2-885A-D38D0C53F710}" type="presParOf" srcId="{50B28D69-9F7B-4DD3-A2FB-7DEE26BE4068}" destId="{C8D4CC9E-9D68-40DF-AEEF-7B065EC4FACB}" srcOrd="1" destOrd="0" presId="urn:microsoft.com/office/officeart/2009/3/layout/HorizontalOrganizationChart"/>
    <dgm:cxn modelId="{BF996253-2646-4E14-80F9-8C80F0C45467}" type="presParOf" srcId="{50B28D69-9F7B-4DD3-A2FB-7DEE26BE4068}" destId="{381D1D4B-12EF-44F4-9435-CEC87A4472E5}" srcOrd="2" destOrd="0" presId="urn:microsoft.com/office/officeart/2009/3/layout/HorizontalOrganizationChart"/>
    <dgm:cxn modelId="{1C6745C6-05ED-4EB9-A605-35EE785B12E1}" type="presParOf" srcId="{BB61BA69-779A-4346-AC9E-1655EE2BB21B}" destId="{81F229BD-B39A-43E4-AFD4-B12509B43A81}" srcOrd="2" destOrd="0" presId="urn:microsoft.com/office/officeart/2009/3/layout/HorizontalOrganizationChart"/>
    <dgm:cxn modelId="{5A60DD71-0100-4764-8415-BE401632E7C1}" type="presParOf" srcId="{A555BE32-5D93-451B-85EF-9E6BFA706CF8}" destId="{AB2E63E4-A8F6-4353-B510-6514BC1127EA}" srcOrd="4" destOrd="0" presId="urn:microsoft.com/office/officeart/2009/3/layout/HorizontalOrganizationChart"/>
    <dgm:cxn modelId="{6D8971F5-9A11-4814-B231-490339303A1B}" type="presParOf" srcId="{A555BE32-5D93-451B-85EF-9E6BFA706CF8}" destId="{393EEDC6-882D-4858-A15B-646E3BA2D320}" srcOrd="5" destOrd="0" presId="urn:microsoft.com/office/officeart/2009/3/layout/HorizontalOrganizationChart"/>
    <dgm:cxn modelId="{1F84B09E-D346-4A6F-92D3-34E5E3BD6BCC}" type="presParOf" srcId="{393EEDC6-882D-4858-A15B-646E3BA2D320}" destId="{C954D498-11ED-433C-82FC-3AF473996037}" srcOrd="0" destOrd="0" presId="urn:microsoft.com/office/officeart/2009/3/layout/HorizontalOrganizationChart"/>
    <dgm:cxn modelId="{BC922FF2-CE92-4951-B8AD-A44B166170E4}" type="presParOf" srcId="{C954D498-11ED-433C-82FC-3AF473996037}" destId="{F97D1C94-BDDB-424A-BDA3-E84AEE5E2597}" srcOrd="0" destOrd="0" presId="urn:microsoft.com/office/officeart/2009/3/layout/HorizontalOrganizationChart"/>
    <dgm:cxn modelId="{10FB2CAA-F1DD-4D29-9037-271630151287}" type="presParOf" srcId="{C954D498-11ED-433C-82FC-3AF473996037}" destId="{2BC516F1-7D04-45A6-835E-E2F159B02063}" srcOrd="1" destOrd="0" presId="urn:microsoft.com/office/officeart/2009/3/layout/HorizontalOrganizationChart"/>
    <dgm:cxn modelId="{F8A54986-7319-4A58-B4EB-9609C1B45B14}" type="presParOf" srcId="{393EEDC6-882D-4858-A15B-646E3BA2D320}" destId="{155139D5-E8BD-4A21-8776-AFC53581EB40}" srcOrd="1" destOrd="0" presId="urn:microsoft.com/office/officeart/2009/3/layout/HorizontalOrganizationChart"/>
    <dgm:cxn modelId="{9F45F236-93DF-43E2-857D-35EEB49B2A74}" type="presParOf" srcId="{155139D5-E8BD-4A21-8776-AFC53581EB40}" destId="{E6BD1FDC-B63A-4632-973B-2F7AD4108B32}" srcOrd="0" destOrd="0" presId="urn:microsoft.com/office/officeart/2009/3/layout/HorizontalOrganizationChart"/>
    <dgm:cxn modelId="{4D11DAAE-03AA-4F5D-A8E0-C81BBF78CEBB}" type="presParOf" srcId="{155139D5-E8BD-4A21-8776-AFC53581EB40}" destId="{2A548333-F582-4537-9423-9CEC65FFF66E}" srcOrd="1" destOrd="0" presId="urn:microsoft.com/office/officeart/2009/3/layout/HorizontalOrganizationChart"/>
    <dgm:cxn modelId="{452CB537-1BA9-4459-A11D-F8B2B81F7989}" type="presParOf" srcId="{2A548333-F582-4537-9423-9CEC65FFF66E}" destId="{785E1912-A545-4425-BBE8-E4EFC65D5762}" srcOrd="0" destOrd="0" presId="urn:microsoft.com/office/officeart/2009/3/layout/HorizontalOrganizationChart"/>
    <dgm:cxn modelId="{F6102B12-2675-43C7-868C-852747C6DAF7}" type="presParOf" srcId="{785E1912-A545-4425-BBE8-E4EFC65D5762}" destId="{971169C2-5450-4B72-BEAE-6CEF5434C46E}" srcOrd="0" destOrd="0" presId="urn:microsoft.com/office/officeart/2009/3/layout/HorizontalOrganizationChart"/>
    <dgm:cxn modelId="{8F324FDB-F61C-4AAE-AB87-947F6C2D1457}" type="presParOf" srcId="{785E1912-A545-4425-BBE8-E4EFC65D5762}" destId="{B545B211-DB58-4C05-9B9B-F213DB9856B6}" srcOrd="1" destOrd="0" presId="urn:microsoft.com/office/officeart/2009/3/layout/HorizontalOrganizationChart"/>
    <dgm:cxn modelId="{9E6CC647-20F6-4F33-B492-D0539357DD72}" type="presParOf" srcId="{2A548333-F582-4537-9423-9CEC65FFF66E}" destId="{BD246BC8-47B9-4036-8D54-4B1D8A30BDEA}" srcOrd="1" destOrd="0" presId="urn:microsoft.com/office/officeart/2009/3/layout/HorizontalOrganizationChart"/>
    <dgm:cxn modelId="{EF06B6A3-3D74-4801-8A87-CDDF0B41F577}" type="presParOf" srcId="{2A548333-F582-4537-9423-9CEC65FFF66E}" destId="{5DE3973E-522F-40EA-9618-B902302FE440}" srcOrd="2" destOrd="0" presId="urn:microsoft.com/office/officeart/2009/3/layout/HorizontalOrganizationChart"/>
    <dgm:cxn modelId="{AF26B906-7388-4053-9C0F-701D1B633976}" type="presParOf" srcId="{393EEDC6-882D-4858-A15B-646E3BA2D320}" destId="{174C88DA-0A5A-48AF-87DD-62DE237FEB0F}" srcOrd="2" destOrd="0" presId="urn:microsoft.com/office/officeart/2009/3/layout/HorizontalOrganizationChart"/>
    <dgm:cxn modelId="{9E84CFDE-7762-48BF-832A-FB5B02B634EA}" type="presParOf" srcId="{A266030A-EFF5-4D55-A6F9-45A0C54B4EFC}" destId="{1F05F452-2287-4FD9-9EDA-6CD90B542767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39D01BC-7071-4291-956F-310A1C000DCE}" type="doc">
      <dgm:prSet loTypeId="urn:microsoft.com/office/officeart/2005/8/layout/process1" loCatId="process" qsTypeId="urn:microsoft.com/office/officeart/2005/8/quickstyle/simple1" qsCatId="simple" csTypeId="urn:microsoft.com/office/officeart/2005/8/colors/accent2_5" csCatId="accent2" phldr="1"/>
      <dgm:spPr/>
    </dgm:pt>
    <dgm:pt modelId="{62BEE995-1ADC-46FF-A468-8B41CAC2C691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nstantia" panose="02030602050306030303" pitchFamily="18" charset="0"/>
            </a:rPr>
            <a:t>Guatemala</a:t>
          </a:r>
          <a:endParaRPr lang="es-ES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9691C8AD-7D01-4F1D-92FC-3C6FE536EB2C}" type="parTrans" cxnId="{517EE0FD-5CA0-47FF-A501-603C1C6D2F91}">
      <dgm:prSet/>
      <dgm:spPr/>
      <dgm:t>
        <a:bodyPr/>
        <a:lstStyle/>
        <a:p>
          <a:endParaRPr lang="es-ES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EB9EE5DA-2F4F-4E92-AA6C-22204177B743}" type="sibTrans" cxnId="{517EE0FD-5CA0-47FF-A501-603C1C6D2F91}">
      <dgm:prSet/>
      <dgm:spPr/>
      <dgm:t>
        <a:bodyPr/>
        <a:lstStyle/>
        <a:p>
          <a:endParaRPr lang="es-ES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2F705470-2578-4AC4-906E-171AFE86224D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nstantia" panose="02030602050306030303" pitchFamily="18" charset="0"/>
            </a:rPr>
            <a:t>Costa Rica</a:t>
          </a:r>
          <a:endParaRPr lang="es-ES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2130DA89-82EE-4176-AA9A-081C5D9F6591}" type="parTrans" cxnId="{54A82ACA-B726-4836-984B-686EA8FD01FE}">
      <dgm:prSet/>
      <dgm:spPr/>
      <dgm:t>
        <a:bodyPr/>
        <a:lstStyle/>
        <a:p>
          <a:endParaRPr lang="es-ES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D0AD320F-6F63-4091-96CE-F62526F9872A}" type="sibTrans" cxnId="{54A82ACA-B726-4836-984B-686EA8FD01FE}">
      <dgm:prSet/>
      <dgm:spPr/>
      <dgm:t>
        <a:bodyPr/>
        <a:lstStyle/>
        <a:p>
          <a:endParaRPr lang="es-ES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5129A004-5338-4FCE-B0D4-59610F3D0B11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nstantia" panose="02030602050306030303" pitchFamily="18" charset="0"/>
            </a:rPr>
            <a:t>Ecuador</a:t>
          </a:r>
          <a:endParaRPr lang="es-ES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B327E161-5806-4A2B-8B17-98F91A04620F}" type="parTrans" cxnId="{B199D27E-D947-43C0-8F4E-B76B7DB7C770}">
      <dgm:prSet/>
      <dgm:spPr/>
      <dgm:t>
        <a:bodyPr/>
        <a:lstStyle/>
        <a:p>
          <a:endParaRPr lang="es-ES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B2C72180-D627-4F79-837C-EB50FF626408}" type="sibTrans" cxnId="{B199D27E-D947-43C0-8F4E-B76B7DB7C770}">
      <dgm:prSet/>
      <dgm:spPr/>
      <dgm:t>
        <a:bodyPr/>
        <a:lstStyle/>
        <a:p>
          <a:endParaRPr lang="es-ES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D5DD52D0-72A8-4FD0-98EF-07F5A90EE816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nstantia" panose="02030602050306030303" pitchFamily="18" charset="0"/>
            </a:rPr>
            <a:t>Honduras</a:t>
          </a:r>
          <a:endParaRPr lang="es-ES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8D8DB20B-F1E8-41ED-B490-64B3C2B0C9E2}" type="parTrans" cxnId="{BA70BB1C-D987-460F-91D8-8B354EC37198}">
      <dgm:prSet/>
      <dgm:spPr/>
      <dgm:t>
        <a:bodyPr/>
        <a:lstStyle/>
        <a:p>
          <a:endParaRPr lang="es-ES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3A75B441-C09C-4C35-9FCB-FBCFBBB6FD6F}" type="sibTrans" cxnId="{BA70BB1C-D987-460F-91D8-8B354EC37198}">
      <dgm:prSet/>
      <dgm:spPr/>
      <dgm:t>
        <a:bodyPr/>
        <a:lstStyle/>
        <a:p>
          <a:endParaRPr lang="es-ES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0802924D-2488-45DD-A3DF-945AC3A1E185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nstantia" panose="02030602050306030303" pitchFamily="18" charset="0"/>
            </a:rPr>
            <a:t>México</a:t>
          </a:r>
          <a:endParaRPr lang="es-ES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5ABC75C3-44F7-4A87-9BEE-1B47723B090B}" type="parTrans" cxnId="{2401CDB8-E4AB-46CC-B4F0-1CB6A74C22EF}">
      <dgm:prSet/>
      <dgm:spPr/>
      <dgm:t>
        <a:bodyPr/>
        <a:lstStyle/>
        <a:p>
          <a:endParaRPr lang="es-ES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E822E6CE-C3F2-44C7-8448-6E56D7EFD8B7}" type="sibTrans" cxnId="{2401CDB8-E4AB-46CC-B4F0-1CB6A74C22EF}">
      <dgm:prSet/>
      <dgm:spPr/>
      <dgm:t>
        <a:bodyPr/>
        <a:lstStyle/>
        <a:p>
          <a:endParaRPr lang="es-ES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A2729308-A823-4B6C-960D-2C25980CE026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nstantia" panose="02030602050306030303" pitchFamily="18" charset="0"/>
            </a:rPr>
            <a:t>Colombia</a:t>
          </a:r>
          <a:endParaRPr lang="es-ES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D8B9AFA4-3975-4B93-A158-503F7B652310}" type="parTrans" cxnId="{0AC70CE7-6379-4DD3-9BDA-70BB59F5ED16}">
      <dgm:prSet/>
      <dgm:spPr/>
      <dgm:t>
        <a:bodyPr/>
        <a:lstStyle/>
        <a:p>
          <a:endParaRPr lang="es-ES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89E93F63-73F2-493A-ADDE-ED82E5AFA0F9}" type="sibTrans" cxnId="{0AC70CE7-6379-4DD3-9BDA-70BB59F5ED16}">
      <dgm:prSet/>
      <dgm:spPr/>
      <dgm:t>
        <a:bodyPr/>
        <a:lstStyle/>
        <a:p>
          <a:endParaRPr lang="es-ES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9C7A4F52-FC5A-4449-86D1-86B704ACC263}" type="pres">
      <dgm:prSet presAssocID="{039D01BC-7071-4291-956F-310A1C000DCE}" presName="Name0" presStyleCnt="0">
        <dgm:presLayoutVars>
          <dgm:dir/>
          <dgm:resizeHandles val="exact"/>
        </dgm:presLayoutVars>
      </dgm:prSet>
      <dgm:spPr/>
    </dgm:pt>
    <dgm:pt modelId="{0D6DFC3F-B362-4E8C-BCAC-C0CC7B00211B}" type="pres">
      <dgm:prSet presAssocID="{62BEE995-1ADC-46FF-A468-8B41CAC2C69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337369-BA7D-44C9-BB5E-15A9E9E65C04}" type="pres">
      <dgm:prSet presAssocID="{EB9EE5DA-2F4F-4E92-AA6C-22204177B743}" presName="sibTrans" presStyleLbl="sibTrans2D1" presStyleIdx="0" presStyleCnt="5"/>
      <dgm:spPr/>
      <dgm:t>
        <a:bodyPr/>
        <a:lstStyle/>
        <a:p>
          <a:endParaRPr lang="es-ES"/>
        </a:p>
      </dgm:t>
    </dgm:pt>
    <dgm:pt modelId="{2AA77B58-370E-4263-B911-09E37C6376B3}" type="pres">
      <dgm:prSet presAssocID="{EB9EE5DA-2F4F-4E92-AA6C-22204177B743}" presName="connectorText" presStyleLbl="sibTrans2D1" presStyleIdx="0" presStyleCnt="5"/>
      <dgm:spPr/>
      <dgm:t>
        <a:bodyPr/>
        <a:lstStyle/>
        <a:p>
          <a:endParaRPr lang="es-ES"/>
        </a:p>
      </dgm:t>
    </dgm:pt>
    <dgm:pt modelId="{5EE8056F-EF73-4638-846E-82B1FBA10649}" type="pres">
      <dgm:prSet presAssocID="{2F705470-2578-4AC4-906E-171AFE86224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01A0DC-C9D2-4CAC-8FDC-C3B7D65AAD7C}" type="pres">
      <dgm:prSet presAssocID="{D0AD320F-6F63-4091-96CE-F62526F9872A}" presName="sibTrans" presStyleLbl="sibTrans2D1" presStyleIdx="1" presStyleCnt="5"/>
      <dgm:spPr/>
      <dgm:t>
        <a:bodyPr/>
        <a:lstStyle/>
        <a:p>
          <a:endParaRPr lang="es-ES"/>
        </a:p>
      </dgm:t>
    </dgm:pt>
    <dgm:pt modelId="{2229F51C-0A50-4462-8F8D-EC19C77684A2}" type="pres">
      <dgm:prSet presAssocID="{D0AD320F-6F63-4091-96CE-F62526F9872A}" presName="connectorText" presStyleLbl="sibTrans2D1" presStyleIdx="1" presStyleCnt="5"/>
      <dgm:spPr/>
      <dgm:t>
        <a:bodyPr/>
        <a:lstStyle/>
        <a:p>
          <a:endParaRPr lang="es-ES"/>
        </a:p>
      </dgm:t>
    </dgm:pt>
    <dgm:pt modelId="{D73E1ADD-49D7-4C26-BEA9-52994B65E692}" type="pres">
      <dgm:prSet presAssocID="{5129A004-5338-4FCE-B0D4-59610F3D0B11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4C5461-2BFA-4D13-9D05-3A1CFA3CC9FC}" type="pres">
      <dgm:prSet presAssocID="{B2C72180-D627-4F79-837C-EB50FF626408}" presName="sibTrans" presStyleLbl="sibTrans2D1" presStyleIdx="2" presStyleCnt="5"/>
      <dgm:spPr/>
      <dgm:t>
        <a:bodyPr/>
        <a:lstStyle/>
        <a:p>
          <a:endParaRPr lang="es-ES"/>
        </a:p>
      </dgm:t>
    </dgm:pt>
    <dgm:pt modelId="{6725D665-3B40-45FD-BC74-0516A2D5C865}" type="pres">
      <dgm:prSet presAssocID="{B2C72180-D627-4F79-837C-EB50FF626408}" presName="connectorText" presStyleLbl="sibTrans2D1" presStyleIdx="2" presStyleCnt="5"/>
      <dgm:spPr/>
      <dgm:t>
        <a:bodyPr/>
        <a:lstStyle/>
        <a:p>
          <a:endParaRPr lang="es-ES"/>
        </a:p>
      </dgm:t>
    </dgm:pt>
    <dgm:pt modelId="{57E84D1B-AF5B-40BA-9B7D-0117120A53FD}" type="pres">
      <dgm:prSet presAssocID="{D5DD52D0-72A8-4FD0-98EF-07F5A90EE816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6F1E55-3736-4696-B62D-FDBB591F0B29}" type="pres">
      <dgm:prSet presAssocID="{3A75B441-C09C-4C35-9FCB-FBCFBBB6FD6F}" presName="sibTrans" presStyleLbl="sibTrans2D1" presStyleIdx="3" presStyleCnt="5"/>
      <dgm:spPr/>
      <dgm:t>
        <a:bodyPr/>
        <a:lstStyle/>
        <a:p>
          <a:endParaRPr lang="es-ES"/>
        </a:p>
      </dgm:t>
    </dgm:pt>
    <dgm:pt modelId="{A3FDF9E0-2C7E-4703-828A-225A1B2FBE73}" type="pres">
      <dgm:prSet presAssocID="{3A75B441-C09C-4C35-9FCB-FBCFBBB6FD6F}" presName="connectorText" presStyleLbl="sibTrans2D1" presStyleIdx="3" presStyleCnt="5"/>
      <dgm:spPr/>
      <dgm:t>
        <a:bodyPr/>
        <a:lstStyle/>
        <a:p>
          <a:endParaRPr lang="es-ES"/>
        </a:p>
      </dgm:t>
    </dgm:pt>
    <dgm:pt modelId="{DAD23C33-9834-4DE4-BEC8-94B57136A74D}" type="pres">
      <dgm:prSet presAssocID="{0802924D-2488-45DD-A3DF-945AC3A1E18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2D480D-E979-47D0-800A-103F96EC913A}" type="pres">
      <dgm:prSet presAssocID="{E822E6CE-C3F2-44C7-8448-6E56D7EFD8B7}" presName="sibTrans" presStyleLbl="sibTrans2D1" presStyleIdx="4" presStyleCnt="5"/>
      <dgm:spPr/>
      <dgm:t>
        <a:bodyPr/>
        <a:lstStyle/>
        <a:p>
          <a:endParaRPr lang="es-ES"/>
        </a:p>
      </dgm:t>
    </dgm:pt>
    <dgm:pt modelId="{F28B447B-B5C1-4DA9-AA15-A52B7D212AED}" type="pres">
      <dgm:prSet presAssocID="{E822E6CE-C3F2-44C7-8448-6E56D7EFD8B7}" presName="connectorText" presStyleLbl="sibTrans2D1" presStyleIdx="4" presStyleCnt="5"/>
      <dgm:spPr/>
      <dgm:t>
        <a:bodyPr/>
        <a:lstStyle/>
        <a:p>
          <a:endParaRPr lang="es-ES"/>
        </a:p>
      </dgm:t>
    </dgm:pt>
    <dgm:pt modelId="{358D5FFA-D30F-4294-83E0-2E4ACB9C9C2A}" type="pres">
      <dgm:prSet presAssocID="{A2729308-A823-4B6C-960D-2C25980CE02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610BAE3-F9F8-46C6-9D60-DEA93C97BB9A}" type="presOf" srcId="{E822E6CE-C3F2-44C7-8448-6E56D7EFD8B7}" destId="{F28B447B-B5C1-4DA9-AA15-A52B7D212AED}" srcOrd="1" destOrd="0" presId="urn:microsoft.com/office/officeart/2005/8/layout/process1"/>
    <dgm:cxn modelId="{517EE0FD-5CA0-47FF-A501-603C1C6D2F91}" srcId="{039D01BC-7071-4291-956F-310A1C000DCE}" destId="{62BEE995-1ADC-46FF-A468-8B41CAC2C691}" srcOrd="0" destOrd="0" parTransId="{9691C8AD-7D01-4F1D-92FC-3C6FE536EB2C}" sibTransId="{EB9EE5DA-2F4F-4E92-AA6C-22204177B743}"/>
    <dgm:cxn modelId="{2401CDB8-E4AB-46CC-B4F0-1CB6A74C22EF}" srcId="{039D01BC-7071-4291-956F-310A1C000DCE}" destId="{0802924D-2488-45DD-A3DF-945AC3A1E185}" srcOrd="4" destOrd="0" parTransId="{5ABC75C3-44F7-4A87-9BEE-1B47723B090B}" sibTransId="{E822E6CE-C3F2-44C7-8448-6E56D7EFD8B7}"/>
    <dgm:cxn modelId="{54843020-C8A5-4EE0-8762-343B45BEAF68}" type="presOf" srcId="{2F705470-2578-4AC4-906E-171AFE86224D}" destId="{5EE8056F-EF73-4638-846E-82B1FBA10649}" srcOrd="0" destOrd="0" presId="urn:microsoft.com/office/officeart/2005/8/layout/process1"/>
    <dgm:cxn modelId="{3A505974-0F99-479E-8E0A-E32581CD81A6}" type="presOf" srcId="{3A75B441-C09C-4C35-9FCB-FBCFBBB6FD6F}" destId="{C46F1E55-3736-4696-B62D-FDBB591F0B29}" srcOrd="0" destOrd="0" presId="urn:microsoft.com/office/officeart/2005/8/layout/process1"/>
    <dgm:cxn modelId="{212A87F7-EA86-4C41-BD1A-9E027DBE8545}" type="presOf" srcId="{3A75B441-C09C-4C35-9FCB-FBCFBBB6FD6F}" destId="{A3FDF9E0-2C7E-4703-828A-225A1B2FBE73}" srcOrd="1" destOrd="0" presId="urn:microsoft.com/office/officeart/2005/8/layout/process1"/>
    <dgm:cxn modelId="{DF2ACC6A-DEA1-4F0A-B7E5-8B10BC1ECA3C}" type="presOf" srcId="{0802924D-2488-45DD-A3DF-945AC3A1E185}" destId="{DAD23C33-9834-4DE4-BEC8-94B57136A74D}" srcOrd="0" destOrd="0" presId="urn:microsoft.com/office/officeart/2005/8/layout/process1"/>
    <dgm:cxn modelId="{EFC0BB20-0765-44E9-8A79-ACF42E6AED59}" type="presOf" srcId="{B2C72180-D627-4F79-837C-EB50FF626408}" destId="{FC4C5461-2BFA-4D13-9D05-3A1CFA3CC9FC}" srcOrd="0" destOrd="0" presId="urn:microsoft.com/office/officeart/2005/8/layout/process1"/>
    <dgm:cxn modelId="{B199D27E-D947-43C0-8F4E-B76B7DB7C770}" srcId="{039D01BC-7071-4291-956F-310A1C000DCE}" destId="{5129A004-5338-4FCE-B0D4-59610F3D0B11}" srcOrd="2" destOrd="0" parTransId="{B327E161-5806-4A2B-8B17-98F91A04620F}" sibTransId="{B2C72180-D627-4F79-837C-EB50FF626408}"/>
    <dgm:cxn modelId="{07AFEEC4-472F-4769-87A1-37C926CC2024}" type="presOf" srcId="{039D01BC-7071-4291-956F-310A1C000DCE}" destId="{9C7A4F52-FC5A-4449-86D1-86B704ACC263}" srcOrd="0" destOrd="0" presId="urn:microsoft.com/office/officeart/2005/8/layout/process1"/>
    <dgm:cxn modelId="{0AC70CE7-6379-4DD3-9BDA-70BB59F5ED16}" srcId="{039D01BC-7071-4291-956F-310A1C000DCE}" destId="{A2729308-A823-4B6C-960D-2C25980CE026}" srcOrd="5" destOrd="0" parTransId="{D8B9AFA4-3975-4B93-A158-503F7B652310}" sibTransId="{89E93F63-73F2-493A-ADDE-ED82E5AFA0F9}"/>
    <dgm:cxn modelId="{B40789CB-7341-40A3-9609-42FEA0615571}" type="presOf" srcId="{D5DD52D0-72A8-4FD0-98EF-07F5A90EE816}" destId="{57E84D1B-AF5B-40BA-9B7D-0117120A53FD}" srcOrd="0" destOrd="0" presId="urn:microsoft.com/office/officeart/2005/8/layout/process1"/>
    <dgm:cxn modelId="{D5097A57-B329-401D-861E-879FDF478023}" type="presOf" srcId="{D0AD320F-6F63-4091-96CE-F62526F9872A}" destId="{0E01A0DC-C9D2-4CAC-8FDC-C3B7D65AAD7C}" srcOrd="0" destOrd="0" presId="urn:microsoft.com/office/officeart/2005/8/layout/process1"/>
    <dgm:cxn modelId="{36B6DF5C-3703-4F13-BA8D-8449040EF392}" type="presOf" srcId="{62BEE995-1ADC-46FF-A468-8B41CAC2C691}" destId="{0D6DFC3F-B362-4E8C-BCAC-C0CC7B00211B}" srcOrd="0" destOrd="0" presId="urn:microsoft.com/office/officeart/2005/8/layout/process1"/>
    <dgm:cxn modelId="{ED78F24F-FADA-4303-9D16-A8CD957AB15E}" type="presOf" srcId="{5129A004-5338-4FCE-B0D4-59610F3D0B11}" destId="{D73E1ADD-49D7-4C26-BEA9-52994B65E692}" srcOrd="0" destOrd="0" presId="urn:microsoft.com/office/officeart/2005/8/layout/process1"/>
    <dgm:cxn modelId="{8352BB06-9A01-42C1-814A-985D0E2517D7}" type="presOf" srcId="{B2C72180-D627-4F79-837C-EB50FF626408}" destId="{6725D665-3B40-45FD-BC74-0516A2D5C865}" srcOrd="1" destOrd="0" presId="urn:microsoft.com/office/officeart/2005/8/layout/process1"/>
    <dgm:cxn modelId="{54A82ACA-B726-4836-984B-686EA8FD01FE}" srcId="{039D01BC-7071-4291-956F-310A1C000DCE}" destId="{2F705470-2578-4AC4-906E-171AFE86224D}" srcOrd="1" destOrd="0" parTransId="{2130DA89-82EE-4176-AA9A-081C5D9F6591}" sibTransId="{D0AD320F-6F63-4091-96CE-F62526F9872A}"/>
    <dgm:cxn modelId="{BA70BB1C-D987-460F-91D8-8B354EC37198}" srcId="{039D01BC-7071-4291-956F-310A1C000DCE}" destId="{D5DD52D0-72A8-4FD0-98EF-07F5A90EE816}" srcOrd="3" destOrd="0" parTransId="{8D8DB20B-F1E8-41ED-B490-64B3C2B0C9E2}" sibTransId="{3A75B441-C09C-4C35-9FCB-FBCFBBB6FD6F}"/>
    <dgm:cxn modelId="{ABAAF764-54FD-423D-880B-AEC9960D3A31}" type="presOf" srcId="{D0AD320F-6F63-4091-96CE-F62526F9872A}" destId="{2229F51C-0A50-4462-8F8D-EC19C77684A2}" srcOrd="1" destOrd="0" presId="urn:microsoft.com/office/officeart/2005/8/layout/process1"/>
    <dgm:cxn modelId="{7A870BEF-4CF6-4B48-BBC6-1CACBBCFD6AC}" type="presOf" srcId="{EB9EE5DA-2F4F-4E92-AA6C-22204177B743}" destId="{01337369-BA7D-44C9-BB5E-15A9E9E65C04}" srcOrd="0" destOrd="0" presId="urn:microsoft.com/office/officeart/2005/8/layout/process1"/>
    <dgm:cxn modelId="{F4C45E6A-55EC-43B1-95EF-B25D3F533FA5}" type="presOf" srcId="{EB9EE5DA-2F4F-4E92-AA6C-22204177B743}" destId="{2AA77B58-370E-4263-B911-09E37C6376B3}" srcOrd="1" destOrd="0" presId="urn:microsoft.com/office/officeart/2005/8/layout/process1"/>
    <dgm:cxn modelId="{2B0CA46A-3949-46A6-9B9B-4B01BFF9A2AD}" type="presOf" srcId="{E822E6CE-C3F2-44C7-8448-6E56D7EFD8B7}" destId="{232D480D-E979-47D0-800A-103F96EC913A}" srcOrd="0" destOrd="0" presId="urn:microsoft.com/office/officeart/2005/8/layout/process1"/>
    <dgm:cxn modelId="{3AC0CD3D-4FE1-40AE-B5DE-5038C805D3A8}" type="presOf" srcId="{A2729308-A823-4B6C-960D-2C25980CE026}" destId="{358D5FFA-D30F-4294-83E0-2E4ACB9C9C2A}" srcOrd="0" destOrd="0" presId="urn:microsoft.com/office/officeart/2005/8/layout/process1"/>
    <dgm:cxn modelId="{46B10889-A2A0-433D-8D7B-1CFCDE6AE91F}" type="presParOf" srcId="{9C7A4F52-FC5A-4449-86D1-86B704ACC263}" destId="{0D6DFC3F-B362-4E8C-BCAC-C0CC7B00211B}" srcOrd="0" destOrd="0" presId="urn:microsoft.com/office/officeart/2005/8/layout/process1"/>
    <dgm:cxn modelId="{A3AAE27C-D1AF-4ED6-B712-5FC4FBFD8392}" type="presParOf" srcId="{9C7A4F52-FC5A-4449-86D1-86B704ACC263}" destId="{01337369-BA7D-44C9-BB5E-15A9E9E65C04}" srcOrd="1" destOrd="0" presId="urn:microsoft.com/office/officeart/2005/8/layout/process1"/>
    <dgm:cxn modelId="{33C02405-62CF-4570-9733-08D87D873397}" type="presParOf" srcId="{01337369-BA7D-44C9-BB5E-15A9E9E65C04}" destId="{2AA77B58-370E-4263-B911-09E37C6376B3}" srcOrd="0" destOrd="0" presId="urn:microsoft.com/office/officeart/2005/8/layout/process1"/>
    <dgm:cxn modelId="{45AAF54A-EABD-48D1-BE0A-F43566142FE5}" type="presParOf" srcId="{9C7A4F52-FC5A-4449-86D1-86B704ACC263}" destId="{5EE8056F-EF73-4638-846E-82B1FBA10649}" srcOrd="2" destOrd="0" presId="urn:microsoft.com/office/officeart/2005/8/layout/process1"/>
    <dgm:cxn modelId="{1BF6FF4B-7787-4540-A99F-8EF0E2FEB899}" type="presParOf" srcId="{9C7A4F52-FC5A-4449-86D1-86B704ACC263}" destId="{0E01A0DC-C9D2-4CAC-8FDC-C3B7D65AAD7C}" srcOrd="3" destOrd="0" presId="urn:microsoft.com/office/officeart/2005/8/layout/process1"/>
    <dgm:cxn modelId="{D9CF3976-701E-4EFF-8D2C-8B8886B76516}" type="presParOf" srcId="{0E01A0DC-C9D2-4CAC-8FDC-C3B7D65AAD7C}" destId="{2229F51C-0A50-4462-8F8D-EC19C77684A2}" srcOrd="0" destOrd="0" presId="urn:microsoft.com/office/officeart/2005/8/layout/process1"/>
    <dgm:cxn modelId="{D9105248-AE1E-4717-9A2C-EDAF3EF200FC}" type="presParOf" srcId="{9C7A4F52-FC5A-4449-86D1-86B704ACC263}" destId="{D73E1ADD-49D7-4C26-BEA9-52994B65E692}" srcOrd="4" destOrd="0" presId="urn:microsoft.com/office/officeart/2005/8/layout/process1"/>
    <dgm:cxn modelId="{BE535437-6741-4642-BA78-33DCFD0AF980}" type="presParOf" srcId="{9C7A4F52-FC5A-4449-86D1-86B704ACC263}" destId="{FC4C5461-2BFA-4D13-9D05-3A1CFA3CC9FC}" srcOrd="5" destOrd="0" presId="urn:microsoft.com/office/officeart/2005/8/layout/process1"/>
    <dgm:cxn modelId="{4FD2E6D3-4AEE-40B0-8154-46950F8D62BC}" type="presParOf" srcId="{FC4C5461-2BFA-4D13-9D05-3A1CFA3CC9FC}" destId="{6725D665-3B40-45FD-BC74-0516A2D5C865}" srcOrd="0" destOrd="0" presId="urn:microsoft.com/office/officeart/2005/8/layout/process1"/>
    <dgm:cxn modelId="{F2AA4B5F-9618-468C-83B0-8D38CA627EB6}" type="presParOf" srcId="{9C7A4F52-FC5A-4449-86D1-86B704ACC263}" destId="{57E84D1B-AF5B-40BA-9B7D-0117120A53FD}" srcOrd="6" destOrd="0" presId="urn:microsoft.com/office/officeart/2005/8/layout/process1"/>
    <dgm:cxn modelId="{52860D72-54C8-4C29-A2EB-495D1728F81A}" type="presParOf" srcId="{9C7A4F52-FC5A-4449-86D1-86B704ACC263}" destId="{C46F1E55-3736-4696-B62D-FDBB591F0B29}" srcOrd="7" destOrd="0" presId="urn:microsoft.com/office/officeart/2005/8/layout/process1"/>
    <dgm:cxn modelId="{F9DC4404-1FB5-473F-9D6D-93880175305F}" type="presParOf" srcId="{C46F1E55-3736-4696-B62D-FDBB591F0B29}" destId="{A3FDF9E0-2C7E-4703-828A-225A1B2FBE73}" srcOrd="0" destOrd="0" presId="urn:microsoft.com/office/officeart/2005/8/layout/process1"/>
    <dgm:cxn modelId="{EEF921EC-E657-4FDA-87C8-A1F0EB0A2E86}" type="presParOf" srcId="{9C7A4F52-FC5A-4449-86D1-86B704ACC263}" destId="{DAD23C33-9834-4DE4-BEC8-94B57136A74D}" srcOrd="8" destOrd="0" presId="urn:microsoft.com/office/officeart/2005/8/layout/process1"/>
    <dgm:cxn modelId="{843F478D-DB7E-4DA6-83FA-2E7D31DEEFE1}" type="presParOf" srcId="{9C7A4F52-FC5A-4449-86D1-86B704ACC263}" destId="{232D480D-E979-47D0-800A-103F96EC913A}" srcOrd="9" destOrd="0" presId="urn:microsoft.com/office/officeart/2005/8/layout/process1"/>
    <dgm:cxn modelId="{4B50F294-59DE-4A9A-BF8D-9F09F201D144}" type="presParOf" srcId="{232D480D-E979-47D0-800A-103F96EC913A}" destId="{F28B447B-B5C1-4DA9-AA15-A52B7D212AED}" srcOrd="0" destOrd="0" presId="urn:microsoft.com/office/officeart/2005/8/layout/process1"/>
    <dgm:cxn modelId="{F55C6F77-01B9-452B-B5D6-B8DDDFB7F265}" type="presParOf" srcId="{9C7A4F52-FC5A-4449-86D1-86B704ACC263}" destId="{358D5FFA-D30F-4294-83E0-2E4ACB9C9C2A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51DFF1A-211E-4165-90CE-FCBF87177EA0}" type="doc">
      <dgm:prSet loTypeId="urn:microsoft.com/office/officeart/2005/8/layout/process1" loCatId="process" qsTypeId="urn:microsoft.com/office/officeart/2005/8/quickstyle/simple3" qsCatId="simple" csTypeId="urn:microsoft.com/office/officeart/2005/8/colors/accent2_3" csCatId="accent2" phldr="1"/>
      <dgm:spPr/>
    </dgm:pt>
    <dgm:pt modelId="{5588AA11-F6D3-4A8E-AFD2-9B1AE821AF6E}">
      <dgm:prSet phldrT="[Texto]" custT="1"/>
      <dgm:spPr/>
      <dgm:t>
        <a:bodyPr/>
        <a:lstStyle/>
        <a:p>
          <a:r>
            <a:rPr lang="es-EC" sz="1400" dirty="0" smtClean="0">
              <a:latin typeface="Constantia" panose="02030602050306030303" pitchFamily="18" charset="0"/>
            </a:rPr>
            <a:t>(</a:t>
          </a:r>
          <a:r>
            <a:rPr lang="es-EC" sz="1400" dirty="0" err="1" smtClean="0">
              <a:latin typeface="Constantia" panose="02030602050306030303" pitchFamily="18" charset="0"/>
            </a:rPr>
            <a:t>United</a:t>
          </a:r>
          <a:r>
            <a:rPr lang="es-EC" sz="1400" dirty="0" smtClean="0">
              <a:latin typeface="Constantia" panose="02030602050306030303" pitchFamily="18" charset="0"/>
            </a:rPr>
            <a:t> </a:t>
          </a:r>
          <a:r>
            <a:rPr lang="es-EC" sz="1400" dirty="0" err="1" smtClean="0">
              <a:latin typeface="Constantia" panose="02030602050306030303" pitchFamily="18" charset="0"/>
            </a:rPr>
            <a:t>States</a:t>
          </a:r>
          <a:r>
            <a:rPr lang="es-EC" sz="1400" dirty="0" smtClean="0">
              <a:latin typeface="Constantia" panose="02030602050306030303" pitchFamily="18" charset="0"/>
            </a:rPr>
            <a:t> </a:t>
          </a:r>
          <a:r>
            <a:rPr lang="es-EC" sz="1400" dirty="0" err="1" smtClean="0">
              <a:latin typeface="Constantia" panose="02030602050306030303" pitchFamily="18" charset="0"/>
            </a:rPr>
            <a:t>Department</a:t>
          </a:r>
          <a:r>
            <a:rPr lang="es-EC" sz="1400" dirty="0" smtClean="0">
              <a:latin typeface="Constantia" panose="02030602050306030303" pitchFamily="18" charset="0"/>
            </a:rPr>
            <a:t> of </a:t>
          </a:r>
          <a:r>
            <a:rPr lang="es-EC" sz="1400" dirty="0" err="1" smtClean="0">
              <a:latin typeface="Constantia" panose="02030602050306030303" pitchFamily="18" charset="0"/>
            </a:rPr>
            <a:t>Agriculture</a:t>
          </a:r>
          <a:r>
            <a:rPr lang="es-EC" sz="1400" dirty="0" smtClean="0">
              <a:latin typeface="Constantia" panose="02030602050306030303" pitchFamily="18" charset="0"/>
            </a:rPr>
            <a:t>)</a:t>
          </a:r>
          <a:endParaRPr lang="es-ES" sz="1400" dirty="0">
            <a:latin typeface="Constantia" panose="02030602050306030303" pitchFamily="18" charset="0"/>
          </a:endParaRPr>
        </a:p>
      </dgm:t>
    </dgm:pt>
    <dgm:pt modelId="{149C1B23-D219-4D8D-9535-D6314D95FF3D}" type="parTrans" cxnId="{F97298C4-9F23-4BD2-97DC-D9BAA0224052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72DC155A-AE11-4124-B16D-85F47FB4E6B8}" type="sibTrans" cxnId="{F97298C4-9F23-4BD2-97DC-D9BAA0224052}">
      <dgm:prSet custT="1"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775E89DC-A316-4029-9746-68E9506F748D}">
      <dgm:prSet phldrT="[Texto]" custT="1"/>
      <dgm:spPr/>
      <dgm:t>
        <a:bodyPr/>
        <a:lstStyle/>
        <a:p>
          <a:r>
            <a:rPr lang="es-EC" sz="1400" dirty="0" smtClean="0">
              <a:latin typeface="Constantia" panose="02030602050306030303" pitchFamily="18" charset="0"/>
            </a:rPr>
            <a:t>Animal and </a:t>
          </a:r>
          <a:r>
            <a:rPr lang="es-EC" sz="1400" dirty="0" err="1" smtClean="0">
              <a:latin typeface="Constantia" panose="02030602050306030303" pitchFamily="18" charset="0"/>
            </a:rPr>
            <a:t>Plants</a:t>
          </a:r>
          <a:r>
            <a:rPr lang="es-EC" sz="1400" dirty="0" smtClean="0">
              <a:latin typeface="Constantia" panose="02030602050306030303" pitchFamily="18" charset="0"/>
            </a:rPr>
            <a:t> </a:t>
          </a:r>
          <a:r>
            <a:rPr lang="es-EC" sz="1400" dirty="0" err="1" smtClean="0">
              <a:latin typeface="Constantia" panose="02030602050306030303" pitchFamily="18" charset="0"/>
            </a:rPr>
            <a:t>Health</a:t>
          </a:r>
          <a:r>
            <a:rPr lang="es-EC" sz="1400" dirty="0" smtClean="0">
              <a:latin typeface="Constantia" panose="02030602050306030303" pitchFamily="18" charset="0"/>
            </a:rPr>
            <a:t> </a:t>
          </a:r>
          <a:r>
            <a:rPr lang="es-EC" sz="1400" dirty="0" err="1" smtClean="0">
              <a:latin typeface="Constantia" panose="02030602050306030303" pitchFamily="18" charset="0"/>
            </a:rPr>
            <a:t>Inspection</a:t>
          </a:r>
          <a:r>
            <a:rPr lang="es-EC" sz="1400" dirty="0" smtClean="0">
              <a:latin typeface="Constantia" panose="02030602050306030303" pitchFamily="18" charset="0"/>
            </a:rPr>
            <a:t> </a:t>
          </a:r>
          <a:r>
            <a:rPr lang="es-EC" sz="1400" dirty="0" err="1" smtClean="0">
              <a:latin typeface="Constantia" panose="02030602050306030303" pitchFamily="18" charset="0"/>
            </a:rPr>
            <a:t>Service</a:t>
          </a:r>
          <a:endParaRPr lang="es-ES" sz="1400" dirty="0">
            <a:latin typeface="Constantia" panose="02030602050306030303" pitchFamily="18" charset="0"/>
          </a:endParaRPr>
        </a:p>
      </dgm:t>
    </dgm:pt>
    <dgm:pt modelId="{EF8200C5-8063-4567-8FF8-128BD8B92D88}" type="parTrans" cxnId="{4DFF0BC0-3EA6-4036-8C05-2BCC115770F1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A1EBD0F3-9938-4D69-BD9F-D14ABFF875CA}" type="sibTrans" cxnId="{4DFF0BC0-3EA6-4036-8C05-2BCC115770F1}">
      <dgm:prSet custT="1"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8D2A98D3-3D00-41B4-8695-E0EECB6E7151}">
      <dgm:prSet phldrT="[Texto]" custT="1"/>
      <dgm:spPr/>
      <dgm:t>
        <a:bodyPr/>
        <a:lstStyle/>
        <a:p>
          <a:r>
            <a:rPr lang="es-EC" sz="1400" dirty="0" err="1" smtClean="0">
              <a:latin typeface="Constantia" panose="02030602050306030303" pitchFamily="18" charset="0"/>
            </a:rPr>
            <a:t>Food</a:t>
          </a:r>
          <a:r>
            <a:rPr lang="es-EC" sz="1400" dirty="0" smtClean="0">
              <a:latin typeface="Constantia" panose="02030602050306030303" pitchFamily="18" charset="0"/>
            </a:rPr>
            <a:t> and </a:t>
          </a:r>
          <a:r>
            <a:rPr lang="es-EC" sz="1400" dirty="0" err="1" smtClean="0">
              <a:latin typeface="Constantia" panose="02030602050306030303" pitchFamily="18" charset="0"/>
            </a:rPr>
            <a:t>Drug</a:t>
          </a:r>
          <a:r>
            <a:rPr lang="es-EC" sz="1400" dirty="0" smtClean="0">
              <a:latin typeface="Constantia" panose="02030602050306030303" pitchFamily="18" charset="0"/>
            </a:rPr>
            <a:t> </a:t>
          </a:r>
          <a:r>
            <a:rPr lang="es-EC" sz="1400" dirty="0" err="1" smtClean="0">
              <a:latin typeface="Constantia" panose="02030602050306030303" pitchFamily="18" charset="0"/>
            </a:rPr>
            <a:t>Administration</a:t>
          </a:r>
          <a:r>
            <a:rPr lang="es-EC" sz="1400" dirty="0" smtClean="0">
              <a:latin typeface="Constantia" panose="02030602050306030303" pitchFamily="18" charset="0"/>
            </a:rPr>
            <a:t>) </a:t>
          </a:r>
          <a:endParaRPr lang="es-ES" sz="1400" dirty="0">
            <a:latin typeface="Constantia" panose="02030602050306030303" pitchFamily="18" charset="0"/>
          </a:endParaRPr>
        </a:p>
      </dgm:t>
    </dgm:pt>
    <dgm:pt modelId="{8B056B9C-020B-4CB8-A9DD-374460235D36}" type="parTrans" cxnId="{94354F6D-101C-4AA5-817C-5302BE509843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CEF7DEEF-8CE2-49BC-A801-FCE328BAB7DC}" type="sibTrans" cxnId="{94354F6D-101C-4AA5-817C-5302BE509843}">
      <dgm:prSet custT="1"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5A1A29CA-6953-4519-9D98-2519AE57176B}">
      <dgm:prSet phldrT="[Texto]" custT="1"/>
      <dgm:spPr/>
      <dgm:t>
        <a:bodyPr/>
        <a:lstStyle/>
        <a:p>
          <a:r>
            <a:rPr lang="es-EC" sz="1400" dirty="0" err="1" smtClean="0">
              <a:latin typeface="Constantia" panose="02030602050306030303" pitchFamily="18" charset="0"/>
            </a:rPr>
            <a:t>Environmental</a:t>
          </a:r>
          <a:r>
            <a:rPr lang="es-EC" sz="1400" dirty="0" smtClean="0">
              <a:latin typeface="Constantia" panose="02030602050306030303" pitchFamily="18" charset="0"/>
            </a:rPr>
            <a:t> </a:t>
          </a:r>
          <a:r>
            <a:rPr lang="es-EC" sz="1400" dirty="0" err="1" smtClean="0">
              <a:latin typeface="Constantia" panose="02030602050306030303" pitchFamily="18" charset="0"/>
            </a:rPr>
            <a:t>Protection</a:t>
          </a:r>
          <a:r>
            <a:rPr lang="es-EC" sz="1400" dirty="0" smtClean="0">
              <a:latin typeface="Constantia" panose="02030602050306030303" pitchFamily="18" charset="0"/>
            </a:rPr>
            <a:t> Agency </a:t>
          </a:r>
          <a:endParaRPr lang="es-ES" sz="1400" dirty="0">
            <a:latin typeface="Constantia" panose="02030602050306030303" pitchFamily="18" charset="0"/>
          </a:endParaRPr>
        </a:p>
      </dgm:t>
    </dgm:pt>
    <dgm:pt modelId="{41E9234F-90F0-4B54-9476-21F5B6B83ABE}" type="parTrans" cxnId="{B0C22194-9F5D-40CB-8742-781777255564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C64152BB-03F9-433C-B06B-F61003779A4A}" type="sibTrans" cxnId="{B0C22194-9F5D-40CB-8742-781777255564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88A7A0CC-DFFF-4432-84D1-DD90F44E37C9}" type="pres">
      <dgm:prSet presAssocID="{551DFF1A-211E-4165-90CE-FCBF87177EA0}" presName="Name0" presStyleCnt="0">
        <dgm:presLayoutVars>
          <dgm:dir/>
          <dgm:resizeHandles val="exact"/>
        </dgm:presLayoutVars>
      </dgm:prSet>
      <dgm:spPr/>
    </dgm:pt>
    <dgm:pt modelId="{AC3F452F-3DFC-4692-8274-FFD9768DCC71}" type="pres">
      <dgm:prSet presAssocID="{5588AA11-F6D3-4A8E-AFD2-9B1AE821AF6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BE0140-F919-4510-883E-1F6731E01267}" type="pres">
      <dgm:prSet presAssocID="{72DC155A-AE11-4124-B16D-85F47FB4E6B8}" presName="sibTrans" presStyleLbl="sibTrans2D1" presStyleIdx="0" presStyleCnt="3"/>
      <dgm:spPr/>
      <dgm:t>
        <a:bodyPr/>
        <a:lstStyle/>
        <a:p>
          <a:endParaRPr lang="es-ES"/>
        </a:p>
      </dgm:t>
    </dgm:pt>
    <dgm:pt modelId="{AEAD680B-A39D-4688-937E-C75A18410612}" type="pres">
      <dgm:prSet presAssocID="{72DC155A-AE11-4124-B16D-85F47FB4E6B8}" presName="connectorText" presStyleLbl="sibTrans2D1" presStyleIdx="0" presStyleCnt="3"/>
      <dgm:spPr/>
      <dgm:t>
        <a:bodyPr/>
        <a:lstStyle/>
        <a:p>
          <a:endParaRPr lang="es-ES"/>
        </a:p>
      </dgm:t>
    </dgm:pt>
    <dgm:pt modelId="{C4E82F24-CDB6-4A59-B78D-1C3452426CDA}" type="pres">
      <dgm:prSet presAssocID="{775E89DC-A316-4029-9746-68E9506F748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4B0598B-0E50-4BD4-8017-0CB0B3D1EC00}" type="pres">
      <dgm:prSet presAssocID="{A1EBD0F3-9938-4D69-BD9F-D14ABFF875CA}" presName="sibTrans" presStyleLbl="sibTrans2D1" presStyleIdx="1" presStyleCnt="3"/>
      <dgm:spPr/>
      <dgm:t>
        <a:bodyPr/>
        <a:lstStyle/>
        <a:p>
          <a:endParaRPr lang="es-ES"/>
        </a:p>
      </dgm:t>
    </dgm:pt>
    <dgm:pt modelId="{E3A5AE60-223E-4BAD-B71E-F62565B5D42C}" type="pres">
      <dgm:prSet presAssocID="{A1EBD0F3-9938-4D69-BD9F-D14ABFF875CA}" presName="connectorText" presStyleLbl="sibTrans2D1" presStyleIdx="1" presStyleCnt="3"/>
      <dgm:spPr/>
      <dgm:t>
        <a:bodyPr/>
        <a:lstStyle/>
        <a:p>
          <a:endParaRPr lang="es-ES"/>
        </a:p>
      </dgm:t>
    </dgm:pt>
    <dgm:pt modelId="{EC436BD6-B42D-4AB7-BB44-CCCB7C6108E1}" type="pres">
      <dgm:prSet presAssocID="{8D2A98D3-3D00-41B4-8695-E0EECB6E715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6BBF3A-EBB1-4CBA-AF79-549847A85DCB}" type="pres">
      <dgm:prSet presAssocID="{CEF7DEEF-8CE2-49BC-A801-FCE328BAB7DC}" presName="sibTrans" presStyleLbl="sibTrans2D1" presStyleIdx="2" presStyleCnt="3"/>
      <dgm:spPr/>
      <dgm:t>
        <a:bodyPr/>
        <a:lstStyle/>
        <a:p>
          <a:endParaRPr lang="es-ES"/>
        </a:p>
      </dgm:t>
    </dgm:pt>
    <dgm:pt modelId="{C0D0CAC7-C941-4D7E-B546-C0045D43EFE4}" type="pres">
      <dgm:prSet presAssocID="{CEF7DEEF-8CE2-49BC-A801-FCE328BAB7DC}" presName="connectorText" presStyleLbl="sibTrans2D1" presStyleIdx="2" presStyleCnt="3"/>
      <dgm:spPr/>
      <dgm:t>
        <a:bodyPr/>
        <a:lstStyle/>
        <a:p>
          <a:endParaRPr lang="es-ES"/>
        </a:p>
      </dgm:t>
    </dgm:pt>
    <dgm:pt modelId="{0B28B72D-5693-4512-9CA2-E5BD49A23E88}" type="pres">
      <dgm:prSet presAssocID="{5A1A29CA-6953-4519-9D98-2519AE57176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7794228-273E-4CDF-B59D-7D6F07D6C2BB}" type="presOf" srcId="{A1EBD0F3-9938-4D69-BD9F-D14ABFF875CA}" destId="{E3A5AE60-223E-4BAD-B71E-F62565B5D42C}" srcOrd="1" destOrd="0" presId="urn:microsoft.com/office/officeart/2005/8/layout/process1"/>
    <dgm:cxn modelId="{B254354E-28ED-4382-9A0E-5716D509B608}" type="presOf" srcId="{CEF7DEEF-8CE2-49BC-A801-FCE328BAB7DC}" destId="{326BBF3A-EBB1-4CBA-AF79-549847A85DCB}" srcOrd="0" destOrd="0" presId="urn:microsoft.com/office/officeart/2005/8/layout/process1"/>
    <dgm:cxn modelId="{1B2A2E91-6F52-47B1-89F4-CA083BC13EFA}" type="presOf" srcId="{CEF7DEEF-8CE2-49BC-A801-FCE328BAB7DC}" destId="{C0D0CAC7-C941-4D7E-B546-C0045D43EFE4}" srcOrd="1" destOrd="0" presId="urn:microsoft.com/office/officeart/2005/8/layout/process1"/>
    <dgm:cxn modelId="{D084D0B6-41C3-4CEC-A625-E210D81FB474}" type="presOf" srcId="{551DFF1A-211E-4165-90CE-FCBF87177EA0}" destId="{88A7A0CC-DFFF-4432-84D1-DD90F44E37C9}" srcOrd="0" destOrd="0" presId="urn:microsoft.com/office/officeart/2005/8/layout/process1"/>
    <dgm:cxn modelId="{7C7A4B91-A04B-4F88-84AA-38095A5990EA}" type="presOf" srcId="{72DC155A-AE11-4124-B16D-85F47FB4E6B8}" destId="{AEAD680B-A39D-4688-937E-C75A18410612}" srcOrd="1" destOrd="0" presId="urn:microsoft.com/office/officeart/2005/8/layout/process1"/>
    <dgm:cxn modelId="{B0C22194-9F5D-40CB-8742-781777255564}" srcId="{551DFF1A-211E-4165-90CE-FCBF87177EA0}" destId="{5A1A29CA-6953-4519-9D98-2519AE57176B}" srcOrd="3" destOrd="0" parTransId="{41E9234F-90F0-4B54-9476-21F5B6B83ABE}" sibTransId="{C64152BB-03F9-433C-B06B-F61003779A4A}"/>
    <dgm:cxn modelId="{94354F6D-101C-4AA5-817C-5302BE509843}" srcId="{551DFF1A-211E-4165-90CE-FCBF87177EA0}" destId="{8D2A98D3-3D00-41B4-8695-E0EECB6E7151}" srcOrd="2" destOrd="0" parTransId="{8B056B9C-020B-4CB8-A9DD-374460235D36}" sibTransId="{CEF7DEEF-8CE2-49BC-A801-FCE328BAB7DC}"/>
    <dgm:cxn modelId="{56922797-5DF6-46C9-BB76-7E8729F90A2C}" type="presOf" srcId="{72DC155A-AE11-4124-B16D-85F47FB4E6B8}" destId="{72BE0140-F919-4510-883E-1F6731E01267}" srcOrd="0" destOrd="0" presId="urn:microsoft.com/office/officeart/2005/8/layout/process1"/>
    <dgm:cxn modelId="{4DFF0BC0-3EA6-4036-8C05-2BCC115770F1}" srcId="{551DFF1A-211E-4165-90CE-FCBF87177EA0}" destId="{775E89DC-A316-4029-9746-68E9506F748D}" srcOrd="1" destOrd="0" parTransId="{EF8200C5-8063-4567-8FF8-128BD8B92D88}" sibTransId="{A1EBD0F3-9938-4D69-BD9F-D14ABFF875CA}"/>
    <dgm:cxn modelId="{076CB734-493E-4564-A5ED-18E2CCDCAB32}" type="presOf" srcId="{A1EBD0F3-9938-4D69-BD9F-D14ABFF875CA}" destId="{E4B0598B-0E50-4BD4-8017-0CB0B3D1EC00}" srcOrd="0" destOrd="0" presId="urn:microsoft.com/office/officeart/2005/8/layout/process1"/>
    <dgm:cxn modelId="{3966B3FF-3BBE-45A8-AB89-C81A0D7F4BDB}" type="presOf" srcId="{775E89DC-A316-4029-9746-68E9506F748D}" destId="{C4E82F24-CDB6-4A59-B78D-1C3452426CDA}" srcOrd="0" destOrd="0" presId="urn:microsoft.com/office/officeart/2005/8/layout/process1"/>
    <dgm:cxn modelId="{78C11D35-2D82-4953-A954-0AE89460D87B}" type="presOf" srcId="{8D2A98D3-3D00-41B4-8695-E0EECB6E7151}" destId="{EC436BD6-B42D-4AB7-BB44-CCCB7C6108E1}" srcOrd="0" destOrd="0" presId="urn:microsoft.com/office/officeart/2005/8/layout/process1"/>
    <dgm:cxn modelId="{84F9C0D4-E886-42B7-BACD-762C4913A64F}" type="presOf" srcId="{5A1A29CA-6953-4519-9D98-2519AE57176B}" destId="{0B28B72D-5693-4512-9CA2-E5BD49A23E88}" srcOrd="0" destOrd="0" presId="urn:microsoft.com/office/officeart/2005/8/layout/process1"/>
    <dgm:cxn modelId="{F97298C4-9F23-4BD2-97DC-D9BAA0224052}" srcId="{551DFF1A-211E-4165-90CE-FCBF87177EA0}" destId="{5588AA11-F6D3-4A8E-AFD2-9B1AE821AF6E}" srcOrd="0" destOrd="0" parTransId="{149C1B23-D219-4D8D-9535-D6314D95FF3D}" sibTransId="{72DC155A-AE11-4124-B16D-85F47FB4E6B8}"/>
    <dgm:cxn modelId="{29DBD4D6-30EC-4E04-B384-7E93B96E824A}" type="presOf" srcId="{5588AA11-F6D3-4A8E-AFD2-9B1AE821AF6E}" destId="{AC3F452F-3DFC-4692-8274-FFD9768DCC71}" srcOrd="0" destOrd="0" presId="urn:microsoft.com/office/officeart/2005/8/layout/process1"/>
    <dgm:cxn modelId="{48259FEC-2595-4B31-AC1F-42657BD0056C}" type="presParOf" srcId="{88A7A0CC-DFFF-4432-84D1-DD90F44E37C9}" destId="{AC3F452F-3DFC-4692-8274-FFD9768DCC71}" srcOrd="0" destOrd="0" presId="urn:microsoft.com/office/officeart/2005/8/layout/process1"/>
    <dgm:cxn modelId="{25B1CF33-FD9C-4F32-81AD-9102EBE52A52}" type="presParOf" srcId="{88A7A0CC-DFFF-4432-84D1-DD90F44E37C9}" destId="{72BE0140-F919-4510-883E-1F6731E01267}" srcOrd="1" destOrd="0" presId="urn:microsoft.com/office/officeart/2005/8/layout/process1"/>
    <dgm:cxn modelId="{FBE158B0-89FE-450B-9636-FCF9C2D86B35}" type="presParOf" srcId="{72BE0140-F919-4510-883E-1F6731E01267}" destId="{AEAD680B-A39D-4688-937E-C75A18410612}" srcOrd="0" destOrd="0" presId="urn:microsoft.com/office/officeart/2005/8/layout/process1"/>
    <dgm:cxn modelId="{9C23F4D9-52A2-4873-857D-3D329ECDCAF7}" type="presParOf" srcId="{88A7A0CC-DFFF-4432-84D1-DD90F44E37C9}" destId="{C4E82F24-CDB6-4A59-B78D-1C3452426CDA}" srcOrd="2" destOrd="0" presId="urn:microsoft.com/office/officeart/2005/8/layout/process1"/>
    <dgm:cxn modelId="{B1477ED0-03DA-4D43-A746-9CCB2F79CB19}" type="presParOf" srcId="{88A7A0CC-DFFF-4432-84D1-DD90F44E37C9}" destId="{E4B0598B-0E50-4BD4-8017-0CB0B3D1EC00}" srcOrd="3" destOrd="0" presId="urn:microsoft.com/office/officeart/2005/8/layout/process1"/>
    <dgm:cxn modelId="{1B286E0B-B39D-4C1A-A90A-2CB8FFFD904A}" type="presParOf" srcId="{E4B0598B-0E50-4BD4-8017-0CB0B3D1EC00}" destId="{E3A5AE60-223E-4BAD-B71E-F62565B5D42C}" srcOrd="0" destOrd="0" presId="urn:microsoft.com/office/officeart/2005/8/layout/process1"/>
    <dgm:cxn modelId="{DFF4563C-955E-4DF7-9F48-C28A4F653C0F}" type="presParOf" srcId="{88A7A0CC-DFFF-4432-84D1-DD90F44E37C9}" destId="{EC436BD6-B42D-4AB7-BB44-CCCB7C6108E1}" srcOrd="4" destOrd="0" presId="urn:microsoft.com/office/officeart/2005/8/layout/process1"/>
    <dgm:cxn modelId="{FDCB796E-4BB9-4BC1-9D42-8A8E391F059F}" type="presParOf" srcId="{88A7A0CC-DFFF-4432-84D1-DD90F44E37C9}" destId="{326BBF3A-EBB1-4CBA-AF79-549847A85DCB}" srcOrd="5" destOrd="0" presId="urn:microsoft.com/office/officeart/2005/8/layout/process1"/>
    <dgm:cxn modelId="{DAF00C0E-17C4-4001-8BD4-2BEE18D316D8}" type="presParOf" srcId="{326BBF3A-EBB1-4CBA-AF79-549847A85DCB}" destId="{C0D0CAC7-C941-4D7E-B546-C0045D43EFE4}" srcOrd="0" destOrd="0" presId="urn:microsoft.com/office/officeart/2005/8/layout/process1"/>
    <dgm:cxn modelId="{57913549-FA28-4FC6-88BB-5C85E8CD1FAA}" type="presParOf" srcId="{88A7A0CC-DFFF-4432-84D1-DD90F44E37C9}" destId="{0B28B72D-5693-4512-9CA2-E5BD49A23E8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2A21DF9-4582-4A62-91AD-21305F73CE1E}" type="doc">
      <dgm:prSet loTypeId="urn:microsoft.com/office/officeart/2005/8/layout/process5" loCatId="process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s-ES"/>
        </a:p>
      </dgm:t>
    </dgm:pt>
    <dgm:pt modelId="{CC76C84A-B373-402B-A2DF-022784E649DE}">
      <dgm:prSet phldrT="[Texto]" custT="1"/>
      <dgm:spPr/>
      <dgm:t>
        <a:bodyPr/>
        <a:lstStyle/>
        <a:p>
          <a:r>
            <a:rPr lang="es-EC" sz="1400" smtClean="0">
              <a:solidFill>
                <a:schemeClr val="tx1"/>
              </a:solidFill>
              <a:latin typeface="Constantia" panose="02030602050306030303" pitchFamily="18" charset="0"/>
            </a:rPr>
            <a:t>Mínimo un contenedor y máximo cuatro a cinco contenedores semanales </a:t>
          </a:r>
          <a:endParaRPr lang="es-ES" sz="1400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DCBE054E-23C9-43DB-A6F4-0C508BB97241}" type="parTrans" cxnId="{9B29BD73-7509-4ED9-BB26-3AD1269B0656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AA47654F-4C2F-48DA-9464-80AFC66DB2AF}" type="sibTrans" cxnId="{9B29BD73-7509-4ED9-BB26-3AD1269B0656}">
      <dgm:prSet custT="1"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39D242E0-B8DE-4DDC-85D9-C15DDFD93D66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  <a:latin typeface="Constantia" panose="02030602050306030303" pitchFamily="18" charset="0"/>
            </a:rPr>
            <a:t>Contrato fijo con el importador durante el año</a:t>
          </a:r>
          <a:endParaRPr lang="es-ES" sz="1400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38ECCDB3-C21E-4A8C-86D4-7434952EDB19}" type="parTrans" cxnId="{50F27526-BEA1-487E-B52D-07DB1684999F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4CA4A178-C911-4D36-81A3-A06FD8F24168}" type="sibTrans" cxnId="{50F27526-BEA1-487E-B52D-07DB1684999F}">
      <dgm:prSet custT="1"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89DD893C-2E7B-4A66-ABA6-621A7A0F727A}">
      <dgm:prSet phldrT="[Texto]" custT="1"/>
      <dgm:spPr/>
      <dgm:t>
        <a:bodyPr/>
        <a:lstStyle/>
        <a:p>
          <a:r>
            <a:rPr lang="es-EC" sz="1400" smtClean="0">
              <a:solidFill>
                <a:schemeClr val="tx1"/>
              </a:solidFill>
              <a:latin typeface="Constantia" panose="02030602050306030303" pitchFamily="18" charset="0"/>
            </a:rPr>
            <a:t>La baby banana sigue siendo considerada como una fruta exótica en el mercado internacional</a:t>
          </a:r>
          <a:endParaRPr lang="es-ES" sz="1400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EB8752E3-3F10-49ED-9F6E-5F56DCDBC33D}" type="parTrans" cxnId="{775CE6C1-B57E-4F0B-B94B-EBC2738C653F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D861959E-DBE9-4044-8E64-C741BBDDA2A1}" type="sibTrans" cxnId="{775CE6C1-B57E-4F0B-B94B-EBC2738C653F}">
      <dgm:prSet custT="1"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FC38FF7A-5B80-4731-8A18-A2C43AB9056D}">
      <dgm:prSet phldrT="[Texto]" custT="1"/>
      <dgm:spPr/>
      <dgm:t>
        <a:bodyPr/>
        <a:lstStyle/>
        <a:p>
          <a:r>
            <a:rPr lang="es-EC" sz="1400" smtClean="0">
              <a:solidFill>
                <a:schemeClr val="tx1"/>
              </a:solidFill>
              <a:latin typeface="Constantia" panose="02030602050306030303" pitchFamily="18" charset="0"/>
            </a:rPr>
            <a:t>Como negocio es rentable y genera utilidad</a:t>
          </a:r>
          <a:endParaRPr lang="es-ES" sz="1400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EFCD0C48-89E9-4365-A1A2-C56CF0680B03}" type="parTrans" cxnId="{A56A034D-1C58-40DD-8A96-AC4928D256BC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1EEA0E29-951A-44C9-B48D-FFC26D406100}" type="sibTrans" cxnId="{A56A034D-1C58-40DD-8A96-AC4928D256BC}">
      <dgm:prSet custT="1"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58676E64-4005-4217-9F00-48FCD9947129}">
      <dgm:prSet phldrT="[Texto]" custT="1"/>
      <dgm:spPr/>
      <dgm:t>
        <a:bodyPr/>
        <a:lstStyle/>
        <a:p>
          <a:r>
            <a:rPr lang="es-EC" sz="1400" smtClean="0">
              <a:solidFill>
                <a:schemeClr val="tx1"/>
              </a:solidFill>
              <a:latin typeface="Constantia" panose="02030602050306030303" pitchFamily="18" charset="0"/>
            </a:rPr>
            <a:t>Existe un precio establecido para la compra de baby banana</a:t>
          </a:r>
          <a:endParaRPr lang="es-ES" sz="1400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4A4D75F0-EA84-4BFF-99D2-22D32F77B6C3}" type="parTrans" cxnId="{592D7015-309D-4F7F-B201-94FAA10AF75E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3DB38D11-64AB-4613-BB9E-F05F2AD8949E}" type="sibTrans" cxnId="{592D7015-309D-4F7F-B201-94FAA10AF75E}">
      <dgm:prSet custT="1"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AEBEB5E9-A035-4D00-9E48-36F407680E3B}">
      <dgm:prSet phldrT="[Texto]" custT="1"/>
      <dgm:spPr/>
      <dgm:t>
        <a:bodyPr/>
        <a:lstStyle/>
        <a:p>
          <a:r>
            <a:rPr lang="es-ES" sz="1400" smtClean="0">
              <a:solidFill>
                <a:schemeClr val="tx1"/>
              </a:solidFill>
              <a:latin typeface="Constantia" panose="02030602050306030303" pitchFamily="18" charset="0"/>
            </a:rPr>
            <a:t>Personal técnico especializado </a:t>
          </a:r>
          <a:endParaRPr lang="es-ES" sz="1400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B87C70E6-72F8-4DD4-A752-2E58B0C7B6DB}" type="parTrans" cxnId="{22CBCA6A-B892-49CF-923C-631376CA3C00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9E54AD1D-5095-4690-86E0-84E9150070CE}" type="sibTrans" cxnId="{22CBCA6A-B892-49CF-923C-631376CA3C00}">
      <dgm:prSet custT="1"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ED1BBF88-A53C-405A-922F-7DC63901DB90}">
      <dgm:prSet phldrT="[Texto]" custT="1"/>
      <dgm:spPr/>
      <dgm:t>
        <a:bodyPr/>
        <a:lstStyle/>
        <a:p>
          <a:r>
            <a:rPr lang="es-EC" sz="1400" smtClean="0">
              <a:solidFill>
                <a:schemeClr val="tx1"/>
              </a:solidFill>
              <a:latin typeface="Constantia" panose="02030602050306030303" pitchFamily="18" charset="0"/>
            </a:rPr>
            <a:t>tiene gran potencial de producción y exportación a largo plazo</a:t>
          </a:r>
          <a:endParaRPr lang="es-ES" sz="1400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E2003157-0C53-457A-B381-BEDE9158FA80}" type="parTrans" cxnId="{1C666FCF-3344-41E3-831E-11A5B7BA5D90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1236C0AF-23FF-4B1C-ACF6-D033B2BBB106}" type="sibTrans" cxnId="{1C666FCF-3344-41E3-831E-11A5B7BA5D90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23F7F296-1361-4E6C-A429-0DD6DC5FCB0A}">
      <dgm:prSet phldrT="[Texto]" custT="1"/>
      <dgm:spPr/>
      <dgm:t>
        <a:bodyPr/>
        <a:lstStyle/>
        <a:p>
          <a:r>
            <a:rPr lang="es-ES" sz="1400" smtClean="0">
              <a:solidFill>
                <a:schemeClr val="tx1"/>
              </a:solidFill>
              <a:latin typeface="Constantia" panose="02030602050306030303" pitchFamily="18" charset="0"/>
            </a:rPr>
            <a:t>Poca competencia a nivel nacional, pero se intensifica por temporadas</a:t>
          </a:r>
          <a:endParaRPr lang="es-ES" sz="1400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D75681E1-BA26-4DC8-9DC7-FFB768A4D5DB}" type="parTrans" cxnId="{3C1A6049-B934-4DB4-B5F6-AE8BA4381D5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5376E49-5FBD-412A-92B9-8833E0702B2C}" type="sibTrans" cxnId="{3C1A6049-B934-4DB4-B5F6-AE8BA4381D5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635C4ED-313C-4CCF-93BB-0FB921167371}">
      <dgm:prSet phldrT="[Texto]" custT="1"/>
      <dgm:spPr/>
      <dgm:t>
        <a:bodyPr/>
        <a:lstStyle/>
        <a:p>
          <a:r>
            <a:rPr lang="es-ES" sz="1400" smtClean="0">
              <a:solidFill>
                <a:schemeClr val="tx1"/>
              </a:solidFill>
              <a:latin typeface="Constantia" panose="02030602050306030303" pitchFamily="18" charset="0"/>
            </a:rPr>
            <a:t>Productores fijos semanales, se les capacita y asesora </a:t>
          </a:r>
          <a:endParaRPr lang="es-ES" sz="1400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C1B9CCA2-AA91-426E-95A0-91BAC5E7AD81}" type="parTrans" cxnId="{59014793-1FFA-44E3-8A2A-DC6FA7B9A10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AE81C3E-3149-45F8-8EB6-F4FABC2BCD0E}" type="sibTrans" cxnId="{59014793-1FFA-44E3-8A2A-DC6FA7B9A10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34A75BC-7AEC-4E1A-AB8F-503638FE0F03}" type="pres">
      <dgm:prSet presAssocID="{E2A21DF9-4582-4A62-91AD-21305F73CE1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011142F-517F-4AC9-A9F0-A11CE092BE12}" type="pres">
      <dgm:prSet presAssocID="{CC76C84A-B373-402B-A2DF-022784E649DE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DA492A-3F7C-4DDB-8535-74DFF5C0E444}" type="pres">
      <dgm:prSet presAssocID="{AA47654F-4C2F-48DA-9464-80AFC66DB2AF}" presName="sibTrans" presStyleLbl="sibTrans2D1" presStyleIdx="0" presStyleCnt="8"/>
      <dgm:spPr/>
      <dgm:t>
        <a:bodyPr/>
        <a:lstStyle/>
        <a:p>
          <a:endParaRPr lang="es-ES"/>
        </a:p>
      </dgm:t>
    </dgm:pt>
    <dgm:pt modelId="{ABAC8F23-7369-4DB7-9604-E6867CB3D14D}" type="pres">
      <dgm:prSet presAssocID="{AA47654F-4C2F-48DA-9464-80AFC66DB2AF}" presName="connectorText" presStyleLbl="sibTrans2D1" presStyleIdx="0" presStyleCnt="8"/>
      <dgm:spPr/>
      <dgm:t>
        <a:bodyPr/>
        <a:lstStyle/>
        <a:p>
          <a:endParaRPr lang="es-ES"/>
        </a:p>
      </dgm:t>
    </dgm:pt>
    <dgm:pt modelId="{B908837C-8ED5-462E-8378-DF45CB0A6A91}" type="pres">
      <dgm:prSet presAssocID="{39D242E0-B8DE-4DDC-85D9-C15DDFD93D66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0B44E2-BA87-42C8-9D5F-35CE0031830C}" type="pres">
      <dgm:prSet presAssocID="{4CA4A178-C911-4D36-81A3-A06FD8F24168}" presName="sibTrans" presStyleLbl="sibTrans2D1" presStyleIdx="1" presStyleCnt="8"/>
      <dgm:spPr/>
      <dgm:t>
        <a:bodyPr/>
        <a:lstStyle/>
        <a:p>
          <a:endParaRPr lang="es-ES"/>
        </a:p>
      </dgm:t>
    </dgm:pt>
    <dgm:pt modelId="{82753CCC-0621-4773-922B-18A5422C3D8A}" type="pres">
      <dgm:prSet presAssocID="{4CA4A178-C911-4D36-81A3-A06FD8F24168}" presName="connectorText" presStyleLbl="sibTrans2D1" presStyleIdx="1" presStyleCnt="8"/>
      <dgm:spPr/>
      <dgm:t>
        <a:bodyPr/>
        <a:lstStyle/>
        <a:p>
          <a:endParaRPr lang="es-ES"/>
        </a:p>
      </dgm:t>
    </dgm:pt>
    <dgm:pt modelId="{101C55D6-5F1B-4A29-9052-A5D4DDEDFA27}" type="pres">
      <dgm:prSet presAssocID="{89DD893C-2E7B-4A66-ABA6-621A7A0F727A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F00A9A1-4F36-480F-8CC2-B3F9C65345B4}" type="pres">
      <dgm:prSet presAssocID="{D861959E-DBE9-4044-8E64-C741BBDDA2A1}" presName="sibTrans" presStyleLbl="sibTrans2D1" presStyleIdx="2" presStyleCnt="8"/>
      <dgm:spPr/>
      <dgm:t>
        <a:bodyPr/>
        <a:lstStyle/>
        <a:p>
          <a:endParaRPr lang="es-ES"/>
        </a:p>
      </dgm:t>
    </dgm:pt>
    <dgm:pt modelId="{FFE57D0B-7482-40FD-BCB6-19E85CBC21BC}" type="pres">
      <dgm:prSet presAssocID="{D861959E-DBE9-4044-8E64-C741BBDDA2A1}" presName="connectorText" presStyleLbl="sibTrans2D1" presStyleIdx="2" presStyleCnt="8"/>
      <dgm:spPr/>
      <dgm:t>
        <a:bodyPr/>
        <a:lstStyle/>
        <a:p>
          <a:endParaRPr lang="es-ES"/>
        </a:p>
      </dgm:t>
    </dgm:pt>
    <dgm:pt modelId="{FE87B59A-C752-42B8-A607-6AD61CD90842}" type="pres">
      <dgm:prSet presAssocID="{FC38FF7A-5B80-4731-8A18-A2C43AB9056D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2BEDE1-CCA0-4E65-B0CB-644B0ABF4885}" type="pres">
      <dgm:prSet presAssocID="{1EEA0E29-951A-44C9-B48D-FFC26D406100}" presName="sibTrans" presStyleLbl="sibTrans2D1" presStyleIdx="3" presStyleCnt="8"/>
      <dgm:spPr/>
      <dgm:t>
        <a:bodyPr/>
        <a:lstStyle/>
        <a:p>
          <a:endParaRPr lang="es-ES"/>
        </a:p>
      </dgm:t>
    </dgm:pt>
    <dgm:pt modelId="{28604FB1-9F16-42AC-97A3-AFEDAEFA0A3F}" type="pres">
      <dgm:prSet presAssocID="{1EEA0E29-951A-44C9-B48D-FFC26D406100}" presName="connectorText" presStyleLbl="sibTrans2D1" presStyleIdx="3" presStyleCnt="8"/>
      <dgm:spPr/>
      <dgm:t>
        <a:bodyPr/>
        <a:lstStyle/>
        <a:p>
          <a:endParaRPr lang="es-ES"/>
        </a:p>
      </dgm:t>
    </dgm:pt>
    <dgm:pt modelId="{5280B2F7-5120-483B-AB70-B78C5B0639F2}" type="pres">
      <dgm:prSet presAssocID="{23F7F296-1361-4E6C-A429-0DD6DC5FCB0A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84C06A-207C-4BA3-A61E-5B9C5C056DA3}" type="pres">
      <dgm:prSet presAssocID="{65376E49-5FBD-412A-92B9-8833E0702B2C}" presName="sibTrans" presStyleLbl="sibTrans2D1" presStyleIdx="4" presStyleCnt="8"/>
      <dgm:spPr/>
      <dgm:t>
        <a:bodyPr/>
        <a:lstStyle/>
        <a:p>
          <a:endParaRPr lang="es-ES"/>
        </a:p>
      </dgm:t>
    </dgm:pt>
    <dgm:pt modelId="{6510F598-2997-4540-A947-68D38F663116}" type="pres">
      <dgm:prSet presAssocID="{65376E49-5FBD-412A-92B9-8833E0702B2C}" presName="connectorText" presStyleLbl="sibTrans2D1" presStyleIdx="4" presStyleCnt="8"/>
      <dgm:spPr/>
      <dgm:t>
        <a:bodyPr/>
        <a:lstStyle/>
        <a:p>
          <a:endParaRPr lang="es-ES"/>
        </a:p>
      </dgm:t>
    </dgm:pt>
    <dgm:pt modelId="{64394FD9-4E3B-446D-A06A-271096CDF72F}" type="pres">
      <dgm:prSet presAssocID="{58676E64-4005-4217-9F00-48FCD9947129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338285-007B-46F6-8EFB-FB03278CBBB0}" type="pres">
      <dgm:prSet presAssocID="{3DB38D11-64AB-4613-BB9E-F05F2AD8949E}" presName="sibTrans" presStyleLbl="sibTrans2D1" presStyleIdx="5" presStyleCnt="8"/>
      <dgm:spPr/>
      <dgm:t>
        <a:bodyPr/>
        <a:lstStyle/>
        <a:p>
          <a:endParaRPr lang="es-ES"/>
        </a:p>
      </dgm:t>
    </dgm:pt>
    <dgm:pt modelId="{54072183-7B73-4077-A3D2-29D9B808ED63}" type="pres">
      <dgm:prSet presAssocID="{3DB38D11-64AB-4613-BB9E-F05F2AD8949E}" presName="connectorText" presStyleLbl="sibTrans2D1" presStyleIdx="5" presStyleCnt="8"/>
      <dgm:spPr/>
      <dgm:t>
        <a:bodyPr/>
        <a:lstStyle/>
        <a:p>
          <a:endParaRPr lang="es-ES"/>
        </a:p>
      </dgm:t>
    </dgm:pt>
    <dgm:pt modelId="{C109A0A8-3FCA-43F6-9703-F3E8CB682193}" type="pres">
      <dgm:prSet presAssocID="{AEBEB5E9-A035-4D00-9E48-36F407680E3B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DF30D1-2584-4A31-B9A8-3AD596D0D4A1}" type="pres">
      <dgm:prSet presAssocID="{9E54AD1D-5095-4690-86E0-84E9150070CE}" presName="sibTrans" presStyleLbl="sibTrans2D1" presStyleIdx="6" presStyleCnt="8"/>
      <dgm:spPr/>
      <dgm:t>
        <a:bodyPr/>
        <a:lstStyle/>
        <a:p>
          <a:endParaRPr lang="es-ES"/>
        </a:p>
      </dgm:t>
    </dgm:pt>
    <dgm:pt modelId="{DAF3239F-6C0F-43E4-8E58-BA892F86B56F}" type="pres">
      <dgm:prSet presAssocID="{9E54AD1D-5095-4690-86E0-84E9150070CE}" presName="connectorText" presStyleLbl="sibTrans2D1" presStyleIdx="6" presStyleCnt="8"/>
      <dgm:spPr/>
      <dgm:t>
        <a:bodyPr/>
        <a:lstStyle/>
        <a:p>
          <a:endParaRPr lang="es-ES"/>
        </a:p>
      </dgm:t>
    </dgm:pt>
    <dgm:pt modelId="{AC875C04-7933-4A8C-B670-6EA4CF58376D}" type="pres">
      <dgm:prSet presAssocID="{6635C4ED-313C-4CCF-93BB-0FB921167371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45A6C1-797F-4B23-8678-01B8B6DAF78D}" type="pres">
      <dgm:prSet presAssocID="{8AE81C3E-3149-45F8-8EB6-F4FABC2BCD0E}" presName="sibTrans" presStyleLbl="sibTrans2D1" presStyleIdx="7" presStyleCnt="8"/>
      <dgm:spPr/>
      <dgm:t>
        <a:bodyPr/>
        <a:lstStyle/>
        <a:p>
          <a:endParaRPr lang="es-ES"/>
        </a:p>
      </dgm:t>
    </dgm:pt>
    <dgm:pt modelId="{662EC53B-2F89-4B45-A102-F99B25C863D0}" type="pres">
      <dgm:prSet presAssocID="{8AE81C3E-3149-45F8-8EB6-F4FABC2BCD0E}" presName="connectorText" presStyleLbl="sibTrans2D1" presStyleIdx="7" presStyleCnt="8"/>
      <dgm:spPr/>
      <dgm:t>
        <a:bodyPr/>
        <a:lstStyle/>
        <a:p>
          <a:endParaRPr lang="es-ES"/>
        </a:p>
      </dgm:t>
    </dgm:pt>
    <dgm:pt modelId="{56767C8E-6F07-4C3A-A90C-4F7889338FD7}" type="pres">
      <dgm:prSet presAssocID="{ED1BBF88-A53C-405A-922F-7DC63901DB90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B5B8A9D-0A7D-49FF-8A07-5509B520EDB9}" type="presOf" srcId="{CC76C84A-B373-402B-A2DF-022784E649DE}" destId="{C011142F-517F-4AC9-A9F0-A11CE092BE12}" srcOrd="0" destOrd="0" presId="urn:microsoft.com/office/officeart/2005/8/layout/process5"/>
    <dgm:cxn modelId="{592D7015-309D-4F7F-B201-94FAA10AF75E}" srcId="{E2A21DF9-4582-4A62-91AD-21305F73CE1E}" destId="{58676E64-4005-4217-9F00-48FCD9947129}" srcOrd="5" destOrd="0" parTransId="{4A4D75F0-EA84-4BFF-99D2-22D32F77B6C3}" sibTransId="{3DB38D11-64AB-4613-BB9E-F05F2AD8949E}"/>
    <dgm:cxn modelId="{775CE6C1-B57E-4F0B-B94B-EBC2738C653F}" srcId="{E2A21DF9-4582-4A62-91AD-21305F73CE1E}" destId="{89DD893C-2E7B-4A66-ABA6-621A7A0F727A}" srcOrd="2" destOrd="0" parTransId="{EB8752E3-3F10-49ED-9F6E-5F56DCDBC33D}" sibTransId="{D861959E-DBE9-4044-8E64-C741BBDDA2A1}"/>
    <dgm:cxn modelId="{D3E4ED31-A0F4-4571-AA92-1C26182FA408}" type="presOf" srcId="{AA47654F-4C2F-48DA-9464-80AFC66DB2AF}" destId="{9ADA492A-3F7C-4DDB-8535-74DFF5C0E444}" srcOrd="0" destOrd="0" presId="urn:microsoft.com/office/officeart/2005/8/layout/process5"/>
    <dgm:cxn modelId="{C39F0E3A-1220-44BE-B977-4D6A6FB74C8E}" type="presOf" srcId="{D861959E-DBE9-4044-8E64-C741BBDDA2A1}" destId="{FFE57D0B-7482-40FD-BCB6-19E85CBC21BC}" srcOrd="1" destOrd="0" presId="urn:microsoft.com/office/officeart/2005/8/layout/process5"/>
    <dgm:cxn modelId="{675B5F38-6D1D-4312-8AB0-AE967F17D9EC}" type="presOf" srcId="{3DB38D11-64AB-4613-BB9E-F05F2AD8949E}" destId="{54072183-7B73-4077-A3D2-29D9B808ED63}" srcOrd="1" destOrd="0" presId="urn:microsoft.com/office/officeart/2005/8/layout/process5"/>
    <dgm:cxn modelId="{3B7579E3-82CE-475F-87C6-FDB09432C8E0}" type="presOf" srcId="{23F7F296-1361-4E6C-A429-0DD6DC5FCB0A}" destId="{5280B2F7-5120-483B-AB70-B78C5B0639F2}" srcOrd="0" destOrd="0" presId="urn:microsoft.com/office/officeart/2005/8/layout/process5"/>
    <dgm:cxn modelId="{1B459001-231A-4AD4-857B-50A805B18240}" type="presOf" srcId="{1EEA0E29-951A-44C9-B48D-FFC26D406100}" destId="{602BEDE1-CCA0-4E65-B0CB-644B0ABF4885}" srcOrd="0" destOrd="0" presId="urn:microsoft.com/office/officeart/2005/8/layout/process5"/>
    <dgm:cxn modelId="{7260884F-EA58-452F-9C46-AB535345EFC9}" type="presOf" srcId="{ED1BBF88-A53C-405A-922F-7DC63901DB90}" destId="{56767C8E-6F07-4C3A-A90C-4F7889338FD7}" srcOrd="0" destOrd="0" presId="urn:microsoft.com/office/officeart/2005/8/layout/process5"/>
    <dgm:cxn modelId="{3C1A6049-B934-4DB4-B5F6-AE8BA4381D58}" srcId="{E2A21DF9-4582-4A62-91AD-21305F73CE1E}" destId="{23F7F296-1361-4E6C-A429-0DD6DC5FCB0A}" srcOrd="4" destOrd="0" parTransId="{D75681E1-BA26-4DC8-9DC7-FFB768A4D5DB}" sibTransId="{65376E49-5FBD-412A-92B9-8833E0702B2C}"/>
    <dgm:cxn modelId="{0E8F0F84-B01B-4E2F-B2A7-372E8434B3CC}" type="presOf" srcId="{39D242E0-B8DE-4DDC-85D9-C15DDFD93D66}" destId="{B908837C-8ED5-462E-8378-DF45CB0A6A91}" srcOrd="0" destOrd="0" presId="urn:microsoft.com/office/officeart/2005/8/layout/process5"/>
    <dgm:cxn modelId="{D8A7C7CA-F39A-45C0-B00D-AB99887DF106}" type="presOf" srcId="{AEBEB5E9-A035-4D00-9E48-36F407680E3B}" destId="{C109A0A8-3FCA-43F6-9703-F3E8CB682193}" srcOrd="0" destOrd="0" presId="urn:microsoft.com/office/officeart/2005/8/layout/process5"/>
    <dgm:cxn modelId="{50F27526-BEA1-487E-B52D-07DB1684999F}" srcId="{E2A21DF9-4582-4A62-91AD-21305F73CE1E}" destId="{39D242E0-B8DE-4DDC-85D9-C15DDFD93D66}" srcOrd="1" destOrd="0" parTransId="{38ECCDB3-C21E-4A8C-86D4-7434952EDB19}" sibTransId="{4CA4A178-C911-4D36-81A3-A06FD8F24168}"/>
    <dgm:cxn modelId="{AE4C13B3-EB9D-464F-9B24-71459D63ABB6}" type="presOf" srcId="{E2A21DF9-4582-4A62-91AD-21305F73CE1E}" destId="{534A75BC-7AEC-4E1A-AB8F-503638FE0F03}" srcOrd="0" destOrd="0" presId="urn:microsoft.com/office/officeart/2005/8/layout/process5"/>
    <dgm:cxn modelId="{A0CA25DC-372D-4429-8C37-A4B731B5AAD6}" type="presOf" srcId="{89DD893C-2E7B-4A66-ABA6-621A7A0F727A}" destId="{101C55D6-5F1B-4A29-9052-A5D4DDEDFA27}" srcOrd="0" destOrd="0" presId="urn:microsoft.com/office/officeart/2005/8/layout/process5"/>
    <dgm:cxn modelId="{1C666FCF-3344-41E3-831E-11A5B7BA5D90}" srcId="{E2A21DF9-4582-4A62-91AD-21305F73CE1E}" destId="{ED1BBF88-A53C-405A-922F-7DC63901DB90}" srcOrd="8" destOrd="0" parTransId="{E2003157-0C53-457A-B381-BEDE9158FA80}" sibTransId="{1236C0AF-23FF-4B1C-ACF6-D033B2BBB106}"/>
    <dgm:cxn modelId="{72F3838B-7AF5-4A9F-9AA6-82E86C66F0A3}" type="presOf" srcId="{6635C4ED-313C-4CCF-93BB-0FB921167371}" destId="{AC875C04-7933-4A8C-B670-6EA4CF58376D}" srcOrd="0" destOrd="0" presId="urn:microsoft.com/office/officeart/2005/8/layout/process5"/>
    <dgm:cxn modelId="{0B63B97D-B2B6-40A0-A8BA-0A46A9EFAE0B}" type="presOf" srcId="{4CA4A178-C911-4D36-81A3-A06FD8F24168}" destId="{82753CCC-0621-4773-922B-18A5422C3D8A}" srcOrd="1" destOrd="0" presId="urn:microsoft.com/office/officeart/2005/8/layout/process5"/>
    <dgm:cxn modelId="{22CBCA6A-B892-49CF-923C-631376CA3C00}" srcId="{E2A21DF9-4582-4A62-91AD-21305F73CE1E}" destId="{AEBEB5E9-A035-4D00-9E48-36F407680E3B}" srcOrd="6" destOrd="0" parTransId="{B87C70E6-72F8-4DD4-A752-2E58B0C7B6DB}" sibTransId="{9E54AD1D-5095-4690-86E0-84E9150070CE}"/>
    <dgm:cxn modelId="{65D72FD2-35CD-42E9-AD2F-681570D32694}" type="presOf" srcId="{9E54AD1D-5095-4690-86E0-84E9150070CE}" destId="{DAF3239F-6C0F-43E4-8E58-BA892F86B56F}" srcOrd="1" destOrd="0" presId="urn:microsoft.com/office/officeart/2005/8/layout/process5"/>
    <dgm:cxn modelId="{E6A953F3-EF76-4DBA-A15B-EC287FCC63DF}" type="presOf" srcId="{FC38FF7A-5B80-4731-8A18-A2C43AB9056D}" destId="{FE87B59A-C752-42B8-A607-6AD61CD90842}" srcOrd="0" destOrd="0" presId="urn:microsoft.com/office/officeart/2005/8/layout/process5"/>
    <dgm:cxn modelId="{58C3E7CE-E74F-4E8F-BAC0-68CB8D6238CD}" type="presOf" srcId="{D861959E-DBE9-4044-8E64-C741BBDDA2A1}" destId="{0F00A9A1-4F36-480F-8CC2-B3F9C65345B4}" srcOrd="0" destOrd="0" presId="urn:microsoft.com/office/officeart/2005/8/layout/process5"/>
    <dgm:cxn modelId="{69112D3E-3D93-4387-AD66-098789750449}" type="presOf" srcId="{65376E49-5FBD-412A-92B9-8833E0702B2C}" destId="{BC84C06A-207C-4BA3-A61E-5B9C5C056DA3}" srcOrd="0" destOrd="0" presId="urn:microsoft.com/office/officeart/2005/8/layout/process5"/>
    <dgm:cxn modelId="{93E36B87-7A3B-4BDB-BEFE-9DD20235B0E2}" type="presOf" srcId="{1EEA0E29-951A-44C9-B48D-FFC26D406100}" destId="{28604FB1-9F16-42AC-97A3-AFEDAEFA0A3F}" srcOrd="1" destOrd="0" presId="urn:microsoft.com/office/officeart/2005/8/layout/process5"/>
    <dgm:cxn modelId="{59014793-1FFA-44E3-8A2A-DC6FA7B9A10F}" srcId="{E2A21DF9-4582-4A62-91AD-21305F73CE1E}" destId="{6635C4ED-313C-4CCF-93BB-0FB921167371}" srcOrd="7" destOrd="0" parTransId="{C1B9CCA2-AA91-426E-95A0-91BAC5E7AD81}" sibTransId="{8AE81C3E-3149-45F8-8EB6-F4FABC2BCD0E}"/>
    <dgm:cxn modelId="{B78BA654-31D8-4628-A6CB-CF468364119A}" type="presOf" srcId="{AA47654F-4C2F-48DA-9464-80AFC66DB2AF}" destId="{ABAC8F23-7369-4DB7-9604-E6867CB3D14D}" srcOrd="1" destOrd="0" presId="urn:microsoft.com/office/officeart/2005/8/layout/process5"/>
    <dgm:cxn modelId="{704B5B02-BCC2-48FF-808A-5777BDF1923D}" type="presOf" srcId="{4CA4A178-C911-4D36-81A3-A06FD8F24168}" destId="{910B44E2-BA87-42C8-9D5F-35CE0031830C}" srcOrd="0" destOrd="0" presId="urn:microsoft.com/office/officeart/2005/8/layout/process5"/>
    <dgm:cxn modelId="{62E3E718-FF15-4A05-B3F2-D649AF9ABF44}" type="presOf" srcId="{9E54AD1D-5095-4690-86E0-84E9150070CE}" destId="{A7DF30D1-2584-4A31-B9A8-3AD596D0D4A1}" srcOrd="0" destOrd="0" presId="urn:microsoft.com/office/officeart/2005/8/layout/process5"/>
    <dgm:cxn modelId="{9B29BD73-7509-4ED9-BB26-3AD1269B0656}" srcId="{E2A21DF9-4582-4A62-91AD-21305F73CE1E}" destId="{CC76C84A-B373-402B-A2DF-022784E649DE}" srcOrd="0" destOrd="0" parTransId="{DCBE054E-23C9-43DB-A6F4-0C508BB97241}" sibTransId="{AA47654F-4C2F-48DA-9464-80AFC66DB2AF}"/>
    <dgm:cxn modelId="{49D8EC4C-06C1-4062-A584-4075C35CC518}" type="presOf" srcId="{8AE81C3E-3149-45F8-8EB6-F4FABC2BCD0E}" destId="{5845A6C1-797F-4B23-8678-01B8B6DAF78D}" srcOrd="0" destOrd="0" presId="urn:microsoft.com/office/officeart/2005/8/layout/process5"/>
    <dgm:cxn modelId="{1E55DAB5-83AE-4D99-BA65-F6BA8F5489DF}" type="presOf" srcId="{65376E49-5FBD-412A-92B9-8833E0702B2C}" destId="{6510F598-2997-4540-A947-68D38F663116}" srcOrd="1" destOrd="0" presId="urn:microsoft.com/office/officeart/2005/8/layout/process5"/>
    <dgm:cxn modelId="{A56A034D-1C58-40DD-8A96-AC4928D256BC}" srcId="{E2A21DF9-4582-4A62-91AD-21305F73CE1E}" destId="{FC38FF7A-5B80-4731-8A18-A2C43AB9056D}" srcOrd="3" destOrd="0" parTransId="{EFCD0C48-89E9-4365-A1A2-C56CF0680B03}" sibTransId="{1EEA0E29-951A-44C9-B48D-FFC26D406100}"/>
    <dgm:cxn modelId="{8F47F22B-1118-47E1-9845-740EF21EF15E}" type="presOf" srcId="{8AE81C3E-3149-45F8-8EB6-F4FABC2BCD0E}" destId="{662EC53B-2F89-4B45-A102-F99B25C863D0}" srcOrd="1" destOrd="0" presId="urn:microsoft.com/office/officeart/2005/8/layout/process5"/>
    <dgm:cxn modelId="{15F15407-D0D4-431A-A703-FB1A7F215BD9}" type="presOf" srcId="{3DB38D11-64AB-4613-BB9E-F05F2AD8949E}" destId="{06338285-007B-46F6-8EFB-FB03278CBBB0}" srcOrd="0" destOrd="0" presId="urn:microsoft.com/office/officeart/2005/8/layout/process5"/>
    <dgm:cxn modelId="{BE7DC14C-7781-406D-B6F2-42E0B304B4E5}" type="presOf" srcId="{58676E64-4005-4217-9F00-48FCD9947129}" destId="{64394FD9-4E3B-446D-A06A-271096CDF72F}" srcOrd="0" destOrd="0" presId="urn:microsoft.com/office/officeart/2005/8/layout/process5"/>
    <dgm:cxn modelId="{850829C2-1BAA-48CC-83FD-E55D060894E7}" type="presParOf" srcId="{534A75BC-7AEC-4E1A-AB8F-503638FE0F03}" destId="{C011142F-517F-4AC9-A9F0-A11CE092BE12}" srcOrd="0" destOrd="0" presId="urn:microsoft.com/office/officeart/2005/8/layout/process5"/>
    <dgm:cxn modelId="{BCAC3083-4AEE-42A6-B7FF-3FD7EF1903BA}" type="presParOf" srcId="{534A75BC-7AEC-4E1A-AB8F-503638FE0F03}" destId="{9ADA492A-3F7C-4DDB-8535-74DFF5C0E444}" srcOrd="1" destOrd="0" presId="urn:microsoft.com/office/officeart/2005/8/layout/process5"/>
    <dgm:cxn modelId="{E84304FE-392F-427A-918B-0C40305A8617}" type="presParOf" srcId="{9ADA492A-3F7C-4DDB-8535-74DFF5C0E444}" destId="{ABAC8F23-7369-4DB7-9604-E6867CB3D14D}" srcOrd="0" destOrd="0" presId="urn:microsoft.com/office/officeart/2005/8/layout/process5"/>
    <dgm:cxn modelId="{C26F84BA-451F-4090-A1A8-80728689F009}" type="presParOf" srcId="{534A75BC-7AEC-4E1A-AB8F-503638FE0F03}" destId="{B908837C-8ED5-462E-8378-DF45CB0A6A91}" srcOrd="2" destOrd="0" presId="urn:microsoft.com/office/officeart/2005/8/layout/process5"/>
    <dgm:cxn modelId="{21BA7AA2-3885-4737-BF75-601A9F44E69A}" type="presParOf" srcId="{534A75BC-7AEC-4E1A-AB8F-503638FE0F03}" destId="{910B44E2-BA87-42C8-9D5F-35CE0031830C}" srcOrd="3" destOrd="0" presId="urn:microsoft.com/office/officeart/2005/8/layout/process5"/>
    <dgm:cxn modelId="{F221870A-5D2D-411E-9CBD-5E07AC50FC7B}" type="presParOf" srcId="{910B44E2-BA87-42C8-9D5F-35CE0031830C}" destId="{82753CCC-0621-4773-922B-18A5422C3D8A}" srcOrd="0" destOrd="0" presId="urn:microsoft.com/office/officeart/2005/8/layout/process5"/>
    <dgm:cxn modelId="{C2D031BF-6A89-489B-9F8F-E67D41FE4CD5}" type="presParOf" srcId="{534A75BC-7AEC-4E1A-AB8F-503638FE0F03}" destId="{101C55D6-5F1B-4A29-9052-A5D4DDEDFA27}" srcOrd="4" destOrd="0" presId="urn:microsoft.com/office/officeart/2005/8/layout/process5"/>
    <dgm:cxn modelId="{B9CE2A15-7528-40B7-9661-CAF141C28988}" type="presParOf" srcId="{534A75BC-7AEC-4E1A-AB8F-503638FE0F03}" destId="{0F00A9A1-4F36-480F-8CC2-B3F9C65345B4}" srcOrd="5" destOrd="0" presId="urn:microsoft.com/office/officeart/2005/8/layout/process5"/>
    <dgm:cxn modelId="{4566748A-5778-4D12-B832-E35E6E71F17B}" type="presParOf" srcId="{0F00A9A1-4F36-480F-8CC2-B3F9C65345B4}" destId="{FFE57D0B-7482-40FD-BCB6-19E85CBC21BC}" srcOrd="0" destOrd="0" presId="urn:microsoft.com/office/officeart/2005/8/layout/process5"/>
    <dgm:cxn modelId="{A7E580A9-B87A-4207-8F1F-3CA11240E0F1}" type="presParOf" srcId="{534A75BC-7AEC-4E1A-AB8F-503638FE0F03}" destId="{FE87B59A-C752-42B8-A607-6AD61CD90842}" srcOrd="6" destOrd="0" presId="urn:microsoft.com/office/officeart/2005/8/layout/process5"/>
    <dgm:cxn modelId="{B47263F6-99F8-4DFA-925B-571C7EA4F33F}" type="presParOf" srcId="{534A75BC-7AEC-4E1A-AB8F-503638FE0F03}" destId="{602BEDE1-CCA0-4E65-B0CB-644B0ABF4885}" srcOrd="7" destOrd="0" presId="urn:microsoft.com/office/officeart/2005/8/layout/process5"/>
    <dgm:cxn modelId="{0F8C1463-1456-481C-8712-F532614E2912}" type="presParOf" srcId="{602BEDE1-CCA0-4E65-B0CB-644B0ABF4885}" destId="{28604FB1-9F16-42AC-97A3-AFEDAEFA0A3F}" srcOrd="0" destOrd="0" presId="urn:microsoft.com/office/officeart/2005/8/layout/process5"/>
    <dgm:cxn modelId="{ADA38957-31B3-4C02-B432-9E38CEDCC423}" type="presParOf" srcId="{534A75BC-7AEC-4E1A-AB8F-503638FE0F03}" destId="{5280B2F7-5120-483B-AB70-B78C5B0639F2}" srcOrd="8" destOrd="0" presId="urn:microsoft.com/office/officeart/2005/8/layout/process5"/>
    <dgm:cxn modelId="{00DEFD7E-CE33-48A3-8CF3-AB626E45E5A9}" type="presParOf" srcId="{534A75BC-7AEC-4E1A-AB8F-503638FE0F03}" destId="{BC84C06A-207C-4BA3-A61E-5B9C5C056DA3}" srcOrd="9" destOrd="0" presId="urn:microsoft.com/office/officeart/2005/8/layout/process5"/>
    <dgm:cxn modelId="{36DE06C6-1A3D-41DB-85F8-8BCA21C8762D}" type="presParOf" srcId="{BC84C06A-207C-4BA3-A61E-5B9C5C056DA3}" destId="{6510F598-2997-4540-A947-68D38F663116}" srcOrd="0" destOrd="0" presId="urn:microsoft.com/office/officeart/2005/8/layout/process5"/>
    <dgm:cxn modelId="{0B3EB4A7-89F3-4502-89F2-46E4C175C5EB}" type="presParOf" srcId="{534A75BC-7AEC-4E1A-AB8F-503638FE0F03}" destId="{64394FD9-4E3B-446D-A06A-271096CDF72F}" srcOrd="10" destOrd="0" presId="urn:microsoft.com/office/officeart/2005/8/layout/process5"/>
    <dgm:cxn modelId="{868E7E95-AA20-4F51-AD96-967FDA016625}" type="presParOf" srcId="{534A75BC-7AEC-4E1A-AB8F-503638FE0F03}" destId="{06338285-007B-46F6-8EFB-FB03278CBBB0}" srcOrd="11" destOrd="0" presId="urn:microsoft.com/office/officeart/2005/8/layout/process5"/>
    <dgm:cxn modelId="{7B811101-8AD3-495C-AF58-F90E459AAC99}" type="presParOf" srcId="{06338285-007B-46F6-8EFB-FB03278CBBB0}" destId="{54072183-7B73-4077-A3D2-29D9B808ED63}" srcOrd="0" destOrd="0" presId="urn:microsoft.com/office/officeart/2005/8/layout/process5"/>
    <dgm:cxn modelId="{C4871A2D-9C81-4174-B158-E62802CDCA16}" type="presParOf" srcId="{534A75BC-7AEC-4E1A-AB8F-503638FE0F03}" destId="{C109A0A8-3FCA-43F6-9703-F3E8CB682193}" srcOrd="12" destOrd="0" presId="urn:microsoft.com/office/officeart/2005/8/layout/process5"/>
    <dgm:cxn modelId="{77AE6464-D4B8-49D2-B8E0-726EC65355B6}" type="presParOf" srcId="{534A75BC-7AEC-4E1A-AB8F-503638FE0F03}" destId="{A7DF30D1-2584-4A31-B9A8-3AD596D0D4A1}" srcOrd="13" destOrd="0" presId="urn:microsoft.com/office/officeart/2005/8/layout/process5"/>
    <dgm:cxn modelId="{CD36355B-1587-45A8-AF71-1E764366B891}" type="presParOf" srcId="{A7DF30D1-2584-4A31-B9A8-3AD596D0D4A1}" destId="{DAF3239F-6C0F-43E4-8E58-BA892F86B56F}" srcOrd="0" destOrd="0" presId="urn:microsoft.com/office/officeart/2005/8/layout/process5"/>
    <dgm:cxn modelId="{1F29370F-301C-4684-8D65-7A8D9B567467}" type="presParOf" srcId="{534A75BC-7AEC-4E1A-AB8F-503638FE0F03}" destId="{AC875C04-7933-4A8C-B670-6EA4CF58376D}" srcOrd="14" destOrd="0" presId="urn:microsoft.com/office/officeart/2005/8/layout/process5"/>
    <dgm:cxn modelId="{3E7F0FB0-6201-4287-A0BC-58FC51B48379}" type="presParOf" srcId="{534A75BC-7AEC-4E1A-AB8F-503638FE0F03}" destId="{5845A6C1-797F-4B23-8678-01B8B6DAF78D}" srcOrd="15" destOrd="0" presId="urn:microsoft.com/office/officeart/2005/8/layout/process5"/>
    <dgm:cxn modelId="{6A336C28-4D1F-4754-8893-2190418535EA}" type="presParOf" srcId="{5845A6C1-797F-4B23-8678-01B8B6DAF78D}" destId="{662EC53B-2F89-4B45-A102-F99B25C863D0}" srcOrd="0" destOrd="0" presId="urn:microsoft.com/office/officeart/2005/8/layout/process5"/>
    <dgm:cxn modelId="{E7C62B54-500C-484E-9038-A3B7B8FAEBAF}" type="presParOf" srcId="{534A75BC-7AEC-4E1A-AB8F-503638FE0F03}" destId="{56767C8E-6F07-4C3A-A90C-4F7889338FD7}" srcOrd="1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390D5E9-B099-430C-B17D-3DC661825F26}" type="doc">
      <dgm:prSet loTypeId="urn:microsoft.com/office/officeart/2005/8/layout/process1" loCatId="process" qsTypeId="urn:microsoft.com/office/officeart/2005/8/quickstyle/simple1" qsCatId="simple" csTypeId="urn:microsoft.com/office/officeart/2005/8/colors/accent3_2" csCatId="accent3" phldr="1"/>
      <dgm:spPr/>
    </dgm:pt>
    <dgm:pt modelId="{94D667CA-B9AF-4FEE-9214-72D8E30179F0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  <a:latin typeface="Constantia" panose="02030602050306030303" pitchFamily="18" charset="0"/>
            </a:rPr>
            <a:t>Base de 8 cajas</a:t>
          </a:r>
          <a:endParaRPr lang="es-ES" sz="1400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21DC2367-304D-4F7A-B887-E39619620E6D}" type="parTrans" cxnId="{E850CFFD-E12C-4942-867F-E8C59B6AAD96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E542A386-53FA-4D4F-9069-86F01E79D115}" type="sibTrans" cxnId="{E850CFFD-E12C-4942-867F-E8C59B6AAD96}">
      <dgm:prSet custT="1"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BB5AF370-2F15-4E1B-B040-BF7A1AD754E8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  <a:latin typeface="Constantia" panose="02030602050306030303" pitchFamily="18" charset="0"/>
            </a:rPr>
            <a:t>Altura 11 niveles</a:t>
          </a:r>
          <a:endParaRPr lang="es-ES" sz="1400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ED0D434D-6A78-414C-A010-E5CB2A0EBDB2}" type="parTrans" cxnId="{9F4B6EB7-6DD7-4176-835C-2D8656B44AD7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B122513E-E182-49DF-BFB4-650E2090A224}" type="sibTrans" cxnId="{9F4B6EB7-6DD7-4176-835C-2D8656B44AD7}">
      <dgm:prSet custT="1"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62EB562A-B1E1-483A-AF7B-EB29B09B2602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  <a:latin typeface="Constantia" panose="02030602050306030303" pitchFamily="18" charset="0"/>
            </a:rPr>
            <a:t>88 cajas por pallet</a:t>
          </a:r>
          <a:endParaRPr lang="es-ES" sz="1400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12AEE7E4-E909-43FC-A42D-7906AD101D86}" type="parTrans" cxnId="{3A40449F-4286-4BF3-A030-E9FD8E3146C4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1835AA00-47FA-4D19-B558-6745743566D4}" type="sibTrans" cxnId="{3A40449F-4286-4BF3-A030-E9FD8E3146C4}">
      <dgm:prSet custT="1"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12DC1EFE-4684-4A5E-9115-F5FEDE068362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  <a:latin typeface="Constantia" panose="02030602050306030303" pitchFamily="18" charset="0"/>
            </a:rPr>
            <a:t>20 pallets</a:t>
          </a:r>
          <a:endParaRPr lang="es-ES" sz="1400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0C19039D-95A8-4BB1-A40B-A791DA567A72}" type="parTrans" cxnId="{83B3C6E8-3CF0-4AE4-A918-D0EF6A96E2AD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FDF4700D-6D27-42A1-81FE-C0E8402FBF60}" type="sibTrans" cxnId="{83B3C6E8-3CF0-4AE4-A918-D0EF6A96E2AD}">
      <dgm:prSet custT="1"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AA744BD4-7F72-452D-B818-A479B6FEB981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  <a:latin typeface="Constantia" panose="02030602050306030303" pitchFamily="18" charset="0"/>
            </a:rPr>
            <a:t>Total de 1.760 cajas</a:t>
          </a:r>
          <a:endParaRPr lang="es-ES" sz="1400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86AA4F1F-9D0A-45D4-B97E-D01B61498EB8}" type="parTrans" cxnId="{19A9AF54-B746-4C13-A694-FEAA4544978E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D5D89821-0E42-4CB2-A057-B79D44CFB779}" type="sibTrans" cxnId="{19A9AF54-B746-4C13-A694-FEAA4544978E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21FC7E1F-0DBE-451D-BD45-E1FA58297CC5}" type="pres">
      <dgm:prSet presAssocID="{9390D5E9-B099-430C-B17D-3DC661825F26}" presName="Name0" presStyleCnt="0">
        <dgm:presLayoutVars>
          <dgm:dir/>
          <dgm:resizeHandles val="exact"/>
        </dgm:presLayoutVars>
      </dgm:prSet>
      <dgm:spPr/>
    </dgm:pt>
    <dgm:pt modelId="{002810BA-3893-4A0C-95D5-FF613B78C772}" type="pres">
      <dgm:prSet presAssocID="{94D667CA-B9AF-4FEE-9214-72D8E30179F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4C29A4-1B91-436E-B249-5605764E5842}" type="pres">
      <dgm:prSet presAssocID="{E542A386-53FA-4D4F-9069-86F01E79D115}" presName="sibTrans" presStyleLbl="sibTrans2D1" presStyleIdx="0" presStyleCnt="4"/>
      <dgm:spPr/>
      <dgm:t>
        <a:bodyPr/>
        <a:lstStyle/>
        <a:p>
          <a:endParaRPr lang="es-ES"/>
        </a:p>
      </dgm:t>
    </dgm:pt>
    <dgm:pt modelId="{ED157E67-88F7-4F63-9222-8D7F36ED97FF}" type="pres">
      <dgm:prSet presAssocID="{E542A386-53FA-4D4F-9069-86F01E79D115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77BE7CA9-A1E2-49A9-91CB-F763349E05D7}" type="pres">
      <dgm:prSet presAssocID="{BB5AF370-2F15-4E1B-B040-BF7A1AD754E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3C6B3B-F697-49C8-A6C2-086A220DB378}" type="pres">
      <dgm:prSet presAssocID="{B122513E-E182-49DF-BFB4-650E2090A224}" presName="sibTrans" presStyleLbl="sibTrans2D1" presStyleIdx="1" presStyleCnt="4"/>
      <dgm:spPr/>
      <dgm:t>
        <a:bodyPr/>
        <a:lstStyle/>
        <a:p>
          <a:endParaRPr lang="es-ES"/>
        </a:p>
      </dgm:t>
    </dgm:pt>
    <dgm:pt modelId="{C7DD1E20-6AB9-4FF7-99E7-1360A4F94895}" type="pres">
      <dgm:prSet presAssocID="{B122513E-E182-49DF-BFB4-650E2090A224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EDFAE4F4-6D1C-4E6F-A1A3-C2A062DB1C1C}" type="pres">
      <dgm:prSet presAssocID="{62EB562A-B1E1-483A-AF7B-EB29B09B260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0E370A-A708-4713-9C60-C680FB4575C4}" type="pres">
      <dgm:prSet presAssocID="{1835AA00-47FA-4D19-B558-6745743566D4}" presName="sibTrans" presStyleLbl="sibTrans2D1" presStyleIdx="2" presStyleCnt="4"/>
      <dgm:spPr/>
      <dgm:t>
        <a:bodyPr/>
        <a:lstStyle/>
        <a:p>
          <a:endParaRPr lang="es-ES"/>
        </a:p>
      </dgm:t>
    </dgm:pt>
    <dgm:pt modelId="{4F64CFBC-C2CA-49C8-BF05-A65671DE1E8B}" type="pres">
      <dgm:prSet presAssocID="{1835AA00-47FA-4D19-B558-6745743566D4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00D713E1-83D3-4375-9812-61AEC68095BA}" type="pres">
      <dgm:prSet presAssocID="{12DC1EFE-4684-4A5E-9115-F5FEDE06836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4C1339-7C5E-44A2-8419-8A98D81C3A82}" type="pres">
      <dgm:prSet presAssocID="{FDF4700D-6D27-42A1-81FE-C0E8402FBF60}" presName="sibTrans" presStyleLbl="sibTrans2D1" presStyleIdx="3" presStyleCnt="4"/>
      <dgm:spPr/>
      <dgm:t>
        <a:bodyPr/>
        <a:lstStyle/>
        <a:p>
          <a:endParaRPr lang="es-ES"/>
        </a:p>
      </dgm:t>
    </dgm:pt>
    <dgm:pt modelId="{03F53BDB-85A9-435D-A061-63862A467B72}" type="pres">
      <dgm:prSet presAssocID="{FDF4700D-6D27-42A1-81FE-C0E8402FBF60}" presName="connectorText" presStyleLbl="sibTrans2D1" presStyleIdx="3" presStyleCnt="4"/>
      <dgm:spPr/>
      <dgm:t>
        <a:bodyPr/>
        <a:lstStyle/>
        <a:p>
          <a:endParaRPr lang="es-ES"/>
        </a:p>
      </dgm:t>
    </dgm:pt>
    <dgm:pt modelId="{6ECA5882-B07E-4235-BE62-049EE83E3F34}" type="pres">
      <dgm:prSet presAssocID="{AA744BD4-7F72-452D-B818-A479B6FEB98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5E682EF-20D3-4ADB-BBA3-E11356F89D63}" type="presOf" srcId="{AA744BD4-7F72-452D-B818-A479B6FEB981}" destId="{6ECA5882-B07E-4235-BE62-049EE83E3F34}" srcOrd="0" destOrd="0" presId="urn:microsoft.com/office/officeart/2005/8/layout/process1"/>
    <dgm:cxn modelId="{1AF4418E-C6C1-4E99-A197-24A1F8E41E4A}" type="presOf" srcId="{94D667CA-B9AF-4FEE-9214-72D8E30179F0}" destId="{002810BA-3893-4A0C-95D5-FF613B78C772}" srcOrd="0" destOrd="0" presId="urn:microsoft.com/office/officeart/2005/8/layout/process1"/>
    <dgm:cxn modelId="{1AD6C0AD-7984-4729-9752-FE369CEA459D}" type="presOf" srcId="{E542A386-53FA-4D4F-9069-86F01E79D115}" destId="{ED157E67-88F7-4F63-9222-8D7F36ED97FF}" srcOrd="1" destOrd="0" presId="urn:microsoft.com/office/officeart/2005/8/layout/process1"/>
    <dgm:cxn modelId="{C51C1B3F-9DB9-4531-BFD6-D3875027C7F4}" type="presOf" srcId="{1835AA00-47FA-4D19-B558-6745743566D4}" destId="{4F64CFBC-C2CA-49C8-BF05-A65671DE1E8B}" srcOrd="1" destOrd="0" presId="urn:microsoft.com/office/officeart/2005/8/layout/process1"/>
    <dgm:cxn modelId="{63C3F6A8-F2F0-44E7-B27B-CE686E26E74D}" type="presOf" srcId="{12DC1EFE-4684-4A5E-9115-F5FEDE068362}" destId="{00D713E1-83D3-4375-9812-61AEC68095BA}" srcOrd="0" destOrd="0" presId="urn:microsoft.com/office/officeart/2005/8/layout/process1"/>
    <dgm:cxn modelId="{739CD7DB-F952-43FD-AB5D-55D1555A6949}" type="presOf" srcId="{62EB562A-B1E1-483A-AF7B-EB29B09B2602}" destId="{EDFAE4F4-6D1C-4E6F-A1A3-C2A062DB1C1C}" srcOrd="0" destOrd="0" presId="urn:microsoft.com/office/officeart/2005/8/layout/process1"/>
    <dgm:cxn modelId="{55CE3131-8CC0-47CB-AEAC-F2A2AEAD71CE}" type="presOf" srcId="{FDF4700D-6D27-42A1-81FE-C0E8402FBF60}" destId="{03F53BDB-85A9-435D-A061-63862A467B72}" srcOrd="1" destOrd="0" presId="urn:microsoft.com/office/officeart/2005/8/layout/process1"/>
    <dgm:cxn modelId="{83B3C6E8-3CF0-4AE4-A918-D0EF6A96E2AD}" srcId="{9390D5E9-B099-430C-B17D-3DC661825F26}" destId="{12DC1EFE-4684-4A5E-9115-F5FEDE068362}" srcOrd="3" destOrd="0" parTransId="{0C19039D-95A8-4BB1-A40B-A791DA567A72}" sibTransId="{FDF4700D-6D27-42A1-81FE-C0E8402FBF60}"/>
    <dgm:cxn modelId="{E850CFFD-E12C-4942-867F-E8C59B6AAD96}" srcId="{9390D5E9-B099-430C-B17D-3DC661825F26}" destId="{94D667CA-B9AF-4FEE-9214-72D8E30179F0}" srcOrd="0" destOrd="0" parTransId="{21DC2367-304D-4F7A-B887-E39619620E6D}" sibTransId="{E542A386-53FA-4D4F-9069-86F01E79D115}"/>
    <dgm:cxn modelId="{9F4B6EB7-6DD7-4176-835C-2D8656B44AD7}" srcId="{9390D5E9-B099-430C-B17D-3DC661825F26}" destId="{BB5AF370-2F15-4E1B-B040-BF7A1AD754E8}" srcOrd="1" destOrd="0" parTransId="{ED0D434D-6A78-414C-A010-E5CB2A0EBDB2}" sibTransId="{B122513E-E182-49DF-BFB4-650E2090A224}"/>
    <dgm:cxn modelId="{565EE91F-8E7D-440A-ADFC-AC55EF1B05D9}" type="presOf" srcId="{E542A386-53FA-4D4F-9069-86F01E79D115}" destId="{544C29A4-1B91-436E-B249-5605764E5842}" srcOrd="0" destOrd="0" presId="urn:microsoft.com/office/officeart/2005/8/layout/process1"/>
    <dgm:cxn modelId="{B60DABE3-FEC7-4850-97FE-AE192CB2B091}" type="presOf" srcId="{BB5AF370-2F15-4E1B-B040-BF7A1AD754E8}" destId="{77BE7CA9-A1E2-49A9-91CB-F763349E05D7}" srcOrd="0" destOrd="0" presId="urn:microsoft.com/office/officeart/2005/8/layout/process1"/>
    <dgm:cxn modelId="{809E37E6-F9D0-46E4-B438-70D7524F628E}" type="presOf" srcId="{B122513E-E182-49DF-BFB4-650E2090A224}" destId="{C7DD1E20-6AB9-4FF7-99E7-1360A4F94895}" srcOrd="1" destOrd="0" presId="urn:microsoft.com/office/officeart/2005/8/layout/process1"/>
    <dgm:cxn modelId="{3A40449F-4286-4BF3-A030-E9FD8E3146C4}" srcId="{9390D5E9-B099-430C-B17D-3DC661825F26}" destId="{62EB562A-B1E1-483A-AF7B-EB29B09B2602}" srcOrd="2" destOrd="0" parTransId="{12AEE7E4-E909-43FC-A42D-7906AD101D86}" sibTransId="{1835AA00-47FA-4D19-B558-6745743566D4}"/>
    <dgm:cxn modelId="{E332C7C7-8B07-4060-8B5C-67844998C1F9}" type="presOf" srcId="{B122513E-E182-49DF-BFB4-650E2090A224}" destId="{DB3C6B3B-F697-49C8-A6C2-086A220DB378}" srcOrd="0" destOrd="0" presId="urn:microsoft.com/office/officeart/2005/8/layout/process1"/>
    <dgm:cxn modelId="{C9BECEB0-F957-496A-B171-5574FD71D2F8}" type="presOf" srcId="{FDF4700D-6D27-42A1-81FE-C0E8402FBF60}" destId="{794C1339-7C5E-44A2-8419-8A98D81C3A82}" srcOrd="0" destOrd="0" presId="urn:microsoft.com/office/officeart/2005/8/layout/process1"/>
    <dgm:cxn modelId="{BE63AD59-8091-48A1-B98B-0B49EC608563}" type="presOf" srcId="{1835AA00-47FA-4D19-B558-6745743566D4}" destId="{560E370A-A708-4713-9C60-C680FB4575C4}" srcOrd="0" destOrd="0" presId="urn:microsoft.com/office/officeart/2005/8/layout/process1"/>
    <dgm:cxn modelId="{19A9AF54-B746-4C13-A694-FEAA4544978E}" srcId="{9390D5E9-B099-430C-B17D-3DC661825F26}" destId="{AA744BD4-7F72-452D-B818-A479B6FEB981}" srcOrd="4" destOrd="0" parTransId="{86AA4F1F-9D0A-45D4-B97E-D01B61498EB8}" sibTransId="{D5D89821-0E42-4CB2-A057-B79D44CFB779}"/>
    <dgm:cxn modelId="{FDF2B120-05B1-4061-A687-1E97228198DB}" type="presOf" srcId="{9390D5E9-B099-430C-B17D-3DC661825F26}" destId="{21FC7E1F-0DBE-451D-BD45-E1FA58297CC5}" srcOrd="0" destOrd="0" presId="urn:microsoft.com/office/officeart/2005/8/layout/process1"/>
    <dgm:cxn modelId="{65597565-E549-48FC-9617-728259592049}" type="presParOf" srcId="{21FC7E1F-0DBE-451D-BD45-E1FA58297CC5}" destId="{002810BA-3893-4A0C-95D5-FF613B78C772}" srcOrd="0" destOrd="0" presId="urn:microsoft.com/office/officeart/2005/8/layout/process1"/>
    <dgm:cxn modelId="{25B5FDC2-B520-4A17-8011-EFEE59BB608B}" type="presParOf" srcId="{21FC7E1F-0DBE-451D-BD45-E1FA58297CC5}" destId="{544C29A4-1B91-436E-B249-5605764E5842}" srcOrd="1" destOrd="0" presId="urn:microsoft.com/office/officeart/2005/8/layout/process1"/>
    <dgm:cxn modelId="{E8A3395A-6499-4875-BF97-313CC4B424AC}" type="presParOf" srcId="{544C29A4-1B91-436E-B249-5605764E5842}" destId="{ED157E67-88F7-4F63-9222-8D7F36ED97FF}" srcOrd="0" destOrd="0" presId="urn:microsoft.com/office/officeart/2005/8/layout/process1"/>
    <dgm:cxn modelId="{D5C326A2-B786-4F24-BA93-4131525F7CCB}" type="presParOf" srcId="{21FC7E1F-0DBE-451D-BD45-E1FA58297CC5}" destId="{77BE7CA9-A1E2-49A9-91CB-F763349E05D7}" srcOrd="2" destOrd="0" presId="urn:microsoft.com/office/officeart/2005/8/layout/process1"/>
    <dgm:cxn modelId="{10A31A3B-A5EC-4F9A-8BE1-039CD5CD3617}" type="presParOf" srcId="{21FC7E1F-0DBE-451D-BD45-E1FA58297CC5}" destId="{DB3C6B3B-F697-49C8-A6C2-086A220DB378}" srcOrd="3" destOrd="0" presId="urn:microsoft.com/office/officeart/2005/8/layout/process1"/>
    <dgm:cxn modelId="{AC40408E-1F1D-42CB-9132-0D174E10E6A5}" type="presParOf" srcId="{DB3C6B3B-F697-49C8-A6C2-086A220DB378}" destId="{C7DD1E20-6AB9-4FF7-99E7-1360A4F94895}" srcOrd="0" destOrd="0" presId="urn:microsoft.com/office/officeart/2005/8/layout/process1"/>
    <dgm:cxn modelId="{8249BD7A-C66A-420C-BBDC-C0C4EF1684EE}" type="presParOf" srcId="{21FC7E1F-0DBE-451D-BD45-E1FA58297CC5}" destId="{EDFAE4F4-6D1C-4E6F-A1A3-C2A062DB1C1C}" srcOrd="4" destOrd="0" presId="urn:microsoft.com/office/officeart/2005/8/layout/process1"/>
    <dgm:cxn modelId="{BBAC00CA-D2F2-437E-876D-CBC84FCF5202}" type="presParOf" srcId="{21FC7E1F-0DBE-451D-BD45-E1FA58297CC5}" destId="{560E370A-A708-4713-9C60-C680FB4575C4}" srcOrd="5" destOrd="0" presId="urn:microsoft.com/office/officeart/2005/8/layout/process1"/>
    <dgm:cxn modelId="{92AADC6E-9E6B-40F3-8924-75A288F1D81D}" type="presParOf" srcId="{560E370A-A708-4713-9C60-C680FB4575C4}" destId="{4F64CFBC-C2CA-49C8-BF05-A65671DE1E8B}" srcOrd="0" destOrd="0" presId="urn:microsoft.com/office/officeart/2005/8/layout/process1"/>
    <dgm:cxn modelId="{8B9E8F9F-E8B1-4675-A486-307839610968}" type="presParOf" srcId="{21FC7E1F-0DBE-451D-BD45-E1FA58297CC5}" destId="{00D713E1-83D3-4375-9812-61AEC68095BA}" srcOrd="6" destOrd="0" presId="urn:microsoft.com/office/officeart/2005/8/layout/process1"/>
    <dgm:cxn modelId="{C305810C-69A7-4002-A2A9-DE2CE15E776B}" type="presParOf" srcId="{21FC7E1F-0DBE-451D-BD45-E1FA58297CC5}" destId="{794C1339-7C5E-44A2-8419-8A98D81C3A82}" srcOrd="7" destOrd="0" presId="urn:microsoft.com/office/officeart/2005/8/layout/process1"/>
    <dgm:cxn modelId="{F6A06025-4BD5-4619-B3C7-D32B183BCC8B}" type="presParOf" srcId="{794C1339-7C5E-44A2-8419-8A98D81C3A82}" destId="{03F53BDB-85A9-435D-A061-63862A467B72}" srcOrd="0" destOrd="0" presId="urn:microsoft.com/office/officeart/2005/8/layout/process1"/>
    <dgm:cxn modelId="{CA5D9687-5988-4D22-AE83-B0497FFD728E}" type="presParOf" srcId="{21FC7E1F-0DBE-451D-BD45-E1FA58297CC5}" destId="{6ECA5882-B07E-4235-BE62-049EE83E3F34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1FFA1A2-2DCD-469F-A34E-87389F709F85}" type="doc">
      <dgm:prSet loTypeId="urn:microsoft.com/office/officeart/2005/8/layout/hList1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s-ES"/>
        </a:p>
      </dgm:t>
    </dgm:pt>
    <dgm:pt modelId="{FAE009AB-7994-47EE-AFE8-D1C8E97731DC}">
      <dgm:prSet phldrT="[Texto]" custT="1"/>
      <dgm:spPr/>
      <dgm:t>
        <a:bodyPr/>
        <a:lstStyle/>
        <a:p>
          <a:r>
            <a:rPr lang="es-EC" sz="1600" b="1" dirty="0" smtClean="0">
              <a:latin typeface="Constantia" panose="02030602050306030303" pitchFamily="18" charset="0"/>
            </a:rPr>
            <a:t>Conclusiones</a:t>
          </a:r>
          <a:endParaRPr lang="es-ES" sz="1600" dirty="0">
            <a:latin typeface="Constantia" panose="02030602050306030303" pitchFamily="18" charset="0"/>
          </a:endParaRPr>
        </a:p>
      </dgm:t>
    </dgm:pt>
    <dgm:pt modelId="{F40F16BC-E7C5-408A-BB3D-9C307CB6C683}" type="parTrans" cxnId="{92754550-8445-42BA-940F-E72F8A2EF6D5}">
      <dgm:prSet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69A4F032-7B3F-4655-B10F-B7E12786CF86}" type="sibTrans" cxnId="{92754550-8445-42BA-940F-E72F8A2EF6D5}">
      <dgm:prSet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FCF9019A-5FE9-49AE-A860-21C16017D49D}">
      <dgm:prSet phldrT="[Texto]" custT="1"/>
      <dgm:spPr/>
      <dgm:t>
        <a:bodyPr/>
        <a:lstStyle/>
        <a:p>
          <a:endParaRPr lang="es-ES" sz="1600" dirty="0">
            <a:latin typeface="Constantia" panose="02030602050306030303" pitchFamily="18" charset="0"/>
          </a:endParaRPr>
        </a:p>
      </dgm:t>
    </dgm:pt>
    <dgm:pt modelId="{63FB7E82-37CA-4B1D-BEDA-F3294315E090}" type="parTrans" cxnId="{B3DAE583-435A-4F29-9728-10849C75ADC2}">
      <dgm:prSet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1D96963D-4D6F-4521-B19C-2DB66A40D9CE}" type="sibTrans" cxnId="{B3DAE583-435A-4F29-9728-10849C75ADC2}">
      <dgm:prSet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3CC98093-CE32-484E-A02D-6E6003657655}">
      <dgm:prSet custT="1"/>
      <dgm:spPr/>
      <dgm:t>
        <a:bodyPr/>
        <a:lstStyle/>
        <a:p>
          <a:r>
            <a:rPr lang="es-EC" sz="1600" u="none" dirty="0" smtClean="0">
              <a:latin typeface="Constantia" panose="02030602050306030303" pitchFamily="18" charset="0"/>
            </a:rPr>
            <a:t>Las Medidas No Arancelarias de mayor incidencia en la exportación de </a:t>
          </a:r>
          <a:r>
            <a:rPr lang="es-EC" sz="1600" u="none" dirty="0" err="1" smtClean="0">
              <a:latin typeface="Constantia" panose="02030602050306030303" pitchFamily="18" charset="0"/>
            </a:rPr>
            <a:t>baby</a:t>
          </a:r>
          <a:r>
            <a:rPr lang="es-EC" sz="1600" u="none" dirty="0" smtClean="0">
              <a:latin typeface="Constantia" panose="02030602050306030303" pitchFamily="18" charset="0"/>
            </a:rPr>
            <a:t> banana son las medidas fitosanitarias y obstáculos técnicos, ambos establecen requisitos para productos nacionales y extranjeros que vela por la inocuidad de los alimentos, salud de plantas y animales, controlando desde el origen la propagación de plagas o enfermedades en la fruta. </a:t>
          </a:r>
          <a:endParaRPr lang="en-US" sz="1600" u="none" dirty="0">
            <a:latin typeface="Constantia" panose="02030602050306030303" pitchFamily="18" charset="0"/>
          </a:endParaRPr>
        </a:p>
      </dgm:t>
    </dgm:pt>
    <dgm:pt modelId="{BD5EA724-C1A0-412A-88F6-A9A7C90946C9}" type="parTrans" cxnId="{DCD87739-9EDD-4497-9755-226170FA9995}">
      <dgm:prSet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2D28697C-7831-4518-AA72-9C50D6744CD2}" type="sibTrans" cxnId="{DCD87739-9EDD-4497-9755-226170FA9995}">
      <dgm:prSet/>
      <dgm:spPr/>
      <dgm:t>
        <a:bodyPr/>
        <a:lstStyle/>
        <a:p>
          <a:endParaRPr lang="es-ES" sz="1600">
            <a:latin typeface="Constantia" panose="02030602050306030303" pitchFamily="18" charset="0"/>
          </a:endParaRPr>
        </a:p>
      </dgm:t>
    </dgm:pt>
    <dgm:pt modelId="{246D5F60-55A8-42F5-8368-F8AE901F6A71}">
      <dgm:prSet custT="1"/>
      <dgm:spPr/>
      <dgm:t>
        <a:bodyPr/>
        <a:lstStyle/>
        <a:p>
          <a:r>
            <a:rPr lang="es-EC" sz="1600" u="none" dirty="0" smtClean="0">
              <a:latin typeface="Constantia" panose="02030602050306030303" pitchFamily="18" charset="0"/>
            </a:rPr>
            <a:t>Las Medidas No Arancelarias en el sector exportador de </a:t>
          </a:r>
          <a:r>
            <a:rPr lang="es-EC" sz="1600" u="none" dirty="0" err="1" smtClean="0">
              <a:latin typeface="Constantia" panose="02030602050306030303" pitchFamily="18" charset="0"/>
            </a:rPr>
            <a:t>baby</a:t>
          </a:r>
          <a:r>
            <a:rPr lang="es-EC" sz="1600" u="none" dirty="0" smtClean="0">
              <a:latin typeface="Constantia" panose="02030602050306030303" pitchFamily="18" charset="0"/>
            </a:rPr>
            <a:t> banana han permitido establecer estándares de calidad e inocuidad en el proceso logístico indispensables para mejorar la competitividad de la fruta en el exterior.</a:t>
          </a:r>
          <a:endParaRPr lang="en-US" sz="1600" u="none" dirty="0">
            <a:latin typeface="Constantia" panose="02030602050306030303" pitchFamily="18" charset="0"/>
          </a:endParaRPr>
        </a:p>
      </dgm:t>
    </dgm:pt>
    <dgm:pt modelId="{CE76CF91-4129-47B6-8C00-E7AD4290E8AB}" type="parTrans" cxnId="{AD0E43F1-103B-4206-AAE0-93490242AD73}">
      <dgm:prSet/>
      <dgm:spPr/>
      <dgm:t>
        <a:bodyPr/>
        <a:lstStyle/>
        <a:p>
          <a:endParaRPr lang="es-ES"/>
        </a:p>
      </dgm:t>
    </dgm:pt>
    <dgm:pt modelId="{E233EECB-D0EB-4B25-AF11-72B668BF7C92}" type="sibTrans" cxnId="{AD0E43F1-103B-4206-AAE0-93490242AD73}">
      <dgm:prSet/>
      <dgm:spPr/>
      <dgm:t>
        <a:bodyPr/>
        <a:lstStyle/>
        <a:p>
          <a:endParaRPr lang="es-ES"/>
        </a:p>
      </dgm:t>
    </dgm:pt>
    <dgm:pt modelId="{85023EC3-CD77-4E99-90AC-1B547AED150D}">
      <dgm:prSet custT="1"/>
      <dgm:spPr/>
      <dgm:t>
        <a:bodyPr/>
        <a:lstStyle/>
        <a:p>
          <a:r>
            <a:rPr lang="es-EC" sz="1600" u="none" dirty="0" smtClean="0">
              <a:latin typeface="Constantia" panose="02030602050306030303" pitchFamily="18" charset="0"/>
            </a:rPr>
            <a:t>Se ha subestimado el sector de </a:t>
          </a:r>
          <a:r>
            <a:rPr lang="es-EC" sz="1600" u="none" dirty="0" err="1" smtClean="0">
              <a:latin typeface="Constantia" panose="02030602050306030303" pitchFamily="18" charset="0"/>
            </a:rPr>
            <a:t>baby</a:t>
          </a:r>
          <a:r>
            <a:rPr lang="es-EC" sz="1600" u="none" dirty="0" smtClean="0">
              <a:latin typeface="Constantia" panose="02030602050306030303" pitchFamily="18" charset="0"/>
            </a:rPr>
            <a:t> banana ya que a pesar de que se ha exportado </a:t>
          </a:r>
          <a:r>
            <a:rPr lang="es-EC" sz="1600" u="none" dirty="0" err="1" smtClean="0">
              <a:latin typeface="Constantia" panose="02030602050306030303" pitchFamily="18" charset="0"/>
            </a:rPr>
            <a:t>baby</a:t>
          </a:r>
          <a:r>
            <a:rPr lang="es-EC" sz="1600" u="none" dirty="0" smtClean="0">
              <a:latin typeface="Constantia" panose="02030602050306030303" pitchFamily="18" charset="0"/>
            </a:rPr>
            <a:t> banana desde hace varios años por empresas pequeñas y medianas no se ha aprovechado el sector en tu totalidad y existe cierta desinformación por parte de entidades gubernamentales. </a:t>
          </a:r>
          <a:endParaRPr lang="en-US" sz="1600" u="none" dirty="0">
            <a:latin typeface="Constantia" panose="02030602050306030303" pitchFamily="18" charset="0"/>
          </a:endParaRPr>
        </a:p>
      </dgm:t>
    </dgm:pt>
    <dgm:pt modelId="{9657F861-7598-4051-A4E1-3140F75DFC82}" type="parTrans" cxnId="{BCAA5FCE-FD99-4889-A40D-3741644A5627}">
      <dgm:prSet/>
      <dgm:spPr/>
      <dgm:t>
        <a:bodyPr/>
        <a:lstStyle/>
        <a:p>
          <a:endParaRPr lang="es-ES"/>
        </a:p>
      </dgm:t>
    </dgm:pt>
    <dgm:pt modelId="{C7BC05A3-A042-4B0E-957A-536A1422D6D3}" type="sibTrans" cxnId="{BCAA5FCE-FD99-4889-A40D-3741644A5627}">
      <dgm:prSet/>
      <dgm:spPr/>
      <dgm:t>
        <a:bodyPr/>
        <a:lstStyle/>
        <a:p>
          <a:endParaRPr lang="es-ES"/>
        </a:p>
      </dgm:t>
    </dgm:pt>
    <dgm:pt modelId="{837A62AB-3991-4714-94E0-8FB779D48631}">
      <dgm:prSet custT="1"/>
      <dgm:spPr/>
      <dgm:t>
        <a:bodyPr/>
        <a:lstStyle/>
        <a:p>
          <a:r>
            <a:rPr lang="es-EC" sz="1600" u="none" dirty="0" smtClean="0">
              <a:latin typeface="Constantia" panose="02030602050306030303" pitchFamily="18" charset="0"/>
            </a:rPr>
            <a:t>Los productores actualmente poseen el conocimiento del proceso logístico de </a:t>
          </a:r>
          <a:r>
            <a:rPr lang="es-EC" sz="1600" u="none" dirty="0" err="1" smtClean="0">
              <a:latin typeface="Constantia" panose="02030602050306030303" pitchFamily="18" charset="0"/>
            </a:rPr>
            <a:t>baby</a:t>
          </a:r>
          <a:r>
            <a:rPr lang="es-EC" sz="1600" u="none" dirty="0" smtClean="0">
              <a:latin typeface="Constantia" panose="02030602050306030303" pitchFamily="18" charset="0"/>
            </a:rPr>
            <a:t> banana y manejan procesos de calidad gracias a la capacitación que reciben por parte de las empresas exportadoras, sin embargo, la atención que reciben por parte de entidades gubernamentales es escasa. </a:t>
          </a:r>
          <a:endParaRPr lang="en-US" sz="1600" u="none" dirty="0">
            <a:latin typeface="Constantia" panose="02030602050306030303" pitchFamily="18" charset="0"/>
          </a:endParaRPr>
        </a:p>
      </dgm:t>
    </dgm:pt>
    <dgm:pt modelId="{3982E7BF-D116-429E-B58F-713FA83C8A69}" type="parTrans" cxnId="{42E5292F-7D00-4AB3-A526-FD951382C60A}">
      <dgm:prSet/>
      <dgm:spPr/>
      <dgm:t>
        <a:bodyPr/>
        <a:lstStyle/>
        <a:p>
          <a:endParaRPr lang="es-ES"/>
        </a:p>
      </dgm:t>
    </dgm:pt>
    <dgm:pt modelId="{83E74964-6412-4EF1-8335-733DAECF4130}" type="sibTrans" cxnId="{42E5292F-7D00-4AB3-A526-FD951382C60A}">
      <dgm:prSet/>
      <dgm:spPr/>
      <dgm:t>
        <a:bodyPr/>
        <a:lstStyle/>
        <a:p>
          <a:endParaRPr lang="es-ES"/>
        </a:p>
      </dgm:t>
    </dgm:pt>
    <dgm:pt modelId="{B4FA69F1-F1B9-4D27-A340-F926CB0E7803}" type="pres">
      <dgm:prSet presAssocID="{01FFA1A2-2DCD-469F-A34E-87389F709F8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C4E98EB-6E0F-45FC-BE68-9C0C245CBD45}" type="pres">
      <dgm:prSet presAssocID="{FAE009AB-7994-47EE-AFE8-D1C8E97731DC}" presName="composite" presStyleCnt="0"/>
      <dgm:spPr/>
    </dgm:pt>
    <dgm:pt modelId="{1A92D6EE-B055-4AAC-86FB-6B47B3642BA3}" type="pres">
      <dgm:prSet presAssocID="{FAE009AB-7994-47EE-AFE8-D1C8E97731DC}" presName="parTx" presStyleLbl="alignNode1" presStyleIdx="0" presStyleCnt="1" custScaleY="100000" custLinFactNeighborX="7964" custLinFactNeighborY="10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5D40F8D-D74E-4351-8F36-EF32D43E5F1C}" type="pres">
      <dgm:prSet presAssocID="{FAE009AB-7994-47EE-AFE8-D1C8E97731DC}" presName="desTx" presStyleLbl="alignAccFollowNode1" presStyleIdx="0" presStyleCnt="1" custScale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D0C35F2-31BD-4FDD-9D44-3E945025356C}" type="presOf" srcId="{246D5F60-55A8-42F5-8368-F8AE901F6A71}" destId="{55D40F8D-D74E-4351-8F36-EF32D43E5F1C}" srcOrd="0" destOrd="2" presId="urn:microsoft.com/office/officeart/2005/8/layout/hList1"/>
    <dgm:cxn modelId="{42E5292F-7D00-4AB3-A526-FD951382C60A}" srcId="{FAE009AB-7994-47EE-AFE8-D1C8E97731DC}" destId="{837A62AB-3991-4714-94E0-8FB779D48631}" srcOrd="4" destOrd="0" parTransId="{3982E7BF-D116-429E-B58F-713FA83C8A69}" sibTransId="{83E74964-6412-4EF1-8335-733DAECF4130}"/>
    <dgm:cxn modelId="{BCAA5FCE-FD99-4889-A40D-3741644A5627}" srcId="{FAE009AB-7994-47EE-AFE8-D1C8E97731DC}" destId="{85023EC3-CD77-4E99-90AC-1B547AED150D}" srcOrd="3" destOrd="0" parTransId="{9657F861-7598-4051-A4E1-3140F75DFC82}" sibTransId="{C7BC05A3-A042-4B0E-957A-536A1422D6D3}"/>
    <dgm:cxn modelId="{92754550-8445-42BA-940F-E72F8A2EF6D5}" srcId="{01FFA1A2-2DCD-469F-A34E-87389F709F85}" destId="{FAE009AB-7994-47EE-AFE8-D1C8E97731DC}" srcOrd="0" destOrd="0" parTransId="{F40F16BC-E7C5-408A-BB3D-9C307CB6C683}" sibTransId="{69A4F032-7B3F-4655-B10F-B7E12786CF86}"/>
    <dgm:cxn modelId="{119377E8-0618-46E2-87CF-02D81033DE9C}" type="presOf" srcId="{3CC98093-CE32-484E-A02D-6E6003657655}" destId="{55D40F8D-D74E-4351-8F36-EF32D43E5F1C}" srcOrd="0" destOrd="1" presId="urn:microsoft.com/office/officeart/2005/8/layout/hList1"/>
    <dgm:cxn modelId="{B3DAE583-435A-4F29-9728-10849C75ADC2}" srcId="{FAE009AB-7994-47EE-AFE8-D1C8E97731DC}" destId="{FCF9019A-5FE9-49AE-A860-21C16017D49D}" srcOrd="0" destOrd="0" parTransId="{63FB7E82-37CA-4B1D-BEDA-F3294315E090}" sibTransId="{1D96963D-4D6F-4521-B19C-2DB66A40D9CE}"/>
    <dgm:cxn modelId="{A84C12BE-8391-4453-B40B-D3C14FB51604}" type="presOf" srcId="{85023EC3-CD77-4E99-90AC-1B547AED150D}" destId="{55D40F8D-D74E-4351-8F36-EF32D43E5F1C}" srcOrd="0" destOrd="3" presId="urn:microsoft.com/office/officeart/2005/8/layout/hList1"/>
    <dgm:cxn modelId="{D2269CE4-6C3E-40DA-B4F3-9922D39115CF}" type="presOf" srcId="{837A62AB-3991-4714-94E0-8FB779D48631}" destId="{55D40F8D-D74E-4351-8F36-EF32D43E5F1C}" srcOrd="0" destOrd="4" presId="urn:microsoft.com/office/officeart/2005/8/layout/hList1"/>
    <dgm:cxn modelId="{B77FA615-97AE-4239-8E4D-8D8B170336A3}" type="presOf" srcId="{01FFA1A2-2DCD-469F-A34E-87389F709F85}" destId="{B4FA69F1-F1B9-4D27-A340-F926CB0E7803}" srcOrd="0" destOrd="0" presId="urn:microsoft.com/office/officeart/2005/8/layout/hList1"/>
    <dgm:cxn modelId="{AD0E43F1-103B-4206-AAE0-93490242AD73}" srcId="{FAE009AB-7994-47EE-AFE8-D1C8E97731DC}" destId="{246D5F60-55A8-42F5-8368-F8AE901F6A71}" srcOrd="2" destOrd="0" parTransId="{CE76CF91-4129-47B6-8C00-E7AD4290E8AB}" sibTransId="{E233EECB-D0EB-4B25-AF11-72B668BF7C92}"/>
    <dgm:cxn modelId="{710C41C3-F20D-408B-8868-2E75720372FC}" type="presOf" srcId="{FCF9019A-5FE9-49AE-A860-21C16017D49D}" destId="{55D40F8D-D74E-4351-8F36-EF32D43E5F1C}" srcOrd="0" destOrd="0" presId="urn:microsoft.com/office/officeart/2005/8/layout/hList1"/>
    <dgm:cxn modelId="{8AB241D8-3C7B-4E7D-949E-B236A38F3072}" type="presOf" srcId="{FAE009AB-7994-47EE-AFE8-D1C8E97731DC}" destId="{1A92D6EE-B055-4AAC-86FB-6B47B3642BA3}" srcOrd="0" destOrd="0" presId="urn:microsoft.com/office/officeart/2005/8/layout/hList1"/>
    <dgm:cxn modelId="{DCD87739-9EDD-4497-9755-226170FA9995}" srcId="{FAE009AB-7994-47EE-AFE8-D1C8E97731DC}" destId="{3CC98093-CE32-484E-A02D-6E6003657655}" srcOrd="1" destOrd="0" parTransId="{BD5EA724-C1A0-412A-88F6-A9A7C90946C9}" sibTransId="{2D28697C-7831-4518-AA72-9C50D6744CD2}"/>
    <dgm:cxn modelId="{D396D076-38EA-46BE-A810-9B67C92956A0}" type="presParOf" srcId="{B4FA69F1-F1B9-4D27-A340-F926CB0E7803}" destId="{4C4E98EB-6E0F-45FC-BE68-9C0C245CBD45}" srcOrd="0" destOrd="0" presId="urn:microsoft.com/office/officeart/2005/8/layout/hList1"/>
    <dgm:cxn modelId="{59F01194-F1AC-41D4-B85F-5EAB76D83F53}" type="presParOf" srcId="{4C4E98EB-6E0F-45FC-BE68-9C0C245CBD45}" destId="{1A92D6EE-B055-4AAC-86FB-6B47B3642BA3}" srcOrd="0" destOrd="0" presId="urn:microsoft.com/office/officeart/2005/8/layout/hList1"/>
    <dgm:cxn modelId="{E8613E7C-1DAA-4369-9C9F-AD6FFC8A6F6F}" type="presParOf" srcId="{4C4E98EB-6E0F-45FC-BE68-9C0C245CBD45}" destId="{55D40F8D-D74E-4351-8F36-EF32D43E5F1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C0220-E0ED-448F-A158-9E98C091781B}">
      <dsp:nvSpPr>
        <dsp:cNvPr id="0" name=""/>
        <dsp:cNvSpPr/>
      </dsp:nvSpPr>
      <dsp:spPr>
        <a:xfrm>
          <a:off x="0" y="218089"/>
          <a:ext cx="6080185" cy="1300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1890" tIns="291592" rIns="471890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>
              <a:latin typeface="Constantia" panose="02030602050306030303" pitchFamily="18" charset="0"/>
            </a:rPr>
            <a:t>Analizar las medidas no arancelarias aplicadas a la exportación de baby banana ecuatoriana, </a:t>
          </a:r>
          <a:r>
            <a:rPr lang="es-EC" sz="1600" kern="1200" dirty="0" err="1" smtClean="0">
              <a:latin typeface="Constantia" panose="02030602050306030303" pitchFamily="18" charset="0"/>
            </a:rPr>
            <a:t>subpartida</a:t>
          </a:r>
          <a:r>
            <a:rPr lang="es-EC" sz="1600" kern="1200" dirty="0" smtClean="0">
              <a:latin typeface="Constantia" panose="02030602050306030303" pitchFamily="18" charset="0"/>
            </a:rPr>
            <a:t> 0803.90.12.00 al mercado estadounidense en el período 2014-2018.</a:t>
          </a:r>
          <a:endParaRPr lang="es-ES" sz="1600" kern="1200" dirty="0">
            <a:latin typeface="Constantia" panose="02030602050306030303" pitchFamily="18" charset="0"/>
          </a:endParaRPr>
        </a:p>
      </dsp:txBody>
      <dsp:txXfrm>
        <a:off x="0" y="218089"/>
        <a:ext cx="6080185" cy="1300950"/>
      </dsp:txXfrm>
    </dsp:sp>
    <dsp:sp modelId="{5A599950-A2CC-4473-992B-EF9BA76C4255}">
      <dsp:nvSpPr>
        <dsp:cNvPr id="0" name=""/>
        <dsp:cNvSpPr/>
      </dsp:nvSpPr>
      <dsp:spPr>
        <a:xfrm>
          <a:off x="304009" y="11449"/>
          <a:ext cx="4256129" cy="413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0872" tIns="0" rIns="160872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Constantia" panose="02030602050306030303" pitchFamily="18" charset="0"/>
            </a:rPr>
            <a:t>General</a:t>
          </a:r>
          <a:endParaRPr lang="es-ES" sz="1600" kern="1200" dirty="0">
            <a:latin typeface="Constantia" panose="02030602050306030303" pitchFamily="18" charset="0"/>
          </a:endParaRPr>
        </a:p>
      </dsp:txBody>
      <dsp:txXfrm>
        <a:off x="324184" y="31624"/>
        <a:ext cx="4215779" cy="372930"/>
      </dsp:txXfrm>
    </dsp:sp>
    <dsp:sp modelId="{1376CE08-D12D-4B06-8FBD-5F94563C9F46}">
      <dsp:nvSpPr>
        <dsp:cNvPr id="0" name=""/>
        <dsp:cNvSpPr/>
      </dsp:nvSpPr>
      <dsp:spPr>
        <a:xfrm>
          <a:off x="0" y="1801280"/>
          <a:ext cx="6080185" cy="2778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1890" tIns="291592" rIns="471890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>
              <a:latin typeface="Constantia" panose="02030602050306030303" pitchFamily="18" charset="0"/>
            </a:rPr>
            <a:t>Realizar un análisis situacional del sector productor de banano ecuatoriano (caso baby banana)</a:t>
          </a:r>
          <a:endParaRPr lang="es-ES" sz="1600" kern="1200" dirty="0">
            <a:latin typeface="Constantia" panose="02030602050306030303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>
              <a:latin typeface="Constantia" panose="02030602050306030303" pitchFamily="18" charset="0"/>
            </a:rPr>
            <a:t>Analizar las estadísticas de exportación de baby banana ecuatoriana, </a:t>
          </a:r>
          <a:r>
            <a:rPr lang="es-EC" sz="1600" kern="1200" dirty="0" err="1" smtClean="0">
              <a:latin typeface="Constantia" panose="02030602050306030303" pitchFamily="18" charset="0"/>
            </a:rPr>
            <a:t>subpartida</a:t>
          </a:r>
          <a:r>
            <a:rPr lang="es-EC" sz="1600" kern="1200" dirty="0" smtClean="0">
              <a:latin typeface="Constantia" panose="02030602050306030303" pitchFamily="18" charset="0"/>
            </a:rPr>
            <a:t> 0803.90.12.00 hacia Estados Unidos durante el período 2014 -2018 </a:t>
          </a:r>
          <a:endParaRPr lang="en-US" sz="1600" kern="1200" dirty="0">
            <a:latin typeface="Constantia" panose="02030602050306030303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>
              <a:latin typeface="Constantia" panose="02030602050306030303" pitchFamily="18" charset="0"/>
            </a:rPr>
            <a:t>Identificar las medidas no arancelarias aplicadas a la exportación de baby banana ecuatoriana y el impacto en el sector exportador.</a:t>
          </a:r>
          <a:endParaRPr lang="en-US" sz="1600" kern="1200" dirty="0">
            <a:latin typeface="Constantia" panose="02030602050306030303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>
              <a:latin typeface="Constantia" panose="02030602050306030303" pitchFamily="18" charset="0"/>
            </a:rPr>
            <a:t>Proponer medidas correctivas que permitan el desarrollo eficiente del sector exportador de baby banana. </a:t>
          </a:r>
          <a:endParaRPr lang="en-US" sz="1600" kern="1200" dirty="0">
            <a:latin typeface="Constantia" panose="02030602050306030303" pitchFamily="18" charset="0"/>
          </a:endParaRPr>
        </a:p>
      </dsp:txBody>
      <dsp:txXfrm>
        <a:off x="0" y="1801280"/>
        <a:ext cx="6080185" cy="2778300"/>
      </dsp:txXfrm>
    </dsp:sp>
    <dsp:sp modelId="{2BCF3DCC-5383-4E8E-A3B4-45C568C8B99A}">
      <dsp:nvSpPr>
        <dsp:cNvPr id="0" name=""/>
        <dsp:cNvSpPr/>
      </dsp:nvSpPr>
      <dsp:spPr>
        <a:xfrm>
          <a:off x="304009" y="1594639"/>
          <a:ext cx="4256129" cy="41328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0872" tIns="0" rIns="160872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Constantia" panose="02030602050306030303" pitchFamily="18" charset="0"/>
            </a:rPr>
            <a:t>Específicos</a:t>
          </a:r>
          <a:endParaRPr lang="es-ES" sz="1600" kern="1200" dirty="0">
            <a:latin typeface="Constantia" panose="02030602050306030303" pitchFamily="18" charset="0"/>
          </a:endParaRPr>
        </a:p>
      </dsp:txBody>
      <dsp:txXfrm>
        <a:off x="324184" y="1614814"/>
        <a:ext cx="4215779" cy="37293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92D6EE-B055-4AAC-86FB-6B47B3642BA3}">
      <dsp:nvSpPr>
        <dsp:cNvPr id="0" name=""/>
        <dsp:cNvSpPr/>
      </dsp:nvSpPr>
      <dsp:spPr>
        <a:xfrm>
          <a:off x="8473" y="-3946"/>
          <a:ext cx="8668801" cy="455897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atin typeface="Constantia" panose="02030602050306030303" pitchFamily="18" charset="0"/>
            </a:rPr>
            <a:t>Recomendaciones</a:t>
          </a:r>
          <a:endParaRPr lang="es-ES" sz="1400" kern="1200" dirty="0">
            <a:latin typeface="Constantia" panose="02030602050306030303" pitchFamily="18" charset="0"/>
          </a:endParaRPr>
        </a:p>
      </dsp:txBody>
      <dsp:txXfrm>
        <a:off x="8473" y="-3946"/>
        <a:ext cx="8668801" cy="455897"/>
      </dsp:txXfrm>
    </dsp:sp>
    <dsp:sp modelId="{55D40F8D-D74E-4351-8F36-EF32D43E5F1C}">
      <dsp:nvSpPr>
        <dsp:cNvPr id="0" name=""/>
        <dsp:cNvSpPr/>
      </dsp:nvSpPr>
      <dsp:spPr>
        <a:xfrm>
          <a:off x="4236" y="447323"/>
          <a:ext cx="8668801" cy="373319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400" kern="1200" dirty="0">
            <a:latin typeface="Constantia" panose="02030602050306030303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>
              <a:latin typeface="Constantia" panose="02030602050306030303" pitchFamily="18" charset="0"/>
            </a:rPr>
            <a:t>Es fundamental que productores y exportadores se familiaricen con las leyes, políticas y procedimientos que establece Estados Unidos, revisando los requisitos específicos del producto con el fin debe evitar que las Medidas No Arancelarias se conviertan en un obstáculo, fomentar las exportaciones y fortalecimiento de relaciones comerciales. </a:t>
          </a:r>
          <a:endParaRPr lang="en-US" sz="1600" u="none" kern="1200" dirty="0">
            <a:latin typeface="Constantia" panose="02030602050306030303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>
              <a:latin typeface="Constantia" panose="02030602050306030303" pitchFamily="18" charset="0"/>
            </a:rPr>
            <a:t>Se requiere mayor incentivo por parte de entidades gubernamentales que se enfoque en el mejoramiento de instalaciones de los pequeños productores, apoyo con herramientas y material industrial indispensable para mejorar la calidad del servicio que se realiza en campo y por ende la calidad de vida del personal. </a:t>
          </a:r>
          <a:endParaRPr lang="en-US" sz="1600" kern="1200" dirty="0">
            <a:latin typeface="Constantia" panose="02030602050306030303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>
              <a:latin typeface="Constantia" panose="02030602050306030303" pitchFamily="18" charset="0"/>
            </a:rPr>
            <a:t>El sector de </a:t>
          </a:r>
          <a:r>
            <a:rPr lang="es-EC" sz="1600" kern="1200" dirty="0" err="1" smtClean="0">
              <a:latin typeface="Constantia" panose="02030602050306030303" pitchFamily="18" charset="0"/>
            </a:rPr>
            <a:t>baby</a:t>
          </a:r>
          <a:r>
            <a:rPr lang="es-EC" sz="1600" kern="1200" dirty="0" smtClean="0">
              <a:latin typeface="Constantia" panose="02030602050306030303" pitchFamily="18" charset="0"/>
            </a:rPr>
            <a:t> banana representa un negocio rentable y posee un gran potencial de crecimiento por lo que se requiere mayor apoyo por parte de entidades gubernamentales para dar a conocer la fruta a través de ferias internacionales con el fin de que se conozca la cartera de productos del país y se concreten ventas que permitan dinamizar la economía del sector.</a:t>
          </a:r>
          <a:endParaRPr lang="en-US" sz="1600" kern="1200" dirty="0">
            <a:latin typeface="Constantia" panose="02030602050306030303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>
              <a:latin typeface="Constantia" panose="02030602050306030303" pitchFamily="18" charset="0"/>
            </a:rPr>
            <a:t>Es fundamental la asesoría de </a:t>
          </a:r>
          <a:r>
            <a:rPr lang="es-EC" sz="1600" kern="1200" dirty="0" err="1" smtClean="0">
              <a:latin typeface="Constantia" panose="02030602050306030303" pitchFamily="18" charset="0"/>
            </a:rPr>
            <a:t>Agrocalidad</a:t>
          </a:r>
          <a:r>
            <a:rPr lang="es-EC" sz="1600" kern="1200" dirty="0" smtClean="0">
              <a:latin typeface="Constantia" panose="02030602050306030303" pitchFamily="18" charset="0"/>
            </a:rPr>
            <a:t> para el correcto mantenimiento de instalaciones que son netamente familiares y que requieren de un incentivo para mejorar sus edificaciones. </a:t>
          </a:r>
          <a:endParaRPr lang="en-US" sz="1600" kern="1200" dirty="0">
            <a:latin typeface="Constantia" panose="02030602050306030303" pitchFamily="18" charset="0"/>
          </a:endParaRPr>
        </a:p>
      </dsp:txBody>
      <dsp:txXfrm>
        <a:off x="4236" y="447323"/>
        <a:ext cx="8668801" cy="37331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62071-8105-4349-B587-549A46ED384C}">
      <dsp:nvSpPr>
        <dsp:cNvPr id="0" name=""/>
        <dsp:cNvSpPr/>
      </dsp:nvSpPr>
      <dsp:spPr>
        <a:xfrm>
          <a:off x="2467219" y="387105"/>
          <a:ext cx="2941004" cy="1544958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400" b="1" kern="1200" dirty="0" smtClean="0">
              <a:latin typeface="Constantia" panose="02030602050306030303" pitchFamily="18" charset="0"/>
            </a:rPr>
            <a:t>Teoría de la Globalización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latin typeface="Constantia" panose="02030602050306030303" pitchFamily="18" charset="0"/>
            </a:rPr>
            <a:t>La globalización  económica ha beneficiado a países subdesarrollados permitiendo el ingreso de sus productos de exportación a nuevos mercados</a:t>
          </a:r>
          <a:endParaRPr lang="es-ES" sz="1400" kern="1200" dirty="0">
            <a:latin typeface="Constantia" panose="02030602050306030303" pitchFamily="18" charset="0"/>
          </a:endParaRPr>
        </a:p>
      </dsp:txBody>
      <dsp:txXfrm>
        <a:off x="2542638" y="462524"/>
        <a:ext cx="2790166" cy="1394120"/>
      </dsp:txXfrm>
    </dsp:sp>
    <dsp:sp modelId="{4614192C-6D88-4A8E-9215-D4D28D593B0C}">
      <dsp:nvSpPr>
        <dsp:cNvPr id="0" name=""/>
        <dsp:cNvSpPr/>
      </dsp:nvSpPr>
      <dsp:spPr>
        <a:xfrm>
          <a:off x="1823608" y="1225577"/>
          <a:ext cx="4272900" cy="4272900"/>
        </a:xfrm>
        <a:custGeom>
          <a:avLst/>
          <a:gdLst/>
          <a:ahLst/>
          <a:cxnLst/>
          <a:rect l="0" t="0" r="0" b="0"/>
          <a:pathLst>
            <a:path>
              <a:moveTo>
                <a:pt x="3593296" y="573754"/>
              </a:moveTo>
              <a:arcTo wR="2136450" hR="2136450" stAng="18779540" swAng="1891932"/>
            </a:path>
          </a:pathLst>
        </a:custGeom>
        <a:noFill/>
        <a:ln w="6350" cap="flat" cmpd="sng" algn="ctr">
          <a:solidFill>
            <a:schemeClr val="accent3">
              <a:shade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5BF01E-57BA-4BCB-9907-7E043E6A8A62}">
      <dsp:nvSpPr>
        <dsp:cNvPr id="0" name=""/>
        <dsp:cNvSpPr/>
      </dsp:nvSpPr>
      <dsp:spPr>
        <a:xfrm>
          <a:off x="4444333" y="2803384"/>
          <a:ext cx="2941004" cy="1544958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0000"/>
                <a:lumMod val="110000"/>
                <a:satMod val="105000"/>
                <a:tint val="67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0000"/>
                <a:lumMod val="105000"/>
                <a:satMod val="103000"/>
                <a:tint val="73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Constantia" panose="02030602050306030303" pitchFamily="18" charset="0"/>
            </a:rPr>
            <a:t>Teoría de </a:t>
          </a:r>
          <a:r>
            <a:rPr lang="es-EC" sz="1400" b="1" kern="1200" dirty="0" err="1" smtClean="0">
              <a:latin typeface="Constantia" panose="02030602050306030303" pitchFamily="18" charset="0"/>
            </a:rPr>
            <a:t>Heckscher-Ohlin</a:t>
          </a:r>
          <a:endParaRPr lang="es-EC" sz="1400" b="1" kern="1200" dirty="0" smtClean="0">
            <a:latin typeface="Constantia" panose="02030602050306030303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Constantia" panose="02030602050306030303" pitchFamily="18" charset="0"/>
            </a:rPr>
            <a:t>Un país exporta el bien que utiliza intensivamente su factor abundante mientras que importa el bien que utiliza intensivamente su factor escaso</a:t>
          </a:r>
          <a:endParaRPr lang="es-ES" sz="1400" kern="1200" dirty="0">
            <a:latin typeface="Constantia" panose="02030602050306030303" pitchFamily="18" charset="0"/>
          </a:endParaRPr>
        </a:p>
      </dsp:txBody>
      <dsp:txXfrm>
        <a:off x="4519752" y="2878803"/>
        <a:ext cx="2790166" cy="1394120"/>
      </dsp:txXfrm>
    </dsp:sp>
    <dsp:sp modelId="{3BE668F0-AC62-4AF0-B687-250803C2BB65}">
      <dsp:nvSpPr>
        <dsp:cNvPr id="0" name=""/>
        <dsp:cNvSpPr/>
      </dsp:nvSpPr>
      <dsp:spPr>
        <a:xfrm>
          <a:off x="1931486" y="556082"/>
          <a:ext cx="4272900" cy="4272900"/>
        </a:xfrm>
        <a:custGeom>
          <a:avLst/>
          <a:gdLst/>
          <a:ahLst/>
          <a:cxnLst/>
          <a:rect l="0" t="0" r="0" b="0"/>
          <a:pathLst>
            <a:path>
              <a:moveTo>
                <a:pt x="3465711" y="3809018"/>
              </a:moveTo>
              <a:arcTo wR="2136450" hR="2136450" stAng="3091460" swAng="4559816"/>
            </a:path>
          </a:pathLst>
        </a:custGeom>
        <a:noFill/>
        <a:ln w="6350" cap="flat" cmpd="sng" algn="ctr">
          <a:solidFill>
            <a:schemeClr val="accent3">
              <a:shade val="90000"/>
              <a:hueOff val="0"/>
              <a:satOff val="0"/>
              <a:lumOff val="1154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60E665-329B-41D3-B862-63E8DB14746B}">
      <dsp:nvSpPr>
        <dsp:cNvPr id="0" name=""/>
        <dsp:cNvSpPr/>
      </dsp:nvSpPr>
      <dsp:spPr>
        <a:xfrm>
          <a:off x="780080" y="2781107"/>
          <a:ext cx="2868693" cy="1589494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400" b="1" kern="1200" dirty="0" smtClean="0">
              <a:latin typeface="Constantia" panose="02030602050306030303" pitchFamily="18" charset="0"/>
            </a:rPr>
            <a:t>Ventaja Comparativa 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Constantia" panose="02030602050306030303" pitchFamily="18" charset="0"/>
            </a:rPr>
            <a:t>Cada país se especializa  y exporta el bien que le resulte más eficiente producir, e importará los bienes en los que tenga una producción menos eficiente.</a:t>
          </a:r>
          <a:endParaRPr lang="es-ES" sz="1400" kern="1200" dirty="0">
            <a:latin typeface="Constantia" panose="02030602050306030303" pitchFamily="18" charset="0"/>
          </a:endParaRPr>
        </a:p>
      </dsp:txBody>
      <dsp:txXfrm>
        <a:off x="857673" y="2858700"/>
        <a:ext cx="2713507" cy="1434308"/>
      </dsp:txXfrm>
    </dsp:sp>
    <dsp:sp modelId="{428A2102-DFD4-4AE3-BA93-9F6C30C46D56}">
      <dsp:nvSpPr>
        <dsp:cNvPr id="0" name=""/>
        <dsp:cNvSpPr/>
      </dsp:nvSpPr>
      <dsp:spPr>
        <a:xfrm>
          <a:off x="2020974" y="1245107"/>
          <a:ext cx="4272900" cy="4272900"/>
        </a:xfrm>
        <a:custGeom>
          <a:avLst/>
          <a:gdLst/>
          <a:ahLst/>
          <a:cxnLst/>
          <a:rect l="0" t="0" r="0" b="0"/>
          <a:pathLst>
            <a:path>
              <a:moveTo>
                <a:pt x="88877" y="1526642"/>
              </a:moveTo>
              <a:arcTo wR="2136450" hR="2136450" stAng="11795075" swAng="1552624"/>
            </a:path>
          </a:pathLst>
        </a:custGeom>
        <a:noFill/>
        <a:ln w="6350" cap="flat" cmpd="sng" algn="ctr">
          <a:solidFill>
            <a:schemeClr val="accent3">
              <a:shade val="90000"/>
              <a:hueOff val="0"/>
              <a:satOff val="0"/>
              <a:lumOff val="2309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A39E37-E658-4244-A83A-17DC93352F14}">
      <dsp:nvSpPr>
        <dsp:cNvPr id="0" name=""/>
        <dsp:cNvSpPr/>
      </dsp:nvSpPr>
      <dsp:spPr>
        <a:xfrm>
          <a:off x="5654350" y="3101823"/>
          <a:ext cx="4849242" cy="3366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320"/>
              </a:lnTo>
              <a:lnTo>
                <a:pt x="4849242" y="168320"/>
              </a:lnTo>
              <a:lnTo>
                <a:pt x="4849242" y="33664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D873A3-8999-4FD3-95A1-8FB34A7657D2}">
      <dsp:nvSpPr>
        <dsp:cNvPr id="0" name=""/>
        <dsp:cNvSpPr/>
      </dsp:nvSpPr>
      <dsp:spPr>
        <a:xfrm>
          <a:off x="5654350" y="3101823"/>
          <a:ext cx="2909545" cy="3366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320"/>
              </a:lnTo>
              <a:lnTo>
                <a:pt x="2909545" y="168320"/>
              </a:lnTo>
              <a:lnTo>
                <a:pt x="2909545" y="33664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E1032A-4D8C-4558-A10A-408ECF22A257}">
      <dsp:nvSpPr>
        <dsp:cNvPr id="0" name=""/>
        <dsp:cNvSpPr/>
      </dsp:nvSpPr>
      <dsp:spPr>
        <a:xfrm>
          <a:off x="5654350" y="3101823"/>
          <a:ext cx="969848" cy="3366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320"/>
              </a:lnTo>
              <a:lnTo>
                <a:pt x="969848" y="168320"/>
              </a:lnTo>
              <a:lnTo>
                <a:pt x="969848" y="33664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4D45FD-7745-4AD7-ABC9-004EDF736BB4}">
      <dsp:nvSpPr>
        <dsp:cNvPr id="0" name=""/>
        <dsp:cNvSpPr/>
      </dsp:nvSpPr>
      <dsp:spPr>
        <a:xfrm>
          <a:off x="4684502" y="3101823"/>
          <a:ext cx="969848" cy="336641"/>
        </a:xfrm>
        <a:custGeom>
          <a:avLst/>
          <a:gdLst/>
          <a:ahLst/>
          <a:cxnLst/>
          <a:rect l="0" t="0" r="0" b="0"/>
          <a:pathLst>
            <a:path>
              <a:moveTo>
                <a:pt x="969848" y="0"/>
              </a:moveTo>
              <a:lnTo>
                <a:pt x="969848" y="168320"/>
              </a:lnTo>
              <a:lnTo>
                <a:pt x="0" y="168320"/>
              </a:lnTo>
              <a:lnTo>
                <a:pt x="0" y="33664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995BAA-EAB4-499F-9FD2-FEBABB25F498}">
      <dsp:nvSpPr>
        <dsp:cNvPr id="0" name=""/>
        <dsp:cNvSpPr/>
      </dsp:nvSpPr>
      <dsp:spPr>
        <a:xfrm>
          <a:off x="2744805" y="3101823"/>
          <a:ext cx="2909545" cy="336641"/>
        </a:xfrm>
        <a:custGeom>
          <a:avLst/>
          <a:gdLst/>
          <a:ahLst/>
          <a:cxnLst/>
          <a:rect l="0" t="0" r="0" b="0"/>
          <a:pathLst>
            <a:path>
              <a:moveTo>
                <a:pt x="2909545" y="0"/>
              </a:moveTo>
              <a:lnTo>
                <a:pt x="2909545" y="168320"/>
              </a:lnTo>
              <a:lnTo>
                <a:pt x="0" y="168320"/>
              </a:lnTo>
              <a:lnTo>
                <a:pt x="0" y="33664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D37C93-5286-47A9-A80F-C5679A53B5EA}">
      <dsp:nvSpPr>
        <dsp:cNvPr id="0" name=""/>
        <dsp:cNvSpPr/>
      </dsp:nvSpPr>
      <dsp:spPr>
        <a:xfrm>
          <a:off x="805108" y="3101823"/>
          <a:ext cx="4849242" cy="336641"/>
        </a:xfrm>
        <a:custGeom>
          <a:avLst/>
          <a:gdLst/>
          <a:ahLst/>
          <a:cxnLst/>
          <a:rect l="0" t="0" r="0" b="0"/>
          <a:pathLst>
            <a:path>
              <a:moveTo>
                <a:pt x="4849242" y="0"/>
              </a:moveTo>
              <a:lnTo>
                <a:pt x="4849242" y="168320"/>
              </a:lnTo>
              <a:lnTo>
                <a:pt x="0" y="168320"/>
              </a:lnTo>
              <a:lnTo>
                <a:pt x="0" y="33664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4D21CA-5578-43F6-AB1C-D4746233C50D}">
      <dsp:nvSpPr>
        <dsp:cNvPr id="0" name=""/>
        <dsp:cNvSpPr/>
      </dsp:nvSpPr>
      <dsp:spPr>
        <a:xfrm>
          <a:off x="4852822" y="2300295"/>
          <a:ext cx="1603055" cy="80152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chemeClr val="tx1"/>
              </a:solidFill>
              <a:latin typeface="Constantia" panose="02030602050306030303" pitchFamily="18" charset="0"/>
            </a:rPr>
            <a:t>Metodología</a:t>
          </a:r>
          <a:endParaRPr lang="es-ES" sz="16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4852822" y="2300295"/>
        <a:ext cx="1603055" cy="801527"/>
      </dsp:txXfrm>
    </dsp:sp>
    <dsp:sp modelId="{341B1C9A-9B2F-432E-845F-C82AB0BD0208}">
      <dsp:nvSpPr>
        <dsp:cNvPr id="0" name=""/>
        <dsp:cNvSpPr/>
      </dsp:nvSpPr>
      <dsp:spPr>
        <a:xfrm>
          <a:off x="3580" y="3438464"/>
          <a:ext cx="1603055" cy="80152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  <a:latin typeface="Constantia" panose="02030602050306030303" pitchFamily="18" charset="0"/>
            </a:rPr>
            <a:t>Enfoque de la investigación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  <a:latin typeface="Constantia" panose="02030602050306030303" pitchFamily="18" charset="0"/>
            </a:rPr>
            <a:t>Mixto</a:t>
          </a:r>
          <a:endParaRPr lang="es-ES" sz="16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3580" y="3438464"/>
        <a:ext cx="1603055" cy="801527"/>
      </dsp:txXfrm>
    </dsp:sp>
    <dsp:sp modelId="{18C80065-9131-4D5D-864D-FE6E4D5E051C}">
      <dsp:nvSpPr>
        <dsp:cNvPr id="0" name=""/>
        <dsp:cNvSpPr/>
      </dsp:nvSpPr>
      <dsp:spPr>
        <a:xfrm>
          <a:off x="1943277" y="3438464"/>
          <a:ext cx="1603055" cy="80152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  <a:latin typeface="Constantia" panose="02030602050306030303" pitchFamily="18" charset="0"/>
            </a:rPr>
            <a:t>Por su Finalidad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  <a:latin typeface="Constantia" panose="02030602050306030303" pitchFamily="18" charset="0"/>
            </a:rPr>
            <a:t>Aplicada</a:t>
          </a:r>
          <a:endParaRPr lang="es-ES" sz="16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1943277" y="3438464"/>
        <a:ext cx="1603055" cy="801527"/>
      </dsp:txXfrm>
    </dsp:sp>
    <dsp:sp modelId="{CB1E480D-F418-4FCC-AA3D-1F86F9F763A2}">
      <dsp:nvSpPr>
        <dsp:cNvPr id="0" name=""/>
        <dsp:cNvSpPr/>
      </dsp:nvSpPr>
      <dsp:spPr>
        <a:xfrm>
          <a:off x="3882974" y="3438464"/>
          <a:ext cx="1603055" cy="80152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smtClean="0">
              <a:solidFill>
                <a:schemeClr val="tx1"/>
              </a:solidFill>
              <a:latin typeface="Constantia" panose="02030602050306030303" pitchFamily="18" charset="0"/>
            </a:rPr>
            <a:t>Por las fuentes de información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smtClean="0">
              <a:solidFill>
                <a:schemeClr val="tx1"/>
              </a:solidFill>
              <a:latin typeface="Constantia" panose="02030602050306030303" pitchFamily="18" charset="0"/>
            </a:rPr>
            <a:t>Mixto</a:t>
          </a:r>
          <a:endParaRPr lang="es-ES" sz="16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3882974" y="3438464"/>
        <a:ext cx="1603055" cy="801527"/>
      </dsp:txXfrm>
    </dsp:sp>
    <dsp:sp modelId="{336E7602-7A6A-43BB-8048-32B58EAB7A37}">
      <dsp:nvSpPr>
        <dsp:cNvPr id="0" name=""/>
        <dsp:cNvSpPr/>
      </dsp:nvSpPr>
      <dsp:spPr>
        <a:xfrm>
          <a:off x="5822671" y="3438464"/>
          <a:ext cx="1603055" cy="80152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chemeClr val="tx1"/>
              </a:solidFill>
              <a:latin typeface="Constantia" panose="02030602050306030303" pitchFamily="18" charset="0"/>
            </a:rPr>
            <a:t>Por unidades de análisis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chemeClr val="tx1"/>
              </a:solidFill>
              <a:latin typeface="Constantia" panose="02030602050306030303" pitchFamily="18" charset="0"/>
            </a:rPr>
            <a:t>Insitu</a:t>
          </a:r>
          <a:endParaRPr lang="es-ES" sz="16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5822671" y="3438464"/>
        <a:ext cx="1603055" cy="801527"/>
      </dsp:txXfrm>
    </dsp:sp>
    <dsp:sp modelId="{F4B14F9C-F6C7-41EB-AC16-371AB74818EE}">
      <dsp:nvSpPr>
        <dsp:cNvPr id="0" name=""/>
        <dsp:cNvSpPr/>
      </dsp:nvSpPr>
      <dsp:spPr>
        <a:xfrm>
          <a:off x="7762368" y="3438464"/>
          <a:ext cx="1603055" cy="80152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chemeClr val="tx1"/>
              </a:solidFill>
              <a:latin typeface="Constantia" panose="02030602050306030303" pitchFamily="18" charset="0"/>
            </a:rPr>
            <a:t>Por el control de variables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chemeClr val="tx1"/>
              </a:solidFill>
              <a:latin typeface="Constantia" panose="02030602050306030303" pitchFamily="18" charset="0"/>
            </a:rPr>
            <a:t>No experimental</a:t>
          </a:r>
          <a:endParaRPr lang="es-ES" sz="16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7762368" y="3438464"/>
        <a:ext cx="1603055" cy="801527"/>
      </dsp:txXfrm>
    </dsp:sp>
    <dsp:sp modelId="{C35C65DB-ADD9-4C3B-A560-E55594A95292}">
      <dsp:nvSpPr>
        <dsp:cNvPr id="0" name=""/>
        <dsp:cNvSpPr/>
      </dsp:nvSpPr>
      <dsp:spPr>
        <a:xfrm>
          <a:off x="9702065" y="3438464"/>
          <a:ext cx="1603055" cy="80152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chemeClr val="tx1"/>
              </a:solidFill>
              <a:latin typeface="Constantia" panose="02030602050306030303" pitchFamily="18" charset="0"/>
            </a:rPr>
            <a:t>Por el alcance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chemeClr val="tx1"/>
              </a:solidFill>
              <a:latin typeface="Constantia" panose="02030602050306030303" pitchFamily="18" charset="0"/>
            </a:rPr>
            <a:t>Descriptivo</a:t>
          </a:r>
          <a:endParaRPr lang="es-ES" sz="16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9702065" y="3438464"/>
        <a:ext cx="1603055" cy="8015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BD1FDC-B63A-4632-973B-2F7AD4108B32}">
      <dsp:nvSpPr>
        <dsp:cNvPr id="0" name=""/>
        <dsp:cNvSpPr/>
      </dsp:nvSpPr>
      <dsp:spPr>
        <a:xfrm>
          <a:off x="4833791" y="3456420"/>
          <a:ext cx="55977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9777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2E63E4-A8F6-4353-B510-6514BC1127EA}">
      <dsp:nvSpPr>
        <dsp:cNvPr id="0" name=""/>
        <dsp:cNvSpPr/>
      </dsp:nvSpPr>
      <dsp:spPr>
        <a:xfrm>
          <a:off x="2484124" y="1966124"/>
          <a:ext cx="559777" cy="15360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9888" y="0"/>
              </a:lnTo>
              <a:lnTo>
                <a:pt x="279888" y="1536016"/>
              </a:lnTo>
              <a:lnTo>
                <a:pt x="559777" y="153601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6E47FD-57AB-4654-8E9F-45711C228A7F}">
      <dsp:nvSpPr>
        <dsp:cNvPr id="0" name=""/>
        <dsp:cNvSpPr/>
      </dsp:nvSpPr>
      <dsp:spPr>
        <a:xfrm>
          <a:off x="4833791" y="1809195"/>
          <a:ext cx="55977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9777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2B2D80-EDF9-4C2A-A5D6-68E128C328B2}">
      <dsp:nvSpPr>
        <dsp:cNvPr id="0" name=""/>
        <dsp:cNvSpPr/>
      </dsp:nvSpPr>
      <dsp:spPr>
        <a:xfrm>
          <a:off x="2484124" y="1854915"/>
          <a:ext cx="559777" cy="111208"/>
        </a:xfrm>
        <a:custGeom>
          <a:avLst/>
          <a:gdLst/>
          <a:ahLst/>
          <a:cxnLst/>
          <a:rect l="0" t="0" r="0" b="0"/>
          <a:pathLst>
            <a:path>
              <a:moveTo>
                <a:pt x="0" y="111208"/>
              </a:moveTo>
              <a:lnTo>
                <a:pt x="279888" y="111208"/>
              </a:lnTo>
              <a:lnTo>
                <a:pt x="279888" y="0"/>
              </a:lnTo>
              <a:lnTo>
                <a:pt x="559777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6C395A-D944-47D9-B246-D2F9F564AAE7}">
      <dsp:nvSpPr>
        <dsp:cNvPr id="0" name=""/>
        <dsp:cNvSpPr/>
      </dsp:nvSpPr>
      <dsp:spPr>
        <a:xfrm>
          <a:off x="4833791" y="384388"/>
          <a:ext cx="55977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9777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0A2DA6-E7FF-4EA2-A71F-EC16C26C01F3}">
      <dsp:nvSpPr>
        <dsp:cNvPr id="0" name=""/>
        <dsp:cNvSpPr/>
      </dsp:nvSpPr>
      <dsp:spPr>
        <a:xfrm>
          <a:off x="2484124" y="430108"/>
          <a:ext cx="559777" cy="1536016"/>
        </a:xfrm>
        <a:custGeom>
          <a:avLst/>
          <a:gdLst/>
          <a:ahLst/>
          <a:cxnLst/>
          <a:rect l="0" t="0" r="0" b="0"/>
          <a:pathLst>
            <a:path>
              <a:moveTo>
                <a:pt x="0" y="1536016"/>
              </a:moveTo>
              <a:lnTo>
                <a:pt x="279888" y="1536016"/>
              </a:lnTo>
              <a:lnTo>
                <a:pt x="279888" y="0"/>
              </a:lnTo>
              <a:lnTo>
                <a:pt x="559777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1639EA-9939-430E-AE25-81F417E1DA64}">
      <dsp:nvSpPr>
        <dsp:cNvPr id="0" name=""/>
        <dsp:cNvSpPr/>
      </dsp:nvSpPr>
      <dsp:spPr>
        <a:xfrm>
          <a:off x="643184" y="1552453"/>
          <a:ext cx="1840940" cy="8273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Constantia" panose="02030602050306030303" pitchFamily="18" charset="0"/>
            </a:rPr>
            <a:t>Características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Constantia" panose="02030602050306030303" pitchFamily="18" charset="0"/>
            </a:rPr>
            <a:t>del Producto</a:t>
          </a:r>
          <a:endParaRPr lang="es-ES" sz="1600" kern="1200" dirty="0">
            <a:latin typeface="Constantia" panose="02030602050306030303" pitchFamily="18" charset="0"/>
          </a:endParaRPr>
        </a:p>
      </dsp:txBody>
      <dsp:txXfrm>
        <a:off x="643184" y="1552453"/>
        <a:ext cx="1840940" cy="827342"/>
      </dsp:txXfrm>
    </dsp:sp>
    <dsp:sp modelId="{DB229810-FB06-4453-94B7-4AA9C00F2334}">
      <dsp:nvSpPr>
        <dsp:cNvPr id="0" name=""/>
        <dsp:cNvSpPr/>
      </dsp:nvSpPr>
      <dsp:spPr>
        <a:xfrm>
          <a:off x="3043902" y="3277"/>
          <a:ext cx="1789888" cy="85366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Constantia" panose="02030602050306030303" pitchFamily="18" charset="0"/>
            </a:rPr>
            <a:t>Origen</a:t>
          </a:r>
          <a:endParaRPr lang="es-ES" sz="1600" kern="1200" dirty="0">
            <a:latin typeface="Constantia" panose="02030602050306030303" pitchFamily="18" charset="0"/>
          </a:endParaRPr>
        </a:p>
      </dsp:txBody>
      <dsp:txXfrm>
        <a:off x="3043902" y="3277"/>
        <a:ext cx="1789888" cy="853660"/>
      </dsp:txXfrm>
    </dsp:sp>
    <dsp:sp modelId="{1EF247F5-473F-40E1-8888-FB2A94B266E6}">
      <dsp:nvSpPr>
        <dsp:cNvPr id="0" name=""/>
        <dsp:cNvSpPr/>
      </dsp:nvSpPr>
      <dsp:spPr>
        <a:xfrm>
          <a:off x="5393568" y="3277"/>
          <a:ext cx="2798887" cy="85366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Constantia" panose="02030602050306030303" pitchFamily="18" charset="0"/>
            </a:rPr>
            <a:t>Sudeste Asiático , Papúa Nueva Guinea en el siglo VII a.C. </a:t>
          </a:r>
        </a:p>
      </dsp:txBody>
      <dsp:txXfrm>
        <a:off x="5393568" y="3277"/>
        <a:ext cx="2798887" cy="853660"/>
      </dsp:txXfrm>
    </dsp:sp>
    <dsp:sp modelId="{388BA8E3-2271-4DB0-9A7C-C2A9C5EB4C18}">
      <dsp:nvSpPr>
        <dsp:cNvPr id="0" name=""/>
        <dsp:cNvSpPr/>
      </dsp:nvSpPr>
      <dsp:spPr>
        <a:xfrm>
          <a:off x="3043902" y="1428085"/>
          <a:ext cx="1789888" cy="85366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Constantia" panose="02030602050306030303" pitchFamily="18" charset="0"/>
            </a:rPr>
            <a:t>Descripción </a:t>
          </a:r>
          <a:endParaRPr lang="es-ES" sz="1600" kern="1200" dirty="0">
            <a:latin typeface="Constantia" panose="02030602050306030303" pitchFamily="18" charset="0"/>
          </a:endParaRPr>
        </a:p>
      </dsp:txBody>
      <dsp:txXfrm>
        <a:off x="3043902" y="1428085"/>
        <a:ext cx="1789888" cy="853660"/>
      </dsp:txXfrm>
    </dsp:sp>
    <dsp:sp modelId="{59312DD3-FA2B-4BE9-8420-EC57E42A1E22}">
      <dsp:nvSpPr>
        <dsp:cNvPr id="0" name=""/>
        <dsp:cNvSpPr/>
      </dsp:nvSpPr>
      <dsp:spPr>
        <a:xfrm>
          <a:off x="5393568" y="1206799"/>
          <a:ext cx="2791470" cy="129623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Constantia" panose="02030602050306030303" pitchFamily="18" charset="0"/>
            </a:rPr>
            <a:t>Conocido como orito, bocadillo, manzanito, baby banana o lady </a:t>
          </a:r>
          <a:r>
            <a:rPr lang="es-EC" sz="1600" kern="1200" dirty="0" err="1" smtClean="0">
              <a:latin typeface="Constantia" panose="02030602050306030303" pitchFamily="18" charset="0"/>
            </a:rPr>
            <a:t>finger</a:t>
          </a:r>
          <a:r>
            <a:rPr lang="es-EC" sz="1600" kern="1200" dirty="0" smtClean="0">
              <a:latin typeface="Constantia" panose="02030602050306030303" pitchFamily="18" charset="0"/>
            </a:rPr>
            <a:t>. Tamaño pequeño, contextura suave, pastosa, sabor dulce</a:t>
          </a:r>
          <a:endParaRPr lang="es-ES" sz="1600" kern="1200" dirty="0">
            <a:latin typeface="Constantia" panose="02030602050306030303" pitchFamily="18" charset="0"/>
          </a:endParaRPr>
        </a:p>
      </dsp:txBody>
      <dsp:txXfrm>
        <a:off x="5393568" y="1206799"/>
        <a:ext cx="2791470" cy="1296232"/>
      </dsp:txXfrm>
    </dsp:sp>
    <dsp:sp modelId="{F97D1C94-BDDB-424A-BDA3-E84AEE5E2597}">
      <dsp:nvSpPr>
        <dsp:cNvPr id="0" name=""/>
        <dsp:cNvSpPr/>
      </dsp:nvSpPr>
      <dsp:spPr>
        <a:xfrm>
          <a:off x="3043902" y="3075310"/>
          <a:ext cx="1789888" cy="85366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Constantia" panose="02030602050306030303" pitchFamily="18" charset="0"/>
            </a:rPr>
            <a:t>Cultivo</a:t>
          </a:r>
          <a:endParaRPr lang="es-ES" sz="1600" kern="1200" dirty="0">
            <a:latin typeface="Constantia" panose="02030602050306030303" pitchFamily="18" charset="0"/>
          </a:endParaRPr>
        </a:p>
      </dsp:txBody>
      <dsp:txXfrm>
        <a:off x="3043902" y="3075310"/>
        <a:ext cx="1789888" cy="853660"/>
      </dsp:txXfrm>
    </dsp:sp>
    <dsp:sp modelId="{971169C2-5450-4B72-BEAE-6CEF5434C46E}">
      <dsp:nvSpPr>
        <dsp:cNvPr id="0" name=""/>
        <dsp:cNvSpPr/>
      </dsp:nvSpPr>
      <dsp:spPr>
        <a:xfrm>
          <a:off x="5393568" y="2852893"/>
          <a:ext cx="2768435" cy="129849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Constantia" panose="02030602050306030303" pitchFamily="18" charset="0"/>
            </a:rPr>
            <a:t>Altura: 200 a 1000 </a:t>
          </a:r>
          <a:r>
            <a:rPr lang="es-ES" sz="1600" kern="1200" dirty="0" err="1" smtClean="0">
              <a:latin typeface="Constantia" panose="02030602050306030303" pitchFamily="18" charset="0"/>
            </a:rPr>
            <a:t>m.s.n.m</a:t>
          </a:r>
          <a:endParaRPr lang="es-ES" sz="1600" kern="1200" dirty="0" smtClean="0">
            <a:latin typeface="Constantia" panose="02030602050306030303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Constantia" panose="02030602050306030303" pitchFamily="18" charset="0"/>
            </a:rPr>
            <a:t>Temperatura: 18 a 20 grados centígrados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Constantia" panose="02030602050306030303" pitchFamily="18" charset="0"/>
            </a:rPr>
            <a:t>Terreno plano o ligeramente inclinado</a:t>
          </a:r>
          <a:endParaRPr lang="es-ES" sz="1600" kern="1200" dirty="0">
            <a:latin typeface="Constantia" panose="02030602050306030303" pitchFamily="18" charset="0"/>
          </a:endParaRPr>
        </a:p>
      </dsp:txBody>
      <dsp:txXfrm>
        <a:off x="5393568" y="2852893"/>
        <a:ext cx="2768435" cy="12984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DFC3F-B362-4E8C-BCAC-C0CC7B00211B}">
      <dsp:nvSpPr>
        <dsp:cNvPr id="0" name=""/>
        <dsp:cNvSpPr/>
      </dsp:nvSpPr>
      <dsp:spPr>
        <a:xfrm>
          <a:off x="0" y="2252405"/>
          <a:ext cx="1212072" cy="72724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tx1"/>
              </a:solidFill>
              <a:latin typeface="Constantia" panose="02030602050306030303" pitchFamily="18" charset="0"/>
            </a:rPr>
            <a:t>Guatemala</a:t>
          </a:r>
          <a:endParaRPr lang="es-ES" sz="17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21300" y="2273705"/>
        <a:ext cx="1169472" cy="684643"/>
      </dsp:txXfrm>
    </dsp:sp>
    <dsp:sp modelId="{01337369-BA7D-44C9-BB5E-15A9E9E65C04}">
      <dsp:nvSpPr>
        <dsp:cNvPr id="0" name=""/>
        <dsp:cNvSpPr/>
      </dsp:nvSpPr>
      <dsp:spPr>
        <a:xfrm>
          <a:off x="1333279" y="2465730"/>
          <a:ext cx="256959" cy="3005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1333279" y="2525849"/>
        <a:ext cx="179871" cy="180355"/>
      </dsp:txXfrm>
    </dsp:sp>
    <dsp:sp modelId="{5EE8056F-EF73-4638-846E-82B1FBA10649}">
      <dsp:nvSpPr>
        <dsp:cNvPr id="0" name=""/>
        <dsp:cNvSpPr/>
      </dsp:nvSpPr>
      <dsp:spPr>
        <a:xfrm>
          <a:off x="1696901" y="2252405"/>
          <a:ext cx="1212072" cy="72724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tx1"/>
              </a:solidFill>
              <a:latin typeface="Constantia" panose="02030602050306030303" pitchFamily="18" charset="0"/>
            </a:rPr>
            <a:t>Costa Rica</a:t>
          </a:r>
          <a:endParaRPr lang="es-ES" sz="17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1718201" y="2273705"/>
        <a:ext cx="1169472" cy="684643"/>
      </dsp:txXfrm>
    </dsp:sp>
    <dsp:sp modelId="{0E01A0DC-C9D2-4CAC-8FDC-C3B7D65AAD7C}">
      <dsp:nvSpPr>
        <dsp:cNvPr id="0" name=""/>
        <dsp:cNvSpPr/>
      </dsp:nvSpPr>
      <dsp:spPr>
        <a:xfrm>
          <a:off x="3030180" y="2465730"/>
          <a:ext cx="256959" cy="3005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143670"/>
            <a:satOff val="102"/>
            <a:lumOff val="80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3030180" y="2525849"/>
        <a:ext cx="179871" cy="180355"/>
      </dsp:txXfrm>
    </dsp:sp>
    <dsp:sp modelId="{D73E1ADD-49D7-4C26-BEA9-52994B65E692}">
      <dsp:nvSpPr>
        <dsp:cNvPr id="0" name=""/>
        <dsp:cNvSpPr/>
      </dsp:nvSpPr>
      <dsp:spPr>
        <a:xfrm>
          <a:off x="3393802" y="2252405"/>
          <a:ext cx="1212072" cy="72724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1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tx1"/>
              </a:solidFill>
              <a:latin typeface="Constantia" panose="02030602050306030303" pitchFamily="18" charset="0"/>
            </a:rPr>
            <a:t>Ecuador</a:t>
          </a:r>
          <a:endParaRPr lang="es-ES" sz="17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3415102" y="2273705"/>
        <a:ext cx="1169472" cy="684643"/>
      </dsp:txXfrm>
    </dsp:sp>
    <dsp:sp modelId="{FC4C5461-2BFA-4D13-9D05-3A1CFA3CC9FC}">
      <dsp:nvSpPr>
        <dsp:cNvPr id="0" name=""/>
        <dsp:cNvSpPr/>
      </dsp:nvSpPr>
      <dsp:spPr>
        <a:xfrm>
          <a:off x="4727082" y="2465730"/>
          <a:ext cx="256959" cy="3005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287340"/>
            <a:satOff val="204"/>
            <a:lumOff val="160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4727082" y="2525849"/>
        <a:ext cx="179871" cy="180355"/>
      </dsp:txXfrm>
    </dsp:sp>
    <dsp:sp modelId="{57E84D1B-AF5B-40BA-9B7D-0117120A53FD}">
      <dsp:nvSpPr>
        <dsp:cNvPr id="0" name=""/>
        <dsp:cNvSpPr/>
      </dsp:nvSpPr>
      <dsp:spPr>
        <a:xfrm>
          <a:off x="5090703" y="2252405"/>
          <a:ext cx="1212072" cy="72724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2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tx1"/>
              </a:solidFill>
              <a:latin typeface="Constantia" panose="02030602050306030303" pitchFamily="18" charset="0"/>
            </a:rPr>
            <a:t>Honduras</a:t>
          </a:r>
          <a:endParaRPr lang="es-ES" sz="17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5112003" y="2273705"/>
        <a:ext cx="1169472" cy="684643"/>
      </dsp:txXfrm>
    </dsp:sp>
    <dsp:sp modelId="{C46F1E55-3736-4696-B62D-FDBB591F0B29}">
      <dsp:nvSpPr>
        <dsp:cNvPr id="0" name=""/>
        <dsp:cNvSpPr/>
      </dsp:nvSpPr>
      <dsp:spPr>
        <a:xfrm>
          <a:off x="6423983" y="2465730"/>
          <a:ext cx="256959" cy="3005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431011"/>
            <a:satOff val="307"/>
            <a:lumOff val="2408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6423983" y="2525849"/>
        <a:ext cx="179871" cy="180355"/>
      </dsp:txXfrm>
    </dsp:sp>
    <dsp:sp modelId="{DAD23C33-9834-4DE4-BEC8-94B57136A74D}">
      <dsp:nvSpPr>
        <dsp:cNvPr id="0" name=""/>
        <dsp:cNvSpPr/>
      </dsp:nvSpPr>
      <dsp:spPr>
        <a:xfrm>
          <a:off x="6787605" y="2252405"/>
          <a:ext cx="1212072" cy="72724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3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tx1"/>
              </a:solidFill>
              <a:latin typeface="Constantia" panose="02030602050306030303" pitchFamily="18" charset="0"/>
            </a:rPr>
            <a:t>México</a:t>
          </a:r>
          <a:endParaRPr lang="es-ES" sz="17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6808905" y="2273705"/>
        <a:ext cx="1169472" cy="684643"/>
      </dsp:txXfrm>
    </dsp:sp>
    <dsp:sp modelId="{232D480D-E979-47D0-800A-103F96EC913A}">
      <dsp:nvSpPr>
        <dsp:cNvPr id="0" name=""/>
        <dsp:cNvSpPr/>
      </dsp:nvSpPr>
      <dsp:spPr>
        <a:xfrm>
          <a:off x="8120884" y="2465730"/>
          <a:ext cx="256959" cy="3005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574681"/>
            <a:satOff val="409"/>
            <a:lumOff val="321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8120884" y="2525849"/>
        <a:ext cx="179871" cy="180355"/>
      </dsp:txXfrm>
    </dsp:sp>
    <dsp:sp modelId="{358D5FFA-D30F-4294-83E0-2E4ACB9C9C2A}">
      <dsp:nvSpPr>
        <dsp:cNvPr id="0" name=""/>
        <dsp:cNvSpPr/>
      </dsp:nvSpPr>
      <dsp:spPr>
        <a:xfrm>
          <a:off x="8484506" y="2252405"/>
          <a:ext cx="1212072" cy="72724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tx1"/>
              </a:solidFill>
              <a:latin typeface="Constantia" panose="02030602050306030303" pitchFamily="18" charset="0"/>
            </a:rPr>
            <a:t>Colombia</a:t>
          </a:r>
          <a:endParaRPr lang="es-ES" sz="17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8505806" y="2273705"/>
        <a:ext cx="1169472" cy="68464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3F452F-3DFC-4692-8274-FFD9768DCC71}">
      <dsp:nvSpPr>
        <dsp:cNvPr id="0" name=""/>
        <dsp:cNvSpPr/>
      </dsp:nvSpPr>
      <dsp:spPr>
        <a:xfrm>
          <a:off x="4123" y="709945"/>
          <a:ext cx="1802689" cy="1081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Constantia" panose="02030602050306030303" pitchFamily="18" charset="0"/>
            </a:rPr>
            <a:t>(</a:t>
          </a:r>
          <a:r>
            <a:rPr lang="es-EC" sz="1400" kern="1200" dirty="0" err="1" smtClean="0">
              <a:latin typeface="Constantia" panose="02030602050306030303" pitchFamily="18" charset="0"/>
            </a:rPr>
            <a:t>United</a:t>
          </a:r>
          <a:r>
            <a:rPr lang="es-EC" sz="1400" kern="1200" dirty="0" smtClean="0">
              <a:latin typeface="Constantia" panose="02030602050306030303" pitchFamily="18" charset="0"/>
            </a:rPr>
            <a:t> </a:t>
          </a:r>
          <a:r>
            <a:rPr lang="es-EC" sz="1400" kern="1200" dirty="0" err="1" smtClean="0">
              <a:latin typeface="Constantia" panose="02030602050306030303" pitchFamily="18" charset="0"/>
            </a:rPr>
            <a:t>States</a:t>
          </a:r>
          <a:r>
            <a:rPr lang="es-EC" sz="1400" kern="1200" dirty="0" smtClean="0">
              <a:latin typeface="Constantia" panose="02030602050306030303" pitchFamily="18" charset="0"/>
            </a:rPr>
            <a:t> </a:t>
          </a:r>
          <a:r>
            <a:rPr lang="es-EC" sz="1400" kern="1200" dirty="0" err="1" smtClean="0">
              <a:latin typeface="Constantia" panose="02030602050306030303" pitchFamily="18" charset="0"/>
            </a:rPr>
            <a:t>Department</a:t>
          </a:r>
          <a:r>
            <a:rPr lang="es-EC" sz="1400" kern="1200" dirty="0" smtClean="0">
              <a:latin typeface="Constantia" panose="02030602050306030303" pitchFamily="18" charset="0"/>
            </a:rPr>
            <a:t> of </a:t>
          </a:r>
          <a:r>
            <a:rPr lang="es-EC" sz="1400" kern="1200" dirty="0" err="1" smtClean="0">
              <a:latin typeface="Constantia" panose="02030602050306030303" pitchFamily="18" charset="0"/>
            </a:rPr>
            <a:t>Agriculture</a:t>
          </a:r>
          <a:r>
            <a:rPr lang="es-EC" sz="1400" kern="1200" dirty="0" smtClean="0">
              <a:latin typeface="Constantia" panose="02030602050306030303" pitchFamily="18" charset="0"/>
            </a:rPr>
            <a:t>)</a:t>
          </a:r>
          <a:endParaRPr lang="es-ES" sz="1400" kern="1200" dirty="0">
            <a:latin typeface="Constantia" panose="02030602050306030303" pitchFamily="18" charset="0"/>
          </a:endParaRPr>
        </a:p>
      </dsp:txBody>
      <dsp:txXfrm>
        <a:off x="35802" y="741624"/>
        <a:ext cx="1739331" cy="1018255"/>
      </dsp:txXfrm>
    </dsp:sp>
    <dsp:sp modelId="{72BE0140-F919-4510-883E-1F6731E01267}">
      <dsp:nvSpPr>
        <dsp:cNvPr id="0" name=""/>
        <dsp:cNvSpPr/>
      </dsp:nvSpPr>
      <dsp:spPr>
        <a:xfrm>
          <a:off x="1987081" y="1027218"/>
          <a:ext cx="382170" cy="44706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1987081" y="1116631"/>
        <a:ext cx="267519" cy="268240"/>
      </dsp:txXfrm>
    </dsp:sp>
    <dsp:sp modelId="{C4E82F24-CDB6-4A59-B78D-1C3452426CDA}">
      <dsp:nvSpPr>
        <dsp:cNvPr id="0" name=""/>
        <dsp:cNvSpPr/>
      </dsp:nvSpPr>
      <dsp:spPr>
        <a:xfrm>
          <a:off x="2527888" y="709945"/>
          <a:ext cx="1802689" cy="1081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-160472"/>
                <a:satOff val="3389"/>
                <a:lumOff val="902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-160472"/>
                <a:satOff val="3389"/>
                <a:lumOff val="902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-160472"/>
                <a:satOff val="3389"/>
                <a:lumOff val="902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Constantia" panose="02030602050306030303" pitchFamily="18" charset="0"/>
            </a:rPr>
            <a:t>Animal and </a:t>
          </a:r>
          <a:r>
            <a:rPr lang="es-EC" sz="1400" kern="1200" dirty="0" err="1" smtClean="0">
              <a:latin typeface="Constantia" panose="02030602050306030303" pitchFamily="18" charset="0"/>
            </a:rPr>
            <a:t>Plants</a:t>
          </a:r>
          <a:r>
            <a:rPr lang="es-EC" sz="1400" kern="1200" dirty="0" smtClean="0">
              <a:latin typeface="Constantia" panose="02030602050306030303" pitchFamily="18" charset="0"/>
            </a:rPr>
            <a:t> </a:t>
          </a:r>
          <a:r>
            <a:rPr lang="es-EC" sz="1400" kern="1200" dirty="0" err="1" smtClean="0">
              <a:latin typeface="Constantia" panose="02030602050306030303" pitchFamily="18" charset="0"/>
            </a:rPr>
            <a:t>Health</a:t>
          </a:r>
          <a:r>
            <a:rPr lang="es-EC" sz="1400" kern="1200" dirty="0" smtClean="0">
              <a:latin typeface="Constantia" panose="02030602050306030303" pitchFamily="18" charset="0"/>
            </a:rPr>
            <a:t> </a:t>
          </a:r>
          <a:r>
            <a:rPr lang="es-EC" sz="1400" kern="1200" dirty="0" err="1" smtClean="0">
              <a:latin typeface="Constantia" panose="02030602050306030303" pitchFamily="18" charset="0"/>
            </a:rPr>
            <a:t>Inspection</a:t>
          </a:r>
          <a:r>
            <a:rPr lang="es-EC" sz="1400" kern="1200" dirty="0" smtClean="0">
              <a:latin typeface="Constantia" panose="02030602050306030303" pitchFamily="18" charset="0"/>
            </a:rPr>
            <a:t> </a:t>
          </a:r>
          <a:r>
            <a:rPr lang="es-EC" sz="1400" kern="1200" dirty="0" err="1" smtClean="0">
              <a:latin typeface="Constantia" panose="02030602050306030303" pitchFamily="18" charset="0"/>
            </a:rPr>
            <a:t>Service</a:t>
          </a:r>
          <a:endParaRPr lang="es-ES" sz="1400" kern="1200" dirty="0">
            <a:latin typeface="Constantia" panose="02030602050306030303" pitchFamily="18" charset="0"/>
          </a:endParaRPr>
        </a:p>
      </dsp:txBody>
      <dsp:txXfrm>
        <a:off x="2559567" y="741624"/>
        <a:ext cx="1739331" cy="1018255"/>
      </dsp:txXfrm>
    </dsp:sp>
    <dsp:sp modelId="{E4B0598B-0E50-4BD4-8017-0CB0B3D1EC00}">
      <dsp:nvSpPr>
        <dsp:cNvPr id="0" name=""/>
        <dsp:cNvSpPr/>
      </dsp:nvSpPr>
      <dsp:spPr>
        <a:xfrm>
          <a:off x="4510846" y="1027218"/>
          <a:ext cx="382170" cy="44706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240726"/>
                <a:satOff val="1208"/>
                <a:lumOff val="1213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90000"/>
                <a:hueOff val="-240726"/>
                <a:satOff val="1208"/>
                <a:lumOff val="1213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90000"/>
                <a:hueOff val="-240726"/>
                <a:satOff val="1208"/>
                <a:lumOff val="1213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4510846" y="1116631"/>
        <a:ext cx="267519" cy="268240"/>
      </dsp:txXfrm>
    </dsp:sp>
    <dsp:sp modelId="{EC436BD6-B42D-4AB7-BB44-CCCB7C6108E1}">
      <dsp:nvSpPr>
        <dsp:cNvPr id="0" name=""/>
        <dsp:cNvSpPr/>
      </dsp:nvSpPr>
      <dsp:spPr>
        <a:xfrm>
          <a:off x="5051653" y="709945"/>
          <a:ext cx="1802689" cy="1081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-320943"/>
                <a:satOff val="6777"/>
                <a:lumOff val="1805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-320943"/>
                <a:satOff val="6777"/>
                <a:lumOff val="1805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-320943"/>
                <a:satOff val="6777"/>
                <a:lumOff val="1805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err="1" smtClean="0">
              <a:latin typeface="Constantia" panose="02030602050306030303" pitchFamily="18" charset="0"/>
            </a:rPr>
            <a:t>Food</a:t>
          </a:r>
          <a:r>
            <a:rPr lang="es-EC" sz="1400" kern="1200" dirty="0" smtClean="0">
              <a:latin typeface="Constantia" panose="02030602050306030303" pitchFamily="18" charset="0"/>
            </a:rPr>
            <a:t> and </a:t>
          </a:r>
          <a:r>
            <a:rPr lang="es-EC" sz="1400" kern="1200" dirty="0" err="1" smtClean="0">
              <a:latin typeface="Constantia" panose="02030602050306030303" pitchFamily="18" charset="0"/>
            </a:rPr>
            <a:t>Drug</a:t>
          </a:r>
          <a:r>
            <a:rPr lang="es-EC" sz="1400" kern="1200" dirty="0" smtClean="0">
              <a:latin typeface="Constantia" panose="02030602050306030303" pitchFamily="18" charset="0"/>
            </a:rPr>
            <a:t> </a:t>
          </a:r>
          <a:r>
            <a:rPr lang="es-EC" sz="1400" kern="1200" dirty="0" err="1" smtClean="0">
              <a:latin typeface="Constantia" panose="02030602050306030303" pitchFamily="18" charset="0"/>
            </a:rPr>
            <a:t>Administration</a:t>
          </a:r>
          <a:r>
            <a:rPr lang="es-EC" sz="1400" kern="1200" dirty="0" smtClean="0">
              <a:latin typeface="Constantia" panose="02030602050306030303" pitchFamily="18" charset="0"/>
            </a:rPr>
            <a:t>) </a:t>
          </a:r>
          <a:endParaRPr lang="es-ES" sz="1400" kern="1200" dirty="0">
            <a:latin typeface="Constantia" panose="02030602050306030303" pitchFamily="18" charset="0"/>
          </a:endParaRPr>
        </a:p>
      </dsp:txBody>
      <dsp:txXfrm>
        <a:off x="5083332" y="741624"/>
        <a:ext cx="1739331" cy="1018255"/>
      </dsp:txXfrm>
    </dsp:sp>
    <dsp:sp modelId="{326BBF3A-EBB1-4CBA-AF79-549847A85DCB}">
      <dsp:nvSpPr>
        <dsp:cNvPr id="0" name=""/>
        <dsp:cNvSpPr/>
      </dsp:nvSpPr>
      <dsp:spPr>
        <a:xfrm>
          <a:off x="7034611" y="1027218"/>
          <a:ext cx="382170" cy="44706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481452"/>
                <a:satOff val="2416"/>
                <a:lumOff val="2425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90000"/>
                <a:hueOff val="-481452"/>
                <a:satOff val="2416"/>
                <a:lumOff val="2425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90000"/>
                <a:hueOff val="-481452"/>
                <a:satOff val="2416"/>
                <a:lumOff val="2425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7034611" y="1116631"/>
        <a:ext cx="267519" cy="268240"/>
      </dsp:txXfrm>
    </dsp:sp>
    <dsp:sp modelId="{0B28B72D-5693-4512-9CA2-E5BD49A23E88}">
      <dsp:nvSpPr>
        <dsp:cNvPr id="0" name=""/>
        <dsp:cNvSpPr/>
      </dsp:nvSpPr>
      <dsp:spPr>
        <a:xfrm>
          <a:off x="7575418" y="709945"/>
          <a:ext cx="1802689" cy="1081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-481415"/>
                <a:satOff val="10166"/>
                <a:lumOff val="2708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-481415"/>
                <a:satOff val="10166"/>
                <a:lumOff val="2708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-481415"/>
                <a:satOff val="10166"/>
                <a:lumOff val="2708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err="1" smtClean="0">
              <a:latin typeface="Constantia" panose="02030602050306030303" pitchFamily="18" charset="0"/>
            </a:rPr>
            <a:t>Environmental</a:t>
          </a:r>
          <a:r>
            <a:rPr lang="es-EC" sz="1400" kern="1200" dirty="0" smtClean="0">
              <a:latin typeface="Constantia" panose="02030602050306030303" pitchFamily="18" charset="0"/>
            </a:rPr>
            <a:t> </a:t>
          </a:r>
          <a:r>
            <a:rPr lang="es-EC" sz="1400" kern="1200" dirty="0" err="1" smtClean="0">
              <a:latin typeface="Constantia" panose="02030602050306030303" pitchFamily="18" charset="0"/>
            </a:rPr>
            <a:t>Protection</a:t>
          </a:r>
          <a:r>
            <a:rPr lang="es-EC" sz="1400" kern="1200" dirty="0" smtClean="0">
              <a:latin typeface="Constantia" panose="02030602050306030303" pitchFamily="18" charset="0"/>
            </a:rPr>
            <a:t> Agency </a:t>
          </a:r>
          <a:endParaRPr lang="es-ES" sz="1400" kern="1200" dirty="0">
            <a:latin typeface="Constantia" panose="02030602050306030303" pitchFamily="18" charset="0"/>
          </a:endParaRPr>
        </a:p>
      </dsp:txBody>
      <dsp:txXfrm>
        <a:off x="7607097" y="741624"/>
        <a:ext cx="1739331" cy="10182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11142F-517F-4AC9-A9F0-A11CE092BE12}">
      <dsp:nvSpPr>
        <dsp:cNvPr id="0" name=""/>
        <dsp:cNvSpPr/>
      </dsp:nvSpPr>
      <dsp:spPr>
        <a:xfrm>
          <a:off x="1012037" y="2721"/>
          <a:ext cx="1870674" cy="1122404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smtClean="0">
              <a:solidFill>
                <a:schemeClr val="tx1"/>
              </a:solidFill>
              <a:latin typeface="Constantia" panose="02030602050306030303" pitchFamily="18" charset="0"/>
            </a:rPr>
            <a:t>Mínimo un contenedor y máximo cuatro a cinco contenedores semanales </a:t>
          </a:r>
          <a:endParaRPr lang="es-ES" sz="14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1044911" y="35595"/>
        <a:ext cx="1804926" cy="1056656"/>
      </dsp:txXfrm>
    </dsp:sp>
    <dsp:sp modelId="{9ADA492A-3F7C-4DDB-8535-74DFF5C0E444}">
      <dsp:nvSpPr>
        <dsp:cNvPr id="0" name=""/>
        <dsp:cNvSpPr/>
      </dsp:nvSpPr>
      <dsp:spPr>
        <a:xfrm>
          <a:off x="3047331" y="331960"/>
          <a:ext cx="396583" cy="4639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3047331" y="424745"/>
        <a:ext cx="277608" cy="278357"/>
      </dsp:txXfrm>
    </dsp:sp>
    <dsp:sp modelId="{B908837C-8ED5-462E-8378-DF45CB0A6A91}">
      <dsp:nvSpPr>
        <dsp:cNvPr id="0" name=""/>
        <dsp:cNvSpPr/>
      </dsp:nvSpPr>
      <dsp:spPr>
        <a:xfrm>
          <a:off x="3630982" y="2721"/>
          <a:ext cx="1870674" cy="1122404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-46634"/>
            <a:satOff val="-752"/>
            <a:lumOff val="378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  <a:latin typeface="Constantia" panose="02030602050306030303" pitchFamily="18" charset="0"/>
            </a:rPr>
            <a:t>Contrato fijo con el importador durante el año</a:t>
          </a:r>
          <a:endParaRPr lang="es-ES" sz="14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3663856" y="35595"/>
        <a:ext cx="1804926" cy="1056656"/>
      </dsp:txXfrm>
    </dsp:sp>
    <dsp:sp modelId="{910B44E2-BA87-42C8-9D5F-35CE0031830C}">
      <dsp:nvSpPr>
        <dsp:cNvPr id="0" name=""/>
        <dsp:cNvSpPr/>
      </dsp:nvSpPr>
      <dsp:spPr>
        <a:xfrm>
          <a:off x="5666276" y="331960"/>
          <a:ext cx="396583" cy="4639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-53291"/>
            <a:satOff val="-796"/>
            <a:lumOff val="395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5666276" y="424745"/>
        <a:ext cx="277608" cy="278357"/>
      </dsp:txXfrm>
    </dsp:sp>
    <dsp:sp modelId="{101C55D6-5F1B-4A29-9052-A5D4DDEDFA27}">
      <dsp:nvSpPr>
        <dsp:cNvPr id="0" name=""/>
        <dsp:cNvSpPr/>
      </dsp:nvSpPr>
      <dsp:spPr>
        <a:xfrm>
          <a:off x="6249926" y="2721"/>
          <a:ext cx="1870674" cy="1122404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-93268"/>
            <a:satOff val="-1504"/>
            <a:lumOff val="756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smtClean="0">
              <a:solidFill>
                <a:schemeClr val="tx1"/>
              </a:solidFill>
              <a:latin typeface="Constantia" panose="02030602050306030303" pitchFamily="18" charset="0"/>
            </a:rPr>
            <a:t>La baby banana sigue siendo considerada como una fruta exótica en el mercado internacional</a:t>
          </a:r>
          <a:endParaRPr lang="es-ES" sz="14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6282800" y="35595"/>
        <a:ext cx="1804926" cy="1056656"/>
      </dsp:txXfrm>
    </dsp:sp>
    <dsp:sp modelId="{0F00A9A1-4F36-480F-8CC2-B3F9C65345B4}">
      <dsp:nvSpPr>
        <dsp:cNvPr id="0" name=""/>
        <dsp:cNvSpPr/>
      </dsp:nvSpPr>
      <dsp:spPr>
        <a:xfrm rot="5400000">
          <a:off x="6986972" y="1256073"/>
          <a:ext cx="396583" cy="4639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-106583"/>
            <a:satOff val="-1591"/>
            <a:lumOff val="79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solidFill>
              <a:schemeClr val="tx1"/>
            </a:solidFill>
            <a:latin typeface="Constantia" panose="02030602050306030303" pitchFamily="18" charset="0"/>
          </a:endParaRPr>
        </a:p>
      </dsp:txBody>
      <dsp:txXfrm rot="-5400000">
        <a:off x="7046086" y="1289745"/>
        <a:ext cx="278357" cy="277608"/>
      </dsp:txXfrm>
    </dsp:sp>
    <dsp:sp modelId="{FE87B59A-C752-42B8-A607-6AD61CD90842}">
      <dsp:nvSpPr>
        <dsp:cNvPr id="0" name=""/>
        <dsp:cNvSpPr/>
      </dsp:nvSpPr>
      <dsp:spPr>
        <a:xfrm>
          <a:off x="6249926" y="1873396"/>
          <a:ext cx="1870674" cy="1122404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-139902"/>
            <a:satOff val="-2256"/>
            <a:lumOff val="1135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smtClean="0">
              <a:solidFill>
                <a:schemeClr val="tx1"/>
              </a:solidFill>
              <a:latin typeface="Constantia" panose="02030602050306030303" pitchFamily="18" charset="0"/>
            </a:rPr>
            <a:t>Como negocio es rentable y genera utilidad</a:t>
          </a:r>
          <a:endParaRPr lang="es-ES" sz="14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6282800" y="1906270"/>
        <a:ext cx="1804926" cy="1056656"/>
      </dsp:txXfrm>
    </dsp:sp>
    <dsp:sp modelId="{602BEDE1-CCA0-4E65-B0CB-644B0ABF4885}">
      <dsp:nvSpPr>
        <dsp:cNvPr id="0" name=""/>
        <dsp:cNvSpPr/>
      </dsp:nvSpPr>
      <dsp:spPr>
        <a:xfrm rot="10800000">
          <a:off x="5688724" y="2202635"/>
          <a:ext cx="396583" cy="4639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-159874"/>
            <a:satOff val="-2387"/>
            <a:lumOff val="1186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solidFill>
              <a:schemeClr val="tx1"/>
            </a:solidFill>
            <a:latin typeface="Constantia" panose="02030602050306030303" pitchFamily="18" charset="0"/>
          </a:endParaRPr>
        </a:p>
      </dsp:txBody>
      <dsp:txXfrm rot="10800000">
        <a:off x="5807699" y="2295420"/>
        <a:ext cx="277608" cy="278357"/>
      </dsp:txXfrm>
    </dsp:sp>
    <dsp:sp modelId="{5280B2F7-5120-483B-AB70-B78C5B0639F2}">
      <dsp:nvSpPr>
        <dsp:cNvPr id="0" name=""/>
        <dsp:cNvSpPr/>
      </dsp:nvSpPr>
      <dsp:spPr>
        <a:xfrm>
          <a:off x="3630982" y="1873396"/>
          <a:ext cx="1870674" cy="1122404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-186536"/>
            <a:satOff val="-3008"/>
            <a:lumOff val="1513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smtClean="0">
              <a:solidFill>
                <a:schemeClr val="tx1"/>
              </a:solidFill>
              <a:latin typeface="Constantia" panose="02030602050306030303" pitchFamily="18" charset="0"/>
            </a:rPr>
            <a:t>Poca competencia a nivel nacional, pero se intensifica por temporadas</a:t>
          </a:r>
          <a:endParaRPr lang="es-ES" sz="14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3663856" y="1906270"/>
        <a:ext cx="1804926" cy="1056656"/>
      </dsp:txXfrm>
    </dsp:sp>
    <dsp:sp modelId="{BC84C06A-207C-4BA3-A61E-5B9C5C056DA3}">
      <dsp:nvSpPr>
        <dsp:cNvPr id="0" name=""/>
        <dsp:cNvSpPr/>
      </dsp:nvSpPr>
      <dsp:spPr>
        <a:xfrm rot="10800000">
          <a:off x="3069779" y="2202635"/>
          <a:ext cx="396583" cy="4639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-213166"/>
            <a:satOff val="-3183"/>
            <a:lumOff val="1581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>
            <a:solidFill>
              <a:schemeClr val="tx1"/>
            </a:solidFill>
          </a:endParaRPr>
        </a:p>
      </dsp:txBody>
      <dsp:txXfrm rot="10800000">
        <a:off x="3188754" y="2295420"/>
        <a:ext cx="277608" cy="278357"/>
      </dsp:txXfrm>
    </dsp:sp>
    <dsp:sp modelId="{64394FD9-4E3B-446D-A06A-271096CDF72F}">
      <dsp:nvSpPr>
        <dsp:cNvPr id="0" name=""/>
        <dsp:cNvSpPr/>
      </dsp:nvSpPr>
      <dsp:spPr>
        <a:xfrm>
          <a:off x="1012037" y="1873396"/>
          <a:ext cx="1870674" cy="1122404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-233170"/>
            <a:satOff val="-3760"/>
            <a:lumOff val="1891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smtClean="0">
              <a:solidFill>
                <a:schemeClr val="tx1"/>
              </a:solidFill>
              <a:latin typeface="Constantia" panose="02030602050306030303" pitchFamily="18" charset="0"/>
            </a:rPr>
            <a:t>Existe un precio establecido para la compra de baby banana</a:t>
          </a:r>
          <a:endParaRPr lang="es-ES" sz="14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1044911" y="1906270"/>
        <a:ext cx="1804926" cy="1056656"/>
      </dsp:txXfrm>
    </dsp:sp>
    <dsp:sp modelId="{06338285-007B-46F6-8EFB-FB03278CBBB0}">
      <dsp:nvSpPr>
        <dsp:cNvPr id="0" name=""/>
        <dsp:cNvSpPr/>
      </dsp:nvSpPr>
      <dsp:spPr>
        <a:xfrm rot="5400000">
          <a:off x="1749083" y="3126748"/>
          <a:ext cx="396583" cy="4639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-266457"/>
            <a:satOff val="-3979"/>
            <a:lumOff val="197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solidFill>
              <a:schemeClr val="tx1"/>
            </a:solidFill>
            <a:latin typeface="Constantia" panose="02030602050306030303" pitchFamily="18" charset="0"/>
          </a:endParaRPr>
        </a:p>
      </dsp:txBody>
      <dsp:txXfrm rot="-5400000">
        <a:off x="1808197" y="3160420"/>
        <a:ext cx="278357" cy="277608"/>
      </dsp:txXfrm>
    </dsp:sp>
    <dsp:sp modelId="{C109A0A8-3FCA-43F6-9703-F3E8CB682193}">
      <dsp:nvSpPr>
        <dsp:cNvPr id="0" name=""/>
        <dsp:cNvSpPr/>
      </dsp:nvSpPr>
      <dsp:spPr>
        <a:xfrm>
          <a:off x="1012037" y="3744071"/>
          <a:ext cx="1870674" cy="1122404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-279804"/>
            <a:satOff val="-4512"/>
            <a:lumOff val="2270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smtClean="0">
              <a:solidFill>
                <a:schemeClr val="tx1"/>
              </a:solidFill>
              <a:latin typeface="Constantia" panose="02030602050306030303" pitchFamily="18" charset="0"/>
            </a:rPr>
            <a:t>Personal técnico especializado </a:t>
          </a:r>
          <a:endParaRPr lang="es-ES" sz="14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1044911" y="3776945"/>
        <a:ext cx="1804926" cy="1056656"/>
      </dsp:txXfrm>
    </dsp:sp>
    <dsp:sp modelId="{A7DF30D1-2584-4A31-B9A8-3AD596D0D4A1}">
      <dsp:nvSpPr>
        <dsp:cNvPr id="0" name=""/>
        <dsp:cNvSpPr/>
      </dsp:nvSpPr>
      <dsp:spPr>
        <a:xfrm>
          <a:off x="3047331" y="4073310"/>
          <a:ext cx="396583" cy="4639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-319749"/>
            <a:satOff val="-4774"/>
            <a:lumOff val="237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3047331" y="4166095"/>
        <a:ext cx="277608" cy="278357"/>
      </dsp:txXfrm>
    </dsp:sp>
    <dsp:sp modelId="{AC875C04-7933-4A8C-B670-6EA4CF58376D}">
      <dsp:nvSpPr>
        <dsp:cNvPr id="0" name=""/>
        <dsp:cNvSpPr/>
      </dsp:nvSpPr>
      <dsp:spPr>
        <a:xfrm>
          <a:off x="3630982" y="3744071"/>
          <a:ext cx="1870674" cy="1122404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-326438"/>
            <a:satOff val="-5264"/>
            <a:lumOff val="2648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smtClean="0">
              <a:solidFill>
                <a:schemeClr val="tx1"/>
              </a:solidFill>
              <a:latin typeface="Constantia" panose="02030602050306030303" pitchFamily="18" charset="0"/>
            </a:rPr>
            <a:t>Productores fijos semanales, se les capacita y asesora </a:t>
          </a:r>
          <a:endParaRPr lang="es-ES" sz="14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3663856" y="3776945"/>
        <a:ext cx="1804926" cy="1056656"/>
      </dsp:txXfrm>
    </dsp:sp>
    <dsp:sp modelId="{5845A6C1-797F-4B23-8678-01B8B6DAF78D}">
      <dsp:nvSpPr>
        <dsp:cNvPr id="0" name=""/>
        <dsp:cNvSpPr/>
      </dsp:nvSpPr>
      <dsp:spPr>
        <a:xfrm>
          <a:off x="5666276" y="4073310"/>
          <a:ext cx="396583" cy="4639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-373040"/>
            <a:satOff val="-5570"/>
            <a:lumOff val="2767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>
            <a:solidFill>
              <a:schemeClr val="tx1"/>
            </a:solidFill>
          </a:endParaRPr>
        </a:p>
      </dsp:txBody>
      <dsp:txXfrm>
        <a:off x="5666276" y="4166095"/>
        <a:ext cx="277608" cy="278357"/>
      </dsp:txXfrm>
    </dsp:sp>
    <dsp:sp modelId="{56767C8E-6F07-4C3A-A90C-4F7889338FD7}">
      <dsp:nvSpPr>
        <dsp:cNvPr id="0" name=""/>
        <dsp:cNvSpPr/>
      </dsp:nvSpPr>
      <dsp:spPr>
        <a:xfrm>
          <a:off x="6249926" y="3744071"/>
          <a:ext cx="1870674" cy="1122404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-373072"/>
            <a:satOff val="-6016"/>
            <a:lumOff val="3026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smtClean="0">
              <a:solidFill>
                <a:schemeClr val="tx1"/>
              </a:solidFill>
              <a:latin typeface="Constantia" panose="02030602050306030303" pitchFamily="18" charset="0"/>
            </a:rPr>
            <a:t>tiene gran potencial de producción y exportación a largo plazo</a:t>
          </a:r>
          <a:endParaRPr lang="es-ES" sz="14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6282800" y="3776945"/>
        <a:ext cx="1804926" cy="105665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810BA-3893-4A0C-95D5-FF613B78C772}">
      <dsp:nvSpPr>
        <dsp:cNvPr id="0" name=""/>
        <dsp:cNvSpPr/>
      </dsp:nvSpPr>
      <dsp:spPr>
        <a:xfrm>
          <a:off x="5309" y="2215591"/>
          <a:ext cx="1645805" cy="98748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  <a:latin typeface="Constantia" panose="02030602050306030303" pitchFamily="18" charset="0"/>
            </a:rPr>
            <a:t>Base de 8 cajas</a:t>
          </a:r>
          <a:endParaRPr lang="es-ES" sz="14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34231" y="2244513"/>
        <a:ext cx="1587961" cy="929639"/>
      </dsp:txXfrm>
    </dsp:sp>
    <dsp:sp modelId="{544C29A4-1B91-436E-B249-5605764E5842}">
      <dsp:nvSpPr>
        <dsp:cNvPr id="0" name=""/>
        <dsp:cNvSpPr/>
      </dsp:nvSpPr>
      <dsp:spPr>
        <a:xfrm>
          <a:off x="1815695" y="2505253"/>
          <a:ext cx="348910" cy="4081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1815695" y="2586885"/>
        <a:ext cx="244237" cy="244895"/>
      </dsp:txXfrm>
    </dsp:sp>
    <dsp:sp modelId="{77BE7CA9-A1E2-49A9-91CB-F763349E05D7}">
      <dsp:nvSpPr>
        <dsp:cNvPr id="0" name=""/>
        <dsp:cNvSpPr/>
      </dsp:nvSpPr>
      <dsp:spPr>
        <a:xfrm>
          <a:off x="2309436" y="2215591"/>
          <a:ext cx="1645805" cy="98748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  <a:latin typeface="Constantia" panose="02030602050306030303" pitchFamily="18" charset="0"/>
            </a:rPr>
            <a:t>Altura 11 niveles</a:t>
          </a:r>
          <a:endParaRPr lang="es-ES" sz="14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2338358" y="2244513"/>
        <a:ext cx="1587961" cy="929639"/>
      </dsp:txXfrm>
    </dsp:sp>
    <dsp:sp modelId="{DB3C6B3B-F697-49C8-A6C2-086A220DB378}">
      <dsp:nvSpPr>
        <dsp:cNvPr id="0" name=""/>
        <dsp:cNvSpPr/>
      </dsp:nvSpPr>
      <dsp:spPr>
        <a:xfrm>
          <a:off x="4119823" y="2505253"/>
          <a:ext cx="348910" cy="4081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4119823" y="2586885"/>
        <a:ext cx="244237" cy="244895"/>
      </dsp:txXfrm>
    </dsp:sp>
    <dsp:sp modelId="{EDFAE4F4-6D1C-4E6F-A1A3-C2A062DB1C1C}">
      <dsp:nvSpPr>
        <dsp:cNvPr id="0" name=""/>
        <dsp:cNvSpPr/>
      </dsp:nvSpPr>
      <dsp:spPr>
        <a:xfrm>
          <a:off x="4613564" y="2215591"/>
          <a:ext cx="1645805" cy="98748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  <a:latin typeface="Constantia" panose="02030602050306030303" pitchFamily="18" charset="0"/>
            </a:rPr>
            <a:t>88 cajas por pallet</a:t>
          </a:r>
          <a:endParaRPr lang="es-ES" sz="14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4642486" y="2244513"/>
        <a:ext cx="1587961" cy="929639"/>
      </dsp:txXfrm>
    </dsp:sp>
    <dsp:sp modelId="{560E370A-A708-4713-9C60-C680FB4575C4}">
      <dsp:nvSpPr>
        <dsp:cNvPr id="0" name=""/>
        <dsp:cNvSpPr/>
      </dsp:nvSpPr>
      <dsp:spPr>
        <a:xfrm>
          <a:off x="6423950" y="2505253"/>
          <a:ext cx="348910" cy="4081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6423950" y="2586885"/>
        <a:ext cx="244237" cy="244895"/>
      </dsp:txXfrm>
    </dsp:sp>
    <dsp:sp modelId="{00D713E1-83D3-4375-9812-61AEC68095BA}">
      <dsp:nvSpPr>
        <dsp:cNvPr id="0" name=""/>
        <dsp:cNvSpPr/>
      </dsp:nvSpPr>
      <dsp:spPr>
        <a:xfrm>
          <a:off x="6917692" y="2215591"/>
          <a:ext cx="1645805" cy="98748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  <a:latin typeface="Constantia" panose="02030602050306030303" pitchFamily="18" charset="0"/>
            </a:rPr>
            <a:t>20 pallets</a:t>
          </a:r>
          <a:endParaRPr lang="es-ES" sz="14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6946614" y="2244513"/>
        <a:ext cx="1587961" cy="929639"/>
      </dsp:txXfrm>
    </dsp:sp>
    <dsp:sp modelId="{794C1339-7C5E-44A2-8419-8A98D81C3A82}">
      <dsp:nvSpPr>
        <dsp:cNvPr id="0" name=""/>
        <dsp:cNvSpPr/>
      </dsp:nvSpPr>
      <dsp:spPr>
        <a:xfrm>
          <a:off x="8728078" y="2505253"/>
          <a:ext cx="348910" cy="4081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8728078" y="2586885"/>
        <a:ext cx="244237" cy="244895"/>
      </dsp:txXfrm>
    </dsp:sp>
    <dsp:sp modelId="{6ECA5882-B07E-4235-BE62-049EE83E3F34}">
      <dsp:nvSpPr>
        <dsp:cNvPr id="0" name=""/>
        <dsp:cNvSpPr/>
      </dsp:nvSpPr>
      <dsp:spPr>
        <a:xfrm>
          <a:off x="9221820" y="2215591"/>
          <a:ext cx="1645805" cy="98748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  <a:latin typeface="Constantia" panose="02030602050306030303" pitchFamily="18" charset="0"/>
            </a:rPr>
            <a:t>Total de 1.760 cajas</a:t>
          </a:r>
          <a:endParaRPr lang="es-ES" sz="14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9250742" y="2244513"/>
        <a:ext cx="1587961" cy="92963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92D6EE-B055-4AAC-86FB-6B47B3642BA3}">
      <dsp:nvSpPr>
        <dsp:cNvPr id="0" name=""/>
        <dsp:cNvSpPr/>
      </dsp:nvSpPr>
      <dsp:spPr>
        <a:xfrm>
          <a:off x="0" y="24447"/>
          <a:ext cx="8712200" cy="40320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atin typeface="Constantia" panose="02030602050306030303" pitchFamily="18" charset="0"/>
            </a:rPr>
            <a:t>Conclusiones</a:t>
          </a:r>
          <a:endParaRPr lang="es-ES" sz="1600" kern="1200" dirty="0">
            <a:latin typeface="Constantia" panose="02030602050306030303" pitchFamily="18" charset="0"/>
          </a:endParaRPr>
        </a:p>
      </dsp:txBody>
      <dsp:txXfrm>
        <a:off x="0" y="24447"/>
        <a:ext cx="8712200" cy="403200"/>
      </dsp:txXfrm>
    </dsp:sp>
    <dsp:sp modelId="{55D40F8D-D74E-4351-8F36-EF32D43E5F1C}">
      <dsp:nvSpPr>
        <dsp:cNvPr id="0" name=""/>
        <dsp:cNvSpPr/>
      </dsp:nvSpPr>
      <dsp:spPr>
        <a:xfrm>
          <a:off x="0" y="423555"/>
          <a:ext cx="8712200" cy="376613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600" kern="1200" dirty="0">
            <a:latin typeface="Constantia" panose="02030602050306030303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u="none" kern="1200" dirty="0" smtClean="0">
              <a:latin typeface="Constantia" panose="02030602050306030303" pitchFamily="18" charset="0"/>
            </a:rPr>
            <a:t>Las Medidas No Arancelarias de mayor incidencia en la exportación de </a:t>
          </a:r>
          <a:r>
            <a:rPr lang="es-EC" sz="1600" u="none" kern="1200" dirty="0" err="1" smtClean="0">
              <a:latin typeface="Constantia" panose="02030602050306030303" pitchFamily="18" charset="0"/>
            </a:rPr>
            <a:t>baby</a:t>
          </a:r>
          <a:r>
            <a:rPr lang="es-EC" sz="1600" u="none" kern="1200" dirty="0" smtClean="0">
              <a:latin typeface="Constantia" panose="02030602050306030303" pitchFamily="18" charset="0"/>
            </a:rPr>
            <a:t> banana son las medidas fitosanitarias y obstáculos técnicos, ambos establecen requisitos para productos nacionales y extranjeros que vela por la inocuidad de los alimentos, salud de plantas y animales, controlando desde el origen la propagación de plagas o enfermedades en la fruta. </a:t>
          </a:r>
          <a:endParaRPr lang="en-US" sz="1600" u="none" kern="1200" dirty="0">
            <a:latin typeface="Constantia" panose="02030602050306030303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u="none" kern="1200" dirty="0" smtClean="0">
              <a:latin typeface="Constantia" panose="02030602050306030303" pitchFamily="18" charset="0"/>
            </a:rPr>
            <a:t>Las Medidas No Arancelarias en el sector exportador de </a:t>
          </a:r>
          <a:r>
            <a:rPr lang="es-EC" sz="1600" u="none" kern="1200" dirty="0" err="1" smtClean="0">
              <a:latin typeface="Constantia" panose="02030602050306030303" pitchFamily="18" charset="0"/>
            </a:rPr>
            <a:t>baby</a:t>
          </a:r>
          <a:r>
            <a:rPr lang="es-EC" sz="1600" u="none" kern="1200" dirty="0" smtClean="0">
              <a:latin typeface="Constantia" panose="02030602050306030303" pitchFamily="18" charset="0"/>
            </a:rPr>
            <a:t> banana han permitido establecer estándares de calidad e inocuidad en el proceso logístico indispensables para mejorar la competitividad de la fruta en el exterior.</a:t>
          </a:r>
          <a:endParaRPr lang="en-US" sz="1600" u="none" kern="1200" dirty="0">
            <a:latin typeface="Constantia" panose="02030602050306030303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u="none" kern="1200" dirty="0" smtClean="0">
              <a:latin typeface="Constantia" panose="02030602050306030303" pitchFamily="18" charset="0"/>
            </a:rPr>
            <a:t>Se ha subestimado el sector de </a:t>
          </a:r>
          <a:r>
            <a:rPr lang="es-EC" sz="1600" u="none" kern="1200" dirty="0" err="1" smtClean="0">
              <a:latin typeface="Constantia" panose="02030602050306030303" pitchFamily="18" charset="0"/>
            </a:rPr>
            <a:t>baby</a:t>
          </a:r>
          <a:r>
            <a:rPr lang="es-EC" sz="1600" u="none" kern="1200" dirty="0" smtClean="0">
              <a:latin typeface="Constantia" panose="02030602050306030303" pitchFamily="18" charset="0"/>
            </a:rPr>
            <a:t> banana ya que a pesar de que se ha exportado </a:t>
          </a:r>
          <a:r>
            <a:rPr lang="es-EC" sz="1600" u="none" kern="1200" dirty="0" err="1" smtClean="0">
              <a:latin typeface="Constantia" panose="02030602050306030303" pitchFamily="18" charset="0"/>
            </a:rPr>
            <a:t>baby</a:t>
          </a:r>
          <a:r>
            <a:rPr lang="es-EC" sz="1600" u="none" kern="1200" dirty="0" smtClean="0">
              <a:latin typeface="Constantia" panose="02030602050306030303" pitchFamily="18" charset="0"/>
            </a:rPr>
            <a:t> banana desde hace varios años por empresas pequeñas y medianas no se ha aprovechado el sector en tu totalidad y existe cierta desinformación por parte de entidades gubernamentales. </a:t>
          </a:r>
          <a:endParaRPr lang="en-US" sz="1600" u="none" kern="1200" dirty="0">
            <a:latin typeface="Constantia" panose="02030602050306030303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u="none" kern="1200" dirty="0" smtClean="0">
              <a:latin typeface="Constantia" panose="02030602050306030303" pitchFamily="18" charset="0"/>
            </a:rPr>
            <a:t>Los productores actualmente poseen el conocimiento del proceso logístico de </a:t>
          </a:r>
          <a:r>
            <a:rPr lang="es-EC" sz="1600" u="none" kern="1200" dirty="0" err="1" smtClean="0">
              <a:latin typeface="Constantia" panose="02030602050306030303" pitchFamily="18" charset="0"/>
            </a:rPr>
            <a:t>baby</a:t>
          </a:r>
          <a:r>
            <a:rPr lang="es-EC" sz="1600" u="none" kern="1200" dirty="0" smtClean="0">
              <a:latin typeface="Constantia" panose="02030602050306030303" pitchFamily="18" charset="0"/>
            </a:rPr>
            <a:t> banana y manejan procesos de calidad gracias a la capacitación que reciben por parte de las empresas exportadoras, sin embargo, la atención que reciben por parte de entidades gubernamentales es escasa. </a:t>
          </a:r>
          <a:endParaRPr lang="en-US" sz="1600" u="none" kern="1200" dirty="0">
            <a:latin typeface="Constantia" panose="02030602050306030303" pitchFamily="18" charset="0"/>
          </a:endParaRPr>
        </a:p>
      </dsp:txBody>
      <dsp:txXfrm>
        <a:off x="0" y="423555"/>
        <a:ext cx="8712200" cy="3766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B0D5-9A8C-475B-AA5D-3B042D0A82D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48FF-DCA1-43D3-90DD-0CC080AABB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B0D5-9A8C-475B-AA5D-3B042D0A82D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48FF-DCA1-43D3-90DD-0CC080AABB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6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B0D5-9A8C-475B-AA5D-3B042D0A82D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48FF-DCA1-43D3-90DD-0CC080AABB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05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1"/>
            <a:ext cx="12192000" cy="36216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0566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B0D5-9A8C-475B-AA5D-3B042D0A82D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48FF-DCA1-43D3-90DD-0CC080AABB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01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B0D5-9A8C-475B-AA5D-3B042D0A82D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48FF-DCA1-43D3-90DD-0CC080AABB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906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B0D5-9A8C-475B-AA5D-3B042D0A82D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48FF-DCA1-43D3-90DD-0CC080AABB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53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B0D5-9A8C-475B-AA5D-3B042D0A82D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48FF-DCA1-43D3-90DD-0CC080AABB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53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B0D5-9A8C-475B-AA5D-3B042D0A82D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48FF-DCA1-43D3-90DD-0CC080AABB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26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B0D5-9A8C-475B-AA5D-3B042D0A82D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48FF-DCA1-43D3-90DD-0CC080AABB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2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B0D5-9A8C-475B-AA5D-3B042D0A82D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48FF-DCA1-43D3-90DD-0CC080AABB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3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B0D5-9A8C-475B-AA5D-3B042D0A82D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48FF-DCA1-43D3-90DD-0CC080AABB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34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B0D5-9A8C-475B-AA5D-3B042D0A82D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48FF-DCA1-43D3-90DD-0CC080AABB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67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B0D5-9A8C-475B-AA5D-3B042D0A82D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48FF-DCA1-43D3-90DD-0CC080AABB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15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B0D5-9A8C-475B-AA5D-3B042D0A82D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48FF-DCA1-43D3-90DD-0CC080AABB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83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B0D5-9A8C-475B-AA5D-3B042D0A82D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48FF-DCA1-43D3-90DD-0CC080AABB31}" type="slidenum">
              <a:rPr lang="en-US" smtClean="0"/>
              <a:t>‹Nº›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79447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B0D5-9A8C-475B-AA5D-3B042D0A82D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48FF-DCA1-43D3-90DD-0CC080AABB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547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B0D5-9A8C-475B-AA5D-3B042D0A82D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48FF-DCA1-43D3-90DD-0CC080AABB31}" type="slidenum">
              <a:rPr lang="en-US" smtClean="0"/>
              <a:t>‹Nº›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7759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B0D5-9A8C-475B-AA5D-3B042D0A82D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48FF-DCA1-43D3-90DD-0CC080AABB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581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B0D5-9A8C-475B-AA5D-3B042D0A82D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48FF-DCA1-43D3-90DD-0CC080AABB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957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B0D5-9A8C-475B-AA5D-3B042D0A82D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48FF-DCA1-43D3-90DD-0CC080AABB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94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B0D5-9A8C-475B-AA5D-3B042D0A82D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48FF-DCA1-43D3-90DD-0CC080AABB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70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B0D5-9A8C-475B-AA5D-3B042D0A82D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48FF-DCA1-43D3-90DD-0CC080AABB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05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B0D5-9A8C-475B-AA5D-3B042D0A82D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48FF-DCA1-43D3-90DD-0CC080AABB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B0D5-9A8C-475B-AA5D-3B042D0A82D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48FF-DCA1-43D3-90DD-0CC080AABB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99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B0D5-9A8C-475B-AA5D-3B042D0A82D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48FF-DCA1-43D3-90DD-0CC080AABB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85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B0D5-9A8C-475B-AA5D-3B042D0A82D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48FF-DCA1-43D3-90DD-0CC080AABB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81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B0D5-9A8C-475B-AA5D-3B042D0A82D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48FF-DCA1-43D3-90DD-0CC080AABB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14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8B0D5-9A8C-475B-AA5D-3B042D0A82D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948FF-DCA1-43D3-90DD-0CC080AABB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7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8B0D5-9A8C-475B-AA5D-3B042D0A82D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E0948FF-DCA1-43D3-90DD-0CC080AABB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8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5.xml"/><Relationship Id="rId7" Type="http://schemas.openxmlformats.org/officeDocument/2006/relationships/image" Target="../media/image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microsoft.com/office/2007/relationships/hdphoto" Target="../media/hdphoto2.wdp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chart" Target="../charts/chart4.xml"/><Relationship Id="rId7" Type="http://schemas.openxmlformats.org/officeDocument/2006/relationships/image" Target="../media/image9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6.xml"/><Relationship Id="rId12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11" Type="http://schemas.openxmlformats.org/officeDocument/2006/relationships/image" Target="../media/image14.png"/><Relationship Id="rId5" Type="http://schemas.openxmlformats.org/officeDocument/2006/relationships/diagramData" Target="../diagrams/data6.xml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microsoft.com/office/2007/relationships/diagramDrawing" Target="../diagrams/drawing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image" Target="../media/image34.jpeg"/><Relationship Id="rId7" Type="http://schemas.openxmlformats.org/officeDocument/2006/relationships/diagramLayout" Target="../diagrams/layout8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Relationship Id="rId6" Type="http://schemas.openxmlformats.org/officeDocument/2006/relationships/diagramData" Target="../diagrams/data8.xml"/><Relationship Id="rId5" Type="http://schemas.openxmlformats.org/officeDocument/2006/relationships/image" Target="../media/image36.jpeg"/><Relationship Id="rId10" Type="http://schemas.microsoft.com/office/2007/relationships/diagramDrawing" Target="../diagrams/drawing8.xml"/><Relationship Id="rId4" Type="http://schemas.openxmlformats.org/officeDocument/2006/relationships/image" Target="../media/image35.jpeg"/><Relationship Id="rId9" Type="http://schemas.openxmlformats.org/officeDocument/2006/relationships/diagramColors" Target="../diagrams/colors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1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jpe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1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microsoft.com/office/2007/relationships/hdphoto" Target="../media/hdphoto1.wdp"/><Relationship Id="rId7" Type="http://schemas.openxmlformats.org/officeDocument/2006/relationships/diagramColors" Target="../diagrams/colors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00051" y="1911927"/>
            <a:ext cx="10058400" cy="775855"/>
          </a:xfrm>
        </p:spPr>
        <p:txBody>
          <a:bodyPr>
            <a:noAutofit/>
          </a:bodyPr>
          <a:lstStyle/>
          <a:p>
            <a:pPr algn="ctr"/>
            <a:r>
              <a:rPr lang="es-EC" sz="2000" dirty="0">
                <a:latin typeface="Century Schoolbook" panose="02040604050505020304" pitchFamily="18" charset="0"/>
              </a:rPr>
              <a:t>TRABAJO DE TITULACIÓN, PREVIO A LA OBTENCIÓN DEL TÍTULO DE INGENIERA EN COMERCIO EXTERIOR Y NEGOCIACIÓN INTERNACIONAL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35578" y="4732831"/>
            <a:ext cx="10058400" cy="517159"/>
          </a:xfrm>
        </p:spPr>
        <p:txBody>
          <a:bodyPr>
            <a:normAutofit/>
          </a:bodyPr>
          <a:lstStyle/>
          <a:p>
            <a:pPr algn="ctr"/>
            <a:r>
              <a:rPr lang="es-EC" sz="2000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Schoolbook" panose="02040604050505020304" pitchFamily="18" charset="0"/>
                <a:ea typeface="+mj-ea"/>
                <a:cs typeface="+mj-cs"/>
              </a:rPr>
              <a:t>MORALES LEÓN, MICHELLE GRACIELA</a:t>
            </a:r>
            <a:endParaRPr lang="es-EC" sz="2000" spc="-50" dirty="0">
              <a:solidFill>
                <a:schemeClr val="tx1">
                  <a:lumMod val="85000"/>
                  <a:lumOff val="15000"/>
                </a:schemeClr>
              </a:solidFill>
              <a:latin typeface="Century Schoolbook" panose="02040604050505020304" pitchFamily="18" charset="0"/>
              <a:ea typeface="+mj-ea"/>
              <a:cs typeface="+mj-cs"/>
            </a:endParaRPr>
          </a:p>
        </p:txBody>
      </p:sp>
      <p:pic>
        <p:nvPicPr>
          <p:cNvPr id="1026" name="Picture 2" descr="Resultado de imagen para logo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68" y="443354"/>
            <a:ext cx="4949835" cy="127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900185" y="3144982"/>
            <a:ext cx="10058400" cy="11592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 b="1" dirty="0">
                <a:latin typeface="Century Schoolbook" panose="02040604050505020304" pitchFamily="18" charset="0"/>
              </a:rPr>
              <a:t>ANÁLISIS DE LAS MEDIDAS NO ARANCELARIAS EN LA EXPORTACIÓN DE BABY BANANA HACIA ESTADOS UNIDOS, SUBPARTIDA 0803.90.12.00, PERÍODO 2014-2018</a:t>
            </a:r>
            <a:endParaRPr lang="es-EC" sz="2000" b="1" dirty="0">
              <a:latin typeface="Century Schoolbook" panose="02040604050505020304" pitchFamily="18" charset="0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1100051" y="5572418"/>
            <a:ext cx="10058400" cy="517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20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Schoolbook" panose="02040604050505020304" pitchFamily="18" charset="0"/>
                <a:ea typeface="+mj-ea"/>
                <a:cs typeface="+mj-cs"/>
              </a:rPr>
              <a:t>DIRECTOR: ING. AGUAS ALARCÓN, FRANCISCO XAVIER</a:t>
            </a:r>
          </a:p>
        </p:txBody>
      </p:sp>
    </p:spTree>
    <p:extLst>
      <p:ext uri="{BB962C8B-B14F-4D97-AF65-F5344CB8AC3E}">
        <p14:creationId xmlns:p14="http://schemas.microsoft.com/office/powerpoint/2010/main" val="61104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596" y="0"/>
            <a:ext cx="10515600" cy="1325563"/>
          </a:xfrm>
        </p:spPr>
        <p:txBody>
          <a:bodyPr/>
          <a:lstStyle/>
          <a:p>
            <a:r>
              <a:rPr lang="es-EC" dirty="0" smtClean="0">
                <a:latin typeface="Constantia" panose="02030602050306030303" pitchFamily="18" charset="0"/>
              </a:rPr>
              <a:t>Exportación</a:t>
            </a:r>
            <a:endParaRPr lang="en-US" dirty="0">
              <a:latin typeface="Constantia" panose="02030602050306030303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"/>
                    </a14:imgEffect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74" r="24422"/>
          <a:stretch/>
        </p:blipFill>
        <p:spPr>
          <a:xfrm>
            <a:off x="10505993" y="0"/>
            <a:ext cx="1847461" cy="6858000"/>
          </a:xfrm>
          <a:prstGeom prst="rect">
            <a:avLst/>
          </a:prstGeom>
          <a:effectLst>
            <a:outerShdw blurRad="50800" dist="101600" dir="5400000" algn="ctr" rotWithShape="0">
              <a:srgbClr val="000000"/>
            </a:outerShdw>
          </a:effectLst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63614"/>
              </p:ext>
            </p:extLst>
          </p:nvPr>
        </p:nvGraphicFramePr>
        <p:xfrm>
          <a:off x="810208" y="1244380"/>
          <a:ext cx="7055498" cy="1993616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233650">
                  <a:extLst>
                    <a:ext uri="{9D8B030D-6E8A-4147-A177-3AD203B41FA5}">
                      <a16:colId xmlns:a16="http://schemas.microsoft.com/office/drawing/2014/main" val="2783655732"/>
                    </a:ext>
                  </a:extLst>
                </a:gridCol>
                <a:gridCol w="1628255">
                  <a:extLst>
                    <a:ext uri="{9D8B030D-6E8A-4147-A177-3AD203B41FA5}">
                      <a16:colId xmlns:a16="http://schemas.microsoft.com/office/drawing/2014/main" val="955689618"/>
                    </a:ext>
                  </a:extLst>
                </a:gridCol>
                <a:gridCol w="4193593">
                  <a:extLst>
                    <a:ext uri="{9D8B030D-6E8A-4147-A177-3AD203B41FA5}">
                      <a16:colId xmlns:a16="http://schemas.microsoft.com/office/drawing/2014/main" val="3039908315"/>
                    </a:ext>
                  </a:extLst>
                </a:gridCol>
              </a:tblGrid>
              <a:tr h="24322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SECCIÓN II</a:t>
                      </a:r>
                      <a:endParaRPr lang="en-US" sz="1200"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8537885"/>
                  </a:ext>
                </a:extLst>
              </a:tr>
              <a:tr h="230172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PRODUCTOS DEL REINO VEGETAL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2514160"/>
                  </a:ext>
                </a:extLst>
              </a:tr>
              <a:tr h="2432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 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Constantia" panose="02030602050306030303" pitchFamily="18" charset="0"/>
                        </a:rPr>
                        <a:t>Código</a:t>
                      </a:r>
                      <a:endParaRPr lang="en-US" sz="120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Descripción de la mercancía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3355975"/>
                  </a:ext>
                </a:extLst>
              </a:tr>
              <a:tr h="4765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Capítulo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08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Frutas y frutos comestibles; cortezas de agrios(cítricos), melones o sandías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0295961"/>
                  </a:ext>
                </a:extLst>
              </a:tr>
              <a:tr h="3633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Partida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0803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Constantia" panose="02030602050306030303" pitchFamily="18" charset="0"/>
                        </a:rPr>
                        <a:t>Bananas, incluidos los plátanos frescos o secos</a:t>
                      </a:r>
                      <a:endParaRPr lang="en-US" sz="120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3939814"/>
                  </a:ext>
                </a:extLst>
              </a:tr>
              <a:tr h="4034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Subpartida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0803.90.12.00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Constantia" panose="02030602050306030303" pitchFamily="18" charset="0"/>
                        </a:rPr>
                        <a:t>Bocadillo (manzanito, orito)(Musa </a:t>
                      </a:r>
                      <a:r>
                        <a:rPr lang="es-EC" sz="1400" dirty="0" err="1">
                          <a:effectLst/>
                          <a:latin typeface="Constantia" panose="02030602050306030303" pitchFamily="18" charset="0"/>
                        </a:rPr>
                        <a:t>acuminata</a:t>
                      </a:r>
                      <a:r>
                        <a:rPr lang="es-EC" sz="1400" dirty="0">
                          <a:effectLst/>
                          <a:latin typeface="Constantia" panose="02030602050306030303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16994530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903067"/>
              </p:ext>
            </p:extLst>
          </p:nvPr>
        </p:nvGraphicFramePr>
        <p:xfrm>
          <a:off x="3648270" y="3581493"/>
          <a:ext cx="6522097" cy="2731008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2928763">
                  <a:extLst>
                    <a:ext uri="{9D8B030D-6E8A-4147-A177-3AD203B41FA5}">
                      <a16:colId xmlns:a16="http://schemas.microsoft.com/office/drawing/2014/main" val="3714565014"/>
                    </a:ext>
                  </a:extLst>
                </a:gridCol>
                <a:gridCol w="1990076">
                  <a:extLst>
                    <a:ext uri="{9D8B030D-6E8A-4147-A177-3AD203B41FA5}">
                      <a16:colId xmlns:a16="http://schemas.microsoft.com/office/drawing/2014/main" val="3673287714"/>
                    </a:ext>
                  </a:extLst>
                </a:gridCol>
                <a:gridCol w="1603258">
                  <a:extLst>
                    <a:ext uri="{9D8B030D-6E8A-4147-A177-3AD203B41FA5}">
                      <a16:colId xmlns:a16="http://schemas.microsoft.com/office/drawing/2014/main" val="2494560673"/>
                    </a:ext>
                  </a:extLst>
                </a:gridCol>
              </a:tblGrid>
              <a:tr h="3124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Fruta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Valor en dólares americanos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Peso en toneladas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9201115"/>
                  </a:ext>
                </a:extLst>
              </a:tr>
              <a:tr h="2755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Banano (Fruta Fresca)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12.901.012,608 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29.068.680 t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1214899"/>
                  </a:ext>
                </a:extLst>
              </a:tr>
              <a:tr h="28765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Banano (Fruta Fresca) Orgánico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601.918,303 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1.019.526 t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2189287"/>
                  </a:ext>
                </a:extLst>
              </a:tr>
              <a:tr h="28765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Orito Fresco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417.974,589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635.215 t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8628187"/>
                  </a:ext>
                </a:extLst>
              </a:tr>
              <a:tr h="28765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Puré de bananas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110.955,363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198.376 t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8678558"/>
                  </a:ext>
                </a:extLst>
              </a:tr>
              <a:tr h="2755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Harina de bananas o plátanos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21.156,932 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22.602 t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5078345"/>
                  </a:ext>
                </a:extLst>
              </a:tr>
              <a:tr h="28765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Banano Fresco de los demás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18.755,134 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29.958 t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6325458"/>
                  </a:ext>
                </a:extLst>
              </a:tr>
              <a:tr h="28765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Banano seco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18.231,329 </a:t>
                      </a:r>
                      <a:endParaRPr lang="en-US" sz="12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Constantia" panose="02030602050306030303" pitchFamily="18" charset="0"/>
                        </a:rPr>
                        <a:t>6.735 t</a:t>
                      </a:r>
                      <a:endParaRPr lang="en-US" sz="120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826040"/>
                  </a:ext>
                </a:extLst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8481527" y="6194269"/>
            <a:ext cx="2202024" cy="461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 : </a:t>
            </a:r>
            <a:r>
              <a:rPr lang="es-MX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(SIPA, 2019)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8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8212771"/>
              </p:ext>
            </p:extLst>
          </p:nvPr>
        </p:nvGraphicFramePr>
        <p:xfrm>
          <a:off x="755096" y="1022837"/>
          <a:ext cx="5709920" cy="2048764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428115">
                  <a:extLst>
                    <a:ext uri="{9D8B030D-6E8A-4147-A177-3AD203B41FA5}">
                      <a16:colId xmlns:a16="http://schemas.microsoft.com/office/drawing/2014/main" val="2267999965"/>
                    </a:ext>
                  </a:extLst>
                </a:gridCol>
                <a:gridCol w="2018030">
                  <a:extLst>
                    <a:ext uri="{9D8B030D-6E8A-4147-A177-3AD203B41FA5}">
                      <a16:colId xmlns:a16="http://schemas.microsoft.com/office/drawing/2014/main" val="1400383050"/>
                    </a:ext>
                  </a:extLst>
                </a:gridCol>
                <a:gridCol w="2263775">
                  <a:extLst>
                    <a:ext uri="{9D8B030D-6E8A-4147-A177-3AD203B41FA5}">
                      <a16:colId xmlns:a16="http://schemas.microsoft.com/office/drawing/2014/main" val="642274864"/>
                    </a:ext>
                  </a:extLst>
                </a:gridCol>
              </a:tblGrid>
              <a:tr h="233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Años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Valor en miles de dólares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Cantidad exportada en kg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2391807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2014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22.861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28.861,789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8369327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2015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20.727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24.734,699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11018242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2016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29.318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38.224,394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3799081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2017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248.850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404.595,103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0747133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2018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96.219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138.799,373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3585381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TOTAL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417.975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635.215,358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3689197"/>
                  </a:ext>
                </a:extLst>
              </a:tr>
            </a:tbl>
          </a:graphicData>
        </a:graphic>
      </p:graphicFrame>
      <p:sp>
        <p:nvSpPr>
          <p:cNvPr id="5" name="Rectángulo redondeado 4"/>
          <p:cNvSpPr/>
          <p:nvPr/>
        </p:nvSpPr>
        <p:spPr>
          <a:xfrm>
            <a:off x="755096" y="271819"/>
            <a:ext cx="4706920" cy="5206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 smtClean="0">
                <a:latin typeface="Constantia" panose="02030602050306030303" pitchFamily="18" charset="0"/>
              </a:rPr>
              <a:t>Exportación al mundo por años</a:t>
            </a:r>
            <a:endParaRPr lang="en-US" dirty="0">
              <a:latin typeface="Constantia" panose="02030602050306030303" pitchFamily="18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7827560" y="2016644"/>
            <a:ext cx="208059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Constantia" panose="02030602050306030303" pitchFamily="18" charset="0"/>
              </a:rPr>
              <a:t>2017</a:t>
            </a:r>
          </a:p>
          <a:p>
            <a:pPr algn="ctr"/>
            <a:r>
              <a:rPr lang="es-EC" dirty="0" smtClean="0">
                <a:latin typeface="Constantia" panose="02030602050306030303" pitchFamily="18" charset="0"/>
              </a:rPr>
              <a:t>64% del total </a:t>
            </a:r>
            <a:endParaRPr lang="en-US" dirty="0">
              <a:latin typeface="Constantia" panose="02030602050306030303" pitchFamily="18" charset="0"/>
            </a:endParaRPr>
          </a:p>
        </p:txBody>
      </p:sp>
      <p:sp>
        <p:nvSpPr>
          <p:cNvPr id="9" name="Flecha derecha 8"/>
          <p:cNvSpPr/>
          <p:nvPr/>
        </p:nvSpPr>
        <p:spPr>
          <a:xfrm>
            <a:off x="6308313" y="2189782"/>
            <a:ext cx="1371600" cy="4478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upo 20"/>
          <p:cNvGrpSpPr/>
          <p:nvPr/>
        </p:nvGrpSpPr>
        <p:grpSpPr>
          <a:xfrm>
            <a:off x="519922" y="1485927"/>
            <a:ext cx="9839649" cy="5232055"/>
            <a:chOff x="856343" y="1861361"/>
            <a:chExt cx="9839649" cy="5232055"/>
          </a:xfrm>
        </p:grpSpPr>
        <p:graphicFrame>
          <p:nvGraphicFramePr>
            <p:cNvPr id="11" name="Diagrama 10"/>
            <p:cNvGraphicFramePr/>
            <p:nvPr>
              <p:extLst>
                <p:ext uri="{D42A27DB-BD31-4B8C-83A1-F6EECF244321}">
                  <p14:modId xmlns:p14="http://schemas.microsoft.com/office/powerpoint/2010/main" val="2752409392"/>
                </p:ext>
              </p:extLst>
            </p:nvPr>
          </p:nvGraphicFramePr>
          <p:xfrm>
            <a:off x="856343" y="1861361"/>
            <a:ext cx="9696579" cy="523205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3" name="Rectángulo redondeado 12"/>
            <p:cNvSpPr/>
            <p:nvPr/>
          </p:nvSpPr>
          <p:spPr>
            <a:xfrm>
              <a:off x="877336" y="4764879"/>
              <a:ext cx="1243045" cy="90463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smtClean="0">
                  <a:solidFill>
                    <a:schemeClr val="tx1"/>
                  </a:solidFill>
                  <a:latin typeface="Constantia" panose="02030602050306030303" pitchFamily="18" charset="0"/>
                </a:rPr>
                <a:t>4’661.122</a:t>
              </a:r>
            </a:p>
          </p:txBody>
        </p:sp>
        <p:sp>
          <p:nvSpPr>
            <p:cNvPr id="15" name="Rectángulo redondeado 14"/>
            <p:cNvSpPr/>
            <p:nvPr/>
          </p:nvSpPr>
          <p:spPr>
            <a:xfrm>
              <a:off x="2625271" y="4764880"/>
              <a:ext cx="1243045" cy="90463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i="1" dirty="0" smtClean="0">
                  <a:solidFill>
                    <a:schemeClr val="tx1"/>
                  </a:solidFill>
                  <a:latin typeface="Constantia" panose="02030602050306030303" pitchFamily="18" charset="0"/>
                </a:rPr>
                <a:t>2’200.358</a:t>
              </a:r>
              <a:endParaRPr lang="en-US" sz="1600" i="1" dirty="0">
                <a:solidFill>
                  <a:schemeClr val="tx1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6" name="Rectángulo redondeado 15"/>
            <p:cNvSpPr/>
            <p:nvPr/>
          </p:nvSpPr>
          <p:spPr>
            <a:xfrm>
              <a:off x="7705012" y="4764880"/>
              <a:ext cx="1243045" cy="90463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i="1" dirty="0">
                  <a:solidFill>
                    <a:schemeClr val="tx1"/>
                  </a:solidFill>
                  <a:latin typeface="Constantia" panose="02030602050306030303" pitchFamily="18" charset="0"/>
                </a:rPr>
                <a:t>890.832</a:t>
              </a:r>
            </a:p>
          </p:txBody>
        </p:sp>
        <p:sp>
          <p:nvSpPr>
            <p:cNvPr id="17" name="Rectángulo redondeado 16"/>
            <p:cNvSpPr/>
            <p:nvPr/>
          </p:nvSpPr>
          <p:spPr>
            <a:xfrm>
              <a:off x="4318518" y="4764881"/>
              <a:ext cx="1243045" cy="90463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i="1" dirty="0">
                  <a:solidFill>
                    <a:schemeClr val="tx1"/>
                  </a:solidFill>
                  <a:latin typeface="Constantia" panose="02030602050306030303" pitchFamily="18" charset="0"/>
                </a:rPr>
                <a:t>1’970.215</a:t>
              </a:r>
            </a:p>
          </p:txBody>
        </p:sp>
        <p:sp>
          <p:nvSpPr>
            <p:cNvPr id="18" name="Rectángulo redondeado 17"/>
            <p:cNvSpPr/>
            <p:nvPr/>
          </p:nvSpPr>
          <p:spPr>
            <a:xfrm>
              <a:off x="5957077" y="4780820"/>
              <a:ext cx="1243045" cy="90463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i="1" dirty="0">
                  <a:solidFill>
                    <a:schemeClr val="tx1"/>
                  </a:solidFill>
                  <a:latin typeface="Constantia" panose="02030602050306030303" pitchFamily="18" charset="0"/>
                </a:rPr>
                <a:t>1’391.018</a:t>
              </a:r>
            </a:p>
          </p:txBody>
        </p:sp>
        <p:sp>
          <p:nvSpPr>
            <p:cNvPr id="19" name="Rectángulo redondeado 18"/>
            <p:cNvSpPr/>
            <p:nvPr/>
          </p:nvSpPr>
          <p:spPr>
            <a:xfrm>
              <a:off x="9452947" y="4780819"/>
              <a:ext cx="1243045" cy="90463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i="1" dirty="0">
                  <a:solidFill>
                    <a:schemeClr val="tx1"/>
                  </a:solidFill>
                  <a:latin typeface="Constantia" panose="02030602050306030303" pitchFamily="18" charset="0"/>
                </a:rPr>
                <a:t>877.488</a:t>
              </a:r>
            </a:p>
          </p:txBody>
        </p:sp>
      </p:grp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000"/>
                    </a14:imgEffect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74" r="24422"/>
          <a:stretch/>
        </p:blipFill>
        <p:spPr>
          <a:xfrm>
            <a:off x="10505993" y="0"/>
            <a:ext cx="1847461" cy="6858000"/>
          </a:xfrm>
          <a:prstGeom prst="rect">
            <a:avLst/>
          </a:prstGeom>
          <a:effectLst>
            <a:outerShdw blurRad="50800" dist="101600" dir="5400000" algn="ctr" rotWithShape="0">
              <a:srgbClr val="000000"/>
            </a:outerShdw>
          </a:effectLst>
        </p:spPr>
      </p:pic>
      <p:pic>
        <p:nvPicPr>
          <p:cNvPr id="24" name="Picture 4" descr="Imagen relacionad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00" b="976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09" y="5187362"/>
            <a:ext cx="1320736" cy="146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25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2574651770"/>
              </p:ext>
            </p:extLst>
          </p:nvPr>
        </p:nvGraphicFramePr>
        <p:xfrm>
          <a:off x="755096" y="657593"/>
          <a:ext cx="7169704" cy="1939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ángulo 5"/>
          <p:cNvSpPr/>
          <p:nvPr/>
        </p:nvSpPr>
        <p:spPr>
          <a:xfrm>
            <a:off x="8866718" y="2360456"/>
            <a:ext cx="12811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MX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Statista</a:t>
            </a:r>
            <a:r>
              <a:rPr lang="es-MX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, 2019)</a:t>
            </a:r>
            <a:endParaRPr lang="en-US" sz="1400" dirty="0"/>
          </a:p>
        </p:txBody>
      </p:sp>
      <p:sp>
        <p:nvSpPr>
          <p:cNvPr id="7" name="Rectángulo redondeado 6"/>
          <p:cNvSpPr/>
          <p:nvPr/>
        </p:nvSpPr>
        <p:spPr>
          <a:xfrm>
            <a:off x="8084104" y="937526"/>
            <a:ext cx="208059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Constantia" panose="02030602050306030303" pitchFamily="18" charset="0"/>
              </a:rPr>
              <a:t>Millones de dólares</a:t>
            </a:r>
            <a:endParaRPr lang="en-US" dirty="0">
              <a:latin typeface="Constantia" panose="02030602050306030303" pitchFamily="18" charset="0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595792" y="213431"/>
            <a:ext cx="4706920" cy="5206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>
                <a:latin typeface="Constantia" panose="02030602050306030303" pitchFamily="18" charset="0"/>
              </a:rPr>
              <a:t>Productos más vendidos por EE.UU. 2014</a:t>
            </a:r>
          </a:p>
        </p:txBody>
      </p:sp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2116791530"/>
              </p:ext>
            </p:extLst>
          </p:nvPr>
        </p:nvGraphicFramePr>
        <p:xfrm>
          <a:off x="-488018" y="3322880"/>
          <a:ext cx="9095232" cy="3627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ángulo redondeado 11"/>
          <p:cNvSpPr/>
          <p:nvPr/>
        </p:nvSpPr>
        <p:spPr>
          <a:xfrm>
            <a:off x="755096" y="2699558"/>
            <a:ext cx="4719112" cy="5206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 smtClean="0">
                <a:latin typeface="Constantia" panose="02030602050306030303" pitchFamily="18" charset="0"/>
              </a:rPr>
              <a:t>Principales destinos de exportación y su participación</a:t>
            </a:r>
            <a:endParaRPr lang="es-MX" dirty="0">
              <a:latin typeface="Constantia" panose="02030602050306030303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8696751" y="6268869"/>
            <a:ext cx="17197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TRADEMAP, 2019)</a:t>
            </a:r>
            <a:endParaRPr lang="en-US" sz="1400" dirty="0"/>
          </a:p>
        </p:txBody>
      </p:sp>
      <p:pic>
        <p:nvPicPr>
          <p:cNvPr id="3074" name="Picture 2" descr="Resultado de imagen para dole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6" b="89733" l="4808" r="951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611" y="2880123"/>
            <a:ext cx="1843534" cy="180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para chiquita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841" y="3229078"/>
            <a:ext cx="1191898" cy="119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ultado de imagen para Del Monte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278" y="3183162"/>
            <a:ext cx="1924494" cy="144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do de imagen para tropical frui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371" y="4514778"/>
            <a:ext cx="2197803" cy="146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n relacionad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135" y="4466892"/>
            <a:ext cx="2030637" cy="147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24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596" y="0"/>
            <a:ext cx="10515600" cy="1325563"/>
          </a:xfrm>
        </p:spPr>
        <p:txBody>
          <a:bodyPr/>
          <a:lstStyle/>
          <a:p>
            <a:r>
              <a:rPr lang="es-EC" dirty="0" smtClean="0">
                <a:latin typeface="Constantia" panose="02030602050306030303" pitchFamily="18" charset="0"/>
              </a:rPr>
              <a:t>Medidas No Arancelarias</a:t>
            </a:r>
            <a:endParaRPr lang="en-US" dirty="0">
              <a:latin typeface="Constantia" panose="02030602050306030303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"/>
                    </a14:imgEffect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74" r="24422"/>
          <a:stretch/>
        </p:blipFill>
        <p:spPr>
          <a:xfrm>
            <a:off x="10505993" y="0"/>
            <a:ext cx="1847461" cy="6858000"/>
          </a:xfrm>
          <a:prstGeom prst="rect">
            <a:avLst/>
          </a:prstGeom>
          <a:effectLst>
            <a:outerShdw blurRad="50800" dist="101600" dir="5400000" algn="ctr" rotWithShape="0">
              <a:srgbClr val="000000"/>
            </a:outerShdw>
          </a:effectLst>
        </p:spPr>
      </p:pic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3327687891"/>
              </p:ext>
            </p:extLst>
          </p:nvPr>
        </p:nvGraphicFramePr>
        <p:xfrm>
          <a:off x="397107" y="1123138"/>
          <a:ext cx="4823075" cy="2453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ángulo 4"/>
          <p:cNvSpPr/>
          <p:nvPr/>
        </p:nvSpPr>
        <p:spPr>
          <a:xfrm>
            <a:off x="0" y="3659903"/>
            <a:ext cx="5715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14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Total de medidas no arancelarias aplicadas a nivel mundial</a:t>
            </a:r>
            <a:endParaRPr lang="en-US" sz="1000" i="1" dirty="0"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1640346544"/>
              </p:ext>
            </p:extLst>
          </p:nvPr>
        </p:nvGraphicFramePr>
        <p:xfrm>
          <a:off x="5355712" y="1123138"/>
          <a:ext cx="4818435" cy="2453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5542753" y="3630116"/>
            <a:ext cx="44453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latin typeface="Constantia" panose="02030602050306030303" pitchFamily="18" charset="0"/>
                <a:ea typeface="Calibri" panose="020F0502020204030204" pitchFamily="34" charset="0"/>
              </a:rPr>
              <a:t>Medidas aplicadas a productos del reino vegetal</a:t>
            </a:r>
            <a:endParaRPr lang="en-US" sz="1400" dirty="0">
              <a:latin typeface="Constantia" panose="02030602050306030303" pitchFamily="18" charset="0"/>
            </a:endParaRPr>
          </a:p>
        </p:txBody>
      </p: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1191210520"/>
              </p:ext>
            </p:extLst>
          </p:nvPr>
        </p:nvGraphicFramePr>
        <p:xfrm>
          <a:off x="2876409" y="4021219"/>
          <a:ext cx="4958605" cy="2304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Rectángulo 12"/>
          <p:cNvSpPr/>
          <p:nvPr/>
        </p:nvSpPr>
        <p:spPr>
          <a:xfrm>
            <a:off x="3396091" y="6331807"/>
            <a:ext cx="4567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>
                <a:latin typeface="Constantia" panose="02030602050306030303" pitchFamily="18" charset="0"/>
                <a:ea typeface="Calibri" panose="020F0502020204030204" pitchFamily="34" charset="0"/>
              </a:rPr>
              <a:t>Medidas no arancelarias aplicadas por EE.UU.</a:t>
            </a:r>
            <a:endParaRPr lang="en-US" sz="14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67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sultado de imagen para F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376" y="1029289"/>
            <a:ext cx="2678108" cy="126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000"/>
                    </a14:imgEffect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74" r="24422"/>
          <a:stretch/>
        </p:blipFill>
        <p:spPr>
          <a:xfrm>
            <a:off x="10505993" y="0"/>
            <a:ext cx="1847461" cy="6858000"/>
          </a:xfrm>
          <a:prstGeom prst="rect">
            <a:avLst/>
          </a:prstGeom>
          <a:effectLst>
            <a:outerShdw blurRad="50800" dist="101600" dir="5400000" algn="ctr" rotWithShape="0">
              <a:srgbClr val="000000"/>
            </a:outerShdw>
          </a:effectLst>
        </p:spPr>
      </p:pic>
      <p:graphicFrame>
        <p:nvGraphicFramePr>
          <p:cNvPr id="8" name="Marcador de contenido 6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923869279"/>
              </p:ext>
            </p:extLst>
          </p:nvPr>
        </p:nvGraphicFramePr>
        <p:xfrm>
          <a:off x="1799537" y="3979165"/>
          <a:ext cx="6969208" cy="2608667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2001753">
                  <a:extLst>
                    <a:ext uri="{9D8B030D-6E8A-4147-A177-3AD203B41FA5}">
                      <a16:colId xmlns:a16="http://schemas.microsoft.com/office/drawing/2014/main" val="265467972"/>
                    </a:ext>
                  </a:extLst>
                </a:gridCol>
                <a:gridCol w="2078733">
                  <a:extLst>
                    <a:ext uri="{9D8B030D-6E8A-4147-A177-3AD203B41FA5}">
                      <a16:colId xmlns:a16="http://schemas.microsoft.com/office/drawing/2014/main" val="3139355906"/>
                    </a:ext>
                  </a:extLst>
                </a:gridCol>
                <a:gridCol w="2888722">
                  <a:extLst>
                    <a:ext uri="{9D8B030D-6E8A-4147-A177-3AD203B41FA5}">
                      <a16:colId xmlns:a16="http://schemas.microsoft.com/office/drawing/2014/main" val="3163546251"/>
                    </a:ext>
                  </a:extLst>
                </a:gridCol>
              </a:tblGrid>
              <a:tr h="2148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Commodity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99" marR="62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Requerimiento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99" marR="629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Descripción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99" marR="62999" marT="0" marB="0"/>
                </a:tc>
                <a:extLst>
                  <a:ext uri="{0D108BD9-81ED-4DB2-BD59-A6C34878D82A}">
                    <a16:rowId xmlns:a16="http://schemas.microsoft.com/office/drawing/2014/main" val="2477822026"/>
                  </a:ext>
                </a:extLst>
              </a:tr>
              <a:tr h="554512">
                <a:tc rowSpan="4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Constantia" panose="02030602050306030303" pitchFamily="18" charset="0"/>
                        </a:rPr>
                        <a:t>Banana</a:t>
                      </a:r>
                      <a:endParaRPr lang="en-US" sz="140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99" marR="629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Partes admisibles 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99" marR="629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Constantia" panose="02030602050306030303" pitchFamily="18" charset="0"/>
                        </a:rPr>
                        <a:t>Flor, fruta, mano de fruta, hoja, tallo</a:t>
                      </a:r>
                      <a:endParaRPr lang="en-US" sz="140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99" marR="62999" marT="0" marB="0" anchor="ctr"/>
                </a:tc>
                <a:extLst>
                  <a:ext uri="{0D108BD9-81ED-4DB2-BD59-A6C34878D82A}">
                    <a16:rowId xmlns:a16="http://schemas.microsoft.com/office/drawing/2014/main" val="1644451563"/>
                  </a:ext>
                </a:extLst>
              </a:tr>
              <a:tr h="3011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Puertos admisibles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99" marR="629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Todos los puertos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99" marR="62999" marT="0" marB="0" anchor="ctr"/>
                </a:tc>
                <a:extLst>
                  <a:ext uri="{0D108BD9-81ED-4DB2-BD59-A6C34878D82A}">
                    <a16:rowId xmlns:a16="http://schemas.microsoft.com/office/drawing/2014/main" val="76278360"/>
                  </a:ext>
                </a:extLst>
              </a:tr>
              <a:tr h="11002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Sujeto a inspección 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99" marR="629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Constantia" panose="02030602050306030303" pitchFamily="18" charset="0"/>
                        </a:rPr>
                        <a:t>Producto está sujeto a inspección en el puerto de entrada y todos los requisitos generales</a:t>
                      </a:r>
                      <a:endParaRPr lang="en-US" sz="140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99" marR="62999" marT="0" marB="0" anchor="ctr"/>
                </a:tc>
                <a:extLst>
                  <a:ext uri="{0D108BD9-81ED-4DB2-BD59-A6C34878D82A}">
                    <a16:rowId xmlns:a16="http://schemas.microsoft.com/office/drawing/2014/main" val="2061956501"/>
                  </a:ext>
                </a:extLst>
              </a:tr>
              <a:tr h="3011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Permiso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99" marR="6299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Constantia" panose="02030602050306030303" pitchFamily="18" charset="0"/>
                        </a:rPr>
                        <a:t>No requiere permiso</a:t>
                      </a:r>
                      <a:endParaRPr lang="en-US" sz="140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99" marR="62999" marT="0" marB="0" anchor="ctr"/>
                </a:tc>
                <a:extLst>
                  <a:ext uri="{0D108BD9-81ED-4DB2-BD59-A6C34878D82A}">
                    <a16:rowId xmlns:a16="http://schemas.microsoft.com/office/drawing/2014/main" val="1508869458"/>
                  </a:ext>
                </a:extLst>
              </a:tr>
            </a:tbl>
          </a:graphicData>
        </a:graphic>
      </p:graphicFrame>
      <p:sp>
        <p:nvSpPr>
          <p:cNvPr id="9" name="Rectángulo 8"/>
          <p:cNvSpPr/>
          <p:nvPr/>
        </p:nvSpPr>
        <p:spPr>
          <a:xfrm>
            <a:off x="1799537" y="3009273"/>
            <a:ext cx="35804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3948376903"/>
              </p:ext>
            </p:extLst>
          </p:nvPr>
        </p:nvGraphicFramePr>
        <p:xfrm>
          <a:off x="688857" y="1532151"/>
          <a:ext cx="9382231" cy="2501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671804" y="544031"/>
            <a:ext cx="10318102" cy="233881"/>
          </a:xfrm>
        </p:spPr>
        <p:txBody>
          <a:bodyPr>
            <a:noAutofit/>
          </a:bodyPr>
          <a:lstStyle/>
          <a:p>
            <a:r>
              <a:rPr lang="es-EC" sz="2400" dirty="0" smtClean="0">
                <a:latin typeface="Constantia" panose="02030602050306030303" pitchFamily="18" charset="0"/>
              </a:rPr>
              <a:t>Actores principales</a:t>
            </a:r>
            <a:endParaRPr lang="en-US" sz="2400" dirty="0">
              <a:latin typeface="Constantia" panose="02030602050306030303" pitchFamily="18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546436" y="3584074"/>
            <a:ext cx="10318102" cy="2338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Requisitos de importación a EE.UU</a:t>
            </a:r>
            <a:endParaRPr lang="en-US" sz="2400" dirty="0">
              <a:latin typeface="Constantia" panose="02030602050306030303" pitchFamily="18" charset="0"/>
            </a:endParaRPr>
          </a:p>
        </p:txBody>
      </p:sp>
      <p:pic>
        <p:nvPicPr>
          <p:cNvPr id="1026" name="Picture 2" descr="Resultado de imagen para USD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73" y="1043433"/>
            <a:ext cx="1478307" cy="101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755" y="1006435"/>
            <a:ext cx="1027487" cy="11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EPA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37" b="23902"/>
          <a:stretch/>
        </p:blipFill>
        <p:spPr bwMode="auto">
          <a:xfrm>
            <a:off x="7930267" y="1289593"/>
            <a:ext cx="2498943" cy="8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25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2652420" y="2983464"/>
            <a:ext cx="10460841" cy="13536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latin typeface="Constantia" panose="02030602050306030303" pitchFamily="18" charset="0"/>
              </a:rPr>
              <a:t>Entrevista y Visita técnica</a:t>
            </a:r>
            <a:endParaRPr lang="en-US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6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3" y="0"/>
            <a:ext cx="2082908" cy="150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765735710"/>
              </p:ext>
            </p:extLst>
          </p:nvPr>
        </p:nvGraphicFramePr>
        <p:xfrm>
          <a:off x="1153347" y="1151963"/>
          <a:ext cx="9132639" cy="4869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0269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555585" y="927459"/>
            <a:ext cx="6685328" cy="5108598"/>
            <a:chOff x="555585" y="634542"/>
            <a:chExt cx="6685328" cy="5108598"/>
          </a:xfrm>
        </p:grpSpPr>
        <p:pic>
          <p:nvPicPr>
            <p:cNvPr id="7174" name="Imagen 86" descr="IMG_765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585" y="634542"/>
              <a:ext cx="3114705" cy="2339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3" name="Imagen 87" descr="IMG_765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0937" y="634542"/>
              <a:ext cx="3119976" cy="2339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Imagen 88" descr="IMG_766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" r="7816" b="-1656"/>
            <a:stretch>
              <a:fillRect/>
            </a:stretch>
          </p:blipFill>
          <p:spPr bwMode="auto">
            <a:xfrm>
              <a:off x="555585" y="3638005"/>
              <a:ext cx="3388755" cy="2105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2339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endParaRPr kumimoji="0" lang="es-EC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862349" y="3369055"/>
            <a:ext cx="97685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C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Proceso de limpieza del racimo                          Enjuague y desleche de la fruta                                   </a:t>
            </a:r>
            <a:r>
              <a:rPr lang="es-EC" altLang="en-US" sz="1400" dirty="0" smtClean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Medición </a:t>
            </a:r>
            <a:r>
              <a:rPr lang="es-EC" altLang="en-US" sz="14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calibrador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anose="020306020503060303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531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endParaRPr kumimoji="0" lang="es-EC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238491" y="6047632"/>
            <a:ext cx="11624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n-US" sz="1400" dirty="0" smtClean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Colocación </a:t>
            </a:r>
            <a:r>
              <a:rPr lang="es-EC" altLang="en-US" sz="14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funguicida</a:t>
            </a:r>
            <a:r>
              <a:rPr kumimoji="0" lang="es-EC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Medición de pH</a:t>
            </a:r>
            <a:r>
              <a:rPr lang="es-EC" altLang="en-US" sz="14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altLang="en-US" sz="1400" dirty="0" smtClean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			               Etiquetas</a:t>
            </a:r>
            <a:r>
              <a:rPr kumimoji="0" lang="es-EC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anose="020306020503060303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-645459" y="968272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endParaRPr kumimoji="0" lang="es-EC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4171709" y="3927979"/>
            <a:ext cx="7229354" cy="2119652"/>
            <a:chOff x="4171709" y="3609816"/>
            <a:chExt cx="7229354" cy="2119652"/>
          </a:xfrm>
        </p:grpSpPr>
        <p:pic>
          <p:nvPicPr>
            <p:cNvPr id="7170" name="Imagen 84" descr="IMG_764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72"/>
            <a:stretch/>
          </p:blipFill>
          <p:spPr bwMode="auto">
            <a:xfrm>
              <a:off x="4171709" y="3609816"/>
              <a:ext cx="3069204" cy="2119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n 14" descr="C:\Users\miche\Pictures\Tesis 2019\Orito Caluma 2019\IMG_7719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6218" y="3616385"/>
              <a:ext cx="3774845" cy="21015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ítulo 1"/>
          <p:cNvSpPr txBox="1">
            <a:spLocks/>
          </p:cNvSpPr>
          <p:nvPr/>
        </p:nvSpPr>
        <p:spPr>
          <a:xfrm>
            <a:off x="555585" y="443157"/>
            <a:ext cx="10382108" cy="12245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dirty="0" smtClean="0">
                <a:latin typeface="Constantia" panose="02030602050306030303" pitchFamily="18" charset="0"/>
              </a:rPr>
              <a:t>Preparación para empaque</a:t>
            </a:r>
            <a:endParaRPr lang="en-US" sz="2800" dirty="0">
              <a:latin typeface="Constantia" panose="02030602050306030303" pitchFamily="18" charset="0"/>
            </a:endParaRPr>
          </a:p>
        </p:txBody>
      </p:sp>
      <p:pic>
        <p:nvPicPr>
          <p:cNvPr id="19" name="Imagen 83" descr="IMG_76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3"/>
          <a:stretch>
            <a:fillRect/>
          </a:stretch>
        </p:blipFill>
        <p:spPr bwMode="auto">
          <a:xfrm>
            <a:off x="7622750" y="890220"/>
            <a:ext cx="3765590" cy="236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79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4290428" y="811231"/>
            <a:ext cx="6678646" cy="2344009"/>
            <a:chOff x="4452474" y="559590"/>
            <a:chExt cx="6678646" cy="2344009"/>
          </a:xfrm>
        </p:grpSpPr>
        <p:pic>
          <p:nvPicPr>
            <p:cNvPr id="8198" name="Imagen 96" descr="IMG_767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2474" y="592546"/>
              <a:ext cx="3033663" cy="2278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Imagen 94" descr="IMG_764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9681" y="559590"/>
              <a:ext cx="3121439" cy="234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2362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endParaRPr kumimoji="0" lang="es-EC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971273" y="3269721"/>
            <a:ext cx="122614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n-US" sz="14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Número de productor por caja </a:t>
            </a:r>
            <a:r>
              <a:rPr lang="es-EC" altLang="en-US" sz="1400" dirty="0" smtClean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Preparación </a:t>
            </a:r>
            <a:r>
              <a:rPr kumimoji="0" lang="es-EC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cajas                                              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Colocación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láminas de </a:t>
            </a:r>
            <a:r>
              <a:rPr lang="es-EC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foam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pack</a:t>
            </a:r>
            <a:endParaRPr kumimoji="0" lang="es-EC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7086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endParaRPr kumimoji="0" lang="es-EC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0" y="109950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endParaRPr kumimoji="0" lang="es-EC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0" y="129460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Comprobaci</a:t>
            </a:r>
            <a:r>
              <a:rPr kumimoji="0" lang="es-EC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s-EC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de peso bruto                                Coloca la tapa de cart</a:t>
            </a:r>
            <a:r>
              <a:rPr kumimoji="0" lang="es-EC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s-EC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y se apilan </a:t>
            </a:r>
            <a:endParaRPr kumimoji="0" lang="es-EC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531339" y="3849782"/>
            <a:ext cx="10364758" cy="2260844"/>
            <a:chOff x="802097" y="3871180"/>
            <a:chExt cx="10364758" cy="2260844"/>
          </a:xfrm>
        </p:grpSpPr>
        <p:pic>
          <p:nvPicPr>
            <p:cNvPr id="8195" name="Imagen 95" descr="IMG_76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097" y="3871180"/>
              <a:ext cx="3017549" cy="2260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7" name="Imagen 90" descr="IMG_764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0432" y="3885087"/>
              <a:ext cx="3174417" cy="2246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6" name="Imagen 97" descr="IMG_767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5635" y="3901341"/>
              <a:ext cx="2971220" cy="2230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196769" y="3413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196769" y="24645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endParaRPr kumimoji="0" lang="es-EC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196769" y="441563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ángulo 12"/>
          <p:cNvSpPr/>
          <p:nvPr/>
        </p:nvSpPr>
        <p:spPr>
          <a:xfrm>
            <a:off x="719620" y="6291048"/>
            <a:ext cx="102494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>
                <a:latin typeface="Constantia" panose="02030602050306030303" pitchFamily="18" charset="0"/>
              </a:rPr>
              <a:t>Comprobación de peso </a:t>
            </a:r>
            <a:r>
              <a:rPr lang="es-EC" sz="1400" dirty="0" smtClean="0">
                <a:latin typeface="Constantia" panose="02030602050306030303" pitchFamily="18" charset="0"/>
              </a:rPr>
              <a:t> neto                                        Comprobación </a:t>
            </a:r>
            <a:r>
              <a:rPr lang="es-EC" sz="1400" dirty="0">
                <a:latin typeface="Constantia" panose="02030602050306030303" pitchFamily="18" charset="0"/>
              </a:rPr>
              <a:t>de peso bruto          </a:t>
            </a:r>
            <a:r>
              <a:rPr lang="es-EC" sz="1400" dirty="0" smtClean="0">
                <a:latin typeface="Constantia" panose="02030602050306030303" pitchFamily="18" charset="0"/>
              </a:rPr>
              <a:t>               Coloca </a:t>
            </a:r>
            <a:r>
              <a:rPr lang="es-EC" sz="1400" dirty="0">
                <a:latin typeface="Constantia" panose="02030602050306030303" pitchFamily="18" charset="0"/>
              </a:rPr>
              <a:t>la tapa de cartón y se apilan </a:t>
            </a:r>
            <a:endParaRPr lang="en-US" sz="1400" dirty="0">
              <a:latin typeface="Constantia" panose="02030602050306030303" pitchFamily="18" charset="0"/>
            </a:endParaRPr>
          </a:p>
        </p:txBody>
      </p:sp>
      <p:sp>
        <p:nvSpPr>
          <p:cNvPr id="24" name="Título 1"/>
          <p:cNvSpPr txBox="1">
            <a:spLocks/>
          </p:cNvSpPr>
          <p:nvPr/>
        </p:nvSpPr>
        <p:spPr>
          <a:xfrm>
            <a:off x="466531" y="261257"/>
            <a:ext cx="10421320" cy="14692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dirty="0" smtClean="0">
                <a:latin typeface="Constantia" panose="02030602050306030303" pitchFamily="18" charset="0"/>
              </a:rPr>
              <a:t>Proceso de empaque</a:t>
            </a:r>
            <a:endParaRPr lang="en-US" sz="2800" dirty="0">
              <a:latin typeface="Constantia" panose="02030602050306030303" pitchFamily="18" charset="0"/>
            </a:endParaRPr>
          </a:p>
        </p:txBody>
      </p:sp>
      <p:pic>
        <p:nvPicPr>
          <p:cNvPr id="23" name="Imagen 93" descr="IMG_766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90" y="828689"/>
            <a:ext cx="3174417" cy="238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92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823894" y="917602"/>
            <a:ext cx="7085965" cy="2459355"/>
            <a:chOff x="490321" y="702944"/>
            <a:chExt cx="7085965" cy="2459355"/>
          </a:xfrm>
        </p:grpSpPr>
        <p:pic>
          <p:nvPicPr>
            <p:cNvPr id="2" name="Imagen 1" descr="C:\Users\miche\Pictures\Tesis 2019\Orito Caluma 2019\IMG_7732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321" y="702944"/>
              <a:ext cx="3618865" cy="24593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6" name="Imagen 102" descr="IMG_772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775" y="702944"/>
              <a:ext cx="3280511" cy="2459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23542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endParaRPr kumimoji="0" lang="es-EC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328191" y="3427762"/>
            <a:ext cx="188282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Marcado del embalaje</a:t>
            </a:r>
            <a:endParaRPr kumimoji="0" lang="es-EC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8" name="Imagen 7" descr="C:\Users\miche\Pictures\Tesis 2019\Orito Caluma 2019\WhatsApp Image 2019-12-18 at 22.00.45 (2)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0" r="11819"/>
          <a:stretch/>
        </p:blipFill>
        <p:spPr bwMode="auto">
          <a:xfrm>
            <a:off x="4629349" y="3786344"/>
            <a:ext cx="3385098" cy="259947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494522" y="335902"/>
            <a:ext cx="10458644" cy="15392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dirty="0" smtClean="0">
                <a:latin typeface="Constantia" panose="02030602050306030303" pitchFamily="18" charset="0"/>
              </a:rPr>
              <a:t>Proceso de acopio</a:t>
            </a:r>
            <a:endParaRPr lang="en-US" sz="2800" dirty="0">
              <a:latin typeface="Constantia" panose="02030602050306030303" pitchFamily="18" charset="0"/>
            </a:endParaRPr>
          </a:p>
        </p:txBody>
      </p:sp>
      <p:pic>
        <p:nvPicPr>
          <p:cNvPr id="11" name="Imagen 103" descr="IMG_77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61" y="3744592"/>
            <a:ext cx="3513598" cy="264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178432" y="6384120"/>
            <a:ext cx="3015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n-US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Año y semana de fabricación</a:t>
            </a:r>
            <a:endParaRPr lang="es-EC" altLang="en-US" sz="28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98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Conector recto 45"/>
          <p:cNvCxnSpPr/>
          <p:nvPr/>
        </p:nvCxnSpPr>
        <p:spPr>
          <a:xfrm flipV="1">
            <a:off x="6953250" y="3171825"/>
            <a:ext cx="28575" cy="178117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13541" y="300518"/>
            <a:ext cx="7607534" cy="840795"/>
          </a:xfrm>
          <a:solidFill>
            <a:srgbClr val="FFC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s-MX" dirty="0" smtClean="0">
                <a:latin typeface="Constantia" panose="02030602050306030303" pitchFamily="18" charset="0"/>
              </a:rPr>
              <a:t>Problema</a:t>
            </a:r>
            <a:r>
              <a:rPr lang="es-MX" dirty="0" smtClean="0"/>
              <a:t> 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34956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"/>
                    </a14:imgEffect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74" r="24422"/>
          <a:stretch/>
        </p:blipFill>
        <p:spPr>
          <a:xfrm>
            <a:off x="-33921" y="0"/>
            <a:ext cx="1847461" cy="6858000"/>
          </a:xfrm>
          <a:prstGeom prst="rect">
            <a:avLst/>
          </a:prstGeom>
          <a:effectLst>
            <a:outerShdw blurRad="50800" dist="101600" dir="5400000" algn="ctr" rotWithShape="0">
              <a:srgbClr val="000000"/>
            </a:outerShdw>
          </a:effectLst>
        </p:spPr>
      </p:pic>
      <p:grpSp>
        <p:nvGrpSpPr>
          <p:cNvPr id="44" name="Grupo 43"/>
          <p:cNvGrpSpPr/>
          <p:nvPr/>
        </p:nvGrpSpPr>
        <p:grpSpPr>
          <a:xfrm>
            <a:off x="2584735" y="1599211"/>
            <a:ext cx="8797213" cy="4804165"/>
            <a:chOff x="2584735" y="1599211"/>
            <a:chExt cx="8797213" cy="4804165"/>
          </a:xfrm>
        </p:grpSpPr>
        <p:grpSp>
          <p:nvGrpSpPr>
            <p:cNvPr id="5" name="Grupo 4"/>
            <p:cNvGrpSpPr/>
            <p:nvPr/>
          </p:nvGrpSpPr>
          <p:grpSpPr>
            <a:xfrm>
              <a:off x="2584735" y="1599211"/>
              <a:ext cx="8797213" cy="4804165"/>
              <a:chOff x="2236556" y="1790828"/>
              <a:chExt cx="8269925" cy="3607340"/>
            </a:xfrm>
          </p:grpSpPr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8C4EC5AD-F3F5-2D44-B20C-1026FAAC29E6}"/>
                  </a:ext>
                </a:extLst>
              </p:cNvPr>
              <p:cNvSpPr txBox="1"/>
              <p:nvPr/>
            </p:nvSpPr>
            <p:spPr>
              <a:xfrm>
                <a:off x="3477559" y="3304661"/>
                <a:ext cx="5720862" cy="62877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EC" sz="1600" b="1" dirty="0">
                    <a:latin typeface="Constantia" panose="02030602050306030303" pitchFamily="18" charset="0"/>
                  </a:rPr>
                  <a:t>El incremento de las Medidas No Arancelarias provoca limitación en la exportación de baby banana ecuatoriana hacia Estados Unidos</a:t>
                </a:r>
                <a:endParaRPr lang="en-US" sz="1600" b="1" dirty="0">
                  <a:latin typeface="Constantia" panose="02030602050306030303" pitchFamily="18" charset="0"/>
                </a:endParaRPr>
              </a:p>
            </p:txBody>
          </p:sp>
          <p:cxnSp>
            <p:nvCxnSpPr>
              <p:cNvPr id="8" name="Conector recto 7">
                <a:extLst>
                  <a:ext uri="{FF2B5EF4-FFF2-40B4-BE49-F238E27FC236}">
                    <a16:creationId xmlns:a16="http://schemas.microsoft.com/office/drawing/2014/main" id="{AE9AB4F8-2679-A346-B90C-842B4DA957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35427" y="2961970"/>
                <a:ext cx="6552203" cy="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Conector recto 8">
                <a:extLst>
                  <a:ext uri="{FF2B5EF4-FFF2-40B4-BE49-F238E27FC236}">
                    <a16:creationId xmlns:a16="http://schemas.microsoft.com/office/drawing/2014/main" id="{01716E96-E970-EA42-A7A5-08A7FA8EB1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02666" y="4292604"/>
                <a:ext cx="6546474" cy="6584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58E8ADBA-8BF9-1D4C-BF82-CC3927756D43}"/>
                  </a:ext>
                </a:extLst>
              </p:cNvPr>
              <p:cNvSpPr txBox="1"/>
              <p:nvPr/>
            </p:nvSpPr>
            <p:spPr>
              <a:xfrm>
                <a:off x="2236556" y="1804739"/>
                <a:ext cx="1950591" cy="716418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400" dirty="0" smtClean="0">
                    <a:latin typeface="Constantia" panose="02030602050306030303" pitchFamily="18" charset="0"/>
                  </a:rPr>
                  <a:t>Desconocimiento en la aplicación de OTC y MSF en productos de exportación</a:t>
                </a:r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876DB809-6FA1-144E-B751-FDBD625D2CB6}"/>
                  </a:ext>
                </a:extLst>
              </p:cNvPr>
              <p:cNvSpPr txBox="1"/>
              <p:nvPr/>
            </p:nvSpPr>
            <p:spPr>
              <a:xfrm>
                <a:off x="4425605" y="1804739"/>
                <a:ext cx="1877059" cy="716418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400" dirty="0" smtClean="0">
                    <a:latin typeface="Constantia" panose="02030602050306030303" pitchFamily="18" charset="0"/>
                  </a:rPr>
                  <a:t>Limitación en las exportaciones de productos agrícolas ecuatorianos</a:t>
                </a:r>
              </a:p>
            </p:txBody>
          </p:sp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09D2F94C-6B53-3542-84F1-915159A10BDC}"/>
                  </a:ext>
                </a:extLst>
              </p:cNvPr>
              <p:cNvSpPr txBox="1"/>
              <p:nvPr/>
            </p:nvSpPr>
            <p:spPr>
              <a:xfrm>
                <a:off x="6537268" y="1790828"/>
                <a:ext cx="1950591" cy="716418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400" dirty="0" smtClean="0">
                    <a:latin typeface="Constantia" panose="02030602050306030303" pitchFamily="18" charset="0"/>
                  </a:rPr>
                  <a:t>Diminución de competitividad a los exportadores</a:t>
                </a:r>
              </a:p>
              <a:p>
                <a:endParaRPr lang="es-MX" sz="1400" dirty="0"/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2530E80B-D00F-254D-9C0B-6C5DB43EFF44}"/>
                  </a:ext>
                </a:extLst>
              </p:cNvPr>
              <p:cNvSpPr txBox="1"/>
              <p:nvPr/>
            </p:nvSpPr>
            <p:spPr>
              <a:xfrm>
                <a:off x="8722457" y="1802943"/>
                <a:ext cx="1767943" cy="716418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400" dirty="0" smtClean="0">
                    <a:latin typeface="Constantia" panose="02030602050306030303" pitchFamily="18" charset="0"/>
                  </a:rPr>
                  <a:t>Aumento en la calidad de productos de exportación</a:t>
                </a:r>
              </a:p>
              <a:p>
                <a:endParaRPr lang="es-MX" sz="1400" dirty="0"/>
              </a:p>
            </p:txBody>
          </p: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B3EB8E0F-6B2E-2446-811B-4552E6A3BC4F}"/>
                  </a:ext>
                </a:extLst>
              </p:cNvPr>
              <p:cNvSpPr txBox="1"/>
              <p:nvPr/>
            </p:nvSpPr>
            <p:spPr>
              <a:xfrm>
                <a:off x="2250464" y="4668176"/>
                <a:ext cx="1957526" cy="721928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400" dirty="0" smtClean="0">
                    <a:latin typeface="Constantia" panose="02030602050306030303" pitchFamily="18" charset="0"/>
                  </a:rPr>
                  <a:t>Falta de información de los OTC y MSF para productos de exportación</a:t>
                </a:r>
              </a:p>
            </p:txBody>
          </p:sp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67954DE7-7BEB-4940-91FA-70F908A9F071}"/>
                  </a:ext>
                </a:extLst>
              </p:cNvPr>
              <p:cNvSpPr txBox="1"/>
              <p:nvPr/>
            </p:nvSpPr>
            <p:spPr>
              <a:xfrm>
                <a:off x="4490235" y="4657306"/>
                <a:ext cx="1785668" cy="721928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400" dirty="0" smtClean="0">
                    <a:latin typeface="Constantia" panose="02030602050306030303" pitchFamily="18" charset="0"/>
                  </a:rPr>
                  <a:t>Incremento en control de productos agrícolas a través de OTC y MSF</a:t>
                </a:r>
              </a:p>
              <a:p>
                <a:pPr algn="ctr"/>
                <a:endParaRPr lang="es-EC" sz="1400" dirty="0"/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0F377CB3-E5B9-D54B-B3D3-0B7000319F02}"/>
                  </a:ext>
                </a:extLst>
              </p:cNvPr>
              <p:cNvSpPr txBox="1"/>
              <p:nvPr/>
            </p:nvSpPr>
            <p:spPr>
              <a:xfrm>
                <a:off x="6558148" y="4676240"/>
                <a:ext cx="1903691" cy="721928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400" dirty="0" smtClean="0">
                    <a:latin typeface="Constantia" panose="02030602050306030303" pitchFamily="18" charset="0"/>
                  </a:rPr>
                  <a:t>Mayor proteccionismo para cuidado de la salud e inocuidad alimentaria</a:t>
                </a:r>
              </a:p>
              <a:p>
                <a:pPr algn="ctr"/>
                <a:endParaRPr lang="es-EC" sz="1400" dirty="0"/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CC406358-E2A8-B042-8D73-23C1017939A2}"/>
                  </a:ext>
                </a:extLst>
              </p:cNvPr>
              <p:cNvSpPr txBox="1"/>
              <p:nvPr/>
            </p:nvSpPr>
            <p:spPr>
              <a:xfrm>
                <a:off x="8666132" y="4668176"/>
                <a:ext cx="1840349" cy="721928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400" dirty="0" smtClean="0">
                    <a:latin typeface="Constantia" panose="02030602050306030303" pitchFamily="18" charset="0"/>
                  </a:rPr>
                  <a:t>Rígidos estándares de calidad en la entrada de productos a EEUU</a:t>
                </a:r>
                <a:r>
                  <a:rPr lang="es-MX" sz="1400" dirty="0" smtClean="0"/>
                  <a:t>.</a:t>
                </a:r>
              </a:p>
              <a:p>
                <a:pPr algn="ctr"/>
                <a:endParaRPr lang="es-EC" sz="1400" dirty="0"/>
              </a:p>
            </p:txBody>
          </p:sp>
          <p:cxnSp>
            <p:nvCxnSpPr>
              <p:cNvPr id="18" name="Conector recto de flecha 17">
                <a:extLst>
                  <a:ext uri="{FF2B5EF4-FFF2-40B4-BE49-F238E27FC236}">
                    <a16:creationId xmlns:a16="http://schemas.microsoft.com/office/drawing/2014/main" id="{E1C0BC09-568D-C94D-83BC-B8ED71D7B6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35427" y="2582262"/>
                <a:ext cx="0" cy="37970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Conector recto de flecha 18">
                <a:extLst>
                  <a:ext uri="{FF2B5EF4-FFF2-40B4-BE49-F238E27FC236}">
                    <a16:creationId xmlns:a16="http://schemas.microsoft.com/office/drawing/2014/main" id="{16F6AFDD-B994-9B49-9C61-B7A266F802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83626" y="2582262"/>
                <a:ext cx="0" cy="37970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Conector recto de flecha 19">
                <a:extLst>
                  <a:ext uri="{FF2B5EF4-FFF2-40B4-BE49-F238E27FC236}">
                    <a16:creationId xmlns:a16="http://schemas.microsoft.com/office/drawing/2014/main" id="{136DA16B-C90D-3D45-87F7-728F4580E0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75707" y="2570872"/>
                <a:ext cx="0" cy="37970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Conector recto de flecha 20">
                <a:extLst>
                  <a:ext uri="{FF2B5EF4-FFF2-40B4-BE49-F238E27FC236}">
                    <a16:creationId xmlns:a16="http://schemas.microsoft.com/office/drawing/2014/main" id="{A19BE496-6C3D-994F-ADCB-66AFA09999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586306" y="2582262"/>
                <a:ext cx="0" cy="37970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Conector recto de flecha 32">
              <a:extLst>
                <a:ext uri="{FF2B5EF4-FFF2-40B4-BE49-F238E27FC236}">
                  <a16:creationId xmlns:a16="http://schemas.microsoft.com/office/drawing/2014/main" id="{E1C0BC09-568D-C94D-83BC-B8ED71D7B6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9034" y="4929365"/>
              <a:ext cx="0" cy="5018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Conector recto de flecha 33">
              <a:extLst>
                <a:ext uri="{FF2B5EF4-FFF2-40B4-BE49-F238E27FC236}">
                  <a16:creationId xmlns:a16="http://schemas.microsoft.com/office/drawing/2014/main" id="{16F6AFDD-B994-9B49-9C61-B7A266F802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6085" y="4929365"/>
              <a:ext cx="0" cy="5018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Conector recto de flecha 34">
              <a:extLst>
                <a:ext uri="{FF2B5EF4-FFF2-40B4-BE49-F238E27FC236}">
                  <a16:creationId xmlns:a16="http://schemas.microsoft.com/office/drawing/2014/main" id="{136DA16B-C90D-3D45-87F7-728F4580E0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49297" y="4940104"/>
              <a:ext cx="0" cy="5018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onector recto de flecha 35">
              <a:extLst>
                <a:ext uri="{FF2B5EF4-FFF2-40B4-BE49-F238E27FC236}">
                  <a16:creationId xmlns:a16="http://schemas.microsoft.com/office/drawing/2014/main" id="{A19BE496-6C3D-994F-ADCB-66AFA09999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47486" y="4940104"/>
              <a:ext cx="0" cy="5018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280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Imagen 106" descr="IMG_69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" t="-775" r="5215" b="775"/>
          <a:stretch>
            <a:fillRect/>
          </a:stretch>
        </p:blipFill>
        <p:spPr bwMode="auto">
          <a:xfrm rot="5400000">
            <a:off x="174362" y="1510988"/>
            <a:ext cx="3124200" cy="259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Imagen 109" descr="WhatsApp Image 2019-12-18 at 22.00.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9" b="8286"/>
          <a:stretch>
            <a:fillRect/>
          </a:stretch>
        </p:blipFill>
        <p:spPr bwMode="auto">
          <a:xfrm>
            <a:off x="3233056" y="1284773"/>
            <a:ext cx="2370138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Imagen 110" descr="IMG_77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390" y="1261750"/>
            <a:ext cx="3165595" cy="31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n 92" descr="WhatsApp Image 2019-12-18 at 22.00.46 (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0" b="21770"/>
          <a:stretch>
            <a:fillRect/>
          </a:stretch>
        </p:blipFill>
        <p:spPr bwMode="auto">
          <a:xfrm>
            <a:off x="9061181" y="1248256"/>
            <a:ext cx="2799576" cy="314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3095625" y="-33289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095625" y="25241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endParaRPr kumimoji="0" lang="es-EC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92533" y="4685209"/>
            <a:ext cx="116569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Colocación de cajas en el pallet             Termógrafo en la última caja                         </a:t>
            </a:r>
            <a:r>
              <a:rPr kumimoji="0" lang="es-EC" alt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Tubo de etileno                                           Carga en contenedor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anose="020306020503060303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095625" y="6858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endParaRPr kumimoji="0" lang="es-EC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392533" y="666960"/>
            <a:ext cx="10421320" cy="14692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dirty="0" smtClean="0">
                <a:latin typeface="Constantia" panose="02030602050306030303" pitchFamily="18" charset="0"/>
              </a:rPr>
              <a:t>Proceso de </a:t>
            </a:r>
            <a:r>
              <a:rPr lang="es-EC" sz="2800" dirty="0" err="1">
                <a:latin typeface="Constantia" panose="02030602050306030303" pitchFamily="18" charset="0"/>
              </a:rPr>
              <a:t>p</a:t>
            </a:r>
            <a:r>
              <a:rPr lang="es-EC" sz="2800" dirty="0" err="1" smtClean="0">
                <a:latin typeface="Constantia" panose="02030602050306030303" pitchFamily="18" charset="0"/>
              </a:rPr>
              <a:t>aletizado</a:t>
            </a:r>
            <a:endParaRPr lang="en-US" sz="2800" dirty="0">
              <a:latin typeface="Constantia" panose="02030602050306030303" pitchFamily="18" charset="0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272961165"/>
              </p:ext>
            </p:extLst>
          </p:nvPr>
        </p:nvGraphicFramePr>
        <p:xfrm>
          <a:off x="786983" y="3140136"/>
          <a:ext cx="1087293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33648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298370"/>
              </p:ext>
            </p:extLst>
          </p:nvPr>
        </p:nvGraphicFramePr>
        <p:xfrm>
          <a:off x="424024" y="830300"/>
          <a:ext cx="7469672" cy="2304786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349441">
                  <a:extLst>
                    <a:ext uri="{9D8B030D-6E8A-4147-A177-3AD203B41FA5}">
                      <a16:colId xmlns:a16="http://schemas.microsoft.com/office/drawing/2014/main" val="4248446507"/>
                    </a:ext>
                  </a:extLst>
                </a:gridCol>
                <a:gridCol w="1828457">
                  <a:extLst>
                    <a:ext uri="{9D8B030D-6E8A-4147-A177-3AD203B41FA5}">
                      <a16:colId xmlns:a16="http://schemas.microsoft.com/office/drawing/2014/main" val="3096642416"/>
                    </a:ext>
                  </a:extLst>
                </a:gridCol>
                <a:gridCol w="2645887">
                  <a:extLst>
                    <a:ext uri="{9D8B030D-6E8A-4147-A177-3AD203B41FA5}">
                      <a16:colId xmlns:a16="http://schemas.microsoft.com/office/drawing/2014/main" val="192762767"/>
                    </a:ext>
                  </a:extLst>
                </a:gridCol>
                <a:gridCol w="2645887">
                  <a:extLst>
                    <a:ext uri="{9D8B030D-6E8A-4147-A177-3AD203B41FA5}">
                      <a16:colId xmlns:a16="http://schemas.microsoft.com/office/drawing/2014/main" val="1244671765"/>
                    </a:ext>
                  </a:extLst>
                </a:gridCol>
              </a:tblGrid>
              <a:tr h="691436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Constantia" panose="02030602050306030303" pitchFamily="18" charset="0"/>
                        </a:rPr>
                        <a:t>1</a:t>
                      </a:r>
                      <a:endParaRPr lang="en-US" sz="1400" b="1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Constantia" panose="02030602050306030303" pitchFamily="18" charset="0"/>
                        </a:rPr>
                        <a:t>Requisitos Generales </a:t>
                      </a:r>
                      <a:endParaRPr lang="en-US" sz="1400" b="1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Libertad de partes de plantas no autorizadas.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Libre de basura o desechos de plantas </a:t>
                      </a:r>
                      <a:r>
                        <a:rPr lang="es-EC" sz="1400" b="0" dirty="0" smtClean="0">
                          <a:effectLst/>
                          <a:latin typeface="Constantia" panose="02030602050306030303" pitchFamily="18" charset="0"/>
                        </a:rPr>
                        <a:t>y</a:t>
                      </a:r>
                      <a:r>
                        <a:rPr lang="es-EC" sz="1400" b="0" baseline="0" dirty="0" smtClean="0">
                          <a:effectLst/>
                          <a:latin typeface="Constantia" panose="02030602050306030303" pitchFamily="18" charset="0"/>
                        </a:rPr>
                        <a:t> </a:t>
                      </a:r>
                      <a:r>
                        <a:rPr lang="es-EC" sz="1400" b="0" dirty="0" smtClean="0">
                          <a:effectLst/>
                          <a:latin typeface="Constantia" panose="02030602050306030303" pitchFamily="18" charset="0"/>
                        </a:rPr>
                        <a:t>cualquier </a:t>
                      </a: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porción de plantas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56648046"/>
                  </a:ext>
                </a:extLst>
              </a:tr>
              <a:tr h="9219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Permiso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Permiso de importación emitido por APHIS, (Importador), exportador debe enviar el Certificado Fitosanitario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75433848"/>
                  </a:ext>
                </a:extLst>
              </a:tr>
              <a:tr h="6914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 smtClean="0">
                          <a:effectLst/>
                          <a:latin typeface="Constantia" panose="02030602050306030303" pitchFamily="18" charset="0"/>
                        </a:rPr>
                        <a:t>Inspección</a:t>
                      </a:r>
                      <a:r>
                        <a:rPr lang="es-EC" sz="1400" b="0" baseline="0" dirty="0" smtClean="0">
                          <a:effectLst/>
                          <a:latin typeface="Constantia" panose="02030602050306030303" pitchFamily="18" charset="0"/>
                        </a:rPr>
                        <a:t> y </a:t>
                      </a:r>
                      <a:r>
                        <a:rPr lang="es-EC" sz="1400" b="0" dirty="0" smtClean="0">
                          <a:effectLst/>
                          <a:latin typeface="Constantia" panose="02030602050306030303" pitchFamily="18" charset="0"/>
                        </a:rPr>
                        <a:t>tratamiento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 indent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 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No es permitido </a:t>
                      </a:r>
                      <a:r>
                        <a:rPr lang="es-EC" sz="1400" b="0" baseline="0" dirty="0" smtClean="0">
                          <a:effectLst/>
                          <a:latin typeface="Constantia" panose="02030602050306030303" pitchFamily="18" charset="0"/>
                        </a:rPr>
                        <a:t> porciones de </a:t>
                      </a:r>
                      <a:r>
                        <a:rPr lang="es-EC" sz="1400" b="0" dirty="0" smtClean="0">
                          <a:effectLst/>
                          <a:latin typeface="Constantia" panose="02030602050306030303" pitchFamily="18" charset="0"/>
                        </a:rPr>
                        <a:t>plantas</a:t>
                      </a: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, plagas o maleza nociva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13376243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824539"/>
              </p:ext>
            </p:extLst>
          </p:nvPr>
        </p:nvGraphicFramePr>
        <p:xfrm>
          <a:off x="424024" y="4086451"/>
          <a:ext cx="7395030" cy="1992638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257966">
                  <a:extLst>
                    <a:ext uri="{9D8B030D-6E8A-4147-A177-3AD203B41FA5}">
                      <a16:colId xmlns:a16="http://schemas.microsoft.com/office/drawing/2014/main" val="3448861909"/>
                    </a:ext>
                  </a:extLst>
                </a:gridCol>
                <a:gridCol w="1898168">
                  <a:extLst>
                    <a:ext uri="{9D8B030D-6E8A-4147-A177-3AD203B41FA5}">
                      <a16:colId xmlns:a16="http://schemas.microsoft.com/office/drawing/2014/main" val="3824413516"/>
                    </a:ext>
                  </a:extLst>
                </a:gridCol>
                <a:gridCol w="2619448">
                  <a:extLst>
                    <a:ext uri="{9D8B030D-6E8A-4147-A177-3AD203B41FA5}">
                      <a16:colId xmlns:a16="http://schemas.microsoft.com/office/drawing/2014/main" val="501428519"/>
                    </a:ext>
                  </a:extLst>
                </a:gridCol>
                <a:gridCol w="2619448">
                  <a:extLst>
                    <a:ext uri="{9D8B030D-6E8A-4147-A177-3AD203B41FA5}">
                      <a16:colId xmlns:a16="http://schemas.microsoft.com/office/drawing/2014/main" val="3636265724"/>
                    </a:ext>
                  </a:extLst>
                </a:gridCol>
              </a:tblGrid>
              <a:tr h="44876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Constantia" panose="02030602050306030303" pitchFamily="18" charset="0"/>
                        </a:rPr>
                        <a:t>2</a:t>
                      </a:r>
                      <a:endParaRPr lang="en-US" sz="1400" b="1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Constantia" panose="02030602050306030303" pitchFamily="18" charset="0"/>
                        </a:rPr>
                        <a:t>Ley de Bioterrorismo</a:t>
                      </a:r>
                      <a:endParaRPr lang="en-US" sz="1400" b="1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Registro de Instalaciones alimenticias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Exportador, propietario, operador o agente debe registrar sus instalaciones ante la FDA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884185"/>
                  </a:ext>
                </a:extLst>
              </a:tr>
              <a:tr h="13178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Notificación Previa de Alimentos Importados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 smtClean="0">
                          <a:effectLst/>
                          <a:latin typeface="Constantia" panose="02030602050306030303" pitchFamily="18" charset="0"/>
                        </a:rPr>
                        <a:t>Plazo </a:t>
                      </a: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no mayor a 15 </a:t>
                      </a:r>
                      <a:r>
                        <a:rPr lang="es-EC" sz="1400" b="0" dirty="0" smtClean="0">
                          <a:effectLst/>
                          <a:latin typeface="Constantia" panose="02030602050306030303" pitchFamily="18" charset="0"/>
                        </a:rPr>
                        <a:t>días</a:t>
                      </a:r>
                      <a:r>
                        <a:rPr lang="es-EC" sz="1400" b="0" baseline="0" dirty="0" smtClean="0">
                          <a:effectLst/>
                          <a:latin typeface="Constantia" panose="02030602050306030303" pitchFamily="18" charset="0"/>
                        </a:rPr>
                        <a:t> </a:t>
                      </a:r>
                      <a:r>
                        <a:rPr lang="es-EC" sz="1400" b="0" dirty="0" smtClean="0">
                          <a:effectLst/>
                          <a:latin typeface="Constantia" panose="02030602050306030303" pitchFamily="18" charset="0"/>
                        </a:rPr>
                        <a:t>y </a:t>
                      </a: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no menor de: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2 </a:t>
                      </a:r>
                      <a:r>
                        <a:rPr lang="es-EC" sz="1400" b="0" dirty="0" smtClean="0">
                          <a:effectLst/>
                          <a:latin typeface="Constantia" panose="02030602050306030303" pitchFamily="18" charset="0"/>
                        </a:rPr>
                        <a:t>horas (terrestre)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b="0" dirty="0" smtClean="0">
                          <a:effectLst/>
                          <a:latin typeface="Constantia" panose="02030602050306030303" pitchFamily="18" charset="0"/>
                        </a:rPr>
                        <a:t>4 horas (aérea </a:t>
                      </a: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o </a:t>
                      </a:r>
                      <a:r>
                        <a:rPr lang="es-EC" sz="1400" b="0" dirty="0" smtClean="0">
                          <a:effectLst/>
                          <a:latin typeface="Constantia" panose="02030602050306030303" pitchFamily="18" charset="0"/>
                        </a:rPr>
                        <a:t>férrea)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8 horas </a:t>
                      </a:r>
                      <a:r>
                        <a:rPr lang="es-EC" sz="1400" b="0" dirty="0" smtClean="0">
                          <a:effectLst/>
                          <a:latin typeface="Constantia" panose="02030602050306030303" pitchFamily="18" charset="0"/>
                        </a:rPr>
                        <a:t>(marítima)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09136500"/>
                  </a:ext>
                </a:extLst>
              </a:tr>
            </a:tbl>
          </a:graphicData>
        </a:graphic>
      </p:graphicFrame>
      <p:pic>
        <p:nvPicPr>
          <p:cNvPr id="7" name="Imagen 94" descr="IMG_76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878" y="791077"/>
            <a:ext cx="3121439" cy="234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534" y="4086451"/>
            <a:ext cx="3057783" cy="200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8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615096"/>
              </p:ext>
            </p:extLst>
          </p:nvPr>
        </p:nvGraphicFramePr>
        <p:xfrm>
          <a:off x="475862" y="444577"/>
          <a:ext cx="7137919" cy="6030868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353102">
                  <a:extLst>
                    <a:ext uri="{9D8B030D-6E8A-4147-A177-3AD203B41FA5}">
                      <a16:colId xmlns:a16="http://schemas.microsoft.com/office/drawing/2014/main" val="2132526524"/>
                    </a:ext>
                  </a:extLst>
                </a:gridCol>
                <a:gridCol w="1728067">
                  <a:extLst>
                    <a:ext uri="{9D8B030D-6E8A-4147-A177-3AD203B41FA5}">
                      <a16:colId xmlns:a16="http://schemas.microsoft.com/office/drawing/2014/main" val="2076534894"/>
                    </a:ext>
                  </a:extLst>
                </a:gridCol>
                <a:gridCol w="2528375">
                  <a:extLst>
                    <a:ext uri="{9D8B030D-6E8A-4147-A177-3AD203B41FA5}">
                      <a16:colId xmlns:a16="http://schemas.microsoft.com/office/drawing/2014/main" val="1478892264"/>
                    </a:ext>
                  </a:extLst>
                </a:gridCol>
                <a:gridCol w="2528375">
                  <a:extLst>
                    <a:ext uri="{9D8B030D-6E8A-4147-A177-3AD203B41FA5}">
                      <a16:colId xmlns:a16="http://schemas.microsoft.com/office/drawing/2014/main" val="1208832685"/>
                    </a:ext>
                  </a:extLst>
                </a:gridCol>
              </a:tblGrid>
              <a:tr h="287184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Constantia" panose="02030602050306030303" pitchFamily="18" charset="0"/>
                        </a:rPr>
                        <a:t>3</a:t>
                      </a:r>
                      <a:endParaRPr lang="en-US" sz="1400" b="1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87" marR="49187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Constantia" panose="02030602050306030303" pitchFamily="18" charset="0"/>
                        </a:rPr>
                        <a:t>Ley de Modernización de la inocuidad de los Alimentos (FSMA)</a:t>
                      </a:r>
                      <a:endParaRPr lang="en-US" sz="1400" b="1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87" marR="49187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Regla sobre el Análisis de Riesgo y Controles Preventivos para Alimentos de consumo Humano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87" marR="491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 smtClean="0">
                          <a:effectLst/>
                          <a:latin typeface="Constantia" panose="02030602050306030303" pitchFamily="18" charset="0"/>
                        </a:rPr>
                        <a:t>Todas </a:t>
                      </a: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las instalaciones y depósitos de almacenamiento de frutas y vegetales que posteriormente serán distribuidos o procesados.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Análisis de los posibles riesgos 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Controles preventivos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Supervisión y manejo de controles </a:t>
                      </a:r>
                      <a:r>
                        <a:rPr lang="es-EC" sz="1400" b="0" dirty="0" smtClean="0">
                          <a:effectLst/>
                          <a:latin typeface="Constantia" panose="02030602050306030303" pitchFamily="18" charset="0"/>
                        </a:rPr>
                        <a:t>preventivos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49187" marR="49187" marT="0" marB="0" anchor="ctr"/>
                </a:tc>
                <a:extLst>
                  <a:ext uri="{0D108BD9-81ED-4DB2-BD59-A6C34878D82A}">
                    <a16:rowId xmlns:a16="http://schemas.microsoft.com/office/drawing/2014/main" val="637514724"/>
                  </a:ext>
                </a:extLst>
              </a:tr>
              <a:tr h="31590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La Regla sobre Estándares de Inocuidad en la producción, cosecha, empaque, y almacenamiento de frutas y verduras para consumo humano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87" marR="49187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b="0" dirty="0" smtClean="0">
                          <a:effectLst/>
                          <a:latin typeface="Constantia" panose="02030602050306030303" pitchFamily="18" charset="0"/>
                        </a:rPr>
                        <a:t>Agua </a:t>
                      </a: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agrícola 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Enmiendas biológicas del suelo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Brotes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Animales domésticos y salvajes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Capacitación de trabajadores, salud e higiene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Equipos, herramientas y edificios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87" marR="49187" marT="0" marB="0" anchor="ctr"/>
                </a:tc>
                <a:extLst>
                  <a:ext uri="{0D108BD9-81ED-4DB2-BD59-A6C34878D82A}">
                    <a16:rowId xmlns:a16="http://schemas.microsoft.com/office/drawing/2014/main" val="35601667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833" y="348251"/>
            <a:ext cx="3877510" cy="290813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833" y="3433665"/>
            <a:ext cx="3850432" cy="288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2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1614335" y="3959691"/>
            <a:ext cx="8910593" cy="2706397"/>
            <a:chOff x="1231779" y="3523264"/>
            <a:chExt cx="9988005" cy="2829549"/>
          </a:xfrm>
        </p:grpSpPr>
        <p:pic>
          <p:nvPicPr>
            <p:cNvPr id="4" name="Imagen 3"/>
            <p:cNvPicPr/>
            <p:nvPr/>
          </p:nvPicPr>
          <p:blipFill rotWithShape="1">
            <a:blip r:embed="rId2"/>
            <a:srcRect l="8656" t="28678" r="55873" b="47474"/>
            <a:stretch/>
          </p:blipFill>
          <p:spPr bwMode="auto">
            <a:xfrm>
              <a:off x="3647391" y="4540342"/>
              <a:ext cx="4315131" cy="181247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Rectángulo redondeado 4"/>
            <p:cNvSpPr/>
            <p:nvPr/>
          </p:nvSpPr>
          <p:spPr>
            <a:xfrm>
              <a:off x="1231779" y="4945225"/>
              <a:ext cx="2171323" cy="835934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400" dirty="0">
                  <a:latin typeface="Constantia" panose="02030602050306030303" pitchFamily="18" charset="0"/>
                </a:rPr>
                <a:t>Convención Internacional de Protección Fitosanitaria</a:t>
              </a:r>
              <a:endParaRPr lang="en-US" sz="1400" i="1" dirty="0">
                <a:latin typeface="Constantia" panose="02030602050306030303" pitchFamily="18" charset="0"/>
              </a:endParaRPr>
            </a:p>
          </p:txBody>
        </p:sp>
        <p:sp>
          <p:nvSpPr>
            <p:cNvPr id="6" name="Rectángulo redondeado 5"/>
            <p:cNvSpPr/>
            <p:nvPr/>
          </p:nvSpPr>
          <p:spPr>
            <a:xfrm>
              <a:off x="8720193" y="5603033"/>
              <a:ext cx="2499591" cy="587828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MX" sz="1400" dirty="0">
                  <a:latin typeface="Constantia" panose="02030602050306030303" pitchFamily="18" charset="0"/>
                </a:rPr>
                <a:t>Tipo de tratamiento aplicado en la madera</a:t>
              </a:r>
              <a:endParaRPr lang="en-US" sz="1400" i="1" dirty="0">
                <a:latin typeface="Constantia" panose="02030602050306030303" pitchFamily="18" charset="0"/>
              </a:endParaRPr>
            </a:p>
          </p:txBody>
        </p:sp>
        <p:sp>
          <p:nvSpPr>
            <p:cNvPr id="7" name="Rectángulo redondeado 6"/>
            <p:cNvSpPr/>
            <p:nvPr/>
          </p:nvSpPr>
          <p:spPr>
            <a:xfrm>
              <a:off x="8661100" y="4632608"/>
              <a:ext cx="2558684" cy="578498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MX" sz="1400" dirty="0">
                  <a:latin typeface="Constantia" panose="02030602050306030303" pitchFamily="18" charset="0"/>
                </a:rPr>
                <a:t>Número del productor del embalaje</a:t>
              </a:r>
              <a:endParaRPr lang="en-US" sz="1400" i="1" dirty="0">
                <a:latin typeface="Constantia" panose="02030602050306030303" pitchFamily="18" charset="0"/>
              </a:endParaRPr>
            </a:p>
          </p:txBody>
        </p:sp>
        <p:sp>
          <p:nvSpPr>
            <p:cNvPr id="8" name="Rectángulo redondeado 7"/>
            <p:cNvSpPr/>
            <p:nvPr/>
          </p:nvSpPr>
          <p:spPr>
            <a:xfrm>
              <a:off x="4783784" y="3523264"/>
              <a:ext cx="2529137" cy="584517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MX" sz="1400" dirty="0">
                  <a:latin typeface="Constantia" panose="02030602050306030303" pitchFamily="18" charset="0"/>
                </a:rPr>
                <a:t>Código del país en el que fue tratada la madera</a:t>
              </a:r>
              <a:endParaRPr lang="en-US" sz="1400" i="1" dirty="0">
                <a:latin typeface="Constantia" panose="02030602050306030303" pitchFamily="18" charset="0"/>
              </a:endParaRPr>
            </a:p>
          </p:txBody>
        </p:sp>
        <p:cxnSp>
          <p:nvCxnSpPr>
            <p:cNvPr id="15" name="Conector recto de flecha 14"/>
            <p:cNvCxnSpPr/>
            <p:nvPr/>
          </p:nvCxnSpPr>
          <p:spPr>
            <a:xfrm flipH="1">
              <a:off x="6048353" y="3922168"/>
              <a:ext cx="9330" cy="6181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angular 17"/>
            <p:cNvCxnSpPr/>
            <p:nvPr/>
          </p:nvCxnSpPr>
          <p:spPr>
            <a:xfrm flipV="1">
              <a:off x="7445967" y="4945225"/>
              <a:ext cx="1143538" cy="270588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de flecha 19"/>
            <p:cNvCxnSpPr/>
            <p:nvPr/>
          </p:nvCxnSpPr>
          <p:spPr>
            <a:xfrm>
              <a:off x="6904653" y="5896947"/>
              <a:ext cx="179147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145428"/>
              </p:ext>
            </p:extLst>
          </p:nvPr>
        </p:nvGraphicFramePr>
        <p:xfrm>
          <a:off x="350076" y="609959"/>
          <a:ext cx="6873420" cy="1057153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365918">
                  <a:extLst>
                    <a:ext uri="{9D8B030D-6E8A-4147-A177-3AD203B41FA5}">
                      <a16:colId xmlns:a16="http://schemas.microsoft.com/office/drawing/2014/main" val="1363857739"/>
                    </a:ext>
                  </a:extLst>
                </a:gridCol>
                <a:gridCol w="1416109">
                  <a:extLst>
                    <a:ext uri="{9D8B030D-6E8A-4147-A177-3AD203B41FA5}">
                      <a16:colId xmlns:a16="http://schemas.microsoft.com/office/drawing/2014/main" val="1930218421"/>
                    </a:ext>
                  </a:extLst>
                </a:gridCol>
                <a:gridCol w="1521972">
                  <a:extLst>
                    <a:ext uri="{9D8B030D-6E8A-4147-A177-3AD203B41FA5}">
                      <a16:colId xmlns:a16="http://schemas.microsoft.com/office/drawing/2014/main" val="998942915"/>
                    </a:ext>
                  </a:extLst>
                </a:gridCol>
                <a:gridCol w="3569421">
                  <a:extLst>
                    <a:ext uri="{9D8B030D-6E8A-4147-A177-3AD203B41FA5}">
                      <a16:colId xmlns:a16="http://schemas.microsoft.com/office/drawing/2014/main" val="742163931"/>
                    </a:ext>
                  </a:extLst>
                </a:gridCol>
              </a:tblGrid>
              <a:tr h="10571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Constantia" panose="02030602050306030303" pitchFamily="18" charset="0"/>
                        </a:rPr>
                        <a:t>4</a:t>
                      </a:r>
                      <a:endParaRPr lang="en-US" sz="1400" b="1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Constantia" panose="02030602050306030303" pitchFamily="18" charset="0"/>
                        </a:rPr>
                        <a:t>Límite máximo de residuos de plaguicidas (LMR)</a:t>
                      </a:r>
                      <a:endParaRPr lang="en-US" sz="1400" b="1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Tolerancia de residuos 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 smtClean="0">
                          <a:effectLst/>
                          <a:latin typeface="Constantia" panose="02030602050306030303" pitchFamily="18" charset="0"/>
                        </a:rPr>
                        <a:t>Es </a:t>
                      </a: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regulado por la EPA, </a:t>
                      </a:r>
                      <a:r>
                        <a:rPr lang="es-EC" sz="1400" b="0" dirty="0" smtClean="0">
                          <a:effectLst/>
                          <a:latin typeface="Constantia" panose="02030602050306030303" pitchFamily="18" charset="0"/>
                        </a:rPr>
                        <a:t>establece </a:t>
                      </a: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un límite máximo legal o tolerancia para cada alimento antes de permitir su </a:t>
                      </a:r>
                      <a:r>
                        <a:rPr lang="es-EC" sz="1400" b="0" dirty="0" smtClean="0">
                          <a:effectLst/>
                          <a:latin typeface="Constantia" panose="02030602050306030303" pitchFamily="18" charset="0"/>
                        </a:rPr>
                        <a:t>uso. (</a:t>
                      </a:r>
                      <a:r>
                        <a:rPr lang="es-EC" sz="1400" b="0" dirty="0" err="1">
                          <a:effectLst/>
                          <a:latin typeface="Constantia" panose="02030602050306030303" pitchFamily="18" charset="0"/>
                        </a:rPr>
                        <a:t>herbicidad</a:t>
                      </a: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, </a:t>
                      </a:r>
                      <a:r>
                        <a:rPr lang="es-EC" sz="1400" b="0" dirty="0" err="1">
                          <a:effectLst/>
                          <a:latin typeface="Constantia" panose="02030602050306030303" pitchFamily="18" charset="0"/>
                        </a:rPr>
                        <a:t>insecticidad</a:t>
                      </a: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, fungicidas)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03851272"/>
                  </a:ext>
                </a:extLst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885074"/>
              </p:ext>
            </p:extLst>
          </p:nvPr>
        </p:nvGraphicFramePr>
        <p:xfrm>
          <a:off x="315252" y="2350262"/>
          <a:ext cx="6908244" cy="1339482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367772">
                  <a:extLst>
                    <a:ext uri="{9D8B030D-6E8A-4147-A177-3AD203B41FA5}">
                      <a16:colId xmlns:a16="http://schemas.microsoft.com/office/drawing/2014/main" val="418401467"/>
                    </a:ext>
                  </a:extLst>
                </a:gridCol>
                <a:gridCol w="1423283">
                  <a:extLst>
                    <a:ext uri="{9D8B030D-6E8A-4147-A177-3AD203B41FA5}">
                      <a16:colId xmlns:a16="http://schemas.microsoft.com/office/drawing/2014/main" val="2083944065"/>
                    </a:ext>
                  </a:extLst>
                </a:gridCol>
                <a:gridCol w="1529683">
                  <a:extLst>
                    <a:ext uri="{9D8B030D-6E8A-4147-A177-3AD203B41FA5}">
                      <a16:colId xmlns:a16="http://schemas.microsoft.com/office/drawing/2014/main" val="1303029320"/>
                    </a:ext>
                  </a:extLst>
                </a:gridCol>
                <a:gridCol w="3587506">
                  <a:extLst>
                    <a:ext uri="{9D8B030D-6E8A-4147-A177-3AD203B41FA5}">
                      <a16:colId xmlns:a16="http://schemas.microsoft.com/office/drawing/2014/main" val="4216836689"/>
                    </a:ext>
                  </a:extLst>
                </a:gridCol>
              </a:tblGrid>
              <a:tr h="7433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Constantia" panose="02030602050306030303" pitchFamily="18" charset="0"/>
                        </a:rPr>
                        <a:t>5</a:t>
                      </a:r>
                      <a:endParaRPr lang="en-US" sz="1400" b="1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Constantia" panose="02030602050306030303" pitchFamily="18" charset="0"/>
                        </a:rPr>
                        <a:t>Embalaje</a:t>
                      </a:r>
                      <a:endParaRPr lang="en-US" sz="1400" b="1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Estándares de embalaje de madera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 smtClean="0">
                          <a:effectLst/>
                          <a:latin typeface="Constantia" panose="02030602050306030303" pitchFamily="18" charset="0"/>
                        </a:rPr>
                        <a:t> </a:t>
                      </a: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(HT en caso de tratamiento térmico o BM en caso de fumigación con bromuro de metilo).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0168446"/>
                  </a:ext>
                </a:extLst>
              </a:tr>
              <a:tr h="5961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  <a:latin typeface="Constantia" panose="02030602050306030303" pitchFamily="18" charset="0"/>
                        </a:rPr>
                        <a:t>6</a:t>
                      </a:r>
                      <a:endParaRPr lang="en-US" sz="1400" b="1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Constantia" panose="02030602050306030303" pitchFamily="18" charset="0"/>
                        </a:rPr>
                        <a:t>Marcado </a:t>
                      </a:r>
                      <a:endParaRPr lang="en-US" sz="1400" b="1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  <a:latin typeface="Constantia" panose="02030602050306030303" pitchFamily="18" charset="0"/>
                        </a:rPr>
                        <a:t>Marcado del embalaje</a:t>
                      </a:r>
                      <a:endParaRPr lang="en-US" sz="1400" b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EC" sz="1400" b="0" dirty="0" smtClean="0">
                          <a:effectLst/>
                          <a:latin typeface="Constantia" panose="02030602050306030303" pitchFamily="18" charset="0"/>
                        </a:rPr>
                        <a:t>Año </a:t>
                      </a: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y semana de elaboración. 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90080271"/>
                  </a:ext>
                </a:extLst>
              </a:tr>
            </a:tbl>
          </a:graphicData>
        </a:graphic>
      </p:graphicFrame>
      <p:pic>
        <p:nvPicPr>
          <p:cNvPr id="21" name="Imagen 102" descr="IMG_772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t="25203" r="29057" b="18133"/>
          <a:stretch/>
        </p:blipFill>
        <p:spPr bwMode="auto">
          <a:xfrm>
            <a:off x="7381540" y="2243536"/>
            <a:ext cx="2313992" cy="152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103" descr="IMG_773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3" t="24397" r="31701" b="32252"/>
          <a:stretch/>
        </p:blipFill>
        <p:spPr bwMode="auto">
          <a:xfrm>
            <a:off x="9834463" y="2243536"/>
            <a:ext cx="2015413" cy="152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221" y="228802"/>
            <a:ext cx="2425959" cy="181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4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420958"/>
              </p:ext>
            </p:extLst>
          </p:nvPr>
        </p:nvGraphicFramePr>
        <p:xfrm>
          <a:off x="662472" y="1234309"/>
          <a:ext cx="6802016" cy="2575248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362116">
                  <a:extLst>
                    <a:ext uri="{9D8B030D-6E8A-4147-A177-3AD203B41FA5}">
                      <a16:colId xmlns:a16="http://schemas.microsoft.com/office/drawing/2014/main" val="1728024037"/>
                    </a:ext>
                  </a:extLst>
                </a:gridCol>
                <a:gridCol w="1401397">
                  <a:extLst>
                    <a:ext uri="{9D8B030D-6E8A-4147-A177-3AD203B41FA5}">
                      <a16:colId xmlns:a16="http://schemas.microsoft.com/office/drawing/2014/main" val="196683496"/>
                    </a:ext>
                  </a:extLst>
                </a:gridCol>
                <a:gridCol w="1506160">
                  <a:extLst>
                    <a:ext uri="{9D8B030D-6E8A-4147-A177-3AD203B41FA5}">
                      <a16:colId xmlns:a16="http://schemas.microsoft.com/office/drawing/2014/main" val="1009893109"/>
                    </a:ext>
                  </a:extLst>
                </a:gridCol>
                <a:gridCol w="3532343">
                  <a:extLst>
                    <a:ext uri="{9D8B030D-6E8A-4147-A177-3AD203B41FA5}">
                      <a16:colId xmlns:a16="http://schemas.microsoft.com/office/drawing/2014/main" val="28591217"/>
                    </a:ext>
                  </a:extLst>
                </a:gridCol>
              </a:tblGrid>
              <a:tr h="25752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Constantia" panose="02030602050306030303" pitchFamily="18" charset="0"/>
                        </a:rPr>
                        <a:t>7</a:t>
                      </a:r>
                      <a:endParaRPr lang="en-US" sz="1400" b="1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Constantia" panose="02030602050306030303" pitchFamily="18" charset="0"/>
                        </a:rPr>
                        <a:t>Etiquetado</a:t>
                      </a:r>
                      <a:endParaRPr lang="en-US" sz="1400" b="1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 smtClean="0">
                          <a:effectLst/>
                          <a:latin typeface="Constantia" panose="02030602050306030303" pitchFamily="18" charset="0"/>
                        </a:rPr>
                        <a:t>Cajas para </a:t>
                      </a: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transportar las frutas y vegetales 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Etiqueta escrita en </a:t>
                      </a:r>
                      <a:r>
                        <a:rPr lang="es-EC" sz="1400" b="0" dirty="0" smtClean="0">
                          <a:effectLst/>
                          <a:latin typeface="Constantia" panose="02030602050306030303" pitchFamily="18" charset="0"/>
                        </a:rPr>
                        <a:t>inglés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b="0" dirty="0" smtClean="0">
                          <a:effectLst/>
                          <a:latin typeface="Constantia" panose="02030602050306030303" pitchFamily="18" charset="0"/>
                        </a:rPr>
                        <a:t>Nombre </a:t>
                      </a: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genérico </a:t>
                      </a:r>
                      <a:endParaRPr lang="es-EC" sz="1400" b="0" dirty="0" smtClean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b="0" dirty="0" smtClean="0">
                          <a:effectLst/>
                          <a:latin typeface="Constantia" panose="02030602050306030303" pitchFamily="18" charset="0"/>
                        </a:rPr>
                        <a:t>País </a:t>
                      </a: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de origen, lugar y distrito de producción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Nombre y dirección del exportador, fabricante, empacador o </a:t>
                      </a:r>
                      <a:r>
                        <a:rPr lang="es-EC" sz="1400" b="0" dirty="0" smtClean="0">
                          <a:effectLst/>
                          <a:latin typeface="Constantia" panose="02030602050306030303" pitchFamily="18" charset="0"/>
                        </a:rPr>
                        <a:t>distribuidor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b="0" dirty="0" smtClean="0">
                          <a:effectLst/>
                          <a:latin typeface="Constantia" panose="02030602050306030303" pitchFamily="18" charset="0"/>
                        </a:rPr>
                        <a:t>Declaración </a:t>
                      </a: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de la cantidad neta 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Las medidas </a:t>
                      </a:r>
                      <a:r>
                        <a:rPr lang="es-EC" sz="1400" b="0" dirty="0" smtClean="0">
                          <a:effectLst/>
                          <a:latin typeface="Constantia" panose="02030602050306030303" pitchFamily="18" charset="0"/>
                        </a:rPr>
                        <a:t>según el </a:t>
                      </a: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sistema métrico </a:t>
                      </a:r>
                      <a:r>
                        <a:rPr lang="es-EC" sz="1400" b="0" dirty="0" smtClean="0">
                          <a:effectLst/>
                          <a:latin typeface="Constantia" panose="02030602050306030303" pitchFamily="18" charset="0"/>
                        </a:rPr>
                        <a:t>(</a:t>
                      </a: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libra, onza, kilogramo</a:t>
                      </a:r>
                      <a:r>
                        <a:rPr lang="es-EC" sz="1400" b="0" dirty="0" smtClean="0">
                          <a:effectLst/>
                          <a:latin typeface="Constantia" panose="02030602050306030303" pitchFamily="18" charset="0"/>
                        </a:rPr>
                        <a:t>)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s-EC" sz="1400" b="0" dirty="0" smtClean="0">
                          <a:effectLst/>
                          <a:latin typeface="Constantia" panose="02030602050306030303" pitchFamily="18" charset="0"/>
                        </a:rPr>
                        <a:t>De manera voluntaria sellos que demuestren calidad en el producto </a:t>
                      </a:r>
                      <a:endParaRPr lang="en-US" sz="1400" b="0" dirty="0" smtClean="0"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3704071"/>
                  </a:ext>
                </a:extLst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527691"/>
              </p:ext>
            </p:extLst>
          </p:nvPr>
        </p:nvGraphicFramePr>
        <p:xfrm>
          <a:off x="662473" y="4516014"/>
          <a:ext cx="6802015" cy="1247968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362116">
                  <a:extLst>
                    <a:ext uri="{9D8B030D-6E8A-4147-A177-3AD203B41FA5}">
                      <a16:colId xmlns:a16="http://schemas.microsoft.com/office/drawing/2014/main" val="4239333417"/>
                    </a:ext>
                  </a:extLst>
                </a:gridCol>
                <a:gridCol w="1401398">
                  <a:extLst>
                    <a:ext uri="{9D8B030D-6E8A-4147-A177-3AD203B41FA5}">
                      <a16:colId xmlns:a16="http://schemas.microsoft.com/office/drawing/2014/main" val="3958729055"/>
                    </a:ext>
                  </a:extLst>
                </a:gridCol>
                <a:gridCol w="1506160">
                  <a:extLst>
                    <a:ext uri="{9D8B030D-6E8A-4147-A177-3AD203B41FA5}">
                      <a16:colId xmlns:a16="http://schemas.microsoft.com/office/drawing/2014/main" val="1842257086"/>
                    </a:ext>
                  </a:extLst>
                </a:gridCol>
                <a:gridCol w="3532341">
                  <a:extLst>
                    <a:ext uri="{9D8B030D-6E8A-4147-A177-3AD203B41FA5}">
                      <a16:colId xmlns:a16="http://schemas.microsoft.com/office/drawing/2014/main" val="1248710537"/>
                    </a:ext>
                  </a:extLst>
                </a:gridCol>
              </a:tblGrid>
              <a:tr h="12479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Constantia" panose="02030602050306030303" pitchFamily="18" charset="0"/>
                        </a:rPr>
                        <a:t>8</a:t>
                      </a:r>
                      <a:endParaRPr lang="en-US" sz="1400" b="1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Constantia" panose="02030602050306030303" pitchFamily="18" charset="0"/>
                        </a:rPr>
                        <a:t>Norma de etiquetado del país de origen</a:t>
                      </a:r>
                      <a:endParaRPr lang="en-US" sz="1400" b="1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onstantia" panose="02030602050306030303" pitchFamily="18" charset="0"/>
                        </a:rPr>
                        <a:t>Country of Origin Labeling (COOL)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 smtClean="0">
                          <a:effectLst/>
                          <a:latin typeface="Constantia" panose="02030602050306030303" pitchFamily="18" charset="0"/>
                        </a:rPr>
                        <a:t>Exportadores </a:t>
                      </a: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deben incluir la información en el producto, contenedor de embarque principal o en documentación como: facturas, conocimiento o manifiesto de embarque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4895609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324" y="1234309"/>
            <a:ext cx="3433664" cy="25752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0" t="41188" r="41782" b="27723"/>
          <a:stretch/>
        </p:blipFill>
        <p:spPr>
          <a:xfrm>
            <a:off x="8355874" y="4379114"/>
            <a:ext cx="2640563" cy="152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1 Rectángulo redondeado"/>
          <p:cNvSpPr/>
          <p:nvPr/>
        </p:nvSpPr>
        <p:spPr>
          <a:xfrm>
            <a:off x="7973449" y="3339594"/>
            <a:ext cx="1480219" cy="1551596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Picture 10" descr="Resultado de imagen para fair tr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7" b="6347"/>
          <a:stretch>
            <a:fillRect/>
          </a:stretch>
        </p:blipFill>
        <p:spPr bwMode="auto">
          <a:xfrm>
            <a:off x="9862105" y="4360422"/>
            <a:ext cx="1276756" cy="130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Resultado de imagen para rainforest allia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449" y="5034253"/>
            <a:ext cx="1612961" cy="146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385069"/>
              </p:ext>
            </p:extLst>
          </p:nvPr>
        </p:nvGraphicFramePr>
        <p:xfrm>
          <a:off x="718457" y="4115392"/>
          <a:ext cx="6979297" cy="1350269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371553">
                  <a:extLst>
                    <a:ext uri="{9D8B030D-6E8A-4147-A177-3AD203B41FA5}">
                      <a16:colId xmlns:a16="http://schemas.microsoft.com/office/drawing/2014/main" val="1874327551"/>
                    </a:ext>
                  </a:extLst>
                </a:gridCol>
                <a:gridCol w="1437923">
                  <a:extLst>
                    <a:ext uri="{9D8B030D-6E8A-4147-A177-3AD203B41FA5}">
                      <a16:colId xmlns:a16="http://schemas.microsoft.com/office/drawing/2014/main" val="1776174756"/>
                    </a:ext>
                  </a:extLst>
                </a:gridCol>
                <a:gridCol w="1545416">
                  <a:extLst>
                    <a:ext uri="{9D8B030D-6E8A-4147-A177-3AD203B41FA5}">
                      <a16:colId xmlns:a16="http://schemas.microsoft.com/office/drawing/2014/main" val="913148414"/>
                    </a:ext>
                  </a:extLst>
                </a:gridCol>
                <a:gridCol w="3624405">
                  <a:extLst>
                    <a:ext uri="{9D8B030D-6E8A-4147-A177-3AD203B41FA5}">
                      <a16:colId xmlns:a16="http://schemas.microsoft.com/office/drawing/2014/main" val="3754536857"/>
                    </a:ext>
                  </a:extLst>
                </a:gridCol>
              </a:tblGrid>
              <a:tr h="13502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Constantia" panose="02030602050306030303" pitchFamily="18" charset="0"/>
                        </a:rPr>
                        <a:t>10</a:t>
                      </a:r>
                      <a:endParaRPr lang="en-US" sz="140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Constantia" panose="02030602050306030303" pitchFamily="18" charset="0"/>
                        </a:rPr>
                        <a:t>Certificaciones</a:t>
                      </a:r>
                      <a:endParaRPr lang="en-US" sz="140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Generan confianza, muestran mayor calidad y dan valor agregado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Obligatorias: Certificado de registro sanitario, Certificado fitosanitario, </a:t>
                      </a:r>
                      <a:r>
                        <a:rPr lang="en-US" sz="1400" b="0" dirty="0" err="1" smtClean="0">
                          <a:effectLst/>
                          <a:latin typeface="Constantia" panose="02030602050306030303" pitchFamily="18" charset="0"/>
                        </a:rPr>
                        <a:t>Voluntarias</a:t>
                      </a:r>
                      <a:r>
                        <a:rPr lang="en-US" sz="1400" b="0" dirty="0">
                          <a:effectLst/>
                          <a:latin typeface="Constantia" panose="02030602050306030303" pitchFamily="18" charset="0"/>
                        </a:rPr>
                        <a:t>: Fairtrade International, USDA Organic Certification, Rainforest Alliance Certified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2842729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865350"/>
              </p:ext>
            </p:extLst>
          </p:nvPr>
        </p:nvGraphicFramePr>
        <p:xfrm>
          <a:off x="564795" y="1250302"/>
          <a:ext cx="7058314" cy="147460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375759">
                  <a:extLst>
                    <a:ext uri="{9D8B030D-6E8A-4147-A177-3AD203B41FA5}">
                      <a16:colId xmlns:a16="http://schemas.microsoft.com/office/drawing/2014/main" val="785720424"/>
                    </a:ext>
                  </a:extLst>
                </a:gridCol>
                <a:gridCol w="1454202">
                  <a:extLst>
                    <a:ext uri="{9D8B030D-6E8A-4147-A177-3AD203B41FA5}">
                      <a16:colId xmlns:a16="http://schemas.microsoft.com/office/drawing/2014/main" val="1939970496"/>
                    </a:ext>
                  </a:extLst>
                </a:gridCol>
                <a:gridCol w="1562912">
                  <a:extLst>
                    <a:ext uri="{9D8B030D-6E8A-4147-A177-3AD203B41FA5}">
                      <a16:colId xmlns:a16="http://schemas.microsoft.com/office/drawing/2014/main" val="867458345"/>
                    </a:ext>
                  </a:extLst>
                </a:gridCol>
                <a:gridCol w="3665441">
                  <a:extLst>
                    <a:ext uri="{9D8B030D-6E8A-4147-A177-3AD203B41FA5}">
                      <a16:colId xmlns:a16="http://schemas.microsoft.com/office/drawing/2014/main" val="981678088"/>
                    </a:ext>
                  </a:extLst>
                </a:gridCol>
              </a:tblGrid>
              <a:tr h="1474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Constantia" panose="02030602050306030303" pitchFamily="18" charset="0"/>
                        </a:rPr>
                        <a:t>9</a:t>
                      </a:r>
                      <a:endParaRPr lang="en-US" sz="1400" b="1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Constantia" panose="02030602050306030303" pitchFamily="18" charset="0"/>
                        </a:rPr>
                        <a:t>Transporte</a:t>
                      </a:r>
                      <a:endParaRPr lang="en-US" sz="1400" b="1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Guía de limpieza para evitar la propagación de plagas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Inspección interior y exterior </a:t>
                      </a:r>
                      <a:endParaRPr lang="es-EC" sz="1400" b="0" dirty="0" smtClean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b="0" dirty="0" smtClean="0">
                          <a:effectLst/>
                          <a:latin typeface="Constantia" panose="02030602050306030303" pitchFamily="18" charset="0"/>
                        </a:rPr>
                        <a:t>Limpieza </a:t>
                      </a: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que incluya el barrer, aspirar y lavar el contendor antes de cargarlo.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b="0" dirty="0">
                          <a:effectLst/>
                          <a:latin typeface="Constantia" panose="02030602050306030303" pitchFamily="18" charset="0"/>
                        </a:rPr>
                        <a:t>Asegurarse que la carga este limpia y libre de contaminantes visibles. </a:t>
                      </a:r>
                      <a:endParaRPr lang="en-US" sz="14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50514151"/>
                  </a:ext>
                </a:extLst>
              </a:tr>
            </a:tbl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3"/>
          <a:stretch/>
        </p:blipFill>
        <p:spPr>
          <a:xfrm>
            <a:off x="7873459" y="830913"/>
            <a:ext cx="3265402" cy="23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4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285370368"/>
              </p:ext>
            </p:extLst>
          </p:nvPr>
        </p:nvGraphicFramePr>
        <p:xfrm>
          <a:off x="1651000" y="1228725"/>
          <a:ext cx="8712200" cy="421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6165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452627780"/>
              </p:ext>
            </p:extLst>
          </p:nvPr>
        </p:nvGraphicFramePr>
        <p:xfrm>
          <a:off x="1685924" y="1266825"/>
          <a:ext cx="8677275" cy="4171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204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13541" y="300518"/>
            <a:ext cx="7607534" cy="840795"/>
          </a:xfrm>
          <a:solidFill>
            <a:srgbClr val="FFC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s-MX" dirty="0" smtClean="0">
                <a:latin typeface="Constantia" panose="02030602050306030303" pitchFamily="18" charset="0"/>
              </a:rPr>
              <a:t>Objetivos</a:t>
            </a:r>
            <a:r>
              <a:rPr lang="es-MX" dirty="0" smtClean="0"/>
              <a:t> 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"/>
                    </a14:imgEffect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74" r="24422"/>
          <a:stretch/>
        </p:blipFill>
        <p:spPr>
          <a:xfrm>
            <a:off x="-33921" y="0"/>
            <a:ext cx="1847461" cy="6858000"/>
          </a:xfrm>
          <a:prstGeom prst="rect">
            <a:avLst/>
          </a:prstGeom>
          <a:effectLst>
            <a:outerShdw blurRad="50800" dist="101600" dir="5400000" algn="ctr" rotWithShape="0">
              <a:srgbClr val="000000"/>
            </a:outerShdw>
          </a:effectLst>
        </p:spPr>
      </p:pic>
      <p:graphicFrame>
        <p:nvGraphicFramePr>
          <p:cNvPr id="27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4988953"/>
              </p:ext>
            </p:extLst>
          </p:nvPr>
        </p:nvGraphicFramePr>
        <p:xfrm>
          <a:off x="2634606" y="1660848"/>
          <a:ext cx="6080185" cy="4591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Resultado de imagen para orit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891" y="4618653"/>
            <a:ext cx="2449838" cy="163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8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13541" y="300518"/>
            <a:ext cx="7607534" cy="840795"/>
          </a:xfrm>
          <a:solidFill>
            <a:srgbClr val="FFC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s-MX" dirty="0" smtClean="0">
                <a:latin typeface="Constantia" panose="02030602050306030303" pitchFamily="18" charset="0"/>
              </a:rPr>
              <a:t>Variables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"/>
                    </a14:imgEffect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74" r="24422"/>
          <a:stretch/>
        </p:blipFill>
        <p:spPr>
          <a:xfrm>
            <a:off x="-33921" y="0"/>
            <a:ext cx="1847461" cy="6858000"/>
          </a:xfrm>
          <a:prstGeom prst="rect">
            <a:avLst/>
          </a:prstGeom>
          <a:effectLst>
            <a:outerShdw blurRad="50800" dist="101600" dir="5400000" algn="ctr" rotWithShape="0">
              <a:srgbClr val="000000"/>
            </a:outerShdw>
          </a:effectLst>
        </p:spPr>
      </p:pic>
      <p:graphicFrame>
        <p:nvGraphicFramePr>
          <p:cNvPr id="5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0982043"/>
              </p:ext>
            </p:extLst>
          </p:nvPr>
        </p:nvGraphicFramePr>
        <p:xfrm>
          <a:off x="3095624" y="2270294"/>
          <a:ext cx="7705725" cy="3211274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2415112">
                  <a:extLst>
                    <a:ext uri="{9D8B030D-6E8A-4147-A177-3AD203B41FA5}">
                      <a16:colId xmlns:a16="http://schemas.microsoft.com/office/drawing/2014/main" val="3474440973"/>
                    </a:ext>
                  </a:extLst>
                </a:gridCol>
                <a:gridCol w="5290613">
                  <a:extLst>
                    <a:ext uri="{9D8B030D-6E8A-4147-A177-3AD203B41FA5}">
                      <a16:colId xmlns:a16="http://schemas.microsoft.com/office/drawing/2014/main" val="1522570806"/>
                    </a:ext>
                  </a:extLst>
                </a:gridCol>
              </a:tblGrid>
              <a:tr h="2452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Constantia" panose="02030602050306030303" pitchFamily="18" charset="0"/>
                        </a:rPr>
                        <a:t>Variable</a:t>
                      </a:r>
                      <a:endParaRPr lang="en-US" sz="16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Constantia" panose="02030602050306030303" pitchFamily="18" charset="0"/>
                        </a:rPr>
                        <a:t>Indicador</a:t>
                      </a:r>
                      <a:endParaRPr lang="en-US" sz="160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8276465"/>
                  </a:ext>
                </a:extLst>
              </a:tr>
              <a:tr h="13104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Constantia" panose="02030602050306030303" pitchFamily="18" charset="0"/>
                        </a:rPr>
                        <a:t>Dependiente</a:t>
                      </a:r>
                      <a:endParaRPr lang="en-US" sz="1600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Constantia" panose="02030602050306030303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Constantia" panose="02030602050306030303" pitchFamily="18" charset="0"/>
                        </a:rPr>
                        <a:t>Exportación de baby banana</a:t>
                      </a:r>
                      <a:endParaRPr lang="en-US" sz="160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es-EC" sz="1600" u="none" strike="noStrike">
                          <a:effectLst/>
                          <a:latin typeface="Constantia" panose="02030602050306030303" pitchFamily="18" charset="0"/>
                        </a:rPr>
                        <a:t>Exportaciones totales de la subpartida 0803.90.12.00 </a:t>
                      </a:r>
                      <a:endParaRPr lang="en-US" sz="1600" u="none" strike="noStrike"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es-EC" sz="1600" u="none" strike="noStrike">
                          <a:effectLst/>
                          <a:latin typeface="Constantia" panose="02030602050306030303" pitchFamily="18" charset="0"/>
                        </a:rPr>
                        <a:t>Exportaciones por año de la subpartida 0803.90.12.00 </a:t>
                      </a:r>
                      <a:endParaRPr lang="en-US" sz="1600" u="none" strike="noStrike"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es-EC" sz="1600" u="none" strike="noStrike">
                          <a:effectLst/>
                          <a:latin typeface="Constantia" panose="02030602050306030303" pitchFamily="18" charset="0"/>
                        </a:rPr>
                        <a:t>Países de destino de las exportaciones subpartida 0803.90.12.00</a:t>
                      </a:r>
                      <a:endParaRPr lang="en-US" sz="1600" u="none" strike="noStrike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5365310"/>
                  </a:ext>
                </a:extLst>
              </a:tr>
              <a:tr h="1639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Constantia" panose="02030602050306030303" pitchFamily="18" charset="0"/>
                        </a:rPr>
                        <a:t>Independiente</a:t>
                      </a:r>
                      <a:endParaRPr lang="en-US" sz="1600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Constantia" panose="02030602050306030303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Constantia" panose="02030602050306030303" pitchFamily="18" charset="0"/>
                        </a:rPr>
                        <a:t>Medidas no arancelarias</a:t>
                      </a:r>
                      <a:endParaRPr lang="en-US" sz="1600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Constantia" panose="02030602050306030303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es-EC" sz="1600" u="none" strike="noStrike" dirty="0">
                          <a:effectLst/>
                          <a:latin typeface="Constantia" panose="02030602050306030303" pitchFamily="18" charset="0"/>
                        </a:rPr>
                        <a:t>Número de medidas no arancelarias</a:t>
                      </a:r>
                      <a:endParaRPr lang="en-US" sz="1600" u="none" strike="noStrike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es-EC" sz="1600" u="none" strike="noStrike" dirty="0">
                          <a:effectLst/>
                          <a:latin typeface="Constantia" panose="02030602050306030303" pitchFamily="18" charset="0"/>
                        </a:rPr>
                        <a:t>Número de medidas sanitarias y fitosanitarias </a:t>
                      </a:r>
                      <a:endParaRPr lang="en-US" sz="1600" u="none" strike="noStrike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es-EC" sz="1600" u="none" strike="noStrike" dirty="0">
                          <a:effectLst/>
                          <a:latin typeface="Constantia" panose="02030602050306030303" pitchFamily="18" charset="0"/>
                        </a:rPr>
                        <a:t>Número de Obstáculos Técnicos </a:t>
                      </a:r>
                      <a:endParaRPr lang="en-US" sz="1600" u="none" strike="noStrike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es-EC" sz="1600" u="none" strike="noStrike" dirty="0">
                          <a:effectLst/>
                          <a:latin typeface="Constantia" panose="02030602050306030303" pitchFamily="18" charset="0"/>
                        </a:rPr>
                        <a:t>Certificaciones, estándares, y regulaciones</a:t>
                      </a:r>
                      <a:endParaRPr lang="en-US" sz="1600" u="none" strike="noStrike" dirty="0">
                        <a:effectLst/>
                        <a:latin typeface="Constantia" panose="02030602050306030303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Constantia" panose="02030602050306030303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10453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753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978" y="304801"/>
            <a:ext cx="9692640" cy="490014"/>
          </a:xfrm>
        </p:spPr>
        <p:txBody>
          <a:bodyPr>
            <a:noAutofit/>
          </a:bodyPr>
          <a:lstStyle/>
          <a:p>
            <a:r>
              <a:rPr lang="es-EC" sz="3200" dirty="0" smtClean="0"/>
              <a:t>Teorías de soporte</a:t>
            </a:r>
            <a:endParaRPr lang="es-EC" sz="3200" dirty="0"/>
          </a:p>
        </p:txBody>
      </p:sp>
      <p:sp>
        <p:nvSpPr>
          <p:cNvPr id="38" name="Título 1"/>
          <p:cNvSpPr txBox="1">
            <a:spLocks/>
          </p:cNvSpPr>
          <p:nvPr/>
        </p:nvSpPr>
        <p:spPr>
          <a:xfrm>
            <a:off x="1813541" y="300518"/>
            <a:ext cx="7607534" cy="840795"/>
          </a:xfrm>
          <a:prstGeom prst="rect">
            <a:avLst/>
          </a:prstGeom>
          <a:solidFill>
            <a:srgbClr val="FFC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>
                <a:latin typeface="Constantia" panose="02030602050306030303" pitchFamily="18" charset="0"/>
              </a:rPr>
              <a:t>Teorías de soporte</a:t>
            </a:r>
            <a:r>
              <a:rPr lang="es-MX" dirty="0" smtClean="0"/>
              <a:t> </a:t>
            </a:r>
            <a:endParaRPr lang="en-US" dirty="0"/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"/>
                    </a14:imgEffect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74" r="24422"/>
          <a:stretch/>
        </p:blipFill>
        <p:spPr>
          <a:xfrm>
            <a:off x="-33921" y="0"/>
            <a:ext cx="1847461" cy="6858000"/>
          </a:xfrm>
          <a:prstGeom prst="rect">
            <a:avLst/>
          </a:prstGeom>
          <a:effectLst>
            <a:outerShdw blurRad="50800" dist="101600" dir="5400000" algn="ctr" rotWithShape="0">
              <a:srgbClr val="000000"/>
            </a:outerShdw>
          </a:effectLst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589691070"/>
              </p:ext>
            </p:extLst>
          </p:nvPr>
        </p:nvGraphicFramePr>
        <p:xfrm>
          <a:off x="2952750" y="1343025"/>
          <a:ext cx="8138258" cy="536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2026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/>
          <p:cNvPicPr>
            <a:picLocks noGrp="1" noChangeAspect="1"/>
          </p:cNvPicPr>
          <p:nvPr>
            <p:ph type="pic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0" b="30200"/>
          <a:stretch>
            <a:fillRect/>
          </a:stretch>
        </p:blipFill>
        <p:spPr>
          <a:xfrm>
            <a:off x="-131053" y="-150431"/>
            <a:ext cx="12474032" cy="3705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2" name="Diagrama 31"/>
          <p:cNvGraphicFramePr/>
          <p:nvPr>
            <p:extLst>
              <p:ext uri="{D42A27DB-BD31-4B8C-83A1-F6EECF244321}">
                <p14:modId xmlns:p14="http://schemas.microsoft.com/office/powerpoint/2010/main" val="368157808"/>
              </p:ext>
            </p:extLst>
          </p:nvPr>
        </p:nvGraphicFramePr>
        <p:xfrm>
          <a:off x="413234" y="1753683"/>
          <a:ext cx="11308701" cy="6540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6762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978" y="304801"/>
            <a:ext cx="9692640" cy="490014"/>
          </a:xfrm>
        </p:spPr>
        <p:txBody>
          <a:bodyPr>
            <a:noAutofit/>
          </a:bodyPr>
          <a:lstStyle/>
          <a:p>
            <a:r>
              <a:rPr lang="es-EC" sz="3200" dirty="0" smtClean="0"/>
              <a:t>Teorías de soporte</a:t>
            </a:r>
            <a:endParaRPr lang="es-EC" sz="3200" dirty="0"/>
          </a:p>
        </p:txBody>
      </p:sp>
      <p:sp>
        <p:nvSpPr>
          <p:cNvPr id="38" name="Título 1"/>
          <p:cNvSpPr txBox="1">
            <a:spLocks/>
          </p:cNvSpPr>
          <p:nvPr/>
        </p:nvSpPr>
        <p:spPr>
          <a:xfrm>
            <a:off x="1813541" y="300518"/>
            <a:ext cx="7607534" cy="840795"/>
          </a:xfrm>
          <a:prstGeom prst="rect">
            <a:avLst/>
          </a:prstGeom>
          <a:solidFill>
            <a:srgbClr val="FFC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>
                <a:latin typeface="Constantia" panose="02030602050306030303" pitchFamily="18" charset="0"/>
              </a:rPr>
              <a:t>Desarrollo</a:t>
            </a:r>
            <a:endParaRPr lang="en-US" dirty="0"/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"/>
                    </a14:imgEffect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74" r="24422"/>
          <a:stretch/>
        </p:blipFill>
        <p:spPr>
          <a:xfrm>
            <a:off x="-33921" y="0"/>
            <a:ext cx="1847461" cy="6858000"/>
          </a:xfrm>
          <a:prstGeom prst="rect">
            <a:avLst/>
          </a:prstGeom>
          <a:effectLst>
            <a:outerShdw blurRad="50800" dist="101600" dir="5400000" algn="ctr" rotWithShape="0">
              <a:srgbClr val="000000"/>
            </a:outerShdw>
          </a:effectLst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676644508"/>
              </p:ext>
            </p:extLst>
          </p:nvPr>
        </p:nvGraphicFramePr>
        <p:xfrm>
          <a:off x="2361094" y="1751613"/>
          <a:ext cx="8835641" cy="4154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9277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C" dirty="0" smtClean="0">
                <a:latin typeface="Constantia" panose="02030602050306030303" pitchFamily="18" charset="0"/>
              </a:rPr>
              <a:t>Producción Nacional</a:t>
            </a:r>
            <a:endParaRPr lang="en-US" dirty="0">
              <a:latin typeface="Constantia" panose="02030602050306030303" pitchFamily="18" charset="0"/>
            </a:endParaRPr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1100723885"/>
              </p:ext>
            </p:extLst>
          </p:nvPr>
        </p:nvGraphicFramePr>
        <p:xfrm>
          <a:off x="6254693" y="1690688"/>
          <a:ext cx="5099107" cy="4460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000"/>
                    </a14:imgEffect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74" r="24422"/>
          <a:stretch/>
        </p:blipFill>
        <p:spPr>
          <a:xfrm>
            <a:off x="10505993" y="0"/>
            <a:ext cx="1847461" cy="6858000"/>
          </a:xfrm>
          <a:prstGeom prst="rect">
            <a:avLst/>
          </a:prstGeom>
          <a:effectLst>
            <a:outerShdw blurRad="50800" dist="101600" dir="5400000" algn="ctr" rotWithShape="0">
              <a:srgbClr val="000000"/>
            </a:outerShdw>
          </a:effectLst>
        </p:spPr>
      </p:pic>
      <p:sp>
        <p:nvSpPr>
          <p:cNvPr id="8" name="Rectángulo 7"/>
          <p:cNvSpPr/>
          <p:nvPr/>
        </p:nvSpPr>
        <p:spPr>
          <a:xfrm>
            <a:off x="2503253" y="6214650"/>
            <a:ext cx="6096000" cy="5533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MX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(SIPA, 2019)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3136495168"/>
              </p:ext>
            </p:extLst>
          </p:nvPr>
        </p:nvGraphicFramePr>
        <p:xfrm>
          <a:off x="166923" y="1381568"/>
          <a:ext cx="4591824" cy="4833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Rectángulo redondeado 9"/>
          <p:cNvSpPr/>
          <p:nvPr/>
        </p:nvSpPr>
        <p:spPr>
          <a:xfrm>
            <a:off x="4758747" y="2394038"/>
            <a:ext cx="2080591" cy="908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mtClean="0">
                <a:latin typeface="Constantia" panose="02030602050306030303" pitchFamily="18" charset="0"/>
              </a:rPr>
              <a:t>2017</a:t>
            </a:r>
          </a:p>
          <a:p>
            <a:pPr algn="ctr"/>
            <a:r>
              <a:rPr lang="es-EC" smtClean="0">
                <a:latin typeface="Constantia" panose="02030602050306030303" pitchFamily="18" charset="0"/>
              </a:rPr>
              <a:t>32.827,86  </a:t>
            </a:r>
          </a:p>
          <a:p>
            <a:pPr algn="ctr"/>
            <a:r>
              <a:rPr lang="es-EC" smtClean="0">
                <a:latin typeface="Constantia" panose="02030602050306030303" pitchFamily="18" charset="0"/>
              </a:rPr>
              <a:t>toneladas </a:t>
            </a:r>
            <a:endParaRPr lang="en-US" dirty="0">
              <a:latin typeface="Constantia" panose="02030602050306030303" pitchFamily="18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4758747" y="3844355"/>
            <a:ext cx="208059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Constantia" panose="02030602050306030303" pitchFamily="18" charset="0"/>
              </a:rPr>
              <a:t>2018</a:t>
            </a:r>
          </a:p>
          <a:p>
            <a:pPr algn="ctr"/>
            <a:r>
              <a:rPr lang="es-EC" dirty="0">
                <a:latin typeface="Constantia" panose="02030602050306030303" pitchFamily="18" charset="0"/>
              </a:rPr>
              <a:t>18.344,97 toneladas</a:t>
            </a:r>
            <a:endParaRPr lang="en-US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89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2128673"/>
              </p:ext>
            </p:extLst>
          </p:nvPr>
        </p:nvGraphicFramePr>
        <p:xfrm>
          <a:off x="3124201" y="281748"/>
          <a:ext cx="7036288" cy="2763898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936696">
                  <a:extLst>
                    <a:ext uri="{9D8B030D-6E8A-4147-A177-3AD203B41FA5}">
                      <a16:colId xmlns:a16="http://schemas.microsoft.com/office/drawing/2014/main" val="3131886654"/>
                    </a:ext>
                  </a:extLst>
                </a:gridCol>
                <a:gridCol w="972756">
                  <a:extLst>
                    <a:ext uri="{9D8B030D-6E8A-4147-A177-3AD203B41FA5}">
                      <a16:colId xmlns:a16="http://schemas.microsoft.com/office/drawing/2014/main" val="3764119713"/>
                    </a:ext>
                  </a:extLst>
                </a:gridCol>
                <a:gridCol w="1116988">
                  <a:extLst>
                    <a:ext uri="{9D8B030D-6E8A-4147-A177-3AD203B41FA5}">
                      <a16:colId xmlns:a16="http://schemas.microsoft.com/office/drawing/2014/main" val="2564511960"/>
                    </a:ext>
                  </a:extLst>
                </a:gridCol>
                <a:gridCol w="1323630">
                  <a:extLst>
                    <a:ext uri="{9D8B030D-6E8A-4147-A177-3AD203B41FA5}">
                      <a16:colId xmlns:a16="http://schemas.microsoft.com/office/drawing/2014/main" val="2620760151"/>
                    </a:ext>
                  </a:extLst>
                </a:gridCol>
                <a:gridCol w="1102553">
                  <a:extLst>
                    <a:ext uri="{9D8B030D-6E8A-4147-A177-3AD203B41FA5}">
                      <a16:colId xmlns:a16="http://schemas.microsoft.com/office/drawing/2014/main" val="3884516885"/>
                    </a:ext>
                  </a:extLst>
                </a:gridCol>
                <a:gridCol w="1583665">
                  <a:extLst>
                    <a:ext uri="{9D8B030D-6E8A-4147-A177-3AD203B41FA5}">
                      <a16:colId xmlns:a16="http://schemas.microsoft.com/office/drawing/2014/main" val="2738304744"/>
                    </a:ext>
                  </a:extLst>
                </a:gridCol>
              </a:tblGrid>
              <a:tr h="13157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Año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Constantia" panose="02030602050306030303" pitchFamily="18" charset="0"/>
                        </a:rPr>
                        <a:t>Peso/caja libras</a:t>
                      </a:r>
                      <a:endParaRPr lang="en-US" sz="140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USD/Libra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Constantia" panose="02030602050306030303" pitchFamily="18" charset="0"/>
                        </a:rPr>
                        <a:t>Precio mínimo de sustentación</a:t>
                      </a:r>
                      <a:endParaRPr lang="en-US" sz="140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Gasto exportador USD $/caja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Constantia" panose="02030602050306030303" pitchFamily="18" charset="0"/>
                        </a:rPr>
                        <a:t>Precio mínimo referencial FOB USD $/caja</a:t>
                      </a:r>
                      <a:endParaRPr lang="en-US" sz="140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4429224"/>
                  </a:ext>
                </a:extLst>
              </a:tr>
              <a:tr h="2896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2014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15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$0,2915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$4,3725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$1,3000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$5,6725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723114"/>
                  </a:ext>
                </a:extLst>
              </a:tr>
              <a:tr h="2896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2015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15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$0,2991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$4,569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Constantia" panose="02030602050306030303" pitchFamily="18" charset="0"/>
                        </a:rPr>
                        <a:t>$1,3000</a:t>
                      </a:r>
                      <a:endParaRPr lang="en-US" sz="140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$5,86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8345549"/>
                  </a:ext>
                </a:extLst>
              </a:tr>
              <a:tr h="2896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2016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15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$0,2914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$4,3725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$1,3000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$5,6725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0071417"/>
                  </a:ext>
                </a:extLst>
              </a:tr>
              <a:tr h="2896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2017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15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$0,2961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$4,4420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$1,3000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$5,7420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9029319"/>
                  </a:ext>
                </a:extLst>
              </a:tr>
              <a:tr h="2896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2018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15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$0,2826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$4,3890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onstantia" panose="02030602050306030303" pitchFamily="18" charset="0"/>
                        </a:rPr>
                        <a:t>$1,33</a:t>
                      </a:r>
                      <a:endParaRPr lang="en-US" sz="140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Constantia" panose="02030602050306030303" pitchFamily="18" charset="0"/>
                        </a:rPr>
                        <a:t>$5,719</a:t>
                      </a:r>
                      <a:endParaRPr lang="en-US" sz="140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3239416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185701"/>
              </p:ext>
            </p:extLst>
          </p:nvPr>
        </p:nvGraphicFramePr>
        <p:xfrm>
          <a:off x="2845289" y="4037845"/>
          <a:ext cx="7315200" cy="2141539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4848378">
                  <a:extLst>
                    <a:ext uri="{9D8B030D-6E8A-4147-A177-3AD203B41FA5}">
                      <a16:colId xmlns:a16="http://schemas.microsoft.com/office/drawing/2014/main" val="2656614001"/>
                    </a:ext>
                  </a:extLst>
                </a:gridCol>
                <a:gridCol w="2466822">
                  <a:extLst>
                    <a:ext uri="{9D8B030D-6E8A-4147-A177-3AD203B41FA5}">
                      <a16:colId xmlns:a16="http://schemas.microsoft.com/office/drawing/2014/main" val="2141985188"/>
                    </a:ext>
                  </a:extLst>
                </a:gridCol>
              </a:tblGrid>
              <a:tr h="2558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Razón Social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Provincia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38100" marB="38100" anchor="ctr"/>
                </a:tc>
                <a:extLst>
                  <a:ext uri="{0D108BD9-81ED-4DB2-BD59-A6C34878D82A}">
                    <a16:rowId xmlns:a16="http://schemas.microsoft.com/office/drawing/2014/main" val="3373025634"/>
                  </a:ext>
                </a:extLst>
              </a:tr>
              <a:tr h="4476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Asociación de Producción Agropecuaria Oritos Orgánicos ASORIORGAN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Sucumbios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38100" marB="38100"/>
                </a:tc>
                <a:extLst>
                  <a:ext uri="{0D108BD9-81ED-4DB2-BD59-A6C34878D82A}">
                    <a16:rowId xmlns:a16="http://schemas.microsoft.com/office/drawing/2014/main" val="1907276259"/>
                  </a:ext>
                </a:extLst>
              </a:tr>
              <a:tr h="4476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Asociación Agroartesanal de Banano Orito Unión Carchense ASOAGCAR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Santo Domingo de los Tsáchilas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38100" marB="38100"/>
                </a:tc>
                <a:extLst>
                  <a:ext uri="{0D108BD9-81ED-4DB2-BD59-A6C34878D82A}">
                    <a16:rowId xmlns:a16="http://schemas.microsoft.com/office/drawing/2014/main" val="3520302994"/>
                  </a:ext>
                </a:extLst>
              </a:tr>
              <a:tr h="3857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Asociación de Productores Agropecuarios BANAORITO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Los Rios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38100" marB="38100"/>
                </a:tc>
                <a:extLst>
                  <a:ext uri="{0D108BD9-81ED-4DB2-BD59-A6C34878D82A}">
                    <a16:rowId xmlns:a16="http://schemas.microsoft.com/office/drawing/2014/main" val="852732864"/>
                  </a:ext>
                </a:extLst>
              </a:tr>
              <a:tr h="3857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Asociación de Productores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Maná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Agro ASOPROMAGRO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Cotopaxi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38100" marB="38100"/>
                </a:tc>
                <a:extLst>
                  <a:ext uri="{0D108BD9-81ED-4DB2-BD59-A6C34878D82A}">
                    <a16:rowId xmlns:a16="http://schemas.microsoft.com/office/drawing/2014/main" val="1436851730"/>
                  </a:ext>
                </a:extLst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"/>
                    </a14:imgEffect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74" r="24422"/>
          <a:stretch/>
        </p:blipFill>
        <p:spPr>
          <a:xfrm>
            <a:off x="10505993" y="0"/>
            <a:ext cx="1847461" cy="6858000"/>
          </a:xfrm>
          <a:prstGeom prst="rect">
            <a:avLst/>
          </a:prstGeom>
          <a:effectLst>
            <a:outerShdw blurRad="50800" dist="101600" dir="5400000" algn="ctr" rotWithShape="0">
              <a:srgbClr val="000000"/>
            </a:outerShdw>
          </a:effectLst>
        </p:spPr>
      </p:pic>
      <p:sp>
        <p:nvSpPr>
          <p:cNvPr id="7" name="Rectángulo 6"/>
          <p:cNvSpPr/>
          <p:nvPr/>
        </p:nvSpPr>
        <p:spPr>
          <a:xfrm>
            <a:off x="5532495" y="6144580"/>
            <a:ext cx="1742785" cy="461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MX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(SEPS, 2019)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419194" y="3129023"/>
            <a:ext cx="2080591" cy="908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 smtClean="0">
                <a:latin typeface="Constantia" panose="02030602050306030303" pitchFamily="18" charset="0"/>
              </a:rPr>
              <a:t>Asociaciones de orito registradas</a:t>
            </a:r>
            <a:endParaRPr lang="en-US" dirty="0">
              <a:latin typeface="Constantia" panose="02030602050306030303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692522" y="2887724"/>
            <a:ext cx="3422732" cy="461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MX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(ACORBANANEC, 2018)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406560" y="364331"/>
            <a:ext cx="2080591" cy="908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nstantia" panose="02030602050306030303" pitchFamily="18" charset="0"/>
              </a:rPr>
              <a:t>Precio</a:t>
            </a:r>
            <a:r>
              <a:rPr lang="en-US" dirty="0">
                <a:latin typeface="Constantia" panose="02030602050306030303" pitchFamily="18" charset="0"/>
              </a:rPr>
              <a:t> del </a:t>
            </a:r>
            <a:r>
              <a:rPr lang="en-US" dirty="0" err="1">
                <a:latin typeface="Constantia" panose="02030602050306030303" pitchFamily="18" charset="0"/>
              </a:rPr>
              <a:t>orito</a:t>
            </a:r>
            <a:r>
              <a:rPr lang="en-US" dirty="0">
                <a:latin typeface="Constantia" panose="02030602050306030303" pitchFamily="18" charset="0"/>
              </a:rPr>
              <a:t> 2014-2018</a:t>
            </a:r>
            <a:endParaRPr lang="en-US" i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52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5245</TotalTime>
  <Words>2044</Words>
  <Application>Microsoft Office PowerPoint</Application>
  <PresentationFormat>Panorámica</PresentationFormat>
  <Paragraphs>362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27</vt:i4>
      </vt:variant>
    </vt:vector>
  </HeadingPairs>
  <TitlesOfParts>
    <vt:vector size="39" baseType="lpstr">
      <vt:lpstr>맑은 고딕</vt:lpstr>
      <vt:lpstr>Arial</vt:lpstr>
      <vt:lpstr>Calibri</vt:lpstr>
      <vt:lpstr>Calibri Light</vt:lpstr>
      <vt:lpstr>Century Schoolbook</vt:lpstr>
      <vt:lpstr>Constantia</vt:lpstr>
      <vt:lpstr>Symbol</vt:lpstr>
      <vt:lpstr>Times New Roman</vt:lpstr>
      <vt:lpstr>Trebuchet MS</vt:lpstr>
      <vt:lpstr>Wingdings 3</vt:lpstr>
      <vt:lpstr>Tema de Office</vt:lpstr>
      <vt:lpstr>Faceta</vt:lpstr>
      <vt:lpstr>TRABAJO DE TITULACIÓN, PREVIO A LA OBTENCIÓN DEL TÍTULO DE INGENIERA EN COMERCIO EXTERIOR Y NEGOCIACIÓN INTERNACIONAL</vt:lpstr>
      <vt:lpstr>Problema </vt:lpstr>
      <vt:lpstr>Objetivos </vt:lpstr>
      <vt:lpstr>Variables</vt:lpstr>
      <vt:lpstr>Teorías de soporte</vt:lpstr>
      <vt:lpstr>Presentación de PowerPoint</vt:lpstr>
      <vt:lpstr>Teorías de soporte</vt:lpstr>
      <vt:lpstr>Producción Nacional</vt:lpstr>
      <vt:lpstr>Presentación de PowerPoint</vt:lpstr>
      <vt:lpstr>Exportación</vt:lpstr>
      <vt:lpstr>Presentación de PowerPoint</vt:lpstr>
      <vt:lpstr>Presentación de PowerPoint</vt:lpstr>
      <vt:lpstr>Medidas No Arancelarias</vt:lpstr>
      <vt:lpstr>Actores principales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Michelle Morales</dc:creator>
  <cp:lastModifiedBy>Liseth Buri</cp:lastModifiedBy>
  <cp:revision>103</cp:revision>
  <dcterms:created xsi:type="dcterms:W3CDTF">2020-01-14T16:01:20Z</dcterms:created>
  <dcterms:modified xsi:type="dcterms:W3CDTF">2020-04-14T17:40:52Z</dcterms:modified>
</cp:coreProperties>
</file>