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7" r:id="rId1"/>
  </p:sldMasterIdLst>
  <p:notesMasterIdLst>
    <p:notesMasterId r:id="rId99"/>
  </p:notesMasterIdLst>
  <p:handoutMasterIdLst>
    <p:handoutMasterId r:id="rId100"/>
  </p:handoutMasterIdLst>
  <p:sldIdLst>
    <p:sldId id="725" r:id="rId2"/>
    <p:sldId id="726" r:id="rId3"/>
    <p:sldId id="723" r:id="rId4"/>
    <p:sldId id="736" r:id="rId5"/>
    <p:sldId id="728" r:id="rId6"/>
    <p:sldId id="746" r:id="rId7"/>
    <p:sldId id="747" r:id="rId8"/>
    <p:sldId id="738" r:id="rId9"/>
    <p:sldId id="749" r:id="rId10"/>
    <p:sldId id="750" r:id="rId11"/>
    <p:sldId id="751" r:id="rId12"/>
    <p:sldId id="752" r:id="rId13"/>
    <p:sldId id="729" r:id="rId14"/>
    <p:sldId id="753" r:id="rId15"/>
    <p:sldId id="754" r:id="rId16"/>
    <p:sldId id="755" r:id="rId17"/>
    <p:sldId id="759" r:id="rId18"/>
    <p:sldId id="761" r:id="rId19"/>
    <p:sldId id="763" r:id="rId20"/>
    <p:sldId id="765" r:id="rId21"/>
    <p:sldId id="769" r:id="rId22"/>
    <p:sldId id="771" r:id="rId23"/>
    <p:sldId id="731" r:id="rId24"/>
    <p:sldId id="773" r:id="rId25"/>
    <p:sldId id="775" r:id="rId26"/>
    <p:sldId id="776" r:id="rId27"/>
    <p:sldId id="778" r:id="rId28"/>
    <p:sldId id="774" r:id="rId29"/>
    <p:sldId id="777" r:id="rId30"/>
    <p:sldId id="779" r:id="rId31"/>
    <p:sldId id="780" r:id="rId32"/>
    <p:sldId id="781" r:id="rId33"/>
    <p:sldId id="782" r:id="rId34"/>
    <p:sldId id="783" r:id="rId35"/>
    <p:sldId id="784" r:id="rId36"/>
    <p:sldId id="786" r:id="rId37"/>
    <p:sldId id="787" r:id="rId38"/>
    <p:sldId id="788" r:id="rId39"/>
    <p:sldId id="790" r:id="rId40"/>
    <p:sldId id="791" r:id="rId41"/>
    <p:sldId id="792" r:id="rId42"/>
    <p:sldId id="793" r:id="rId43"/>
    <p:sldId id="794" r:id="rId44"/>
    <p:sldId id="795" r:id="rId45"/>
    <p:sldId id="772" r:id="rId46"/>
    <p:sldId id="799" r:id="rId47"/>
    <p:sldId id="800" r:id="rId48"/>
    <p:sldId id="801" r:id="rId49"/>
    <p:sldId id="802" r:id="rId50"/>
    <p:sldId id="814" r:id="rId51"/>
    <p:sldId id="803" r:id="rId52"/>
    <p:sldId id="804" r:id="rId53"/>
    <p:sldId id="810" r:id="rId54"/>
    <p:sldId id="811" r:id="rId55"/>
    <p:sldId id="812" r:id="rId56"/>
    <p:sldId id="813" r:id="rId57"/>
    <p:sldId id="815" r:id="rId58"/>
    <p:sldId id="732" r:id="rId59"/>
    <p:sldId id="816" r:id="rId60"/>
    <p:sldId id="817" r:id="rId61"/>
    <p:sldId id="818" r:id="rId62"/>
    <p:sldId id="819" r:id="rId63"/>
    <p:sldId id="820" r:id="rId64"/>
    <p:sldId id="821" r:id="rId65"/>
    <p:sldId id="822" r:id="rId66"/>
    <p:sldId id="823" r:id="rId67"/>
    <p:sldId id="824" r:id="rId68"/>
    <p:sldId id="825" r:id="rId69"/>
    <p:sldId id="826" r:id="rId70"/>
    <p:sldId id="827" r:id="rId71"/>
    <p:sldId id="828" r:id="rId72"/>
    <p:sldId id="733" r:id="rId73"/>
    <p:sldId id="739" r:id="rId74"/>
    <p:sldId id="740" r:id="rId75"/>
    <p:sldId id="741" r:id="rId76"/>
    <p:sldId id="742" r:id="rId77"/>
    <p:sldId id="743" r:id="rId78"/>
    <p:sldId id="744" r:id="rId79"/>
    <p:sldId id="734" r:id="rId80"/>
    <p:sldId id="745" r:id="rId81"/>
    <p:sldId id="727" r:id="rId82"/>
    <p:sldId id="844" r:id="rId83"/>
    <p:sldId id="829" r:id="rId84"/>
    <p:sldId id="830" r:id="rId85"/>
    <p:sldId id="831" r:id="rId86"/>
    <p:sldId id="833" r:id="rId87"/>
    <p:sldId id="834" r:id="rId88"/>
    <p:sldId id="832" r:id="rId89"/>
    <p:sldId id="835" r:id="rId90"/>
    <p:sldId id="836" r:id="rId91"/>
    <p:sldId id="837" r:id="rId92"/>
    <p:sldId id="838" r:id="rId93"/>
    <p:sldId id="839" r:id="rId94"/>
    <p:sldId id="840" r:id="rId95"/>
    <p:sldId id="841" r:id="rId96"/>
    <p:sldId id="842" r:id="rId97"/>
    <p:sldId id="843" r:id="rId98"/>
  </p:sldIdLst>
  <p:sldSz cx="9144000" cy="6858000" type="screen4x3"/>
  <p:notesSz cx="9926638" cy="6797675"/>
  <p:defaultTextStyle>
    <a:defPPr>
      <a:defRPr lang="es-PE"/>
    </a:defPPr>
    <a:lvl1pPr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cho Garay" initials="MG" lastIdx="1" clrIdx="0">
    <p:extLst>
      <p:ext uri="{19B8F6BF-5375-455C-9EA6-DF929625EA0E}">
        <p15:presenceInfo xmlns:p15="http://schemas.microsoft.com/office/powerpoint/2012/main" userId="0ecfa27ef5c0ec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FFFFCC"/>
    <a:srgbClr val="FFFF99"/>
    <a:srgbClr val="FFFFFF"/>
    <a:srgbClr val="DFF2FC"/>
    <a:srgbClr val="EDF4FC"/>
    <a:srgbClr val="EDF4FA"/>
    <a:srgbClr val="E9F4FA"/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8" autoAdjust="0"/>
    <p:restoredTop sz="93651" autoAdjust="0"/>
  </p:normalViewPr>
  <p:slideViewPr>
    <p:cSldViewPr>
      <p:cViewPr varScale="1">
        <p:scale>
          <a:sx n="71" d="100"/>
          <a:sy n="71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30"/>
    </p:cViewPr>
  </p:sorterViewPr>
  <p:notesViewPr>
    <p:cSldViewPr>
      <p:cViewPr varScale="1">
        <p:scale>
          <a:sx n="33" d="100"/>
          <a:sy n="33" d="100"/>
        </p:scale>
        <p:origin x="-1548" y="-9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Desktop\AGUENA_EM\TESIS\New%20folder\OF-ARE-DIRNEA-OPE-2018-0346-O_ANX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REGISTRO%20ENTREVISTAS\INSTRUMENTOS_TRABAJO\REGISTRO%20Y%20GRAFICOS%20ENCUEST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cho\OneDrive\TESIS\INFO%20OFICIAL\DATOS%20PARA%20GRAFICO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'[OF-ARE-DIRNEA-OPE-2018-0346-O_ANX_1.xlsx]Hoja1'!$A$7</c:f>
              <c:strCache>
                <c:ptCount val="1"/>
                <c:pt idx="0">
                  <c:v>ACTIVIDADES ILÍCITAS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'[OF-ARE-DIRNEA-OPE-2018-0346-O_ANX_1.xlsx]Hoja1'!$B$1:$I$1</c:f>
              <c:strCach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strCache>
            </c:strRef>
          </c:cat>
          <c:val>
            <c:numRef>
              <c:f>'[OF-ARE-DIRNEA-OPE-2018-0346-O_ANX_1.xlsx]Hoja1'!$B$7:$I$7</c:f>
              <c:numCache>
                <c:formatCode>General</c:formatCode>
                <c:ptCount val="8"/>
                <c:pt idx="0">
                  <c:v>291</c:v>
                </c:pt>
                <c:pt idx="1">
                  <c:v>339</c:v>
                </c:pt>
                <c:pt idx="2">
                  <c:v>418</c:v>
                </c:pt>
                <c:pt idx="3">
                  <c:v>284</c:v>
                </c:pt>
                <c:pt idx="4">
                  <c:v>288</c:v>
                </c:pt>
                <c:pt idx="5">
                  <c:v>507</c:v>
                </c:pt>
                <c:pt idx="6">
                  <c:v>396</c:v>
                </c:pt>
                <c:pt idx="7">
                  <c:v>189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'[OF-ARE-DIRNEA-OPE-2018-0346-O_ANX_1.xlsx]Hoja1'!$A$8</c:f>
              <c:strCache>
                <c:ptCount val="1"/>
                <c:pt idx="0">
                  <c:v>LOGROS ALCANZADOS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'[OF-ARE-DIRNEA-OPE-2018-0346-O_ANX_1.xlsx]Hoja1'!$B$1:$I$1</c:f>
              <c:strCach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strCache>
            </c:strRef>
          </c:cat>
          <c:val>
            <c:numRef>
              <c:f>'[OF-ARE-DIRNEA-OPE-2018-0346-O_ANX_1.xlsx]Hoja1'!$B$8:$I$8</c:f>
              <c:numCache>
                <c:formatCode>General</c:formatCode>
                <c:ptCount val="8"/>
                <c:pt idx="0">
                  <c:v>116</c:v>
                </c:pt>
                <c:pt idx="1">
                  <c:v>200</c:v>
                </c:pt>
                <c:pt idx="2">
                  <c:v>142</c:v>
                </c:pt>
                <c:pt idx="3">
                  <c:v>24</c:v>
                </c:pt>
                <c:pt idx="4">
                  <c:v>26</c:v>
                </c:pt>
                <c:pt idx="5">
                  <c:v>18</c:v>
                </c:pt>
                <c:pt idx="6">
                  <c:v>30</c:v>
                </c:pt>
                <c:pt idx="7">
                  <c:v>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24475328"/>
        <c:axId val="-2024475872"/>
      </c:lineChart>
      <c:catAx>
        <c:axId val="-202447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5872"/>
        <c:crosses val="autoZero"/>
        <c:auto val="1"/>
        <c:lblAlgn val="ctr"/>
        <c:lblOffset val="100"/>
        <c:noMultiLvlLbl val="0"/>
      </c:catAx>
      <c:valAx>
        <c:axId val="-2024475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5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  <a:scene3d>
      <a:camera prst="orthographicFront"/>
      <a:lightRig rig="threePt" dir="t"/>
    </a:scene3d>
    <a:sp3d>
      <a:bevelT w="165100" prst="coolSlant"/>
    </a:sp3d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3950617283950615E-2"/>
          <c:w val="1"/>
          <c:h val="0.663997764168367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'17'!$M$1:$M$2</c:f>
              <c:strCache>
                <c:ptCount val="2"/>
                <c:pt idx="0">
                  <c:v>P17_C</c:v>
                </c:pt>
                <c:pt idx="1">
                  <c:v>Frecuencia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  <a:alpha val="8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  <a:alpha val="8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5"/>
            <c:invertIfNegative val="0"/>
            <c:bubble3D val="0"/>
            <c:spPr>
              <a:solidFill>
                <a:schemeClr val="accent4">
                  <a:lumMod val="20000"/>
                  <a:lumOff val="80000"/>
                  <a:alpha val="80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75000"/>
                  </a:schemeClr>
                </a:contourClr>
              </a:sp3d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40000"/>
                  <a:lumOff val="60000"/>
                  <a:alpha val="8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8"/>
            <c:invertIfNegative val="0"/>
            <c:bubble3D val="0"/>
            <c:spPr>
              <a:solidFill>
                <a:schemeClr val="accent4">
                  <a:lumMod val="20000"/>
                  <a:lumOff val="80000"/>
                  <a:alpha val="80000"/>
                </a:schemeClr>
              </a:solidFill>
              <a:ln w="9525" cap="flat" cmpd="sng" algn="ctr">
                <a:solidFill>
                  <a:schemeClr val="accent4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4">
                    <a:lumMod val="75000"/>
                  </a:schemeClr>
                </a:contourClr>
              </a:sp3d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40000"/>
                  <a:lumOff val="60000"/>
                  <a:alpha val="8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12"/>
            <c:invertIfNegative val="0"/>
            <c:bubble3D val="0"/>
            <c:spPr>
              <a:solidFill>
                <a:schemeClr val="accent2">
                  <a:lumMod val="40000"/>
                  <a:lumOff val="60000"/>
                  <a:alpha val="8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13"/>
            <c:invertIfNegative val="0"/>
            <c:bubble3D val="0"/>
            <c:spPr>
              <a:solidFill>
                <a:schemeClr val="accent6">
                  <a:lumMod val="40000"/>
                  <a:lumOff val="60000"/>
                  <a:alpha val="8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6">
                    <a:lumMod val="75000"/>
                  </a:scheme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'17'!$J$3:$L$21</c:f>
              <c:multiLvlStrCache>
                <c:ptCount val="14"/>
                <c:lvl>
                  <c:pt idx="0">
                    <c:v>COOPNA</c:v>
                  </c:pt>
                  <c:pt idx="1">
                    <c:v>DIRNEA</c:v>
                  </c:pt>
                  <c:pt idx="2">
                    <c:v>COOPNA</c:v>
                  </c:pt>
                  <c:pt idx="3">
                    <c:v>DIRNEA</c:v>
                  </c:pt>
                  <c:pt idx="4">
                    <c:v>SPTMF</c:v>
                  </c:pt>
                  <c:pt idx="5">
                    <c:v>COG-COGUAR</c:v>
                  </c:pt>
                  <c:pt idx="6">
                    <c:v>DIRNEA</c:v>
                  </c:pt>
                  <c:pt idx="7">
                    <c:v>COOPNA</c:v>
                  </c:pt>
                  <c:pt idx="8">
                    <c:v>COG-COGUAR</c:v>
                  </c:pt>
                  <c:pt idx="9">
                    <c:v>DIRNEA</c:v>
                  </c:pt>
                  <c:pt idx="10">
                    <c:v>COOPNA</c:v>
                  </c:pt>
                  <c:pt idx="11">
                    <c:v>COOPNA</c:v>
                  </c:pt>
                  <c:pt idx="12">
                    <c:v>DIRNEA</c:v>
                  </c:pt>
                  <c:pt idx="13">
                    <c:v>SPTMF</c:v>
                  </c:pt>
                </c:lvl>
                <c:lvl>
                  <c:pt idx="0">
                    <c:v>Válido</c:v>
                  </c:pt>
                  <c:pt idx="2">
                    <c:v>Válido</c:v>
                  </c:pt>
                  <c:pt idx="5">
                    <c:v>Válido</c:v>
                  </c:pt>
                  <c:pt idx="7">
                    <c:v>Válido</c:v>
                  </c:pt>
                  <c:pt idx="10">
                    <c:v>Válido</c:v>
                  </c:pt>
                  <c:pt idx="11">
                    <c:v>Válido</c:v>
                  </c:pt>
                </c:lvl>
                <c:lvl>
                  <c:pt idx="0">
                    <c:v>AUPORT</c:v>
                  </c:pt>
                  <c:pt idx="2">
                    <c:v>COOPNA</c:v>
                  </c:pt>
                  <c:pt idx="5">
                    <c:v>DIRINT</c:v>
                  </c:pt>
                  <c:pt idx="7">
                    <c:v>DIRNEA</c:v>
                  </c:pt>
                  <c:pt idx="10">
                    <c:v>SPTMF</c:v>
                  </c:pt>
                  <c:pt idx="11">
                    <c:v>SUPERINT</c:v>
                  </c:pt>
                </c:lvl>
              </c:multiLvlStrCache>
            </c:multiLvlStrRef>
          </c:cat>
          <c:val>
            <c:numRef>
              <c:f>'17'!$M$3:$M$21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8</c:v>
                </c:pt>
                <c:pt idx="3">
                  <c:v>4</c:v>
                </c:pt>
                <c:pt idx="4">
                  <c:v>4</c:v>
                </c:pt>
                <c:pt idx="5">
                  <c:v>1</c:v>
                </c:pt>
                <c:pt idx="6">
                  <c:v>2</c:v>
                </c:pt>
                <c:pt idx="7">
                  <c:v>15</c:v>
                </c:pt>
                <c:pt idx="8">
                  <c:v>4</c:v>
                </c:pt>
                <c:pt idx="9">
                  <c:v>10</c:v>
                </c:pt>
                <c:pt idx="10">
                  <c:v>1</c:v>
                </c:pt>
                <c:pt idx="11">
                  <c:v>1</c:v>
                </c:pt>
                <c:pt idx="12">
                  <c:v>3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-2024468800"/>
        <c:axId val="-2024465536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'17'!$N$1:$N$2</c15:sqref>
                        </c15:formulaRef>
                      </c:ext>
                    </c:extLst>
                    <c:strCache>
                      <c:ptCount val="2"/>
                      <c:pt idx="0">
                        <c:v>P17_C</c:v>
                      </c:pt>
                      <c:pt idx="1">
                        <c:v>Porcentaje</c:v>
                      </c:pt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accent2">
                        <a:lumMod val="75000"/>
                      </a:schemeClr>
                    </a:solidFill>
                    <a:round/>
                  </a:ln>
                  <a:effectLst/>
                  <a:sp3d contourW="9525">
                    <a:contourClr>
                      <a:schemeClr val="accent2">
                        <a:lumMod val="75000"/>
                      </a:schemeClr>
                    </a:contourClr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'17'!$J$3:$L$21</c15:sqref>
                        </c15:formulaRef>
                      </c:ext>
                    </c:extLst>
                    <c:multiLvlStrCache>
                      <c:ptCount val="14"/>
                      <c:lvl>
                        <c:pt idx="0">
                          <c:v>COOPNA</c:v>
                        </c:pt>
                        <c:pt idx="1">
                          <c:v>DIRNEA</c:v>
                        </c:pt>
                        <c:pt idx="2">
                          <c:v>COOPNA</c:v>
                        </c:pt>
                        <c:pt idx="3">
                          <c:v>DIRNEA</c:v>
                        </c:pt>
                        <c:pt idx="4">
                          <c:v>SPTMF</c:v>
                        </c:pt>
                        <c:pt idx="5">
                          <c:v>COG-COGUAR</c:v>
                        </c:pt>
                        <c:pt idx="6">
                          <c:v>DIRNEA</c:v>
                        </c:pt>
                        <c:pt idx="7">
                          <c:v>COOPNA</c:v>
                        </c:pt>
                        <c:pt idx="8">
                          <c:v>COG-COGUAR</c:v>
                        </c:pt>
                        <c:pt idx="9">
                          <c:v>DIRNEA</c:v>
                        </c:pt>
                        <c:pt idx="10">
                          <c:v>COOPNA</c:v>
                        </c:pt>
                        <c:pt idx="11">
                          <c:v>COOPNA</c:v>
                        </c:pt>
                        <c:pt idx="12">
                          <c:v>DIRNEA</c:v>
                        </c:pt>
                        <c:pt idx="13">
                          <c:v>SPTMF</c:v>
                        </c:pt>
                      </c:lvl>
                      <c:lvl>
                        <c:pt idx="0">
                          <c:v>Válido</c:v>
                        </c:pt>
                        <c:pt idx="2">
                          <c:v>Válido</c:v>
                        </c:pt>
                        <c:pt idx="5">
                          <c:v>Válido</c:v>
                        </c:pt>
                        <c:pt idx="7">
                          <c:v>Válido</c:v>
                        </c:pt>
                        <c:pt idx="10">
                          <c:v>Válido</c:v>
                        </c:pt>
                        <c:pt idx="11">
                          <c:v>Válido</c:v>
                        </c:pt>
                      </c:lvl>
                      <c:lvl>
                        <c:pt idx="0">
                          <c:v>AUPORT</c:v>
                        </c:pt>
                        <c:pt idx="2">
                          <c:v>COOPNA</c:v>
                        </c:pt>
                        <c:pt idx="5">
                          <c:v>DIRINT</c:v>
                        </c:pt>
                        <c:pt idx="7">
                          <c:v>DIRNEA</c:v>
                        </c:pt>
                        <c:pt idx="10">
                          <c:v>SPTMF</c:v>
                        </c:pt>
                        <c:pt idx="11">
                          <c:v>SUPERINT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'17'!$N$3:$N$21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33.299999999999997</c:v>
                      </c:pt>
                      <c:pt idx="1">
                        <c:v>66.7</c:v>
                      </c:pt>
                      <c:pt idx="2">
                        <c:v>50</c:v>
                      </c:pt>
                      <c:pt idx="3">
                        <c:v>25</c:v>
                      </c:pt>
                      <c:pt idx="4">
                        <c:v>25</c:v>
                      </c:pt>
                      <c:pt idx="5">
                        <c:v>33.299999999999997</c:v>
                      </c:pt>
                      <c:pt idx="6">
                        <c:v>66.7</c:v>
                      </c:pt>
                      <c:pt idx="7">
                        <c:v>51.7</c:v>
                      </c:pt>
                      <c:pt idx="8">
                        <c:v>13.8</c:v>
                      </c:pt>
                      <c:pt idx="9">
                        <c:v>34.5</c:v>
                      </c:pt>
                      <c:pt idx="10">
                        <c:v>100</c:v>
                      </c:pt>
                      <c:pt idx="11">
                        <c:v>20</c:v>
                      </c:pt>
                      <c:pt idx="12">
                        <c:v>60</c:v>
                      </c:pt>
                      <c:pt idx="13">
                        <c:v>20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'17'!$O$1:$O$2</c15:sqref>
                        </c15:formulaRef>
                      </c:ext>
                    </c:extLst>
                    <c:strCache>
                      <c:ptCount val="2"/>
                      <c:pt idx="0">
                        <c:v>P17_C</c:v>
                      </c:pt>
                      <c:pt idx="1">
                        <c:v>Porcentaje válido</c:v>
                      </c:pt>
                    </c:strCache>
                  </c:strRef>
                </c:tx>
                <c:spPr>
                  <a:solidFill>
                    <a:schemeClr val="accent3">
                      <a:alpha val="85000"/>
                    </a:schemeClr>
                  </a:solidFill>
                  <a:ln w="9525" cap="flat" cmpd="sng" algn="ctr">
                    <a:solidFill>
                      <a:schemeClr val="accent3">
                        <a:lumMod val="75000"/>
                      </a:schemeClr>
                    </a:solidFill>
                    <a:round/>
                  </a:ln>
                  <a:effectLst/>
                  <a:sp3d contourW="9525">
                    <a:contourClr>
                      <a:schemeClr val="accent3">
                        <a:lumMod val="75000"/>
                      </a:schemeClr>
                    </a:contourClr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'17'!$J$3:$L$21</c15:sqref>
                        </c15:formulaRef>
                      </c:ext>
                    </c:extLst>
                    <c:multiLvlStrCache>
                      <c:ptCount val="14"/>
                      <c:lvl>
                        <c:pt idx="0">
                          <c:v>COOPNA</c:v>
                        </c:pt>
                        <c:pt idx="1">
                          <c:v>DIRNEA</c:v>
                        </c:pt>
                        <c:pt idx="2">
                          <c:v>COOPNA</c:v>
                        </c:pt>
                        <c:pt idx="3">
                          <c:v>DIRNEA</c:v>
                        </c:pt>
                        <c:pt idx="4">
                          <c:v>SPTMF</c:v>
                        </c:pt>
                        <c:pt idx="5">
                          <c:v>COG-COGUAR</c:v>
                        </c:pt>
                        <c:pt idx="6">
                          <c:v>DIRNEA</c:v>
                        </c:pt>
                        <c:pt idx="7">
                          <c:v>COOPNA</c:v>
                        </c:pt>
                        <c:pt idx="8">
                          <c:v>COG-COGUAR</c:v>
                        </c:pt>
                        <c:pt idx="9">
                          <c:v>DIRNEA</c:v>
                        </c:pt>
                        <c:pt idx="10">
                          <c:v>COOPNA</c:v>
                        </c:pt>
                        <c:pt idx="11">
                          <c:v>COOPNA</c:v>
                        </c:pt>
                        <c:pt idx="12">
                          <c:v>DIRNEA</c:v>
                        </c:pt>
                        <c:pt idx="13">
                          <c:v>SPTMF</c:v>
                        </c:pt>
                      </c:lvl>
                      <c:lvl>
                        <c:pt idx="0">
                          <c:v>Válido</c:v>
                        </c:pt>
                        <c:pt idx="2">
                          <c:v>Válido</c:v>
                        </c:pt>
                        <c:pt idx="5">
                          <c:v>Válido</c:v>
                        </c:pt>
                        <c:pt idx="7">
                          <c:v>Válido</c:v>
                        </c:pt>
                        <c:pt idx="10">
                          <c:v>Válido</c:v>
                        </c:pt>
                        <c:pt idx="11">
                          <c:v>Válido</c:v>
                        </c:pt>
                      </c:lvl>
                      <c:lvl>
                        <c:pt idx="0">
                          <c:v>AUPORT</c:v>
                        </c:pt>
                        <c:pt idx="2">
                          <c:v>COOPNA</c:v>
                        </c:pt>
                        <c:pt idx="5">
                          <c:v>DIRINT</c:v>
                        </c:pt>
                        <c:pt idx="7">
                          <c:v>DIRNEA</c:v>
                        </c:pt>
                        <c:pt idx="10">
                          <c:v>SPTMF</c:v>
                        </c:pt>
                        <c:pt idx="11">
                          <c:v>SUPERINT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'17'!$O$3:$O$21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33.299999999999997</c:v>
                      </c:pt>
                      <c:pt idx="1">
                        <c:v>66.7</c:v>
                      </c:pt>
                      <c:pt idx="2">
                        <c:v>50</c:v>
                      </c:pt>
                      <c:pt idx="3">
                        <c:v>25</c:v>
                      </c:pt>
                      <c:pt idx="4">
                        <c:v>25</c:v>
                      </c:pt>
                      <c:pt idx="5">
                        <c:v>33.299999999999997</c:v>
                      </c:pt>
                      <c:pt idx="6">
                        <c:v>66.7</c:v>
                      </c:pt>
                      <c:pt idx="7">
                        <c:v>51.7</c:v>
                      </c:pt>
                      <c:pt idx="8">
                        <c:v>13.8</c:v>
                      </c:pt>
                      <c:pt idx="9">
                        <c:v>34.5</c:v>
                      </c:pt>
                      <c:pt idx="10">
                        <c:v>100</c:v>
                      </c:pt>
                      <c:pt idx="11">
                        <c:v>20</c:v>
                      </c:pt>
                      <c:pt idx="12">
                        <c:v>60</c:v>
                      </c:pt>
                      <c:pt idx="13">
                        <c:v>20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'17'!$P$1:$P$2</c15:sqref>
                        </c15:formulaRef>
                      </c:ext>
                    </c:extLst>
                    <c:strCache>
                      <c:ptCount val="2"/>
                      <c:pt idx="0">
                        <c:v>P17_C</c:v>
                      </c:pt>
                      <c:pt idx="1">
                        <c:v>Porcentaje acumulado</c:v>
                      </c:pt>
                    </c:strCache>
                  </c:strRef>
                </c:tx>
                <c:spPr>
                  <a:solidFill>
                    <a:schemeClr val="accent4">
                      <a:alpha val="85000"/>
                    </a:schemeClr>
                  </a:solidFill>
                  <a:ln w="9525" cap="flat" cmpd="sng" algn="ctr">
                    <a:solidFill>
                      <a:schemeClr val="accent4">
                        <a:lumMod val="75000"/>
                      </a:schemeClr>
                    </a:solidFill>
                    <a:round/>
                  </a:ln>
                  <a:effectLst/>
                  <a:sp3d contourW="9525">
                    <a:contourClr>
                      <a:schemeClr val="accent4">
                        <a:lumMod val="75000"/>
                      </a:schemeClr>
                    </a:contourClr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'17'!$J$3:$L$21</c15:sqref>
                        </c15:formulaRef>
                      </c:ext>
                    </c:extLst>
                    <c:multiLvlStrCache>
                      <c:ptCount val="14"/>
                      <c:lvl>
                        <c:pt idx="0">
                          <c:v>COOPNA</c:v>
                        </c:pt>
                        <c:pt idx="1">
                          <c:v>DIRNEA</c:v>
                        </c:pt>
                        <c:pt idx="2">
                          <c:v>COOPNA</c:v>
                        </c:pt>
                        <c:pt idx="3">
                          <c:v>DIRNEA</c:v>
                        </c:pt>
                        <c:pt idx="4">
                          <c:v>SPTMF</c:v>
                        </c:pt>
                        <c:pt idx="5">
                          <c:v>COG-COGUAR</c:v>
                        </c:pt>
                        <c:pt idx="6">
                          <c:v>DIRNEA</c:v>
                        </c:pt>
                        <c:pt idx="7">
                          <c:v>COOPNA</c:v>
                        </c:pt>
                        <c:pt idx="8">
                          <c:v>COG-COGUAR</c:v>
                        </c:pt>
                        <c:pt idx="9">
                          <c:v>DIRNEA</c:v>
                        </c:pt>
                        <c:pt idx="10">
                          <c:v>COOPNA</c:v>
                        </c:pt>
                        <c:pt idx="11">
                          <c:v>COOPNA</c:v>
                        </c:pt>
                        <c:pt idx="12">
                          <c:v>DIRNEA</c:v>
                        </c:pt>
                        <c:pt idx="13">
                          <c:v>SPTMF</c:v>
                        </c:pt>
                      </c:lvl>
                      <c:lvl>
                        <c:pt idx="0">
                          <c:v>Válido</c:v>
                        </c:pt>
                        <c:pt idx="2">
                          <c:v>Válido</c:v>
                        </c:pt>
                        <c:pt idx="5">
                          <c:v>Válido</c:v>
                        </c:pt>
                        <c:pt idx="7">
                          <c:v>Válido</c:v>
                        </c:pt>
                        <c:pt idx="10">
                          <c:v>Válido</c:v>
                        </c:pt>
                        <c:pt idx="11">
                          <c:v>Válido</c:v>
                        </c:pt>
                      </c:lvl>
                      <c:lvl>
                        <c:pt idx="0">
                          <c:v>AUPORT</c:v>
                        </c:pt>
                        <c:pt idx="2">
                          <c:v>COOPNA</c:v>
                        </c:pt>
                        <c:pt idx="5">
                          <c:v>DIRINT</c:v>
                        </c:pt>
                        <c:pt idx="7">
                          <c:v>DIRNEA</c:v>
                        </c:pt>
                        <c:pt idx="10">
                          <c:v>SPTMF</c:v>
                        </c:pt>
                        <c:pt idx="11">
                          <c:v>SUPERINT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'17'!$P$3:$P$21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33.299999999999997</c:v>
                      </c:pt>
                      <c:pt idx="1">
                        <c:v>100</c:v>
                      </c:pt>
                      <c:pt idx="2">
                        <c:v>50</c:v>
                      </c:pt>
                      <c:pt idx="3">
                        <c:v>75</c:v>
                      </c:pt>
                      <c:pt idx="4">
                        <c:v>100</c:v>
                      </c:pt>
                      <c:pt idx="5">
                        <c:v>33.299999999999997</c:v>
                      </c:pt>
                      <c:pt idx="6">
                        <c:v>100</c:v>
                      </c:pt>
                      <c:pt idx="7">
                        <c:v>51.7</c:v>
                      </c:pt>
                      <c:pt idx="8">
                        <c:v>65.5</c:v>
                      </c:pt>
                      <c:pt idx="9">
                        <c:v>100</c:v>
                      </c:pt>
                      <c:pt idx="10">
                        <c:v>100</c:v>
                      </c:pt>
                      <c:pt idx="11">
                        <c:v>20</c:v>
                      </c:pt>
                      <c:pt idx="12">
                        <c:v>80</c:v>
                      </c:pt>
                      <c:pt idx="13">
                        <c:v>100</c:v>
                      </c:pt>
                    </c:numCache>
                  </c:numRef>
                </c:val>
              </c15:ser>
            </c15:filteredBarSeries>
          </c:ext>
        </c:extLst>
      </c:bar3DChart>
      <c:catAx>
        <c:axId val="-202446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65536"/>
        <c:crosses val="autoZero"/>
        <c:auto val="1"/>
        <c:lblAlgn val="ctr"/>
        <c:lblOffset val="100"/>
        <c:noMultiLvlLbl val="0"/>
      </c:catAx>
      <c:valAx>
        <c:axId val="-202446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6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480355340197866E-2"/>
          <c:y val="1.7190984929700687E-2"/>
          <c:w val="0.90495554209569962"/>
          <c:h val="0.8602792256601727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ILICITOS_ASALTOS!$B$1</c:f>
              <c:strCache>
                <c:ptCount val="1"/>
                <c:pt idx="0">
                  <c:v>ASAL_CAM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ILICITOS_ASALTOS!$A$2:$A$43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ILICITOS_ASALTOS!$B$2:$B$43</c:f>
              <c:numCache>
                <c:formatCode>0.00</c:formatCode>
                <c:ptCount val="42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</c:ser>
        <c:ser>
          <c:idx val="1"/>
          <c:order val="1"/>
          <c:tx>
            <c:strRef>
              <c:f>ILICITOS_ASALTOS!$C$1</c:f>
              <c:strCache>
                <c:ptCount val="1"/>
                <c:pt idx="0">
                  <c:v>EMB_ROB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numRef>
              <c:f>ILICITOS_ASALTOS!$A$2:$A$43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ILICITOS_ASALTOS!$C$2:$C$43</c:f>
              <c:numCache>
                <c:formatCode>0.00</c:formatCode>
                <c:ptCount val="42"/>
                <c:pt idx="0">
                  <c:v>11</c:v>
                </c:pt>
                <c:pt idx="1">
                  <c:v>6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5</c:v>
                </c:pt>
                <c:pt idx="9">
                  <c:v>1</c:v>
                </c:pt>
                <c:pt idx="10">
                  <c:v>5</c:v>
                </c:pt>
                <c:pt idx="11">
                  <c:v>3</c:v>
                </c:pt>
                <c:pt idx="12">
                  <c:v>11</c:v>
                </c:pt>
                <c:pt idx="13">
                  <c:v>5</c:v>
                </c:pt>
                <c:pt idx="14">
                  <c:v>4</c:v>
                </c:pt>
                <c:pt idx="15">
                  <c:v>9</c:v>
                </c:pt>
                <c:pt idx="16">
                  <c:v>3</c:v>
                </c:pt>
                <c:pt idx="17">
                  <c:v>5</c:v>
                </c:pt>
                <c:pt idx="18">
                  <c:v>3</c:v>
                </c:pt>
                <c:pt idx="19">
                  <c:v>11</c:v>
                </c:pt>
                <c:pt idx="20">
                  <c:v>7</c:v>
                </c:pt>
                <c:pt idx="21">
                  <c:v>8</c:v>
                </c:pt>
                <c:pt idx="22">
                  <c:v>7</c:v>
                </c:pt>
                <c:pt idx="23">
                  <c:v>8</c:v>
                </c:pt>
                <c:pt idx="24">
                  <c:v>9</c:v>
                </c:pt>
                <c:pt idx="25">
                  <c:v>7</c:v>
                </c:pt>
                <c:pt idx="26">
                  <c:v>11</c:v>
                </c:pt>
                <c:pt idx="27">
                  <c:v>5</c:v>
                </c:pt>
                <c:pt idx="28">
                  <c:v>6</c:v>
                </c:pt>
                <c:pt idx="29">
                  <c:v>8</c:v>
                </c:pt>
                <c:pt idx="30">
                  <c:v>6</c:v>
                </c:pt>
                <c:pt idx="31">
                  <c:v>5</c:v>
                </c:pt>
                <c:pt idx="32">
                  <c:v>2</c:v>
                </c:pt>
                <c:pt idx="33">
                  <c:v>3</c:v>
                </c:pt>
                <c:pt idx="34">
                  <c:v>7</c:v>
                </c:pt>
                <c:pt idx="35">
                  <c:v>2</c:v>
                </c:pt>
                <c:pt idx="36">
                  <c:v>6</c:v>
                </c:pt>
                <c:pt idx="37">
                  <c:v>4</c:v>
                </c:pt>
                <c:pt idx="38">
                  <c:v>7</c:v>
                </c:pt>
                <c:pt idx="39">
                  <c:v>4</c:v>
                </c:pt>
                <c:pt idx="40">
                  <c:v>9</c:v>
                </c:pt>
                <c:pt idx="41">
                  <c:v>2</c:v>
                </c:pt>
              </c:numCache>
            </c:numRef>
          </c:val>
        </c:ser>
        <c:ser>
          <c:idx val="2"/>
          <c:order val="2"/>
          <c:tx>
            <c:strRef>
              <c:f>ILICITOS_ASALTOS!$D$1</c:f>
              <c:strCache>
                <c:ptCount val="1"/>
                <c:pt idx="0">
                  <c:v>FUBOR_ROB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numRef>
              <c:f>ILICITOS_ASALTOS!$A$2:$A$43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ILICITOS_ASALTOS!$D$2:$D$43</c:f>
              <c:numCache>
                <c:formatCode>0.00</c:formatCode>
                <c:ptCount val="42"/>
                <c:pt idx="0">
                  <c:v>35</c:v>
                </c:pt>
                <c:pt idx="1">
                  <c:v>26</c:v>
                </c:pt>
                <c:pt idx="2">
                  <c:v>10</c:v>
                </c:pt>
                <c:pt idx="3">
                  <c:v>22</c:v>
                </c:pt>
                <c:pt idx="4">
                  <c:v>7</c:v>
                </c:pt>
                <c:pt idx="5">
                  <c:v>29</c:v>
                </c:pt>
                <c:pt idx="6">
                  <c:v>17</c:v>
                </c:pt>
                <c:pt idx="7">
                  <c:v>38</c:v>
                </c:pt>
                <c:pt idx="8">
                  <c:v>23</c:v>
                </c:pt>
                <c:pt idx="9">
                  <c:v>31</c:v>
                </c:pt>
                <c:pt idx="10">
                  <c:v>20</c:v>
                </c:pt>
                <c:pt idx="11">
                  <c:v>23</c:v>
                </c:pt>
                <c:pt idx="12">
                  <c:v>40</c:v>
                </c:pt>
                <c:pt idx="13">
                  <c:v>46</c:v>
                </c:pt>
                <c:pt idx="14">
                  <c:v>30</c:v>
                </c:pt>
                <c:pt idx="15">
                  <c:v>46</c:v>
                </c:pt>
                <c:pt idx="16">
                  <c:v>29</c:v>
                </c:pt>
                <c:pt idx="17">
                  <c:v>28</c:v>
                </c:pt>
                <c:pt idx="18">
                  <c:v>29</c:v>
                </c:pt>
                <c:pt idx="19">
                  <c:v>36</c:v>
                </c:pt>
                <c:pt idx="20">
                  <c:v>39</c:v>
                </c:pt>
                <c:pt idx="21">
                  <c:v>35</c:v>
                </c:pt>
                <c:pt idx="22">
                  <c:v>36</c:v>
                </c:pt>
                <c:pt idx="23">
                  <c:v>35</c:v>
                </c:pt>
                <c:pt idx="24">
                  <c:v>32</c:v>
                </c:pt>
                <c:pt idx="25">
                  <c:v>41</c:v>
                </c:pt>
                <c:pt idx="26">
                  <c:v>45</c:v>
                </c:pt>
                <c:pt idx="27">
                  <c:v>22</c:v>
                </c:pt>
                <c:pt idx="28">
                  <c:v>30</c:v>
                </c:pt>
                <c:pt idx="29">
                  <c:v>18</c:v>
                </c:pt>
                <c:pt idx="30">
                  <c:v>23</c:v>
                </c:pt>
                <c:pt idx="31">
                  <c:v>22</c:v>
                </c:pt>
                <c:pt idx="32">
                  <c:v>19</c:v>
                </c:pt>
                <c:pt idx="33">
                  <c:v>37</c:v>
                </c:pt>
                <c:pt idx="34">
                  <c:v>20</c:v>
                </c:pt>
                <c:pt idx="35">
                  <c:v>16</c:v>
                </c:pt>
                <c:pt idx="36">
                  <c:v>30</c:v>
                </c:pt>
                <c:pt idx="37">
                  <c:v>23</c:v>
                </c:pt>
                <c:pt idx="38">
                  <c:v>50</c:v>
                </c:pt>
                <c:pt idx="39">
                  <c:v>21</c:v>
                </c:pt>
                <c:pt idx="40">
                  <c:v>26</c:v>
                </c:pt>
                <c:pt idx="41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2024474240"/>
        <c:axId val="-2024469888"/>
        <c:axId val="-2110144944"/>
      </c:bar3DChart>
      <c:dateAx>
        <c:axId val="-20244742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69888"/>
        <c:crosses val="autoZero"/>
        <c:auto val="1"/>
        <c:lblOffset val="100"/>
        <c:baseTimeUnit val="months"/>
      </c:dateAx>
      <c:valAx>
        <c:axId val="-202446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4240"/>
        <c:crosses val="autoZero"/>
        <c:crossBetween val="between"/>
      </c:valAx>
      <c:serAx>
        <c:axId val="-2110144944"/>
        <c:scaling>
          <c:orientation val="minMax"/>
        </c:scaling>
        <c:delete val="1"/>
        <c:axPos val="b"/>
        <c:majorTickMark val="none"/>
        <c:minorTickMark val="none"/>
        <c:tickLblPos val="nextTo"/>
        <c:crossAx val="-202446988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Embarcaciones</a:t>
            </a:r>
            <a:r>
              <a:rPr lang="en-US" dirty="0" smtClean="0"/>
              <a:t> (M)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ILICITOS_DROGAS!$C$1</c:f>
              <c:strCache>
                <c:ptCount val="1"/>
                <c:pt idx="0">
                  <c:v>EMB_DROGA_M_R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ILICITOS_DROGAS!$A$2:$A$43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ILICITOS_DROGAS!$C$2:$C$43</c:f>
              <c:numCache>
                <c:formatCode>0.00</c:formatCode>
                <c:ptCount val="42"/>
                <c:pt idx="0">
                  <c:v>32</c:v>
                </c:pt>
                <c:pt idx="1">
                  <c:v>32</c:v>
                </c:pt>
                <c:pt idx="2">
                  <c:v>2</c:v>
                </c:pt>
                <c:pt idx="3">
                  <c:v>30</c:v>
                </c:pt>
                <c:pt idx="4">
                  <c:v>30</c:v>
                </c:pt>
                <c:pt idx="5">
                  <c:v>11</c:v>
                </c:pt>
                <c:pt idx="6">
                  <c:v>1</c:v>
                </c:pt>
                <c:pt idx="7">
                  <c:v>6</c:v>
                </c:pt>
                <c:pt idx="8">
                  <c:v>6</c:v>
                </c:pt>
                <c:pt idx="9">
                  <c:v>16</c:v>
                </c:pt>
                <c:pt idx="10">
                  <c:v>16</c:v>
                </c:pt>
                <c:pt idx="11">
                  <c:v>85</c:v>
                </c:pt>
                <c:pt idx="12">
                  <c:v>85</c:v>
                </c:pt>
                <c:pt idx="13">
                  <c:v>21</c:v>
                </c:pt>
                <c:pt idx="14">
                  <c:v>71</c:v>
                </c:pt>
                <c:pt idx="15">
                  <c:v>35</c:v>
                </c:pt>
                <c:pt idx="16">
                  <c:v>24</c:v>
                </c:pt>
                <c:pt idx="17">
                  <c:v>9</c:v>
                </c:pt>
                <c:pt idx="18">
                  <c:v>19</c:v>
                </c:pt>
                <c:pt idx="19">
                  <c:v>1</c:v>
                </c:pt>
                <c:pt idx="20">
                  <c:v>20</c:v>
                </c:pt>
                <c:pt idx="21">
                  <c:v>1</c:v>
                </c:pt>
                <c:pt idx="22">
                  <c:v>19</c:v>
                </c:pt>
                <c:pt idx="23">
                  <c:v>5</c:v>
                </c:pt>
                <c:pt idx="24">
                  <c:v>8</c:v>
                </c:pt>
                <c:pt idx="25">
                  <c:v>12</c:v>
                </c:pt>
                <c:pt idx="26">
                  <c:v>8</c:v>
                </c:pt>
                <c:pt idx="27">
                  <c:v>8</c:v>
                </c:pt>
                <c:pt idx="28">
                  <c:v>34</c:v>
                </c:pt>
                <c:pt idx="29">
                  <c:v>34</c:v>
                </c:pt>
                <c:pt idx="30">
                  <c:v>10</c:v>
                </c:pt>
                <c:pt idx="31">
                  <c:v>10</c:v>
                </c:pt>
                <c:pt idx="32">
                  <c:v>1</c:v>
                </c:pt>
                <c:pt idx="33">
                  <c:v>6</c:v>
                </c:pt>
                <c:pt idx="34">
                  <c:v>1</c:v>
                </c:pt>
                <c:pt idx="35">
                  <c:v>17</c:v>
                </c:pt>
                <c:pt idx="36">
                  <c:v>12</c:v>
                </c:pt>
                <c:pt idx="37">
                  <c:v>12</c:v>
                </c:pt>
                <c:pt idx="38">
                  <c:v>22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2024469344"/>
        <c:axId val="-2024467712"/>
        <c:axId val="0"/>
      </c:bar3DChart>
      <c:dateAx>
        <c:axId val="-202446934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67712"/>
        <c:crosses val="autoZero"/>
        <c:auto val="1"/>
        <c:lblOffset val="100"/>
        <c:baseTimeUnit val="months"/>
      </c:dateAx>
      <c:valAx>
        <c:axId val="-202446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6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Kilogramos</a:t>
            </a:r>
            <a:r>
              <a:rPr lang="en-US" dirty="0" smtClean="0"/>
              <a:t> (M)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ILICITOS_DROGAS!$B$1</c:f>
              <c:strCache>
                <c:ptCount val="1"/>
                <c:pt idx="0">
                  <c:v>DROGA_TRANSP_M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ILICITOS_DROGAS!$A$2:$A$43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ILICITOS_DROGAS!$B$2:$B$43</c:f>
              <c:numCache>
                <c:formatCode>0.00</c:formatCode>
                <c:ptCount val="42"/>
                <c:pt idx="0">
                  <c:v>15386.666666666666</c:v>
                </c:pt>
                <c:pt idx="1">
                  <c:v>15386.666666666666</c:v>
                </c:pt>
                <c:pt idx="2">
                  <c:v>780</c:v>
                </c:pt>
                <c:pt idx="3">
                  <c:v>14473.333333333334</c:v>
                </c:pt>
                <c:pt idx="4">
                  <c:v>14473.333333333334</c:v>
                </c:pt>
                <c:pt idx="5">
                  <c:v>5206.666666666667</c:v>
                </c:pt>
                <c:pt idx="6">
                  <c:v>206.66666666666666</c:v>
                </c:pt>
                <c:pt idx="7">
                  <c:v>2593.3333333333335</c:v>
                </c:pt>
                <c:pt idx="8">
                  <c:v>2593.3333333333335</c:v>
                </c:pt>
                <c:pt idx="9">
                  <c:v>7506.666666666667</c:v>
                </c:pt>
                <c:pt idx="10">
                  <c:v>7506.666666666667</c:v>
                </c:pt>
                <c:pt idx="11">
                  <c:v>41666.666666666664</c:v>
                </c:pt>
                <c:pt idx="12">
                  <c:v>41666.666666666664</c:v>
                </c:pt>
                <c:pt idx="13">
                  <c:v>10393.333333333334</c:v>
                </c:pt>
                <c:pt idx="14">
                  <c:v>35088.333333333336</c:v>
                </c:pt>
                <c:pt idx="15">
                  <c:v>17085.213333333333</c:v>
                </c:pt>
                <c:pt idx="16">
                  <c:v>11487.34</c:v>
                </c:pt>
                <c:pt idx="17">
                  <c:v>4303.2</c:v>
                </c:pt>
                <c:pt idx="18">
                  <c:v>9373.4533333333347</c:v>
                </c:pt>
                <c:pt idx="19">
                  <c:v>414.26666666666665</c:v>
                </c:pt>
                <c:pt idx="20">
                  <c:v>9902.4666666666672</c:v>
                </c:pt>
                <c:pt idx="21">
                  <c:v>270.85333333333335</c:v>
                </c:pt>
                <c:pt idx="22">
                  <c:v>9030.2333333333336</c:v>
                </c:pt>
                <c:pt idx="23">
                  <c:v>2158</c:v>
                </c:pt>
                <c:pt idx="24">
                  <c:v>3952.6666666666702</c:v>
                </c:pt>
                <c:pt idx="25">
                  <c:v>5656</c:v>
                </c:pt>
                <c:pt idx="26">
                  <c:v>3894.9333333333334</c:v>
                </c:pt>
                <c:pt idx="27">
                  <c:v>3894.9333333333334</c:v>
                </c:pt>
                <c:pt idx="28">
                  <c:v>16363.846666666668</c:v>
                </c:pt>
                <c:pt idx="29">
                  <c:v>16363.846666666668</c:v>
                </c:pt>
                <c:pt idx="30">
                  <c:v>4533.333333333333</c:v>
                </c:pt>
                <c:pt idx="31">
                  <c:v>4533.333333333333</c:v>
                </c:pt>
                <c:pt idx="32">
                  <c:v>333.33333333333331</c:v>
                </c:pt>
                <c:pt idx="33">
                  <c:v>2800</c:v>
                </c:pt>
                <c:pt idx="34">
                  <c:v>286.66666666666669</c:v>
                </c:pt>
                <c:pt idx="35">
                  <c:v>8087.6666666666679</c:v>
                </c:pt>
                <c:pt idx="36">
                  <c:v>5473.7933333333331</c:v>
                </c:pt>
                <c:pt idx="37">
                  <c:v>5473.7933333333331</c:v>
                </c:pt>
                <c:pt idx="38">
                  <c:v>10620</c:v>
                </c:pt>
                <c:pt idx="39">
                  <c:v>257.53333333333336</c:v>
                </c:pt>
                <c:pt idx="40">
                  <c:v>257.53333333333336</c:v>
                </c:pt>
                <c:pt idx="41">
                  <c:v>257.53333333333336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2024473152"/>
        <c:axId val="-2024478048"/>
        <c:axId val="0"/>
      </c:bar3DChart>
      <c:dateAx>
        <c:axId val="-202447315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8048"/>
        <c:crosses val="autoZero"/>
        <c:auto val="1"/>
        <c:lblOffset val="100"/>
        <c:baseTimeUnit val="months"/>
      </c:dateAx>
      <c:valAx>
        <c:axId val="-202447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Galones</a:t>
            </a:r>
            <a:r>
              <a:rPr lang="es-EC" baseline="0" dirty="0"/>
              <a:t> de </a:t>
            </a:r>
            <a:r>
              <a:rPr lang="es-EC" baseline="0" dirty="0" smtClean="0"/>
              <a:t>Combustible (M)</a:t>
            </a:r>
            <a:endParaRPr lang="es-EC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806689807189487"/>
          <c:y val="2.2302284156926429E-2"/>
          <c:w val="0.86974450232575273"/>
          <c:h val="0.852523398603951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ILICITOS_CC!$C$1</c:f>
              <c:strCache>
                <c:ptCount val="1"/>
                <c:pt idx="0">
                  <c:v>GAL_DIESEL_M3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ILICITOS_CC!$A$2:$A$43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ILICITOS_CC!$C$2:$C$43</c:f>
              <c:numCache>
                <c:formatCode>0.00</c:formatCode>
                <c:ptCount val="42"/>
                <c:pt idx="0">
                  <c:v>0</c:v>
                </c:pt>
                <c:pt idx="1">
                  <c:v>1010.0652112276722</c:v>
                </c:pt>
                <c:pt idx="2">
                  <c:v>0</c:v>
                </c:pt>
                <c:pt idx="3">
                  <c:v>90905.869010490496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191614.6867025801</c:v>
                </c:pt>
                <c:pt idx="9">
                  <c:v>38329.316699744828</c:v>
                </c:pt>
                <c:pt idx="10">
                  <c:v>53140.062375956899</c:v>
                </c:pt>
                <c:pt idx="11">
                  <c:v>0</c:v>
                </c:pt>
                <c:pt idx="12">
                  <c:v>31250</c:v>
                </c:pt>
                <c:pt idx="13">
                  <c:v>31250</c:v>
                </c:pt>
                <c:pt idx="14">
                  <c:v>31250</c:v>
                </c:pt>
                <c:pt idx="15">
                  <c:v>31250</c:v>
                </c:pt>
                <c:pt idx="16">
                  <c:v>31250</c:v>
                </c:pt>
                <c:pt idx="17">
                  <c:v>31250</c:v>
                </c:pt>
                <c:pt idx="18">
                  <c:v>31250</c:v>
                </c:pt>
                <c:pt idx="19">
                  <c:v>31250</c:v>
                </c:pt>
                <c:pt idx="20">
                  <c:v>31250</c:v>
                </c:pt>
                <c:pt idx="21">
                  <c:v>31250</c:v>
                </c:pt>
                <c:pt idx="22">
                  <c:v>31250</c:v>
                </c:pt>
                <c:pt idx="23">
                  <c:v>31250</c:v>
                </c:pt>
                <c:pt idx="24">
                  <c:v>0</c:v>
                </c:pt>
                <c:pt idx="25">
                  <c:v>0</c:v>
                </c:pt>
                <c:pt idx="26">
                  <c:v>27684.563758389264</c:v>
                </c:pt>
                <c:pt idx="27">
                  <c:v>83053.691275167788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105704.69798657719</c:v>
                </c:pt>
                <c:pt idx="32">
                  <c:v>0</c:v>
                </c:pt>
                <c:pt idx="33">
                  <c:v>0</c:v>
                </c:pt>
                <c:pt idx="34">
                  <c:v>100671.14093959732</c:v>
                </c:pt>
                <c:pt idx="35">
                  <c:v>57885.906040268463</c:v>
                </c:pt>
                <c:pt idx="36">
                  <c:v>31250</c:v>
                </c:pt>
                <c:pt idx="37">
                  <c:v>31250</c:v>
                </c:pt>
                <c:pt idx="38">
                  <c:v>31250</c:v>
                </c:pt>
                <c:pt idx="39">
                  <c:v>31250</c:v>
                </c:pt>
                <c:pt idx="40">
                  <c:v>31250</c:v>
                </c:pt>
                <c:pt idx="41">
                  <c:v>31250</c:v>
                </c:pt>
              </c:numCache>
            </c:numRef>
          </c:val>
        </c:ser>
        <c:ser>
          <c:idx val="1"/>
          <c:order val="1"/>
          <c:tx>
            <c:strRef>
              <c:f>ILICITOS_CC!$D$1</c:f>
              <c:strCache>
                <c:ptCount val="1"/>
                <c:pt idx="0">
                  <c:v>GAL_GASOL_M3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numRef>
              <c:f>ILICITOS_CC!$A$2:$A$43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ILICITOS_CC!$D$2:$D$43</c:f>
              <c:numCache>
                <c:formatCode>0.00</c:formatCode>
                <c:ptCount val="42"/>
                <c:pt idx="0">
                  <c:v>26300</c:v>
                </c:pt>
                <c:pt idx="1">
                  <c:v>5670.6958510290751</c:v>
                </c:pt>
                <c:pt idx="2">
                  <c:v>26300</c:v>
                </c:pt>
                <c:pt idx="3">
                  <c:v>99185.625612544914</c:v>
                </c:pt>
                <c:pt idx="4">
                  <c:v>26300</c:v>
                </c:pt>
                <c:pt idx="5">
                  <c:v>5670.6958510290751</c:v>
                </c:pt>
                <c:pt idx="6">
                  <c:v>26300</c:v>
                </c:pt>
                <c:pt idx="7">
                  <c:v>26300</c:v>
                </c:pt>
                <c:pt idx="8">
                  <c:v>55057.301535445928</c:v>
                </c:pt>
                <c:pt idx="9">
                  <c:v>150015.68114995098</c:v>
                </c:pt>
                <c:pt idx="10">
                  <c:v>26300</c:v>
                </c:pt>
                <c:pt idx="11">
                  <c:v>26300</c:v>
                </c:pt>
                <c:pt idx="12">
                  <c:v>7262.8220408911702</c:v>
                </c:pt>
                <c:pt idx="13">
                  <c:v>39771.90794902356</c:v>
                </c:pt>
                <c:pt idx="14">
                  <c:v>45602.420463922252</c:v>
                </c:pt>
                <c:pt idx="15">
                  <c:v>49508.719171174474</c:v>
                </c:pt>
                <c:pt idx="16">
                  <c:v>22584.193637113778</c:v>
                </c:pt>
                <c:pt idx="17">
                  <c:v>11820.17053268543</c:v>
                </c:pt>
                <c:pt idx="18">
                  <c:v>58594.480608783349</c:v>
                </c:pt>
                <c:pt idx="19">
                  <c:v>9259.3747134867517</c:v>
                </c:pt>
                <c:pt idx="20">
                  <c:v>11776.767213715961</c:v>
                </c:pt>
                <c:pt idx="21">
                  <c:v>9404.0524433849823</c:v>
                </c:pt>
                <c:pt idx="22">
                  <c:v>10561.474282570825</c:v>
                </c:pt>
                <c:pt idx="23">
                  <c:v>39453.616943247456</c:v>
                </c:pt>
                <c:pt idx="24">
                  <c:v>16320.459666516448</c:v>
                </c:pt>
                <c:pt idx="25">
                  <c:v>31929.788192879674</c:v>
                </c:pt>
                <c:pt idx="26">
                  <c:v>63752.906714736368</c:v>
                </c:pt>
                <c:pt idx="27">
                  <c:v>8142.4515547543942</c:v>
                </c:pt>
                <c:pt idx="28">
                  <c:v>66544.096439837769</c:v>
                </c:pt>
                <c:pt idx="29">
                  <c:v>68250.811176205505</c:v>
                </c:pt>
                <c:pt idx="30">
                  <c:v>4800.1351960342499</c:v>
                </c:pt>
                <c:pt idx="31">
                  <c:v>9244.7048219918888</c:v>
                </c:pt>
                <c:pt idx="32">
                  <c:v>26300</c:v>
                </c:pt>
                <c:pt idx="33">
                  <c:v>10240.288418206399</c:v>
                </c:pt>
                <c:pt idx="34">
                  <c:v>8355.7908968003612</c:v>
                </c:pt>
                <c:pt idx="35">
                  <c:v>28018.566922036953</c:v>
                </c:pt>
                <c:pt idx="36">
                  <c:v>10508.879492600423</c:v>
                </c:pt>
                <c:pt idx="37">
                  <c:v>1105.1004228329809</c:v>
                </c:pt>
                <c:pt idx="38">
                  <c:v>54858.853065539108</c:v>
                </c:pt>
                <c:pt idx="39">
                  <c:v>15325.449260042284</c:v>
                </c:pt>
                <c:pt idx="40">
                  <c:v>63553.699788583508</c:v>
                </c:pt>
                <c:pt idx="41">
                  <c:v>12448.017970401692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2024464992"/>
        <c:axId val="-216608368"/>
        <c:axId val="-2110143072"/>
      </c:bar3DChart>
      <c:dateAx>
        <c:axId val="-202446499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16608368"/>
        <c:crosses val="autoZero"/>
        <c:auto val="1"/>
        <c:lblOffset val="100"/>
        <c:baseTimeUnit val="months"/>
      </c:dateAx>
      <c:valAx>
        <c:axId val="-21660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64992"/>
        <c:crosses val="autoZero"/>
        <c:crossBetween val="between"/>
      </c:valAx>
      <c:serAx>
        <c:axId val="-2110143072"/>
        <c:scaling>
          <c:orientation val="minMax"/>
        </c:scaling>
        <c:delete val="1"/>
        <c:axPos val="b"/>
        <c:majorTickMark val="none"/>
        <c:minorTickMark val="none"/>
        <c:tickLblPos val="nextTo"/>
        <c:crossAx val="-21660836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Embarcaciones</a:t>
            </a:r>
            <a:r>
              <a:rPr lang="en-US" dirty="0" smtClean="0"/>
              <a:t> (M)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ILICITOS_CC!$B$1</c:f>
              <c:strCache>
                <c:ptCount val="1"/>
                <c:pt idx="0">
                  <c:v>EMB_COM_R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ILICITOS_CC!$A$2:$A$43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ILICITOS_CC!$B$2:$B$43</c:f>
              <c:numCache>
                <c:formatCode>0.00</c:formatCode>
                <c:ptCount val="42"/>
                <c:pt idx="0">
                  <c:v>38</c:v>
                </c:pt>
                <c:pt idx="1">
                  <c:v>10</c:v>
                </c:pt>
                <c:pt idx="2">
                  <c:v>38</c:v>
                </c:pt>
                <c:pt idx="3">
                  <c:v>271</c:v>
                </c:pt>
                <c:pt idx="4">
                  <c:v>38</c:v>
                </c:pt>
                <c:pt idx="5">
                  <c:v>9</c:v>
                </c:pt>
                <c:pt idx="6">
                  <c:v>38</c:v>
                </c:pt>
                <c:pt idx="7">
                  <c:v>38</c:v>
                </c:pt>
                <c:pt idx="8">
                  <c:v>352</c:v>
                </c:pt>
                <c:pt idx="9">
                  <c:v>269</c:v>
                </c:pt>
                <c:pt idx="10">
                  <c:v>114</c:v>
                </c:pt>
                <c:pt idx="11">
                  <c:v>38</c:v>
                </c:pt>
                <c:pt idx="12">
                  <c:v>55</c:v>
                </c:pt>
                <c:pt idx="13">
                  <c:v>102</c:v>
                </c:pt>
                <c:pt idx="14">
                  <c:v>110</c:v>
                </c:pt>
                <c:pt idx="15">
                  <c:v>116</c:v>
                </c:pt>
                <c:pt idx="16">
                  <c:v>77</c:v>
                </c:pt>
                <c:pt idx="17">
                  <c:v>62</c:v>
                </c:pt>
                <c:pt idx="18">
                  <c:v>128</c:v>
                </c:pt>
                <c:pt idx="19">
                  <c:v>58</c:v>
                </c:pt>
                <c:pt idx="20">
                  <c:v>62</c:v>
                </c:pt>
                <c:pt idx="21">
                  <c:v>58</c:v>
                </c:pt>
                <c:pt idx="22">
                  <c:v>60</c:v>
                </c:pt>
                <c:pt idx="23">
                  <c:v>101</c:v>
                </c:pt>
                <c:pt idx="24">
                  <c:v>24</c:v>
                </c:pt>
                <c:pt idx="25">
                  <c:v>46</c:v>
                </c:pt>
                <c:pt idx="26">
                  <c:v>131</c:v>
                </c:pt>
                <c:pt idx="27">
                  <c:v>130</c:v>
                </c:pt>
                <c:pt idx="28">
                  <c:v>95</c:v>
                </c:pt>
                <c:pt idx="29">
                  <c:v>98</c:v>
                </c:pt>
                <c:pt idx="30">
                  <c:v>7</c:v>
                </c:pt>
                <c:pt idx="31">
                  <c:v>164</c:v>
                </c:pt>
                <c:pt idx="32">
                  <c:v>38</c:v>
                </c:pt>
                <c:pt idx="33">
                  <c:v>15</c:v>
                </c:pt>
                <c:pt idx="34">
                  <c:v>156</c:v>
                </c:pt>
                <c:pt idx="35">
                  <c:v>123</c:v>
                </c:pt>
                <c:pt idx="36">
                  <c:v>60</c:v>
                </c:pt>
                <c:pt idx="37">
                  <c:v>47</c:v>
                </c:pt>
                <c:pt idx="38">
                  <c:v>123</c:v>
                </c:pt>
                <c:pt idx="39">
                  <c:v>67</c:v>
                </c:pt>
                <c:pt idx="40">
                  <c:v>136</c:v>
                </c:pt>
                <c:pt idx="41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1983383104"/>
        <c:axId val="-1983392352"/>
        <c:axId val="0"/>
      </c:bar3DChart>
      <c:dateAx>
        <c:axId val="-198338310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83392352"/>
        <c:crosses val="autoZero"/>
        <c:auto val="1"/>
        <c:lblOffset val="100"/>
        <c:baseTimeUnit val="months"/>
      </c:dateAx>
      <c:valAx>
        <c:axId val="-198339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8338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87272824521389E-2"/>
          <c:y val="2.5428331875182269E-2"/>
          <c:w val="0.92514328722010186"/>
          <c:h val="0.8396942630233236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LOGROS!$F$1</c:f>
              <c:strCache>
                <c:ptCount val="1"/>
                <c:pt idx="0">
                  <c:v>EMB_CONTAM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LOGROS!$A$2:$A$43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LOGROS!$F$2:$F$43</c:f>
              <c:numCache>
                <c:formatCode>0.00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2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</c:ser>
        <c:ser>
          <c:idx val="1"/>
          <c:order val="1"/>
          <c:tx>
            <c:strRef>
              <c:f>LOGROS!$G$1</c:f>
              <c:strCache>
                <c:ptCount val="1"/>
                <c:pt idx="0">
                  <c:v>EMB_PESCA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numRef>
              <c:f>LOGROS!$A$2:$A$43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LOGROS!$G$2:$G$43</c:f>
              <c:numCache>
                <c:formatCode>0.00</c:formatCode>
                <c:ptCount val="42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  <c:pt idx="9">
                  <c:v>3</c:v>
                </c:pt>
                <c:pt idx="10">
                  <c:v>3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  <c:pt idx="14">
                  <c:v>0</c:v>
                </c:pt>
                <c:pt idx="15">
                  <c:v>5</c:v>
                </c:pt>
                <c:pt idx="16">
                  <c:v>0</c:v>
                </c:pt>
                <c:pt idx="17">
                  <c:v>0</c:v>
                </c:pt>
                <c:pt idx="18">
                  <c:v>2</c:v>
                </c:pt>
                <c:pt idx="19">
                  <c:v>1</c:v>
                </c:pt>
                <c:pt idx="20">
                  <c:v>2</c:v>
                </c:pt>
                <c:pt idx="21">
                  <c:v>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6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9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</c:ser>
        <c:ser>
          <c:idx val="2"/>
          <c:order val="2"/>
          <c:tx>
            <c:strRef>
              <c:f>LOGROS!$H$1</c:f>
              <c:strCache>
                <c:ptCount val="1"/>
                <c:pt idx="0">
                  <c:v>EMB_SOSP_ASALT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numRef>
              <c:f>LOGROS!$A$2:$A$43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LOGROS!$H$2:$H$43</c:f>
              <c:numCache>
                <c:formatCode>0.00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1</c:v>
                </c:pt>
                <c:pt idx="21">
                  <c:v>1</c:v>
                </c:pt>
                <c:pt idx="22">
                  <c:v>0</c:v>
                </c:pt>
                <c:pt idx="23">
                  <c:v>2</c:v>
                </c:pt>
                <c:pt idx="24">
                  <c:v>3</c:v>
                </c:pt>
                <c:pt idx="25">
                  <c:v>1</c:v>
                </c:pt>
                <c:pt idx="26">
                  <c:v>1</c:v>
                </c:pt>
                <c:pt idx="27">
                  <c:v>3</c:v>
                </c:pt>
                <c:pt idx="28">
                  <c:v>1</c:v>
                </c:pt>
                <c:pt idx="29">
                  <c:v>1</c:v>
                </c:pt>
                <c:pt idx="30">
                  <c:v>11</c:v>
                </c:pt>
                <c:pt idx="31">
                  <c:v>0</c:v>
                </c:pt>
                <c:pt idx="32">
                  <c:v>3</c:v>
                </c:pt>
                <c:pt idx="33">
                  <c:v>0</c:v>
                </c:pt>
                <c:pt idx="34">
                  <c:v>4</c:v>
                </c:pt>
                <c:pt idx="35">
                  <c:v>2</c:v>
                </c:pt>
                <c:pt idx="36">
                  <c:v>2</c:v>
                </c:pt>
                <c:pt idx="37">
                  <c:v>1</c:v>
                </c:pt>
                <c:pt idx="38">
                  <c:v>2</c:v>
                </c:pt>
                <c:pt idx="39">
                  <c:v>3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</c:ser>
        <c:ser>
          <c:idx val="3"/>
          <c:order val="3"/>
          <c:tx>
            <c:strRef>
              <c:f>LOGROS!$I$1</c:f>
              <c:strCache>
                <c:ptCount val="1"/>
                <c:pt idx="0">
                  <c:v>EMB_TRAF_ARM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cat>
            <c:numRef>
              <c:f>LOGROS!$A$2:$A$43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LOGROS!$I$2:$I$43</c:f>
              <c:numCache>
                <c:formatCode>0.00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0</c:v>
                </c:pt>
                <c:pt idx="12">
                  <c:v>3</c:v>
                </c:pt>
                <c:pt idx="13">
                  <c:v>3</c:v>
                </c:pt>
                <c:pt idx="14">
                  <c:v>0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</c:v>
                </c:pt>
              </c:numCache>
            </c:numRef>
          </c:val>
        </c:ser>
        <c:ser>
          <c:idx val="4"/>
          <c:order val="4"/>
          <c:tx>
            <c:strRef>
              <c:f>LOGROS!$J$1</c:f>
              <c:strCache>
                <c:ptCount val="1"/>
                <c:pt idx="0">
                  <c:v>EMB_PER_PESC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cat>
            <c:numRef>
              <c:f>LOGROS!$A$2:$A$43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LOGROS!$J$2:$J$43</c:f>
              <c:numCache>
                <c:formatCode>0.00</c:formatCode>
                <c:ptCount val="42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1</c:v>
                </c:pt>
                <c:pt idx="8">
                  <c:v>4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4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3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7</c:v>
                </c:pt>
                <c:pt idx="25">
                  <c:v>2</c:v>
                </c:pt>
                <c:pt idx="26">
                  <c:v>0</c:v>
                </c:pt>
                <c:pt idx="27">
                  <c:v>6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0</c:v>
                </c:pt>
                <c:pt idx="32">
                  <c:v>1</c:v>
                </c:pt>
                <c:pt idx="33">
                  <c:v>3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1</c:v>
                </c:pt>
                <c:pt idx="38">
                  <c:v>0</c:v>
                </c:pt>
                <c:pt idx="39">
                  <c:v>4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</c:ser>
        <c:ser>
          <c:idx val="5"/>
          <c:order val="5"/>
          <c:tx>
            <c:strRef>
              <c:f>LOGROS!$K$1</c:f>
              <c:strCache>
                <c:ptCount val="1"/>
                <c:pt idx="0">
                  <c:v>EMB_CONTRA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75000"/>
                </a:schemeClr>
              </a:contourClr>
            </a:sp3d>
          </c:spPr>
          <c:invertIfNegative val="0"/>
          <c:cat>
            <c:numRef>
              <c:f>LOGROS!$A$2:$A$43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LOGROS!$K$2:$K$43</c:f>
              <c:numCache>
                <c:formatCode>0.00</c:formatCode>
                <c:ptCount val="42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1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1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2</c:v>
                </c:pt>
                <c:pt idx="27">
                  <c:v>1</c:v>
                </c:pt>
                <c:pt idx="28">
                  <c:v>1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</c:v>
                </c:pt>
                <c:pt idx="36">
                  <c:v>0</c:v>
                </c:pt>
                <c:pt idx="37">
                  <c:v>0</c:v>
                </c:pt>
                <c:pt idx="38">
                  <c:v>4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1983386912"/>
        <c:axId val="-1983396160"/>
        <c:axId val="-2110141200"/>
      </c:bar3DChart>
      <c:dateAx>
        <c:axId val="-198338691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83396160"/>
        <c:crosses val="autoZero"/>
        <c:auto val="1"/>
        <c:lblOffset val="100"/>
        <c:baseTimeUnit val="months"/>
      </c:dateAx>
      <c:valAx>
        <c:axId val="-198339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983386912"/>
        <c:crosses val="autoZero"/>
        <c:crossBetween val="between"/>
      </c:valAx>
      <c:serAx>
        <c:axId val="-2110141200"/>
        <c:scaling>
          <c:orientation val="minMax"/>
        </c:scaling>
        <c:delete val="1"/>
        <c:axPos val="b"/>
        <c:majorTickMark val="none"/>
        <c:minorTickMark val="none"/>
        <c:tickLblPos val="nextTo"/>
        <c:crossAx val="-1983396160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026090733328846"/>
          <c:y val="0.14034880603212535"/>
          <c:w val="0.84328213935135921"/>
          <c:h val="0.8115678245176781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7.2086079179121271E-3"/>
                  <c:y val="-5.4776473130983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50794042352331115"/>
                  <c:y val="-4.68469581125362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620377224749523E-2"/>
                  <c:y val="0.548591465038460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74662558224146"/>
                      <c:h val="0.20987092427204984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0416847118367499"/>
                  <c:y val="0.320501384549126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262842078245068"/>
                      <c:h val="0.1775821324712811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5789973178302477"/>
                  <c:y val="0.146325626611495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0380395401793616"/>
                  <c:y val="3.45995387182233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Hoja1!$A$1:$A$6</c:f>
              <c:strCache>
                <c:ptCount val="6"/>
                <c:pt idx="0">
                  <c:v>Comando de Operaciones Navales</c:v>
                </c:pt>
                <c:pt idx="1">
                  <c:v>Dirección Nacional de Espacios Acuáticos</c:v>
                </c:pt>
                <c:pt idx="2">
                  <c:v>Dirección de Inteligencia Naval</c:v>
                </c:pt>
                <c:pt idx="3">
                  <c:v>Direcciones de Subsecretaría</c:v>
                </c:pt>
                <c:pt idx="4">
                  <c:v>Autoridades Portuarias y Concesionarios de Puertos</c:v>
                </c:pt>
                <c:pt idx="5">
                  <c:v>Superintendencias de Terminales Petroleros</c:v>
                </c:pt>
              </c:strCache>
            </c:strRef>
          </c:cat>
          <c:val>
            <c:numRef>
              <c:f>Hoja1!$B$1:$B$6</c:f>
              <c:numCache>
                <c:formatCode>General</c:formatCode>
                <c:ptCount val="6"/>
                <c:pt idx="0">
                  <c:v>16</c:v>
                </c:pt>
                <c:pt idx="1">
                  <c:v>29</c:v>
                </c:pt>
                <c:pt idx="2">
                  <c:v>3</c:v>
                </c:pt>
                <c:pt idx="3">
                  <c:v>1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Kilogramos</a:t>
            </a:r>
            <a:r>
              <a:rPr lang="en-US" dirty="0" smtClean="0"/>
              <a:t> (M)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ILICITOS_DROGAS!$B$1</c:f>
              <c:strCache>
                <c:ptCount val="1"/>
                <c:pt idx="0">
                  <c:v>DROGA_TRANSP_M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ILICITOS_DROGAS!$A$2:$A$43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ILICITOS_DROGAS!$B$2:$B$43</c:f>
              <c:numCache>
                <c:formatCode>0.00</c:formatCode>
                <c:ptCount val="42"/>
                <c:pt idx="0">
                  <c:v>15386.666666666666</c:v>
                </c:pt>
                <c:pt idx="1">
                  <c:v>15386.666666666666</c:v>
                </c:pt>
                <c:pt idx="2">
                  <c:v>780</c:v>
                </c:pt>
                <c:pt idx="3">
                  <c:v>14473.333333333334</c:v>
                </c:pt>
                <c:pt idx="4">
                  <c:v>14473.333333333334</c:v>
                </c:pt>
                <c:pt idx="5">
                  <c:v>5206.666666666667</c:v>
                </c:pt>
                <c:pt idx="6">
                  <c:v>206.66666666666666</c:v>
                </c:pt>
                <c:pt idx="7">
                  <c:v>2593.3333333333335</c:v>
                </c:pt>
                <c:pt idx="8">
                  <c:v>2593.3333333333335</c:v>
                </c:pt>
                <c:pt idx="9">
                  <c:v>7506.666666666667</c:v>
                </c:pt>
                <c:pt idx="10">
                  <c:v>7506.666666666667</c:v>
                </c:pt>
                <c:pt idx="11">
                  <c:v>41666.666666666664</c:v>
                </c:pt>
                <c:pt idx="12">
                  <c:v>41666.666666666664</c:v>
                </c:pt>
                <c:pt idx="13">
                  <c:v>10393.333333333334</c:v>
                </c:pt>
                <c:pt idx="14">
                  <c:v>35088.333333333336</c:v>
                </c:pt>
                <c:pt idx="15">
                  <c:v>17085.213333333333</c:v>
                </c:pt>
                <c:pt idx="16">
                  <c:v>11487.34</c:v>
                </c:pt>
                <c:pt idx="17">
                  <c:v>4303.2</c:v>
                </c:pt>
                <c:pt idx="18">
                  <c:v>9373.4533333333347</c:v>
                </c:pt>
                <c:pt idx="19">
                  <c:v>414.26666666666665</c:v>
                </c:pt>
                <c:pt idx="20">
                  <c:v>9902.4666666666672</c:v>
                </c:pt>
                <c:pt idx="21">
                  <c:v>270.85333333333335</c:v>
                </c:pt>
                <c:pt idx="22">
                  <c:v>9030.2333333333336</c:v>
                </c:pt>
                <c:pt idx="23">
                  <c:v>2158</c:v>
                </c:pt>
                <c:pt idx="24">
                  <c:v>3952.6666666666702</c:v>
                </c:pt>
                <c:pt idx="25">
                  <c:v>5656</c:v>
                </c:pt>
                <c:pt idx="26">
                  <c:v>3894.9333333333334</c:v>
                </c:pt>
                <c:pt idx="27">
                  <c:v>3894.9333333333334</c:v>
                </c:pt>
                <c:pt idx="28">
                  <c:v>16363.846666666668</c:v>
                </c:pt>
                <c:pt idx="29">
                  <c:v>16363.846666666668</c:v>
                </c:pt>
                <c:pt idx="30">
                  <c:v>4533.333333333333</c:v>
                </c:pt>
                <c:pt idx="31">
                  <c:v>4533.333333333333</c:v>
                </c:pt>
                <c:pt idx="32">
                  <c:v>333.33333333333331</c:v>
                </c:pt>
                <c:pt idx="33">
                  <c:v>2800</c:v>
                </c:pt>
                <c:pt idx="34">
                  <c:v>286.66666666666669</c:v>
                </c:pt>
                <c:pt idx="35">
                  <c:v>8087.6666666666679</c:v>
                </c:pt>
                <c:pt idx="36">
                  <c:v>5473.7933333333331</c:v>
                </c:pt>
                <c:pt idx="37">
                  <c:v>5473.7933333333331</c:v>
                </c:pt>
                <c:pt idx="38">
                  <c:v>10620</c:v>
                </c:pt>
                <c:pt idx="39">
                  <c:v>257.53333333333336</c:v>
                </c:pt>
                <c:pt idx="40">
                  <c:v>257.53333333333336</c:v>
                </c:pt>
                <c:pt idx="41">
                  <c:v>257.53333333333336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2024470976"/>
        <c:axId val="-2024470432"/>
        <c:axId val="0"/>
      </c:bar3DChart>
      <c:dateAx>
        <c:axId val="-20244709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0432"/>
        <c:crosses val="autoZero"/>
        <c:auto val="1"/>
        <c:lblOffset val="100"/>
        <c:baseTimeUnit val="months"/>
      </c:dateAx>
      <c:valAx>
        <c:axId val="-202447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Galones</a:t>
            </a:r>
            <a:r>
              <a:rPr lang="es-EC" baseline="0" dirty="0"/>
              <a:t> de </a:t>
            </a:r>
            <a:r>
              <a:rPr lang="es-EC" baseline="0" dirty="0" smtClean="0"/>
              <a:t>Combustible (M)</a:t>
            </a:r>
            <a:endParaRPr lang="es-EC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900172791957893"/>
          <c:y val="3.4075481718160792E-2"/>
          <c:w val="0.86974450232575273"/>
          <c:h val="0.852523398603951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ILICITOS_CC!$C$1</c:f>
              <c:strCache>
                <c:ptCount val="1"/>
                <c:pt idx="0">
                  <c:v>GAL_DIESEL_M3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ILICITOS_CC!$A$2:$A$43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ILICITOS_CC!$C$2:$C$43</c:f>
              <c:numCache>
                <c:formatCode>0.00</c:formatCode>
                <c:ptCount val="42"/>
                <c:pt idx="0">
                  <c:v>0</c:v>
                </c:pt>
                <c:pt idx="1">
                  <c:v>1010.0652112276722</c:v>
                </c:pt>
                <c:pt idx="2">
                  <c:v>0</c:v>
                </c:pt>
                <c:pt idx="3">
                  <c:v>90905.869010490496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191614.6867025801</c:v>
                </c:pt>
                <c:pt idx="9">
                  <c:v>38329.316699744828</c:v>
                </c:pt>
                <c:pt idx="10">
                  <c:v>53140.062375956899</c:v>
                </c:pt>
                <c:pt idx="11">
                  <c:v>0</c:v>
                </c:pt>
                <c:pt idx="12">
                  <c:v>31250</c:v>
                </c:pt>
                <c:pt idx="13">
                  <c:v>31250</c:v>
                </c:pt>
                <c:pt idx="14">
                  <c:v>31250</c:v>
                </c:pt>
                <c:pt idx="15">
                  <c:v>31250</c:v>
                </c:pt>
                <c:pt idx="16">
                  <c:v>31250</c:v>
                </c:pt>
                <c:pt idx="17">
                  <c:v>31250</c:v>
                </c:pt>
                <c:pt idx="18">
                  <c:v>31250</c:v>
                </c:pt>
                <c:pt idx="19">
                  <c:v>31250</c:v>
                </c:pt>
                <c:pt idx="20">
                  <c:v>31250</c:v>
                </c:pt>
                <c:pt idx="21">
                  <c:v>31250</c:v>
                </c:pt>
                <c:pt idx="22">
                  <c:v>31250</c:v>
                </c:pt>
                <c:pt idx="23">
                  <c:v>31250</c:v>
                </c:pt>
                <c:pt idx="24">
                  <c:v>0</c:v>
                </c:pt>
                <c:pt idx="25">
                  <c:v>0</c:v>
                </c:pt>
                <c:pt idx="26">
                  <c:v>27684.563758389264</c:v>
                </c:pt>
                <c:pt idx="27">
                  <c:v>83053.691275167788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105704.69798657719</c:v>
                </c:pt>
                <c:pt idx="32">
                  <c:v>0</c:v>
                </c:pt>
                <c:pt idx="33">
                  <c:v>0</c:v>
                </c:pt>
                <c:pt idx="34">
                  <c:v>100671.14093959732</c:v>
                </c:pt>
                <c:pt idx="35">
                  <c:v>57885.906040268463</c:v>
                </c:pt>
                <c:pt idx="36">
                  <c:v>31250</c:v>
                </c:pt>
                <c:pt idx="37">
                  <c:v>31250</c:v>
                </c:pt>
                <c:pt idx="38">
                  <c:v>31250</c:v>
                </c:pt>
                <c:pt idx="39">
                  <c:v>31250</c:v>
                </c:pt>
                <c:pt idx="40">
                  <c:v>31250</c:v>
                </c:pt>
                <c:pt idx="41">
                  <c:v>31250</c:v>
                </c:pt>
              </c:numCache>
            </c:numRef>
          </c:val>
        </c:ser>
        <c:ser>
          <c:idx val="1"/>
          <c:order val="1"/>
          <c:tx>
            <c:strRef>
              <c:f>ILICITOS_CC!$D$1</c:f>
              <c:strCache>
                <c:ptCount val="1"/>
                <c:pt idx="0">
                  <c:v>GAL_GASOL_M3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numRef>
              <c:f>ILICITOS_CC!$A$2:$A$43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ILICITOS_CC!$D$2:$D$43</c:f>
              <c:numCache>
                <c:formatCode>0.00</c:formatCode>
                <c:ptCount val="42"/>
                <c:pt idx="0">
                  <c:v>26300</c:v>
                </c:pt>
                <c:pt idx="1">
                  <c:v>5670.6958510290751</c:v>
                </c:pt>
                <c:pt idx="2">
                  <c:v>26300</c:v>
                </c:pt>
                <c:pt idx="3">
                  <c:v>99185.625612544914</c:v>
                </c:pt>
                <c:pt idx="4">
                  <c:v>26300</c:v>
                </c:pt>
                <c:pt idx="5">
                  <c:v>5670.6958510290751</c:v>
                </c:pt>
                <c:pt idx="6">
                  <c:v>26300</c:v>
                </c:pt>
                <c:pt idx="7">
                  <c:v>26300</c:v>
                </c:pt>
                <c:pt idx="8">
                  <c:v>55057.301535445928</c:v>
                </c:pt>
                <c:pt idx="9">
                  <c:v>150015.68114995098</c:v>
                </c:pt>
                <c:pt idx="10">
                  <c:v>26300</c:v>
                </c:pt>
                <c:pt idx="11">
                  <c:v>26300</c:v>
                </c:pt>
                <c:pt idx="12">
                  <c:v>7262.8220408911702</c:v>
                </c:pt>
                <c:pt idx="13">
                  <c:v>39771.90794902356</c:v>
                </c:pt>
                <c:pt idx="14">
                  <c:v>45602.420463922252</c:v>
                </c:pt>
                <c:pt idx="15">
                  <c:v>49508.719171174474</c:v>
                </c:pt>
                <c:pt idx="16">
                  <c:v>22584.193637113778</c:v>
                </c:pt>
                <c:pt idx="17">
                  <c:v>11820.17053268543</c:v>
                </c:pt>
                <c:pt idx="18">
                  <c:v>58594.480608783349</c:v>
                </c:pt>
                <c:pt idx="19">
                  <c:v>9259.3747134867517</c:v>
                </c:pt>
                <c:pt idx="20">
                  <c:v>11776.767213715961</c:v>
                </c:pt>
                <c:pt idx="21">
                  <c:v>9404.0524433849823</c:v>
                </c:pt>
                <c:pt idx="22">
                  <c:v>10561.474282570825</c:v>
                </c:pt>
                <c:pt idx="23">
                  <c:v>39453.616943247456</c:v>
                </c:pt>
                <c:pt idx="24">
                  <c:v>16320.459666516448</c:v>
                </c:pt>
                <c:pt idx="25">
                  <c:v>31929.788192879674</c:v>
                </c:pt>
                <c:pt idx="26">
                  <c:v>63752.906714736368</c:v>
                </c:pt>
                <c:pt idx="27">
                  <c:v>8142.4515547543942</c:v>
                </c:pt>
                <c:pt idx="28">
                  <c:v>66544.096439837769</c:v>
                </c:pt>
                <c:pt idx="29">
                  <c:v>68250.811176205505</c:v>
                </c:pt>
                <c:pt idx="30">
                  <c:v>4800.1351960342499</c:v>
                </c:pt>
                <c:pt idx="31">
                  <c:v>9244.7048219918888</c:v>
                </c:pt>
                <c:pt idx="32">
                  <c:v>26300</c:v>
                </c:pt>
                <c:pt idx="33">
                  <c:v>10240.288418206399</c:v>
                </c:pt>
                <c:pt idx="34">
                  <c:v>8355.7908968003612</c:v>
                </c:pt>
                <c:pt idx="35">
                  <c:v>28018.566922036953</c:v>
                </c:pt>
                <c:pt idx="36">
                  <c:v>10508.879492600423</c:v>
                </c:pt>
                <c:pt idx="37">
                  <c:v>1105.1004228329809</c:v>
                </c:pt>
                <c:pt idx="38">
                  <c:v>54858.853065539108</c:v>
                </c:pt>
                <c:pt idx="39">
                  <c:v>15325.449260042284</c:v>
                </c:pt>
                <c:pt idx="40">
                  <c:v>63553.699788583508</c:v>
                </c:pt>
                <c:pt idx="41">
                  <c:v>12448.017970401692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2024479680"/>
        <c:axId val="-2024472064"/>
        <c:axId val="-2110146192"/>
      </c:bar3DChart>
      <c:dateAx>
        <c:axId val="-202447968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2064"/>
        <c:crosses val="autoZero"/>
        <c:auto val="1"/>
        <c:lblOffset val="100"/>
        <c:baseTimeUnit val="months"/>
      </c:dateAx>
      <c:valAx>
        <c:axId val="-202447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9680"/>
        <c:crosses val="autoZero"/>
        <c:crossBetween val="between"/>
      </c:valAx>
      <c:serAx>
        <c:axId val="-2110146192"/>
        <c:scaling>
          <c:orientation val="minMax"/>
        </c:scaling>
        <c:delete val="1"/>
        <c:axPos val="b"/>
        <c:majorTickMark val="none"/>
        <c:minorTickMark val="none"/>
        <c:tickLblPos val="nextTo"/>
        <c:crossAx val="-2024472064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376181102362205"/>
          <c:y val="2.5428331875182269E-2"/>
          <c:w val="0.81568263342082237"/>
          <c:h val="0.805575240594925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ILICITOS_PESCA!$D$1</c:f>
              <c:strCache>
                <c:ptCount val="1"/>
                <c:pt idx="0">
                  <c:v>Pesca Ilícita Modelada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ILICITOS_PESCA!$A$2:$A$43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ILICITOS_PESCA!$D$2:$D$43</c:f>
              <c:numCache>
                <c:formatCode>_(* #,##0.00_);_(* \(#,##0.00\);_(* "-"??_);_(@_)</c:formatCode>
                <c:ptCount val="42"/>
                <c:pt idx="0">
                  <c:v>3233.5973986228005</c:v>
                </c:pt>
                <c:pt idx="1">
                  <c:v>5394.9660137719975</c:v>
                </c:pt>
                <c:pt idx="2">
                  <c:v>5447.2365263963275</c:v>
                </c:pt>
                <c:pt idx="3">
                  <c:v>5508.7312471308342</c:v>
                </c:pt>
                <c:pt idx="4">
                  <c:v>4198.8936954858464</c:v>
                </c:pt>
                <c:pt idx="5">
                  <c:v>3372.8146136189748</c:v>
                </c:pt>
                <c:pt idx="6">
                  <c:v>4475.1074827850043</c:v>
                </c:pt>
                <c:pt idx="7">
                  <c:v>1971.9307115531753</c:v>
                </c:pt>
                <c:pt idx="8">
                  <c:v>4011.6764345830152</c:v>
                </c:pt>
                <c:pt idx="9">
                  <c:v>6795.1666411629694</c:v>
                </c:pt>
                <c:pt idx="10">
                  <c:v>4237.49871461362</c:v>
                </c:pt>
                <c:pt idx="11">
                  <c:v>2925.4405202754406</c:v>
                </c:pt>
                <c:pt idx="12">
                  <c:v>2472.0498850707149</c:v>
                </c:pt>
                <c:pt idx="13">
                  <c:v>4832.6330218624889</c:v>
                </c:pt>
                <c:pt idx="14">
                  <c:v>4147.3480130771668</c:v>
                </c:pt>
                <c:pt idx="15">
                  <c:v>4173.0952619754016</c:v>
                </c:pt>
                <c:pt idx="16">
                  <c:v>3578.3966105942341</c:v>
                </c:pt>
                <c:pt idx="17">
                  <c:v>4100.0923916237007</c:v>
                </c:pt>
                <c:pt idx="18">
                  <c:v>3797.87620790967</c:v>
                </c:pt>
                <c:pt idx="19">
                  <c:v>2482.8825690583863</c:v>
                </c:pt>
                <c:pt idx="20">
                  <c:v>3657.6792977503819</c:v>
                </c:pt>
                <c:pt idx="21">
                  <c:v>4832.7900172825994</c:v>
                </c:pt>
                <c:pt idx="22">
                  <c:v>3409.1555477143766</c:v>
                </c:pt>
                <c:pt idx="23">
                  <c:v>2119.2811760808827</c:v>
                </c:pt>
                <c:pt idx="24">
                  <c:v>3198.2619303520114</c:v>
                </c:pt>
                <c:pt idx="25">
                  <c:v>5908.2700635163401</c:v>
                </c:pt>
                <c:pt idx="26">
                  <c:v>6064.092205193745</c:v>
                </c:pt>
                <c:pt idx="27">
                  <c:v>4589.8517719278034</c:v>
                </c:pt>
                <c:pt idx="28">
                  <c:v>4269.7262407335638</c:v>
                </c:pt>
                <c:pt idx="29">
                  <c:v>5204.1601938662561</c:v>
                </c:pt>
                <c:pt idx="30">
                  <c:v>4296.6666750470522</c:v>
                </c:pt>
                <c:pt idx="31">
                  <c:v>3567.1130618786733</c:v>
                </c:pt>
                <c:pt idx="32">
                  <c:v>2626.193448633474</c:v>
                </c:pt>
                <c:pt idx="33">
                  <c:v>3783.1354333183185</c:v>
                </c:pt>
                <c:pt idx="34">
                  <c:v>2970.764929482546</c:v>
                </c:pt>
                <c:pt idx="35">
                  <c:v>1146.9640460502196</c:v>
                </c:pt>
                <c:pt idx="36">
                  <c:v>1815.041996000743</c:v>
                </c:pt>
                <c:pt idx="37">
                  <c:v>4470.2409086620837</c:v>
                </c:pt>
                <c:pt idx="38">
                  <c:v>4470.2409086620837</c:v>
                </c:pt>
                <c:pt idx="39">
                  <c:v>4664.5920479797687</c:v>
                </c:pt>
                <c:pt idx="40">
                  <c:v>5961.8035507476316</c:v>
                </c:pt>
                <c:pt idx="41">
                  <c:v>3996.7158870194216</c:v>
                </c:pt>
              </c:numCache>
            </c:numRef>
          </c:val>
        </c:ser>
        <c:ser>
          <c:idx val="1"/>
          <c:order val="1"/>
          <c:tx>
            <c:strRef>
              <c:f>ILICITOS_PESCA!$E$1</c:f>
              <c:strCache>
                <c:ptCount val="1"/>
                <c:pt idx="0">
                  <c:v>Capturas Modelado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numRef>
              <c:f>ILICITOS_PESCA!$A$2:$A$43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ILICITOS_PESCA!$E$2:$E$43</c:f>
              <c:numCache>
                <c:formatCode>_(* #,##0.00_);_(* \(#,##0.00\);_(* "-"??_);_(@_)</c:formatCode>
                <c:ptCount val="42"/>
                <c:pt idx="0">
                  <c:v>23097.124275877144</c:v>
                </c:pt>
                <c:pt idx="1">
                  <c:v>38535.471526942834</c:v>
                </c:pt>
                <c:pt idx="2">
                  <c:v>38908.832331402336</c:v>
                </c:pt>
                <c:pt idx="3">
                  <c:v>39348.080336648811</c:v>
                </c:pt>
                <c:pt idx="4">
                  <c:v>29992.097824898898</c:v>
                </c:pt>
                <c:pt idx="5">
                  <c:v>24091.532954421247</c:v>
                </c:pt>
                <c:pt idx="6">
                  <c:v>31965.053448464314</c:v>
                </c:pt>
                <c:pt idx="7">
                  <c:v>14085.219368236965</c:v>
                </c:pt>
                <c:pt idx="8">
                  <c:v>28654.831675592963</c:v>
                </c:pt>
                <c:pt idx="9">
                  <c:v>48536.904579735492</c:v>
                </c:pt>
                <c:pt idx="10">
                  <c:v>30267.847961525851</c:v>
                </c:pt>
                <c:pt idx="11">
                  <c:v>20896.003716253144</c:v>
                </c:pt>
                <c:pt idx="12">
                  <c:v>17657.499179076534</c:v>
                </c:pt>
                <c:pt idx="13">
                  <c:v>34518.807299017775</c:v>
                </c:pt>
                <c:pt idx="14">
                  <c:v>29623.91437912262</c:v>
                </c:pt>
                <c:pt idx="15">
                  <c:v>29807.823299824293</c:v>
                </c:pt>
                <c:pt idx="16">
                  <c:v>25559.975789958811</c:v>
                </c:pt>
                <c:pt idx="17">
                  <c:v>29286.374225883574</c:v>
                </c:pt>
                <c:pt idx="18">
                  <c:v>27127.687199354783</c:v>
                </c:pt>
                <c:pt idx="19">
                  <c:v>17734.875493274187</c:v>
                </c:pt>
                <c:pt idx="20">
                  <c:v>26126.280698217011</c:v>
                </c:pt>
                <c:pt idx="21">
                  <c:v>34519.928694875707</c:v>
                </c:pt>
                <c:pt idx="22">
                  <c:v>24351.111055102687</c:v>
                </c:pt>
                <c:pt idx="23">
                  <c:v>15137.722686292018</c:v>
                </c:pt>
                <c:pt idx="24">
                  <c:v>22844.728073942937</c:v>
                </c:pt>
                <c:pt idx="25">
                  <c:v>42201.929025116711</c:v>
                </c:pt>
                <c:pt idx="26">
                  <c:v>43314.944322812458</c:v>
                </c:pt>
                <c:pt idx="27">
                  <c:v>32784.65551377002</c:v>
                </c:pt>
                <c:pt idx="28">
                  <c:v>30498.044576668308</c:v>
                </c:pt>
                <c:pt idx="29">
                  <c:v>37172.5728133304</c:v>
                </c:pt>
                <c:pt idx="30">
                  <c:v>30690.476250336087</c:v>
                </c:pt>
                <c:pt idx="31">
                  <c:v>25479.379013419093</c:v>
                </c:pt>
                <c:pt idx="32">
                  <c:v>18758.52463309624</c:v>
                </c:pt>
                <c:pt idx="33">
                  <c:v>27022.395952273702</c:v>
                </c:pt>
                <c:pt idx="34">
                  <c:v>21219.749496303899</c:v>
                </c:pt>
                <c:pt idx="35">
                  <c:v>8192.6003289301389</c:v>
                </c:pt>
                <c:pt idx="36">
                  <c:v>12964.585685719592</c:v>
                </c:pt>
                <c:pt idx="37">
                  <c:v>31930.292204729169</c:v>
                </c:pt>
                <c:pt idx="38">
                  <c:v>31930.292204729169</c:v>
                </c:pt>
                <c:pt idx="39">
                  <c:v>33318.514628426914</c:v>
                </c:pt>
                <c:pt idx="40">
                  <c:v>42584.31107676879</c:v>
                </c:pt>
                <c:pt idx="41">
                  <c:v>28547.970621567296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2024474784"/>
        <c:axId val="-2024471520"/>
        <c:axId val="-2110143696"/>
      </c:bar3DChart>
      <c:dateAx>
        <c:axId val="-202447478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1520"/>
        <c:crosses val="autoZero"/>
        <c:auto val="1"/>
        <c:lblOffset val="100"/>
        <c:baseTimeUnit val="months"/>
      </c:dateAx>
      <c:valAx>
        <c:axId val="-202447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4784"/>
        <c:crosses val="autoZero"/>
        <c:crossBetween val="between"/>
      </c:valAx>
      <c:serAx>
        <c:axId val="-2110143696"/>
        <c:scaling>
          <c:orientation val="minMax"/>
        </c:scaling>
        <c:delete val="1"/>
        <c:axPos val="b"/>
        <c:majorTickMark val="none"/>
        <c:minorTickMark val="none"/>
        <c:tickLblPos val="nextTo"/>
        <c:crossAx val="-2024471520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615048118985126"/>
          <c:y val="1.5124805939340324E-2"/>
          <c:w val="0.86384951881014871"/>
          <c:h val="0.8468809356542554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LOGROS!$B$1</c:f>
              <c:strCache>
                <c:ptCount val="1"/>
                <c:pt idx="0">
                  <c:v>KG_DROGA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LOGROS!$A$2:$A$43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LOGROS!$B$2:$B$43</c:f>
              <c:numCache>
                <c:formatCode>0.00</c:formatCode>
                <c:ptCount val="42"/>
                <c:pt idx="0">
                  <c:v>0</c:v>
                </c:pt>
                <c:pt idx="1">
                  <c:v>2308</c:v>
                </c:pt>
                <c:pt idx="2">
                  <c:v>117</c:v>
                </c:pt>
                <c:pt idx="3">
                  <c:v>2171</c:v>
                </c:pt>
                <c:pt idx="4">
                  <c:v>0</c:v>
                </c:pt>
                <c:pt idx="5">
                  <c:v>781</c:v>
                </c:pt>
                <c:pt idx="6">
                  <c:v>31</c:v>
                </c:pt>
                <c:pt idx="7">
                  <c:v>389</c:v>
                </c:pt>
                <c:pt idx="8">
                  <c:v>0</c:v>
                </c:pt>
                <c:pt idx="9">
                  <c:v>1126</c:v>
                </c:pt>
                <c:pt idx="10">
                  <c:v>0</c:v>
                </c:pt>
                <c:pt idx="11">
                  <c:v>6250</c:v>
                </c:pt>
                <c:pt idx="12">
                  <c:v>0</c:v>
                </c:pt>
                <c:pt idx="13">
                  <c:v>1559</c:v>
                </c:pt>
                <c:pt idx="14">
                  <c:v>5263.25</c:v>
                </c:pt>
                <c:pt idx="15">
                  <c:v>2562.7820000000002</c:v>
                </c:pt>
                <c:pt idx="16">
                  <c:v>1723.1010000000001</c:v>
                </c:pt>
                <c:pt idx="17">
                  <c:v>645.48</c:v>
                </c:pt>
                <c:pt idx="18">
                  <c:v>1406.0180000000003</c:v>
                </c:pt>
                <c:pt idx="19">
                  <c:v>62.14</c:v>
                </c:pt>
                <c:pt idx="20">
                  <c:v>1485.37</c:v>
                </c:pt>
                <c:pt idx="21">
                  <c:v>40.628</c:v>
                </c:pt>
                <c:pt idx="22">
                  <c:v>1354.5350000000001</c:v>
                </c:pt>
                <c:pt idx="23">
                  <c:v>323.7</c:v>
                </c:pt>
                <c:pt idx="24">
                  <c:v>592.9</c:v>
                </c:pt>
                <c:pt idx="25">
                  <c:v>848.4</c:v>
                </c:pt>
                <c:pt idx="26">
                  <c:v>584.24</c:v>
                </c:pt>
                <c:pt idx="27">
                  <c:v>0</c:v>
                </c:pt>
                <c:pt idx="28">
                  <c:v>2454.5770000000002</c:v>
                </c:pt>
                <c:pt idx="29">
                  <c:v>0</c:v>
                </c:pt>
                <c:pt idx="30">
                  <c:v>680</c:v>
                </c:pt>
                <c:pt idx="31">
                  <c:v>0</c:v>
                </c:pt>
                <c:pt idx="32">
                  <c:v>50</c:v>
                </c:pt>
                <c:pt idx="33">
                  <c:v>420</c:v>
                </c:pt>
                <c:pt idx="34">
                  <c:v>43</c:v>
                </c:pt>
                <c:pt idx="35">
                  <c:v>1213.1500000000001</c:v>
                </c:pt>
                <c:pt idx="36">
                  <c:v>821.06899999999996</c:v>
                </c:pt>
                <c:pt idx="37">
                  <c:v>0</c:v>
                </c:pt>
                <c:pt idx="38">
                  <c:v>1593</c:v>
                </c:pt>
                <c:pt idx="39">
                  <c:v>38.630000000000003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</c:ser>
        <c:ser>
          <c:idx val="1"/>
          <c:order val="1"/>
          <c:tx>
            <c:strRef>
              <c:f>LOGROS!$C$1</c:f>
              <c:strCache>
                <c:ptCount val="1"/>
                <c:pt idx="0">
                  <c:v>GAL_DIESEL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numRef>
              <c:f>LOGROS!$A$2:$A$43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LOGROS!$C$2:$C$43</c:f>
              <c:numCache>
                <c:formatCode>0.00</c:formatCode>
                <c:ptCount val="42"/>
                <c:pt idx="0">
                  <c:v>0</c:v>
                </c:pt>
                <c:pt idx="1">
                  <c:v>95</c:v>
                </c:pt>
                <c:pt idx="2">
                  <c:v>0</c:v>
                </c:pt>
                <c:pt idx="3">
                  <c:v>8550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18022</c:v>
                </c:pt>
                <c:pt idx="9">
                  <c:v>3605</c:v>
                </c:pt>
                <c:pt idx="10">
                  <c:v>4998</c:v>
                </c:pt>
                <c:pt idx="11">
                  <c:v>0</c:v>
                </c:pt>
                <c:pt idx="12">
                  <c:v>0</c:v>
                </c:pt>
                <c:pt idx="13">
                  <c:v>7190</c:v>
                </c:pt>
                <c:pt idx="14">
                  <c:v>130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55</c:v>
                </c:pt>
                <c:pt idx="27">
                  <c:v>165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210</c:v>
                </c:pt>
                <c:pt idx="32">
                  <c:v>0</c:v>
                </c:pt>
                <c:pt idx="33">
                  <c:v>0</c:v>
                </c:pt>
                <c:pt idx="34">
                  <c:v>200</c:v>
                </c:pt>
                <c:pt idx="35">
                  <c:v>115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</c:ser>
        <c:ser>
          <c:idx val="2"/>
          <c:order val="2"/>
          <c:tx>
            <c:strRef>
              <c:f>LOGROS!$D$1</c:f>
              <c:strCache>
                <c:ptCount val="1"/>
                <c:pt idx="0">
                  <c:v>GAL_GASOLI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numRef>
              <c:f>LOGROS!$A$2:$A$43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LOGROS!$D$2:$D$43</c:f>
              <c:numCache>
                <c:formatCode>0.00</c:formatCode>
                <c:ptCount val="42"/>
                <c:pt idx="0">
                  <c:v>0</c:v>
                </c:pt>
                <c:pt idx="1">
                  <c:v>55</c:v>
                </c:pt>
                <c:pt idx="2">
                  <c:v>0</c:v>
                </c:pt>
                <c:pt idx="3">
                  <c:v>962</c:v>
                </c:pt>
                <c:pt idx="4">
                  <c:v>0</c:v>
                </c:pt>
                <c:pt idx="5">
                  <c:v>55</c:v>
                </c:pt>
                <c:pt idx="6">
                  <c:v>0</c:v>
                </c:pt>
                <c:pt idx="7">
                  <c:v>0</c:v>
                </c:pt>
                <c:pt idx="8">
                  <c:v>534</c:v>
                </c:pt>
                <c:pt idx="9">
                  <c:v>1455</c:v>
                </c:pt>
                <c:pt idx="10">
                  <c:v>0</c:v>
                </c:pt>
                <c:pt idx="11">
                  <c:v>0</c:v>
                </c:pt>
                <c:pt idx="12">
                  <c:v>502</c:v>
                </c:pt>
                <c:pt idx="13">
                  <c:v>2749</c:v>
                </c:pt>
                <c:pt idx="14">
                  <c:v>3152</c:v>
                </c:pt>
                <c:pt idx="15">
                  <c:v>3422</c:v>
                </c:pt>
                <c:pt idx="16">
                  <c:v>1561</c:v>
                </c:pt>
                <c:pt idx="17">
                  <c:v>817</c:v>
                </c:pt>
                <c:pt idx="18">
                  <c:v>4050</c:v>
                </c:pt>
                <c:pt idx="19">
                  <c:v>640</c:v>
                </c:pt>
                <c:pt idx="20">
                  <c:v>814</c:v>
                </c:pt>
                <c:pt idx="21">
                  <c:v>650</c:v>
                </c:pt>
                <c:pt idx="22">
                  <c:v>730</c:v>
                </c:pt>
                <c:pt idx="23">
                  <c:v>2727</c:v>
                </c:pt>
                <c:pt idx="24">
                  <c:v>918</c:v>
                </c:pt>
                <c:pt idx="25">
                  <c:v>1796</c:v>
                </c:pt>
                <c:pt idx="26">
                  <c:v>3586</c:v>
                </c:pt>
                <c:pt idx="27">
                  <c:v>458</c:v>
                </c:pt>
                <c:pt idx="28">
                  <c:v>3743</c:v>
                </c:pt>
                <c:pt idx="29">
                  <c:v>3839</c:v>
                </c:pt>
                <c:pt idx="30">
                  <c:v>270</c:v>
                </c:pt>
                <c:pt idx="31">
                  <c:v>520</c:v>
                </c:pt>
                <c:pt idx="32">
                  <c:v>0</c:v>
                </c:pt>
                <c:pt idx="33">
                  <c:v>576</c:v>
                </c:pt>
                <c:pt idx="34">
                  <c:v>470</c:v>
                </c:pt>
                <c:pt idx="35">
                  <c:v>1576</c:v>
                </c:pt>
                <c:pt idx="36">
                  <c:v>504</c:v>
                </c:pt>
                <c:pt idx="37">
                  <c:v>53</c:v>
                </c:pt>
                <c:pt idx="38">
                  <c:v>2631</c:v>
                </c:pt>
                <c:pt idx="39">
                  <c:v>735</c:v>
                </c:pt>
                <c:pt idx="40">
                  <c:v>3048</c:v>
                </c:pt>
                <c:pt idx="41">
                  <c:v>597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2024472608"/>
        <c:axId val="-2024478592"/>
        <c:axId val="-2110141824"/>
      </c:bar3DChart>
      <c:dateAx>
        <c:axId val="-202447260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8592"/>
        <c:crosses val="autoZero"/>
        <c:auto val="1"/>
        <c:lblOffset val="100"/>
        <c:baseTimeUnit val="months"/>
      </c:dateAx>
      <c:valAx>
        <c:axId val="-202447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2608"/>
        <c:crosses val="autoZero"/>
        <c:crossBetween val="between"/>
      </c:valAx>
      <c:serAx>
        <c:axId val="-2110141824"/>
        <c:scaling>
          <c:orientation val="minMax"/>
        </c:scaling>
        <c:delete val="1"/>
        <c:axPos val="b"/>
        <c:majorTickMark val="none"/>
        <c:minorTickMark val="none"/>
        <c:tickLblPos val="nextTo"/>
        <c:crossAx val="-2024478592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4016857047798E-2"/>
          <c:y val="2.5428331875182269E-2"/>
          <c:w val="0.93155983142952203"/>
          <c:h val="0.84879435853650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OPE_TOT!$B$1</c:f>
              <c:strCache>
                <c:ptCount val="1"/>
                <c:pt idx="0">
                  <c:v>PATRULLAJES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OPE_TOT!$A$2:$A$43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OPE_TOT!$B$2:$B$43</c:f>
              <c:numCache>
                <c:formatCode>General</c:formatCode>
                <c:ptCount val="42"/>
                <c:pt idx="0">
                  <c:v>2607</c:v>
                </c:pt>
                <c:pt idx="1">
                  <c:v>2420</c:v>
                </c:pt>
                <c:pt idx="2">
                  <c:v>2582</c:v>
                </c:pt>
                <c:pt idx="3">
                  <c:v>2247</c:v>
                </c:pt>
                <c:pt idx="4">
                  <c:v>2260</c:v>
                </c:pt>
                <c:pt idx="5">
                  <c:v>2586</c:v>
                </c:pt>
                <c:pt idx="6">
                  <c:v>2475</c:v>
                </c:pt>
                <c:pt idx="7">
                  <c:v>2460</c:v>
                </c:pt>
                <c:pt idx="8">
                  <c:v>2439</c:v>
                </c:pt>
                <c:pt idx="9">
                  <c:v>1932</c:v>
                </c:pt>
                <c:pt idx="10">
                  <c:v>2398</c:v>
                </c:pt>
                <c:pt idx="11">
                  <c:v>2337</c:v>
                </c:pt>
                <c:pt idx="12">
                  <c:v>2205</c:v>
                </c:pt>
                <c:pt idx="13">
                  <c:v>1625</c:v>
                </c:pt>
                <c:pt idx="14">
                  <c:v>1644</c:v>
                </c:pt>
                <c:pt idx="15">
                  <c:v>1582</c:v>
                </c:pt>
                <c:pt idx="16">
                  <c:v>1456</c:v>
                </c:pt>
                <c:pt idx="17">
                  <c:v>1430</c:v>
                </c:pt>
                <c:pt idx="18">
                  <c:v>1400</c:v>
                </c:pt>
                <c:pt idx="19">
                  <c:v>1272</c:v>
                </c:pt>
                <c:pt idx="20">
                  <c:v>1077</c:v>
                </c:pt>
                <c:pt idx="21">
                  <c:v>988</c:v>
                </c:pt>
                <c:pt idx="22">
                  <c:v>989</c:v>
                </c:pt>
                <c:pt idx="23">
                  <c:v>1110</c:v>
                </c:pt>
                <c:pt idx="24">
                  <c:v>681</c:v>
                </c:pt>
                <c:pt idx="25">
                  <c:v>682</c:v>
                </c:pt>
                <c:pt idx="26">
                  <c:v>853</c:v>
                </c:pt>
                <c:pt idx="27">
                  <c:v>775</c:v>
                </c:pt>
                <c:pt idx="28">
                  <c:v>881</c:v>
                </c:pt>
                <c:pt idx="29">
                  <c:v>940</c:v>
                </c:pt>
                <c:pt idx="30">
                  <c:v>864</c:v>
                </c:pt>
                <c:pt idx="31">
                  <c:v>910</c:v>
                </c:pt>
                <c:pt idx="32">
                  <c:v>854</c:v>
                </c:pt>
                <c:pt idx="33">
                  <c:v>991</c:v>
                </c:pt>
                <c:pt idx="34">
                  <c:v>885</c:v>
                </c:pt>
                <c:pt idx="35">
                  <c:v>960</c:v>
                </c:pt>
                <c:pt idx="36">
                  <c:v>1109</c:v>
                </c:pt>
                <c:pt idx="37">
                  <c:v>1069</c:v>
                </c:pt>
                <c:pt idx="38">
                  <c:v>1226</c:v>
                </c:pt>
                <c:pt idx="39">
                  <c:v>1121</c:v>
                </c:pt>
                <c:pt idx="40">
                  <c:v>1160</c:v>
                </c:pt>
                <c:pt idx="41">
                  <c:v>995</c:v>
                </c:pt>
              </c:numCache>
            </c:numRef>
          </c:val>
        </c:ser>
        <c:ser>
          <c:idx val="1"/>
          <c:order val="1"/>
          <c:tx>
            <c:strRef>
              <c:f>OPE_TOT!$C$1</c:f>
              <c:strCache>
                <c:ptCount val="1"/>
                <c:pt idx="0">
                  <c:v>INSPECCIONES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numRef>
              <c:f>OPE_TOT!$A$2:$A$43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OPE_TOT!$C$2:$C$43</c:f>
              <c:numCache>
                <c:formatCode>General</c:formatCode>
                <c:ptCount val="42"/>
                <c:pt idx="0">
                  <c:v>4715</c:v>
                </c:pt>
                <c:pt idx="1">
                  <c:v>4325</c:v>
                </c:pt>
                <c:pt idx="2">
                  <c:v>4868</c:v>
                </c:pt>
                <c:pt idx="3">
                  <c:v>3678</c:v>
                </c:pt>
                <c:pt idx="4">
                  <c:v>3948</c:v>
                </c:pt>
                <c:pt idx="5">
                  <c:v>4242</c:v>
                </c:pt>
                <c:pt idx="6">
                  <c:v>4291</c:v>
                </c:pt>
                <c:pt idx="7">
                  <c:v>4137</c:v>
                </c:pt>
                <c:pt idx="8">
                  <c:v>4266</c:v>
                </c:pt>
                <c:pt idx="9">
                  <c:v>3200</c:v>
                </c:pt>
                <c:pt idx="10">
                  <c:v>3998</c:v>
                </c:pt>
                <c:pt idx="11">
                  <c:v>3360</c:v>
                </c:pt>
                <c:pt idx="12">
                  <c:v>2669</c:v>
                </c:pt>
                <c:pt idx="13">
                  <c:v>2376</c:v>
                </c:pt>
                <c:pt idx="14">
                  <c:v>2348</c:v>
                </c:pt>
                <c:pt idx="15">
                  <c:v>2196</c:v>
                </c:pt>
                <c:pt idx="16">
                  <c:v>2292</c:v>
                </c:pt>
                <c:pt idx="17">
                  <c:v>2630</c:v>
                </c:pt>
                <c:pt idx="18">
                  <c:v>2543</c:v>
                </c:pt>
                <c:pt idx="19">
                  <c:v>3051</c:v>
                </c:pt>
                <c:pt idx="20">
                  <c:v>2303</c:v>
                </c:pt>
                <c:pt idx="21">
                  <c:v>2236</c:v>
                </c:pt>
                <c:pt idx="22">
                  <c:v>2418</c:v>
                </c:pt>
                <c:pt idx="23">
                  <c:v>2591</c:v>
                </c:pt>
                <c:pt idx="24">
                  <c:v>1699</c:v>
                </c:pt>
                <c:pt idx="25">
                  <c:v>1609</c:v>
                </c:pt>
                <c:pt idx="26">
                  <c:v>2238</c:v>
                </c:pt>
                <c:pt idx="27">
                  <c:v>2052</c:v>
                </c:pt>
                <c:pt idx="28">
                  <c:v>1870</c:v>
                </c:pt>
                <c:pt idx="29">
                  <c:v>2584</c:v>
                </c:pt>
                <c:pt idx="30">
                  <c:v>2255</c:v>
                </c:pt>
                <c:pt idx="31">
                  <c:v>2303</c:v>
                </c:pt>
                <c:pt idx="32">
                  <c:v>1827</c:v>
                </c:pt>
                <c:pt idx="33">
                  <c:v>2368</c:v>
                </c:pt>
                <c:pt idx="34">
                  <c:v>2162</c:v>
                </c:pt>
                <c:pt idx="35">
                  <c:v>2103</c:v>
                </c:pt>
                <c:pt idx="36">
                  <c:v>2397</c:v>
                </c:pt>
                <c:pt idx="37">
                  <c:v>2525</c:v>
                </c:pt>
                <c:pt idx="38">
                  <c:v>2996</c:v>
                </c:pt>
                <c:pt idx="39">
                  <c:v>2685</c:v>
                </c:pt>
                <c:pt idx="40">
                  <c:v>3042</c:v>
                </c:pt>
                <c:pt idx="41">
                  <c:v>3259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2024467168"/>
        <c:axId val="-2024479136"/>
        <c:axId val="-2110145568"/>
      </c:bar3DChart>
      <c:dateAx>
        <c:axId val="-20244671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9136"/>
        <c:crosses val="autoZero"/>
        <c:auto val="1"/>
        <c:lblOffset val="100"/>
        <c:baseTimeUnit val="months"/>
      </c:dateAx>
      <c:valAx>
        <c:axId val="-202447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67168"/>
        <c:crosses val="autoZero"/>
        <c:crossBetween val="between"/>
      </c:valAx>
      <c:serAx>
        <c:axId val="-2110145568"/>
        <c:scaling>
          <c:orientation val="minMax"/>
        </c:scaling>
        <c:delete val="1"/>
        <c:axPos val="b"/>
        <c:majorTickMark val="none"/>
        <c:minorTickMark val="none"/>
        <c:tickLblPos val="nextTo"/>
        <c:crossAx val="-2024479136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416829306593089E-2"/>
          <c:y val="2.6567043739133597E-2"/>
          <c:w val="0.89951194562218184"/>
          <c:h val="0.843426238668802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OPE_PATAR!$B$1</c:f>
              <c:strCache>
                <c:ptCount val="1"/>
                <c:pt idx="0">
                  <c:v>PAT_ZEE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OPE_PATAR!$A$2:$A$43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OPE_PATAR!$B$2:$B$43</c:f>
              <c:numCache>
                <c:formatCode>General</c:formatCode>
                <c:ptCount val="42"/>
                <c:pt idx="0">
                  <c:v>32</c:v>
                </c:pt>
                <c:pt idx="1">
                  <c:v>27</c:v>
                </c:pt>
                <c:pt idx="2">
                  <c:v>26</c:v>
                </c:pt>
                <c:pt idx="3">
                  <c:v>0</c:v>
                </c:pt>
                <c:pt idx="4">
                  <c:v>7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7</c:v>
                </c:pt>
                <c:pt idx="15">
                  <c:v>12</c:v>
                </c:pt>
                <c:pt idx="16">
                  <c:v>2</c:v>
                </c:pt>
                <c:pt idx="17">
                  <c:v>3</c:v>
                </c:pt>
                <c:pt idx="18">
                  <c:v>1</c:v>
                </c:pt>
                <c:pt idx="19">
                  <c:v>0</c:v>
                </c:pt>
                <c:pt idx="20">
                  <c:v>2</c:v>
                </c:pt>
                <c:pt idx="21">
                  <c:v>9</c:v>
                </c:pt>
                <c:pt idx="22">
                  <c:v>1</c:v>
                </c:pt>
                <c:pt idx="23">
                  <c:v>2</c:v>
                </c:pt>
                <c:pt idx="24">
                  <c:v>2</c:v>
                </c:pt>
                <c:pt idx="25">
                  <c:v>0</c:v>
                </c:pt>
                <c:pt idx="26">
                  <c:v>2</c:v>
                </c:pt>
                <c:pt idx="27">
                  <c:v>0</c:v>
                </c:pt>
                <c:pt idx="28">
                  <c:v>8</c:v>
                </c:pt>
                <c:pt idx="29">
                  <c:v>8</c:v>
                </c:pt>
                <c:pt idx="30">
                  <c:v>8</c:v>
                </c:pt>
                <c:pt idx="31">
                  <c:v>11</c:v>
                </c:pt>
                <c:pt idx="32">
                  <c:v>3</c:v>
                </c:pt>
                <c:pt idx="33">
                  <c:v>3</c:v>
                </c:pt>
                <c:pt idx="34">
                  <c:v>14</c:v>
                </c:pt>
                <c:pt idx="35">
                  <c:v>9</c:v>
                </c:pt>
                <c:pt idx="36">
                  <c:v>28</c:v>
                </c:pt>
                <c:pt idx="37">
                  <c:v>0</c:v>
                </c:pt>
                <c:pt idx="38">
                  <c:v>6</c:v>
                </c:pt>
                <c:pt idx="39">
                  <c:v>67</c:v>
                </c:pt>
                <c:pt idx="40">
                  <c:v>6</c:v>
                </c:pt>
                <c:pt idx="41">
                  <c:v>18</c:v>
                </c:pt>
              </c:numCache>
            </c:numRef>
          </c:val>
        </c:ser>
        <c:ser>
          <c:idx val="1"/>
          <c:order val="1"/>
          <c:tx>
            <c:strRef>
              <c:f>OPE_PATAR!$C$1</c:f>
              <c:strCache>
                <c:ptCount val="1"/>
                <c:pt idx="0">
                  <c:v>PAT_MT/ZC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numRef>
              <c:f>OPE_PATAR!$A$2:$A$43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OPE_PATAR!$C$2:$C$43</c:f>
              <c:numCache>
                <c:formatCode>General</c:formatCode>
                <c:ptCount val="42"/>
                <c:pt idx="0">
                  <c:v>423</c:v>
                </c:pt>
                <c:pt idx="1">
                  <c:v>418</c:v>
                </c:pt>
                <c:pt idx="2">
                  <c:v>495</c:v>
                </c:pt>
                <c:pt idx="3">
                  <c:v>397</c:v>
                </c:pt>
                <c:pt idx="4">
                  <c:v>393</c:v>
                </c:pt>
                <c:pt idx="5">
                  <c:v>410</c:v>
                </c:pt>
                <c:pt idx="6">
                  <c:v>392</c:v>
                </c:pt>
                <c:pt idx="7">
                  <c:v>443</c:v>
                </c:pt>
                <c:pt idx="8">
                  <c:v>440</c:v>
                </c:pt>
                <c:pt idx="9">
                  <c:v>347</c:v>
                </c:pt>
                <c:pt idx="10">
                  <c:v>372</c:v>
                </c:pt>
                <c:pt idx="11">
                  <c:v>301</c:v>
                </c:pt>
                <c:pt idx="12">
                  <c:v>300</c:v>
                </c:pt>
                <c:pt idx="13">
                  <c:v>292</c:v>
                </c:pt>
                <c:pt idx="14">
                  <c:v>305</c:v>
                </c:pt>
                <c:pt idx="15">
                  <c:v>344</c:v>
                </c:pt>
                <c:pt idx="16">
                  <c:v>280</c:v>
                </c:pt>
                <c:pt idx="17">
                  <c:v>265</c:v>
                </c:pt>
                <c:pt idx="18">
                  <c:v>236</c:v>
                </c:pt>
                <c:pt idx="19">
                  <c:v>76</c:v>
                </c:pt>
                <c:pt idx="20">
                  <c:v>13</c:v>
                </c:pt>
                <c:pt idx="21">
                  <c:v>29</c:v>
                </c:pt>
                <c:pt idx="22">
                  <c:v>43</c:v>
                </c:pt>
                <c:pt idx="23">
                  <c:v>81</c:v>
                </c:pt>
                <c:pt idx="24">
                  <c:v>43</c:v>
                </c:pt>
                <c:pt idx="25">
                  <c:v>108</c:v>
                </c:pt>
                <c:pt idx="26">
                  <c:v>137</c:v>
                </c:pt>
                <c:pt idx="27">
                  <c:v>122</c:v>
                </c:pt>
                <c:pt idx="28">
                  <c:v>169</c:v>
                </c:pt>
                <c:pt idx="29">
                  <c:v>161</c:v>
                </c:pt>
                <c:pt idx="30">
                  <c:v>125</c:v>
                </c:pt>
                <c:pt idx="31">
                  <c:v>165</c:v>
                </c:pt>
                <c:pt idx="32">
                  <c:v>120</c:v>
                </c:pt>
                <c:pt idx="33">
                  <c:v>134</c:v>
                </c:pt>
                <c:pt idx="34">
                  <c:v>107</c:v>
                </c:pt>
                <c:pt idx="35">
                  <c:v>114</c:v>
                </c:pt>
                <c:pt idx="36">
                  <c:v>126</c:v>
                </c:pt>
                <c:pt idx="37">
                  <c:v>162</c:v>
                </c:pt>
                <c:pt idx="38">
                  <c:v>188</c:v>
                </c:pt>
                <c:pt idx="39">
                  <c:v>112</c:v>
                </c:pt>
                <c:pt idx="40">
                  <c:v>87</c:v>
                </c:pt>
                <c:pt idx="41">
                  <c:v>90</c:v>
                </c:pt>
              </c:numCache>
            </c:numRef>
          </c:val>
        </c:ser>
        <c:ser>
          <c:idx val="2"/>
          <c:order val="2"/>
          <c:tx>
            <c:strRef>
              <c:f>OPE_PATAR!$D$1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numRef>
              <c:f>OPE_PATAR!$A$2:$A$43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OPE_PATAR!$D$2:$D$43</c:f>
              <c:numCache>
                <c:formatCode>General</c:formatCode>
                <c:ptCount val="42"/>
                <c:pt idx="0">
                  <c:v>766</c:v>
                </c:pt>
                <c:pt idx="1">
                  <c:v>732</c:v>
                </c:pt>
                <c:pt idx="2">
                  <c:v>830</c:v>
                </c:pt>
                <c:pt idx="3">
                  <c:v>614</c:v>
                </c:pt>
                <c:pt idx="4">
                  <c:v>616</c:v>
                </c:pt>
                <c:pt idx="5">
                  <c:v>806</c:v>
                </c:pt>
                <c:pt idx="6">
                  <c:v>692</c:v>
                </c:pt>
                <c:pt idx="7">
                  <c:v>632</c:v>
                </c:pt>
                <c:pt idx="8">
                  <c:v>627</c:v>
                </c:pt>
                <c:pt idx="9">
                  <c:v>504</c:v>
                </c:pt>
                <c:pt idx="10">
                  <c:v>597</c:v>
                </c:pt>
                <c:pt idx="11">
                  <c:v>502</c:v>
                </c:pt>
                <c:pt idx="12">
                  <c:v>547</c:v>
                </c:pt>
                <c:pt idx="13">
                  <c:v>483</c:v>
                </c:pt>
                <c:pt idx="14">
                  <c:v>478</c:v>
                </c:pt>
                <c:pt idx="15">
                  <c:v>462</c:v>
                </c:pt>
                <c:pt idx="16">
                  <c:v>436</c:v>
                </c:pt>
                <c:pt idx="17">
                  <c:v>414</c:v>
                </c:pt>
                <c:pt idx="18">
                  <c:v>418</c:v>
                </c:pt>
                <c:pt idx="19">
                  <c:v>405</c:v>
                </c:pt>
                <c:pt idx="20">
                  <c:v>314</c:v>
                </c:pt>
                <c:pt idx="21">
                  <c:v>297</c:v>
                </c:pt>
                <c:pt idx="22">
                  <c:v>279</c:v>
                </c:pt>
                <c:pt idx="23">
                  <c:v>265</c:v>
                </c:pt>
                <c:pt idx="24">
                  <c:v>61</c:v>
                </c:pt>
                <c:pt idx="25">
                  <c:v>63</c:v>
                </c:pt>
                <c:pt idx="26">
                  <c:v>149</c:v>
                </c:pt>
                <c:pt idx="27">
                  <c:v>89</c:v>
                </c:pt>
                <c:pt idx="28">
                  <c:v>99</c:v>
                </c:pt>
                <c:pt idx="29">
                  <c:v>107</c:v>
                </c:pt>
                <c:pt idx="30">
                  <c:v>100</c:v>
                </c:pt>
                <c:pt idx="31">
                  <c:v>94</c:v>
                </c:pt>
                <c:pt idx="32">
                  <c:v>112</c:v>
                </c:pt>
                <c:pt idx="33">
                  <c:v>126</c:v>
                </c:pt>
                <c:pt idx="34">
                  <c:v>86</c:v>
                </c:pt>
                <c:pt idx="35">
                  <c:v>123</c:v>
                </c:pt>
                <c:pt idx="36">
                  <c:v>127</c:v>
                </c:pt>
                <c:pt idx="37">
                  <c:v>117</c:v>
                </c:pt>
                <c:pt idx="38">
                  <c:v>128</c:v>
                </c:pt>
                <c:pt idx="39">
                  <c:v>138</c:v>
                </c:pt>
                <c:pt idx="40">
                  <c:v>146</c:v>
                </c:pt>
                <c:pt idx="41">
                  <c:v>159</c:v>
                </c:pt>
              </c:numCache>
            </c:numRef>
          </c:val>
        </c:ser>
        <c:ser>
          <c:idx val="3"/>
          <c:order val="3"/>
          <c:tx>
            <c:strRef>
              <c:f>OPE_PATAR!$E$1</c:f>
              <c:strCache>
                <c:ptCount val="1"/>
                <c:pt idx="0">
                  <c:v>PAT_AI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cat>
            <c:numRef>
              <c:f>OPE_PATAR!$A$2:$A$43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OPE_PATAR!$E$2:$E$43</c:f>
              <c:numCache>
                <c:formatCode>General</c:formatCode>
                <c:ptCount val="42"/>
                <c:pt idx="0">
                  <c:v>1386</c:v>
                </c:pt>
                <c:pt idx="1">
                  <c:v>1243</c:v>
                </c:pt>
                <c:pt idx="2">
                  <c:v>1231</c:v>
                </c:pt>
                <c:pt idx="3">
                  <c:v>1236</c:v>
                </c:pt>
                <c:pt idx="4">
                  <c:v>1244</c:v>
                </c:pt>
                <c:pt idx="5">
                  <c:v>1369</c:v>
                </c:pt>
                <c:pt idx="6">
                  <c:v>1390</c:v>
                </c:pt>
                <c:pt idx="7">
                  <c:v>1385</c:v>
                </c:pt>
                <c:pt idx="8">
                  <c:v>1372</c:v>
                </c:pt>
                <c:pt idx="9">
                  <c:v>1081</c:v>
                </c:pt>
                <c:pt idx="10">
                  <c:v>1429</c:v>
                </c:pt>
                <c:pt idx="11">
                  <c:v>1534</c:v>
                </c:pt>
                <c:pt idx="12">
                  <c:v>1358</c:v>
                </c:pt>
                <c:pt idx="13">
                  <c:v>849</c:v>
                </c:pt>
                <c:pt idx="14">
                  <c:v>854</c:v>
                </c:pt>
                <c:pt idx="15">
                  <c:v>764</c:v>
                </c:pt>
                <c:pt idx="16">
                  <c:v>738</c:v>
                </c:pt>
                <c:pt idx="17">
                  <c:v>748</c:v>
                </c:pt>
                <c:pt idx="18">
                  <c:v>745</c:v>
                </c:pt>
                <c:pt idx="19">
                  <c:v>791</c:v>
                </c:pt>
                <c:pt idx="20">
                  <c:v>748</c:v>
                </c:pt>
                <c:pt idx="21">
                  <c:v>653</c:v>
                </c:pt>
                <c:pt idx="22">
                  <c:v>666</c:v>
                </c:pt>
                <c:pt idx="23">
                  <c:v>762</c:v>
                </c:pt>
                <c:pt idx="24">
                  <c:v>575</c:v>
                </c:pt>
                <c:pt idx="25">
                  <c:v>511</c:v>
                </c:pt>
                <c:pt idx="26">
                  <c:v>565</c:v>
                </c:pt>
                <c:pt idx="27">
                  <c:v>564</c:v>
                </c:pt>
                <c:pt idx="28">
                  <c:v>605</c:v>
                </c:pt>
                <c:pt idx="29">
                  <c:v>664</c:v>
                </c:pt>
                <c:pt idx="30">
                  <c:v>631</c:v>
                </c:pt>
                <c:pt idx="31">
                  <c:v>640</c:v>
                </c:pt>
                <c:pt idx="32">
                  <c:v>619</c:v>
                </c:pt>
                <c:pt idx="33">
                  <c:v>728</c:v>
                </c:pt>
                <c:pt idx="34">
                  <c:v>678</c:v>
                </c:pt>
                <c:pt idx="35">
                  <c:v>714</c:v>
                </c:pt>
                <c:pt idx="36">
                  <c:v>828</c:v>
                </c:pt>
                <c:pt idx="37">
                  <c:v>790</c:v>
                </c:pt>
                <c:pt idx="38">
                  <c:v>904</c:v>
                </c:pt>
                <c:pt idx="39">
                  <c:v>804</c:v>
                </c:pt>
                <c:pt idx="40">
                  <c:v>921</c:v>
                </c:pt>
                <c:pt idx="41">
                  <c:v>728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2024476960"/>
        <c:axId val="-2024476416"/>
        <c:axId val="-2110140576"/>
      </c:bar3DChart>
      <c:dateAx>
        <c:axId val="-202447696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6416"/>
        <c:crosses val="autoZero"/>
        <c:auto val="1"/>
        <c:lblOffset val="100"/>
        <c:baseTimeUnit val="months"/>
      </c:dateAx>
      <c:valAx>
        <c:axId val="-202447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6960"/>
        <c:crosses val="autoZero"/>
        <c:crossBetween val="between"/>
      </c:valAx>
      <c:serAx>
        <c:axId val="-2110140576"/>
        <c:scaling>
          <c:orientation val="minMax"/>
        </c:scaling>
        <c:delete val="1"/>
        <c:axPos val="b"/>
        <c:majorTickMark val="none"/>
        <c:minorTickMark val="none"/>
        <c:tickLblPos val="nextTo"/>
        <c:crossAx val="-2024476416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885637065854E-2"/>
          <c:y val="4.8162931785107867E-2"/>
          <c:w val="0.93168756000177144"/>
          <c:h val="0.72165516655525563"/>
        </c:manualLayout>
      </c:layout>
      <c:lineChart>
        <c:grouping val="standard"/>
        <c:varyColors val="0"/>
        <c:ser>
          <c:idx val="0"/>
          <c:order val="0"/>
          <c:tx>
            <c:strRef>
              <c:f>Hoja11!$B$1</c:f>
              <c:strCache>
                <c:ptCount val="1"/>
                <c:pt idx="0">
                  <c:v>INSPECCIONES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Hoja11!$A$2:$A$43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Hoja11!$B$2:$B$43</c:f>
              <c:numCache>
                <c:formatCode>General</c:formatCode>
                <c:ptCount val="42"/>
                <c:pt idx="0">
                  <c:v>4715</c:v>
                </c:pt>
                <c:pt idx="1">
                  <c:v>4325</c:v>
                </c:pt>
                <c:pt idx="2">
                  <c:v>4868</c:v>
                </c:pt>
                <c:pt idx="3">
                  <c:v>3678</c:v>
                </c:pt>
                <c:pt idx="4">
                  <c:v>3948</c:v>
                </c:pt>
                <c:pt idx="5">
                  <c:v>4242</c:v>
                </c:pt>
                <c:pt idx="6">
                  <c:v>4291</c:v>
                </c:pt>
                <c:pt idx="7">
                  <c:v>4137</c:v>
                </c:pt>
                <c:pt idx="8">
                  <c:v>4266</c:v>
                </c:pt>
                <c:pt idx="9">
                  <c:v>3200</c:v>
                </c:pt>
                <c:pt idx="10">
                  <c:v>3998</c:v>
                </c:pt>
                <c:pt idx="11">
                  <c:v>3360</c:v>
                </c:pt>
                <c:pt idx="12">
                  <c:v>2669</c:v>
                </c:pt>
                <c:pt idx="13">
                  <c:v>2376</c:v>
                </c:pt>
                <c:pt idx="14">
                  <c:v>2348</c:v>
                </c:pt>
                <c:pt idx="15">
                  <c:v>2196</c:v>
                </c:pt>
                <c:pt idx="16">
                  <c:v>2292</c:v>
                </c:pt>
                <c:pt idx="17">
                  <c:v>2630</c:v>
                </c:pt>
                <c:pt idx="18">
                  <c:v>2543</c:v>
                </c:pt>
                <c:pt idx="19">
                  <c:v>3051</c:v>
                </c:pt>
                <c:pt idx="20">
                  <c:v>2303</c:v>
                </c:pt>
                <c:pt idx="21">
                  <c:v>2236</c:v>
                </c:pt>
                <c:pt idx="22">
                  <c:v>2418</c:v>
                </c:pt>
                <c:pt idx="23">
                  <c:v>2591</c:v>
                </c:pt>
                <c:pt idx="24">
                  <c:v>1699</c:v>
                </c:pt>
                <c:pt idx="25">
                  <c:v>1609</c:v>
                </c:pt>
                <c:pt idx="26">
                  <c:v>2238</c:v>
                </c:pt>
                <c:pt idx="27">
                  <c:v>2052</c:v>
                </c:pt>
                <c:pt idx="28">
                  <c:v>1870</c:v>
                </c:pt>
                <c:pt idx="29">
                  <c:v>2584</c:v>
                </c:pt>
                <c:pt idx="30">
                  <c:v>2255</c:v>
                </c:pt>
                <c:pt idx="31">
                  <c:v>2303</c:v>
                </c:pt>
                <c:pt idx="32">
                  <c:v>1827</c:v>
                </c:pt>
                <c:pt idx="33">
                  <c:v>2368</c:v>
                </c:pt>
                <c:pt idx="34">
                  <c:v>2162</c:v>
                </c:pt>
                <c:pt idx="35">
                  <c:v>2103</c:v>
                </c:pt>
                <c:pt idx="36">
                  <c:v>2397</c:v>
                </c:pt>
                <c:pt idx="37">
                  <c:v>2525</c:v>
                </c:pt>
                <c:pt idx="38">
                  <c:v>2996</c:v>
                </c:pt>
                <c:pt idx="39">
                  <c:v>2685</c:v>
                </c:pt>
                <c:pt idx="40">
                  <c:v>3042</c:v>
                </c:pt>
                <c:pt idx="41">
                  <c:v>3259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Hoja11!$C$1</c:f>
              <c:strCache>
                <c:ptCount val="1"/>
                <c:pt idx="0">
                  <c:v>KG_DROGA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Hoja11!$A$2:$A$43</c:f>
              <c:numCache>
                <c:formatCode>mmm\-yy</c:formatCode>
                <c:ptCount val="4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</c:numCache>
            </c:numRef>
          </c:cat>
          <c:val>
            <c:numRef>
              <c:f>Hoja11!$C$2:$C$43</c:f>
              <c:numCache>
                <c:formatCode>0.00</c:formatCode>
                <c:ptCount val="42"/>
                <c:pt idx="0">
                  <c:v>0</c:v>
                </c:pt>
                <c:pt idx="1">
                  <c:v>2308</c:v>
                </c:pt>
                <c:pt idx="2">
                  <c:v>117</c:v>
                </c:pt>
                <c:pt idx="3">
                  <c:v>2171</c:v>
                </c:pt>
                <c:pt idx="4">
                  <c:v>0</c:v>
                </c:pt>
                <c:pt idx="5">
                  <c:v>781</c:v>
                </c:pt>
                <c:pt idx="6">
                  <c:v>31</c:v>
                </c:pt>
                <c:pt idx="7">
                  <c:v>389</c:v>
                </c:pt>
                <c:pt idx="8">
                  <c:v>0</c:v>
                </c:pt>
                <c:pt idx="9">
                  <c:v>1126</c:v>
                </c:pt>
                <c:pt idx="10">
                  <c:v>0</c:v>
                </c:pt>
                <c:pt idx="11">
                  <c:v>6250</c:v>
                </c:pt>
                <c:pt idx="12">
                  <c:v>0</c:v>
                </c:pt>
                <c:pt idx="13">
                  <c:v>1559</c:v>
                </c:pt>
                <c:pt idx="14">
                  <c:v>5263.25</c:v>
                </c:pt>
                <c:pt idx="15">
                  <c:v>2562.7820000000002</c:v>
                </c:pt>
                <c:pt idx="16">
                  <c:v>1723.1010000000001</c:v>
                </c:pt>
                <c:pt idx="17">
                  <c:v>645.48</c:v>
                </c:pt>
                <c:pt idx="18">
                  <c:v>1406.0180000000003</c:v>
                </c:pt>
                <c:pt idx="19">
                  <c:v>62.14</c:v>
                </c:pt>
                <c:pt idx="20">
                  <c:v>1485.37</c:v>
                </c:pt>
                <c:pt idx="21">
                  <c:v>40.628</c:v>
                </c:pt>
                <c:pt idx="22">
                  <c:v>1354.5350000000001</c:v>
                </c:pt>
                <c:pt idx="23">
                  <c:v>323.7</c:v>
                </c:pt>
                <c:pt idx="24">
                  <c:v>592.9</c:v>
                </c:pt>
                <c:pt idx="25">
                  <c:v>848.4</c:v>
                </c:pt>
                <c:pt idx="26">
                  <c:v>584.24</c:v>
                </c:pt>
                <c:pt idx="27">
                  <c:v>0</c:v>
                </c:pt>
                <c:pt idx="28">
                  <c:v>2454.5770000000002</c:v>
                </c:pt>
                <c:pt idx="29">
                  <c:v>0</c:v>
                </c:pt>
                <c:pt idx="30">
                  <c:v>680</c:v>
                </c:pt>
                <c:pt idx="31">
                  <c:v>0</c:v>
                </c:pt>
                <c:pt idx="32">
                  <c:v>50</c:v>
                </c:pt>
                <c:pt idx="33">
                  <c:v>420</c:v>
                </c:pt>
                <c:pt idx="34">
                  <c:v>43</c:v>
                </c:pt>
                <c:pt idx="35">
                  <c:v>1213.1500000000001</c:v>
                </c:pt>
                <c:pt idx="36">
                  <c:v>821.06899999999996</c:v>
                </c:pt>
                <c:pt idx="37">
                  <c:v>0</c:v>
                </c:pt>
                <c:pt idx="38">
                  <c:v>1593</c:v>
                </c:pt>
                <c:pt idx="39">
                  <c:v>38.630000000000003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24466624"/>
        <c:axId val="-2024477504"/>
      </c:lineChart>
      <c:dateAx>
        <c:axId val="-202446662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77504"/>
        <c:crosses val="autoZero"/>
        <c:auto val="1"/>
        <c:lblOffset val="100"/>
        <c:baseTimeUnit val="months"/>
      </c:dateAx>
      <c:valAx>
        <c:axId val="-202447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024466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A82F2E-430D-4B08-8A6A-4C9842253A3C}" type="doc">
      <dgm:prSet loTypeId="urn:microsoft.com/office/officeart/2005/8/layout/cycle8" loCatId="cycle" qsTypeId="urn:microsoft.com/office/officeart/2009/2/quickstyle/3d8" qsCatId="3D" csTypeId="urn:microsoft.com/office/officeart/2005/8/colors/colorful1" csCatId="colorful" phldr="1"/>
      <dgm:spPr/>
    </dgm:pt>
    <dgm:pt modelId="{DFDAEEBA-D40C-4809-9445-26258AFB0794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87AE5C90-9A9C-4FDE-BE89-F25E9F75F2F0}" type="parTrans" cxnId="{A6A932F1-1C67-44E5-B9E6-FBB72A66E314}">
      <dgm:prSet/>
      <dgm:spPr/>
      <dgm:t>
        <a:bodyPr/>
        <a:lstStyle/>
        <a:p>
          <a:endParaRPr lang="es-EC"/>
        </a:p>
      </dgm:t>
    </dgm:pt>
    <dgm:pt modelId="{4DD193D3-FE3F-4958-8FE4-29E0F107BF67}" type="sibTrans" cxnId="{A6A932F1-1C67-44E5-B9E6-FBB72A66E314}">
      <dgm:prSet/>
      <dgm:spPr/>
      <dgm:t>
        <a:bodyPr/>
        <a:lstStyle/>
        <a:p>
          <a:endParaRPr lang="es-EC"/>
        </a:p>
      </dgm:t>
    </dgm:pt>
    <dgm:pt modelId="{91ABEC28-17D9-445B-835B-EEE282211658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C1B287B-17CF-47C2-ACBC-CDDFC34A6C83}" type="parTrans" cxnId="{9737B97B-B146-434D-8D65-F98C16FFB42E}">
      <dgm:prSet/>
      <dgm:spPr/>
      <dgm:t>
        <a:bodyPr/>
        <a:lstStyle/>
        <a:p>
          <a:endParaRPr lang="es-EC"/>
        </a:p>
      </dgm:t>
    </dgm:pt>
    <dgm:pt modelId="{EC9D57DC-7129-4CCE-B88F-FDC6CAD2F277}" type="sibTrans" cxnId="{9737B97B-B146-434D-8D65-F98C16FFB42E}">
      <dgm:prSet/>
      <dgm:spPr/>
      <dgm:t>
        <a:bodyPr/>
        <a:lstStyle/>
        <a:p>
          <a:endParaRPr lang="es-EC"/>
        </a:p>
      </dgm:t>
    </dgm:pt>
    <dgm:pt modelId="{6E7B8C12-ABA3-42C1-B714-99C69A757A7D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8F9F6AD0-EC38-4B75-B316-030B71995E1A}" type="parTrans" cxnId="{1551BF3D-E073-4246-87FC-C931F4153D0A}">
      <dgm:prSet/>
      <dgm:spPr/>
      <dgm:t>
        <a:bodyPr/>
        <a:lstStyle/>
        <a:p>
          <a:endParaRPr lang="es-EC"/>
        </a:p>
      </dgm:t>
    </dgm:pt>
    <dgm:pt modelId="{CE77582D-8AF0-4F26-9FAB-85FB5AE1A48D}" type="sibTrans" cxnId="{1551BF3D-E073-4246-87FC-C931F4153D0A}">
      <dgm:prSet/>
      <dgm:spPr/>
      <dgm:t>
        <a:bodyPr/>
        <a:lstStyle/>
        <a:p>
          <a:endParaRPr lang="es-EC"/>
        </a:p>
      </dgm:t>
    </dgm:pt>
    <dgm:pt modelId="{EAB2DA9F-76B8-4B4C-B060-B19DEE5EBF8E}" type="pres">
      <dgm:prSet presAssocID="{DAA82F2E-430D-4B08-8A6A-4C9842253A3C}" presName="compositeShape" presStyleCnt="0">
        <dgm:presLayoutVars>
          <dgm:chMax val="7"/>
          <dgm:dir/>
          <dgm:resizeHandles val="exact"/>
        </dgm:presLayoutVars>
      </dgm:prSet>
      <dgm:spPr/>
    </dgm:pt>
    <dgm:pt modelId="{6E18BB59-C6E1-4505-B292-F82C16AB1FEB}" type="pres">
      <dgm:prSet presAssocID="{DAA82F2E-430D-4B08-8A6A-4C9842253A3C}" presName="wedge1" presStyleLbl="node1" presStyleIdx="0" presStyleCnt="3"/>
      <dgm:spPr/>
      <dgm:t>
        <a:bodyPr/>
        <a:lstStyle/>
        <a:p>
          <a:endParaRPr lang="es-EC"/>
        </a:p>
      </dgm:t>
    </dgm:pt>
    <dgm:pt modelId="{1D5B3BAD-2779-4BD0-B89C-F46B886E47B5}" type="pres">
      <dgm:prSet presAssocID="{DAA82F2E-430D-4B08-8A6A-4C9842253A3C}" presName="dummy1a" presStyleCnt="0"/>
      <dgm:spPr/>
    </dgm:pt>
    <dgm:pt modelId="{157E24D2-0C27-4A0C-9157-924EF1C5B262}" type="pres">
      <dgm:prSet presAssocID="{DAA82F2E-430D-4B08-8A6A-4C9842253A3C}" presName="dummy1b" presStyleCnt="0"/>
      <dgm:spPr/>
    </dgm:pt>
    <dgm:pt modelId="{DBBBAB2A-A032-4802-97DA-5A6730938FC5}" type="pres">
      <dgm:prSet presAssocID="{DAA82F2E-430D-4B08-8A6A-4C9842253A3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767BE9-5B7D-484B-9971-BE10F009DDAC}" type="pres">
      <dgm:prSet presAssocID="{DAA82F2E-430D-4B08-8A6A-4C9842253A3C}" presName="wedge2" presStyleLbl="node1" presStyleIdx="1" presStyleCnt="3"/>
      <dgm:spPr/>
      <dgm:t>
        <a:bodyPr/>
        <a:lstStyle/>
        <a:p>
          <a:endParaRPr lang="es-EC"/>
        </a:p>
      </dgm:t>
    </dgm:pt>
    <dgm:pt modelId="{6370430D-2CCA-41D9-A4A5-13F5F127E9C8}" type="pres">
      <dgm:prSet presAssocID="{DAA82F2E-430D-4B08-8A6A-4C9842253A3C}" presName="dummy2a" presStyleCnt="0"/>
      <dgm:spPr/>
    </dgm:pt>
    <dgm:pt modelId="{67B69BE0-9976-4CDF-A3C1-1BDB7ED5D80D}" type="pres">
      <dgm:prSet presAssocID="{DAA82F2E-430D-4B08-8A6A-4C9842253A3C}" presName="dummy2b" presStyleCnt="0"/>
      <dgm:spPr/>
    </dgm:pt>
    <dgm:pt modelId="{8A4A46F8-C263-4897-91E0-B06C405CE18E}" type="pres">
      <dgm:prSet presAssocID="{DAA82F2E-430D-4B08-8A6A-4C9842253A3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AC560D-36C2-4681-9368-FB1945A31086}" type="pres">
      <dgm:prSet presAssocID="{DAA82F2E-430D-4B08-8A6A-4C9842253A3C}" presName="wedge3" presStyleLbl="node1" presStyleIdx="2" presStyleCnt="3"/>
      <dgm:spPr/>
      <dgm:t>
        <a:bodyPr/>
        <a:lstStyle/>
        <a:p>
          <a:endParaRPr lang="es-EC"/>
        </a:p>
      </dgm:t>
    </dgm:pt>
    <dgm:pt modelId="{5EDE2C7D-9D36-4AB0-974F-D9C4885151A3}" type="pres">
      <dgm:prSet presAssocID="{DAA82F2E-430D-4B08-8A6A-4C9842253A3C}" presName="dummy3a" presStyleCnt="0"/>
      <dgm:spPr/>
    </dgm:pt>
    <dgm:pt modelId="{3E7A7D3C-702A-4E41-87D3-DB13B031CDBA}" type="pres">
      <dgm:prSet presAssocID="{DAA82F2E-430D-4B08-8A6A-4C9842253A3C}" presName="dummy3b" presStyleCnt="0"/>
      <dgm:spPr/>
    </dgm:pt>
    <dgm:pt modelId="{70EC48DA-73B3-4E11-A574-9E67AC4E88F8}" type="pres">
      <dgm:prSet presAssocID="{DAA82F2E-430D-4B08-8A6A-4C9842253A3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F66D28-D357-4186-8442-2044671CF268}" type="pres">
      <dgm:prSet presAssocID="{4DD193D3-FE3F-4958-8FE4-29E0F107BF67}" presName="arrowWedge1" presStyleLbl="fgSibTrans2D1" presStyleIdx="0" presStyleCnt="3"/>
      <dgm:spPr/>
    </dgm:pt>
    <dgm:pt modelId="{4611FB2B-8876-4CFB-944E-62D80EF500AA}" type="pres">
      <dgm:prSet presAssocID="{EC9D57DC-7129-4CCE-B88F-FDC6CAD2F277}" presName="arrowWedge2" presStyleLbl="fgSibTrans2D1" presStyleIdx="1" presStyleCnt="3"/>
      <dgm:spPr/>
    </dgm:pt>
    <dgm:pt modelId="{20DB195E-2208-475E-B412-D8FDEA590580}" type="pres">
      <dgm:prSet presAssocID="{CE77582D-8AF0-4F26-9FAB-85FB5AE1A48D}" presName="arrowWedge3" presStyleLbl="fgSibTrans2D1" presStyleIdx="2" presStyleCnt="3"/>
      <dgm:spPr/>
    </dgm:pt>
  </dgm:ptLst>
  <dgm:cxnLst>
    <dgm:cxn modelId="{774BB97A-A058-4EA9-88B0-C87C3043E395}" type="presOf" srcId="{6E7B8C12-ABA3-42C1-B714-99C69A757A7D}" destId="{F3AC560D-36C2-4681-9368-FB1945A31086}" srcOrd="0" destOrd="0" presId="urn:microsoft.com/office/officeart/2005/8/layout/cycle8"/>
    <dgm:cxn modelId="{A6A932F1-1C67-44E5-B9E6-FBB72A66E314}" srcId="{DAA82F2E-430D-4B08-8A6A-4C9842253A3C}" destId="{DFDAEEBA-D40C-4809-9445-26258AFB0794}" srcOrd="0" destOrd="0" parTransId="{87AE5C90-9A9C-4FDE-BE89-F25E9F75F2F0}" sibTransId="{4DD193D3-FE3F-4958-8FE4-29E0F107BF67}"/>
    <dgm:cxn modelId="{BF3BA3A2-AFB3-4065-92C6-69AFECF46064}" type="presOf" srcId="{91ABEC28-17D9-445B-835B-EEE282211658}" destId="{C8767BE9-5B7D-484B-9971-BE10F009DDAC}" srcOrd="0" destOrd="0" presId="urn:microsoft.com/office/officeart/2005/8/layout/cycle8"/>
    <dgm:cxn modelId="{1551BF3D-E073-4246-87FC-C931F4153D0A}" srcId="{DAA82F2E-430D-4B08-8A6A-4C9842253A3C}" destId="{6E7B8C12-ABA3-42C1-B714-99C69A757A7D}" srcOrd="2" destOrd="0" parTransId="{8F9F6AD0-EC38-4B75-B316-030B71995E1A}" sibTransId="{CE77582D-8AF0-4F26-9FAB-85FB5AE1A48D}"/>
    <dgm:cxn modelId="{9737B97B-B146-434D-8D65-F98C16FFB42E}" srcId="{DAA82F2E-430D-4B08-8A6A-4C9842253A3C}" destId="{91ABEC28-17D9-445B-835B-EEE282211658}" srcOrd="1" destOrd="0" parTransId="{CC1B287B-17CF-47C2-ACBC-CDDFC34A6C83}" sibTransId="{EC9D57DC-7129-4CCE-B88F-FDC6CAD2F277}"/>
    <dgm:cxn modelId="{959F84EE-977E-40C0-B2F0-9A4DF5B442BA}" type="presOf" srcId="{6E7B8C12-ABA3-42C1-B714-99C69A757A7D}" destId="{70EC48DA-73B3-4E11-A574-9E67AC4E88F8}" srcOrd="1" destOrd="0" presId="urn:microsoft.com/office/officeart/2005/8/layout/cycle8"/>
    <dgm:cxn modelId="{9A586CAA-3A25-4F54-B04F-069CD5C2D120}" type="presOf" srcId="{91ABEC28-17D9-445B-835B-EEE282211658}" destId="{8A4A46F8-C263-4897-91E0-B06C405CE18E}" srcOrd="1" destOrd="0" presId="urn:microsoft.com/office/officeart/2005/8/layout/cycle8"/>
    <dgm:cxn modelId="{B1A5B648-B84B-4267-89EF-4408B9A7EB59}" type="presOf" srcId="{DAA82F2E-430D-4B08-8A6A-4C9842253A3C}" destId="{EAB2DA9F-76B8-4B4C-B060-B19DEE5EBF8E}" srcOrd="0" destOrd="0" presId="urn:microsoft.com/office/officeart/2005/8/layout/cycle8"/>
    <dgm:cxn modelId="{86575196-BE01-4EF6-B138-F367F255A482}" type="presOf" srcId="{DFDAEEBA-D40C-4809-9445-26258AFB0794}" destId="{6E18BB59-C6E1-4505-B292-F82C16AB1FEB}" srcOrd="0" destOrd="0" presId="urn:microsoft.com/office/officeart/2005/8/layout/cycle8"/>
    <dgm:cxn modelId="{76E7F44C-EB12-464B-9499-8559D958B45E}" type="presOf" srcId="{DFDAEEBA-D40C-4809-9445-26258AFB0794}" destId="{DBBBAB2A-A032-4802-97DA-5A6730938FC5}" srcOrd="1" destOrd="0" presId="urn:microsoft.com/office/officeart/2005/8/layout/cycle8"/>
    <dgm:cxn modelId="{0006B4F7-0102-4EB2-86B7-894C6AC5E3F2}" type="presParOf" srcId="{EAB2DA9F-76B8-4B4C-B060-B19DEE5EBF8E}" destId="{6E18BB59-C6E1-4505-B292-F82C16AB1FEB}" srcOrd="0" destOrd="0" presId="urn:microsoft.com/office/officeart/2005/8/layout/cycle8"/>
    <dgm:cxn modelId="{EF4264CE-58D7-4B1B-8F27-D4471AD70E66}" type="presParOf" srcId="{EAB2DA9F-76B8-4B4C-B060-B19DEE5EBF8E}" destId="{1D5B3BAD-2779-4BD0-B89C-F46B886E47B5}" srcOrd="1" destOrd="0" presId="urn:microsoft.com/office/officeart/2005/8/layout/cycle8"/>
    <dgm:cxn modelId="{96B8ABEA-E3B4-4E30-B2EF-7FE09A5B120B}" type="presParOf" srcId="{EAB2DA9F-76B8-4B4C-B060-B19DEE5EBF8E}" destId="{157E24D2-0C27-4A0C-9157-924EF1C5B262}" srcOrd="2" destOrd="0" presId="urn:microsoft.com/office/officeart/2005/8/layout/cycle8"/>
    <dgm:cxn modelId="{5B55A9BD-AF9E-4D57-AA1F-51BCC8C29F9C}" type="presParOf" srcId="{EAB2DA9F-76B8-4B4C-B060-B19DEE5EBF8E}" destId="{DBBBAB2A-A032-4802-97DA-5A6730938FC5}" srcOrd="3" destOrd="0" presId="urn:microsoft.com/office/officeart/2005/8/layout/cycle8"/>
    <dgm:cxn modelId="{CB80BC71-6504-4BFE-8A87-2EDE8E42F3D4}" type="presParOf" srcId="{EAB2DA9F-76B8-4B4C-B060-B19DEE5EBF8E}" destId="{C8767BE9-5B7D-484B-9971-BE10F009DDAC}" srcOrd="4" destOrd="0" presId="urn:microsoft.com/office/officeart/2005/8/layout/cycle8"/>
    <dgm:cxn modelId="{A9B7BBC8-2F78-4007-9B67-3AD815E5DB37}" type="presParOf" srcId="{EAB2DA9F-76B8-4B4C-B060-B19DEE5EBF8E}" destId="{6370430D-2CCA-41D9-A4A5-13F5F127E9C8}" srcOrd="5" destOrd="0" presId="urn:microsoft.com/office/officeart/2005/8/layout/cycle8"/>
    <dgm:cxn modelId="{560B858C-147A-44C2-A1AC-95DC69927BAD}" type="presParOf" srcId="{EAB2DA9F-76B8-4B4C-B060-B19DEE5EBF8E}" destId="{67B69BE0-9976-4CDF-A3C1-1BDB7ED5D80D}" srcOrd="6" destOrd="0" presId="urn:microsoft.com/office/officeart/2005/8/layout/cycle8"/>
    <dgm:cxn modelId="{645F64AD-140D-4DE5-89C2-5B999C37F7BA}" type="presParOf" srcId="{EAB2DA9F-76B8-4B4C-B060-B19DEE5EBF8E}" destId="{8A4A46F8-C263-4897-91E0-B06C405CE18E}" srcOrd="7" destOrd="0" presId="urn:microsoft.com/office/officeart/2005/8/layout/cycle8"/>
    <dgm:cxn modelId="{95430A64-AD59-4512-B213-48D10FAEE8FA}" type="presParOf" srcId="{EAB2DA9F-76B8-4B4C-B060-B19DEE5EBF8E}" destId="{F3AC560D-36C2-4681-9368-FB1945A31086}" srcOrd="8" destOrd="0" presId="urn:microsoft.com/office/officeart/2005/8/layout/cycle8"/>
    <dgm:cxn modelId="{74F5442E-8006-4FBE-8655-5FC041417CF2}" type="presParOf" srcId="{EAB2DA9F-76B8-4B4C-B060-B19DEE5EBF8E}" destId="{5EDE2C7D-9D36-4AB0-974F-D9C4885151A3}" srcOrd="9" destOrd="0" presId="urn:microsoft.com/office/officeart/2005/8/layout/cycle8"/>
    <dgm:cxn modelId="{2E7CEE7D-9541-4CA1-8C0B-409AC402F04C}" type="presParOf" srcId="{EAB2DA9F-76B8-4B4C-B060-B19DEE5EBF8E}" destId="{3E7A7D3C-702A-4E41-87D3-DB13B031CDBA}" srcOrd="10" destOrd="0" presId="urn:microsoft.com/office/officeart/2005/8/layout/cycle8"/>
    <dgm:cxn modelId="{1F2D5470-2567-4305-B01D-6DD93AF4A3C2}" type="presParOf" srcId="{EAB2DA9F-76B8-4B4C-B060-B19DEE5EBF8E}" destId="{70EC48DA-73B3-4E11-A574-9E67AC4E88F8}" srcOrd="11" destOrd="0" presId="urn:microsoft.com/office/officeart/2005/8/layout/cycle8"/>
    <dgm:cxn modelId="{2D66B71C-FB29-4836-A2FC-26B954583B36}" type="presParOf" srcId="{EAB2DA9F-76B8-4B4C-B060-B19DEE5EBF8E}" destId="{A8F66D28-D357-4186-8442-2044671CF268}" srcOrd="12" destOrd="0" presId="urn:microsoft.com/office/officeart/2005/8/layout/cycle8"/>
    <dgm:cxn modelId="{FF8FC092-65EF-48F7-AC1E-FB46DBEDB2C9}" type="presParOf" srcId="{EAB2DA9F-76B8-4B4C-B060-B19DEE5EBF8E}" destId="{4611FB2B-8876-4CFB-944E-62D80EF500AA}" srcOrd="13" destOrd="0" presId="urn:microsoft.com/office/officeart/2005/8/layout/cycle8"/>
    <dgm:cxn modelId="{EF269718-AB65-43F4-9CD6-D7E746FF51BB}" type="presParOf" srcId="{EAB2DA9F-76B8-4B4C-B060-B19DEE5EBF8E}" destId="{20DB195E-2208-475E-B412-D8FDEA59058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95E5BE-B696-41C3-8CFE-0DDCF54FBC1B}" type="doc">
      <dgm:prSet loTypeId="urn:microsoft.com/office/officeart/2005/8/layout/hProcess7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FA58D08-6037-4095-98CD-189582F247A8}">
      <dgm:prSet phldrT="[Texto]"/>
      <dgm:spPr/>
      <dgm:t>
        <a:bodyPr/>
        <a:lstStyle/>
        <a:p>
          <a:r>
            <a:rPr lang="es-EC" dirty="0" smtClean="0"/>
            <a:t>Línea Base</a:t>
          </a:r>
          <a:endParaRPr lang="es-EC" dirty="0"/>
        </a:p>
      </dgm:t>
    </dgm:pt>
    <dgm:pt modelId="{B7BC4A95-4B66-4A60-BC5B-94806A5AC1E8}" type="parTrans" cxnId="{0F659B95-622A-4635-94A5-636A17E123EE}">
      <dgm:prSet/>
      <dgm:spPr/>
      <dgm:t>
        <a:bodyPr/>
        <a:lstStyle/>
        <a:p>
          <a:endParaRPr lang="es-EC"/>
        </a:p>
      </dgm:t>
    </dgm:pt>
    <dgm:pt modelId="{BAB509C0-6D15-473E-A35C-87BB85A908D8}" type="sibTrans" cxnId="{0F659B95-622A-4635-94A5-636A17E123EE}">
      <dgm:prSet/>
      <dgm:spPr/>
      <dgm:t>
        <a:bodyPr/>
        <a:lstStyle/>
        <a:p>
          <a:endParaRPr lang="es-EC"/>
        </a:p>
      </dgm:t>
    </dgm:pt>
    <dgm:pt modelId="{6BF4BB57-8A7A-4F42-9661-3463831D61FC}">
      <dgm:prSet phldrT="[Texto]"/>
      <dgm:spPr/>
      <dgm:t>
        <a:bodyPr/>
        <a:lstStyle/>
        <a:p>
          <a:pPr algn="ctr"/>
          <a:r>
            <a:rPr lang="es-EC" dirty="0" smtClean="0"/>
            <a:t>Situación Actual</a:t>
          </a:r>
          <a:endParaRPr lang="es-EC" dirty="0"/>
        </a:p>
      </dgm:t>
    </dgm:pt>
    <dgm:pt modelId="{669A4BDE-81F4-49DA-81AF-8D5E5F92FB88}" type="parTrans" cxnId="{426E4D86-8A4F-4EC4-9FE2-97C3DA781A06}">
      <dgm:prSet/>
      <dgm:spPr/>
      <dgm:t>
        <a:bodyPr/>
        <a:lstStyle/>
        <a:p>
          <a:endParaRPr lang="es-EC"/>
        </a:p>
      </dgm:t>
    </dgm:pt>
    <dgm:pt modelId="{3587B4E9-EEFC-4439-B1E2-6DC880CE8481}" type="sibTrans" cxnId="{426E4D86-8A4F-4EC4-9FE2-97C3DA781A06}">
      <dgm:prSet/>
      <dgm:spPr/>
      <dgm:t>
        <a:bodyPr/>
        <a:lstStyle/>
        <a:p>
          <a:endParaRPr lang="es-EC"/>
        </a:p>
      </dgm:t>
    </dgm:pt>
    <dgm:pt modelId="{5F2E409A-7AB8-4F2C-B2DB-47EF36E3455D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dirty="0" smtClean="0"/>
            <a:t>Opiniones/Experiencia</a:t>
          </a:r>
          <a:endParaRPr lang="es-EC" dirty="0"/>
        </a:p>
      </dgm:t>
    </dgm:pt>
    <dgm:pt modelId="{8CBDD61D-D87F-4CEF-A595-FEC91E1B3742}" type="parTrans" cxnId="{7260684B-5681-4D34-9615-E1B19A31AE1B}">
      <dgm:prSet/>
      <dgm:spPr/>
      <dgm:t>
        <a:bodyPr/>
        <a:lstStyle/>
        <a:p>
          <a:endParaRPr lang="es-EC"/>
        </a:p>
      </dgm:t>
    </dgm:pt>
    <dgm:pt modelId="{5250F10C-BDC5-4AC5-90C8-C558192FAFE3}" type="sibTrans" cxnId="{7260684B-5681-4D34-9615-E1B19A31AE1B}">
      <dgm:prSet/>
      <dgm:spPr/>
      <dgm:t>
        <a:bodyPr/>
        <a:lstStyle/>
        <a:p>
          <a:endParaRPr lang="es-EC"/>
        </a:p>
      </dgm:t>
    </dgm:pt>
    <dgm:pt modelId="{AEF96665-49C7-4B2D-8370-8B637F3F0609}">
      <dgm:prSet phldrT="[Texto]"/>
      <dgm:spPr/>
      <dgm:t>
        <a:bodyPr/>
        <a:lstStyle/>
        <a:p>
          <a:pPr algn="ctr">
            <a:spcAft>
              <a:spcPts val="0"/>
            </a:spcAft>
          </a:pPr>
          <a:r>
            <a:rPr lang="es-EC" dirty="0" err="1" smtClean="0"/>
            <a:t>Requeri</a:t>
          </a:r>
          <a:endParaRPr lang="es-EC" dirty="0" smtClean="0"/>
        </a:p>
        <a:p>
          <a:pPr algn="ctr">
            <a:spcAft>
              <a:spcPts val="0"/>
            </a:spcAft>
          </a:pPr>
          <a:r>
            <a:rPr lang="es-EC" dirty="0" err="1" smtClean="0"/>
            <a:t>mientos</a:t>
          </a:r>
          <a:endParaRPr lang="es-EC" dirty="0"/>
        </a:p>
      </dgm:t>
    </dgm:pt>
    <dgm:pt modelId="{E7EAC528-1F8D-4C5E-AEC5-445E9751F3F2}" type="parTrans" cxnId="{8754937C-4E06-4EAE-931F-7D1F02C7C942}">
      <dgm:prSet/>
      <dgm:spPr/>
      <dgm:t>
        <a:bodyPr/>
        <a:lstStyle/>
        <a:p>
          <a:endParaRPr lang="es-EC"/>
        </a:p>
      </dgm:t>
    </dgm:pt>
    <dgm:pt modelId="{EC56F943-D02D-4081-913E-6EB9EE51A055}" type="sibTrans" cxnId="{8754937C-4E06-4EAE-931F-7D1F02C7C942}">
      <dgm:prSet/>
      <dgm:spPr/>
      <dgm:t>
        <a:bodyPr/>
        <a:lstStyle/>
        <a:p>
          <a:endParaRPr lang="es-EC"/>
        </a:p>
      </dgm:t>
    </dgm:pt>
    <dgm:pt modelId="{15BF1248-CA82-43AC-8E24-50BCB0521E05}">
      <dgm:prSet phldrT="[Texto]"/>
      <dgm:spPr/>
      <dgm:t>
        <a:bodyPr/>
        <a:lstStyle/>
        <a:p>
          <a:r>
            <a:rPr lang="es-EC" dirty="0" smtClean="0"/>
            <a:t>Bases para Plan</a:t>
          </a:r>
          <a:endParaRPr lang="es-EC" dirty="0"/>
        </a:p>
      </dgm:t>
    </dgm:pt>
    <dgm:pt modelId="{AD054BFC-D3C1-40B2-91C2-B85EC99DE0AD}" type="parTrans" cxnId="{70B4BFD5-713E-47F6-AD95-BD5199DE0DC6}">
      <dgm:prSet/>
      <dgm:spPr/>
      <dgm:t>
        <a:bodyPr/>
        <a:lstStyle/>
        <a:p>
          <a:endParaRPr lang="es-EC"/>
        </a:p>
      </dgm:t>
    </dgm:pt>
    <dgm:pt modelId="{8F472074-138A-48C1-8DC4-645C60F456FB}" type="sibTrans" cxnId="{70B4BFD5-713E-47F6-AD95-BD5199DE0DC6}">
      <dgm:prSet/>
      <dgm:spPr/>
      <dgm:t>
        <a:bodyPr/>
        <a:lstStyle/>
        <a:p>
          <a:endParaRPr lang="es-EC"/>
        </a:p>
      </dgm:t>
    </dgm:pt>
    <dgm:pt modelId="{31402354-9ADC-4003-8280-ED53692426BB}">
      <dgm:prSet phldrT="[Texto]"/>
      <dgm:spPr/>
      <dgm:t>
        <a:bodyPr/>
        <a:lstStyle/>
        <a:p>
          <a:pPr algn="ctr"/>
          <a:r>
            <a:rPr lang="es-EC" dirty="0" smtClean="0"/>
            <a:t>Líneas de Acción</a:t>
          </a:r>
          <a:endParaRPr lang="es-EC" dirty="0"/>
        </a:p>
      </dgm:t>
    </dgm:pt>
    <dgm:pt modelId="{50860FBA-4A6B-4C40-AF5D-0269A957AFAB}" type="parTrans" cxnId="{AE0CF972-D556-4992-8A65-290DA6211F05}">
      <dgm:prSet/>
      <dgm:spPr/>
      <dgm:t>
        <a:bodyPr/>
        <a:lstStyle/>
        <a:p>
          <a:endParaRPr lang="es-EC"/>
        </a:p>
      </dgm:t>
    </dgm:pt>
    <dgm:pt modelId="{041A192C-AF5F-457D-BDC0-920CAEC7667D}" type="sibTrans" cxnId="{AE0CF972-D556-4992-8A65-290DA6211F05}">
      <dgm:prSet/>
      <dgm:spPr/>
      <dgm:t>
        <a:bodyPr/>
        <a:lstStyle/>
        <a:p>
          <a:endParaRPr lang="es-EC"/>
        </a:p>
      </dgm:t>
    </dgm:pt>
    <dgm:pt modelId="{676D5401-C20E-488D-B5DD-3F005684E1B2}" type="pres">
      <dgm:prSet presAssocID="{1895E5BE-B696-41C3-8CFE-0DDCF54FBC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DD8C8CD-DFBA-4F65-85C4-A3BD54886569}" type="pres">
      <dgm:prSet presAssocID="{DFA58D08-6037-4095-98CD-189582F247A8}" presName="compositeNode" presStyleCnt="0">
        <dgm:presLayoutVars>
          <dgm:bulletEnabled val="1"/>
        </dgm:presLayoutVars>
      </dgm:prSet>
      <dgm:spPr/>
    </dgm:pt>
    <dgm:pt modelId="{2CAE83A9-D456-4FFD-BDAC-888D55464F36}" type="pres">
      <dgm:prSet presAssocID="{DFA58D08-6037-4095-98CD-189582F247A8}" presName="bgRect" presStyleLbl="node1" presStyleIdx="0" presStyleCnt="3"/>
      <dgm:spPr/>
      <dgm:t>
        <a:bodyPr/>
        <a:lstStyle/>
        <a:p>
          <a:endParaRPr lang="es-EC"/>
        </a:p>
      </dgm:t>
    </dgm:pt>
    <dgm:pt modelId="{7691AABC-7412-42A3-9EDC-FDB5E0D46EBC}" type="pres">
      <dgm:prSet presAssocID="{DFA58D08-6037-4095-98CD-189582F247A8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07CEAA-8BDE-4EA0-A622-B4ED3A6CD557}" type="pres">
      <dgm:prSet presAssocID="{DFA58D08-6037-4095-98CD-189582F247A8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5B6CA5-7286-4D28-873E-A720261AF64C}" type="pres">
      <dgm:prSet presAssocID="{BAB509C0-6D15-473E-A35C-87BB85A908D8}" presName="hSp" presStyleCnt="0"/>
      <dgm:spPr/>
    </dgm:pt>
    <dgm:pt modelId="{D4D69CE8-686F-40FC-BB1F-BCB7CD10C355}" type="pres">
      <dgm:prSet presAssocID="{BAB509C0-6D15-473E-A35C-87BB85A908D8}" presName="vProcSp" presStyleCnt="0"/>
      <dgm:spPr/>
    </dgm:pt>
    <dgm:pt modelId="{A2E61340-8D6D-4435-BCF1-2A5127755CAC}" type="pres">
      <dgm:prSet presAssocID="{BAB509C0-6D15-473E-A35C-87BB85A908D8}" presName="vSp1" presStyleCnt="0"/>
      <dgm:spPr/>
    </dgm:pt>
    <dgm:pt modelId="{E89E914C-4A90-473B-BFA3-2569E95F6F3B}" type="pres">
      <dgm:prSet presAssocID="{BAB509C0-6D15-473E-A35C-87BB85A908D8}" presName="simulatedConn" presStyleLbl="solidFgAcc1" presStyleIdx="0" presStyleCnt="2"/>
      <dgm:spPr/>
    </dgm:pt>
    <dgm:pt modelId="{40F3E02D-8B3C-444B-9F2C-2D56D4EED422}" type="pres">
      <dgm:prSet presAssocID="{BAB509C0-6D15-473E-A35C-87BB85A908D8}" presName="vSp2" presStyleCnt="0"/>
      <dgm:spPr/>
    </dgm:pt>
    <dgm:pt modelId="{532FC3FD-32EE-448B-8FFD-8F6B3FF8B63A}" type="pres">
      <dgm:prSet presAssocID="{BAB509C0-6D15-473E-A35C-87BB85A908D8}" presName="sibTrans" presStyleCnt="0"/>
      <dgm:spPr/>
    </dgm:pt>
    <dgm:pt modelId="{87877136-49E2-4599-9894-7DBA36CA0F71}" type="pres">
      <dgm:prSet presAssocID="{5F2E409A-7AB8-4F2C-B2DB-47EF36E3455D}" presName="compositeNode" presStyleCnt="0">
        <dgm:presLayoutVars>
          <dgm:bulletEnabled val="1"/>
        </dgm:presLayoutVars>
      </dgm:prSet>
      <dgm:spPr/>
    </dgm:pt>
    <dgm:pt modelId="{44079882-5EBB-4F58-BBC1-29D376B53A62}" type="pres">
      <dgm:prSet presAssocID="{5F2E409A-7AB8-4F2C-B2DB-47EF36E3455D}" presName="bgRect" presStyleLbl="node1" presStyleIdx="1" presStyleCnt="3"/>
      <dgm:spPr/>
      <dgm:t>
        <a:bodyPr/>
        <a:lstStyle/>
        <a:p>
          <a:endParaRPr lang="es-EC"/>
        </a:p>
      </dgm:t>
    </dgm:pt>
    <dgm:pt modelId="{CE5B9B30-8B26-40F2-9187-5A4739F1A3C6}" type="pres">
      <dgm:prSet presAssocID="{5F2E409A-7AB8-4F2C-B2DB-47EF36E3455D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585B60-131F-4CB5-A5A7-82F4EC432689}" type="pres">
      <dgm:prSet presAssocID="{5F2E409A-7AB8-4F2C-B2DB-47EF36E3455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77D988-698D-4BE5-9C2A-2A9E86F643BB}" type="pres">
      <dgm:prSet presAssocID="{5250F10C-BDC5-4AC5-90C8-C558192FAFE3}" presName="hSp" presStyleCnt="0"/>
      <dgm:spPr/>
    </dgm:pt>
    <dgm:pt modelId="{C655CBF0-1C9E-4EB1-8B68-0F2E1D3383E1}" type="pres">
      <dgm:prSet presAssocID="{5250F10C-BDC5-4AC5-90C8-C558192FAFE3}" presName="vProcSp" presStyleCnt="0"/>
      <dgm:spPr/>
    </dgm:pt>
    <dgm:pt modelId="{E6E751A8-86A4-44C0-A769-395113B53BC5}" type="pres">
      <dgm:prSet presAssocID="{5250F10C-BDC5-4AC5-90C8-C558192FAFE3}" presName="vSp1" presStyleCnt="0"/>
      <dgm:spPr/>
    </dgm:pt>
    <dgm:pt modelId="{FFAEE1E0-CA35-454C-9544-EB1646AD74C9}" type="pres">
      <dgm:prSet presAssocID="{5250F10C-BDC5-4AC5-90C8-C558192FAFE3}" presName="simulatedConn" presStyleLbl="solidFgAcc1" presStyleIdx="1" presStyleCnt="2"/>
      <dgm:spPr/>
    </dgm:pt>
    <dgm:pt modelId="{F39F6BC5-2A4D-41E5-968C-711E7A729094}" type="pres">
      <dgm:prSet presAssocID="{5250F10C-BDC5-4AC5-90C8-C558192FAFE3}" presName="vSp2" presStyleCnt="0"/>
      <dgm:spPr/>
    </dgm:pt>
    <dgm:pt modelId="{6729AA3C-098C-432B-82D5-D832FF02E7A5}" type="pres">
      <dgm:prSet presAssocID="{5250F10C-BDC5-4AC5-90C8-C558192FAFE3}" presName="sibTrans" presStyleCnt="0"/>
      <dgm:spPr/>
    </dgm:pt>
    <dgm:pt modelId="{E3BD1365-8AAB-4A44-A50A-849C1F46A0CE}" type="pres">
      <dgm:prSet presAssocID="{15BF1248-CA82-43AC-8E24-50BCB0521E05}" presName="compositeNode" presStyleCnt="0">
        <dgm:presLayoutVars>
          <dgm:bulletEnabled val="1"/>
        </dgm:presLayoutVars>
      </dgm:prSet>
      <dgm:spPr/>
    </dgm:pt>
    <dgm:pt modelId="{B64FE0B9-AB11-4058-809E-A15B13EA50E5}" type="pres">
      <dgm:prSet presAssocID="{15BF1248-CA82-43AC-8E24-50BCB0521E05}" presName="bgRect" presStyleLbl="node1" presStyleIdx="2" presStyleCnt="3"/>
      <dgm:spPr/>
      <dgm:t>
        <a:bodyPr/>
        <a:lstStyle/>
        <a:p>
          <a:endParaRPr lang="es-EC"/>
        </a:p>
      </dgm:t>
    </dgm:pt>
    <dgm:pt modelId="{FFE85590-8253-4BAB-81AD-5995FD95532E}" type="pres">
      <dgm:prSet presAssocID="{15BF1248-CA82-43AC-8E24-50BCB0521E05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2309F8-0882-4C6D-B0B2-CA0AB5EBD7B1}" type="pres">
      <dgm:prSet presAssocID="{15BF1248-CA82-43AC-8E24-50BCB0521E05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AA80031-F769-41DA-A5AA-F98DA7D1CD63}" type="presOf" srcId="{31402354-9ADC-4003-8280-ED53692426BB}" destId="{F72309F8-0882-4C6D-B0B2-CA0AB5EBD7B1}" srcOrd="0" destOrd="0" presId="urn:microsoft.com/office/officeart/2005/8/layout/hProcess7"/>
    <dgm:cxn modelId="{37BF4724-CDD2-47FE-8220-4F1F8BE2A7D1}" type="presOf" srcId="{1895E5BE-B696-41C3-8CFE-0DDCF54FBC1B}" destId="{676D5401-C20E-488D-B5DD-3F005684E1B2}" srcOrd="0" destOrd="0" presId="urn:microsoft.com/office/officeart/2005/8/layout/hProcess7"/>
    <dgm:cxn modelId="{78D40F95-0C45-4B56-8151-A867421835FE}" type="presOf" srcId="{5F2E409A-7AB8-4F2C-B2DB-47EF36E3455D}" destId="{44079882-5EBB-4F58-BBC1-29D376B53A62}" srcOrd="0" destOrd="0" presId="urn:microsoft.com/office/officeart/2005/8/layout/hProcess7"/>
    <dgm:cxn modelId="{3B6E1786-4984-4BA0-897A-69889A0F1E52}" type="presOf" srcId="{DFA58D08-6037-4095-98CD-189582F247A8}" destId="{7691AABC-7412-42A3-9EDC-FDB5E0D46EBC}" srcOrd="1" destOrd="0" presId="urn:microsoft.com/office/officeart/2005/8/layout/hProcess7"/>
    <dgm:cxn modelId="{426E4D86-8A4F-4EC4-9FE2-97C3DA781A06}" srcId="{DFA58D08-6037-4095-98CD-189582F247A8}" destId="{6BF4BB57-8A7A-4F42-9661-3463831D61FC}" srcOrd="0" destOrd="0" parTransId="{669A4BDE-81F4-49DA-81AF-8D5E5F92FB88}" sibTransId="{3587B4E9-EEFC-4439-B1E2-6DC880CE8481}"/>
    <dgm:cxn modelId="{34BE533B-2827-4F28-B042-A957CB0A42FE}" type="presOf" srcId="{15BF1248-CA82-43AC-8E24-50BCB0521E05}" destId="{FFE85590-8253-4BAB-81AD-5995FD95532E}" srcOrd="1" destOrd="0" presId="urn:microsoft.com/office/officeart/2005/8/layout/hProcess7"/>
    <dgm:cxn modelId="{74FBD677-9299-4B17-BE8E-085CFB5BF9DF}" type="presOf" srcId="{15BF1248-CA82-43AC-8E24-50BCB0521E05}" destId="{B64FE0B9-AB11-4058-809E-A15B13EA50E5}" srcOrd="0" destOrd="0" presId="urn:microsoft.com/office/officeart/2005/8/layout/hProcess7"/>
    <dgm:cxn modelId="{7260684B-5681-4D34-9615-E1B19A31AE1B}" srcId="{1895E5BE-B696-41C3-8CFE-0DDCF54FBC1B}" destId="{5F2E409A-7AB8-4F2C-B2DB-47EF36E3455D}" srcOrd="1" destOrd="0" parTransId="{8CBDD61D-D87F-4CEF-A595-FEC91E1B3742}" sibTransId="{5250F10C-BDC5-4AC5-90C8-C558192FAFE3}"/>
    <dgm:cxn modelId="{1407D0E9-7669-4DFD-A45E-CE83397D2B0E}" type="presOf" srcId="{5F2E409A-7AB8-4F2C-B2DB-47EF36E3455D}" destId="{CE5B9B30-8B26-40F2-9187-5A4739F1A3C6}" srcOrd="1" destOrd="0" presId="urn:microsoft.com/office/officeart/2005/8/layout/hProcess7"/>
    <dgm:cxn modelId="{47AEA798-69E7-4781-8D4E-AA834BB77F73}" type="presOf" srcId="{AEF96665-49C7-4B2D-8370-8B637F3F0609}" destId="{2F585B60-131F-4CB5-A5A7-82F4EC432689}" srcOrd="0" destOrd="0" presId="urn:microsoft.com/office/officeart/2005/8/layout/hProcess7"/>
    <dgm:cxn modelId="{5B32C966-43DC-4E1A-8EFD-D8EB9D6F2ED0}" type="presOf" srcId="{DFA58D08-6037-4095-98CD-189582F247A8}" destId="{2CAE83A9-D456-4FFD-BDAC-888D55464F36}" srcOrd="0" destOrd="0" presId="urn:microsoft.com/office/officeart/2005/8/layout/hProcess7"/>
    <dgm:cxn modelId="{8754937C-4E06-4EAE-931F-7D1F02C7C942}" srcId="{5F2E409A-7AB8-4F2C-B2DB-47EF36E3455D}" destId="{AEF96665-49C7-4B2D-8370-8B637F3F0609}" srcOrd="0" destOrd="0" parTransId="{E7EAC528-1F8D-4C5E-AEC5-445E9751F3F2}" sibTransId="{EC56F943-D02D-4081-913E-6EB9EE51A055}"/>
    <dgm:cxn modelId="{AE0CF972-D556-4992-8A65-290DA6211F05}" srcId="{15BF1248-CA82-43AC-8E24-50BCB0521E05}" destId="{31402354-9ADC-4003-8280-ED53692426BB}" srcOrd="0" destOrd="0" parTransId="{50860FBA-4A6B-4C40-AF5D-0269A957AFAB}" sibTransId="{041A192C-AF5F-457D-BDC0-920CAEC7667D}"/>
    <dgm:cxn modelId="{618AC2AF-BC70-4A12-ABD9-096892E89171}" type="presOf" srcId="{6BF4BB57-8A7A-4F42-9661-3463831D61FC}" destId="{3D07CEAA-8BDE-4EA0-A622-B4ED3A6CD557}" srcOrd="0" destOrd="0" presId="urn:microsoft.com/office/officeart/2005/8/layout/hProcess7"/>
    <dgm:cxn modelId="{0F659B95-622A-4635-94A5-636A17E123EE}" srcId="{1895E5BE-B696-41C3-8CFE-0DDCF54FBC1B}" destId="{DFA58D08-6037-4095-98CD-189582F247A8}" srcOrd="0" destOrd="0" parTransId="{B7BC4A95-4B66-4A60-BC5B-94806A5AC1E8}" sibTransId="{BAB509C0-6D15-473E-A35C-87BB85A908D8}"/>
    <dgm:cxn modelId="{70B4BFD5-713E-47F6-AD95-BD5199DE0DC6}" srcId="{1895E5BE-B696-41C3-8CFE-0DDCF54FBC1B}" destId="{15BF1248-CA82-43AC-8E24-50BCB0521E05}" srcOrd="2" destOrd="0" parTransId="{AD054BFC-D3C1-40B2-91C2-B85EC99DE0AD}" sibTransId="{8F472074-138A-48C1-8DC4-645C60F456FB}"/>
    <dgm:cxn modelId="{0A181CF8-1A98-4305-9539-EDEE141997D2}" type="presParOf" srcId="{676D5401-C20E-488D-B5DD-3F005684E1B2}" destId="{8DD8C8CD-DFBA-4F65-85C4-A3BD54886569}" srcOrd="0" destOrd="0" presId="urn:microsoft.com/office/officeart/2005/8/layout/hProcess7"/>
    <dgm:cxn modelId="{5E2C9681-955B-4C5D-98D9-674EE8D09658}" type="presParOf" srcId="{8DD8C8CD-DFBA-4F65-85C4-A3BD54886569}" destId="{2CAE83A9-D456-4FFD-BDAC-888D55464F36}" srcOrd="0" destOrd="0" presId="urn:microsoft.com/office/officeart/2005/8/layout/hProcess7"/>
    <dgm:cxn modelId="{8F781ED5-3254-442F-B146-1ABC77175853}" type="presParOf" srcId="{8DD8C8CD-DFBA-4F65-85C4-A3BD54886569}" destId="{7691AABC-7412-42A3-9EDC-FDB5E0D46EBC}" srcOrd="1" destOrd="0" presId="urn:microsoft.com/office/officeart/2005/8/layout/hProcess7"/>
    <dgm:cxn modelId="{5D3D03A8-43C1-4071-A593-7DB93CC460A8}" type="presParOf" srcId="{8DD8C8CD-DFBA-4F65-85C4-A3BD54886569}" destId="{3D07CEAA-8BDE-4EA0-A622-B4ED3A6CD557}" srcOrd="2" destOrd="0" presId="urn:microsoft.com/office/officeart/2005/8/layout/hProcess7"/>
    <dgm:cxn modelId="{55B51D04-FE26-41D4-A988-8F1FB20D5E3E}" type="presParOf" srcId="{676D5401-C20E-488D-B5DD-3F005684E1B2}" destId="{635B6CA5-7286-4D28-873E-A720261AF64C}" srcOrd="1" destOrd="0" presId="urn:microsoft.com/office/officeart/2005/8/layout/hProcess7"/>
    <dgm:cxn modelId="{6222BF5A-70E8-4B51-BC25-E259873E7CB9}" type="presParOf" srcId="{676D5401-C20E-488D-B5DD-3F005684E1B2}" destId="{D4D69CE8-686F-40FC-BB1F-BCB7CD10C355}" srcOrd="2" destOrd="0" presId="urn:microsoft.com/office/officeart/2005/8/layout/hProcess7"/>
    <dgm:cxn modelId="{ECED597F-8134-4972-A7B2-96ED38C501CE}" type="presParOf" srcId="{D4D69CE8-686F-40FC-BB1F-BCB7CD10C355}" destId="{A2E61340-8D6D-4435-BCF1-2A5127755CAC}" srcOrd="0" destOrd="0" presId="urn:microsoft.com/office/officeart/2005/8/layout/hProcess7"/>
    <dgm:cxn modelId="{D9173DC0-C634-4F77-AC7F-30D1D01615ED}" type="presParOf" srcId="{D4D69CE8-686F-40FC-BB1F-BCB7CD10C355}" destId="{E89E914C-4A90-473B-BFA3-2569E95F6F3B}" srcOrd="1" destOrd="0" presId="urn:microsoft.com/office/officeart/2005/8/layout/hProcess7"/>
    <dgm:cxn modelId="{5391AD0A-52A8-4198-839C-68ECAF4983C1}" type="presParOf" srcId="{D4D69CE8-686F-40FC-BB1F-BCB7CD10C355}" destId="{40F3E02D-8B3C-444B-9F2C-2D56D4EED422}" srcOrd="2" destOrd="0" presId="urn:microsoft.com/office/officeart/2005/8/layout/hProcess7"/>
    <dgm:cxn modelId="{BEF54EC9-8C16-4542-BCB9-00BE50B78A07}" type="presParOf" srcId="{676D5401-C20E-488D-B5DD-3F005684E1B2}" destId="{532FC3FD-32EE-448B-8FFD-8F6B3FF8B63A}" srcOrd="3" destOrd="0" presId="urn:microsoft.com/office/officeart/2005/8/layout/hProcess7"/>
    <dgm:cxn modelId="{114B940E-EB5A-483E-80D6-B6407F5F47CA}" type="presParOf" srcId="{676D5401-C20E-488D-B5DD-3F005684E1B2}" destId="{87877136-49E2-4599-9894-7DBA36CA0F71}" srcOrd="4" destOrd="0" presId="urn:microsoft.com/office/officeart/2005/8/layout/hProcess7"/>
    <dgm:cxn modelId="{90DD001F-ADD7-4497-B0E5-F70FBA063AA3}" type="presParOf" srcId="{87877136-49E2-4599-9894-7DBA36CA0F71}" destId="{44079882-5EBB-4F58-BBC1-29D376B53A62}" srcOrd="0" destOrd="0" presId="urn:microsoft.com/office/officeart/2005/8/layout/hProcess7"/>
    <dgm:cxn modelId="{3A50DDC0-4759-48A6-A7B3-F894ED12FB4B}" type="presParOf" srcId="{87877136-49E2-4599-9894-7DBA36CA0F71}" destId="{CE5B9B30-8B26-40F2-9187-5A4739F1A3C6}" srcOrd="1" destOrd="0" presId="urn:microsoft.com/office/officeart/2005/8/layout/hProcess7"/>
    <dgm:cxn modelId="{285EE0A1-D9D9-41EE-BEF6-20B76BC7E970}" type="presParOf" srcId="{87877136-49E2-4599-9894-7DBA36CA0F71}" destId="{2F585B60-131F-4CB5-A5A7-82F4EC432689}" srcOrd="2" destOrd="0" presId="urn:microsoft.com/office/officeart/2005/8/layout/hProcess7"/>
    <dgm:cxn modelId="{E5A81F32-BFB2-40B0-B138-7B2A7024F206}" type="presParOf" srcId="{676D5401-C20E-488D-B5DD-3F005684E1B2}" destId="{5E77D988-698D-4BE5-9C2A-2A9E86F643BB}" srcOrd="5" destOrd="0" presId="urn:microsoft.com/office/officeart/2005/8/layout/hProcess7"/>
    <dgm:cxn modelId="{2080138D-D941-471C-B5B3-E16731E5B79B}" type="presParOf" srcId="{676D5401-C20E-488D-B5DD-3F005684E1B2}" destId="{C655CBF0-1C9E-4EB1-8B68-0F2E1D3383E1}" srcOrd="6" destOrd="0" presId="urn:microsoft.com/office/officeart/2005/8/layout/hProcess7"/>
    <dgm:cxn modelId="{794D953A-3964-43FB-AC8F-BBB5C086CE14}" type="presParOf" srcId="{C655CBF0-1C9E-4EB1-8B68-0F2E1D3383E1}" destId="{E6E751A8-86A4-44C0-A769-395113B53BC5}" srcOrd="0" destOrd="0" presId="urn:microsoft.com/office/officeart/2005/8/layout/hProcess7"/>
    <dgm:cxn modelId="{9A6ECD62-85D4-4CF7-A2B4-925B57531774}" type="presParOf" srcId="{C655CBF0-1C9E-4EB1-8B68-0F2E1D3383E1}" destId="{FFAEE1E0-CA35-454C-9544-EB1646AD74C9}" srcOrd="1" destOrd="0" presId="urn:microsoft.com/office/officeart/2005/8/layout/hProcess7"/>
    <dgm:cxn modelId="{FC13E104-FBCA-4F8A-99E7-CA3928AF8EBA}" type="presParOf" srcId="{C655CBF0-1C9E-4EB1-8B68-0F2E1D3383E1}" destId="{F39F6BC5-2A4D-41E5-968C-711E7A729094}" srcOrd="2" destOrd="0" presId="urn:microsoft.com/office/officeart/2005/8/layout/hProcess7"/>
    <dgm:cxn modelId="{7460A5C2-4146-40D5-8363-22CE5B005549}" type="presParOf" srcId="{676D5401-C20E-488D-B5DD-3F005684E1B2}" destId="{6729AA3C-098C-432B-82D5-D832FF02E7A5}" srcOrd="7" destOrd="0" presId="urn:microsoft.com/office/officeart/2005/8/layout/hProcess7"/>
    <dgm:cxn modelId="{50271E21-7EFB-46BC-A85A-37FC60514E04}" type="presParOf" srcId="{676D5401-C20E-488D-B5DD-3F005684E1B2}" destId="{E3BD1365-8AAB-4A44-A50A-849C1F46A0CE}" srcOrd="8" destOrd="0" presId="urn:microsoft.com/office/officeart/2005/8/layout/hProcess7"/>
    <dgm:cxn modelId="{C45488CD-6A1F-4119-B41C-3659782428C1}" type="presParOf" srcId="{E3BD1365-8AAB-4A44-A50A-849C1F46A0CE}" destId="{B64FE0B9-AB11-4058-809E-A15B13EA50E5}" srcOrd="0" destOrd="0" presId="urn:microsoft.com/office/officeart/2005/8/layout/hProcess7"/>
    <dgm:cxn modelId="{72D05A6D-22C7-4681-AE5B-6FC55490641D}" type="presParOf" srcId="{E3BD1365-8AAB-4A44-A50A-849C1F46A0CE}" destId="{FFE85590-8253-4BAB-81AD-5995FD95532E}" srcOrd="1" destOrd="0" presId="urn:microsoft.com/office/officeart/2005/8/layout/hProcess7"/>
    <dgm:cxn modelId="{A91A161B-3567-4871-8360-2A8515F4ECE9}" type="presParOf" srcId="{E3BD1365-8AAB-4A44-A50A-849C1F46A0CE}" destId="{F72309F8-0882-4C6D-B0B2-CA0AB5EBD7B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C262CE-FAA9-4748-B593-04606FE9622D}" type="doc">
      <dgm:prSet loTypeId="urn:microsoft.com/office/officeart/2005/8/layout/vList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62A1381-CCC7-48B5-9843-1EBFEF285101}">
      <dgm:prSet phldrT="[Texto]" custT="1"/>
      <dgm:spPr/>
      <dgm:t>
        <a:bodyPr/>
        <a:lstStyle/>
        <a:p>
          <a:r>
            <a:rPr lang="es-EC" sz="3600" dirty="0" smtClean="0"/>
            <a:t>Evaluación de Sistemas Armada</a:t>
          </a:r>
          <a:endParaRPr lang="es-EC" sz="3600" dirty="0"/>
        </a:p>
      </dgm:t>
    </dgm:pt>
    <dgm:pt modelId="{4CF8C57D-DB58-41CE-93F1-6E173DF1F291}" type="parTrans" cxnId="{765DE5E1-AB5E-493F-9A81-36591D60ED1F}">
      <dgm:prSet/>
      <dgm:spPr/>
      <dgm:t>
        <a:bodyPr/>
        <a:lstStyle/>
        <a:p>
          <a:endParaRPr lang="es-EC" sz="2400"/>
        </a:p>
      </dgm:t>
    </dgm:pt>
    <dgm:pt modelId="{0713CF5A-2A94-4460-B1C0-EB4324747690}" type="sibTrans" cxnId="{765DE5E1-AB5E-493F-9A81-36591D60ED1F}">
      <dgm:prSet/>
      <dgm:spPr/>
      <dgm:t>
        <a:bodyPr/>
        <a:lstStyle/>
        <a:p>
          <a:endParaRPr lang="es-EC" sz="2400"/>
        </a:p>
      </dgm:t>
    </dgm:pt>
    <dgm:pt modelId="{9CB1FA50-AB9E-46D6-9065-688323C4E440}">
      <dgm:prSet phldrT="[Texto]" custT="1"/>
      <dgm:spPr/>
      <dgm:t>
        <a:bodyPr/>
        <a:lstStyle/>
        <a:p>
          <a:r>
            <a:rPr lang="es-EC" sz="3200" dirty="0" smtClean="0"/>
            <a:t>Indicadores de Sistemas MDA</a:t>
          </a:r>
          <a:endParaRPr lang="es-EC" sz="3200" dirty="0"/>
        </a:p>
      </dgm:t>
    </dgm:pt>
    <dgm:pt modelId="{25208C3D-0778-4419-A5FF-5590CFD9D5AC}" type="parTrans" cxnId="{73E2670B-E552-46C6-9FD8-494E62D57D69}">
      <dgm:prSet/>
      <dgm:spPr/>
      <dgm:t>
        <a:bodyPr/>
        <a:lstStyle/>
        <a:p>
          <a:endParaRPr lang="es-EC" sz="2400"/>
        </a:p>
      </dgm:t>
    </dgm:pt>
    <dgm:pt modelId="{C0F8DE63-3D19-45EC-9FFF-27F2B4AB10CB}" type="sibTrans" cxnId="{73E2670B-E552-46C6-9FD8-494E62D57D69}">
      <dgm:prSet/>
      <dgm:spPr/>
      <dgm:t>
        <a:bodyPr/>
        <a:lstStyle/>
        <a:p>
          <a:endParaRPr lang="es-EC" sz="2400"/>
        </a:p>
      </dgm:t>
    </dgm:pt>
    <dgm:pt modelId="{69A06DA2-C36F-4E0F-A106-7B887D24EE26}">
      <dgm:prSet phldrT="[Texto]" custT="1"/>
      <dgm:spPr/>
      <dgm:t>
        <a:bodyPr/>
        <a:lstStyle/>
        <a:p>
          <a:r>
            <a:rPr lang="es-EC" sz="3600" dirty="0" smtClean="0"/>
            <a:t>Bibliografía sobre Resultados</a:t>
          </a:r>
          <a:endParaRPr lang="es-EC" sz="3600" dirty="0"/>
        </a:p>
      </dgm:t>
    </dgm:pt>
    <dgm:pt modelId="{192C43A1-0403-48C8-8A2C-DC03EE72200F}" type="parTrans" cxnId="{A34308C6-246B-47D1-9D1C-B19099756A29}">
      <dgm:prSet/>
      <dgm:spPr/>
      <dgm:t>
        <a:bodyPr/>
        <a:lstStyle/>
        <a:p>
          <a:endParaRPr lang="es-EC" sz="2400"/>
        </a:p>
      </dgm:t>
    </dgm:pt>
    <dgm:pt modelId="{FF200806-8C98-4C67-8E7E-C38A2B4A1A21}" type="sibTrans" cxnId="{A34308C6-246B-47D1-9D1C-B19099756A29}">
      <dgm:prSet/>
      <dgm:spPr/>
      <dgm:t>
        <a:bodyPr/>
        <a:lstStyle/>
        <a:p>
          <a:endParaRPr lang="es-EC" sz="2400"/>
        </a:p>
      </dgm:t>
    </dgm:pt>
    <dgm:pt modelId="{5AE20C91-3D50-4975-9E0D-3F5CA6FA94B0}">
      <dgm:prSet phldrT="[Texto]" custT="1"/>
      <dgm:spPr/>
      <dgm:t>
        <a:bodyPr/>
        <a:lstStyle/>
        <a:p>
          <a:r>
            <a:rPr lang="es-EC" sz="3200" dirty="0" smtClean="0"/>
            <a:t>No disponible</a:t>
          </a:r>
          <a:endParaRPr lang="es-EC" sz="3200" dirty="0"/>
        </a:p>
      </dgm:t>
    </dgm:pt>
    <dgm:pt modelId="{3A08C6D6-7195-44BE-B39B-CC3616E63F45}" type="parTrans" cxnId="{2E4DC2F7-3210-4C9D-A69D-AF4BE7A4900E}">
      <dgm:prSet/>
      <dgm:spPr/>
      <dgm:t>
        <a:bodyPr/>
        <a:lstStyle/>
        <a:p>
          <a:endParaRPr lang="es-EC" sz="2400"/>
        </a:p>
      </dgm:t>
    </dgm:pt>
    <dgm:pt modelId="{BC08CB9E-837D-4580-8903-3F7B98FB5E66}" type="sibTrans" cxnId="{2E4DC2F7-3210-4C9D-A69D-AF4BE7A4900E}">
      <dgm:prSet/>
      <dgm:spPr/>
      <dgm:t>
        <a:bodyPr/>
        <a:lstStyle/>
        <a:p>
          <a:endParaRPr lang="es-EC" sz="2400"/>
        </a:p>
      </dgm:t>
    </dgm:pt>
    <dgm:pt modelId="{46E62FE9-EBB1-48FE-9235-E2D8085915A5}">
      <dgm:prSet phldrT="[Texto]" custT="1"/>
      <dgm:spPr/>
      <dgm:t>
        <a:bodyPr/>
        <a:lstStyle/>
        <a:p>
          <a:r>
            <a:rPr lang="es-EC" sz="3200" dirty="0" err="1" smtClean="0"/>
            <a:t>Schacher</a:t>
          </a:r>
          <a:r>
            <a:rPr lang="es-EC" sz="3200" dirty="0" smtClean="0"/>
            <a:t> y </a:t>
          </a:r>
          <a:r>
            <a:rPr lang="es-EC" sz="3200" dirty="0" err="1" smtClean="0"/>
            <a:t>Freeman</a:t>
          </a:r>
          <a:r>
            <a:rPr lang="es-EC" sz="3200" dirty="0" smtClean="0"/>
            <a:t> (2008) / </a:t>
          </a:r>
          <a:r>
            <a:rPr lang="es-EC" sz="3200" dirty="0" err="1" smtClean="0"/>
            <a:t>Hutchins</a:t>
          </a:r>
          <a:r>
            <a:rPr lang="es-EC" sz="3200" dirty="0" smtClean="0"/>
            <a:t>, </a:t>
          </a:r>
          <a:r>
            <a:rPr lang="es-EC" sz="3200" dirty="0" err="1" smtClean="0"/>
            <a:t>MacKinnon</a:t>
          </a:r>
          <a:r>
            <a:rPr lang="es-EC" sz="3200" dirty="0" smtClean="0"/>
            <a:t>, </a:t>
          </a:r>
          <a:r>
            <a:rPr lang="es-EC" sz="3200" dirty="0" err="1" smtClean="0"/>
            <a:t>Freeman</a:t>
          </a:r>
          <a:r>
            <a:rPr lang="es-EC" sz="3200" dirty="0" smtClean="0"/>
            <a:t> y Gallup (2009)</a:t>
          </a:r>
          <a:endParaRPr lang="es-EC" sz="3200" dirty="0"/>
        </a:p>
      </dgm:t>
    </dgm:pt>
    <dgm:pt modelId="{D8E62883-27A9-4CCA-AD28-3DEB53D66E52}" type="parTrans" cxnId="{E4E4BB03-6D20-4E6C-B283-2B4C508DB6F6}">
      <dgm:prSet/>
      <dgm:spPr/>
      <dgm:t>
        <a:bodyPr/>
        <a:lstStyle/>
        <a:p>
          <a:endParaRPr lang="es-EC" sz="2400"/>
        </a:p>
      </dgm:t>
    </dgm:pt>
    <dgm:pt modelId="{232E5320-8FCD-4F97-ACAA-5D4B9CC8BBE7}" type="sibTrans" cxnId="{E4E4BB03-6D20-4E6C-B283-2B4C508DB6F6}">
      <dgm:prSet/>
      <dgm:spPr/>
      <dgm:t>
        <a:bodyPr/>
        <a:lstStyle/>
        <a:p>
          <a:endParaRPr lang="es-EC" sz="2400"/>
        </a:p>
      </dgm:t>
    </dgm:pt>
    <dgm:pt modelId="{06F161A6-5991-46F8-9FB5-520F78145A05}" type="pres">
      <dgm:prSet presAssocID="{79C262CE-FAA9-4748-B593-04606FE9622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C9A3ACA-4A05-4ADA-9CE2-208816859DC1}" type="pres">
      <dgm:prSet presAssocID="{562A1381-CCC7-48B5-9843-1EBFEF285101}" presName="comp" presStyleCnt="0"/>
      <dgm:spPr/>
    </dgm:pt>
    <dgm:pt modelId="{8D17CCCA-456A-449A-A1B2-EBD44744094C}" type="pres">
      <dgm:prSet presAssocID="{562A1381-CCC7-48B5-9843-1EBFEF285101}" presName="box" presStyleLbl="node1" presStyleIdx="0" presStyleCnt="2" custScaleY="136370"/>
      <dgm:spPr/>
      <dgm:t>
        <a:bodyPr/>
        <a:lstStyle/>
        <a:p>
          <a:endParaRPr lang="es-EC"/>
        </a:p>
      </dgm:t>
    </dgm:pt>
    <dgm:pt modelId="{256CE2C7-8A2F-4A7E-AAE8-7A3B4C3DF1BC}" type="pres">
      <dgm:prSet presAssocID="{562A1381-CCC7-48B5-9843-1EBFEF285101}" presName="img" presStyleLbl="fgImgPlace1" presStyleIdx="0" presStyleCnt="2" custScaleY="1251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B8E0D73-137D-48B8-8162-8CE62965BACE}" type="pres">
      <dgm:prSet presAssocID="{562A1381-CCC7-48B5-9843-1EBFEF285101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343F70-64D1-48CD-AEED-11401AEF9272}" type="pres">
      <dgm:prSet presAssocID="{0713CF5A-2A94-4460-B1C0-EB4324747690}" presName="spacer" presStyleCnt="0"/>
      <dgm:spPr/>
    </dgm:pt>
    <dgm:pt modelId="{759CECFB-3F1A-4456-ADC3-20C66C482A04}" type="pres">
      <dgm:prSet presAssocID="{69A06DA2-C36F-4E0F-A106-7B887D24EE26}" presName="comp" presStyleCnt="0"/>
      <dgm:spPr/>
    </dgm:pt>
    <dgm:pt modelId="{2621790D-A47F-4F39-AB3E-8FF467B2147C}" type="pres">
      <dgm:prSet presAssocID="{69A06DA2-C36F-4E0F-A106-7B887D24EE26}" presName="box" presStyleLbl="node1" presStyleIdx="1" presStyleCnt="2"/>
      <dgm:spPr/>
      <dgm:t>
        <a:bodyPr/>
        <a:lstStyle/>
        <a:p>
          <a:endParaRPr lang="es-EC"/>
        </a:p>
      </dgm:t>
    </dgm:pt>
    <dgm:pt modelId="{4B09F770-EDEF-47A1-B9C0-80B83E5C17B8}" type="pres">
      <dgm:prSet presAssocID="{69A06DA2-C36F-4E0F-A106-7B887D24EE26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09B1494-941F-44D4-8187-594ACE04C75A}" type="pres">
      <dgm:prSet presAssocID="{69A06DA2-C36F-4E0F-A106-7B887D24EE2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918FDB2-FF87-45D5-AEAD-AAEF6CAE0B4C}" type="presOf" srcId="{46E62FE9-EBB1-48FE-9235-E2D8085915A5}" destId="{8D17CCCA-456A-449A-A1B2-EBD44744094C}" srcOrd="0" destOrd="2" presId="urn:microsoft.com/office/officeart/2005/8/layout/vList4"/>
    <dgm:cxn modelId="{7F263395-9804-485F-8ABC-C156084EC8C8}" type="presOf" srcId="{46E62FE9-EBB1-48FE-9235-E2D8085915A5}" destId="{5B8E0D73-137D-48B8-8162-8CE62965BACE}" srcOrd="1" destOrd="2" presId="urn:microsoft.com/office/officeart/2005/8/layout/vList4"/>
    <dgm:cxn modelId="{B7FC286C-9C59-4952-9F40-38B67B801476}" type="presOf" srcId="{5AE20C91-3D50-4975-9E0D-3F5CA6FA94B0}" destId="{009B1494-941F-44D4-8187-594ACE04C75A}" srcOrd="1" destOrd="1" presId="urn:microsoft.com/office/officeart/2005/8/layout/vList4"/>
    <dgm:cxn modelId="{73E2670B-E552-46C6-9FD8-494E62D57D69}" srcId="{562A1381-CCC7-48B5-9843-1EBFEF285101}" destId="{9CB1FA50-AB9E-46D6-9065-688323C4E440}" srcOrd="0" destOrd="0" parTransId="{25208C3D-0778-4419-A5FF-5590CFD9D5AC}" sibTransId="{C0F8DE63-3D19-45EC-9FFF-27F2B4AB10CB}"/>
    <dgm:cxn modelId="{A34308C6-246B-47D1-9D1C-B19099756A29}" srcId="{79C262CE-FAA9-4748-B593-04606FE9622D}" destId="{69A06DA2-C36F-4E0F-A106-7B887D24EE26}" srcOrd="1" destOrd="0" parTransId="{192C43A1-0403-48C8-8A2C-DC03EE72200F}" sibTransId="{FF200806-8C98-4C67-8E7E-C38A2B4A1A21}"/>
    <dgm:cxn modelId="{E4E4BB03-6D20-4E6C-B283-2B4C508DB6F6}" srcId="{562A1381-CCC7-48B5-9843-1EBFEF285101}" destId="{46E62FE9-EBB1-48FE-9235-E2D8085915A5}" srcOrd="1" destOrd="0" parTransId="{D8E62883-27A9-4CCA-AD28-3DEB53D66E52}" sibTransId="{232E5320-8FCD-4F97-ACAA-5D4B9CC8BBE7}"/>
    <dgm:cxn modelId="{3212768F-AC07-4571-9F20-89925EC5052D}" type="presOf" srcId="{79C262CE-FAA9-4748-B593-04606FE9622D}" destId="{06F161A6-5991-46F8-9FB5-520F78145A05}" srcOrd="0" destOrd="0" presId="urn:microsoft.com/office/officeart/2005/8/layout/vList4"/>
    <dgm:cxn modelId="{765DE5E1-AB5E-493F-9A81-36591D60ED1F}" srcId="{79C262CE-FAA9-4748-B593-04606FE9622D}" destId="{562A1381-CCC7-48B5-9843-1EBFEF285101}" srcOrd="0" destOrd="0" parTransId="{4CF8C57D-DB58-41CE-93F1-6E173DF1F291}" sibTransId="{0713CF5A-2A94-4460-B1C0-EB4324747690}"/>
    <dgm:cxn modelId="{2E4DC2F7-3210-4C9D-A69D-AF4BE7A4900E}" srcId="{69A06DA2-C36F-4E0F-A106-7B887D24EE26}" destId="{5AE20C91-3D50-4975-9E0D-3F5CA6FA94B0}" srcOrd="0" destOrd="0" parTransId="{3A08C6D6-7195-44BE-B39B-CC3616E63F45}" sibTransId="{BC08CB9E-837D-4580-8903-3F7B98FB5E66}"/>
    <dgm:cxn modelId="{5318F0CA-F3C7-425C-B155-91AEE967FCC6}" type="presOf" srcId="{5AE20C91-3D50-4975-9E0D-3F5CA6FA94B0}" destId="{2621790D-A47F-4F39-AB3E-8FF467B2147C}" srcOrd="0" destOrd="1" presId="urn:microsoft.com/office/officeart/2005/8/layout/vList4"/>
    <dgm:cxn modelId="{51C5B5C2-6EE6-4C5E-899A-47541C7B01A0}" type="presOf" srcId="{562A1381-CCC7-48B5-9843-1EBFEF285101}" destId="{5B8E0D73-137D-48B8-8162-8CE62965BACE}" srcOrd="1" destOrd="0" presId="urn:microsoft.com/office/officeart/2005/8/layout/vList4"/>
    <dgm:cxn modelId="{6D3272B8-ACC2-4CE1-BF09-53B638B4A866}" type="presOf" srcId="{562A1381-CCC7-48B5-9843-1EBFEF285101}" destId="{8D17CCCA-456A-449A-A1B2-EBD44744094C}" srcOrd="0" destOrd="0" presId="urn:microsoft.com/office/officeart/2005/8/layout/vList4"/>
    <dgm:cxn modelId="{76A25159-CBB9-47BC-A96A-D95890B5EE61}" type="presOf" srcId="{69A06DA2-C36F-4E0F-A106-7B887D24EE26}" destId="{009B1494-941F-44D4-8187-594ACE04C75A}" srcOrd="1" destOrd="0" presId="urn:microsoft.com/office/officeart/2005/8/layout/vList4"/>
    <dgm:cxn modelId="{89BF98BB-88AB-47A8-9F76-7367CD6DD55E}" type="presOf" srcId="{69A06DA2-C36F-4E0F-A106-7B887D24EE26}" destId="{2621790D-A47F-4F39-AB3E-8FF467B2147C}" srcOrd="0" destOrd="0" presId="urn:microsoft.com/office/officeart/2005/8/layout/vList4"/>
    <dgm:cxn modelId="{3BE9BE78-DEE5-49E6-8995-73DDC20226BA}" type="presOf" srcId="{9CB1FA50-AB9E-46D6-9065-688323C4E440}" destId="{8D17CCCA-456A-449A-A1B2-EBD44744094C}" srcOrd="0" destOrd="1" presId="urn:microsoft.com/office/officeart/2005/8/layout/vList4"/>
    <dgm:cxn modelId="{3BAD0251-85FC-4585-8EC7-409C1CCAC19A}" type="presOf" srcId="{9CB1FA50-AB9E-46D6-9065-688323C4E440}" destId="{5B8E0D73-137D-48B8-8162-8CE62965BACE}" srcOrd="1" destOrd="1" presId="urn:microsoft.com/office/officeart/2005/8/layout/vList4"/>
    <dgm:cxn modelId="{9BD7AAF6-2D1B-486D-8AA6-5B1BD9D9B7EE}" type="presParOf" srcId="{06F161A6-5991-46F8-9FB5-520F78145A05}" destId="{EC9A3ACA-4A05-4ADA-9CE2-208816859DC1}" srcOrd="0" destOrd="0" presId="urn:microsoft.com/office/officeart/2005/8/layout/vList4"/>
    <dgm:cxn modelId="{D37D1868-92A5-491D-9CFD-34B705B35319}" type="presParOf" srcId="{EC9A3ACA-4A05-4ADA-9CE2-208816859DC1}" destId="{8D17CCCA-456A-449A-A1B2-EBD44744094C}" srcOrd="0" destOrd="0" presId="urn:microsoft.com/office/officeart/2005/8/layout/vList4"/>
    <dgm:cxn modelId="{C930274F-A1E8-4067-B230-FF23C15F7638}" type="presParOf" srcId="{EC9A3ACA-4A05-4ADA-9CE2-208816859DC1}" destId="{256CE2C7-8A2F-4A7E-AAE8-7A3B4C3DF1BC}" srcOrd="1" destOrd="0" presId="urn:microsoft.com/office/officeart/2005/8/layout/vList4"/>
    <dgm:cxn modelId="{61129D68-E3B3-4860-8B8C-84E05CCEE0A1}" type="presParOf" srcId="{EC9A3ACA-4A05-4ADA-9CE2-208816859DC1}" destId="{5B8E0D73-137D-48B8-8162-8CE62965BACE}" srcOrd="2" destOrd="0" presId="urn:microsoft.com/office/officeart/2005/8/layout/vList4"/>
    <dgm:cxn modelId="{6F771D22-50B6-4CF3-8793-A0A7F6537E19}" type="presParOf" srcId="{06F161A6-5991-46F8-9FB5-520F78145A05}" destId="{D8343F70-64D1-48CD-AEED-11401AEF9272}" srcOrd="1" destOrd="0" presId="urn:microsoft.com/office/officeart/2005/8/layout/vList4"/>
    <dgm:cxn modelId="{F5490BFB-EC9B-4839-9066-690BA5441DBB}" type="presParOf" srcId="{06F161A6-5991-46F8-9FB5-520F78145A05}" destId="{759CECFB-3F1A-4456-ADC3-20C66C482A04}" srcOrd="2" destOrd="0" presId="urn:microsoft.com/office/officeart/2005/8/layout/vList4"/>
    <dgm:cxn modelId="{C1FCC9CF-BC7D-443E-9040-F7C14DC7ECA1}" type="presParOf" srcId="{759CECFB-3F1A-4456-ADC3-20C66C482A04}" destId="{2621790D-A47F-4F39-AB3E-8FF467B2147C}" srcOrd="0" destOrd="0" presId="urn:microsoft.com/office/officeart/2005/8/layout/vList4"/>
    <dgm:cxn modelId="{10DF0439-CAFE-4719-9E0E-5207D45E1521}" type="presParOf" srcId="{759CECFB-3F1A-4456-ADC3-20C66C482A04}" destId="{4B09F770-EDEF-47A1-B9C0-80B83E5C17B8}" srcOrd="1" destOrd="0" presId="urn:microsoft.com/office/officeart/2005/8/layout/vList4"/>
    <dgm:cxn modelId="{75311F16-D451-4C3C-B948-8F9176305A1B}" type="presParOf" srcId="{759CECFB-3F1A-4456-ADC3-20C66C482A04}" destId="{009B1494-941F-44D4-8187-594ACE04C75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8BB59-C6E1-4505-B292-F82C16AB1FEB}">
      <dsp:nvSpPr>
        <dsp:cNvPr id="0" name=""/>
        <dsp:cNvSpPr/>
      </dsp:nvSpPr>
      <dsp:spPr>
        <a:xfrm>
          <a:off x="1463343" y="248067"/>
          <a:ext cx="3205796" cy="3205796"/>
        </a:xfrm>
        <a:prstGeom prst="pie">
          <a:avLst>
            <a:gd name="adj1" fmla="val 16200000"/>
            <a:gd name="adj2" fmla="val 18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 dirty="0"/>
        </a:p>
      </dsp:txBody>
      <dsp:txXfrm>
        <a:off x="3152873" y="927391"/>
        <a:ext cx="1144927" cy="954106"/>
      </dsp:txXfrm>
    </dsp:sp>
    <dsp:sp modelId="{C8767BE9-5B7D-484B-9971-BE10F009DDAC}">
      <dsp:nvSpPr>
        <dsp:cNvPr id="0" name=""/>
        <dsp:cNvSpPr/>
      </dsp:nvSpPr>
      <dsp:spPr>
        <a:xfrm>
          <a:off x="1397318" y="362560"/>
          <a:ext cx="3205796" cy="3205796"/>
        </a:xfrm>
        <a:prstGeom prst="pie">
          <a:avLst>
            <a:gd name="adj1" fmla="val 1800000"/>
            <a:gd name="adj2" fmla="val 900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500" kern="1200" dirty="0"/>
        </a:p>
      </dsp:txBody>
      <dsp:txXfrm>
        <a:off x="2160603" y="2442511"/>
        <a:ext cx="1717390" cy="839613"/>
      </dsp:txXfrm>
    </dsp:sp>
    <dsp:sp modelId="{F3AC560D-36C2-4681-9368-FB1945A31086}">
      <dsp:nvSpPr>
        <dsp:cNvPr id="0" name=""/>
        <dsp:cNvSpPr/>
      </dsp:nvSpPr>
      <dsp:spPr>
        <a:xfrm>
          <a:off x="1331294" y="248067"/>
          <a:ext cx="3205796" cy="3205796"/>
        </a:xfrm>
        <a:prstGeom prst="pie">
          <a:avLst>
            <a:gd name="adj1" fmla="val 9000000"/>
            <a:gd name="adj2" fmla="val 1620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 dirty="0"/>
        </a:p>
      </dsp:txBody>
      <dsp:txXfrm>
        <a:off x="1702632" y="927391"/>
        <a:ext cx="1144927" cy="954106"/>
      </dsp:txXfrm>
    </dsp:sp>
    <dsp:sp modelId="{A8F66D28-D357-4186-8442-2044671CF268}">
      <dsp:nvSpPr>
        <dsp:cNvPr id="0" name=""/>
        <dsp:cNvSpPr/>
      </dsp:nvSpPr>
      <dsp:spPr>
        <a:xfrm>
          <a:off x="1265153" y="49613"/>
          <a:ext cx="3602704" cy="360270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635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11FB2B-8876-4CFB-944E-62D80EF500AA}">
      <dsp:nvSpPr>
        <dsp:cNvPr id="0" name=""/>
        <dsp:cNvSpPr/>
      </dsp:nvSpPr>
      <dsp:spPr>
        <a:xfrm>
          <a:off x="1198864" y="163903"/>
          <a:ext cx="3602704" cy="360270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635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DB195E-2208-475E-B412-D8FDEA590580}">
      <dsp:nvSpPr>
        <dsp:cNvPr id="0" name=""/>
        <dsp:cNvSpPr/>
      </dsp:nvSpPr>
      <dsp:spPr>
        <a:xfrm>
          <a:off x="1132576" y="49613"/>
          <a:ext cx="3602704" cy="360270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635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E83A9-D456-4FFD-BDAC-888D55464F36}">
      <dsp:nvSpPr>
        <dsp:cNvPr id="0" name=""/>
        <dsp:cNvSpPr/>
      </dsp:nvSpPr>
      <dsp:spPr>
        <a:xfrm>
          <a:off x="659" y="393517"/>
          <a:ext cx="2837670" cy="340520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Línea Base</a:t>
          </a:r>
          <a:endParaRPr lang="es-EC" sz="2300" kern="1200" dirty="0"/>
        </a:p>
      </dsp:txBody>
      <dsp:txXfrm rot="16200000">
        <a:off x="-1111707" y="1505884"/>
        <a:ext cx="2792267" cy="567534"/>
      </dsp:txXfrm>
    </dsp:sp>
    <dsp:sp modelId="{3D07CEAA-8BDE-4EA0-A622-B4ED3A6CD557}">
      <dsp:nvSpPr>
        <dsp:cNvPr id="0" name=""/>
        <dsp:cNvSpPr/>
      </dsp:nvSpPr>
      <dsp:spPr>
        <a:xfrm>
          <a:off x="568193" y="393517"/>
          <a:ext cx="2114064" cy="340520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0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/>
            <a:t>Situación Actual</a:t>
          </a:r>
          <a:endParaRPr lang="es-EC" sz="4400" kern="1200" dirty="0"/>
        </a:p>
      </dsp:txBody>
      <dsp:txXfrm>
        <a:off x="568193" y="393517"/>
        <a:ext cx="2114064" cy="3405204"/>
      </dsp:txXfrm>
    </dsp:sp>
    <dsp:sp modelId="{44079882-5EBB-4F58-BBC1-29D376B53A62}">
      <dsp:nvSpPr>
        <dsp:cNvPr id="0" name=""/>
        <dsp:cNvSpPr/>
      </dsp:nvSpPr>
      <dsp:spPr>
        <a:xfrm>
          <a:off x="2937648" y="393517"/>
          <a:ext cx="2837670" cy="3405204"/>
        </a:xfrm>
        <a:prstGeom prst="roundRect">
          <a:avLst>
            <a:gd name="adj" fmla="val 5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Opiniones/Experiencia</a:t>
          </a:r>
          <a:endParaRPr lang="es-EC" sz="2300" kern="1200" dirty="0"/>
        </a:p>
      </dsp:txBody>
      <dsp:txXfrm rot="16200000">
        <a:off x="1825281" y="1505884"/>
        <a:ext cx="2792267" cy="567534"/>
      </dsp:txXfrm>
    </dsp:sp>
    <dsp:sp modelId="{E89E914C-4A90-473B-BFA3-2569E95F6F3B}">
      <dsp:nvSpPr>
        <dsp:cNvPr id="0" name=""/>
        <dsp:cNvSpPr/>
      </dsp:nvSpPr>
      <dsp:spPr>
        <a:xfrm rot="5400000">
          <a:off x="2701701" y="3098941"/>
          <a:ext cx="500271" cy="42565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585B60-131F-4CB5-A5A7-82F4EC432689}">
      <dsp:nvSpPr>
        <dsp:cNvPr id="0" name=""/>
        <dsp:cNvSpPr/>
      </dsp:nvSpPr>
      <dsp:spPr>
        <a:xfrm>
          <a:off x="3505182" y="393517"/>
          <a:ext cx="2114064" cy="340520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0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4400" kern="1200" dirty="0" err="1" smtClean="0"/>
            <a:t>Requeri</a:t>
          </a:r>
          <a:endParaRPr lang="es-EC" sz="4400" kern="1200" dirty="0" smtClean="0"/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4400" kern="1200" dirty="0" err="1" smtClean="0"/>
            <a:t>mientos</a:t>
          </a:r>
          <a:endParaRPr lang="es-EC" sz="4400" kern="1200" dirty="0"/>
        </a:p>
      </dsp:txBody>
      <dsp:txXfrm>
        <a:off x="3505182" y="393517"/>
        <a:ext cx="2114064" cy="3405204"/>
      </dsp:txXfrm>
    </dsp:sp>
    <dsp:sp modelId="{B64FE0B9-AB11-4058-809E-A15B13EA50E5}">
      <dsp:nvSpPr>
        <dsp:cNvPr id="0" name=""/>
        <dsp:cNvSpPr/>
      </dsp:nvSpPr>
      <dsp:spPr>
        <a:xfrm>
          <a:off x="5874637" y="393517"/>
          <a:ext cx="2837670" cy="340520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Bases para Plan</a:t>
          </a:r>
          <a:endParaRPr lang="es-EC" sz="2300" kern="1200" dirty="0"/>
        </a:p>
      </dsp:txBody>
      <dsp:txXfrm rot="16200000">
        <a:off x="4762270" y="1505884"/>
        <a:ext cx="2792267" cy="567534"/>
      </dsp:txXfrm>
    </dsp:sp>
    <dsp:sp modelId="{FFAEE1E0-CA35-454C-9544-EB1646AD74C9}">
      <dsp:nvSpPr>
        <dsp:cNvPr id="0" name=""/>
        <dsp:cNvSpPr/>
      </dsp:nvSpPr>
      <dsp:spPr>
        <a:xfrm rot="5400000">
          <a:off x="5638690" y="3098941"/>
          <a:ext cx="500271" cy="42565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2309F8-0882-4C6D-B0B2-CA0AB5EBD7B1}">
      <dsp:nvSpPr>
        <dsp:cNvPr id="0" name=""/>
        <dsp:cNvSpPr/>
      </dsp:nvSpPr>
      <dsp:spPr>
        <a:xfrm>
          <a:off x="6442171" y="393517"/>
          <a:ext cx="2114064" cy="340520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0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/>
            <a:t>Líneas de Acción</a:t>
          </a:r>
          <a:endParaRPr lang="es-EC" sz="4400" kern="1200" dirty="0"/>
        </a:p>
      </dsp:txBody>
      <dsp:txXfrm>
        <a:off x="6442171" y="393517"/>
        <a:ext cx="2114064" cy="34052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798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27D85DE0-6822-4133-8AFB-D86F1236ED6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41624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798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896"/>
            <a:ext cx="794131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PE" noProof="0"/>
              <a:t>Haga clic para modificar el estilo de texto del patrón</a:t>
            </a:r>
          </a:p>
          <a:p>
            <a:pPr lvl="1"/>
            <a:r>
              <a:rPr lang="es-PE" noProof="0"/>
              <a:t>Segundo nivel</a:t>
            </a:r>
          </a:p>
          <a:p>
            <a:pPr lvl="2"/>
            <a:r>
              <a:rPr lang="es-PE" noProof="0"/>
              <a:t>Tercer nivel</a:t>
            </a:r>
          </a:p>
          <a:p>
            <a:pPr lvl="3"/>
            <a:r>
              <a:rPr lang="es-PE" noProof="0"/>
              <a:t>Cuarto nivel</a:t>
            </a:r>
          </a:p>
          <a:p>
            <a:pPr lvl="4"/>
            <a:r>
              <a:rPr lang="es-PE" noProof="0"/>
              <a:t>Quinto nivel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B3C79922-BB77-48D9-8753-5B137E8A927F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06761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s-P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33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55923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5216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8354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21113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7822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36784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2378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02535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30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47113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31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46352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s-P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13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32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4280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33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6462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34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41076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71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50981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es-P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78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82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11337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1941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9386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9374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44750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41600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2923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7801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6440A-EA12-4657-92EC-22ECACA8E41F}" type="datetime1">
              <a:rPr lang="es-ES" smtClean="0"/>
              <a:t>24/06/2019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5456E-BDDF-4625-8B65-6B50146C6715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5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518C8D-4206-4C25-A1A6-3601910FDAA6}" type="datetime1">
              <a:rPr lang="es-ES" smtClean="0"/>
              <a:t>24/06/2019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5DFCDE-E891-4F76-BE01-9B8860BC44C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720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FEEB8C-2C36-48C2-849E-7285C8BDA7EA}" type="datetime1">
              <a:rPr lang="es-ES" smtClean="0"/>
              <a:t>24/06/2019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A712A-5096-4C31-A0EE-738DE5E56C9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8344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FEEB8C-2C36-48C2-849E-7285C8BDA7EA}" type="datetime1">
              <a:rPr lang="es-ES" smtClean="0"/>
              <a:t>24/06/2019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A712A-5096-4C31-A0EE-738DE5E56C9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0394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D1F0-0D04-4CF2-AF14-22A9DBD2122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24/06/2019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6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EF9-0174-4FBB-92AA-8573073AD4B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24/06/2019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8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F242FF-8940-4E92-95DE-D635346EF496}" type="datetime1">
              <a:rPr lang="es-ES" smtClean="0"/>
              <a:t>24/06/2019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685F8-400C-46AA-9743-D25DB70AA21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19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6A8886-1165-42E5-B2CD-B2236CC7B349}" type="datetime1">
              <a:rPr lang="es-ES" smtClean="0"/>
              <a:t>24/06/2019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05ABB-0BA8-47EB-9CCC-6A2D398184B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164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1BD13A-BB13-4EE0-88DD-D60DAD3AC8FC}" type="datetime1">
              <a:rPr lang="es-ES" smtClean="0"/>
              <a:t>24/06/2019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60AA9D-EA16-4FB9-BE53-46F8BAB81CB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1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38F783-0FA6-48FB-AEFB-B3DC0E518611}" type="datetime1">
              <a:rPr lang="es-ES" smtClean="0"/>
              <a:t>24/06/2019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71F40-53AD-4B94-BA7C-42FABD058CF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2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D1D6D8-4946-4BF2-8B13-CDD1F449B9A0}" type="datetime1">
              <a:rPr lang="es-ES" smtClean="0"/>
              <a:t>24/06/2019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30D28-C6CC-4793-A89A-B3BE8DDB1BAE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57507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9238BC-310A-458E-B3F9-C31BD69DF1D1}" type="datetime1">
              <a:rPr lang="es-ES" smtClean="0"/>
              <a:t>24/06/2019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2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8537A3-6990-4BC6-A4A9-550FC06D89E9}" type="datetime1">
              <a:rPr lang="es-ES" smtClean="0"/>
              <a:t>24/06/2019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45FE3C-3B79-4BED-8623-20BD7061693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40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701C1D-EC9A-4E83-885E-66257B853D13}" type="datetime1">
              <a:rPr lang="es-ES" smtClean="0"/>
              <a:t>24/06/2019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01EE2-382F-4BE0-B26B-6D7696861EA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05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niversidad fuerzas armadas esp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1680" cy="16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0618F1-89E7-4CEA-8BEB-B5B8A891E9D5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24/06/2019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ángulo 6"/>
          <p:cNvSpPr/>
          <p:nvPr userDrawn="1"/>
        </p:nvSpPr>
        <p:spPr>
          <a:xfrm>
            <a:off x="2097219" y="190381"/>
            <a:ext cx="70509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s-ES" sz="4000" b="1" i="1" cap="none" spc="0" dirty="0" smtClean="0">
                <a:ln/>
                <a:solidFill>
                  <a:schemeClr val="accent4"/>
                </a:solidFill>
                <a:effectLst/>
                <a:latin typeface="Footlight MT Light" panose="0204060206030A020304" pitchFamily="18" charset="0"/>
              </a:rPr>
              <a:t>Universidad</a:t>
            </a:r>
            <a:r>
              <a:rPr lang="es-ES" sz="4000" b="1" i="1" cap="none" spc="0" baseline="0" dirty="0" smtClean="0">
                <a:ln/>
                <a:solidFill>
                  <a:schemeClr val="accent4"/>
                </a:solidFill>
                <a:effectLst/>
                <a:latin typeface="Footlight MT Light" panose="0204060206030A020304" pitchFamily="18" charset="0"/>
              </a:rPr>
              <a:t> de Fuerzas Armadas</a:t>
            </a:r>
            <a:endParaRPr lang="es-ES" sz="4000" b="1" i="1" cap="none" spc="0" dirty="0">
              <a:ln/>
              <a:solidFill>
                <a:schemeClr val="accent4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13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  <p:sldLayoutId id="2147484301" r:id="rId12"/>
    <p:sldLayoutId id="2147484299" r:id="rId13"/>
    <p:sldLayoutId id="2147484300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8.jpeg"/><Relationship Id="rId3" Type="http://schemas.openxmlformats.org/officeDocument/2006/relationships/image" Target="../media/image10.png"/><Relationship Id="rId7" Type="http://schemas.openxmlformats.org/officeDocument/2006/relationships/diagramData" Target="../diagrams/data1.xm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microsoft.com/office/2007/relationships/diagramDrawing" Target="../diagrams/drawing1.xml"/><Relationship Id="rId5" Type="http://schemas.openxmlformats.org/officeDocument/2006/relationships/image" Target="../media/image12.jpeg"/><Relationship Id="rId15" Type="http://schemas.openxmlformats.org/officeDocument/2006/relationships/image" Target="../media/image20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1.gif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aritime domain awaren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183568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3CE4F67-4200-4FE2-B351-45D466763E12}" type="slidenum">
              <a:rPr lang="es-ES" altLang="es-EC" sz="1200" smtClean="0">
                <a:solidFill>
                  <a:srgbClr val="898989"/>
                </a:solidFill>
              </a:rPr>
              <a:pPr eaLnBrk="1" hangingPunct="1"/>
              <a:t>1</a:t>
            </a:fld>
            <a:endParaRPr lang="es-ES" altLang="es-EC" sz="1200">
              <a:solidFill>
                <a:srgbClr val="898989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411760" y="1268760"/>
            <a:ext cx="4320480" cy="707886"/>
          </a:xfrm>
          <a:prstGeom prst="rect">
            <a:avLst/>
          </a:prstGeom>
          <a:solidFill>
            <a:srgbClr val="00206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prstClr val="white"/>
                </a:solidFill>
              </a:rPr>
              <a:t>TRABAJO DE INVESTIGACIÓN INDIVIDUAL</a:t>
            </a:r>
            <a:endParaRPr lang="es-EC" sz="2000" b="1" dirty="0">
              <a:solidFill>
                <a:prstClr val="white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1520" y="2564904"/>
            <a:ext cx="8640960" cy="2308324"/>
          </a:xfrm>
          <a:prstGeom prst="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Incidencia de </a:t>
            </a:r>
            <a:r>
              <a:rPr lang="es-E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Conciencia del Dominio Marítimo en </a:t>
            </a:r>
            <a:r>
              <a:rPr lang="es-E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 Control de </a:t>
            </a:r>
            <a:r>
              <a:rPr lang="es-E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 Actividades Ilícitas y </a:t>
            </a:r>
            <a:r>
              <a:rPr lang="es-E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 Tráfico Marítimo en </a:t>
            </a:r>
            <a:r>
              <a:rPr lang="es-E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 Ecuador. </a:t>
            </a:r>
            <a:endParaRPr lang="es-EC" sz="32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" sz="3200" b="1" dirty="0" smtClean="0">
                <a:solidFill>
                  <a:schemeClr val="bg1"/>
                </a:solidFill>
              </a:rPr>
              <a:t>Propuesta </a:t>
            </a:r>
            <a:r>
              <a:rPr lang="es-ES" sz="3200" b="1" dirty="0">
                <a:solidFill>
                  <a:schemeClr val="bg1"/>
                </a:solidFill>
              </a:rPr>
              <a:t>d</a:t>
            </a:r>
            <a:r>
              <a:rPr lang="es-ES" sz="3200" b="1" dirty="0" smtClean="0">
                <a:solidFill>
                  <a:schemeClr val="bg1"/>
                </a:solidFill>
              </a:rPr>
              <a:t>e Bases para Implementación</a:t>
            </a:r>
            <a:endParaRPr lang="es-EC" sz="32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283968" y="5838363"/>
            <a:ext cx="4320480" cy="830997"/>
          </a:xfrm>
          <a:prstGeom prst="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s-EC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Francisco Garay Cuesta</a:t>
            </a:r>
          </a:p>
          <a:p>
            <a:pPr>
              <a:spcBef>
                <a:spcPts val="0"/>
              </a:spcBef>
            </a:pPr>
            <a:r>
              <a:rPr lang="es-EC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Capitán de Corbeta EM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852364" y="190381"/>
            <a:ext cx="62957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s-ES" sz="4000" b="1" i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Universidad</a:t>
            </a:r>
            <a:r>
              <a:rPr lang="es-ES" sz="4000" b="1" i="1" cap="none" spc="0" baseline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de Fuerzas Armadas</a:t>
            </a:r>
            <a:endParaRPr lang="es-ES" sz="4000" b="1" i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7" y="338554"/>
            <a:ext cx="200025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22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907704" y="74554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Objetivos / Preguntas de Investigación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347864" y="1419789"/>
            <a:ext cx="252028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Específicos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55575" y="2132856"/>
            <a:ext cx="4200401" cy="4093428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ES" sz="2000" dirty="0">
                <a:solidFill>
                  <a:schemeClr val="bg1"/>
                </a:solidFill>
              </a:rPr>
              <a:t>Establecer </a:t>
            </a:r>
            <a:r>
              <a:rPr lang="es-ES" sz="2000" dirty="0">
                <a:solidFill>
                  <a:srgbClr val="FFC000"/>
                </a:solidFill>
              </a:rPr>
              <a:t>la relación entre las actividades ilícitas </a:t>
            </a:r>
            <a:r>
              <a:rPr lang="es-ES" sz="2000" dirty="0">
                <a:solidFill>
                  <a:schemeClr val="bg1"/>
                </a:solidFill>
              </a:rPr>
              <a:t>que se realizan en los espacios marítimos jurisdiccionales y áreas de interés del Ecuador, en comparación a las </a:t>
            </a:r>
            <a:r>
              <a:rPr lang="es-ES" sz="2000" dirty="0">
                <a:solidFill>
                  <a:srgbClr val="FFC000"/>
                </a:solidFill>
              </a:rPr>
              <a:t>actividades de control y resultados alcanzados</a:t>
            </a:r>
            <a:r>
              <a:rPr lang="es-ES" sz="2000" dirty="0">
                <a:solidFill>
                  <a:schemeClr val="bg1"/>
                </a:solidFill>
              </a:rPr>
              <a:t>, para definir una </a:t>
            </a:r>
            <a:r>
              <a:rPr lang="es-ES" sz="2000" dirty="0">
                <a:solidFill>
                  <a:srgbClr val="FFC000"/>
                </a:solidFill>
              </a:rPr>
              <a:t>línea de base </a:t>
            </a:r>
            <a:r>
              <a:rPr lang="es-ES" sz="2000" dirty="0">
                <a:solidFill>
                  <a:schemeClr val="bg1"/>
                </a:solidFill>
              </a:rPr>
              <a:t>sobre los problemas que afronta el Ecuador en sus espacios marítimos jurisdiccionales y áreas de interés.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764087" y="3056185"/>
            <a:ext cx="4200401" cy="2246769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EC" sz="2000" dirty="0">
                <a:solidFill>
                  <a:schemeClr val="bg1"/>
                </a:solidFill>
              </a:rPr>
              <a:t>¿Existe una </a:t>
            </a:r>
            <a:r>
              <a:rPr lang="es-EC" sz="2000" dirty="0">
                <a:solidFill>
                  <a:srgbClr val="FFC000"/>
                </a:solidFill>
              </a:rPr>
              <a:t>relación entre las actividades de control y logros </a:t>
            </a:r>
            <a:r>
              <a:rPr lang="es-EC" sz="2000" dirty="0">
                <a:solidFill>
                  <a:schemeClr val="bg1"/>
                </a:solidFill>
              </a:rPr>
              <a:t>alcanzados por ellas hasta la fecha y </a:t>
            </a:r>
            <a:r>
              <a:rPr lang="es-EC" sz="2000" dirty="0">
                <a:solidFill>
                  <a:srgbClr val="FFC000"/>
                </a:solidFill>
              </a:rPr>
              <a:t>las actividades ilícitas </a:t>
            </a:r>
            <a:r>
              <a:rPr lang="es-EC" sz="2000" dirty="0">
                <a:solidFill>
                  <a:schemeClr val="bg1"/>
                </a:solidFill>
              </a:rPr>
              <a:t>que se realizan en los espacios marítimos jurisdiccionales y áreas de interés del Ecuador?</a:t>
            </a:r>
          </a:p>
        </p:txBody>
      </p:sp>
    </p:spTree>
    <p:extLst>
      <p:ext uri="{BB962C8B-B14F-4D97-AF65-F5344CB8AC3E}">
        <p14:creationId xmlns:p14="http://schemas.microsoft.com/office/powerpoint/2010/main" val="17243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907704" y="74554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Objetivos / Preguntas de Investigación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347864" y="1419789"/>
            <a:ext cx="252028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Específicos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55575" y="1988840"/>
            <a:ext cx="4200401" cy="2554545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2"/>
            </a:pPr>
            <a:r>
              <a:rPr lang="es-ES" sz="2000" dirty="0">
                <a:solidFill>
                  <a:schemeClr val="bg1"/>
                </a:solidFill>
              </a:rPr>
              <a:t>Determinar el </a:t>
            </a:r>
            <a:r>
              <a:rPr lang="es-ES" sz="2000" dirty="0">
                <a:solidFill>
                  <a:srgbClr val="FFC000"/>
                </a:solidFill>
              </a:rPr>
              <a:t>nivel de control del tráfico marítimo </a:t>
            </a:r>
            <a:r>
              <a:rPr lang="es-ES" sz="2000" dirty="0">
                <a:solidFill>
                  <a:schemeClr val="bg1"/>
                </a:solidFill>
              </a:rPr>
              <a:t>que se tiene en el Ecuador en base a los sistemas y equipos existentes en la Armada y otras instituciones, para establecer la línea de base de la cobertura a establecer.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775479" y="2450504"/>
            <a:ext cx="4200401" cy="1631216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2"/>
            </a:pPr>
            <a:r>
              <a:rPr lang="es-EC" sz="2000" dirty="0">
                <a:solidFill>
                  <a:schemeClr val="bg1"/>
                </a:solidFill>
              </a:rPr>
              <a:t>¿Qué </a:t>
            </a:r>
            <a:r>
              <a:rPr lang="es-EC" sz="2000" dirty="0">
                <a:solidFill>
                  <a:srgbClr val="FFC000"/>
                </a:solidFill>
              </a:rPr>
              <a:t>nivel de Control de Tráfico Marítimo </a:t>
            </a:r>
            <a:r>
              <a:rPr lang="es-EC" sz="2000" dirty="0">
                <a:solidFill>
                  <a:schemeClr val="bg1"/>
                </a:solidFill>
              </a:rPr>
              <a:t>tiene el Ecuador en sus espacios marítimos jurisdiccionales y áreas de interés?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75023" y="4702352"/>
            <a:ext cx="4200401" cy="1938992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3"/>
            </a:pPr>
            <a:r>
              <a:rPr lang="es-ES" sz="2000" dirty="0">
                <a:solidFill>
                  <a:srgbClr val="FFC000"/>
                </a:solidFill>
              </a:rPr>
              <a:t>Analizar los logros alcanzados </a:t>
            </a:r>
            <a:r>
              <a:rPr lang="es-ES" sz="2000" dirty="0">
                <a:solidFill>
                  <a:schemeClr val="bg1"/>
                </a:solidFill>
              </a:rPr>
              <a:t>por implementar la MDA en las </a:t>
            </a:r>
            <a:r>
              <a:rPr lang="es-ES" sz="2000" dirty="0">
                <a:solidFill>
                  <a:srgbClr val="FFC000"/>
                </a:solidFill>
              </a:rPr>
              <a:t>experiencias internacionales</a:t>
            </a:r>
            <a:r>
              <a:rPr lang="es-ES" sz="2000" dirty="0">
                <a:solidFill>
                  <a:schemeClr val="bg1"/>
                </a:solidFill>
              </a:rPr>
              <a:t>, para establecer las posibles ventajas de establecer este concepto en el país.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764087" y="4702352"/>
            <a:ext cx="4200401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3"/>
            </a:pPr>
            <a:r>
              <a:rPr lang="es-EC" sz="2000" dirty="0">
                <a:solidFill>
                  <a:schemeClr val="bg1"/>
                </a:solidFill>
              </a:rPr>
              <a:t>¿Qué </a:t>
            </a:r>
            <a:r>
              <a:rPr lang="es-EC" sz="2000" dirty="0">
                <a:solidFill>
                  <a:srgbClr val="FFC000"/>
                </a:solidFill>
              </a:rPr>
              <a:t>experiencias de otros países</a:t>
            </a:r>
            <a:r>
              <a:rPr lang="es-EC" sz="2000" dirty="0">
                <a:solidFill>
                  <a:srgbClr val="002060"/>
                </a:solidFill>
              </a:rPr>
              <a:t> </a:t>
            </a:r>
            <a:r>
              <a:rPr lang="es-EC" sz="2000" dirty="0">
                <a:solidFill>
                  <a:schemeClr val="bg1"/>
                </a:solidFill>
              </a:rPr>
              <a:t>pueden ser tomadas para establecer si el concepto de la MDA podría ser implementado con éxito en el Ecuador?</a:t>
            </a: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7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907704" y="74554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Objetivos / Preguntas de Investigación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347864" y="1419789"/>
            <a:ext cx="252028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Específicos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55575" y="1988840"/>
            <a:ext cx="4200401" cy="2246769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4"/>
            </a:pPr>
            <a:r>
              <a:rPr lang="es-ES" sz="2000" dirty="0">
                <a:solidFill>
                  <a:schemeClr val="bg1"/>
                </a:solidFill>
              </a:rPr>
              <a:t>Consultar el </a:t>
            </a:r>
            <a:r>
              <a:rPr lang="es-ES" sz="2000" dirty="0">
                <a:solidFill>
                  <a:srgbClr val="FFC000"/>
                </a:solidFill>
              </a:rPr>
              <a:t>nivel de conocimiento y aceptación </a:t>
            </a:r>
            <a:r>
              <a:rPr lang="es-ES" sz="2000" dirty="0">
                <a:solidFill>
                  <a:schemeClr val="bg1"/>
                </a:solidFill>
              </a:rPr>
              <a:t>que tiene el concepto de MDA en el Ecuador, para establecer la interiorización del mismo y qué ventajas considerarían en el caso de adoptarlo.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764087" y="2296616"/>
            <a:ext cx="4200401" cy="1631216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4"/>
            </a:pPr>
            <a:r>
              <a:rPr lang="es-EC" sz="2000" dirty="0" smtClean="0">
                <a:solidFill>
                  <a:schemeClr val="bg1"/>
                </a:solidFill>
              </a:rPr>
              <a:t>¿</a:t>
            </a:r>
            <a:r>
              <a:rPr lang="es-EC" sz="2000" dirty="0">
                <a:solidFill>
                  <a:schemeClr val="bg1"/>
                </a:solidFill>
              </a:rPr>
              <a:t>Cuál es el </a:t>
            </a:r>
            <a:r>
              <a:rPr lang="es-EC" sz="2000" dirty="0">
                <a:solidFill>
                  <a:srgbClr val="FFC000"/>
                </a:solidFill>
              </a:rPr>
              <a:t>nivel de conocimiento y aceptación </a:t>
            </a:r>
            <a:r>
              <a:rPr lang="es-EC" sz="2000" dirty="0">
                <a:solidFill>
                  <a:schemeClr val="bg1"/>
                </a:solidFill>
              </a:rPr>
              <a:t>que tiene el concepto de la MDA dentro de quienes serían los encargados de implementarlo?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75023" y="4702352"/>
            <a:ext cx="4200401" cy="1938992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5"/>
            </a:pPr>
            <a:r>
              <a:rPr lang="es-ES" sz="2000" dirty="0">
                <a:solidFill>
                  <a:schemeClr val="bg1"/>
                </a:solidFill>
              </a:rPr>
              <a:t>Plantear una </a:t>
            </a:r>
            <a:r>
              <a:rPr lang="es-ES" sz="2000" dirty="0">
                <a:solidFill>
                  <a:srgbClr val="FFC000"/>
                </a:solidFill>
              </a:rPr>
              <a:t>propuesta de bases para un plan </a:t>
            </a:r>
            <a:r>
              <a:rPr lang="es-ES" sz="2000" dirty="0">
                <a:solidFill>
                  <a:schemeClr val="bg1"/>
                </a:solidFill>
              </a:rPr>
              <a:t>con el fin de establecer el concepto de MDA en el Ecuador, en base a la información recopilada y las experiencias internacionales</a:t>
            </a:r>
            <a:r>
              <a:rPr lang="es-ES" sz="2000" dirty="0"/>
              <a:t>.</a:t>
            </a:r>
            <a:endParaRPr lang="es-EC" sz="20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764086" y="4702352"/>
            <a:ext cx="4200401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5"/>
            </a:pPr>
            <a:r>
              <a:rPr lang="es-EC" sz="2000" dirty="0">
                <a:solidFill>
                  <a:schemeClr val="bg1"/>
                </a:solidFill>
              </a:rPr>
              <a:t>¿Cuáles son los </a:t>
            </a:r>
            <a:r>
              <a:rPr lang="es-EC" sz="2000" dirty="0">
                <a:solidFill>
                  <a:srgbClr val="FFC000"/>
                </a:solidFill>
              </a:rPr>
              <a:t>requerimientos para implementar el concepto </a:t>
            </a:r>
            <a:r>
              <a:rPr lang="es-EC" sz="2000" dirty="0">
                <a:solidFill>
                  <a:schemeClr val="bg1"/>
                </a:solidFill>
              </a:rPr>
              <a:t>de la MDA ecuatoriana a partir de una línea de base definida en la situación actual?</a:t>
            </a:r>
          </a:p>
        </p:txBody>
      </p:sp>
    </p:spTree>
    <p:extLst>
      <p:ext uri="{BB962C8B-B14F-4D97-AF65-F5344CB8AC3E}">
        <p14:creationId xmlns:p14="http://schemas.microsoft.com/office/powerpoint/2010/main" val="6509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609636"/>
            <a:ext cx="280831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Estado del Arte</a:t>
            </a:r>
            <a:endParaRPr lang="es-EC" sz="2800" dirty="0">
              <a:solidFill>
                <a:schemeClr val="bg1"/>
              </a:solidFill>
            </a:endParaRPr>
          </a:p>
        </p:txBody>
      </p:sp>
      <p:pic>
        <p:nvPicPr>
          <p:cNvPr id="10" name="Picture 6" descr="The United States flag clipart -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8" y="2343419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taly flag clipart -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2" y="3795063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ingapore flag clipart -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8" y="5246706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04" y="1388675"/>
            <a:ext cx="2528483" cy="22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t="24152" r="29651" b="2236"/>
          <a:stretch/>
        </p:blipFill>
        <p:spPr bwMode="auto">
          <a:xfrm>
            <a:off x="1987128" y="3817397"/>
            <a:ext cx="3312369" cy="28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lated ima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55937"/>
            <a:ext cx="2815729" cy="21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dialogo-americas.com/application/files/cache/thumbnails/4806a5d2bf9086e9c6342a66bb998b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77436"/>
            <a:ext cx="3597109" cy="17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938506" y="601183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hnschrift" panose="020B0502040204020203" pitchFamily="34" charset="0"/>
              </a:rPr>
              <a:t>CNIES -  CSII</a:t>
            </a:r>
            <a:endParaRPr lang="es-EC" sz="2800" dirty="0">
              <a:latin typeface="Bahnschrift" panose="020B0502040204020203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82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99183"/>
            <a:ext cx="280831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400" b="1" i="1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s-ES" dirty="0"/>
              <a:t>Estado del Arte</a:t>
            </a:r>
            <a:endParaRPr lang="es-EC" dirty="0"/>
          </a:p>
        </p:txBody>
      </p:sp>
      <p:pic>
        <p:nvPicPr>
          <p:cNvPr id="10242" name="Picture 2" descr="Colombia flag clipart -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1033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eru flag clipart -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1770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hile flag clipart -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2507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835696" y="2409156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Conocimiento del Dominio Marítimo</a:t>
            </a:r>
            <a:endParaRPr lang="es-EC" sz="2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835696" y="3922207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Conciencia Situacional Marítima</a:t>
            </a:r>
            <a:endParaRPr lang="es-EC" sz="2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835696" y="5435258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MDA / MSA </a:t>
            </a:r>
            <a:r>
              <a:rPr lang="es-EC" sz="2400" dirty="0" err="1" smtClean="0"/>
              <a:t>Exponaval</a:t>
            </a:r>
            <a:r>
              <a:rPr lang="es-EC" sz="2400" dirty="0" smtClean="0"/>
              <a:t> 2008</a:t>
            </a:r>
          </a:p>
        </p:txBody>
      </p:sp>
      <p:pic>
        <p:nvPicPr>
          <p:cNvPr id="10248" name="Picture 8" descr="Ecuador flag clipart - free 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76" y="1438163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220072" y="3140968"/>
            <a:ext cx="367240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erlin Sans FB" panose="020E0602020502020306" pitchFamily="34" charset="0"/>
              </a:rPr>
              <a:t>PGI “Bicentenario”</a:t>
            </a:r>
            <a:endParaRPr lang="es-EC" sz="2800" dirty="0">
              <a:latin typeface="Berlin Sans FB" panose="020E0602020502020306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220072" y="3789040"/>
            <a:ext cx="3672408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erlin Sans FB" panose="020E0602020502020306" pitchFamily="34" charset="0"/>
              </a:rPr>
              <a:t>Conocimiento Situacional del Ámbito Marítimo</a:t>
            </a:r>
            <a:endParaRPr lang="es-EC" sz="2800" dirty="0">
              <a:latin typeface="Berlin Sans FB" panose="020E0602020502020306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184068" y="5789201"/>
            <a:ext cx="3672408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erlin Sans FB" panose="020E0602020502020306" pitchFamily="34" charset="0"/>
              </a:rPr>
              <a:t>Suárez (2018)              Robo Motores F/B</a:t>
            </a:r>
            <a:endParaRPr lang="es-EC" sz="2800" dirty="0">
              <a:latin typeface="Berlin Sans FB" panose="020E06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13775" r="50000" b="16401"/>
          <a:stretch/>
        </p:blipFill>
        <p:spPr>
          <a:xfrm>
            <a:off x="5076056" y="1246360"/>
            <a:ext cx="3888432" cy="4486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67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99183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Estrategia Seguridad Marítima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Picture 6" descr="The United States flag clipart -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0" y="281680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in flag clipart -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0" y="3820531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ance flag clipart -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0" y="4824253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United Kingdom flag clipart -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44" y="2848231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dia flag clipart -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44" y="3856343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eru flag clipart - free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63" y="321297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hile flag clipart -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63" y="420063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20" y="4783759"/>
            <a:ext cx="1326912" cy="9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617639" y="1603341"/>
            <a:ext cx="986809" cy="50660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2857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wordArtVert" wrap="square" rtlCol="0" anchor="ctr">
            <a:spAutoFit/>
          </a:bodyPr>
          <a:lstStyle/>
          <a:p>
            <a:r>
              <a:rPr lang="es-EC" sz="2400" b="1" dirty="0" smtClean="0">
                <a:solidFill>
                  <a:schemeClr val="bg1"/>
                </a:solidFill>
              </a:rPr>
              <a:t>ACERCAMIENTO TEÓRICO</a:t>
            </a:r>
            <a:endParaRPr lang="es-EC" sz="2400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555776" y="2908024"/>
            <a:ext cx="3908576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Uso del Mar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556192" y="3673695"/>
            <a:ext cx="3908576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Seguridad personas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558867" y="4436639"/>
            <a:ext cx="3908576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Salvaguarda recursos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555776" y="5199583"/>
            <a:ext cx="3908576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Integral y Cooperativa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99183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Conciencia del Dominio Marítimo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51520" y="2276872"/>
            <a:ext cx="8640960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Habilitador de Capacidades, </a:t>
            </a:r>
            <a:r>
              <a:rPr lang="es-EC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s-EC" sz="2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Área de Misión </a:t>
            </a:r>
            <a:endParaRPr lang="es-EC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51520" y="3121804"/>
            <a:ext cx="8640960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Permite </a:t>
            </a:r>
            <a:r>
              <a:rPr lang="es-EC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gobernanza</a:t>
            </a:r>
            <a:r>
              <a:rPr lang="es-EC" sz="2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por Información y Control</a:t>
            </a:r>
            <a:endParaRPr lang="es-EC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51520" y="3966736"/>
            <a:ext cx="8640960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3600" b="1" u="sng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Antes</a:t>
            </a:r>
            <a:r>
              <a:rPr lang="es-EC" sz="3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de enfrentar adversario debe ser localizado</a:t>
            </a:r>
            <a:endParaRPr lang="es-EC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51520" y="5488777"/>
            <a:ext cx="8640960" cy="12003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3600" b="1" u="sng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Prevenir</a:t>
            </a:r>
            <a:r>
              <a:rPr lang="es-EC" sz="3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actividades ilícitas creando </a:t>
            </a:r>
            <a:r>
              <a:rPr lang="es-EC" sz="3600" b="1" u="sng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CONCIENCIA</a:t>
            </a:r>
            <a:r>
              <a:rPr lang="es-EC" sz="3600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C" sz="3600" i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Awareness</a:t>
            </a:r>
            <a:r>
              <a:rPr lang="es-EC" sz="3600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s-EC" sz="36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55576" y="2204864"/>
            <a:ext cx="8808912" cy="310854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C" sz="4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Conocimiento de la Situación Marítima</a:t>
            </a:r>
          </a:p>
          <a:p>
            <a:pPr>
              <a:spcBef>
                <a:spcPts val="1200"/>
              </a:spcBef>
            </a:pPr>
            <a:r>
              <a:rPr lang="es-EC" sz="4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</a:p>
          <a:p>
            <a:pPr>
              <a:spcBef>
                <a:spcPts val="1200"/>
              </a:spcBef>
            </a:pPr>
            <a:r>
              <a:rPr lang="es-EC" sz="4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Inteligencia Marítima</a:t>
            </a:r>
            <a:endParaRPr lang="es-EC" sz="4000" i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99183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Conciencia del Dominio Marítimo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7" name="Picture 8" descr="Ecuador flag clipart -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9" y="3284984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2483768" y="2109825"/>
            <a:ext cx="6480720" cy="39703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Conciencia del Dominio Marítimo en los espacios marítimos jurisdiccionales y áreas de interés del Ecuador, es el entendimiento efectivo de las actividades asociadas con el ambiente marítimo que puedan impactar la seguridad, la protección, la economía o el ambiente</a:t>
            </a:r>
            <a:endParaRPr lang="es-EC" sz="2400" b="1" i="1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1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99183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Actividades Ilícitas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7" name="Picture 8" descr="Ecuador flag clipart -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939735" y="5343889"/>
            <a:ext cx="4213349" cy="4308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Transporte ilegal combustible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940152" y="2292113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Delincuencia común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942826" y="3055057"/>
            <a:ext cx="4213349" cy="4308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Tráfico Estupefacientes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939735" y="3818001"/>
            <a:ext cx="4213349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Transporte ilegal personas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939735" y="4580945"/>
            <a:ext cx="4213349" cy="4308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Transporte ilegal mercaderías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939736" y="6106833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Pesca ilícita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504232" y="2292113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TAMEX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504232" y="6106832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Contaminación 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Image result for iuu fish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03" y="2789922"/>
            <a:ext cx="2472085" cy="16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arcotics trafficking s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03" y="4198125"/>
            <a:ext cx="2472085" cy="182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975641" y="1346867"/>
            <a:ext cx="4132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800" dirty="0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Armada del Ecuador(2014)</a:t>
            </a:r>
            <a:endParaRPr lang="es-EC" sz="11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99183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Control Tráfico Marítimo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7" name="Picture 8" descr="Ecuador flag clipart -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9" y="3284984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2840424" y="2325269"/>
            <a:ext cx="5832648" cy="35394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Asistir y monitorear las naves mercantes a su arribo, tránsito y zarpe en las aguas jurisdiccionales ecuatorianas, para apoyar la seguridad de la vida humana en el mar y la protección del medio ambiente marino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9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age result for maritime domain awaren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130" y="1602878"/>
            <a:ext cx="4513434" cy="492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466138" y="1674886"/>
            <a:ext cx="3706262" cy="241946"/>
          </a:xfrm>
          <a:prstGeom prst="rect">
            <a:avLst/>
          </a:prstGeom>
          <a:solidFill>
            <a:srgbClr val="DFF2FC"/>
          </a:solidFill>
          <a:ln>
            <a:solidFill>
              <a:srgbClr val="DFF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redondeado 2"/>
          <p:cNvSpPr/>
          <p:nvPr/>
        </p:nvSpPr>
        <p:spPr>
          <a:xfrm>
            <a:off x="2123728" y="836712"/>
            <a:ext cx="6768752" cy="522546"/>
          </a:xfrm>
          <a:prstGeom prst="roundRect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es-EC" sz="2800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MDA en el Control de Ilícitos y Tráfico</a:t>
            </a:r>
            <a:endParaRPr lang="es-EC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1521" y="2383840"/>
            <a:ext cx="6192685" cy="50405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  <a:alpha val="40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PROBLEMA</a:t>
            </a:r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51520" y="1674886"/>
            <a:ext cx="6192688" cy="5040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  <a:alpha val="40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51520" y="3092794"/>
            <a:ext cx="6192688" cy="5040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  <a:alpha val="40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DE REFERENCIA</a:t>
            </a:r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51520" y="3801748"/>
            <a:ext cx="6192688" cy="50405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  <a:alpha val="40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51520" y="4510702"/>
            <a:ext cx="6192688" cy="5040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  <a:alpha val="40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51520" y="5219656"/>
            <a:ext cx="6192688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  <a:alpha val="40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51520" y="5928610"/>
            <a:ext cx="6192688" cy="50405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  <a:alpha val="40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RECOMENDACIONES</a:t>
            </a:r>
            <a:endParaRPr lang="es-EC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arcador de número de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83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pic>
        <p:nvPicPr>
          <p:cNvPr id="11" name="Imagen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7" y="116632"/>
            <a:ext cx="4488433" cy="6552728"/>
          </a:xfrm>
          <a:prstGeom prst="rect">
            <a:avLst/>
          </a:prstGeom>
        </p:spPr>
      </p:pic>
      <p:pic>
        <p:nvPicPr>
          <p:cNvPr id="12292" name="Picture 4" descr="Image result for SATELLITE IMAGE VESS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95" y="1675139"/>
            <a:ext cx="2984508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VTS RADAR SC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33" y="3284984"/>
            <a:ext cx="299085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40" y="4365104"/>
            <a:ext cx="3578048" cy="197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AIS SCRE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98" y="1328762"/>
            <a:ext cx="2544217" cy="19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 result for SHIP INFORMA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462" y="4139742"/>
            <a:ext cx="2400201" cy="86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5981995" y="6444044"/>
            <a:ext cx="240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800" dirty="0" err="1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Borth</a:t>
            </a:r>
            <a:r>
              <a:rPr lang="es-EC" sz="1800" dirty="0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(2013)</a:t>
            </a:r>
            <a:endParaRPr lang="es-EC" sz="11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716016" y="1340768"/>
            <a:ext cx="424847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Sistemas MDA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69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99183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Centro Operaciones Marítimas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436358" y="5877272"/>
            <a:ext cx="2456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800" dirty="0" err="1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Startin</a:t>
            </a:r>
            <a:r>
              <a:rPr lang="es-EC" sz="1800" dirty="0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(2006)</a:t>
            </a:r>
            <a:endParaRPr lang="es-EC" sz="11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53" y="2268161"/>
            <a:ext cx="5015135" cy="3537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211544" y="2420888"/>
            <a:ext cx="3568784" cy="11079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Recolección y análisis de información e inteligencia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11544" y="3983073"/>
            <a:ext cx="3568784" cy="4369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Gestionar C2 y redes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02424" y="4929050"/>
            <a:ext cx="3568784" cy="14465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Mantener intercambio de información con otras instituciones y países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2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99183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Marco Legal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9458" name="Picture 2" descr="Image result for book 3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8" y="1628800"/>
            <a:ext cx="2852624" cy="38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23479" y="3025239"/>
            <a:ext cx="1584176" cy="116955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Constitución del Ecuador </a:t>
            </a:r>
          </a:p>
          <a:p>
            <a:r>
              <a:rPr lang="es-EC" sz="2000" dirty="0" smtClean="0"/>
              <a:t>2008</a:t>
            </a:r>
            <a:endParaRPr lang="es-EC" sz="2000" dirty="0"/>
          </a:p>
        </p:txBody>
      </p:sp>
      <p:pic>
        <p:nvPicPr>
          <p:cNvPr id="16" name="Picture 2" descr="Image result for book 3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75" y="1628826"/>
            <a:ext cx="2852624" cy="38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3635896" y="2852962"/>
            <a:ext cx="1584176" cy="1477328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Ley Orgánica de la Defensa</a:t>
            </a:r>
          </a:p>
          <a:p>
            <a:r>
              <a:rPr lang="es-EC" sz="2000" dirty="0" smtClean="0"/>
              <a:t>2007</a:t>
            </a:r>
            <a:endParaRPr lang="es-EC" sz="2000" dirty="0"/>
          </a:p>
        </p:txBody>
      </p:sp>
      <p:pic>
        <p:nvPicPr>
          <p:cNvPr id="18" name="Picture 2" descr="Image result for book 3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92" y="1628800"/>
            <a:ext cx="2852624" cy="38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5948313" y="2852962"/>
            <a:ext cx="1584176" cy="1477328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Código de Policía Marítima</a:t>
            </a:r>
          </a:p>
          <a:p>
            <a:r>
              <a:rPr lang="es-EC" sz="2000" dirty="0" smtClean="0"/>
              <a:t>1960</a:t>
            </a:r>
            <a:endParaRPr lang="es-EC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55575" y="5576754"/>
            <a:ext cx="42004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2000" dirty="0" smtClean="0"/>
              <a:t>Decreto Ejecutivo 1111; 27/05/08</a:t>
            </a:r>
          </a:p>
          <a:p>
            <a:pPr algn="l"/>
            <a:r>
              <a:rPr lang="es-EC" sz="2000" dirty="0" smtClean="0"/>
              <a:t>Decreto Ejecutivo 723; 09/07/15</a:t>
            </a:r>
            <a:endParaRPr lang="es-EC" sz="2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685350" y="5345921"/>
            <a:ext cx="4200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2000" dirty="0" smtClean="0"/>
              <a:t>Res. COGMAR-JUR-036-2015</a:t>
            </a:r>
          </a:p>
          <a:p>
            <a:pPr algn="l"/>
            <a:r>
              <a:rPr lang="es-EC" sz="2000" dirty="0" smtClean="0"/>
              <a:t>Res. DIRNEA 012/2016</a:t>
            </a:r>
          </a:p>
          <a:p>
            <a:pPr algn="l"/>
            <a:r>
              <a:rPr lang="es-EC" sz="2000" dirty="0" smtClean="0"/>
              <a:t>Res. DIRNEA 022/2017</a:t>
            </a:r>
            <a:endParaRPr lang="es-EC" sz="20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155576" y="4898662"/>
            <a:ext cx="8798104" cy="17706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chemeClr val="bg1"/>
                </a:solidFill>
                <a:latin typeface="Arial" pitchFamily="34" charset="0"/>
              </a:rPr>
              <a:t>Nueva Ley de Navegación, Gestión de la Seguridad y Protección Marítima</a:t>
            </a:r>
          </a:p>
          <a:p>
            <a:r>
              <a:rPr lang="es-EC" sz="2800" b="1" dirty="0" smtClean="0">
                <a:solidFill>
                  <a:schemeClr val="bg1"/>
                </a:solidFill>
              </a:rPr>
              <a:t>Sistema Nacional de Seguridad de la Navegación</a:t>
            </a:r>
            <a:endParaRPr lang="es-EC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79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48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4" y="3841695"/>
            <a:ext cx="220027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389467" y="1425550"/>
            <a:ext cx="2365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MIXTO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487376" y="2204864"/>
            <a:ext cx="61692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Concurrente - Triangular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7504" y="2967335"/>
            <a:ext cx="3166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043369" y="2947591"/>
            <a:ext cx="2820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Cualitativo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96438" y="3916136"/>
            <a:ext cx="2832311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Century Gothic" panose="020B0502020202020204" pitchFamily="34" charset="0"/>
              </a:rPr>
              <a:t>Experimental</a:t>
            </a:r>
            <a:endParaRPr lang="es-EC" sz="2000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96854" y="4681807"/>
            <a:ext cx="2832311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Century Gothic" panose="020B0502020202020204" pitchFamily="34" charset="0"/>
              </a:rPr>
              <a:t>Exploratorio</a:t>
            </a:r>
            <a:endParaRPr lang="es-EC" sz="2000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99529" y="5444751"/>
            <a:ext cx="2832311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Century Gothic" panose="020B0502020202020204" pitchFamily="34" charset="0"/>
              </a:rPr>
              <a:t>Longitudinal</a:t>
            </a:r>
            <a:endParaRPr lang="es-EC" sz="2000" dirty="0">
              <a:latin typeface="Century Gothic" panose="020B0502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057078" y="3933056"/>
            <a:ext cx="2832311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Century Gothic" panose="020B0502020202020204" pitchFamily="34" charset="0"/>
              </a:rPr>
              <a:t>No Experimental</a:t>
            </a:r>
            <a:endParaRPr lang="es-EC" sz="2000" dirty="0"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057494" y="4698727"/>
            <a:ext cx="2832311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Century Gothic" panose="020B0502020202020204" pitchFamily="34" charset="0"/>
              </a:rPr>
              <a:t>Descriptivo</a:t>
            </a:r>
            <a:endParaRPr lang="es-EC" sz="2000" dirty="0">
              <a:latin typeface="Century Gothic" panose="020B0502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060169" y="5461671"/>
            <a:ext cx="2832311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000" dirty="0" err="1" smtClean="0">
                <a:latin typeface="Century Gothic" panose="020B0502020202020204" pitchFamily="34" charset="0"/>
              </a:rPr>
              <a:t>Transeccional</a:t>
            </a:r>
            <a:endParaRPr lang="es-EC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7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28168" y="1556792"/>
            <a:ext cx="64876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Contexto y </a:t>
            </a:r>
            <a:r>
              <a:rPr lang="es-ES" sz="4800" b="1" i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Población</a:t>
            </a:r>
            <a:endParaRPr lang="es-ES" sz="48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1506" name="Picture 2" descr="Image result for COMUNIDAD MARIT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3" y="2492896"/>
            <a:ext cx="8048625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 result for SHIPYA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1" y="3861048"/>
            <a:ext cx="2580079" cy="13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75820"/>
            <a:ext cx="3136658" cy="31366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1510" name="Picture 6" descr="Image result for SUBSECRETARÃA PUERTOS TRANSPORTE MARITIMO FLUVIAL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75820"/>
            <a:ext cx="3312368" cy="31366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E632DE-4A71-4BE4-A253-28A8BA75DC40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24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14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836592" y="6381328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7504" y="2060848"/>
            <a:ext cx="3166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28905" y="1424970"/>
            <a:ext cx="859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Muestra / Técnicas / Instrumentos 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74473" y="2938437"/>
            <a:ext cx="2832311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No Probabilístico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42585" y="3741318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Actividades Ilícitas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42585" y="4498531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Resultados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42585" y="5255744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Operaciones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pic>
        <p:nvPicPr>
          <p:cNvPr id="17" name="Picture 2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07" y="4536554"/>
            <a:ext cx="2012416" cy="201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57" y="2165203"/>
            <a:ext cx="2343917" cy="23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comision interamericana atun tropica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165" y="2423408"/>
            <a:ext cx="2307611" cy="182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Image result for instituto nacional pes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95" y="4400725"/>
            <a:ext cx="13525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836592" y="6448251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7504" y="2060848"/>
            <a:ext cx="3166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28905" y="1424970"/>
            <a:ext cx="859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Muestra / Técnicas / Instrumentos 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91" y="2636912"/>
            <a:ext cx="9137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Datos desde la Fuente (01/15-06/18)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696311" y="3481844"/>
            <a:ext cx="57422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Modelamiento (4 </a:t>
            </a:r>
            <a:r>
              <a:rPr lang="es-ES" sz="4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Mod</a:t>
            </a:r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.)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665841" y="4326776"/>
            <a:ext cx="58031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Estadística Descriptiva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0692" y="5171708"/>
            <a:ext cx="9163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Coeficiente de Correlación - Pearson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87644" y="6010949"/>
            <a:ext cx="90091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Prueba Muestras Relacionadas – “t”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7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4" y="3299036"/>
            <a:ext cx="1453788" cy="145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spss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85" y="3494749"/>
            <a:ext cx="1340395" cy="107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0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28905" y="1196752"/>
            <a:ext cx="859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Muestra / Técnicas / Instrumentos 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192331"/>
              </p:ext>
            </p:extLst>
          </p:nvPr>
        </p:nvGraphicFramePr>
        <p:xfrm>
          <a:off x="225753" y="1844824"/>
          <a:ext cx="8738734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6127"/>
                <a:gridCol w="54726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latin typeface="Century Gothic" panose="020B0502020202020204" pitchFamily="34" charset="0"/>
                        </a:rPr>
                        <a:t>Variable Investigación</a:t>
                      </a:r>
                      <a:endParaRPr lang="es-EC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latin typeface="Century Gothic" panose="020B0502020202020204" pitchFamily="34" charset="0"/>
                        </a:rPr>
                        <a:t>Datos</a:t>
                      </a:r>
                      <a:endParaRPr lang="es-EC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000" dirty="0" smtClean="0">
                          <a:latin typeface="Century Gothic" panose="020B0502020202020204" pitchFamily="34" charset="0"/>
                        </a:rPr>
                        <a:t>Conciencia del Dominio Marítimo</a:t>
                      </a:r>
                      <a:endParaRPr lang="es-EC" sz="2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2000" baseline="0" dirty="0" smtClean="0">
                          <a:latin typeface="Century Gothic" panose="020B0502020202020204" pitchFamily="34" charset="0"/>
                        </a:rPr>
                        <a:t>Combate droga (</a:t>
                      </a:r>
                      <a:r>
                        <a:rPr lang="es-EC" sz="2000" baseline="0" dirty="0" err="1" smtClean="0">
                          <a:latin typeface="Century Gothic" panose="020B0502020202020204" pitchFamily="34" charset="0"/>
                        </a:rPr>
                        <a:t>Mod</a:t>
                      </a:r>
                      <a:r>
                        <a:rPr lang="es-EC" sz="2000" baseline="0" dirty="0" smtClean="0">
                          <a:latin typeface="Century Gothic" panose="020B0502020202020204" pitchFamily="34" charset="0"/>
                        </a:rPr>
                        <a:t>. JIATF-S)</a:t>
                      </a:r>
                    </a:p>
                    <a:p>
                      <a:r>
                        <a:rPr lang="es-EC" sz="2000" b="1" baseline="0" dirty="0" smtClean="0">
                          <a:latin typeface="Century Gothic" panose="020B0502020202020204" pitchFamily="34" charset="0"/>
                        </a:rPr>
                        <a:t>Situación Deseada</a:t>
                      </a:r>
                      <a:endParaRPr lang="es-EC" sz="2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000" dirty="0" smtClean="0">
                          <a:latin typeface="Century Gothic" panose="020B0502020202020204" pitchFamily="34" charset="0"/>
                        </a:rPr>
                        <a:t>Combate Ilícitos</a:t>
                      </a:r>
                      <a:r>
                        <a:rPr lang="es-EC" sz="2000" baseline="0" dirty="0" smtClean="0">
                          <a:latin typeface="Century Gothic" panose="020B0502020202020204" pitchFamily="34" charset="0"/>
                        </a:rPr>
                        <a:t> y Control Tráfico Marítimo</a:t>
                      </a:r>
                      <a:endParaRPr lang="es-EC" sz="2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2000" b="1" dirty="0" smtClean="0">
                          <a:latin typeface="Century Gothic" panose="020B0502020202020204" pitchFamily="34" charset="0"/>
                        </a:rPr>
                        <a:t>Ilícitos</a:t>
                      </a:r>
                      <a:r>
                        <a:rPr lang="es-EC" sz="2000" dirty="0" smtClean="0">
                          <a:latin typeface="Century Gothic" panose="020B0502020202020204" pitchFamily="34" charset="0"/>
                        </a:rPr>
                        <a:t>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C" sz="2000" dirty="0" smtClean="0">
                          <a:latin typeface="Century Gothic" panose="020B0502020202020204" pitchFamily="34" charset="0"/>
                        </a:rPr>
                        <a:t>Narcotráfico</a:t>
                      </a:r>
                      <a:r>
                        <a:rPr lang="es-EC" sz="2000" baseline="0" dirty="0" smtClean="0">
                          <a:latin typeface="Century Gothic" panose="020B0502020202020204" pitchFamily="34" charset="0"/>
                        </a:rPr>
                        <a:t> (Modelo ONU)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C" sz="2000" baseline="0" dirty="0" smtClean="0">
                          <a:latin typeface="Century Gothic" panose="020B0502020202020204" pitchFamily="34" charset="0"/>
                        </a:rPr>
                        <a:t>Pesca (Modelo GFI)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C" sz="2000" baseline="0" dirty="0" smtClean="0">
                          <a:latin typeface="Century Gothic" panose="020B0502020202020204" pitchFamily="34" charset="0"/>
                        </a:rPr>
                        <a:t>Tráfico Combustible (Modelo capturas)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C" sz="2000" baseline="0" dirty="0" smtClean="0">
                          <a:latin typeface="Century Gothic" panose="020B0502020202020204" pitchFamily="34" charset="0"/>
                        </a:rPr>
                        <a:t>Asaltos</a:t>
                      </a:r>
                      <a:endParaRPr lang="es-EC" sz="200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s-EC" sz="2000" b="1" dirty="0" smtClean="0">
                          <a:latin typeface="Century Gothic" panose="020B0502020202020204" pitchFamily="34" charset="0"/>
                        </a:rPr>
                        <a:t>Resultados: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C" sz="2000" b="0" dirty="0" smtClean="0">
                          <a:latin typeface="Century Gothic" panose="020B0502020202020204" pitchFamily="34" charset="0"/>
                        </a:rPr>
                        <a:t>Capturas</a:t>
                      </a:r>
                      <a:r>
                        <a:rPr lang="es-EC" sz="2000" b="0" baseline="0" dirty="0" smtClean="0">
                          <a:latin typeface="Century Gothic" panose="020B0502020202020204" pitchFamily="34" charset="0"/>
                        </a:rPr>
                        <a:t> Droga / Combustible / Contrabando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C" sz="2000" b="0" baseline="0" dirty="0" smtClean="0">
                          <a:latin typeface="Century Gothic" panose="020B0502020202020204" pitchFamily="34" charset="0"/>
                        </a:rPr>
                        <a:t>Embarcaciones capturadas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sz="2000" b="1" baseline="0" dirty="0" smtClean="0">
                          <a:latin typeface="Century Gothic" panose="020B0502020202020204" pitchFamily="34" charset="0"/>
                        </a:rPr>
                        <a:t>Control: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C" sz="2000" b="0" baseline="0" dirty="0" smtClean="0">
                          <a:latin typeface="Century Gothic" panose="020B0502020202020204" pitchFamily="34" charset="0"/>
                        </a:rPr>
                        <a:t>Patrullajes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C" sz="2000" b="0" baseline="0" dirty="0" smtClean="0">
                          <a:latin typeface="Century Gothic" panose="020B0502020202020204" pitchFamily="34" charset="0"/>
                        </a:rPr>
                        <a:t>Inspecciones</a:t>
                      </a:r>
                      <a:endParaRPr lang="es-EC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836592" y="6381328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5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836592" y="6309320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28905" y="1424970"/>
            <a:ext cx="859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Muestra / Técnicas / Instrumentos 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80628" y="2060848"/>
            <a:ext cx="2820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Cualitativo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74473" y="2938437"/>
            <a:ext cx="2832311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No Probabilístico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42585" y="3741318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Operaciones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42585" y="4498531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Inteligencia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42585" y="5255744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Seguridad Marítima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pic>
        <p:nvPicPr>
          <p:cNvPr id="23554" name="Picture 2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07" y="4536554"/>
            <a:ext cx="2012416" cy="201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57" y="2165203"/>
            <a:ext cx="2343917" cy="23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240329" y="6012957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Protección Marítima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pic>
        <p:nvPicPr>
          <p:cNvPr id="23" name="Picture 6" descr="Image result for SUBSECRETARÃA PUERTOS TRANSPORTE MARITIMO FLUVI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78624"/>
            <a:ext cx="2240165" cy="212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372199" y="5194188"/>
            <a:ext cx="2384181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3200" dirty="0" smtClean="0"/>
              <a:t>DIRINT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353485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836592" y="6232227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80628" y="2060848"/>
            <a:ext cx="2820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Cualitativo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28905" y="1424970"/>
            <a:ext cx="859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Muestra / Técnicas / Instrumentos 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58573" y="2636912"/>
            <a:ext cx="5626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Datos desde la Fuente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838179" y="3481844"/>
            <a:ext cx="5458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Encuesta (57 p / 17 P)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56140" y="4326776"/>
            <a:ext cx="76226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Entrevistas en Profundidad (9)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690644" y="5171708"/>
            <a:ext cx="58031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Estadística Descriptiva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481464" y="6010949"/>
            <a:ext cx="62215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Revisión en Profundidad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867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53" y="4977823"/>
            <a:ext cx="1681976" cy="168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spss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1" y="5179878"/>
            <a:ext cx="1340395" cy="107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009" y="3092474"/>
            <a:ext cx="1452114" cy="10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1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INTRODUCCIÓN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2903"/>
            <a:ext cx="7414010" cy="556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323528" y="1628800"/>
            <a:ext cx="849694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solidFill>
                  <a:schemeClr val="bg1"/>
                </a:solidFill>
              </a:rPr>
              <a:t>SEGURIDAD MARÍTIMA</a:t>
            </a:r>
            <a:endParaRPr lang="es-EC" sz="3600" b="1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635896" y="6207695"/>
            <a:ext cx="467770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90% Comercio por vía marítima</a:t>
            </a:r>
            <a:endParaRPr lang="es-EC" sz="2400" dirty="0"/>
          </a:p>
        </p:txBody>
      </p:sp>
      <p:sp>
        <p:nvSpPr>
          <p:cNvPr id="22" name="Marcador de número de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4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836592" y="6309320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28905" y="1424970"/>
            <a:ext cx="859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Muestra / Técnicas / Instrumentos 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973443"/>
              </p:ext>
            </p:extLst>
          </p:nvPr>
        </p:nvGraphicFramePr>
        <p:xfrm>
          <a:off x="155575" y="2516480"/>
          <a:ext cx="8869482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741"/>
                <a:gridCol w="44347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Century Gothic" panose="020B0502020202020204" pitchFamily="34" charset="0"/>
                        </a:rPr>
                        <a:t>VARIABLE</a:t>
                      </a:r>
                      <a:endParaRPr lang="es-EC" sz="3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Century Gothic" panose="020B0502020202020204" pitchFamily="34" charset="0"/>
                        </a:rPr>
                        <a:t>Pregunta</a:t>
                      </a:r>
                      <a:r>
                        <a:rPr lang="es-EC" sz="3200" baseline="0" dirty="0" smtClean="0">
                          <a:latin typeface="Century Gothic" panose="020B0502020202020204" pitchFamily="34" charset="0"/>
                        </a:rPr>
                        <a:t> Encuesta</a:t>
                      </a:r>
                      <a:endParaRPr lang="es-EC" sz="3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3200" dirty="0" smtClean="0">
                          <a:latin typeface="Century Gothic" panose="020B0502020202020204" pitchFamily="34" charset="0"/>
                        </a:rPr>
                        <a:t>Conciencia del Dominio Marítimo</a:t>
                      </a:r>
                      <a:endParaRPr lang="es-EC" sz="3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Century Gothic" panose="020B0502020202020204" pitchFamily="34" charset="0"/>
                        </a:rPr>
                        <a:t>10 Preguntas relacionadas</a:t>
                      </a:r>
                      <a:endParaRPr lang="es-EC" sz="3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3200" dirty="0" smtClean="0">
                          <a:latin typeface="Century Gothic" panose="020B0502020202020204" pitchFamily="34" charset="0"/>
                        </a:rPr>
                        <a:t>Control de Ilícitos y Tráfico</a:t>
                      </a:r>
                      <a:r>
                        <a:rPr lang="es-EC" sz="3200" baseline="0" dirty="0" smtClean="0">
                          <a:latin typeface="Century Gothic" panose="020B0502020202020204" pitchFamily="34" charset="0"/>
                        </a:rPr>
                        <a:t> Marítimo</a:t>
                      </a:r>
                      <a:endParaRPr lang="es-EC" sz="3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200" dirty="0" smtClean="0">
                          <a:latin typeface="Century Gothic" panose="020B0502020202020204" pitchFamily="34" charset="0"/>
                        </a:rPr>
                        <a:t>6 Preguntas relacionadas</a:t>
                      </a:r>
                      <a:endParaRPr lang="es-EC" sz="3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163567" y="6167645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Encuesta</a:t>
            </a:r>
            <a:endParaRPr lang="es-EC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40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836592" y="6381328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28905" y="1424970"/>
            <a:ext cx="859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Muestra / Técnicas / Instrumentos 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375328382"/>
              </p:ext>
            </p:extLst>
          </p:nvPr>
        </p:nvGraphicFramePr>
        <p:xfrm>
          <a:off x="155575" y="2120661"/>
          <a:ext cx="8808913" cy="440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163567" y="6167645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Encuesta</a:t>
            </a:r>
            <a:endParaRPr lang="es-EC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836592" y="6309320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28905" y="1424970"/>
            <a:ext cx="859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Muestra / Técnicas / Instrumentos 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63567" y="6207695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Entrevistas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374794"/>
              </p:ext>
            </p:extLst>
          </p:nvPr>
        </p:nvGraphicFramePr>
        <p:xfrm>
          <a:off x="175039" y="2073798"/>
          <a:ext cx="8789449" cy="299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485"/>
                <a:gridCol w="2490460"/>
                <a:gridCol w="45365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FUENTE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CONCEPTO (VAR.)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CATEGORÍAS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COOPNA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MDA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Control en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espacios marítimos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MOC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Puesto Mando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CI / CTM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Fuentes</a:t>
                      </a:r>
                    </a:p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Integración información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DIRNEA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MDA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Control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en espacios marítimos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Inteligencia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Autoridad Marítima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Gobernabilidad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CI / CTM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Fuentes</a:t>
                      </a:r>
                    </a:p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Integración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información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79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836592" y="6237312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28905" y="1424970"/>
            <a:ext cx="859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Muestra / Técnicas / Instrumentos 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63567" y="6207695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Entrevistas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461596"/>
              </p:ext>
            </p:extLst>
          </p:nvPr>
        </p:nvGraphicFramePr>
        <p:xfrm>
          <a:off x="175039" y="2073798"/>
          <a:ext cx="8789449" cy="295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485"/>
                <a:gridCol w="2490460"/>
                <a:gridCol w="45365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FUENTE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CONCEPTO (VAR.)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CATEGORÍAS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COOPNO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MDA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Control en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espacios marítimos específicos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Inteligencia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CI / CTM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Fuentes</a:t>
                      </a:r>
                    </a:p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Integración información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COGUAR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MDA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Control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en espacios marítimos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Puesto de Mando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Inteligencia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CI / CTM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Fuentes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DIGEIM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MDA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Control en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espacios marítimos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Gobernabilidad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7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METODOLOGÍA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836592" y="6309320"/>
            <a:ext cx="2133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28905" y="1424970"/>
            <a:ext cx="859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Muestra / Técnicas / Instrumentos </a:t>
            </a:r>
            <a:endParaRPr lang="es-ES" sz="40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909598"/>
              </p:ext>
            </p:extLst>
          </p:nvPr>
        </p:nvGraphicFramePr>
        <p:xfrm>
          <a:off x="175039" y="1988840"/>
          <a:ext cx="8861457" cy="332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924"/>
                <a:gridCol w="2404013"/>
                <a:gridCol w="46805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FUENTE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CONCEPTO (VAR.)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CATEGORÍAS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EX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JIATF-S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MDA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Control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en espacios marítimos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Puesto de Mando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Inteligencia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CI / CTM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Integración Información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DIRINT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MDA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Control en espacios marítimos</a:t>
                      </a:r>
                    </a:p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Inteligencia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Experto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EC" baseline="0" dirty="0" err="1" smtClean="0">
                          <a:latin typeface="Century Gothic" panose="020B0502020202020204" pitchFamily="34" charset="0"/>
                        </a:rPr>
                        <a:t>Op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. Multinacional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MDA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Control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en espacios marítimos</a:t>
                      </a:r>
                    </a:p>
                    <a:p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Puesto de Mando</a:t>
                      </a:r>
                      <a:endParaRPr lang="es-EC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SPTMF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MDA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Control en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espacios marítimos</a:t>
                      </a:r>
                      <a:endParaRPr lang="es-EC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CTM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Fuentes</a:t>
                      </a:r>
                    </a:p>
                    <a:p>
                      <a:r>
                        <a:rPr lang="es-EC" dirty="0" smtClean="0">
                          <a:latin typeface="Century Gothic" panose="020B0502020202020204" pitchFamily="34" charset="0"/>
                        </a:rPr>
                        <a:t>Integración</a:t>
                      </a:r>
                      <a:r>
                        <a:rPr lang="es-EC" baseline="0" dirty="0" smtClean="0">
                          <a:latin typeface="Century Gothic" panose="020B0502020202020204" pitchFamily="34" charset="0"/>
                        </a:rPr>
                        <a:t> información</a:t>
                      </a:r>
                      <a:endParaRPr lang="es-EC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163567" y="6207695"/>
            <a:ext cx="3255913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 Gothic" panose="020B0502020202020204" pitchFamily="34" charset="0"/>
              </a:rPr>
              <a:t>Entrevistas</a:t>
            </a:r>
            <a:endParaRPr lang="es-EC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2830" y="5226741"/>
            <a:ext cx="85170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spcBef>
                <a:spcPts val="0"/>
              </a:spcBef>
            </a:pPr>
            <a:r>
              <a:rPr lang="es-ES" sz="3200" b="1" cap="none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Modelo:</a:t>
            </a:r>
          </a:p>
          <a:p>
            <a:pPr algn="just">
              <a:spcBef>
                <a:spcPts val="0"/>
              </a:spcBef>
            </a:pPr>
            <a:r>
              <a:rPr lang="es-ES" sz="3200" b="1" cap="none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10-20% Droga transportada es capturada </a:t>
            </a:r>
          </a:p>
          <a:p>
            <a:pPr algn="just">
              <a:spcBef>
                <a:spcPts val="0"/>
              </a:spcBef>
            </a:pPr>
            <a:r>
              <a:rPr lang="es-ES" sz="3200" b="1" cap="none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(ONU)</a:t>
            </a:r>
            <a:endParaRPr lang="es-ES" sz="3200" b="1" cap="none" spc="5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056062"/>
              </p:ext>
            </p:extLst>
          </p:nvPr>
        </p:nvGraphicFramePr>
        <p:xfrm>
          <a:off x="307975" y="2744072"/>
          <a:ext cx="5490845" cy="2478598"/>
        </p:xfrm>
        <a:graphic>
          <a:graphicData uri="http://schemas.openxmlformats.org/drawingml/2006/table">
            <a:tbl>
              <a:tblPr firstRow="1" firstCol="1" bandRow="1"/>
              <a:tblGrid>
                <a:gridCol w="1295400"/>
                <a:gridCol w="1855470"/>
                <a:gridCol w="2339975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 Droga Transportados (M)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Embarcaciones Transportan Droga (M)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206,67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                     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41.666,67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85,00                   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8.857,00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18,45                   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Asimetría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2,08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2,07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Curtosis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4,56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4,52                     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283447" y="1749578"/>
            <a:ext cx="2428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Ilícitos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1929229173"/>
              </p:ext>
            </p:extLst>
          </p:nvPr>
        </p:nvGraphicFramePr>
        <p:xfrm>
          <a:off x="4779933" y="1916832"/>
          <a:ext cx="4184555" cy="478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815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227292" y="5226741"/>
            <a:ext cx="90252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spcBef>
                <a:spcPts val="0"/>
              </a:spcBef>
            </a:pPr>
            <a:r>
              <a:rPr lang="es-ES" sz="3200" b="1" cap="none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Modelo:</a:t>
            </a:r>
          </a:p>
          <a:p>
            <a:pPr algn="just">
              <a:spcBef>
                <a:spcPts val="0"/>
              </a:spcBef>
            </a:pPr>
            <a:r>
              <a:rPr lang="es-ES" sz="3200" b="1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50% Combustible contrabando por vía </a:t>
            </a:r>
          </a:p>
          <a:p>
            <a:pPr algn="just">
              <a:spcBef>
                <a:spcPts val="0"/>
              </a:spcBef>
            </a:pPr>
            <a:r>
              <a:rPr lang="es-ES" sz="3200" b="1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marítima (Armada – Flores Castillo –Otros)</a:t>
            </a:r>
            <a:endParaRPr lang="es-ES" sz="3200" b="1" cap="none" spc="5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18892"/>
              </p:ext>
            </p:extLst>
          </p:nvPr>
        </p:nvGraphicFramePr>
        <p:xfrm>
          <a:off x="283444" y="2835128"/>
          <a:ext cx="6736828" cy="2413381"/>
        </p:xfrm>
        <a:graphic>
          <a:graphicData uri="http://schemas.openxmlformats.org/drawingml/2006/table">
            <a:tbl>
              <a:tblPr firstRow="1" firstCol="1" bandRow="1"/>
              <a:tblGrid>
                <a:gridCol w="1145070"/>
                <a:gridCol w="2507703"/>
                <a:gridCol w="1442788"/>
                <a:gridCol w="1641267"/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Embarcaciones Tráfico CC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Galones </a:t>
                      </a:r>
                      <a:r>
                        <a:rPr lang="es-EC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Diesel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Galones Gasolina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7,00                 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1.105,10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352,00             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191.614,69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150.015,68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89,64               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31.250,00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31.309,52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Asimetría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1,84                 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2,30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2,04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Curtosis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4,13                 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7,29                            </a:t>
                      </a:r>
                      <a:endParaRPr lang="es-EC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5,67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283447" y="1749578"/>
            <a:ext cx="2428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Ilícitos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2222884135"/>
              </p:ext>
            </p:extLst>
          </p:nvPr>
        </p:nvGraphicFramePr>
        <p:xfrm>
          <a:off x="882526" y="2475338"/>
          <a:ext cx="8130008" cy="4206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34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96653" y="4581128"/>
            <a:ext cx="780373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spcBef>
                <a:spcPts val="0"/>
              </a:spcBef>
            </a:pPr>
            <a:r>
              <a:rPr lang="es-ES" sz="3200" b="1" cap="none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Modelo:</a:t>
            </a:r>
          </a:p>
          <a:p>
            <a:pPr algn="just">
              <a:spcBef>
                <a:spcPts val="0"/>
              </a:spcBef>
            </a:pPr>
            <a:r>
              <a:rPr lang="es-ES" sz="3200" b="1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14-33% Capturas es pesca ilícita (GFI)</a:t>
            </a:r>
            <a:endParaRPr lang="es-ES" sz="3200" b="1" cap="none" spc="5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1520" y="2587551"/>
            <a:ext cx="33858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Pesca Ilícita </a:t>
            </a:r>
            <a:endParaRPr lang="es-E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448903"/>
              </p:ext>
            </p:extLst>
          </p:nvPr>
        </p:nvGraphicFramePr>
        <p:xfrm>
          <a:off x="317748" y="3573016"/>
          <a:ext cx="6918550" cy="717487"/>
        </p:xfrm>
        <a:graphic>
          <a:graphicData uri="http://schemas.openxmlformats.org/drawingml/2006/table">
            <a:tbl>
              <a:tblPr firstRow="1" firstCol="1" bandRow="1"/>
              <a:tblGrid>
                <a:gridCol w="1383710"/>
                <a:gridCol w="1383710"/>
                <a:gridCol w="1383710"/>
                <a:gridCol w="1383710"/>
                <a:gridCol w="1383710"/>
              </a:tblGrid>
              <a:tr h="314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Asimetría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Curtosis</a:t>
                      </a:r>
                      <a:endParaRPr lang="es-EC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1.146,96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6.795,17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4.004,290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-0,068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-0,049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283447" y="1749578"/>
            <a:ext cx="2428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Ilícitos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1128285568"/>
              </p:ext>
            </p:extLst>
          </p:nvPr>
        </p:nvGraphicFramePr>
        <p:xfrm>
          <a:off x="917437" y="2037396"/>
          <a:ext cx="8047051" cy="4627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34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251520" y="4653136"/>
            <a:ext cx="866692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spcBef>
                <a:spcPts val="0"/>
              </a:spcBef>
            </a:pPr>
            <a:r>
              <a:rPr lang="es-ES" sz="3200" b="1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Estadística:</a:t>
            </a:r>
            <a:endParaRPr lang="es-ES" sz="3200" b="1" cap="none" spc="50" dirty="0" smtClean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s-ES" sz="3200" b="1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Capturas realizadas por Armada (DIRNEA)</a:t>
            </a:r>
            <a:endParaRPr lang="es-ES" sz="3200" b="1" cap="none" spc="5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946068"/>
              </p:ext>
            </p:extLst>
          </p:nvPr>
        </p:nvGraphicFramePr>
        <p:xfrm>
          <a:off x="274134" y="2858000"/>
          <a:ext cx="8042281" cy="1500189"/>
        </p:xfrm>
        <a:graphic>
          <a:graphicData uri="http://schemas.openxmlformats.org/drawingml/2006/table">
            <a:tbl>
              <a:tblPr firstRow="1" firstCol="1" bandRow="1"/>
              <a:tblGrid>
                <a:gridCol w="1787173"/>
                <a:gridCol w="1124190"/>
                <a:gridCol w="1383618"/>
                <a:gridCol w="1268317"/>
                <a:gridCol w="1354793"/>
                <a:gridCol w="1124190"/>
              </a:tblGrid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Asimetría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Curtosis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KG_DROGA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6.250,00     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927,09   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2,451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7,061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GAL_DIESEL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18.022,00   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1.031,79   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4,041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18,121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GAL_GASOLI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4.050,00     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1.195,12 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1,015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-0,381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274134" y="1749578"/>
            <a:ext cx="6962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Resultados / Logros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1535311473"/>
              </p:ext>
            </p:extLst>
          </p:nvPr>
        </p:nvGraphicFramePr>
        <p:xfrm>
          <a:off x="971600" y="1916832"/>
          <a:ext cx="799288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38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61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51520" y="1749578"/>
            <a:ext cx="2691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Control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730775017"/>
              </p:ext>
            </p:extLst>
          </p:nvPr>
        </p:nvGraphicFramePr>
        <p:xfrm>
          <a:off x="280088" y="2672908"/>
          <a:ext cx="8684400" cy="395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5292080" y="2011132"/>
            <a:ext cx="3384376" cy="15696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Máximo:	3,28 I/P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Mínimo: 	1,21 I/P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Promedio: 	2,08 I/P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78223" y="6304297"/>
            <a:ext cx="1917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800" dirty="0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DIRNEA</a:t>
            </a:r>
            <a:endParaRPr lang="es-EC" sz="11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7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70138"/>
            <a:ext cx="8064896" cy="539491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INTRODUCCIÓN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3528" y="1486525"/>
            <a:ext cx="849694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solidFill>
                  <a:schemeClr val="bg1"/>
                </a:solidFill>
              </a:rPr>
              <a:t>SEGURIDAD MARÍTIMA</a:t>
            </a:r>
            <a:endParaRPr lang="es-EC" sz="3600" b="1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233147" y="6093296"/>
            <a:ext cx="467770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81% Territorio Nacional</a:t>
            </a:r>
            <a:endParaRPr lang="es-EC" sz="2400" dirty="0"/>
          </a:p>
        </p:txBody>
      </p:sp>
      <p:pic>
        <p:nvPicPr>
          <p:cNvPr id="3074" name="Picture 2" descr="Image result for pesca ecuad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5" y="2172798"/>
            <a:ext cx="1719912" cy="1150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lataforma amistad ecuad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18967"/>
            <a:ext cx="1672745" cy="929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nodulos polimetalicos galapag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75" y="2843823"/>
            <a:ext cx="1711070" cy="1402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5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51520" y="1749578"/>
            <a:ext cx="2691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Control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793658695"/>
              </p:ext>
            </p:extLst>
          </p:nvPr>
        </p:nvGraphicFramePr>
        <p:xfrm>
          <a:off x="288527" y="2672908"/>
          <a:ext cx="8675961" cy="381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5436096" y="2024836"/>
            <a:ext cx="3168352" cy="15696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ZEE:</a:t>
            </a:r>
            <a:r>
              <a:rPr lang="es-EC" sz="2400" dirty="0">
                <a:latin typeface="Century Gothic" panose="020B0502020202020204" pitchFamily="34" charset="0"/>
              </a:rPr>
              <a:t>	</a:t>
            </a:r>
            <a:r>
              <a:rPr lang="es-EC" sz="2400" dirty="0" smtClean="0">
                <a:latin typeface="Century Gothic" panose="020B0502020202020204" pitchFamily="34" charset="0"/>
              </a:rPr>
              <a:t>	  1%</a:t>
            </a:r>
          </a:p>
          <a:p>
            <a:pPr algn="just">
              <a:spcBef>
                <a:spcPts val="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MT/ZC: 	15%</a:t>
            </a:r>
          </a:p>
          <a:p>
            <a:pPr algn="just">
              <a:spcBef>
                <a:spcPts val="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AI/EF:		61%</a:t>
            </a:r>
          </a:p>
          <a:p>
            <a:pPr algn="just">
              <a:spcBef>
                <a:spcPts val="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OTROS:	24%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5496" y="6444044"/>
            <a:ext cx="32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800" dirty="0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DIRNEA / COOPNA</a:t>
            </a:r>
            <a:endParaRPr lang="es-EC" sz="11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47977" y="1749578"/>
            <a:ext cx="7276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Resultados y Control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4008844567"/>
              </p:ext>
            </p:extLst>
          </p:nvPr>
        </p:nvGraphicFramePr>
        <p:xfrm>
          <a:off x="479822" y="2642028"/>
          <a:ext cx="8196633" cy="3955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lipse 2"/>
          <p:cNvSpPr/>
          <p:nvPr/>
        </p:nvSpPr>
        <p:spPr>
          <a:xfrm>
            <a:off x="2699792" y="2858000"/>
            <a:ext cx="648072" cy="2239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3886152" y="3499719"/>
            <a:ext cx="1224136" cy="2239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4"/>
          <p:cNvSpPr txBox="1"/>
          <p:nvPr/>
        </p:nvSpPr>
        <p:spPr>
          <a:xfrm>
            <a:off x="4716016" y="2849084"/>
            <a:ext cx="4248472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Sin relación evidente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41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78223" y="6304297"/>
            <a:ext cx="1917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800" dirty="0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DIRNEA</a:t>
            </a:r>
            <a:endParaRPr lang="es-EC" sz="11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6984268" y="3729389"/>
            <a:ext cx="1224136" cy="2239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09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51520" y="1772816"/>
            <a:ext cx="85106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Coeficientes de Correlación</a:t>
            </a:r>
            <a:endParaRPr lang="es-E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702969"/>
              </p:ext>
            </p:extLst>
          </p:nvPr>
        </p:nvGraphicFramePr>
        <p:xfrm>
          <a:off x="251520" y="3314751"/>
          <a:ext cx="8712968" cy="978345"/>
        </p:xfrm>
        <a:graphic>
          <a:graphicData uri="http://schemas.openxmlformats.org/drawingml/2006/table">
            <a:tbl>
              <a:tblPr firstRow="1" firstCol="1" bandRow="1"/>
              <a:tblGrid>
                <a:gridCol w="936104"/>
                <a:gridCol w="1008112"/>
                <a:gridCol w="1512168"/>
                <a:gridCol w="1728192"/>
                <a:gridCol w="936104"/>
                <a:gridCol w="1008112"/>
                <a:gridCol w="1584176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Droga Traficada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Galones Diésel Traficados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Galones Gasolina Traficados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Pesca Ilícita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F/B Robados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Embarcaciones robadas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Patrullas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0,324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-0,015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0,131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0,036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-0,147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-0.277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4716016" y="2492896"/>
            <a:ext cx="4248472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Patrullajes vs. Ilícitos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20502"/>
              </p:ext>
            </p:extLst>
          </p:nvPr>
        </p:nvGraphicFramePr>
        <p:xfrm>
          <a:off x="251520" y="5301208"/>
          <a:ext cx="8712968" cy="847979"/>
        </p:xfrm>
        <a:graphic>
          <a:graphicData uri="http://schemas.openxmlformats.org/drawingml/2006/table">
            <a:tbl>
              <a:tblPr firstRow="1" firstCol="1" bandRow="1"/>
              <a:tblGrid>
                <a:gridCol w="1217636"/>
                <a:gridCol w="648096"/>
                <a:gridCol w="640241"/>
                <a:gridCol w="765932"/>
                <a:gridCol w="904389"/>
                <a:gridCol w="834670"/>
                <a:gridCol w="731563"/>
                <a:gridCol w="1078197"/>
                <a:gridCol w="974108"/>
                <a:gridCol w="918136"/>
              </a:tblGrid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 de Droga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Gal. Diésel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Gal. </a:t>
                      </a: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Gasol.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s-EC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Contam</a:t>
                      </a: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Embarc. Pesca Ile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Embarc.Asalt</a:t>
                      </a: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Embarc. </a:t>
                      </a:r>
                      <a:b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Tráf. Armas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</a:t>
                      </a: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Perú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Pesca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Contra.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Inspec</a:t>
                      </a:r>
                      <a:r>
                        <a:rPr lang="es-EC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-0,09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0,29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-0,431</a:t>
                      </a:r>
                      <a:endParaRPr lang="es-EC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-0,062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0,085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-0,065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-0,067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0,579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4716016" y="4509120"/>
            <a:ext cx="4248472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Inspecciones vs. Logros</a:t>
            </a: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42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83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51520" y="1772816"/>
            <a:ext cx="85106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Coeficientes de Correlación</a:t>
            </a:r>
            <a:endParaRPr lang="es-E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403648" y="2679303"/>
            <a:ext cx="7560840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Patrullajes vs. Capturas Droga </a:t>
            </a:r>
          </a:p>
          <a:p>
            <a:pPr>
              <a:spcBef>
                <a:spcPts val="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(Sin MDA – Real – Situación Actual)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403648" y="4725144"/>
            <a:ext cx="7560840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Patrullajes vs. Capturas Droga </a:t>
            </a:r>
          </a:p>
          <a:p>
            <a:pPr>
              <a:spcBef>
                <a:spcPts val="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(</a:t>
            </a: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Modelo con MDA – Situación Deseada</a:t>
            </a:r>
            <a:r>
              <a:rPr lang="es-EC" sz="2800" dirty="0" smtClean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51520" y="3861048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4400" i="1" dirty="0" smtClean="0">
                <a:latin typeface="Century Gothic" panose="020B0502020202020204" pitchFamily="34" charset="0"/>
              </a:rPr>
              <a:t>r = 0,154 ; 0,33</a:t>
            </a:r>
            <a:endParaRPr lang="es-EC" sz="4400" i="1" dirty="0">
              <a:latin typeface="Century Gothic" panose="020B0502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51520" y="5971927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4400" i="1" dirty="0" smtClean="0">
                <a:latin typeface="Century Gothic" panose="020B0502020202020204" pitchFamily="34" charset="0"/>
              </a:rPr>
              <a:t>r = 0,303 ; 0,05</a:t>
            </a:r>
            <a:endParaRPr lang="es-EC" sz="4400" i="1" dirty="0">
              <a:latin typeface="Century Gothic" panose="020B0502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614966" y="5625530"/>
            <a:ext cx="449353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>
              <a:spcBef>
                <a:spcPts val="0"/>
              </a:spcBef>
            </a:pPr>
            <a:r>
              <a:rPr lang="es-ES" sz="3200" b="1" cap="none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Modelo:</a:t>
            </a:r>
          </a:p>
          <a:p>
            <a:pPr algn="r">
              <a:spcBef>
                <a:spcPts val="0"/>
              </a:spcBef>
            </a:pPr>
            <a:r>
              <a:rPr lang="es-ES" sz="3200" b="1" spc="5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Logros JIATF-S 03-09</a:t>
            </a:r>
            <a:endParaRPr lang="es-ES" sz="3200" b="1" cap="none" spc="5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17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51520" y="1772816"/>
            <a:ext cx="58464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Prueba “t” </a:t>
            </a:r>
            <a:r>
              <a:rPr lang="es-ES" sz="4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Student</a:t>
            </a:r>
            <a:endParaRPr lang="es-E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79512" y="2585226"/>
            <a:ext cx="8712968" cy="1918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800" dirty="0"/>
              <a:t>H</a:t>
            </a:r>
            <a:r>
              <a:rPr lang="es-EC" sz="2800" baseline="-25000" dirty="0"/>
              <a:t>i</a:t>
            </a:r>
            <a:r>
              <a:rPr lang="es-EC" sz="2800" dirty="0"/>
              <a:t>:	Implementar la MDA incide en el control contra drogas:		</a:t>
            </a:r>
            <a:r>
              <a:rPr lang="es-EC" sz="2800" dirty="0" smtClean="0"/>
              <a:t>					</a:t>
            </a:r>
            <a:r>
              <a:rPr lang="es-EC" sz="2800" i="1" dirty="0" err="1" smtClean="0"/>
              <a:t>μ</a:t>
            </a:r>
            <a:r>
              <a:rPr lang="es-EC" sz="2800" i="1" baseline="-25000" dirty="0" err="1" smtClean="0"/>
              <a:t>d</a:t>
            </a:r>
            <a:r>
              <a:rPr lang="es-EC" sz="2800" baseline="-25000" dirty="0" smtClean="0"/>
              <a:t> </a:t>
            </a:r>
            <a:r>
              <a:rPr lang="es-EC" sz="2800" dirty="0"/>
              <a:t>&gt; </a:t>
            </a:r>
            <a:r>
              <a:rPr lang="es-EC" sz="2800" dirty="0" smtClean="0"/>
              <a:t>0</a:t>
            </a:r>
          </a:p>
          <a:p>
            <a:pPr algn="just" defTabSz="622300">
              <a:spcBef>
                <a:spcPts val="800"/>
              </a:spcBef>
            </a:pPr>
            <a:r>
              <a:rPr lang="es-EC" sz="2800" dirty="0" smtClean="0"/>
              <a:t>H</a:t>
            </a:r>
            <a:r>
              <a:rPr lang="es-EC" sz="2800" baseline="-25000" dirty="0" smtClean="0"/>
              <a:t>0</a:t>
            </a:r>
            <a:r>
              <a:rPr lang="es-EC" sz="2800" dirty="0"/>
              <a:t>:	Implementar la MDA no incide en el control contra drogas:	</a:t>
            </a:r>
            <a:r>
              <a:rPr lang="es-EC" sz="2800" dirty="0" smtClean="0"/>
              <a:t>				</a:t>
            </a:r>
            <a:r>
              <a:rPr lang="es-EC" sz="2800" i="1" dirty="0" err="1" smtClean="0"/>
              <a:t>μ</a:t>
            </a:r>
            <a:r>
              <a:rPr lang="es-EC" sz="2800" i="1" baseline="-25000" dirty="0" err="1" smtClean="0"/>
              <a:t>d</a:t>
            </a:r>
            <a:r>
              <a:rPr lang="es-EC" sz="2800" baseline="-25000" dirty="0" smtClean="0"/>
              <a:t> </a:t>
            </a:r>
            <a:r>
              <a:rPr lang="es-EC" sz="2800" dirty="0"/>
              <a:t>= 0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79512" y="4653136"/>
            <a:ext cx="8808913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Capturas sin MDA vs Capturas con MDA (M)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043608" y="5301208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i="1" dirty="0" smtClean="0">
                <a:latin typeface="Century Gothic" panose="020B0502020202020204" pitchFamily="34" charset="0"/>
              </a:rPr>
              <a:t>t</a:t>
            </a:r>
            <a:r>
              <a:rPr lang="es-EC" sz="3600" i="1" dirty="0" smtClean="0">
                <a:latin typeface="Century Gothic" panose="020B0502020202020204" pitchFamily="34" charset="0"/>
              </a:rPr>
              <a:t> = -3,158; 0,03 </a:t>
            </a:r>
            <a:r>
              <a:rPr lang="es-EC" sz="3600" i="1" dirty="0">
                <a:latin typeface="Century Gothic" panose="020B0502020202020204" pitchFamily="34" charset="0"/>
              </a:rPr>
              <a:t>(</a:t>
            </a:r>
            <a:r>
              <a:rPr lang="es-EC" sz="3600" i="1" dirty="0" smtClean="0">
                <a:latin typeface="Century Gothic" panose="020B0502020202020204" pitchFamily="34" charset="0"/>
              </a:rPr>
              <a:t>válido</a:t>
            </a:r>
            <a:r>
              <a:rPr lang="es-EC" sz="3600" i="1" dirty="0">
                <a:latin typeface="Century Gothic" panose="020B0502020202020204" pitchFamily="34" charset="0"/>
              </a:rPr>
              <a:t>)</a:t>
            </a:r>
            <a:endParaRPr lang="es-EC" sz="3600" i="1" dirty="0" smtClean="0">
              <a:latin typeface="Century Gothic" panose="020B0502020202020204" pitchFamily="34" charset="0"/>
            </a:endParaRPr>
          </a:p>
          <a:p>
            <a:r>
              <a:rPr lang="es-EC" sz="3600" b="1" i="1" dirty="0" smtClean="0">
                <a:latin typeface="Century Gothic" panose="020B0502020202020204" pitchFamily="34" charset="0"/>
              </a:rPr>
              <a:t>r</a:t>
            </a:r>
            <a:r>
              <a:rPr lang="es-EC" sz="3600" i="1" dirty="0" smtClean="0">
                <a:latin typeface="Century Gothic" panose="020B0502020202020204" pitchFamily="34" charset="0"/>
              </a:rPr>
              <a:t> = 0,707; 0 (válido)</a:t>
            </a:r>
            <a:endParaRPr lang="es-EC" sz="3600" i="1" dirty="0">
              <a:latin typeface="Century Gothic" panose="020B0502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44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67944" y="1147391"/>
            <a:ext cx="5081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Cualitativo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3528" y="1772816"/>
            <a:ext cx="7075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Encuesta y Entrevistas</a:t>
            </a:r>
            <a:endParaRPr lang="es-E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585226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1. Relación Actual control, ilícitos y logros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79512" y="3267700"/>
            <a:ext cx="8712968" cy="3518912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>
                <a:latin typeface="Century Gothic" panose="020B0502020202020204" pitchFamily="34" charset="0"/>
              </a:rPr>
              <a:t>94,7% Ecuador </a:t>
            </a:r>
            <a:r>
              <a:rPr lang="es-EC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no tiene medios </a:t>
            </a:r>
            <a:r>
              <a:rPr lang="es-EC" sz="2800" dirty="0">
                <a:latin typeface="Century Gothic" panose="020B0502020202020204" pitchFamily="34" charset="0"/>
              </a:rPr>
              <a:t>para hacerlo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s-EC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Patrullar es hacer presencia, no evitar ilícitos”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Existiría relación entre contar con MDA y control de actividades.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9</a:t>
            </a: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4,7% </a:t>
            </a:r>
            <a:r>
              <a:rPr lang="es-EC" sz="2800" dirty="0" smtClean="0">
                <a:latin typeface="Century Gothic" panose="020B0502020202020204" pitchFamily="34" charset="0"/>
              </a:rPr>
              <a:t>MDA apoyará </a:t>
            </a: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prevenir </a:t>
            </a:r>
            <a:r>
              <a:rPr lang="es-EC" sz="2800" dirty="0" smtClean="0">
                <a:latin typeface="Century Gothic" panose="020B0502020202020204" pitchFamily="34" charset="0"/>
              </a:rPr>
              <a:t>actividades ilegales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>
                <a:latin typeface="Century Gothic" panose="020B0502020202020204" pitchFamily="34" charset="0"/>
              </a:rPr>
              <a:t>No se puede tener resultados sin ella</a:t>
            </a:r>
            <a:r>
              <a:rPr lang="es-EC" sz="2800" dirty="0" smtClean="0">
                <a:latin typeface="Century Gothic" panose="020B0502020202020204" pitchFamily="34" charset="0"/>
              </a:rPr>
              <a:t>.</a:t>
            </a:r>
            <a:endParaRPr lang="es-EC" sz="2800" dirty="0">
              <a:latin typeface="Century Gothic" panose="020B0502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4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67944" y="1147391"/>
            <a:ext cx="5081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Cualitativo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3528" y="1772816"/>
            <a:ext cx="7075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Encuesta y Entrevistas</a:t>
            </a:r>
            <a:endParaRPr lang="es-E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585226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2. Nivel de CTM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79512" y="3267700"/>
            <a:ext cx="8712968" cy="3088025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Century Gothic" panose="020B0502020202020204" pitchFamily="34" charset="0"/>
              </a:rPr>
              <a:t>96,5% </a:t>
            </a: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no se tiene herramientas </a:t>
            </a:r>
            <a:r>
              <a:rPr lang="es-EC" sz="2800" dirty="0" smtClean="0">
                <a:latin typeface="Century Gothic" panose="020B0502020202020204" pitchFamily="34" charset="0"/>
              </a:rPr>
              <a:t>para CTM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“La falta de control es una debilidad que tenemos”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Century Gothic" panose="020B0502020202020204" pitchFamily="34" charset="0"/>
              </a:rPr>
              <a:t>Solo </a:t>
            </a: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cooperativo</a:t>
            </a:r>
            <a:r>
              <a:rPr lang="es-EC" sz="2800" dirty="0" smtClean="0">
                <a:latin typeface="Century Gothic" panose="020B0502020202020204" pitchFamily="34" charset="0"/>
              </a:rPr>
              <a:t> y sobre </a:t>
            </a: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20 TRB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>
                <a:latin typeface="Century Gothic" panose="020B0502020202020204" pitchFamily="34" charset="0"/>
              </a:rPr>
              <a:t>Responsabilidad de </a:t>
            </a:r>
            <a:r>
              <a:rPr lang="es-EC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todos</a:t>
            </a:r>
            <a:r>
              <a:rPr lang="es-EC" sz="2800" dirty="0">
                <a:latin typeface="Century Gothic" panose="020B0502020202020204" pitchFamily="34" charset="0"/>
              </a:rPr>
              <a:t> crear CTM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Century Gothic" panose="020B0502020202020204" pitchFamily="34" charset="0"/>
              </a:rPr>
              <a:t>86</a:t>
            </a:r>
            <a:r>
              <a:rPr lang="es-EC" sz="2800" dirty="0">
                <a:latin typeface="Century Gothic" panose="020B0502020202020204" pitchFamily="34" charset="0"/>
              </a:rPr>
              <a:t>% MDA </a:t>
            </a:r>
            <a:r>
              <a:rPr lang="es-EC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no es solo </a:t>
            </a: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CTM</a:t>
            </a:r>
            <a:endParaRPr lang="es-EC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0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67944" y="1147391"/>
            <a:ext cx="5081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Cualitativo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3528" y="1772816"/>
            <a:ext cx="7075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Encuesta y Entrevistas</a:t>
            </a:r>
            <a:endParaRPr lang="es-E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585226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3. Experiencias aplicables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79512" y="3267700"/>
            <a:ext cx="8712968" cy="3088025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82,5% no considera </a:t>
            </a: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todos los niveles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Involucrar </a:t>
            </a: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todas instituciones </a:t>
            </a:r>
            <a:r>
              <a:rPr lang="es-EC" sz="2400" dirty="0" smtClean="0">
                <a:latin typeface="Century Gothic" panose="020B0502020202020204" pitchFamily="34" charset="0"/>
              </a:rPr>
              <a:t>– Experiencia JIATF-S y COOPNO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u="sng" dirty="0" smtClean="0">
                <a:latin typeface="Century Gothic" panose="020B0502020202020204" pitchFamily="34" charset="0"/>
              </a:rPr>
              <a:t>Centro de Operaciones Marítimas </a:t>
            </a:r>
            <a:r>
              <a:rPr lang="es-EC" sz="2400" dirty="0" smtClean="0">
                <a:latin typeface="Century Gothic" panose="020B0502020202020204" pitchFamily="34" charset="0"/>
              </a:rPr>
              <a:t>y Mando Unificado (</a:t>
            </a: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Divergencias en lugar</a:t>
            </a:r>
            <a:r>
              <a:rPr lang="es-EC" sz="2400" dirty="0" smtClean="0">
                <a:latin typeface="Century Gothic" panose="020B0502020202020204" pitchFamily="34" charset="0"/>
              </a:rPr>
              <a:t>)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dirty="0">
                <a:latin typeface="Century Gothic" panose="020B0502020202020204" pitchFamily="34" charset="0"/>
              </a:rPr>
              <a:t>Análisis y Tecnología – </a:t>
            </a:r>
            <a:r>
              <a:rPr lang="es-EC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Inteligencia 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S-AIS, experiencias Chile y Perú</a:t>
            </a:r>
          </a:p>
        </p:txBody>
      </p:sp>
    </p:spTree>
    <p:extLst>
      <p:ext uri="{BB962C8B-B14F-4D97-AF65-F5344CB8AC3E}">
        <p14:creationId xmlns:p14="http://schemas.microsoft.com/office/powerpoint/2010/main" val="39084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67944" y="1147391"/>
            <a:ext cx="5081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Cualitativo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3528" y="1772816"/>
            <a:ext cx="7075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Encuesta y Entrevistas</a:t>
            </a:r>
            <a:endParaRPr lang="es-E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585226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4. Conocimiento y Aceptación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79512" y="3267700"/>
            <a:ext cx="8712968" cy="3190617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93% Conoce términos teóricos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Limitaciones en la aplicación práctica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Porcentajes cercanos a </a:t>
            </a: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20% contradictorios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“Deben crearse condiciones para MDA todo tiempo”</a:t>
            </a:r>
            <a:endParaRPr lang="es-EC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“Herramienta de monitoreo y control fundamental para SPTMF”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400" dirty="0">
                <a:latin typeface="Century Gothic" panose="020B0502020202020204" pitchFamily="34" charset="0"/>
              </a:rPr>
              <a:t>Sin documento </a:t>
            </a:r>
            <a:r>
              <a:rPr lang="es-EC" sz="2400" dirty="0" smtClean="0">
                <a:latin typeface="Century Gothic" panose="020B0502020202020204" pitchFamily="34" charset="0"/>
              </a:rPr>
              <a:t>guía</a:t>
            </a:r>
            <a:endParaRPr lang="es-EC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67944" y="1147391"/>
            <a:ext cx="5081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Cualitativo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3528" y="1772816"/>
            <a:ext cx="7075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Encuesta y Entrevistas</a:t>
            </a:r>
            <a:endParaRPr lang="es-E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585226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5. Requerimientos MDA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79512" y="3267700"/>
            <a:ext cx="8712968" cy="2657138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Información: Sensores (Mayor número)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Centro de Operaciones: COOPNA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Mando Unificado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Century Gothic" panose="020B0502020202020204" pitchFamily="34" charset="0"/>
              </a:rPr>
              <a:t>Estrategia Seguridad Marítima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Century Gothic" panose="020B0502020202020204" pitchFamily="34" charset="0"/>
              </a:rPr>
              <a:t>Doctrina y capacitación</a:t>
            </a:r>
          </a:p>
        </p:txBody>
      </p:sp>
    </p:spTree>
    <p:extLst>
      <p:ext uri="{BB962C8B-B14F-4D97-AF65-F5344CB8AC3E}">
        <p14:creationId xmlns:p14="http://schemas.microsoft.com/office/powerpoint/2010/main" val="8837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869" y="4581128"/>
            <a:ext cx="1334479" cy="1828342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>
            <a:bevelT w="165100" prst="coolSlant"/>
          </a:sp3d>
        </p:spPr>
      </p:pic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EL PROBLEMA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pic>
        <p:nvPicPr>
          <p:cNvPr id="5" name="Picture 2" descr="Image result for estrategia seguridad maritima espaÃ±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40" y="4702422"/>
            <a:ext cx="1356118" cy="1788009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national maritime security strate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96" y="4511297"/>
            <a:ext cx="1370792" cy="1798023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SEPTEMBER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09" y="1666454"/>
            <a:ext cx="3235947" cy="24161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92186617"/>
              </p:ext>
            </p:extLst>
          </p:nvPr>
        </p:nvGraphicFramePr>
        <p:xfrm>
          <a:off x="3552983" y="941530"/>
          <a:ext cx="6000434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4438328" y="4790238"/>
            <a:ext cx="4248472" cy="1446550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00B0F0"/>
            </a:solidFill>
          </a:ln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EC" sz="4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RESPUESTA INTEGRAL</a:t>
            </a:r>
            <a:endParaRPr lang="es-EC" sz="4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55" y="5996349"/>
            <a:ext cx="720000" cy="720000"/>
          </a:xfrm>
          <a:prstGeom prst="rect">
            <a:avLst/>
          </a:prstGeom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50" y="5803682"/>
            <a:ext cx="1011275" cy="10112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dia flag clipart - free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770" y="599634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national maritime security strateg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11937"/>
            <a:ext cx="1370792" cy="178203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United States flag clipart - free downloa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09" y="365491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67944" y="1147391"/>
            <a:ext cx="5081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Cualitativo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3528" y="1772816"/>
            <a:ext cx="7075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Encuesta y Entrevistas</a:t>
            </a:r>
            <a:endParaRPr lang="es-E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937343842"/>
              </p:ext>
            </p:extLst>
          </p:nvPr>
        </p:nvGraphicFramePr>
        <p:xfrm>
          <a:off x="155575" y="2603813"/>
          <a:ext cx="8831560" cy="411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989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67944" y="1147391"/>
            <a:ext cx="5081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Cualitativo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3528" y="1772816"/>
            <a:ext cx="7075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Encuesta y Entrevistas</a:t>
            </a:r>
            <a:endParaRPr lang="es-E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585226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5. Requerimientos MDA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79512" y="3267700"/>
            <a:ext cx="8712968" cy="3190617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Century Gothic" panose="020B0502020202020204" pitchFamily="34" charset="0"/>
              </a:rPr>
              <a:t>Intercambio información instituciones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Century Gothic" panose="020B0502020202020204" pitchFamily="34" charset="0"/>
              </a:rPr>
              <a:t>Intercambio información naciones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Century Gothic" panose="020B0502020202020204" pitchFamily="34" charset="0"/>
              </a:rPr>
              <a:t>Incremento medios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Century Gothic" panose="020B0502020202020204" pitchFamily="34" charset="0"/>
              </a:rPr>
              <a:t>Apoyo </a:t>
            </a: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nuevo cuerpo legal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Inteligencia</a:t>
            </a:r>
          </a:p>
          <a:p>
            <a:pPr marL="457200" indent="-457200" algn="just" defTabSz="3651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Más </a:t>
            </a:r>
            <a:r>
              <a:rPr lang="es-EC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que controlar el </a:t>
            </a: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tráfico</a:t>
            </a:r>
          </a:p>
        </p:txBody>
      </p:sp>
    </p:spTree>
    <p:extLst>
      <p:ext uri="{BB962C8B-B14F-4D97-AF65-F5344CB8AC3E}">
        <p14:creationId xmlns:p14="http://schemas.microsoft.com/office/powerpoint/2010/main" val="364639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19672" y="1147391"/>
            <a:ext cx="74952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Concurrencia y Triangulación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041684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1. Relación Actual control, ilícitos y logros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79512" y="2780928"/>
            <a:ext cx="4248472" cy="1384995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Estadísticamente </a:t>
            </a:r>
            <a:r>
              <a:rPr lang="es-EC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NO</a:t>
            </a:r>
            <a:r>
              <a:rPr lang="es-EC" sz="2800" dirty="0" smtClean="0">
                <a:latin typeface="Century Gothic" panose="020B0502020202020204" pitchFamily="34" charset="0"/>
              </a:rPr>
              <a:t> hay relación en situación actual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65816" y="4971355"/>
            <a:ext cx="4248472" cy="14875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Medios limitados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Procedimientos no adecuados / Patrulla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788024" y="2924944"/>
            <a:ext cx="4248472" cy="331372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Necesidad de medidas innovadoras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Requerimiento de Información e Inteligencia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Mando Operacional Unificado</a:t>
            </a:r>
          </a:p>
        </p:txBody>
      </p:sp>
      <p:cxnSp>
        <p:nvCxnSpPr>
          <p:cNvPr id="5" name="Conector recto de flecha 4"/>
          <p:cNvCxnSpPr>
            <a:stCxn id="13" idx="3"/>
            <a:endCxn id="12" idx="1"/>
          </p:cNvCxnSpPr>
          <p:nvPr/>
        </p:nvCxnSpPr>
        <p:spPr>
          <a:xfrm>
            <a:off x="4427984" y="3473426"/>
            <a:ext cx="360040" cy="110838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11" idx="3"/>
            <a:endCxn id="12" idx="1"/>
          </p:cNvCxnSpPr>
          <p:nvPr/>
        </p:nvCxnSpPr>
        <p:spPr>
          <a:xfrm flipV="1">
            <a:off x="4414288" y="4581808"/>
            <a:ext cx="373736" cy="113334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34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19672" y="1147391"/>
            <a:ext cx="74952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Concurrencia y Triangulación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041684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2. </a:t>
            </a:r>
            <a:r>
              <a:rPr lang="es-EC" sz="2800" b="1" dirty="0">
                <a:latin typeface="Century Gothic" panose="020B0502020202020204" pitchFamily="34" charset="0"/>
              </a:rPr>
              <a:t>Nivel de </a:t>
            </a:r>
            <a:r>
              <a:rPr lang="es-EC" sz="2800" b="1" dirty="0" smtClean="0">
                <a:latin typeface="Century Gothic" panose="020B0502020202020204" pitchFamily="34" charset="0"/>
              </a:rPr>
              <a:t>CTM</a:t>
            </a:r>
            <a:endParaRPr lang="es-EC" sz="2800" b="1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79512" y="2780928"/>
            <a:ext cx="4248472" cy="1487587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Falta de relación, </a:t>
            </a:r>
            <a:r>
              <a:rPr lang="es-EC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indicador</a:t>
            </a:r>
            <a:r>
              <a:rPr lang="es-EC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C" sz="2800" dirty="0" smtClean="0">
                <a:latin typeface="Century Gothic" panose="020B0502020202020204" pitchFamily="34" charset="0"/>
              </a:rPr>
              <a:t>de bajo CTM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CTM solo cooperativo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65816" y="4653136"/>
            <a:ext cx="4248472" cy="19184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Integración con bases de datos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latin typeface="Century Gothic" panose="020B0502020202020204" pitchFamily="34" charset="0"/>
              </a:rPr>
              <a:t>Ecuador no hace CTM fuera ARE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788024" y="3067600"/>
            <a:ext cx="4248472" cy="331372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Continuar mejoras de sistemas (S-AIS)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Brindar mayor información a otras Instituciones</a:t>
            </a:r>
            <a:r>
              <a:rPr lang="es-EC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(Sitio abierto)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Otros países (CAMPAS)</a:t>
            </a:r>
          </a:p>
        </p:txBody>
      </p:sp>
      <p:cxnSp>
        <p:nvCxnSpPr>
          <p:cNvPr id="5" name="Conector recto de flecha 4"/>
          <p:cNvCxnSpPr>
            <a:stCxn id="13" idx="3"/>
            <a:endCxn id="12" idx="1"/>
          </p:cNvCxnSpPr>
          <p:nvPr/>
        </p:nvCxnSpPr>
        <p:spPr>
          <a:xfrm>
            <a:off x="4427984" y="3524722"/>
            <a:ext cx="360040" cy="119974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11" idx="3"/>
            <a:endCxn id="12" idx="1"/>
          </p:cNvCxnSpPr>
          <p:nvPr/>
        </p:nvCxnSpPr>
        <p:spPr>
          <a:xfrm flipV="1">
            <a:off x="4414288" y="4724464"/>
            <a:ext cx="373736" cy="88790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3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54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19672" y="1147391"/>
            <a:ext cx="74952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Concurrencia y Triangulación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041684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3. </a:t>
            </a:r>
            <a:r>
              <a:rPr lang="es-EC" sz="2800" b="1" dirty="0">
                <a:latin typeface="Century Gothic" panose="020B0502020202020204" pitchFamily="34" charset="0"/>
              </a:rPr>
              <a:t>Experiencias aplicables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79512" y="2636912"/>
            <a:ext cx="4248472" cy="1200329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Indicadores cuantitativos, adoptar MDA </a:t>
            </a:r>
            <a:r>
              <a:rPr lang="es-EC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positivo</a:t>
            </a: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C" sz="2400" dirty="0" smtClean="0">
                <a:latin typeface="Century Gothic" panose="020B0502020202020204" pitchFamily="34" charset="0"/>
              </a:rPr>
              <a:t>para control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65816" y="3933056"/>
            <a:ext cx="4248472" cy="28212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Estrategia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Fusión o </a:t>
            </a:r>
            <a:r>
              <a:rPr lang="es-EC" sz="2400" i="1" dirty="0" smtClean="0">
                <a:latin typeface="Century Gothic" panose="020B0502020202020204" pitchFamily="34" charset="0"/>
              </a:rPr>
              <a:t>Big Data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Interinstitucional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Cooperación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Centro Operaciones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Personas primero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788024" y="3465582"/>
            <a:ext cx="4248472" cy="212365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Implementar MDA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MOC o parte de él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Mando unificado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Inteligencia</a:t>
            </a:r>
          </a:p>
        </p:txBody>
      </p:sp>
      <p:cxnSp>
        <p:nvCxnSpPr>
          <p:cNvPr id="5" name="Conector recto de flecha 4"/>
          <p:cNvCxnSpPr>
            <a:stCxn id="13" idx="3"/>
            <a:endCxn id="12" idx="1"/>
          </p:cNvCxnSpPr>
          <p:nvPr/>
        </p:nvCxnSpPr>
        <p:spPr>
          <a:xfrm>
            <a:off x="4427984" y="3237077"/>
            <a:ext cx="360040" cy="129033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11" idx="3"/>
            <a:endCxn id="12" idx="1"/>
          </p:cNvCxnSpPr>
          <p:nvPr/>
        </p:nvCxnSpPr>
        <p:spPr>
          <a:xfrm flipV="1">
            <a:off x="4414288" y="4527411"/>
            <a:ext cx="373736" cy="8162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19672" y="1147391"/>
            <a:ext cx="74952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Concurrencia y Triangulación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041684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4. </a:t>
            </a:r>
            <a:r>
              <a:rPr lang="es-EC" sz="2800" b="1" dirty="0">
                <a:latin typeface="Century Gothic" panose="020B0502020202020204" pitchFamily="34" charset="0"/>
              </a:rPr>
              <a:t>Conocimiento y Aceptación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79512" y="3220134"/>
            <a:ext cx="8856984" cy="265713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Conocimiento de Teoría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Impresión positiva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SPTMF menor nivel conocimiento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Puesta en práctica. Falta conocimiento</a:t>
            </a:r>
          </a:p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Necesidad de Política de Estado. ESM</a:t>
            </a:r>
          </a:p>
        </p:txBody>
      </p:sp>
    </p:spTree>
    <p:extLst>
      <p:ext uri="{BB962C8B-B14F-4D97-AF65-F5344CB8AC3E}">
        <p14:creationId xmlns:p14="http://schemas.microsoft.com/office/powerpoint/2010/main" val="1035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56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19672" y="1147391"/>
            <a:ext cx="74952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Concurrencia y Triangulación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041684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PIE </a:t>
            </a:r>
            <a:r>
              <a:rPr lang="es-EC" sz="2800" b="1" dirty="0">
                <a:latin typeface="Century Gothic" panose="020B0502020202020204" pitchFamily="34" charset="0"/>
              </a:rPr>
              <a:t>5. Requerimientos </a:t>
            </a:r>
            <a:r>
              <a:rPr lang="es-EC" sz="2800" b="1" dirty="0" smtClean="0">
                <a:latin typeface="Century Gothic" panose="020B0502020202020204" pitchFamily="34" charset="0"/>
              </a:rPr>
              <a:t>MDA</a:t>
            </a:r>
            <a:endParaRPr lang="es-EC" sz="2800" b="1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79512" y="2708920"/>
            <a:ext cx="8856984" cy="366254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Capacitación y Doctrina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Aprovechar experiencia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Explotar capacidades disponibles hasta contar con lo necesario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Habilitante: ESM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Inteligencia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Centro de Operaciones / Mando Unificado / COOPNA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Integración Instituciones / Internacional</a:t>
            </a:r>
          </a:p>
        </p:txBody>
      </p:sp>
    </p:spTree>
    <p:extLst>
      <p:ext uri="{BB962C8B-B14F-4D97-AF65-F5344CB8AC3E}">
        <p14:creationId xmlns:p14="http://schemas.microsoft.com/office/powerpoint/2010/main" val="80163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19672" y="1147391"/>
            <a:ext cx="74952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Concurrencia y Triangulación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041684"/>
            <a:ext cx="871296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defTabSz="365125">
              <a:spcBef>
                <a:spcPts val="800"/>
              </a:spcBef>
            </a:pPr>
            <a:r>
              <a:rPr lang="es-EC" sz="2800" b="1" dirty="0" smtClean="0">
                <a:latin typeface="Century Gothic" panose="020B0502020202020204" pitchFamily="34" charset="0"/>
              </a:rPr>
              <a:t>PG. Incidencia MDA en CI y CTM</a:t>
            </a:r>
            <a:endParaRPr lang="es-EC" sz="2800" b="1" dirty="0">
              <a:latin typeface="Century Gothic" panose="020B0502020202020204" pitchFamily="34" charset="0"/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79512" y="2867452"/>
            <a:ext cx="4248472" cy="156966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Coeficientes de Correlación y Pruebas de muestras: </a:t>
            </a:r>
            <a:r>
              <a:rPr lang="es-EC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INCIDENCIA POSITIVA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65816" y="4955684"/>
            <a:ext cx="4248472" cy="156966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Opiniones y percepciones de personal encargado y de expertos, concuerdan en </a:t>
            </a:r>
            <a:r>
              <a:rPr lang="es-EC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POSITIVA INFLUENCIA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788024" y="3128769"/>
            <a:ext cx="4248472" cy="310854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Implementar MDA incidirá POSITIVAMENTE en control de ilícitos y tráfico marítimo en espacios marítimos jurisdiccionales y áreas de interés</a:t>
            </a:r>
          </a:p>
        </p:txBody>
      </p:sp>
      <p:cxnSp>
        <p:nvCxnSpPr>
          <p:cNvPr id="16" name="Conector recto de flecha 15"/>
          <p:cNvCxnSpPr>
            <a:stCxn id="13" idx="3"/>
            <a:endCxn id="15" idx="1"/>
          </p:cNvCxnSpPr>
          <p:nvPr/>
        </p:nvCxnSpPr>
        <p:spPr>
          <a:xfrm>
            <a:off x="4427984" y="3652282"/>
            <a:ext cx="360040" cy="1030759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14" idx="3"/>
            <a:endCxn id="15" idx="1"/>
          </p:cNvCxnSpPr>
          <p:nvPr/>
        </p:nvCxnSpPr>
        <p:spPr>
          <a:xfrm flipV="1">
            <a:off x="4414288" y="4683041"/>
            <a:ext cx="373736" cy="105747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17137" r="14689" b="14614"/>
          <a:stretch/>
        </p:blipFill>
        <p:spPr bwMode="auto">
          <a:xfrm>
            <a:off x="-1332655" y="-50891"/>
            <a:ext cx="11881319" cy="710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-396552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544578423"/>
              </p:ext>
            </p:extLst>
          </p:nvPr>
        </p:nvGraphicFramePr>
        <p:xfrm>
          <a:off x="179512" y="1829048"/>
          <a:ext cx="8712968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58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852364" y="190381"/>
            <a:ext cx="62957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s-ES" sz="4000" b="1" i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Universidad</a:t>
            </a:r>
            <a:r>
              <a:rPr lang="es-ES" sz="4000" b="1" i="1" cap="none" spc="0" baseline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de Fuerzas Armadas</a:t>
            </a:r>
            <a:endParaRPr lang="es-ES" sz="4000" b="1" i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12" name="Picture 4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7" y="338554"/>
            <a:ext cx="200025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32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849659" y="1219399"/>
            <a:ext cx="30428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 Base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2041683"/>
            <a:ext cx="4234776" cy="18774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b="1" dirty="0" smtClean="0">
                <a:latin typeface="Century Gothic" panose="020B0502020202020204" pitchFamily="34" charset="0"/>
              </a:rPr>
              <a:t>Nivel Político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Ecuador no tiene ESM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Ag. Pol. </a:t>
            </a:r>
            <a:r>
              <a:rPr lang="es-EC" sz="2400" dirty="0" err="1" smtClean="0">
                <a:latin typeface="Century Gothic" panose="020B0502020202020204" pitchFamily="34" charset="0"/>
              </a:rPr>
              <a:t>Def</a:t>
            </a:r>
            <a:r>
              <a:rPr lang="es-EC" sz="2400" dirty="0" smtClean="0">
                <a:latin typeface="Century Gothic" panose="020B0502020202020204" pitchFamily="34" charset="0"/>
              </a:rPr>
              <a:t>. / Libro Blanco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Marco legal</a:t>
            </a:r>
            <a:endParaRPr lang="es-EC" sz="2000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741184" y="2049633"/>
            <a:ext cx="4248472" cy="1877437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b="1" dirty="0" smtClean="0">
                <a:latin typeface="Century Gothic" panose="020B0502020202020204" pitchFamily="34" charset="0"/>
              </a:rPr>
              <a:t>Nivel Estratégico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PGI – PSIPEA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Importancia Conocimiento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Inteligencia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65816" y="4293096"/>
            <a:ext cx="4248472" cy="234936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b="1" dirty="0" smtClean="0">
                <a:latin typeface="Century Gothic" panose="020B0502020202020204" pitchFamily="34" charset="0"/>
              </a:rPr>
              <a:t>Nivel Operacional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No Mando Unificado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MOC – Fusión 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u="sng" dirty="0" smtClean="0">
                <a:latin typeface="Century Gothic" panose="020B0502020202020204" pitchFamily="34" charset="0"/>
              </a:rPr>
              <a:t>Evaluación Sistemas (NPS)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No hay condiciones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741184" y="4293095"/>
            <a:ext cx="4248472" cy="234936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b="1" dirty="0" smtClean="0">
                <a:latin typeface="Century Gothic" panose="020B0502020202020204" pitchFamily="34" charset="0"/>
              </a:rPr>
              <a:t>Nivel Táctico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Producción información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Falta enlaces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Inteligencia Conjunta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No Reacción – Medios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2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EL PROBLEMA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475725"/>
              </p:ext>
            </p:extLst>
          </p:nvPr>
        </p:nvGraphicFramePr>
        <p:xfrm>
          <a:off x="179512" y="1788740"/>
          <a:ext cx="4097008" cy="2457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Picture 2" descr="Image result for PESCA CHINA ECUAD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16076"/>
            <a:ext cx="4453687" cy="21006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917340" y="1349479"/>
            <a:ext cx="3359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dirty="0" smtClean="0"/>
              <a:t>Robos de motores</a:t>
            </a:r>
            <a:endParaRPr lang="es-EC" sz="2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07504" y="4216732"/>
            <a:ext cx="45182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Fuente: Dirección Nacional de Espacios Acuáticos, 2018</a:t>
            </a:r>
            <a:endParaRPr lang="es-EC" dirty="0"/>
          </a:p>
        </p:txBody>
      </p:sp>
      <p:sp>
        <p:nvSpPr>
          <p:cNvPr id="21" name="CuadroTexto 20"/>
          <p:cNvSpPr txBox="1"/>
          <p:nvPr/>
        </p:nvSpPr>
        <p:spPr>
          <a:xfrm>
            <a:off x="4499992" y="134076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dirty="0" smtClean="0"/>
              <a:t>Flotas Pesqueras Extranjeras</a:t>
            </a:r>
            <a:endParaRPr lang="es-EC" sz="24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1331640" y="4533670"/>
            <a:ext cx="6547323" cy="194095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solidFill>
                  <a:schemeClr val="bg1"/>
                </a:solidFill>
              </a:rPr>
              <a:t>Necesidad Conocimiento de actividades espacio marítimo</a:t>
            </a:r>
            <a:endParaRPr lang="es-EC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6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60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754809" y="1219399"/>
            <a:ext cx="41376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Requerimientos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07975" y="2347907"/>
            <a:ext cx="4120010" cy="345735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Marco Legal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Estrategia Seguridad Marítima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Capacitación y concientización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Participación Instituciones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MOC para fusión </a:t>
            </a:r>
            <a:r>
              <a:rPr lang="es-EC" sz="2400" dirty="0" err="1" smtClean="0">
                <a:latin typeface="Century Gothic" panose="020B0502020202020204" pitchFamily="34" charset="0"/>
              </a:rPr>
              <a:t>info</a:t>
            </a:r>
            <a:r>
              <a:rPr lang="es-EC" sz="2400" dirty="0" smtClean="0">
                <a:latin typeface="Century Gothic" panose="020B0502020202020204" pitchFamily="34" charset="0"/>
              </a:rPr>
              <a:t> y conducción</a:t>
            </a: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60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844478" y="2347907"/>
            <a:ext cx="4120010" cy="345735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365125">
              <a:spcBef>
                <a:spcPts val="800"/>
              </a:spcBef>
            </a:pPr>
            <a:r>
              <a:rPr lang="es-EC" sz="2400" dirty="0">
                <a:latin typeface="Century Gothic" panose="020B0502020202020204" pitchFamily="34" charset="0"/>
              </a:rPr>
              <a:t>Sistema Inteligencia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Organización flujo información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Sistemas vigilancia y monitoreo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Sistemas inteligentes</a:t>
            </a:r>
          </a:p>
          <a:p>
            <a:pPr algn="just" defTabSz="365125">
              <a:spcBef>
                <a:spcPts val="800"/>
              </a:spcBef>
            </a:pPr>
            <a:r>
              <a:rPr lang="es-EC" sz="2400" dirty="0" smtClean="0">
                <a:latin typeface="Century Gothic" panose="020B0502020202020204" pitchFamily="34" charset="0"/>
              </a:rPr>
              <a:t>Intercambio información otros estados</a:t>
            </a:r>
            <a:endParaRPr lang="es-EC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61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61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40328" y="2952234"/>
            <a:ext cx="8674077" cy="24929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Proyecto de Ley de Navegación, Gestión de la Seguridad y Protección Marítima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Cambio al CPM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Sistema Nacional de Ayudas a la Navegación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¿Pesca Artesanal?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85700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1. Cambio de Marco Legal</a:t>
            </a:r>
            <a:endParaRPr lang="es-EC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0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40328" y="2780928"/>
            <a:ext cx="8674077" cy="39703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MIDENA en nivel de rectoría de Seguridad y Defensa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Involucramiento todos actores (públicos y privados)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Subordinado al nuevo Libro Blanco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Política de Seguridad, Defensa y Desarrollo para los Espacios Marítimos Jurisdiccionales, Áreas de Interés y Ambiente Marino Costero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Amenazas y Factores Riesgo PSIPEA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Definiciones Tesis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13692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2. Estrategia de Seguridad Marítima</a:t>
            </a:r>
            <a:endParaRPr lang="es-EC" sz="2800" dirty="0">
              <a:latin typeface="Century Gothic" panose="020B0502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62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62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9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63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63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40328" y="2780928"/>
            <a:ext cx="8674077" cy="36009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Lineamientos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Controlar los espacios marítimos jurisdiccionales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Proteger personas y buques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Combatir actos ilícitos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Defender Intereses Marítimos, donde se encuentren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Integrarse esfuerzos internacionales ambiente marítimo, seguro y limpio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13692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2. Estrategia de Seguridad Marítima</a:t>
            </a:r>
            <a:endParaRPr lang="es-EC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64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64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13692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3. Capacitación y Concientización</a:t>
            </a:r>
            <a:endParaRPr lang="es-EC" sz="2800" dirty="0">
              <a:latin typeface="Century Gothic" panose="020B0502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50080" y="3155484"/>
            <a:ext cx="8664325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Tras creación de PDSD-MAR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Incluir en Doctrina Nacional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Instrucción y campaña de Concientización</a:t>
            </a:r>
          </a:p>
        </p:txBody>
      </p:sp>
    </p:spTree>
    <p:extLst>
      <p:ext uri="{BB962C8B-B14F-4D97-AF65-F5344CB8AC3E}">
        <p14:creationId xmlns:p14="http://schemas.microsoft.com/office/powerpoint/2010/main" val="42637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65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65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13692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4. Integración Instituciones Nacionales</a:t>
            </a:r>
            <a:endParaRPr lang="es-EC" sz="2800" dirty="0">
              <a:latin typeface="Century Gothic" panose="020B0502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50080" y="2852936"/>
            <a:ext cx="8664325" cy="193899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Éxito es función de adecuada integración de instituciones nacionales.</a:t>
            </a:r>
          </a:p>
          <a:p>
            <a:pPr algn="just"/>
            <a:r>
              <a:rPr lang="es-EC" sz="2400" dirty="0">
                <a:latin typeface="Century Gothic" panose="020B0502020202020204" pitchFamily="34" charset="0"/>
              </a:rPr>
              <a:t>Seguir criterios </a:t>
            </a:r>
            <a:r>
              <a:rPr lang="es-EC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JIATF-S y Karachi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Centro establecido con mando unificado y Enlaces</a:t>
            </a:r>
          </a:p>
        </p:txBody>
      </p:sp>
      <p:pic>
        <p:nvPicPr>
          <p:cNvPr id="3074" name="Picture 2" descr="http://www.jmicc.gov.pk/img/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6221" r="4005" b="12597"/>
          <a:stretch/>
        </p:blipFill>
        <p:spPr bwMode="auto">
          <a:xfrm>
            <a:off x="4604663" y="4869160"/>
            <a:ext cx="331236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23" y="507926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9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66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66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9747" y="2777708"/>
            <a:ext cx="8634658" cy="30469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1169988" indent="-1169988" algn="just"/>
            <a:r>
              <a:rPr lang="es-EC" sz="2400" dirty="0" smtClean="0">
                <a:latin typeface="Century Gothic" panose="020B0502020202020204" pitchFamily="34" charset="0"/>
              </a:rPr>
              <a:t>MDA = Conocimiento Situacional Marítimo + Inteligencia Marítima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Prioridad a recuperar </a:t>
            </a:r>
            <a:r>
              <a:rPr lang="es-EC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producción y análisis </a:t>
            </a:r>
            <a:r>
              <a:rPr lang="es-EC" sz="2400" dirty="0" smtClean="0">
                <a:latin typeface="Century Gothic" panose="020B0502020202020204" pitchFamily="34" charset="0"/>
              </a:rPr>
              <a:t>Inteligencia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Fuentes Abiertas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Inteligencia electrónica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Centro Análisis Inteligencia Marítima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13692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5. Sistema Inteligencia Marítima</a:t>
            </a:r>
            <a:endParaRPr lang="es-EC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5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67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67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9747" y="2777708"/>
            <a:ext cx="8634658" cy="36009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Recuperar </a:t>
            </a: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Unidad de Mando </a:t>
            </a:r>
            <a:r>
              <a:rPr lang="es-EC" sz="2400" dirty="0" smtClean="0">
                <a:latin typeface="Century Gothic" panose="020B0502020202020204" pitchFamily="34" charset="0"/>
              </a:rPr>
              <a:t>en Operaciones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Evitar </a:t>
            </a: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dispersión de información y dilución de esfuerzo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Punto focal único para </a:t>
            </a:r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Panorama Operacional Común</a:t>
            </a:r>
            <a:r>
              <a:rPr lang="es-EC" sz="2400" dirty="0" smtClean="0">
                <a:latin typeface="Century Gothic" panose="020B0502020202020204" pitchFamily="34" charset="0"/>
              </a:rPr>
              <a:t> y conducción de operaciones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MOC 24/7 en COOPNA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JDR cumple como BWC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Century Gothic" panose="020B0502020202020204" pitchFamily="34" charset="0"/>
              </a:rPr>
              <a:t>ODG repartos de tierra como ABWC (20 disponibles)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13692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6. COOPNA – MOC y Punto Focal MDA</a:t>
            </a:r>
            <a:endParaRPr lang="es-EC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9747" y="2777708"/>
            <a:ext cx="8634658" cy="36009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Centros de Operaciones Marítimas locales </a:t>
            </a:r>
            <a:r>
              <a:rPr lang="es-EC" sz="2400" dirty="0" smtClean="0">
                <a:latin typeface="Century Gothic" panose="020B0502020202020204" pitchFamily="34" charset="0"/>
              </a:rPr>
              <a:t>en Subcomandos de Guardacostas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Conducción en Zonas Marítimas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COG sigue como Coordinador SAR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Enlace con Centro de Análisis de Intel Marítima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Enlace con instituciones públicas y privadas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Enlace con otros países y centros fusión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13692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7. Organización Operativa</a:t>
            </a:r>
            <a:endParaRPr lang="es-EC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3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69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9747" y="2780928"/>
            <a:ext cx="8634658" cy="19389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Fuentes Abiertas (medios cooperativos)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Fuentes de Acceso Participativo (intercambio instituciones)</a:t>
            </a:r>
          </a:p>
          <a:p>
            <a:pPr algn="just"/>
            <a:r>
              <a:rPr lang="es-EC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Fuentes Acceso Exclusivo </a:t>
            </a:r>
            <a:r>
              <a:rPr lang="es-EC" sz="2400" dirty="0" smtClean="0">
                <a:latin typeface="Century Gothic" panose="020B0502020202020204" pitchFamily="34" charset="0"/>
              </a:rPr>
              <a:t>(sensores, Inteligencia)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13692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8. Sistemas de Vigilancia y Monitoreo</a:t>
            </a:r>
            <a:endParaRPr lang="es-EC" sz="2800" dirty="0"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782918"/>
            <a:ext cx="7200800" cy="20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6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17137" r="14689" b="14614"/>
          <a:stretch/>
        </p:blipFill>
        <p:spPr bwMode="auto">
          <a:xfrm>
            <a:off x="-1332655" y="-50891"/>
            <a:ext cx="11881319" cy="710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83568" y="2552705"/>
            <a:ext cx="7776864" cy="3108543"/>
          </a:xfrm>
          <a:prstGeom prst="rect">
            <a:avLst/>
          </a:prstGeom>
          <a:solidFill>
            <a:schemeClr val="accent1">
              <a:lumMod val="75000"/>
              <a:alpha val="84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</a:t>
            </a:r>
            <a:r>
              <a:rPr lang="es-EC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Puede</a:t>
            </a:r>
            <a:r>
              <a:rPr lang="es-EC" sz="28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C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Ecuador, a través de su Armada y otras instituciones que tienen competencias, </a:t>
            </a:r>
            <a:r>
              <a:rPr lang="es-EC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controlar las actividades que se realizan en sus espacios marítimos jurisdiccionales y áreas de interés </a:t>
            </a:r>
            <a:r>
              <a:rPr lang="es-EC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</a:t>
            </a:r>
            <a:r>
              <a:rPr lang="es-EC" sz="28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C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beneficio de la seguridad</a:t>
            </a:r>
            <a:r>
              <a:rPr lang="es-EC" sz="28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C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esos espacios?</a:t>
            </a:r>
            <a:endParaRPr lang="es-EC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83568" y="2552705"/>
            <a:ext cx="7776864" cy="313932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es-EC" sz="4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Conciencia del Dominio Marítimo Ecuatoriana</a:t>
            </a:r>
          </a:p>
          <a:p>
            <a:r>
              <a:rPr lang="es-EC" sz="4400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Clave para Seguridad Marítima de Ecuador</a:t>
            </a:r>
            <a:endParaRPr lang="es-EC" sz="4000" i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835696" y="1556792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403648" y="76470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rgbClr val="002060"/>
                </a:solidFill>
              </a:rPr>
              <a:t>EL PROBLEMA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852364" y="190381"/>
            <a:ext cx="62957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s-ES" sz="4000" b="1" i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Universidad</a:t>
            </a:r>
            <a:r>
              <a:rPr lang="es-ES" sz="4000" b="1" i="1" cap="none" spc="0" baseline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de Fuerzas Armadas</a:t>
            </a:r>
            <a:endParaRPr lang="es-ES" sz="4000" b="1" i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12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7" y="338554"/>
            <a:ext cx="200025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9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70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70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9747" y="2780928"/>
            <a:ext cx="8634658" cy="1938992"/>
          </a:xfrm>
          <a:prstGeom prst="rec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Crear conocimiento funcional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Sistemas expertos para crear conocimiento por detección de anomalías</a:t>
            </a:r>
          </a:p>
          <a:p>
            <a:pPr algn="just"/>
            <a:r>
              <a:rPr lang="es-EC" sz="2400" dirty="0" smtClean="0">
                <a:latin typeface="Century Gothic" panose="020B0502020202020204" pitchFamily="34" charset="0"/>
              </a:rPr>
              <a:t>Manual causa retrasos y pérdida contactos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13692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9. Sistemas Fusión Información y </a:t>
            </a:r>
            <a:r>
              <a:rPr lang="es-EC" sz="2800" i="1" dirty="0" smtClean="0">
                <a:latin typeface="Century Gothic" panose="020B0502020202020204" pitchFamily="34" charset="0"/>
              </a:rPr>
              <a:t>Big Data</a:t>
            </a:r>
            <a:endParaRPr lang="es-EC" sz="2800" i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Image result for maritime domain awareness information fus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20862" r="4102" b="2139"/>
          <a:stretch/>
        </p:blipFill>
        <p:spPr bwMode="auto">
          <a:xfrm>
            <a:off x="5189549" y="4868007"/>
            <a:ext cx="2963290" cy="18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aritime domain awareness information fus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2"/>
          <a:stretch/>
        </p:blipFill>
        <p:spPr bwMode="auto">
          <a:xfrm>
            <a:off x="1306223" y="4865805"/>
            <a:ext cx="2919850" cy="18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PROPUESTA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427984" y="1219399"/>
            <a:ext cx="4486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Líneas de Acción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9747" y="2930168"/>
            <a:ext cx="8634658" cy="3631763"/>
          </a:xfrm>
          <a:prstGeom prst="rec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35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latin typeface="Century Gothic" panose="020B0502020202020204" pitchFamily="34" charset="0"/>
              </a:rPr>
              <a:t>Ejemplos internacionales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entury Gothic" panose="020B0502020202020204" pitchFamily="34" charset="0"/>
              </a:rPr>
              <a:t>Prioridad bajo nivel tecnológico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entury Gothic" panose="020B0502020202020204" pitchFamily="34" charset="0"/>
              </a:rPr>
              <a:t>Fuentes humanas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entury Gothic" panose="020B0502020202020204" pitchFamily="34" charset="0"/>
              </a:rPr>
              <a:t>Capacidades nacionales junto con regionales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entury Gothic" panose="020B0502020202020204" pitchFamily="34" charset="0"/>
              </a:rPr>
              <a:t>Redes profesionales regionales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entury Gothic" panose="020B0502020202020204" pitchFamily="34" charset="0"/>
              </a:rPr>
              <a:t>Relaciones entre iniciativas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entury Gothic" panose="020B0502020202020204" pitchFamily="34" charset="0"/>
              </a:rPr>
              <a:t>Áreas colaboración entre seguridad marítima y economía azul</a:t>
            </a:r>
            <a:endParaRPr lang="es-EC" sz="2000" dirty="0">
              <a:latin typeface="Century Gothic" panose="020B0502020202020204" pitchFamily="34" charset="0"/>
            </a:endParaRPr>
          </a:p>
          <a:p>
            <a:pPr algn="just"/>
            <a:r>
              <a:rPr lang="es-EC" sz="2000" dirty="0" smtClean="0">
                <a:latin typeface="Century Gothic" panose="020B0502020202020204" pitchFamily="34" charset="0"/>
              </a:rPr>
              <a:t>Creación de CAMPAS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79747" y="2113692"/>
            <a:ext cx="78926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Century Gothic" panose="020B0502020202020204" pitchFamily="34" charset="0"/>
              </a:rPr>
              <a:t>10. Intercambio información otros países</a:t>
            </a:r>
            <a:endParaRPr lang="es-EC" sz="2800" i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30563" r="6814"/>
          <a:stretch/>
        </p:blipFill>
        <p:spPr bwMode="auto">
          <a:xfrm>
            <a:off x="6447190" y="2930168"/>
            <a:ext cx="2448272" cy="14514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71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Marcador de número de diapositiva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71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5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CONCLUSIONES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72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1628800"/>
            <a:ext cx="8496944" cy="415498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Existe una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relación positiva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entre contar con la Conciencia del Dominio Marítimo en los espacios marítimos jurisdiccionales y áreas de interés del Ecuador y el control de las actividades ilícitas y el tráfico marítimo, establecida en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función del análisis estadístico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realizado a la situación deseada, que fue modelada en base a las experiencias internacionales en el tema y las opiniones de los expertos entrevistados y el personal operativo encuestado en el marco del presente trabajo, por lo que establecer la MDA en estos espacios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permitirá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al Ecuador contar con una herramienta para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brindar la seguridad requerida por la comunidad marítima</a:t>
            </a:r>
            <a:r>
              <a:rPr lang="es-EC" sz="24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>.</a:t>
            </a:r>
            <a:endParaRPr lang="es-EC" sz="24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CONCLUSIONES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73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2326228"/>
            <a:ext cx="8496944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>Estadísticamente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no se demuestra una relación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entre las actividades de control que se realizan en los espacios marítimos jurisdiccionales y áreas de interés del Ecuador, con las actividades ilícitas que tienen lugar en esos espacios y los resultados alcanzados por el control realizado, lo que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dificulta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que con el modelo que se lleva actualmente, se pueda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alcanzar el nivel de seguridad esperado por la ciudadanía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en las actividades que se realizan en el ambiente marino </a:t>
            </a:r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costero</a:t>
            </a:r>
            <a:endParaRPr lang="es-EC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0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CONCLUSIONES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74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2204864"/>
            <a:ext cx="8496944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Ecuador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establece el control del tráfico marítimo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frente a sus costas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a través de medios cooperativos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operados por la Armada y las entidades adscritas a la Subsecretaría de Puertos y Transporte Marítimo y Fluvial que dependen de las naves controladas y las limitaciones prescritas en la ley, y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escasos elementos para la verificación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de las actividades que realizan las naves, lo que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dificulta establecer un cuadro completo de la situación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en los espacios marítimos y áreas de interés, incidiendo significativamente en el control de esos espacios</a:t>
            </a:r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s-EC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CONCLUSIONES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2244928"/>
            <a:ext cx="8496944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>Implementar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el concepto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de la Conciencia del Dominio Marítimo en varios países y organizaciones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ha conllevado grandes ventajas para la seguridad de las naciones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, de acuerdo a las experiencias estudiadas en América, Europa, África y Asia a lo largo de este trabajo, por lo que implementar este concepto en el Ecuador, apoyado por iniciativas regionales tendientes a ello,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permitiría mejorar el nivel de seguridad en los espacios marítimos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, de acuerdo a los hallazgos encontrados al estudiar un modelo que replica los logros internacionales</a:t>
            </a:r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s-EC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2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CONCLUSIONES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76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1484784"/>
            <a:ext cx="8496944" cy="489364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El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personal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de la Armada, de la Subsecretaría de Puertos y Transporte Marítimo y Fluvial y sus entidades adscritas,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involucrado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en las actividades referentes a las operaciones, la inteligencia, la seguridad y la protección marítima,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demuestran un aceptable grado de conocimiento sobre la teoría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del concepto de la Conciencia del Dominio Marítimo, con ciertas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falencias en los aspectos prácticos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de la puesta en vigencia del concepto, mostrando además una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alta receptividad y actitud positiva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hacia su implementación en nuestro país, lo que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permitirá una transición fluida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hacia el control de los espacios marítimos basado en operaciones fundamentadas en el conocimiento producto de la creación de una conciencia situacional y la Inteligencia marítima</a:t>
            </a:r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s-EC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4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CONCLUSIONES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77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2420888"/>
            <a:ext cx="8496944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>La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propuesta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que se presenta como parte de este trabajo, que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establece 10 líneas de acción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para poner en práctica la Conciencia del Dominio Marítimo en nuestro país y fue realizada en base a un análisis de la situación actual, las experiencias internacionales y las opiniones y percepciones de los participantes en este estudio,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permitirá implementar gradualmente el concepto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y por ese medio,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incrementar la seguridad en los espacios marítimos</a:t>
            </a:r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s-EC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CONCLUSIONES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1340768"/>
            <a:ext cx="8496944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Las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acciones estratégicas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que forman parte de la propuesta, que consideran el cambio del marco legal vigente y la implementación de una Política de Defensa, Seguridad y Desarrollo para los Espacios Marítimos Jurisdiccionales, Áreas de Interés del Estado ecuatoriano y Ambiente marino-costero,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crearán las condiciones que permitan establecer el concepto de la Conciencia del Dominio Marítimo en el Ecuador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, junto con la implementación de un modelo de control de los espacios basado en el conocimiento que se tenga sobre ellos</a:t>
            </a:r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s-EC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4797152"/>
            <a:ext cx="8496944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El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manejo de estadísticas que realiza la Armada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, que no mantiene un estándar, sumado a la poca existencia de ellas en otras instituciones del Estado,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dificulta el análisis estadístico de las acciones 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que se realizan para beneficio de la comunidad en relación a la seguridad marítima</a:t>
            </a:r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s-EC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78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8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RECOMENDACIONES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3528" y="2204864"/>
            <a:ext cx="8496944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>Implementar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el concepto de la Conciencia del Dominio Marítimo en el país, siguiendo las 10 líneas de acción propuestas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, que incluyen medidas para el cambio del marco legal vigente, establecimiento de políticas, cambios organizacionales, incremento de capacidades basadas en medios de vigilancia, monitoreo y análisis, mejoramiento de la Inteligencia marítima, acuerdos internacionales, capacitación y concientización al personal,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como base para incrementar el nivel de seguridad en los espacios marítimos</a:t>
            </a:r>
            <a:r>
              <a:rPr lang="es-EC" sz="24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</a:t>
            </a:r>
            <a:endParaRPr lang="es-EC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3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Objetivos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23528" y="1609636"/>
            <a:ext cx="252028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General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67544" y="2266994"/>
            <a:ext cx="8277534" cy="3970318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>
                <a:solidFill>
                  <a:schemeClr val="bg1"/>
                </a:solidFill>
              </a:rPr>
              <a:t>Determinar la </a:t>
            </a:r>
            <a:r>
              <a:rPr lang="es-EC" sz="2800" dirty="0">
                <a:solidFill>
                  <a:srgbClr val="FFC000"/>
                </a:solidFill>
              </a:rPr>
              <a:t>relación entre contar con una MDA </a:t>
            </a:r>
            <a:r>
              <a:rPr lang="es-ES" sz="2800" dirty="0">
                <a:solidFill>
                  <a:srgbClr val="FFC000"/>
                </a:solidFill>
              </a:rPr>
              <a:t>de los espacios marítimos jurisdiccionales y áreas de interés del Ecuador, </a:t>
            </a:r>
            <a:r>
              <a:rPr lang="es-EC" sz="2800" dirty="0">
                <a:solidFill>
                  <a:srgbClr val="FFC000"/>
                </a:solidFill>
              </a:rPr>
              <a:t>y el control de las actividades ilícitas y el tráfico marítimo</a:t>
            </a:r>
            <a:r>
              <a:rPr lang="es-EC" sz="2800" dirty="0">
                <a:solidFill>
                  <a:schemeClr val="bg1"/>
                </a:solidFill>
              </a:rPr>
              <a:t>, a través de la </a:t>
            </a:r>
            <a:r>
              <a:rPr lang="es-EC" sz="2800" dirty="0">
                <a:solidFill>
                  <a:srgbClr val="FFC000"/>
                </a:solidFill>
              </a:rPr>
              <a:t>comparación de la situación </a:t>
            </a:r>
            <a:r>
              <a:rPr lang="es-EC" sz="2800" dirty="0" smtClean="0">
                <a:solidFill>
                  <a:srgbClr val="FFC000"/>
                </a:solidFill>
              </a:rPr>
              <a:t>actual </a:t>
            </a:r>
            <a:r>
              <a:rPr lang="es-EC" sz="2800" dirty="0">
                <a:solidFill>
                  <a:srgbClr val="FFC000"/>
                </a:solidFill>
              </a:rPr>
              <a:t>con una posible situación mejorada </a:t>
            </a:r>
            <a:r>
              <a:rPr lang="es-EC" sz="2800" dirty="0">
                <a:solidFill>
                  <a:schemeClr val="bg1"/>
                </a:solidFill>
              </a:rPr>
              <a:t>por medio del estudio de las experiencias internacionales y la </a:t>
            </a:r>
            <a:r>
              <a:rPr lang="es-EC" sz="2800" dirty="0">
                <a:solidFill>
                  <a:srgbClr val="FFC000"/>
                </a:solidFill>
              </a:rPr>
              <a:t>opinión de personal involucrado en el tema</a:t>
            </a:r>
            <a:r>
              <a:rPr lang="es-EC" sz="2800" dirty="0">
                <a:solidFill>
                  <a:schemeClr val="bg1"/>
                </a:solidFill>
              </a:rPr>
              <a:t>, para mejorar la eficiencia de las operaciones en </a:t>
            </a:r>
            <a:r>
              <a:rPr lang="es-EC" sz="2800" dirty="0" smtClean="0">
                <a:solidFill>
                  <a:schemeClr val="bg1"/>
                </a:solidFill>
              </a:rPr>
              <a:t>esos espacios.</a:t>
            </a:r>
            <a:endParaRPr lang="es-EC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RECOMENDACIONES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80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07975" y="3012205"/>
            <a:ext cx="8496944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>Establecer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métodos de seguimiento con análisis estadístico para la evaluación</a:t>
            </a:r>
            <a:r>
              <a:rPr lang="es-EC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de las acciones de control que se realizan en los espacios marítimos y áreas de interés del Estado, que permitan </a:t>
            </a:r>
            <a:r>
              <a:rPr lang="es-EC" sz="24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determinar en forma continua su eficiencia y eficacia</a:t>
            </a:r>
            <a:r>
              <a:rPr lang="es-EC" sz="24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>.</a:t>
            </a:r>
            <a:endParaRPr lang="es-EC" sz="24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779" y="-531439"/>
            <a:ext cx="15177685" cy="8537448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3CE4F67-4200-4FE2-B351-45D466763E12}" type="slidenum">
              <a:rPr lang="es-ES" altLang="es-EC" sz="1200" smtClean="0">
                <a:solidFill>
                  <a:srgbClr val="898989"/>
                </a:solidFill>
              </a:rPr>
              <a:pPr eaLnBrk="1" hangingPunct="1"/>
              <a:t>81</a:t>
            </a:fld>
            <a:endParaRPr lang="es-ES" altLang="es-EC" sz="1200">
              <a:solidFill>
                <a:srgbClr val="898989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414388" y="1070919"/>
            <a:ext cx="4320480" cy="707886"/>
          </a:xfrm>
          <a:prstGeom prst="rect">
            <a:avLst/>
          </a:prstGeom>
          <a:solidFill>
            <a:srgbClr val="00206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prstClr val="white"/>
                </a:solidFill>
              </a:rPr>
              <a:t>TRABAJO DE INVESTIGACIÓN INDIVIDUAL</a:t>
            </a:r>
            <a:endParaRPr lang="es-EC" sz="2000" b="1" dirty="0">
              <a:solidFill>
                <a:prstClr val="white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51520" y="2200796"/>
            <a:ext cx="8640960" cy="2308324"/>
          </a:xfrm>
          <a:prstGeom prst="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Incidencia de </a:t>
            </a:r>
            <a:r>
              <a:rPr lang="es-E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Conciencia del Dominio Marítimo en </a:t>
            </a:r>
            <a:r>
              <a:rPr lang="es-E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 Control de </a:t>
            </a:r>
            <a:r>
              <a:rPr lang="es-E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 Actividades Ilícitas y </a:t>
            </a:r>
            <a:r>
              <a:rPr lang="es-E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 Tráfico Marítimo en </a:t>
            </a:r>
            <a:r>
              <a:rPr lang="es-E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 Ecuador. </a:t>
            </a:r>
            <a:endParaRPr lang="es-EC" sz="32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" sz="3200" b="1" dirty="0" smtClean="0">
                <a:solidFill>
                  <a:schemeClr val="bg1"/>
                </a:solidFill>
              </a:rPr>
              <a:t>Propuesta </a:t>
            </a:r>
            <a:r>
              <a:rPr lang="es-ES" sz="3200" b="1" dirty="0">
                <a:solidFill>
                  <a:schemeClr val="bg1"/>
                </a:solidFill>
              </a:rPr>
              <a:t>d</a:t>
            </a:r>
            <a:r>
              <a:rPr lang="es-ES" sz="3200" b="1" dirty="0" smtClean="0">
                <a:solidFill>
                  <a:schemeClr val="bg1"/>
                </a:solidFill>
              </a:rPr>
              <a:t>e Bases para Implementación</a:t>
            </a:r>
            <a:endParaRPr lang="es-EC" sz="32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411760" y="5664080"/>
            <a:ext cx="4320480" cy="830997"/>
          </a:xfrm>
          <a:prstGeom prst="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s-EC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Francisco Garay Cuesta</a:t>
            </a:r>
          </a:p>
          <a:p>
            <a:pPr>
              <a:spcBef>
                <a:spcPts val="0"/>
              </a:spcBef>
            </a:pPr>
            <a:r>
              <a:rPr lang="es-EC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Capitán de Corbeta EM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52364" y="190381"/>
            <a:ext cx="62957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s-ES" sz="4000" b="1" i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Universidad</a:t>
            </a:r>
            <a:r>
              <a:rPr lang="es-ES" sz="4000" b="1" i="1" cap="none" spc="0" baseline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de Fuerzas Armadas</a:t>
            </a:r>
            <a:endParaRPr lang="es-ES" sz="4000" b="1" i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8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7" y="338554"/>
            <a:ext cx="200025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EL PROBLEMA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82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917340" y="1349479"/>
            <a:ext cx="3359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dirty="0" smtClean="0"/>
              <a:t>Robos de motores</a:t>
            </a:r>
            <a:endParaRPr lang="es-EC" sz="2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4499992" y="134076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dirty="0" smtClean="0"/>
              <a:t>Flotas Pesqueras Extranjeras</a:t>
            </a:r>
            <a:endParaRPr lang="es-EC" sz="2400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17137" r="14689" b="14614"/>
          <a:stretch/>
        </p:blipFill>
        <p:spPr bwMode="auto">
          <a:xfrm>
            <a:off x="-17128" y="1412776"/>
            <a:ext cx="9161128" cy="54452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redondeado 14"/>
          <p:cNvSpPr/>
          <p:nvPr/>
        </p:nvSpPr>
        <p:spPr>
          <a:xfrm>
            <a:off x="2977014" y="6090478"/>
            <a:ext cx="5976665" cy="5788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chemeClr val="bg1"/>
                </a:solidFill>
                <a:latin typeface="Arial" pitchFamily="34" charset="0"/>
              </a:rPr>
              <a:t>Conciencia del Dominio Marítimo</a:t>
            </a:r>
            <a:endParaRPr lang="es-EC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ailor thinking s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68707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INTRODUCCIÓN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3528" y="1628800"/>
            <a:ext cx="849694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solidFill>
                  <a:schemeClr val="bg1"/>
                </a:solidFill>
              </a:rPr>
              <a:t>SEGURIDAD MARÍTIMA</a:t>
            </a:r>
            <a:endParaRPr lang="es-EC" sz="3600" b="1" dirty="0">
              <a:solidFill>
                <a:schemeClr val="bg1"/>
              </a:solidFill>
            </a:endParaRPr>
          </a:p>
        </p:txBody>
      </p:sp>
      <p:sp>
        <p:nvSpPr>
          <p:cNvPr id="4" name="Flecha abajo 3"/>
          <p:cNvSpPr/>
          <p:nvPr/>
        </p:nvSpPr>
        <p:spPr>
          <a:xfrm>
            <a:off x="2483768" y="2375442"/>
            <a:ext cx="4212468" cy="547761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endParaRPr lang="es-EC" sz="36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827584" y="2774064"/>
            <a:ext cx="3312368" cy="32403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002060"/>
            </a:solidFill>
          </a:ln>
          <a:scene3d>
            <a:camera prst="perspectiveContrastingRigh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Bahnschrift" panose="020B0502040204020203" pitchFamily="34" charset="0"/>
              </a:rPr>
              <a:t>CONOCIMIENTO</a:t>
            </a:r>
            <a:endParaRPr lang="es-EC" sz="2400" b="1" dirty="0">
              <a:latin typeface="Bahnschrift" panose="020B0502040204020203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4788024" y="2780928"/>
            <a:ext cx="3312368" cy="32403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002060"/>
            </a:solidFill>
          </a:ln>
          <a:scene3d>
            <a:camera prst="perspectiveHeroicExtremeLeftFacing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Bahnschrift" panose="020B0502040204020203" pitchFamily="34" charset="0"/>
              </a:rPr>
              <a:t>CONCIENCIA DEL DOMINIO MARÍTIMO</a:t>
            </a:r>
            <a:endParaRPr lang="es-EC" sz="2400" b="1" dirty="0">
              <a:latin typeface="Bahnschrift" panose="020B05020402040202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18" y="4766952"/>
            <a:ext cx="1340768" cy="1340768"/>
          </a:xfrm>
          <a:prstGeom prst="rect">
            <a:avLst/>
          </a:prstGeom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83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0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37628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Conciencia del Dominio Marítimo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8621544" cy="3935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103093" y="6309320"/>
            <a:ext cx="504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800" dirty="0" err="1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Endsley</a:t>
            </a: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C" sz="1800" dirty="0" err="1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Stanners</a:t>
            </a: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French (2005)</a:t>
            </a:r>
            <a:endParaRPr lang="es-EC" sz="11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84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7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37628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Conciencia del Dominio Marítimo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55572" y="2636912"/>
            <a:ext cx="7044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DOMINIO</a:t>
            </a:r>
            <a:endParaRPr lang="es-EC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pperplate Gothic Light" panose="020E05070202060204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-1116632" y="4027710"/>
            <a:ext cx="7044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i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Domain</a:t>
            </a:r>
            <a:endParaRPr lang="es-EC" sz="48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pperplate Gothic Light" panose="020E05070202060204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215812" y="4027710"/>
            <a:ext cx="7044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i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Dominion</a:t>
            </a:r>
            <a:endParaRPr lang="es-EC" sz="48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pperplate Gothic Light" panose="020E05070202060204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550" y="513549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Área Controlada</a:t>
            </a:r>
            <a:endParaRPr lang="es-EC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685994" y="512757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Territorio</a:t>
            </a:r>
            <a:endParaRPr lang="es-EC" sz="24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6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37628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Conciencia del Dominio Marítimo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Imagen 9" descr="https://lh4.googleusercontent.com/MqTt_OSHUc8LDuhrT-OKp8ES8wsQHU1JgAFEg5WKbLl4nvBJaebkLFg4ErT8OiuFmlcxT1rRaP-ILonosdlLHX7bBcB9PSjPVI5XPTeT9sKaS2gdLu3ZSb-9fZNjlzPpSgCRh9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20" y="1242488"/>
            <a:ext cx="9181820" cy="561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SPRFMO area from EEZ Map all extended further thic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" y="1303027"/>
            <a:ext cx="9144000" cy="55207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1055572" y="2636912"/>
            <a:ext cx="7044820" cy="3462486"/>
          </a:xfrm>
          <a:prstGeom prst="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1’092.140,25 km</a:t>
            </a:r>
            <a:r>
              <a:rPr lang="es-EC" sz="4800" b="1" baseline="30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2</a:t>
            </a:r>
            <a:endParaRPr lang="es-EC" sz="48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pperplate Gothic Light" panose="020E0507020206020404" pitchFamily="34" charset="0"/>
            </a:endParaRPr>
          </a:p>
          <a:p>
            <a:r>
              <a:rPr lang="es-EC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1’358,440,25 </a:t>
            </a:r>
            <a:r>
              <a:rPr lang="es-EC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km</a:t>
            </a:r>
            <a:r>
              <a:rPr lang="es-EC" sz="4800" b="1" baseline="30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2</a:t>
            </a:r>
            <a:endParaRPr lang="es-EC" sz="48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pperplate Gothic Light" panose="020E0507020206020404" pitchFamily="34" charset="0"/>
            </a:endParaRPr>
          </a:p>
          <a:p>
            <a:r>
              <a:rPr lang="es-EC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106’358,440,25 km</a:t>
            </a:r>
            <a:r>
              <a:rPr lang="es-EC" sz="4800" b="1" baseline="30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2</a:t>
            </a:r>
          </a:p>
          <a:p>
            <a:pPr algn="l"/>
            <a:r>
              <a:rPr lang="es-EC" sz="1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ahnschrift" panose="020B0502040204020203" pitchFamily="34" charset="0"/>
              </a:rPr>
              <a:t>Fuente: SENPLADES (2017) y </a:t>
            </a:r>
            <a:r>
              <a:rPr lang="es-EC" sz="1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ahnschrift" panose="020B0502040204020203" pitchFamily="34" charset="0"/>
              </a:rPr>
              <a:t>Moreano</a:t>
            </a:r>
            <a:r>
              <a:rPr lang="es-EC" sz="1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ahnschrift" panose="020B0502040204020203" pitchFamily="34" charset="0"/>
              </a:rPr>
              <a:t> (2018)</a:t>
            </a:r>
            <a:endParaRPr lang="es-EC" sz="1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86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37628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Actividades Ilícitas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Picture 6" descr="The United States flag clipart -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45233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pain flag clipart -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32894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eru flag clipart -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2165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ile flag clipart -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0932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1939736" y="5343889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Destrucción ambiente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940152" y="2292113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Terrorismo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942827" y="3055057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Contrabando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939736" y="3818001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Narcotráfico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939736" y="4580945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Piratería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939736" y="6106833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Migración ilegal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503816" y="5343889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err="1" smtClean="0">
                <a:latin typeface="Century Gothic" panose="020B0502020202020204" pitchFamily="34" charset="0"/>
              </a:rPr>
              <a:t>Ciberamenazas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504232" y="2292113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Crimen Organizado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506907" y="3055057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WMD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503816" y="3818001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Pesca INDNR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503816" y="4580945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Ataque Patrimonio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503816" y="6106833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Presencia no </a:t>
            </a:r>
            <a:r>
              <a:rPr lang="es-EC" sz="2200" dirty="0" err="1" smtClean="0">
                <a:latin typeface="Century Gothic" panose="020B0502020202020204" pitchFamily="34" charset="0"/>
              </a:rPr>
              <a:t>autoriz</a:t>
            </a:r>
            <a:r>
              <a:rPr lang="es-EC" sz="2200" dirty="0" smtClean="0">
                <a:latin typeface="Century Gothic" panose="020B0502020202020204" pitchFamily="34" charset="0"/>
              </a:rPr>
              <a:t>.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87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3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37628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Conciencia del Dominio Marítimo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Picture 6" descr="The United States flag clipart -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3138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2" y="3284984"/>
            <a:ext cx="1326912" cy="9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678548" y="2365886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2400" i="1" dirty="0" smtClean="0"/>
              <a:t>Conciencia del    Dominio Marítimo</a:t>
            </a:r>
            <a:endParaRPr lang="es-EC" sz="2400" i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665416" y="3339732"/>
            <a:ext cx="362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2400" i="1" dirty="0" smtClean="0"/>
              <a:t>Vigilancia Marítima Integrada</a:t>
            </a:r>
            <a:endParaRPr lang="es-EC" sz="2400" i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678548" y="4313578"/>
            <a:ext cx="362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2400" i="1" dirty="0" smtClean="0"/>
              <a:t>Conciencia Situacional Marítima</a:t>
            </a:r>
            <a:endParaRPr lang="es-EC" sz="2400" i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1678548" y="5282670"/>
            <a:ext cx="362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2400" i="1" dirty="0" smtClean="0"/>
              <a:t>Apoyo Información para Actividades Marítimas</a:t>
            </a:r>
            <a:endParaRPr lang="es-EC" sz="2400" i="1" dirty="0"/>
          </a:p>
        </p:txBody>
      </p:sp>
      <p:sp>
        <p:nvSpPr>
          <p:cNvPr id="25" name="CuadroTexto 24"/>
          <p:cNvSpPr txBox="1"/>
          <p:nvPr/>
        </p:nvSpPr>
        <p:spPr>
          <a:xfrm>
            <a:off x="6084168" y="237233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2400" i="1" dirty="0" smtClean="0"/>
              <a:t>Conciencia del            Dominio Marítimo</a:t>
            </a:r>
            <a:endParaRPr lang="es-EC" sz="2400" i="1" dirty="0"/>
          </a:p>
        </p:txBody>
      </p:sp>
      <p:pic>
        <p:nvPicPr>
          <p:cNvPr id="5122" name="Picture 2" descr="Russia flag clipart -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4816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7" y="4213051"/>
            <a:ext cx="1032049" cy="10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lipse 26"/>
          <p:cNvSpPr/>
          <p:nvPr/>
        </p:nvSpPr>
        <p:spPr>
          <a:xfrm>
            <a:off x="5058750" y="2269115"/>
            <a:ext cx="900000" cy="900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2" name="Picture 8" descr="Image result for international maritime organization flag round butt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5B92E5"/>
              </a:clrFrom>
              <a:clrTo>
                <a:srgbClr val="5B92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30" y="2211606"/>
            <a:ext cx="1478840" cy="98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maritime traffic flow busi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85" y="3676329"/>
            <a:ext cx="3951846" cy="22503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Marcador de número de diapositiva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88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2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vessel traffic 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69731"/>
            <a:ext cx="9186972" cy="54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37628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Control de Tráfico Marítimo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907704" y="2568725"/>
            <a:ext cx="6912768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4000" i="1" dirty="0" smtClean="0"/>
              <a:t>Control del Tráfico Marítimo</a:t>
            </a:r>
            <a:endParaRPr lang="es-EC" sz="4000" i="1" dirty="0"/>
          </a:p>
        </p:txBody>
      </p:sp>
      <p:pic>
        <p:nvPicPr>
          <p:cNvPr id="13" name="Picture 2" descr="Colombia flag clipart -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1033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eru flag clipart -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1770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hile flag clipart - free 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2507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1907704" y="4076096"/>
            <a:ext cx="6912768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>
            <a:defPPr>
              <a:defRPr lang="es-PE"/>
            </a:defPPr>
            <a:lvl1pPr algn="l">
              <a:defRPr sz="4000" i="1"/>
            </a:lvl1pPr>
          </a:lstStyle>
          <a:p>
            <a:r>
              <a:rPr lang="es-EC" dirty="0"/>
              <a:t>Control del Tráfico Marítimo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907704" y="5583467"/>
            <a:ext cx="6912768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>
            <a:defPPr>
              <a:defRPr lang="es-PE"/>
            </a:defPPr>
            <a:lvl1pPr algn="l">
              <a:defRPr sz="4000" i="1"/>
            </a:lvl1pPr>
          </a:lstStyle>
          <a:p>
            <a:r>
              <a:rPr lang="es-EC" dirty="0"/>
              <a:t>Control Marítimo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39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Preguntas de Investigación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23528" y="1609636"/>
            <a:ext cx="252028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General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67544" y="2550383"/>
            <a:ext cx="8277534" cy="2246769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solidFill>
                  <a:schemeClr val="bg1"/>
                </a:solidFill>
              </a:rPr>
              <a:t>¿</a:t>
            </a:r>
            <a:r>
              <a:rPr lang="es-EC" sz="2800" dirty="0">
                <a:solidFill>
                  <a:schemeClr val="bg1"/>
                </a:solidFill>
              </a:rPr>
              <a:t>Qué </a:t>
            </a:r>
            <a:r>
              <a:rPr lang="es-EC" sz="2800" dirty="0">
                <a:solidFill>
                  <a:srgbClr val="FFC000"/>
                </a:solidFill>
              </a:rPr>
              <a:t>incidencia</a:t>
            </a:r>
            <a:r>
              <a:rPr lang="es-EC" sz="2800" dirty="0">
                <a:solidFill>
                  <a:srgbClr val="002060"/>
                </a:solidFill>
              </a:rPr>
              <a:t> </a:t>
            </a:r>
            <a:r>
              <a:rPr lang="es-EC" sz="2800" dirty="0">
                <a:solidFill>
                  <a:schemeClr val="bg1"/>
                </a:solidFill>
              </a:rPr>
              <a:t>tiene contar con una </a:t>
            </a:r>
            <a:r>
              <a:rPr lang="es-EC" sz="2800" dirty="0">
                <a:solidFill>
                  <a:srgbClr val="FFC000"/>
                </a:solidFill>
              </a:rPr>
              <a:t>conciencia del dominio marítimo</a:t>
            </a:r>
            <a:r>
              <a:rPr lang="es-EC" sz="2800" dirty="0">
                <a:solidFill>
                  <a:srgbClr val="002060"/>
                </a:solidFill>
              </a:rPr>
              <a:t> </a:t>
            </a:r>
            <a:r>
              <a:rPr lang="es-EC" sz="2800" dirty="0">
                <a:solidFill>
                  <a:schemeClr val="bg1"/>
                </a:solidFill>
              </a:rPr>
              <a:t>de los espacios marítimos jurisdiccionales y áreas de interés del Ecuador en el </a:t>
            </a:r>
            <a:r>
              <a:rPr lang="es-EC" sz="2800" dirty="0">
                <a:solidFill>
                  <a:srgbClr val="FFC000"/>
                </a:solidFill>
              </a:rPr>
              <a:t>control de actividades ilícitas y el tráfico marítimo </a:t>
            </a:r>
            <a:r>
              <a:rPr lang="es-EC" sz="2800" dirty="0">
                <a:solidFill>
                  <a:schemeClr val="bg1"/>
                </a:solidFill>
              </a:rPr>
              <a:t>en esos espacios</a:t>
            </a:r>
            <a:r>
              <a:rPr lang="es-EC" sz="2800" dirty="0" smtClean="0">
                <a:solidFill>
                  <a:schemeClr val="bg1"/>
                </a:solidFill>
              </a:rPr>
              <a:t>?</a:t>
            </a:r>
            <a:endParaRPr lang="es-EC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6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37628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Sistemas MDA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7" b="26771"/>
          <a:stretch/>
        </p:blipFill>
        <p:spPr bwMode="auto">
          <a:xfrm>
            <a:off x="323528" y="2348880"/>
            <a:ext cx="8640960" cy="389568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25507" y="6381328"/>
            <a:ext cx="322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800" dirty="0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de </a:t>
            </a:r>
            <a:r>
              <a:rPr lang="es-EC" sz="1800" dirty="0" err="1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Laar</a:t>
            </a:r>
            <a:r>
              <a:rPr lang="es-EC" sz="1800" dirty="0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(2013)</a:t>
            </a:r>
            <a:endParaRPr lang="es-EC" sz="11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90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2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37628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Sistemas MDA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681477" y="4173659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FLIR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117397" y="2292113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VMS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116981" y="3223289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AIS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107861" y="4169266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LRIT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116981" y="4932210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Electro-ópticos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681477" y="4936603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Radar Costero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681477" y="2292113"/>
            <a:ext cx="3208328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LRIT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684152" y="3055057"/>
            <a:ext cx="3208328" cy="7694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/>
            <a:r>
              <a:rPr lang="es-EC" sz="2200" dirty="0" smtClean="0">
                <a:latin typeface="Century Gothic" panose="020B0502020202020204" pitchFamily="34" charset="0"/>
              </a:rPr>
              <a:t>Radar Apertura Sintética</a:t>
            </a:r>
            <a:endParaRPr lang="es-EC" sz="2200" dirty="0">
              <a:latin typeface="Century Gothic" panose="020B0502020202020204" pitchFamily="34" charset="0"/>
            </a:endParaRPr>
          </a:p>
        </p:txBody>
      </p:sp>
      <p:pic>
        <p:nvPicPr>
          <p:cNvPr id="13314" name="Picture 2" descr="Image result for vms screen vessel monito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" y="2235318"/>
            <a:ext cx="1835819" cy="9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ais scr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" y="3223289"/>
            <a:ext cx="1835819" cy="13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lrit scre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" y="4600153"/>
            <a:ext cx="1835819" cy="131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sar radar image shi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64" y="5516996"/>
            <a:ext cx="2131672" cy="115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flir image shi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516996"/>
            <a:ext cx="1906786" cy="115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Image result for coastal surveillance radar scre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48" y="5504405"/>
            <a:ext cx="2124459" cy="117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372200" y="1475492"/>
            <a:ext cx="26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800" dirty="0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Johnson (2016</a:t>
            </a:r>
            <a:endParaRPr lang="es-EC" sz="11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91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36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MARCO DE REFERENCIA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4"/>
            <a:ext cx="89999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3528" y="1537628"/>
            <a:ext cx="468052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Detección de Anomalías</a:t>
            </a:r>
            <a:endParaRPr lang="es-EC" sz="2400" b="1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12823" y="6381328"/>
            <a:ext cx="2247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C" sz="1800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800" dirty="0" smtClean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Roy (2008)</a:t>
            </a:r>
            <a:endParaRPr lang="es-EC" sz="11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3" b="9472"/>
          <a:stretch/>
        </p:blipFill>
        <p:spPr bwMode="auto">
          <a:xfrm>
            <a:off x="323528" y="2268160"/>
            <a:ext cx="8496944" cy="36811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92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8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83447" y="2584252"/>
          <a:ext cx="5066409" cy="2543749"/>
        </p:xfrm>
        <a:graphic>
          <a:graphicData uri="http://schemas.openxmlformats.org/drawingml/2006/table">
            <a:tbl>
              <a:tblPr firstRow="1" firstCol="1" bandRow="1"/>
              <a:tblGrid>
                <a:gridCol w="824812"/>
                <a:gridCol w="1333446"/>
                <a:gridCol w="1539650"/>
                <a:gridCol w="1368501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Asaltos Camaronera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Embarcaciones robadas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Motor FB Robados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5,38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28,38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Asimetría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1,445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0,224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-0,007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Curtosis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0,089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-0,621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-0,318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283447" y="1749578"/>
            <a:ext cx="2428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Ilícitos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1" name="Gráfico 10"/>
          <p:cNvGraphicFramePr/>
          <p:nvPr>
            <p:extLst/>
          </p:nvPr>
        </p:nvGraphicFramePr>
        <p:xfrm>
          <a:off x="1008112" y="1916832"/>
          <a:ext cx="7956376" cy="481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93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03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a 13"/>
          <p:cNvGraphicFramePr>
            <a:graphicFrameLocks noGrp="1"/>
          </p:cNvGraphicFramePr>
          <p:nvPr>
            <p:extLst/>
          </p:nvPr>
        </p:nvGraphicFramePr>
        <p:xfrm>
          <a:off x="307975" y="2744072"/>
          <a:ext cx="5490845" cy="2478598"/>
        </p:xfrm>
        <a:graphic>
          <a:graphicData uri="http://schemas.openxmlformats.org/drawingml/2006/table">
            <a:tbl>
              <a:tblPr firstRow="1" firstCol="1" bandRow="1"/>
              <a:tblGrid>
                <a:gridCol w="1295400"/>
                <a:gridCol w="1855470"/>
                <a:gridCol w="2339975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 Droga Transportados (M)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Embarcaciones Transportan Droga (M)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206,67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                     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41.666,67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85,00                   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8.857,00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18,45                   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Asimetría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2,08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2,07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Curtosis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4,56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4,52                                                                       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283447" y="1749578"/>
            <a:ext cx="2428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Ilícitos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5" name="Gráfico 14"/>
          <p:cNvGraphicFramePr/>
          <p:nvPr>
            <p:extLst/>
          </p:nvPr>
        </p:nvGraphicFramePr>
        <p:xfrm>
          <a:off x="-5293096" y="1519259"/>
          <a:ext cx="4184555" cy="478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áfico 15"/>
          <p:cNvGraphicFramePr/>
          <p:nvPr>
            <p:extLst/>
          </p:nvPr>
        </p:nvGraphicFramePr>
        <p:xfrm>
          <a:off x="4779933" y="1916832"/>
          <a:ext cx="4184555" cy="478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94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6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6" grpId="0">
        <p:bldAsOne/>
      </p:bldGraphic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283444" y="2835128"/>
          <a:ext cx="6736828" cy="2413381"/>
        </p:xfrm>
        <a:graphic>
          <a:graphicData uri="http://schemas.openxmlformats.org/drawingml/2006/table">
            <a:tbl>
              <a:tblPr firstRow="1" firstCol="1" bandRow="1"/>
              <a:tblGrid>
                <a:gridCol w="1145070"/>
                <a:gridCol w="2507703"/>
                <a:gridCol w="1442788"/>
                <a:gridCol w="1641267"/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Embarcaciones Tráfico CC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Galones </a:t>
                      </a:r>
                      <a:r>
                        <a:rPr lang="es-EC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Diesel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Galones Gasolina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7,00                 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1.105,10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352,00             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191.614,69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150.015,68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89,64               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31.250,00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31.309,52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Asimetría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1,84                 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2,30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2,04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Curtosis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4,13                 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7,29                            </a:t>
                      </a:r>
                      <a:endParaRPr lang="es-EC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5,67                             </a:t>
                      </a:r>
                      <a:endParaRPr lang="es-EC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283447" y="1749578"/>
            <a:ext cx="2428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Ilícitos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3" name="Gráfico 12"/>
          <p:cNvGraphicFramePr/>
          <p:nvPr>
            <p:extLst/>
          </p:nvPr>
        </p:nvGraphicFramePr>
        <p:xfrm>
          <a:off x="827585" y="2318682"/>
          <a:ext cx="8130008" cy="4206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Gráfico 16"/>
          <p:cNvGraphicFramePr/>
          <p:nvPr>
            <p:extLst/>
          </p:nvPr>
        </p:nvGraphicFramePr>
        <p:xfrm>
          <a:off x="-9357228" y="1412776"/>
          <a:ext cx="8130008" cy="46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95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96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7" grpId="0">
        <p:bldAsOne/>
      </p:bldGraphic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274134" y="2777409"/>
          <a:ext cx="7250195" cy="2739457"/>
        </p:xfrm>
        <a:graphic>
          <a:graphicData uri="http://schemas.openxmlformats.org/drawingml/2006/table">
            <a:tbl>
              <a:tblPr firstRow="1" firstCol="1" bandRow="1"/>
              <a:tblGrid>
                <a:gridCol w="1932793"/>
                <a:gridCol w="800888"/>
                <a:gridCol w="1045263"/>
                <a:gridCol w="1103024"/>
                <a:gridCol w="1266313"/>
                <a:gridCol w="1101914"/>
              </a:tblGrid>
              <a:tr h="314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Mínimo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Máximo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Asimetría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Curtosis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Contaminación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6,481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42,000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Pesca ilegal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1,21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2,345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6,632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Sospecha Asalto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1,14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3,492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16,206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Tráfico de Armas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1,723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2,355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Peruana Pesca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1,12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1,735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2,520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Contrabando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0,93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1,128</a:t>
                      </a:r>
                      <a:endParaRPr lang="es-EC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0,322</a:t>
                      </a:r>
                      <a:endParaRPr lang="es-EC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274134" y="1749578"/>
            <a:ext cx="6962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Resultados / Logros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RESULTADOS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07904" y="1147391"/>
            <a:ext cx="5428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Enfoque Cuantitativo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0" name="Gráfico 9"/>
          <p:cNvGraphicFramePr/>
          <p:nvPr>
            <p:extLst/>
          </p:nvPr>
        </p:nvGraphicFramePr>
        <p:xfrm>
          <a:off x="755577" y="1916833"/>
          <a:ext cx="8130008" cy="476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96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9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>
          <a:xfrm>
            <a:off x="1907704" y="126876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2987824" y="7455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solidFill>
                  <a:srgbClr val="002060"/>
                </a:solidFill>
              </a:rPr>
              <a:t>LIMITACIONES</a:t>
            </a:r>
          </a:p>
        </p:txBody>
      </p:sp>
      <p:sp>
        <p:nvSpPr>
          <p:cNvPr id="2" name="AutoShape 8" descr="Resultado de imagen para interroga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97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251520" y="1628800"/>
          <a:ext cx="856895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52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24700</TotalTime>
  <Words>4154</Words>
  <Application>Microsoft Office PowerPoint</Application>
  <PresentationFormat>Presentación en pantalla (4:3)</PresentationFormat>
  <Paragraphs>1058</Paragraphs>
  <Slides>97</Slides>
  <Notes>25</Notes>
  <HiddenSlides>16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97</vt:i4>
      </vt:variant>
    </vt:vector>
  </HeadingPairs>
  <TitlesOfParts>
    <vt:vector size="110" baseType="lpstr">
      <vt:lpstr>Arial</vt:lpstr>
      <vt:lpstr>Bahnschrift</vt:lpstr>
      <vt:lpstr>Berlin Sans FB</vt:lpstr>
      <vt:lpstr>Calibri</vt:lpstr>
      <vt:lpstr>Calibri Light</vt:lpstr>
      <vt:lpstr>Century Gothic</vt:lpstr>
      <vt:lpstr>Copperplate Gothic Light</vt:lpstr>
      <vt:lpstr>Footlight MT Light</vt:lpstr>
      <vt:lpstr>Franklin Gothic Medium</vt:lpstr>
      <vt:lpstr>Franklin Gothic Medium Cond</vt:lpstr>
      <vt:lpstr>Times New Roman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CENTAC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 SU DTS</dc:title>
  <dc:subject>AGUENA DTS 2013</dc:subject>
  <dc:creator>FAGCAM 2013</dc:creator>
  <cp:lastModifiedBy>Moncho Garay</cp:lastModifiedBy>
  <cp:revision>896</cp:revision>
  <cp:lastPrinted>2018-03-19T12:56:02Z</cp:lastPrinted>
  <dcterms:created xsi:type="dcterms:W3CDTF">2005-07-26T14:02:29Z</dcterms:created>
  <dcterms:modified xsi:type="dcterms:W3CDTF">2019-06-24T21:16:49Z</dcterms:modified>
</cp:coreProperties>
</file>