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9" r:id="rId4"/>
    <p:sldId id="287" r:id="rId5"/>
    <p:sldId id="288" r:id="rId6"/>
    <p:sldId id="263" r:id="rId7"/>
    <p:sldId id="277" r:id="rId8"/>
    <p:sldId id="279" r:id="rId9"/>
    <p:sldId id="278" r:id="rId10"/>
    <p:sldId id="280" r:id="rId11"/>
    <p:sldId id="282" r:id="rId12"/>
    <p:sldId id="281" r:id="rId13"/>
    <p:sldId id="283" r:id="rId14"/>
    <p:sldId id="285" r:id="rId15"/>
    <p:sldId id="284" r:id="rId16"/>
    <p:sldId id="286" r:id="rId17"/>
    <p:sldId id="268" r:id="rId18"/>
    <p:sldId id="269" r:id="rId19"/>
    <p:sldId id="270" r:id="rId20"/>
    <p:sldId id="271" r:id="rId21"/>
    <p:sldId id="272" r:id="rId22"/>
    <p:sldId id="275" r:id="rId23"/>
    <p:sldId id="276" r:id="rId24"/>
    <p:sldId id="274" r:id="rId25"/>
    <p:sldId id="273" r:id="rId26"/>
    <p:sldId id="262" r:id="rId27"/>
    <p:sldId id="264" r:id="rId28"/>
    <p:sldId id="265" r:id="rId29"/>
    <p:sldId id="266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050" dirty="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1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66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5960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051AE5A9-CDC8-4E90-A896-10FA9FAE5485}" type="datetimeFigureOut">
              <a:rPr lang="es-EC">
                <a:solidFill>
                  <a:prstClr val="black"/>
                </a:solidFill>
              </a:rPr>
              <a:pPr/>
              <a:t>16/01/2020</a:t>
            </a:fld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868DCA-1376-4BF8-8049-D3FB3EDE2122}" type="slidenum">
              <a:rPr lang="es-EC">
                <a:solidFill>
                  <a:prstClr val="black"/>
                </a:solidFill>
              </a:rPr>
              <a:pPr/>
              <a:t>‹Nº›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6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5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83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6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0004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1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2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25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05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C" altLang="es-ES" sz="105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S" sz="1350">
              <a:solidFill>
                <a:prstClr val="black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4278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98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907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800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119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24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73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6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1350" dirty="0">
              <a:solidFill>
                <a:prstClr val="black"/>
              </a:solidFill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56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7467-5AB8-4EC5-A520-67DF423DD2B8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8ACA-CF1C-48EE-848B-EA50CACC94B4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4"/>
          <a:srcRect l="19612" t="21181" r="3409" b="8987"/>
          <a:stretch/>
        </p:blipFill>
        <p:spPr>
          <a:xfrm>
            <a:off x="0" y="-10886"/>
            <a:ext cx="12192000" cy="69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Ias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4626" y="26324"/>
            <a:ext cx="1229847" cy="11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69" y="216715"/>
            <a:ext cx="308625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1626115" y="2618614"/>
            <a:ext cx="9950931" cy="2174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TEMA: “</a:t>
            </a:r>
            <a:r>
              <a:rPr lang="es-EC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EVALUACIÓN DE </a:t>
            </a:r>
            <a:r>
              <a:rPr lang="es-EC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LA RESISTENCIA</a:t>
            </a:r>
            <a:r>
              <a:rPr lang="es-ES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/TOLERANCIA </a:t>
            </a: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EC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Meloidogyne</a:t>
            </a:r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sp. DE 10 LÍNEAS PROMISORIAS DE </a:t>
            </a:r>
            <a:r>
              <a:rPr lang="es-EC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NARANJILLA”</a:t>
            </a:r>
            <a:endParaRPr lang="es-E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8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s-ES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s-ES" sz="1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26116" y="1049214"/>
            <a:ext cx="99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  <a:latin typeface="Times New Roman"/>
                <a:cs typeface="Times New Roman"/>
              </a:rPr>
              <a:t>DEPARTAMENTO DE CIENCIAS DE LA VIDA Y DE LA AGRICULTURA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626117" y="3700324"/>
            <a:ext cx="9958026" cy="311469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bg1"/>
                </a:solidFill>
                <a:latin typeface="+mn-lt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b="1" kern="0" dirty="0">
                <a:solidFill>
                  <a:prstClr val="black"/>
                </a:solidFill>
                <a:latin typeface="Times New Roman"/>
                <a:cs typeface="Times New Roman"/>
              </a:rPr>
              <a:t>AUTOR: </a:t>
            </a:r>
            <a:r>
              <a:rPr lang="es-ES" b="1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ENDARA BURGOS, DOMÉNICA MONSERRATH</a:t>
            </a:r>
            <a:endParaRPr lang="es-ES" b="1" kern="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0" indent="0" algn="ctr">
              <a:buFontTx/>
              <a:buNone/>
            </a:pPr>
            <a:r>
              <a:rPr lang="es-ES" b="1" kern="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s-ES" b="1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DIRECTOR</a:t>
            </a:r>
            <a:r>
              <a:rPr lang="es-ES" b="1" kern="0" dirty="0">
                <a:solidFill>
                  <a:prstClr val="black"/>
                </a:solidFill>
                <a:latin typeface="Times New Roman"/>
                <a:cs typeface="Times New Roman"/>
              </a:rPr>
              <a:t>: ING. LANDÁZURI ABARCA, PABLO </a:t>
            </a:r>
            <a:r>
              <a:rPr lang="es-ES" b="1" kern="0" dirty="0" smtClean="0">
                <a:solidFill>
                  <a:prstClr val="black"/>
                </a:solidFill>
                <a:latin typeface="Times New Roman"/>
                <a:cs typeface="Times New Roman"/>
              </a:rPr>
              <a:t>ANIBAL </a:t>
            </a:r>
            <a:r>
              <a:rPr lang="es-ES" b="1" kern="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Mgs</a:t>
            </a:r>
            <a:endParaRPr lang="es-ES" b="1" kern="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26116" y="1378615"/>
            <a:ext cx="995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/>
                <a:cs typeface="Times New Roman"/>
              </a:rPr>
              <a:t>CARRERA DE INGENIERÍA AGROPECUARIA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26116" y="1926750"/>
            <a:ext cx="9464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TRABAJO </a:t>
            </a:r>
            <a:r>
              <a:rPr lang="es-EC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DE TITULACIÓN PREVIO </a:t>
            </a:r>
            <a:r>
              <a:rPr lang="es-EC" b="1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lang="es-EC" b="1" spc="-5" dirty="0">
                <a:solidFill>
                  <a:prstClr val="black"/>
                </a:solidFill>
                <a:latin typeface="Times New Roman"/>
                <a:cs typeface="Times New Roman"/>
              </a:rPr>
              <a:t>LA OBTENCIÓN DEL TÍTULO DE  </a:t>
            </a:r>
            <a:r>
              <a:rPr lang="es-EC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INGENIERO</a:t>
            </a:r>
            <a:r>
              <a:rPr lang="es-EC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s-EC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AGROPECUARIO</a:t>
            </a:r>
            <a:endParaRPr lang="es-EC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26116" y="4713620"/>
            <a:ext cx="995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algn="ctr"/>
            <a:r>
              <a:rPr lang="es-EC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SANGOLQUÍ</a:t>
            </a:r>
            <a:endParaRPr lang="es-EC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455" algn="ctr"/>
            <a:r>
              <a:rPr lang="es-EC" b="1" spc="5" smtClean="0">
                <a:solidFill>
                  <a:prstClr val="black"/>
                </a:solidFill>
                <a:latin typeface="Times New Roman"/>
                <a:cs typeface="Times New Roman"/>
              </a:rPr>
              <a:t>2020</a:t>
            </a:r>
            <a:endParaRPr lang="es-EC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441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45076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Identificación morfométrica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578" y="1105626"/>
            <a:ext cx="6239422" cy="450956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09093" y="1239990"/>
            <a:ext cx="22967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Fijación metodología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Seinhorst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(1966)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E:\Meloidogyne_Dome\Mnem1.6_10x1z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26346" r="11167" b="21601"/>
          <a:stretch/>
        </p:blipFill>
        <p:spPr bwMode="auto">
          <a:xfrm>
            <a:off x="64201" y="2059887"/>
            <a:ext cx="3928250" cy="2112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077909" y="1239989"/>
            <a:ext cx="229673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 larvas J</a:t>
            </a:r>
            <a:r>
              <a:rPr lang="es-ES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machos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4121882" y="2505519"/>
            <a:ext cx="167361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Medición con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Axiovision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4.8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704563" y="1511439"/>
            <a:ext cx="270457" cy="17569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lecha derecha 9"/>
          <p:cNvSpPr/>
          <p:nvPr/>
        </p:nvSpPr>
        <p:spPr>
          <a:xfrm>
            <a:off x="5835594" y="2967184"/>
            <a:ext cx="233967" cy="13920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abajo 10"/>
          <p:cNvSpPr/>
          <p:nvPr/>
        </p:nvSpPr>
        <p:spPr>
          <a:xfrm>
            <a:off x="4700789" y="2059887"/>
            <a:ext cx="154742" cy="271189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15910" t="22053" r="15472" b="10386"/>
          <a:stretch/>
        </p:blipFill>
        <p:spPr>
          <a:xfrm>
            <a:off x="476516" y="4444807"/>
            <a:ext cx="1738650" cy="17045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2935506" y="4905477"/>
            <a:ext cx="22967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Cortes perineales de 25 hembras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2382589" y="5123063"/>
            <a:ext cx="410514" cy="17402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29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Inoculación </a:t>
            </a:r>
            <a:r>
              <a:rPr lang="es-ES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Meloidogyne </a:t>
            </a:r>
            <a:r>
              <a:rPr lang="es-E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S_tradn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 descr="C:\Users\Personal\Documents\Tesis\Fotos\Levantamiento ensayo y variables\Procesamiento suelo\20190926_0944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31" y="2168612"/>
            <a:ext cx="4047490" cy="30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961531" y="1662833"/>
            <a:ext cx="22967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Aforar a 1 litro la suspensión inicial 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961531" y="3157482"/>
            <a:ext cx="22967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Promedio de 20 alícuotas de 3 ml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961531" y="4509995"/>
            <a:ext cx="22967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Ajuste de la suspensión a 5000 huevos y larvas por planta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echa abajo 1"/>
          <p:cNvSpPr/>
          <p:nvPr/>
        </p:nvSpPr>
        <p:spPr>
          <a:xfrm>
            <a:off x="4936032" y="2574262"/>
            <a:ext cx="347729" cy="3606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abajo 10"/>
          <p:cNvSpPr/>
          <p:nvPr/>
        </p:nvSpPr>
        <p:spPr>
          <a:xfrm>
            <a:off x="4936031" y="3976600"/>
            <a:ext cx="347729" cy="3606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 descr="C:\Users\Personal\Documents\Noveno\Tesis\Fotos\Inoculación\WP_20190225_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36405"/>
          <a:stretch/>
        </p:blipFill>
        <p:spPr bwMode="auto">
          <a:xfrm>
            <a:off x="6675547" y="1662833"/>
            <a:ext cx="2996487" cy="32248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798269" y="1662833"/>
            <a:ext cx="21902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Cultivo de 3 meses de edad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805116" y="2834316"/>
            <a:ext cx="21902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agujeros cerca a la raíz 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798268" y="4271301"/>
            <a:ext cx="21902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ml de 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inóculo 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por agujero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881870" y="5259888"/>
            <a:ext cx="31682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Evaluación de las variables a las 10 semanas de la inoculación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0789721" y="2454959"/>
            <a:ext cx="221063" cy="28182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>
            <a:off x="10782873" y="3735063"/>
            <a:ext cx="221063" cy="28182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lecha derecha 17"/>
          <p:cNvSpPr/>
          <p:nvPr/>
        </p:nvSpPr>
        <p:spPr>
          <a:xfrm>
            <a:off x="7302321" y="5583053"/>
            <a:ext cx="476518" cy="27928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91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experimental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" y="1168268"/>
            <a:ext cx="7608677" cy="362131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124423" y="1168268"/>
            <a:ext cx="3672625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DCA</a:t>
            </a:r>
          </a:p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líneas promisorias</a:t>
            </a:r>
          </a:p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controles (uno resistente y uno susceptible)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124423" y="2770473"/>
            <a:ext cx="36726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repeticiones sometidas al efecto del inoculo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124423" y="3783519"/>
            <a:ext cx="36726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repeticiones sin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inóculo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 comparación entre plantas inoculadas y no inoculadas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124423" y="5034738"/>
            <a:ext cx="36726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120 Unidades experimentales</a:t>
            </a:r>
          </a:p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Plantas de naranjilla de cada línea en fundas de 1,5 kg de sustrato</a:t>
            </a:r>
          </a:p>
        </p:txBody>
      </p:sp>
      <p:pic>
        <p:nvPicPr>
          <p:cNvPr id="4098" name="Picture 2" descr="Resultado de imagen para rstudi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75" y="4941065"/>
            <a:ext cx="1170949" cy="11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36520" y="5133121"/>
            <a:ext cx="16736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Análisis estadístico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930110" y="4941065"/>
            <a:ext cx="294759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Análisis de varianza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Comparación de medias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Prueba </a:t>
            </a:r>
            <a:r>
              <a:rPr lang="es-E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Student</a:t>
            </a:r>
            <a:endParaRPr lang="es-E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Análisis de correlación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2150772" y="5357611"/>
            <a:ext cx="425003" cy="28333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8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80304" y="241611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evaluadas para la resistencia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5" y="1716452"/>
            <a:ext cx="5565820" cy="185527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3"/>
          <a:srcRect r="23407"/>
          <a:stretch/>
        </p:blipFill>
        <p:spPr>
          <a:xfrm>
            <a:off x="3536394" y="3863999"/>
            <a:ext cx="2223110" cy="226844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448615" y="726994"/>
            <a:ext cx="16736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Número de agallas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448614" y="3806684"/>
            <a:ext cx="16736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Número de masa de huevos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2485622" y="711340"/>
            <a:ext cx="379712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Conteo y determinación del índice de agallamiento según la escala modificada por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Mukhtar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et al. (2013)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179542" y="1173005"/>
            <a:ext cx="270456" cy="20032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041043" y="4645368"/>
            <a:ext cx="190972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Raíces sumergidas en 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Floxina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385394" y="5539485"/>
            <a:ext cx="194589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Hembras teñidas de rosa fuerte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485622" y="4049955"/>
            <a:ext cx="649310" cy="2409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34" y="3872334"/>
            <a:ext cx="5988807" cy="188597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203193" y="3217668"/>
            <a:ext cx="16736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Incremento poblacional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7995838" y="3540833"/>
            <a:ext cx="649310" cy="2409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783391" y="849839"/>
            <a:ext cx="243410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Extracción de raíces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Hussey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&amp; </a:t>
            </a:r>
            <a:r>
              <a:rPr lang="es-EC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Barker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(1973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783389" y="2010670"/>
            <a:ext cx="243410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Extracción de suelo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Oostenbrink(1973)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783389" y="2894503"/>
            <a:ext cx="243410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Población final= población de raíces más población de suelo</a:t>
            </a: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0063291" y="4645368"/>
            <a:ext cx="19458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resistente</a:t>
            </a:r>
          </a:p>
          <a:p>
            <a:pPr algn="ctr">
              <a:spcAft>
                <a:spcPts val="0"/>
              </a:spcAft>
            </a:pP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susceptible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evaluadas para la tolerancia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09093" y="1402116"/>
            <a:ext cx="405098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Comparación de medias con prueba </a:t>
            </a:r>
            <a:r>
              <a:rPr lang="es-EC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95% de confianza entre variables agronómicas de plantas inoculadas y no inoculadas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09093" y="2938630"/>
            <a:ext cx="16736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Largo tallo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09093" y="3729572"/>
            <a:ext cx="16736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Largo raíz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2686468" y="3729572"/>
            <a:ext cx="16736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Peso raíz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2686468" y="2938631"/>
            <a:ext cx="16736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Peso tallo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497780" y="4517324"/>
            <a:ext cx="16736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ndice de clorofila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42" y="3731229"/>
            <a:ext cx="2883514" cy="56291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705043" y="1032782"/>
            <a:ext cx="16736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Porcentajes de incremento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5720893" y="3360240"/>
            <a:ext cx="16736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Largo raíz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58" y="3791920"/>
            <a:ext cx="2850791" cy="5565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158" y="2419761"/>
            <a:ext cx="2883514" cy="63151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942" y="2478853"/>
            <a:ext cx="2883514" cy="6195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6837" y="5163655"/>
            <a:ext cx="2650019" cy="48182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606480" y="2002280"/>
            <a:ext cx="16736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Peso tallo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5720893" y="1954877"/>
            <a:ext cx="16736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Largo tallo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606479" y="3360240"/>
            <a:ext cx="167361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Peso raíz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705042" y="4356494"/>
            <a:ext cx="167361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ndice de clorofila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 materiales resistentes/tolerantes</a:t>
            </a:r>
            <a:endParaRPr lang="es-EC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40" y="1474496"/>
            <a:ext cx="8849919" cy="1552038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2487307" y="3284872"/>
            <a:ext cx="205893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Resistente</a:t>
            </a:r>
          </a:p>
          <a:p>
            <a:pPr algn="ctr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scasa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reproducción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 nematodo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(Incremento&lt;1)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2487307" y="4827685"/>
            <a:ext cx="205893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Susceptible</a:t>
            </a:r>
          </a:p>
          <a:p>
            <a:pPr algn="ctr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alta reproducción del nematodo (Incremento&gt;1)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032707" y="3284871"/>
            <a:ext cx="205893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Tolerante</a:t>
            </a:r>
          </a:p>
          <a:p>
            <a:pPr algn="ctr">
              <a:spcAft>
                <a:spcPts val="0"/>
              </a:spcAft>
            </a:pPr>
            <a:r>
              <a:rPr lang="es-ES" dirty="0"/>
              <a:t>ig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ual o mayor al testigo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032707" y="4827685"/>
            <a:ext cx="20589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 tolerante</a:t>
            </a:r>
          </a:p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Menor al testigo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06096" y="-105763"/>
            <a:ext cx="661669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la calidad de la semilla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269439"/>
            <a:ext cx="6448051" cy="3238166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7147190" y="1565654"/>
            <a:ext cx="4798160" cy="408817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800895" y="4636722"/>
            <a:ext cx="405098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estudiaron 5 líneas promisorias (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vestisimun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es-ES_tradnl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S. quitoense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x </a:t>
            </a:r>
            <a:r>
              <a:rPr lang="es-ES_tradnl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S. quitoense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_tradnl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S. quitoense</a:t>
            </a:r>
            <a:r>
              <a:rPr lang="es-ES_trad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(16)16, C2-67 B2B3R3, C2-67 B2B5 Y 314 x 100 N y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control resistente </a:t>
            </a:r>
            <a:r>
              <a:rPr lang="es-EC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pseudolulo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0624486" y="996021"/>
            <a:ext cx="95362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Viables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706118" y="872911"/>
            <a:ext cx="155112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Medianamente viables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385254" y="872911"/>
            <a:ext cx="95362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viables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ector 2"/>
          <p:cNvSpPr/>
          <p:nvPr/>
        </p:nvSpPr>
        <p:spPr>
          <a:xfrm>
            <a:off x="3863662" y="2356834"/>
            <a:ext cx="103031" cy="9015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onector 10"/>
          <p:cNvSpPr/>
          <p:nvPr/>
        </p:nvSpPr>
        <p:spPr>
          <a:xfrm>
            <a:off x="2135747" y="2798370"/>
            <a:ext cx="103031" cy="9015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onector 11"/>
          <p:cNvSpPr/>
          <p:nvPr/>
        </p:nvSpPr>
        <p:spPr>
          <a:xfrm>
            <a:off x="1749380" y="2998631"/>
            <a:ext cx="103031" cy="9015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onector 13"/>
          <p:cNvSpPr/>
          <p:nvPr/>
        </p:nvSpPr>
        <p:spPr>
          <a:xfrm>
            <a:off x="1543318" y="3204693"/>
            <a:ext cx="103031" cy="9015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onector 14"/>
          <p:cNvSpPr/>
          <p:nvPr/>
        </p:nvSpPr>
        <p:spPr>
          <a:xfrm>
            <a:off x="1491802" y="3811073"/>
            <a:ext cx="103031" cy="90152"/>
          </a:xfrm>
          <a:prstGeom prst="flowChartConnector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onector 15"/>
          <p:cNvSpPr/>
          <p:nvPr/>
        </p:nvSpPr>
        <p:spPr>
          <a:xfrm>
            <a:off x="1594833" y="4030342"/>
            <a:ext cx="103031" cy="90152"/>
          </a:xfrm>
          <a:prstGeom prst="flowChartConnector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01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6011" y="759852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Identificación morfométrica de </a:t>
            </a:r>
            <a:r>
              <a:rPr lang="es-EC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Meloidogyne </a:t>
            </a: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sp.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57" y="1655085"/>
            <a:ext cx="8205188" cy="371555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572000" y="1545616"/>
            <a:ext cx="1777285" cy="3825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624797" y="1871074"/>
            <a:ext cx="3407958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Medidas de los machos: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Largo de cuerpo: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791-1432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μm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Ancho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cuerpo: 33,3-47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μm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Estilete: 17,3-22,7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μm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Espícula: 21,6-28,1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μm 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Gobernáculo: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7,2-12,3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μm</a:t>
            </a:r>
          </a:p>
          <a:p>
            <a:pPr algn="just">
              <a:spcAft>
                <a:spcPts val="0"/>
              </a:spcAft>
            </a:pPr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Ravichandra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2014;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Karssen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et al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., 2013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Hunt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Handoo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2009).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553213" y="5047477"/>
            <a:ext cx="155112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Meloidogyne hapla</a:t>
            </a:r>
            <a:endParaRPr lang="es-ES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10122794" y="4572000"/>
            <a:ext cx="347730" cy="37348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1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6011" y="759852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Identificación morfométrica de </a:t>
            </a:r>
            <a:r>
              <a:rPr lang="es-EC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Meloidogyne </a:t>
            </a: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sp.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9" y="1454472"/>
            <a:ext cx="8205188" cy="371555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6683974" y="1332276"/>
            <a:ext cx="1777285" cy="3825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589575" y="1813628"/>
            <a:ext cx="340795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Medidas de los juveniles (J</a:t>
            </a:r>
            <a:r>
              <a:rPr lang="es-EC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Largo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cuerpo: 312-420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μm Ancho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cuerpo: 14-15 μm Estilete: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10-14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μm 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Largo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cola: 48,2-69,8 μm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Cola hialina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11,7-18,9 μm</a:t>
            </a:r>
          </a:p>
          <a:p>
            <a:pPr algn="just">
              <a:spcAft>
                <a:spcPts val="0"/>
              </a:spcAft>
            </a:pP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(Solano-González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et al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., 2015;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Ravichandra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2014;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Hunt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&amp;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Handoo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2009).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45216" y="5251554"/>
            <a:ext cx="781604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Algunos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caracteres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morfométricos pueden no ajustarse a los rangos reportados en otros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estudios, debido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condiciones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ambientales diferentes que influyen en el desarrollo y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morfología del nematodo (Peraza-Padilla et al., 2013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94648" y="605305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Identificación morfométrica de </a:t>
            </a:r>
            <a:r>
              <a:rPr lang="es-EC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Meloidogyne </a:t>
            </a: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sp.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783" y="1459002"/>
            <a:ext cx="7622727" cy="408680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52673" y="2213661"/>
            <a:ext cx="3407958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AutoNum type="alphaUcParenR"/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arco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dorsal bajo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redondeado</a:t>
            </a:r>
          </a:p>
          <a:p>
            <a:pPr marL="342900" indent="-342900" algn="just">
              <a:buFontTx/>
              <a:buAutoNum type="alphaUcParenR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strías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ligeramente onduladas y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fina</a:t>
            </a:r>
          </a:p>
          <a:p>
            <a:pPr marL="342900" indent="-342900" algn="just">
              <a:spcAft>
                <a:spcPts val="0"/>
              </a:spcAft>
              <a:buAutoNum type="alphaUcParenR"/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puntuaciones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 el área terminal de la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cola</a:t>
            </a:r>
          </a:p>
          <a:p>
            <a:pPr marL="342900" indent="-342900" algn="just">
              <a:spcAft>
                <a:spcPts val="0"/>
              </a:spcAft>
              <a:buAutoNum type="alphaUcParenR"/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cresta lateral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ausente</a:t>
            </a:r>
          </a:p>
          <a:p>
            <a:pPr algn="just">
              <a:spcAft>
                <a:spcPts val="0"/>
              </a:spcAft>
            </a:pP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(García-Bastidas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2004).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3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9236" y="-105763"/>
            <a:ext cx="556355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9" y="868043"/>
            <a:ext cx="3082798" cy="24949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575187" y="868043"/>
            <a:ext cx="26916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Planta arbustiva, originaria de la región subtropical de la cordillera andina (Colombia, Ecuador, Perú)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495836" y="3556376"/>
            <a:ext cx="26916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Naranjilla (</a:t>
            </a:r>
            <a:r>
              <a:rPr lang="es-ES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Solanum quitoense </a:t>
            </a:r>
            <a:r>
              <a:rPr lang="es-E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Lamark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575187" y="2402213"/>
            <a:ext cx="269168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Apreciada nacional e internacionalmente por ser rica en vitamina C y por sus múltiples usos en la agroindustria.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42" y="1688970"/>
            <a:ext cx="2676172" cy="290381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449330" y="4786762"/>
            <a:ext cx="26916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Superficie cultivada 5015 ha, producción 22596 Tm, rendimiento 4,5 Tm/ha</a:t>
            </a:r>
          </a:p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(INEC,2010)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338985" y="2112251"/>
            <a:ext cx="2583807" cy="20572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Mayor porcentaje de la producción: Amazonía (Napo, Pastaza y Morona Santiago.</a:t>
            </a:r>
          </a:p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Cantones de Tungurahua y Pichincha en menor porcentaje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9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6011" y="66970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Evaluación de la resistencia 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2" y="1274606"/>
            <a:ext cx="9263283" cy="30637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646277" y="2206335"/>
            <a:ext cx="20992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líneas evaluadas fueron resistentes al parasitismo de </a:t>
            </a:r>
            <a:r>
              <a:rPr lang="es-E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Meloidogyne hapla.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65915" y="4412359"/>
            <a:ext cx="4082603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 alto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índice de agallamiento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implica una alta población de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nematodos, pueden haber establecido su sitio de alimentación pero por la resistencia del hospedero, no llegar a completar su ciclo (</a:t>
            </a:r>
            <a:r>
              <a:rPr lang="es-EC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Karssen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EC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Moens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2013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5620234" y="4550858"/>
            <a:ext cx="322285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menudo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observan abultamientos que solamente contienen larvas J</a:t>
            </a:r>
            <a:r>
              <a:rPr lang="es-EC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pero no hembras adultas ni producción de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huevos (Pujota, 2005).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6011" y="66970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Evaluación de la tolerancia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1" y="1398163"/>
            <a:ext cx="11755268" cy="197610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08338" y="3996498"/>
            <a:ext cx="253713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líneas fueron tolerantes a 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Meloidogyne hapla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cada una de las variables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mencionadas.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854086" y="3719498"/>
            <a:ext cx="4082603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mecanismos 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tolerancia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activados por las plantas ante la infección del nematodo impiden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 desarrollo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y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reproducción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al interior de la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raíz, la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planta seguirá su crecimiento normal y la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parte aérea no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afectará negativamente (Gelpud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et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al., 2011).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545300" y="3857997"/>
            <a:ext cx="322285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tolerancia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puede influir en un incremento considerable en el crecimiento de las plantas y/o en la producción con respecto a las plantas no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inoculadas (Taylor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y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Sasser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1983).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6011" y="66970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Análisis de correlación  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9" y="1526257"/>
            <a:ext cx="8691193" cy="20191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32036" y="2084625"/>
            <a:ext cx="5872766" cy="244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4476664" y="3213277"/>
            <a:ext cx="579549" cy="2189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8234213" y="2994336"/>
            <a:ext cx="579549" cy="2189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249544" y="1935676"/>
            <a:ext cx="281617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Los nematodos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fitoparásitos no producen síntomas en el brote de manera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inmediata (Revelo, 1999).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674094" y="4124981"/>
            <a:ext cx="408260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tolerancia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que presenta un material vegetal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puede inducir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 la formación de más raíces cuando el nematodo ha infectado las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mismas (Pujota, 2005).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249544" y="4540478"/>
            <a:ext cx="20992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Hormoligosis</a:t>
            </a:r>
          </a:p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Luckey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1968).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8101439" y="4683340"/>
            <a:ext cx="803363" cy="36060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590881" y="4401980"/>
            <a:ext cx="277853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Incremento en peso y largo de tallo, peso y largo de raíz e índice de clorofila.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56011" y="66970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Análisis de correlación  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70" y="1373075"/>
            <a:ext cx="10418495" cy="1923916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6817537" y="2270638"/>
            <a:ext cx="587815" cy="253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4288985" y="2730322"/>
            <a:ext cx="669381" cy="27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4288985" y="2244543"/>
            <a:ext cx="669381" cy="279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6817537" y="2730322"/>
            <a:ext cx="690846" cy="270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004552" y="3816197"/>
            <a:ext cx="4082603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No hubo efecto del nematodo en el desarrollo de la planta debido a la resistencia/tolerancia. 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En plantas susceptibles si hay un efecto negativo (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Mukhtar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et al., 2014). 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617594" y="3816197"/>
            <a:ext cx="408260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partir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del aumento del largo de raíz surge el desarrollo de las demás partes de la planta, pues esta permite una mayor absorción de nutrientes y agua (Taylor &amp; </a:t>
            </a:r>
            <a:r>
              <a:rPr lang="es-EC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Sasser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1983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64230" y="677372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Selección </a:t>
            </a:r>
            <a:r>
              <a:rPr lang="es-EC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 materiales resistentes/tolerantes a </a:t>
            </a:r>
            <a:r>
              <a:rPr lang="es-EC" sz="1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Meloidogyne hapla 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30" y="1364825"/>
            <a:ext cx="9024692" cy="239580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587911" y="4104357"/>
            <a:ext cx="4082603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Las plantas resistentes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también pueden ser invadidas por larvas J</a:t>
            </a:r>
            <a:r>
              <a:rPr lang="es-EC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 del género </a:t>
            </a:r>
            <a:r>
              <a:rPr lang="es-EC" i="1" dirty="0">
                <a:latin typeface="Times New Roman" panose="02020603050405020304" pitchFamily="18" charset="0"/>
                <a:ea typeface="Calibri" panose="020F0502020204030204" pitchFamily="34" charset="0"/>
              </a:rPr>
              <a:t>Meloidogyne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 tener destinos diferentes dependiendo de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la interacción entre el patógeno y el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huésped (Taylor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y </a:t>
            </a:r>
            <a:r>
              <a:rPr lang="es-EC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Sasser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1983).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5453176" y="3965857"/>
            <a:ext cx="4082603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La tolerancia debe ser considerada como carácter genético independiente de la resistencia, ya que los genes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de resistencia son diferentes que los que determinan el rendimiento de la planta en la interacción entre el nematodo y la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planta (Pujota, 2005).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535779" y="1685565"/>
            <a:ext cx="240293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Las líneas promisorias de naranjilla evaluadas fueron </a:t>
            </a:r>
            <a:r>
              <a:rPr lang="es-E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resistentes/tolerantes </a:t>
            </a:r>
            <a:r>
              <a:rPr lang="es-E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 igual que el control 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pseudolulo.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9236" y="-105763"/>
            <a:ext cx="556355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0761" y="859798"/>
            <a:ext cx="11269014" cy="552503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líneas promisorias de naranjilla que tuvieron mejores porcentajes de viabilidad y germinación fueron 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C2-67 B1B5, (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vestisimun 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quitoense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x 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quitoense, 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C2-67 B2B3R3, 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quitoense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(16)16 y 314 x 100N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las mismas que fueron resistentes/tolerantes ante la influencia de </a:t>
            </a:r>
            <a:r>
              <a:rPr lang="es-EC" sz="1800" i="1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Meloidogyne hapla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según los Criterios de Cook (1974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identificó mediante morfometría, que la población 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utilizada 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inoculo de esta investigación, corresponde a la especie </a:t>
            </a:r>
            <a:r>
              <a:rPr lang="es-EC" sz="1800" i="1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Meloidogyne hapla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líneas promisorias de naranjilla evaluadas en el presente ensayo fueron resistentes en cuanto al factor reproductivo pues el incremento poblacional de las mismas fue menor a 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según el índice de agallamiento fueron moderadamente resistentes.</a:t>
            </a:r>
          </a:p>
        </p:txBody>
      </p:sp>
    </p:spTree>
    <p:extLst>
      <p:ext uri="{BB962C8B-B14F-4D97-AF65-F5344CB8AC3E}">
        <p14:creationId xmlns:p14="http://schemas.microsoft.com/office/powerpoint/2010/main" val="29285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9236" y="-105763"/>
            <a:ext cx="556355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02275" y="1220406"/>
            <a:ext cx="11307651" cy="422735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líneas promisorias de naranjilla evaluadas en el presente ensayo fueron 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tolerantes debido a que las plantas inoculadas presentaron mayores valores de peso y largo de tallo, peso y largo de raíz e índice de clorofila, que las plantas no inoculadas.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determinó que debido a 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reacción 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resistente/tolerante 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existió 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incremento en el porcentaje de peso y largo de tallo, peso y largo de raíz e índice de </a:t>
            </a:r>
            <a:r>
              <a:rPr lang="es-EC" sz="1800" kern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clorofila de las líneas y por ello no hubo correlación </a:t>
            </a:r>
            <a:r>
              <a:rPr lang="es-EC" sz="1800" kern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el nemátodo y el peso y largo de tallo, peso y largo de raíz e índice de clorofila.</a:t>
            </a:r>
            <a:endParaRPr lang="es-EC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377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9236" y="-105763"/>
            <a:ext cx="556355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02276" y="962829"/>
            <a:ext cx="11256136" cy="474251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estudios de identificación y caracterización de 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Meloidogyne 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sp. en las zonas productoras de naranjilla del país para conocer las especies que afectan este cultivo.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las pruebas de viabilidad y germinación de las semillas en el protocolo de estas investigaciones, para conocer la calidad de semillas de los materiales vegetales con los que se trabaja.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Evaluar en campo las líneas C2-67 B1B5, (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vestisimun 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quitoense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x 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quitoense, 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C2-67 B2B3R3, </a:t>
            </a:r>
            <a:r>
              <a:rPr lang="es-EC" sz="1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quitoense</a:t>
            </a:r>
            <a:r>
              <a:rPr lang="es-EC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(16)16 y 314 x 100N y llegar hasta la fase de producción, para obtener el rendimiento de ellas y saber si son aptas no solo por sus cualidades de resistencia y tolerancia si no por sus características productivas y calidad de fruto</a:t>
            </a:r>
            <a:r>
              <a:rPr lang="es-EC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Ias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417" y="2768958"/>
            <a:ext cx="3447285" cy="33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9236" y="-105763"/>
            <a:ext cx="556355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AGRADECIMIENTOS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biometriaecuador2017.com/wp-content/uploads/2017/03/esp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83" y="1227824"/>
            <a:ext cx="4567196" cy="169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INI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80" y="876386"/>
            <a:ext cx="4593806" cy="23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575187" y="868043"/>
            <a:ext cx="269168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Ampliamente distribuido por el mundo, adaptable a climas y patógeno de muchos cultivos de interés comercial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495836" y="3556376"/>
            <a:ext cx="269168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Nematodo del nudo de la raíz (</a:t>
            </a:r>
            <a:r>
              <a:rPr lang="es-E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Meloidogyne 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spp.)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575187" y="2603519"/>
            <a:ext cx="26916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Daño en la raíz (obstruye los haces vasculares), limita su nutrición y disminuye su rendimiento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464842" y="4645094"/>
            <a:ext cx="269168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Producen agallas en la raíz, porque sus secreciones ocasionan células gigantes multinucleadas (sitio de alimentación) 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411728" y="2817711"/>
            <a:ext cx="261714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Dificultades en su control por su asociación con otros patógenos (</a:t>
            </a:r>
            <a:r>
              <a:rPr lang="es-E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Fusarium </a:t>
            </a:r>
            <a:r>
              <a:rPr lang="es-ES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oxysporum</a:t>
            </a: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intensificando la infección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Resultado de imagen para meloidogy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t="12790" r="14230" b="2931"/>
          <a:stretch/>
        </p:blipFill>
        <p:spPr bwMode="auto">
          <a:xfrm>
            <a:off x="407912" y="882319"/>
            <a:ext cx="2969304" cy="245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464842" y="2618163"/>
            <a:ext cx="274891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5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88676" y="-105763"/>
            <a:ext cx="593411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de vida de </a:t>
            </a:r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Meloidogyne </a:t>
            </a:r>
            <a:r>
              <a:rPr lang="es-EC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spp.</a:t>
            </a:r>
            <a:endParaRPr lang="es-EC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C:\Users\Personal\Documents\Tesis\Escrito\ciclo de vid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5" y="862347"/>
            <a:ext cx="7040862" cy="515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919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9236" y="-105763"/>
            <a:ext cx="556355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Evaluar la resistencia/tolerancia a </a:t>
            </a:r>
            <a:r>
              <a:rPr lang="es-ES" sz="1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Meloidogyne </a:t>
            </a:r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sp. de 10 líneas promisorias de la sección Lasiocarpa (Naranjilla) bajo condiciones de invernadero para la selección del mejor material vegetal y su posterior evaluación en campo</a:t>
            </a:r>
            <a:endPara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Conocer la viabilidad y poder germinativo de las líneas propuestas para esta </a:t>
            </a:r>
            <a:r>
              <a:rPr lang="es-E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investigación.</a:t>
            </a:r>
            <a:endParaRPr lang="es-ES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s-E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Identificar </a:t>
            </a:r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mediante morfometría la especie de </a:t>
            </a:r>
            <a:r>
              <a:rPr lang="es-ES" sz="1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Meloidogyne </a:t>
            </a:r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ubicada en campos de naranjilla que servirá como inoculo del </a:t>
            </a:r>
            <a:r>
              <a:rPr lang="es-E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ensayo.</a:t>
            </a:r>
          </a:p>
          <a:p>
            <a:pPr lvl="0" algn="just">
              <a:lnSpc>
                <a:spcPct val="150000"/>
              </a:lnSpc>
            </a:pPr>
            <a:r>
              <a:rPr lang="es-E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</a:t>
            </a:r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resistencia de las líneas evaluadas al parasitismo </a:t>
            </a:r>
            <a:r>
              <a:rPr lang="es-E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Meloidogyne </a:t>
            </a:r>
            <a:r>
              <a:rPr lang="es-ES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sp. a </a:t>
            </a:r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 de invernadero, a través de las variables nematológicas (número de agallas, número de masa de huevos, incremento poblacional).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Determinar la tolerancia del material vegetal al nematodo, a través de la comparación de medias entre plantas inoculadas y no inoculadas de las variables agronómicas (peso y largo de raíz, peso y largo de tallo, índice de clorofila).</a:t>
            </a:r>
            <a:r>
              <a:rPr lang="es-ES_tradn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C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8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2135FF55-1F4B-4B19-95E5-591CDF63A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9236" y="-105763"/>
            <a:ext cx="5563556" cy="78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C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del ensayo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7764" y="1434814"/>
            <a:ext cx="5165836" cy="40916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888051" y="1434814"/>
            <a:ext cx="405098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Laboratorios e invernaderos del Departamento Nacional de Protección Vegetal del Instituto Nacional de Investigaciones Agropecuarias INIAP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888051" y="2880483"/>
            <a:ext cx="405098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Estación Experimental Santa Catalina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Parroquia: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Cutuglahua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Cantón: Mejía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Provincia: Pichincha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888051" y="4390015"/>
            <a:ext cx="405098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Región húmeda temperada</a:t>
            </a: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Altitud: 3058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m.s.n.m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Bajo con</a:t>
            </a:r>
            <a:r>
              <a:rPr lang="es-ES" dirty="0" err="1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diciones</a:t>
            </a:r>
            <a:r>
              <a:rPr lang="es-ES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ambientales controladas en invernadero</a:t>
            </a:r>
            <a:endParaRPr lang="es-EC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03030" y="117964"/>
            <a:ext cx="11925837" cy="571616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_tradn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 del ensayo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C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Pruebas de viabilidad de la semilla 		    		     Pruebas de germinación</a:t>
            </a: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15858" y="2880483"/>
            <a:ext cx="5041753" cy="280415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2061855" y="1573313"/>
            <a:ext cx="154975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Solución 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de tetrazolio </a:t>
            </a: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al 1%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807852" y="1434813"/>
            <a:ext cx="162059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colocó en una estufa a 45°C por una hora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15858" y="1211235"/>
            <a:ext cx="154975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Semillas previamente remojadas y con corte longitudinal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531675" y="5823651"/>
            <a:ext cx="26101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  de viabilidad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22967" r="28227"/>
          <a:stretch/>
        </p:blipFill>
        <p:spPr>
          <a:xfrm>
            <a:off x="7067686" y="2496643"/>
            <a:ext cx="3774562" cy="3000778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453411" y="1670615"/>
            <a:ext cx="154975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Semillas remojadas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260390" y="1626733"/>
            <a:ext cx="15497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Colocadas en cajas húmedas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10067370" y="1765233"/>
            <a:ext cx="154975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Estufa a 40°C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7730210" y="5632868"/>
            <a:ext cx="261011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  de germinación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 de las líneas promisorias de naranjilla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756896" y="1722196"/>
            <a:ext cx="25279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Bandejas de germinación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1" y="1300766"/>
            <a:ext cx="2837087" cy="4401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756896" y="3095594"/>
            <a:ext cx="252799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Auxinas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756896" y="4484714"/>
            <a:ext cx="25279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Plántulas con hojas verdaderas</a:t>
            </a:r>
          </a:p>
        </p:txBody>
      </p:sp>
      <p:sp>
        <p:nvSpPr>
          <p:cNvPr id="9" name="Flecha abajo 8"/>
          <p:cNvSpPr/>
          <p:nvPr/>
        </p:nvSpPr>
        <p:spPr>
          <a:xfrm>
            <a:off x="4821270" y="2339262"/>
            <a:ext cx="399245" cy="52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echa abajo 13"/>
          <p:cNvSpPr/>
          <p:nvPr/>
        </p:nvSpPr>
        <p:spPr>
          <a:xfrm>
            <a:off x="4821269" y="3758827"/>
            <a:ext cx="399245" cy="52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87" y="1291239"/>
            <a:ext cx="4800600" cy="309562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977387" y="4543456"/>
            <a:ext cx="252799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Fundas plásticas de 1,5 kg de capacidad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595468" y="4543455"/>
            <a:ext cx="218251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Suelo y cascarilla (3:1)</a:t>
            </a:r>
          </a:p>
        </p:txBody>
      </p:sp>
      <p:sp>
        <p:nvSpPr>
          <p:cNvPr id="18" name="Flecha derecha 17"/>
          <p:cNvSpPr/>
          <p:nvPr/>
        </p:nvSpPr>
        <p:spPr>
          <a:xfrm>
            <a:off x="6448419" y="3138958"/>
            <a:ext cx="397636" cy="27699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8266434" y="5469060"/>
            <a:ext cx="232888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Cuidados agronómicos</a:t>
            </a:r>
          </a:p>
        </p:txBody>
      </p:sp>
    </p:spTree>
    <p:extLst>
      <p:ext uri="{BB962C8B-B14F-4D97-AF65-F5344CB8AC3E}">
        <p14:creationId xmlns:p14="http://schemas.microsoft.com/office/powerpoint/2010/main" val="18532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09093" y="718130"/>
            <a:ext cx="11269014" cy="55250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_tradn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 </a:t>
            </a:r>
            <a:r>
              <a:rPr lang="es-E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Meloidogyne </a:t>
            </a:r>
            <a:r>
              <a:rPr lang="es-E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sp.</a:t>
            </a:r>
            <a:endParaRPr lang="es-ES_tradn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888051" y="1332947"/>
            <a:ext cx="405098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Método de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Hussey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Barker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(1973)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09093" y="1309818"/>
            <a:ext cx="405098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Población proveniente de campos </a:t>
            </a:r>
            <a:r>
              <a:rPr lang="es-EC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naranjilleros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Tandapi en el año 2014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309093" y="2224671"/>
            <a:ext cx="405098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Conservados en tomate de mesa y naranjilla en los invernaderos del INIAP</a:t>
            </a: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69" y="3121930"/>
            <a:ext cx="2041833" cy="287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4610637" y="3928056"/>
            <a:ext cx="850005" cy="46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8" name="Picture 6" descr="Resultado de imagen para licuad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38" y="2572761"/>
            <a:ext cx="2242025" cy="22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063" y="2544957"/>
            <a:ext cx="3810000" cy="226695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6113171" y="5159644"/>
            <a:ext cx="154975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Licuado de raíces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BC39B795-B66B-4CCB-9586-13ED2F733BC9}"/>
              </a:ext>
            </a:extLst>
          </p:cNvPr>
          <p:cNvSpPr/>
          <p:nvPr/>
        </p:nvSpPr>
        <p:spPr>
          <a:xfrm>
            <a:off x="9139184" y="5021144"/>
            <a:ext cx="154975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Tamizado y recolección de la suspensión</a:t>
            </a:r>
            <a:endParaRPr lang="es-ES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2">
  <a:themeElements>
    <a:clrScheme name="Personalizado 5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1885</Words>
  <Application>Microsoft Office PowerPoint</Application>
  <PresentationFormat>Personalizado</PresentationFormat>
  <Paragraphs>188</Paragraphs>
  <Slides>28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tema 2</vt:lpstr>
      <vt:lpstr>1_Tema de Office</vt:lpstr>
      <vt:lpstr>CorelDRAW</vt:lpstr>
      <vt:lpstr>Presentación de PowerPoint</vt:lpstr>
      <vt:lpstr>INTRODUCCIÓN</vt:lpstr>
      <vt:lpstr>Presentación de PowerPoint</vt:lpstr>
      <vt:lpstr>Ciclo de vida de Meloidogyne spp.</vt:lpstr>
      <vt:lpstr>OBJETIVOS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AGRADECIMIENTOS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Dome EnDara</dc:creator>
  <cp:lastModifiedBy>ESPE</cp:lastModifiedBy>
  <cp:revision>77</cp:revision>
  <dcterms:created xsi:type="dcterms:W3CDTF">2020-01-03T06:23:21Z</dcterms:created>
  <dcterms:modified xsi:type="dcterms:W3CDTF">2020-01-16T15:53:23Z</dcterms:modified>
</cp:coreProperties>
</file>