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90" r:id="rId4"/>
    <p:sldId id="258" r:id="rId5"/>
    <p:sldId id="259" r:id="rId6"/>
    <p:sldId id="260" r:id="rId7"/>
    <p:sldId id="261" r:id="rId8"/>
    <p:sldId id="262" r:id="rId9"/>
    <p:sldId id="263" r:id="rId10"/>
    <p:sldId id="288" r:id="rId11"/>
    <p:sldId id="289" r:id="rId12"/>
    <p:sldId id="269" r:id="rId13"/>
    <p:sldId id="271" r:id="rId14"/>
    <p:sldId id="272" r:id="rId15"/>
    <p:sldId id="276" r:id="rId16"/>
    <p:sldId id="277" r:id="rId17"/>
    <p:sldId id="278" r:id="rId18"/>
    <p:sldId id="279" r:id="rId19"/>
    <p:sldId id="281" r:id="rId20"/>
    <p:sldId id="282" r:id="rId21"/>
    <p:sldId id="283" r:id="rId22"/>
    <p:sldId id="284" r:id="rId23"/>
    <p:sldId id="285" r:id="rId24"/>
    <p:sldId id="273" r:id="rId25"/>
    <p:sldId id="286" r:id="rId26"/>
    <p:sldId id="287" r:id="rId27"/>
    <p:sldId id="274" r:id="rId28"/>
    <p:sldId id="275" r:id="rId2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63" autoAdjust="0"/>
    <p:restoredTop sz="94660"/>
  </p:normalViewPr>
  <p:slideViewPr>
    <p:cSldViewPr snapToGrid="0">
      <p:cViewPr varScale="1">
        <p:scale>
          <a:sx n="73" d="100"/>
          <a:sy n="73" d="100"/>
        </p:scale>
        <p:origin x="84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0B576E-D73C-4CF8-8E36-E7F8AD6A7B87}" type="doc">
      <dgm:prSet loTypeId="urn:microsoft.com/office/officeart/2005/8/layout/hProcess3" loCatId="process" qsTypeId="urn:microsoft.com/office/officeart/2005/8/quickstyle/simple5" qsCatId="simple" csTypeId="urn:microsoft.com/office/officeart/2005/8/colors/accent3_2" csCatId="accent3" phldr="1"/>
      <dgm:spPr/>
    </dgm:pt>
    <dgm:pt modelId="{78B705B3-F73F-4FA6-B44E-F382440FDF03}">
      <dgm:prSet phldrT="[Texto]"/>
      <dgm:spPr/>
      <dgm:t>
        <a:bodyPr/>
        <a:lstStyle/>
        <a:p>
          <a:r>
            <a:rPr lang="es-EC" dirty="0">
              <a:latin typeface="Arial" panose="020B0604020202020204" pitchFamily="34" charset="0"/>
              <a:ea typeface="Times New Roman" panose="02020603050405020304" pitchFamily="18" charset="0"/>
              <a:cs typeface="Times New Roman" panose="02020603050405020304" pitchFamily="18" charset="0"/>
            </a:rPr>
            <a:t>Estudio del contenido de aflatoxinas en distintas variedades de fréjol (</a:t>
          </a:r>
          <a:r>
            <a:rPr lang="es-EC" i="1" dirty="0" err="1">
              <a:latin typeface="Arial" panose="020B0604020202020204" pitchFamily="34" charset="0"/>
              <a:ea typeface="Times New Roman" panose="02020603050405020304" pitchFamily="18" charset="0"/>
              <a:cs typeface="Times New Roman" panose="02020603050405020304" pitchFamily="18" charset="0"/>
            </a:rPr>
            <a:t>Phaseolus</a:t>
          </a:r>
          <a:r>
            <a:rPr lang="es-EC" i="1" dirty="0">
              <a:latin typeface="Arial" panose="020B0604020202020204" pitchFamily="34" charset="0"/>
              <a:ea typeface="Times New Roman" panose="02020603050405020304" pitchFamily="18" charset="0"/>
              <a:cs typeface="Times New Roman" panose="02020603050405020304" pitchFamily="18" charset="0"/>
            </a:rPr>
            <a:t> </a:t>
          </a:r>
          <a:r>
            <a:rPr lang="es-EC" i="1" dirty="0" err="1">
              <a:latin typeface="Arial" panose="020B0604020202020204" pitchFamily="34" charset="0"/>
              <a:ea typeface="Times New Roman" panose="02020603050405020304" pitchFamily="18" charset="0"/>
              <a:cs typeface="Times New Roman" panose="02020603050405020304" pitchFamily="18" charset="0"/>
            </a:rPr>
            <a:t>vulgaris</a:t>
          </a:r>
          <a:r>
            <a:rPr lang="es-EC" dirty="0">
              <a:latin typeface="Arial" panose="020B0604020202020204" pitchFamily="34" charset="0"/>
              <a:ea typeface="Times New Roman" panose="02020603050405020304" pitchFamily="18" charset="0"/>
              <a:cs typeface="Times New Roman" panose="02020603050405020304" pitchFamily="18" charset="0"/>
            </a:rPr>
            <a:t> L.), considerando las características de manejo en la cadena agroalimentaria para determinar riesgo alimentario.</a:t>
          </a:r>
          <a:endParaRPr lang="es-EC" dirty="0"/>
        </a:p>
      </dgm:t>
    </dgm:pt>
    <dgm:pt modelId="{7F449CFA-FAC9-4C0C-881E-B09728636712}" type="parTrans" cxnId="{CFE11F94-3854-4E0B-85A2-3438ADD44F89}">
      <dgm:prSet/>
      <dgm:spPr/>
      <dgm:t>
        <a:bodyPr/>
        <a:lstStyle/>
        <a:p>
          <a:endParaRPr lang="es-EC"/>
        </a:p>
      </dgm:t>
    </dgm:pt>
    <dgm:pt modelId="{50D38755-9531-4893-8FED-16E1E784C9E1}" type="sibTrans" cxnId="{CFE11F94-3854-4E0B-85A2-3438ADD44F89}">
      <dgm:prSet/>
      <dgm:spPr/>
      <dgm:t>
        <a:bodyPr/>
        <a:lstStyle/>
        <a:p>
          <a:endParaRPr lang="es-EC"/>
        </a:p>
      </dgm:t>
    </dgm:pt>
    <dgm:pt modelId="{0B2B8FF4-F50B-4B15-AA49-FC5FC25613CB}" type="pres">
      <dgm:prSet presAssocID="{9F0B576E-D73C-4CF8-8E36-E7F8AD6A7B87}" presName="Name0" presStyleCnt="0">
        <dgm:presLayoutVars>
          <dgm:dir/>
          <dgm:animLvl val="lvl"/>
          <dgm:resizeHandles val="exact"/>
        </dgm:presLayoutVars>
      </dgm:prSet>
      <dgm:spPr/>
    </dgm:pt>
    <dgm:pt modelId="{96DF6DFF-2987-4883-9A76-A25835936647}" type="pres">
      <dgm:prSet presAssocID="{9F0B576E-D73C-4CF8-8E36-E7F8AD6A7B87}" presName="dummy" presStyleCnt="0"/>
      <dgm:spPr/>
    </dgm:pt>
    <dgm:pt modelId="{03A8F8AC-0337-4662-B856-FDF338F09D80}" type="pres">
      <dgm:prSet presAssocID="{9F0B576E-D73C-4CF8-8E36-E7F8AD6A7B87}" presName="linH" presStyleCnt="0"/>
      <dgm:spPr/>
    </dgm:pt>
    <dgm:pt modelId="{64993708-333C-48AA-BEE7-1DC8DB213BEC}" type="pres">
      <dgm:prSet presAssocID="{9F0B576E-D73C-4CF8-8E36-E7F8AD6A7B87}" presName="padding1" presStyleCnt="0"/>
      <dgm:spPr/>
    </dgm:pt>
    <dgm:pt modelId="{A639CD94-8F19-469F-B83A-49045913EBED}" type="pres">
      <dgm:prSet presAssocID="{78B705B3-F73F-4FA6-B44E-F382440FDF03}" presName="linV" presStyleCnt="0"/>
      <dgm:spPr/>
    </dgm:pt>
    <dgm:pt modelId="{1BB15EBB-106A-4EC1-89E5-74E8A65FBA4B}" type="pres">
      <dgm:prSet presAssocID="{78B705B3-F73F-4FA6-B44E-F382440FDF03}" presName="spVertical1" presStyleCnt="0"/>
      <dgm:spPr/>
    </dgm:pt>
    <dgm:pt modelId="{AB5C6D35-D918-4A58-A6FC-A5EBCCCF41F0}" type="pres">
      <dgm:prSet presAssocID="{78B705B3-F73F-4FA6-B44E-F382440FDF03}" presName="parTx" presStyleLbl="revTx" presStyleIdx="0" presStyleCnt="1">
        <dgm:presLayoutVars>
          <dgm:chMax val="0"/>
          <dgm:chPref val="0"/>
          <dgm:bulletEnabled val="1"/>
        </dgm:presLayoutVars>
      </dgm:prSet>
      <dgm:spPr/>
    </dgm:pt>
    <dgm:pt modelId="{620B2EA2-E0E0-4275-BF8D-585D88B99B9E}" type="pres">
      <dgm:prSet presAssocID="{78B705B3-F73F-4FA6-B44E-F382440FDF03}" presName="spVertical2" presStyleCnt="0"/>
      <dgm:spPr/>
    </dgm:pt>
    <dgm:pt modelId="{AD06CBD7-37D5-419E-B017-7E4D4CF36365}" type="pres">
      <dgm:prSet presAssocID="{78B705B3-F73F-4FA6-B44E-F382440FDF03}" presName="spVertical3" presStyleCnt="0"/>
      <dgm:spPr/>
    </dgm:pt>
    <dgm:pt modelId="{DC7B5765-AAF7-427C-91D6-2C0758A8D488}" type="pres">
      <dgm:prSet presAssocID="{9F0B576E-D73C-4CF8-8E36-E7F8AD6A7B87}" presName="padding2" presStyleCnt="0"/>
      <dgm:spPr/>
    </dgm:pt>
    <dgm:pt modelId="{24C2C5CD-CA50-4F2C-9E5A-8363D1F95B0D}" type="pres">
      <dgm:prSet presAssocID="{9F0B576E-D73C-4CF8-8E36-E7F8AD6A7B87}" presName="negArrow" presStyleCnt="0"/>
      <dgm:spPr/>
    </dgm:pt>
    <dgm:pt modelId="{0554F6DB-14AD-4A1D-9A0D-167CEAE68B39}" type="pres">
      <dgm:prSet presAssocID="{9F0B576E-D73C-4CF8-8E36-E7F8AD6A7B87}" presName="backgroundArrow" presStyleLbl="node1" presStyleIdx="0" presStyleCnt="1"/>
      <dgm:spPr/>
    </dgm:pt>
  </dgm:ptLst>
  <dgm:cxnLst>
    <dgm:cxn modelId="{D226FD2F-89E0-4A87-83C5-A19C7A107FA8}" type="presOf" srcId="{9F0B576E-D73C-4CF8-8E36-E7F8AD6A7B87}" destId="{0B2B8FF4-F50B-4B15-AA49-FC5FC25613CB}" srcOrd="0" destOrd="0" presId="urn:microsoft.com/office/officeart/2005/8/layout/hProcess3"/>
    <dgm:cxn modelId="{CFE11F94-3854-4E0B-85A2-3438ADD44F89}" srcId="{9F0B576E-D73C-4CF8-8E36-E7F8AD6A7B87}" destId="{78B705B3-F73F-4FA6-B44E-F382440FDF03}" srcOrd="0" destOrd="0" parTransId="{7F449CFA-FAC9-4C0C-881E-B09728636712}" sibTransId="{50D38755-9531-4893-8FED-16E1E784C9E1}"/>
    <dgm:cxn modelId="{752FACA6-BFFD-4866-A8EB-E7708C379EED}" type="presOf" srcId="{78B705B3-F73F-4FA6-B44E-F382440FDF03}" destId="{AB5C6D35-D918-4A58-A6FC-A5EBCCCF41F0}" srcOrd="0" destOrd="0" presId="urn:microsoft.com/office/officeart/2005/8/layout/hProcess3"/>
    <dgm:cxn modelId="{2D4CF9CF-F5AE-4F0E-8150-F8C2FA139D52}" type="presParOf" srcId="{0B2B8FF4-F50B-4B15-AA49-FC5FC25613CB}" destId="{96DF6DFF-2987-4883-9A76-A25835936647}" srcOrd="0" destOrd="0" presId="urn:microsoft.com/office/officeart/2005/8/layout/hProcess3"/>
    <dgm:cxn modelId="{8D1D6237-2F3E-4FFF-ACE8-1F3FFCCBAFAC}" type="presParOf" srcId="{0B2B8FF4-F50B-4B15-AA49-FC5FC25613CB}" destId="{03A8F8AC-0337-4662-B856-FDF338F09D80}" srcOrd="1" destOrd="0" presId="urn:microsoft.com/office/officeart/2005/8/layout/hProcess3"/>
    <dgm:cxn modelId="{5C585D44-903E-4F91-9DB4-1172DC789628}" type="presParOf" srcId="{03A8F8AC-0337-4662-B856-FDF338F09D80}" destId="{64993708-333C-48AA-BEE7-1DC8DB213BEC}" srcOrd="0" destOrd="0" presId="urn:microsoft.com/office/officeart/2005/8/layout/hProcess3"/>
    <dgm:cxn modelId="{28C80FBB-E008-47BA-BF1A-2958233988F0}" type="presParOf" srcId="{03A8F8AC-0337-4662-B856-FDF338F09D80}" destId="{A639CD94-8F19-469F-B83A-49045913EBED}" srcOrd="1" destOrd="0" presId="urn:microsoft.com/office/officeart/2005/8/layout/hProcess3"/>
    <dgm:cxn modelId="{C9E6A9AF-90DA-43C8-A5B0-5275F83FD399}" type="presParOf" srcId="{A639CD94-8F19-469F-B83A-49045913EBED}" destId="{1BB15EBB-106A-4EC1-89E5-74E8A65FBA4B}" srcOrd="0" destOrd="0" presId="urn:microsoft.com/office/officeart/2005/8/layout/hProcess3"/>
    <dgm:cxn modelId="{B4EBAE98-21A1-4900-8C50-490484804483}" type="presParOf" srcId="{A639CD94-8F19-469F-B83A-49045913EBED}" destId="{AB5C6D35-D918-4A58-A6FC-A5EBCCCF41F0}" srcOrd="1" destOrd="0" presId="urn:microsoft.com/office/officeart/2005/8/layout/hProcess3"/>
    <dgm:cxn modelId="{13D9D293-0347-48B4-A51D-5894395C40A5}" type="presParOf" srcId="{A639CD94-8F19-469F-B83A-49045913EBED}" destId="{620B2EA2-E0E0-4275-BF8D-585D88B99B9E}" srcOrd="2" destOrd="0" presId="urn:microsoft.com/office/officeart/2005/8/layout/hProcess3"/>
    <dgm:cxn modelId="{178B83B8-C324-4150-81D0-F1F2A41A5DDD}" type="presParOf" srcId="{A639CD94-8F19-469F-B83A-49045913EBED}" destId="{AD06CBD7-37D5-419E-B017-7E4D4CF36365}" srcOrd="3" destOrd="0" presId="urn:microsoft.com/office/officeart/2005/8/layout/hProcess3"/>
    <dgm:cxn modelId="{9969939D-2C0C-449E-ADD4-988813F9651B}" type="presParOf" srcId="{03A8F8AC-0337-4662-B856-FDF338F09D80}" destId="{DC7B5765-AAF7-427C-91D6-2C0758A8D488}" srcOrd="2" destOrd="0" presId="urn:microsoft.com/office/officeart/2005/8/layout/hProcess3"/>
    <dgm:cxn modelId="{BC485FBA-0F68-4D8E-84C8-90B56403CCD1}" type="presParOf" srcId="{03A8F8AC-0337-4662-B856-FDF338F09D80}" destId="{24C2C5CD-CA50-4F2C-9E5A-8363D1F95B0D}" srcOrd="3" destOrd="0" presId="urn:microsoft.com/office/officeart/2005/8/layout/hProcess3"/>
    <dgm:cxn modelId="{6B999C26-737C-42FD-8615-795DCB2622ED}" type="presParOf" srcId="{03A8F8AC-0337-4662-B856-FDF338F09D80}" destId="{0554F6DB-14AD-4A1D-9A0D-167CEAE68B39}"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5E15B4-1BE1-4752-8121-6B984E5FE545}"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s-EC"/>
        </a:p>
      </dgm:t>
    </dgm:pt>
    <dgm:pt modelId="{85197623-D532-44B6-8A19-E0294FBB12F9}">
      <dgm:prSet phldrT="[Texto]"/>
      <dgm:spPr/>
      <dgm:t>
        <a:bodyPr/>
        <a:lstStyle/>
        <a:p>
          <a:pPr>
            <a:buFont typeface="Symbol" panose="05050102010706020507" pitchFamily="18" charset="2"/>
            <a:buChar char=""/>
          </a:pPr>
          <a:r>
            <a:rPr lang="es-EC">
              <a:latin typeface="Arial" panose="020B0604020202020204" pitchFamily="34" charset="0"/>
              <a:ea typeface="Times New Roman" panose="02020603050405020304" pitchFamily="18" charset="0"/>
              <a:cs typeface="Times New Roman" panose="02020603050405020304" pitchFamily="18" charset="0"/>
            </a:rPr>
            <a:t>Determinar presencia de aflatoxinas y su relación con cada una de las variedades de fréjol.</a:t>
          </a:r>
          <a:endParaRPr lang="es-EC"/>
        </a:p>
      </dgm:t>
    </dgm:pt>
    <dgm:pt modelId="{6FD47CF9-F8F8-412F-9E83-9B4BADFA946A}" type="parTrans" cxnId="{652BC805-5A34-4B3D-AED4-DBDD138D34C8}">
      <dgm:prSet/>
      <dgm:spPr/>
      <dgm:t>
        <a:bodyPr/>
        <a:lstStyle/>
        <a:p>
          <a:endParaRPr lang="es-EC"/>
        </a:p>
      </dgm:t>
    </dgm:pt>
    <dgm:pt modelId="{CD1DA0BD-E4AC-42DC-8541-0B2D5AE605F5}" type="sibTrans" cxnId="{652BC805-5A34-4B3D-AED4-DBDD138D34C8}">
      <dgm:prSet/>
      <dgm:spPr/>
      <dgm:t>
        <a:bodyPr/>
        <a:lstStyle/>
        <a:p>
          <a:endParaRPr lang="es-EC"/>
        </a:p>
      </dgm:t>
    </dgm:pt>
    <dgm:pt modelId="{C9391D39-8E42-4C60-85E2-E0443781D419}">
      <dgm:prSet phldrT="[Texto]"/>
      <dgm:spPr/>
      <dgm:t>
        <a:bodyPr/>
        <a:lstStyle/>
        <a:p>
          <a:pPr>
            <a:buFont typeface="Symbol" panose="05050102010706020507" pitchFamily="18" charset="2"/>
            <a:buChar char=""/>
          </a:pPr>
          <a:r>
            <a:rPr lang="es-EC">
              <a:latin typeface="Arial" panose="020B0604020202020204" pitchFamily="34" charset="0"/>
              <a:ea typeface="Times New Roman" panose="02020603050405020304" pitchFamily="18" charset="0"/>
              <a:cs typeface="Times New Roman" panose="02020603050405020304" pitchFamily="18" charset="0"/>
            </a:rPr>
            <a:t>Determinar la influencia del manejo en la carga fúngica del fréjol considerando la interacción entre la variedad de fréjol y el tipo de empaque.</a:t>
          </a:r>
          <a:endParaRPr lang="es-EC"/>
        </a:p>
      </dgm:t>
    </dgm:pt>
    <dgm:pt modelId="{1B4AE012-7AD4-4888-B806-805FBDB29235}" type="parTrans" cxnId="{458CF69F-5DB1-4152-BD0C-BEA6BA4DF213}">
      <dgm:prSet/>
      <dgm:spPr/>
      <dgm:t>
        <a:bodyPr/>
        <a:lstStyle/>
        <a:p>
          <a:endParaRPr lang="es-EC"/>
        </a:p>
      </dgm:t>
    </dgm:pt>
    <dgm:pt modelId="{68FAB9E3-A3AC-4132-84BE-2EDBA080C81B}" type="sibTrans" cxnId="{458CF69F-5DB1-4152-BD0C-BEA6BA4DF213}">
      <dgm:prSet/>
      <dgm:spPr/>
      <dgm:t>
        <a:bodyPr/>
        <a:lstStyle/>
        <a:p>
          <a:endParaRPr lang="es-EC"/>
        </a:p>
      </dgm:t>
    </dgm:pt>
    <dgm:pt modelId="{81DE566E-A22E-4862-8846-AF3166FD854F}">
      <dgm:prSet phldrT="[Texto]"/>
      <dgm:spPr/>
      <dgm:t>
        <a:bodyPr/>
        <a:lstStyle/>
        <a:p>
          <a:r>
            <a:rPr lang="es-EC">
              <a:latin typeface="Arial" panose="020B0604020202020204" pitchFamily="34" charset="0"/>
              <a:ea typeface="Times New Roman" panose="02020603050405020304" pitchFamily="18" charset="0"/>
            </a:rPr>
            <a:t>Identificar condiciones de almacenamiento y su influencia en la carga fúngica del fréjol considerando tipo de comercialización en diferentes tipos de empaques.</a:t>
          </a:r>
          <a:endParaRPr lang="es-EC"/>
        </a:p>
      </dgm:t>
    </dgm:pt>
    <dgm:pt modelId="{4118D714-5BEC-41BD-A4A8-E3BC8DC8776F}" type="parTrans" cxnId="{EFF0660D-4075-4A96-831D-6843265BB9E5}">
      <dgm:prSet/>
      <dgm:spPr/>
      <dgm:t>
        <a:bodyPr/>
        <a:lstStyle/>
        <a:p>
          <a:endParaRPr lang="es-EC"/>
        </a:p>
      </dgm:t>
    </dgm:pt>
    <dgm:pt modelId="{B315BFAE-5F45-4517-8FBB-84C855928C51}" type="sibTrans" cxnId="{EFF0660D-4075-4A96-831D-6843265BB9E5}">
      <dgm:prSet/>
      <dgm:spPr/>
      <dgm:t>
        <a:bodyPr/>
        <a:lstStyle/>
        <a:p>
          <a:endParaRPr lang="es-EC"/>
        </a:p>
      </dgm:t>
    </dgm:pt>
    <dgm:pt modelId="{2174EBE6-E1FB-42A9-B915-48EE30F27AA3}" type="pres">
      <dgm:prSet presAssocID="{DD5E15B4-1BE1-4752-8121-6B984E5FE545}" presName="hierChild1" presStyleCnt="0">
        <dgm:presLayoutVars>
          <dgm:chPref val="1"/>
          <dgm:dir/>
          <dgm:animOne val="branch"/>
          <dgm:animLvl val="lvl"/>
          <dgm:resizeHandles/>
        </dgm:presLayoutVars>
      </dgm:prSet>
      <dgm:spPr/>
    </dgm:pt>
    <dgm:pt modelId="{E1C385FB-A2F7-40C5-A113-B9C40C574D1F}" type="pres">
      <dgm:prSet presAssocID="{85197623-D532-44B6-8A19-E0294FBB12F9}" presName="hierRoot1" presStyleCnt="0"/>
      <dgm:spPr/>
    </dgm:pt>
    <dgm:pt modelId="{54EE78F9-79EF-4222-B623-B8EE2FD353DC}" type="pres">
      <dgm:prSet presAssocID="{85197623-D532-44B6-8A19-E0294FBB12F9}" presName="composite" presStyleCnt="0"/>
      <dgm:spPr/>
    </dgm:pt>
    <dgm:pt modelId="{018A858E-4F7E-4704-B83F-44C20B573644}" type="pres">
      <dgm:prSet presAssocID="{85197623-D532-44B6-8A19-E0294FBB12F9}" presName="background" presStyleLbl="node0" presStyleIdx="0" presStyleCnt="3"/>
      <dgm:spPr/>
    </dgm:pt>
    <dgm:pt modelId="{304FE8A8-FA69-49DE-8B43-C888DD19C503}" type="pres">
      <dgm:prSet presAssocID="{85197623-D532-44B6-8A19-E0294FBB12F9}" presName="text" presStyleLbl="fgAcc0" presStyleIdx="0" presStyleCnt="3">
        <dgm:presLayoutVars>
          <dgm:chPref val="3"/>
        </dgm:presLayoutVars>
      </dgm:prSet>
      <dgm:spPr/>
    </dgm:pt>
    <dgm:pt modelId="{36399996-FE05-4A8E-A118-C65C32774CFE}" type="pres">
      <dgm:prSet presAssocID="{85197623-D532-44B6-8A19-E0294FBB12F9}" presName="hierChild2" presStyleCnt="0"/>
      <dgm:spPr/>
    </dgm:pt>
    <dgm:pt modelId="{C1AA8ECA-96AE-4285-9229-821534455D2F}" type="pres">
      <dgm:prSet presAssocID="{C9391D39-8E42-4C60-85E2-E0443781D419}" presName="hierRoot1" presStyleCnt="0"/>
      <dgm:spPr/>
    </dgm:pt>
    <dgm:pt modelId="{0D76BA0C-5F30-49DD-BFE2-D6C8D5CAFD61}" type="pres">
      <dgm:prSet presAssocID="{C9391D39-8E42-4C60-85E2-E0443781D419}" presName="composite" presStyleCnt="0"/>
      <dgm:spPr/>
    </dgm:pt>
    <dgm:pt modelId="{D5E32368-D1A6-433A-8996-5FC51B610C13}" type="pres">
      <dgm:prSet presAssocID="{C9391D39-8E42-4C60-85E2-E0443781D419}" presName="background" presStyleLbl="node0" presStyleIdx="1" presStyleCnt="3"/>
      <dgm:spPr/>
    </dgm:pt>
    <dgm:pt modelId="{9C7F9578-8669-46FC-8C81-9E4E93A005C4}" type="pres">
      <dgm:prSet presAssocID="{C9391D39-8E42-4C60-85E2-E0443781D419}" presName="text" presStyleLbl="fgAcc0" presStyleIdx="1" presStyleCnt="3">
        <dgm:presLayoutVars>
          <dgm:chPref val="3"/>
        </dgm:presLayoutVars>
      </dgm:prSet>
      <dgm:spPr/>
    </dgm:pt>
    <dgm:pt modelId="{B08D972D-9ADF-42E1-8C15-409B4AEC270F}" type="pres">
      <dgm:prSet presAssocID="{C9391D39-8E42-4C60-85E2-E0443781D419}" presName="hierChild2" presStyleCnt="0"/>
      <dgm:spPr/>
    </dgm:pt>
    <dgm:pt modelId="{CEAB9053-2F2E-42D5-8EE6-0157AEDE1E42}" type="pres">
      <dgm:prSet presAssocID="{81DE566E-A22E-4862-8846-AF3166FD854F}" presName="hierRoot1" presStyleCnt="0"/>
      <dgm:spPr/>
    </dgm:pt>
    <dgm:pt modelId="{69AEFB3D-4196-4565-9611-287AB33F7CD0}" type="pres">
      <dgm:prSet presAssocID="{81DE566E-A22E-4862-8846-AF3166FD854F}" presName="composite" presStyleCnt="0"/>
      <dgm:spPr/>
    </dgm:pt>
    <dgm:pt modelId="{17F1B880-B106-4651-BF23-2BE2380CCC66}" type="pres">
      <dgm:prSet presAssocID="{81DE566E-A22E-4862-8846-AF3166FD854F}" presName="background" presStyleLbl="node0" presStyleIdx="2" presStyleCnt="3"/>
      <dgm:spPr/>
    </dgm:pt>
    <dgm:pt modelId="{D9F1AECB-E1C8-4416-9819-CCAB3E3E5358}" type="pres">
      <dgm:prSet presAssocID="{81DE566E-A22E-4862-8846-AF3166FD854F}" presName="text" presStyleLbl="fgAcc0" presStyleIdx="2" presStyleCnt="3">
        <dgm:presLayoutVars>
          <dgm:chPref val="3"/>
        </dgm:presLayoutVars>
      </dgm:prSet>
      <dgm:spPr/>
    </dgm:pt>
    <dgm:pt modelId="{1FC37839-9D99-4680-82B3-881BFFF5CD6F}" type="pres">
      <dgm:prSet presAssocID="{81DE566E-A22E-4862-8846-AF3166FD854F}" presName="hierChild2" presStyleCnt="0"/>
      <dgm:spPr/>
    </dgm:pt>
  </dgm:ptLst>
  <dgm:cxnLst>
    <dgm:cxn modelId="{1CBA4D00-7BB5-4901-8B18-F53399AB7613}" type="presOf" srcId="{81DE566E-A22E-4862-8846-AF3166FD854F}" destId="{D9F1AECB-E1C8-4416-9819-CCAB3E3E5358}" srcOrd="0" destOrd="0" presId="urn:microsoft.com/office/officeart/2005/8/layout/hierarchy1"/>
    <dgm:cxn modelId="{652BC805-5A34-4B3D-AED4-DBDD138D34C8}" srcId="{DD5E15B4-1BE1-4752-8121-6B984E5FE545}" destId="{85197623-D532-44B6-8A19-E0294FBB12F9}" srcOrd="0" destOrd="0" parTransId="{6FD47CF9-F8F8-412F-9E83-9B4BADFA946A}" sibTransId="{CD1DA0BD-E4AC-42DC-8541-0B2D5AE605F5}"/>
    <dgm:cxn modelId="{EFF0660D-4075-4A96-831D-6843265BB9E5}" srcId="{DD5E15B4-1BE1-4752-8121-6B984E5FE545}" destId="{81DE566E-A22E-4862-8846-AF3166FD854F}" srcOrd="2" destOrd="0" parTransId="{4118D714-5BEC-41BD-A4A8-E3BC8DC8776F}" sibTransId="{B315BFAE-5F45-4517-8FBB-84C855928C51}"/>
    <dgm:cxn modelId="{C695881E-8BBA-4F35-B1A1-4E2D3ABA674D}" type="presOf" srcId="{85197623-D532-44B6-8A19-E0294FBB12F9}" destId="{304FE8A8-FA69-49DE-8B43-C888DD19C503}" srcOrd="0" destOrd="0" presId="urn:microsoft.com/office/officeart/2005/8/layout/hierarchy1"/>
    <dgm:cxn modelId="{458CF69F-5DB1-4152-BD0C-BEA6BA4DF213}" srcId="{DD5E15B4-1BE1-4752-8121-6B984E5FE545}" destId="{C9391D39-8E42-4C60-85E2-E0443781D419}" srcOrd="1" destOrd="0" parTransId="{1B4AE012-7AD4-4888-B806-805FBDB29235}" sibTransId="{68FAB9E3-A3AC-4132-84BE-2EDBA080C81B}"/>
    <dgm:cxn modelId="{EE3D50B6-AA19-4878-B67D-BE01DDA1B840}" type="presOf" srcId="{C9391D39-8E42-4C60-85E2-E0443781D419}" destId="{9C7F9578-8669-46FC-8C81-9E4E93A005C4}" srcOrd="0" destOrd="0" presId="urn:microsoft.com/office/officeart/2005/8/layout/hierarchy1"/>
    <dgm:cxn modelId="{64D80FDB-558D-48F5-943F-1FE57BFA2E28}" type="presOf" srcId="{DD5E15B4-1BE1-4752-8121-6B984E5FE545}" destId="{2174EBE6-E1FB-42A9-B915-48EE30F27AA3}" srcOrd="0" destOrd="0" presId="urn:microsoft.com/office/officeart/2005/8/layout/hierarchy1"/>
    <dgm:cxn modelId="{616CADD3-2048-484D-B435-7CD9C773E078}" type="presParOf" srcId="{2174EBE6-E1FB-42A9-B915-48EE30F27AA3}" destId="{E1C385FB-A2F7-40C5-A113-B9C40C574D1F}" srcOrd="0" destOrd="0" presId="urn:microsoft.com/office/officeart/2005/8/layout/hierarchy1"/>
    <dgm:cxn modelId="{62B91AB3-03CF-4A72-BA9A-349CF658A041}" type="presParOf" srcId="{E1C385FB-A2F7-40C5-A113-B9C40C574D1F}" destId="{54EE78F9-79EF-4222-B623-B8EE2FD353DC}" srcOrd="0" destOrd="0" presId="urn:microsoft.com/office/officeart/2005/8/layout/hierarchy1"/>
    <dgm:cxn modelId="{29159721-A2ED-44EA-931D-28BF63E32733}" type="presParOf" srcId="{54EE78F9-79EF-4222-B623-B8EE2FD353DC}" destId="{018A858E-4F7E-4704-B83F-44C20B573644}" srcOrd="0" destOrd="0" presId="urn:microsoft.com/office/officeart/2005/8/layout/hierarchy1"/>
    <dgm:cxn modelId="{31730E64-BC61-4718-B955-A051A27AA8FB}" type="presParOf" srcId="{54EE78F9-79EF-4222-B623-B8EE2FD353DC}" destId="{304FE8A8-FA69-49DE-8B43-C888DD19C503}" srcOrd="1" destOrd="0" presId="urn:microsoft.com/office/officeart/2005/8/layout/hierarchy1"/>
    <dgm:cxn modelId="{FCDAE71B-6B20-43E2-86CC-D517F5BB9939}" type="presParOf" srcId="{E1C385FB-A2F7-40C5-A113-B9C40C574D1F}" destId="{36399996-FE05-4A8E-A118-C65C32774CFE}" srcOrd="1" destOrd="0" presId="urn:microsoft.com/office/officeart/2005/8/layout/hierarchy1"/>
    <dgm:cxn modelId="{0D146FCC-9923-41C6-945E-7EC658B86A35}" type="presParOf" srcId="{2174EBE6-E1FB-42A9-B915-48EE30F27AA3}" destId="{C1AA8ECA-96AE-4285-9229-821534455D2F}" srcOrd="1" destOrd="0" presId="urn:microsoft.com/office/officeart/2005/8/layout/hierarchy1"/>
    <dgm:cxn modelId="{4AF7B5D2-426F-48ED-BC6D-9058E32E0AAB}" type="presParOf" srcId="{C1AA8ECA-96AE-4285-9229-821534455D2F}" destId="{0D76BA0C-5F30-49DD-BFE2-D6C8D5CAFD61}" srcOrd="0" destOrd="0" presId="urn:microsoft.com/office/officeart/2005/8/layout/hierarchy1"/>
    <dgm:cxn modelId="{D88FDC73-8A55-44AF-BF71-F3893BB94AAD}" type="presParOf" srcId="{0D76BA0C-5F30-49DD-BFE2-D6C8D5CAFD61}" destId="{D5E32368-D1A6-433A-8996-5FC51B610C13}" srcOrd="0" destOrd="0" presId="urn:microsoft.com/office/officeart/2005/8/layout/hierarchy1"/>
    <dgm:cxn modelId="{D8625BB2-4E5D-434A-AEDE-321CB255F653}" type="presParOf" srcId="{0D76BA0C-5F30-49DD-BFE2-D6C8D5CAFD61}" destId="{9C7F9578-8669-46FC-8C81-9E4E93A005C4}" srcOrd="1" destOrd="0" presId="urn:microsoft.com/office/officeart/2005/8/layout/hierarchy1"/>
    <dgm:cxn modelId="{6051A524-15B5-46CB-B27F-6DEA620647AE}" type="presParOf" srcId="{C1AA8ECA-96AE-4285-9229-821534455D2F}" destId="{B08D972D-9ADF-42E1-8C15-409B4AEC270F}" srcOrd="1" destOrd="0" presId="urn:microsoft.com/office/officeart/2005/8/layout/hierarchy1"/>
    <dgm:cxn modelId="{E0B6A7D3-F574-43A7-8BED-9522EF6FC1F9}" type="presParOf" srcId="{2174EBE6-E1FB-42A9-B915-48EE30F27AA3}" destId="{CEAB9053-2F2E-42D5-8EE6-0157AEDE1E42}" srcOrd="2" destOrd="0" presId="urn:microsoft.com/office/officeart/2005/8/layout/hierarchy1"/>
    <dgm:cxn modelId="{35C976D2-0762-4796-B5F3-263F8050EEA2}" type="presParOf" srcId="{CEAB9053-2F2E-42D5-8EE6-0157AEDE1E42}" destId="{69AEFB3D-4196-4565-9611-287AB33F7CD0}" srcOrd="0" destOrd="0" presId="urn:microsoft.com/office/officeart/2005/8/layout/hierarchy1"/>
    <dgm:cxn modelId="{0A111403-201A-49DA-9103-FDA1214474DF}" type="presParOf" srcId="{69AEFB3D-4196-4565-9611-287AB33F7CD0}" destId="{17F1B880-B106-4651-BF23-2BE2380CCC66}" srcOrd="0" destOrd="0" presId="urn:microsoft.com/office/officeart/2005/8/layout/hierarchy1"/>
    <dgm:cxn modelId="{984522DF-7E3C-4149-ABFF-6348677BD5EC}" type="presParOf" srcId="{69AEFB3D-4196-4565-9611-287AB33F7CD0}" destId="{D9F1AECB-E1C8-4416-9819-CCAB3E3E5358}" srcOrd="1" destOrd="0" presId="urn:microsoft.com/office/officeart/2005/8/layout/hierarchy1"/>
    <dgm:cxn modelId="{4D26177C-B578-402C-91DF-C5F0D3843EA9}" type="presParOf" srcId="{CEAB9053-2F2E-42D5-8EE6-0157AEDE1E42}" destId="{1FC37839-9D99-4680-82B3-881BFFF5CD6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5B4FF4-4F7A-4DE1-8589-E21E0FDAC7F1}" type="doc">
      <dgm:prSet loTypeId="urn:microsoft.com/office/officeart/2005/8/layout/hierarchy3" loCatId="list" qsTypeId="urn:microsoft.com/office/officeart/2005/8/quickstyle/3d2" qsCatId="3D" csTypeId="urn:microsoft.com/office/officeart/2005/8/colors/colorful5" csCatId="colorful" phldr="1"/>
      <dgm:spPr/>
      <dgm:t>
        <a:bodyPr/>
        <a:lstStyle/>
        <a:p>
          <a:endParaRPr lang="es-EC"/>
        </a:p>
      </dgm:t>
    </dgm:pt>
    <dgm:pt modelId="{E0754370-82B0-4B4D-A465-72CCDC930C62}">
      <dgm:prSet phldrT="[Texto]" custT="1"/>
      <dgm:spPr/>
      <dgm:t>
        <a:bodyPr/>
        <a:lstStyle/>
        <a:p>
          <a:r>
            <a:rPr lang="es-ES" sz="4000" dirty="0">
              <a:latin typeface="Arial" panose="020B0604020202020204" pitchFamily="34" charset="0"/>
              <a:cs typeface="Arial" panose="020B0604020202020204" pitchFamily="34" charset="0"/>
            </a:rPr>
            <a:t>Factor A</a:t>
          </a:r>
          <a:endParaRPr lang="es-EC" sz="4000" dirty="0">
            <a:latin typeface="Arial" panose="020B0604020202020204" pitchFamily="34" charset="0"/>
            <a:cs typeface="Arial" panose="020B0604020202020204" pitchFamily="34" charset="0"/>
          </a:endParaRPr>
        </a:p>
      </dgm:t>
    </dgm:pt>
    <dgm:pt modelId="{CBD17744-FD3C-43BB-BFA2-8FC9C27F7AE6}" type="parTrans" cxnId="{075FFEBC-8732-4043-A651-F5CA69C4F12F}">
      <dgm:prSet/>
      <dgm:spPr/>
      <dgm:t>
        <a:bodyPr/>
        <a:lstStyle/>
        <a:p>
          <a:endParaRPr lang="es-EC" sz="1400">
            <a:latin typeface="Arial" panose="020B0604020202020204" pitchFamily="34" charset="0"/>
            <a:cs typeface="Arial" panose="020B0604020202020204" pitchFamily="34" charset="0"/>
          </a:endParaRPr>
        </a:p>
      </dgm:t>
    </dgm:pt>
    <dgm:pt modelId="{43029284-D1C2-41DD-997B-F59028A34C3F}" type="sibTrans" cxnId="{075FFEBC-8732-4043-A651-F5CA69C4F12F}">
      <dgm:prSet/>
      <dgm:spPr/>
      <dgm:t>
        <a:bodyPr/>
        <a:lstStyle/>
        <a:p>
          <a:endParaRPr lang="es-EC" sz="1400">
            <a:latin typeface="Arial" panose="020B0604020202020204" pitchFamily="34" charset="0"/>
            <a:cs typeface="Arial" panose="020B0604020202020204" pitchFamily="34" charset="0"/>
          </a:endParaRPr>
        </a:p>
      </dgm:t>
    </dgm:pt>
    <dgm:pt modelId="{F96BA6D5-7BA7-4A34-86AE-2B24CC396DA0}">
      <dgm:prSet phldrT="[Texto]" custT="1"/>
      <dgm:spPr/>
      <dgm:t>
        <a:bodyPr/>
        <a:lstStyle/>
        <a:p>
          <a:pPr>
            <a:buFont typeface="Symbol" panose="05050102010706020507" pitchFamily="18" charset="2"/>
            <a:buChar char=""/>
          </a:pPr>
          <a:r>
            <a:rPr lang="es-EC" sz="1100" dirty="0">
              <a:latin typeface="Arial" panose="020B0604020202020204" pitchFamily="34" charset="0"/>
              <a:cs typeface="Arial" panose="020B0604020202020204" pitchFamily="34" charset="0"/>
            </a:rPr>
            <a:t>Ha: Las variedades de fréjol utilizadas para el consumo humano influyen en la presencia de aflatoxinas y su relación con las características físico-químicas (Humedad, Materia seca, Ceniza, Grasa, fibra, proteína). </a:t>
          </a:r>
        </a:p>
      </dgm:t>
    </dgm:pt>
    <dgm:pt modelId="{2A13E744-487F-4FE2-90EA-E58B1D05DBB7}" type="parTrans" cxnId="{1561DD62-44BD-4137-85F6-0E2E04ADEBFE}">
      <dgm:prSet/>
      <dgm:spPr/>
      <dgm:t>
        <a:bodyPr/>
        <a:lstStyle/>
        <a:p>
          <a:endParaRPr lang="es-EC" sz="1400">
            <a:latin typeface="Arial" panose="020B0604020202020204" pitchFamily="34" charset="0"/>
            <a:cs typeface="Arial" panose="020B0604020202020204" pitchFamily="34" charset="0"/>
          </a:endParaRPr>
        </a:p>
      </dgm:t>
    </dgm:pt>
    <dgm:pt modelId="{1C5E781C-DFC3-4F2A-91F4-805DD876C20F}" type="sibTrans" cxnId="{1561DD62-44BD-4137-85F6-0E2E04ADEBFE}">
      <dgm:prSet/>
      <dgm:spPr/>
      <dgm:t>
        <a:bodyPr/>
        <a:lstStyle/>
        <a:p>
          <a:endParaRPr lang="es-EC" sz="1400">
            <a:latin typeface="Arial" panose="020B0604020202020204" pitchFamily="34" charset="0"/>
            <a:cs typeface="Arial" panose="020B0604020202020204" pitchFamily="34" charset="0"/>
          </a:endParaRPr>
        </a:p>
      </dgm:t>
    </dgm:pt>
    <dgm:pt modelId="{477830A1-AC16-47E5-BF67-75CCCB360886}">
      <dgm:prSet phldrT="[Texto]" custT="1"/>
      <dgm:spPr/>
      <dgm:t>
        <a:bodyPr/>
        <a:lstStyle/>
        <a:p>
          <a:pPr>
            <a:buFont typeface="Symbol" panose="05050102010706020507" pitchFamily="18" charset="2"/>
            <a:buChar char=""/>
          </a:pPr>
          <a:r>
            <a:rPr lang="es-EC" sz="1100" dirty="0">
              <a:latin typeface="Arial" panose="020B0604020202020204" pitchFamily="34" charset="0"/>
              <a:cs typeface="Arial" panose="020B0604020202020204" pitchFamily="34" charset="0"/>
            </a:rPr>
            <a:t>Ha: La presentación de comercialización de fréjol influye en la presencia de aflatoxinas y su relación con las características físico-químicas (Humedad, Materia seca, Ceniza, Grasa, fibra, proteína).</a:t>
          </a:r>
        </a:p>
      </dgm:t>
    </dgm:pt>
    <dgm:pt modelId="{C767118D-E919-491C-94C5-20146D99343E}" type="parTrans" cxnId="{5E5E7128-60CF-445B-94FB-D8EC02DD51F6}">
      <dgm:prSet/>
      <dgm:spPr/>
      <dgm:t>
        <a:bodyPr/>
        <a:lstStyle/>
        <a:p>
          <a:endParaRPr lang="es-EC" sz="1400">
            <a:latin typeface="Arial" panose="020B0604020202020204" pitchFamily="34" charset="0"/>
            <a:cs typeface="Arial" panose="020B0604020202020204" pitchFamily="34" charset="0"/>
          </a:endParaRPr>
        </a:p>
      </dgm:t>
    </dgm:pt>
    <dgm:pt modelId="{80AA240C-295D-41D1-B02D-93E90B13F447}" type="sibTrans" cxnId="{5E5E7128-60CF-445B-94FB-D8EC02DD51F6}">
      <dgm:prSet/>
      <dgm:spPr/>
      <dgm:t>
        <a:bodyPr/>
        <a:lstStyle/>
        <a:p>
          <a:endParaRPr lang="es-EC" sz="1400">
            <a:latin typeface="Arial" panose="020B0604020202020204" pitchFamily="34" charset="0"/>
            <a:cs typeface="Arial" panose="020B0604020202020204" pitchFamily="34" charset="0"/>
          </a:endParaRPr>
        </a:p>
      </dgm:t>
    </dgm:pt>
    <dgm:pt modelId="{05AC9874-6E0A-43EE-B7E4-33BDF54BB901}">
      <dgm:prSet custT="1"/>
      <dgm:spPr/>
      <dgm:t>
        <a:bodyPr/>
        <a:lstStyle/>
        <a:p>
          <a:pPr>
            <a:buFont typeface="Symbol" panose="05050102010706020507" pitchFamily="18" charset="2"/>
            <a:buChar char=""/>
          </a:pPr>
          <a:r>
            <a:rPr lang="es-EC" sz="1100" dirty="0">
              <a:latin typeface="Arial" panose="020B0604020202020204" pitchFamily="34" charset="0"/>
              <a:cs typeface="Arial" panose="020B0604020202020204" pitchFamily="34" charset="0"/>
            </a:rPr>
            <a:t>Ho: Las variedades de fréjol utilizadas para el consumo humano no influyen en la presencia de aflatoxinas y su relación con las características físico-químicas (Humedad, Materia seca, Ceniza, Grasa, fibra, proteína).</a:t>
          </a:r>
        </a:p>
      </dgm:t>
    </dgm:pt>
    <dgm:pt modelId="{29F3CE17-7A14-4358-83EE-09FF0BED69B0}" type="parTrans" cxnId="{06476067-F7E7-409B-9554-054D35C3A40E}">
      <dgm:prSet/>
      <dgm:spPr/>
      <dgm:t>
        <a:bodyPr/>
        <a:lstStyle/>
        <a:p>
          <a:endParaRPr lang="es-EC" sz="1400">
            <a:latin typeface="Arial" panose="020B0604020202020204" pitchFamily="34" charset="0"/>
            <a:cs typeface="Arial" panose="020B0604020202020204" pitchFamily="34" charset="0"/>
          </a:endParaRPr>
        </a:p>
      </dgm:t>
    </dgm:pt>
    <dgm:pt modelId="{B8CEAE11-1623-4878-883D-1AE0B0752AD5}" type="sibTrans" cxnId="{06476067-F7E7-409B-9554-054D35C3A40E}">
      <dgm:prSet/>
      <dgm:spPr/>
      <dgm:t>
        <a:bodyPr/>
        <a:lstStyle/>
        <a:p>
          <a:endParaRPr lang="es-EC" sz="1400">
            <a:latin typeface="Arial" panose="020B0604020202020204" pitchFamily="34" charset="0"/>
            <a:cs typeface="Arial" panose="020B0604020202020204" pitchFamily="34" charset="0"/>
          </a:endParaRPr>
        </a:p>
      </dgm:t>
    </dgm:pt>
    <dgm:pt modelId="{8A55B07C-ED78-4059-98E1-08C2F465DB0C}">
      <dgm:prSet phldrT="[Texto]" custT="1"/>
      <dgm:spPr/>
      <dgm:t>
        <a:bodyPr/>
        <a:lstStyle/>
        <a:p>
          <a:r>
            <a:rPr lang="es-ES" sz="4000" dirty="0">
              <a:latin typeface="Arial" panose="020B0604020202020204" pitchFamily="34" charset="0"/>
              <a:cs typeface="Arial" panose="020B0604020202020204" pitchFamily="34" charset="0"/>
            </a:rPr>
            <a:t>Factor B</a:t>
          </a:r>
          <a:endParaRPr lang="es-EC" sz="4000" dirty="0">
            <a:latin typeface="Arial" panose="020B0604020202020204" pitchFamily="34" charset="0"/>
            <a:cs typeface="Arial" panose="020B0604020202020204" pitchFamily="34" charset="0"/>
          </a:endParaRPr>
        </a:p>
      </dgm:t>
    </dgm:pt>
    <dgm:pt modelId="{FB79EC6C-F93C-4632-8104-4B9C5788F104}" type="sibTrans" cxnId="{3212487D-F013-4D16-8E3C-6DE578164D98}">
      <dgm:prSet/>
      <dgm:spPr/>
      <dgm:t>
        <a:bodyPr/>
        <a:lstStyle/>
        <a:p>
          <a:endParaRPr lang="es-EC" sz="1400">
            <a:latin typeface="Arial" panose="020B0604020202020204" pitchFamily="34" charset="0"/>
            <a:cs typeface="Arial" panose="020B0604020202020204" pitchFamily="34" charset="0"/>
          </a:endParaRPr>
        </a:p>
      </dgm:t>
    </dgm:pt>
    <dgm:pt modelId="{310A50F2-A02E-4523-B3D7-9C900C8BE460}" type="parTrans" cxnId="{3212487D-F013-4D16-8E3C-6DE578164D98}">
      <dgm:prSet/>
      <dgm:spPr/>
      <dgm:t>
        <a:bodyPr/>
        <a:lstStyle/>
        <a:p>
          <a:endParaRPr lang="es-EC" sz="1400">
            <a:latin typeface="Arial" panose="020B0604020202020204" pitchFamily="34" charset="0"/>
            <a:cs typeface="Arial" panose="020B0604020202020204" pitchFamily="34" charset="0"/>
          </a:endParaRPr>
        </a:p>
      </dgm:t>
    </dgm:pt>
    <dgm:pt modelId="{018C771B-EBD6-40E5-A1EB-8B8323F3F8E8}">
      <dgm:prSet custT="1"/>
      <dgm:spPr/>
      <dgm:t>
        <a:bodyPr/>
        <a:lstStyle/>
        <a:p>
          <a:pPr>
            <a:buFont typeface="Symbol" panose="05050102010706020507" pitchFamily="18" charset="2"/>
            <a:buChar char=""/>
          </a:pPr>
          <a:r>
            <a:rPr lang="es-EC" sz="1100">
              <a:latin typeface="Arial" panose="020B0604020202020204" pitchFamily="34" charset="0"/>
              <a:cs typeface="Arial" panose="020B0604020202020204" pitchFamily="34" charset="0"/>
            </a:rPr>
            <a:t>Ho: La presentación de comercialización de fréjol no influye en la presencia de aflatoxinas y su relación con las características físico-químicas (Humedad, Materia seca, Ceniza, Grasa, fibra, proteína).</a:t>
          </a:r>
        </a:p>
      </dgm:t>
    </dgm:pt>
    <dgm:pt modelId="{DEB66B03-383D-4777-8F94-73C261DD9B4F}" type="parTrans" cxnId="{72EA022F-4754-494A-B6F7-BB32F64B3C49}">
      <dgm:prSet/>
      <dgm:spPr/>
      <dgm:t>
        <a:bodyPr/>
        <a:lstStyle/>
        <a:p>
          <a:endParaRPr lang="es-EC" sz="1400">
            <a:latin typeface="Arial" panose="020B0604020202020204" pitchFamily="34" charset="0"/>
            <a:cs typeface="Arial" panose="020B0604020202020204" pitchFamily="34" charset="0"/>
          </a:endParaRPr>
        </a:p>
      </dgm:t>
    </dgm:pt>
    <dgm:pt modelId="{07262E52-CC06-4B06-85DE-DABF426F0CBC}" type="sibTrans" cxnId="{72EA022F-4754-494A-B6F7-BB32F64B3C49}">
      <dgm:prSet/>
      <dgm:spPr/>
      <dgm:t>
        <a:bodyPr/>
        <a:lstStyle/>
        <a:p>
          <a:endParaRPr lang="es-EC" sz="1400">
            <a:latin typeface="Arial" panose="020B0604020202020204" pitchFamily="34" charset="0"/>
            <a:cs typeface="Arial" panose="020B0604020202020204" pitchFamily="34" charset="0"/>
          </a:endParaRPr>
        </a:p>
      </dgm:t>
    </dgm:pt>
    <dgm:pt modelId="{89410E1A-A6C9-480E-803A-8AB7D0AEE4B0}" type="pres">
      <dgm:prSet presAssocID="{9B5B4FF4-4F7A-4DE1-8589-E21E0FDAC7F1}" presName="diagram" presStyleCnt="0">
        <dgm:presLayoutVars>
          <dgm:chPref val="1"/>
          <dgm:dir/>
          <dgm:animOne val="branch"/>
          <dgm:animLvl val="lvl"/>
          <dgm:resizeHandles/>
        </dgm:presLayoutVars>
      </dgm:prSet>
      <dgm:spPr/>
    </dgm:pt>
    <dgm:pt modelId="{956CC0D5-9AA4-4839-96C4-5C7EB646A7B9}" type="pres">
      <dgm:prSet presAssocID="{E0754370-82B0-4B4D-A465-72CCDC930C62}" presName="root" presStyleCnt="0"/>
      <dgm:spPr/>
    </dgm:pt>
    <dgm:pt modelId="{1663C602-0196-42B9-8B63-C6C03F60983F}" type="pres">
      <dgm:prSet presAssocID="{E0754370-82B0-4B4D-A465-72CCDC930C62}" presName="rootComposite" presStyleCnt="0"/>
      <dgm:spPr/>
    </dgm:pt>
    <dgm:pt modelId="{90934EAC-CF95-467E-B556-6A04654C783B}" type="pres">
      <dgm:prSet presAssocID="{E0754370-82B0-4B4D-A465-72CCDC930C62}" presName="rootText" presStyleLbl="node1" presStyleIdx="0" presStyleCnt="2" custLinFactNeighborX="-61800" custLinFactNeighborY="-137"/>
      <dgm:spPr/>
    </dgm:pt>
    <dgm:pt modelId="{658160C0-50F3-4A9D-A439-09D23E3291B3}" type="pres">
      <dgm:prSet presAssocID="{E0754370-82B0-4B4D-A465-72CCDC930C62}" presName="rootConnector" presStyleLbl="node1" presStyleIdx="0" presStyleCnt="2"/>
      <dgm:spPr/>
    </dgm:pt>
    <dgm:pt modelId="{EA4555D1-DC55-422D-9CD8-419521B51366}" type="pres">
      <dgm:prSet presAssocID="{E0754370-82B0-4B4D-A465-72CCDC930C62}" presName="childShape" presStyleCnt="0"/>
      <dgm:spPr/>
    </dgm:pt>
    <dgm:pt modelId="{D1E365A5-FA8B-403E-B99F-4630AF156945}" type="pres">
      <dgm:prSet presAssocID="{2A13E744-487F-4FE2-90EA-E58B1D05DBB7}" presName="Name13" presStyleLbl="parChTrans1D2" presStyleIdx="0" presStyleCnt="4"/>
      <dgm:spPr/>
    </dgm:pt>
    <dgm:pt modelId="{E24B7D43-08AB-444A-A146-A8774390E505}" type="pres">
      <dgm:prSet presAssocID="{F96BA6D5-7BA7-4A34-86AE-2B24CC396DA0}" presName="childText" presStyleLbl="bgAcc1" presStyleIdx="0" presStyleCnt="4" custLinFactNeighborX="-80748" custLinFactNeighborY="-7736">
        <dgm:presLayoutVars>
          <dgm:bulletEnabled val="1"/>
        </dgm:presLayoutVars>
      </dgm:prSet>
      <dgm:spPr/>
    </dgm:pt>
    <dgm:pt modelId="{CB90A122-5A29-4335-A5BD-6237E3A3CE43}" type="pres">
      <dgm:prSet presAssocID="{29F3CE17-7A14-4358-83EE-09FF0BED69B0}" presName="Name13" presStyleLbl="parChTrans1D2" presStyleIdx="1" presStyleCnt="4"/>
      <dgm:spPr/>
    </dgm:pt>
    <dgm:pt modelId="{9FF191D3-8949-4703-8C93-D9A01D1A4359}" type="pres">
      <dgm:prSet presAssocID="{05AC9874-6E0A-43EE-B7E4-33BDF54BB901}" presName="childText" presStyleLbl="bgAcc1" presStyleIdx="1" presStyleCnt="4" custLinFactNeighborX="-79781" custLinFactNeighborY="-11604">
        <dgm:presLayoutVars>
          <dgm:bulletEnabled val="1"/>
        </dgm:presLayoutVars>
      </dgm:prSet>
      <dgm:spPr/>
    </dgm:pt>
    <dgm:pt modelId="{1674EEF1-084A-4E67-89D3-A6E0668C671A}" type="pres">
      <dgm:prSet presAssocID="{8A55B07C-ED78-4059-98E1-08C2F465DB0C}" presName="root" presStyleCnt="0"/>
      <dgm:spPr/>
    </dgm:pt>
    <dgm:pt modelId="{321A6E02-EC13-4F74-A9B9-E607A8AA7D67}" type="pres">
      <dgm:prSet presAssocID="{8A55B07C-ED78-4059-98E1-08C2F465DB0C}" presName="rootComposite" presStyleCnt="0"/>
      <dgm:spPr/>
    </dgm:pt>
    <dgm:pt modelId="{CF252032-EE1C-49E0-94F2-C3446C09FBCC}" type="pres">
      <dgm:prSet presAssocID="{8A55B07C-ED78-4059-98E1-08C2F465DB0C}" presName="rootText" presStyleLbl="node1" presStyleIdx="1" presStyleCnt="2"/>
      <dgm:spPr/>
    </dgm:pt>
    <dgm:pt modelId="{E9DEA0B6-526E-45F2-9452-DE3FDB7303B3}" type="pres">
      <dgm:prSet presAssocID="{8A55B07C-ED78-4059-98E1-08C2F465DB0C}" presName="rootConnector" presStyleLbl="node1" presStyleIdx="1" presStyleCnt="2"/>
      <dgm:spPr/>
    </dgm:pt>
    <dgm:pt modelId="{A6BD4ECC-5C11-4959-9E0B-B988A40C40ED}" type="pres">
      <dgm:prSet presAssocID="{8A55B07C-ED78-4059-98E1-08C2F465DB0C}" presName="childShape" presStyleCnt="0"/>
      <dgm:spPr/>
    </dgm:pt>
    <dgm:pt modelId="{267D6A64-9203-4928-A6E4-EA6BC5BB3C90}" type="pres">
      <dgm:prSet presAssocID="{C767118D-E919-491C-94C5-20146D99343E}" presName="Name13" presStyleLbl="parChTrans1D2" presStyleIdx="2" presStyleCnt="4"/>
      <dgm:spPr/>
    </dgm:pt>
    <dgm:pt modelId="{0E27C800-17EE-4297-A900-BC4EA4486C8C}" type="pres">
      <dgm:prSet presAssocID="{477830A1-AC16-47E5-BF67-75CCCB360886}" presName="childText" presStyleLbl="bgAcc1" presStyleIdx="2" presStyleCnt="4" custLinFactNeighborX="-4352" custLinFactNeighborY="-11604">
        <dgm:presLayoutVars>
          <dgm:bulletEnabled val="1"/>
        </dgm:presLayoutVars>
      </dgm:prSet>
      <dgm:spPr/>
    </dgm:pt>
    <dgm:pt modelId="{941E4BE9-F22F-428C-8F34-9F4E864FF747}" type="pres">
      <dgm:prSet presAssocID="{DEB66B03-383D-4777-8F94-73C261DD9B4F}" presName="Name13" presStyleLbl="parChTrans1D2" presStyleIdx="3" presStyleCnt="4"/>
      <dgm:spPr/>
    </dgm:pt>
    <dgm:pt modelId="{87DC6FA3-D767-4D8D-BC1E-883799FA80AE}" type="pres">
      <dgm:prSet presAssocID="{018C771B-EBD6-40E5-A1EB-8B8323F3F8E8}" presName="childText" presStyleLbl="bgAcc1" presStyleIdx="3" presStyleCnt="4" custLinFactNeighborX="-3385" custLinFactNeighborY="-20888">
        <dgm:presLayoutVars>
          <dgm:bulletEnabled val="1"/>
        </dgm:presLayoutVars>
      </dgm:prSet>
      <dgm:spPr/>
    </dgm:pt>
  </dgm:ptLst>
  <dgm:cxnLst>
    <dgm:cxn modelId="{4FCA8D0A-0E04-45B2-9ED8-0ECE5494D653}" type="presOf" srcId="{2A13E744-487F-4FE2-90EA-E58B1D05DBB7}" destId="{D1E365A5-FA8B-403E-B99F-4630AF156945}" srcOrd="0" destOrd="0" presId="urn:microsoft.com/office/officeart/2005/8/layout/hierarchy3"/>
    <dgm:cxn modelId="{01BE8E1B-A520-428E-BA7F-6D508A79A568}" type="presOf" srcId="{E0754370-82B0-4B4D-A465-72CCDC930C62}" destId="{658160C0-50F3-4A9D-A439-09D23E3291B3}" srcOrd="1" destOrd="0" presId="urn:microsoft.com/office/officeart/2005/8/layout/hierarchy3"/>
    <dgm:cxn modelId="{5E5E7128-60CF-445B-94FB-D8EC02DD51F6}" srcId="{8A55B07C-ED78-4059-98E1-08C2F465DB0C}" destId="{477830A1-AC16-47E5-BF67-75CCCB360886}" srcOrd="0" destOrd="0" parTransId="{C767118D-E919-491C-94C5-20146D99343E}" sibTransId="{80AA240C-295D-41D1-B02D-93E90B13F447}"/>
    <dgm:cxn modelId="{72EA022F-4754-494A-B6F7-BB32F64B3C49}" srcId="{8A55B07C-ED78-4059-98E1-08C2F465DB0C}" destId="{018C771B-EBD6-40E5-A1EB-8B8323F3F8E8}" srcOrd="1" destOrd="0" parTransId="{DEB66B03-383D-4777-8F94-73C261DD9B4F}" sibTransId="{07262E52-CC06-4B06-85DE-DABF426F0CBC}"/>
    <dgm:cxn modelId="{A8E5EE39-03D7-43AD-A12C-9FD5A48C7CAD}" type="presOf" srcId="{F96BA6D5-7BA7-4A34-86AE-2B24CC396DA0}" destId="{E24B7D43-08AB-444A-A146-A8774390E505}" srcOrd="0" destOrd="0" presId="urn:microsoft.com/office/officeart/2005/8/layout/hierarchy3"/>
    <dgm:cxn modelId="{1561DD62-44BD-4137-85F6-0E2E04ADEBFE}" srcId="{E0754370-82B0-4B4D-A465-72CCDC930C62}" destId="{F96BA6D5-7BA7-4A34-86AE-2B24CC396DA0}" srcOrd="0" destOrd="0" parTransId="{2A13E744-487F-4FE2-90EA-E58B1D05DBB7}" sibTransId="{1C5E781C-DFC3-4F2A-91F4-805DD876C20F}"/>
    <dgm:cxn modelId="{06476067-F7E7-409B-9554-054D35C3A40E}" srcId="{E0754370-82B0-4B4D-A465-72CCDC930C62}" destId="{05AC9874-6E0A-43EE-B7E4-33BDF54BB901}" srcOrd="1" destOrd="0" parTransId="{29F3CE17-7A14-4358-83EE-09FF0BED69B0}" sibTransId="{B8CEAE11-1623-4878-883D-1AE0B0752AD5}"/>
    <dgm:cxn modelId="{BFEBE273-1EE5-4E59-A0BC-6AC80E307C77}" type="presOf" srcId="{29F3CE17-7A14-4358-83EE-09FF0BED69B0}" destId="{CB90A122-5A29-4335-A5BD-6237E3A3CE43}" srcOrd="0" destOrd="0" presId="urn:microsoft.com/office/officeart/2005/8/layout/hierarchy3"/>
    <dgm:cxn modelId="{757DD079-BF99-4044-919C-713C06C4B4F9}" type="presOf" srcId="{9B5B4FF4-4F7A-4DE1-8589-E21E0FDAC7F1}" destId="{89410E1A-A6C9-480E-803A-8AB7D0AEE4B0}" srcOrd="0" destOrd="0" presId="urn:microsoft.com/office/officeart/2005/8/layout/hierarchy3"/>
    <dgm:cxn modelId="{E2E7135A-8A98-4178-AE52-EC6F7499D6DF}" type="presOf" srcId="{8A55B07C-ED78-4059-98E1-08C2F465DB0C}" destId="{CF252032-EE1C-49E0-94F2-C3446C09FBCC}" srcOrd="0" destOrd="0" presId="urn:microsoft.com/office/officeart/2005/8/layout/hierarchy3"/>
    <dgm:cxn modelId="{3212487D-F013-4D16-8E3C-6DE578164D98}" srcId="{9B5B4FF4-4F7A-4DE1-8589-E21E0FDAC7F1}" destId="{8A55B07C-ED78-4059-98E1-08C2F465DB0C}" srcOrd="1" destOrd="0" parTransId="{310A50F2-A02E-4523-B3D7-9C900C8BE460}" sibTransId="{FB79EC6C-F93C-4632-8104-4B9C5788F104}"/>
    <dgm:cxn modelId="{C6906D83-654D-4BB1-8913-CC145B3E3EF9}" type="presOf" srcId="{8A55B07C-ED78-4059-98E1-08C2F465DB0C}" destId="{E9DEA0B6-526E-45F2-9452-DE3FDB7303B3}" srcOrd="1" destOrd="0" presId="urn:microsoft.com/office/officeart/2005/8/layout/hierarchy3"/>
    <dgm:cxn modelId="{A113379B-6033-485B-A1C9-3C57D5766599}" type="presOf" srcId="{DEB66B03-383D-4777-8F94-73C261DD9B4F}" destId="{941E4BE9-F22F-428C-8F34-9F4E864FF747}" srcOrd="0" destOrd="0" presId="urn:microsoft.com/office/officeart/2005/8/layout/hierarchy3"/>
    <dgm:cxn modelId="{CAA9ECA8-64D0-4AA6-91B4-C8BCC2277DDB}" type="presOf" srcId="{477830A1-AC16-47E5-BF67-75CCCB360886}" destId="{0E27C800-17EE-4297-A900-BC4EA4486C8C}" srcOrd="0" destOrd="0" presId="urn:microsoft.com/office/officeart/2005/8/layout/hierarchy3"/>
    <dgm:cxn modelId="{DBCB8FAD-5A80-46F7-8E2B-086E0E4DD15F}" type="presOf" srcId="{E0754370-82B0-4B4D-A465-72CCDC930C62}" destId="{90934EAC-CF95-467E-B556-6A04654C783B}" srcOrd="0" destOrd="0" presId="urn:microsoft.com/office/officeart/2005/8/layout/hierarchy3"/>
    <dgm:cxn modelId="{075FFEBC-8732-4043-A651-F5CA69C4F12F}" srcId="{9B5B4FF4-4F7A-4DE1-8589-E21E0FDAC7F1}" destId="{E0754370-82B0-4B4D-A465-72CCDC930C62}" srcOrd="0" destOrd="0" parTransId="{CBD17744-FD3C-43BB-BFA2-8FC9C27F7AE6}" sibTransId="{43029284-D1C2-41DD-997B-F59028A34C3F}"/>
    <dgm:cxn modelId="{323432D8-E39E-4468-8094-7C3116EB0A90}" type="presOf" srcId="{05AC9874-6E0A-43EE-B7E4-33BDF54BB901}" destId="{9FF191D3-8949-4703-8C93-D9A01D1A4359}" srcOrd="0" destOrd="0" presId="urn:microsoft.com/office/officeart/2005/8/layout/hierarchy3"/>
    <dgm:cxn modelId="{70DEB3DB-29D9-45FE-80DA-8D5D9DCFAB3C}" type="presOf" srcId="{C767118D-E919-491C-94C5-20146D99343E}" destId="{267D6A64-9203-4928-A6E4-EA6BC5BB3C90}" srcOrd="0" destOrd="0" presId="urn:microsoft.com/office/officeart/2005/8/layout/hierarchy3"/>
    <dgm:cxn modelId="{7600C7EB-3C5E-4E24-90B7-08CC472A43C6}" type="presOf" srcId="{018C771B-EBD6-40E5-A1EB-8B8323F3F8E8}" destId="{87DC6FA3-D767-4D8D-BC1E-883799FA80AE}" srcOrd="0" destOrd="0" presId="urn:microsoft.com/office/officeart/2005/8/layout/hierarchy3"/>
    <dgm:cxn modelId="{1B6B3D80-196F-419E-8E2B-73153C012F59}" type="presParOf" srcId="{89410E1A-A6C9-480E-803A-8AB7D0AEE4B0}" destId="{956CC0D5-9AA4-4839-96C4-5C7EB646A7B9}" srcOrd="0" destOrd="0" presId="urn:microsoft.com/office/officeart/2005/8/layout/hierarchy3"/>
    <dgm:cxn modelId="{11FCC8CB-7FDC-4D2C-8775-D74CA9FCB903}" type="presParOf" srcId="{956CC0D5-9AA4-4839-96C4-5C7EB646A7B9}" destId="{1663C602-0196-42B9-8B63-C6C03F60983F}" srcOrd="0" destOrd="0" presId="urn:microsoft.com/office/officeart/2005/8/layout/hierarchy3"/>
    <dgm:cxn modelId="{789ECE25-0CF4-42FC-B30E-AF151D6FCCC6}" type="presParOf" srcId="{1663C602-0196-42B9-8B63-C6C03F60983F}" destId="{90934EAC-CF95-467E-B556-6A04654C783B}" srcOrd="0" destOrd="0" presId="urn:microsoft.com/office/officeart/2005/8/layout/hierarchy3"/>
    <dgm:cxn modelId="{6B6184F8-FBFF-4810-A896-F31935CAFA08}" type="presParOf" srcId="{1663C602-0196-42B9-8B63-C6C03F60983F}" destId="{658160C0-50F3-4A9D-A439-09D23E3291B3}" srcOrd="1" destOrd="0" presId="urn:microsoft.com/office/officeart/2005/8/layout/hierarchy3"/>
    <dgm:cxn modelId="{16E2D344-2935-40ED-BF2F-338893E13920}" type="presParOf" srcId="{956CC0D5-9AA4-4839-96C4-5C7EB646A7B9}" destId="{EA4555D1-DC55-422D-9CD8-419521B51366}" srcOrd="1" destOrd="0" presId="urn:microsoft.com/office/officeart/2005/8/layout/hierarchy3"/>
    <dgm:cxn modelId="{80E5AFDB-3859-4C8F-81EE-9B80D1E75810}" type="presParOf" srcId="{EA4555D1-DC55-422D-9CD8-419521B51366}" destId="{D1E365A5-FA8B-403E-B99F-4630AF156945}" srcOrd="0" destOrd="0" presId="urn:microsoft.com/office/officeart/2005/8/layout/hierarchy3"/>
    <dgm:cxn modelId="{339B5A46-8226-46D9-8895-F0F99BE34ADA}" type="presParOf" srcId="{EA4555D1-DC55-422D-9CD8-419521B51366}" destId="{E24B7D43-08AB-444A-A146-A8774390E505}" srcOrd="1" destOrd="0" presId="urn:microsoft.com/office/officeart/2005/8/layout/hierarchy3"/>
    <dgm:cxn modelId="{81513B87-1F69-4EDE-9820-BE0C6128BBCA}" type="presParOf" srcId="{EA4555D1-DC55-422D-9CD8-419521B51366}" destId="{CB90A122-5A29-4335-A5BD-6237E3A3CE43}" srcOrd="2" destOrd="0" presId="urn:microsoft.com/office/officeart/2005/8/layout/hierarchy3"/>
    <dgm:cxn modelId="{EB713430-45D7-4966-9544-3BC50A49BD8B}" type="presParOf" srcId="{EA4555D1-DC55-422D-9CD8-419521B51366}" destId="{9FF191D3-8949-4703-8C93-D9A01D1A4359}" srcOrd="3" destOrd="0" presId="urn:microsoft.com/office/officeart/2005/8/layout/hierarchy3"/>
    <dgm:cxn modelId="{39A234E9-1B3F-4FED-A451-F5E417A057FB}" type="presParOf" srcId="{89410E1A-A6C9-480E-803A-8AB7D0AEE4B0}" destId="{1674EEF1-084A-4E67-89D3-A6E0668C671A}" srcOrd="1" destOrd="0" presId="urn:microsoft.com/office/officeart/2005/8/layout/hierarchy3"/>
    <dgm:cxn modelId="{5723844B-306E-4EB1-9BA4-7754B54C903D}" type="presParOf" srcId="{1674EEF1-084A-4E67-89D3-A6E0668C671A}" destId="{321A6E02-EC13-4F74-A9B9-E607A8AA7D67}" srcOrd="0" destOrd="0" presId="urn:microsoft.com/office/officeart/2005/8/layout/hierarchy3"/>
    <dgm:cxn modelId="{278459DB-03B9-470A-8C20-73B3E3836EDC}" type="presParOf" srcId="{321A6E02-EC13-4F74-A9B9-E607A8AA7D67}" destId="{CF252032-EE1C-49E0-94F2-C3446C09FBCC}" srcOrd="0" destOrd="0" presId="urn:microsoft.com/office/officeart/2005/8/layout/hierarchy3"/>
    <dgm:cxn modelId="{DA6AB473-7CB7-4E86-B61E-9E7A34FF5653}" type="presParOf" srcId="{321A6E02-EC13-4F74-A9B9-E607A8AA7D67}" destId="{E9DEA0B6-526E-45F2-9452-DE3FDB7303B3}" srcOrd="1" destOrd="0" presId="urn:microsoft.com/office/officeart/2005/8/layout/hierarchy3"/>
    <dgm:cxn modelId="{2293D4B8-3B96-4DA6-8446-BD362DC1B274}" type="presParOf" srcId="{1674EEF1-084A-4E67-89D3-A6E0668C671A}" destId="{A6BD4ECC-5C11-4959-9E0B-B988A40C40ED}" srcOrd="1" destOrd="0" presId="urn:microsoft.com/office/officeart/2005/8/layout/hierarchy3"/>
    <dgm:cxn modelId="{48919159-F206-41CF-8FD4-4CEB781A14BF}" type="presParOf" srcId="{A6BD4ECC-5C11-4959-9E0B-B988A40C40ED}" destId="{267D6A64-9203-4928-A6E4-EA6BC5BB3C90}" srcOrd="0" destOrd="0" presId="urn:microsoft.com/office/officeart/2005/8/layout/hierarchy3"/>
    <dgm:cxn modelId="{4A0AEA6E-D584-4BA7-935B-CB6E266D28D1}" type="presParOf" srcId="{A6BD4ECC-5C11-4959-9E0B-B988A40C40ED}" destId="{0E27C800-17EE-4297-A900-BC4EA4486C8C}" srcOrd="1" destOrd="0" presId="urn:microsoft.com/office/officeart/2005/8/layout/hierarchy3"/>
    <dgm:cxn modelId="{C33B09C2-3096-490F-A979-B8EA8C2914C0}" type="presParOf" srcId="{A6BD4ECC-5C11-4959-9E0B-B988A40C40ED}" destId="{941E4BE9-F22F-428C-8F34-9F4E864FF747}" srcOrd="2" destOrd="0" presId="urn:microsoft.com/office/officeart/2005/8/layout/hierarchy3"/>
    <dgm:cxn modelId="{5EF5E342-963C-4507-91CD-11F10794ADB3}" type="presParOf" srcId="{A6BD4ECC-5C11-4959-9E0B-B988A40C40ED}" destId="{87DC6FA3-D767-4D8D-BC1E-883799FA80AE}"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EB3406-0544-4CF4-B3DF-5A47B7CF5B05}" type="doc">
      <dgm:prSet loTypeId="urn:microsoft.com/office/officeart/2008/layout/RadialCluster" loCatId="cycle" qsTypeId="urn:microsoft.com/office/officeart/2005/8/quickstyle/simple1" qsCatId="simple" csTypeId="urn:microsoft.com/office/officeart/2005/8/colors/colorful4" csCatId="colorful" phldr="1"/>
      <dgm:spPr/>
      <dgm:t>
        <a:bodyPr/>
        <a:lstStyle/>
        <a:p>
          <a:endParaRPr lang="es-EC"/>
        </a:p>
      </dgm:t>
    </dgm:pt>
    <dgm:pt modelId="{69862ABF-1865-4F6C-B0D6-228F03293010}">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ES" sz="2400" b="0" cap="none" spc="0" dirty="0">
              <a:ln w="0"/>
              <a:solidFill>
                <a:schemeClr val="tx1">
                  <a:lumMod val="95000"/>
                  <a:lumOff val="5000"/>
                </a:schemeClr>
              </a:solidFill>
              <a:effectLst>
                <a:outerShdw blurRad="38100" dist="25400" dir="5400000" algn="ctr" rotWithShape="0">
                  <a:srgbClr val="6E747A">
                    <a:alpha val="43000"/>
                  </a:srgbClr>
                </a:outerShdw>
              </a:effectLst>
              <a:highlight>
                <a:srgbClr val="FFFF00"/>
              </a:highlight>
              <a:latin typeface="Arial "/>
            </a:rPr>
            <a:t>Ho</a:t>
          </a:r>
          <a:endParaRPr lang="es-EC" sz="2400" dirty="0">
            <a:latin typeface="Arial "/>
          </a:endParaRPr>
        </a:p>
      </dgm:t>
    </dgm:pt>
    <dgm:pt modelId="{46EB6EDD-6FB1-4694-A585-7E4548A0DFD1}" type="parTrans" cxnId="{293FB8EA-5D42-4E64-AE82-EABD8AA6A575}">
      <dgm:prSet/>
      <dgm:spPr/>
      <dgm:t>
        <a:bodyPr/>
        <a:lstStyle/>
        <a:p>
          <a:endParaRPr lang="es-EC" sz="1600">
            <a:latin typeface="Arial "/>
          </a:endParaRPr>
        </a:p>
      </dgm:t>
    </dgm:pt>
    <dgm:pt modelId="{34DC6B92-9453-40A9-98B9-DE8BF89C4C9C}" type="sibTrans" cxnId="{293FB8EA-5D42-4E64-AE82-EABD8AA6A575}">
      <dgm:prSet/>
      <dgm:spPr/>
      <dgm:t>
        <a:bodyPr/>
        <a:lstStyle/>
        <a:p>
          <a:endParaRPr lang="es-EC" sz="1600">
            <a:latin typeface="Arial "/>
          </a:endParaRPr>
        </a:p>
      </dgm:t>
    </dgm:pt>
    <dgm:pt modelId="{7D611043-71F1-42CE-8611-A33027CECD8F}">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ES" sz="1600" dirty="0">
              <a:highlight>
                <a:srgbClr val="FFFF00"/>
              </a:highlight>
              <a:latin typeface="Arial "/>
            </a:rPr>
            <a:t>Materia seca </a:t>
          </a:r>
        </a:p>
        <a:p>
          <a:r>
            <a:rPr lang="es-ES" sz="1600" dirty="0">
              <a:solidFill>
                <a:schemeClr val="tx1">
                  <a:lumMod val="95000"/>
                  <a:lumOff val="5000"/>
                </a:schemeClr>
              </a:solidFill>
              <a:latin typeface="Arial "/>
            </a:rPr>
            <a:t>V1 96,77 a</a:t>
          </a:r>
        </a:p>
        <a:p>
          <a:r>
            <a:rPr lang="es-ES" sz="1600" dirty="0">
              <a:solidFill>
                <a:schemeClr val="tx1">
                  <a:lumMod val="95000"/>
                  <a:lumOff val="5000"/>
                </a:schemeClr>
              </a:solidFill>
              <a:latin typeface="Arial "/>
            </a:rPr>
            <a:t>V2 96,59 a</a:t>
          </a:r>
        </a:p>
        <a:p>
          <a:r>
            <a:rPr lang="es-ES" sz="1600" dirty="0">
              <a:solidFill>
                <a:schemeClr val="tx1">
                  <a:lumMod val="95000"/>
                  <a:lumOff val="5000"/>
                </a:schemeClr>
              </a:solidFill>
              <a:latin typeface="Arial "/>
            </a:rPr>
            <a:t>V3 97,05 b</a:t>
          </a:r>
        </a:p>
      </dgm:t>
    </dgm:pt>
    <dgm:pt modelId="{C2BA8703-D32F-4A8D-A070-A54AB8F90828}" type="parTrans" cxnId="{7C7D5D68-5CE7-46FB-A1F2-6555BD20BFE0}">
      <dgm:prSet/>
      <dgm:spPr/>
      <dgm:t>
        <a:bodyPr/>
        <a:lstStyle/>
        <a:p>
          <a:endParaRPr lang="es-EC" sz="1600">
            <a:latin typeface="Arial "/>
          </a:endParaRPr>
        </a:p>
      </dgm:t>
    </dgm:pt>
    <dgm:pt modelId="{CAEE5052-AC2F-4902-AD6A-623B7FAB9C85}" type="sibTrans" cxnId="{7C7D5D68-5CE7-46FB-A1F2-6555BD20BFE0}">
      <dgm:prSet/>
      <dgm:spPr/>
      <dgm:t>
        <a:bodyPr/>
        <a:lstStyle/>
        <a:p>
          <a:endParaRPr lang="es-EC" sz="1600">
            <a:latin typeface="Arial "/>
          </a:endParaRPr>
        </a:p>
      </dgm:t>
    </dgm:pt>
    <dgm:pt modelId="{314DE8E8-43A9-4690-9B76-69D6EDD2775D}">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ES" sz="1600" dirty="0">
              <a:highlight>
                <a:srgbClr val="FFFF00"/>
              </a:highlight>
              <a:latin typeface="Arial "/>
            </a:rPr>
            <a:t>Humedad</a:t>
          </a:r>
        </a:p>
        <a:p>
          <a:r>
            <a:rPr lang="es-ES" sz="1600" dirty="0">
              <a:solidFill>
                <a:schemeClr val="tx1">
                  <a:lumMod val="95000"/>
                  <a:lumOff val="5000"/>
                </a:schemeClr>
              </a:solidFill>
              <a:latin typeface="Arial "/>
            </a:rPr>
            <a:t>V1 2,95 ab</a:t>
          </a:r>
        </a:p>
        <a:p>
          <a:r>
            <a:rPr lang="es-ES" sz="1600" dirty="0">
              <a:solidFill>
                <a:schemeClr val="tx1">
                  <a:lumMod val="95000"/>
                  <a:lumOff val="5000"/>
                </a:schemeClr>
              </a:solidFill>
              <a:latin typeface="Arial "/>
            </a:rPr>
            <a:t>V2 3,16 b</a:t>
          </a:r>
        </a:p>
        <a:p>
          <a:r>
            <a:rPr lang="es-ES" sz="1600" dirty="0">
              <a:solidFill>
                <a:schemeClr val="tx1">
                  <a:lumMod val="95000"/>
                  <a:lumOff val="5000"/>
                </a:schemeClr>
              </a:solidFill>
              <a:latin typeface="Arial "/>
            </a:rPr>
            <a:t>V3 3,37 a</a:t>
          </a:r>
          <a:endParaRPr lang="es-EC" sz="1600" dirty="0">
            <a:latin typeface="Arial "/>
          </a:endParaRPr>
        </a:p>
      </dgm:t>
    </dgm:pt>
    <dgm:pt modelId="{39A4A615-F880-46D9-BE96-B2D2C81833AF}" type="parTrans" cxnId="{2E9D6D3E-DC69-4DA9-81A4-CBC0A0691F11}">
      <dgm:prSet/>
      <dgm:spPr/>
      <dgm:t>
        <a:bodyPr/>
        <a:lstStyle/>
        <a:p>
          <a:endParaRPr lang="es-EC" sz="1600">
            <a:latin typeface="Arial "/>
          </a:endParaRPr>
        </a:p>
      </dgm:t>
    </dgm:pt>
    <dgm:pt modelId="{5251A02C-3890-4D31-8E9F-5675BCDEF0C9}" type="sibTrans" cxnId="{2E9D6D3E-DC69-4DA9-81A4-CBC0A0691F11}">
      <dgm:prSet/>
      <dgm:spPr/>
      <dgm:t>
        <a:bodyPr/>
        <a:lstStyle/>
        <a:p>
          <a:endParaRPr lang="es-EC" sz="1600">
            <a:latin typeface="Arial "/>
          </a:endParaRPr>
        </a:p>
      </dgm:t>
    </dgm:pt>
    <dgm:pt modelId="{944116AE-A5A5-4710-BFA6-CC0BDA83A096}">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ES" sz="1600" dirty="0">
              <a:highlight>
                <a:srgbClr val="FFFF00"/>
              </a:highlight>
              <a:latin typeface="Arial "/>
            </a:rPr>
            <a:t>Ceniza</a:t>
          </a:r>
        </a:p>
        <a:p>
          <a:r>
            <a:rPr lang="es-ES" sz="1600" dirty="0">
              <a:solidFill>
                <a:schemeClr val="tx1">
                  <a:lumMod val="95000"/>
                  <a:lumOff val="5000"/>
                </a:schemeClr>
              </a:solidFill>
              <a:latin typeface="Arial "/>
            </a:rPr>
            <a:t>V1 0,17 a</a:t>
          </a:r>
        </a:p>
        <a:p>
          <a:r>
            <a:rPr lang="es-ES" sz="1600" dirty="0">
              <a:solidFill>
                <a:schemeClr val="tx1">
                  <a:lumMod val="95000"/>
                  <a:lumOff val="5000"/>
                </a:schemeClr>
              </a:solidFill>
              <a:latin typeface="Arial "/>
            </a:rPr>
            <a:t>V2 0,14 a</a:t>
          </a:r>
        </a:p>
        <a:p>
          <a:r>
            <a:rPr lang="es-ES" sz="1600" dirty="0">
              <a:solidFill>
                <a:schemeClr val="tx1">
                  <a:lumMod val="95000"/>
                  <a:lumOff val="5000"/>
                </a:schemeClr>
              </a:solidFill>
              <a:latin typeface="Arial "/>
            </a:rPr>
            <a:t>V3 0,27 b</a:t>
          </a:r>
          <a:endParaRPr lang="es-EC" sz="1600" dirty="0">
            <a:latin typeface="Arial "/>
          </a:endParaRPr>
        </a:p>
      </dgm:t>
    </dgm:pt>
    <dgm:pt modelId="{EFB964ED-2DB7-453E-A3B5-445E3C42C67F}" type="parTrans" cxnId="{722BAFBC-FA57-49B1-BC1A-9CBE40B2DDA2}">
      <dgm:prSet/>
      <dgm:spPr/>
      <dgm:t>
        <a:bodyPr/>
        <a:lstStyle/>
        <a:p>
          <a:endParaRPr lang="es-EC" sz="1600">
            <a:latin typeface="Arial "/>
          </a:endParaRPr>
        </a:p>
      </dgm:t>
    </dgm:pt>
    <dgm:pt modelId="{1B12D77A-3F21-49EF-9389-E8D7DF861FE7}" type="sibTrans" cxnId="{722BAFBC-FA57-49B1-BC1A-9CBE40B2DDA2}">
      <dgm:prSet/>
      <dgm:spPr/>
      <dgm:t>
        <a:bodyPr/>
        <a:lstStyle/>
        <a:p>
          <a:endParaRPr lang="es-EC" sz="1600">
            <a:latin typeface="Arial "/>
          </a:endParaRPr>
        </a:p>
      </dgm:t>
    </dgm:pt>
    <dgm:pt modelId="{0BE980AF-EFDF-4C34-A4A0-550B34DBEA62}">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ES" sz="1600" dirty="0">
              <a:highlight>
                <a:srgbClr val="FFFF00"/>
              </a:highlight>
              <a:latin typeface="Arial "/>
            </a:rPr>
            <a:t>Grasa</a:t>
          </a:r>
        </a:p>
        <a:p>
          <a:r>
            <a:rPr lang="es-ES" sz="1600" dirty="0">
              <a:solidFill>
                <a:schemeClr val="tx1">
                  <a:lumMod val="95000"/>
                  <a:lumOff val="5000"/>
                </a:schemeClr>
              </a:solidFill>
              <a:latin typeface="Arial "/>
            </a:rPr>
            <a:t>V1 0,90 a</a:t>
          </a:r>
        </a:p>
        <a:p>
          <a:r>
            <a:rPr lang="es-ES" sz="1600" dirty="0">
              <a:solidFill>
                <a:schemeClr val="tx1">
                  <a:lumMod val="95000"/>
                  <a:lumOff val="5000"/>
                </a:schemeClr>
              </a:solidFill>
              <a:latin typeface="Arial "/>
            </a:rPr>
            <a:t>V2 1,34 b</a:t>
          </a:r>
        </a:p>
        <a:p>
          <a:r>
            <a:rPr lang="es-ES" sz="1600" dirty="0">
              <a:solidFill>
                <a:schemeClr val="tx1">
                  <a:lumMod val="95000"/>
                  <a:lumOff val="5000"/>
                </a:schemeClr>
              </a:solidFill>
              <a:latin typeface="Arial "/>
            </a:rPr>
            <a:t>V3 0,90 a</a:t>
          </a:r>
          <a:endParaRPr lang="es-EC" sz="1600" dirty="0">
            <a:latin typeface="Arial "/>
          </a:endParaRPr>
        </a:p>
      </dgm:t>
    </dgm:pt>
    <dgm:pt modelId="{EC82DDD3-7E8B-4060-A223-AFD0CD8CAD89}" type="parTrans" cxnId="{E7F70FA4-6520-42E6-BBC8-0A6B3BCE106B}">
      <dgm:prSet/>
      <dgm:spPr/>
      <dgm:t>
        <a:bodyPr/>
        <a:lstStyle/>
        <a:p>
          <a:endParaRPr lang="es-EC" sz="1600">
            <a:latin typeface="Arial "/>
          </a:endParaRPr>
        </a:p>
      </dgm:t>
    </dgm:pt>
    <dgm:pt modelId="{5DB70537-3451-4179-B786-22107A5B2049}" type="sibTrans" cxnId="{E7F70FA4-6520-42E6-BBC8-0A6B3BCE106B}">
      <dgm:prSet/>
      <dgm:spPr/>
      <dgm:t>
        <a:bodyPr/>
        <a:lstStyle/>
        <a:p>
          <a:endParaRPr lang="es-EC" sz="1600">
            <a:latin typeface="Arial "/>
          </a:endParaRPr>
        </a:p>
      </dgm:t>
    </dgm:pt>
    <dgm:pt modelId="{BC813C32-B4B0-42C8-946B-F46B1DED2742}">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ES" sz="1600" dirty="0">
              <a:highlight>
                <a:srgbClr val="FFFF00"/>
              </a:highlight>
              <a:latin typeface="Arial "/>
            </a:rPr>
            <a:t>Fibra</a:t>
          </a:r>
        </a:p>
        <a:p>
          <a:r>
            <a:rPr lang="es-ES" sz="1600" dirty="0">
              <a:solidFill>
                <a:schemeClr val="tx1">
                  <a:lumMod val="95000"/>
                  <a:lumOff val="5000"/>
                </a:schemeClr>
              </a:solidFill>
              <a:latin typeface="Arial "/>
            </a:rPr>
            <a:t>V1 4,83 a</a:t>
          </a:r>
        </a:p>
        <a:p>
          <a:r>
            <a:rPr lang="es-ES" sz="1600" dirty="0">
              <a:solidFill>
                <a:schemeClr val="tx1">
                  <a:lumMod val="95000"/>
                  <a:lumOff val="5000"/>
                </a:schemeClr>
              </a:solidFill>
              <a:latin typeface="Arial "/>
            </a:rPr>
            <a:t>V2 4,56 a</a:t>
          </a:r>
        </a:p>
        <a:p>
          <a:r>
            <a:rPr lang="es-ES" sz="1600" dirty="0">
              <a:solidFill>
                <a:schemeClr val="tx1">
                  <a:lumMod val="95000"/>
                  <a:lumOff val="5000"/>
                </a:schemeClr>
              </a:solidFill>
              <a:latin typeface="Arial "/>
            </a:rPr>
            <a:t>V3 5,72 b</a:t>
          </a:r>
          <a:endParaRPr lang="es-EC" sz="1600" dirty="0">
            <a:latin typeface="Arial "/>
          </a:endParaRPr>
        </a:p>
      </dgm:t>
    </dgm:pt>
    <dgm:pt modelId="{DAAFDFCE-1489-4F4A-BBE3-B3B8CCF0F2E6}" type="parTrans" cxnId="{465F37BC-FAA4-42BC-B85C-04DB4917A9FE}">
      <dgm:prSet/>
      <dgm:spPr/>
      <dgm:t>
        <a:bodyPr/>
        <a:lstStyle/>
        <a:p>
          <a:endParaRPr lang="es-EC" sz="1600">
            <a:latin typeface="Arial "/>
          </a:endParaRPr>
        </a:p>
      </dgm:t>
    </dgm:pt>
    <dgm:pt modelId="{F85D88A4-F8B0-487E-A849-F061CFDDE9FD}" type="sibTrans" cxnId="{465F37BC-FAA4-42BC-B85C-04DB4917A9FE}">
      <dgm:prSet/>
      <dgm:spPr/>
      <dgm:t>
        <a:bodyPr/>
        <a:lstStyle/>
        <a:p>
          <a:endParaRPr lang="es-EC" sz="1600">
            <a:latin typeface="Arial "/>
          </a:endParaRPr>
        </a:p>
      </dgm:t>
    </dgm:pt>
    <dgm:pt modelId="{B6B1FE8B-1CE2-419C-95D0-577BCBFB5A4B}">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ES" sz="1600" dirty="0">
              <a:highlight>
                <a:srgbClr val="FFFF00"/>
              </a:highlight>
              <a:latin typeface="Arial "/>
            </a:rPr>
            <a:t>Proteína</a:t>
          </a:r>
        </a:p>
        <a:p>
          <a:r>
            <a:rPr lang="es-ES" sz="1600" dirty="0">
              <a:solidFill>
                <a:schemeClr val="tx1">
                  <a:lumMod val="95000"/>
                  <a:lumOff val="5000"/>
                </a:schemeClr>
              </a:solidFill>
              <a:latin typeface="Arial "/>
            </a:rPr>
            <a:t>V1 20,75 b</a:t>
          </a:r>
        </a:p>
        <a:p>
          <a:r>
            <a:rPr lang="es-ES" sz="1600" dirty="0">
              <a:solidFill>
                <a:schemeClr val="tx1">
                  <a:lumMod val="95000"/>
                  <a:lumOff val="5000"/>
                </a:schemeClr>
              </a:solidFill>
              <a:latin typeface="Arial "/>
            </a:rPr>
            <a:t>V2 18,97a</a:t>
          </a:r>
        </a:p>
        <a:p>
          <a:r>
            <a:rPr lang="es-ES" sz="1600" dirty="0">
              <a:solidFill>
                <a:schemeClr val="tx1">
                  <a:lumMod val="95000"/>
                  <a:lumOff val="5000"/>
                </a:schemeClr>
              </a:solidFill>
              <a:latin typeface="Arial "/>
            </a:rPr>
            <a:t>V3 19,32 ab</a:t>
          </a:r>
          <a:endParaRPr lang="es-EC" sz="1600" dirty="0">
            <a:latin typeface="Arial "/>
          </a:endParaRPr>
        </a:p>
      </dgm:t>
    </dgm:pt>
    <dgm:pt modelId="{86E2A531-CBB1-4F6E-BF33-14889035B8F5}" type="parTrans" cxnId="{CA5F0B55-1002-418A-83B5-F53D3100DB7A}">
      <dgm:prSet/>
      <dgm:spPr/>
      <dgm:t>
        <a:bodyPr/>
        <a:lstStyle/>
        <a:p>
          <a:endParaRPr lang="es-EC" sz="1600">
            <a:latin typeface="Arial "/>
          </a:endParaRPr>
        </a:p>
      </dgm:t>
    </dgm:pt>
    <dgm:pt modelId="{B55E79A1-C12A-4E22-BBC3-98937D35F329}" type="sibTrans" cxnId="{CA5F0B55-1002-418A-83B5-F53D3100DB7A}">
      <dgm:prSet/>
      <dgm:spPr/>
      <dgm:t>
        <a:bodyPr/>
        <a:lstStyle/>
        <a:p>
          <a:endParaRPr lang="es-EC" sz="1600">
            <a:latin typeface="Arial "/>
          </a:endParaRPr>
        </a:p>
      </dgm:t>
    </dgm:pt>
    <dgm:pt modelId="{921947BB-5E4C-4534-8DEA-F6335012F9A5}">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ES" sz="1600" dirty="0">
              <a:highlight>
                <a:srgbClr val="FFFF00"/>
              </a:highlight>
              <a:latin typeface="Arial "/>
            </a:rPr>
            <a:t>Aflatoxinas Totales</a:t>
          </a:r>
        </a:p>
        <a:p>
          <a:r>
            <a:rPr lang="es-ES" sz="1600" dirty="0">
              <a:solidFill>
                <a:schemeClr val="tx1">
                  <a:lumMod val="95000"/>
                  <a:lumOff val="5000"/>
                </a:schemeClr>
              </a:solidFill>
              <a:latin typeface="Arial "/>
            </a:rPr>
            <a:t>V1 0,48 a</a:t>
          </a:r>
        </a:p>
        <a:p>
          <a:r>
            <a:rPr lang="es-ES" sz="1600" dirty="0">
              <a:solidFill>
                <a:schemeClr val="tx1">
                  <a:lumMod val="95000"/>
                  <a:lumOff val="5000"/>
                </a:schemeClr>
              </a:solidFill>
              <a:latin typeface="Arial "/>
            </a:rPr>
            <a:t>V2 1,78b</a:t>
          </a:r>
        </a:p>
        <a:p>
          <a:r>
            <a:rPr lang="es-ES" sz="1600" dirty="0">
              <a:solidFill>
                <a:schemeClr val="tx1">
                  <a:lumMod val="95000"/>
                  <a:lumOff val="5000"/>
                </a:schemeClr>
              </a:solidFill>
              <a:latin typeface="Arial "/>
            </a:rPr>
            <a:t>V3 2,61</a:t>
          </a:r>
          <a:endParaRPr lang="es-EC" sz="1600" dirty="0">
            <a:latin typeface="Arial "/>
          </a:endParaRPr>
        </a:p>
      </dgm:t>
    </dgm:pt>
    <dgm:pt modelId="{01BC2F60-6742-471D-A320-02526CBFEBA8}" type="parTrans" cxnId="{E245EFE5-9A7D-4EDC-A975-8940962E101F}">
      <dgm:prSet/>
      <dgm:spPr/>
      <dgm:t>
        <a:bodyPr/>
        <a:lstStyle/>
        <a:p>
          <a:endParaRPr lang="es-EC" sz="1600">
            <a:latin typeface="Arial "/>
          </a:endParaRPr>
        </a:p>
      </dgm:t>
    </dgm:pt>
    <dgm:pt modelId="{04D758C1-DF0C-42C0-8944-21559EB0B986}" type="sibTrans" cxnId="{E245EFE5-9A7D-4EDC-A975-8940962E101F}">
      <dgm:prSet/>
      <dgm:spPr/>
      <dgm:t>
        <a:bodyPr/>
        <a:lstStyle/>
        <a:p>
          <a:endParaRPr lang="es-EC" sz="1600">
            <a:latin typeface="Arial "/>
          </a:endParaRPr>
        </a:p>
      </dgm:t>
    </dgm:pt>
    <dgm:pt modelId="{17F60FAA-A090-4754-9A48-836F13BF71AB}" type="pres">
      <dgm:prSet presAssocID="{3DEB3406-0544-4CF4-B3DF-5A47B7CF5B05}" presName="Name0" presStyleCnt="0">
        <dgm:presLayoutVars>
          <dgm:chMax val="1"/>
          <dgm:chPref val="1"/>
          <dgm:dir/>
          <dgm:animOne val="branch"/>
          <dgm:animLvl val="lvl"/>
        </dgm:presLayoutVars>
      </dgm:prSet>
      <dgm:spPr/>
    </dgm:pt>
    <dgm:pt modelId="{3F8B744C-952F-414A-944B-F4849899DE0A}" type="pres">
      <dgm:prSet presAssocID="{69862ABF-1865-4F6C-B0D6-228F03293010}" presName="singleCycle" presStyleCnt="0"/>
      <dgm:spPr/>
    </dgm:pt>
    <dgm:pt modelId="{43E80660-B427-4A7F-B064-B1594DE8A5C5}" type="pres">
      <dgm:prSet presAssocID="{69862ABF-1865-4F6C-B0D6-228F03293010}" presName="singleCenter" presStyleLbl="node1" presStyleIdx="0" presStyleCnt="8">
        <dgm:presLayoutVars>
          <dgm:chMax val="7"/>
          <dgm:chPref val="7"/>
        </dgm:presLayoutVars>
      </dgm:prSet>
      <dgm:spPr/>
    </dgm:pt>
    <dgm:pt modelId="{7D993072-FCF2-4AF9-8051-B678E3D5EB02}" type="pres">
      <dgm:prSet presAssocID="{C2BA8703-D32F-4A8D-A070-A54AB8F90828}" presName="Name56" presStyleLbl="parChTrans1D2" presStyleIdx="0" presStyleCnt="7"/>
      <dgm:spPr/>
    </dgm:pt>
    <dgm:pt modelId="{414B497D-8F07-41FA-9AB0-815AFA8630D5}" type="pres">
      <dgm:prSet presAssocID="{7D611043-71F1-42CE-8611-A33027CECD8F}" presName="text0" presStyleLbl="node1" presStyleIdx="1" presStyleCnt="8" custScaleX="150733">
        <dgm:presLayoutVars>
          <dgm:bulletEnabled val="1"/>
        </dgm:presLayoutVars>
      </dgm:prSet>
      <dgm:spPr/>
    </dgm:pt>
    <dgm:pt modelId="{C6C54CFE-583B-4934-BE10-3BFCD03F3A74}" type="pres">
      <dgm:prSet presAssocID="{39A4A615-F880-46D9-BE96-B2D2C81833AF}" presName="Name56" presStyleLbl="parChTrans1D2" presStyleIdx="1" presStyleCnt="7"/>
      <dgm:spPr/>
    </dgm:pt>
    <dgm:pt modelId="{E3F98012-ED27-47D2-A631-E784DBAC5381}" type="pres">
      <dgm:prSet presAssocID="{314DE8E8-43A9-4690-9B76-69D6EDD2775D}" presName="text0" presStyleLbl="node1" presStyleIdx="2" presStyleCnt="8" custScaleX="186208" custRadScaleRad="124297" custRadScaleInc="39540">
        <dgm:presLayoutVars>
          <dgm:bulletEnabled val="1"/>
        </dgm:presLayoutVars>
      </dgm:prSet>
      <dgm:spPr/>
    </dgm:pt>
    <dgm:pt modelId="{FEB2A47A-5A1F-4B4D-911D-5A39D76F92BB}" type="pres">
      <dgm:prSet presAssocID="{EFB964ED-2DB7-453E-A3B5-445E3C42C67F}" presName="Name56" presStyleLbl="parChTrans1D2" presStyleIdx="2" presStyleCnt="7"/>
      <dgm:spPr/>
    </dgm:pt>
    <dgm:pt modelId="{6A091A43-B9E4-4421-BED6-D5164BB56F4F}" type="pres">
      <dgm:prSet presAssocID="{944116AE-A5A5-4710-BFA6-CC0BDA83A096}" presName="text0" presStyleLbl="node1" presStyleIdx="3" presStyleCnt="8" custScaleX="142945" custRadScaleRad="112603" custRadScaleInc="-5676">
        <dgm:presLayoutVars>
          <dgm:bulletEnabled val="1"/>
        </dgm:presLayoutVars>
      </dgm:prSet>
      <dgm:spPr/>
    </dgm:pt>
    <dgm:pt modelId="{399D22F0-6101-49A0-9FE0-B8F04319417B}" type="pres">
      <dgm:prSet presAssocID="{EC82DDD3-7E8B-4060-A223-AFD0CD8CAD89}" presName="Name56" presStyleLbl="parChTrans1D2" presStyleIdx="3" presStyleCnt="7"/>
      <dgm:spPr/>
    </dgm:pt>
    <dgm:pt modelId="{ABF223C2-66C8-49F1-82B1-2A9C1A2D34F0}" type="pres">
      <dgm:prSet presAssocID="{0BE980AF-EFDF-4C34-A4A0-550B34DBEA62}" presName="text0" presStyleLbl="node1" presStyleIdx="4" presStyleCnt="8" custScaleX="164267">
        <dgm:presLayoutVars>
          <dgm:bulletEnabled val="1"/>
        </dgm:presLayoutVars>
      </dgm:prSet>
      <dgm:spPr/>
    </dgm:pt>
    <dgm:pt modelId="{89955A65-B8F0-40BA-91BE-7DB2657EF373}" type="pres">
      <dgm:prSet presAssocID="{DAAFDFCE-1489-4F4A-BBE3-B3B8CCF0F2E6}" presName="Name56" presStyleLbl="parChTrans1D2" presStyleIdx="4" presStyleCnt="7"/>
      <dgm:spPr/>
    </dgm:pt>
    <dgm:pt modelId="{BBAC19C7-E0B8-41ED-A618-3753FC739CC0}" type="pres">
      <dgm:prSet presAssocID="{BC813C32-B4B0-42C8-946B-F46B1DED2742}" presName="text0" presStyleLbl="node1" presStyleIdx="5" presStyleCnt="8" custScaleX="149734" custRadScaleRad="103993" custRadScaleInc="5434">
        <dgm:presLayoutVars>
          <dgm:bulletEnabled val="1"/>
        </dgm:presLayoutVars>
      </dgm:prSet>
      <dgm:spPr/>
    </dgm:pt>
    <dgm:pt modelId="{2FFD7AFE-7AA8-4283-A942-750914890D55}" type="pres">
      <dgm:prSet presAssocID="{86E2A531-CBB1-4F6E-BF33-14889035B8F5}" presName="Name56" presStyleLbl="parChTrans1D2" presStyleIdx="5" presStyleCnt="7"/>
      <dgm:spPr/>
    </dgm:pt>
    <dgm:pt modelId="{CEF5B8E8-7E2E-4362-BCD0-FC38251C1907}" type="pres">
      <dgm:prSet presAssocID="{B6B1FE8B-1CE2-419C-95D0-577BCBFB5A4B}" presName="text0" presStyleLbl="node1" presStyleIdx="6" presStyleCnt="8" custScaleX="186904" custRadScaleRad="134237" custRadScaleInc="-4413">
        <dgm:presLayoutVars>
          <dgm:bulletEnabled val="1"/>
        </dgm:presLayoutVars>
      </dgm:prSet>
      <dgm:spPr/>
    </dgm:pt>
    <dgm:pt modelId="{7BC12491-8F30-4705-A82A-466A78F3E749}" type="pres">
      <dgm:prSet presAssocID="{01BC2F60-6742-471D-A320-02526CBFEBA8}" presName="Name56" presStyleLbl="parChTrans1D2" presStyleIdx="6" presStyleCnt="7"/>
      <dgm:spPr/>
    </dgm:pt>
    <dgm:pt modelId="{8DAB36CC-B2F4-42A3-9998-515250272381}" type="pres">
      <dgm:prSet presAssocID="{921947BB-5E4C-4534-8DEA-F6335012F9A5}" presName="text0" presStyleLbl="node1" presStyleIdx="7" presStyleCnt="8" custScaleX="194322" custRadScaleRad="138653" custRadScaleInc="-33325">
        <dgm:presLayoutVars>
          <dgm:bulletEnabled val="1"/>
        </dgm:presLayoutVars>
      </dgm:prSet>
      <dgm:spPr/>
    </dgm:pt>
  </dgm:ptLst>
  <dgm:cxnLst>
    <dgm:cxn modelId="{7F684C06-EE7D-4244-8B13-7C619D96E831}" type="presOf" srcId="{921947BB-5E4C-4534-8DEA-F6335012F9A5}" destId="{8DAB36CC-B2F4-42A3-9998-515250272381}" srcOrd="0" destOrd="0" presId="urn:microsoft.com/office/officeart/2008/layout/RadialCluster"/>
    <dgm:cxn modelId="{03E37F0F-7FEA-4BF0-B80C-11E108830412}" type="presOf" srcId="{DAAFDFCE-1489-4F4A-BBE3-B3B8CCF0F2E6}" destId="{89955A65-B8F0-40BA-91BE-7DB2657EF373}" srcOrd="0" destOrd="0" presId="urn:microsoft.com/office/officeart/2008/layout/RadialCluster"/>
    <dgm:cxn modelId="{306D5635-D5A8-4DF2-BC3E-7E43872C4782}" type="presOf" srcId="{0BE980AF-EFDF-4C34-A4A0-550B34DBEA62}" destId="{ABF223C2-66C8-49F1-82B1-2A9C1A2D34F0}" srcOrd="0" destOrd="0" presId="urn:microsoft.com/office/officeart/2008/layout/RadialCluster"/>
    <dgm:cxn modelId="{44A97137-9E53-4353-A37D-2156FE217848}" type="presOf" srcId="{EC82DDD3-7E8B-4060-A223-AFD0CD8CAD89}" destId="{399D22F0-6101-49A0-9FE0-B8F04319417B}" srcOrd="0" destOrd="0" presId="urn:microsoft.com/office/officeart/2008/layout/RadialCluster"/>
    <dgm:cxn modelId="{2E9D6D3E-DC69-4DA9-81A4-CBC0A0691F11}" srcId="{69862ABF-1865-4F6C-B0D6-228F03293010}" destId="{314DE8E8-43A9-4690-9B76-69D6EDD2775D}" srcOrd="1" destOrd="0" parTransId="{39A4A615-F880-46D9-BE96-B2D2C81833AF}" sibTransId="{5251A02C-3890-4D31-8E9F-5675BCDEF0C9}"/>
    <dgm:cxn modelId="{57EF0745-0329-43EC-B876-D5912D4C2B5C}" type="presOf" srcId="{3DEB3406-0544-4CF4-B3DF-5A47B7CF5B05}" destId="{17F60FAA-A090-4754-9A48-836F13BF71AB}" srcOrd="0" destOrd="0" presId="urn:microsoft.com/office/officeart/2008/layout/RadialCluster"/>
    <dgm:cxn modelId="{7C7D5D68-5CE7-46FB-A1F2-6555BD20BFE0}" srcId="{69862ABF-1865-4F6C-B0D6-228F03293010}" destId="{7D611043-71F1-42CE-8611-A33027CECD8F}" srcOrd="0" destOrd="0" parTransId="{C2BA8703-D32F-4A8D-A070-A54AB8F90828}" sibTransId="{CAEE5052-AC2F-4902-AD6A-623B7FAB9C85}"/>
    <dgm:cxn modelId="{64CAC14B-CE48-4202-BF78-76D4DA2CFB42}" type="presOf" srcId="{314DE8E8-43A9-4690-9B76-69D6EDD2775D}" destId="{E3F98012-ED27-47D2-A631-E784DBAC5381}" srcOrd="0" destOrd="0" presId="urn:microsoft.com/office/officeart/2008/layout/RadialCluster"/>
    <dgm:cxn modelId="{E4807D52-C635-4EBD-81BE-3FAF232C6859}" type="presOf" srcId="{BC813C32-B4B0-42C8-946B-F46B1DED2742}" destId="{BBAC19C7-E0B8-41ED-A618-3753FC739CC0}" srcOrd="0" destOrd="0" presId="urn:microsoft.com/office/officeart/2008/layout/RadialCluster"/>
    <dgm:cxn modelId="{4A626573-948E-4618-8A69-3B8B58FFA8FD}" type="presOf" srcId="{C2BA8703-D32F-4A8D-A070-A54AB8F90828}" destId="{7D993072-FCF2-4AF9-8051-B678E3D5EB02}" srcOrd="0" destOrd="0" presId="urn:microsoft.com/office/officeart/2008/layout/RadialCluster"/>
    <dgm:cxn modelId="{CA5F0B55-1002-418A-83B5-F53D3100DB7A}" srcId="{69862ABF-1865-4F6C-B0D6-228F03293010}" destId="{B6B1FE8B-1CE2-419C-95D0-577BCBFB5A4B}" srcOrd="5" destOrd="0" parTransId="{86E2A531-CBB1-4F6E-BF33-14889035B8F5}" sibTransId="{B55E79A1-C12A-4E22-BBC3-98937D35F329}"/>
    <dgm:cxn modelId="{F5BC1F58-FEEA-4EEF-873C-E6595054A123}" type="presOf" srcId="{69862ABF-1865-4F6C-B0D6-228F03293010}" destId="{43E80660-B427-4A7F-B064-B1594DE8A5C5}" srcOrd="0" destOrd="0" presId="urn:microsoft.com/office/officeart/2008/layout/RadialCluster"/>
    <dgm:cxn modelId="{92655689-46A3-4095-8FC0-DF0E5126DBF4}" type="presOf" srcId="{7D611043-71F1-42CE-8611-A33027CECD8F}" destId="{414B497D-8F07-41FA-9AB0-815AFA8630D5}" srcOrd="0" destOrd="0" presId="urn:microsoft.com/office/officeart/2008/layout/RadialCluster"/>
    <dgm:cxn modelId="{F3CB948B-8526-477C-A9A3-2A0FA227D62A}" type="presOf" srcId="{01BC2F60-6742-471D-A320-02526CBFEBA8}" destId="{7BC12491-8F30-4705-A82A-466A78F3E749}" srcOrd="0" destOrd="0" presId="urn:microsoft.com/office/officeart/2008/layout/RadialCluster"/>
    <dgm:cxn modelId="{AA34C29B-75B5-4FD4-93EA-9575C835083A}" type="presOf" srcId="{EFB964ED-2DB7-453E-A3B5-445E3C42C67F}" destId="{FEB2A47A-5A1F-4B4D-911D-5A39D76F92BB}" srcOrd="0" destOrd="0" presId="urn:microsoft.com/office/officeart/2008/layout/RadialCluster"/>
    <dgm:cxn modelId="{ED1D00A3-BE43-4B5F-BA9E-A0459E456232}" type="presOf" srcId="{944116AE-A5A5-4710-BFA6-CC0BDA83A096}" destId="{6A091A43-B9E4-4421-BED6-D5164BB56F4F}" srcOrd="0" destOrd="0" presId="urn:microsoft.com/office/officeart/2008/layout/RadialCluster"/>
    <dgm:cxn modelId="{E7F70FA4-6520-42E6-BBC8-0A6B3BCE106B}" srcId="{69862ABF-1865-4F6C-B0D6-228F03293010}" destId="{0BE980AF-EFDF-4C34-A4A0-550B34DBEA62}" srcOrd="3" destOrd="0" parTransId="{EC82DDD3-7E8B-4060-A223-AFD0CD8CAD89}" sibTransId="{5DB70537-3451-4179-B786-22107A5B2049}"/>
    <dgm:cxn modelId="{3E8939AF-99FB-4A4A-865E-37FF475B4031}" type="presOf" srcId="{B6B1FE8B-1CE2-419C-95D0-577BCBFB5A4B}" destId="{CEF5B8E8-7E2E-4362-BCD0-FC38251C1907}" srcOrd="0" destOrd="0" presId="urn:microsoft.com/office/officeart/2008/layout/RadialCluster"/>
    <dgm:cxn modelId="{465F37BC-FAA4-42BC-B85C-04DB4917A9FE}" srcId="{69862ABF-1865-4F6C-B0D6-228F03293010}" destId="{BC813C32-B4B0-42C8-946B-F46B1DED2742}" srcOrd="4" destOrd="0" parTransId="{DAAFDFCE-1489-4F4A-BBE3-B3B8CCF0F2E6}" sibTransId="{F85D88A4-F8B0-487E-A849-F061CFDDE9FD}"/>
    <dgm:cxn modelId="{722BAFBC-FA57-49B1-BC1A-9CBE40B2DDA2}" srcId="{69862ABF-1865-4F6C-B0D6-228F03293010}" destId="{944116AE-A5A5-4710-BFA6-CC0BDA83A096}" srcOrd="2" destOrd="0" parTransId="{EFB964ED-2DB7-453E-A3B5-445E3C42C67F}" sibTransId="{1B12D77A-3F21-49EF-9389-E8D7DF861FE7}"/>
    <dgm:cxn modelId="{3C3FBBE4-954A-4791-8D47-4C0CE2C06B53}" type="presOf" srcId="{86E2A531-CBB1-4F6E-BF33-14889035B8F5}" destId="{2FFD7AFE-7AA8-4283-A942-750914890D55}" srcOrd="0" destOrd="0" presId="urn:microsoft.com/office/officeart/2008/layout/RadialCluster"/>
    <dgm:cxn modelId="{E245EFE5-9A7D-4EDC-A975-8940962E101F}" srcId="{69862ABF-1865-4F6C-B0D6-228F03293010}" destId="{921947BB-5E4C-4534-8DEA-F6335012F9A5}" srcOrd="6" destOrd="0" parTransId="{01BC2F60-6742-471D-A320-02526CBFEBA8}" sibTransId="{04D758C1-DF0C-42C0-8944-21559EB0B986}"/>
    <dgm:cxn modelId="{DB884BE7-BF99-4836-B391-342201256DB6}" type="presOf" srcId="{39A4A615-F880-46D9-BE96-B2D2C81833AF}" destId="{C6C54CFE-583B-4934-BE10-3BFCD03F3A74}" srcOrd="0" destOrd="0" presId="urn:microsoft.com/office/officeart/2008/layout/RadialCluster"/>
    <dgm:cxn modelId="{293FB8EA-5D42-4E64-AE82-EABD8AA6A575}" srcId="{3DEB3406-0544-4CF4-B3DF-5A47B7CF5B05}" destId="{69862ABF-1865-4F6C-B0D6-228F03293010}" srcOrd="0" destOrd="0" parTransId="{46EB6EDD-6FB1-4694-A585-7E4548A0DFD1}" sibTransId="{34DC6B92-9453-40A9-98B9-DE8BF89C4C9C}"/>
    <dgm:cxn modelId="{A071E4B5-A120-4774-8D6C-E7706BA9E6F3}" type="presParOf" srcId="{17F60FAA-A090-4754-9A48-836F13BF71AB}" destId="{3F8B744C-952F-414A-944B-F4849899DE0A}" srcOrd="0" destOrd="0" presId="urn:microsoft.com/office/officeart/2008/layout/RadialCluster"/>
    <dgm:cxn modelId="{63844901-289A-46DF-86C3-18688D3E02B2}" type="presParOf" srcId="{3F8B744C-952F-414A-944B-F4849899DE0A}" destId="{43E80660-B427-4A7F-B064-B1594DE8A5C5}" srcOrd="0" destOrd="0" presId="urn:microsoft.com/office/officeart/2008/layout/RadialCluster"/>
    <dgm:cxn modelId="{3BB8715D-21BE-408E-9386-26960C99DF79}" type="presParOf" srcId="{3F8B744C-952F-414A-944B-F4849899DE0A}" destId="{7D993072-FCF2-4AF9-8051-B678E3D5EB02}" srcOrd="1" destOrd="0" presId="urn:microsoft.com/office/officeart/2008/layout/RadialCluster"/>
    <dgm:cxn modelId="{35B0DFCC-75D0-4CCC-BD4F-0B40BAB3190F}" type="presParOf" srcId="{3F8B744C-952F-414A-944B-F4849899DE0A}" destId="{414B497D-8F07-41FA-9AB0-815AFA8630D5}" srcOrd="2" destOrd="0" presId="urn:microsoft.com/office/officeart/2008/layout/RadialCluster"/>
    <dgm:cxn modelId="{7D9EB5DC-FE7F-4A56-8AC8-1CC6D53DFBF9}" type="presParOf" srcId="{3F8B744C-952F-414A-944B-F4849899DE0A}" destId="{C6C54CFE-583B-4934-BE10-3BFCD03F3A74}" srcOrd="3" destOrd="0" presId="urn:microsoft.com/office/officeart/2008/layout/RadialCluster"/>
    <dgm:cxn modelId="{86B5DE24-16A8-4B5F-8380-F127643A8E1C}" type="presParOf" srcId="{3F8B744C-952F-414A-944B-F4849899DE0A}" destId="{E3F98012-ED27-47D2-A631-E784DBAC5381}" srcOrd="4" destOrd="0" presId="urn:microsoft.com/office/officeart/2008/layout/RadialCluster"/>
    <dgm:cxn modelId="{A43BF932-5F38-4333-86F0-0E8682A0B84A}" type="presParOf" srcId="{3F8B744C-952F-414A-944B-F4849899DE0A}" destId="{FEB2A47A-5A1F-4B4D-911D-5A39D76F92BB}" srcOrd="5" destOrd="0" presId="urn:microsoft.com/office/officeart/2008/layout/RadialCluster"/>
    <dgm:cxn modelId="{75380E36-6BE4-4AC8-A50D-5835680E7B18}" type="presParOf" srcId="{3F8B744C-952F-414A-944B-F4849899DE0A}" destId="{6A091A43-B9E4-4421-BED6-D5164BB56F4F}" srcOrd="6" destOrd="0" presId="urn:microsoft.com/office/officeart/2008/layout/RadialCluster"/>
    <dgm:cxn modelId="{74666B27-B511-4F24-8E38-F42D8941E48F}" type="presParOf" srcId="{3F8B744C-952F-414A-944B-F4849899DE0A}" destId="{399D22F0-6101-49A0-9FE0-B8F04319417B}" srcOrd="7" destOrd="0" presId="urn:microsoft.com/office/officeart/2008/layout/RadialCluster"/>
    <dgm:cxn modelId="{F3E68403-D558-492C-BCF1-99D185DE3DB6}" type="presParOf" srcId="{3F8B744C-952F-414A-944B-F4849899DE0A}" destId="{ABF223C2-66C8-49F1-82B1-2A9C1A2D34F0}" srcOrd="8" destOrd="0" presId="urn:microsoft.com/office/officeart/2008/layout/RadialCluster"/>
    <dgm:cxn modelId="{1F97F75D-D814-4A8D-B033-34374CC1083F}" type="presParOf" srcId="{3F8B744C-952F-414A-944B-F4849899DE0A}" destId="{89955A65-B8F0-40BA-91BE-7DB2657EF373}" srcOrd="9" destOrd="0" presId="urn:microsoft.com/office/officeart/2008/layout/RadialCluster"/>
    <dgm:cxn modelId="{BE542062-F124-466C-A407-2B7E69823580}" type="presParOf" srcId="{3F8B744C-952F-414A-944B-F4849899DE0A}" destId="{BBAC19C7-E0B8-41ED-A618-3753FC739CC0}" srcOrd="10" destOrd="0" presId="urn:microsoft.com/office/officeart/2008/layout/RadialCluster"/>
    <dgm:cxn modelId="{80B581A6-EFF3-4D52-813B-F9896AB4756B}" type="presParOf" srcId="{3F8B744C-952F-414A-944B-F4849899DE0A}" destId="{2FFD7AFE-7AA8-4283-A942-750914890D55}" srcOrd="11" destOrd="0" presId="urn:microsoft.com/office/officeart/2008/layout/RadialCluster"/>
    <dgm:cxn modelId="{58F8471A-A54A-4950-995D-94B43EE787CE}" type="presParOf" srcId="{3F8B744C-952F-414A-944B-F4849899DE0A}" destId="{CEF5B8E8-7E2E-4362-BCD0-FC38251C1907}" srcOrd="12" destOrd="0" presId="urn:microsoft.com/office/officeart/2008/layout/RadialCluster"/>
    <dgm:cxn modelId="{86449125-23CC-400C-B2A2-4D4D65810FC6}" type="presParOf" srcId="{3F8B744C-952F-414A-944B-F4849899DE0A}" destId="{7BC12491-8F30-4705-A82A-466A78F3E749}" srcOrd="13" destOrd="0" presId="urn:microsoft.com/office/officeart/2008/layout/RadialCluster"/>
    <dgm:cxn modelId="{F1EE2AE0-687F-405D-9165-65EC0256B220}" type="presParOf" srcId="{3F8B744C-952F-414A-944B-F4849899DE0A}" destId="{8DAB36CC-B2F4-42A3-9998-515250272381}" srcOrd="1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EB3406-0544-4CF4-B3DF-5A47B7CF5B05}" type="doc">
      <dgm:prSet loTypeId="urn:microsoft.com/office/officeart/2008/layout/RadialCluster" loCatId="cycle" qsTypeId="urn:microsoft.com/office/officeart/2005/8/quickstyle/simple1" qsCatId="simple" csTypeId="urn:microsoft.com/office/officeart/2005/8/colors/colorful4" csCatId="colorful" phldr="1"/>
      <dgm:spPr/>
      <dgm:t>
        <a:bodyPr/>
        <a:lstStyle/>
        <a:p>
          <a:endParaRPr lang="es-EC"/>
        </a:p>
      </dgm:t>
    </dgm:pt>
    <dgm:pt modelId="{69862ABF-1865-4F6C-B0D6-228F03293010}">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ES" sz="2400" b="0" cap="none" spc="0" dirty="0">
              <a:ln w="0"/>
              <a:solidFill>
                <a:schemeClr val="tx1">
                  <a:lumMod val="95000"/>
                  <a:lumOff val="5000"/>
                </a:schemeClr>
              </a:solidFill>
              <a:effectLst>
                <a:outerShdw blurRad="38100" dist="25400" dir="5400000" algn="ctr" rotWithShape="0">
                  <a:srgbClr val="6E747A">
                    <a:alpha val="43000"/>
                  </a:srgbClr>
                </a:outerShdw>
              </a:effectLst>
              <a:highlight>
                <a:srgbClr val="FFFF00"/>
              </a:highlight>
              <a:latin typeface="Arial "/>
            </a:rPr>
            <a:t>Ho</a:t>
          </a:r>
          <a:endParaRPr lang="es-EC" sz="2400" dirty="0">
            <a:latin typeface="Arial "/>
          </a:endParaRPr>
        </a:p>
      </dgm:t>
    </dgm:pt>
    <dgm:pt modelId="{46EB6EDD-6FB1-4694-A585-7E4548A0DFD1}" type="parTrans" cxnId="{293FB8EA-5D42-4E64-AE82-EABD8AA6A575}">
      <dgm:prSet/>
      <dgm:spPr/>
      <dgm:t>
        <a:bodyPr/>
        <a:lstStyle/>
        <a:p>
          <a:endParaRPr lang="es-EC" sz="1600">
            <a:latin typeface="Arial "/>
          </a:endParaRPr>
        </a:p>
      </dgm:t>
    </dgm:pt>
    <dgm:pt modelId="{34DC6B92-9453-40A9-98B9-DE8BF89C4C9C}" type="sibTrans" cxnId="{293FB8EA-5D42-4E64-AE82-EABD8AA6A575}">
      <dgm:prSet/>
      <dgm:spPr/>
      <dgm:t>
        <a:bodyPr/>
        <a:lstStyle/>
        <a:p>
          <a:endParaRPr lang="es-EC" sz="1600">
            <a:latin typeface="Arial "/>
          </a:endParaRPr>
        </a:p>
      </dgm:t>
    </dgm:pt>
    <dgm:pt modelId="{7D611043-71F1-42CE-8611-A33027CECD8F}">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ES" sz="1600" dirty="0">
              <a:highlight>
                <a:srgbClr val="FFFF00"/>
              </a:highlight>
              <a:latin typeface="Arial "/>
            </a:rPr>
            <a:t>Materia seca </a:t>
          </a:r>
        </a:p>
        <a:p>
          <a:r>
            <a:rPr lang="es-ES" sz="1600" dirty="0">
              <a:solidFill>
                <a:schemeClr val="tx1">
                  <a:lumMod val="95000"/>
                  <a:lumOff val="5000"/>
                </a:schemeClr>
              </a:solidFill>
              <a:latin typeface="Arial "/>
            </a:rPr>
            <a:t>P1 98,95 c</a:t>
          </a:r>
        </a:p>
        <a:p>
          <a:r>
            <a:rPr lang="es-ES" sz="1600" dirty="0">
              <a:solidFill>
                <a:schemeClr val="tx1">
                  <a:lumMod val="95000"/>
                  <a:lumOff val="5000"/>
                </a:schemeClr>
              </a:solidFill>
              <a:latin typeface="Arial "/>
            </a:rPr>
            <a:t>P2 98,58 b</a:t>
          </a:r>
        </a:p>
        <a:p>
          <a:r>
            <a:rPr lang="es-ES" sz="1600" dirty="0">
              <a:solidFill>
                <a:schemeClr val="tx1">
                  <a:lumMod val="95000"/>
                  <a:lumOff val="5000"/>
                </a:schemeClr>
              </a:solidFill>
              <a:latin typeface="Arial "/>
            </a:rPr>
            <a:t>P3 92,88 a</a:t>
          </a:r>
        </a:p>
      </dgm:t>
    </dgm:pt>
    <dgm:pt modelId="{C2BA8703-D32F-4A8D-A070-A54AB8F90828}" type="parTrans" cxnId="{7C7D5D68-5CE7-46FB-A1F2-6555BD20BFE0}">
      <dgm:prSet/>
      <dgm:spPr/>
      <dgm:t>
        <a:bodyPr/>
        <a:lstStyle/>
        <a:p>
          <a:endParaRPr lang="es-EC" sz="1600">
            <a:latin typeface="Arial "/>
          </a:endParaRPr>
        </a:p>
      </dgm:t>
    </dgm:pt>
    <dgm:pt modelId="{CAEE5052-AC2F-4902-AD6A-623B7FAB9C85}" type="sibTrans" cxnId="{7C7D5D68-5CE7-46FB-A1F2-6555BD20BFE0}">
      <dgm:prSet/>
      <dgm:spPr/>
      <dgm:t>
        <a:bodyPr/>
        <a:lstStyle/>
        <a:p>
          <a:endParaRPr lang="es-EC" sz="1600">
            <a:latin typeface="Arial "/>
          </a:endParaRPr>
        </a:p>
      </dgm:t>
    </dgm:pt>
    <dgm:pt modelId="{314DE8E8-43A9-4690-9B76-69D6EDD2775D}">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ES" sz="1600" dirty="0">
              <a:highlight>
                <a:srgbClr val="FFFF00"/>
              </a:highlight>
              <a:latin typeface="Arial "/>
            </a:rPr>
            <a:t>Humedad</a:t>
          </a:r>
        </a:p>
        <a:p>
          <a:r>
            <a:rPr lang="es-ES" sz="1600" dirty="0">
              <a:solidFill>
                <a:schemeClr val="tx1">
                  <a:lumMod val="95000"/>
                  <a:lumOff val="5000"/>
                </a:schemeClr>
              </a:solidFill>
              <a:latin typeface="Arial "/>
            </a:rPr>
            <a:t>P1 1,01 a</a:t>
          </a:r>
        </a:p>
        <a:p>
          <a:r>
            <a:rPr lang="es-ES" sz="1600" dirty="0">
              <a:solidFill>
                <a:schemeClr val="tx1">
                  <a:lumMod val="95000"/>
                  <a:lumOff val="5000"/>
                </a:schemeClr>
              </a:solidFill>
              <a:latin typeface="Arial "/>
            </a:rPr>
            <a:t>P2 1,42 b</a:t>
          </a:r>
        </a:p>
        <a:p>
          <a:r>
            <a:rPr lang="es-ES" sz="1600" dirty="0">
              <a:solidFill>
                <a:schemeClr val="tx1">
                  <a:lumMod val="95000"/>
                  <a:lumOff val="5000"/>
                </a:schemeClr>
              </a:solidFill>
              <a:latin typeface="Arial "/>
            </a:rPr>
            <a:t>P3 7,04 c</a:t>
          </a:r>
          <a:endParaRPr lang="es-EC" sz="1600" dirty="0">
            <a:latin typeface="Arial "/>
          </a:endParaRPr>
        </a:p>
      </dgm:t>
    </dgm:pt>
    <dgm:pt modelId="{39A4A615-F880-46D9-BE96-B2D2C81833AF}" type="parTrans" cxnId="{2E9D6D3E-DC69-4DA9-81A4-CBC0A0691F11}">
      <dgm:prSet/>
      <dgm:spPr/>
      <dgm:t>
        <a:bodyPr/>
        <a:lstStyle/>
        <a:p>
          <a:endParaRPr lang="es-EC" sz="1600">
            <a:latin typeface="Arial "/>
          </a:endParaRPr>
        </a:p>
      </dgm:t>
    </dgm:pt>
    <dgm:pt modelId="{5251A02C-3890-4D31-8E9F-5675BCDEF0C9}" type="sibTrans" cxnId="{2E9D6D3E-DC69-4DA9-81A4-CBC0A0691F11}">
      <dgm:prSet/>
      <dgm:spPr/>
      <dgm:t>
        <a:bodyPr/>
        <a:lstStyle/>
        <a:p>
          <a:endParaRPr lang="es-EC" sz="1600">
            <a:latin typeface="Arial "/>
          </a:endParaRPr>
        </a:p>
      </dgm:t>
    </dgm:pt>
    <dgm:pt modelId="{944116AE-A5A5-4710-BFA6-CC0BDA83A096}">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ES" sz="1600" dirty="0">
              <a:highlight>
                <a:srgbClr val="FFFF00"/>
              </a:highlight>
              <a:latin typeface="Arial "/>
            </a:rPr>
            <a:t>Ceniza</a:t>
          </a:r>
        </a:p>
        <a:p>
          <a:r>
            <a:rPr lang="es-ES" sz="1600" dirty="0">
              <a:solidFill>
                <a:schemeClr val="tx1">
                  <a:lumMod val="95000"/>
                  <a:lumOff val="5000"/>
                </a:schemeClr>
              </a:solidFill>
              <a:latin typeface="Arial "/>
            </a:rPr>
            <a:t>P1 0,30 c</a:t>
          </a:r>
        </a:p>
        <a:p>
          <a:r>
            <a:rPr lang="es-ES" sz="1600" dirty="0">
              <a:solidFill>
                <a:schemeClr val="tx1">
                  <a:lumMod val="95000"/>
                  <a:lumOff val="5000"/>
                </a:schemeClr>
              </a:solidFill>
              <a:latin typeface="Arial "/>
            </a:rPr>
            <a:t>P2 0,23 b</a:t>
          </a:r>
        </a:p>
        <a:p>
          <a:r>
            <a:rPr lang="es-ES" sz="1600" dirty="0">
              <a:solidFill>
                <a:schemeClr val="tx1">
                  <a:lumMod val="95000"/>
                  <a:lumOff val="5000"/>
                </a:schemeClr>
              </a:solidFill>
              <a:latin typeface="Arial "/>
            </a:rPr>
            <a:t>P3 0,07 a</a:t>
          </a:r>
          <a:endParaRPr lang="es-EC" sz="1600" dirty="0">
            <a:latin typeface="Arial "/>
          </a:endParaRPr>
        </a:p>
      </dgm:t>
    </dgm:pt>
    <dgm:pt modelId="{EFB964ED-2DB7-453E-A3B5-445E3C42C67F}" type="parTrans" cxnId="{722BAFBC-FA57-49B1-BC1A-9CBE40B2DDA2}">
      <dgm:prSet/>
      <dgm:spPr/>
      <dgm:t>
        <a:bodyPr/>
        <a:lstStyle/>
        <a:p>
          <a:endParaRPr lang="es-EC" sz="1600">
            <a:latin typeface="Arial "/>
          </a:endParaRPr>
        </a:p>
      </dgm:t>
    </dgm:pt>
    <dgm:pt modelId="{1B12D77A-3F21-49EF-9389-E8D7DF861FE7}" type="sibTrans" cxnId="{722BAFBC-FA57-49B1-BC1A-9CBE40B2DDA2}">
      <dgm:prSet/>
      <dgm:spPr/>
      <dgm:t>
        <a:bodyPr/>
        <a:lstStyle/>
        <a:p>
          <a:endParaRPr lang="es-EC" sz="1600">
            <a:latin typeface="Arial "/>
          </a:endParaRPr>
        </a:p>
      </dgm:t>
    </dgm:pt>
    <dgm:pt modelId="{0BE980AF-EFDF-4C34-A4A0-550B34DBEA62}">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ES" sz="1600" dirty="0">
              <a:highlight>
                <a:srgbClr val="FFFF00"/>
              </a:highlight>
              <a:latin typeface="Arial "/>
            </a:rPr>
            <a:t>Grasa</a:t>
          </a:r>
        </a:p>
        <a:p>
          <a:r>
            <a:rPr lang="es-ES" sz="1600" dirty="0">
              <a:solidFill>
                <a:schemeClr val="tx1">
                  <a:lumMod val="95000"/>
                  <a:lumOff val="5000"/>
                </a:schemeClr>
              </a:solidFill>
              <a:latin typeface="Arial "/>
            </a:rPr>
            <a:t>P1 1,61 b</a:t>
          </a:r>
        </a:p>
        <a:p>
          <a:r>
            <a:rPr lang="es-ES" sz="1600" dirty="0">
              <a:solidFill>
                <a:schemeClr val="tx1">
                  <a:lumMod val="95000"/>
                  <a:lumOff val="5000"/>
                </a:schemeClr>
              </a:solidFill>
              <a:latin typeface="Arial "/>
            </a:rPr>
            <a:t>P2 0,77 a</a:t>
          </a:r>
        </a:p>
        <a:p>
          <a:r>
            <a:rPr lang="es-ES" sz="1600" dirty="0">
              <a:solidFill>
                <a:schemeClr val="tx1">
                  <a:lumMod val="95000"/>
                  <a:lumOff val="5000"/>
                </a:schemeClr>
              </a:solidFill>
              <a:latin typeface="Arial "/>
            </a:rPr>
            <a:t>P3 0,76 a</a:t>
          </a:r>
          <a:endParaRPr lang="es-EC" sz="1600" dirty="0">
            <a:latin typeface="Arial "/>
          </a:endParaRPr>
        </a:p>
      </dgm:t>
    </dgm:pt>
    <dgm:pt modelId="{EC82DDD3-7E8B-4060-A223-AFD0CD8CAD89}" type="parTrans" cxnId="{E7F70FA4-6520-42E6-BBC8-0A6B3BCE106B}">
      <dgm:prSet/>
      <dgm:spPr/>
      <dgm:t>
        <a:bodyPr/>
        <a:lstStyle/>
        <a:p>
          <a:endParaRPr lang="es-EC" sz="1600">
            <a:latin typeface="Arial "/>
          </a:endParaRPr>
        </a:p>
      </dgm:t>
    </dgm:pt>
    <dgm:pt modelId="{5DB70537-3451-4179-B786-22107A5B2049}" type="sibTrans" cxnId="{E7F70FA4-6520-42E6-BBC8-0A6B3BCE106B}">
      <dgm:prSet/>
      <dgm:spPr/>
      <dgm:t>
        <a:bodyPr/>
        <a:lstStyle/>
        <a:p>
          <a:endParaRPr lang="es-EC" sz="1600">
            <a:latin typeface="Arial "/>
          </a:endParaRPr>
        </a:p>
      </dgm:t>
    </dgm:pt>
    <dgm:pt modelId="{BC813C32-B4B0-42C8-946B-F46B1DED2742}">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ES" sz="1600" dirty="0">
              <a:highlight>
                <a:srgbClr val="FFFF00"/>
              </a:highlight>
              <a:latin typeface="Arial "/>
            </a:rPr>
            <a:t>Fibra</a:t>
          </a:r>
        </a:p>
        <a:p>
          <a:r>
            <a:rPr lang="es-ES" sz="1600" dirty="0">
              <a:solidFill>
                <a:schemeClr val="tx1">
                  <a:lumMod val="95000"/>
                  <a:lumOff val="5000"/>
                </a:schemeClr>
              </a:solidFill>
              <a:latin typeface="Arial "/>
            </a:rPr>
            <a:t>P1 6,77 b</a:t>
          </a:r>
        </a:p>
        <a:p>
          <a:r>
            <a:rPr lang="es-ES" sz="1600" dirty="0">
              <a:solidFill>
                <a:schemeClr val="tx1">
                  <a:lumMod val="95000"/>
                  <a:lumOff val="5000"/>
                </a:schemeClr>
              </a:solidFill>
              <a:latin typeface="Arial "/>
            </a:rPr>
            <a:t>P2 4,17 a</a:t>
          </a:r>
        </a:p>
        <a:p>
          <a:r>
            <a:rPr lang="es-ES" sz="1600" dirty="0">
              <a:solidFill>
                <a:schemeClr val="tx1">
                  <a:lumMod val="95000"/>
                  <a:lumOff val="5000"/>
                </a:schemeClr>
              </a:solidFill>
              <a:latin typeface="Arial "/>
            </a:rPr>
            <a:t>P3 4,17a</a:t>
          </a:r>
          <a:endParaRPr lang="es-EC" sz="1600" dirty="0">
            <a:latin typeface="Arial "/>
          </a:endParaRPr>
        </a:p>
      </dgm:t>
    </dgm:pt>
    <dgm:pt modelId="{DAAFDFCE-1489-4F4A-BBE3-B3B8CCF0F2E6}" type="parTrans" cxnId="{465F37BC-FAA4-42BC-B85C-04DB4917A9FE}">
      <dgm:prSet/>
      <dgm:spPr/>
      <dgm:t>
        <a:bodyPr/>
        <a:lstStyle/>
        <a:p>
          <a:endParaRPr lang="es-EC" sz="1600">
            <a:latin typeface="Arial "/>
          </a:endParaRPr>
        </a:p>
      </dgm:t>
    </dgm:pt>
    <dgm:pt modelId="{F85D88A4-F8B0-487E-A849-F061CFDDE9FD}" type="sibTrans" cxnId="{465F37BC-FAA4-42BC-B85C-04DB4917A9FE}">
      <dgm:prSet/>
      <dgm:spPr/>
      <dgm:t>
        <a:bodyPr/>
        <a:lstStyle/>
        <a:p>
          <a:endParaRPr lang="es-EC" sz="1600">
            <a:latin typeface="Arial "/>
          </a:endParaRPr>
        </a:p>
      </dgm:t>
    </dgm:pt>
    <dgm:pt modelId="{B6B1FE8B-1CE2-419C-95D0-577BCBFB5A4B}">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ES" sz="1600" dirty="0">
              <a:highlight>
                <a:srgbClr val="FFFF00"/>
              </a:highlight>
              <a:latin typeface="Arial "/>
            </a:rPr>
            <a:t>Proteína</a:t>
          </a:r>
        </a:p>
        <a:p>
          <a:r>
            <a:rPr lang="es-ES" sz="1600" dirty="0">
              <a:solidFill>
                <a:schemeClr val="tx1">
                  <a:lumMod val="95000"/>
                  <a:lumOff val="5000"/>
                </a:schemeClr>
              </a:solidFill>
              <a:latin typeface="Arial "/>
            </a:rPr>
            <a:t>P1 20,75 b</a:t>
          </a:r>
        </a:p>
        <a:p>
          <a:r>
            <a:rPr lang="es-ES" sz="1600" dirty="0">
              <a:solidFill>
                <a:schemeClr val="tx1">
                  <a:lumMod val="95000"/>
                  <a:lumOff val="5000"/>
                </a:schemeClr>
              </a:solidFill>
              <a:latin typeface="Arial "/>
            </a:rPr>
            <a:t>P2 19,69 ab</a:t>
          </a:r>
        </a:p>
        <a:p>
          <a:r>
            <a:rPr lang="es-ES" sz="1600" dirty="0">
              <a:solidFill>
                <a:schemeClr val="tx1">
                  <a:lumMod val="95000"/>
                  <a:lumOff val="5000"/>
                </a:schemeClr>
              </a:solidFill>
              <a:latin typeface="Arial "/>
            </a:rPr>
            <a:t>P3 18,39 a</a:t>
          </a:r>
          <a:endParaRPr lang="es-EC" sz="1600" dirty="0">
            <a:latin typeface="Arial "/>
          </a:endParaRPr>
        </a:p>
      </dgm:t>
    </dgm:pt>
    <dgm:pt modelId="{86E2A531-CBB1-4F6E-BF33-14889035B8F5}" type="parTrans" cxnId="{CA5F0B55-1002-418A-83B5-F53D3100DB7A}">
      <dgm:prSet/>
      <dgm:spPr/>
      <dgm:t>
        <a:bodyPr/>
        <a:lstStyle/>
        <a:p>
          <a:endParaRPr lang="es-EC" sz="1600">
            <a:latin typeface="Arial "/>
          </a:endParaRPr>
        </a:p>
      </dgm:t>
    </dgm:pt>
    <dgm:pt modelId="{B55E79A1-C12A-4E22-BBC3-98937D35F329}" type="sibTrans" cxnId="{CA5F0B55-1002-418A-83B5-F53D3100DB7A}">
      <dgm:prSet/>
      <dgm:spPr/>
      <dgm:t>
        <a:bodyPr/>
        <a:lstStyle/>
        <a:p>
          <a:endParaRPr lang="es-EC" sz="1600">
            <a:latin typeface="Arial "/>
          </a:endParaRPr>
        </a:p>
      </dgm:t>
    </dgm:pt>
    <dgm:pt modelId="{921947BB-5E4C-4534-8DEA-F6335012F9A5}">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ES" sz="1600" dirty="0">
              <a:highlight>
                <a:srgbClr val="FFFF00"/>
              </a:highlight>
              <a:latin typeface="Arial "/>
            </a:rPr>
            <a:t>Aflatoxinas Totales</a:t>
          </a:r>
        </a:p>
        <a:p>
          <a:r>
            <a:rPr lang="es-ES" sz="1600" dirty="0">
              <a:solidFill>
                <a:schemeClr val="tx1">
                  <a:lumMod val="95000"/>
                  <a:lumOff val="5000"/>
                </a:schemeClr>
              </a:solidFill>
              <a:latin typeface="Arial "/>
            </a:rPr>
            <a:t>P1 2,01 c</a:t>
          </a:r>
        </a:p>
        <a:p>
          <a:r>
            <a:rPr lang="es-ES" sz="1600" dirty="0">
              <a:solidFill>
                <a:schemeClr val="tx1">
                  <a:lumMod val="95000"/>
                  <a:lumOff val="5000"/>
                </a:schemeClr>
              </a:solidFill>
              <a:latin typeface="Arial "/>
            </a:rPr>
            <a:t>P2 1,18 a</a:t>
          </a:r>
        </a:p>
        <a:p>
          <a:r>
            <a:rPr lang="es-ES" sz="1600" dirty="0">
              <a:solidFill>
                <a:schemeClr val="tx1">
                  <a:lumMod val="95000"/>
                  <a:lumOff val="5000"/>
                </a:schemeClr>
              </a:solidFill>
              <a:latin typeface="Arial "/>
            </a:rPr>
            <a:t>P3 1,68 b</a:t>
          </a:r>
          <a:endParaRPr lang="es-EC" sz="1600" dirty="0">
            <a:latin typeface="Arial "/>
          </a:endParaRPr>
        </a:p>
      </dgm:t>
    </dgm:pt>
    <dgm:pt modelId="{01BC2F60-6742-471D-A320-02526CBFEBA8}" type="parTrans" cxnId="{E245EFE5-9A7D-4EDC-A975-8940962E101F}">
      <dgm:prSet/>
      <dgm:spPr/>
      <dgm:t>
        <a:bodyPr/>
        <a:lstStyle/>
        <a:p>
          <a:endParaRPr lang="es-EC" sz="1600">
            <a:latin typeface="Arial "/>
          </a:endParaRPr>
        </a:p>
      </dgm:t>
    </dgm:pt>
    <dgm:pt modelId="{04D758C1-DF0C-42C0-8944-21559EB0B986}" type="sibTrans" cxnId="{E245EFE5-9A7D-4EDC-A975-8940962E101F}">
      <dgm:prSet/>
      <dgm:spPr/>
      <dgm:t>
        <a:bodyPr/>
        <a:lstStyle/>
        <a:p>
          <a:endParaRPr lang="es-EC" sz="1600">
            <a:latin typeface="Arial "/>
          </a:endParaRPr>
        </a:p>
      </dgm:t>
    </dgm:pt>
    <dgm:pt modelId="{17F60FAA-A090-4754-9A48-836F13BF71AB}" type="pres">
      <dgm:prSet presAssocID="{3DEB3406-0544-4CF4-B3DF-5A47B7CF5B05}" presName="Name0" presStyleCnt="0">
        <dgm:presLayoutVars>
          <dgm:chMax val="1"/>
          <dgm:chPref val="1"/>
          <dgm:dir/>
          <dgm:animOne val="branch"/>
          <dgm:animLvl val="lvl"/>
        </dgm:presLayoutVars>
      </dgm:prSet>
      <dgm:spPr/>
    </dgm:pt>
    <dgm:pt modelId="{3F8B744C-952F-414A-944B-F4849899DE0A}" type="pres">
      <dgm:prSet presAssocID="{69862ABF-1865-4F6C-B0D6-228F03293010}" presName="singleCycle" presStyleCnt="0"/>
      <dgm:spPr/>
    </dgm:pt>
    <dgm:pt modelId="{43E80660-B427-4A7F-B064-B1594DE8A5C5}" type="pres">
      <dgm:prSet presAssocID="{69862ABF-1865-4F6C-B0D6-228F03293010}" presName="singleCenter" presStyleLbl="node1" presStyleIdx="0" presStyleCnt="8">
        <dgm:presLayoutVars>
          <dgm:chMax val="7"/>
          <dgm:chPref val="7"/>
        </dgm:presLayoutVars>
      </dgm:prSet>
      <dgm:spPr/>
    </dgm:pt>
    <dgm:pt modelId="{7D993072-FCF2-4AF9-8051-B678E3D5EB02}" type="pres">
      <dgm:prSet presAssocID="{C2BA8703-D32F-4A8D-A070-A54AB8F90828}" presName="Name56" presStyleLbl="parChTrans1D2" presStyleIdx="0" presStyleCnt="7"/>
      <dgm:spPr/>
    </dgm:pt>
    <dgm:pt modelId="{414B497D-8F07-41FA-9AB0-815AFA8630D5}" type="pres">
      <dgm:prSet presAssocID="{7D611043-71F1-42CE-8611-A33027CECD8F}" presName="text0" presStyleLbl="node1" presStyleIdx="1" presStyleCnt="8" custScaleX="150733">
        <dgm:presLayoutVars>
          <dgm:bulletEnabled val="1"/>
        </dgm:presLayoutVars>
      </dgm:prSet>
      <dgm:spPr/>
    </dgm:pt>
    <dgm:pt modelId="{C6C54CFE-583B-4934-BE10-3BFCD03F3A74}" type="pres">
      <dgm:prSet presAssocID="{39A4A615-F880-46D9-BE96-B2D2C81833AF}" presName="Name56" presStyleLbl="parChTrans1D2" presStyleIdx="1" presStyleCnt="7"/>
      <dgm:spPr/>
    </dgm:pt>
    <dgm:pt modelId="{E3F98012-ED27-47D2-A631-E784DBAC5381}" type="pres">
      <dgm:prSet presAssocID="{314DE8E8-43A9-4690-9B76-69D6EDD2775D}" presName="text0" presStyleLbl="node1" presStyleIdx="2" presStyleCnt="8" custScaleX="186208" custRadScaleRad="124297" custRadScaleInc="39540">
        <dgm:presLayoutVars>
          <dgm:bulletEnabled val="1"/>
        </dgm:presLayoutVars>
      </dgm:prSet>
      <dgm:spPr/>
    </dgm:pt>
    <dgm:pt modelId="{FEB2A47A-5A1F-4B4D-911D-5A39D76F92BB}" type="pres">
      <dgm:prSet presAssocID="{EFB964ED-2DB7-453E-A3B5-445E3C42C67F}" presName="Name56" presStyleLbl="parChTrans1D2" presStyleIdx="2" presStyleCnt="7"/>
      <dgm:spPr/>
    </dgm:pt>
    <dgm:pt modelId="{6A091A43-B9E4-4421-BED6-D5164BB56F4F}" type="pres">
      <dgm:prSet presAssocID="{944116AE-A5A5-4710-BFA6-CC0BDA83A096}" presName="text0" presStyleLbl="node1" presStyleIdx="3" presStyleCnt="8" custScaleX="142945" custRadScaleRad="112603" custRadScaleInc="-5676">
        <dgm:presLayoutVars>
          <dgm:bulletEnabled val="1"/>
        </dgm:presLayoutVars>
      </dgm:prSet>
      <dgm:spPr/>
    </dgm:pt>
    <dgm:pt modelId="{399D22F0-6101-49A0-9FE0-B8F04319417B}" type="pres">
      <dgm:prSet presAssocID="{EC82DDD3-7E8B-4060-A223-AFD0CD8CAD89}" presName="Name56" presStyleLbl="parChTrans1D2" presStyleIdx="3" presStyleCnt="7"/>
      <dgm:spPr/>
    </dgm:pt>
    <dgm:pt modelId="{ABF223C2-66C8-49F1-82B1-2A9C1A2D34F0}" type="pres">
      <dgm:prSet presAssocID="{0BE980AF-EFDF-4C34-A4A0-550B34DBEA62}" presName="text0" presStyleLbl="node1" presStyleIdx="4" presStyleCnt="8" custScaleX="164267" custRadScaleRad="97456" custRadScaleInc="-3163">
        <dgm:presLayoutVars>
          <dgm:bulletEnabled val="1"/>
        </dgm:presLayoutVars>
      </dgm:prSet>
      <dgm:spPr/>
    </dgm:pt>
    <dgm:pt modelId="{89955A65-B8F0-40BA-91BE-7DB2657EF373}" type="pres">
      <dgm:prSet presAssocID="{DAAFDFCE-1489-4F4A-BBE3-B3B8CCF0F2E6}" presName="Name56" presStyleLbl="parChTrans1D2" presStyleIdx="4" presStyleCnt="7"/>
      <dgm:spPr/>
    </dgm:pt>
    <dgm:pt modelId="{BBAC19C7-E0B8-41ED-A618-3753FC739CC0}" type="pres">
      <dgm:prSet presAssocID="{BC813C32-B4B0-42C8-946B-F46B1DED2742}" presName="text0" presStyleLbl="node1" presStyleIdx="5" presStyleCnt="8" custScaleX="149734" custRadScaleRad="100409" custRadScaleInc="8175">
        <dgm:presLayoutVars>
          <dgm:bulletEnabled val="1"/>
        </dgm:presLayoutVars>
      </dgm:prSet>
      <dgm:spPr/>
    </dgm:pt>
    <dgm:pt modelId="{2FFD7AFE-7AA8-4283-A942-750914890D55}" type="pres">
      <dgm:prSet presAssocID="{86E2A531-CBB1-4F6E-BF33-14889035B8F5}" presName="Name56" presStyleLbl="parChTrans1D2" presStyleIdx="5" presStyleCnt="7"/>
      <dgm:spPr/>
    </dgm:pt>
    <dgm:pt modelId="{CEF5B8E8-7E2E-4362-BCD0-FC38251C1907}" type="pres">
      <dgm:prSet presAssocID="{B6B1FE8B-1CE2-419C-95D0-577BCBFB5A4B}" presName="text0" presStyleLbl="node1" presStyleIdx="6" presStyleCnt="8" custScaleX="186904" custRadScaleRad="135548" custRadScaleInc="-2059">
        <dgm:presLayoutVars>
          <dgm:bulletEnabled val="1"/>
        </dgm:presLayoutVars>
      </dgm:prSet>
      <dgm:spPr/>
    </dgm:pt>
    <dgm:pt modelId="{7BC12491-8F30-4705-A82A-466A78F3E749}" type="pres">
      <dgm:prSet presAssocID="{01BC2F60-6742-471D-A320-02526CBFEBA8}" presName="Name56" presStyleLbl="parChTrans1D2" presStyleIdx="6" presStyleCnt="7"/>
      <dgm:spPr/>
    </dgm:pt>
    <dgm:pt modelId="{8DAB36CC-B2F4-42A3-9998-515250272381}" type="pres">
      <dgm:prSet presAssocID="{921947BB-5E4C-4534-8DEA-F6335012F9A5}" presName="text0" presStyleLbl="node1" presStyleIdx="7" presStyleCnt="8" custScaleX="194322" custRadScaleRad="138653" custRadScaleInc="-33325">
        <dgm:presLayoutVars>
          <dgm:bulletEnabled val="1"/>
        </dgm:presLayoutVars>
      </dgm:prSet>
      <dgm:spPr/>
    </dgm:pt>
  </dgm:ptLst>
  <dgm:cxnLst>
    <dgm:cxn modelId="{7F684C06-EE7D-4244-8B13-7C619D96E831}" type="presOf" srcId="{921947BB-5E4C-4534-8DEA-F6335012F9A5}" destId="{8DAB36CC-B2F4-42A3-9998-515250272381}" srcOrd="0" destOrd="0" presId="urn:microsoft.com/office/officeart/2008/layout/RadialCluster"/>
    <dgm:cxn modelId="{03E37F0F-7FEA-4BF0-B80C-11E108830412}" type="presOf" srcId="{DAAFDFCE-1489-4F4A-BBE3-B3B8CCF0F2E6}" destId="{89955A65-B8F0-40BA-91BE-7DB2657EF373}" srcOrd="0" destOrd="0" presId="urn:microsoft.com/office/officeart/2008/layout/RadialCluster"/>
    <dgm:cxn modelId="{306D5635-D5A8-4DF2-BC3E-7E43872C4782}" type="presOf" srcId="{0BE980AF-EFDF-4C34-A4A0-550B34DBEA62}" destId="{ABF223C2-66C8-49F1-82B1-2A9C1A2D34F0}" srcOrd="0" destOrd="0" presId="urn:microsoft.com/office/officeart/2008/layout/RadialCluster"/>
    <dgm:cxn modelId="{44A97137-9E53-4353-A37D-2156FE217848}" type="presOf" srcId="{EC82DDD3-7E8B-4060-A223-AFD0CD8CAD89}" destId="{399D22F0-6101-49A0-9FE0-B8F04319417B}" srcOrd="0" destOrd="0" presId="urn:microsoft.com/office/officeart/2008/layout/RadialCluster"/>
    <dgm:cxn modelId="{2E9D6D3E-DC69-4DA9-81A4-CBC0A0691F11}" srcId="{69862ABF-1865-4F6C-B0D6-228F03293010}" destId="{314DE8E8-43A9-4690-9B76-69D6EDD2775D}" srcOrd="1" destOrd="0" parTransId="{39A4A615-F880-46D9-BE96-B2D2C81833AF}" sibTransId="{5251A02C-3890-4D31-8E9F-5675BCDEF0C9}"/>
    <dgm:cxn modelId="{57EF0745-0329-43EC-B876-D5912D4C2B5C}" type="presOf" srcId="{3DEB3406-0544-4CF4-B3DF-5A47B7CF5B05}" destId="{17F60FAA-A090-4754-9A48-836F13BF71AB}" srcOrd="0" destOrd="0" presId="urn:microsoft.com/office/officeart/2008/layout/RadialCluster"/>
    <dgm:cxn modelId="{7C7D5D68-5CE7-46FB-A1F2-6555BD20BFE0}" srcId="{69862ABF-1865-4F6C-B0D6-228F03293010}" destId="{7D611043-71F1-42CE-8611-A33027CECD8F}" srcOrd="0" destOrd="0" parTransId="{C2BA8703-D32F-4A8D-A070-A54AB8F90828}" sibTransId="{CAEE5052-AC2F-4902-AD6A-623B7FAB9C85}"/>
    <dgm:cxn modelId="{64CAC14B-CE48-4202-BF78-76D4DA2CFB42}" type="presOf" srcId="{314DE8E8-43A9-4690-9B76-69D6EDD2775D}" destId="{E3F98012-ED27-47D2-A631-E784DBAC5381}" srcOrd="0" destOrd="0" presId="urn:microsoft.com/office/officeart/2008/layout/RadialCluster"/>
    <dgm:cxn modelId="{E4807D52-C635-4EBD-81BE-3FAF232C6859}" type="presOf" srcId="{BC813C32-B4B0-42C8-946B-F46B1DED2742}" destId="{BBAC19C7-E0B8-41ED-A618-3753FC739CC0}" srcOrd="0" destOrd="0" presId="urn:microsoft.com/office/officeart/2008/layout/RadialCluster"/>
    <dgm:cxn modelId="{4A626573-948E-4618-8A69-3B8B58FFA8FD}" type="presOf" srcId="{C2BA8703-D32F-4A8D-A070-A54AB8F90828}" destId="{7D993072-FCF2-4AF9-8051-B678E3D5EB02}" srcOrd="0" destOrd="0" presId="urn:microsoft.com/office/officeart/2008/layout/RadialCluster"/>
    <dgm:cxn modelId="{CA5F0B55-1002-418A-83B5-F53D3100DB7A}" srcId="{69862ABF-1865-4F6C-B0D6-228F03293010}" destId="{B6B1FE8B-1CE2-419C-95D0-577BCBFB5A4B}" srcOrd="5" destOrd="0" parTransId="{86E2A531-CBB1-4F6E-BF33-14889035B8F5}" sibTransId="{B55E79A1-C12A-4E22-BBC3-98937D35F329}"/>
    <dgm:cxn modelId="{F5BC1F58-FEEA-4EEF-873C-E6595054A123}" type="presOf" srcId="{69862ABF-1865-4F6C-B0D6-228F03293010}" destId="{43E80660-B427-4A7F-B064-B1594DE8A5C5}" srcOrd="0" destOrd="0" presId="urn:microsoft.com/office/officeart/2008/layout/RadialCluster"/>
    <dgm:cxn modelId="{92655689-46A3-4095-8FC0-DF0E5126DBF4}" type="presOf" srcId="{7D611043-71F1-42CE-8611-A33027CECD8F}" destId="{414B497D-8F07-41FA-9AB0-815AFA8630D5}" srcOrd="0" destOrd="0" presId="urn:microsoft.com/office/officeart/2008/layout/RadialCluster"/>
    <dgm:cxn modelId="{F3CB948B-8526-477C-A9A3-2A0FA227D62A}" type="presOf" srcId="{01BC2F60-6742-471D-A320-02526CBFEBA8}" destId="{7BC12491-8F30-4705-A82A-466A78F3E749}" srcOrd="0" destOrd="0" presId="urn:microsoft.com/office/officeart/2008/layout/RadialCluster"/>
    <dgm:cxn modelId="{AA34C29B-75B5-4FD4-93EA-9575C835083A}" type="presOf" srcId="{EFB964ED-2DB7-453E-A3B5-445E3C42C67F}" destId="{FEB2A47A-5A1F-4B4D-911D-5A39D76F92BB}" srcOrd="0" destOrd="0" presId="urn:microsoft.com/office/officeart/2008/layout/RadialCluster"/>
    <dgm:cxn modelId="{ED1D00A3-BE43-4B5F-BA9E-A0459E456232}" type="presOf" srcId="{944116AE-A5A5-4710-BFA6-CC0BDA83A096}" destId="{6A091A43-B9E4-4421-BED6-D5164BB56F4F}" srcOrd="0" destOrd="0" presId="urn:microsoft.com/office/officeart/2008/layout/RadialCluster"/>
    <dgm:cxn modelId="{E7F70FA4-6520-42E6-BBC8-0A6B3BCE106B}" srcId="{69862ABF-1865-4F6C-B0D6-228F03293010}" destId="{0BE980AF-EFDF-4C34-A4A0-550B34DBEA62}" srcOrd="3" destOrd="0" parTransId="{EC82DDD3-7E8B-4060-A223-AFD0CD8CAD89}" sibTransId="{5DB70537-3451-4179-B786-22107A5B2049}"/>
    <dgm:cxn modelId="{3E8939AF-99FB-4A4A-865E-37FF475B4031}" type="presOf" srcId="{B6B1FE8B-1CE2-419C-95D0-577BCBFB5A4B}" destId="{CEF5B8E8-7E2E-4362-BCD0-FC38251C1907}" srcOrd="0" destOrd="0" presId="urn:microsoft.com/office/officeart/2008/layout/RadialCluster"/>
    <dgm:cxn modelId="{465F37BC-FAA4-42BC-B85C-04DB4917A9FE}" srcId="{69862ABF-1865-4F6C-B0D6-228F03293010}" destId="{BC813C32-B4B0-42C8-946B-F46B1DED2742}" srcOrd="4" destOrd="0" parTransId="{DAAFDFCE-1489-4F4A-BBE3-B3B8CCF0F2E6}" sibTransId="{F85D88A4-F8B0-487E-A849-F061CFDDE9FD}"/>
    <dgm:cxn modelId="{722BAFBC-FA57-49B1-BC1A-9CBE40B2DDA2}" srcId="{69862ABF-1865-4F6C-B0D6-228F03293010}" destId="{944116AE-A5A5-4710-BFA6-CC0BDA83A096}" srcOrd="2" destOrd="0" parTransId="{EFB964ED-2DB7-453E-A3B5-445E3C42C67F}" sibTransId="{1B12D77A-3F21-49EF-9389-E8D7DF861FE7}"/>
    <dgm:cxn modelId="{3C3FBBE4-954A-4791-8D47-4C0CE2C06B53}" type="presOf" srcId="{86E2A531-CBB1-4F6E-BF33-14889035B8F5}" destId="{2FFD7AFE-7AA8-4283-A942-750914890D55}" srcOrd="0" destOrd="0" presId="urn:microsoft.com/office/officeart/2008/layout/RadialCluster"/>
    <dgm:cxn modelId="{E245EFE5-9A7D-4EDC-A975-8940962E101F}" srcId="{69862ABF-1865-4F6C-B0D6-228F03293010}" destId="{921947BB-5E4C-4534-8DEA-F6335012F9A5}" srcOrd="6" destOrd="0" parTransId="{01BC2F60-6742-471D-A320-02526CBFEBA8}" sibTransId="{04D758C1-DF0C-42C0-8944-21559EB0B986}"/>
    <dgm:cxn modelId="{DB884BE7-BF99-4836-B391-342201256DB6}" type="presOf" srcId="{39A4A615-F880-46D9-BE96-B2D2C81833AF}" destId="{C6C54CFE-583B-4934-BE10-3BFCD03F3A74}" srcOrd="0" destOrd="0" presId="urn:microsoft.com/office/officeart/2008/layout/RadialCluster"/>
    <dgm:cxn modelId="{293FB8EA-5D42-4E64-AE82-EABD8AA6A575}" srcId="{3DEB3406-0544-4CF4-B3DF-5A47B7CF5B05}" destId="{69862ABF-1865-4F6C-B0D6-228F03293010}" srcOrd="0" destOrd="0" parTransId="{46EB6EDD-6FB1-4694-A585-7E4548A0DFD1}" sibTransId="{34DC6B92-9453-40A9-98B9-DE8BF89C4C9C}"/>
    <dgm:cxn modelId="{A071E4B5-A120-4774-8D6C-E7706BA9E6F3}" type="presParOf" srcId="{17F60FAA-A090-4754-9A48-836F13BF71AB}" destId="{3F8B744C-952F-414A-944B-F4849899DE0A}" srcOrd="0" destOrd="0" presId="urn:microsoft.com/office/officeart/2008/layout/RadialCluster"/>
    <dgm:cxn modelId="{63844901-289A-46DF-86C3-18688D3E02B2}" type="presParOf" srcId="{3F8B744C-952F-414A-944B-F4849899DE0A}" destId="{43E80660-B427-4A7F-B064-B1594DE8A5C5}" srcOrd="0" destOrd="0" presId="urn:microsoft.com/office/officeart/2008/layout/RadialCluster"/>
    <dgm:cxn modelId="{3BB8715D-21BE-408E-9386-26960C99DF79}" type="presParOf" srcId="{3F8B744C-952F-414A-944B-F4849899DE0A}" destId="{7D993072-FCF2-4AF9-8051-B678E3D5EB02}" srcOrd="1" destOrd="0" presId="urn:microsoft.com/office/officeart/2008/layout/RadialCluster"/>
    <dgm:cxn modelId="{35B0DFCC-75D0-4CCC-BD4F-0B40BAB3190F}" type="presParOf" srcId="{3F8B744C-952F-414A-944B-F4849899DE0A}" destId="{414B497D-8F07-41FA-9AB0-815AFA8630D5}" srcOrd="2" destOrd="0" presId="urn:microsoft.com/office/officeart/2008/layout/RadialCluster"/>
    <dgm:cxn modelId="{7D9EB5DC-FE7F-4A56-8AC8-1CC6D53DFBF9}" type="presParOf" srcId="{3F8B744C-952F-414A-944B-F4849899DE0A}" destId="{C6C54CFE-583B-4934-BE10-3BFCD03F3A74}" srcOrd="3" destOrd="0" presId="urn:microsoft.com/office/officeart/2008/layout/RadialCluster"/>
    <dgm:cxn modelId="{86B5DE24-16A8-4B5F-8380-F127643A8E1C}" type="presParOf" srcId="{3F8B744C-952F-414A-944B-F4849899DE0A}" destId="{E3F98012-ED27-47D2-A631-E784DBAC5381}" srcOrd="4" destOrd="0" presId="urn:microsoft.com/office/officeart/2008/layout/RadialCluster"/>
    <dgm:cxn modelId="{A43BF932-5F38-4333-86F0-0E8682A0B84A}" type="presParOf" srcId="{3F8B744C-952F-414A-944B-F4849899DE0A}" destId="{FEB2A47A-5A1F-4B4D-911D-5A39D76F92BB}" srcOrd="5" destOrd="0" presId="urn:microsoft.com/office/officeart/2008/layout/RadialCluster"/>
    <dgm:cxn modelId="{75380E36-6BE4-4AC8-A50D-5835680E7B18}" type="presParOf" srcId="{3F8B744C-952F-414A-944B-F4849899DE0A}" destId="{6A091A43-B9E4-4421-BED6-D5164BB56F4F}" srcOrd="6" destOrd="0" presId="urn:microsoft.com/office/officeart/2008/layout/RadialCluster"/>
    <dgm:cxn modelId="{74666B27-B511-4F24-8E38-F42D8941E48F}" type="presParOf" srcId="{3F8B744C-952F-414A-944B-F4849899DE0A}" destId="{399D22F0-6101-49A0-9FE0-B8F04319417B}" srcOrd="7" destOrd="0" presId="urn:microsoft.com/office/officeart/2008/layout/RadialCluster"/>
    <dgm:cxn modelId="{F3E68403-D558-492C-BCF1-99D185DE3DB6}" type="presParOf" srcId="{3F8B744C-952F-414A-944B-F4849899DE0A}" destId="{ABF223C2-66C8-49F1-82B1-2A9C1A2D34F0}" srcOrd="8" destOrd="0" presId="urn:microsoft.com/office/officeart/2008/layout/RadialCluster"/>
    <dgm:cxn modelId="{1F97F75D-D814-4A8D-B033-34374CC1083F}" type="presParOf" srcId="{3F8B744C-952F-414A-944B-F4849899DE0A}" destId="{89955A65-B8F0-40BA-91BE-7DB2657EF373}" srcOrd="9" destOrd="0" presId="urn:microsoft.com/office/officeart/2008/layout/RadialCluster"/>
    <dgm:cxn modelId="{BE542062-F124-466C-A407-2B7E69823580}" type="presParOf" srcId="{3F8B744C-952F-414A-944B-F4849899DE0A}" destId="{BBAC19C7-E0B8-41ED-A618-3753FC739CC0}" srcOrd="10" destOrd="0" presId="urn:microsoft.com/office/officeart/2008/layout/RadialCluster"/>
    <dgm:cxn modelId="{80B581A6-EFF3-4D52-813B-F9896AB4756B}" type="presParOf" srcId="{3F8B744C-952F-414A-944B-F4849899DE0A}" destId="{2FFD7AFE-7AA8-4283-A942-750914890D55}" srcOrd="11" destOrd="0" presId="urn:microsoft.com/office/officeart/2008/layout/RadialCluster"/>
    <dgm:cxn modelId="{58F8471A-A54A-4950-995D-94B43EE787CE}" type="presParOf" srcId="{3F8B744C-952F-414A-944B-F4849899DE0A}" destId="{CEF5B8E8-7E2E-4362-BCD0-FC38251C1907}" srcOrd="12" destOrd="0" presId="urn:microsoft.com/office/officeart/2008/layout/RadialCluster"/>
    <dgm:cxn modelId="{86449125-23CC-400C-B2A2-4D4D65810FC6}" type="presParOf" srcId="{3F8B744C-952F-414A-944B-F4849899DE0A}" destId="{7BC12491-8F30-4705-A82A-466A78F3E749}" srcOrd="13" destOrd="0" presId="urn:microsoft.com/office/officeart/2008/layout/RadialCluster"/>
    <dgm:cxn modelId="{F1EE2AE0-687F-405D-9165-65EC0256B220}" type="presParOf" srcId="{3F8B744C-952F-414A-944B-F4849899DE0A}" destId="{8DAB36CC-B2F4-42A3-9998-515250272381}" srcOrd="1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EB3406-0544-4CF4-B3DF-5A47B7CF5B05}" type="doc">
      <dgm:prSet loTypeId="urn:microsoft.com/office/officeart/2008/layout/RadialCluster" loCatId="cycle" qsTypeId="urn:microsoft.com/office/officeart/2005/8/quickstyle/simple1" qsCatId="simple" csTypeId="urn:microsoft.com/office/officeart/2005/8/colors/colorful4" csCatId="colorful" phldr="1"/>
      <dgm:spPr/>
      <dgm:t>
        <a:bodyPr/>
        <a:lstStyle/>
        <a:p>
          <a:endParaRPr lang="es-EC"/>
        </a:p>
      </dgm:t>
    </dgm:pt>
    <dgm:pt modelId="{69862ABF-1865-4F6C-B0D6-228F03293010}">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ES" sz="1800" b="0" cap="none" spc="0" dirty="0">
              <a:ln w="0"/>
              <a:solidFill>
                <a:schemeClr val="tx1">
                  <a:lumMod val="95000"/>
                  <a:lumOff val="5000"/>
                </a:schemeClr>
              </a:solidFill>
              <a:effectLst>
                <a:outerShdw blurRad="38100" dist="25400" dir="5400000" algn="ctr" rotWithShape="0">
                  <a:srgbClr val="6E747A">
                    <a:alpha val="43000"/>
                  </a:srgbClr>
                </a:outerShdw>
              </a:effectLst>
              <a:highlight>
                <a:srgbClr val="FFFF00"/>
              </a:highlight>
              <a:latin typeface="Arial "/>
            </a:rPr>
            <a:t>Ho</a:t>
          </a:r>
          <a:endParaRPr lang="es-EC" sz="1800" dirty="0">
            <a:latin typeface="Arial "/>
          </a:endParaRPr>
        </a:p>
      </dgm:t>
    </dgm:pt>
    <dgm:pt modelId="{46EB6EDD-6FB1-4694-A585-7E4548A0DFD1}" type="parTrans" cxnId="{293FB8EA-5D42-4E64-AE82-EABD8AA6A575}">
      <dgm:prSet/>
      <dgm:spPr/>
      <dgm:t>
        <a:bodyPr/>
        <a:lstStyle/>
        <a:p>
          <a:endParaRPr lang="es-EC" sz="1200">
            <a:latin typeface="Arial "/>
          </a:endParaRPr>
        </a:p>
      </dgm:t>
    </dgm:pt>
    <dgm:pt modelId="{34DC6B92-9453-40A9-98B9-DE8BF89C4C9C}" type="sibTrans" cxnId="{293FB8EA-5D42-4E64-AE82-EABD8AA6A575}">
      <dgm:prSet/>
      <dgm:spPr/>
      <dgm:t>
        <a:bodyPr/>
        <a:lstStyle/>
        <a:p>
          <a:endParaRPr lang="es-EC" sz="1200">
            <a:latin typeface="Arial "/>
          </a:endParaRPr>
        </a:p>
      </dgm:t>
    </dgm:pt>
    <dgm:pt modelId="{7D611043-71F1-42CE-8611-A33027CECD8F}">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ES" sz="1200" dirty="0">
              <a:highlight>
                <a:srgbClr val="FFFF00"/>
              </a:highlight>
              <a:latin typeface="Arial "/>
            </a:rPr>
            <a:t>Materia seca </a:t>
          </a:r>
        </a:p>
        <a:p>
          <a:r>
            <a:rPr lang="es-ES" sz="1200" dirty="0">
              <a:solidFill>
                <a:schemeClr val="tx1">
                  <a:lumMod val="95000"/>
                  <a:lumOff val="5000"/>
                </a:schemeClr>
              </a:solidFill>
              <a:latin typeface="Arial "/>
            </a:rPr>
            <a:t>V1*P1 98,90 ab</a:t>
          </a:r>
        </a:p>
        <a:p>
          <a:r>
            <a:rPr lang="es-ES" sz="1200" dirty="0">
              <a:solidFill>
                <a:schemeClr val="tx1">
                  <a:lumMod val="95000"/>
                  <a:lumOff val="5000"/>
                </a:schemeClr>
              </a:solidFill>
              <a:latin typeface="Arial "/>
            </a:rPr>
            <a:t>V1*P2 98,42 b</a:t>
          </a:r>
        </a:p>
        <a:p>
          <a:r>
            <a:rPr lang="es-ES" sz="1200" dirty="0">
              <a:solidFill>
                <a:schemeClr val="tx1">
                  <a:lumMod val="95000"/>
                  <a:lumOff val="5000"/>
                </a:schemeClr>
              </a:solidFill>
              <a:latin typeface="Arial "/>
            </a:rPr>
            <a:t>V1*P3 92,98 c</a:t>
          </a:r>
        </a:p>
        <a:p>
          <a:r>
            <a:rPr lang="es-ES" sz="1200" dirty="0">
              <a:solidFill>
                <a:schemeClr val="tx1">
                  <a:lumMod val="95000"/>
                  <a:lumOff val="5000"/>
                </a:schemeClr>
              </a:solidFill>
              <a:latin typeface="Arial "/>
            </a:rPr>
            <a:t>V2*P1 98,54 b</a:t>
          </a:r>
        </a:p>
        <a:p>
          <a:r>
            <a:rPr lang="es-ES" sz="1200" dirty="0">
              <a:solidFill>
                <a:schemeClr val="tx1">
                  <a:lumMod val="95000"/>
                  <a:lumOff val="5000"/>
                </a:schemeClr>
              </a:solidFill>
              <a:latin typeface="Arial "/>
            </a:rPr>
            <a:t>V2*P2 98,39 b</a:t>
          </a:r>
        </a:p>
        <a:p>
          <a:r>
            <a:rPr lang="es-ES" sz="1200" dirty="0">
              <a:solidFill>
                <a:schemeClr val="tx1">
                  <a:lumMod val="95000"/>
                  <a:lumOff val="5000"/>
                </a:schemeClr>
              </a:solidFill>
              <a:latin typeface="Arial "/>
            </a:rPr>
            <a:t>V2*P3 92,86 c</a:t>
          </a:r>
        </a:p>
        <a:p>
          <a:r>
            <a:rPr lang="es-ES" sz="1200" dirty="0">
              <a:solidFill>
                <a:schemeClr val="tx1">
                  <a:lumMod val="95000"/>
                  <a:lumOff val="5000"/>
                </a:schemeClr>
              </a:solidFill>
              <a:latin typeface="Arial "/>
            </a:rPr>
            <a:t>V3*P1 99,40 a</a:t>
          </a:r>
        </a:p>
        <a:p>
          <a:r>
            <a:rPr lang="es-ES" sz="1200" dirty="0">
              <a:solidFill>
                <a:schemeClr val="tx1">
                  <a:lumMod val="95000"/>
                  <a:lumOff val="5000"/>
                </a:schemeClr>
              </a:solidFill>
              <a:latin typeface="Arial "/>
            </a:rPr>
            <a:t>V3*P2 98,94 ab</a:t>
          </a:r>
        </a:p>
        <a:p>
          <a:r>
            <a:rPr lang="es-ES" sz="1200" dirty="0">
              <a:solidFill>
                <a:schemeClr val="tx1">
                  <a:lumMod val="95000"/>
                  <a:lumOff val="5000"/>
                </a:schemeClr>
              </a:solidFill>
              <a:latin typeface="Arial "/>
            </a:rPr>
            <a:t>V3*P3 92,81 c</a:t>
          </a:r>
        </a:p>
      </dgm:t>
    </dgm:pt>
    <dgm:pt modelId="{C2BA8703-D32F-4A8D-A070-A54AB8F90828}" type="parTrans" cxnId="{7C7D5D68-5CE7-46FB-A1F2-6555BD20BFE0}">
      <dgm:prSet/>
      <dgm:spPr/>
      <dgm:t>
        <a:bodyPr/>
        <a:lstStyle/>
        <a:p>
          <a:endParaRPr lang="es-EC" sz="1200">
            <a:latin typeface="Arial "/>
          </a:endParaRPr>
        </a:p>
      </dgm:t>
    </dgm:pt>
    <dgm:pt modelId="{CAEE5052-AC2F-4902-AD6A-623B7FAB9C85}" type="sibTrans" cxnId="{7C7D5D68-5CE7-46FB-A1F2-6555BD20BFE0}">
      <dgm:prSet/>
      <dgm:spPr/>
      <dgm:t>
        <a:bodyPr/>
        <a:lstStyle/>
        <a:p>
          <a:endParaRPr lang="es-EC" sz="1200">
            <a:latin typeface="Arial "/>
          </a:endParaRPr>
        </a:p>
      </dgm:t>
    </dgm:pt>
    <dgm:pt modelId="{314DE8E8-43A9-4690-9B76-69D6EDD2775D}">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ES" sz="1200" dirty="0">
              <a:highlight>
                <a:srgbClr val="FFFF00"/>
              </a:highlight>
              <a:latin typeface="Arial "/>
            </a:rPr>
            <a:t>Humedad</a:t>
          </a:r>
        </a:p>
        <a:p>
          <a:r>
            <a:rPr lang="es-ES" sz="1200" dirty="0">
              <a:solidFill>
                <a:schemeClr val="tx1">
                  <a:lumMod val="95000"/>
                  <a:lumOff val="5000"/>
                </a:schemeClr>
              </a:solidFill>
              <a:latin typeface="Arial "/>
            </a:rPr>
            <a:t>V1*P1 1,10 </a:t>
          </a:r>
          <a:r>
            <a:rPr lang="es-ES" sz="1200" dirty="0" err="1">
              <a:solidFill>
                <a:schemeClr val="tx1">
                  <a:lumMod val="95000"/>
                  <a:lumOff val="5000"/>
                </a:schemeClr>
              </a:solidFill>
              <a:latin typeface="Arial "/>
            </a:rPr>
            <a:t>bc</a:t>
          </a:r>
          <a:endParaRPr lang="es-ES" sz="1200" dirty="0">
            <a:solidFill>
              <a:schemeClr val="tx1">
                <a:lumMod val="95000"/>
                <a:lumOff val="5000"/>
              </a:schemeClr>
            </a:solidFill>
            <a:latin typeface="Arial "/>
          </a:endParaRPr>
        </a:p>
        <a:p>
          <a:r>
            <a:rPr lang="es-ES" sz="1200" dirty="0">
              <a:solidFill>
                <a:schemeClr val="tx1">
                  <a:lumMod val="95000"/>
                  <a:lumOff val="5000"/>
                </a:schemeClr>
              </a:solidFill>
              <a:latin typeface="Arial "/>
            </a:rPr>
            <a:t>V1*P2 1,58 b</a:t>
          </a:r>
        </a:p>
        <a:p>
          <a:r>
            <a:rPr lang="es-ES" sz="1200" dirty="0">
              <a:solidFill>
                <a:schemeClr val="tx1">
                  <a:lumMod val="95000"/>
                  <a:lumOff val="5000"/>
                </a:schemeClr>
              </a:solidFill>
              <a:latin typeface="Arial "/>
            </a:rPr>
            <a:t>V1*P3 6,78 a</a:t>
          </a:r>
        </a:p>
        <a:p>
          <a:r>
            <a:rPr lang="es-ES" sz="1200" dirty="0">
              <a:solidFill>
                <a:schemeClr val="tx1">
                  <a:lumMod val="95000"/>
                  <a:lumOff val="5000"/>
                </a:schemeClr>
              </a:solidFill>
              <a:latin typeface="Arial "/>
            </a:rPr>
            <a:t>V2*P1 1,34 b</a:t>
          </a:r>
        </a:p>
        <a:p>
          <a:r>
            <a:rPr lang="es-ES" sz="1200" dirty="0">
              <a:solidFill>
                <a:schemeClr val="tx1">
                  <a:lumMod val="95000"/>
                  <a:lumOff val="5000"/>
                </a:schemeClr>
              </a:solidFill>
              <a:latin typeface="Arial "/>
            </a:rPr>
            <a:t>V2*P2 1,61 b</a:t>
          </a:r>
        </a:p>
        <a:p>
          <a:r>
            <a:rPr lang="es-ES" sz="1200" dirty="0">
              <a:solidFill>
                <a:schemeClr val="tx1">
                  <a:lumMod val="95000"/>
                  <a:lumOff val="5000"/>
                </a:schemeClr>
              </a:solidFill>
              <a:latin typeface="Arial "/>
            </a:rPr>
            <a:t>V2*P3 7,14 a</a:t>
          </a:r>
        </a:p>
        <a:p>
          <a:r>
            <a:rPr lang="es-ES" sz="1200" dirty="0">
              <a:solidFill>
                <a:schemeClr val="tx1">
                  <a:lumMod val="95000"/>
                  <a:lumOff val="5000"/>
                </a:schemeClr>
              </a:solidFill>
              <a:latin typeface="Arial "/>
            </a:rPr>
            <a:t>V3*P1 0,60 c</a:t>
          </a:r>
        </a:p>
        <a:p>
          <a:r>
            <a:rPr lang="es-ES" sz="1200" dirty="0">
              <a:solidFill>
                <a:schemeClr val="tx1">
                  <a:lumMod val="95000"/>
                  <a:lumOff val="5000"/>
                </a:schemeClr>
              </a:solidFill>
              <a:latin typeface="Arial "/>
            </a:rPr>
            <a:t>V3*P2 1,06 </a:t>
          </a:r>
          <a:r>
            <a:rPr lang="es-ES" sz="1200" dirty="0" err="1">
              <a:solidFill>
                <a:schemeClr val="tx1">
                  <a:lumMod val="95000"/>
                  <a:lumOff val="5000"/>
                </a:schemeClr>
              </a:solidFill>
              <a:latin typeface="Arial "/>
            </a:rPr>
            <a:t>bc</a:t>
          </a:r>
          <a:endParaRPr lang="es-ES" sz="1200" dirty="0">
            <a:solidFill>
              <a:schemeClr val="tx1">
                <a:lumMod val="95000"/>
                <a:lumOff val="5000"/>
              </a:schemeClr>
            </a:solidFill>
            <a:latin typeface="Arial "/>
          </a:endParaRPr>
        </a:p>
        <a:p>
          <a:r>
            <a:rPr lang="es-ES" sz="1200" dirty="0">
              <a:solidFill>
                <a:schemeClr val="tx1">
                  <a:lumMod val="95000"/>
                  <a:lumOff val="5000"/>
                </a:schemeClr>
              </a:solidFill>
              <a:latin typeface="Arial "/>
            </a:rPr>
            <a:t>V3*P3 7,19 a</a:t>
          </a:r>
          <a:endParaRPr lang="es-EC" sz="1200" dirty="0">
            <a:latin typeface="Arial "/>
          </a:endParaRPr>
        </a:p>
      </dgm:t>
    </dgm:pt>
    <dgm:pt modelId="{39A4A615-F880-46D9-BE96-B2D2C81833AF}" type="parTrans" cxnId="{2E9D6D3E-DC69-4DA9-81A4-CBC0A0691F11}">
      <dgm:prSet/>
      <dgm:spPr/>
      <dgm:t>
        <a:bodyPr/>
        <a:lstStyle/>
        <a:p>
          <a:endParaRPr lang="es-EC" sz="1200">
            <a:latin typeface="Arial "/>
          </a:endParaRPr>
        </a:p>
      </dgm:t>
    </dgm:pt>
    <dgm:pt modelId="{5251A02C-3890-4D31-8E9F-5675BCDEF0C9}" type="sibTrans" cxnId="{2E9D6D3E-DC69-4DA9-81A4-CBC0A0691F11}">
      <dgm:prSet/>
      <dgm:spPr/>
      <dgm:t>
        <a:bodyPr/>
        <a:lstStyle/>
        <a:p>
          <a:endParaRPr lang="es-EC" sz="1200">
            <a:latin typeface="Arial "/>
          </a:endParaRPr>
        </a:p>
      </dgm:t>
    </dgm:pt>
    <dgm:pt modelId="{944116AE-A5A5-4710-BFA6-CC0BDA83A096}">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ES" sz="1200" dirty="0">
              <a:highlight>
                <a:srgbClr val="FFFF00"/>
              </a:highlight>
              <a:latin typeface="Arial "/>
            </a:rPr>
            <a:t>Ceniza</a:t>
          </a:r>
        </a:p>
        <a:p>
          <a:r>
            <a:rPr lang="es-ES" sz="1200" dirty="0">
              <a:solidFill>
                <a:schemeClr val="tx1">
                  <a:lumMod val="95000"/>
                  <a:lumOff val="5000"/>
                </a:schemeClr>
              </a:solidFill>
              <a:latin typeface="Arial "/>
            </a:rPr>
            <a:t>V1*P1 0,22 b</a:t>
          </a:r>
        </a:p>
        <a:p>
          <a:r>
            <a:rPr lang="es-ES" sz="1200" dirty="0">
              <a:solidFill>
                <a:schemeClr val="tx1">
                  <a:lumMod val="95000"/>
                  <a:lumOff val="5000"/>
                </a:schemeClr>
              </a:solidFill>
              <a:latin typeface="Arial "/>
            </a:rPr>
            <a:t>V1*P2 0,21 b</a:t>
          </a:r>
        </a:p>
        <a:p>
          <a:r>
            <a:rPr lang="es-ES" sz="1200" dirty="0">
              <a:solidFill>
                <a:schemeClr val="tx1">
                  <a:lumMod val="95000"/>
                  <a:lumOff val="5000"/>
                </a:schemeClr>
              </a:solidFill>
              <a:latin typeface="Arial "/>
            </a:rPr>
            <a:t>V1*P3 0,09 cd</a:t>
          </a:r>
        </a:p>
        <a:p>
          <a:r>
            <a:rPr lang="es-ES" sz="1200" dirty="0">
              <a:solidFill>
                <a:schemeClr val="tx1">
                  <a:lumMod val="95000"/>
                  <a:lumOff val="5000"/>
                </a:schemeClr>
              </a:solidFill>
              <a:latin typeface="Arial "/>
            </a:rPr>
            <a:t>V2*P1 0,19 </a:t>
          </a:r>
          <a:r>
            <a:rPr lang="es-ES" sz="1200" dirty="0" err="1">
              <a:solidFill>
                <a:schemeClr val="tx1">
                  <a:lumMod val="95000"/>
                  <a:lumOff val="5000"/>
                </a:schemeClr>
              </a:solidFill>
              <a:latin typeface="Arial "/>
            </a:rPr>
            <a:t>bc</a:t>
          </a:r>
          <a:endParaRPr lang="es-ES" sz="1200" dirty="0">
            <a:solidFill>
              <a:schemeClr val="tx1">
                <a:lumMod val="95000"/>
                <a:lumOff val="5000"/>
              </a:schemeClr>
            </a:solidFill>
            <a:latin typeface="Arial "/>
          </a:endParaRPr>
        </a:p>
        <a:p>
          <a:r>
            <a:rPr lang="es-ES" sz="1200" dirty="0">
              <a:solidFill>
                <a:schemeClr val="tx1">
                  <a:lumMod val="95000"/>
                  <a:lumOff val="5000"/>
                </a:schemeClr>
              </a:solidFill>
              <a:latin typeface="Arial "/>
            </a:rPr>
            <a:t>V2*P2 0,20 </a:t>
          </a:r>
          <a:r>
            <a:rPr lang="es-ES" sz="1200" dirty="0" err="1">
              <a:solidFill>
                <a:schemeClr val="tx1">
                  <a:lumMod val="95000"/>
                  <a:lumOff val="5000"/>
                </a:schemeClr>
              </a:solidFill>
              <a:latin typeface="Arial "/>
            </a:rPr>
            <a:t>bc</a:t>
          </a:r>
          <a:endParaRPr lang="es-ES" sz="1200" dirty="0">
            <a:solidFill>
              <a:schemeClr val="tx1">
                <a:lumMod val="95000"/>
                <a:lumOff val="5000"/>
              </a:schemeClr>
            </a:solidFill>
            <a:latin typeface="Arial "/>
          </a:endParaRPr>
        </a:p>
        <a:p>
          <a:r>
            <a:rPr lang="es-ES" sz="1200" dirty="0">
              <a:solidFill>
                <a:schemeClr val="tx1">
                  <a:lumMod val="95000"/>
                  <a:lumOff val="5000"/>
                </a:schemeClr>
              </a:solidFill>
              <a:latin typeface="Arial "/>
            </a:rPr>
            <a:t>V2*P3 0,05 d</a:t>
          </a:r>
        </a:p>
        <a:p>
          <a:r>
            <a:rPr lang="es-ES" sz="1200" dirty="0">
              <a:solidFill>
                <a:schemeClr val="tx1">
                  <a:lumMod val="95000"/>
                  <a:lumOff val="5000"/>
                </a:schemeClr>
              </a:solidFill>
              <a:latin typeface="Arial "/>
            </a:rPr>
            <a:t>V3*P1 0,49 a</a:t>
          </a:r>
        </a:p>
        <a:p>
          <a:r>
            <a:rPr lang="es-ES" sz="1200" dirty="0">
              <a:solidFill>
                <a:schemeClr val="tx1">
                  <a:lumMod val="95000"/>
                  <a:lumOff val="5000"/>
                </a:schemeClr>
              </a:solidFill>
              <a:latin typeface="Arial "/>
            </a:rPr>
            <a:t>V3*P2 0,28 b</a:t>
          </a:r>
        </a:p>
        <a:p>
          <a:r>
            <a:rPr lang="es-ES" sz="1200" dirty="0">
              <a:solidFill>
                <a:schemeClr val="tx1">
                  <a:lumMod val="95000"/>
                  <a:lumOff val="5000"/>
                </a:schemeClr>
              </a:solidFill>
              <a:latin typeface="Arial "/>
            </a:rPr>
            <a:t>V3*P3 0,06 d</a:t>
          </a:r>
          <a:endParaRPr lang="es-EC" sz="1200" dirty="0">
            <a:latin typeface="Arial "/>
          </a:endParaRPr>
        </a:p>
      </dgm:t>
    </dgm:pt>
    <dgm:pt modelId="{EFB964ED-2DB7-453E-A3B5-445E3C42C67F}" type="parTrans" cxnId="{722BAFBC-FA57-49B1-BC1A-9CBE40B2DDA2}">
      <dgm:prSet/>
      <dgm:spPr/>
      <dgm:t>
        <a:bodyPr/>
        <a:lstStyle/>
        <a:p>
          <a:endParaRPr lang="es-EC" sz="1200">
            <a:latin typeface="Arial "/>
          </a:endParaRPr>
        </a:p>
      </dgm:t>
    </dgm:pt>
    <dgm:pt modelId="{1B12D77A-3F21-49EF-9389-E8D7DF861FE7}" type="sibTrans" cxnId="{722BAFBC-FA57-49B1-BC1A-9CBE40B2DDA2}">
      <dgm:prSet/>
      <dgm:spPr/>
      <dgm:t>
        <a:bodyPr/>
        <a:lstStyle/>
        <a:p>
          <a:endParaRPr lang="es-EC" sz="1200">
            <a:latin typeface="Arial "/>
          </a:endParaRPr>
        </a:p>
      </dgm:t>
    </dgm:pt>
    <dgm:pt modelId="{0BE980AF-EFDF-4C34-A4A0-550B34DBEA62}">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ES" sz="1200" dirty="0">
              <a:highlight>
                <a:srgbClr val="FFFF00"/>
              </a:highlight>
              <a:latin typeface="Arial "/>
            </a:rPr>
            <a:t>Grasa</a:t>
          </a:r>
        </a:p>
        <a:p>
          <a:r>
            <a:rPr lang="es-ES" sz="1200" dirty="0">
              <a:solidFill>
                <a:schemeClr val="tx1">
                  <a:lumMod val="95000"/>
                  <a:lumOff val="5000"/>
                </a:schemeClr>
              </a:solidFill>
              <a:latin typeface="Arial "/>
            </a:rPr>
            <a:t>V1*P1 1,50 ab</a:t>
          </a:r>
        </a:p>
        <a:p>
          <a:r>
            <a:rPr lang="es-ES" sz="1200" dirty="0">
              <a:solidFill>
                <a:schemeClr val="tx1">
                  <a:lumMod val="95000"/>
                  <a:lumOff val="5000"/>
                </a:schemeClr>
              </a:solidFill>
              <a:latin typeface="Arial "/>
            </a:rPr>
            <a:t>V1*P2 0,27 c</a:t>
          </a:r>
        </a:p>
        <a:p>
          <a:r>
            <a:rPr lang="es-ES" sz="1200" dirty="0">
              <a:solidFill>
                <a:schemeClr val="tx1">
                  <a:lumMod val="95000"/>
                  <a:lumOff val="5000"/>
                </a:schemeClr>
              </a:solidFill>
              <a:latin typeface="Arial "/>
            </a:rPr>
            <a:t>V1*P3 0,93 </a:t>
          </a:r>
          <a:r>
            <a:rPr lang="es-ES" sz="1200" dirty="0" err="1">
              <a:solidFill>
                <a:schemeClr val="tx1">
                  <a:lumMod val="95000"/>
                  <a:lumOff val="5000"/>
                </a:schemeClr>
              </a:solidFill>
              <a:latin typeface="Arial "/>
            </a:rPr>
            <a:t>bc</a:t>
          </a:r>
          <a:endParaRPr lang="es-ES" sz="1200" dirty="0">
            <a:solidFill>
              <a:schemeClr val="tx1">
                <a:lumMod val="95000"/>
                <a:lumOff val="5000"/>
              </a:schemeClr>
            </a:solidFill>
            <a:latin typeface="Arial "/>
          </a:endParaRPr>
        </a:p>
        <a:p>
          <a:r>
            <a:rPr lang="es-ES" sz="1200" dirty="0">
              <a:solidFill>
                <a:schemeClr val="tx1">
                  <a:lumMod val="95000"/>
                  <a:lumOff val="5000"/>
                </a:schemeClr>
              </a:solidFill>
              <a:latin typeface="Arial "/>
            </a:rPr>
            <a:t>V2*P1 1,64 a</a:t>
          </a:r>
        </a:p>
        <a:p>
          <a:r>
            <a:rPr lang="es-ES" sz="1200" dirty="0">
              <a:solidFill>
                <a:schemeClr val="tx1">
                  <a:lumMod val="95000"/>
                  <a:lumOff val="5000"/>
                </a:schemeClr>
              </a:solidFill>
              <a:latin typeface="Arial "/>
            </a:rPr>
            <a:t>V2*P2 1,60 ab</a:t>
          </a:r>
        </a:p>
        <a:p>
          <a:r>
            <a:rPr lang="es-ES" sz="1200" dirty="0">
              <a:solidFill>
                <a:schemeClr val="tx1">
                  <a:lumMod val="95000"/>
                  <a:lumOff val="5000"/>
                </a:schemeClr>
              </a:solidFill>
              <a:latin typeface="Arial "/>
            </a:rPr>
            <a:t>V2*P3 0,75 </a:t>
          </a:r>
          <a:r>
            <a:rPr lang="es-ES" sz="1200" dirty="0" err="1">
              <a:solidFill>
                <a:schemeClr val="tx1">
                  <a:lumMod val="95000"/>
                  <a:lumOff val="5000"/>
                </a:schemeClr>
              </a:solidFill>
              <a:latin typeface="Arial "/>
            </a:rPr>
            <a:t>bc</a:t>
          </a:r>
          <a:endParaRPr lang="es-ES" sz="1200" dirty="0">
            <a:solidFill>
              <a:schemeClr val="tx1">
                <a:lumMod val="95000"/>
                <a:lumOff val="5000"/>
              </a:schemeClr>
            </a:solidFill>
            <a:latin typeface="Arial "/>
          </a:endParaRPr>
        </a:p>
        <a:p>
          <a:r>
            <a:rPr lang="es-ES" sz="1200" dirty="0">
              <a:solidFill>
                <a:schemeClr val="tx1">
                  <a:lumMod val="95000"/>
                  <a:lumOff val="5000"/>
                </a:schemeClr>
              </a:solidFill>
              <a:latin typeface="Arial "/>
            </a:rPr>
            <a:t>V3*P1 1,67 a</a:t>
          </a:r>
        </a:p>
        <a:p>
          <a:r>
            <a:rPr lang="es-ES" sz="1200" dirty="0">
              <a:solidFill>
                <a:schemeClr val="tx1">
                  <a:lumMod val="95000"/>
                  <a:lumOff val="5000"/>
                </a:schemeClr>
              </a:solidFill>
              <a:latin typeface="Arial "/>
            </a:rPr>
            <a:t>V3*P2 0,43 c</a:t>
          </a:r>
        </a:p>
        <a:p>
          <a:r>
            <a:rPr lang="es-ES" sz="1200" dirty="0">
              <a:solidFill>
                <a:schemeClr val="tx1">
                  <a:lumMod val="95000"/>
                  <a:lumOff val="5000"/>
                </a:schemeClr>
              </a:solidFill>
              <a:latin typeface="Arial "/>
            </a:rPr>
            <a:t>V3*P3 0,60 c</a:t>
          </a:r>
          <a:endParaRPr lang="es-EC" sz="1200" dirty="0">
            <a:latin typeface="Arial "/>
          </a:endParaRPr>
        </a:p>
      </dgm:t>
    </dgm:pt>
    <dgm:pt modelId="{EC82DDD3-7E8B-4060-A223-AFD0CD8CAD89}" type="parTrans" cxnId="{E7F70FA4-6520-42E6-BBC8-0A6B3BCE106B}">
      <dgm:prSet/>
      <dgm:spPr/>
      <dgm:t>
        <a:bodyPr/>
        <a:lstStyle/>
        <a:p>
          <a:endParaRPr lang="es-EC" sz="1200">
            <a:latin typeface="Arial "/>
          </a:endParaRPr>
        </a:p>
      </dgm:t>
    </dgm:pt>
    <dgm:pt modelId="{5DB70537-3451-4179-B786-22107A5B2049}" type="sibTrans" cxnId="{E7F70FA4-6520-42E6-BBC8-0A6B3BCE106B}">
      <dgm:prSet/>
      <dgm:spPr/>
      <dgm:t>
        <a:bodyPr/>
        <a:lstStyle/>
        <a:p>
          <a:endParaRPr lang="es-EC" sz="1200">
            <a:latin typeface="Arial "/>
          </a:endParaRPr>
        </a:p>
      </dgm:t>
    </dgm:pt>
    <dgm:pt modelId="{BC813C32-B4B0-42C8-946B-F46B1DED2742}">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ES" sz="1200" dirty="0">
              <a:highlight>
                <a:srgbClr val="FFFF00"/>
              </a:highlight>
              <a:latin typeface="Arial "/>
            </a:rPr>
            <a:t>Fibra</a:t>
          </a:r>
        </a:p>
        <a:p>
          <a:r>
            <a:rPr lang="es-ES" sz="1200" dirty="0">
              <a:solidFill>
                <a:schemeClr val="tx1">
                  <a:lumMod val="95000"/>
                  <a:lumOff val="5000"/>
                </a:schemeClr>
              </a:solidFill>
              <a:latin typeface="Arial "/>
            </a:rPr>
            <a:t>V1*P1 8,50 a</a:t>
          </a:r>
        </a:p>
        <a:p>
          <a:r>
            <a:rPr lang="es-ES" sz="1200" dirty="0">
              <a:solidFill>
                <a:schemeClr val="tx1">
                  <a:lumMod val="95000"/>
                  <a:lumOff val="5000"/>
                </a:schemeClr>
              </a:solidFill>
              <a:latin typeface="Arial "/>
            </a:rPr>
            <a:t>V1*P2 3,67 d </a:t>
          </a:r>
        </a:p>
        <a:p>
          <a:r>
            <a:rPr lang="es-ES" sz="1200" dirty="0">
              <a:solidFill>
                <a:schemeClr val="tx1">
                  <a:lumMod val="95000"/>
                  <a:lumOff val="5000"/>
                </a:schemeClr>
              </a:solidFill>
              <a:latin typeface="Arial "/>
            </a:rPr>
            <a:t>V1*P3 2,33 d</a:t>
          </a:r>
        </a:p>
        <a:p>
          <a:r>
            <a:rPr lang="es-ES" sz="1200" dirty="0">
              <a:solidFill>
                <a:schemeClr val="tx1">
                  <a:lumMod val="95000"/>
                  <a:lumOff val="5000"/>
                </a:schemeClr>
              </a:solidFill>
              <a:latin typeface="Arial "/>
            </a:rPr>
            <a:t>V2*P1 6,33 b</a:t>
          </a:r>
        </a:p>
        <a:p>
          <a:r>
            <a:rPr lang="es-ES" sz="1200" dirty="0">
              <a:solidFill>
                <a:schemeClr val="tx1">
                  <a:lumMod val="95000"/>
                  <a:lumOff val="5000"/>
                </a:schemeClr>
              </a:solidFill>
              <a:latin typeface="Arial "/>
            </a:rPr>
            <a:t>V2*P2 3,33 d</a:t>
          </a:r>
        </a:p>
        <a:p>
          <a:r>
            <a:rPr lang="es-ES" sz="1200" dirty="0">
              <a:solidFill>
                <a:schemeClr val="tx1">
                  <a:lumMod val="95000"/>
                  <a:lumOff val="5000"/>
                </a:schemeClr>
              </a:solidFill>
              <a:latin typeface="Arial "/>
            </a:rPr>
            <a:t>V2*P3 4,00 cd</a:t>
          </a:r>
        </a:p>
        <a:p>
          <a:r>
            <a:rPr lang="es-ES" sz="1200" dirty="0">
              <a:solidFill>
                <a:schemeClr val="tx1">
                  <a:lumMod val="95000"/>
                  <a:lumOff val="5000"/>
                </a:schemeClr>
              </a:solidFill>
              <a:latin typeface="Arial "/>
            </a:rPr>
            <a:t>V3*P1 5,50 </a:t>
          </a:r>
          <a:r>
            <a:rPr lang="es-ES" sz="1200" dirty="0" err="1">
              <a:solidFill>
                <a:schemeClr val="tx1">
                  <a:lumMod val="95000"/>
                  <a:lumOff val="5000"/>
                </a:schemeClr>
              </a:solidFill>
              <a:latin typeface="Arial "/>
            </a:rPr>
            <a:t>bc</a:t>
          </a:r>
          <a:endParaRPr lang="es-ES" sz="1200" dirty="0">
            <a:solidFill>
              <a:schemeClr val="tx1">
                <a:lumMod val="95000"/>
                <a:lumOff val="5000"/>
              </a:schemeClr>
            </a:solidFill>
            <a:latin typeface="Arial "/>
          </a:endParaRPr>
        </a:p>
        <a:p>
          <a:r>
            <a:rPr lang="es-ES" sz="1200" dirty="0">
              <a:solidFill>
                <a:schemeClr val="tx1">
                  <a:lumMod val="95000"/>
                  <a:lumOff val="5000"/>
                </a:schemeClr>
              </a:solidFill>
              <a:latin typeface="Arial "/>
            </a:rPr>
            <a:t>V3*P2 5,50 </a:t>
          </a:r>
          <a:r>
            <a:rPr lang="es-ES" sz="1200" dirty="0" err="1">
              <a:solidFill>
                <a:schemeClr val="tx1">
                  <a:lumMod val="95000"/>
                  <a:lumOff val="5000"/>
                </a:schemeClr>
              </a:solidFill>
              <a:latin typeface="Arial "/>
            </a:rPr>
            <a:t>bc</a:t>
          </a:r>
          <a:endParaRPr lang="es-ES" sz="1200" dirty="0">
            <a:solidFill>
              <a:schemeClr val="tx1">
                <a:lumMod val="95000"/>
                <a:lumOff val="5000"/>
              </a:schemeClr>
            </a:solidFill>
            <a:latin typeface="Arial "/>
          </a:endParaRPr>
        </a:p>
        <a:p>
          <a:r>
            <a:rPr lang="es-ES" sz="1200" dirty="0">
              <a:solidFill>
                <a:schemeClr val="tx1">
                  <a:lumMod val="95000"/>
                  <a:lumOff val="5000"/>
                </a:schemeClr>
              </a:solidFill>
              <a:latin typeface="Arial "/>
            </a:rPr>
            <a:t>V3*P3 6,17 b</a:t>
          </a:r>
          <a:endParaRPr lang="es-EC" sz="1200" dirty="0">
            <a:latin typeface="Arial "/>
          </a:endParaRPr>
        </a:p>
      </dgm:t>
    </dgm:pt>
    <dgm:pt modelId="{DAAFDFCE-1489-4F4A-BBE3-B3B8CCF0F2E6}" type="parTrans" cxnId="{465F37BC-FAA4-42BC-B85C-04DB4917A9FE}">
      <dgm:prSet/>
      <dgm:spPr/>
      <dgm:t>
        <a:bodyPr/>
        <a:lstStyle/>
        <a:p>
          <a:endParaRPr lang="es-EC" sz="1200">
            <a:latin typeface="Arial "/>
          </a:endParaRPr>
        </a:p>
      </dgm:t>
    </dgm:pt>
    <dgm:pt modelId="{F85D88A4-F8B0-487E-A849-F061CFDDE9FD}" type="sibTrans" cxnId="{465F37BC-FAA4-42BC-B85C-04DB4917A9FE}">
      <dgm:prSet/>
      <dgm:spPr/>
      <dgm:t>
        <a:bodyPr/>
        <a:lstStyle/>
        <a:p>
          <a:endParaRPr lang="es-EC" sz="1200">
            <a:latin typeface="Arial "/>
          </a:endParaRPr>
        </a:p>
      </dgm:t>
    </dgm:pt>
    <dgm:pt modelId="{B6B1FE8B-1CE2-419C-95D0-577BCBFB5A4B}">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ES" sz="1200" dirty="0">
              <a:highlight>
                <a:srgbClr val="FFFF00"/>
              </a:highlight>
              <a:latin typeface="Arial "/>
            </a:rPr>
            <a:t>Proteína</a:t>
          </a:r>
        </a:p>
        <a:p>
          <a:r>
            <a:rPr lang="es-ES" sz="1200" dirty="0">
              <a:solidFill>
                <a:schemeClr val="tx1">
                  <a:lumMod val="95000"/>
                  <a:lumOff val="5000"/>
                </a:schemeClr>
              </a:solidFill>
              <a:latin typeface="Arial "/>
            </a:rPr>
            <a:t>V1*P1 20,62 a</a:t>
          </a:r>
        </a:p>
        <a:p>
          <a:r>
            <a:rPr lang="es-ES" sz="1200" dirty="0">
              <a:solidFill>
                <a:schemeClr val="tx1">
                  <a:lumMod val="95000"/>
                  <a:lumOff val="5000"/>
                </a:schemeClr>
              </a:solidFill>
              <a:latin typeface="Arial "/>
            </a:rPr>
            <a:t>V1*P2 19,65 a </a:t>
          </a:r>
        </a:p>
        <a:p>
          <a:r>
            <a:rPr lang="es-ES" sz="1200" dirty="0">
              <a:solidFill>
                <a:schemeClr val="tx1">
                  <a:lumMod val="95000"/>
                  <a:lumOff val="5000"/>
                </a:schemeClr>
              </a:solidFill>
              <a:latin typeface="Arial "/>
            </a:rPr>
            <a:t>V1*P3 21,31 a</a:t>
          </a:r>
        </a:p>
        <a:p>
          <a:r>
            <a:rPr lang="es-ES" sz="1200" dirty="0">
              <a:solidFill>
                <a:schemeClr val="tx1">
                  <a:lumMod val="95000"/>
                  <a:lumOff val="5000"/>
                </a:schemeClr>
              </a:solidFill>
              <a:latin typeface="Arial "/>
            </a:rPr>
            <a:t>V2*P1 21,79 a</a:t>
          </a:r>
        </a:p>
        <a:p>
          <a:r>
            <a:rPr lang="es-ES" sz="1200" dirty="0">
              <a:solidFill>
                <a:schemeClr val="tx1">
                  <a:lumMod val="95000"/>
                  <a:lumOff val="5000"/>
                </a:schemeClr>
              </a:solidFill>
              <a:latin typeface="Arial "/>
            </a:rPr>
            <a:t>V2*P2 20,33 a</a:t>
          </a:r>
        </a:p>
        <a:p>
          <a:r>
            <a:rPr lang="es-ES" sz="1200" dirty="0">
              <a:solidFill>
                <a:schemeClr val="tx1">
                  <a:lumMod val="95000"/>
                  <a:lumOff val="5000"/>
                </a:schemeClr>
              </a:solidFill>
              <a:latin typeface="Arial "/>
            </a:rPr>
            <a:t>V2*P3 14,79 b</a:t>
          </a:r>
        </a:p>
        <a:p>
          <a:r>
            <a:rPr lang="es-ES" sz="1200" dirty="0">
              <a:solidFill>
                <a:schemeClr val="tx1">
                  <a:lumMod val="95000"/>
                  <a:lumOff val="5000"/>
                </a:schemeClr>
              </a:solidFill>
              <a:latin typeface="Arial "/>
            </a:rPr>
            <a:t>V3*P1 19,85 a</a:t>
          </a:r>
        </a:p>
        <a:p>
          <a:r>
            <a:rPr lang="es-ES" sz="1200" dirty="0">
              <a:solidFill>
                <a:schemeClr val="tx1">
                  <a:lumMod val="95000"/>
                  <a:lumOff val="5000"/>
                </a:schemeClr>
              </a:solidFill>
              <a:latin typeface="Arial "/>
            </a:rPr>
            <a:t>V3*P2 19,07 a</a:t>
          </a:r>
        </a:p>
        <a:p>
          <a:r>
            <a:rPr lang="es-ES" sz="1200" dirty="0">
              <a:solidFill>
                <a:schemeClr val="tx1">
                  <a:lumMod val="95000"/>
                  <a:lumOff val="5000"/>
                </a:schemeClr>
              </a:solidFill>
              <a:latin typeface="Arial "/>
            </a:rPr>
            <a:t>V3*P3 19,07 a</a:t>
          </a:r>
          <a:endParaRPr lang="es-EC" sz="1200" dirty="0">
            <a:latin typeface="Arial "/>
          </a:endParaRPr>
        </a:p>
      </dgm:t>
    </dgm:pt>
    <dgm:pt modelId="{86E2A531-CBB1-4F6E-BF33-14889035B8F5}" type="parTrans" cxnId="{CA5F0B55-1002-418A-83B5-F53D3100DB7A}">
      <dgm:prSet/>
      <dgm:spPr/>
      <dgm:t>
        <a:bodyPr/>
        <a:lstStyle/>
        <a:p>
          <a:endParaRPr lang="es-EC" sz="1200">
            <a:latin typeface="Arial "/>
          </a:endParaRPr>
        </a:p>
      </dgm:t>
    </dgm:pt>
    <dgm:pt modelId="{B55E79A1-C12A-4E22-BBC3-98937D35F329}" type="sibTrans" cxnId="{CA5F0B55-1002-418A-83B5-F53D3100DB7A}">
      <dgm:prSet/>
      <dgm:spPr/>
      <dgm:t>
        <a:bodyPr/>
        <a:lstStyle/>
        <a:p>
          <a:endParaRPr lang="es-EC" sz="1200">
            <a:latin typeface="Arial "/>
          </a:endParaRPr>
        </a:p>
      </dgm:t>
    </dgm:pt>
    <dgm:pt modelId="{921947BB-5E4C-4534-8DEA-F6335012F9A5}">
      <dgm:prSet phldrT="[Texto]" custT="1">
        <dgm:style>
          <a:lnRef idx="2">
            <a:schemeClr val="accent6"/>
          </a:lnRef>
          <a:fillRef idx="1">
            <a:schemeClr val="lt1"/>
          </a:fillRef>
          <a:effectRef idx="0">
            <a:schemeClr val="accent6"/>
          </a:effectRef>
          <a:fontRef idx="minor">
            <a:schemeClr val="dk1"/>
          </a:fontRef>
        </dgm:style>
      </dgm:prSet>
      <dgm:spPr/>
      <dgm:t>
        <a:bodyPr/>
        <a:lstStyle/>
        <a:p>
          <a:endParaRPr lang="es-ES" sz="1200" dirty="0">
            <a:highlight>
              <a:srgbClr val="FFFF00"/>
            </a:highlight>
            <a:latin typeface="Arial "/>
          </a:endParaRPr>
        </a:p>
        <a:p>
          <a:r>
            <a:rPr lang="es-ES" sz="1200" dirty="0">
              <a:highlight>
                <a:srgbClr val="FFFF00"/>
              </a:highlight>
              <a:latin typeface="Arial "/>
            </a:rPr>
            <a:t>Aflatoxinas Totales</a:t>
          </a:r>
        </a:p>
        <a:p>
          <a:r>
            <a:rPr lang="es-ES" sz="1200" dirty="0">
              <a:solidFill>
                <a:schemeClr val="tx1">
                  <a:lumMod val="95000"/>
                  <a:lumOff val="5000"/>
                </a:schemeClr>
              </a:solidFill>
              <a:latin typeface="Arial "/>
            </a:rPr>
            <a:t>V1*P1 1,13 b</a:t>
          </a:r>
        </a:p>
        <a:p>
          <a:r>
            <a:rPr lang="es-ES" sz="1200" dirty="0">
              <a:solidFill>
                <a:schemeClr val="tx1">
                  <a:lumMod val="95000"/>
                  <a:lumOff val="5000"/>
                </a:schemeClr>
              </a:solidFill>
              <a:latin typeface="Arial "/>
            </a:rPr>
            <a:t>V1*P2 0,00 e</a:t>
          </a:r>
        </a:p>
        <a:p>
          <a:r>
            <a:rPr lang="es-ES" sz="1200" dirty="0">
              <a:solidFill>
                <a:schemeClr val="tx1">
                  <a:lumMod val="95000"/>
                  <a:lumOff val="5000"/>
                </a:schemeClr>
              </a:solidFill>
              <a:latin typeface="Arial "/>
            </a:rPr>
            <a:t>V1*P3 0,30 e</a:t>
          </a:r>
        </a:p>
        <a:p>
          <a:r>
            <a:rPr lang="es-ES" sz="1200" dirty="0">
              <a:solidFill>
                <a:schemeClr val="tx1">
                  <a:lumMod val="95000"/>
                  <a:lumOff val="5000"/>
                </a:schemeClr>
              </a:solidFill>
              <a:latin typeface="Arial "/>
            </a:rPr>
            <a:t>V2*P1 0,00 e</a:t>
          </a:r>
        </a:p>
        <a:p>
          <a:r>
            <a:rPr lang="es-ES" sz="1200" dirty="0">
              <a:solidFill>
                <a:schemeClr val="tx1">
                  <a:lumMod val="95000"/>
                  <a:lumOff val="5000"/>
                </a:schemeClr>
              </a:solidFill>
              <a:latin typeface="Arial "/>
            </a:rPr>
            <a:t>V2*P2 1,67 cd</a:t>
          </a:r>
        </a:p>
        <a:p>
          <a:r>
            <a:rPr lang="es-ES" sz="1200" dirty="0">
              <a:solidFill>
                <a:schemeClr val="tx1">
                  <a:lumMod val="95000"/>
                  <a:lumOff val="5000"/>
                </a:schemeClr>
              </a:solidFill>
              <a:latin typeface="Arial "/>
            </a:rPr>
            <a:t>V2*P3 3,67 b</a:t>
          </a:r>
        </a:p>
        <a:p>
          <a:r>
            <a:rPr lang="es-ES" sz="1200" dirty="0">
              <a:solidFill>
                <a:schemeClr val="tx1">
                  <a:lumMod val="95000"/>
                  <a:lumOff val="5000"/>
                </a:schemeClr>
              </a:solidFill>
              <a:latin typeface="Arial "/>
            </a:rPr>
            <a:t>V3*P1 4,90 a</a:t>
          </a:r>
        </a:p>
        <a:p>
          <a:r>
            <a:rPr lang="es-ES" sz="1200" dirty="0">
              <a:solidFill>
                <a:schemeClr val="tx1">
                  <a:lumMod val="95000"/>
                  <a:lumOff val="5000"/>
                </a:schemeClr>
              </a:solidFill>
              <a:latin typeface="Arial "/>
            </a:rPr>
            <a:t>V3*P2 1,87 c</a:t>
          </a:r>
        </a:p>
        <a:p>
          <a:r>
            <a:rPr lang="es-ES" sz="1200" dirty="0">
              <a:solidFill>
                <a:schemeClr val="tx1">
                  <a:lumMod val="95000"/>
                  <a:lumOff val="5000"/>
                </a:schemeClr>
              </a:solidFill>
              <a:latin typeface="Arial "/>
            </a:rPr>
            <a:t>V3*P3 1,07 d</a:t>
          </a:r>
        </a:p>
        <a:p>
          <a:endParaRPr lang="es-EC" sz="1200" dirty="0">
            <a:latin typeface="Arial "/>
          </a:endParaRPr>
        </a:p>
      </dgm:t>
    </dgm:pt>
    <dgm:pt modelId="{01BC2F60-6742-471D-A320-02526CBFEBA8}" type="parTrans" cxnId="{E245EFE5-9A7D-4EDC-A975-8940962E101F}">
      <dgm:prSet/>
      <dgm:spPr/>
      <dgm:t>
        <a:bodyPr/>
        <a:lstStyle/>
        <a:p>
          <a:endParaRPr lang="es-EC" sz="1200">
            <a:latin typeface="Arial "/>
          </a:endParaRPr>
        </a:p>
      </dgm:t>
    </dgm:pt>
    <dgm:pt modelId="{04D758C1-DF0C-42C0-8944-21559EB0B986}" type="sibTrans" cxnId="{E245EFE5-9A7D-4EDC-A975-8940962E101F}">
      <dgm:prSet/>
      <dgm:spPr/>
      <dgm:t>
        <a:bodyPr/>
        <a:lstStyle/>
        <a:p>
          <a:endParaRPr lang="es-EC" sz="1200">
            <a:latin typeface="Arial "/>
          </a:endParaRPr>
        </a:p>
      </dgm:t>
    </dgm:pt>
    <dgm:pt modelId="{17F60FAA-A090-4754-9A48-836F13BF71AB}" type="pres">
      <dgm:prSet presAssocID="{3DEB3406-0544-4CF4-B3DF-5A47B7CF5B05}" presName="Name0" presStyleCnt="0">
        <dgm:presLayoutVars>
          <dgm:chMax val="1"/>
          <dgm:chPref val="1"/>
          <dgm:dir/>
          <dgm:animOne val="branch"/>
          <dgm:animLvl val="lvl"/>
        </dgm:presLayoutVars>
      </dgm:prSet>
      <dgm:spPr/>
    </dgm:pt>
    <dgm:pt modelId="{3F8B744C-952F-414A-944B-F4849899DE0A}" type="pres">
      <dgm:prSet presAssocID="{69862ABF-1865-4F6C-B0D6-228F03293010}" presName="singleCycle" presStyleCnt="0"/>
      <dgm:spPr/>
    </dgm:pt>
    <dgm:pt modelId="{43E80660-B427-4A7F-B064-B1594DE8A5C5}" type="pres">
      <dgm:prSet presAssocID="{69862ABF-1865-4F6C-B0D6-228F03293010}" presName="singleCenter" presStyleLbl="node1" presStyleIdx="0" presStyleCnt="8" custScaleX="91922" custScaleY="37149" custLinFactNeighborX="-521" custLinFactNeighborY="39449">
        <dgm:presLayoutVars>
          <dgm:chMax val="7"/>
          <dgm:chPref val="7"/>
        </dgm:presLayoutVars>
      </dgm:prSet>
      <dgm:spPr/>
    </dgm:pt>
    <dgm:pt modelId="{7D993072-FCF2-4AF9-8051-B678E3D5EB02}" type="pres">
      <dgm:prSet presAssocID="{C2BA8703-D32F-4A8D-A070-A54AB8F90828}" presName="Name56" presStyleLbl="parChTrans1D2" presStyleIdx="0" presStyleCnt="7"/>
      <dgm:spPr/>
    </dgm:pt>
    <dgm:pt modelId="{414B497D-8F07-41FA-9AB0-815AFA8630D5}" type="pres">
      <dgm:prSet presAssocID="{7D611043-71F1-42CE-8611-A33027CECD8F}" presName="text0" presStyleLbl="node1" presStyleIdx="1" presStyleCnt="8" custScaleX="150733" custScaleY="214370" custRadScaleRad="217186" custRadScaleInc="-269553">
        <dgm:presLayoutVars>
          <dgm:bulletEnabled val="1"/>
        </dgm:presLayoutVars>
      </dgm:prSet>
      <dgm:spPr/>
    </dgm:pt>
    <dgm:pt modelId="{C6C54CFE-583B-4934-BE10-3BFCD03F3A74}" type="pres">
      <dgm:prSet presAssocID="{39A4A615-F880-46D9-BE96-B2D2C81833AF}" presName="Name56" presStyleLbl="parChTrans1D2" presStyleIdx="1" presStyleCnt="7"/>
      <dgm:spPr/>
    </dgm:pt>
    <dgm:pt modelId="{E3F98012-ED27-47D2-A631-E784DBAC5381}" type="pres">
      <dgm:prSet presAssocID="{314DE8E8-43A9-4690-9B76-69D6EDD2775D}" presName="text0" presStyleLbl="node1" presStyleIdx="2" presStyleCnt="8" custScaleX="186208" custScaleY="221291" custRadScaleRad="135223" custRadScaleInc="-412254">
        <dgm:presLayoutVars>
          <dgm:bulletEnabled val="1"/>
        </dgm:presLayoutVars>
      </dgm:prSet>
      <dgm:spPr/>
    </dgm:pt>
    <dgm:pt modelId="{FEB2A47A-5A1F-4B4D-911D-5A39D76F92BB}" type="pres">
      <dgm:prSet presAssocID="{EFB964ED-2DB7-453E-A3B5-445E3C42C67F}" presName="Name56" presStyleLbl="parChTrans1D2" presStyleIdx="2" presStyleCnt="7"/>
      <dgm:spPr/>
    </dgm:pt>
    <dgm:pt modelId="{6A091A43-B9E4-4421-BED6-D5164BB56F4F}" type="pres">
      <dgm:prSet presAssocID="{944116AE-A5A5-4710-BFA6-CC0BDA83A096}" presName="text0" presStyleLbl="node1" presStyleIdx="3" presStyleCnt="8" custScaleX="178414" custScaleY="216219" custRadScaleRad="77198" custRadScaleInc="-434636">
        <dgm:presLayoutVars>
          <dgm:bulletEnabled val="1"/>
        </dgm:presLayoutVars>
      </dgm:prSet>
      <dgm:spPr/>
    </dgm:pt>
    <dgm:pt modelId="{399D22F0-6101-49A0-9FE0-B8F04319417B}" type="pres">
      <dgm:prSet presAssocID="{EC82DDD3-7E8B-4060-A223-AFD0CD8CAD89}" presName="Name56" presStyleLbl="parChTrans1D2" presStyleIdx="3" presStyleCnt="7"/>
      <dgm:spPr/>
    </dgm:pt>
    <dgm:pt modelId="{ABF223C2-66C8-49F1-82B1-2A9C1A2D34F0}" type="pres">
      <dgm:prSet presAssocID="{0BE980AF-EFDF-4C34-A4A0-550B34DBEA62}" presName="text0" presStyleLbl="node1" presStyleIdx="4" presStyleCnt="8" custScaleX="164267" custScaleY="220693" custRadScaleRad="115251" custRadScaleInc="-426215">
        <dgm:presLayoutVars>
          <dgm:bulletEnabled val="1"/>
        </dgm:presLayoutVars>
      </dgm:prSet>
      <dgm:spPr/>
    </dgm:pt>
    <dgm:pt modelId="{89955A65-B8F0-40BA-91BE-7DB2657EF373}" type="pres">
      <dgm:prSet presAssocID="{DAAFDFCE-1489-4F4A-BBE3-B3B8CCF0F2E6}" presName="Name56" presStyleLbl="parChTrans1D2" presStyleIdx="4" presStyleCnt="7"/>
      <dgm:spPr/>
    </dgm:pt>
    <dgm:pt modelId="{BBAC19C7-E0B8-41ED-A618-3753FC739CC0}" type="pres">
      <dgm:prSet presAssocID="{BC813C32-B4B0-42C8-946B-F46B1DED2742}" presName="text0" presStyleLbl="node1" presStyleIdx="5" presStyleCnt="8" custScaleX="149734" custScaleY="225279" custRadScaleRad="193774" custRadScaleInc="-532845">
        <dgm:presLayoutVars>
          <dgm:bulletEnabled val="1"/>
        </dgm:presLayoutVars>
      </dgm:prSet>
      <dgm:spPr/>
    </dgm:pt>
    <dgm:pt modelId="{2FFD7AFE-7AA8-4283-A942-750914890D55}" type="pres">
      <dgm:prSet presAssocID="{86E2A531-CBB1-4F6E-BF33-14889035B8F5}" presName="Name56" presStyleLbl="parChTrans1D2" presStyleIdx="5" presStyleCnt="7"/>
      <dgm:spPr/>
    </dgm:pt>
    <dgm:pt modelId="{CEF5B8E8-7E2E-4362-BCD0-FC38251C1907}" type="pres">
      <dgm:prSet presAssocID="{B6B1FE8B-1CE2-419C-95D0-577BCBFB5A4B}" presName="text0" presStyleLbl="node1" presStyleIdx="6" presStyleCnt="8" custScaleX="145358" custScaleY="208718" custRadScaleRad="178679" custRadScaleInc="-11212">
        <dgm:presLayoutVars>
          <dgm:bulletEnabled val="1"/>
        </dgm:presLayoutVars>
      </dgm:prSet>
      <dgm:spPr/>
    </dgm:pt>
    <dgm:pt modelId="{7BC12491-8F30-4705-A82A-466A78F3E749}" type="pres">
      <dgm:prSet presAssocID="{01BC2F60-6742-471D-A320-02526CBFEBA8}" presName="Name56" presStyleLbl="parChTrans1D2" presStyleIdx="6" presStyleCnt="7"/>
      <dgm:spPr/>
    </dgm:pt>
    <dgm:pt modelId="{8DAB36CC-B2F4-42A3-9998-515250272381}" type="pres">
      <dgm:prSet presAssocID="{921947BB-5E4C-4534-8DEA-F6335012F9A5}" presName="text0" presStyleLbl="node1" presStyleIdx="7" presStyleCnt="8" custScaleX="165891" custScaleY="215474" custRadScaleRad="183075" custRadScaleInc="606708">
        <dgm:presLayoutVars>
          <dgm:bulletEnabled val="1"/>
        </dgm:presLayoutVars>
      </dgm:prSet>
      <dgm:spPr/>
    </dgm:pt>
  </dgm:ptLst>
  <dgm:cxnLst>
    <dgm:cxn modelId="{7F684C06-EE7D-4244-8B13-7C619D96E831}" type="presOf" srcId="{921947BB-5E4C-4534-8DEA-F6335012F9A5}" destId="{8DAB36CC-B2F4-42A3-9998-515250272381}" srcOrd="0" destOrd="0" presId="urn:microsoft.com/office/officeart/2008/layout/RadialCluster"/>
    <dgm:cxn modelId="{03E37F0F-7FEA-4BF0-B80C-11E108830412}" type="presOf" srcId="{DAAFDFCE-1489-4F4A-BBE3-B3B8CCF0F2E6}" destId="{89955A65-B8F0-40BA-91BE-7DB2657EF373}" srcOrd="0" destOrd="0" presId="urn:microsoft.com/office/officeart/2008/layout/RadialCluster"/>
    <dgm:cxn modelId="{306D5635-D5A8-4DF2-BC3E-7E43872C4782}" type="presOf" srcId="{0BE980AF-EFDF-4C34-A4A0-550B34DBEA62}" destId="{ABF223C2-66C8-49F1-82B1-2A9C1A2D34F0}" srcOrd="0" destOrd="0" presId="urn:microsoft.com/office/officeart/2008/layout/RadialCluster"/>
    <dgm:cxn modelId="{44A97137-9E53-4353-A37D-2156FE217848}" type="presOf" srcId="{EC82DDD3-7E8B-4060-A223-AFD0CD8CAD89}" destId="{399D22F0-6101-49A0-9FE0-B8F04319417B}" srcOrd="0" destOrd="0" presId="urn:microsoft.com/office/officeart/2008/layout/RadialCluster"/>
    <dgm:cxn modelId="{2E9D6D3E-DC69-4DA9-81A4-CBC0A0691F11}" srcId="{69862ABF-1865-4F6C-B0D6-228F03293010}" destId="{314DE8E8-43A9-4690-9B76-69D6EDD2775D}" srcOrd="1" destOrd="0" parTransId="{39A4A615-F880-46D9-BE96-B2D2C81833AF}" sibTransId="{5251A02C-3890-4D31-8E9F-5675BCDEF0C9}"/>
    <dgm:cxn modelId="{57EF0745-0329-43EC-B876-D5912D4C2B5C}" type="presOf" srcId="{3DEB3406-0544-4CF4-B3DF-5A47B7CF5B05}" destId="{17F60FAA-A090-4754-9A48-836F13BF71AB}" srcOrd="0" destOrd="0" presId="urn:microsoft.com/office/officeart/2008/layout/RadialCluster"/>
    <dgm:cxn modelId="{7C7D5D68-5CE7-46FB-A1F2-6555BD20BFE0}" srcId="{69862ABF-1865-4F6C-B0D6-228F03293010}" destId="{7D611043-71F1-42CE-8611-A33027CECD8F}" srcOrd="0" destOrd="0" parTransId="{C2BA8703-D32F-4A8D-A070-A54AB8F90828}" sibTransId="{CAEE5052-AC2F-4902-AD6A-623B7FAB9C85}"/>
    <dgm:cxn modelId="{64CAC14B-CE48-4202-BF78-76D4DA2CFB42}" type="presOf" srcId="{314DE8E8-43A9-4690-9B76-69D6EDD2775D}" destId="{E3F98012-ED27-47D2-A631-E784DBAC5381}" srcOrd="0" destOrd="0" presId="urn:microsoft.com/office/officeart/2008/layout/RadialCluster"/>
    <dgm:cxn modelId="{E4807D52-C635-4EBD-81BE-3FAF232C6859}" type="presOf" srcId="{BC813C32-B4B0-42C8-946B-F46B1DED2742}" destId="{BBAC19C7-E0B8-41ED-A618-3753FC739CC0}" srcOrd="0" destOrd="0" presId="urn:microsoft.com/office/officeart/2008/layout/RadialCluster"/>
    <dgm:cxn modelId="{4A626573-948E-4618-8A69-3B8B58FFA8FD}" type="presOf" srcId="{C2BA8703-D32F-4A8D-A070-A54AB8F90828}" destId="{7D993072-FCF2-4AF9-8051-B678E3D5EB02}" srcOrd="0" destOrd="0" presId="urn:microsoft.com/office/officeart/2008/layout/RadialCluster"/>
    <dgm:cxn modelId="{CA5F0B55-1002-418A-83B5-F53D3100DB7A}" srcId="{69862ABF-1865-4F6C-B0D6-228F03293010}" destId="{B6B1FE8B-1CE2-419C-95D0-577BCBFB5A4B}" srcOrd="5" destOrd="0" parTransId="{86E2A531-CBB1-4F6E-BF33-14889035B8F5}" sibTransId="{B55E79A1-C12A-4E22-BBC3-98937D35F329}"/>
    <dgm:cxn modelId="{F5BC1F58-FEEA-4EEF-873C-E6595054A123}" type="presOf" srcId="{69862ABF-1865-4F6C-B0D6-228F03293010}" destId="{43E80660-B427-4A7F-B064-B1594DE8A5C5}" srcOrd="0" destOrd="0" presId="urn:microsoft.com/office/officeart/2008/layout/RadialCluster"/>
    <dgm:cxn modelId="{92655689-46A3-4095-8FC0-DF0E5126DBF4}" type="presOf" srcId="{7D611043-71F1-42CE-8611-A33027CECD8F}" destId="{414B497D-8F07-41FA-9AB0-815AFA8630D5}" srcOrd="0" destOrd="0" presId="urn:microsoft.com/office/officeart/2008/layout/RadialCluster"/>
    <dgm:cxn modelId="{F3CB948B-8526-477C-A9A3-2A0FA227D62A}" type="presOf" srcId="{01BC2F60-6742-471D-A320-02526CBFEBA8}" destId="{7BC12491-8F30-4705-A82A-466A78F3E749}" srcOrd="0" destOrd="0" presId="urn:microsoft.com/office/officeart/2008/layout/RadialCluster"/>
    <dgm:cxn modelId="{AA34C29B-75B5-4FD4-93EA-9575C835083A}" type="presOf" srcId="{EFB964ED-2DB7-453E-A3B5-445E3C42C67F}" destId="{FEB2A47A-5A1F-4B4D-911D-5A39D76F92BB}" srcOrd="0" destOrd="0" presId="urn:microsoft.com/office/officeart/2008/layout/RadialCluster"/>
    <dgm:cxn modelId="{ED1D00A3-BE43-4B5F-BA9E-A0459E456232}" type="presOf" srcId="{944116AE-A5A5-4710-BFA6-CC0BDA83A096}" destId="{6A091A43-B9E4-4421-BED6-D5164BB56F4F}" srcOrd="0" destOrd="0" presId="urn:microsoft.com/office/officeart/2008/layout/RadialCluster"/>
    <dgm:cxn modelId="{E7F70FA4-6520-42E6-BBC8-0A6B3BCE106B}" srcId="{69862ABF-1865-4F6C-B0D6-228F03293010}" destId="{0BE980AF-EFDF-4C34-A4A0-550B34DBEA62}" srcOrd="3" destOrd="0" parTransId="{EC82DDD3-7E8B-4060-A223-AFD0CD8CAD89}" sibTransId="{5DB70537-3451-4179-B786-22107A5B2049}"/>
    <dgm:cxn modelId="{3E8939AF-99FB-4A4A-865E-37FF475B4031}" type="presOf" srcId="{B6B1FE8B-1CE2-419C-95D0-577BCBFB5A4B}" destId="{CEF5B8E8-7E2E-4362-BCD0-FC38251C1907}" srcOrd="0" destOrd="0" presId="urn:microsoft.com/office/officeart/2008/layout/RadialCluster"/>
    <dgm:cxn modelId="{465F37BC-FAA4-42BC-B85C-04DB4917A9FE}" srcId="{69862ABF-1865-4F6C-B0D6-228F03293010}" destId="{BC813C32-B4B0-42C8-946B-F46B1DED2742}" srcOrd="4" destOrd="0" parTransId="{DAAFDFCE-1489-4F4A-BBE3-B3B8CCF0F2E6}" sibTransId="{F85D88A4-F8B0-487E-A849-F061CFDDE9FD}"/>
    <dgm:cxn modelId="{722BAFBC-FA57-49B1-BC1A-9CBE40B2DDA2}" srcId="{69862ABF-1865-4F6C-B0D6-228F03293010}" destId="{944116AE-A5A5-4710-BFA6-CC0BDA83A096}" srcOrd="2" destOrd="0" parTransId="{EFB964ED-2DB7-453E-A3B5-445E3C42C67F}" sibTransId="{1B12D77A-3F21-49EF-9389-E8D7DF861FE7}"/>
    <dgm:cxn modelId="{3C3FBBE4-954A-4791-8D47-4C0CE2C06B53}" type="presOf" srcId="{86E2A531-CBB1-4F6E-BF33-14889035B8F5}" destId="{2FFD7AFE-7AA8-4283-A942-750914890D55}" srcOrd="0" destOrd="0" presId="urn:microsoft.com/office/officeart/2008/layout/RadialCluster"/>
    <dgm:cxn modelId="{E245EFE5-9A7D-4EDC-A975-8940962E101F}" srcId="{69862ABF-1865-4F6C-B0D6-228F03293010}" destId="{921947BB-5E4C-4534-8DEA-F6335012F9A5}" srcOrd="6" destOrd="0" parTransId="{01BC2F60-6742-471D-A320-02526CBFEBA8}" sibTransId="{04D758C1-DF0C-42C0-8944-21559EB0B986}"/>
    <dgm:cxn modelId="{DB884BE7-BF99-4836-B391-342201256DB6}" type="presOf" srcId="{39A4A615-F880-46D9-BE96-B2D2C81833AF}" destId="{C6C54CFE-583B-4934-BE10-3BFCD03F3A74}" srcOrd="0" destOrd="0" presId="urn:microsoft.com/office/officeart/2008/layout/RadialCluster"/>
    <dgm:cxn modelId="{293FB8EA-5D42-4E64-AE82-EABD8AA6A575}" srcId="{3DEB3406-0544-4CF4-B3DF-5A47B7CF5B05}" destId="{69862ABF-1865-4F6C-B0D6-228F03293010}" srcOrd="0" destOrd="0" parTransId="{46EB6EDD-6FB1-4694-A585-7E4548A0DFD1}" sibTransId="{34DC6B92-9453-40A9-98B9-DE8BF89C4C9C}"/>
    <dgm:cxn modelId="{A071E4B5-A120-4774-8D6C-E7706BA9E6F3}" type="presParOf" srcId="{17F60FAA-A090-4754-9A48-836F13BF71AB}" destId="{3F8B744C-952F-414A-944B-F4849899DE0A}" srcOrd="0" destOrd="0" presId="urn:microsoft.com/office/officeart/2008/layout/RadialCluster"/>
    <dgm:cxn modelId="{63844901-289A-46DF-86C3-18688D3E02B2}" type="presParOf" srcId="{3F8B744C-952F-414A-944B-F4849899DE0A}" destId="{43E80660-B427-4A7F-B064-B1594DE8A5C5}" srcOrd="0" destOrd="0" presId="urn:microsoft.com/office/officeart/2008/layout/RadialCluster"/>
    <dgm:cxn modelId="{3BB8715D-21BE-408E-9386-26960C99DF79}" type="presParOf" srcId="{3F8B744C-952F-414A-944B-F4849899DE0A}" destId="{7D993072-FCF2-4AF9-8051-B678E3D5EB02}" srcOrd="1" destOrd="0" presId="urn:microsoft.com/office/officeart/2008/layout/RadialCluster"/>
    <dgm:cxn modelId="{35B0DFCC-75D0-4CCC-BD4F-0B40BAB3190F}" type="presParOf" srcId="{3F8B744C-952F-414A-944B-F4849899DE0A}" destId="{414B497D-8F07-41FA-9AB0-815AFA8630D5}" srcOrd="2" destOrd="0" presId="urn:microsoft.com/office/officeart/2008/layout/RadialCluster"/>
    <dgm:cxn modelId="{7D9EB5DC-FE7F-4A56-8AC8-1CC6D53DFBF9}" type="presParOf" srcId="{3F8B744C-952F-414A-944B-F4849899DE0A}" destId="{C6C54CFE-583B-4934-BE10-3BFCD03F3A74}" srcOrd="3" destOrd="0" presId="urn:microsoft.com/office/officeart/2008/layout/RadialCluster"/>
    <dgm:cxn modelId="{86B5DE24-16A8-4B5F-8380-F127643A8E1C}" type="presParOf" srcId="{3F8B744C-952F-414A-944B-F4849899DE0A}" destId="{E3F98012-ED27-47D2-A631-E784DBAC5381}" srcOrd="4" destOrd="0" presId="urn:microsoft.com/office/officeart/2008/layout/RadialCluster"/>
    <dgm:cxn modelId="{A43BF932-5F38-4333-86F0-0E8682A0B84A}" type="presParOf" srcId="{3F8B744C-952F-414A-944B-F4849899DE0A}" destId="{FEB2A47A-5A1F-4B4D-911D-5A39D76F92BB}" srcOrd="5" destOrd="0" presId="urn:microsoft.com/office/officeart/2008/layout/RadialCluster"/>
    <dgm:cxn modelId="{75380E36-6BE4-4AC8-A50D-5835680E7B18}" type="presParOf" srcId="{3F8B744C-952F-414A-944B-F4849899DE0A}" destId="{6A091A43-B9E4-4421-BED6-D5164BB56F4F}" srcOrd="6" destOrd="0" presId="urn:microsoft.com/office/officeart/2008/layout/RadialCluster"/>
    <dgm:cxn modelId="{74666B27-B511-4F24-8E38-F42D8941E48F}" type="presParOf" srcId="{3F8B744C-952F-414A-944B-F4849899DE0A}" destId="{399D22F0-6101-49A0-9FE0-B8F04319417B}" srcOrd="7" destOrd="0" presId="urn:microsoft.com/office/officeart/2008/layout/RadialCluster"/>
    <dgm:cxn modelId="{F3E68403-D558-492C-BCF1-99D185DE3DB6}" type="presParOf" srcId="{3F8B744C-952F-414A-944B-F4849899DE0A}" destId="{ABF223C2-66C8-49F1-82B1-2A9C1A2D34F0}" srcOrd="8" destOrd="0" presId="urn:microsoft.com/office/officeart/2008/layout/RadialCluster"/>
    <dgm:cxn modelId="{1F97F75D-D814-4A8D-B033-34374CC1083F}" type="presParOf" srcId="{3F8B744C-952F-414A-944B-F4849899DE0A}" destId="{89955A65-B8F0-40BA-91BE-7DB2657EF373}" srcOrd="9" destOrd="0" presId="urn:microsoft.com/office/officeart/2008/layout/RadialCluster"/>
    <dgm:cxn modelId="{BE542062-F124-466C-A407-2B7E69823580}" type="presParOf" srcId="{3F8B744C-952F-414A-944B-F4849899DE0A}" destId="{BBAC19C7-E0B8-41ED-A618-3753FC739CC0}" srcOrd="10" destOrd="0" presId="urn:microsoft.com/office/officeart/2008/layout/RadialCluster"/>
    <dgm:cxn modelId="{80B581A6-EFF3-4D52-813B-F9896AB4756B}" type="presParOf" srcId="{3F8B744C-952F-414A-944B-F4849899DE0A}" destId="{2FFD7AFE-7AA8-4283-A942-750914890D55}" srcOrd="11" destOrd="0" presId="urn:microsoft.com/office/officeart/2008/layout/RadialCluster"/>
    <dgm:cxn modelId="{58F8471A-A54A-4950-995D-94B43EE787CE}" type="presParOf" srcId="{3F8B744C-952F-414A-944B-F4849899DE0A}" destId="{CEF5B8E8-7E2E-4362-BCD0-FC38251C1907}" srcOrd="12" destOrd="0" presId="urn:microsoft.com/office/officeart/2008/layout/RadialCluster"/>
    <dgm:cxn modelId="{86449125-23CC-400C-B2A2-4D4D65810FC6}" type="presParOf" srcId="{3F8B744C-952F-414A-944B-F4849899DE0A}" destId="{7BC12491-8F30-4705-A82A-466A78F3E749}" srcOrd="13" destOrd="0" presId="urn:microsoft.com/office/officeart/2008/layout/RadialCluster"/>
    <dgm:cxn modelId="{F1EE2AE0-687F-405D-9165-65EC0256B220}" type="presParOf" srcId="{3F8B744C-952F-414A-944B-F4849899DE0A}" destId="{8DAB36CC-B2F4-42A3-9998-515250272381}" srcOrd="1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4F6DB-14AD-4A1D-9A0D-167CEAE68B39}">
      <dsp:nvSpPr>
        <dsp:cNvPr id="0" name=""/>
        <dsp:cNvSpPr/>
      </dsp:nvSpPr>
      <dsp:spPr>
        <a:xfrm>
          <a:off x="0" y="468716"/>
          <a:ext cx="5837750" cy="2086268"/>
        </a:xfrm>
        <a:prstGeom prst="rightArrow">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B5C6D35-D918-4A58-A6FC-A5EBCCCF41F0}">
      <dsp:nvSpPr>
        <dsp:cNvPr id="0" name=""/>
        <dsp:cNvSpPr/>
      </dsp:nvSpPr>
      <dsp:spPr>
        <a:xfrm>
          <a:off x="470896" y="990283"/>
          <a:ext cx="4783078" cy="1043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Arial" panose="020B0604020202020204" pitchFamily="34" charset="0"/>
              <a:ea typeface="Times New Roman" panose="02020603050405020304" pitchFamily="18" charset="0"/>
              <a:cs typeface="Times New Roman" panose="02020603050405020304" pitchFamily="18" charset="0"/>
            </a:rPr>
            <a:t>Estudio del contenido de aflatoxinas en distintas variedades de fréjol (</a:t>
          </a:r>
          <a:r>
            <a:rPr lang="es-EC" sz="1400" i="1" kern="1200" dirty="0" err="1">
              <a:latin typeface="Arial" panose="020B0604020202020204" pitchFamily="34" charset="0"/>
              <a:ea typeface="Times New Roman" panose="02020603050405020304" pitchFamily="18" charset="0"/>
              <a:cs typeface="Times New Roman" panose="02020603050405020304" pitchFamily="18" charset="0"/>
            </a:rPr>
            <a:t>Phaseolus</a:t>
          </a:r>
          <a:r>
            <a:rPr lang="es-EC" sz="1400" i="1" kern="1200" dirty="0">
              <a:latin typeface="Arial" panose="020B0604020202020204" pitchFamily="34" charset="0"/>
              <a:ea typeface="Times New Roman" panose="02020603050405020304" pitchFamily="18" charset="0"/>
              <a:cs typeface="Times New Roman" panose="02020603050405020304" pitchFamily="18" charset="0"/>
            </a:rPr>
            <a:t> </a:t>
          </a:r>
          <a:r>
            <a:rPr lang="es-EC" sz="1400" i="1" kern="1200" dirty="0" err="1">
              <a:latin typeface="Arial" panose="020B0604020202020204" pitchFamily="34" charset="0"/>
              <a:ea typeface="Times New Roman" panose="02020603050405020304" pitchFamily="18" charset="0"/>
              <a:cs typeface="Times New Roman" panose="02020603050405020304" pitchFamily="18" charset="0"/>
            </a:rPr>
            <a:t>vulgaris</a:t>
          </a:r>
          <a:r>
            <a:rPr lang="es-EC" sz="1400" kern="1200" dirty="0">
              <a:latin typeface="Arial" panose="020B0604020202020204" pitchFamily="34" charset="0"/>
              <a:ea typeface="Times New Roman" panose="02020603050405020304" pitchFamily="18" charset="0"/>
              <a:cs typeface="Times New Roman" panose="02020603050405020304" pitchFamily="18" charset="0"/>
            </a:rPr>
            <a:t> L.), considerando las características de manejo en la cadena agroalimentaria para determinar riesgo alimentario.</a:t>
          </a:r>
          <a:endParaRPr lang="es-EC" sz="1400" kern="1200" dirty="0"/>
        </a:p>
      </dsp:txBody>
      <dsp:txXfrm>
        <a:off x="470896" y="990283"/>
        <a:ext cx="4783078" cy="10431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A858E-4F7E-4704-B83F-44C20B573644}">
      <dsp:nvSpPr>
        <dsp:cNvPr id="0" name=""/>
        <dsp:cNvSpPr/>
      </dsp:nvSpPr>
      <dsp:spPr>
        <a:xfrm>
          <a:off x="0" y="524133"/>
          <a:ext cx="2918936" cy="185352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4FE8A8-FA69-49DE-8B43-C888DD19C503}">
      <dsp:nvSpPr>
        <dsp:cNvPr id="0" name=""/>
        <dsp:cNvSpPr/>
      </dsp:nvSpPr>
      <dsp:spPr>
        <a:xfrm>
          <a:off x="324326"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s-EC" sz="1600" kern="1200">
              <a:latin typeface="Arial" panose="020B0604020202020204" pitchFamily="34" charset="0"/>
              <a:ea typeface="Times New Roman" panose="02020603050405020304" pitchFamily="18" charset="0"/>
              <a:cs typeface="Times New Roman" panose="02020603050405020304" pitchFamily="18" charset="0"/>
            </a:rPr>
            <a:t>Determinar presencia de aflatoxinas y su relación con cada una de las variedades de fréjol.</a:t>
          </a:r>
          <a:endParaRPr lang="es-EC" sz="1600" kern="1200"/>
        </a:p>
      </dsp:txBody>
      <dsp:txXfrm>
        <a:off x="378614" y="886531"/>
        <a:ext cx="2810360" cy="1744948"/>
      </dsp:txXfrm>
    </dsp:sp>
    <dsp:sp modelId="{D5E32368-D1A6-433A-8996-5FC51B610C13}">
      <dsp:nvSpPr>
        <dsp:cNvPr id="0" name=""/>
        <dsp:cNvSpPr/>
      </dsp:nvSpPr>
      <dsp:spPr>
        <a:xfrm>
          <a:off x="3567588" y="524133"/>
          <a:ext cx="2918936" cy="185352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7F9578-8669-46FC-8C81-9E4E93A005C4}">
      <dsp:nvSpPr>
        <dsp:cNvPr id="0" name=""/>
        <dsp:cNvSpPr/>
      </dsp:nvSpPr>
      <dsp:spPr>
        <a:xfrm>
          <a:off x="3891915"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s-EC" sz="1600" kern="1200">
              <a:latin typeface="Arial" panose="020B0604020202020204" pitchFamily="34" charset="0"/>
              <a:ea typeface="Times New Roman" panose="02020603050405020304" pitchFamily="18" charset="0"/>
              <a:cs typeface="Times New Roman" panose="02020603050405020304" pitchFamily="18" charset="0"/>
            </a:rPr>
            <a:t>Determinar la influencia del manejo en la carga fúngica del fréjol considerando la interacción entre la variedad de fréjol y el tipo de empaque.</a:t>
          </a:r>
          <a:endParaRPr lang="es-EC" sz="1600" kern="1200"/>
        </a:p>
      </dsp:txBody>
      <dsp:txXfrm>
        <a:off x="3946203" y="886531"/>
        <a:ext cx="2810360" cy="1744948"/>
      </dsp:txXfrm>
    </dsp:sp>
    <dsp:sp modelId="{17F1B880-B106-4651-BF23-2BE2380CCC66}">
      <dsp:nvSpPr>
        <dsp:cNvPr id="0" name=""/>
        <dsp:cNvSpPr/>
      </dsp:nvSpPr>
      <dsp:spPr>
        <a:xfrm>
          <a:off x="7135177" y="524133"/>
          <a:ext cx="2918936" cy="185352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F1AECB-E1C8-4416-9819-CCAB3E3E5358}">
      <dsp:nvSpPr>
        <dsp:cNvPr id="0" name=""/>
        <dsp:cNvSpPr/>
      </dsp:nvSpPr>
      <dsp:spPr>
        <a:xfrm>
          <a:off x="7459503"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a:latin typeface="Arial" panose="020B0604020202020204" pitchFamily="34" charset="0"/>
              <a:ea typeface="Times New Roman" panose="02020603050405020304" pitchFamily="18" charset="0"/>
            </a:rPr>
            <a:t>Identificar condiciones de almacenamiento y su influencia en la carga fúngica del fréjol considerando tipo de comercialización en diferentes tipos de empaques.</a:t>
          </a:r>
          <a:endParaRPr lang="es-EC" sz="1600" kern="1200"/>
        </a:p>
      </dsp:txBody>
      <dsp:txXfrm>
        <a:off x="7513791" y="886531"/>
        <a:ext cx="2810360" cy="1744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34EAC-CF95-467E-B556-6A04654C783B}">
      <dsp:nvSpPr>
        <dsp:cNvPr id="0" name=""/>
        <dsp:cNvSpPr/>
      </dsp:nvSpPr>
      <dsp:spPr>
        <a:xfrm>
          <a:off x="0" y="0"/>
          <a:ext cx="3136901" cy="1568450"/>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s-ES" sz="4000" kern="1200" dirty="0">
              <a:latin typeface="Arial" panose="020B0604020202020204" pitchFamily="34" charset="0"/>
              <a:cs typeface="Arial" panose="020B0604020202020204" pitchFamily="34" charset="0"/>
            </a:rPr>
            <a:t>Factor A</a:t>
          </a:r>
          <a:endParaRPr lang="es-EC" sz="4000" kern="1200" dirty="0">
            <a:latin typeface="Arial" panose="020B0604020202020204" pitchFamily="34" charset="0"/>
            <a:cs typeface="Arial" panose="020B0604020202020204" pitchFamily="34" charset="0"/>
          </a:endParaRPr>
        </a:p>
      </dsp:txBody>
      <dsp:txXfrm>
        <a:off x="45938" y="45938"/>
        <a:ext cx="3045025" cy="1476574"/>
      </dsp:txXfrm>
    </dsp:sp>
    <dsp:sp modelId="{D1E365A5-FA8B-403E-B99F-4630AF156945}">
      <dsp:nvSpPr>
        <dsp:cNvPr id="0" name=""/>
        <dsp:cNvSpPr/>
      </dsp:nvSpPr>
      <dsp:spPr>
        <a:xfrm>
          <a:off x="122586" y="1568450"/>
          <a:ext cx="191103" cy="1055240"/>
        </a:xfrm>
        <a:custGeom>
          <a:avLst/>
          <a:gdLst/>
          <a:ahLst/>
          <a:cxnLst/>
          <a:rect l="0" t="0" r="0" b="0"/>
          <a:pathLst>
            <a:path>
              <a:moveTo>
                <a:pt x="191103" y="0"/>
              </a:moveTo>
              <a:lnTo>
                <a:pt x="0" y="105524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24B7D43-08AB-444A-A146-A8774390E505}">
      <dsp:nvSpPr>
        <dsp:cNvPr id="0" name=""/>
        <dsp:cNvSpPr/>
      </dsp:nvSpPr>
      <dsp:spPr>
        <a:xfrm>
          <a:off x="122586" y="1839465"/>
          <a:ext cx="2509520" cy="1568450"/>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Font typeface="Symbol" panose="05050102010706020507" pitchFamily="18" charset="2"/>
            <a:buNone/>
          </a:pPr>
          <a:r>
            <a:rPr lang="es-EC" sz="1100" kern="1200" dirty="0">
              <a:latin typeface="Arial" panose="020B0604020202020204" pitchFamily="34" charset="0"/>
              <a:cs typeface="Arial" panose="020B0604020202020204" pitchFamily="34" charset="0"/>
            </a:rPr>
            <a:t>Ha: Las variedades de fréjol utilizadas para el consumo humano influyen en la presencia de aflatoxinas y su relación con las características físico-químicas (Humedad, Materia seca, Ceniza, Grasa, fibra, proteína). </a:t>
          </a:r>
        </a:p>
      </dsp:txBody>
      <dsp:txXfrm>
        <a:off x="168524" y="1885403"/>
        <a:ext cx="2417644" cy="1476574"/>
      </dsp:txXfrm>
    </dsp:sp>
    <dsp:sp modelId="{CB90A122-5A29-4335-A5BD-6237E3A3CE43}">
      <dsp:nvSpPr>
        <dsp:cNvPr id="0" name=""/>
        <dsp:cNvSpPr/>
      </dsp:nvSpPr>
      <dsp:spPr>
        <a:xfrm>
          <a:off x="146853" y="1568450"/>
          <a:ext cx="166836" cy="2955136"/>
        </a:xfrm>
        <a:custGeom>
          <a:avLst/>
          <a:gdLst/>
          <a:ahLst/>
          <a:cxnLst/>
          <a:rect l="0" t="0" r="0" b="0"/>
          <a:pathLst>
            <a:path>
              <a:moveTo>
                <a:pt x="166836" y="0"/>
              </a:moveTo>
              <a:lnTo>
                <a:pt x="0" y="2955136"/>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FF191D3-8949-4703-8C93-D9A01D1A4359}">
      <dsp:nvSpPr>
        <dsp:cNvPr id="0" name=""/>
        <dsp:cNvSpPr/>
      </dsp:nvSpPr>
      <dsp:spPr>
        <a:xfrm>
          <a:off x="146853" y="3739361"/>
          <a:ext cx="2509520" cy="1568450"/>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2252848"/>
              <a:satOff val="-5806"/>
              <a:lumOff val="-3922"/>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Font typeface="Symbol" panose="05050102010706020507" pitchFamily="18" charset="2"/>
            <a:buNone/>
          </a:pPr>
          <a:r>
            <a:rPr lang="es-EC" sz="1100" kern="1200" dirty="0">
              <a:latin typeface="Arial" panose="020B0604020202020204" pitchFamily="34" charset="0"/>
              <a:cs typeface="Arial" panose="020B0604020202020204" pitchFamily="34" charset="0"/>
            </a:rPr>
            <a:t>Ho: Las variedades de fréjol utilizadas para el consumo humano no influyen en la presencia de aflatoxinas y su relación con las características físico-químicas (Humedad, Materia seca, Ceniza, Grasa, fibra, proteína).</a:t>
          </a:r>
        </a:p>
      </dsp:txBody>
      <dsp:txXfrm>
        <a:off x="192791" y="3785299"/>
        <a:ext cx="2417644" cy="1476574"/>
      </dsp:txXfrm>
    </dsp:sp>
    <dsp:sp modelId="{CF252032-EE1C-49E0-94F2-C3446C09FBCC}">
      <dsp:nvSpPr>
        <dsp:cNvPr id="0" name=""/>
        <dsp:cNvSpPr/>
      </dsp:nvSpPr>
      <dsp:spPr>
        <a:xfrm>
          <a:off x="5442720" y="238"/>
          <a:ext cx="3136901" cy="1568450"/>
        </a:xfrm>
        <a:prstGeom prst="roundRect">
          <a:avLst>
            <a:gd name="adj" fmla="val 1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s-ES" sz="4000" kern="1200" dirty="0">
              <a:latin typeface="Arial" panose="020B0604020202020204" pitchFamily="34" charset="0"/>
              <a:cs typeface="Arial" panose="020B0604020202020204" pitchFamily="34" charset="0"/>
            </a:rPr>
            <a:t>Factor B</a:t>
          </a:r>
          <a:endParaRPr lang="es-EC" sz="4000" kern="1200" dirty="0">
            <a:latin typeface="Arial" panose="020B0604020202020204" pitchFamily="34" charset="0"/>
            <a:cs typeface="Arial" panose="020B0604020202020204" pitchFamily="34" charset="0"/>
          </a:endParaRPr>
        </a:p>
      </dsp:txBody>
      <dsp:txXfrm>
        <a:off x="5488658" y="46176"/>
        <a:ext cx="3045025" cy="1476574"/>
      </dsp:txXfrm>
    </dsp:sp>
    <dsp:sp modelId="{267D6A64-9203-4928-A6E4-EA6BC5BB3C90}">
      <dsp:nvSpPr>
        <dsp:cNvPr id="0" name=""/>
        <dsp:cNvSpPr/>
      </dsp:nvSpPr>
      <dsp:spPr>
        <a:xfrm>
          <a:off x="5756410" y="1568688"/>
          <a:ext cx="204475" cy="994334"/>
        </a:xfrm>
        <a:custGeom>
          <a:avLst/>
          <a:gdLst/>
          <a:ahLst/>
          <a:cxnLst/>
          <a:rect l="0" t="0" r="0" b="0"/>
          <a:pathLst>
            <a:path>
              <a:moveTo>
                <a:pt x="0" y="0"/>
              </a:moveTo>
              <a:lnTo>
                <a:pt x="0" y="994334"/>
              </a:lnTo>
              <a:lnTo>
                <a:pt x="204475" y="994334"/>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27C800-17EE-4297-A900-BC4EA4486C8C}">
      <dsp:nvSpPr>
        <dsp:cNvPr id="0" name=""/>
        <dsp:cNvSpPr/>
      </dsp:nvSpPr>
      <dsp:spPr>
        <a:xfrm>
          <a:off x="5960886" y="1778798"/>
          <a:ext cx="2509520" cy="1568450"/>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4505695"/>
              <a:satOff val="-11613"/>
              <a:lumOff val="-7843"/>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Font typeface="Symbol" panose="05050102010706020507" pitchFamily="18" charset="2"/>
            <a:buNone/>
          </a:pPr>
          <a:r>
            <a:rPr lang="es-EC" sz="1100" kern="1200" dirty="0">
              <a:latin typeface="Arial" panose="020B0604020202020204" pitchFamily="34" charset="0"/>
              <a:cs typeface="Arial" panose="020B0604020202020204" pitchFamily="34" charset="0"/>
            </a:rPr>
            <a:t>Ha: La presentación de comercialización de fréjol influye en la presencia de aflatoxinas y su relación con las características físico-químicas (Humedad, Materia seca, Ceniza, Grasa, fibra, proteína).</a:t>
          </a:r>
        </a:p>
      </dsp:txBody>
      <dsp:txXfrm>
        <a:off x="6006824" y="1824736"/>
        <a:ext cx="2417644" cy="1476574"/>
      </dsp:txXfrm>
    </dsp:sp>
    <dsp:sp modelId="{941E4BE9-F22F-428C-8F34-9F4E864FF747}">
      <dsp:nvSpPr>
        <dsp:cNvPr id="0" name=""/>
        <dsp:cNvSpPr/>
      </dsp:nvSpPr>
      <dsp:spPr>
        <a:xfrm>
          <a:off x="5756410" y="1568688"/>
          <a:ext cx="228742" cy="2809283"/>
        </a:xfrm>
        <a:custGeom>
          <a:avLst/>
          <a:gdLst/>
          <a:ahLst/>
          <a:cxnLst/>
          <a:rect l="0" t="0" r="0" b="0"/>
          <a:pathLst>
            <a:path>
              <a:moveTo>
                <a:pt x="0" y="0"/>
              </a:moveTo>
              <a:lnTo>
                <a:pt x="0" y="2809283"/>
              </a:lnTo>
              <a:lnTo>
                <a:pt x="228742" y="2809283"/>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7DC6FA3-D767-4D8D-BC1E-883799FA80AE}">
      <dsp:nvSpPr>
        <dsp:cNvPr id="0" name=""/>
        <dsp:cNvSpPr/>
      </dsp:nvSpPr>
      <dsp:spPr>
        <a:xfrm>
          <a:off x="5985153" y="3593746"/>
          <a:ext cx="2509520" cy="1568450"/>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Font typeface="Symbol" panose="05050102010706020507" pitchFamily="18" charset="2"/>
            <a:buNone/>
          </a:pPr>
          <a:r>
            <a:rPr lang="es-EC" sz="1100" kern="1200">
              <a:latin typeface="Arial" panose="020B0604020202020204" pitchFamily="34" charset="0"/>
              <a:cs typeface="Arial" panose="020B0604020202020204" pitchFamily="34" charset="0"/>
            </a:rPr>
            <a:t>Ho: La presentación de comercialización de fréjol no influye en la presencia de aflatoxinas y su relación con las características físico-químicas (Humedad, Materia seca, Ceniza, Grasa, fibra, proteína).</a:t>
          </a:r>
        </a:p>
      </dsp:txBody>
      <dsp:txXfrm>
        <a:off x="6031091" y="3639684"/>
        <a:ext cx="2417644" cy="14765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80660-B427-4A7F-B064-B1594DE8A5C5}">
      <dsp:nvSpPr>
        <dsp:cNvPr id="0" name=""/>
        <dsp:cNvSpPr/>
      </dsp:nvSpPr>
      <dsp:spPr>
        <a:xfrm>
          <a:off x="5347281" y="2167443"/>
          <a:ext cx="1756034" cy="1756034"/>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s-ES" sz="2400" b="0" kern="1200" cap="none" spc="0" dirty="0">
              <a:ln w="0"/>
              <a:solidFill>
                <a:schemeClr val="tx1">
                  <a:lumMod val="95000"/>
                  <a:lumOff val="5000"/>
                </a:schemeClr>
              </a:solidFill>
              <a:effectLst>
                <a:outerShdw blurRad="38100" dist="25400" dir="5400000" algn="ctr" rotWithShape="0">
                  <a:srgbClr val="6E747A">
                    <a:alpha val="43000"/>
                  </a:srgbClr>
                </a:outerShdw>
              </a:effectLst>
              <a:highlight>
                <a:srgbClr val="FFFF00"/>
              </a:highlight>
              <a:latin typeface="Arial "/>
            </a:rPr>
            <a:t>Ho</a:t>
          </a:r>
          <a:endParaRPr lang="es-EC" sz="2400" kern="1200" dirty="0">
            <a:latin typeface="Arial "/>
          </a:endParaRPr>
        </a:p>
      </dsp:txBody>
      <dsp:txXfrm>
        <a:off x="5433004" y="2253166"/>
        <a:ext cx="1584588" cy="1584588"/>
      </dsp:txXfrm>
    </dsp:sp>
    <dsp:sp modelId="{7D993072-FCF2-4AF9-8051-B678E3D5EB02}">
      <dsp:nvSpPr>
        <dsp:cNvPr id="0" name=""/>
        <dsp:cNvSpPr/>
      </dsp:nvSpPr>
      <dsp:spPr>
        <a:xfrm rot="16200000">
          <a:off x="5759457" y="1701602"/>
          <a:ext cx="931681" cy="0"/>
        </a:xfrm>
        <a:custGeom>
          <a:avLst/>
          <a:gdLst/>
          <a:ahLst/>
          <a:cxnLst/>
          <a:rect l="0" t="0" r="0" b="0"/>
          <a:pathLst>
            <a:path>
              <a:moveTo>
                <a:pt x="0" y="0"/>
              </a:moveTo>
              <a:lnTo>
                <a:pt x="931681"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4B497D-8F07-41FA-9AB0-815AFA8630D5}">
      <dsp:nvSpPr>
        <dsp:cNvPr id="0" name=""/>
        <dsp:cNvSpPr/>
      </dsp:nvSpPr>
      <dsp:spPr>
        <a:xfrm>
          <a:off x="5338579" y="59219"/>
          <a:ext cx="1773438" cy="1176542"/>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s-ES" sz="1600" kern="1200" dirty="0">
              <a:highlight>
                <a:srgbClr val="FFFF00"/>
              </a:highlight>
              <a:latin typeface="Arial "/>
            </a:rPr>
            <a:t>Materia seca </a:t>
          </a:r>
        </a:p>
        <a:p>
          <a:pPr marL="0" lvl="0" indent="0" algn="ctr" defTabSz="711200">
            <a:lnSpc>
              <a:spcPct val="90000"/>
            </a:lnSpc>
            <a:spcBef>
              <a:spcPct val="0"/>
            </a:spcBef>
            <a:spcAft>
              <a:spcPct val="35000"/>
            </a:spcAft>
            <a:buNone/>
          </a:pPr>
          <a:r>
            <a:rPr lang="es-ES" sz="1600" kern="1200" dirty="0">
              <a:solidFill>
                <a:schemeClr val="tx1">
                  <a:lumMod val="95000"/>
                  <a:lumOff val="5000"/>
                </a:schemeClr>
              </a:solidFill>
              <a:latin typeface="Arial "/>
            </a:rPr>
            <a:t>V1 96,77 a</a:t>
          </a:r>
        </a:p>
        <a:p>
          <a:pPr marL="0" lvl="0" indent="0" algn="ctr" defTabSz="711200">
            <a:lnSpc>
              <a:spcPct val="90000"/>
            </a:lnSpc>
            <a:spcBef>
              <a:spcPct val="0"/>
            </a:spcBef>
            <a:spcAft>
              <a:spcPct val="35000"/>
            </a:spcAft>
            <a:buNone/>
          </a:pPr>
          <a:r>
            <a:rPr lang="es-ES" sz="1600" kern="1200" dirty="0">
              <a:solidFill>
                <a:schemeClr val="tx1">
                  <a:lumMod val="95000"/>
                  <a:lumOff val="5000"/>
                </a:schemeClr>
              </a:solidFill>
              <a:latin typeface="Arial "/>
            </a:rPr>
            <a:t>V2 96,59 a</a:t>
          </a:r>
        </a:p>
        <a:p>
          <a:pPr marL="0" lvl="0" indent="0" algn="ctr" defTabSz="711200">
            <a:lnSpc>
              <a:spcPct val="90000"/>
            </a:lnSpc>
            <a:spcBef>
              <a:spcPct val="0"/>
            </a:spcBef>
            <a:spcAft>
              <a:spcPct val="35000"/>
            </a:spcAft>
            <a:buNone/>
          </a:pPr>
          <a:r>
            <a:rPr lang="es-ES" sz="1600" kern="1200" dirty="0">
              <a:solidFill>
                <a:schemeClr val="tx1">
                  <a:lumMod val="95000"/>
                  <a:lumOff val="5000"/>
                </a:schemeClr>
              </a:solidFill>
              <a:latin typeface="Arial "/>
            </a:rPr>
            <a:t>V3 97,05 b</a:t>
          </a:r>
        </a:p>
      </dsp:txBody>
      <dsp:txXfrm>
        <a:off x="5396013" y="116653"/>
        <a:ext cx="1658570" cy="1061674"/>
      </dsp:txXfrm>
    </dsp:sp>
    <dsp:sp modelId="{C6C54CFE-583B-4934-BE10-3BFCD03F3A74}">
      <dsp:nvSpPr>
        <dsp:cNvPr id="0" name=""/>
        <dsp:cNvSpPr/>
      </dsp:nvSpPr>
      <dsp:spPr>
        <a:xfrm rot="19895760">
          <a:off x="7058427" y="2393270"/>
          <a:ext cx="745740" cy="0"/>
        </a:xfrm>
        <a:custGeom>
          <a:avLst/>
          <a:gdLst/>
          <a:ahLst/>
          <a:cxnLst/>
          <a:rect l="0" t="0" r="0" b="0"/>
          <a:pathLst>
            <a:path>
              <a:moveTo>
                <a:pt x="0" y="0"/>
              </a:moveTo>
              <a:lnTo>
                <a:pt x="745740"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F98012-ED27-47D2-A631-E784DBAC5381}">
      <dsp:nvSpPr>
        <dsp:cNvPr id="0" name=""/>
        <dsp:cNvSpPr/>
      </dsp:nvSpPr>
      <dsp:spPr>
        <a:xfrm>
          <a:off x="7751675" y="1039358"/>
          <a:ext cx="2190816" cy="1176542"/>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s-ES" sz="1600" kern="1200" dirty="0">
              <a:highlight>
                <a:srgbClr val="FFFF00"/>
              </a:highlight>
              <a:latin typeface="Arial "/>
            </a:rPr>
            <a:t>Humedad</a:t>
          </a:r>
        </a:p>
        <a:p>
          <a:pPr marL="0" lvl="0" indent="0" algn="ctr" defTabSz="711200">
            <a:lnSpc>
              <a:spcPct val="90000"/>
            </a:lnSpc>
            <a:spcBef>
              <a:spcPct val="0"/>
            </a:spcBef>
            <a:spcAft>
              <a:spcPct val="35000"/>
            </a:spcAft>
            <a:buNone/>
          </a:pPr>
          <a:r>
            <a:rPr lang="es-ES" sz="1600" kern="1200" dirty="0">
              <a:solidFill>
                <a:schemeClr val="tx1">
                  <a:lumMod val="95000"/>
                  <a:lumOff val="5000"/>
                </a:schemeClr>
              </a:solidFill>
              <a:latin typeface="Arial "/>
            </a:rPr>
            <a:t>V1 2,95 ab</a:t>
          </a:r>
        </a:p>
        <a:p>
          <a:pPr marL="0" lvl="0" indent="0" algn="ctr" defTabSz="711200">
            <a:lnSpc>
              <a:spcPct val="90000"/>
            </a:lnSpc>
            <a:spcBef>
              <a:spcPct val="0"/>
            </a:spcBef>
            <a:spcAft>
              <a:spcPct val="35000"/>
            </a:spcAft>
            <a:buNone/>
          </a:pPr>
          <a:r>
            <a:rPr lang="es-ES" sz="1600" kern="1200" dirty="0">
              <a:solidFill>
                <a:schemeClr val="tx1">
                  <a:lumMod val="95000"/>
                  <a:lumOff val="5000"/>
                </a:schemeClr>
              </a:solidFill>
              <a:latin typeface="Arial "/>
            </a:rPr>
            <a:t>V2 3,16 b</a:t>
          </a:r>
        </a:p>
        <a:p>
          <a:pPr marL="0" lvl="0" indent="0" algn="ctr" defTabSz="711200">
            <a:lnSpc>
              <a:spcPct val="90000"/>
            </a:lnSpc>
            <a:spcBef>
              <a:spcPct val="0"/>
            </a:spcBef>
            <a:spcAft>
              <a:spcPct val="35000"/>
            </a:spcAft>
            <a:buNone/>
          </a:pPr>
          <a:r>
            <a:rPr lang="es-ES" sz="1600" kern="1200" dirty="0">
              <a:solidFill>
                <a:schemeClr val="tx1">
                  <a:lumMod val="95000"/>
                  <a:lumOff val="5000"/>
                </a:schemeClr>
              </a:solidFill>
              <a:latin typeface="Arial "/>
            </a:rPr>
            <a:t>V3 3,37 a</a:t>
          </a:r>
          <a:endParaRPr lang="es-EC" sz="1600" kern="1200" dirty="0">
            <a:latin typeface="Arial "/>
          </a:endParaRPr>
        </a:p>
      </dsp:txBody>
      <dsp:txXfrm>
        <a:off x="7809109" y="1096792"/>
        <a:ext cx="2075948" cy="1061674"/>
      </dsp:txXfrm>
    </dsp:sp>
    <dsp:sp modelId="{FEB2A47A-5A1F-4B4D-911D-5A39D76F92BB}">
      <dsp:nvSpPr>
        <dsp:cNvPr id="0" name=""/>
        <dsp:cNvSpPr/>
      </dsp:nvSpPr>
      <dsp:spPr>
        <a:xfrm rot="683856">
          <a:off x="7093981" y="3316001"/>
          <a:ext cx="946684" cy="0"/>
        </a:xfrm>
        <a:custGeom>
          <a:avLst/>
          <a:gdLst/>
          <a:ahLst/>
          <a:cxnLst/>
          <a:rect l="0" t="0" r="0" b="0"/>
          <a:pathLst>
            <a:path>
              <a:moveTo>
                <a:pt x="0" y="0"/>
              </a:moveTo>
              <a:lnTo>
                <a:pt x="946684"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091A43-B9E4-4421-BED6-D5164BB56F4F}">
      <dsp:nvSpPr>
        <dsp:cNvPr id="0" name=""/>
        <dsp:cNvSpPr/>
      </dsp:nvSpPr>
      <dsp:spPr>
        <a:xfrm>
          <a:off x="8031330" y="2990789"/>
          <a:ext cx="1681809" cy="1176542"/>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s-ES" sz="1600" kern="1200" dirty="0">
              <a:highlight>
                <a:srgbClr val="FFFF00"/>
              </a:highlight>
              <a:latin typeface="Arial "/>
            </a:rPr>
            <a:t>Ceniza</a:t>
          </a:r>
        </a:p>
        <a:p>
          <a:pPr marL="0" lvl="0" indent="0" algn="ctr" defTabSz="711200">
            <a:lnSpc>
              <a:spcPct val="90000"/>
            </a:lnSpc>
            <a:spcBef>
              <a:spcPct val="0"/>
            </a:spcBef>
            <a:spcAft>
              <a:spcPct val="35000"/>
            </a:spcAft>
            <a:buNone/>
          </a:pPr>
          <a:r>
            <a:rPr lang="es-ES" sz="1600" kern="1200" dirty="0">
              <a:solidFill>
                <a:schemeClr val="tx1">
                  <a:lumMod val="95000"/>
                  <a:lumOff val="5000"/>
                </a:schemeClr>
              </a:solidFill>
              <a:latin typeface="Arial "/>
            </a:rPr>
            <a:t>V1 0,17 a</a:t>
          </a:r>
        </a:p>
        <a:p>
          <a:pPr marL="0" lvl="0" indent="0" algn="ctr" defTabSz="711200">
            <a:lnSpc>
              <a:spcPct val="90000"/>
            </a:lnSpc>
            <a:spcBef>
              <a:spcPct val="0"/>
            </a:spcBef>
            <a:spcAft>
              <a:spcPct val="35000"/>
            </a:spcAft>
            <a:buNone/>
          </a:pPr>
          <a:r>
            <a:rPr lang="es-ES" sz="1600" kern="1200" dirty="0">
              <a:solidFill>
                <a:schemeClr val="tx1">
                  <a:lumMod val="95000"/>
                  <a:lumOff val="5000"/>
                </a:schemeClr>
              </a:solidFill>
              <a:latin typeface="Arial "/>
            </a:rPr>
            <a:t>V2 0,14 a</a:t>
          </a:r>
        </a:p>
        <a:p>
          <a:pPr marL="0" lvl="0" indent="0" algn="ctr" defTabSz="711200">
            <a:lnSpc>
              <a:spcPct val="90000"/>
            </a:lnSpc>
            <a:spcBef>
              <a:spcPct val="0"/>
            </a:spcBef>
            <a:spcAft>
              <a:spcPct val="35000"/>
            </a:spcAft>
            <a:buNone/>
          </a:pPr>
          <a:r>
            <a:rPr lang="es-ES" sz="1600" kern="1200" dirty="0">
              <a:solidFill>
                <a:schemeClr val="tx1">
                  <a:lumMod val="95000"/>
                  <a:lumOff val="5000"/>
                </a:schemeClr>
              </a:solidFill>
              <a:latin typeface="Arial "/>
            </a:rPr>
            <a:t>V3 0,27 b</a:t>
          </a:r>
          <a:endParaRPr lang="es-EC" sz="1600" kern="1200" dirty="0">
            <a:latin typeface="Arial "/>
          </a:endParaRPr>
        </a:p>
      </dsp:txBody>
      <dsp:txXfrm>
        <a:off x="8088764" y="3048223"/>
        <a:ext cx="1566941" cy="1061674"/>
      </dsp:txXfrm>
    </dsp:sp>
    <dsp:sp modelId="{399D22F0-6101-49A0-9FE0-B8F04319417B}">
      <dsp:nvSpPr>
        <dsp:cNvPr id="0" name=""/>
        <dsp:cNvSpPr/>
      </dsp:nvSpPr>
      <dsp:spPr>
        <a:xfrm rot="3857143">
          <a:off x="6430029" y="4270581"/>
          <a:ext cx="770512" cy="0"/>
        </a:xfrm>
        <a:custGeom>
          <a:avLst/>
          <a:gdLst/>
          <a:ahLst/>
          <a:cxnLst/>
          <a:rect l="0" t="0" r="0" b="0"/>
          <a:pathLst>
            <a:path>
              <a:moveTo>
                <a:pt x="0" y="0"/>
              </a:moveTo>
              <a:lnTo>
                <a:pt x="770512"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F223C2-66C8-49F1-82B1-2A9C1A2D34F0}">
      <dsp:nvSpPr>
        <dsp:cNvPr id="0" name=""/>
        <dsp:cNvSpPr/>
      </dsp:nvSpPr>
      <dsp:spPr>
        <a:xfrm>
          <a:off x="6299402" y="4617684"/>
          <a:ext cx="1932671" cy="1176542"/>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s-ES" sz="1600" kern="1200" dirty="0">
              <a:highlight>
                <a:srgbClr val="FFFF00"/>
              </a:highlight>
              <a:latin typeface="Arial "/>
            </a:rPr>
            <a:t>Grasa</a:t>
          </a:r>
        </a:p>
        <a:p>
          <a:pPr marL="0" lvl="0" indent="0" algn="ctr" defTabSz="711200">
            <a:lnSpc>
              <a:spcPct val="90000"/>
            </a:lnSpc>
            <a:spcBef>
              <a:spcPct val="0"/>
            </a:spcBef>
            <a:spcAft>
              <a:spcPct val="35000"/>
            </a:spcAft>
            <a:buNone/>
          </a:pPr>
          <a:r>
            <a:rPr lang="es-ES" sz="1600" kern="1200" dirty="0">
              <a:solidFill>
                <a:schemeClr val="tx1">
                  <a:lumMod val="95000"/>
                  <a:lumOff val="5000"/>
                </a:schemeClr>
              </a:solidFill>
              <a:latin typeface="Arial "/>
            </a:rPr>
            <a:t>V1 0,90 a</a:t>
          </a:r>
        </a:p>
        <a:p>
          <a:pPr marL="0" lvl="0" indent="0" algn="ctr" defTabSz="711200">
            <a:lnSpc>
              <a:spcPct val="90000"/>
            </a:lnSpc>
            <a:spcBef>
              <a:spcPct val="0"/>
            </a:spcBef>
            <a:spcAft>
              <a:spcPct val="35000"/>
            </a:spcAft>
            <a:buNone/>
          </a:pPr>
          <a:r>
            <a:rPr lang="es-ES" sz="1600" kern="1200" dirty="0">
              <a:solidFill>
                <a:schemeClr val="tx1">
                  <a:lumMod val="95000"/>
                  <a:lumOff val="5000"/>
                </a:schemeClr>
              </a:solidFill>
              <a:latin typeface="Arial "/>
            </a:rPr>
            <a:t>V2 1,34 b</a:t>
          </a:r>
        </a:p>
        <a:p>
          <a:pPr marL="0" lvl="0" indent="0" algn="ctr" defTabSz="711200">
            <a:lnSpc>
              <a:spcPct val="90000"/>
            </a:lnSpc>
            <a:spcBef>
              <a:spcPct val="0"/>
            </a:spcBef>
            <a:spcAft>
              <a:spcPct val="35000"/>
            </a:spcAft>
            <a:buNone/>
          </a:pPr>
          <a:r>
            <a:rPr lang="es-ES" sz="1600" kern="1200" dirty="0">
              <a:solidFill>
                <a:schemeClr val="tx1">
                  <a:lumMod val="95000"/>
                  <a:lumOff val="5000"/>
                </a:schemeClr>
              </a:solidFill>
              <a:latin typeface="Arial "/>
            </a:rPr>
            <a:t>V3 0,90 a</a:t>
          </a:r>
          <a:endParaRPr lang="es-EC" sz="1600" kern="1200" dirty="0">
            <a:latin typeface="Arial "/>
          </a:endParaRPr>
        </a:p>
      </dsp:txBody>
      <dsp:txXfrm>
        <a:off x="6356836" y="4675118"/>
        <a:ext cx="1817803" cy="1061674"/>
      </dsp:txXfrm>
    </dsp:sp>
    <dsp:sp modelId="{89955A65-B8F0-40BA-91BE-7DB2657EF373}">
      <dsp:nvSpPr>
        <dsp:cNvPr id="0" name=""/>
        <dsp:cNvSpPr/>
      </dsp:nvSpPr>
      <dsp:spPr>
        <a:xfrm rot="7026696">
          <a:off x="5159686" y="4300189"/>
          <a:ext cx="846428" cy="0"/>
        </a:xfrm>
        <a:custGeom>
          <a:avLst/>
          <a:gdLst/>
          <a:ahLst/>
          <a:cxnLst/>
          <a:rect l="0" t="0" r="0" b="0"/>
          <a:pathLst>
            <a:path>
              <a:moveTo>
                <a:pt x="0" y="0"/>
              </a:moveTo>
              <a:lnTo>
                <a:pt x="846428"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AC19C7-E0B8-41ED-A618-3753FC739CC0}">
      <dsp:nvSpPr>
        <dsp:cNvPr id="0" name=""/>
        <dsp:cNvSpPr/>
      </dsp:nvSpPr>
      <dsp:spPr>
        <a:xfrm>
          <a:off x="4208005" y="4676900"/>
          <a:ext cx="1761684" cy="1176542"/>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s-ES" sz="1600" kern="1200" dirty="0">
              <a:highlight>
                <a:srgbClr val="FFFF00"/>
              </a:highlight>
              <a:latin typeface="Arial "/>
            </a:rPr>
            <a:t>Fibra</a:t>
          </a:r>
        </a:p>
        <a:p>
          <a:pPr marL="0" lvl="0" indent="0" algn="ctr" defTabSz="711200">
            <a:lnSpc>
              <a:spcPct val="90000"/>
            </a:lnSpc>
            <a:spcBef>
              <a:spcPct val="0"/>
            </a:spcBef>
            <a:spcAft>
              <a:spcPct val="35000"/>
            </a:spcAft>
            <a:buNone/>
          </a:pPr>
          <a:r>
            <a:rPr lang="es-ES" sz="1600" kern="1200" dirty="0">
              <a:solidFill>
                <a:schemeClr val="tx1">
                  <a:lumMod val="95000"/>
                  <a:lumOff val="5000"/>
                </a:schemeClr>
              </a:solidFill>
              <a:latin typeface="Arial "/>
            </a:rPr>
            <a:t>V1 4,83 a</a:t>
          </a:r>
        </a:p>
        <a:p>
          <a:pPr marL="0" lvl="0" indent="0" algn="ctr" defTabSz="711200">
            <a:lnSpc>
              <a:spcPct val="90000"/>
            </a:lnSpc>
            <a:spcBef>
              <a:spcPct val="0"/>
            </a:spcBef>
            <a:spcAft>
              <a:spcPct val="35000"/>
            </a:spcAft>
            <a:buNone/>
          </a:pPr>
          <a:r>
            <a:rPr lang="es-ES" sz="1600" kern="1200" dirty="0">
              <a:solidFill>
                <a:schemeClr val="tx1">
                  <a:lumMod val="95000"/>
                  <a:lumOff val="5000"/>
                </a:schemeClr>
              </a:solidFill>
              <a:latin typeface="Arial "/>
            </a:rPr>
            <a:t>V2 4,56 a</a:t>
          </a:r>
        </a:p>
        <a:p>
          <a:pPr marL="0" lvl="0" indent="0" algn="ctr" defTabSz="711200">
            <a:lnSpc>
              <a:spcPct val="90000"/>
            </a:lnSpc>
            <a:spcBef>
              <a:spcPct val="0"/>
            </a:spcBef>
            <a:spcAft>
              <a:spcPct val="35000"/>
            </a:spcAft>
            <a:buNone/>
          </a:pPr>
          <a:r>
            <a:rPr lang="es-ES" sz="1600" kern="1200" dirty="0">
              <a:solidFill>
                <a:schemeClr val="tx1">
                  <a:lumMod val="95000"/>
                  <a:lumOff val="5000"/>
                </a:schemeClr>
              </a:solidFill>
              <a:latin typeface="Arial "/>
            </a:rPr>
            <a:t>V3 5,72 b</a:t>
          </a:r>
          <a:endParaRPr lang="es-EC" sz="1600" kern="1200" dirty="0">
            <a:latin typeface="Arial "/>
          </a:endParaRPr>
        </a:p>
      </dsp:txBody>
      <dsp:txXfrm>
        <a:off x="4265439" y="4734334"/>
        <a:ext cx="1646816" cy="1061674"/>
      </dsp:txXfrm>
    </dsp:sp>
    <dsp:sp modelId="{2FFD7AFE-7AA8-4283-A942-750914890D55}">
      <dsp:nvSpPr>
        <dsp:cNvPr id="0" name=""/>
        <dsp:cNvSpPr/>
      </dsp:nvSpPr>
      <dsp:spPr>
        <a:xfrm rot="9960485">
          <a:off x="4183826" y="3407014"/>
          <a:ext cx="1180975" cy="0"/>
        </a:xfrm>
        <a:custGeom>
          <a:avLst/>
          <a:gdLst/>
          <a:ahLst/>
          <a:cxnLst/>
          <a:rect l="0" t="0" r="0" b="0"/>
          <a:pathLst>
            <a:path>
              <a:moveTo>
                <a:pt x="0" y="0"/>
              </a:moveTo>
              <a:lnTo>
                <a:pt x="1180975"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F5B8E8-7E2E-4362-BCD0-FC38251C1907}">
      <dsp:nvSpPr>
        <dsp:cNvPr id="0" name=""/>
        <dsp:cNvSpPr/>
      </dsp:nvSpPr>
      <dsp:spPr>
        <a:xfrm>
          <a:off x="2002340" y="3235485"/>
          <a:ext cx="2199005" cy="1176542"/>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s-ES" sz="1600" kern="1200" dirty="0">
              <a:highlight>
                <a:srgbClr val="FFFF00"/>
              </a:highlight>
              <a:latin typeface="Arial "/>
            </a:rPr>
            <a:t>Proteína</a:t>
          </a:r>
        </a:p>
        <a:p>
          <a:pPr marL="0" lvl="0" indent="0" algn="ctr" defTabSz="711200">
            <a:lnSpc>
              <a:spcPct val="90000"/>
            </a:lnSpc>
            <a:spcBef>
              <a:spcPct val="0"/>
            </a:spcBef>
            <a:spcAft>
              <a:spcPct val="35000"/>
            </a:spcAft>
            <a:buNone/>
          </a:pPr>
          <a:r>
            <a:rPr lang="es-ES" sz="1600" kern="1200" dirty="0">
              <a:solidFill>
                <a:schemeClr val="tx1">
                  <a:lumMod val="95000"/>
                  <a:lumOff val="5000"/>
                </a:schemeClr>
              </a:solidFill>
              <a:latin typeface="Arial "/>
            </a:rPr>
            <a:t>V1 20,75 b</a:t>
          </a:r>
        </a:p>
        <a:p>
          <a:pPr marL="0" lvl="0" indent="0" algn="ctr" defTabSz="711200">
            <a:lnSpc>
              <a:spcPct val="90000"/>
            </a:lnSpc>
            <a:spcBef>
              <a:spcPct val="0"/>
            </a:spcBef>
            <a:spcAft>
              <a:spcPct val="35000"/>
            </a:spcAft>
            <a:buNone/>
          </a:pPr>
          <a:r>
            <a:rPr lang="es-ES" sz="1600" kern="1200" dirty="0">
              <a:solidFill>
                <a:schemeClr val="tx1">
                  <a:lumMod val="95000"/>
                  <a:lumOff val="5000"/>
                </a:schemeClr>
              </a:solidFill>
              <a:latin typeface="Arial "/>
            </a:rPr>
            <a:t>V2 18,97a</a:t>
          </a:r>
        </a:p>
        <a:p>
          <a:pPr marL="0" lvl="0" indent="0" algn="ctr" defTabSz="711200">
            <a:lnSpc>
              <a:spcPct val="90000"/>
            </a:lnSpc>
            <a:spcBef>
              <a:spcPct val="0"/>
            </a:spcBef>
            <a:spcAft>
              <a:spcPct val="35000"/>
            </a:spcAft>
            <a:buNone/>
          </a:pPr>
          <a:r>
            <a:rPr lang="es-ES" sz="1600" kern="1200" dirty="0">
              <a:solidFill>
                <a:schemeClr val="tx1">
                  <a:lumMod val="95000"/>
                  <a:lumOff val="5000"/>
                </a:schemeClr>
              </a:solidFill>
              <a:latin typeface="Arial "/>
            </a:rPr>
            <a:t>V3 19,32 ab</a:t>
          </a:r>
          <a:endParaRPr lang="es-EC" sz="1600" kern="1200" dirty="0">
            <a:latin typeface="Arial "/>
          </a:endParaRPr>
        </a:p>
      </dsp:txBody>
      <dsp:txXfrm>
        <a:off x="2059774" y="3292919"/>
        <a:ext cx="2084137" cy="1061674"/>
      </dsp:txXfrm>
    </dsp:sp>
    <dsp:sp modelId="{7BC12491-8F30-4705-A82A-466A78F3E749}">
      <dsp:nvSpPr>
        <dsp:cNvPr id="0" name=""/>
        <dsp:cNvSpPr/>
      </dsp:nvSpPr>
      <dsp:spPr>
        <a:xfrm rot="12600129">
          <a:off x="4288769" y="2254844"/>
          <a:ext cx="1134521" cy="0"/>
        </a:xfrm>
        <a:custGeom>
          <a:avLst/>
          <a:gdLst/>
          <a:ahLst/>
          <a:cxnLst/>
          <a:rect l="0" t="0" r="0" b="0"/>
          <a:pathLst>
            <a:path>
              <a:moveTo>
                <a:pt x="0" y="0"/>
              </a:moveTo>
              <a:lnTo>
                <a:pt x="1134521"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AB36CC-B2F4-42A3-9998-515250272381}">
      <dsp:nvSpPr>
        <dsp:cNvPr id="0" name=""/>
        <dsp:cNvSpPr/>
      </dsp:nvSpPr>
      <dsp:spPr>
        <a:xfrm>
          <a:off x="2202809" y="794652"/>
          <a:ext cx="2286281" cy="1176542"/>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s-ES" sz="1600" kern="1200" dirty="0">
              <a:highlight>
                <a:srgbClr val="FFFF00"/>
              </a:highlight>
              <a:latin typeface="Arial "/>
            </a:rPr>
            <a:t>Aflatoxinas Totales</a:t>
          </a:r>
        </a:p>
        <a:p>
          <a:pPr marL="0" lvl="0" indent="0" algn="ctr" defTabSz="711200">
            <a:lnSpc>
              <a:spcPct val="90000"/>
            </a:lnSpc>
            <a:spcBef>
              <a:spcPct val="0"/>
            </a:spcBef>
            <a:spcAft>
              <a:spcPct val="35000"/>
            </a:spcAft>
            <a:buNone/>
          </a:pPr>
          <a:r>
            <a:rPr lang="es-ES" sz="1600" kern="1200" dirty="0">
              <a:solidFill>
                <a:schemeClr val="tx1">
                  <a:lumMod val="95000"/>
                  <a:lumOff val="5000"/>
                </a:schemeClr>
              </a:solidFill>
              <a:latin typeface="Arial "/>
            </a:rPr>
            <a:t>V1 0,48 a</a:t>
          </a:r>
        </a:p>
        <a:p>
          <a:pPr marL="0" lvl="0" indent="0" algn="ctr" defTabSz="711200">
            <a:lnSpc>
              <a:spcPct val="90000"/>
            </a:lnSpc>
            <a:spcBef>
              <a:spcPct val="0"/>
            </a:spcBef>
            <a:spcAft>
              <a:spcPct val="35000"/>
            </a:spcAft>
            <a:buNone/>
          </a:pPr>
          <a:r>
            <a:rPr lang="es-ES" sz="1600" kern="1200" dirty="0">
              <a:solidFill>
                <a:schemeClr val="tx1">
                  <a:lumMod val="95000"/>
                  <a:lumOff val="5000"/>
                </a:schemeClr>
              </a:solidFill>
              <a:latin typeface="Arial "/>
            </a:rPr>
            <a:t>V2 1,78b</a:t>
          </a:r>
        </a:p>
        <a:p>
          <a:pPr marL="0" lvl="0" indent="0" algn="ctr" defTabSz="711200">
            <a:lnSpc>
              <a:spcPct val="90000"/>
            </a:lnSpc>
            <a:spcBef>
              <a:spcPct val="0"/>
            </a:spcBef>
            <a:spcAft>
              <a:spcPct val="35000"/>
            </a:spcAft>
            <a:buNone/>
          </a:pPr>
          <a:r>
            <a:rPr lang="es-ES" sz="1600" kern="1200" dirty="0">
              <a:solidFill>
                <a:schemeClr val="tx1">
                  <a:lumMod val="95000"/>
                  <a:lumOff val="5000"/>
                </a:schemeClr>
              </a:solidFill>
              <a:latin typeface="Arial "/>
            </a:rPr>
            <a:t>V3 2,61</a:t>
          </a:r>
          <a:endParaRPr lang="es-EC" sz="1600" kern="1200" dirty="0">
            <a:latin typeface="Arial "/>
          </a:endParaRPr>
        </a:p>
      </dsp:txBody>
      <dsp:txXfrm>
        <a:off x="2260243" y="852086"/>
        <a:ext cx="2171413" cy="10616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80660-B427-4A7F-B064-B1594DE8A5C5}">
      <dsp:nvSpPr>
        <dsp:cNvPr id="0" name=""/>
        <dsp:cNvSpPr/>
      </dsp:nvSpPr>
      <dsp:spPr>
        <a:xfrm>
          <a:off x="5347281" y="2167443"/>
          <a:ext cx="1756034" cy="1756034"/>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s-ES" sz="2400" b="0" kern="1200" cap="none" spc="0" dirty="0">
              <a:ln w="0"/>
              <a:solidFill>
                <a:schemeClr val="tx1">
                  <a:lumMod val="95000"/>
                  <a:lumOff val="5000"/>
                </a:schemeClr>
              </a:solidFill>
              <a:effectLst>
                <a:outerShdw blurRad="38100" dist="25400" dir="5400000" algn="ctr" rotWithShape="0">
                  <a:srgbClr val="6E747A">
                    <a:alpha val="43000"/>
                  </a:srgbClr>
                </a:outerShdw>
              </a:effectLst>
              <a:highlight>
                <a:srgbClr val="FFFF00"/>
              </a:highlight>
              <a:latin typeface="Arial "/>
            </a:rPr>
            <a:t>Ho</a:t>
          </a:r>
          <a:endParaRPr lang="es-EC" sz="2400" kern="1200" dirty="0">
            <a:latin typeface="Arial "/>
          </a:endParaRPr>
        </a:p>
      </dsp:txBody>
      <dsp:txXfrm>
        <a:off x="5433004" y="2253166"/>
        <a:ext cx="1584588" cy="1584588"/>
      </dsp:txXfrm>
    </dsp:sp>
    <dsp:sp modelId="{7D993072-FCF2-4AF9-8051-B678E3D5EB02}">
      <dsp:nvSpPr>
        <dsp:cNvPr id="0" name=""/>
        <dsp:cNvSpPr/>
      </dsp:nvSpPr>
      <dsp:spPr>
        <a:xfrm rot="16200000">
          <a:off x="5759457" y="1701602"/>
          <a:ext cx="931681" cy="0"/>
        </a:xfrm>
        <a:custGeom>
          <a:avLst/>
          <a:gdLst/>
          <a:ahLst/>
          <a:cxnLst/>
          <a:rect l="0" t="0" r="0" b="0"/>
          <a:pathLst>
            <a:path>
              <a:moveTo>
                <a:pt x="0" y="0"/>
              </a:moveTo>
              <a:lnTo>
                <a:pt x="931681"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4B497D-8F07-41FA-9AB0-815AFA8630D5}">
      <dsp:nvSpPr>
        <dsp:cNvPr id="0" name=""/>
        <dsp:cNvSpPr/>
      </dsp:nvSpPr>
      <dsp:spPr>
        <a:xfrm>
          <a:off x="5338579" y="59219"/>
          <a:ext cx="1773438" cy="1176542"/>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s-ES" sz="1600" kern="1200" dirty="0">
              <a:highlight>
                <a:srgbClr val="FFFF00"/>
              </a:highlight>
              <a:latin typeface="Arial "/>
            </a:rPr>
            <a:t>Materia seca </a:t>
          </a:r>
        </a:p>
        <a:p>
          <a:pPr marL="0" lvl="0" indent="0" algn="ctr" defTabSz="711200">
            <a:lnSpc>
              <a:spcPct val="90000"/>
            </a:lnSpc>
            <a:spcBef>
              <a:spcPct val="0"/>
            </a:spcBef>
            <a:spcAft>
              <a:spcPct val="35000"/>
            </a:spcAft>
            <a:buNone/>
          </a:pPr>
          <a:r>
            <a:rPr lang="es-ES" sz="1600" kern="1200" dirty="0">
              <a:solidFill>
                <a:schemeClr val="tx1">
                  <a:lumMod val="95000"/>
                  <a:lumOff val="5000"/>
                </a:schemeClr>
              </a:solidFill>
              <a:latin typeface="Arial "/>
            </a:rPr>
            <a:t>P1 98,95 c</a:t>
          </a:r>
        </a:p>
        <a:p>
          <a:pPr marL="0" lvl="0" indent="0" algn="ctr" defTabSz="711200">
            <a:lnSpc>
              <a:spcPct val="90000"/>
            </a:lnSpc>
            <a:spcBef>
              <a:spcPct val="0"/>
            </a:spcBef>
            <a:spcAft>
              <a:spcPct val="35000"/>
            </a:spcAft>
            <a:buNone/>
          </a:pPr>
          <a:r>
            <a:rPr lang="es-ES" sz="1600" kern="1200" dirty="0">
              <a:solidFill>
                <a:schemeClr val="tx1">
                  <a:lumMod val="95000"/>
                  <a:lumOff val="5000"/>
                </a:schemeClr>
              </a:solidFill>
              <a:latin typeface="Arial "/>
            </a:rPr>
            <a:t>P2 98,58 b</a:t>
          </a:r>
        </a:p>
        <a:p>
          <a:pPr marL="0" lvl="0" indent="0" algn="ctr" defTabSz="711200">
            <a:lnSpc>
              <a:spcPct val="90000"/>
            </a:lnSpc>
            <a:spcBef>
              <a:spcPct val="0"/>
            </a:spcBef>
            <a:spcAft>
              <a:spcPct val="35000"/>
            </a:spcAft>
            <a:buNone/>
          </a:pPr>
          <a:r>
            <a:rPr lang="es-ES" sz="1600" kern="1200" dirty="0">
              <a:solidFill>
                <a:schemeClr val="tx1">
                  <a:lumMod val="95000"/>
                  <a:lumOff val="5000"/>
                </a:schemeClr>
              </a:solidFill>
              <a:latin typeface="Arial "/>
            </a:rPr>
            <a:t>P3 92,88 a</a:t>
          </a:r>
        </a:p>
      </dsp:txBody>
      <dsp:txXfrm>
        <a:off x="5396013" y="116653"/>
        <a:ext cx="1658570" cy="1061674"/>
      </dsp:txXfrm>
    </dsp:sp>
    <dsp:sp modelId="{C6C54CFE-583B-4934-BE10-3BFCD03F3A74}">
      <dsp:nvSpPr>
        <dsp:cNvPr id="0" name=""/>
        <dsp:cNvSpPr/>
      </dsp:nvSpPr>
      <dsp:spPr>
        <a:xfrm rot="19895760">
          <a:off x="7058427" y="2393270"/>
          <a:ext cx="745740" cy="0"/>
        </a:xfrm>
        <a:custGeom>
          <a:avLst/>
          <a:gdLst/>
          <a:ahLst/>
          <a:cxnLst/>
          <a:rect l="0" t="0" r="0" b="0"/>
          <a:pathLst>
            <a:path>
              <a:moveTo>
                <a:pt x="0" y="0"/>
              </a:moveTo>
              <a:lnTo>
                <a:pt x="745740"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F98012-ED27-47D2-A631-E784DBAC5381}">
      <dsp:nvSpPr>
        <dsp:cNvPr id="0" name=""/>
        <dsp:cNvSpPr/>
      </dsp:nvSpPr>
      <dsp:spPr>
        <a:xfrm>
          <a:off x="7751675" y="1039358"/>
          <a:ext cx="2190816" cy="1176542"/>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s-ES" sz="1600" kern="1200" dirty="0">
              <a:highlight>
                <a:srgbClr val="FFFF00"/>
              </a:highlight>
              <a:latin typeface="Arial "/>
            </a:rPr>
            <a:t>Humedad</a:t>
          </a:r>
        </a:p>
        <a:p>
          <a:pPr marL="0" lvl="0" indent="0" algn="ctr" defTabSz="711200">
            <a:lnSpc>
              <a:spcPct val="90000"/>
            </a:lnSpc>
            <a:spcBef>
              <a:spcPct val="0"/>
            </a:spcBef>
            <a:spcAft>
              <a:spcPct val="35000"/>
            </a:spcAft>
            <a:buNone/>
          </a:pPr>
          <a:r>
            <a:rPr lang="es-ES" sz="1600" kern="1200" dirty="0">
              <a:solidFill>
                <a:schemeClr val="tx1">
                  <a:lumMod val="95000"/>
                  <a:lumOff val="5000"/>
                </a:schemeClr>
              </a:solidFill>
              <a:latin typeface="Arial "/>
            </a:rPr>
            <a:t>P1 1,01 a</a:t>
          </a:r>
        </a:p>
        <a:p>
          <a:pPr marL="0" lvl="0" indent="0" algn="ctr" defTabSz="711200">
            <a:lnSpc>
              <a:spcPct val="90000"/>
            </a:lnSpc>
            <a:spcBef>
              <a:spcPct val="0"/>
            </a:spcBef>
            <a:spcAft>
              <a:spcPct val="35000"/>
            </a:spcAft>
            <a:buNone/>
          </a:pPr>
          <a:r>
            <a:rPr lang="es-ES" sz="1600" kern="1200" dirty="0">
              <a:solidFill>
                <a:schemeClr val="tx1">
                  <a:lumMod val="95000"/>
                  <a:lumOff val="5000"/>
                </a:schemeClr>
              </a:solidFill>
              <a:latin typeface="Arial "/>
            </a:rPr>
            <a:t>P2 1,42 b</a:t>
          </a:r>
        </a:p>
        <a:p>
          <a:pPr marL="0" lvl="0" indent="0" algn="ctr" defTabSz="711200">
            <a:lnSpc>
              <a:spcPct val="90000"/>
            </a:lnSpc>
            <a:spcBef>
              <a:spcPct val="0"/>
            </a:spcBef>
            <a:spcAft>
              <a:spcPct val="35000"/>
            </a:spcAft>
            <a:buNone/>
          </a:pPr>
          <a:r>
            <a:rPr lang="es-ES" sz="1600" kern="1200" dirty="0">
              <a:solidFill>
                <a:schemeClr val="tx1">
                  <a:lumMod val="95000"/>
                  <a:lumOff val="5000"/>
                </a:schemeClr>
              </a:solidFill>
              <a:latin typeface="Arial "/>
            </a:rPr>
            <a:t>P3 7,04 c</a:t>
          </a:r>
          <a:endParaRPr lang="es-EC" sz="1600" kern="1200" dirty="0">
            <a:latin typeface="Arial "/>
          </a:endParaRPr>
        </a:p>
      </dsp:txBody>
      <dsp:txXfrm>
        <a:off x="7809109" y="1096792"/>
        <a:ext cx="2075948" cy="1061674"/>
      </dsp:txXfrm>
    </dsp:sp>
    <dsp:sp modelId="{FEB2A47A-5A1F-4B4D-911D-5A39D76F92BB}">
      <dsp:nvSpPr>
        <dsp:cNvPr id="0" name=""/>
        <dsp:cNvSpPr/>
      </dsp:nvSpPr>
      <dsp:spPr>
        <a:xfrm rot="683856">
          <a:off x="7093981" y="3316001"/>
          <a:ext cx="946684" cy="0"/>
        </a:xfrm>
        <a:custGeom>
          <a:avLst/>
          <a:gdLst/>
          <a:ahLst/>
          <a:cxnLst/>
          <a:rect l="0" t="0" r="0" b="0"/>
          <a:pathLst>
            <a:path>
              <a:moveTo>
                <a:pt x="0" y="0"/>
              </a:moveTo>
              <a:lnTo>
                <a:pt x="946684"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091A43-B9E4-4421-BED6-D5164BB56F4F}">
      <dsp:nvSpPr>
        <dsp:cNvPr id="0" name=""/>
        <dsp:cNvSpPr/>
      </dsp:nvSpPr>
      <dsp:spPr>
        <a:xfrm>
          <a:off x="8031330" y="2990789"/>
          <a:ext cx="1681809" cy="1176542"/>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s-ES" sz="1600" kern="1200" dirty="0">
              <a:highlight>
                <a:srgbClr val="FFFF00"/>
              </a:highlight>
              <a:latin typeface="Arial "/>
            </a:rPr>
            <a:t>Ceniza</a:t>
          </a:r>
        </a:p>
        <a:p>
          <a:pPr marL="0" lvl="0" indent="0" algn="ctr" defTabSz="711200">
            <a:lnSpc>
              <a:spcPct val="90000"/>
            </a:lnSpc>
            <a:spcBef>
              <a:spcPct val="0"/>
            </a:spcBef>
            <a:spcAft>
              <a:spcPct val="35000"/>
            </a:spcAft>
            <a:buNone/>
          </a:pPr>
          <a:r>
            <a:rPr lang="es-ES" sz="1600" kern="1200" dirty="0">
              <a:solidFill>
                <a:schemeClr val="tx1">
                  <a:lumMod val="95000"/>
                  <a:lumOff val="5000"/>
                </a:schemeClr>
              </a:solidFill>
              <a:latin typeface="Arial "/>
            </a:rPr>
            <a:t>P1 0,30 c</a:t>
          </a:r>
        </a:p>
        <a:p>
          <a:pPr marL="0" lvl="0" indent="0" algn="ctr" defTabSz="711200">
            <a:lnSpc>
              <a:spcPct val="90000"/>
            </a:lnSpc>
            <a:spcBef>
              <a:spcPct val="0"/>
            </a:spcBef>
            <a:spcAft>
              <a:spcPct val="35000"/>
            </a:spcAft>
            <a:buNone/>
          </a:pPr>
          <a:r>
            <a:rPr lang="es-ES" sz="1600" kern="1200" dirty="0">
              <a:solidFill>
                <a:schemeClr val="tx1">
                  <a:lumMod val="95000"/>
                  <a:lumOff val="5000"/>
                </a:schemeClr>
              </a:solidFill>
              <a:latin typeface="Arial "/>
            </a:rPr>
            <a:t>P2 0,23 b</a:t>
          </a:r>
        </a:p>
        <a:p>
          <a:pPr marL="0" lvl="0" indent="0" algn="ctr" defTabSz="711200">
            <a:lnSpc>
              <a:spcPct val="90000"/>
            </a:lnSpc>
            <a:spcBef>
              <a:spcPct val="0"/>
            </a:spcBef>
            <a:spcAft>
              <a:spcPct val="35000"/>
            </a:spcAft>
            <a:buNone/>
          </a:pPr>
          <a:r>
            <a:rPr lang="es-ES" sz="1600" kern="1200" dirty="0">
              <a:solidFill>
                <a:schemeClr val="tx1">
                  <a:lumMod val="95000"/>
                  <a:lumOff val="5000"/>
                </a:schemeClr>
              </a:solidFill>
              <a:latin typeface="Arial "/>
            </a:rPr>
            <a:t>P3 0,07 a</a:t>
          </a:r>
          <a:endParaRPr lang="es-EC" sz="1600" kern="1200" dirty="0">
            <a:latin typeface="Arial "/>
          </a:endParaRPr>
        </a:p>
      </dsp:txBody>
      <dsp:txXfrm>
        <a:off x="8088764" y="3048223"/>
        <a:ext cx="1566941" cy="1061674"/>
      </dsp:txXfrm>
    </dsp:sp>
    <dsp:sp modelId="{399D22F0-6101-49A0-9FE0-B8F04319417B}">
      <dsp:nvSpPr>
        <dsp:cNvPr id="0" name=""/>
        <dsp:cNvSpPr/>
      </dsp:nvSpPr>
      <dsp:spPr>
        <a:xfrm rot="3808342">
          <a:off x="6470425" y="4235796"/>
          <a:ext cx="698139" cy="0"/>
        </a:xfrm>
        <a:custGeom>
          <a:avLst/>
          <a:gdLst/>
          <a:ahLst/>
          <a:cxnLst/>
          <a:rect l="0" t="0" r="0" b="0"/>
          <a:pathLst>
            <a:path>
              <a:moveTo>
                <a:pt x="0" y="0"/>
              </a:moveTo>
              <a:lnTo>
                <a:pt x="698139"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F223C2-66C8-49F1-82B1-2A9C1A2D34F0}">
      <dsp:nvSpPr>
        <dsp:cNvPr id="0" name=""/>
        <dsp:cNvSpPr/>
      </dsp:nvSpPr>
      <dsp:spPr>
        <a:xfrm>
          <a:off x="6302720" y="4548116"/>
          <a:ext cx="1932671" cy="1176542"/>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s-ES" sz="1600" kern="1200" dirty="0">
              <a:highlight>
                <a:srgbClr val="FFFF00"/>
              </a:highlight>
              <a:latin typeface="Arial "/>
            </a:rPr>
            <a:t>Grasa</a:t>
          </a:r>
        </a:p>
        <a:p>
          <a:pPr marL="0" lvl="0" indent="0" algn="ctr" defTabSz="711200">
            <a:lnSpc>
              <a:spcPct val="90000"/>
            </a:lnSpc>
            <a:spcBef>
              <a:spcPct val="0"/>
            </a:spcBef>
            <a:spcAft>
              <a:spcPct val="35000"/>
            </a:spcAft>
            <a:buNone/>
          </a:pPr>
          <a:r>
            <a:rPr lang="es-ES" sz="1600" kern="1200" dirty="0">
              <a:solidFill>
                <a:schemeClr val="tx1">
                  <a:lumMod val="95000"/>
                  <a:lumOff val="5000"/>
                </a:schemeClr>
              </a:solidFill>
              <a:latin typeface="Arial "/>
            </a:rPr>
            <a:t>P1 1,61 b</a:t>
          </a:r>
        </a:p>
        <a:p>
          <a:pPr marL="0" lvl="0" indent="0" algn="ctr" defTabSz="711200">
            <a:lnSpc>
              <a:spcPct val="90000"/>
            </a:lnSpc>
            <a:spcBef>
              <a:spcPct val="0"/>
            </a:spcBef>
            <a:spcAft>
              <a:spcPct val="35000"/>
            </a:spcAft>
            <a:buNone/>
          </a:pPr>
          <a:r>
            <a:rPr lang="es-ES" sz="1600" kern="1200" dirty="0">
              <a:solidFill>
                <a:schemeClr val="tx1">
                  <a:lumMod val="95000"/>
                  <a:lumOff val="5000"/>
                </a:schemeClr>
              </a:solidFill>
              <a:latin typeface="Arial "/>
            </a:rPr>
            <a:t>P2 0,77 a</a:t>
          </a:r>
        </a:p>
        <a:p>
          <a:pPr marL="0" lvl="0" indent="0" algn="ctr" defTabSz="711200">
            <a:lnSpc>
              <a:spcPct val="90000"/>
            </a:lnSpc>
            <a:spcBef>
              <a:spcPct val="0"/>
            </a:spcBef>
            <a:spcAft>
              <a:spcPct val="35000"/>
            </a:spcAft>
            <a:buNone/>
          </a:pPr>
          <a:r>
            <a:rPr lang="es-ES" sz="1600" kern="1200" dirty="0">
              <a:solidFill>
                <a:schemeClr val="tx1">
                  <a:lumMod val="95000"/>
                  <a:lumOff val="5000"/>
                </a:schemeClr>
              </a:solidFill>
              <a:latin typeface="Arial "/>
            </a:rPr>
            <a:t>P3 0,76 a</a:t>
          </a:r>
          <a:endParaRPr lang="es-EC" sz="1600" kern="1200" dirty="0">
            <a:latin typeface="Arial "/>
          </a:endParaRPr>
        </a:p>
      </dsp:txBody>
      <dsp:txXfrm>
        <a:off x="6360154" y="4605550"/>
        <a:ext cx="1817803" cy="1061674"/>
      </dsp:txXfrm>
    </dsp:sp>
    <dsp:sp modelId="{89955A65-B8F0-40BA-91BE-7DB2657EF373}">
      <dsp:nvSpPr>
        <dsp:cNvPr id="0" name=""/>
        <dsp:cNvSpPr/>
      </dsp:nvSpPr>
      <dsp:spPr>
        <a:xfrm rot="7068986">
          <a:off x="5212120" y="4255109"/>
          <a:ext cx="749918" cy="0"/>
        </a:xfrm>
        <a:custGeom>
          <a:avLst/>
          <a:gdLst/>
          <a:ahLst/>
          <a:cxnLst/>
          <a:rect l="0" t="0" r="0" b="0"/>
          <a:pathLst>
            <a:path>
              <a:moveTo>
                <a:pt x="0" y="0"/>
              </a:moveTo>
              <a:lnTo>
                <a:pt x="749918"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AC19C7-E0B8-41ED-A618-3753FC739CC0}">
      <dsp:nvSpPr>
        <dsp:cNvPr id="0" name=""/>
        <dsp:cNvSpPr/>
      </dsp:nvSpPr>
      <dsp:spPr>
        <a:xfrm>
          <a:off x="4220890" y="4586740"/>
          <a:ext cx="1761684" cy="1176542"/>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s-ES" sz="1600" kern="1200" dirty="0">
              <a:highlight>
                <a:srgbClr val="FFFF00"/>
              </a:highlight>
              <a:latin typeface="Arial "/>
            </a:rPr>
            <a:t>Fibra</a:t>
          </a:r>
        </a:p>
        <a:p>
          <a:pPr marL="0" lvl="0" indent="0" algn="ctr" defTabSz="711200">
            <a:lnSpc>
              <a:spcPct val="90000"/>
            </a:lnSpc>
            <a:spcBef>
              <a:spcPct val="0"/>
            </a:spcBef>
            <a:spcAft>
              <a:spcPct val="35000"/>
            </a:spcAft>
            <a:buNone/>
          </a:pPr>
          <a:r>
            <a:rPr lang="es-ES" sz="1600" kern="1200" dirty="0">
              <a:solidFill>
                <a:schemeClr val="tx1">
                  <a:lumMod val="95000"/>
                  <a:lumOff val="5000"/>
                </a:schemeClr>
              </a:solidFill>
              <a:latin typeface="Arial "/>
            </a:rPr>
            <a:t>P1 6,77 b</a:t>
          </a:r>
        </a:p>
        <a:p>
          <a:pPr marL="0" lvl="0" indent="0" algn="ctr" defTabSz="711200">
            <a:lnSpc>
              <a:spcPct val="90000"/>
            </a:lnSpc>
            <a:spcBef>
              <a:spcPct val="0"/>
            </a:spcBef>
            <a:spcAft>
              <a:spcPct val="35000"/>
            </a:spcAft>
            <a:buNone/>
          </a:pPr>
          <a:r>
            <a:rPr lang="es-ES" sz="1600" kern="1200" dirty="0">
              <a:solidFill>
                <a:schemeClr val="tx1">
                  <a:lumMod val="95000"/>
                  <a:lumOff val="5000"/>
                </a:schemeClr>
              </a:solidFill>
              <a:latin typeface="Arial "/>
            </a:rPr>
            <a:t>P2 4,17 a</a:t>
          </a:r>
        </a:p>
        <a:p>
          <a:pPr marL="0" lvl="0" indent="0" algn="ctr" defTabSz="711200">
            <a:lnSpc>
              <a:spcPct val="90000"/>
            </a:lnSpc>
            <a:spcBef>
              <a:spcPct val="0"/>
            </a:spcBef>
            <a:spcAft>
              <a:spcPct val="35000"/>
            </a:spcAft>
            <a:buNone/>
          </a:pPr>
          <a:r>
            <a:rPr lang="es-ES" sz="1600" kern="1200" dirty="0">
              <a:solidFill>
                <a:schemeClr val="tx1">
                  <a:lumMod val="95000"/>
                  <a:lumOff val="5000"/>
                </a:schemeClr>
              </a:solidFill>
              <a:latin typeface="Arial "/>
            </a:rPr>
            <a:t>P3 4,17a</a:t>
          </a:r>
          <a:endParaRPr lang="es-EC" sz="1600" kern="1200" dirty="0">
            <a:latin typeface="Arial "/>
          </a:endParaRPr>
        </a:p>
      </dsp:txBody>
      <dsp:txXfrm>
        <a:off x="4278324" y="4644174"/>
        <a:ext cx="1646816" cy="1061674"/>
      </dsp:txXfrm>
    </dsp:sp>
    <dsp:sp modelId="{2FFD7AFE-7AA8-4283-A942-750914890D55}">
      <dsp:nvSpPr>
        <dsp:cNvPr id="0" name=""/>
        <dsp:cNvSpPr/>
      </dsp:nvSpPr>
      <dsp:spPr>
        <a:xfrm rot="9996804">
          <a:off x="4146172" y="3395371"/>
          <a:ext cx="1217650" cy="0"/>
        </a:xfrm>
        <a:custGeom>
          <a:avLst/>
          <a:gdLst/>
          <a:ahLst/>
          <a:cxnLst/>
          <a:rect l="0" t="0" r="0" b="0"/>
          <a:pathLst>
            <a:path>
              <a:moveTo>
                <a:pt x="0" y="0"/>
              </a:moveTo>
              <a:lnTo>
                <a:pt x="1217650"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F5B8E8-7E2E-4362-BCD0-FC38251C1907}">
      <dsp:nvSpPr>
        <dsp:cNvPr id="0" name=""/>
        <dsp:cNvSpPr/>
      </dsp:nvSpPr>
      <dsp:spPr>
        <a:xfrm>
          <a:off x="1963708" y="3209722"/>
          <a:ext cx="2199005" cy="1176542"/>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s-ES" sz="1600" kern="1200" dirty="0">
              <a:highlight>
                <a:srgbClr val="FFFF00"/>
              </a:highlight>
              <a:latin typeface="Arial "/>
            </a:rPr>
            <a:t>Proteína</a:t>
          </a:r>
        </a:p>
        <a:p>
          <a:pPr marL="0" lvl="0" indent="0" algn="ctr" defTabSz="711200">
            <a:lnSpc>
              <a:spcPct val="90000"/>
            </a:lnSpc>
            <a:spcBef>
              <a:spcPct val="0"/>
            </a:spcBef>
            <a:spcAft>
              <a:spcPct val="35000"/>
            </a:spcAft>
            <a:buNone/>
          </a:pPr>
          <a:r>
            <a:rPr lang="es-ES" sz="1600" kern="1200" dirty="0">
              <a:solidFill>
                <a:schemeClr val="tx1">
                  <a:lumMod val="95000"/>
                  <a:lumOff val="5000"/>
                </a:schemeClr>
              </a:solidFill>
              <a:latin typeface="Arial "/>
            </a:rPr>
            <a:t>P1 20,75 b</a:t>
          </a:r>
        </a:p>
        <a:p>
          <a:pPr marL="0" lvl="0" indent="0" algn="ctr" defTabSz="711200">
            <a:lnSpc>
              <a:spcPct val="90000"/>
            </a:lnSpc>
            <a:spcBef>
              <a:spcPct val="0"/>
            </a:spcBef>
            <a:spcAft>
              <a:spcPct val="35000"/>
            </a:spcAft>
            <a:buNone/>
          </a:pPr>
          <a:r>
            <a:rPr lang="es-ES" sz="1600" kern="1200" dirty="0">
              <a:solidFill>
                <a:schemeClr val="tx1">
                  <a:lumMod val="95000"/>
                  <a:lumOff val="5000"/>
                </a:schemeClr>
              </a:solidFill>
              <a:latin typeface="Arial "/>
            </a:rPr>
            <a:t>P2 19,69 ab</a:t>
          </a:r>
        </a:p>
        <a:p>
          <a:pPr marL="0" lvl="0" indent="0" algn="ctr" defTabSz="711200">
            <a:lnSpc>
              <a:spcPct val="90000"/>
            </a:lnSpc>
            <a:spcBef>
              <a:spcPct val="0"/>
            </a:spcBef>
            <a:spcAft>
              <a:spcPct val="35000"/>
            </a:spcAft>
            <a:buNone/>
          </a:pPr>
          <a:r>
            <a:rPr lang="es-ES" sz="1600" kern="1200" dirty="0">
              <a:solidFill>
                <a:schemeClr val="tx1">
                  <a:lumMod val="95000"/>
                  <a:lumOff val="5000"/>
                </a:schemeClr>
              </a:solidFill>
              <a:latin typeface="Arial "/>
            </a:rPr>
            <a:t>P3 18,39 a</a:t>
          </a:r>
          <a:endParaRPr lang="es-EC" sz="1600" kern="1200" dirty="0">
            <a:latin typeface="Arial "/>
          </a:endParaRPr>
        </a:p>
      </dsp:txBody>
      <dsp:txXfrm>
        <a:off x="2021142" y="3267156"/>
        <a:ext cx="2084137" cy="1061674"/>
      </dsp:txXfrm>
    </dsp:sp>
    <dsp:sp modelId="{7BC12491-8F30-4705-A82A-466A78F3E749}">
      <dsp:nvSpPr>
        <dsp:cNvPr id="0" name=""/>
        <dsp:cNvSpPr/>
      </dsp:nvSpPr>
      <dsp:spPr>
        <a:xfrm rot="12600129">
          <a:off x="4288769" y="2254844"/>
          <a:ext cx="1134521" cy="0"/>
        </a:xfrm>
        <a:custGeom>
          <a:avLst/>
          <a:gdLst/>
          <a:ahLst/>
          <a:cxnLst/>
          <a:rect l="0" t="0" r="0" b="0"/>
          <a:pathLst>
            <a:path>
              <a:moveTo>
                <a:pt x="0" y="0"/>
              </a:moveTo>
              <a:lnTo>
                <a:pt x="1134521"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AB36CC-B2F4-42A3-9998-515250272381}">
      <dsp:nvSpPr>
        <dsp:cNvPr id="0" name=""/>
        <dsp:cNvSpPr/>
      </dsp:nvSpPr>
      <dsp:spPr>
        <a:xfrm>
          <a:off x="2202809" y="794652"/>
          <a:ext cx="2286281" cy="1176542"/>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s-ES" sz="1600" kern="1200" dirty="0">
              <a:highlight>
                <a:srgbClr val="FFFF00"/>
              </a:highlight>
              <a:latin typeface="Arial "/>
            </a:rPr>
            <a:t>Aflatoxinas Totales</a:t>
          </a:r>
        </a:p>
        <a:p>
          <a:pPr marL="0" lvl="0" indent="0" algn="ctr" defTabSz="711200">
            <a:lnSpc>
              <a:spcPct val="90000"/>
            </a:lnSpc>
            <a:spcBef>
              <a:spcPct val="0"/>
            </a:spcBef>
            <a:spcAft>
              <a:spcPct val="35000"/>
            </a:spcAft>
            <a:buNone/>
          </a:pPr>
          <a:r>
            <a:rPr lang="es-ES" sz="1600" kern="1200" dirty="0">
              <a:solidFill>
                <a:schemeClr val="tx1">
                  <a:lumMod val="95000"/>
                  <a:lumOff val="5000"/>
                </a:schemeClr>
              </a:solidFill>
              <a:latin typeface="Arial "/>
            </a:rPr>
            <a:t>P1 2,01 c</a:t>
          </a:r>
        </a:p>
        <a:p>
          <a:pPr marL="0" lvl="0" indent="0" algn="ctr" defTabSz="711200">
            <a:lnSpc>
              <a:spcPct val="90000"/>
            </a:lnSpc>
            <a:spcBef>
              <a:spcPct val="0"/>
            </a:spcBef>
            <a:spcAft>
              <a:spcPct val="35000"/>
            </a:spcAft>
            <a:buNone/>
          </a:pPr>
          <a:r>
            <a:rPr lang="es-ES" sz="1600" kern="1200" dirty="0">
              <a:solidFill>
                <a:schemeClr val="tx1">
                  <a:lumMod val="95000"/>
                  <a:lumOff val="5000"/>
                </a:schemeClr>
              </a:solidFill>
              <a:latin typeface="Arial "/>
            </a:rPr>
            <a:t>P2 1,18 a</a:t>
          </a:r>
        </a:p>
        <a:p>
          <a:pPr marL="0" lvl="0" indent="0" algn="ctr" defTabSz="711200">
            <a:lnSpc>
              <a:spcPct val="90000"/>
            </a:lnSpc>
            <a:spcBef>
              <a:spcPct val="0"/>
            </a:spcBef>
            <a:spcAft>
              <a:spcPct val="35000"/>
            </a:spcAft>
            <a:buNone/>
          </a:pPr>
          <a:r>
            <a:rPr lang="es-ES" sz="1600" kern="1200" dirty="0">
              <a:solidFill>
                <a:schemeClr val="tx1">
                  <a:lumMod val="95000"/>
                  <a:lumOff val="5000"/>
                </a:schemeClr>
              </a:solidFill>
              <a:latin typeface="Arial "/>
            </a:rPr>
            <a:t>P3 1,68 b</a:t>
          </a:r>
          <a:endParaRPr lang="es-EC" sz="1600" kern="1200" dirty="0">
            <a:latin typeface="Arial "/>
          </a:endParaRPr>
        </a:p>
      </dsp:txBody>
      <dsp:txXfrm>
        <a:off x="2260243" y="852086"/>
        <a:ext cx="2171413" cy="10616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80660-B427-4A7F-B064-B1594DE8A5C5}">
      <dsp:nvSpPr>
        <dsp:cNvPr id="0" name=""/>
        <dsp:cNvSpPr/>
      </dsp:nvSpPr>
      <dsp:spPr>
        <a:xfrm>
          <a:off x="5155156" y="4635995"/>
          <a:ext cx="1634220" cy="660447"/>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s-ES" sz="1800" b="0" kern="1200" cap="none" spc="0" dirty="0">
              <a:ln w="0"/>
              <a:solidFill>
                <a:schemeClr val="tx1">
                  <a:lumMod val="95000"/>
                  <a:lumOff val="5000"/>
                </a:schemeClr>
              </a:solidFill>
              <a:effectLst>
                <a:outerShdw blurRad="38100" dist="25400" dir="5400000" algn="ctr" rotWithShape="0">
                  <a:srgbClr val="6E747A">
                    <a:alpha val="43000"/>
                  </a:srgbClr>
                </a:outerShdw>
              </a:effectLst>
              <a:highlight>
                <a:srgbClr val="FFFF00"/>
              </a:highlight>
              <a:latin typeface="Arial "/>
            </a:rPr>
            <a:t>Ho</a:t>
          </a:r>
          <a:endParaRPr lang="es-EC" sz="1800" kern="1200" dirty="0">
            <a:latin typeface="Arial "/>
          </a:endParaRPr>
        </a:p>
      </dsp:txBody>
      <dsp:txXfrm>
        <a:off x="5187396" y="4668235"/>
        <a:ext cx="1569740" cy="595967"/>
      </dsp:txXfrm>
    </dsp:sp>
    <dsp:sp modelId="{7D993072-FCF2-4AF9-8051-B678E3D5EB02}">
      <dsp:nvSpPr>
        <dsp:cNvPr id="0" name=""/>
        <dsp:cNvSpPr/>
      </dsp:nvSpPr>
      <dsp:spPr>
        <a:xfrm rot="13055460">
          <a:off x="1493417" y="3257649"/>
          <a:ext cx="4519012" cy="0"/>
        </a:xfrm>
        <a:custGeom>
          <a:avLst/>
          <a:gdLst/>
          <a:ahLst/>
          <a:cxnLst/>
          <a:rect l="0" t="0" r="0" b="0"/>
          <a:pathLst>
            <a:path>
              <a:moveTo>
                <a:pt x="0" y="0"/>
              </a:moveTo>
              <a:lnTo>
                <a:pt x="4519012"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4B497D-8F07-41FA-9AB0-815AFA8630D5}">
      <dsp:nvSpPr>
        <dsp:cNvPr id="0" name=""/>
        <dsp:cNvSpPr/>
      </dsp:nvSpPr>
      <dsp:spPr>
        <a:xfrm>
          <a:off x="167069" y="-88547"/>
          <a:ext cx="1795454" cy="2553465"/>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s-ES" sz="1200" kern="1200" dirty="0">
              <a:highlight>
                <a:srgbClr val="FFFF00"/>
              </a:highlight>
              <a:latin typeface="Arial "/>
            </a:rPr>
            <a:t>Materia seca </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V1*P1 98,90 ab</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V1*P2 98,42 b</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V1*P3 92,98 c</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V2*P1 98,54 b</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V2*P2 98,39 b</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V2*P3 92,86 c</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V3*P1 99,40 a</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V3*P2 98,94 ab</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V3*P3 92,81 c</a:t>
          </a:r>
        </a:p>
      </dsp:txBody>
      <dsp:txXfrm>
        <a:off x="254716" y="-900"/>
        <a:ext cx="1620160" cy="2378171"/>
      </dsp:txXfrm>
    </dsp:sp>
    <dsp:sp modelId="{C6C54CFE-583B-4934-BE10-3BFCD03F3A74}">
      <dsp:nvSpPr>
        <dsp:cNvPr id="0" name=""/>
        <dsp:cNvSpPr/>
      </dsp:nvSpPr>
      <dsp:spPr>
        <a:xfrm rot="14040397">
          <a:off x="3769984" y="3635950"/>
          <a:ext cx="2472040" cy="0"/>
        </a:xfrm>
        <a:custGeom>
          <a:avLst/>
          <a:gdLst/>
          <a:ahLst/>
          <a:cxnLst/>
          <a:rect l="0" t="0" r="0" b="0"/>
          <a:pathLst>
            <a:path>
              <a:moveTo>
                <a:pt x="0" y="0"/>
              </a:moveTo>
              <a:lnTo>
                <a:pt x="2472040"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F98012-ED27-47D2-A631-E784DBAC5381}">
      <dsp:nvSpPr>
        <dsp:cNvPr id="0" name=""/>
        <dsp:cNvSpPr/>
      </dsp:nvSpPr>
      <dsp:spPr>
        <a:xfrm>
          <a:off x="2213282" y="0"/>
          <a:ext cx="2218014" cy="2635904"/>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s-ES" sz="1200" kern="1200" dirty="0">
              <a:highlight>
                <a:srgbClr val="FFFF00"/>
              </a:highlight>
              <a:latin typeface="Arial "/>
            </a:rPr>
            <a:t>Humedad</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V1*P1 1,10 </a:t>
          </a:r>
          <a:r>
            <a:rPr lang="es-ES" sz="1200" kern="1200" dirty="0" err="1">
              <a:solidFill>
                <a:schemeClr val="tx1">
                  <a:lumMod val="95000"/>
                  <a:lumOff val="5000"/>
                </a:schemeClr>
              </a:solidFill>
              <a:latin typeface="Arial "/>
            </a:rPr>
            <a:t>bc</a:t>
          </a:r>
          <a:endParaRPr lang="es-ES" sz="1200" kern="1200" dirty="0">
            <a:solidFill>
              <a:schemeClr val="tx1">
                <a:lumMod val="95000"/>
                <a:lumOff val="5000"/>
              </a:schemeClr>
            </a:solidFill>
            <a:latin typeface="Arial "/>
          </a:endParaRP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V1*P2 1,58 b</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V1*P3 6,78 a</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V2*P1 1,34 b</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V2*P2 1,61 b</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V2*P3 7,14 a</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V3*P1 0,60 c</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V3*P2 1,06 </a:t>
          </a:r>
          <a:r>
            <a:rPr lang="es-ES" sz="1200" kern="1200" dirty="0" err="1">
              <a:solidFill>
                <a:schemeClr val="tx1">
                  <a:lumMod val="95000"/>
                  <a:lumOff val="5000"/>
                </a:schemeClr>
              </a:solidFill>
              <a:latin typeface="Arial "/>
            </a:rPr>
            <a:t>bc</a:t>
          </a:r>
          <a:endParaRPr lang="es-ES" sz="1200" kern="1200" dirty="0">
            <a:solidFill>
              <a:schemeClr val="tx1">
                <a:lumMod val="95000"/>
                <a:lumOff val="5000"/>
              </a:schemeClr>
            </a:solidFill>
            <a:latin typeface="Arial "/>
          </a:endParaRP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V3*P3 7,19 a</a:t>
          </a:r>
          <a:endParaRPr lang="es-EC" sz="1200" kern="1200" dirty="0">
            <a:latin typeface="Arial "/>
          </a:endParaRPr>
        </a:p>
      </dsp:txBody>
      <dsp:txXfrm>
        <a:off x="2321557" y="108275"/>
        <a:ext cx="2001464" cy="2419354"/>
      </dsp:txXfrm>
    </dsp:sp>
    <dsp:sp modelId="{FEB2A47A-5A1F-4B4D-911D-5A39D76F92BB}">
      <dsp:nvSpPr>
        <dsp:cNvPr id="0" name=""/>
        <dsp:cNvSpPr/>
      </dsp:nvSpPr>
      <dsp:spPr>
        <a:xfrm rot="15952897">
          <a:off x="4841387" y="3605742"/>
          <a:ext cx="2065839" cy="0"/>
        </a:xfrm>
        <a:custGeom>
          <a:avLst/>
          <a:gdLst/>
          <a:ahLst/>
          <a:cxnLst/>
          <a:rect l="0" t="0" r="0" b="0"/>
          <a:pathLst>
            <a:path>
              <a:moveTo>
                <a:pt x="0" y="0"/>
              </a:moveTo>
              <a:lnTo>
                <a:pt x="2065839"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091A43-B9E4-4421-BED6-D5164BB56F4F}">
      <dsp:nvSpPr>
        <dsp:cNvPr id="0" name=""/>
        <dsp:cNvSpPr/>
      </dsp:nvSpPr>
      <dsp:spPr>
        <a:xfrm>
          <a:off x="4644815" y="0"/>
          <a:ext cx="2125176" cy="2575489"/>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s-ES" sz="1200" kern="1200" dirty="0">
              <a:highlight>
                <a:srgbClr val="FFFF00"/>
              </a:highlight>
              <a:latin typeface="Arial "/>
            </a:rPr>
            <a:t>Ceniza</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V1*P1 0,22 b</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V1*P2 0,21 b</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V1*P3 0,09 cd</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V2*P1 0,19 </a:t>
          </a:r>
          <a:r>
            <a:rPr lang="es-ES" sz="1200" kern="1200" dirty="0" err="1">
              <a:solidFill>
                <a:schemeClr val="tx1">
                  <a:lumMod val="95000"/>
                  <a:lumOff val="5000"/>
                </a:schemeClr>
              </a:solidFill>
              <a:latin typeface="Arial "/>
            </a:rPr>
            <a:t>bc</a:t>
          </a:r>
          <a:endParaRPr lang="es-ES" sz="1200" kern="1200" dirty="0">
            <a:solidFill>
              <a:schemeClr val="tx1">
                <a:lumMod val="95000"/>
                <a:lumOff val="5000"/>
              </a:schemeClr>
            </a:solidFill>
            <a:latin typeface="Arial "/>
          </a:endParaRP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V2*P2 0,20 </a:t>
          </a:r>
          <a:r>
            <a:rPr lang="es-ES" sz="1200" kern="1200" dirty="0" err="1">
              <a:solidFill>
                <a:schemeClr val="tx1">
                  <a:lumMod val="95000"/>
                  <a:lumOff val="5000"/>
                </a:schemeClr>
              </a:solidFill>
              <a:latin typeface="Arial "/>
            </a:rPr>
            <a:t>bc</a:t>
          </a:r>
          <a:endParaRPr lang="es-ES" sz="1200" kern="1200" dirty="0">
            <a:solidFill>
              <a:schemeClr val="tx1">
                <a:lumMod val="95000"/>
                <a:lumOff val="5000"/>
              </a:schemeClr>
            </a:solidFill>
            <a:latin typeface="Arial "/>
          </a:endParaRP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V2*P3 0,05 d</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V3*P1 0,49 a</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V3*P2 0,28 b</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V3*P3 0,06 d</a:t>
          </a:r>
          <a:endParaRPr lang="es-EC" sz="1200" kern="1200" dirty="0">
            <a:latin typeface="Arial "/>
          </a:endParaRPr>
        </a:p>
      </dsp:txBody>
      <dsp:txXfrm>
        <a:off x="4748558" y="103743"/>
        <a:ext cx="1917690" cy="2368003"/>
      </dsp:txXfrm>
    </dsp:sp>
    <dsp:sp modelId="{399D22F0-6101-49A0-9FE0-B8F04319417B}">
      <dsp:nvSpPr>
        <dsp:cNvPr id="0" name=""/>
        <dsp:cNvSpPr/>
      </dsp:nvSpPr>
      <dsp:spPr>
        <a:xfrm rot="17917391">
          <a:off x="5556860" y="3632388"/>
          <a:ext cx="2286669" cy="0"/>
        </a:xfrm>
        <a:custGeom>
          <a:avLst/>
          <a:gdLst/>
          <a:ahLst/>
          <a:cxnLst/>
          <a:rect l="0" t="0" r="0" b="0"/>
          <a:pathLst>
            <a:path>
              <a:moveTo>
                <a:pt x="0" y="0"/>
              </a:moveTo>
              <a:lnTo>
                <a:pt x="2286669"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F223C2-66C8-49F1-82B1-2A9C1A2D34F0}">
      <dsp:nvSpPr>
        <dsp:cNvPr id="0" name=""/>
        <dsp:cNvSpPr/>
      </dsp:nvSpPr>
      <dsp:spPr>
        <a:xfrm>
          <a:off x="6986893" y="0"/>
          <a:ext cx="1956664" cy="2628781"/>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s-ES" sz="1200" kern="1200" dirty="0">
              <a:highlight>
                <a:srgbClr val="FFFF00"/>
              </a:highlight>
              <a:latin typeface="Arial "/>
            </a:rPr>
            <a:t>Grasa</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V1*P1 1,50 ab</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V1*P2 0,27 c</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V1*P3 0,93 </a:t>
          </a:r>
          <a:r>
            <a:rPr lang="es-ES" sz="1200" kern="1200" dirty="0" err="1">
              <a:solidFill>
                <a:schemeClr val="tx1">
                  <a:lumMod val="95000"/>
                  <a:lumOff val="5000"/>
                </a:schemeClr>
              </a:solidFill>
              <a:latin typeface="Arial "/>
            </a:rPr>
            <a:t>bc</a:t>
          </a:r>
          <a:endParaRPr lang="es-ES" sz="1200" kern="1200" dirty="0">
            <a:solidFill>
              <a:schemeClr val="tx1">
                <a:lumMod val="95000"/>
                <a:lumOff val="5000"/>
              </a:schemeClr>
            </a:solidFill>
            <a:latin typeface="Arial "/>
          </a:endParaRP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V2*P1 1,64 a</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V2*P2 1,60 ab</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V2*P3 0,75 </a:t>
          </a:r>
          <a:r>
            <a:rPr lang="es-ES" sz="1200" kern="1200" dirty="0" err="1">
              <a:solidFill>
                <a:schemeClr val="tx1">
                  <a:lumMod val="95000"/>
                  <a:lumOff val="5000"/>
                </a:schemeClr>
              </a:solidFill>
              <a:latin typeface="Arial "/>
            </a:rPr>
            <a:t>bc</a:t>
          </a:r>
          <a:endParaRPr lang="es-ES" sz="1200" kern="1200" dirty="0">
            <a:solidFill>
              <a:schemeClr val="tx1">
                <a:lumMod val="95000"/>
                <a:lumOff val="5000"/>
              </a:schemeClr>
            </a:solidFill>
            <a:latin typeface="Arial "/>
          </a:endParaRP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V3*P1 1,67 a</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V3*P2 0,43 c</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V3*P3 0,60 c</a:t>
          </a:r>
          <a:endParaRPr lang="es-EC" sz="1200" kern="1200" dirty="0">
            <a:latin typeface="Arial "/>
          </a:endParaRPr>
        </a:p>
      </dsp:txBody>
      <dsp:txXfrm>
        <a:off x="7082409" y="95516"/>
        <a:ext cx="1765632" cy="2437749"/>
      </dsp:txXfrm>
    </dsp:sp>
    <dsp:sp modelId="{89955A65-B8F0-40BA-91BE-7DB2657EF373}">
      <dsp:nvSpPr>
        <dsp:cNvPr id="0" name=""/>
        <dsp:cNvSpPr/>
      </dsp:nvSpPr>
      <dsp:spPr>
        <a:xfrm rot="19234329">
          <a:off x="5915043" y="3355469"/>
          <a:ext cx="4032478" cy="0"/>
        </a:xfrm>
        <a:custGeom>
          <a:avLst/>
          <a:gdLst/>
          <a:ahLst/>
          <a:cxnLst/>
          <a:rect l="0" t="0" r="0" b="0"/>
          <a:pathLst>
            <a:path>
              <a:moveTo>
                <a:pt x="0" y="0"/>
              </a:moveTo>
              <a:lnTo>
                <a:pt x="4032478"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AC19C7-E0B8-41ED-A618-3753FC739CC0}">
      <dsp:nvSpPr>
        <dsp:cNvPr id="0" name=""/>
        <dsp:cNvSpPr/>
      </dsp:nvSpPr>
      <dsp:spPr>
        <a:xfrm>
          <a:off x="9488676" y="0"/>
          <a:ext cx="1783554" cy="2683407"/>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s-ES" sz="1200" kern="1200" dirty="0">
              <a:highlight>
                <a:srgbClr val="FFFF00"/>
              </a:highlight>
              <a:latin typeface="Arial "/>
            </a:rPr>
            <a:t>Fibra</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V1*P1 8,50 a</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V1*P2 3,67 d </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V1*P3 2,33 d</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V2*P1 6,33 b</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V2*P2 3,33 d</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V2*P3 4,00 cd</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V3*P1 5,50 </a:t>
          </a:r>
          <a:r>
            <a:rPr lang="es-ES" sz="1200" kern="1200" dirty="0" err="1">
              <a:solidFill>
                <a:schemeClr val="tx1">
                  <a:lumMod val="95000"/>
                  <a:lumOff val="5000"/>
                </a:schemeClr>
              </a:solidFill>
              <a:latin typeface="Arial "/>
            </a:rPr>
            <a:t>bc</a:t>
          </a:r>
          <a:endParaRPr lang="es-ES" sz="1200" kern="1200" dirty="0">
            <a:solidFill>
              <a:schemeClr val="tx1">
                <a:lumMod val="95000"/>
                <a:lumOff val="5000"/>
              </a:schemeClr>
            </a:solidFill>
            <a:latin typeface="Arial "/>
          </a:endParaRP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V3*P2 5,50 </a:t>
          </a:r>
          <a:r>
            <a:rPr lang="es-ES" sz="1200" kern="1200" dirty="0" err="1">
              <a:solidFill>
                <a:schemeClr val="tx1">
                  <a:lumMod val="95000"/>
                  <a:lumOff val="5000"/>
                </a:schemeClr>
              </a:solidFill>
              <a:latin typeface="Arial "/>
            </a:rPr>
            <a:t>bc</a:t>
          </a:r>
          <a:endParaRPr lang="es-ES" sz="1200" kern="1200" dirty="0">
            <a:solidFill>
              <a:schemeClr val="tx1">
                <a:lumMod val="95000"/>
                <a:lumOff val="5000"/>
              </a:schemeClr>
            </a:solidFill>
            <a:latin typeface="Arial "/>
          </a:endParaRP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V3*P3 6,17 b</a:t>
          </a:r>
          <a:endParaRPr lang="es-EC" sz="1200" kern="1200" dirty="0">
            <a:latin typeface="Arial "/>
          </a:endParaRPr>
        </a:p>
      </dsp:txBody>
      <dsp:txXfrm>
        <a:off x="9575742" y="87066"/>
        <a:ext cx="1609422" cy="2509275"/>
      </dsp:txXfrm>
    </dsp:sp>
    <dsp:sp modelId="{2FFD7AFE-7AA8-4283-A942-750914890D55}">
      <dsp:nvSpPr>
        <dsp:cNvPr id="0" name=""/>
        <dsp:cNvSpPr/>
      </dsp:nvSpPr>
      <dsp:spPr>
        <a:xfrm rot="11405574">
          <a:off x="2668693" y="4601205"/>
          <a:ext cx="2505852" cy="0"/>
        </a:xfrm>
        <a:custGeom>
          <a:avLst/>
          <a:gdLst/>
          <a:ahLst/>
          <a:cxnLst/>
          <a:rect l="0" t="0" r="0" b="0"/>
          <a:pathLst>
            <a:path>
              <a:moveTo>
                <a:pt x="0" y="0"/>
              </a:moveTo>
              <a:lnTo>
                <a:pt x="2505852"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F5B8E8-7E2E-4362-BCD0-FC38251C1907}">
      <dsp:nvSpPr>
        <dsp:cNvPr id="0" name=""/>
        <dsp:cNvSpPr/>
      </dsp:nvSpPr>
      <dsp:spPr>
        <a:xfrm>
          <a:off x="956652" y="2984469"/>
          <a:ext cx="1731429" cy="2486141"/>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s-ES" sz="1200" kern="1200" dirty="0">
              <a:highlight>
                <a:srgbClr val="FFFF00"/>
              </a:highlight>
              <a:latin typeface="Arial "/>
            </a:rPr>
            <a:t>Proteína</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V1*P1 20,62 a</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V1*P2 19,65 a </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V1*P3 21,31 a</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V2*P1 21,79 a</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V2*P2 20,33 a</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V2*P3 14,79 b</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V3*P1 19,85 a</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V3*P2 19,07 a</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V3*P3 19,07 a</a:t>
          </a:r>
          <a:endParaRPr lang="es-EC" sz="1200" kern="1200" dirty="0">
            <a:latin typeface="Arial "/>
          </a:endParaRPr>
        </a:p>
      </dsp:txBody>
      <dsp:txXfrm>
        <a:off x="1041173" y="3068990"/>
        <a:ext cx="1562387" cy="2317099"/>
      </dsp:txXfrm>
    </dsp:sp>
    <dsp:sp modelId="{7BC12491-8F30-4705-A82A-466A78F3E749}">
      <dsp:nvSpPr>
        <dsp:cNvPr id="0" name=""/>
        <dsp:cNvSpPr/>
      </dsp:nvSpPr>
      <dsp:spPr>
        <a:xfrm rot="20974201">
          <a:off x="6768194" y="4583727"/>
          <a:ext cx="2563961" cy="0"/>
        </a:xfrm>
        <a:custGeom>
          <a:avLst/>
          <a:gdLst/>
          <a:ahLst/>
          <a:cxnLst/>
          <a:rect l="0" t="0" r="0" b="0"/>
          <a:pathLst>
            <a:path>
              <a:moveTo>
                <a:pt x="0" y="0"/>
              </a:moveTo>
              <a:lnTo>
                <a:pt x="2563961"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AB36CC-B2F4-42A3-9998-515250272381}">
      <dsp:nvSpPr>
        <dsp:cNvPr id="0" name=""/>
        <dsp:cNvSpPr/>
      </dsp:nvSpPr>
      <dsp:spPr>
        <a:xfrm>
          <a:off x="9310973" y="2886469"/>
          <a:ext cx="1976008" cy="2566615"/>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endParaRPr lang="es-ES" sz="1200" kern="1200" dirty="0">
            <a:highlight>
              <a:srgbClr val="FFFF00"/>
            </a:highlight>
            <a:latin typeface="Arial "/>
          </a:endParaRPr>
        </a:p>
        <a:p>
          <a:pPr marL="0" lvl="0" indent="0" algn="ctr" defTabSz="533400">
            <a:lnSpc>
              <a:spcPct val="90000"/>
            </a:lnSpc>
            <a:spcBef>
              <a:spcPct val="0"/>
            </a:spcBef>
            <a:spcAft>
              <a:spcPct val="35000"/>
            </a:spcAft>
            <a:buNone/>
          </a:pPr>
          <a:r>
            <a:rPr lang="es-ES" sz="1200" kern="1200" dirty="0">
              <a:highlight>
                <a:srgbClr val="FFFF00"/>
              </a:highlight>
              <a:latin typeface="Arial "/>
            </a:rPr>
            <a:t>Aflatoxinas Totales</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V1*P1 1,13 b</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V1*P2 0,00 e</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V1*P3 0,30 e</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V2*P1 0,00 e</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V2*P2 1,67 cd</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V2*P3 3,67 b</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V3*P1 4,90 a</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V3*P2 1,87 c</a:t>
          </a:r>
        </a:p>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latin typeface="Arial "/>
            </a:rPr>
            <a:t>V3*P3 1,07 d</a:t>
          </a:r>
        </a:p>
        <a:p>
          <a:pPr marL="0" lvl="0" indent="0" algn="ctr" defTabSz="533400">
            <a:lnSpc>
              <a:spcPct val="90000"/>
            </a:lnSpc>
            <a:spcBef>
              <a:spcPct val="0"/>
            </a:spcBef>
            <a:spcAft>
              <a:spcPct val="35000"/>
            </a:spcAft>
            <a:buNone/>
          </a:pPr>
          <a:endParaRPr lang="es-EC" sz="1200" kern="1200" dirty="0">
            <a:latin typeface="Arial "/>
          </a:endParaRPr>
        </a:p>
      </dsp:txBody>
      <dsp:txXfrm>
        <a:off x="9407434" y="2982930"/>
        <a:ext cx="1783086" cy="237369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8501B8-0CEA-49A7-B0FA-F15823C0301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9A30710E-0392-4AD3-9624-E915123612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FCBB5F3E-B821-42BF-B1B4-FD21D8AC6B61}"/>
              </a:ext>
            </a:extLst>
          </p:cNvPr>
          <p:cNvSpPr>
            <a:spLocks noGrp="1"/>
          </p:cNvSpPr>
          <p:nvPr>
            <p:ph type="dt" sz="half" idx="10"/>
          </p:nvPr>
        </p:nvSpPr>
        <p:spPr/>
        <p:txBody>
          <a:bodyPr/>
          <a:lstStyle/>
          <a:p>
            <a:fld id="{10BDA002-4398-4552-AB82-57F2671832F3}" type="datetimeFigureOut">
              <a:rPr lang="es-EC" smtClean="0"/>
              <a:t>21/8/2020</a:t>
            </a:fld>
            <a:endParaRPr lang="es-EC"/>
          </a:p>
        </p:txBody>
      </p:sp>
      <p:sp>
        <p:nvSpPr>
          <p:cNvPr id="5" name="Marcador de pie de página 4">
            <a:extLst>
              <a:ext uri="{FF2B5EF4-FFF2-40B4-BE49-F238E27FC236}">
                <a16:creationId xmlns:a16="http://schemas.microsoft.com/office/drawing/2014/main" id="{7537E009-49E4-4C41-887A-C948BB8E50D2}"/>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BD1F22B7-8D0D-42C2-97E1-AFB43896FC1E}"/>
              </a:ext>
            </a:extLst>
          </p:cNvPr>
          <p:cNvSpPr>
            <a:spLocks noGrp="1"/>
          </p:cNvSpPr>
          <p:nvPr>
            <p:ph type="sldNum" sz="quarter" idx="12"/>
          </p:nvPr>
        </p:nvSpPr>
        <p:spPr/>
        <p:txBody>
          <a:bodyPr/>
          <a:lstStyle/>
          <a:p>
            <a:fld id="{96DB219E-427C-4432-BD7E-42EA80028FD8}" type="slidenum">
              <a:rPr lang="es-EC" smtClean="0"/>
              <a:t>‹Nº›</a:t>
            </a:fld>
            <a:endParaRPr lang="es-EC"/>
          </a:p>
        </p:txBody>
      </p:sp>
    </p:spTree>
    <p:extLst>
      <p:ext uri="{BB962C8B-B14F-4D97-AF65-F5344CB8AC3E}">
        <p14:creationId xmlns:p14="http://schemas.microsoft.com/office/powerpoint/2010/main" val="2870941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397927-7680-4234-B334-5E7B950C054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171CB22E-F37C-4653-AF06-F9EB0A882F0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AFFFE11B-5372-4C0F-9583-CE375D970860}"/>
              </a:ext>
            </a:extLst>
          </p:cNvPr>
          <p:cNvSpPr>
            <a:spLocks noGrp="1"/>
          </p:cNvSpPr>
          <p:nvPr>
            <p:ph type="dt" sz="half" idx="10"/>
          </p:nvPr>
        </p:nvSpPr>
        <p:spPr/>
        <p:txBody>
          <a:bodyPr/>
          <a:lstStyle/>
          <a:p>
            <a:fld id="{10BDA002-4398-4552-AB82-57F2671832F3}" type="datetimeFigureOut">
              <a:rPr lang="es-EC" smtClean="0"/>
              <a:t>21/8/2020</a:t>
            </a:fld>
            <a:endParaRPr lang="es-EC"/>
          </a:p>
        </p:txBody>
      </p:sp>
      <p:sp>
        <p:nvSpPr>
          <p:cNvPr id="5" name="Marcador de pie de página 4">
            <a:extLst>
              <a:ext uri="{FF2B5EF4-FFF2-40B4-BE49-F238E27FC236}">
                <a16:creationId xmlns:a16="http://schemas.microsoft.com/office/drawing/2014/main" id="{F5EDDAC4-3B56-418C-BD5D-211C163273CB}"/>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927180E8-C328-4866-A1D4-B93A35298593}"/>
              </a:ext>
            </a:extLst>
          </p:cNvPr>
          <p:cNvSpPr>
            <a:spLocks noGrp="1"/>
          </p:cNvSpPr>
          <p:nvPr>
            <p:ph type="sldNum" sz="quarter" idx="12"/>
          </p:nvPr>
        </p:nvSpPr>
        <p:spPr/>
        <p:txBody>
          <a:bodyPr/>
          <a:lstStyle/>
          <a:p>
            <a:fld id="{96DB219E-427C-4432-BD7E-42EA80028FD8}" type="slidenum">
              <a:rPr lang="es-EC" smtClean="0"/>
              <a:t>‹Nº›</a:t>
            </a:fld>
            <a:endParaRPr lang="es-EC"/>
          </a:p>
        </p:txBody>
      </p:sp>
    </p:spTree>
    <p:extLst>
      <p:ext uri="{BB962C8B-B14F-4D97-AF65-F5344CB8AC3E}">
        <p14:creationId xmlns:p14="http://schemas.microsoft.com/office/powerpoint/2010/main" val="133967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1A390E8-A570-4F1C-B722-AB12344EAAA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71C7FF8D-280E-4DC7-A7FB-346B54ACD24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3E98F0B4-C4E4-402E-A6A4-73073901C27E}"/>
              </a:ext>
            </a:extLst>
          </p:cNvPr>
          <p:cNvSpPr>
            <a:spLocks noGrp="1"/>
          </p:cNvSpPr>
          <p:nvPr>
            <p:ph type="dt" sz="half" idx="10"/>
          </p:nvPr>
        </p:nvSpPr>
        <p:spPr/>
        <p:txBody>
          <a:bodyPr/>
          <a:lstStyle/>
          <a:p>
            <a:fld id="{10BDA002-4398-4552-AB82-57F2671832F3}" type="datetimeFigureOut">
              <a:rPr lang="es-EC" smtClean="0"/>
              <a:t>21/8/2020</a:t>
            </a:fld>
            <a:endParaRPr lang="es-EC"/>
          </a:p>
        </p:txBody>
      </p:sp>
      <p:sp>
        <p:nvSpPr>
          <p:cNvPr id="5" name="Marcador de pie de página 4">
            <a:extLst>
              <a:ext uri="{FF2B5EF4-FFF2-40B4-BE49-F238E27FC236}">
                <a16:creationId xmlns:a16="http://schemas.microsoft.com/office/drawing/2014/main" id="{7283195C-AB6B-4040-B3C7-4F6BA548D28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73C83259-DE06-4208-8403-3605346D117F}"/>
              </a:ext>
            </a:extLst>
          </p:cNvPr>
          <p:cNvSpPr>
            <a:spLocks noGrp="1"/>
          </p:cNvSpPr>
          <p:nvPr>
            <p:ph type="sldNum" sz="quarter" idx="12"/>
          </p:nvPr>
        </p:nvSpPr>
        <p:spPr/>
        <p:txBody>
          <a:bodyPr/>
          <a:lstStyle/>
          <a:p>
            <a:fld id="{96DB219E-427C-4432-BD7E-42EA80028FD8}" type="slidenum">
              <a:rPr lang="es-EC" smtClean="0"/>
              <a:t>‹Nº›</a:t>
            </a:fld>
            <a:endParaRPr lang="es-EC"/>
          </a:p>
        </p:txBody>
      </p:sp>
    </p:spTree>
    <p:extLst>
      <p:ext uri="{BB962C8B-B14F-4D97-AF65-F5344CB8AC3E}">
        <p14:creationId xmlns:p14="http://schemas.microsoft.com/office/powerpoint/2010/main" val="1724954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419"/>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419"/>
          </a:p>
        </p:txBody>
      </p:sp>
      <p:sp>
        <p:nvSpPr>
          <p:cNvPr id="4" name="Marcador de fecha 3"/>
          <p:cNvSpPr>
            <a:spLocks noGrp="1"/>
          </p:cNvSpPr>
          <p:nvPr>
            <p:ph type="dt" sz="half" idx="10"/>
          </p:nvPr>
        </p:nvSpPr>
        <p:spPr/>
        <p:txBody>
          <a:bodyPr/>
          <a:lstStyle/>
          <a:p>
            <a:fld id="{D24DDB34-0984-40F7-B931-D31B35D8614C}" type="datetimeFigureOut">
              <a:rPr lang="es-419" smtClean="0">
                <a:solidFill>
                  <a:prstClr val="black">
                    <a:tint val="75000"/>
                  </a:prstClr>
                </a:solidFill>
              </a:rPr>
              <a:pPr/>
              <a:t>21/8/2020</a:t>
            </a:fld>
            <a:endParaRPr lang="es-419">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419">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22C567B-E662-4BD5-B548-30C3D1DE7E55}" type="slidenum">
              <a:rPr lang="es-419" smtClean="0">
                <a:solidFill>
                  <a:prstClr val="black">
                    <a:tint val="75000"/>
                  </a:prstClr>
                </a:solidFill>
              </a:rPr>
              <a:pPr/>
              <a:t>‹Nº›</a:t>
            </a:fld>
            <a:endParaRPr lang="es-419">
              <a:solidFill>
                <a:prstClr val="black">
                  <a:tint val="75000"/>
                </a:prstClr>
              </a:solidFill>
            </a:endParaRPr>
          </a:p>
        </p:txBody>
      </p:sp>
    </p:spTree>
    <p:extLst>
      <p:ext uri="{BB962C8B-B14F-4D97-AF65-F5344CB8AC3E}">
        <p14:creationId xmlns:p14="http://schemas.microsoft.com/office/powerpoint/2010/main" val="3520745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419"/>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p:cNvSpPr>
            <a:spLocks noGrp="1"/>
          </p:cNvSpPr>
          <p:nvPr>
            <p:ph type="dt" sz="half" idx="10"/>
          </p:nvPr>
        </p:nvSpPr>
        <p:spPr/>
        <p:txBody>
          <a:bodyPr/>
          <a:lstStyle/>
          <a:p>
            <a:fld id="{D24DDB34-0984-40F7-B931-D31B35D8614C}" type="datetimeFigureOut">
              <a:rPr lang="es-419" smtClean="0">
                <a:solidFill>
                  <a:prstClr val="black">
                    <a:tint val="75000"/>
                  </a:prstClr>
                </a:solidFill>
              </a:rPr>
              <a:pPr/>
              <a:t>21/8/2020</a:t>
            </a:fld>
            <a:endParaRPr lang="es-419">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419">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22C567B-E662-4BD5-B548-30C3D1DE7E55}" type="slidenum">
              <a:rPr lang="es-419" smtClean="0">
                <a:solidFill>
                  <a:prstClr val="black">
                    <a:tint val="75000"/>
                  </a:prstClr>
                </a:solidFill>
              </a:rPr>
              <a:pPr/>
              <a:t>‹Nº›</a:t>
            </a:fld>
            <a:endParaRPr lang="es-419">
              <a:solidFill>
                <a:prstClr val="black">
                  <a:tint val="75000"/>
                </a:prstClr>
              </a:solidFill>
            </a:endParaRPr>
          </a:p>
        </p:txBody>
      </p:sp>
    </p:spTree>
    <p:extLst>
      <p:ext uri="{BB962C8B-B14F-4D97-AF65-F5344CB8AC3E}">
        <p14:creationId xmlns:p14="http://schemas.microsoft.com/office/powerpoint/2010/main" val="1909490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419"/>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D24DDB34-0984-40F7-B931-D31B35D8614C}" type="datetimeFigureOut">
              <a:rPr lang="es-419" smtClean="0">
                <a:solidFill>
                  <a:prstClr val="black">
                    <a:tint val="75000"/>
                  </a:prstClr>
                </a:solidFill>
              </a:rPr>
              <a:pPr/>
              <a:t>21/8/2020</a:t>
            </a:fld>
            <a:endParaRPr lang="es-419">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419">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22C567B-E662-4BD5-B548-30C3D1DE7E55}" type="slidenum">
              <a:rPr lang="es-419" smtClean="0">
                <a:solidFill>
                  <a:prstClr val="black">
                    <a:tint val="75000"/>
                  </a:prstClr>
                </a:solidFill>
              </a:rPr>
              <a:pPr/>
              <a:t>‹Nº›</a:t>
            </a:fld>
            <a:endParaRPr lang="es-419">
              <a:solidFill>
                <a:prstClr val="black">
                  <a:tint val="75000"/>
                </a:prstClr>
              </a:solidFill>
            </a:endParaRPr>
          </a:p>
        </p:txBody>
      </p:sp>
    </p:spTree>
    <p:extLst>
      <p:ext uri="{BB962C8B-B14F-4D97-AF65-F5344CB8AC3E}">
        <p14:creationId xmlns:p14="http://schemas.microsoft.com/office/powerpoint/2010/main" val="1128574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419"/>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p:cNvSpPr>
            <a:spLocks noGrp="1"/>
          </p:cNvSpPr>
          <p:nvPr>
            <p:ph type="dt" sz="half" idx="10"/>
          </p:nvPr>
        </p:nvSpPr>
        <p:spPr/>
        <p:txBody>
          <a:bodyPr/>
          <a:lstStyle/>
          <a:p>
            <a:fld id="{D24DDB34-0984-40F7-B931-D31B35D8614C}" type="datetimeFigureOut">
              <a:rPr lang="es-419" smtClean="0">
                <a:solidFill>
                  <a:prstClr val="black">
                    <a:tint val="75000"/>
                  </a:prstClr>
                </a:solidFill>
              </a:rPr>
              <a:pPr/>
              <a:t>21/8/2020</a:t>
            </a:fld>
            <a:endParaRPr lang="es-419">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419">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F22C567B-E662-4BD5-B548-30C3D1DE7E55}" type="slidenum">
              <a:rPr lang="es-419" smtClean="0">
                <a:solidFill>
                  <a:prstClr val="black">
                    <a:tint val="75000"/>
                  </a:prstClr>
                </a:solidFill>
              </a:rPr>
              <a:pPr/>
              <a:t>‹Nº›</a:t>
            </a:fld>
            <a:endParaRPr lang="es-419">
              <a:solidFill>
                <a:prstClr val="black">
                  <a:tint val="75000"/>
                </a:prstClr>
              </a:solidFill>
            </a:endParaRPr>
          </a:p>
        </p:txBody>
      </p:sp>
    </p:spTree>
    <p:extLst>
      <p:ext uri="{BB962C8B-B14F-4D97-AF65-F5344CB8AC3E}">
        <p14:creationId xmlns:p14="http://schemas.microsoft.com/office/powerpoint/2010/main" val="705072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419"/>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p:cNvSpPr>
            <a:spLocks noGrp="1"/>
          </p:cNvSpPr>
          <p:nvPr>
            <p:ph type="dt" sz="half" idx="10"/>
          </p:nvPr>
        </p:nvSpPr>
        <p:spPr/>
        <p:txBody>
          <a:bodyPr/>
          <a:lstStyle/>
          <a:p>
            <a:fld id="{D24DDB34-0984-40F7-B931-D31B35D8614C}" type="datetimeFigureOut">
              <a:rPr lang="es-419" smtClean="0">
                <a:solidFill>
                  <a:prstClr val="black">
                    <a:tint val="75000"/>
                  </a:prstClr>
                </a:solidFill>
              </a:rPr>
              <a:pPr/>
              <a:t>21/8/2020</a:t>
            </a:fld>
            <a:endParaRPr lang="es-419">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419">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F22C567B-E662-4BD5-B548-30C3D1DE7E55}" type="slidenum">
              <a:rPr lang="es-419" smtClean="0">
                <a:solidFill>
                  <a:prstClr val="black">
                    <a:tint val="75000"/>
                  </a:prstClr>
                </a:solidFill>
              </a:rPr>
              <a:pPr/>
              <a:t>‹Nº›</a:t>
            </a:fld>
            <a:endParaRPr lang="es-419">
              <a:solidFill>
                <a:prstClr val="black">
                  <a:tint val="75000"/>
                </a:prstClr>
              </a:solidFill>
            </a:endParaRPr>
          </a:p>
        </p:txBody>
      </p:sp>
    </p:spTree>
    <p:extLst>
      <p:ext uri="{BB962C8B-B14F-4D97-AF65-F5344CB8AC3E}">
        <p14:creationId xmlns:p14="http://schemas.microsoft.com/office/powerpoint/2010/main" val="350818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419"/>
          </a:p>
        </p:txBody>
      </p:sp>
      <p:sp>
        <p:nvSpPr>
          <p:cNvPr id="3" name="Marcador de fecha 2"/>
          <p:cNvSpPr>
            <a:spLocks noGrp="1"/>
          </p:cNvSpPr>
          <p:nvPr>
            <p:ph type="dt" sz="half" idx="10"/>
          </p:nvPr>
        </p:nvSpPr>
        <p:spPr/>
        <p:txBody>
          <a:bodyPr/>
          <a:lstStyle/>
          <a:p>
            <a:fld id="{D24DDB34-0984-40F7-B931-D31B35D8614C}" type="datetimeFigureOut">
              <a:rPr lang="es-419" smtClean="0">
                <a:solidFill>
                  <a:prstClr val="black">
                    <a:tint val="75000"/>
                  </a:prstClr>
                </a:solidFill>
              </a:rPr>
              <a:pPr/>
              <a:t>21/8/2020</a:t>
            </a:fld>
            <a:endParaRPr lang="es-419">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419">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F22C567B-E662-4BD5-B548-30C3D1DE7E55}" type="slidenum">
              <a:rPr lang="es-419" smtClean="0">
                <a:solidFill>
                  <a:prstClr val="black">
                    <a:tint val="75000"/>
                  </a:prstClr>
                </a:solidFill>
              </a:rPr>
              <a:pPr/>
              <a:t>‹Nº›</a:t>
            </a:fld>
            <a:endParaRPr lang="es-419">
              <a:solidFill>
                <a:prstClr val="black">
                  <a:tint val="75000"/>
                </a:prstClr>
              </a:solidFill>
            </a:endParaRPr>
          </a:p>
        </p:txBody>
      </p:sp>
    </p:spTree>
    <p:extLst>
      <p:ext uri="{BB962C8B-B14F-4D97-AF65-F5344CB8AC3E}">
        <p14:creationId xmlns:p14="http://schemas.microsoft.com/office/powerpoint/2010/main" val="120991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24DDB34-0984-40F7-B931-D31B35D8614C}" type="datetimeFigureOut">
              <a:rPr lang="es-419" smtClean="0">
                <a:solidFill>
                  <a:prstClr val="black">
                    <a:tint val="75000"/>
                  </a:prstClr>
                </a:solidFill>
              </a:rPr>
              <a:pPr/>
              <a:t>21/8/2020</a:t>
            </a:fld>
            <a:endParaRPr lang="es-419">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419">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F22C567B-E662-4BD5-B548-30C3D1DE7E55}" type="slidenum">
              <a:rPr lang="es-419" smtClean="0">
                <a:solidFill>
                  <a:prstClr val="black">
                    <a:tint val="75000"/>
                  </a:prstClr>
                </a:solidFill>
              </a:rPr>
              <a:pPr/>
              <a:t>‹Nº›</a:t>
            </a:fld>
            <a:endParaRPr lang="es-419">
              <a:solidFill>
                <a:prstClr val="black">
                  <a:tint val="75000"/>
                </a:prstClr>
              </a:solidFill>
            </a:endParaRPr>
          </a:p>
        </p:txBody>
      </p:sp>
    </p:spTree>
    <p:extLst>
      <p:ext uri="{BB962C8B-B14F-4D97-AF65-F5344CB8AC3E}">
        <p14:creationId xmlns:p14="http://schemas.microsoft.com/office/powerpoint/2010/main" val="2741644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24DDB34-0984-40F7-B931-D31B35D8614C}" type="datetimeFigureOut">
              <a:rPr lang="es-419" smtClean="0">
                <a:solidFill>
                  <a:prstClr val="black">
                    <a:tint val="75000"/>
                  </a:prstClr>
                </a:solidFill>
              </a:rPr>
              <a:pPr/>
              <a:t>21/8/2020</a:t>
            </a:fld>
            <a:endParaRPr lang="es-419">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419">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F22C567B-E662-4BD5-B548-30C3D1DE7E55}" type="slidenum">
              <a:rPr lang="es-419" smtClean="0">
                <a:solidFill>
                  <a:prstClr val="black">
                    <a:tint val="75000"/>
                  </a:prstClr>
                </a:solidFill>
              </a:rPr>
              <a:pPr/>
              <a:t>‹Nº›</a:t>
            </a:fld>
            <a:endParaRPr lang="es-419">
              <a:solidFill>
                <a:prstClr val="black">
                  <a:tint val="75000"/>
                </a:prstClr>
              </a:solidFill>
            </a:endParaRPr>
          </a:p>
        </p:txBody>
      </p:sp>
    </p:spTree>
    <p:extLst>
      <p:ext uri="{BB962C8B-B14F-4D97-AF65-F5344CB8AC3E}">
        <p14:creationId xmlns:p14="http://schemas.microsoft.com/office/powerpoint/2010/main" val="1974720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A73E93-063A-4F44-8EE0-563DB2C07C9B}"/>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3B3FF1FA-293C-40F4-894D-BF2DEECD89C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42835E13-18FD-4C83-9FB5-C33847C61EFD}"/>
              </a:ext>
            </a:extLst>
          </p:cNvPr>
          <p:cNvSpPr>
            <a:spLocks noGrp="1"/>
          </p:cNvSpPr>
          <p:nvPr>
            <p:ph type="dt" sz="half" idx="10"/>
          </p:nvPr>
        </p:nvSpPr>
        <p:spPr/>
        <p:txBody>
          <a:bodyPr/>
          <a:lstStyle/>
          <a:p>
            <a:fld id="{10BDA002-4398-4552-AB82-57F2671832F3}" type="datetimeFigureOut">
              <a:rPr lang="es-EC" smtClean="0"/>
              <a:t>21/8/2020</a:t>
            </a:fld>
            <a:endParaRPr lang="es-EC"/>
          </a:p>
        </p:txBody>
      </p:sp>
      <p:sp>
        <p:nvSpPr>
          <p:cNvPr id="5" name="Marcador de pie de página 4">
            <a:extLst>
              <a:ext uri="{FF2B5EF4-FFF2-40B4-BE49-F238E27FC236}">
                <a16:creationId xmlns:a16="http://schemas.microsoft.com/office/drawing/2014/main" id="{01466CA0-13AF-4322-8C98-DB6A4010D6F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C5AF7DAF-EC42-4EA6-BAD3-FE99DB898C97}"/>
              </a:ext>
            </a:extLst>
          </p:cNvPr>
          <p:cNvSpPr>
            <a:spLocks noGrp="1"/>
          </p:cNvSpPr>
          <p:nvPr>
            <p:ph type="sldNum" sz="quarter" idx="12"/>
          </p:nvPr>
        </p:nvSpPr>
        <p:spPr/>
        <p:txBody>
          <a:bodyPr/>
          <a:lstStyle/>
          <a:p>
            <a:fld id="{96DB219E-427C-4432-BD7E-42EA80028FD8}" type="slidenum">
              <a:rPr lang="es-EC" smtClean="0"/>
              <a:t>‹Nº›</a:t>
            </a:fld>
            <a:endParaRPr lang="es-EC"/>
          </a:p>
        </p:txBody>
      </p:sp>
    </p:spTree>
    <p:extLst>
      <p:ext uri="{BB962C8B-B14F-4D97-AF65-F5344CB8AC3E}">
        <p14:creationId xmlns:p14="http://schemas.microsoft.com/office/powerpoint/2010/main" val="7703222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419"/>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24DDB34-0984-40F7-B931-D31B35D8614C}" type="datetimeFigureOut">
              <a:rPr lang="es-419" smtClean="0">
                <a:solidFill>
                  <a:prstClr val="black">
                    <a:tint val="75000"/>
                  </a:prstClr>
                </a:solidFill>
              </a:rPr>
              <a:pPr/>
              <a:t>21/8/2020</a:t>
            </a:fld>
            <a:endParaRPr lang="es-419">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419">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F22C567B-E662-4BD5-B548-30C3D1DE7E55}" type="slidenum">
              <a:rPr lang="es-419" smtClean="0">
                <a:solidFill>
                  <a:prstClr val="black">
                    <a:tint val="75000"/>
                  </a:prstClr>
                </a:solidFill>
              </a:rPr>
              <a:pPr/>
              <a:t>‹Nº›</a:t>
            </a:fld>
            <a:endParaRPr lang="es-419">
              <a:solidFill>
                <a:prstClr val="black">
                  <a:tint val="75000"/>
                </a:prstClr>
              </a:solidFill>
            </a:endParaRPr>
          </a:p>
        </p:txBody>
      </p:sp>
    </p:spTree>
    <p:extLst>
      <p:ext uri="{BB962C8B-B14F-4D97-AF65-F5344CB8AC3E}">
        <p14:creationId xmlns:p14="http://schemas.microsoft.com/office/powerpoint/2010/main" val="3463512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419"/>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p:cNvSpPr>
            <a:spLocks noGrp="1"/>
          </p:cNvSpPr>
          <p:nvPr>
            <p:ph type="dt" sz="half" idx="10"/>
          </p:nvPr>
        </p:nvSpPr>
        <p:spPr/>
        <p:txBody>
          <a:bodyPr/>
          <a:lstStyle/>
          <a:p>
            <a:fld id="{D24DDB34-0984-40F7-B931-D31B35D8614C}" type="datetimeFigureOut">
              <a:rPr lang="es-419" smtClean="0">
                <a:solidFill>
                  <a:prstClr val="black">
                    <a:tint val="75000"/>
                  </a:prstClr>
                </a:solidFill>
              </a:rPr>
              <a:pPr/>
              <a:t>21/8/2020</a:t>
            </a:fld>
            <a:endParaRPr lang="es-419">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419">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22C567B-E662-4BD5-B548-30C3D1DE7E55}" type="slidenum">
              <a:rPr lang="es-419" smtClean="0">
                <a:solidFill>
                  <a:prstClr val="black">
                    <a:tint val="75000"/>
                  </a:prstClr>
                </a:solidFill>
              </a:rPr>
              <a:pPr/>
              <a:t>‹Nº›</a:t>
            </a:fld>
            <a:endParaRPr lang="es-419">
              <a:solidFill>
                <a:prstClr val="black">
                  <a:tint val="75000"/>
                </a:prstClr>
              </a:solidFill>
            </a:endParaRPr>
          </a:p>
        </p:txBody>
      </p:sp>
    </p:spTree>
    <p:extLst>
      <p:ext uri="{BB962C8B-B14F-4D97-AF65-F5344CB8AC3E}">
        <p14:creationId xmlns:p14="http://schemas.microsoft.com/office/powerpoint/2010/main" val="3826212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419"/>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p:cNvSpPr>
            <a:spLocks noGrp="1"/>
          </p:cNvSpPr>
          <p:nvPr>
            <p:ph type="dt" sz="half" idx="10"/>
          </p:nvPr>
        </p:nvSpPr>
        <p:spPr/>
        <p:txBody>
          <a:bodyPr/>
          <a:lstStyle/>
          <a:p>
            <a:fld id="{D24DDB34-0984-40F7-B931-D31B35D8614C}" type="datetimeFigureOut">
              <a:rPr lang="es-419" smtClean="0">
                <a:solidFill>
                  <a:prstClr val="black">
                    <a:tint val="75000"/>
                  </a:prstClr>
                </a:solidFill>
              </a:rPr>
              <a:pPr/>
              <a:t>21/8/2020</a:t>
            </a:fld>
            <a:endParaRPr lang="es-419">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419">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22C567B-E662-4BD5-B548-30C3D1DE7E55}" type="slidenum">
              <a:rPr lang="es-419" smtClean="0">
                <a:solidFill>
                  <a:prstClr val="black">
                    <a:tint val="75000"/>
                  </a:prstClr>
                </a:solidFill>
              </a:rPr>
              <a:pPr/>
              <a:t>‹Nº›</a:t>
            </a:fld>
            <a:endParaRPr lang="es-419">
              <a:solidFill>
                <a:prstClr val="black">
                  <a:tint val="75000"/>
                </a:prstClr>
              </a:solidFill>
            </a:endParaRPr>
          </a:p>
        </p:txBody>
      </p:sp>
    </p:spTree>
    <p:extLst>
      <p:ext uri="{BB962C8B-B14F-4D97-AF65-F5344CB8AC3E}">
        <p14:creationId xmlns:p14="http://schemas.microsoft.com/office/powerpoint/2010/main" val="2487431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3DE5DE-A905-4C5C-91EA-0962284AB6E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ED2C2CC7-67D5-45B5-B494-1CB98129C9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4B311E5-AD9F-4506-8221-74F4E2867CE8}"/>
              </a:ext>
            </a:extLst>
          </p:cNvPr>
          <p:cNvSpPr>
            <a:spLocks noGrp="1"/>
          </p:cNvSpPr>
          <p:nvPr>
            <p:ph type="dt" sz="half" idx="10"/>
          </p:nvPr>
        </p:nvSpPr>
        <p:spPr/>
        <p:txBody>
          <a:bodyPr/>
          <a:lstStyle/>
          <a:p>
            <a:fld id="{10BDA002-4398-4552-AB82-57F2671832F3}" type="datetimeFigureOut">
              <a:rPr lang="es-EC" smtClean="0"/>
              <a:t>21/8/2020</a:t>
            </a:fld>
            <a:endParaRPr lang="es-EC"/>
          </a:p>
        </p:txBody>
      </p:sp>
      <p:sp>
        <p:nvSpPr>
          <p:cNvPr id="5" name="Marcador de pie de página 4">
            <a:extLst>
              <a:ext uri="{FF2B5EF4-FFF2-40B4-BE49-F238E27FC236}">
                <a16:creationId xmlns:a16="http://schemas.microsoft.com/office/drawing/2014/main" id="{C1A9689D-2021-4C19-8079-7BA94F6B69DF}"/>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B8C2F2A1-ACA4-4B0A-9E4F-B1A762E23F4C}"/>
              </a:ext>
            </a:extLst>
          </p:cNvPr>
          <p:cNvSpPr>
            <a:spLocks noGrp="1"/>
          </p:cNvSpPr>
          <p:nvPr>
            <p:ph type="sldNum" sz="quarter" idx="12"/>
          </p:nvPr>
        </p:nvSpPr>
        <p:spPr/>
        <p:txBody>
          <a:bodyPr/>
          <a:lstStyle/>
          <a:p>
            <a:fld id="{96DB219E-427C-4432-BD7E-42EA80028FD8}" type="slidenum">
              <a:rPr lang="es-EC" smtClean="0"/>
              <a:t>‹Nº›</a:t>
            </a:fld>
            <a:endParaRPr lang="es-EC"/>
          </a:p>
        </p:txBody>
      </p:sp>
    </p:spTree>
    <p:extLst>
      <p:ext uri="{BB962C8B-B14F-4D97-AF65-F5344CB8AC3E}">
        <p14:creationId xmlns:p14="http://schemas.microsoft.com/office/powerpoint/2010/main" val="3578816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41A3DB-A4A3-475B-90B9-92EF522AF9BC}"/>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87A61412-A709-44EE-BD99-6F58DC9CBA9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2726D24D-66D8-45D3-8CAC-02D27B4B929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4F81BF4A-45D7-421B-907C-A5E0D24F104D}"/>
              </a:ext>
            </a:extLst>
          </p:cNvPr>
          <p:cNvSpPr>
            <a:spLocks noGrp="1"/>
          </p:cNvSpPr>
          <p:nvPr>
            <p:ph type="dt" sz="half" idx="10"/>
          </p:nvPr>
        </p:nvSpPr>
        <p:spPr/>
        <p:txBody>
          <a:bodyPr/>
          <a:lstStyle/>
          <a:p>
            <a:fld id="{10BDA002-4398-4552-AB82-57F2671832F3}" type="datetimeFigureOut">
              <a:rPr lang="es-EC" smtClean="0"/>
              <a:t>21/8/2020</a:t>
            </a:fld>
            <a:endParaRPr lang="es-EC"/>
          </a:p>
        </p:txBody>
      </p:sp>
      <p:sp>
        <p:nvSpPr>
          <p:cNvPr id="6" name="Marcador de pie de página 5">
            <a:extLst>
              <a:ext uri="{FF2B5EF4-FFF2-40B4-BE49-F238E27FC236}">
                <a16:creationId xmlns:a16="http://schemas.microsoft.com/office/drawing/2014/main" id="{B3290785-86EC-47A0-B9CD-E4EE5E464824}"/>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3B063CAC-57CC-4459-93FB-0DD125213044}"/>
              </a:ext>
            </a:extLst>
          </p:cNvPr>
          <p:cNvSpPr>
            <a:spLocks noGrp="1"/>
          </p:cNvSpPr>
          <p:nvPr>
            <p:ph type="sldNum" sz="quarter" idx="12"/>
          </p:nvPr>
        </p:nvSpPr>
        <p:spPr/>
        <p:txBody>
          <a:bodyPr/>
          <a:lstStyle/>
          <a:p>
            <a:fld id="{96DB219E-427C-4432-BD7E-42EA80028FD8}" type="slidenum">
              <a:rPr lang="es-EC" smtClean="0"/>
              <a:t>‹Nº›</a:t>
            </a:fld>
            <a:endParaRPr lang="es-EC"/>
          </a:p>
        </p:txBody>
      </p:sp>
    </p:spTree>
    <p:extLst>
      <p:ext uri="{BB962C8B-B14F-4D97-AF65-F5344CB8AC3E}">
        <p14:creationId xmlns:p14="http://schemas.microsoft.com/office/powerpoint/2010/main" val="195678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03346F-DE7E-4CAC-A450-4B163EDFBC3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909BB1C8-1316-4C04-9E41-29CA4999A9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505CF57-4809-4AD4-8ADB-D0672FC9AB5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8EDAA9BE-AFB2-4309-BE67-EC79F80677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F852497-EB3A-48CF-8F59-0C1C956C99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C5028451-8C59-4C9D-9146-FF92B3B32358}"/>
              </a:ext>
            </a:extLst>
          </p:cNvPr>
          <p:cNvSpPr>
            <a:spLocks noGrp="1"/>
          </p:cNvSpPr>
          <p:nvPr>
            <p:ph type="dt" sz="half" idx="10"/>
          </p:nvPr>
        </p:nvSpPr>
        <p:spPr/>
        <p:txBody>
          <a:bodyPr/>
          <a:lstStyle/>
          <a:p>
            <a:fld id="{10BDA002-4398-4552-AB82-57F2671832F3}" type="datetimeFigureOut">
              <a:rPr lang="es-EC" smtClean="0"/>
              <a:t>21/8/2020</a:t>
            </a:fld>
            <a:endParaRPr lang="es-EC"/>
          </a:p>
        </p:txBody>
      </p:sp>
      <p:sp>
        <p:nvSpPr>
          <p:cNvPr id="8" name="Marcador de pie de página 7">
            <a:extLst>
              <a:ext uri="{FF2B5EF4-FFF2-40B4-BE49-F238E27FC236}">
                <a16:creationId xmlns:a16="http://schemas.microsoft.com/office/drawing/2014/main" id="{A0BC55A2-4685-4EA1-8935-1EA0067CA0E7}"/>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D1D4A570-4A1F-4442-8E8A-2B74E5B0FE0B}"/>
              </a:ext>
            </a:extLst>
          </p:cNvPr>
          <p:cNvSpPr>
            <a:spLocks noGrp="1"/>
          </p:cNvSpPr>
          <p:nvPr>
            <p:ph type="sldNum" sz="quarter" idx="12"/>
          </p:nvPr>
        </p:nvSpPr>
        <p:spPr/>
        <p:txBody>
          <a:bodyPr/>
          <a:lstStyle/>
          <a:p>
            <a:fld id="{96DB219E-427C-4432-BD7E-42EA80028FD8}" type="slidenum">
              <a:rPr lang="es-EC" smtClean="0"/>
              <a:t>‹Nº›</a:t>
            </a:fld>
            <a:endParaRPr lang="es-EC"/>
          </a:p>
        </p:txBody>
      </p:sp>
    </p:spTree>
    <p:extLst>
      <p:ext uri="{BB962C8B-B14F-4D97-AF65-F5344CB8AC3E}">
        <p14:creationId xmlns:p14="http://schemas.microsoft.com/office/powerpoint/2010/main" val="2992587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F9CF1F-EC9E-4994-82C6-038A304A665F}"/>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DC24CB2C-3CFD-4B46-8AB4-94EBCC13AD94}"/>
              </a:ext>
            </a:extLst>
          </p:cNvPr>
          <p:cNvSpPr>
            <a:spLocks noGrp="1"/>
          </p:cNvSpPr>
          <p:nvPr>
            <p:ph type="dt" sz="half" idx="10"/>
          </p:nvPr>
        </p:nvSpPr>
        <p:spPr/>
        <p:txBody>
          <a:bodyPr/>
          <a:lstStyle/>
          <a:p>
            <a:fld id="{10BDA002-4398-4552-AB82-57F2671832F3}" type="datetimeFigureOut">
              <a:rPr lang="es-EC" smtClean="0"/>
              <a:t>21/8/2020</a:t>
            </a:fld>
            <a:endParaRPr lang="es-EC"/>
          </a:p>
        </p:txBody>
      </p:sp>
      <p:sp>
        <p:nvSpPr>
          <p:cNvPr id="4" name="Marcador de pie de página 3">
            <a:extLst>
              <a:ext uri="{FF2B5EF4-FFF2-40B4-BE49-F238E27FC236}">
                <a16:creationId xmlns:a16="http://schemas.microsoft.com/office/drawing/2014/main" id="{02459982-4654-4F58-B4FD-A2F4763AA4E2}"/>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842F9223-778A-4E13-B61D-E2D5A5A96370}"/>
              </a:ext>
            </a:extLst>
          </p:cNvPr>
          <p:cNvSpPr>
            <a:spLocks noGrp="1"/>
          </p:cNvSpPr>
          <p:nvPr>
            <p:ph type="sldNum" sz="quarter" idx="12"/>
          </p:nvPr>
        </p:nvSpPr>
        <p:spPr/>
        <p:txBody>
          <a:bodyPr/>
          <a:lstStyle/>
          <a:p>
            <a:fld id="{96DB219E-427C-4432-BD7E-42EA80028FD8}" type="slidenum">
              <a:rPr lang="es-EC" smtClean="0"/>
              <a:t>‹Nº›</a:t>
            </a:fld>
            <a:endParaRPr lang="es-EC"/>
          </a:p>
        </p:txBody>
      </p:sp>
    </p:spTree>
    <p:extLst>
      <p:ext uri="{BB962C8B-B14F-4D97-AF65-F5344CB8AC3E}">
        <p14:creationId xmlns:p14="http://schemas.microsoft.com/office/powerpoint/2010/main" val="410267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59556B2-2889-4E9C-A04E-42CE32020600}"/>
              </a:ext>
            </a:extLst>
          </p:cNvPr>
          <p:cNvSpPr>
            <a:spLocks noGrp="1"/>
          </p:cNvSpPr>
          <p:nvPr>
            <p:ph type="dt" sz="half" idx="10"/>
          </p:nvPr>
        </p:nvSpPr>
        <p:spPr/>
        <p:txBody>
          <a:bodyPr/>
          <a:lstStyle/>
          <a:p>
            <a:fld id="{10BDA002-4398-4552-AB82-57F2671832F3}" type="datetimeFigureOut">
              <a:rPr lang="es-EC" smtClean="0"/>
              <a:t>21/8/2020</a:t>
            </a:fld>
            <a:endParaRPr lang="es-EC"/>
          </a:p>
        </p:txBody>
      </p:sp>
      <p:sp>
        <p:nvSpPr>
          <p:cNvPr id="3" name="Marcador de pie de página 2">
            <a:extLst>
              <a:ext uri="{FF2B5EF4-FFF2-40B4-BE49-F238E27FC236}">
                <a16:creationId xmlns:a16="http://schemas.microsoft.com/office/drawing/2014/main" id="{302673AB-1CE3-4BFC-975B-4BB4201BA83E}"/>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B400428A-F276-4FFB-B080-7DEB3A323107}"/>
              </a:ext>
            </a:extLst>
          </p:cNvPr>
          <p:cNvSpPr>
            <a:spLocks noGrp="1"/>
          </p:cNvSpPr>
          <p:nvPr>
            <p:ph type="sldNum" sz="quarter" idx="12"/>
          </p:nvPr>
        </p:nvSpPr>
        <p:spPr/>
        <p:txBody>
          <a:bodyPr/>
          <a:lstStyle/>
          <a:p>
            <a:fld id="{96DB219E-427C-4432-BD7E-42EA80028FD8}" type="slidenum">
              <a:rPr lang="es-EC" smtClean="0"/>
              <a:t>‹Nº›</a:t>
            </a:fld>
            <a:endParaRPr lang="es-EC"/>
          </a:p>
        </p:txBody>
      </p:sp>
    </p:spTree>
    <p:extLst>
      <p:ext uri="{BB962C8B-B14F-4D97-AF65-F5344CB8AC3E}">
        <p14:creationId xmlns:p14="http://schemas.microsoft.com/office/powerpoint/2010/main" val="482582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118C40-B333-4883-89DE-9E12091E6CF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8019A5C5-A4A7-4F85-AED9-306508E0A9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84C862CD-A191-4B08-86E4-49204BC11C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99BCA35-C3AF-49B7-9F62-897AF9A97FB8}"/>
              </a:ext>
            </a:extLst>
          </p:cNvPr>
          <p:cNvSpPr>
            <a:spLocks noGrp="1"/>
          </p:cNvSpPr>
          <p:nvPr>
            <p:ph type="dt" sz="half" idx="10"/>
          </p:nvPr>
        </p:nvSpPr>
        <p:spPr/>
        <p:txBody>
          <a:bodyPr/>
          <a:lstStyle/>
          <a:p>
            <a:fld id="{10BDA002-4398-4552-AB82-57F2671832F3}" type="datetimeFigureOut">
              <a:rPr lang="es-EC" smtClean="0"/>
              <a:t>21/8/2020</a:t>
            </a:fld>
            <a:endParaRPr lang="es-EC"/>
          </a:p>
        </p:txBody>
      </p:sp>
      <p:sp>
        <p:nvSpPr>
          <p:cNvPr id="6" name="Marcador de pie de página 5">
            <a:extLst>
              <a:ext uri="{FF2B5EF4-FFF2-40B4-BE49-F238E27FC236}">
                <a16:creationId xmlns:a16="http://schemas.microsoft.com/office/drawing/2014/main" id="{94E253F3-244A-4C53-B99A-01FA81FD5D95}"/>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F9A03CC2-4AAE-4432-B91F-7E9ED694194F}"/>
              </a:ext>
            </a:extLst>
          </p:cNvPr>
          <p:cNvSpPr>
            <a:spLocks noGrp="1"/>
          </p:cNvSpPr>
          <p:nvPr>
            <p:ph type="sldNum" sz="quarter" idx="12"/>
          </p:nvPr>
        </p:nvSpPr>
        <p:spPr/>
        <p:txBody>
          <a:bodyPr/>
          <a:lstStyle/>
          <a:p>
            <a:fld id="{96DB219E-427C-4432-BD7E-42EA80028FD8}" type="slidenum">
              <a:rPr lang="es-EC" smtClean="0"/>
              <a:t>‹Nº›</a:t>
            </a:fld>
            <a:endParaRPr lang="es-EC"/>
          </a:p>
        </p:txBody>
      </p:sp>
    </p:spTree>
    <p:extLst>
      <p:ext uri="{BB962C8B-B14F-4D97-AF65-F5344CB8AC3E}">
        <p14:creationId xmlns:p14="http://schemas.microsoft.com/office/powerpoint/2010/main" val="2347865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8441F3-0847-43A7-90D0-D4DFFC5281D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8B964944-A1F2-4750-8690-9304CC3AA0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F0D4DA6B-693D-457E-8F4A-8C3179E5C5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10D558A-14A0-4F65-80A3-5A7DBE6E5809}"/>
              </a:ext>
            </a:extLst>
          </p:cNvPr>
          <p:cNvSpPr>
            <a:spLocks noGrp="1"/>
          </p:cNvSpPr>
          <p:nvPr>
            <p:ph type="dt" sz="half" idx="10"/>
          </p:nvPr>
        </p:nvSpPr>
        <p:spPr/>
        <p:txBody>
          <a:bodyPr/>
          <a:lstStyle/>
          <a:p>
            <a:fld id="{10BDA002-4398-4552-AB82-57F2671832F3}" type="datetimeFigureOut">
              <a:rPr lang="es-EC" smtClean="0"/>
              <a:t>21/8/2020</a:t>
            </a:fld>
            <a:endParaRPr lang="es-EC"/>
          </a:p>
        </p:txBody>
      </p:sp>
      <p:sp>
        <p:nvSpPr>
          <p:cNvPr id="6" name="Marcador de pie de página 5">
            <a:extLst>
              <a:ext uri="{FF2B5EF4-FFF2-40B4-BE49-F238E27FC236}">
                <a16:creationId xmlns:a16="http://schemas.microsoft.com/office/drawing/2014/main" id="{A9295A49-9156-4F20-9BC6-69A40FED9790}"/>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15074720-8BD5-4AB7-899F-9833F2860F86}"/>
              </a:ext>
            </a:extLst>
          </p:cNvPr>
          <p:cNvSpPr>
            <a:spLocks noGrp="1"/>
          </p:cNvSpPr>
          <p:nvPr>
            <p:ph type="sldNum" sz="quarter" idx="12"/>
          </p:nvPr>
        </p:nvSpPr>
        <p:spPr/>
        <p:txBody>
          <a:bodyPr/>
          <a:lstStyle/>
          <a:p>
            <a:fld id="{96DB219E-427C-4432-BD7E-42EA80028FD8}" type="slidenum">
              <a:rPr lang="es-EC" smtClean="0"/>
              <a:t>‹Nº›</a:t>
            </a:fld>
            <a:endParaRPr lang="es-EC"/>
          </a:p>
        </p:txBody>
      </p:sp>
    </p:spTree>
    <p:extLst>
      <p:ext uri="{BB962C8B-B14F-4D97-AF65-F5344CB8AC3E}">
        <p14:creationId xmlns:p14="http://schemas.microsoft.com/office/powerpoint/2010/main" val="674595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3B6BBC9-FDB1-4941-9F24-F5C5450141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5C2FFA26-4463-42C0-BCD1-4703AD333A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5229F6C5-CBF0-4F2B-803A-162E5A89DF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BDA002-4398-4552-AB82-57F2671832F3}" type="datetimeFigureOut">
              <a:rPr lang="es-EC" smtClean="0"/>
              <a:t>21/8/2020</a:t>
            </a:fld>
            <a:endParaRPr lang="es-EC"/>
          </a:p>
        </p:txBody>
      </p:sp>
      <p:sp>
        <p:nvSpPr>
          <p:cNvPr id="5" name="Marcador de pie de página 4">
            <a:extLst>
              <a:ext uri="{FF2B5EF4-FFF2-40B4-BE49-F238E27FC236}">
                <a16:creationId xmlns:a16="http://schemas.microsoft.com/office/drawing/2014/main" id="{718F210E-8E8B-4519-B0B5-90A9CA9AE4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28F395BB-2CE1-4727-A724-C8AD560990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B219E-427C-4432-BD7E-42EA80028FD8}" type="slidenum">
              <a:rPr lang="es-EC" smtClean="0"/>
              <a:t>‹Nº›</a:t>
            </a:fld>
            <a:endParaRPr lang="es-EC"/>
          </a:p>
        </p:txBody>
      </p:sp>
    </p:spTree>
    <p:extLst>
      <p:ext uri="{BB962C8B-B14F-4D97-AF65-F5344CB8AC3E}">
        <p14:creationId xmlns:p14="http://schemas.microsoft.com/office/powerpoint/2010/main" val="2841155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419"/>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4DDB34-0984-40F7-B931-D31B35D8614C}" type="datetimeFigureOut">
              <a:rPr lang="es-419" smtClean="0">
                <a:solidFill>
                  <a:prstClr val="black">
                    <a:tint val="75000"/>
                  </a:prstClr>
                </a:solidFill>
              </a:rPr>
              <a:pPr/>
              <a:t>21/8/2020</a:t>
            </a:fld>
            <a:endParaRPr lang="es-419">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419">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2C567B-E662-4BD5-B548-30C3D1DE7E55}" type="slidenum">
              <a:rPr lang="es-419" smtClean="0">
                <a:solidFill>
                  <a:prstClr val="black">
                    <a:tint val="75000"/>
                  </a:prstClr>
                </a:solidFill>
              </a:rPr>
              <a:pPr/>
              <a:t>‹Nº›</a:t>
            </a:fld>
            <a:endParaRPr lang="es-419">
              <a:solidFill>
                <a:prstClr val="black">
                  <a:tint val="75000"/>
                </a:prstClr>
              </a:solidFill>
            </a:endParaRPr>
          </a:p>
        </p:txBody>
      </p:sp>
    </p:spTree>
    <p:extLst>
      <p:ext uri="{BB962C8B-B14F-4D97-AF65-F5344CB8AC3E}">
        <p14:creationId xmlns:p14="http://schemas.microsoft.com/office/powerpoint/2010/main" val="3420123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3.xml"/><Relationship Id="rId6" Type="http://schemas.openxmlformats.org/officeDocument/2006/relationships/image" Target="../media/image13.tmp"/><Relationship Id="rId5" Type="http://schemas.openxmlformats.org/officeDocument/2006/relationships/image" Target="../media/image12.png"/><Relationship Id="rId4" Type="http://schemas.openxmlformats.org/officeDocument/2006/relationships/image" Target="../media/image180.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0.png"/><Relationship Id="rId1" Type="http://schemas.openxmlformats.org/officeDocument/2006/relationships/slideLayout" Target="../slideLayouts/slideLayout13.xml"/><Relationship Id="rId4" Type="http://schemas.openxmlformats.org/officeDocument/2006/relationships/image" Target="../media/image15.tmp"/></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8.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8.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D21B673-88D5-4BFD-BE49-9113F5149AE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59428" y="390877"/>
            <a:ext cx="7022921" cy="1176083"/>
          </a:xfrm>
          <a:prstGeom prst="rect">
            <a:avLst/>
          </a:prstGeom>
        </p:spPr>
      </p:pic>
      <p:pic>
        <p:nvPicPr>
          <p:cNvPr id="5" name="Imagen 4">
            <a:extLst>
              <a:ext uri="{FF2B5EF4-FFF2-40B4-BE49-F238E27FC236}">
                <a16:creationId xmlns:a16="http://schemas.microsoft.com/office/drawing/2014/main" id="{23EB626C-CB2A-4A07-A224-9DEC1A7DD348}"/>
              </a:ext>
            </a:extLst>
          </p:cNvPr>
          <p:cNvPicPr/>
          <p:nvPr/>
        </p:nvPicPr>
        <p:blipFill>
          <a:blip r:embed="rId3" cstate="screen">
            <a:clrChange>
              <a:clrFrom>
                <a:srgbClr val="FBFBFA"/>
              </a:clrFrom>
              <a:clrTo>
                <a:srgbClr val="FBFBFA">
                  <a:alpha val="0"/>
                </a:srgbClr>
              </a:clrTo>
            </a:clrChange>
            <a:extLst>
              <a:ext uri="{28A0092B-C50C-407E-A947-70E740481C1C}">
                <a14:useLocalDpi xmlns:a14="http://schemas.microsoft.com/office/drawing/2010/main"/>
              </a:ext>
            </a:extLst>
          </a:blip>
          <a:srcRect/>
          <a:stretch>
            <a:fillRect/>
          </a:stretch>
        </p:blipFill>
        <p:spPr bwMode="auto">
          <a:xfrm>
            <a:off x="9366649" y="180712"/>
            <a:ext cx="1548094" cy="1364768"/>
          </a:xfrm>
          <a:prstGeom prst="rect">
            <a:avLst/>
          </a:prstGeom>
          <a:noFill/>
          <a:ln w="9525">
            <a:noFill/>
            <a:miter lim="800000"/>
            <a:headEnd/>
            <a:tailEnd/>
          </a:ln>
        </p:spPr>
      </p:pic>
      <p:sp>
        <p:nvSpPr>
          <p:cNvPr id="6" name="Rectángulo 5">
            <a:extLst>
              <a:ext uri="{FF2B5EF4-FFF2-40B4-BE49-F238E27FC236}">
                <a16:creationId xmlns:a16="http://schemas.microsoft.com/office/drawing/2014/main" id="{3492CE79-FDC2-4ECD-8932-578BFAB21573}"/>
              </a:ext>
            </a:extLst>
          </p:cNvPr>
          <p:cNvSpPr/>
          <p:nvPr/>
        </p:nvSpPr>
        <p:spPr>
          <a:xfrm>
            <a:off x="863600" y="2069037"/>
            <a:ext cx="10813142" cy="1200329"/>
          </a:xfrm>
          <a:prstGeom prst="rect">
            <a:avLst/>
          </a:prstGeom>
        </p:spPr>
        <p:txBody>
          <a:bodyPr wrap="square">
            <a:spAutoFit/>
          </a:bodyPr>
          <a:lstStyle/>
          <a:p>
            <a:pPr algn="just"/>
            <a:r>
              <a:rPr lang="es-ES" sz="2400" b="1" dirty="0">
                <a:latin typeface="Arial" panose="020B0604020202020204" pitchFamily="34" charset="0"/>
                <a:ea typeface="Calibri" panose="020F0502020204030204" pitchFamily="34" charset="0"/>
                <a:cs typeface="Arial" panose="020B0604020202020204" pitchFamily="34" charset="0"/>
              </a:rPr>
              <a:t>“Estudio del contenido de Aflatoxinas en distintas variedades de fréjol (</a:t>
            </a:r>
            <a:r>
              <a:rPr lang="es-ES" sz="2400" b="1" i="1" dirty="0" err="1">
                <a:latin typeface="Arial" panose="020B0604020202020204" pitchFamily="34" charset="0"/>
                <a:ea typeface="Calibri" panose="020F0502020204030204" pitchFamily="34" charset="0"/>
                <a:cs typeface="Arial" panose="020B0604020202020204" pitchFamily="34" charset="0"/>
              </a:rPr>
              <a:t>Phaseolus</a:t>
            </a:r>
            <a:r>
              <a:rPr lang="es-ES" sz="2400" b="1" i="1" dirty="0">
                <a:latin typeface="Arial" panose="020B0604020202020204" pitchFamily="34" charset="0"/>
                <a:ea typeface="Calibri" panose="020F0502020204030204" pitchFamily="34" charset="0"/>
                <a:cs typeface="Arial" panose="020B0604020202020204" pitchFamily="34" charset="0"/>
              </a:rPr>
              <a:t> </a:t>
            </a:r>
            <a:r>
              <a:rPr lang="es-ES" sz="2400" b="1" i="1" dirty="0" err="1">
                <a:latin typeface="Arial" panose="020B0604020202020204" pitchFamily="34" charset="0"/>
                <a:ea typeface="Calibri" panose="020F0502020204030204" pitchFamily="34" charset="0"/>
                <a:cs typeface="Arial" panose="020B0604020202020204" pitchFamily="34" charset="0"/>
              </a:rPr>
              <a:t>vulgaris</a:t>
            </a:r>
            <a:r>
              <a:rPr lang="es-ES" sz="2400" b="1" dirty="0">
                <a:latin typeface="Arial" panose="020B0604020202020204" pitchFamily="34" charset="0"/>
                <a:ea typeface="Calibri" panose="020F0502020204030204" pitchFamily="34" charset="0"/>
                <a:cs typeface="Arial" panose="020B0604020202020204" pitchFamily="34" charset="0"/>
              </a:rPr>
              <a:t> L.), considerando las características de manejo en la cadena agroalimentaria para determinar riesgo alimentario”.</a:t>
            </a:r>
            <a:endParaRPr lang="es-EC" sz="2400" dirty="0">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B4D205F7-4065-4790-B3BC-27AA79F2B134}"/>
              </a:ext>
            </a:extLst>
          </p:cNvPr>
          <p:cNvSpPr/>
          <p:nvPr/>
        </p:nvSpPr>
        <p:spPr>
          <a:xfrm>
            <a:off x="1076310" y="3429000"/>
            <a:ext cx="7586308" cy="1235595"/>
          </a:xfrm>
          <a:prstGeom prst="rect">
            <a:avLst/>
          </a:prstGeom>
        </p:spPr>
        <p:txBody>
          <a:bodyPr wrap="none">
            <a:spAutoFit/>
          </a:bodyPr>
          <a:lstStyle/>
          <a:p>
            <a:pPr marL="457200" indent="-228600" algn="ctr">
              <a:lnSpc>
                <a:spcPct val="200000"/>
              </a:lnSpc>
              <a:spcAft>
                <a:spcPts val="0"/>
              </a:spcAft>
            </a:pPr>
            <a:r>
              <a:rPr lang="es-ES" sz="2000" b="1" dirty="0">
                <a:latin typeface="Arial" panose="020B0604020202020204" pitchFamily="34" charset="0"/>
                <a:ea typeface="Calibri" panose="020F0502020204030204" pitchFamily="34" charset="0"/>
                <a:cs typeface="Arial" panose="020B0604020202020204" pitchFamily="34" charset="0"/>
              </a:rPr>
              <a:t>AUTORES:            CASTILLO CARPIO, JEFERSON WALTER</a:t>
            </a:r>
          </a:p>
          <a:p>
            <a:pPr marL="457200" indent="-228600" algn="ctr">
              <a:lnSpc>
                <a:spcPct val="200000"/>
              </a:lnSpc>
              <a:spcAft>
                <a:spcPts val="0"/>
              </a:spcAft>
            </a:pPr>
            <a:r>
              <a:rPr lang="es-ES" sz="2000" b="1" dirty="0">
                <a:effectLst/>
                <a:latin typeface="Arial" panose="020B0604020202020204" pitchFamily="34" charset="0"/>
                <a:ea typeface="Calibri" panose="020F0502020204030204" pitchFamily="34" charset="0"/>
                <a:cs typeface="Arial" panose="020B0604020202020204" pitchFamily="34" charset="0"/>
              </a:rPr>
              <a:t>                         ZAMBRANO MEJIA, CALOS XAVIER</a:t>
            </a:r>
            <a:endParaRPr lang="es-EC"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DDE2A99E-197D-4AC1-87BC-20E4028F0E47}"/>
              </a:ext>
            </a:extLst>
          </p:cNvPr>
          <p:cNvSpPr/>
          <p:nvPr/>
        </p:nvSpPr>
        <p:spPr>
          <a:xfrm>
            <a:off x="1294402" y="4905404"/>
            <a:ext cx="8352972" cy="612412"/>
          </a:xfrm>
          <a:prstGeom prst="rect">
            <a:avLst/>
          </a:prstGeom>
        </p:spPr>
        <p:txBody>
          <a:bodyPr wrap="square">
            <a:spAutoFit/>
          </a:bodyPr>
          <a:lstStyle/>
          <a:p>
            <a:pPr algn="ctr">
              <a:lnSpc>
                <a:spcPct val="200000"/>
              </a:lnSpc>
              <a:spcAft>
                <a:spcPts val="0"/>
              </a:spcAft>
            </a:pPr>
            <a:r>
              <a:rPr lang="es-ES" sz="2000" b="1" dirty="0">
                <a:latin typeface="Arial" panose="020B0604020202020204" pitchFamily="34" charset="0"/>
                <a:ea typeface="Calibri" panose="020F0502020204030204" pitchFamily="34" charset="0"/>
                <a:cs typeface="Arial" panose="020B0604020202020204" pitchFamily="34" charset="0"/>
              </a:rPr>
              <a:t>DIRECTOR:             </a:t>
            </a:r>
            <a:r>
              <a:rPr lang="es-ES" sz="2000" b="1" dirty="0" err="1">
                <a:latin typeface="Arial" panose="020B0604020202020204" pitchFamily="34" charset="0"/>
                <a:ea typeface="Calibri" panose="020F0502020204030204" pitchFamily="34" charset="0"/>
                <a:cs typeface="Arial" panose="020B0604020202020204" pitchFamily="34" charset="0"/>
              </a:rPr>
              <a:t>Ph.D</a:t>
            </a:r>
            <a:r>
              <a:rPr lang="es-ES" sz="2000" b="1" dirty="0">
                <a:latin typeface="Arial" panose="020B0604020202020204" pitchFamily="34" charset="0"/>
                <a:ea typeface="Calibri" panose="020F0502020204030204" pitchFamily="34" charset="0"/>
                <a:cs typeface="Arial" panose="020B0604020202020204" pitchFamily="34" charset="0"/>
              </a:rPr>
              <a:t> NEIRA MOSQUERA, JUAN ALEJANDRO</a:t>
            </a:r>
            <a:endParaRPr lang="es-EC"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4F1A6557-BC0E-4D16-AA1B-BDD03B64A5C6}"/>
              </a:ext>
            </a:extLst>
          </p:cNvPr>
          <p:cNvSpPr/>
          <p:nvPr/>
        </p:nvSpPr>
        <p:spPr>
          <a:xfrm>
            <a:off x="2534661" y="5687043"/>
            <a:ext cx="6096000" cy="1121269"/>
          </a:xfrm>
          <a:prstGeom prst="rect">
            <a:avLst/>
          </a:prstGeom>
        </p:spPr>
        <p:txBody>
          <a:bodyPr>
            <a:spAutoFit/>
          </a:bodyPr>
          <a:lstStyle/>
          <a:p>
            <a:pPr marL="457200" indent="-228600" algn="ctr">
              <a:lnSpc>
                <a:spcPct val="200000"/>
              </a:lnSpc>
              <a:spcAft>
                <a:spcPts val="0"/>
              </a:spcAft>
            </a:pPr>
            <a:r>
              <a:rPr lang="es-ES" b="1" dirty="0">
                <a:latin typeface="Arial" panose="020B0604020202020204" pitchFamily="34" charset="0"/>
                <a:ea typeface="Calibri" panose="020F0502020204030204" pitchFamily="34" charset="0"/>
                <a:cs typeface="Arial" panose="020B0604020202020204" pitchFamily="34" charset="0"/>
              </a:rPr>
              <a:t>SANTO DOMINGO </a:t>
            </a:r>
            <a:endParaRPr lang="es-EC" sz="1400" dirty="0">
              <a:latin typeface="Arial" panose="020B0604020202020204" pitchFamily="34" charset="0"/>
              <a:ea typeface="Calibri" panose="020F0502020204030204" pitchFamily="34" charset="0"/>
              <a:cs typeface="Arial" panose="020B0604020202020204" pitchFamily="34" charset="0"/>
            </a:endParaRPr>
          </a:p>
          <a:p>
            <a:pPr marL="457200" indent="-228600" algn="ctr">
              <a:lnSpc>
                <a:spcPct val="200000"/>
              </a:lnSpc>
              <a:spcAft>
                <a:spcPts val="0"/>
              </a:spcAft>
            </a:pPr>
            <a:r>
              <a:rPr lang="es-ES" b="1" dirty="0">
                <a:latin typeface="Arial" panose="020B0604020202020204" pitchFamily="34" charset="0"/>
                <a:ea typeface="Calibri" panose="020F0502020204030204" pitchFamily="34" charset="0"/>
                <a:cs typeface="Arial" panose="020B0604020202020204" pitchFamily="34" charset="0"/>
              </a:rPr>
              <a:t>2020</a:t>
            </a:r>
            <a:endParaRPr lang="es-EC" sz="1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41108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1D8088-559A-46A5-A801-CDF0B9476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2E96F-17F7-4C8C-BDF1-6BB90A0C1D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2380868"/>
            <a:ext cx="11982332" cy="2087795"/>
            <a:chOff x="143163" y="5763486"/>
            <a:chExt cx="11982332" cy="739555"/>
          </a:xfrm>
        </p:grpSpPr>
        <p:sp>
          <p:nvSpPr>
            <p:cNvPr id="11" name="Rectangle 10">
              <a:extLst>
                <a:ext uri="{FF2B5EF4-FFF2-40B4-BE49-F238E27FC236}">
                  <a16:creationId xmlns:a16="http://schemas.microsoft.com/office/drawing/2014/main" id="{846BD00C-9313-4A22-94F7-3875A46C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1EAF30D0-AA67-427C-9938-A2C8A9B5D5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magen que contiene diferente, foto, artículos, diversos&#10;&#10;Descripción generada automáticamente">
            <a:extLst>
              <a:ext uri="{FF2B5EF4-FFF2-40B4-BE49-F238E27FC236}">
                <a16:creationId xmlns:a16="http://schemas.microsoft.com/office/drawing/2014/main" id="{29E88C31-B145-4A7C-AF33-606F2F516D8B}"/>
              </a:ext>
            </a:extLst>
          </p:cNvPr>
          <p:cNvPicPr>
            <a:picLocks noChangeAspect="1"/>
          </p:cNvPicPr>
          <p:nvPr/>
        </p:nvPicPr>
        <p:blipFill rotWithShape="1">
          <a:blip r:embed="rId2">
            <a:extLst>
              <a:ext uri="{28A0092B-C50C-407E-A947-70E740481C1C}">
                <a14:useLocalDpi xmlns:a14="http://schemas.microsoft.com/office/drawing/2010/main" val="0"/>
              </a:ext>
            </a:extLst>
          </a:blip>
          <a:srcRect b="9007"/>
          <a:stretch/>
        </p:blipFill>
        <p:spPr>
          <a:xfrm>
            <a:off x="838200" y="704765"/>
            <a:ext cx="10628376" cy="5440003"/>
          </a:xfrm>
          <a:prstGeom prst="rect">
            <a:avLst/>
          </a:prstGeom>
        </p:spPr>
      </p:pic>
    </p:spTree>
    <p:extLst>
      <p:ext uri="{BB962C8B-B14F-4D97-AF65-F5344CB8AC3E}">
        <p14:creationId xmlns:p14="http://schemas.microsoft.com/office/powerpoint/2010/main" val="2468079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1210416" y="773722"/>
            <a:ext cx="1582616" cy="501161"/>
          </a:xfrm>
          <a:prstGeom prst="roundRect">
            <a:avLst/>
          </a:prstGeom>
          <a:ln>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b="1" dirty="0">
                <a:solidFill>
                  <a:prstClr val="black"/>
                </a:solidFill>
                <a:latin typeface="Times New Roman" panose="02020603050405020304" pitchFamily="18" charset="0"/>
                <a:cs typeface="Times New Roman" panose="02020603050405020304" pitchFamily="18" charset="0"/>
              </a:rPr>
              <a:t>Materia seca</a:t>
            </a:r>
            <a:endParaRPr lang="es-419" b="1" dirty="0">
              <a:solidFill>
                <a:prstClr val="black"/>
              </a:solidFill>
              <a:latin typeface="Times New Roman" panose="02020603050405020304" pitchFamily="18" charset="0"/>
              <a:cs typeface="Times New Roman" panose="02020603050405020304" pitchFamily="18" charset="0"/>
            </a:endParaRPr>
          </a:p>
        </p:txBody>
      </p:sp>
      <p:sp>
        <p:nvSpPr>
          <p:cNvPr id="7" name="Rectángulo redondeado 6"/>
          <p:cNvSpPr/>
          <p:nvPr/>
        </p:nvSpPr>
        <p:spPr>
          <a:xfrm>
            <a:off x="4154076" y="773726"/>
            <a:ext cx="1582616" cy="501161"/>
          </a:xfrm>
          <a:prstGeom prst="roundRect">
            <a:avLst/>
          </a:prstGeom>
          <a:ln>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b="1" dirty="0">
                <a:solidFill>
                  <a:prstClr val="black"/>
                </a:solidFill>
                <a:latin typeface="Times New Roman" panose="02020603050405020304" pitchFamily="18" charset="0"/>
                <a:cs typeface="Times New Roman" panose="02020603050405020304" pitchFamily="18" charset="0"/>
              </a:rPr>
              <a:t>Humedad</a:t>
            </a:r>
            <a:endParaRPr lang="es-419" b="1" dirty="0">
              <a:solidFill>
                <a:prstClr val="black"/>
              </a:solidFill>
              <a:latin typeface="Times New Roman" panose="02020603050405020304" pitchFamily="18" charset="0"/>
              <a:cs typeface="Times New Roman" panose="02020603050405020304" pitchFamily="18" charset="0"/>
            </a:endParaRPr>
          </a:p>
        </p:txBody>
      </p:sp>
      <p:sp>
        <p:nvSpPr>
          <p:cNvPr id="8" name="Rectángulo redondeado 7"/>
          <p:cNvSpPr/>
          <p:nvPr/>
        </p:nvSpPr>
        <p:spPr>
          <a:xfrm>
            <a:off x="6900223" y="773723"/>
            <a:ext cx="1582616" cy="501161"/>
          </a:xfrm>
          <a:prstGeom prst="roundRect">
            <a:avLst/>
          </a:prstGeom>
          <a:ln>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b="1" dirty="0">
                <a:solidFill>
                  <a:prstClr val="black"/>
                </a:solidFill>
                <a:latin typeface="Times New Roman" panose="02020603050405020304" pitchFamily="18" charset="0"/>
                <a:cs typeface="Times New Roman" panose="02020603050405020304" pitchFamily="18" charset="0"/>
              </a:rPr>
              <a:t>Ceniza</a:t>
            </a:r>
            <a:endParaRPr lang="es-419" b="1" dirty="0">
              <a:solidFill>
                <a:prstClr val="black"/>
              </a:solidFill>
              <a:latin typeface="Times New Roman" panose="02020603050405020304" pitchFamily="18" charset="0"/>
              <a:cs typeface="Times New Roman" panose="02020603050405020304" pitchFamily="18" charset="0"/>
            </a:endParaRPr>
          </a:p>
        </p:txBody>
      </p:sp>
      <p:sp>
        <p:nvSpPr>
          <p:cNvPr id="9" name="Rectángulo redondeado 8"/>
          <p:cNvSpPr/>
          <p:nvPr/>
        </p:nvSpPr>
        <p:spPr>
          <a:xfrm>
            <a:off x="9473519" y="773722"/>
            <a:ext cx="1582616" cy="501161"/>
          </a:xfrm>
          <a:prstGeom prst="roundRect">
            <a:avLst/>
          </a:prstGeom>
          <a:ln>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b="1" dirty="0">
                <a:solidFill>
                  <a:prstClr val="black"/>
                </a:solidFill>
                <a:latin typeface="Times New Roman" panose="02020603050405020304" pitchFamily="18" charset="0"/>
                <a:cs typeface="Times New Roman" panose="02020603050405020304" pitchFamily="18" charset="0"/>
              </a:rPr>
              <a:t>Grasa</a:t>
            </a:r>
            <a:endParaRPr lang="es-419" b="1" dirty="0">
              <a:solidFill>
                <a:prstClr val="black"/>
              </a:solidFill>
              <a:latin typeface="Times New Roman" panose="02020603050405020304" pitchFamily="18" charset="0"/>
              <a:cs typeface="Times New Roman" panose="02020603050405020304" pitchFamily="18" charset="0"/>
            </a:endParaRPr>
          </a:p>
        </p:txBody>
      </p:sp>
      <p:cxnSp>
        <p:nvCxnSpPr>
          <p:cNvPr id="15" name="Conector angular 14"/>
          <p:cNvCxnSpPr/>
          <p:nvPr/>
        </p:nvCxnSpPr>
        <p:spPr>
          <a:xfrm>
            <a:off x="2802940" y="1024302"/>
            <a:ext cx="128976" cy="802913"/>
          </a:xfrm>
          <a:prstGeom prst="bentConnector3">
            <a:avLst>
              <a:gd name="adj1" fmla="val 27724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angular 19"/>
          <p:cNvCxnSpPr/>
          <p:nvPr/>
        </p:nvCxnSpPr>
        <p:spPr>
          <a:xfrm>
            <a:off x="5736692" y="1024304"/>
            <a:ext cx="128976" cy="802913"/>
          </a:xfrm>
          <a:prstGeom prst="bentConnector3">
            <a:avLst>
              <a:gd name="adj1" fmla="val 27724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angular 20"/>
          <p:cNvCxnSpPr/>
          <p:nvPr/>
        </p:nvCxnSpPr>
        <p:spPr>
          <a:xfrm>
            <a:off x="8482839" y="1053774"/>
            <a:ext cx="128976" cy="802913"/>
          </a:xfrm>
          <a:prstGeom prst="bentConnector3">
            <a:avLst>
              <a:gd name="adj1" fmla="val 27724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angular 21"/>
          <p:cNvCxnSpPr/>
          <p:nvPr/>
        </p:nvCxnSpPr>
        <p:spPr>
          <a:xfrm>
            <a:off x="11056135" y="1024305"/>
            <a:ext cx="128976" cy="802913"/>
          </a:xfrm>
          <a:prstGeom prst="bentConnector3">
            <a:avLst>
              <a:gd name="adj1" fmla="val 277242"/>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Flecha abajo 35"/>
          <p:cNvSpPr/>
          <p:nvPr/>
        </p:nvSpPr>
        <p:spPr>
          <a:xfrm>
            <a:off x="1825528" y="5409702"/>
            <a:ext cx="372208" cy="318847"/>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solidFill>
                <a:prstClr val="white"/>
              </a:solidFill>
            </a:endParaRPr>
          </a:p>
        </p:txBody>
      </p:sp>
      <p:sp>
        <p:nvSpPr>
          <p:cNvPr id="71" name="Flecha abajo 70"/>
          <p:cNvSpPr/>
          <p:nvPr/>
        </p:nvSpPr>
        <p:spPr>
          <a:xfrm>
            <a:off x="4759280" y="5409703"/>
            <a:ext cx="372208" cy="318847"/>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solidFill>
                <a:prstClr val="white"/>
              </a:solidFill>
            </a:endParaRPr>
          </a:p>
        </p:txBody>
      </p:sp>
      <p:sp>
        <p:nvSpPr>
          <p:cNvPr id="74" name="Flecha abajo 73"/>
          <p:cNvSpPr/>
          <p:nvPr/>
        </p:nvSpPr>
        <p:spPr>
          <a:xfrm>
            <a:off x="7505427" y="5409702"/>
            <a:ext cx="372208" cy="318847"/>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solidFill>
                <a:prstClr val="white"/>
              </a:solidFill>
            </a:endParaRPr>
          </a:p>
        </p:txBody>
      </p:sp>
      <p:pic>
        <p:nvPicPr>
          <p:cNvPr id="82" name="Imagen 81"/>
          <p:cNvPicPr>
            <a:picLocks noChangeAspect="1"/>
          </p:cNvPicPr>
          <p:nvPr/>
        </p:nvPicPr>
        <p:blipFill rotWithShape="1">
          <a:blip r:embed="rId2"/>
          <a:srcRect l="34290" t="28039" r="32193" b="3629"/>
          <a:stretch/>
        </p:blipFill>
        <p:spPr>
          <a:xfrm>
            <a:off x="3845350" y="5849935"/>
            <a:ext cx="2071216" cy="530024"/>
          </a:xfrm>
          <a:prstGeom prst="rect">
            <a:avLst/>
          </a:prstGeom>
          <a:ln>
            <a:solidFill>
              <a:schemeClr val="tx1"/>
            </a:solidFill>
          </a:ln>
        </p:spPr>
      </p:pic>
      <p:pic>
        <p:nvPicPr>
          <p:cNvPr id="84" name="Imagen 83"/>
          <p:cNvPicPr>
            <a:picLocks noChangeAspect="1"/>
          </p:cNvPicPr>
          <p:nvPr/>
        </p:nvPicPr>
        <p:blipFill rotWithShape="1">
          <a:blip r:embed="rId3"/>
          <a:srcRect l="32338" t="-19739" r="32822" b="-4535"/>
          <a:stretch/>
        </p:blipFill>
        <p:spPr>
          <a:xfrm>
            <a:off x="894051" y="5849935"/>
            <a:ext cx="2215345" cy="658575"/>
          </a:xfrm>
          <a:prstGeom prst="rect">
            <a:avLst/>
          </a:prstGeom>
          <a:ln>
            <a:solidFill>
              <a:schemeClr val="tx1"/>
            </a:solidFill>
          </a:ln>
        </p:spPr>
      </p:pic>
      <p:sp>
        <p:nvSpPr>
          <p:cNvPr id="85" name="Rectángulo 84"/>
          <p:cNvSpPr/>
          <p:nvPr/>
        </p:nvSpPr>
        <p:spPr>
          <a:xfrm>
            <a:off x="1091348" y="1642549"/>
            <a:ext cx="1840568" cy="369332"/>
          </a:xfrm>
          <a:prstGeom prst="rect">
            <a:avLst/>
          </a:prstGeom>
          <a:ln>
            <a:solidFill>
              <a:schemeClr val="accent6"/>
            </a:solidFill>
          </a:ln>
        </p:spPr>
        <p:style>
          <a:lnRef idx="1">
            <a:schemeClr val="accent4"/>
          </a:lnRef>
          <a:fillRef idx="2">
            <a:schemeClr val="accent4"/>
          </a:fillRef>
          <a:effectRef idx="1">
            <a:schemeClr val="accent4"/>
          </a:effectRef>
          <a:fontRef idx="minor">
            <a:schemeClr val="dk1"/>
          </a:fontRef>
        </p:style>
        <p:txBody>
          <a:bodyPr rtlCol="0" anchor="ctr"/>
          <a:lstStyle/>
          <a:p>
            <a:r>
              <a:rPr lang="es-EC" dirty="0">
                <a:ln>
                  <a:solidFill>
                    <a:sysClr val="windowText" lastClr="000000"/>
                  </a:solidFill>
                </a:ln>
                <a:solidFill>
                  <a:sysClr val="windowText" lastClr="000000"/>
                </a:solidFill>
                <a:latin typeface="Book Antiqua" pitchFamily="18" charset="0"/>
              </a:rPr>
              <a:t>NTE  INEN  382</a:t>
            </a:r>
            <a:endParaRPr lang="pt-BR" dirty="0">
              <a:solidFill>
                <a:prstClr val="white"/>
              </a:solidFill>
            </a:endParaRPr>
          </a:p>
        </p:txBody>
      </p:sp>
      <p:sp>
        <p:nvSpPr>
          <p:cNvPr id="86" name="Rectángulo 85"/>
          <p:cNvSpPr/>
          <p:nvPr/>
        </p:nvSpPr>
        <p:spPr>
          <a:xfrm>
            <a:off x="3909776" y="1661440"/>
            <a:ext cx="1942365" cy="369332"/>
          </a:xfrm>
          <a:prstGeom prst="rect">
            <a:avLst/>
          </a:prstGeom>
          <a:ln>
            <a:solidFill>
              <a:schemeClr val="accent6"/>
            </a:solidFill>
          </a:ln>
        </p:spPr>
        <p:style>
          <a:lnRef idx="1">
            <a:schemeClr val="accent4"/>
          </a:lnRef>
          <a:fillRef idx="2">
            <a:schemeClr val="accent4"/>
          </a:fillRef>
          <a:effectRef idx="1">
            <a:schemeClr val="accent4"/>
          </a:effectRef>
          <a:fontRef idx="minor">
            <a:schemeClr val="dk1"/>
          </a:fontRef>
        </p:style>
        <p:txBody>
          <a:bodyPr rtlCol="0" anchor="ctr"/>
          <a:lstStyle/>
          <a:p>
            <a:r>
              <a:rPr lang="es-EC" dirty="0">
                <a:ln>
                  <a:solidFill>
                    <a:sysClr val="windowText" lastClr="000000"/>
                  </a:solidFill>
                </a:ln>
                <a:solidFill>
                  <a:sysClr val="windowText" lastClr="000000"/>
                </a:solidFill>
                <a:latin typeface="Book Antiqua" pitchFamily="18" charset="0"/>
              </a:rPr>
              <a:t>NTE  INEN  1561</a:t>
            </a:r>
            <a:endParaRPr lang="pt-BR" dirty="0">
              <a:solidFill>
                <a:prstClr val="white"/>
              </a:solidFill>
            </a:endParaRPr>
          </a:p>
        </p:txBody>
      </p:sp>
      <p:sp>
        <p:nvSpPr>
          <p:cNvPr id="87" name="Rectángulo 86"/>
          <p:cNvSpPr/>
          <p:nvPr/>
        </p:nvSpPr>
        <p:spPr>
          <a:xfrm>
            <a:off x="6771247" y="1661440"/>
            <a:ext cx="1840568" cy="369332"/>
          </a:xfrm>
          <a:prstGeom prst="rect">
            <a:avLst/>
          </a:prstGeom>
          <a:ln>
            <a:solidFill>
              <a:schemeClr val="accent6"/>
            </a:solidFill>
          </a:ln>
        </p:spPr>
        <p:style>
          <a:lnRef idx="1">
            <a:schemeClr val="accent4"/>
          </a:lnRef>
          <a:fillRef idx="2">
            <a:schemeClr val="accent4"/>
          </a:fillRef>
          <a:effectRef idx="1">
            <a:schemeClr val="accent4"/>
          </a:effectRef>
          <a:fontRef idx="minor">
            <a:schemeClr val="dk1"/>
          </a:fontRef>
        </p:style>
        <p:txBody>
          <a:bodyPr rtlCol="0" anchor="ctr"/>
          <a:lstStyle/>
          <a:p>
            <a:r>
              <a:rPr lang="es-EC" dirty="0">
                <a:ln>
                  <a:solidFill>
                    <a:sysClr val="windowText" lastClr="000000"/>
                  </a:solidFill>
                </a:ln>
                <a:solidFill>
                  <a:sysClr val="windowText" lastClr="000000"/>
                </a:solidFill>
                <a:latin typeface="Book Antiqua" pitchFamily="18" charset="0"/>
              </a:rPr>
              <a:t>NTE  INEN  520</a:t>
            </a:r>
            <a:endParaRPr lang="pt-BR" dirty="0">
              <a:solidFill>
                <a:prstClr val="white"/>
              </a:solidFill>
            </a:endParaRPr>
          </a:p>
        </p:txBody>
      </p:sp>
      <p:sp>
        <p:nvSpPr>
          <p:cNvPr id="88" name="Rectángulo 87"/>
          <p:cNvSpPr/>
          <p:nvPr/>
        </p:nvSpPr>
        <p:spPr>
          <a:xfrm>
            <a:off x="9344543" y="1642552"/>
            <a:ext cx="1840568" cy="369332"/>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s-EC" dirty="0">
                <a:ln>
                  <a:solidFill>
                    <a:sysClr val="windowText" lastClr="000000"/>
                  </a:solidFill>
                </a:ln>
                <a:solidFill>
                  <a:sysClr val="windowText" lastClr="000000"/>
                </a:solidFill>
                <a:latin typeface="Book Antiqua" pitchFamily="18" charset="0"/>
              </a:rPr>
              <a:t>NTE  INEN  277</a:t>
            </a:r>
            <a:endParaRPr lang="pt-BR" dirty="0">
              <a:solidFill>
                <a:prstClr val="white"/>
              </a:solidFill>
            </a:endParaRPr>
          </a:p>
        </p:txBody>
      </p:sp>
      <p:sp>
        <p:nvSpPr>
          <p:cNvPr id="43" name="Rectángulo 42">
            <a:extLst>
              <a:ext uri="{FF2B5EF4-FFF2-40B4-BE49-F238E27FC236}">
                <a16:creationId xmlns:a16="http://schemas.microsoft.com/office/drawing/2014/main" id="{EB4CC6FB-47E0-41F6-A728-CEA92B74CBD8}"/>
              </a:ext>
            </a:extLst>
          </p:cNvPr>
          <p:cNvSpPr/>
          <p:nvPr/>
        </p:nvSpPr>
        <p:spPr>
          <a:xfrm>
            <a:off x="737321" y="0"/>
            <a:ext cx="6524928" cy="707886"/>
          </a:xfrm>
          <a:prstGeom prst="rect">
            <a:avLst/>
          </a:prstGeom>
        </p:spPr>
        <p:txBody>
          <a:bodyPr wrap="none">
            <a:spAutoFit/>
          </a:bodyPr>
          <a:lstStyle/>
          <a:p>
            <a:pPr lvl="0" algn="ctr"/>
            <a:r>
              <a:rPr lang="es-ES" sz="400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Arial" panose="020B0604020202020204" pitchFamily="34" charset="0"/>
                <a:cs typeface="Arial" panose="020B0604020202020204" pitchFamily="34" charset="0"/>
              </a:rPr>
              <a:t>VARIABLES EN ESTUDIO </a:t>
            </a:r>
            <a:endParaRPr lang="es-EC" sz="4000" b="1" dirty="0">
              <a:ln w="9525">
                <a:solidFill>
                  <a:prstClr val="white"/>
                </a:solidFill>
                <a:prstDash val="solid"/>
              </a:ln>
              <a:solidFill>
                <a:prstClr val="black"/>
              </a:solidFill>
              <a:effectLst>
                <a:outerShdw blurRad="12700" dist="38100" dir="2700000" algn="tl" rotWithShape="0">
                  <a:prstClr val="white">
                    <a:lumMod val="50000"/>
                  </a:prstClr>
                </a:outerShdw>
              </a:effectLst>
            </a:endParaRPr>
          </a:p>
        </p:txBody>
      </p:sp>
      <p:sp>
        <p:nvSpPr>
          <p:cNvPr id="47" name="Flecha abajo 46"/>
          <p:cNvSpPr/>
          <p:nvPr/>
        </p:nvSpPr>
        <p:spPr>
          <a:xfrm>
            <a:off x="10357507" y="5409702"/>
            <a:ext cx="372208" cy="318847"/>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solidFill>
                <a:prstClr val="white"/>
              </a:solidFill>
            </a:endParaRPr>
          </a:p>
        </p:txBody>
      </p:sp>
      <mc:AlternateContent xmlns:mc="http://schemas.openxmlformats.org/markup-compatibility/2006" xmlns:a14="http://schemas.microsoft.com/office/drawing/2010/main">
        <mc:Choice Requires="a14">
          <p:sp>
            <p:nvSpPr>
              <p:cNvPr id="3" name="CuadroTexto 2"/>
              <p:cNvSpPr txBox="1"/>
              <p:nvPr/>
            </p:nvSpPr>
            <p:spPr>
              <a:xfrm>
                <a:off x="6190564" y="5914210"/>
                <a:ext cx="3325940" cy="393890"/>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14:m>
                  <m:oMath xmlns:m="http://schemas.openxmlformats.org/officeDocument/2006/math">
                    <m:r>
                      <a:rPr lang="es-EC" sz="1600" i="1" smtClean="0">
                        <a:latin typeface="Cambria Math" panose="02040503050406030204" pitchFamily="18" charset="0"/>
                      </a:rPr>
                      <m:t>=</m:t>
                    </m:r>
                    <m:f>
                      <m:fPr>
                        <m:ctrlPr>
                          <a:rPr lang="es-EC" sz="1600" i="1" smtClean="0">
                            <a:latin typeface="Cambria Math" panose="02040503050406030204" pitchFamily="18" charset="0"/>
                          </a:rPr>
                        </m:ctrlPr>
                      </m:fPr>
                      <m:num>
                        <m:d>
                          <m:dPr>
                            <m:ctrlPr>
                              <a:rPr lang="es-EC" sz="1600" b="0" i="1" smtClean="0">
                                <a:latin typeface="Cambria Math" panose="02040503050406030204" pitchFamily="18" charset="0"/>
                              </a:rPr>
                            </m:ctrlPr>
                          </m:dPr>
                          <m:e>
                            <m:r>
                              <a:rPr lang="es-EC" sz="1600" b="0" i="1" smtClean="0">
                                <a:latin typeface="Cambria Math" panose="02040503050406030204" pitchFamily="18" charset="0"/>
                              </a:rPr>
                              <m:t>𝑝𝑒𝑠𝑜</m:t>
                            </m:r>
                            <m:r>
                              <a:rPr lang="es-EC" sz="1600" b="0" i="1" smtClean="0">
                                <a:latin typeface="Cambria Math" panose="02040503050406030204" pitchFamily="18" charset="0"/>
                              </a:rPr>
                              <m:t> </m:t>
                            </m:r>
                            <m:r>
                              <a:rPr lang="es-EC" sz="1600" b="0" i="1" smtClean="0">
                                <a:latin typeface="Cambria Math" panose="02040503050406030204" pitchFamily="18" charset="0"/>
                              </a:rPr>
                              <m:t>𝑐𝑟𝑖𝑠𝑜𝑙</m:t>
                            </m:r>
                            <m:r>
                              <a:rPr lang="es-EC" sz="1600" b="0" i="1" smtClean="0">
                                <a:latin typeface="Cambria Math" panose="02040503050406030204" pitchFamily="18" charset="0"/>
                              </a:rPr>
                              <m:t>+</m:t>
                            </m:r>
                            <m:r>
                              <a:rPr lang="es-EC" sz="1600" b="0" i="1" smtClean="0">
                                <a:latin typeface="Cambria Math" panose="02040503050406030204" pitchFamily="18" charset="0"/>
                              </a:rPr>
                              <m:t>𝑚𝑢𝑒𝑠𝑡𝑟𝑎</m:t>
                            </m:r>
                          </m:e>
                        </m:d>
                        <m:r>
                          <a:rPr lang="es-EC" sz="1600" b="0" i="1" smtClean="0">
                            <a:latin typeface="Cambria Math" panose="02040503050406030204" pitchFamily="18" charset="0"/>
                          </a:rPr>
                          <m:t>−</m:t>
                        </m:r>
                        <m:r>
                          <a:rPr lang="es-EC" sz="1600" b="0" i="1" smtClean="0">
                            <a:latin typeface="Cambria Math" panose="02040503050406030204" pitchFamily="18" charset="0"/>
                          </a:rPr>
                          <m:t>𝑝𝑒𝑠𝑜</m:t>
                        </m:r>
                        <m:r>
                          <a:rPr lang="es-EC" sz="1600" b="0" i="1" smtClean="0">
                            <a:latin typeface="Cambria Math" panose="02040503050406030204" pitchFamily="18" charset="0"/>
                          </a:rPr>
                          <m:t> </m:t>
                        </m:r>
                        <m:r>
                          <a:rPr lang="es-EC" sz="1600" b="0" i="1" smtClean="0">
                            <a:latin typeface="Cambria Math" panose="02040503050406030204" pitchFamily="18" charset="0"/>
                          </a:rPr>
                          <m:t>𝑐𝑟𝑖𝑠𝑜𝑙</m:t>
                        </m:r>
                        <m:r>
                          <a:rPr lang="es-EC" sz="1600" b="0" i="1" smtClean="0">
                            <a:latin typeface="Cambria Math" panose="02040503050406030204" pitchFamily="18" charset="0"/>
                          </a:rPr>
                          <m:t>  </m:t>
                        </m:r>
                      </m:num>
                      <m:den>
                        <m:d>
                          <m:dPr>
                            <m:ctrlPr>
                              <a:rPr lang="es-EC" sz="1600" i="1">
                                <a:latin typeface="Cambria Math" panose="02040503050406030204" pitchFamily="18" charset="0"/>
                              </a:rPr>
                            </m:ctrlPr>
                          </m:dPr>
                          <m:e>
                            <m:r>
                              <a:rPr lang="es-EC" sz="1600" i="1">
                                <a:latin typeface="Cambria Math" panose="02040503050406030204" pitchFamily="18" charset="0"/>
                              </a:rPr>
                              <m:t>𝑝𝑒𝑠𝑜</m:t>
                            </m:r>
                            <m:r>
                              <a:rPr lang="es-EC" sz="1600" i="1">
                                <a:latin typeface="Cambria Math" panose="02040503050406030204" pitchFamily="18" charset="0"/>
                              </a:rPr>
                              <m:t> </m:t>
                            </m:r>
                            <m:r>
                              <a:rPr lang="es-EC" sz="1600" i="1">
                                <a:latin typeface="Cambria Math" panose="02040503050406030204" pitchFamily="18" charset="0"/>
                              </a:rPr>
                              <m:t>𝑐𝑟𝑖𝑠𝑜𝑙</m:t>
                            </m:r>
                            <m:r>
                              <a:rPr lang="es-EC" sz="1600" i="1">
                                <a:latin typeface="Cambria Math" panose="02040503050406030204" pitchFamily="18" charset="0"/>
                              </a:rPr>
                              <m:t>+</m:t>
                            </m:r>
                            <m:r>
                              <a:rPr lang="es-EC" sz="1600" b="0" i="1" smtClean="0">
                                <a:latin typeface="Cambria Math" panose="02040503050406030204" pitchFamily="18" charset="0"/>
                              </a:rPr>
                              <m:t>𝑐𝑒𝑛𝑖𝑧𝑎</m:t>
                            </m:r>
                          </m:e>
                        </m:d>
                        <m:r>
                          <a:rPr lang="es-EC" sz="1600" i="1">
                            <a:latin typeface="Cambria Math" panose="02040503050406030204" pitchFamily="18" charset="0"/>
                          </a:rPr>
                          <m:t>−</m:t>
                        </m:r>
                        <m:r>
                          <a:rPr lang="es-EC" sz="1600" i="1">
                            <a:latin typeface="Cambria Math" panose="02040503050406030204" pitchFamily="18" charset="0"/>
                          </a:rPr>
                          <m:t>𝑝𝑒𝑠𝑜</m:t>
                        </m:r>
                        <m:r>
                          <a:rPr lang="es-EC" sz="1600" i="1">
                            <a:latin typeface="Cambria Math" panose="02040503050406030204" pitchFamily="18" charset="0"/>
                          </a:rPr>
                          <m:t> </m:t>
                        </m:r>
                        <m:r>
                          <a:rPr lang="es-EC" sz="1600" i="1">
                            <a:latin typeface="Cambria Math" panose="02040503050406030204" pitchFamily="18" charset="0"/>
                          </a:rPr>
                          <m:t>𝑐𝑟𝑖𝑠𝑜𝑙</m:t>
                        </m:r>
                      </m:den>
                    </m:f>
                  </m:oMath>
                </a14:m>
                <a:r>
                  <a:rPr lang="es-EC" sz="1400" dirty="0"/>
                  <a:t>*100</a:t>
                </a:r>
              </a:p>
            </p:txBody>
          </p:sp>
        </mc:Choice>
        <mc:Fallback xmlns="">
          <p:sp>
            <p:nvSpPr>
              <p:cNvPr id="3" name="CuadroTexto 2"/>
              <p:cNvSpPr txBox="1">
                <a:spLocks noRot="1" noChangeAspect="1" noMove="1" noResize="1" noEditPoints="1" noAdjustHandles="1" noChangeArrowheads="1" noChangeShapeType="1" noTextEdit="1"/>
              </p:cNvSpPr>
              <p:nvPr/>
            </p:nvSpPr>
            <p:spPr>
              <a:xfrm>
                <a:off x="6190564" y="5914210"/>
                <a:ext cx="3325940" cy="393890"/>
              </a:xfrm>
              <a:prstGeom prst="rect">
                <a:avLst/>
              </a:prstGeom>
              <a:blipFill rotWithShape="0">
                <a:blip r:embed="rId4"/>
                <a:stretch>
                  <a:fillRect l="-1097" b="-11940"/>
                </a:stretch>
              </a:blipFill>
            </p:spPr>
            <p:txBody>
              <a:bodyPr/>
              <a:lstStyle/>
              <a:p>
                <a:r>
                  <a:rPr lang="es-EC">
                    <a:noFill/>
                  </a:rPr>
                  <a:t> </a:t>
                </a:r>
              </a:p>
            </p:txBody>
          </p:sp>
        </mc:Fallback>
      </mc:AlternateContent>
      <p:pic>
        <p:nvPicPr>
          <p:cNvPr id="51" name="Imagen 50"/>
          <p:cNvPicPr>
            <a:picLocks noChangeAspect="1"/>
          </p:cNvPicPr>
          <p:nvPr/>
        </p:nvPicPr>
        <p:blipFill>
          <a:blip r:embed="rId5"/>
          <a:stretch>
            <a:fillRect/>
          </a:stretch>
        </p:blipFill>
        <p:spPr>
          <a:xfrm>
            <a:off x="9723102" y="5849935"/>
            <a:ext cx="1889308" cy="726657"/>
          </a:xfrm>
          <a:prstGeom prst="rect">
            <a:avLst/>
          </a:prstGeom>
          <a:ln>
            <a:solidFill>
              <a:schemeClr val="tx1"/>
            </a:solidFill>
          </a:ln>
        </p:spPr>
      </p:pic>
      <p:pic>
        <p:nvPicPr>
          <p:cNvPr id="11" name="Imagen 10" descr="Imagen que contiene interior, refrigerador, foto, comida&#10;&#10;Descripción generada automáticamente">
            <a:extLst>
              <a:ext uri="{FF2B5EF4-FFF2-40B4-BE49-F238E27FC236}">
                <a16:creationId xmlns:a16="http://schemas.microsoft.com/office/drawing/2014/main" id="{443942DC-4921-4215-A733-39A4188AB6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7534" y="2322018"/>
            <a:ext cx="10873540" cy="3010388"/>
          </a:xfrm>
          <a:prstGeom prst="rect">
            <a:avLst/>
          </a:prstGeom>
        </p:spPr>
      </p:pic>
    </p:spTree>
    <p:extLst>
      <p:ext uri="{BB962C8B-B14F-4D97-AF65-F5344CB8AC3E}">
        <p14:creationId xmlns:p14="http://schemas.microsoft.com/office/powerpoint/2010/main" val="1408856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1820106" y="773720"/>
            <a:ext cx="1582616" cy="501161"/>
          </a:xfrm>
          <a:prstGeom prst="roundRect">
            <a:avLst/>
          </a:prstGeom>
          <a:ln>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b="1" dirty="0">
                <a:solidFill>
                  <a:prstClr val="black"/>
                </a:solidFill>
                <a:latin typeface="Times New Roman" panose="02020603050405020304" pitchFamily="18" charset="0"/>
                <a:cs typeface="Times New Roman" panose="02020603050405020304" pitchFamily="18" charset="0"/>
              </a:rPr>
              <a:t>Fibra </a:t>
            </a:r>
            <a:endParaRPr lang="es-419" b="1" dirty="0">
              <a:solidFill>
                <a:prstClr val="black"/>
              </a:solidFill>
              <a:latin typeface="Times New Roman" panose="02020603050405020304" pitchFamily="18" charset="0"/>
              <a:cs typeface="Times New Roman" panose="02020603050405020304" pitchFamily="18" charset="0"/>
            </a:endParaRPr>
          </a:p>
        </p:txBody>
      </p:sp>
      <p:sp>
        <p:nvSpPr>
          <p:cNvPr id="7" name="Rectángulo redondeado 6"/>
          <p:cNvSpPr/>
          <p:nvPr/>
        </p:nvSpPr>
        <p:spPr>
          <a:xfrm>
            <a:off x="5248421" y="773719"/>
            <a:ext cx="1582616" cy="501161"/>
          </a:xfrm>
          <a:prstGeom prst="roundRect">
            <a:avLst/>
          </a:prstGeom>
          <a:ln>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b="1" dirty="0">
                <a:solidFill>
                  <a:prstClr val="black"/>
                </a:solidFill>
                <a:latin typeface="Times New Roman" panose="02020603050405020304" pitchFamily="18" charset="0"/>
                <a:cs typeface="Times New Roman" panose="02020603050405020304" pitchFamily="18" charset="0"/>
              </a:rPr>
              <a:t>Proteína </a:t>
            </a:r>
            <a:endParaRPr lang="es-419" b="1" dirty="0">
              <a:solidFill>
                <a:prstClr val="black"/>
              </a:solidFill>
              <a:latin typeface="Times New Roman" panose="02020603050405020304" pitchFamily="18" charset="0"/>
              <a:cs typeface="Times New Roman" panose="02020603050405020304" pitchFamily="18" charset="0"/>
            </a:endParaRPr>
          </a:p>
        </p:txBody>
      </p:sp>
      <p:sp>
        <p:nvSpPr>
          <p:cNvPr id="8" name="Rectángulo redondeado 7"/>
          <p:cNvSpPr/>
          <p:nvPr/>
        </p:nvSpPr>
        <p:spPr>
          <a:xfrm>
            <a:off x="8368305" y="773720"/>
            <a:ext cx="1582616" cy="501161"/>
          </a:xfrm>
          <a:prstGeom prst="roundRect">
            <a:avLst/>
          </a:prstGeom>
          <a:ln>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b="1" dirty="0">
                <a:solidFill>
                  <a:prstClr val="black"/>
                </a:solidFill>
                <a:latin typeface="Times New Roman" panose="02020603050405020304" pitchFamily="18" charset="0"/>
                <a:cs typeface="Times New Roman" panose="02020603050405020304" pitchFamily="18" charset="0"/>
              </a:rPr>
              <a:t>Aflatoxinas </a:t>
            </a:r>
            <a:endParaRPr lang="es-419" b="1" dirty="0">
              <a:solidFill>
                <a:prstClr val="black"/>
              </a:solidFill>
              <a:latin typeface="Times New Roman" panose="02020603050405020304" pitchFamily="18" charset="0"/>
              <a:cs typeface="Times New Roman" panose="02020603050405020304" pitchFamily="18" charset="0"/>
            </a:endParaRPr>
          </a:p>
        </p:txBody>
      </p:sp>
      <p:cxnSp>
        <p:nvCxnSpPr>
          <p:cNvPr id="15" name="Conector angular 14"/>
          <p:cNvCxnSpPr/>
          <p:nvPr/>
        </p:nvCxnSpPr>
        <p:spPr>
          <a:xfrm>
            <a:off x="3402722" y="1004540"/>
            <a:ext cx="128976" cy="802913"/>
          </a:xfrm>
          <a:prstGeom prst="bentConnector3">
            <a:avLst>
              <a:gd name="adj1" fmla="val 27724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angular 19"/>
          <p:cNvCxnSpPr/>
          <p:nvPr/>
        </p:nvCxnSpPr>
        <p:spPr>
          <a:xfrm>
            <a:off x="6832373" y="1037532"/>
            <a:ext cx="128976" cy="802913"/>
          </a:xfrm>
          <a:prstGeom prst="bentConnector3">
            <a:avLst>
              <a:gd name="adj1" fmla="val 277242"/>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Flecha abajo 35"/>
          <p:cNvSpPr/>
          <p:nvPr/>
        </p:nvSpPr>
        <p:spPr>
          <a:xfrm>
            <a:off x="2425310" y="5317792"/>
            <a:ext cx="372208" cy="318847"/>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solidFill>
                <a:prstClr val="white"/>
              </a:solidFill>
            </a:endParaRPr>
          </a:p>
        </p:txBody>
      </p:sp>
      <p:sp>
        <p:nvSpPr>
          <p:cNvPr id="71" name="Flecha abajo 70"/>
          <p:cNvSpPr/>
          <p:nvPr/>
        </p:nvSpPr>
        <p:spPr>
          <a:xfrm>
            <a:off x="5828573" y="5317793"/>
            <a:ext cx="372208" cy="318847"/>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solidFill>
                <a:prstClr val="white"/>
              </a:solidFill>
            </a:endParaRPr>
          </a:p>
        </p:txBody>
      </p:sp>
      <p:sp>
        <p:nvSpPr>
          <p:cNvPr id="85" name="Rectángulo 84"/>
          <p:cNvSpPr/>
          <p:nvPr/>
        </p:nvSpPr>
        <p:spPr>
          <a:xfrm>
            <a:off x="1691130" y="1638087"/>
            <a:ext cx="1840568" cy="369332"/>
          </a:xfrm>
          <a:prstGeom prst="rect">
            <a:avLst/>
          </a:prstGeom>
          <a:ln>
            <a:solidFill>
              <a:schemeClr val="accent6"/>
            </a:solidFill>
          </a:ln>
        </p:spPr>
        <p:style>
          <a:lnRef idx="1">
            <a:schemeClr val="accent4"/>
          </a:lnRef>
          <a:fillRef idx="2">
            <a:schemeClr val="accent4"/>
          </a:fillRef>
          <a:effectRef idx="1">
            <a:schemeClr val="accent4"/>
          </a:effectRef>
          <a:fontRef idx="minor">
            <a:schemeClr val="dk1"/>
          </a:fontRef>
        </p:style>
        <p:txBody>
          <a:bodyPr rtlCol="0" anchor="ctr"/>
          <a:lstStyle/>
          <a:p>
            <a:r>
              <a:rPr lang="es-EC" dirty="0">
                <a:ln>
                  <a:solidFill>
                    <a:sysClr val="windowText" lastClr="000000"/>
                  </a:solidFill>
                </a:ln>
                <a:solidFill>
                  <a:sysClr val="windowText" lastClr="000000"/>
                </a:solidFill>
                <a:latin typeface="Book Antiqua" pitchFamily="18" charset="0"/>
              </a:rPr>
              <a:t>NTE  INEN  522</a:t>
            </a:r>
            <a:endParaRPr lang="pt-BR" dirty="0">
              <a:solidFill>
                <a:prstClr val="white"/>
              </a:solidFill>
            </a:endParaRPr>
          </a:p>
        </p:txBody>
      </p:sp>
      <p:sp>
        <p:nvSpPr>
          <p:cNvPr id="86" name="Rectángulo 85"/>
          <p:cNvSpPr/>
          <p:nvPr/>
        </p:nvSpPr>
        <p:spPr>
          <a:xfrm>
            <a:off x="5109107" y="1638087"/>
            <a:ext cx="1840568" cy="369332"/>
          </a:xfrm>
          <a:prstGeom prst="rect">
            <a:avLst/>
          </a:prstGeom>
          <a:ln>
            <a:solidFill>
              <a:schemeClr val="accent6"/>
            </a:solidFill>
          </a:ln>
        </p:spPr>
        <p:style>
          <a:lnRef idx="1">
            <a:schemeClr val="accent4"/>
          </a:lnRef>
          <a:fillRef idx="2">
            <a:schemeClr val="accent4"/>
          </a:fillRef>
          <a:effectRef idx="1">
            <a:schemeClr val="accent4"/>
          </a:effectRef>
          <a:fontRef idx="minor">
            <a:schemeClr val="dk1"/>
          </a:fontRef>
        </p:style>
        <p:txBody>
          <a:bodyPr rtlCol="0" anchor="ctr"/>
          <a:lstStyle/>
          <a:p>
            <a:r>
              <a:rPr lang="es-EC" dirty="0">
                <a:ln>
                  <a:solidFill>
                    <a:sysClr val="windowText" lastClr="000000"/>
                  </a:solidFill>
                </a:ln>
                <a:solidFill>
                  <a:sysClr val="windowText" lastClr="000000"/>
                </a:solidFill>
                <a:latin typeface="Book Antiqua" pitchFamily="18" charset="0"/>
              </a:rPr>
              <a:t>NTE  INEN  16</a:t>
            </a:r>
            <a:endParaRPr lang="pt-BR" dirty="0">
              <a:solidFill>
                <a:prstClr val="white"/>
              </a:solidFill>
            </a:endParaRPr>
          </a:p>
        </p:txBody>
      </p:sp>
      <p:sp>
        <p:nvSpPr>
          <p:cNvPr id="43" name="Rectángulo 42">
            <a:extLst>
              <a:ext uri="{FF2B5EF4-FFF2-40B4-BE49-F238E27FC236}">
                <a16:creationId xmlns:a16="http://schemas.microsoft.com/office/drawing/2014/main" id="{EB4CC6FB-47E0-41F6-A728-CEA92B74CBD8}"/>
              </a:ext>
            </a:extLst>
          </p:cNvPr>
          <p:cNvSpPr/>
          <p:nvPr/>
        </p:nvSpPr>
        <p:spPr>
          <a:xfrm>
            <a:off x="737321" y="0"/>
            <a:ext cx="6524928" cy="707886"/>
          </a:xfrm>
          <a:prstGeom prst="rect">
            <a:avLst/>
          </a:prstGeom>
        </p:spPr>
        <p:txBody>
          <a:bodyPr wrap="none">
            <a:spAutoFit/>
          </a:bodyPr>
          <a:lstStyle/>
          <a:p>
            <a:pPr lvl="0" algn="ctr"/>
            <a:r>
              <a:rPr lang="es-ES" sz="400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Arial" panose="020B0604020202020204" pitchFamily="34" charset="0"/>
                <a:cs typeface="Arial" panose="020B0604020202020204" pitchFamily="34" charset="0"/>
              </a:rPr>
              <a:t>VARIABLES EN ESTUDIO </a:t>
            </a:r>
            <a:endParaRPr lang="es-EC" sz="4000" b="1" dirty="0">
              <a:ln w="9525">
                <a:solidFill>
                  <a:prstClr val="white"/>
                </a:solidFill>
                <a:prstDash val="solid"/>
              </a:ln>
              <a:solidFill>
                <a:prstClr val="black"/>
              </a:solidFill>
              <a:effectLst>
                <a:outerShdw blurRad="12700" dist="38100" dir="2700000" algn="tl" rotWithShape="0">
                  <a:prstClr val="white">
                    <a:lumMod val="50000"/>
                  </a:prstClr>
                </a:outerShdw>
              </a:effectLst>
            </a:endParaRPr>
          </a:p>
        </p:txBody>
      </p:sp>
      <mc:AlternateContent xmlns:mc="http://schemas.openxmlformats.org/markup-compatibility/2006" xmlns:a14="http://schemas.microsoft.com/office/drawing/2010/main">
        <mc:Choice Requires="a14">
          <p:sp>
            <p:nvSpPr>
              <p:cNvPr id="24" name="CuadroTexto 23"/>
              <p:cNvSpPr txBox="1"/>
              <p:nvPr/>
            </p:nvSpPr>
            <p:spPr>
              <a:xfrm>
                <a:off x="762340" y="5989366"/>
                <a:ext cx="3325940" cy="385234"/>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14:m>
                  <m:oMath xmlns:m="http://schemas.openxmlformats.org/officeDocument/2006/math">
                    <m:r>
                      <a:rPr lang="es-EC" sz="1600" i="1" smtClean="0">
                        <a:latin typeface="Cambria Math" panose="02040503050406030204" pitchFamily="18" charset="0"/>
                      </a:rPr>
                      <m:t>=</m:t>
                    </m:r>
                    <m:f>
                      <m:fPr>
                        <m:ctrlPr>
                          <a:rPr lang="es-EC" sz="1600" i="1" smtClean="0">
                            <a:latin typeface="Cambria Math" panose="02040503050406030204" pitchFamily="18" charset="0"/>
                          </a:rPr>
                        </m:ctrlPr>
                      </m:fPr>
                      <m:num>
                        <m:r>
                          <a:rPr lang="es-EC" sz="1600" b="0" i="1" smtClean="0">
                            <a:latin typeface="Cambria Math" panose="02040503050406030204" pitchFamily="18" charset="0"/>
                          </a:rPr>
                          <m:t>𝑚𝑢𝑒𝑠𝑡𝑟𝑎</m:t>
                        </m:r>
                        <m:r>
                          <a:rPr lang="es-EC" sz="1600" b="0" i="1" smtClean="0">
                            <a:latin typeface="Cambria Math" panose="02040503050406030204" pitchFamily="18" charset="0"/>
                          </a:rPr>
                          <m:t> </m:t>
                        </m:r>
                        <m:r>
                          <a:rPr lang="es-EC" sz="1600" b="0" i="1" smtClean="0">
                            <a:latin typeface="Cambria Math" panose="02040503050406030204" pitchFamily="18" charset="0"/>
                          </a:rPr>
                          <m:t>𝑠𝑒𝑐𝑎</m:t>
                        </m:r>
                        <m:r>
                          <a:rPr lang="es-EC" sz="1600" b="0" i="1" smtClean="0">
                            <a:latin typeface="Cambria Math" panose="02040503050406030204" pitchFamily="18" charset="0"/>
                          </a:rPr>
                          <m:t>+</m:t>
                        </m:r>
                        <m:r>
                          <a:rPr lang="es-EC" sz="1600" b="0" i="1" smtClean="0">
                            <a:latin typeface="Cambria Math" panose="02040503050406030204" pitchFamily="18" charset="0"/>
                          </a:rPr>
                          <m:t>𝑚𝑢𝑒𝑠𝑡𝑟𝑎</m:t>
                        </m:r>
                        <m:r>
                          <a:rPr lang="es-EC" sz="1600" b="0" i="1" smtClean="0">
                            <a:latin typeface="Cambria Math" panose="02040503050406030204" pitchFamily="18" charset="0"/>
                          </a:rPr>
                          <m:t> </m:t>
                        </m:r>
                        <m:r>
                          <a:rPr lang="es-EC" sz="1600" b="0" i="1" smtClean="0">
                            <a:latin typeface="Cambria Math" panose="02040503050406030204" pitchFamily="18" charset="0"/>
                          </a:rPr>
                          <m:t>𝑐𝑎𝑙𝑐𝑖𝑛𝑎𝑑𝑎</m:t>
                        </m:r>
                        <m:r>
                          <a:rPr lang="es-EC" sz="1600" b="0" i="1" smtClean="0">
                            <a:latin typeface="Cambria Math" panose="02040503050406030204" pitchFamily="18" charset="0"/>
                          </a:rPr>
                          <m:t>  </m:t>
                        </m:r>
                      </m:num>
                      <m:den>
                        <m:r>
                          <a:rPr lang="es-EC" sz="1600" b="0" i="1" smtClean="0">
                            <a:latin typeface="Cambria Math" panose="02040503050406030204" pitchFamily="18" charset="0"/>
                          </a:rPr>
                          <m:t>𝑝𝑒𝑠𝑜</m:t>
                        </m:r>
                        <m:r>
                          <a:rPr lang="es-EC" sz="1600" b="0" i="1" smtClean="0">
                            <a:latin typeface="Cambria Math" panose="02040503050406030204" pitchFamily="18" charset="0"/>
                          </a:rPr>
                          <m:t> </m:t>
                        </m:r>
                        <m:r>
                          <a:rPr lang="es-EC" sz="1600" b="0" i="1" smtClean="0">
                            <a:latin typeface="Cambria Math" panose="02040503050406030204" pitchFamily="18" charset="0"/>
                          </a:rPr>
                          <m:t>𝑚𝑢𝑒𝑠𝑡𝑟𝑎</m:t>
                        </m:r>
                      </m:den>
                    </m:f>
                  </m:oMath>
                </a14:m>
                <a:r>
                  <a:rPr lang="es-EC" sz="1400" dirty="0"/>
                  <a:t>*100</a:t>
                </a:r>
              </a:p>
            </p:txBody>
          </p:sp>
        </mc:Choice>
        <mc:Fallback xmlns="">
          <p:sp>
            <p:nvSpPr>
              <p:cNvPr id="24" name="CuadroTexto 23"/>
              <p:cNvSpPr txBox="1">
                <a:spLocks noRot="1" noChangeAspect="1" noMove="1" noResize="1" noEditPoints="1" noAdjustHandles="1" noChangeArrowheads="1" noChangeShapeType="1" noTextEdit="1"/>
              </p:cNvSpPr>
              <p:nvPr/>
            </p:nvSpPr>
            <p:spPr>
              <a:xfrm>
                <a:off x="762340" y="5989366"/>
                <a:ext cx="3325940" cy="385234"/>
              </a:xfrm>
              <a:prstGeom prst="rect">
                <a:avLst/>
              </a:prstGeom>
              <a:blipFill rotWithShape="0">
                <a:blip r:embed="rId2"/>
                <a:stretch>
                  <a:fillRect l="-1095" b="-12308"/>
                </a:stretch>
              </a:blipFill>
            </p:spPr>
            <p:txBody>
              <a:bodyPr/>
              <a:lstStyle/>
              <a:p>
                <a:r>
                  <a:rPr lang="es-EC">
                    <a:noFill/>
                  </a:rPr>
                  <a:t> </a:t>
                </a:r>
              </a:p>
            </p:txBody>
          </p:sp>
        </mc:Fallback>
      </mc:AlternateContent>
      <p:pic>
        <p:nvPicPr>
          <p:cNvPr id="25" name="Imagen 24"/>
          <p:cNvPicPr>
            <a:picLocks noChangeAspect="1"/>
          </p:cNvPicPr>
          <p:nvPr/>
        </p:nvPicPr>
        <p:blipFill>
          <a:blip r:embed="rId3"/>
          <a:stretch>
            <a:fillRect/>
          </a:stretch>
        </p:blipFill>
        <p:spPr>
          <a:xfrm>
            <a:off x="4697241" y="5854837"/>
            <a:ext cx="2664300" cy="662948"/>
          </a:xfrm>
          <a:prstGeom prst="rect">
            <a:avLst/>
          </a:prstGeom>
          <a:ln>
            <a:solidFill>
              <a:schemeClr val="tx1">
                <a:lumMod val="75000"/>
                <a:lumOff val="25000"/>
              </a:schemeClr>
            </a:solidFill>
          </a:ln>
        </p:spPr>
      </p:pic>
      <p:cxnSp>
        <p:nvCxnSpPr>
          <p:cNvPr id="5" name="Conector angular 4"/>
          <p:cNvCxnSpPr/>
          <p:nvPr/>
        </p:nvCxnSpPr>
        <p:spPr>
          <a:xfrm rot="5400000">
            <a:off x="8917556" y="1025276"/>
            <a:ext cx="1034342" cy="1032389"/>
          </a:xfrm>
          <a:prstGeom prst="bent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 name="Imagen 1" descr="Imagen que contiene interior, refrigerador, cocina, foto&#10;&#10;Descripción generada automáticamente">
            <a:extLst>
              <a:ext uri="{FF2B5EF4-FFF2-40B4-BE49-F238E27FC236}">
                <a16:creationId xmlns:a16="http://schemas.microsoft.com/office/drawing/2014/main" id="{EE516EB3-2942-4858-BB77-B0B85485D732}"/>
              </a:ext>
            </a:extLst>
          </p:cNvPr>
          <p:cNvPicPr>
            <a:picLocks noChangeAspect="1"/>
          </p:cNvPicPr>
          <p:nvPr/>
        </p:nvPicPr>
        <p:blipFill rotWithShape="1">
          <a:blip r:embed="rId4">
            <a:extLst>
              <a:ext uri="{28A0092B-C50C-407E-A947-70E740481C1C}">
                <a14:useLocalDpi xmlns:a14="http://schemas.microsoft.com/office/drawing/2010/main" val="0"/>
              </a:ext>
            </a:extLst>
          </a:blip>
          <a:srcRect t="2596" b="-1"/>
          <a:stretch/>
        </p:blipFill>
        <p:spPr>
          <a:xfrm>
            <a:off x="1027075" y="2360146"/>
            <a:ext cx="10141668" cy="2929126"/>
          </a:xfrm>
          <a:prstGeom prst="rect">
            <a:avLst/>
          </a:prstGeom>
        </p:spPr>
      </p:pic>
    </p:spTree>
    <p:extLst>
      <p:ext uri="{BB962C8B-B14F-4D97-AF65-F5344CB8AC3E}">
        <p14:creationId xmlns:p14="http://schemas.microsoft.com/office/powerpoint/2010/main" val="3338382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B4CC6FB-47E0-41F6-A728-CEA92B74CBD8}"/>
              </a:ext>
            </a:extLst>
          </p:cNvPr>
          <p:cNvSpPr/>
          <p:nvPr/>
        </p:nvSpPr>
        <p:spPr>
          <a:xfrm>
            <a:off x="2264505" y="0"/>
            <a:ext cx="7920566" cy="707886"/>
          </a:xfrm>
          <a:prstGeom prst="rect">
            <a:avLst/>
          </a:prstGeom>
        </p:spPr>
        <p:txBody>
          <a:bodyPr wrap="none">
            <a:spAutoFit/>
          </a:bodyPr>
          <a:lstStyle/>
          <a:p>
            <a:pPr lvl="0" algn="just"/>
            <a:r>
              <a:rPr lang="es-ES" sz="400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Arial" panose="020B0604020202020204" pitchFamily="34" charset="0"/>
                <a:cs typeface="Arial" panose="020B0604020202020204" pitchFamily="34" charset="0"/>
              </a:rPr>
              <a:t>RESULTADOS Y DISCUSIONES </a:t>
            </a:r>
            <a:endParaRPr lang="es-EC" sz="4000" b="1" dirty="0">
              <a:ln w="9525">
                <a:solidFill>
                  <a:prstClr val="white"/>
                </a:solidFill>
                <a:prstDash val="solid"/>
              </a:ln>
              <a:solidFill>
                <a:prstClr val="black"/>
              </a:solidFill>
              <a:effectLst>
                <a:outerShdw blurRad="12700" dist="38100" dir="2700000" algn="tl" rotWithShape="0">
                  <a:prstClr val="white">
                    <a:lumMod val="50000"/>
                  </a:prstClr>
                </a:outerShdw>
              </a:effectLst>
            </a:endParaRPr>
          </a:p>
        </p:txBody>
      </p:sp>
      <p:sp>
        <p:nvSpPr>
          <p:cNvPr id="4" name="Flecha: a la derecha 3">
            <a:extLst>
              <a:ext uri="{FF2B5EF4-FFF2-40B4-BE49-F238E27FC236}">
                <a16:creationId xmlns:a16="http://schemas.microsoft.com/office/drawing/2014/main" id="{A4CE1CAC-D3FF-43B6-A7E5-C5A8827CE2E9}"/>
              </a:ext>
            </a:extLst>
          </p:cNvPr>
          <p:cNvSpPr/>
          <p:nvPr/>
        </p:nvSpPr>
        <p:spPr>
          <a:xfrm>
            <a:off x="193182" y="524805"/>
            <a:ext cx="1517531" cy="707886"/>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CuadroTexto 2">
            <a:extLst>
              <a:ext uri="{FF2B5EF4-FFF2-40B4-BE49-F238E27FC236}">
                <a16:creationId xmlns:a16="http://schemas.microsoft.com/office/drawing/2014/main" id="{0AC61374-CD60-469D-83C2-A207B225027E}"/>
              </a:ext>
            </a:extLst>
          </p:cNvPr>
          <p:cNvSpPr txBox="1"/>
          <p:nvPr/>
        </p:nvSpPr>
        <p:spPr>
          <a:xfrm>
            <a:off x="141666" y="694082"/>
            <a:ext cx="1620562" cy="369332"/>
          </a:xfrm>
          <a:prstGeom prst="rect">
            <a:avLst/>
          </a:prstGeom>
          <a:noFill/>
        </p:spPr>
        <p:txBody>
          <a:bodyPr wrap="square" rtlCol="0">
            <a:spAutoFit/>
          </a:bodyPr>
          <a:lstStyle/>
          <a:p>
            <a:r>
              <a:rPr lang="es-ES" dirty="0">
                <a:latin typeface="Arial "/>
              </a:rPr>
              <a:t>FACTOR A</a:t>
            </a:r>
            <a:endParaRPr lang="es-EC" dirty="0">
              <a:latin typeface="Arial "/>
            </a:endParaRPr>
          </a:p>
        </p:txBody>
      </p:sp>
      <p:pic>
        <p:nvPicPr>
          <p:cNvPr id="7" name="Imagen 6">
            <a:extLst>
              <a:ext uri="{FF2B5EF4-FFF2-40B4-BE49-F238E27FC236}">
                <a16:creationId xmlns:a16="http://schemas.microsoft.com/office/drawing/2014/main" id="{B788DD0F-F29D-455A-AC71-FCA87EE8A495}"/>
              </a:ext>
            </a:extLst>
          </p:cNvPr>
          <p:cNvPicPr/>
          <p:nvPr/>
        </p:nvPicPr>
        <p:blipFill>
          <a:blip r:embed="rId2"/>
          <a:stretch>
            <a:fillRect/>
          </a:stretch>
        </p:blipFill>
        <p:spPr>
          <a:xfrm>
            <a:off x="193182" y="1731155"/>
            <a:ext cx="3747753" cy="3030215"/>
          </a:xfrm>
          <a:prstGeom prst="rect">
            <a:avLst/>
          </a:prstGeom>
        </p:spPr>
      </p:pic>
      <p:sp>
        <p:nvSpPr>
          <p:cNvPr id="8" name="CuadroTexto 7">
            <a:extLst>
              <a:ext uri="{FF2B5EF4-FFF2-40B4-BE49-F238E27FC236}">
                <a16:creationId xmlns:a16="http://schemas.microsoft.com/office/drawing/2014/main" id="{A40BD8A5-7665-4FF8-A45C-FF2469FD15A4}"/>
              </a:ext>
            </a:extLst>
          </p:cNvPr>
          <p:cNvSpPr txBox="1"/>
          <p:nvPr/>
        </p:nvSpPr>
        <p:spPr>
          <a:xfrm>
            <a:off x="1401081" y="1297257"/>
            <a:ext cx="1485334" cy="369332"/>
          </a:xfrm>
          <a:prstGeom prst="rect">
            <a:avLst/>
          </a:prstGeom>
          <a:solidFill>
            <a:schemeClr val="accent6">
              <a:lumMod val="60000"/>
              <a:lumOff val="40000"/>
            </a:schemeClr>
          </a:solidFill>
        </p:spPr>
        <p:txBody>
          <a:bodyPr wrap="square" rtlCol="0">
            <a:spAutoFit/>
          </a:bodyPr>
          <a:lstStyle/>
          <a:p>
            <a:r>
              <a:rPr lang="es-ES" dirty="0"/>
              <a:t>Materia Seca </a:t>
            </a:r>
            <a:endParaRPr lang="es-EC" dirty="0"/>
          </a:p>
        </p:txBody>
      </p:sp>
      <p:pic>
        <p:nvPicPr>
          <p:cNvPr id="9" name="Imagen 8">
            <a:extLst>
              <a:ext uri="{FF2B5EF4-FFF2-40B4-BE49-F238E27FC236}">
                <a16:creationId xmlns:a16="http://schemas.microsoft.com/office/drawing/2014/main" id="{EDD00BC5-2259-45BD-894C-0372D7B5A034}"/>
              </a:ext>
            </a:extLst>
          </p:cNvPr>
          <p:cNvPicPr/>
          <p:nvPr/>
        </p:nvPicPr>
        <p:blipFill>
          <a:blip r:embed="rId3"/>
          <a:stretch>
            <a:fillRect/>
          </a:stretch>
        </p:blipFill>
        <p:spPr>
          <a:xfrm>
            <a:off x="4346619" y="1730170"/>
            <a:ext cx="3747753" cy="3031200"/>
          </a:xfrm>
          <a:prstGeom prst="rect">
            <a:avLst/>
          </a:prstGeom>
        </p:spPr>
      </p:pic>
      <p:sp>
        <p:nvSpPr>
          <p:cNvPr id="11" name="CuadroTexto 10">
            <a:extLst>
              <a:ext uri="{FF2B5EF4-FFF2-40B4-BE49-F238E27FC236}">
                <a16:creationId xmlns:a16="http://schemas.microsoft.com/office/drawing/2014/main" id="{7BCAF2BA-C7CF-40FE-808F-3EF9E533F406}"/>
              </a:ext>
            </a:extLst>
          </p:cNvPr>
          <p:cNvSpPr txBox="1"/>
          <p:nvPr/>
        </p:nvSpPr>
        <p:spPr>
          <a:xfrm>
            <a:off x="5482121" y="1297257"/>
            <a:ext cx="1485334" cy="369332"/>
          </a:xfrm>
          <a:prstGeom prst="rect">
            <a:avLst/>
          </a:prstGeom>
          <a:solidFill>
            <a:schemeClr val="accent6">
              <a:lumMod val="60000"/>
              <a:lumOff val="40000"/>
            </a:schemeClr>
          </a:solidFill>
        </p:spPr>
        <p:txBody>
          <a:bodyPr wrap="square" rtlCol="0">
            <a:spAutoFit/>
          </a:bodyPr>
          <a:lstStyle/>
          <a:p>
            <a:pPr algn="ctr"/>
            <a:r>
              <a:rPr lang="es-ES" dirty="0"/>
              <a:t>Humedad</a:t>
            </a:r>
            <a:endParaRPr lang="es-EC" dirty="0"/>
          </a:p>
        </p:txBody>
      </p:sp>
      <p:pic>
        <p:nvPicPr>
          <p:cNvPr id="12" name="Imagen 11">
            <a:extLst>
              <a:ext uri="{FF2B5EF4-FFF2-40B4-BE49-F238E27FC236}">
                <a16:creationId xmlns:a16="http://schemas.microsoft.com/office/drawing/2014/main" id="{AE15765F-FACD-4C4F-8410-921FF0B45D21}"/>
              </a:ext>
            </a:extLst>
          </p:cNvPr>
          <p:cNvPicPr/>
          <p:nvPr/>
        </p:nvPicPr>
        <p:blipFill>
          <a:blip r:embed="rId4"/>
          <a:stretch>
            <a:fillRect/>
          </a:stretch>
        </p:blipFill>
        <p:spPr>
          <a:xfrm>
            <a:off x="8435690" y="1730170"/>
            <a:ext cx="3498762" cy="3031200"/>
          </a:xfrm>
          <a:prstGeom prst="rect">
            <a:avLst/>
          </a:prstGeom>
        </p:spPr>
      </p:pic>
      <p:sp>
        <p:nvSpPr>
          <p:cNvPr id="14" name="CuadroTexto 13">
            <a:extLst>
              <a:ext uri="{FF2B5EF4-FFF2-40B4-BE49-F238E27FC236}">
                <a16:creationId xmlns:a16="http://schemas.microsoft.com/office/drawing/2014/main" id="{8AEE1721-D740-4BFF-9F62-FF987233B13E}"/>
              </a:ext>
            </a:extLst>
          </p:cNvPr>
          <p:cNvSpPr txBox="1"/>
          <p:nvPr/>
        </p:nvSpPr>
        <p:spPr>
          <a:xfrm>
            <a:off x="9548705" y="1297257"/>
            <a:ext cx="1485334" cy="369332"/>
          </a:xfrm>
          <a:prstGeom prst="rect">
            <a:avLst/>
          </a:prstGeom>
          <a:solidFill>
            <a:schemeClr val="accent6">
              <a:lumMod val="60000"/>
              <a:lumOff val="40000"/>
            </a:schemeClr>
          </a:solidFill>
        </p:spPr>
        <p:txBody>
          <a:bodyPr wrap="square" rtlCol="0">
            <a:spAutoFit/>
          </a:bodyPr>
          <a:lstStyle/>
          <a:p>
            <a:pPr algn="ctr"/>
            <a:r>
              <a:rPr lang="es-ES" dirty="0"/>
              <a:t>Ceniza</a:t>
            </a:r>
            <a:endParaRPr lang="es-EC" dirty="0"/>
          </a:p>
        </p:txBody>
      </p:sp>
      <p:sp>
        <p:nvSpPr>
          <p:cNvPr id="15" name="CuadroTexto 14">
            <a:extLst>
              <a:ext uri="{FF2B5EF4-FFF2-40B4-BE49-F238E27FC236}">
                <a16:creationId xmlns:a16="http://schemas.microsoft.com/office/drawing/2014/main" id="{5E3F096B-2963-4ED5-B3E5-9C00B1A3D7E7}"/>
              </a:ext>
            </a:extLst>
          </p:cNvPr>
          <p:cNvSpPr txBox="1"/>
          <p:nvPr/>
        </p:nvSpPr>
        <p:spPr>
          <a:xfrm>
            <a:off x="4346620" y="4824951"/>
            <a:ext cx="3799268" cy="1815882"/>
          </a:xfrm>
          <a:prstGeom prst="rect">
            <a:avLst/>
          </a:prstGeom>
          <a:noFill/>
        </p:spPr>
        <p:txBody>
          <a:bodyPr wrap="square" rtlCol="0">
            <a:spAutoFit/>
          </a:bodyPr>
          <a:lstStyle/>
          <a:p>
            <a:r>
              <a:rPr lang="es-EC" sz="1400" b="0" dirty="0">
                <a:effectLst/>
                <a:latin typeface="Arial" panose="020B0604020202020204" pitchFamily="34" charset="0"/>
                <a:ea typeface="Times New Roman" panose="02020603050405020304" pitchFamily="18" charset="0"/>
              </a:rPr>
              <a:t>La Variedad de fréjol Negro, obtuvo el porcentaje más alto 3,37% frente a la variedad Rojo 2,95% y Canario 3,16%.</a:t>
            </a:r>
          </a:p>
          <a:p>
            <a:r>
              <a:rPr lang="es-EC" sz="1400" b="0" dirty="0">
                <a:effectLst/>
                <a:latin typeface="Arial" panose="020B0604020202020204" pitchFamily="34" charset="0"/>
                <a:ea typeface="Times New Roman" panose="02020603050405020304" pitchFamily="18" charset="0"/>
              </a:rPr>
              <a:t>NTE INEN 1561(13%), nos menciona que mientras menor sea el contenido de humedad, mayor será el tiempo de almacenamiento y conservación de su calidad. </a:t>
            </a:r>
            <a:endParaRPr lang="es-EC" sz="1400" dirty="0"/>
          </a:p>
        </p:txBody>
      </p:sp>
      <p:sp>
        <p:nvSpPr>
          <p:cNvPr id="17" name="CuadroTexto 16">
            <a:extLst>
              <a:ext uri="{FF2B5EF4-FFF2-40B4-BE49-F238E27FC236}">
                <a16:creationId xmlns:a16="http://schemas.microsoft.com/office/drawing/2014/main" id="{E8D69E84-28E6-4485-ACA7-1F09F05983A2}"/>
              </a:ext>
            </a:extLst>
          </p:cNvPr>
          <p:cNvSpPr txBox="1"/>
          <p:nvPr/>
        </p:nvSpPr>
        <p:spPr>
          <a:xfrm>
            <a:off x="113193" y="4814195"/>
            <a:ext cx="3799268" cy="1169551"/>
          </a:xfrm>
          <a:prstGeom prst="rect">
            <a:avLst/>
          </a:prstGeom>
          <a:noFill/>
        </p:spPr>
        <p:txBody>
          <a:bodyPr wrap="square">
            <a:spAutoFit/>
          </a:bodyPr>
          <a:lstStyle/>
          <a:p>
            <a:r>
              <a:rPr lang="es-EC" sz="1400" b="0" dirty="0">
                <a:effectLst/>
                <a:latin typeface="Arial "/>
                <a:ea typeface="Times New Roman" panose="02020603050405020304" pitchFamily="18" charset="0"/>
              </a:rPr>
              <a:t>La Variedad de fréjol Negro con un 97,05% con respecto a la variedad Rojo 96,77% y Canario 96,59%.</a:t>
            </a:r>
          </a:p>
          <a:p>
            <a:endParaRPr lang="es-EC" sz="1400" dirty="0">
              <a:latin typeface="Arial "/>
            </a:endParaRPr>
          </a:p>
          <a:p>
            <a:r>
              <a:rPr lang="es-EC" sz="1400" dirty="0" err="1">
                <a:latin typeface="Arial "/>
              </a:rPr>
              <a:t>Guzman</a:t>
            </a:r>
            <a:r>
              <a:rPr lang="es-EC" sz="1400" dirty="0">
                <a:latin typeface="Arial "/>
              </a:rPr>
              <a:t>, 2012 </a:t>
            </a:r>
          </a:p>
        </p:txBody>
      </p:sp>
      <p:sp>
        <p:nvSpPr>
          <p:cNvPr id="23" name="CuadroTexto 22">
            <a:extLst>
              <a:ext uri="{FF2B5EF4-FFF2-40B4-BE49-F238E27FC236}">
                <a16:creationId xmlns:a16="http://schemas.microsoft.com/office/drawing/2014/main" id="{0812DE6A-BAA4-4D5A-B607-38AD39430CBF}"/>
              </a:ext>
            </a:extLst>
          </p:cNvPr>
          <p:cNvSpPr txBox="1"/>
          <p:nvPr/>
        </p:nvSpPr>
        <p:spPr>
          <a:xfrm>
            <a:off x="8580047" y="4824951"/>
            <a:ext cx="3354405" cy="1384995"/>
          </a:xfrm>
          <a:prstGeom prst="rect">
            <a:avLst/>
          </a:prstGeom>
          <a:noFill/>
        </p:spPr>
        <p:txBody>
          <a:bodyPr wrap="square">
            <a:spAutoFit/>
          </a:bodyPr>
          <a:lstStyle/>
          <a:p>
            <a:r>
              <a:rPr lang="es-ES" sz="1400" dirty="0">
                <a:latin typeface="Arial "/>
              </a:rPr>
              <a:t>La Variedad de fréjol Negro, obtuvo el porcentaje más alto 0,27% </a:t>
            </a:r>
          </a:p>
          <a:p>
            <a:r>
              <a:rPr lang="es-ES" sz="1400" dirty="0">
                <a:latin typeface="Arial "/>
              </a:rPr>
              <a:t>frente a la variedad Rojo 0,17% y Canario 0,14%.</a:t>
            </a:r>
          </a:p>
          <a:p>
            <a:endParaRPr lang="es-ES" sz="1400" dirty="0">
              <a:latin typeface="Arial "/>
            </a:endParaRPr>
          </a:p>
          <a:p>
            <a:r>
              <a:rPr lang="es-ES" sz="1400" dirty="0">
                <a:latin typeface="Arial "/>
              </a:rPr>
              <a:t>(</a:t>
            </a:r>
            <a:r>
              <a:rPr lang="es-ES" sz="1400" dirty="0" err="1">
                <a:latin typeface="Arial "/>
              </a:rPr>
              <a:t>Henriquez</a:t>
            </a:r>
            <a:r>
              <a:rPr lang="es-ES" sz="1400" dirty="0">
                <a:latin typeface="Arial "/>
              </a:rPr>
              <a:t>, 2014) (0,1% - 1%) </a:t>
            </a:r>
          </a:p>
        </p:txBody>
      </p:sp>
    </p:spTree>
    <p:extLst>
      <p:ext uri="{BB962C8B-B14F-4D97-AF65-F5344CB8AC3E}">
        <p14:creationId xmlns:p14="http://schemas.microsoft.com/office/powerpoint/2010/main" val="2368400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6074D70-73A0-4D15-A44A-FAADDB3B2F4E}"/>
              </a:ext>
            </a:extLst>
          </p:cNvPr>
          <p:cNvSpPr txBox="1"/>
          <p:nvPr/>
        </p:nvSpPr>
        <p:spPr>
          <a:xfrm>
            <a:off x="5353333" y="726757"/>
            <a:ext cx="1485334" cy="369332"/>
          </a:xfrm>
          <a:prstGeom prst="rect">
            <a:avLst/>
          </a:prstGeom>
          <a:solidFill>
            <a:schemeClr val="accent6">
              <a:lumMod val="60000"/>
              <a:lumOff val="40000"/>
            </a:schemeClr>
          </a:solidFill>
        </p:spPr>
        <p:txBody>
          <a:bodyPr wrap="square" rtlCol="0">
            <a:spAutoFit/>
          </a:bodyPr>
          <a:lstStyle/>
          <a:p>
            <a:pPr algn="ctr"/>
            <a:r>
              <a:rPr lang="es-ES" dirty="0"/>
              <a:t>Fibra</a:t>
            </a:r>
            <a:endParaRPr lang="es-EC" dirty="0"/>
          </a:p>
        </p:txBody>
      </p:sp>
      <p:sp>
        <p:nvSpPr>
          <p:cNvPr id="5" name="CuadroTexto 4">
            <a:extLst>
              <a:ext uri="{FF2B5EF4-FFF2-40B4-BE49-F238E27FC236}">
                <a16:creationId xmlns:a16="http://schemas.microsoft.com/office/drawing/2014/main" id="{142A3BA7-2F3B-4D21-80F9-2CE06A6E7396}"/>
              </a:ext>
            </a:extLst>
          </p:cNvPr>
          <p:cNvSpPr txBox="1"/>
          <p:nvPr/>
        </p:nvSpPr>
        <p:spPr>
          <a:xfrm>
            <a:off x="1344752" y="726757"/>
            <a:ext cx="1485334" cy="369332"/>
          </a:xfrm>
          <a:prstGeom prst="rect">
            <a:avLst/>
          </a:prstGeom>
          <a:solidFill>
            <a:schemeClr val="accent6">
              <a:lumMod val="60000"/>
              <a:lumOff val="40000"/>
            </a:schemeClr>
          </a:solidFill>
        </p:spPr>
        <p:txBody>
          <a:bodyPr wrap="square" rtlCol="0">
            <a:spAutoFit/>
          </a:bodyPr>
          <a:lstStyle/>
          <a:p>
            <a:pPr algn="ctr"/>
            <a:r>
              <a:rPr lang="es-ES" dirty="0"/>
              <a:t>Grasa</a:t>
            </a:r>
            <a:endParaRPr lang="es-EC" dirty="0"/>
          </a:p>
        </p:txBody>
      </p:sp>
      <p:sp>
        <p:nvSpPr>
          <p:cNvPr id="7" name="CuadroTexto 6">
            <a:extLst>
              <a:ext uri="{FF2B5EF4-FFF2-40B4-BE49-F238E27FC236}">
                <a16:creationId xmlns:a16="http://schemas.microsoft.com/office/drawing/2014/main" id="{380651CB-CBB6-47ED-894F-B8F685A84AD9}"/>
              </a:ext>
            </a:extLst>
          </p:cNvPr>
          <p:cNvSpPr txBox="1"/>
          <p:nvPr/>
        </p:nvSpPr>
        <p:spPr>
          <a:xfrm>
            <a:off x="9361914" y="726757"/>
            <a:ext cx="1485334" cy="369332"/>
          </a:xfrm>
          <a:prstGeom prst="rect">
            <a:avLst/>
          </a:prstGeom>
          <a:solidFill>
            <a:schemeClr val="accent6">
              <a:lumMod val="60000"/>
              <a:lumOff val="40000"/>
            </a:schemeClr>
          </a:solidFill>
        </p:spPr>
        <p:txBody>
          <a:bodyPr wrap="square" rtlCol="0">
            <a:spAutoFit/>
          </a:bodyPr>
          <a:lstStyle/>
          <a:p>
            <a:pPr algn="ctr"/>
            <a:r>
              <a:rPr lang="es-ES" dirty="0"/>
              <a:t>Proteína</a:t>
            </a:r>
            <a:endParaRPr lang="es-EC" dirty="0"/>
          </a:p>
        </p:txBody>
      </p:sp>
      <p:pic>
        <p:nvPicPr>
          <p:cNvPr id="10" name="Imagen 9">
            <a:extLst>
              <a:ext uri="{FF2B5EF4-FFF2-40B4-BE49-F238E27FC236}">
                <a16:creationId xmlns:a16="http://schemas.microsoft.com/office/drawing/2014/main" id="{45862518-4AD0-4815-B62C-AAB144D26B50}"/>
              </a:ext>
            </a:extLst>
          </p:cNvPr>
          <p:cNvPicPr/>
          <p:nvPr/>
        </p:nvPicPr>
        <p:blipFill>
          <a:blip r:embed="rId2"/>
          <a:stretch>
            <a:fillRect/>
          </a:stretch>
        </p:blipFill>
        <p:spPr>
          <a:xfrm>
            <a:off x="213619" y="1571222"/>
            <a:ext cx="3747600" cy="3031200"/>
          </a:xfrm>
          <a:prstGeom prst="rect">
            <a:avLst/>
          </a:prstGeom>
        </p:spPr>
      </p:pic>
      <p:pic>
        <p:nvPicPr>
          <p:cNvPr id="11" name="Imagen 10">
            <a:extLst>
              <a:ext uri="{FF2B5EF4-FFF2-40B4-BE49-F238E27FC236}">
                <a16:creationId xmlns:a16="http://schemas.microsoft.com/office/drawing/2014/main" id="{0EFF266C-61FD-49D8-A475-A4486DFD86C5}"/>
              </a:ext>
            </a:extLst>
          </p:cNvPr>
          <p:cNvPicPr/>
          <p:nvPr/>
        </p:nvPicPr>
        <p:blipFill>
          <a:blip r:embed="rId3"/>
          <a:stretch>
            <a:fillRect/>
          </a:stretch>
        </p:blipFill>
        <p:spPr>
          <a:xfrm>
            <a:off x="4222200" y="1571222"/>
            <a:ext cx="3747600" cy="3031200"/>
          </a:xfrm>
          <a:prstGeom prst="rect">
            <a:avLst/>
          </a:prstGeom>
        </p:spPr>
      </p:pic>
      <p:pic>
        <p:nvPicPr>
          <p:cNvPr id="12" name="Imagen 11">
            <a:extLst>
              <a:ext uri="{FF2B5EF4-FFF2-40B4-BE49-F238E27FC236}">
                <a16:creationId xmlns:a16="http://schemas.microsoft.com/office/drawing/2014/main" id="{367C5442-AD0F-463F-9E59-7F01AEA78071}"/>
              </a:ext>
            </a:extLst>
          </p:cNvPr>
          <p:cNvPicPr/>
          <p:nvPr/>
        </p:nvPicPr>
        <p:blipFill>
          <a:blip r:embed="rId4"/>
          <a:stretch>
            <a:fillRect/>
          </a:stretch>
        </p:blipFill>
        <p:spPr>
          <a:xfrm>
            <a:off x="8230781" y="1571222"/>
            <a:ext cx="3747600" cy="3031200"/>
          </a:xfrm>
          <a:prstGeom prst="rect">
            <a:avLst/>
          </a:prstGeom>
        </p:spPr>
      </p:pic>
      <p:sp>
        <p:nvSpPr>
          <p:cNvPr id="14" name="CuadroTexto 13">
            <a:extLst>
              <a:ext uri="{FF2B5EF4-FFF2-40B4-BE49-F238E27FC236}">
                <a16:creationId xmlns:a16="http://schemas.microsoft.com/office/drawing/2014/main" id="{7F3D593A-C64C-4AF2-A951-38279D7A772C}"/>
              </a:ext>
            </a:extLst>
          </p:cNvPr>
          <p:cNvSpPr txBox="1"/>
          <p:nvPr/>
        </p:nvSpPr>
        <p:spPr>
          <a:xfrm>
            <a:off x="4222200" y="4746248"/>
            <a:ext cx="3747600" cy="1384995"/>
          </a:xfrm>
          <a:prstGeom prst="rect">
            <a:avLst/>
          </a:prstGeom>
          <a:noFill/>
        </p:spPr>
        <p:txBody>
          <a:bodyPr wrap="square">
            <a:spAutoFit/>
          </a:bodyPr>
          <a:lstStyle/>
          <a:p>
            <a:r>
              <a:rPr lang="es-ES" sz="1400" dirty="0">
                <a:latin typeface="Arial "/>
              </a:rPr>
              <a:t>La Variedad de fréjol Negro, obtuvo el porcentaje más alto 5,72%</a:t>
            </a:r>
          </a:p>
          <a:p>
            <a:r>
              <a:rPr lang="es-ES" sz="1400" dirty="0">
                <a:latin typeface="Arial "/>
              </a:rPr>
              <a:t>frente a la variedad Rojo 4,83% y Canario 4,56%.</a:t>
            </a:r>
          </a:p>
          <a:p>
            <a:endParaRPr lang="es-ES" sz="1400" dirty="0">
              <a:latin typeface="Arial "/>
            </a:endParaRPr>
          </a:p>
          <a:p>
            <a:r>
              <a:rPr lang="es-ES" sz="1400" dirty="0">
                <a:latin typeface="Arial "/>
              </a:rPr>
              <a:t>(</a:t>
            </a:r>
            <a:r>
              <a:rPr lang="es-ES" sz="1400" dirty="0" err="1">
                <a:latin typeface="Arial "/>
              </a:rPr>
              <a:t>Henriquez</a:t>
            </a:r>
            <a:r>
              <a:rPr lang="es-ES" sz="1400" dirty="0">
                <a:latin typeface="Arial "/>
              </a:rPr>
              <a:t>, 2014) (3 – 5%).</a:t>
            </a:r>
          </a:p>
        </p:txBody>
      </p:sp>
      <p:sp>
        <p:nvSpPr>
          <p:cNvPr id="17" name="CuadroTexto 16">
            <a:extLst>
              <a:ext uri="{FF2B5EF4-FFF2-40B4-BE49-F238E27FC236}">
                <a16:creationId xmlns:a16="http://schemas.microsoft.com/office/drawing/2014/main" id="{81277227-0CD7-4011-96CA-1198345437EC}"/>
              </a:ext>
            </a:extLst>
          </p:cNvPr>
          <p:cNvSpPr txBox="1"/>
          <p:nvPr/>
        </p:nvSpPr>
        <p:spPr>
          <a:xfrm>
            <a:off x="373487" y="4829577"/>
            <a:ext cx="3477296" cy="1169551"/>
          </a:xfrm>
          <a:prstGeom prst="rect">
            <a:avLst/>
          </a:prstGeom>
          <a:noFill/>
        </p:spPr>
        <p:txBody>
          <a:bodyPr wrap="square" rtlCol="0">
            <a:spAutoFit/>
          </a:bodyPr>
          <a:lstStyle/>
          <a:p>
            <a:r>
              <a:rPr lang="es-ES" sz="1400" dirty="0">
                <a:latin typeface="Arial "/>
              </a:rPr>
              <a:t>La Variedad Canario obtuvo 1,34% siendo el mayor porcentaje frente a las variedades: Rojo 0,90% y Negro 0,90%</a:t>
            </a:r>
          </a:p>
          <a:p>
            <a:endParaRPr lang="es-ES" sz="1400" dirty="0">
              <a:latin typeface="Arial "/>
            </a:endParaRPr>
          </a:p>
          <a:p>
            <a:r>
              <a:rPr lang="es-EC" sz="1400" dirty="0">
                <a:latin typeface="Arial "/>
              </a:rPr>
              <a:t>(</a:t>
            </a:r>
            <a:r>
              <a:rPr lang="es-EC" sz="1400" dirty="0" err="1">
                <a:latin typeface="Arial "/>
              </a:rPr>
              <a:t>Sanchez</a:t>
            </a:r>
            <a:r>
              <a:rPr lang="es-EC" sz="1400" dirty="0">
                <a:latin typeface="Arial "/>
              </a:rPr>
              <a:t>, 2017) (0.48%- 1,64%).</a:t>
            </a:r>
          </a:p>
        </p:txBody>
      </p:sp>
      <p:sp>
        <p:nvSpPr>
          <p:cNvPr id="19" name="CuadroTexto 18">
            <a:extLst>
              <a:ext uri="{FF2B5EF4-FFF2-40B4-BE49-F238E27FC236}">
                <a16:creationId xmlns:a16="http://schemas.microsoft.com/office/drawing/2014/main" id="{85B3B827-5978-4B96-9BD2-35CE224FF585}"/>
              </a:ext>
            </a:extLst>
          </p:cNvPr>
          <p:cNvSpPr txBox="1"/>
          <p:nvPr/>
        </p:nvSpPr>
        <p:spPr>
          <a:xfrm>
            <a:off x="8501085" y="4829576"/>
            <a:ext cx="3477296" cy="1384995"/>
          </a:xfrm>
          <a:prstGeom prst="rect">
            <a:avLst/>
          </a:prstGeom>
          <a:noFill/>
        </p:spPr>
        <p:txBody>
          <a:bodyPr wrap="square" rtlCol="0">
            <a:spAutoFit/>
          </a:bodyPr>
          <a:lstStyle/>
          <a:p>
            <a:r>
              <a:rPr lang="es-ES" sz="1400" dirty="0">
                <a:latin typeface="Arial "/>
              </a:rPr>
              <a:t>La Variedad Rojo aporto el 20,75% siendo el mayor porcentaje frente a la variedad Canario con 18,97% y la variedad Negro 19,32%</a:t>
            </a:r>
          </a:p>
          <a:p>
            <a:endParaRPr lang="es-ES" sz="1400" dirty="0">
              <a:latin typeface="Arial "/>
            </a:endParaRPr>
          </a:p>
          <a:p>
            <a:r>
              <a:rPr lang="es-EC" sz="1400" dirty="0">
                <a:latin typeface="Arial "/>
              </a:rPr>
              <a:t>(</a:t>
            </a:r>
            <a:r>
              <a:rPr lang="es-EC" sz="1400" dirty="0" err="1">
                <a:latin typeface="Arial "/>
              </a:rPr>
              <a:t>Mahajan</a:t>
            </a:r>
            <a:r>
              <a:rPr lang="es-EC" sz="1400" dirty="0">
                <a:latin typeface="Arial "/>
              </a:rPr>
              <a:t>, 2015)     20,30%</a:t>
            </a:r>
          </a:p>
        </p:txBody>
      </p:sp>
    </p:spTree>
    <p:extLst>
      <p:ext uri="{BB962C8B-B14F-4D97-AF65-F5344CB8AC3E}">
        <p14:creationId xmlns:p14="http://schemas.microsoft.com/office/powerpoint/2010/main" val="1610076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6C07B81-8DC0-410D-A49F-9C834DED89E2}"/>
              </a:ext>
            </a:extLst>
          </p:cNvPr>
          <p:cNvPicPr/>
          <p:nvPr/>
        </p:nvPicPr>
        <p:blipFill>
          <a:blip r:embed="rId2"/>
          <a:stretch>
            <a:fillRect/>
          </a:stretch>
        </p:blipFill>
        <p:spPr>
          <a:xfrm>
            <a:off x="3078051" y="1146221"/>
            <a:ext cx="5911403" cy="3407664"/>
          </a:xfrm>
          <a:prstGeom prst="rect">
            <a:avLst/>
          </a:prstGeom>
        </p:spPr>
      </p:pic>
      <p:sp>
        <p:nvSpPr>
          <p:cNvPr id="5" name="CuadroTexto 4">
            <a:extLst>
              <a:ext uri="{FF2B5EF4-FFF2-40B4-BE49-F238E27FC236}">
                <a16:creationId xmlns:a16="http://schemas.microsoft.com/office/drawing/2014/main" id="{444F3CF3-D711-4CCA-90B4-60703769F1AD}"/>
              </a:ext>
            </a:extLst>
          </p:cNvPr>
          <p:cNvSpPr txBox="1"/>
          <p:nvPr/>
        </p:nvSpPr>
        <p:spPr>
          <a:xfrm>
            <a:off x="4730598" y="682953"/>
            <a:ext cx="2195250" cy="369332"/>
          </a:xfrm>
          <a:prstGeom prst="rect">
            <a:avLst/>
          </a:prstGeom>
          <a:solidFill>
            <a:schemeClr val="accent6">
              <a:lumMod val="60000"/>
              <a:lumOff val="40000"/>
            </a:schemeClr>
          </a:solidFill>
        </p:spPr>
        <p:txBody>
          <a:bodyPr wrap="square" rtlCol="0">
            <a:spAutoFit/>
          </a:bodyPr>
          <a:lstStyle/>
          <a:p>
            <a:pPr algn="ctr"/>
            <a:r>
              <a:rPr lang="es-ES" dirty="0"/>
              <a:t>Aflatoxinas Totales</a:t>
            </a:r>
            <a:endParaRPr lang="es-EC" dirty="0"/>
          </a:p>
        </p:txBody>
      </p:sp>
      <p:sp>
        <p:nvSpPr>
          <p:cNvPr id="7" name="CuadroTexto 6">
            <a:extLst>
              <a:ext uri="{FF2B5EF4-FFF2-40B4-BE49-F238E27FC236}">
                <a16:creationId xmlns:a16="http://schemas.microsoft.com/office/drawing/2014/main" id="{8BF655E6-29EB-43C4-A2D2-741B964A2235}"/>
              </a:ext>
            </a:extLst>
          </p:cNvPr>
          <p:cNvSpPr txBox="1"/>
          <p:nvPr/>
        </p:nvSpPr>
        <p:spPr>
          <a:xfrm>
            <a:off x="3078051" y="4828074"/>
            <a:ext cx="5911404" cy="1384995"/>
          </a:xfrm>
          <a:prstGeom prst="rect">
            <a:avLst/>
          </a:prstGeom>
          <a:noFill/>
        </p:spPr>
        <p:txBody>
          <a:bodyPr wrap="square">
            <a:spAutoFit/>
          </a:bodyPr>
          <a:lstStyle/>
          <a:p>
            <a:r>
              <a:rPr lang="es-EC" sz="1400" b="0" dirty="0">
                <a:effectLst/>
                <a:latin typeface="Arial" panose="020B0604020202020204" pitchFamily="34" charset="0"/>
                <a:ea typeface="Times New Roman" panose="02020603050405020304" pitchFamily="18" charset="0"/>
              </a:rPr>
              <a:t>Con respecto a la concentración de Aflatoxinas en el Ecuador no contamos con ninguna regulación que ayude a controlar estos niveles de contaminación, en nuestro ensayo la variedad Negro obtuvo 2,61 ppb presentó la mayor cantidad frente a la variedad Canario 1,78 ppb y Roja 0,48 ppb, la FDA (</a:t>
            </a:r>
            <a:r>
              <a:rPr lang="es-EC" sz="1400" b="0" dirty="0" err="1">
                <a:effectLst/>
                <a:latin typeface="Arial" panose="020B0604020202020204" pitchFamily="34" charset="0"/>
                <a:ea typeface="Times New Roman" panose="02020603050405020304" pitchFamily="18" charset="0"/>
              </a:rPr>
              <a:t>Food</a:t>
            </a:r>
            <a:r>
              <a:rPr lang="es-EC" sz="1400" b="0" dirty="0">
                <a:effectLst/>
                <a:latin typeface="Arial" panose="020B0604020202020204" pitchFamily="34" charset="0"/>
                <a:ea typeface="Times New Roman" panose="02020603050405020304" pitchFamily="18" charset="0"/>
              </a:rPr>
              <a:t> and </a:t>
            </a:r>
            <a:r>
              <a:rPr lang="es-EC" sz="1400" b="0" dirty="0" err="1">
                <a:effectLst/>
                <a:latin typeface="Arial" panose="020B0604020202020204" pitchFamily="34" charset="0"/>
                <a:ea typeface="Times New Roman" panose="02020603050405020304" pitchFamily="18" charset="0"/>
              </a:rPr>
              <a:t>Drug</a:t>
            </a:r>
            <a:r>
              <a:rPr lang="es-EC" sz="1400" b="0" dirty="0">
                <a:effectLst/>
                <a:latin typeface="Arial" panose="020B0604020202020204" pitchFamily="34" charset="0"/>
                <a:ea typeface="Times New Roman" panose="02020603050405020304" pitchFamily="18" charset="0"/>
              </a:rPr>
              <a:t> </a:t>
            </a:r>
            <a:r>
              <a:rPr lang="es-EC" sz="1400" b="0" dirty="0" err="1">
                <a:effectLst/>
                <a:latin typeface="Arial" panose="020B0604020202020204" pitchFamily="34" charset="0"/>
                <a:ea typeface="Times New Roman" panose="02020603050405020304" pitchFamily="18" charset="0"/>
              </a:rPr>
              <a:t>Administration</a:t>
            </a:r>
            <a:r>
              <a:rPr lang="es-EC" sz="1400" b="0" dirty="0">
                <a:effectLst/>
                <a:latin typeface="Arial" panose="020B0604020202020204" pitchFamily="34" charset="0"/>
                <a:ea typeface="Times New Roman" panose="02020603050405020304" pitchFamily="18" charset="0"/>
              </a:rPr>
              <a:t>) establece que el nivel máximo permitido para aflatoxinas totales es de 20 ppb.</a:t>
            </a:r>
            <a:endParaRPr lang="es-EC" sz="1400" dirty="0"/>
          </a:p>
        </p:txBody>
      </p:sp>
    </p:spTree>
    <p:extLst>
      <p:ext uri="{BB962C8B-B14F-4D97-AF65-F5344CB8AC3E}">
        <p14:creationId xmlns:p14="http://schemas.microsoft.com/office/powerpoint/2010/main" val="2548365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B4CC6FB-47E0-41F6-A728-CEA92B74CBD8}"/>
              </a:ext>
            </a:extLst>
          </p:cNvPr>
          <p:cNvSpPr/>
          <p:nvPr/>
        </p:nvSpPr>
        <p:spPr>
          <a:xfrm>
            <a:off x="2264505" y="0"/>
            <a:ext cx="7920566" cy="707886"/>
          </a:xfrm>
          <a:prstGeom prst="rect">
            <a:avLst/>
          </a:prstGeom>
        </p:spPr>
        <p:txBody>
          <a:bodyPr wrap="none">
            <a:spAutoFit/>
          </a:bodyPr>
          <a:lstStyle/>
          <a:p>
            <a:pPr lvl="0" algn="just"/>
            <a:r>
              <a:rPr lang="es-ES" sz="400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Arial" panose="020B0604020202020204" pitchFamily="34" charset="0"/>
                <a:cs typeface="Arial" panose="020B0604020202020204" pitchFamily="34" charset="0"/>
              </a:rPr>
              <a:t>RESULTADOS Y DISCUSIONES </a:t>
            </a:r>
            <a:endParaRPr lang="es-EC" sz="4000" b="1" dirty="0">
              <a:ln w="9525">
                <a:solidFill>
                  <a:prstClr val="white"/>
                </a:solidFill>
                <a:prstDash val="solid"/>
              </a:ln>
              <a:solidFill>
                <a:prstClr val="black"/>
              </a:solidFill>
              <a:effectLst>
                <a:outerShdw blurRad="12700" dist="38100" dir="2700000" algn="tl" rotWithShape="0">
                  <a:prstClr val="white">
                    <a:lumMod val="50000"/>
                  </a:prstClr>
                </a:outerShdw>
              </a:effectLst>
            </a:endParaRPr>
          </a:p>
        </p:txBody>
      </p:sp>
      <p:sp>
        <p:nvSpPr>
          <p:cNvPr id="4" name="Flecha: a la derecha 3">
            <a:extLst>
              <a:ext uri="{FF2B5EF4-FFF2-40B4-BE49-F238E27FC236}">
                <a16:creationId xmlns:a16="http://schemas.microsoft.com/office/drawing/2014/main" id="{A4CE1CAC-D3FF-43B6-A7E5-C5A8827CE2E9}"/>
              </a:ext>
            </a:extLst>
          </p:cNvPr>
          <p:cNvSpPr/>
          <p:nvPr/>
        </p:nvSpPr>
        <p:spPr>
          <a:xfrm>
            <a:off x="193182" y="524805"/>
            <a:ext cx="1517531" cy="707886"/>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CuadroTexto 2">
            <a:extLst>
              <a:ext uri="{FF2B5EF4-FFF2-40B4-BE49-F238E27FC236}">
                <a16:creationId xmlns:a16="http://schemas.microsoft.com/office/drawing/2014/main" id="{0AC61374-CD60-469D-83C2-A207B225027E}"/>
              </a:ext>
            </a:extLst>
          </p:cNvPr>
          <p:cNvSpPr txBox="1"/>
          <p:nvPr/>
        </p:nvSpPr>
        <p:spPr>
          <a:xfrm>
            <a:off x="141666" y="694082"/>
            <a:ext cx="1620562" cy="369332"/>
          </a:xfrm>
          <a:prstGeom prst="rect">
            <a:avLst/>
          </a:prstGeom>
          <a:noFill/>
        </p:spPr>
        <p:txBody>
          <a:bodyPr wrap="square" rtlCol="0">
            <a:spAutoFit/>
          </a:bodyPr>
          <a:lstStyle/>
          <a:p>
            <a:r>
              <a:rPr lang="es-ES" dirty="0">
                <a:latin typeface="Arial "/>
              </a:rPr>
              <a:t>FACTOR B</a:t>
            </a:r>
            <a:endParaRPr lang="es-EC" dirty="0">
              <a:latin typeface="Arial "/>
            </a:endParaRPr>
          </a:p>
        </p:txBody>
      </p:sp>
      <p:sp>
        <p:nvSpPr>
          <p:cNvPr id="8" name="CuadroTexto 7">
            <a:extLst>
              <a:ext uri="{FF2B5EF4-FFF2-40B4-BE49-F238E27FC236}">
                <a16:creationId xmlns:a16="http://schemas.microsoft.com/office/drawing/2014/main" id="{A40BD8A5-7665-4FF8-A45C-FF2469FD15A4}"/>
              </a:ext>
            </a:extLst>
          </p:cNvPr>
          <p:cNvSpPr txBox="1"/>
          <p:nvPr/>
        </p:nvSpPr>
        <p:spPr>
          <a:xfrm>
            <a:off x="1401081" y="1297257"/>
            <a:ext cx="1485334" cy="369332"/>
          </a:xfrm>
          <a:prstGeom prst="rect">
            <a:avLst/>
          </a:prstGeom>
          <a:solidFill>
            <a:schemeClr val="accent4">
              <a:lumMod val="60000"/>
              <a:lumOff val="40000"/>
            </a:schemeClr>
          </a:solidFill>
        </p:spPr>
        <p:txBody>
          <a:bodyPr wrap="square" rtlCol="0">
            <a:spAutoFit/>
          </a:bodyPr>
          <a:lstStyle/>
          <a:p>
            <a:r>
              <a:rPr lang="es-ES" dirty="0"/>
              <a:t>Materia Seca </a:t>
            </a:r>
            <a:endParaRPr lang="es-EC" dirty="0"/>
          </a:p>
        </p:txBody>
      </p:sp>
      <p:sp>
        <p:nvSpPr>
          <p:cNvPr id="11" name="CuadroTexto 10">
            <a:extLst>
              <a:ext uri="{FF2B5EF4-FFF2-40B4-BE49-F238E27FC236}">
                <a16:creationId xmlns:a16="http://schemas.microsoft.com/office/drawing/2014/main" id="{7BCAF2BA-C7CF-40FE-808F-3EF9E533F406}"/>
              </a:ext>
            </a:extLst>
          </p:cNvPr>
          <p:cNvSpPr txBox="1"/>
          <p:nvPr/>
        </p:nvSpPr>
        <p:spPr>
          <a:xfrm>
            <a:off x="5482121" y="1297257"/>
            <a:ext cx="1485334" cy="369332"/>
          </a:xfrm>
          <a:prstGeom prst="rect">
            <a:avLst/>
          </a:prstGeom>
          <a:solidFill>
            <a:schemeClr val="accent4">
              <a:lumMod val="60000"/>
              <a:lumOff val="40000"/>
            </a:schemeClr>
          </a:solidFill>
        </p:spPr>
        <p:txBody>
          <a:bodyPr wrap="square" rtlCol="0">
            <a:spAutoFit/>
          </a:bodyPr>
          <a:lstStyle/>
          <a:p>
            <a:pPr algn="ctr"/>
            <a:r>
              <a:rPr lang="es-ES" dirty="0"/>
              <a:t>Humedad</a:t>
            </a:r>
            <a:endParaRPr lang="es-EC" dirty="0"/>
          </a:p>
        </p:txBody>
      </p:sp>
      <p:sp>
        <p:nvSpPr>
          <p:cNvPr id="14" name="CuadroTexto 13">
            <a:extLst>
              <a:ext uri="{FF2B5EF4-FFF2-40B4-BE49-F238E27FC236}">
                <a16:creationId xmlns:a16="http://schemas.microsoft.com/office/drawing/2014/main" id="{8AEE1721-D740-4BFF-9F62-FF987233B13E}"/>
              </a:ext>
            </a:extLst>
          </p:cNvPr>
          <p:cNvSpPr txBox="1"/>
          <p:nvPr/>
        </p:nvSpPr>
        <p:spPr>
          <a:xfrm>
            <a:off x="9548705" y="1297257"/>
            <a:ext cx="1485334" cy="369332"/>
          </a:xfrm>
          <a:prstGeom prst="rect">
            <a:avLst/>
          </a:prstGeom>
          <a:solidFill>
            <a:schemeClr val="accent4">
              <a:lumMod val="60000"/>
              <a:lumOff val="40000"/>
            </a:schemeClr>
          </a:solidFill>
        </p:spPr>
        <p:txBody>
          <a:bodyPr wrap="square" rtlCol="0">
            <a:spAutoFit/>
          </a:bodyPr>
          <a:lstStyle/>
          <a:p>
            <a:pPr algn="ctr"/>
            <a:r>
              <a:rPr lang="es-ES" dirty="0"/>
              <a:t>Ceniza</a:t>
            </a:r>
            <a:endParaRPr lang="es-EC" dirty="0"/>
          </a:p>
        </p:txBody>
      </p:sp>
      <p:pic>
        <p:nvPicPr>
          <p:cNvPr id="16" name="Imagen 15">
            <a:extLst>
              <a:ext uri="{FF2B5EF4-FFF2-40B4-BE49-F238E27FC236}">
                <a16:creationId xmlns:a16="http://schemas.microsoft.com/office/drawing/2014/main" id="{374A58B2-2D5A-4FF8-A212-93BDF4C5D5FF}"/>
              </a:ext>
            </a:extLst>
          </p:cNvPr>
          <p:cNvPicPr/>
          <p:nvPr/>
        </p:nvPicPr>
        <p:blipFill>
          <a:blip r:embed="rId2"/>
          <a:stretch>
            <a:fillRect/>
          </a:stretch>
        </p:blipFill>
        <p:spPr>
          <a:xfrm>
            <a:off x="193182" y="1730170"/>
            <a:ext cx="3812119" cy="2876550"/>
          </a:xfrm>
          <a:prstGeom prst="rect">
            <a:avLst/>
          </a:prstGeom>
        </p:spPr>
      </p:pic>
      <p:pic>
        <p:nvPicPr>
          <p:cNvPr id="18" name="Imagen 17">
            <a:extLst>
              <a:ext uri="{FF2B5EF4-FFF2-40B4-BE49-F238E27FC236}">
                <a16:creationId xmlns:a16="http://schemas.microsoft.com/office/drawing/2014/main" id="{E43E490F-4780-4E3D-9513-9BE3BD754BAB}"/>
              </a:ext>
            </a:extLst>
          </p:cNvPr>
          <p:cNvPicPr/>
          <p:nvPr/>
        </p:nvPicPr>
        <p:blipFill>
          <a:blip r:embed="rId3"/>
          <a:stretch>
            <a:fillRect/>
          </a:stretch>
        </p:blipFill>
        <p:spPr>
          <a:xfrm>
            <a:off x="4232863" y="1730170"/>
            <a:ext cx="3726274" cy="2876550"/>
          </a:xfrm>
          <a:prstGeom prst="rect">
            <a:avLst/>
          </a:prstGeom>
        </p:spPr>
      </p:pic>
      <p:pic>
        <p:nvPicPr>
          <p:cNvPr id="19" name="Imagen 18">
            <a:extLst>
              <a:ext uri="{FF2B5EF4-FFF2-40B4-BE49-F238E27FC236}">
                <a16:creationId xmlns:a16="http://schemas.microsoft.com/office/drawing/2014/main" id="{F050ABA0-9127-4BFC-B37F-6C951DFCB859}"/>
              </a:ext>
            </a:extLst>
          </p:cNvPr>
          <p:cNvPicPr/>
          <p:nvPr/>
        </p:nvPicPr>
        <p:blipFill>
          <a:blip r:embed="rId4"/>
          <a:stretch>
            <a:fillRect/>
          </a:stretch>
        </p:blipFill>
        <p:spPr>
          <a:xfrm>
            <a:off x="8145888" y="1730170"/>
            <a:ext cx="3726274" cy="2876550"/>
          </a:xfrm>
          <a:prstGeom prst="rect">
            <a:avLst/>
          </a:prstGeom>
        </p:spPr>
      </p:pic>
      <p:sp>
        <p:nvSpPr>
          <p:cNvPr id="20" name="CuadroTexto 19">
            <a:extLst>
              <a:ext uri="{FF2B5EF4-FFF2-40B4-BE49-F238E27FC236}">
                <a16:creationId xmlns:a16="http://schemas.microsoft.com/office/drawing/2014/main" id="{0301B0D9-E50D-423A-AB80-18ACA816110D}"/>
              </a:ext>
            </a:extLst>
          </p:cNvPr>
          <p:cNvSpPr txBox="1"/>
          <p:nvPr/>
        </p:nvSpPr>
        <p:spPr>
          <a:xfrm>
            <a:off x="4232863" y="4812233"/>
            <a:ext cx="3726274" cy="1384995"/>
          </a:xfrm>
          <a:prstGeom prst="rect">
            <a:avLst/>
          </a:prstGeom>
          <a:noFill/>
        </p:spPr>
        <p:txBody>
          <a:bodyPr wrap="square">
            <a:spAutoFit/>
          </a:bodyPr>
          <a:lstStyle/>
          <a:p>
            <a:r>
              <a:rPr lang="es-EC" sz="1400" dirty="0">
                <a:latin typeface="Arial" panose="020B0604020202020204" pitchFamily="34" charset="0"/>
                <a:ea typeface="Times New Roman" panose="02020603050405020304" pitchFamily="18" charset="0"/>
              </a:rPr>
              <a:t>L</a:t>
            </a:r>
            <a:r>
              <a:rPr lang="es-EC" sz="1400" b="0" dirty="0">
                <a:effectLst/>
                <a:latin typeface="Arial" panose="020B0604020202020204" pitchFamily="34" charset="0"/>
                <a:ea typeface="Times New Roman" panose="02020603050405020304" pitchFamily="18" charset="0"/>
              </a:rPr>
              <a:t>a presentación Enlatado obtuvo 7,04% frente a la presentación al granel 1,42% y empaque plástico 1,01%.</a:t>
            </a:r>
          </a:p>
          <a:p>
            <a:endParaRPr lang="es-EC" sz="1400" dirty="0">
              <a:latin typeface="Arial" panose="020B0604020202020204" pitchFamily="34" charset="0"/>
              <a:ea typeface="Times New Roman" panose="02020603050405020304" pitchFamily="18" charset="0"/>
            </a:endParaRPr>
          </a:p>
          <a:p>
            <a:r>
              <a:rPr lang="es-ES" sz="1400" b="0" dirty="0">
                <a:effectLst/>
                <a:latin typeface="Arial" panose="020B0604020202020204" pitchFamily="34" charset="0"/>
                <a:ea typeface="Times New Roman" panose="02020603050405020304" pitchFamily="18" charset="0"/>
              </a:rPr>
              <a:t>(Pescador, 2010)  </a:t>
            </a:r>
            <a:r>
              <a:rPr lang="es-EC" sz="1400" b="0" dirty="0">
                <a:effectLst/>
                <a:latin typeface="Arial" panose="020B0604020202020204" pitchFamily="34" charset="0"/>
                <a:ea typeface="Times New Roman" panose="02020603050405020304" pitchFamily="18" charset="0"/>
              </a:rPr>
              <a:t>8,87% a 9,19% en fréjol enlatado.</a:t>
            </a:r>
            <a:endParaRPr lang="es-EC" sz="1400" dirty="0"/>
          </a:p>
        </p:txBody>
      </p:sp>
      <p:sp>
        <p:nvSpPr>
          <p:cNvPr id="21" name="CuadroTexto 20">
            <a:extLst>
              <a:ext uri="{FF2B5EF4-FFF2-40B4-BE49-F238E27FC236}">
                <a16:creationId xmlns:a16="http://schemas.microsoft.com/office/drawing/2014/main" id="{7EFC92AA-C1AA-488F-B09C-D69B184A86F4}"/>
              </a:ext>
            </a:extLst>
          </p:cNvPr>
          <p:cNvSpPr txBox="1"/>
          <p:nvPr/>
        </p:nvSpPr>
        <p:spPr>
          <a:xfrm>
            <a:off x="193182" y="4982673"/>
            <a:ext cx="3812119" cy="738664"/>
          </a:xfrm>
          <a:prstGeom prst="rect">
            <a:avLst/>
          </a:prstGeom>
          <a:noFill/>
        </p:spPr>
        <p:txBody>
          <a:bodyPr wrap="square">
            <a:spAutoFit/>
          </a:bodyPr>
          <a:lstStyle/>
          <a:p>
            <a:r>
              <a:rPr lang="es-EC" sz="1400" b="0" dirty="0">
                <a:effectLst/>
                <a:latin typeface="Arial" panose="020B0604020202020204" pitchFamily="34" charset="0"/>
                <a:ea typeface="Times New Roman" panose="02020603050405020304" pitchFamily="18" charset="0"/>
              </a:rPr>
              <a:t>El empaque plástico 98,95% seguido la presentación al granel 98,58% y enlatado 92,88%.</a:t>
            </a:r>
            <a:endParaRPr lang="es-EC" sz="1400" dirty="0"/>
          </a:p>
        </p:txBody>
      </p:sp>
      <p:sp>
        <p:nvSpPr>
          <p:cNvPr id="22" name="CuadroTexto 21">
            <a:extLst>
              <a:ext uri="{FF2B5EF4-FFF2-40B4-BE49-F238E27FC236}">
                <a16:creationId xmlns:a16="http://schemas.microsoft.com/office/drawing/2014/main" id="{81FF253F-3069-49BD-85CC-272EB032BA87}"/>
              </a:ext>
            </a:extLst>
          </p:cNvPr>
          <p:cNvSpPr txBox="1"/>
          <p:nvPr/>
        </p:nvSpPr>
        <p:spPr>
          <a:xfrm>
            <a:off x="8186699" y="4812233"/>
            <a:ext cx="4005301" cy="1600438"/>
          </a:xfrm>
          <a:prstGeom prst="rect">
            <a:avLst/>
          </a:prstGeom>
          <a:noFill/>
        </p:spPr>
        <p:txBody>
          <a:bodyPr wrap="square">
            <a:spAutoFit/>
          </a:bodyPr>
          <a:lstStyle/>
          <a:p>
            <a:r>
              <a:rPr lang="es-EC" sz="1400" dirty="0">
                <a:latin typeface="Arial" panose="020B0604020202020204" pitchFamily="34" charset="0"/>
                <a:ea typeface="Times New Roman" panose="02020603050405020304" pitchFamily="18" charset="0"/>
              </a:rPr>
              <a:t>E</a:t>
            </a:r>
            <a:r>
              <a:rPr lang="es-EC" sz="1400" b="0" dirty="0">
                <a:effectLst/>
                <a:latin typeface="Arial" panose="020B0604020202020204" pitchFamily="34" charset="0"/>
                <a:ea typeface="Times New Roman" panose="02020603050405020304" pitchFamily="18" charset="0"/>
              </a:rPr>
              <a:t>mpaque plástico 0,30% tuvo mayor porcentaje frente a la presentación al granel 0,23% y enlatado 0,07%</a:t>
            </a:r>
          </a:p>
          <a:p>
            <a:endParaRPr lang="es-EC" sz="1400" dirty="0">
              <a:latin typeface="Arial" panose="020B0604020202020204" pitchFamily="34" charset="0"/>
              <a:ea typeface="Times New Roman" panose="02020603050405020304" pitchFamily="18" charset="0"/>
            </a:endParaRPr>
          </a:p>
          <a:p>
            <a:r>
              <a:rPr lang="es-ES" sz="1400" b="0" dirty="0">
                <a:effectLst/>
                <a:latin typeface="Arial" panose="020B0604020202020204" pitchFamily="34" charset="0"/>
                <a:ea typeface="Times New Roman" panose="02020603050405020304" pitchFamily="18" charset="0"/>
              </a:rPr>
              <a:t>(Carmona, 2007)</a:t>
            </a:r>
            <a:r>
              <a:rPr lang="es-EC" sz="1400" b="0" dirty="0">
                <a:effectLst/>
                <a:latin typeface="Arial" panose="020B0604020202020204" pitchFamily="34" charset="0"/>
                <a:ea typeface="Times New Roman" panose="02020603050405020304" pitchFamily="18" charset="0"/>
              </a:rPr>
              <a:t>  el contenido de cenizas puede variar por características del suelo y genética del cultivar.</a:t>
            </a:r>
            <a:endParaRPr lang="es-EC" sz="1400" dirty="0"/>
          </a:p>
        </p:txBody>
      </p:sp>
    </p:spTree>
    <p:extLst>
      <p:ext uri="{BB962C8B-B14F-4D97-AF65-F5344CB8AC3E}">
        <p14:creationId xmlns:p14="http://schemas.microsoft.com/office/powerpoint/2010/main" val="1208206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6074D70-73A0-4D15-A44A-FAADDB3B2F4E}"/>
              </a:ext>
            </a:extLst>
          </p:cNvPr>
          <p:cNvSpPr txBox="1"/>
          <p:nvPr/>
        </p:nvSpPr>
        <p:spPr>
          <a:xfrm>
            <a:off x="1555176" y="726757"/>
            <a:ext cx="1485334" cy="369332"/>
          </a:xfrm>
          <a:prstGeom prst="rect">
            <a:avLst/>
          </a:prstGeom>
          <a:solidFill>
            <a:schemeClr val="accent4">
              <a:lumMod val="60000"/>
              <a:lumOff val="40000"/>
            </a:schemeClr>
          </a:solidFill>
        </p:spPr>
        <p:txBody>
          <a:bodyPr wrap="square" rtlCol="0">
            <a:spAutoFit/>
          </a:bodyPr>
          <a:lstStyle/>
          <a:p>
            <a:pPr algn="ctr"/>
            <a:r>
              <a:rPr lang="es-ES" dirty="0"/>
              <a:t>Fibra</a:t>
            </a:r>
            <a:endParaRPr lang="es-EC" dirty="0"/>
          </a:p>
        </p:txBody>
      </p:sp>
      <p:sp>
        <p:nvSpPr>
          <p:cNvPr id="5" name="CuadroTexto 4">
            <a:extLst>
              <a:ext uri="{FF2B5EF4-FFF2-40B4-BE49-F238E27FC236}">
                <a16:creationId xmlns:a16="http://schemas.microsoft.com/office/drawing/2014/main" id="{142A3BA7-2F3B-4D21-80F9-2CE06A6E7396}"/>
              </a:ext>
            </a:extLst>
          </p:cNvPr>
          <p:cNvSpPr txBox="1"/>
          <p:nvPr/>
        </p:nvSpPr>
        <p:spPr>
          <a:xfrm>
            <a:off x="5458545" y="726757"/>
            <a:ext cx="1485334" cy="369332"/>
          </a:xfrm>
          <a:prstGeom prst="rect">
            <a:avLst/>
          </a:prstGeom>
          <a:solidFill>
            <a:schemeClr val="accent4">
              <a:lumMod val="60000"/>
              <a:lumOff val="40000"/>
            </a:schemeClr>
          </a:solidFill>
        </p:spPr>
        <p:txBody>
          <a:bodyPr wrap="square" rtlCol="0">
            <a:spAutoFit/>
          </a:bodyPr>
          <a:lstStyle/>
          <a:p>
            <a:pPr algn="ctr"/>
            <a:r>
              <a:rPr lang="es-ES" dirty="0"/>
              <a:t>Grasa</a:t>
            </a:r>
            <a:endParaRPr lang="es-EC" dirty="0"/>
          </a:p>
        </p:txBody>
      </p:sp>
      <p:sp>
        <p:nvSpPr>
          <p:cNvPr id="7" name="CuadroTexto 6">
            <a:extLst>
              <a:ext uri="{FF2B5EF4-FFF2-40B4-BE49-F238E27FC236}">
                <a16:creationId xmlns:a16="http://schemas.microsoft.com/office/drawing/2014/main" id="{380651CB-CBB6-47ED-894F-B8F685A84AD9}"/>
              </a:ext>
            </a:extLst>
          </p:cNvPr>
          <p:cNvSpPr txBox="1"/>
          <p:nvPr/>
        </p:nvSpPr>
        <p:spPr>
          <a:xfrm>
            <a:off x="9361914" y="726757"/>
            <a:ext cx="1485334" cy="369332"/>
          </a:xfrm>
          <a:prstGeom prst="rect">
            <a:avLst/>
          </a:prstGeom>
          <a:solidFill>
            <a:schemeClr val="accent4">
              <a:lumMod val="60000"/>
              <a:lumOff val="40000"/>
            </a:schemeClr>
          </a:solidFill>
        </p:spPr>
        <p:txBody>
          <a:bodyPr wrap="square" rtlCol="0">
            <a:spAutoFit/>
          </a:bodyPr>
          <a:lstStyle/>
          <a:p>
            <a:pPr algn="ctr"/>
            <a:r>
              <a:rPr lang="es-ES" dirty="0"/>
              <a:t>Proteína</a:t>
            </a:r>
            <a:endParaRPr lang="es-EC" dirty="0"/>
          </a:p>
        </p:txBody>
      </p:sp>
      <p:pic>
        <p:nvPicPr>
          <p:cNvPr id="13" name="Imagen 12">
            <a:extLst>
              <a:ext uri="{FF2B5EF4-FFF2-40B4-BE49-F238E27FC236}">
                <a16:creationId xmlns:a16="http://schemas.microsoft.com/office/drawing/2014/main" id="{D306F93E-994A-4F74-9842-AFF56B70811B}"/>
              </a:ext>
            </a:extLst>
          </p:cNvPr>
          <p:cNvPicPr/>
          <p:nvPr/>
        </p:nvPicPr>
        <p:blipFill>
          <a:blip r:embed="rId2"/>
          <a:stretch>
            <a:fillRect/>
          </a:stretch>
        </p:blipFill>
        <p:spPr>
          <a:xfrm>
            <a:off x="4382066" y="1571221"/>
            <a:ext cx="3587732" cy="3031200"/>
          </a:xfrm>
          <a:prstGeom prst="rect">
            <a:avLst/>
          </a:prstGeom>
        </p:spPr>
      </p:pic>
      <p:pic>
        <p:nvPicPr>
          <p:cNvPr id="15" name="Imagen 14">
            <a:extLst>
              <a:ext uri="{FF2B5EF4-FFF2-40B4-BE49-F238E27FC236}">
                <a16:creationId xmlns:a16="http://schemas.microsoft.com/office/drawing/2014/main" id="{2600FA58-9DFE-4104-B5C6-5EC39BF05CD4}"/>
              </a:ext>
            </a:extLst>
          </p:cNvPr>
          <p:cNvPicPr/>
          <p:nvPr/>
        </p:nvPicPr>
        <p:blipFill>
          <a:blip r:embed="rId3"/>
          <a:stretch>
            <a:fillRect/>
          </a:stretch>
        </p:blipFill>
        <p:spPr>
          <a:xfrm>
            <a:off x="424044" y="1571220"/>
            <a:ext cx="3747599" cy="3031200"/>
          </a:xfrm>
          <a:prstGeom prst="rect">
            <a:avLst/>
          </a:prstGeom>
        </p:spPr>
      </p:pic>
      <p:pic>
        <p:nvPicPr>
          <p:cNvPr id="16" name="Imagen 15">
            <a:extLst>
              <a:ext uri="{FF2B5EF4-FFF2-40B4-BE49-F238E27FC236}">
                <a16:creationId xmlns:a16="http://schemas.microsoft.com/office/drawing/2014/main" id="{8D613B4F-F61F-441A-994F-4397838F3A7D}"/>
              </a:ext>
            </a:extLst>
          </p:cNvPr>
          <p:cNvPicPr/>
          <p:nvPr/>
        </p:nvPicPr>
        <p:blipFill>
          <a:blip r:embed="rId4"/>
          <a:stretch>
            <a:fillRect/>
          </a:stretch>
        </p:blipFill>
        <p:spPr>
          <a:xfrm>
            <a:off x="8230778" y="1571221"/>
            <a:ext cx="3587732" cy="3031199"/>
          </a:xfrm>
          <a:prstGeom prst="rect">
            <a:avLst/>
          </a:prstGeom>
        </p:spPr>
      </p:pic>
      <p:sp>
        <p:nvSpPr>
          <p:cNvPr id="18" name="CuadroTexto 17">
            <a:extLst>
              <a:ext uri="{FF2B5EF4-FFF2-40B4-BE49-F238E27FC236}">
                <a16:creationId xmlns:a16="http://schemas.microsoft.com/office/drawing/2014/main" id="{807D27CF-06B4-445C-9088-D5E51904DFD0}"/>
              </a:ext>
            </a:extLst>
          </p:cNvPr>
          <p:cNvSpPr txBox="1"/>
          <p:nvPr/>
        </p:nvSpPr>
        <p:spPr>
          <a:xfrm>
            <a:off x="373488" y="4921908"/>
            <a:ext cx="7596310" cy="1169551"/>
          </a:xfrm>
          <a:prstGeom prst="rect">
            <a:avLst/>
          </a:prstGeom>
          <a:noFill/>
        </p:spPr>
        <p:txBody>
          <a:bodyPr wrap="square">
            <a:spAutoFit/>
          </a:bodyPr>
          <a:lstStyle/>
          <a:p>
            <a:r>
              <a:rPr lang="es-EC" sz="1400" dirty="0">
                <a:latin typeface="Arial" panose="020B0604020202020204" pitchFamily="34" charset="0"/>
                <a:ea typeface="Times New Roman" panose="02020603050405020304" pitchFamily="18" charset="0"/>
              </a:rPr>
              <a:t>L</a:t>
            </a:r>
            <a:r>
              <a:rPr lang="es-EC" sz="1400" b="0" dirty="0">
                <a:effectLst/>
                <a:latin typeface="Arial" panose="020B0604020202020204" pitchFamily="34" charset="0"/>
                <a:ea typeface="Times New Roman" panose="02020603050405020304" pitchFamily="18" charset="0"/>
              </a:rPr>
              <a:t>a presentación empaque plástico 6,77% - 1,61% tuvo los mayores porcentajes en fibra y grasa respectivamente frente a las presentaciones: al granel 4,17% – 0,77% y enlatado 4,17% - 0,76%.</a:t>
            </a:r>
          </a:p>
          <a:p>
            <a:endParaRPr lang="es-EC" sz="1400" dirty="0">
              <a:latin typeface="Arial "/>
            </a:endParaRPr>
          </a:p>
          <a:p>
            <a:r>
              <a:rPr lang="es-EC" sz="1400" dirty="0">
                <a:latin typeface="Arial "/>
              </a:rPr>
              <a:t>Pescador (2010)  grasa (0.92% a 1.71%) </a:t>
            </a:r>
          </a:p>
        </p:txBody>
      </p:sp>
      <p:sp>
        <p:nvSpPr>
          <p:cNvPr id="20" name="CuadroTexto 19">
            <a:extLst>
              <a:ext uri="{FF2B5EF4-FFF2-40B4-BE49-F238E27FC236}">
                <a16:creationId xmlns:a16="http://schemas.microsoft.com/office/drawing/2014/main" id="{51549AB8-A444-4D15-A73D-7E7AAC5E7BCD}"/>
              </a:ext>
            </a:extLst>
          </p:cNvPr>
          <p:cNvSpPr txBox="1"/>
          <p:nvPr/>
        </p:nvSpPr>
        <p:spPr>
          <a:xfrm>
            <a:off x="8230778" y="4921908"/>
            <a:ext cx="3587732" cy="1384995"/>
          </a:xfrm>
          <a:prstGeom prst="rect">
            <a:avLst/>
          </a:prstGeom>
          <a:noFill/>
        </p:spPr>
        <p:txBody>
          <a:bodyPr wrap="square">
            <a:spAutoFit/>
          </a:bodyPr>
          <a:lstStyle/>
          <a:p>
            <a:r>
              <a:rPr lang="es-EC" sz="1400" dirty="0">
                <a:latin typeface="Arial" panose="020B0604020202020204" pitchFamily="34" charset="0"/>
                <a:ea typeface="Times New Roman" panose="02020603050405020304" pitchFamily="18" charset="0"/>
              </a:rPr>
              <a:t>L</a:t>
            </a:r>
            <a:r>
              <a:rPr lang="es-EC" sz="1400" b="0" dirty="0">
                <a:effectLst/>
                <a:latin typeface="Arial" panose="020B0604020202020204" pitchFamily="34" charset="0"/>
                <a:ea typeface="Times New Roman" panose="02020603050405020304" pitchFamily="18" charset="0"/>
              </a:rPr>
              <a:t>a presentación: empaque plástico 20,75% tuvo el mayor porcentaje frente a la presentación enlatado 18,39% y la presentación al granel 19,69%, </a:t>
            </a:r>
          </a:p>
          <a:p>
            <a:endParaRPr lang="es-EC" sz="1400" dirty="0">
              <a:latin typeface="Arial" panose="020B0604020202020204" pitchFamily="34" charset="0"/>
              <a:ea typeface="Times New Roman" panose="02020603050405020304" pitchFamily="18" charset="0"/>
            </a:endParaRPr>
          </a:p>
          <a:p>
            <a:r>
              <a:rPr lang="es-EC" sz="1400" b="0" dirty="0">
                <a:effectLst/>
                <a:latin typeface="Arial" panose="020B0604020202020204" pitchFamily="34" charset="0"/>
                <a:ea typeface="Times New Roman" panose="02020603050405020304" pitchFamily="18" charset="0"/>
              </a:rPr>
              <a:t>Carmona (2007) (18.9% </a:t>
            </a:r>
            <a:r>
              <a:rPr lang="es-EC" sz="1400" dirty="0">
                <a:latin typeface="Arial" panose="020B0604020202020204" pitchFamily="34" charset="0"/>
                <a:ea typeface="Times New Roman" panose="02020603050405020304" pitchFamily="18" charset="0"/>
              </a:rPr>
              <a:t>a </a:t>
            </a:r>
            <a:r>
              <a:rPr lang="es-EC" sz="1400" b="0" dirty="0">
                <a:effectLst/>
                <a:latin typeface="Arial" panose="020B0604020202020204" pitchFamily="34" charset="0"/>
                <a:ea typeface="Times New Roman" panose="02020603050405020304" pitchFamily="18" charset="0"/>
              </a:rPr>
              <a:t>24.2%).</a:t>
            </a:r>
            <a:endParaRPr lang="es-EC" sz="1400" dirty="0"/>
          </a:p>
        </p:txBody>
      </p:sp>
    </p:spTree>
    <p:extLst>
      <p:ext uri="{BB962C8B-B14F-4D97-AF65-F5344CB8AC3E}">
        <p14:creationId xmlns:p14="http://schemas.microsoft.com/office/powerpoint/2010/main" val="1814316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44F3CF3-D711-4CCA-90B4-60703769F1AD}"/>
              </a:ext>
            </a:extLst>
          </p:cNvPr>
          <p:cNvSpPr txBox="1"/>
          <p:nvPr/>
        </p:nvSpPr>
        <p:spPr>
          <a:xfrm>
            <a:off x="4730598" y="682953"/>
            <a:ext cx="2195250" cy="369332"/>
          </a:xfrm>
          <a:prstGeom prst="rect">
            <a:avLst/>
          </a:prstGeom>
          <a:solidFill>
            <a:schemeClr val="accent4">
              <a:lumMod val="60000"/>
              <a:lumOff val="40000"/>
            </a:schemeClr>
          </a:solidFill>
        </p:spPr>
        <p:txBody>
          <a:bodyPr wrap="square" rtlCol="0">
            <a:spAutoFit/>
          </a:bodyPr>
          <a:lstStyle/>
          <a:p>
            <a:pPr algn="ctr"/>
            <a:r>
              <a:rPr lang="es-ES" dirty="0"/>
              <a:t>Aflatoxinas Totales</a:t>
            </a:r>
            <a:endParaRPr lang="es-EC" dirty="0"/>
          </a:p>
        </p:txBody>
      </p:sp>
      <p:pic>
        <p:nvPicPr>
          <p:cNvPr id="6" name="Imagen 5">
            <a:extLst>
              <a:ext uri="{FF2B5EF4-FFF2-40B4-BE49-F238E27FC236}">
                <a16:creationId xmlns:a16="http://schemas.microsoft.com/office/drawing/2014/main" id="{7215B60F-096E-492A-B564-B41617F79F5B}"/>
              </a:ext>
            </a:extLst>
          </p:cNvPr>
          <p:cNvPicPr/>
          <p:nvPr/>
        </p:nvPicPr>
        <p:blipFill>
          <a:blip r:embed="rId2"/>
          <a:stretch>
            <a:fillRect/>
          </a:stretch>
        </p:blipFill>
        <p:spPr>
          <a:xfrm>
            <a:off x="3078051" y="1223493"/>
            <a:ext cx="5911404" cy="3387144"/>
          </a:xfrm>
          <a:prstGeom prst="rect">
            <a:avLst/>
          </a:prstGeom>
        </p:spPr>
      </p:pic>
      <p:sp>
        <p:nvSpPr>
          <p:cNvPr id="9" name="CuadroTexto 8">
            <a:extLst>
              <a:ext uri="{FF2B5EF4-FFF2-40B4-BE49-F238E27FC236}">
                <a16:creationId xmlns:a16="http://schemas.microsoft.com/office/drawing/2014/main" id="{A39FFEF6-278B-4812-9D61-9B8AB9826CD0}"/>
              </a:ext>
            </a:extLst>
          </p:cNvPr>
          <p:cNvSpPr txBox="1"/>
          <p:nvPr/>
        </p:nvSpPr>
        <p:spPr>
          <a:xfrm>
            <a:off x="2746956" y="4757344"/>
            <a:ext cx="6698087" cy="1384995"/>
          </a:xfrm>
          <a:prstGeom prst="rect">
            <a:avLst/>
          </a:prstGeom>
          <a:noFill/>
        </p:spPr>
        <p:txBody>
          <a:bodyPr wrap="square">
            <a:spAutoFit/>
          </a:bodyPr>
          <a:lstStyle/>
          <a:p>
            <a:r>
              <a:rPr lang="es-ES" sz="1400" dirty="0">
                <a:latin typeface="Arial "/>
              </a:rPr>
              <a:t>Con respecto a la concentración de Aflatoxinas totales la presentación empaque plástico con 2,01 ppb presentó la mayor cantidad frente a la presentación enlatado 1,68 ppb y al granel 1,18 ppb.</a:t>
            </a:r>
          </a:p>
          <a:p>
            <a:endParaRPr lang="es-ES" sz="1400" dirty="0">
              <a:latin typeface="Arial "/>
            </a:endParaRPr>
          </a:p>
          <a:p>
            <a:r>
              <a:rPr lang="es-ES" sz="1400" dirty="0">
                <a:latin typeface="Arial "/>
              </a:rPr>
              <a:t>(Bogantes &amp; Ledezma, 2004)  que la presencia de aflatoxinas esta ligada directamente a las condiciones de almacenamiento inadecuadas.</a:t>
            </a:r>
            <a:endParaRPr lang="es-EC" sz="1400" dirty="0">
              <a:latin typeface="Arial "/>
            </a:endParaRPr>
          </a:p>
        </p:txBody>
      </p:sp>
    </p:spTree>
    <p:extLst>
      <p:ext uri="{BB962C8B-B14F-4D97-AF65-F5344CB8AC3E}">
        <p14:creationId xmlns:p14="http://schemas.microsoft.com/office/powerpoint/2010/main" val="3213221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echa: a la derecha 4">
            <a:extLst>
              <a:ext uri="{FF2B5EF4-FFF2-40B4-BE49-F238E27FC236}">
                <a16:creationId xmlns:a16="http://schemas.microsoft.com/office/drawing/2014/main" id="{33E1C6E6-D173-4F10-953F-01E1091AD731}"/>
              </a:ext>
            </a:extLst>
          </p:cNvPr>
          <p:cNvSpPr/>
          <p:nvPr/>
        </p:nvSpPr>
        <p:spPr>
          <a:xfrm>
            <a:off x="193182" y="524805"/>
            <a:ext cx="2665928" cy="707886"/>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CuadroTexto 6">
            <a:extLst>
              <a:ext uri="{FF2B5EF4-FFF2-40B4-BE49-F238E27FC236}">
                <a16:creationId xmlns:a16="http://schemas.microsoft.com/office/drawing/2014/main" id="{67121CF2-CBA6-4840-81C4-E6E3EBC8500F}"/>
              </a:ext>
            </a:extLst>
          </p:cNvPr>
          <p:cNvSpPr txBox="1"/>
          <p:nvPr/>
        </p:nvSpPr>
        <p:spPr>
          <a:xfrm>
            <a:off x="141666" y="694082"/>
            <a:ext cx="2240926" cy="369332"/>
          </a:xfrm>
          <a:prstGeom prst="rect">
            <a:avLst/>
          </a:prstGeom>
          <a:noFill/>
        </p:spPr>
        <p:txBody>
          <a:bodyPr wrap="square" rtlCol="0">
            <a:spAutoFit/>
          </a:bodyPr>
          <a:lstStyle/>
          <a:p>
            <a:r>
              <a:rPr lang="es-ES" dirty="0">
                <a:latin typeface="Arial "/>
              </a:rPr>
              <a:t>Interacción </a:t>
            </a:r>
            <a:r>
              <a:rPr lang="es-ES" dirty="0" err="1">
                <a:latin typeface="Arial "/>
              </a:rPr>
              <a:t>AxB</a:t>
            </a:r>
            <a:endParaRPr lang="es-EC" dirty="0">
              <a:latin typeface="Arial "/>
            </a:endParaRPr>
          </a:p>
        </p:txBody>
      </p:sp>
      <p:pic>
        <p:nvPicPr>
          <p:cNvPr id="8" name="Imagen 7">
            <a:extLst>
              <a:ext uri="{FF2B5EF4-FFF2-40B4-BE49-F238E27FC236}">
                <a16:creationId xmlns:a16="http://schemas.microsoft.com/office/drawing/2014/main" id="{256645B7-FC97-46A3-B91F-FA7645433269}"/>
              </a:ext>
            </a:extLst>
          </p:cNvPr>
          <p:cNvPicPr/>
          <p:nvPr/>
        </p:nvPicPr>
        <p:blipFill>
          <a:blip r:embed="rId2"/>
          <a:stretch>
            <a:fillRect/>
          </a:stretch>
        </p:blipFill>
        <p:spPr>
          <a:xfrm>
            <a:off x="194325" y="1841677"/>
            <a:ext cx="3863662" cy="2987581"/>
          </a:xfrm>
          <a:prstGeom prst="rect">
            <a:avLst/>
          </a:prstGeom>
        </p:spPr>
      </p:pic>
      <p:sp>
        <p:nvSpPr>
          <p:cNvPr id="10" name="CuadroTexto 9">
            <a:extLst>
              <a:ext uri="{FF2B5EF4-FFF2-40B4-BE49-F238E27FC236}">
                <a16:creationId xmlns:a16="http://schemas.microsoft.com/office/drawing/2014/main" id="{8CC3A0A9-F1E6-441B-A137-AD943B5AE319}"/>
              </a:ext>
            </a:extLst>
          </p:cNvPr>
          <p:cNvSpPr txBox="1"/>
          <p:nvPr/>
        </p:nvSpPr>
        <p:spPr>
          <a:xfrm>
            <a:off x="1401081" y="1297257"/>
            <a:ext cx="1485334" cy="369332"/>
          </a:xfrm>
          <a:prstGeom prst="rect">
            <a:avLst/>
          </a:prstGeom>
          <a:solidFill>
            <a:schemeClr val="accent1">
              <a:lumMod val="40000"/>
              <a:lumOff val="60000"/>
            </a:schemeClr>
          </a:solidFill>
        </p:spPr>
        <p:txBody>
          <a:bodyPr wrap="square" rtlCol="0">
            <a:spAutoFit/>
          </a:bodyPr>
          <a:lstStyle/>
          <a:p>
            <a:r>
              <a:rPr lang="es-ES" dirty="0"/>
              <a:t>Materia Seca </a:t>
            </a:r>
            <a:endParaRPr lang="es-EC" dirty="0"/>
          </a:p>
        </p:txBody>
      </p:sp>
      <p:sp>
        <p:nvSpPr>
          <p:cNvPr id="12" name="CuadroTexto 11">
            <a:extLst>
              <a:ext uri="{FF2B5EF4-FFF2-40B4-BE49-F238E27FC236}">
                <a16:creationId xmlns:a16="http://schemas.microsoft.com/office/drawing/2014/main" id="{CF820375-B9CF-4373-A2D6-C9C186A6056C}"/>
              </a:ext>
            </a:extLst>
          </p:cNvPr>
          <p:cNvSpPr txBox="1"/>
          <p:nvPr/>
        </p:nvSpPr>
        <p:spPr>
          <a:xfrm>
            <a:off x="5482121" y="1297257"/>
            <a:ext cx="1485334" cy="369332"/>
          </a:xfrm>
          <a:prstGeom prst="rect">
            <a:avLst/>
          </a:prstGeom>
          <a:solidFill>
            <a:schemeClr val="accent1">
              <a:lumMod val="40000"/>
              <a:lumOff val="60000"/>
            </a:schemeClr>
          </a:solidFill>
        </p:spPr>
        <p:txBody>
          <a:bodyPr wrap="square" rtlCol="0">
            <a:spAutoFit/>
          </a:bodyPr>
          <a:lstStyle/>
          <a:p>
            <a:pPr algn="ctr"/>
            <a:r>
              <a:rPr lang="es-ES" dirty="0"/>
              <a:t>Humedad</a:t>
            </a:r>
            <a:endParaRPr lang="es-EC" dirty="0"/>
          </a:p>
        </p:txBody>
      </p:sp>
      <p:sp>
        <p:nvSpPr>
          <p:cNvPr id="14" name="CuadroTexto 13">
            <a:extLst>
              <a:ext uri="{FF2B5EF4-FFF2-40B4-BE49-F238E27FC236}">
                <a16:creationId xmlns:a16="http://schemas.microsoft.com/office/drawing/2014/main" id="{C121B39E-4371-4A6E-915D-5213E300B4FE}"/>
              </a:ext>
            </a:extLst>
          </p:cNvPr>
          <p:cNvSpPr txBox="1"/>
          <p:nvPr/>
        </p:nvSpPr>
        <p:spPr>
          <a:xfrm>
            <a:off x="9548705" y="1297257"/>
            <a:ext cx="1485334" cy="369332"/>
          </a:xfrm>
          <a:prstGeom prst="rect">
            <a:avLst/>
          </a:prstGeom>
          <a:solidFill>
            <a:schemeClr val="accent1">
              <a:lumMod val="40000"/>
              <a:lumOff val="60000"/>
            </a:schemeClr>
          </a:solidFill>
        </p:spPr>
        <p:txBody>
          <a:bodyPr wrap="square" rtlCol="0">
            <a:spAutoFit/>
          </a:bodyPr>
          <a:lstStyle/>
          <a:p>
            <a:pPr algn="ctr"/>
            <a:r>
              <a:rPr lang="es-ES" dirty="0"/>
              <a:t>Ceniza</a:t>
            </a:r>
            <a:endParaRPr lang="es-EC" dirty="0"/>
          </a:p>
        </p:txBody>
      </p:sp>
      <p:pic>
        <p:nvPicPr>
          <p:cNvPr id="15" name="Imagen 14">
            <a:extLst>
              <a:ext uri="{FF2B5EF4-FFF2-40B4-BE49-F238E27FC236}">
                <a16:creationId xmlns:a16="http://schemas.microsoft.com/office/drawing/2014/main" id="{A3AB434F-C3AF-4C5B-9CA5-4567423928E3}"/>
              </a:ext>
            </a:extLst>
          </p:cNvPr>
          <p:cNvPicPr/>
          <p:nvPr/>
        </p:nvPicPr>
        <p:blipFill>
          <a:blip r:embed="rId3"/>
          <a:stretch>
            <a:fillRect/>
          </a:stretch>
        </p:blipFill>
        <p:spPr>
          <a:xfrm>
            <a:off x="4292957" y="1841676"/>
            <a:ext cx="3863662" cy="2987581"/>
          </a:xfrm>
          <a:prstGeom prst="rect">
            <a:avLst/>
          </a:prstGeom>
        </p:spPr>
      </p:pic>
      <p:pic>
        <p:nvPicPr>
          <p:cNvPr id="16" name="Imagen 15">
            <a:extLst>
              <a:ext uri="{FF2B5EF4-FFF2-40B4-BE49-F238E27FC236}">
                <a16:creationId xmlns:a16="http://schemas.microsoft.com/office/drawing/2014/main" id="{89BEFF5F-82FA-4756-8C8F-4428B61E35EB}"/>
              </a:ext>
            </a:extLst>
          </p:cNvPr>
          <p:cNvPicPr/>
          <p:nvPr/>
        </p:nvPicPr>
        <p:blipFill>
          <a:blip r:embed="rId4"/>
          <a:stretch>
            <a:fillRect/>
          </a:stretch>
        </p:blipFill>
        <p:spPr>
          <a:xfrm>
            <a:off x="8391589" y="1841676"/>
            <a:ext cx="3606087" cy="2987581"/>
          </a:xfrm>
          <a:prstGeom prst="rect">
            <a:avLst/>
          </a:prstGeom>
        </p:spPr>
      </p:pic>
    </p:spTree>
    <p:extLst>
      <p:ext uri="{BB962C8B-B14F-4D97-AF65-F5344CB8AC3E}">
        <p14:creationId xmlns:p14="http://schemas.microsoft.com/office/powerpoint/2010/main" val="2530040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0D1D8088-559A-46A5-A801-CDF0B9476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9">
            <a:extLst>
              <a:ext uri="{FF2B5EF4-FFF2-40B4-BE49-F238E27FC236}">
                <a16:creationId xmlns:a16="http://schemas.microsoft.com/office/drawing/2014/main" id="{83E2E96F-17F7-4C8C-BDF1-6BB90A0C1D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2380868"/>
            <a:ext cx="11982332" cy="2087795"/>
            <a:chOff x="143163" y="5763486"/>
            <a:chExt cx="11982332" cy="739555"/>
          </a:xfrm>
        </p:grpSpPr>
        <p:sp>
          <p:nvSpPr>
            <p:cNvPr id="11" name="Rectangle 10">
              <a:extLst>
                <a:ext uri="{FF2B5EF4-FFF2-40B4-BE49-F238E27FC236}">
                  <a16:creationId xmlns:a16="http://schemas.microsoft.com/office/drawing/2014/main" id="{846BD00C-9313-4A22-94F7-3875A46C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1EAF30D0-AA67-427C-9938-A2C8A9B5D5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Captura de pantalla de un celular con texto e imagen&#10;&#10;Descripción generada automáticamente">
            <a:extLst>
              <a:ext uri="{FF2B5EF4-FFF2-40B4-BE49-F238E27FC236}">
                <a16:creationId xmlns:a16="http://schemas.microsoft.com/office/drawing/2014/main" id="{48E25981-9C16-4C9F-AE41-BD1F84E23FD6}"/>
              </a:ext>
            </a:extLst>
          </p:cNvPr>
          <p:cNvPicPr>
            <a:picLocks noChangeAspect="1"/>
          </p:cNvPicPr>
          <p:nvPr/>
        </p:nvPicPr>
        <p:blipFill rotWithShape="1">
          <a:blip r:embed="rId2">
            <a:extLst>
              <a:ext uri="{28A0092B-C50C-407E-A947-70E740481C1C}">
                <a14:useLocalDpi xmlns:a14="http://schemas.microsoft.com/office/drawing/2010/main" val="0"/>
              </a:ext>
            </a:extLst>
          </a:blip>
          <a:srcRect b="8191"/>
          <a:stretch/>
        </p:blipFill>
        <p:spPr>
          <a:xfrm>
            <a:off x="838200" y="704765"/>
            <a:ext cx="10628376" cy="5440003"/>
          </a:xfrm>
          <a:prstGeom prst="rect">
            <a:avLst/>
          </a:prstGeom>
        </p:spPr>
      </p:pic>
    </p:spTree>
    <p:extLst>
      <p:ext uri="{BB962C8B-B14F-4D97-AF65-F5344CB8AC3E}">
        <p14:creationId xmlns:p14="http://schemas.microsoft.com/office/powerpoint/2010/main" val="1561704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4EBB104D-3CFD-4733-9774-73C8FDD469C6}"/>
              </a:ext>
            </a:extLst>
          </p:cNvPr>
          <p:cNvSpPr txBox="1"/>
          <p:nvPr/>
        </p:nvSpPr>
        <p:spPr>
          <a:xfrm>
            <a:off x="1555176" y="726757"/>
            <a:ext cx="1485334" cy="369332"/>
          </a:xfrm>
          <a:prstGeom prst="rect">
            <a:avLst/>
          </a:prstGeom>
          <a:solidFill>
            <a:schemeClr val="accent1">
              <a:lumMod val="40000"/>
              <a:lumOff val="60000"/>
            </a:schemeClr>
          </a:solidFill>
        </p:spPr>
        <p:txBody>
          <a:bodyPr wrap="square" rtlCol="0">
            <a:spAutoFit/>
          </a:bodyPr>
          <a:lstStyle/>
          <a:p>
            <a:pPr algn="ctr"/>
            <a:r>
              <a:rPr lang="es-ES" dirty="0"/>
              <a:t>Fibra</a:t>
            </a:r>
            <a:endParaRPr lang="es-EC" dirty="0"/>
          </a:p>
        </p:txBody>
      </p:sp>
      <p:sp>
        <p:nvSpPr>
          <p:cNvPr id="12" name="CuadroTexto 11">
            <a:extLst>
              <a:ext uri="{FF2B5EF4-FFF2-40B4-BE49-F238E27FC236}">
                <a16:creationId xmlns:a16="http://schemas.microsoft.com/office/drawing/2014/main" id="{E86E7094-CEC0-45AE-A2D7-7D97E2AC761D}"/>
              </a:ext>
            </a:extLst>
          </p:cNvPr>
          <p:cNvSpPr txBox="1"/>
          <p:nvPr/>
        </p:nvSpPr>
        <p:spPr>
          <a:xfrm>
            <a:off x="5458545" y="726757"/>
            <a:ext cx="1485334" cy="369332"/>
          </a:xfrm>
          <a:prstGeom prst="rect">
            <a:avLst/>
          </a:prstGeom>
          <a:solidFill>
            <a:schemeClr val="accent1">
              <a:lumMod val="40000"/>
              <a:lumOff val="60000"/>
            </a:schemeClr>
          </a:solidFill>
        </p:spPr>
        <p:txBody>
          <a:bodyPr wrap="square" rtlCol="0">
            <a:spAutoFit/>
          </a:bodyPr>
          <a:lstStyle/>
          <a:p>
            <a:pPr algn="ctr"/>
            <a:r>
              <a:rPr lang="es-ES" dirty="0"/>
              <a:t>Grasa</a:t>
            </a:r>
            <a:endParaRPr lang="es-EC" dirty="0"/>
          </a:p>
        </p:txBody>
      </p:sp>
      <p:sp>
        <p:nvSpPr>
          <p:cNvPr id="14" name="CuadroTexto 13">
            <a:extLst>
              <a:ext uri="{FF2B5EF4-FFF2-40B4-BE49-F238E27FC236}">
                <a16:creationId xmlns:a16="http://schemas.microsoft.com/office/drawing/2014/main" id="{F5DDA770-B8AA-4D70-BDFB-D4C449EDB920}"/>
              </a:ext>
            </a:extLst>
          </p:cNvPr>
          <p:cNvSpPr txBox="1"/>
          <p:nvPr/>
        </p:nvSpPr>
        <p:spPr>
          <a:xfrm>
            <a:off x="9361914" y="726757"/>
            <a:ext cx="1485334" cy="369332"/>
          </a:xfrm>
          <a:prstGeom prst="rect">
            <a:avLst/>
          </a:prstGeom>
          <a:solidFill>
            <a:schemeClr val="accent1">
              <a:lumMod val="40000"/>
              <a:lumOff val="60000"/>
            </a:schemeClr>
          </a:solidFill>
        </p:spPr>
        <p:txBody>
          <a:bodyPr wrap="square" rtlCol="0">
            <a:spAutoFit/>
          </a:bodyPr>
          <a:lstStyle/>
          <a:p>
            <a:pPr algn="ctr"/>
            <a:r>
              <a:rPr lang="es-ES" dirty="0"/>
              <a:t>Proteína</a:t>
            </a:r>
            <a:endParaRPr lang="es-EC" dirty="0"/>
          </a:p>
        </p:txBody>
      </p:sp>
      <p:pic>
        <p:nvPicPr>
          <p:cNvPr id="15" name="Imagen 14">
            <a:extLst>
              <a:ext uri="{FF2B5EF4-FFF2-40B4-BE49-F238E27FC236}">
                <a16:creationId xmlns:a16="http://schemas.microsoft.com/office/drawing/2014/main" id="{C89F832B-9344-43E1-8EB1-0E403295EFB2}"/>
              </a:ext>
            </a:extLst>
          </p:cNvPr>
          <p:cNvPicPr/>
          <p:nvPr/>
        </p:nvPicPr>
        <p:blipFill>
          <a:blip r:embed="rId2"/>
          <a:stretch>
            <a:fillRect/>
          </a:stretch>
        </p:blipFill>
        <p:spPr>
          <a:xfrm>
            <a:off x="4695824" y="1584101"/>
            <a:ext cx="3327713" cy="2987581"/>
          </a:xfrm>
          <a:prstGeom prst="rect">
            <a:avLst/>
          </a:prstGeom>
        </p:spPr>
      </p:pic>
      <p:pic>
        <p:nvPicPr>
          <p:cNvPr id="16" name="Imagen 15">
            <a:extLst>
              <a:ext uri="{FF2B5EF4-FFF2-40B4-BE49-F238E27FC236}">
                <a16:creationId xmlns:a16="http://schemas.microsoft.com/office/drawing/2014/main" id="{A3DA1A02-C33F-46E9-801B-F467A602D0AE}"/>
              </a:ext>
            </a:extLst>
          </p:cNvPr>
          <p:cNvPicPr/>
          <p:nvPr/>
        </p:nvPicPr>
        <p:blipFill>
          <a:blip r:embed="rId3"/>
          <a:stretch>
            <a:fillRect/>
          </a:stretch>
        </p:blipFill>
        <p:spPr>
          <a:xfrm>
            <a:off x="840518" y="1784041"/>
            <a:ext cx="2914650" cy="2285365"/>
          </a:xfrm>
          <a:prstGeom prst="rect">
            <a:avLst/>
          </a:prstGeom>
        </p:spPr>
      </p:pic>
      <p:pic>
        <p:nvPicPr>
          <p:cNvPr id="17" name="Imagen 16">
            <a:extLst>
              <a:ext uri="{FF2B5EF4-FFF2-40B4-BE49-F238E27FC236}">
                <a16:creationId xmlns:a16="http://schemas.microsoft.com/office/drawing/2014/main" id="{5D1BF5DF-9DA9-4B15-8B68-842DC018897D}"/>
              </a:ext>
            </a:extLst>
          </p:cNvPr>
          <p:cNvPicPr/>
          <p:nvPr/>
        </p:nvPicPr>
        <p:blipFill>
          <a:blip r:embed="rId4"/>
          <a:stretch>
            <a:fillRect/>
          </a:stretch>
        </p:blipFill>
        <p:spPr>
          <a:xfrm>
            <a:off x="8685356" y="1784040"/>
            <a:ext cx="2838450" cy="2285365"/>
          </a:xfrm>
          <a:prstGeom prst="rect">
            <a:avLst/>
          </a:prstGeom>
        </p:spPr>
      </p:pic>
    </p:spTree>
    <p:extLst>
      <p:ext uri="{BB962C8B-B14F-4D97-AF65-F5344CB8AC3E}">
        <p14:creationId xmlns:p14="http://schemas.microsoft.com/office/powerpoint/2010/main" val="264787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44F3CF3-D711-4CCA-90B4-60703769F1AD}"/>
              </a:ext>
            </a:extLst>
          </p:cNvPr>
          <p:cNvSpPr txBox="1"/>
          <p:nvPr/>
        </p:nvSpPr>
        <p:spPr>
          <a:xfrm>
            <a:off x="4649152" y="412125"/>
            <a:ext cx="2893695" cy="369332"/>
          </a:xfrm>
          <a:prstGeom prst="rect">
            <a:avLst/>
          </a:prstGeom>
          <a:solidFill>
            <a:schemeClr val="accent1">
              <a:lumMod val="40000"/>
              <a:lumOff val="60000"/>
            </a:schemeClr>
          </a:solidFill>
        </p:spPr>
        <p:txBody>
          <a:bodyPr wrap="square" rtlCol="0">
            <a:spAutoFit/>
          </a:bodyPr>
          <a:lstStyle/>
          <a:p>
            <a:pPr algn="ctr"/>
            <a:r>
              <a:rPr lang="es-ES" dirty="0"/>
              <a:t>Aflatoxinas Totales</a:t>
            </a:r>
            <a:endParaRPr lang="es-EC" dirty="0"/>
          </a:p>
        </p:txBody>
      </p:sp>
      <p:pic>
        <p:nvPicPr>
          <p:cNvPr id="7" name="Imagen 6">
            <a:extLst>
              <a:ext uri="{FF2B5EF4-FFF2-40B4-BE49-F238E27FC236}">
                <a16:creationId xmlns:a16="http://schemas.microsoft.com/office/drawing/2014/main" id="{B28CEA92-05AC-48F1-8EF8-CAE216101931}"/>
              </a:ext>
            </a:extLst>
          </p:cNvPr>
          <p:cNvPicPr/>
          <p:nvPr/>
        </p:nvPicPr>
        <p:blipFill>
          <a:blip r:embed="rId2"/>
          <a:stretch>
            <a:fillRect/>
          </a:stretch>
        </p:blipFill>
        <p:spPr>
          <a:xfrm>
            <a:off x="3296483" y="1101147"/>
            <a:ext cx="5599031" cy="3155995"/>
          </a:xfrm>
          <a:prstGeom prst="rect">
            <a:avLst/>
          </a:prstGeom>
        </p:spPr>
      </p:pic>
      <p:sp>
        <p:nvSpPr>
          <p:cNvPr id="10" name="CuadroTexto 9">
            <a:extLst>
              <a:ext uri="{FF2B5EF4-FFF2-40B4-BE49-F238E27FC236}">
                <a16:creationId xmlns:a16="http://schemas.microsoft.com/office/drawing/2014/main" id="{F57CF166-207C-4798-95AF-CD5DE53E5822}"/>
              </a:ext>
            </a:extLst>
          </p:cNvPr>
          <p:cNvSpPr txBox="1"/>
          <p:nvPr/>
        </p:nvSpPr>
        <p:spPr>
          <a:xfrm>
            <a:off x="2166331" y="4274853"/>
            <a:ext cx="7859333" cy="1200329"/>
          </a:xfrm>
          <a:prstGeom prst="rect">
            <a:avLst/>
          </a:prstGeom>
          <a:noFill/>
        </p:spPr>
        <p:txBody>
          <a:bodyPr wrap="square">
            <a:spAutoFit/>
          </a:bodyPr>
          <a:lstStyle/>
          <a:p>
            <a:r>
              <a:rPr lang="es-ES" dirty="0"/>
              <a:t>El mejor resultado se obtuvo en la interacción Fréjol Rojo-Enlatado (0,30 ppb), mientras el nivel más alto se registró en la interacción Fréjol Negro – Empaque Plástico (4,90 ppb), de acuerdo a los datos, todas las muestras de fréjol en presentación enlatados presentaron los niveles más bajos.</a:t>
            </a:r>
            <a:endParaRPr lang="es-EC" dirty="0"/>
          </a:p>
        </p:txBody>
      </p:sp>
    </p:spTree>
    <p:extLst>
      <p:ext uri="{BB962C8B-B14F-4D97-AF65-F5344CB8AC3E}">
        <p14:creationId xmlns:p14="http://schemas.microsoft.com/office/powerpoint/2010/main" val="2204831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C324A5E-0E96-4933-A56A-EC2F91B21DAF}"/>
              </a:ext>
            </a:extLst>
          </p:cNvPr>
          <p:cNvPicPr/>
          <p:nvPr/>
        </p:nvPicPr>
        <p:blipFill>
          <a:blip r:embed="rId2"/>
          <a:stretch>
            <a:fillRect/>
          </a:stretch>
        </p:blipFill>
        <p:spPr>
          <a:xfrm>
            <a:off x="4778812" y="282946"/>
            <a:ext cx="7370758" cy="6048217"/>
          </a:xfrm>
          <a:prstGeom prst="rect">
            <a:avLst/>
          </a:prstGeom>
        </p:spPr>
      </p:pic>
      <p:sp>
        <p:nvSpPr>
          <p:cNvPr id="6" name="CuadroTexto 5">
            <a:extLst>
              <a:ext uri="{FF2B5EF4-FFF2-40B4-BE49-F238E27FC236}">
                <a16:creationId xmlns:a16="http://schemas.microsoft.com/office/drawing/2014/main" id="{C3F384EB-54C1-4071-AFF5-87C655E84307}"/>
              </a:ext>
            </a:extLst>
          </p:cNvPr>
          <p:cNvSpPr txBox="1"/>
          <p:nvPr/>
        </p:nvSpPr>
        <p:spPr>
          <a:xfrm>
            <a:off x="408904" y="362519"/>
            <a:ext cx="6098146" cy="523220"/>
          </a:xfrm>
          <a:prstGeom prst="rect">
            <a:avLst/>
          </a:prstGeom>
          <a:noFill/>
        </p:spPr>
        <p:txBody>
          <a:bodyPr wrap="square">
            <a:spAutoFit/>
          </a:bodyPr>
          <a:lstStyle/>
          <a:p>
            <a:r>
              <a:rPr lang="es-ES" sz="2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Dendrograma</a:t>
            </a:r>
            <a:endParaRPr lang="es-EC" sz="2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8" name="Elipse 7">
            <a:extLst>
              <a:ext uri="{FF2B5EF4-FFF2-40B4-BE49-F238E27FC236}">
                <a16:creationId xmlns:a16="http://schemas.microsoft.com/office/drawing/2014/main" id="{A9DD7DE7-9D54-4D7B-A54F-FFA3B95285F2}"/>
              </a:ext>
            </a:extLst>
          </p:cNvPr>
          <p:cNvSpPr/>
          <p:nvPr/>
        </p:nvSpPr>
        <p:spPr>
          <a:xfrm>
            <a:off x="4761390" y="869838"/>
            <a:ext cx="1317938" cy="355447"/>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0" name="Elipse 9">
            <a:extLst>
              <a:ext uri="{FF2B5EF4-FFF2-40B4-BE49-F238E27FC236}">
                <a16:creationId xmlns:a16="http://schemas.microsoft.com/office/drawing/2014/main" id="{1FD45C85-742E-40D1-ACA5-4A8412E59324}"/>
              </a:ext>
            </a:extLst>
          </p:cNvPr>
          <p:cNvSpPr/>
          <p:nvPr/>
        </p:nvSpPr>
        <p:spPr>
          <a:xfrm>
            <a:off x="4842707" y="5988162"/>
            <a:ext cx="1317938" cy="355447"/>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2" name="Elipse 11">
            <a:extLst>
              <a:ext uri="{FF2B5EF4-FFF2-40B4-BE49-F238E27FC236}">
                <a16:creationId xmlns:a16="http://schemas.microsoft.com/office/drawing/2014/main" id="{83852AF2-52C7-4EAE-A173-0C4D8AA9E2E1}"/>
              </a:ext>
            </a:extLst>
          </p:cNvPr>
          <p:cNvSpPr/>
          <p:nvPr/>
        </p:nvSpPr>
        <p:spPr>
          <a:xfrm>
            <a:off x="4842707" y="2180685"/>
            <a:ext cx="1317938" cy="355447"/>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6" name="Elipse 15">
            <a:extLst>
              <a:ext uri="{FF2B5EF4-FFF2-40B4-BE49-F238E27FC236}">
                <a16:creationId xmlns:a16="http://schemas.microsoft.com/office/drawing/2014/main" id="{D02042AF-9CA7-4F74-978F-F5727DE12F5B}"/>
              </a:ext>
            </a:extLst>
          </p:cNvPr>
          <p:cNvSpPr/>
          <p:nvPr/>
        </p:nvSpPr>
        <p:spPr>
          <a:xfrm>
            <a:off x="4842707" y="4065516"/>
            <a:ext cx="1317938" cy="355447"/>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8" name="Elipse 17">
            <a:extLst>
              <a:ext uri="{FF2B5EF4-FFF2-40B4-BE49-F238E27FC236}">
                <a16:creationId xmlns:a16="http://schemas.microsoft.com/office/drawing/2014/main" id="{B5BF9E60-74D2-4538-AD4D-6474AF4D411A}"/>
              </a:ext>
            </a:extLst>
          </p:cNvPr>
          <p:cNvSpPr/>
          <p:nvPr/>
        </p:nvSpPr>
        <p:spPr>
          <a:xfrm>
            <a:off x="4842707" y="1572309"/>
            <a:ext cx="1317938" cy="355447"/>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9" name="Abrir llave 18">
            <a:extLst>
              <a:ext uri="{FF2B5EF4-FFF2-40B4-BE49-F238E27FC236}">
                <a16:creationId xmlns:a16="http://schemas.microsoft.com/office/drawing/2014/main" id="{F14E3E2B-DED1-407C-9A2D-C4138FE9C2AE}"/>
              </a:ext>
            </a:extLst>
          </p:cNvPr>
          <p:cNvSpPr/>
          <p:nvPr/>
        </p:nvSpPr>
        <p:spPr>
          <a:xfrm>
            <a:off x="4224270" y="869838"/>
            <a:ext cx="347730" cy="166629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cxnSp>
        <p:nvCxnSpPr>
          <p:cNvPr id="21" name="Conector recto de flecha 20">
            <a:extLst>
              <a:ext uri="{FF2B5EF4-FFF2-40B4-BE49-F238E27FC236}">
                <a16:creationId xmlns:a16="http://schemas.microsoft.com/office/drawing/2014/main" id="{19388C64-94EB-4A82-9787-AB89B8B6B5FD}"/>
              </a:ext>
            </a:extLst>
          </p:cNvPr>
          <p:cNvCxnSpPr/>
          <p:nvPr/>
        </p:nvCxnSpPr>
        <p:spPr>
          <a:xfrm flipH="1">
            <a:off x="2923504" y="4237149"/>
            <a:ext cx="1837886" cy="759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65E820B5-36C6-4426-AD63-F8AEE31381CE}"/>
              </a:ext>
            </a:extLst>
          </p:cNvPr>
          <p:cNvCxnSpPr>
            <a:cxnSpLocks/>
          </p:cNvCxnSpPr>
          <p:nvPr/>
        </p:nvCxnSpPr>
        <p:spPr>
          <a:xfrm flipH="1" flipV="1">
            <a:off x="2923504" y="5149403"/>
            <a:ext cx="1837886" cy="972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CuadroTexto 26">
            <a:extLst>
              <a:ext uri="{FF2B5EF4-FFF2-40B4-BE49-F238E27FC236}">
                <a16:creationId xmlns:a16="http://schemas.microsoft.com/office/drawing/2014/main" id="{4D39EEA9-F8C0-44F1-9D7B-3F0CC83AE74F}"/>
              </a:ext>
            </a:extLst>
          </p:cNvPr>
          <p:cNvSpPr txBox="1"/>
          <p:nvPr/>
        </p:nvSpPr>
        <p:spPr>
          <a:xfrm>
            <a:off x="515155" y="1225285"/>
            <a:ext cx="3502303" cy="923330"/>
          </a:xfrm>
          <a:prstGeom prst="rect">
            <a:avLst/>
          </a:prstGeom>
          <a:noFill/>
        </p:spPr>
        <p:txBody>
          <a:bodyPr wrap="square" rtlCol="0">
            <a:spAutoFit/>
          </a:bodyPr>
          <a:lstStyle/>
          <a:p>
            <a:pPr algn="just"/>
            <a:r>
              <a:rPr lang="es-ES" dirty="0">
                <a:latin typeface="Arial "/>
              </a:rPr>
              <a:t>Materia Seca, Grasa, Fibra, Ceniza, Proteína, Aflatoxinas Totales.</a:t>
            </a:r>
            <a:endParaRPr lang="es-EC" dirty="0">
              <a:latin typeface="Arial "/>
            </a:endParaRPr>
          </a:p>
        </p:txBody>
      </p:sp>
      <p:sp>
        <p:nvSpPr>
          <p:cNvPr id="29" name="CuadroTexto 28">
            <a:extLst>
              <a:ext uri="{FF2B5EF4-FFF2-40B4-BE49-F238E27FC236}">
                <a16:creationId xmlns:a16="http://schemas.microsoft.com/office/drawing/2014/main" id="{3DF8C45C-6F10-4912-AC04-D2FD3A9C143F}"/>
              </a:ext>
            </a:extLst>
          </p:cNvPr>
          <p:cNvSpPr txBox="1"/>
          <p:nvPr/>
        </p:nvSpPr>
        <p:spPr>
          <a:xfrm>
            <a:off x="-44326" y="4883480"/>
            <a:ext cx="3502303" cy="400110"/>
          </a:xfrm>
          <a:prstGeom prst="rect">
            <a:avLst/>
          </a:prstGeom>
          <a:noFill/>
        </p:spPr>
        <p:txBody>
          <a:bodyPr wrap="square" rtlCol="0">
            <a:spAutoFit/>
          </a:bodyPr>
          <a:lstStyle/>
          <a:p>
            <a:pPr algn="ctr"/>
            <a:r>
              <a:rPr lang="es-ES" sz="2000" dirty="0">
                <a:latin typeface="Arial "/>
              </a:rPr>
              <a:t>Humedad</a:t>
            </a:r>
            <a:endParaRPr lang="es-EC" sz="2000" dirty="0">
              <a:latin typeface="Arial "/>
            </a:endParaRPr>
          </a:p>
        </p:txBody>
      </p:sp>
    </p:spTree>
    <p:extLst>
      <p:ext uri="{BB962C8B-B14F-4D97-AF65-F5344CB8AC3E}">
        <p14:creationId xmlns:p14="http://schemas.microsoft.com/office/powerpoint/2010/main" val="940555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83A5C14-ED91-4CD1-809E-D29FF97C9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56065185-5C34-4F86-AA96-AA4D065B0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01600" sx="102000" sy="102000" algn="ctr"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ángulo 2">
            <a:extLst>
              <a:ext uri="{FF2B5EF4-FFF2-40B4-BE49-F238E27FC236}">
                <a16:creationId xmlns:a16="http://schemas.microsoft.com/office/drawing/2014/main" id="{EB4CC6FB-47E0-41F6-A728-CEA92B74CBD8}"/>
              </a:ext>
            </a:extLst>
          </p:cNvPr>
          <p:cNvSpPr/>
          <p:nvPr/>
        </p:nvSpPr>
        <p:spPr>
          <a:xfrm>
            <a:off x="482503" y="0"/>
            <a:ext cx="3509947" cy="1277273"/>
          </a:xfrm>
          <a:prstGeom prst="rect">
            <a:avLst/>
          </a:prstGeom>
        </p:spPr>
        <p:txBody>
          <a:bodyPr wrap="square">
            <a:spAutoFit/>
          </a:bodyPr>
          <a:lstStyle/>
          <a:p>
            <a:pPr lvl="0" algn="ctr">
              <a:spcAft>
                <a:spcPts val="600"/>
              </a:spcAft>
            </a:pPr>
            <a:r>
              <a:rPr lang="es-ES" sz="320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Arial" panose="020B0604020202020204" pitchFamily="34" charset="0"/>
                <a:cs typeface="Arial" panose="020B0604020202020204" pitchFamily="34" charset="0"/>
              </a:rPr>
              <a:t>CONCLUSIONES</a:t>
            </a:r>
            <a:endParaRPr lang="es-ES" sz="3200" b="1">
              <a:ln w="9525">
                <a:solidFill>
                  <a:prstClr val="white"/>
                </a:solidFill>
                <a:prstDash val="solid"/>
              </a:ln>
              <a:solidFill>
                <a:prstClr val="black"/>
              </a:solidFill>
              <a:effectLst>
                <a:outerShdw blurRad="12700" dist="38100" dir="2700000" algn="tl" rotWithShape="0">
                  <a:prstClr val="white">
                    <a:lumMod val="50000"/>
                  </a:prstClr>
                </a:outerShdw>
              </a:effectLst>
              <a:latin typeface="Arial" panose="020B0604020202020204" pitchFamily="34" charset="0"/>
              <a:cs typeface="Arial" panose="020B0604020202020204" pitchFamily="34" charset="0"/>
            </a:endParaRPr>
          </a:p>
          <a:p>
            <a:pPr lvl="0" algn="ctr">
              <a:spcAft>
                <a:spcPts val="600"/>
              </a:spcAft>
            </a:pPr>
            <a:r>
              <a:rPr lang="es-ES" sz="320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Arial" panose="020B0604020202020204" pitchFamily="34" charset="0"/>
                <a:cs typeface="Arial" panose="020B0604020202020204" pitchFamily="34" charset="0"/>
              </a:rPr>
              <a:t>Factor A </a:t>
            </a:r>
            <a:r>
              <a:rPr lang="es-ES" sz="400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Arial" panose="020B0604020202020204" pitchFamily="34" charset="0"/>
                <a:cs typeface="Arial" panose="020B0604020202020204" pitchFamily="34" charset="0"/>
              </a:rPr>
              <a:t> </a:t>
            </a:r>
            <a:endParaRPr lang="es-EC" sz="4000" b="1">
              <a:ln w="9525">
                <a:solidFill>
                  <a:prstClr val="white"/>
                </a:solidFill>
                <a:prstDash val="solid"/>
              </a:ln>
              <a:solidFill>
                <a:prstClr val="black"/>
              </a:solidFill>
              <a:effectLst>
                <a:outerShdw blurRad="12700" dist="38100" dir="2700000" algn="tl" rotWithShape="0">
                  <a:prstClr val="white">
                    <a:lumMod val="50000"/>
                  </a:prstClr>
                </a:outerShdw>
              </a:effectLst>
            </a:endParaRPr>
          </a:p>
        </p:txBody>
      </p:sp>
      <p:graphicFrame>
        <p:nvGraphicFramePr>
          <p:cNvPr id="6" name="Diagrama 5">
            <a:extLst>
              <a:ext uri="{FF2B5EF4-FFF2-40B4-BE49-F238E27FC236}">
                <a16:creationId xmlns:a16="http://schemas.microsoft.com/office/drawing/2014/main" id="{F3E2A81C-6F3E-4BED-B1F9-7C2951540E46}"/>
              </a:ext>
            </a:extLst>
          </p:cNvPr>
          <p:cNvGraphicFramePr/>
          <p:nvPr>
            <p:extLst>
              <p:ext uri="{D42A27DB-BD31-4B8C-83A1-F6EECF244321}">
                <p14:modId xmlns:p14="http://schemas.microsoft.com/office/powerpoint/2010/main" val="1939803363"/>
              </p:ext>
            </p:extLst>
          </p:nvPr>
        </p:nvGraphicFramePr>
        <p:xfrm>
          <a:off x="1" y="502276"/>
          <a:ext cx="12191999" cy="5853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9067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83A5C14-ED91-4CD1-809E-D29FF97C9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56065185-5C34-4F86-AA96-AA4D065B0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01600" sx="102000" sy="102000" algn="ctr"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uadroTexto 4">
            <a:extLst>
              <a:ext uri="{FF2B5EF4-FFF2-40B4-BE49-F238E27FC236}">
                <a16:creationId xmlns:a16="http://schemas.microsoft.com/office/drawing/2014/main" id="{DEF3F20B-F452-4A5E-9099-447EB720F1D4}"/>
              </a:ext>
            </a:extLst>
          </p:cNvPr>
          <p:cNvSpPr txBox="1"/>
          <p:nvPr/>
        </p:nvSpPr>
        <p:spPr>
          <a:xfrm>
            <a:off x="-1188077" y="0"/>
            <a:ext cx="6098146" cy="1154162"/>
          </a:xfrm>
          <a:prstGeom prst="rect">
            <a:avLst/>
          </a:prstGeom>
          <a:noFill/>
        </p:spPr>
        <p:txBody>
          <a:bodyPr wrap="square">
            <a:spAutoFit/>
          </a:bodyPr>
          <a:lstStyle/>
          <a:p>
            <a:pPr marL="0" marR="0" lvl="0" indent="0" algn="ctr" defTabSz="914400" rtl="0" eaLnBrk="1" fontAlgn="auto" latinLnBrk="0" hangingPunct="1">
              <a:spcBef>
                <a:spcPts val="0"/>
              </a:spcBef>
              <a:spcAft>
                <a:spcPts val="600"/>
              </a:spcAft>
              <a:buClrTx/>
              <a:buSzTx/>
              <a:buFontTx/>
              <a:buNone/>
              <a:tabLst/>
              <a:defRPr/>
            </a:pPr>
            <a:r>
              <a:rPr kumimoji="0" lang="es-ES" sz="32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Arial" panose="020B0604020202020204" pitchFamily="34" charset="0"/>
                <a:ea typeface="+mn-ea"/>
                <a:cs typeface="Arial" panose="020B0604020202020204" pitchFamily="34" charset="0"/>
              </a:rPr>
              <a:t>CONCLUSIONES</a:t>
            </a:r>
            <a:endParaRPr kumimoji="0" lang="es-ES" sz="3200" b="1" i="0" u="none" strike="noStrike" kern="1200" cap="none" spc="0" normalizeH="0" baseline="0" noProof="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spcBef>
                <a:spcPts val="0"/>
              </a:spcBef>
              <a:spcAft>
                <a:spcPts val="600"/>
              </a:spcAft>
              <a:buClrTx/>
              <a:buSzTx/>
              <a:buFontTx/>
              <a:buNone/>
              <a:tabLst/>
              <a:defRPr/>
            </a:pPr>
            <a:r>
              <a:rPr kumimoji="0" lang="es-ES" sz="32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Arial" panose="020B0604020202020204" pitchFamily="34" charset="0"/>
                <a:ea typeface="+mn-ea"/>
                <a:cs typeface="Arial" panose="020B0604020202020204" pitchFamily="34" charset="0"/>
              </a:rPr>
              <a:t>Factor B</a:t>
            </a:r>
            <a:endParaRPr kumimoji="0" lang="es-EC" sz="4000" b="1" i="0" u="none" strike="noStrike" kern="1200" cap="none" spc="0" normalizeH="0" baseline="0" noProof="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mn-cs"/>
            </a:endParaRPr>
          </a:p>
        </p:txBody>
      </p:sp>
      <p:graphicFrame>
        <p:nvGraphicFramePr>
          <p:cNvPr id="7" name="Diagrama 6">
            <a:extLst>
              <a:ext uri="{FF2B5EF4-FFF2-40B4-BE49-F238E27FC236}">
                <a16:creationId xmlns:a16="http://schemas.microsoft.com/office/drawing/2014/main" id="{09F32576-6A8F-41BC-B00C-ABDDEE0D1049}"/>
              </a:ext>
            </a:extLst>
          </p:cNvPr>
          <p:cNvGraphicFramePr/>
          <p:nvPr>
            <p:extLst>
              <p:ext uri="{D42A27DB-BD31-4B8C-83A1-F6EECF244321}">
                <p14:modId xmlns:p14="http://schemas.microsoft.com/office/powerpoint/2010/main" val="942893372"/>
              </p:ext>
            </p:extLst>
          </p:nvPr>
        </p:nvGraphicFramePr>
        <p:xfrm>
          <a:off x="1" y="577081"/>
          <a:ext cx="12191999" cy="5853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578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83A5C14-ED91-4CD1-809E-D29FF97C9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56065185-5C34-4F86-AA96-AA4D065B0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01600" sx="102000" sy="102000" algn="ctr"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uadroTexto 4">
            <a:extLst>
              <a:ext uri="{FF2B5EF4-FFF2-40B4-BE49-F238E27FC236}">
                <a16:creationId xmlns:a16="http://schemas.microsoft.com/office/drawing/2014/main" id="{9668F90A-39D2-44DA-9836-BE6C510D724D}"/>
              </a:ext>
            </a:extLst>
          </p:cNvPr>
          <p:cNvSpPr txBox="1"/>
          <p:nvPr/>
        </p:nvSpPr>
        <p:spPr>
          <a:xfrm>
            <a:off x="-1226713" y="0"/>
            <a:ext cx="6098146" cy="1154162"/>
          </a:xfrm>
          <a:prstGeom prst="rect">
            <a:avLst/>
          </a:prstGeom>
          <a:noFill/>
        </p:spPr>
        <p:txBody>
          <a:bodyPr wrap="square">
            <a:spAutoFit/>
          </a:bodyPr>
          <a:lstStyle/>
          <a:p>
            <a:pPr marL="0" marR="0" lvl="0" indent="0" algn="ctr" defTabSz="914400" rtl="0" eaLnBrk="1" fontAlgn="auto" latinLnBrk="0" hangingPunct="1">
              <a:spcBef>
                <a:spcPts val="0"/>
              </a:spcBef>
              <a:spcAft>
                <a:spcPts val="600"/>
              </a:spcAft>
              <a:buClrTx/>
              <a:buSzTx/>
              <a:buFontTx/>
              <a:buNone/>
              <a:tabLst/>
              <a:defRPr/>
            </a:pPr>
            <a:r>
              <a:rPr kumimoji="0" lang="es-ES" sz="3200" b="1" i="0" u="none" strike="noStrike" kern="1200" cap="none" spc="0" normalizeH="0" baseline="0" noProof="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Arial" panose="020B0604020202020204" pitchFamily="34" charset="0"/>
                <a:ea typeface="+mn-ea"/>
                <a:cs typeface="Arial" panose="020B0604020202020204" pitchFamily="34" charset="0"/>
              </a:rPr>
              <a:t>CONCLUSIONES</a:t>
            </a:r>
          </a:p>
          <a:p>
            <a:pPr marL="0" marR="0" lvl="0" indent="0" algn="ctr" defTabSz="914400" rtl="0" eaLnBrk="1" fontAlgn="auto" latinLnBrk="0" hangingPunct="1">
              <a:spcBef>
                <a:spcPts val="0"/>
              </a:spcBef>
              <a:spcAft>
                <a:spcPts val="600"/>
              </a:spcAft>
              <a:buClrTx/>
              <a:buSzTx/>
              <a:buFontTx/>
              <a:buNone/>
              <a:tabLst/>
              <a:defRPr/>
            </a:pPr>
            <a:r>
              <a:rPr kumimoji="0" lang="es-ES" sz="3200" b="1" i="0" u="none" strike="noStrike" kern="1200" cap="none" spc="0" normalizeH="0" baseline="0" noProof="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Arial" panose="020B0604020202020204" pitchFamily="34" charset="0"/>
                <a:ea typeface="+mn-ea"/>
                <a:cs typeface="Arial" panose="020B0604020202020204" pitchFamily="34" charset="0"/>
              </a:rPr>
              <a:t>Interacción  AxB</a:t>
            </a:r>
            <a:endParaRPr kumimoji="0" lang="es-EC" sz="4000" b="1" i="0" u="none" strike="noStrike" kern="1200" cap="none" spc="0" normalizeH="0" baseline="0" noProof="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mn-cs"/>
            </a:endParaRPr>
          </a:p>
        </p:txBody>
      </p:sp>
      <p:graphicFrame>
        <p:nvGraphicFramePr>
          <p:cNvPr id="7" name="Diagrama 6">
            <a:extLst>
              <a:ext uri="{FF2B5EF4-FFF2-40B4-BE49-F238E27FC236}">
                <a16:creationId xmlns:a16="http://schemas.microsoft.com/office/drawing/2014/main" id="{B23E3285-598A-415D-AFD5-E5144A4434D6}"/>
              </a:ext>
            </a:extLst>
          </p:cNvPr>
          <p:cNvGraphicFramePr/>
          <p:nvPr>
            <p:extLst>
              <p:ext uri="{D42A27DB-BD31-4B8C-83A1-F6EECF244321}">
                <p14:modId xmlns:p14="http://schemas.microsoft.com/office/powerpoint/2010/main" val="1372609330"/>
              </p:ext>
            </p:extLst>
          </p:nvPr>
        </p:nvGraphicFramePr>
        <p:xfrm>
          <a:off x="0" y="1077218"/>
          <a:ext cx="12192000" cy="5926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1032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EB4CC6FB-47E0-41F6-A728-CEA92B74CBD8}"/>
              </a:ext>
            </a:extLst>
          </p:cNvPr>
          <p:cNvSpPr/>
          <p:nvPr/>
        </p:nvSpPr>
        <p:spPr>
          <a:xfrm>
            <a:off x="1043631" y="809898"/>
            <a:ext cx="9942716" cy="1554480"/>
          </a:xfrm>
          <a:prstGeom prst="rect">
            <a:avLst/>
          </a:prstGeom>
        </p:spPr>
        <p:txBody>
          <a:bodyPr vert="horz" lIns="91440" tIns="45720" rIns="91440" bIns="45720" rtlCol="0" anchor="ctr">
            <a:normAutofit/>
          </a:bodyPr>
          <a:lstStyle/>
          <a:p>
            <a:pPr lvl="0">
              <a:lnSpc>
                <a:spcPct val="90000"/>
              </a:lnSpc>
              <a:spcBef>
                <a:spcPct val="0"/>
              </a:spcBef>
              <a:spcAft>
                <a:spcPts val="600"/>
              </a:spcAft>
            </a:pPr>
            <a:r>
              <a:rPr lang="en-US" sz="4800" b="1" kern="1200">
                <a:ln w="9525">
                  <a:solidFill>
                    <a:prstClr val="white"/>
                  </a:solidFill>
                  <a:prstDash val="solid"/>
                </a:ln>
                <a:solidFill>
                  <a:schemeClr val="tx1"/>
                </a:solidFill>
                <a:effectLst>
                  <a:outerShdw blurRad="12700" dist="38100" dir="2700000" algn="tl" rotWithShape="0">
                    <a:prstClr val="white">
                      <a:lumMod val="50000"/>
                    </a:prstClr>
                  </a:outerShdw>
                </a:effectLst>
                <a:latin typeface="+mj-lt"/>
                <a:ea typeface="+mj-ea"/>
                <a:cs typeface="+mj-cs"/>
              </a:rPr>
              <a:t>RECOMENDACIONES </a:t>
            </a:r>
          </a:p>
        </p:txBody>
      </p:sp>
      <p:sp>
        <p:nvSpPr>
          <p:cNvPr id="3" name="Rectángulo 2"/>
          <p:cNvSpPr/>
          <p:nvPr/>
        </p:nvSpPr>
        <p:spPr>
          <a:xfrm>
            <a:off x="1045028" y="3017522"/>
            <a:ext cx="9941319" cy="3124658"/>
          </a:xfrm>
          <a:prstGeom prst="rect">
            <a:avLst/>
          </a:prstGeom>
        </p:spPr>
        <p:txBody>
          <a:bodyPr vert="horz" lIns="91440" tIns="45720" rIns="91440" bIns="45720" rtlCol="0" anchor="ctr">
            <a:normAutofit/>
          </a:bodyPr>
          <a:lstStyle/>
          <a:p>
            <a:pPr marL="342900" lvl="0" indent="-228600">
              <a:lnSpc>
                <a:spcPct val="90000"/>
              </a:lnSpc>
              <a:spcAft>
                <a:spcPts val="600"/>
              </a:spcAft>
              <a:buFont typeface="Arial" panose="020B0604020202020204" pitchFamily="34" charset="0"/>
              <a:buChar char="•"/>
            </a:pPr>
            <a:r>
              <a:rPr lang="en-US" sz="1300"/>
              <a:t>Realizar una adecuada recolección y manejo de pos cosecha del fréjol, ya que el consumo de fréjol por parte de los ecuatorianos involucra un periodo de cocción, sin tomar importancia de que el gano cosechado este en malas condiciones con color negruzco o presencia de moho, lo que pudiera indicar presencia de aflatoxinas que trascenderá en la salud del consumidor.</a:t>
            </a:r>
          </a:p>
          <a:p>
            <a:pPr lvl="0" indent="-228600">
              <a:lnSpc>
                <a:spcPct val="90000"/>
              </a:lnSpc>
              <a:spcAft>
                <a:spcPts val="600"/>
              </a:spcAft>
              <a:buFont typeface="Arial" panose="020B0604020202020204" pitchFamily="34" charset="0"/>
              <a:buChar char="•"/>
            </a:pPr>
            <a:endParaRPr lang="en-US" sz="1300"/>
          </a:p>
          <a:p>
            <a:pPr marL="342900" lvl="0" indent="-228600">
              <a:lnSpc>
                <a:spcPct val="90000"/>
              </a:lnSpc>
              <a:spcAft>
                <a:spcPts val="600"/>
              </a:spcAft>
              <a:buFont typeface="Arial" panose="020B0604020202020204" pitchFamily="34" charset="0"/>
              <a:buChar char="•"/>
            </a:pPr>
            <a:r>
              <a:rPr lang="en-US" sz="1300"/>
              <a:t>Consumir el fréjol Rojo en la presentación Enlatadas y empaques plásticos ya que en el estudio demostraron los valores mas alto con respecto a proteína y fibra.</a:t>
            </a:r>
          </a:p>
          <a:p>
            <a:pPr lvl="0" indent="-228600">
              <a:lnSpc>
                <a:spcPct val="90000"/>
              </a:lnSpc>
              <a:spcAft>
                <a:spcPts val="600"/>
              </a:spcAft>
              <a:buFont typeface="Arial" panose="020B0604020202020204" pitchFamily="34" charset="0"/>
              <a:buChar char="•"/>
            </a:pPr>
            <a:endParaRPr lang="en-US" sz="1300"/>
          </a:p>
          <a:p>
            <a:pPr marL="342900" lvl="0" indent="-228600">
              <a:lnSpc>
                <a:spcPct val="90000"/>
              </a:lnSpc>
              <a:spcAft>
                <a:spcPts val="600"/>
              </a:spcAft>
              <a:buFont typeface="Arial" panose="020B0604020202020204" pitchFamily="34" charset="0"/>
              <a:buChar char="•"/>
            </a:pPr>
            <a:r>
              <a:rPr lang="en-US" sz="1300"/>
              <a:t>Con respecto al consumo del fréjol Negro, mantener una mayor precaución al momento del consumo ya que la cubierta del grano es demasiada delgada lo que permite una mayor susceptibilidad frente a los hongos del genero Aspergillus y así reducir el riesgo alimentario</a:t>
            </a:r>
          </a:p>
          <a:p>
            <a:pPr lvl="0" indent="-228600">
              <a:lnSpc>
                <a:spcPct val="90000"/>
              </a:lnSpc>
              <a:spcAft>
                <a:spcPts val="600"/>
              </a:spcAft>
              <a:buFont typeface="Arial" panose="020B0604020202020204" pitchFamily="34" charset="0"/>
              <a:buChar char="•"/>
            </a:pPr>
            <a:r>
              <a:rPr lang="en-US" sz="1300"/>
              <a:t>.</a:t>
            </a:r>
          </a:p>
          <a:p>
            <a:pPr marL="342900" lvl="0" indent="-228600">
              <a:lnSpc>
                <a:spcPct val="90000"/>
              </a:lnSpc>
              <a:spcAft>
                <a:spcPts val="600"/>
              </a:spcAft>
              <a:buFont typeface="Arial" panose="020B0604020202020204" pitchFamily="34" charset="0"/>
              <a:buChar char="•"/>
            </a:pPr>
            <a:r>
              <a:rPr lang="en-US" sz="1300"/>
              <a:t>Tomar mayor control sanitario de parte de las instituciones reguladoras sobre el manejo y almacenamiento de granos de fréjol destinados al consumo humano, ya que no existe limites permitidos sobre cargas fúngicas o estado de comercialización sobre fréjol.  </a:t>
            </a:r>
            <a:endParaRPr lang="en-US" sz="1300">
              <a:effectLst/>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007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6406447" y="2782389"/>
            <a:ext cx="5138808" cy="3592768"/>
          </a:xfrm>
          <a:prstGeom prst="rect">
            <a:avLst/>
          </a:prstGeom>
          <a:noFill/>
        </p:spPr>
        <p:txBody>
          <a:bodyPr vert="horz" lIns="91440" tIns="45720" rIns="91440" bIns="45720" rtlCol="0" anchor="b">
            <a:normAutofit/>
          </a:bodyPr>
          <a:lstStyle/>
          <a:p>
            <a:pPr lvl="0" algn="ctr">
              <a:lnSpc>
                <a:spcPct val="90000"/>
              </a:lnSpc>
              <a:spcBef>
                <a:spcPct val="0"/>
              </a:spcBef>
              <a:spcAft>
                <a:spcPts val="600"/>
              </a:spcAft>
            </a:pPr>
            <a:r>
              <a:rPr lang="en-US" sz="6000" b="1">
                <a:ln w="9525">
                  <a:solidFill>
                    <a:prstClr val="white"/>
                  </a:solidFill>
                  <a:prstDash val="solid"/>
                </a:ln>
                <a:effectLst>
                  <a:outerShdw blurRad="12700" dist="38100" dir="2700000" algn="tl" rotWithShape="0">
                    <a:prstClr val="white">
                      <a:lumMod val="50000"/>
                    </a:prstClr>
                  </a:outerShdw>
                </a:effectLst>
                <a:latin typeface="+mj-lt"/>
                <a:ea typeface="+mj-ea"/>
                <a:cs typeface="+mj-cs"/>
              </a:rPr>
              <a:t>GRACIAS POR SU ATENCIÓN </a:t>
            </a:r>
          </a:p>
        </p:txBody>
      </p:sp>
      <p:sp>
        <p:nvSpPr>
          <p:cNvPr id="20" name="Rectangle 19">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6107584" cy="6858000"/>
          </a:xfrm>
          <a:prstGeom prst="rect">
            <a:avLst/>
          </a:prstGeom>
          <a:solidFill>
            <a:srgbClr val="5F61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480917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B6AF032E-CDDE-49B8-B504-0884E472BC91}"/>
              </a:ext>
            </a:extLst>
          </p:cNvPr>
          <p:cNvPicPr>
            <a:picLocks noChangeAspect="1"/>
          </p:cNvPicPr>
          <p:nvPr/>
        </p:nvPicPr>
        <p:blipFill rotWithShape="1">
          <a:blip r:embed="rId2"/>
          <a:srcRect t="9486" r="-1" b="23009"/>
          <a:stretch/>
        </p:blipFill>
        <p:spPr>
          <a:xfrm>
            <a:off x="1120701" y="1112060"/>
            <a:ext cx="3861262" cy="4633859"/>
          </a:xfrm>
          <a:prstGeom prst="rect">
            <a:avLst/>
          </a:prstGeom>
          <a:effectLst/>
        </p:spPr>
      </p:pic>
    </p:spTree>
    <p:extLst>
      <p:ext uri="{BB962C8B-B14F-4D97-AF65-F5344CB8AC3E}">
        <p14:creationId xmlns:p14="http://schemas.microsoft.com/office/powerpoint/2010/main" val="1591769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F81F8D5-515A-45DC-B296-30AB11F2C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5ED44842-6AA7-4013-8793-56069D7C0ECB}"/>
              </a:ext>
            </a:extLst>
          </p:cNvPr>
          <p:cNvSpPr/>
          <p:nvPr/>
        </p:nvSpPr>
        <p:spPr>
          <a:xfrm>
            <a:off x="581646" y="349664"/>
            <a:ext cx="5845571" cy="163837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b="1">
                <a:ln w="9525">
                  <a:solidFill>
                    <a:schemeClr val="bg1"/>
                  </a:solidFill>
                  <a:prstDash val="solid"/>
                </a:ln>
                <a:effectLst>
                  <a:outerShdw blurRad="12700" dist="38100" dir="2700000" algn="tl" rotWithShape="0">
                    <a:schemeClr val="bg1">
                      <a:lumMod val="50000"/>
                    </a:schemeClr>
                  </a:outerShdw>
                </a:effectLst>
                <a:latin typeface="+mj-lt"/>
                <a:ea typeface="+mj-ea"/>
                <a:cs typeface="+mj-cs"/>
              </a:rPr>
              <a:t>OBJETIVO GENERAL:</a:t>
            </a:r>
          </a:p>
        </p:txBody>
      </p:sp>
      <p:sp>
        <p:nvSpPr>
          <p:cNvPr id="19" name="Rectangle 18">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8" descr="Nutrientes: Los frijoles, uno de los alimentos más antiguos de la ...">
            <a:extLst>
              <a:ext uri="{FF2B5EF4-FFF2-40B4-BE49-F238E27FC236}">
                <a16:creationId xmlns:a16="http://schemas.microsoft.com/office/drawing/2014/main" id="{433616F9-C3D0-4FC0-9E77-72BDAEBB653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8794" b="-3"/>
          <a:stretch/>
        </p:blipFill>
        <p:spPr bwMode="auto">
          <a:xfrm>
            <a:off x="7421373" y="627954"/>
            <a:ext cx="4235516" cy="5353373"/>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Diagrama 9">
            <a:extLst>
              <a:ext uri="{FF2B5EF4-FFF2-40B4-BE49-F238E27FC236}">
                <a16:creationId xmlns:a16="http://schemas.microsoft.com/office/drawing/2014/main" id="{01D8C7FE-73F0-4D2E-BB55-71F56B357A56}"/>
              </a:ext>
            </a:extLst>
          </p:cNvPr>
          <p:cNvGraphicFramePr/>
          <p:nvPr>
            <p:extLst>
              <p:ext uri="{D42A27DB-BD31-4B8C-83A1-F6EECF244321}">
                <p14:modId xmlns:p14="http://schemas.microsoft.com/office/powerpoint/2010/main" val="3146709793"/>
              </p:ext>
            </p:extLst>
          </p:nvPr>
        </p:nvGraphicFramePr>
        <p:xfrm>
          <a:off x="587988" y="2620641"/>
          <a:ext cx="5837750" cy="3023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1069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B1784F21-9F8D-4471-A090-CA78E46A9810}"/>
              </a:ext>
            </a:extLst>
          </p:cNvPr>
          <p:cNvSpPr/>
          <p:nvPr/>
        </p:nvSpPr>
        <p:spPr>
          <a:xfrm>
            <a:off x="1043631" y="809898"/>
            <a:ext cx="10173010" cy="1554480"/>
          </a:xfrm>
          <a:prstGeom prst="rect">
            <a:avLst/>
          </a:prstGeom>
        </p:spPr>
        <p:txBody>
          <a:bodyPr vert="horz" lIns="91440" tIns="45720" rIns="91440" bIns="45720" rtlCol="0" anchor="ctr">
            <a:normAutofit/>
          </a:bodyPr>
          <a:lstStyle/>
          <a:p>
            <a:pPr lvl="0">
              <a:lnSpc>
                <a:spcPct val="90000"/>
              </a:lnSpc>
              <a:spcBef>
                <a:spcPct val="0"/>
              </a:spcBef>
              <a:spcAft>
                <a:spcPts val="600"/>
              </a:spcAft>
            </a:pPr>
            <a:r>
              <a:rPr lang="en-US" sz="4800" b="1" kern="1200">
                <a:ln w="9525">
                  <a:solidFill>
                    <a:prstClr val="white"/>
                  </a:solidFill>
                  <a:prstDash val="solid"/>
                </a:ln>
                <a:solidFill>
                  <a:schemeClr val="tx1"/>
                </a:solidFill>
                <a:effectLst>
                  <a:outerShdw blurRad="12700" dist="38100" dir="2700000" algn="tl" rotWithShape="0">
                    <a:prstClr val="white">
                      <a:lumMod val="50000"/>
                    </a:prstClr>
                  </a:outerShdw>
                </a:effectLst>
                <a:latin typeface="+mj-lt"/>
                <a:ea typeface="+mj-ea"/>
                <a:cs typeface="+mj-cs"/>
              </a:rPr>
              <a:t>OBJETIVOS ESPECIFICOS:</a:t>
            </a:r>
          </a:p>
        </p:txBody>
      </p:sp>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7" name="Diagrama 6">
            <a:extLst>
              <a:ext uri="{FF2B5EF4-FFF2-40B4-BE49-F238E27FC236}">
                <a16:creationId xmlns:a16="http://schemas.microsoft.com/office/drawing/2014/main" id="{6C282DF7-21CA-4DB9-89FA-C46BAAB80218}"/>
              </a:ext>
            </a:extLst>
          </p:cNvPr>
          <p:cNvGraphicFramePr/>
          <p:nvPr>
            <p:extLst>
              <p:ext uri="{D42A27DB-BD31-4B8C-83A1-F6EECF244321}">
                <p14:modId xmlns:p14="http://schemas.microsoft.com/office/powerpoint/2010/main" val="2123011804"/>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4707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10">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12">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14">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16">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ángulo 2">
            <a:extLst>
              <a:ext uri="{FF2B5EF4-FFF2-40B4-BE49-F238E27FC236}">
                <a16:creationId xmlns:a16="http://schemas.microsoft.com/office/drawing/2014/main" id="{18C91071-CAC9-4914-96AC-0AADAC90C1D5}"/>
              </a:ext>
            </a:extLst>
          </p:cNvPr>
          <p:cNvSpPr/>
          <p:nvPr/>
        </p:nvSpPr>
        <p:spPr>
          <a:xfrm>
            <a:off x="301320" y="318979"/>
            <a:ext cx="3089307" cy="707886"/>
          </a:xfrm>
          <a:prstGeom prst="rect">
            <a:avLst/>
          </a:prstGeom>
        </p:spPr>
        <p:txBody>
          <a:bodyPr wrap="none">
            <a:spAutoFit/>
          </a:bodyPr>
          <a:lstStyle/>
          <a:p>
            <a:pPr lvl="0" algn="ctr">
              <a:spcAft>
                <a:spcPts val="600"/>
              </a:spcAft>
            </a:pPr>
            <a:r>
              <a:rPr lang="es-ES" sz="4000" b="1">
                <a:ln w="9525">
                  <a:solidFill>
                    <a:prstClr val="white"/>
                  </a:solidFill>
                  <a:prstDash val="solid"/>
                </a:ln>
                <a:solidFill>
                  <a:prstClr val="black"/>
                </a:solidFill>
                <a:effectLst>
                  <a:outerShdw blurRad="12700" dist="38100" dir="2700000" algn="tl" rotWithShape="0">
                    <a:prstClr val="white">
                      <a:lumMod val="50000"/>
                    </a:prstClr>
                  </a:outerShdw>
                </a:effectLst>
                <a:latin typeface="Arial" panose="020B0604020202020204" pitchFamily="34" charset="0"/>
                <a:ea typeface="Calibri" panose="020F0502020204030204" pitchFamily="34" charset="0"/>
                <a:cs typeface="Arial" panose="020B0604020202020204" pitchFamily="34" charset="0"/>
              </a:rPr>
              <a:t>HIPÓTESIS:</a:t>
            </a:r>
            <a:endParaRPr lang="es-EC" sz="4000" b="1">
              <a:ln w="9525">
                <a:solidFill>
                  <a:prstClr val="white"/>
                </a:solidFill>
                <a:prstDash val="solid"/>
              </a:ln>
              <a:solidFill>
                <a:prstClr val="black"/>
              </a:solidFill>
              <a:effectLst>
                <a:outerShdw blurRad="12700" dist="38100" dir="2700000" algn="tl" rotWithShape="0">
                  <a:prstClr val="white">
                    <a:lumMod val="50000"/>
                  </a:prstClr>
                </a:outerShdw>
              </a:effectLst>
            </a:endParaRPr>
          </a:p>
        </p:txBody>
      </p:sp>
      <p:graphicFrame>
        <p:nvGraphicFramePr>
          <p:cNvPr id="4" name="Diagrama 3">
            <a:extLst>
              <a:ext uri="{FF2B5EF4-FFF2-40B4-BE49-F238E27FC236}">
                <a16:creationId xmlns:a16="http://schemas.microsoft.com/office/drawing/2014/main" id="{97C9A8F3-6270-498C-B8F2-3B37833FE411}"/>
              </a:ext>
            </a:extLst>
          </p:cNvPr>
          <p:cNvGraphicFramePr/>
          <p:nvPr>
            <p:extLst>
              <p:ext uri="{D42A27DB-BD31-4B8C-83A1-F6EECF244321}">
                <p14:modId xmlns:p14="http://schemas.microsoft.com/office/powerpoint/2010/main" val="2550808309"/>
              </p:ext>
            </p:extLst>
          </p:nvPr>
        </p:nvGraphicFramePr>
        <p:xfrm>
          <a:off x="1664211" y="1026865"/>
          <a:ext cx="10101216" cy="5490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6891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EB4CC6FB-47E0-41F6-A728-CEA92B74CBD8}"/>
              </a:ext>
            </a:extLst>
          </p:cNvPr>
          <p:cNvSpPr/>
          <p:nvPr/>
        </p:nvSpPr>
        <p:spPr>
          <a:xfrm>
            <a:off x="240869" y="90868"/>
            <a:ext cx="3262432" cy="707886"/>
          </a:xfrm>
          <a:prstGeom prst="rect">
            <a:avLst/>
          </a:prstGeom>
        </p:spPr>
        <p:txBody>
          <a:bodyPr wrap="none">
            <a:spAutoFit/>
          </a:bodyPr>
          <a:lstStyle/>
          <a:p>
            <a:pPr lvl="0" algn="ctr"/>
            <a:r>
              <a:rPr lang="es-ES" sz="400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Arial" panose="020B0604020202020204" pitchFamily="34" charset="0"/>
                <a:ea typeface="Calibri" panose="020F0502020204030204" pitchFamily="34" charset="0"/>
                <a:cs typeface="Arial" panose="020B0604020202020204" pitchFamily="34" charset="0"/>
              </a:rPr>
              <a:t>UBICACIÓN:</a:t>
            </a:r>
            <a:endParaRPr lang="es-EC" sz="4000" b="1" dirty="0">
              <a:ln w="9525">
                <a:solidFill>
                  <a:prstClr val="white"/>
                </a:solidFill>
                <a:prstDash val="solid"/>
              </a:ln>
              <a:solidFill>
                <a:prstClr val="black"/>
              </a:solidFill>
              <a:effectLst>
                <a:outerShdw blurRad="12700" dist="38100" dir="2700000" algn="tl" rotWithShape="0">
                  <a:prstClr val="white">
                    <a:lumMod val="50000"/>
                  </a:prstClr>
                </a:outerShdw>
              </a:effectLst>
            </a:endParaRPr>
          </a:p>
        </p:txBody>
      </p:sp>
      <p:sp>
        <p:nvSpPr>
          <p:cNvPr id="4" name="Rectángulo 3"/>
          <p:cNvSpPr/>
          <p:nvPr/>
        </p:nvSpPr>
        <p:spPr>
          <a:xfrm>
            <a:off x="1065714" y="682556"/>
            <a:ext cx="2319866" cy="369332"/>
          </a:xfrm>
          <a:prstGeom prst="rect">
            <a:avLst/>
          </a:prstGeom>
        </p:spPr>
        <p:txBody>
          <a:bodyPr wrap="none">
            <a:spAutoFit/>
          </a:bodyPr>
          <a:lstStyle/>
          <a:p>
            <a:pPr marL="457200" indent="-457200">
              <a:spcBef>
                <a:spcPts val="200"/>
              </a:spcBef>
              <a:spcAft>
                <a:spcPts val="0"/>
              </a:spcAft>
            </a:pPr>
            <a:r>
              <a:rPr lang="es-EC"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Ubicación Geográfica</a:t>
            </a:r>
            <a:endParaRPr lang="es-EC"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6" descr="Imagen relacionada"/>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5781" y="268899"/>
            <a:ext cx="1593248" cy="1196646"/>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Imagen 5"/>
          <p:cNvPicPr/>
          <p:nvPr/>
        </p:nvPicPr>
        <p:blipFill>
          <a:blip r:embed="rId3">
            <a:extLst>
              <a:ext uri="{28A0092B-C50C-407E-A947-70E740481C1C}">
                <a14:useLocalDpi xmlns:a14="http://schemas.microsoft.com/office/drawing/2010/main" val="0"/>
              </a:ext>
            </a:extLst>
          </a:blip>
          <a:stretch>
            <a:fillRect/>
          </a:stretch>
        </p:blipFill>
        <p:spPr>
          <a:xfrm>
            <a:off x="97400" y="1926329"/>
            <a:ext cx="6178140" cy="4800147"/>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348933417"/>
              </p:ext>
            </p:extLst>
          </p:nvPr>
        </p:nvGraphicFramePr>
        <p:xfrm>
          <a:off x="240869" y="1018216"/>
          <a:ext cx="2504410" cy="838708"/>
        </p:xfrm>
        <a:graphic>
          <a:graphicData uri="http://schemas.openxmlformats.org/drawingml/2006/table">
            <a:tbl>
              <a:tblPr firstRow="1" firstCol="1" bandRow="1">
                <a:tableStyleId>{5940675A-B579-460E-94D1-54222C63F5DA}</a:tableStyleId>
              </a:tblPr>
              <a:tblGrid>
                <a:gridCol w="1393190">
                  <a:extLst>
                    <a:ext uri="{9D8B030D-6E8A-4147-A177-3AD203B41FA5}">
                      <a16:colId xmlns:a16="http://schemas.microsoft.com/office/drawing/2014/main" val="20000"/>
                    </a:ext>
                  </a:extLst>
                </a:gridCol>
                <a:gridCol w="1111220">
                  <a:extLst>
                    <a:ext uri="{9D8B030D-6E8A-4147-A177-3AD203B41FA5}">
                      <a16:colId xmlns:a16="http://schemas.microsoft.com/office/drawing/2014/main" val="20001"/>
                    </a:ext>
                  </a:extLst>
                </a:gridCol>
              </a:tblGrid>
              <a:tr h="0">
                <a:tc>
                  <a:txBody>
                    <a:bodyPr/>
                    <a:lstStyle/>
                    <a:p>
                      <a:pPr>
                        <a:lnSpc>
                          <a:spcPct val="200000"/>
                        </a:lnSpc>
                        <a:spcAft>
                          <a:spcPts val="0"/>
                        </a:spcAft>
                      </a:pPr>
                      <a:r>
                        <a:rPr lang="es-ES" sz="1600" b="1" dirty="0">
                          <a:effectLst/>
                        </a:rPr>
                        <a:t>Latitud:	</a:t>
                      </a:r>
                      <a:endParaRPr lang="es-EC"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200000"/>
                        </a:lnSpc>
                        <a:spcAft>
                          <a:spcPts val="0"/>
                        </a:spcAft>
                      </a:pPr>
                      <a:r>
                        <a:rPr lang="es-ES" sz="1600" b="1" dirty="0">
                          <a:effectLst/>
                        </a:rPr>
                        <a:t>00° 24´ 36"</a:t>
                      </a:r>
                      <a:endParaRPr lang="es-EC"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a:lnSpc>
                          <a:spcPct val="200000"/>
                        </a:lnSpc>
                        <a:spcAft>
                          <a:spcPts val="0"/>
                        </a:spcAft>
                      </a:pPr>
                      <a:r>
                        <a:rPr lang="es-ES" sz="1600" b="1" dirty="0">
                          <a:effectLst/>
                        </a:rPr>
                        <a:t>Longitud:	</a:t>
                      </a:r>
                      <a:endParaRPr lang="es-EC"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200000"/>
                        </a:lnSpc>
                        <a:spcAft>
                          <a:spcPts val="0"/>
                        </a:spcAft>
                      </a:pPr>
                      <a:r>
                        <a:rPr lang="es-ES" sz="1600" b="1" dirty="0">
                          <a:effectLst/>
                        </a:rPr>
                        <a:t>79° 18´ 43"</a:t>
                      </a:r>
                      <a:endParaRPr lang="es-EC"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12" name="Rectángulo 11"/>
          <p:cNvSpPr/>
          <p:nvPr/>
        </p:nvSpPr>
        <p:spPr>
          <a:xfrm>
            <a:off x="6373214" y="90868"/>
            <a:ext cx="5718578" cy="25442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457200" indent="-457200">
              <a:spcBef>
                <a:spcPts val="200"/>
              </a:spcBef>
              <a:spcAft>
                <a:spcPts val="0"/>
              </a:spcAft>
            </a:pPr>
            <a:r>
              <a:rPr lang="es-EC"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Ubicación Política </a:t>
            </a:r>
          </a:p>
          <a:p>
            <a:pPr>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País: 		Ecuador</a:t>
            </a:r>
          </a:p>
          <a:p>
            <a:pPr>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Provincia:  	Santo Domingo de los Tsáchilas</a:t>
            </a:r>
          </a:p>
          <a:p>
            <a:pPr>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Cantón: 	                 Santo Domingo de los Colorados</a:t>
            </a:r>
          </a:p>
          <a:p>
            <a:pPr>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Parroquia: 	 Luz de América </a:t>
            </a:r>
          </a:p>
          <a:p>
            <a:pPr>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Predio:                      Laboratorio de la Universidad “ESPE”</a:t>
            </a:r>
          </a:p>
          <a:p>
            <a:pPr>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Sector: 	                  km 35 Vía Quevedo</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ángulo 12"/>
          <p:cNvSpPr/>
          <p:nvPr/>
        </p:nvSpPr>
        <p:spPr>
          <a:xfrm>
            <a:off x="6373214" y="2832845"/>
            <a:ext cx="5718578" cy="338041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457200" indent="-457200">
              <a:spcBef>
                <a:spcPts val="200"/>
              </a:spcBef>
              <a:spcAft>
                <a:spcPts val="0"/>
              </a:spcAft>
            </a:pPr>
            <a:r>
              <a:rPr lang="es-EC"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Ubicación Ecológica </a:t>
            </a:r>
            <a:endParaRPr lang="es-EC"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Zona de vida:	              Bosque húmedo Tropical</a:t>
            </a:r>
          </a:p>
          <a:p>
            <a:pPr>
              <a:lnSpc>
                <a:spcPct val="150000"/>
              </a:lnSpc>
              <a:spcAft>
                <a:spcPts val="0"/>
              </a:spcAft>
              <a:tabLst>
                <a:tab pos="1170305" algn="ctr"/>
              </a:tabLst>
            </a:pP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Altitud:		                224 msnm</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tabLst>
                <a:tab pos="1170305" algn="ctr"/>
              </a:tabLst>
            </a:pP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Temperatura media:	24,6 º C</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tabLst>
                <a:tab pos="1170305" algn="ctr"/>
              </a:tabLst>
            </a:pP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Precipitación:		2860 mm año</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tabLst>
                <a:tab pos="1170305" algn="ctr"/>
              </a:tabLst>
            </a:pP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Humedad relativa:		85%</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tabLst>
                <a:tab pos="1170305" algn="ctr"/>
              </a:tabLst>
            </a:pPr>
            <a:r>
              <a:rPr lang="es-EC"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Heliofanía</a:t>
            </a: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739 horas luz año</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tabLst>
                <a:tab pos="1170305" algn="ctr"/>
              </a:tabLst>
            </a:pP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Suelos:		                Francos Arenoso</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ángulo 13"/>
          <p:cNvSpPr/>
          <p:nvPr/>
        </p:nvSpPr>
        <p:spPr>
          <a:xfrm>
            <a:off x="6373214" y="6334780"/>
            <a:ext cx="5718578" cy="523220"/>
          </a:xfrm>
          <a:prstGeom prst="rect">
            <a:avLst/>
          </a:prstGeom>
        </p:spPr>
        <p:txBody>
          <a:bodyPr wrap="square">
            <a:spAutoFit/>
          </a:bodyPr>
          <a:lstStyle/>
          <a:p>
            <a:pPr>
              <a:lnSpc>
                <a:spcPct val="200000"/>
              </a:lnSpc>
              <a:spcAft>
                <a:spcPts val="0"/>
              </a:spcAft>
              <a:tabLst>
                <a:tab pos="1170305" algn="ctr"/>
              </a:tabLst>
            </a:pPr>
            <a:r>
              <a:rPr lang="es-EC" sz="1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Fuente: </a:t>
            </a:r>
            <a:r>
              <a:rPr lang="es-EC"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Estación Agro Meteorológica “Puerto </a:t>
            </a:r>
            <a:r>
              <a:rPr lang="es-EC" sz="1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Ila</a:t>
            </a:r>
            <a:r>
              <a:rPr lang="es-EC"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Vía Quevedo km 35.</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1836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EB4CC6FB-47E0-41F6-A728-CEA92B74CBD8}"/>
              </a:ext>
            </a:extLst>
          </p:cNvPr>
          <p:cNvSpPr/>
          <p:nvPr/>
        </p:nvSpPr>
        <p:spPr>
          <a:xfrm>
            <a:off x="1113810" y="2960716"/>
            <a:ext cx="4036334" cy="2387600"/>
          </a:xfrm>
          <a:prstGeom prst="rect">
            <a:avLst/>
          </a:prstGeom>
        </p:spPr>
        <p:txBody>
          <a:bodyPr vert="horz" lIns="91440" tIns="45720" rIns="91440" bIns="45720" rtlCol="0" anchor="t">
            <a:normAutofit/>
          </a:bodyPr>
          <a:lstStyle/>
          <a:p>
            <a:pPr lvl="0">
              <a:lnSpc>
                <a:spcPct val="90000"/>
              </a:lnSpc>
              <a:spcBef>
                <a:spcPct val="0"/>
              </a:spcBef>
              <a:spcAft>
                <a:spcPts val="600"/>
              </a:spcAft>
            </a:pPr>
            <a:r>
              <a:rPr lang="en-US" sz="4800" b="1" kern="1200" dirty="0">
                <a:ln w="9525">
                  <a:solidFill>
                    <a:prstClr val="white"/>
                  </a:solidFill>
                  <a:prstDash val="solid"/>
                </a:ln>
                <a:solidFill>
                  <a:schemeClr val="tx1"/>
                </a:solidFill>
                <a:effectLst>
                  <a:outerShdw blurRad="12700" dist="38100" dir="2700000" algn="tl" rotWithShape="0">
                    <a:prstClr val="white">
                      <a:lumMod val="50000"/>
                    </a:prstClr>
                  </a:outerShdw>
                </a:effectLst>
                <a:latin typeface="+mj-lt"/>
                <a:ea typeface="+mj-ea"/>
                <a:cs typeface="+mj-cs"/>
              </a:rPr>
              <a:t>DISEÑO EXPERIMENTAL</a:t>
            </a:r>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a 2"/>
          <p:cNvGraphicFramePr>
            <a:graphicFrameLocks noGrp="1"/>
          </p:cNvGraphicFramePr>
          <p:nvPr>
            <p:extLst>
              <p:ext uri="{D42A27DB-BD31-4B8C-83A1-F6EECF244321}">
                <p14:modId xmlns:p14="http://schemas.microsoft.com/office/powerpoint/2010/main" val="2920305586"/>
              </p:ext>
            </p:extLst>
          </p:nvPr>
        </p:nvGraphicFramePr>
        <p:xfrm>
          <a:off x="5922492" y="1207244"/>
          <a:ext cx="5536001" cy="4384760"/>
        </p:xfrm>
        <a:graphic>
          <a:graphicData uri="http://schemas.openxmlformats.org/drawingml/2006/table">
            <a:tbl>
              <a:tblPr firstRow="1" firstCol="1" bandRow="1">
                <a:tableStyleId>{5940675A-B579-460E-94D1-54222C63F5DA}</a:tableStyleId>
              </a:tblPr>
              <a:tblGrid>
                <a:gridCol w="2805247">
                  <a:extLst>
                    <a:ext uri="{9D8B030D-6E8A-4147-A177-3AD203B41FA5}">
                      <a16:colId xmlns:a16="http://schemas.microsoft.com/office/drawing/2014/main" val="20000"/>
                    </a:ext>
                  </a:extLst>
                </a:gridCol>
                <a:gridCol w="2730754">
                  <a:extLst>
                    <a:ext uri="{9D8B030D-6E8A-4147-A177-3AD203B41FA5}">
                      <a16:colId xmlns:a16="http://schemas.microsoft.com/office/drawing/2014/main" val="20001"/>
                    </a:ext>
                  </a:extLst>
                </a:gridCol>
              </a:tblGrid>
              <a:tr h="867092">
                <a:tc>
                  <a:txBody>
                    <a:bodyPr/>
                    <a:lstStyle/>
                    <a:p>
                      <a:pPr algn="ctr">
                        <a:lnSpc>
                          <a:spcPct val="200000"/>
                        </a:lnSpc>
                        <a:spcAft>
                          <a:spcPts val="0"/>
                        </a:spcAft>
                      </a:pPr>
                      <a:r>
                        <a:rPr lang="es-EC" sz="2300" b="1" cap="none" spc="0">
                          <a:solidFill>
                            <a:schemeClr val="tx1"/>
                          </a:solidFill>
                          <a:effectLst/>
                        </a:rPr>
                        <a:t>Factores</a:t>
                      </a:r>
                      <a:endParaRPr lang="es-EC" sz="2300" b="1"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1016" marR="97517" marT="26005" marB="195035" anchor="b"/>
                </a:tc>
                <a:tc>
                  <a:txBody>
                    <a:bodyPr/>
                    <a:lstStyle/>
                    <a:p>
                      <a:pPr algn="ctr">
                        <a:lnSpc>
                          <a:spcPct val="200000"/>
                        </a:lnSpc>
                        <a:spcAft>
                          <a:spcPts val="0"/>
                        </a:spcAft>
                      </a:pPr>
                      <a:r>
                        <a:rPr lang="es-EC" sz="2300" b="1" cap="none" spc="0">
                          <a:solidFill>
                            <a:schemeClr val="tx1"/>
                          </a:solidFill>
                          <a:effectLst/>
                        </a:rPr>
                        <a:t>Niveles</a:t>
                      </a:r>
                      <a:endParaRPr lang="es-EC" sz="2300" b="1"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1016" marR="97517" marT="26005" marB="195035" anchor="b"/>
                </a:tc>
                <a:extLst>
                  <a:ext uri="{0D108BD9-81ED-4DB2-BD59-A6C34878D82A}">
                    <a16:rowId xmlns:a16="http://schemas.microsoft.com/office/drawing/2014/main" val="10000"/>
                  </a:ext>
                </a:extLst>
              </a:tr>
              <a:tr h="1758834">
                <a:tc>
                  <a:txBody>
                    <a:bodyPr/>
                    <a:lstStyle/>
                    <a:p>
                      <a:pPr algn="ctr">
                        <a:lnSpc>
                          <a:spcPct val="200000"/>
                        </a:lnSpc>
                        <a:spcAft>
                          <a:spcPts val="0"/>
                        </a:spcAft>
                      </a:pPr>
                      <a:r>
                        <a:rPr lang="es-EC" sz="1700" b="1" cap="none" spc="0">
                          <a:solidFill>
                            <a:schemeClr val="tx1"/>
                          </a:solidFill>
                          <a:effectLst/>
                        </a:rPr>
                        <a:t>Variedades de Fréjol (V)</a:t>
                      </a:r>
                      <a:endParaRPr lang="es-EC" sz="1700" b="1"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1016" marR="97517" marT="26005" marB="195035" anchor="ctr"/>
                </a:tc>
                <a:tc>
                  <a:txBody>
                    <a:bodyPr/>
                    <a:lstStyle/>
                    <a:p>
                      <a:pPr algn="ctr">
                        <a:lnSpc>
                          <a:spcPct val="200000"/>
                        </a:lnSpc>
                        <a:spcAft>
                          <a:spcPts val="0"/>
                        </a:spcAft>
                      </a:pPr>
                      <a:r>
                        <a:rPr lang="es-EC" sz="1700" cap="none" spc="0">
                          <a:solidFill>
                            <a:schemeClr val="tx1"/>
                          </a:solidFill>
                          <a:effectLst/>
                        </a:rPr>
                        <a:t>V1= Fréjol Rojo</a:t>
                      </a:r>
                    </a:p>
                    <a:p>
                      <a:pPr algn="ctr">
                        <a:lnSpc>
                          <a:spcPct val="200000"/>
                        </a:lnSpc>
                        <a:spcAft>
                          <a:spcPts val="0"/>
                        </a:spcAft>
                      </a:pPr>
                      <a:r>
                        <a:rPr lang="es-EC" sz="1700" cap="none" spc="0">
                          <a:solidFill>
                            <a:schemeClr val="tx1"/>
                          </a:solidFill>
                          <a:effectLst/>
                        </a:rPr>
                        <a:t>V2= Fréjol Canario</a:t>
                      </a:r>
                    </a:p>
                    <a:p>
                      <a:pPr algn="ctr">
                        <a:lnSpc>
                          <a:spcPct val="200000"/>
                        </a:lnSpc>
                        <a:spcAft>
                          <a:spcPts val="0"/>
                        </a:spcAft>
                      </a:pPr>
                      <a:r>
                        <a:rPr lang="es-EC" sz="1700" cap="none" spc="0">
                          <a:solidFill>
                            <a:schemeClr val="tx1"/>
                          </a:solidFill>
                          <a:effectLst/>
                        </a:rPr>
                        <a:t>V3= Fréjol Negro</a:t>
                      </a:r>
                      <a:endParaRPr lang="es-EC" sz="170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1016" marR="97517" marT="26005" marB="195035"/>
                </a:tc>
                <a:extLst>
                  <a:ext uri="{0D108BD9-81ED-4DB2-BD59-A6C34878D82A}">
                    <a16:rowId xmlns:a16="http://schemas.microsoft.com/office/drawing/2014/main" val="10001"/>
                  </a:ext>
                </a:extLst>
              </a:tr>
              <a:tr h="1758834">
                <a:tc>
                  <a:txBody>
                    <a:bodyPr/>
                    <a:lstStyle/>
                    <a:p>
                      <a:pPr algn="ctr">
                        <a:lnSpc>
                          <a:spcPct val="200000"/>
                        </a:lnSpc>
                        <a:spcAft>
                          <a:spcPts val="0"/>
                        </a:spcAft>
                      </a:pPr>
                      <a:r>
                        <a:rPr lang="es-EC" sz="1700" b="1" cap="none" spc="0">
                          <a:solidFill>
                            <a:schemeClr val="tx1"/>
                          </a:solidFill>
                          <a:effectLst/>
                        </a:rPr>
                        <a:t>Presentación de </a:t>
                      </a:r>
                    </a:p>
                    <a:p>
                      <a:pPr algn="ctr">
                        <a:lnSpc>
                          <a:spcPct val="200000"/>
                        </a:lnSpc>
                        <a:spcAft>
                          <a:spcPts val="0"/>
                        </a:spcAft>
                      </a:pPr>
                      <a:r>
                        <a:rPr lang="es-EC" sz="1700" b="1" cap="none" spc="0">
                          <a:solidFill>
                            <a:schemeClr val="tx1"/>
                          </a:solidFill>
                          <a:effectLst/>
                        </a:rPr>
                        <a:t>comercialización (P)</a:t>
                      </a:r>
                      <a:endParaRPr lang="es-EC" sz="1700" b="1"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1016" marR="97517" marT="26005" marB="195035"/>
                </a:tc>
                <a:tc>
                  <a:txBody>
                    <a:bodyPr/>
                    <a:lstStyle/>
                    <a:p>
                      <a:pPr algn="ctr">
                        <a:lnSpc>
                          <a:spcPct val="200000"/>
                        </a:lnSpc>
                        <a:spcAft>
                          <a:spcPts val="0"/>
                        </a:spcAft>
                      </a:pPr>
                      <a:r>
                        <a:rPr lang="pt-BR" sz="1700" cap="none" spc="0" dirty="0">
                          <a:solidFill>
                            <a:schemeClr val="tx1"/>
                          </a:solidFill>
                          <a:effectLst/>
                        </a:rPr>
                        <a:t>P1= Empaques plásticos</a:t>
                      </a:r>
                      <a:endParaRPr lang="es-EC" sz="1700" cap="none" spc="0" dirty="0">
                        <a:solidFill>
                          <a:schemeClr val="tx1"/>
                        </a:solidFill>
                        <a:effectLst/>
                      </a:endParaRPr>
                    </a:p>
                    <a:p>
                      <a:pPr algn="ctr">
                        <a:lnSpc>
                          <a:spcPct val="200000"/>
                        </a:lnSpc>
                        <a:spcAft>
                          <a:spcPts val="0"/>
                        </a:spcAft>
                      </a:pPr>
                      <a:r>
                        <a:rPr lang="pt-BR" sz="1700" cap="none" spc="0" dirty="0">
                          <a:solidFill>
                            <a:schemeClr val="tx1"/>
                          </a:solidFill>
                          <a:effectLst/>
                        </a:rPr>
                        <a:t>P2= Al granel</a:t>
                      </a:r>
                      <a:endParaRPr lang="es-EC" sz="1700" cap="none" spc="0" dirty="0">
                        <a:solidFill>
                          <a:schemeClr val="tx1"/>
                        </a:solidFill>
                        <a:effectLst/>
                      </a:endParaRPr>
                    </a:p>
                    <a:p>
                      <a:pPr algn="ctr">
                        <a:lnSpc>
                          <a:spcPct val="200000"/>
                        </a:lnSpc>
                        <a:spcAft>
                          <a:spcPts val="0"/>
                        </a:spcAft>
                      </a:pPr>
                      <a:r>
                        <a:rPr lang="pt-BR" sz="1700" cap="none" spc="0" dirty="0">
                          <a:solidFill>
                            <a:schemeClr val="tx1"/>
                          </a:solidFill>
                          <a:effectLst/>
                        </a:rPr>
                        <a:t>P3= Enlatado</a:t>
                      </a:r>
                      <a:endParaRPr lang="es-EC" sz="170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1016" marR="97517" marT="26005" marB="195035"/>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5027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287F69AB-2350-44E3-9076-00265B93F3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18" name="Rectangle 17">
              <a:extLst>
                <a:ext uri="{FF2B5EF4-FFF2-40B4-BE49-F238E27FC236}">
                  <a16:creationId xmlns:a16="http://schemas.microsoft.com/office/drawing/2014/main" id="{D70652AA-1C81-481C-856B-903714375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A2FF99B6-37BA-4650-B01D-799F02E31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Rectángulo 1">
            <a:extLst>
              <a:ext uri="{FF2B5EF4-FFF2-40B4-BE49-F238E27FC236}">
                <a16:creationId xmlns:a16="http://schemas.microsoft.com/office/drawing/2014/main" id="{EB4CC6FB-47E0-41F6-A728-CEA92B74CBD8}"/>
              </a:ext>
            </a:extLst>
          </p:cNvPr>
          <p:cNvSpPr/>
          <p:nvPr/>
        </p:nvSpPr>
        <p:spPr>
          <a:xfrm>
            <a:off x="1011601" y="439311"/>
            <a:ext cx="10905066" cy="1135737"/>
          </a:xfrm>
          <a:prstGeom prst="rect">
            <a:avLst/>
          </a:prstGeom>
        </p:spPr>
        <p:txBody>
          <a:bodyPr vert="horz" lIns="91440" tIns="45720" rIns="91440" bIns="45720" rtlCol="0" anchor="ctr">
            <a:normAutofit/>
          </a:bodyPr>
          <a:lstStyle/>
          <a:p>
            <a:pPr lvl="0">
              <a:lnSpc>
                <a:spcPct val="90000"/>
              </a:lnSpc>
              <a:spcBef>
                <a:spcPct val="0"/>
              </a:spcBef>
              <a:spcAft>
                <a:spcPts val="600"/>
              </a:spcAft>
            </a:pPr>
            <a:r>
              <a:rPr lang="en-US" sz="3600" b="1" kern="1200" dirty="0">
                <a:ln w="9525">
                  <a:solidFill>
                    <a:prstClr val="white"/>
                  </a:solidFill>
                  <a:prstDash val="solid"/>
                </a:ln>
                <a:solidFill>
                  <a:schemeClr val="tx1"/>
                </a:solidFill>
                <a:effectLst>
                  <a:outerShdw blurRad="12700" dist="38100" dir="2700000" algn="tl" rotWithShape="0">
                    <a:prstClr val="white">
                      <a:lumMod val="50000"/>
                    </a:prstClr>
                  </a:outerShdw>
                </a:effectLst>
                <a:latin typeface="+mj-lt"/>
                <a:ea typeface="+mj-ea"/>
                <a:cs typeface="+mj-cs"/>
              </a:rPr>
              <a:t>TRATAMIENTOS  A COMPARAR </a:t>
            </a:r>
          </a:p>
        </p:txBody>
      </p:sp>
      <p:grpSp>
        <p:nvGrpSpPr>
          <p:cNvPr id="21" name="Group 20">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22" name="Isosceles Triangle 21">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uadroTexto 4"/>
          <p:cNvSpPr txBox="1"/>
          <p:nvPr/>
        </p:nvSpPr>
        <p:spPr>
          <a:xfrm>
            <a:off x="7578740" y="2628326"/>
            <a:ext cx="4113531" cy="907941"/>
          </a:xfrm>
          <a:prstGeom prst="rect">
            <a:avLst/>
          </a:prstGeom>
          <a:blipFill>
            <a:blip r:embed="rId2"/>
            <a:tile tx="0" ty="0" sx="100000" sy="100000" flip="none" algn="tl"/>
          </a:blipFill>
          <a:ln w="19050">
            <a:solidFill>
              <a:srgbClr val="C00000"/>
            </a:solidFill>
          </a:ln>
          <a:effectLst>
            <a:glow rad="101600">
              <a:srgbClr val="FFCC00">
                <a:alpha val="60000"/>
              </a:srgbClr>
            </a:glo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spcAft>
                <a:spcPts val="600"/>
              </a:spcAft>
            </a:pPr>
            <a:r>
              <a:rPr lang="es-ES" sz="1600" b="1" dirty="0">
                <a:latin typeface="Times New Roman" panose="02020603050405020304" pitchFamily="18" charset="0"/>
                <a:cs typeface="Times New Roman" panose="02020603050405020304" pitchFamily="18" charset="0"/>
              </a:rPr>
              <a:t>Repeticiones:</a:t>
            </a:r>
            <a:endParaRPr lang="es-ES" sz="1600" b="1">
              <a:latin typeface="Times New Roman" panose="02020603050405020304" pitchFamily="18" charset="0"/>
              <a:cs typeface="Times New Roman" panose="02020603050405020304" pitchFamily="18" charset="0"/>
            </a:endParaRPr>
          </a:p>
          <a:p>
            <a:pPr algn="ctr">
              <a:spcAft>
                <a:spcPts val="600"/>
              </a:spcAft>
            </a:pPr>
            <a:r>
              <a:rPr lang="es-EC" sz="1600" dirty="0">
                <a:latin typeface="Times New Roman" panose="02020603050405020304" pitchFamily="18" charset="0"/>
                <a:cs typeface="Times New Roman" panose="02020603050405020304" pitchFamily="18" charset="0"/>
              </a:rPr>
              <a:t>Tres repeticiones en cada tratamiento (9 tratamientos).</a:t>
            </a:r>
            <a:endParaRPr lang="es-EC" sz="1600">
              <a:latin typeface="Times New Roman" panose="02020603050405020304" pitchFamily="18" charset="0"/>
              <a:cs typeface="Times New Roman" panose="02020603050405020304" pitchFamily="18" charset="0"/>
            </a:endParaRPr>
          </a:p>
        </p:txBody>
      </p:sp>
      <p:sp>
        <p:nvSpPr>
          <p:cNvPr id="6" name="CuadroTexto 5"/>
          <p:cNvSpPr txBox="1"/>
          <p:nvPr/>
        </p:nvSpPr>
        <p:spPr>
          <a:xfrm>
            <a:off x="7578739" y="4197827"/>
            <a:ext cx="4113531" cy="661720"/>
          </a:xfrm>
          <a:prstGeom prst="rect">
            <a:avLst/>
          </a:prstGeom>
          <a:blipFill>
            <a:blip r:embed="rId2"/>
            <a:tile tx="0" ty="0" sx="100000" sy="100000" flip="none" algn="tl"/>
          </a:blipFill>
          <a:ln w="19050">
            <a:solidFill>
              <a:srgbClr val="C00000"/>
            </a:solidFill>
          </a:ln>
          <a:effectLst>
            <a:glow rad="101600">
              <a:srgbClr val="FFCC00">
                <a:alpha val="60000"/>
              </a:srgbClr>
            </a:glo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spcAft>
                <a:spcPts val="600"/>
              </a:spcAft>
            </a:pPr>
            <a:r>
              <a:rPr lang="es-ES" sz="1600" b="1" dirty="0">
                <a:latin typeface="Times New Roman" panose="02020603050405020304" pitchFamily="18" charset="0"/>
                <a:cs typeface="Times New Roman" panose="02020603050405020304" pitchFamily="18" charset="0"/>
              </a:rPr>
              <a:t>Unidades experimentales:</a:t>
            </a:r>
            <a:endParaRPr lang="es-ES" sz="1600" b="1">
              <a:latin typeface="Times New Roman" panose="02020603050405020304" pitchFamily="18" charset="0"/>
              <a:cs typeface="Times New Roman" panose="02020603050405020304" pitchFamily="18" charset="0"/>
            </a:endParaRPr>
          </a:p>
          <a:p>
            <a:pPr algn="ctr">
              <a:spcAft>
                <a:spcPts val="600"/>
              </a:spcAft>
            </a:pPr>
            <a:r>
              <a:rPr lang="es-ES" sz="1600" dirty="0">
                <a:latin typeface="Times New Roman" panose="02020603050405020304" pitchFamily="18" charset="0"/>
                <a:cs typeface="Times New Roman" panose="02020603050405020304" pitchFamily="18" charset="0"/>
              </a:rPr>
              <a:t>26 UE</a:t>
            </a:r>
            <a:endParaRPr lang="es-ES" sz="1600">
              <a:latin typeface="Times New Roman" panose="02020603050405020304" pitchFamily="18" charset="0"/>
              <a:cs typeface="Times New Roman" panose="02020603050405020304" pitchFamily="18" charset="0"/>
            </a:endParaRPr>
          </a:p>
        </p:txBody>
      </p:sp>
      <p:sp>
        <p:nvSpPr>
          <p:cNvPr id="7" name="CuadroTexto 6"/>
          <p:cNvSpPr txBox="1"/>
          <p:nvPr/>
        </p:nvSpPr>
        <p:spPr>
          <a:xfrm>
            <a:off x="7578739" y="5521106"/>
            <a:ext cx="4113531" cy="661720"/>
          </a:xfrm>
          <a:prstGeom prst="rect">
            <a:avLst/>
          </a:prstGeom>
          <a:blipFill>
            <a:blip r:embed="rId2"/>
            <a:tile tx="0" ty="0" sx="100000" sy="100000" flip="none" algn="tl"/>
          </a:blipFill>
          <a:ln w="19050">
            <a:solidFill>
              <a:srgbClr val="C00000"/>
            </a:solidFill>
          </a:ln>
          <a:effectLst>
            <a:glow rad="101600">
              <a:srgbClr val="FFCC00">
                <a:alpha val="60000"/>
              </a:srgbClr>
            </a:glo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spcAft>
                <a:spcPts val="600"/>
              </a:spcAft>
            </a:pPr>
            <a:r>
              <a:rPr lang="es-ES" sz="1600" b="1" dirty="0">
                <a:latin typeface="Times New Roman" panose="02020603050405020304" pitchFamily="18" charset="0"/>
                <a:cs typeface="Times New Roman" panose="02020603050405020304" pitchFamily="18" charset="0"/>
              </a:rPr>
              <a:t>Análisis Funcional:</a:t>
            </a:r>
            <a:endParaRPr lang="es-ES" sz="1600" b="1">
              <a:latin typeface="Times New Roman" panose="02020603050405020304" pitchFamily="18" charset="0"/>
              <a:cs typeface="Times New Roman" panose="02020603050405020304" pitchFamily="18" charset="0"/>
            </a:endParaRPr>
          </a:p>
          <a:p>
            <a:pPr algn="ctr">
              <a:spcAft>
                <a:spcPts val="600"/>
              </a:spcAft>
            </a:pPr>
            <a:r>
              <a:rPr lang="es-ES" sz="1600" dirty="0">
                <a:latin typeface="Times New Roman" panose="02020603050405020304" pitchFamily="18" charset="0"/>
                <a:cs typeface="Times New Roman" panose="02020603050405020304" pitchFamily="18" charset="0"/>
              </a:rPr>
              <a:t>Prueba de significancia de </a:t>
            </a:r>
            <a:r>
              <a:rPr lang="es-ES" sz="1600" dirty="0" err="1">
                <a:latin typeface="Times New Roman" panose="02020603050405020304" pitchFamily="18" charset="0"/>
                <a:cs typeface="Times New Roman" panose="02020603050405020304" pitchFamily="18" charset="0"/>
              </a:rPr>
              <a:t>Tukey</a:t>
            </a:r>
            <a:r>
              <a:rPr lang="es-ES" sz="1600" dirty="0">
                <a:latin typeface="Times New Roman" panose="02020603050405020304" pitchFamily="18" charset="0"/>
                <a:cs typeface="Times New Roman" panose="02020603050405020304" pitchFamily="18" charset="0"/>
              </a:rPr>
              <a:t> al 5 %.</a:t>
            </a:r>
            <a:endParaRPr lang="es-ES" sz="1600">
              <a:latin typeface="Times New Roman" panose="02020603050405020304" pitchFamily="18" charset="0"/>
              <a:cs typeface="Times New Roman" panose="02020603050405020304" pitchFamily="18" charset="0"/>
            </a:endParaRPr>
          </a:p>
        </p:txBody>
      </p:sp>
      <p:sp>
        <p:nvSpPr>
          <p:cNvPr id="8" name="Flecha curvada hacia la izquierda 7"/>
          <p:cNvSpPr/>
          <p:nvPr/>
        </p:nvSpPr>
        <p:spPr>
          <a:xfrm>
            <a:off x="11715233" y="3291367"/>
            <a:ext cx="451060" cy="1198847"/>
          </a:xfrm>
          <a:prstGeom prst="curved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C">
              <a:solidFill>
                <a:schemeClr val="tx1"/>
              </a:solidFill>
            </a:endParaRPr>
          </a:p>
        </p:txBody>
      </p:sp>
      <p:sp>
        <p:nvSpPr>
          <p:cNvPr id="9" name="Flecha curvada hacia la izquierda 8"/>
          <p:cNvSpPr/>
          <p:nvPr/>
        </p:nvSpPr>
        <p:spPr>
          <a:xfrm>
            <a:off x="11698532" y="1558966"/>
            <a:ext cx="451060" cy="1198847"/>
          </a:xfrm>
          <a:prstGeom prst="curved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C">
              <a:solidFill>
                <a:schemeClr val="tx1"/>
              </a:solidFill>
            </a:endParaRPr>
          </a:p>
        </p:txBody>
      </p:sp>
      <p:sp>
        <p:nvSpPr>
          <p:cNvPr id="10" name="Flecha curvada hacia la izquierda 9"/>
          <p:cNvSpPr/>
          <p:nvPr/>
        </p:nvSpPr>
        <p:spPr>
          <a:xfrm>
            <a:off x="11715233" y="4614646"/>
            <a:ext cx="451060" cy="1198847"/>
          </a:xfrm>
          <a:prstGeom prst="curved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C">
              <a:solidFill>
                <a:schemeClr val="tx1"/>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611528309"/>
              </p:ext>
            </p:extLst>
          </p:nvPr>
        </p:nvGraphicFramePr>
        <p:xfrm>
          <a:off x="1101505" y="1878537"/>
          <a:ext cx="5613692" cy="4297546"/>
        </p:xfrm>
        <a:graphic>
          <a:graphicData uri="http://schemas.openxmlformats.org/drawingml/2006/table">
            <a:tbl>
              <a:tblPr firstRow="1" firstCol="1" bandRow="1">
                <a:tableStyleId>{3B4B98B0-60AC-42C2-AFA5-B58CD77FA1E5}</a:tableStyleId>
              </a:tblPr>
              <a:tblGrid>
                <a:gridCol w="1079732">
                  <a:extLst>
                    <a:ext uri="{9D8B030D-6E8A-4147-A177-3AD203B41FA5}">
                      <a16:colId xmlns:a16="http://schemas.microsoft.com/office/drawing/2014/main" val="20000"/>
                    </a:ext>
                  </a:extLst>
                </a:gridCol>
                <a:gridCol w="876750">
                  <a:extLst>
                    <a:ext uri="{9D8B030D-6E8A-4147-A177-3AD203B41FA5}">
                      <a16:colId xmlns:a16="http://schemas.microsoft.com/office/drawing/2014/main" val="20001"/>
                    </a:ext>
                  </a:extLst>
                </a:gridCol>
                <a:gridCol w="3657210">
                  <a:extLst>
                    <a:ext uri="{9D8B030D-6E8A-4147-A177-3AD203B41FA5}">
                      <a16:colId xmlns:a16="http://schemas.microsoft.com/office/drawing/2014/main" val="20002"/>
                    </a:ext>
                  </a:extLst>
                </a:gridCol>
              </a:tblGrid>
              <a:tr h="807697">
                <a:tc>
                  <a:txBody>
                    <a:bodyPr/>
                    <a:lstStyle/>
                    <a:p>
                      <a:pPr algn="ctr">
                        <a:lnSpc>
                          <a:spcPct val="200000"/>
                        </a:lnSpc>
                        <a:spcAft>
                          <a:spcPts val="0"/>
                        </a:spcAft>
                      </a:pPr>
                      <a:r>
                        <a:rPr lang="es-EC" sz="1400" b="1">
                          <a:effectLst/>
                        </a:rPr>
                        <a:t>Tratamiento</a:t>
                      </a:r>
                      <a:endPar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492" marR="52492" marT="0" marB="0"/>
                </a:tc>
                <a:tc>
                  <a:txBody>
                    <a:bodyPr/>
                    <a:lstStyle/>
                    <a:p>
                      <a:pPr algn="ctr">
                        <a:lnSpc>
                          <a:spcPct val="200000"/>
                        </a:lnSpc>
                        <a:spcAft>
                          <a:spcPts val="0"/>
                        </a:spcAft>
                      </a:pPr>
                      <a:r>
                        <a:rPr lang="es-EC" sz="1400" b="1">
                          <a:effectLst/>
                        </a:rPr>
                        <a:t>Factores</a:t>
                      </a:r>
                      <a:endPar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492" marR="52492" marT="0" marB="0"/>
                </a:tc>
                <a:tc>
                  <a:txBody>
                    <a:bodyPr/>
                    <a:lstStyle/>
                    <a:p>
                      <a:pPr algn="ctr">
                        <a:lnSpc>
                          <a:spcPct val="200000"/>
                        </a:lnSpc>
                        <a:spcAft>
                          <a:spcPts val="0"/>
                        </a:spcAft>
                      </a:pPr>
                      <a:r>
                        <a:rPr lang="es-EC" sz="1400" b="1">
                          <a:effectLst/>
                        </a:rPr>
                        <a:t>Descripción</a:t>
                      </a:r>
                      <a:endPar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492" marR="52492" marT="0" marB="0"/>
                </a:tc>
                <a:extLst>
                  <a:ext uri="{0D108BD9-81ED-4DB2-BD59-A6C34878D82A}">
                    <a16:rowId xmlns:a16="http://schemas.microsoft.com/office/drawing/2014/main" val="10000"/>
                  </a:ext>
                </a:extLst>
              </a:tr>
              <a:tr h="387761">
                <a:tc>
                  <a:txBody>
                    <a:bodyPr/>
                    <a:lstStyle/>
                    <a:p>
                      <a:pPr algn="ctr">
                        <a:lnSpc>
                          <a:spcPct val="200000"/>
                        </a:lnSpc>
                        <a:spcAft>
                          <a:spcPts val="0"/>
                        </a:spcAft>
                      </a:pPr>
                      <a:r>
                        <a:rPr lang="es-EC" sz="1400" b="1">
                          <a:effectLst/>
                        </a:rPr>
                        <a:t>T1</a:t>
                      </a:r>
                      <a:endPar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492" marR="52492" marT="0" marB="0"/>
                </a:tc>
                <a:tc>
                  <a:txBody>
                    <a:bodyPr/>
                    <a:lstStyle/>
                    <a:p>
                      <a:pPr algn="ctr">
                        <a:lnSpc>
                          <a:spcPct val="200000"/>
                        </a:lnSpc>
                        <a:spcAft>
                          <a:spcPts val="0"/>
                        </a:spcAft>
                      </a:pPr>
                      <a:r>
                        <a:rPr lang="es-EC" sz="1400" b="1">
                          <a:effectLst/>
                        </a:rPr>
                        <a:t>V1P1</a:t>
                      </a:r>
                      <a:endPar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492" marR="52492" marT="0" marB="0"/>
                </a:tc>
                <a:tc>
                  <a:txBody>
                    <a:bodyPr/>
                    <a:lstStyle/>
                    <a:p>
                      <a:pPr algn="ctr">
                        <a:lnSpc>
                          <a:spcPct val="200000"/>
                        </a:lnSpc>
                        <a:spcAft>
                          <a:spcPts val="0"/>
                        </a:spcAft>
                      </a:pPr>
                      <a:r>
                        <a:rPr lang="es-EC" sz="1400" b="1">
                          <a:effectLst/>
                        </a:rPr>
                        <a:t>Fréjol Rojo + </a:t>
                      </a:r>
                      <a:r>
                        <a:rPr lang="pt-BR" sz="1400" b="1">
                          <a:effectLst/>
                        </a:rPr>
                        <a:t>Empaques plásticos</a:t>
                      </a:r>
                      <a:endPar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492" marR="52492" marT="0" marB="0"/>
                </a:tc>
                <a:extLst>
                  <a:ext uri="{0D108BD9-81ED-4DB2-BD59-A6C34878D82A}">
                    <a16:rowId xmlns:a16="http://schemas.microsoft.com/office/drawing/2014/main" val="10001"/>
                  </a:ext>
                </a:extLst>
              </a:tr>
              <a:tr h="387761">
                <a:tc>
                  <a:txBody>
                    <a:bodyPr/>
                    <a:lstStyle/>
                    <a:p>
                      <a:pPr algn="ctr">
                        <a:lnSpc>
                          <a:spcPct val="200000"/>
                        </a:lnSpc>
                        <a:spcAft>
                          <a:spcPts val="0"/>
                        </a:spcAft>
                      </a:pPr>
                      <a:r>
                        <a:rPr lang="es-EC" sz="1400" b="1">
                          <a:effectLst/>
                        </a:rPr>
                        <a:t>T2</a:t>
                      </a:r>
                      <a:endPar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492" marR="52492" marT="0" marB="0"/>
                </a:tc>
                <a:tc>
                  <a:txBody>
                    <a:bodyPr/>
                    <a:lstStyle/>
                    <a:p>
                      <a:pPr algn="ctr">
                        <a:lnSpc>
                          <a:spcPct val="200000"/>
                        </a:lnSpc>
                        <a:spcAft>
                          <a:spcPts val="0"/>
                        </a:spcAft>
                      </a:pPr>
                      <a:r>
                        <a:rPr lang="es-EC" sz="1400" b="1">
                          <a:effectLst/>
                        </a:rPr>
                        <a:t>V1P2</a:t>
                      </a:r>
                      <a:endPar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492" marR="52492" marT="0" marB="0"/>
                </a:tc>
                <a:tc>
                  <a:txBody>
                    <a:bodyPr/>
                    <a:lstStyle/>
                    <a:p>
                      <a:pPr algn="ctr">
                        <a:lnSpc>
                          <a:spcPct val="200000"/>
                        </a:lnSpc>
                        <a:spcAft>
                          <a:spcPts val="0"/>
                        </a:spcAft>
                      </a:pPr>
                      <a:r>
                        <a:rPr lang="es-EC" sz="1400" b="1">
                          <a:effectLst/>
                        </a:rPr>
                        <a:t>Fréjol Rojo + </a:t>
                      </a:r>
                      <a:r>
                        <a:rPr lang="pt-BR" sz="1400" b="1">
                          <a:effectLst/>
                        </a:rPr>
                        <a:t>Al granel</a:t>
                      </a:r>
                      <a:endPar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492" marR="52492" marT="0" marB="0"/>
                </a:tc>
                <a:extLst>
                  <a:ext uri="{0D108BD9-81ED-4DB2-BD59-A6C34878D82A}">
                    <a16:rowId xmlns:a16="http://schemas.microsoft.com/office/drawing/2014/main" val="10002"/>
                  </a:ext>
                </a:extLst>
              </a:tr>
              <a:tr h="387761">
                <a:tc>
                  <a:txBody>
                    <a:bodyPr/>
                    <a:lstStyle/>
                    <a:p>
                      <a:pPr algn="ctr">
                        <a:lnSpc>
                          <a:spcPct val="200000"/>
                        </a:lnSpc>
                        <a:spcAft>
                          <a:spcPts val="0"/>
                        </a:spcAft>
                      </a:pPr>
                      <a:r>
                        <a:rPr lang="es-EC" sz="1400" b="1">
                          <a:effectLst/>
                        </a:rPr>
                        <a:t>T3</a:t>
                      </a:r>
                      <a:endPar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492" marR="52492" marT="0" marB="0"/>
                </a:tc>
                <a:tc>
                  <a:txBody>
                    <a:bodyPr/>
                    <a:lstStyle/>
                    <a:p>
                      <a:pPr algn="ctr">
                        <a:lnSpc>
                          <a:spcPct val="200000"/>
                        </a:lnSpc>
                        <a:spcAft>
                          <a:spcPts val="0"/>
                        </a:spcAft>
                      </a:pPr>
                      <a:r>
                        <a:rPr lang="es-EC" sz="1400" b="1">
                          <a:effectLst/>
                        </a:rPr>
                        <a:t>V1P3</a:t>
                      </a:r>
                      <a:endPar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492" marR="52492" marT="0" marB="0"/>
                </a:tc>
                <a:tc>
                  <a:txBody>
                    <a:bodyPr/>
                    <a:lstStyle/>
                    <a:p>
                      <a:pPr algn="ctr">
                        <a:lnSpc>
                          <a:spcPct val="200000"/>
                        </a:lnSpc>
                        <a:spcAft>
                          <a:spcPts val="0"/>
                        </a:spcAft>
                      </a:pPr>
                      <a:r>
                        <a:rPr lang="es-EC" sz="1400" b="1">
                          <a:effectLst/>
                        </a:rPr>
                        <a:t>Fréjol Rojo + </a:t>
                      </a:r>
                      <a:r>
                        <a:rPr lang="pt-BR" sz="1400" b="1">
                          <a:effectLst/>
                        </a:rPr>
                        <a:t>Enlatado</a:t>
                      </a:r>
                      <a:endPar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492" marR="52492" marT="0" marB="0"/>
                </a:tc>
                <a:extLst>
                  <a:ext uri="{0D108BD9-81ED-4DB2-BD59-A6C34878D82A}">
                    <a16:rowId xmlns:a16="http://schemas.microsoft.com/office/drawing/2014/main" val="10003"/>
                  </a:ext>
                </a:extLst>
              </a:tr>
              <a:tr h="387761">
                <a:tc>
                  <a:txBody>
                    <a:bodyPr/>
                    <a:lstStyle/>
                    <a:p>
                      <a:pPr algn="ctr">
                        <a:lnSpc>
                          <a:spcPct val="200000"/>
                        </a:lnSpc>
                        <a:spcAft>
                          <a:spcPts val="0"/>
                        </a:spcAft>
                      </a:pPr>
                      <a:r>
                        <a:rPr lang="es-EC" sz="1400" b="1">
                          <a:effectLst/>
                        </a:rPr>
                        <a:t>T4</a:t>
                      </a:r>
                      <a:endPar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492" marR="52492" marT="0" marB="0"/>
                </a:tc>
                <a:tc>
                  <a:txBody>
                    <a:bodyPr/>
                    <a:lstStyle/>
                    <a:p>
                      <a:pPr algn="ctr">
                        <a:lnSpc>
                          <a:spcPct val="200000"/>
                        </a:lnSpc>
                        <a:spcAft>
                          <a:spcPts val="0"/>
                        </a:spcAft>
                      </a:pPr>
                      <a:r>
                        <a:rPr lang="es-EC" sz="1400" b="1">
                          <a:effectLst/>
                        </a:rPr>
                        <a:t>V2P1</a:t>
                      </a:r>
                      <a:endPar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492" marR="52492" marT="0" marB="0"/>
                </a:tc>
                <a:tc>
                  <a:txBody>
                    <a:bodyPr/>
                    <a:lstStyle/>
                    <a:p>
                      <a:pPr algn="ctr">
                        <a:lnSpc>
                          <a:spcPct val="200000"/>
                        </a:lnSpc>
                        <a:spcAft>
                          <a:spcPts val="0"/>
                        </a:spcAft>
                      </a:pPr>
                      <a:r>
                        <a:rPr lang="es-EC" sz="1400" b="1">
                          <a:effectLst/>
                        </a:rPr>
                        <a:t>Fréjol Canario + </a:t>
                      </a:r>
                      <a:r>
                        <a:rPr lang="pt-BR" sz="1400" b="1">
                          <a:effectLst/>
                        </a:rPr>
                        <a:t>Empaques plásticos</a:t>
                      </a:r>
                      <a:endPar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492" marR="52492" marT="0" marB="0"/>
                </a:tc>
                <a:extLst>
                  <a:ext uri="{0D108BD9-81ED-4DB2-BD59-A6C34878D82A}">
                    <a16:rowId xmlns:a16="http://schemas.microsoft.com/office/drawing/2014/main" val="10004"/>
                  </a:ext>
                </a:extLst>
              </a:tr>
              <a:tr h="387761">
                <a:tc>
                  <a:txBody>
                    <a:bodyPr/>
                    <a:lstStyle/>
                    <a:p>
                      <a:pPr algn="ctr">
                        <a:lnSpc>
                          <a:spcPct val="200000"/>
                        </a:lnSpc>
                        <a:spcAft>
                          <a:spcPts val="0"/>
                        </a:spcAft>
                      </a:pPr>
                      <a:r>
                        <a:rPr lang="es-EC" sz="1400" b="1" dirty="0">
                          <a:effectLst/>
                        </a:rPr>
                        <a:t>T5</a:t>
                      </a:r>
                      <a:endParaRPr lang="es-EC"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492" marR="52492" marT="0" marB="0"/>
                </a:tc>
                <a:tc>
                  <a:txBody>
                    <a:bodyPr/>
                    <a:lstStyle/>
                    <a:p>
                      <a:pPr algn="ctr">
                        <a:lnSpc>
                          <a:spcPct val="200000"/>
                        </a:lnSpc>
                        <a:spcAft>
                          <a:spcPts val="0"/>
                        </a:spcAft>
                      </a:pPr>
                      <a:r>
                        <a:rPr lang="es-EC" sz="1400" b="1" dirty="0">
                          <a:effectLst/>
                        </a:rPr>
                        <a:t>V2P2</a:t>
                      </a:r>
                      <a:endParaRPr lang="es-EC"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492" marR="52492" marT="0" marB="0"/>
                </a:tc>
                <a:tc>
                  <a:txBody>
                    <a:bodyPr/>
                    <a:lstStyle/>
                    <a:p>
                      <a:pPr algn="ctr">
                        <a:lnSpc>
                          <a:spcPct val="200000"/>
                        </a:lnSpc>
                        <a:spcAft>
                          <a:spcPts val="0"/>
                        </a:spcAft>
                      </a:pPr>
                      <a:r>
                        <a:rPr lang="es-EC" sz="1400" b="1" dirty="0">
                          <a:effectLst/>
                        </a:rPr>
                        <a:t>Fréjol Canario + </a:t>
                      </a:r>
                      <a:r>
                        <a:rPr lang="pt-BR" sz="1400" b="1" dirty="0">
                          <a:effectLst/>
                        </a:rPr>
                        <a:t>Al granel</a:t>
                      </a:r>
                      <a:endParaRPr lang="es-EC"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492" marR="52492" marT="0" marB="0"/>
                </a:tc>
                <a:extLst>
                  <a:ext uri="{0D108BD9-81ED-4DB2-BD59-A6C34878D82A}">
                    <a16:rowId xmlns:a16="http://schemas.microsoft.com/office/drawing/2014/main" val="10005"/>
                  </a:ext>
                </a:extLst>
              </a:tr>
              <a:tr h="387761">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lang="es-EC" sz="1400" b="1" dirty="0">
                          <a:effectLst/>
                        </a:rPr>
                        <a:t>T6</a:t>
                      </a:r>
                    </a:p>
                  </a:txBody>
                  <a:tcPr marL="52492" marR="52492" marT="0" marB="0"/>
                </a:tc>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lang="es-EC" sz="1400" b="1" dirty="0">
                          <a:effectLst/>
                        </a:rPr>
                        <a:t>V2P3</a:t>
                      </a:r>
                    </a:p>
                  </a:txBody>
                  <a:tcPr marL="52492" marR="52492" marT="0" marB="0"/>
                </a:tc>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lang="es-EC" sz="1400" b="1" dirty="0">
                          <a:effectLst/>
                        </a:rPr>
                        <a:t>Fréjol Canario + </a:t>
                      </a:r>
                      <a:r>
                        <a:rPr lang="pt-BR" sz="1400" b="1" dirty="0">
                          <a:effectLst/>
                        </a:rPr>
                        <a:t>Enlatado</a:t>
                      </a:r>
                      <a:endParaRPr lang="es-EC" sz="1400" b="1" dirty="0">
                        <a:effectLst/>
                      </a:endParaRPr>
                    </a:p>
                  </a:txBody>
                  <a:tcPr marL="52492" marR="52492" marT="0" marB="0"/>
                </a:tc>
                <a:extLst>
                  <a:ext uri="{0D108BD9-81ED-4DB2-BD59-A6C34878D82A}">
                    <a16:rowId xmlns:a16="http://schemas.microsoft.com/office/drawing/2014/main" val="4121325256"/>
                  </a:ext>
                </a:extLst>
              </a:tr>
              <a:tr h="387761">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lang="es-EC" sz="1400" b="1" dirty="0">
                          <a:effectLst/>
                        </a:rPr>
                        <a:t>T7</a:t>
                      </a:r>
                    </a:p>
                  </a:txBody>
                  <a:tcPr marL="52492" marR="52492" marT="0" marB="0"/>
                </a:tc>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lang="es-EC" sz="1400" b="1" dirty="0">
                          <a:effectLst/>
                        </a:rPr>
                        <a:t>V3P1</a:t>
                      </a:r>
                    </a:p>
                  </a:txBody>
                  <a:tcPr marL="52492" marR="52492" marT="0" marB="0"/>
                </a:tc>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lang="es-EC" sz="1400" b="1" dirty="0">
                          <a:effectLst/>
                        </a:rPr>
                        <a:t>Fréjol Negro + </a:t>
                      </a:r>
                      <a:r>
                        <a:rPr lang="pt-BR" sz="1400" b="1" dirty="0">
                          <a:effectLst/>
                        </a:rPr>
                        <a:t>Empaques plásticos</a:t>
                      </a:r>
                      <a:endParaRPr lang="es-EC" sz="1400" b="1" dirty="0">
                        <a:effectLst/>
                      </a:endParaRPr>
                    </a:p>
                  </a:txBody>
                  <a:tcPr marL="52492" marR="52492" marT="0" marB="0"/>
                </a:tc>
                <a:extLst>
                  <a:ext uri="{0D108BD9-81ED-4DB2-BD59-A6C34878D82A}">
                    <a16:rowId xmlns:a16="http://schemas.microsoft.com/office/drawing/2014/main" val="3363258093"/>
                  </a:ext>
                </a:extLst>
              </a:tr>
              <a:tr h="387761">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lang="es-EC" sz="1400" b="1" dirty="0">
                          <a:effectLst/>
                        </a:rPr>
                        <a:t>T8</a:t>
                      </a:r>
                      <a:endParaRPr lang="es-EC"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492" marR="52492" marT="0" marB="0"/>
                </a:tc>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lang="es-EC" sz="1400" b="1" dirty="0">
                          <a:effectLst/>
                        </a:rPr>
                        <a:t>V3P2</a:t>
                      </a:r>
                      <a:endParaRPr lang="es-EC"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492" marR="52492" marT="0" marB="0"/>
                </a:tc>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lang="es-EC" sz="1400" b="1" dirty="0">
                          <a:effectLst/>
                        </a:rPr>
                        <a:t>Fréjol Negro + Al granel</a:t>
                      </a:r>
                      <a:endParaRPr lang="es-EC"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492" marR="52492" marT="0" marB="0"/>
                </a:tc>
                <a:extLst>
                  <a:ext uri="{0D108BD9-81ED-4DB2-BD59-A6C34878D82A}">
                    <a16:rowId xmlns:a16="http://schemas.microsoft.com/office/drawing/2014/main" val="2465336087"/>
                  </a:ext>
                </a:extLst>
              </a:tr>
              <a:tr h="387761">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lang="es-EC" sz="1400" b="1" dirty="0">
                          <a:effectLst/>
                        </a:rPr>
                        <a:t>T9</a:t>
                      </a:r>
                      <a:endParaRPr lang="es-EC"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492" marR="52492" marT="0" marB="0"/>
                </a:tc>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lang="es-EC" sz="1400" b="1" dirty="0">
                          <a:effectLst/>
                        </a:rPr>
                        <a:t>V3P3</a:t>
                      </a:r>
                      <a:endParaRPr lang="es-EC"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492" marR="52492" marT="0" marB="0"/>
                </a:tc>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lang="es-EC" sz="1400" b="1" dirty="0">
                          <a:effectLst/>
                        </a:rPr>
                        <a:t>Fréjol + Enlatado</a:t>
                      </a:r>
                      <a:endParaRPr lang="es-EC"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492" marR="52492" marT="0" marB="0"/>
                </a:tc>
                <a:extLst>
                  <a:ext uri="{0D108BD9-81ED-4DB2-BD59-A6C34878D82A}">
                    <a16:rowId xmlns:a16="http://schemas.microsoft.com/office/drawing/2014/main" val="2175422867"/>
                  </a:ext>
                </a:extLst>
              </a:tr>
            </a:tbl>
          </a:graphicData>
        </a:graphic>
      </p:graphicFrame>
      <p:sp>
        <p:nvSpPr>
          <p:cNvPr id="11" name="CuadroTexto 10">
            <a:extLst>
              <a:ext uri="{FF2B5EF4-FFF2-40B4-BE49-F238E27FC236}">
                <a16:creationId xmlns:a16="http://schemas.microsoft.com/office/drawing/2014/main" id="{8146658B-6ECA-4EEF-A11A-5AD701590F42}"/>
              </a:ext>
            </a:extLst>
          </p:cNvPr>
          <p:cNvSpPr txBox="1"/>
          <p:nvPr/>
        </p:nvSpPr>
        <p:spPr>
          <a:xfrm>
            <a:off x="7456206" y="1306294"/>
            <a:ext cx="4113531" cy="661720"/>
          </a:xfrm>
          <a:prstGeom prst="rect">
            <a:avLst/>
          </a:prstGeom>
          <a:blipFill>
            <a:blip r:embed="rId2"/>
            <a:tile tx="0" ty="0" sx="100000" sy="100000" flip="none" algn="tl"/>
          </a:blipFill>
          <a:ln w="19050">
            <a:solidFill>
              <a:srgbClr val="C00000"/>
            </a:solidFill>
          </a:ln>
          <a:effectLst>
            <a:glow rad="101600">
              <a:srgbClr val="FFCC00">
                <a:alpha val="60000"/>
              </a:srgbClr>
            </a:glo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spcAft>
                <a:spcPts val="600"/>
              </a:spcAft>
            </a:pPr>
            <a:r>
              <a:rPr lang="es-MX" sz="1600" b="1" dirty="0">
                <a:latin typeface="Times New Roman" panose="02020603050405020304" pitchFamily="18" charset="0"/>
                <a:cs typeface="Times New Roman" panose="02020603050405020304" pitchFamily="18" charset="0"/>
              </a:rPr>
              <a:t>Diseño Experimental:</a:t>
            </a:r>
          </a:p>
          <a:p>
            <a:pPr algn="ctr">
              <a:spcAft>
                <a:spcPts val="600"/>
              </a:spcAft>
            </a:pPr>
            <a:r>
              <a:rPr lang="es-MX" sz="1600" dirty="0">
                <a:latin typeface="Times New Roman" panose="02020603050405020304" pitchFamily="18" charset="0"/>
                <a:cs typeface="Times New Roman" panose="02020603050405020304" pitchFamily="18" charset="0"/>
              </a:rPr>
              <a:t>Esquema bifactorial (</a:t>
            </a:r>
            <a:r>
              <a:rPr lang="es-MX" sz="1600" dirty="0" err="1">
                <a:latin typeface="Times New Roman" panose="02020603050405020304" pitchFamily="18" charset="0"/>
                <a:cs typeface="Times New Roman" panose="02020603050405020304" pitchFamily="18" charset="0"/>
              </a:rPr>
              <a:t>AxB</a:t>
            </a:r>
            <a:r>
              <a:rPr lang="es-MX" sz="1600" dirty="0">
                <a:latin typeface="Times New Roman" panose="02020603050405020304" pitchFamily="18" charset="0"/>
                <a:cs typeface="Times New Roman" panose="02020603050405020304" pitchFamily="18" charset="0"/>
              </a:rPr>
              <a:t>) en un D.B.C.A.</a:t>
            </a:r>
          </a:p>
        </p:txBody>
      </p:sp>
    </p:spTree>
    <p:extLst>
      <p:ext uri="{BB962C8B-B14F-4D97-AF65-F5344CB8AC3E}">
        <p14:creationId xmlns:p14="http://schemas.microsoft.com/office/powerpoint/2010/main" val="4055546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D1D8088-559A-46A5-A801-CDF0B9476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3E2E96F-17F7-4C8C-BDF1-6BB90A0C1D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2380868"/>
            <a:ext cx="11982332" cy="2087795"/>
            <a:chOff x="143163" y="5763486"/>
            <a:chExt cx="11982332" cy="739555"/>
          </a:xfrm>
        </p:grpSpPr>
        <p:sp>
          <p:nvSpPr>
            <p:cNvPr id="13" name="Rectangle 12">
              <a:extLst>
                <a:ext uri="{FF2B5EF4-FFF2-40B4-BE49-F238E27FC236}">
                  <a16:creationId xmlns:a16="http://schemas.microsoft.com/office/drawing/2014/main" id="{846BD00C-9313-4A22-94F7-3875A46C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1EAF30D0-AA67-427C-9938-A2C8A9B5D5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FF2A4D89-F7DB-49D1-B579-4D6B23AFCDE9}"/>
              </a:ext>
            </a:extLst>
          </p:cNvPr>
          <p:cNvPicPr>
            <a:picLocks noChangeAspect="1"/>
          </p:cNvPicPr>
          <p:nvPr/>
        </p:nvPicPr>
        <p:blipFill rotWithShape="1">
          <a:blip r:embed="rId2">
            <a:extLst>
              <a:ext uri="{28A0092B-C50C-407E-A947-70E740481C1C}">
                <a14:useLocalDpi xmlns:a14="http://schemas.microsoft.com/office/drawing/2010/main" val="0"/>
              </a:ext>
            </a:extLst>
          </a:blip>
          <a:srcRect b="8191"/>
          <a:stretch/>
        </p:blipFill>
        <p:spPr>
          <a:xfrm>
            <a:off x="838200" y="704765"/>
            <a:ext cx="10628376" cy="5440003"/>
          </a:xfrm>
          <a:prstGeom prst="rect">
            <a:avLst/>
          </a:prstGeom>
        </p:spPr>
      </p:pic>
    </p:spTree>
    <p:extLst>
      <p:ext uri="{BB962C8B-B14F-4D97-AF65-F5344CB8AC3E}">
        <p14:creationId xmlns:p14="http://schemas.microsoft.com/office/powerpoint/2010/main" val="330593452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1907</Words>
  <Application>Microsoft Office PowerPoint</Application>
  <PresentationFormat>Panorámica</PresentationFormat>
  <Paragraphs>320</Paragraphs>
  <Slides>27</Slides>
  <Notes>0</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27</vt:i4>
      </vt:variant>
    </vt:vector>
  </HeadingPairs>
  <TitlesOfParts>
    <vt:vector size="37" baseType="lpstr">
      <vt:lpstr>Arial</vt:lpstr>
      <vt:lpstr>Arial </vt:lpstr>
      <vt:lpstr>Book Antiqua</vt:lpstr>
      <vt:lpstr>Calibri</vt:lpstr>
      <vt:lpstr>Calibri Light</vt:lpstr>
      <vt:lpstr>Cambria Math</vt:lpstr>
      <vt:lpstr>Symbol</vt:lpstr>
      <vt:lpstr>Times New Roman</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Katerine</dc:creator>
  <cp:lastModifiedBy>Katerine</cp:lastModifiedBy>
  <cp:revision>1</cp:revision>
  <dcterms:created xsi:type="dcterms:W3CDTF">2020-08-21T20:06:51Z</dcterms:created>
  <dcterms:modified xsi:type="dcterms:W3CDTF">2020-08-21T20:08:50Z</dcterms:modified>
</cp:coreProperties>
</file>