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88" r:id="rId1"/>
  </p:sldMasterIdLst>
  <p:notesMasterIdLst>
    <p:notesMasterId r:id="rId42"/>
  </p:notesMasterIdLst>
  <p:sldIdLst>
    <p:sldId id="256" r:id="rId2"/>
    <p:sldId id="289" r:id="rId3"/>
    <p:sldId id="294" r:id="rId4"/>
    <p:sldId id="296" r:id="rId5"/>
    <p:sldId id="260" r:id="rId6"/>
    <p:sldId id="261" r:id="rId7"/>
    <p:sldId id="290" r:id="rId8"/>
    <p:sldId id="262" r:id="rId9"/>
    <p:sldId id="263" r:id="rId10"/>
    <p:sldId id="264" r:id="rId11"/>
    <p:sldId id="297" r:id="rId12"/>
    <p:sldId id="298" r:id="rId13"/>
    <p:sldId id="266" r:id="rId14"/>
    <p:sldId id="265" r:id="rId15"/>
    <p:sldId id="267" r:id="rId16"/>
    <p:sldId id="268" r:id="rId17"/>
    <p:sldId id="299" r:id="rId18"/>
    <p:sldId id="300" r:id="rId19"/>
    <p:sldId id="291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8" r:id="rId31"/>
    <p:sldId id="279" r:id="rId32"/>
    <p:sldId id="280" r:id="rId33"/>
    <p:sldId id="281" r:id="rId34"/>
    <p:sldId id="282" r:id="rId35"/>
    <p:sldId id="283" r:id="rId36"/>
    <p:sldId id="292" r:id="rId37"/>
    <p:sldId id="285" r:id="rId38"/>
    <p:sldId id="287" r:id="rId39"/>
    <p:sldId id="286" r:id="rId40"/>
    <p:sldId id="293" r:id="rId41"/>
  </p:sldIdLst>
  <p:sldSz cx="12192000" cy="6858000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Raleway SemiBold" panose="020B0604020202020204" charset="0"/>
      <p:regular r:id="rId48"/>
      <p:bold r:id="rId49"/>
      <p:italic r:id="rId50"/>
      <p:boldItalic r:id="rId51"/>
    </p:embeddedFont>
    <p:embeddedFont>
      <p:font typeface="Barlow Light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5A7EAF-DE5E-44EC-802C-B65E91E41C5D}">
  <a:tblStyle styleId="{905A7EAF-DE5E-44EC-802C-B65E91E41C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9A6845D-DEB8-46BB-934A-3420C03F434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7" autoAdjust="0"/>
    <p:restoredTop sz="74324" autoAdjust="0"/>
  </p:normalViewPr>
  <p:slideViewPr>
    <p:cSldViewPr snapToGrid="0">
      <p:cViewPr varScale="1">
        <p:scale>
          <a:sx n="41" d="100"/>
          <a:sy n="41" d="100"/>
        </p:scale>
        <p:origin x="432" y="3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88F8E-923C-496C-B559-47F38F57DD0E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60FE6ABD-2EBC-4710-B606-F5C0C3F80454}">
      <dgm:prSet phldrT="[Texto]" custT="1"/>
      <dgm:spPr/>
      <dgm:t>
        <a:bodyPr/>
        <a:lstStyle/>
        <a:p>
          <a:pPr algn="ctr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Contaminación por minería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8111B8-997B-43A4-BC9B-BFB1FEE4F17E}" type="parTrans" cxnId="{1F303582-B8B8-4B47-8501-5395584C5761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FC9ECB-2C4A-41F2-817D-D65AB93126B9}" type="sibTrans" cxnId="{1F303582-B8B8-4B47-8501-5395584C5761}">
      <dgm:prSet custT="1"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D350A-1D80-48EC-8AD5-89505E60923F}">
      <dgm:prSet phldrT="[Texto]" custT="1"/>
      <dgm:spPr/>
      <dgm:t>
        <a:bodyPr/>
        <a:lstStyle/>
        <a:p>
          <a:pPr algn="ctr"/>
          <a:r>
            <a:rPr lang="es-E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“Empleo de Tecnosoles, elaborados con residuos no peligrosos, en combinación con nanopartículas para recuperar suelos y aguas contaminados por actividades de explotación minera”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AD4BD-EE8E-476D-8628-B999917F8157}" type="parTrans" cxnId="{5A536C9C-A811-4868-BF5E-079CC46C58FB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D41FD0-60F7-4A30-B574-CC1B019FC62A}" type="sibTrans" cxnId="{5A536C9C-A811-4868-BF5E-079CC46C58FB}">
      <dgm:prSet custT="1"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ACEB6C-8F94-4856-9655-7CB91286CF1B}">
      <dgm:prSet phldrT="[Texto]" custT="1"/>
      <dgm:spPr/>
      <dgm:t>
        <a:bodyPr/>
        <a:lstStyle/>
        <a:p>
          <a:pPr algn="ctr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Fases previas a nivel de laboratorio:</a:t>
          </a:r>
        </a:p>
        <a:p>
          <a:pPr algn="ctr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López (2017)</a:t>
          </a:r>
        </a:p>
        <a:p>
          <a:pPr algn="ctr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Paz (2018)</a:t>
          </a:r>
        </a:p>
        <a:p>
          <a:pPr algn="ctr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Sánchez (2018)</a:t>
          </a:r>
        </a:p>
        <a:p>
          <a:pPr algn="ctr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Capa (2019)</a:t>
          </a:r>
        </a:p>
      </dgm:t>
    </dgm:pt>
    <dgm:pt modelId="{1B4603DF-67B3-4A73-BBD0-581EC65FB270}" type="parTrans" cxnId="{240F5BF5-718C-4C79-8C63-877F0E3AD3F7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2075FC-D074-4C0F-B6C2-B8F72B5FD974}" type="sibTrans" cxnId="{240F5BF5-718C-4C79-8C63-877F0E3AD3F7}">
      <dgm:prSet custT="1"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87C1E-06ED-49C4-B94B-1E0E974B2A46}">
      <dgm:prSet custT="1"/>
      <dgm:spPr/>
      <dgm:t>
        <a:bodyPr/>
        <a:lstStyle/>
        <a:p>
          <a:pPr algn="ctr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Prototipo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BCD69A-7E7D-4D1D-B7BD-7728482317EA}" type="parTrans" cxnId="{484EB393-240B-4802-AABA-8D9818398150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36B5E4-C3DF-473E-BD14-C993BA1E8DD6}" type="sibTrans" cxnId="{484EB393-240B-4802-AABA-8D9818398150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7AE4C8-1F2D-4506-9A2C-66EEBC7C6530}" type="pres">
      <dgm:prSet presAssocID="{FDA88F8E-923C-496C-B559-47F38F57DD0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05AA5F6-D88D-492B-A442-C320E4EE6707}" type="pres">
      <dgm:prSet presAssocID="{60FE6ABD-2EBC-4710-B606-F5C0C3F80454}" presName="node" presStyleLbl="node1" presStyleIdx="0" presStyleCnt="4" custScaleX="113005" custScaleY="403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C7791E-D372-44CD-B487-DDF86BDABB2E}" type="pres">
      <dgm:prSet presAssocID="{E5FC9ECB-2C4A-41F2-817D-D65AB93126B9}" presName="sibTrans" presStyleLbl="sibTrans2D1" presStyleIdx="0" presStyleCnt="3"/>
      <dgm:spPr/>
      <dgm:t>
        <a:bodyPr/>
        <a:lstStyle/>
        <a:p>
          <a:endParaRPr lang="es-EC"/>
        </a:p>
      </dgm:t>
    </dgm:pt>
    <dgm:pt modelId="{7BD7C113-6577-4B25-AB9B-86EA04C82445}" type="pres">
      <dgm:prSet presAssocID="{E5FC9ECB-2C4A-41F2-817D-D65AB93126B9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E7C1569E-8179-4141-93A0-AB00008F7B45}" type="pres">
      <dgm:prSet presAssocID="{69FD350A-1D80-48EC-8AD5-89505E60923F}" presName="node" presStyleLbl="node1" presStyleIdx="1" presStyleCnt="4" custScaleX="215571" custScaleY="1178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0CF987-1E6C-47F2-AB68-604BEDFE79F1}" type="pres">
      <dgm:prSet presAssocID="{87D41FD0-60F7-4A30-B574-CC1B019FC62A}" presName="sibTrans" presStyleLbl="sibTrans2D1" presStyleIdx="1" presStyleCnt="3"/>
      <dgm:spPr/>
      <dgm:t>
        <a:bodyPr/>
        <a:lstStyle/>
        <a:p>
          <a:endParaRPr lang="es-EC"/>
        </a:p>
      </dgm:t>
    </dgm:pt>
    <dgm:pt modelId="{56C9D08C-D79D-4916-BCC5-8FFDB4E462FF}" type="pres">
      <dgm:prSet presAssocID="{87D41FD0-60F7-4A30-B574-CC1B019FC62A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B2602FB7-78F4-456F-97E3-4970283515CE}" type="pres">
      <dgm:prSet presAssocID="{14ACEB6C-8F94-4856-9655-7CB91286CF1B}" presName="node" presStyleLbl="node1" presStyleIdx="2" presStyleCnt="4" custScaleX="137681" custScaleY="2293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8CD320-72B3-4257-844E-BDE8F4A4DEAE}" type="pres">
      <dgm:prSet presAssocID="{C22075FC-D074-4C0F-B6C2-B8F72B5FD974}" presName="sibTrans" presStyleLbl="sibTrans2D1" presStyleIdx="2" presStyleCnt="3"/>
      <dgm:spPr/>
      <dgm:t>
        <a:bodyPr/>
        <a:lstStyle/>
        <a:p>
          <a:endParaRPr lang="es-EC"/>
        </a:p>
      </dgm:t>
    </dgm:pt>
    <dgm:pt modelId="{8C9286DD-F800-4987-BD9B-EADEBC41E47A}" type="pres">
      <dgm:prSet presAssocID="{C22075FC-D074-4C0F-B6C2-B8F72B5FD974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1F7F1C65-DA1E-4D28-AD49-ABDFCD8F553E}" type="pres">
      <dgm:prSet presAssocID="{D1287C1E-06ED-49C4-B94B-1E0E974B2A46}" presName="node" presStyleLbl="node1" presStyleIdx="3" presStyleCnt="4" custScaleX="49688" custScaleY="417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0F5BF5-718C-4C79-8C63-877F0E3AD3F7}" srcId="{FDA88F8E-923C-496C-B559-47F38F57DD0E}" destId="{14ACEB6C-8F94-4856-9655-7CB91286CF1B}" srcOrd="2" destOrd="0" parTransId="{1B4603DF-67B3-4A73-BBD0-581EC65FB270}" sibTransId="{C22075FC-D074-4C0F-B6C2-B8F72B5FD974}"/>
    <dgm:cxn modelId="{2CF59AF9-3E37-4470-B839-E390DCC277F9}" type="presOf" srcId="{FDA88F8E-923C-496C-B559-47F38F57DD0E}" destId="{0C7AE4C8-1F2D-4506-9A2C-66EEBC7C6530}" srcOrd="0" destOrd="0" presId="urn:microsoft.com/office/officeart/2005/8/layout/process2"/>
    <dgm:cxn modelId="{1F303582-B8B8-4B47-8501-5395584C5761}" srcId="{FDA88F8E-923C-496C-B559-47F38F57DD0E}" destId="{60FE6ABD-2EBC-4710-B606-F5C0C3F80454}" srcOrd="0" destOrd="0" parTransId="{CD8111B8-997B-43A4-BC9B-BFB1FEE4F17E}" sibTransId="{E5FC9ECB-2C4A-41F2-817D-D65AB93126B9}"/>
    <dgm:cxn modelId="{CF3863DE-499C-451D-8692-6C5F67F173A0}" type="presOf" srcId="{87D41FD0-60F7-4A30-B574-CC1B019FC62A}" destId="{7A0CF987-1E6C-47F2-AB68-604BEDFE79F1}" srcOrd="0" destOrd="0" presId="urn:microsoft.com/office/officeart/2005/8/layout/process2"/>
    <dgm:cxn modelId="{D5238D8C-D9F4-4B9B-ADF0-574680FFDE9A}" type="presOf" srcId="{E5FC9ECB-2C4A-41F2-817D-D65AB93126B9}" destId="{41C7791E-D372-44CD-B487-DDF86BDABB2E}" srcOrd="0" destOrd="0" presId="urn:microsoft.com/office/officeart/2005/8/layout/process2"/>
    <dgm:cxn modelId="{D82621F0-B613-420E-90E9-3B1E8AB5CAAE}" type="presOf" srcId="{60FE6ABD-2EBC-4710-B606-F5C0C3F80454}" destId="{F05AA5F6-D88D-492B-A442-C320E4EE6707}" srcOrd="0" destOrd="0" presId="urn:microsoft.com/office/officeart/2005/8/layout/process2"/>
    <dgm:cxn modelId="{392965D2-800F-435C-8566-9637E7063D1A}" type="presOf" srcId="{69FD350A-1D80-48EC-8AD5-89505E60923F}" destId="{E7C1569E-8179-4141-93A0-AB00008F7B45}" srcOrd="0" destOrd="0" presId="urn:microsoft.com/office/officeart/2005/8/layout/process2"/>
    <dgm:cxn modelId="{5A536C9C-A811-4868-BF5E-079CC46C58FB}" srcId="{FDA88F8E-923C-496C-B559-47F38F57DD0E}" destId="{69FD350A-1D80-48EC-8AD5-89505E60923F}" srcOrd="1" destOrd="0" parTransId="{F20AD4BD-EE8E-476D-8628-B999917F8157}" sibTransId="{87D41FD0-60F7-4A30-B574-CC1B019FC62A}"/>
    <dgm:cxn modelId="{A7839F51-3E01-427F-9B27-35CD48BF7201}" type="presOf" srcId="{C22075FC-D074-4C0F-B6C2-B8F72B5FD974}" destId="{4B8CD320-72B3-4257-844E-BDE8F4A4DEAE}" srcOrd="0" destOrd="0" presId="urn:microsoft.com/office/officeart/2005/8/layout/process2"/>
    <dgm:cxn modelId="{F48E87B2-453E-4E2E-8E2D-C9AE70AF1B33}" type="presOf" srcId="{E5FC9ECB-2C4A-41F2-817D-D65AB93126B9}" destId="{7BD7C113-6577-4B25-AB9B-86EA04C82445}" srcOrd="1" destOrd="0" presId="urn:microsoft.com/office/officeart/2005/8/layout/process2"/>
    <dgm:cxn modelId="{038530DE-3FCE-468E-AF76-2C44A409C4F2}" type="presOf" srcId="{C22075FC-D074-4C0F-B6C2-B8F72B5FD974}" destId="{8C9286DD-F800-4987-BD9B-EADEBC41E47A}" srcOrd="1" destOrd="0" presId="urn:microsoft.com/office/officeart/2005/8/layout/process2"/>
    <dgm:cxn modelId="{76BC78D1-0244-4FB6-B9B7-E6F8E7DF608A}" type="presOf" srcId="{D1287C1E-06ED-49C4-B94B-1E0E974B2A46}" destId="{1F7F1C65-DA1E-4D28-AD49-ABDFCD8F553E}" srcOrd="0" destOrd="0" presId="urn:microsoft.com/office/officeart/2005/8/layout/process2"/>
    <dgm:cxn modelId="{6B2E75A9-346B-4C5A-B902-3B1B84B4F40F}" type="presOf" srcId="{14ACEB6C-8F94-4856-9655-7CB91286CF1B}" destId="{B2602FB7-78F4-456F-97E3-4970283515CE}" srcOrd="0" destOrd="0" presId="urn:microsoft.com/office/officeart/2005/8/layout/process2"/>
    <dgm:cxn modelId="{9D28EDEB-B02B-4085-884B-45F93C12A65F}" type="presOf" srcId="{87D41FD0-60F7-4A30-B574-CC1B019FC62A}" destId="{56C9D08C-D79D-4916-BCC5-8FFDB4E462FF}" srcOrd="1" destOrd="0" presId="urn:microsoft.com/office/officeart/2005/8/layout/process2"/>
    <dgm:cxn modelId="{484EB393-240B-4802-AABA-8D9818398150}" srcId="{FDA88F8E-923C-496C-B559-47F38F57DD0E}" destId="{D1287C1E-06ED-49C4-B94B-1E0E974B2A46}" srcOrd="3" destOrd="0" parTransId="{BDBCD69A-7E7D-4D1D-B7BD-7728482317EA}" sibTransId="{5436B5E4-C3DF-473E-BD14-C993BA1E8DD6}"/>
    <dgm:cxn modelId="{1B409AB9-F599-430A-813A-205DDC2EACB8}" type="presParOf" srcId="{0C7AE4C8-1F2D-4506-9A2C-66EEBC7C6530}" destId="{F05AA5F6-D88D-492B-A442-C320E4EE6707}" srcOrd="0" destOrd="0" presId="urn:microsoft.com/office/officeart/2005/8/layout/process2"/>
    <dgm:cxn modelId="{2ABE750D-AE8B-4BD7-BD6B-9AD8681F27CD}" type="presParOf" srcId="{0C7AE4C8-1F2D-4506-9A2C-66EEBC7C6530}" destId="{41C7791E-D372-44CD-B487-DDF86BDABB2E}" srcOrd="1" destOrd="0" presId="urn:microsoft.com/office/officeart/2005/8/layout/process2"/>
    <dgm:cxn modelId="{ACA59913-48EE-4A5F-A861-B75DFC5D5B46}" type="presParOf" srcId="{41C7791E-D372-44CD-B487-DDF86BDABB2E}" destId="{7BD7C113-6577-4B25-AB9B-86EA04C82445}" srcOrd="0" destOrd="0" presId="urn:microsoft.com/office/officeart/2005/8/layout/process2"/>
    <dgm:cxn modelId="{C04A4107-E63E-4DED-849F-5EE421CD2470}" type="presParOf" srcId="{0C7AE4C8-1F2D-4506-9A2C-66EEBC7C6530}" destId="{E7C1569E-8179-4141-93A0-AB00008F7B45}" srcOrd="2" destOrd="0" presId="urn:microsoft.com/office/officeart/2005/8/layout/process2"/>
    <dgm:cxn modelId="{B51DCBBF-689B-44FB-99E4-C5A790A69E23}" type="presParOf" srcId="{0C7AE4C8-1F2D-4506-9A2C-66EEBC7C6530}" destId="{7A0CF987-1E6C-47F2-AB68-604BEDFE79F1}" srcOrd="3" destOrd="0" presId="urn:microsoft.com/office/officeart/2005/8/layout/process2"/>
    <dgm:cxn modelId="{32449176-B0FC-4614-9D49-145C00A97FFF}" type="presParOf" srcId="{7A0CF987-1E6C-47F2-AB68-604BEDFE79F1}" destId="{56C9D08C-D79D-4916-BCC5-8FFDB4E462FF}" srcOrd="0" destOrd="0" presId="urn:microsoft.com/office/officeart/2005/8/layout/process2"/>
    <dgm:cxn modelId="{E17322E3-4390-4F8F-B50C-2C3461D18206}" type="presParOf" srcId="{0C7AE4C8-1F2D-4506-9A2C-66EEBC7C6530}" destId="{B2602FB7-78F4-456F-97E3-4970283515CE}" srcOrd="4" destOrd="0" presId="urn:microsoft.com/office/officeart/2005/8/layout/process2"/>
    <dgm:cxn modelId="{AEBD6484-5E46-4BB5-B5A5-C88DB12D1459}" type="presParOf" srcId="{0C7AE4C8-1F2D-4506-9A2C-66EEBC7C6530}" destId="{4B8CD320-72B3-4257-844E-BDE8F4A4DEAE}" srcOrd="5" destOrd="0" presId="urn:microsoft.com/office/officeart/2005/8/layout/process2"/>
    <dgm:cxn modelId="{851A2EBB-133F-4AE2-9C3E-9079E483F1C4}" type="presParOf" srcId="{4B8CD320-72B3-4257-844E-BDE8F4A4DEAE}" destId="{8C9286DD-F800-4987-BD9B-EADEBC41E47A}" srcOrd="0" destOrd="0" presId="urn:microsoft.com/office/officeart/2005/8/layout/process2"/>
    <dgm:cxn modelId="{40C959F4-D7EC-4B85-B7BB-E2F35954DB40}" type="presParOf" srcId="{0C7AE4C8-1F2D-4506-9A2C-66EEBC7C6530}" destId="{1F7F1C65-DA1E-4D28-AD49-ABDFCD8F553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13A87C-3EEE-46AA-B26E-55635BBE7C9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02E042E-A5AE-4463-ADAE-EE7B1D0990A9}">
      <dgm:prSet phldrT="[Texto]" custT="1"/>
      <dgm:spPr/>
      <dgm:t>
        <a:bodyPr/>
        <a:lstStyle/>
        <a:p>
          <a:r>
            <a:rPr lang="es-EC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Relaves mineros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44AF6-341E-48EE-9D1F-2ED797973C26}" type="parTrans" cxnId="{DA4E47CC-9195-4955-8292-51E96F6A61E2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FF668-8EB7-4393-8FAA-019645CF3EE7}" type="sibTrans" cxnId="{DA4E47CC-9195-4955-8292-51E96F6A61E2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FB958-686E-497F-A616-6544A0E32781}">
      <dgm:prSet phldrT="[Texto]" custT="1"/>
      <dgm:spPr/>
      <dgm:t>
        <a:bodyPr/>
        <a:lstStyle/>
        <a:p>
          <a:r>
            <a:rPr lang="es-EC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Arsénico (As)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7CBC7-033B-4874-91AB-AC9C4738A7C6}" type="parTrans" cxnId="{2A02AB3D-90F9-4988-82F4-17D834B4FDEF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2F6B8-F025-46B0-8314-9B18458853A2}" type="sibTrans" cxnId="{2A02AB3D-90F9-4988-82F4-17D834B4FDEF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9AC7B-B47B-4CDF-ABFB-43F63548462B}">
      <dgm:prSet phldrT="[Texto]" custT="1"/>
      <dgm:spPr/>
      <dgm:t>
        <a:bodyPr/>
        <a:lstStyle/>
        <a:p>
          <a:r>
            <a:rPr lang="es-EC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Tecnologías para remoción de As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7B5CF8-0122-4E89-8D8A-15B6BCE22D9E}" type="parTrans" cxnId="{E52AFAB7-0693-4A85-9735-B1BD1A78D0E4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72D52F-1ED1-48E6-8E92-F53E8D051F40}" type="sibTrans" cxnId="{E52AFAB7-0693-4A85-9735-B1BD1A78D0E4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B51C95-E7CB-436D-893B-5C0A82BC004F}">
      <dgm:prSet phldrT="[Texto]" custT="1"/>
      <dgm:spPr/>
      <dgm:t>
        <a:bodyPr/>
        <a:lstStyle/>
        <a:p>
          <a:r>
            <a:rPr lang="es-EC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Barreras Reactivas Permeables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39A9E8-BCF4-43F6-B28C-BE6BA2A1426C}" type="parTrans" cxnId="{F488D3ED-6024-45C6-AC10-6B27344CF721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9CA950-A704-4027-99A9-5ABF56CA6B3C}" type="sibTrans" cxnId="{F488D3ED-6024-45C6-AC10-6B27344CF721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ADCC8E-B7F3-4453-BCBE-26135A117643}">
      <dgm:prSet phldrT="[Texto]" custT="1"/>
      <dgm:spPr/>
      <dgm:t>
        <a:bodyPr/>
        <a:lstStyle/>
        <a:p>
          <a:r>
            <a:rPr lang="es-EC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Nanopartículas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C41561-DE11-4653-A0AB-40905CBFE13F}" type="parTrans" cxnId="{7E6F0869-146A-403D-A0E7-1F19898AD575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40DCBD-6D80-420F-9DDF-522BF5944DCE}" type="sibTrans" cxnId="{7E6F0869-146A-403D-A0E7-1F19898AD575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423E14-22C3-4F93-8E05-CB801B6D9E55}">
      <dgm:prSet custT="1"/>
      <dgm:spPr/>
      <dgm:t>
        <a:bodyPr/>
        <a:lstStyle/>
        <a:p>
          <a:r>
            <a:rPr lang="es-EC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Tecnosoles</a:t>
          </a:r>
          <a:endParaRPr lang="es-EC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7AD3A-74AD-400F-A345-F8C2996362E4}" type="parTrans" cxnId="{1675C5BD-78A0-4BCF-8E9B-DAE2188D6245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2A8AC-968B-412F-8EB6-9A8522E49292}" type="sibTrans" cxnId="{1675C5BD-78A0-4BCF-8E9B-DAE2188D6245}">
      <dgm:prSet/>
      <dgm:spPr/>
      <dgm:t>
        <a:bodyPr/>
        <a:lstStyle/>
        <a:p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CBE020-374D-41F2-9AF3-AB3A09C62B88}" type="pres">
      <dgm:prSet presAssocID="{8413A87C-3EEE-46AA-B26E-55635BBE7C9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EFBFF1F-DB2F-464C-9B30-9365FD94B0FC}" type="pres">
      <dgm:prSet presAssocID="{F02E042E-A5AE-4463-ADAE-EE7B1D0990A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4F4D17-059D-4264-8A79-CC5DA2D419FD}" type="pres">
      <dgm:prSet presAssocID="{5ABFF668-8EB7-4393-8FAA-019645CF3EE7}" presName="sibTrans" presStyleCnt="0"/>
      <dgm:spPr/>
    </dgm:pt>
    <dgm:pt modelId="{4664CE9D-DC30-48D8-BA47-8310D9F2B8A2}" type="pres">
      <dgm:prSet presAssocID="{D1AFB958-686E-497F-A616-6544A0E3278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D45751-6B1C-47E5-A36D-87382B4540D8}" type="pres">
      <dgm:prSet presAssocID="{6522F6B8-F025-46B0-8314-9B18458853A2}" presName="sibTrans" presStyleCnt="0"/>
      <dgm:spPr/>
    </dgm:pt>
    <dgm:pt modelId="{2F894750-84D5-41DB-A3DF-6991AE3A2788}" type="pres">
      <dgm:prSet presAssocID="{8689AC7B-B47B-4CDF-ABFB-43F63548462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C0F6CB-AA6C-4CD9-AE64-72365AFEF4F2}" type="pres">
      <dgm:prSet presAssocID="{4C72D52F-1ED1-48E6-8E92-F53E8D051F40}" presName="sibTrans" presStyleCnt="0"/>
      <dgm:spPr/>
    </dgm:pt>
    <dgm:pt modelId="{379FD234-2636-4AD6-BA86-B29FFD1BA8AC}" type="pres">
      <dgm:prSet presAssocID="{F3B51C95-E7CB-436D-893B-5C0A82BC004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B9A92-70F7-4D4E-94E8-BE4F2E8AC4A5}" type="pres">
      <dgm:prSet presAssocID="{549CA950-A704-4027-99A9-5ABF56CA6B3C}" presName="sibTrans" presStyleCnt="0"/>
      <dgm:spPr/>
    </dgm:pt>
    <dgm:pt modelId="{35BA29D1-8B71-4B16-A36F-B4A45F9F40BB}" type="pres">
      <dgm:prSet presAssocID="{9CADCC8E-B7F3-4453-BCBE-26135A11764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6BA0EE-B220-472D-A519-C39D7184C33F}" type="pres">
      <dgm:prSet presAssocID="{7940DCBD-6D80-420F-9DDF-522BF5944DCE}" presName="sibTrans" presStyleCnt="0"/>
      <dgm:spPr/>
    </dgm:pt>
    <dgm:pt modelId="{186F580D-75A0-40A2-922F-B14493584D9E}" type="pres">
      <dgm:prSet presAssocID="{7E423E14-22C3-4F93-8E05-CB801B6D9E5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675C5BD-78A0-4BCF-8E9B-DAE2188D6245}" srcId="{8413A87C-3EEE-46AA-B26E-55635BBE7C97}" destId="{7E423E14-22C3-4F93-8E05-CB801B6D9E55}" srcOrd="5" destOrd="0" parTransId="{5D97AD3A-74AD-400F-A345-F8C2996362E4}" sibTransId="{7CC2A8AC-968B-412F-8EB6-9A8522E49292}"/>
    <dgm:cxn modelId="{6809C1C5-9DA4-4F0E-A4B5-E8B426245861}" type="presOf" srcId="{D1AFB958-686E-497F-A616-6544A0E32781}" destId="{4664CE9D-DC30-48D8-BA47-8310D9F2B8A2}" srcOrd="0" destOrd="0" presId="urn:microsoft.com/office/officeart/2005/8/layout/default"/>
    <dgm:cxn modelId="{DA4E47CC-9195-4955-8292-51E96F6A61E2}" srcId="{8413A87C-3EEE-46AA-B26E-55635BBE7C97}" destId="{F02E042E-A5AE-4463-ADAE-EE7B1D0990A9}" srcOrd="0" destOrd="0" parTransId="{F8C44AF6-341E-48EE-9D1F-2ED797973C26}" sibTransId="{5ABFF668-8EB7-4393-8FAA-019645CF3EE7}"/>
    <dgm:cxn modelId="{40047DEF-010F-4B30-88C9-ADCE7CD06B75}" type="presOf" srcId="{7E423E14-22C3-4F93-8E05-CB801B6D9E55}" destId="{186F580D-75A0-40A2-922F-B14493584D9E}" srcOrd="0" destOrd="0" presId="urn:microsoft.com/office/officeart/2005/8/layout/default"/>
    <dgm:cxn modelId="{F32B7A11-98DA-459E-8384-96B7F661C84B}" type="presOf" srcId="{8413A87C-3EEE-46AA-B26E-55635BBE7C97}" destId="{C2CBE020-374D-41F2-9AF3-AB3A09C62B88}" srcOrd="0" destOrd="0" presId="urn:microsoft.com/office/officeart/2005/8/layout/default"/>
    <dgm:cxn modelId="{C09AF6EC-6B66-465A-9D40-37EB5769D1DB}" type="presOf" srcId="{F3B51C95-E7CB-436D-893B-5C0A82BC004F}" destId="{379FD234-2636-4AD6-BA86-B29FFD1BA8AC}" srcOrd="0" destOrd="0" presId="urn:microsoft.com/office/officeart/2005/8/layout/default"/>
    <dgm:cxn modelId="{BFD6568F-61B4-47D2-9DAC-A062A1EA33E0}" type="presOf" srcId="{8689AC7B-B47B-4CDF-ABFB-43F63548462B}" destId="{2F894750-84D5-41DB-A3DF-6991AE3A2788}" srcOrd="0" destOrd="0" presId="urn:microsoft.com/office/officeart/2005/8/layout/default"/>
    <dgm:cxn modelId="{5BA84C99-FA78-47AF-9D7B-1E3968B89734}" type="presOf" srcId="{F02E042E-A5AE-4463-ADAE-EE7B1D0990A9}" destId="{2EFBFF1F-DB2F-464C-9B30-9365FD94B0FC}" srcOrd="0" destOrd="0" presId="urn:microsoft.com/office/officeart/2005/8/layout/default"/>
    <dgm:cxn modelId="{2A02AB3D-90F9-4988-82F4-17D834B4FDEF}" srcId="{8413A87C-3EEE-46AA-B26E-55635BBE7C97}" destId="{D1AFB958-686E-497F-A616-6544A0E32781}" srcOrd="1" destOrd="0" parTransId="{4647CBC7-033B-4874-91AB-AC9C4738A7C6}" sibTransId="{6522F6B8-F025-46B0-8314-9B18458853A2}"/>
    <dgm:cxn modelId="{E52AFAB7-0693-4A85-9735-B1BD1A78D0E4}" srcId="{8413A87C-3EEE-46AA-B26E-55635BBE7C97}" destId="{8689AC7B-B47B-4CDF-ABFB-43F63548462B}" srcOrd="2" destOrd="0" parTransId="{997B5CF8-0122-4E89-8D8A-15B6BCE22D9E}" sibTransId="{4C72D52F-1ED1-48E6-8E92-F53E8D051F40}"/>
    <dgm:cxn modelId="{F488D3ED-6024-45C6-AC10-6B27344CF721}" srcId="{8413A87C-3EEE-46AA-B26E-55635BBE7C97}" destId="{F3B51C95-E7CB-436D-893B-5C0A82BC004F}" srcOrd="3" destOrd="0" parTransId="{CA39A9E8-BCF4-43F6-B28C-BE6BA2A1426C}" sibTransId="{549CA950-A704-4027-99A9-5ABF56CA6B3C}"/>
    <dgm:cxn modelId="{7E6F0869-146A-403D-A0E7-1F19898AD575}" srcId="{8413A87C-3EEE-46AA-B26E-55635BBE7C97}" destId="{9CADCC8E-B7F3-4453-BCBE-26135A117643}" srcOrd="4" destOrd="0" parTransId="{C4C41561-DE11-4653-A0AB-40905CBFE13F}" sibTransId="{7940DCBD-6D80-420F-9DDF-522BF5944DCE}"/>
    <dgm:cxn modelId="{B283B58F-7630-43E2-BE71-D9BBB63F9AA8}" type="presOf" srcId="{9CADCC8E-B7F3-4453-BCBE-26135A117643}" destId="{35BA29D1-8B71-4B16-A36F-B4A45F9F40BB}" srcOrd="0" destOrd="0" presId="urn:microsoft.com/office/officeart/2005/8/layout/default"/>
    <dgm:cxn modelId="{C31D66E2-AAD3-4F19-A51B-54A0876B1236}" type="presParOf" srcId="{C2CBE020-374D-41F2-9AF3-AB3A09C62B88}" destId="{2EFBFF1F-DB2F-464C-9B30-9365FD94B0FC}" srcOrd="0" destOrd="0" presId="urn:microsoft.com/office/officeart/2005/8/layout/default"/>
    <dgm:cxn modelId="{E9F3F8E3-7B7A-4ADE-8D3E-071916875CA8}" type="presParOf" srcId="{C2CBE020-374D-41F2-9AF3-AB3A09C62B88}" destId="{BA4F4D17-059D-4264-8A79-CC5DA2D419FD}" srcOrd="1" destOrd="0" presId="urn:microsoft.com/office/officeart/2005/8/layout/default"/>
    <dgm:cxn modelId="{80588DF5-7E88-4328-8CA4-F82EEE84FD13}" type="presParOf" srcId="{C2CBE020-374D-41F2-9AF3-AB3A09C62B88}" destId="{4664CE9D-DC30-48D8-BA47-8310D9F2B8A2}" srcOrd="2" destOrd="0" presId="urn:microsoft.com/office/officeart/2005/8/layout/default"/>
    <dgm:cxn modelId="{9CEC3230-6B12-4280-90AE-811C2C6E768A}" type="presParOf" srcId="{C2CBE020-374D-41F2-9AF3-AB3A09C62B88}" destId="{78D45751-6B1C-47E5-A36D-87382B4540D8}" srcOrd="3" destOrd="0" presId="urn:microsoft.com/office/officeart/2005/8/layout/default"/>
    <dgm:cxn modelId="{1781FF15-2BE7-47A8-B056-1D176F38EF56}" type="presParOf" srcId="{C2CBE020-374D-41F2-9AF3-AB3A09C62B88}" destId="{2F894750-84D5-41DB-A3DF-6991AE3A2788}" srcOrd="4" destOrd="0" presId="urn:microsoft.com/office/officeart/2005/8/layout/default"/>
    <dgm:cxn modelId="{768E837D-83A5-465A-A547-B958CCD9A890}" type="presParOf" srcId="{C2CBE020-374D-41F2-9AF3-AB3A09C62B88}" destId="{A4C0F6CB-AA6C-4CD9-AE64-72365AFEF4F2}" srcOrd="5" destOrd="0" presId="urn:microsoft.com/office/officeart/2005/8/layout/default"/>
    <dgm:cxn modelId="{EF2B6714-2E01-4599-B9E7-A03BC9142BB7}" type="presParOf" srcId="{C2CBE020-374D-41F2-9AF3-AB3A09C62B88}" destId="{379FD234-2636-4AD6-BA86-B29FFD1BA8AC}" srcOrd="6" destOrd="0" presId="urn:microsoft.com/office/officeart/2005/8/layout/default"/>
    <dgm:cxn modelId="{EC308CAE-B5F7-4514-9AFF-1651F9AB775A}" type="presParOf" srcId="{C2CBE020-374D-41F2-9AF3-AB3A09C62B88}" destId="{24CB9A92-70F7-4D4E-94E8-BE4F2E8AC4A5}" srcOrd="7" destOrd="0" presId="urn:microsoft.com/office/officeart/2005/8/layout/default"/>
    <dgm:cxn modelId="{673F6EEE-22AD-4D0B-8A75-B32CE4C7DA49}" type="presParOf" srcId="{C2CBE020-374D-41F2-9AF3-AB3A09C62B88}" destId="{35BA29D1-8B71-4B16-A36F-B4A45F9F40BB}" srcOrd="8" destOrd="0" presId="urn:microsoft.com/office/officeart/2005/8/layout/default"/>
    <dgm:cxn modelId="{AD8E6BA6-A688-4668-A218-A16C305CE6B1}" type="presParOf" srcId="{C2CBE020-374D-41F2-9AF3-AB3A09C62B88}" destId="{B36BA0EE-B220-472D-A519-C39D7184C33F}" srcOrd="9" destOrd="0" presId="urn:microsoft.com/office/officeart/2005/8/layout/default"/>
    <dgm:cxn modelId="{48F4775E-3C5F-4BFA-AE01-3C5034E2E4E2}" type="presParOf" srcId="{C2CBE020-374D-41F2-9AF3-AB3A09C62B88}" destId="{186F580D-75A0-40A2-922F-B14493584D9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540C88-1C56-4B5B-A2F4-BB9E185D4E05}" type="doc">
      <dgm:prSet loTypeId="urn:microsoft.com/office/officeart/2005/8/layout/process5" loCatId="process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7EA4DA37-40F1-4636-B9F7-184262AE437B}">
      <dgm:prSet phldrT="[Texto]" custT="1"/>
      <dgm:spPr/>
      <dgm:t>
        <a:bodyPr/>
        <a:lstStyle/>
        <a:p>
          <a:pPr algn="ctr"/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Colocar 3 L de agua ya sea de pozo o de lluvia, previamente filtrada, en un recipiente. </a:t>
          </a:r>
        </a:p>
      </dgm:t>
    </dgm:pt>
    <dgm:pt modelId="{F325F37D-8814-4ACA-BB3C-E3D9E21BAA07}" type="parTrans" cxnId="{CC60BA2D-93B6-4EAA-B8C5-FD1A32ED5ADA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163808-F6AC-48DF-9058-BD49FC4C9E49}" type="sibTrans" cxnId="{CC60BA2D-93B6-4EAA-B8C5-FD1A32ED5ADA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FEEBC5-99C3-443E-95B4-759E130055E0}">
      <dgm:prSet phldrT="[Texto]" custT="1"/>
      <dgm:spPr/>
      <dgm:t>
        <a:bodyPr/>
        <a:lstStyle/>
        <a:p>
          <a:pPr algn="ctr"/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Agregar 60 g de arcilla del suelo S1</a:t>
          </a:r>
        </a:p>
      </dgm:t>
    </dgm:pt>
    <dgm:pt modelId="{FA0DAAFB-C906-4ACB-83DC-F4A2B573A0E7}" type="parTrans" cxnId="{4C467FDF-BE75-4EFC-BC1B-B7987168611D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2EB3E8-B191-4A3A-BE72-B754155F43FC}" type="sibTrans" cxnId="{4C467FDF-BE75-4EFC-BC1B-B7987168611D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3292B6-F5D8-412E-B653-3F4895A60E9B}">
      <dgm:prSet phldrT="[Texto]" custT="1"/>
      <dgm:spPr/>
      <dgm:t>
        <a:bodyPr/>
        <a:lstStyle/>
        <a:p>
          <a:pPr algn="ctr"/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Agitar por 5 minutos y dejar decantar la mezcla por 2 minutos. </a:t>
          </a:r>
        </a:p>
      </dgm:t>
    </dgm:pt>
    <dgm:pt modelId="{FA6F45C5-7162-4720-B1A7-6459D716EE45}" type="parTrans" cxnId="{061D1A03-6CB3-42D1-8408-C604116166BA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EC0FED-F436-4214-94F5-679CD9F6571F}" type="sibTrans" cxnId="{061D1A03-6CB3-42D1-8408-C604116166BA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69E158-36D8-4C23-AD77-B7103CFFE606}">
      <dgm:prSet phldrT="[Texto]" custT="1"/>
      <dgm:spPr/>
      <dgm:t>
        <a:bodyPr/>
        <a:lstStyle/>
        <a:p>
          <a:pPr algn="ctr"/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Pasar al reactor únicamente la fase líquida.</a:t>
          </a:r>
        </a:p>
      </dgm:t>
    </dgm:pt>
    <dgm:pt modelId="{7A77B8E0-D477-4D17-813C-6D028F81D209}" type="parTrans" cxnId="{E7A06B7D-165A-45A9-B433-ED0AF2AAAAA3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BE51D4-BB7B-46D4-95B4-304299B63F26}" type="sibTrans" cxnId="{E7A06B7D-165A-45A9-B433-ED0AF2AAAAA3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CD4B61-2BF6-4A27-8A43-DADE72F14F0C}">
      <dgm:prSet phldrT="[Texto]" custT="1"/>
      <dgm:spPr/>
      <dgm:t>
        <a:bodyPr/>
        <a:lstStyle/>
        <a:p>
          <a:pPr algn="ctr"/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En el reactor, añadir 12 mL de FeCl</a:t>
          </a:r>
          <a:r>
            <a:rPr lang="es-EC" sz="1600" baseline="-25000"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 y 10.2 mL de Na</a:t>
          </a:r>
          <a:r>
            <a:rPr lang="es-EC" sz="1600" baseline="-25000"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SO</a:t>
          </a:r>
          <a:r>
            <a:rPr lang="es-EC" sz="1600" baseline="-25000">
              <a:latin typeface="Arial" panose="020B0604020202020204" pitchFamily="34" charset="0"/>
              <a:cs typeface="Arial" panose="020B0604020202020204" pitchFamily="34" charset="0"/>
            </a:rPr>
            <a:t>4</a:t>
          </a:r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, cerrar el reactor y agitar. </a:t>
          </a:r>
        </a:p>
      </dgm:t>
    </dgm:pt>
    <dgm:pt modelId="{B065AB1A-82B0-4F0D-8918-466010E8C144}" type="parTrans" cxnId="{E87A3238-CC24-4852-8279-140BF1C9F622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48BE23-638E-49EE-8C7B-A2AA4869D7FF}" type="sibTrans" cxnId="{E87A3238-CC24-4852-8279-140BF1C9F622}">
      <dgm:prSet custT="1"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746785-D6C2-48F8-92C2-3691DDC46F38}">
      <dgm:prSet phldrT="[Texto]" custT="1"/>
      <dgm:spPr/>
      <dgm:t>
        <a:bodyPr/>
        <a:lstStyle/>
        <a:p>
          <a:pPr algn="ctr"/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Finalmente agregar 120 mL de NaBH</a:t>
          </a:r>
          <a:r>
            <a:rPr lang="es-EC" sz="1600" baseline="-25000">
              <a:latin typeface="Arial" panose="020B0604020202020204" pitchFamily="34" charset="0"/>
              <a:cs typeface="Arial" panose="020B0604020202020204" pitchFamily="34" charset="0"/>
            </a:rPr>
            <a:t>4</a:t>
          </a:r>
          <a:r>
            <a:rPr lang="es-EC" sz="1600">
              <a:latin typeface="Arial" panose="020B0604020202020204" pitchFamily="34" charset="0"/>
              <a:cs typeface="Arial" panose="020B0604020202020204" pitchFamily="34" charset="0"/>
            </a:rPr>
            <a:t> 0.4M. </a:t>
          </a:r>
        </a:p>
      </dgm:t>
    </dgm:pt>
    <dgm:pt modelId="{A39C9B31-06AE-4A63-8B13-35B994DB1F6D}" type="parTrans" cxnId="{5C4C671C-0167-4BF0-9A42-A94112C2C661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5D66EC-0B87-4314-94C8-C2F56C987EA1}" type="sibTrans" cxnId="{5C4C671C-0167-4BF0-9A42-A94112C2C661}">
      <dgm:prSet/>
      <dgm:spPr/>
      <dgm:t>
        <a:bodyPr/>
        <a:lstStyle/>
        <a:p>
          <a:pPr algn="ctr"/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5828F-2618-4509-B216-89A7083A37C4}" type="pres">
      <dgm:prSet presAssocID="{71540C88-1C56-4B5B-A2F4-BB9E185D4E0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45AE9DD-3D9D-4FAD-8C7A-DDA118C4D65D}" type="pres">
      <dgm:prSet presAssocID="{7EA4DA37-40F1-4636-B9F7-184262AE437B}" presName="node" presStyleLbl="node1" presStyleIdx="0" presStyleCnt="6" custScaleX="133041" custLinFactNeighborX="41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1B8FCD-73FC-4A07-A196-32DC60D59F56}" type="pres">
      <dgm:prSet presAssocID="{70163808-F6AC-48DF-9058-BD49FC4C9E49}" presName="sibTrans" presStyleLbl="sibTrans2D1" presStyleIdx="0" presStyleCnt="5"/>
      <dgm:spPr/>
      <dgm:t>
        <a:bodyPr/>
        <a:lstStyle/>
        <a:p>
          <a:endParaRPr lang="es-EC"/>
        </a:p>
      </dgm:t>
    </dgm:pt>
    <dgm:pt modelId="{6A342AA9-D77D-46C9-9723-2BD09ED8E7DB}" type="pres">
      <dgm:prSet presAssocID="{70163808-F6AC-48DF-9058-BD49FC4C9E49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8F43ED15-07F8-461D-8E34-FF86BFC6555C}" type="pres">
      <dgm:prSet presAssocID="{C5FEEBC5-99C3-443E-95B4-759E130055E0}" presName="node" presStyleLbl="node1" presStyleIdx="1" presStyleCnt="6" custScaleX="1330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5BB71F-C8FD-4170-86F2-AC618940E1EB}" type="pres">
      <dgm:prSet presAssocID="{0B2EB3E8-B191-4A3A-BE72-B754155F43FC}" presName="sibTrans" presStyleLbl="sibTrans2D1" presStyleIdx="1" presStyleCnt="5"/>
      <dgm:spPr/>
      <dgm:t>
        <a:bodyPr/>
        <a:lstStyle/>
        <a:p>
          <a:endParaRPr lang="es-EC"/>
        </a:p>
      </dgm:t>
    </dgm:pt>
    <dgm:pt modelId="{8552923C-42E0-48BB-BBF4-83C27E0B6FCC}" type="pres">
      <dgm:prSet presAssocID="{0B2EB3E8-B191-4A3A-BE72-B754155F43FC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D048BE09-125B-4C4A-B9CC-9E4ADC989902}" type="pres">
      <dgm:prSet presAssocID="{DD3292B6-F5D8-412E-B653-3F4895A60E9B}" presName="node" presStyleLbl="node1" presStyleIdx="2" presStyleCnt="6" custScaleX="133041" custLinFactNeighborX="-27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1D2771-3F02-4B46-A93B-1E43B9791610}" type="pres">
      <dgm:prSet presAssocID="{68EC0FED-F436-4214-94F5-679CD9F6571F}" presName="sibTrans" presStyleLbl="sibTrans2D1" presStyleIdx="2" presStyleCnt="5"/>
      <dgm:spPr/>
      <dgm:t>
        <a:bodyPr/>
        <a:lstStyle/>
        <a:p>
          <a:endParaRPr lang="es-EC"/>
        </a:p>
      </dgm:t>
    </dgm:pt>
    <dgm:pt modelId="{19E7DA1D-D3B4-4192-BF01-02583E95C09B}" type="pres">
      <dgm:prSet presAssocID="{68EC0FED-F436-4214-94F5-679CD9F6571F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C58A4E6B-6436-40A0-BBEF-7D82FB73E909}" type="pres">
      <dgm:prSet presAssocID="{A069E158-36D8-4C23-AD77-B7103CFFE606}" presName="node" presStyleLbl="node1" presStyleIdx="3" presStyleCnt="6" custScaleX="133041" custLinFactNeighborX="-20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520C70-0D98-428B-9B44-DDD7F3F0BE2D}" type="pres">
      <dgm:prSet presAssocID="{ADBE51D4-BB7B-46D4-95B4-304299B63F26}" presName="sibTrans" presStyleLbl="sibTrans2D1" presStyleIdx="3" presStyleCnt="5"/>
      <dgm:spPr/>
      <dgm:t>
        <a:bodyPr/>
        <a:lstStyle/>
        <a:p>
          <a:endParaRPr lang="es-EC"/>
        </a:p>
      </dgm:t>
    </dgm:pt>
    <dgm:pt modelId="{A2CB1BE4-6BF4-4EE2-BE72-30353BA720E1}" type="pres">
      <dgm:prSet presAssocID="{ADBE51D4-BB7B-46D4-95B4-304299B63F26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533D76C7-F4E5-4494-88AA-6073156B8E5B}" type="pres">
      <dgm:prSet presAssocID="{DBCD4B61-2BF6-4A27-8A43-DADE72F14F0C}" presName="node" presStyleLbl="node1" presStyleIdx="4" presStyleCnt="6" custScaleX="1330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7FBB2D-BC41-4A8C-A722-BAF51F2B06CB}" type="pres">
      <dgm:prSet presAssocID="{1848BE23-638E-49EE-8C7B-A2AA4869D7FF}" presName="sibTrans" presStyleLbl="sibTrans2D1" presStyleIdx="4" presStyleCnt="5"/>
      <dgm:spPr/>
      <dgm:t>
        <a:bodyPr/>
        <a:lstStyle/>
        <a:p>
          <a:endParaRPr lang="es-EC"/>
        </a:p>
      </dgm:t>
    </dgm:pt>
    <dgm:pt modelId="{AB5949A8-86DC-43FA-8E54-DD9932F9D803}" type="pres">
      <dgm:prSet presAssocID="{1848BE23-638E-49EE-8C7B-A2AA4869D7FF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28FE0CCF-966F-4445-A1F8-4A97EA74943F}" type="pres">
      <dgm:prSet presAssocID="{76746785-D6C2-48F8-92C2-3691DDC46F38}" presName="node" presStyleLbl="node1" presStyleIdx="5" presStyleCnt="6" custScaleX="133041" custLinFactNeighborX="48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BA79405-0B34-4366-9103-E246F3368669}" type="presOf" srcId="{C5FEEBC5-99C3-443E-95B4-759E130055E0}" destId="{8F43ED15-07F8-461D-8E34-FF86BFC6555C}" srcOrd="0" destOrd="0" presId="urn:microsoft.com/office/officeart/2005/8/layout/process5"/>
    <dgm:cxn modelId="{C4643EDA-56AD-44A0-86E8-7416284B2002}" type="presOf" srcId="{ADBE51D4-BB7B-46D4-95B4-304299B63F26}" destId="{18520C70-0D98-428B-9B44-DDD7F3F0BE2D}" srcOrd="0" destOrd="0" presId="urn:microsoft.com/office/officeart/2005/8/layout/process5"/>
    <dgm:cxn modelId="{ACEE4585-0062-40D1-8A1E-75A2FAE6080D}" type="presOf" srcId="{DD3292B6-F5D8-412E-B653-3F4895A60E9B}" destId="{D048BE09-125B-4C4A-B9CC-9E4ADC989902}" srcOrd="0" destOrd="0" presId="urn:microsoft.com/office/officeart/2005/8/layout/process5"/>
    <dgm:cxn modelId="{E87A3238-CC24-4852-8279-140BF1C9F622}" srcId="{71540C88-1C56-4B5B-A2F4-BB9E185D4E05}" destId="{DBCD4B61-2BF6-4A27-8A43-DADE72F14F0C}" srcOrd="4" destOrd="0" parTransId="{B065AB1A-82B0-4F0D-8918-466010E8C144}" sibTransId="{1848BE23-638E-49EE-8C7B-A2AA4869D7FF}"/>
    <dgm:cxn modelId="{A7D533D2-1ECA-43F9-8F38-415C6D0808CA}" type="presOf" srcId="{1848BE23-638E-49EE-8C7B-A2AA4869D7FF}" destId="{517FBB2D-BC41-4A8C-A722-BAF51F2B06CB}" srcOrd="0" destOrd="0" presId="urn:microsoft.com/office/officeart/2005/8/layout/process5"/>
    <dgm:cxn modelId="{F9A21496-C406-4B79-A4F8-06977FDC6D4E}" type="presOf" srcId="{70163808-F6AC-48DF-9058-BD49FC4C9E49}" destId="{E71B8FCD-73FC-4A07-A196-32DC60D59F56}" srcOrd="0" destOrd="0" presId="urn:microsoft.com/office/officeart/2005/8/layout/process5"/>
    <dgm:cxn modelId="{CC60BA2D-93B6-4EAA-B8C5-FD1A32ED5ADA}" srcId="{71540C88-1C56-4B5B-A2F4-BB9E185D4E05}" destId="{7EA4DA37-40F1-4636-B9F7-184262AE437B}" srcOrd="0" destOrd="0" parTransId="{F325F37D-8814-4ACA-BB3C-E3D9E21BAA07}" sibTransId="{70163808-F6AC-48DF-9058-BD49FC4C9E49}"/>
    <dgm:cxn modelId="{B450C51B-89D5-4EE2-BBE2-AE2FDBE149B2}" type="presOf" srcId="{DBCD4B61-2BF6-4A27-8A43-DADE72F14F0C}" destId="{533D76C7-F4E5-4494-88AA-6073156B8E5B}" srcOrd="0" destOrd="0" presId="urn:microsoft.com/office/officeart/2005/8/layout/process5"/>
    <dgm:cxn modelId="{C7E1B0CA-3A24-4133-A225-31DFCD912539}" type="presOf" srcId="{0B2EB3E8-B191-4A3A-BE72-B754155F43FC}" destId="{8552923C-42E0-48BB-BBF4-83C27E0B6FCC}" srcOrd="1" destOrd="0" presId="urn:microsoft.com/office/officeart/2005/8/layout/process5"/>
    <dgm:cxn modelId="{94E8D7E8-63DD-4028-B0D2-E856AFCB1CF7}" type="presOf" srcId="{1848BE23-638E-49EE-8C7B-A2AA4869D7FF}" destId="{AB5949A8-86DC-43FA-8E54-DD9932F9D803}" srcOrd="1" destOrd="0" presId="urn:microsoft.com/office/officeart/2005/8/layout/process5"/>
    <dgm:cxn modelId="{061D1A03-6CB3-42D1-8408-C604116166BA}" srcId="{71540C88-1C56-4B5B-A2F4-BB9E185D4E05}" destId="{DD3292B6-F5D8-412E-B653-3F4895A60E9B}" srcOrd="2" destOrd="0" parTransId="{FA6F45C5-7162-4720-B1A7-6459D716EE45}" sibTransId="{68EC0FED-F436-4214-94F5-679CD9F6571F}"/>
    <dgm:cxn modelId="{63D76C29-920A-44B9-B15F-9ED91C033540}" type="presOf" srcId="{ADBE51D4-BB7B-46D4-95B4-304299B63F26}" destId="{A2CB1BE4-6BF4-4EE2-BE72-30353BA720E1}" srcOrd="1" destOrd="0" presId="urn:microsoft.com/office/officeart/2005/8/layout/process5"/>
    <dgm:cxn modelId="{A0E17A58-4337-4806-82C9-382A6553A0F0}" type="presOf" srcId="{7EA4DA37-40F1-4636-B9F7-184262AE437B}" destId="{845AE9DD-3D9D-4FAD-8C7A-DDA118C4D65D}" srcOrd="0" destOrd="0" presId="urn:microsoft.com/office/officeart/2005/8/layout/process5"/>
    <dgm:cxn modelId="{97970E8E-963F-4401-ABE4-BF14C381C394}" type="presOf" srcId="{A069E158-36D8-4C23-AD77-B7103CFFE606}" destId="{C58A4E6B-6436-40A0-BBEF-7D82FB73E909}" srcOrd="0" destOrd="0" presId="urn:microsoft.com/office/officeart/2005/8/layout/process5"/>
    <dgm:cxn modelId="{4C467FDF-BE75-4EFC-BC1B-B7987168611D}" srcId="{71540C88-1C56-4B5B-A2F4-BB9E185D4E05}" destId="{C5FEEBC5-99C3-443E-95B4-759E130055E0}" srcOrd="1" destOrd="0" parTransId="{FA0DAAFB-C906-4ACB-83DC-F4A2B573A0E7}" sibTransId="{0B2EB3E8-B191-4A3A-BE72-B754155F43FC}"/>
    <dgm:cxn modelId="{A92E87DC-55B4-4E8A-A0E7-19F838EB61B3}" type="presOf" srcId="{71540C88-1C56-4B5B-A2F4-BB9E185D4E05}" destId="{7995828F-2618-4509-B216-89A7083A37C4}" srcOrd="0" destOrd="0" presId="urn:microsoft.com/office/officeart/2005/8/layout/process5"/>
    <dgm:cxn modelId="{3867CE86-FD79-4DE9-8DB6-6C4BA486F8A4}" type="presOf" srcId="{68EC0FED-F436-4214-94F5-679CD9F6571F}" destId="{B71D2771-3F02-4B46-A93B-1E43B9791610}" srcOrd="0" destOrd="0" presId="urn:microsoft.com/office/officeart/2005/8/layout/process5"/>
    <dgm:cxn modelId="{555C32E5-E8C3-4D08-8664-BF8F39FD264C}" type="presOf" srcId="{70163808-F6AC-48DF-9058-BD49FC4C9E49}" destId="{6A342AA9-D77D-46C9-9723-2BD09ED8E7DB}" srcOrd="1" destOrd="0" presId="urn:microsoft.com/office/officeart/2005/8/layout/process5"/>
    <dgm:cxn modelId="{5C4C671C-0167-4BF0-9A42-A94112C2C661}" srcId="{71540C88-1C56-4B5B-A2F4-BB9E185D4E05}" destId="{76746785-D6C2-48F8-92C2-3691DDC46F38}" srcOrd="5" destOrd="0" parTransId="{A39C9B31-06AE-4A63-8B13-35B994DB1F6D}" sibTransId="{245D66EC-0B87-4314-94C8-C2F56C987EA1}"/>
    <dgm:cxn modelId="{E7A06B7D-165A-45A9-B433-ED0AF2AAAAA3}" srcId="{71540C88-1C56-4B5B-A2F4-BB9E185D4E05}" destId="{A069E158-36D8-4C23-AD77-B7103CFFE606}" srcOrd="3" destOrd="0" parTransId="{7A77B8E0-D477-4D17-813C-6D028F81D209}" sibTransId="{ADBE51D4-BB7B-46D4-95B4-304299B63F26}"/>
    <dgm:cxn modelId="{7926AF2A-0165-4A27-B5E4-F690B6667101}" type="presOf" srcId="{68EC0FED-F436-4214-94F5-679CD9F6571F}" destId="{19E7DA1D-D3B4-4192-BF01-02583E95C09B}" srcOrd="1" destOrd="0" presId="urn:microsoft.com/office/officeart/2005/8/layout/process5"/>
    <dgm:cxn modelId="{8CE12E8A-DC85-4D2A-BEF6-94F40C1282C5}" type="presOf" srcId="{0B2EB3E8-B191-4A3A-BE72-B754155F43FC}" destId="{3A5BB71F-C8FD-4170-86F2-AC618940E1EB}" srcOrd="0" destOrd="0" presId="urn:microsoft.com/office/officeart/2005/8/layout/process5"/>
    <dgm:cxn modelId="{060FC071-94E3-44D3-9159-3311BB77A906}" type="presOf" srcId="{76746785-D6C2-48F8-92C2-3691DDC46F38}" destId="{28FE0CCF-966F-4445-A1F8-4A97EA74943F}" srcOrd="0" destOrd="0" presId="urn:microsoft.com/office/officeart/2005/8/layout/process5"/>
    <dgm:cxn modelId="{5F689252-1E01-4DD6-B948-92FB0AA7EB7B}" type="presParOf" srcId="{7995828F-2618-4509-B216-89A7083A37C4}" destId="{845AE9DD-3D9D-4FAD-8C7A-DDA118C4D65D}" srcOrd="0" destOrd="0" presId="urn:microsoft.com/office/officeart/2005/8/layout/process5"/>
    <dgm:cxn modelId="{691CB5EF-25C6-47AF-9D02-680362814E8E}" type="presParOf" srcId="{7995828F-2618-4509-B216-89A7083A37C4}" destId="{E71B8FCD-73FC-4A07-A196-32DC60D59F56}" srcOrd="1" destOrd="0" presId="urn:microsoft.com/office/officeart/2005/8/layout/process5"/>
    <dgm:cxn modelId="{6E3D05E1-92C4-431E-BA17-7B4929B63382}" type="presParOf" srcId="{E71B8FCD-73FC-4A07-A196-32DC60D59F56}" destId="{6A342AA9-D77D-46C9-9723-2BD09ED8E7DB}" srcOrd="0" destOrd="0" presId="urn:microsoft.com/office/officeart/2005/8/layout/process5"/>
    <dgm:cxn modelId="{FEA785B1-AC9B-4D31-B4B4-AD0E87F7A492}" type="presParOf" srcId="{7995828F-2618-4509-B216-89A7083A37C4}" destId="{8F43ED15-07F8-461D-8E34-FF86BFC6555C}" srcOrd="2" destOrd="0" presId="urn:microsoft.com/office/officeart/2005/8/layout/process5"/>
    <dgm:cxn modelId="{5A830326-1C7B-497C-A648-2C42C1840385}" type="presParOf" srcId="{7995828F-2618-4509-B216-89A7083A37C4}" destId="{3A5BB71F-C8FD-4170-86F2-AC618940E1EB}" srcOrd="3" destOrd="0" presId="urn:microsoft.com/office/officeart/2005/8/layout/process5"/>
    <dgm:cxn modelId="{FDE0350B-1310-4554-80D0-EF0AF97E186B}" type="presParOf" srcId="{3A5BB71F-C8FD-4170-86F2-AC618940E1EB}" destId="{8552923C-42E0-48BB-BBF4-83C27E0B6FCC}" srcOrd="0" destOrd="0" presId="urn:microsoft.com/office/officeart/2005/8/layout/process5"/>
    <dgm:cxn modelId="{60F189C6-583B-4BE1-AD24-E744A326E015}" type="presParOf" srcId="{7995828F-2618-4509-B216-89A7083A37C4}" destId="{D048BE09-125B-4C4A-B9CC-9E4ADC989902}" srcOrd="4" destOrd="0" presId="urn:microsoft.com/office/officeart/2005/8/layout/process5"/>
    <dgm:cxn modelId="{726408E4-1D1A-4A59-B6F4-E3794179C75A}" type="presParOf" srcId="{7995828F-2618-4509-B216-89A7083A37C4}" destId="{B71D2771-3F02-4B46-A93B-1E43B9791610}" srcOrd="5" destOrd="0" presId="urn:microsoft.com/office/officeart/2005/8/layout/process5"/>
    <dgm:cxn modelId="{4E7404B0-CA8B-4F22-A83C-FB09C27112F4}" type="presParOf" srcId="{B71D2771-3F02-4B46-A93B-1E43B9791610}" destId="{19E7DA1D-D3B4-4192-BF01-02583E95C09B}" srcOrd="0" destOrd="0" presId="urn:microsoft.com/office/officeart/2005/8/layout/process5"/>
    <dgm:cxn modelId="{B3FB6074-F30B-4CE0-8F52-D5BC279D4861}" type="presParOf" srcId="{7995828F-2618-4509-B216-89A7083A37C4}" destId="{C58A4E6B-6436-40A0-BBEF-7D82FB73E909}" srcOrd="6" destOrd="0" presId="urn:microsoft.com/office/officeart/2005/8/layout/process5"/>
    <dgm:cxn modelId="{228D8F78-7FB5-4869-8FD4-602A55F411FA}" type="presParOf" srcId="{7995828F-2618-4509-B216-89A7083A37C4}" destId="{18520C70-0D98-428B-9B44-DDD7F3F0BE2D}" srcOrd="7" destOrd="0" presId="urn:microsoft.com/office/officeart/2005/8/layout/process5"/>
    <dgm:cxn modelId="{5B954924-8AA7-4B0B-BD00-D4159F70D974}" type="presParOf" srcId="{18520C70-0D98-428B-9B44-DDD7F3F0BE2D}" destId="{A2CB1BE4-6BF4-4EE2-BE72-30353BA720E1}" srcOrd="0" destOrd="0" presId="urn:microsoft.com/office/officeart/2005/8/layout/process5"/>
    <dgm:cxn modelId="{9721ADD7-88B7-4E00-8EC6-2CE82EFB7DD9}" type="presParOf" srcId="{7995828F-2618-4509-B216-89A7083A37C4}" destId="{533D76C7-F4E5-4494-88AA-6073156B8E5B}" srcOrd="8" destOrd="0" presId="urn:microsoft.com/office/officeart/2005/8/layout/process5"/>
    <dgm:cxn modelId="{AA258B5A-D073-4051-9C02-216348D7742B}" type="presParOf" srcId="{7995828F-2618-4509-B216-89A7083A37C4}" destId="{517FBB2D-BC41-4A8C-A722-BAF51F2B06CB}" srcOrd="9" destOrd="0" presId="urn:microsoft.com/office/officeart/2005/8/layout/process5"/>
    <dgm:cxn modelId="{BD644538-0D98-4031-B0A5-AB4B26EF0FB4}" type="presParOf" srcId="{517FBB2D-BC41-4A8C-A722-BAF51F2B06CB}" destId="{AB5949A8-86DC-43FA-8E54-DD9932F9D803}" srcOrd="0" destOrd="0" presId="urn:microsoft.com/office/officeart/2005/8/layout/process5"/>
    <dgm:cxn modelId="{6B0A9CB8-6A67-4385-9A52-AACB2F2A79D1}" type="presParOf" srcId="{7995828F-2618-4509-B216-89A7083A37C4}" destId="{28FE0CCF-966F-4445-A1F8-4A97EA74943F}" srcOrd="10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0148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37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1245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935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3510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524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4331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7118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39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7042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7761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4334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664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63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434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1324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0898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780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9773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7412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781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9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390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4958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9139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2156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0091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7336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6818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299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6012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804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6115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242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8491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d755021c1_0_17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6d755021c1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875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5100" y="2484800"/>
            <a:ext cx="6616800" cy="188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404500" y="2889207"/>
            <a:ext cx="1888400" cy="1079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886061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447800" y="2708033"/>
            <a:ext cx="62356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447800" y="4383635"/>
            <a:ext cx="6235600" cy="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 rot="5400000">
            <a:off x="-404500" y="2889207"/>
            <a:ext cx="1888400" cy="1079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88370084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flipH="1">
            <a:off x="11582400" y="6233133"/>
            <a:ext cx="624800" cy="624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" name="Google Shape;30;p6"/>
          <p:cNvSpPr/>
          <p:nvPr/>
        </p:nvSpPr>
        <p:spPr>
          <a:xfrm rot="5400000">
            <a:off x="-133800" y="965980"/>
            <a:ext cx="624800" cy="3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609600" y="807467"/>
            <a:ext cx="7521200" cy="144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609600" y="2661000"/>
            <a:ext cx="3576800" cy="35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2400"/>
            </a:lvl1pPr>
            <a:lvl2pPr marL="1219170" lvl="1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2pPr>
            <a:lvl3pPr marL="1828754" lvl="2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3pPr>
            <a:lvl4pPr marL="2438339" lvl="3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4pPr>
            <a:lvl5pPr marL="3047924" lvl="4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5pPr>
            <a:lvl6pPr marL="3657509" lvl="5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6pPr>
            <a:lvl7pPr marL="4267093" lvl="6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7pPr>
            <a:lvl8pPr marL="4876678" lvl="7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8pPr>
            <a:lvl9pPr marL="5486263" lvl="8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554104" y="2661000"/>
            <a:ext cx="3576800" cy="35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2400"/>
            </a:lvl1pPr>
            <a:lvl2pPr marL="1219170" lvl="1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2pPr>
            <a:lvl3pPr marL="1828754" lvl="2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3pPr>
            <a:lvl4pPr marL="2438339" lvl="3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4pPr>
            <a:lvl5pPr marL="3047924" lvl="4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5pPr>
            <a:lvl6pPr marL="3657509" lvl="5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6pPr>
            <a:lvl7pPr marL="4267093" lvl="6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7pPr>
            <a:lvl8pPr marL="4876678" lvl="7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8pPr>
            <a:lvl9pPr marL="5486263" lvl="8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499094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 flipH="1">
            <a:off x="11582400" y="6233133"/>
            <a:ext cx="624800" cy="624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95348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37417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51917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807467"/>
            <a:ext cx="7521200" cy="14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2661000"/>
            <a:ext cx="7521200" cy="3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91813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2"/>
          <p:cNvSpPr txBox="1"/>
          <p:nvPr/>
        </p:nvSpPr>
        <p:spPr>
          <a:xfrm>
            <a:off x="1315528" y="1384842"/>
            <a:ext cx="93272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0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Departamento de Ciencias de la </a:t>
            </a:r>
            <a:r>
              <a:rPr lang="es-EC" sz="2400" b="0" i="0" u="none" strike="noStrike" cap="none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Tierra </a:t>
            </a:r>
            <a:r>
              <a:rPr lang="es-EC" sz="2400" b="0" i="0" u="none" strike="noStrike" cap="none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 de </a:t>
            </a:r>
            <a:r>
              <a:rPr lang="es-EC" sz="2400" b="0" i="0" u="none" strike="noStrike" cap="none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Construcción</a:t>
            </a:r>
            <a:endParaRPr sz="2400" b="0" i="0" u="none" strike="noStrike" cap="none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12"/>
          <p:cNvSpPr txBox="1"/>
          <p:nvPr/>
        </p:nvSpPr>
        <p:spPr>
          <a:xfrm>
            <a:off x="3584930" y="1900038"/>
            <a:ext cx="47884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0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Carrera de Ingeniería Civil</a:t>
            </a:r>
            <a:endParaRPr sz="2400" b="0" i="0" u="none" strike="noStrike" cap="none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2"/>
          <p:cNvSpPr txBox="1"/>
          <p:nvPr/>
        </p:nvSpPr>
        <p:spPr>
          <a:xfrm>
            <a:off x="2203561" y="4641171"/>
            <a:ext cx="755118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b="1" i="0" u="none" strike="noStrike" cap="none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Autor:</a:t>
            </a:r>
            <a:r>
              <a:rPr lang="es-EC" sz="2000" b="0" i="0" u="none" strike="noStrike" cap="none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Iván Patricio Galarza Panimboza</a:t>
            </a:r>
            <a:endParaRPr sz="2000" b="0" i="0" u="none" strike="noStrike" cap="none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2"/>
          <p:cNvSpPr/>
          <p:nvPr/>
        </p:nvSpPr>
        <p:spPr>
          <a:xfrm>
            <a:off x="3109490" y="5349057"/>
            <a:ext cx="57393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Director:    </a:t>
            </a:r>
            <a:r>
              <a:rPr lang="es-EC" sz="2000" b="0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Ing. </a:t>
            </a:r>
            <a:r>
              <a:rPr lang="es-EC" sz="2000" b="0" i="0" u="none" strike="noStrike" cap="none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Darío Roberto Bolaños Guerrón PhD</a:t>
            </a:r>
            <a:endParaRPr sz="2000" b="0" i="0" u="none" strike="noStrike" cap="none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12"/>
          <p:cNvSpPr txBox="1"/>
          <p:nvPr/>
        </p:nvSpPr>
        <p:spPr>
          <a:xfrm>
            <a:off x="1285005" y="3060616"/>
            <a:ext cx="97390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s-EC" sz="24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DISEÑO HIDRÁULICO DEL PROTOTIPO PARA RETENCIÓN DE ARSÉNICO EN AGUAS CONTAMINADAS POR MINERÍA MEDIANTE TECNOSOLES Y NANOPARTÍCULAS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9" name="Google Shape;109;p12"/>
          <p:cNvSpPr/>
          <p:nvPr/>
        </p:nvSpPr>
        <p:spPr>
          <a:xfrm>
            <a:off x="5046847" y="6079957"/>
            <a:ext cx="186461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b="0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Sangolquí, 2020</a:t>
            </a:r>
            <a:endParaRPr sz="2000" b="0" i="0" u="none" strike="noStrike" cap="none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Google Shape;110;p12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0755" y="285548"/>
            <a:ext cx="3593773" cy="928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2" descr="Resultado de imagen para carrera de ingenieria civil espe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8081553" y="194304"/>
            <a:ext cx="1152600" cy="10084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38009" y="2479808"/>
            <a:ext cx="11282289" cy="42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419" sz="24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Trabajo de titulación previo </a:t>
            </a:r>
            <a:r>
              <a:rPr lang="es-419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a la obtención del título </a:t>
            </a:r>
            <a:r>
              <a:rPr lang="es-419" sz="24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de Ingeniero </a:t>
            </a:r>
            <a:r>
              <a:rPr lang="es-419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Civil</a:t>
            </a:r>
            <a:endParaRPr lang="es-EC" sz="2400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3509779" y="185039"/>
            <a:ext cx="5172442" cy="90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078" y="872445"/>
            <a:ext cx="9056007" cy="5358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82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3509779" y="185039"/>
            <a:ext cx="5172442" cy="90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586" y="1651453"/>
            <a:ext cx="9738827" cy="37623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90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3509779" y="185039"/>
            <a:ext cx="5172442" cy="90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68" y="1094307"/>
            <a:ext cx="10963275" cy="47736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81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3509779" y="185039"/>
            <a:ext cx="5172442" cy="90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D:\10. TESIS\informe tesis\ubicacion prototipo1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6598" r="3828" b="4471"/>
          <a:stretch/>
        </p:blipFill>
        <p:spPr bwMode="auto">
          <a:xfrm>
            <a:off x="2482850" y="1035050"/>
            <a:ext cx="7226300" cy="47879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93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456529" y="185039"/>
            <a:ext cx="9278942" cy="7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buSzPts val="2400"/>
            </a:pPr>
            <a:r>
              <a:rPr lang="es-EC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375" y="964860"/>
            <a:ext cx="7105650" cy="55530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50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744394" y="185039"/>
            <a:ext cx="9033233" cy="77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254916"/>
              </p:ext>
            </p:extLst>
          </p:nvPr>
        </p:nvGraphicFramePr>
        <p:xfrm>
          <a:off x="1519309" y="1294226"/>
          <a:ext cx="9495695" cy="472675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257257"/>
                <a:gridCol w="1255288"/>
                <a:gridCol w="1396077"/>
                <a:gridCol w="1395093"/>
                <a:gridCol w="1396077"/>
                <a:gridCol w="2795903"/>
              </a:tblGrid>
              <a:tr h="11368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Código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Volumen tanque inicial (L)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Separación barreras (cm)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Ancho útil de canales entre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Abertura compuerta inicial (cm)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Abertura compuerta final (cm)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303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303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303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303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303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303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581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después de 1 hora de estancamiento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303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581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 después de 1 hora de estancamiento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  <a:tr h="303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5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702191" y="185039"/>
            <a:ext cx="9075436" cy="74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317142"/>
              </p:ext>
            </p:extLst>
          </p:nvPr>
        </p:nvGraphicFramePr>
        <p:xfrm>
          <a:off x="1237956" y="1035047"/>
          <a:ext cx="9945859" cy="513409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974592"/>
                <a:gridCol w="1153705"/>
                <a:gridCol w="1661016"/>
                <a:gridCol w="889543"/>
                <a:gridCol w="1518696"/>
                <a:gridCol w="3748307"/>
              </a:tblGrid>
              <a:tr h="734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Código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N° barreras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Dosificación de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Peso suelo (Kg)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Peso nanopartículas (Kg)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Distribución de material en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302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302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302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302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302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302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496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P7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50% entre 15 barreras iniciales y 50% entre 10 barreras finales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496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50% entre 15 barreras iniciales y 50% entre 10 barreras finales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302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P9.1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302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P10.1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suelo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494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P9.2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 suelo + 3% nanopartículas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  <a:tr h="494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P10.2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 suelo + 3% nanopartículas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Dividido en partes iguales en todas las barreras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423" marR="30423" marT="1605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40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456529" y="185039"/>
            <a:ext cx="9278942" cy="7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buSzPts val="2400"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CÁLCULOS HIDRÁULICOS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820" y="1347889"/>
            <a:ext cx="4331723" cy="4544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1916815" y="5892502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Tomado de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(Sandoval, 2013)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6818827" y="1446037"/>
                <a:ext cx="3527953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C" sz="1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800" i="1">
                          <a:latin typeface="Cambria Math" panose="02040503050406030204" pitchFamily="18" charset="0"/>
                        </a:rPr>
                        <m:t>𝑎𝑏𝑣</m:t>
                      </m:r>
                      <m:r>
                        <a:rPr lang="es-EC" sz="1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es-EC" sz="18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s-EC" sz="18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C" sz="18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s-EC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s-EC" sz="18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s-EC" sz="18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sz="18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s-EC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s-EC" sz="1800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827" y="1446037"/>
                <a:ext cx="3527953" cy="427746"/>
              </a:xfrm>
              <a:prstGeom prst="rect">
                <a:avLst/>
              </a:prstGeom>
              <a:blipFill rotWithShape="0"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11"/>
          <p:cNvSpPr/>
          <p:nvPr/>
        </p:nvSpPr>
        <p:spPr>
          <a:xfrm>
            <a:off x="7124608" y="2354961"/>
            <a:ext cx="32221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Donde: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= caudal del flujo bajo la compuerta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= apertura de la compuerta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= ancho de la compuerta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coeficiente de contracción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Cv = coeficiente de velocidad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s-EC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carga total antes de la compuerta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456529" y="185039"/>
            <a:ext cx="9278942" cy="7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00000"/>
              </a:lnSpc>
              <a:buSzPts val="2400"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CÁLCULOS HIDRÁULICOS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6903700" y="1456070"/>
                <a:ext cx="844141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s-EC" sz="1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s-EC" sz="1800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700" y="1456070"/>
                <a:ext cx="844141" cy="61093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8410309" y="1564738"/>
                <a:ext cx="11753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C" sz="1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8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s-EC" sz="180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sz="1800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s-EC" sz="1800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309" y="1564738"/>
                <a:ext cx="117538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10351391" y="1456070"/>
                <a:ext cx="933845" cy="611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es-EC" sz="1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s-EC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s-EC" sz="1800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391" y="1456070"/>
                <a:ext cx="933845" cy="61100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ángulo 13"/>
          <p:cNvSpPr/>
          <p:nvPr/>
        </p:nvSpPr>
        <p:spPr>
          <a:xfrm>
            <a:off x="7644517" y="2663139"/>
            <a:ext cx="38317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Donde: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= caudal máximo </a:t>
            </a:r>
            <a:endParaRPr lang="es-E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velocidad de flujo entre barreras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= ancho útil de los canales entre barreras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 = tirante máximo medido en experimentación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 = Longitud total de recorrido entre barreras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 = tiempo de retención hidráulico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t="1904" r="21537" b="21930"/>
          <a:stretch/>
        </p:blipFill>
        <p:spPr>
          <a:xfrm>
            <a:off x="508000" y="2017486"/>
            <a:ext cx="6064466" cy="33377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28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40500" y="2722100"/>
            <a:ext cx="6795869" cy="1540410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2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56094" y="2384475"/>
            <a:ext cx="6795869" cy="1540410"/>
          </a:xfrm>
        </p:spPr>
        <p:txBody>
          <a:bodyPr/>
          <a:lstStyle/>
          <a:p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8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2307102" y="185039"/>
            <a:ext cx="8395241" cy="8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CARACTERIZACIÓN DEL SUELO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081715"/>
              </p:ext>
            </p:extLst>
          </p:nvPr>
        </p:nvGraphicFramePr>
        <p:xfrm>
          <a:off x="2307102" y="1437918"/>
          <a:ext cx="8259297" cy="418916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74108"/>
                <a:gridCol w="2196593"/>
                <a:gridCol w="2294298"/>
                <a:gridCol w="2294298"/>
              </a:tblGrid>
              <a:tr h="38233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8233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 Orgánica (MO)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1,68 %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2,64 %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8233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74811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Capacidad de intercambio catiónico (CIC)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10,22 meq/100 g suelo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 meq/100 g suelo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8233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Límite líquido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8233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Límite plástico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8233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Índice de plasticidad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82339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Granulometría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Grava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2,2 %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823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Arena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49,0 %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4,5 %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823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Finos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48,8 %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95,5 %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8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2222696" y="185039"/>
            <a:ext cx="8479648" cy="71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CARACTERIZACIÓN DEL SUELO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0" y="1242962"/>
            <a:ext cx="6995119" cy="4791920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043" y="1242961"/>
            <a:ext cx="3131614" cy="4791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811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766202" y="168031"/>
            <a:ext cx="8824802" cy="86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CARACTERIZACIÓN DEL RELAVE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848906"/>
              </p:ext>
            </p:extLst>
          </p:nvPr>
        </p:nvGraphicFramePr>
        <p:xfrm>
          <a:off x="3691839" y="1033050"/>
          <a:ext cx="4973528" cy="158972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472407"/>
                <a:gridCol w="2501121"/>
              </a:tblGrid>
              <a:tr h="3138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Relave minero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138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6,49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138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Conductividad (ms.cm</a:t>
                      </a:r>
                      <a:r>
                        <a:rPr lang="es-EC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138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Potencial Rédox (mV)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  <a:tr h="3138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(°C)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(in situ)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0" anchor="ctr"/>
                </a:tc>
              </a:tr>
            </a:tbl>
          </a:graphicData>
        </a:graphic>
      </p:graphicFrame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9" y="2846826"/>
            <a:ext cx="5487035" cy="3322320"/>
          </a:xfrm>
          <a:prstGeom prst="rect">
            <a:avLst/>
          </a:prstGeom>
          <a:noFill/>
        </p:spPr>
      </p:pic>
      <p:pic>
        <p:nvPicPr>
          <p:cNvPr id="8" name="Imagen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0" y="2846826"/>
            <a:ext cx="5480685" cy="3322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5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773724" y="178927"/>
            <a:ext cx="10521004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CARACTERIZACIÓN DE NANOPARTÍCULAS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60" y="986550"/>
            <a:ext cx="5465160" cy="4115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622" y="986550"/>
            <a:ext cx="3684106" cy="4112978"/>
          </a:xfrm>
          <a:prstGeom prst="rect">
            <a:avLst/>
          </a:prstGeom>
          <a:noFill/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509901"/>
              </p:ext>
            </p:extLst>
          </p:nvPr>
        </p:nvGraphicFramePr>
        <p:xfrm>
          <a:off x="3025827" y="5301103"/>
          <a:ext cx="6016797" cy="122474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847870"/>
                <a:gridCol w="625747"/>
                <a:gridCol w="625747"/>
                <a:gridCol w="625747"/>
                <a:gridCol w="625747"/>
                <a:gridCol w="526215"/>
                <a:gridCol w="625747"/>
                <a:gridCol w="513977"/>
              </a:tblGrid>
              <a:tr h="238213"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de masa normalizada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8213"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306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 S2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50,38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306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Nanopartículas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41,05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4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547446" y="185038"/>
            <a:ext cx="9481625" cy="53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CONSTRUCCIÓN DEL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D:\fotos2020\IMG_20200121_11130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0734" y="1800736"/>
            <a:ext cx="4519061" cy="339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D:\fotos2020\IMG_20200125_1447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3516" y="1800736"/>
            <a:ext cx="4519063" cy="339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D:\fotos2020\IMG_20200129_13493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543" y="1856023"/>
            <a:ext cx="4371928" cy="3280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68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547446" y="185038"/>
            <a:ext cx="9481625" cy="65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CONSTRUCCIÓN DEL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r="7756" b="5753"/>
          <a:stretch/>
        </p:blipFill>
        <p:spPr bwMode="auto">
          <a:xfrm>
            <a:off x="2671624" y="1281195"/>
            <a:ext cx="7233268" cy="4557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16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688123" y="185039"/>
            <a:ext cx="9340948" cy="397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CONSTRUCCIÓN DEL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D:\fotos2020\IMG_20200123_12201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10093" r="5417"/>
          <a:stretch/>
        </p:blipFill>
        <p:spPr bwMode="auto">
          <a:xfrm>
            <a:off x="487020" y="1342018"/>
            <a:ext cx="5252598" cy="4176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D:\fotos2020\IMG_20200712_1027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79" y="1338851"/>
            <a:ext cx="5569966" cy="4180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5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677792" y="325715"/>
            <a:ext cx="9140263" cy="57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D:\fotos2020\IMG_20200219_09545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24" y="2027738"/>
            <a:ext cx="6276153" cy="352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D:\fotos2020\IMG_20200624_12115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977" y="1927892"/>
            <a:ext cx="4967339" cy="3727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519311" y="325715"/>
            <a:ext cx="9298744" cy="74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099293"/>
              </p:ext>
            </p:extLst>
          </p:nvPr>
        </p:nvGraphicFramePr>
        <p:xfrm>
          <a:off x="6616328" y="2981860"/>
          <a:ext cx="4882515" cy="173037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247775"/>
                <a:gridCol w="605790"/>
                <a:gridCol w="605790"/>
                <a:gridCol w="605790"/>
                <a:gridCol w="605790"/>
                <a:gridCol w="605790"/>
                <a:gridCol w="605790"/>
              </a:tblGrid>
              <a:tr h="190500">
                <a:tc>
                  <a:txBody>
                    <a:bodyPr/>
                    <a:lstStyle/>
                    <a:p>
                      <a:pPr algn="ctr"/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Primer flujo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00'45''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00'31''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00'28''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00'22''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00'21''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00'16''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Vaciado tanque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05'42''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08'04''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03'02''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03'23''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02'12''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02'51''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08'04''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10'33''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04'15''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05'04''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03'58''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04'24''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- Vaciado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02'20''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02'30''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01'13''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01'41''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01'46''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01'33''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079937"/>
              </p:ext>
            </p:extLst>
          </p:nvPr>
        </p:nvGraphicFramePr>
        <p:xfrm>
          <a:off x="1034304" y="1254099"/>
          <a:ext cx="4868619" cy="505432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95517"/>
                <a:gridCol w="695517"/>
                <a:gridCol w="695517"/>
                <a:gridCol w="695517"/>
                <a:gridCol w="695517"/>
                <a:gridCol w="695517"/>
                <a:gridCol w="695517"/>
              </a:tblGrid>
              <a:tr h="279545">
                <a:tc>
                  <a:txBody>
                    <a:bodyPr/>
                    <a:lstStyle/>
                    <a:p>
                      <a:pPr algn="ctr"/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Caudal máximo salida por compuerta 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(cm)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(cm)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(cm)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31,60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31,60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31,60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 (L.s</a:t>
                      </a:r>
                      <a:r>
                        <a:rPr lang="es-EC" sz="12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 grid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Recorrido por barreras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(m)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(cm)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(cm)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(cm</a:t>
                      </a:r>
                      <a:r>
                        <a:rPr lang="es-EC" sz="12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39,67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49,75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75,50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254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(m.s</a:t>
                      </a:r>
                      <a:r>
                        <a:rPr lang="es-EC" sz="12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  <a:tr h="32072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 (s)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38" marR="54038" marT="5653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50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631852" y="325716"/>
            <a:ext cx="9186203" cy="53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945047"/>
              </p:ext>
            </p:extLst>
          </p:nvPr>
        </p:nvGraphicFramePr>
        <p:xfrm>
          <a:off x="438323" y="1820907"/>
          <a:ext cx="5265790" cy="361907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67352"/>
                <a:gridCol w="720866"/>
                <a:gridCol w="759901"/>
                <a:gridCol w="759901"/>
                <a:gridCol w="751086"/>
                <a:gridCol w="803342"/>
                <a:gridCol w="803342"/>
              </a:tblGrid>
              <a:tr h="4093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33752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 (mg.L</a:t>
                      </a:r>
                      <a:r>
                        <a:rPr lang="es-EC" sz="12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Variación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Total retención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 (mg.L</a:t>
                      </a:r>
                      <a:r>
                        <a:rPr lang="es-EC" sz="12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Variación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Total retención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4093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Inicial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4093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-12,3%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-12,3%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4093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-20,3%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-6,2%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-17,8%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4093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4093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-10,4%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  <a:tr h="4294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-2,2%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-6,7%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0" anchor="ctr"/>
                </a:tc>
              </a:tr>
            </a:tbl>
          </a:graphicData>
        </a:graphic>
      </p:graphicFrame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66" y="1820907"/>
            <a:ext cx="5648179" cy="3619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99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759852" y="174173"/>
            <a:ext cx="10950645" cy="89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PLANTEAMIENTO DEL PROBLEMA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158930"/>
              </p:ext>
            </p:extLst>
          </p:nvPr>
        </p:nvGraphicFramePr>
        <p:xfrm>
          <a:off x="1696476" y="944892"/>
          <a:ext cx="9077395" cy="546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5606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677792" y="325715"/>
            <a:ext cx="9140263" cy="57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D:\fotos2020\IMG_20200626_08504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95" y="1569720"/>
            <a:ext cx="5383056" cy="4039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0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t="517"/>
          <a:stretch/>
        </p:blipFill>
        <p:spPr>
          <a:xfrm>
            <a:off x="698330" y="0"/>
            <a:ext cx="2812502" cy="66540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738" y="283358"/>
            <a:ext cx="2981202" cy="63403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7846" y="2124510"/>
            <a:ext cx="436511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77" y="-29028"/>
            <a:ext cx="11673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2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772529" y="325716"/>
            <a:ext cx="9045526" cy="43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48" y="1320421"/>
            <a:ext cx="7311287" cy="4394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00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702191" y="325715"/>
            <a:ext cx="9115864" cy="54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62003"/>
              </p:ext>
            </p:extLst>
          </p:nvPr>
        </p:nvGraphicFramePr>
        <p:xfrm>
          <a:off x="2420058" y="1597548"/>
          <a:ext cx="7680129" cy="393707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762285"/>
                <a:gridCol w="768637"/>
                <a:gridCol w="766732"/>
                <a:gridCol w="766732"/>
                <a:gridCol w="717819"/>
                <a:gridCol w="810563"/>
                <a:gridCol w="809928"/>
                <a:gridCol w="724171"/>
                <a:gridCol w="810563"/>
                <a:gridCol w="742699"/>
              </a:tblGrid>
              <a:tr h="273024">
                <a:tc>
                  <a:txBody>
                    <a:bodyPr/>
                    <a:lstStyle/>
                    <a:p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P8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P10.1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P10.2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60791"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 (mg.L-1)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Variación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Total retención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 (mg.L-1)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Variación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Total retención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 (mg.L-1)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Variación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Total retención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Inicio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-18,3%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-18,3%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-16,6%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-6,8%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-3,4%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-18,2%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-31,7%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-5,4%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-11,8%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-25,8%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-9,2%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-38,0%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-3,7%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-7,5%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-31,4%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-39,0%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-2,2%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-7,5%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-36,5%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-44,0%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-3,2%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-48,8%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-6,2%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-7,5%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-41,8%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-53,9%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-47,9%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-6,2%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-29,3%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-50,0%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-8,8%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-63,6%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3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 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-31,9%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-9,1%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-54,5%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-18,8%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-70,5%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5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800665" y="325716"/>
            <a:ext cx="9017390" cy="4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EXPERIMENTACIÓN EN PROTOTIPO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09" y="1480192"/>
            <a:ext cx="6802902" cy="4088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273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96771" y="2398543"/>
            <a:ext cx="6795869" cy="1540410"/>
          </a:xfrm>
        </p:spPr>
        <p:txBody>
          <a:bodyPr/>
          <a:lstStyle/>
          <a:p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/>
        </p:nvSpPr>
        <p:spPr>
          <a:xfrm>
            <a:off x="162800" y="1226881"/>
            <a:ext cx="11229000" cy="4784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0" tIns="91425" rIns="91425" bIns="91425" anchor="t" anchorCtr="0"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</a:t>
            </a:r>
            <a:r>
              <a:rPr lang="es-EC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prototipo se construyó dentro de la Universidad de las Fuerza Armadas “ESPE”, en el área verde contigua a la planta de tratamiento de la institución. Está conformado por una estructura de hormigón que consta de dos tanques cuadrados y un canal rectangular en el cual se desarrolla el tratamiento de agua con el uso de barreras de Tecnosol colocadas de manera alternada. El tanque inicial es de 0,8 x 0,8 x 0,7 m. El tanque final es de 0,8 x 0,8 x 1,0 m. El canal donde se ubican las barreras es de 3 m de largo con ancho de 0,8 m, tirante de 0,4 </a:t>
            </a:r>
            <a:r>
              <a:rPr lang="es-EC" sz="2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</a:t>
            </a:r>
            <a:r>
              <a:rPr lang="es-EC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 pendiente del 2%. El canal central y los tanques están conectados por canaletas de 0,5 m de largo y 0,2 </a:t>
            </a:r>
            <a:r>
              <a:rPr lang="es-EC" sz="2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</a:t>
            </a:r>
            <a:r>
              <a:rPr lang="es-EC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ancho. </a:t>
            </a:r>
            <a:endParaRPr lang="es-EC" sz="200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>
              <a:lnSpc>
                <a:spcPct val="115000"/>
              </a:lnSpc>
            </a:pPr>
            <a:endParaRPr lang="es-EC" sz="200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fases previas de investigación en laboratorio a través de pruebas en columnas se determinó que la mejor dosificación del Tecnosol es de 97% suelo + 3% NPs, alcanzando una retención media del 70 % para los siguientes metales pesados: Cu, Cd, Zn, Pb, Cr y As. En la presente investigación se comprobó la validez de dicha proporción del Tecnosol al presentar un incremento de la remoción del As del 29% en comparación con el uso de 100% suelo.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C" sz="200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3298382" y="217427"/>
            <a:ext cx="5623367" cy="9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CONCLUSIONES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1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/>
        </p:nvSpPr>
        <p:spPr>
          <a:xfrm>
            <a:off x="143874" y="1491177"/>
            <a:ext cx="11229000" cy="4784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0" tIns="91425" rIns="91425" bIns="91425" anchor="t" anchorCtr="0"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</a:t>
            </a:r>
            <a:r>
              <a:rPr lang="es-EC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tratamiento P10.2, con separación de barreras cada 10 cm y volumen de 44 L, alcanzó el 70,5% de remoción de As en 10 ciclos, con un caudal máximo de ingreso de 0,73 L.s-1, caudal de salida de 0,22 L.s-1, velocidad de 0,10 m.s-1 y tiempo de retención hidráulico de 204,7 s (3,4 min) por ciclo. </a:t>
            </a:r>
            <a:endParaRPr lang="es-EC" sz="200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Tiempos menores a 5 minutos entre tratamientos mostraron un efecto de desorción, al no permitir que se estabilicen las reacciones de adsorción</a:t>
            </a:r>
            <a:r>
              <a:rPr lang="es-EC" sz="2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estancamiento del líquido no influye en la retención a partir de los 15 minutos. Se observó un mejor comportamiento en los casos en los que se mantuvo en flujo de salida constante al aportar mayor contacto con las barreras. </a:t>
            </a:r>
            <a:endParaRPr lang="es-EC" sz="2000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3298382" y="149997"/>
            <a:ext cx="5623367" cy="9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CONCLUSIONES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00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/>
        </p:nvSpPr>
        <p:spPr>
          <a:xfrm>
            <a:off x="269843" y="1762534"/>
            <a:ext cx="11229000" cy="355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0" tIns="91425" rIns="91425" bIns="91425" anchor="t" anchorCtr="0">
            <a:no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Realizar pruebas con ingreso continuo de líquido para mantener el caudal constante durante todo el tratamiento</a:t>
            </a:r>
            <a:r>
              <a:rPr lang="es-EC" sz="2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s-E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Investigar </a:t>
            </a:r>
            <a:r>
              <a:rPr lang="es-EC" sz="2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capacidad de retención con otras formas de ubicación de las barreras en el canal</a:t>
            </a:r>
            <a:r>
              <a:rPr lang="es-EC" sz="2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algn="just">
              <a:lnSpc>
                <a:spcPct val="115000"/>
              </a:lnSpc>
            </a:pPr>
            <a:endParaRPr lang="es-EC" sz="22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Analizar el comportamiento del tratamiento a largo plazo, para obtener la concentración de saturación del suelo y estimar el tiempo de vida útil de las barreras</a:t>
            </a:r>
            <a:r>
              <a:rPr lang="es-EC" sz="2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s-EC" sz="22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3284314" y="199936"/>
            <a:ext cx="5623367" cy="9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RECOMENDACIONES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2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831276" y="294232"/>
            <a:ext cx="8529443" cy="852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FUNDAMENTACIÓN CONCEPTUAL</a:t>
            </a:r>
            <a:endParaRPr lang="es-EC"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01686196"/>
              </p:ext>
            </p:extLst>
          </p:nvPr>
        </p:nvGraphicFramePr>
        <p:xfrm>
          <a:off x="1362577" y="1035365"/>
          <a:ext cx="9466843" cy="5133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446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61120" y="-1093763"/>
            <a:ext cx="8659280" cy="2187525"/>
          </a:xfrm>
        </p:spPr>
        <p:txBody>
          <a:bodyPr/>
          <a:lstStyle/>
          <a:p>
            <a:pPr algn="ctr"/>
            <a:r>
              <a:rPr lang="es-EC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 POR SU ATENCIÓN</a:t>
            </a:r>
            <a:endParaRPr lang="es-EC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71" y="4110201"/>
            <a:ext cx="3479883" cy="26099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06953" y="2482553"/>
            <a:ext cx="4000480" cy="29941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06" y="1342601"/>
            <a:ext cx="3605936" cy="261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71" y="1342601"/>
            <a:ext cx="3479883" cy="26099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507" y="4110201"/>
            <a:ext cx="3601418" cy="26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3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/>
        </p:nvSpPr>
        <p:spPr>
          <a:xfrm>
            <a:off x="269843" y="2329361"/>
            <a:ext cx="11229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0" tIns="91425" rIns="91425" bIns="91425" anchor="t" anchorCtr="0">
            <a:noAutofit/>
          </a:bodyPr>
          <a:lstStyle/>
          <a:p>
            <a:pPr lvl="0" algn="just">
              <a:lnSpc>
                <a:spcPct val="115000"/>
              </a:lnSpc>
            </a:pPr>
            <a:r>
              <a:rPr lang="es-EC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Diseñar los parámetros hidráulicos del prototipo para retención de arsénico en aguas contaminadas por minería mediante </a:t>
            </a:r>
            <a:r>
              <a:rPr lang="es-EC" sz="24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uso de Tecnosoles </a:t>
            </a:r>
            <a:r>
              <a:rPr lang="es-EC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 nanopartículas, con la finalidad de obtener la información necesaria para pasar de prototipo a campo, a través del dimensionamiento y construcción del sistema propuesto de tratamiento a escala dentro del campus Sangolquí de la Universidad de las Fuerza Armadas ESPE.</a:t>
            </a:r>
            <a:endParaRPr sz="24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2969400" y="281353"/>
            <a:ext cx="6253199" cy="852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OBJETIVO GENERAL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/>
          <p:nvPr/>
        </p:nvSpPr>
        <p:spPr>
          <a:xfrm>
            <a:off x="269843" y="1437985"/>
            <a:ext cx="11229000" cy="4784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0" tIns="91425" rIns="91425" bIns="91425" anchor="t" anchorCtr="0"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Analizar la información de síntesis de nanopartículas, dosificaciones para elaboración de Tecnosol, comportamiento de retención de metales pesados a escala de laboratorio y estructuras hidráulicas para tratamiento de </a:t>
            </a:r>
            <a:r>
              <a:rPr lang="es-EC" sz="2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agua.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C" sz="22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Dimensionar y construir el prototipo para retención de arsénico en aguas contaminadas por minería, a través de la excavación de un canal con impermeabilización en el cual se adaptarán las barreras compuestas de Tecnosol y </a:t>
            </a:r>
            <a:r>
              <a:rPr lang="es-EC" sz="2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nanopartículas.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C" sz="22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Evaluar el porcentaje de retención de </a:t>
            </a:r>
            <a:r>
              <a:rPr lang="es-EC" sz="2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arsénico en el prototipo, </a:t>
            </a:r>
            <a:r>
              <a:rPr lang="es-EC" sz="2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comparando sus concentraciones antes y después de las </a:t>
            </a:r>
            <a:r>
              <a:rPr lang="es-EC" sz="22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barreras.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s-EC" sz="22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2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2257373" y="227298"/>
            <a:ext cx="7716620" cy="83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OBJETIVOS ESPECÍFICOS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0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23380" y="2693964"/>
            <a:ext cx="6795869" cy="1540410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MÉTODOS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2751351" y="64587"/>
            <a:ext cx="6689298" cy="65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TOMA DE MUESTRAS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D:\10. TESIS\informe tesis\muestreo tesi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6316" r="4944" b="7063"/>
          <a:stretch/>
        </p:blipFill>
        <p:spPr bwMode="auto">
          <a:xfrm>
            <a:off x="4473282" y="936379"/>
            <a:ext cx="7382263" cy="51263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usuario\Downloads\WhatsApp Image 2020-02-11 at 8.41.01 PM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3" b="14007"/>
          <a:stretch/>
        </p:blipFill>
        <p:spPr bwMode="auto">
          <a:xfrm>
            <a:off x="949955" y="936379"/>
            <a:ext cx="2824480" cy="2693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C:\Users\usuario\Downloads\IMG_20190606_09291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3"/>
          <a:stretch/>
        </p:blipFill>
        <p:spPr bwMode="auto">
          <a:xfrm>
            <a:off x="442272" y="3816391"/>
            <a:ext cx="3839845" cy="2246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4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1972374" y="185039"/>
            <a:ext cx="9003323" cy="77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C" sz="40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SÍNTESIS DE NANOPARTÍCULAS</a:t>
            </a:r>
            <a:endParaRPr sz="4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6" descr="Resultado de imagen para logo e s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0403" y="6275531"/>
            <a:ext cx="1938440" cy="50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Resultado de imagen para carrera de ingenieria civil esp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8843" y="6169147"/>
            <a:ext cx="713405" cy="7134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30162215"/>
              </p:ext>
            </p:extLst>
          </p:nvPr>
        </p:nvGraphicFramePr>
        <p:xfrm>
          <a:off x="449944" y="1320800"/>
          <a:ext cx="6710710" cy="50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magen 7" descr="D:\10. TESIS\informe tesis\fotos\WhatsApp Image 2020-07-21 at 8.45.30 PM.jpe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2"/>
          <a:stretch/>
        </p:blipFill>
        <p:spPr bwMode="auto">
          <a:xfrm>
            <a:off x="7960328" y="1774505"/>
            <a:ext cx="3200150" cy="41725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64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oler templat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7922</TotalTime>
  <Words>1980</Words>
  <Application>Microsoft Office PowerPoint</Application>
  <PresentationFormat>Panorámica</PresentationFormat>
  <Paragraphs>602</Paragraphs>
  <Slides>40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8" baseType="lpstr">
      <vt:lpstr>Arial</vt:lpstr>
      <vt:lpstr>Symbol</vt:lpstr>
      <vt:lpstr>Cambria Math</vt:lpstr>
      <vt:lpstr>Calibri</vt:lpstr>
      <vt:lpstr>Times New Roman</vt:lpstr>
      <vt:lpstr>Raleway SemiBold</vt:lpstr>
      <vt:lpstr>Barlow Light</vt:lpstr>
      <vt:lpstr>Gaoler template</vt:lpstr>
      <vt:lpstr>Presentación de PowerPoint</vt:lpstr>
      <vt:lpstr>INTRODUCCIÓN</vt:lpstr>
      <vt:lpstr>PLANTEAMIENTO DEL PROBLEMA</vt:lpstr>
      <vt:lpstr>FUNDAMENTACIÓN CONCEPTUAL</vt:lpstr>
      <vt:lpstr>OBJETIVO GENERAL</vt:lpstr>
      <vt:lpstr>OBJETIVOS ESPECÍFICOS</vt:lpstr>
      <vt:lpstr>MATERIALES Y MÉTODOS</vt:lpstr>
      <vt:lpstr>TOMA DE MUESTRAS</vt:lpstr>
      <vt:lpstr>SÍNTESIS DE NANOPARTÍCULAS</vt:lpstr>
      <vt:lpstr>PROTOTIPO</vt:lpstr>
      <vt:lpstr>PROTOTIPO</vt:lpstr>
      <vt:lpstr>PROTOTIPO</vt:lpstr>
      <vt:lpstr>PROTOTIPO</vt:lpstr>
      <vt:lpstr>EXPERIMENTACIÓN EN PROTOTIPO</vt:lpstr>
      <vt:lpstr>EXPERIMENTACIÓN EN PROTOTIPO</vt:lpstr>
      <vt:lpstr>EXPERIMENTACIÓN EN PROTOTIPO</vt:lpstr>
      <vt:lpstr>CÁLCULOS HIDRÁULICOS</vt:lpstr>
      <vt:lpstr>CÁLCULOS HIDRÁULICOS</vt:lpstr>
      <vt:lpstr>RESULTADOS Y DISCUSIÓN</vt:lpstr>
      <vt:lpstr>CARACTERIZACIÓN DEL SUELO</vt:lpstr>
      <vt:lpstr>CARACTERIZACIÓN DEL SUELO</vt:lpstr>
      <vt:lpstr>CARACTERIZACIÓN DEL RELAVE</vt:lpstr>
      <vt:lpstr>CARACTERIZACIÓN DE NANOPARTÍCULAS</vt:lpstr>
      <vt:lpstr>CONSTRUCCIÓN DEL PROTOTIPO</vt:lpstr>
      <vt:lpstr>CONSTRUCCIÓN DEL PROTOTIPO</vt:lpstr>
      <vt:lpstr>CONSTRUCCIÓN DEL PROTOTIPO</vt:lpstr>
      <vt:lpstr>EXPERIMENTACIÓN EN PROTOTIPO</vt:lpstr>
      <vt:lpstr>EXPERIMENTACIÓN EN PROTOTIPO</vt:lpstr>
      <vt:lpstr>EXPERIMENTACIÓN EN PROTOTIPO</vt:lpstr>
      <vt:lpstr>EXPERIMENTACIÓN EN PROTOTIPO</vt:lpstr>
      <vt:lpstr>Presentación de PowerPoint</vt:lpstr>
      <vt:lpstr>Presentación de PowerPoint</vt:lpstr>
      <vt:lpstr>EXPERIMENTACIÓN EN PROTOTIPO</vt:lpstr>
      <vt:lpstr>EXPERIMENTACIÓN EN PROTOTIPO</vt:lpstr>
      <vt:lpstr>EXPERIMENTACIÓN EN PROTOTIPO</vt:lpstr>
      <vt:lpstr>CONCLUSIONES</vt:lpstr>
      <vt:lpstr>CONCLUSIONES</vt:lpstr>
      <vt:lpstr>CONCLUSIONES</vt:lpstr>
      <vt:lpstr>RECOMENDACIONES</vt:lpstr>
      <vt:lpstr>GRACIAS POR SU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David Calderón</cp:lastModifiedBy>
  <cp:revision>58</cp:revision>
  <dcterms:modified xsi:type="dcterms:W3CDTF">2020-09-07T22:43:45Z</dcterms:modified>
</cp:coreProperties>
</file>