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5"/>
  </p:notesMasterIdLst>
  <p:handoutMasterIdLst>
    <p:handoutMasterId r:id="rId26"/>
  </p:handoutMasterIdLst>
  <p:sldIdLst>
    <p:sldId id="289" r:id="rId2"/>
    <p:sldId id="256" r:id="rId3"/>
    <p:sldId id="293" r:id="rId4"/>
    <p:sldId id="295" r:id="rId5"/>
    <p:sldId id="260" r:id="rId6"/>
    <p:sldId id="297" r:id="rId7"/>
    <p:sldId id="296" r:id="rId8"/>
    <p:sldId id="257" r:id="rId9"/>
    <p:sldId id="279" r:id="rId10"/>
    <p:sldId id="298" r:id="rId11"/>
    <p:sldId id="300" r:id="rId12"/>
    <p:sldId id="299" r:id="rId13"/>
    <p:sldId id="301" r:id="rId14"/>
    <p:sldId id="304" r:id="rId15"/>
    <p:sldId id="307" r:id="rId16"/>
    <p:sldId id="305" r:id="rId17"/>
    <p:sldId id="308" r:id="rId18"/>
    <p:sldId id="309" r:id="rId19"/>
    <p:sldId id="310" r:id="rId20"/>
    <p:sldId id="311" r:id="rId21"/>
    <p:sldId id="268" r:id="rId22"/>
    <p:sldId id="269"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393"/>
  </p:normalViewPr>
  <p:slideViewPr>
    <p:cSldViewPr>
      <p:cViewPr varScale="1">
        <p:scale>
          <a:sx n="90" d="100"/>
          <a:sy n="90" d="100"/>
        </p:scale>
        <p:origin x="1176" y="184"/>
      </p:cViewPr>
      <p:guideLst>
        <p:guide orient="horz" pos="2160"/>
        <p:guide pos="2880"/>
      </p:guideLst>
    </p:cSldViewPr>
  </p:slideViewPr>
  <p:outlineViewPr>
    <p:cViewPr>
      <p:scale>
        <a:sx n="33" d="100"/>
        <a:sy n="33" d="100"/>
      </p:scale>
      <p:origin x="0" y="-6952"/>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66780F-5510-41AE-A53A-D2122C5838E9}" type="datetimeFigureOut">
              <a:rPr lang="es-EC" smtClean="0"/>
              <a:pPr/>
              <a:t>10/9/20</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5234DE-D074-4E57-B08F-E55B9882D514}" type="slidenum">
              <a:rPr lang="es-EC" smtClean="0"/>
              <a:pPr/>
              <a:t>‹#›</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CED2A2-1A16-493D-8627-9B40F0A7C81A}" type="datetimeFigureOut">
              <a:rPr lang="es-ES" smtClean="0"/>
              <a:pPr/>
              <a:t>10/9/20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E97A9-C586-4B0E-95D6-EC4850B26820}" type="slidenum">
              <a:rPr lang="es-ES" smtClean="0"/>
              <a:pPr/>
              <a:t>‹#›</a:t>
            </a:fld>
            <a:endParaRPr lang="es-ES"/>
          </a:p>
        </p:txBody>
      </p:sp>
    </p:spTree>
    <p:extLst>
      <p:ext uri="{BB962C8B-B14F-4D97-AF65-F5344CB8AC3E}">
        <p14:creationId xmlns:p14="http://schemas.microsoft.com/office/powerpoint/2010/main" val="355285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artner.com/reviews/market/data-science-machine-learning-platforms/compare/rapidminer-vs-tibco"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ionos.es/digitalguide/online-marketing/analisis-web/software-de-data-mining-las-mejores-herramientas/" TargetMode="External"/><Relationship Id="rId4" Type="http://schemas.openxmlformats.org/officeDocument/2006/relationships/hyperlink" Target="https://www.g2.com/compare/rapidminer-studio-vs-tibco-data-scien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Coordinadora Tatiana </a:t>
            </a:r>
            <a:r>
              <a:rPr lang="es-ES_tradnl" dirty="0" err="1"/>
              <a:t>Gualoituña</a:t>
            </a:r>
            <a:endParaRPr lang="es-ES_tradnl" dirty="0"/>
          </a:p>
          <a:p>
            <a:r>
              <a:rPr lang="es-ES_tradnl" dirty="0"/>
              <a:t>Directora Karina </a:t>
            </a:r>
            <a:r>
              <a:rPr lang="es-ES_tradnl" dirty="0" err="1"/>
              <a:t>Mazon</a:t>
            </a:r>
            <a:endParaRPr lang="es-ES_tradnl" dirty="0"/>
          </a:p>
          <a:p>
            <a:r>
              <a:rPr lang="es-ES_tradnl" dirty="0"/>
              <a:t>Ponente: Dr. </a:t>
            </a:r>
            <a:r>
              <a:rPr lang="es-ES_tradnl" dirty="0" err="1"/>
              <a:t>Sang</a:t>
            </a:r>
            <a:r>
              <a:rPr lang="es-ES_tradnl" dirty="0"/>
              <a:t> </a:t>
            </a:r>
            <a:r>
              <a:rPr lang="es-ES_tradnl" dirty="0" err="1"/>
              <a:t>Guun</a:t>
            </a:r>
            <a:r>
              <a:rPr lang="es-ES_tradnl" dirty="0"/>
              <a:t> </a:t>
            </a:r>
            <a:r>
              <a:rPr lang="es-ES_tradnl" dirty="0" err="1"/>
              <a:t>Yoo</a:t>
            </a:r>
            <a:endParaRPr lang="es-ES_tradnl" dirty="0"/>
          </a:p>
          <a:p>
            <a:r>
              <a:rPr lang="es-ES_tradnl" dirty="0" err="1"/>
              <a:t>Abog</a:t>
            </a:r>
            <a:r>
              <a:rPr lang="es-ES_tradnl" dirty="0"/>
              <a:t>. </a:t>
            </a:r>
            <a:r>
              <a:rPr lang="es-ES_tradnl" dirty="0" err="1"/>
              <a:t>Maria</a:t>
            </a:r>
            <a:r>
              <a:rPr lang="es-ES_tradnl" dirty="0"/>
              <a:t> </a:t>
            </a:r>
            <a:r>
              <a:rPr lang="es-ES_tradnl" dirty="0" err="1"/>
              <a:t>Liscet</a:t>
            </a:r>
            <a:r>
              <a:rPr lang="es-ES_tradnl" dirty="0"/>
              <a:t> Mera</a:t>
            </a:r>
          </a:p>
        </p:txBody>
      </p:sp>
      <p:sp>
        <p:nvSpPr>
          <p:cNvPr id="4" name="Slide Number Placeholder 3"/>
          <p:cNvSpPr>
            <a:spLocks noGrp="1"/>
          </p:cNvSpPr>
          <p:nvPr>
            <p:ph type="sldNum" sz="quarter" idx="5"/>
          </p:nvPr>
        </p:nvSpPr>
        <p:spPr/>
        <p:txBody>
          <a:bodyPr/>
          <a:lstStyle/>
          <a:p>
            <a:fld id="{7E9E97A9-C586-4B0E-95D6-EC4850B26820}" type="slidenum">
              <a:rPr lang="es-ES" smtClean="0"/>
              <a:pPr/>
              <a:t>1</a:t>
            </a:fld>
            <a:endParaRPr lang="es-ES"/>
          </a:p>
        </p:txBody>
      </p:sp>
    </p:spTree>
    <p:extLst>
      <p:ext uri="{BB962C8B-B14F-4D97-AF65-F5344CB8AC3E}">
        <p14:creationId xmlns:p14="http://schemas.microsoft.com/office/powerpoint/2010/main" val="124386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Error Absoluto:</a:t>
            </a:r>
            <a:r>
              <a:rPr lang="en-US" sz="1200" b="0" i="0" u="none" strike="noStrike" kern="1200" dirty="0">
                <a:solidFill>
                  <a:schemeClr val="tx1"/>
                </a:solidFill>
                <a:effectLst/>
                <a:latin typeface="+mn-lt"/>
                <a:ea typeface="+mn-ea"/>
                <a:cs typeface="+mn-cs"/>
              </a:rPr>
              <a:t>es la </a:t>
            </a:r>
            <a:r>
              <a:rPr lang="en-US" sz="1200" b="0" i="0" u="none" strike="noStrike" kern="1200" dirty="0" err="1">
                <a:solidFill>
                  <a:schemeClr val="tx1"/>
                </a:solidFill>
                <a:effectLst/>
                <a:latin typeface="+mn-lt"/>
                <a:ea typeface="+mn-ea"/>
                <a:cs typeface="+mn-cs"/>
              </a:rPr>
              <a:t>diferencia</a:t>
            </a:r>
            <a:r>
              <a:rPr lang="en-US" sz="1200" b="0" i="0" u="none" strike="noStrike" kern="1200" dirty="0">
                <a:solidFill>
                  <a:schemeClr val="tx1"/>
                </a:solidFill>
                <a:effectLst/>
                <a:latin typeface="+mn-lt"/>
                <a:ea typeface="+mn-ea"/>
                <a:cs typeface="+mn-cs"/>
              </a:rPr>
              <a:t> entre el valor real de la </a:t>
            </a:r>
            <a:r>
              <a:rPr lang="en-US" sz="1200" b="0" i="0" u="none" strike="noStrike" kern="1200" dirty="0" err="1">
                <a:solidFill>
                  <a:schemeClr val="tx1"/>
                </a:solidFill>
                <a:effectLst/>
                <a:latin typeface="+mn-lt"/>
                <a:ea typeface="+mn-ea"/>
                <a:cs typeface="+mn-cs"/>
              </a:rPr>
              <a:t>medida</a:t>
            </a:r>
            <a:r>
              <a:rPr lang="en-US" sz="1200" b="0" i="0" u="none" strike="noStrike" kern="1200" dirty="0">
                <a:solidFill>
                  <a:schemeClr val="tx1"/>
                </a:solidFill>
                <a:effectLst/>
                <a:latin typeface="+mn-lt"/>
                <a:ea typeface="+mn-ea"/>
                <a:cs typeface="+mn-cs"/>
              </a:rPr>
              <a:t> (𝑋) y el valor que se ha </a:t>
            </a:r>
            <a:r>
              <a:rPr lang="en-US" sz="1200" b="0" i="0" u="none" strike="noStrike" kern="1200" dirty="0" err="1">
                <a:solidFill>
                  <a:schemeClr val="tx1"/>
                </a:solidFill>
                <a:effectLst/>
                <a:latin typeface="+mn-lt"/>
                <a:ea typeface="+mn-ea"/>
                <a:cs typeface="+mn-cs"/>
              </a:rPr>
              <a:t>obtenido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medición</a:t>
            </a:r>
            <a:r>
              <a:rPr lang="en-US" sz="1200" b="0" i="0" u="none" strike="noStrike" kern="1200" dirty="0">
                <a:solidFill>
                  <a:schemeClr val="tx1"/>
                </a:solidFill>
                <a:effectLst/>
                <a:latin typeface="+mn-lt"/>
                <a:ea typeface="+mn-ea"/>
                <a:cs typeface="+mn-cs"/>
              </a:rPr>
              <a:t> (𝑋𝑖). </a:t>
            </a:r>
            <a:r>
              <a:rPr lang="es-ES_tradnl" dirty="0"/>
              <a:t> </a:t>
            </a:r>
            <a:r>
              <a:rPr lang="en-US" sz="1200" b="0" i="0" u="none" strike="noStrike" kern="1200" dirty="0">
                <a:solidFill>
                  <a:schemeClr val="tx1"/>
                </a:solidFill>
                <a:effectLst/>
                <a:latin typeface="+mn-lt"/>
                <a:ea typeface="+mn-ea"/>
                <a:cs typeface="+mn-cs"/>
              </a:rPr>
              <a:t>El error </a:t>
            </a:r>
            <a:r>
              <a:rPr lang="en-US" sz="1200" b="0" i="0" u="none" strike="noStrike" kern="1200" dirty="0" err="1">
                <a:solidFill>
                  <a:schemeClr val="tx1"/>
                </a:solidFill>
                <a:effectLst/>
                <a:latin typeface="+mn-lt"/>
                <a:ea typeface="+mn-ea"/>
                <a:cs typeface="+mn-cs"/>
              </a:rPr>
              <a:t>absoluto</a:t>
            </a:r>
            <a:r>
              <a:rPr lang="en-US" sz="1200" b="0" i="0" u="none" strike="noStrike" kern="1200" dirty="0">
                <a:solidFill>
                  <a:schemeClr val="tx1"/>
                </a:solidFill>
                <a:effectLst/>
                <a:latin typeface="+mn-lt"/>
                <a:ea typeface="+mn-ea"/>
                <a:cs typeface="+mn-cs"/>
              </a:rPr>
              <a:t> es un </a:t>
            </a:r>
            <a:r>
              <a:rPr lang="en-US" sz="1200" b="0" i="0" u="none" strike="noStrike" kern="1200" dirty="0" err="1">
                <a:solidFill>
                  <a:schemeClr val="tx1"/>
                </a:solidFill>
                <a:effectLst/>
                <a:latin typeface="+mn-lt"/>
                <a:ea typeface="+mn-ea"/>
                <a:cs typeface="+mn-cs"/>
              </a:rPr>
              <a:t>indicador</a:t>
            </a:r>
            <a:r>
              <a:rPr lang="en-US" sz="1200" b="0" i="0" u="none" strike="noStrike" kern="1200" dirty="0">
                <a:solidFill>
                  <a:schemeClr val="tx1"/>
                </a:solidFill>
                <a:effectLst/>
                <a:latin typeface="+mn-lt"/>
                <a:ea typeface="+mn-ea"/>
                <a:cs typeface="+mn-cs"/>
              </a:rPr>
              <a:t> de la </a:t>
            </a:r>
            <a:r>
              <a:rPr lang="en-US" sz="1200" b="0" i="0" u="none" strike="noStrike" kern="1200" dirty="0" err="1">
                <a:solidFill>
                  <a:schemeClr val="tx1"/>
                </a:solidFill>
                <a:effectLst/>
                <a:latin typeface="+mn-lt"/>
                <a:ea typeface="+mn-ea"/>
                <a:cs typeface="+mn-cs"/>
              </a:rPr>
              <a:t>imprecisión</a:t>
            </a:r>
            <a:r>
              <a:rPr lang="en-US" sz="1200" b="0" i="0" u="none" strike="noStrike" kern="1200" dirty="0">
                <a:solidFill>
                  <a:schemeClr val="tx1"/>
                </a:solidFill>
                <a:effectLst/>
                <a:latin typeface="+mn-lt"/>
                <a:ea typeface="+mn-ea"/>
                <a:cs typeface="+mn-cs"/>
              </a:rPr>
              <a:t> que </a:t>
            </a:r>
            <a:r>
              <a:rPr lang="en-US" sz="1200" b="0" i="0" u="none" strike="noStrike" kern="1200" dirty="0" err="1">
                <a:solidFill>
                  <a:schemeClr val="tx1"/>
                </a:solidFill>
                <a:effectLst/>
                <a:latin typeface="+mn-lt"/>
                <a:ea typeface="+mn-ea"/>
                <a:cs typeface="+mn-cs"/>
              </a:rPr>
              <a:t>tiene</a:t>
            </a:r>
            <a:r>
              <a:rPr lang="en-US" sz="1200" b="0" i="0" u="none" strike="noStrike" kern="1200" dirty="0">
                <a:solidFill>
                  <a:schemeClr val="tx1"/>
                </a:solidFill>
                <a:effectLst/>
                <a:latin typeface="+mn-lt"/>
                <a:ea typeface="+mn-ea"/>
                <a:cs typeface="+mn-cs"/>
              </a:rPr>
              <a:t> una </a:t>
            </a:r>
            <a:r>
              <a:rPr lang="en-US" sz="1200" b="0" i="0" u="none" strike="noStrike" kern="1200" dirty="0" err="1">
                <a:solidFill>
                  <a:schemeClr val="tx1"/>
                </a:solidFill>
                <a:effectLst/>
                <a:latin typeface="+mn-lt"/>
                <a:ea typeface="+mn-ea"/>
                <a:cs typeface="+mn-cs"/>
              </a:rPr>
              <a:t>determinada</a:t>
            </a:r>
            <a:r>
              <a:rPr lang="en-US" sz="1200" b="0" i="0" u="none" strike="noStrike" kern="1200" dirty="0">
                <a:solidFill>
                  <a:schemeClr val="tx1"/>
                </a:solidFill>
                <a:effectLst/>
                <a:latin typeface="+mn-lt"/>
                <a:ea typeface="+mn-ea"/>
                <a:cs typeface="+mn-cs"/>
              </a:rPr>
              <a:t> media. De </a:t>
            </a:r>
            <a:r>
              <a:rPr lang="en-US" sz="1200" b="0" i="0" u="none" strike="noStrike" kern="1200" dirty="0" err="1">
                <a:solidFill>
                  <a:schemeClr val="tx1"/>
                </a:solidFill>
                <a:effectLst/>
                <a:latin typeface="+mn-lt"/>
                <a:ea typeface="+mn-ea"/>
                <a:cs typeface="+mn-cs"/>
              </a:rPr>
              <a:t>hecho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cuando</a:t>
            </a:r>
            <a:r>
              <a:rPr lang="en-US" sz="1200" b="0" i="0" u="none" strike="noStrike" kern="1200" dirty="0">
                <a:solidFill>
                  <a:schemeClr val="tx1"/>
                </a:solidFill>
                <a:effectLst/>
                <a:latin typeface="+mn-lt"/>
                <a:ea typeface="+mn-ea"/>
                <a:cs typeface="+mn-cs"/>
              </a:rPr>
              <a:t> se </a:t>
            </a:r>
            <a:r>
              <a:rPr lang="en-US" sz="1200" b="0" i="0" u="none" strike="noStrike" kern="1200" dirty="0" err="1">
                <a:solidFill>
                  <a:schemeClr val="tx1"/>
                </a:solidFill>
                <a:effectLst/>
                <a:latin typeface="+mn-lt"/>
                <a:ea typeface="+mn-ea"/>
                <a:cs typeface="+mn-cs"/>
              </a:rPr>
              <a:t>proporciona</a:t>
            </a:r>
            <a:r>
              <a:rPr lang="en-US" sz="1200" b="0" i="0" u="none" strike="noStrike" kern="1200" dirty="0">
                <a:solidFill>
                  <a:schemeClr val="tx1"/>
                </a:solidFill>
                <a:effectLst/>
                <a:latin typeface="+mn-lt"/>
                <a:ea typeface="+mn-ea"/>
                <a:cs typeface="+mn-cs"/>
              </a:rPr>
              <a:t> el </a:t>
            </a:r>
            <a:r>
              <a:rPr lang="en-US" sz="1200" b="0" i="0" u="none" strike="noStrike" kern="1200" dirty="0" err="1">
                <a:solidFill>
                  <a:schemeClr val="tx1"/>
                </a:solidFill>
                <a:effectLst/>
                <a:latin typeface="+mn-lt"/>
                <a:ea typeface="+mn-ea"/>
                <a:cs typeface="+mn-cs"/>
              </a:rPr>
              <a:t>resultado</a:t>
            </a:r>
            <a:r>
              <a:rPr lang="en-US" sz="1200" b="0" i="0" u="none" strike="noStrike" kern="1200" dirty="0">
                <a:solidFill>
                  <a:schemeClr val="tx1"/>
                </a:solidFill>
                <a:effectLst/>
                <a:latin typeface="+mn-lt"/>
                <a:ea typeface="+mn-ea"/>
                <a:cs typeface="+mn-cs"/>
              </a:rPr>
              <a:t> de una </a:t>
            </a:r>
            <a:r>
              <a:rPr lang="en-US" sz="1200" b="0" i="0" u="none" strike="noStrike" kern="1200" dirty="0" err="1">
                <a:solidFill>
                  <a:schemeClr val="tx1"/>
                </a:solidFill>
                <a:effectLst/>
                <a:latin typeface="+mn-lt"/>
                <a:ea typeface="+mn-ea"/>
                <a:cs typeface="+mn-cs"/>
              </a:rPr>
              <a:t>medida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suele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venir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acompañada</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dicha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imprecisión</a:t>
            </a:r>
            <a:r>
              <a:rPr lang="en-US" sz="1200" b="0" i="0" u="none" strike="noStrike" kern="1200" dirty="0">
                <a:solidFill>
                  <a:schemeClr val="tx1"/>
                </a:solidFill>
                <a:effectLst/>
                <a:latin typeface="+mn-lt"/>
                <a:ea typeface="+mn-ea"/>
                <a:cs typeface="+mn-cs"/>
              </a:rPr>
              <a:t>.</a:t>
            </a:r>
          </a:p>
          <a:p>
            <a:endParaRPr lang="es-ES_tradnl" dirty="0"/>
          </a:p>
          <a:p>
            <a:r>
              <a:rPr lang="es-ES_tradnl" dirty="0"/>
              <a:t>Error Relativo: </a:t>
            </a:r>
            <a:r>
              <a:rPr lang="en-US" sz="1200" b="0" i="0" u="none" strike="noStrike" kern="1200" dirty="0">
                <a:solidFill>
                  <a:schemeClr val="tx1"/>
                </a:solidFill>
                <a:effectLst/>
                <a:latin typeface="+mn-lt"/>
                <a:ea typeface="+mn-ea"/>
                <a:cs typeface="+mn-cs"/>
              </a:rPr>
              <a:t>Es el </a:t>
            </a:r>
            <a:r>
              <a:rPr lang="en-US" sz="1200" b="0" i="0" u="none" strike="noStrike" kern="1200" dirty="0" err="1">
                <a:solidFill>
                  <a:schemeClr val="tx1"/>
                </a:solidFill>
                <a:effectLst/>
                <a:latin typeface="+mn-lt"/>
                <a:ea typeface="+mn-ea"/>
                <a:cs typeface="+mn-cs"/>
              </a:rPr>
              <a:t>cociente</a:t>
            </a:r>
            <a:r>
              <a:rPr lang="en-US" sz="1200" b="0" i="0" u="none" strike="noStrike" kern="1200" dirty="0">
                <a:solidFill>
                  <a:schemeClr val="tx1"/>
                </a:solidFill>
                <a:effectLst/>
                <a:latin typeface="+mn-lt"/>
                <a:ea typeface="+mn-ea"/>
                <a:cs typeface="+mn-cs"/>
              </a:rPr>
              <a:t> entre el error </a:t>
            </a:r>
            <a:r>
              <a:rPr lang="en-US" sz="1200" b="0" i="0" u="none" strike="noStrike" kern="1200" dirty="0" err="1">
                <a:solidFill>
                  <a:schemeClr val="tx1"/>
                </a:solidFill>
                <a:effectLst/>
                <a:latin typeface="+mn-lt"/>
                <a:ea typeface="+mn-ea"/>
                <a:cs typeface="+mn-cs"/>
              </a:rPr>
              <a:t>absoluto</a:t>
            </a:r>
            <a:r>
              <a:rPr lang="en-US" sz="1200" b="0" i="0" u="none" strike="noStrike" kern="1200" dirty="0">
                <a:solidFill>
                  <a:schemeClr val="tx1"/>
                </a:solidFill>
                <a:effectLst/>
                <a:latin typeface="+mn-lt"/>
                <a:ea typeface="+mn-ea"/>
                <a:cs typeface="+mn-cs"/>
              </a:rPr>
              <a:t> y el valor que </a:t>
            </a:r>
            <a:r>
              <a:rPr lang="en-US" sz="1200" b="0" i="0" u="none" strike="noStrike" kern="1200" dirty="0" err="1">
                <a:solidFill>
                  <a:schemeClr val="tx1"/>
                </a:solidFill>
                <a:effectLst/>
                <a:latin typeface="+mn-lt"/>
                <a:ea typeface="+mn-ea"/>
                <a:cs typeface="+mn-cs"/>
              </a:rPr>
              <a:t>consideramos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como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exacto</a:t>
            </a:r>
            <a:r>
              <a:rPr lang="en-US" sz="1200" b="0" i="0" u="none" strike="noStrike" kern="1200" dirty="0">
                <a:solidFill>
                  <a:schemeClr val="tx1"/>
                </a:solidFill>
                <a:effectLst/>
                <a:latin typeface="+mn-lt"/>
                <a:ea typeface="+mn-ea"/>
                <a:cs typeface="+mn-cs"/>
              </a:rPr>
              <a:t> (la media). El error </a:t>
            </a:r>
            <a:r>
              <a:rPr lang="en-US" sz="1200" b="0" i="0" u="none" strike="noStrike" kern="1200" dirty="0" err="1">
                <a:solidFill>
                  <a:schemeClr val="tx1"/>
                </a:solidFill>
                <a:effectLst/>
                <a:latin typeface="+mn-lt"/>
                <a:ea typeface="+mn-ea"/>
                <a:cs typeface="+mn-cs"/>
              </a:rPr>
              <a:t>relativo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tiene</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misión</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servir</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indicador</a:t>
            </a:r>
            <a:r>
              <a:rPr lang="en-US" sz="1200" b="0" i="0" u="none" strike="noStrike" kern="1200" dirty="0">
                <a:solidFill>
                  <a:schemeClr val="tx1"/>
                </a:solidFill>
                <a:effectLst/>
                <a:latin typeface="+mn-lt"/>
                <a:ea typeface="+mn-ea"/>
                <a:cs typeface="+mn-cs"/>
              </a:rPr>
              <a:t> de la </a:t>
            </a:r>
            <a:r>
              <a:rPr lang="en-US" sz="1200" b="0" i="0" u="none" strike="noStrike" kern="1200" dirty="0" err="1">
                <a:solidFill>
                  <a:schemeClr val="tx1"/>
                </a:solidFill>
                <a:effectLst/>
                <a:latin typeface="+mn-lt"/>
                <a:ea typeface="+mn-ea"/>
                <a:cs typeface="+mn-cs"/>
              </a:rPr>
              <a:t>calidad</a:t>
            </a:r>
            <a:r>
              <a:rPr lang="en-US" sz="1200" b="0" i="0" u="none" strike="noStrike" kern="1200" dirty="0">
                <a:solidFill>
                  <a:schemeClr val="tx1"/>
                </a:solidFill>
                <a:effectLst/>
                <a:latin typeface="+mn-lt"/>
                <a:ea typeface="+mn-ea"/>
                <a:cs typeface="+mn-cs"/>
              </a:rPr>
              <a:t> de una </a:t>
            </a:r>
            <a:r>
              <a:rPr lang="en-US" sz="1200" b="0" i="0" u="none" strike="noStrike" kern="1200" dirty="0" err="1">
                <a:solidFill>
                  <a:schemeClr val="tx1"/>
                </a:solidFill>
                <a:effectLst/>
                <a:latin typeface="+mn-lt"/>
                <a:ea typeface="+mn-ea"/>
                <a:cs typeface="+mn-cs"/>
              </a:rPr>
              <a:t>medida</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Error </a:t>
            </a:r>
            <a:r>
              <a:rPr lang="en-US" sz="1200" b="0" i="0" u="none" strike="noStrike" kern="1200" dirty="0" err="1">
                <a:solidFill>
                  <a:schemeClr val="tx1"/>
                </a:solidFill>
                <a:effectLst/>
                <a:latin typeface="+mn-lt"/>
                <a:ea typeface="+mn-ea"/>
                <a:cs typeface="+mn-cs"/>
              </a:rPr>
              <a:t>cuadratico</a:t>
            </a:r>
            <a:r>
              <a:rPr lang="en-US" sz="1200" b="0" i="0" u="none" strike="noStrike" kern="1200" dirty="0">
                <a:solidFill>
                  <a:schemeClr val="tx1"/>
                </a:solidFill>
                <a:effectLst/>
                <a:latin typeface="+mn-lt"/>
                <a:ea typeface="+mn-ea"/>
                <a:cs typeface="+mn-cs"/>
              </a:rPr>
              <a:t> medio RMSE: </a:t>
            </a:r>
            <a:r>
              <a:rPr lang="en-US" sz="1200" b="0" i="0" u="none" strike="noStrike" kern="1200" dirty="0" err="1">
                <a:solidFill>
                  <a:schemeClr val="tx1"/>
                </a:solidFill>
                <a:effectLst/>
                <a:latin typeface="+mn-lt"/>
                <a:ea typeface="+mn-ea"/>
                <a:cs typeface="+mn-cs"/>
              </a:rPr>
              <a:t>mide</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cantidad</a:t>
            </a:r>
            <a:r>
              <a:rPr lang="en-US" sz="1200" b="0" i="0" u="none" strike="noStrike" kern="1200" dirty="0">
                <a:solidFill>
                  <a:schemeClr val="tx1"/>
                </a:solidFill>
                <a:effectLst/>
                <a:latin typeface="+mn-lt"/>
                <a:ea typeface="+mn-ea"/>
                <a:cs typeface="+mn-cs"/>
              </a:rPr>
              <a:t> de </a:t>
            </a:r>
            <a:r>
              <a:rPr lang="en-US" sz="1200" b="1" i="0" u="none" strike="noStrike" kern="1200" dirty="0">
                <a:solidFill>
                  <a:schemeClr val="tx1"/>
                </a:solidFill>
                <a:effectLst/>
                <a:latin typeface="+mn-lt"/>
                <a:ea typeface="+mn-ea"/>
                <a:cs typeface="+mn-cs"/>
              </a:rPr>
              <a:t>error</a:t>
            </a:r>
            <a:r>
              <a:rPr lang="en-US" sz="1200" b="0" i="0" u="none" strike="noStrike" kern="1200" dirty="0">
                <a:solidFill>
                  <a:schemeClr val="tx1"/>
                </a:solidFill>
                <a:effectLst/>
                <a:latin typeface="+mn-lt"/>
                <a:ea typeface="+mn-ea"/>
                <a:cs typeface="+mn-cs"/>
              </a:rPr>
              <a:t> que hay entre dos conjuntos de </a:t>
            </a:r>
            <a:r>
              <a:rPr lang="en-US" sz="1200" b="0" i="0" u="none" strike="noStrike" kern="1200" dirty="0" err="1">
                <a:solidFill>
                  <a:schemeClr val="tx1"/>
                </a:solidFill>
                <a:effectLst/>
                <a:latin typeface="+mn-lt"/>
                <a:ea typeface="+mn-ea"/>
                <a:cs typeface="+mn-cs"/>
              </a:rPr>
              <a:t>datos</a:t>
            </a:r>
            <a:r>
              <a:rPr lang="en-US" sz="1200" b="0" i="0" u="none" strike="noStrike" kern="1200" dirty="0">
                <a:solidFill>
                  <a:schemeClr val="tx1"/>
                </a:solidFill>
                <a:effectLst/>
                <a:latin typeface="+mn-lt"/>
                <a:ea typeface="+mn-ea"/>
                <a:cs typeface="+mn-cs"/>
              </a:rPr>
              <a:t> entre el valor real y el </a:t>
            </a:r>
            <a:r>
              <a:rPr lang="en-US" sz="1200" b="0" i="0" u="none" strike="noStrike" kern="1200" dirty="0" err="1">
                <a:solidFill>
                  <a:schemeClr val="tx1"/>
                </a:solidFill>
                <a:effectLst/>
                <a:latin typeface="+mn-lt"/>
                <a:ea typeface="+mn-ea"/>
                <a:cs typeface="+mn-cs"/>
              </a:rPr>
              <a:t>obtenido</a:t>
            </a:r>
            <a:r>
              <a:rPr lang="en-US" sz="1200" b="0" i="0" u="none" strike="noStrike" kern="1200" dirty="0">
                <a:solidFill>
                  <a:schemeClr val="tx1"/>
                </a:solidFill>
                <a:effectLst/>
                <a:latin typeface="+mn-lt"/>
                <a:ea typeface="+mn-ea"/>
                <a:cs typeface="+mn-cs"/>
              </a:rPr>
              <a:t> de un </a:t>
            </a:r>
            <a:r>
              <a:rPr lang="en-US" sz="1200" b="0" i="0" u="none" strike="noStrike" kern="1200" dirty="0" err="1">
                <a:solidFill>
                  <a:schemeClr val="tx1"/>
                </a:solidFill>
                <a:effectLst/>
                <a:latin typeface="+mn-lt"/>
                <a:ea typeface="+mn-ea"/>
                <a:cs typeface="+mn-cs"/>
              </a:rPr>
              <a:t>modelo</a:t>
            </a:r>
            <a:r>
              <a:rPr lang="en-US" sz="1200" b="0" i="0" u="none" strike="noStrike" kern="1200" dirty="0">
                <a:solidFill>
                  <a:schemeClr val="tx1"/>
                </a:solidFill>
                <a:effectLst/>
                <a:latin typeface="+mn-lt"/>
                <a:ea typeface="+mn-ea"/>
                <a:cs typeface="+mn-cs"/>
              </a:rPr>
              <a:t> 𝑒𝑟𝑟𝑜𝑟 𝑐𝑢𝑎𝑑𝑟𝑎́𝑡𝑖𝑐𝑜=(𝑟𝑒𝑎𝑙 – 𝑒𝑠𝑡𝑖𝑚𝑎𝑑𝑜) </a:t>
            </a:r>
            <a:r>
              <a:rPr lang="en-US" sz="1200" b="0" i="0" u="none" strike="noStrike" kern="1200" dirty="0" err="1">
                <a:solidFill>
                  <a:schemeClr val="tx1"/>
                </a:solidFill>
                <a:effectLst/>
                <a:latin typeface="+mn-lt"/>
                <a:ea typeface="+mn-ea"/>
                <a:cs typeface="+mn-cs"/>
              </a:rPr>
              <a:t>Así</a:t>
            </a:r>
            <a:r>
              <a:rPr lang="en-US" sz="1200" b="0" i="0" u="none" strike="noStrike" kern="1200" dirty="0">
                <a:solidFill>
                  <a:schemeClr val="tx1"/>
                </a:solidFill>
                <a:effectLst/>
                <a:latin typeface="+mn-lt"/>
                <a:ea typeface="+mn-ea"/>
                <a:cs typeface="+mn-cs"/>
              </a:rPr>
              <a:t> que, </a:t>
            </a:r>
            <a:r>
              <a:rPr lang="en-US" sz="1200" b="0" i="0" u="none" strike="noStrike" kern="1200" dirty="0" err="1">
                <a:solidFill>
                  <a:schemeClr val="tx1"/>
                </a:solidFill>
                <a:effectLst/>
                <a:latin typeface="+mn-lt"/>
                <a:ea typeface="+mn-ea"/>
                <a:cs typeface="+mn-cs"/>
              </a:rPr>
              <a:t>normalmente</a:t>
            </a:r>
            <a:r>
              <a:rPr lang="en-US" sz="1200" b="0" i="0" u="none" strike="noStrike" kern="1200" dirty="0">
                <a:solidFill>
                  <a:schemeClr val="tx1"/>
                </a:solidFill>
                <a:effectLst/>
                <a:latin typeface="+mn-lt"/>
                <a:ea typeface="+mn-ea"/>
                <a:cs typeface="+mn-cs"/>
              </a:rPr>
              <a:t>, se </a:t>
            </a:r>
            <a:r>
              <a:rPr lang="en-US" sz="1200" b="0" i="0" u="none" strike="noStrike" kern="1200" dirty="0" err="1">
                <a:solidFill>
                  <a:schemeClr val="tx1"/>
                </a:solidFill>
                <a:effectLst/>
                <a:latin typeface="+mn-lt"/>
                <a:ea typeface="+mn-ea"/>
                <a:cs typeface="+mn-cs"/>
              </a:rPr>
              <a:t>suele</a:t>
            </a:r>
            <a:r>
              <a:rPr lang="en-US" sz="1200" b="0" i="0" u="none" strike="noStrike" kern="1200" dirty="0">
                <a:solidFill>
                  <a:schemeClr val="tx1"/>
                </a:solidFill>
                <a:effectLst/>
                <a:latin typeface="+mn-lt"/>
                <a:ea typeface="+mn-ea"/>
                <a:cs typeface="+mn-cs"/>
              </a:rPr>
              <a:t> usar el MSE </a:t>
            </a:r>
            <a:r>
              <a:rPr lang="en-US" sz="1200" b="0" i="0" u="none" strike="noStrike" kern="1200" dirty="0" err="1">
                <a:solidFill>
                  <a:schemeClr val="tx1"/>
                </a:solidFill>
                <a:effectLst/>
                <a:latin typeface="+mn-lt"/>
                <a:ea typeface="+mn-ea"/>
                <a:cs typeface="+mn-cs"/>
              </a:rPr>
              <a:t>durante</a:t>
            </a:r>
            <a:r>
              <a:rPr lang="en-US" sz="1200" b="0" i="0" u="none" strike="noStrike" kern="1200" dirty="0">
                <a:solidFill>
                  <a:schemeClr val="tx1"/>
                </a:solidFill>
                <a:effectLst/>
                <a:latin typeface="+mn-lt"/>
                <a:ea typeface="+mn-ea"/>
                <a:cs typeface="+mn-cs"/>
              </a:rPr>
              <a:t> el </a:t>
            </a:r>
            <a:r>
              <a:rPr lang="en-US" sz="1200" b="0" i="0" u="none" strike="noStrike" kern="1200" dirty="0" err="1">
                <a:solidFill>
                  <a:schemeClr val="tx1"/>
                </a:solidFill>
                <a:effectLst/>
                <a:latin typeface="+mn-lt"/>
                <a:ea typeface="+mn-ea"/>
                <a:cs typeface="+mn-cs"/>
              </a:rPr>
              <a:t>proceso</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aprendizaje</a:t>
            </a:r>
            <a:r>
              <a:rPr lang="en-US" sz="1200" b="0" i="0" u="none" strike="noStrike" kern="1200" dirty="0">
                <a:solidFill>
                  <a:schemeClr val="tx1"/>
                </a:solidFill>
                <a:effectLst/>
                <a:latin typeface="+mn-lt"/>
                <a:ea typeface="+mn-ea"/>
                <a:cs typeface="+mn-cs"/>
              </a:rPr>
              <a:t> y </a:t>
            </a:r>
            <a:r>
              <a:rPr lang="en-US" sz="1200" b="0" i="0" u="none" strike="noStrike" kern="1200" dirty="0" err="1">
                <a:solidFill>
                  <a:schemeClr val="tx1"/>
                </a:solidFill>
                <a:effectLst/>
                <a:latin typeface="+mn-lt"/>
                <a:ea typeface="+mn-ea"/>
                <a:cs typeface="+mn-cs"/>
              </a:rPr>
              <a:t>su</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raíz</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cuadrada</a:t>
            </a:r>
            <a:r>
              <a:rPr lang="en-US" sz="1200" b="0" i="0" u="none" strike="noStrike" kern="1200" dirty="0">
                <a:solidFill>
                  <a:schemeClr val="tx1"/>
                </a:solidFill>
                <a:effectLst/>
                <a:latin typeface="+mn-lt"/>
                <a:ea typeface="+mn-ea"/>
                <a:cs typeface="+mn-cs"/>
              </a:rPr>
              <a:t> al final, para </a:t>
            </a:r>
            <a:r>
              <a:rPr lang="en-US" sz="1200" b="0" i="0" u="none" strike="noStrike" kern="1200" dirty="0" err="1">
                <a:solidFill>
                  <a:schemeClr val="tx1"/>
                </a:solidFill>
                <a:effectLst/>
                <a:latin typeface="+mn-lt"/>
                <a:ea typeface="+mn-ea"/>
                <a:cs typeface="+mn-cs"/>
              </a:rPr>
              <a:t>dar</a:t>
            </a:r>
            <a:r>
              <a:rPr lang="en-US" sz="1200" b="0" i="0" u="none" strike="noStrike" kern="1200" dirty="0">
                <a:solidFill>
                  <a:schemeClr val="tx1"/>
                </a:solidFill>
                <a:effectLst/>
                <a:latin typeface="+mn-lt"/>
                <a:ea typeface="+mn-ea"/>
                <a:cs typeface="+mn-cs"/>
              </a:rPr>
              <a:t> una </a:t>
            </a:r>
            <a:r>
              <a:rPr lang="en-US" sz="1200" b="0" i="0" u="none" strike="noStrike" kern="1200" dirty="0" err="1">
                <a:solidFill>
                  <a:schemeClr val="tx1"/>
                </a:solidFill>
                <a:effectLst/>
                <a:latin typeface="+mn-lt"/>
                <a:ea typeface="+mn-ea"/>
                <a:cs typeface="+mn-cs"/>
              </a:rPr>
              <a:t>estimación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términos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intuitivos</a:t>
            </a:r>
            <a:r>
              <a:rPr lang="en-US" sz="1200" b="0" i="0" u="none" strike="noStrike" kern="1200" dirty="0">
                <a:solidFill>
                  <a:schemeClr val="tx1"/>
                </a:solidFill>
                <a:effectLst/>
                <a:latin typeface="+mn-lt"/>
                <a:ea typeface="+mn-ea"/>
                <a:cs typeface="+mn-cs"/>
              </a:rPr>
              <a:t> de la </a:t>
            </a:r>
            <a:r>
              <a:rPr lang="en-US" sz="1200" b="0" i="0" u="none" strike="noStrike" kern="1200" dirty="0" err="1">
                <a:solidFill>
                  <a:schemeClr val="tx1"/>
                </a:solidFill>
                <a:effectLst/>
                <a:latin typeface="+mn-lt"/>
                <a:ea typeface="+mn-ea"/>
                <a:cs typeface="+mn-cs"/>
              </a:rPr>
              <a:t>calidad</a:t>
            </a:r>
            <a:r>
              <a:rPr lang="en-US" sz="1200" b="0" i="0" u="none" strike="noStrike" kern="1200" dirty="0">
                <a:solidFill>
                  <a:schemeClr val="tx1"/>
                </a:solidFill>
                <a:effectLst/>
                <a:latin typeface="+mn-lt"/>
                <a:ea typeface="+mn-ea"/>
                <a:cs typeface="+mn-cs"/>
              </a:rPr>
              <a:t> de la </a:t>
            </a:r>
            <a:r>
              <a:rPr lang="en-US" sz="1200" b="0" i="0" u="none" strike="noStrike" kern="1200" dirty="0" err="1">
                <a:solidFill>
                  <a:schemeClr val="tx1"/>
                </a:solidFill>
                <a:effectLst/>
                <a:latin typeface="+mn-lt"/>
                <a:ea typeface="+mn-ea"/>
                <a:cs typeface="+mn-cs"/>
              </a:rPr>
              <a:t>predicción</a:t>
            </a:r>
            <a:r>
              <a:rPr lang="en-US" sz="1200" b="0" i="0" u="none" strike="noStrike" kern="1200" dirty="0">
                <a:solidFill>
                  <a:schemeClr val="tx1"/>
                </a:solidFill>
                <a:effectLst/>
                <a:latin typeface="+mn-lt"/>
                <a:ea typeface="+mn-ea"/>
                <a:cs typeface="+mn-cs"/>
              </a:rPr>
              <a:t>. El error </a:t>
            </a:r>
            <a:r>
              <a:rPr lang="en-US" sz="1200" b="0" i="0" u="none" strike="noStrike" kern="1200" dirty="0" err="1">
                <a:solidFill>
                  <a:schemeClr val="tx1"/>
                </a:solidFill>
                <a:effectLst/>
                <a:latin typeface="+mn-lt"/>
                <a:ea typeface="+mn-ea"/>
                <a:cs typeface="+mn-cs"/>
              </a:rPr>
              <a:t>cuadrático</a:t>
            </a:r>
            <a:r>
              <a:rPr lang="en-US" sz="1200" b="0" i="0" u="none" strike="noStrike" kern="1200" dirty="0">
                <a:solidFill>
                  <a:schemeClr val="tx1"/>
                </a:solidFill>
                <a:effectLst/>
                <a:latin typeface="+mn-lt"/>
                <a:ea typeface="+mn-ea"/>
                <a:cs typeface="+mn-cs"/>
              </a:rPr>
              <a:t> medio es el </a:t>
            </a:r>
            <a:r>
              <a:rPr lang="en-US" sz="1200" b="0" i="0" u="none" strike="noStrike" kern="1200" dirty="0" err="1">
                <a:solidFill>
                  <a:schemeClr val="tx1"/>
                </a:solidFill>
                <a:effectLst/>
                <a:latin typeface="+mn-lt"/>
                <a:ea typeface="+mn-ea"/>
                <a:cs typeface="+mn-cs"/>
              </a:rPr>
              <a:t>criterio</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evaluación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más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usado</a:t>
            </a:r>
            <a:r>
              <a:rPr lang="en-US" sz="1200" b="0" i="0" u="none" strike="noStrike" kern="1200" dirty="0">
                <a:solidFill>
                  <a:schemeClr val="tx1"/>
                </a:solidFill>
                <a:effectLst/>
                <a:latin typeface="+mn-lt"/>
                <a:ea typeface="+mn-ea"/>
                <a:cs typeface="+mn-cs"/>
              </a:rPr>
              <a:t> para </a:t>
            </a:r>
            <a:r>
              <a:rPr lang="en-US" sz="1200" b="0" i="0" u="none" strike="noStrike" kern="1200" dirty="0" err="1">
                <a:solidFill>
                  <a:schemeClr val="tx1"/>
                </a:solidFill>
                <a:effectLst/>
                <a:latin typeface="+mn-lt"/>
                <a:ea typeface="+mn-ea"/>
                <a:cs typeface="+mn-cs"/>
              </a:rPr>
              <a:t>problemas</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aprendizaje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supervisado</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regresión</a:t>
            </a:r>
            <a:r>
              <a:rPr lang="en-US" sz="1200" b="0" i="0" u="none" strike="noStrike" kern="1200" dirty="0">
                <a:solidFill>
                  <a:schemeClr val="tx1"/>
                </a:solidFill>
                <a:effectLst/>
                <a:latin typeface="+mn-lt"/>
                <a:ea typeface="+mn-ea"/>
                <a:cs typeface="+mn-cs"/>
              </a:rPr>
              <a:t>.</a:t>
            </a:r>
          </a:p>
          <a:p>
            <a:br>
              <a:rPr lang="en-US" dirty="0"/>
            </a:br>
            <a:endParaRPr lang="en-US" sz="1200" b="0" i="0" u="none" strike="noStrike" kern="1200" dirty="0">
              <a:solidFill>
                <a:schemeClr val="tx1"/>
              </a:solidFill>
              <a:effectLst/>
              <a:latin typeface="+mn-lt"/>
              <a:ea typeface="+mn-ea"/>
              <a:cs typeface="+mn-cs"/>
            </a:endParaRPr>
          </a:p>
          <a:p>
            <a:r>
              <a:rPr lang="es-ES_tradnl" dirty="0"/>
              <a:t>Coeficiente de </a:t>
            </a:r>
            <a:r>
              <a:rPr lang="es-ES_tradnl" dirty="0" err="1"/>
              <a:t>correlacion</a:t>
            </a:r>
            <a:r>
              <a:rPr lang="es-ES_tradnl" dirty="0"/>
              <a:t>: </a:t>
            </a:r>
            <a:r>
              <a:rPr lang="en-US" sz="1200" b="0" i="0" u="none" strike="noStrike" kern="1200" dirty="0">
                <a:solidFill>
                  <a:schemeClr val="tx1"/>
                </a:solidFill>
                <a:effectLst/>
                <a:latin typeface="+mn-lt"/>
                <a:ea typeface="+mn-ea"/>
                <a:cs typeface="+mn-cs"/>
              </a:rPr>
              <a:t>La </a:t>
            </a:r>
            <a:r>
              <a:rPr lang="en-US" sz="1200" b="0" i="0" u="none" strike="noStrike" kern="1200" dirty="0" err="1">
                <a:solidFill>
                  <a:schemeClr val="tx1"/>
                </a:solidFill>
                <a:effectLst/>
                <a:latin typeface="+mn-lt"/>
                <a:ea typeface="+mn-ea"/>
                <a:cs typeface="+mn-cs"/>
              </a:rPr>
              <a:t>correlación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cuantifica</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como</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relacionadas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están</a:t>
            </a:r>
            <a:r>
              <a:rPr lang="en-US" sz="1200" b="0" i="0" u="none" strike="noStrike" kern="1200" dirty="0">
                <a:solidFill>
                  <a:schemeClr val="tx1"/>
                </a:solidFill>
                <a:effectLst/>
                <a:latin typeface="+mn-lt"/>
                <a:ea typeface="+mn-ea"/>
                <a:cs typeface="+mn-cs"/>
              </a:rPr>
              <a:t> dos variables, </a:t>
            </a:r>
            <a:r>
              <a:rPr lang="en-US" sz="1200" b="0" i="0" u="none" strike="noStrike" kern="1200" dirty="0" err="1">
                <a:solidFill>
                  <a:schemeClr val="tx1"/>
                </a:solidFill>
                <a:effectLst/>
                <a:latin typeface="+mn-lt"/>
                <a:ea typeface="+mn-ea"/>
                <a:cs typeface="+mn-cs"/>
              </a:rPr>
              <a:t>tiende</a:t>
            </a:r>
            <a:r>
              <a:rPr lang="en-US" sz="1200" b="0" i="0" u="none" strike="noStrike" kern="1200" dirty="0">
                <a:solidFill>
                  <a:schemeClr val="tx1"/>
                </a:solidFill>
                <a:effectLst/>
                <a:latin typeface="+mn-lt"/>
                <a:ea typeface="+mn-ea"/>
                <a:cs typeface="+mn-cs"/>
              </a:rPr>
              <a:t> a 1 para definer que </a:t>
            </a:r>
            <a:r>
              <a:rPr lang="en-US" sz="1200" b="0" i="0" u="none" strike="noStrike" kern="1200" dirty="0" err="1">
                <a:solidFill>
                  <a:schemeClr val="tx1"/>
                </a:solidFill>
                <a:effectLst/>
                <a:latin typeface="+mn-lt"/>
                <a:ea typeface="+mn-ea"/>
                <a:cs typeface="+mn-cs"/>
              </a:rPr>
              <a:t>estan</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relacionadas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perfectqmente</a:t>
            </a:r>
            <a:r>
              <a:rPr lang="en-US" sz="1200" b="0" i="0" u="none" strike="noStrike" kern="1200" dirty="0">
                <a:solidFill>
                  <a:schemeClr val="tx1"/>
                </a:solidFill>
                <a:effectLst/>
                <a:latin typeface="+mn-lt"/>
                <a:ea typeface="+mn-ea"/>
                <a:cs typeface="+mn-cs"/>
              </a:rPr>
              <a:t> de forma </a:t>
            </a:r>
            <a:r>
              <a:rPr lang="en-US" sz="1200" b="0" i="0" u="none" strike="noStrike" kern="1200" dirty="0" err="1">
                <a:solidFill>
                  <a:schemeClr val="tx1"/>
                </a:solidFill>
                <a:effectLst/>
                <a:latin typeface="+mn-lt"/>
                <a:ea typeface="+mn-ea"/>
                <a:cs typeface="+mn-cs"/>
              </a:rPr>
              <a:t>positiva</a:t>
            </a:r>
            <a:r>
              <a:rPr lang="en-US" sz="1200" b="0" i="0" u="none" strike="noStrike" kern="1200" dirty="0">
                <a:solidFill>
                  <a:schemeClr val="tx1"/>
                </a:solidFill>
                <a:effectLst/>
                <a:latin typeface="+mn-lt"/>
                <a:ea typeface="+mn-ea"/>
                <a:cs typeface="+mn-cs"/>
              </a:rPr>
              <a:t>.</a:t>
            </a:r>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12</a:t>
            </a:fld>
            <a:endParaRPr lang="es-ES"/>
          </a:p>
        </p:txBody>
      </p:sp>
    </p:spTree>
    <p:extLst>
      <p:ext uri="{BB962C8B-B14F-4D97-AF65-F5344CB8AC3E}">
        <p14:creationId xmlns:p14="http://schemas.microsoft.com/office/powerpoint/2010/main" val="37493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13</a:t>
            </a:fld>
            <a:endParaRPr lang="es-ES"/>
          </a:p>
        </p:txBody>
      </p:sp>
    </p:spTree>
    <p:extLst>
      <p:ext uri="{BB962C8B-B14F-4D97-AF65-F5344CB8AC3E}">
        <p14:creationId xmlns:p14="http://schemas.microsoft.com/office/powerpoint/2010/main" val="103444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_tradnl" dirty="0"/>
              <a:t>	1.flota de buques petroleros  ( 5 Unidades )</a:t>
            </a:r>
          </a:p>
          <a:p>
            <a:pPr algn="just"/>
            <a:r>
              <a:rPr lang="es-ES_tradnl" dirty="0"/>
              <a:t>	2. Modelo de negocio Armador</a:t>
            </a:r>
          </a:p>
          <a:p>
            <a:pPr algn="just"/>
            <a:r>
              <a:rPr lang="es-ES_tradnl" dirty="0"/>
              <a:t>	3. Modelo de negocio de </a:t>
            </a:r>
            <a:r>
              <a:rPr lang="es-ES_tradnl" dirty="0" err="1"/>
              <a:t>charteador</a:t>
            </a:r>
            <a:r>
              <a:rPr lang="es-ES_tradnl" dirty="0"/>
              <a:t>.</a:t>
            </a:r>
          </a:p>
          <a:p>
            <a:pPr algn="just"/>
            <a:r>
              <a:rPr lang="es-ES_tradnl" dirty="0"/>
              <a:t>	4. Planifica adquirir 4 infraestructuras productivas ( </a:t>
            </a:r>
            <a:r>
              <a:rPr lang="es-ES_tradnl" dirty="0" err="1"/>
              <a:t>Planificacion</a:t>
            </a:r>
            <a:r>
              <a:rPr lang="es-ES_tradnl" dirty="0"/>
              <a:t> </a:t>
            </a:r>
            <a:r>
              <a:rPr lang="es-ES_tradnl" dirty="0" err="1"/>
              <a:t>quinquenual</a:t>
            </a:r>
            <a:r>
              <a:rPr lang="es-ES_tradnl" dirty="0"/>
              <a:t> )</a:t>
            </a:r>
            <a:endParaRPr lang="en-US" dirty="0"/>
          </a:p>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14</a:t>
            </a:fld>
            <a:endParaRPr lang="es-ES"/>
          </a:p>
        </p:txBody>
      </p:sp>
    </p:spTree>
    <p:extLst>
      <p:ext uri="{BB962C8B-B14F-4D97-AF65-F5344CB8AC3E}">
        <p14:creationId xmlns:p14="http://schemas.microsoft.com/office/powerpoint/2010/main" val="389451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_tradnl" sz="1200" dirty="0"/>
              <a:t>1. Valores que se pagan por transitar en rutas definidas, </a:t>
            </a:r>
          </a:p>
          <a:p>
            <a:pPr algn="just"/>
            <a:r>
              <a:rPr lang="es-ES_tradnl" sz="1200" dirty="0"/>
              <a:t>2. Tiempos de vida útil de un buque tanquero</a:t>
            </a:r>
          </a:p>
          <a:p>
            <a:pPr algn="just"/>
            <a:r>
              <a:rPr lang="es-ES_tradnl" sz="1200" dirty="0"/>
              <a:t>3. Tipo de buque tanquero ( Aframax  130.000 dwt – 150.000 dwt 750k to 1.2M barriles) </a:t>
            </a:r>
          </a:p>
          <a:p>
            <a:pPr algn="just"/>
            <a:r>
              <a:rPr lang="es-ES_tradnl" sz="1200" dirty="0"/>
              <a:t>4. Tiempo definido del Dataset 5 años</a:t>
            </a:r>
          </a:p>
          <a:p>
            <a:pPr algn="just"/>
            <a:r>
              <a:rPr lang="es-ES_tradnl" sz="1200" dirty="0"/>
              <a:t>5. Datos escalados de forma semanal</a:t>
            </a:r>
          </a:p>
          <a:p>
            <a:pPr algn="just"/>
            <a:r>
              <a:rPr lang="es-ES_tradnl" sz="1200" dirty="0"/>
              <a:t>6. 52 valores por años / 260 datos por 5 años</a:t>
            </a:r>
          </a:p>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15</a:t>
            </a:fld>
            <a:endParaRPr lang="es-ES"/>
          </a:p>
        </p:txBody>
      </p:sp>
    </p:spTree>
    <p:extLst>
      <p:ext uri="{BB962C8B-B14F-4D97-AF65-F5344CB8AC3E}">
        <p14:creationId xmlns:p14="http://schemas.microsoft.com/office/powerpoint/2010/main" val="397902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17</a:t>
            </a:fld>
            <a:endParaRPr lang="es-ES"/>
          </a:p>
        </p:txBody>
      </p:sp>
    </p:spTree>
    <p:extLst>
      <p:ext uri="{BB962C8B-B14F-4D97-AF65-F5344CB8AC3E}">
        <p14:creationId xmlns:p14="http://schemas.microsoft.com/office/powerpoint/2010/main" val="2589609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La forma </a:t>
            </a:r>
            <a:r>
              <a:rPr lang="en-US" sz="1200" b="0" i="0" u="none" strike="noStrike" kern="1200" dirty="0" err="1">
                <a:solidFill>
                  <a:schemeClr val="tx1"/>
                </a:solidFill>
                <a:effectLst/>
                <a:latin typeface="+mn-lt"/>
                <a:ea typeface="+mn-ea"/>
                <a:cs typeface="+mn-cs"/>
              </a:rPr>
              <a:t>más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común</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medir</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precisión</a:t>
            </a:r>
            <a:r>
              <a:rPr lang="en-US" sz="1200" b="0" i="0" u="none" strike="noStrike" kern="1200" dirty="0">
                <a:solidFill>
                  <a:schemeClr val="tx1"/>
                </a:solidFill>
                <a:effectLst/>
                <a:latin typeface="+mn-lt"/>
                <a:ea typeface="+mn-ea"/>
                <a:cs typeface="+mn-cs"/>
              </a:rPr>
              <a:t> de un </a:t>
            </a:r>
            <a:r>
              <a:rPr lang="en-US" sz="1200" b="0" i="0" u="none" strike="noStrike" kern="1200" dirty="0" err="1">
                <a:solidFill>
                  <a:schemeClr val="tx1"/>
                </a:solidFill>
                <a:effectLst/>
                <a:latin typeface="+mn-lt"/>
                <a:ea typeface="+mn-ea"/>
                <a:cs typeface="+mn-cs"/>
              </a:rPr>
              <a:t>pronóstico</a:t>
            </a:r>
            <a:r>
              <a:rPr lang="en-US" sz="1200" b="0" i="0" u="none" strike="noStrike" kern="1200" dirty="0">
                <a:solidFill>
                  <a:schemeClr val="tx1"/>
                </a:solidFill>
                <a:effectLst/>
                <a:latin typeface="+mn-lt"/>
                <a:ea typeface="+mn-ea"/>
                <a:cs typeface="+mn-cs"/>
              </a:rPr>
              <a:t> (forecast accuracy) es </a:t>
            </a:r>
            <a:r>
              <a:rPr lang="en-US" sz="1200" b="0" i="0" u="none" strike="noStrike" kern="1200" dirty="0" err="1">
                <a:solidFill>
                  <a:schemeClr val="tx1"/>
                </a:solidFill>
                <a:effectLst/>
                <a:latin typeface="+mn-lt"/>
                <a:ea typeface="+mn-ea"/>
                <a:cs typeface="+mn-cs"/>
              </a:rPr>
              <a:t>comparar</a:t>
            </a:r>
            <a:r>
              <a:rPr lang="en-US" sz="1200" b="0" i="0" u="none" strike="noStrike" kern="1200" dirty="0">
                <a:solidFill>
                  <a:schemeClr val="tx1"/>
                </a:solidFill>
                <a:effectLst/>
                <a:latin typeface="+mn-lt"/>
                <a:ea typeface="+mn-ea"/>
                <a:cs typeface="+mn-cs"/>
              </a:rPr>
              <a:t> los </a:t>
            </a:r>
            <a:r>
              <a:rPr lang="en-US" sz="1200" b="0" i="0" u="none" strike="noStrike" kern="1200" dirty="0" err="1">
                <a:solidFill>
                  <a:schemeClr val="tx1"/>
                </a:solidFill>
                <a:effectLst/>
                <a:latin typeface="+mn-lt"/>
                <a:ea typeface="+mn-ea"/>
                <a:cs typeface="+mn-cs"/>
              </a:rPr>
              <a:t>resultados</a:t>
            </a:r>
            <a:r>
              <a:rPr lang="en-US" sz="1200" b="0" i="0" u="none" strike="noStrike" kern="1200" dirty="0">
                <a:solidFill>
                  <a:schemeClr val="tx1"/>
                </a:solidFill>
                <a:effectLst/>
                <a:latin typeface="+mn-lt"/>
                <a:ea typeface="+mn-ea"/>
                <a:cs typeface="+mn-cs"/>
              </a:rPr>
              <a:t> del </a:t>
            </a:r>
            <a:r>
              <a:rPr lang="en-US" sz="1200" b="0" i="0" u="none" strike="noStrike" kern="1200" dirty="0" err="1">
                <a:solidFill>
                  <a:schemeClr val="tx1"/>
                </a:solidFill>
                <a:effectLst/>
                <a:latin typeface="+mn-lt"/>
                <a:ea typeface="+mn-ea"/>
                <a:cs typeface="+mn-cs"/>
              </a:rPr>
              <a:t>pronóstico</a:t>
            </a:r>
            <a:r>
              <a:rPr lang="en-US" sz="1200" b="0" i="0" u="none" strike="noStrike" kern="1200" dirty="0">
                <a:solidFill>
                  <a:schemeClr val="tx1"/>
                </a:solidFill>
                <a:effectLst/>
                <a:latin typeface="+mn-lt"/>
                <a:ea typeface="+mn-ea"/>
                <a:cs typeface="+mn-cs"/>
              </a:rPr>
              <a:t> contra los </a:t>
            </a:r>
            <a:r>
              <a:rPr lang="en-US" sz="1200" b="0" i="0" u="none" strike="noStrike" kern="1200" dirty="0" err="1">
                <a:solidFill>
                  <a:schemeClr val="tx1"/>
                </a:solidFill>
                <a:effectLst/>
                <a:latin typeface="+mn-lt"/>
                <a:ea typeface="+mn-ea"/>
                <a:cs typeface="+mn-cs"/>
              </a:rPr>
              <a:t>valores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reales</a:t>
            </a:r>
            <a:r>
              <a:rPr lang="en-US" sz="1200" b="0" i="0" u="none" strike="noStrike" kern="1200" dirty="0">
                <a:solidFill>
                  <a:schemeClr val="tx1"/>
                </a:solidFill>
                <a:effectLst/>
                <a:latin typeface="+mn-lt"/>
                <a:ea typeface="+mn-ea"/>
                <a:cs typeface="+mn-cs"/>
              </a:rPr>
              <a:t> del </a:t>
            </a:r>
            <a:r>
              <a:rPr lang="en-US" sz="1200" b="0" i="0" u="none" strike="noStrike" kern="1200" dirty="0" err="1">
                <a:solidFill>
                  <a:schemeClr val="tx1"/>
                </a:solidFill>
                <a:effectLst/>
                <a:latin typeface="+mn-lt"/>
                <a:ea typeface="+mn-ea"/>
                <a:cs typeface="+mn-cs"/>
              </a:rPr>
              <a:t>siguiente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periodo.El</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objetivo</a:t>
            </a:r>
            <a:r>
              <a:rPr lang="en-US" sz="1200" b="0" i="0" u="none" strike="noStrike" kern="1200" dirty="0">
                <a:solidFill>
                  <a:schemeClr val="tx1"/>
                </a:solidFill>
                <a:effectLst/>
                <a:latin typeface="+mn-lt"/>
                <a:ea typeface="+mn-ea"/>
                <a:cs typeface="+mn-cs"/>
              </a:rPr>
              <a:t> es </a:t>
            </a:r>
            <a:r>
              <a:rPr lang="en-US" sz="1200" b="0" i="0" u="none" strike="noStrike" kern="1200" dirty="0" err="1">
                <a:solidFill>
                  <a:schemeClr val="tx1"/>
                </a:solidFill>
                <a:effectLst/>
                <a:latin typeface="+mn-lt"/>
                <a:ea typeface="+mn-ea"/>
                <a:cs typeface="+mn-cs"/>
              </a:rPr>
              <a:t>encontrar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valores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cercanos</a:t>
            </a:r>
            <a:r>
              <a:rPr lang="en-US" sz="1200" b="0" i="0" u="none" strike="noStrike" kern="1200" dirty="0">
                <a:solidFill>
                  <a:schemeClr val="tx1"/>
                </a:solidFill>
                <a:effectLst/>
                <a:latin typeface="+mn-lt"/>
                <a:ea typeface="+mn-ea"/>
                <a:cs typeface="+mn-cs"/>
              </a:rPr>
              <a:t> a 1 para </a:t>
            </a:r>
            <a:r>
              <a:rPr lang="en-US" sz="1200" b="0" i="0" u="none" strike="noStrike" kern="1200" dirty="0" err="1">
                <a:solidFill>
                  <a:schemeClr val="tx1"/>
                </a:solidFill>
                <a:effectLst/>
                <a:latin typeface="+mn-lt"/>
                <a:ea typeface="+mn-ea"/>
                <a:cs typeface="+mn-cs"/>
              </a:rPr>
              <a:t>emitir</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juicios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favorables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sobre</a:t>
            </a:r>
            <a:r>
              <a:rPr lang="en-US" sz="1200" b="0" i="0" u="none" strike="noStrike" kern="1200" dirty="0">
                <a:solidFill>
                  <a:schemeClr val="tx1"/>
                </a:solidFill>
                <a:effectLst/>
                <a:latin typeface="+mn-lt"/>
                <a:ea typeface="+mn-ea"/>
                <a:cs typeface="+mn-cs"/>
              </a:rPr>
              <a:t> el </a:t>
            </a:r>
            <a:r>
              <a:rPr lang="en-US" sz="1200" b="0" i="0" u="none" strike="noStrike" kern="1200" dirty="0" err="1">
                <a:solidFill>
                  <a:schemeClr val="tx1"/>
                </a:solidFill>
                <a:effectLst/>
                <a:latin typeface="+mn-lt"/>
                <a:ea typeface="+mn-ea"/>
                <a:cs typeface="+mn-cs"/>
              </a:rPr>
              <a:t>modelo</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pronóstico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seleccionado</a:t>
            </a:r>
            <a:r>
              <a:rPr lang="en-US" sz="1200" b="0" i="0" u="none" strike="noStrike" kern="1200" dirty="0">
                <a:solidFill>
                  <a:schemeClr val="tx1"/>
                </a:solidFill>
                <a:effectLst/>
                <a:latin typeface="+mn-lt"/>
                <a:ea typeface="+mn-ea"/>
                <a:cs typeface="+mn-cs"/>
              </a:rPr>
              <a:t>. Este </a:t>
            </a:r>
            <a:r>
              <a:rPr lang="en-US" sz="1200" b="0" i="0" u="none" strike="noStrike" kern="1200" dirty="0" err="1">
                <a:solidFill>
                  <a:schemeClr val="tx1"/>
                </a:solidFill>
                <a:effectLst/>
                <a:latin typeface="+mn-lt"/>
                <a:ea typeface="+mn-ea"/>
                <a:cs typeface="+mn-cs"/>
              </a:rPr>
              <a:t>indicador</a:t>
            </a:r>
            <a:r>
              <a:rPr lang="en-US" sz="1200" b="0" i="0" u="none" strike="noStrike" kern="1200" dirty="0">
                <a:solidFill>
                  <a:schemeClr val="tx1"/>
                </a:solidFill>
                <a:effectLst/>
                <a:latin typeface="+mn-lt"/>
                <a:ea typeface="+mn-ea"/>
                <a:cs typeface="+mn-cs"/>
              </a:rPr>
              <a:t> se </a:t>
            </a:r>
            <a:r>
              <a:rPr lang="en-US" sz="1200" b="0" i="0" u="none" strike="noStrike" kern="1200" dirty="0" err="1">
                <a:solidFill>
                  <a:schemeClr val="tx1"/>
                </a:solidFill>
                <a:effectLst/>
                <a:latin typeface="+mn-lt"/>
                <a:ea typeface="+mn-ea"/>
                <a:cs typeface="+mn-cs"/>
              </a:rPr>
              <a:t>puede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utilizar</a:t>
            </a:r>
            <a:r>
              <a:rPr lang="en-US" sz="1200" b="0" i="0" u="none" strike="noStrike" kern="1200" dirty="0">
                <a:solidFill>
                  <a:schemeClr val="tx1"/>
                </a:solidFill>
                <a:effectLst/>
                <a:latin typeface="+mn-lt"/>
                <a:ea typeface="+mn-ea"/>
                <a:cs typeface="+mn-cs"/>
              </a:rPr>
              <a:t> para </a:t>
            </a:r>
            <a:r>
              <a:rPr lang="en-US" sz="1200" b="0" i="0" u="none" strike="noStrike" kern="1200" dirty="0" err="1">
                <a:solidFill>
                  <a:schemeClr val="tx1"/>
                </a:solidFill>
                <a:effectLst/>
                <a:latin typeface="+mn-lt"/>
                <a:ea typeface="+mn-ea"/>
                <a:cs typeface="+mn-cs"/>
              </a:rPr>
              <a:t>medir</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precisión</a:t>
            </a:r>
            <a:r>
              <a:rPr lang="en-US" sz="1200" b="0" i="0" u="none" strike="noStrike" kern="1200" dirty="0">
                <a:solidFill>
                  <a:schemeClr val="tx1"/>
                </a:solidFill>
                <a:effectLst/>
                <a:latin typeface="+mn-lt"/>
                <a:ea typeface="+mn-ea"/>
                <a:cs typeface="+mn-cs"/>
              </a:rPr>
              <a:t> por </a:t>
            </a:r>
            <a:r>
              <a:rPr lang="en-US" sz="1200" b="0" i="0" u="none" strike="noStrike" kern="1200" dirty="0" err="1">
                <a:solidFill>
                  <a:schemeClr val="tx1"/>
                </a:solidFill>
                <a:effectLst/>
                <a:latin typeface="+mn-lt"/>
                <a:ea typeface="+mn-ea"/>
                <a:cs typeface="+mn-cs"/>
              </a:rPr>
              <a:t>semana</a:t>
            </a:r>
            <a:r>
              <a:rPr lang="en-US" sz="1200" b="0" i="0" u="none" strike="noStrike" kern="1200" dirty="0">
                <a:solidFill>
                  <a:schemeClr val="tx1"/>
                </a:solidFill>
                <a:effectLst/>
                <a:latin typeface="+mn-lt"/>
                <a:ea typeface="+mn-ea"/>
                <a:cs typeface="+mn-cs"/>
              </a:rPr>
              <a:t>, por </a:t>
            </a:r>
            <a:r>
              <a:rPr lang="en-US" sz="1200" b="0" i="0" u="none" strike="noStrike" kern="1200" dirty="0" err="1">
                <a:solidFill>
                  <a:schemeClr val="tx1"/>
                </a:solidFill>
                <a:effectLst/>
                <a:latin typeface="+mn-lt"/>
                <a:ea typeface="+mn-ea"/>
                <a:cs typeface="+mn-cs"/>
              </a:rPr>
              <a:t>mes</a:t>
            </a:r>
            <a:r>
              <a:rPr lang="en-US" sz="1200" b="0" i="0" u="none" strike="noStrike" kern="1200" dirty="0">
                <a:solidFill>
                  <a:schemeClr val="tx1"/>
                </a:solidFill>
                <a:effectLst/>
                <a:latin typeface="+mn-lt"/>
                <a:ea typeface="+mn-ea"/>
                <a:cs typeface="+mn-cs"/>
              </a:rPr>
              <a:t>, por </a:t>
            </a:r>
            <a:r>
              <a:rPr lang="en-US" sz="1200" b="0" i="0" u="none" strike="noStrike" kern="1200" dirty="0" err="1">
                <a:solidFill>
                  <a:schemeClr val="tx1"/>
                </a:solidFill>
                <a:effectLst/>
                <a:latin typeface="+mn-lt"/>
                <a:ea typeface="+mn-ea"/>
                <a:cs typeface="+mn-cs"/>
              </a:rPr>
              <a:t>ítem</a:t>
            </a:r>
            <a:r>
              <a:rPr lang="en-US" sz="1200" b="0" i="0" u="none" strike="noStrike" kern="1200" dirty="0">
                <a:solidFill>
                  <a:schemeClr val="tx1"/>
                </a:solidFill>
                <a:effectLst/>
                <a:latin typeface="+mn-lt"/>
                <a:ea typeface="+mn-ea"/>
                <a:cs typeface="+mn-cs"/>
              </a:rPr>
              <a:t> o de </a:t>
            </a:r>
            <a:r>
              <a:rPr lang="en-US" sz="1200" b="0" i="0" u="none" strike="noStrike" kern="1200" dirty="0" err="1">
                <a:solidFill>
                  <a:schemeClr val="tx1"/>
                </a:solidFill>
                <a:effectLst/>
                <a:latin typeface="+mn-lt"/>
                <a:ea typeface="+mn-ea"/>
                <a:cs typeface="+mn-cs"/>
              </a:rPr>
              <a:t>acuerdo</a:t>
            </a:r>
            <a:r>
              <a:rPr lang="en-US" sz="1200" b="0" i="0" u="none" strike="noStrike" kern="1200" dirty="0">
                <a:solidFill>
                  <a:schemeClr val="tx1"/>
                </a:solidFill>
                <a:effectLst/>
                <a:latin typeface="+mn-lt"/>
                <a:ea typeface="+mn-ea"/>
                <a:cs typeface="+mn-cs"/>
              </a:rPr>
              <a:t> a sus </a:t>
            </a:r>
            <a:r>
              <a:rPr lang="en-US" sz="1200" b="0" i="0" u="none" strike="noStrike" kern="1200" dirty="0" err="1">
                <a:solidFill>
                  <a:schemeClr val="tx1"/>
                </a:solidFill>
                <a:effectLst/>
                <a:latin typeface="+mn-lt"/>
                <a:ea typeface="+mn-ea"/>
                <a:cs typeface="+mn-cs"/>
              </a:rPr>
              <a:t>necesidades</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representación</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fórmula</a:t>
            </a:r>
            <a:r>
              <a:rPr lang="en-US" sz="1200" b="0" i="0" u="none" strike="noStrike" kern="1200" dirty="0">
                <a:solidFill>
                  <a:schemeClr val="tx1"/>
                </a:solidFill>
                <a:effectLst/>
                <a:latin typeface="+mn-lt"/>
                <a:ea typeface="+mn-ea"/>
                <a:cs typeface="+mn-cs"/>
              </a:rPr>
              <a:t> para es </a:t>
            </a:r>
            <a:r>
              <a:rPr lang="en-US" sz="1200" b="0" i="0" u="none" strike="noStrike" kern="1200" dirty="0" err="1">
                <a:solidFill>
                  <a:schemeClr val="tx1"/>
                </a:solidFill>
                <a:effectLst/>
                <a:latin typeface="+mn-lt"/>
                <a:ea typeface="+mn-ea"/>
                <a:cs typeface="+mn-cs"/>
              </a:rPr>
              <a:t>indicador</a:t>
            </a:r>
            <a:r>
              <a:rPr lang="en-US" sz="1200" b="0" i="0" u="none" strike="noStrike" kern="1200" dirty="0">
                <a:solidFill>
                  <a:schemeClr val="tx1"/>
                </a:solidFill>
                <a:effectLst/>
                <a:latin typeface="+mn-lt"/>
                <a:ea typeface="+mn-ea"/>
                <a:cs typeface="+mn-cs"/>
              </a:rPr>
              <a:t> es:</a:t>
            </a:r>
          </a:p>
          <a:p>
            <a:pPr fontAlgn="base"/>
            <a:r>
              <a:rPr lang="en-US" sz="1200" b="0" i="0" u="none" strike="noStrike" kern="1200" dirty="0">
                <a:solidFill>
                  <a:schemeClr val="tx1"/>
                </a:solidFill>
                <a:effectLst/>
                <a:latin typeface="+mn-lt"/>
                <a:ea typeface="+mn-ea"/>
                <a:cs typeface="+mn-cs"/>
              </a:rPr>
              <a:t>              FA (forecast accuracy) = 1 – </a:t>
            </a:r>
            <a:r>
              <a:rPr lang="en-US" sz="1200" b="0" i="0" u="none" strike="noStrike" kern="1200" dirty="0" err="1">
                <a:solidFill>
                  <a:schemeClr val="tx1"/>
                </a:solidFill>
                <a:effectLst/>
                <a:latin typeface="+mn-lt"/>
                <a:ea typeface="+mn-ea"/>
                <a:cs typeface="+mn-cs"/>
              </a:rPr>
              <a:t>ea</a:t>
            </a:r>
            <a:r>
              <a:rPr lang="en-US" sz="1200" b="0" i="0" u="none" strike="noStrike" kern="1200" dirty="0">
                <a:solidFill>
                  <a:schemeClr val="tx1"/>
                </a:solidFill>
                <a:effectLst/>
                <a:latin typeface="+mn-lt"/>
                <a:ea typeface="+mn-ea"/>
                <a:cs typeface="+mn-cs"/>
              </a:rPr>
              <a:t>(%). </a:t>
            </a:r>
          </a:p>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19</a:t>
            </a:fld>
            <a:endParaRPr lang="es-ES"/>
          </a:p>
        </p:txBody>
      </p:sp>
    </p:spTree>
    <p:extLst>
      <p:ext uri="{BB962C8B-B14F-4D97-AF65-F5344CB8AC3E}">
        <p14:creationId xmlns:p14="http://schemas.microsoft.com/office/powerpoint/2010/main" val="367366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_tradnl" dirty="0"/>
              <a:t>El proceso de revisión de literatura planteado como parte de los objetivos fue necesaria, debido a que mediante este proceso de investigación  se definieron los conceptos de analítica avanzada; la clasificación y los tipos de algoritmos a ser utilizados, nos permitió definir como realizar el análisis del comportamiento de los datos, y el uso de herramientas de análisis y exploración de datos, las cuales ayudaron a definir las mejores alternativas de aplicación.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2. Se desarrolló el modelo de predicción de precios de renta de buques tanqueros tipo aframax  utilizando la herramienta analítica Rapidminer, haciendo uso del algoritmo de regresión lineal, todos los elementos constituyentes del modelo fueron integrados de forma lógica y sucesivamente tomando en consideración la metodología CRISP-DM, al final se validaron los datos obtenidos del pronóstico de dos métodos en base a los errores estadísticos y en base a la precisión de la predicción resultando un exitosa implementación.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3. </a:t>
            </a:r>
            <a:r>
              <a:rPr lang="es-ES_tradnl" sz="1200" dirty="0"/>
              <a:t>Se construyó el modelo de pronóstico, haciendo uso de la analítica avanzada con base en modelos y se mejoró el proceso de proyección de ingresos por renta de buques tanqueros en una compañía naviera, logrando un porcentaje de precisión de la predicción en la herramienta de analítica avanzada de 89.9% y en la herramienta de inteligencia de negocio igual al 93.3%, por lo que se valida la hipótesis planteada y se asume como válida para proyectar los ingresos por renta de buques y mejorar la predicción de ingresos, y establecer la mejor referencia para la adquisición de buques tanqueros y la planificación de ingresos en la flota de una compañía naviera.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t>4. El proyecto se complementó con la generación de un aplicativo que facilita el análisis visual por parte del usuario final, este fue desarrollado sobre la herramienta de inteligencia de negocios llamado Tableau Software, con el objetivo una mayor interacción con el usuario final.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21</a:t>
            </a:fld>
            <a:endParaRPr lang="es-ES"/>
          </a:p>
        </p:txBody>
      </p:sp>
    </p:spTree>
    <p:extLst>
      <p:ext uri="{BB962C8B-B14F-4D97-AF65-F5344CB8AC3E}">
        <p14:creationId xmlns:p14="http://schemas.microsoft.com/office/powerpoint/2010/main" val="3108150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1. Al momento de establecer las necesidad de cualquier proyecto analítico se recomienda levantar correctamente los requerimientos y sobre todo prestar el tiempo necesario para definir el alcance,  y evitar la presencia de cualquier evento que retrase la ejecución del proyecto o que causen falsas expectativas en el usuario final.</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2. El presente modelo implementado, para la empresa naviera EP FLOPEC podrá servir como base para proyectos analíticos de referencia, en el sector naviero y transporte de hidrocarburos. </a:t>
            </a:r>
          </a:p>
          <a:p>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3. Es necesario tener en cuenta que la predicción se realizó con base a un histórico de los costos de los buques tanqueros alrededor del mundo, y se debe considerar que el mercado de transporte de hidrocarburos, es afectado directamente por factores de índole social, económico y político a nivel mundial, y que pueden causar cambios drásticos en el pronóstico de los precios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dirty="0"/>
              <a:t>4. Se recomienda que para que cualquier análisis predictivo analítico se tenga al menos de tres a cinco años de información histórica de tal manera que el entrenamiento del modelo sea el óptimo.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dirty="0"/>
          </a:p>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22</a:t>
            </a:fld>
            <a:endParaRPr lang="es-ES"/>
          </a:p>
        </p:txBody>
      </p:sp>
    </p:spTree>
    <p:extLst>
      <p:ext uri="{BB962C8B-B14F-4D97-AF65-F5344CB8AC3E}">
        <p14:creationId xmlns:p14="http://schemas.microsoft.com/office/powerpoint/2010/main" val="407744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E9E97A9-C586-4B0E-95D6-EC4850B26820}"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3</a:t>
            </a:fld>
            <a:endParaRPr lang="es-ES"/>
          </a:p>
        </p:txBody>
      </p:sp>
    </p:spTree>
    <p:extLst>
      <p:ext uri="{BB962C8B-B14F-4D97-AF65-F5344CB8AC3E}">
        <p14:creationId xmlns:p14="http://schemas.microsoft.com/office/powerpoint/2010/main" val="157257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4</a:t>
            </a:fld>
            <a:endParaRPr lang="es-ES"/>
          </a:p>
        </p:txBody>
      </p:sp>
    </p:spTree>
    <p:extLst>
      <p:ext uri="{BB962C8B-B14F-4D97-AF65-F5344CB8AC3E}">
        <p14:creationId xmlns:p14="http://schemas.microsoft.com/office/powerpoint/2010/main" val="289579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Las predicciones de ingresos económicos para un buque petrolero no han sido establecidas mediante técnicas de análisis de datos.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La necesidad de las empresas navieras de conocer de la forma mas precisa posible, el comportamiento del mercado y definir las tasas de ingresos por renta de buques tanqueros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Y </a:t>
            </a:r>
            <a:r>
              <a:rPr lang="es-ES_tradnl" alt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asi</a:t>
            </a:r>
            <a:r>
              <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lograr una mejor </a:t>
            </a:r>
            <a:r>
              <a:rPr lang="es-ES_tradnl" alt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proyeccion</a:t>
            </a:r>
            <a:r>
              <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de gastos operativos, minimizar los riesgos, proyectar gastos de </a:t>
            </a:r>
            <a:r>
              <a:rPr lang="es-ES_tradnl" altLang="en-US" sz="12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comnbustible</a:t>
            </a:r>
            <a:r>
              <a:rPr lang="es-ES_tradnl" alt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y hasta definir la cantidad de tripulación necesaria. </a:t>
            </a:r>
          </a:p>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5</a:t>
            </a:fld>
            <a:endParaRPr lang="es-ES"/>
          </a:p>
        </p:txBody>
      </p:sp>
    </p:spTree>
    <p:extLst>
      <p:ext uri="{BB962C8B-B14F-4D97-AF65-F5344CB8AC3E}">
        <p14:creationId xmlns:p14="http://schemas.microsoft.com/office/powerpoint/2010/main" val="41510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6</a:t>
            </a:fld>
            <a:endParaRPr lang="es-ES"/>
          </a:p>
        </p:txBody>
      </p:sp>
    </p:spTree>
    <p:extLst>
      <p:ext uri="{BB962C8B-B14F-4D97-AF65-F5344CB8AC3E}">
        <p14:creationId xmlns:p14="http://schemas.microsoft.com/office/powerpoint/2010/main" val="272895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análisis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predictivo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utiliza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técnicas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estadísticas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estimar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comportamiento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resultado</a:t>
            </a:r>
            <a:r>
              <a:rPr lang="en-US" sz="1200" kern="1200" dirty="0">
                <a:solidFill>
                  <a:schemeClr val="tx1"/>
                </a:solidFill>
                <a:effectLst/>
                <a:latin typeface="+mn-lt"/>
                <a:ea typeface="+mn-ea"/>
                <a:cs typeface="+mn-cs"/>
              </a:rPr>
              <a:t> es probable. Es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intenta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proyectar</a:t>
            </a:r>
            <a:r>
              <a:rPr lang="en-US" sz="1200" kern="1200" dirty="0">
                <a:solidFill>
                  <a:schemeClr val="tx1"/>
                </a:solidFill>
                <a:effectLst/>
                <a:latin typeface="+mn-lt"/>
                <a:ea typeface="+mn-ea"/>
                <a:cs typeface="+mn-cs"/>
              </a:rPr>
              <a:t> lo que </a:t>
            </a:r>
            <a:r>
              <a:rPr lang="en-US" sz="1200" kern="1200" dirty="0" err="1">
                <a:solidFill>
                  <a:schemeClr val="tx1"/>
                </a:solidFill>
                <a:effectLst/>
                <a:latin typeface="+mn-lt"/>
                <a:ea typeface="+mn-ea"/>
                <a:cs typeface="+mn-cs"/>
              </a:rPr>
              <a:t>puede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ocurrir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prediciendo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situaciones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futuras</a:t>
            </a:r>
            <a:r>
              <a:rPr lang="en-US" sz="1200" kern="1200" dirty="0">
                <a:solidFill>
                  <a:schemeClr val="tx1"/>
                </a:solidFill>
                <a:effectLst/>
                <a:latin typeface="+mn-lt"/>
                <a:ea typeface="+mn-ea"/>
                <a:cs typeface="+mn-cs"/>
              </a:rPr>
              <a:t>. Por tanto,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naturaleza</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probabilística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porque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dicen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cuál</a:t>
            </a:r>
            <a:r>
              <a:rPr lang="en-US" sz="1200" kern="1200" dirty="0">
                <a:solidFill>
                  <a:schemeClr val="tx1"/>
                </a:solidFill>
                <a:effectLst/>
                <a:latin typeface="+mn-lt"/>
                <a:ea typeface="+mn-ea"/>
                <a:cs typeface="+mn-cs"/>
              </a:rPr>
              <a:t> es la </a:t>
            </a:r>
            <a:r>
              <a:rPr lang="en-US" sz="1200" kern="1200" dirty="0" err="1">
                <a:solidFill>
                  <a:schemeClr val="tx1"/>
                </a:solidFill>
                <a:effectLst/>
                <a:latin typeface="+mn-lt"/>
                <a:ea typeface="+mn-ea"/>
                <a:cs typeface="+mn-cs"/>
              </a:rPr>
              <a:t>probabilidad</a:t>
            </a:r>
            <a:r>
              <a:rPr lang="en-US" sz="1200" kern="1200" dirty="0">
                <a:solidFill>
                  <a:schemeClr val="tx1"/>
                </a:solidFill>
                <a:effectLst/>
                <a:latin typeface="+mn-lt"/>
                <a:ea typeface="+mn-ea"/>
                <a:cs typeface="+mn-cs"/>
              </a:rPr>
              <a:t> de que algo </a:t>
            </a:r>
            <a:r>
              <a:rPr lang="en-US" sz="1200" kern="1200" dirty="0" err="1">
                <a:solidFill>
                  <a:schemeClr val="tx1"/>
                </a:solidFill>
                <a:effectLst/>
                <a:latin typeface="+mn-lt"/>
                <a:ea typeface="+mn-ea"/>
                <a:cs typeface="+mn-cs"/>
              </a:rPr>
              <a:t>suceda</a:t>
            </a:r>
            <a:r>
              <a:rPr lang="en-US" sz="1200" kern="1200" dirty="0">
                <a:solidFill>
                  <a:schemeClr val="tx1"/>
                </a:solidFill>
                <a:effectLst/>
                <a:latin typeface="+mn-lt"/>
                <a:ea typeface="+mn-ea"/>
                <a:cs typeface="+mn-cs"/>
              </a:rPr>
              <a:t>. </a:t>
            </a:r>
            <a:endParaRPr lang="en-US" dirty="0">
              <a:effectLst/>
            </a:endParaRPr>
          </a:p>
          <a:p>
            <a:endParaRPr lang="es-EC" dirty="0"/>
          </a:p>
          <a:p>
            <a:r>
              <a:rPr lang="en-US" sz="1200" b="0" i="0" u="none" strike="noStrike" kern="1200" dirty="0" err="1">
                <a:solidFill>
                  <a:schemeClr val="tx1"/>
                </a:solidFill>
                <a:effectLst/>
                <a:latin typeface="+mn-lt"/>
                <a:ea typeface="+mn-ea"/>
                <a:cs typeface="+mn-cs"/>
              </a:rPr>
              <a:t>Permitiendo</a:t>
            </a:r>
            <a:r>
              <a:rPr lang="en-US" sz="1200" b="0"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predecir</a:t>
            </a:r>
            <a:r>
              <a:rPr lang="en-US" sz="1200" b="1" i="0" u="none" strike="noStrike" kern="1200" dirty="0">
                <a:solidFill>
                  <a:schemeClr val="tx1"/>
                </a:solidFill>
                <a:effectLst/>
                <a:latin typeface="+mn-lt"/>
                <a:ea typeface="+mn-ea"/>
                <a:cs typeface="+mn-cs"/>
              </a:rPr>
              <a:t> de forma </a:t>
            </a:r>
            <a:r>
              <a:rPr lang="en-US" sz="1200" b="1" i="0" u="none" strike="noStrike" kern="1200" dirty="0" err="1">
                <a:solidFill>
                  <a:schemeClr val="tx1"/>
                </a:solidFill>
                <a:effectLst/>
                <a:latin typeface="+mn-lt"/>
                <a:ea typeface="+mn-ea"/>
                <a:cs typeface="+mn-cs"/>
              </a:rPr>
              <a:t>precisa</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qué</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va</a:t>
            </a:r>
            <a:r>
              <a:rPr lang="en-US" sz="1200" b="1" i="0" u="none" strike="noStrike" kern="1200" dirty="0">
                <a:solidFill>
                  <a:schemeClr val="tx1"/>
                </a:solidFill>
                <a:effectLst/>
                <a:latin typeface="+mn-lt"/>
                <a:ea typeface="+mn-ea"/>
                <a:cs typeface="+mn-cs"/>
              </a:rPr>
              <a:t> a pasar </a:t>
            </a:r>
            <a:r>
              <a:rPr lang="en-US" sz="1200" b="1" i="0" u="none" strike="noStrike" kern="1200" dirty="0" err="1">
                <a:solidFill>
                  <a:schemeClr val="tx1"/>
                </a:solidFill>
                <a:effectLst/>
                <a:latin typeface="+mn-lt"/>
                <a:ea typeface="+mn-ea"/>
                <a:cs typeface="+mn-cs"/>
              </a:rPr>
              <a:t>en</a:t>
            </a:r>
            <a:r>
              <a:rPr lang="en-US" sz="1200" b="1" i="0" u="none" strike="noStrike" kern="1200" dirty="0">
                <a:solidFill>
                  <a:schemeClr val="tx1"/>
                </a:solidFill>
                <a:effectLst/>
                <a:latin typeface="+mn-lt"/>
                <a:ea typeface="+mn-ea"/>
                <a:cs typeface="+mn-cs"/>
              </a:rPr>
              <a:t> el </a:t>
            </a:r>
            <a:r>
              <a:rPr lang="en-US" sz="1200" b="1" i="0" u="none" strike="noStrike" kern="1200" dirty="0" err="1">
                <a:solidFill>
                  <a:schemeClr val="tx1"/>
                </a:solidFill>
                <a:effectLst/>
                <a:latin typeface="+mn-lt"/>
                <a:ea typeface="+mn-ea"/>
                <a:cs typeface="+mn-cs"/>
              </a:rPr>
              <a:t>futuro</a:t>
            </a:r>
            <a:r>
              <a:rPr lang="en-US" sz="1200" b="0" i="0" u="none" strike="noStrike" kern="1200" dirty="0">
                <a:solidFill>
                  <a:schemeClr val="tx1"/>
                </a:solidFill>
                <a:effectLst/>
                <a:latin typeface="+mn-lt"/>
                <a:ea typeface="+mn-ea"/>
                <a:cs typeface="+mn-cs"/>
              </a:rPr>
              <a:t>, o </a:t>
            </a:r>
            <a:r>
              <a:rPr lang="en-US" sz="1200" b="0" i="0" u="none" strike="noStrike" kern="1200" dirty="0" err="1">
                <a:solidFill>
                  <a:schemeClr val="tx1"/>
                </a:solidFill>
                <a:effectLst/>
                <a:latin typeface="+mn-lt"/>
                <a:ea typeface="+mn-ea"/>
                <a:cs typeface="+mn-cs"/>
              </a:rPr>
              <a:t>proporcionando</a:t>
            </a:r>
            <a:r>
              <a:rPr lang="en-US" sz="1200" b="0" i="0" u="none" strike="noStrike" kern="1200" dirty="0">
                <a:solidFill>
                  <a:schemeClr val="tx1"/>
                </a:solidFill>
                <a:effectLst/>
                <a:latin typeface="+mn-lt"/>
                <a:ea typeface="+mn-ea"/>
                <a:cs typeface="+mn-cs"/>
              </a:rPr>
              <a:t> la </a:t>
            </a:r>
            <a:r>
              <a:rPr lang="en-US" sz="1200" b="0" i="0" u="none" strike="noStrike" kern="1200" dirty="0" err="1">
                <a:solidFill>
                  <a:schemeClr val="tx1"/>
                </a:solidFill>
                <a:effectLst/>
                <a:latin typeface="+mn-lt"/>
                <a:ea typeface="+mn-ea"/>
                <a:cs typeface="+mn-cs"/>
              </a:rPr>
              <a:t>capacidad</a:t>
            </a:r>
            <a:r>
              <a:rPr lang="en-US" sz="1200" b="0" i="0" u="none" strike="noStrike" kern="1200" dirty="0">
                <a:solidFill>
                  <a:schemeClr val="tx1"/>
                </a:solidFill>
                <a:effectLst/>
                <a:latin typeface="+mn-lt"/>
                <a:ea typeface="+mn-ea"/>
                <a:cs typeface="+mn-cs"/>
              </a:rPr>
              <a:t> de </a:t>
            </a:r>
            <a:r>
              <a:rPr lang="en-US" sz="1200" b="0" i="0" u="none" strike="noStrike" kern="1200" dirty="0" err="1">
                <a:solidFill>
                  <a:schemeClr val="tx1"/>
                </a:solidFill>
                <a:effectLst/>
                <a:latin typeface="+mn-lt"/>
                <a:ea typeface="+mn-ea"/>
                <a:cs typeface="+mn-cs"/>
              </a:rPr>
              <a:t>identiﬁcar</a:t>
            </a:r>
            <a:r>
              <a:rPr lang="en-US" sz="1200" b="0" i="0" u="none" strike="noStrike" kern="1200" dirty="0">
                <a:solidFill>
                  <a:schemeClr val="tx1"/>
                </a:solidFill>
                <a:effectLst/>
                <a:latin typeface="+mn-lt"/>
                <a:ea typeface="+mn-ea"/>
                <a:cs typeface="+mn-cs"/>
              </a:rPr>
              <a:t> l</a:t>
            </a:r>
            <a:r>
              <a:rPr lang="en-US" sz="1200" b="1" i="0" u="none" strike="noStrike" kern="1200" dirty="0">
                <a:solidFill>
                  <a:schemeClr val="tx1"/>
                </a:solidFill>
                <a:effectLst/>
                <a:latin typeface="+mn-lt"/>
                <a:ea typeface="+mn-ea"/>
                <a:cs typeface="+mn-cs"/>
              </a:rPr>
              <a:t>as </a:t>
            </a:r>
            <a:r>
              <a:rPr lang="en-US" sz="1200" b="1" i="0" u="none" strike="noStrike" kern="1200" dirty="0" err="1">
                <a:solidFill>
                  <a:schemeClr val="tx1"/>
                </a:solidFill>
                <a:effectLst/>
                <a:latin typeface="+mn-lt"/>
                <a:ea typeface="+mn-ea"/>
                <a:cs typeface="+mn-cs"/>
              </a:rPr>
              <a:t>mejores</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decisiones</a:t>
            </a:r>
            <a:r>
              <a:rPr lang="en-US" sz="1200" b="1" i="0" u="none" strike="noStrike" kern="1200" dirty="0">
                <a:solidFill>
                  <a:schemeClr val="tx1"/>
                </a:solidFill>
                <a:effectLst/>
                <a:latin typeface="+mn-lt"/>
                <a:ea typeface="+mn-ea"/>
                <a:cs typeface="+mn-cs"/>
              </a:rPr>
              <a:t> de </a:t>
            </a:r>
            <a:r>
              <a:rPr lang="en-US" sz="1200" b="1" i="0" u="none" strike="noStrike" kern="1200" dirty="0" err="1">
                <a:solidFill>
                  <a:schemeClr val="tx1"/>
                </a:solidFill>
                <a:effectLst/>
                <a:latin typeface="+mn-lt"/>
                <a:ea typeface="+mn-ea"/>
                <a:cs typeface="+mn-cs"/>
              </a:rPr>
              <a:t>negocio</a:t>
            </a:r>
            <a:r>
              <a:rPr lang="en-US" sz="1200" b="1" i="0" u="none" strike="noStrike" kern="1200" dirty="0">
                <a:solidFill>
                  <a:schemeClr val="tx1"/>
                </a:solidFill>
                <a:effectLst/>
                <a:latin typeface="+mn-lt"/>
                <a:ea typeface="+mn-ea"/>
                <a:cs typeface="+mn-cs"/>
              </a:rPr>
              <a:t> ante </a:t>
            </a:r>
            <a:r>
              <a:rPr lang="en-US" sz="1200" b="1" i="0" u="none" strike="noStrike" kern="1200" dirty="0" err="1">
                <a:solidFill>
                  <a:schemeClr val="tx1"/>
                </a:solidFill>
                <a:effectLst/>
                <a:latin typeface="+mn-lt"/>
                <a:ea typeface="+mn-ea"/>
                <a:cs typeface="+mn-cs"/>
              </a:rPr>
              <a:t>problemas</a:t>
            </a:r>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complejos</a:t>
            </a:r>
            <a:r>
              <a:rPr lang="en-US" sz="1200" b="0" i="0" u="none" strike="noStrike" kern="1200" dirty="0">
                <a:solidFill>
                  <a:schemeClr val="tx1"/>
                </a:solidFill>
                <a:effectLst/>
                <a:latin typeface="+mn-lt"/>
                <a:ea typeface="+mn-ea"/>
                <a:cs typeface="+mn-cs"/>
              </a:rPr>
              <a:t>, de entre </a:t>
            </a:r>
            <a:r>
              <a:rPr lang="en-US" sz="1200" b="0" i="0" u="none" strike="noStrike" kern="1200" dirty="0" err="1">
                <a:solidFill>
                  <a:schemeClr val="tx1"/>
                </a:solidFill>
                <a:effectLst/>
                <a:latin typeface="+mn-lt"/>
                <a:ea typeface="+mn-ea"/>
                <a:cs typeface="+mn-cs"/>
              </a:rPr>
              <a:t>todas</a:t>
            </a:r>
            <a:r>
              <a:rPr lang="en-US" sz="1200" b="0" i="0" u="none" strike="noStrike" kern="1200" dirty="0">
                <a:solidFill>
                  <a:schemeClr val="tx1"/>
                </a:solidFill>
                <a:effectLst/>
                <a:latin typeface="+mn-lt"/>
                <a:ea typeface="+mn-ea"/>
                <a:cs typeface="+mn-cs"/>
              </a:rPr>
              <a:t> las </a:t>
            </a:r>
            <a:r>
              <a:rPr lang="en-US" sz="1200" b="0" i="0" u="none" strike="noStrike" kern="1200" dirty="0" err="1">
                <a:solidFill>
                  <a:schemeClr val="tx1"/>
                </a:solidFill>
                <a:effectLst/>
                <a:latin typeface="+mn-lt"/>
                <a:ea typeface="+mn-ea"/>
                <a:cs typeface="+mn-cs"/>
              </a:rPr>
              <a:t>opciones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posibles</a:t>
            </a:r>
            <a:r>
              <a:rPr lang="en-US" sz="1200" b="0" i="0" u="none" strike="noStrike" kern="1200" dirty="0">
                <a:solidFill>
                  <a:schemeClr val="tx1"/>
                </a:solidFill>
                <a:effectLst/>
                <a:latin typeface="+mn-lt"/>
                <a:ea typeface="+mn-ea"/>
                <a:cs typeface="+mn-cs"/>
              </a:rPr>
              <a:t>.</a:t>
            </a:r>
            <a:endParaRPr lang="es-EC" dirty="0"/>
          </a:p>
        </p:txBody>
      </p:sp>
      <p:sp>
        <p:nvSpPr>
          <p:cNvPr id="4" name="3 Marcador de número de diapositiva"/>
          <p:cNvSpPr>
            <a:spLocks noGrp="1"/>
          </p:cNvSpPr>
          <p:nvPr>
            <p:ph type="sldNum" sz="quarter" idx="10"/>
          </p:nvPr>
        </p:nvSpPr>
        <p:spPr/>
        <p:txBody>
          <a:bodyPr/>
          <a:lstStyle/>
          <a:p>
            <a:fld id="{7E9E97A9-C586-4B0E-95D6-EC4850B26820}" type="slidenum">
              <a:rPr lang="es-ES" smtClean="0"/>
              <a:pPr/>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Se construyo una tabla comparativa donde se califico en una escala de 1 al 5. </a:t>
            </a:r>
          </a:p>
          <a:p>
            <a:endParaRPr lang="es-ES_tradnl" dirty="0"/>
          </a:p>
          <a:p>
            <a:r>
              <a:rPr lang="es-ES_tradnl" dirty="0"/>
              <a:t>Tomando como referencia las paginas de </a:t>
            </a:r>
            <a:r>
              <a:rPr lang="es-ES_tradnl" dirty="0" err="1"/>
              <a:t>evaluacio</a:t>
            </a:r>
            <a:r>
              <a:rPr lang="es-ES_tradnl" dirty="0"/>
              <a:t> </a:t>
            </a:r>
            <a:r>
              <a:rPr lang="es-ES_tradnl" dirty="0" err="1"/>
              <a:t>én</a:t>
            </a:r>
            <a:r>
              <a:rPr lang="es-ES_tradnl" dirty="0"/>
              <a:t> de software con el método de la encuesta.</a:t>
            </a:r>
          </a:p>
          <a:p>
            <a:endParaRPr lang="es-ES_tradnl" dirty="0"/>
          </a:p>
          <a:p>
            <a:r>
              <a:rPr lang="es-ES_tradnl" dirty="0"/>
              <a:t>Gartner peer </a:t>
            </a:r>
            <a:r>
              <a:rPr lang="es-ES_tradnl" dirty="0" err="1"/>
              <a:t>insigth</a:t>
            </a:r>
            <a:r>
              <a:rPr lang="es-ES_tradnl" dirty="0"/>
              <a:t> </a:t>
            </a:r>
          </a:p>
          <a:p>
            <a:r>
              <a:rPr lang="es-ES_tradnl" dirty="0"/>
              <a:t>G2 </a:t>
            </a:r>
            <a:r>
              <a:rPr lang="es-ES_tradnl" dirty="0" err="1"/>
              <a:t>analisys</a:t>
            </a:r>
            <a:r>
              <a:rPr lang="es-ES_tradnl" dirty="0"/>
              <a:t> </a:t>
            </a:r>
            <a:r>
              <a:rPr lang="es-ES_tradnl" dirty="0" err="1"/>
              <a:t>webpage</a:t>
            </a:r>
            <a:r>
              <a:rPr lang="es-ES_tradnl" dirty="0"/>
              <a:t> para software</a:t>
            </a:r>
          </a:p>
          <a:p>
            <a:r>
              <a:rPr lang="es-ES_tradnl" dirty="0"/>
              <a:t>IONOS </a:t>
            </a:r>
            <a:r>
              <a:rPr lang="es-ES_tradnl" dirty="0" err="1"/>
              <a:t>guia</a:t>
            </a:r>
            <a:r>
              <a:rPr lang="es-ES_tradnl" dirty="0"/>
              <a:t> digital de herramientas de software</a:t>
            </a:r>
          </a:p>
          <a:p>
            <a:endParaRPr lang="es-ES_tradnl" dirty="0"/>
          </a:p>
          <a:p>
            <a:r>
              <a:rPr lang="es-ES_tradnl" sz="1200" dirty="0">
                <a:hlinkClick r:id="rId3"/>
              </a:rPr>
              <a:t>https://www.gartner.com/reviews/market/data-science-machine-learning-platforms/compare/rapidminer-vs-tibco</a:t>
            </a:r>
            <a:endParaRPr lang="es-ES_tradnl" sz="1200" dirty="0"/>
          </a:p>
          <a:p>
            <a:r>
              <a:rPr lang="es-ES_tradnl" sz="1200" dirty="0">
                <a:hlinkClick r:id="rId4"/>
              </a:rPr>
              <a:t>https://www.g2.com/compare/rapidminer-studio-vs-tibco-data-science</a:t>
            </a:r>
            <a:endParaRPr lang="es-ES_tradnl" sz="1200" dirty="0"/>
          </a:p>
          <a:p>
            <a:r>
              <a:rPr lang="es-ES_tradnl" sz="1200" dirty="0">
                <a:hlinkClick r:id="rId5"/>
              </a:rPr>
              <a:t>https://www.ionos.es/digitalguide/online-marketing/analisis-web/software-de-data-mining-las-mejores-herramientas/</a:t>
            </a:r>
            <a:endParaRPr lang="es-ES_tradnl" sz="1200" dirty="0"/>
          </a:p>
          <a:p>
            <a:endParaRPr lang="es-ES_tradnl" dirty="0"/>
          </a:p>
          <a:p>
            <a:endParaRPr lang="es-ES_tradnl" dirty="0"/>
          </a:p>
        </p:txBody>
      </p:sp>
      <p:sp>
        <p:nvSpPr>
          <p:cNvPr id="4" name="Slide Number Placeholder 3"/>
          <p:cNvSpPr>
            <a:spLocks noGrp="1"/>
          </p:cNvSpPr>
          <p:nvPr>
            <p:ph type="sldNum" sz="quarter" idx="5"/>
          </p:nvPr>
        </p:nvSpPr>
        <p:spPr/>
        <p:txBody>
          <a:bodyPr/>
          <a:lstStyle/>
          <a:p>
            <a:fld id="{7E9E97A9-C586-4B0E-95D6-EC4850B26820}" type="slidenum">
              <a:rPr lang="es-ES" smtClean="0"/>
              <a:pPr/>
              <a:t>10</a:t>
            </a:fld>
            <a:endParaRPr lang="es-ES"/>
          </a:p>
        </p:txBody>
      </p:sp>
    </p:spTree>
    <p:extLst>
      <p:ext uri="{BB962C8B-B14F-4D97-AF65-F5344CB8AC3E}">
        <p14:creationId xmlns:p14="http://schemas.microsoft.com/office/powerpoint/2010/main" val="4175837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Reporte ejemplo que entrega </a:t>
            </a:r>
            <a:r>
              <a:rPr lang="es-ES_tradnl" dirty="0" err="1"/>
              <a:t>Clarksons</a:t>
            </a:r>
            <a:endParaRPr lang="es-ES_tradnl" dirty="0"/>
          </a:p>
          <a:p>
            <a:endParaRPr lang="es-ES_tradnl" dirty="0"/>
          </a:p>
          <a:p>
            <a:r>
              <a:rPr lang="es-ES_tradnl" dirty="0"/>
              <a:t>Como se puede descargar los datos de la </a:t>
            </a:r>
            <a:r>
              <a:rPr lang="es-ES_tradnl" dirty="0" err="1"/>
              <a:t>aplicacion</a:t>
            </a:r>
            <a:r>
              <a:rPr lang="es-ES_tradnl" dirty="0"/>
              <a:t> web de </a:t>
            </a:r>
            <a:r>
              <a:rPr lang="es-ES_tradnl" dirty="0" err="1"/>
              <a:t>clarksons</a:t>
            </a:r>
            <a:r>
              <a:rPr lang="es-ES_tradnl" dirty="0"/>
              <a:t> para poder acceder a los </a:t>
            </a:r>
            <a:r>
              <a:rPr lang="es-ES_tradnl" dirty="0" err="1"/>
              <a:t>historicos</a:t>
            </a:r>
            <a:r>
              <a:rPr lang="es-ES_tradnl" dirty="0"/>
              <a:t> de los datos. </a:t>
            </a:r>
          </a:p>
        </p:txBody>
      </p:sp>
      <p:sp>
        <p:nvSpPr>
          <p:cNvPr id="4" name="Slide Number Placeholder 3"/>
          <p:cNvSpPr>
            <a:spLocks noGrp="1"/>
          </p:cNvSpPr>
          <p:nvPr>
            <p:ph type="sldNum" sz="quarter" idx="5"/>
          </p:nvPr>
        </p:nvSpPr>
        <p:spPr/>
        <p:txBody>
          <a:bodyPr/>
          <a:lstStyle/>
          <a:p>
            <a:fld id="{7E9E97A9-C586-4B0E-95D6-EC4850B26820}" type="slidenum">
              <a:rPr lang="es-ES" smtClean="0"/>
              <a:pPr/>
              <a:t>11</a:t>
            </a:fld>
            <a:endParaRPr lang="es-ES"/>
          </a:p>
        </p:txBody>
      </p:sp>
    </p:spTree>
    <p:extLst>
      <p:ext uri="{BB962C8B-B14F-4D97-AF65-F5344CB8AC3E}">
        <p14:creationId xmlns:p14="http://schemas.microsoft.com/office/powerpoint/2010/main" val="1501582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21D22C7E-8D62-43B5-B87F-0395039E827B}" type="datetimeFigureOut">
              <a:rPr lang="es-ES" smtClean="0"/>
              <a:pPr/>
              <a:t>10/9/20</a:t>
            </a:fld>
            <a:endParaRPr lang="es-ES"/>
          </a:p>
        </p:txBody>
      </p:sp>
      <p:sp>
        <p:nvSpPr>
          <p:cNvPr id="5" name="Footer Placeholder 4"/>
          <p:cNvSpPr>
            <a:spLocks noGrp="1"/>
          </p:cNvSpPr>
          <p:nvPr>
            <p:ph type="ftr" sz="quarter" idx="11"/>
          </p:nvPr>
        </p:nvSpPr>
        <p:spPr>
          <a:xfrm>
            <a:off x="914400" y="4323846"/>
            <a:ext cx="4880610" cy="365125"/>
          </a:xfrm>
        </p:spPr>
        <p:txBody>
          <a:bodyPr/>
          <a:lstStyle/>
          <a:p>
            <a:endParaRPr lang="es-ES"/>
          </a:p>
        </p:txBody>
      </p:sp>
      <p:sp>
        <p:nvSpPr>
          <p:cNvPr id="6" name="Slide Number Placeholder 5"/>
          <p:cNvSpPr>
            <a:spLocks noGrp="1"/>
          </p:cNvSpPr>
          <p:nvPr>
            <p:ph type="sldNum" sz="quarter" idx="12"/>
          </p:nvPr>
        </p:nvSpPr>
        <p:spPr>
          <a:xfrm>
            <a:off x="6057900" y="1430867"/>
            <a:ext cx="2171700" cy="365125"/>
          </a:xfrm>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8110985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D22C7E-8D62-43B5-B87F-0395039E827B}" type="datetimeFigureOut">
              <a:rPr lang="es-ES" smtClean="0"/>
              <a:pPr/>
              <a:t>10/9/20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179356389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1D22C7E-8D62-43B5-B87F-0395039E827B}" type="datetimeFigureOut">
              <a:rPr lang="es-ES" smtClean="0"/>
              <a:pPr/>
              <a:t>10/9/20</a:t>
            </a:fld>
            <a:endParaRPr lang="es-ES"/>
          </a:p>
        </p:txBody>
      </p:sp>
      <p:sp>
        <p:nvSpPr>
          <p:cNvPr id="6" name="Footer Placeholder 5"/>
          <p:cNvSpPr>
            <a:spLocks noGrp="1"/>
          </p:cNvSpPr>
          <p:nvPr>
            <p:ph type="ftr" sz="quarter" idx="11"/>
          </p:nvPr>
        </p:nvSpPr>
        <p:spPr>
          <a:xfrm>
            <a:off x="594360" y="381001"/>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367172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1D22C7E-8D62-43B5-B87F-0395039E827B}" type="datetimeFigureOut">
              <a:rPr lang="es-ES" smtClean="0"/>
              <a:pPr/>
              <a:t>10/9/20</a:t>
            </a:fld>
            <a:endParaRPr lang="es-ES"/>
          </a:p>
        </p:txBody>
      </p:sp>
      <p:sp>
        <p:nvSpPr>
          <p:cNvPr id="6" name="Footer Placeholder 5"/>
          <p:cNvSpPr>
            <a:spLocks noGrp="1"/>
          </p:cNvSpPr>
          <p:nvPr>
            <p:ph type="ftr" sz="quarter" idx="11"/>
          </p:nvPr>
        </p:nvSpPr>
        <p:spPr>
          <a:xfrm>
            <a:off x="594360" y="379438"/>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A7A4C848-D1A2-47E4-BBD7-0C53D556F0D9}" type="slidenum">
              <a:rPr lang="es-ES" smtClean="0"/>
              <a:pPr/>
              <a:t>‹#›</a:t>
            </a:fld>
            <a:endParaRPr lang="es-E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612071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21D22C7E-8D62-43B5-B87F-0395039E827B}" type="datetimeFigureOut">
              <a:rPr lang="es-ES" smtClean="0"/>
              <a:pPr/>
              <a:t>10/9/20</a:t>
            </a:fld>
            <a:endParaRPr lang="es-ES"/>
          </a:p>
        </p:txBody>
      </p:sp>
      <p:sp>
        <p:nvSpPr>
          <p:cNvPr id="6" name="Footer Placeholder 5"/>
          <p:cNvSpPr>
            <a:spLocks noGrp="1"/>
          </p:cNvSpPr>
          <p:nvPr>
            <p:ph type="ftr" sz="quarter" idx="11"/>
          </p:nvPr>
        </p:nvSpPr>
        <p:spPr>
          <a:xfrm>
            <a:off x="594360" y="378884"/>
            <a:ext cx="4830656" cy="365125"/>
          </a:xfrm>
        </p:spPr>
        <p:txBody>
          <a:bodyPr/>
          <a:lstStyle/>
          <a:p>
            <a:endParaRPr lang="es-ES"/>
          </a:p>
        </p:txBody>
      </p:sp>
      <p:sp>
        <p:nvSpPr>
          <p:cNvPr id="7" name="Slide Number Placeholder 6"/>
          <p:cNvSpPr>
            <a:spLocks noGrp="1"/>
          </p:cNvSpPr>
          <p:nvPr>
            <p:ph type="sldNum" sz="quarter" idx="12"/>
          </p:nvPr>
        </p:nvSpPr>
        <p:spPr>
          <a:xfrm>
            <a:off x="7882466" y="381001"/>
            <a:ext cx="667174" cy="365125"/>
          </a:xfrm>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202987869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1D22C7E-8D62-43B5-B87F-0395039E827B}" type="datetimeFigureOut">
              <a:rPr lang="es-ES" smtClean="0"/>
              <a:pPr/>
              <a:t>10/9/20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374462873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1D22C7E-8D62-43B5-B87F-0395039E827B}" type="datetimeFigureOut">
              <a:rPr lang="es-ES" smtClean="0"/>
              <a:pPr/>
              <a:t>10/9/20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338847729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22C7E-8D62-43B5-B87F-0395039E827B}" type="datetimeFigureOut">
              <a:rPr lang="es-ES" smtClean="0"/>
              <a:pPr/>
              <a:t>10/9/20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7865555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21D22C7E-8D62-43B5-B87F-0395039E827B}" type="datetimeFigureOut">
              <a:rPr lang="es-ES" smtClean="0"/>
              <a:pPr/>
              <a:t>10/9/20</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4" cy="365125"/>
          </a:xfrm>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27745888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22C7E-8D62-43B5-B87F-0395039E827B}" type="datetimeFigureOut">
              <a:rPr lang="es-ES" smtClean="0"/>
              <a:pPr/>
              <a:t>10/9/20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221339326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21D22C7E-8D62-43B5-B87F-0395039E827B}" type="datetimeFigureOut">
              <a:rPr lang="es-ES" smtClean="0"/>
              <a:pPr/>
              <a:t>10/9/20</a:t>
            </a:fld>
            <a:endParaRPr lang="es-ES"/>
          </a:p>
        </p:txBody>
      </p:sp>
      <p:sp>
        <p:nvSpPr>
          <p:cNvPr id="5" name="Footer Placeholder 4"/>
          <p:cNvSpPr>
            <a:spLocks noGrp="1"/>
          </p:cNvSpPr>
          <p:nvPr>
            <p:ph type="ftr" sz="quarter" idx="11"/>
          </p:nvPr>
        </p:nvSpPr>
        <p:spPr>
          <a:xfrm>
            <a:off x="594360" y="381001"/>
            <a:ext cx="4830656" cy="365125"/>
          </a:xfrm>
        </p:spPr>
        <p:txBody>
          <a:bodyPr/>
          <a:lstStyle/>
          <a:p>
            <a:endParaRPr lang="es-ES"/>
          </a:p>
        </p:txBody>
      </p:sp>
      <p:sp>
        <p:nvSpPr>
          <p:cNvPr id="6" name="Slide Number Placeholder 5"/>
          <p:cNvSpPr>
            <a:spLocks noGrp="1"/>
          </p:cNvSpPr>
          <p:nvPr>
            <p:ph type="sldNum" sz="quarter" idx="12"/>
          </p:nvPr>
        </p:nvSpPr>
        <p:spPr>
          <a:xfrm>
            <a:off x="7882466" y="381001"/>
            <a:ext cx="667173" cy="365125"/>
          </a:xfrm>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13785523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D22C7E-8D62-43B5-B87F-0395039E827B}" type="datetimeFigureOut">
              <a:rPr lang="es-ES" smtClean="0"/>
              <a:pPr/>
              <a:t>10/9/20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38021345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D22C7E-8D62-43B5-B87F-0395039E827B}" type="datetimeFigureOut">
              <a:rPr lang="es-ES" smtClean="0"/>
              <a:pPr/>
              <a:t>10/9/20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342044448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D22C7E-8D62-43B5-B87F-0395039E827B}" type="datetimeFigureOut">
              <a:rPr lang="es-ES" smtClean="0"/>
              <a:pPr/>
              <a:t>10/9/20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142856792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22C7E-8D62-43B5-B87F-0395039E827B}" type="datetimeFigureOut">
              <a:rPr lang="es-ES" smtClean="0"/>
              <a:pPr/>
              <a:t>10/9/20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172614495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D22C7E-8D62-43B5-B87F-0395039E827B}" type="datetimeFigureOut">
              <a:rPr lang="es-ES" smtClean="0"/>
              <a:pPr/>
              <a:t>10/9/20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78107454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D22C7E-8D62-43B5-B87F-0395039E827B}" type="datetimeFigureOut">
              <a:rPr lang="es-ES" smtClean="0"/>
              <a:pPr/>
              <a:t>10/9/20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7A4C848-D1A2-47E4-BBD7-0C53D556F0D9}" type="slidenum">
              <a:rPr lang="es-ES" smtClean="0"/>
              <a:pPr/>
              <a:t>‹#›</a:t>
            </a:fld>
            <a:endParaRPr lang="es-ES"/>
          </a:p>
        </p:txBody>
      </p:sp>
    </p:spTree>
    <p:extLst>
      <p:ext uri="{BB962C8B-B14F-4D97-AF65-F5344CB8AC3E}">
        <p14:creationId xmlns:p14="http://schemas.microsoft.com/office/powerpoint/2010/main" val="8155732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1D22C7E-8D62-43B5-B87F-0395039E827B}" type="datetimeFigureOut">
              <a:rPr lang="es-ES" smtClean="0"/>
              <a:pPr/>
              <a:t>10/9/20</a:t>
            </a:fld>
            <a:endParaRPr lang="es-E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A4C848-D1A2-47E4-BBD7-0C53D556F0D9}" type="slidenum">
              <a:rPr lang="es-ES" smtClean="0"/>
              <a:pPr/>
              <a:t>‹#›</a:t>
            </a:fld>
            <a:endParaRPr lang="es-ES"/>
          </a:p>
        </p:txBody>
      </p:sp>
    </p:spTree>
    <p:extLst>
      <p:ext uri="{BB962C8B-B14F-4D97-AF65-F5344CB8AC3E}">
        <p14:creationId xmlns:p14="http://schemas.microsoft.com/office/powerpoint/2010/main" val="229415251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ec/url?sa=i&amp;rct=j&amp;q=&amp;esrc=s&amp;frm=1&amp;source=images&amp;cd=&amp;cad=rja&amp;uact=8&amp;docid=f6XuP-TSVrAi-M&amp;tbnid=5-WfUVOX6ufAxM:&amp;ved=0CAUQjRw&amp;url=http://sinmiedosec.com/eliminan-tesis-de-grado-en-ecuador-2013/&amp;ei=PZU0U5zdHqersQTZ9YFQ&amp;bvm=bv.63808443,d.dmQ&amp;psig=AFQjCNEojHU2w6yMkUX9PqxciRtb4VJbkw&amp;ust=139604139923572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3328" y="116632"/>
            <a:ext cx="8496944" cy="1293028"/>
          </a:xfrm>
        </p:spPr>
        <p:txBody>
          <a:bodyPr>
            <a:normAutofit/>
          </a:bodyPr>
          <a:lstStyle/>
          <a:p>
            <a:pPr algn="ctr"/>
            <a:r>
              <a:rPr lang="es-EC" sz="4000" dirty="0"/>
              <a:t>Escuela politécnica del ejército</a:t>
            </a:r>
          </a:p>
        </p:txBody>
      </p:sp>
      <p:sp>
        <p:nvSpPr>
          <p:cNvPr id="3" name="2 Marcador de contenido"/>
          <p:cNvSpPr>
            <a:spLocks noGrp="1"/>
          </p:cNvSpPr>
          <p:nvPr>
            <p:ph idx="1"/>
          </p:nvPr>
        </p:nvSpPr>
        <p:spPr>
          <a:xfrm>
            <a:off x="304800" y="2996952"/>
            <a:ext cx="8686800" cy="3503882"/>
          </a:xfrm>
        </p:spPr>
        <p:txBody>
          <a:bodyPr>
            <a:normAutofit fontScale="47500" lnSpcReduction="20000"/>
          </a:bodyPr>
          <a:lstStyle/>
          <a:p>
            <a:pPr algn="ctr">
              <a:buNone/>
            </a:pPr>
            <a:r>
              <a:rPr lang="es-EC" sz="4600" dirty="0"/>
              <a:t>Defensa de Tesis de Grado</a:t>
            </a:r>
          </a:p>
          <a:p>
            <a:pPr algn="ctr">
              <a:buNone/>
            </a:pPr>
            <a:r>
              <a:rPr lang="es-EC" sz="4600" dirty="0"/>
              <a:t>para optar el título de:</a:t>
            </a:r>
          </a:p>
          <a:p>
            <a:pPr algn="ctr">
              <a:buNone/>
            </a:pPr>
            <a:endParaRPr lang="es-EC" sz="5100" b="1" dirty="0"/>
          </a:p>
          <a:p>
            <a:pPr algn="ctr">
              <a:buNone/>
            </a:pPr>
            <a:r>
              <a:rPr lang="es-EC" sz="5100" b="1" dirty="0"/>
              <a:t>MASTER EN SISTEMAS DE LA INFORMACION E INTELIGENCIA DE NEGOCIOS</a:t>
            </a:r>
          </a:p>
          <a:p>
            <a:pPr algn="ctr">
              <a:buNone/>
            </a:pPr>
            <a:endParaRPr lang="es-EC" dirty="0"/>
          </a:p>
          <a:p>
            <a:pPr algn="ctr">
              <a:buNone/>
            </a:pPr>
            <a:endParaRPr lang="es-EC" dirty="0"/>
          </a:p>
          <a:p>
            <a:pPr algn="ctr">
              <a:buNone/>
            </a:pPr>
            <a:endParaRPr lang="es-EC" dirty="0"/>
          </a:p>
          <a:p>
            <a:pPr algn="ctr">
              <a:buNone/>
            </a:pPr>
            <a:endParaRPr lang="es-EC" dirty="0"/>
          </a:p>
          <a:p>
            <a:pPr algn="ctr">
              <a:buNone/>
            </a:pPr>
            <a:r>
              <a:rPr lang="es-EC" sz="3800" b="1" dirty="0"/>
              <a:t>Autor: Andrés Pulla Mendieta</a:t>
            </a:r>
          </a:p>
          <a:p>
            <a:pPr algn="ctr">
              <a:buNone/>
            </a:pPr>
            <a:r>
              <a:rPr lang="es-EC" sz="3800" b="1" dirty="0"/>
              <a:t>Director: Msc. Karina Mazón</a:t>
            </a:r>
          </a:p>
        </p:txBody>
      </p:sp>
      <p:pic>
        <p:nvPicPr>
          <p:cNvPr id="5" name="Picture 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50588" y="1378949"/>
            <a:ext cx="2042823" cy="1485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3585894" y="686040"/>
            <a:ext cx="5091917" cy="480131"/>
          </a:xfrm>
          <a:prstGeom prst="rect">
            <a:avLst/>
          </a:prstGeom>
          <a:noFill/>
        </p:spPr>
        <p:txBody>
          <a:bodyPr wrap="square" rtlCol="0">
            <a:spAutoFit/>
          </a:bodyPr>
          <a:lstStyle/>
          <a:p>
            <a:r>
              <a:rPr lang="es-ES" sz="2800" b="1" dirty="0" err="1"/>
              <a:t>Esarrollo</a:t>
            </a:r>
            <a:r>
              <a:rPr lang="es-ES" sz="2800" b="1" dirty="0"/>
              <a:t> del proyecto</a:t>
            </a:r>
          </a:p>
        </p:txBody>
      </p:sp>
      <p:sp>
        <p:nvSpPr>
          <p:cNvPr id="3" name="Content Placeholder 2">
            <a:extLst>
              <a:ext uri="{FF2B5EF4-FFF2-40B4-BE49-F238E27FC236}">
                <a16:creationId xmlns:a16="http://schemas.microsoft.com/office/drawing/2014/main" id="{FB0D02A5-033E-8245-8D1C-379E5944B108}"/>
              </a:ext>
            </a:extLst>
          </p:cNvPr>
          <p:cNvSpPr>
            <a:spLocks noGrp="1"/>
          </p:cNvSpPr>
          <p:nvPr>
            <p:ph idx="1"/>
          </p:nvPr>
        </p:nvSpPr>
        <p:spPr>
          <a:xfrm>
            <a:off x="304800" y="1196752"/>
            <a:ext cx="8686800" cy="5400600"/>
          </a:xfrm>
        </p:spPr>
        <p:txBody>
          <a:bodyPr>
            <a:normAutofit/>
          </a:bodyPr>
          <a:lstStyle/>
          <a:p>
            <a:pPr marL="0" indent="0">
              <a:buNone/>
            </a:pPr>
            <a:r>
              <a:rPr lang="es-ES_tradnl" dirty="0"/>
              <a:t>2. Herramienta seleccionada</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endParaRPr lang="en-US" b="1" dirty="0"/>
          </a:p>
          <a:p>
            <a:pPr marL="0" indent="0">
              <a:buNone/>
            </a:pPr>
            <a:endParaRPr lang="en-US" b="1" dirty="0"/>
          </a:p>
          <a:p>
            <a:pPr marL="0" indent="0" algn="just">
              <a:buNone/>
            </a:pPr>
            <a:r>
              <a:rPr lang="en-US" dirty="0"/>
              <a:t>	-</a:t>
            </a:r>
            <a:r>
              <a:rPr lang="es-ES_tradnl" sz="1500" dirty="0"/>
              <a:t>RapidMiner con una calificación de 39.7 puntos</a:t>
            </a:r>
          </a:p>
        </p:txBody>
      </p:sp>
      <p:sp>
        <p:nvSpPr>
          <p:cNvPr id="6" name="5 CuadroTexto">
            <a:extLst>
              <a:ext uri="{FF2B5EF4-FFF2-40B4-BE49-F238E27FC236}">
                <a16:creationId xmlns:a16="http://schemas.microsoft.com/office/drawing/2014/main" id="{3772CC08-22BE-AA4F-98C9-3C818D6E86B0}"/>
              </a:ext>
            </a:extLst>
          </p:cNvPr>
          <p:cNvSpPr txBox="1"/>
          <p:nvPr/>
        </p:nvSpPr>
        <p:spPr>
          <a:xfrm>
            <a:off x="3062353" y="-98790"/>
            <a:ext cx="1047082"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solidFill>
                  <a:schemeClr val="accent1">
                    <a:lumMod val="75000"/>
                  </a:schemeClr>
                </a:solidFill>
              </a:rPr>
              <a:t>D</a:t>
            </a:r>
          </a:p>
        </p:txBody>
      </p:sp>
      <p:pic>
        <p:nvPicPr>
          <p:cNvPr id="8" name="Picture 7">
            <a:extLst>
              <a:ext uri="{FF2B5EF4-FFF2-40B4-BE49-F238E27FC236}">
                <a16:creationId xmlns:a16="http://schemas.microsoft.com/office/drawing/2014/main" id="{F719D838-25DF-1C4B-8BD4-00DE9445960F}"/>
              </a:ext>
            </a:extLst>
          </p:cNvPr>
          <p:cNvPicPr/>
          <p:nvPr/>
        </p:nvPicPr>
        <p:blipFill>
          <a:blip r:embed="rId3">
            <a:lum bright="70000" contrast="-70000"/>
          </a:blip>
          <a:stretch>
            <a:fillRect/>
          </a:stretch>
        </p:blipFill>
        <p:spPr>
          <a:xfrm>
            <a:off x="431540" y="1772816"/>
            <a:ext cx="8280919" cy="2592288"/>
          </a:xfrm>
          <a:prstGeom prst="rect">
            <a:avLst/>
          </a:prstGeom>
        </p:spPr>
      </p:pic>
      <p:sp>
        <p:nvSpPr>
          <p:cNvPr id="2" name="TextBox 1">
            <a:extLst>
              <a:ext uri="{FF2B5EF4-FFF2-40B4-BE49-F238E27FC236}">
                <a16:creationId xmlns:a16="http://schemas.microsoft.com/office/drawing/2014/main" id="{C31C72F9-3C82-884A-B480-66E58629F96A}"/>
              </a:ext>
            </a:extLst>
          </p:cNvPr>
          <p:cNvSpPr txBox="1"/>
          <p:nvPr/>
        </p:nvSpPr>
        <p:spPr>
          <a:xfrm flipH="1">
            <a:off x="561746" y="5207206"/>
            <a:ext cx="8172907" cy="738664"/>
          </a:xfrm>
          <a:prstGeom prst="rect">
            <a:avLst/>
          </a:prstGeom>
          <a:noFill/>
        </p:spPr>
        <p:txBody>
          <a:bodyPr wrap="square" rtlCol="0">
            <a:spAutoFit/>
          </a:bodyPr>
          <a:lstStyle/>
          <a:p>
            <a:r>
              <a:rPr lang="es-ES_tradnl" sz="1400" dirty="0"/>
              <a:t>Gartner peer </a:t>
            </a:r>
            <a:r>
              <a:rPr lang="es-ES_tradnl" sz="1400" dirty="0" err="1"/>
              <a:t>insigth</a:t>
            </a:r>
            <a:r>
              <a:rPr lang="es-ES_tradnl" sz="1400" dirty="0"/>
              <a:t> </a:t>
            </a:r>
          </a:p>
          <a:p>
            <a:r>
              <a:rPr lang="es-ES_tradnl" sz="1400" dirty="0"/>
              <a:t>G2 </a:t>
            </a:r>
            <a:r>
              <a:rPr lang="es-ES_tradnl" sz="1400" dirty="0" err="1"/>
              <a:t>analisys</a:t>
            </a:r>
            <a:r>
              <a:rPr lang="es-ES_tradnl" sz="1400" dirty="0"/>
              <a:t> </a:t>
            </a:r>
            <a:r>
              <a:rPr lang="es-ES_tradnl" sz="1400" dirty="0" err="1"/>
              <a:t>webpage</a:t>
            </a:r>
            <a:r>
              <a:rPr lang="es-ES_tradnl" sz="1400" dirty="0"/>
              <a:t> para software</a:t>
            </a:r>
          </a:p>
          <a:p>
            <a:r>
              <a:rPr lang="es-ES_tradnl" sz="1400" dirty="0"/>
              <a:t>IONOS </a:t>
            </a:r>
            <a:r>
              <a:rPr lang="es-ES_tradnl" sz="1400" dirty="0" err="1"/>
              <a:t>guia</a:t>
            </a:r>
            <a:r>
              <a:rPr lang="es-ES_tradnl" sz="1400" dirty="0"/>
              <a:t> digital de herramientas de software</a:t>
            </a:r>
          </a:p>
        </p:txBody>
      </p:sp>
    </p:spTree>
    <p:extLst>
      <p:ext uri="{BB962C8B-B14F-4D97-AF65-F5344CB8AC3E}">
        <p14:creationId xmlns:p14="http://schemas.microsoft.com/office/powerpoint/2010/main" val="41498275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D02A5-033E-8245-8D1C-379E5944B108}"/>
              </a:ext>
            </a:extLst>
          </p:cNvPr>
          <p:cNvSpPr>
            <a:spLocks noGrp="1"/>
          </p:cNvSpPr>
          <p:nvPr>
            <p:ph idx="1"/>
          </p:nvPr>
        </p:nvSpPr>
        <p:spPr>
          <a:xfrm>
            <a:off x="374318" y="1372866"/>
            <a:ext cx="8519864" cy="4222952"/>
          </a:xfrm>
        </p:spPr>
        <p:txBody>
          <a:bodyPr>
            <a:normAutofit/>
          </a:bodyPr>
          <a:lstStyle/>
          <a:p>
            <a:pPr marL="0" indent="0" algn="just">
              <a:buNone/>
            </a:pPr>
            <a:r>
              <a:rPr lang="es-ES_tradnl" sz="1800" dirty="0"/>
              <a:t>3. Fuente de datos ( Dataset )</a:t>
            </a:r>
          </a:p>
          <a:p>
            <a:pPr algn="just"/>
            <a:r>
              <a:rPr lang="es-ES_tradnl" sz="1800" dirty="0"/>
              <a:t>La </a:t>
            </a:r>
            <a:r>
              <a:rPr lang="es-ES_tradnl" sz="1800" dirty="0" err="1"/>
              <a:t>compañia</a:t>
            </a:r>
            <a:r>
              <a:rPr lang="es-ES_tradnl" sz="1800" dirty="0"/>
              <a:t> Naviera </a:t>
            </a:r>
            <a:r>
              <a:rPr lang="es-ES_tradnl" sz="1800" dirty="0" err="1"/>
              <a:t>Ep</a:t>
            </a:r>
            <a:r>
              <a:rPr lang="es-ES_tradnl" sz="1800" dirty="0"/>
              <a:t> </a:t>
            </a:r>
            <a:r>
              <a:rPr lang="es-ES_tradnl" sz="1800" dirty="0" err="1"/>
              <a:t>Flopec</a:t>
            </a:r>
            <a:r>
              <a:rPr lang="es-ES_tradnl" sz="1800" dirty="0"/>
              <a:t> cuenta con datos de los precios del Mercado de renta de buques tanqueros.</a:t>
            </a:r>
          </a:p>
          <a:p>
            <a:pPr algn="just"/>
            <a:r>
              <a:rPr lang="es-ES_tradnl" sz="1800" dirty="0"/>
              <a:t>Datos privados</a:t>
            </a:r>
          </a:p>
          <a:p>
            <a:pPr algn="just"/>
            <a:r>
              <a:rPr lang="es-ES_tradnl" sz="1800" dirty="0"/>
              <a:t>Datos que son de referencia para el cierre de contratos</a:t>
            </a:r>
          </a:p>
          <a:p>
            <a:pPr algn="just"/>
            <a:r>
              <a:rPr lang="es-ES_tradnl" sz="1800" dirty="0"/>
              <a:t>Compañía </a:t>
            </a:r>
            <a:r>
              <a:rPr lang="es-ES_tradnl" sz="1800" dirty="0" err="1"/>
              <a:t>Clarksons</a:t>
            </a:r>
            <a:r>
              <a:rPr lang="es-ES_tradnl" sz="1800" dirty="0"/>
              <a:t>, </a:t>
            </a:r>
            <a:r>
              <a:rPr lang="es-ES_tradnl" sz="1800" dirty="0" err="1"/>
              <a:t>Macquilling</a:t>
            </a:r>
            <a:endParaRPr lang="es-ES_tradnl" sz="1800" dirty="0"/>
          </a:p>
        </p:txBody>
      </p:sp>
      <p:sp>
        <p:nvSpPr>
          <p:cNvPr id="7" name="6 CuadroTexto">
            <a:extLst>
              <a:ext uri="{FF2B5EF4-FFF2-40B4-BE49-F238E27FC236}">
                <a16:creationId xmlns:a16="http://schemas.microsoft.com/office/drawing/2014/main" id="{6B7D628B-22F5-5246-B5DD-39F7A1F7C49D}"/>
              </a:ext>
            </a:extLst>
          </p:cNvPr>
          <p:cNvSpPr txBox="1">
            <a:spLocks noGrp="1"/>
          </p:cNvSpPr>
          <p:nvPr>
            <p:ph type="title"/>
          </p:nvPr>
        </p:nvSpPr>
        <p:spPr>
          <a:xfrm>
            <a:off x="2483768" y="797482"/>
            <a:ext cx="5091917" cy="480131"/>
          </a:xfrm>
          <a:prstGeom prst="rect">
            <a:avLst/>
          </a:prstGeom>
          <a:noFill/>
        </p:spPr>
        <p:txBody>
          <a:bodyPr wrap="square" rtlCol="0">
            <a:spAutoFit/>
          </a:bodyPr>
          <a:lstStyle/>
          <a:p>
            <a:r>
              <a:rPr lang="es-ES" sz="2800" b="1" dirty="0" err="1"/>
              <a:t>Esarrollo</a:t>
            </a:r>
            <a:r>
              <a:rPr lang="es-ES" sz="2800" b="1" dirty="0"/>
              <a:t> del proyecto</a:t>
            </a:r>
          </a:p>
        </p:txBody>
      </p:sp>
      <p:sp>
        <p:nvSpPr>
          <p:cNvPr id="8" name="5 CuadroTexto">
            <a:extLst>
              <a:ext uri="{FF2B5EF4-FFF2-40B4-BE49-F238E27FC236}">
                <a16:creationId xmlns:a16="http://schemas.microsoft.com/office/drawing/2014/main" id="{6B52CA1D-882F-F643-9E90-C08334D12F42}"/>
              </a:ext>
            </a:extLst>
          </p:cNvPr>
          <p:cNvSpPr txBox="1"/>
          <p:nvPr/>
        </p:nvSpPr>
        <p:spPr>
          <a:xfrm>
            <a:off x="1960227" y="12652"/>
            <a:ext cx="1047082"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solidFill>
                  <a:schemeClr val="accent1">
                    <a:lumMod val="75000"/>
                  </a:schemeClr>
                </a:solidFill>
              </a:rPr>
              <a:t>D</a:t>
            </a:r>
          </a:p>
        </p:txBody>
      </p:sp>
      <p:pic>
        <p:nvPicPr>
          <p:cNvPr id="9" name="Picture 8">
            <a:extLst>
              <a:ext uri="{FF2B5EF4-FFF2-40B4-BE49-F238E27FC236}">
                <a16:creationId xmlns:a16="http://schemas.microsoft.com/office/drawing/2014/main" id="{1A3D70C6-40AA-2B4C-B70A-353EFAC1401A}"/>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91953" y="3514091"/>
            <a:ext cx="3296866" cy="2736304"/>
          </a:xfrm>
          <a:prstGeom prst="rect">
            <a:avLst/>
          </a:prstGeom>
        </p:spPr>
      </p:pic>
      <p:pic>
        <p:nvPicPr>
          <p:cNvPr id="11" name="Picture 10">
            <a:extLst>
              <a:ext uri="{FF2B5EF4-FFF2-40B4-BE49-F238E27FC236}">
                <a16:creationId xmlns:a16="http://schemas.microsoft.com/office/drawing/2014/main" id="{C736B94C-4B38-2C43-AF6D-1C893BB784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493" y="3573016"/>
            <a:ext cx="3055583" cy="2618454"/>
          </a:xfrm>
          <a:prstGeom prst="rect">
            <a:avLst/>
          </a:prstGeom>
        </p:spPr>
      </p:pic>
      <p:sp>
        <p:nvSpPr>
          <p:cNvPr id="12" name="TextBox 11">
            <a:extLst>
              <a:ext uri="{FF2B5EF4-FFF2-40B4-BE49-F238E27FC236}">
                <a16:creationId xmlns:a16="http://schemas.microsoft.com/office/drawing/2014/main" id="{1C55EE6C-040B-7345-910A-D7561FD674FC}"/>
              </a:ext>
            </a:extLst>
          </p:cNvPr>
          <p:cNvSpPr txBox="1"/>
          <p:nvPr/>
        </p:nvSpPr>
        <p:spPr>
          <a:xfrm>
            <a:off x="976493" y="6309320"/>
            <a:ext cx="3838203" cy="369332"/>
          </a:xfrm>
          <a:prstGeom prst="rect">
            <a:avLst/>
          </a:prstGeom>
          <a:noFill/>
        </p:spPr>
        <p:txBody>
          <a:bodyPr wrap="square" rtlCol="0">
            <a:spAutoFit/>
          </a:bodyPr>
          <a:lstStyle/>
          <a:p>
            <a:r>
              <a:rPr lang="es-ES_tradnl" dirty="0"/>
              <a:t>Fuente: </a:t>
            </a:r>
            <a:r>
              <a:rPr lang="es-ES_tradnl" dirty="0" err="1"/>
              <a:t>Clarksons</a:t>
            </a:r>
            <a:r>
              <a:rPr lang="es-ES_tradnl" dirty="0"/>
              <a:t>/</a:t>
            </a:r>
            <a:r>
              <a:rPr lang="es-ES_tradnl" dirty="0" err="1"/>
              <a:t>Ep</a:t>
            </a:r>
            <a:r>
              <a:rPr lang="es-ES_tradnl" dirty="0"/>
              <a:t> </a:t>
            </a:r>
            <a:r>
              <a:rPr lang="es-ES_tradnl" dirty="0" err="1"/>
              <a:t>Flopec</a:t>
            </a:r>
            <a:endParaRPr lang="es-ES_tradnl" dirty="0"/>
          </a:p>
        </p:txBody>
      </p:sp>
    </p:spTree>
    <p:extLst>
      <p:ext uri="{BB962C8B-B14F-4D97-AF65-F5344CB8AC3E}">
        <p14:creationId xmlns:p14="http://schemas.microsoft.com/office/powerpoint/2010/main" val="131247254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0D02A5-033E-8245-8D1C-379E5944B108}"/>
              </a:ext>
            </a:extLst>
          </p:cNvPr>
          <p:cNvSpPr>
            <a:spLocks noGrp="1"/>
          </p:cNvSpPr>
          <p:nvPr>
            <p:ph idx="1"/>
          </p:nvPr>
        </p:nvSpPr>
        <p:spPr>
          <a:xfrm>
            <a:off x="179512" y="1060804"/>
            <a:ext cx="8208912" cy="856028"/>
          </a:xfrm>
        </p:spPr>
        <p:txBody>
          <a:bodyPr>
            <a:normAutofit fontScale="85000" lnSpcReduction="10000"/>
          </a:bodyPr>
          <a:lstStyle/>
          <a:p>
            <a:pPr marL="0" indent="0">
              <a:buNone/>
            </a:pPr>
            <a:r>
              <a:rPr lang="en-US" sz="2400" dirty="0"/>
              <a:t>3. </a:t>
            </a:r>
            <a:r>
              <a:rPr lang="en-US" sz="2400" dirty="0" err="1"/>
              <a:t>Algoritmo</a:t>
            </a:r>
            <a:r>
              <a:rPr lang="en-US" sz="2400" dirty="0"/>
              <a:t> </a:t>
            </a:r>
            <a:r>
              <a:rPr lang="en-US" sz="2400" dirty="0" err="1"/>
              <a:t>seleccionado</a:t>
            </a:r>
            <a:endParaRPr lang="en-US" sz="2400" dirty="0"/>
          </a:p>
          <a:p>
            <a:pPr marL="0" indent="0">
              <a:buNone/>
            </a:pPr>
            <a:r>
              <a:rPr lang="en-US" sz="2400" dirty="0" err="1"/>
              <a:t>Ruta</a:t>
            </a:r>
            <a:r>
              <a:rPr lang="en-US" sz="2400" dirty="0"/>
              <a:t> de </a:t>
            </a:r>
            <a:r>
              <a:rPr lang="en-US" sz="2400" dirty="0" err="1"/>
              <a:t>entrenamiento</a:t>
            </a:r>
            <a:r>
              <a:rPr lang="en-US" sz="2400" dirty="0"/>
              <a:t>: Arzew – Trieste // </a:t>
            </a:r>
            <a:r>
              <a:rPr lang="en-US" sz="2400" dirty="0" err="1"/>
              <a:t>Buque</a:t>
            </a:r>
            <a:r>
              <a:rPr lang="en-US" sz="2400" dirty="0"/>
              <a:t> Tipo Aframax</a:t>
            </a:r>
          </a:p>
          <a:p>
            <a:pPr marL="0" indent="0">
              <a:buNone/>
            </a:pPr>
            <a:endParaRPr lang="en-US" sz="7000"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p:txBody>
      </p:sp>
      <p:sp>
        <p:nvSpPr>
          <p:cNvPr id="16" name="6 CuadroTexto">
            <a:extLst>
              <a:ext uri="{FF2B5EF4-FFF2-40B4-BE49-F238E27FC236}">
                <a16:creationId xmlns:a16="http://schemas.microsoft.com/office/drawing/2014/main" id="{B97C51BF-9A6A-1E49-ABE5-7093451946F0}"/>
              </a:ext>
            </a:extLst>
          </p:cNvPr>
          <p:cNvSpPr txBox="1">
            <a:spLocks noGrp="1"/>
          </p:cNvSpPr>
          <p:nvPr>
            <p:ph type="title"/>
          </p:nvPr>
        </p:nvSpPr>
        <p:spPr>
          <a:xfrm>
            <a:off x="3386517" y="513927"/>
            <a:ext cx="5091917" cy="480131"/>
          </a:xfrm>
          <a:prstGeom prst="rect">
            <a:avLst/>
          </a:prstGeom>
          <a:noFill/>
        </p:spPr>
        <p:txBody>
          <a:bodyPr wrap="square" rtlCol="0">
            <a:spAutoFit/>
          </a:bodyPr>
          <a:lstStyle/>
          <a:p>
            <a:r>
              <a:rPr lang="es-ES" sz="2800" b="1" dirty="0" err="1"/>
              <a:t>Esarrollo</a:t>
            </a:r>
            <a:r>
              <a:rPr lang="es-ES" sz="2800" b="1" dirty="0"/>
              <a:t> del proyecto</a:t>
            </a:r>
          </a:p>
        </p:txBody>
      </p:sp>
      <p:sp>
        <p:nvSpPr>
          <p:cNvPr id="17" name="5 CuadroTexto">
            <a:extLst>
              <a:ext uri="{FF2B5EF4-FFF2-40B4-BE49-F238E27FC236}">
                <a16:creationId xmlns:a16="http://schemas.microsoft.com/office/drawing/2014/main" id="{E29A2C56-3358-B548-9158-3DE31D1C8252}"/>
              </a:ext>
            </a:extLst>
          </p:cNvPr>
          <p:cNvSpPr txBox="1"/>
          <p:nvPr/>
        </p:nvSpPr>
        <p:spPr>
          <a:xfrm>
            <a:off x="2771800" y="-270903"/>
            <a:ext cx="1047082"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solidFill>
                  <a:schemeClr val="accent1">
                    <a:lumMod val="75000"/>
                  </a:schemeClr>
                </a:solidFill>
              </a:rPr>
              <a:t>D</a:t>
            </a:r>
          </a:p>
        </p:txBody>
      </p:sp>
      <p:pic>
        <p:nvPicPr>
          <p:cNvPr id="19" name="Picture 18">
            <a:extLst>
              <a:ext uri="{FF2B5EF4-FFF2-40B4-BE49-F238E27FC236}">
                <a16:creationId xmlns:a16="http://schemas.microsoft.com/office/drawing/2014/main" id="{FD360BD8-35D3-7740-B0FA-C59F0688D7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14726" y="1983579"/>
            <a:ext cx="4914546" cy="1157390"/>
          </a:xfrm>
          <a:prstGeom prst="rect">
            <a:avLst/>
          </a:prstGeom>
        </p:spPr>
      </p:pic>
      <p:pic>
        <p:nvPicPr>
          <p:cNvPr id="8" name="Picture 7">
            <a:extLst>
              <a:ext uri="{FF2B5EF4-FFF2-40B4-BE49-F238E27FC236}">
                <a16:creationId xmlns:a16="http://schemas.microsoft.com/office/drawing/2014/main" id="{7BF18A33-B661-3B4B-A4DF-170DC7EDD690}"/>
              </a:ext>
            </a:extLst>
          </p:cNvPr>
          <p:cNvPicPr>
            <a:picLocks noChangeAspect="1"/>
          </p:cNvPicPr>
          <p:nvPr/>
        </p:nvPicPr>
        <p:blipFill>
          <a:blip r:embed="rId4">
            <a:lum bright="70000" contrast="-70000"/>
          </a:blip>
          <a:stretch>
            <a:fillRect/>
          </a:stretch>
        </p:blipFill>
        <p:spPr>
          <a:xfrm>
            <a:off x="428710" y="3374539"/>
            <a:ext cx="8286579" cy="2422657"/>
          </a:xfrm>
          <a:prstGeom prst="rect">
            <a:avLst/>
          </a:prstGeom>
        </p:spPr>
      </p:pic>
    </p:spTree>
    <p:extLst>
      <p:ext uri="{BB962C8B-B14F-4D97-AF65-F5344CB8AC3E}">
        <p14:creationId xmlns:p14="http://schemas.microsoft.com/office/powerpoint/2010/main" val="110999723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8C8355-487A-CB45-BE8F-580C47359768}"/>
              </a:ext>
            </a:extLst>
          </p:cNvPr>
          <p:cNvPicPr/>
          <p:nvPr/>
        </p:nvPicPr>
        <p:blipFill>
          <a:blip r:embed="rId3" cstate="screen">
            <a:extLst>
              <a:ext uri="{28A0092B-C50C-407E-A947-70E740481C1C}">
                <a14:useLocalDpi xmlns:a14="http://schemas.microsoft.com/office/drawing/2010/main"/>
              </a:ext>
            </a:extLst>
          </a:blip>
          <a:stretch>
            <a:fillRect/>
          </a:stretch>
        </p:blipFill>
        <p:spPr>
          <a:xfrm>
            <a:off x="1043608" y="2187238"/>
            <a:ext cx="7550515" cy="3982836"/>
          </a:xfrm>
          <a:prstGeom prst="rect">
            <a:avLst/>
          </a:prstGeom>
        </p:spPr>
      </p:pic>
      <p:sp>
        <p:nvSpPr>
          <p:cNvPr id="8" name="6 CuadroTexto">
            <a:extLst>
              <a:ext uri="{FF2B5EF4-FFF2-40B4-BE49-F238E27FC236}">
                <a16:creationId xmlns:a16="http://schemas.microsoft.com/office/drawing/2014/main" id="{23800FDE-7CE8-244F-9ECB-4B7F0DF06678}"/>
              </a:ext>
            </a:extLst>
          </p:cNvPr>
          <p:cNvSpPr txBox="1">
            <a:spLocks noGrp="1"/>
          </p:cNvSpPr>
          <p:nvPr>
            <p:ph type="title"/>
          </p:nvPr>
        </p:nvSpPr>
        <p:spPr>
          <a:xfrm>
            <a:off x="3514270" y="592569"/>
            <a:ext cx="5091917" cy="480131"/>
          </a:xfrm>
          <a:prstGeom prst="rect">
            <a:avLst/>
          </a:prstGeom>
          <a:noFill/>
        </p:spPr>
        <p:txBody>
          <a:bodyPr wrap="square" rtlCol="0">
            <a:spAutoFit/>
          </a:bodyPr>
          <a:lstStyle/>
          <a:p>
            <a:r>
              <a:rPr lang="es-ES" sz="2800" b="1" dirty="0" err="1"/>
              <a:t>Esarrollo</a:t>
            </a:r>
            <a:r>
              <a:rPr lang="es-ES" sz="2800" b="1" dirty="0"/>
              <a:t> del proyecto</a:t>
            </a:r>
          </a:p>
        </p:txBody>
      </p:sp>
      <p:sp>
        <p:nvSpPr>
          <p:cNvPr id="10" name="5 CuadroTexto">
            <a:extLst>
              <a:ext uri="{FF2B5EF4-FFF2-40B4-BE49-F238E27FC236}">
                <a16:creationId xmlns:a16="http://schemas.microsoft.com/office/drawing/2014/main" id="{A8C158BF-7C9D-4946-B61E-1BF35FDC16E1}"/>
              </a:ext>
            </a:extLst>
          </p:cNvPr>
          <p:cNvSpPr txBox="1"/>
          <p:nvPr/>
        </p:nvSpPr>
        <p:spPr>
          <a:xfrm>
            <a:off x="2915816" y="-204493"/>
            <a:ext cx="1047082"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solidFill>
                  <a:schemeClr val="accent1">
                    <a:lumMod val="75000"/>
                  </a:schemeClr>
                </a:solidFill>
              </a:rPr>
              <a:t>D</a:t>
            </a:r>
          </a:p>
        </p:txBody>
      </p:sp>
      <p:sp>
        <p:nvSpPr>
          <p:cNvPr id="4" name="TextBox 3">
            <a:extLst>
              <a:ext uri="{FF2B5EF4-FFF2-40B4-BE49-F238E27FC236}">
                <a16:creationId xmlns:a16="http://schemas.microsoft.com/office/drawing/2014/main" id="{CC212181-49A7-7A4C-9E75-00933BE682F2}"/>
              </a:ext>
            </a:extLst>
          </p:cNvPr>
          <p:cNvSpPr txBox="1"/>
          <p:nvPr/>
        </p:nvSpPr>
        <p:spPr>
          <a:xfrm>
            <a:off x="1043608" y="1365167"/>
            <a:ext cx="7200800" cy="646331"/>
          </a:xfrm>
          <a:prstGeom prst="rect">
            <a:avLst/>
          </a:prstGeom>
          <a:noFill/>
        </p:spPr>
        <p:txBody>
          <a:bodyPr wrap="square" rtlCol="0">
            <a:spAutoFit/>
          </a:bodyPr>
          <a:lstStyle/>
          <a:p>
            <a:r>
              <a:rPr lang="es-ES_tradnl" dirty="0"/>
              <a:t>Una vez analizados todos los componentes se plantea la arquitectura siguiente</a:t>
            </a:r>
          </a:p>
        </p:txBody>
      </p:sp>
    </p:spTree>
    <p:extLst>
      <p:ext uri="{BB962C8B-B14F-4D97-AF65-F5344CB8AC3E}">
        <p14:creationId xmlns:p14="http://schemas.microsoft.com/office/powerpoint/2010/main" val="28438819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1588716" y="728277"/>
            <a:ext cx="6264696" cy="480131"/>
          </a:xfrm>
          <a:prstGeom prst="rect">
            <a:avLst/>
          </a:prstGeom>
          <a:noFill/>
        </p:spPr>
        <p:txBody>
          <a:bodyPr wrap="square" rtlCol="0">
            <a:spAutoFit/>
          </a:bodyPr>
          <a:lstStyle/>
          <a:p>
            <a:r>
              <a:rPr lang="es-ES" sz="2800" b="1" dirty="0" err="1"/>
              <a:t>Etodología</a:t>
            </a:r>
            <a:r>
              <a:rPr lang="es-ES" sz="2800" b="1" dirty="0"/>
              <a:t> de implementación</a:t>
            </a:r>
          </a:p>
        </p:txBody>
      </p:sp>
      <p:sp>
        <p:nvSpPr>
          <p:cNvPr id="6" name="5 CuadroTexto">
            <a:extLst>
              <a:ext uri="{FF2B5EF4-FFF2-40B4-BE49-F238E27FC236}">
                <a16:creationId xmlns:a16="http://schemas.microsoft.com/office/drawing/2014/main" id="{3772CC08-22BE-AA4F-98C9-3C818D6E86B0}"/>
              </a:ext>
            </a:extLst>
          </p:cNvPr>
          <p:cNvSpPr txBox="1"/>
          <p:nvPr/>
        </p:nvSpPr>
        <p:spPr>
          <a:xfrm>
            <a:off x="338432" y="4616"/>
            <a:ext cx="1292341"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ln w="22225">
                  <a:solidFill>
                    <a:schemeClr val="accent2"/>
                  </a:solidFill>
                  <a:prstDash val="solid"/>
                </a:ln>
                <a:solidFill>
                  <a:schemeClr val="accent2">
                    <a:lumMod val="40000"/>
                    <a:lumOff val="60000"/>
                  </a:schemeClr>
                </a:solidFill>
              </a:rPr>
              <a:t>M</a:t>
            </a:r>
            <a:endParaRPr lang="es-ES" sz="9600" b="1" dirty="0">
              <a:solidFill>
                <a:schemeClr val="accent1">
                  <a:lumMod val="75000"/>
                </a:schemeClr>
              </a:solidFill>
            </a:endParaRPr>
          </a:p>
        </p:txBody>
      </p:sp>
      <p:sp>
        <p:nvSpPr>
          <p:cNvPr id="4" name="Rectangle 3">
            <a:extLst>
              <a:ext uri="{FF2B5EF4-FFF2-40B4-BE49-F238E27FC236}">
                <a16:creationId xmlns:a16="http://schemas.microsoft.com/office/drawing/2014/main" id="{98DECB50-171E-0B4B-AF71-3A44017C000C}"/>
              </a:ext>
            </a:extLst>
          </p:cNvPr>
          <p:cNvSpPr/>
          <p:nvPr/>
        </p:nvSpPr>
        <p:spPr>
          <a:xfrm>
            <a:off x="812680" y="1282274"/>
            <a:ext cx="7992888" cy="923330"/>
          </a:xfrm>
          <a:prstGeom prst="rect">
            <a:avLst/>
          </a:prstGeom>
        </p:spPr>
        <p:txBody>
          <a:bodyPr wrap="square">
            <a:spAutoFit/>
          </a:bodyPr>
          <a:lstStyle/>
          <a:p>
            <a:r>
              <a:rPr lang="es-ES_tradnl" dirty="0"/>
              <a:t>Fase 1:  Comprensión del negocio</a:t>
            </a:r>
          </a:p>
          <a:p>
            <a:r>
              <a:rPr lang="es-ES_tradnl" dirty="0"/>
              <a:t>Gerencia Comercial </a:t>
            </a:r>
            <a:r>
              <a:rPr lang="es-ES_tradnl" dirty="0" err="1"/>
              <a:t>Ep</a:t>
            </a:r>
            <a:r>
              <a:rPr lang="es-ES_tradnl" dirty="0"/>
              <a:t> </a:t>
            </a:r>
            <a:r>
              <a:rPr lang="es-ES_tradnl" dirty="0" err="1"/>
              <a:t>flopec</a:t>
            </a:r>
            <a:r>
              <a:rPr lang="es-ES_tradnl" dirty="0"/>
              <a:t> </a:t>
            </a:r>
          </a:p>
          <a:p>
            <a:endParaRPr lang="es-ES_tradnl" dirty="0"/>
          </a:p>
        </p:txBody>
      </p:sp>
      <p:pic>
        <p:nvPicPr>
          <p:cNvPr id="7" name="Imagen 1">
            <a:extLst>
              <a:ext uri="{FF2B5EF4-FFF2-40B4-BE49-F238E27FC236}">
                <a16:creationId xmlns:a16="http://schemas.microsoft.com/office/drawing/2014/main" id="{FE0CB7B4-08F9-0040-9841-17F290031E51}"/>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03967" y="2060848"/>
            <a:ext cx="6755750" cy="4269833"/>
          </a:xfrm>
          <a:prstGeom prst="rect">
            <a:avLst/>
          </a:prstGeom>
          <a:noFill/>
          <a:ln>
            <a:noFill/>
          </a:ln>
        </p:spPr>
      </p:pic>
    </p:spTree>
    <p:extLst>
      <p:ext uri="{BB962C8B-B14F-4D97-AF65-F5344CB8AC3E}">
        <p14:creationId xmlns:p14="http://schemas.microsoft.com/office/powerpoint/2010/main" val="37170290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1187624" y="471226"/>
            <a:ext cx="6408712" cy="480131"/>
          </a:xfrm>
          <a:prstGeom prst="rect">
            <a:avLst/>
          </a:prstGeom>
          <a:noFill/>
        </p:spPr>
        <p:txBody>
          <a:bodyPr wrap="square" rtlCol="0">
            <a:spAutoFit/>
          </a:bodyPr>
          <a:lstStyle/>
          <a:p>
            <a:r>
              <a:rPr lang="es-ES" sz="2800" b="1" dirty="0" err="1"/>
              <a:t>Etodología</a:t>
            </a:r>
            <a:r>
              <a:rPr lang="es-ES" sz="2800" b="1" dirty="0"/>
              <a:t> de </a:t>
            </a:r>
            <a:r>
              <a:rPr lang="es-ES" sz="2800" b="1" dirty="0" err="1"/>
              <a:t>implementacion</a:t>
            </a:r>
            <a:endParaRPr lang="es-ES" sz="2800" b="1" dirty="0"/>
          </a:p>
        </p:txBody>
      </p:sp>
      <p:sp>
        <p:nvSpPr>
          <p:cNvPr id="6" name="5 CuadroTexto">
            <a:extLst>
              <a:ext uri="{FF2B5EF4-FFF2-40B4-BE49-F238E27FC236}">
                <a16:creationId xmlns:a16="http://schemas.microsoft.com/office/drawing/2014/main" id="{3772CC08-22BE-AA4F-98C9-3C818D6E86B0}"/>
              </a:ext>
            </a:extLst>
          </p:cNvPr>
          <p:cNvSpPr txBox="1"/>
          <p:nvPr/>
        </p:nvSpPr>
        <p:spPr>
          <a:xfrm>
            <a:off x="251520" y="-243408"/>
            <a:ext cx="1292341"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ln w="22225">
                  <a:solidFill>
                    <a:schemeClr val="accent2"/>
                  </a:solidFill>
                  <a:prstDash val="solid"/>
                </a:ln>
                <a:solidFill>
                  <a:schemeClr val="accent2">
                    <a:lumMod val="40000"/>
                    <a:lumOff val="60000"/>
                  </a:schemeClr>
                </a:solidFill>
              </a:rPr>
              <a:t>M</a:t>
            </a:r>
          </a:p>
        </p:txBody>
      </p:sp>
      <p:sp>
        <p:nvSpPr>
          <p:cNvPr id="4" name="Rectangle 3">
            <a:extLst>
              <a:ext uri="{FF2B5EF4-FFF2-40B4-BE49-F238E27FC236}">
                <a16:creationId xmlns:a16="http://schemas.microsoft.com/office/drawing/2014/main" id="{98DECB50-171E-0B4B-AF71-3A44017C000C}"/>
              </a:ext>
            </a:extLst>
          </p:cNvPr>
          <p:cNvSpPr/>
          <p:nvPr/>
        </p:nvSpPr>
        <p:spPr>
          <a:xfrm>
            <a:off x="395536" y="1121261"/>
            <a:ext cx="8352928" cy="3200876"/>
          </a:xfrm>
          <a:prstGeom prst="rect">
            <a:avLst/>
          </a:prstGeom>
        </p:spPr>
        <p:txBody>
          <a:bodyPr wrap="square">
            <a:spAutoFit/>
          </a:bodyPr>
          <a:lstStyle/>
          <a:p>
            <a:pPr algn="just"/>
            <a:r>
              <a:rPr lang="es-ES_tradnl" sz="1400" dirty="0"/>
              <a:t>Fase 2: Comprensión de los datos</a:t>
            </a:r>
          </a:p>
          <a:p>
            <a:pPr algn="just"/>
            <a:endParaRPr lang="es-ES_tradnl" sz="1400" dirty="0"/>
          </a:p>
          <a:p>
            <a:pPr algn="just"/>
            <a:r>
              <a:rPr lang="es-ES_tradnl" sz="1400" dirty="0"/>
              <a:t>1. Valores que se pagan por transitar en rutas definidas, </a:t>
            </a:r>
          </a:p>
          <a:p>
            <a:pPr algn="just"/>
            <a:r>
              <a:rPr lang="es-ES_tradnl" sz="1400" dirty="0"/>
              <a:t>2. Tiempos de vida útil de un buque tanquero</a:t>
            </a:r>
          </a:p>
          <a:p>
            <a:pPr algn="just"/>
            <a:r>
              <a:rPr lang="es-ES_tradnl" sz="1400" dirty="0"/>
              <a:t>3. Tipo de buque tanquero ( Aframax  130.000 dwt – 150.000 dwt 750k to 1.2M barriles) </a:t>
            </a:r>
          </a:p>
          <a:p>
            <a:pPr algn="just"/>
            <a:r>
              <a:rPr lang="es-ES_tradnl" sz="1400" dirty="0"/>
              <a:t>4. Tiempo definido del Dataset 5 años</a:t>
            </a:r>
          </a:p>
          <a:p>
            <a:pPr algn="just"/>
            <a:r>
              <a:rPr lang="es-ES_tradnl" sz="1400" dirty="0"/>
              <a:t>5. Datos escalados de forma semanal</a:t>
            </a:r>
          </a:p>
          <a:p>
            <a:pPr algn="just"/>
            <a:r>
              <a:rPr lang="es-ES_tradnl" sz="1400" dirty="0"/>
              <a:t>6. 29 rutas / 52 valores por años / 261 datos por 5 años / 7569 datos      </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3D626E15-B9E3-7A4E-A0AE-C34A9A4D2A59}"/>
              </a:ext>
            </a:extLst>
          </p:cNvPr>
          <p:cNvPicPr/>
          <p:nvPr/>
        </p:nvPicPr>
        <p:blipFill>
          <a:blip r:embed="rId3">
            <a:lum bright="70000" contrast="-70000"/>
          </a:blip>
          <a:stretch>
            <a:fillRect/>
          </a:stretch>
        </p:blipFill>
        <p:spPr>
          <a:xfrm>
            <a:off x="1763688" y="3140968"/>
            <a:ext cx="5112568" cy="2834288"/>
          </a:xfrm>
          <a:prstGeom prst="rect">
            <a:avLst/>
          </a:prstGeom>
        </p:spPr>
      </p:pic>
    </p:spTree>
    <p:extLst>
      <p:ext uri="{BB962C8B-B14F-4D97-AF65-F5344CB8AC3E}">
        <p14:creationId xmlns:p14="http://schemas.microsoft.com/office/powerpoint/2010/main" val="3430848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1043608" y="498147"/>
            <a:ext cx="6624736" cy="480131"/>
          </a:xfrm>
          <a:prstGeom prst="rect">
            <a:avLst/>
          </a:prstGeom>
          <a:noFill/>
        </p:spPr>
        <p:txBody>
          <a:bodyPr wrap="square" rtlCol="0">
            <a:spAutoFit/>
          </a:bodyPr>
          <a:lstStyle/>
          <a:p>
            <a:r>
              <a:rPr lang="es-ES" sz="2800" b="1" dirty="0" err="1"/>
              <a:t>Etodología</a:t>
            </a:r>
            <a:r>
              <a:rPr lang="es-ES" sz="2800" b="1" dirty="0"/>
              <a:t> de </a:t>
            </a:r>
            <a:r>
              <a:rPr lang="es-ES" sz="2800" b="1" dirty="0" err="1"/>
              <a:t>implementacion</a:t>
            </a:r>
            <a:endParaRPr lang="es-ES" sz="2800" b="1" dirty="0"/>
          </a:p>
        </p:txBody>
      </p:sp>
      <p:sp>
        <p:nvSpPr>
          <p:cNvPr id="6" name="5 CuadroTexto">
            <a:extLst>
              <a:ext uri="{FF2B5EF4-FFF2-40B4-BE49-F238E27FC236}">
                <a16:creationId xmlns:a16="http://schemas.microsoft.com/office/drawing/2014/main" id="{3772CC08-22BE-AA4F-98C9-3C818D6E86B0}"/>
              </a:ext>
            </a:extLst>
          </p:cNvPr>
          <p:cNvSpPr txBox="1"/>
          <p:nvPr/>
        </p:nvSpPr>
        <p:spPr>
          <a:xfrm>
            <a:off x="90340" y="-300900"/>
            <a:ext cx="1292341"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ln w="22225">
                  <a:solidFill>
                    <a:schemeClr val="accent2"/>
                  </a:solidFill>
                  <a:prstDash val="solid"/>
                </a:ln>
                <a:solidFill>
                  <a:schemeClr val="accent2">
                    <a:lumMod val="40000"/>
                    <a:lumOff val="60000"/>
                  </a:schemeClr>
                </a:solidFill>
              </a:rPr>
              <a:t>M</a:t>
            </a:r>
          </a:p>
        </p:txBody>
      </p:sp>
      <p:sp>
        <p:nvSpPr>
          <p:cNvPr id="4" name="Rectangle 3">
            <a:extLst>
              <a:ext uri="{FF2B5EF4-FFF2-40B4-BE49-F238E27FC236}">
                <a16:creationId xmlns:a16="http://schemas.microsoft.com/office/drawing/2014/main" id="{98DECB50-171E-0B4B-AF71-3A44017C000C}"/>
              </a:ext>
            </a:extLst>
          </p:cNvPr>
          <p:cNvSpPr/>
          <p:nvPr/>
        </p:nvSpPr>
        <p:spPr>
          <a:xfrm>
            <a:off x="467544" y="1124744"/>
            <a:ext cx="8208912" cy="5355312"/>
          </a:xfrm>
          <a:prstGeom prst="rect">
            <a:avLst/>
          </a:prstGeom>
        </p:spPr>
        <p:txBody>
          <a:bodyPr wrap="square">
            <a:spAutoFit/>
          </a:bodyPr>
          <a:lstStyle/>
          <a:p>
            <a:r>
              <a:rPr lang="es-ES_tradnl" dirty="0"/>
              <a:t>Fase 3: Preparación de los datos</a:t>
            </a:r>
          </a:p>
          <a:p>
            <a:endParaRPr lang="es-ES_tradnl" dirty="0"/>
          </a:p>
          <a:p>
            <a:pPr marL="342900" indent="-342900">
              <a:buAutoNum type="arabicPeriod"/>
            </a:pPr>
            <a:r>
              <a:rPr lang="es-ES_tradnl" dirty="0"/>
              <a:t>Para la preparación de los datos en la herramienta de software Rapidminer</a:t>
            </a:r>
          </a:p>
          <a:p>
            <a:pPr marL="342900" indent="-342900">
              <a:buAutoNum type="arabicPeriod"/>
            </a:pPr>
            <a:r>
              <a:rPr lang="es-ES_tradnl" dirty="0"/>
              <a:t>Extracción, Transformación y Carga</a:t>
            </a:r>
          </a:p>
          <a:p>
            <a:endParaRPr lang="es-ES_tradnl" dirty="0"/>
          </a:p>
          <a:p>
            <a:endParaRPr lang="es-ES_tradnl" dirty="0"/>
          </a:p>
          <a:p>
            <a:endParaRPr lang="es-ES_tradnl" dirty="0"/>
          </a:p>
          <a:p>
            <a:endParaRPr lang="es-ES_tradnl" dirty="0"/>
          </a:p>
          <a:p>
            <a:endParaRPr lang="es-ES_tradnl" dirty="0"/>
          </a:p>
          <a:p>
            <a:endParaRPr lang="en-US" dirty="0"/>
          </a:p>
          <a:p>
            <a:endParaRPr lang="en-US" dirty="0"/>
          </a:p>
          <a:p>
            <a:endParaRPr lang="en-US" dirty="0"/>
          </a:p>
          <a:p>
            <a:endParaRPr lang="en-US" dirty="0"/>
          </a:p>
          <a:p>
            <a:endParaRPr lang="en-US" dirty="0"/>
          </a:p>
          <a:p>
            <a:pPr algn="just"/>
            <a:endParaRPr lang="en-US" dirty="0"/>
          </a:p>
          <a:p>
            <a:pPr algn="just"/>
            <a:endParaRPr lang="en-US" dirty="0"/>
          </a:p>
          <a:p>
            <a:pPr algn="just"/>
            <a:endParaRPr lang="en-US" dirty="0"/>
          </a:p>
          <a:p>
            <a:endParaRPr lang="en-US" dirty="0"/>
          </a:p>
        </p:txBody>
      </p:sp>
      <p:pic>
        <p:nvPicPr>
          <p:cNvPr id="7" name="Picture 6">
            <a:extLst>
              <a:ext uri="{FF2B5EF4-FFF2-40B4-BE49-F238E27FC236}">
                <a16:creationId xmlns:a16="http://schemas.microsoft.com/office/drawing/2014/main" id="{CC548B9D-6581-D441-8819-B21C2DF016A0}"/>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0690" y="2873024"/>
            <a:ext cx="4536504" cy="1814716"/>
          </a:xfrm>
          <a:prstGeom prst="rect">
            <a:avLst/>
          </a:prstGeom>
          <a:noFill/>
          <a:ln>
            <a:noFill/>
          </a:ln>
        </p:spPr>
      </p:pic>
      <p:pic>
        <p:nvPicPr>
          <p:cNvPr id="8" name="Picture 7">
            <a:extLst>
              <a:ext uri="{FF2B5EF4-FFF2-40B4-BE49-F238E27FC236}">
                <a16:creationId xmlns:a16="http://schemas.microsoft.com/office/drawing/2014/main" id="{754F944E-5A96-0F47-8FC2-DF3A543396F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9549" y="2853268"/>
            <a:ext cx="2881880" cy="3505298"/>
          </a:xfrm>
          <a:prstGeom prst="rect">
            <a:avLst/>
          </a:prstGeom>
          <a:noFill/>
          <a:ln>
            <a:noFill/>
          </a:ln>
        </p:spPr>
      </p:pic>
    </p:spTree>
    <p:extLst>
      <p:ext uri="{BB962C8B-B14F-4D97-AF65-F5344CB8AC3E}">
        <p14:creationId xmlns:p14="http://schemas.microsoft.com/office/powerpoint/2010/main" val="21052227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1187624" y="471226"/>
            <a:ext cx="6336704" cy="480131"/>
          </a:xfrm>
          <a:prstGeom prst="rect">
            <a:avLst/>
          </a:prstGeom>
          <a:noFill/>
        </p:spPr>
        <p:txBody>
          <a:bodyPr wrap="square" rtlCol="0">
            <a:spAutoFit/>
          </a:bodyPr>
          <a:lstStyle/>
          <a:p>
            <a:r>
              <a:rPr lang="es-ES" sz="2800" b="1" dirty="0" err="1"/>
              <a:t>Etodología</a:t>
            </a:r>
            <a:r>
              <a:rPr lang="es-ES" sz="2800" b="1" dirty="0"/>
              <a:t> de </a:t>
            </a:r>
            <a:r>
              <a:rPr lang="es-ES" sz="2800" b="1" dirty="0" err="1"/>
              <a:t>implementacion</a:t>
            </a:r>
            <a:endParaRPr lang="es-ES" sz="2800" b="1" dirty="0"/>
          </a:p>
        </p:txBody>
      </p:sp>
      <p:sp>
        <p:nvSpPr>
          <p:cNvPr id="6" name="5 CuadroTexto">
            <a:extLst>
              <a:ext uri="{FF2B5EF4-FFF2-40B4-BE49-F238E27FC236}">
                <a16:creationId xmlns:a16="http://schemas.microsoft.com/office/drawing/2014/main" id="{3772CC08-22BE-AA4F-98C9-3C818D6E86B0}"/>
              </a:ext>
            </a:extLst>
          </p:cNvPr>
          <p:cNvSpPr txBox="1"/>
          <p:nvPr/>
        </p:nvSpPr>
        <p:spPr>
          <a:xfrm>
            <a:off x="90340" y="-300900"/>
            <a:ext cx="1292341"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ln w="22225">
                  <a:solidFill>
                    <a:schemeClr val="accent2"/>
                  </a:solidFill>
                  <a:prstDash val="solid"/>
                </a:ln>
                <a:solidFill>
                  <a:schemeClr val="accent2">
                    <a:lumMod val="40000"/>
                    <a:lumOff val="60000"/>
                  </a:schemeClr>
                </a:solidFill>
              </a:rPr>
              <a:t>M</a:t>
            </a:r>
          </a:p>
        </p:txBody>
      </p:sp>
      <p:sp>
        <p:nvSpPr>
          <p:cNvPr id="4" name="Rectangle 3">
            <a:extLst>
              <a:ext uri="{FF2B5EF4-FFF2-40B4-BE49-F238E27FC236}">
                <a16:creationId xmlns:a16="http://schemas.microsoft.com/office/drawing/2014/main" id="{98DECB50-171E-0B4B-AF71-3A44017C000C}"/>
              </a:ext>
            </a:extLst>
          </p:cNvPr>
          <p:cNvSpPr/>
          <p:nvPr/>
        </p:nvSpPr>
        <p:spPr>
          <a:xfrm>
            <a:off x="467544" y="1124744"/>
            <a:ext cx="8208912" cy="7263527"/>
          </a:xfrm>
          <a:prstGeom prst="rect">
            <a:avLst/>
          </a:prstGeom>
        </p:spPr>
        <p:txBody>
          <a:bodyPr wrap="square">
            <a:spAutoFit/>
          </a:bodyPr>
          <a:lstStyle/>
          <a:p>
            <a:pPr algn="just"/>
            <a:r>
              <a:rPr lang="es-ES_tradnl" dirty="0"/>
              <a:t>Fase 4: Modelado</a:t>
            </a:r>
          </a:p>
          <a:p>
            <a:pPr marL="342900" indent="-342900" algn="just">
              <a:buAutoNum type="arabicPeriod"/>
            </a:pPr>
            <a:r>
              <a:rPr lang="es-ES_tradnl" dirty="0"/>
              <a:t>Realizado en </a:t>
            </a:r>
            <a:r>
              <a:rPr lang="es-ES_tradnl" dirty="0" err="1"/>
              <a:t>rapidminer</a:t>
            </a:r>
            <a:endParaRPr lang="es-ES_tradnl" dirty="0"/>
          </a:p>
          <a:p>
            <a:pPr marL="342900" indent="-342900" algn="just">
              <a:buAutoNum type="arabicPeriod"/>
            </a:pPr>
            <a:r>
              <a:rPr lang="es-ES_tradnl" dirty="0"/>
              <a:t>Operadores lógicos se aplica el modelo de </a:t>
            </a:r>
            <a:r>
              <a:rPr lang="es-ES_tradnl" dirty="0" err="1"/>
              <a:t>regresion</a:t>
            </a:r>
            <a:r>
              <a:rPr lang="es-ES_tradnl" dirty="0"/>
              <a:t> lineal</a:t>
            </a:r>
          </a:p>
          <a:p>
            <a:pPr marL="342900" indent="-342900" algn="just">
              <a:buAutoNum type="arabicPeriod"/>
            </a:pPr>
            <a:r>
              <a:rPr lang="es-ES_tradnl" dirty="0"/>
              <a:t>Se aplica el modulo de Forecast ( Definimos Horizonte 8 semanas )</a:t>
            </a:r>
          </a:p>
          <a:p>
            <a:pPr marL="342900" indent="-342900" algn="just">
              <a:buAutoNum type="arabicPeriod"/>
            </a:pPr>
            <a:r>
              <a:rPr lang="es-ES_tradnl" dirty="0"/>
              <a:t>Se realiza la construcción grafica </a:t>
            </a:r>
          </a:p>
          <a:p>
            <a:pPr marL="342900" indent="-342900" algn="just">
              <a:buAutoNum type="arabicPeriod"/>
            </a:pPr>
            <a:r>
              <a:rPr lang="es-ES_tradnl" dirty="0"/>
              <a:t>Se establecen las métricas ( error </a:t>
            </a:r>
            <a:r>
              <a:rPr lang="es-ES_tradnl" dirty="0" err="1"/>
              <a:t>abs</a:t>
            </a:r>
            <a:r>
              <a:rPr lang="es-ES_tradnl" dirty="0"/>
              <a:t>, </a:t>
            </a:r>
            <a:r>
              <a:rPr lang="es-ES_tradnl" dirty="0" err="1"/>
              <a:t>rel</a:t>
            </a:r>
            <a:r>
              <a:rPr lang="es-ES_tradnl" dirty="0"/>
              <a:t>, correlación )</a:t>
            </a:r>
          </a:p>
          <a:p>
            <a:pPr marL="342900" indent="-342900" algn="just">
              <a:buAutoNum type="arabicPeriod"/>
            </a:pPr>
            <a:r>
              <a:rPr lang="es-ES_tradnl" dirty="0"/>
              <a:t>Se guarda en un archivo Excel</a:t>
            </a:r>
          </a:p>
          <a:p>
            <a:pPr marL="342900" indent="-342900" algn="just">
              <a:buAutoNum type="arabicPeriod"/>
            </a:pPr>
            <a:r>
              <a:rPr lang="es-ES_tradnl" dirty="0"/>
              <a:t>Se cargan las predicciones en </a:t>
            </a:r>
            <a:r>
              <a:rPr lang="es-ES_tradnl" dirty="0" err="1"/>
              <a:t>Tableu</a:t>
            </a:r>
            <a:r>
              <a:rPr lang="es-ES_tradnl" dirty="0"/>
              <a:t> online para visualización </a:t>
            </a:r>
          </a:p>
          <a:p>
            <a:pPr marL="342900" indent="-342900" algn="just">
              <a:buAutoNum type="arabicPeriod"/>
            </a:pPr>
            <a:endParaRPr lang="es-ES_tradnl" dirty="0"/>
          </a:p>
          <a:p>
            <a:pPr algn="just"/>
            <a:r>
              <a:rPr lang="es-ES_tradnl" sz="1600" dirty="0"/>
              <a:t>	</a:t>
            </a:r>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a:p>
            <a:pPr algn="just"/>
            <a:endParaRPr lang="es-ES_tradnl" dirty="0"/>
          </a:p>
        </p:txBody>
      </p:sp>
      <p:pic>
        <p:nvPicPr>
          <p:cNvPr id="10" name="Picture 9">
            <a:extLst>
              <a:ext uri="{FF2B5EF4-FFF2-40B4-BE49-F238E27FC236}">
                <a16:creationId xmlns:a16="http://schemas.microsoft.com/office/drawing/2014/main" id="{9D68FC94-F551-8B41-B239-EC3DA3AC4A1C}"/>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3677" y="3582519"/>
            <a:ext cx="6364434" cy="2804255"/>
          </a:xfrm>
          <a:prstGeom prst="rect">
            <a:avLst/>
          </a:prstGeom>
          <a:noFill/>
          <a:ln>
            <a:noFill/>
          </a:ln>
        </p:spPr>
      </p:pic>
    </p:spTree>
    <p:extLst>
      <p:ext uri="{BB962C8B-B14F-4D97-AF65-F5344CB8AC3E}">
        <p14:creationId xmlns:p14="http://schemas.microsoft.com/office/powerpoint/2010/main" val="21501908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755576" y="517498"/>
            <a:ext cx="6768752" cy="480131"/>
          </a:xfrm>
          <a:prstGeom prst="rect">
            <a:avLst/>
          </a:prstGeom>
          <a:noFill/>
        </p:spPr>
        <p:txBody>
          <a:bodyPr wrap="square" rtlCol="0">
            <a:spAutoFit/>
          </a:bodyPr>
          <a:lstStyle/>
          <a:p>
            <a:r>
              <a:rPr lang="es-ES" sz="2800" b="1" dirty="0" err="1"/>
              <a:t>Etodología</a:t>
            </a:r>
            <a:r>
              <a:rPr lang="es-ES" sz="2800" b="1" dirty="0"/>
              <a:t> de </a:t>
            </a:r>
            <a:r>
              <a:rPr lang="es-ES" sz="2800" b="1" dirty="0" err="1"/>
              <a:t>implementacion</a:t>
            </a:r>
            <a:endParaRPr lang="es-ES" sz="2800" b="1" dirty="0"/>
          </a:p>
        </p:txBody>
      </p:sp>
      <p:sp>
        <p:nvSpPr>
          <p:cNvPr id="6" name="5 CuadroTexto">
            <a:extLst>
              <a:ext uri="{FF2B5EF4-FFF2-40B4-BE49-F238E27FC236}">
                <a16:creationId xmlns:a16="http://schemas.microsoft.com/office/drawing/2014/main" id="{3772CC08-22BE-AA4F-98C9-3C818D6E86B0}"/>
              </a:ext>
            </a:extLst>
          </p:cNvPr>
          <p:cNvSpPr txBox="1"/>
          <p:nvPr/>
        </p:nvSpPr>
        <p:spPr>
          <a:xfrm>
            <a:off x="90340" y="-300900"/>
            <a:ext cx="1316386"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ln w="22225">
                  <a:solidFill>
                    <a:schemeClr val="accent2"/>
                  </a:solidFill>
                  <a:prstDash val="solid"/>
                </a:ln>
                <a:solidFill>
                  <a:schemeClr val="accent2">
                    <a:lumMod val="40000"/>
                    <a:lumOff val="60000"/>
                  </a:schemeClr>
                </a:solidFill>
              </a:rPr>
              <a:t>M</a:t>
            </a:r>
          </a:p>
        </p:txBody>
      </p:sp>
      <p:sp>
        <p:nvSpPr>
          <p:cNvPr id="4" name="Rectangle 3">
            <a:extLst>
              <a:ext uri="{FF2B5EF4-FFF2-40B4-BE49-F238E27FC236}">
                <a16:creationId xmlns:a16="http://schemas.microsoft.com/office/drawing/2014/main" id="{98DECB50-171E-0B4B-AF71-3A44017C000C}"/>
              </a:ext>
            </a:extLst>
          </p:cNvPr>
          <p:cNvSpPr/>
          <p:nvPr/>
        </p:nvSpPr>
        <p:spPr>
          <a:xfrm>
            <a:off x="682008" y="972902"/>
            <a:ext cx="8208912" cy="1846659"/>
          </a:xfrm>
          <a:prstGeom prst="rect">
            <a:avLst/>
          </a:prstGeom>
        </p:spPr>
        <p:txBody>
          <a:bodyPr wrap="square">
            <a:spAutoFit/>
          </a:bodyPr>
          <a:lstStyle/>
          <a:p>
            <a:endParaRPr lang="en-US" sz="1600" dirty="0"/>
          </a:p>
          <a:p>
            <a:r>
              <a:rPr lang="es-ES_tradnl" sz="1600" dirty="0"/>
              <a:t>Fase 5: Despliegue de la información.</a:t>
            </a:r>
          </a:p>
          <a:p>
            <a:endParaRPr lang="es-ES_tradnl" sz="1600" dirty="0"/>
          </a:p>
          <a:p>
            <a:pPr algn="just"/>
            <a:r>
              <a:rPr lang="es-ES_tradnl" sz="1600" dirty="0"/>
              <a:t>Una vez establecida una ruta deseada, el usuario puede visualizar los datos reales históricos de la ruta, y el pronóstico de 2 meses con un escalamiento de datos semana a semana. </a:t>
            </a:r>
          </a:p>
          <a:p>
            <a:pPr algn="just"/>
            <a:endParaRPr lang="en-US" dirty="0"/>
          </a:p>
        </p:txBody>
      </p:sp>
      <p:pic>
        <p:nvPicPr>
          <p:cNvPr id="7" name="Picture 6">
            <a:extLst>
              <a:ext uri="{FF2B5EF4-FFF2-40B4-BE49-F238E27FC236}">
                <a16:creationId xmlns:a16="http://schemas.microsoft.com/office/drawing/2014/main" id="{D7229CAF-E4DC-664F-8EF2-CCC157D1CEFE}"/>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2008" y="2542562"/>
            <a:ext cx="7994448" cy="3982782"/>
          </a:xfrm>
          <a:prstGeom prst="rect">
            <a:avLst/>
          </a:prstGeom>
          <a:noFill/>
          <a:ln>
            <a:noFill/>
          </a:ln>
        </p:spPr>
      </p:pic>
    </p:spTree>
    <p:extLst>
      <p:ext uri="{BB962C8B-B14F-4D97-AF65-F5344CB8AC3E}">
        <p14:creationId xmlns:p14="http://schemas.microsoft.com/office/powerpoint/2010/main" val="14434811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1187624" y="449682"/>
            <a:ext cx="5616624" cy="523220"/>
          </a:xfrm>
          <a:prstGeom prst="rect">
            <a:avLst/>
          </a:prstGeom>
          <a:noFill/>
        </p:spPr>
        <p:txBody>
          <a:bodyPr wrap="square" rtlCol="0">
            <a:spAutoFit/>
          </a:bodyPr>
          <a:lstStyle/>
          <a:p>
            <a:r>
              <a:rPr lang="es-ES" sz="2800" b="1" dirty="0" err="1"/>
              <a:t>Alidación</a:t>
            </a:r>
            <a:r>
              <a:rPr lang="es-ES" sz="2800" b="1" dirty="0"/>
              <a:t> de resultados</a:t>
            </a:r>
          </a:p>
        </p:txBody>
      </p:sp>
      <p:sp>
        <p:nvSpPr>
          <p:cNvPr id="6" name="5 CuadroTexto">
            <a:extLst>
              <a:ext uri="{FF2B5EF4-FFF2-40B4-BE49-F238E27FC236}">
                <a16:creationId xmlns:a16="http://schemas.microsoft.com/office/drawing/2014/main" id="{3772CC08-22BE-AA4F-98C9-3C818D6E86B0}"/>
              </a:ext>
            </a:extLst>
          </p:cNvPr>
          <p:cNvSpPr txBox="1"/>
          <p:nvPr/>
        </p:nvSpPr>
        <p:spPr>
          <a:xfrm>
            <a:off x="1043608" y="-217566"/>
            <a:ext cx="1047082"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scene3d>
              <a:camera prst="orthographicFront"/>
              <a:lightRig rig="soft" dir="t">
                <a:rot lat="0" lon="0" rev="15600000"/>
              </a:lightRig>
            </a:scene3d>
            <a:sp3d extrusionH="57150" prstMaterial="softEdge">
              <a:bevelT w="25400" h="38100"/>
            </a:sp3d>
          </a:bodyPr>
          <a:lstStyle/>
          <a:p>
            <a:r>
              <a:rPr lang="es-ES" sz="9600" b="1" dirty="0">
                <a:ln w="6600">
                  <a:solidFill>
                    <a:schemeClr val="accent2"/>
                  </a:solidFill>
                  <a:prstDash val="solid"/>
                </a:ln>
                <a:solidFill>
                  <a:srgbClr val="FFFFFF"/>
                </a:solidFill>
                <a:effectLst>
                  <a:outerShdw dist="38100" dir="2700000" algn="tl" rotWithShape="0">
                    <a:schemeClr val="accent2"/>
                  </a:outerShdw>
                </a:effectLst>
              </a:rPr>
              <a:t>V</a:t>
            </a:r>
          </a:p>
        </p:txBody>
      </p:sp>
      <p:sp>
        <p:nvSpPr>
          <p:cNvPr id="10" name="Rectangle 9">
            <a:extLst>
              <a:ext uri="{FF2B5EF4-FFF2-40B4-BE49-F238E27FC236}">
                <a16:creationId xmlns:a16="http://schemas.microsoft.com/office/drawing/2014/main" id="{ED8AB08D-BA16-3641-B270-D841BBA6E7D5}"/>
              </a:ext>
            </a:extLst>
          </p:cNvPr>
          <p:cNvSpPr/>
          <p:nvPr/>
        </p:nvSpPr>
        <p:spPr>
          <a:xfrm>
            <a:off x="323528" y="1400477"/>
            <a:ext cx="8496944" cy="369332"/>
          </a:xfrm>
          <a:prstGeom prst="rect">
            <a:avLst/>
          </a:prstGeom>
        </p:spPr>
        <p:txBody>
          <a:bodyPr wrap="square">
            <a:spAutoFit/>
          </a:bodyPr>
          <a:lstStyle/>
          <a:p>
            <a:pPr algn="just"/>
            <a:r>
              <a:rPr lang="es-ES_tradnl" dirty="0"/>
              <a:t>Se validó en “RAPIDMINER” con el operador “Performance”</a:t>
            </a:r>
          </a:p>
        </p:txBody>
      </p:sp>
      <p:pic>
        <p:nvPicPr>
          <p:cNvPr id="7" name="Picture 6">
            <a:extLst>
              <a:ext uri="{FF2B5EF4-FFF2-40B4-BE49-F238E27FC236}">
                <a16:creationId xmlns:a16="http://schemas.microsoft.com/office/drawing/2014/main" id="{69A8A69B-D193-F044-A942-798B3846BDD9}"/>
              </a:ext>
            </a:extLst>
          </p:cNvPr>
          <p:cNvPicPr/>
          <p:nvPr/>
        </p:nvPicPr>
        <p:blipFill>
          <a:blip r:embed="rId3">
            <a:clrChange>
              <a:clrFrom>
                <a:srgbClr val="000000">
                  <a:alpha val="0"/>
                </a:srgbClr>
              </a:clrFrom>
              <a:clrTo>
                <a:srgbClr val="000000">
                  <a:alpha val="0"/>
                </a:srgbClr>
              </a:clrTo>
            </a:clrChange>
            <a:alphaModFix/>
            <a:lum bright="70000" contrast="-70000"/>
          </a:blip>
          <a:stretch>
            <a:fillRect/>
          </a:stretch>
        </p:blipFill>
        <p:spPr>
          <a:xfrm>
            <a:off x="611560" y="1818192"/>
            <a:ext cx="8064896" cy="2880320"/>
          </a:xfrm>
          <a:prstGeom prst="rect">
            <a:avLst/>
          </a:prstGeom>
        </p:spPr>
      </p:pic>
      <p:sp>
        <p:nvSpPr>
          <p:cNvPr id="12" name="Rectangle 11">
            <a:extLst>
              <a:ext uri="{FF2B5EF4-FFF2-40B4-BE49-F238E27FC236}">
                <a16:creationId xmlns:a16="http://schemas.microsoft.com/office/drawing/2014/main" id="{280BD122-6DF3-BE43-AD95-B30B2F05E81C}"/>
              </a:ext>
            </a:extLst>
          </p:cNvPr>
          <p:cNvSpPr/>
          <p:nvPr/>
        </p:nvSpPr>
        <p:spPr>
          <a:xfrm>
            <a:off x="493310" y="4903526"/>
            <a:ext cx="8496944" cy="369332"/>
          </a:xfrm>
          <a:prstGeom prst="rect">
            <a:avLst/>
          </a:prstGeom>
        </p:spPr>
        <p:txBody>
          <a:bodyPr wrap="square">
            <a:spAutoFit/>
          </a:bodyPr>
          <a:lstStyle/>
          <a:p>
            <a:pPr algn="just"/>
            <a:r>
              <a:rPr lang="es-ES_tradnl" dirty="0"/>
              <a:t>Se tiene un promedio de precisión de la probabilidad de 89.9 %</a:t>
            </a:r>
          </a:p>
        </p:txBody>
      </p:sp>
    </p:spTree>
    <p:extLst>
      <p:ext uri="{BB962C8B-B14F-4D97-AF65-F5344CB8AC3E}">
        <p14:creationId xmlns:p14="http://schemas.microsoft.com/office/powerpoint/2010/main" val="32045062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57283" y="625683"/>
            <a:ext cx="5328592" cy="646331"/>
          </a:xfrm>
          <a:prstGeom prst="rect">
            <a:avLst/>
          </a:prstGeom>
        </p:spPr>
        <p:txBody>
          <a:bodyPr wrap="square">
            <a:spAutoFit/>
          </a:bodyPr>
          <a:lstStyle/>
          <a:p>
            <a:r>
              <a:rPr lang="es-ES" sz="3600" b="1" dirty="0"/>
              <a:t>Proyecto de Titulación</a:t>
            </a:r>
            <a:endParaRPr lang="es-ES" sz="3600" dirty="0"/>
          </a:p>
        </p:txBody>
      </p:sp>
      <p:sp>
        <p:nvSpPr>
          <p:cNvPr id="6" name="5 Rectángulo"/>
          <p:cNvSpPr/>
          <p:nvPr/>
        </p:nvSpPr>
        <p:spPr>
          <a:xfrm>
            <a:off x="703332" y="1820275"/>
            <a:ext cx="7737336" cy="1846659"/>
          </a:xfrm>
          <a:prstGeom prst="rect">
            <a:avLst/>
          </a:prstGeom>
        </p:spPr>
        <p:txBody>
          <a:bodyPr wrap="square">
            <a:spAutoFit/>
          </a:bodyPr>
          <a:lstStyle/>
          <a:p>
            <a:pPr algn="just"/>
            <a:r>
              <a:rPr lang="es-ES" sz="2400" dirty="0"/>
              <a:t>“</a:t>
            </a:r>
            <a:r>
              <a:rPr lang="en-US" dirty="0"/>
              <a:t>ANÁLISIS DE PROYECCIÓN DE INGRESOS ECONÓMICOS DE BUQUES TANQUEROS MEDIANTE EL USO DE ANÁLISIS DE DATOS EN UNA COMPAÑÍA NAVIERA</a:t>
            </a:r>
            <a:r>
              <a:rPr lang="es-ES" sz="2400" dirty="0"/>
              <a:t>”</a:t>
            </a:r>
          </a:p>
          <a:p>
            <a:pPr algn="just"/>
            <a:br>
              <a:rPr lang="es-ES" sz="2400" dirty="0"/>
            </a:br>
            <a:endParaRPr lang="es-ES" sz="2400" b="1" dirty="0"/>
          </a:p>
        </p:txBody>
      </p:sp>
      <p:sp>
        <p:nvSpPr>
          <p:cNvPr id="27650" name="AutoShape 2" descr="data:image/jpeg;base64,/9j/4AAQSkZJRgABAQAAAQABAAD/2wCEAAkGBw8PDQ8PDw8PDw0PDxAPDRAPDw8PDw8NFRQWFxURFBQYHCggGBolGxQVIjEhJSkrLi4uFx82ODMsOCktLisBCgoKBQUFDgUFDisZExkrKysrKysrKysrKysrKysrKysrKysrKysrKysrKysrKysrKysrKysrKysrKysrKysrK//AABEIANwA5QMBIgACEQEDEQH/xAAcAAEAAgMBAQEAAAAAAAAAAAAAAQMEBQYCBwj/xAA7EAACAgECBAMFBQYHAAMAAAABAgADEQQhBRIxQQZRYRMiMkJxFFJigZEjJHKhscEHM5KistHhFRZT/8QAFAEBAAAAAAAAAAAAAAAAAAAAAP/EABQRAQAAAAAAAAAAAAAAAAAAAAD/2gAMAwEAAhEDEQA/APuEREBERAREQERJgRERAREQEREBERARIZgOpxKm1I7bwLomKbiZIeBkxKleWgwEREBERAREQEREBERAREQEREBERAREQERMTUcRqTq2T5LuYGXIZgOpwPWaW7jLH4AFHmdzMR9SzbsxP1MDeW69B0PMfTp+sxX17HphR6dZr61ZugP9plV6b7x/IQJ9oT3yZaisfT6z0igdBPfNAlU895YDNFf4hHtXppovvurPK4VQiIe2WaZnDbtS3MdRVXUNuRUsNjevMcY/SBssz2j4+kozJzAzIlFNnY/lL4CIiAiIgIiICIiAiIgIiICJp+M8fr0xCAc9zYCoPM9AfX0mi1fFNdYCfZXInKWwgAPKDgnrmB1up11VXxuoPl1P6TU6nxENxWmfxP8A9TlK7+Y9y3cHPNn1Ez9PobX7co822/lAyNRxC2z4nOPIbD9JXXltgCT6TNo4cg+Ilj+gmYgAGAAB6bQMOnROfiPKP1MzKtMi9snzO895k5gWZk5lWZOYFmZOZXmMwMLiOjb2i6mna9Bh17X096z6+R7TGt8RFCgs0mpQ2HlTIrPM3ls3WbfMweOhTpbuatrcIWCL8RcfCV8iDg59IE8O40l1z0+ztrtrUO62LjCk7bg9Zs+aaTw1w5qKOa082puPtNQ53Yuei59BtNgNYntjTkizl5wCMBl7lT3x3gZnNMmi3Ox69vWYWZIaBsolVFvMPUdZbAREQEREBERAREQEREDiOBkNqtS7gtdzlMHPLyHOUbsOY5APmBN4DykEHAzzIx7Hpk/8WH0M1PifQPpbvt9C5Q7ayodHQ9T6fXscGbHS6hLa1dWyjjmDHfHbnI9PhYfnAp4joubltqXlvrJ9mDjc/NpmPkflMnS6kWIHXvsQeqsOqn1BmWpxkMDtswzk4XyP3l6g9x9JruIVmmw3jetsfaQvTfZdQo8jsDAzMxzSoN+knMC3MnMqzJzAtzGZXmOaBbmTmVc0nmgW5jMrzJzAr12tSiprbM8i9eVSxPoAJohVq9a6Wt+501kvpwQGvZsbM33VPlOhJ/Oa7jnFTpq15a2stsYV1DovOenM3aBm6DUOyftU5LVJVx8rEfOvmpmVmcfotLf7d2utZeI456ct+7vT3rUeXY9xsZ1GmtZ0VmQ1sR7yHBKnyyIGUr4OR1mxptDDI/OanMspuKnP6j0gbWJ5RwwyOhnqAiIgIiICIiAiIgebEDKVYAqwIYHoQRuJwzVnhmq9mx/cb25qnbcVW+R9Ox8xg9p3cwuL8Nr1VLU2DZvhPdW7MIGDjPTIZfh7nC78vqy9R5gyU94YwvcKD8GW61n8DDceR/SaLgeqsrsbRajIup/y272VL0K+bL1HmMibxh3wMHZgPh97cEejdQezQNUi+wsFRz7F8nTM3UY+KlvxL/SZWZfrdOt1TKxxsG5xsVYfBqB5EHZhNbprmy1dgxdWeWwdj5OPQjeBmZjMrzJzAszJzKsycwLMycyvMnMCzMnMqzJzAtzKdXp0urauwZRhg/2I9Z6zGYGv059m1FOo5bLedxprMblVXYsezYONus13DqbFfUOjO2pq1JFtbOSltDYK7HYYBOCPKbjiOjW9OUkqysHrdfirsHRhNJdZZovau9g1Gt1RRKVVOQe7sCVz6wOqD5/v6GTmczpLvsISt0t1Gpv5r72TfGMZOD1AyOk39F62IroQyMAVI7iBn6XUch3+E9fT1mzBzNED+s3Wnr5UA/X6wLIiICIiAiIgIiICIiBoPFfBTqK1tp93VUe/Uw2Jxvy/y2mHwPiY1FWcAWrlLqzsA56r6K3UeTbTq5x3ibQNpL/t9C5Q+7q6h0dD1bH6b9jg+cDbA8pBB2+JWbp5Hm/4t+RmFxXSFgtlQ/bVghFPV0Hx6dvUdVmTpdQltaurZRwGDnsenOR/tcfnLFOMhsjs2Oo5ejD8S/zX6QNTp71dQ6nYj8x5g+stzKeJUGiw2gD2TsPtAX4UsPw3KPut38jPXNAtzGZXmTmBZmTmV5jMC3MZleZOYFmZOZVmTmBZmVW6dGdbOVTagYVsRuuZ6zJzA5+7iGU02oYgajT3CnUL0Pv+64x5ZwRN/pdOtQZV6M7PjsCxyQPIZmFqeE6e21bXrBsUg5yRkjpzDvNguSQB1JwIGx4ZTzNzHovT+KbWVaakIgUduvqZbAREQESZEBERAREQESZEBPNiBlKsAVYEMD0IPae4gcIazwzVeyY/uWobmpdt1qtO2G/Cc4Ppv2m/xkDGQy/DjdsLvy+rLnI8wZncY4amqoepxsw91u6P2YTluB6t67G0WoJF9P8AlsOtlQ3Ur5so3HmMiBugodeUgMCCoX5WVhk1fwkbqe3SaHkNFnsSSayC2mc9Wr7o34l6TfOPm23wGCnAydwVPk3VT2P1lPENKt9RBOGyGDgfBZ8twHkejCBrgZOZi6e1jzI45bazyWr5MO49D1EuzAtzGZXmTmBZmTmV5jMC3MZleZOYFmZOZVmTmBbmbPg1GWNh6Lsv1mqqUswUdScCdTp6giBR0A/U+cCyTIiBMSIgJMiICIiAiIgIiICIiAmg8V8FOoRbafd1dHvVMNicb8v/AFN/EDleCcTGoq5sAWL7l9fTDnqmPutuR5HImd8JBByDkqT0IOx5h69G9cHzmq8TaBtJf9uoXNbe7rKhsGU/N/72ODNlptQltYdWBrcB1fyJ25yP9rCBgca0RIF9QJsrU5X5rKV+Ks/jTt5iYNVodQynKkZE6BTgkHK4O/coy/N6lf8Acpmg4ppfs9hcACixsWKOlNx6EfgbqIHrMnMr5ozAtzJzKsycwLMycyvMZgW5k5lWZbp6y7qg6scfT1gbngOm62n6J/czdTxRUEUKOijE9wEREBERAREQEREBERAREQEREBERA821hlKsAVYEMD0IPUTh/Znhuq9kx/cr2LUu24qsO2G9D0PoQe07uYPGOGV6qh6bBsfhPdH7MIGDjI2zzL8PdiF+X1Ze33gZ4etbENbKGVlK8o6Mh3KD/kp/KafgersrdtFqMi+n/LbvZUvwsvmyjp5jIm6cZ94eYDBdgGO4KnyPUHsfqYHLmtqbDS55hjmof/8ASrsf4h0IluZuOK6IairYgWKeZH6clp6N6K/QjsZz9NpIIYFbFJWxT1Vx1EDIzJzKsycwLcyeaVZk5gWZnQ+HNJgG1up2T6dzNDoqDbYqDudz5L3M7eqsKoUDAAAH0geoiICIiAiIgTIkxAiIlOrs5K2f7oLHbOw3O0C6QrA9CDNNwTjKa6mworKUIUhsb5GQdpwviDimqTV2p7W2r2b4RUZkAHY7dc9YH03UaxK9mO57DJMrOtG3KMg75nG2+IhYNJmtjZaoWxsjHMG5c+u+8yOPXsuhYVMws5gWKkgivuBA7MuMc2dgMk+kxqOI1u3KCc74JGAcT5v4Q19i6kVczMl4NbBmOAezTqHIWwoLFLqMkKwLAeuOkDpl1CnO/QZOfKV06+t25VOT22IBnGeKfE66GhMIbbbQyqCSqjbck98ZE0vg7xc2p1S1XCuon3q3UkDI6qfygfUPtC83L3zj0zLpp7tTVz7NkE77dJnJq8kYUkfrtA1XivgpvRbqfd1dHv1EbFsb8v8A1MTgnExqKublAsUmu6vphj1T+Fuo8jkTqVIIyOk4/wAS6BtJf9voXNbe7q6hsGU/N/72ODA2h905HvAgkFtuZDsQ39G8jg+c0/iDQnP2moFmVf2o+aykbZP407+k22mvS2tWVg1bgOrEdCducj/a48/rPQ2JVtt987lGAxzeu2x81OfOByiWAgEbg7gz3mTxTR/ZrcgYosYgDtTd1KfwnqDKswLMycyvMyuGaU3XKg6E5Y+SjrA6Pwxo+VDaw959l9E/9m7nlECgADAAwB6T1AREQEREBERARJkQEgiTEDitZpreFM70r7TQ2NzOoPv1N9fKc3x7jNeqwRSEcEftObLcvkcT6tbUrqVYBlYYZWGQR5EThfHegqSpXrREK28vuqFyCD5eogcsurusNSIBzV/5XIoDZ8/WbOjjd1BNeor9ow3w+xwexx1E1PDrSl9TDtYv6E4P9Z3TUVsw50VgCD7yg9IHFDiTLc9tSpWX+UDKqPTM0/CeeriIsstNItNhW1s8rk9j+c2vFqlTU3Kvwh25fQHfE2PCdBVq9LZRauVD5VvmRiOqntAy+N8J/wDkNOayyV6ujFiEt+zdWHUHsDj8pwfBKVp16jUWrSKHLMx95Sy/KCPPzmff4R14L4PNWmQpNuC6Dphfp2nMQPqv/wB34cnzWWNn5am5cefvYnaeHdXXdUbKXV6WwUI7eYPl9J8i8B8C02rNr3s+aGrK1qQA4OTk9zus7XTcPso4hS3D62Sm4uNbWHC08mNrAvZsntA71FA6eeZFtYZSrAFWBDA9CD2niisrsTkdpbA4X2Z4bqvYuf3K9iaHbcVWH5T6EHB/I9pv2GR35lG3diq9V9WX+an1mbxjhleqoaqwbHdWxur9mE5fgersR20eoJGop/y2+a2pd1ZfNlH6rkQNpfQt1bVOOYFcYHUp1HKfMdVPlkec5Nkeqw02HLKAUbtZWejidXrdStYLnIwpdwnyAYJcH7pzkeuR3MweMaQamtCoKX7vVzKVIJ3wQeiP2z0baBpOadj4X0Ps6vaMPfs3Honb/ucr4f032m5VwQFObh90A7qfz2n0RQAMDYDp9IExEQERECZERAREQEREBERAEzivHFoGkwQCz3Ly57AAkkfyH5zr9Qrn4TtjcT5949Y+1pq7hSxHkWOB/SBzFDhXRiMhWViPMA5xOipv1+tcGhORFHu4GEOPNj8U6BvC6F63atWPKgJGygAAZKzpbCtVROwWtCdgAMAf+QPkXGdSbtRY5rFZ2DIB8LAYb+cyOEcV9hWyqnPa7e6DnA2x23P0md4T063HVNZWbVZAr46rzsSWHrtOr8M8IpqLMtY6coZhls/UwNV4dTV+1RtRWXptJUjlANTfKxA+Uz5Px6sLrNSqgqous5QRggcxxtP0Jq9QKACEJU5JI7fWfnji2oN+pvt3PPY7+fu52P8ASB1v+EdPPrblPwewDMPUMMf1M+wLXWrKAFDAHlGwbHfAn5+8Ocev0Ru+zKDdei1hsFmUAk+6vcnb9J0fC/CXGLSdeXdNSmLKfbWN7Wxs7rj5QR5/SB9kiUaGx2qraxPZ2FFNiZB5XxuMj1l8BNB4r4Mb0W6n3dXRhqmHVgN+Wb+IHGcI1I15rrCsvKVs14I90Mh9ypfwlstj0nYWVKwIYAhhyn1HlK9Po66zYyKFNjc9mBjmbHWXwMbS6Cqp3etFVrOXnI74GBMmIgIiTAiIkwEiTIgIkxAiIiAiIgYnFReaH+zFRfj9nz/DmfP24drdXxBBqayjjl525fcCLvnI23/vPpcQE5LxbxTVVi6r7PnTOnKly5JGRuT5d51shgCMHcdwekDlP8PNC1enstbYXMpUd+Vcjf8AWdYBiQBjYbCSYGp8Wav2HDtZb0K6e3l/jKkL/MifMf8ACfhVWpt1guQPX9nWog56O2+P9Mu8a+NrrqtRobdI2nY2ABmY5KK3cEDrjtN3/g5oHTTX3suFvdfZHb3lTIJ/XMDq+CeF9FosnT0Krnq7Eu/+pun5TcREBJiICREQEmIgJEmIEREQEREBERAREQEREBERAREQEREBEmRAwuJ8K0+qTk1FKWr+Ibj6HqJkaTTV01rXUipWgwqqMACXSIEyJMQIkxIgIkyIEyJMiBMSIgIiIEyIiAiJMBERA//Z">
            <a:hlinkClick r:id="rId3"/>
          </p:cNvPr>
          <p:cNvSpPr>
            <a:spLocks noChangeAspect="1" noChangeArrowheads="1"/>
          </p:cNvSpPr>
          <p:nvPr/>
        </p:nvSpPr>
        <p:spPr bwMode="auto">
          <a:xfrm>
            <a:off x="-170881" y="-1530251"/>
            <a:ext cx="2857500" cy="2752725"/>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3" name="Picture 2">
            <a:extLst>
              <a:ext uri="{FF2B5EF4-FFF2-40B4-BE49-F238E27FC236}">
                <a16:creationId xmlns:a16="http://schemas.microsoft.com/office/drawing/2014/main" id="{8076435A-F599-4840-9C4C-03D0E21450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3332" y="3961211"/>
            <a:ext cx="3728289" cy="1051965"/>
          </a:xfrm>
          <a:prstGeom prst="rect">
            <a:avLst/>
          </a:prstGeom>
        </p:spPr>
      </p:pic>
      <p:pic>
        <p:nvPicPr>
          <p:cNvPr id="8" name="Picture 1">
            <a:extLst>
              <a:ext uri="{FF2B5EF4-FFF2-40B4-BE49-F238E27FC236}">
                <a16:creationId xmlns:a16="http://schemas.microsoft.com/office/drawing/2014/main" id="{331342A9-38B8-5D49-B522-35EDA25EA2B2}"/>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5220072" y="3431942"/>
            <a:ext cx="2592288" cy="2252680"/>
          </a:xfrm>
          <a:prstGeom prst="rect">
            <a:avLst/>
          </a:prstGeom>
          <a:noFill/>
          <a:ln>
            <a:noFill/>
          </a:ln>
        </p:spPr>
      </p:pic>
    </p:spTree>
    <p:extLst>
      <p:ext uri="{BB962C8B-B14F-4D97-AF65-F5344CB8AC3E}">
        <p14:creationId xmlns:p14="http://schemas.microsoft.com/office/powerpoint/2010/main" val="16162390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CuadroTexto">
            <a:extLst>
              <a:ext uri="{FF2B5EF4-FFF2-40B4-BE49-F238E27FC236}">
                <a16:creationId xmlns:a16="http://schemas.microsoft.com/office/drawing/2014/main" id="{8D3DB5A7-BB13-8F44-8A03-4CF337555E6A}"/>
              </a:ext>
            </a:extLst>
          </p:cNvPr>
          <p:cNvSpPr txBox="1">
            <a:spLocks noGrp="1"/>
          </p:cNvSpPr>
          <p:nvPr>
            <p:ph type="title"/>
          </p:nvPr>
        </p:nvSpPr>
        <p:spPr>
          <a:xfrm>
            <a:off x="1187624" y="449682"/>
            <a:ext cx="5616624" cy="523220"/>
          </a:xfrm>
          <a:prstGeom prst="rect">
            <a:avLst/>
          </a:prstGeom>
          <a:noFill/>
        </p:spPr>
        <p:txBody>
          <a:bodyPr wrap="square" rtlCol="0">
            <a:spAutoFit/>
          </a:bodyPr>
          <a:lstStyle/>
          <a:p>
            <a:r>
              <a:rPr lang="es-ES" sz="2800" b="1" dirty="0" err="1"/>
              <a:t>Alidación</a:t>
            </a:r>
            <a:r>
              <a:rPr lang="es-ES" sz="2800" b="1" dirty="0"/>
              <a:t> de resultados</a:t>
            </a:r>
          </a:p>
        </p:txBody>
      </p:sp>
      <p:sp>
        <p:nvSpPr>
          <p:cNvPr id="6" name="5 CuadroTexto">
            <a:extLst>
              <a:ext uri="{FF2B5EF4-FFF2-40B4-BE49-F238E27FC236}">
                <a16:creationId xmlns:a16="http://schemas.microsoft.com/office/drawing/2014/main" id="{3772CC08-22BE-AA4F-98C9-3C818D6E86B0}"/>
              </a:ext>
            </a:extLst>
          </p:cNvPr>
          <p:cNvSpPr txBox="1"/>
          <p:nvPr/>
        </p:nvSpPr>
        <p:spPr>
          <a:xfrm>
            <a:off x="1115616" y="-293085"/>
            <a:ext cx="1047082"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ln w="6600">
                  <a:solidFill>
                    <a:schemeClr val="accent2"/>
                  </a:solidFill>
                  <a:prstDash val="solid"/>
                </a:ln>
                <a:solidFill>
                  <a:srgbClr val="FFFFFF"/>
                </a:solidFill>
                <a:effectLst>
                  <a:outerShdw dist="38100" dir="2700000" algn="tl" rotWithShape="0">
                    <a:schemeClr val="accent2"/>
                  </a:outerShdw>
                </a:effectLst>
              </a:rPr>
              <a:t>V</a:t>
            </a:r>
          </a:p>
        </p:txBody>
      </p:sp>
      <p:sp>
        <p:nvSpPr>
          <p:cNvPr id="3" name="Rectangle 2">
            <a:extLst>
              <a:ext uri="{FF2B5EF4-FFF2-40B4-BE49-F238E27FC236}">
                <a16:creationId xmlns:a16="http://schemas.microsoft.com/office/drawing/2014/main" id="{8CE0998B-EDC5-704E-81DE-29B17CD07783}"/>
              </a:ext>
            </a:extLst>
          </p:cNvPr>
          <p:cNvSpPr/>
          <p:nvPr/>
        </p:nvSpPr>
        <p:spPr>
          <a:xfrm>
            <a:off x="323528" y="1252972"/>
            <a:ext cx="8496944" cy="646331"/>
          </a:xfrm>
          <a:prstGeom prst="rect">
            <a:avLst/>
          </a:prstGeom>
        </p:spPr>
        <p:txBody>
          <a:bodyPr wrap="square">
            <a:spAutoFit/>
          </a:bodyPr>
          <a:lstStyle/>
          <a:p>
            <a:pPr algn="ctr"/>
            <a:r>
              <a:rPr lang="es-ES_tradnl" dirty="0"/>
              <a:t>Validación mediante uso de la herramienta de exploración de datos  Tableau Online </a:t>
            </a:r>
          </a:p>
        </p:txBody>
      </p:sp>
      <p:sp>
        <p:nvSpPr>
          <p:cNvPr id="20" name="Rectangle 19">
            <a:extLst>
              <a:ext uri="{FF2B5EF4-FFF2-40B4-BE49-F238E27FC236}">
                <a16:creationId xmlns:a16="http://schemas.microsoft.com/office/drawing/2014/main" id="{4D21E0D1-2BEF-F94E-9BCC-F0C0812E2A6C}"/>
              </a:ext>
            </a:extLst>
          </p:cNvPr>
          <p:cNvSpPr/>
          <p:nvPr/>
        </p:nvSpPr>
        <p:spPr>
          <a:xfrm>
            <a:off x="323528" y="2060848"/>
            <a:ext cx="8496944" cy="923330"/>
          </a:xfrm>
          <a:prstGeom prst="rect">
            <a:avLst/>
          </a:prstGeom>
        </p:spPr>
        <p:txBody>
          <a:bodyPr wrap="square">
            <a:spAutoFit/>
          </a:bodyPr>
          <a:lstStyle/>
          <a:p>
            <a:pPr algn="just"/>
            <a:r>
              <a:rPr lang="es-ES_tradnl" dirty="0"/>
              <a:t>Para la validación mediante la herramienta de exploración de datos Tableau Software, se aplicó la fórmula de la precisión del pronóstico que se describe a continuación:</a:t>
            </a:r>
            <a:endParaRPr lang="en-US" dirty="0"/>
          </a:p>
        </p:txBody>
      </p:sp>
      <p:pic>
        <p:nvPicPr>
          <p:cNvPr id="23" name="Picture 22">
            <a:extLst>
              <a:ext uri="{FF2B5EF4-FFF2-40B4-BE49-F238E27FC236}">
                <a16:creationId xmlns:a16="http://schemas.microsoft.com/office/drawing/2014/main" id="{10D65BB1-C319-A44C-A2AD-AAB2AB519A3B}"/>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528" y="3284984"/>
            <a:ext cx="4320480" cy="3024336"/>
          </a:xfrm>
          <a:prstGeom prst="rect">
            <a:avLst/>
          </a:prstGeom>
          <a:noFill/>
          <a:ln>
            <a:noFill/>
          </a:ln>
        </p:spPr>
      </p:pic>
      <p:pic>
        <p:nvPicPr>
          <p:cNvPr id="9" name="Picture 8">
            <a:extLst>
              <a:ext uri="{FF2B5EF4-FFF2-40B4-BE49-F238E27FC236}">
                <a16:creationId xmlns:a16="http://schemas.microsoft.com/office/drawing/2014/main" id="{5C8E71E0-26A7-B54E-9D59-64CBC630E153}"/>
              </a:ext>
            </a:extLst>
          </p:cNvPr>
          <p:cNvPicPr/>
          <p:nvPr/>
        </p:nvPicPr>
        <p:blipFill>
          <a:blip r:embed="rId3">
            <a:lum bright="70000" contrast="-70000"/>
          </a:blip>
          <a:stretch>
            <a:fillRect/>
          </a:stretch>
        </p:blipFill>
        <p:spPr>
          <a:xfrm>
            <a:off x="4697094" y="3297361"/>
            <a:ext cx="4195385" cy="3011959"/>
          </a:xfrm>
          <a:prstGeom prst="rect">
            <a:avLst/>
          </a:prstGeom>
        </p:spPr>
      </p:pic>
    </p:spTree>
    <p:extLst>
      <p:ext uri="{BB962C8B-B14F-4D97-AF65-F5344CB8AC3E}">
        <p14:creationId xmlns:p14="http://schemas.microsoft.com/office/powerpoint/2010/main" val="40466763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43008" y="-115654"/>
            <a:ext cx="1334020" cy="1862048"/>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scene3d>
              <a:camera prst="orthographicFront"/>
              <a:lightRig rig="soft" dir="t">
                <a:rot lat="0" lon="0" rev="15600000"/>
              </a:lightRig>
            </a:scene3d>
            <a:sp3d extrusionH="57150" prstMaterial="softEdge">
              <a:bevelT w="25400" h="38100"/>
            </a:sp3d>
          </a:bodyPr>
          <a:lstStyle/>
          <a:p>
            <a:r>
              <a:rPr lang="es-ES" sz="11500" b="1" dirty="0">
                <a:ln/>
                <a:solidFill>
                  <a:schemeClr val="accent4"/>
                </a:solidFill>
              </a:rPr>
              <a:t>C</a:t>
            </a:r>
          </a:p>
        </p:txBody>
      </p:sp>
      <p:sp>
        <p:nvSpPr>
          <p:cNvPr id="7" name="6 CuadroTexto"/>
          <p:cNvSpPr txBox="1"/>
          <p:nvPr/>
        </p:nvSpPr>
        <p:spPr>
          <a:xfrm>
            <a:off x="1403648" y="553760"/>
            <a:ext cx="1996059" cy="523220"/>
          </a:xfrm>
          <a:prstGeom prst="rect">
            <a:avLst/>
          </a:prstGeom>
          <a:noFill/>
        </p:spPr>
        <p:txBody>
          <a:bodyPr wrap="none" rtlCol="0">
            <a:spAutoFit/>
          </a:bodyPr>
          <a:lstStyle/>
          <a:p>
            <a:r>
              <a:rPr lang="es-ES" sz="2800" b="1" dirty="0" err="1"/>
              <a:t>onclusiones</a:t>
            </a:r>
            <a:endParaRPr lang="es-ES" sz="2800" b="1" dirty="0"/>
          </a:p>
        </p:txBody>
      </p:sp>
      <p:sp>
        <p:nvSpPr>
          <p:cNvPr id="3" name="Rectangle 2">
            <a:extLst>
              <a:ext uri="{FF2B5EF4-FFF2-40B4-BE49-F238E27FC236}">
                <a16:creationId xmlns:a16="http://schemas.microsoft.com/office/drawing/2014/main" id="{4E1EFF13-DAE6-CF46-BC23-47469172ECD8}"/>
              </a:ext>
            </a:extLst>
          </p:cNvPr>
          <p:cNvSpPr/>
          <p:nvPr/>
        </p:nvSpPr>
        <p:spPr>
          <a:xfrm>
            <a:off x="323528" y="1466520"/>
            <a:ext cx="8496944" cy="369332"/>
          </a:xfrm>
          <a:prstGeom prst="rect">
            <a:avLst/>
          </a:prstGeom>
        </p:spPr>
        <p:txBody>
          <a:bodyPr wrap="square">
            <a:spAutoFit/>
          </a:bodyPr>
          <a:lstStyle/>
          <a:p>
            <a:pPr algn="just"/>
            <a:r>
              <a:rPr lang="es-ES_tradnl" dirty="0"/>
              <a:t>1. El proceso de revisión de literatura.</a:t>
            </a:r>
          </a:p>
        </p:txBody>
      </p:sp>
      <p:sp>
        <p:nvSpPr>
          <p:cNvPr id="5" name="Rectangle 4">
            <a:extLst>
              <a:ext uri="{FF2B5EF4-FFF2-40B4-BE49-F238E27FC236}">
                <a16:creationId xmlns:a16="http://schemas.microsoft.com/office/drawing/2014/main" id="{CF3D5F22-F965-2642-BDEE-0FDD6BE10DF2}"/>
              </a:ext>
            </a:extLst>
          </p:cNvPr>
          <p:cNvSpPr/>
          <p:nvPr/>
        </p:nvSpPr>
        <p:spPr>
          <a:xfrm>
            <a:off x="323528" y="2060848"/>
            <a:ext cx="8640960" cy="646331"/>
          </a:xfrm>
          <a:prstGeom prst="rect">
            <a:avLst/>
          </a:prstGeom>
        </p:spPr>
        <p:txBody>
          <a:bodyPr wrap="square">
            <a:spAutoFit/>
          </a:bodyPr>
          <a:lstStyle/>
          <a:p>
            <a:pPr algn="just"/>
            <a:r>
              <a:rPr lang="es-ES_tradnl" dirty="0"/>
              <a:t>2. Se desarrolló el modelo de predicción de precios de renta de buques tanqueros tipo aframax  utilizando la herramienta analítica Rapidminer, </a:t>
            </a:r>
          </a:p>
        </p:txBody>
      </p:sp>
      <p:sp>
        <p:nvSpPr>
          <p:cNvPr id="8" name="Rectangle 7">
            <a:extLst>
              <a:ext uri="{FF2B5EF4-FFF2-40B4-BE49-F238E27FC236}">
                <a16:creationId xmlns:a16="http://schemas.microsoft.com/office/drawing/2014/main" id="{43943EA7-A59D-D041-A9AA-726D1FFAD0E6}"/>
              </a:ext>
            </a:extLst>
          </p:cNvPr>
          <p:cNvSpPr/>
          <p:nvPr/>
        </p:nvSpPr>
        <p:spPr>
          <a:xfrm>
            <a:off x="323528" y="2932175"/>
            <a:ext cx="8424936" cy="923330"/>
          </a:xfrm>
          <a:prstGeom prst="rect">
            <a:avLst/>
          </a:prstGeom>
        </p:spPr>
        <p:txBody>
          <a:bodyPr wrap="square">
            <a:spAutoFit/>
          </a:bodyPr>
          <a:lstStyle/>
          <a:p>
            <a:pPr algn="just"/>
            <a:r>
              <a:rPr lang="es-ES_tradnl" dirty="0"/>
              <a:t>3. Se construyó el modelo de pronóstico, y se mejoró el proceso de proyección de ingresos por renta de buques tanqueros en una compañía naviera</a:t>
            </a:r>
          </a:p>
        </p:txBody>
      </p:sp>
      <p:sp>
        <p:nvSpPr>
          <p:cNvPr id="9" name="Rectangle 8">
            <a:extLst>
              <a:ext uri="{FF2B5EF4-FFF2-40B4-BE49-F238E27FC236}">
                <a16:creationId xmlns:a16="http://schemas.microsoft.com/office/drawing/2014/main" id="{A3F596B0-60E9-994E-B316-BB0DC0BE4F94}"/>
              </a:ext>
            </a:extLst>
          </p:cNvPr>
          <p:cNvSpPr/>
          <p:nvPr/>
        </p:nvSpPr>
        <p:spPr>
          <a:xfrm>
            <a:off x="343008" y="3891083"/>
            <a:ext cx="8348956" cy="923330"/>
          </a:xfrm>
          <a:prstGeom prst="rect">
            <a:avLst/>
          </a:prstGeom>
        </p:spPr>
        <p:txBody>
          <a:bodyPr wrap="square">
            <a:spAutoFit/>
          </a:bodyPr>
          <a:lstStyle/>
          <a:p>
            <a:r>
              <a:rPr lang="es-ES_tradnl" dirty="0"/>
              <a:t>4. La precisión de la predicción en la herramienta de analítica avanzada de 89.9% y en la herramienta de inteligencia de negocio igual al 93.3%, por lo que se valida la hipótesis planteada</a:t>
            </a:r>
          </a:p>
        </p:txBody>
      </p:sp>
      <p:sp>
        <p:nvSpPr>
          <p:cNvPr id="10" name="Rectangle 9">
            <a:extLst>
              <a:ext uri="{FF2B5EF4-FFF2-40B4-BE49-F238E27FC236}">
                <a16:creationId xmlns:a16="http://schemas.microsoft.com/office/drawing/2014/main" id="{54B4B286-7559-AA4B-A8A8-D85141776EC5}"/>
              </a:ext>
            </a:extLst>
          </p:cNvPr>
          <p:cNvSpPr/>
          <p:nvPr/>
        </p:nvSpPr>
        <p:spPr>
          <a:xfrm>
            <a:off x="343516" y="5068314"/>
            <a:ext cx="8456968" cy="646331"/>
          </a:xfrm>
          <a:prstGeom prst="rect">
            <a:avLst/>
          </a:prstGeom>
        </p:spPr>
        <p:txBody>
          <a:bodyPr wrap="square">
            <a:spAutoFit/>
          </a:bodyPr>
          <a:lstStyle/>
          <a:p>
            <a:pPr algn="just"/>
            <a:r>
              <a:rPr lang="es-ES_tradnl" dirty="0"/>
              <a:t>5. El proyecto se complementó con la generación de un aplicativo que facilita el análisis visual</a:t>
            </a:r>
          </a:p>
        </p:txBody>
      </p:sp>
    </p:spTree>
    <p:extLst>
      <p:ext uri="{BB962C8B-B14F-4D97-AF65-F5344CB8AC3E}">
        <p14:creationId xmlns:p14="http://schemas.microsoft.com/office/powerpoint/2010/main" val="13122793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1930" y="-16151"/>
            <a:ext cx="1040670" cy="1862048"/>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scene3d>
              <a:camera prst="orthographicFront"/>
              <a:lightRig rig="soft" dir="t">
                <a:rot lat="0" lon="0" rev="15600000"/>
              </a:lightRig>
            </a:scene3d>
            <a:sp3d extrusionH="57150" prstMaterial="softEdge">
              <a:bevelT w="25400" h="38100"/>
            </a:sp3d>
          </a:bodyPr>
          <a:lstStyle/>
          <a:p>
            <a:r>
              <a:rPr lang="es-ES" sz="11500" b="1" dirty="0">
                <a:ln/>
                <a:solidFill>
                  <a:schemeClr val="accent4"/>
                </a:solidFill>
              </a:rPr>
              <a:t>R</a:t>
            </a:r>
          </a:p>
        </p:txBody>
      </p:sp>
      <p:sp>
        <p:nvSpPr>
          <p:cNvPr id="5" name="4 CuadroTexto"/>
          <p:cNvSpPr txBox="1"/>
          <p:nvPr/>
        </p:nvSpPr>
        <p:spPr>
          <a:xfrm>
            <a:off x="962695" y="630848"/>
            <a:ext cx="2770310" cy="523220"/>
          </a:xfrm>
          <a:prstGeom prst="rect">
            <a:avLst/>
          </a:prstGeom>
          <a:noFill/>
        </p:spPr>
        <p:txBody>
          <a:bodyPr wrap="none" rtlCol="0">
            <a:spAutoFit/>
          </a:bodyPr>
          <a:lstStyle/>
          <a:p>
            <a:r>
              <a:rPr lang="es-ES" sz="2800" b="1" dirty="0" err="1"/>
              <a:t>ecomendaciones</a:t>
            </a:r>
            <a:endParaRPr lang="es-ES" sz="2800" b="1" dirty="0"/>
          </a:p>
        </p:txBody>
      </p:sp>
      <p:sp>
        <p:nvSpPr>
          <p:cNvPr id="6" name="5 Triángulo isósceles"/>
          <p:cNvSpPr/>
          <p:nvPr/>
        </p:nvSpPr>
        <p:spPr>
          <a:xfrm rot="3538622">
            <a:off x="2690875" y="-1895505"/>
            <a:ext cx="4717445" cy="8736959"/>
          </a:xfrm>
          <a:prstGeom prst="triangl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Rectangle 2">
            <a:extLst>
              <a:ext uri="{FF2B5EF4-FFF2-40B4-BE49-F238E27FC236}">
                <a16:creationId xmlns:a16="http://schemas.microsoft.com/office/drawing/2014/main" id="{39FA2596-101C-E54C-97DA-F3396AF08293}"/>
              </a:ext>
            </a:extLst>
          </p:cNvPr>
          <p:cNvSpPr/>
          <p:nvPr/>
        </p:nvSpPr>
        <p:spPr>
          <a:xfrm>
            <a:off x="634720" y="1549644"/>
            <a:ext cx="7406573" cy="923330"/>
          </a:xfrm>
          <a:prstGeom prst="rect">
            <a:avLst/>
          </a:prstGeom>
        </p:spPr>
        <p:txBody>
          <a:bodyPr wrap="square">
            <a:spAutoFit/>
          </a:bodyPr>
          <a:lstStyle/>
          <a:p>
            <a:pPr algn="just"/>
            <a:r>
              <a:rPr lang="es-ES_tradnl" dirty="0"/>
              <a:t>1. Al momento de establecer las necesidad de cualquier proyecto analítico se recomienda levantar correctamente los requerimientos</a:t>
            </a:r>
          </a:p>
        </p:txBody>
      </p:sp>
      <p:sp>
        <p:nvSpPr>
          <p:cNvPr id="14" name="Rectangle 13">
            <a:extLst>
              <a:ext uri="{FF2B5EF4-FFF2-40B4-BE49-F238E27FC236}">
                <a16:creationId xmlns:a16="http://schemas.microsoft.com/office/drawing/2014/main" id="{67453670-F0D6-5441-906A-E5E46258895E}"/>
              </a:ext>
            </a:extLst>
          </p:cNvPr>
          <p:cNvSpPr/>
          <p:nvPr/>
        </p:nvSpPr>
        <p:spPr>
          <a:xfrm>
            <a:off x="634719" y="2537834"/>
            <a:ext cx="7406573" cy="923330"/>
          </a:xfrm>
          <a:prstGeom prst="rect">
            <a:avLst/>
          </a:prstGeom>
        </p:spPr>
        <p:txBody>
          <a:bodyPr wrap="square">
            <a:spAutoFit/>
          </a:bodyPr>
          <a:lstStyle/>
          <a:p>
            <a:pPr algn="just"/>
            <a:r>
              <a:rPr lang="es-ES_tradnl" dirty="0"/>
              <a:t>2. El presente modelo implementado, para la empresa naviera EP FLOPEC podrá servir como base para proyectos analíticos de referencia, en el sector naviero y transporte de hidrocarburos. </a:t>
            </a:r>
          </a:p>
        </p:txBody>
      </p:sp>
      <p:sp>
        <p:nvSpPr>
          <p:cNvPr id="7" name="Rectangle 6">
            <a:extLst>
              <a:ext uri="{FF2B5EF4-FFF2-40B4-BE49-F238E27FC236}">
                <a16:creationId xmlns:a16="http://schemas.microsoft.com/office/drawing/2014/main" id="{1CDA83EB-9F64-E747-A618-F6AAFA22C576}"/>
              </a:ext>
            </a:extLst>
          </p:cNvPr>
          <p:cNvSpPr/>
          <p:nvPr/>
        </p:nvSpPr>
        <p:spPr>
          <a:xfrm>
            <a:off x="613501" y="3629538"/>
            <a:ext cx="7427791" cy="646331"/>
          </a:xfrm>
          <a:prstGeom prst="rect">
            <a:avLst/>
          </a:prstGeom>
        </p:spPr>
        <p:txBody>
          <a:bodyPr wrap="square">
            <a:spAutoFit/>
          </a:bodyPr>
          <a:lstStyle/>
          <a:p>
            <a:pPr algn="just"/>
            <a:r>
              <a:rPr lang="es-ES_tradnl" dirty="0"/>
              <a:t>3. Se debe considerar que el mercado de transporte de hidrocarburos</a:t>
            </a:r>
          </a:p>
        </p:txBody>
      </p:sp>
      <p:sp>
        <p:nvSpPr>
          <p:cNvPr id="2" name="Rectangle 1">
            <a:extLst>
              <a:ext uri="{FF2B5EF4-FFF2-40B4-BE49-F238E27FC236}">
                <a16:creationId xmlns:a16="http://schemas.microsoft.com/office/drawing/2014/main" id="{A23D0D98-24BA-954A-85E6-B83A4B7EC48A}"/>
              </a:ext>
            </a:extLst>
          </p:cNvPr>
          <p:cNvSpPr/>
          <p:nvPr/>
        </p:nvSpPr>
        <p:spPr>
          <a:xfrm>
            <a:off x="613500" y="4325322"/>
            <a:ext cx="7848871" cy="923330"/>
          </a:xfrm>
          <a:prstGeom prst="rect">
            <a:avLst/>
          </a:prstGeom>
        </p:spPr>
        <p:txBody>
          <a:bodyPr wrap="square">
            <a:spAutoFit/>
          </a:bodyPr>
          <a:lstStyle/>
          <a:p>
            <a:r>
              <a:rPr lang="es-ES_tradnl" dirty="0"/>
              <a:t>4. Se recomienda que para que cualquier análisis predictivo analítico se tenga al menos de tres a cinco años de información histórica </a:t>
            </a:r>
          </a:p>
        </p:txBody>
      </p:sp>
    </p:spTree>
    <p:extLst>
      <p:ext uri="{BB962C8B-B14F-4D97-AF65-F5344CB8AC3E}">
        <p14:creationId xmlns:p14="http://schemas.microsoft.com/office/powerpoint/2010/main" val="340801649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riángulo isósceles"/>
          <p:cNvSpPr/>
          <p:nvPr/>
        </p:nvSpPr>
        <p:spPr>
          <a:xfrm rot="3538622">
            <a:off x="2653210" y="-1880326"/>
            <a:ext cx="4717445" cy="8736959"/>
          </a:xfrm>
          <a:prstGeom prst="triangl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CuadroTexto"/>
          <p:cNvSpPr txBox="1"/>
          <p:nvPr/>
        </p:nvSpPr>
        <p:spPr>
          <a:xfrm>
            <a:off x="1714480" y="2348880"/>
            <a:ext cx="6446711" cy="1862048"/>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square" rtlCol="0">
            <a:spAutoFit/>
          </a:bodyPr>
          <a:lstStyle/>
          <a:p>
            <a:pPr algn="ctr"/>
            <a:r>
              <a:rPr lang="es-ES" sz="11500" b="1" dirty="0">
                <a:solidFill>
                  <a:schemeClr val="accent1">
                    <a:lumMod val="75000"/>
                  </a:schemeClr>
                </a:solidFill>
              </a:rPr>
              <a:t>Gracias</a:t>
            </a:r>
          </a:p>
        </p:txBody>
      </p:sp>
    </p:spTree>
    <p:extLst>
      <p:ext uri="{BB962C8B-B14F-4D97-AF65-F5344CB8AC3E}">
        <p14:creationId xmlns:p14="http://schemas.microsoft.com/office/powerpoint/2010/main" val="287687454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data:image/jpeg;base64,/9j/4AAQSkZJRgABAQAAAQABAAD/2wCEAAkGBhQSERQUEBQWFRQUFRQVFBUVFBQVFBQUFBAVFBUUFRUXHSYeGBklGRcUHy8gIycpLCwsFR4xNTAqNSYrLCkBCQoKDgwOGg8PGiwkHCQsLCwsLCwsKSkpLCwpLSwpLCwsLCwpLCwsLCwsKSksKSwsLCkpLCkpKSwsKSwsLCwsKf/AABEIALcBFAMBIgACEQEDEQH/xAAcAAAABwEBAAAAAAAAAAAAAAAAAQIDBAUGBwj/xABKEAACAQIDBAYFCAULAwUAAAABAgMAEQQSIQUGMUETIlFhcYEHMpGhsRQjQlJiksHRM0NyouEVFiQ0U2OCk7LS8FRz8ReDo8LD/8QAGgEAAgMBAQAAAAAAAAAAAAAAAgMAAQQFBv/EADERAAICAQMCAwUIAwEAAAAAAAABAhEDEiExBBMFQVEiYZGhsRQyQnGBweHwFdHxI//aAAwDAQACEQMRAD8A7WcMKbbCCkLtRDwI9oozj1oeCEHaeWKNnbgB7TyFUmxdmFnMknEnM3d9VfKps0/ymaw/RxHTsaTkfLj7KvMPhgot7fxooquSm9hE8l10qKqXNqn4pbRtbsqJhvWHjQ5NyR2JUcdhShT+WiyUntsOxq9Kz0vo6Lo6vTJFBdJR9JRZKLJUuSILz0ecU1lorVetkoezUL0wTQzVO4XQ/pR1Gz00+LAqdwmknXpiTFgcNfhUF8QTxNIz1HkL0j0kxPE00W7KNIyalR4PtoFbJsiJkp2PCE1NTDgU4Fo1BlWRkwA5mnRhl7KcJptpqPZFAOHFIbDUDiTyoukY0DcS9xDQU00VSlQ86XkHOqUWXqK9kpsrVi7oONRZMWnIXqcEsisKbZqhbd3qw+FQviJFjUdt2b7qgn3Vz/a3pvw63GHjll7CQIkPmetb/DVq2SzpBloVxDEembFs10jgReQYSOfvZl+FCi0slnV5NtKD1oz5EH42pE+0YstyGXy/I1YT7vqSBdg1lvwK3bMB5ZlA5+tUbG7EIhZr6qBdbdy5te4tbyNdxQ6aVLc5+rIi53ewoVNOfD21dVXbGHzSHuqdI4AJJsBxJ4CubJU6H2IxZ6jfsN8Kh4ZtVPhUXaGPLoTHcDNlvwzLxPlT2HOi+VZ8m2wyG5ciQUeaonRih0dZ+8xukmXoXqJl7z7aLXtNF3vcVpJlCoRZu2kmZ+0eyr7y9CaSfahlqu+VP3e+iO0GH0R7f4VfcRKZYlKZndUF2Nv+cqr5drMBouvjpVXPOzG7XJoZTXkiJE3EbSJ9XQe80wspNNRxX/KrLDbO+tp3D86VyHwMxpepccPbUpIAOFH0dGosHUhKtbhSxNRdFQ6KiqSK2FdNR9NSOiodHV3ImwrpKLSklKakcDiaq35kokgrSjKKq5MZ2fx9lMPI7cNO9tf3R+Yq9TKotZMco4a1XS7TzGy6/s6+08BTHyQH1yW8fV+6NPbT6x1Tk2XSGbseOnvP5D30eSn8lHkoSxlDbw5g6gjsI51wf0rbrR4bGhsMmWPEKz9Go6qSIQsgUclN1a3ax5WrvuSue7/bOjlkiMihivSZbk6ZmS+nkKZBk5OJjZ7H6Bo66Quxo+UKn/2wffahRamFpRon3hYgDO1gQQMxsCNQQL1JbeJspu51BBub3DXLXv23NV0myMtOPsjq3r2jhi9Dh3I3WydpqmFV2NlWPOx1NlCAnQa8KbhMmLIeVTHDxji+k3Y0nZ4VH2DD/RgOyO3sS1aLpFXx/jXnclRk6W9s1FZthcqdg04cBranMIeqvgKLbXWjNhrbhx5g0nBnqLfsFc/JuzXj4LijtTqlT2UGjFI7T9RljVqFqGWnVjFRY2yWMEUhhUroRTckVU8TLsitTbVKMQpBw476rSy7IEi1HaKrX5IDz+FGdl9h91XoZVlWgK8D7hUjpn7R7Kkvs3Tj7qL5J31NLJYIJXPG3vqaBTUGGIqs3w2VPiMMY8LJ0UuZSHzMtgDqLprWjFBNpN17wGWzSGmziT2VlP5KxOFOKYYiSTD/ACRinSyF5UxCqxJU20W1jx48tKyuwtoYtvkOXGyO+MTE545OjIRY0ZVkQ5b3D5NCTe55A1o+z6k3GSr9fRv9gbOqfLO40htodxrnmx978RJspHZv6W2ITCklVuHbEBblQLXEZJ4cqPd7fCabaMkMuXoJBOcMcoBPyeYxNqON8rnypUunmtXuv5BWjcyY1j3eFNAXowtOKKzBBLHSwtKApQFUQSFpWWlAULVRYm1C1KoqhBNqwW+XpDXZrorQdMZAzD1BYKwFrsD2it6a436V3JxUKxwmWToiRZS2UNKRyGnDu4UyDrcijqdBn00yNquzkt/3pPwS1Cs3HsHGkAkxx/ZLC48bBvjRVXfXqjV9kl6M7JjkzixeIAEHS4vpb8aSNn9X14+H1u+1Jwu0OnQEdGrKdVKjMhDXANjpcWNuw0/Lh8w+iNLdVbA9/Gu7HqYJVq/vwOK8MvQl7vG8BHOx/EfhU3bmMyKCBa7WJ58L8artgQZSQWByg6g3BGZ7j3j2UN4cWzRwCwylcxP2rAADusWrF1G8pV7x2Fe0iIdrX50iHHEuovxYD2kCq+1O4YddP2l/1CsMYpG+SNxhrNe62ANgb8bEg+HCn+hHK486pN6t549n4fp5z1bhVQAF5HIJCKDbWwJ46AE1k9j+njCSuFmilgBNg91kUdmbL1h5A07ZGZWzoWfjYnQ2PjULZ+3C7yoy5SisQb3uAcpv52rkeH9L2LnxTmIQww5iVjlQszKPrvmGU210Gnfat1sHaqzK2IUFelgL2NrrcglTbmCCPKqjp39QtL5NnhcSDGpPMX95pQnDC44a+42PwqhwOJuE0uBEpPm7G/sFQ8RvA0csESgfOAMxIJsGZibWPGwNVkajG2SKcnSNKwF6AAvVPtLaDrIQvAW00+qDzpqDbTBh0hCrzzFVHDhc8KLsS06gO4rov1Gt7+4VJBrHRbdExLYeQMvcx0HgKY25vK+Fws05JbokZguYjMRwF+WtqZHC9N2U506o2U637PZTCRa8vf8AnXnTEem/aTsCHjQD6Kx3HHgSWufGup7o75PjcMkwNibrIua+V1NmHhwI7mFDDG5uky5S08nRA1hrTck621PvrPTbYdQvW4g3+8R2dwphttOeLfD8qaunm0B3UW23VLYeYLqTFIABqTeM6Ac65Fhmlmw2zMLDBOs+HxIlkd4ZI1jQO9+uwAOjA255bV17DYgmIMBma3Dhf8qSk7kjMlhzN+H5/wAKDFmeJNVe/wCzX7jKumcpOEkw+0cUnRt0EMs+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Sh5G5u8smY/dIHuoVbRMLaG/fpx8qFN0IdrZI9GkRT5Yjf2yNYm9s0eUjyZWHlWswz2LgcAdO7jce6q/ZGEyMvAu0SGZwoBlcD12t3lj51MwdyJSeZI7tLinaPL3r5mS739wNhbSupYqBmLLZRYDXjx460WOlJRFGoUXJvrqcot900NnYW+bJ6qub3PEAqb8PdTG0cJKJA4/RZMjm41e6ldOPbWvPFap+nkZ8T3j6ke1OQesPEfGkilLoa5qOk0YD08bd6TGxYdT1cPEGYA/rZtTcdoQJ981zVWqw3o2qcVjcRNp85K5W3DIvUTx6qrScFsqWwkWMMLaXI0+0Vvfvom15maKb4JGz9tCJrkE2NyAL5jky2N+XKut+jfeWKHAxB3d7oS0a5ckZLsSo1uDr6ulcPxeGaO2YHgbNY2Yg2OVuDWOhtzq82HiGTFAZyqAKrDiCpXhbgNTe9NwvHGf/AKfdfJWTXL2Y8nf23zwn1GBIy6BAcvZo17VRTb1YBp1kXp80YGmW65QMutz486zmJQMLk6DiPtA6G1UrQxhtLi+hsfjevRLwjpZre2vzOb9syQfvOiYzf7DZ2Y9LYhfoD6o19aqDaW8ezsWyCdZjY2GVcpsTqL5rf+Ky+3ZkTTMLALrzOluFUg2lEpBAcka8rH8RWyHhfSuFSb+P8Axzzu0W+9eLw6CNtlnEJLHJdiS18mU6esQetbS2tRNtekl8Xs98PKtpi0d3TRJI1bMbj6LXC6DQ68OFRQ9+uptzy8x+dUO0ol1dQRcm/YTpwHKsXXeGQw49eB7eaf1H4uo7kqnyV163foq3oGGkmjlzdHIocBQDZ1NibEjiD7hWDFWOy3CyBuFuPYVOn5VxOmSeWOri9zTP7rO6H0g4bq3EvMeovbf63fQl39wvISfdX/dXM5McgCCzFuta2g5dtOwy5xqMvne9euXhvTVdv4nOeWR1jAekfD9GAFl565V8frU2/pRg5LL/AJan/wDSubwy5IyePrf6azM28DC/VX94/Ais8vBukcnafxDj1GV7I7b/AOouHkt1ZdDmHUTiFP2++nZN9oZUZbSAOpW+VLgMCLjr1yXdvaPSBsygWvwJ16vfVr/KKqvaR5cqB+C9L5J/Ep9VlTplhHsjB4WCT5OcSWEcioG6Pg4XMhykFlJHMG1zpXPcdsXr3GgtrbtvyrUvttyvUC3OmtydTaqXeTECIAL673t2KAbEgVy/EfCXhXdxcedv4G3puqUk4ZOfIvvQ9ufFPijLiCD0DKYo7jMXBzCRwDcDq6A6Gx7K78BXmb0fb6/ybiGkdWkSQBZQLZtLkMt+JFzz1v516M2dtNZUR4yGSRQ6MOBVhcH2Vwcy01ZojvwWAFZHbHpCjw8zxNFIxjIBZcljdA2lzfnatbGdBXA/SDtVhtDFJyWRbf5EfGuj4V02PqcjjkW1X9DP1OSUI3E3cnpegH6iX2x/nTDemOH/AKeX7yfnXI8RtAgC4uSL+81Eixbu1hYDnpXon4R0S/C/izGuozNcnYW9MsP/AE8n3kqNgN4sLtDE3dJIskZYs0kYQKh4m4+121zaY39laP0dwB8TIrKGVsPICrAFWBeMEEHiDQ9V4V02LBKcFul6smLqckppNlzjcLeRuhlvHchSDcEAnW6mx8aKpe1ESNwsaoq5VISMBFQEerl5HwoV5amdhNNGyWMDUCxtbyosLFZLDm3Zfn2U45qLPtbocnrXdrDLYHvOtLxOXc238/gDNLQO7OD5msVCtfToyG5A8Gty7Kq5sU7S5ZFC2RWQWOaxABub2ve/Kp2zdrK7M4XLc69rMR6xPaQB7KaxU4ad/wDsJbhp88dPYtdDK5NStU/4MeNJTVDYFVm9G0hh8LJIeQt434jXna9Wqiueel/aFlggB9YtK2vJQEUEdhLN92uajpSdIwUUQD345j8TUzCynN539/CoOAPWQHt+FJXF2Y9hP40SVsRq3NPtrZ/ylUJZlyrawykILWzWNuqdBYc7eUuXcyIMGaZw2Rc7IVZQ+UerGUBKjTiwJ7qq9m41BlzLmy3I5Hh760MWwPlWryui5gQETM75dQb8FF+0G9u7VeVzb3fA2Lgt6tjM+PEUaCUsWvlNrXICkgsOR5eyq+DbURbKyyG9wOso1BGuoroWI3QhxCjpsNIGsrdJDKEkk4AqUkbKDY24Dxqs3h3SwEQ6OGLEByukrLipVBv9WNSCe7Qa16DpOrfaxwjfCv1X/PicnLi7knNqmZza5wiKgmixLu8ayApPGFAa9uMZ4W7/ADrJzJ1zkDhb6B7Mw8SAAfGwrd7U2RFIYg2IdGSFIiP5PxhuVLG4GUcc3DurUbt7EwsUf9VTEyDLlefCTQEnmWbEEi3OyqByrfHqoYIKTtv9V9di1ib24OYKhFtD7Kq8dhWOljxrrO090GmmaQiGJTayxPZRY/VEVvO9Uu3ty+hglm6cWjVnymM6kDRQ1+Z04c6OfXdPkhonJb+XP0M+PBkhK0jlAFSMJ6w9mnHXTSmGq+3H2EcZjooFYLmEhLEXChIma9rgnW1eaxUpq+Dpvgmqmg7u0CrTBtZP4Ct1H6Fm+li18oD+MlXeF9GuDhKiTpZb8mcKo1A1yBTYk99ekn4p00Vs2/yX+6MD6ecvI5oTeI99/hWaxGyV7T7vyrvGN9GmGdrqzxLySO2XhqbuCb1HHolwf0mmP+NR8Fqv8vgq9/gSPTzTOK7MiMTAITZjre2t7Cn5je/Zeuzx+ijACxyyGxuLzP8Ahan09GOzx+pJ8Zpj/wDal/5jEm/vfD+Q300m72OG4T9Io14j43qp2/jc8rW4Kcg8ib++9d33p3TwOFwc8sOGjMyRO0QLOzFwvVIBa5sbHTsrzlm8aydX4lHqIaIJ++xsMGiWpilNd39CW0WkwIRj+hnkjTtyFFlt5F2Hsrg612j0LbUggwE7YiVIwcU2sjxov9Xh5v41w80HKFI1RdM68nAV503/AMO7bVxeVHYZ19VGYaRIOQrueG3twbj5vEwEfZlQ/Ammn3wwIJBxmGBHEGZAR43NP6DNLppuSje1AZYa1R54fYuIc9XDznQcIJTwH7NO4DdPGl9MLiLd8Lry+0BXpLD4xJFzROrr9ZGDD2ilE11n4vkvaG5n+zxSqzgn8yccw/qsnmFHxIrS+j/dnEYfEM+IiMYMZUEsh1zqbdVjyFdTc1W4qQBtTYf8v7qrN4nnzY3BxST/AD/2TH00IyTTM86Bwp6XLZcthHmtlYjU8zpQqLu/NJDG6PmQ9NMwDEEkPIXB05a6dwFCuboHuTTo0QbT4+POo+LS+lrlVJGnAnh/pNHs3HRzgtC2dTY5gDl1HANwPDlTiRMcx11YjgOAutY8KuTNGT7oysZDWAFm6w8eB/Co7x/PseF4k90j/nVhkAALG2Ugamw7DxpjESp0gsR6pAN/Wuw0Xttce3nrbVK6ZnivaQkLWP3v9HrY6cSicR2jWPKYy3qs7XuGH1q2YFOKKxp0bmr5OCz7OGHnkiDhxEzKXUWVyuhNiTaxuOPKqp1Fq1DbIPy/ERSA2Esl+9XZpAfNCp86XiNywx+Zkyjsdc3kCtveDR44SlLZC9N20UOwMYkc0ZlTpE6QIyXIzBlIHDsJBtztXQNrYaLE2aCdosoULCS0aCwsdYwbk6ansqm3a3PvJMHYNlw00q2W1nieIi1zxtm9lWZwo5inxlLHPU+UXjxa00yXsrC5Tllw00oH6yDaDvmB5tF0ystteFW8qYG1mwG0nOvVC4657r5xpWeXD9l/aafiZl9VmHgaZ3095N/psF9m9DarvPJltFsvFai3XeGJrd5ZyfbVphMPnRWZHiY8UfIzLrzKEg+RrBx7TnHCaT7zfnUqPbuIH65vPX40mfblwq/Vg9iS8zatssngw8wRVdt7c2XE4d4gUuwupNyAy6qSNL2YA+VUce8mJH6z91fyqVHvhih9Nfur/tpOhcpk7UjhuI3ddCR0kDFTYgYiMEEGx9crWy9G+62Lg2jhZ3hIjV2zPniICvE6E6MSR1qv02VEHLrCgckkspIa5Nybg1KCH+88sROPg9aZSh+D50B2ZHVjOv1h7aYchrkEeqQD36W94vXPsHj2jIsua39pNPID4h5Dfzq0/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14m/PBv6L8Ytg3Rjzlf/RGb11HpTa1j/mS/7qgzbIickvDGxPEuC1/HNVQqLd+fp/0uVyq/I583o4cC74iIcOItqeXWYEV1LcnB4fA4AxTOhVmZ5jKUERZgLmzaAZQo1PKq1diQ3uMPBft6FL9nZU6AFFypkRb3sqKBftsOdFJwapNgrGzJbe3dimnvs7E4BEAPUjRWPbd7CQNz1AAtyphNyMcLZDhHvwtgYivm/wAnsPOtyJn+u3lpQK34knxNPXWzWyf1/grsFJsrAbXw4yRfIYlJuRaNRe1iSIhe/lXScJjbhQTnY2uQCFvbW19bXrLQIL1eYBdRQZs7zb0k/d5/nuyu2oqi2kw9+Pwqv2hsdZQA99PqllPtWxqeqinAb0H2iaWwuMIrhGKxno6wkzZ5YjI3DM7yO1hwF2bhQrZBaFJ1t8h0Q1jpKQWAHZTgoxSsbqQ2StCY4BqONyTr30c8QsbAahuVKQ60JG/GnOVi0qZUZaWq1F2wk5MfyZVFpAZc9+tHY5lWx0N7a1XTRbQzfNCMDkDr8daXaQ/cp948LGMfK6jUwRB++UoR7QipVNsyclSXIB1GhqfBG8js0xBkklfOVFgcnzQsOyyUcuCQGwbW5FiOfZ769H0HS+zGT/P4itVLYZ3dxf8ASrg6GPEIeGobDSae21Ewqx3T2SBiyCLqIZzw0zdCfzqJJHSeuxJZHXu/cb08txkLTgFBVpYWuU4G0ILTiigBTiig0gsNRSwKCilgULiCAClAUYFGBQ0UAUoUAKUBUoFhiliiFKFSgWC1HagBR1dFAoUKOpRAUKFCppIKFKFJFLFSiDuHGtXuAGoqkg41OwuPLMUiHWGYXYHLcAcPrC5t5UyMW0xOQ0C04i1UbLweKWWV55VeN8nRRqgUQ5Vs/W9Z8x114W0q4QUpsTQlqFKIoUIRAU0oU0rU5nApaGiwKU6U18oXtHtoHFry18Aaesc3wgBWQUIorE3Ynxy6eFhSRIew+elLUnu+NIcHHkbdnFPSBvM0O0ZlwwVVjyqw61jJlzOwAIt61vEE86rP58T31Cny/MGqreZ3kxk5YHO08vVtqCZSAtvYKOOHjYXOth2nsr0/hcJzmoXtRky0rOz+jRVnwzYlielYyxlbjKg01GgNyLHXtrPZerWz3L3fXBQyRAkkspZj9I9BHew5AMXA8Kyhj0PifjWSUnkyzd7Xt+RowtIh5aMLTxShkoXjNWoSFparRhacVaU8ZeoJVpaijVaWq0DgSzO4TfWF0EhSVIy2XpGQZAx+sVJtxqdjN4oYpeibPnChrLG79U8+qDWO2Yttku2YDo5w+U2KyFWQhGHEgnstwFW2ysUZtpLIBlMmCVrccpbKfO1aJdNFX7rMqyS2Rexby4djFaQfP3EfVazEGxW9tDcgWNuIqfNjER0Rms0hIQa3YqLm3gK5ziRnwkoUfPYCcsZFHrh5WBfXgcy3I4dUVfvtpZJJMWPUw2FXJcfrpwHsD2gZVt9qhl0tcf30IsrfP99TR4TbEMsjRxyKzpfMo4izZT79KnCuY4LFQ4bE4J4pFcsnR4nKb9Zz1mYnvf8A+OuoWpeXBoquGXCeoKhR2o7UnSGFQo6Or0kCFCjtRgVNJYBS1FJtTiir0EHoBSthXbE6cFZ7nkrdITY9hIym1HAtXOyowGFhbW57yeJoW9KYuastiT2+6k5z2e+niaaasliqEGT/AJY0KFCpZNJn44ZDxPvNPpgu1j5aVnt39+YpsN0khCyRlEmX6pdggcfYJN78tRyrSq9xcU6WbInXA2lVjiYZRyv4608HApgeNOZRQNylyyhby0y09+B9lNtakme3ChULfAa4PNxmLSlZ3IkVnzu7ZgZEvcs3E3Ye+rPdTE9Pi4YgoBZwQWOl0+csQORy286tE9GM7yO2JkUlmZj0drszEknUADU8AKptn7j44uCkTIwIIbMFsRzBvevS9F3oVppbfIxzT8z0ThI7g31/8WrHLHq3ifjUzcHYG0llEmPxOZApVYlsQSbWZyFGo17T38iT4AxMytxDG/t41UMcdUoJry4CxzTbornipOSprx0gxUyWIepEYJSwtPdHRiOkSxBahsLSgtOBKUEpTxE1FKdz8ISD0CaG9tQPNQbGnMXuxDJJ0jBg+UJdJHTqjgtlIFquAtHloXr9SVH0KnCbtwRQvDGmVJAwfUktmFjdjrwqPh9z4Uh6FC4TpVlbVSXKkEKxI9XQcLHTjV9l1o8tBcvUlR9Co25u3FioxHJdbMGDJlDAgEcwdLGrKKOygXJsALnibDie+nctHlqVJqitk7EWoUu1C1V2yahFqFqXlo8tX2yahFqMClZaUFoljK1CQKcVaASnVSr7RNQ7AtXGzh1h/wA5VWQrVvs1bsP+cqTPHtuU5FkxpljT0kdqivWbsp8AphlqFN0KV2WEeYJMWyHMngftLcEqe64B8QK6l6Pt8g6rDKdCPm2J4fYPhyrlcq3osDjjC32SeXEHtFaepx29QGGaXsvg9K5qUWrJ7l70DEIEc/OKBr9deTCtSTWWI6UaYy1NlqW1JK1txNIkkQuj1vT+DsDrQaOgq11VJSiCvQ0uz8QtuNDauxknFwcrgaN29zVT4OTWtFg5QRXNyxeKWqL3MUo9qVow+M2a8ZIccOY9U+dRTHXTDEDyFVeM3bifULlPamn7vCtOPxBcTQ1T29r5GFyUYStBi912XVGD6gWIytqbeFRJNgzL+rJ/Zs3wrYs+KXmEpJ8Mq8lGEp94CujAjxFvjRZaOosPcby0MtO5aLLSpYiWNZdaPLTmXWjy0rtF2N5aPLTgWlZaNYwbGctDJT2Shkou2iWM5KGWnslDLU7aKsaC0sJTgSnYsOT6oJ8BepUVyWMqlOqlWEOxJT9G37RA93GpcGxNes1/2eHtNJlmxrzAlkjDllbBGSbAXJ5CtDs7ZxTrNx5Ds/jUzB4NIx1BbtPM+dOSygVz8udz2itgZTtbETEMagSNUrE4i9QHejxoZDgPNQprNQpukh5oNMTJQoVclaEosN3dtNDIoBIIPzZ7D9U91d23e22MVCHAsw0Ydjc7dtChXJyKpbG7H7UN/InMtINChTcbCG3pFChXSwyYtike1S8PjytChWmUU1uDSkty8wW1A3GrASXoqFcnNBRlsY5ezKkNSrfjRxQW4E/GjoUpvYTGKcrYpkPOx8aizbPjPrRL4gLQoVUZNcD3a4ZBk2Zhua28C/52pqTYEPIuPMfiKFCtSyTVe0zJkz5IrZlRjNnBDoT50/hdjB/p2/w/xoqFbZZJLHdkeeagnZOXdgf2n7n8aWN1/wC8/c/jRUKwvqcvr9DRDNJoWN1x/aH7v8aWN105u3kAKOhQPqMvqM7kgn3eiUXJc+Y/KmYsDAToCe67fwoUKZHJOUW22Y8uad8lpBgIxwjUeIBP41MCeXhRUKyybb3NULa3DyCiNChVIkhuaewqonxBJoUK14YoPDvuxhpKbLUKFaeDQxOahQoUrUyUf//Z"/>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0" name="AutoShape 4" descr="data:image/jpeg;base64,/9j/4AAQSkZJRgABAQAAAQABAAD/2wCEAAkGBhQSERQUEBQWFRQUFRQVFBUVFBQVFBQUFBAVFBUUFRUXHSYeGBklGRcUHy8gIycpLCwsFR4xNTAqNSYrLCkBCQoKDgwOGg8PGiwkHCQsLCwsLCwsKSkpLCwpLSwpLCwsLCwpLCwsLCwsKSksKSwsLCkpLCkpKSwsKSwsLCwsKf/AABEIALcBFAMBIgACEQEDEQH/xAAcAAAABwEBAAAAAAAAAAAAAAAAAQIDBAUGBwj/xABKEAACAQIDBAYFCAULAwUAAAABAgMAEQQSIQUGMUETIlFhcYEHMpGhsRQjQlJiksHRM0NyouEVFiQ0U2OCk7LS8FRz8ReDo8LD/8QAGgEAAgMBAQAAAAAAAAAAAAAAAgMAAQQFBv/EADERAAICAQMCAwUIAwEAAAAAAAABAhEDEiExBBMFQVEiYZGhsRQyQnGBweHwFdHxI//aAAwDAQACEQMRAD8A7WcMKbbCCkLtRDwI9oozj1oeCEHaeWKNnbgB7TyFUmxdmFnMknEnM3d9VfKps0/ymaw/RxHTsaTkfLj7KvMPhgot7fxooquSm9hE8l10qKqXNqn4pbRtbsqJhvWHjQ5NyR2JUcdhShT+WiyUntsOxq9Kz0vo6Lo6vTJFBdJR9JRZKLJUuSILz0ecU1lorVetkoezUL0wTQzVO4XQ/pR1Gz00+LAqdwmknXpiTFgcNfhUF8QTxNIz1HkL0j0kxPE00W7KNIyalR4PtoFbJsiJkp2PCE1NTDgU4Fo1BlWRkwA5mnRhl7KcJptpqPZFAOHFIbDUDiTyoukY0DcS9xDQU00VSlQ86XkHOqUWXqK9kpsrVi7oONRZMWnIXqcEsisKbZqhbd3qw+FQviJFjUdt2b7qgn3Vz/a3pvw63GHjll7CQIkPmetb/DVq2SzpBloVxDEembFs10jgReQYSOfvZl+FCi0slnV5NtKD1oz5EH42pE+0YstyGXy/I1YT7vqSBdg1lvwK3bMB5ZlA5+tUbG7EIhZr6qBdbdy5te4tbyNdxQ6aVLc5+rIi53ewoVNOfD21dVXbGHzSHuqdI4AJJsBxJ4CubJU6H2IxZ6jfsN8Kh4ZtVPhUXaGPLoTHcDNlvwzLxPlT2HOi+VZ8m2wyG5ciQUeaonRih0dZ+8xukmXoXqJl7z7aLXtNF3vcVpJlCoRZu2kmZ+0eyr7y9CaSfahlqu+VP3e+iO0GH0R7f4VfcRKZYlKZndUF2Nv+cqr5drMBouvjpVXPOzG7XJoZTXkiJE3EbSJ9XQe80wspNNRxX/KrLDbO+tp3D86VyHwMxpepccPbUpIAOFH0dGosHUhKtbhSxNRdFQ6KiqSK2FdNR9NSOiodHV3ImwrpKLSklKakcDiaq35kokgrSjKKq5MZ2fx9lMPI7cNO9tf3R+Yq9TKotZMco4a1XS7TzGy6/s6+08BTHyQH1yW8fV+6NPbT6x1Tk2XSGbseOnvP5D30eSn8lHkoSxlDbw5g6gjsI51wf0rbrR4bGhsMmWPEKz9Go6qSIQsgUclN1a3ax5WrvuSue7/bOjlkiMihivSZbk6ZmS+nkKZBk5OJjZ7H6Bo66Quxo+UKn/2wffahRamFpRon3hYgDO1gQQMxsCNQQL1JbeJspu51BBub3DXLXv23NV0myMtOPsjq3r2jhi9Dh3I3WydpqmFV2NlWPOx1NlCAnQa8KbhMmLIeVTHDxji+k3Y0nZ4VH2DD/RgOyO3sS1aLpFXx/jXnclRk6W9s1FZthcqdg04cBranMIeqvgKLbXWjNhrbhx5g0nBnqLfsFc/JuzXj4LijtTqlT2UGjFI7T9RljVqFqGWnVjFRY2yWMEUhhUroRTckVU8TLsitTbVKMQpBw476rSy7IEi1HaKrX5IDz+FGdl9h91XoZVlWgK8D7hUjpn7R7Kkvs3Tj7qL5J31NLJYIJXPG3vqaBTUGGIqs3w2VPiMMY8LJ0UuZSHzMtgDqLprWjFBNpN17wGWzSGmziT2VlP5KxOFOKYYiSTD/ACRinSyF5UxCqxJU20W1jx48tKyuwtoYtvkOXGyO+MTE545OjIRY0ZVkQ5b3D5NCTe55A1o+z6k3GSr9fRv9gbOqfLO40htodxrnmx978RJspHZv6W2ITCklVuHbEBblQLXEZJ4cqPd7fCabaMkMuXoJBOcMcoBPyeYxNqON8rnypUunmtXuv5BWjcyY1j3eFNAXowtOKKzBBLHSwtKApQFUQSFpWWlAULVRYm1C1KoqhBNqwW+XpDXZrorQdMZAzD1BYKwFrsD2it6a436V3JxUKxwmWToiRZS2UNKRyGnDu4UyDrcijqdBn00yNquzkt/3pPwS1Cs3HsHGkAkxx/ZLC48bBvjRVXfXqjV9kl6M7JjkzixeIAEHS4vpb8aSNn9X14+H1u+1Jwu0OnQEdGrKdVKjMhDXANjpcWNuw0/Lh8w+iNLdVbA9/Gu7HqYJVq/vwOK8MvQl7vG8BHOx/EfhU3bmMyKCBa7WJ58L8artgQZSQWByg6g3BGZ7j3j2UN4cWzRwCwylcxP2rAADusWrF1G8pV7x2Fe0iIdrX50iHHEuovxYD2kCq+1O4YddP2l/1CsMYpG+SNxhrNe62ANgb8bEg+HCn+hHK486pN6t549n4fp5z1bhVQAF5HIJCKDbWwJ46AE1k9j+njCSuFmilgBNg91kUdmbL1h5A07ZGZWzoWfjYnQ2PjULZ+3C7yoy5SisQb3uAcpv52rkeH9L2LnxTmIQww5iVjlQszKPrvmGU210Gnfat1sHaqzK2IUFelgL2NrrcglTbmCCPKqjp39QtL5NnhcSDGpPMX95pQnDC44a+42PwqhwOJuE0uBEpPm7G/sFQ8RvA0csESgfOAMxIJsGZibWPGwNVkajG2SKcnSNKwF6AAvVPtLaDrIQvAW00+qDzpqDbTBh0hCrzzFVHDhc8KLsS06gO4rov1Gt7+4VJBrHRbdExLYeQMvcx0HgKY25vK+Fws05JbokZguYjMRwF+WtqZHC9N2U506o2U637PZTCRa8vf8AnXnTEem/aTsCHjQD6Kx3HHgSWufGup7o75PjcMkwNibrIua+V1NmHhwI7mFDDG5uky5S08nRA1hrTck621PvrPTbYdQvW4g3+8R2dwphttOeLfD8qaunm0B3UW23VLYeYLqTFIABqTeM6Ac65Fhmlmw2zMLDBOs+HxIlkd4ZI1jQO9+uwAOjA255bV17DYgmIMBma3Dhf8qSk7kjMlhzN+H5/wAKDFmeJNVe/wCzX7jKumcpOEkw+0cUnRt0EMs+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Sh5G5u8smY/dIHuoVbRMLaG/fpx8qFN0IdrZI9GkRT5Yjf2yNYm9s0eUjyZWHlWswz2LgcAdO7jce6q/ZGEyMvAu0SGZwoBlcD12t3lj51MwdyJSeZI7tLinaPL3r5mS739wNhbSupYqBmLLZRYDXjx460WOlJRFGoUXJvrqcot900NnYW+bJ6qub3PEAqb8PdTG0cJKJA4/RZMjm41e6ldOPbWvPFap+nkZ8T3j6ke1OQesPEfGkilLoa5qOk0YD08bd6TGxYdT1cPEGYA/rZtTcdoQJ981zVWqw3o2qcVjcRNp85K5W3DIvUTx6qrScFsqWwkWMMLaXI0+0Vvfvom15maKb4JGz9tCJrkE2NyAL5jky2N+XKut+jfeWKHAxB3d7oS0a5ckZLsSo1uDr6ulcPxeGaO2YHgbNY2Yg2OVuDWOhtzq82HiGTFAZyqAKrDiCpXhbgNTe9NwvHGf/AKfdfJWTXL2Y8nf23zwn1GBIy6BAcvZo17VRTb1YBp1kXp80YGmW65QMutz486zmJQMLk6DiPtA6G1UrQxhtLi+hsfjevRLwjpZre2vzOb9syQfvOiYzf7DZ2Y9LYhfoD6o19aqDaW8ezsWyCdZjY2GVcpsTqL5rf+Ky+3ZkTTMLALrzOluFUg2lEpBAcka8rH8RWyHhfSuFSb+P8Axzzu0W+9eLw6CNtlnEJLHJdiS18mU6esQetbS2tRNtekl8Xs98PKtpi0d3TRJI1bMbj6LXC6DQ68OFRQ9+uptzy8x+dUO0ol1dQRcm/YTpwHKsXXeGQw49eB7eaf1H4uo7kqnyV163foq3oGGkmjlzdHIocBQDZ1NibEjiD7hWDFWOy3CyBuFuPYVOn5VxOmSeWOri9zTP7rO6H0g4bq3EvMeovbf63fQl39wvISfdX/dXM5McgCCzFuta2g5dtOwy5xqMvne9euXhvTVdv4nOeWR1jAekfD9GAFl565V8frU2/pRg5LL/AJan/wDSubwy5IyePrf6azM28DC/VX94/Ais8vBukcnafxDj1GV7I7b/AOouHkt1ZdDmHUTiFP2++nZN9oZUZbSAOpW+VLgMCLjr1yXdvaPSBsygWvwJ16vfVr/KKqvaR5cqB+C9L5J/Ep9VlTplhHsjB4WCT5OcSWEcioG6Pg4XMhykFlJHMG1zpXPcdsXr3GgtrbtvyrUvttyvUC3OmtydTaqXeTECIAL673t2KAbEgVy/EfCXhXdxcedv4G3puqUk4ZOfIvvQ9ufFPijLiCD0DKYo7jMXBzCRwDcDq6A6Gx7K78BXmb0fb6/ybiGkdWkSQBZQLZtLkMt+JFzz1v516M2dtNZUR4yGSRQ6MOBVhcH2Vwcy01ZojvwWAFZHbHpCjw8zxNFIxjIBZcljdA2lzfnatbGdBXA/SDtVhtDFJyWRbf5EfGuj4V02PqcjjkW1X9DP1OSUI3E3cnpegH6iX2x/nTDemOH/AKeX7yfnXI8RtAgC4uSL+81Eixbu1hYDnpXon4R0S/C/izGuozNcnYW9MsP/AE8n3kqNgN4sLtDE3dJIskZYs0kYQKh4m4+121zaY39laP0dwB8TIrKGVsPICrAFWBeMEEHiDQ9V4V02LBKcFul6smLqckppNlzjcLeRuhlvHchSDcEAnW6mx8aKpe1ESNwsaoq5VISMBFQEerl5HwoV5amdhNNGyWMDUCxtbyosLFZLDm3Zfn2U45qLPtbocnrXdrDLYHvOtLxOXc238/gDNLQO7OD5msVCtfToyG5A8Gty7Kq5sU7S5ZFC2RWQWOaxABub2ve/Kp2zdrK7M4XLc69rMR6xPaQB7KaxU4ad/wDsJbhp88dPYtdDK5NStU/4MeNJTVDYFVm9G0hh8LJIeQt434jXna9Wqiueel/aFlggB9YtK2vJQEUEdhLN92uajpSdIwUUQD345j8TUzCynN539/CoOAPWQHt+FJXF2Y9hP40SVsRq3NPtrZ/ylUJZlyrawykILWzWNuqdBYc7eUuXcyIMGaZw2Rc7IVZQ+UerGUBKjTiwJ7qq9m41BlzLmy3I5Hh760MWwPlWryui5gQETM75dQb8FF+0G9u7VeVzb3fA2Lgt6tjM+PEUaCUsWvlNrXICkgsOR5eyq+DbURbKyyG9wOso1BGuoroWI3QhxCjpsNIGsrdJDKEkk4AqUkbKDY24Dxqs3h3SwEQ6OGLEByukrLipVBv9WNSCe7Qa16DpOrfaxwjfCv1X/PicnLi7knNqmZza5wiKgmixLu8ayApPGFAa9uMZ4W7/ADrJzJ1zkDhb6B7Mw8SAAfGwrd7U2RFIYg2IdGSFIiP5PxhuVLG4GUcc3DurUbt7EwsUf9VTEyDLlefCTQEnmWbEEi3OyqByrfHqoYIKTtv9V9di1ib24OYKhFtD7Kq8dhWOljxrrO090GmmaQiGJTayxPZRY/VEVvO9Uu3ty+hglm6cWjVnymM6kDRQ1+Z04c6OfXdPkhonJb+XP0M+PBkhK0jlAFSMJ6w9mnHXTSmGq+3H2EcZjooFYLmEhLEXChIma9rgnW1eaxUpq+Dpvgmqmg7u0CrTBtZP4Ct1H6Fm+li18oD+MlXeF9GuDhKiTpZb8mcKo1A1yBTYk99ekn4p00Vs2/yX+6MD6ecvI5oTeI99/hWaxGyV7T7vyrvGN9GmGdrqzxLySO2XhqbuCb1HHolwf0mmP+NR8Fqv8vgq9/gSPTzTOK7MiMTAITZjre2t7Cn5je/Zeuzx+ijACxyyGxuLzP8Ahan09GOzx+pJ8Zpj/wDal/5jEm/vfD+Q300m72OG4T9Io14j43qp2/jc8rW4Kcg8ib++9d33p3TwOFwc8sOGjMyRO0QLOzFwvVIBa5sbHTsrzlm8aydX4lHqIaIJ++xsMGiWpilNd39CW0WkwIRj+hnkjTtyFFlt5F2Hsrg612j0LbUggwE7YiVIwcU2sjxov9Xh5v41w80HKFI1RdM68nAV503/AMO7bVxeVHYZ19VGYaRIOQrueG3twbj5vEwEfZlQ/Ammn3wwIJBxmGBHEGZAR43NP6DNLppuSje1AZYa1R54fYuIc9XDznQcIJTwH7NO4DdPGl9MLiLd8Lry+0BXpLD4xJFzROrr9ZGDD2ilE11n4vkvaG5n+zxSqzgn8yccw/qsnmFHxIrS+j/dnEYfEM+IiMYMZUEsh1zqbdVjyFdTc1W4qQBtTYf8v7qrN4nnzY3BxST/AD/2TH00IyTTM86Bwp6XLZcthHmtlYjU8zpQqLu/NJDG6PmQ9NMwDEEkPIXB05a6dwFCuboHuTTo0QbT4+POo+LS+lrlVJGnAnh/pNHs3HRzgtC2dTY5gDl1HANwPDlTiRMcx11YjgOAutY8KuTNGT7oysZDWAFm6w8eB/Co7x/PseF4k90j/nVhkAALG2Ugamw7DxpjESp0gsR6pAN/Wuw0Xttce3nrbVK6ZnivaQkLWP3v9HrY6cSicR2jWPKYy3qs7XuGH1q2YFOKKxp0bmr5OCz7OGHnkiDhxEzKXUWVyuhNiTaxuOPKqp1Fq1DbIPy/ERSA2Esl+9XZpAfNCp86XiNywx+Zkyjsdc3kCtveDR44SlLZC9N20UOwMYkc0ZlTpE6QIyXIzBlIHDsJBtztXQNrYaLE2aCdosoULCS0aCwsdYwbk6ansqm3a3PvJMHYNlw00q2W1nieIi1zxtm9lWZwo5inxlLHPU+UXjxa00yXsrC5Tllw00oH6yDaDvmB5tF0ystteFW8qYG1mwG0nOvVC4657r5xpWeXD9l/aafiZl9VmHgaZ3095N/psF9m9DarvPJltFsvFai3XeGJrd5ZyfbVphMPnRWZHiY8UfIzLrzKEg+RrBx7TnHCaT7zfnUqPbuIH65vPX40mfblwq/Vg9iS8zatssngw8wRVdt7c2XE4d4gUuwupNyAy6qSNL2YA+VUce8mJH6z91fyqVHvhih9Nfur/tpOhcpk7UjhuI3ddCR0kDFTYgYiMEEGx9crWy9G+62Lg2jhZ3hIjV2zPniICvE6E6MSR1qv02VEHLrCgckkspIa5Nybg1KCH+88sROPg9aZSh+D50B2ZHVjOv1h7aYchrkEeqQD36W94vXPsHj2jIsua39pNPID4h5Dfzq0/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14m/PBv6L8Ytg3Rjzlf/RGb11HpTa1j/mS/7qgzbIickvDGxPEuC1/HNVQqLd+fp/0uVyq/I583o4cC74iIcOItqeXWYEV1LcnB4fA4AxTOhVmZ5jKUERZgLmzaAZQo1PKq1diQ3uMPBft6FL9nZU6AFFypkRb3sqKBftsOdFJwapNgrGzJbe3dimnvs7E4BEAPUjRWPbd7CQNz1AAtyphNyMcLZDhHvwtgYivm/wAnsPOtyJn+u3lpQK34knxNPXWzWyf1/grsFJsrAbXw4yRfIYlJuRaNRe1iSIhe/lXScJjbhQTnY2uQCFvbW19bXrLQIL1eYBdRQZs7zb0k/d5/nuyu2oqi2kw9+Pwqv2hsdZQA99PqllPtWxqeqinAb0H2iaWwuMIrhGKxno6wkzZ5YjI3DM7yO1hwF2bhQrZBaFJ1t8h0Q1jpKQWAHZTgoxSsbqQ2StCY4BqONyTr30c8QsbAahuVKQ60JG/GnOVi0qZUZaWq1F2wk5MfyZVFpAZc9+tHY5lWx0N7a1XTRbQzfNCMDkDr8daXaQ/cp948LGMfK6jUwRB++UoR7QipVNsyclSXIB1GhqfBG8js0xBkklfOVFgcnzQsOyyUcuCQGwbW5FiOfZ769H0HS+zGT/P4itVLYZ3dxf8ASrg6GPEIeGobDSae21Ewqx3T2SBiyCLqIZzw0zdCfzqJJHSeuxJZHXu/cb08txkLTgFBVpYWuU4G0ILTiigBTiig0gsNRSwKCilgULiCAClAUYFGBQ0UAUoUAKUBUoFhiliiFKFSgWC1HagBR1dFAoUKOpRAUKFCppIKFKFJFLFSiDuHGtXuAGoqkg41OwuPLMUiHWGYXYHLcAcPrC5t5UyMW0xOQ0C04i1UbLweKWWV55VeN8nRRqgUQ5Vs/W9Z8x114W0q4QUpsTQlqFKIoUIRAU0oU0rU5nApaGiwKU6U18oXtHtoHFry18Aaesc3wgBWQUIorE3Ynxy6eFhSRIew+elLUnu+NIcHHkbdnFPSBvM0O0ZlwwVVjyqw61jJlzOwAIt61vEE86rP58T31Cny/MGqreZ3kxk5YHO08vVtqCZSAtvYKOOHjYXOth2nsr0/hcJzmoXtRky0rOz+jRVnwzYlielYyxlbjKg01GgNyLHXtrPZerWz3L3fXBQyRAkkspZj9I9BHew5AMXA8Kyhj0PifjWSUnkyzd7Xt+RowtIh5aMLTxShkoXjNWoSFparRhacVaU8ZeoJVpaijVaWq0DgSzO4TfWF0EhSVIy2XpGQZAx+sVJtxqdjN4oYpeibPnChrLG79U8+qDWO2Yttku2YDo5w+U2KyFWQhGHEgnstwFW2ysUZtpLIBlMmCVrccpbKfO1aJdNFX7rMqyS2Rexby4djFaQfP3EfVazEGxW9tDcgWNuIqfNjER0Rms0hIQa3YqLm3gK5ziRnwkoUfPYCcsZFHrh5WBfXgcy3I4dUVfvtpZJJMWPUw2FXJcfrpwHsD2gZVt9qhl0tcf30IsrfP99TR4TbEMsjRxyKzpfMo4izZT79KnCuY4LFQ4bE4J4pFcsnR4nKb9Zz1mYnvf8A+OuoWpeXBoquGXCeoKhR2o7UnSGFQo6Or0kCFCjtRgVNJYBS1FJtTiir0EHoBSthXbE6cFZ7nkrdITY9hIym1HAtXOyowGFhbW57yeJoW9KYuastiT2+6k5z2e+niaaasliqEGT/AJY0KFCpZNJn44ZDxPvNPpgu1j5aVnt39+YpsN0khCyRlEmX6pdggcfYJN78tRyrSq9xcU6WbInXA2lVjiYZRyv4608HApgeNOZRQNylyyhby0y09+B9lNtakme3ChULfAa4PNxmLSlZ3IkVnzu7ZgZEvcs3E3Ye+rPdTE9Pi4YgoBZwQWOl0+csQORy286tE9GM7yO2JkUlmZj0drszEknUADU8AKptn7j44uCkTIwIIbMFsRzBvevS9F3oVppbfIxzT8z0ThI7g31/8WrHLHq3ifjUzcHYG0llEmPxOZApVYlsQSbWZyFGo17T38iT4AxMytxDG/t41UMcdUoJry4CxzTbornipOSprx0gxUyWIepEYJSwtPdHRiOkSxBahsLSgtOBKUEpTxE1FKdz8ISD0CaG9tQPNQbGnMXuxDJJ0jBg+UJdJHTqjgtlIFquAtHloXr9SVH0KnCbtwRQvDGmVJAwfUktmFjdjrwqPh9z4Uh6FC4TpVlbVSXKkEKxI9XQcLHTjV9l1o8tBcvUlR9Co25u3FioxHJdbMGDJlDAgEcwdLGrKKOygXJsALnibDie+nctHlqVJqitk7EWoUu1C1V2yahFqFqXlo8tX2yahFqMClZaUFoljK1CQKcVaASnVSr7RNQ7AtXGzh1h/wA5VWQrVvs1bsP+cqTPHtuU5FkxpljT0kdqivWbsp8AphlqFN0KV2WEeYJMWyHMngftLcEqe64B8QK6l6Pt8g6rDKdCPm2J4fYPhyrlcq3osDjjC32SeXEHtFaepx29QGGaXsvg9K5qUWrJ7l70DEIEc/OKBr9deTCtSTWWI6UaYy1NlqW1JK1txNIkkQuj1vT+DsDrQaOgq11VJSiCvQ0uz8QtuNDauxknFwcrgaN29zVT4OTWtFg5QRXNyxeKWqL3MUo9qVow+M2a8ZIccOY9U+dRTHXTDEDyFVeM3bifULlPamn7vCtOPxBcTQ1T29r5GFyUYStBi912XVGD6gWIytqbeFRJNgzL+rJ/Zs3wrYs+KXmEpJ8Mq8lGEp94CujAjxFvjRZaOosPcby0MtO5aLLSpYiWNZdaPLTmXWjy0rtF2N5aPLTgWlZaNYwbGctDJT2Shkou2iWM5KGWnslDLU7aKsaC0sJTgSnYsOT6oJ8BepUVyWMqlOqlWEOxJT9G37RA93GpcGxNes1/2eHtNJlmxrzAlkjDllbBGSbAXJ5CtDs7ZxTrNx5Ds/jUzB4NIx1BbtPM+dOSygVz8udz2itgZTtbETEMagSNUrE4i9QHejxoZDgPNQprNQpukh5oNMTJQoVclaEosN3dtNDIoBIIPzZ7D9U91d23e22MVCHAsw0Ydjc7dtChXJyKpbG7H7UN/InMtINChTcbCG3pFChXSwyYtike1S8PjytChWmUU1uDSkty8wW1A3GrASXoqFcnNBRlsY5ezKkNSrfjRxQW4E/GjoUpvYTGKcrYpkPOx8aizbPjPrRL4gLQoVUZNcD3a4ZBk2Zhua28C/52pqTYEPIuPMfiKFCtSyTVe0zJkz5IrZlRjNnBDoT50/hdjB/p2/w/xoqFbZZJLHdkeeagnZOXdgf2n7n8aWN1/wC8/c/jRUKwvqcvr9DRDNJoWN1x/aH7v8aWN105u3kAKOhQPqMvqM7kgn3eiUXJc+Y/KmYsDAToCe67fwoUKZHJOUW22Y8uad8lpBgIxwjUeIBP41MCeXhRUKyybb3NULa3DyCiNChVIkhuaewqonxBJoUK14YoPDvuxhpKbLUKFaeDQxOahQoUrUyUf//Z"/>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102" name="AutoShape 6" descr="data:image/jpeg;base64,/9j/4AAQSkZJRgABAQAAAQABAAD/2wCEAAkGBhQSERQUEBQWFRQUFRQVFBUVFBQVFBQUFBAVFBUUFRUXHSYeGBklGRcUHy8gIycpLCwsFR4xNTAqNSYrLCkBCQoKDgwOGg8PGiwkHCQsLCwsLCwsKSkpLCwpLSwpLCwsLCwpLCwsLCwsKSksKSwsLCkpLCkpKSwsKSwsLCwsKf/AABEIALcBFAMBIgACEQEDEQH/xAAcAAAABwEBAAAAAAAAAAAAAAAAAQIDBAUGBwj/xABKEAACAQIDBAYFCAULAwUAAAABAgMAEQQSIQUGMUETIlFhcYEHMpGhsRQjQlJiksHRM0NyouEVFiQ0U2OCk7LS8FRz8ReDo8LD/8QAGgEAAgMBAQAAAAAAAAAAAAAAAgMAAQQFBv/EADERAAICAQMCAwUIAwEAAAAAAAABAhEDEiExBBMFQVEiYZGhsRQyQnGBweHwFdHxI//aAAwDAQACEQMRAD8A7WcMKbbCCkLtRDwI9oozj1oeCEHaeWKNnbgB7TyFUmxdmFnMknEnM3d9VfKps0/ymaw/RxHTsaTkfLj7KvMPhgot7fxooquSm9hE8l10qKqXNqn4pbRtbsqJhvWHjQ5NyR2JUcdhShT+WiyUntsOxq9Kz0vo6Lo6vTJFBdJR9JRZKLJUuSILz0ecU1lorVetkoezUL0wTQzVO4XQ/pR1Gz00+LAqdwmknXpiTFgcNfhUF8QTxNIz1HkL0j0kxPE00W7KNIyalR4PtoFbJsiJkp2PCE1NTDgU4Fo1BlWRkwA5mnRhl7KcJptpqPZFAOHFIbDUDiTyoukY0DcS9xDQU00VSlQ86XkHOqUWXqK9kpsrVi7oONRZMWnIXqcEsisKbZqhbd3qw+FQviJFjUdt2b7qgn3Vz/a3pvw63GHjll7CQIkPmetb/DVq2SzpBloVxDEembFs10jgReQYSOfvZl+FCi0slnV5NtKD1oz5EH42pE+0YstyGXy/I1YT7vqSBdg1lvwK3bMB5ZlA5+tUbG7EIhZr6qBdbdy5te4tbyNdxQ6aVLc5+rIi53ewoVNOfD21dVXbGHzSHuqdI4AJJsBxJ4CubJU6H2IxZ6jfsN8Kh4ZtVPhUXaGPLoTHcDNlvwzLxPlT2HOi+VZ8m2wyG5ciQUeaonRih0dZ+8xukmXoXqJl7z7aLXtNF3vcVpJlCoRZu2kmZ+0eyr7y9CaSfahlqu+VP3e+iO0GH0R7f4VfcRKZYlKZndUF2Nv+cqr5drMBouvjpVXPOzG7XJoZTXkiJE3EbSJ9XQe80wspNNRxX/KrLDbO+tp3D86VyHwMxpepccPbUpIAOFH0dGosHUhKtbhSxNRdFQ6KiqSK2FdNR9NSOiodHV3ImwrpKLSklKakcDiaq35kokgrSjKKq5MZ2fx9lMPI7cNO9tf3R+Yq9TKotZMco4a1XS7TzGy6/s6+08BTHyQH1yW8fV+6NPbT6x1Tk2XSGbseOnvP5D30eSn8lHkoSxlDbw5g6gjsI51wf0rbrR4bGhsMmWPEKz9Go6qSIQsgUclN1a3ax5WrvuSue7/bOjlkiMihivSZbk6ZmS+nkKZBk5OJjZ7H6Bo66Quxo+UKn/2wffahRamFpRon3hYgDO1gQQMxsCNQQL1JbeJspu51BBub3DXLXv23NV0myMtOPsjq3r2jhi9Dh3I3WydpqmFV2NlWPOx1NlCAnQa8KbhMmLIeVTHDxji+k3Y0nZ4VH2DD/RgOyO3sS1aLpFXx/jXnclRk6W9s1FZthcqdg04cBranMIeqvgKLbXWjNhrbhx5g0nBnqLfsFc/JuzXj4LijtTqlT2UGjFI7T9RljVqFqGWnVjFRY2yWMEUhhUroRTckVU8TLsitTbVKMQpBw476rSy7IEi1HaKrX5IDz+FGdl9h91XoZVlWgK8D7hUjpn7R7Kkvs3Tj7qL5J31NLJYIJXPG3vqaBTUGGIqs3w2VPiMMY8LJ0UuZSHzMtgDqLprWjFBNpN17wGWzSGmziT2VlP5KxOFOKYYiSTD/ACRinSyF5UxCqxJU20W1jx48tKyuwtoYtvkOXGyO+MTE545OjIRY0ZVkQ5b3D5NCTe55A1o+z6k3GSr9fRv9gbOqfLO40htodxrnmx978RJspHZv6W2ITCklVuHbEBblQLXEZJ4cqPd7fCabaMkMuXoJBOcMcoBPyeYxNqON8rnypUunmtXuv5BWjcyY1j3eFNAXowtOKKzBBLHSwtKApQFUQSFpWWlAULVRYm1C1KoqhBNqwW+XpDXZrorQdMZAzD1BYKwFrsD2it6a436V3JxUKxwmWToiRZS2UNKRyGnDu4UyDrcijqdBn00yNquzkt/3pPwS1Cs3HsHGkAkxx/ZLC48bBvjRVXfXqjV9kl6M7JjkzixeIAEHS4vpb8aSNn9X14+H1u+1Jwu0OnQEdGrKdVKjMhDXANjpcWNuw0/Lh8w+iNLdVbA9/Gu7HqYJVq/vwOK8MvQl7vG8BHOx/EfhU3bmMyKCBa7WJ58L8artgQZSQWByg6g3BGZ7j3j2UN4cWzRwCwylcxP2rAADusWrF1G8pV7x2Fe0iIdrX50iHHEuovxYD2kCq+1O4YddP2l/1CsMYpG+SNxhrNe62ANgb8bEg+HCn+hHK486pN6t549n4fp5z1bhVQAF5HIJCKDbWwJ46AE1k9j+njCSuFmilgBNg91kUdmbL1h5A07ZGZWzoWfjYnQ2PjULZ+3C7yoy5SisQb3uAcpv52rkeH9L2LnxTmIQww5iVjlQszKPrvmGU210Gnfat1sHaqzK2IUFelgL2NrrcglTbmCCPKqjp39QtL5NnhcSDGpPMX95pQnDC44a+42PwqhwOJuE0uBEpPm7G/sFQ8RvA0csESgfOAMxIJsGZibWPGwNVkajG2SKcnSNKwF6AAvVPtLaDrIQvAW00+qDzpqDbTBh0hCrzzFVHDhc8KLsS06gO4rov1Gt7+4VJBrHRbdExLYeQMvcx0HgKY25vK+Fws05JbokZguYjMRwF+WtqZHC9N2U506o2U637PZTCRa8vf8AnXnTEem/aTsCHjQD6Kx3HHgSWufGup7o75PjcMkwNibrIua+V1NmHhwI7mFDDG5uky5S08nRA1hrTck621PvrPTbYdQvW4g3+8R2dwphttOeLfD8qaunm0B3UW23VLYeYLqTFIABqTeM6Ac65Fhmlmw2zMLDBOs+HxIlkd4ZI1jQO9+uwAOjA255bV17DYgmIMBma3Dhf8qSk7kjMlhzN+H5/wAKDFmeJNVe/wCzX7jKumcpOEkw+0cUnRt0EMs+0VIViGkOFyqqngTmlOg16tNYjZeLwbbLnxHRssMgiHRLIHVcQPnTNe4P0zcW1PfXXnNIY1H1jb3XlXyr9y9IQFLWqGPeuItPqCsCFyUYOWVA2eyjsII41yDbvppx0rH5OVwyXuoVVeW3IMzgj2AcKxR9rgNprk9AAUsV5n2Zv7jZMfh5pMRKzGWNWUG0ZRpApQRLZbZT2cdb16YFSUaKQdChQoSwqSaM0kmoQImuc76YN3n6kzxhokUhAn0ZJDcFgbHrW8hXRGNYDeth04F7Exrbh9Zu2jik9mFBuMrRlF3Sw5/Sh5G5u8smY/dIHuoVbRMLaG/fpx8qFN0IdrZI9GkRT5Yjf2yNYm9s0eUjyZWHlWswz2LgcAdO7jce6q/ZGEyMvAu0SGZwoBlcD12t3lj51MwdyJSeZI7tLinaPL3r5mS739wNhbSupYqBmLLZRYDXjx460WOlJRFGoUXJvrqcot900NnYW+bJ6qub3PEAqb8PdTG0cJKJA4/RZMjm41e6ldOPbWvPFap+nkZ8T3j6ke1OQesPEfGkilLoa5qOk0YD08bd6TGxYdT1cPEGYA/rZtTcdoQJ981zVWqw3o2qcVjcRNp85K5W3DIvUTx6qrScFsqWwkWMMLaXI0+0Vvfvom15maKb4JGz9tCJrkE2NyAL5jky2N+XKut+jfeWKHAxB3d7oS0a5ckZLsSo1uDr6ulcPxeGaO2YHgbNY2Yg2OVuDWOhtzq82HiGTFAZyqAKrDiCpXhbgNTe9NwvHGf/AKfdfJWTXL2Y8nf23zwn1GBIy6BAcvZo17VRTb1YBp1kXp80YGmW65QMutz486zmJQMLk6DiPtA6G1UrQxhtLi+hsfjevRLwjpZre2vzOb9syQfvOiYzf7DZ2Y9LYhfoD6o19aqDaW8ezsWyCdZjY2GVcpsTqL5rf+Ky+3ZkTTMLALrzOluFUg2lEpBAcka8rH8RWyHhfSuFSb+P8Axzzu0W+9eLw6CNtlnEJLHJdiS18mU6esQetbS2tRNtekl8Xs98PKtpi0d3TRJI1bMbj6LXC6DQ68OFRQ9+uptzy8x+dUO0ol1dQRcm/YTpwHKsXXeGQw49eB7eaf1H4uo7kqnyV163foq3oGGkmjlzdHIocBQDZ1NibEjiD7hWDFWOy3CyBuFuPYVOn5VxOmSeWOri9zTP7rO6H0g4bq3EvMeovbf63fQl39wvISfdX/dXM5McgCCzFuta2g5dtOwy5xqMvne9euXhvTVdv4nOeWR1jAekfD9GAFl565V8frU2/pRg5LL/AJan/wDSubwy5IyePrf6azM28DC/VX94/Ais8vBukcnafxDj1GV7I7b/AOouHkt1ZdDmHUTiFP2++nZN9oZUZbSAOpW+VLgMCLjr1yXdvaPSBsygWvwJ16vfVr/KKqvaR5cqB+C9L5J/Ep9VlTplhHsjB4WCT5OcSWEcioG6Pg4XMhykFlJHMG1zpXPcdsXr3GgtrbtvyrUvttyvUC3OmtydTaqXeTECIAL673t2KAbEgVy/EfCXhXdxcedv4G3puqUk4ZOfIvvQ9ufFPijLiCD0DKYo7jMXBzCRwDcDq6A6Gx7K78BXmb0fb6/ybiGkdWkSQBZQLZtLkMt+JFzz1v516M2dtNZUR4yGSRQ6MOBVhcH2Vwcy01ZojvwWAFZHbHpCjw8zxNFIxjIBZcljdA2lzfnatbGdBXA/SDtVhtDFJyWRbf5EfGuj4V02PqcjjkW1X9DP1OSUI3E3cnpegH6iX2x/nTDemOH/AKeX7yfnXI8RtAgC4uSL+81Eixbu1hYDnpXon4R0S/C/izGuozNcnYW9MsP/AE8n3kqNgN4sLtDE3dJIskZYs0kYQKh4m4+121zaY39laP0dwB8TIrKGVsPICrAFWBeMEEHiDQ9V4V02LBKcFul6smLqckppNlzjcLeRuhlvHchSDcEAnW6mx8aKpe1ESNwsaoq5VISMBFQEerl5HwoV5amdhNNGyWMDUCxtbyosLFZLDm3Zfn2U45qLPtbocnrXdrDLYHvOtLxOXc238/gDNLQO7OD5msVCtfToyG5A8Gty7Kq5sU7S5ZFC2RWQWOaxABub2ve/Kp2zdrK7M4XLc69rMR6xPaQB7KaxU4ad/wDsJbhp88dPYtdDK5NStU/4MeNJTVDYFVm9G0hh8LJIeQt434jXna9Wqiueel/aFlggB9YtK2vJQEUEdhLN92uajpSdIwUUQD345j8TUzCynN539/CoOAPWQHt+FJXF2Y9hP40SVsRq3NPtrZ/ylUJZlyrawykILWzWNuqdBYc7eUuXcyIMGaZw2Rc7IVZQ+UerGUBKjTiwJ7qq9m41BlzLmy3I5Hh760MWwPlWryui5gQETM75dQb8FF+0G9u7VeVzb3fA2Lgt6tjM+PEUaCUsWvlNrXICkgsOR5eyq+DbURbKyyG9wOso1BGuoroWI3QhxCjpsNIGsrdJDKEkk4AqUkbKDY24Dxqs3h3SwEQ6OGLEByukrLipVBv9WNSCe7Qa16DpOrfaxwjfCv1X/PicnLi7knNqmZza5wiKgmixLu8ayApPGFAa9uMZ4W7/ADrJzJ1zkDhb6B7Mw8SAAfGwrd7U2RFIYg2IdGSFIiP5PxhuVLG4GUcc3DurUbt7EwsUf9VTEyDLlefCTQEnmWbEEi3OyqByrfHqoYIKTtv9V9di1ib24OYKhFtD7Kq8dhWOljxrrO090GmmaQiGJTayxPZRY/VEVvO9Uu3ty+hglm6cWjVnymM6kDRQ1+Z04c6OfXdPkhonJb+XP0M+PBkhK0jlAFSMJ6w9mnHXTSmGq+3H2EcZjooFYLmEhLEXChIma9rgnW1eaxUpq+Dpvgmqmg7u0CrTBtZP4Ct1H6Fm+li18oD+MlXeF9GuDhKiTpZb8mcKo1A1yBTYk99ekn4p00Vs2/yX+6MD6ecvI5oTeI99/hWaxGyV7T7vyrvGN9GmGdrqzxLySO2XhqbuCb1HHolwf0mmP+NR8Fqv8vgq9/gSPTzTOK7MiMTAITZjre2t7Cn5je/Zeuzx+ijACxyyGxuLzP8Ahan09GOzx+pJ8Zpj/wDal/5jEm/vfD+Q300m72OG4T9Io14j43qp2/jc8rW4Kcg8ib++9d33p3TwOFwc8sOGjMyRO0QLOzFwvVIBa5sbHTsrzlm8aydX4lHqIaIJ++xsMGiWpilNd39CW0WkwIRj+hnkjTtyFFlt5F2Hsrg612j0LbUggwE7YiVIwcU2sjxov9Xh5v41w80HKFI1RdM68nAV503/AMO7bVxeVHYZ19VGYaRIOQrueG3twbj5vEwEfZlQ/Ammn3wwIJBxmGBHEGZAR43NP6DNLppuSje1AZYa1R54fYuIc9XDznQcIJTwH7NO4DdPGl9MLiLd8Lry+0BXpLD4xJFzROrr9ZGDD2ilE11n4vkvaG5n+zxSqzgn8yccw/qsnmFHxIrS+j/dnEYfEM+IiMYMZUEsh1zqbdVjyFdTc1W4qQBtTYf8v7qrN4nnzY3BxST/AD/2TH00IyTTM86Bwp6XLZcthHmtlYjU8zpQqLu/NJDG6PmQ9NMwDEEkPIXB05a6dwFCuboHuTTo0QbT4+POo+LS+lrlVJGnAnh/pNHs3HRzgtC2dTY5gDl1HANwPDlTiRMcx11YjgOAutY8KuTNGT7oysZDWAFm6w8eB/Co7x/PseF4k90j/nVhkAALG2Ugamw7DxpjESp0gsR6pAN/Wuw0Xttce3nrbVK6ZnivaQkLWP3v9HrY6cSicR2jWPKYy3qs7XuGH1q2YFOKKxp0bmr5OCz7OGHnkiDhxEzKXUWVyuhNiTaxuOPKqp1Fq1DbIPy/ERSA2Esl+9XZpAfNCp86XiNywx+Zkyjsdc3kCtveDR44SlLZC9N20UOwMYkc0ZlTpE6QIyXIzBlIHDsJBtztXQNrYaLE2aCdosoULCS0aCwsdYwbk6ansqm3a3PvJMHYNlw00q2W1nieIi1zxtm9lWZwo5inxlLHPU+UXjxa00yXsrC5Tllw00oH6yDaDvmB5tF0ystteFW8qYG1mwG0nOvVC4657r5xpWeXD9l/aafiZl9VmHgaZ3095N/psF9m9DarvPJltFsvFai3XeGJrd5ZyfbVphMPnRWZHiY8UfIzLrzKEg+RrBx7TnHCaT7zfnUqPbuIH65vPX40mfblwq/Vg9iS8zatssngw8wRVdt7c2XE4d4gUuwupNyAy6qSNL2YA+VUce8mJH6z91fyqVHvhih9Nfur/tpOhcpk7UjhuI3ddCR0kDFTYgYiMEEGx9crWy9G+62Lg2jhZ3hIjV2zPniICvE6E6MSR1qv02VEHLrCgckkspIa5Nybg1KCH+88sROPg9aZSh+D50B2ZHVjOv1h7aYchrkEeqQD36W94vXPsHj2jIsua39pNPID4h5Dfzq0/ndNa2SPyB7LdtIX6FvEzZti0C5mZVAFySwAAtc3vwph9twBVYzR2fRDnXrkcl16x0PDsrF43bTzRvHJGhSRWRhdhdWFiLhrjSqufARPBFA8CmKE5o1LyaHXic12Gp0PbT4dr8fyrj4i3jn5Glb0ixvMYsMElsOImiDHttGWzWB0uRVjDvDOZArYKXIQPnVlw5AJvcFWkDW7xeucYjc7BuSXw4JP99P7uvoKmYDYsUItDGUA4ATz2H79KcUncZX7nVfUZptVX67je1N08dNiJnkVArEn9JGuYclRQTlJ+14m/PBv6L8Ytg3Rjzlf/RGb11HpTa1j/mS/7qgzbIickvDGxPEuC1/HNVQqLd+fp/0uVyq/I583o4cC74iIcOItqeXWYEV1LcnB4fA4AxTOhVmZ5jKUERZgLmzaAZQo1PKq1diQ3uMPBft6FL9nZU6AFFypkRb3sqKBftsOdFJwapNgrGzJbe3dimnvs7E4BEAPUjRWPbd7CQNz1AAtyphNyMcLZDhHvwtgYivm/wAnsPOtyJn+u3lpQK34knxNPXWzWyf1/grsFJsrAbXw4yRfIYlJuRaNRe1iSIhe/lXScJjbhQTnY2uQCFvbW19bXrLQIL1eYBdRQZs7zb0k/d5/nuyu2oqi2kw9+Pwqv2hsdZQA99PqllPtWxqeqinAb0H2iaWwuMIrhGKxno6wkzZ5YjI3DM7yO1hwF2bhQrZBaFJ1t8h0Q1jpKQWAHZTgoxSsbqQ2StCY4BqONyTr30c8QsbAahuVKQ60JG/GnOVi0qZUZaWq1F2wk5MfyZVFpAZc9+tHY5lWx0N7a1XTRbQzfNCMDkDr8daXaQ/cp948LGMfK6jUwRB++UoR7QipVNsyclSXIB1GhqfBG8js0xBkklfOVFgcnzQsOyyUcuCQGwbW5FiOfZ769H0HS+zGT/P4itVLYZ3dxf8ASrg6GPEIeGobDSae21Ewqx3T2SBiyCLqIZzw0zdCfzqJJHSeuxJZHXu/cb08txkLTgFBVpYWuU4G0ILTiigBTiig0gsNRSwKCilgULiCAClAUYFGBQ0UAUoUAKUBUoFhiliiFKFSgWC1HagBR1dFAoUKOpRAUKFCppIKFKFJFLFSiDuHGtXuAGoqkg41OwuPLMUiHWGYXYHLcAcPrC5t5UyMW0xOQ0C04i1UbLweKWWV55VeN8nRRqgUQ5Vs/W9Z8x114W0q4QUpsTQlqFKIoUIRAU0oU0rU5nApaGiwKU6U18oXtHtoHFry18Aaesc3wgBWQUIorE3Ynxy6eFhSRIew+elLUnu+NIcHHkbdnFPSBvM0O0ZlwwVVjyqw61jJlzOwAIt61vEE86rP58T31Cny/MGqreZ3kxk5YHO08vVtqCZSAtvYKOOHjYXOth2nsr0/hcJzmoXtRky0rOz+jRVnwzYlielYyxlbjKg01GgNyLHXtrPZerWz3L3fXBQyRAkkspZj9I9BHew5AMXA8Kyhj0PifjWSUnkyzd7Xt+RowtIh5aMLTxShkoXjNWoSFparRhacVaU8ZeoJVpaijVaWq0DgSzO4TfWF0EhSVIy2XpGQZAx+sVJtxqdjN4oYpeibPnChrLG79U8+qDWO2Yttku2YDo5w+U2KyFWQhGHEgnstwFW2ysUZtpLIBlMmCVrccpbKfO1aJdNFX7rMqyS2Rexby4djFaQfP3EfVazEGxW9tDcgWNuIqfNjER0Rms0hIQa3YqLm3gK5ziRnwkoUfPYCcsZFHrh5WBfXgcy3I4dUVfvtpZJJMWPUw2FXJcfrpwHsD2gZVt9qhl0tcf30IsrfP99TR4TbEMsjRxyKzpfMo4izZT79KnCuY4LFQ4bE4J4pFcsnR4nKb9Zz1mYnvf8A+OuoWpeXBoquGXCeoKhR2o7UnSGFQo6Or0kCFCjtRgVNJYBS1FJtTiir0EHoBSthXbE6cFZ7nkrdITY9hIym1HAtXOyowGFhbW57yeJoW9KYuastiT2+6k5z2e+niaaasliqEGT/AJY0KFCpZNJn44ZDxPvNPpgu1j5aVnt39+YpsN0khCyRlEmX6pdggcfYJN78tRyrSq9xcU6WbInXA2lVjiYZRyv4608HApgeNOZRQNylyyhby0y09+B9lNtakme3ChULfAa4PNxmLSlZ3IkVnzu7ZgZEvcs3E3Ye+rPdTE9Pi4YgoBZwQWOl0+csQORy286tE9GM7yO2JkUlmZj0drszEknUADU8AKptn7j44uCkTIwIIbMFsRzBvevS9F3oVppbfIxzT8z0ThI7g31/8WrHLHq3ifjUzcHYG0llEmPxOZApVYlsQSbWZyFGo17T38iT4AxMytxDG/t41UMcdUoJry4CxzTbornipOSprx0gxUyWIepEYJSwtPdHRiOkSxBahsLSgtOBKUEpTxE1FKdz8ISD0CaG9tQPNQbGnMXuxDJJ0jBg+UJdJHTqjgtlIFquAtHloXr9SVH0KnCbtwRQvDGmVJAwfUktmFjdjrwqPh9z4Uh6FC4TpVlbVSXKkEKxI9XQcLHTjV9l1o8tBcvUlR9Co25u3FioxHJdbMGDJlDAgEcwdLGrKKOygXJsALnibDie+nctHlqVJqitk7EWoUu1C1V2yahFqFqXlo8tX2yahFqMClZaUFoljK1CQKcVaASnVSr7RNQ7AtXGzh1h/wA5VWQrVvs1bsP+cqTPHtuU5FkxpljT0kdqivWbsp8AphlqFN0KV2WEeYJMWyHMngftLcEqe64B8QK6l6Pt8g6rDKdCPm2J4fYPhyrlcq3osDjjC32SeXEHtFaepx29QGGaXsvg9K5qUWrJ7l70DEIEc/OKBr9deTCtSTWWI6UaYy1NlqW1JK1txNIkkQuj1vT+DsDrQaOgq11VJSiCvQ0uz8QtuNDauxknFwcrgaN29zVT4OTWtFg5QRXNyxeKWqL3MUo9qVow+M2a8ZIccOY9U+dRTHXTDEDyFVeM3bifULlPamn7vCtOPxBcTQ1T29r5GFyUYStBi912XVGD6gWIytqbeFRJNgzL+rJ/Zs3wrYs+KXmEpJ8Mq8lGEp94CujAjxFvjRZaOosPcby0MtO5aLLSpYiWNZdaPLTmXWjy0rtF2N5aPLTgWlZaNYwbGctDJT2Shkou2iWM5KGWnslDLU7aKsaC0sJTgSnYsOT6oJ8BepUVyWMqlOqlWEOxJT9G37RA93GpcGxNes1/2eHtNJlmxrzAlkjDllbBGSbAXJ5CtDs7ZxTrNx5Ds/jUzB4NIx1BbtPM+dOSygVz8udz2itgZTtbETEMagSNUrE4i9QHejxoZDgPNQprNQpukh5oNMTJQoVclaEosN3dtNDIoBIIPzZ7D9U91d23e22MVCHAsw0Ydjc7dtChXJyKpbG7H7UN/InMtINChTcbCG3pFChXSwyYtike1S8PjytChWmUU1uDSkty8wW1A3GrASXoqFcnNBRlsY5ezKkNSrfjRxQW4E/GjoUpvYTGKcrYpkPOx8aizbPjPrRL4gLQoVUZNcD3a4ZBk2Zhua28C/52pqTYEPIuPMfiKFCtSyTVe0zJkz5IrZlRjNnBDoT50/hdjB/p2/w/xoqFbZZJLHdkeeagnZOXdgf2n7n8aWN1/wC8/c/jRUKwvqcvr9DRDNJoWN1x/aH7v8aWN105u3kAKOhQPqMvqM7kgn3eiUXJc+Y/KmYsDAToCe67fwoUKZHJOUW22Y8uad8lpBgIxwjUeIBP41MCeXhRUKyybb3NULa3DyCiNChVIkhuaewqonxBJoUK14YoPDvuxhpKbLUKFaeDQxOahQoUrUyUf//Z"/>
          <p:cNvSpPr>
            <a:spLocks noChangeAspect="1" noChangeArrowheads="1"/>
          </p:cNvSpPr>
          <p:nvPr/>
        </p:nvSpPr>
        <p:spPr bwMode="auto">
          <a:xfrm>
            <a:off x="63500" y="-8429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21" name="1 Título"/>
          <p:cNvSpPr txBox="1">
            <a:spLocks/>
          </p:cNvSpPr>
          <p:nvPr/>
        </p:nvSpPr>
        <p:spPr>
          <a:xfrm>
            <a:off x="304800" y="285728"/>
            <a:ext cx="8686800" cy="838200"/>
          </a:xfrm>
          <a:prstGeom prst="rect">
            <a:avLst/>
          </a:prstGeom>
        </p:spPr>
        <p:txBody>
          <a:bodyPr vert="horz" anchor="t">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4800" b="1"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MERCADO BUQUES TANQUEROS</a:t>
            </a:r>
          </a:p>
        </p:txBody>
      </p:sp>
      <p:sp>
        <p:nvSpPr>
          <p:cNvPr id="22" name="21 Rectángulo redondeado"/>
          <p:cNvSpPr/>
          <p:nvPr/>
        </p:nvSpPr>
        <p:spPr>
          <a:xfrm>
            <a:off x="539552" y="3933056"/>
            <a:ext cx="7887820" cy="2195080"/>
          </a:xfrm>
          <a:prstGeom prst="roundRect">
            <a:avLst/>
          </a:prstGeom>
          <a:solidFill>
            <a:schemeClr val="bg2">
              <a:lumMod val="9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23" name="22 Rectángulo"/>
          <p:cNvSpPr/>
          <p:nvPr/>
        </p:nvSpPr>
        <p:spPr>
          <a:xfrm>
            <a:off x="1475656" y="4061100"/>
            <a:ext cx="6192688" cy="1938992"/>
          </a:xfrm>
          <a:prstGeom prst="rect">
            <a:avLst/>
          </a:prstGeom>
        </p:spPr>
        <p:txBody>
          <a:bodyPr wrap="square">
            <a:spAutoFit/>
          </a:bodyPr>
          <a:lstStyle/>
          <a:p>
            <a:pPr algn="just"/>
            <a:r>
              <a:rPr lang="es-ES" sz="2400" b="1" dirty="0">
                <a:latin typeface="Arial" pitchFamily="34" charset="0"/>
                <a:cs typeface="Arial" pitchFamily="34" charset="0"/>
              </a:rPr>
              <a:t>El mercado de buques tanqueros es un negocio a nivel mundial, donde se comercializa con el precio de un buque pagado por un día de transportar un hidrocarburo de un puerto a otro.</a:t>
            </a:r>
          </a:p>
        </p:txBody>
      </p:sp>
      <p:sp>
        <p:nvSpPr>
          <p:cNvPr id="25" name="24 Flecha derecha"/>
          <p:cNvSpPr/>
          <p:nvPr/>
        </p:nvSpPr>
        <p:spPr>
          <a:xfrm>
            <a:off x="650032" y="4447266"/>
            <a:ext cx="609600" cy="948707"/>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Picture 2">
            <a:extLst>
              <a:ext uri="{FF2B5EF4-FFF2-40B4-BE49-F238E27FC236}">
                <a16:creationId xmlns:a16="http://schemas.microsoft.com/office/drawing/2014/main" id="{C2C5C755-8CFE-8A42-8D4A-55AC90B97C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537" y="1210405"/>
            <a:ext cx="3560757" cy="2373838"/>
          </a:xfrm>
          <a:prstGeom prst="rect">
            <a:avLst/>
          </a:prstGeom>
        </p:spPr>
      </p:pic>
      <p:pic>
        <p:nvPicPr>
          <p:cNvPr id="7" name="Picture 6">
            <a:extLst>
              <a:ext uri="{FF2B5EF4-FFF2-40B4-BE49-F238E27FC236}">
                <a16:creationId xmlns:a16="http://schemas.microsoft.com/office/drawing/2014/main" id="{235ACEE2-DA27-8D45-B1EC-BFEE36A69C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236" y="1199150"/>
            <a:ext cx="3672408" cy="2362583"/>
          </a:xfrm>
          <a:prstGeom prst="rect">
            <a:avLst/>
          </a:prstGeom>
        </p:spPr>
      </p:pic>
    </p:spTree>
    <p:extLst>
      <p:ext uri="{BB962C8B-B14F-4D97-AF65-F5344CB8AC3E}">
        <p14:creationId xmlns:p14="http://schemas.microsoft.com/office/powerpoint/2010/main" val="152122283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2993-BFCF-B14C-ABEF-4C1EADC955F6}"/>
              </a:ext>
            </a:extLst>
          </p:cNvPr>
          <p:cNvSpPr>
            <a:spLocks noGrp="1"/>
          </p:cNvSpPr>
          <p:nvPr>
            <p:ph type="title"/>
          </p:nvPr>
        </p:nvSpPr>
        <p:spPr>
          <a:xfrm>
            <a:off x="1043608" y="332656"/>
            <a:ext cx="6377940" cy="1293028"/>
          </a:xfrm>
        </p:spPr>
        <p:txBody>
          <a:bodyPr/>
          <a:lstStyle/>
          <a:p>
            <a:r>
              <a:rPr lang="en-US" dirty="0" err="1"/>
              <a:t>buques</a:t>
            </a:r>
            <a:r>
              <a:rPr lang="en-US" dirty="0"/>
              <a:t> </a:t>
            </a:r>
            <a:r>
              <a:rPr lang="en-US" dirty="0" err="1"/>
              <a:t>tanqueros</a:t>
            </a:r>
            <a:endParaRPr lang="en-US" dirty="0"/>
          </a:p>
        </p:txBody>
      </p:sp>
      <p:pic>
        <p:nvPicPr>
          <p:cNvPr id="6" name="Picture 5">
            <a:extLst>
              <a:ext uri="{FF2B5EF4-FFF2-40B4-BE49-F238E27FC236}">
                <a16:creationId xmlns:a16="http://schemas.microsoft.com/office/drawing/2014/main" id="{6A41394D-8996-D040-8C4B-2E5BCA1C2C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1840" y="1988840"/>
            <a:ext cx="5720846" cy="3212114"/>
          </a:xfrm>
          <a:prstGeom prst="rect">
            <a:avLst/>
          </a:prstGeom>
        </p:spPr>
      </p:pic>
      <p:sp>
        <p:nvSpPr>
          <p:cNvPr id="8" name="TextBox 7">
            <a:extLst>
              <a:ext uri="{FF2B5EF4-FFF2-40B4-BE49-F238E27FC236}">
                <a16:creationId xmlns:a16="http://schemas.microsoft.com/office/drawing/2014/main" id="{0D0DEC2A-7455-7740-ADED-C319C3B756A3}"/>
              </a:ext>
            </a:extLst>
          </p:cNvPr>
          <p:cNvSpPr txBox="1"/>
          <p:nvPr/>
        </p:nvSpPr>
        <p:spPr>
          <a:xfrm>
            <a:off x="92012" y="1737632"/>
            <a:ext cx="2967819" cy="4247317"/>
          </a:xfrm>
          <a:prstGeom prst="rect">
            <a:avLst/>
          </a:prstGeom>
          <a:noFill/>
        </p:spPr>
        <p:txBody>
          <a:bodyPr wrap="square" rtlCol="0">
            <a:spAutoFit/>
          </a:bodyPr>
          <a:lstStyle/>
          <a:p>
            <a:pPr marL="342900" indent="-342900">
              <a:buAutoNum type="arabicPeriod"/>
            </a:pPr>
            <a:r>
              <a:rPr lang="es-ES_tradnl" dirty="0"/>
              <a:t>Buques en el año 2018 = 8300 unidades</a:t>
            </a:r>
          </a:p>
          <a:p>
            <a:pPr marL="342900" indent="-342900">
              <a:buAutoNum type="arabicPeriod"/>
            </a:pPr>
            <a:r>
              <a:rPr lang="es-ES_tradnl" dirty="0"/>
              <a:t>Crecimiento del 4.1% anual = 340 unidades /año</a:t>
            </a:r>
          </a:p>
          <a:p>
            <a:pPr marL="342900" indent="-342900">
              <a:buAutoNum type="arabicPeriod"/>
            </a:pPr>
            <a:r>
              <a:rPr lang="es-ES_tradnl" dirty="0"/>
              <a:t>Costo de un buque promedio 50M USD</a:t>
            </a:r>
          </a:p>
          <a:p>
            <a:pPr marL="342900" indent="-342900">
              <a:buAutoNum type="arabicPeriod"/>
            </a:pPr>
            <a:r>
              <a:rPr lang="es-ES_tradnl" dirty="0"/>
              <a:t>Representa una inversión de18.700M /año USD</a:t>
            </a:r>
          </a:p>
          <a:p>
            <a:pPr marL="342900" indent="-342900">
              <a:buAutoNum type="arabicPeriod"/>
            </a:pPr>
            <a:r>
              <a:rPr lang="es-ES_tradnl" dirty="0"/>
              <a:t>Pago diario en un rango de 15k a 30k USD </a:t>
            </a:r>
          </a:p>
          <a:p>
            <a:pPr marL="342900" indent="-342900">
              <a:buAutoNum type="arabicPeriod"/>
            </a:pPr>
            <a:endParaRPr lang="es-ES_tradnl" dirty="0"/>
          </a:p>
          <a:p>
            <a:pPr marL="342900" indent="-342900">
              <a:buAutoNum type="arabicPeriod"/>
            </a:pPr>
            <a:endParaRPr lang="es-ES_tradnl" dirty="0"/>
          </a:p>
        </p:txBody>
      </p:sp>
    </p:spTree>
    <p:extLst>
      <p:ext uri="{BB962C8B-B14F-4D97-AF65-F5344CB8AC3E}">
        <p14:creationId xmlns:p14="http://schemas.microsoft.com/office/powerpoint/2010/main" val="139373799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844921" y="543995"/>
            <a:ext cx="5168403" cy="523220"/>
          </a:xfrm>
          <a:prstGeom prst="rect">
            <a:avLst/>
          </a:prstGeom>
          <a:noFill/>
        </p:spPr>
        <p:txBody>
          <a:bodyPr wrap="none" rtlCol="0">
            <a:spAutoFit/>
          </a:bodyPr>
          <a:lstStyle/>
          <a:p>
            <a:r>
              <a:rPr lang="es-ES" sz="2800" b="1" dirty="0"/>
              <a:t>Planteamiento del problema</a:t>
            </a:r>
          </a:p>
        </p:txBody>
      </p:sp>
      <p:sp>
        <p:nvSpPr>
          <p:cNvPr id="2" name="Rounded Rectangle 1"/>
          <p:cNvSpPr/>
          <p:nvPr/>
        </p:nvSpPr>
        <p:spPr>
          <a:xfrm>
            <a:off x="139696" y="1125659"/>
            <a:ext cx="8678768" cy="1223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ES_tradnl" alt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Análisis es realizado de acuerdo al promedio de precio de años anteriores</a:t>
            </a:r>
          </a:p>
          <a:p>
            <a:pPr marL="285750" indent="-285750" algn="just">
              <a:buFont typeface="Arial" panose="020B0604020202020204" pitchFamily="34" charset="0"/>
              <a:buChar char="•"/>
            </a:pPr>
            <a:r>
              <a:rPr lang="es-ES_tradnl" alt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El proceso lo realizan calculando y consolidando en hojas de cálculo. </a:t>
            </a:r>
          </a:p>
          <a:p>
            <a:pPr marL="285750" indent="-285750" algn="just">
              <a:buFont typeface="Arial" panose="020B0604020202020204" pitchFamily="34" charset="0"/>
              <a:buChar char="•"/>
            </a:pPr>
            <a:r>
              <a:rPr lang="es-EC" sz="1600" dirty="0">
                <a:solidFill>
                  <a:schemeClr val="tx1"/>
                </a:solidFill>
              </a:rPr>
              <a:t>Necesidad de conocer el comportamiento del mercado</a:t>
            </a:r>
          </a:p>
          <a:p>
            <a:pPr marL="285750" indent="-285750" algn="just">
              <a:buFont typeface="Arial" panose="020B0604020202020204" pitchFamily="34" charset="0"/>
              <a:buChar char="•"/>
            </a:pPr>
            <a:endParaRPr lang="es-EC" sz="1600" dirty="0">
              <a:solidFill>
                <a:schemeClr val="tx1"/>
              </a:solidFill>
            </a:endParaRPr>
          </a:p>
        </p:txBody>
      </p:sp>
      <p:sp>
        <p:nvSpPr>
          <p:cNvPr id="18" name="Rounded Rectangle 17"/>
          <p:cNvSpPr/>
          <p:nvPr/>
        </p:nvSpPr>
        <p:spPr>
          <a:xfrm>
            <a:off x="302939" y="5732342"/>
            <a:ext cx="8494936" cy="106307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dirty="0">
                <a:solidFill>
                  <a:schemeClr val="tx1"/>
                </a:solidFill>
              </a:rPr>
              <a:t>Establecer la mejor proyección de gastos operativos, minimizar riesgos, y otras ventajas que conlleva una buena planificación. </a:t>
            </a:r>
          </a:p>
        </p:txBody>
      </p:sp>
      <p:sp>
        <p:nvSpPr>
          <p:cNvPr id="10" name="9 Flecha derecha"/>
          <p:cNvSpPr/>
          <p:nvPr/>
        </p:nvSpPr>
        <p:spPr>
          <a:xfrm>
            <a:off x="4429124" y="4587442"/>
            <a:ext cx="5715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 name="Picture 4">
            <a:extLst>
              <a:ext uri="{FF2B5EF4-FFF2-40B4-BE49-F238E27FC236}">
                <a16:creationId xmlns:a16="http://schemas.microsoft.com/office/drawing/2014/main" id="{870A5FA9-37B2-F540-8225-2C4F1E35DC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257" y="2060848"/>
            <a:ext cx="7159730" cy="3888432"/>
          </a:xfrm>
          <a:prstGeom prst="rect">
            <a:avLst/>
          </a:prstGeom>
        </p:spPr>
      </p:pic>
    </p:spTree>
    <p:extLst>
      <p:ext uri="{BB962C8B-B14F-4D97-AF65-F5344CB8AC3E}">
        <p14:creationId xmlns:p14="http://schemas.microsoft.com/office/powerpoint/2010/main" val="65133440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77BC-D255-014C-999B-ED958DEF3059}"/>
              </a:ext>
            </a:extLst>
          </p:cNvPr>
          <p:cNvSpPr>
            <a:spLocks noGrp="1"/>
          </p:cNvSpPr>
          <p:nvPr>
            <p:ph type="title"/>
          </p:nvPr>
        </p:nvSpPr>
        <p:spPr>
          <a:xfrm>
            <a:off x="1383030" y="404664"/>
            <a:ext cx="6377940" cy="1293028"/>
          </a:xfrm>
        </p:spPr>
        <p:txBody>
          <a:bodyPr/>
          <a:lstStyle/>
          <a:p>
            <a:pPr algn="ctr"/>
            <a:r>
              <a:rPr lang="en-US" dirty="0" err="1"/>
              <a:t>alcance</a:t>
            </a:r>
            <a:endParaRPr lang="en-US" dirty="0"/>
          </a:p>
        </p:txBody>
      </p:sp>
      <p:sp>
        <p:nvSpPr>
          <p:cNvPr id="3" name="Content Placeholder 2">
            <a:extLst>
              <a:ext uri="{FF2B5EF4-FFF2-40B4-BE49-F238E27FC236}">
                <a16:creationId xmlns:a16="http://schemas.microsoft.com/office/drawing/2014/main" id="{1FDD02D7-7232-C74D-B142-CD71ABC4C39D}"/>
              </a:ext>
            </a:extLst>
          </p:cNvPr>
          <p:cNvSpPr>
            <a:spLocks noGrp="1"/>
          </p:cNvSpPr>
          <p:nvPr>
            <p:ph idx="1"/>
          </p:nvPr>
        </p:nvSpPr>
        <p:spPr>
          <a:xfrm>
            <a:off x="594360" y="1697692"/>
            <a:ext cx="7955280" cy="2451388"/>
          </a:xfrm>
        </p:spPr>
        <p:txBody>
          <a:bodyPr/>
          <a:lstStyle/>
          <a:p>
            <a:pPr marL="0" indent="0" algn="just">
              <a:buNone/>
            </a:pPr>
            <a:r>
              <a:rPr lang="es-ES_tradnl" dirty="0"/>
              <a:t>El alcance de la presente proyecto es realizar un estudio comparativo, entre las diferentes arquitecturas, herramientas y modelos analíticos implementados, con el fin de proponer una arquitectura fácil, entendible y realizable en una empresa naviera la que ayudará a mejorar la planificación de ingresos e impactará en la utilidad de la empresa naviera</a:t>
            </a:r>
            <a:endParaRPr lang="en-US" dirty="0"/>
          </a:p>
        </p:txBody>
      </p:sp>
      <p:pic>
        <p:nvPicPr>
          <p:cNvPr id="5" name="Picture 4">
            <a:extLst>
              <a:ext uri="{FF2B5EF4-FFF2-40B4-BE49-F238E27FC236}">
                <a16:creationId xmlns:a16="http://schemas.microsoft.com/office/drawing/2014/main" id="{54E8DDF1-A431-954F-A168-4472C398CA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1760" y="4036349"/>
            <a:ext cx="4948597" cy="2451388"/>
          </a:xfrm>
          <a:prstGeom prst="rect">
            <a:avLst/>
          </a:prstGeom>
        </p:spPr>
      </p:pic>
    </p:spTree>
    <p:extLst>
      <p:ext uri="{BB962C8B-B14F-4D97-AF65-F5344CB8AC3E}">
        <p14:creationId xmlns:p14="http://schemas.microsoft.com/office/powerpoint/2010/main" val="34706131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C280-F8E3-7D49-AC7C-8C30C1F4E228}"/>
              </a:ext>
            </a:extLst>
          </p:cNvPr>
          <p:cNvSpPr>
            <a:spLocks noGrp="1"/>
          </p:cNvSpPr>
          <p:nvPr>
            <p:ph type="title"/>
          </p:nvPr>
        </p:nvSpPr>
        <p:spPr>
          <a:xfrm>
            <a:off x="1187624" y="4051"/>
            <a:ext cx="4464496" cy="1581060"/>
          </a:xfrm>
        </p:spPr>
        <p:txBody>
          <a:bodyPr/>
          <a:lstStyle/>
          <a:p>
            <a:r>
              <a:rPr lang="en-US" dirty="0" err="1"/>
              <a:t>objetivos</a:t>
            </a:r>
            <a:endParaRPr lang="en-US" dirty="0"/>
          </a:p>
        </p:txBody>
      </p:sp>
      <p:sp>
        <p:nvSpPr>
          <p:cNvPr id="3" name="Content Placeholder 2">
            <a:extLst>
              <a:ext uri="{FF2B5EF4-FFF2-40B4-BE49-F238E27FC236}">
                <a16:creationId xmlns:a16="http://schemas.microsoft.com/office/drawing/2014/main" id="{0760A1FB-14BB-B34E-B3B6-B3559F975000}"/>
              </a:ext>
            </a:extLst>
          </p:cNvPr>
          <p:cNvSpPr>
            <a:spLocks noGrp="1"/>
          </p:cNvSpPr>
          <p:nvPr>
            <p:ph idx="1"/>
          </p:nvPr>
        </p:nvSpPr>
        <p:spPr>
          <a:xfrm>
            <a:off x="539552" y="1412776"/>
            <a:ext cx="8010088" cy="4850864"/>
          </a:xfrm>
        </p:spPr>
        <p:txBody>
          <a:bodyPr>
            <a:normAutofit fontScale="77500" lnSpcReduction="20000"/>
          </a:bodyPr>
          <a:lstStyle/>
          <a:p>
            <a:pPr marL="0" indent="0" algn="just">
              <a:buNone/>
            </a:pPr>
            <a:r>
              <a:rPr lang="es-ES_tradnl" dirty="0"/>
              <a:t>Principal: </a:t>
            </a:r>
          </a:p>
          <a:p>
            <a:pPr marL="0" indent="0" algn="just">
              <a:buNone/>
            </a:pPr>
            <a:r>
              <a:rPr lang="es-ES_tradnl" dirty="0"/>
              <a:t>Analizar y diseñar una propuesta de mejora para el proceso de proyección de ingresos para la adquisición de nuevos tipos de buques tanqueros.</a:t>
            </a:r>
          </a:p>
          <a:p>
            <a:pPr marL="0" indent="0" algn="just">
              <a:buNone/>
            </a:pPr>
            <a:endParaRPr lang="es-ES_tradnl" dirty="0"/>
          </a:p>
          <a:p>
            <a:pPr marL="0" indent="0" algn="just">
              <a:buNone/>
            </a:pPr>
            <a:r>
              <a:rPr lang="es-ES_tradnl" dirty="0" err="1"/>
              <a:t>Especificos</a:t>
            </a:r>
            <a:r>
              <a:rPr lang="es-ES_tradnl" dirty="0"/>
              <a:t>:</a:t>
            </a:r>
          </a:p>
          <a:p>
            <a:pPr marL="457200" indent="-457200" algn="just">
              <a:buAutoNum type="arabicPeriod"/>
            </a:pPr>
            <a:r>
              <a:rPr lang="es-ES_tradnl" dirty="0"/>
              <a:t>Entender las arquitecturas, herramientas y modelos analíticos más utilizados para la proyección de ingresos por renta de un buque petrolero, para este objetivo específico se usará la metodología de revisión sistemática de literatura.</a:t>
            </a:r>
            <a:r>
              <a:rPr lang="en-US" dirty="0"/>
              <a:t> </a:t>
            </a:r>
          </a:p>
          <a:p>
            <a:pPr marL="457200" indent="-457200" algn="just">
              <a:buFont typeface="Arial" panose="020B0604020202020204" pitchFamily="34" charset="0"/>
              <a:buAutoNum type="arabicPeriod"/>
            </a:pPr>
            <a:r>
              <a:rPr lang="es-ES_tradnl" dirty="0"/>
              <a:t>Mejorar la proyección de los ingresos en la empresa naviera, que permita tener una visión a corto plazo de los ingresos por renta de buques, a través del uso de una arquitectura definida, herramientas y modelos analíticos-predictivos, para este objetivo específico se utilizará la metodología de proyectos CRISP-DM.</a:t>
            </a:r>
            <a:r>
              <a:rPr lang="es-ES" dirty="0"/>
              <a:t> </a:t>
            </a:r>
          </a:p>
          <a:p>
            <a:pPr marL="457200" indent="-457200" algn="just">
              <a:buFont typeface="Arial" panose="020B0604020202020204" pitchFamily="34" charset="0"/>
              <a:buAutoNum type="arabicPeriod"/>
            </a:pPr>
            <a:r>
              <a:rPr lang="es-ES_tradnl" dirty="0"/>
              <a:t>Validar la propuesta de mejora para la proyección de ingresos por renta de buques, a través del uso de técnicas de validación implementadas en minería de dato y determinar el nivel de confianza en un resultado predictivo.</a:t>
            </a:r>
            <a:endParaRPr lang="en-US" dirty="0"/>
          </a:p>
          <a:p>
            <a:pPr marL="457200" indent="-457200" algn="just">
              <a:buAutoNum type="arabicPeriod"/>
            </a:pPr>
            <a:endParaRPr lang="es-ES_tradnl" dirty="0"/>
          </a:p>
          <a:p>
            <a:pPr marL="0" indent="0" algn="just">
              <a:buNone/>
            </a:pPr>
            <a:endParaRPr lang="es-ES_tradnl" dirty="0"/>
          </a:p>
          <a:p>
            <a:pPr marL="514350" indent="-514350">
              <a:buAutoNum type="arabicPeriod"/>
            </a:pPr>
            <a:endParaRPr lang="es-ES_tradnl" dirty="0"/>
          </a:p>
          <a:p>
            <a:pPr marL="0" indent="0">
              <a:buNone/>
            </a:pPr>
            <a:endParaRPr lang="es-ES_tradnl" dirty="0"/>
          </a:p>
        </p:txBody>
      </p:sp>
      <p:sp>
        <p:nvSpPr>
          <p:cNvPr id="4" name="Rectangle 1">
            <a:extLst>
              <a:ext uri="{FF2B5EF4-FFF2-40B4-BE49-F238E27FC236}">
                <a16:creationId xmlns:a16="http://schemas.microsoft.com/office/drawing/2014/main" id="{7946B7F5-6AC8-CF42-AE0A-09417EB89B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100" b="0" i="0" u="sng" strike="noStrike" cap="none" normalizeH="0" baseline="0">
                <a:ln>
                  <a:noFill/>
                </a:ln>
                <a:solidFill>
                  <a:srgbClr val="008080"/>
                </a:solidFill>
                <a:effectLst/>
                <a:latin typeface="Calibri" panose="020F0502020204030204" pitchFamily="34" charset="0"/>
                <a:ea typeface="Times New Roman" panose="02020603050405020304" pitchFamily="18" charset="0"/>
                <a:cs typeface="Arial" panose="020B0604020202020204" pitchFamily="34" charset="0"/>
              </a:rPr>
              <a:t>Analizar y diseñar una propuesta de mejora para el proceso de proyección de ingresos para la adquisición de nuevos tipos de buques tanqueros</a:t>
            </a:r>
            <a:r>
              <a:rPr kumimoji="0" lang="es-ES" altLang="en-US" sz="800" b="0" i="0" u="none" strike="noStrike" cap="none" normalizeH="0" baseline="0">
                <a:ln>
                  <a:noFill/>
                </a:ln>
                <a:solidFill>
                  <a:schemeClr val="tx1"/>
                </a:solidFill>
                <a:effectLst/>
              </a:rPr>
              <a:t> </a:t>
            </a: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757417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191036" y="-432228"/>
            <a:ext cx="1511952" cy="1862048"/>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11500" b="1" dirty="0">
                <a:solidFill>
                  <a:schemeClr val="accent1">
                    <a:lumMod val="75000"/>
                  </a:schemeClr>
                </a:solidFill>
              </a:rPr>
              <a:t>M</a:t>
            </a:r>
          </a:p>
        </p:txBody>
      </p:sp>
      <p:sp>
        <p:nvSpPr>
          <p:cNvPr id="5" name="4 CuadroTexto"/>
          <p:cNvSpPr txBox="1"/>
          <p:nvPr/>
        </p:nvSpPr>
        <p:spPr>
          <a:xfrm>
            <a:off x="5580112" y="441846"/>
            <a:ext cx="2010550" cy="523220"/>
          </a:xfrm>
          <a:prstGeom prst="rect">
            <a:avLst/>
          </a:prstGeom>
          <a:noFill/>
        </p:spPr>
        <p:txBody>
          <a:bodyPr wrap="none" rtlCol="0">
            <a:spAutoFit/>
          </a:bodyPr>
          <a:lstStyle/>
          <a:p>
            <a:r>
              <a:rPr lang="es-ES" sz="2800" b="1" dirty="0"/>
              <a:t>arco Teórico</a:t>
            </a:r>
          </a:p>
        </p:txBody>
      </p:sp>
      <p:sp>
        <p:nvSpPr>
          <p:cNvPr id="3" name="TextBox 2">
            <a:extLst>
              <a:ext uri="{FF2B5EF4-FFF2-40B4-BE49-F238E27FC236}">
                <a16:creationId xmlns:a16="http://schemas.microsoft.com/office/drawing/2014/main" id="{60819F41-7110-4C4C-BCD9-CC767A179DF3}"/>
              </a:ext>
            </a:extLst>
          </p:cNvPr>
          <p:cNvSpPr txBox="1"/>
          <p:nvPr/>
        </p:nvSpPr>
        <p:spPr>
          <a:xfrm>
            <a:off x="504148" y="3154754"/>
            <a:ext cx="8064896" cy="923330"/>
          </a:xfrm>
          <a:prstGeom prst="rect">
            <a:avLst/>
          </a:prstGeom>
          <a:noFill/>
        </p:spPr>
        <p:txBody>
          <a:bodyPr wrap="square" rtlCol="0">
            <a:spAutoFit/>
          </a:bodyPr>
          <a:lstStyle/>
          <a:p>
            <a:pPr algn="just"/>
            <a:r>
              <a:rPr lang="es-ES_tradnl" b="1" dirty="0"/>
              <a:t>Variable dependiente.</a:t>
            </a:r>
          </a:p>
          <a:p>
            <a:pPr algn="just"/>
            <a:endParaRPr lang="es-ES_tradnl" dirty="0"/>
          </a:p>
          <a:p>
            <a:pPr algn="just"/>
            <a:r>
              <a:rPr lang="es-ES_tradnl" dirty="0"/>
              <a:t>1. Predicción de precios del mercado de buques tanqueros</a:t>
            </a:r>
            <a:r>
              <a:rPr lang="en-US" dirty="0"/>
              <a:t> </a:t>
            </a:r>
          </a:p>
        </p:txBody>
      </p:sp>
      <p:sp>
        <p:nvSpPr>
          <p:cNvPr id="6" name="Rectangle 5">
            <a:extLst>
              <a:ext uri="{FF2B5EF4-FFF2-40B4-BE49-F238E27FC236}">
                <a16:creationId xmlns:a16="http://schemas.microsoft.com/office/drawing/2014/main" id="{6877FBB1-2D34-6C42-8D7F-19CF55451343}"/>
              </a:ext>
            </a:extLst>
          </p:cNvPr>
          <p:cNvSpPr/>
          <p:nvPr/>
        </p:nvSpPr>
        <p:spPr>
          <a:xfrm>
            <a:off x="521850" y="4141024"/>
            <a:ext cx="8100300" cy="1200329"/>
          </a:xfrm>
          <a:prstGeom prst="rect">
            <a:avLst/>
          </a:prstGeom>
        </p:spPr>
        <p:txBody>
          <a:bodyPr wrap="square">
            <a:spAutoFit/>
          </a:bodyPr>
          <a:lstStyle/>
          <a:p>
            <a:pPr algn="just"/>
            <a:r>
              <a:rPr lang="es-ES_tradnl" b="1" dirty="0"/>
              <a:t>Variable independiente.</a:t>
            </a:r>
          </a:p>
          <a:p>
            <a:pPr algn="just"/>
            <a:endParaRPr lang="es-ES_tradnl" dirty="0"/>
          </a:p>
          <a:p>
            <a:pPr algn="just"/>
            <a:r>
              <a:rPr lang="es-ES_tradnl" dirty="0"/>
              <a:t>2. Modelo de Análisis predictivo para predicción de los precios de renta del mercado de transporte de buques tanqueros</a:t>
            </a:r>
            <a:r>
              <a:rPr lang="en-US" dirty="0"/>
              <a:t> </a:t>
            </a:r>
          </a:p>
        </p:txBody>
      </p:sp>
      <p:sp>
        <p:nvSpPr>
          <p:cNvPr id="7" name="Rectangle 1">
            <a:extLst>
              <a:ext uri="{FF2B5EF4-FFF2-40B4-BE49-F238E27FC236}">
                <a16:creationId xmlns:a16="http://schemas.microsoft.com/office/drawing/2014/main" id="{6D0132A1-77DB-C443-9407-98FE0F913508}"/>
              </a:ext>
            </a:extLst>
          </p:cNvPr>
          <p:cNvSpPr>
            <a:spLocks noChangeArrowheads="1"/>
          </p:cNvSpPr>
          <p:nvPr/>
        </p:nvSpPr>
        <p:spPr bwMode="auto">
          <a:xfrm>
            <a:off x="507160" y="1215763"/>
            <a:ext cx="806489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ES_tradnl" altLang="en-US" sz="2400" b="1" dirty="0">
                <a:latin typeface="+mn-lt"/>
              </a:rPr>
              <a:t>HIPOTESIS</a:t>
            </a:r>
          </a:p>
          <a:p>
            <a:pPr algn="just" eaLnBrk="1" hangingPunct="1"/>
            <a:endParaRPr lang="es-ES_tradnl" altLang="en-US" dirty="0">
              <a:latin typeface="+mn-lt"/>
            </a:endParaRPr>
          </a:p>
          <a:p>
            <a:pPr algn="just" eaLnBrk="1" hangingPunct="1"/>
            <a:r>
              <a:rPr lang="es-ES_tradnl" dirty="0">
                <a:latin typeface="+mn-lt"/>
              </a:rPr>
              <a:t>La tecnología de minería de datos mediante la analítica avanzada de datos puede mejorar la predicción de ingresos por renta de buques tanqueros una vez que se propone la adquisición de buques tanqueros para la planificación de ingresos</a:t>
            </a:r>
            <a:r>
              <a:rPr lang="en-US" dirty="0">
                <a:latin typeface="+mn-lt"/>
              </a:rPr>
              <a:t>.</a:t>
            </a:r>
          </a:p>
          <a:p>
            <a:pPr algn="just" eaLnBrk="1" hangingPunct="1"/>
            <a:endParaRPr lang="es-ES_tradnl" altLang="en-US" dirty="0">
              <a:latin typeface="+mn-lt"/>
            </a:endParaRPr>
          </a:p>
        </p:txBody>
      </p:sp>
    </p:spTree>
    <p:extLst>
      <p:ext uri="{BB962C8B-B14F-4D97-AF65-F5344CB8AC3E}">
        <p14:creationId xmlns:p14="http://schemas.microsoft.com/office/powerpoint/2010/main" val="183596073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riángulo isósceles"/>
          <p:cNvSpPr/>
          <p:nvPr/>
        </p:nvSpPr>
        <p:spPr>
          <a:xfrm rot="3538622">
            <a:off x="2708039" y="-1780421"/>
            <a:ext cx="4717445" cy="8736959"/>
          </a:xfrm>
          <a:prstGeom prst="triangle">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extBox 1">
            <a:extLst>
              <a:ext uri="{FF2B5EF4-FFF2-40B4-BE49-F238E27FC236}">
                <a16:creationId xmlns:a16="http://schemas.microsoft.com/office/drawing/2014/main" id="{D2EAEF77-2C82-D14E-B894-25ED33A8F8D5}"/>
              </a:ext>
            </a:extLst>
          </p:cNvPr>
          <p:cNvSpPr txBox="1"/>
          <p:nvPr/>
        </p:nvSpPr>
        <p:spPr>
          <a:xfrm>
            <a:off x="706415" y="1134326"/>
            <a:ext cx="5112568" cy="646331"/>
          </a:xfrm>
          <a:prstGeom prst="rect">
            <a:avLst/>
          </a:prstGeom>
          <a:noFill/>
        </p:spPr>
        <p:txBody>
          <a:bodyPr wrap="square" rtlCol="0">
            <a:spAutoFit/>
          </a:bodyPr>
          <a:lstStyle/>
          <a:p>
            <a:pPr marL="342900" indent="-342900">
              <a:buAutoNum type="arabicPeriod"/>
            </a:pPr>
            <a:r>
              <a:rPr lang="es-ES_tradnl" dirty="0"/>
              <a:t>Revisión</a:t>
            </a:r>
            <a:r>
              <a:rPr lang="en-US" dirty="0"/>
              <a:t> de </a:t>
            </a:r>
            <a:r>
              <a:rPr lang="en-US" dirty="0" err="1"/>
              <a:t>literatura</a:t>
            </a:r>
            <a:endParaRPr lang="en-US" dirty="0"/>
          </a:p>
          <a:p>
            <a:pPr marL="342900" indent="-342900">
              <a:buAutoNum type="arabicPeriod"/>
            </a:pPr>
            <a:endParaRPr lang="en-US" dirty="0"/>
          </a:p>
        </p:txBody>
      </p:sp>
      <p:sp>
        <p:nvSpPr>
          <p:cNvPr id="13" name="TextBox 12">
            <a:extLst>
              <a:ext uri="{FF2B5EF4-FFF2-40B4-BE49-F238E27FC236}">
                <a16:creationId xmlns:a16="http://schemas.microsoft.com/office/drawing/2014/main" id="{D7034F0C-5412-0347-9D4B-1ABA281A3A46}"/>
              </a:ext>
            </a:extLst>
          </p:cNvPr>
          <p:cNvSpPr txBox="1"/>
          <p:nvPr/>
        </p:nvSpPr>
        <p:spPr>
          <a:xfrm>
            <a:off x="999873" y="1713988"/>
            <a:ext cx="7414628" cy="1384995"/>
          </a:xfrm>
          <a:prstGeom prst="rect">
            <a:avLst/>
          </a:prstGeom>
          <a:noFill/>
        </p:spPr>
        <p:txBody>
          <a:bodyPr wrap="square" rtlCol="0">
            <a:spAutoFit/>
          </a:bodyPr>
          <a:lstStyle/>
          <a:p>
            <a:pPr algn="just"/>
            <a:r>
              <a:rPr lang="es-ES_tradnl" sz="2400" dirty="0"/>
              <a:t>1.Técnica Analítica Seleccionada </a:t>
            </a:r>
            <a:r>
              <a:rPr lang="es-ES_tradnl" sz="2400" b="1" dirty="0"/>
              <a:t>Predictiva</a:t>
            </a:r>
          </a:p>
          <a:p>
            <a:pPr algn="just"/>
            <a:r>
              <a:rPr lang="es-ES_tradnl" sz="2400" dirty="0"/>
              <a:t>2. Metodología de implementación </a:t>
            </a:r>
            <a:r>
              <a:rPr lang="es-ES_tradnl" sz="2400" b="1" dirty="0"/>
              <a:t>CRIPS-DM</a:t>
            </a:r>
          </a:p>
          <a:p>
            <a:pPr algn="just"/>
            <a:endParaRPr lang="es-ES_tradnl" dirty="0"/>
          </a:p>
          <a:p>
            <a:pPr algn="just"/>
            <a:r>
              <a:rPr lang="es-ES_tradnl" dirty="0"/>
              <a:t>	</a:t>
            </a:r>
            <a:endParaRPr lang="en-US" dirty="0"/>
          </a:p>
        </p:txBody>
      </p:sp>
      <p:sp>
        <p:nvSpPr>
          <p:cNvPr id="7" name="6 CuadroTexto">
            <a:extLst>
              <a:ext uri="{FF2B5EF4-FFF2-40B4-BE49-F238E27FC236}">
                <a16:creationId xmlns:a16="http://schemas.microsoft.com/office/drawing/2014/main" id="{8A870721-B113-0641-9565-67AC142CE3A9}"/>
              </a:ext>
            </a:extLst>
          </p:cNvPr>
          <p:cNvSpPr txBox="1">
            <a:spLocks noGrp="1"/>
          </p:cNvSpPr>
          <p:nvPr>
            <p:ph type="title"/>
          </p:nvPr>
        </p:nvSpPr>
        <p:spPr>
          <a:xfrm>
            <a:off x="3490621" y="632018"/>
            <a:ext cx="5091917" cy="480131"/>
          </a:xfrm>
          <a:prstGeom prst="rect">
            <a:avLst/>
          </a:prstGeom>
          <a:noFill/>
        </p:spPr>
        <p:txBody>
          <a:bodyPr wrap="square" rtlCol="0">
            <a:spAutoFit/>
          </a:bodyPr>
          <a:lstStyle/>
          <a:p>
            <a:r>
              <a:rPr lang="es-ES" sz="2800" b="1" dirty="0" err="1"/>
              <a:t>Esarrollo</a:t>
            </a:r>
            <a:r>
              <a:rPr lang="es-ES" sz="2800" b="1" dirty="0"/>
              <a:t> del proyecto</a:t>
            </a:r>
          </a:p>
        </p:txBody>
      </p:sp>
      <p:sp>
        <p:nvSpPr>
          <p:cNvPr id="8" name="5 CuadroTexto">
            <a:extLst>
              <a:ext uri="{FF2B5EF4-FFF2-40B4-BE49-F238E27FC236}">
                <a16:creationId xmlns:a16="http://schemas.microsoft.com/office/drawing/2014/main" id="{6CDB7265-C3E1-B54F-8964-8345780D2687}"/>
              </a:ext>
            </a:extLst>
          </p:cNvPr>
          <p:cNvSpPr txBox="1"/>
          <p:nvPr/>
        </p:nvSpPr>
        <p:spPr>
          <a:xfrm>
            <a:off x="2967080" y="-123511"/>
            <a:ext cx="1047082" cy="1569660"/>
          </a:xfrm>
          <a:prstGeom prst="rect">
            <a:avLst/>
          </a:prstGeom>
          <a:noFill/>
          <a:effectLst>
            <a:outerShdw blurRad="50800" dist="38100" dir="10800000" algn="r" rotWithShape="0">
              <a:prstClr val="black">
                <a:alpha val="40000"/>
              </a:prstClr>
            </a:outerShdw>
          </a:effectLst>
          <a:scene3d>
            <a:camera prst="orthographicFront"/>
            <a:lightRig rig="threePt" dir="t"/>
          </a:scene3d>
          <a:sp3d>
            <a:bevelT w="165100" prst="coolSlant"/>
          </a:sp3d>
        </p:spPr>
        <p:txBody>
          <a:bodyPr wrap="none" rtlCol="0">
            <a:spAutoFit/>
          </a:bodyPr>
          <a:lstStyle/>
          <a:p>
            <a:r>
              <a:rPr lang="es-ES" sz="9600" b="1" dirty="0">
                <a:solidFill>
                  <a:schemeClr val="accent1">
                    <a:lumMod val="75000"/>
                  </a:schemeClr>
                </a:solidFill>
              </a:rPr>
              <a:t>D</a:t>
            </a:r>
          </a:p>
        </p:txBody>
      </p:sp>
      <p:pic>
        <p:nvPicPr>
          <p:cNvPr id="11" name="Picture 10">
            <a:extLst>
              <a:ext uri="{FF2B5EF4-FFF2-40B4-BE49-F238E27FC236}">
                <a16:creationId xmlns:a16="http://schemas.microsoft.com/office/drawing/2014/main" id="{A81CB9BA-C1C2-5B4A-AEDE-22F118408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116" y="2817565"/>
            <a:ext cx="7781768" cy="3445173"/>
          </a:xfrm>
          <a:prstGeom prst="rect">
            <a:avLst/>
          </a:prstGeom>
        </p:spPr>
      </p:pic>
      <p:sp>
        <p:nvSpPr>
          <p:cNvPr id="12" name="TextBox 11">
            <a:extLst>
              <a:ext uri="{FF2B5EF4-FFF2-40B4-BE49-F238E27FC236}">
                <a16:creationId xmlns:a16="http://schemas.microsoft.com/office/drawing/2014/main" id="{A1BD180A-6C3C-6441-832A-0C299350D7E8}"/>
              </a:ext>
            </a:extLst>
          </p:cNvPr>
          <p:cNvSpPr txBox="1"/>
          <p:nvPr/>
        </p:nvSpPr>
        <p:spPr>
          <a:xfrm>
            <a:off x="4316067" y="3617437"/>
            <a:ext cx="2808312" cy="369332"/>
          </a:xfrm>
          <a:prstGeom prst="rect">
            <a:avLst/>
          </a:prstGeom>
          <a:noFill/>
        </p:spPr>
        <p:txBody>
          <a:bodyPr wrap="square" rtlCol="0">
            <a:spAutoFit/>
          </a:bodyPr>
          <a:lstStyle/>
          <a:p>
            <a:r>
              <a:rPr lang="es-ES_tradnl" dirty="0">
                <a:solidFill>
                  <a:srgbClr val="00B050"/>
                </a:solidFill>
              </a:rPr>
              <a:t>PREDICCIÓN DE DATOS</a:t>
            </a:r>
          </a:p>
        </p:txBody>
      </p:sp>
      <p:cxnSp>
        <p:nvCxnSpPr>
          <p:cNvPr id="15" name="Straight Arrow Connector 14">
            <a:extLst>
              <a:ext uri="{FF2B5EF4-FFF2-40B4-BE49-F238E27FC236}">
                <a16:creationId xmlns:a16="http://schemas.microsoft.com/office/drawing/2014/main" id="{5119ABE8-FC0D-C241-8A74-81F72944EEE7}"/>
              </a:ext>
            </a:extLst>
          </p:cNvPr>
          <p:cNvCxnSpPr>
            <a:cxnSpLocks/>
          </p:cNvCxnSpPr>
          <p:nvPr/>
        </p:nvCxnSpPr>
        <p:spPr>
          <a:xfrm>
            <a:off x="7236296" y="3650546"/>
            <a:ext cx="914400" cy="10902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5029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{B1DBD372-7613-084C-83B4-CB91F7D744F2}tf10001079</Template>
  <TotalTime>3314</TotalTime>
  <Words>2428</Words>
  <Application>Microsoft Macintosh PowerPoint</Application>
  <PresentationFormat>On-screen Show (4:3)</PresentationFormat>
  <Paragraphs>260</Paragraphs>
  <Slides>23</Slides>
  <Notes>17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Century Gothic</vt:lpstr>
      <vt:lpstr>Vapor Trail</vt:lpstr>
      <vt:lpstr>Escuela politécnica del ejército</vt:lpstr>
      <vt:lpstr>PowerPoint Presentation</vt:lpstr>
      <vt:lpstr>PowerPoint Presentation</vt:lpstr>
      <vt:lpstr>buques tanqueros</vt:lpstr>
      <vt:lpstr>PowerPoint Presentation</vt:lpstr>
      <vt:lpstr>alcance</vt:lpstr>
      <vt:lpstr>objetivos</vt:lpstr>
      <vt:lpstr>PowerPoint Presentation</vt:lpstr>
      <vt:lpstr>Esarrollo del proyecto</vt:lpstr>
      <vt:lpstr>Esarrollo del proyecto</vt:lpstr>
      <vt:lpstr>Esarrollo del proyecto</vt:lpstr>
      <vt:lpstr>Esarrollo del proyecto</vt:lpstr>
      <vt:lpstr>Esarrollo del proyecto</vt:lpstr>
      <vt:lpstr>Etodología de implementación</vt:lpstr>
      <vt:lpstr>Etodología de implementacion</vt:lpstr>
      <vt:lpstr>Etodología de implementacion</vt:lpstr>
      <vt:lpstr>Etodología de implementacion</vt:lpstr>
      <vt:lpstr>Etodología de implementacion</vt:lpstr>
      <vt:lpstr>Alidación de resultados</vt:lpstr>
      <vt:lpstr>Alidación de resultados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consultoemp</dc:creator>
  <cp:lastModifiedBy>Andrés Santiago Pulla</cp:lastModifiedBy>
  <cp:revision>192</cp:revision>
  <dcterms:created xsi:type="dcterms:W3CDTF">2012-07-19T19:19:18Z</dcterms:created>
  <dcterms:modified xsi:type="dcterms:W3CDTF">2020-09-10T15:48:48Z</dcterms:modified>
</cp:coreProperties>
</file>