
<file path=[Content_Types].xml><?xml version="1.0" encoding="utf-8"?>
<Types xmlns="http://schemas.openxmlformats.org/package/2006/content-types">
  <Default Extension="png" ContentType="image/png"/>
  <Default Extension="jfif" ContentType="image/jpe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34"/>
  </p:notesMasterIdLst>
  <p:handoutMasterIdLst>
    <p:handoutMasterId r:id="rId35"/>
  </p:handoutMasterIdLst>
  <p:sldIdLst>
    <p:sldId id="257" r:id="rId2"/>
    <p:sldId id="258" r:id="rId3"/>
    <p:sldId id="259" r:id="rId4"/>
    <p:sldId id="297" r:id="rId5"/>
    <p:sldId id="262" r:id="rId6"/>
    <p:sldId id="260" r:id="rId7"/>
    <p:sldId id="261" r:id="rId8"/>
    <p:sldId id="298" r:id="rId9"/>
    <p:sldId id="264" r:id="rId10"/>
    <p:sldId id="265" r:id="rId11"/>
    <p:sldId id="266" r:id="rId12"/>
    <p:sldId id="307" r:id="rId13"/>
    <p:sldId id="268" r:id="rId14"/>
    <p:sldId id="313" r:id="rId15"/>
    <p:sldId id="310" r:id="rId16"/>
    <p:sldId id="277" r:id="rId17"/>
    <p:sldId id="314" r:id="rId18"/>
    <p:sldId id="299" r:id="rId19"/>
    <p:sldId id="305" r:id="rId20"/>
    <p:sldId id="300" r:id="rId21"/>
    <p:sldId id="315" r:id="rId22"/>
    <p:sldId id="302" r:id="rId23"/>
    <p:sldId id="303" r:id="rId24"/>
    <p:sldId id="304" r:id="rId25"/>
    <p:sldId id="316" r:id="rId26"/>
    <p:sldId id="281" r:id="rId27"/>
    <p:sldId id="293" r:id="rId28"/>
    <p:sldId id="294" r:id="rId29"/>
    <p:sldId id="283" r:id="rId30"/>
    <p:sldId id="306" r:id="rId31"/>
    <p:sldId id="309" r:id="rId32"/>
    <p:sldId id="287" r:id="rId33"/>
  </p:sldIdLst>
  <p:sldSz cx="12192000" cy="6858000"/>
  <p:notesSz cx="6797675" cy="9926638"/>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ndy Lopez" initials="CL" lastIdx="9" clrIdx="0">
    <p:extLst>
      <p:ext uri="{19B8F6BF-5375-455C-9EA6-DF929625EA0E}">
        <p15:presenceInfo xmlns:p15="http://schemas.microsoft.com/office/powerpoint/2012/main" userId="b242c4f6ebeb337b" providerId="Windows Live"/>
      </p:ext>
    </p:extLst>
  </p:cmAuthor>
  <p:cmAuthor id="2" name="Cristina González" initials="CG" lastIdx="8" clrIdx="1">
    <p:extLst>
      <p:ext uri="{19B8F6BF-5375-455C-9EA6-DF929625EA0E}">
        <p15:presenceInfo xmlns:p15="http://schemas.microsoft.com/office/powerpoint/2012/main" userId="S-1-5-21-2771150455-2116871290-1100833410-196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8000" autoAdjust="0"/>
  </p:normalViewPr>
  <p:slideViewPr>
    <p:cSldViewPr snapToGrid="0">
      <p:cViewPr varScale="1">
        <p:scale>
          <a:sx n="67" d="100"/>
          <a:sy n="67" d="100"/>
        </p:scale>
        <p:origin x="84" y="4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C09BC4-88C0-4A36-BD8D-1BE24112DAE1}"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EEEC54DF-10D3-4C57-B7F3-37FA5A8C81F9}">
      <dgm:prSet phldrT="[Text]"/>
      <dgm:spPr/>
      <dgm:t>
        <a:bodyPr/>
        <a:lstStyle/>
        <a:p>
          <a:pPr algn="just"/>
          <a:r>
            <a:rPr lang="es-ES" dirty="0">
              <a:latin typeface="Arial" panose="020B0604020202020204" pitchFamily="34" charset="0"/>
              <a:cs typeface="Arial" panose="020B0604020202020204" pitchFamily="34" charset="0"/>
            </a:rPr>
            <a:t>Valorar la situación actual del proceso de análisis estadístico de información de eventos sismo volcánicos</a:t>
          </a:r>
          <a:endParaRPr lang="en-US" dirty="0">
            <a:latin typeface="Arial" panose="020B0604020202020204" pitchFamily="34" charset="0"/>
            <a:cs typeface="Arial" panose="020B0604020202020204" pitchFamily="34" charset="0"/>
          </a:endParaRPr>
        </a:p>
      </dgm:t>
    </dgm:pt>
    <dgm:pt modelId="{E351B0AD-C3D7-4EE1-92E0-E33D43EECDEE}" type="parTrans" cxnId="{898B5768-A98F-4DDB-BA5A-EA1C9809DAC7}">
      <dgm:prSet/>
      <dgm:spPr/>
      <dgm:t>
        <a:bodyPr/>
        <a:lstStyle/>
        <a:p>
          <a:endParaRPr lang="en-US"/>
        </a:p>
      </dgm:t>
    </dgm:pt>
    <dgm:pt modelId="{6726E1A4-B2D4-4E46-BC59-B91506F1C69D}" type="sibTrans" cxnId="{898B5768-A98F-4DDB-BA5A-EA1C9809DAC7}">
      <dgm:prSet/>
      <dgm:spPr/>
      <dgm:t>
        <a:bodyPr/>
        <a:lstStyle/>
        <a:p>
          <a:endParaRPr lang="en-US"/>
        </a:p>
      </dgm:t>
    </dgm:pt>
    <dgm:pt modelId="{5142D886-3D62-4412-9BB6-A45D792A69E9}">
      <dgm:prSet custT="1"/>
      <dgm:spPr/>
      <dgm:t>
        <a:bodyPr/>
        <a:lstStyle/>
        <a:p>
          <a:pPr algn="just"/>
          <a:r>
            <a:rPr lang="es-ES" sz="2100" dirty="0">
              <a:latin typeface="Arial" panose="020B0604020202020204" pitchFamily="34" charset="0"/>
              <a:cs typeface="Arial" panose="020B0604020202020204" pitchFamily="34" charset="0"/>
            </a:rPr>
            <a:t>Investigar sobre herramientas y metodologías de análisis de información aplicada a la sismicidad mediante la revisión inicial de literatura</a:t>
          </a:r>
          <a:endParaRPr lang="en-US" sz="2100" dirty="0">
            <a:latin typeface="Arial" panose="020B0604020202020204" pitchFamily="34" charset="0"/>
            <a:cs typeface="Arial" panose="020B0604020202020204" pitchFamily="34" charset="0"/>
          </a:endParaRPr>
        </a:p>
      </dgm:t>
    </dgm:pt>
    <dgm:pt modelId="{D5707550-5728-482C-B937-941EA469F799}" type="parTrans" cxnId="{E123F3EE-7F6A-4B42-A9C5-FFFD2DFB851F}">
      <dgm:prSet/>
      <dgm:spPr/>
      <dgm:t>
        <a:bodyPr/>
        <a:lstStyle/>
        <a:p>
          <a:endParaRPr lang="en-US"/>
        </a:p>
      </dgm:t>
    </dgm:pt>
    <dgm:pt modelId="{6165F037-9872-44CA-99F9-AE68751C0C14}" type="sibTrans" cxnId="{E123F3EE-7F6A-4B42-A9C5-FFFD2DFB851F}">
      <dgm:prSet/>
      <dgm:spPr/>
      <dgm:t>
        <a:bodyPr/>
        <a:lstStyle/>
        <a:p>
          <a:endParaRPr lang="en-US"/>
        </a:p>
      </dgm:t>
    </dgm:pt>
    <dgm:pt modelId="{4D6F9911-E597-459C-8223-C60655777160}">
      <dgm:prSet/>
      <dgm:spPr/>
      <dgm:t>
        <a:bodyPr/>
        <a:lstStyle/>
        <a:p>
          <a:pPr algn="just"/>
          <a:r>
            <a:rPr lang="es-ES" dirty="0">
              <a:latin typeface="Arial" panose="020B0604020202020204" pitchFamily="34" charset="0"/>
              <a:cs typeface="Arial" panose="020B0604020202020204" pitchFamily="34" charset="0"/>
            </a:rPr>
            <a:t>Diseñar e implementar el sistema de información de valoración del nivel de sismicidad volcánica</a:t>
          </a:r>
          <a:endParaRPr lang="en-US" dirty="0">
            <a:latin typeface="Arial" panose="020B0604020202020204" pitchFamily="34" charset="0"/>
            <a:cs typeface="Arial" panose="020B0604020202020204" pitchFamily="34" charset="0"/>
          </a:endParaRPr>
        </a:p>
      </dgm:t>
    </dgm:pt>
    <dgm:pt modelId="{4530F0C2-BA3B-4736-8757-DEA093A42EFE}" type="parTrans" cxnId="{2543DFAA-3ED4-43E3-84BB-393D8BD707DE}">
      <dgm:prSet/>
      <dgm:spPr/>
      <dgm:t>
        <a:bodyPr/>
        <a:lstStyle/>
        <a:p>
          <a:endParaRPr lang="en-US"/>
        </a:p>
      </dgm:t>
    </dgm:pt>
    <dgm:pt modelId="{23C62256-9B77-476C-ADA9-938FC50E905F}" type="sibTrans" cxnId="{2543DFAA-3ED4-43E3-84BB-393D8BD707DE}">
      <dgm:prSet/>
      <dgm:spPr/>
      <dgm:t>
        <a:bodyPr/>
        <a:lstStyle/>
        <a:p>
          <a:endParaRPr lang="en-US"/>
        </a:p>
      </dgm:t>
    </dgm:pt>
    <dgm:pt modelId="{E870E284-4D3D-427C-9B2A-CECE57247825}">
      <dgm:prSet/>
      <dgm:spPr/>
      <dgm:t>
        <a:bodyPr/>
        <a:lstStyle/>
        <a:p>
          <a:pPr algn="just"/>
          <a:r>
            <a:rPr lang="es-ES" dirty="0">
              <a:latin typeface="Arial" panose="020B0604020202020204" pitchFamily="34" charset="0"/>
              <a:cs typeface="Arial" panose="020B0604020202020204" pitchFamily="34" charset="0"/>
            </a:rPr>
            <a:t>Validar el sistema de información de valoración del nivel de sismicidad volcánica</a:t>
          </a:r>
          <a:endParaRPr lang="en-US" dirty="0">
            <a:latin typeface="Arial" panose="020B0604020202020204" pitchFamily="34" charset="0"/>
            <a:cs typeface="Arial" panose="020B0604020202020204" pitchFamily="34" charset="0"/>
          </a:endParaRPr>
        </a:p>
      </dgm:t>
    </dgm:pt>
    <dgm:pt modelId="{489D3855-4F78-4A75-AEB3-FE005A9A3D73}" type="parTrans" cxnId="{8BC425C7-E4CA-4781-B69E-445802F8C505}">
      <dgm:prSet/>
      <dgm:spPr/>
      <dgm:t>
        <a:bodyPr/>
        <a:lstStyle/>
        <a:p>
          <a:endParaRPr lang="en-US"/>
        </a:p>
      </dgm:t>
    </dgm:pt>
    <dgm:pt modelId="{1F198FDF-A6C9-4AC8-88BB-615088C1717C}" type="sibTrans" cxnId="{8BC425C7-E4CA-4781-B69E-445802F8C505}">
      <dgm:prSet/>
      <dgm:spPr/>
      <dgm:t>
        <a:bodyPr/>
        <a:lstStyle/>
        <a:p>
          <a:endParaRPr lang="en-US"/>
        </a:p>
      </dgm:t>
    </dgm:pt>
    <dgm:pt modelId="{B4F3D8B2-D7E7-4826-8028-6AAE8E11A712}" type="pres">
      <dgm:prSet presAssocID="{6BC09BC4-88C0-4A36-BD8D-1BE24112DAE1}" presName="Name0" presStyleCnt="0">
        <dgm:presLayoutVars>
          <dgm:chMax val="7"/>
          <dgm:chPref val="7"/>
          <dgm:dir/>
        </dgm:presLayoutVars>
      </dgm:prSet>
      <dgm:spPr/>
      <dgm:t>
        <a:bodyPr/>
        <a:lstStyle/>
        <a:p>
          <a:endParaRPr lang="es-ES"/>
        </a:p>
      </dgm:t>
    </dgm:pt>
    <dgm:pt modelId="{8685FB39-A1AD-4A14-BE14-106702CED4A5}" type="pres">
      <dgm:prSet presAssocID="{6BC09BC4-88C0-4A36-BD8D-1BE24112DAE1}" presName="Name1" presStyleCnt="0"/>
      <dgm:spPr/>
    </dgm:pt>
    <dgm:pt modelId="{BEEDBC8B-26F9-4FFB-A175-055509E207DF}" type="pres">
      <dgm:prSet presAssocID="{6BC09BC4-88C0-4A36-BD8D-1BE24112DAE1}" presName="cycle" presStyleCnt="0"/>
      <dgm:spPr/>
    </dgm:pt>
    <dgm:pt modelId="{DAEAAECF-8BDA-45D8-AB4D-08B46B50F08F}" type="pres">
      <dgm:prSet presAssocID="{6BC09BC4-88C0-4A36-BD8D-1BE24112DAE1}" presName="srcNode" presStyleLbl="node1" presStyleIdx="0" presStyleCnt="4"/>
      <dgm:spPr/>
    </dgm:pt>
    <dgm:pt modelId="{04C4A7A7-4B37-4803-9AF4-FF9B94255DF2}" type="pres">
      <dgm:prSet presAssocID="{6BC09BC4-88C0-4A36-BD8D-1BE24112DAE1}" presName="conn" presStyleLbl="parChTrans1D2" presStyleIdx="0" presStyleCnt="1"/>
      <dgm:spPr/>
      <dgm:t>
        <a:bodyPr/>
        <a:lstStyle/>
        <a:p>
          <a:endParaRPr lang="es-ES"/>
        </a:p>
      </dgm:t>
    </dgm:pt>
    <dgm:pt modelId="{38E45AA7-2FD3-4379-A49F-9C48B977DDEE}" type="pres">
      <dgm:prSet presAssocID="{6BC09BC4-88C0-4A36-BD8D-1BE24112DAE1}" presName="extraNode" presStyleLbl="node1" presStyleIdx="0" presStyleCnt="4"/>
      <dgm:spPr/>
    </dgm:pt>
    <dgm:pt modelId="{89E0508E-94C8-4EF9-A437-17EE86A3409D}" type="pres">
      <dgm:prSet presAssocID="{6BC09BC4-88C0-4A36-BD8D-1BE24112DAE1}" presName="dstNode" presStyleLbl="node1" presStyleIdx="0" presStyleCnt="4"/>
      <dgm:spPr/>
    </dgm:pt>
    <dgm:pt modelId="{824409BB-4E11-4393-B18F-FC08AB5390CE}" type="pres">
      <dgm:prSet presAssocID="{EEEC54DF-10D3-4C57-B7F3-37FA5A8C81F9}" presName="text_1" presStyleLbl="node1" presStyleIdx="0" presStyleCnt="4">
        <dgm:presLayoutVars>
          <dgm:bulletEnabled val="1"/>
        </dgm:presLayoutVars>
      </dgm:prSet>
      <dgm:spPr/>
      <dgm:t>
        <a:bodyPr/>
        <a:lstStyle/>
        <a:p>
          <a:endParaRPr lang="es-ES"/>
        </a:p>
      </dgm:t>
    </dgm:pt>
    <dgm:pt modelId="{CE9A18A2-1DAD-409F-A67A-2E48C1B765C0}" type="pres">
      <dgm:prSet presAssocID="{EEEC54DF-10D3-4C57-B7F3-37FA5A8C81F9}" presName="accent_1" presStyleCnt="0"/>
      <dgm:spPr/>
    </dgm:pt>
    <dgm:pt modelId="{AAA792FF-A960-4B32-BEAB-0BB94A8E79FD}" type="pres">
      <dgm:prSet presAssocID="{EEEC54DF-10D3-4C57-B7F3-37FA5A8C81F9}" presName="accentRepeatNode" presStyleLbl="solidFgAcc1" presStyleIdx="0" presStyleCnt="4"/>
      <dgm:spPr/>
    </dgm:pt>
    <dgm:pt modelId="{75103F29-9DBB-47D8-8294-1B7289F57FAD}" type="pres">
      <dgm:prSet presAssocID="{5142D886-3D62-4412-9BB6-A45D792A69E9}" presName="text_2" presStyleLbl="node1" presStyleIdx="1" presStyleCnt="4">
        <dgm:presLayoutVars>
          <dgm:bulletEnabled val="1"/>
        </dgm:presLayoutVars>
      </dgm:prSet>
      <dgm:spPr/>
      <dgm:t>
        <a:bodyPr/>
        <a:lstStyle/>
        <a:p>
          <a:endParaRPr lang="es-ES"/>
        </a:p>
      </dgm:t>
    </dgm:pt>
    <dgm:pt modelId="{336503B5-0391-43EE-98AE-0AEC7D80C3FB}" type="pres">
      <dgm:prSet presAssocID="{5142D886-3D62-4412-9BB6-A45D792A69E9}" presName="accent_2" presStyleCnt="0"/>
      <dgm:spPr/>
    </dgm:pt>
    <dgm:pt modelId="{713ACB7D-3194-47F9-ACA7-1929CD597DD9}" type="pres">
      <dgm:prSet presAssocID="{5142D886-3D62-4412-9BB6-A45D792A69E9}" presName="accentRepeatNode" presStyleLbl="solidFgAcc1" presStyleIdx="1" presStyleCnt="4"/>
      <dgm:spPr/>
    </dgm:pt>
    <dgm:pt modelId="{D30BC56E-F68D-4B57-9DEE-E0FFB96DF779}" type="pres">
      <dgm:prSet presAssocID="{4D6F9911-E597-459C-8223-C60655777160}" presName="text_3" presStyleLbl="node1" presStyleIdx="2" presStyleCnt="4">
        <dgm:presLayoutVars>
          <dgm:bulletEnabled val="1"/>
        </dgm:presLayoutVars>
      </dgm:prSet>
      <dgm:spPr/>
      <dgm:t>
        <a:bodyPr/>
        <a:lstStyle/>
        <a:p>
          <a:endParaRPr lang="es-ES"/>
        </a:p>
      </dgm:t>
    </dgm:pt>
    <dgm:pt modelId="{1BBED0B2-CF95-4105-B3F4-85487EDFAC41}" type="pres">
      <dgm:prSet presAssocID="{4D6F9911-E597-459C-8223-C60655777160}" presName="accent_3" presStyleCnt="0"/>
      <dgm:spPr/>
    </dgm:pt>
    <dgm:pt modelId="{EBC11ABC-5C72-4141-9233-4578D8F8B6DD}" type="pres">
      <dgm:prSet presAssocID="{4D6F9911-E597-459C-8223-C60655777160}" presName="accentRepeatNode" presStyleLbl="solidFgAcc1" presStyleIdx="2" presStyleCnt="4"/>
      <dgm:spPr/>
    </dgm:pt>
    <dgm:pt modelId="{ECDF1F77-E0E1-4CDA-A12D-7F96B93C6EEA}" type="pres">
      <dgm:prSet presAssocID="{E870E284-4D3D-427C-9B2A-CECE57247825}" presName="text_4" presStyleLbl="node1" presStyleIdx="3" presStyleCnt="4">
        <dgm:presLayoutVars>
          <dgm:bulletEnabled val="1"/>
        </dgm:presLayoutVars>
      </dgm:prSet>
      <dgm:spPr/>
      <dgm:t>
        <a:bodyPr/>
        <a:lstStyle/>
        <a:p>
          <a:endParaRPr lang="es-ES"/>
        </a:p>
      </dgm:t>
    </dgm:pt>
    <dgm:pt modelId="{26984C11-65F2-4626-B395-A1C366032B15}" type="pres">
      <dgm:prSet presAssocID="{E870E284-4D3D-427C-9B2A-CECE57247825}" presName="accent_4" presStyleCnt="0"/>
      <dgm:spPr/>
    </dgm:pt>
    <dgm:pt modelId="{2F2DB190-7A33-4862-A4F3-8567C6D9F3F9}" type="pres">
      <dgm:prSet presAssocID="{E870E284-4D3D-427C-9B2A-CECE57247825}" presName="accentRepeatNode" presStyleLbl="solidFgAcc1" presStyleIdx="3" presStyleCnt="4"/>
      <dgm:spPr/>
    </dgm:pt>
  </dgm:ptLst>
  <dgm:cxnLst>
    <dgm:cxn modelId="{8D5E5E54-5918-4B22-80BA-8D30B1569788}" type="presOf" srcId="{6726E1A4-B2D4-4E46-BC59-B91506F1C69D}" destId="{04C4A7A7-4B37-4803-9AF4-FF9B94255DF2}" srcOrd="0" destOrd="0" presId="urn:microsoft.com/office/officeart/2008/layout/VerticalCurvedList"/>
    <dgm:cxn modelId="{94FFADAF-E6A8-47BB-9CCC-7F40C3B0EEF2}" type="presOf" srcId="{4D6F9911-E597-459C-8223-C60655777160}" destId="{D30BC56E-F68D-4B57-9DEE-E0FFB96DF779}" srcOrd="0" destOrd="0" presId="urn:microsoft.com/office/officeart/2008/layout/VerticalCurvedList"/>
    <dgm:cxn modelId="{8BC425C7-E4CA-4781-B69E-445802F8C505}" srcId="{6BC09BC4-88C0-4A36-BD8D-1BE24112DAE1}" destId="{E870E284-4D3D-427C-9B2A-CECE57247825}" srcOrd="3" destOrd="0" parTransId="{489D3855-4F78-4A75-AEB3-FE005A9A3D73}" sibTransId="{1F198FDF-A6C9-4AC8-88BB-615088C1717C}"/>
    <dgm:cxn modelId="{5C5DB8C5-0F85-471F-8306-250D3498300F}" type="presOf" srcId="{EEEC54DF-10D3-4C57-B7F3-37FA5A8C81F9}" destId="{824409BB-4E11-4393-B18F-FC08AB5390CE}" srcOrd="0" destOrd="0" presId="urn:microsoft.com/office/officeart/2008/layout/VerticalCurvedList"/>
    <dgm:cxn modelId="{8B330B09-B4AC-475E-B208-DCB3F0D72653}" type="presOf" srcId="{6BC09BC4-88C0-4A36-BD8D-1BE24112DAE1}" destId="{B4F3D8B2-D7E7-4826-8028-6AAE8E11A712}" srcOrd="0" destOrd="0" presId="urn:microsoft.com/office/officeart/2008/layout/VerticalCurvedList"/>
    <dgm:cxn modelId="{E123F3EE-7F6A-4B42-A9C5-FFFD2DFB851F}" srcId="{6BC09BC4-88C0-4A36-BD8D-1BE24112DAE1}" destId="{5142D886-3D62-4412-9BB6-A45D792A69E9}" srcOrd="1" destOrd="0" parTransId="{D5707550-5728-482C-B937-941EA469F799}" sibTransId="{6165F037-9872-44CA-99F9-AE68751C0C14}"/>
    <dgm:cxn modelId="{FD939DBC-EAF9-420D-AB80-186BC220700D}" type="presOf" srcId="{E870E284-4D3D-427C-9B2A-CECE57247825}" destId="{ECDF1F77-E0E1-4CDA-A12D-7F96B93C6EEA}" srcOrd="0" destOrd="0" presId="urn:microsoft.com/office/officeart/2008/layout/VerticalCurvedList"/>
    <dgm:cxn modelId="{9FAE87C0-C18E-4171-821E-A4E50A67841C}" type="presOf" srcId="{5142D886-3D62-4412-9BB6-A45D792A69E9}" destId="{75103F29-9DBB-47D8-8294-1B7289F57FAD}" srcOrd="0" destOrd="0" presId="urn:microsoft.com/office/officeart/2008/layout/VerticalCurvedList"/>
    <dgm:cxn modelId="{898B5768-A98F-4DDB-BA5A-EA1C9809DAC7}" srcId="{6BC09BC4-88C0-4A36-BD8D-1BE24112DAE1}" destId="{EEEC54DF-10D3-4C57-B7F3-37FA5A8C81F9}" srcOrd="0" destOrd="0" parTransId="{E351B0AD-C3D7-4EE1-92E0-E33D43EECDEE}" sibTransId="{6726E1A4-B2D4-4E46-BC59-B91506F1C69D}"/>
    <dgm:cxn modelId="{2543DFAA-3ED4-43E3-84BB-393D8BD707DE}" srcId="{6BC09BC4-88C0-4A36-BD8D-1BE24112DAE1}" destId="{4D6F9911-E597-459C-8223-C60655777160}" srcOrd="2" destOrd="0" parTransId="{4530F0C2-BA3B-4736-8757-DEA093A42EFE}" sibTransId="{23C62256-9B77-476C-ADA9-938FC50E905F}"/>
    <dgm:cxn modelId="{515C7D9E-FD9C-45DC-B196-0203F5F85F97}" type="presParOf" srcId="{B4F3D8B2-D7E7-4826-8028-6AAE8E11A712}" destId="{8685FB39-A1AD-4A14-BE14-106702CED4A5}" srcOrd="0" destOrd="0" presId="urn:microsoft.com/office/officeart/2008/layout/VerticalCurvedList"/>
    <dgm:cxn modelId="{4F32392E-8FBC-4E6C-8865-8232B64C12C4}" type="presParOf" srcId="{8685FB39-A1AD-4A14-BE14-106702CED4A5}" destId="{BEEDBC8B-26F9-4FFB-A175-055509E207DF}" srcOrd="0" destOrd="0" presId="urn:microsoft.com/office/officeart/2008/layout/VerticalCurvedList"/>
    <dgm:cxn modelId="{19FE6A6D-576A-4F93-B4F7-F684C9B2A8C8}" type="presParOf" srcId="{BEEDBC8B-26F9-4FFB-A175-055509E207DF}" destId="{DAEAAECF-8BDA-45D8-AB4D-08B46B50F08F}" srcOrd="0" destOrd="0" presId="urn:microsoft.com/office/officeart/2008/layout/VerticalCurvedList"/>
    <dgm:cxn modelId="{70D8AA06-5DE6-440C-8565-C6FC95245C58}" type="presParOf" srcId="{BEEDBC8B-26F9-4FFB-A175-055509E207DF}" destId="{04C4A7A7-4B37-4803-9AF4-FF9B94255DF2}" srcOrd="1" destOrd="0" presId="urn:microsoft.com/office/officeart/2008/layout/VerticalCurvedList"/>
    <dgm:cxn modelId="{E60B60DB-C1EB-4545-A6CF-5CCB8E4BDA7D}" type="presParOf" srcId="{BEEDBC8B-26F9-4FFB-A175-055509E207DF}" destId="{38E45AA7-2FD3-4379-A49F-9C48B977DDEE}" srcOrd="2" destOrd="0" presId="urn:microsoft.com/office/officeart/2008/layout/VerticalCurvedList"/>
    <dgm:cxn modelId="{401E0A31-481E-49A2-9F4B-60D707F54103}" type="presParOf" srcId="{BEEDBC8B-26F9-4FFB-A175-055509E207DF}" destId="{89E0508E-94C8-4EF9-A437-17EE86A3409D}" srcOrd="3" destOrd="0" presId="urn:microsoft.com/office/officeart/2008/layout/VerticalCurvedList"/>
    <dgm:cxn modelId="{21F827AD-1678-4644-998C-922215ADBFB5}" type="presParOf" srcId="{8685FB39-A1AD-4A14-BE14-106702CED4A5}" destId="{824409BB-4E11-4393-B18F-FC08AB5390CE}" srcOrd="1" destOrd="0" presId="urn:microsoft.com/office/officeart/2008/layout/VerticalCurvedList"/>
    <dgm:cxn modelId="{E477A80D-3D95-4B47-AF02-DF789FCB8D86}" type="presParOf" srcId="{8685FB39-A1AD-4A14-BE14-106702CED4A5}" destId="{CE9A18A2-1DAD-409F-A67A-2E48C1B765C0}" srcOrd="2" destOrd="0" presId="urn:microsoft.com/office/officeart/2008/layout/VerticalCurvedList"/>
    <dgm:cxn modelId="{7D6AA892-4340-4BA6-9E8A-2260A0F2AFBB}" type="presParOf" srcId="{CE9A18A2-1DAD-409F-A67A-2E48C1B765C0}" destId="{AAA792FF-A960-4B32-BEAB-0BB94A8E79FD}" srcOrd="0" destOrd="0" presId="urn:microsoft.com/office/officeart/2008/layout/VerticalCurvedList"/>
    <dgm:cxn modelId="{E4397AF2-F5F4-4C83-BFEB-F5D5EF13F5F3}" type="presParOf" srcId="{8685FB39-A1AD-4A14-BE14-106702CED4A5}" destId="{75103F29-9DBB-47D8-8294-1B7289F57FAD}" srcOrd="3" destOrd="0" presId="urn:microsoft.com/office/officeart/2008/layout/VerticalCurvedList"/>
    <dgm:cxn modelId="{12FA71C7-4377-4CE4-A199-55AE4A4784E3}" type="presParOf" srcId="{8685FB39-A1AD-4A14-BE14-106702CED4A5}" destId="{336503B5-0391-43EE-98AE-0AEC7D80C3FB}" srcOrd="4" destOrd="0" presId="urn:microsoft.com/office/officeart/2008/layout/VerticalCurvedList"/>
    <dgm:cxn modelId="{54B53EB6-9F4C-4944-ABB4-486D9759AD00}" type="presParOf" srcId="{336503B5-0391-43EE-98AE-0AEC7D80C3FB}" destId="{713ACB7D-3194-47F9-ACA7-1929CD597DD9}" srcOrd="0" destOrd="0" presId="urn:microsoft.com/office/officeart/2008/layout/VerticalCurvedList"/>
    <dgm:cxn modelId="{ECE59E52-BF96-414B-8503-F25F3BC99547}" type="presParOf" srcId="{8685FB39-A1AD-4A14-BE14-106702CED4A5}" destId="{D30BC56E-F68D-4B57-9DEE-E0FFB96DF779}" srcOrd="5" destOrd="0" presId="urn:microsoft.com/office/officeart/2008/layout/VerticalCurvedList"/>
    <dgm:cxn modelId="{74544082-1677-489C-A7AD-05D42EA52AED}" type="presParOf" srcId="{8685FB39-A1AD-4A14-BE14-106702CED4A5}" destId="{1BBED0B2-CF95-4105-B3F4-85487EDFAC41}" srcOrd="6" destOrd="0" presId="urn:microsoft.com/office/officeart/2008/layout/VerticalCurvedList"/>
    <dgm:cxn modelId="{DC8BE73A-9AE8-464B-B507-965F064E3B3F}" type="presParOf" srcId="{1BBED0B2-CF95-4105-B3F4-85487EDFAC41}" destId="{EBC11ABC-5C72-4141-9233-4578D8F8B6DD}" srcOrd="0" destOrd="0" presId="urn:microsoft.com/office/officeart/2008/layout/VerticalCurvedList"/>
    <dgm:cxn modelId="{F4F4740C-8DC2-4AF7-9181-0E68786672EC}" type="presParOf" srcId="{8685FB39-A1AD-4A14-BE14-106702CED4A5}" destId="{ECDF1F77-E0E1-4CDA-A12D-7F96B93C6EEA}" srcOrd="7" destOrd="0" presId="urn:microsoft.com/office/officeart/2008/layout/VerticalCurvedList"/>
    <dgm:cxn modelId="{2570906F-6837-4B24-9363-95564D20FC5E}" type="presParOf" srcId="{8685FB39-A1AD-4A14-BE14-106702CED4A5}" destId="{26984C11-65F2-4626-B395-A1C366032B15}" srcOrd="8" destOrd="0" presId="urn:microsoft.com/office/officeart/2008/layout/VerticalCurvedList"/>
    <dgm:cxn modelId="{924A354F-8FD5-47D2-AA9E-9EE9E708C66B}" type="presParOf" srcId="{26984C11-65F2-4626-B395-A1C366032B15}" destId="{2F2DB190-7A33-4862-A4F3-8567C6D9F3F9}"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C09BC4-88C0-4A36-BD8D-1BE24112DAE1}"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EEEC54DF-10D3-4C57-B7F3-37FA5A8C81F9}">
      <dgm:prSet phldrT="[Text]" custT="1"/>
      <dgm:spPr/>
      <dgm:t>
        <a:bodyPr/>
        <a:lstStyle/>
        <a:p>
          <a:r>
            <a:rPr lang="es-EC" sz="1800" dirty="0">
              <a:latin typeface="Arial" panose="020B0604020202020204" pitchFamily="34" charset="0"/>
              <a:cs typeface="Arial" panose="020B0604020202020204" pitchFamily="34" charset="0"/>
            </a:rPr>
            <a:t>El sistema </a:t>
          </a:r>
          <a:r>
            <a:rPr lang="es-ES" sz="1800" dirty="0">
              <a:latin typeface="Arial" panose="020B0604020202020204" pitchFamily="34" charset="0"/>
              <a:cs typeface="Arial" panose="020B0604020202020204" pitchFamily="34" charset="0"/>
            </a:rPr>
            <a:t>de información para la valoración del nivel de sismicidad volcánica</a:t>
          </a:r>
          <a:r>
            <a:rPr lang="es-EC" sz="1800" dirty="0">
              <a:latin typeface="Arial" panose="020B0604020202020204" pitchFamily="34" charset="0"/>
              <a:cs typeface="Arial" panose="020B0604020202020204" pitchFamily="34" charset="0"/>
            </a:rPr>
            <a:t>, permitirá minimizar los tiempos de procesos para el apoyo de una apropiada toma de decisiones.</a:t>
          </a:r>
          <a:endParaRPr lang="en-US" sz="1800" dirty="0">
            <a:latin typeface="Arial" panose="020B0604020202020204" pitchFamily="34" charset="0"/>
            <a:cs typeface="Arial" panose="020B0604020202020204" pitchFamily="34" charset="0"/>
          </a:endParaRPr>
        </a:p>
      </dgm:t>
    </dgm:pt>
    <dgm:pt modelId="{E351B0AD-C3D7-4EE1-92E0-E33D43EECDEE}" type="parTrans" cxnId="{898B5768-A98F-4DDB-BA5A-EA1C9809DAC7}">
      <dgm:prSet/>
      <dgm:spPr/>
      <dgm:t>
        <a:bodyPr/>
        <a:lstStyle/>
        <a:p>
          <a:endParaRPr lang="en-US"/>
        </a:p>
      </dgm:t>
    </dgm:pt>
    <dgm:pt modelId="{6726E1A4-B2D4-4E46-BC59-B91506F1C69D}" type="sibTrans" cxnId="{898B5768-A98F-4DDB-BA5A-EA1C9809DAC7}">
      <dgm:prSet/>
      <dgm:spPr/>
      <dgm:t>
        <a:bodyPr/>
        <a:lstStyle/>
        <a:p>
          <a:endParaRPr lang="en-US"/>
        </a:p>
      </dgm:t>
    </dgm:pt>
    <dgm:pt modelId="{5142D886-3D62-4412-9BB6-A45D792A69E9}">
      <dgm:prSet custT="1"/>
      <dgm:spPr/>
      <dgm:t>
        <a:bodyPr/>
        <a:lstStyle/>
        <a:p>
          <a:r>
            <a:rPr lang="es-ES" sz="1800" dirty="0">
              <a:latin typeface="Arial" panose="020B0604020202020204" pitchFamily="34" charset="0"/>
              <a:cs typeface="Arial" panose="020B0604020202020204" pitchFamily="34" charset="0"/>
            </a:rPr>
            <a:t>La demostración de la hipótesis planteada será mediante la reducción de tiempos de acceso a la información sismo volcánica del actual proceso. Por medio de una comparación a través de la observación entre el tiempo que toma el proceso actual y el sistema propuesto.</a:t>
          </a:r>
          <a:endParaRPr lang="en-US" sz="1800" dirty="0">
            <a:latin typeface="Arial" panose="020B0604020202020204" pitchFamily="34" charset="0"/>
            <a:cs typeface="Arial" panose="020B0604020202020204" pitchFamily="34" charset="0"/>
          </a:endParaRPr>
        </a:p>
      </dgm:t>
    </dgm:pt>
    <dgm:pt modelId="{D5707550-5728-482C-B937-941EA469F799}" type="parTrans" cxnId="{E123F3EE-7F6A-4B42-A9C5-FFFD2DFB851F}">
      <dgm:prSet/>
      <dgm:spPr/>
      <dgm:t>
        <a:bodyPr/>
        <a:lstStyle/>
        <a:p>
          <a:endParaRPr lang="en-US"/>
        </a:p>
      </dgm:t>
    </dgm:pt>
    <dgm:pt modelId="{6165F037-9872-44CA-99F9-AE68751C0C14}" type="sibTrans" cxnId="{E123F3EE-7F6A-4B42-A9C5-FFFD2DFB851F}">
      <dgm:prSet/>
      <dgm:spPr/>
      <dgm:t>
        <a:bodyPr/>
        <a:lstStyle/>
        <a:p>
          <a:endParaRPr lang="en-US"/>
        </a:p>
      </dgm:t>
    </dgm:pt>
    <dgm:pt modelId="{B4F3D8B2-D7E7-4826-8028-6AAE8E11A712}" type="pres">
      <dgm:prSet presAssocID="{6BC09BC4-88C0-4A36-BD8D-1BE24112DAE1}" presName="Name0" presStyleCnt="0">
        <dgm:presLayoutVars>
          <dgm:chMax val="7"/>
          <dgm:chPref val="7"/>
          <dgm:dir/>
        </dgm:presLayoutVars>
      </dgm:prSet>
      <dgm:spPr/>
      <dgm:t>
        <a:bodyPr/>
        <a:lstStyle/>
        <a:p>
          <a:endParaRPr lang="es-ES"/>
        </a:p>
      </dgm:t>
    </dgm:pt>
    <dgm:pt modelId="{8685FB39-A1AD-4A14-BE14-106702CED4A5}" type="pres">
      <dgm:prSet presAssocID="{6BC09BC4-88C0-4A36-BD8D-1BE24112DAE1}" presName="Name1" presStyleCnt="0"/>
      <dgm:spPr/>
    </dgm:pt>
    <dgm:pt modelId="{BEEDBC8B-26F9-4FFB-A175-055509E207DF}" type="pres">
      <dgm:prSet presAssocID="{6BC09BC4-88C0-4A36-BD8D-1BE24112DAE1}" presName="cycle" presStyleCnt="0"/>
      <dgm:spPr/>
    </dgm:pt>
    <dgm:pt modelId="{DAEAAECF-8BDA-45D8-AB4D-08B46B50F08F}" type="pres">
      <dgm:prSet presAssocID="{6BC09BC4-88C0-4A36-BD8D-1BE24112DAE1}" presName="srcNode" presStyleLbl="node1" presStyleIdx="0" presStyleCnt="2"/>
      <dgm:spPr/>
    </dgm:pt>
    <dgm:pt modelId="{04C4A7A7-4B37-4803-9AF4-FF9B94255DF2}" type="pres">
      <dgm:prSet presAssocID="{6BC09BC4-88C0-4A36-BD8D-1BE24112DAE1}" presName="conn" presStyleLbl="parChTrans1D2" presStyleIdx="0" presStyleCnt="1"/>
      <dgm:spPr/>
      <dgm:t>
        <a:bodyPr/>
        <a:lstStyle/>
        <a:p>
          <a:endParaRPr lang="es-ES"/>
        </a:p>
      </dgm:t>
    </dgm:pt>
    <dgm:pt modelId="{38E45AA7-2FD3-4379-A49F-9C48B977DDEE}" type="pres">
      <dgm:prSet presAssocID="{6BC09BC4-88C0-4A36-BD8D-1BE24112DAE1}" presName="extraNode" presStyleLbl="node1" presStyleIdx="0" presStyleCnt="2"/>
      <dgm:spPr/>
    </dgm:pt>
    <dgm:pt modelId="{89E0508E-94C8-4EF9-A437-17EE86A3409D}" type="pres">
      <dgm:prSet presAssocID="{6BC09BC4-88C0-4A36-BD8D-1BE24112DAE1}" presName="dstNode" presStyleLbl="node1" presStyleIdx="0" presStyleCnt="2"/>
      <dgm:spPr/>
    </dgm:pt>
    <dgm:pt modelId="{824409BB-4E11-4393-B18F-FC08AB5390CE}" type="pres">
      <dgm:prSet presAssocID="{EEEC54DF-10D3-4C57-B7F3-37FA5A8C81F9}" presName="text_1" presStyleLbl="node1" presStyleIdx="0" presStyleCnt="2">
        <dgm:presLayoutVars>
          <dgm:bulletEnabled val="1"/>
        </dgm:presLayoutVars>
      </dgm:prSet>
      <dgm:spPr/>
      <dgm:t>
        <a:bodyPr/>
        <a:lstStyle/>
        <a:p>
          <a:endParaRPr lang="es-ES"/>
        </a:p>
      </dgm:t>
    </dgm:pt>
    <dgm:pt modelId="{CE9A18A2-1DAD-409F-A67A-2E48C1B765C0}" type="pres">
      <dgm:prSet presAssocID="{EEEC54DF-10D3-4C57-B7F3-37FA5A8C81F9}" presName="accent_1" presStyleCnt="0"/>
      <dgm:spPr/>
    </dgm:pt>
    <dgm:pt modelId="{AAA792FF-A960-4B32-BEAB-0BB94A8E79FD}" type="pres">
      <dgm:prSet presAssocID="{EEEC54DF-10D3-4C57-B7F3-37FA5A8C81F9}" presName="accentRepeatNode" presStyleLbl="solidFgAcc1" presStyleIdx="0" presStyleCnt="2"/>
      <dgm:spPr/>
    </dgm:pt>
    <dgm:pt modelId="{75103F29-9DBB-47D8-8294-1B7289F57FAD}" type="pres">
      <dgm:prSet presAssocID="{5142D886-3D62-4412-9BB6-A45D792A69E9}" presName="text_2" presStyleLbl="node1" presStyleIdx="1" presStyleCnt="2" custScaleY="165987">
        <dgm:presLayoutVars>
          <dgm:bulletEnabled val="1"/>
        </dgm:presLayoutVars>
      </dgm:prSet>
      <dgm:spPr/>
      <dgm:t>
        <a:bodyPr/>
        <a:lstStyle/>
        <a:p>
          <a:endParaRPr lang="es-ES"/>
        </a:p>
      </dgm:t>
    </dgm:pt>
    <dgm:pt modelId="{336503B5-0391-43EE-98AE-0AEC7D80C3FB}" type="pres">
      <dgm:prSet presAssocID="{5142D886-3D62-4412-9BB6-A45D792A69E9}" presName="accent_2" presStyleCnt="0"/>
      <dgm:spPr/>
    </dgm:pt>
    <dgm:pt modelId="{713ACB7D-3194-47F9-ACA7-1929CD597DD9}" type="pres">
      <dgm:prSet presAssocID="{5142D886-3D62-4412-9BB6-A45D792A69E9}" presName="accentRepeatNode" presStyleLbl="solidFgAcc1" presStyleIdx="1" presStyleCnt="2"/>
      <dgm:spPr/>
    </dgm:pt>
  </dgm:ptLst>
  <dgm:cxnLst>
    <dgm:cxn modelId="{8D5E5E54-5918-4B22-80BA-8D30B1569788}" type="presOf" srcId="{6726E1A4-B2D4-4E46-BC59-B91506F1C69D}" destId="{04C4A7A7-4B37-4803-9AF4-FF9B94255DF2}" srcOrd="0" destOrd="0" presId="urn:microsoft.com/office/officeart/2008/layout/VerticalCurvedList"/>
    <dgm:cxn modelId="{5C5DB8C5-0F85-471F-8306-250D3498300F}" type="presOf" srcId="{EEEC54DF-10D3-4C57-B7F3-37FA5A8C81F9}" destId="{824409BB-4E11-4393-B18F-FC08AB5390CE}" srcOrd="0" destOrd="0" presId="urn:microsoft.com/office/officeart/2008/layout/VerticalCurvedList"/>
    <dgm:cxn modelId="{8B330B09-B4AC-475E-B208-DCB3F0D72653}" type="presOf" srcId="{6BC09BC4-88C0-4A36-BD8D-1BE24112DAE1}" destId="{B4F3D8B2-D7E7-4826-8028-6AAE8E11A712}" srcOrd="0" destOrd="0" presId="urn:microsoft.com/office/officeart/2008/layout/VerticalCurvedList"/>
    <dgm:cxn modelId="{E123F3EE-7F6A-4B42-A9C5-FFFD2DFB851F}" srcId="{6BC09BC4-88C0-4A36-BD8D-1BE24112DAE1}" destId="{5142D886-3D62-4412-9BB6-A45D792A69E9}" srcOrd="1" destOrd="0" parTransId="{D5707550-5728-482C-B937-941EA469F799}" sibTransId="{6165F037-9872-44CA-99F9-AE68751C0C14}"/>
    <dgm:cxn modelId="{9FAE87C0-C18E-4171-821E-A4E50A67841C}" type="presOf" srcId="{5142D886-3D62-4412-9BB6-A45D792A69E9}" destId="{75103F29-9DBB-47D8-8294-1B7289F57FAD}" srcOrd="0" destOrd="0" presId="urn:microsoft.com/office/officeart/2008/layout/VerticalCurvedList"/>
    <dgm:cxn modelId="{898B5768-A98F-4DDB-BA5A-EA1C9809DAC7}" srcId="{6BC09BC4-88C0-4A36-BD8D-1BE24112DAE1}" destId="{EEEC54DF-10D3-4C57-B7F3-37FA5A8C81F9}" srcOrd="0" destOrd="0" parTransId="{E351B0AD-C3D7-4EE1-92E0-E33D43EECDEE}" sibTransId="{6726E1A4-B2D4-4E46-BC59-B91506F1C69D}"/>
    <dgm:cxn modelId="{515C7D9E-FD9C-45DC-B196-0203F5F85F97}" type="presParOf" srcId="{B4F3D8B2-D7E7-4826-8028-6AAE8E11A712}" destId="{8685FB39-A1AD-4A14-BE14-106702CED4A5}" srcOrd="0" destOrd="0" presId="urn:microsoft.com/office/officeart/2008/layout/VerticalCurvedList"/>
    <dgm:cxn modelId="{4F32392E-8FBC-4E6C-8865-8232B64C12C4}" type="presParOf" srcId="{8685FB39-A1AD-4A14-BE14-106702CED4A5}" destId="{BEEDBC8B-26F9-4FFB-A175-055509E207DF}" srcOrd="0" destOrd="0" presId="urn:microsoft.com/office/officeart/2008/layout/VerticalCurvedList"/>
    <dgm:cxn modelId="{19FE6A6D-576A-4F93-B4F7-F684C9B2A8C8}" type="presParOf" srcId="{BEEDBC8B-26F9-4FFB-A175-055509E207DF}" destId="{DAEAAECF-8BDA-45D8-AB4D-08B46B50F08F}" srcOrd="0" destOrd="0" presId="urn:microsoft.com/office/officeart/2008/layout/VerticalCurvedList"/>
    <dgm:cxn modelId="{70D8AA06-5DE6-440C-8565-C6FC95245C58}" type="presParOf" srcId="{BEEDBC8B-26F9-4FFB-A175-055509E207DF}" destId="{04C4A7A7-4B37-4803-9AF4-FF9B94255DF2}" srcOrd="1" destOrd="0" presId="urn:microsoft.com/office/officeart/2008/layout/VerticalCurvedList"/>
    <dgm:cxn modelId="{E60B60DB-C1EB-4545-A6CF-5CCB8E4BDA7D}" type="presParOf" srcId="{BEEDBC8B-26F9-4FFB-A175-055509E207DF}" destId="{38E45AA7-2FD3-4379-A49F-9C48B977DDEE}" srcOrd="2" destOrd="0" presId="urn:microsoft.com/office/officeart/2008/layout/VerticalCurvedList"/>
    <dgm:cxn modelId="{401E0A31-481E-49A2-9F4B-60D707F54103}" type="presParOf" srcId="{BEEDBC8B-26F9-4FFB-A175-055509E207DF}" destId="{89E0508E-94C8-4EF9-A437-17EE86A3409D}" srcOrd="3" destOrd="0" presId="urn:microsoft.com/office/officeart/2008/layout/VerticalCurvedList"/>
    <dgm:cxn modelId="{21F827AD-1678-4644-998C-922215ADBFB5}" type="presParOf" srcId="{8685FB39-A1AD-4A14-BE14-106702CED4A5}" destId="{824409BB-4E11-4393-B18F-FC08AB5390CE}" srcOrd="1" destOrd="0" presId="urn:microsoft.com/office/officeart/2008/layout/VerticalCurvedList"/>
    <dgm:cxn modelId="{E477A80D-3D95-4B47-AF02-DF789FCB8D86}" type="presParOf" srcId="{8685FB39-A1AD-4A14-BE14-106702CED4A5}" destId="{CE9A18A2-1DAD-409F-A67A-2E48C1B765C0}" srcOrd="2" destOrd="0" presId="urn:microsoft.com/office/officeart/2008/layout/VerticalCurvedList"/>
    <dgm:cxn modelId="{7D6AA892-4340-4BA6-9E8A-2260A0F2AFBB}" type="presParOf" srcId="{CE9A18A2-1DAD-409F-A67A-2E48C1B765C0}" destId="{AAA792FF-A960-4B32-BEAB-0BB94A8E79FD}" srcOrd="0" destOrd="0" presId="urn:microsoft.com/office/officeart/2008/layout/VerticalCurvedList"/>
    <dgm:cxn modelId="{E4397AF2-F5F4-4C83-BFEB-F5D5EF13F5F3}" type="presParOf" srcId="{8685FB39-A1AD-4A14-BE14-106702CED4A5}" destId="{75103F29-9DBB-47D8-8294-1B7289F57FAD}" srcOrd="3" destOrd="0" presId="urn:microsoft.com/office/officeart/2008/layout/VerticalCurvedList"/>
    <dgm:cxn modelId="{12FA71C7-4377-4CE4-A199-55AE4A4784E3}" type="presParOf" srcId="{8685FB39-A1AD-4A14-BE14-106702CED4A5}" destId="{336503B5-0391-43EE-98AE-0AEC7D80C3FB}" srcOrd="4" destOrd="0" presId="urn:microsoft.com/office/officeart/2008/layout/VerticalCurvedList"/>
    <dgm:cxn modelId="{54B53EB6-9F4C-4944-ABB4-486D9759AD00}" type="presParOf" srcId="{336503B5-0391-43EE-98AE-0AEC7D80C3FB}" destId="{713ACB7D-3194-47F9-ACA7-1929CD597DD9}"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E9D1F2-3200-4D65-A9B2-035FFBD60C9E}"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ES"/>
        </a:p>
      </dgm:t>
    </dgm:pt>
    <dgm:pt modelId="{D25906A8-066F-4647-82FE-59DC8E17C507}">
      <dgm:prSet phldrT="[Texto]" custT="1"/>
      <dgm:spPr/>
      <dgm:t>
        <a:bodyPr/>
        <a:lstStyle/>
        <a:p>
          <a:r>
            <a:rPr lang="es-ES" sz="1200" dirty="0">
              <a:latin typeface="Arial" panose="020B0604020202020204" pitchFamily="34" charset="0"/>
              <a:cs typeface="Arial" panose="020B0604020202020204" pitchFamily="34" charset="0"/>
            </a:rPr>
            <a:t>Definición de Objetivo</a:t>
          </a:r>
        </a:p>
      </dgm:t>
    </dgm:pt>
    <dgm:pt modelId="{DFC64636-126F-432B-B5ED-FEB43FD910DE}" type="parTrans" cxnId="{96DFCD8D-6DAA-4887-A95C-8BEA53A7089A}">
      <dgm:prSet/>
      <dgm:spPr/>
      <dgm:t>
        <a:bodyPr/>
        <a:lstStyle/>
        <a:p>
          <a:endParaRPr lang="es-ES" sz="1200">
            <a:latin typeface="Arial" panose="020B0604020202020204" pitchFamily="34" charset="0"/>
            <a:cs typeface="Arial" panose="020B0604020202020204" pitchFamily="34" charset="0"/>
          </a:endParaRPr>
        </a:p>
      </dgm:t>
    </dgm:pt>
    <dgm:pt modelId="{AC2F836E-D359-4383-89F3-B162DD84FA4E}" type="sibTrans" cxnId="{96DFCD8D-6DAA-4887-A95C-8BEA53A7089A}">
      <dgm:prSet/>
      <dgm:spPr/>
      <dgm:t>
        <a:bodyPr/>
        <a:lstStyle/>
        <a:p>
          <a:endParaRPr lang="es-ES" sz="1200">
            <a:latin typeface="Arial" panose="020B0604020202020204" pitchFamily="34" charset="0"/>
            <a:cs typeface="Arial" panose="020B0604020202020204" pitchFamily="34" charset="0"/>
          </a:endParaRPr>
        </a:p>
      </dgm:t>
    </dgm:pt>
    <dgm:pt modelId="{05F4AFCE-D7C0-49CA-AA5F-92A943BB2A1F}">
      <dgm:prSet phldrT="[Texto]" custT="1"/>
      <dgm:spPr/>
      <dgm:t>
        <a:bodyPr/>
        <a:lstStyle/>
        <a:p>
          <a:r>
            <a:rPr lang="es-ES" sz="1200" dirty="0">
              <a:latin typeface="Arial" panose="020B0604020202020204" pitchFamily="34" charset="0"/>
              <a:cs typeface="Arial" panose="020B0604020202020204" pitchFamily="34" charset="0"/>
            </a:rPr>
            <a:t>Definición de criterios de inclusión y exclusión</a:t>
          </a:r>
        </a:p>
      </dgm:t>
    </dgm:pt>
    <dgm:pt modelId="{EE722CCD-55F3-4730-AFB8-798D743E2E64}" type="parTrans" cxnId="{22F23D17-D8C8-46F2-81F1-1FB293B19B22}">
      <dgm:prSet/>
      <dgm:spPr/>
      <dgm:t>
        <a:bodyPr/>
        <a:lstStyle/>
        <a:p>
          <a:endParaRPr lang="es-ES" sz="1200">
            <a:latin typeface="Arial" panose="020B0604020202020204" pitchFamily="34" charset="0"/>
            <a:cs typeface="Arial" panose="020B0604020202020204" pitchFamily="34" charset="0"/>
          </a:endParaRPr>
        </a:p>
      </dgm:t>
    </dgm:pt>
    <dgm:pt modelId="{4C847A64-840E-42DC-BCCD-C316C412103D}" type="sibTrans" cxnId="{22F23D17-D8C8-46F2-81F1-1FB293B19B22}">
      <dgm:prSet/>
      <dgm:spPr/>
      <dgm:t>
        <a:bodyPr/>
        <a:lstStyle/>
        <a:p>
          <a:endParaRPr lang="es-ES" sz="1200">
            <a:latin typeface="Arial" panose="020B0604020202020204" pitchFamily="34" charset="0"/>
            <a:cs typeface="Arial" panose="020B0604020202020204" pitchFamily="34" charset="0"/>
          </a:endParaRPr>
        </a:p>
      </dgm:t>
    </dgm:pt>
    <dgm:pt modelId="{907DB7FB-80AF-49DD-A80C-1D7929E97768}">
      <dgm:prSet phldrT="[Texto]" custT="1"/>
      <dgm:spPr/>
      <dgm:t>
        <a:bodyPr/>
        <a:lstStyle/>
        <a:p>
          <a:r>
            <a:rPr lang="es-ES" sz="1200" dirty="0" smtClean="0">
              <a:latin typeface="Arial" panose="020B0604020202020204" pitchFamily="34" charset="0"/>
              <a:cs typeface="Arial" panose="020B0604020202020204" pitchFamily="34" charset="0"/>
            </a:rPr>
            <a:t>Definición </a:t>
          </a:r>
          <a:r>
            <a:rPr lang="es-ES" sz="1200" dirty="0">
              <a:latin typeface="Arial" panose="020B0604020202020204" pitchFamily="34" charset="0"/>
              <a:cs typeface="Arial" panose="020B0604020202020204" pitchFamily="34" charset="0"/>
            </a:rPr>
            <a:t>de la estrategia de búsqueda</a:t>
          </a:r>
        </a:p>
      </dgm:t>
    </dgm:pt>
    <dgm:pt modelId="{44EE9C2C-F5D2-4648-A3D5-867F8B86C0A8}" type="parTrans" cxnId="{3F5DA21E-B9CA-4565-B448-B5D5CFF52533}">
      <dgm:prSet/>
      <dgm:spPr/>
      <dgm:t>
        <a:bodyPr/>
        <a:lstStyle/>
        <a:p>
          <a:endParaRPr lang="es-ES" sz="1200">
            <a:latin typeface="Arial" panose="020B0604020202020204" pitchFamily="34" charset="0"/>
            <a:cs typeface="Arial" panose="020B0604020202020204" pitchFamily="34" charset="0"/>
          </a:endParaRPr>
        </a:p>
      </dgm:t>
    </dgm:pt>
    <dgm:pt modelId="{A0ABEF5F-CF2F-4D4D-B1ED-235906064C05}" type="sibTrans" cxnId="{3F5DA21E-B9CA-4565-B448-B5D5CFF52533}">
      <dgm:prSet/>
      <dgm:spPr/>
      <dgm:t>
        <a:bodyPr/>
        <a:lstStyle/>
        <a:p>
          <a:endParaRPr lang="es-ES" sz="1200">
            <a:latin typeface="Arial" panose="020B0604020202020204" pitchFamily="34" charset="0"/>
            <a:cs typeface="Arial" panose="020B0604020202020204" pitchFamily="34" charset="0"/>
          </a:endParaRPr>
        </a:p>
      </dgm:t>
    </dgm:pt>
    <dgm:pt modelId="{F5AC04FF-E0F1-4C31-B34E-43FB1FBDECFE}">
      <dgm:prSet phldrT="[Texto]" custT="1"/>
      <dgm:spPr/>
      <dgm:t>
        <a:bodyPr/>
        <a:lstStyle/>
        <a:p>
          <a:r>
            <a:rPr lang="es-ES" sz="1200" dirty="0">
              <a:latin typeface="Arial" panose="020B0604020202020204" pitchFamily="34" charset="0"/>
              <a:cs typeface="Arial" panose="020B0604020202020204" pitchFamily="34" charset="0"/>
            </a:rPr>
            <a:t>Integración de grupo de control</a:t>
          </a:r>
        </a:p>
      </dgm:t>
    </dgm:pt>
    <dgm:pt modelId="{B2FD7D51-7929-41D9-955E-9594E46AA5EE}" type="parTrans" cxnId="{B49BC4F8-0C39-45EE-A4E5-D1EE46139D73}">
      <dgm:prSet/>
      <dgm:spPr/>
      <dgm:t>
        <a:bodyPr/>
        <a:lstStyle/>
        <a:p>
          <a:endParaRPr lang="es-ES" sz="1200">
            <a:latin typeface="Arial" panose="020B0604020202020204" pitchFamily="34" charset="0"/>
            <a:cs typeface="Arial" panose="020B0604020202020204" pitchFamily="34" charset="0"/>
          </a:endParaRPr>
        </a:p>
      </dgm:t>
    </dgm:pt>
    <dgm:pt modelId="{27DE81D8-E110-4E23-8B77-3BBFC24D64C1}" type="sibTrans" cxnId="{B49BC4F8-0C39-45EE-A4E5-D1EE46139D73}">
      <dgm:prSet/>
      <dgm:spPr/>
      <dgm:t>
        <a:bodyPr/>
        <a:lstStyle/>
        <a:p>
          <a:endParaRPr lang="es-ES" sz="1200">
            <a:latin typeface="Arial" panose="020B0604020202020204" pitchFamily="34" charset="0"/>
            <a:cs typeface="Arial" panose="020B0604020202020204" pitchFamily="34" charset="0"/>
          </a:endParaRPr>
        </a:p>
      </dgm:t>
    </dgm:pt>
    <dgm:pt modelId="{636558EC-86B3-45CF-B8E9-8CE7D6D876F3}">
      <dgm:prSet phldrT="[Texto]" custT="1"/>
      <dgm:spPr/>
      <dgm:t>
        <a:bodyPr/>
        <a:lstStyle/>
        <a:p>
          <a:r>
            <a:rPr lang="es-ES" sz="1200" dirty="0">
              <a:latin typeface="Arial" panose="020B0604020202020204" pitchFamily="34" charset="0"/>
              <a:cs typeface="Arial" panose="020B0604020202020204" pitchFamily="34" charset="0"/>
            </a:rPr>
            <a:t>Construcción de la cadena de búsqueda</a:t>
          </a:r>
        </a:p>
      </dgm:t>
    </dgm:pt>
    <dgm:pt modelId="{B62E2C24-3CB9-4DF9-8EFA-653F5E041491}" type="parTrans" cxnId="{762F2A69-B84F-441C-925B-8ECB1D7A4922}">
      <dgm:prSet/>
      <dgm:spPr/>
      <dgm:t>
        <a:bodyPr/>
        <a:lstStyle/>
        <a:p>
          <a:endParaRPr lang="es-ES" sz="1200">
            <a:latin typeface="Arial" panose="020B0604020202020204" pitchFamily="34" charset="0"/>
            <a:cs typeface="Arial" panose="020B0604020202020204" pitchFamily="34" charset="0"/>
          </a:endParaRPr>
        </a:p>
      </dgm:t>
    </dgm:pt>
    <dgm:pt modelId="{CE8F588D-E1DB-4880-971A-9087C8BE8F68}" type="sibTrans" cxnId="{762F2A69-B84F-441C-925B-8ECB1D7A4922}">
      <dgm:prSet/>
      <dgm:spPr/>
      <dgm:t>
        <a:bodyPr/>
        <a:lstStyle/>
        <a:p>
          <a:endParaRPr lang="es-ES" sz="1200">
            <a:latin typeface="Arial" panose="020B0604020202020204" pitchFamily="34" charset="0"/>
            <a:cs typeface="Arial" panose="020B0604020202020204" pitchFamily="34" charset="0"/>
          </a:endParaRPr>
        </a:p>
      </dgm:t>
    </dgm:pt>
    <dgm:pt modelId="{66DCE0CC-F4D6-4BAF-A008-94A2C1CA5144}">
      <dgm:prSet custT="1"/>
      <dgm:spPr/>
      <dgm:t>
        <a:bodyPr/>
        <a:lstStyle/>
        <a:p>
          <a:r>
            <a:rPr lang="es-ES" sz="1200" dirty="0">
              <a:latin typeface="Arial" panose="020B0604020202020204" pitchFamily="34" charset="0"/>
              <a:cs typeface="Arial" panose="020B0604020202020204" pitchFamily="34" charset="0"/>
            </a:rPr>
            <a:t>Revisión inicial</a:t>
          </a:r>
        </a:p>
      </dgm:t>
    </dgm:pt>
    <dgm:pt modelId="{5034DA24-4552-4AE4-A173-0665313A0DC6}" type="parTrans" cxnId="{BE17D4FE-8E2A-40A0-8A7D-796AF6932FEA}">
      <dgm:prSet/>
      <dgm:spPr/>
      <dgm:t>
        <a:bodyPr/>
        <a:lstStyle/>
        <a:p>
          <a:endParaRPr lang="es-ES" sz="1200">
            <a:latin typeface="Arial" panose="020B0604020202020204" pitchFamily="34" charset="0"/>
            <a:cs typeface="Arial" panose="020B0604020202020204" pitchFamily="34" charset="0"/>
          </a:endParaRPr>
        </a:p>
      </dgm:t>
    </dgm:pt>
    <dgm:pt modelId="{B2C4CD20-E51C-4DF2-8698-90585EFA96C0}" type="sibTrans" cxnId="{BE17D4FE-8E2A-40A0-8A7D-796AF6932FEA}">
      <dgm:prSet/>
      <dgm:spPr/>
      <dgm:t>
        <a:bodyPr/>
        <a:lstStyle/>
        <a:p>
          <a:endParaRPr lang="es-ES" sz="1200">
            <a:latin typeface="Arial" panose="020B0604020202020204" pitchFamily="34" charset="0"/>
            <a:cs typeface="Arial" panose="020B0604020202020204" pitchFamily="34" charset="0"/>
          </a:endParaRPr>
        </a:p>
      </dgm:t>
    </dgm:pt>
    <dgm:pt modelId="{98B4F274-E4BD-4652-B3F8-B9DF254EDE3B}">
      <dgm:prSet custT="1"/>
      <dgm:spPr/>
      <dgm:t>
        <a:bodyPr/>
        <a:lstStyle/>
        <a:p>
          <a:r>
            <a:rPr lang="es-ES" sz="1200" dirty="0">
              <a:latin typeface="Arial" panose="020B0604020202020204" pitchFamily="34" charset="0"/>
              <a:cs typeface="Arial" panose="020B0604020202020204" pitchFamily="34" charset="0"/>
            </a:rPr>
            <a:t>Validación cruzada de estudios</a:t>
          </a:r>
        </a:p>
      </dgm:t>
    </dgm:pt>
    <dgm:pt modelId="{6F0BF590-880F-4B07-AC8D-B749BB45A43F}" type="parTrans" cxnId="{A92C1107-1336-4A70-A0A6-1ADEB99FDA70}">
      <dgm:prSet/>
      <dgm:spPr/>
      <dgm:t>
        <a:bodyPr/>
        <a:lstStyle/>
        <a:p>
          <a:endParaRPr lang="es-ES" sz="1200">
            <a:latin typeface="Arial" panose="020B0604020202020204" pitchFamily="34" charset="0"/>
            <a:cs typeface="Arial" panose="020B0604020202020204" pitchFamily="34" charset="0"/>
          </a:endParaRPr>
        </a:p>
      </dgm:t>
    </dgm:pt>
    <dgm:pt modelId="{AE6D0E02-2E46-4898-A457-A1274AE14084}" type="sibTrans" cxnId="{A92C1107-1336-4A70-A0A6-1ADEB99FDA70}">
      <dgm:prSet/>
      <dgm:spPr/>
      <dgm:t>
        <a:bodyPr/>
        <a:lstStyle/>
        <a:p>
          <a:endParaRPr lang="es-ES" sz="1200">
            <a:latin typeface="Arial" panose="020B0604020202020204" pitchFamily="34" charset="0"/>
            <a:cs typeface="Arial" panose="020B0604020202020204" pitchFamily="34" charset="0"/>
          </a:endParaRPr>
        </a:p>
      </dgm:t>
    </dgm:pt>
    <dgm:pt modelId="{9AF39A15-8823-46B6-80CC-9ADF3BA3A340}">
      <dgm:prSet phldrT="[Texto]" custT="1"/>
      <dgm:spPr/>
      <dgm:t>
        <a:bodyPr/>
        <a:lstStyle/>
        <a:p>
          <a:r>
            <a:rPr lang="es-ES" sz="1200" dirty="0">
              <a:latin typeface="Arial" panose="020B0604020202020204" pitchFamily="34" charset="0"/>
              <a:cs typeface="Arial" panose="020B0604020202020204" pitchFamily="34" charset="0"/>
            </a:rPr>
            <a:t>Resultado</a:t>
          </a:r>
        </a:p>
      </dgm:t>
    </dgm:pt>
    <dgm:pt modelId="{929CF019-08DD-4305-8D78-CBEE6AA2F0C2}" type="parTrans" cxnId="{052E7FB3-B506-48DE-A701-1E14E197E2E7}">
      <dgm:prSet/>
      <dgm:spPr/>
      <dgm:t>
        <a:bodyPr/>
        <a:lstStyle/>
        <a:p>
          <a:endParaRPr lang="es-ES"/>
        </a:p>
      </dgm:t>
    </dgm:pt>
    <dgm:pt modelId="{2B110471-49E8-474C-99D8-6FD8CE75EA31}" type="sibTrans" cxnId="{052E7FB3-B506-48DE-A701-1E14E197E2E7}">
      <dgm:prSet/>
      <dgm:spPr/>
      <dgm:t>
        <a:bodyPr/>
        <a:lstStyle/>
        <a:p>
          <a:endParaRPr lang="es-ES"/>
        </a:p>
      </dgm:t>
    </dgm:pt>
    <dgm:pt modelId="{8363C917-1643-491C-8935-2C519D717164}" type="pres">
      <dgm:prSet presAssocID="{43E9D1F2-3200-4D65-A9B2-035FFBD60C9E}" presName="Name0" presStyleCnt="0">
        <dgm:presLayoutVars>
          <dgm:chMax val="7"/>
          <dgm:chPref val="7"/>
          <dgm:dir/>
        </dgm:presLayoutVars>
      </dgm:prSet>
      <dgm:spPr/>
      <dgm:t>
        <a:bodyPr/>
        <a:lstStyle/>
        <a:p>
          <a:endParaRPr lang="es-ES"/>
        </a:p>
      </dgm:t>
    </dgm:pt>
    <dgm:pt modelId="{8042CE16-3482-45F4-A963-0D5274A9568B}" type="pres">
      <dgm:prSet presAssocID="{43E9D1F2-3200-4D65-A9B2-035FFBD60C9E}" presName="Name1" presStyleCnt="0"/>
      <dgm:spPr/>
    </dgm:pt>
    <dgm:pt modelId="{EE6070B7-5F6B-4FAA-9700-632588FC8063}" type="pres">
      <dgm:prSet presAssocID="{43E9D1F2-3200-4D65-A9B2-035FFBD60C9E}" presName="cycle" presStyleCnt="0"/>
      <dgm:spPr/>
    </dgm:pt>
    <dgm:pt modelId="{72AFB23A-08FE-4040-84DC-DE173C876A7F}" type="pres">
      <dgm:prSet presAssocID="{43E9D1F2-3200-4D65-A9B2-035FFBD60C9E}" presName="srcNode" presStyleLbl="node1" presStyleIdx="0" presStyleCnt="6"/>
      <dgm:spPr/>
    </dgm:pt>
    <dgm:pt modelId="{F7E19709-1AED-4562-BB3E-079D9CF3D5D2}" type="pres">
      <dgm:prSet presAssocID="{43E9D1F2-3200-4D65-A9B2-035FFBD60C9E}" presName="conn" presStyleLbl="parChTrans1D2" presStyleIdx="0" presStyleCnt="1"/>
      <dgm:spPr/>
      <dgm:t>
        <a:bodyPr/>
        <a:lstStyle/>
        <a:p>
          <a:endParaRPr lang="es-ES"/>
        </a:p>
      </dgm:t>
    </dgm:pt>
    <dgm:pt modelId="{B033223F-057A-46CF-826F-A7274C4C450F}" type="pres">
      <dgm:prSet presAssocID="{43E9D1F2-3200-4D65-A9B2-035FFBD60C9E}" presName="extraNode" presStyleLbl="node1" presStyleIdx="0" presStyleCnt="6"/>
      <dgm:spPr/>
    </dgm:pt>
    <dgm:pt modelId="{40553C11-2F95-4B2D-A7D9-52A24D09827F}" type="pres">
      <dgm:prSet presAssocID="{43E9D1F2-3200-4D65-A9B2-035FFBD60C9E}" presName="dstNode" presStyleLbl="node1" presStyleIdx="0" presStyleCnt="6"/>
      <dgm:spPr/>
    </dgm:pt>
    <dgm:pt modelId="{7647C9EC-DDD2-4135-B217-9F788ECD2A92}" type="pres">
      <dgm:prSet presAssocID="{D25906A8-066F-4647-82FE-59DC8E17C507}" presName="text_1" presStyleLbl="node1" presStyleIdx="0" presStyleCnt="6" custScaleY="104109">
        <dgm:presLayoutVars>
          <dgm:bulletEnabled val="1"/>
        </dgm:presLayoutVars>
      </dgm:prSet>
      <dgm:spPr/>
      <dgm:t>
        <a:bodyPr/>
        <a:lstStyle/>
        <a:p>
          <a:endParaRPr lang="es-ES"/>
        </a:p>
      </dgm:t>
    </dgm:pt>
    <dgm:pt modelId="{0503DFE9-3441-4A4D-8C90-00D44BDB3E2E}" type="pres">
      <dgm:prSet presAssocID="{D25906A8-066F-4647-82FE-59DC8E17C507}" presName="accent_1" presStyleCnt="0"/>
      <dgm:spPr/>
    </dgm:pt>
    <dgm:pt modelId="{56FC1243-6EB3-4463-8698-0EA4E7E5F8CA}" type="pres">
      <dgm:prSet presAssocID="{D25906A8-066F-4647-82FE-59DC8E17C507}" presName="accentRepeatNode" presStyleLbl="solidFgAcc1" presStyleIdx="0" presStyleCnt="6"/>
      <dgm:spPr/>
    </dgm:pt>
    <dgm:pt modelId="{10B50FBB-3C36-4EF8-BDF7-B05D069113B9}" type="pres">
      <dgm:prSet presAssocID="{05F4AFCE-D7C0-49CA-AA5F-92A943BB2A1F}" presName="text_2" presStyleLbl="node1" presStyleIdx="1" presStyleCnt="6">
        <dgm:presLayoutVars>
          <dgm:bulletEnabled val="1"/>
        </dgm:presLayoutVars>
      </dgm:prSet>
      <dgm:spPr/>
      <dgm:t>
        <a:bodyPr/>
        <a:lstStyle/>
        <a:p>
          <a:endParaRPr lang="es-ES"/>
        </a:p>
      </dgm:t>
    </dgm:pt>
    <dgm:pt modelId="{EA272A00-D11E-4F56-85DF-FB036FD3609E}" type="pres">
      <dgm:prSet presAssocID="{05F4AFCE-D7C0-49CA-AA5F-92A943BB2A1F}" presName="accent_2" presStyleCnt="0"/>
      <dgm:spPr/>
    </dgm:pt>
    <dgm:pt modelId="{9565A53C-7618-4A42-A880-1D9837CFAE78}" type="pres">
      <dgm:prSet presAssocID="{05F4AFCE-D7C0-49CA-AA5F-92A943BB2A1F}" presName="accentRepeatNode" presStyleLbl="solidFgAcc1" presStyleIdx="1" presStyleCnt="6"/>
      <dgm:spPr/>
    </dgm:pt>
    <dgm:pt modelId="{C5287E1C-24C4-43CE-BBB0-BB36A2A09606}" type="pres">
      <dgm:prSet presAssocID="{907DB7FB-80AF-49DD-A80C-1D7929E97768}" presName="text_3" presStyleLbl="node1" presStyleIdx="2" presStyleCnt="6">
        <dgm:presLayoutVars>
          <dgm:bulletEnabled val="1"/>
        </dgm:presLayoutVars>
      </dgm:prSet>
      <dgm:spPr/>
      <dgm:t>
        <a:bodyPr/>
        <a:lstStyle/>
        <a:p>
          <a:endParaRPr lang="es-ES"/>
        </a:p>
      </dgm:t>
    </dgm:pt>
    <dgm:pt modelId="{0A5988D6-C843-4CA2-882B-D37868309998}" type="pres">
      <dgm:prSet presAssocID="{907DB7FB-80AF-49DD-A80C-1D7929E97768}" presName="accent_3" presStyleCnt="0"/>
      <dgm:spPr/>
    </dgm:pt>
    <dgm:pt modelId="{49217D58-7F31-487F-90AE-4D62F86E1962}" type="pres">
      <dgm:prSet presAssocID="{907DB7FB-80AF-49DD-A80C-1D7929E97768}" presName="accentRepeatNode" presStyleLbl="solidFgAcc1" presStyleIdx="2" presStyleCnt="6"/>
      <dgm:spPr/>
    </dgm:pt>
    <dgm:pt modelId="{055DEF67-836C-4E6A-BA38-2112542B0371}" type="pres">
      <dgm:prSet presAssocID="{F5AC04FF-E0F1-4C31-B34E-43FB1FBDECFE}" presName="text_4" presStyleLbl="node1" presStyleIdx="3" presStyleCnt="6">
        <dgm:presLayoutVars>
          <dgm:bulletEnabled val="1"/>
        </dgm:presLayoutVars>
      </dgm:prSet>
      <dgm:spPr/>
      <dgm:t>
        <a:bodyPr/>
        <a:lstStyle/>
        <a:p>
          <a:endParaRPr lang="es-ES"/>
        </a:p>
      </dgm:t>
    </dgm:pt>
    <dgm:pt modelId="{1B6AA4A6-EDA9-4EE8-9C51-2BF73D2E3BA9}" type="pres">
      <dgm:prSet presAssocID="{F5AC04FF-E0F1-4C31-B34E-43FB1FBDECFE}" presName="accent_4" presStyleCnt="0"/>
      <dgm:spPr/>
    </dgm:pt>
    <dgm:pt modelId="{BAF1C810-8680-4101-A842-D3042986EAE7}" type="pres">
      <dgm:prSet presAssocID="{F5AC04FF-E0F1-4C31-B34E-43FB1FBDECFE}" presName="accentRepeatNode" presStyleLbl="solidFgAcc1" presStyleIdx="3" presStyleCnt="6"/>
      <dgm:spPr/>
    </dgm:pt>
    <dgm:pt modelId="{4FC40C0E-17EB-4660-8545-07BA1D53D1B8}" type="pres">
      <dgm:prSet presAssocID="{636558EC-86B3-45CF-B8E9-8CE7D6D876F3}" presName="text_5" presStyleLbl="node1" presStyleIdx="4" presStyleCnt="6">
        <dgm:presLayoutVars>
          <dgm:bulletEnabled val="1"/>
        </dgm:presLayoutVars>
      </dgm:prSet>
      <dgm:spPr/>
      <dgm:t>
        <a:bodyPr/>
        <a:lstStyle/>
        <a:p>
          <a:endParaRPr lang="es-ES"/>
        </a:p>
      </dgm:t>
    </dgm:pt>
    <dgm:pt modelId="{58AE6294-4513-4899-ACCC-44BCD7EF847D}" type="pres">
      <dgm:prSet presAssocID="{636558EC-86B3-45CF-B8E9-8CE7D6D876F3}" presName="accent_5" presStyleCnt="0"/>
      <dgm:spPr/>
    </dgm:pt>
    <dgm:pt modelId="{81635DE6-CBE5-4C0F-AF16-7E33EE38F115}" type="pres">
      <dgm:prSet presAssocID="{636558EC-86B3-45CF-B8E9-8CE7D6D876F3}" presName="accentRepeatNode" presStyleLbl="solidFgAcc1" presStyleIdx="4" presStyleCnt="6"/>
      <dgm:spPr/>
    </dgm:pt>
    <dgm:pt modelId="{3264B1DC-CA32-4E01-B133-02C888E25BF5}" type="pres">
      <dgm:prSet presAssocID="{9AF39A15-8823-46B6-80CC-9ADF3BA3A340}" presName="text_6" presStyleLbl="node1" presStyleIdx="5" presStyleCnt="6">
        <dgm:presLayoutVars>
          <dgm:bulletEnabled val="1"/>
        </dgm:presLayoutVars>
      </dgm:prSet>
      <dgm:spPr/>
      <dgm:t>
        <a:bodyPr/>
        <a:lstStyle/>
        <a:p>
          <a:endParaRPr lang="es-ES"/>
        </a:p>
      </dgm:t>
    </dgm:pt>
    <dgm:pt modelId="{1D040EC1-CDCC-4875-9529-2C2C9556F2B7}" type="pres">
      <dgm:prSet presAssocID="{9AF39A15-8823-46B6-80CC-9ADF3BA3A340}" presName="accent_6" presStyleCnt="0"/>
      <dgm:spPr/>
    </dgm:pt>
    <dgm:pt modelId="{1E7CB7B9-5E90-4D30-98CF-81F5D97BD208}" type="pres">
      <dgm:prSet presAssocID="{9AF39A15-8823-46B6-80CC-9ADF3BA3A340}" presName="accentRepeatNode" presStyleLbl="solidFgAcc1" presStyleIdx="5" presStyleCnt="6"/>
      <dgm:spPr/>
    </dgm:pt>
  </dgm:ptLst>
  <dgm:cxnLst>
    <dgm:cxn modelId="{EDB59FF4-BD76-4D18-BEB6-6DC8090949B1}" type="presOf" srcId="{9AF39A15-8823-46B6-80CC-9ADF3BA3A340}" destId="{3264B1DC-CA32-4E01-B133-02C888E25BF5}" srcOrd="0" destOrd="0" presId="urn:microsoft.com/office/officeart/2008/layout/VerticalCurvedList"/>
    <dgm:cxn modelId="{A92C1107-1336-4A70-A0A6-1ADEB99FDA70}" srcId="{907DB7FB-80AF-49DD-A80C-1D7929E97768}" destId="{98B4F274-E4BD-4652-B3F8-B9DF254EDE3B}" srcOrd="1" destOrd="0" parTransId="{6F0BF590-880F-4B07-AC8D-B749BB45A43F}" sibTransId="{AE6D0E02-2E46-4898-A457-A1274AE14084}"/>
    <dgm:cxn modelId="{AAEFF9AD-EED0-450A-A052-F08ED439C2CD}" type="presOf" srcId="{43E9D1F2-3200-4D65-A9B2-035FFBD60C9E}" destId="{8363C917-1643-491C-8935-2C519D717164}" srcOrd="0" destOrd="0" presId="urn:microsoft.com/office/officeart/2008/layout/VerticalCurvedList"/>
    <dgm:cxn modelId="{3F5DA21E-B9CA-4565-B448-B5D5CFF52533}" srcId="{43E9D1F2-3200-4D65-A9B2-035FFBD60C9E}" destId="{907DB7FB-80AF-49DD-A80C-1D7929E97768}" srcOrd="2" destOrd="0" parTransId="{44EE9C2C-F5D2-4648-A3D5-867F8B86C0A8}" sibTransId="{A0ABEF5F-CF2F-4D4D-B1ED-235906064C05}"/>
    <dgm:cxn modelId="{F2845E64-955E-4C59-914A-FE8AD2E7D160}" type="presOf" srcId="{98B4F274-E4BD-4652-B3F8-B9DF254EDE3B}" destId="{C5287E1C-24C4-43CE-BBB0-BB36A2A09606}" srcOrd="0" destOrd="2" presId="urn:microsoft.com/office/officeart/2008/layout/VerticalCurvedList"/>
    <dgm:cxn modelId="{8AE2F8BF-6BBA-4106-A890-327D4E18AF71}" type="presOf" srcId="{66DCE0CC-F4D6-4BAF-A008-94A2C1CA5144}" destId="{C5287E1C-24C4-43CE-BBB0-BB36A2A09606}" srcOrd="0" destOrd="1" presId="urn:microsoft.com/office/officeart/2008/layout/VerticalCurvedList"/>
    <dgm:cxn modelId="{4F2900B7-1576-4289-974A-D6BC9006BC61}" type="presOf" srcId="{636558EC-86B3-45CF-B8E9-8CE7D6D876F3}" destId="{4FC40C0E-17EB-4660-8545-07BA1D53D1B8}" srcOrd="0" destOrd="0" presId="urn:microsoft.com/office/officeart/2008/layout/VerticalCurvedList"/>
    <dgm:cxn modelId="{6FB5190F-96D8-4204-A40C-706F60CED985}" type="presOf" srcId="{D25906A8-066F-4647-82FE-59DC8E17C507}" destId="{7647C9EC-DDD2-4135-B217-9F788ECD2A92}" srcOrd="0" destOrd="0" presId="urn:microsoft.com/office/officeart/2008/layout/VerticalCurvedList"/>
    <dgm:cxn modelId="{2FE76BF9-B2DF-49C6-A7AC-12FCCFE356E1}" type="presOf" srcId="{907DB7FB-80AF-49DD-A80C-1D7929E97768}" destId="{C5287E1C-24C4-43CE-BBB0-BB36A2A09606}" srcOrd="0" destOrd="0" presId="urn:microsoft.com/office/officeart/2008/layout/VerticalCurvedList"/>
    <dgm:cxn modelId="{96DFCD8D-6DAA-4887-A95C-8BEA53A7089A}" srcId="{43E9D1F2-3200-4D65-A9B2-035FFBD60C9E}" destId="{D25906A8-066F-4647-82FE-59DC8E17C507}" srcOrd="0" destOrd="0" parTransId="{DFC64636-126F-432B-B5ED-FEB43FD910DE}" sibTransId="{AC2F836E-D359-4383-89F3-B162DD84FA4E}"/>
    <dgm:cxn modelId="{B49BC4F8-0C39-45EE-A4E5-D1EE46139D73}" srcId="{43E9D1F2-3200-4D65-A9B2-035FFBD60C9E}" destId="{F5AC04FF-E0F1-4C31-B34E-43FB1FBDECFE}" srcOrd="3" destOrd="0" parTransId="{B2FD7D51-7929-41D9-955E-9594E46AA5EE}" sibTransId="{27DE81D8-E110-4E23-8B77-3BBFC24D64C1}"/>
    <dgm:cxn modelId="{052E7FB3-B506-48DE-A701-1E14E197E2E7}" srcId="{43E9D1F2-3200-4D65-A9B2-035FFBD60C9E}" destId="{9AF39A15-8823-46B6-80CC-9ADF3BA3A340}" srcOrd="5" destOrd="0" parTransId="{929CF019-08DD-4305-8D78-CBEE6AA2F0C2}" sibTransId="{2B110471-49E8-474C-99D8-6FD8CE75EA31}"/>
    <dgm:cxn modelId="{86C756B2-A590-4778-AA79-F31B89D967A5}" type="presOf" srcId="{F5AC04FF-E0F1-4C31-B34E-43FB1FBDECFE}" destId="{055DEF67-836C-4E6A-BA38-2112542B0371}" srcOrd="0" destOrd="0" presId="urn:microsoft.com/office/officeart/2008/layout/VerticalCurvedList"/>
    <dgm:cxn modelId="{BE17D4FE-8E2A-40A0-8A7D-796AF6932FEA}" srcId="{907DB7FB-80AF-49DD-A80C-1D7929E97768}" destId="{66DCE0CC-F4D6-4BAF-A008-94A2C1CA5144}" srcOrd="0" destOrd="0" parTransId="{5034DA24-4552-4AE4-A173-0665313A0DC6}" sibTransId="{B2C4CD20-E51C-4DF2-8698-90585EFA96C0}"/>
    <dgm:cxn modelId="{5B7A861D-F4AD-4CB7-8076-85443B73EBA8}" type="presOf" srcId="{05F4AFCE-D7C0-49CA-AA5F-92A943BB2A1F}" destId="{10B50FBB-3C36-4EF8-BDF7-B05D069113B9}" srcOrd="0" destOrd="0" presId="urn:microsoft.com/office/officeart/2008/layout/VerticalCurvedList"/>
    <dgm:cxn modelId="{22F23D17-D8C8-46F2-81F1-1FB293B19B22}" srcId="{43E9D1F2-3200-4D65-A9B2-035FFBD60C9E}" destId="{05F4AFCE-D7C0-49CA-AA5F-92A943BB2A1F}" srcOrd="1" destOrd="0" parTransId="{EE722CCD-55F3-4730-AFB8-798D743E2E64}" sibTransId="{4C847A64-840E-42DC-BCCD-C316C412103D}"/>
    <dgm:cxn modelId="{762F2A69-B84F-441C-925B-8ECB1D7A4922}" srcId="{43E9D1F2-3200-4D65-A9B2-035FFBD60C9E}" destId="{636558EC-86B3-45CF-B8E9-8CE7D6D876F3}" srcOrd="4" destOrd="0" parTransId="{B62E2C24-3CB9-4DF9-8EFA-653F5E041491}" sibTransId="{CE8F588D-E1DB-4880-971A-9087C8BE8F68}"/>
    <dgm:cxn modelId="{89113941-1A82-4742-AE6E-5D4758AC3EC8}" type="presOf" srcId="{AC2F836E-D359-4383-89F3-B162DD84FA4E}" destId="{F7E19709-1AED-4562-BB3E-079D9CF3D5D2}" srcOrd="0" destOrd="0" presId="urn:microsoft.com/office/officeart/2008/layout/VerticalCurvedList"/>
    <dgm:cxn modelId="{C5E1A8B9-57C4-40D5-815C-178A9DDBA45C}" type="presParOf" srcId="{8363C917-1643-491C-8935-2C519D717164}" destId="{8042CE16-3482-45F4-A963-0D5274A9568B}" srcOrd="0" destOrd="0" presId="urn:microsoft.com/office/officeart/2008/layout/VerticalCurvedList"/>
    <dgm:cxn modelId="{B1237F96-D455-4008-ACB2-F23966E3FADC}" type="presParOf" srcId="{8042CE16-3482-45F4-A963-0D5274A9568B}" destId="{EE6070B7-5F6B-4FAA-9700-632588FC8063}" srcOrd="0" destOrd="0" presId="urn:microsoft.com/office/officeart/2008/layout/VerticalCurvedList"/>
    <dgm:cxn modelId="{CECDB603-24F2-465C-B149-0B3AC5D55882}" type="presParOf" srcId="{EE6070B7-5F6B-4FAA-9700-632588FC8063}" destId="{72AFB23A-08FE-4040-84DC-DE173C876A7F}" srcOrd="0" destOrd="0" presId="urn:microsoft.com/office/officeart/2008/layout/VerticalCurvedList"/>
    <dgm:cxn modelId="{068F8249-D8B5-433B-B949-E84553D6A2C1}" type="presParOf" srcId="{EE6070B7-5F6B-4FAA-9700-632588FC8063}" destId="{F7E19709-1AED-4562-BB3E-079D9CF3D5D2}" srcOrd="1" destOrd="0" presId="urn:microsoft.com/office/officeart/2008/layout/VerticalCurvedList"/>
    <dgm:cxn modelId="{3267158A-8B1D-449C-924E-15022AECF2F3}" type="presParOf" srcId="{EE6070B7-5F6B-4FAA-9700-632588FC8063}" destId="{B033223F-057A-46CF-826F-A7274C4C450F}" srcOrd="2" destOrd="0" presId="urn:microsoft.com/office/officeart/2008/layout/VerticalCurvedList"/>
    <dgm:cxn modelId="{680F278C-B803-4D28-A6E3-8863B1B93974}" type="presParOf" srcId="{EE6070B7-5F6B-4FAA-9700-632588FC8063}" destId="{40553C11-2F95-4B2D-A7D9-52A24D09827F}" srcOrd="3" destOrd="0" presId="urn:microsoft.com/office/officeart/2008/layout/VerticalCurvedList"/>
    <dgm:cxn modelId="{2DE47FA8-8019-4A7E-9249-C6F4AC285A92}" type="presParOf" srcId="{8042CE16-3482-45F4-A963-0D5274A9568B}" destId="{7647C9EC-DDD2-4135-B217-9F788ECD2A92}" srcOrd="1" destOrd="0" presId="urn:microsoft.com/office/officeart/2008/layout/VerticalCurvedList"/>
    <dgm:cxn modelId="{9C3334D4-3E06-4B83-B92A-547FDEF1B488}" type="presParOf" srcId="{8042CE16-3482-45F4-A963-0D5274A9568B}" destId="{0503DFE9-3441-4A4D-8C90-00D44BDB3E2E}" srcOrd="2" destOrd="0" presId="urn:microsoft.com/office/officeart/2008/layout/VerticalCurvedList"/>
    <dgm:cxn modelId="{EE16B567-3A55-4E36-B46C-73894E3353FB}" type="presParOf" srcId="{0503DFE9-3441-4A4D-8C90-00D44BDB3E2E}" destId="{56FC1243-6EB3-4463-8698-0EA4E7E5F8CA}" srcOrd="0" destOrd="0" presId="urn:microsoft.com/office/officeart/2008/layout/VerticalCurvedList"/>
    <dgm:cxn modelId="{9B64AFF6-D6F0-46BD-B945-F273869F9687}" type="presParOf" srcId="{8042CE16-3482-45F4-A963-0D5274A9568B}" destId="{10B50FBB-3C36-4EF8-BDF7-B05D069113B9}" srcOrd="3" destOrd="0" presId="urn:microsoft.com/office/officeart/2008/layout/VerticalCurvedList"/>
    <dgm:cxn modelId="{7D66E923-4DF5-4B30-A539-42E468C06BCB}" type="presParOf" srcId="{8042CE16-3482-45F4-A963-0D5274A9568B}" destId="{EA272A00-D11E-4F56-85DF-FB036FD3609E}" srcOrd="4" destOrd="0" presId="urn:microsoft.com/office/officeart/2008/layout/VerticalCurvedList"/>
    <dgm:cxn modelId="{7782DE0D-3C45-4855-91A7-92C23F57DB8A}" type="presParOf" srcId="{EA272A00-D11E-4F56-85DF-FB036FD3609E}" destId="{9565A53C-7618-4A42-A880-1D9837CFAE78}" srcOrd="0" destOrd="0" presId="urn:microsoft.com/office/officeart/2008/layout/VerticalCurvedList"/>
    <dgm:cxn modelId="{DA0B270E-70B8-4B01-8B84-B82C06872FEF}" type="presParOf" srcId="{8042CE16-3482-45F4-A963-0D5274A9568B}" destId="{C5287E1C-24C4-43CE-BBB0-BB36A2A09606}" srcOrd="5" destOrd="0" presId="urn:microsoft.com/office/officeart/2008/layout/VerticalCurvedList"/>
    <dgm:cxn modelId="{C702897B-0F12-42EE-B2AC-E05C7D8A5DFC}" type="presParOf" srcId="{8042CE16-3482-45F4-A963-0D5274A9568B}" destId="{0A5988D6-C843-4CA2-882B-D37868309998}" srcOrd="6" destOrd="0" presId="urn:microsoft.com/office/officeart/2008/layout/VerticalCurvedList"/>
    <dgm:cxn modelId="{74E4D9F9-00B7-432B-8F65-D31D3995B2CF}" type="presParOf" srcId="{0A5988D6-C843-4CA2-882B-D37868309998}" destId="{49217D58-7F31-487F-90AE-4D62F86E1962}" srcOrd="0" destOrd="0" presId="urn:microsoft.com/office/officeart/2008/layout/VerticalCurvedList"/>
    <dgm:cxn modelId="{36A6E83B-9C04-4369-866F-A3B6229583BD}" type="presParOf" srcId="{8042CE16-3482-45F4-A963-0D5274A9568B}" destId="{055DEF67-836C-4E6A-BA38-2112542B0371}" srcOrd="7" destOrd="0" presId="urn:microsoft.com/office/officeart/2008/layout/VerticalCurvedList"/>
    <dgm:cxn modelId="{AC40CDB7-72D1-4229-A85A-B007BFEA31D6}" type="presParOf" srcId="{8042CE16-3482-45F4-A963-0D5274A9568B}" destId="{1B6AA4A6-EDA9-4EE8-9C51-2BF73D2E3BA9}" srcOrd="8" destOrd="0" presId="urn:microsoft.com/office/officeart/2008/layout/VerticalCurvedList"/>
    <dgm:cxn modelId="{A63FD4DF-580F-486E-BC37-2FFD3F34A2A0}" type="presParOf" srcId="{1B6AA4A6-EDA9-4EE8-9C51-2BF73D2E3BA9}" destId="{BAF1C810-8680-4101-A842-D3042986EAE7}" srcOrd="0" destOrd="0" presId="urn:microsoft.com/office/officeart/2008/layout/VerticalCurvedList"/>
    <dgm:cxn modelId="{E54E6B98-26B2-49BE-A644-382F315143D7}" type="presParOf" srcId="{8042CE16-3482-45F4-A963-0D5274A9568B}" destId="{4FC40C0E-17EB-4660-8545-07BA1D53D1B8}" srcOrd="9" destOrd="0" presId="urn:microsoft.com/office/officeart/2008/layout/VerticalCurvedList"/>
    <dgm:cxn modelId="{4E9AB7F0-3B25-4D76-B23E-674A228F28A2}" type="presParOf" srcId="{8042CE16-3482-45F4-A963-0D5274A9568B}" destId="{58AE6294-4513-4899-ACCC-44BCD7EF847D}" srcOrd="10" destOrd="0" presId="urn:microsoft.com/office/officeart/2008/layout/VerticalCurvedList"/>
    <dgm:cxn modelId="{D563FA72-6DD3-400B-B140-1F0D5567264D}" type="presParOf" srcId="{58AE6294-4513-4899-ACCC-44BCD7EF847D}" destId="{81635DE6-CBE5-4C0F-AF16-7E33EE38F115}" srcOrd="0" destOrd="0" presId="urn:microsoft.com/office/officeart/2008/layout/VerticalCurvedList"/>
    <dgm:cxn modelId="{37A8D465-82A7-4A28-9031-4B905FF6A99F}" type="presParOf" srcId="{8042CE16-3482-45F4-A963-0D5274A9568B}" destId="{3264B1DC-CA32-4E01-B133-02C888E25BF5}" srcOrd="11" destOrd="0" presId="urn:microsoft.com/office/officeart/2008/layout/VerticalCurvedList"/>
    <dgm:cxn modelId="{A2AF3CAC-D7FE-446F-BAF8-E0FB45E746D3}" type="presParOf" srcId="{8042CE16-3482-45F4-A963-0D5274A9568B}" destId="{1D040EC1-CDCC-4875-9529-2C2C9556F2B7}" srcOrd="12" destOrd="0" presId="urn:microsoft.com/office/officeart/2008/layout/VerticalCurvedList"/>
    <dgm:cxn modelId="{42A1C34B-135F-4E1E-A587-D857BE22E0B3}" type="presParOf" srcId="{1D040EC1-CDCC-4875-9529-2C2C9556F2B7}" destId="{1E7CB7B9-5E90-4D30-98CF-81F5D97BD208}"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5E86BF-2EB8-4D5D-94D9-7DFE36727F50}"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2DA6944F-A042-4897-9858-CBB63C9C27E2}">
      <dgm:prSet phldrT="[Texto]" custT="1"/>
      <dgm:spPr/>
      <dgm:t>
        <a:bodyPr/>
        <a:lstStyle/>
        <a:p>
          <a:r>
            <a:rPr lang="es-ES" sz="1600" dirty="0">
              <a:latin typeface="Arial" panose="020B0604020202020204" pitchFamily="34" charset="0"/>
              <a:cs typeface="Arial" panose="020B0604020202020204" pitchFamily="34" charset="0"/>
            </a:rPr>
            <a:t>En los estudios primarios se identificó el uso de algoritmos aplicado a un conjunto de datos sísmicos para resolver temas como compresión, análisis, predicción, entre otros</a:t>
          </a:r>
          <a:endParaRPr lang="en-US" sz="1600" dirty="0"/>
        </a:p>
      </dgm:t>
    </dgm:pt>
    <dgm:pt modelId="{B048FDB0-4798-4947-BCA4-A01A0358557C}" type="parTrans" cxnId="{D0E025B0-9495-46C4-8320-DFF3517DBB8A}">
      <dgm:prSet/>
      <dgm:spPr/>
      <dgm:t>
        <a:bodyPr/>
        <a:lstStyle/>
        <a:p>
          <a:endParaRPr lang="en-US" sz="4400"/>
        </a:p>
      </dgm:t>
    </dgm:pt>
    <dgm:pt modelId="{87F013DF-D293-416D-84BB-CDFC9CA8E0BB}" type="sibTrans" cxnId="{D0E025B0-9495-46C4-8320-DFF3517DBB8A}">
      <dgm:prSet/>
      <dgm:spPr/>
      <dgm:t>
        <a:bodyPr/>
        <a:lstStyle/>
        <a:p>
          <a:endParaRPr lang="en-US" sz="4400"/>
        </a:p>
      </dgm:t>
    </dgm:pt>
    <dgm:pt modelId="{D007BBF4-086F-43D6-83CE-D2B28CE0191F}">
      <dgm:prSet phldrT="[Texto]" custT="1"/>
      <dgm:spPr/>
      <dgm:t>
        <a:bodyPr/>
        <a:lstStyle/>
        <a:p>
          <a:r>
            <a:rPr lang="es-ES" sz="1600" dirty="0">
              <a:latin typeface="Arial" panose="020B0604020202020204" pitchFamily="34" charset="0"/>
              <a:cs typeface="Arial" panose="020B0604020202020204" pitchFamily="34" charset="0"/>
            </a:rPr>
            <a:t>Las investigaciones de los diferentes estudios están relacionadas con el proyecto, mas no se ha encontrado estudios similares o iguales</a:t>
          </a:r>
        </a:p>
      </dgm:t>
    </dgm:pt>
    <dgm:pt modelId="{6C6302AA-3550-4A9F-8E00-7167DFC0E988}" type="parTrans" cxnId="{8B3D4A37-FD43-4AB6-9A62-FDA906447CB3}">
      <dgm:prSet/>
      <dgm:spPr/>
      <dgm:t>
        <a:bodyPr/>
        <a:lstStyle/>
        <a:p>
          <a:endParaRPr lang="en-US" sz="4400"/>
        </a:p>
      </dgm:t>
    </dgm:pt>
    <dgm:pt modelId="{D0989A53-13B9-40FC-9239-CDA3C8E05E51}" type="sibTrans" cxnId="{8B3D4A37-FD43-4AB6-9A62-FDA906447CB3}">
      <dgm:prSet/>
      <dgm:spPr/>
      <dgm:t>
        <a:bodyPr/>
        <a:lstStyle/>
        <a:p>
          <a:endParaRPr lang="en-US" sz="4400"/>
        </a:p>
      </dgm:t>
    </dgm:pt>
    <dgm:pt modelId="{84A57A1F-EC43-469F-BB62-1F4DE2F5C3D1}">
      <dgm:prSet custT="1"/>
      <dgm:spPr/>
      <dgm:t>
        <a:bodyPr/>
        <a:lstStyle/>
        <a:p>
          <a:r>
            <a:rPr lang="es-ES" sz="1600" dirty="0">
              <a:latin typeface="Arial" panose="020B0604020202020204" pitchFamily="34" charset="0"/>
              <a:cs typeface="Arial" panose="020B0604020202020204" pitchFamily="34" charset="0"/>
            </a:rPr>
            <a:t>La información estadística inmediata no se mostro en los estudios encontrados</a:t>
          </a:r>
          <a:endParaRPr lang="es-EC" sz="1600" dirty="0">
            <a:latin typeface="Arial" panose="020B0604020202020204" pitchFamily="34" charset="0"/>
            <a:cs typeface="Arial" panose="020B0604020202020204" pitchFamily="34" charset="0"/>
          </a:endParaRPr>
        </a:p>
      </dgm:t>
    </dgm:pt>
    <dgm:pt modelId="{E1DFD95D-501C-4891-B10A-2A64BB10D04D}" type="parTrans" cxnId="{3C2C5DFC-418C-4F8E-80F9-8525C1EA72C1}">
      <dgm:prSet/>
      <dgm:spPr/>
      <dgm:t>
        <a:bodyPr/>
        <a:lstStyle/>
        <a:p>
          <a:endParaRPr lang="en-US" sz="4400"/>
        </a:p>
      </dgm:t>
    </dgm:pt>
    <dgm:pt modelId="{26FA9DC8-5576-4597-9B1D-8DCB04C59C05}" type="sibTrans" cxnId="{3C2C5DFC-418C-4F8E-80F9-8525C1EA72C1}">
      <dgm:prSet/>
      <dgm:spPr/>
      <dgm:t>
        <a:bodyPr/>
        <a:lstStyle/>
        <a:p>
          <a:endParaRPr lang="en-US" sz="4400"/>
        </a:p>
      </dgm:t>
    </dgm:pt>
    <dgm:pt modelId="{E2ACE176-D000-41A1-9CB4-E842D955B7E5}" type="pres">
      <dgm:prSet presAssocID="{825E86BF-2EB8-4D5D-94D9-7DFE36727F50}" presName="linear" presStyleCnt="0">
        <dgm:presLayoutVars>
          <dgm:dir/>
          <dgm:animLvl val="lvl"/>
          <dgm:resizeHandles val="exact"/>
        </dgm:presLayoutVars>
      </dgm:prSet>
      <dgm:spPr/>
      <dgm:t>
        <a:bodyPr/>
        <a:lstStyle/>
        <a:p>
          <a:endParaRPr lang="es-ES"/>
        </a:p>
      </dgm:t>
    </dgm:pt>
    <dgm:pt modelId="{609E93B1-E451-42A9-A3F1-4404B27FC563}" type="pres">
      <dgm:prSet presAssocID="{2DA6944F-A042-4897-9858-CBB63C9C27E2}" presName="parentLin" presStyleCnt="0"/>
      <dgm:spPr/>
    </dgm:pt>
    <dgm:pt modelId="{97C5E0A7-3B36-4D02-9C93-6BBDDE1287C8}" type="pres">
      <dgm:prSet presAssocID="{2DA6944F-A042-4897-9858-CBB63C9C27E2}" presName="parentLeftMargin" presStyleLbl="node1" presStyleIdx="0" presStyleCnt="3"/>
      <dgm:spPr/>
      <dgm:t>
        <a:bodyPr/>
        <a:lstStyle/>
        <a:p>
          <a:endParaRPr lang="es-ES"/>
        </a:p>
      </dgm:t>
    </dgm:pt>
    <dgm:pt modelId="{D7B0360D-41B1-4FE1-BE20-A01EB6E5198E}" type="pres">
      <dgm:prSet presAssocID="{2DA6944F-A042-4897-9858-CBB63C9C27E2}" presName="parentText" presStyleLbl="node1" presStyleIdx="0" presStyleCnt="3">
        <dgm:presLayoutVars>
          <dgm:chMax val="0"/>
          <dgm:bulletEnabled val="1"/>
        </dgm:presLayoutVars>
      </dgm:prSet>
      <dgm:spPr/>
      <dgm:t>
        <a:bodyPr/>
        <a:lstStyle/>
        <a:p>
          <a:endParaRPr lang="es-ES"/>
        </a:p>
      </dgm:t>
    </dgm:pt>
    <dgm:pt modelId="{BDD6B001-6297-46E8-ACB9-4716DF43C3F3}" type="pres">
      <dgm:prSet presAssocID="{2DA6944F-A042-4897-9858-CBB63C9C27E2}" presName="negativeSpace" presStyleCnt="0"/>
      <dgm:spPr/>
    </dgm:pt>
    <dgm:pt modelId="{343E0A62-3669-4340-A0E7-B0EF431ABA7E}" type="pres">
      <dgm:prSet presAssocID="{2DA6944F-A042-4897-9858-CBB63C9C27E2}" presName="childText" presStyleLbl="conFgAcc1" presStyleIdx="0" presStyleCnt="3" custScaleX="84345">
        <dgm:presLayoutVars>
          <dgm:bulletEnabled val="1"/>
        </dgm:presLayoutVars>
      </dgm:prSet>
      <dgm:spPr/>
    </dgm:pt>
    <dgm:pt modelId="{13363911-194A-4CAB-8644-499A3661AA3E}" type="pres">
      <dgm:prSet presAssocID="{87F013DF-D293-416D-84BB-CDFC9CA8E0BB}" presName="spaceBetweenRectangles" presStyleCnt="0"/>
      <dgm:spPr/>
    </dgm:pt>
    <dgm:pt modelId="{A6F55E7B-BF28-4C33-9417-081DFF6B54AB}" type="pres">
      <dgm:prSet presAssocID="{D007BBF4-086F-43D6-83CE-D2B28CE0191F}" presName="parentLin" presStyleCnt="0"/>
      <dgm:spPr/>
    </dgm:pt>
    <dgm:pt modelId="{64542781-FB0A-492F-9C42-974030035FFB}" type="pres">
      <dgm:prSet presAssocID="{D007BBF4-086F-43D6-83CE-D2B28CE0191F}" presName="parentLeftMargin" presStyleLbl="node1" presStyleIdx="0" presStyleCnt="3"/>
      <dgm:spPr/>
      <dgm:t>
        <a:bodyPr/>
        <a:lstStyle/>
        <a:p>
          <a:endParaRPr lang="es-ES"/>
        </a:p>
      </dgm:t>
    </dgm:pt>
    <dgm:pt modelId="{D79B3B35-9DCF-4D94-8BEE-85F304E15FE5}" type="pres">
      <dgm:prSet presAssocID="{D007BBF4-086F-43D6-83CE-D2B28CE0191F}" presName="parentText" presStyleLbl="node1" presStyleIdx="1" presStyleCnt="3">
        <dgm:presLayoutVars>
          <dgm:chMax val="0"/>
          <dgm:bulletEnabled val="1"/>
        </dgm:presLayoutVars>
      </dgm:prSet>
      <dgm:spPr/>
      <dgm:t>
        <a:bodyPr/>
        <a:lstStyle/>
        <a:p>
          <a:endParaRPr lang="es-ES"/>
        </a:p>
      </dgm:t>
    </dgm:pt>
    <dgm:pt modelId="{2BE5ACE2-EC81-4DE1-9028-DEADDEF3025A}" type="pres">
      <dgm:prSet presAssocID="{D007BBF4-086F-43D6-83CE-D2B28CE0191F}" presName="negativeSpace" presStyleCnt="0"/>
      <dgm:spPr/>
    </dgm:pt>
    <dgm:pt modelId="{F9F5F3A6-7309-4040-98A6-FD02ECCB57A3}" type="pres">
      <dgm:prSet presAssocID="{D007BBF4-086F-43D6-83CE-D2B28CE0191F}" presName="childText" presStyleLbl="conFgAcc1" presStyleIdx="1" presStyleCnt="3" custScaleX="85153">
        <dgm:presLayoutVars>
          <dgm:bulletEnabled val="1"/>
        </dgm:presLayoutVars>
      </dgm:prSet>
      <dgm:spPr/>
    </dgm:pt>
    <dgm:pt modelId="{AB93C7F9-98A6-4A96-BBE4-174B40EBCCE9}" type="pres">
      <dgm:prSet presAssocID="{D0989A53-13B9-40FC-9239-CDA3C8E05E51}" presName="spaceBetweenRectangles" presStyleCnt="0"/>
      <dgm:spPr/>
    </dgm:pt>
    <dgm:pt modelId="{F5FAAF49-593E-44B3-AFB2-7B052832397C}" type="pres">
      <dgm:prSet presAssocID="{84A57A1F-EC43-469F-BB62-1F4DE2F5C3D1}" presName="parentLin" presStyleCnt="0"/>
      <dgm:spPr/>
    </dgm:pt>
    <dgm:pt modelId="{4BB5D8C0-3F73-441B-A612-A05334CCA102}" type="pres">
      <dgm:prSet presAssocID="{84A57A1F-EC43-469F-BB62-1F4DE2F5C3D1}" presName="parentLeftMargin" presStyleLbl="node1" presStyleIdx="1" presStyleCnt="3"/>
      <dgm:spPr/>
      <dgm:t>
        <a:bodyPr/>
        <a:lstStyle/>
        <a:p>
          <a:endParaRPr lang="es-ES"/>
        </a:p>
      </dgm:t>
    </dgm:pt>
    <dgm:pt modelId="{50AB4BC5-3223-440B-980B-EC6188D03A54}" type="pres">
      <dgm:prSet presAssocID="{84A57A1F-EC43-469F-BB62-1F4DE2F5C3D1}" presName="parentText" presStyleLbl="node1" presStyleIdx="2" presStyleCnt="3">
        <dgm:presLayoutVars>
          <dgm:chMax val="0"/>
          <dgm:bulletEnabled val="1"/>
        </dgm:presLayoutVars>
      </dgm:prSet>
      <dgm:spPr/>
      <dgm:t>
        <a:bodyPr/>
        <a:lstStyle/>
        <a:p>
          <a:endParaRPr lang="es-ES"/>
        </a:p>
      </dgm:t>
    </dgm:pt>
    <dgm:pt modelId="{218E5604-B73E-46B9-AE5F-80D0B40FF3AA}" type="pres">
      <dgm:prSet presAssocID="{84A57A1F-EC43-469F-BB62-1F4DE2F5C3D1}" presName="negativeSpace" presStyleCnt="0"/>
      <dgm:spPr/>
    </dgm:pt>
    <dgm:pt modelId="{728E3FA7-D537-4816-9E71-D744ADC4CD08}" type="pres">
      <dgm:prSet presAssocID="{84A57A1F-EC43-469F-BB62-1F4DE2F5C3D1}" presName="childText" presStyleLbl="conFgAcc1" presStyleIdx="2" presStyleCnt="3" custScaleX="84873">
        <dgm:presLayoutVars>
          <dgm:bulletEnabled val="1"/>
        </dgm:presLayoutVars>
      </dgm:prSet>
      <dgm:spPr/>
    </dgm:pt>
  </dgm:ptLst>
  <dgm:cxnLst>
    <dgm:cxn modelId="{860B3A21-6904-455B-A3D5-8E4496CD2165}" type="presOf" srcId="{825E86BF-2EB8-4D5D-94D9-7DFE36727F50}" destId="{E2ACE176-D000-41A1-9CB4-E842D955B7E5}" srcOrd="0" destOrd="0" presId="urn:microsoft.com/office/officeart/2005/8/layout/list1"/>
    <dgm:cxn modelId="{277EDF04-BD6D-43FF-91D0-4E3E98EE07F3}" type="presOf" srcId="{84A57A1F-EC43-469F-BB62-1F4DE2F5C3D1}" destId="{4BB5D8C0-3F73-441B-A612-A05334CCA102}" srcOrd="0" destOrd="0" presId="urn:microsoft.com/office/officeart/2005/8/layout/list1"/>
    <dgm:cxn modelId="{6520B316-9068-4572-B8B1-32B8D67EBD92}" type="presOf" srcId="{D007BBF4-086F-43D6-83CE-D2B28CE0191F}" destId="{D79B3B35-9DCF-4D94-8BEE-85F304E15FE5}" srcOrd="1" destOrd="0" presId="urn:microsoft.com/office/officeart/2005/8/layout/list1"/>
    <dgm:cxn modelId="{3C2C5DFC-418C-4F8E-80F9-8525C1EA72C1}" srcId="{825E86BF-2EB8-4D5D-94D9-7DFE36727F50}" destId="{84A57A1F-EC43-469F-BB62-1F4DE2F5C3D1}" srcOrd="2" destOrd="0" parTransId="{E1DFD95D-501C-4891-B10A-2A64BB10D04D}" sibTransId="{26FA9DC8-5576-4597-9B1D-8DCB04C59C05}"/>
    <dgm:cxn modelId="{E486D3E3-E2E8-4DA3-8CB3-972132A063E5}" type="presOf" srcId="{84A57A1F-EC43-469F-BB62-1F4DE2F5C3D1}" destId="{50AB4BC5-3223-440B-980B-EC6188D03A54}" srcOrd="1" destOrd="0" presId="urn:microsoft.com/office/officeart/2005/8/layout/list1"/>
    <dgm:cxn modelId="{D0E025B0-9495-46C4-8320-DFF3517DBB8A}" srcId="{825E86BF-2EB8-4D5D-94D9-7DFE36727F50}" destId="{2DA6944F-A042-4897-9858-CBB63C9C27E2}" srcOrd="0" destOrd="0" parTransId="{B048FDB0-4798-4947-BCA4-A01A0358557C}" sibTransId="{87F013DF-D293-416D-84BB-CDFC9CA8E0BB}"/>
    <dgm:cxn modelId="{047A0282-F050-4EE0-B7F4-A7FAFD9BC540}" type="presOf" srcId="{2DA6944F-A042-4897-9858-CBB63C9C27E2}" destId="{97C5E0A7-3B36-4D02-9C93-6BBDDE1287C8}" srcOrd="0" destOrd="0" presId="urn:microsoft.com/office/officeart/2005/8/layout/list1"/>
    <dgm:cxn modelId="{E367BE2E-B804-45F1-BB6C-12B8C1B37317}" type="presOf" srcId="{2DA6944F-A042-4897-9858-CBB63C9C27E2}" destId="{D7B0360D-41B1-4FE1-BE20-A01EB6E5198E}" srcOrd="1" destOrd="0" presId="urn:microsoft.com/office/officeart/2005/8/layout/list1"/>
    <dgm:cxn modelId="{8B3D4A37-FD43-4AB6-9A62-FDA906447CB3}" srcId="{825E86BF-2EB8-4D5D-94D9-7DFE36727F50}" destId="{D007BBF4-086F-43D6-83CE-D2B28CE0191F}" srcOrd="1" destOrd="0" parTransId="{6C6302AA-3550-4A9F-8E00-7167DFC0E988}" sibTransId="{D0989A53-13B9-40FC-9239-CDA3C8E05E51}"/>
    <dgm:cxn modelId="{65645234-05A6-4BDA-97C0-5FC614B26698}" type="presOf" srcId="{D007BBF4-086F-43D6-83CE-D2B28CE0191F}" destId="{64542781-FB0A-492F-9C42-974030035FFB}" srcOrd="0" destOrd="0" presId="urn:microsoft.com/office/officeart/2005/8/layout/list1"/>
    <dgm:cxn modelId="{5CB2F94A-73F6-45FE-8323-456B2B78376E}" type="presParOf" srcId="{E2ACE176-D000-41A1-9CB4-E842D955B7E5}" destId="{609E93B1-E451-42A9-A3F1-4404B27FC563}" srcOrd="0" destOrd="0" presId="urn:microsoft.com/office/officeart/2005/8/layout/list1"/>
    <dgm:cxn modelId="{C22E5C31-84C8-47E1-84FC-56DE71EC6257}" type="presParOf" srcId="{609E93B1-E451-42A9-A3F1-4404B27FC563}" destId="{97C5E0A7-3B36-4D02-9C93-6BBDDE1287C8}" srcOrd="0" destOrd="0" presId="urn:microsoft.com/office/officeart/2005/8/layout/list1"/>
    <dgm:cxn modelId="{F98E72E3-E50C-481D-81ED-C978F8655CAB}" type="presParOf" srcId="{609E93B1-E451-42A9-A3F1-4404B27FC563}" destId="{D7B0360D-41B1-4FE1-BE20-A01EB6E5198E}" srcOrd="1" destOrd="0" presId="urn:microsoft.com/office/officeart/2005/8/layout/list1"/>
    <dgm:cxn modelId="{8B1AACA2-1887-4DBB-A253-B6E615488070}" type="presParOf" srcId="{E2ACE176-D000-41A1-9CB4-E842D955B7E5}" destId="{BDD6B001-6297-46E8-ACB9-4716DF43C3F3}" srcOrd="1" destOrd="0" presId="urn:microsoft.com/office/officeart/2005/8/layout/list1"/>
    <dgm:cxn modelId="{06671E1C-2A14-4D44-AB80-4B0461B6C76F}" type="presParOf" srcId="{E2ACE176-D000-41A1-9CB4-E842D955B7E5}" destId="{343E0A62-3669-4340-A0E7-B0EF431ABA7E}" srcOrd="2" destOrd="0" presId="urn:microsoft.com/office/officeart/2005/8/layout/list1"/>
    <dgm:cxn modelId="{EF8601F4-B1A7-4F4E-9F79-E1CE9F314B1E}" type="presParOf" srcId="{E2ACE176-D000-41A1-9CB4-E842D955B7E5}" destId="{13363911-194A-4CAB-8644-499A3661AA3E}" srcOrd="3" destOrd="0" presId="urn:microsoft.com/office/officeart/2005/8/layout/list1"/>
    <dgm:cxn modelId="{6910E4D9-8F9B-4513-B799-0219D7D9E641}" type="presParOf" srcId="{E2ACE176-D000-41A1-9CB4-E842D955B7E5}" destId="{A6F55E7B-BF28-4C33-9417-081DFF6B54AB}" srcOrd="4" destOrd="0" presId="urn:microsoft.com/office/officeart/2005/8/layout/list1"/>
    <dgm:cxn modelId="{451B1F3B-A7DD-498A-9E07-867E8539ECC1}" type="presParOf" srcId="{A6F55E7B-BF28-4C33-9417-081DFF6B54AB}" destId="{64542781-FB0A-492F-9C42-974030035FFB}" srcOrd="0" destOrd="0" presId="urn:microsoft.com/office/officeart/2005/8/layout/list1"/>
    <dgm:cxn modelId="{948C2D9F-A33A-48F4-8CDD-C146F2A5A105}" type="presParOf" srcId="{A6F55E7B-BF28-4C33-9417-081DFF6B54AB}" destId="{D79B3B35-9DCF-4D94-8BEE-85F304E15FE5}" srcOrd="1" destOrd="0" presId="urn:microsoft.com/office/officeart/2005/8/layout/list1"/>
    <dgm:cxn modelId="{8059784E-CC4D-431D-B2D2-134F5EF73B4F}" type="presParOf" srcId="{E2ACE176-D000-41A1-9CB4-E842D955B7E5}" destId="{2BE5ACE2-EC81-4DE1-9028-DEADDEF3025A}" srcOrd="5" destOrd="0" presId="urn:microsoft.com/office/officeart/2005/8/layout/list1"/>
    <dgm:cxn modelId="{1430B52E-6955-4DFA-8AB8-46BDAD50E668}" type="presParOf" srcId="{E2ACE176-D000-41A1-9CB4-E842D955B7E5}" destId="{F9F5F3A6-7309-4040-98A6-FD02ECCB57A3}" srcOrd="6" destOrd="0" presId="urn:microsoft.com/office/officeart/2005/8/layout/list1"/>
    <dgm:cxn modelId="{8595EC2E-B054-4B93-AA7E-225C52696455}" type="presParOf" srcId="{E2ACE176-D000-41A1-9CB4-E842D955B7E5}" destId="{AB93C7F9-98A6-4A96-BBE4-174B40EBCCE9}" srcOrd="7" destOrd="0" presId="urn:microsoft.com/office/officeart/2005/8/layout/list1"/>
    <dgm:cxn modelId="{5882C38B-031A-44C4-A6FE-C860CB7417D4}" type="presParOf" srcId="{E2ACE176-D000-41A1-9CB4-E842D955B7E5}" destId="{F5FAAF49-593E-44B3-AFB2-7B052832397C}" srcOrd="8" destOrd="0" presId="urn:microsoft.com/office/officeart/2005/8/layout/list1"/>
    <dgm:cxn modelId="{FC896312-7FB7-455B-BFCC-D2B59E873F0F}" type="presParOf" srcId="{F5FAAF49-593E-44B3-AFB2-7B052832397C}" destId="{4BB5D8C0-3F73-441B-A612-A05334CCA102}" srcOrd="0" destOrd="0" presId="urn:microsoft.com/office/officeart/2005/8/layout/list1"/>
    <dgm:cxn modelId="{F09FB1AC-A2E1-4894-ABA4-38B5BEBB7FCD}" type="presParOf" srcId="{F5FAAF49-593E-44B3-AFB2-7B052832397C}" destId="{50AB4BC5-3223-440B-980B-EC6188D03A54}" srcOrd="1" destOrd="0" presId="urn:microsoft.com/office/officeart/2005/8/layout/list1"/>
    <dgm:cxn modelId="{DF3125B1-DCF1-42BA-AEC2-D59E78342576}" type="presParOf" srcId="{E2ACE176-D000-41A1-9CB4-E842D955B7E5}" destId="{218E5604-B73E-46B9-AE5F-80D0B40FF3AA}" srcOrd="9" destOrd="0" presId="urn:microsoft.com/office/officeart/2005/8/layout/list1"/>
    <dgm:cxn modelId="{4F08FFE4-FF7E-4CE1-A71B-1B8C6D44C1E0}" type="presParOf" srcId="{E2ACE176-D000-41A1-9CB4-E842D955B7E5}" destId="{728E3FA7-D537-4816-9E71-D744ADC4CD08}" srcOrd="10" destOrd="0" presId="urn:microsoft.com/office/officeart/2005/8/layout/list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3F284F-6B1A-4875-BFC7-6CC8C75BDA6A}"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ES"/>
        </a:p>
      </dgm:t>
    </dgm:pt>
    <dgm:pt modelId="{B01BFD75-ED06-41B6-8AC7-107D64875AC8}">
      <dgm:prSet phldrT="[Texto]"/>
      <dgm:spPr/>
      <dgm:t>
        <a:bodyPr/>
        <a:lstStyle/>
        <a:p>
          <a:pPr algn="just"/>
          <a:r>
            <a:rPr lang="es-EC" dirty="0">
              <a:latin typeface="Arial" panose="020B0604020202020204" pitchFamily="34" charset="0"/>
              <a:cs typeface="Arial" panose="020B0604020202020204" pitchFamily="34" charset="0"/>
            </a:rPr>
            <a:t>La primera un periodo de exploración, que consistió en la observación del proceso actual,</a:t>
          </a:r>
          <a:endParaRPr lang="es-ES" dirty="0">
            <a:latin typeface="Arial" panose="020B0604020202020204" pitchFamily="34" charset="0"/>
            <a:cs typeface="Arial" panose="020B0604020202020204" pitchFamily="34" charset="0"/>
          </a:endParaRPr>
        </a:p>
      </dgm:t>
    </dgm:pt>
    <dgm:pt modelId="{309071AE-06C5-4CA9-9847-87201F318865}" type="parTrans" cxnId="{A5953F89-B41C-4923-A182-996924E1040F}">
      <dgm:prSet/>
      <dgm:spPr/>
      <dgm:t>
        <a:bodyPr/>
        <a:lstStyle/>
        <a:p>
          <a:pPr algn="just"/>
          <a:endParaRPr lang="es-ES">
            <a:latin typeface="Arial" panose="020B0604020202020204" pitchFamily="34" charset="0"/>
            <a:cs typeface="Arial" panose="020B0604020202020204" pitchFamily="34" charset="0"/>
          </a:endParaRPr>
        </a:p>
      </dgm:t>
    </dgm:pt>
    <dgm:pt modelId="{CC72A67A-B0E2-436D-8309-C26CF4CF5E39}" type="sibTrans" cxnId="{A5953F89-B41C-4923-A182-996924E1040F}">
      <dgm:prSet/>
      <dgm:spPr/>
      <dgm:t>
        <a:bodyPr/>
        <a:lstStyle/>
        <a:p>
          <a:pPr algn="just"/>
          <a:endParaRPr lang="es-ES">
            <a:latin typeface="Arial" panose="020B0604020202020204" pitchFamily="34" charset="0"/>
            <a:cs typeface="Arial" panose="020B0604020202020204" pitchFamily="34" charset="0"/>
          </a:endParaRPr>
        </a:p>
      </dgm:t>
    </dgm:pt>
    <dgm:pt modelId="{2C6D8866-C92C-4333-BECE-FEABA44F34B8}">
      <dgm:prSet phldrT="[Texto]"/>
      <dgm:spPr/>
      <dgm:t>
        <a:bodyPr/>
        <a:lstStyle/>
        <a:p>
          <a:pPr algn="just"/>
          <a:r>
            <a:rPr lang="es-EC" dirty="0">
              <a:latin typeface="Arial" panose="020B0604020202020204" pitchFamily="34" charset="0"/>
              <a:cs typeface="Arial" panose="020B0604020202020204" pitchFamily="34" charset="0"/>
            </a:rPr>
            <a:t>Seguida por entrevistas a los usuarios “Responsables de los Volcanes”, quienes revisan, analizan e interpretan la información de los eventos procesados</a:t>
          </a:r>
          <a:endParaRPr lang="es-ES" dirty="0">
            <a:latin typeface="Arial" panose="020B0604020202020204" pitchFamily="34" charset="0"/>
            <a:cs typeface="Arial" panose="020B0604020202020204" pitchFamily="34" charset="0"/>
          </a:endParaRPr>
        </a:p>
      </dgm:t>
    </dgm:pt>
    <dgm:pt modelId="{3B1C4B37-8A8F-4F1A-9587-46495FE060EE}" type="parTrans" cxnId="{F714F66D-E431-4312-B0E9-A88F53ABBF86}">
      <dgm:prSet/>
      <dgm:spPr/>
      <dgm:t>
        <a:bodyPr/>
        <a:lstStyle/>
        <a:p>
          <a:pPr algn="just"/>
          <a:endParaRPr lang="es-ES">
            <a:latin typeface="Arial" panose="020B0604020202020204" pitchFamily="34" charset="0"/>
            <a:cs typeface="Arial" panose="020B0604020202020204" pitchFamily="34" charset="0"/>
          </a:endParaRPr>
        </a:p>
      </dgm:t>
    </dgm:pt>
    <dgm:pt modelId="{B8C986DA-4976-46A5-9D50-84A7EE898D26}" type="sibTrans" cxnId="{F714F66D-E431-4312-B0E9-A88F53ABBF86}">
      <dgm:prSet/>
      <dgm:spPr/>
      <dgm:t>
        <a:bodyPr/>
        <a:lstStyle/>
        <a:p>
          <a:pPr algn="just"/>
          <a:endParaRPr lang="es-ES">
            <a:latin typeface="Arial" panose="020B0604020202020204" pitchFamily="34" charset="0"/>
            <a:cs typeface="Arial" panose="020B0604020202020204" pitchFamily="34" charset="0"/>
          </a:endParaRPr>
        </a:p>
      </dgm:t>
    </dgm:pt>
    <dgm:pt modelId="{24634732-F348-44A2-93A0-D7DD71910CFE}">
      <dgm:prSet phldrT="[Texto]"/>
      <dgm:spPr/>
      <dgm:t>
        <a:bodyPr/>
        <a:lstStyle/>
        <a:p>
          <a:pPr algn="just"/>
          <a:r>
            <a:rPr lang="es-EC" dirty="0">
              <a:latin typeface="Arial" panose="020B0604020202020204" pitchFamily="34" charset="0"/>
              <a:cs typeface="Arial" panose="020B0604020202020204" pitchFamily="34" charset="0"/>
            </a:rPr>
            <a:t>Como último punto en función de la información recopilada se realizó el formulario de requerimientos.</a:t>
          </a:r>
          <a:endParaRPr lang="es-ES" dirty="0">
            <a:latin typeface="Arial" panose="020B0604020202020204" pitchFamily="34" charset="0"/>
            <a:cs typeface="Arial" panose="020B0604020202020204" pitchFamily="34" charset="0"/>
          </a:endParaRPr>
        </a:p>
      </dgm:t>
    </dgm:pt>
    <dgm:pt modelId="{0CF66A8B-42C2-42F7-BB3E-F243E47BC697}" type="parTrans" cxnId="{49DC03A4-078D-4DFB-BD44-249AA614D4FF}">
      <dgm:prSet/>
      <dgm:spPr/>
      <dgm:t>
        <a:bodyPr/>
        <a:lstStyle/>
        <a:p>
          <a:pPr algn="just"/>
          <a:endParaRPr lang="es-ES">
            <a:latin typeface="Arial" panose="020B0604020202020204" pitchFamily="34" charset="0"/>
            <a:cs typeface="Arial" panose="020B0604020202020204" pitchFamily="34" charset="0"/>
          </a:endParaRPr>
        </a:p>
      </dgm:t>
    </dgm:pt>
    <dgm:pt modelId="{4A65642C-42E9-4C5F-9603-50ABA7C7FAF3}" type="sibTrans" cxnId="{49DC03A4-078D-4DFB-BD44-249AA614D4FF}">
      <dgm:prSet/>
      <dgm:spPr/>
      <dgm:t>
        <a:bodyPr/>
        <a:lstStyle/>
        <a:p>
          <a:pPr algn="just"/>
          <a:endParaRPr lang="es-ES">
            <a:latin typeface="Arial" panose="020B0604020202020204" pitchFamily="34" charset="0"/>
            <a:cs typeface="Arial" panose="020B0604020202020204" pitchFamily="34" charset="0"/>
          </a:endParaRPr>
        </a:p>
      </dgm:t>
    </dgm:pt>
    <dgm:pt modelId="{1F64CB5F-EDE8-49BB-BC7C-E1DC167E5C08}" type="pres">
      <dgm:prSet presAssocID="{1B3F284F-6B1A-4875-BFC7-6CC8C75BDA6A}" presName="Name0" presStyleCnt="0">
        <dgm:presLayoutVars>
          <dgm:chMax val="7"/>
          <dgm:chPref val="7"/>
          <dgm:dir/>
        </dgm:presLayoutVars>
      </dgm:prSet>
      <dgm:spPr/>
      <dgm:t>
        <a:bodyPr/>
        <a:lstStyle/>
        <a:p>
          <a:endParaRPr lang="es-ES"/>
        </a:p>
      </dgm:t>
    </dgm:pt>
    <dgm:pt modelId="{95096EC6-5C01-4762-9B0A-95DFEE63A894}" type="pres">
      <dgm:prSet presAssocID="{1B3F284F-6B1A-4875-BFC7-6CC8C75BDA6A}" presName="Name1" presStyleCnt="0"/>
      <dgm:spPr/>
    </dgm:pt>
    <dgm:pt modelId="{D4F1ECAF-168E-456A-9877-2C3322F9C350}" type="pres">
      <dgm:prSet presAssocID="{1B3F284F-6B1A-4875-BFC7-6CC8C75BDA6A}" presName="cycle" presStyleCnt="0"/>
      <dgm:spPr/>
    </dgm:pt>
    <dgm:pt modelId="{1B76C8D0-77A9-4C0A-A77E-B29013141873}" type="pres">
      <dgm:prSet presAssocID="{1B3F284F-6B1A-4875-BFC7-6CC8C75BDA6A}" presName="srcNode" presStyleLbl="node1" presStyleIdx="0" presStyleCnt="3"/>
      <dgm:spPr/>
    </dgm:pt>
    <dgm:pt modelId="{EE7D8095-C58A-4DAD-8F10-DCC2E903F520}" type="pres">
      <dgm:prSet presAssocID="{1B3F284F-6B1A-4875-BFC7-6CC8C75BDA6A}" presName="conn" presStyleLbl="parChTrans1D2" presStyleIdx="0" presStyleCnt="1"/>
      <dgm:spPr/>
      <dgm:t>
        <a:bodyPr/>
        <a:lstStyle/>
        <a:p>
          <a:endParaRPr lang="es-ES"/>
        </a:p>
      </dgm:t>
    </dgm:pt>
    <dgm:pt modelId="{72139FA8-66CB-4B7B-BD8A-68B15B800E8F}" type="pres">
      <dgm:prSet presAssocID="{1B3F284F-6B1A-4875-BFC7-6CC8C75BDA6A}" presName="extraNode" presStyleLbl="node1" presStyleIdx="0" presStyleCnt="3"/>
      <dgm:spPr/>
    </dgm:pt>
    <dgm:pt modelId="{3BD8FBDD-A93E-49EF-B944-19A7122C61CD}" type="pres">
      <dgm:prSet presAssocID="{1B3F284F-6B1A-4875-BFC7-6CC8C75BDA6A}" presName="dstNode" presStyleLbl="node1" presStyleIdx="0" presStyleCnt="3"/>
      <dgm:spPr/>
    </dgm:pt>
    <dgm:pt modelId="{B0CCFEC8-01CD-4B1D-824A-CBF54E2FE26B}" type="pres">
      <dgm:prSet presAssocID="{B01BFD75-ED06-41B6-8AC7-107D64875AC8}" presName="text_1" presStyleLbl="node1" presStyleIdx="0" presStyleCnt="3">
        <dgm:presLayoutVars>
          <dgm:bulletEnabled val="1"/>
        </dgm:presLayoutVars>
      </dgm:prSet>
      <dgm:spPr/>
      <dgm:t>
        <a:bodyPr/>
        <a:lstStyle/>
        <a:p>
          <a:endParaRPr lang="es-ES"/>
        </a:p>
      </dgm:t>
    </dgm:pt>
    <dgm:pt modelId="{5B3F4083-636B-457B-800A-63A8FDF4646D}" type="pres">
      <dgm:prSet presAssocID="{B01BFD75-ED06-41B6-8AC7-107D64875AC8}" presName="accent_1" presStyleCnt="0"/>
      <dgm:spPr/>
    </dgm:pt>
    <dgm:pt modelId="{2D9A1823-821C-499E-B7BD-72DB6F7204DD}" type="pres">
      <dgm:prSet presAssocID="{B01BFD75-ED06-41B6-8AC7-107D64875AC8}" presName="accentRepeatNode" presStyleLbl="solidFgAcc1" presStyleIdx="0" presStyleCnt="3"/>
      <dgm:spPr/>
    </dgm:pt>
    <dgm:pt modelId="{16546975-D27D-4927-B2C3-40D895D18BD3}" type="pres">
      <dgm:prSet presAssocID="{2C6D8866-C92C-4333-BECE-FEABA44F34B8}" presName="text_2" presStyleLbl="node1" presStyleIdx="1" presStyleCnt="3">
        <dgm:presLayoutVars>
          <dgm:bulletEnabled val="1"/>
        </dgm:presLayoutVars>
      </dgm:prSet>
      <dgm:spPr/>
      <dgm:t>
        <a:bodyPr/>
        <a:lstStyle/>
        <a:p>
          <a:endParaRPr lang="es-ES"/>
        </a:p>
      </dgm:t>
    </dgm:pt>
    <dgm:pt modelId="{B0435BED-9565-4B35-8F4C-693E9993198D}" type="pres">
      <dgm:prSet presAssocID="{2C6D8866-C92C-4333-BECE-FEABA44F34B8}" presName="accent_2" presStyleCnt="0"/>
      <dgm:spPr/>
    </dgm:pt>
    <dgm:pt modelId="{B6680BD8-C3CF-4F45-8010-051EAA914985}" type="pres">
      <dgm:prSet presAssocID="{2C6D8866-C92C-4333-BECE-FEABA44F34B8}" presName="accentRepeatNode" presStyleLbl="solidFgAcc1" presStyleIdx="1" presStyleCnt="3"/>
      <dgm:spPr/>
    </dgm:pt>
    <dgm:pt modelId="{1D4542B3-8D54-4A38-BAEA-D8647A060C1B}" type="pres">
      <dgm:prSet presAssocID="{24634732-F348-44A2-93A0-D7DD71910CFE}" presName="text_3" presStyleLbl="node1" presStyleIdx="2" presStyleCnt="3">
        <dgm:presLayoutVars>
          <dgm:bulletEnabled val="1"/>
        </dgm:presLayoutVars>
      </dgm:prSet>
      <dgm:spPr/>
      <dgm:t>
        <a:bodyPr/>
        <a:lstStyle/>
        <a:p>
          <a:endParaRPr lang="es-ES"/>
        </a:p>
      </dgm:t>
    </dgm:pt>
    <dgm:pt modelId="{D15F6E37-FCB3-4C88-9661-2A13817BE3D3}" type="pres">
      <dgm:prSet presAssocID="{24634732-F348-44A2-93A0-D7DD71910CFE}" presName="accent_3" presStyleCnt="0"/>
      <dgm:spPr/>
    </dgm:pt>
    <dgm:pt modelId="{1E01EAA6-A467-4521-84F4-944E0440B616}" type="pres">
      <dgm:prSet presAssocID="{24634732-F348-44A2-93A0-D7DD71910CFE}" presName="accentRepeatNode" presStyleLbl="solidFgAcc1" presStyleIdx="2" presStyleCnt="3"/>
      <dgm:spPr/>
    </dgm:pt>
  </dgm:ptLst>
  <dgm:cxnLst>
    <dgm:cxn modelId="{E9A42AB1-6653-4E27-ABC8-24745D28D4D9}" type="presOf" srcId="{24634732-F348-44A2-93A0-D7DD71910CFE}" destId="{1D4542B3-8D54-4A38-BAEA-D8647A060C1B}" srcOrd="0" destOrd="0" presId="urn:microsoft.com/office/officeart/2008/layout/VerticalCurvedList"/>
    <dgm:cxn modelId="{6FE5840D-C1D1-4D79-A3E3-0A2A2EDB72D4}" type="presOf" srcId="{1B3F284F-6B1A-4875-BFC7-6CC8C75BDA6A}" destId="{1F64CB5F-EDE8-49BB-BC7C-E1DC167E5C08}" srcOrd="0" destOrd="0" presId="urn:microsoft.com/office/officeart/2008/layout/VerticalCurvedList"/>
    <dgm:cxn modelId="{A5953F89-B41C-4923-A182-996924E1040F}" srcId="{1B3F284F-6B1A-4875-BFC7-6CC8C75BDA6A}" destId="{B01BFD75-ED06-41B6-8AC7-107D64875AC8}" srcOrd="0" destOrd="0" parTransId="{309071AE-06C5-4CA9-9847-87201F318865}" sibTransId="{CC72A67A-B0E2-436D-8309-C26CF4CF5E39}"/>
    <dgm:cxn modelId="{390FFA57-F689-44F4-BEC7-796196D22A86}" type="presOf" srcId="{B01BFD75-ED06-41B6-8AC7-107D64875AC8}" destId="{B0CCFEC8-01CD-4B1D-824A-CBF54E2FE26B}" srcOrd="0" destOrd="0" presId="urn:microsoft.com/office/officeart/2008/layout/VerticalCurvedList"/>
    <dgm:cxn modelId="{F714F66D-E431-4312-B0E9-A88F53ABBF86}" srcId="{1B3F284F-6B1A-4875-BFC7-6CC8C75BDA6A}" destId="{2C6D8866-C92C-4333-BECE-FEABA44F34B8}" srcOrd="1" destOrd="0" parTransId="{3B1C4B37-8A8F-4F1A-9587-46495FE060EE}" sibTransId="{B8C986DA-4976-46A5-9D50-84A7EE898D26}"/>
    <dgm:cxn modelId="{569216A7-EBF3-46B8-84E5-41AD72F44251}" type="presOf" srcId="{2C6D8866-C92C-4333-BECE-FEABA44F34B8}" destId="{16546975-D27D-4927-B2C3-40D895D18BD3}" srcOrd="0" destOrd="0" presId="urn:microsoft.com/office/officeart/2008/layout/VerticalCurvedList"/>
    <dgm:cxn modelId="{49DC03A4-078D-4DFB-BD44-249AA614D4FF}" srcId="{1B3F284F-6B1A-4875-BFC7-6CC8C75BDA6A}" destId="{24634732-F348-44A2-93A0-D7DD71910CFE}" srcOrd="2" destOrd="0" parTransId="{0CF66A8B-42C2-42F7-BB3E-F243E47BC697}" sibTransId="{4A65642C-42E9-4C5F-9603-50ABA7C7FAF3}"/>
    <dgm:cxn modelId="{250FA923-30C8-467A-A0A0-5402A9C48CEF}" type="presOf" srcId="{CC72A67A-B0E2-436D-8309-C26CF4CF5E39}" destId="{EE7D8095-C58A-4DAD-8F10-DCC2E903F520}" srcOrd="0" destOrd="0" presId="urn:microsoft.com/office/officeart/2008/layout/VerticalCurvedList"/>
    <dgm:cxn modelId="{D745AE68-2CB8-4BFA-9691-573A579B01B7}" type="presParOf" srcId="{1F64CB5F-EDE8-49BB-BC7C-E1DC167E5C08}" destId="{95096EC6-5C01-4762-9B0A-95DFEE63A894}" srcOrd="0" destOrd="0" presId="urn:microsoft.com/office/officeart/2008/layout/VerticalCurvedList"/>
    <dgm:cxn modelId="{A34A30DE-90A7-40C3-81C8-C4EBE5DE8ECB}" type="presParOf" srcId="{95096EC6-5C01-4762-9B0A-95DFEE63A894}" destId="{D4F1ECAF-168E-456A-9877-2C3322F9C350}" srcOrd="0" destOrd="0" presId="urn:microsoft.com/office/officeart/2008/layout/VerticalCurvedList"/>
    <dgm:cxn modelId="{E7C25CB3-0BFE-42A8-B0B8-CE5E34488086}" type="presParOf" srcId="{D4F1ECAF-168E-456A-9877-2C3322F9C350}" destId="{1B76C8D0-77A9-4C0A-A77E-B29013141873}" srcOrd="0" destOrd="0" presId="urn:microsoft.com/office/officeart/2008/layout/VerticalCurvedList"/>
    <dgm:cxn modelId="{690EBA3F-D24A-4CCC-AE0E-81839838AF0C}" type="presParOf" srcId="{D4F1ECAF-168E-456A-9877-2C3322F9C350}" destId="{EE7D8095-C58A-4DAD-8F10-DCC2E903F520}" srcOrd="1" destOrd="0" presId="urn:microsoft.com/office/officeart/2008/layout/VerticalCurvedList"/>
    <dgm:cxn modelId="{83007E69-8E21-4264-BD3C-2F193E6CD59A}" type="presParOf" srcId="{D4F1ECAF-168E-456A-9877-2C3322F9C350}" destId="{72139FA8-66CB-4B7B-BD8A-68B15B800E8F}" srcOrd="2" destOrd="0" presId="urn:microsoft.com/office/officeart/2008/layout/VerticalCurvedList"/>
    <dgm:cxn modelId="{E6DD5A48-D78E-4766-BA59-B9199B3A3990}" type="presParOf" srcId="{D4F1ECAF-168E-456A-9877-2C3322F9C350}" destId="{3BD8FBDD-A93E-49EF-B944-19A7122C61CD}" srcOrd="3" destOrd="0" presId="urn:microsoft.com/office/officeart/2008/layout/VerticalCurvedList"/>
    <dgm:cxn modelId="{C51CE443-4D8D-4338-98A8-A37F3396F9BE}" type="presParOf" srcId="{95096EC6-5C01-4762-9B0A-95DFEE63A894}" destId="{B0CCFEC8-01CD-4B1D-824A-CBF54E2FE26B}" srcOrd="1" destOrd="0" presId="urn:microsoft.com/office/officeart/2008/layout/VerticalCurvedList"/>
    <dgm:cxn modelId="{B1598563-E47C-43E8-8ED2-5B2AD588ECDD}" type="presParOf" srcId="{95096EC6-5C01-4762-9B0A-95DFEE63A894}" destId="{5B3F4083-636B-457B-800A-63A8FDF4646D}" srcOrd="2" destOrd="0" presId="urn:microsoft.com/office/officeart/2008/layout/VerticalCurvedList"/>
    <dgm:cxn modelId="{E92847D3-4B39-4E15-8A04-1D466AAC3C33}" type="presParOf" srcId="{5B3F4083-636B-457B-800A-63A8FDF4646D}" destId="{2D9A1823-821C-499E-B7BD-72DB6F7204DD}" srcOrd="0" destOrd="0" presId="urn:microsoft.com/office/officeart/2008/layout/VerticalCurvedList"/>
    <dgm:cxn modelId="{66CD3208-B26F-4CD3-8B01-157F4D068857}" type="presParOf" srcId="{95096EC6-5C01-4762-9B0A-95DFEE63A894}" destId="{16546975-D27D-4927-B2C3-40D895D18BD3}" srcOrd="3" destOrd="0" presId="urn:microsoft.com/office/officeart/2008/layout/VerticalCurvedList"/>
    <dgm:cxn modelId="{0A5D4FD1-30E6-4A54-A16C-F3342CB8ACD7}" type="presParOf" srcId="{95096EC6-5C01-4762-9B0A-95DFEE63A894}" destId="{B0435BED-9565-4B35-8F4C-693E9993198D}" srcOrd="4" destOrd="0" presId="urn:microsoft.com/office/officeart/2008/layout/VerticalCurvedList"/>
    <dgm:cxn modelId="{4A9CBCDB-9D8B-4A95-81EE-86CA2FC74017}" type="presParOf" srcId="{B0435BED-9565-4B35-8F4C-693E9993198D}" destId="{B6680BD8-C3CF-4F45-8010-051EAA914985}" srcOrd="0" destOrd="0" presId="urn:microsoft.com/office/officeart/2008/layout/VerticalCurvedList"/>
    <dgm:cxn modelId="{F516B150-E672-44EA-AE89-07C882111A2F}" type="presParOf" srcId="{95096EC6-5C01-4762-9B0A-95DFEE63A894}" destId="{1D4542B3-8D54-4A38-BAEA-D8647A060C1B}" srcOrd="5" destOrd="0" presId="urn:microsoft.com/office/officeart/2008/layout/VerticalCurvedList"/>
    <dgm:cxn modelId="{6B994813-11DB-479A-89C2-1CB67A99C288}" type="presParOf" srcId="{95096EC6-5C01-4762-9B0A-95DFEE63A894}" destId="{D15F6E37-FCB3-4C88-9661-2A13817BE3D3}" srcOrd="6" destOrd="0" presId="urn:microsoft.com/office/officeart/2008/layout/VerticalCurvedList"/>
    <dgm:cxn modelId="{BFF9849E-D0E3-4D5C-B490-13EC8F9FDE72}" type="presParOf" srcId="{D15F6E37-FCB3-4C88-9661-2A13817BE3D3}" destId="{1E01EAA6-A467-4521-84F4-944E0440B616}"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026511-2904-4AFA-9FC0-5B305ABF730D}"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ES"/>
        </a:p>
      </dgm:t>
    </dgm:pt>
    <dgm:pt modelId="{85E520AF-60A5-473E-9860-2640AE5FBCB4}">
      <dgm:prSet phldrT="[Texto]" custT="1"/>
      <dgm:spPr/>
      <dgm:t>
        <a:bodyPr/>
        <a:lstStyle/>
        <a:p>
          <a:pPr algn="just"/>
          <a:r>
            <a:rPr lang="es-ES" sz="1700" u="none" dirty="0">
              <a:latin typeface="Arial" panose="020B0604020202020204" pitchFamily="34" charset="0"/>
              <a:cs typeface="Arial" panose="020B0604020202020204" pitchFamily="34" charset="0"/>
            </a:rPr>
            <a:t>El proceso utilizado actualmente permite el acceso a la información sismo-volcánica cumpliendo con su objetivo de permitir la accesibilidad a la información sismo-volcánica.</a:t>
          </a:r>
          <a:endParaRPr lang="es-ES" sz="1700" dirty="0">
            <a:latin typeface="Arial" panose="020B0604020202020204" pitchFamily="34" charset="0"/>
            <a:cs typeface="Arial" panose="020B0604020202020204" pitchFamily="34" charset="0"/>
          </a:endParaRPr>
        </a:p>
      </dgm:t>
    </dgm:pt>
    <dgm:pt modelId="{8697160A-8650-4988-95A9-ED2480079005}" type="parTrans" cxnId="{2F980D23-8D6D-47A3-86E7-8043A724EE5E}">
      <dgm:prSet/>
      <dgm:spPr/>
      <dgm:t>
        <a:bodyPr/>
        <a:lstStyle/>
        <a:p>
          <a:endParaRPr lang="es-ES" sz="1700">
            <a:latin typeface="Arial" panose="020B0604020202020204" pitchFamily="34" charset="0"/>
            <a:cs typeface="Arial" panose="020B0604020202020204" pitchFamily="34" charset="0"/>
          </a:endParaRPr>
        </a:p>
      </dgm:t>
    </dgm:pt>
    <dgm:pt modelId="{5271DCE9-3997-4850-9B81-38FE5B14FC5C}" type="sibTrans" cxnId="{2F980D23-8D6D-47A3-86E7-8043A724EE5E}">
      <dgm:prSet/>
      <dgm:spPr/>
      <dgm:t>
        <a:bodyPr/>
        <a:lstStyle/>
        <a:p>
          <a:endParaRPr lang="es-ES" sz="1700">
            <a:latin typeface="Arial" panose="020B0604020202020204" pitchFamily="34" charset="0"/>
            <a:cs typeface="Arial" panose="020B0604020202020204" pitchFamily="34" charset="0"/>
          </a:endParaRPr>
        </a:p>
      </dgm:t>
    </dgm:pt>
    <dgm:pt modelId="{8B660DF0-7607-4BC0-9B9F-EDAFCFC57659}">
      <dgm:prSet phldrT="[Texto]" custT="1"/>
      <dgm:spPr/>
      <dgm:t>
        <a:bodyPr/>
        <a:lstStyle/>
        <a:p>
          <a:pPr algn="just"/>
          <a:r>
            <a:rPr lang="es-ES" sz="1700" u="none" dirty="0">
              <a:latin typeface="Arial" panose="020B0604020202020204" pitchFamily="34" charset="0"/>
              <a:cs typeface="Arial" panose="020B0604020202020204" pitchFamily="34" charset="0"/>
            </a:rPr>
            <a:t>El sistema propuesto es una plataforma en la cual se ha automatizado tareas que al momento se realizan de forma manual por los usuarios.</a:t>
          </a:r>
          <a:endParaRPr lang="es-ES" sz="1700" dirty="0">
            <a:latin typeface="Arial" panose="020B0604020202020204" pitchFamily="34" charset="0"/>
            <a:cs typeface="Arial" panose="020B0604020202020204" pitchFamily="34" charset="0"/>
          </a:endParaRPr>
        </a:p>
      </dgm:t>
    </dgm:pt>
    <dgm:pt modelId="{62688E80-C313-4FB9-8436-B62CDE5A33FD}" type="parTrans" cxnId="{361CB33E-5229-4C33-9353-222886D49E86}">
      <dgm:prSet/>
      <dgm:spPr/>
      <dgm:t>
        <a:bodyPr/>
        <a:lstStyle/>
        <a:p>
          <a:endParaRPr lang="es-ES" sz="1700">
            <a:latin typeface="Arial" panose="020B0604020202020204" pitchFamily="34" charset="0"/>
            <a:cs typeface="Arial" panose="020B0604020202020204" pitchFamily="34" charset="0"/>
          </a:endParaRPr>
        </a:p>
      </dgm:t>
    </dgm:pt>
    <dgm:pt modelId="{8DB73CBD-431C-4873-A4BB-3D6A532220F6}" type="sibTrans" cxnId="{361CB33E-5229-4C33-9353-222886D49E86}">
      <dgm:prSet/>
      <dgm:spPr/>
      <dgm:t>
        <a:bodyPr/>
        <a:lstStyle/>
        <a:p>
          <a:endParaRPr lang="es-ES" sz="1700">
            <a:latin typeface="Arial" panose="020B0604020202020204" pitchFamily="34" charset="0"/>
            <a:cs typeface="Arial" panose="020B0604020202020204" pitchFamily="34" charset="0"/>
          </a:endParaRPr>
        </a:p>
      </dgm:t>
    </dgm:pt>
    <dgm:pt modelId="{BC59BD6E-084A-46B2-8347-C6F8F5059EDA}">
      <dgm:prSet phldrT="[Texto]" custT="1"/>
      <dgm:spPr/>
      <dgm:t>
        <a:bodyPr/>
        <a:lstStyle/>
        <a:p>
          <a:r>
            <a:rPr lang="es-ES" sz="1700" u="none" dirty="0">
              <a:latin typeface="Arial" panose="020B0604020202020204" pitchFamily="34" charset="0"/>
              <a:cs typeface="Arial" panose="020B0604020202020204" pitchFamily="34" charset="0"/>
            </a:rPr>
            <a:t>El sistema propuesto permite a los usuarios acceder directamente a la información de una manera amigable, fácil y con una mejora considerable en cuanto al tiempo de acceso a la información.</a:t>
          </a:r>
          <a:endParaRPr lang="es-ES" sz="1700" dirty="0">
            <a:latin typeface="Arial" panose="020B0604020202020204" pitchFamily="34" charset="0"/>
            <a:cs typeface="Arial" panose="020B0604020202020204" pitchFamily="34" charset="0"/>
          </a:endParaRPr>
        </a:p>
      </dgm:t>
    </dgm:pt>
    <dgm:pt modelId="{55BDB0D4-2C39-4F41-BF4D-4E43148BAD74}" type="parTrans" cxnId="{48CE42AF-8DCB-4DCC-A79E-7532A18F28C3}">
      <dgm:prSet/>
      <dgm:spPr/>
      <dgm:t>
        <a:bodyPr/>
        <a:lstStyle/>
        <a:p>
          <a:endParaRPr lang="es-ES" sz="1700">
            <a:latin typeface="Arial" panose="020B0604020202020204" pitchFamily="34" charset="0"/>
            <a:cs typeface="Arial" panose="020B0604020202020204" pitchFamily="34" charset="0"/>
          </a:endParaRPr>
        </a:p>
      </dgm:t>
    </dgm:pt>
    <dgm:pt modelId="{C4430CCA-4E53-4EFE-8F08-1BE42BFD97B3}" type="sibTrans" cxnId="{48CE42AF-8DCB-4DCC-A79E-7532A18F28C3}">
      <dgm:prSet/>
      <dgm:spPr/>
      <dgm:t>
        <a:bodyPr/>
        <a:lstStyle/>
        <a:p>
          <a:endParaRPr lang="es-ES" sz="1700">
            <a:latin typeface="Arial" panose="020B0604020202020204" pitchFamily="34" charset="0"/>
            <a:cs typeface="Arial" panose="020B0604020202020204" pitchFamily="34" charset="0"/>
          </a:endParaRPr>
        </a:p>
      </dgm:t>
    </dgm:pt>
    <dgm:pt modelId="{E8D96821-B941-47C7-9915-1BCD1B50ECD6}" type="pres">
      <dgm:prSet presAssocID="{D5026511-2904-4AFA-9FC0-5B305ABF730D}" presName="Name0" presStyleCnt="0">
        <dgm:presLayoutVars>
          <dgm:chMax val="7"/>
          <dgm:chPref val="7"/>
          <dgm:dir/>
        </dgm:presLayoutVars>
      </dgm:prSet>
      <dgm:spPr/>
      <dgm:t>
        <a:bodyPr/>
        <a:lstStyle/>
        <a:p>
          <a:endParaRPr lang="es-ES"/>
        </a:p>
      </dgm:t>
    </dgm:pt>
    <dgm:pt modelId="{317B3E29-20D6-4109-804C-27E5E485FA7E}" type="pres">
      <dgm:prSet presAssocID="{D5026511-2904-4AFA-9FC0-5B305ABF730D}" presName="Name1" presStyleCnt="0"/>
      <dgm:spPr/>
    </dgm:pt>
    <dgm:pt modelId="{E9B00388-6D78-41E7-BA49-9FABFA8FCD23}" type="pres">
      <dgm:prSet presAssocID="{D5026511-2904-4AFA-9FC0-5B305ABF730D}" presName="cycle" presStyleCnt="0"/>
      <dgm:spPr/>
    </dgm:pt>
    <dgm:pt modelId="{CCEE39FA-C92D-4A65-93A1-070D441B1969}" type="pres">
      <dgm:prSet presAssocID="{D5026511-2904-4AFA-9FC0-5B305ABF730D}" presName="srcNode" presStyleLbl="node1" presStyleIdx="0" presStyleCnt="3"/>
      <dgm:spPr/>
    </dgm:pt>
    <dgm:pt modelId="{5C2375E2-19F9-45BD-969C-5AE603D30F35}" type="pres">
      <dgm:prSet presAssocID="{D5026511-2904-4AFA-9FC0-5B305ABF730D}" presName="conn" presStyleLbl="parChTrans1D2" presStyleIdx="0" presStyleCnt="1"/>
      <dgm:spPr/>
      <dgm:t>
        <a:bodyPr/>
        <a:lstStyle/>
        <a:p>
          <a:endParaRPr lang="es-ES"/>
        </a:p>
      </dgm:t>
    </dgm:pt>
    <dgm:pt modelId="{CC21822E-E5B7-4689-953F-3CDC2944A42B}" type="pres">
      <dgm:prSet presAssocID="{D5026511-2904-4AFA-9FC0-5B305ABF730D}" presName="extraNode" presStyleLbl="node1" presStyleIdx="0" presStyleCnt="3"/>
      <dgm:spPr/>
    </dgm:pt>
    <dgm:pt modelId="{4B38B0C0-1C0A-42FD-9B24-AE9E2D1F7F65}" type="pres">
      <dgm:prSet presAssocID="{D5026511-2904-4AFA-9FC0-5B305ABF730D}" presName="dstNode" presStyleLbl="node1" presStyleIdx="0" presStyleCnt="3"/>
      <dgm:spPr/>
    </dgm:pt>
    <dgm:pt modelId="{AF78D46A-80BC-41E2-91EA-BCDDA68E65A2}" type="pres">
      <dgm:prSet presAssocID="{85E520AF-60A5-473E-9860-2640AE5FBCB4}" presName="text_1" presStyleLbl="node1" presStyleIdx="0" presStyleCnt="3">
        <dgm:presLayoutVars>
          <dgm:bulletEnabled val="1"/>
        </dgm:presLayoutVars>
      </dgm:prSet>
      <dgm:spPr/>
      <dgm:t>
        <a:bodyPr/>
        <a:lstStyle/>
        <a:p>
          <a:endParaRPr lang="es-ES"/>
        </a:p>
      </dgm:t>
    </dgm:pt>
    <dgm:pt modelId="{02C15ED7-94F7-470D-B93E-E37D3CAB83B4}" type="pres">
      <dgm:prSet presAssocID="{85E520AF-60A5-473E-9860-2640AE5FBCB4}" presName="accent_1" presStyleCnt="0"/>
      <dgm:spPr/>
    </dgm:pt>
    <dgm:pt modelId="{EF3B6A88-47D0-4D89-8610-E115DA0584C6}" type="pres">
      <dgm:prSet presAssocID="{85E520AF-60A5-473E-9860-2640AE5FBCB4}" presName="accentRepeatNode" presStyleLbl="solidFgAcc1" presStyleIdx="0" presStyleCnt="3"/>
      <dgm:spPr/>
    </dgm:pt>
    <dgm:pt modelId="{251CF089-47DE-47D4-9C20-DF3A1472ADF9}" type="pres">
      <dgm:prSet presAssocID="{8B660DF0-7607-4BC0-9B9F-EDAFCFC57659}" presName="text_2" presStyleLbl="node1" presStyleIdx="1" presStyleCnt="3">
        <dgm:presLayoutVars>
          <dgm:bulletEnabled val="1"/>
        </dgm:presLayoutVars>
      </dgm:prSet>
      <dgm:spPr/>
      <dgm:t>
        <a:bodyPr/>
        <a:lstStyle/>
        <a:p>
          <a:endParaRPr lang="es-ES"/>
        </a:p>
      </dgm:t>
    </dgm:pt>
    <dgm:pt modelId="{C33C1CB1-AD0A-4941-AE53-7A15CD2BA9CA}" type="pres">
      <dgm:prSet presAssocID="{8B660DF0-7607-4BC0-9B9F-EDAFCFC57659}" presName="accent_2" presStyleCnt="0"/>
      <dgm:spPr/>
    </dgm:pt>
    <dgm:pt modelId="{E101FFF5-1176-47DD-A27C-0DEFA930BCF3}" type="pres">
      <dgm:prSet presAssocID="{8B660DF0-7607-4BC0-9B9F-EDAFCFC57659}" presName="accentRepeatNode" presStyleLbl="solidFgAcc1" presStyleIdx="1" presStyleCnt="3"/>
      <dgm:spPr/>
    </dgm:pt>
    <dgm:pt modelId="{5E623D0E-7639-44EB-89F2-72B8AC900347}" type="pres">
      <dgm:prSet presAssocID="{BC59BD6E-084A-46B2-8347-C6F8F5059EDA}" presName="text_3" presStyleLbl="node1" presStyleIdx="2" presStyleCnt="3">
        <dgm:presLayoutVars>
          <dgm:bulletEnabled val="1"/>
        </dgm:presLayoutVars>
      </dgm:prSet>
      <dgm:spPr/>
      <dgm:t>
        <a:bodyPr/>
        <a:lstStyle/>
        <a:p>
          <a:endParaRPr lang="es-ES"/>
        </a:p>
      </dgm:t>
    </dgm:pt>
    <dgm:pt modelId="{29DB314A-4B5D-48FF-BE16-89C45820BD2D}" type="pres">
      <dgm:prSet presAssocID="{BC59BD6E-084A-46B2-8347-C6F8F5059EDA}" presName="accent_3" presStyleCnt="0"/>
      <dgm:spPr/>
    </dgm:pt>
    <dgm:pt modelId="{220347BE-9D74-4C4C-9792-EC2BB7143897}" type="pres">
      <dgm:prSet presAssocID="{BC59BD6E-084A-46B2-8347-C6F8F5059EDA}" presName="accentRepeatNode" presStyleLbl="solidFgAcc1" presStyleIdx="2" presStyleCnt="3"/>
      <dgm:spPr/>
    </dgm:pt>
  </dgm:ptLst>
  <dgm:cxnLst>
    <dgm:cxn modelId="{89816FF3-8B9B-47DA-A444-EFC0D84F7F2D}" type="presOf" srcId="{85E520AF-60A5-473E-9860-2640AE5FBCB4}" destId="{AF78D46A-80BC-41E2-91EA-BCDDA68E65A2}" srcOrd="0" destOrd="0" presId="urn:microsoft.com/office/officeart/2008/layout/VerticalCurvedList"/>
    <dgm:cxn modelId="{39579AA5-A7C9-493A-9D48-3B85E004538F}" type="presOf" srcId="{5271DCE9-3997-4850-9B81-38FE5B14FC5C}" destId="{5C2375E2-19F9-45BD-969C-5AE603D30F35}" srcOrd="0" destOrd="0" presId="urn:microsoft.com/office/officeart/2008/layout/VerticalCurvedList"/>
    <dgm:cxn modelId="{250D7117-A6FA-4FD5-909A-35A4D393F5C2}" type="presOf" srcId="{8B660DF0-7607-4BC0-9B9F-EDAFCFC57659}" destId="{251CF089-47DE-47D4-9C20-DF3A1472ADF9}" srcOrd="0" destOrd="0" presId="urn:microsoft.com/office/officeart/2008/layout/VerticalCurvedList"/>
    <dgm:cxn modelId="{2F980D23-8D6D-47A3-86E7-8043A724EE5E}" srcId="{D5026511-2904-4AFA-9FC0-5B305ABF730D}" destId="{85E520AF-60A5-473E-9860-2640AE5FBCB4}" srcOrd="0" destOrd="0" parTransId="{8697160A-8650-4988-95A9-ED2480079005}" sibTransId="{5271DCE9-3997-4850-9B81-38FE5B14FC5C}"/>
    <dgm:cxn modelId="{66B8B3D0-D24F-4226-AA10-A49A32AEFDF2}" type="presOf" srcId="{BC59BD6E-084A-46B2-8347-C6F8F5059EDA}" destId="{5E623D0E-7639-44EB-89F2-72B8AC900347}" srcOrd="0" destOrd="0" presId="urn:microsoft.com/office/officeart/2008/layout/VerticalCurvedList"/>
    <dgm:cxn modelId="{361CB33E-5229-4C33-9353-222886D49E86}" srcId="{D5026511-2904-4AFA-9FC0-5B305ABF730D}" destId="{8B660DF0-7607-4BC0-9B9F-EDAFCFC57659}" srcOrd="1" destOrd="0" parTransId="{62688E80-C313-4FB9-8436-B62CDE5A33FD}" sibTransId="{8DB73CBD-431C-4873-A4BB-3D6A532220F6}"/>
    <dgm:cxn modelId="{48CE42AF-8DCB-4DCC-A79E-7532A18F28C3}" srcId="{D5026511-2904-4AFA-9FC0-5B305ABF730D}" destId="{BC59BD6E-084A-46B2-8347-C6F8F5059EDA}" srcOrd="2" destOrd="0" parTransId="{55BDB0D4-2C39-4F41-BF4D-4E43148BAD74}" sibTransId="{C4430CCA-4E53-4EFE-8F08-1BE42BFD97B3}"/>
    <dgm:cxn modelId="{B20C54F5-642F-4DC1-9E03-BE0F11F68B34}" type="presOf" srcId="{D5026511-2904-4AFA-9FC0-5B305ABF730D}" destId="{E8D96821-B941-47C7-9915-1BCD1B50ECD6}" srcOrd="0" destOrd="0" presId="urn:microsoft.com/office/officeart/2008/layout/VerticalCurvedList"/>
    <dgm:cxn modelId="{FE9F4E67-93FE-433D-9CBC-19777D18ACD8}" type="presParOf" srcId="{E8D96821-B941-47C7-9915-1BCD1B50ECD6}" destId="{317B3E29-20D6-4109-804C-27E5E485FA7E}" srcOrd="0" destOrd="0" presId="urn:microsoft.com/office/officeart/2008/layout/VerticalCurvedList"/>
    <dgm:cxn modelId="{59F00642-0BB9-44D6-8A6D-080A7892F02B}" type="presParOf" srcId="{317B3E29-20D6-4109-804C-27E5E485FA7E}" destId="{E9B00388-6D78-41E7-BA49-9FABFA8FCD23}" srcOrd="0" destOrd="0" presId="urn:microsoft.com/office/officeart/2008/layout/VerticalCurvedList"/>
    <dgm:cxn modelId="{6C39C211-28DF-46D4-BFC5-5A5760E08541}" type="presParOf" srcId="{E9B00388-6D78-41E7-BA49-9FABFA8FCD23}" destId="{CCEE39FA-C92D-4A65-93A1-070D441B1969}" srcOrd="0" destOrd="0" presId="urn:microsoft.com/office/officeart/2008/layout/VerticalCurvedList"/>
    <dgm:cxn modelId="{4F6611A7-05EC-457A-BEDB-789A13E616CC}" type="presParOf" srcId="{E9B00388-6D78-41E7-BA49-9FABFA8FCD23}" destId="{5C2375E2-19F9-45BD-969C-5AE603D30F35}" srcOrd="1" destOrd="0" presId="urn:microsoft.com/office/officeart/2008/layout/VerticalCurvedList"/>
    <dgm:cxn modelId="{A739F9F8-17A4-4A6F-93A3-D0727F95582B}" type="presParOf" srcId="{E9B00388-6D78-41E7-BA49-9FABFA8FCD23}" destId="{CC21822E-E5B7-4689-953F-3CDC2944A42B}" srcOrd="2" destOrd="0" presId="urn:microsoft.com/office/officeart/2008/layout/VerticalCurvedList"/>
    <dgm:cxn modelId="{B2729444-4E97-43F2-97EF-662C9FEBBEAD}" type="presParOf" srcId="{E9B00388-6D78-41E7-BA49-9FABFA8FCD23}" destId="{4B38B0C0-1C0A-42FD-9B24-AE9E2D1F7F65}" srcOrd="3" destOrd="0" presId="urn:microsoft.com/office/officeart/2008/layout/VerticalCurvedList"/>
    <dgm:cxn modelId="{FCC18979-AAB5-4C63-9484-695018F2B053}" type="presParOf" srcId="{317B3E29-20D6-4109-804C-27E5E485FA7E}" destId="{AF78D46A-80BC-41E2-91EA-BCDDA68E65A2}" srcOrd="1" destOrd="0" presId="urn:microsoft.com/office/officeart/2008/layout/VerticalCurvedList"/>
    <dgm:cxn modelId="{03028F88-E49A-4E29-B93F-BE9C9D3AE14E}" type="presParOf" srcId="{317B3E29-20D6-4109-804C-27E5E485FA7E}" destId="{02C15ED7-94F7-470D-B93E-E37D3CAB83B4}" srcOrd="2" destOrd="0" presId="urn:microsoft.com/office/officeart/2008/layout/VerticalCurvedList"/>
    <dgm:cxn modelId="{8D0001D5-F450-44FF-9194-D6B72D2C26A8}" type="presParOf" srcId="{02C15ED7-94F7-470D-B93E-E37D3CAB83B4}" destId="{EF3B6A88-47D0-4D89-8610-E115DA0584C6}" srcOrd="0" destOrd="0" presId="urn:microsoft.com/office/officeart/2008/layout/VerticalCurvedList"/>
    <dgm:cxn modelId="{E892CBC3-293F-4B9E-B88A-16B611F757E9}" type="presParOf" srcId="{317B3E29-20D6-4109-804C-27E5E485FA7E}" destId="{251CF089-47DE-47D4-9C20-DF3A1472ADF9}" srcOrd="3" destOrd="0" presId="urn:microsoft.com/office/officeart/2008/layout/VerticalCurvedList"/>
    <dgm:cxn modelId="{AFB13513-4E2A-4E3F-B57F-0B2CB6008314}" type="presParOf" srcId="{317B3E29-20D6-4109-804C-27E5E485FA7E}" destId="{C33C1CB1-AD0A-4941-AE53-7A15CD2BA9CA}" srcOrd="4" destOrd="0" presId="urn:microsoft.com/office/officeart/2008/layout/VerticalCurvedList"/>
    <dgm:cxn modelId="{A5F2E729-0CA9-44A9-A4DF-B383894EBCFC}" type="presParOf" srcId="{C33C1CB1-AD0A-4941-AE53-7A15CD2BA9CA}" destId="{E101FFF5-1176-47DD-A27C-0DEFA930BCF3}" srcOrd="0" destOrd="0" presId="urn:microsoft.com/office/officeart/2008/layout/VerticalCurvedList"/>
    <dgm:cxn modelId="{84B089CB-69BB-4E23-9BD8-89116B403CE1}" type="presParOf" srcId="{317B3E29-20D6-4109-804C-27E5E485FA7E}" destId="{5E623D0E-7639-44EB-89F2-72B8AC900347}" srcOrd="5" destOrd="0" presId="urn:microsoft.com/office/officeart/2008/layout/VerticalCurvedList"/>
    <dgm:cxn modelId="{3D6F4AAA-7B44-4BBC-97C1-9CCDC023C0D1}" type="presParOf" srcId="{317B3E29-20D6-4109-804C-27E5E485FA7E}" destId="{29DB314A-4B5D-48FF-BE16-89C45820BD2D}" srcOrd="6" destOrd="0" presId="urn:microsoft.com/office/officeart/2008/layout/VerticalCurvedList"/>
    <dgm:cxn modelId="{45E24E50-B617-4AC5-9356-8727AEBB5074}" type="presParOf" srcId="{29DB314A-4B5D-48FF-BE16-89C45820BD2D}" destId="{220347BE-9D74-4C4C-9792-EC2BB7143897}"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D405248-89F1-4A4C-A6ED-7EDDCF99CB9A}"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7E464F91-BC79-410A-AC82-14101C59451C}">
      <dgm:prSet phldrT="[Text]" custT="1"/>
      <dgm:spPr/>
      <dgm:t>
        <a:bodyPr/>
        <a:lstStyle/>
        <a:p>
          <a:r>
            <a:rPr lang="es-EC" sz="1700" dirty="0">
              <a:latin typeface="Arial" panose="020B0604020202020204" pitchFamily="34" charset="0"/>
              <a:cs typeface="Arial" panose="020B0604020202020204" pitchFamily="34" charset="0"/>
            </a:rPr>
            <a:t>Se identificaron </a:t>
          </a:r>
          <a:r>
            <a:rPr lang="es-ES" sz="1700" dirty="0">
              <a:latin typeface="Arial" panose="020B0604020202020204" pitchFamily="34" charset="0"/>
              <a:cs typeface="Arial" panose="020B0604020202020204" pitchFamily="34" charset="0"/>
            </a:rPr>
            <a:t>falencias en el estudio inicial del proceso “análisis de información de eventos sismo volcánicos”: tiempo, ingreso manual de datos, dificultad en la actualización.</a:t>
          </a:r>
          <a:endParaRPr lang="en-US" sz="1700" dirty="0"/>
        </a:p>
      </dgm:t>
    </dgm:pt>
    <dgm:pt modelId="{DD82A15B-D943-45C6-BD85-1136D30BB6B9}" type="parTrans" cxnId="{10BA54CB-0055-4CDF-AD07-9A9E99742CEA}">
      <dgm:prSet/>
      <dgm:spPr/>
      <dgm:t>
        <a:bodyPr/>
        <a:lstStyle/>
        <a:p>
          <a:endParaRPr lang="en-US" sz="1700"/>
        </a:p>
      </dgm:t>
    </dgm:pt>
    <dgm:pt modelId="{3C353E9B-71EC-4114-BE23-7162EC04ECB3}" type="sibTrans" cxnId="{10BA54CB-0055-4CDF-AD07-9A9E99742CEA}">
      <dgm:prSet/>
      <dgm:spPr/>
      <dgm:t>
        <a:bodyPr/>
        <a:lstStyle/>
        <a:p>
          <a:endParaRPr lang="en-US" sz="1700"/>
        </a:p>
      </dgm:t>
    </dgm:pt>
    <dgm:pt modelId="{F0243991-EE13-440E-BDDA-79D5628BFD70}">
      <dgm:prSet phldrT="[Text]" custT="1"/>
      <dgm:spPr/>
      <dgm:t>
        <a:bodyPr/>
        <a:lstStyle/>
        <a:p>
          <a:pPr algn="just"/>
          <a:r>
            <a:rPr lang="es-ES" sz="1700" dirty="0">
              <a:latin typeface="Arial" panose="020B0604020202020204" pitchFamily="34" charset="0"/>
              <a:cs typeface="Arial" panose="020B0604020202020204" pitchFamily="34" charset="0"/>
            </a:rPr>
            <a:t>En la revisión de literatura se identificó que los estudios recopilados </a:t>
          </a:r>
          <a:r>
            <a:rPr lang="es-EC" sz="1700" dirty="0">
              <a:latin typeface="Arial" panose="020B0604020202020204" pitchFamily="34" charset="0"/>
              <a:cs typeface="Arial" panose="020B0604020202020204" pitchFamily="34" charset="0"/>
            </a:rPr>
            <a:t>están relacionados explícitamente en otras etapas de la gestión de los datos sísmicos mas </a:t>
          </a:r>
          <a:r>
            <a:rPr lang="es-ES" sz="1700" dirty="0">
              <a:latin typeface="Arial" panose="020B0604020202020204" pitchFamily="34" charset="0"/>
              <a:cs typeface="Arial" panose="020B0604020202020204" pitchFamily="34" charset="0"/>
            </a:rPr>
            <a:t>no con el trabajo desarrollado.</a:t>
          </a:r>
          <a:endParaRPr lang="en-US" sz="1700" dirty="0">
            <a:latin typeface="Arial" panose="020B0604020202020204" pitchFamily="34" charset="0"/>
            <a:cs typeface="Arial" panose="020B0604020202020204" pitchFamily="34" charset="0"/>
          </a:endParaRPr>
        </a:p>
      </dgm:t>
    </dgm:pt>
    <dgm:pt modelId="{2455654F-F46D-4739-8C1A-7AE60746B122}" type="parTrans" cxnId="{6AB472DD-1DEB-4078-97FE-BD8BF6C28385}">
      <dgm:prSet/>
      <dgm:spPr/>
      <dgm:t>
        <a:bodyPr/>
        <a:lstStyle/>
        <a:p>
          <a:endParaRPr lang="en-US" sz="1700"/>
        </a:p>
      </dgm:t>
    </dgm:pt>
    <dgm:pt modelId="{5929252D-5687-41EE-9DE7-9D0D4097E04B}" type="sibTrans" cxnId="{6AB472DD-1DEB-4078-97FE-BD8BF6C28385}">
      <dgm:prSet/>
      <dgm:spPr/>
      <dgm:t>
        <a:bodyPr/>
        <a:lstStyle/>
        <a:p>
          <a:endParaRPr lang="en-US" sz="1700"/>
        </a:p>
      </dgm:t>
    </dgm:pt>
    <dgm:pt modelId="{2890B0E7-813B-46E7-A325-187761E6E518}">
      <dgm:prSet phldrT="[Text]" custT="1"/>
      <dgm:spPr/>
      <dgm:t>
        <a:bodyPr/>
        <a:lstStyle/>
        <a:p>
          <a:r>
            <a:rPr lang="es-EC" sz="1700" dirty="0">
              <a:latin typeface="Arial" panose="020B0604020202020204" pitchFamily="34" charset="0"/>
              <a:cs typeface="Arial" panose="020B0604020202020204" pitchFamily="34" charset="0"/>
            </a:rPr>
            <a:t>El sistema propuesto cumple con los requerimientos de los usuarios de acuerdo al análisis de validación.</a:t>
          </a:r>
          <a:endParaRPr lang="en-US" sz="1700" dirty="0">
            <a:latin typeface="Arial" panose="020B0604020202020204" pitchFamily="34" charset="0"/>
            <a:cs typeface="Arial" panose="020B0604020202020204" pitchFamily="34" charset="0"/>
          </a:endParaRPr>
        </a:p>
      </dgm:t>
    </dgm:pt>
    <dgm:pt modelId="{E0254AD7-2829-4880-9635-99446C55AA83}" type="parTrans" cxnId="{05B6A27C-8E18-4A3E-8FF2-4D2FF92F619C}">
      <dgm:prSet/>
      <dgm:spPr/>
      <dgm:t>
        <a:bodyPr/>
        <a:lstStyle/>
        <a:p>
          <a:endParaRPr lang="en-US" sz="1700"/>
        </a:p>
      </dgm:t>
    </dgm:pt>
    <dgm:pt modelId="{FFDC2772-D547-4D60-BB4E-B046A4CA56B6}" type="sibTrans" cxnId="{05B6A27C-8E18-4A3E-8FF2-4D2FF92F619C}">
      <dgm:prSet/>
      <dgm:spPr/>
      <dgm:t>
        <a:bodyPr/>
        <a:lstStyle/>
        <a:p>
          <a:endParaRPr lang="en-US" sz="1700"/>
        </a:p>
      </dgm:t>
    </dgm:pt>
    <dgm:pt modelId="{F1BEFA8A-472D-421C-B237-361F4687D863}">
      <dgm:prSet phldrT="[Text]" custT="1"/>
      <dgm:spPr/>
      <dgm:t>
        <a:bodyPr/>
        <a:lstStyle/>
        <a:p>
          <a:r>
            <a:rPr lang="es-ES" sz="1700" dirty="0">
              <a:latin typeface="Arial" panose="020B0604020202020204" pitchFamily="34" charset="0"/>
              <a:cs typeface="Arial" panose="020B0604020202020204" pitchFamily="34" charset="0"/>
            </a:rPr>
            <a:t>De los resultados de la validación, se evidenció que el tiempo de acceso a la información sismo-volcánica </a:t>
          </a:r>
          <a:r>
            <a:rPr lang="es-ES" sz="1700" dirty="0" smtClean="0">
              <a:latin typeface="Arial" panose="020B0604020202020204" pitchFamily="34" charset="0"/>
              <a:cs typeface="Arial" panose="020B0604020202020204" pitchFamily="34" charset="0"/>
            </a:rPr>
            <a:t>mejoró, requiriendo </a:t>
          </a:r>
          <a:r>
            <a:rPr lang="es-ES" sz="1700" dirty="0">
              <a:latin typeface="Arial" panose="020B0604020202020204" pitchFamily="34" charset="0"/>
              <a:cs typeface="Arial" panose="020B0604020202020204" pitchFamily="34" charset="0"/>
            </a:rPr>
            <a:t>en promedio entre el </a:t>
          </a:r>
          <a:r>
            <a:rPr lang="es-ES" sz="1700" b="1" dirty="0">
              <a:latin typeface="Arial" panose="020B0604020202020204" pitchFamily="34" charset="0"/>
              <a:cs typeface="Arial" panose="020B0604020202020204" pitchFamily="34" charset="0"/>
            </a:rPr>
            <a:t>24 al 36</a:t>
          </a:r>
          <a:r>
            <a:rPr lang="es-ES" sz="1700" b="1" dirty="0" smtClean="0">
              <a:latin typeface="Arial" panose="020B0604020202020204" pitchFamily="34" charset="0"/>
              <a:cs typeface="Arial" panose="020B0604020202020204" pitchFamily="34" charset="0"/>
            </a:rPr>
            <a:t>%</a:t>
          </a:r>
          <a:r>
            <a:rPr lang="es-ES" sz="1700" b="0" dirty="0" smtClean="0">
              <a:latin typeface="Arial" panose="020B0604020202020204" pitchFamily="34" charset="0"/>
              <a:cs typeface="Arial" panose="020B0604020202020204" pitchFamily="34" charset="0"/>
            </a:rPr>
            <a:t> del tiempo inicial.</a:t>
          </a:r>
          <a:endParaRPr lang="en-US" sz="1700" b="0" dirty="0"/>
        </a:p>
      </dgm:t>
    </dgm:pt>
    <dgm:pt modelId="{AD50767F-FCD5-40AC-B08E-36850326F613}" type="parTrans" cxnId="{B050042C-8797-4EFF-837C-A1068F524502}">
      <dgm:prSet/>
      <dgm:spPr/>
      <dgm:t>
        <a:bodyPr/>
        <a:lstStyle/>
        <a:p>
          <a:endParaRPr lang="en-US" sz="1700"/>
        </a:p>
      </dgm:t>
    </dgm:pt>
    <dgm:pt modelId="{E75286C9-CB5C-49C0-90C5-4E72F2FBE8F6}" type="sibTrans" cxnId="{B050042C-8797-4EFF-837C-A1068F524502}">
      <dgm:prSet/>
      <dgm:spPr/>
      <dgm:t>
        <a:bodyPr/>
        <a:lstStyle/>
        <a:p>
          <a:endParaRPr lang="en-US" sz="1700"/>
        </a:p>
      </dgm:t>
    </dgm:pt>
    <dgm:pt modelId="{629E8C7C-958F-4129-B339-037B93E8912F}" type="pres">
      <dgm:prSet presAssocID="{FD405248-89F1-4A4C-A6ED-7EDDCF99CB9A}" presName="Name0" presStyleCnt="0">
        <dgm:presLayoutVars>
          <dgm:chMax val="7"/>
          <dgm:chPref val="7"/>
          <dgm:dir/>
        </dgm:presLayoutVars>
      </dgm:prSet>
      <dgm:spPr/>
      <dgm:t>
        <a:bodyPr/>
        <a:lstStyle/>
        <a:p>
          <a:endParaRPr lang="es-ES"/>
        </a:p>
      </dgm:t>
    </dgm:pt>
    <dgm:pt modelId="{C5A78D4C-DD39-4982-A7D0-BD807BD74AA8}" type="pres">
      <dgm:prSet presAssocID="{FD405248-89F1-4A4C-A6ED-7EDDCF99CB9A}" presName="Name1" presStyleCnt="0"/>
      <dgm:spPr/>
    </dgm:pt>
    <dgm:pt modelId="{64A621F0-0928-4630-AC38-932C18F41105}" type="pres">
      <dgm:prSet presAssocID="{FD405248-89F1-4A4C-A6ED-7EDDCF99CB9A}" presName="cycle" presStyleCnt="0"/>
      <dgm:spPr/>
    </dgm:pt>
    <dgm:pt modelId="{5ADBF9EE-6711-4418-81C8-1A389CF0B8F2}" type="pres">
      <dgm:prSet presAssocID="{FD405248-89F1-4A4C-A6ED-7EDDCF99CB9A}" presName="srcNode" presStyleLbl="node1" presStyleIdx="0" presStyleCnt="4"/>
      <dgm:spPr/>
    </dgm:pt>
    <dgm:pt modelId="{514A3CC2-72A9-440C-8ADC-A0DF5B8B0E84}" type="pres">
      <dgm:prSet presAssocID="{FD405248-89F1-4A4C-A6ED-7EDDCF99CB9A}" presName="conn" presStyleLbl="parChTrans1D2" presStyleIdx="0" presStyleCnt="1"/>
      <dgm:spPr/>
      <dgm:t>
        <a:bodyPr/>
        <a:lstStyle/>
        <a:p>
          <a:endParaRPr lang="es-ES"/>
        </a:p>
      </dgm:t>
    </dgm:pt>
    <dgm:pt modelId="{18C8C37C-6367-461F-8993-C79C2DF47421}" type="pres">
      <dgm:prSet presAssocID="{FD405248-89F1-4A4C-A6ED-7EDDCF99CB9A}" presName="extraNode" presStyleLbl="node1" presStyleIdx="0" presStyleCnt="4"/>
      <dgm:spPr/>
    </dgm:pt>
    <dgm:pt modelId="{0813BF48-5F71-450C-98A9-439605839267}" type="pres">
      <dgm:prSet presAssocID="{FD405248-89F1-4A4C-A6ED-7EDDCF99CB9A}" presName="dstNode" presStyleLbl="node1" presStyleIdx="0" presStyleCnt="4"/>
      <dgm:spPr/>
    </dgm:pt>
    <dgm:pt modelId="{F4C034AF-99CF-4981-A140-7566435E7256}" type="pres">
      <dgm:prSet presAssocID="{7E464F91-BC79-410A-AC82-14101C59451C}" presName="text_1" presStyleLbl="node1" presStyleIdx="0" presStyleCnt="4">
        <dgm:presLayoutVars>
          <dgm:bulletEnabled val="1"/>
        </dgm:presLayoutVars>
      </dgm:prSet>
      <dgm:spPr/>
      <dgm:t>
        <a:bodyPr/>
        <a:lstStyle/>
        <a:p>
          <a:endParaRPr lang="es-ES"/>
        </a:p>
      </dgm:t>
    </dgm:pt>
    <dgm:pt modelId="{030631EA-611D-4406-BFEC-7958DFB0A631}" type="pres">
      <dgm:prSet presAssocID="{7E464F91-BC79-410A-AC82-14101C59451C}" presName="accent_1" presStyleCnt="0"/>
      <dgm:spPr/>
    </dgm:pt>
    <dgm:pt modelId="{B4A56F24-D39E-47AD-806E-8411FACAD3FF}" type="pres">
      <dgm:prSet presAssocID="{7E464F91-BC79-410A-AC82-14101C59451C}" presName="accentRepeatNode" presStyleLbl="solidFgAcc1" presStyleIdx="0" presStyleCnt="4"/>
      <dgm:spPr/>
    </dgm:pt>
    <dgm:pt modelId="{7F0AE87B-7EE2-4679-8A89-52ABBE31D150}" type="pres">
      <dgm:prSet presAssocID="{F0243991-EE13-440E-BDDA-79D5628BFD70}" presName="text_2" presStyleLbl="node1" presStyleIdx="1" presStyleCnt="4">
        <dgm:presLayoutVars>
          <dgm:bulletEnabled val="1"/>
        </dgm:presLayoutVars>
      </dgm:prSet>
      <dgm:spPr/>
      <dgm:t>
        <a:bodyPr/>
        <a:lstStyle/>
        <a:p>
          <a:endParaRPr lang="es-ES"/>
        </a:p>
      </dgm:t>
    </dgm:pt>
    <dgm:pt modelId="{231406CB-17AF-4A70-A887-4CE9C2A1397D}" type="pres">
      <dgm:prSet presAssocID="{F0243991-EE13-440E-BDDA-79D5628BFD70}" presName="accent_2" presStyleCnt="0"/>
      <dgm:spPr/>
    </dgm:pt>
    <dgm:pt modelId="{4AE6371A-6DA1-4187-8A49-E526C7F1BB95}" type="pres">
      <dgm:prSet presAssocID="{F0243991-EE13-440E-BDDA-79D5628BFD70}" presName="accentRepeatNode" presStyleLbl="solidFgAcc1" presStyleIdx="1" presStyleCnt="4"/>
      <dgm:spPr/>
    </dgm:pt>
    <dgm:pt modelId="{DCE1F5A0-ED7F-49AE-86F0-F65A967C1F39}" type="pres">
      <dgm:prSet presAssocID="{2890B0E7-813B-46E7-A325-187761E6E518}" presName="text_3" presStyleLbl="node1" presStyleIdx="2" presStyleCnt="4">
        <dgm:presLayoutVars>
          <dgm:bulletEnabled val="1"/>
        </dgm:presLayoutVars>
      </dgm:prSet>
      <dgm:spPr/>
      <dgm:t>
        <a:bodyPr/>
        <a:lstStyle/>
        <a:p>
          <a:endParaRPr lang="es-ES"/>
        </a:p>
      </dgm:t>
    </dgm:pt>
    <dgm:pt modelId="{8BE9DAAE-9E61-45E1-A7CD-21BFF0B416ED}" type="pres">
      <dgm:prSet presAssocID="{2890B0E7-813B-46E7-A325-187761E6E518}" presName="accent_3" presStyleCnt="0"/>
      <dgm:spPr/>
    </dgm:pt>
    <dgm:pt modelId="{6570793A-3C2D-4C25-888F-9C28A9692DFF}" type="pres">
      <dgm:prSet presAssocID="{2890B0E7-813B-46E7-A325-187761E6E518}" presName="accentRepeatNode" presStyleLbl="solidFgAcc1" presStyleIdx="2" presStyleCnt="4"/>
      <dgm:spPr/>
    </dgm:pt>
    <dgm:pt modelId="{A994AB80-A27A-4E1A-A73F-577BA350D459}" type="pres">
      <dgm:prSet presAssocID="{F1BEFA8A-472D-421C-B237-361F4687D863}" presName="text_4" presStyleLbl="node1" presStyleIdx="3" presStyleCnt="4">
        <dgm:presLayoutVars>
          <dgm:bulletEnabled val="1"/>
        </dgm:presLayoutVars>
      </dgm:prSet>
      <dgm:spPr/>
      <dgm:t>
        <a:bodyPr/>
        <a:lstStyle/>
        <a:p>
          <a:endParaRPr lang="es-ES"/>
        </a:p>
      </dgm:t>
    </dgm:pt>
    <dgm:pt modelId="{F92755CA-B96B-406B-A672-787FA5EFA82D}" type="pres">
      <dgm:prSet presAssocID="{F1BEFA8A-472D-421C-B237-361F4687D863}" presName="accent_4" presStyleCnt="0"/>
      <dgm:spPr/>
    </dgm:pt>
    <dgm:pt modelId="{916F2FD6-EF6A-4483-A516-AD0BB0C2ACE1}" type="pres">
      <dgm:prSet presAssocID="{F1BEFA8A-472D-421C-B237-361F4687D863}" presName="accentRepeatNode" presStyleLbl="solidFgAcc1" presStyleIdx="3" presStyleCnt="4"/>
      <dgm:spPr/>
    </dgm:pt>
  </dgm:ptLst>
  <dgm:cxnLst>
    <dgm:cxn modelId="{97492D3D-5D46-4EED-B8CC-A34C5569B9D3}" type="presOf" srcId="{FD405248-89F1-4A4C-A6ED-7EDDCF99CB9A}" destId="{629E8C7C-958F-4129-B339-037B93E8912F}" srcOrd="0" destOrd="0" presId="urn:microsoft.com/office/officeart/2008/layout/VerticalCurvedList"/>
    <dgm:cxn modelId="{BA05CFD0-81C0-4268-9E53-A410A5813F73}" type="presOf" srcId="{7E464F91-BC79-410A-AC82-14101C59451C}" destId="{F4C034AF-99CF-4981-A140-7566435E7256}" srcOrd="0" destOrd="0" presId="urn:microsoft.com/office/officeart/2008/layout/VerticalCurvedList"/>
    <dgm:cxn modelId="{C3D69A9C-51F4-447B-8BA9-274CB42D5BDB}" type="presOf" srcId="{3C353E9B-71EC-4114-BE23-7162EC04ECB3}" destId="{514A3CC2-72A9-440C-8ADC-A0DF5B8B0E84}" srcOrd="0" destOrd="0" presId="urn:microsoft.com/office/officeart/2008/layout/VerticalCurvedList"/>
    <dgm:cxn modelId="{10BA54CB-0055-4CDF-AD07-9A9E99742CEA}" srcId="{FD405248-89F1-4A4C-A6ED-7EDDCF99CB9A}" destId="{7E464F91-BC79-410A-AC82-14101C59451C}" srcOrd="0" destOrd="0" parTransId="{DD82A15B-D943-45C6-BD85-1136D30BB6B9}" sibTransId="{3C353E9B-71EC-4114-BE23-7162EC04ECB3}"/>
    <dgm:cxn modelId="{0B795EEA-56A7-49C9-B452-BB23B1E8EDDC}" type="presOf" srcId="{F0243991-EE13-440E-BDDA-79D5628BFD70}" destId="{7F0AE87B-7EE2-4679-8A89-52ABBE31D150}" srcOrd="0" destOrd="0" presId="urn:microsoft.com/office/officeart/2008/layout/VerticalCurvedList"/>
    <dgm:cxn modelId="{05B6A27C-8E18-4A3E-8FF2-4D2FF92F619C}" srcId="{FD405248-89F1-4A4C-A6ED-7EDDCF99CB9A}" destId="{2890B0E7-813B-46E7-A325-187761E6E518}" srcOrd="2" destOrd="0" parTransId="{E0254AD7-2829-4880-9635-99446C55AA83}" sibTransId="{FFDC2772-D547-4D60-BB4E-B046A4CA56B6}"/>
    <dgm:cxn modelId="{B050042C-8797-4EFF-837C-A1068F524502}" srcId="{FD405248-89F1-4A4C-A6ED-7EDDCF99CB9A}" destId="{F1BEFA8A-472D-421C-B237-361F4687D863}" srcOrd="3" destOrd="0" parTransId="{AD50767F-FCD5-40AC-B08E-36850326F613}" sibTransId="{E75286C9-CB5C-49C0-90C5-4E72F2FBE8F6}"/>
    <dgm:cxn modelId="{CD2CA40E-591C-4CD1-8902-68E4A1D78C75}" type="presOf" srcId="{2890B0E7-813B-46E7-A325-187761E6E518}" destId="{DCE1F5A0-ED7F-49AE-86F0-F65A967C1F39}" srcOrd="0" destOrd="0" presId="urn:microsoft.com/office/officeart/2008/layout/VerticalCurvedList"/>
    <dgm:cxn modelId="{0D7264DC-7F25-4637-B0D7-95A106E2594F}" type="presOf" srcId="{F1BEFA8A-472D-421C-B237-361F4687D863}" destId="{A994AB80-A27A-4E1A-A73F-577BA350D459}" srcOrd="0" destOrd="0" presId="urn:microsoft.com/office/officeart/2008/layout/VerticalCurvedList"/>
    <dgm:cxn modelId="{6AB472DD-1DEB-4078-97FE-BD8BF6C28385}" srcId="{FD405248-89F1-4A4C-A6ED-7EDDCF99CB9A}" destId="{F0243991-EE13-440E-BDDA-79D5628BFD70}" srcOrd="1" destOrd="0" parTransId="{2455654F-F46D-4739-8C1A-7AE60746B122}" sibTransId="{5929252D-5687-41EE-9DE7-9D0D4097E04B}"/>
    <dgm:cxn modelId="{8F57780F-E064-40F1-8E26-EB3CC75E899D}" type="presParOf" srcId="{629E8C7C-958F-4129-B339-037B93E8912F}" destId="{C5A78D4C-DD39-4982-A7D0-BD807BD74AA8}" srcOrd="0" destOrd="0" presId="urn:microsoft.com/office/officeart/2008/layout/VerticalCurvedList"/>
    <dgm:cxn modelId="{253E9AF7-061B-4242-A08D-19E0EBD025E2}" type="presParOf" srcId="{C5A78D4C-DD39-4982-A7D0-BD807BD74AA8}" destId="{64A621F0-0928-4630-AC38-932C18F41105}" srcOrd="0" destOrd="0" presId="urn:microsoft.com/office/officeart/2008/layout/VerticalCurvedList"/>
    <dgm:cxn modelId="{EDF4146D-95E3-4E99-B26A-FB1F7E236ECA}" type="presParOf" srcId="{64A621F0-0928-4630-AC38-932C18F41105}" destId="{5ADBF9EE-6711-4418-81C8-1A389CF0B8F2}" srcOrd="0" destOrd="0" presId="urn:microsoft.com/office/officeart/2008/layout/VerticalCurvedList"/>
    <dgm:cxn modelId="{44D2578B-A474-437C-9ACB-D5167A0A6591}" type="presParOf" srcId="{64A621F0-0928-4630-AC38-932C18F41105}" destId="{514A3CC2-72A9-440C-8ADC-A0DF5B8B0E84}" srcOrd="1" destOrd="0" presId="urn:microsoft.com/office/officeart/2008/layout/VerticalCurvedList"/>
    <dgm:cxn modelId="{981683CD-A4DF-4F3C-BC0B-FE8F5772A831}" type="presParOf" srcId="{64A621F0-0928-4630-AC38-932C18F41105}" destId="{18C8C37C-6367-461F-8993-C79C2DF47421}" srcOrd="2" destOrd="0" presId="urn:microsoft.com/office/officeart/2008/layout/VerticalCurvedList"/>
    <dgm:cxn modelId="{F0CF7250-82F1-4D20-91EE-0BDAEC8C0A90}" type="presParOf" srcId="{64A621F0-0928-4630-AC38-932C18F41105}" destId="{0813BF48-5F71-450C-98A9-439605839267}" srcOrd="3" destOrd="0" presId="urn:microsoft.com/office/officeart/2008/layout/VerticalCurvedList"/>
    <dgm:cxn modelId="{FF8B81B5-81D1-40D4-A533-04957C91AB04}" type="presParOf" srcId="{C5A78D4C-DD39-4982-A7D0-BD807BD74AA8}" destId="{F4C034AF-99CF-4981-A140-7566435E7256}" srcOrd="1" destOrd="0" presId="urn:microsoft.com/office/officeart/2008/layout/VerticalCurvedList"/>
    <dgm:cxn modelId="{2544CCFB-3BB4-438C-974B-48B1CECC7A34}" type="presParOf" srcId="{C5A78D4C-DD39-4982-A7D0-BD807BD74AA8}" destId="{030631EA-611D-4406-BFEC-7958DFB0A631}" srcOrd="2" destOrd="0" presId="urn:microsoft.com/office/officeart/2008/layout/VerticalCurvedList"/>
    <dgm:cxn modelId="{4DDD2709-7428-4C73-BBEB-D51480BD1E35}" type="presParOf" srcId="{030631EA-611D-4406-BFEC-7958DFB0A631}" destId="{B4A56F24-D39E-47AD-806E-8411FACAD3FF}" srcOrd="0" destOrd="0" presId="urn:microsoft.com/office/officeart/2008/layout/VerticalCurvedList"/>
    <dgm:cxn modelId="{7AADAF54-B657-4CA6-A915-D62641C3D172}" type="presParOf" srcId="{C5A78D4C-DD39-4982-A7D0-BD807BD74AA8}" destId="{7F0AE87B-7EE2-4679-8A89-52ABBE31D150}" srcOrd="3" destOrd="0" presId="urn:microsoft.com/office/officeart/2008/layout/VerticalCurvedList"/>
    <dgm:cxn modelId="{F323B6D2-8B90-454C-ADA0-E1E120EDD3F8}" type="presParOf" srcId="{C5A78D4C-DD39-4982-A7D0-BD807BD74AA8}" destId="{231406CB-17AF-4A70-A887-4CE9C2A1397D}" srcOrd="4" destOrd="0" presId="urn:microsoft.com/office/officeart/2008/layout/VerticalCurvedList"/>
    <dgm:cxn modelId="{7B4BF9AC-8CEC-4CFE-8AEC-D33CB46D1515}" type="presParOf" srcId="{231406CB-17AF-4A70-A887-4CE9C2A1397D}" destId="{4AE6371A-6DA1-4187-8A49-E526C7F1BB95}" srcOrd="0" destOrd="0" presId="urn:microsoft.com/office/officeart/2008/layout/VerticalCurvedList"/>
    <dgm:cxn modelId="{22F5DECD-A8B1-4E49-8FFC-9A9BC429D863}" type="presParOf" srcId="{C5A78D4C-DD39-4982-A7D0-BD807BD74AA8}" destId="{DCE1F5A0-ED7F-49AE-86F0-F65A967C1F39}" srcOrd="5" destOrd="0" presId="urn:microsoft.com/office/officeart/2008/layout/VerticalCurvedList"/>
    <dgm:cxn modelId="{2FB513F5-C156-4235-B2F7-55B5EC2BE979}" type="presParOf" srcId="{C5A78D4C-DD39-4982-A7D0-BD807BD74AA8}" destId="{8BE9DAAE-9E61-45E1-A7CD-21BFF0B416ED}" srcOrd="6" destOrd="0" presId="urn:microsoft.com/office/officeart/2008/layout/VerticalCurvedList"/>
    <dgm:cxn modelId="{164534AA-6C33-45D9-B55B-471161455A97}" type="presParOf" srcId="{8BE9DAAE-9E61-45E1-A7CD-21BFF0B416ED}" destId="{6570793A-3C2D-4C25-888F-9C28A9692DFF}" srcOrd="0" destOrd="0" presId="urn:microsoft.com/office/officeart/2008/layout/VerticalCurvedList"/>
    <dgm:cxn modelId="{621E6D5E-5D92-4266-9EE0-335537793FDF}" type="presParOf" srcId="{C5A78D4C-DD39-4982-A7D0-BD807BD74AA8}" destId="{A994AB80-A27A-4E1A-A73F-577BA350D459}" srcOrd="7" destOrd="0" presId="urn:microsoft.com/office/officeart/2008/layout/VerticalCurvedList"/>
    <dgm:cxn modelId="{400DDD76-084E-4C16-ADAE-00DF7ECB8564}" type="presParOf" srcId="{C5A78D4C-DD39-4982-A7D0-BD807BD74AA8}" destId="{F92755CA-B96B-406B-A672-787FA5EFA82D}" srcOrd="8" destOrd="0" presId="urn:microsoft.com/office/officeart/2008/layout/VerticalCurvedList"/>
    <dgm:cxn modelId="{99B9C73F-9C6B-4D11-9188-1B66E24CAEA4}" type="presParOf" srcId="{F92755CA-B96B-406B-A672-787FA5EFA82D}" destId="{916F2FD6-EF6A-4483-A516-AD0BB0C2ACE1}"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6F3AE4B-80AF-4805-B4B1-A3713DE97956}"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ES"/>
        </a:p>
      </dgm:t>
    </dgm:pt>
    <dgm:pt modelId="{3E166FD9-CDCD-4927-B7BB-7651AF8AFAC9}">
      <dgm:prSet phldrT="[Texto]"/>
      <dgm:spPr/>
      <dgm:t>
        <a:bodyPr/>
        <a:lstStyle/>
        <a:p>
          <a:r>
            <a:rPr lang="es-EC" dirty="0">
              <a:latin typeface="Arial" panose="020B0604020202020204" pitchFamily="34" charset="0"/>
              <a:cs typeface="Arial" panose="020B0604020202020204" pitchFamily="34" charset="0"/>
            </a:rPr>
            <a:t>Ampliar las visualizaciones a otros parámetros volcánicos.</a:t>
          </a:r>
          <a:endParaRPr lang="es-ES" dirty="0">
            <a:latin typeface="Arial" panose="020B0604020202020204" pitchFamily="34" charset="0"/>
            <a:cs typeface="Arial" panose="020B0604020202020204" pitchFamily="34" charset="0"/>
          </a:endParaRPr>
        </a:p>
      </dgm:t>
    </dgm:pt>
    <dgm:pt modelId="{7B19D956-25C3-4986-8967-B85E2C430751}" type="parTrans" cxnId="{C859F9A9-B0A3-41DE-95A4-F7BE51FB054D}">
      <dgm:prSet/>
      <dgm:spPr/>
      <dgm:t>
        <a:bodyPr/>
        <a:lstStyle/>
        <a:p>
          <a:endParaRPr lang="es-ES">
            <a:latin typeface="Arial" panose="020B0604020202020204" pitchFamily="34" charset="0"/>
            <a:cs typeface="Arial" panose="020B0604020202020204" pitchFamily="34" charset="0"/>
          </a:endParaRPr>
        </a:p>
      </dgm:t>
    </dgm:pt>
    <dgm:pt modelId="{0C72215B-428E-4EEC-837B-5F985481FE0C}" type="sibTrans" cxnId="{C859F9A9-B0A3-41DE-95A4-F7BE51FB054D}">
      <dgm:prSet/>
      <dgm:spPr/>
      <dgm:t>
        <a:bodyPr/>
        <a:lstStyle/>
        <a:p>
          <a:endParaRPr lang="es-ES">
            <a:latin typeface="Arial" panose="020B0604020202020204" pitchFamily="34" charset="0"/>
            <a:cs typeface="Arial" panose="020B0604020202020204" pitchFamily="34" charset="0"/>
          </a:endParaRPr>
        </a:p>
      </dgm:t>
    </dgm:pt>
    <dgm:pt modelId="{D668B43A-56D6-4F52-8C78-D6EF66A82BF5}">
      <dgm:prSet phldrT="[Texto]"/>
      <dgm:spPr/>
      <dgm:t>
        <a:bodyPr/>
        <a:lstStyle/>
        <a:p>
          <a:r>
            <a:rPr lang="es-EC" dirty="0">
              <a:latin typeface="Arial" panose="020B0604020202020204" pitchFamily="34" charset="0"/>
              <a:cs typeface="Arial" panose="020B0604020202020204" pitchFamily="34" charset="0"/>
            </a:rPr>
            <a:t>Desarrollar trabajos similares para otras áreas de interés</a:t>
          </a:r>
          <a:endParaRPr lang="es-ES" dirty="0">
            <a:latin typeface="Arial" panose="020B0604020202020204" pitchFamily="34" charset="0"/>
            <a:cs typeface="Arial" panose="020B0604020202020204" pitchFamily="34" charset="0"/>
          </a:endParaRPr>
        </a:p>
      </dgm:t>
    </dgm:pt>
    <dgm:pt modelId="{C12D4B64-A329-401F-AA3A-91D95B7CDEFE}" type="parTrans" cxnId="{0919623E-6BFA-4ABD-B589-DAD4D89AE1C3}">
      <dgm:prSet/>
      <dgm:spPr/>
      <dgm:t>
        <a:bodyPr/>
        <a:lstStyle/>
        <a:p>
          <a:endParaRPr lang="es-ES">
            <a:latin typeface="Arial" panose="020B0604020202020204" pitchFamily="34" charset="0"/>
            <a:cs typeface="Arial" panose="020B0604020202020204" pitchFamily="34" charset="0"/>
          </a:endParaRPr>
        </a:p>
      </dgm:t>
    </dgm:pt>
    <dgm:pt modelId="{30008084-0617-4F2E-9EF0-603090E9B76D}" type="sibTrans" cxnId="{0919623E-6BFA-4ABD-B589-DAD4D89AE1C3}">
      <dgm:prSet/>
      <dgm:spPr/>
      <dgm:t>
        <a:bodyPr/>
        <a:lstStyle/>
        <a:p>
          <a:endParaRPr lang="es-ES">
            <a:latin typeface="Arial" panose="020B0604020202020204" pitchFamily="34" charset="0"/>
            <a:cs typeface="Arial" panose="020B0604020202020204" pitchFamily="34" charset="0"/>
          </a:endParaRPr>
        </a:p>
      </dgm:t>
    </dgm:pt>
    <dgm:pt modelId="{D98EC660-2F1E-439F-8D8C-F76EF791BFB7}">
      <dgm:prSet phldrT="[Texto]"/>
      <dgm:spPr/>
      <dgm:t>
        <a:bodyPr/>
        <a:lstStyle/>
        <a:p>
          <a:pPr algn="just"/>
          <a:r>
            <a:rPr lang="es-EC" dirty="0">
              <a:latin typeface="Arial" panose="020B0604020202020204" pitchFamily="34" charset="0"/>
              <a:cs typeface="Arial" panose="020B0604020202020204" pitchFamily="34" charset="0"/>
            </a:rPr>
            <a:t>Área de Sismología: visualizaciones sobre la sismicidad regional</a:t>
          </a:r>
          <a:endParaRPr lang="es-ES" dirty="0">
            <a:latin typeface="Arial" panose="020B0604020202020204" pitchFamily="34" charset="0"/>
            <a:cs typeface="Arial" panose="020B0604020202020204" pitchFamily="34" charset="0"/>
          </a:endParaRPr>
        </a:p>
      </dgm:t>
    </dgm:pt>
    <dgm:pt modelId="{CEFF7CA8-05DB-48FC-9DD9-8B16A667F214}" type="parTrans" cxnId="{948D05F3-6E4D-4A86-A96B-FF532DE03B5E}">
      <dgm:prSet/>
      <dgm:spPr/>
      <dgm:t>
        <a:bodyPr/>
        <a:lstStyle/>
        <a:p>
          <a:endParaRPr lang="es-ES">
            <a:latin typeface="Arial" panose="020B0604020202020204" pitchFamily="34" charset="0"/>
            <a:cs typeface="Arial" panose="020B0604020202020204" pitchFamily="34" charset="0"/>
          </a:endParaRPr>
        </a:p>
      </dgm:t>
    </dgm:pt>
    <dgm:pt modelId="{89F7D1FC-9A0C-4E11-8E07-7B8FCCFB8828}" type="sibTrans" cxnId="{948D05F3-6E4D-4A86-A96B-FF532DE03B5E}">
      <dgm:prSet/>
      <dgm:spPr/>
      <dgm:t>
        <a:bodyPr/>
        <a:lstStyle/>
        <a:p>
          <a:endParaRPr lang="es-ES">
            <a:latin typeface="Arial" panose="020B0604020202020204" pitchFamily="34" charset="0"/>
            <a:cs typeface="Arial" panose="020B0604020202020204" pitchFamily="34" charset="0"/>
          </a:endParaRPr>
        </a:p>
      </dgm:t>
    </dgm:pt>
    <dgm:pt modelId="{A5861FD3-9806-4B04-8C75-44AF2FDE1BEF}">
      <dgm:prSet phldrT="[Texto]"/>
      <dgm:spPr/>
      <dgm:t>
        <a:bodyPr/>
        <a:lstStyle/>
        <a:p>
          <a:pPr algn="just"/>
          <a:r>
            <a:rPr lang="es-EC" dirty="0">
              <a:latin typeface="Arial" panose="020B0604020202020204" pitchFamily="34" charset="0"/>
              <a:cs typeface="Arial" panose="020B0604020202020204" pitchFamily="34" charset="0"/>
            </a:rPr>
            <a:t>Área de Instrumentación: visualizaciones sobre el estado de las estaciones</a:t>
          </a:r>
          <a:endParaRPr lang="es-ES" dirty="0">
            <a:latin typeface="Arial" panose="020B0604020202020204" pitchFamily="34" charset="0"/>
            <a:cs typeface="Arial" panose="020B0604020202020204" pitchFamily="34" charset="0"/>
          </a:endParaRPr>
        </a:p>
      </dgm:t>
    </dgm:pt>
    <dgm:pt modelId="{09A4E62B-AC29-437F-979B-FCD095A5F6DB}" type="parTrans" cxnId="{CA19C68B-D295-4EB4-9E55-A90F2A0D54E2}">
      <dgm:prSet/>
      <dgm:spPr/>
      <dgm:t>
        <a:bodyPr/>
        <a:lstStyle/>
        <a:p>
          <a:endParaRPr lang="es-ES">
            <a:latin typeface="Arial" panose="020B0604020202020204" pitchFamily="34" charset="0"/>
            <a:cs typeface="Arial" panose="020B0604020202020204" pitchFamily="34" charset="0"/>
          </a:endParaRPr>
        </a:p>
      </dgm:t>
    </dgm:pt>
    <dgm:pt modelId="{5C594301-D091-4A8A-8060-8A9DC2B6CFA9}" type="sibTrans" cxnId="{CA19C68B-D295-4EB4-9E55-A90F2A0D54E2}">
      <dgm:prSet/>
      <dgm:spPr/>
      <dgm:t>
        <a:bodyPr/>
        <a:lstStyle/>
        <a:p>
          <a:endParaRPr lang="es-ES">
            <a:latin typeface="Arial" panose="020B0604020202020204" pitchFamily="34" charset="0"/>
            <a:cs typeface="Arial" panose="020B0604020202020204" pitchFamily="34" charset="0"/>
          </a:endParaRPr>
        </a:p>
      </dgm:t>
    </dgm:pt>
    <dgm:pt modelId="{BCC34867-FD26-4C7E-A1DE-E6E83DD99149}">
      <dgm:prSet phldrT="[Texto]"/>
      <dgm:spPr/>
      <dgm:t>
        <a:bodyPr/>
        <a:lstStyle/>
        <a:p>
          <a:pPr algn="just"/>
          <a:r>
            <a:rPr lang="es-EC" dirty="0">
              <a:latin typeface="Arial" panose="020B0604020202020204" pitchFamily="34" charset="0"/>
              <a:cs typeface="Arial" panose="020B0604020202020204" pitchFamily="34" charset="0"/>
            </a:rPr>
            <a:t>Centro Terras: visualizaciones de las novedades registradas en los turnos</a:t>
          </a:r>
          <a:endParaRPr lang="es-ES" dirty="0">
            <a:latin typeface="Arial" panose="020B0604020202020204" pitchFamily="34" charset="0"/>
            <a:cs typeface="Arial" panose="020B0604020202020204" pitchFamily="34" charset="0"/>
          </a:endParaRPr>
        </a:p>
      </dgm:t>
    </dgm:pt>
    <dgm:pt modelId="{21877E7F-40FE-41F0-9AAE-E925DE5144A4}" type="parTrans" cxnId="{3B3B12C9-D015-44A3-B7F9-7A9D5FFE3879}">
      <dgm:prSet/>
      <dgm:spPr/>
      <dgm:t>
        <a:bodyPr/>
        <a:lstStyle/>
        <a:p>
          <a:endParaRPr lang="es-ES">
            <a:latin typeface="Arial" panose="020B0604020202020204" pitchFamily="34" charset="0"/>
            <a:cs typeface="Arial" panose="020B0604020202020204" pitchFamily="34" charset="0"/>
          </a:endParaRPr>
        </a:p>
      </dgm:t>
    </dgm:pt>
    <dgm:pt modelId="{20A26FB6-E3A5-4592-B0FA-DB6F7331F85E}" type="sibTrans" cxnId="{3B3B12C9-D015-44A3-B7F9-7A9D5FFE3879}">
      <dgm:prSet/>
      <dgm:spPr/>
      <dgm:t>
        <a:bodyPr/>
        <a:lstStyle/>
        <a:p>
          <a:endParaRPr lang="es-ES">
            <a:latin typeface="Arial" panose="020B0604020202020204" pitchFamily="34" charset="0"/>
            <a:cs typeface="Arial" panose="020B0604020202020204" pitchFamily="34" charset="0"/>
          </a:endParaRPr>
        </a:p>
      </dgm:t>
    </dgm:pt>
    <dgm:pt modelId="{A2BBD853-6C7B-48BE-A1E7-278DCB552E24}">
      <dgm:prSet phldrT="[Texto]"/>
      <dgm:spPr/>
      <dgm:t>
        <a:bodyPr/>
        <a:lstStyle/>
        <a:p>
          <a:pPr algn="just"/>
          <a:r>
            <a:rPr lang="es-EC" dirty="0">
              <a:latin typeface="Arial" panose="020B0604020202020204" pitchFamily="34" charset="0"/>
              <a:cs typeface="Arial" panose="020B0604020202020204" pitchFamily="34" charset="0"/>
            </a:rPr>
            <a:t>Área de Sistemas: visualizaciones sobre el soporte a usuarios</a:t>
          </a:r>
          <a:endParaRPr lang="es-ES" dirty="0">
            <a:latin typeface="Arial" panose="020B0604020202020204" pitchFamily="34" charset="0"/>
            <a:cs typeface="Arial" panose="020B0604020202020204" pitchFamily="34" charset="0"/>
          </a:endParaRPr>
        </a:p>
      </dgm:t>
    </dgm:pt>
    <dgm:pt modelId="{43E0742F-1AC6-4D77-8D61-192B03FE1EA3}" type="parTrans" cxnId="{A0389C51-72BA-4703-AD74-54A2AB6B10B9}">
      <dgm:prSet/>
      <dgm:spPr/>
      <dgm:t>
        <a:bodyPr/>
        <a:lstStyle/>
        <a:p>
          <a:endParaRPr lang="es-ES">
            <a:latin typeface="Arial" panose="020B0604020202020204" pitchFamily="34" charset="0"/>
            <a:cs typeface="Arial" panose="020B0604020202020204" pitchFamily="34" charset="0"/>
          </a:endParaRPr>
        </a:p>
      </dgm:t>
    </dgm:pt>
    <dgm:pt modelId="{DD7DD417-F504-4655-B6E8-544743A13DA7}" type="sibTrans" cxnId="{A0389C51-72BA-4703-AD74-54A2AB6B10B9}">
      <dgm:prSet/>
      <dgm:spPr/>
      <dgm:t>
        <a:bodyPr/>
        <a:lstStyle/>
        <a:p>
          <a:endParaRPr lang="es-ES">
            <a:latin typeface="Arial" panose="020B0604020202020204" pitchFamily="34" charset="0"/>
            <a:cs typeface="Arial" panose="020B0604020202020204" pitchFamily="34" charset="0"/>
          </a:endParaRPr>
        </a:p>
      </dgm:t>
    </dgm:pt>
    <dgm:pt modelId="{BF46354B-C368-4CF1-A5B1-4C2BE8C016AF}" type="pres">
      <dgm:prSet presAssocID="{16F3AE4B-80AF-4805-B4B1-A3713DE97956}" presName="Name0" presStyleCnt="0">
        <dgm:presLayoutVars>
          <dgm:chMax val="7"/>
          <dgm:chPref val="7"/>
          <dgm:dir/>
        </dgm:presLayoutVars>
      </dgm:prSet>
      <dgm:spPr/>
      <dgm:t>
        <a:bodyPr/>
        <a:lstStyle/>
        <a:p>
          <a:endParaRPr lang="es-ES"/>
        </a:p>
      </dgm:t>
    </dgm:pt>
    <dgm:pt modelId="{77E7B8D9-8377-41AE-B649-452296D8A733}" type="pres">
      <dgm:prSet presAssocID="{16F3AE4B-80AF-4805-B4B1-A3713DE97956}" presName="Name1" presStyleCnt="0"/>
      <dgm:spPr/>
    </dgm:pt>
    <dgm:pt modelId="{C76E4E64-5E72-41D3-A1F5-7CE05F3ECBF1}" type="pres">
      <dgm:prSet presAssocID="{16F3AE4B-80AF-4805-B4B1-A3713DE97956}" presName="cycle" presStyleCnt="0"/>
      <dgm:spPr/>
    </dgm:pt>
    <dgm:pt modelId="{F7D9D2E7-8738-4A18-AFB7-308AE9DD20C5}" type="pres">
      <dgm:prSet presAssocID="{16F3AE4B-80AF-4805-B4B1-A3713DE97956}" presName="srcNode" presStyleLbl="node1" presStyleIdx="0" presStyleCnt="2"/>
      <dgm:spPr/>
    </dgm:pt>
    <dgm:pt modelId="{EED2715D-5BE0-4653-B63F-E7EF35844C9B}" type="pres">
      <dgm:prSet presAssocID="{16F3AE4B-80AF-4805-B4B1-A3713DE97956}" presName="conn" presStyleLbl="parChTrans1D2" presStyleIdx="0" presStyleCnt="1"/>
      <dgm:spPr/>
      <dgm:t>
        <a:bodyPr/>
        <a:lstStyle/>
        <a:p>
          <a:endParaRPr lang="es-ES"/>
        </a:p>
      </dgm:t>
    </dgm:pt>
    <dgm:pt modelId="{A1C1033D-7993-498D-ABE9-774ADA13FDDF}" type="pres">
      <dgm:prSet presAssocID="{16F3AE4B-80AF-4805-B4B1-A3713DE97956}" presName="extraNode" presStyleLbl="node1" presStyleIdx="0" presStyleCnt="2"/>
      <dgm:spPr/>
    </dgm:pt>
    <dgm:pt modelId="{54599D44-098F-4851-9BF6-BF31197E6312}" type="pres">
      <dgm:prSet presAssocID="{16F3AE4B-80AF-4805-B4B1-A3713DE97956}" presName="dstNode" presStyleLbl="node1" presStyleIdx="0" presStyleCnt="2"/>
      <dgm:spPr/>
    </dgm:pt>
    <dgm:pt modelId="{41C1FE2B-7284-4AE0-87E0-C3E9FA84EF89}" type="pres">
      <dgm:prSet presAssocID="{3E166FD9-CDCD-4927-B7BB-7651AF8AFAC9}" presName="text_1" presStyleLbl="node1" presStyleIdx="0" presStyleCnt="2">
        <dgm:presLayoutVars>
          <dgm:bulletEnabled val="1"/>
        </dgm:presLayoutVars>
      </dgm:prSet>
      <dgm:spPr/>
      <dgm:t>
        <a:bodyPr/>
        <a:lstStyle/>
        <a:p>
          <a:endParaRPr lang="es-ES"/>
        </a:p>
      </dgm:t>
    </dgm:pt>
    <dgm:pt modelId="{4E7D9FFF-27B7-475B-A653-BF896664CE2D}" type="pres">
      <dgm:prSet presAssocID="{3E166FD9-CDCD-4927-B7BB-7651AF8AFAC9}" presName="accent_1" presStyleCnt="0"/>
      <dgm:spPr/>
    </dgm:pt>
    <dgm:pt modelId="{3D7E3844-305D-4097-B76F-C4043679B7A0}" type="pres">
      <dgm:prSet presAssocID="{3E166FD9-CDCD-4927-B7BB-7651AF8AFAC9}" presName="accentRepeatNode" presStyleLbl="solidFgAcc1" presStyleIdx="0" presStyleCnt="2"/>
      <dgm:spPr/>
    </dgm:pt>
    <dgm:pt modelId="{8D60ED5F-9A8C-460C-A39C-F80A8B5814EE}" type="pres">
      <dgm:prSet presAssocID="{D668B43A-56D6-4F52-8C78-D6EF66A82BF5}" presName="text_2" presStyleLbl="node1" presStyleIdx="1" presStyleCnt="2">
        <dgm:presLayoutVars>
          <dgm:bulletEnabled val="1"/>
        </dgm:presLayoutVars>
      </dgm:prSet>
      <dgm:spPr/>
      <dgm:t>
        <a:bodyPr/>
        <a:lstStyle/>
        <a:p>
          <a:endParaRPr lang="es-ES"/>
        </a:p>
      </dgm:t>
    </dgm:pt>
    <dgm:pt modelId="{F6D56556-B8F4-414C-BF4F-20320666F20D}" type="pres">
      <dgm:prSet presAssocID="{D668B43A-56D6-4F52-8C78-D6EF66A82BF5}" presName="accent_2" presStyleCnt="0"/>
      <dgm:spPr/>
    </dgm:pt>
    <dgm:pt modelId="{DE99E69B-E12E-40E2-8636-A42A98575506}" type="pres">
      <dgm:prSet presAssocID="{D668B43A-56D6-4F52-8C78-D6EF66A82BF5}" presName="accentRepeatNode" presStyleLbl="solidFgAcc1" presStyleIdx="1" presStyleCnt="2"/>
      <dgm:spPr/>
    </dgm:pt>
  </dgm:ptLst>
  <dgm:cxnLst>
    <dgm:cxn modelId="{63C6C3B0-FBDC-43CF-802D-8070A73BE51F}" type="presOf" srcId="{BCC34867-FD26-4C7E-A1DE-E6E83DD99149}" destId="{8D60ED5F-9A8C-460C-A39C-F80A8B5814EE}" srcOrd="0" destOrd="3" presId="urn:microsoft.com/office/officeart/2008/layout/VerticalCurvedList"/>
    <dgm:cxn modelId="{05BD512B-6FA4-4DC0-B479-4BAF480E8E33}" type="presOf" srcId="{D668B43A-56D6-4F52-8C78-D6EF66A82BF5}" destId="{8D60ED5F-9A8C-460C-A39C-F80A8B5814EE}" srcOrd="0" destOrd="0" presId="urn:microsoft.com/office/officeart/2008/layout/VerticalCurvedList"/>
    <dgm:cxn modelId="{7FB26510-7D60-4C7F-8A38-978A1278B7F7}" type="presOf" srcId="{3E166FD9-CDCD-4927-B7BB-7651AF8AFAC9}" destId="{41C1FE2B-7284-4AE0-87E0-C3E9FA84EF89}" srcOrd="0" destOrd="0" presId="urn:microsoft.com/office/officeart/2008/layout/VerticalCurvedList"/>
    <dgm:cxn modelId="{3B3B12C9-D015-44A3-B7F9-7A9D5FFE3879}" srcId="{D668B43A-56D6-4F52-8C78-D6EF66A82BF5}" destId="{BCC34867-FD26-4C7E-A1DE-E6E83DD99149}" srcOrd="2" destOrd="0" parTransId="{21877E7F-40FE-41F0-9AAE-E925DE5144A4}" sibTransId="{20A26FB6-E3A5-4592-B0FA-DB6F7331F85E}"/>
    <dgm:cxn modelId="{948D05F3-6E4D-4A86-A96B-FF532DE03B5E}" srcId="{D668B43A-56D6-4F52-8C78-D6EF66A82BF5}" destId="{D98EC660-2F1E-439F-8D8C-F76EF791BFB7}" srcOrd="0" destOrd="0" parTransId="{CEFF7CA8-05DB-48FC-9DD9-8B16A667F214}" sibTransId="{89F7D1FC-9A0C-4E11-8E07-7B8FCCFB8828}"/>
    <dgm:cxn modelId="{F48DAD21-03E9-49D5-B63E-78EDE669654A}" type="presOf" srcId="{16F3AE4B-80AF-4805-B4B1-A3713DE97956}" destId="{BF46354B-C368-4CF1-A5B1-4C2BE8C016AF}" srcOrd="0" destOrd="0" presId="urn:microsoft.com/office/officeart/2008/layout/VerticalCurvedList"/>
    <dgm:cxn modelId="{9CCF031A-0B4A-467F-92B2-47CF9C842378}" type="presOf" srcId="{A2BBD853-6C7B-48BE-A1E7-278DCB552E24}" destId="{8D60ED5F-9A8C-460C-A39C-F80A8B5814EE}" srcOrd="0" destOrd="4" presId="urn:microsoft.com/office/officeart/2008/layout/VerticalCurvedList"/>
    <dgm:cxn modelId="{CA19C68B-D295-4EB4-9E55-A90F2A0D54E2}" srcId="{D668B43A-56D6-4F52-8C78-D6EF66A82BF5}" destId="{A5861FD3-9806-4B04-8C75-44AF2FDE1BEF}" srcOrd="1" destOrd="0" parTransId="{09A4E62B-AC29-437F-979B-FCD095A5F6DB}" sibTransId="{5C594301-D091-4A8A-8060-8A9DC2B6CFA9}"/>
    <dgm:cxn modelId="{B293308B-9905-4708-8B3E-EA368F6E38C8}" type="presOf" srcId="{0C72215B-428E-4EEC-837B-5F985481FE0C}" destId="{EED2715D-5BE0-4653-B63F-E7EF35844C9B}" srcOrd="0" destOrd="0" presId="urn:microsoft.com/office/officeart/2008/layout/VerticalCurvedList"/>
    <dgm:cxn modelId="{6056B4B3-9160-4B0F-B74E-ADFE4BE9CEFB}" type="presOf" srcId="{D98EC660-2F1E-439F-8D8C-F76EF791BFB7}" destId="{8D60ED5F-9A8C-460C-A39C-F80A8B5814EE}" srcOrd="0" destOrd="1" presId="urn:microsoft.com/office/officeart/2008/layout/VerticalCurvedList"/>
    <dgm:cxn modelId="{A0389C51-72BA-4703-AD74-54A2AB6B10B9}" srcId="{D668B43A-56D6-4F52-8C78-D6EF66A82BF5}" destId="{A2BBD853-6C7B-48BE-A1E7-278DCB552E24}" srcOrd="3" destOrd="0" parTransId="{43E0742F-1AC6-4D77-8D61-192B03FE1EA3}" sibTransId="{DD7DD417-F504-4655-B6E8-544743A13DA7}"/>
    <dgm:cxn modelId="{0919623E-6BFA-4ABD-B589-DAD4D89AE1C3}" srcId="{16F3AE4B-80AF-4805-B4B1-A3713DE97956}" destId="{D668B43A-56D6-4F52-8C78-D6EF66A82BF5}" srcOrd="1" destOrd="0" parTransId="{C12D4B64-A329-401F-AA3A-91D95B7CDEFE}" sibTransId="{30008084-0617-4F2E-9EF0-603090E9B76D}"/>
    <dgm:cxn modelId="{94DD8AE5-E1A8-450B-90CE-7F02BC0067D2}" type="presOf" srcId="{A5861FD3-9806-4B04-8C75-44AF2FDE1BEF}" destId="{8D60ED5F-9A8C-460C-A39C-F80A8B5814EE}" srcOrd="0" destOrd="2" presId="urn:microsoft.com/office/officeart/2008/layout/VerticalCurvedList"/>
    <dgm:cxn modelId="{C859F9A9-B0A3-41DE-95A4-F7BE51FB054D}" srcId="{16F3AE4B-80AF-4805-B4B1-A3713DE97956}" destId="{3E166FD9-CDCD-4927-B7BB-7651AF8AFAC9}" srcOrd="0" destOrd="0" parTransId="{7B19D956-25C3-4986-8967-B85E2C430751}" sibTransId="{0C72215B-428E-4EEC-837B-5F985481FE0C}"/>
    <dgm:cxn modelId="{5B9E4C22-0FCE-4F9D-BE1B-2BA8F5872A3D}" type="presParOf" srcId="{BF46354B-C368-4CF1-A5B1-4C2BE8C016AF}" destId="{77E7B8D9-8377-41AE-B649-452296D8A733}" srcOrd="0" destOrd="0" presId="urn:microsoft.com/office/officeart/2008/layout/VerticalCurvedList"/>
    <dgm:cxn modelId="{C83454D3-A3D9-4E5F-9952-48F6068CDA5E}" type="presParOf" srcId="{77E7B8D9-8377-41AE-B649-452296D8A733}" destId="{C76E4E64-5E72-41D3-A1F5-7CE05F3ECBF1}" srcOrd="0" destOrd="0" presId="urn:microsoft.com/office/officeart/2008/layout/VerticalCurvedList"/>
    <dgm:cxn modelId="{A7DF8DA7-AF9F-4D62-B0B8-BDC04FCC4EB4}" type="presParOf" srcId="{C76E4E64-5E72-41D3-A1F5-7CE05F3ECBF1}" destId="{F7D9D2E7-8738-4A18-AFB7-308AE9DD20C5}" srcOrd="0" destOrd="0" presId="urn:microsoft.com/office/officeart/2008/layout/VerticalCurvedList"/>
    <dgm:cxn modelId="{3776E843-BC0C-4090-825A-64F89C62762C}" type="presParOf" srcId="{C76E4E64-5E72-41D3-A1F5-7CE05F3ECBF1}" destId="{EED2715D-5BE0-4653-B63F-E7EF35844C9B}" srcOrd="1" destOrd="0" presId="urn:microsoft.com/office/officeart/2008/layout/VerticalCurvedList"/>
    <dgm:cxn modelId="{FEC893A3-0503-4CA3-AABD-25B06CC4B502}" type="presParOf" srcId="{C76E4E64-5E72-41D3-A1F5-7CE05F3ECBF1}" destId="{A1C1033D-7993-498D-ABE9-774ADA13FDDF}" srcOrd="2" destOrd="0" presId="urn:microsoft.com/office/officeart/2008/layout/VerticalCurvedList"/>
    <dgm:cxn modelId="{95125058-D794-40C3-AFF8-85288D512AD2}" type="presParOf" srcId="{C76E4E64-5E72-41D3-A1F5-7CE05F3ECBF1}" destId="{54599D44-098F-4851-9BF6-BF31197E6312}" srcOrd="3" destOrd="0" presId="urn:microsoft.com/office/officeart/2008/layout/VerticalCurvedList"/>
    <dgm:cxn modelId="{49422B10-01EF-40D4-9018-26D5867BC6E3}" type="presParOf" srcId="{77E7B8D9-8377-41AE-B649-452296D8A733}" destId="{41C1FE2B-7284-4AE0-87E0-C3E9FA84EF89}" srcOrd="1" destOrd="0" presId="urn:microsoft.com/office/officeart/2008/layout/VerticalCurvedList"/>
    <dgm:cxn modelId="{1D6DF01A-85F2-48DA-9703-99BFC2D50484}" type="presParOf" srcId="{77E7B8D9-8377-41AE-B649-452296D8A733}" destId="{4E7D9FFF-27B7-475B-A653-BF896664CE2D}" srcOrd="2" destOrd="0" presId="urn:microsoft.com/office/officeart/2008/layout/VerticalCurvedList"/>
    <dgm:cxn modelId="{975A3586-342F-454D-8FED-9258AFD619C4}" type="presParOf" srcId="{4E7D9FFF-27B7-475B-A653-BF896664CE2D}" destId="{3D7E3844-305D-4097-B76F-C4043679B7A0}" srcOrd="0" destOrd="0" presId="urn:microsoft.com/office/officeart/2008/layout/VerticalCurvedList"/>
    <dgm:cxn modelId="{D3B97828-65B5-4F1C-AD00-98C8B96EEF15}" type="presParOf" srcId="{77E7B8D9-8377-41AE-B649-452296D8A733}" destId="{8D60ED5F-9A8C-460C-A39C-F80A8B5814EE}" srcOrd="3" destOrd="0" presId="urn:microsoft.com/office/officeart/2008/layout/VerticalCurvedList"/>
    <dgm:cxn modelId="{AFE563AC-19F4-4D68-B022-B32573D25130}" type="presParOf" srcId="{77E7B8D9-8377-41AE-B649-452296D8A733}" destId="{F6D56556-B8F4-414C-BF4F-20320666F20D}" srcOrd="4" destOrd="0" presId="urn:microsoft.com/office/officeart/2008/layout/VerticalCurvedList"/>
    <dgm:cxn modelId="{10F105D8-68D6-41A2-8A1B-066F5EEA09C6}" type="presParOf" srcId="{F6D56556-B8F4-414C-BF4F-20320666F20D}" destId="{DE99E69B-E12E-40E2-8636-A42A98575506}"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4A7A7-4B37-4803-9AF4-FF9B94255DF2}">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4409BB-4E11-4393-B18F-FC08AB5390CE}">
      <dsp:nvSpPr>
        <dsp:cNvPr id="0" name=""/>
        <dsp:cNvSpPr/>
      </dsp:nvSpPr>
      <dsp:spPr>
        <a:xfrm>
          <a:off x="610504" y="416587"/>
          <a:ext cx="7440913" cy="83360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3340" rIns="53340" bIns="53340" numCol="1" spcCol="1270" anchor="ctr" anchorCtr="0">
          <a:noAutofit/>
        </a:bodyPr>
        <a:lstStyle/>
        <a:p>
          <a:pPr lvl="0" algn="just" defTabSz="933450">
            <a:lnSpc>
              <a:spcPct val="90000"/>
            </a:lnSpc>
            <a:spcBef>
              <a:spcPct val="0"/>
            </a:spcBef>
            <a:spcAft>
              <a:spcPct val="35000"/>
            </a:spcAft>
          </a:pPr>
          <a:r>
            <a:rPr lang="es-ES" sz="2100" kern="1200" dirty="0">
              <a:latin typeface="Arial" panose="020B0604020202020204" pitchFamily="34" charset="0"/>
              <a:cs typeface="Arial" panose="020B0604020202020204" pitchFamily="34" charset="0"/>
            </a:rPr>
            <a:t>Valorar la situación actual del proceso de análisis estadístico de información de eventos sismo volcánicos</a:t>
          </a:r>
          <a:endParaRPr lang="en-US" sz="2100" kern="1200" dirty="0">
            <a:latin typeface="Arial" panose="020B0604020202020204" pitchFamily="34" charset="0"/>
            <a:cs typeface="Arial" panose="020B0604020202020204" pitchFamily="34" charset="0"/>
          </a:endParaRPr>
        </a:p>
      </dsp:txBody>
      <dsp:txXfrm>
        <a:off x="610504" y="416587"/>
        <a:ext cx="7440913" cy="833607"/>
      </dsp:txXfrm>
    </dsp:sp>
    <dsp:sp modelId="{AAA792FF-A960-4B32-BEAB-0BB94A8E79FD}">
      <dsp:nvSpPr>
        <dsp:cNvPr id="0" name=""/>
        <dsp:cNvSpPr/>
      </dsp:nvSpPr>
      <dsp:spPr>
        <a:xfrm>
          <a:off x="89500" y="312386"/>
          <a:ext cx="1042009" cy="1042009"/>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103F29-9DBB-47D8-8294-1B7289F57FAD}">
      <dsp:nvSpPr>
        <dsp:cNvPr id="0" name=""/>
        <dsp:cNvSpPr/>
      </dsp:nvSpPr>
      <dsp:spPr>
        <a:xfrm>
          <a:off x="1088431" y="1667215"/>
          <a:ext cx="6962986" cy="833607"/>
        </a:xfrm>
        <a:prstGeom prst="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3340" rIns="53340" bIns="53340" numCol="1" spcCol="1270" anchor="ctr" anchorCtr="0">
          <a:noAutofit/>
        </a:bodyPr>
        <a:lstStyle/>
        <a:p>
          <a:pPr lvl="0" algn="just" defTabSz="933450">
            <a:lnSpc>
              <a:spcPct val="90000"/>
            </a:lnSpc>
            <a:spcBef>
              <a:spcPct val="0"/>
            </a:spcBef>
            <a:spcAft>
              <a:spcPct val="35000"/>
            </a:spcAft>
          </a:pPr>
          <a:r>
            <a:rPr lang="es-ES" sz="2100" kern="1200" dirty="0">
              <a:latin typeface="Arial" panose="020B0604020202020204" pitchFamily="34" charset="0"/>
              <a:cs typeface="Arial" panose="020B0604020202020204" pitchFamily="34" charset="0"/>
            </a:rPr>
            <a:t>Investigar sobre herramientas y metodologías de análisis de información aplicada a la sismicidad mediante la revisión inicial de literatura</a:t>
          </a:r>
          <a:endParaRPr lang="en-US" sz="2100" kern="1200" dirty="0">
            <a:latin typeface="Arial" panose="020B0604020202020204" pitchFamily="34" charset="0"/>
            <a:cs typeface="Arial" panose="020B0604020202020204" pitchFamily="34" charset="0"/>
          </a:endParaRPr>
        </a:p>
      </dsp:txBody>
      <dsp:txXfrm>
        <a:off x="1088431" y="1667215"/>
        <a:ext cx="6962986" cy="833607"/>
      </dsp:txXfrm>
    </dsp:sp>
    <dsp:sp modelId="{713ACB7D-3194-47F9-ACA7-1929CD597DD9}">
      <dsp:nvSpPr>
        <dsp:cNvPr id="0" name=""/>
        <dsp:cNvSpPr/>
      </dsp:nvSpPr>
      <dsp:spPr>
        <a:xfrm>
          <a:off x="567426" y="1563014"/>
          <a:ext cx="1042009" cy="1042009"/>
        </a:xfrm>
        <a:prstGeom prst="ellipse">
          <a:avLst/>
        </a:prstGeom>
        <a:solidFill>
          <a:schemeClr val="lt1">
            <a:hueOff val="0"/>
            <a:satOff val="0"/>
            <a:lumOff val="0"/>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0BC56E-F68D-4B57-9DEE-E0FFB96DF779}">
      <dsp:nvSpPr>
        <dsp:cNvPr id="0" name=""/>
        <dsp:cNvSpPr/>
      </dsp:nvSpPr>
      <dsp:spPr>
        <a:xfrm>
          <a:off x="1088431" y="2917843"/>
          <a:ext cx="6962986" cy="833607"/>
        </a:xfrm>
        <a:prstGeom prst="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3340" rIns="53340" bIns="53340" numCol="1" spcCol="1270" anchor="ctr" anchorCtr="0">
          <a:noAutofit/>
        </a:bodyPr>
        <a:lstStyle/>
        <a:p>
          <a:pPr lvl="0" algn="just" defTabSz="933450">
            <a:lnSpc>
              <a:spcPct val="90000"/>
            </a:lnSpc>
            <a:spcBef>
              <a:spcPct val="0"/>
            </a:spcBef>
            <a:spcAft>
              <a:spcPct val="35000"/>
            </a:spcAft>
          </a:pPr>
          <a:r>
            <a:rPr lang="es-ES" sz="2100" kern="1200" dirty="0">
              <a:latin typeface="Arial" panose="020B0604020202020204" pitchFamily="34" charset="0"/>
              <a:cs typeface="Arial" panose="020B0604020202020204" pitchFamily="34" charset="0"/>
            </a:rPr>
            <a:t>Diseñar e implementar el sistema de información de valoración del nivel de sismicidad volcánica</a:t>
          </a:r>
          <a:endParaRPr lang="en-US" sz="2100" kern="1200" dirty="0">
            <a:latin typeface="Arial" panose="020B0604020202020204" pitchFamily="34" charset="0"/>
            <a:cs typeface="Arial" panose="020B0604020202020204" pitchFamily="34" charset="0"/>
          </a:endParaRPr>
        </a:p>
      </dsp:txBody>
      <dsp:txXfrm>
        <a:off x="1088431" y="2917843"/>
        <a:ext cx="6962986" cy="833607"/>
      </dsp:txXfrm>
    </dsp:sp>
    <dsp:sp modelId="{EBC11ABC-5C72-4141-9233-4578D8F8B6DD}">
      <dsp:nvSpPr>
        <dsp:cNvPr id="0" name=""/>
        <dsp:cNvSpPr/>
      </dsp:nvSpPr>
      <dsp:spPr>
        <a:xfrm>
          <a:off x="567426" y="2813642"/>
          <a:ext cx="1042009" cy="1042009"/>
        </a:xfrm>
        <a:prstGeom prst="ellipse">
          <a:avLst/>
        </a:prstGeom>
        <a:solidFill>
          <a:schemeClr val="lt1">
            <a:hueOff val="0"/>
            <a:satOff val="0"/>
            <a:lumOff val="0"/>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DF1F77-E0E1-4CDA-A12D-7F96B93C6EEA}">
      <dsp:nvSpPr>
        <dsp:cNvPr id="0" name=""/>
        <dsp:cNvSpPr/>
      </dsp:nvSpPr>
      <dsp:spPr>
        <a:xfrm>
          <a:off x="610504" y="4168472"/>
          <a:ext cx="7440913" cy="833607"/>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3340" rIns="53340" bIns="53340" numCol="1" spcCol="1270" anchor="ctr" anchorCtr="0">
          <a:noAutofit/>
        </a:bodyPr>
        <a:lstStyle/>
        <a:p>
          <a:pPr lvl="0" algn="just" defTabSz="933450">
            <a:lnSpc>
              <a:spcPct val="90000"/>
            </a:lnSpc>
            <a:spcBef>
              <a:spcPct val="0"/>
            </a:spcBef>
            <a:spcAft>
              <a:spcPct val="35000"/>
            </a:spcAft>
          </a:pPr>
          <a:r>
            <a:rPr lang="es-ES" sz="2100" kern="1200" dirty="0">
              <a:latin typeface="Arial" panose="020B0604020202020204" pitchFamily="34" charset="0"/>
              <a:cs typeface="Arial" panose="020B0604020202020204" pitchFamily="34" charset="0"/>
            </a:rPr>
            <a:t>Validar el sistema de información de valoración del nivel de sismicidad volcánica</a:t>
          </a:r>
          <a:endParaRPr lang="en-US" sz="2100" kern="1200" dirty="0">
            <a:latin typeface="Arial" panose="020B0604020202020204" pitchFamily="34" charset="0"/>
            <a:cs typeface="Arial" panose="020B0604020202020204" pitchFamily="34" charset="0"/>
          </a:endParaRPr>
        </a:p>
      </dsp:txBody>
      <dsp:txXfrm>
        <a:off x="610504" y="4168472"/>
        <a:ext cx="7440913" cy="833607"/>
      </dsp:txXfrm>
    </dsp:sp>
    <dsp:sp modelId="{2F2DB190-7A33-4862-A4F3-8567C6D9F3F9}">
      <dsp:nvSpPr>
        <dsp:cNvPr id="0" name=""/>
        <dsp:cNvSpPr/>
      </dsp:nvSpPr>
      <dsp:spPr>
        <a:xfrm>
          <a:off x="89500" y="4064271"/>
          <a:ext cx="1042009" cy="1042009"/>
        </a:xfrm>
        <a:prstGeom prst="ellipse">
          <a:avLst/>
        </a:prstGeom>
        <a:solidFill>
          <a:schemeClr val="lt1">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4A7A7-4B37-4803-9AF4-FF9B94255DF2}">
      <dsp:nvSpPr>
        <dsp:cNvPr id="0" name=""/>
        <dsp:cNvSpPr/>
      </dsp:nvSpPr>
      <dsp:spPr>
        <a:xfrm>
          <a:off x="-4076507" y="-630124"/>
          <a:ext cx="4892367" cy="4892367"/>
        </a:xfrm>
        <a:prstGeom prst="blockArc">
          <a:avLst>
            <a:gd name="adj1" fmla="val 18900000"/>
            <a:gd name="adj2" fmla="val 2700000"/>
            <a:gd name="adj3" fmla="val 442"/>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4409BB-4E11-4393-B18F-FC08AB5390CE}">
      <dsp:nvSpPr>
        <dsp:cNvPr id="0" name=""/>
        <dsp:cNvSpPr/>
      </dsp:nvSpPr>
      <dsp:spPr>
        <a:xfrm>
          <a:off x="667674" y="518884"/>
          <a:ext cx="7171546" cy="103762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3614" tIns="45720" rIns="45720" bIns="45720" numCol="1" spcCol="1270" anchor="ctr" anchorCtr="0">
          <a:noAutofit/>
        </a:bodyPr>
        <a:lstStyle/>
        <a:p>
          <a:pPr lvl="0" algn="l" defTabSz="800100">
            <a:lnSpc>
              <a:spcPct val="90000"/>
            </a:lnSpc>
            <a:spcBef>
              <a:spcPct val="0"/>
            </a:spcBef>
            <a:spcAft>
              <a:spcPct val="35000"/>
            </a:spcAft>
          </a:pPr>
          <a:r>
            <a:rPr lang="es-EC" sz="1800" kern="1200" dirty="0">
              <a:latin typeface="Arial" panose="020B0604020202020204" pitchFamily="34" charset="0"/>
              <a:cs typeface="Arial" panose="020B0604020202020204" pitchFamily="34" charset="0"/>
            </a:rPr>
            <a:t>El sistema </a:t>
          </a:r>
          <a:r>
            <a:rPr lang="es-ES" sz="1800" kern="1200" dirty="0">
              <a:latin typeface="Arial" panose="020B0604020202020204" pitchFamily="34" charset="0"/>
              <a:cs typeface="Arial" panose="020B0604020202020204" pitchFamily="34" charset="0"/>
            </a:rPr>
            <a:t>de información para la valoración del nivel de sismicidad volcánica</a:t>
          </a:r>
          <a:r>
            <a:rPr lang="es-EC" sz="1800" kern="1200" dirty="0">
              <a:latin typeface="Arial" panose="020B0604020202020204" pitchFamily="34" charset="0"/>
              <a:cs typeface="Arial" panose="020B0604020202020204" pitchFamily="34" charset="0"/>
            </a:rPr>
            <a:t>, permitirá minimizar los tiempos de procesos para el apoyo de una apropiada toma de decisiones.</a:t>
          </a:r>
          <a:endParaRPr lang="en-US" sz="1800" kern="1200" dirty="0">
            <a:latin typeface="Arial" panose="020B0604020202020204" pitchFamily="34" charset="0"/>
            <a:cs typeface="Arial" panose="020B0604020202020204" pitchFamily="34" charset="0"/>
          </a:endParaRPr>
        </a:p>
      </dsp:txBody>
      <dsp:txXfrm>
        <a:off x="667674" y="518884"/>
        <a:ext cx="7171546" cy="1037623"/>
      </dsp:txXfrm>
    </dsp:sp>
    <dsp:sp modelId="{AAA792FF-A960-4B32-BEAB-0BB94A8E79FD}">
      <dsp:nvSpPr>
        <dsp:cNvPr id="0" name=""/>
        <dsp:cNvSpPr/>
      </dsp:nvSpPr>
      <dsp:spPr>
        <a:xfrm>
          <a:off x="19159" y="389181"/>
          <a:ext cx="1297029" cy="1297029"/>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103F29-9DBB-47D8-8294-1B7289F57FAD}">
      <dsp:nvSpPr>
        <dsp:cNvPr id="0" name=""/>
        <dsp:cNvSpPr/>
      </dsp:nvSpPr>
      <dsp:spPr>
        <a:xfrm>
          <a:off x="667674" y="1733262"/>
          <a:ext cx="7171546" cy="1722320"/>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3614" tIns="45720" rIns="45720" bIns="45720" numCol="1" spcCol="1270" anchor="ctr" anchorCtr="0">
          <a:noAutofit/>
        </a:bodyPr>
        <a:lstStyle/>
        <a:p>
          <a:pPr lvl="0" algn="l" defTabSz="800100">
            <a:lnSpc>
              <a:spcPct val="90000"/>
            </a:lnSpc>
            <a:spcBef>
              <a:spcPct val="0"/>
            </a:spcBef>
            <a:spcAft>
              <a:spcPct val="35000"/>
            </a:spcAft>
          </a:pPr>
          <a:r>
            <a:rPr lang="es-ES" sz="1800" kern="1200" dirty="0">
              <a:latin typeface="Arial" panose="020B0604020202020204" pitchFamily="34" charset="0"/>
              <a:cs typeface="Arial" panose="020B0604020202020204" pitchFamily="34" charset="0"/>
            </a:rPr>
            <a:t>La demostración de la hipótesis planteada será mediante la reducción de tiempos de acceso a la información sismo volcánica del actual proceso. Por medio de una comparación a través de la observación entre el tiempo que toma el proceso actual y el sistema propuesto.</a:t>
          </a:r>
          <a:endParaRPr lang="en-US" sz="1800" kern="1200" dirty="0">
            <a:latin typeface="Arial" panose="020B0604020202020204" pitchFamily="34" charset="0"/>
            <a:cs typeface="Arial" panose="020B0604020202020204" pitchFamily="34" charset="0"/>
          </a:endParaRPr>
        </a:p>
      </dsp:txBody>
      <dsp:txXfrm>
        <a:off x="667674" y="1733262"/>
        <a:ext cx="7171546" cy="1722320"/>
      </dsp:txXfrm>
    </dsp:sp>
    <dsp:sp modelId="{713ACB7D-3194-47F9-ACA7-1929CD597DD9}">
      <dsp:nvSpPr>
        <dsp:cNvPr id="0" name=""/>
        <dsp:cNvSpPr/>
      </dsp:nvSpPr>
      <dsp:spPr>
        <a:xfrm>
          <a:off x="19159" y="1945907"/>
          <a:ext cx="1297029" cy="1297029"/>
        </a:xfrm>
        <a:prstGeom prst="ellipse">
          <a:avLst/>
        </a:prstGeom>
        <a:solidFill>
          <a:schemeClr val="lt1">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19709-1AED-4562-BB3E-079D9CF3D5D2}">
      <dsp:nvSpPr>
        <dsp:cNvPr id="0" name=""/>
        <dsp:cNvSpPr/>
      </dsp:nvSpPr>
      <dsp:spPr>
        <a:xfrm>
          <a:off x="-6249936" y="-956103"/>
          <a:ext cx="7439550" cy="7439550"/>
        </a:xfrm>
        <a:prstGeom prst="blockArc">
          <a:avLst>
            <a:gd name="adj1" fmla="val 18900000"/>
            <a:gd name="adj2" fmla="val 2700000"/>
            <a:gd name="adj3" fmla="val 290"/>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47C9EC-DDD2-4135-B217-9F788ECD2A92}">
      <dsp:nvSpPr>
        <dsp:cNvPr id="0" name=""/>
        <dsp:cNvSpPr/>
      </dsp:nvSpPr>
      <dsp:spPr>
        <a:xfrm>
          <a:off x="442930" y="279114"/>
          <a:ext cx="5212004" cy="60582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1898" tIns="30480" rIns="30480" bIns="30480" numCol="1" spcCol="1270" anchor="ctr" anchorCtr="0">
          <a:noAutofit/>
        </a:bodyPr>
        <a:lstStyle/>
        <a:p>
          <a:pPr lvl="0" algn="l" defTabSz="533400">
            <a:lnSpc>
              <a:spcPct val="90000"/>
            </a:lnSpc>
            <a:spcBef>
              <a:spcPct val="0"/>
            </a:spcBef>
            <a:spcAft>
              <a:spcPct val="35000"/>
            </a:spcAft>
          </a:pPr>
          <a:r>
            <a:rPr lang="es-ES" sz="1200" kern="1200" dirty="0">
              <a:latin typeface="Arial" panose="020B0604020202020204" pitchFamily="34" charset="0"/>
              <a:cs typeface="Arial" panose="020B0604020202020204" pitchFamily="34" charset="0"/>
            </a:rPr>
            <a:t>Definición de Objetivo</a:t>
          </a:r>
        </a:p>
      </dsp:txBody>
      <dsp:txXfrm>
        <a:off x="442930" y="279114"/>
        <a:ext cx="5212004" cy="605829"/>
      </dsp:txXfrm>
    </dsp:sp>
    <dsp:sp modelId="{56FC1243-6EB3-4463-8698-0EA4E7E5F8CA}">
      <dsp:nvSpPr>
        <dsp:cNvPr id="0" name=""/>
        <dsp:cNvSpPr/>
      </dsp:nvSpPr>
      <dsp:spPr>
        <a:xfrm>
          <a:off x="79230" y="218330"/>
          <a:ext cx="727398" cy="727398"/>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B50FBB-3C36-4EF8-BDF7-B05D069113B9}">
      <dsp:nvSpPr>
        <dsp:cNvPr id="0" name=""/>
        <dsp:cNvSpPr/>
      </dsp:nvSpPr>
      <dsp:spPr>
        <a:xfrm>
          <a:off x="921597" y="1163837"/>
          <a:ext cx="4733336" cy="581918"/>
        </a:xfrm>
        <a:prstGeom prst="rect">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1898" tIns="30480" rIns="30480" bIns="30480" numCol="1" spcCol="1270" anchor="ctr" anchorCtr="0">
          <a:noAutofit/>
        </a:bodyPr>
        <a:lstStyle/>
        <a:p>
          <a:pPr lvl="0" algn="l" defTabSz="533400">
            <a:lnSpc>
              <a:spcPct val="90000"/>
            </a:lnSpc>
            <a:spcBef>
              <a:spcPct val="0"/>
            </a:spcBef>
            <a:spcAft>
              <a:spcPct val="35000"/>
            </a:spcAft>
          </a:pPr>
          <a:r>
            <a:rPr lang="es-ES" sz="1200" kern="1200" dirty="0">
              <a:latin typeface="Arial" panose="020B0604020202020204" pitchFamily="34" charset="0"/>
              <a:cs typeface="Arial" panose="020B0604020202020204" pitchFamily="34" charset="0"/>
            </a:rPr>
            <a:t>Definición de criterios de inclusión y exclusión</a:t>
          </a:r>
        </a:p>
      </dsp:txBody>
      <dsp:txXfrm>
        <a:off x="921597" y="1163837"/>
        <a:ext cx="4733336" cy="581918"/>
      </dsp:txXfrm>
    </dsp:sp>
    <dsp:sp modelId="{9565A53C-7618-4A42-A880-1D9837CFAE78}">
      <dsp:nvSpPr>
        <dsp:cNvPr id="0" name=""/>
        <dsp:cNvSpPr/>
      </dsp:nvSpPr>
      <dsp:spPr>
        <a:xfrm>
          <a:off x="557898" y="1091097"/>
          <a:ext cx="727398" cy="727398"/>
        </a:xfrm>
        <a:prstGeom prst="ellipse">
          <a:avLst/>
        </a:prstGeom>
        <a:solidFill>
          <a:schemeClr val="lt1">
            <a:hueOff val="0"/>
            <a:satOff val="0"/>
            <a:lumOff val="0"/>
            <a:alphaOff val="0"/>
          </a:schemeClr>
        </a:solidFill>
        <a:ln w="12700" cap="flat" cmpd="sng" algn="ctr">
          <a:solidFill>
            <a:schemeClr val="accent5">
              <a:hueOff val="-1470669"/>
              <a:satOff val="-2046"/>
              <a:lumOff val="-784"/>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287E1C-24C4-43CE-BBB0-BB36A2A09606}">
      <dsp:nvSpPr>
        <dsp:cNvPr id="0" name=""/>
        <dsp:cNvSpPr/>
      </dsp:nvSpPr>
      <dsp:spPr>
        <a:xfrm>
          <a:off x="1140480" y="2036605"/>
          <a:ext cx="4514453" cy="581918"/>
        </a:xfrm>
        <a:prstGeom prst="rect">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1898" tIns="30480" rIns="30480" bIns="30480" numCol="1" spcCol="1270" anchor="t" anchorCtr="0">
          <a:noAutofit/>
        </a:bodyPr>
        <a:lstStyle/>
        <a:p>
          <a:pPr lvl="0" algn="l" defTabSz="533400">
            <a:lnSpc>
              <a:spcPct val="90000"/>
            </a:lnSpc>
            <a:spcBef>
              <a:spcPct val="0"/>
            </a:spcBef>
            <a:spcAft>
              <a:spcPct val="35000"/>
            </a:spcAft>
          </a:pPr>
          <a:r>
            <a:rPr lang="es-ES" sz="1200" kern="1200" dirty="0" smtClean="0">
              <a:latin typeface="Arial" panose="020B0604020202020204" pitchFamily="34" charset="0"/>
              <a:cs typeface="Arial" panose="020B0604020202020204" pitchFamily="34" charset="0"/>
            </a:rPr>
            <a:t>Definición </a:t>
          </a:r>
          <a:r>
            <a:rPr lang="es-ES" sz="1200" kern="1200" dirty="0">
              <a:latin typeface="Arial" panose="020B0604020202020204" pitchFamily="34" charset="0"/>
              <a:cs typeface="Arial" panose="020B0604020202020204" pitchFamily="34" charset="0"/>
            </a:rPr>
            <a:t>de la estrategia de búsqueda</a:t>
          </a:r>
        </a:p>
        <a:p>
          <a:pPr marL="114300" lvl="1" indent="-114300" algn="l" defTabSz="533400">
            <a:lnSpc>
              <a:spcPct val="90000"/>
            </a:lnSpc>
            <a:spcBef>
              <a:spcPct val="0"/>
            </a:spcBef>
            <a:spcAft>
              <a:spcPct val="15000"/>
            </a:spcAft>
            <a:buChar char="••"/>
          </a:pPr>
          <a:r>
            <a:rPr lang="es-ES" sz="1200" kern="1200" dirty="0">
              <a:latin typeface="Arial" panose="020B0604020202020204" pitchFamily="34" charset="0"/>
              <a:cs typeface="Arial" panose="020B0604020202020204" pitchFamily="34" charset="0"/>
            </a:rPr>
            <a:t>Revisión inicial</a:t>
          </a:r>
        </a:p>
        <a:p>
          <a:pPr marL="114300" lvl="1" indent="-114300" algn="l" defTabSz="533400">
            <a:lnSpc>
              <a:spcPct val="90000"/>
            </a:lnSpc>
            <a:spcBef>
              <a:spcPct val="0"/>
            </a:spcBef>
            <a:spcAft>
              <a:spcPct val="15000"/>
            </a:spcAft>
            <a:buChar char="••"/>
          </a:pPr>
          <a:r>
            <a:rPr lang="es-ES" sz="1200" kern="1200" dirty="0">
              <a:latin typeface="Arial" panose="020B0604020202020204" pitchFamily="34" charset="0"/>
              <a:cs typeface="Arial" panose="020B0604020202020204" pitchFamily="34" charset="0"/>
            </a:rPr>
            <a:t>Validación cruzada de estudios</a:t>
          </a:r>
        </a:p>
      </dsp:txBody>
      <dsp:txXfrm>
        <a:off x="1140480" y="2036605"/>
        <a:ext cx="4514453" cy="581918"/>
      </dsp:txXfrm>
    </dsp:sp>
    <dsp:sp modelId="{49217D58-7F31-487F-90AE-4D62F86E1962}">
      <dsp:nvSpPr>
        <dsp:cNvPr id="0" name=""/>
        <dsp:cNvSpPr/>
      </dsp:nvSpPr>
      <dsp:spPr>
        <a:xfrm>
          <a:off x="776781" y="1963865"/>
          <a:ext cx="727398" cy="727398"/>
        </a:xfrm>
        <a:prstGeom prst="ellipse">
          <a:avLst/>
        </a:prstGeom>
        <a:solidFill>
          <a:schemeClr val="lt1">
            <a:hueOff val="0"/>
            <a:satOff val="0"/>
            <a:lumOff val="0"/>
            <a:alphaOff val="0"/>
          </a:schemeClr>
        </a:solidFill>
        <a:ln w="12700" cap="flat" cmpd="sng" algn="ctr">
          <a:solidFill>
            <a:schemeClr val="accent5">
              <a:hueOff val="-2941338"/>
              <a:satOff val="-4091"/>
              <a:lumOff val="-1569"/>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5DEF67-836C-4E6A-BA38-2112542B0371}">
      <dsp:nvSpPr>
        <dsp:cNvPr id="0" name=""/>
        <dsp:cNvSpPr/>
      </dsp:nvSpPr>
      <dsp:spPr>
        <a:xfrm>
          <a:off x="1140480" y="2908820"/>
          <a:ext cx="4514453" cy="581918"/>
        </a:xfrm>
        <a:prstGeom prst="rect">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1898" tIns="30480" rIns="30480" bIns="30480" numCol="1" spcCol="1270" anchor="ctr" anchorCtr="0">
          <a:noAutofit/>
        </a:bodyPr>
        <a:lstStyle/>
        <a:p>
          <a:pPr lvl="0" algn="l" defTabSz="533400">
            <a:lnSpc>
              <a:spcPct val="90000"/>
            </a:lnSpc>
            <a:spcBef>
              <a:spcPct val="0"/>
            </a:spcBef>
            <a:spcAft>
              <a:spcPct val="35000"/>
            </a:spcAft>
          </a:pPr>
          <a:r>
            <a:rPr lang="es-ES" sz="1200" kern="1200" dirty="0">
              <a:latin typeface="Arial" panose="020B0604020202020204" pitchFamily="34" charset="0"/>
              <a:cs typeface="Arial" panose="020B0604020202020204" pitchFamily="34" charset="0"/>
            </a:rPr>
            <a:t>Integración de grupo de control</a:t>
          </a:r>
        </a:p>
      </dsp:txBody>
      <dsp:txXfrm>
        <a:off x="1140480" y="2908820"/>
        <a:ext cx="4514453" cy="581918"/>
      </dsp:txXfrm>
    </dsp:sp>
    <dsp:sp modelId="{BAF1C810-8680-4101-A842-D3042986EAE7}">
      <dsp:nvSpPr>
        <dsp:cNvPr id="0" name=""/>
        <dsp:cNvSpPr/>
      </dsp:nvSpPr>
      <dsp:spPr>
        <a:xfrm>
          <a:off x="776781" y="2836080"/>
          <a:ext cx="727398" cy="727398"/>
        </a:xfrm>
        <a:prstGeom prst="ellipse">
          <a:avLst/>
        </a:prstGeom>
        <a:solidFill>
          <a:schemeClr val="lt1">
            <a:hueOff val="0"/>
            <a:satOff val="0"/>
            <a:lumOff val="0"/>
            <a:alphaOff val="0"/>
          </a:schemeClr>
        </a:solidFill>
        <a:ln w="12700" cap="flat" cmpd="sng" algn="ctr">
          <a:solidFill>
            <a:schemeClr val="accent5">
              <a:hueOff val="-4412007"/>
              <a:satOff val="-6137"/>
              <a:lumOff val="-2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C40C0E-17EB-4660-8545-07BA1D53D1B8}">
      <dsp:nvSpPr>
        <dsp:cNvPr id="0" name=""/>
        <dsp:cNvSpPr/>
      </dsp:nvSpPr>
      <dsp:spPr>
        <a:xfrm>
          <a:off x="921597" y="3781587"/>
          <a:ext cx="4733336" cy="581918"/>
        </a:xfrm>
        <a:prstGeom prst="rect">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1898" tIns="30480" rIns="30480" bIns="30480" numCol="1" spcCol="1270" anchor="ctr" anchorCtr="0">
          <a:noAutofit/>
        </a:bodyPr>
        <a:lstStyle/>
        <a:p>
          <a:pPr lvl="0" algn="l" defTabSz="533400">
            <a:lnSpc>
              <a:spcPct val="90000"/>
            </a:lnSpc>
            <a:spcBef>
              <a:spcPct val="0"/>
            </a:spcBef>
            <a:spcAft>
              <a:spcPct val="35000"/>
            </a:spcAft>
          </a:pPr>
          <a:r>
            <a:rPr lang="es-ES" sz="1200" kern="1200" dirty="0">
              <a:latin typeface="Arial" panose="020B0604020202020204" pitchFamily="34" charset="0"/>
              <a:cs typeface="Arial" panose="020B0604020202020204" pitchFamily="34" charset="0"/>
            </a:rPr>
            <a:t>Construcción de la cadena de búsqueda</a:t>
          </a:r>
        </a:p>
      </dsp:txBody>
      <dsp:txXfrm>
        <a:off x="921597" y="3781587"/>
        <a:ext cx="4733336" cy="581918"/>
      </dsp:txXfrm>
    </dsp:sp>
    <dsp:sp modelId="{81635DE6-CBE5-4C0F-AF16-7E33EE38F115}">
      <dsp:nvSpPr>
        <dsp:cNvPr id="0" name=""/>
        <dsp:cNvSpPr/>
      </dsp:nvSpPr>
      <dsp:spPr>
        <a:xfrm>
          <a:off x="557898" y="3708847"/>
          <a:ext cx="727398" cy="727398"/>
        </a:xfrm>
        <a:prstGeom prst="ellipse">
          <a:avLst/>
        </a:prstGeom>
        <a:solidFill>
          <a:schemeClr val="lt1">
            <a:hueOff val="0"/>
            <a:satOff val="0"/>
            <a:lumOff val="0"/>
            <a:alphaOff val="0"/>
          </a:schemeClr>
        </a:solidFill>
        <a:ln w="12700" cap="flat" cmpd="sng" algn="ctr">
          <a:solidFill>
            <a:schemeClr val="accent5">
              <a:hueOff val="-5882676"/>
              <a:satOff val="-8182"/>
              <a:lumOff val="-3138"/>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64B1DC-CA32-4E01-B133-02C888E25BF5}">
      <dsp:nvSpPr>
        <dsp:cNvPr id="0" name=""/>
        <dsp:cNvSpPr/>
      </dsp:nvSpPr>
      <dsp:spPr>
        <a:xfrm>
          <a:off x="442930" y="4654355"/>
          <a:ext cx="5212004" cy="581918"/>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1898" tIns="30480" rIns="30480" bIns="30480" numCol="1" spcCol="1270" anchor="ctr" anchorCtr="0">
          <a:noAutofit/>
        </a:bodyPr>
        <a:lstStyle/>
        <a:p>
          <a:pPr lvl="0" algn="l" defTabSz="533400">
            <a:lnSpc>
              <a:spcPct val="90000"/>
            </a:lnSpc>
            <a:spcBef>
              <a:spcPct val="0"/>
            </a:spcBef>
            <a:spcAft>
              <a:spcPct val="35000"/>
            </a:spcAft>
          </a:pPr>
          <a:r>
            <a:rPr lang="es-ES" sz="1200" kern="1200" dirty="0">
              <a:latin typeface="Arial" panose="020B0604020202020204" pitchFamily="34" charset="0"/>
              <a:cs typeface="Arial" panose="020B0604020202020204" pitchFamily="34" charset="0"/>
            </a:rPr>
            <a:t>Resultado</a:t>
          </a:r>
        </a:p>
      </dsp:txBody>
      <dsp:txXfrm>
        <a:off x="442930" y="4654355"/>
        <a:ext cx="5212004" cy="581918"/>
      </dsp:txXfrm>
    </dsp:sp>
    <dsp:sp modelId="{1E7CB7B9-5E90-4D30-98CF-81F5D97BD208}">
      <dsp:nvSpPr>
        <dsp:cNvPr id="0" name=""/>
        <dsp:cNvSpPr/>
      </dsp:nvSpPr>
      <dsp:spPr>
        <a:xfrm>
          <a:off x="79230" y="4581615"/>
          <a:ext cx="727398" cy="727398"/>
        </a:xfrm>
        <a:prstGeom prst="ellipse">
          <a:avLst/>
        </a:prstGeom>
        <a:solidFill>
          <a:schemeClr val="lt1">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E0A62-3669-4340-A0E7-B0EF431ABA7E}">
      <dsp:nvSpPr>
        <dsp:cNvPr id="0" name=""/>
        <dsp:cNvSpPr/>
      </dsp:nvSpPr>
      <dsp:spPr>
        <a:xfrm>
          <a:off x="0" y="515714"/>
          <a:ext cx="5595982" cy="8568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B0360D-41B1-4FE1-BE20-A01EB6E5198E}">
      <dsp:nvSpPr>
        <dsp:cNvPr id="0" name=""/>
        <dsp:cNvSpPr/>
      </dsp:nvSpPr>
      <dsp:spPr>
        <a:xfrm>
          <a:off x="331731" y="13874"/>
          <a:ext cx="4644244" cy="10036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541" tIns="0" rIns="175541" bIns="0" numCol="1" spcCol="1270" anchor="ctr" anchorCtr="0">
          <a:noAutofit/>
        </a:bodyPr>
        <a:lstStyle/>
        <a:p>
          <a:pPr lvl="0" algn="l" defTabSz="711200">
            <a:lnSpc>
              <a:spcPct val="90000"/>
            </a:lnSpc>
            <a:spcBef>
              <a:spcPct val="0"/>
            </a:spcBef>
            <a:spcAft>
              <a:spcPct val="35000"/>
            </a:spcAft>
          </a:pPr>
          <a:r>
            <a:rPr lang="es-ES" sz="1600" kern="1200" dirty="0">
              <a:latin typeface="Arial" panose="020B0604020202020204" pitchFamily="34" charset="0"/>
              <a:cs typeface="Arial" panose="020B0604020202020204" pitchFamily="34" charset="0"/>
            </a:rPr>
            <a:t>En los estudios primarios se identificó el uso de algoritmos aplicado a un conjunto de datos sísmicos para resolver temas como compresión, análisis, predicción, entre otros</a:t>
          </a:r>
          <a:endParaRPr lang="en-US" sz="1600" kern="1200" dirty="0"/>
        </a:p>
      </dsp:txBody>
      <dsp:txXfrm>
        <a:off x="380727" y="62870"/>
        <a:ext cx="4546252" cy="905688"/>
      </dsp:txXfrm>
    </dsp:sp>
    <dsp:sp modelId="{F9F5F3A6-7309-4040-98A6-FD02ECCB57A3}">
      <dsp:nvSpPr>
        <dsp:cNvPr id="0" name=""/>
        <dsp:cNvSpPr/>
      </dsp:nvSpPr>
      <dsp:spPr>
        <a:xfrm>
          <a:off x="0" y="2057954"/>
          <a:ext cx="5649590" cy="856800"/>
        </a:xfrm>
        <a:prstGeom prst="rect">
          <a:avLst/>
        </a:prstGeom>
        <a:solidFill>
          <a:schemeClr val="lt1">
            <a:alpha val="90000"/>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9B3B35-9DCF-4D94-8BEE-85F304E15FE5}">
      <dsp:nvSpPr>
        <dsp:cNvPr id="0" name=""/>
        <dsp:cNvSpPr/>
      </dsp:nvSpPr>
      <dsp:spPr>
        <a:xfrm>
          <a:off x="331731" y="1556114"/>
          <a:ext cx="4644244" cy="1003680"/>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541" tIns="0" rIns="175541" bIns="0" numCol="1" spcCol="1270" anchor="ctr" anchorCtr="0">
          <a:noAutofit/>
        </a:bodyPr>
        <a:lstStyle/>
        <a:p>
          <a:pPr lvl="0" algn="l" defTabSz="711200">
            <a:lnSpc>
              <a:spcPct val="90000"/>
            </a:lnSpc>
            <a:spcBef>
              <a:spcPct val="0"/>
            </a:spcBef>
            <a:spcAft>
              <a:spcPct val="35000"/>
            </a:spcAft>
          </a:pPr>
          <a:r>
            <a:rPr lang="es-ES" sz="1600" kern="1200" dirty="0">
              <a:latin typeface="Arial" panose="020B0604020202020204" pitchFamily="34" charset="0"/>
              <a:cs typeface="Arial" panose="020B0604020202020204" pitchFamily="34" charset="0"/>
            </a:rPr>
            <a:t>Las investigaciones de los diferentes estudios están relacionadas con el proyecto, mas no se ha encontrado estudios similares o iguales</a:t>
          </a:r>
        </a:p>
      </dsp:txBody>
      <dsp:txXfrm>
        <a:off x="380727" y="1605110"/>
        <a:ext cx="4546252" cy="905688"/>
      </dsp:txXfrm>
    </dsp:sp>
    <dsp:sp modelId="{728E3FA7-D537-4816-9E71-D744ADC4CD08}">
      <dsp:nvSpPr>
        <dsp:cNvPr id="0" name=""/>
        <dsp:cNvSpPr/>
      </dsp:nvSpPr>
      <dsp:spPr>
        <a:xfrm>
          <a:off x="0" y="3600194"/>
          <a:ext cx="5631013" cy="856800"/>
        </a:xfrm>
        <a:prstGeom prst="rect">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AB4BC5-3223-440B-980B-EC6188D03A54}">
      <dsp:nvSpPr>
        <dsp:cNvPr id="0" name=""/>
        <dsp:cNvSpPr/>
      </dsp:nvSpPr>
      <dsp:spPr>
        <a:xfrm>
          <a:off x="331731" y="3098354"/>
          <a:ext cx="4644244" cy="100368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541" tIns="0" rIns="175541" bIns="0" numCol="1" spcCol="1270" anchor="ctr" anchorCtr="0">
          <a:noAutofit/>
        </a:bodyPr>
        <a:lstStyle/>
        <a:p>
          <a:pPr lvl="0" algn="l" defTabSz="711200">
            <a:lnSpc>
              <a:spcPct val="90000"/>
            </a:lnSpc>
            <a:spcBef>
              <a:spcPct val="0"/>
            </a:spcBef>
            <a:spcAft>
              <a:spcPct val="35000"/>
            </a:spcAft>
          </a:pPr>
          <a:r>
            <a:rPr lang="es-ES" sz="1600" kern="1200" dirty="0">
              <a:latin typeface="Arial" panose="020B0604020202020204" pitchFamily="34" charset="0"/>
              <a:cs typeface="Arial" panose="020B0604020202020204" pitchFamily="34" charset="0"/>
            </a:rPr>
            <a:t>La información estadística inmediata no se mostro en los estudios encontrados</a:t>
          </a:r>
          <a:endParaRPr lang="es-EC" sz="1600" kern="1200" dirty="0">
            <a:latin typeface="Arial" panose="020B0604020202020204" pitchFamily="34" charset="0"/>
            <a:cs typeface="Arial" panose="020B0604020202020204" pitchFamily="34" charset="0"/>
          </a:endParaRPr>
        </a:p>
      </dsp:txBody>
      <dsp:txXfrm>
        <a:off x="380727" y="3147350"/>
        <a:ext cx="4546252" cy="9056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D8095-C58A-4DAD-8F10-DCC2E903F520}">
      <dsp:nvSpPr>
        <dsp:cNvPr id="0" name=""/>
        <dsp:cNvSpPr/>
      </dsp:nvSpPr>
      <dsp:spPr>
        <a:xfrm>
          <a:off x="-2354858" y="-363948"/>
          <a:ext cx="2812478" cy="2812478"/>
        </a:xfrm>
        <a:prstGeom prst="blockArc">
          <a:avLst>
            <a:gd name="adj1" fmla="val 18900000"/>
            <a:gd name="adj2" fmla="val 2700000"/>
            <a:gd name="adj3" fmla="val 768"/>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CCFEC8-01CD-4B1D-824A-CBF54E2FE26B}">
      <dsp:nvSpPr>
        <dsp:cNvPr id="0" name=""/>
        <dsp:cNvSpPr/>
      </dsp:nvSpPr>
      <dsp:spPr>
        <a:xfrm>
          <a:off x="294183" y="208458"/>
          <a:ext cx="7809892" cy="41691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927" tIns="33020" rIns="33020" bIns="33020" numCol="1" spcCol="1270" anchor="ctr" anchorCtr="0">
          <a:noAutofit/>
        </a:bodyPr>
        <a:lstStyle/>
        <a:p>
          <a:pPr lvl="0" algn="just" defTabSz="577850">
            <a:lnSpc>
              <a:spcPct val="90000"/>
            </a:lnSpc>
            <a:spcBef>
              <a:spcPct val="0"/>
            </a:spcBef>
            <a:spcAft>
              <a:spcPct val="35000"/>
            </a:spcAft>
          </a:pPr>
          <a:r>
            <a:rPr lang="es-EC" sz="1300" kern="1200" dirty="0">
              <a:latin typeface="Arial" panose="020B0604020202020204" pitchFamily="34" charset="0"/>
              <a:cs typeface="Arial" panose="020B0604020202020204" pitchFamily="34" charset="0"/>
            </a:rPr>
            <a:t>La primera un periodo de exploración, que consistió en la observación del proceso actual,</a:t>
          </a:r>
          <a:endParaRPr lang="es-ES" sz="1300" kern="1200" dirty="0">
            <a:latin typeface="Arial" panose="020B0604020202020204" pitchFamily="34" charset="0"/>
            <a:cs typeface="Arial" panose="020B0604020202020204" pitchFamily="34" charset="0"/>
          </a:endParaRPr>
        </a:p>
      </dsp:txBody>
      <dsp:txXfrm>
        <a:off x="294183" y="208458"/>
        <a:ext cx="7809892" cy="416916"/>
      </dsp:txXfrm>
    </dsp:sp>
    <dsp:sp modelId="{2D9A1823-821C-499E-B7BD-72DB6F7204DD}">
      <dsp:nvSpPr>
        <dsp:cNvPr id="0" name=""/>
        <dsp:cNvSpPr/>
      </dsp:nvSpPr>
      <dsp:spPr>
        <a:xfrm>
          <a:off x="33610" y="156343"/>
          <a:ext cx="521145" cy="521145"/>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546975-D27D-4927-B2C3-40D895D18BD3}">
      <dsp:nvSpPr>
        <dsp:cNvPr id="0" name=""/>
        <dsp:cNvSpPr/>
      </dsp:nvSpPr>
      <dsp:spPr>
        <a:xfrm>
          <a:off x="445732" y="833832"/>
          <a:ext cx="7658343" cy="416916"/>
        </a:xfrm>
        <a:prstGeom prst="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927" tIns="33020" rIns="33020" bIns="33020" numCol="1" spcCol="1270" anchor="ctr" anchorCtr="0">
          <a:noAutofit/>
        </a:bodyPr>
        <a:lstStyle/>
        <a:p>
          <a:pPr lvl="0" algn="just" defTabSz="577850">
            <a:lnSpc>
              <a:spcPct val="90000"/>
            </a:lnSpc>
            <a:spcBef>
              <a:spcPct val="0"/>
            </a:spcBef>
            <a:spcAft>
              <a:spcPct val="35000"/>
            </a:spcAft>
          </a:pPr>
          <a:r>
            <a:rPr lang="es-EC" sz="1300" kern="1200" dirty="0">
              <a:latin typeface="Arial" panose="020B0604020202020204" pitchFamily="34" charset="0"/>
              <a:cs typeface="Arial" panose="020B0604020202020204" pitchFamily="34" charset="0"/>
            </a:rPr>
            <a:t>Seguida por entrevistas a los usuarios “Responsables de los Volcanes”, quienes revisan, analizan e interpretan la información de los eventos procesados</a:t>
          </a:r>
          <a:endParaRPr lang="es-ES" sz="1300" kern="1200" dirty="0">
            <a:latin typeface="Arial" panose="020B0604020202020204" pitchFamily="34" charset="0"/>
            <a:cs typeface="Arial" panose="020B0604020202020204" pitchFamily="34" charset="0"/>
          </a:endParaRPr>
        </a:p>
      </dsp:txBody>
      <dsp:txXfrm>
        <a:off x="445732" y="833832"/>
        <a:ext cx="7658343" cy="416916"/>
      </dsp:txXfrm>
    </dsp:sp>
    <dsp:sp modelId="{B6680BD8-C3CF-4F45-8010-051EAA914985}">
      <dsp:nvSpPr>
        <dsp:cNvPr id="0" name=""/>
        <dsp:cNvSpPr/>
      </dsp:nvSpPr>
      <dsp:spPr>
        <a:xfrm>
          <a:off x="185159" y="781718"/>
          <a:ext cx="521145" cy="521145"/>
        </a:xfrm>
        <a:prstGeom prst="ellipse">
          <a:avLst/>
        </a:prstGeom>
        <a:solidFill>
          <a:schemeClr val="lt1">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4542B3-8D54-4A38-BAEA-D8647A060C1B}">
      <dsp:nvSpPr>
        <dsp:cNvPr id="0" name=""/>
        <dsp:cNvSpPr/>
      </dsp:nvSpPr>
      <dsp:spPr>
        <a:xfrm>
          <a:off x="294183" y="1459207"/>
          <a:ext cx="7809892" cy="416916"/>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927" tIns="33020" rIns="33020" bIns="33020" numCol="1" spcCol="1270" anchor="ctr" anchorCtr="0">
          <a:noAutofit/>
        </a:bodyPr>
        <a:lstStyle/>
        <a:p>
          <a:pPr lvl="0" algn="just" defTabSz="577850">
            <a:lnSpc>
              <a:spcPct val="90000"/>
            </a:lnSpc>
            <a:spcBef>
              <a:spcPct val="0"/>
            </a:spcBef>
            <a:spcAft>
              <a:spcPct val="35000"/>
            </a:spcAft>
          </a:pPr>
          <a:r>
            <a:rPr lang="es-EC" sz="1300" kern="1200" dirty="0">
              <a:latin typeface="Arial" panose="020B0604020202020204" pitchFamily="34" charset="0"/>
              <a:cs typeface="Arial" panose="020B0604020202020204" pitchFamily="34" charset="0"/>
            </a:rPr>
            <a:t>Como último punto en función de la información recopilada se realizó el formulario de requerimientos.</a:t>
          </a:r>
          <a:endParaRPr lang="es-ES" sz="1300" kern="1200" dirty="0">
            <a:latin typeface="Arial" panose="020B0604020202020204" pitchFamily="34" charset="0"/>
            <a:cs typeface="Arial" panose="020B0604020202020204" pitchFamily="34" charset="0"/>
          </a:endParaRPr>
        </a:p>
      </dsp:txBody>
      <dsp:txXfrm>
        <a:off x="294183" y="1459207"/>
        <a:ext cx="7809892" cy="416916"/>
      </dsp:txXfrm>
    </dsp:sp>
    <dsp:sp modelId="{1E01EAA6-A467-4521-84F4-944E0440B616}">
      <dsp:nvSpPr>
        <dsp:cNvPr id="0" name=""/>
        <dsp:cNvSpPr/>
      </dsp:nvSpPr>
      <dsp:spPr>
        <a:xfrm>
          <a:off x="33610" y="1407092"/>
          <a:ext cx="521145" cy="521145"/>
        </a:xfrm>
        <a:prstGeom prst="ellipse">
          <a:avLst/>
        </a:prstGeom>
        <a:solidFill>
          <a:schemeClr val="lt1">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375E2-19F9-45BD-969C-5AE603D30F35}">
      <dsp:nvSpPr>
        <dsp:cNvPr id="0" name=""/>
        <dsp:cNvSpPr/>
      </dsp:nvSpPr>
      <dsp:spPr>
        <a:xfrm>
          <a:off x="-5460368" y="-836163"/>
          <a:ext cx="6502349" cy="6502349"/>
        </a:xfrm>
        <a:prstGeom prst="blockArc">
          <a:avLst>
            <a:gd name="adj1" fmla="val 18900000"/>
            <a:gd name="adj2" fmla="val 2700000"/>
            <a:gd name="adj3" fmla="val 332"/>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78D46A-80BC-41E2-91EA-BCDDA68E65A2}">
      <dsp:nvSpPr>
        <dsp:cNvPr id="0" name=""/>
        <dsp:cNvSpPr/>
      </dsp:nvSpPr>
      <dsp:spPr>
        <a:xfrm>
          <a:off x="670407" y="483002"/>
          <a:ext cx="7390938" cy="96600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6766" tIns="43180" rIns="43180" bIns="43180" numCol="1" spcCol="1270" anchor="ctr" anchorCtr="0">
          <a:noAutofit/>
        </a:bodyPr>
        <a:lstStyle/>
        <a:p>
          <a:pPr lvl="0" algn="just" defTabSz="755650">
            <a:lnSpc>
              <a:spcPct val="90000"/>
            </a:lnSpc>
            <a:spcBef>
              <a:spcPct val="0"/>
            </a:spcBef>
            <a:spcAft>
              <a:spcPct val="35000"/>
            </a:spcAft>
          </a:pPr>
          <a:r>
            <a:rPr lang="es-ES" sz="1700" u="none" kern="1200" dirty="0">
              <a:latin typeface="Arial" panose="020B0604020202020204" pitchFamily="34" charset="0"/>
              <a:cs typeface="Arial" panose="020B0604020202020204" pitchFamily="34" charset="0"/>
            </a:rPr>
            <a:t>El proceso utilizado actualmente permite el acceso a la información sismo-volcánica cumpliendo con su objetivo de permitir la accesibilidad a la información sismo-volcánica.</a:t>
          </a:r>
          <a:endParaRPr lang="es-ES" sz="1700" kern="1200" dirty="0">
            <a:latin typeface="Arial" panose="020B0604020202020204" pitchFamily="34" charset="0"/>
            <a:cs typeface="Arial" panose="020B0604020202020204" pitchFamily="34" charset="0"/>
          </a:endParaRPr>
        </a:p>
      </dsp:txBody>
      <dsp:txXfrm>
        <a:off x="670407" y="483002"/>
        <a:ext cx="7390938" cy="966004"/>
      </dsp:txXfrm>
    </dsp:sp>
    <dsp:sp modelId="{EF3B6A88-47D0-4D89-8610-E115DA0584C6}">
      <dsp:nvSpPr>
        <dsp:cNvPr id="0" name=""/>
        <dsp:cNvSpPr/>
      </dsp:nvSpPr>
      <dsp:spPr>
        <a:xfrm>
          <a:off x="66654" y="362251"/>
          <a:ext cx="1207505" cy="1207505"/>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1CF089-47DE-47D4-9C20-DF3A1472ADF9}">
      <dsp:nvSpPr>
        <dsp:cNvPr id="0" name=""/>
        <dsp:cNvSpPr/>
      </dsp:nvSpPr>
      <dsp:spPr>
        <a:xfrm>
          <a:off x="1021549" y="1932008"/>
          <a:ext cx="7039796" cy="966004"/>
        </a:xfrm>
        <a:prstGeom prst="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6766" tIns="43180" rIns="43180" bIns="43180" numCol="1" spcCol="1270" anchor="ctr" anchorCtr="0">
          <a:noAutofit/>
        </a:bodyPr>
        <a:lstStyle/>
        <a:p>
          <a:pPr lvl="0" algn="just" defTabSz="755650">
            <a:lnSpc>
              <a:spcPct val="90000"/>
            </a:lnSpc>
            <a:spcBef>
              <a:spcPct val="0"/>
            </a:spcBef>
            <a:spcAft>
              <a:spcPct val="35000"/>
            </a:spcAft>
          </a:pPr>
          <a:r>
            <a:rPr lang="es-ES" sz="1700" u="none" kern="1200" dirty="0">
              <a:latin typeface="Arial" panose="020B0604020202020204" pitchFamily="34" charset="0"/>
              <a:cs typeface="Arial" panose="020B0604020202020204" pitchFamily="34" charset="0"/>
            </a:rPr>
            <a:t>El sistema propuesto es una plataforma en la cual se ha automatizado tareas que al momento se realizan de forma manual por los usuarios.</a:t>
          </a:r>
          <a:endParaRPr lang="es-ES" sz="1700" kern="1200" dirty="0">
            <a:latin typeface="Arial" panose="020B0604020202020204" pitchFamily="34" charset="0"/>
            <a:cs typeface="Arial" panose="020B0604020202020204" pitchFamily="34" charset="0"/>
          </a:endParaRPr>
        </a:p>
      </dsp:txBody>
      <dsp:txXfrm>
        <a:off x="1021549" y="1932008"/>
        <a:ext cx="7039796" cy="966004"/>
      </dsp:txXfrm>
    </dsp:sp>
    <dsp:sp modelId="{E101FFF5-1176-47DD-A27C-0DEFA930BCF3}">
      <dsp:nvSpPr>
        <dsp:cNvPr id="0" name=""/>
        <dsp:cNvSpPr/>
      </dsp:nvSpPr>
      <dsp:spPr>
        <a:xfrm>
          <a:off x="417796" y="1811258"/>
          <a:ext cx="1207505" cy="1207505"/>
        </a:xfrm>
        <a:prstGeom prst="ellipse">
          <a:avLst/>
        </a:prstGeom>
        <a:solidFill>
          <a:schemeClr val="lt1">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623D0E-7639-44EB-89F2-72B8AC900347}">
      <dsp:nvSpPr>
        <dsp:cNvPr id="0" name=""/>
        <dsp:cNvSpPr/>
      </dsp:nvSpPr>
      <dsp:spPr>
        <a:xfrm>
          <a:off x="670407" y="3381015"/>
          <a:ext cx="7390938" cy="966004"/>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6766" tIns="43180" rIns="43180" bIns="43180" numCol="1" spcCol="1270" anchor="ctr" anchorCtr="0">
          <a:noAutofit/>
        </a:bodyPr>
        <a:lstStyle/>
        <a:p>
          <a:pPr lvl="0" algn="l" defTabSz="755650">
            <a:lnSpc>
              <a:spcPct val="90000"/>
            </a:lnSpc>
            <a:spcBef>
              <a:spcPct val="0"/>
            </a:spcBef>
            <a:spcAft>
              <a:spcPct val="35000"/>
            </a:spcAft>
          </a:pPr>
          <a:r>
            <a:rPr lang="es-ES" sz="1700" u="none" kern="1200" dirty="0">
              <a:latin typeface="Arial" panose="020B0604020202020204" pitchFamily="34" charset="0"/>
              <a:cs typeface="Arial" panose="020B0604020202020204" pitchFamily="34" charset="0"/>
            </a:rPr>
            <a:t>El sistema propuesto permite a los usuarios acceder directamente a la información de una manera amigable, fácil y con una mejora considerable en cuanto al tiempo de acceso a la información.</a:t>
          </a:r>
          <a:endParaRPr lang="es-ES" sz="1700" kern="1200" dirty="0">
            <a:latin typeface="Arial" panose="020B0604020202020204" pitchFamily="34" charset="0"/>
            <a:cs typeface="Arial" panose="020B0604020202020204" pitchFamily="34" charset="0"/>
          </a:endParaRPr>
        </a:p>
      </dsp:txBody>
      <dsp:txXfrm>
        <a:off x="670407" y="3381015"/>
        <a:ext cx="7390938" cy="966004"/>
      </dsp:txXfrm>
    </dsp:sp>
    <dsp:sp modelId="{220347BE-9D74-4C4C-9792-EC2BB7143897}">
      <dsp:nvSpPr>
        <dsp:cNvPr id="0" name=""/>
        <dsp:cNvSpPr/>
      </dsp:nvSpPr>
      <dsp:spPr>
        <a:xfrm>
          <a:off x="66654" y="3260264"/>
          <a:ext cx="1207505" cy="1207505"/>
        </a:xfrm>
        <a:prstGeom prst="ellipse">
          <a:avLst/>
        </a:prstGeom>
        <a:solidFill>
          <a:schemeClr val="lt1">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A3CC2-72A9-440C-8ADC-A0DF5B8B0E84}">
      <dsp:nvSpPr>
        <dsp:cNvPr id="0" name=""/>
        <dsp:cNvSpPr/>
      </dsp:nvSpPr>
      <dsp:spPr>
        <a:xfrm>
          <a:off x="-5883367" y="-900374"/>
          <a:ext cx="7004092" cy="7004092"/>
        </a:xfrm>
        <a:prstGeom prst="blockArc">
          <a:avLst>
            <a:gd name="adj1" fmla="val 18900000"/>
            <a:gd name="adj2" fmla="val 2700000"/>
            <a:gd name="adj3" fmla="val 308"/>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C034AF-99CF-4981-A140-7566435E7256}">
      <dsp:nvSpPr>
        <dsp:cNvPr id="0" name=""/>
        <dsp:cNvSpPr/>
      </dsp:nvSpPr>
      <dsp:spPr>
        <a:xfrm>
          <a:off x="586602" y="400033"/>
          <a:ext cx="7774097" cy="80048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383" tIns="43180" rIns="43180" bIns="43180" numCol="1" spcCol="1270" anchor="ctr" anchorCtr="0">
          <a:noAutofit/>
        </a:bodyPr>
        <a:lstStyle/>
        <a:p>
          <a:pPr lvl="0" algn="l" defTabSz="755650">
            <a:lnSpc>
              <a:spcPct val="90000"/>
            </a:lnSpc>
            <a:spcBef>
              <a:spcPct val="0"/>
            </a:spcBef>
            <a:spcAft>
              <a:spcPct val="35000"/>
            </a:spcAft>
          </a:pPr>
          <a:r>
            <a:rPr lang="es-EC" sz="1700" kern="1200" dirty="0">
              <a:latin typeface="Arial" panose="020B0604020202020204" pitchFamily="34" charset="0"/>
              <a:cs typeface="Arial" panose="020B0604020202020204" pitchFamily="34" charset="0"/>
            </a:rPr>
            <a:t>Se identificaron </a:t>
          </a:r>
          <a:r>
            <a:rPr lang="es-ES" sz="1700" kern="1200" dirty="0">
              <a:latin typeface="Arial" panose="020B0604020202020204" pitchFamily="34" charset="0"/>
              <a:cs typeface="Arial" panose="020B0604020202020204" pitchFamily="34" charset="0"/>
            </a:rPr>
            <a:t>falencias en el estudio inicial del proceso “análisis de información de eventos sismo volcánicos”: tiempo, ingreso manual de datos, dificultad en la actualización.</a:t>
          </a:r>
          <a:endParaRPr lang="en-US" sz="1700" kern="1200" dirty="0"/>
        </a:p>
      </dsp:txBody>
      <dsp:txXfrm>
        <a:off x="586602" y="400033"/>
        <a:ext cx="7774097" cy="800482"/>
      </dsp:txXfrm>
    </dsp:sp>
    <dsp:sp modelId="{B4A56F24-D39E-47AD-806E-8411FACAD3FF}">
      <dsp:nvSpPr>
        <dsp:cNvPr id="0" name=""/>
        <dsp:cNvSpPr/>
      </dsp:nvSpPr>
      <dsp:spPr>
        <a:xfrm>
          <a:off x="86301" y="299972"/>
          <a:ext cx="1000602" cy="1000602"/>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0AE87B-7EE2-4679-8A89-52ABBE31D150}">
      <dsp:nvSpPr>
        <dsp:cNvPr id="0" name=""/>
        <dsp:cNvSpPr/>
      </dsp:nvSpPr>
      <dsp:spPr>
        <a:xfrm>
          <a:off x="1045537" y="1600964"/>
          <a:ext cx="7315162" cy="800482"/>
        </a:xfrm>
        <a:prstGeom prst="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383" tIns="43180" rIns="43180" bIns="43180" numCol="1" spcCol="1270" anchor="ctr" anchorCtr="0">
          <a:noAutofit/>
        </a:bodyPr>
        <a:lstStyle/>
        <a:p>
          <a:pPr lvl="0" algn="just" defTabSz="755650">
            <a:lnSpc>
              <a:spcPct val="90000"/>
            </a:lnSpc>
            <a:spcBef>
              <a:spcPct val="0"/>
            </a:spcBef>
            <a:spcAft>
              <a:spcPct val="35000"/>
            </a:spcAft>
          </a:pPr>
          <a:r>
            <a:rPr lang="es-ES" sz="1700" kern="1200" dirty="0">
              <a:latin typeface="Arial" panose="020B0604020202020204" pitchFamily="34" charset="0"/>
              <a:cs typeface="Arial" panose="020B0604020202020204" pitchFamily="34" charset="0"/>
            </a:rPr>
            <a:t>En la revisión de literatura se identificó que los estudios recopilados </a:t>
          </a:r>
          <a:r>
            <a:rPr lang="es-EC" sz="1700" kern="1200" dirty="0">
              <a:latin typeface="Arial" panose="020B0604020202020204" pitchFamily="34" charset="0"/>
              <a:cs typeface="Arial" panose="020B0604020202020204" pitchFamily="34" charset="0"/>
            </a:rPr>
            <a:t>están relacionados explícitamente en otras etapas de la gestión de los datos sísmicos mas </a:t>
          </a:r>
          <a:r>
            <a:rPr lang="es-ES" sz="1700" kern="1200" dirty="0">
              <a:latin typeface="Arial" panose="020B0604020202020204" pitchFamily="34" charset="0"/>
              <a:cs typeface="Arial" panose="020B0604020202020204" pitchFamily="34" charset="0"/>
            </a:rPr>
            <a:t>no con el trabajo desarrollado.</a:t>
          </a:r>
          <a:endParaRPr lang="en-US" sz="1700" kern="1200" dirty="0">
            <a:latin typeface="Arial" panose="020B0604020202020204" pitchFamily="34" charset="0"/>
            <a:cs typeface="Arial" panose="020B0604020202020204" pitchFamily="34" charset="0"/>
          </a:endParaRPr>
        </a:p>
      </dsp:txBody>
      <dsp:txXfrm>
        <a:off x="1045537" y="1600964"/>
        <a:ext cx="7315162" cy="800482"/>
      </dsp:txXfrm>
    </dsp:sp>
    <dsp:sp modelId="{4AE6371A-6DA1-4187-8A49-E526C7F1BB95}">
      <dsp:nvSpPr>
        <dsp:cNvPr id="0" name=""/>
        <dsp:cNvSpPr/>
      </dsp:nvSpPr>
      <dsp:spPr>
        <a:xfrm>
          <a:off x="545236" y="1500904"/>
          <a:ext cx="1000602" cy="1000602"/>
        </a:xfrm>
        <a:prstGeom prst="ellipse">
          <a:avLst/>
        </a:prstGeom>
        <a:solidFill>
          <a:schemeClr val="lt1">
            <a:hueOff val="0"/>
            <a:satOff val="0"/>
            <a:lumOff val="0"/>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E1F5A0-ED7F-49AE-86F0-F65A967C1F39}">
      <dsp:nvSpPr>
        <dsp:cNvPr id="0" name=""/>
        <dsp:cNvSpPr/>
      </dsp:nvSpPr>
      <dsp:spPr>
        <a:xfrm>
          <a:off x="1045537" y="2801896"/>
          <a:ext cx="7315162" cy="800482"/>
        </a:xfrm>
        <a:prstGeom prst="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383" tIns="43180" rIns="43180" bIns="43180" numCol="1" spcCol="1270" anchor="ctr" anchorCtr="0">
          <a:noAutofit/>
        </a:bodyPr>
        <a:lstStyle/>
        <a:p>
          <a:pPr lvl="0" algn="l" defTabSz="755650">
            <a:lnSpc>
              <a:spcPct val="90000"/>
            </a:lnSpc>
            <a:spcBef>
              <a:spcPct val="0"/>
            </a:spcBef>
            <a:spcAft>
              <a:spcPct val="35000"/>
            </a:spcAft>
          </a:pPr>
          <a:r>
            <a:rPr lang="es-EC" sz="1700" kern="1200" dirty="0">
              <a:latin typeface="Arial" panose="020B0604020202020204" pitchFamily="34" charset="0"/>
              <a:cs typeface="Arial" panose="020B0604020202020204" pitchFamily="34" charset="0"/>
            </a:rPr>
            <a:t>El sistema propuesto cumple con los requerimientos de los usuarios de acuerdo al análisis de validación.</a:t>
          </a:r>
          <a:endParaRPr lang="en-US" sz="1700" kern="1200" dirty="0">
            <a:latin typeface="Arial" panose="020B0604020202020204" pitchFamily="34" charset="0"/>
            <a:cs typeface="Arial" panose="020B0604020202020204" pitchFamily="34" charset="0"/>
          </a:endParaRPr>
        </a:p>
      </dsp:txBody>
      <dsp:txXfrm>
        <a:off x="1045537" y="2801896"/>
        <a:ext cx="7315162" cy="800482"/>
      </dsp:txXfrm>
    </dsp:sp>
    <dsp:sp modelId="{6570793A-3C2D-4C25-888F-9C28A9692DFF}">
      <dsp:nvSpPr>
        <dsp:cNvPr id="0" name=""/>
        <dsp:cNvSpPr/>
      </dsp:nvSpPr>
      <dsp:spPr>
        <a:xfrm>
          <a:off x="545236" y="2701835"/>
          <a:ext cx="1000602" cy="1000602"/>
        </a:xfrm>
        <a:prstGeom prst="ellipse">
          <a:avLst/>
        </a:prstGeom>
        <a:solidFill>
          <a:schemeClr val="lt1">
            <a:hueOff val="0"/>
            <a:satOff val="0"/>
            <a:lumOff val="0"/>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94AB80-A27A-4E1A-A73F-577BA350D459}">
      <dsp:nvSpPr>
        <dsp:cNvPr id="0" name=""/>
        <dsp:cNvSpPr/>
      </dsp:nvSpPr>
      <dsp:spPr>
        <a:xfrm>
          <a:off x="586602" y="4002827"/>
          <a:ext cx="7774097" cy="800482"/>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383" tIns="43180" rIns="43180" bIns="43180" numCol="1" spcCol="1270" anchor="ctr" anchorCtr="0">
          <a:noAutofit/>
        </a:bodyPr>
        <a:lstStyle/>
        <a:p>
          <a:pPr lvl="0" algn="l" defTabSz="755650">
            <a:lnSpc>
              <a:spcPct val="90000"/>
            </a:lnSpc>
            <a:spcBef>
              <a:spcPct val="0"/>
            </a:spcBef>
            <a:spcAft>
              <a:spcPct val="35000"/>
            </a:spcAft>
          </a:pPr>
          <a:r>
            <a:rPr lang="es-ES" sz="1700" kern="1200" dirty="0">
              <a:latin typeface="Arial" panose="020B0604020202020204" pitchFamily="34" charset="0"/>
              <a:cs typeface="Arial" panose="020B0604020202020204" pitchFamily="34" charset="0"/>
            </a:rPr>
            <a:t>De los resultados de la validación, se evidenció que el tiempo de acceso a la información sismo-volcánica </a:t>
          </a:r>
          <a:r>
            <a:rPr lang="es-ES" sz="1700" kern="1200" dirty="0" smtClean="0">
              <a:latin typeface="Arial" panose="020B0604020202020204" pitchFamily="34" charset="0"/>
              <a:cs typeface="Arial" panose="020B0604020202020204" pitchFamily="34" charset="0"/>
            </a:rPr>
            <a:t>mejoró, requiriendo </a:t>
          </a:r>
          <a:r>
            <a:rPr lang="es-ES" sz="1700" kern="1200" dirty="0">
              <a:latin typeface="Arial" panose="020B0604020202020204" pitchFamily="34" charset="0"/>
              <a:cs typeface="Arial" panose="020B0604020202020204" pitchFamily="34" charset="0"/>
            </a:rPr>
            <a:t>en promedio entre el </a:t>
          </a:r>
          <a:r>
            <a:rPr lang="es-ES" sz="1700" b="1" kern="1200" dirty="0">
              <a:latin typeface="Arial" panose="020B0604020202020204" pitchFamily="34" charset="0"/>
              <a:cs typeface="Arial" panose="020B0604020202020204" pitchFamily="34" charset="0"/>
            </a:rPr>
            <a:t>24 al 36</a:t>
          </a:r>
          <a:r>
            <a:rPr lang="es-ES" sz="1700" b="1" kern="1200" dirty="0" smtClean="0">
              <a:latin typeface="Arial" panose="020B0604020202020204" pitchFamily="34" charset="0"/>
              <a:cs typeface="Arial" panose="020B0604020202020204" pitchFamily="34" charset="0"/>
            </a:rPr>
            <a:t>%</a:t>
          </a:r>
          <a:r>
            <a:rPr lang="es-ES" sz="1700" b="0" kern="1200" dirty="0" smtClean="0">
              <a:latin typeface="Arial" panose="020B0604020202020204" pitchFamily="34" charset="0"/>
              <a:cs typeface="Arial" panose="020B0604020202020204" pitchFamily="34" charset="0"/>
            </a:rPr>
            <a:t> del tiempo inicial.</a:t>
          </a:r>
          <a:endParaRPr lang="en-US" sz="1700" b="0" kern="1200" dirty="0"/>
        </a:p>
      </dsp:txBody>
      <dsp:txXfrm>
        <a:off x="586602" y="4002827"/>
        <a:ext cx="7774097" cy="800482"/>
      </dsp:txXfrm>
    </dsp:sp>
    <dsp:sp modelId="{916F2FD6-EF6A-4483-A516-AD0BB0C2ACE1}">
      <dsp:nvSpPr>
        <dsp:cNvPr id="0" name=""/>
        <dsp:cNvSpPr/>
      </dsp:nvSpPr>
      <dsp:spPr>
        <a:xfrm>
          <a:off x="86301" y="3902767"/>
          <a:ext cx="1000602" cy="1000602"/>
        </a:xfrm>
        <a:prstGeom prst="ellipse">
          <a:avLst/>
        </a:prstGeom>
        <a:solidFill>
          <a:schemeClr val="lt1">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D2715D-5BE0-4653-B63F-E7EF35844C9B}">
      <dsp:nvSpPr>
        <dsp:cNvPr id="0" name=""/>
        <dsp:cNvSpPr/>
      </dsp:nvSpPr>
      <dsp:spPr>
        <a:xfrm>
          <a:off x="-5482397" y="-845862"/>
          <a:ext cx="6578137" cy="6578137"/>
        </a:xfrm>
        <a:prstGeom prst="blockArc">
          <a:avLst>
            <a:gd name="adj1" fmla="val 18900000"/>
            <a:gd name="adj2" fmla="val 2700000"/>
            <a:gd name="adj3" fmla="val 328"/>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C1FE2B-7284-4AE0-87E0-C3E9FA84EF89}">
      <dsp:nvSpPr>
        <dsp:cNvPr id="0" name=""/>
        <dsp:cNvSpPr/>
      </dsp:nvSpPr>
      <dsp:spPr>
        <a:xfrm>
          <a:off x="898244" y="698072"/>
          <a:ext cx="7203979" cy="139595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8035" tIns="45720" rIns="45720" bIns="45720" numCol="1" spcCol="1270" anchor="ctr" anchorCtr="0">
          <a:noAutofit/>
        </a:bodyPr>
        <a:lstStyle/>
        <a:p>
          <a:pPr lvl="0" algn="l" defTabSz="800100">
            <a:lnSpc>
              <a:spcPct val="90000"/>
            </a:lnSpc>
            <a:spcBef>
              <a:spcPct val="0"/>
            </a:spcBef>
            <a:spcAft>
              <a:spcPct val="35000"/>
            </a:spcAft>
          </a:pPr>
          <a:r>
            <a:rPr lang="es-EC" sz="1800" kern="1200" dirty="0">
              <a:latin typeface="Arial" panose="020B0604020202020204" pitchFamily="34" charset="0"/>
              <a:cs typeface="Arial" panose="020B0604020202020204" pitchFamily="34" charset="0"/>
            </a:rPr>
            <a:t>Ampliar las visualizaciones a otros parámetros volcánicos.</a:t>
          </a:r>
          <a:endParaRPr lang="es-ES" sz="1800" kern="1200" dirty="0">
            <a:latin typeface="Arial" panose="020B0604020202020204" pitchFamily="34" charset="0"/>
            <a:cs typeface="Arial" panose="020B0604020202020204" pitchFamily="34" charset="0"/>
          </a:endParaRPr>
        </a:p>
      </dsp:txBody>
      <dsp:txXfrm>
        <a:off x="898244" y="698072"/>
        <a:ext cx="7203979" cy="1395950"/>
      </dsp:txXfrm>
    </dsp:sp>
    <dsp:sp modelId="{3D7E3844-305D-4097-B76F-C4043679B7A0}">
      <dsp:nvSpPr>
        <dsp:cNvPr id="0" name=""/>
        <dsp:cNvSpPr/>
      </dsp:nvSpPr>
      <dsp:spPr>
        <a:xfrm>
          <a:off x="25775" y="523579"/>
          <a:ext cx="1744937" cy="1744937"/>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60ED5F-9A8C-460C-A39C-F80A8B5814EE}">
      <dsp:nvSpPr>
        <dsp:cNvPr id="0" name=""/>
        <dsp:cNvSpPr/>
      </dsp:nvSpPr>
      <dsp:spPr>
        <a:xfrm>
          <a:off x="898244" y="2792389"/>
          <a:ext cx="7203979" cy="1395950"/>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8035" tIns="45720" rIns="45720" bIns="45720" numCol="1" spcCol="1270" anchor="t" anchorCtr="0">
          <a:noAutofit/>
        </a:bodyPr>
        <a:lstStyle/>
        <a:p>
          <a:pPr lvl="0" algn="l" defTabSz="800100">
            <a:lnSpc>
              <a:spcPct val="90000"/>
            </a:lnSpc>
            <a:spcBef>
              <a:spcPct val="0"/>
            </a:spcBef>
            <a:spcAft>
              <a:spcPct val="35000"/>
            </a:spcAft>
          </a:pPr>
          <a:r>
            <a:rPr lang="es-EC" sz="1800" kern="1200" dirty="0">
              <a:latin typeface="Arial" panose="020B0604020202020204" pitchFamily="34" charset="0"/>
              <a:cs typeface="Arial" panose="020B0604020202020204" pitchFamily="34" charset="0"/>
            </a:rPr>
            <a:t>Desarrollar trabajos similares para otras áreas de interés</a:t>
          </a:r>
          <a:endParaRPr lang="es-ES" sz="1800" kern="1200" dirty="0">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15000"/>
            </a:spcAft>
            <a:buChar char="••"/>
          </a:pPr>
          <a:r>
            <a:rPr lang="es-EC" sz="1400" kern="1200" dirty="0">
              <a:latin typeface="Arial" panose="020B0604020202020204" pitchFamily="34" charset="0"/>
              <a:cs typeface="Arial" panose="020B0604020202020204" pitchFamily="34" charset="0"/>
            </a:rPr>
            <a:t>Área de Sismología: visualizaciones sobre la sismicidad regional</a:t>
          </a:r>
          <a:endParaRPr lang="es-ES" sz="1400" kern="1200" dirty="0">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15000"/>
            </a:spcAft>
            <a:buChar char="••"/>
          </a:pPr>
          <a:r>
            <a:rPr lang="es-EC" sz="1400" kern="1200" dirty="0">
              <a:latin typeface="Arial" panose="020B0604020202020204" pitchFamily="34" charset="0"/>
              <a:cs typeface="Arial" panose="020B0604020202020204" pitchFamily="34" charset="0"/>
            </a:rPr>
            <a:t>Área de Instrumentación: visualizaciones sobre el estado de las estaciones</a:t>
          </a:r>
          <a:endParaRPr lang="es-ES" sz="1400" kern="1200" dirty="0">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15000"/>
            </a:spcAft>
            <a:buChar char="••"/>
          </a:pPr>
          <a:r>
            <a:rPr lang="es-EC" sz="1400" kern="1200" dirty="0">
              <a:latin typeface="Arial" panose="020B0604020202020204" pitchFamily="34" charset="0"/>
              <a:cs typeface="Arial" panose="020B0604020202020204" pitchFamily="34" charset="0"/>
            </a:rPr>
            <a:t>Centro Terras: visualizaciones de las novedades registradas en los turnos</a:t>
          </a:r>
          <a:endParaRPr lang="es-ES" sz="1400" kern="1200" dirty="0">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15000"/>
            </a:spcAft>
            <a:buChar char="••"/>
          </a:pPr>
          <a:r>
            <a:rPr lang="es-EC" sz="1400" kern="1200" dirty="0">
              <a:latin typeface="Arial" panose="020B0604020202020204" pitchFamily="34" charset="0"/>
              <a:cs typeface="Arial" panose="020B0604020202020204" pitchFamily="34" charset="0"/>
            </a:rPr>
            <a:t>Área de Sistemas: visualizaciones sobre el soporte a usuarios</a:t>
          </a:r>
          <a:endParaRPr lang="es-ES" sz="1400" kern="1200" dirty="0">
            <a:latin typeface="Arial" panose="020B0604020202020204" pitchFamily="34" charset="0"/>
            <a:cs typeface="Arial" panose="020B0604020202020204" pitchFamily="34" charset="0"/>
          </a:endParaRPr>
        </a:p>
      </dsp:txBody>
      <dsp:txXfrm>
        <a:off x="898244" y="2792389"/>
        <a:ext cx="7203979" cy="1395950"/>
      </dsp:txXfrm>
    </dsp:sp>
    <dsp:sp modelId="{DE99E69B-E12E-40E2-8636-A42A98575506}">
      <dsp:nvSpPr>
        <dsp:cNvPr id="0" name=""/>
        <dsp:cNvSpPr/>
      </dsp:nvSpPr>
      <dsp:spPr>
        <a:xfrm>
          <a:off x="25775" y="2617895"/>
          <a:ext cx="1744937" cy="1744937"/>
        </a:xfrm>
        <a:prstGeom prst="ellipse">
          <a:avLst/>
        </a:prstGeom>
        <a:solidFill>
          <a:schemeClr val="lt1">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2"/>
            <a:ext cx="2946400" cy="496889"/>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sz="quarter" idx="1"/>
          </p:nvPr>
        </p:nvSpPr>
        <p:spPr>
          <a:xfrm>
            <a:off x="3849689" y="2"/>
            <a:ext cx="2946400" cy="496889"/>
          </a:xfrm>
          <a:prstGeom prst="rect">
            <a:avLst/>
          </a:prstGeom>
        </p:spPr>
        <p:txBody>
          <a:bodyPr vert="horz" lIns="91440" tIns="45720" rIns="91440" bIns="45720" rtlCol="0"/>
          <a:lstStyle>
            <a:lvl1pPr algn="r">
              <a:defRPr sz="1200"/>
            </a:lvl1pPr>
          </a:lstStyle>
          <a:p>
            <a:fld id="{95B752EC-CDC9-4219-A71B-A8C50A7F736C}" type="datetimeFigureOut">
              <a:rPr lang="es-EC" smtClean="0"/>
              <a:t>12/8/2020</a:t>
            </a:fld>
            <a:endParaRPr lang="es-EC"/>
          </a:p>
        </p:txBody>
      </p:sp>
      <p:sp>
        <p:nvSpPr>
          <p:cNvPr id="4" name="Marcador de pie de página 3"/>
          <p:cNvSpPr>
            <a:spLocks noGrp="1"/>
          </p:cNvSpPr>
          <p:nvPr>
            <p:ph type="ftr" sz="quarter" idx="2"/>
          </p:nvPr>
        </p:nvSpPr>
        <p:spPr>
          <a:xfrm>
            <a:off x="0" y="9429751"/>
            <a:ext cx="2946400" cy="496889"/>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p:cNvSpPr>
            <a:spLocks noGrp="1"/>
          </p:cNvSpPr>
          <p:nvPr>
            <p:ph type="sldNum" sz="quarter" idx="3"/>
          </p:nvPr>
        </p:nvSpPr>
        <p:spPr>
          <a:xfrm>
            <a:off x="3849689" y="9429751"/>
            <a:ext cx="2946400" cy="496889"/>
          </a:xfrm>
          <a:prstGeom prst="rect">
            <a:avLst/>
          </a:prstGeom>
        </p:spPr>
        <p:txBody>
          <a:bodyPr vert="horz" lIns="91440" tIns="45720" rIns="91440" bIns="45720" rtlCol="0" anchor="b"/>
          <a:lstStyle>
            <a:lvl1pPr algn="r">
              <a:defRPr sz="1200"/>
            </a:lvl1pPr>
          </a:lstStyle>
          <a:p>
            <a:fld id="{CA63E8CB-A079-4FBD-B96E-2B47DDB12BF7}" type="slidenum">
              <a:rPr lang="es-EC" smtClean="0"/>
              <a:t>‹Nº›</a:t>
            </a:fld>
            <a:endParaRPr lang="es-EC"/>
          </a:p>
        </p:txBody>
      </p:sp>
    </p:spTree>
    <p:extLst>
      <p:ext uri="{BB962C8B-B14F-4D97-AF65-F5344CB8AC3E}">
        <p14:creationId xmlns:p14="http://schemas.microsoft.com/office/powerpoint/2010/main" val="1298512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2" y="0"/>
            <a:ext cx="2945659" cy="498055"/>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50445" y="0"/>
            <a:ext cx="2945659" cy="498055"/>
          </a:xfrm>
          <a:prstGeom prst="rect">
            <a:avLst/>
          </a:prstGeom>
        </p:spPr>
        <p:txBody>
          <a:bodyPr vert="horz" lIns="91440" tIns="45720" rIns="91440" bIns="45720" rtlCol="0"/>
          <a:lstStyle>
            <a:lvl1pPr algn="r">
              <a:defRPr sz="1200"/>
            </a:lvl1pPr>
          </a:lstStyle>
          <a:p>
            <a:fld id="{72B15221-228A-4A7B-A0CA-9ECCF635B216}" type="datetimeFigureOut">
              <a:rPr lang="es-EC" smtClean="0"/>
              <a:t>12/8/2020</a:t>
            </a:fld>
            <a:endParaRPr lang="es-EC"/>
          </a:p>
        </p:txBody>
      </p:sp>
      <p:sp>
        <p:nvSpPr>
          <p:cNvPr id="4" name="Marcador de imagen de diapositiva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2" y="9428584"/>
            <a:ext cx="2945659" cy="498055"/>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50445" y="9428584"/>
            <a:ext cx="2945659" cy="498055"/>
          </a:xfrm>
          <a:prstGeom prst="rect">
            <a:avLst/>
          </a:prstGeom>
        </p:spPr>
        <p:txBody>
          <a:bodyPr vert="horz" lIns="91440" tIns="45720" rIns="91440" bIns="45720" rtlCol="0" anchor="b"/>
          <a:lstStyle>
            <a:lvl1pPr algn="r">
              <a:defRPr sz="1200"/>
            </a:lvl1pPr>
          </a:lstStyle>
          <a:p>
            <a:fld id="{76CE02B4-D4E5-450C-8BA4-2B18AF562A39}" type="slidenum">
              <a:rPr lang="es-EC" smtClean="0"/>
              <a:t>‹Nº›</a:t>
            </a:fld>
            <a:endParaRPr lang="es-EC"/>
          </a:p>
        </p:txBody>
      </p:sp>
    </p:spTree>
    <p:extLst>
      <p:ext uri="{BB962C8B-B14F-4D97-AF65-F5344CB8AC3E}">
        <p14:creationId xmlns:p14="http://schemas.microsoft.com/office/powerpoint/2010/main" val="117550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76CE02B4-D4E5-450C-8BA4-2B18AF562A39}" type="slidenum">
              <a:rPr lang="es-EC" smtClean="0"/>
              <a:t>1</a:t>
            </a:fld>
            <a:endParaRPr lang="es-EC"/>
          </a:p>
        </p:txBody>
      </p:sp>
    </p:spTree>
    <p:extLst>
      <p:ext uri="{BB962C8B-B14F-4D97-AF65-F5344CB8AC3E}">
        <p14:creationId xmlns:p14="http://schemas.microsoft.com/office/powerpoint/2010/main" val="753742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33E7561-CD2D-4994-9E04-3A3EFBE9B3CF}" type="slidenum">
              <a:rPr lang="es-EC" smtClean="0"/>
              <a:t>10</a:t>
            </a:fld>
            <a:endParaRPr lang="es-EC"/>
          </a:p>
        </p:txBody>
      </p:sp>
    </p:spTree>
    <p:extLst>
      <p:ext uri="{BB962C8B-B14F-4D97-AF65-F5344CB8AC3E}">
        <p14:creationId xmlns:p14="http://schemas.microsoft.com/office/powerpoint/2010/main" val="1058470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76CE02B4-D4E5-450C-8BA4-2B18AF562A39}" type="slidenum">
              <a:rPr lang="es-EC" smtClean="0"/>
              <a:t>11</a:t>
            </a:fld>
            <a:endParaRPr lang="es-EC"/>
          </a:p>
        </p:txBody>
      </p:sp>
    </p:spTree>
    <p:extLst>
      <p:ext uri="{BB962C8B-B14F-4D97-AF65-F5344CB8AC3E}">
        <p14:creationId xmlns:p14="http://schemas.microsoft.com/office/powerpoint/2010/main" val="473159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33E7561-CD2D-4994-9E04-3A3EFBE9B3CF}" type="slidenum">
              <a:rPr lang="es-EC" smtClean="0"/>
              <a:t>12</a:t>
            </a:fld>
            <a:endParaRPr lang="es-EC"/>
          </a:p>
        </p:txBody>
      </p:sp>
    </p:spTree>
    <p:extLst>
      <p:ext uri="{BB962C8B-B14F-4D97-AF65-F5344CB8AC3E}">
        <p14:creationId xmlns:p14="http://schemas.microsoft.com/office/powerpoint/2010/main" val="2615575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76CE02B4-D4E5-450C-8BA4-2B18AF562A39}" type="slidenum">
              <a:rPr lang="es-EC" smtClean="0"/>
              <a:t>13</a:t>
            </a:fld>
            <a:endParaRPr lang="es-EC"/>
          </a:p>
        </p:txBody>
      </p:sp>
    </p:spTree>
    <p:extLst>
      <p:ext uri="{BB962C8B-B14F-4D97-AF65-F5344CB8AC3E}">
        <p14:creationId xmlns:p14="http://schemas.microsoft.com/office/powerpoint/2010/main" val="2480326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000" kern="1200" dirty="0" smtClean="0">
                <a:solidFill>
                  <a:schemeClr val="tx1"/>
                </a:solidFill>
                <a:effectLst/>
                <a:latin typeface="Arial" panose="020B0604020202020204" pitchFamily="34" charset="0"/>
                <a:ea typeface="+mn-ea"/>
                <a:cs typeface="Arial" panose="020B0604020202020204" pitchFamily="34" charset="0"/>
              </a:rPr>
              <a:t>* </a:t>
            </a:r>
            <a:r>
              <a:rPr lang="es-ES" sz="1000" kern="1200" dirty="0" err="1" smtClean="0">
                <a:solidFill>
                  <a:schemeClr val="tx1"/>
                </a:solidFill>
                <a:effectLst/>
                <a:latin typeface="Arial" panose="020B0604020202020204" pitchFamily="34" charset="0"/>
                <a:ea typeface="+mn-ea"/>
                <a:cs typeface="Arial" panose="020B0604020202020204" pitchFamily="34" charset="0"/>
              </a:rPr>
              <a:t>Systematic</a:t>
            </a:r>
            <a:r>
              <a:rPr lang="es-ES" sz="1000" kern="1200" dirty="0" smtClean="0">
                <a:solidFill>
                  <a:schemeClr val="tx1"/>
                </a:solidFill>
                <a:effectLst/>
                <a:latin typeface="Arial" panose="020B0604020202020204" pitchFamily="34" charset="0"/>
                <a:ea typeface="+mn-ea"/>
                <a:cs typeface="Arial" panose="020B0604020202020204" pitchFamily="34" charset="0"/>
              </a:rPr>
              <a:t> </a:t>
            </a:r>
            <a:r>
              <a:rPr lang="es-ES" sz="1000" kern="1200" dirty="0" err="1" smtClean="0">
                <a:solidFill>
                  <a:schemeClr val="tx1"/>
                </a:solidFill>
                <a:effectLst/>
                <a:latin typeface="Arial" panose="020B0604020202020204" pitchFamily="34" charset="0"/>
                <a:ea typeface="+mn-ea"/>
                <a:cs typeface="Arial" panose="020B0604020202020204" pitchFamily="34" charset="0"/>
              </a:rPr>
              <a:t>Mapping</a:t>
            </a:r>
            <a:r>
              <a:rPr lang="es-ES" sz="1000" kern="1200" dirty="0" smtClean="0">
                <a:solidFill>
                  <a:schemeClr val="tx1"/>
                </a:solidFill>
                <a:effectLst/>
                <a:latin typeface="Arial" panose="020B0604020202020204" pitchFamily="34" charset="0"/>
                <a:ea typeface="+mn-ea"/>
                <a:cs typeface="Arial" panose="020B0604020202020204" pitchFamily="34" charset="0"/>
              </a:rPr>
              <a:t> </a:t>
            </a:r>
            <a:r>
              <a:rPr lang="es-ES" sz="1000" kern="1200" dirty="0" err="1" smtClean="0">
                <a:solidFill>
                  <a:schemeClr val="tx1"/>
                </a:solidFill>
                <a:effectLst/>
                <a:latin typeface="Arial" panose="020B0604020202020204" pitchFamily="34" charset="0"/>
                <a:ea typeface="+mn-ea"/>
                <a:cs typeface="Arial" panose="020B0604020202020204" pitchFamily="34" charset="0"/>
              </a:rPr>
              <a:t>Study</a:t>
            </a:r>
            <a:r>
              <a:rPr lang="es-ES" sz="1000" kern="1200" dirty="0" smtClean="0">
                <a:solidFill>
                  <a:schemeClr val="tx1"/>
                </a:solidFill>
                <a:effectLst/>
                <a:latin typeface="Arial" panose="020B0604020202020204" pitchFamily="34" charset="0"/>
                <a:ea typeface="+mn-ea"/>
                <a:cs typeface="Arial" panose="020B0604020202020204" pitchFamily="34" charset="0"/>
              </a:rPr>
              <a:t> – SMS.- El SMS permite realizar un análisis de la literatura existente sobre un determinado tema a fin de identificar el estado del arte de un tema determinado.</a:t>
            </a:r>
            <a:endParaRPr lang="es-EC" sz="1000" kern="1200" dirty="0" smtClean="0">
              <a:solidFill>
                <a:schemeClr val="tx1"/>
              </a:solidFill>
              <a:effectLst/>
              <a:latin typeface="Arial" panose="020B0604020202020204" pitchFamily="34" charset="0"/>
              <a:ea typeface="+mn-ea"/>
              <a:cs typeface="Arial" panose="020B0604020202020204" pitchFamily="34" charset="0"/>
            </a:endParaRPr>
          </a:p>
          <a:p>
            <a:pPr algn="just"/>
            <a:endParaRPr lang="es-ES" sz="1000" kern="1200" dirty="0" smtClean="0">
              <a:solidFill>
                <a:schemeClr val="tx1"/>
              </a:solidFill>
              <a:effectLst/>
              <a:latin typeface="Arial" panose="020B0604020202020204" pitchFamily="34" charset="0"/>
              <a:ea typeface="+mn-ea"/>
              <a:cs typeface="Arial" panose="020B0604020202020204" pitchFamily="34" charset="0"/>
            </a:endParaRPr>
          </a:p>
          <a:p>
            <a:pPr marL="228600" indent="-228600" algn="just">
              <a:buFontTx/>
              <a:buAutoNum type="arabicPeriod"/>
            </a:pPr>
            <a:r>
              <a:rPr lang="es-ES" sz="1000" kern="1200" dirty="0" err="1" smtClean="0">
                <a:solidFill>
                  <a:schemeClr val="tx1"/>
                </a:solidFill>
                <a:effectLst/>
                <a:latin typeface="Arial" panose="020B0604020202020204" pitchFamily="34" charset="0"/>
                <a:ea typeface="+mn-ea"/>
                <a:cs typeface="Arial" panose="020B0604020202020204" pitchFamily="34" charset="0"/>
              </a:rPr>
              <a:t>Def</a:t>
            </a:r>
            <a:r>
              <a:rPr lang="es-ES" sz="1000" kern="1200" dirty="0" smtClean="0">
                <a:solidFill>
                  <a:schemeClr val="tx1"/>
                </a:solidFill>
                <a:effectLst/>
                <a:latin typeface="Arial" panose="020B0604020202020204" pitchFamily="34" charset="0"/>
                <a:ea typeface="+mn-ea"/>
                <a:cs typeface="Arial" panose="020B0604020202020204" pitchFamily="34" charset="0"/>
              </a:rPr>
              <a:t>. </a:t>
            </a:r>
            <a:r>
              <a:rPr lang="es-ES" sz="1000" kern="1200" dirty="0" err="1" smtClean="0">
                <a:solidFill>
                  <a:schemeClr val="tx1"/>
                </a:solidFill>
                <a:effectLst/>
                <a:latin typeface="Arial" panose="020B0604020202020204" pitchFamily="34" charset="0"/>
                <a:ea typeface="+mn-ea"/>
                <a:cs typeface="Arial" panose="020B0604020202020204" pitchFamily="34" charset="0"/>
              </a:rPr>
              <a:t>Objertivo</a:t>
            </a:r>
            <a:r>
              <a:rPr lang="es-ES" sz="1000" kern="1200" dirty="0" smtClean="0">
                <a:solidFill>
                  <a:schemeClr val="tx1"/>
                </a:solidFill>
                <a:effectLst/>
                <a:latin typeface="Arial" panose="020B0604020202020204" pitchFamily="34" charset="0"/>
                <a:ea typeface="+mn-ea"/>
                <a:cs typeface="Arial" panose="020B0604020202020204" pitchFamily="34" charset="0"/>
              </a:rPr>
              <a:t>:</a:t>
            </a:r>
            <a:r>
              <a:rPr lang="es-ES" sz="1000" kern="1200" baseline="0" dirty="0" smtClean="0">
                <a:solidFill>
                  <a:schemeClr val="tx1"/>
                </a:solidFill>
                <a:effectLst/>
                <a:latin typeface="Arial" panose="020B0604020202020204" pitchFamily="34" charset="0"/>
                <a:ea typeface="+mn-ea"/>
                <a:cs typeface="Arial" panose="020B0604020202020204" pitchFamily="34" charset="0"/>
              </a:rPr>
              <a:t> resolver las preguntas de investigación planteadas en función de los OE.</a:t>
            </a:r>
          </a:p>
          <a:p>
            <a:pPr marL="228600" indent="-228600" algn="just">
              <a:buFontTx/>
              <a:buAutoNum type="arabicPeriod"/>
            </a:pPr>
            <a:r>
              <a:rPr lang="es-ES" sz="1000" kern="1200" baseline="0" dirty="0" err="1" smtClean="0">
                <a:solidFill>
                  <a:schemeClr val="tx1"/>
                </a:solidFill>
                <a:effectLst/>
                <a:latin typeface="Arial" panose="020B0604020202020204" pitchFamily="34" charset="0"/>
                <a:ea typeface="+mn-ea"/>
                <a:cs typeface="Arial" panose="020B0604020202020204" pitchFamily="34" charset="0"/>
              </a:rPr>
              <a:t>Def</a:t>
            </a:r>
            <a:r>
              <a:rPr lang="es-ES" sz="1000" kern="1200" baseline="0" dirty="0" smtClean="0">
                <a:solidFill>
                  <a:schemeClr val="tx1"/>
                </a:solidFill>
                <a:effectLst/>
                <a:latin typeface="Arial" panose="020B0604020202020204" pitchFamily="34" charset="0"/>
                <a:ea typeface="+mn-ea"/>
                <a:cs typeface="Arial" panose="020B0604020202020204" pitchFamily="34" charset="0"/>
              </a:rPr>
              <a:t>. Criterios de inclusión y exclusión: estos criterios se definen para obtener la información mas relevante relacionada a la investigación.</a:t>
            </a:r>
          </a:p>
          <a:p>
            <a:pPr marL="228600" indent="-228600" algn="just">
              <a:buFontTx/>
              <a:buAutoNum type="arabicPeriod"/>
            </a:pPr>
            <a:r>
              <a:rPr lang="es-ES" sz="1000" kern="1200" baseline="0" dirty="0" err="1" smtClean="0">
                <a:solidFill>
                  <a:schemeClr val="tx1"/>
                </a:solidFill>
                <a:effectLst/>
                <a:latin typeface="Arial" panose="020B0604020202020204" pitchFamily="34" charset="0"/>
                <a:ea typeface="+mn-ea"/>
                <a:cs typeface="Arial" panose="020B0604020202020204" pitchFamily="34" charset="0"/>
              </a:rPr>
              <a:t>Def</a:t>
            </a:r>
            <a:r>
              <a:rPr lang="es-ES" sz="1000" kern="1200" baseline="0" dirty="0" smtClean="0">
                <a:solidFill>
                  <a:schemeClr val="tx1"/>
                </a:solidFill>
                <a:effectLst/>
                <a:latin typeface="Arial" panose="020B0604020202020204" pitchFamily="34" charset="0"/>
                <a:ea typeface="+mn-ea"/>
                <a:cs typeface="Arial" panose="020B0604020202020204" pitchFamily="34" charset="0"/>
              </a:rPr>
              <a:t>. Estrategia de búsqueda: A) Encontrar estudios relacionados B) filtrar estudios relacionados con los CI y CE</a:t>
            </a:r>
          </a:p>
          <a:p>
            <a:pPr marL="228600" indent="-228600" algn="just">
              <a:buFontTx/>
              <a:buAutoNum type="arabicPeriod"/>
            </a:pPr>
            <a:r>
              <a:rPr lang="es-ES" sz="1000" kern="1200" baseline="0" dirty="0" err="1" smtClean="0">
                <a:solidFill>
                  <a:schemeClr val="tx1"/>
                </a:solidFill>
                <a:effectLst/>
                <a:latin typeface="Arial" panose="020B0604020202020204" pitchFamily="34" charset="0"/>
                <a:ea typeface="+mn-ea"/>
                <a:cs typeface="Arial" panose="020B0604020202020204" pitchFamily="34" charset="0"/>
              </a:rPr>
              <a:t>Int</a:t>
            </a:r>
            <a:r>
              <a:rPr lang="es-ES" sz="1000" kern="1200" baseline="0" dirty="0" smtClean="0">
                <a:solidFill>
                  <a:schemeClr val="tx1"/>
                </a:solidFill>
                <a:effectLst/>
                <a:latin typeface="Arial" panose="020B0604020202020204" pitchFamily="34" charset="0"/>
                <a:ea typeface="+mn-ea"/>
                <a:cs typeface="Arial" panose="020B0604020202020204" pitchFamily="34" charset="0"/>
              </a:rPr>
              <a:t>. Grupo Control: grupo de control incluye los estudios que cumplieron con los criterios</a:t>
            </a:r>
          </a:p>
          <a:p>
            <a:pPr marL="228600" indent="-228600" algn="just">
              <a:buFontTx/>
              <a:buAutoNum type="arabicPeriod"/>
            </a:pPr>
            <a:r>
              <a:rPr lang="es-ES" sz="1000" kern="1200" baseline="0" dirty="0" smtClean="0">
                <a:solidFill>
                  <a:schemeClr val="tx1"/>
                </a:solidFill>
                <a:effectLst/>
                <a:latin typeface="Arial" panose="020B0604020202020204" pitchFamily="34" charset="0"/>
                <a:ea typeface="+mn-ea"/>
                <a:cs typeface="Arial" panose="020B0604020202020204" pitchFamily="34" charset="0"/>
              </a:rPr>
              <a:t>Const. de la cadena de búsqueda: en función de las palabras claves de los estudios de control se construyo la cadena de búsqueda y se realiza la búsqueda en las bibliotecas digitales obteniendo los estudios finales</a:t>
            </a:r>
          </a:p>
          <a:p>
            <a:pPr marL="228600" indent="-228600" algn="just">
              <a:buFontTx/>
              <a:buAutoNum type="arabicPeriod"/>
            </a:pPr>
            <a:r>
              <a:rPr lang="es-ES" sz="1000" kern="1200" baseline="0" dirty="0" smtClean="0">
                <a:solidFill>
                  <a:schemeClr val="tx1"/>
                </a:solidFill>
                <a:effectLst/>
                <a:latin typeface="Arial" panose="020B0604020202020204" pitchFamily="34" charset="0"/>
                <a:ea typeface="+mn-ea"/>
                <a:cs typeface="Arial" panose="020B0604020202020204" pitchFamily="34" charset="0"/>
              </a:rPr>
              <a:t>Resultado: </a:t>
            </a:r>
            <a:r>
              <a:rPr lang="es-ES" sz="1000" kern="1200" dirty="0" smtClean="0">
                <a:solidFill>
                  <a:schemeClr val="tx1"/>
                </a:solidFill>
                <a:effectLst/>
                <a:latin typeface="Arial" panose="020B0604020202020204" pitchFamily="34" charset="0"/>
                <a:ea typeface="+mn-ea"/>
                <a:cs typeface="Arial" panose="020B0604020202020204" pitchFamily="34" charset="0"/>
              </a:rPr>
              <a:t>En </a:t>
            </a:r>
            <a:r>
              <a:rPr lang="es-ES" sz="1000" kern="1200" dirty="0">
                <a:solidFill>
                  <a:schemeClr val="tx1"/>
                </a:solidFill>
                <a:effectLst/>
                <a:latin typeface="Arial" panose="020B0604020202020204" pitchFamily="34" charset="0"/>
                <a:ea typeface="+mn-ea"/>
                <a:cs typeface="Arial" panose="020B0604020202020204" pitchFamily="34" charset="0"/>
              </a:rPr>
              <a:t>la revisión de literatura en especial en los estudios primarios se identificó el uso de algoritmos aplicado a un conjunto de datos sísmicos para resolver temas como compresión, análisis, predicción, entre otros; que se requiere en las diferentes etapas de la gestión de los datos sísmicos, mejorando en gran medida los resultados de cada una de sus etapas. </a:t>
            </a:r>
            <a:endParaRPr lang="es-EC" sz="1000" kern="1200" dirty="0">
              <a:solidFill>
                <a:schemeClr val="tx1"/>
              </a:solidFill>
              <a:effectLst/>
              <a:latin typeface="Arial" panose="020B0604020202020204" pitchFamily="34" charset="0"/>
              <a:ea typeface="+mn-ea"/>
              <a:cs typeface="Arial" panose="020B0604020202020204" pitchFamily="34" charset="0"/>
            </a:endParaRPr>
          </a:p>
          <a:p>
            <a:pPr algn="just"/>
            <a:r>
              <a:rPr lang="es-ES" sz="1000" kern="1200" dirty="0">
                <a:solidFill>
                  <a:schemeClr val="tx1"/>
                </a:solidFill>
                <a:effectLst/>
                <a:latin typeface="Arial" panose="020B0604020202020204" pitchFamily="34" charset="0"/>
                <a:ea typeface="+mn-ea"/>
                <a:cs typeface="Arial" panose="020B0604020202020204" pitchFamily="34" charset="0"/>
              </a:rPr>
              <a:t>Se ha evidenciado que las investigaciones de los diferentes estudios están relacionadas con el proyecto que se plantea en este documento, mas no se ha encontrado estudios similares o iguales. Así también se evidencia que no se ha trabajado en la entrega de información estadística inmediata.</a:t>
            </a:r>
            <a:endParaRPr lang="es-EC" sz="1000"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E33E7561-CD2D-4994-9E04-3A3EFBE9B3CF}" type="slidenum">
              <a:rPr lang="es-EC" smtClean="0"/>
              <a:t>14</a:t>
            </a:fld>
            <a:endParaRPr lang="es-EC"/>
          </a:p>
        </p:txBody>
      </p:sp>
    </p:spTree>
    <p:extLst>
      <p:ext uri="{BB962C8B-B14F-4D97-AF65-F5344CB8AC3E}">
        <p14:creationId xmlns:p14="http://schemas.microsoft.com/office/powerpoint/2010/main" val="1003792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76CE02B4-D4E5-450C-8BA4-2B18AF562A39}" type="slidenum">
              <a:rPr lang="es-EC" smtClean="0"/>
              <a:t>15</a:t>
            </a:fld>
            <a:endParaRPr lang="es-EC"/>
          </a:p>
        </p:txBody>
      </p:sp>
    </p:spTree>
    <p:extLst>
      <p:ext uri="{BB962C8B-B14F-4D97-AF65-F5344CB8AC3E}">
        <p14:creationId xmlns:p14="http://schemas.microsoft.com/office/powerpoint/2010/main" val="1802481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C" sz="1000" kern="1200" dirty="0" smtClean="0">
                <a:solidFill>
                  <a:schemeClr val="tx1"/>
                </a:solidFill>
                <a:effectLst/>
                <a:latin typeface="Arial" panose="020B0604020202020204" pitchFamily="34" charset="0"/>
                <a:ea typeface="+mn-ea"/>
                <a:cs typeface="Arial" panose="020B0604020202020204" pitchFamily="34" charset="0"/>
              </a:rPr>
              <a:t>El diseño cuenta con 6 capas:</a:t>
            </a:r>
          </a:p>
          <a:p>
            <a:pPr lvl="0" algn="just"/>
            <a:r>
              <a:rPr lang="es-EC" sz="1000" b="1" kern="1200" dirty="0" smtClean="0">
                <a:solidFill>
                  <a:schemeClr val="tx1"/>
                </a:solidFill>
                <a:effectLst/>
                <a:latin typeface="Arial" panose="020B0604020202020204" pitchFamily="34" charset="0"/>
                <a:ea typeface="+mn-ea"/>
                <a:cs typeface="Arial" panose="020B0604020202020204" pitchFamily="34" charset="0"/>
              </a:rPr>
              <a:t>Fuente</a:t>
            </a:r>
            <a:r>
              <a:rPr lang="es-EC" sz="1000" kern="1200" dirty="0" smtClean="0">
                <a:solidFill>
                  <a:schemeClr val="tx1"/>
                </a:solidFill>
                <a:effectLst/>
                <a:latin typeface="Arial" panose="020B0604020202020204" pitchFamily="34" charset="0"/>
                <a:ea typeface="+mn-ea"/>
                <a:cs typeface="Arial" panose="020B0604020202020204" pitchFamily="34" charset="0"/>
              </a:rPr>
              <a:t>. – muestra las fuentes de información, en el caso de estudio se tiene dos bases de datos con información sísmica y volcánica, relacionada con los volcanes de Ecuador.</a:t>
            </a:r>
          </a:p>
          <a:p>
            <a:pPr lvl="0" algn="just"/>
            <a:r>
              <a:rPr lang="es-EC" sz="1000" b="1" kern="1200" dirty="0" smtClean="0">
                <a:solidFill>
                  <a:schemeClr val="tx1"/>
                </a:solidFill>
                <a:effectLst/>
                <a:latin typeface="Arial" panose="020B0604020202020204" pitchFamily="34" charset="0"/>
                <a:ea typeface="+mn-ea"/>
                <a:cs typeface="Arial" panose="020B0604020202020204" pitchFamily="34" charset="0"/>
              </a:rPr>
              <a:t>Proceso ETL</a:t>
            </a:r>
            <a:r>
              <a:rPr lang="es-EC" sz="1000" kern="1200" dirty="0" smtClean="0">
                <a:solidFill>
                  <a:schemeClr val="tx1"/>
                </a:solidFill>
                <a:effectLst/>
                <a:latin typeface="Arial" panose="020B0604020202020204" pitchFamily="34" charset="0"/>
                <a:ea typeface="+mn-ea"/>
                <a:cs typeface="Arial" panose="020B0604020202020204" pitchFamily="34" charset="0"/>
              </a:rPr>
              <a:t>. – en esta capa se realizará el proceso de extracción de información desde las fuentes, transformación de la información acorde a las necesidades y la carga de información a un destino. Se realizarán dos procesos de transformación:</a:t>
            </a:r>
          </a:p>
          <a:p>
            <a:pPr lvl="1" algn="just"/>
            <a:r>
              <a:rPr lang="es-EC" sz="1000" kern="1200" dirty="0" smtClean="0">
                <a:solidFill>
                  <a:schemeClr val="tx1"/>
                </a:solidFill>
                <a:effectLst/>
                <a:latin typeface="Arial" panose="020B0604020202020204" pitchFamily="34" charset="0"/>
                <a:ea typeface="+mn-ea"/>
                <a:cs typeface="Arial" panose="020B0604020202020204" pitchFamily="34" charset="0"/>
              </a:rPr>
              <a:t>Se extraerá la información identificada en los requerimientos desde las fuentes hacía la base de datos DSA.</a:t>
            </a:r>
          </a:p>
          <a:p>
            <a:pPr lvl="1" algn="just"/>
            <a:r>
              <a:rPr lang="es-EC" sz="1000" kern="1200" dirty="0" smtClean="0">
                <a:solidFill>
                  <a:schemeClr val="tx1"/>
                </a:solidFill>
                <a:effectLst/>
                <a:latin typeface="Arial" panose="020B0604020202020204" pitchFamily="34" charset="0"/>
                <a:ea typeface="+mn-ea"/>
                <a:cs typeface="Arial" panose="020B0604020202020204" pitchFamily="34" charset="0"/>
              </a:rPr>
              <a:t>Se extraerá la información de la fuente “Base de Datos </a:t>
            </a:r>
            <a:r>
              <a:rPr lang="es-EC" sz="1000" i="1" kern="1200" dirty="0" smtClean="0">
                <a:solidFill>
                  <a:schemeClr val="tx1"/>
                </a:solidFill>
                <a:effectLst/>
                <a:latin typeface="Arial" panose="020B0604020202020204" pitchFamily="34" charset="0"/>
                <a:ea typeface="+mn-ea"/>
                <a:cs typeface="Arial" panose="020B0604020202020204" pitchFamily="34" charset="0"/>
              </a:rPr>
              <a:t>DSA</a:t>
            </a:r>
            <a:r>
              <a:rPr lang="es-EC" sz="1000" kern="1200" dirty="0" smtClean="0">
                <a:solidFill>
                  <a:schemeClr val="tx1"/>
                </a:solidFill>
                <a:effectLst/>
                <a:latin typeface="Arial" panose="020B0604020202020204" pitchFamily="34" charset="0"/>
                <a:ea typeface="+mn-ea"/>
                <a:cs typeface="Arial" panose="020B0604020202020204" pitchFamily="34" charset="0"/>
              </a:rPr>
              <a:t>” a la fuente la base de datos DWH</a:t>
            </a:r>
          </a:p>
          <a:p>
            <a:pPr lvl="0" algn="just"/>
            <a:r>
              <a:rPr lang="es-EC" sz="1000" b="1" kern="1200" dirty="0" smtClean="0">
                <a:solidFill>
                  <a:schemeClr val="tx1"/>
                </a:solidFill>
                <a:effectLst/>
                <a:latin typeface="Arial" panose="020B0604020202020204" pitchFamily="34" charset="0"/>
                <a:ea typeface="+mn-ea"/>
                <a:cs typeface="Arial" panose="020B0604020202020204" pitchFamily="34" charset="0"/>
              </a:rPr>
              <a:t>Destino</a:t>
            </a:r>
            <a:r>
              <a:rPr lang="es-EC" sz="1000" kern="1200" dirty="0" smtClean="0">
                <a:solidFill>
                  <a:schemeClr val="tx1"/>
                </a:solidFill>
                <a:effectLst/>
                <a:latin typeface="Arial" panose="020B0604020202020204" pitchFamily="34" charset="0"/>
                <a:ea typeface="+mn-ea"/>
                <a:cs typeface="Arial" panose="020B0604020202020204" pitchFamily="34" charset="0"/>
              </a:rPr>
              <a:t>. – muestra el destino intermediario base de datos DSA y el destino final de la información tratada base de datos DWH.</a:t>
            </a:r>
          </a:p>
          <a:p>
            <a:pPr lvl="0" algn="just"/>
            <a:r>
              <a:rPr lang="es-EC" sz="1000" b="1" kern="1200" dirty="0" smtClean="0">
                <a:solidFill>
                  <a:schemeClr val="tx1"/>
                </a:solidFill>
                <a:effectLst/>
                <a:latin typeface="Arial" panose="020B0604020202020204" pitchFamily="34" charset="0"/>
                <a:ea typeface="+mn-ea"/>
                <a:cs typeface="Arial" panose="020B0604020202020204" pitchFamily="34" charset="0"/>
              </a:rPr>
              <a:t>Herramientas de Análisis</a:t>
            </a:r>
            <a:r>
              <a:rPr lang="es-EC" sz="1000" kern="1200" dirty="0" smtClean="0">
                <a:solidFill>
                  <a:schemeClr val="tx1"/>
                </a:solidFill>
                <a:effectLst/>
                <a:latin typeface="Arial" panose="020B0604020202020204" pitchFamily="34" charset="0"/>
                <a:ea typeface="+mn-ea"/>
                <a:cs typeface="Arial" panose="020B0604020202020204" pitchFamily="34" charset="0"/>
              </a:rPr>
              <a:t>. – se plantea una herramienta de análisis de información, el cual procesará la información y permitirá generar </a:t>
            </a:r>
            <a:r>
              <a:rPr lang="es-EC" sz="1000" kern="1200" dirty="0" err="1" smtClean="0">
                <a:solidFill>
                  <a:schemeClr val="tx1"/>
                </a:solidFill>
                <a:effectLst/>
                <a:latin typeface="Arial" panose="020B0604020202020204" pitchFamily="34" charset="0"/>
                <a:ea typeface="+mn-ea"/>
                <a:cs typeface="Arial" panose="020B0604020202020204" pitchFamily="34" charset="0"/>
              </a:rPr>
              <a:t>dashboard</a:t>
            </a:r>
            <a:r>
              <a:rPr lang="es-EC" sz="1000" kern="1200" dirty="0" smtClean="0">
                <a:solidFill>
                  <a:schemeClr val="tx1"/>
                </a:solidFill>
                <a:effectLst/>
                <a:latin typeface="Arial" panose="020B0604020202020204" pitchFamily="34" charset="0"/>
                <a:ea typeface="+mn-ea"/>
                <a:cs typeface="Arial" panose="020B0604020202020204" pitchFamily="34" charset="0"/>
              </a:rPr>
              <a:t> acorde a los requerimientos.</a:t>
            </a:r>
          </a:p>
          <a:p>
            <a:pPr lvl="0" algn="just"/>
            <a:r>
              <a:rPr lang="es-EC" sz="1000" b="1" kern="1200" dirty="0" smtClean="0">
                <a:solidFill>
                  <a:schemeClr val="tx1"/>
                </a:solidFill>
                <a:effectLst/>
                <a:latin typeface="Arial" panose="020B0604020202020204" pitchFamily="34" charset="0"/>
                <a:ea typeface="+mn-ea"/>
                <a:cs typeface="Arial" panose="020B0604020202020204" pitchFamily="34" charset="0"/>
              </a:rPr>
              <a:t>Servicios</a:t>
            </a:r>
            <a:r>
              <a:rPr lang="es-EC" sz="1000" kern="1200" dirty="0" smtClean="0">
                <a:solidFill>
                  <a:schemeClr val="tx1"/>
                </a:solidFill>
                <a:effectLst/>
                <a:latin typeface="Arial" panose="020B0604020202020204" pitchFamily="34" charset="0"/>
                <a:ea typeface="+mn-ea"/>
                <a:cs typeface="Arial" panose="020B0604020202020204" pitchFamily="34" charset="0"/>
              </a:rPr>
              <a:t>. – capa que permitirá la publicación de los </a:t>
            </a:r>
            <a:r>
              <a:rPr lang="es-EC" sz="1000" kern="1200" dirty="0" err="1" smtClean="0">
                <a:solidFill>
                  <a:schemeClr val="tx1"/>
                </a:solidFill>
                <a:effectLst/>
                <a:latin typeface="Arial" panose="020B0604020202020204" pitchFamily="34" charset="0"/>
                <a:ea typeface="+mn-ea"/>
                <a:cs typeface="Arial" panose="020B0604020202020204" pitchFamily="34" charset="0"/>
              </a:rPr>
              <a:t>dashboards</a:t>
            </a:r>
            <a:r>
              <a:rPr lang="es-EC" sz="1000" kern="1200" dirty="0" smtClean="0">
                <a:solidFill>
                  <a:schemeClr val="tx1"/>
                </a:solidFill>
                <a:effectLst/>
                <a:latin typeface="Arial" panose="020B0604020202020204" pitchFamily="34" charset="0"/>
                <a:ea typeface="+mn-ea"/>
                <a:cs typeface="Arial" panose="020B0604020202020204" pitchFamily="34" charset="0"/>
              </a:rPr>
              <a:t> en el servicio de </a:t>
            </a:r>
            <a:r>
              <a:rPr lang="es-EC" sz="1000" kern="1200" dirty="0" err="1" smtClean="0">
                <a:solidFill>
                  <a:schemeClr val="tx1"/>
                </a:solidFill>
                <a:effectLst/>
                <a:latin typeface="Arial" panose="020B0604020202020204" pitchFamily="34" charset="0"/>
                <a:ea typeface="+mn-ea"/>
                <a:cs typeface="Arial" panose="020B0604020202020204" pitchFamily="34" charset="0"/>
              </a:rPr>
              <a:t>Power</a:t>
            </a:r>
            <a:r>
              <a:rPr lang="es-EC" sz="1000" kern="1200" dirty="0" smtClean="0">
                <a:solidFill>
                  <a:schemeClr val="tx1"/>
                </a:solidFill>
                <a:effectLst/>
                <a:latin typeface="Arial" panose="020B0604020202020204" pitchFamily="34" charset="0"/>
                <a:ea typeface="+mn-ea"/>
                <a:cs typeface="Arial" panose="020B0604020202020204" pitchFamily="34" charset="0"/>
              </a:rPr>
              <a:t> BI y permitir el consumo de los </a:t>
            </a:r>
            <a:r>
              <a:rPr lang="es-EC" sz="1000" kern="1200" dirty="0" err="1" smtClean="0">
                <a:solidFill>
                  <a:schemeClr val="tx1"/>
                </a:solidFill>
                <a:effectLst/>
                <a:latin typeface="Arial" panose="020B0604020202020204" pitchFamily="34" charset="0"/>
                <a:ea typeface="+mn-ea"/>
                <a:cs typeface="Arial" panose="020B0604020202020204" pitchFamily="34" charset="0"/>
              </a:rPr>
              <a:t>dashboards</a:t>
            </a:r>
            <a:r>
              <a:rPr lang="es-EC" sz="1000" kern="1200" dirty="0" smtClean="0">
                <a:solidFill>
                  <a:schemeClr val="tx1"/>
                </a:solidFill>
                <a:effectLst/>
                <a:latin typeface="Arial" panose="020B0604020202020204" pitchFamily="34" charset="0"/>
                <a:ea typeface="+mn-ea"/>
                <a:cs typeface="Arial" panose="020B0604020202020204" pitchFamily="34" charset="0"/>
              </a:rPr>
              <a:t> desde la capa Front-</a:t>
            </a:r>
            <a:r>
              <a:rPr lang="es-EC" sz="1000" kern="1200" dirty="0" err="1" smtClean="0">
                <a:solidFill>
                  <a:schemeClr val="tx1"/>
                </a:solidFill>
                <a:effectLst/>
                <a:latin typeface="Arial" panose="020B0604020202020204" pitchFamily="34" charset="0"/>
                <a:ea typeface="+mn-ea"/>
                <a:cs typeface="Arial" panose="020B0604020202020204" pitchFamily="34" charset="0"/>
              </a:rPr>
              <a:t>End</a:t>
            </a:r>
            <a:r>
              <a:rPr lang="es-EC" sz="1000" kern="1200" dirty="0" smtClean="0">
                <a:solidFill>
                  <a:schemeClr val="tx1"/>
                </a:solidFill>
                <a:effectLst/>
                <a:latin typeface="Arial" panose="020B0604020202020204" pitchFamily="34" charset="0"/>
                <a:ea typeface="+mn-ea"/>
                <a:cs typeface="Arial" panose="020B0604020202020204" pitchFamily="34" charset="0"/>
              </a:rPr>
              <a:t>, a través de la puerta de enlace de acuerdo a los permisos.</a:t>
            </a:r>
          </a:p>
          <a:p>
            <a:pPr algn="just"/>
            <a:r>
              <a:rPr lang="es-EC" sz="1000" b="1" kern="1200" dirty="0" smtClean="0">
                <a:solidFill>
                  <a:schemeClr val="tx1"/>
                </a:solidFill>
                <a:effectLst/>
                <a:latin typeface="Arial" panose="020B0604020202020204" pitchFamily="34" charset="0"/>
                <a:ea typeface="+mn-ea"/>
                <a:cs typeface="Arial" panose="020B0604020202020204" pitchFamily="34" charset="0"/>
              </a:rPr>
              <a:t>Front-</a:t>
            </a:r>
            <a:r>
              <a:rPr lang="es-EC" sz="1000" b="1" kern="1200" dirty="0" err="1" smtClean="0">
                <a:solidFill>
                  <a:schemeClr val="tx1"/>
                </a:solidFill>
                <a:effectLst/>
                <a:latin typeface="Arial" panose="020B0604020202020204" pitchFamily="34" charset="0"/>
                <a:ea typeface="+mn-ea"/>
                <a:cs typeface="Arial" panose="020B0604020202020204" pitchFamily="34" charset="0"/>
              </a:rPr>
              <a:t>End</a:t>
            </a:r>
            <a:r>
              <a:rPr lang="es-EC" sz="1000" kern="1200" dirty="0" smtClean="0">
                <a:solidFill>
                  <a:schemeClr val="tx1"/>
                </a:solidFill>
                <a:effectLst/>
                <a:latin typeface="Arial" panose="020B0604020202020204" pitchFamily="34" charset="0"/>
                <a:ea typeface="+mn-ea"/>
                <a:cs typeface="Arial" panose="020B0604020202020204" pitchFamily="34" charset="0"/>
              </a:rPr>
              <a:t>. – capa de consumo de información. Los </a:t>
            </a:r>
            <a:r>
              <a:rPr lang="es-EC" sz="1000" kern="1200" dirty="0" err="1" smtClean="0">
                <a:solidFill>
                  <a:schemeClr val="tx1"/>
                </a:solidFill>
                <a:effectLst/>
                <a:latin typeface="Arial" panose="020B0604020202020204" pitchFamily="34" charset="0"/>
                <a:ea typeface="+mn-ea"/>
                <a:cs typeface="Arial" panose="020B0604020202020204" pitchFamily="34" charset="0"/>
              </a:rPr>
              <a:t>dashboard</a:t>
            </a:r>
            <a:r>
              <a:rPr lang="es-EC" sz="1000" kern="1200" dirty="0" smtClean="0">
                <a:solidFill>
                  <a:schemeClr val="tx1"/>
                </a:solidFill>
                <a:effectLst/>
                <a:latin typeface="Arial" panose="020B0604020202020204" pitchFamily="34" charset="0"/>
                <a:ea typeface="+mn-ea"/>
                <a:cs typeface="Arial" panose="020B0604020202020204" pitchFamily="34" charset="0"/>
              </a:rPr>
              <a:t> serán publicados en sitios web: a nivel interno privados - intranet, para los usuarios de la organización.</a:t>
            </a:r>
            <a:endParaRPr lang="es-EC" sz="1000"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E33E7561-CD2D-4994-9E04-3A3EFBE9B3CF}" type="slidenum">
              <a:rPr lang="es-EC" smtClean="0"/>
              <a:t>16</a:t>
            </a:fld>
            <a:endParaRPr lang="es-EC"/>
          </a:p>
        </p:txBody>
      </p:sp>
    </p:spTree>
    <p:extLst>
      <p:ext uri="{BB962C8B-B14F-4D97-AF65-F5344CB8AC3E}">
        <p14:creationId xmlns:p14="http://schemas.microsoft.com/office/powerpoint/2010/main" val="99024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76CE02B4-D4E5-450C-8BA4-2B18AF562A39}" type="slidenum">
              <a:rPr lang="es-EC" smtClean="0"/>
              <a:t>17</a:t>
            </a:fld>
            <a:endParaRPr lang="es-EC"/>
          </a:p>
        </p:txBody>
      </p:sp>
    </p:spTree>
    <p:extLst>
      <p:ext uri="{BB962C8B-B14F-4D97-AF65-F5344CB8AC3E}">
        <p14:creationId xmlns:p14="http://schemas.microsoft.com/office/powerpoint/2010/main" val="1441165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33E7561-CD2D-4994-9E04-3A3EFBE9B3CF}" type="slidenum">
              <a:rPr lang="es-EC" smtClean="0"/>
              <a:t>18</a:t>
            </a:fld>
            <a:endParaRPr lang="es-EC"/>
          </a:p>
        </p:txBody>
      </p:sp>
    </p:spTree>
    <p:extLst>
      <p:ext uri="{BB962C8B-B14F-4D97-AF65-F5344CB8AC3E}">
        <p14:creationId xmlns:p14="http://schemas.microsoft.com/office/powerpoint/2010/main" val="554958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33E7561-CD2D-4994-9E04-3A3EFBE9B3CF}" type="slidenum">
              <a:rPr lang="es-EC" smtClean="0"/>
              <a:t>19</a:t>
            </a:fld>
            <a:endParaRPr lang="es-EC"/>
          </a:p>
        </p:txBody>
      </p:sp>
    </p:spTree>
    <p:extLst>
      <p:ext uri="{BB962C8B-B14F-4D97-AF65-F5344CB8AC3E}">
        <p14:creationId xmlns:p14="http://schemas.microsoft.com/office/powerpoint/2010/main" val="1990406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76CE02B4-D4E5-450C-8BA4-2B18AF562A39}" type="slidenum">
              <a:rPr lang="es-EC" smtClean="0"/>
              <a:t>2</a:t>
            </a:fld>
            <a:endParaRPr lang="es-EC"/>
          </a:p>
        </p:txBody>
      </p:sp>
    </p:spTree>
    <p:extLst>
      <p:ext uri="{BB962C8B-B14F-4D97-AF65-F5344CB8AC3E}">
        <p14:creationId xmlns:p14="http://schemas.microsoft.com/office/powerpoint/2010/main" val="1254134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lvl="0" indent="-171450" algn="just">
              <a:buFontTx/>
              <a:buChar char="-"/>
            </a:pPr>
            <a:r>
              <a:rPr lang="es-EC" sz="1000" kern="1200" dirty="0" smtClean="0">
                <a:solidFill>
                  <a:schemeClr val="tx1"/>
                </a:solidFill>
                <a:effectLst/>
                <a:latin typeface="Arial" panose="020B0604020202020204" pitchFamily="34" charset="0"/>
                <a:ea typeface="+mn-ea"/>
                <a:cs typeface="Arial" panose="020B0604020202020204" pitchFamily="34" charset="0"/>
              </a:rPr>
              <a:t>Flujo de Trabajo DSA: se extraerá los datos transaccionales de las fuentes y se cargará en el DSA. DSA es una base de datos, donde se alojarán una réplica de los campos transaccionales en la misma estructura, las tablas de esta base de datos siempre serán truncadas.</a:t>
            </a:r>
          </a:p>
          <a:p>
            <a:pPr marL="628650" lvl="1" indent="-171450" algn="just">
              <a:buFontTx/>
              <a:buChar char="-"/>
            </a:pPr>
            <a:r>
              <a:rPr lang="es-EC" sz="1000" kern="1200" dirty="0" smtClean="0">
                <a:solidFill>
                  <a:schemeClr val="tx1"/>
                </a:solidFill>
                <a:effectLst/>
                <a:latin typeface="Arial" panose="020B0604020202020204" pitchFamily="34" charset="0"/>
                <a:ea typeface="+mn-ea"/>
                <a:cs typeface="Arial" panose="020B0604020202020204" pitchFamily="34" charset="0"/>
              </a:rPr>
              <a:t>Fuente “Datos Volcánicos”: </a:t>
            </a:r>
            <a:r>
              <a:rPr lang="es-EC" sz="1000" kern="1200" dirty="0" err="1" smtClean="0">
                <a:solidFill>
                  <a:schemeClr val="tx1"/>
                </a:solidFill>
                <a:effectLst/>
                <a:latin typeface="Arial" panose="020B0604020202020204" pitchFamily="34" charset="0"/>
                <a:ea typeface="+mn-ea"/>
                <a:cs typeface="Arial" panose="020B0604020202020204" pitchFamily="34" charset="0"/>
              </a:rPr>
              <a:t>TipoCatalogoVolcan</a:t>
            </a:r>
            <a:r>
              <a:rPr lang="es-EC" sz="1000" kern="1200" dirty="0" smtClean="0">
                <a:solidFill>
                  <a:schemeClr val="tx1"/>
                </a:solidFill>
                <a:effectLst/>
                <a:latin typeface="Arial" panose="020B0604020202020204" pitchFamily="34" charset="0"/>
                <a:ea typeface="+mn-ea"/>
                <a:cs typeface="Arial" panose="020B0604020202020204" pitchFamily="34" charset="0"/>
              </a:rPr>
              <a:t>, </a:t>
            </a:r>
            <a:r>
              <a:rPr lang="es-EC" sz="1000" kern="1200" dirty="0" err="1" smtClean="0">
                <a:solidFill>
                  <a:schemeClr val="tx1"/>
                </a:solidFill>
                <a:effectLst/>
                <a:latin typeface="Arial" panose="020B0604020202020204" pitchFamily="34" charset="0"/>
                <a:ea typeface="+mn-ea"/>
                <a:cs typeface="Arial" panose="020B0604020202020204" pitchFamily="34" charset="0"/>
              </a:rPr>
              <a:t>CatalogoVolcan</a:t>
            </a:r>
            <a:r>
              <a:rPr lang="es-EC" sz="1000" kern="1200" dirty="0" smtClean="0">
                <a:solidFill>
                  <a:schemeClr val="tx1"/>
                </a:solidFill>
                <a:effectLst/>
                <a:latin typeface="Arial" panose="020B0604020202020204" pitchFamily="34" charset="0"/>
                <a:ea typeface="+mn-ea"/>
                <a:cs typeface="Arial" panose="020B0604020202020204" pitchFamily="34" charset="0"/>
              </a:rPr>
              <a:t>, </a:t>
            </a:r>
            <a:r>
              <a:rPr lang="es-EC" sz="1000" kern="1200" dirty="0" err="1" smtClean="0">
                <a:solidFill>
                  <a:schemeClr val="tx1"/>
                </a:solidFill>
                <a:effectLst/>
                <a:latin typeface="Arial" panose="020B0604020202020204" pitchFamily="34" charset="0"/>
                <a:ea typeface="+mn-ea"/>
                <a:cs typeface="Arial" panose="020B0604020202020204" pitchFamily="34" charset="0"/>
              </a:rPr>
              <a:t>TipoEventoVolcanico</a:t>
            </a:r>
            <a:r>
              <a:rPr lang="es-EC" sz="1000" kern="1200" dirty="0" smtClean="0">
                <a:solidFill>
                  <a:schemeClr val="tx1"/>
                </a:solidFill>
                <a:effectLst/>
                <a:latin typeface="Arial" panose="020B0604020202020204" pitchFamily="34" charset="0"/>
                <a:ea typeface="+mn-ea"/>
                <a:cs typeface="Arial" panose="020B0604020202020204" pitchFamily="34" charset="0"/>
              </a:rPr>
              <a:t>, </a:t>
            </a:r>
            <a:r>
              <a:rPr lang="es-EC" sz="1000" kern="1200" dirty="0" err="1" smtClean="0">
                <a:solidFill>
                  <a:schemeClr val="tx1"/>
                </a:solidFill>
                <a:effectLst/>
                <a:latin typeface="Arial" panose="020B0604020202020204" pitchFamily="34" charset="0"/>
                <a:ea typeface="+mn-ea"/>
                <a:cs typeface="Arial" panose="020B0604020202020204" pitchFamily="34" charset="0"/>
              </a:rPr>
              <a:t>Volcan</a:t>
            </a:r>
            <a:r>
              <a:rPr lang="es-EC" sz="1000" kern="1200" dirty="0" smtClean="0">
                <a:solidFill>
                  <a:schemeClr val="tx1"/>
                </a:solidFill>
                <a:effectLst/>
                <a:latin typeface="Arial" panose="020B0604020202020204" pitchFamily="34" charset="0"/>
                <a:ea typeface="+mn-ea"/>
                <a:cs typeface="Arial" panose="020B0604020202020204" pitchFamily="34" charset="0"/>
              </a:rPr>
              <a:t>, </a:t>
            </a:r>
            <a:r>
              <a:rPr lang="es-EC" sz="1000" kern="1200" dirty="0" err="1" smtClean="0">
                <a:solidFill>
                  <a:schemeClr val="tx1"/>
                </a:solidFill>
                <a:effectLst/>
                <a:latin typeface="Arial" panose="020B0604020202020204" pitchFamily="34" charset="0"/>
                <a:ea typeface="+mn-ea"/>
                <a:cs typeface="Arial" panose="020B0604020202020204" pitchFamily="34" charset="0"/>
              </a:rPr>
              <a:t>Estacion</a:t>
            </a:r>
            <a:r>
              <a:rPr lang="es-EC" sz="1000" kern="1200" dirty="0" smtClean="0">
                <a:solidFill>
                  <a:schemeClr val="tx1"/>
                </a:solidFill>
                <a:effectLst/>
                <a:latin typeface="Arial" panose="020B0604020202020204" pitchFamily="34" charset="0"/>
                <a:ea typeface="+mn-ea"/>
                <a:cs typeface="Arial" panose="020B0604020202020204" pitchFamily="34" charset="0"/>
              </a:rPr>
              <a:t> y Evento </a:t>
            </a:r>
            <a:r>
              <a:rPr lang="es-EC" sz="1000" kern="1200" dirty="0" err="1" smtClean="0">
                <a:solidFill>
                  <a:schemeClr val="tx1"/>
                </a:solidFill>
                <a:effectLst/>
                <a:latin typeface="Arial" panose="020B0604020202020204" pitchFamily="34" charset="0"/>
                <a:ea typeface="+mn-ea"/>
                <a:cs typeface="Arial" panose="020B0604020202020204" pitchFamily="34" charset="0"/>
              </a:rPr>
              <a:t>Volcanico</a:t>
            </a:r>
            <a:r>
              <a:rPr lang="es-EC" sz="1000" kern="1200" dirty="0" smtClean="0">
                <a:solidFill>
                  <a:schemeClr val="tx1"/>
                </a:solidFill>
                <a:effectLst/>
                <a:latin typeface="Arial" panose="020B0604020202020204" pitchFamily="34" charset="0"/>
                <a:ea typeface="+mn-ea"/>
                <a:cs typeface="Arial" panose="020B0604020202020204" pitchFamily="34" charset="0"/>
              </a:rPr>
              <a:t>. En este flujo de trabajo se inicia truncando las tablas del DSA y luego se las puebla con su respectivo flujo de datos. </a:t>
            </a:r>
          </a:p>
          <a:p>
            <a:pPr marL="628650" lvl="1" indent="-171450" algn="just">
              <a:buFontTx/>
              <a:buChar char="-"/>
            </a:pPr>
            <a:r>
              <a:rPr lang="es-EC" sz="1000" kern="1200" dirty="0" smtClean="0">
                <a:solidFill>
                  <a:schemeClr val="tx1"/>
                </a:solidFill>
                <a:effectLst/>
                <a:latin typeface="Arial" panose="020B0604020202020204" pitchFamily="34" charset="0"/>
                <a:ea typeface="+mn-ea"/>
                <a:cs typeface="Arial" panose="020B0604020202020204" pitchFamily="34" charset="0"/>
              </a:rPr>
              <a:t>Fuente “Datos Tectónicos”: </a:t>
            </a:r>
            <a:r>
              <a:rPr lang="es-EC" sz="1000" kern="1200" dirty="0" err="1" smtClean="0">
                <a:solidFill>
                  <a:schemeClr val="tx1"/>
                </a:solidFill>
                <a:effectLst/>
                <a:latin typeface="Arial" panose="020B0604020202020204" pitchFamily="34" charset="0"/>
                <a:ea typeface="+mn-ea"/>
                <a:cs typeface="Arial" panose="020B0604020202020204" pitchFamily="34" charset="0"/>
              </a:rPr>
              <a:t>Event</a:t>
            </a:r>
            <a:r>
              <a:rPr lang="es-EC" sz="1000" kern="1200" dirty="0" smtClean="0">
                <a:solidFill>
                  <a:schemeClr val="tx1"/>
                </a:solidFill>
                <a:effectLst/>
                <a:latin typeface="Arial" panose="020B0604020202020204" pitchFamily="34" charset="0"/>
                <a:ea typeface="+mn-ea"/>
                <a:cs typeface="Arial" panose="020B0604020202020204" pitchFamily="34" charset="0"/>
              </a:rPr>
              <a:t>, </a:t>
            </a:r>
            <a:r>
              <a:rPr lang="es-EC" sz="1000" kern="1200" dirty="0" err="1" smtClean="0">
                <a:solidFill>
                  <a:schemeClr val="tx1"/>
                </a:solidFill>
                <a:effectLst/>
                <a:latin typeface="Arial" panose="020B0604020202020204" pitchFamily="34" charset="0"/>
                <a:ea typeface="+mn-ea"/>
                <a:cs typeface="Arial" panose="020B0604020202020204" pitchFamily="34" charset="0"/>
              </a:rPr>
              <a:t>Origin</a:t>
            </a:r>
            <a:r>
              <a:rPr lang="es-EC" sz="1000" kern="1200" dirty="0" smtClean="0">
                <a:solidFill>
                  <a:schemeClr val="tx1"/>
                </a:solidFill>
                <a:effectLst/>
                <a:latin typeface="Arial" panose="020B0604020202020204" pitchFamily="34" charset="0"/>
                <a:ea typeface="+mn-ea"/>
                <a:cs typeface="Arial" panose="020B0604020202020204" pitchFamily="34" charset="0"/>
              </a:rPr>
              <a:t>, </a:t>
            </a:r>
            <a:r>
              <a:rPr lang="es-EC" sz="1000" kern="1200" dirty="0" err="1" smtClean="0">
                <a:solidFill>
                  <a:schemeClr val="tx1"/>
                </a:solidFill>
                <a:effectLst/>
                <a:latin typeface="Arial" panose="020B0604020202020204" pitchFamily="34" charset="0"/>
                <a:ea typeface="+mn-ea"/>
                <a:cs typeface="Arial" panose="020B0604020202020204" pitchFamily="34" charset="0"/>
              </a:rPr>
              <a:t>Arrival_Pick</a:t>
            </a:r>
            <a:r>
              <a:rPr lang="es-EC" sz="1000" kern="1200" dirty="0" smtClean="0">
                <a:solidFill>
                  <a:schemeClr val="tx1"/>
                </a:solidFill>
                <a:effectLst/>
                <a:latin typeface="Arial" panose="020B0604020202020204" pitchFamily="34" charset="0"/>
                <a:ea typeface="+mn-ea"/>
                <a:cs typeface="Arial" panose="020B0604020202020204" pitchFamily="34" charset="0"/>
              </a:rPr>
              <a:t>. En este flujo de trabajo se inicia truncando las tablas del DSA y luego se las puebla con su respectivo flujo de datos.</a:t>
            </a:r>
          </a:p>
          <a:p>
            <a:pPr marL="628650" lvl="1" indent="-171450" algn="just">
              <a:buFontTx/>
              <a:buChar char="-"/>
            </a:pPr>
            <a:r>
              <a:rPr lang="es-EC" sz="1000" kern="1200" dirty="0" smtClean="0">
                <a:solidFill>
                  <a:schemeClr val="tx1"/>
                </a:solidFill>
                <a:effectLst/>
                <a:latin typeface="Arial" panose="020B0604020202020204" pitchFamily="34" charset="0"/>
                <a:ea typeface="+mn-ea"/>
                <a:cs typeface="Arial" panose="020B0604020202020204" pitchFamily="34" charset="0"/>
              </a:rPr>
              <a:t>flujo de datos que relaciona los eventos no localizados con los eventos localizados utilizando tablas cargadas en el DSA de las fuentes “Datos Volcánicos” y “Datos Tectónicos”.</a:t>
            </a:r>
          </a:p>
          <a:p>
            <a:pPr lvl="0" algn="just"/>
            <a:r>
              <a:rPr lang="es-EC" sz="1000" kern="1200" dirty="0" smtClean="0">
                <a:solidFill>
                  <a:schemeClr val="tx1"/>
                </a:solidFill>
                <a:effectLst/>
                <a:latin typeface="Arial" panose="020B0604020202020204" pitchFamily="34" charset="0"/>
                <a:ea typeface="+mn-ea"/>
                <a:cs typeface="Arial" panose="020B0604020202020204" pitchFamily="34" charset="0"/>
              </a:rPr>
              <a:t>- Flujo de Trabajo DWH: se extraerá los datos desde el DSA al DWH. DWH es una base de datos, donde se alojarán los datos transformados en las dimensiones y las tablas de hechos de acuerdo, a las conversiones requeridas.</a:t>
            </a:r>
          </a:p>
          <a:p>
            <a:pPr marL="0" marR="0" lvl="0" indent="0" algn="just" defTabSz="914400" rtl="0" eaLnBrk="1" fontAlgn="auto" latinLnBrk="0" hangingPunct="1">
              <a:lnSpc>
                <a:spcPct val="100000"/>
              </a:lnSpc>
              <a:spcBef>
                <a:spcPts val="0"/>
              </a:spcBef>
              <a:spcAft>
                <a:spcPts val="0"/>
              </a:spcAft>
              <a:buClrTx/>
              <a:buSzTx/>
              <a:buFontTx/>
              <a:buNone/>
              <a:tabLst/>
              <a:defRPr/>
            </a:pPr>
            <a:r>
              <a:rPr lang="es-EC" sz="1000" kern="1200" dirty="0" smtClean="0">
                <a:solidFill>
                  <a:schemeClr val="tx1"/>
                </a:solidFill>
                <a:effectLst/>
                <a:latin typeface="Arial" panose="020B0604020202020204" pitchFamily="34" charset="0"/>
                <a:ea typeface="+mn-ea"/>
                <a:cs typeface="Arial" panose="020B0604020202020204" pitchFamily="34" charset="0"/>
              </a:rPr>
              <a:t>- Flujo de Trabajo Sismicidad Volcánica: contendrá el Flujo de Trabajo DSA y el Flujo de Trabajo DWH.</a:t>
            </a:r>
          </a:p>
        </p:txBody>
      </p:sp>
      <p:sp>
        <p:nvSpPr>
          <p:cNvPr id="4" name="Marcador de número de diapositiva 3"/>
          <p:cNvSpPr>
            <a:spLocks noGrp="1"/>
          </p:cNvSpPr>
          <p:nvPr>
            <p:ph type="sldNum" sz="quarter" idx="10"/>
          </p:nvPr>
        </p:nvSpPr>
        <p:spPr/>
        <p:txBody>
          <a:bodyPr/>
          <a:lstStyle/>
          <a:p>
            <a:fld id="{E33E7561-CD2D-4994-9E04-3A3EFBE9B3CF}" type="slidenum">
              <a:rPr lang="es-EC" smtClean="0"/>
              <a:t>20</a:t>
            </a:fld>
            <a:endParaRPr lang="es-EC"/>
          </a:p>
        </p:txBody>
      </p:sp>
    </p:spTree>
    <p:extLst>
      <p:ext uri="{BB962C8B-B14F-4D97-AF65-F5344CB8AC3E}">
        <p14:creationId xmlns:p14="http://schemas.microsoft.com/office/powerpoint/2010/main" val="1976940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C" sz="1000" kern="1200" dirty="0" smtClean="0">
                <a:solidFill>
                  <a:schemeClr val="tx1"/>
                </a:solidFill>
                <a:effectLst/>
                <a:latin typeface="Arial" panose="020B0604020202020204" pitchFamily="34" charset="0"/>
                <a:ea typeface="+mn-ea"/>
                <a:cs typeface="Arial" panose="020B0604020202020204" pitchFamily="34" charset="0"/>
              </a:rPr>
              <a:t>El aplicativo para BI que se está proponiendo en este proyecto está enfocada principalmente para el consumo interno de la organización.</a:t>
            </a:r>
          </a:p>
          <a:p>
            <a:pPr algn="just"/>
            <a:r>
              <a:rPr lang="es-EC" sz="1000" kern="1200" dirty="0" smtClean="0">
                <a:solidFill>
                  <a:schemeClr val="tx1"/>
                </a:solidFill>
                <a:effectLst/>
                <a:latin typeface="Arial" panose="020B0604020202020204" pitchFamily="34" charset="0"/>
                <a:ea typeface="+mn-ea"/>
                <a:cs typeface="Arial" panose="020B0604020202020204" pitchFamily="34" charset="0"/>
              </a:rPr>
              <a:t>El desarrollo de la aplicación se lo realizó en varios pasos:</a:t>
            </a:r>
          </a:p>
          <a:p>
            <a:pPr lvl="0" algn="just"/>
            <a:r>
              <a:rPr lang="es-EC" sz="1000" i="1" kern="1200" dirty="0" smtClean="0">
                <a:solidFill>
                  <a:schemeClr val="tx1"/>
                </a:solidFill>
                <a:effectLst/>
                <a:latin typeface="Arial" panose="020B0604020202020204" pitchFamily="34" charset="0"/>
                <a:ea typeface="+mn-ea"/>
                <a:cs typeface="Arial" panose="020B0604020202020204" pitchFamily="34" charset="0"/>
              </a:rPr>
              <a:t>- Elaboración y Publicación de informes dinámicos,</a:t>
            </a:r>
            <a:r>
              <a:rPr lang="es-EC" sz="1000" kern="1200" dirty="0" smtClean="0">
                <a:solidFill>
                  <a:schemeClr val="tx1"/>
                </a:solidFill>
                <a:effectLst/>
                <a:latin typeface="Arial" panose="020B0604020202020204" pitchFamily="34" charset="0"/>
                <a:ea typeface="+mn-ea"/>
                <a:cs typeface="Arial" panose="020B0604020202020204" pitchFamily="34" charset="0"/>
              </a:rPr>
              <a:t> se utilizó la herramienta </a:t>
            </a:r>
            <a:r>
              <a:rPr lang="es-EC" sz="1000" kern="1200" dirty="0" err="1" smtClean="0">
                <a:solidFill>
                  <a:schemeClr val="tx1"/>
                </a:solidFill>
                <a:effectLst/>
                <a:latin typeface="Arial" panose="020B0604020202020204" pitchFamily="34" charset="0"/>
                <a:ea typeface="+mn-ea"/>
                <a:cs typeface="Arial" panose="020B0604020202020204" pitchFamily="34" charset="0"/>
              </a:rPr>
              <a:t>Power</a:t>
            </a:r>
            <a:r>
              <a:rPr lang="es-EC" sz="1000" kern="1200" dirty="0" smtClean="0">
                <a:solidFill>
                  <a:schemeClr val="tx1"/>
                </a:solidFill>
                <a:effectLst/>
                <a:latin typeface="Arial" panose="020B0604020202020204" pitchFamily="34" charset="0"/>
                <a:ea typeface="+mn-ea"/>
                <a:cs typeface="Arial" panose="020B0604020202020204" pitchFamily="34" charset="0"/>
              </a:rPr>
              <a:t> BI Desktop.</a:t>
            </a:r>
          </a:p>
          <a:p>
            <a:pPr lvl="0" algn="just"/>
            <a:r>
              <a:rPr lang="es-EC" sz="1000" i="1" kern="1200" dirty="0" smtClean="0">
                <a:solidFill>
                  <a:schemeClr val="tx1"/>
                </a:solidFill>
                <a:effectLst/>
                <a:latin typeface="Arial" panose="020B0604020202020204" pitchFamily="34" charset="0"/>
                <a:ea typeface="+mn-ea"/>
                <a:cs typeface="Arial" panose="020B0604020202020204" pitchFamily="34" charset="0"/>
              </a:rPr>
              <a:t>- Compartir informes dinámicos,</a:t>
            </a:r>
            <a:r>
              <a:rPr lang="es-EC" sz="1000" kern="1200" dirty="0" smtClean="0">
                <a:solidFill>
                  <a:schemeClr val="tx1"/>
                </a:solidFill>
                <a:effectLst/>
                <a:latin typeface="Arial" panose="020B0604020202020204" pitchFamily="34" charset="0"/>
                <a:ea typeface="+mn-ea"/>
                <a:cs typeface="Arial" panose="020B0604020202020204" pitchFamily="34" charset="0"/>
              </a:rPr>
              <a:t> se utilizó el servicio de </a:t>
            </a:r>
            <a:r>
              <a:rPr lang="es-EC" sz="1000" kern="1200" dirty="0" err="1" smtClean="0">
                <a:solidFill>
                  <a:schemeClr val="tx1"/>
                </a:solidFill>
                <a:effectLst/>
                <a:latin typeface="Arial" panose="020B0604020202020204" pitchFamily="34" charset="0"/>
                <a:ea typeface="+mn-ea"/>
                <a:cs typeface="Arial" panose="020B0604020202020204" pitchFamily="34" charset="0"/>
              </a:rPr>
              <a:t>Power</a:t>
            </a:r>
            <a:r>
              <a:rPr lang="es-EC" sz="1000" kern="1200" dirty="0" smtClean="0">
                <a:solidFill>
                  <a:schemeClr val="tx1"/>
                </a:solidFill>
                <a:effectLst/>
                <a:latin typeface="Arial" panose="020B0604020202020204" pitchFamily="34" charset="0"/>
                <a:ea typeface="+mn-ea"/>
                <a:cs typeface="Arial" panose="020B0604020202020204" pitchFamily="34" charset="0"/>
              </a:rPr>
              <a:t> BI.</a:t>
            </a:r>
          </a:p>
          <a:p>
            <a:pPr lvl="0" algn="just"/>
            <a:r>
              <a:rPr lang="es-EC" sz="1000" i="1" kern="1200" dirty="0" smtClean="0">
                <a:solidFill>
                  <a:schemeClr val="tx1"/>
                </a:solidFill>
                <a:effectLst/>
                <a:latin typeface="Arial" panose="020B0604020202020204" pitchFamily="34" charset="0"/>
                <a:ea typeface="+mn-ea"/>
                <a:cs typeface="Arial" panose="020B0604020202020204" pitchFamily="34" charset="0"/>
              </a:rPr>
              <a:t>- Insertar informes dinámicos en aplicación web,</a:t>
            </a:r>
            <a:r>
              <a:rPr lang="es-EC" sz="1000" kern="1200" dirty="0" smtClean="0">
                <a:solidFill>
                  <a:schemeClr val="tx1"/>
                </a:solidFill>
                <a:effectLst/>
                <a:latin typeface="Arial" panose="020B0604020202020204" pitchFamily="34" charset="0"/>
                <a:ea typeface="+mn-ea"/>
                <a:cs typeface="Arial" panose="020B0604020202020204" pitchFamily="34" charset="0"/>
              </a:rPr>
              <a:t> desde donde las personas de la organización puedan consultarlos de manera fácil e intuitiva.</a:t>
            </a:r>
          </a:p>
          <a:p>
            <a:endParaRPr lang="es-EC" dirty="0"/>
          </a:p>
        </p:txBody>
      </p:sp>
      <p:sp>
        <p:nvSpPr>
          <p:cNvPr id="4" name="Marcador de número de diapositiva 3"/>
          <p:cNvSpPr>
            <a:spLocks noGrp="1"/>
          </p:cNvSpPr>
          <p:nvPr>
            <p:ph type="sldNum" sz="quarter" idx="10"/>
          </p:nvPr>
        </p:nvSpPr>
        <p:spPr/>
        <p:txBody>
          <a:bodyPr/>
          <a:lstStyle/>
          <a:p>
            <a:fld id="{76CE02B4-D4E5-450C-8BA4-2B18AF562A39}" type="slidenum">
              <a:rPr lang="es-EC" smtClean="0"/>
              <a:t>21</a:t>
            </a:fld>
            <a:endParaRPr lang="es-EC"/>
          </a:p>
        </p:txBody>
      </p:sp>
    </p:spTree>
    <p:extLst>
      <p:ext uri="{BB962C8B-B14F-4D97-AF65-F5344CB8AC3E}">
        <p14:creationId xmlns:p14="http://schemas.microsoft.com/office/powerpoint/2010/main" val="38790567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C" sz="1000" kern="1200" dirty="0" smtClean="0">
                <a:solidFill>
                  <a:schemeClr val="tx1"/>
                </a:solidFill>
                <a:effectLst/>
                <a:latin typeface="Arial" panose="020B0604020202020204" pitchFamily="34" charset="0"/>
                <a:ea typeface="+mn-ea"/>
                <a:cs typeface="Arial" panose="020B0604020202020204" pitchFamily="34" charset="0"/>
              </a:rPr>
              <a:t>Resumen de los eventos no localizados con sus respectivos eventos localizados desde el año 2011, por volcán, por tipo de evento, además se puede seleccionar un periodo de tiempo. </a:t>
            </a:r>
          </a:p>
        </p:txBody>
      </p:sp>
      <p:sp>
        <p:nvSpPr>
          <p:cNvPr id="4" name="Marcador de número de diapositiva 3"/>
          <p:cNvSpPr>
            <a:spLocks noGrp="1"/>
          </p:cNvSpPr>
          <p:nvPr>
            <p:ph type="sldNum" sz="quarter" idx="10"/>
          </p:nvPr>
        </p:nvSpPr>
        <p:spPr/>
        <p:txBody>
          <a:bodyPr/>
          <a:lstStyle/>
          <a:p>
            <a:fld id="{E33E7561-CD2D-4994-9E04-3A3EFBE9B3CF}" type="slidenum">
              <a:rPr lang="es-EC" smtClean="0"/>
              <a:t>22</a:t>
            </a:fld>
            <a:endParaRPr lang="es-EC"/>
          </a:p>
        </p:txBody>
      </p:sp>
    </p:spTree>
    <p:extLst>
      <p:ext uri="{BB962C8B-B14F-4D97-AF65-F5344CB8AC3E}">
        <p14:creationId xmlns:p14="http://schemas.microsoft.com/office/powerpoint/2010/main" val="33833504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000" kern="1200" dirty="0" smtClean="0">
                <a:solidFill>
                  <a:schemeClr val="tx1"/>
                </a:solidFill>
                <a:effectLst/>
                <a:latin typeface="Arial" panose="020B0604020202020204" pitchFamily="34" charset="0"/>
                <a:ea typeface="+mn-ea"/>
                <a:cs typeface="Arial" panose="020B0604020202020204" pitchFamily="34" charset="0"/>
              </a:rPr>
              <a:t>Permitirá visualizar los eventos no localizados por tipo de eventos volcánico, por volcán, por periodos de tiempo. Además, me muestra un listado de los eventos no localizados de manera individual y un consolidado por día. </a:t>
            </a:r>
            <a:endParaRPr lang="es-EC" sz="1000"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E33E7561-CD2D-4994-9E04-3A3EFBE9B3CF}" type="slidenum">
              <a:rPr lang="es-EC" smtClean="0"/>
              <a:t>23</a:t>
            </a:fld>
            <a:endParaRPr lang="es-EC"/>
          </a:p>
        </p:txBody>
      </p:sp>
    </p:spTree>
    <p:extLst>
      <p:ext uri="{BB962C8B-B14F-4D97-AF65-F5344CB8AC3E}">
        <p14:creationId xmlns:p14="http://schemas.microsoft.com/office/powerpoint/2010/main" val="4075270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000" kern="1200" dirty="0" smtClean="0">
                <a:solidFill>
                  <a:schemeClr val="tx1"/>
                </a:solidFill>
                <a:effectLst/>
                <a:latin typeface="Arial" panose="020B0604020202020204" pitchFamily="34" charset="0"/>
                <a:ea typeface="+mn-ea"/>
                <a:cs typeface="Arial" panose="020B0604020202020204" pitchFamily="34" charset="0"/>
              </a:rPr>
              <a:t>Permitirá visualizar los eventos localizados por tipo de evento, por tipo de evento volcánico, por volcán y en un periodo de tiempo. Además, me muestra un listado de los eventos localizados de manera individual y un consolidado por día.</a:t>
            </a:r>
            <a:endParaRPr lang="es-EC" sz="1000"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E33E7561-CD2D-4994-9E04-3A3EFBE9B3CF}" type="slidenum">
              <a:rPr lang="es-EC" smtClean="0"/>
              <a:t>24</a:t>
            </a:fld>
            <a:endParaRPr lang="es-EC"/>
          </a:p>
        </p:txBody>
      </p:sp>
    </p:spTree>
    <p:extLst>
      <p:ext uri="{BB962C8B-B14F-4D97-AF65-F5344CB8AC3E}">
        <p14:creationId xmlns:p14="http://schemas.microsoft.com/office/powerpoint/2010/main" val="134905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76CE02B4-D4E5-450C-8BA4-2B18AF562A39}" type="slidenum">
              <a:rPr lang="es-EC" smtClean="0"/>
              <a:t>25</a:t>
            </a:fld>
            <a:endParaRPr lang="es-EC"/>
          </a:p>
        </p:txBody>
      </p:sp>
    </p:spTree>
    <p:extLst>
      <p:ext uri="{BB962C8B-B14F-4D97-AF65-F5344CB8AC3E}">
        <p14:creationId xmlns:p14="http://schemas.microsoft.com/office/powerpoint/2010/main" val="18849993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C" b="1" u="none" kern="1200" dirty="0">
                <a:solidFill>
                  <a:srgbClr val="17375E"/>
                </a:solidFill>
                <a:latin typeface="Arial" panose="020B0604020202020204" pitchFamily="34" charset="0"/>
                <a:cs typeface="Arial" panose="020B0604020202020204" pitchFamily="34" charset="0"/>
              </a:rPr>
              <a:t> </a:t>
            </a:r>
            <a:r>
              <a:rPr lang="es-EC" sz="1000" u="none" dirty="0">
                <a:latin typeface="Arial" panose="020B0604020202020204" pitchFamily="34" charset="0"/>
                <a:cs typeface="Arial" panose="020B0604020202020204" pitchFamily="34" charset="0"/>
              </a:rPr>
              <a:t>Los resultados </a:t>
            </a:r>
            <a:r>
              <a:rPr lang="es-EC" sz="1000" u="none" dirty="0" smtClean="0">
                <a:latin typeface="Arial" panose="020B0604020202020204" pitchFamily="34" charset="0"/>
                <a:cs typeface="Arial" panose="020B0604020202020204" pitchFamily="34" charset="0"/>
              </a:rPr>
              <a:t>muestran:</a:t>
            </a:r>
          </a:p>
          <a:p>
            <a:pPr algn="just"/>
            <a:r>
              <a:rPr lang="es-EC" sz="1000" u="none" kern="1200" dirty="0" smtClean="0">
                <a:solidFill>
                  <a:schemeClr val="tx1"/>
                </a:solidFill>
                <a:effectLst/>
                <a:latin typeface="Arial" panose="020B0604020202020204" pitchFamily="34" charset="0"/>
                <a:ea typeface="+mn-ea"/>
                <a:cs typeface="Arial" panose="020B0604020202020204" pitchFamily="34" charset="0"/>
              </a:rPr>
              <a:t>-</a:t>
            </a:r>
            <a:r>
              <a:rPr lang="es-EC" sz="1000" u="none" kern="1200" baseline="0" dirty="0" smtClean="0">
                <a:solidFill>
                  <a:schemeClr val="tx1"/>
                </a:solidFill>
                <a:effectLst/>
                <a:latin typeface="Arial" panose="020B0604020202020204" pitchFamily="34" charset="0"/>
                <a:ea typeface="+mn-ea"/>
                <a:cs typeface="Arial" panose="020B0604020202020204" pitchFamily="34" charset="0"/>
              </a:rPr>
              <a:t> </a:t>
            </a:r>
            <a:r>
              <a:rPr lang="es-EC" sz="1000" kern="1200" dirty="0" smtClean="0">
                <a:solidFill>
                  <a:schemeClr val="tx1"/>
                </a:solidFill>
                <a:effectLst/>
                <a:latin typeface="Arial" panose="020B0604020202020204" pitchFamily="34" charset="0"/>
                <a:ea typeface="+mn-ea"/>
                <a:cs typeface="Arial" panose="020B0604020202020204" pitchFamily="34" charset="0"/>
              </a:rPr>
              <a:t>CE1: en el proceso actual como en el sistema propuesto se puede acceder a la información sismo-volcánica de manera sencilla y amigable, sin embargo, el sistema propuesto es innovador, fácil de usar y permite acceder desde un solo lugar a los datos de cualquier volcán con una mejora en los tiempos de acceso del 50% respecto al tiempo del proceso actual. </a:t>
            </a:r>
          </a:p>
          <a:p>
            <a:pPr algn="just"/>
            <a:r>
              <a:rPr lang="es-EC" sz="1000" kern="1200" dirty="0" smtClean="0">
                <a:solidFill>
                  <a:schemeClr val="tx1"/>
                </a:solidFill>
                <a:effectLst/>
                <a:latin typeface="Arial" panose="020B0604020202020204" pitchFamily="34" charset="0"/>
                <a:ea typeface="+mn-ea"/>
                <a:cs typeface="Arial" panose="020B0604020202020204" pitchFamily="34" charset="0"/>
              </a:rPr>
              <a:t> - CE2 al CE5: en el proceso actual se puede acceder a la información sismo-volcánica, por medio de otro usuario, dependiendo de la disponibilidad del mismo; mientras que, en el proceso propuesto se puede acceder de manera fácil y directa a la información con una mejora en el tiempo requiriendo entre el </a:t>
            </a:r>
            <a:r>
              <a:rPr lang="es-EC" sz="1000" b="1" kern="1200" dirty="0" smtClean="0">
                <a:solidFill>
                  <a:schemeClr val="tx1"/>
                </a:solidFill>
                <a:effectLst/>
                <a:latin typeface="Arial" panose="020B0604020202020204" pitchFamily="34" charset="0"/>
                <a:ea typeface="+mn-ea"/>
                <a:cs typeface="Arial" panose="020B0604020202020204" pitchFamily="34" charset="0"/>
              </a:rPr>
              <a:t>17 al 32 </a:t>
            </a:r>
            <a:r>
              <a:rPr lang="es-EC" sz="1000" kern="1200" dirty="0" smtClean="0">
                <a:solidFill>
                  <a:schemeClr val="tx1"/>
                </a:solidFill>
                <a:effectLst/>
                <a:latin typeface="Arial" panose="020B0604020202020204" pitchFamily="34" charset="0"/>
                <a:ea typeface="+mn-ea"/>
                <a:cs typeface="Arial" panose="020B0604020202020204" pitchFamily="34" charset="0"/>
              </a:rPr>
              <a:t>% en promedio respecto al tiempo del proceso actual.</a:t>
            </a:r>
          </a:p>
          <a:p>
            <a:pPr algn="just"/>
            <a:endParaRPr lang="es-EC" sz="1000" kern="1200" dirty="0" smtClean="0">
              <a:solidFill>
                <a:schemeClr val="tx1"/>
              </a:solidFill>
              <a:effectLst/>
              <a:latin typeface="Arial" panose="020B0604020202020204" pitchFamily="34" charset="0"/>
              <a:ea typeface="+mn-ea"/>
              <a:cs typeface="Arial" panose="020B0604020202020204" pitchFamily="34" charset="0"/>
            </a:endParaRPr>
          </a:p>
          <a:p>
            <a:pPr algn="just"/>
            <a:r>
              <a:rPr lang="es-EC" sz="1000" kern="1200" dirty="0" smtClean="0">
                <a:solidFill>
                  <a:schemeClr val="tx1"/>
                </a:solidFill>
                <a:effectLst/>
                <a:latin typeface="Arial" panose="020B0604020202020204" pitchFamily="34" charset="0"/>
                <a:ea typeface="+mn-ea"/>
                <a:cs typeface="Arial" panose="020B0604020202020204" pitchFamily="34" charset="0"/>
              </a:rPr>
              <a:t>En función de los casos de evaluación realizados se puede evidenciar que tanto con el proceso actual como con el sistema propuesto se puede acceder a la información sismo-volcánica, considerando que en el proceso actual se requiere de otro usuario cuando no es el caso ideal – CE1; además se identificó que con el sistema propuesto los tiempos de acceso a la información mejoran, utilizando un rango del 24 al 36% en promedio respecto al tiempo del proceso actual.</a:t>
            </a:r>
            <a:endParaRPr lang="es-EC" sz="1000" b="1" u="none" kern="1200" dirty="0">
              <a:solidFill>
                <a:srgbClr val="17375E"/>
              </a:solidFill>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E33E7561-CD2D-4994-9E04-3A3EFBE9B3CF}" type="slidenum">
              <a:rPr lang="es-EC" smtClean="0"/>
              <a:t>26</a:t>
            </a:fld>
            <a:endParaRPr lang="es-EC"/>
          </a:p>
        </p:txBody>
      </p:sp>
    </p:spTree>
    <p:extLst>
      <p:ext uri="{BB962C8B-B14F-4D97-AF65-F5344CB8AC3E}">
        <p14:creationId xmlns:p14="http://schemas.microsoft.com/office/powerpoint/2010/main" val="17188547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33E7561-CD2D-4994-9E04-3A3EFBE9B3CF}" type="slidenum">
              <a:rPr lang="es-EC" smtClean="0"/>
              <a:t>27</a:t>
            </a:fld>
            <a:endParaRPr lang="es-EC"/>
          </a:p>
        </p:txBody>
      </p:sp>
    </p:spTree>
    <p:extLst>
      <p:ext uri="{BB962C8B-B14F-4D97-AF65-F5344CB8AC3E}">
        <p14:creationId xmlns:p14="http://schemas.microsoft.com/office/powerpoint/2010/main" val="10448924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sz="1000" u="none" dirty="0">
                <a:latin typeface="Arial" panose="020B0604020202020204" pitchFamily="34" charset="0"/>
                <a:cs typeface="Arial" panose="020B0604020202020204" pitchFamily="34" charset="0"/>
              </a:rPr>
              <a:t>Este trabajo ha permitido evidenciar que el proceso utilizado actualmente por la organización para el acceso a la información sismo-volcánica cumple con su objetivo de permitir accesibilidad a la información sismo-volcánica por parte de los diferentes usuarios, mas sin embargo, el sistema propuesta es una plataforma en la cual se ha automatizado tareas que al momento se realizan de forma manual por los usuarios, permitiendo el acceso inmediato a la información actualizada y eso a su vez un análisis rápido de la misma. Razón por la cual se puede indicar que el sistema propuesta resulta en una herramienta útil para los usuarios. </a:t>
            </a:r>
          </a:p>
          <a:p>
            <a:pPr algn="just"/>
            <a:r>
              <a:rPr lang="es-ES" sz="1000" u="none" dirty="0">
                <a:latin typeface="Arial" panose="020B0604020202020204" pitchFamily="34" charset="0"/>
                <a:cs typeface="Arial" panose="020B0604020202020204" pitchFamily="34" charset="0"/>
              </a:rPr>
              <a:t>	Así también, se pudo evidenciar que el sistema propuesta permite a los usuarios acceder directamente a la información de una manera amigable, fácil y con una mejora considerable en cuanto al tiempo de acceso a la información.</a:t>
            </a:r>
          </a:p>
        </p:txBody>
      </p:sp>
      <p:sp>
        <p:nvSpPr>
          <p:cNvPr id="4" name="Marcador de número de diapositiva 3"/>
          <p:cNvSpPr>
            <a:spLocks noGrp="1"/>
          </p:cNvSpPr>
          <p:nvPr>
            <p:ph type="sldNum" sz="quarter" idx="10"/>
          </p:nvPr>
        </p:nvSpPr>
        <p:spPr/>
        <p:txBody>
          <a:bodyPr/>
          <a:lstStyle/>
          <a:p>
            <a:fld id="{E33E7561-CD2D-4994-9E04-3A3EFBE9B3CF}" type="slidenum">
              <a:rPr lang="es-EC" smtClean="0"/>
              <a:t>28</a:t>
            </a:fld>
            <a:endParaRPr lang="es-EC"/>
          </a:p>
        </p:txBody>
      </p:sp>
    </p:spTree>
    <p:extLst>
      <p:ext uri="{BB962C8B-B14F-4D97-AF65-F5344CB8AC3E}">
        <p14:creationId xmlns:p14="http://schemas.microsoft.com/office/powerpoint/2010/main" val="13701035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76CE02B4-D4E5-450C-8BA4-2B18AF562A39}" type="slidenum">
              <a:rPr lang="es-EC" smtClean="0"/>
              <a:t>29</a:t>
            </a:fld>
            <a:endParaRPr lang="es-EC"/>
          </a:p>
        </p:txBody>
      </p:sp>
    </p:spTree>
    <p:extLst>
      <p:ext uri="{BB962C8B-B14F-4D97-AF65-F5344CB8AC3E}">
        <p14:creationId xmlns:p14="http://schemas.microsoft.com/office/powerpoint/2010/main" val="997667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76CE02B4-D4E5-450C-8BA4-2B18AF562A39}" type="slidenum">
              <a:rPr lang="es-EC" smtClean="0"/>
              <a:t>3</a:t>
            </a:fld>
            <a:endParaRPr lang="es-EC"/>
          </a:p>
        </p:txBody>
      </p:sp>
    </p:spTree>
    <p:extLst>
      <p:ext uri="{BB962C8B-B14F-4D97-AF65-F5344CB8AC3E}">
        <p14:creationId xmlns:p14="http://schemas.microsoft.com/office/powerpoint/2010/main" val="26387680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C" sz="1000" kern="1200" dirty="0" smtClean="0">
                <a:solidFill>
                  <a:schemeClr val="tx1"/>
                </a:solidFill>
                <a:effectLst/>
                <a:latin typeface="Arial" panose="020B0604020202020204" pitchFamily="34" charset="0"/>
                <a:ea typeface="+mn-ea"/>
                <a:cs typeface="Arial" panose="020B0604020202020204" pitchFamily="34" charset="0"/>
              </a:rPr>
              <a:t>Con este trabajo se ha realizado un sistema de visualizaciones y consultas, que permite el acceso a la información sismo-volcánica de manera amigable, sencilla, dinámica y rápida para que el usuario pueda realizar los análisis necesarios de la información.</a:t>
            </a:r>
          </a:p>
          <a:p>
            <a:pPr algn="just"/>
            <a:r>
              <a:rPr lang="es-EC" sz="1000" kern="1200" dirty="0" smtClean="0">
                <a:solidFill>
                  <a:schemeClr val="tx1"/>
                </a:solidFill>
                <a:effectLst/>
                <a:latin typeface="Arial" panose="020B0604020202020204" pitchFamily="34" charset="0"/>
                <a:ea typeface="+mn-ea"/>
                <a:cs typeface="Arial" panose="020B0604020202020204" pitchFamily="34" charset="0"/>
              </a:rPr>
              <a:t>En base al estudio inicial del proceso “análisis estadístico de información de eventos sismo volcánicos”, tal como fue concebido, tiene falencias en: el análisis inmediato, la validación rápida de la congruencia de la información, en la actualización de la información, y depende de terceros para actualizarla (de manera manual). Una vez efectuado el estudio inicial se realizó la revisión de literatura, donde, se identificó que en los estudios de control, están relacionados explícitamente en otras etapas de la gestión de los datos sísmicos, sin embargo, estos estudios no son semejantes al trabajo planteado; lo que evidencia que no se ha trabajado en la entrega de información estadística inmediata. </a:t>
            </a:r>
          </a:p>
          <a:p>
            <a:pPr algn="just"/>
            <a:r>
              <a:rPr lang="es-EC" sz="1000" kern="1200" dirty="0" smtClean="0">
                <a:solidFill>
                  <a:schemeClr val="tx1"/>
                </a:solidFill>
                <a:effectLst/>
                <a:latin typeface="Arial" panose="020B0604020202020204" pitchFamily="34" charset="0"/>
                <a:ea typeface="+mn-ea"/>
                <a:cs typeface="Arial" panose="020B0604020202020204" pitchFamily="34" charset="0"/>
              </a:rPr>
              <a:t>Con estos antecedentes, se realizó el diseño del sistema objeto de la presente investigación en función de los requerimientos de los usuarios, los cuales fueron recopilados por medio de observación del proceso, entrevistas a los usuarios, entre otros. Con el diseño se realizó el desarrollo y la implementación del sistema con herramientas Microsoft disponibles en la organización. El sistema como tal se lo coloco en la intranet de la organización, y la validación se realizó con una comparación del proceso actual de “análisis estadístico de información de eventos sismo volcánicos” vs el sistema propuesto, evidenciando una mejora en la forma y a su vez en el tiempo de acceso a la información sismo-volcánica, requiriendo en promedio del 24 al 36% del tiempo del proceso actual.</a:t>
            </a:r>
            <a:endParaRPr lang="es-EC" sz="1000"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E33E7561-CD2D-4994-9E04-3A3EFBE9B3CF}" type="slidenum">
              <a:rPr lang="es-EC" smtClean="0"/>
              <a:t>30</a:t>
            </a:fld>
            <a:endParaRPr lang="es-EC"/>
          </a:p>
        </p:txBody>
      </p:sp>
    </p:spTree>
    <p:extLst>
      <p:ext uri="{BB962C8B-B14F-4D97-AF65-F5344CB8AC3E}">
        <p14:creationId xmlns:p14="http://schemas.microsoft.com/office/powerpoint/2010/main" val="14703978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C" sz="1000" dirty="0">
                <a:latin typeface="Arial" panose="020B0604020202020204" pitchFamily="34" charset="0"/>
                <a:cs typeface="Arial" panose="020B0604020202020204" pitchFamily="34" charset="0"/>
              </a:rPr>
              <a:t>Contribuciones de este trabajo a futuras investigaciones</a:t>
            </a:r>
          </a:p>
        </p:txBody>
      </p:sp>
      <p:sp>
        <p:nvSpPr>
          <p:cNvPr id="4" name="Marcador de número de diapositiva 3"/>
          <p:cNvSpPr>
            <a:spLocks noGrp="1"/>
          </p:cNvSpPr>
          <p:nvPr>
            <p:ph type="sldNum" sz="quarter" idx="10"/>
          </p:nvPr>
        </p:nvSpPr>
        <p:spPr/>
        <p:txBody>
          <a:bodyPr/>
          <a:lstStyle/>
          <a:p>
            <a:fld id="{E33E7561-CD2D-4994-9E04-3A3EFBE9B3CF}" type="slidenum">
              <a:rPr lang="es-EC" smtClean="0"/>
              <a:t>31</a:t>
            </a:fld>
            <a:endParaRPr lang="es-EC"/>
          </a:p>
        </p:txBody>
      </p:sp>
    </p:spTree>
    <p:extLst>
      <p:ext uri="{BB962C8B-B14F-4D97-AF65-F5344CB8AC3E}">
        <p14:creationId xmlns:p14="http://schemas.microsoft.com/office/powerpoint/2010/main" val="11335143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76CE02B4-D4E5-450C-8BA4-2B18AF562A39}" type="slidenum">
              <a:rPr lang="es-EC" smtClean="0"/>
              <a:t>32</a:t>
            </a:fld>
            <a:endParaRPr lang="es-EC"/>
          </a:p>
        </p:txBody>
      </p:sp>
    </p:spTree>
    <p:extLst>
      <p:ext uri="{BB962C8B-B14F-4D97-AF65-F5344CB8AC3E}">
        <p14:creationId xmlns:p14="http://schemas.microsoft.com/office/powerpoint/2010/main" val="1303072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sz="1000" dirty="0" smtClean="0">
                <a:latin typeface="Arial" panose="020B0604020202020204" pitchFamily="34" charset="0"/>
                <a:cs typeface="Arial" panose="020B0604020202020204" pitchFamily="34" charset="0"/>
              </a:rPr>
              <a:t>- IG.</a:t>
            </a:r>
            <a:r>
              <a:rPr lang="es-ES" sz="1000" baseline="0" dirty="0" smtClean="0">
                <a:latin typeface="Arial" panose="020B0604020202020204" pitchFamily="34" charset="0"/>
                <a:cs typeface="Arial" panose="020B0604020202020204" pitchFamily="34" charset="0"/>
              </a:rPr>
              <a:t> – e</a:t>
            </a:r>
            <a:r>
              <a:rPr lang="es-EC" sz="1000" kern="1200" dirty="0" smtClean="0">
                <a:solidFill>
                  <a:schemeClr val="tx1"/>
                </a:solidFill>
                <a:effectLst/>
                <a:latin typeface="Arial" panose="020B0604020202020204" pitchFamily="34" charset="0"/>
                <a:ea typeface="+mn-ea"/>
                <a:cs typeface="Arial" panose="020B0604020202020204" pitchFamily="34" charset="0"/>
              </a:rPr>
              <a:t>s el primordial centro de investigación sísmica y volcánica en Ecuador desde 1983</a:t>
            </a:r>
          </a:p>
          <a:p>
            <a:pPr marL="171450" indent="-171450" algn="just">
              <a:buFontTx/>
              <a:buChar char="-"/>
            </a:pPr>
            <a:r>
              <a:rPr lang="es-EC" sz="1000" kern="1200" dirty="0" smtClean="0">
                <a:solidFill>
                  <a:schemeClr val="tx1"/>
                </a:solidFill>
                <a:effectLst/>
                <a:latin typeface="Arial" panose="020B0604020202020204" pitchFamily="34" charset="0"/>
                <a:ea typeface="+mn-ea"/>
                <a:cs typeface="Arial" panose="020B0604020202020204" pitchFamily="34" charset="0"/>
              </a:rPr>
              <a:t>El estado ecuatoriano mediante el decreto oficial Nº 3593</a:t>
            </a:r>
          </a:p>
          <a:p>
            <a:pPr marL="171450" indent="-171450" algn="just">
              <a:buFontTx/>
              <a:buChar char="-"/>
            </a:pPr>
            <a:endParaRPr lang="es-ES"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algn="just">
              <a:buFontTx/>
              <a:buChar char="-"/>
            </a:pPr>
            <a:r>
              <a:rPr lang="es-EC" sz="1000" kern="1200" dirty="0" smtClean="0">
                <a:solidFill>
                  <a:schemeClr val="tx1"/>
                </a:solidFill>
                <a:effectLst/>
                <a:latin typeface="Arial" panose="020B0604020202020204" pitchFamily="34" charset="0"/>
                <a:ea typeface="+mn-ea"/>
                <a:cs typeface="Arial" panose="020B0604020202020204" pitchFamily="34" charset="0"/>
              </a:rPr>
              <a:t>El monitoreo volcánico requiere que los expertos utilicen varias técnicas que permitan “ver” y “escuchar” (observar) el estado de actividad de los diferentes volcanes. Esto se logra a través de la monitorización, que no es más que, la toma de datos, medidas y sus respectivos análisis, sea en tiempo real o periódicos, de los diferentes indicadores tales como: sismicidad, deformación, vapor y gases volcánicos, química de rocas, química del agua, entre otros (Servicio Geológico de los Estados Unidos, 2019). </a:t>
            </a:r>
          </a:p>
          <a:p>
            <a:pPr marL="171450" indent="-171450" algn="just">
              <a:buFontTx/>
              <a:buChar char="-"/>
            </a:pPr>
            <a:endParaRPr lang="es-EC" sz="1000"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E33E7561-CD2D-4994-9E04-3A3EFBE9B3CF}" type="slidenum">
              <a:rPr lang="es-EC" smtClean="0"/>
              <a:t>4</a:t>
            </a:fld>
            <a:endParaRPr lang="es-EC"/>
          </a:p>
        </p:txBody>
      </p:sp>
    </p:spTree>
    <p:extLst>
      <p:ext uri="{BB962C8B-B14F-4D97-AF65-F5344CB8AC3E}">
        <p14:creationId xmlns:p14="http://schemas.microsoft.com/office/powerpoint/2010/main" val="1578289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C" sz="1000" kern="1200" dirty="0" smtClean="0">
                <a:solidFill>
                  <a:schemeClr val="tx1"/>
                </a:solidFill>
                <a:effectLst/>
                <a:latin typeface="Arial" panose="020B0604020202020204" pitchFamily="34" charset="0"/>
                <a:ea typeface="+mn-ea"/>
                <a:cs typeface="Arial" panose="020B0604020202020204" pitchFamily="34" charset="0"/>
              </a:rPr>
              <a:t>En el caso específico de la sismicidad, al momento en que los datos ingresan (son adquiridos) el sistema principal de procesamiento automático SeisComP3 los procesa y determina varios parámetros. Por ejemplo, con los sismogramas (formas de ondas sísmicas en el tiempo) se determina el tiempo de origen, localización de la fuente de los sismos y otros parámetros como la magnitud, mecanismo de ruptura, entre otros. Los resultados automáticos son revisados por un operador del IG. También se cuentan con procesos semiautomáticos (no en tiempo real), como es el caso del software SIPASS que requiere la intervención de operadores, para caracterizar los eventos volcánicos (relacionados al proceso de generación). El sistema principal no puede caracterizar estos eventos ya que al ser muy pequeños son no localizables.</a:t>
            </a:r>
          </a:p>
          <a:p>
            <a:pPr algn="just"/>
            <a:endParaRPr lang="es-EC" sz="1000"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E33E7561-CD2D-4994-9E04-3A3EFBE9B3CF}" type="slidenum">
              <a:rPr lang="es-EC" smtClean="0"/>
              <a:t>5</a:t>
            </a:fld>
            <a:endParaRPr lang="es-EC"/>
          </a:p>
        </p:txBody>
      </p:sp>
    </p:spTree>
    <p:extLst>
      <p:ext uri="{BB962C8B-B14F-4D97-AF65-F5344CB8AC3E}">
        <p14:creationId xmlns:p14="http://schemas.microsoft.com/office/powerpoint/2010/main" val="3445243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C" sz="1000" kern="1200" dirty="0" smtClean="0">
                <a:solidFill>
                  <a:schemeClr val="tx1"/>
                </a:solidFill>
                <a:effectLst/>
                <a:latin typeface="Arial" panose="020B0604020202020204" pitchFamily="34" charset="0"/>
                <a:ea typeface="+mn-ea"/>
                <a:cs typeface="Arial" panose="020B0604020202020204" pitchFamily="34" charset="0"/>
              </a:rPr>
              <a:t>se cuenta con un proceso de análisis estadístico de los eventos sísmicos en los volcanes. Esto ayuda a la definición del “estado de actividad sísmica” de un determinado volcán. Actualmente, este proceso requiere de extracción de datos en Excel, además de la generación de mapas, estadísticas, figuras para el análisis y toma de decisiones. Este proceso no es automático y requiere de trabajo manual de los usuarios, como se muestra en la </a:t>
            </a:r>
            <a:r>
              <a:rPr lang="es-EC" sz="1000" b="1" kern="1200" dirty="0" smtClean="0">
                <a:solidFill>
                  <a:schemeClr val="tx1"/>
                </a:solidFill>
                <a:effectLst/>
                <a:latin typeface="Arial" panose="020B0604020202020204" pitchFamily="34" charset="0"/>
                <a:ea typeface="+mn-ea"/>
                <a:cs typeface="Arial" panose="020B0604020202020204" pitchFamily="34" charset="0"/>
              </a:rPr>
              <a:t>Figura</a:t>
            </a:r>
            <a:r>
              <a:rPr lang="es-EC" sz="1000" kern="1200" dirty="0" smtClean="0">
                <a:solidFill>
                  <a:schemeClr val="tx1"/>
                </a:solidFill>
                <a:effectLst/>
                <a:latin typeface="Arial" panose="020B0604020202020204" pitchFamily="34" charset="0"/>
                <a:ea typeface="+mn-ea"/>
                <a:cs typeface="Arial" panose="020B0604020202020204" pitchFamily="34" charset="0"/>
              </a:rPr>
              <a:t>. </a:t>
            </a:r>
          </a:p>
          <a:p>
            <a:pPr algn="just"/>
            <a:r>
              <a:rPr lang="es-EC" sz="1000" kern="1200" dirty="0" smtClean="0">
                <a:solidFill>
                  <a:schemeClr val="tx1"/>
                </a:solidFill>
                <a:effectLst/>
                <a:latin typeface="Arial" panose="020B0604020202020204" pitchFamily="34" charset="0"/>
                <a:ea typeface="+mn-ea"/>
                <a:cs typeface="Arial" panose="020B0604020202020204" pitchFamily="34" charset="0"/>
              </a:rPr>
              <a:t>En este proyecto, se pretende obtener una plataforma dinámica que permita manejar y generar productos de manera rápida y automática, para las respectivas evaluaciones por parte de los expertos.</a:t>
            </a:r>
            <a:endParaRPr lang="es-EC" sz="1000"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E33E7561-CD2D-4994-9E04-3A3EFBE9B3CF}" type="slidenum">
              <a:rPr lang="es-EC" smtClean="0"/>
              <a:t>6</a:t>
            </a:fld>
            <a:endParaRPr lang="es-EC"/>
          </a:p>
        </p:txBody>
      </p:sp>
    </p:spTree>
    <p:extLst>
      <p:ext uri="{BB962C8B-B14F-4D97-AF65-F5344CB8AC3E}">
        <p14:creationId xmlns:p14="http://schemas.microsoft.com/office/powerpoint/2010/main" val="131832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76CE02B4-D4E5-450C-8BA4-2B18AF562A39}" type="slidenum">
              <a:rPr lang="es-EC" smtClean="0"/>
              <a:t>7</a:t>
            </a:fld>
            <a:endParaRPr lang="es-EC"/>
          </a:p>
        </p:txBody>
      </p:sp>
    </p:spTree>
    <p:extLst>
      <p:ext uri="{BB962C8B-B14F-4D97-AF65-F5344CB8AC3E}">
        <p14:creationId xmlns:p14="http://schemas.microsoft.com/office/powerpoint/2010/main" val="627007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C" sz="1000" kern="1200" dirty="0" smtClean="0">
                <a:solidFill>
                  <a:schemeClr val="tx1"/>
                </a:solidFill>
                <a:effectLst/>
                <a:latin typeface="Arial" panose="020B0604020202020204" pitchFamily="34" charset="0"/>
                <a:ea typeface="+mn-ea"/>
                <a:cs typeface="Arial" panose="020B0604020202020204" pitchFamily="34" charset="0"/>
              </a:rPr>
              <a:t>La información sísmica de los volcanes resultante del análisis estadístico, provoca que: </a:t>
            </a:r>
          </a:p>
          <a:p>
            <a:pPr lvl="0" algn="just"/>
            <a:r>
              <a:rPr lang="es-EC" sz="1000" kern="1200" dirty="0" smtClean="0">
                <a:solidFill>
                  <a:schemeClr val="tx1"/>
                </a:solidFill>
                <a:effectLst/>
                <a:latin typeface="Arial" panose="020B0604020202020204" pitchFamily="34" charset="0"/>
                <a:ea typeface="+mn-ea"/>
                <a:cs typeface="Arial" panose="020B0604020202020204" pitchFamily="34" charset="0"/>
              </a:rPr>
              <a:t>-</a:t>
            </a:r>
            <a:r>
              <a:rPr lang="es-EC" sz="1000" kern="1200" baseline="0" dirty="0" smtClean="0">
                <a:solidFill>
                  <a:schemeClr val="tx1"/>
                </a:solidFill>
                <a:effectLst/>
                <a:latin typeface="Arial" panose="020B0604020202020204" pitchFamily="34" charset="0"/>
                <a:ea typeface="+mn-ea"/>
                <a:cs typeface="Arial" panose="020B0604020202020204" pitchFamily="34" charset="0"/>
              </a:rPr>
              <a:t> </a:t>
            </a:r>
            <a:r>
              <a:rPr lang="es-EC" sz="1000" kern="1200" dirty="0" smtClean="0">
                <a:solidFill>
                  <a:schemeClr val="tx1"/>
                </a:solidFill>
                <a:effectLst/>
                <a:latin typeface="Arial" panose="020B0604020202020204" pitchFamily="34" charset="0"/>
                <a:ea typeface="+mn-ea"/>
                <a:cs typeface="Arial" panose="020B0604020202020204" pitchFamily="34" charset="0"/>
              </a:rPr>
              <a:t>No puedan realizar un análisis inmediato; </a:t>
            </a:r>
            <a:r>
              <a:rPr lang="es-EC" sz="1000" kern="1200" dirty="0" smtClean="0">
                <a:solidFill>
                  <a:schemeClr val="tx1"/>
                </a:solidFill>
                <a:effectLst/>
                <a:latin typeface="Arial" panose="020B0604020202020204" pitchFamily="34" charset="0"/>
                <a:ea typeface="+mn-ea"/>
                <a:cs typeface="Arial" panose="020B0604020202020204" pitchFamily="34" charset="0"/>
              </a:rPr>
              <a:t>- MÉTODO</a:t>
            </a:r>
            <a:endParaRPr lang="es-EC" sz="1000" kern="1200" dirty="0" smtClean="0">
              <a:solidFill>
                <a:schemeClr val="tx1"/>
              </a:solidFill>
              <a:effectLst/>
              <a:latin typeface="Arial" panose="020B0604020202020204" pitchFamily="34" charset="0"/>
              <a:ea typeface="+mn-ea"/>
              <a:cs typeface="Arial" panose="020B0604020202020204" pitchFamily="34" charset="0"/>
            </a:endParaRPr>
          </a:p>
          <a:p>
            <a:pPr lvl="0" algn="just"/>
            <a:r>
              <a:rPr lang="es-EC" sz="1000" kern="1200" dirty="0" smtClean="0">
                <a:solidFill>
                  <a:schemeClr val="tx1"/>
                </a:solidFill>
                <a:effectLst/>
                <a:latin typeface="Arial" panose="020B0604020202020204" pitchFamily="34" charset="0"/>
                <a:ea typeface="+mn-ea"/>
                <a:cs typeface="Arial" panose="020B0604020202020204" pitchFamily="34" charset="0"/>
              </a:rPr>
              <a:t>- No puedan validar la congruencia de la información; </a:t>
            </a:r>
            <a:r>
              <a:rPr lang="es-EC" sz="1000" kern="1200" dirty="0" smtClean="0">
                <a:solidFill>
                  <a:schemeClr val="tx1"/>
                </a:solidFill>
                <a:effectLst/>
                <a:latin typeface="Arial" panose="020B0604020202020204" pitchFamily="34" charset="0"/>
                <a:ea typeface="+mn-ea"/>
                <a:cs typeface="Arial" panose="020B0604020202020204" pitchFamily="34" charset="0"/>
              </a:rPr>
              <a:t>- DATOS</a:t>
            </a:r>
            <a:endParaRPr lang="es-EC" sz="1000" kern="1200" dirty="0" smtClean="0">
              <a:solidFill>
                <a:schemeClr val="tx1"/>
              </a:solidFill>
              <a:effectLst/>
              <a:latin typeface="Arial" panose="020B0604020202020204" pitchFamily="34" charset="0"/>
              <a:ea typeface="+mn-ea"/>
              <a:cs typeface="Arial" panose="020B0604020202020204" pitchFamily="34" charset="0"/>
            </a:endParaRPr>
          </a:p>
          <a:p>
            <a:pPr lvl="0" algn="just"/>
            <a:r>
              <a:rPr lang="es-EC" sz="1000" kern="1200" dirty="0" smtClean="0">
                <a:solidFill>
                  <a:schemeClr val="tx1"/>
                </a:solidFill>
                <a:effectLst/>
                <a:latin typeface="Arial" panose="020B0604020202020204" pitchFamily="34" charset="0"/>
                <a:ea typeface="+mn-ea"/>
                <a:cs typeface="Arial" panose="020B0604020202020204" pitchFamily="34" charset="0"/>
              </a:rPr>
              <a:t>- No puedan identificar si la información está actualizada o no; </a:t>
            </a:r>
            <a:r>
              <a:rPr lang="es-EC" sz="1000" kern="1200" dirty="0" smtClean="0">
                <a:solidFill>
                  <a:schemeClr val="tx1"/>
                </a:solidFill>
                <a:effectLst/>
                <a:latin typeface="Arial" panose="020B0604020202020204" pitchFamily="34" charset="0"/>
                <a:ea typeface="+mn-ea"/>
                <a:cs typeface="Arial" panose="020B0604020202020204" pitchFamily="34" charset="0"/>
              </a:rPr>
              <a:t>-</a:t>
            </a:r>
            <a:r>
              <a:rPr lang="es-EC" sz="1000" kern="1200" baseline="0" dirty="0" smtClean="0">
                <a:solidFill>
                  <a:schemeClr val="tx1"/>
                </a:solidFill>
                <a:effectLst/>
                <a:latin typeface="Arial" panose="020B0604020202020204" pitchFamily="34" charset="0"/>
                <a:ea typeface="+mn-ea"/>
                <a:cs typeface="Arial" panose="020B0604020202020204" pitchFamily="34" charset="0"/>
              </a:rPr>
              <a:t> PROCESO</a:t>
            </a:r>
            <a:endParaRPr lang="es-EC" sz="1000" kern="1200" dirty="0" smtClean="0">
              <a:solidFill>
                <a:schemeClr val="tx1"/>
              </a:solidFill>
              <a:effectLst/>
              <a:latin typeface="Arial" panose="020B0604020202020204" pitchFamily="34" charset="0"/>
              <a:ea typeface="+mn-ea"/>
              <a:cs typeface="Arial" panose="020B0604020202020204" pitchFamily="34" charset="0"/>
            </a:endParaRPr>
          </a:p>
          <a:p>
            <a:pPr lvl="0" algn="just"/>
            <a:r>
              <a:rPr lang="es-EC" sz="1000" kern="1200" dirty="0" smtClean="0">
                <a:solidFill>
                  <a:schemeClr val="tx1"/>
                </a:solidFill>
                <a:effectLst/>
                <a:latin typeface="Arial" panose="020B0604020202020204" pitchFamily="34" charset="0"/>
                <a:ea typeface="+mn-ea"/>
                <a:cs typeface="Arial" panose="020B0604020202020204" pitchFamily="34" charset="0"/>
              </a:rPr>
              <a:t>- Dependan de terceros para actualizar la información. </a:t>
            </a:r>
            <a:r>
              <a:rPr lang="es-EC" sz="1000" kern="1200" smtClean="0">
                <a:solidFill>
                  <a:schemeClr val="tx1"/>
                </a:solidFill>
                <a:effectLst/>
                <a:latin typeface="Arial" panose="020B0604020202020204" pitchFamily="34" charset="0"/>
                <a:ea typeface="+mn-ea"/>
                <a:cs typeface="Arial" panose="020B0604020202020204" pitchFamily="34" charset="0"/>
              </a:rPr>
              <a:t>-</a:t>
            </a:r>
            <a:r>
              <a:rPr lang="es-EC" sz="1000" kern="1200" baseline="0" smtClean="0">
                <a:solidFill>
                  <a:schemeClr val="tx1"/>
                </a:solidFill>
                <a:effectLst/>
                <a:latin typeface="Arial" panose="020B0604020202020204" pitchFamily="34" charset="0"/>
                <a:ea typeface="+mn-ea"/>
                <a:cs typeface="Arial" panose="020B0604020202020204" pitchFamily="34" charset="0"/>
              </a:rPr>
              <a:t> TECNOLOGÍA</a:t>
            </a:r>
            <a:endParaRPr lang="es-EC" sz="1000" kern="1200" dirty="0" smtClean="0">
              <a:solidFill>
                <a:schemeClr val="tx1"/>
              </a:solidFill>
              <a:effectLst/>
              <a:latin typeface="Arial" panose="020B0604020202020204" pitchFamily="34" charset="0"/>
              <a:ea typeface="+mn-ea"/>
              <a:cs typeface="Arial" panose="020B0604020202020204" pitchFamily="34" charset="0"/>
            </a:endParaRPr>
          </a:p>
          <a:p>
            <a:pPr algn="just"/>
            <a:r>
              <a:rPr lang="es-EC" sz="1000" kern="1200" dirty="0" smtClean="0">
                <a:solidFill>
                  <a:schemeClr val="tx1"/>
                </a:solidFill>
                <a:effectLst/>
                <a:latin typeface="Arial" panose="020B0604020202020204" pitchFamily="34" charset="0"/>
                <a:ea typeface="+mn-ea"/>
                <a:cs typeface="Arial" panose="020B0604020202020204" pitchFamily="34" charset="0"/>
              </a:rPr>
              <a:t>Por todos los antecedentes expuestos, si el experto realiza o ejecuta el análisis estadístico con los datos no validados podría tener una toma de decisión no acertada.</a:t>
            </a:r>
            <a:endParaRPr lang="es-EC" sz="1000"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E33E7561-CD2D-4994-9E04-3A3EFBE9B3CF}" type="slidenum">
              <a:rPr lang="es-EC" smtClean="0"/>
              <a:t>8</a:t>
            </a:fld>
            <a:endParaRPr lang="es-EC"/>
          </a:p>
        </p:txBody>
      </p:sp>
    </p:spTree>
    <p:extLst>
      <p:ext uri="{BB962C8B-B14F-4D97-AF65-F5344CB8AC3E}">
        <p14:creationId xmlns:p14="http://schemas.microsoft.com/office/powerpoint/2010/main" val="1212095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76CE02B4-D4E5-450C-8BA4-2B18AF562A39}" type="slidenum">
              <a:rPr lang="es-EC" smtClean="0"/>
              <a:t>9</a:t>
            </a:fld>
            <a:endParaRPr lang="es-EC"/>
          </a:p>
        </p:txBody>
      </p:sp>
    </p:spTree>
    <p:extLst>
      <p:ext uri="{BB962C8B-B14F-4D97-AF65-F5344CB8AC3E}">
        <p14:creationId xmlns:p14="http://schemas.microsoft.com/office/powerpoint/2010/main" val="1578245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EC"/>
          </a:p>
        </p:txBody>
      </p:sp>
      <p:sp>
        <p:nvSpPr>
          <p:cNvPr id="4" name="Marcador de fecha 3"/>
          <p:cNvSpPr>
            <a:spLocks noGrp="1"/>
          </p:cNvSpPr>
          <p:nvPr>
            <p:ph type="dt" sz="half" idx="10"/>
          </p:nvPr>
        </p:nvSpPr>
        <p:spPr/>
        <p:txBody>
          <a:bodyPr/>
          <a:lstStyle/>
          <a:p>
            <a:fld id="{84C2FE23-EBB7-49AC-A799-52B2AFC1AE13}" type="datetime1">
              <a:rPr lang="es-EC" smtClean="0"/>
              <a:t>12/8/2020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C177EADD-98D3-4FC8-9829-0BB7E7867898}" type="slidenum">
              <a:rPr lang="es-EC" smtClean="0"/>
              <a:t>‹Nº›</a:t>
            </a:fld>
            <a:endParaRPr lang="es-EC"/>
          </a:p>
        </p:txBody>
      </p:sp>
    </p:spTree>
    <p:extLst>
      <p:ext uri="{BB962C8B-B14F-4D97-AF65-F5344CB8AC3E}">
        <p14:creationId xmlns:p14="http://schemas.microsoft.com/office/powerpoint/2010/main" val="876907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351E030A-E461-4522-A346-21C652A68D47}" type="datetime1">
              <a:rPr lang="es-EC" smtClean="0"/>
              <a:t>12/8/2020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C177EADD-98D3-4FC8-9829-0BB7E7867898}" type="slidenum">
              <a:rPr lang="es-EC" smtClean="0"/>
              <a:t>‹Nº›</a:t>
            </a:fld>
            <a:endParaRPr lang="es-EC"/>
          </a:p>
        </p:txBody>
      </p:sp>
    </p:spTree>
    <p:extLst>
      <p:ext uri="{BB962C8B-B14F-4D97-AF65-F5344CB8AC3E}">
        <p14:creationId xmlns:p14="http://schemas.microsoft.com/office/powerpoint/2010/main" val="144016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C45D1E36-E62D-4FAE-829A-5A89440ECDCC}" type="datetime1">
              <a:rPr lang="es-EC" smtClean="0"/>
              <a:t>12/8/2020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C177EADD-98D3-4FC8-9829-0BB7E7867898}" type="slidenum">
              <a:rPr lang="es-EC" smtClean="0"/>
              <a:t>‹Nº›</a:t>
            </a:fld>
            <a:endParaRPr lang="es-EC"/>
          </a:p>
        </p:txBody>
      </p:sp>
    </p:spTree>
    <p:extLst>
      <p:ext uri="{BB962C8B-B14F-4D97-AF65-F5344CB8AC3E}">
        <p14:creationId xmlns:p14="http://schemas.microsoft.com/office/powerpoint/2010/main" val="1845445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Sec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6330" y="1641996"/>
            <a:ext cx="7841897" cy="710213"/>
          </a:xfrm>
        </p:spPr>
        <p:txBody>
          <a:bodyPr lIns="0" tIns="0" rIns="0" bIns="0" anchor="b"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cap="all">
                <a:solidFill>
                  <a:schemeClr val="tx2">
                    <a:lumMod val="75000"/>
                  </a:schemeClr>
                </a:solidFill>
                <a:latin typeface="Arial"/>
                <a:cs typeface="Arial"/>
              </a:defRPr>
            </a:lvl1pPr>
          </a:lstStyle>
          <a:p>
            <a:pPr lvl="0"/>
            <a:r>
              <a:rPr lang="en-US" dirty="0"/>
              <a:t>Section slide</a:t>
            </a:r>
            <a:br>
              <a:rPr lang="en-US" dirty="0"/>
            </a:br>
            <a:endParaRPr lang="en-US" dirty="0"/>
          </a:p>
        </p:txBody>
      </p:sp>
      <p:pic>
        <p:nvPicPr>
          <p:cNvPr id="5" name="Picture 4"/>
          <p:cNvPicPr>
            <a:picLocks noChangeAspect="1"/>
          </p:cNvPicPr>
          <p:nvPr userDrawn="1"/>
        </p:nvPicPr>
        <p:blipFill>
          <a:blip r:embed="rId2"/>
          <a:stretch>
            <a:fillRect/>
          </a:stretch>
        </p:blipFill>
        <p:spPr>
          <a:xfrm>
            <a:off x="-121920" y="2248891"/>
            <a:ext cx="12415520" cy="5738829"/>
          </a:xfrm>
          <a:prstGeom prst="rect">
            <a:avLst/>
          </a:prstGeom>
        </p:spPr>
      </p:pic>
    </p:spTree>
    <p:extLst>
      <p:ext uri="{BB962C8B-B14F-4D97-AF65-F5344CB8AC3E}">
        <p14:creationId xmlns:p14="http://schemas.microsoft.com/office/powerpoint/2010/main" val="3853793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EC" dirty="0"/>
          </a:p>
        </p:txBody>
      </p:sp>
      <p:sp>
        <p:nvSpPr>
          <p:cNvPr id="4" name="Marcador de fecha 3"/>
          <p:cNvSpPr>
            <a:spLocks noGrp="1"/>
          </p:cNvSpPr>
          <p:nvPr>
            <p:ph type="dt" sz="half" idx="10"/>
          </p:nvPr>
        </p:nvSpPr>
        <p:spPr/>
        <p:txBody>
          <a:bodyPr/>
          <a:lstStyle/>
          <a:p>
            <a:fld id="{02380484-DC2D-462F-B5B7-203D39678978}" type="datetime1">
              <a:rPr lang="es-EC" smtClean="0"/>
              <a:t>12/8/2020</a:t>
            </a:fld>
            <a:endParaRPr lang="es-EC"/>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C177EADD-98D3-4FC8-9829-0BB7E7867898}" type="slidenum">
              <a:rPr lang="es-EC" smtClean="0"/>
              <a:pPr/>
              <a:t>‹Nº›</a:t>
            </a:fld>
            <a:r>
              <a:rPr lang="es-EC" dirty="0"/>
              <a:t> de 31</a:t>
            </a:r>
          </a:p>
        </p:txBody>
      </p:sp>
    </p:spTree>
    <p:extLst>
      <p:ext uri="{BB962C8B-B14F-4D97-AF65-F5344CB8AC3E}">
        <p14:creationId xmlns:p14="http://schemas.microsoft.com/office/powerpoint/2010/main" val="1961836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B43C7BDA-975C-4273-8CE2-2226623DA253}" type="datetime1">
              <a:rPr lang="es-EC" smtClean="0"/>
              <a:t>12/8/2020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C177EADD-98D3-4FC8-9829-0BB7E7867898}" type="slidenum">
              <a:rPr lang="es-EC" smtClean="0"/>
              <a:t>‹Nº›</a:t>
            </a:fld>
            <a:endParaRPr lang="es-EC"/>
          </a:p>
        </p:txBody>
      </p:sp>
    </p:spTree>
    <p:extLst>
      <p:ext uri="{BB962C8B-B14F-4D97-AF65-F5344CB8AC3E}">
        <p14:creationId xmlns:p14="http://schemas.microsoft.com/office/powerpoint/2010/main" val="672407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A834F2FC-DC31-4400-BEC2-AD193FEAC947}" type="datetime1">
              <a:rPr lang="es-EC" smtClean="0"/>
              <a:t>12/8/2020</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C177EADD-98D3-4FC8-9829-0BB7E7867898}" type="slidenum">
              <a:rPr lang="es-EC" smtClean="0"/>
              <a:t>‹Nº›</a:t>
            </a:fld>
            <a:endParaRPr lang="es-EC"/>
          </a:p>
        </p:txBody>
      </p:sp>
    </p:spTree>
    <p:extLst>
      <p:ext uri="{BB962C8B-B14F-4D97-AF65-F5344CB8AC3E}">
        <p14:creationId xmlns:p14="http://schemas.microsoft.com/office/powerpoint/2010/main" val="2824042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5599917A-DB92-4F8E-AA41-7DA7ADADA055}" type="datetime1">
              <a:rPr lang="es-EC" smtClean="0"/>
              <a:t>12/8/2020</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C177EADD-98D3-4FC8-9829-0BB7E7867898}" type="slidenum">
              <a:rPr lang="es-EC" smtClean="0"/>
              <a:t>‹Nº›</a:t>
            </a:fld>
            <a:endParaRPr lang="es-EC"/>
          </a:p>
        </p:txBody>
      </p:sp>
    </p:spTree>
    <p:extLst>
      <p:ext uri="{BB962C8B-B14F-4D97-AF65-F5344CB8AC3E}">
        <p14:creationId xmlns:p14="http://schemas.microsoft.com/office/powerpoint/2010/main" val="711961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2839AE12-B7FB-48D4-B9D2-B5CFCCDD8DEE}" type="datetime1">
              <a:rPr lang="es-EC" smtClean="0"/>
              <a:t>12/8/2020</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C177EADD-98D3-4FC8-9829-0BB7E7867898}" type="slidenum">
              <a:rPr lang="es-EC" smtClean="0"/>
              <a:t>‹Nº›</a:t>
            </a:fld>
            <a:endParaRPr lang="es-EC"/>
          </a:p>
        </p:txBody>
      </p:sp>
    </p:spTree>
    <p:extLst>
      <p:ext uri="{BB962C8B-B14F-4D97-AF65-F5344CB8AC3E}">
        <p14:creationId xmlns:p14="http://schemas.microsoft.com/office/powerpoint/2010/main" val="1178152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851A372-C50E-48BC-A953-D41B5A4B97B0}" type="datetime1">
              <a:rPr lang="es-EC" smtClean="0"/>
              <a:t>12/8/2020</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C177EADD-98D3-4FC8-9829-0BB7E7867898}" type="slidenum">
              <a:rPr lang="es-EC" smtClean="0"/>
              <a:t>‹Nº›</a:t>
            </a:fld>
            <a:endParaRPr lang="es-EC"/>
          </a:p>
        </p:txBody>
      </p:sp>
    </p:spTree>
    <p:extLst>
      <p:ext uri="{BB962C8B-B14F-4D97-AF65-F5344CB8AC3E}">
        <p14:creationId xmlns:p14="http://schemas.microsoft.com/office/powerpoint/2010/main" val="2547027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B8C58902-F1CF-4D9E-9936-F2E218A86CE5}" type="datetime1">
              <a:rPr lang="es-EC" smtClean="0"/>
              <a:t>12/8/2020</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C177EADD-98D3-4FC8-9829-0BB7E7867898}" type="slidenum">
              <a:rPr lang="es-EC" smtClean="0"/>
              <a:t>‹Nº›</a:t>
            </a:fld>
            <a:endParaRPr lang="es-EC"/>
          </a:p>
        </p:txBody>
      </p:sp>
    </p:spTree>
    <p:extLst>
      <p:ext uri="{BB962C8B-B14F-4D97-AF65-F5344CB8AC3E}">
        <p14:creationId xmlns:p14="http://schemas.microsoft.com/office/powerpoint/2010/main" val="1542503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948C7EA7-B77F-4AD5-83E1-C5F34740A3A0}" type="datetime1">
              <a:rPr lang="es-EC" smtClean="0"/>
              <a:t>12/8/2020</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C177EADD-98D3-4FC8-9829-0BB7E7867898}" type="slidenum">
              <a:rPr lang="es-EC" smtClean="0"/>
              <a:t>‹Nº›</a:t>
            </a:fld>
            <a:endParaRPr lang="es-EC"/>
          </a:p>
        </p:txBody>
      </p:sp>
    </p:spTree>
    <p:extLst>
      <p:ext uri="{BB962C8B-B14F-4D97-AF65-F5344CB8AC3E}">
        <p14:creationId xmlns:p14="http://schemas.microsoft.com/office/powerpoint/2010/main" val="1972943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CE6B1A-2238-4A95-A32B-AC69A2A09EFE}" type="datetime1">
              <a:rPr lang="es-EC" smtClean="0"/>
              <a:t>12/8/2020</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77EADD-98D3-4FC8-9829-0BB7E7867898}" type="slidenum">
              <a:rPr lang="es-EC" smtClean="0"/>
              <a:t>‹Nº›</a:t>
            </a:fld>
            <a:endParaRPr lang="es-EC"/>
          </a:p>
        </p:txBody>
      </p:sp>
    </p:spTree>
    <p:extLst>
      <p:ext uri="{BB962C8B-B14F-4D97-AF65-F5344CB8AC3E}">
        <p14:creationId xmlns:p14="http://schemas.microsoft.com/office/powerpoint/2010/main" val="72342200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mailto:cristy.gonzalez@outlook.com" TargetMode="Externa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3.png"/><Relationship Id="rId4" Type="http://schemas.openxmlformats.org/officeDocument/2006/relationships/image" Target="../media/image6.png"/><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3.png"/><Relationship Id="rId4" Type="http://schemas.openxmlformats.org/officeDocument/2006/relationships/image" Target="../media/image6.png"/><Relationship Id="rId9" Type="http://schemas.microsoft.com/office/2007/relationships/diagramDrawing" Target="../diagrams/drawing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diagramQuickStyle" Target="../diagrams/quickStyle4.xml"/><Relationship Id="rId3" Type="http://schemas.openxmlformats.org/officeDocument/2006/relationships/image" Target="../media/image4.png"/><Relationship Id="rId7" Type="http://schemas.openxmlformats.org/officeDocument/2006/relationships/diagramQuickStyle" Target="../diagrams/quickStyle3.xml"/><Relationship Id="rId12" Type="http://schemas.openxmlformats.org/officeDocument/2006/relationships/diagramLayout" Target="../diagrams/layout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3.xml"/><Relationship Id="rId11" Type="http://schemas.openxmlformats.org/officeDocument/2006/relationships/diagramData" Target="../diagrams/data4.xml"/><Relationship Id="rId5" Type="http://schemas.openxmlformats.org/officeDocument/2006/relationships/diagramData" Target="../diagrams/data3.xml"/><Relationship Id="rId15" Type="http://schemas.microsoft.com/office/2007/relationships/diagramDrawing" Target="../diagrams/drawing4.xml"/><Relationship Id="rId10" Type="http://schemas.openxmlformats.org/officeDocument/2006/relationships/image" Target="../media/image13.jpeg"/><Relationship Id="rId4" Type="http://schemas.openxmlformats.org/officeDocument/2006/relationships/image" Target="../media/image6.png"/><Relationship Id="rId9" Type="http://schemas.microsoft.com/office/2007/relationships/diagramDrawing" Target="../diagrams/drawing3.xml"/><Relationship Id="rId14" Type="http://schemas.openxmlformats.org/officeDocument/2006/relationships/diagramColors" Target="../diagrams/colors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4.png"/><Relationship Id="rId7" Type="http://schemas.openxmlformats.org/officeDocument/2006/relationships/diagramQuickStyle" Target="../diagrams/quickStyle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6.png"/><Relationship Id="rId9" Type="http://schemas.microsoft.com/office/2007/relationships/diagramDrawing" Target="../diagrams/drawing5.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4.png"/><Relationship Id="rId7" Type="http://schemas.openxmlformats.org/officeDocument/2006/relationships/diagramQuickStyle" Target="../diagrams/quickStyle6.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10" Type="http://schemas.openxmlformats.org/officeDocument/2006/relationships/image" Target="../media/image22.jfif"/><Relationship Id="rId4" Type="http://schemas.openxmlformats.org/officeDocument/2006/relationships/image" Target="../media/image6.png"/><Relationship Id="rId9" Type="http://schemas.microsoft.com/office/2007/relationships/diagramDrawing" Target="../diagrams/drawing6.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4.png"/><Relationship Id="rId7" Type="http://schemas.openxmlformats.org/officeDocument/2006/relationships/diagramQuickStyle" Target="../diagrams/quickStyle7.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10" Type="http://schemas.openxmlformats.org/officeDocument/2006/relationships/image" Target="../media/image23.png"/><Relationship Id="rId4" Type="http://schemas.openxmlformats.org/officeDocument/2006/relationships/image" Target="../media/image6.png"/><Relationship Id="rId9" Type="http://schemas.microsoft.com/office/2007/relationships/diagramDrawing" Target="../diagrams/drawing7.xml"/></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4.png"/><Relationship Id="rId7" Type="http://schemas.openxmlformats.org/officeDocument/2006/relationships/diagramQuickStyle" Target="../diagrams/quickStyle8.xml"/><Relationship Id="rId12"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Layout" Target="../diagrams/layout8.xml"/><Relationship Id="rId11" Type="http://schemas.openxmlformats.org/officeDocument/2006/relationships/image" Target="../media/image25.png"/><Relationship Id="rId5" Type="http://schemas.openxmlformats.org/officeDocument/2006/relationships/diagramData" Target="../diagrams/data8.xml"/><Relationship Id="rId10" Type="http://schemas.openxmlformats.org/officeDocument/2006/relationships/image" Target="../media/image24.jfif"/><Relationship Id="rId4" Type="http://schemas.openxmlformats.org/officeDocument/2006/relationships/image" Target="../media/image6.png"/><Relationship Id="rId9" Type="http://schemas.microsoft.com/office/2007/relationships/diagramDrawing" Target="../diagrams/drawing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4328" y="152400"/>
            <a:ext cx="5239843" cy="135328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4979118" y="6538912"/>
            <a:ext cx="2458337" cy="276999"/>
          </a:xfrm>
          <a:prstGeom prst="rect">
            <a:avLst/>
          </a:prstGeom>
          <a:noFill/>
        </p:spPr>
        <p:txBody>
          <a:bodyPr wrap="square" rtlCol="0">
            <a:spAutoFit/>
          </a:bodyPr>
          <a:lstStyle/>
          <a:p>
            <a:r>
              <a:rPr lang="es-EC" sz="1200" dirty="0">
                <a:latin typeface="Arial" panose="020B0604020202020204" pitchFamily="34" charset="0"/>
                <a:cs typeface="Arial" panose="020B0604020202020204" pitchFamily="34" charset="0"/>
                <a:hlinkClick r:id="rId4"/>
              </a:rPr>
              <a:t>cristy.gonzalez@outlook.com</a:t>
            </a:r>
            <a:endParaRPr lang="es-EC" sz="1200" dirty="0">
              <a:latin typeface="Arial" panose="020B0604020202020204" pitchFamily="34" charset="0"/>
              <a:cs typeface="Arial" panose="020B0604020202020204" pitchFamily="34" charset="0"/>
            </a:endParaRPr>
          </a:p>
        </p:txBody>
      </p:sp>
      <p:pic>
        <p:nvPicPr>
          <p:cNvPr id="2" name="Picture 2" descr="ScErp Erp | Home">
            <a:extLst>
              <a:ext uri="{FF2B5EF4-FFF2-40B4-BE49-F238E27FC236}">
                <a16:creationId xmlns:a16="http://schemas.microsoft.com/office/drawing/2014/main" id="{A77B7972-1FC3-42C0-86EE-56905B788C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791" y="1676400"/>
            <a:ext cx="1910026" cy="151589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AA6638E0-5154-4DBB-ADC5-F6220478C141}"/>
              </a:ext>
            </a:extLst>
          </p:cNvPr>
          <p:cNvSpPr>
            <a:spLocks noGrp="1"/>
          </p:cNvSpPr>
          <p:nvPr>
            <p:ph type="sldNum" sz="quarter" idx="12"/>
          </p:nvPr>
        </p:nvSpPr>
        <p:spPr/>
        <p:txBody>
          <a:bodyPr/>
          <a:lstStyle/>
          <a:p>
            <a:fld id="{C177EADD-98D3-4FC8-9829-0BB7E7867898}" type="slidenum">
              <a:rPr lang="es-EC" smtClean="0"/>
              <a:pPr/>
              <a:t>1</a:t>
            </a:fld>
            <a:r>
              <a:rPr lang="es-EC"/>
              <a:t> de 31</a:t>
            </a:r>
            <a:endParaRPr lang="es-EC" dirty="0"/>
          </a:p>
        </p:txBody>
      </p:sp>
      <p:sp>
        <p:nvSpPr>
          <p:cNvPr id="9" name="object 28"/>
          <p:cNvSpPr txBox="1"/>
          <p:nvPr/>
        </p:nvSpPr>
        <p:spPr>
          <a:xfrm>
            <a:off x="734021" y="1676400"/>
            <a:ext cx="10723958" cy="4862870"/>
          </a:xfrm>
          <a:prstGeom prst="rect">
            <a:avLst/>
          </a:prstGeom>
        </p:spPr>
        <p:txBody>
          <a:bodyPr vert="horz" wrap="square" lIns="0" tIns="12700" rIns="0" bIns="0" rtlCol="0">
            <a:spAutoFit/>
          </a:bodyPr>
          <a:lstStyle/>
          <a:p>
            <a:pPr marL="12700">
              <a:spcBef>
                <a:spcPts val="100"/>
              </a:spcBef>
            </a:pPr>
            <a:r>
              <a:rPr lang="es-ES" sz="2400" b="1" spc="-5" dirty="0">
                <a:solidFill>
                  <a:srgbClr val="17375E"/>
                </a:solidFill>
                <a:latin typeface="Century Gothic"/>
                <a:cs typeface="Century Gothic"/>
              </a:rPr>
              <a:t>	</a:t>
            </a:r>
            <a:r>
              <a:rPr lang="es-ES" sz="2400" b="1" spc="-5" dirty="0">
                <a:solidFill>
                  <a:srgbClr val="17375E"/>
                </a:solidFill>
                <a:latin typeface="Arial" panose="020B0604020202020204" pitchFamily="34" charset="0"/>
                <a:cs typeface="Arial" panose="020B0604020202020204" pitchFamily="34" charset="0"/>
              </a:rPr>
              <a:t>	Sistema de información para la valoración de nivel de 			sismicidad volcánica en el Instituto Geofísico del Ecuador</a:t>
            </a:r>
          </a:p>
          <a:p>
            <a:pPr marL="12700" algn="ctr">
              <a:lnSpc>
                <a:spcPct val="100000"/>
              </a:lnSpc>
              <a:spcBef>
                <a:spcPts val="100"/>
              </a:spcBef>
            </a:pPr>
            <a:endParaRPr lang="es-ES" sz="2200" dirty="0">
              <a:latin typeface="Arial" panose="020B0604020202020204" pitchFamily="34" charset="0"/>
              <a:cs typeface="Arial" panose="020B0604020202020204" pitchFamily="34" charset="0"/>
            </a:endParaRPr>
          </a:p>
          <a:p>
            <a:pPr marL="12700" algn="ctr">
              <a:lnSpc>
                <a:spcPct val="100000"/>
              </a:lnSpc>
              <a:spcBef>
                <a:spcPts val="100"/>
              </a:spcBef>
            </a:pPr>
            <a:r>
              <a:rPr lang="es-EC" sz="2200" dirty="0">
                <a:latin typeface="Arial" panose="020B0604020202020204" pitchFamily="34" charset="0"/>
                <a:cs typeface="Arial" panose="020B0604020202020204" pitchFamily="34" charset="0"/>
              </a:rPr>
              <a:t>Ing. González Vargas Cristina Alejandra</a:t>
            </a:r>
          </a:p>
          <a:p>
            <a:pPr marL="12700" algn="ctr">
              <a:lnSpc>
                <a:spcPct val="100000"/>
              </a:lnSpc>
              <a:spcBef>
                <a:spcPts val="100"/>
              </a:spcBef>
            </a:pPr>
            <a:endParaRPr lang="es-ES" sz="2200" dirty="0">
              <a:latin typeface="Arial" panose="020B0604020202020204" pitchFamily="34" charset="0"/>
              <a:cs typeface="Arial" panose="020B0604020202020204" pitchFamily="34" charset="0"/>
            </a:endParaRPr>
          </a:p>
          <a:p>
            <a:pPr marL="12700" algn="ctr">
              <a:lnSpc>
                <a:spcPct val="100000"/>
              </a:lnSpc>
              <a:spcBef>
                <a:spcPts val="100"/>
              </a:spcBef>
            </a:pPr>
            <a:endParaRPr lang="es-ES" sz="2200" dirty="0">
              <a:latin typeface="Arial" panose="020B0604020202020204" pitchFamily="34" charset="0"/>
              <a:cs typeface="Arial" panose="020B0604020202020204" pitchFamily="34" charset="0"/>
            </a:endParaRPr>
          </a:p>
          <a:p>
            <a:pPr marL="12700" algn="ctr">
              <a:lnSpc>
                <a:spcPct val="100000"/>
              </a:lnSpc>
              <a:spcBef>
                <a:spcPts val="100"/>
              </a:spcBef>
            </a:pPr>
            <a:r>
              <a:rPr lang="es-ES" sz="2200" dirty="0">
                <a:latin typeface="Arial" panose="020B0604020202020204" pitchFamily="34" charset="0"/>
                <a:cs typeface="Arial" panose="020B0604020202020204" pitchFamily="34" charset="0"/>
              </a:rPr>
              <a:t>Vicerrectorado de Investigación, Innovación y Transferencia de Tecnología</a:t>
            </a:r>
            <a:r>
              <a:rPr lang="es-EC" sz="2200" dirty="0">
                <a:latin typeface="Arial" panose="020B0604020202020204" pitchFamily="34" charset="0"/>
                <a:cs typeface="Arial" panose="020B0604020202020204" pitchFamily="34" charset="0"/>
              </a:rPr>
              <a:t> </a:t>
            </a:r>
          </a:p>
          <a:p>
            <a:pPr marL="12700" algn="ctr">
              <a:lnSpc>
                <a:spcPct val="100000"/>
              </a:lnSpc>
              <a:spcBef>
                <a:spcPts val="100"/>
              </a:spcBef>
            </a:pPr>
            <a:endParaRPr lang="es-EC" sz="2400" dirty="0">
              <a:latin typeface="Arial" panose="020B0604020202020204" pitchFamily="34" charset="0"/>
              <a:cs typeface="Arial" panose="020B0604020202020204" pitchFamily="34" charset="0"/>
            </a:endParaRPr>
          </a:p>
          <a:p>
            <a:pPr marL="12700" algn="ctr">
              <a:lnSpc>
                <a:spcPct val="100000"/>
              </a:lnSpc>
              <a:spcBef>
                <a:spcPts val="100"/>
              </a:spcBef>
            </a:pPr>
            <a:r>
              <a:rPr lang="es-ES" sz="2200" dirty="0">
                <a:latin typeface="Arial" panose="020B0604020202020204" pitchFamily="34" charset="0"/>
                <a:cs typeface="Arial" panose="020B0604020202020204" pitchFamily="34" charset="0"/>
              </a:rPr>
              <a:t>Trabajo de titulación, previo a la obtención del título de Magíster de Gestión de Sistemas de Información e Inteligencia de Negocios</a:t>
            </a:r>
          </a:p>
          <a:p>
            <a:pPr marL="12700" algn="ctr">
              <a:lnSpc>
                <a:spcPct val="100000"/>
              </a:lnSpc>
              <a:spcBef>
                <a:spcPts val="100"/>
              </a:spcBef>
            </a:pPr>
            <a:endParaRPr lang="es-ES" sz="2200" dirty="0">
              <a:latin typeface="Arial" panose="020B0604020202020204" pitchFamily="34" charset="0"/>
              <a:cs typeface="Arial" panose="020B0604020202020204" pitchFamily="34" charset="0"/>
            </a:endParaRPr>
          </a:p>
          <a:p>
            <a:pPr marL="12700" algn="ctr">
              <a:lnSpc>
                <a:spcPct val="100000"/>
              </a:lnSpc>
              <a:spcBef>
                <a:spcPts val="100"/>
              </a:spcBef>
            </a:pPr>
            <a:r>
              <a:rPr lang="es-EC" sz="1600" dirty="0">
                <a:latin typeface="Arial" panose="020B0604020202020204" pitchFamily="34" charset="0"/>
                <a:cs typeface="Arial" panose="020B0604020202020204" pitchFamily="34" charset="0"/>
              </a:rPr>
              <a:t>Director:</a:t>
            </a:r>
            <a:r>
              <a:rPr lang="es-EC" sz="2000" dirty="0">
                <a:latin typeface="Arial" panose="020B0604020202020204" pitchFamily="34" charset="0"/>
                <a:cs typeface="Arial" panose="020B0604020202020204" pitchFamily="34" charset="0"/>
              </a:rPr>
              <a:t> </a:t>
            </a:r>
            <a:r>
              <a:rPr lang="es-EC" sz="2000" dirty="0" err="1">
                <a:latin typeface="Arial" panose="020B0604020202020204" pitchFamily="34" charset="0"/>
                <a:cs typeface="Arial" panose="020B0604020202020204" pitchFamily="34" charset="0"/>
              </a:rPr>
              <a:t>Msc</a:t>
            </a:r>
            <a:r>
              <a:rPr lang="es-EC" sz="2000" dirty="0">
                <a:latin typeface="Arial" panose="020B0604020202020204" pitchFamily="34" charset="0"/>
                <a:cs typeface="Arial" panose="020B0604020202020204" pitchFamily="34" charset="0"/>
              </a:rPr>
              <a:t>. López Chulca Cindy Pamela</a:t>
            </a:r>
            <a:endParaRPr lang="es-EC" sz="2200" dirty="0">
              <a:latin typeface="Arial" panose="020B0604020202020204" pitchFamily="34" charset="0"/>
              <a:cs typeface="Arial" panose="020B0604020202020204" pitchFamily="34" charset="0"/>
            </a:endParaRPr>
          </a:p>
          <a:p>
            <a:pPr marL="12700" algn="ctr">
              <a:lnSpc>
                <a:spcPct val="100000"/>
              </a:lnSpc>
              <a:spcBef>
                <a:spcPts val="100"/>
              </a:spcBef>
            </a:pPr>
            <a:endParaRPr lang="es-ES" sz="2000" dirty="0">
              <a:latin typeface="Arial" panose="020B0604020202020204" pitchFamily="34" charset="0"/>
              <a:cs typeface="Arial" panose="020B0604020202020204" pitchFamily="34" charset="0"/>
            </a:endParaRPr>
          </a:p>
          <a:p>
            <a:pPr marL="12700" algn="ctr">
              <a:spcBef>
                <a:spcPts val="100"/>
              </a:spcBef>
            </a:pPr>
            <a:r>
              <a:rPr lang="es-EC" dirty="0" err="1">
                <a:latin typeface="Arial" panose="020B0604020202020204" pitchFamily="34" charset="0"/>
                <a:cs typeface="Arial" panose="020B0604020202020204" pitchFamily="34" charset="0"/>
              </a:rPr>
              <a:t>Sangolquí</a:t>
            </a:r>
            <a:r>
              <a:rPr lang="es-EC" dirty="0">
                <a:latin typeface="Arial" panose="020B0604020202020204" pitchFamily="34" charset="0"/>
                <a:cs typeface="Arial" panose="020B0604020202020204" pitchFamily="34" charset="0"/>
              </a:rPr>
              <a:t>, 12 de Agosto de 2020</a:t>
            </a:r>
          </a:p>
        </p:txBody>
      </p:sp>
    </p:spTree>
    <p:extLst>
      <p:ext uri="{BB962C8B-B14F-4D97-AF65-F5344CB8AC3E}">
        <p14:creationId xmlns:p14="http://schemas.microsoft.com/office/powerpoint/2010/main" val="3631918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2B39C9C-45E8-40E0-9746-C1647785E38D}"/>
              </a:ext>
            </a:extLst>
          </p:cNvPr>
          <p:cNvSpPr/>
          <p:nvPr/>
        </p:nvSpPr>
        <p:spPr>
          <a:xfrm>
            <a:off x="804013" y="1251921"/>
            <a:ext cx="2529191" cy="636225"/>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2200" b="1" dirty="0">
                <a:solidFill>
                  <a:schemeClr val="bg1"/>
                </a:solidFill>
                <a:latin typeface="Arial" panose="020B0604020202020204" pitchFamily="34" charset="0"/>
                <a:cs typeface="Arial" panose="020B0604020202020204" pitchFamily="34" charset="0"/>
              </a:rPr>
              <a:t>Objetivo General</a:t>
            </a:r>
          </a:p>
        </p:txBody>
      </p:sp>
      <p:sp>
        <p:nvSpPr>
          <p:cNvPr id="2" name="Rectangle: Rounded Corners 1">
            <a:extLst>
              <a:ext uri="{FF2B5EF4-FFF2-40B4-BE49-F238E27FC236}">
                <a16:creationId xmlns:a16="http://schemas.microsoft.com/office/drawing/2014/main" id="{78B572A1-B941-4A28-ACD3-9DAA33CB5A61}"/>
              </a:ext>
            </a:extLst>
          </p:cNvPr>
          <p:cNvSpPr/>
          <p:nvPr/>
        </p:nvSpPr>
        <p:spPr>
          <a:xfrm>
            <a:off x="135107" y="2249740"/>
            <a:ext cx="3870363" cy="3018179"/>
          </a:xfrm>
          <a:prstGeom prst="roundRect">
            <a:avLst>
              <a:gd name="adj" fmla="val 706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s-ES" dirty="0">
                <a:solidFill>
                  <a:schemeClr val="bg1"/>
                </a:solidFill>
                <a:latin typeface="Arial" panose="020B0604020202020204" pitchFamily="34" charset="0"/>
                <a:cs typeface="Arial" panose="020B0604020202020204" pitchFamily="34" charset="0"/>
              </a:rPr>
              <a:t>Diseñar el sistema de información de consulta, que permita valorar el nivel de sismicidad volcánica, mediante herramientas de analítica de datos, para minimizar tiempos de procesos y sirva de apoyo en la toma de decisión sobre emisión de alertas.</a:t>
            </a:r>
            <a:endParaRPr lang="en-US" dirty="0">
              <a:latin typeface="Arial" panose="020B0604020202020204" pitchFamily="34" charset="0"/>
              <a:cs typeface="Arial" panose="020B0604020202020204" pitchFamily="34" charset="0"/>
            </a:endParaRPr>
          </a:p>
        </p:txBody>
      </p:sp>
      <p:sp>
        <p:nvSpPr>
          <p:cNvPr id="17" name="object 17"/>
          <p:cNvSpPr/>
          <p:nvPr/>
        </p:nvSpPr>
        <p:spPr>
          <a:xfrm>
            <a:off x="0" y="1076960"/>
            <a:ext cx="12192000" cy="93979"/>
          </a:xfrm>
          <a:prstGeom prst="rect">
            <a:avLst/>
          </a:prstGeom>
          <a:blipFill>
            <a:blip r:embed="rId3" cstate="print"/>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81" name="Título 4"/>
          <p:cNvSpPr>
            <a:spLocks noGrp="1"/>
          </p:cNvSpPr>
          <p:nvPr>
            <p:ph type="title"/>
          </p:nvPr>
        </p:nvSpPr>
        <p:spPr>
          <a:xfrm>
            <a:off x="369651" y="288486"/>
            <a:ext cx="11207147" cy="369332"/>
          </a:xfrm>
        </p:spPr>
        <p:txBody>
          <a:bodyPr>
            <a:normAutofit fontScale="90000"/>
          </a:bodyPr>
          <a:lstStyle/>
          <a:p>
            <a:r>
              <a:rPr lang="es-EC" b="1" u="none" kern="1200" dirty="0">
                <a:solidFill>
                  <a:srgbClr val="17375E"/>
                </a:solidFill>
                <a:latin typeface="Arial"/>
                <a:cs typeface="Arial"/>
              </a:rPr>
              <a:t> Objetivos</a:t>
            </a:r>
          </a:p>
        </p:txBody>
      </p:sp>
      <p:sp>
        <p:nvSpPr>
          <p:cNvPr id="20" name="TextBox 4"/>
          <p:cNvSpPr txBox="1"/>
          <p:nvPr/>
        </p:nvSpPr>
        <p:spPr>
          <a:xfrm>
            <a:off x="5785598" y="1076960"/>
            <a:ext cx="11582400" cy="923330"/>
          </a:xfrm>
          <a:prstGeom prst="rect">
            <a:avLst/>
          </a:prstGeom>
          <a:noFill/>
        </p:spPr>
        <p:txBody>
          <a:bodyPr wrap="square" rtlCol="0">
            <a:spAutoFit/>
          </a:bodyPr>
          <a:lstStyle/>
          <a:p>
            <a:pPr algn="just"/>
            <a:endParaRPr lang="es-EC" b="1" dirty="0"/>
          </a:p>
          <a:p>
            <a:pPr algn="just"/>
            <a:endParaRPr lang="es-EC" b="1" dirty="0"/>
          </a:p>
          <a:p>
            <a:pPr algn="just">
              <a:buClr>
                <a:schemeClr val="accent6">
                  <a:lumMod val="75000"/>
                </a:schemeClr>
              </a:buClr>
            </a:pPr>
            <a:endParaRPr lang="es-EC" kern="0" dirty="0">
              <a:solidFill>
                <a:schemeClr val="tx1">
                  <a:lumMod val="50000"/>
                  <a:lumOff val="50000"/>
                </a:schemeClr>
              </a:solidFill>
            </a:endParaRPr>
          </a:p>
        </p:txBody>
      </p:sp>
      <p:pic>
        <p:nvPicPr>
          <p:cNvPr id="11" name="Picture 4" descr="Image result for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 5">
            <a:extLst>
              <a:ext uri="{FF2B5EF4-FFF2-40B4-BE49-F238E27FC236}">
                <a16:creationId xmlns:a16="http://schemas.microsoft.com/office/drawing/2014/main" id="{3163462E-CA30-49F2-9C69-A42B50EBA55E}"/>
              </a:ext>
            </a:extLst>
          </p:cNvPr>
          <p:cNvGraphicFramePr/>
          <p:nvPr>
            <p:extLst>
              <p:ext uri="{D42A27DB-BD31-4B8C-83A1-F6EECF244321}">
                <p14:modId xmlns:p14="http://schemas.microsoft.com/office/powerpoint/2010/main" val="3192116812"/>
              </p:ext>
            </p:extLst>
          </p:nvPr>
        </p:nvGraphicFramePr>
        <p:xfrm>
          <a:off x="3928893" y="1564321"/>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ectangle: Rounded Corners 6">
            <a:extLst>
              <a:ext uri="{FF2B5EF4-FFF2-40B4-BE49-F238E27FC236}">
                <a16:creationId xmlns:a16="http://schemas.microsoft.com/office/drawing/2014/main" id="{1559BDD5-6786-43E5-B82A-1809E00A03D8}"/>
              </a:ext>
            </a:extLst>
          </p:cNvPr>
          <p:cNvSpPr/>
          <p:nvPr/>
        </p:nvSpPr>
        <p:spPr>
          <a:xfrm>
            <a:off x="5306462" y="1228487"/>
            <a:ext cx="6270335" cy="636225"/>
          </a:xfrm>
          <a:prstGeom prst="roundRect">
            <a:avLst/>
          </a:prstGeom>
          <a:solidFill>
            <a:schemeClr val="accent6">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2200" b="1" dirty="0">
                <a:solidFill>
                  <a:schemeClr val="bg1"/>
                </a:solidFill>
                <a:latin typeface="Arial" panose="020B0604020202020204" pitchFamily="34" charset="0"/>
                <a:cs typeface="Arial" panose="020B0604020202020204" pitchFamily="34" charset="0"/>
              </a:rPr>
              <a:t>Objetivos Específicos</a:t>
            </a:r>
          </a:p>
        </p:txBody>
      </p:sp>
      <p:cxnSp>
        <p:nvCxnSpPr>
          <p:cNvPr id="9" name="Straight Arrow Connector 8">
            <a:extLst>
              <a:ext uri="{FF2B5EF4-FFF2-40B4-BE49-F238E27FC236}">
                <a16:creationId xmlns:a16="http://schemas.microsoft.com/office/drawing/2014/main" id="{3A1E582E-A5A1-4E8D-B12D-C57893797A47}"/>
              </a:ext>
            </a:extLst>
          </p:cNvPr>
          <p:cNvCxnSpPr>
            <a:cxnSpLocks/>
            <a:stCxn id="3" idx="2"/>
            <a:endCxn id="2" idx="0"/>
          </p:cNvCxnSpPr>
          <p:nvPr/>
        </p:nvCxnSpPr>
        <p:spPr>
          <a:xfrm>
            <a:off x="2068609" y="1888146"/>
            <a:ext cx="1680" cy="361594"/>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pic>
        <p:nvPicPr>
          <p:cNvPr id="1026" name="Picture 2" descr="ScErp Erp | Home">
            <a:extLst>
              <a:ext uri="{FF2B5EF4-FFF2-40B4-BE49-F238E27FC236}">
                <a16:creationId xmlns:a16="http://schemas.microsoft.com/office/drawing/2014/main" id="{FA1B5E34-4FB8-4DBB-969A-6C786C213AB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8458" y="4953000"/>
            <a:ext cx="24003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11">
            <a:extLst>
              <a:ext uri="{FF2B5EF4-FFF2-40B4-BE49-F238E27FC236}">
                <a16:creationId xmlns:a16="http://schemas.microsoft.com/office/drawing/2014/main" id="{1E8F2C73-808C-4746-A863-3CBFBAB1940F}"/>
              </a:ext>
            </a:extLst>
          </p:cNvPr>
          <p:cNvSpPr>
            <a:spLocks noGrp="1"/>
          </p:cNvSpPr>
          <p:nvPr>
            <p:ph type="sldNum" sz="quarter" idx="12"/>
          </p:nvPr>
        </p:nvSpPr>
        <p:spPr>
          <a:xfrm>
            <a:off x="8610600" y="6446503"/>
            <a:ext cx="2743200" cy="365125"/>
          </a:xfrm>
        </p:spPr>
        <p:txBody>
          <a:bodyPr/>
          <a:lstStyle/>
          <a:p>
            <a:fld id="{C177EADD-98D3-4FC8-9829-0BB7E7867898}" type="slidenum">
              <a:rPr lang="es-EC" smtClean="0"/>
              <a:pPr/>
              <a:t>10</a:t>
            </a:fld>
            <a:r>
              <a:rPr lang="es-EC" dirty="0"/>
              <a:t> de 31</a:t>
            </a:r>
          </a:p>
        </p:txBody>
      </p:sp>
    </p:spTree>
    <p:extLst>
      <p:ext uri="{BB962C8B-B14F-4D97-AF65-F5344CB8AC3E}">
        <p14:creationId xmlns:p14="http://schemas.microsoft.com/office/powerpoint/2010/main" val="2341692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18"/>
          <p:cNvSpPr/>
          <p:nvPr/>
        </p:nvSpPr>
        <p:spPr>
          <a:xfrm>
            <a:off x="1071884" y="2947416"/>
            <a:ext cx="9900916" cy="405384"/>
          </a:xfrm>
          <a:prstGeom prst="rect">
            <a:avLst/>
          </a:prstGeom>
          <a:blipFill>
            <a:blip r:embed="rId3" cstate="print"/>
            <a:stretch>
              <a:fillRect/>
            </a:stretch>
          </a:blipFill>
        </p:spPr>
        <p:txBody>
          <a:bodyPr wrap="square" lIns="0" tIns="0" rIns="0" bIns="0" rtlCol="0"/>
          <a:lstStyle/>
          <a:p>
            <a:endParaRPr/>
          </a:p>
        </p:txBody>
      </p:sp>
      <p:sp>
        <p:nvSpPr>
          <p:cNvPr id="17" name="object 17"/>
          <p:cNvSpPr/>
          <p:nvPr/>
        </p:nvSpPr>
        <p:spPr>
          <a:xfrm>
            <a:off x="0" y="1076960"/>
            <a:ext cx="12192000" cy="93979"/>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65" name="object 19"/>
          <p:cNvSpPr/>
          <p:nvPr/>
        </p:nvSpPr>
        <p:spPr>
          <a:xfrm>
            <a:off x="896161" y="1710532"/>
            <a:ext cx="175724" cy="213360"/>
          </a:xfrm>
          <a:prstGeom prst="rect">
            <a:avLst/>
          </a:prstGeom>
          <a:blipFill>
            <a:blip r:embed="rId5" cstate="print"/>
            <a:stretch>
              <a:fillRect/>
            </a:stretch>
          </a:blipFill>
        </p:spPr>
        <p:txBody>
          <a:bodyPr wrap="square" lIns="0" tIns="0" rIns="0" bIns="0" rtlCol="0"/>
          <a:lstStyle/>
          <a:p>
            <a:endParaRPr/>
          </a:p>
        </p:txBody>
      </p:sp>
      <p:sp>
        <p:nvSpPr>
          <p:cNvPr id="66" name="object 20"/>
          <p:cNvSpPr/>
          <p:nvPr/>
        </p:nvSpPr>
        <p:spPr>
          <a:xfrm>
            <a:off x="896158" y="2169256"/>
            <a:ext cx="165155" cy="193548"/>
          </a:xfrm>
          <a:prstGeom prst="rect">
            <a:avLst/>
          </a:prstGeom>
          <a:blipFill>
            <a:blip r:embed="rId5" cstate="print"/>
            <a:stretch>
              <a:fillRect/>
            </a:stretch>
          </a:blipFill>
        </p:spPr>
        <p:txBody>
          <a:bodyPr wrap="square" lIns="0" tIns="0" rIns="0" bIns="0" rtlCol="0"/>
          <a:lstStyle/>
          <a:p>
            <a:endParaRPr/>
          </a:p>
        </p:txBody>
      </p:sp>
      <p:sp>
        <p:nvSpPr>
          <p:cNvPr id="67" name="object 21"/>
          <p:cNvSpPr/>
          <p:nvPr/>
        </p:nvSpPr>
        <p:spPr>
          <a:xfrm>
            <a:off x="896161" y="2588356"/>
            <a:ext cx="175724" cy="213360"/>
          </a:xfrm>
          <a:prstGeom prst="rect">
            <a:avLst/>
          </a:prstGeom>
          <a:blipFill>
            <a:blip r:embed="rId5" cstate="print"/>
            <a:stretch>
              <a:fillRect/>
            </a:stretch>
          </a:blipFill>
        </p:spPr>
        <p:txBody>
          <a:bodyPr wrap="square" lIns="0" tIns="0" rIns="0" bIns="0" rtlCol="0"/>
          <a:lstStyle/>
          <a:p>
            <a:endParaRPr/>
          </a:p>
        </p:txBody>
      </p:sp>
      <p:sp>
        <p:nvSpPr>
          <p:cNvPr id="68" name="object 22"/>
          <p:cNvSpPr/>
          <p:nvPr/>
        </p:nvSpPr>
        <p:spPr>
          <a:xfrm>
            <a:off x="896161" y="3027268"/>
            <a:ext cx="175724" cy="213360"/>
          </a:xfrm>
          <a:prstGeom prst="rect">
            <a:avLst/>
          </a:prstGeom>
          <a:blipFill>
            <a:blip r:embed="rId5" cstate="print"/>
            <a:stretch>
              <a:fillRect/>
            </a:stretch>
          </a:blipFill>
        </p:spPr>
        <p:txBody>
          <a:bodyPr wrap="square" lIns="0" tIns="0" rIns="0" bIns="0" rtlCol="0"/>
          <a:lstStyle/>
          <a:p>
            <a:endParaRPr/>
          </a:p>
        </p:txBody>
      </p:sp>
      <p:sp>
        <p:nvSpPr>
          <p:cNvPr id="69" name="object 23"/>
          <p:cNvSpPr/>
          <p:nvPr/>
        </p:nvSpPr>
        <p:spPr>
          <a:xfrm>
            <a:off x="896161" y="3466179"/>
            <a:ext cx="175724" cy="213360"/>
          </a:xfrm>
          <a:prstGeom prst="rect">
            <a:avLst/>
          </a:prstGeom>
          <a:blipFill>
            <a:blip r:embed="rId5" cstate="print"/>
            <a:stretch>
              <a:fillRect/>
            </a:stretch>
          </a:blipFill>
        </p:spPr>
        <p:txBody>
          <a:bodyPr wrap="square" lIns="0" tIns="0" rIns="0" bIns="0" rtlCol="0"/>
          <a:lstStyle/>
          <a:p>
            <a:endParaRPr/>
          </a:p>
        </p:txBody>
      </p:sp>
      <p:sp>
        <p:nvSpPr>
          <p:cNvPr id="70" name="object 24"/>
          <p:cNvSpPr txBox="1"/>
          <p:nvPr/>
        </p:nvSpPr>
        <p:spPr>
          <a:xfrm>
            <a:off x="1186479" y="1543295"/>
            <a:ext cx="11005521" cy="4908780"/>
          </a:xfrm>
          <a:prstGeom prst="rect">
            <a:avLst/>
          </a:prstGeom>
        </p:spPr>
        <p:txBody>
          <a:bodyPr vert="horz" wrap="square" lIns="0" tIns="85090" rIns="0" bIns="0" rtlCol="0">
            <a:spAutoFit/>
          </a:bodyPr>
          <a:lstStyle/>
          <a:p>
            <a:pPr marL="52705">
              <a:spcBef>
                <a:spcPts val="670"/>
              </a:spcBef>
            </a:pPr>
            <a:r>
              <a:rPr lang="es-EC" sz="2400" b="1" spc="-5" dirty="0">
                <a:solidFill>
                  <a:srgbClr val="17375E"/>
                </a:solidFill>
                <a:latin typeface="Arial"/>
                <a:cs typeface="Arial"/>
              </a:rPr>
              <a:t>Contexto del Problema</a:t>
            </a:r>
            <a:endParaRPr sz="2400" dirty="0">
              <a:latin typeface="Arial"/>
              <a:cs typeface="Arial"/>
            </a:endParaRPr>
          </a:p>
          <a:p>
            <a:pPr marL="52705">
              <a:spcBef>
                <a:spcPts val="580"/>
              </a:spcBef>
            </a:pPr>
            <a:r>
              <a:rPr lang="es-EC" sz="2400" b="1" spc="-5" dirty="0">
                <a:solidFill>
                  <a:srgbClr val="17375E"/>
                </a:solidFill>
                <a:latin typeface="Arial"/>
                <a:cs typeface="Arial"/>
              </a:rPr>
              <a:t>Planteamiento del Problema</a:t>
            </a:r>
          </a:p>
          <a:p>
            <a:pPr marL="52705">
              <a:spcBef>
                <a:spcPts val="580"/>
              </a:spcBef>
            </a:pPr>
            <a:r>
              <a:rPr lang="es-EC" sz="2400" b="1" spc="-5" dirty="0">
                <a:solidFill>
                  <a:srgbClr val="17375E"/>
                </a:solidFill>
                <a:latin typeface="Arial"/>
                <a:cs typeface="Arial"/>
              </a:rPr>
              <a:t>Objetivos</a:t>
            </a:r>
          </a:p>
          <a:p>
            <a:pPr marL="52705">
              <a:spcBef>
                <a:spcPts val="580"/>
              </a:spcBef>
            </a:pPr>
            <a:r>
              <a:rPr lang="es-EC" sz="2400" b="1" spc="-5" dirty="0">
                <a:solidFill>
                  <a:srgbClr val="17375E"/>
                </a:solidFill>
                <a:latin typeface="Arial"/>
                <a:cs typeface="Arial"/>
              </a:rPr>
              <a:t>Hipótesis y Alcance</a:t>
            </a:r>
            <a:endParaRPr lang="es-EC" sz="2400" dirty="0">
              <a:latin typeface="Arial"/>
              <a:cs typeface="Arial"/>
            </a:endParaRPr>
          </a:p>
          <a:p>
            <a:pPr marL="52705">
              <a:spcBef>
                <a:spcPts val="580"/>
              </a:spcBef>
            </a:pPr>
            <a:r>
              <a:rPr lang="es-ES" sz="2400" b="1" spc="-5" dirty="0">
                <a:solidFill>
                  <a:srgbClr val="17375E"/>
                </a:solidFill>
                <a:latin typeface="Arial"/>
                <a:cs typeface="Arial"/>
              </a:rPr>
              <a:t>Revisión inicial de literatura</a:t>
            </a:r>
          </a:p>
          <a:p>
            <a:pPr marL="52705">
              <a:spcBef>
                <a:spcPts val="580"/>
              </a:spcBef>
            </a:pPr>
            <a:r>
              <a:rPr lang="es-ES" sz="2400" b="1" spc="-5" dirty="0">
                <a:solidFill>
                  <a:srgbClr val="17375E"/>
                </a:solidFill>
                <a:latin typeface="Arial"/>
                <a:cs typeface="Arial"/>
              </a:rPr>
              <a:t>Arquitectura de Solución</a:t>
            </a:r>
          </a:p>
          <a:p>
            <a:pPr marL="52705">
              <a:spcBef>
                <a:spcPts val="580"/>
              </a:spcBef>
            </a:pPr>
            <a:r>
              <a:rPr lang="es-ES" sz="2400" b="1" spc="-5" dirty="0">
                <a:solidFill>
                  <a:srgbClr val="17375E"/>
                </a:solidFill>
                <a:latin typeface="Arial"/>
                <a:cs typeface="Arial"/>
              </a:rPr>
              <a:t>Desarrollo de la aplicación BI</a:t>
            </a:r>
          </a:p>
          <a:p>
            <a:pPr marL="52705">
              <a:spcBef>
                <a:spcPts val="580"/>
              </a:spcBef>
            </a:pPr>
            <a:r>
              <a:rPr lang="es-ES" sz="2400" b="1" spc="-5" dirty="0">
                <a:solidFill>
                  <a:srgbClr val="17375E"/>
                </a:solidFill>
                <a:latin typeface="Arial"/>
                <a:cs typeface="Arial"/>
              </a:rPr>
              <a:t>Sistema Propuesto</a:t>
            </a:r>
          </a:p>
          <a:p>
            <a:pPr marL="52705" marR="5957570">
              <a:lnSpc>
                <a:spcPct val="120000"/>
              </a:lnSpc>
            </a:pPr>
            <a:r>
              <a:rPr lang="es-ES" sz="2400" b="1" spc="-5" dirty="0">
                <a:solidFill>
                  <a:srgbClr val="17375E"/>
                </a:solidFill>
                <a:latin typeface="Arial"/>
                <a:cs typeface="Arial"/>
              </a:rPr>
              <a:t>Resultados Obtenidos</a:t>
            </a:r>
          </a:p>
          <a:p>
            <a:pPr marL="52705" marR="5957570">
              <a:lnSpc>
                <a:spcPct val="120000"/>
              </a:lnSpc>
            </a:pPr>
            <a:r>
              <a:rPr lang="es-ES" sz="2400" b="1" spc="-5" dirty="0">
                <a:solidFill>
                  <a:srgbClr val="17375E"/>
                </a:solidFill>
                <a:latin typeface="Arial"/>
                <a:cs typeface="Arial"/>
              </a:rPr>
              <a:t>Conclusiones y Futuras líneas de trabajo</a:t>
            </a:r>
          </a:p>
        </p:txBody>
      </p:sp>
      <p:sp>
        <p:nvSpPr>
          <p:cNvPr id="71" name="object 25"/>
          <p:cNvSpPr/>
          <p:nvPr/>
        </p:nvSpPr>
        <p:spPr>
          <a:xfrm>
            <a:off x="896161" y="3905091"/>
            <a:ext cx="175724" cy="213360"/>
          </a:xfrm>
          <a:prstGeom prst="rect">
            <a:avLst/>
          </a:prstGeom>
          <a:blipFill>
            <a:blip r:embed="rId5" cstate="print"/>
            <a:stretch>
              <a:fillRect/>
            </a:stretch>
          </a:blipFill>
        </p:spPr>
        <p:txBody>
          <a:bodyPr wrap="square" lIns="0" tIns="0" rIns="0" bIns="0" rtlCol="0"/>
          <a:lstStyle/>
          <a:p>
            <a:endParaRPr/>
          </a:p>
        </p:txBody>
      </p:sp>
      <p:sp>
        <p:nvSpPr>
          <p:cNvPr id="72" name="object 26"/>
          <p:cNvSpPr txBox="1">
            <a:spLocks/>
          </p:cNvSpPr>
          <p:nvPr/>
        </p:nvSpPr>
        <p:spPr>
          <a:xfrm>
            <a:off x="896158" y="607157"/>
            <a:ext cx="1942188" cy="382156"/>
          </a:xfrm>
          <a:prstGeom prst="rect">
            <a:avLst/>
          </a:prstGeom>
        </p:spPr>
        <p:txBody>
          <a:bodyPr vert="horz" wrap="square" lIns="0" tIns="12700" rIns="0" bIns="0" rtlCol="0">
            <a:spAutoFit/>
          </a:bodyPr>
          <a:lstStyle>
            <a:lvl1pPr>
              <a:defRPr sz="2400" b="0" i="0" u="sng">
                <a:solidFill>
                  <a:schemeClr val="tx1"/>
                </a:solidFill>
                <a:latin typeface="Century Gothic"/>
                <a:ea typeface="+mj-ea"/>
                <a:cs typeface="Century Gothic"/>
              </a:defRPr>
            </a:lvl1pPr>
          </a:lstStyle>
          <a:p>
            <a:pPr marL="12700">
              <a:spcBef>
                <a:spcPts val="100"/>
              </a:spcBef>
            </a:pPr>
            <a:r>
              <a:rPr lang="es-EC" b="1" u="none" dirty="0">
                <a:solidFill>
                  <a:srgbClr val="17375E"/>
                </a:solidFill>
                <a:latin typeface="Arial"/>
                <a:cs typeface="Arial"/>
              </a:rPr>
              <a:t>AGENDA</a:t>
            </a:r>
          </a:p>
        </p:txBody>
      </p:sp>
      <p:sp>
        <p:nvSpPr>
          <p:cNvPr id="74" name="object 25"/>
          <p:cNvSpPr/>
          <p:nvPr/>
        </p:nvSpPr>
        <p:spPr>
          <a:xfrm>
            <a:off x="891076" y="4358640"/>
            <a:ext cx="175724" cy="213360"/>
          </a:xfrm>
          <a:prstGeom prst="rect">
            <a:avLst/>
          </a:prstGeom>
          <a:blipFill>
            <a:blip r:embed="rId5" cstate="print"/>
            <a:stretch>
              <a:fillRect/>
            </a:stretch>
          </a:blipFill>
        </p:spPr>
        <p:txBody>
          <a:bodyPr wrap="square" lIns="0" tIns="0" rIns="0" bIns="0" rtlCol="0"/>
          <a:lstStyle/>
          <a:p>
            <a:endParaRPr/>
          </a:p>
        </p:txBody>
      </p:sp>
      <p:sp>
        <p:nvSpPr>
          <p:cNvPr id="75" name="object 25"/>
          <p:cNvSpPr/>
          <p:nvPr/>
        </p:nvSpPr>
        <p:spPr>
          <a:xfrm>
            <a:off x="891076" y="4815840"/>
            <a:ext cx="175724" cy="213360"/>
          </a:xfrm>
          <a:prstGeom prst="rect">
            <a:avLst/>
          </a:prstGeom>
          <a:blipFill>
            <a:blip r:embed="rId5" cstate="print"/>
            <a:stretch>
              <a:fillRect/>
            </a:stretch>
          </a:blipFill>
        </p:spPr>
        <p:txBody>
          <a:bodyPr wrap="square" lIns="0" tIns="0" rIns="0" bIns="0" rtlCol="0"/>
          <a:lstStyle/>
          <a:p>
            <a:endParaRPr/>
          </a:p>
        </p:txBody>
      </p:sp>
      <p:pic>
        <p:nvPicPr>
          <p:cNvPr id="19" name="Picture 4" descr="Image result for ESP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sp>
        <p:nvSpPr>
          <p:cNvPr id="16" name="object 25"/>
          <p:cNvSpPr/>
          <p:nvPr/>
        </p:nvSpPr>
        <p:spPr>
          <a:xfrm>
            <a:off x="891076" y="5273040"/>
            <a:ext cx="175724" cy="213360"/>
          </a:xfrm>
          <a:prstGeom prst="rect">
            <a:avLst/>
          </a:prstGeom>
          <a:blipFill>
            <a:blip r:embed="rId5" cstate="print"/>
            <a:stretch>
              <a:fillRect/>
            </a:stretch>
          </a:blipFill>
        </p:spPr>
        <p:txBody>
          <a:bodyPr wrap="square" lIns="0" tIns="0" rIns="0" bIns="0" rtlCol="0"/>
          <a:lstStyle/>
          <a:p>
            <a:endParaRPr/>
          </a:p>
        </p:txBody>
      </p:sp>
      <p:sp>
        <p:nvSpPr>
          <p:cNvPr id="3" name="Slide Number Placeholder 2">
            <a:extLst>
              <a:ext uri="{FF2B5EF4-FFF2-40B4-BE49-F238E27FC236}">
                <a16:creationId xmlns:a16="http://schemas.microsoft.com/office/drawing/2014/main" id="{306EBC8F-C18E-4D98-AC71-2B5F8643DC15}"/>
              </a:ext>
            </a:extLst>
          </p:cNvPr>
          <p:cNvSpPr>
            <a:spLocks noGrp="1"/>
          </p:cNvSpPr>
          <p:nvPr>
            <p:ph type="sldNum" sz="quarter" idx="12"/>
          </p:nvPr>
        </p:nvSpPr>
        <p:spPr/>
        <p:txBody>
          <a:bodyPr/>
          <a:lstStyle/>
          <a:p>
            <a:fld id="{C177EADD-98D3-4FC8-9829-0BB7E7867898}" type="slidenum">
              <a:rPr lang="es-EC" smtClean="0"/>
              <a:pPr/>
              <a:t>11</a:t>
            </a:fld>
            <a:r>
              <a:rPr lang="es-EC"/>
              <a:t> de 31</a:t>
            </a:r>
            <a:endParaRPr lang="es-EC" dirty="0"/>
          </a:p>
        </p:txBody>
      </p:sp>
      <p:sp>
        <p:nvSpPr>
          <p:cNvPr id="21" name="object 25"/>
          <p:cNvSpPr/>
          <p:nvPr/>
        </p:nvSpPr>
        <p:spPr>
          <a:xfrm>
            <a:off x="893348" y="5684748"/>
            <a:ext cx="175724" cy="213360"/>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90842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2B39C9C-45E8-40E0-9746-C1647785E38D}"/>
              </a:ext>
            </a:extLst>
          </p:cNvPr>
          <p:cNvSpPr/>
          <p:nvPr/>
        </p:nvSpPr>
        <p:spPr>
          <a:xfrm>
            <a:off x="8776049" y="1612530"/>
            <a:ext cx="2529191" cy="636225"/>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2200" b="1" dirty="0">
                <a:solidFill>
                  <a:schemeClr val="bg1"/>
                </a:solidFill>
                <a:latin typeface="Arial" panose="020B0604020202020204" pitchFamily="34" charset="0"/>
                <a:cs typeface="Arial" panose="020B0604020202020204" pitchFamily="34" charset="0"/>
              </a:rPr>
              <a:t>Alcance</a:t>
            </a:r>
          </a:p>
        </p:txBody>
      </p:sp>
      <p:sp>
        <p:nvSpPr>
          <p:cNvPr id="2" name="Rectangle: Rounded Corners 1">
            <a:extLst>
              <a:ext uri="{FF2B5EF4-FFF2-40B4-BE49-F238E27FC236}">
                <a16:creationId xmlns:a16="http://schemas.microsoft.com/office/drawing/2014/main" id="{78B572A1-B941-4A28-ACD3-9DAA33CB5A61}"/>
              </a:ext>
            </a:extLst>
          </p:cNvPr>
          <p:cNvSpPr/>
          <p:nvPr/>
        </p:nvSpPr>
        <p:spPr>
          <a:xfrm>
            <a:off x="8107143" y="2610349"/>
            <a:ext cx="3870363" cy="2541201"/>
          </a:xfrm>
          <a:prstGeom prst="roundRect">
            <a:avLst>
              <a:gd name="adj" fmla="val 706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s-ES" dirty="0">
                <a:latin typeface="Arial" panose="020B0604020202020204" pitchFamily="34" charset="0"/>
                <a:cs typeface="Arial" panose="020B0604020202020204" pitchFamily="34" charset="0"/>
              </a:rPr>
              <a:t>En este trabajo se diseñará el sistema de información para la valoración del nivel de sismicidad volcánica, utilizando herramientas y definiciones de analítica de datos</a:t>
            </a:r>
            <a:r>
              <a:rPr lang="es-ES" dirty="0">
                <a:solidFill>
                  <a:schemeClr val="bg1"/>
                </a:solidFill>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17" name="object 17"/>
          <p:cNvSpPr/>
          <p:nvPr/>
        </p:nvSpPr>
        <p:spPr>
          <a:xfrm>
            <a:off x="0" y="1076960"/>
            <a:ext cx="12192000" cy="93979"/>
          </a:xfrm>
          <a:prstGeom prst="rect">
            <a:avLst/>
          </a:prstGeom>
          <a:blipFill>
            <a:blip r:embed="rId3" cstate="print"/>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81" name="Título 4"/>
          <p:cNvSpPr>
            <a:spLocks noGrp="1"/>
          </p:cNvSpPr>
          <p:nvPr>
            <p:ph type="title"/>
          </p:nvPr>
        </p:nvSpPr>
        <p:spPr>
          <a:xfrm>
            <a:off x="369651" y="288486"/>
            <a:ext cx="11207147" cy="369332"/>
          </a:xfrm>
        </p:spPr>
        <p:txBody>
          <a:bodyPr>
            <a:normAutofit fontScale="90000"/>
          </a:bodyPr>
          <a:lstStyle/>
          <a:p>
            <a:r>
              <a:rPr lang="es-EC" b="1" u="none" kern="1200" dirty="0">
                <a:solidFill>
                  <a:srgbClr val="17375E"/>
                </a:solidFill>
                <a:latin typeface="Arial"/>
                <a:cs typeface="Arial"/>
              </a:rPr>
              <a:t> </a:t>
            </a:r>
            <a:r>
              <a:rPr lang="es-EC" b="1" spc="-5" dirty="0">
                <a:solidFill>
                  <a:srgbClr val="17375E"/>
                </a:solidFill>
                <a:latin typeface="Arial"/>
                <a:cs typeface="Arial"/>
              </a:rPr>
              <a:t>Hipótesis y Alcance</a:t>
            </a:r>
            <a:endParaRPr lang="es-EC" b="1" u="none" kern="1200" dirty="0">
              <a:solidFill>
                <a:srgbClr val="17375E"/>
              </a:solidFill>
              <a:latin typeface="Arial"/>
              <a:cs typeface="Arial"/>
            </a:endParaRPr>
          </a:p>
        </p:txBody>
      </p:sp>
      <p:sp>
        <p:nvSpPr>
          <p:cNvPr id="20" name="TextBox 4"/>
          <p:cNvSpPr txBox="1"/>
          <p:nvPr/>
        </p:nvSpPr>
        <p:spPr>
          <a:xfrm>
            <a:off x="5785598" y="1076960"/>
            <a:ext cx="11582400" cy="923330"/>
          </a:xfrm>
          <a:prstGeom prst="rect">
            <a:avLst/>
          </a:prstGeom>
          <a:noFill/>
        </p:spPr>
        <p:txBody>
          <a:bodyPr wrap="square" rtlCol="0">
            <a:spAutoFit/>
          </a:bodyPr>
          <a:lstStyle/>
          <a:p>
            <a:pPr algn="just"/>
            <a:endParaRPr lang="es-EC" b="1" dirty="0"/>
          </a:p>
          <a:p>
            <a:pPr algn="just"/>
            <a:endParaRPr lang="es-EC" b="1" dirty="0"/>
          </a:p>
          <a:p>
            <a:pPr algn="just">
              <a:buClr>
                <a:schemeClr val="accent6">
                  <a:lumMod val="75000"/>
                </a:schemeClr>
              </a:buClr>
            </a:pPr>
            <a:endParaRPr lang="es-EC" kern="0" dirty="0">
              <a:solidFill>
                <a:schemeClr val="tx1">
                  <a:lumMod val="50000"/>
                  <a:lumOff val="50000"/>
                </a:schemeClr>
              </a:solidFill>
            </a:endParaRPr>
          </a:p>
        </p:txBody>
      </p:sp>
      <p:pic>
        <p:nvPicPr>
          <p:cNvPr id="11" name="Picture 4" descr="Image result for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 5">
            <a:extLst>
              <a:ext uri="{FF2B5EF4-FFF2-40B4-BE49-F238E27FC236}">
                <a16:creationId xmlns:a16="http://schemas.microsoft.com/office/drawing/2014/main" id="{3163462E-CA30-49F2-9C69-A42B50EBA55E}"/>
              </a:ext>
            </a:extLst>
          </p:cNvPr>
          <p:cNvGraphicFramePr/>
          <p:nvPr>
            <p:extLst>
              <p:ext uri="{D42A27DB-BD31-4B8C-83A1-F6EECF244321}">
                <p14:modId xmlns:p14="http://schemas.microsoft.com/office/powerpoint/2010/main" val="375747561"/>
              </p:ext>
            </p:extLst>
          </p:nvPr>
        </p:nvGraphicFramePr>
        <p:xfrm>
          <a:off x="51521" y="2240923"/>
          <a:ext cx="7858380" cy="36321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ectangle: Rounded Corners 6">
            <a:extLst>
              <a:ext uri="{FF2B5EF4-FFF2-40B4-BE49-F238E27FC236}">
                <a16:creationId xmlns:a16="http://schemas.microsoft.com/office/drawing/2014/main" id="{1559BDD5-6786-43E5-B82A-1809E00A03D8}"/>
              </a:ext>
            </a:extLst>
          </p:cNvPr>
          <p:cNvSpPr/>
          <p:nvPr/>
        </p:nvSpPr>
        <p:spPr>
          <a:xfrm>
            <a:off x="1159471" y="1705452"/>
            <a:ext cx="6270335" cy="636225"/>
          </a:xfrm>
          <a:prstGeom prst="roundRect">
            <a:avLst/>
          </a:prstGeom>
          <a:solidFill>
            <a:schemeClr val="accent6">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2200" b="1" dirty="0">
                <a:solidFill>
                  <a:schemeClr val="bg1"/>
                </a:solidFill>
                <a:latin typeface="Arial" panose="020B0604020202020204" pitchFamily="34" charset="0"/>
                <a:cs typeface="Arial" panose="020B0604020202020204" pitchFamily="34" charset="0"/>
              </a:rPr>
              <a:t>Hipótesis</a:t>
            </a:r>
          </a:p>
        </p:txBody>
      </p:sp>
      <p:cxnSp>
        <p:nvCxnSpPr>
          <p:cNvPr id="9" name="Straight Arrow Connector 8">
            <a:extLst>
              <a:ext uri="{FF2B5EF4-FFF2-40B4-BE49-F238E27FC236}">
                <a16:creationId xmlns:a16="http://schemas.microsoft.com/office/drawing/2014/main" id="{3A1E582E-A5A1-4E8D-B12D-C57893797A47}"/>
              </a:ext>
            </a:extLst>
          </p:cNvPr>
          <p:cNvCxnSpPr>
            <a:cxnSpLocks/>
            <a:stCxn id="3" idx="2"/>
            <a:endCxn id="2" idx="0"/>
          </p:cNvCxnSpPr>
          <p:nvPr/>
        </p:nvCxnSpPr>
        <p:spPr>
          <a:xfrm>
            <a:off x="10040645" y="2248755"/>
            <a:ext cx="1680" cy="361594"/>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pic>
        <p:nvPicPr>
          <p:cNvPr id="1026" name="Picture 2" descr="ScErp Erp | Home">
            <a:extLst>
              <a:ext uri="{FF2B5EF4-FFF2-40B4-BE49-F238E27FC236}">
                <a16:creationId xmlns:a16="http://schemas.microsoft.com/office/drawing/2014/main" id="{FA1B5E34-4FB8-4DBB-969A-6C786C213AB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17895" y="4580140"/>
            <a:ext cx="24003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11">
            <a:extLst>
              <a:ext uri="{FF2B5EF4-FFF2-40B4-BE49-F238E27FC236}">
                <a16:creationId xmlns:a16="http://schemas.microsoft.com/office/drawing/2014/main" id="{1E8F2C73-808C-4746-A863-3CBFBAB1940F}"/>
              </a:ext>
            </a:extLst>
          </p:cNvPr>
          <p:cNvSpPr>
            <a:spLocks noGrp="1"/>
          </p:cNvSpPr>
          <p:nvPr>
            <p:ph type="sldNum" sz="quarter" idx="12"/>
          </p:nvPr>
        </p:nvSpPr>
        <p:spPr/>
        <p:txBody>
          <a:bodyPr/>
          <a:lstStyle/>
          <a:p>
            <a:fld id="{C177EADD-98D3-4FC8-9829-0BB7E7867898}" type="slidenum">
              <a:rPr lang="es-EC" smtClean="0"/>
              <a:pPr/>
              <a:t>12</a:t>
            </a:fld>
            <a:r>
              <a:rPr lang="es-EC"/>
              <a:t> de 31</a:t>
            </a:r>
            <a:endParaRPr lang="es-EC" dirty="0"/>
          </a:p>
        </p:txBody>
      </p:sp>
    </p:spTree>
    <p:extLst>
      <p:ext uri="{BB962C8B-B14F-4D97-AF65-F5344CB8AC3E}">
        <p14:creationId xmlns:p14="http://schemas.microsoft.com/office/powerpoint/2010/main" val="4182284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18"/>
          <p:cNvSpPr/>
          <p:nvPr/>
        </p:nvSpPr>
        <p:spPr>
          <a:xfrm>
            <a:off x="1071884" y="3404616"/>
            <a:ext cx="9900916" cy="405384"/>
          </a:xfrm>
          <a:prstGeom prst="rect">
            <a:avLst/>
          </a:prstGeom>
          <a:blipFill>
            <a:blip r:embed="rId3" cstate="print"/>
            <a:stretch>
              <a:fillRect/>
            </a:stretch>
          </a:blipFill>
        </p:spPr>
        <p:txBody>
          <a:bodyPr wrap="square" lIns="0" tIns="0" rIns="0" bIns="0" rtlCol="0"/>
          <a:lstStyle/>
          <a:p>
            <a:endParaRPr/>
          </a:p>
        </p:txBody>
      </p:sp>
      <p:sp>
        <p:nvSpPr>
          <p:cNvPr id="17" name="object 17"/>
          <p:cNvSpPr/>
          <p:nvPr/>
        </p:nvSpPr>
        <p:spPr>
          <a:xfrm>
            <a:off x="0" y="1076960"/>
            <a:ext cx="12192000" cy="93979"/>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65" name="object 19"/>
          <p:cNvSpPr/>
          <p:nvPr/>
        </p:nvSpPr>
        <p:spPr>
          <a:xfrm>
            <a:off x="896161" y="1710532"/>
            <a:ext cx="175724" cy="213360"/>
          </a:xfrm>
          <a:prstGeom prst="rect">
            <a:avLst/>
          </a:prstGeom>
          <a:blipFill>
            <a:blip r:embed="rId5" cstate="print"/>
            <a:stretch>
              <a:fillRect/>
            </a:stretch>
          </a:blipFill>
        </p:spPr>
        <p:txBody>
          <a:bodyPr wrap="square" lIns="0" tIns="0" rIns="0" bIns="0" rtlCol="0"/>
          <a:lstStyle/>
          <a:p>
            <a:endParaRPr/>
          </a:p>
        </p:txBody>
      </p:sp>
      <p:sp>
        <p:nvSpPr>
          <p:cNvPr id="66" name="object 20"/>
          <p:cNvSpPr/>
          <p:nvPr/>
        </p:nvSpPr>
        <p:spPr>
          <a:xfrm>
            <a:off x="896158" y="2169256"/>
            <a:ext cx="165155" cy="193548"/>
          </a:xfrm>
          <a:prstGeom prst="rect">
            <a:avLst/>
          </a:prstGeom>
          <a:blipFill>
            <a:blip r:embed="rId5" cstate="print"/>
            <a:stretch>
              <a:fillRect/>
            </a:stretch>
          </a:blipFill>
        </p:spPr>
        <p:txBody>
          <a:bodyPr wrap="square" lIns="0" tIns="0" rIns="0" bIns="0" rtlCol="0"/>
          <a:lstStyle/>
          <a:p>
            <a:endParaRPr/>
          </a:p>
        </p:txBody>
      </p:sp>
      <p:sp>
        <p:nvSpPr>
          <p:cNvPr id="67" name="object 21"/>
          <p:cNvSpPr/>
          <p:nvPr/>
        </p:nvSpPr>
        <p:spPr>
          <a:xfrm>
            <a:off x="896161" y="2588356"/>
            <a:ext cx="175724" cy="213360"/>
          </a:xfrm>
          <a:prstGeom prst="rect">
            <a:avLst/>
          </a:prstGeom>
          <a:blipFill>
            <a:blip r:embed="rId5" cstate="print"/>
            <a:stretch>
              <a:fillRect/>
            </a:stretch>
          </a:blipFill>
        </p:spPr>
        <p:txBody>
          <a:bodyPr wrap="square" lIns="0" tIns="0" rIns="0" bIns="0" rtlCol="0"/>
          <a:lstStyle/>
          <a:p>
            <a:endParaRPr/>
          </a:p>
        </p:txBody>
      </p:sp>
      <p:sp>
        <p:nvSpPr>
          <p:cNvPr id="68" name="object 22"/>
          <p:cNvSpPr/>
          <p:nvPr/>
        </p:nvSpPr>
        <p:spPr>
          <a:xfrm>
            <a:off x="896161" y="3027268"/>
            <a:ext cx="175724" cy="213360"/>
          </a:xfrm>
          <a:prstGeom prst="rect">
            <a:avLst/>
          </a:prstGeom>
          <a:blipFill>
            <a:blip r:embed="rId5" cstate="print"/>
            <a:stretch>
              <a:fillRect/>
            </a:stretch>
          </a:blipFill>
        </p:spPr>
        <p:txBody>
          <a:bodyPr wrap="square" lIns="0" tIns="0" rIns="0" bIns="0" rtlCol="0"/>
          <a:lstStyle/>
          <a:p>
            <a:endParaRPr/>
          </a:p>
        </p:txBody>
      </p:sp>
      <p:sp>
        <p:nvSpPr>
          <p:cNvPr id="69" name="object 23"/>
          <p:cNvSpPr/>
          <p:nvPr/>
        </p:nvSpPr>
        <p:spPr>
          <a:xfrm>
            <a:off x="896161" y="3466179"/>
            <a:ext cx="175724" cy="213360"/>
          </a:xfrm>
          <a:prstGeom prst="rect">
            <a:avLst/>
          </a:prstGeom>
          <a:blipFill>
            <a:blip r:embed="rId5" cstate="print"/>
            <a:stretch>
              <a:fillRect/>
            </a:stretch>
          </a:blipFill>
        </p:spPr>
        <p:txBody>
          <a:bodyPr wrap="square" lIns="0" tIns="0" rIns="0" bIns="0" rtlCol="0"/>
          <a:lstStyle/>
          <a:p>
            <a:endParaRPr/>
          </a:p>
        </p:txBody>
      </p:sp>
      <p:sp>
        <p:nvSpPr>
          <p:cNvPr id="70" name="object 24"/>
          <p:cNvSpPr txBox="1"/>
          <p:nvPr/>
        </p:nvSpPr>
        <p:spPr>
          <a:xfrm>
            <a:off x="1186479" y="1543295"/>
            <a:ext cx="10996631" cy="4908780"/>
          </a:xfrm>
          <a:prstGeom prst="rect">
            <a:avLst/>
          </a:prstGeom>
        </p:spPr>
        <p:txBody>
          <a:bodyPr vert="horz" wrap="square" lIns="0" tIns="85090" rIns="0" bIns="0" rtlCol="0">
            <a:spAutoFit/>
          </a:bodyPr>
          <a:lstStyle/>
          <a:p>
            <a:pPr marL="52705">
              <a:spcBef>
                <a:spcPts val="670"/>
              </a:spcBef>
            </a:pPr>
            <a:r>
              <a:rPr lang="es-EC" sz="2400" b="1" spc="-5" dirty="0">
                <a:solidFill>
                  <a:srgbClr val="17375E"/>
                </a:solidFill>
                <a:latin typeface="Arial"/>
                <a:cs typeface="Arial"/>
              </a:rPr>
              <a:t>Contexto del Problema</a:t>
            </a:r>
            <a:endParaRPr sz="2400" dirty="0">
              <a:latin typeface="Arial"/>
              <a:cs typeface="Arial"/>
            </a:endParaRPr>
          </a:p>
          <a:p>
            <a:pPr marL="52705">
              <a:spcBef>
                <a:spcPts val="580"/>
              </a:spcBef>
            </a:pPr>
            <a:r>
              <a:rPr lang="es-EC" sz="2400" b="1" spc="-5" dirty="0">
                <a:solidFill>
                  <a:srgbClr val="17375E"/>
                </a:solidFill>
                <a:latin typeface="Arial"/>
                <a:cs typeface="Arial"/>
              </a:rPr>
              <a:t>Planteamiento del Problema</a:t>
            </a:r>
          </a:p>
          <a:p>
            <a:pPr marL="52705">
              <a:spcBef>
                <a:spcPts val="580"/>
              </a:spcBef>
            </a:pPr>
            <a:r>
              <a:rPr lang="es-EC" sz="2400" b="1" spc="-5" dirty="0">
                <a:solidFill>
                  <a:srgbClr val="17375E"/>
                </a:solidFill>
                <a:latin typeface="Arial"/>
                <a:cs typeface="Arial"/>
              </a:rPr>
              <a:t>Objetivos</a:t>
            </a:r>
          </a:p>
          <a:p>
            <a:pPr marL="52705">
              <a:spcBef>
                <a:spcPts val="580"/>
              </a:spcBef>
            </a:pPr>
            <a:r>
              <a:rPr lang="es-EC" sz="2400" b="1" spc="-5" dirty="0">
                <a:solidFill>
                  <a:srgbClr val="17375E"/>
                </a:solidFill>
                <a:latin typeface="Arial"/>
                <a:cs typeface="Arial"/>
              </a:rPr>
              <a:t>Hipótesis y Alcance</a:t>
            </a:r>
            <a:endParaRPr lang="es-EC" sz="2400" dirty="0">
              <a:latin typeface="Arial"/>
              <a:cs typeface="Arial"/>
            </a:endParaRPr>
          </a:p>
          <a:p>
            <a:pPr marL="52705">
              <a:spcBef>
                <a:spcPts val="580"/>
              </a:spcBef>
            </a:pPr>
            <a:r>
              <a:rPr lang="es-ES" sz="2400" b="1" spc="-5" dirty="0">
                <a:solidFill>
                  <a:srgbClr val="17375E"/>
                </a:solidFill>
                <a:latin typeface="Arial"/>
                <a:cs typeface="Arial"/>
              </a:rPr>
              <a:t>Revisión inicial de literatura</a:t>
            </a:r>
            <a:endParaRPr lang="es-EC" sz="2400" b="1" spc="-5" dirty="0">
              <a:solidFill>
                <a:srgbClr val="17375E"/>
              </a:solidFill>
              <a:latin typeface="Arial"/>
              <a:cs typeface="Arial"/>
            </a:endParaRPr>
          </a:p>
          <a:p>
            <a:pPr marL="52705">
              <a:spcBef>
                <a:spcPts val="580"/>
              </a:spcBef>
            </a:pPr>
            <a:r>
              <a:rPr lang="es-EC" sz="2400" b="1" spc="-5" dirty="0">
                <a:solidFill>
                  <a:srgbClr val="17375E"/>
                </a:solidFill>
                <a:latin typeface="Arial"/>
                <a:cs typeface="Arial"/>
              </a:rPr>
              <a:t>Arquitectura de Solución</a:t>
            </a:r>
          </a:p>
          <a:p>
            <a:pPr marL="52705">
              <a:spcBef>
                <a:spcPts val="580"/>
              </a:spcBef>
            </a:pPr>
            <a:r>
              <a:rPr lang="es-ES" sz="2400" b="1" spc="-5" dirty="0">
                <a:solidFill>
                  <a:srgbClr val="17375E"/>
                </a:solidFill>
                <a:latin typeface="Arial"/>
                <a:cs typeface="Arial"/>
              </a:rPr>
              <a:t>Desarrollo de la aplicación BI</a:t>
            </a:r>
          </a:p>
          <a:p>
            <a:pPr marL="52705">
              <a:spcBef>
                <a:spcPts val="580"/>
              </a:spcBef>
            </a:pPr>
            <a:r>
              <a:rPr lang="es-ES" sz="2400" b="1" spc="-5" dirty="0">
                <a:solidFill>
                  <a:srgbClr val="17375E"/>
                </a:solidFill>
                <a:latin typeface="Arial"/>
                <a:cs typeface="Arial"/>
              </a:rPr>
              <a:t>Sistema Propuesto</a:t>
            </a:r>
          </a:p>
          <a:p>
            <a:pPr marL="52705" marR="5957570">
              <a:lnSpc>
                <a:spcPct val="120000"/>
              </a:lnSpc>
            </a:pPr>
            <a:r>
              <a:rPr lang="es-ES" sz="2400" b="1" spc="-5" dirty="0">
                <a:solidFill>
                  <a:srgbClr val="17375E"/>
                </a:solidFill>
                <a:latin typeface="Arial"/>
                <a:cs typeface="Arial"/>
              </a:rPr>
              <a:t>Resultados Obtenidos</a:t>
            </a:r>
          </a:p>
          <a:p>
            <a:pPr marL="52705" marR="5957570">
              <a:lnSpc>
                <a:spcPct val="120000"/>
              </a:lnSpc>
            </a:pPr>
            <a:r>
              <a:rPr lang="es-ES" sz="2400" b="1" spc="-5" dirty="0">
                <a:solidFill>
                  <a:srgbClr val="17375E"/>
                </a:solidFill>
                <a:latin typeface="Arial"/>
                <a:cs typeface="Arial"/>
              </a:rPr>
              <a:t>Conclusiones y Futuras líneas de trabajo</a:t>
            </a:r>
            <a:endParaRPr lang="es-EC" sz="2400" b="1" spc="-5" dirty="0">
              <a:solidFill>
                <a:srgbClr val="17375E"/>
              </a:solidFill>
              <a:latin typeface="Arial"/>
              <a:cs typeface="Arial"/>
            </a:endParaRPr>
          </a:p>
        </p:txBody>
      </p:sp>
      <p:sp>
        <p:nvSpPr>
          <p:cNvPr id="71" name="object 25"/>
          <p:cNvSpPr/>
          <p:nvPr/>
        </p:nvSpPr>
        <p:spPr>
          <a:xfrm>
            <a:off x="896161" y="3905091"/>
            <a:ext cx="175724" cy="213360"/>
          </a:xfrm>
          <a:prstGeom prst="rect">
            <a:avLst/>
          </a:prstGeom>
          <a:blipFill>
            <a:blip r:embed="rId5" cstate="print"/>
            <a:stretch>
              <a:fillRect/>
            </a:stretch>
          </a:blipFill>
        </p:spPr>
        <p:txBody>
          <a:bodyPr wrap="square" lIns="0" tIns="0" rIns="0" bIns="0" rtlCol="0"/>
          <a:lstStyle/>
          <a:p>
            <a:endParaRPr/>
          </a:p>
        </p:txBody>
      </p:sp>
      <p:sp>
        <p:nvSpPr>
          <p:cNvPr id="72" name="object 26"/>
          <p:cNvSpPr txBox="1">
            <a:spLocks/>
          </p:cNvSpPr>
          <p:nvPr/>
        </p:nvSpPr>
        <p:spPr>
          <a:xfrm>
            <a:off x="896158" y="607157"/>
            <a:ext cx="1942188" cy="382156"/>
          </a:xfrm>
          <a:prstGeom prst="rect">
            <a:avLst/>
          </a:prstGeom>
        </p:spPr>
        <p:txBody>
          <a:bodyPr vert="horz" wrap="square" lIns="0" tIns="12700" rIns="0" bIns="0" rtlCol="0">
            <a:spAutoFit/>
          </a:bodyPr>
          <a:lstStyle>
            <a:lvl1pPr>
              <a:defRPr sz="2400" b="0" i="0" u="sng">
                <a:solidFill>
                  <a:schemeClr val="tx1"/>
                </a:solidFill>
                <a:latin typeface="Century Gothic"/>
                <a:ea typeface="+mj-ea"/>
                <a:cs typeface="Century Gothic"/>
              </a:defRPr>
            </a:lvl1pPr>
          </a:lstStyle>
          <a:p>
            <a:pPr marL="12700">
              <a:spcBef>
                <a:spcPts val="100"/>
              </a:spcBef>
            </a:pPr>
            <a:r>
              <a:rPr lang="es-EC" b="1" u="none" dirty="0">
                <a:solidFill>
                  <a:srgbClr val="17375E"/>
                </a:solidFill>
                <a:latin typeface="Arial"/>
                <a:cs typeface="Arial"/>
              </a:rPr>
              <a:t>AGENDA</a:t>
            </a:r>
          </a:p>
        </p:txBody>
      </p:sp>
      <p:sp>
        <p:nvSpPr>
          <p:cNvPr id="74" name="object 25"/>
          <p:cNvSpPr/>
          <p:nvPr/>
        </p:nvSpPr>
        <p:spPr>
          <a:xfrm>
            <a:off x="891076" y="4358640"/>
            <a:ext cx="175724" cy="213360"/>
          </a:xfrm>
          <a:prstGeom prst="rect">
            <a:avLst/>
          </a:prstGeom>
          <a:blipFill>
            <a:blip r:embed="rId5" cstate="print"/>
            <a:stretch>
              <a:fillRect/>
            </a:stretch>
          </a:blipFill>
        </p:spPr>
        <p:txBody>
          <a:bodyPr wrap="square" lIns="0" tIns="0" rIns="0" bIns="0" rtlCol="0"/>
          <a:lstStyle/>
          <a:p>
            <a:endParaRPr/>
          </a:p>
        </p:txBody>
      </p:sp>
      <p:sp>
        <p:nvSpPr>
          <p:cNvPr id="75" name="object 25"/>
          <p:cNvSpPr/>
          <p:nvPr/>
        </p:nvSpPr>
        <p:spPr>
          <a:xfrm>
            <a:off x="891076" y="4815840"/>
            <a:ext cx="175724" cy="213360"/>
          </a:xfrm>
          <a:prstGeom prst="rect">
            <a:avLst/>
          </a:prstGeom>
          <a:blipFill>
            <a:blip r:embed="rId5" cstate="print"/>
            <a:stretch>
              <a:fillRect/>
            </a:stretch>
          </a:blipFill>
        </p:spPr>
        <p:txBody>
          <a:bodyPr wrap="square" lIns="0" tIns="0" rIns="0" bIns="0" rtlCol="0"/>
          <a:lstStyle/>
          <a:p>
            <a:endParaRPr/>
          </a:p>
        </p:txBody>
      </p:sp>
      <p:pic>
        <p:nvPicPr>
          <p:cNvPr id="19" name="Picture 4" descr="Image result for ESP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sp>
        <p:nvSpPr>
          <p:cNvPr id="16" name="object 25"/>
          <p:cNvSpPr/>
          <p:nvPr/>
        </p:nvSpPr>
        <p:spPr>
          <a:xfrm>
            <a:off x="891076" y="5273040"/>
            <a:ext cx="175724" cy="213360"/>
          </a:xfrm>
          <a:prstGeom prst="rect">
            <a:avLst/>
          </a:prstGeom>
          <a:blipFill>
            <a:blip r:embed="rId5" cstate="print"/>
            <a:stretch>
              <a:fillRect/>
            </a:stretch>
          </a:blipFill>
        </p:spPr>
        <p:txBody>
          <a:bodyPr wrap="square" lIns="0" tIns="0" rIns="0" bIns="0" rtlCol="0"/>
          <a:lstStyle/>
          <a:p>
            <a:endParaRPr/>
          </a:p>
        </p:txBody>
      </p:sp>
      <p:sp>
        <p:nvSpPr>
          <p:cNvPr id="3" name="Slide Number Placeholder 2">
            <a:extLst>
              <a:ext uri="{FF2B5EF4-FFF2-40B4-BE49-F238E27FC236}">
                <a16:creationId xmlns:a16="http://schemas.microsoft.com/office/drawing/2014/main" id="{9D685851-056D-422B-965F-111932C69B2A}"/>
              </a:ext>
            </a:extLst>
          </p:cNvPr>
          <p:cNvSpPr>
            <a:spLocks noGrp="1"/>
          </p:cNvSpPr>
          <p:nvPr>
            <p:ph type="sldNum" sz="quarter" idx="12"/>
          </p:nvPr>
        </p:nvSpPr>
        <p:spPr/>
        <p:txBody>
          <a:bodyPr/>
          <a:lstStyle/>
          <a:p>
            <a:fld id="{C177EADD-98D3-4FC8-9829-0BB7E7867898}" type="slidenum">
              <a:rPr lang="es-EC" smtClean="0"/>
              <a:pPr/>
              <a:t>13</a:t>
            </a:fld>
            <a:r>
              <a:rPr lang="es-EC"/>
              <a:t> de 31</a:t>
            </a:r>
            <a:endParaRPr lang="es-EC" dirty="0"/>
          </a:p>
        </p:txBody>
      </p:sp>
      <p:sp>
        <p:nvSpPr>
          <p:cNvPr id="21" name="object 25"/>
          <p:cNvSpPr/>
          <p:nvPr/>
        </p:nvSpPr>
        <p:spPr>
          <a:xfrm>
            <a:off x="893348" y="5684746"/>
            <a:ext cx="175724" cy="213360"/>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2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2B39C9C-45E8-40E0-9746-C1647785E38D}"/>
              </a:ext>
            </a:extLst>
          </p:cNvPr>
          <p:cNvSpPr/>
          <p:nvPr/>
        </p:nvSpPr>
        <p:spPr>
          <a:xfrm>
            <a:off x="6091555" y="1112049"/>
            <a:ext cx="2529191" cy="636225"/>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2200" b="1" dirty="0">
                <a:solidFill>
                  <a:schemeClr val="bg1"/>
                </a:solidFill>
                <a:latin typeface="Arial" panose="020B0604020202020204" pitchFamily="34" charset="0"/>
                <a:cs typeface="Arial" panose="020B0604020202020204" pitchFamily="34" charset="0"/>
              </a:rPr>
              <a:t>Resultados</a:t>
            </a:r>
          </a:p>
        </p:txBody>
      </p:sp>
      <p:sp>
        <p:nvSpPr>
          <p:cNvPr id="17" name="object 17"/>
          <p:cNvSpPr/>
          <p:nvPr/>
        </p:nvSpPr>
        <p:spPr>
          <a:xfrm>
            <a:off x="0" y="1076960"/>
            <a:ext cx="12192000" cy="93979"/>
          </a:xfrm>
          <a:prstGeom prst="rect">
            <a:avLst/>
          </a:prstGeom>
          <a:blipFill>
            <a:blip r:embed="rId3" cstate="print"/>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81" name="Título 4"/>
          <p:cNvSpPr>
            <a:spLocks noGrp="1"/>
          </p:cNvSpPr>
          <p:nvPr>
            <p:ph type="title"/>
          </p:nvPr>
        </p:nvSpPr>
        <p:spPr>
          <a:xfrm>
            <a:off x="369651" y="288486"/>
            <a:ext cx="11207147" cy="369332"/>
          </a:xfrm>
        </p:spPr>
        <p:txBody>
          <a:bodyPr>
            <a:normAutofit fontScale="90000"/>
          </a:bodyPr>
          <a:lstStyle/>
          <a:p>
            <a:r>
              <a:rPr lang="es-EC" b="1" u="none" kern="1200" dirty="0">
                <a:solidFill>
                  <a:srgbClr val="17375E"/>
                </a:solidFill>
                <a:latin typeface="Arial"/>
                <a:cs typeface="Arial"/>
              </a:rPr>
              <a:t> </a:t>
            </a:r>
            <a:r>
              <a:rPr lang="es-ES" b="1" spc="-5" dirty="0">
                <a:solidFill>
                  <a:srgbClr val="17375E"/>
                </a:solidFill>
                <a:latin typeface="Arial"/>
                <a:cs typeface="Arial"/>
              </a:rPr>
              <a:t>Revisión inicial de literatura</a:t>
            </a:r>
            <a:endParaRPr lang="es-EC" b="1" u="none" kern="1200" dirty="0">
              <a:solidFill>
                <a:srgbClr val="17375E"/>
              </a:solidFill>
              <a:latin typeface="Arial"/>
              <a:cs typeface="Arial"/>
            </a:endParaRPr>
          </a:p>
        </p:txBody>
      </p:sp>
      <p:pic>
        <p:nvPicPr>
          <p:cNvPr id="11" name="Picture 4" descr="Image result for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1559BDD5-6786-43E5-B82A-1809E00A03D8}"/>
              </a:ext>
            </a:extLst>
          </p:cNvPr>
          <p:cNvSpPr/>
          <p:nvPr/>
        </p:nvSpPr>
        <p:spPr>
          <a:xfrm>
            <a:off x="15814" y="1152993"/>
            <a:ext cx="5869709" cy="415056"/>
          </a:xfrm>
          <a:prstGeom prst="roundRect">
            <a:avLst/>
          </a:prstGeom>
          <a:solidFill>
            <a:schemeClr val="accent6">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r>
              <a:rPr lang="es-ES" sz="2200" b="1" dirty="0">
                <a:solidFill>
                  <a:schemeClr val="bg1"/>
                </a:solidFill>
                <a:latin typeface="Arial" panose="020B0604020202020204" pitchFamily="34" charset="0"/>
                <a:cs typeface="Arial" panose="020B0604020202020204" pitchFamily="34" charset="0"/>
              </a:rPr>
              <a:t>Pasos</a:t>
            </a:r>
          </a:p>
        </p:txBody>
      </p:sp>
      <p:sp>
        <p:nvSpPr>
          <p:cNvPr id="12" name="Slide Number Placeholder 11">
            <a:extLst>
              <a:ext uri="{FF2B5EF4-FFF2-40B4-BE49-F238E27FC236}">
                <a16:creationId xmlns:a16="http://schemas.microsoft.com/office/drawing/2014/main" id="{1E8F2C73-808C-4746-A863-3CBFBAB1940F}"/>
              </a:ext>
            </a:extLst>
          </p:cNvPr>
          <p:cNvSpPr>
            <a:spLocks noGrp="1"/>
          </p:cNvSpPr>
          <p:nvPr>
            <p:ph type="sldNum" sz="quarter" idx="12"/>
          </p:nvPr>
        </p:nvSpPr>
        <p:spPr/>
        <p:txBody>
          <a:bodyPr/>
          <a:lstStyle/>
          <a:p>
            <a:fld id="{C177EADD-98D3-4FC8-9829-0BB7E7867898}" type="slidenum">
              <a:rPr lang="es-EC" smtClean="0"/>
              <a:pPr/>
              <a:t>14</a:t>
            </a:fld>
            <a:r>
              <a:rPr lang="es-EC"/>
              <a:t> de 31</a:t>
            </a:r>
            <a:endParaRPr lang="es-EC" dirty="0"/>
          </a:p>
        </p:txBody>
      </p:sp>
      <p:graphicFrame>
        <p:nvGraphicFramePr>
          <p:cNvPr id="4" name="Diagrama 3"/>
          <p:cNvGraphicFramePr/>
          <p:nvPr>
            <p:extLst>
              <p:ext uri="{D42A27DB-BD31-4B8C-83A1-F6EECF244321}">
                <p14:modId xmlns:p14="http://schemas.microsoft.com/office/powerpoint/2010/main" val="172294428"/>
              </p:ext>
            </p:extLst>
          </p:nvPr>
        </p:nvGraphicFramePr>
        <p:xfrm>
          <a:off x="152290" y="1460310"/>
          <a:ext cx="5733233" cy="55273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 name="Imagen 7"/>
          <p:cNvPicPr>
            <a:picLocks noChangeAspect="1"/>
          </p:cNvPicPr>
          <p:nvPr/>
        </p:nvPicPr>
        <p:blipFill rotWithShape="1">
          <a:blip r:embed="rId10" cstate="print">
            <a:extLst>
              <a:ext uri="{28A0092B-C50C-407E-A947-70E740481C1C}">
                <a14:useLocalDpi xmlns:a14="http://schemas.microsoft.com/office/drawing/2010/main" val="0"/>
              </a:ext>
            </a:extLst>
          </a:blip>
          <a:srcRect r="4491"/>
          <a:stretch/>
        </p:blipFill>
        <p:spPr>
          <a:xfrm>
            <a:off x="97860" y="3894832"/>
            <a:ext cx="838310" cy="658299"/>
          </a:xfrm>
          <a:prstGeom prst="rect">
            <a:avLst/>
          </a:prstGeom>
        </p:spPr>
      </p:pic>
      <p:graphicFrame>
        <p:nvGraphicFramePr>
          <p:cNvPr id="2" name="Diagram 1">
            <a:extLst>
              <a:ext uri="{FF2B5EF4-FFF2-40B4-BE49-F238E27FC236}">
                <a16:creationId xmlns:a16="http://schemas.microsoft.com/office/drawing/2014/main" id="{74BDB2B5-473D-492A-BD3A-A92A7C2C02A1}"/>
              </a:ext>
            </a:extLst>
          </p:cNvPr>
          <p:cNvGraphicFramePr/>
          <p:nvPr>
            <p:extLst>
              <p:ext uri="{D42A27DB-BD31-4B8C-83A1-F6EECF244321}">
                <p14:modId xmlns:p14="http://schemas.microsoft.com/office/powerpoint/2010/main" val="2355605732"/>
              </p:ext>
            </p:extLst>
          </p:nvPr>
        </p:nvGraphicFramePr>
        <p:xfrm>
          <a:off x="6021999" y="2034715"/>
          <a:ext cx="6634635" cy="4470869"/>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25183121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18"/>
          <p:cNvSpPr/>
          <p:nvPr/>
        </p:nvSpPr>
        <p:spPr>
          <a:xfrm>
            <a:off x="1071884" y="3861816"/>
            <a:ext cx="9900916" cy="405384"/>
          </a:xfrm>
          <a:prstGeom prst="rect">
            <a:avLst/>
          </a:prstGeom>
          <a:blipFill>
            <a:blip r:embed="rId3" cstate="print"/>
            <a:stretch>
              <a:fillRect/>
            </a:stretch>
          </a:blipFill>
        </p:spPr>
        <p:txBody>
          <a:bodyPr wrap="square" lIns="0" tIns="0" rIns="0" bIns="0" rtlCol="0"/>
          <a:lstStyle/>
          <a:p>
            <a:endParaRPr/>
          </a:p>
        </p:txBody>
      </p:sp>
      <p:sp>
        <p:nvSpPr>
          <p:cNvPr id="17" name="object 17"/>
          <p:cNvSpPr/>
          <p:nvPr/>
        </p:nvSpPr>
        <p:spPr>
          <a:xfrm>
            <a:off x="0" y="1076960"/>
            <a:ext cx="12192000" cy="93979"/>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65" name="object 19"/>
          <p:cNvSpPr/>
          <p:nvPr/>
        </p:nvSpPr>
        <p:spPr>
          <a:xfrm>
            <a:off x="896161" y="1710532"/>
            <a:ext cx="175724" cy="213360"/>
          </a:xfrm>
          <a:prstGeom prst="rect">
            <a:avLst/>
          </a:prstGeom>
          <a:blipFill>
            <a:blip r:embed="rId5" cstate="print"/>
            <a:stretch>
              <a:fillRect/>
            </a:stretch>
          </a:blipFill>
        </p:spPr>
        <p:txBody>
          <a:bodyPr wrap="square" lIns="0" tIns="0" rIns="0" bIns="0" rtlCol="0"/>
          <a:lstStyle/>
          <a:p>
            <a:endParaRPr/>
          </a:p>
        </p:txBody>
      </p:sp>
      <p:sp>
        <p:nvSpPr>
          <p:cNvPr id="66" name="object 20"/>
          <p:cNvSpPr/>
          <p:nvPr/>
        </p:nvSpPr>
        <p:spPr>
          <a:xfrm>
            <a:off x="896158" y="2169256"/>
            <a:ext cx="165155" cy="193548"/>
          </a:xfrm>
          <a:prstGeom prst="rect">
            <a:avLst/>
          </a:prstGeom>
          <a:blipFill>
            <a:blip r:embed="rId5" cstate="print"/>
            <a:stretch>
              <a:fillRect/>
            </a:stretch>
          </a:blipFill>
        </p:spPr>
        <p:txBody>
          <a:bodyPr wrap="square" lIns="0" tIns="0" rIns="0" bIns="0" rtlCol="0"/>
          <a:lstStyle/>
          <a:p>
            <a:endParaRPr/>
          </a:p>
        </p:txBody>
      </p:sp>
      <p:sp>
        <p:nvSpPr>
          <p:cNvPr id="67" name="object 21"/>
          <p:cNvSpPr/>
          <p:nvPr/>
        </p:nvSpPr>
        <p:spPr>
          <a:xfrm>
            <a:off x="896161" y="2588356"/>
            <a:ext cx="175724" cy="213360"/>
          </a:xfrm>
          <a:prstGeom prst="rect">
            <a:avLst/>
          </a:prstGeom>
          <a:blipFill>
            <a:blip r:embed="rId5" cstate="print"/>
            <a:stretch>
              <a:fillRect/>
            </a:stretch>
          </a:blipFill>
        </p:spPr>
        <p:txBody>
          <a:bodyPr wrap="square" lIns="0" tIns="0" rIns="0" bIns="0" rtlCol="0"/>
          <a:lstStyle/>
          <a:p>
            <a:endParaRPr/>
          </a:p>
        </p:txBody>
      </p:sp>
      <p:sp>
        <p:nvSpPr>
          <p:cNvPr id="68" name="object 22"/>
          <p:cNvSpPr/>
          <p:nvPr/>
        </p:nvSpPr>
        <p:spPr>
          <a:xfrm>
            <a:off x="896161" y="3027268"/>
            <a:ext cx="175724" cy="213360"/>
          </a:xfrm>
          <a:prstGeom prst="rect">
            <a:avLst/>
          </a:prstGeom>
          <a:blipFill>
            <a:blip r:embed="rId5" cstate="print"/>
            <a:stretch>
              <a:fillRect/>
            </a:stretch>
          </a:blipFill>
        </p:spPr>
        <p:txBody>
          <a:bodyPr wrap="square" lIns="0" tIns="0" rIns="0" bIns="0" rtlCol="0"/>
          <a:lstStyle/>
          <a:p>
            <a:endParaRPr/>
          </a:p>
        </p:txBody>
      </p:sp>
      <p:sp>
        <p:nvSpPr>
          <p:cNvPr id="69" name="object 23"/>
          <p:cNvSpPr/>
          <p:nvPr/>
        </p:nvSpPr>
        <p:spPr>
          <a:xfrm>
            <a:off x="896161" y="3466179"/>
            <a:ext cx="175724" cy="213360"/>
          </a:xfrm>
          <a:prstGeom prst="rect">
            <a:avLst/>
          </a:prstGeom>
          <a:blipFill>
            <a:blip r:embed="rId5" cstate="print"/>
            <a:stretch>
              <a:fillRect/>
            </a:stretch>
          </a:blipFill>
        </p:spPr>
        <p:txBody>
          <a:bodyPr wrap="square" lIns="0" tIns="0" rIns="0" bIns="0" rtlCol="0"/>
          <a:lstStyle/>
          <a:p>
            <a:endParaRPr/>
          </a:p>
        </p:txBody>
      </p:sp>
      <p:sp>
        <p:nvSpPr>
          <p:cNvPr id="70" name="object 24"/>
          <p:cNvSpPr txBox="1"/>
          <p:nvPr/>
        </p:nvSpPr>
        <p:spPr>
          <a:xfrm>
            <a:off x="1186479" y="1543295"/>
            <a:ext cx="11005521" cy="4908780"/>
          </a:xfrm>
          <a:prstGeom prst="rect">
            <a:avLst/>
          </a:prstGeom>
        </p:spPr>
        <p:txBody>
          <a:bodyPr vert="horz" wrap="square" lIns="0" tIns="85090" rIns="0" bIns="0" rtlCol="0">
            <a:spAutoFit/>
          </a:bodyPr>
          <a:lstStyle/>
          <a:p>
            <a:pPr marL="52705">
              <a:spcBef>
                <a:spcPts val="670"/>
              </a:spcBef>
            </a:pPr>
            <a:r>
              <a:rPr lang="es-EC" sz="2400" b="1" spc="-5" dirty="0">
                <a:solidFill>
                  <a:srgbClr val="17375E"/>
                </a:solidFill>
                <a:latin typeface="Arial"/>
                <a:cs typeface="Arial"/>
              </a:rPr>
              <a:t>Contexto del Problema</a:t>
            </a:r>
            <a:endParaRPr sz="2400" dirty="0">
              <a:latin typeface="Arial"/>
              <a:cs typeface="Arial"/>
            </a:endParaRPr>
          </a:p>
          <a:p>
            <a:pPr marL="52705">
              <a:spcBef>
                <a:spcPts val="580"/>
              </a:spcBef>
            </a:pPr>
            <a:r>
              <a:rPr lang="es-EC" sz="2400" b="1" spc="-5" dirty="0">
                <a:solidFill>
                  <a:srgbClr val="17375E"/>
                </a:solidFill>
                <a:latin typeface="Arial"/>
                <a:cs typeface="Arial"/>
              </a:rPr>
              <a:t>Planteamiento del Problema</a:t>
            </a:r>
          </a:p>
          <a:p>
            <a:pPr marL="52705">
              <a:spcBef>
                <a:spcPts val="580"/>
              </a:spcBef>
            </a:pPr>
            <a:r>
              <a:rPr lang="es-EC" sz="2400" b="1" spc="-5" dirty="0">
                <a:solidFill>
                  <a:srgbClr val="17375E"/>
                </a:solidFill>
                <a:latin typeface="Arial"/>
                <a:cs typeface="Arial"/>
              </a:rPr>
              <a:t>Objetivos</a:t>
            </a:r>
          </a:p>
          <a:p>
            <a:pPr marL="52705">
              <a:spcBef>
                <a:spcPts val="580"/>
              </a:spcBef>
            </a:pPr>
            <a:r>
              <a:rPr lang="es-EC" sz="2400" b="1" spc="-5" dirty="0">
                <a:solidFill>
                  <a:srgbClr val="17375E"/>
                </a:solidFill>
                <a:latin typeface="Arial"/>
                <a:cs typeface="Arial"/>
              </a:rPr>
              <a:t>Hipótesis y Alcance</a:t>
            </a:r>
            <a:endParaRPr lang="es-EC" sz="2400" dirty="0">
              <a:latin typeface="Arial"/>
              <a:cs typeface="Arial"/>
            </a:endParaRPr>
          </a:p>
          <a:p>
            <a:pPr marL="52705">
              <a:spcBef>
                <a:spcPts val="580"/>
              </a:spcBef>
            </a:pPr>
            <a:r>
              <a:rPr lang="es-ES" sz="2400" b="1" spc="-5" dirty="0">
                <a:solidFill>
                  <a:srgbClr val="17375E"/>
                </a:solidFill>
                <a:latin typeface="Arial"/>
                <a:cs typeface="Arial"/>
              </a:rPr>
              <a:t>Revisión inicial de literatura</a:t>
            </a:r>
            <a:endParaRPr lang="es-EC" sz="2400" b="1" spc="-5" dirty="0">
              <a:solidFill>
                <a:srgbClr val="17375E"/>
              </a:solidFill>
              <a:latin typeface="Arial"/>
              <a:cs typeface="Arial"/>
            </a:endParaRPr>
          </a:p>
          <a:p>
            <a:pPr marL="52705">
              <a:spcBef>
                <a:spcPts val="580"/>
              </a:spcBef>
            </a:pPr>
            <a:r>
              <a:rPr lang="es-EC" sz="2400" b="1" spc="-5" dirty="0">
                <a:solidFill>
                  <a:srgbClr val="17375E"/>
                </a:solidFill>
                <a:latin typeface="Arial"/>
                <a:cs typeface="Arial"/>
              </a:rPr>
              <a:t>Arquitectura de Solución</a:t>
            </a:r>
          </a:p>
          <a:p>
            <a:pPr marL="52705">
              <a:spcBef>
                <a:spcPts val="580"/>
              </a:spcBef>
            </a:pPr>
            <a:r>
              <a:rPr lang="es-EC" sz="2400" b="1" spc="-5" dirty="0">
                <a:solidFill>
                  <a:srgbClr val="17375E"/>
                </a:solidFill>
                <a:latin typeface="Arial"/>
                <a:cs typeface="Arial"/>
              </a:rPr>
              <a:t>Desarrollo de la aplicación BI</a:t>
            </a:r>
          </a:p>
          <a:p>
            <a:pPr marL="52705">
              <a:spcBef>
                <a:spcPts val="580"/>
              </a:spcBef>
            </a:pPr>
            <a:r>
              <a:rPr lang="es-ES" sz="2400" b="1" spc="-5" dirty="0">
                <a:solidFill>
                  <a:srgbClr val="17375E"/>
                </a:solidFill>
                <a:latin typeface="Arial"/>
                <a:cs typeface="Arial"/>
              </a:rPr>
              <a:t>Sistema Propuesto</a:t>
            </a:r>
          </a:p>
          <a:p>
            <a:pPr marL="52705" marR="5957570">
              <a:lnSpc>
                <a:spcPct val="120000"/>
              </a:lnSpc>
            </a:pPr>
            <a:r>
              <a:rPr lang="es-ES" sz="2400" b="1" spc="-5" dirty="0">
                <a:solidFill>
                  <a:srgbClr val="17375E"/>
                </a:solidFill>
                <a:latin typeface="Arial"/>
                <a:cs typeface="Arial"/>
              </a:rPr>
              <a:t>Resultados Obtenidos</a:t>
            </a:r>
          </a:p>
          <a:p>
            <a:pPr marL="52705" marR="5957570">
              <a:lnSpc>
                <a:spcPct val="120000"/>
              </a:lnSpc>
            </a:pPr>
            <a:r>
              <a:rPr lang="es-ES" sz="2400" b="1" spc="-5" dirty="0">
                <a:solidFill>
                  <a:srgbClr val="17375E"/>
                </a:solidFill>
                <a:latin typeface="Arial"/>
                <a:cs typeface="Arial"/>
              </a:rPr>
              <a:t>Conclusiones y Futuras líneas de trabajo</a:t>
            </a:r>
          </a:p>
        </p:txBody>
      </p:sp>
      <p:sp>
        <p:nvSpPr>
          <p:cNvPr id="71" name="object 25"/>
          <p:cNvSpPr/>
          <p:nvPr/>
        </p:nvSpPr>
        <p:spPr>
          <a:xfrm>
            <a:off x="896161" y="3905091"/>
            <a:ext cx="175724" cy="213360"/>
          </a:xfrm>
          <a:prstGeom prst="rect">
            <a:avLst/>
          </a:prstGeom>
          <a:blipFill>
            <a:blip r:embed="rId5" cstate="print"/>
            <a:stretch>
              <a:fillRect/>
            </a:stretch>
          </a:blipFill>
        </p:spPr>
        <p:txBody>
          <a:bodyPr wrap="square" lIns="0" tIns="0" rIns="0" bIns="0" rtlCol="0"/>
          <a:lstStyle/>
          <a:p>
            <a:endParaRPr/>
          </a:p>
        </p:txBody>
      </p:sp>
      <p:sp>
        <p:nvSpPr>
          <p:cNvPr id="72" name="object 26"/>
          <p:cNvSpPr txBox="1">
            <a:spLocks/>
          </p:cNvSpPr>
          <p:nvPr/>
        </p:nvSpPr>
        <p:spPr>
          <a:xfrm>
            <a:off x="896158" y="607157"/>
            <a:ext cx="1942188" cy="382156"/>
          </a:xfrm>
          <a:prstGeom prst="rect">
            <a:avLst/>
          </a:prstGeom>
        </p:spPr>
        <p:txBody>
          <a:bodyPr vert="horz" wrap="square" lIns="0" tIns="12700" rIns="0" bIns="0" rtlCol="0">
            <a:spAutoFit/>
          </a:bodyPr>
          <a:lstStyle>
            <a:lvl1pPr>
              <a:defRPr sz="2400" b="0" i="0" u="sng">
                <a:solidFill>
                  <a:schemeClr val="tx1"/>
                </a:solidFill>
                <a:latin typeface="Century Gothic"/>
                <a:ea typeface="+mj-ea"/>
                <a:cs typeface="Century Gothic"/>
              </a:defRPr>
            </a:lvl1pPr>
          </a:lstStyle>
          <a:p>
            <a:pPr marL="12700">
              <a:spcBef>
                <a:spcPts val="100"/>
              </a:spcBef>
            </a:pPr>
            <a:r>
              <a:rPr lang="es-EC" b="1" u="none" dirty="0">
                <a:solidFill>
                  <a:srgbClr val="17375E"/>
                </a:solidFill>
                <a:latin typeface="Arial"/>
                <a:cs typeface="Arial"/>
              </a:rPr>
              <a:t>AGENDA</a:t>
            </a:r>
          </a:p>
        </p:txBody>
      </p:sp>
      <p:sp>
        <p:nvSpPr>
          <p:cNvPr id="74" name="object 25"/>
          <p:cNvSpPr/>
          <p:nvPr/>
        </p:nvSpPr>
        <p:spPr>
          <a:xfrm>
            <a:off x="891076" y="4358640"/>
            <a:ext cx="175724" cy="213360"/>
          </a:xfrm>
          <a:prstGeom prst="rect">
            <a:avLst/>
          </a:prstGeom>
          <a:blipFill>
            <a:blip r:embed="rId5" cstate="print"/>
            <a:stretch>
              <a:fillRect/>
            </a:stretch>
          </a:blipFill>
        </p:spPr>
        <p:txBody>
          <a:bodyPr wrap="square" lIns="0" tIns="0" rIns="0" bIns="0" rtlCol="0"/>
          <a:lstStyle/>
          <a:p>
            <a:endParaRPr/>
          </a:p>
        </p:txBody>
      </p:sp>
      <p:sp>
        <p:nvSpPr>
          <p:cNvPr id="75" name="object 25"/>
          <p:cNvSpPr/>
          <p:nvPr/>
        </p:nvSpPr>
        <p:spPr>
          <a:xfrm>
            <a:off x="891076" y="4815840"/>
            <a:ext cx="175724" cy="213360"/>
          </a:xfrm>
          <a:prstGeom prst="rect">
            <a:avLst/>
          </a:prstGeom>
          <a:blipFill>
            <a:blip r:embed="rId5" cstate="print"/>
            <a:stretch>
              <a:fillRect/>
            </a:stretch>
          </a:blipFill>
        </p:spPr>
        <p:txBody>
          <a:bodyPr wrap="square" lIns="0" tIns="0" rIns="0" bIns="0" rtlCol="0"/>
          <a:lstStyle/>
          <a:p>
            <a:endParaRPr/>
          </a:p>
        </p:txBody>
      </p:sp>
      <p:pic>
        <p:nvPicPr>
          <p:cNvPr id="19" name="Picture 4" descr="Image result for ESP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sp>
        <p:nvSpPr>
          <p:cNvPr id="16" name="object 25"/>
          <p:cNvSpPr/>
          <p:nvPr/>
        </p:nvSpPr>
        <p:spPr>
          <a:xfrm>
            <a:off x="891076" y="5273040"/>
            <a:ext cx="175724" cy="213360"/>
          </a:xfrm>
          <a:prstGeom prst="rect">
            <a:avLst/>
          </a:prstGeom>
          <a:blipFill>
            <a:blip r:embed="rId5" cstate="print"/>
            <a:stretch>
              <a:fillRect/>
            </a:stretch>
          </a:blipFill>
        </p:spPr>
        <p:txBody>
          <a:bodyPr wrap="square" lIns="0" tIns="0" rIns="0" bIns="0" rtlCol="0"/>
          <a:lstStyle/>
          <a:p>
            <a:endParaRPr/>
          </a:p>
        </p:txBody>
      </p:sp>
      <p:sp>
        <p:nvSpPr>
          <p:cNvPr id="3" name="Slide Number Placeholder 2">
            <a:extLst>
              <a:ext uri="{FF2B5EF4-FFF2-40B4-BE49-F238E27FC236}">
                <a16:creationId xmlns:a16="http://schemas.microsoft.com/office/drawing/2014/main" id="{DCEFF68B-F319-4B88-ACD3-465A74D80698}"/>
              </a:ext>
            </a:extLst>
          </p:cNvPr>
          <p:cNvSpPr>
            <a:spLocks noGrp="1"/>
          </p:cNvSpPr>
          <p:nvPr>
            <p:ph type="sldNum" sz="quarter" idx="12"/>
          </p:nvPr>
        </p:nvSpPr>
        <p:spPr/>
        <p:txBody>
          <a:bodyPr/>
          <a:lstStyle/>
          <a:p>
            <a:fld id="{C177EADD-98D3-4FC8-9829-0BB7E7867898}" type="slidenum">
              <a:rPr lang="es-EC" smtClean="0"/>
              <a:pPr/>
              <a:t>15</a:t>
            </a:fld>
            <a:r>
              <a:rPr lang="es-EC"/>
              <a:t> de 31</a:t>
            </a:r>
            <a:endParaRPr lang="es-EC" dirty="0"/>
          </a:p>
        </p:txBody>
      </p:sp>
      <p:sp>
        <p:nvSpPr>
          <p:cNvPr id="21" name="object 25"/>
          <p:cNvSpPr/>
          <p:nvPr/>
        </p:nvSpPr>
        <p:spPr>
          <a:xfrm>
            <a:off x="893348" y="5698391"/>
            <a:ext cx="175724" cy="213360"/>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72502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p:nvPr/>
        </p:nvSpPr>
        <p:spPr>
          <a:xfrm>
            <a:off x="0" y="1076960"/>
            <a:ext cx="12192000" cy="93979"/>
          </a:xfrm>
          <a:prstGeom prst="rect">
            <a:avLst/>
          </a:prstGeom>
          <a:blipFill>
            <a:blip r:embed="rId3" cstate="print"/>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81" name="Título 4"/>
          <p:cNvSpPr>
            <a:spLocks noGrp="1"/>
          </p:cNvSpPr>
          <p:nvPr>
            <p:ph type="title"/>
          </p:nvPr>
        </p:nvSpPr>
        <p:spPr>
          <a:xfrm>
            <a:off x="59964" y="675187"/>
            <a:ext cx="11207147" cy="369332"/>
          </a:xfrm>
        </p:spPr>
        <p:txBody>
          <a:bodyPr>
            <a:normAutofit fontScale="90000"/>
          </a:bodyPr>
          <a:lstStyle/>
          <a:p>
            <a:r>
              <a:rPr lang="es-EC" b="1" u="none" kern="1200" dirty="0">
                <a:solidFill>
                  <a:srgbClr val="17375E"/>
                </a:solidFill>
                <a:latin typeface="Arial"/>
                <a:cs typeface="Arial"/>
              </a:rPr>
              <a:t> Arquitectura de Solución</a:t>
            </a:r>
          </a:p>
        </p:txBody>
      </p:sp>
      <p:pic>
        <p:nvPicPr>
          <p:cNvPr id="11" name="Picture 4" descr="Image result for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p:nvPr/>
        </p:nvPicPr>
        <p:blipFill>
          <a:blip r:embed="rId5"/>
          <a:stretch>
            <a:fillRect/>
          </a:stretch>
        </p:blipFill>
        <p:spPr>
          <a:xfrm>
            <a:off x="1847058" y="1241378"/>
            <a:ext cx="7709065" cy="4488377"/>
          </a:xfrm>
          <a:prstGeom prst="rect">
            <a:avLst/>
          </a:prstGeom>
        </p:spPr>
      </p:pic>
      <p:sp>
        <p:nvSpPr>
          <p:cNvPr id="3" name="Slide Number Placeholder 2">
            <a:extLst>
              <a:ext uri="{FF2B5EF4-FFF2-40B4-BE49-F238E27FC236}">
                <a16:creationId xmlns:a16="http://schemas.microsoft.com/office/drawing/2014/main" id="{9D0E2726-6CEA-4DB4-A4D5-9406B403B80F}"/>
              </a:ext>
            </a:extLst>
          </p:cNvPr>
          <p:cNvSpPr>
            <a:spLocks noGrp="1"/>
          </p:cNvSpPr>
          <p:nvPr>
            <p:ph type="sldNum" sz="quarter" idx="12"/>
          </p:nvPr>
        </p:nvSpPr>
        <p:spPr/>
        <p:txBody>
          <a:bodyPr/>
          <a:lstStyle/>
          <a:p>
            <a:fld id="{C177EADD-98D3-4FC8-9829-0BB7E7867898}" type="slidenum">
              <a:rPr lang="es-EC" smtClean="0"/>
              <a:pPr/>
              <a:t>16</a:t>
            </a:fld>
            <a:r>
              <a:rPr lang="es-EC"/>
              <a:t> de 31</a:t>
            </a:r>
            <a:endParaRPr lang="es-EC" dirty="0"/>
          </a:p>
        </p:txBody>
      </p:sp>
      <p:graphicFrame>
        <p:nvGraphicFramePr>
          <p:cNvPr id="2" name="Tabla 1"/>
          <p:cNvGraphicFramePr>
            <a:graphicFrameLocks noGrp="1"/>
          </p:cNvGraphicFramePr>
          <p:nvPr>
            <p:extLst>
              <p:ext uri="{D42A27DB-BD31-4B8C-83A1-F6EECF244321}">
                <p14:modId xmlns:p14="http://schemas.microsoft.com/office/powerpoint/2010/main" val="2922259085"/>
              </p:ext>
            </p:extLst>
          </p:nvPr>
        </p:nvGraphicFramePr>
        <p:xfrm>
          <a:off x="59964" y="5856175"/>
          <a:ext cx="10642381" cy="963930"/>
        </p:xfrm>
        <a:graphic>
          <a:graphicData uri="http://schemas.openxmlformats.org/drawingml/2006/table">
            <a:tbl>
              <a:tblPr firstRow="1" firstCol="1" bandRow="1">
                <a:tableStyleId>{93296810-A885-4BE3-A3E7-6D5BEEA58F35}</a:tableStyleId>
              </a:tblPr>
              <a:tblGrid>
                <a:gridCol w="1807473">
                  <a:extLst>
                    <a:ext uri="{9D8B030D-6E8A-4147-A177-3AD203B41FA5}">
                      <a16:colId xmlns:a16="http://schemas.microsoft.com/office/drawing/2014/main" val="2608378895"/>
                    </a:ext>
                  </a:extLst>
                </a:gridCol>
                <a:gridCol w="2183466">
                  <a:extLst>
                    <a:ext uri="{9D8B030D-6E8A-4147-A177-3AD203B41FA5}">
                      <a16:colId xmlns:a16="http://schemas.microsoft.com/office/drawing/2014/main" val="2725813087"/>
                    </a:ext>
                  </a:extLst>
                </a:gridCol>
                <a:gridCol w="6651442">
                  <a:extLst>
                    <a:ext uri="{9D8B030D-6E8A-4147-A177-3AD203B41FA5}">
                      <a16:colId xmlns:a16="http://schemas.microsoft.com/office/drawing/2014/main" val="1385844098"/>
                    </a:ext>
                  </a:extLst>
                </a:gridCol>
              </a:tblGrid>
              <a:tr h="0">
                <a:tc gridSpan="3">
                  <a:txBody>
                    <a:bodyPr/>
                    <a:lstStyle/>
                    <a:p>
                      <a:pPr marR="13970" algn="just">
                        <a:lnSpc>
                          <a:spcPct val="115000"/>
                        </a:lnSpc>
                        <a:spcAft>
                          <a:spcPts val="0"/>
                        </a:spcAft>
                      </a:pPr>
                      <a:r>
                        <a:rPr lang="es-EC" sz="1100">
                          <a:effectLst/>
                          <a:latin typeface="Arial" panose="020B0604020202020204" pitchFamily="34" charset="0"/>
                          <a:cs typeface="Arial" panose="020B0604020202020204" pitchFamily="34" charset="0"/>
                        </a:rPr>
                        <a:t>Herramientas</a:t>
                      </a:r>
                      <a:endParaRPr lang="es-EC"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29977933"/>
                  </a:ext>
                </a:extLst>
              </a:tr>
              <a:tr h="0">
                <a:tc>
                  <a:txBody>
                    <a:bodyPr/>
                    <a:lstStyle/>
                    <a:p>
                      <a:pPr marR="13970" algn="just">
                        <a:lnSpc>
                          <a:spcPct val="115000"/>
                        </a:lnSpc>
                        <a:spcAft>
                          <a:spcPts val="0"/>
                        </a:spcAft>
                      </a:pPr>
                      <a:r>
                        <a:rPr lang="es-EC" sz="1100" dirty="0">
                          <a:effectLst/>
                          <a:latin typeface="Arial" panose="020B0604020202020204" pitchFamily="34" charset="0"/>
                          <a:cs typeface="Arial" panose="020B0604020202020204" pitchFamily="34" charset="0"/>
                        </a:rPr>
                        <a:t>Tipo</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13970" algn="just" defTabSz="914400" rtl="0" eaLnBrk="1" latinLnBrk="0" hangingPunct="1">
                        <a:lnSpc>
                          <a:spcPct val="115000"/>
                        </a:lnSpc>
                        <a:spcAft>
                          <a:spcPts val="0"/>
                        </a:spcAft>
                      </a:pPr>
                      <a:r>
                        <a:rPr lang="es-EC" sz="1100" b="1" kern="1200" dirty="0">
                          <a:solidFill>
                            <a:schemeClr val="lt1"/>
                          </a:solidFill>
                          <a:effectLst/>
                          <a:latin typeface="Arial" panose="020B0604020202020204" pitchFamily="34" charset="0"/>
                          <a:ea typeface="+mn-ea"/>
                          <a:cs typeface="Arial" panose="020B0604020202020204" pitchFamily="34" charset="0"/>
                        </a:rPr>
                        <a:t>Nombre</a:t>
                      </a:r>
                    </a:p>
                  </a:txBody>
                  <a:tcPr marL="68580" marR="68580" marT="0" marB="0" anchor="ctr">
                    <a:solidFill>
                      <a:schemeClr val="accent6"/>
                    </a:solidFill>
                  </a:tcPr>
                </a:tc>
                <a:tc>
                  <a:txBody>
                    <a:bodyPr/>
                    <a:lstStyle/>
                    <a:p>
                      <a:pPr marL="0" marR="13970" algn="just" defTabSz="914400" rtl="0" eaLnBrk="1" latinLnBrk="0" hangingPunct="1">
                        <a:lnSpc>
                          <a:spcPct val="115000"/>
                        </a:lnSpc>
                        <a:spcAft>
                          <a:spcPts val="0"/>
                        </a:spcAft>
                      </a:pPr>
                      <a:r>
                        <a:rPr lang="es-EC" sz="1100" b="1" kern="1200" dirty="0">
                          <a:solidFill>
                            <a:schemeClr val="lt1"/>
                          </a:solidFill>
                          <a:effectLst/>
                          <a:latin typeface="Arial" panose="020B0604020202020204" pitchFamily="34" charset="0"/>
                          <a:ea typeface="+mn-ea"/>
                          <a:cs typeface="Arial" panose="020B0604020202020204" pitchFamily="34" charset="0"/>
                        </a:rPr>
                        <a:t>Detalle</a:t>
                      </a:r>
                    </a:p>
                  </a:txBody>
                  <a:tcPr marL="68580" marR="68580" marT="0" marB="0" anchor="ctr">
                    <a:solidFill>
                      <a:schemeClr val="accent6"/>
                    </a:solidFill>
                  </a:tcPr>
                </a:tc>
                <a:extLst>
                  <a:ext uri="{0D108BD9-81ED-4DB2-BD59-A6C34878D82A}">
                    <a16:rowId xmlns:a16="http://schemas.microsoft.com/office/drawing/2014/main" val="2410351929"/>
                  </a:ext>
                </a:extLst>
              </a:tr>
              <a:tr h="0">
                <a:tc>
                  <a:txBody>
                    <a:bodyPr/>
                    <a:lstStyle/>
                    <a:p>
                      <a:pPr marR="13970" algn="just">
                        <a:lnSpc>
                          <a:spcPct val="115000"/>
                        </a:lnSpc>
                        <a:spcAft>
                          <a:spcPts val="0"/>
                        </a:spcAft>
                      </a:pPr>
                      <a:r>
                        <a:rPr lang="es-EC" sz="1100">
                          <a:effectLst/>
                          <a:latin typeface="Arial" panose="020B0604020202020204" pitchFamily="34" charset="0"/>
                          <a:cs typeface="Arial" panose="020B0604020202020204" pitchFamily="34" charset="0"/>
                        </a:rPr>
                        <a:t>Motor de Base de Datos</a:t>
                      </a:r>
                      <a:endParaRPr lang="es-EC"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R="13970" algn="just">
                        <a:lnSpc>
                          <a:spcPct val="115000"/>
                        </a:lnSpc>
                        <a:spcAft>
                          <a:spcPts val="0"/>
                        </a:spcAft>
                      </a:pPr>
                      <a:r>
                        <a:rPr lang="es-EC" sz="1100">
                          <a:effectLst/>
                          <a:latin typeface="Arial" panose="020B0604020202020204" pitchFamily="34" charset="0"/>
                          <a:cs typeface="Arial" panose="020B0604020202020204" pitchFamily="34" charset="0"/>
                        </a:rPr>
                        <a:t>SQL Server 2014 Estándar</a:t>
                      </a:r>
                      <a:endParaRPr lang="es-EC"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R="13970" algn="just">
                        <a:lnSpc>
                          <a:spcPct val="115000"/>
                        </a:lnSpc>
                        <a:spcAft>
                          <a:spcPts val="0"/>
                        </a:spcAft>
                      </a:pPr>
                      <a:r>
                        <a:rPr lang="es-EC" sz="1100" dirty="0">
                          <a:effectLst/>
                          <a:latin typeface="Arial" panose="020B0604020202020204" pitchFamily="34" charset="0"/>
                          <a:cs typeface="Arial" panose="020B0604020202020204" pitchFamily="34" charset="0"/>
                        </a:rPr>
                        <a:t>En esta herramienta se crearan las bases de datos: DSA y DWH, indicadas en la arquitectura propuesta.</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1248701"/>
                  </a:ext>
                </a:extLst>
              </a:tr>
              <a:tr h="0">
                <a:tc>
                  <a:txBody>
                    <a:bodyPr/>
                    <a:lstStyle/>
                    <a:p>
                      <a:pPr marR="13970" algn="just">
                        <a:lnSpc>
                          <a:spcPct val="115000"/>
                        </a:lnSpc>
                        <a:spcAft>
                          <a:spcPts val="0"/>
                        </a:spcAft>
                      </a:pPr>
                      <a:r>
                        <a:rPr lang="es-EC" sz="1100">
                          <a:effectLst/>
                          <a:latin typeface="Arial" panose="020B0604020202020204" pitchFamily="34" charset="0"/>
                          <a:cs typeface="Arial" panose="020B0604020202020204" pitchFamily="34" charset="0"/>
                        </a:rPr>
                        <a:t>Desarrollo ETL</a:t>
                      </a:r>
                      <a:endParaRPr lang="es-EC"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R="13970" algn="just">
                        <a:lnSpc>
                          <a:spcPct val="115000"/>
                        </a:lnSpc>
                        <a:spcAft>
                          <a:spcPts val="0"/>
                        </a:spcAft>
                      </a:pPr>
                      <a:r>
                        <a:rPr lang="en-US" sz="1100">
                          <a:effectLst/>
                          <a:latin typeface="Arial" panose="020B0604020202020204" pitchFamily="34" charset="0"/>
                          <a:cs typeface="Arial" panose="020B0604020202020204" pitchFamily="34" charset="0"/>
                        </a:rPr>
                        <a:t>SQL Server Data Tools (SSDT)</a:t>
                      </a:r>
                      <a:endParaRPr lang="es-EC"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R="13970" algn="just">
                        <a:lnSpc>
                          <a:spcPct val="115000"/>
                        </a:lnSpc>
                        <a:spcAft>
                          <a:spcPts val="0"/>
                        </a:spcAft>
                      </a:pPr>
                      <a:r>
                        <a:rPr lang="es-ES" sz="1100">
                          <a:effectLst/>
                          <a:latin typeface="Arial" panose="020B0604020202020204" pitchFamily="34" charset="0"/>
                          <a:cs typeface="Arial" panose="020B0604020202020204" pitchFamily="34" charset="0"/>
                        </a:rPr>
                        <a:t>En esta herramienta se desarrollara los ETL, para cargar la información en las fuentes.</a:t>
                      </a:r>
                      <a:endParaRPr lang="es-EC"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798726089"/>
                  </a:ext>
                </a:extLst>
              </a:tr>
              <a:tr h="0">
                <a:tc>
                  <a:txBody>
                    <a:bodyPr/>
                    <a:lstStyle/>
                    <a:p>
                      <a:pPr marR="13970" algn="just">
                        <a:lnSpc>
                          <a:spcPct val="115000"/>
                        </a:lnSpc>
                        <a:spcAft>
                          <a:spcPts val="0"/>
                        </a:spcAft>
                      </a:pPr>
                      <a:r>
                        <a:rPr lang="es-EC" sz="1100">
                          <a:effectLst/>
                          <a:latin typeface="Arial" panose="020B0604020202020204" pitchFamily="34" charset="0"/>
                          <a:cs typeface="Arial" panose="020B0604020202020204" pitchFamily="34" charset="0"/>
                        </a:rPr>
                        <a:t>Inteligencia de Negocios</a:t>
                      </a:r>
                      <a:endParaRPr lang="es-EC"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R="13970" algn="just">
                        <a:lnSpc>
                          <a:spcPct val="115000"/>
                        </a:lnSpc>
                        <a:spcAft>
                          <a:spcPts val="0"/>
                        </a:spcAft>
                      </a:pPr>
                      <a:r>
                        <a:rPr lang="es-EC" sz="1100">
                          <a:effectLst/>
                          <a:latin typeface="Arial" panose="020B0604020202020204" pitchFamily="34" charset="0"/>
                          <a:cs typeface="Arial" panose="020B0604020202020204" pitchFamily="34" charset="0"/>
                        </a:rPr>
                        <a:t>Power BI</a:t>
                      </a:r>
                      <a:endParaRPr lang="es-EC"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R="13970" algn="just">
                        <a:lnSpc>
                          <a:spcPct val="115000"/>
                        </a:lnSpc>
                        <a:spcAft>
                          <a:spcPts val="0"/>
                        </a:spcAft>
                      </a:pPr>
                      <a:r>
                        <a:rPr lang="es-EC" sz="1100" dirty="0">
                          <a:effectLst/>
                          <a:latin typeface="Arial" panose="020B0604020202020204" pitchFamily="34" charset="0"/>
                          <a:cs typeface="Arial" panose="020B0604020202020204" pitchFamily="34" charset="0"/>
                        </a:rPr>
                        <a:t>Con esta herramienta se realizará el análisis de información.</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319341705"/>
                  </a:ext>
                </a:extLst>
              </a:tr>
            </a:tbl>
          </a:graphicData>
        </a:graphic>
      </p:graphicFrame>
    </p:spTree>
    <p:extLst>
      <p:ext uri="{BB962C8B-B14F-4D97-AF65-F5344CB8AC3E}">
        <p14:creationId xmlns:p14="http://schemas.microsoft.com/office/powerpoint/2010/main" val="15106604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18"/>
          <p:cNvSpPr/>
          <p:nvPr/>
        </p:nvSpPr>
        <p:spPr>
          <a:xfrm>
            <a:off x="1071884" y="4267200"/>
            <a:ext cx="9900916" cy="405384"/>
          </a:xfrm>
          <a:prstGeom prst="rect">
            <a:avLst/>
          </a:prstGeom>
          <a:blipFill>
            <a:blip r:embed="rId3" cstate="print"/>
            <a:stretch>
              <a:fillRect/>
            </a:stretch>
          </a:blipFill>
        </p:spPr>
        <p:txBody>
          <a:bodyPr wrap="square" lIns="0" tIns="0" rIns="0" bIns="0" rtlCol="0"/>
          <a:lstStyle/>
          <a:p>
            <a:endParaRPr/>
          </a:p>
        </p:txBody>
      </p:sp>
      <p:sp>
        <p:nvSpPr>
          <p:cNvPr id="17" name="object 17"/>
          <p:cNvSpPr/>
          <p:nvPr/>
        </p:nvSpPr>
        <p:spPr>
          <a:xfrm>
            <a:off x="0" y="1076960"/>
            <a:ext cx="12192000" cy="93979"/>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65" name="object 19"/>
          <p:cNvSpPr/>
          <p:nvPr/>
        </p:nvSpPr>
        <p:spPr>
          <a:xfrm>
            <a:off x="896161" y="1710532"/>
            <a:ext cx="175724" cy="213360"/>
          </a:xfrm>
          <a:prstGeom prst="rect">
            <a:avLst/>
          </a:prstGeom>
          <a:blipFill>
            <a:blip r:embed="rId5" cstate="print"/>
            <a:stretch>
              <a:fillRect/>
            </a:stretch>
          </a:blipFill>
        </p:spPr>
        <p:txBody>
          <a:bodyPr wrap="square" lIns="0" tIns="0" rIns="0" bIns="0" rtlCol="0"/>
          <a:lstStyle/>
          <a:p>
            <a:endParaRPr/>
          </a:p>
        </p:txBody>
      </p:sp>
      <p:sp>
        <p:nvSpPr>
          <p:cNvPr id="66" name="object 20"/>
          <p:cNvSpPr/>
          <p:nvPr/>
        </p:nvSpPr>
        <p:spPr>
          <a:xfrm>
            <a:off x="896158" y="2169256"/>
            <a:ext cx="165155" cy="193548"/>
          </a:xfrm>
          <a:prstGeom prst="rect">
            <a:avLst/>
          </a:prstGeom>
          <a:blipFill>
            <a:blip r:embed="rId5" cstate="print"/>
            <a:stretch>
              <a:fillRect/>
            </a:stretch>
          </a:blipFill>
        </p:spPr>
        <p:txBody>
          <a:bodyPr wrap="square" lIns="0" tIns="0" rIns="0" bIns="0" rtlCol="0"/>
          <a:lstStyle/>
          <a:p>
            <a:endParaRPr/>
          </a:p>
        </p:txBody>
      </p:sp>
      <p:sp>
        <p:nvSpPr>
          <p:cNvPr id="67" name="object 21"/>
          <p:cNvSpPr/>
          <p:nvPr/>
        </p:nvSpPr>
        <p:spPr>
          <a:xfrm>
            <a:off x="896161" y="2588356"/>
            <a:ext cx="175724" cy="213360"/>
          </a:xfrm>
          <a:prstGeom prst="rect">
            <a:avLst/>
          </a:prstGeom>
          <a:blipFill>
            <a:blip r:embed="rId5" cstate="print"/>
            <a:stretch>
              <a:fillRect/>
            </a:stretch>
          </a:blipFill>
        </p:spPr>
        <p:txBody>
          <a:bodyPr wrap="square" lIns="0" tIns="0" rIns="0" bIns="0" rtlCol="0"/>
          <a:lstStyle/>
          <a:p>
            <a:endParaRPr/>
          </a:p>
        </p:txBody>
      </p:sp>
      <p:sp>
        <p:nvSpPr>
          <p:cNvPr id="68" name="object 22"/>
          <p:cNvSpPr/>
          <p:nvPr/>
        </p:nvSpPr>
        <p:spPr>
          <a:xfrm>
            <a:off x="896161" y="3027268"/>
            <a:ext cx="175724" cy="213360"/>
          </a:xfrm>
          <a:prstGeom prst="rect">
            <a:avLst/>
          </a:prstGeom>
          <a:blipFill>
            <a:blip r:embed="rId5" cstate="print"/>
            <a:stretch>
              <a:fillRect/>
            </a:stretch>
          </a:blipFill>
        </p:spPr>
        <p:txBody>
          <a:bodyPr wrap="square" lIns="0" tIns="0" rIns="0" bIns="0" rtlCol="0"/>
          <a:lstStyle/>
          <a:p>
            <a:endParaRPr/>
          </a:p>
        </p:txBody>
      </p:sp>
      <p:sp>
        <p:nvSpPr>
          <p:cNvPr id="69" name="object 23"/>
          <p:cNvSpPr/>
          <p:nvPr/>
        </p:nvSpPr>
        <p:spPr>
          <a:xfrm>
            <a:off x="896161" y="3466179"/>
            <a:ext cx="175724" cy="213360"/>
          </a:xfrm>
          <a:prstGeom prst="rect">
            <a:avLst/>
          </a:prstGeom>
          <a:blipFill>
            <a:blip r:embed="rId5" cstate="print"/>
            <a:stretch>
              <a:fillRect/>
            </a:stretch>
          </a:blipFill>
        </p:spPr>
        <p:txBody>
          <a:bodyPr wrap="square" lIns="0" tIns="0" rIns="0" bIns="0" rtlCol="0"/>
          <a:lstStyle/>
          <a:p>
            <a:endParaRPr/>
          </a:p>
        </p:txBody>
      </p:sp>
      <p:sp>
        <p:nvSpPr>
          <p:cNvPr id="70" name="object 24"/>
          <p:cNvSpPr txBox="1"/>
          <p:nvPr/>
        </p:nvSpPr>
        <p:spPr>
          <a:xfrm>
            <a:off x="1186479" y="1543295"/>
            <a:ext cx="11005521" cy="4908780"/>
          </a:xfrm>
          <a:prstGeom prst="rect">
            <a:avLst/>
          </a:prstGeom>
        </p:spPr>
        <p:txBody>
          <a:bodyPr vert="horz" wrap="square" lIns="0" tIns="85090" rIns="0" bIns="0" rtlCol="0">
            <a:spAutoFit/>
          </a:bodyPr>
          <a:lstStyle/>
          <a:p>
            <a:pPr marL="52705">
              <a:spcBef>
                <a:spcPts val="670"/>
              </a:spcBef>
            </a:pPr>
            <a:r>
              <a:rPr lang="es-EC" sz="2400" b="1" spc="-5" dirty="0">
                <a:solidFill>
                  <a:srgbClr val="17375E"/>
                </a:solidFill>
                <a:latin typeface="Arial"/>
                <a:cs typeface="Arial"/>
              </a:rPr>
              <a:t>Contexto del Problema</a:t>
            </a:r>
            <a:endParaRPr sz="2400" dirty="0">
              <a:latin typeface="Arial"/>
              <a:cs typeface="Arial"/>
            </a:endParaRPr>
          </a:p>
          <a:p>
            <a:pPr marL="52705">
              <a:spcBef>
                <a:spcPts val="580"/>
              </a:spcBef>
            </a:pPr>
            <a:r>
              <a:rPr lang="es-EC" sz="2400" b="1" spc="-5" dirty="0">
                <a:solidFill>
                  <a:srgbClr val="17375E"/>
                </a:solidFill>
                <a:latin typeface="Arial"/>
                <a:cs typeface="Arial"/>
              </a:rPr>
              <a:t>Planteamiento del Problema</a:t>
            </a:r>
          </a:p>
          <a:p>
            <a:pPr marL="52705">
              <a:spcBef>
                <a:spcPts val="580"/>
              </a:spcBef>
            </a:pPr>
            <a:r>
              <a:rPr lang="es-EC" sz="2400" b="1" spc="-5" dirty="0">
                <a:solidFill>
                  <a:srgbClr val="17375E"/>
                </a:solidFill>
                <a:latin typeface="Arial"/>
                <a:cs typeface="Arial"/>
              </a:rPr>
              <a:t>Objetivos</a:t>
            </a:r>
          </a:p>
          <a:p>
            <a:pPr marL="52705">
              <a:spcBef>
                <a:spcPts val="580"/>
              </a:spcBef>
            </a:pPr>
            <a:r>
              <a:rPr lang="es-EC" sz="2400" b="1" spc="-5" dirty="0">
                <a:solidFill>
                  <a:srgbClr val="17375E"/>
                </a:solidFill>
                <a:latin typeface="Arial"/>
                <a:cs typeface="Arial"/>
              </a:rPr>
              <a:t>Hipótesis y Alcance</a:t>
            </a:r>
            <a:endParaRPr lang="es-EC" sz="2400" dirty="0">
              <a:latin typeface="Arial"/>
              <a:cs typeface="Arial"/>
            </a:endParaRPr>
          </a:p>
          <a:p>
            <a:pPr marL="52705">
              <a:spcBef>
                <a:spcPts val="580"/>
              </a:spcBef>
            </a:pPr>
            <a:r>
              <a:rPr lang="es-ES" sz="2400" b="1" spc="-5" dirty="0">
                <a:solidFill>
                  <a:srgbClr val="17375E"/>
                </a:solidFill>
                <a:latin typeface="Arial"/>
                <a:cs typeface="Arial"/>
              </a:rPr>
              <a:t>Revisión inicial de literatura</a:t>
            </a:r>
            <a:endParaRPr lang="es-EC" sz="2400" dirty="0">
              <a:latin typeface="Arial"/>
              <a:cs typeface="Arial"/>
            </a:endParaRPr>
          </a:p>
          <a:p>
            <a:pPr marL="52705">
              <a:spcBef>
                <a:spcPts val="580"/>
              </a:spcBef>
            </a:pPr>
            <a:r>
              <a:rPr lang="es-EC" sz="2400" b="1" spc="-5" dirty="0">
                <a:solidFill>
                  <a:srgbClr val="17375E"/>
                </a:solidFill>
                <a:latin typeface="Arial"/>
                <a:cs typeface="Arial"/>
              </a:rPr>
              <a:t>Arquitectura de Solución</a:t>
            </a:r>
          </a:p>
          <a:p>
            <a:pPr marL="52705">
              <a:spcBef>
                <a:spcPts val="580"/>
              </a:spcBef>
            </a:pPr>
            <a:r>
              <a:rPr lang="es-EC" sz="2400" b="1" spc="-5" dirty="0">
                <a:solidFill>
                  <a:srgbClr val="17375E"/>
                </a:solidFill>
                <a:latin typeface="Arial"/>
                <a:cs typeface="Arial"/>
              </a:rPr>
              <a:t>Desarrollo de la aplicación BI</a:t>
            </a:r>
          </a:p>
          <a:p>
            <a:pPr marL="52705">
              <a:spcBef>
                <a:spcPts val="580"/>
              </a:spcBef>
            </a:pPr>
            <a:r>
              <a:rPr lang="es-EC" sz="2400" b="1" spc="-5" dirty="0">
                <a:solidFill>
                  <a:srgbClr val="17375E"/>
                </a:solidFill>
                <a:latin typeface="Arial"/>
                <a:cs typeface="Arial"/>
              </a:rPr>
              <a:t>Sistema Propuesto</a:t>
            </a:r>
            <a:endParaRPr sz="2400" b="1" spc="-5" dirty="0">
              <a:solidFill>
                <a:srgbClr val="17375E"/>
              </a:solidFill>
              <a:latin typeface="Arial"/>
              <a:cs typeface="Arial"/>
            </a:endParaRPr>
          </a:p>
          <a:p>
            <a:pPr marL="52705" marR="5957570">
              <a:lnSpc>
                <a:spcPct val="120000"/>
              </a:lnSpc>
            </a:pPr>
            <a:r>
              <a:rPr lang="es-EC" sz="2400" b="1" spc="-5" dirty="0">
                <a:solidFill>
                  <a:srgbClr val="17375E"/>
                </a:solidFill>
                <a:latin typeface="Arial"/>
                <a:cs typeface="Arial"/>
              </a:rPr>
              <a:t>Resultados Obtenidos</a:t>
            </a:r>
          </a:p>
          <a:p>
            <a:pPr marL="52705" marR="5957570">
              <a:lnSpc>
                <a:spcPct val="120000"/>
              </a:lnSpc>
            </a:pPr>
            <a:r>
              <a:rPr lang="es-EC" sz="2400" b="1" spc="-5" dirty="0">
                <a:solidFill>
                  <a:srgbClr val="17375E"/>
                </a:solidFill>
                <a:latin typeface="Arial"/>
                <a:cs typeface="Arial"/>
              </a:rPr>
              <a:t>Conclusiones y Futuras líneas de trabajo</a:t>
            </a:r>
          </a:p>
        </p:txBody>
      </p:sp>
      <p:sp>
        <p:nvSpPr>
          <p:cNvPr id="71" name="object 25"/>
          <p:cNvSpPr/>
          <p:nvPr/>
        </p:nvSpPr>
        <p:spPr>
          <a:xfrm>
            <a:off x="896161" y="3905091"/>
            <a:ext cx="175724" cy="213360"/>
          </a:xfrm>
          <a:prstGeom prst="rect">
            <a:avLst/>
          </a:prstGeom>
          <a:blipFill>
            <a:blip r:embed="rId5" cstate="print"/>
            <a:stretch>
              <a:fillRect/>
            </a:stretch>
          </a:blipFill>
        </p:spPr>
        <p:txBody>
          <a:bodyPr wrap="square" lIns="0" tIns="0" rIns="0" bIns="0" rtlCol="0"/>
          <a:lstStyle/>
          <a:p>
            <a:endParaRPr/>
          </a:p>
        </p:txBody>
      </p:sp>
      <p:sp>
        <p:nvSpPr>
          <p:cNvPr id="72" name="object 26"/>
          <p:cNvSpPr txBox="1">
            <a:spLocks/>
          </p:cNvSpPr>
          <p:nvPr/>
        </p:nvSpPr>
        <p:spPr>
          <a:xfrm>
            <a:off x="896158" y="607157"/>
            <a:ext cx="1942188" cy="382156"/>
          </a:xfrm>
          <a:prstGeom prst="rect">
            <a:avLst/>
          </a:prstGeom>
        </p:spPr>
        <p:txBody>
          <a:bodyPr vert="horz" wrap="square" lIns="0" tIns="12700" rIns="0" bIns="0" rtlCol="0">
            <a:spAutoFit/>
          </a:bodyPr>
          <a:lstStyle>
            <a:lvl1pPr>
              <a:defRPr sz="2400" b="0" i="0" u="sng">
                <a:solidFill>
                  <a:schemeClr val="tx1"/>
                </a:solidFill>
                <a:latin typeface="Century Gothic"/>
                <a:ea typeface="+mj-ea"/>
                <a:cs typeface="Century Gothic"/>
              </a:defRPr>
            </a:lvl1pPr>
          </a:lstStyle>
          <a:p>
            <a:pPr marL="12700">
              <a:spcBef>
                <a:spcPts val="100"/>
              </a:spcBef>
            </a:pPr>
            <a:r>
              <a:rPr lang="es-EC" b="1" u="none" dirty="0">
                <a:solidFill>
                  <a:srgbClr val="17375E"/>
                </a:solidFill>
                <a:latin typeface="Arial"/>
                <a:cs typeface="Arial"/>
              </a:rPr>
              <a:t>AGENDA</a:t>
            </a:r>
          </a:p>
        </p:txBody>
      </p:sp>
      <p:sp>
        <p:nvSpPr>
          <p:cNvPr id="74" name="object 25"/>
          <p:cNvSpPr/>
          <p:nvPr/>
        </p:nvSpPr>
        <p:spPr>
          <a:xfrm>
            <a:off x="891076" y="4358640"/>
            <a:ext cx="175724" cy="213360"/>
          </a:xfrm>
          <a:prstGeom prst="rect">
            <a:avLst/>
          </a:prstGeom>
          <a:blipFill>
            <a:blip r:embed="rId5" cstate="print"/>
            <a:stretch>
              <a:fillRect/>
            </a:stretch>
          </a:blipFill>
        </p:spPr>
        <p:txBody>
          <a:bodyPr wrap="square" lIns="0" tIns="0" rIns="0" bIns="0" rtlCol="0"/>
          <a:lstStyle/>
          <a:p>
            <a:endParaRPr/>
          </a:p>
        </p:txBody>
      </p:sp>
      <p:sp>
        <p:nvSpPr>
          <p:cNvPr id="75" name="object 25"/>
          <p:cNvSpPr/>
          <p:nvPr/>
        </p:nvSpPr>
        <p:spPr>
          <a:xfrm>
            <a:off x="891076" y="4815840"/>
            <a:ext cx="175724" cy="213360"/>
          </a:xfrm>
          <a:prstGeom prst="rect">
            <a:avLst/>
          </a:prstGeom>
          <a:blipFill>
            <a:blip r:embed="rId5" cstate="print"/>
            <a:stretch>
              <a:fillRect/>
            </a:stretch>
          </a:blipFill>
        </p:spPr>
        <p:txBody>
          <a:bodyPr wrap="square" lIns="0" tIns="0" rIns="0" bIns="0" rtlCol="0"/>
          <a:lstStyle/>
          <a:p>
            <a:endParaRPr/>
          </a:p>
        </p:txBody>
      </p:sp>
      <p:pic>
        <p:nvPicPr>
          <p:cNvPr id="19" name="Picture 4" descr="Image result for ESP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sp>
        <p:nvSpPr>
          <p:cNvPr id="16" name="object 25"/>
          <p:cNvSpPr/>
          <p:nvPr/>
        </p:nvSpPr>
        <p:spPr>
          <a:xfrm>
            <a:off x="891076" y="5273040"/>
            <a:ext cx="175724" cy="213360"/>
          </a:xfrm>
          <a:prstGeom prst="rect">
            <a:avLst/>
          </a:prstGeom>
          <a:blipFill>
            <a:blip r:embed="rId5" cstate="print"/>
            <a:stretch>
              <a:fillRect/>
            </a:stretch>
          </a:blipFill>
        </p:spPr>
        <p:txBody>
          <a:bodyPr wrap="square" lIns="0" tIns="0" rIns="0" bIns="0" rtlCol="0"/>
          <a:lstStyle/>
          <a:p>
            <a:endParaRPr/>
          </a:p>
        </p:txBody>
      </p:sp>
      <p:sp>
        <p:nvSpPr>
          <p:cNvPr id="3" name="Slide Number Placeholder 2">
            <a:extLst>
              <a:ext uri="{FF2B5EF4-FFF2-40B4-BE49-F238E27FC236}">
                <a16:creationId xmlns:a16="http://schemas.microsoft.com/office/drawing/2014/main" id="{39E8E73E-B934-4929-ABEB-4D7EA1CA8A65}"/>
              </a:ext>
            </a:extLst>
          </p:cNvPr>
          <p:cNvSpPr>
            <a:spLocks noGrp="1"/>
          </p:cNvSpPr>
          <p:nvPr>
            <p:ph type="sldNum" sz="quarter" idx="12"/>
          </p:nvPr>
        </p:nvSpPr>
        <p:spPr/>
        <p:txBody>
          <a:bodyPr/>
          <a:lstStyle/>
          <a:p>
            <a:fld id="{C177EADD-98D3-4FC8-9829-0BB7E7867898}" type="slidenum">
              <a:rPr lang="es-EC" smtClean="0"/>
              <a:pPr/>
              <a:t>17</a:t>
            </a:fld>
            <a:r>
              <a:rPr lang="es-EC"/>
              <a:t> de 31</a:t>
            </a:r>
            <a:endParaRPr lang="es-EC" dirty="0"/>
          </a:p>
        </p:txBody>
      </p:sp>
      <p:sp>
        <p:nvSpPr>
          <p:cNvPr id="21" name="object 25"/>
          <p:cNvSpPr/>
          <p:nvPr/>
        </p:nvSpPr>
        <p:spPr>
          <a:xfrm>
            <a:off x="893349" y="5671096"/>
            <a:ext cx="175724" cy="213360"/>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64228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p:nvPr/>
        </p:nvSpPr>
        <p:spPr>
          <a:xfrm>
            <a:off x="0" y="1076960"/>
            <a:ext cx="12192000" cy="93979"/>
          </a:xfrm>
          <a:prstGeom prst="rect">
            <a:avLst/>
          </a:prstGeom>
          <a:blipFill>
            <a:blip r:embed="rId3" cstate="print"/>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81" name="Título 4"/>
          <p:cNvSpPr>
            <a:spLocks noGrp="1"/>
          </p:cNvSpPr>
          <p:nvPr>
            <p:ph type="title"/>
          </p:nvPr>
        </p:nvSpPr>
        <p:spPr>
          <a:xfrm>
            <a:off x="59964" y="675187"/>
            <a:ext cx="11207147" cy="369332"/>
          </a:xfrm>
        </p:spPr>
        <p:txBody>
          <a:bodyPr>
            <a:normAutofit fontScale="90000"/>
          </a:bodyPr>
          <a:lstStyle/>
          <a:p>
            <a:r>
              <a:rPr lang="es-EC" b="1" dirty="0">
                <a:solidFill>
                  <a:srgbClr val="17375E"/>
                </a:solidFill>
                <a:latin typeface="Arial"/>
                <a:cs typeface="Arial"/>
              </a:rPr>
              <a:t> </a:t>
            </a:r>
            <a:r>
              <a:rPr lang="es-EC" b="1" spc="-5" dirty="0">
                <a:solidFill>
                  <a:srgbClr val="17375E"/>
                </a:solidFill>
                <a:latin typeface="Arial"/>
                <a:cs typeface="Arial"/>
              </a:rPr>
              <a:t>Desarrollo de la aplicación BI</a:t>
            </a:r>
            <a:endParaRPr lang="es-EC" b="1" u="none" kern="1200" dirty="0">
              <a:solidFill>
                <a:srgbClr val="17375E"/>
              </a:solidFill>
              <a:latin typeface="Arial"/>
              <a:cs typeface="Arial"/>
            </a:endParaRPr>
          </a:p>
        </p:txBody>
      </p:sp>
      <p:pic>
        <p:nvPicPr>
          <p:cNvPr id="11" name="Picture 4" descr="Image result for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126463" y="1268546"/>
            <a:ext cx="11903438" cy="430887"/>
          </a:xfrm>
          <a:prstGeom prst="rect">
            <a:avLst/>
          </a:prstGeom>
          <a:noFill/>
        </p:spPr>
        <p:txBody>
          <a:bodyPr wrap="square" rtlCol="0">
            <a:spAutoFit/>
          </a:bodyPr>
          <a:lstStyle/>
          <a:p>
            <a:pPr algn="ctr"/>
            <a:r>
              <a:rPr lang="es-ES" sz="2100" b="1" dirty="0">
                <a:solidFill>
                  <a:schemeClr val="tx2"/>
                </a:solidFill>
                <a:latin typeface="Arial" panose="020B0604020202020204" pitchFamily="34" charset="0"/>
                <a:cs typeface="Arial" panose="020B0604020202020204" pitchFamily="34" charset="0"/>
              </a:rPr>
              <a:t>Análisis de requerimientos</a:t>
            </a:r>
          </a:p>
        </p:txBody>
      </p:sp>
      <p:sp>
        <p:nvSpPr>
          <p:cNvPr id="14" name="CuadroTexto 13"/>
          <p:cNvSpPr txBox="1"/>
          <p:nvPr/>
        </p:nvSpPr>
        <p:spPr>
          <a:xfrm>
            <a:off x="126463" y="3686676"/>
            <a:ext cx="11903438" cy="430887"/>
          </a:xfrm>
          <a:prstGeom prst="rect">
            <a:avLst/>
          </a:prstGeom>
          <a:noFill/>
        </p:spPr>
        <p:txBody>
          <a:bodyPr wrap="square" rtlCol="0">
            <a:spAutoFit/>
          </a:bodyPr>
          <a:lstStyle/>
          <a:p>
            <a:pPr algn="ctr"/>
            <a:r>
              <a:rPr lang="es-ES" sz="2100" b="1" dirty="0">
                <a:solidFill>
                  <a:schemeClr val="tx2"/>
                </a:solidFill>
                <a:latin typeface="Arial" panose="020B0604020202020204" pitchFamily="34" charset="0"/>
                <a:cs typeface="Arial" panose="020B0604020202020204" pitchFamily="34" charset="0"/>
              </a:rPr>
              <a:t>Matriz de procesos/dimensiones</a:t>
            </a:r>
          </a:p>
        </p:txBody>
      </p:sp>
      <p:sp>
        <p:nvSpPr>
          <p:cNvPr id="3" name="Slide Number Placeholder 2">
            <a:extLst>
              <a:ext uri="{FF2B5EF4-FFF2-40B4-BE49-F238E27FC236}">
                <a16:creationId xmlns:a16="http://schemas.microsoft.com/office/drawing/2014/main" id="{D5CD3A76-21DC-4D37-B5EB-134FB5249E08}"/>
              </a:ext>
            </a:extLst>
          </p:cNvPr>
          <p:cNvSpPr>
            <a:spLocks noGrp="1"/>
          </p:cNvSpPr>
          <p:nvPr>
            <p:ph type="sldNum" sz="quarter" idx="12"/>
          </p:nvPr>
        </p:nvSpPr>
        <p:spPr/>
        <p:txBody>
          <a:bodyPr/>
          <a:lstStyle/>
          <a:p>
            <a:fld id="{C177EADD-98D3-4FC8-9829-0BB7E7867898}" type="slidenum">
              <a:rPr lang="es-EC" smtClean="0"/>
              <a:pPr/>
              <a:t>18</a:t>
            </a:fld>
            <a:r>
              <a:rPr lang="es-EC"/>
              <a:t> de 31</a:t>
            </a:r>
            <a:endParaRPr lang="es-EC" dirty="0"/>
          </a:p>
        </p:txBody>
      </p:sp>
      <p:graphicFrame>
        <p:nvGraphicFramePr>
          <p:cNvPr id="2" name="Tabla 1"/>
          <p:cNvGraphicFramePr>
            <a:graphicFrameLocks noGrp="1"/>
          </p:cNvGraphicFramePr>
          <p:nvPr>
            <p:extLst>
              <p:ext uri="{D42A27DB-BD31-4B8C-83A1-F6EECF244321}">
                <p14:modId xmlns:p14="http://schemas.microsoft.com/office/powerpoint/2010/main" val="1445816467"/>
              </p:ext>
            </p:extLst>
          </p:nvPr>
        </p:nvGraphicFramePr>
        <p:xfrm>
          <a:off x="2640169" y="4165373"/>
          <a:ext cx="7443989" cy="2373539"/>
        </p:xfrm>
        <a:graphic>
          <a:graphicData uri="http://schemas.openxmlformats.org/drawingml/2006/table">
            <a:tbl>
              <a:tblPr firstRow="1" firstCol="1" bandRow="1">
                <a:tableStyleId>{93296810-A885-4BE3-A3E7-6D5BEEA58F35}</a:tableStyleId>
              </a:tblPr>
              <a:tblGrid>
                <a:gridCol w="2175793">
                  <a:extLst>
                    <a:ext uri="{9D8B030D-6E8A-4147-A177-3AD203B41FA5}">
                      <a16:colId xmlns:a16="http://schemas.microsoft.com/office/drawing/2014/main" val="638974878"/>
                    </a:ext>
                  </a:extLst>
                </a:gridCol>
                <a:gridCol w="317957">
                  <a:extLst>
                    <a:ext uri="{9D8B030D-6E8A-4147-A177-3AD203B41FA5}">
                      <a16:colId xmlns:a16="http://schemas.microsoft.com/office/drawing/2014/main" val="2562444604"/>
                    </a:ext>
                  </a:extLst>
                </a:gridCol>
                <a:gridCol w="385703">
                  <a:extLst>
                    <a:ext uri="{9D8B030D-6E8A-4147-A177-3AD203B41FA5}">
                      <a16:colId xmlns:a16="http://schemas.microsoft.com/office/drawing/2014/main" val="2749003683"/>
                    </a:ext>
                  </a:extLst>
                </a:gridCol>
                <a:gridCol w="675116">
                  <a:extLst>
                    <a:ext uri="{9D8B030D-6E8A-4147-A177-3AD203B41FA5}">
                      <a16:colId xmlns:a16="http://schemas.microsoft.com/office/drawing/2014/main" val="2116271264"/>
                    </a:ext>
                  </a:extLst>
                </a:gridCol>
                <a:gridCol w="347729">
                  <a:extLst>
                    <a:ext uri="{9D8B030D-6E8A-4147-A177-3AD203B41FA5}">
                      <a16:colId xmlns:a16="http://schemas.microsoft.com/office/drawing/2014/main" val="756469702"/>
                    </a:ext>
                  </a:extLst>
                </a:gridCol>
                <a:gridCol w="309093">
                  <a:extLst>
                    <a:ext uri="{9D8B030D-6E8A-4147-A177-3AD203B41FA5}">
                      <a16:colId xmlns:a16="http://schemas.microsoft.com/office/drawing/2014/main" val="3215696587"/>
                    </a:ext>
                  </a:extLst>
                </a:gridCol>
                <a:gridCol w="528034">
                  <a:extLst>
                    <a:ext uri="{9D8B030D-6E8A-4147-A177-3AD203B41FA5}">
                      <a16:colId xmlns:a16="http://schemas.microsoft.com/office/drawing/2014/main" val="4258758080"/>
                    </a:ext>
                  </a:extLst>
                </a:gridCol>
                <a:gridCol w="682580">
                  <a:extLst>
                    <a:ext uri="{9D8B030D-6E8A-4147-A177-3AD203B41FA5}">
                      <a16:colId xmlns:a16="http://schemas.microsoft.com/office/drawing/2014/main" val="1500994673"/>
                    </a:ext>
                  </a:extLst>
                </a:gridCol>
                <a:gridCol w="540913">
                  <a:extLst>
                    <a:ext uri="{9D8B030D-6E8A-4147-A177-3AD203B41FA5}">
                      <a16:colId xmlns:a16="http://schemas.microsoft.com/office/drawing/2014/main" val="419682712"/>
                    </a:ext>
                  </a:extLst>
                </a:gridCol>
                <a:gridCol w="566671">
                  <a:extLst>
                    <a:ext uri="{9D8B030D-6E8A-4147-A177-3AD203B41FA5}">
                      <a16:colId xmlns:a16="http://schemas.microsoft.com/office/drawing/2014/main" val="4278407603"/>
                    </a:ext>
                  </a:extLst>
                </a:gridCol>
                <a:gridCol w="476518">
                  <a:extLst>
                    <a:ext uri="{9D8B030D-6E8A-4147-A177-3AD203B41FA5}">
                      <a16:colId xmlns:a16="http://schemas.microsoft.com/office/drawing/2014/main" val="2670819966"/>
                    </a:ext>
                  </a:extLst>
                </a:gridCol>
                <a:gridCol w="437882">
                  <a:extLst>
                    <a:ext uri="{9D8B030D-6E8A-4147-A177-3AD203B41FA5}">
                      <a16:colId xmlns:a16="http://schemas.microsoft.com/office/drawing/2014/main" val="533765523"/>
                    </a:ext>
                  </a:extLst>
                </a:gridCol>
              </a:tblGrid>
              <a:tr h="300294">
                <a:tc rowSpan="2">
                  <a:txBody>
                    <a:bodyPr/>
                    <a:lstStyle/>
                    <a:p>
                      <a:pPr marR="13970" algn="just">
                        <a:lnSpc>
                          <a:spcPct val="115000"/>
                        </a:lnSpc>
                        <a:spcAft>
                          <a:spcPts val="0"/>
                        </a:spcAft>
                      </a:pPr>
                      <a:r>
                        <a:rPr lang="es-EC" sz="1100" dirty="0">
                          <a:effectLst/>
                          <a:latin typeface="Arial" panose="020B0604020202020204" pitchFamily="34" charset="0"/>
                          <a:cs typeface="Arial" panose="020B0604020202020204" pitchFamily="34" charset="0"/>
                        </a:rPr>
                        <a:t>Proceso del Negocio</a:t>
                      </a:r>
                      <a:endParaRPr lang="es-EC"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gridSpan="11">
                  <a:txBody>
                    <a:bodyPr/>
                    <a:lstStyle/>
                    <a:p>
                      <a:pPr marR="13970" algn="just">
                        <a:lnSpc>
                          <a:spcPct val="150000"/>
                        </a:lnSpc>
                        <a:spcAft>
                          <a:spcPts val="1200"/>
                        </a:spcAft>
                      </a:pPr>
                      <a:r>
                        <a:rPr lang="es-EC" sz="1100" dirty="0">
                          <a:effectLst/>
                          <a:latin typeface="Arial" panose="020B0604020202020204" pitchFamily="34" charset="0"/>
                          <a:cs typeface="Arial" panose="020B0604020202020204" pitchFamily="34" charset="0"/>
                        </a:rPr>
                        <a:t> </a:t>
                      </a:r>
                      <a:endParaRPr lang="es-EC"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hMerge="1">
                  <a:txBody>
                    <a:bodyPr/>
                    <a:lstStyle/>
                    <a:p>
                      <a:endParaRPr lang="es-EC" dirty="0"/>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444334548"/>
                  </a:ext>
                </a:extLst>
              </a:tr>
              <a:tr h="872067">
                <a:tc vMerge="1">
                  <a:txBody>
                    <a:bodyPr/>
                    <a:lstStyle/>
                    <a:p>
                      <a:endParaRPr lang="es-EC"/>
                    </a:p>
                  </a:txBody>
                  <a:tcPr/>
                </a:tc>
                <a:tc>
                  <a:txBody>
                    <a:bodyPr/>
                    <a:lstStyle/>
                    <a:p>
                      <a:pPr marL="0" marR="13970" algn="l" defTabSz="914400" rtl="0" eaLnBrk="1" latinLnBrk="0" hangingPunct="1">
                        <a:lnSpc>
                          <a:spcPct val="115000"/>
                        </a:lnSpc>
                        <a:spcAft>
                          <a:spcPts val="0"/>
                        </a:spcAft>
                      </a:pPr>
                      <a:r>
                        <a:rPr lang="es-EC" sz="1100" b="0" kern="1200" dirty="0">
                          <a:solidFill>
                            <a:schemeClr val="lt1"/>
                          </a:solidFill>
                          <a:effectLst/>
                          <a:latin typeface="Arial" panose="020B0604020202020204" pitchFamily="34" charset="0"/>
                          <a:ea typeface="+mn-ea"/>
                          <a:cs typeface="Arial" panose="020B0604020202020204" pitchFamily="34" charset="0"/>
                        </a:rPr>
                        <a:t>Volcán</a:t>
                      </a:r>
                    </a:p>
                  </a:txBody>
                  <a:tcPr marL="68580" marR="68580" marT="0" marB="0" vert="vert270" anchor="ctr">
                    <a:solidFill>
                      <a:schemeClr val="accent6"/>
                    </a:solidFill>
                  </a:tcPr>
                </a:tc>
                <a:tc>
                  <a:txBody>
                    <a:bodyPr/>
                    <a:lstStyle/>
                    <a:p>
                      <a:pPr marL="0" marR="13970" algn="l" defTabSz="914400" rtl="0" eaLnBrk="1" latinLnBrk="0" hangingPunct="1">
                        <a:lnSpc>
                          <a:spcPct val="115000"/>
                        </a:lnSpc>
                        <a:spcAft>
                          <a:spcPts val="0"/>
                        </a:spcAft>
                      </a:pPr>
                      <a:r>
                        <a:rPr lang="es-EC" sz="1100" b="0" kern="1200" dirty="0">
                          <a:solidFill>
                            <a:schemeClr val="lt1"/>
                          </a:solidFill>
                          <a:effectLst/>
                          <a:latin typeface="Arial" panose="020B0604020202020204" pitchFamily="34" charset="0"/>
                          <a:ea typeface="+mn-ea"/>
                          <a:cs typeface="Arial" panose="020B0604020202020204" pitchFamily="34" charset="0"/>
                        </a:rPr>
                        <a:t>Tipo de Eventos</a:t>
                      </a:r>
                    </a:p>
                  </a:txBody>
                  <a:tcPr marL="68580" marR="68580" marT="0" marB="0" vert="vert270" anchor="ctr">
                    <a:solidFill>
                      <a:schemeClr val="accent6"/>
                    </a:solidFill>
                  </a:tcPr>
                </a:tc>
                <a:tc>
                  <a:txBody>
                    <a:bodyPr/>
                    <a:lstStyle/>
                    <a:p>
                      <a:pPr marL="0" marR="13970" algn="l" defTabSz="914400" rtl="0" eaLnBrk="1" latinLnBrk="0" hangingPunct="1">
                        <a:lnSpc>
                          <a:spcPct val="115000"/>
                        </a:lnSpc>
                        <a:spcAft>
                          <a:spcPts val="0"/>
                        </a:spcAft>
                      </a:pPr>
                      <a:r>
                        <a:rPr lang="es-EC" sz="1100" b="0" kern="1200" dirty="0">
                          <a:solidFill>
                            <a:schemeClr val="lt1"/>
                          </a:solidFill>
                          <a:effectLst/>
                          <a:latin typeface="Arial" panose="020B0604020202020204" pitchFamily="34" charset="0"/>
                          <a:ea typeface="+mn-ea"/>
                          <a:cs typeface="Arial" panose="020B0604020202020204" pitchFamily="34" charset="0"/>
                        </a:rPr>
                        <a:t>Tipo de Evento Volcánico</a:t>
                      </a:r>
                    </a:p>
                  </a:txBody>
                  <a:tcPr marL="68580" marR="68580" marT="0" marB="0" vert="vert270" anchor="ctr">
                    <a:solidFill>
                      <a:schemeClr val="accent6"/>
                    </a:solidFill>
                  </a:tcPr>
                </a:tc>
                <a:tc>
                  <a:txBody>
                    <a:bodyPr/>
                    <a:lstStyle/>
                    <a:p>
                      <a:pPr marL="0" marR="13970" algn="l" defTabSz="914400" rtl="0" eaLnBrk="1" latinLnBrk="0" hangingPunct="1">
                        <a:lnSpc>
                          <a:spcPct val="115000"/>
                        </a:lnSpc>
                        <a:spcAft>
                          <a:spcPts val="0"/>
                        </a:spcAft>
                      </a:pPr>
                      <a:r>
                        <a:rPr lang="es-EC" sz="1100" b="0" kern="1200" dirty="0">
                          <a:solidFill>
                            <a:schemeClr val="lt1"/>
                          </a:solidFill>
                          <a:effectLst/>
                          <a:latin typeface="Arial" panose="020B0604020202020204" pitchFamily="34" charset="0"/>
                          <a:ea typeface="+mn-ea"/>
                          <a:cs typeface="Arial" panose="020B0604020202020204" pitchFamily="34" charset="0"/>
                        </a:rPr>
                        <a:t>Fecha</a:t>
                      </a:r>
                    </a:p>
                  </a:txBody>
                  <a:tcPr marL="68580" marR="68580" marT="0" marB="0" vert="vert270" anchor="ctr">
                    <a:solidFill>
                      <a:schemeClr val="accent6"/>
                    </a:solidFill>
                  </a:tcPr>
                </a:tc>
                <a:tc>
                  <a:txBody>
                    <a:bodyPr/>
                    <a:lstStyle/>
                    <a:p>
                      <a:pPr marL="0" marR="13970" algn="l" defTabSz="914400" rtl="0" eaLnBrk="1" latinLnBrk="0" hangingPunct="1">
                        <a:lnSpc>
                          <a:spcPct val="115000"/>
                        </a:lnSpc>
                        <a:spcAft>
                          <a:spcPts val="0"/>
                        </a:spcAft>
                      </a:pPr>
                      <a:r>
                        <a:rPr lang="es-EC" sz="1100" b="0" kern="1200" dirty="0">
                          <a:solidFill>
                            <a:schemeClr val="lt1"/>
                          </a:solidFill>
                          <a:effectLst/>
                          <a:latin typeface="Arial" panose="020B0604020202020204" pitchFamily="34" charset="0"/>
                          <a:ea typeface="+mn-ea"/>
                          <a:cs typeface="Arial" panose="020B0604020202020204" pitchFamily="34" charset="0"/>
                        </a:rPr>
                        <a:t>Tiempo</a:t>
                      </a:r>
                    </a:p>
                  </a:txBody>
                  <a:tcPr marL="68580" marR="68580" marT="0" marB="0" vert="vert270" anchor="ctr">
                    <a:solidFill>
                      <a:schemeClr val="accent6"/>
                    </a:solidFill>
                  </a:tcPr>
                </a:tc>
                <a:tc>
                  <a:txBody>
                    <a:bodyPr/>
                    <a:lstStyle/>
                    <a:p>
                      <a:pPr marL="0" marR="13970" algn="l" defTabSz="914400" rtl="0" eaLnBrk="1" latinLnBrk="0" hangingPunct="1">
                        <a:lnSpc>
                          <a:spcPct val="115000"/>
                        </a:lnSpc>
                        <a:spcAft>
                          <a:spcPts val="0"/>
                        </a:spcAft>
                      </a:pPr>
                      <a:r>
                        <a:rPr lang="es-EC" sz="1100" b="0" kern="1200" dirty="0">
                          <a:solidFill>
                            <a:schemeClr val="lt1"/>
                          </a:solidFill>
                          <a:effectLst/>
                          <a:latin typeface="Arial" panose="020B0604020202020204" pitchFamily="34" charset="0"/>
                          <a:ea typeface="+mn-ea"/>
                          <a:cs typeface="Arial" panose="020B0604020202020204" pitchFamily="34" charset="0"/>
                        </a:rPr>
                        <a:t>Estado de Evaluación</a:t>
                      </a:r>
                    </a:p>
                  </a:txBody>
                  <a:tcPr marL="68580" marR="68580" marT="0" marB="0" vert="vert270" anchor="ctr">
                    <a:solidFill>
                      <a:schemeClr val="accent6"/>
                    </a:solidFill>
                  </a:tcPr>
                </a:tc>
                <a:tc>
                  <a:txBody>
                    <a:bodyPr/>
                    <a:lstStyle/>
                    <a:p>
                      <a:pPr marL="0" marR="13970" algn="l" defTabSz="914400" rtl="0" eaLnBrk="1" latinLnBrk="0" hangingPunct="1">
                        <a:lnSpc>
                          <a:spcPct val="115000"/>
                        </a:lnSpc>
                        <a:spcAft>
                          <a:spcPts val="0"/>
                        </a:spcAft>
                      </a:pPr>
                      <a:r>
                        <a:rPr lang="es-EC" sz="1100" b="0" kern="1200" dirty="0">
                          <a:solidFill>
                            <a:schemeClr val="lt1"/>
                          </a:solidFill>
                          <a:effectLst/>
                          <a:latin typeface="Arial" panose="020B0604020202020204" pitchFamily="34" charset="0"/>
                          <a:ea typeface="+mn-ea"/>
                          <a:cs typeface="Arial" panose="020B0604020202020204" pitchFamily="34" charset="0"/>
                        </a:rPr>
                        <a:t>Tipo de Magnitud Preferida</a:t>
                      </a:r>
                    </a:p>
                  </a:txBody>
                  <a:tcPr marL="68580" marR="68580" marT="0" marB="0" vert="vert270" anchor="ctr">
                    <a:solidFill>
                      <a:schemeClr val="accent6"/>
                    </a:solidFill>
                  </a:tcPr>
                </a:tc>
                <a:tc>
                  <a:txBody>
                    <a:bodyPr/>
                    <a:lstStyle/>
                    <a:p>
                      <a:pPr marL="0" marR="13970" algn="l" defTabSz="914400" rtl="0" eaLnBrk="1" latinLnBrk="0" hangingPunct="1">
                        <a:lnSpc>
                          <a:spcPct val="115000"/>
                        </a:lnSpc>
                        <a:spcAft>
                          <a:spcPts val="0"/>
                        </a:spcAft>
                      </a:pPr>
                      <a:r>
                        <a:rPr lang="es-EC" sz="1100" b="0" kern="1200" dirty="0">
                          <a:solidFill>
                            <a:schemeClr val="lt1"/>
                          </a:solidFill>
                          <a:effectLst/>
                          <a:latin typeface="Arial" panose="020B0604020202020204" pitchFamily="34" charset="0"/>
                          <a:ea typeface="+mn-ea"/>
                          <a:cs typeface="Arial" panose="020B0604020202020204" pitchFamily="34" charset="0"/>
                        </a:rPr>
                        <a:t>Evento Localizado</a:t>
                      </a:r>
                    </a:p>
                  </a:txBody>
                  <a:tcPr marL="68580" marR="68580" marT="0" marB="0" vert="vert270" anchor="ctr">
                    <a:solidFill>
                      <a:schemeClr val="accent6"/>
                    </a:solidFill>
                  </a:tcPr>
                </a:tc>
                <a:tc>
                  <a:txBody>
                    <a:bodyPr/>
                    <a:lstStyle/>
                    <a:p>
                      <a:pPr marL="0" marR="13970" algn="l" defTabSz="914400" rtl="0" eaLnBrk="1" latinLnBrk="0" hangingPunct="1">
                        <a:lnSpc>
                          <a:spcPct val="115000"/>
                        </a:lnSpc>
                        <a:spcAft>
                          <a:spcPts val="0"/>
                        </a:spcAft>
                      </a:pPr>
                      <a:r>
                        <a:rPr lang="es-EC" sz="1100" b="0" kern="1200" dirty="0">
                          <a:solidFill>
                            <a:schemeClr val="lt1"/>
                          </a:solidFill>
                          <a:effectLst/>
                          <a:latin typeface="Arial" panose="020B0604020202020204" pitchFamily="34" charset="0"/>
                          <a:ea typeface="+mn-ea"/>
                          <a:cs typeface="Arial" panose="020B0604020202020204" pitchFamily="34" charset="0"/>
                        </a:rPr>
                        <a:t>Evento No Localizado</a:t>
                      </a:r>
                    </a:p>
                  </a:txBody>
                  <a:tcPr marL="68580" marR="68580" marT="0" marB="0" vert="vert270" anchor="ctr">
                    <a:solidFill>
                      <a:schemeClr val="accent6"/>
                    </a:solidFill>
                  </a:tcPr>
                </a:tc>
                <a:tc>
                  <a:txBody>
                    <a:bodyPr/>
                    <a:lstStyle/>
                    <a:p>
                      <a:pPr marL="0" marR="13970" algn="l" defTabSz="914400" rtl="0" eaLnBrk="1" latinLnBrk="0" hangingPunct="1">
                        <a:lnSpc>
                          <a:spcPct val="115000"/>
                        </a:lnSpc>
                        <a:spcAft>
                          <a:spcPts val="0"/>
                        </a:spcAft>
                      </a:pPr>
                      <a:r>
                        <a:rPr lang="es-EC" sz="1100" b="0" kern="1200" dirty="0">
                          <a:solidFill>
                            <a:schemeClr val="lt1"/>
                          </a:solidFill>
                          <a:effectLst/>
                          <a:latin typeface="Arial" panose="020B0604020202020204" pitchFamily="34" charset="0"/>
                          <a:ea typeface="+mn-ea"/>
                          <a:cs typeface="Arial" panose="020B0604020202020204" pitchFamily="34" charset="0"/>
                        </a:rPr>
                        <a:t>Estación</a:t>
                      </a:r>
                    </a:p>
                  </a:txBody>
                  <a:tcPr marL="68580" marR="68580" marT="0" marB="0" vert="vert270" anchor="ctr">
                    <a:solidFill>
                      <a:schemeClr val="accent6"/>
                    </a:solidFill>
                  </a:tcPr>
                </a:tc>
                <a:tc>
                  <a:txBody>
                    <a:bodyPr/>
                    <a:lstStyle/>
                    <a:p>
                      <a:pPr marL="0" marR="13970" algn="l" defTabSz="914400" rtl="0" eaLnBrk="1" latinLnBrk="0" hangingPunct="1">
                        <a:lnSpc>
                          <a:spcPct val="115000"/>
                        </a:lnSpc>
                        <a:spcAft>
                          <a:spcPts val="0"/>
                        </a:spcAft>
                      </a:pPr>
                      <a:r>
                        <a:rPr lang="es-EC" sz="1100" b="0" kern="1200" dirty="0">
                          <a:solidFill>
                            <a:schemeClr val="lt1"/>
                          </a:solidFill>
                          <a:effectLst/>
                          <a:latin typeface="Arial" panose="020B0604020202020204" pitchFamily="34" charset="0"/>
                          <a:ea typeface="+mn-ea"/>
                          <a:cs typeface="Arial" panose="020B0604020202020204" pitchFamily="34" charset="0"/>
                        </a:rPr>
                        <a:t>Canal</a:t>
                      </a:r>
                    </a:p>
                  </a:txBody>
                  <a:tcPr marL="68580" marR="68580" marT="0" marB="0" vert="vert270" anchor="ctr">
                    <a:solidFill>
                      <a:schemeClr val="accent6"/>
                    </a:solidFill>
                  </a:tcPr>
                </a:tc>
                <a:extLst>
                  <a:ext uri="{0D108BD9-81ED-4DB2-BD59-A6C34878D82A}">
                    <a16:rowId xmlns:a16="http://schemas.microsoft.com/office/drawing/2014/main" val="2777351654"/>
                  </a:ext>
                </a:extLst>
              </a:tr>
              <a:tr h="600589">
                <a:tc>
                  <a:txBody>
                    <a:bodyPr/>
                    <a:lstStyle/>
                    <a:p>
                      <a:pPr marR="13970" algn="just">
                        <a:lnSpc>
                          <a:spcPct val="150000"/>
                        </a:lnSpc>
                        <a:spcAft>
                          <a:spcPts val="0"/>
                        </a:spcAft>
                      </a:pPr>
                      <a:r>
                        <a:rPr lang="es-EC" sz="1100" dirty="0">
                          <a:effectLst/>
                          <a:latin typeface="Arial" panose="020B0604020202020204" pitchFamily="34" charset="0"/>
                          <a:cs typeface="Arial" panose="020B0604020202020204" pitchFamily="34" charset="0"/>
                        </a:rPr>
                        <a:t>Procesamiento de</a:t>
                      </a:r>
                      <a:r>
                        <a:rPr lang="es-EC" sz="1100" baseline="0" dirty="0">
                          <a:effectLst/>
                          <a:latin typeface="Arial" panose="020B0604020202020204" pitchFamily="34" charset="0"/>
                          <a:cs typeface="Arial" panose="020B0604020202020204" pitchFamily="34" charset="0"/>
                        </a:rPr>
                        <a:t> </a:t>
                      </a:r>
                      <a:r>
                        <a:rPr lang="es-EC" sz="1100" dirty="0">
                          <a:effectLst/>
                          <a:latin typeface="Arial" panose="020B0604020202020204" pitchFamily="34" charset="0"/>
                          <a:cs typeface="Arial" panose="020B0604020202020204" pitchFamily="34" charset="0"/>
                        </a:rPr>
                        <a:t>eventos localizados</a:t>
                      </a:r>
                      <a:endParaRPr lang="es-EC"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R="13970" algn="ctr">
                        <a:lnSpc>
                          <a:spcPct val="150000"/>
                        </a:lnSpc>
                        <a:spcAft>
                          <a:spcPts val="0"/>
                        </a:spcAft>
                      </a:pPr>
                      <a:r>
                        <a:rPr lang="es-EC" sz="1100">
                          <a:effectLst/>
                          <a:latin typeface="Arial" panose="020B0604020202020204" pitchFamily="34" charset="0"/>
                          <a:cs typeface="Arial" panose="020B0604020202020204" pitchFamily="34" charset="0"/>
                        </a:rPr>
                        <a:t>✔</a:t>
                      </a:r>
                      <a:endParaRPr lang="es-EC"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R="13970" algn="ctr">
                        <a:lnSpc>
                          <a:spcPct val="150000"/>
                        </a:lnSpc>
                        <a:spcAft>
                          <a:spcPts val="0"/>
                        </a:spcAft>
                      </a:pPr>
                      <a:r>
                        <a:rPr lang="es-EC" sz="1100">
                          <a:effectLst/>
                          <a:latin typeface="Arial" panose="020B0604020202020204" pitchFamily="34" charset="0"/>
                          <a:cs typeface="Arial" panose="020B0604020202020204" pitchFamily="34" charset="0"/>
                        </a:rPr>
                        <a:t>✔</a:t>
                      </a:r>
                      <a:endParaRPr lang="es-EC"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R="13970" algn="ctr">
                        <a:lnSpc>
                          <a:spcPct val="150000"/>
                        </a:lnSpc>
                        <a:spcAft>
                          <a:spcPts val="0"/>
                        </a:spcAft>
                      </a:pPr>
                      <a:r>
                        <a:rPr lang="es-EC" sz="1100">
                          <a:effectLst/>
                          <a:latin typeface="Arial" panose="020B0604020202020204" pitchFamily="34" charset="0"/>
                          <a:cs typeface="Arial" panose="020B0604020202020204" pitchFamily="34" charset="0"/>
                        </a:rPr>
                        <a:t>✔</a:t>
                      </a:r>
                      <a:endParaRPr lang="es-EC"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R="13970" algn="ctr">
                        <a:lnSpc>
                          <a:spcPct val="150000"/>
                        </a:lnSpc>
                        <a:spcAft>
                          <a:spcPts val="0"/>
                        </a:spcAft>
                      </a:pPr>
                      <a:r>
                        <a:rPr lang="es-EC" sz="1100">
                          <a:effectLst/>
                          <a:latin typeface="Arial" panose="020B0604020202020204" pitchFamily="34" charset="0"/>
                          <a:cs typeface="Arial" panose="020B0604020202020204" pitchFamily="34" charset="0"/>
                        </a:rPr>
                        <a:t>✔</a:t>
                      </a:r>
                      <a:endParaRPr lang="es-EC"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R="13970" algn="ctr">
                        <a:lnSpc>
                          <a:spcPct val="150000"/>
                        </a:lnSpc>
                        <a:spcAft>
                          <a:spcPts val="0"/>
                        </a:spcAft>
                      </a:pPr>
                      <a:r>
                        <a:rPr lang="es-EC" sz="1100">
                          <a:effectLst/>
                          <a:latin typeface="Arial" panose="020B0604020202020204" pitchFamily="34" charset="0"/>
                          <a:cs typeface="Arial" panose="020B0604020202020204" pitchFamily="34" charset="0"/>
                        </a:rPr>
                        <a:t>✔</a:t>
                      </a:r>
                      <a:endParaRPr lang="es-EC"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R="13970" algn="ctr">
                        <a:lnSpc>
                          <a:spcPct val="150000"/>
                        </a:lnSpc>
                        <a:spcAft>
                          <a:spcPts val="0"/>
                        </a:spcAft>
                      </a:pPr>
                      <a:r>
                        <a:rPr lang="es-EC" sz="1100">
                          <a:effectLst/>
                          <a:latin typeface="Arial" panose="020B0604020202020204" pitchFamily="34" charset="0"/>
                          <a:cs typeface="Arial" panose="020B0604020202020204" pitchFamily="34" charset="0"/>
                        </a:rPr>
                        <a:t>✔</a:t>
                      </a:r>
                      <a:endParaRPr lang="es-EC"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R="13970" algn="ctr">
                        <a:lnSpc>
                          <a:spcPct val="150000"/>
                        </a:lnSpc>
                        <a:spcAft>
                          <a:spcPts val="0"/>
                        </a:spcAft>
                      </a:pPr>
                      <a:r>
                        <a:rPr lang="es-EC" sz="1100">
                          <a:effectLst/>
                          <a:latin typeface="Arial" panose="020B0604020202020204" pitchFamily="34" charset="0"/>
                          <a:cs typeface="Arial" panose="020B0604020202020204" pitchFamily="34" charset="0"/>
                        </a:rPr>
                        <a:t>✔</a:t>
                      </a:r>
                      <a:endParaRPr lang="es-EC"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R="13970" algn="ctr">
                        <a:lnSpc>
                          <a:spcPct val="150000"/>
                        </a:lnSpc>
                        <a:spcAft>
                          <a:spcPts val="0"/>
                        </a:spcAft>
                      </a:pPr>
                      <a:r>
                        <a:rPr lang="es-EC" sz="1100">
                          <a:effectLst/>
                          <a:latin typeface="Arial" panose="020B0604020202020204" pitchFamily="34" charset="0"/>
                          <a:cs typeface="Arial" panose="020B0604020202020204" pitchFamily="34" charset="0"/>
                        </a:rPr>
                        <a:t>✔</a:t>
                      </a:r>
                      <a:endParaRPr lang="es-EC"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R="13970" algn="ctr">
                        <a:lnSpc>
                          <a:spcPct val="150000"/>
                        </a:lnSpc>
                        <a:spcAft>
                          <a:spcPts val="0"/>
                        </a:spcAft>
                      </a:pPr>
                      <a:r>
                        <a:rPr lang="es-EC" sz="1100" dirty="0">
                          <a:effectLst/>
                          <a:latin typeface="Arial" panose="020B0604020202020204" pitchFamily="34" charset="0"/>
                          <a:cs typeface="Arial" panose="020B0604020202020204" pitchFamily="34" charset="0"/>
                        </a:rPr>
                        <a:t>✔</a:t>
                      </a:r>
                      <a:endParaRPr lang="es-EC"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R="13970" algn="ctr">
                        <a:lnSpc>
                          <a:spcPct val="150000"/>
                        </a:lnSpc>
                        <a:spcAft>
                          <a:spcPts val="0"/>
                        </a:spcAft>
                      </a:pPr>
                      <a:r>
                        <a:rPr lang="es-EC" sz="1100" dirty="0">
                          <a:effectLst/>
                          <a:latin typeface="Arial" panose="020B0604020202020204" pitchFamily="34" charset="0"/>
                          <a:cs typeface="Arial" panose="020B0604020202020204" pitchFamily="34" charset="0"/>
                        </a:rPr>
                        <a:t> </a:t>
                      </a:r>
                      <a:endParaRPr lang="es-EC"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R="13970" algn="ctr">
                        <a:lnSpc>
                          <a:spcPct val="150000"/>
                        </a:lnSpc>
                        <a:spcAft>
                          <a:spcPts val="0"/>
                        </a:spcAft>
                      </a:pPr>
                      <a:r>
                        <a:rPr lang="es-EC" sz="1100" dirty="0">
                          <a:effectLst/>
                          <a:latin typeface="Arial" panose="020B0604020202020204" pitchFamily="34" charset="0"/>
                          <a:cs typeface="Arial" panose="020B0604020202020204" pitchFamily="34" charset="0"/>
                        </a:rPr>
                        <a:t> </a:t>
                      </a:r>
                      <a:endParaRPr lang="es-EC"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925357005"/>
                  </a:ext>
                </a:extLst>
              </a:tr>
              <a:tr h="600589">
                <a:tc>
                  <a:txBody>
                    <a:bodyPr/>
                    <a:lstStyle/>
                    <a:p>
                      <a:pPr marR="13970" algn="just">
                        <a:lnSpc>
                          <a:spcPct val="150000"/>
                        </a:lnSpc>
                        <a:spcAft>
                          <a:spcPts val="0"/>
                        </a:spcAft>
                      </a:pPr>
                      <a:r>
                        <a:rPr lang="es-EC" sz="1100" dirty="0">
                          <a:effectLst/>
                          <a:latin typeface="Arial" panose="020B0604020202020204" pitchFamily="34" charset="0"/>
                          <a:cs typeface="Arial" panose="020B0604020202020204" pitchFamily="34" charset="0"/>
                        </a:rPr>
                        <a:t>Procesamiento de eventos no localizados</a:t>
                      </a:r>
                      <a:endParaRPr lang="es-EC"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R="13970" algn="ctr">
                        <a:lnSpc>
                          <a:spcPct val="150000"/>
                        </a:lnSpc>
                        <a:spcAft>
                          <a:spcPts val="0"/>
                        </a:spcAft>
                      </a:pPr>
                      <a:r>
                        <a:rPr lang="es-EC" sz="1100">
                          <a:effectLst/>
                          <a:latin typeface="Arial" panose="020B0604020202020204" pitchFamily="34" charset="0"/>
                          <a:cs typeface="Arial" panose="020B0604020202020204" pitchFamily="34" charset="0"/>
                        </a:rPr>
                        <a:t>✔</a:t>
                      </a:r>
                      <a:endParaRPr lang="es-EC"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R="13970" algn="ctr">
                        <a:lnSpc>
                          <a:spcPct val="150000"/>
                        </a:lnSpc>
                        <a:spcAft>
                          <a:spcPts val="0"/>
                        </a:spcAft>
                      </a:pPr>
                      <a:r>
                        <a:rPr lang="es-EC" sz="1100">
                          <a:effectLst/>
                          <a:latin typeface="Arial" panose="020B0604020202020204" pitchFamily="34" charset="0"/>
                          <a:cs typeface="Arial" panose="020B0604020202020204" pitchFamily="34" charset="0"/>
                        </a:rPr>
                        <a:t> </a:t>
                      </a:r>
                      <a:endParaRPr lang="es-EC"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R="13970" algn="ctr">
                        <a:lnSpc>
                          <a:spcPct val="150000"/>
                        </a:lnSpc>
                        <a:spcAft>
                          <a:spcPts val="0"/>
                        </a:spcAft>
                      </a:pPr>
                      <a:r>
                        <a:rPr lang="es-EC" sz="1100">
                          <a:effectLst/>
                          <a:latin typeface="Arial" panose="020B0604020202020204" pitchFamily="34" charset="0"/>
                          <a:cs typeface="Arial" panose="020B0604020202020204" pitchFamily="34" charset="0"/>
                        </a:rPr>
                        <a:t>✔</a:t>
                      </a:r>
                      <a:endParaRPr lang="es-EC"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R="13970" algn="ctr">
                        <a:lnSpc>
                          <a:spcPct val="150000"/>
                        </a:lnSpc>
                        <a:spcAft>
                          <a:spcPts val="0"/>
                        </a:spcAft>
                      </a:pPr>
                      <a:r>
                        <a:rPr lang="es-EC" sz="1100">
                          <a:effectLst/>
                          <a:latin typeface="Arial" panose="020B0604020202020204" pitchFamily="34" charset="0"/>
                          <a:cs typeface="Arial" panose="020B0604020202020204" pitchFamily="34" charset="0"/>
                        </a:rPr>
                        <a:t>✔</a:t>
                      </a:r>
                      <a:endParaRPr lang="es-EC"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R="13970" algn="ctr">
                        <a:lnSpc>
                          <a:spcPct val="150000"/>
                        </a:lnSpc>
                        <a:spcAft>
                          <a:spcPts val="0"/>
                        </a:spcAft>
                      </a:pPr>
                      <a:r>
                        <a:rPr lang="es-EC" sz="1100">
                          <a:effectLst/>
                          <a:latin typeface="Arial" panose="020B0604020202020204" pitchFamily="34" charset="0"/>
                          <a:cs typeface="Arial" panose="020B0604020202020204" pitchFamily="34" charset="0"/>
                        </a:rPr>
                        <a:t>✔</a:t>
                      </a:r>
                      <a:endParaRPr lang="es-EC"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R="13970" algn="ctr">
                        <a:lnSpc>
                          <a:spcPct val="150000"/>
                        </a:lnSpc>
                        <a:spcAft>
                          <a:spcPts val="0"/>
                        </a:spcAft>
                      </a:pPr>
                      <a:r>
                        <a:rPr lang="es-EC" sz="1100">
                          <a:effectLst/>
                          <a:latin typeface="Arial" panose="020B0604020202020204" pitchFamily="34" charset="0"/>
                          <a:cs typeface="Arial" panose="020B0604020202020204" pitchFamily="34" charset="0"/>
                        </a:rPr>
                        <a:t> </a:t>
                      </a:r>
                      <a:endParaRPr lang="es-EC"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R="13970" algn="ctr">
                        <a:lnSpc>
                          <a:spcPct val="150000"/>
                        </a:lnSpc>
                        <a:spcAft>
                          <a:spcPts val="0"/>
                        </a:spcAft>
                      </a:pPr>
                      <a:r>
                        <a:rPr lang="es-EC" sz="1100">
                          <a:effectLst/>
                          <a:latin typeface="Arial" panose="020B0604020202020204" pitchFamily="34" charset="0"/>
                          <a:cs typeface="Arial" panose="020B0604020202020204" pitchFamily="34" charset="0"/>
                        </a:rPr>
                        <a:t> </a:t>
                      </a:r>
                      <a:endParaRPr lang="es-EC"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R="13970" algn="ctr">
                        <a:lnSpc>
                          <a:spcPct val="150000"/>
                        </a:lnSpc>
                        <a:spcAft>
                          <a:spcPts val="0"/>
                        </a:spcAft>
                      </a:pPr>
                      <a:r>
                        <a:rPr lang="es-EC" sz="1100">
                          <a:effectLst/>
                          <a:latin typeface="Arial" panose="020B0604020202020204" pitchFamily="34" charset="0"/>
                          <a:cs typeface="Arial" panose="020B0604020202020204" pitchFamily="34" charset="0"/>
                        </a:rPr>
                        <a:t>✔</a:t>
                      </a:r>
                      <a:endParaRPr lang="es-EC"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R="13970" algn="ctr">
                        <a:lnSpc>
                          <a:spcPct val="150000"/>
                        </a:lnSpc>
                        <a:spcAft>
                          <a:spcPts val="0"/>
                        </a:spcAft>
                      </a:pPr>
                      <a:r>
                        <a:rPr lang="es-EC" sz="1100">
                          <a:effectLst/>
                          <a:latin typeface="Arial" panose="020B0604020202020204" pitchFamily="34" charset="0"/>
                          <a:cs typeface="Arial" panose="020B0604020202020204" pitchFamily="34" charset="0"/>
                        </a:rPr>
                        <a:t>✔</a:t>
                      </a:r>
                      <a:endParaRPr lang="es-EC"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R="13970" algn="ctr">
                        <a:lnSpc>
                          <a:spcPct val="150000"/>
                        </a:lnSpc>
                        <a:spcAft>
                          <a:spcPts val="0"/>
                        </a:spcAft>
                      </a:pPr>
                      <a:r>
                        <a:rPr lang="es-EC" sz="1100">
                          <a:effectLst/>
                          <a:latin typeface="Arial" panose="020B0604020202020204" pitchFamily="34" charset="0"/>
                          <a:cs typeface="Arial" panose="020B0604020202020204" pitchFamily="34" charset="0"/>
                        </a:rPr>
                        <a:t>✔</a:t>
                      </a:r>
                      <a:endParaRPr lang="es-EC"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R="13970" algn="ctr">
                        <a:lnSpc>
                          <a:spcPct val="150000"/>
                        </a:lnSpc>
                        <a:spcAft>
                          <a:spcPts val="0"/>
                        </a:spcAft>
                      </a:pPr>
                      <a:r>
                        <a:rPr lang="es-EC" sz="1100" dirty="0">
                          <a:effectLst/>
                          <a:latin typeface="Arial" panose="020B0604020202020204" pitchFamily="34" charset="0"/>
                          <a:cs typeface="Arial" panose="020B0604020202020204" pitchFamily="34" charset="0"/>
                        </a:rPr>
                        <a:t>✔</a:t>
                      </a:r>
                      <a:endParaRPr lang="es-EC"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102691686"/>
                  </a:ext>
                </a:extLst>
              </a:tr>
            </a:tbl>
          </a:graphicData>
        </a:graphic>
      </p:graphicFrame>
      <p:graphicFrame>
        <p:nvGraphicFramePr>
          <p:cNvPr id="4" name="Diagrama 3"/>
          <p:cNvGraphicFramePr/>
          <p:nvPr>
            <p:extLst>
              <p:ext uri="{D42A27DB-BD31-4B8C-83A1-F6EECF244321}">
                <p14:modId xmlns:p14="http://schemas.microsoft.com/office/powerpoint/2010/main" val="232596503"/>
              </p:ext>
            </p:extLst>
          </p:nvPr>
        </p:nvGraphicFramePr>
        <p:xfrm>
          <a:off x="3139111" y="1554284"/>
          <a:ext cx="8128000" cy="208458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Rectangle: Rounded Corners 1">
            <a:extLst>
              <a:ext uri="{FF2B5EF4-FFF2-40B4-BE49-F238E27FC236}">
                <a16:creationId xmlns:a16="http://schemas.microsoft.com/office/drawing/2014/main" id="{78B572A1-B941-4A28-ACD3-9DAA33CB5A61}"/>
              </a:ext>
            </a:extLst>
          </p:cNvPr>
          <p:cNvSpPr/>
          <p:nvPr/>
        </p:nvSpPr>
        <p:spPr>
          <a:xfrm>
            <a:off x="425003" y="2305318"/>
            <a:ext cx="2215166" cy="579550"/>
          </a:xfrm>
          <a:prstGeom prst="roundRect">
            <a:avLst>
              <a:gd name="adj" fmla="val 706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s-EC" sz="1200" dirty="0">
                <a:latin typeface="Arial" panose="020B0604020202020204" pitchFamily="34" charset="0"/>
                <a:cs typeface="Arial" panose="020B0604020202020204" pitchFamily="34" charset="0"/>
              </a:rPr>
              <a:t>El análisis de requerimientos se dividió en tres partes</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31345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p:nvPr/>
        </p:nvSpPr>
        <p:spPr>
          <a:xfrm>
            <a:off x="0" y="1076960"/>
            <a:ext cx="12192000" cy="93979"/>
          </a:xfrm>
          <a:prstGeom prst="rect">
            <a:avLst/>
          </a:prstGeom>
          <a:blipFill>
            <a:blip r:embed="rId3" cstate="print"/>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81" name="Título 4"/>
          <p:cNvSpPr>
            <a:spLocks noGrp="1"/>
          </p:cNvSpPr>
          <p:nvPr>
            <p:ph type="title"/>
          </p:nvPr>
        </p:nvSpPr>
        <p:spPr>
          <a:xfrm>
            <a:off x="59964" y="675187"/>
            <a:ext cx="11207147" cy="369332"/>
          </a:xfrm>
        </p:spPr>
        <p:txBody>
          <a:bodyPr>
            <a:normAutofit fontScale="90000"/>
          </a:bodyPr>
          <a:lstStyle/>
          <a:p>
            <a:r>
              <a:rPr lang="es-EC" b="1" dirty="0">
                <a:solidFill>
                  <a:srgbClr val="17375E"/>
                </a:solidFill>
                <a:latin typeface="Arial"/>
                <a:cs typeface="Arial"/>
              </a:rPr>
              <a:t> </a:t>
            </a:r>
            <a:r>
              <a:rPr lang="es-EC" b="1" spc="-5" dirty="0">
                <a:solidFill>
                  <a:srgbClr val="17375E"/>
                </a:solidFill>
                <a:latin typeface="Arial"/>
                <a:cs typeface="Arial"/>
              </a:rPr>
              <a:t>Desarrollo de la aplicación BI</a:t>
            </a:r>
            <a:endParaRPr lang="es-EC" b="1" u="none" kern="1200" dirty="0">
              <a:solidFill>
                <a:srgbClr val="17375E"/>
              </a:solidFill>
              <a:latin typeface="Arial"/>
              <a:cs typeface="Arial"/>
            </a:endParaRPr>
          </a:p>
        </p:txBody>
      </p:sp>
      <p:pic>
        <p:nvPicPr>
          <p:cNvPr id="11" name="Picture 4" descr="Image result for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p:nvPr/>
        </p:nvPicPr>
        <p:blipFill>
          <a:blip r:embed="rId5">
            <a:extLst>
              <a:ext uri="{28A0092B-C50C-407E-A947-70E740481C1C}">
                <a14:useLocalDpi xmlns:a14="http://schemas.microsoft.com/office/drawing/2010/main" val="0"/>
              </a:ext>
            </a:extLst>
          </a:blip>
          <a:srcRect/>
          <a:stretch>
            <a:fillRect/>
          </a:stretch>
        </p:blipFill>
        <p:spPr bwMode="auto">
          <a:xfrm>
            <a:off x="1660236" y="1970879"/>
            <a:ext cx="8813800" cy="4396669"/>
          </a:xfrm>
          <a:prstGeom prst="rect">
            <a:avLst/>
          </a:prstGeom>
          <a:noFill/>
          <a:ln>
            <a:solidFill>
              <a:schemeClr val="tx1"/>
            </a:solidFill>
          </a:ln>
        </p:spPr>
      </p:pic>
      <p:sp>
        <p:nvSpPr>
          <p:cNvPr id="9" name="CuadroTexto 8"/>
          <p:cNvSpPr txBox="1"/>
          <p:nvPr/>
        </p:nvSpPr>
        <p:spPr>
          <a:xfrm>
            <a:off x="126463" y="1268546"/>
            <a:ext cx="11903438" cy="430887"/>
          </a:xfrm>
          <a:prstGeom prst="rect">
            <a:avLst/>
          </a:prstGeom>
          <a:noFill/>
        </p:spPr>
        <p:txBody>
          <a:bodyPr wrap="square" rtlCol="0">
            <a:spAutoFit/>
          </a:bodyPr>
          <a:lstStyle/>
          <a:p>
            <a:pPr algn="ctr"/>
            <a:r>
              <a:rPr lang="es-ES" sz="2100" b="1" dirty="0">
                <a:solidFill>
                  <a:schemeClr val="tx2"/>
                </a:solidFill>
                <a:latin typeface="Arial" panose="020B0604020202020204" pitchFamily="34" charset="0"/>
                <a:cs typeface="Arial" panose="020B0604020202020204" pitchFamily="34" charset="0"/>
              </a:rPr>
              <a:t>Modelo  Físico del </a:t>
            </a:r>
            <a:r>
              <a:rPr lang="es-ES" sz="2100" b="1" dirty="0" err="1">
                <a:solidFill>
                  <a:schemeClr val="tx2"/>
                </a:solidFill>
                <a:latin typeface="Arial" panose="020B0604020202020204" pitchFamily="34" charset="0"/>
                <a:cs typeface="Arial" panose="020B0604020202020204" pitchFamily="34" charset="0"/>
              </a:rPr>
              <a:t>Datamart</a:t>
            </a:r>
            <a:r>
              <a:rPr lang="es-ES" sz="2100" b="1" dirty="0">
                <a:solidFill>
                  <a:schemeClr val="tx2"/>
                </a:solidFill>
                <a:latin typeface="Arial" panose="020B0604020202020204" pitchFamily="34" charset="0"/>
                <a:cs typeface="Arial" panose="020B0604020202020204" pitchFamily="34" charset="0"/>
              </a:rPr>
              <a:t> de Sismicidad Volcánica</a:t>
            </a:r>
          </a:p>
        </p:txBody>
      </p:sp>
      <p:sp>
        <p:nvSpPr>
          <p:cNvPr id="3" name="Slide Number Placeholder 2">
            <a:extLst>
              <a:ext uri="{FF2B5EF4-FFF2-40B4-BE49-F238E27FC236}">
                <a16:creationId xmlns:a16="http://schemas.microsoft.com/office/drawing/2014/main" id="{9796E5C0-7F00-4F6D-B824-6487F92E1251}"/>
              </a:ext>
            </a:extLst>
          </p:cNvPr>
          <p:cNvSpPr>
            <a:spLocks noGrp="1"/>
          </p:cNvSpPr>
          <p:nvPr>
            <p:ph type="sldNum" sz="quarter" idx="12"/>
          </p:nvPr>
        </p:nvSpPr>
        <p:spPr/>
        <p:txBody>
          <a:bodyPr/>
          <a:lstStyle/>
          <a:p>
            <a:fld id="{C177EADD-98D3-4FC8-9829-0BB7E7867898}" type="slidenum">
              <a:rPr lang="es-EC" smtClean="0"/>
              <a:pPr/>
              <a:t>19</a:t>
            </a:fld>
            <a:r>
              <a:rPr lang="es-EC"/>
              <a:t> de 31</a:t>
            </a:r>
            <a:endParaRPr lang="es-EC" dirty="0"/>
          </a:p>
        </p:txBody>
      </p:sp>
    </p:spTree>
    <p:extLst>
      <p:ext uri="{BB962C8B-B14F-4D97-AF65-F5344CB8AC3E}">
        <p14:creationId xmlns:p14="http://schemas.microsoft.com/office/powerpoint/2010/main" val="3810732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p:nvPr/>
        </p:nvSpPr>
        <p:spPr>
          <a:xfrm>
            <a:off x="0" y="1076960"/>
            <a:ext cx="12192000" cy="93979"/>
          </a:xfrm>
          <a:prstGeom prst="rect">
            <a:avLst/>
          </a:prstGeom>
          <a:blipFill>
            <a:blip r:embed="rId3" cstate="print"/>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65" name="object 19"/>
          <p:cNvSpPr/>
          <p:nvPr/>
        </p:nvSpPr>
        <p:spPr>
          <a:xfrm>
            <a:off x="896161" y="1710532"/>
            <a:ext cx="175724" cy="213360"/>
          </a:xfrm>
          <a:prstGeom prst="rect">
            <a:avLst/>
          </a:prstGeom>
          <a:blipFill>
            <a:blip r:embed="rId4" cstate="print"/>
            <a:stretch>
              <a:fillRect/>
            </a:stretch>
          </a:blipFill>
        </p:spPr>
        <p:txBody>
          <a:bodyPr wrap="square" lIns="0" tIns="0" rIns="0" bIns="0" rtlCol="0"/>
          <a:lstStyle/>
          <a:p>
            <a:endParaRPr/>
          </a:p>
        </p:txBody>
      </p:sp>
      <p:sp>
        <p:nvSpPr>
          <p:cNvPr id="66" name="object 20"/>
          <p:cNvSpPr/>
          <p:nvPr/>
        </p:nvSpPr>
        <p:spPr>
          <a:xfrm>
            <a:off x="896158" y="2169256"/>
            <a:ext cx="165155" cy="193548"/>
          </a:xfrm>
          <a:prstGeom prst="rect">
            <a:avLst/>
          </a:prstGeom>
          <a:blipFill>
            <a:blip r:embed="rId4" cstate="print"/>
            <a:stretch>
              <a:fillRect/>
            </a:stretch>
          </a:blipFill>
        </p:spPr>
        <p:txBody>
          <a:bodyPr wrap="square" lIns="0" tIns="0" rIns="0" bIns="0" rtlCol="0"/>
          <a:lstStyle/>
          <a:p>
            <a:endParaRPr/>
          </a:p>
        </p:txBody>
      </p:sp>
      <p:sp>
        <p:nvSpPr>
          <p:cNvPr id="67" name="object 21"/>
          <p:cNvSpPr/>
          <p:nvPr/>
        </p:nvSpPr>
        <p:spPr>
          <a:xfrm>
            <a:off x="896161" y="2588356"/>
            <a:ext cx="175724" cy="213360"/>
          </a:xfrm>
          <a:prstGeom prst="rect">
            <a:avLst/>
          </a:prstGeom>
          <a:blipFill>
            <a:blip r:embed="rId4" cstate="print"/>
            <a:stretch>
              <a:fillRect/>
            </a:stretch>
          </a:blipFill>
        </p:spPr>
        <p:txBody>
          <a:bodyPr wrap="square" lIns="0" tIns="0" rIns="0" bIns="0" rtlCol="0"/>
          <a:lstStyle/>
          <a:p>
            <a:endParaRPr/>
          </a:p>
        </p:txBody>
      </p:sp>
      <p:sp>
        <p:nvSpPr>
          <p:cNvPr id="68" name="object 22"/>
          <p:cNvSpPr/>
          <p:nvPr/>
        </p:nvSpPr>
        <p:spPr>
          <a:xfrm>
            <a:off x="896161" y="3027268"/>
            <a:ext cx="175724" cy="213360"/>
          </a:xfrm>
          <a:prstGeom prst="rect">
            <a:avLst/>
          </a:prstGeom>
          <a:blipFill>
            <a:blip r:embed="rId4" cstate="print"/>
            <a:stretch>
              <a:fillRect/>
            </a:stretch>
          </a:blipFill>
        </p:spPr>
        <p:txBody>
          <a:bodyPr wrap="square" lIns="0" tIns="0" rIns="0" bIns="0" rtlCol="0"/>
          <a:lstStyle/>
          <a:p>
            <a:endParaRPr/>
          </a:p>
        </p:txBody>
      </p:sp>
      <p:sp>
        <p:nvSpPr>
          <p:cNvPr id="69" name="object 23"/>
          <p:cNvSpPr/>
          <p:nvPr/>
        </p:nvSpPr>
        <p:spPr>
          <a:xfrm>
            <a:off x="896161" y="3466179"/>
            <a:ext cx="175724" cy="213360"/>
          </a:xfrm>
          <a:prstGeom prst="rect">
            <a:avLst/>
          </a:prstGeom>
          <a:blipFill>
            <a:blip r:embed="rId4" cstate="print"/>
            <a:stretch>
              <a:fillRect/>
            </a:stretch>
          </a:blipFill>
        </p:spPr>
        <p:txBody>
          <a:bodyPr wrap="square" lIns="0" tIns="0" rIns="0" bIns="0" rtlCol="0"/>
          <a:lstStyle/>
          <a:p>
            <a:endParaRPr/>
          </a:p>
        </p:txBody>
      </p:sp>
      <p:sp>
        <p:nvSpPr>
          <p:cNvPr id="70" name="object 24"/>
          <p:cNvSpPr txBox="1"/>
          <p:nvPr/>
        </p:nvSpPr>
        <p:spPr>
          <a:xfrm>
            <a:off x="1186480" y="1543295"/>
            <a:ext cx="10996630" cy="4908780"/>
          </a:xfrm>
          <a:prstGeom prst="rect">
            <a:avLst/>
          </a:prstGeom>
        </p:spPr>
        <p:txBody>
          <a:bodyPr vert="horz" wrap="square" lIns="0" tIns="85090" rIns="0" bIns="0" rtlCol="0">
            <a:spAutoFit/>
          </a:bodyPr>
          <a:lstStyle/>
          <a:p>
            <a:pPr marL="52705">
              <a:spcBef>
                <a:spcPts val="670"/>
              </a:spcBef>
            </a:pPr>
            <a:r>
              <a:rPr lang="es-EC" sz="2400" b="1" spc="-5" dirty="0">
                <a:solidFill>
                  <a:srgbClr val="17375E"/>
                </a:solidFill>
                <a:latin typeface="Arial"/>
                <a:cs typeface="Arial"/>
              </a:rPr>
              <a:t>Contexto del Problema</a:t>
            </a:r>
            <a:endParaRPr sz="2400" dirty="0">
              <a:latin typeface="Arial"/>
              <a:cs typeface="Arial"/>
            </a:endParaRPr>
          </a:p>
          <a:p>
            <a:pPr marL="52705">
              <a:spcBef>
                <a:spcPts val="580"/>
              </a:spcBef>
            </a:pPr>
            <a:r>
              <a:rPr lang="es-EC" sz="2400" b="1" spc="-5" dirty="0">
                <a:solidFill>
                  <a:srgbClr val="17375E"/>
                </a:solidFill>
                <a:latin typeface="Arial"/>
                <a:cs typeface="Arial"/>
              </a:rPr>
              <a:t>Planteamiento del Problema</a:t>
            </a:r>
          </a:p>
          <a:p>
            <a:pPr marL="52705">
              <a:spcBef>
                <a:spcPts val="580"/>
              </a:spcBef>
            </a:pPr>
            <a:r>
              <a:rPr lang="es-EC" sz="2400" b="1" spc="-5" dirty="0">
                <a:solidFill>
                  <a:srgbClr val="17375E"/>
                </a:solidFill>
                <a:latin typeface="Arial"/>
                <a:cs typeface="Arial"/>
              </a:rPr>
              <a:t>Objetivos</a:t>
            </a:r>
          </a:p>
          <a:p>
            <a:pPr marL="52705">
              <a:spcBef>
                <a:spcPts val="580"/>
              </a:spcBef>
            </a:pPr>
            <a:r>
              <a:rPr lang="es-EC" sz="2400" b="1" spc="-5" dirty="0">
                <a:solidFill>
                  <a:srgbClr val="17375E"/>
                </a:solidFill>
                <a:latin typeface="Arial"/>
                <a:cs typeface="Arial"/>
              </a:rPr>
              <a:t>Hipótesis y Alcance</a:t>
            </a:r>
          </a:p>
          <a:p>
            <a:pPr marL="52705">
              <a:spcBef>
                <a:spcPts val="580"/>
              </a:spcBef>
            </a:pPr>
            <a:r>
              <a:rPr lang="es-ES" sz="2400" b="1" spc="-5" dirty="0">
                <a:solidFill>
                  <a:srgbClr val="17375E"/>
                </a:solidFill>
                <a:latin typeface="Arial"/>
                <a:cs typeface="Arial"/>
              </a:rPr>
              <a:t>Revisión inicial de literatura</a:t>
            </a:r>
            <a:endParaRPr lang="es-EC" sz="2400" dirty="0">
              <a:latin typeface="Arial"/>
              <a:cs typeface="Arial"/>
            </a:endParaRPr>
          </a:p>
          <a:p>
            <a:pPr marL="52705">
              <a:spcBef>
                <a:spcPts val="580"/>
              </a:spcBef>
            </a:pPr>
            <a:r>
              <a:rPr lang="es-EC" sz="2400" b="1" spc="-5" dirty="0">
                <a:solidFill>
                  <a:srgbClr val="17375E"/>
                </a:solidFill>
                <a:latin typeface="Arial"/>
                <a:cs typeface="Arial"/>
              </a:rPr>
              <a:t>Arquitectura de Solución</a:t>
            </a:r>
          </a:p>
          <a:p>
            <a:pPr marL="52705">
              <a:spcBef>
                <a:spcPts val="580"/>
              </a:spcBef>
            </a:pPr>
            <a:r>
              <a:rPr lang="es-EC" sz="2400" b="1" spc="-5" dirty="0">
                <a:solidFill>
                  <a:srgbClr val="17375E"/>
                </a:solidFill>
                <a:latin typeface="Arial"/>
                <a:cs typeface="Arial"/>
              </a:rPr>
              <a:t>Desarrollo de la aplicación BI</a:t>
            </a:r>
          </a:p>
          <a:p>
            <a:pPr marL="52705">
              <a:spcBef>
                <a:spcPts val="580"/>
              </a:spcBef>
            </a:pPr>
            <a:r>
              <a:rPr lang="es-EC" sz="2400" b="1" spc="-5" dirty="0">
                <a:solidFill>
                  <a:srgbClr val="17375E"/>
                </a:solidFill>
                <a:latin typeface="Arial"/>
                <a:cs typeface="Arial"/>
              </a:rPr>
              <a:t>Sistema Propuesto</a:t>
            </a:r>
            <a:endParaRPr sz="2400" b="1" spc="-5" dirty="0">
              <a:solidFill>
                <a:srgbClr val="17375E"/>
              </a:solidFill>
              <a:latin typeface="Arial"/>
              <a:cs typeface="Arial"/>
            </a:endParaRPr>
          </a:p>
          <a:p>
            <a:pPr marL="52705" marR="5957570">
              <a:lnSpc>
                <a:spcPct val="120000"/>
              </a:lnSpc>
            </a:pPr>
            <a:r>
              <a:rPr lang="es-EC" sz="2400" b="1" spc="-5" dirty="0">
                <a:solidFill>
                  <a:srgbClr val="17375E"/>
                </a:solidFill>
                <a:latin typeface="Arial"/>
                <a:cs typeface="Arial"/>
              </a:rPr>
              <a:t>Resultados Obtenidos</a:t>
            </a:r>
          </a:p>
          <a:p>
            <a:pPr marL="52705" marR="5957570">
              <a:lnSpc>
                <a:spcPct val="120000"/>
              </a:lnSpc>
            </a:pPr>
            <a:r>
              <a:rPr lang="es-EC" sz="2400" b="1" spc="-5" dirty="0">
                <a:solidFill>
                  <a:srgbClr val="17375E"/>
                </a:solidFill>
                <a:latin typeface="Arial"/>
                <a:cs typeface="Arial"/>
              </a:rPr>
              <a:t>Conclusiones y Futuras líneas de trabajo</a:t>
            </a:r>
          </a:p>
        </p:txBody>
      </p:sp>
      <p:sp>
        <p:nvSpPr>
          <p:cNvPr id="71" name="object 25"/>
          <p:cNvSpPr/>
          <p:nvPr/>
        </p:nvSpPr>
        <p:spPr>
          <a:xfrm>
            <a:off x="896161" y="3905091"/>
            <a:ext cx="175724" cy="213360"/>
          </a:xfrm>
          <a:prstGeom prst="rect">
            <a:avLst/>
          </a:prstGeom>
          <a:blipFill>
            <a:blip r:embed="rId4" cstate="print"/>
            <a:stretch>
              <a:fillRect/>
            </a:stretch>
          </a:blipFill>
        </p:spPr>
        <p:txBody>
          <a:bodyPr wrap="square" lIns="0" tIns="0" rIns="0" bIns="0" rtlCol="0"/>
          <a:lstStyle/>
          <a:p>
            <a:endParaRPr/>
          </a:p>
        </p:txBody>
      </p:sp>
      <p:sp>
        <p:nvSpPr>
          <p:cNvPr id="72" name="object 26"/>
          <p:cNvSpPr txBox="1">
            <a:spLocks/>
          </p:cNvSpPr>
          <p:nvPr/>
        </p:nvSpPr>
        <p:spPr>
          <a:xfrm>
            <a:off x="896158" y="607157"/>
            <a:ext cx="1942188" cy="382156"/>
          </a:xfrm>
          <a:prstGeom prst="rect">
            <a:avLst/>
          </a:prstGeom>
        </p:spPr>
        <p:txBody>
          <a:bodyPr vert="horz" wrap="square" lIns="0" tIns="12700" rIns="0" bIns="0" rtlCol="0">
            <a:spAutoFit/>
          </a:bodyPr>
          <a:lstStyle>
            <a:lvl1pPr>
              <a:defRPr sz="2400" b="0" i="0" u="sng">
                <a:solidFill>
                  <a:schemeClr val="tx1"/>
                </a:solidFill>
                <a:latin typeface="Century Gothic"/>
                <a:ea typeface="+mj-ea"/>
                <a:cs typeface="Century Gothic"/>
              </a:defRPr>
            </a:lvl1pPr>
          </a:lstStyle>
          <a:p>
            <a:pPr marL="12700">
              <a:spcBef>
                <a:spcPts val="100"/>
              </a:spcBef>
            </a:pPr>
            <a:r>
              <a:rPr lang="es-EC" b="1" u="none" dirty="0">
                <a:solidFill>
                  <a:srgbClr val="17375E"/>
                </a:solidFill>
                <a:latin typeface="Arial"/>
                <a:cs typeface="Arial"/>
              </a:rPr>
              <a:t>AGENDA</a:t>
            </a:r>
          </a:p>
        </p:txBody>
      </p:sp>
      <p:sp>
        <p:nvSpPr>
          <p:cNvPr id="74" name="object 25"/>
          <p:cNvSpPr/>
          <p:nvPr/>
        </p:nvSpPr>
        <p:spPr>
          <a:xfrm>
            <a:off x="891076" y="4358640"/>
            <a:ext cx="175724" cy="213360"/>
          </a:xfrm>
          <a:prstGeom prst="rect">
            <a:avLst/>
          </a:prstGeom>
          <a:blipFill>
            <a:blip r:embed="rId4" cstate="print"/>
            <a:stretch>
              <a:fillRect/>
            </a:stretch>
          </a:blipFill>
        </p:spPr>
        <p:txBody>
          <a:bodyPr wrap="square" lIns="0" tIns="0" rIns="0" bIns="0" rtlCol="0"/>
          <a:lstStyle/>
          <a:p>
            <a:endParaRPr/>
          </a:p>
        </p:txBody>
      </p:sp>
      <p:sp>
        <p:nvSpPr>
          <p:cNvPr id="75" name="object 25"/>
          <p:cNvSpPr/>
          <p:nvPr/>
        </p:nvSpPr>
        <p:spPr>
          <a:xfrm>
            <a:off x="891076" y="4815840"/>
            <a:ext cx="175724" cy="213360"/>
          </a:xfrm>
          <a:prstGeom prst="rect">
            <a:avLst/>
          </a:prstGeom>
          <a:blipFill>
            <a:blip r:embed="rId4" cstate="print"/>
            <a:stretch>
              <a:fillRect/>
            </a:stretch>
          </a:blipFill>
        </p:spPr>
        <p:txBody>
          <a:bodyPr wrap="square" lIns="0" tIns="0" rIns="0" bIns="0" rtlCol="0"/>
          <a:lstStyle/>
          <a:p>
            <a:endParaRPr/>
          </a:p>
        </p:txBody>
      </p:sp>
      <p:pic>
        <p:nvPicPr>
          <p:cNvPr id="19" name="Picture 4" descr="Image result for ESP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sp>
        <p:nvSpPr>
          <p:cNvPr id="16" name="object 25"/>
          <p:cNvSpPr/>
          <p:nvPr/>
        </p:nvSpPr>
        <p:spPr>
          <a:xfrm>
            <a:off x="891076" y="5273040"/>
            <a:ext cx="175724" cy="213360"/>
          </a:xfrm>
          <a:prstGeom prst="rect">
            <a:avLst/>
          </a:prstGeom>
          <a:blipFill>
            <a:blip r:embed="rId4" cstate="print"/>
            <a:stretch>
              <a:fillRect/>
            </a:stretch>
          </a:blipFill>
        </p:spPr>
        <p:txBody>
          <a:bodyPr wrap="square" lIns="0" tIns="0" rIns="0" bIns="0" rtlCol="0"/>
          <a:lstStyle/>
          <a:p>
            <a:endParaRPr/>
          </a:p>
        </p:txBody>
      </p:sp>
      <p:sp>
        <p:nvSpPr>
          <p:cNvPr id="3" name="Slide Number Placeholder 2">
            <a:extLst>
              <a:ext uri="{FF2B5EF4-FFF2-40B4-BE49-F238E27FC236}">
                <a16:creationId xmlns:a16="http://schemas.microsoft.com/office/drawing/2014/main" id="{4326E29C-0842-4E6C-8660-6264AE6BF591}"/>
              </a:ext>
            </a:extLst>
          </p:cNvPr>
          <p:cNvSpPr>
            <a:spLocks noGrp="1"/>
          </p:cNvSpPr>
          <p:nvPr>
            <p:ph type="sldNum" sz="quarter" idx="12"/>
          </p:nvPr>
        </p:nvSpPr>
        <p:spPr/>
        <p:txBody>
          <a:bodyPr/>
          <a:lstStyle/>
          <a:p>
            <a:fld id="{C177EADD-98D3-4FC8-9829-0BB7E7867898}" type="slidenum">
              <a:rPr lang="es-EC" smtClean="0"/>
              <a:pPr/>
              <a:t>2</a:t>
            </a:fld>
            <a:r>
              <a:rPr lang="es-EC"/>
              <a:t> de 31</a:t>
            </a:r>
            <a:endParaRPr lang="es-EC" dirty="0"/>
          </a:p>
        </p:txBody>
      </p:sp>
      <p:sp>
        <p:nvSpPr>
          <p:cNvPr id="20" name="object 25"/>
          <p:cNvSpPr/>
          <p:nvPr/>
        </p:nvSpPr>
        <p:spPr>
          <a:xfrm>
            <a:off x="893348" y="5671101"/>
            <a:ext cx="175724" cy="21336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016319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p:nvPr/>
        </p:nvSpPr>
        <p:spPr>
          <a:xfrm>
            <a:off x="0" y="1076960"/>
            <a:ext cx="12192000" cy="93979"/>
          </a:xfrm>
          <a:prstGeom prst="rect">
            <a:avLst/>
          </a:prstGeom>
          <a:blipFill>
            <a:blip r:embed="rId3" cstate="print"/>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81" name="Título 4"/>
          <p:cNvSpPr>
            <a:spLocks noGrp="1"/>
          </p:cNvSpPr>
          <p:nvPr>
            <p:ph type="title"/>
          </p:nvPr>
        </p:nvSpPr>
        <p:spPr>
          <a:xfrm>
            <a:off x="59964" y="675187"/>
            <a:ext cx="11207147" cy="369332"/>
          </a:xfrm>
        </p:spPr>
        <p:txBody>
          <a:bodyPr>
            <a:normAutofit fontScale="90000"/>
          </a:bodyPr>
          <a:lstStyle/>
          <a:p>
            <a:r>
              <a:rPr lang="es-EC" b="1" u="none" kern="1200" dirty="0">
                <a:solidFill>
                  <a:srgbClr val="17375E"/>
                </a:solidFill>
                <a:latin typeface="Arial"/>
                <a:cs typeface="Arial"/>
              </a:rPr>
              <a:t> </a:t>
            </a:r>
            <a:r>
              <a:rPr lang="es-EC" b="1" spc="-5" dirty="0">
                <a:solidFill>
                  <a:srgbClr val="17375E"/>
                </a:solidFill>
                <a:latin typeface="Arial"/>
                <a:cs typeface="Arial"/>
              </a:rPr>
              <a:t>Desarrollo de la aplicación BI</a:t>
            </a:r>
            <a:endParaRPr lang="es-EC" b="1" u="none" kern="1200" dirty="0">
              <a:solidFill>
                <a:srgbClr val="17375E"/>
              </a:solidFill>
              <a:latin typeface="Arial"/>
              <a:cs typeface="Arial"/>
            </a:endParaRPr>
          </a:p>
        </p:txBody>
      </p:sp>
      <p:pic>
        <p:nvPicPr>
          <p:cNvPr id="11" name="Picture 4" descr="Image result for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p:nvPr/>
        </p:nvPicPr>
        <p:blipFill>
          <a:blip r:embed="rId5"/>
          <a:stretch>
            <a:fillRect/>
          </a:stretch>
        </p:blipFill>
        <p:spPr>
          <a:xfrm>
            <a:off x="8380096" y="1924254"/>
            <a:ext cx="3583305" cy="914400"/>
          </a:xfrm>
          <a:prstGeom prst="rect">
            <a:avLst/>
          </a:prstGeom>
          <a:ln>
            <a:solidFill>
              <a:schemeClr val="tx1"/>
            </a:solidFill>
          </a:ln>
        </p:spPr>
      </p:pic>
      <p:sp>
        <p:nvSpPr>
          <p:cNvPr id="2" name="Rectángulo 1"/>
          <p:cNvSpPr/>
          <p:nvPr/>
        </p:nvSpPr>
        <p:spPr>
          <a:xfrm>
            <a:off x="8151750" y="1486032"/>
            <a:ext cx="4007572" cy="338554"/>
          </a:xfrm>
          <a:prstGeom prst="rect">
            <a:avLst/>
          </a:prstGeom>
        </p:spPr>
        <p:txBody>
          <a:bodyPr wrap="none">
            <a:spAutoFit/>
          </a:bodyPr>
          <a:lstStyle/>
          <a:p>
            <a:r>
              <a:rPr lang="es-EC" sz="1600" dirty="0">
                <a:latin typeface="Arial" panose="020B0604020202020204" pitchFamily="34" charset="0"/>
                <a:ea typeface="Times New Roman" panose="02020603050405020304" pitchFamily="18" charset="0"/>
                <a:cs typeface="Arial" panose="020B0604020202020204" pitchFamily="34" charset="0"/>
              </a:rPr>
              <a:t>Flujo de Trabajo </a:t>
            </a:r>
            <a:r>
              <a:rPr lang="es-EC" sz="1600" dirty="0" err="1">
                <a:latin typeface="Arial" panose="020B0604020202020204" pitchFamily="34" charset="0"/>
                <a:ea typeface="Times New Roman" panose="02020603050405020304" pitchFamily="18" charset="0"/>
                <a:cs typeface="Arial" panose="020B0604020202020204" pitchFamily="34" charset="0"/>
              </a:rPr>
              <a:t>WF_SismicidadVolcanica</a:t>
            </a:r>
            <a:endParaRPr lang="es-EC" sz="1600" dirty="0">
              <a:latin typeface="Arial" panose="020B0604020202020204" pitchFamily="34" charset="0"/>
              <a:cs typeface="Arial" panose="020B0604020202020204" pitchFamily="34" charset="0"/>
            </a:endParaRPr>
          </a:p>
        </p:txBody>
      </p:sp>
      <p:pic>
        <p:nvPicPr>
          <p:cNvPr id="8" name="Imagen 7"/>
          <p:cNvPicPr/>
          <p:nvPr/>
        </p:nvPicPr>
        <p:blipFill>
          <a:blip r:embed="rId6"/>
          <a:stretch>
            <a:fillRect/>
          </a:stretch>
        </p:blipFill>
        <p:spPr>
          <a:xfrm>
            <a:off x="59964" y="5691213"/>
            <a:ext cx="4888519" cy="946497"/>
          </a:xfrm>
          <a:prstGeom prst="rect">
            <a:avLst/>
          </a:prstGeom>
          <a:ln>
            <a:solidFill>
              <a:schemeClr val="tx1"/>
            </a:solidFill>
          </a:ln>
        </p:spPr>
      </p:pic>
      <p:sp>
        <p:nvSpPr>
          <p:cNvPr id="3" name="Rectángulo 2"/>
          <p:cNvSpPr/>
          <p:nvPr/>
        </p:nvSpPr>
        <p:spPr>
          <a:xfrm>
            <a:off x="0" y="5262469"/>
            <a:ext cx="2563394" cy="338554"/>
          </a:xfrm>
          <a:prstGeom prst="rect">
            <a:avLst/>
          </a:prstGeom>
        </p:spPr>
        <p:txBody>
          <a:bodyPr wrap="none">
            <a:spAutoFit/>
          </a:bodyPr>
          <a:lstStyle/>
          <a:p>
            <a:r>
              <a:rPr lang="es-EC" sz="1600" dirty="0">
                <a:latin typeface="Arial" panose="020B0604020202020204" pitchFamily="34" charset="0"/>
                <a:ea typeface="Times New Roman" panose="02020603050405020304" pitchFamily="18" charset="0"/>
                <a:cs typeface="Arial" panose="020B0604020202020204" pitchFamily="34" charset="0"/>
              </a:rPr>
              <a:t>Flujo de Trabajo WF_DSA</a:t>
            </a:r>
            <a:endParaRPr lang="es-EC" sz="1600" dirty="0">
              <a:latin typeface="Arial" panose="020B0604020202020204" pitchFamily="34" charset="0"/>
              <a:cs typeface="Arial" panose="020B0604020202020204" pitchFamily="34" charset="0"/>
            </a:endParaRPr>
          </a:p>
        </p:txBody>
      </p:sp>
      <p:pic>
        <p:nvPicPr>
          <p:cNvPr id="10" name="Imagen 9"/>
          <p:cNvPicPr/>
          <p:nvPr/>
        </p:nvPicPr>
        <p:blipFill>
          <a:blip r:embed="rId7"/>
          <a:stretch>
            <a:fillRect/>
          </a:stretch>
        </p:blipFill>
        <p:spPr>
          <a:xfrm>
            <a:off x="5118500" y="2963725"/>
            <a:ext cx="3629025" cy="3196590"/>
          </a:xfrm>
          <a:prstGeom prst="rect">
            <a:avLst/>
          </a:prstGeom>
          <a:ln>
            <a:solidFill>
              <a:schemeClr val="tx1"/>
            </a:solidFill>
          </a:ln>
        </p:spPr>
      </p:pic>
      <p:sp>
        <p:nvSpPr>
          <p:cNvPr id="4" name="Rectángulo 3"/>
          <p:cNvSpPr/>
          <p:nvPr/>
        </p:nvSpPr>
        <p:spPr>
          <a:xfrm>
            <a:off x="5118500" y="2423460"/>
            <a:ext cx="2643159" cy="416011"/>
          </a:xfrm>
          <a:prstGeom prst="rect">
            <a:avLst/>
          </a:prstGeom>
        </p:spPr>
        <p:txBody>
          <a:bodyPr wrap="none">
            <a:spAutoFit/>
          </a:bodyPr>
          <a:lstStyle/>
          <a:p>
            <a:pPr marR="14605">
              <a:lnSpc>
                <a:spcPct val="150000"/>
              </a:lnSpc>
              <a:spcAft>
                <a:spcPts val="0"/>
              </a:spcAft>
            </a:pPr>
            <a:r>
              <a:rPr lang="es-ES" sz="1600" dirty="0">
                <a:latin typeface="Arial" panose="020B0604020202020204" pitchFamily="34" charset="0"/>
                <a:ea typeface="Times New Roman" panose="02020603050405020304" pitchFamily="18" charset="0"/>
                <a:cs typeface="Arial" panose="020B0604020202020204" pitchFamily="34" charset="0"/>
              </a:rPr>
              <a:t>Flujo de Trabajo WF_DWH</a:t>
            </a:r>
            <a:endParaRPr lang="es-EC" sz="1600" dirty="0">
              <a:latin typeface="Arial" panose="020B0604020202020204" pitchFamily="34" charset="0"/>
              <a:ea typeface="Times New Roman" panose="02020603050405020304" pitchFamily="18" charset="0"/>
              <a:cs typeface="Arial" panose="020B0604020202020204" pitchFamily="34" charset="0"/>
            </a:endParaRPr>
          </a:p>
        </p:txBody>
      </p:sp>
      <p:sp>
        <p:nvSpPr>
          <p:cNvPr id="12" name="CuadroTexto 11"/>
          <p:cNvSpPr txBox="1"/>
          <p:nvPr/>
        </p:nvSpPr>
        <p:spPr>
          <a:xfrm>
            <a:off x="176632" y="1100124"/>
            <a:ext cx="11903438" cy="430887"/>
          </a:xfrm>
          <a:prstGeom prst="rect">
            <a:avLst/>
          </a:prstGeom>
          <a:noFill/>
        </p:spPr>
        <p:txBody>
          <a:bodyPr wrap="square" rtlCol="0">
            <a:spAutoFit/>
          </a:bodyPr>
          <a:lstStyle/>
          <a:p>
            <a:pPr algn="ctr"/>
            <a:r>
              <a:rPr lang="es-ES" sz="2200" b="1" dirty="0" err="1">
                <a:solidFill>
                  <a:schemeClr val="tx2"/>
                </a:solidFill>
              </a:rPr>
              <a:t>ETL’s</a:t>
            </a:r>
            <a:endParaRPr lang="es-ES" sz="2200" b="1" dirty="0">
              <a:solidFill>
                <a:schemeClr val="tx2"/>
              </a:solidFill>
            </a:endParaRPr>
          </a:p>
        </p:txBody>
      </p:sp>
      <p:sp>
        <p:nvSpPr>
          <p:cNvPr id="7" name="Slide Number Placeholder 6">
            <a:extLst>
              <a:ext uri="{FF2B5EF4-FFF2-40B4-BE49-F238E27FC236}">
                <a16:creationId xmlns:a16="http://schemas.microsoft.com/office/drawing/2014/main" id="{D39075A2-C7AF-40AB-A0D4-73D66C417048}"/>
              </a:ext>
            </a:extLst>
          </p:cNvPr>
          <p:cNvSpPr>
            <a:spLocks noGrp="1"/>
          </p:cNvSpPr>
          <p:nvPr>
            <p:ph type="sldNum" sz="quarter" idx="12"/>
          </p:nvPr>
        </p:nvSpPr>
        <p:spPr/>
        <p:txBody>
          <a:bodyPr/>
          <a:lstStyle/>
          <a:p>
            <a:fld id="{C177EADD-98D3-4FC8-9829-0BB7E7867898}" type="slidenum">
              <a:rPr lang="es-EC" smtClean="0"/>
              <a:pPr/>
              <a:t>20</a:t>
            </a:fld>
            <a:r>
              <a:rPr lang="es-EC"/>
              <a:t> de 31</a:t>
            </a:r>
            <a:endParaRPr lang="es-EC" dirty="0"/>
          </a:p>
        </p:txBody>
      </p:sp>
    </p:spTree>
    <p:extLst>
      <p:ext uri="{BB962C8B-B14F-4D97-AF65-F5344CB8AC3E}">
        <p14:creationId xmlns:p14="http://schemas.microsoft.com/office/powerpoint/2010/main" val="10813664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18"/>
          <p:cNvSpPr/>
          <p:nvPr/>
        </p:nvSpPr>
        <p:spPr>
          <a:xfrm>
            <a:off x="1071884" y="4700016"/>
            <a:ext cx="9900916" cy="405384"/>
          </a:xfrm>
          <a:prstGeom prst="rect">
            <a:avLst/>
          </a:prstGeom>
          <a:blipFill>
            <a:blip r:embed="rId3" cstate="print"/>
            <a:stretch>
              <a:fillRect/>
            </a:stretch>
          </a:blipFill>
        </p:spPr>
        <p:txBody>
          <a:bodyPr wrap="square" lIns="0" tIns="0" rIns="0" bIns="0" rtlCol="0"/>
          <a:lstStyle/>
          <a:p>
            <a:endParaRPr/>
          </a:p>
        </p:txBody>
      </p:sp>
      <p:sp>
        <p:nvSpPr>
          <p:cNvPr id="17" name="object 17"/>
          <p:cNvSpPr/>
          <p:nvPr/>
        </p:nvSpPr>
        <p:spPr>
          <a:xfrm>
            <a:off x="0" y="1076960"/>
            <a:ext cx="12192000" cy="93979"/>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65" name="object 19"/>
          <p:cNvSpPr/>
          <p:nvPr/>
        </p:nvSpPr>
        <p:spPr>
          <a:xfrm>
            <a:off x="896161" y="1710532"/>
            <a:ext cx="175724" cy="213360"/>
          </a:xfrm>
          <a:prstGeom prst="rect">
            <a:avLst/>
          </a:prstGeom>
          <a:blipFill>
            <a:blip r:embed="rId5" cstate="print"/>
            <a:stretch>
              <a:fillRect/>
            </a:stretch>
          </a:blipFill>
        </p:spPr>
        <p:txBody>
          <a:bodyPr wrap="square" lIns="0" tIns="0" rIns="0" bIns="0" rtlCol="0"/>
          <a:lstStyle/>
          <a:p>
            <a:endParaRPr/>
          </a:p>
        </p:txBody>
      </p:sp>
      <p:sp>
        <p:nvSpPr>
          <p:cNvPr id="66" name="object 20"/>
          <p:cNvSpPr/>
          <p:nvPr/>
        </p:nvSpPr>
        <p:spPr>
          <a:xfrm>
            <a:off x="896158" y="2169256"/>
            <a:ext cx="165155" cy="193548"/>
          </a:xfrm>
          <a:prstGeom prst="rect">
            <a:avLst/>
          </a:prstGeom>
          <a:blipFill>
            <a:blip r:embed="rId5" cstate="print"/>
            <a:stretch>
              <a:fillRect/>
            </a:stretch>
          </a:blipFill>
        </p:spPr>
        <p:txBody>
          <a:bodyPr wrap="square" lIns="0" tIns="0" rIns="0" bIns="0" rtlCol="0"/>
          <a:lstStyle/>
          <a:p>
            <a:endParaRPr/>
          </a:p>
        </p:txBody>
      </p:sp>
      <p:sp>
        <p:nvSpPr>
          <p:cNvPr id="67" name="object 21"/>
          <p:cNvSpPr/>
          <p:nvPr/>
        </p:nvSpPr>
        <p:spPr>
          <a:xfrm>
            <a:off x="896161" y="2588356"/>
            <a:ext cx="175724" cy="213360"/>
          </a:xfrm>
          <a:prstGeom prst="rect">
            <a:avLst/>
          </a:prstGeom>
          <a:blipFill>
            <a:blip r:embed="rId5" cstate="print"/>
            <a:stretch>
              <a:fillRect/>
            </a:stretch>
          </a:blipFill>
        </p:spPr>
        <p:txBody>
          <a:bodyPr wrap="square" lIns="0" tIns="0" rIns="0" bIns="0" rtlCol="0"/>
          <a:lstStyle/>
          <a:p>
            <a:endParaRPr/>
          </a:p>
        </p:txBody>
      </p:sp>
      <p:sp>
        <p:nvSpPr>
          <p:cNvPr id="68" name="object 22"/>
          <p:cNvSpPr/>
          <p:nvPr/>
        </p:nvSpPr>
        <p:spPr>
          <a:xfrm>
            <a:off x="896161" y="3027268"/>
            <a:ext cx="175724" cy="213360"/>
          </a:xfrm>
          <a:prstGeom prst="rect">
            <a:avLst/>
          </a:prstGeom>
          <a:blipFill>
            <a:blip r:embed="rId5" cstate="print"/>
            <a:stretch>
              <a:fillRect/>
            </a:stretch>
          </a:blipFill>
        </p:spPr>
        <p:txBody>
          <a:bodyPr wrap="square" lIns="0" tIns="0" rIns="0" bIns="0" rtlCol="0"/>
          <a:lstStyle/>
          <a:p>
            <a:endParaRPr/>
          </a:p>
        </p:txBody>
      </p:sp>
      <p:sp>
        <p:nvSpPr>
          <p:cNvPr id="69" name="object 23"/>
          <p:cNvSpPr/>
          <p:nvPr/>
        </p:nvSpPr>
        <p:spPr>
          <a:xfrm>
            <a:off x="896161" y="3466179"/>
            <a:ext cx="175724" cy="213360"/>
          </a:xfrm>
          <a:prstGeom prst="rect">
            <a:avLst/>
          </a:prstGeom>
          <a:blipFill>
            <a:blip r:embed="rId5" cstate="print"/>
            <a:stretch>
              <a:fillRect/>
            </a:stretch>
          </a:blipFill>
        </p:spPr>
        <p:txBody>
          <a:bodyPr wrap="square" lIns="0" tIns="0" rIns="0" bIns="0" rtlCol="0"/>
          <a:lstStyle/>
          <a:p>
            <a:endParaRPr/>
          </a:p>
        </p:txBody>
      </p:sp>
      <p:sp>
        <p:nvSpPr>
          <p:cNvPr id="70" name="object 24"/>
          <p:cNvSpPr txBox="1"/>
          <p:nvPr/>
        </p:nvSpPr>
        <p:spPr>
          <a:xfrm>
            <a:off x="1186479" y="1543295"/>
            <a:ext cx="10996631" cy="4908780"/>
          </a:xfrm>
          <a:prstGeom prst="rect">
            <a:avLst/>
          </a:prstGeom>
        </p:spPr>
        <p:txBody>
          <a:bodyPr vert="horz" wrap="square" lIns="0" tIns="85090" rIns="0" bIns="0" rtlCol="0">
            <a:spAutoFit/>
          </a:bodyPr>
          <a:lstStyle/>
          <a:p>
            <a:pPr marL="52705">
              <a:spcBef>
                <a:spcPts val="670"/>
              </a:spcBef>
            </a:pPr>
            <a:r>
              <a:rPr lang="es-EC" sz="2400" b="1" spc="-5" dirty="0">
                <a:solidFill>
                  <a:srgbClr val="17375E"/>
                </a:solidFill>
                <a:latin typeface="Arial"/>
                <a:cs typeface="Arial"/>
              </a:rPr>
              <a:t>Contexto del Problema</a:t>
            </a:r>
            <a:endParaRPr sz="2400" dirty="0">
              <a:latin typeface="Arial"/>
              <a:cs typeface="Arial"/>
            </a:endParaRPr>
          </a:p>
          <a:p>
            <a:pPr marL="52705">
              <a:spcBef>
                <a:spcPts val="580"/>
              </a:spcBef>
            </a:pPr>
            <a:r>
              <a:rPr lang="es-EC" sz="2400" b="1" spc="-5" dirty="0">
                <a:solidFill>
                  <a:srgbClr val="17375E"/>
                </a:solidFill>
                <a:latin typeface="Arial"/>
                <a:cs typeface="Arial"/>
              </a:rPr>
              <a:t>Planteamiento del Problema</a:t>
            </a:r>
          </a:p>
          <a:p>
            <a:pPr marL="52705">
              <a:spcBef>
                <a:spcPts val="580"/>
              </a:spcBef>
            </a:pPr>
            <a:r>
              <a:rPr lang="es-EC" sz="2400" b="1" spc="-5" dirty="0">
                <a:solidFill>
                  <a:srgbClr val="17375E"/>
                </a:solidFill>
                <a:latin typeface="Arial"/>
                <a:cs typeface="Arial"/>
              </a:rPr>
              <a:t>Objetivos</a:t>
            </a:r>
          </a:p>
          <a:p>
            <a:pPr marL="52705">
              <a:spcBef>
                <a:spcPts val="580"/>
              </a:spcBef>
            </a:pPr>
            <a:r>
              <a:rPr lang="es-EC" sz="2400" b="1" spc="-5" dirty="0">
                <a:solidFill>
                  <a:srgbClr val="17375E"/>
                </a:solidFill>
                <a:latin typeface="Arial"/>
                <a:cs typeface="Arial"/>
              </a:rPr>
              <a:t>Hipótesis y Alcance</a:t>
            </a:r>
            <a:endParaRPr lang="es-EC" sz="2400" dirty="0">
              <a:latin typeface="Arial"/>
              <a:cs typeface="Arial"/>
            </a:endParaRPr>
          </a:p>
          <a:p>
            <a:pPr marL="52705">
              <a:spcBef>
                <a:spcPts val="580"/>
              </a:spcBef>
            </a:pPr>
            <a:r>
              <a:rPr lang="es-ES" sz="2400" b="1" spc="-5" dirty="0">
                <a:solidFill>
                  <a:srgbClr val="17375E"/>
                </a:solidFill>
                <a:latin typeface="Arial"/>
                <a:cs typeface="Arial"/>
              </a:rPr>
              <a:t>Revisión inicial de literatura</a:t>
            </a:r>
            <a:endParaRPr lang="es-EC" sz="2400" dirty="0">
              <a:latin typeface="Arial"/>
              <a:cs typeface="Arial"/>
            </a:endParaRPr>
          </a:p>
          <a:p>
            <a:pPr marL="52705">
              <a:spcBef>
                <a:spcPts val="580"/>
              </a:spcBef>
            </a:pPr>
            <a:r>
              <a:rPr lang="es-ES" sz="2400" b="1" spc="-5" dirty="0">
                <a:solidFill>
                  <a:srgbClr val="17375E"/>
                </a:solidFill>
                <a:latin typeface="Arial"/>
                <a:cs typeface="Arial"/>
              </a:rPr>
              <a:t>Arquitectura de Solución</a:t>
            </a:r>
          </a:p>
          <a:p>
            <a:pPr marL="52705">
              <a:spcBef>
                <a:spcPts val="580"/>
              </a:spcBef>
            </a:pPr>
            <a:r>
              <a:rPr lang="es-ES" sz="2400" b="1" spc="-5" dirty="0">
                <a:solidFill>
                  <a:srgbClr val="17375E"/>
                </a:solidFill>
                <a:latin typeface="Arial"/>
                <a:cs typeface="Arial"/>
              </a:rPr>
              <a:t>Desarrollo de la aplicación BI</a:t>
            </a:r>
          </a:p>
          <a:p>
            <a:pPr marL="52705">
              <a:spcBef>
                <a:spcPts val="580"/>
              </a:spcBef>
            </a:pPr>
            <a:r>
              <a:rPr lang="es-ES" sz="2400" b="1" spc="-5" dirty="0">
                <a:solidFill>
                  <a:srgbClr val="17375E"/>
                </a:solidFill>
                <a:latin typeface="Arial"/>
                <a:cs typeface="Arial"/>
              </a:rPr>
              <a:t>Sistema Propuesto</a:t>
            </a:r>
          </a:p>
          <a:p>
            <a:pPr marL="52705" marR="5957570">
              <a:lnSpc>
                <a:spcPct val="120000"/>
              </a:lnSpc>
            </a:pPr>
            <a:r>
              <a:rPr lang="es-EC" sz="2400" b="1" spc="-5" dirty="0">
                <a:solidFill>
                  <a:srgbClr val="17375E"/>
                </a:solidFill>
                <a:latin typeface="Arial"/>
                <a:cs typeface="Arial"/>
              </a:rPr>
              <a:t>Resultados Obtenidos</a:t>
            </a:r>
          </a:p>
          <a:p>
            <a:pPr marL="52705" marR="5957570">
              <a:lnSpc>
                <a:spcPct val="120000"/>
              </a:lnSpc>
            </a:pPr>
            <a:r>
              <a:rPr lang="es-EC" sz="2400" b="1" spc="-5" dirty="0">
                <a:solidFill>
                  <a:srgbClr val="17375E"/>
                </a:solidFill>
                <a:latin typeface="Arial"/>
                <a:cs typeface="Arial"/>
              </a:rPr>
              <a:t>Conclusiones y Futuras líneas de trabajo</a:t>
            </a:r>
          </a:p>
        </p:txBody>
      </p:sp>
      <p:sp>
        <p:nvSpPr>
          <p:cNvPr id="71" name="object 25"/>
          <p:cNvSpPr/>
          <p:nvPr/>
        </p:nvSpPr>
        <p:spPr>
          <a:xfrm>
            <a:off x="896161" y="3905091"/>
            <a:ext cx="175724" cy="213360"/>
          </a:xfrm>
          <a:prstGeom prst="rect">
            <a:avLst/>
          </a:prstGeom>
          <a:blipFill>
            <a:blip r:embed="rId5" cstate="print"/>
            <a:stretch>
              <a:fillRect/>
            </a:stretch>
          </a:blipFill>
        </p:spPr>
        <p:txBody>
          <a:bodyPr wrap="square" lIns="0" tIns="0" rIns="0" bIns="0" rtlCol="0"/>
          <a:lstStyle/>
          <a:p>
            <a:endParaRPr/>
          </a:p>
        </p:txBody>
      </p:sp>
      <p:sp>
        <p:nvSpPr>
          <p:cNvPr id="72" name="object 26"/>
          <p:cNvSpPr txBox="1">
            <a:spLocks/>
          </p:cNvSpPr>
          <p:nvPr/>
        </p:nvSpPr>
        <p:spPr>
          <a:xfrm>
            <a:off x="896158" y="607157"/>
            <a:ext cx="1942188" cy="382156"/>
          </a:xfrm>
          <a:prstGeom prst="rect">
            <a:avLst/>
          </a:prstGeom>
        </p:spPr>
        <p:txBody>
          <a:bodyPr vert="horz" wrap="square" lIns="0" tIns="12700" rIns="0" bIns="0" rtlCol="0">
            <a:spAutoFit/>
          </a:bodyPr>
          <a:lstStyle>
            <a:lvl1pPr>
              <a:defRPr sz="2400" b="0" i="0" u="sng">
                <a:solidFill>
                  <a:schemeClr val="tx1"/>
                </a:solidFill>
                <a:latin typeface="Century Gothic"/>
                <a:ea typeface="+mj-ea"/>
                <a:cs typeface="Century Gothic"/>
              </a:defRPr>
            </a:lvl1pPr>
          </a:lstStyle>
          <a:p>
            <a:pPr marL="12700">
              <a:spcBef>
                <a:spcPts val="100"/>
              </a:spcBef>
            </a:pPr>
            <a:r>
              <a:rPr lang="es-EC" b="1" u="none" dirty="0">
                <a:solidFill>
                  <a:srgbClr val="17375E"/>
                </a:solidFill>
                <a:latin typeface="Arial"/>
                <a:cs typeface="Arial"/>
              </a:rPr>
              <a:t>AGENDA</a:t>
            </a:r>
          </a:p>
        </p:txBody>
      </p:sp>
      <p:sp>
        <p:nvSpPr>
          <p:cNvPr id="74" name="object 25"/>
          <p:cNvSpPr/>
          <p:nvPr/>
        </p:nvSpPr>
        <p:spPr>
          <a:xfrm>
            <a:off x="891076" y="4358640"/>
            <a:ext cx="175724" cy="213360"/>
          </a:xfrm>
          <a:prstGeom prst="rect">
            <a:avLst/>
          </a:prstGeom>
          <a:blipFill>
            <a:blip r:embed="rId5" cstate="print"/>
            <a:stretch>
              <a:fillRect/>
            </a:stretch>
          </a:blipFill>
        </p:spPr>
        <p:txBody>
          <a:bodyPr wrap="square" lIns="0" tIns="0" rIns="0" bIns="0" rtlCol="0"/>
          <a:lstStyle/>
          <a:p>
            <a:endParaRPr/>
          </a:p>
        </p:txBody>
      </p:sp>
      <p:sp>
        <p:nvSpPr>
          <p:cNvPr id="75" name="object 25"/>
          <p:cNvSpPr/>
          <p:nvPr/>
        </p:nvSpPr>
        <p:spPr>
          <a:xfrm>
            <a:off x="891076" y="4815840"/>
            <a:ext cx="175724" cy="213360"/>
          </a:xfrm>
          <a:prstGeom prst="rect">
            <a:avLst/>
          </a:prstGeom>
          <a:blipFill>
            <a:blip r:embed="rId5" cstate="print"/>
            <a:stretch>
              <a:fillRect/>
            </a:stretch>
          </a:blipFill>
        </p:spPr>
        <p:txBody>
          <a:bodyPr wrap="square" lIns="0" tIns="0" rIns="0" bIns="0" rtlCol="0"/>
          <a:lstStyle/>
          <a:p>
            <a:endParaRPr/>
          </a:p>
        </p:txBody>
      </p:sp>
      <p:pic>
        <p:nvPicPr>
          <p:cNvPr id="19" name="Picture 4" descr="Image result for ESP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sp>
        <p:nvSpPr>
          <p:cNvPr id="16" name="object 25"/>
          <p:cNvSpPr/>
          <p:nvPr/>
        </p:nvSpPr>
        <p:spPr>
          <a:xfrm>
            <a:off x="891076" y="5273040"/>
            <a:ext cx="175724" cy="213360"/>
          </a:xfrm>
          <a:prstGeom prst="rect">
            <a:avLst/>
          </a:prstGeom>
          <a:blipFill>
            <a:blip r:embed="rId5" cstate="print"/>
            <a:stretch>
              <a:fillRect/>
            </a:stretch>
          </a:blipFill>
        </p:spPr>
        <p:txBody>
          <a:bodyPr wrap="square" lIns="0" tIns="0" rIns="0" bIns="0" rtlCol="0"/>
          <a:lstStyle/>
          <a:p>
            <a:endParaRPr/>
          </a:p>
        </p:txBody>
      </p:sp>
      <p:sp>
        <p:nvSpPr>
          <p:cNvPr id="3" name="Slide Number Placeholder 2">
            <a:extLst>
              <a:ext uri="{FF2B5EF4-FFF2-40B4-BE49-F238E27FC236}">
                <a16:creationId xmlns:a16="http://schemas.microsoft.com/office/drawing/2014/main" id="{D085369B-CD52-4EDD-B3D5-2B02B927E3EA}"/>
              </a:ext>
            </a:extLst>
          </p:cNvPr>
          <p:cNvSpPr>
            <a:spLocks noGrp="1"/>
          </p:cNvSpPr>
          <p:nvPr>
            <p:ph type="sldNum" sz="quarter" idx="12"/>
          </p:nvPr>
        </p:nvSpPr>
        <p:spPr/>
        <p:txBody>
          <a:bodyPr/>
          <a:lstStyle/>
          <a:p>
            <a:fld id="{C177EADD-98D3-4FC8-9829-0BB7E7867898}" type="slidenum">
              <a:rPr lang="es-EC" smtClean="0"/>
              <a:pPr/>
              <a:t>21</a:t>
            </a:fld>
            <a:r>
              <a:rPr lang="es-EC"/>
              <a:t> de 31</a:t>
            </a:r>
            <a:endParaRPr lang="es-EC" dirty="0"/>
          </a:p>
        </p:txBody>
      </p:sp>
      <p:sp>
        <p:nvSpPr>
          <p:cNvPr id="21" name="object 25"/>
          <p:cNvSpPr/>
          <p:nvPr/>
        </p:nvSpPr>
        <p:spPr>
          <a:xfrm>
            <a:off x="893349" y="5684749"/>
            <a:ext cx="175724" cy="213360"/>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5597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p:nvPr/>
        </p:nvSpPr>
        <p:spPr>
          <a:xfrm>
            <a:off x="0" y="1076960"/>
            <a:ext cx="12192000" cy="93979"/>
          </a:xfrm>
          <a:prstGeom prst="rect">
            <a:avLst/>
          </a:prstGeom>
          <a:blipFill>
            <a:blip r:embed="rId3" cstate="print"/>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81" name="Título 4"/>
          <p:cNvSpPr>
            <a:spLocks noGrp="1"/>
          </p:cNvSpPr>
          <p:nvPr>
            <p:ph type="title"/>
          </p:nvPr>
        </p:nvSpPr>
        <p:spPr>
          <a:xfrm>
            <a:off x="59964" y="675187"/>
            <a:ext cx="11207147" cy="369332"/>
          </a:xfrm>
        </p:spPr>
        <p:txBody>
          <a:bodyPr>
            <a:normAutofit fontScale="90000"/>
          </a:bodyPr>
          <a:lstStyle/>
          <a:p>
            <a:r>
              <a:rPr lang="es-EC" b="1" u="none" kern="1200" dirty="0">
                <a:solidFill>
                  <a:srgbClr val="17375E"/>
                </a:solidFill>
                <a:latin typeface="Arial"/>
                <a:cs typeface="Arial"/>
              </a:rPr>
              <a:t> S</a:t>
            </a:r>
            <a:r>
              <a:rPr lang="es-EC" b="1" spc="-5" dirty="0">
                <a:solidFill>
                  <a:srgbClr val="17375E"/>
                </a:solidFill>
                <a:latin typeface="Arial"/>
                <a:cs typeface="Arial"/>
              </a:rPr>
              <a:t>istema Propuesto</a:t>
            </a:r>
            <a:endParaRPr lang="es-EC" b="1" u="none" kern="1200" dirty="0">
              <a:solidFill>
                <a:srgbClr val="17375E"/>
              </a:solidFill>
              <a:latin typeface="Arial"/>
              <a:cs typeface="Arial"/>
            </a:endParaRPr>
          </a:p>
        </p:txBody>
      </p:sp>
      <p:pic>
        <p:nvPicPr>
          <p:cNvPr id="11" name="Picture 4" descr="Image result for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126463" y="1168796"/>
            <a:ext cx="11903438" cy="677108"/>
          </a:xfrm>
          <a:prstGeom prst="rect">
            <a:avLst/>
          </a:prstGeom>
          <a:noFill/>
        </p:spPr>
        <p:txBody>
          <a:bodyPr wrap="square" rtlCol="0">
            <a:spAutoFit/>
          </a:bodyPr>
          <a:lstStyle/>
          <a:p>
            <a:pPr algn="ctr"/>
            <a:r>
              <a:rPr lang="es-ES" sz="2100" b="1" dirty="0">
                <a:solidFill>
                  <a:schemeClr val="tx2"/>
                </a:solidFill>
                <a:latin typeface="Arial" panose="020B0604020202020204" pitchFamily="34" charset="0"/>
                <a:cs typeface="Arial" panose="020B0604020202020204" pitchFamily="34" charset="0"/>
              </a:rPr>
              <a:t>Sistema de información de valoración del nivel de sismicidad volcánica</a:t>
            </a:r>
          </a:p>
          <a:p>
            <a:pPr algn="ctr"/>
            <a:r>
              <a:rPr lang="es-EC" sz="1700" dirty="0" err="1">
                <a:latin typeface="Arial" panose="020B0604020202020204" pitchFamily="34" charset="0"/>
                <a:cs typeface="Arial" panose="020B0604020202020204" pitchFamily="34" charset="0"/>
              </a:rPr>
              <a:t>Dashboard</a:t>
            </a:r>
            <a:r>
              <a:rPr lang="es-EC" sz="1700" dirty="0">
                <a:latin typeface="Arial" panose="020B0604020202020204" pitchFamily="34" charset="0"/>
                <a:cs typeface="Arial" panose="020B0604020202020204" pitchFamily="34" charset="0"/>
              </a:rPr>
              <a:t> Resumen de Eventos No Localizados con sus respectivos Eventos Localizados desde 2011</a:t>
            </a:r>
            <a:endParaRPr lang="en-US" sz="1700" dirty="0">
              <a:solidFill>
                <a:srgbClr val="1F447D"/>
              </a:solidFill>
              <a:latin typeface="Arial" panose="020B0604020202020204" pitchFamily="34" charset="0"/>
              <a:ea typeface="ＭＳ Ｐゴシック" charset="-128"/>
              <a:cs typeface="Arial" panose="020B0604020202020204" pitchFamily="34" charset="0"/>
            </a:endParaRPr>
          </a:p>
        </p:txBody>
      </p:sp>
      <p:pic>
        <p:nvPicPr>
          <p:cNvPr id="8" name="Imagen 7"/>
          <p:cNvPicPr/>
          <p:nvPr/>
        </p:nvPicPr>
        <p:blipFill>
          <a:blip r:embed="rId5"/>
          <a:stretch>
            <a:fillRect/>
          </a:stretch>
        </p:blipFill>
        <p:spPr>
          <a:xfrm>
            <a:off x="2358600" y="1843432"/>
            <a:ext cx="7583429" cy="4981318"/>
          </a:xfrm>
          <a:prstGeom prst="rect">
            <a:avLst/>
          </a:prstGeom>
          <a:ln>
            <a:solidFill>
              <a:schemeClr val="tx1"/>
            </a:solidFill>
          </a:ln>
        </p:spPr>
      </p:pic>
      <p:sp>
        <p:nvSpPr>
          <p:cNvPr id="3" name="Slide Number Placeholder 2">
            <a:extLst>
              <a:ext uri="{FF2B5EF4-FFF2-40B4-BE49-F238E27FC236}">
                <a16:creationId xmlns:a16="http://schemas.microsoft.com/office/drawing/2014/main" id="{695F89D9-9C57-457B-8655-03A1B75BAAB2}"/>
              </a:ext>
            </a:extLst>
          </p:cNvPr>
          <p:cNvSpPr>
            <a:spLocks noGrp="1"/>
          </p:cNvSpPr>
          <p:nvPr>
            <p:ph type="sldNum" sz="quarter" idx="12"/>
          </p:nvPr>
        </p:nvSpPr>
        <p:spPr/>
        <p:txBody>
          <a:bodyPr/>
          <a:lstStyle/>
          <a:p>
            <a:fld id="{C177EADD-98D3-4FC8-9829-0BB7E7867898}" type="slidenum">
              <a:rPr lang="es-EC" smtClean="0"/>
              <a:pPr/>
              <a:t>22</a:t>
            </a:fld>
            <a:r>
              <a:rPr lang="es-EC"/>
              <a:t> de 31</a:t>
            </a:r>
            <a:endParaRPr lang="es-EC" dirty="0"/>
          </a:p>
        </p:txBody>
      </p:sp>
    </p:spTree>
    <p:extLst>
      <p:ext uri="{BB962C8B-B14F-4D97-AF65-F5344CB8AC3E}">
        <p14:creationId xmlns:p14="http://schemas.microsoft.com/office/powerpoint/2010/main" val="19379630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p:nvPr/>
        </p:nvSpPr>
        <p:spPr>
          <a:xfrm>
            <a:off x="0" y="1076960"/>
            <a:ext cx="12192000" cy="93979"/>
          </a:xfrm>
          <a:prstGeom prst="rect">
            <a:avLst/>
          </a:prstGeom>
          <a:blipFill>
            <a:blip r:embed="rId3" cstate="print"/>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81" name="Título 4"/>
          <p:cNvSpPr>
            <a:spLocks noGrp="1"/>
          </p:cNvSpPr>
          <p:nvPr>
            <p:ph type="title"/>
          </p:nvPr>
        </p:nvSpPr>
        <p:spPr>
          <a:xfrm>
            <a:off x="59964" y="675187"/>
            <a:ext cx="11207147" cy="369332"/>
          </a:xfrm>
        </p:spPr>
        <p:txBody>
          <a:bodyPr>
            <a:normAutofit fontScale="90000"/>
          </a:bodyPr>
          <a:lstStyle/>
          <a:p>
            <a:r>
              <a:rPr lang="es-EC" b="1" u="none" kern="1200" dirty="0">
                <a:solidFill>
                  <a:srgbClr val="17375E"/>
                </a:solidFill>
                <a:latin typeface="Arial"/>
                <a:cs typeface="Arial"/>
              </a:rPr>
              <a:t> S</a:t>
            </a:r>
            <a:r>
              <a:rPr lang="es-EC" b="1" spc="-5" dirty="0">
                <a:solidFill>
                  <a:srgbClr val="17375E"/>
                </a:solidFill>
                <a:latin typeface="Arial"/>
                <a:cs typeface="Arial"/>
              </a:rPr>
              <a:t>istema Propuesto</a:t>
            </a:r>
            <a:endParaRPr lang="es-EC" b="1" u="none" kern="1200" dirty="0">
              <a:solidFill>
                <a:srgbClr val="17375E"/>
              </a:solidFill>
              <a:latin typeface="Arial"/>
              <a:cs typeface="Arial"/>
            </a:endParaRPr>
          </a:p>
        </p:txBody>
      </p:sp>
      <p:pic>
        <p:nvPicPr>
          <p:cNvPr id="11" name="Picture 4" descr="Image result for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126463" y="1168796"/>
            <a:ext cx="11903438" cy="677108"/>
          </a:xfrm>
          <a:prstGeom prst="rect">
            <a:avLst/>
          </a:prstGeom>
          <a:noFill/>
        </p:spPr>
        <p:txBody>
          <a:bodyPr wrap="square" rtlCol="0">
            <a:spAutoFit/>
          </a:bodyPr>
          <a:lstStyle/>
          <a:p>
            <a:pPr algn="ctr"/>
            <a:r>
              <a:rPr lang="es-ES" sz="2100" b="1" dirty="0">
                <a:solidFill>
                  <a:schemeClr val="tx2"/>
                </a:solidFill>
                <a:latin typeface="Arial" panose="020B0604020202020204" pitchFamily="34" charset="0"/>
                <a:cs typeface="Arial" panose="020B0604020202020204" pitchFamily="34" charset="0"/>
              </a:rPr>
              <a:t>Sistema de información de valoración del nivel de sismicidad volcánica</a:t>
            </a:r>
          </a:p>
          <a:p>
            <a:pPr algn="ctr"/>
            <a:r>
              <a:rPr lang="es-EC" sz="1700" dirty="0" err="1">
                <a:latin typeface="Arial" panose="020B0604020202020204" pitchFamily="34" charset="0"/>
                <a:cs typeface="Arial" panose="020B0604020202020204" pitchFamily="34" charset="0"/>
              </a:rPr>
              <a:t>Dashboard</a:t>
            </a:r>
            <a:r>
              <a:rPr lang="es-EC" sz="1700" dirty="0">
                <a:latin typeface="Arial" panose="020B0604020202020204" pitchFamily="34" charset="0"/>
                <a:cs typeface="Arial" panose="020B0604020202020204" pitchFamily="34" charset="0"/>
              </a:rPr>
              <a:t> Eventos No Localizados</a:t>
            </a:r>
            <a:endParaRPr lang="en-US" sz="1700" dirty="0">
              <a:solidFill>
                <a:srgbClr val="1F447D"/>
              </a:solidFill>
              <a:latin typeface="Arial" panose="020B0604020202020204" pitchFamily="34" charset="0"/>
              <a:ea typeface="ＭＳ Ｐゴシック" charset="-128"/>
              <a:cs typeface="Arial" panose="020B0604020202020204" pitchFamily="34" charset="0"/>
            </a:endParaRPr>
          </a:p>
        </p:txBody>
      </p:sp>
      <p:pic>
        <p:nvPicPr>
          <p:cNvPr id="7" name="Imagen 6"/>
          <p:cNvPicPr/>
          <p:nvPr/>
        </p:nvPicPr>
        <p:blipFill>
          <a:blip r:embed="rId5"/>
          <a:stretch>
            <a:fillRect/>
          </a:stretch>
        </p:blipFill>
        <p:spPr>
          <a:xfrm>
            <a:off x="2458546" y="1893307"/>
            <a:ext cx="7416974" cy="4856627"/>
          </a:xfrm>
          <a:prstGeom prst="rect">
            <a:avLst/>
          </a:prstGeom>
          <a:ln>
            <a:solidFill>
              <a:schemeClr val="tx1"/>
            </a:solidFill>
          </a:ln>
        </p:spPr>
      </p:pic>
      <p:sp>
        <p:nvSpPr>
          <p:cNvPr id="3" name="Slide Number Placeholder 2">
            <a:extLst>
              <a:ext uri="{FF2B5EF4-FFF2-40B4-BE49-F238E27FC236}">
                <a16:creationId xmlns:a16="http://schemas.microsoft.com/office/drawing/2014/main" id="{B8844D28-A603-4C06-B21A-9D0DEA8C5524}"/>
              </a:ext>
            </a:extLst>
          </p:cNvPr>
          <p:cNvSpPr>
            <a:spLocks noGrp="1"/>
          </p:cNvSpPr>
          <p:nvPr>
            <p:ph type="sldNum" sz="quarter" idx="12"/>
          </p:nvPr>
        </p:nvSpPr>
        <p:spPr/>
        <p:txBody>
          <a:bodyPr/>
          <a:lstStyle/>
          <a:p>
            <a:fld id="{C177EADD-98D3-4FC8-9829-0BB7E7867898}" type="slidenum">
              <a:rPr lang="es-EC" smtClean="0"/>
              <a:pPr/>
              <a:t>23</a:t>
            </a:fld>
            <a:r>
              <a:rPr lang="es-EC"/>
              <a:t> de 31</a:t>
            </a:r>
            <a:endParaRPr lang="es-EC" dirty="0"/>
          </a:p>
        </p:txBody>
      </p:sp>
    </p:spTree>
    <p:extLst>
      <p:ext uri="{BB962C8B-B14F-4D97-AF65-F5344CB8AC3E}">
        <p14:creationId xmlns:p14="http://schemas.microsoft.com/office/powerpoint/2010/main" val="42769343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p:nvPr/>
        </p:nvSpPr>
        <p:spPr>
          <a:xfrm>
            <a:off x="0" y="1076960"/>
            <a:ext cx="12192000" cy="93979"/>
          </a:xfrm>
          <a:prstGeom prst="rect">
            <a:avLst/>
          </a:prstGeom>
          <a:blipFill>
            <a:blip r:embed="rId3" cstate="print"/>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81" name="Título 4"/>
          <p:cNvSpPr>
            <a:spLocks noGrp="1"/>
          </p:cNvSpPr>
          <p:nvPr>
            <p:ph type="title"/>
          </p:nvPr>
        </p:nvSpPr>
        <p:spPr>
          <a:xfrm>
            <a:off x="59964" y="675187"/>
            <a:ext cx="11207147" cy="369332"/>
          </a:xfrm>
        </p:spPr>
        <p:txBody>
          <a:bodyPr>
            <a:normAutofit fontScale="90000"/>
          </a:bodyPr>
          <a:lstStyle/>
          <a:p>
            <a:r>
              <a:rPr lang="es-EC" b="1" u="none" kern="1200" dirty="0">
                <a:solidFill>
                  <a:srgbClr val="17375E"/>
                </a:solidFill>
                <a:latin typeface="Arial"/>
                <a:cs typeface="Arial"/>
              </a:rPr>
              <a:t> S</a:t>
            </a:r>
            <a:r>
              <a:rPr lang="es-EC" b="1" spc="-5" dirty="0">
                <a:solidFill>
                  <a:srgbClr val="17375E"/>
                </a:solidFill>
                <a:latin typeface="Arial"/>
                <a:cs typeface="Arial"/>
              </a:rPr>
              <a:t>istema Propuesto</a:t>
            </a:r>
            <a:endParaRPr lang="es-EC" b="1" u="none" kern="1200" dirty="0">
              <a:solidFill>
                <a:srgbClr val="17375E"/>
              </a:solidFill>
              <a:latin typeface="Arial"/>
              <a:cs typeface="Arial"/>
            </a:endParaRPr>
          </a:p>
        </p:txBody>
      </p:sp>
      <p:pic>
        <p:nvPicPr>
          <p:cNvPr id="11" name="Picture 4" descr="Image result for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126463" y="1168796"/>
            <a:ext cx="11903438" cy="692497"/>
          </a:xfrm>
          <a:prstGeom prst="rect">
            <a:avLst/>
          </a:prstGeom>
          <a:noFill/>
        </p:spPr>
        <p:txBody>
          <a:bodyPr wrap="square" rtlCol="0">
            <a:spAutoFit/>
          </a:bodyPr>
          <a:lstStyle/>
          <a:p>
            <a:pPr algn="ctr"/>
            <a:r>
              <a:rPr lang="es-ES" sz="2100" b="1" dirty="0">
                <a:solidFill>
                  <a:schemeClr val="tx2"/>
                </a:solidFill>
                <a:latin typeface="Arial" panose="020B0604020202020204" pitchFamily="34" charset="0"/>
                <a:cs typeface="Arial" panose="020B0604020202020204" pitchFamily="34" charset="0"/>
              </a:rPr>
              <a:t>Sistema de información de valoración del nivel de sismicidad volcánica</a:t>
            </a:r>
          </a:p>
          <a:p>
            <a:pPr algn="ctr"/>
            <a:r>
              <a:rPr lang="es-EC" sz="1700" dirty="0" err="1">
                <a:latin typeface="Arial" panose="020B0604020202020204" pitchFamily="34" charset="0"/>
                <a:cs typeface="Arial" panose="020B0604020202020204" pitchFamily="34" charset="0"/>
              </a:rPr>
              <a:t>Dashboard</a:t>
            </a:r>
            <a:r>
              <a:rPr lang="es-EC" sz="1700" dirty="0">
                <a:latin typeface="Arial" panose="020B0604020202020204" pitchFamily="34" charset="0"/>
                <a:cs typeface="Arial" panose="020B0604020202020204" pitchFamily="34" charset="0"/>
              </a:rPr>
              <a:t> Eventos Localizados</a:t>
            </a:r>
            <a:endParaRPr lang="en-US" sz="1700" dirty="0">
              <a:solidFill>
                <a:srgbClr val="1F447D"/>
              </a:solidFill>
              <a:latin typeface="Arial" panose="020B0604020202020204" pitchFamily="34" charset="0"/>
              <a:ea typeface="ＭＳ Ｐゴシック" charset="-128"/>
              <a:cs typeface="Arial" panose="020B0604020202020204" pitchFamily="34" charset="0"/>
            </a:endParaRPr>
          </a:p>
        </p:txBody>
      </p:sp>
      <p:pic>
        <p:nvPicPr>
          <p:cNvPr id="7" name="Imagen 6"/>
          <p:cNvPicPr/>
          <p:nvPr/>
        </p:nvPicPr>
        <p:blipFill>
          <a:blip r:embed="rId5"/>
          <a:stretch>
            <a:fillRect/>
          </a:stretch>
        </p:blipFill>
        <p:spPr>
          <a:xfrm>
            <a:off x="2558297" y="1876682"/>
            <a:ext cx="7067843" cy="4856627"/>
          </a:xfrm>
          <a:prstGeom prst="rect">
            <a:avLst/>
          </a:prstGeom>
          <a:ln>
            <a:solidFill>
              <a:schemeClr val="tx1"/>
            </a:solidFill>
          </a:ln>
        </p:spPr>
      </p:pic>
      <p:sp>
        <p:nvSpPr>
          <p:cNvPr id="3" name="Slide Number Placeholder 2">
            <a:extLst>
              <a:ext uri="{FF2B5EF4-FFF2-40B4-BE49-F238E27FC236}">
                <a16:creationId xmlns:a16="http://schemas.microsoft.com/office/drawing/2014/main" id="{E7E61D91-701D-4F0C-800B-D763C82DD507}"/>
              </a:ext>
            </a:extLst>
          </p:cNvPr>
          <p:cNvSpPr>
            <a:spLocks noGrp="1"/>
          </p:cNvSpPr>
          <p:nvPr>
            <p:ph type="sldNum" sz="quarter" idx="12"/>
          </p:nvPr>
        </p:nvSpPr>
        <p:spPr/>
        <p:txBody>
          <a:bodyPr/>
          <a:lstStyle/>
          <a:p>
            <a:fld id="{C177EADD-98D3-4FC8-9829-0BB7E7867898}" type="slidenum">
              <a:rPr lang="es-EC" smtClean="0"/>
              <a:pPr/>
              <a:t>24</a:t>
            </a:fld>
            <a:r>
              <a:rPr lang="es-EC"/>
              <a:t> de 31</a:t>
            </a:r>
            <a:endParaRPr lang="es-EC" dirty="0"/>
          </a:p>
        </p:txBody>
      </p:sp>
    </p:spTree>
    <p:extLst>
      <p:ext uri="{BB962C8B-B14F-4D97-AF65-F5344CB8AC3E}">
        <p14:creationId xmlns:p14="http://schemas.microsoft.com/office/powerpoint/2010/main" val="34545416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18"/>
          <p:cNvSpPr/>
          <p:nvPr/>
        </p:nvSpPr>
        <p:spPr>
          <a:xfrm>
            <a:off x="1071884" y="5157216"/>
            <a:ext cx="9900916" cy="405384"/>
          </a:xfrm>
          <a:prstGeom prst="rect">
            <a:avLst/>
          </a:prstGeom>
          <a:blipFill>
            <a:blip r:embed="rId3" cstate="print"/>
            <a:stretch>
              <a:fillRect/>
            </a:stretch>
          </a:blipFill>
        </p:spPr>
        <p:txBody>
          <a:bodyPr wrap="square" lIns="0" tIns="0" rIns="0" bIns="0" rtlCol="0"/>
          <a:lstStyle/>
          <a:p>
            <a:endParaRPr/>
          </a:p>
        </p:txBody>
      </p:sp>
      <p:sp>
        <p:nvSpPr>
          <p:cNvPr id="17" name="object 17"/>
          <p:cNvSpPr/>
          <p:nvPr/>
        </p:nvSpPr>
        <p:spPr>
          <a:xfrm>
            <a:off x="0" y="1076960"/>
            <a:ext cx="12192000" cy="93979"/>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65" name="object 19"/>
          <p:cNvSpPr/>
          <p:nvPr/>
        </p:nvSpPr>
        <p:spPr>
          <a:xfrm>
            <a:off x="896161" y="1710532"/>
            <a:ext cx="175724" cy="213360"/>
          </a:xfrm>
          <a:prstGeom prst="rect">
            <a:avLst/>
          </a:prstGeom>
          <a:blipFill>
            <a:blip r:embed="rId5" cstate="print"/>
            <a:stretch>
              <a:fillRect/>
            </a:stretch>
          </a:blipFill>
        </p:spPr>
        <p:txBody>
          <a:bodyPr wrap="square" lIns="0" tIns="0" rIns="0" bIns="0" rtlCol="0"/>
          <a:lstStyle/>
          <a:p>
            <a:endParaRPr/>
          </a:p>
        </p:txBody>
      </p:sp>
      <p:sp>
        <p:nvSpPr>
          <p:cNvPr id="66" name="object 20"/>
          <p:cNvSpPr/>
          <p:nvPr/>
        </p:nvSpPr>
        <p:spPr>
          <a:xfrm>
            <a:off x="896158" y="2169256"/>
            <a:ext cx="165155" cy="193548"/>
          </a:xfrm>
          <a:prstGeom prst="rect">
            <a:avLst/>
          </a:prstGeom>
          <a:blipFill>
            <a:blip r:embed="rId5" cstate="print"/>
            <a:stretch>
              <a:fillRect/>
            </a:stretch>
          </a:blipFill>
        </p:spPr>
        <p:txBody>
          <a:bodyPr wrap="square" lIns="0" tIns="0" rIns="0" bIns="0" rtlCol="0"/>
          <a:lstStyle/>
          <a:p>
            <a:endParaRPr/>
          </a:p>
        </p:txBody>
      </p:sp>
      <p:sp>
        <p:nvSpPr>
          <p:cNvPr id="67" name="object 21"/>
          <p:cNvSpPr/>
          <p:nvPr/>
        </p:nvSpPr>
        <p:spPr>
          <a:xfrm>
            <a:off x="896161" y="2588356"/>
            <a:ext cx="175724" cy="213360"/>
          </a:xfrm>
          <a:prstGeom prst="rect">
            <a:avLst/>
          </a:prstGeom>
          <a:blipFill>
            <a:blip r:embed="rId5" cstate="print"/>
            <a:stretch>
              <a:fillRect/>
            </a:stretch>
          </a:blipFill>
        </p:spPr>
        <p:txBody>
          <a:bodyPr wrap="square" lIns="0" tIns="0" rIns="0" bIns="0" rtlCol="0"/>
          <a:lstStyle/>
          <a:p>
            <a:endParaRPr/>
          </a:p>
        </p:txBody>
      </p:sp>
      <p:sp>
        <p:nvSpPr>
          <p:cNvPr id="68" name="object 22"/>
          <p:cNvSpPr/>
          <p:nvPr/>
        </p:nvSpPr>
        <p:spPr>
          <a:xfrm>
            <a:off x="896161" y="3027268"/>
            <a:ext cx="175724" cy="213360"/>
          </a:xfrm>
          <a:prstGeom prst="rect">
            <a:avLst/>
          </a:prstGeom>
          <a:blipFill>
            <a:blip r:embed="rId5" cstate="print"/>
            <a:stretch>
              <a:fillRect/>
            </a:stretch>
          </a:blipFill>
        </p:spPr>
        <p:txBody>
          <a:bodyPr wrap="square" lIns="0" tIns="0" rIns="0" bIns="0" rtlCol="0"/>
          <a:lstStyle/>
          <a:p>
            <a:endParaRPr/>
          </a:p>
        </p:txBody>
      </p:sp>
      <p:sp>
        <p:nvSpPr>
          <p:cNvPr id="69" name="object 23"/>
          <p:cNvSpPr/>
          <p:nvPr/>
        </p:nvSpPr>
        <p:spPr>
          <a:xfrm>
            <a:off x="896161" y="3466179"/>
            <a:ext cx="175724" cy="213360"/>
          </a:xfrm>
          <a:prstGeom prst="rect">
            <a:avLst/>
          </a:prstGeom>
          <a:blipFill>
            <a:blip r:embed="rId5" cstate="print"/>
            <a:stretch>
              <a:fillRect/>
            </a:stretch>
          </a:blipFill>
        </p:spPr>
        <p:txBody>
          <a:bodyPr wrap="square" lIns="0" tIns="0" rIns="0" bIns="0" rtlCol="0"/>
          <a:lstStyle/>
          <a:p>
            <a:endParaRPr/>
          </a:p>
        </p:txBody>
      </p:sp>
      <p:sp>
        <p:nvSpPr>
          <p:cNvPr id="70" name="object 24"/>
          <p:cNvSpPr txBox="1"/>
          <p:nvPr/>
        </p:nvSpPr>
        <p:spPr>
          <a:xfrm>
            <a:off x="1186479" y="1543295"/>
            <a:ext cx="11005521" cy="4908780"/>
          </a:xfrm>
          <a:prstGeom prst="rect">
            <a:avLst/>
          </a:prstGeom>
        </p:spPr>
        <p:txBody>
          <a:bodyPr vert="horz" wrap="square" lIns="0" tIns="85090" rIns="0" bIns="0" rtlCol="0">
            <a:spAutoFit/>
          </a:bodyPr>
          <a:lstStyle/>
          <a:p>
            <a:pPr marL="52705">
              <a:spcBef>
                <a:spcPts val="670"/>
              </a:spcBef>
            </a:pPr>
            <a:r>
              <a:rPr lang="es-EC" sz="2400" b="1" spc="-5" dirty="0">
                <a:solidFill>
                  <a:srgbClr val="17375E"/>
                </a:solidFill>
                <a:latin typeface="Arial"/>
                <a:cs typeface="Arial"/>
              </a:rPr>
              <a:t>Contexto del Problema</a:t>
            </a:r>
            <a:endParaRPr sz="2400" dirty="0">
              <a:latin typeface="Arial"/>
              <a:cs typeface="Arial"/>
            </a:endParaRPr>
          </a:p>
          <a:p>
            <a:pPr marL="52705">
              <a:spcBef>
                <a:spcPts val="580"/>
              </a:spcBef>
            </a:pPr>
            <a:r>
              <a:rPr lang="es-EC" sz="2400" b="1" spc="-5" dirty="0">
                <a:solidFill>
                  <a:srgbClr val="17375E"/>
                </a:solidFill>
                <a:latin typeface="Arial"/>
                <a:cs typeface="Arial"/>
              </a:rPr>
              <a:t>Planteamiento del Problema</a:t>
            </a:r>
          </a:p>
          <a:p>
            <a:pPr marL="52705">
              <a:spcBef>
                <a:spcPts val="580"/>
              </a:spcBef>
            </a:pPr>
            <a:r>
              <a:rPr lang="es-EC" sz="2400" b="1" spc="-5" dirty="0">
                <a:solidFill>
                  <a:srgbClr val="17375E"/>
                </a:solidFill>
                <a:latin typeface="Arial"/>
                <a:cs typeface="Arial"/>
              </a:rPr>
              <a:t>Objetivos</a:t>
            </a:r>
          </a:p>
          <a:p>
            <a:pPr marL="52705">
              <a:spcBef>
                <a:spcPts val="580"/>
              </a:spcBef>
            </a:pPr>
            <a:r>
              <a:rPr lang="es-EC" sz="2400" b="1" spc="-5" dirty="0">
                <a:solidFill>
                  <a:srgbClr val="17375E"/>
                </a:solidFill>
                <a:latin typeface="Arial"/>
                <a:cs typeface="Arial"/>
              </a:rPr>
              <a:t>Hipótesis y Alcance</a:t>
            </a:r>
            <a:endParaRPr lang="es-EC" sz="2400" dirty="0">
              <a:latin typeface="Arial"/>
              <a:cs typeface="Arial"/>
            </a:endParaRPr>
          </a:p>
          <a:p>
            <a:pPr marL="52705">
              <a:spcBef>
                <a:spcPts val="580"/>
              </a:spcBef>
            </a:pPr>
            <a:r>
              <a:rPr lang="es-ES" sz="2400" b="1" spc="-5" dirty="0">
                <a:solidFill>
                  <a:srgbClr val="17375E"/>
                </a:solidFill>
                <a:latin typeface="Arial"/>
                <a:cs typeface="Arial"/>
              </a:rPr>
              <a:t>Revisión inicial de literatura</a:t>
            </a:r>
            <a:endParaRPr lang="es-EC" sz="2400" dirty="0">
              <a:latin typeface="Arial"/>
              <a:cs typeface="Arial"/>
            </a:endParaRPr>
          </a:p>
          <a:p>
            <a:pPr marL="52705">
              <a:spcBef>
                <a:spcPts val="580"/>
              </a:spcBef>
            </a:pPr>
            <a:r>
              <a:rPr lang="es-EC" sz="2400" b="1" spc="-5" dirty="0">
                <a:solidFill>
                  <a:srgbClr val="17375E"/>
                </a:solidFill>
                <a:latin typeface="Arial"/>
                <a:cs typeface="Arial"/>
              </a:rPr>
              <a:t>Arquitectura de Solución</a:t>
            </a:r>
          </a:p>
          <a:p>
            <a:pPr marL="52705">
              <a:spcBef>
                <a:spcPts val="580"/>
              </a:spcBef>
            </a:pPr>
            <a:r>
              <a:rPr lang="es-ES" sz="2400" b="1" spc="-5" dirty="0">
                <a:solidFill>
                  <a:srgbClr val="17375E"/>
                </a:solidFill>
                <a:latin typeface="Arial"/>
                <a:cs typeface="Arial"/>
              </a:rPr>
              <a:t>Desarrollo de la aplicación BI</a:t>
            </a:r>
          </a:p>
          <a:p>
            <a:pPr marL="52705">
              <a:spcBef>
                <a:spcPts val="580"/>
              </a:spcBef>
            </a:pPr>
            <a:r>
              <a:rPr lang="es-ES" sz="2400" b="1" spc="-5" dirty="0">
                <a:solidFill>
                  <a:srgbClr val="17375E"/>
                </a:solidFill>
                <a:latin typeface="Arial"/>
                <a:cs typeface="Arial"/>
              </a:rPr>
              <a:t>Sistema Propuesto</a:t>
            </a:r>
          </a:p>
          <a:p>
            <a:pPr marL="52705" marR="5957570">
              <a:lnSpc>
                <a:spcPct val="120000"/>
              </a:lnSpc>
            </a:pPr>
            <a:r>
              <a:rPr lang="es-EC" sz="2400" b="1" spc="-5" dirty="0">
                <a:solidFill>
                  <a:srgbClr val="17375E"/>
                </a:solidFill>
                <a:latin typeface="Arial"/>
                <a:cs typeface="Arial"/>
              </a:rPr>
              <a:t>Resultados Obtenidos</a:t>
            </a:r>
          </a:p>
          <a:p>
            <a:pPr marL="52705" marR="5957570">
              <a:lnSpc>
                <a:spcPct val="120000"/>
              </a:lnSpc>
            </a:pPr>
            <a:r>
              <a:rPr lang="es-EC" sz="2400" b="1" spc="-5" dirty="0">
                <a:solidFill>
                  <a:srgbClr val="17375E"/>
                </a:solidFill>
                <a:latin typeface="Arial"/>
                <a:cs typeface="Arial"/>
              </a:rPr>
              <a:t>Conclusiones y Futuras líneas de trabajo</a:t>
            </a:r>
          </a:p>
        </p:txBody>
      </p:sp>
      <p:sp>
        <p:nvSpPr>
          <p:cNvPr id="71" name="object 25"/>
          <p:cNvSpPr/>
          <p:nvPr/>
        </p:nvSpPr>
        <p:spPr>
          <a:xfrm>
            <a:off x="896161" y="3905091"/>
            <a:ext cx="175724" cy="213360"/>
          </a:xfrm>
          <a:prstGeom prst="rect">
            <a:avLst/>
          </a:prstGeom>
          <a:blipFill>
            <a:blip r:embed="rId5" cstate="print"/>
            <a:stretch>
              <a:fillRect/>
            </a:stretch>
          </a:blipFill>
        </p:spPr>
        <p:txBody>
          <a:bodyPr wrap="square" lIns="0" tIns="0" rIns="0" bIns="0" rtlCol="0"/>
          <a:lstStyle/>
          <a:p>
            <a:endParaRPr/>
          </a:p>
        </p:txBody>
      </p:sp>
      <p:sp>
        <p:nvSpPr>
          <p:cNvPr id="72" name="object 26"/>
          <p:cNvSpPr txBox="1">
            <a:spLocks/>
          </p:cNvSpPr>
          <p:nvPr/>
        </p:nvSpPr>
        <p:spPr>
          <a:xfrm>
            <a:off x="896158" y="607157"/>
            <a:ext cx="1942188" cy="382156"/>
          </a:xfrm>
          <a:prstGeom prst="rect">
            <a:avLst/>
          </a:prstGeom>
        </p:spPr>
        <p:txBody>
          <a:bodyPr vert="horz" wrap="square" lIns="0" tIns="12700" rIns="0" bIns="0" rtlCol="0">
            <a:spAutoFit/>
          </a:bodyPr>
          <a:lstStyle>
            <a:lvl1pPr>
              <a:defRPr sz="2400" b="0" i="0" u="sng">
                <a:solidFill>
                  <a:schemeClr val="tx1"/>
                </a:solidFill>
                <a:latin typeface="Century Gothic"/>
                <a:ea typeface="+mj-ea"/>
                <a:cs typeface="Century Gothic"/>
              </a:defRPr>
            </a:lvl1pPr>
          </a:lstStyle>
          <a:p>
            <a:pPr marL="12700">
              <a:spcBef>
                <a:spcPts val="100"/>
              </a:spcBef>
            </a:pPr>
            <a:r>
              <a:rPr lang="es-EC" b="1" u="none" dirty="0">
                <a:solidFill>
                  <a:srgbClr val="17375E"/>
                </a:solidFill>
                <a:latin typeface="Arial"/>
                <a:cs typeface="Arial"/>
              </a:rPr>
              <a:t>AGENDA</a:t>
            </a:r>
          </a:p>
        </p:txBody>
      </p:sp>
      <p:sp>
        <p:nvSpPr>
          <p:cNvPr id="74" name="object 25"/>
          <p:cNvSpPr/>
          <p:nvPr/>
        </p:nvSpPr>
        <p:spPr>
          <a:xfrm>
            <a:off x="891076" y="4358640"/>
            <a:ext cx="175724" cy="213360"/>
          </a:xfrm>
          <a:prstGeom prst="rect">
            <a:avLst/>
          </a:prstGeom>
          <a:blipFill>
            <a:blip r:embed="rId5" cstate="print"/>
            <a:stretch>
              <a:fillRect/>
            </a:stretch>
          </a:blipFill>
        </p:spPr>
        <p:txBody>
          <a:bodyPr wrap="square" lIns="0" tIns="0" rIns="0" bIns="0" rtlCol="0"/>
          <a:lstStyle/>
          <a:p>
            <a:endParaRPr/>
          </a:p>
        </p:txBody>
      </p:sp>
      <p:sp>
        <p:nvSpPr>
          <p:cNvPr id="75" name="object 25"/>
          <p:cNvSpPr/>
          <p:nvPr/>
        </p:nvSpPr>
        <p:spPr>
          <a:xfrm>
            <a:off x="891076" y="4815840"/>
            <a:ext cx="175724" cy="213360"/>
          </a:xfrm>
          <a:prstGeom prst="rect">
            <a:avLst/>
          </a:prstGeom>
          <a:blipFill>
            <a:blip r:embed="rId5" cstate="print"/>
            <a:stretch>
              <a:fillRect/>
            </a:stretch>
          </a:blipFill>
        </p:spPr>
        <p:txBody>
          <a:bodyPr wrap="square" lIns="0" tIns="0" rIns="0" bIns="0" rtlCol="0"/>
          <a:lstStyle/>
          <a:p>
            <a:endParaRPr/>
          </a:p>
        </p:txBody>
      </p:sp>
      <p:pic>
        <p:nvPicPr>
          <p:cNvPr id="19" name="Picture 4" descr="Image result for ESP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sp>
        <p:nvSpPr>
          <p:cNvPr id="16" name="object 25"/>
          <p:cNvSpPr/>
          <p:nvPr/>
        </p:nvSpPr>
        <p:spPr>
          <a:xfrm>
            <a:off x="891076" y="5273040"/>
            <a:ext cx="175724" cy="213360"/>
          </a:xfrm>
          <a:prstGeom prst="rect">
            <a:avLst/>
          </a:prstGeom>
          <a:blipFill>
            <a:blip r:embed="rId5" cstate="print"/>
            <a:stretch>
              <a:fillRect/>
            </a:stretch>
          </a:blipFill>
        </p:spPr>
        <p:txBody>
          <a:bodyPr wrap="square" lIns="0" tIns="0" rIns="0" bIns="0" rtlCol="0"/>
          <a:lstStyle/>
          <a:p>
            <a:endParaRPr/>
          </a:p>
        </p:txBody>
      </p:sp>
      <p:sp>
        <p:nvSpPr>
          <p:cNvPr id="3" name="Slide Number Placeholder 2">
            <a:extLst>
              <a:ext uri="{FF2B5EF4-FFF2-40B4-BE49-F238E27FC236}">
                <a16:creationId xmlns:a16="http://schemas.microsoft.com/office/drawing/2014/main" id="{717C7903-41F3-4F79-9B13-022415EDA0B6}"/>
              </a:ext>
            </a:extLst>
          </p:cNvPr>
          <p:cNvSpPr>
            <a:spLocks noGrp="1"/>
          </p:cNvSpPr>
          <p:nvPr>
            <p:ph type="sldNum" sz="quarter" idx="12"/>
          </p:nvPr>
        </p:nvSpPr>
        <p:spPr/>
        <p:txBody>
          <a:bodyPr/>
          <a:lstStyle/>
          <a:p>
            <a:fld id="{C177EADD-98D3-4FC8-9829-0BB7E7867898}" type="slidenum">
              <a:rPr lang="es-EC" smtClean="0"/>
              <a:pPr/>
              <a:t>25</a:t>
            </a:fld>
            <a:r>
              <a:rPr lang="es-EC"/>
              <a:t> de 31</a:t>
            </a:r>
            <a:endParaRPr lang="es-EC" dirty="0"/>
          </a:p>
        </p:txBody>
      </p:sp>
      <p:sp>
        <p:nvSpPr>
          <p:cNvPr id="21" name="object 25"/>
          <p:cNvSpPr/>
          <p:nvPr/>
        </p:nvSpPr>
        <p:spPr>
          <a:xfrm>
            <a:off x="893348" y="5684746"/>
            <a:ext cx="175724" cy="213360"/>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8304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p:nvPr/>
        </p:nvSpPr>
        <p:spPr>
          <a:xfrm>
            <a:off x="0" y="1076960"/>
            <a:ext cx="12192000" cy="93979"/>
          </a:xfrm>
          <a:prstGeom prst="rect">
            <a:avLst/>
          </a:prstGeom>
          <a:blipFill>
            <a:blip r:embed="rId3" cstate="print"/>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81" name="Título 4"/>
          <p:cNvSpPr>
            <a:spLocks noGrp="1"/>
          </p:cNvSpPr>
          <p:nvPr>
            <p:ph type="title"/>
          </p:nvPr>
        </p:nvSpPr>
        <p:spPr>
          <a:xfrm>
            <a:off x="251457" y="396034"/>
            <a:ext cx="11207147" cy="369332"/>
          </a:xfrm>
        </p:spPr>
        <p:txBody>
          <a:bodyPr>
            <a:normAutofit fontScale="90000"/>
          </a:bodyPr>
          <a:lstStyle/>
          <a:p>
            <a:r>
              <a:rPr lang="es-EC" b="1" u="none" kern="1200" dirty="0">
                <a:solidFill>
                  <a:srgbClr val="17375E"/>
                </a:solidFill>
                <a:latin typeface="Arial"/>
                <a:cs typeface="Arial"/>
              </a:rPr>
              <a:t> Resultados Obtenidos</a:t>
            </a:r>
          </a:p>
        </p:txBody>
      </p:sp>
      <p:pic>
        <p:nvPicPr>
          <p:cNvPr id="11" name="Picture 4" descr="Image result for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sp>
        <p:nvSpPr>
          <p:cNvPr id="10" name="Título 4"/>
          <p:cNvSpPr txBox="1">
            <a:spLocks/>
          </p:cNvSpPr>
          <p:nvPr/>
        </p:nvSpPr>
        <p:spPr>
          <a:xfrm>
            <a:off x="251458" y="1422995"/>
            <a:ext cx="10964230" cy="323165"/>
          </a:xfrm>
          <a:prstGeom prst="rect">
            <a:avLst/>
          </a:prstGeom>
        </p:spPr>
        <p:txBody>
          <a:bodyPr wrap="square" lIns="0" tIns="0" rIns="0" bIns="0">
            <a:spAutoFit/>
          </a:bodyPr>
          <a:lstStyle>
            <a:lvl1pPr>
              <a:defRPr sz="2400" b="0" i="0" u="sng">
                <a:solidFill>
                  <a:schemeClr val="tx1"/>
                </a:solidFill>
                <a:latin typeface="Century Gothic"/>
                <a:ea typeface="+mj-ea"/>
                <a:cs typeface="Century Gothic"/>
              </a:defRPr>
            </a:lvl1pPr>
          </a:lstStyle>
          <a:p>
            <a:pPr algn="ctr"/>
            <a:r>
              <a:rPr lang="es-EC" sz="2100" b="1" u="none" kern="1200" dirty="0">
                <a:solidFill>
                  <a:srgbClr val="17375E"/>
                </a:solidFill>
                <a:latin typeface="Arial"/>
                <a:cs typeface="Arial"/>
              </a:rPr>
              <a:t> Resultados de los Casos de Evaluación</a:t>
            </a:r>
          </a:p>
        </p:txBody>
      </p:sp>
      <p:graphicFrame>
        <p:nvGraphicFramePr>
          <p:cNvPr id="2" name="Tabla 1"/>
          <p:cNvGraphicFramePr>
            <a:graphicFrameLocks noGrp="1"/>
          </p:cNvGraphicFramePr>
          <p:nvPr>
            <p:extLst>
              <p:ext uri="{D42A27DB-BD31-4B8C-83A1-F6EECF244321}">
                <p14:modId xmlns:p14="http://schemas.microsoft.com/office/powerpoint/2010/main" val="2791757395"/>
              </p:ext>
            </p:extLst>
          </p:nvPr>
        </p:nvGraphicFramePr>
        <p:xfrm>
          <a:off x="2331678" y="1966968"/>
          <a:ext cx="7521261" cy="4089862"/>
        </p:xfrm>
        <a:graphic>
          <a:graphicData uri="http://schemas.openxmlformats.org/drawingml/2006/table">
            <a:tbl>
              <a:tblPr firstRow="1" firstCol="1" bandRow="1">
                <a:tableStyleId>{93296810-A885-4BE3-A3E7-6D5BEEA58F35}</a:tableStyleId>
              </a:tblPr>
              <a:tblGrid>
                <a:gridCol w="391052">
                  <a:extLst>
                    <a:ext uri="{9D8B030D-6E8A-4147-A177-3AD203B41FA5}">
                      <a16:colId xmlns:a16="http://schemas.microsoft.com/office/drawing/2014/main" val="725852110"/>
                    </a:ext>
                  </a:extLst>
                </a:gridCol>
                <a:gridCol w="912459">
                  <a:extLst>
                    <a:ext uri="{9D8B030D-6E8A-4147-A177-3AD203B41FA5}">
                      <a16:colId xmlns:a16="http://schemas.microsoft.com/office/drawing/2014/main" val="762367815"/>
                    </a:ext>
                  </a:extLst>
                </a:gridCol>
                <a:gridCol w="743001">
                  <a:extLst>
                    <a:ext uri="{9D8B030D-6E8A-4147-A177-3AD203B41FA5}">
                      <a16:colId xmlns:a16="http://schemas.microsoft.com/office/drawing/2014/main" val="1644035182"/>
                    </a:ext>
                  </a:extLst>
                </a:gridCol>
                <a:gridCol w="861114">
                  <a:extLst>
                    <a:ext uri="{9D8B030D-6E8A-4147-A177-3AD203B41FA5}">
                      <a16:colId xmlns:a16="http://schemas.microsoft.com/office/drawing/2014/main" val="2862071351"/>
                    </a:ext>
                  </a:extLst>
                </a:gridCol>
                <a:gridCol w="697237">
                  <a:extLst>
                    <a:ext uri="{9D8B030D-6E8A-4147-A177-3AD203B41FA5}">
                      <a16:colId xmlns:a16="http://schemas.microsoft.com/office/drawing/2014/main" val="3738521705"/>
                    </a:ext>
                  </a:extLst>
                </a:gridCol>
                <a:gridCol w="697237">
                  <a:extLst>
                    <a:ext uri="{9D8B030D-6E8A-4147-A177-3AD203B41FA5}">
                      <a16:colId xmlns:a16="http://schemas.microsoft.com/office/drawing/2014/main" val="987764874"/>
                    </a:ext>
                  </a:extLst>
                </a:gridCol>
                <a:gridCol w="833735">
                  <a:extLst>
                    <a:ext uri="{9D8B030D-6E8A-4147-A177-3AD203B41FA5}">
                      <a16:colId xmlns:a16="http://schemas.microsoft.com/office/drawing/2014/main" val="50388950"/>
                    </a:ext>
                  </a:extLst>
                </a:gridCol>
                <a:gridCol w="664793">
                  <a:extLst>
                    <a:ext uri="{9D8B030D-6E8A-4147-A177-3AD203B41FA5}">
                      <a16:colId xmlns:a16="http://schemas.microsoft.com/office/drawing/2014/main" val="48994305"/>
                    </a:ext>
                  </a:extLst>
                </a:gridCol>
                <a:gridCol w="819113">
                  <a:extLst>
                    <a:ext uri="{9D8B030D-6E8A-4147-A177-3AD203B41FA5}">
                      <a16:colId xmlns:a16="http://schemas.microsoft.com/office/drawing/2014/main" val="2219505705"/>
                    </a:ext>
                  </a:extLst>
                </a:gridCol>
                <a:gridCol w="337796">
                  <a:extLst>
                    <a:ext uri="{9D8B030D-6E8A-4147-A177-3AD203B41FA5}">
                      <a16:colId xmlns:a16="http://schemas.microsoft.com/office/drawing/2014/main" val="3542252767"/>
                    </a:ext>
                  </a:extLst>
                </a:gridCol>
                <a:gridCol w="563724">
                  <a:extLst>
                    <a:ext uri="{9D8B030D-6E8A-4147-A177-3AD203B41FA5}">
                      <a16:colId xmlns:a16="http://schemas.microsoft.com/office/drawing/2014/main" val="3012469882"/>
                    </a:ext>
                  </a:extLst>
                </a:gridCol>
              </a:tblGrid>
              <a:tr h="687889">
                <a:tc rowSpan="2">
                  <a:txBody>
                    <a:bodyPr/>
                    <a:lstStyle/>
                    <a:p>
                      <a:pPr marR="13970" algn="ctr">
                        <a:lnSpc>
                          <a:spcPct val="150000"/>
                        </a:lnSpc>
                        <a:spcAft>
                          <a:spcPts val="0"/>
                        </a:spcAft>
                      </a:pPr>
                      <a:r>
                        <a:rPr lang="es-ES" sz="1200" dirty="0">
                          <a:effectLst/>
                          <a:latin typeface="Arial" panose="020B0604020202020204" pitchFamily="34" charset="0"/>
                          <a:cs typeface="Arial" panose="020B0604020202020204" pitchFamily="34" charset="0"/>
                        </a:rPr>
                        <a:t>Nº CE</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gridSpan="2">
                  <a:txBody>
                    <a:bodyPr/>
                    <a:lstStyle/>
                    <a:p>
                      <a:pPr marR="13970" algn="ctr">
                        <a:lnSpc>
                          <a:spcPct val="150000"/>
                        </a:lnSpc>
                        <a:spcAft>
                          <a:spcPts val="0"/>
                        </a:spcAft>
                      </a:pPr>
                      <a:r>
                        <a:rPr lang="es-ES" sz="1200" dirty="0">
                          <a:effectLst/>
                          <a:latin typeface="Arial" panose="020B0604020202020204" pitchFamily="34" charset="0"/>
                          <a:cs typeface="Arial" panose="020B0604020202020204" pitchFamily="34" charset="0"/>
                        </a:rPr>
                        <a:t>Permisos de Usuario</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hMerge="1">
                  <a:txBody>
                    <a:bodyPr/>
                    <a:lstStyle/>
                    <a:p>
                      <a:endParaRPr lang="es-EC"/>
                    </a:p>
                  </a:txBody>
                  <a:tcPr/>
                </a:tc>
                <a:tc gridSpan="2">
                  <a:txBody>
                    <a:bodyPr/>
                    <a:lstStyle/>
                    <a:p>
                      <a:pPr marR="13970" algn="ctr">
                        <a:lnSpc>
                          <a:spcPct val="150000"/>
                        </a:lnSpc>
                        <a:spcAft>
                          <a:spcPts val="0"/>
                        </a:spcAft>
                      </a:pPr>
                      <a:r>
                        <a:rPr lang="es-ES" sz="1200">
                          <a:effectLst/>
                          <a:latin typeface="Arial" panose="020B0604020202020204" pitchFamily="34" charset="0"/>
                          <a:cs typeface="Arial" panose="020B0604020202020204" pitchFamily="34" charset="0"/>
                        </a:rPr>
                        <a:t>Herramientas</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hMerge="1">
                  <a:txBody>
                    <a:bodyPr/>
                    <a:lstStyle/>
                    <a:p>
                      <a:endParaRPr lang="es-EC"/>
                    </a:p>
                  </a:txBody>
                  <a:tcPr/>
                </a:tc>
                <a:tc gridSpan="2">
                  <a:txBody>
                    <a:bodyPr/>
                    <a:lstStyle/>
                    <a:p>
                      <a:pPr marR="13970" algn="ctr">
                        <a:lnSpc>
                          <a:spcPct val="150000"/>
                        </a:lnSpc>
                        <a:spcAft>
                          <a:spcPts val="0"/>
                        </a:spcAft>
                      </a:pPr>
                      <a:r>
                        <a:rPr lang="es-ES" sz="1200" dirty="0">
                          <a:effectLst/>
                          <a:latin typeface="Arial" panose="020B0604020202020204" pitchFamily="34" charset="0"/>
                          <a:cs typeface="Arial" panose="020B0604020202020204" pitchFamily="34" charset="0"/>
                        </a:rPr>
                        <a:t>Tiempo (minutos)</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hMerge="1">
                  <a:txBody>
                    <a:bodyPr/>
                    <a:lstStyle/>
                    <a:p>
                      <a:endParaRPr lang="es-EC"/>
                    </a:p>
                  </a:txBody>
                  <a:tcPr/>
                </a:tc>
                <a:tc gridSpan="2">
                  <a:txBody>
                    <a:bodyPr/>
                    <a:lstStyle/>
                    <a:p>
                      <a:pPr marR="13970" algn="ctr">
                        <a:lnSpc>
                          <a:spcPct val="150000"/>
                        </a:lnSpc>
                        <a:spcAft>
                          <a:spcPts val="0"/>
                        </a:spcAft>
                      </a:pPr>
                      <a:r>
                        <a:rPr lang="es-ES" sz="1200">
                          <a:effectLst/>
                          <a:latin typeface="Arial" panose="020B0604020202020204" pitchFamily="34" charset="0"/>
                          <a:cs typeface="Arial" panose="020B0604020202020204" pitchFamily="34" charset="0"/>
                        </a:rPr>
                        <a:t>Acceso directo a los Datos</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hMerge="1">
                  <a:txBody>
                    <a:bodyPr/>
                    <a:lstStyle/>
                    <a:p>
                      <a:endParaRPr lang="es-EC"/>
                    </a:p>
                  </a:txBody>
                  <a:tcPr/>
                </a:tc>
                <a:tc rowSpan="2" gridSpan="2">
                  <a:txBody>
                    <a:bodyPr/>
                    <a:lstStyle/>
                    <a:p>
                      <a:pPr marR="13970" algn="ctr">
                        <a:lnSpc>
                          <a:spcPct val="100000"/>
                        </a:lnSpc>
                        <a:spcAft>
                          <a:spcPts val="0"/>
                        </a:spcAft>
                      </a:pPr>
                      <a:r>
                        <a:rPr lang="es-ES" sz="1200" dirty="0" smtClean="0">
                          <a:effectLst/>
                          <a:latin typeface="Arial" panose="020B0604020202020204" pitchFamily="34" charset="0"/>
                          <a:cs typeface="Arial" panose="020B0604020202020204" pitchFamily="34" charset="0"/>
                        </a:rPr>
                        <a:t>Mejora en el tiempo del sistema propuesto (%) respecto al tiempo del proceso actual</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rowSpan="2" hMerge="1">
                  <a:txBody>
                    <a:bodyPr/>
                    <a:lstStyle/>
                    <a:p>
                      <a:endParaRPr lang="es-EC"/>
                    </a:p>
                  </a:txBody>
                  <a:tcPr/>
                </a:tc>
                <a:extLst>
                  <a:ext uri="{0D108BD9-81ED-4DB2-BD59-A6C34878D82A}">
                    <a16:rowId xmlns:a16="http://schemas.microsoft.com/office/drawing/2014/main" val="101712471"/>
                  </a:ext>
                </a:extLst>
              </a:tr>
              <a:tr h="1775938">
                <a:tc vMerge="1">
                  <a:txBody>
                    <a:bodyPr/>
                    <a:lstStyle/>
                    <a:p>
                      <a:endParaRPr lang="es-EC"/>
                    </a:p>
                  </a:txBody>
                  <a:tcPr/>
                </a:tc>
                <a:tc>
                  <a:txBody>
                    <a:bodyPr/>
                    <a:lstStyle/>
                    <a:p>
                      <a:pPr marL="0" marR="13970" algn="ctr" defTabSz="914400" rtl="0" eaLnBrk="1" latinLnBrk="0" hangingPunct="1">
                        <a:lnSpc>
                          <a:spcPct val="150000"/>
                        </a:lnSpc>
                        <a:spcAft>
                          <a:spcPts val="0"/>
                        </a:spcAft>
                      </a:pPr>
                      <a:r>
                        <a:rPr lang="es-ES" sz="1200" b="0" kern="1200" dirty="0">
                          <a:solidFill>
                            <a:schemeClr val="lt1"/>
                          </a:solidFill>
                          <a:effectLst/>
                          <a:latin typeface="Arial" panose="020B0604020202020204" pitchFamily="34" charset="0"/>
                          <a:ea typeface="+mn-ea"/>
                          <a:cs typeface="Arial" panose="020B0604020202020204" pitchFamily="34" charset="0"/>
                        </a:rPr>
                        <a:t>Repositorio</a:t>
                      </a:r>
                      <a:endParaRPr lang="es-EC" sz="1200" b="0" kern="1200" dirty="0">
                        <a:solidFill>
                          <a:schemeClr val="lt1"/>
                        </a:solidFill>
                        <a:effectLst/>
                        <a:latin typeface="Arial" panose="020B0604020202020204" pitchFamily="34" charset="0"/>
                        <a:ea typeface="+mn-ea"/>
                        <a:cs typeface="Arial" panose="020B0604020202020204" pitchFamily="34" charset="0"/>
                      </a:endParaRPr>
                    </a:p>
                  </a:txBody>
                  <a:tcPr marL="44450" marR="44450" marT="0" marB="0" anchor="ctr">
                    <a:solidFill>
                      <a:schemeClr val="accent6"/>
                    </a:solidFill>
                  </a:tcPr>
                </a:tc>
                <a:tc>
                  <a:txBody>
                    <a:bodyPr/>
                    <a:lstStyle/>
                    <a:p>
                      <a:pPr marL="0" marR="13970" algn="ctr" defTabSz="914400" rtl="0" eaLnBrk="1" latinLnBrk="0" hangingPunct="1">
                        <a:lnSpc>
                          <a:spcPct val="150000"/>
                        </a:lnSpc>
                        <a:spcAft>
                          <a:spcPts val="0"/>
                        </a:spcAft>
                      </a:pPr>
                      <a:r>
                        <a:rPr lang="es-ES" sz="1200" b="0" kern="1200" dirty="0">
                          <a:solidFill>
                            <a:schemeClr val="lt1"/>
                          </a:solidFill>
                          <a:effectLst/>
                          <a:latin typeface="Arial" panose="020B0604020202020204" pitchFamily="34" charset="0"/>
                          <a:ea typeface="+mn-ea"/>
                          <a:cs typeface="Arial" panose="020B0604020202020204" pitchFamily="34" charset="0"/>
                        </a:rPr>
                        <a:t>Base Volcanes</a:t>
                      </a:r>
                      <a:endParaRPr lang="es-EC" sz="1200" b="0" kern="1200" dirty="0">
                        <a:solidFill>
                          <a:schemeClr val="lt1"/>
                        </a:solidFill>
                        <a:effectLst/>
                        <a:latin typeface="Arial" panose="020B0604020202020204" pitchFamily="34" charset="0"/>
                        <a:ea typeface="+mn-ea"/>
                        <a:cs typeface="Arial" panose="020B0604020202020204" pitchFamily="34" charset="0"/>
                      </a:endParaRPr>
                    </a:p>
                  </a:txBody>
                  <a:tcPr marL="44450" marR="44450" marT="0" marB="0" anchor="ctr">
                    <a:solidFill>
                      <a:schemeClr val="accent6"/>
                    </a:solidFill>
                  </a:tcPr>
                </a:tc>
                <a:tc>
                  <a:txBody>
                    <a:bodyPr/>
                    <a:lstStyle/>
                    <a:p>
                      <a:pPr marL="0" marR="13970" algn="ctr" defTabSz="914400" rtl="0" eaLnBrk="1" latinLnBrk="0" hangingPunct="1">
                        <a:lnSpc>
                          <a:spcPct val="150000"/>
                        </a:lnSpc>
                        <a:spcAft>
                          <a:spcPts val="0"/>
                        </a:spcAft>
                      </a:pPr>
                      <a:r>
                        <a:rPr lang="es-ES" sz="1200" b="0" kern="1200" dirty="0">
                          <a:solidFill>
                            <a:schemeClr val="lt1"/>
                          </a:solidFill>
                          <a:effectLst/>
                          <a:latin typeface="Arial" panose="020B0604020202020204" pitchFamily="34" charset="0"/>
                          <a:ea typeface="+mn-ea"/>
                          <a:cs typeface="Arial" panose="020B0604020202020204" pitchFamily="34" charset="0"/>
                        </a:rPr>
                        <a:t>Sistema Operativo </a:t>
                      </a:r>
                      <a:br>
                        <a:rPr lang="es-ES" sz="1200" b="0" kern="1200" dirty="0">
                          <a:solidFill>
                            <a:schemeClr val="lt1"/>
                          </a:solidFill>
                          <a:effectLst/>
                          <a:latin typeface="Arial" panose="020B0604020202020204" pitchFamily="34" charset="0"/>
                          <a:ea typeface="+mn-ea"/>
                          <a:cs typeface="Arial" panose="020B0604020202020204" pitchFamily="34" charset="0"/>
                        </a:rPr>
                      </a:br>
                      <a:r>
                        <a:rPr lang="es-ES" sz="1200" b="0" kern="1200" dirty="0">
                          <a:solidFill>
                            <a:schemeClr val="lt1"/>
                          </a:solidFill>
                          <a:effectLst/>
                          <a:latin typeface="Arial" panose="020B0604020202020204" pitchFamily="34" charset="0"/>
                          <a:ea typeface="+mn-ea"/>
                          <a:cs typeface="Arial" panose="020B0604020202020204" pitchFamily="34" charset="0"/>
                        </a:rPr>
                        <a:t>Windows</a:t>
                      </a:r>
                      <a:endParaRPr lang="es-EC" sz="1200" b="0" kern="1200" dirty="0">
                        <a:solidFill>
                          <a:schemeClr val="lt1"/>
                        </a:solidFill>
                        <a:effectLst/>
                        <a:latin typeface="Arial" panose="020B0604020202020204" pitchFamily="34" charset="0"/>
                        <a:ea typeface="+mn-ea"/>
                        <a:cs typeface="Arial" panose="020B0604020202020204" pitchFamily="34" charset="0"/>
                      </a:endParaRPr>
                    </a:p>
                  </a:txBody>
                  <a:tcPr marL="44450" marR="44450" marT="0" marB="0" anchor="ctr">
                    <a:solidFill>
                      <a:schemeClr val="accent6"/>
                    </a:solidFill>
                  </a:tcPr>
                </a:tc>
                <a:tc>
                  <a:txBody>
                    <a:bodyPr/>
                    <a:lstStyle/>
                    <a:p>
                      <a:pPr marL="0" marR="13970" algn="ctr" defTabSz="914400" rtl="0" eaLnBrk="1" latinLnBrk="0" hangingPunct="1">
                        <a:lnSpc>
                          <a:spcPct val="150000"/>
                        </a:lnSpc>
                        <a:spcAft>
                          <a:spcPts val="0"/>
                        </a:spcAft>
                      </a:pPr>
                      <a:r>
                        <a:rPr lang="es-ES" sz="1200" b="0" kern="1200" dirty="0">
                          <a:solidFill>
                            <a:schemeClr val="lt1"/>
                          </a:solidFill>
                          <a:effectLst/>
                          <a:latin typeface="Arial" panose="020B0604020202020204" pitchFamily="34" charset="0"/>
                          <a:ea typeface="+mn-ea"/>
                          <a:cs typeface="Arial" panose="020B0604020202020204" pitchFamily="34" charset="0"/>
                        </a:rPr>
                        <a:t>Excel v. 2013 o superior</a:t>
                      </a:r>
                      <a:endParaRPr lang="es-EC" sz="1200" b="0" kern="1200" dirty="0">
                        <a:solidFill>
                          <a:schemeClr val="lt1"/>
                        </a:solidFill>
                        <a:effectLst/>
                        <a:latin typeface="Arial" panose="020B0604020202020204" pitchFamily="34" charset="0"/>
                        <a:ea typeface="+mn-ea"/>
                        <a:cs typeface="Arial" panose="020B0604020202020204" pitchFamily="34" charset="0"/>
                      </a:endParaRPr>
                    </a:p>
                  </a:txBody>
                  <a:tcPr marL="44450" marR="44450" marT="0" marB="0" anchor="ctr">
                    <a:solidFill>
                      <a:schemeClr val="accent6"/>
                    </a:solidFill>
                  </a:tcPr>
                </a:tc>
                <a:tc>
                  <a:txBody>
                    <a:bodyPr/>
                    <a:lstStyle/>
                    <a:p>
                      <a:pPr marL="0" marR="13970" algn="ctr" defTabSz="914400" rtl="0" eaLnBrk="1" latinLnBrk="0" hangingPunct="1">
                        <a:lnSpc>
                          <a:spcPct val="150000"/>
                        </a:lnSpc>
                        <a:spcAft>
                          <a:spcPts val="0"/>
                        </a:spcAft>
                      </a:pPr>
                      <a:r>
                        <a:rPr lang="es-ES" sz="1200" b="0" kern="1200" dirty="0">
                          <a:solidFill>
                            <a:schemeClr val="lt1"/>
                          </a:solidFill>
                          <a:effectLst/>
                          <a:latin typeface="Arial" panose="020B0604020202020204" pitchFamily="34" charset="0"/>
                          <a:ea typeface="+mn-ea"/>
                          <a:cs typeface="Arial" panose="020B0604020202020204" pitchFamily="34" charset="0"/>
                        </a:rPr>
                        <a:t>Proceso Actual</a:t>
                      </a:r>
                      <a:endParaRPr lang="es-EC" sz="1200" b="0" kern="1200" dirty="0">
                        <a:solidFill>
                          <a:schemeClr val="lt1"/>
                        </a:solidFill>
                        <a:effectLst/>
                        <a:latin typeface="Arial" panose="020B0604020202020204" pitchFamily="34" charset="0"/>
                        <a:ea typeface="+mn-ea"/>
                        <a:cs typeface="Arial" panose="020B0604020202020204" pitchFamily="34" charset="0"/>
                      </a:endParaRPr>
                    </a:p>
                  </a:txBody>
                  <a:tcPr marL="44450" marR="44450" marT="0" marB="0" anchor="ctr">
                    <a:solidFill>
                      <a:schemeClr val="accent6"/>
                    </a:solidFill>
                  </a:tcPr>
                </a:tc>
                <a:tc>
                  <a:txBody>
                    <a:bodyPr/>
                    <a:lstStyle/>
                    <a:p>
                      <a:pPr marL="0" marR="13970" algn="ctr" defTabSz="914400" rtl="0" eaLnBrk="1" latinLnBrk="0" hangingPunct="1">
                        <a:lnSpc>
                          <a:spcPct val="150000"/>
                        </a:lnSpc>
                        <a:spcAft>
                          <a:spcPts val="0"/>
                        </a:spcAft>
                      </a:pPr>
                      <a:r>
                        <a:rPr lang="es-ES" sz="1200" b="0" kern="1200" dirty="0">
                          <a:solidFill>
                            <a:schemeClr val="lt1"/>
                          </a:solidFill>
                          <a:effectLst/>
                          <a:latin typeface="Arial" panose="020B0604020202020204" pitchFamily="34" charset="0"/>
                          <a:ea typeface="+mn-ea"/>
                          <a:cs typeface="Arial" panose="020B0604020202020204" pitchFamily="34" charset="0"/>
                        </a:rPr>
                        <a:t>Sistema Propuesto</a:t>
                      </a:r>
                      <a:endParaRPr lang="es-EC" sz="1200" b="0" kern="1200" dirty="0">
                        <a:solidFill>
                          <a:schemeClr val="lt1"/>
                        </a:solidFill>
                        <a:effectLst/>
                        <a:latin typeface="Arial" panose="020B0604020202020204" pitchFamily="34" charset="0"/>
                        <a:ea typeface="+mn-ea"/>
                        <a:cs typeface="Arial" panose="020B0604020202020204" pitchFamily="34" charset="0"/>
                      </a:endParaRPr>
                    </a:p>
                  </a:txBody>
                  <a:tcPr marL="44450" marR="44450" marT="0" marB="0" anchor="ctr">
                    <a:solidFill>
                      <a:schemeClr val="accent6"/>
                    </a:solidFill>
                  </a:tcPr>
                </a:tc>
                <a:tc>
                  <a:txBody>
                    <a:bodyPr/>
                    <a:lstStyle/>
                    <a:p>
                      <a:pPr marL="0" marR="13970" algn="ctr" defTabSz="914400" rtl="0" eaLnBrk="1" latinLnBrk="0" hangingPunct="1">
                        <a:lnSpc>
                          <a:spcPct val="150000"/>
                        </a:lnSpc>
                        <a:spcAft>
                          <a:spcPts val="0"/>
                        </a:spcAft>
                      </a:pPr>
                      <a:r>
                        <a:rPr lang="es-ES" sz="1200" b="0" kern="1200" dirty="0">
                          <a:solidFill>
                            <a:schemeClr val="lt1"/>
                          </a:solidFill>
                          <a:effectLst/>
                          <a:latin typeface="Arial" panose="020B0604020202020204" pitchFamily="34" charset="0"/>
                          <a:ea typeface="+mn-ea"/>
                          <a:cs typeface="Arial" panose="020B0604020202020204" pitchFamily="34" charset="0"/>
                        </a:rPr>
                        <a:t>Proceso Actual</a:t>
                      </a:r>
                      <a:endParaRPr lang="es-EC" sz="1200" b="0" kern="1200" dirty="0">
                        <a:solidFill>
                          <a:schemeClr val="lt1"/>
                        </a:solidFill>
                        <a:effectLst/>
                        <a:latin typeface="Arial" panose="020B0604020202020204" pitchFamily="34" charset="0"/>
                        <a:ea typeface="+mn-ea"/>
                        <a:cs typeface="Arial" panose="020B0604020202020204" pitchFamily="34" charset="0"/>
                      </a:endParaRPr>
                    </a:p>
                  </a:txBody>
                  <a:tcPr marL="44450" marR="44450" marT="0" marB="0" anchor="ctr">
                    <a:solidFill>
                      <a:schemeClr val="accent6"/>
                    </a:solidFill>
                  </a:tcPr>
                </a:tc>
                <a:tc>
                  <a:txBody>
                    <a:bodyPr/>
                    <a:lstStyle/>
                    <a:p>
                      <a:pPr marL="0" marR="13970" algn="ctr" defTabSz="914400" rtl="0" eaLnBrk="1" latinLnBrk="0" hangingPunct="1">
                        <a:lnSpc>
                          <a:spcPct val="150000"/>
                        </a:lnSpc>
                        <a:spcAft>
                          <a:spcPts val="0"/>
                        </a:spcAft>
                      </a:pPr>
                      <a:r>
                        <a:rPr lang="es-ES" sz="1200" b="0" kern="1200" dirty="0">
                          <a:solidFill>
                            <a:schemeClr val="lt1"/>
                          </a:solidFill>
                          <a:effectLst/>
                          <a:latin typeface="Arial" panose="020B0604020202020204" pitchFamily="34" charset="0"/>
                          <a:ea typeface="+mn-ea"/>
                          <a:cs typeface="Arial" panose="020B0604020202020204" pitchFamily="34" charset="0"/>
                        </a:rPr>
                        <a:t>Sistema Propuesto</a:t>
                      </a:r>
                      <a:endParaRPr lang="es-EC" sz="1200" b="0" kern="1200" dirty="0">
                        <a:solidFill>
                          <a:schemeClr val="lt1"/>
                        </a:solidFill>
                        <a:effectLst/>
                        <a:latin typeface="Arial" panose="020B0604020202020204" pitchFamily="34" charset="0"/>
                        <a:ea typeface="+mn-ea"/>
                        <a:cs typeface="Arial" panose="020B0604020202020204" pitchFamily="34" charset="0"/>
                      </a:endParaRPr>
                    </a:p>
                  </a:txBody>
                  <a:tcPr marL="44450" marR="44450" marT="0" marB="0" anchor="ctr">
                    <a:solidFill>
                      <a:schemeClr val="accent6"/>
                    </a:solidFill>
                  </a:tcPr>
                </a:tc>
                <a:tc gridSpan="2" vMerge="1">
                  <a:txBody>
                    <a:bodyPr/>
                    <a:lstStyle/>
                    <a:p>
                      <a:endParaRPr lang="es-EC"/>
                    </a:p>
                  </a:txBody>
                  <a:tcPr/>
                </a:tc>
                <a:tc hMerge="1" vMerge="1">
                  <a:txBody>
                    <a:bodyPr/>
                    <a:lstStyle/>
                    <a:p>
                      <a:endParaRPr lang="es-EC"/>
                    </a:p>
                  </a:txBody>
                  <a:tcPr/>
                </a:tc>
                <a:extLst>
                  <a:ext uri="{0D108BD9-81ED-4DB2-BD59-A6C34878D82A}">
                    <a16:rowId xmlns:a16="http://schemas.microsoft.com/office/drawing/2014/main" val="4236399190"/>
                  </a:ext>
                </a:extLst>
              </a:tr>
              <a:tr h="325207">
                <a:tc>
                  <a:txBody>
                    <a:bodyPr/>
                    <a:lstStyle/>
                    <a:p>
                      <a:pPr marR="13970" algn="ctr">
                        <a:lnSpc>
                          <a:spcPct val="150000"/>
                        </a:lnSpc>
                        <a:spcAft>
                          <a:spcPts val="0"/>
                        </a:spcAft>
                      </a:pPr>
                      <a:r>
                        <a:rPr lang="es-ES" sz="1200" dirty="0">
                          <a:effectLst/>
                          <a:latin typeface="Arial" panose="020B0604020202020204" pitchFamily="34" charset="0"/>
                          <a:cs typeface="Arial" panose="020B0604020202020204" pitchFamily="34" charset="0"/>
                        </a:rPr>
                        <a:t>1</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marR="13970" algn="ctr">
                        <a:lnSpc>
                          <a:spcPct val="150000"/>
                        </a:lnSpc>
                        <a:spcAft>
                          <a:spcPts val="0"/>
                        </a:spcAft>
                      </a:pPr>
                      <a:r>
                        <a:rPr lang="es-ES" sz="1200" dirty="0">
                          <a:effectLst/>
                          <a:latin typeface="Arial" panose="020B0604020202020204" pitchFamily="34" charset="0"/>
                          <a:cs typeface="Arial" panose="020B0604020202020204" pitchFamily="34" charset="0"/>
                        </a:rPr>
                        <a:t>SI</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marR="13970" algn="ctr">
                        <a:lnSpc>
                          <a:spcPct val="150000"/>
                        </a:lnSpc>
                        <a:spcAft>
                          <a:spcPts val="0"/>
                        </a:spcAft>
                      </a:pPr>
                      <a:r>
                        <a:rPr lang="es-ES" sz="1200">
                          <a:effectLst/>
                          <a:latin typeface="Arial" panose="020B0604020202020204" pitchFamily="34" charset="0"/>
                          <a:cs typeface="Arial" panose="020B0604020202020204" pitchFamily="34" charset="0"/>
                        </a:rPr>
                        <a:t>SI</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marR="13970" algn="ctr">
                        <a:lnSpc>
                          <a:spcPct val="150000"/>
                        </a:lnSpc>
                        <a:spcAft>
                          <a:spcPts val="0"/>
                        </a:spcAft>
                      </a:pPr>
                      <a:r>
                        <a:rPr lang="es-ES" sz="1200">
                          <a:effectLst/>
                          <a:latin typeface="Arial" panose="020B0604020202020204" pitchFamily="34" charset="0"/>
                          <a:cs typeface="Arial" panose="020B0604020202020204" pitchFamily="34" charset="0"/>
                        </a:rPr>
                        <a:t>SI</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marR="13970" algn="ctr">
                        <a:lnSpc>
                          <a:spcPct val="150000"/>
                        </a:lnSpc>
                        <a:spcAft>
                          <a:spcPts val="0"/>
                        </a:spcAft>
                      </a:pPr>
                      <a:r>
                        <a:rPr lang="es-ES" sz="1200">
                          <a:effectLst/>
                          <a:latin typeface="Arial" panose="020B0604020202020204" pitchFamily="34" charset="0"/>
                          <a:cs typeface="Arial" panose="020B0604020202020204" pitchFamily="34" charset="0"/>
                        </a:rPr>
                        <a:t>SI</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marR="13970" algn="ctr">
                        <a:lnSpc>
                          <a:spcPct val="150000"/>
                        </a:lnSpc>
                        <a:spcAft>
                          <a:spcPts val="0"/>
                        </a:spcAft>
                      </a:pPr>
                      <a:r>
                        <a:rPr lang="es-ES" sz="1200">
                          <a:effectLst/>
                          <a:latin typeface="Arial" panose="020B0604020202020204" pitchFamily="34" charset="0"/>
                          <a:cs typeface="Arial" panose="020B0604020202020204" pitchFamily="34" charset="0"/>
                        </a:rPr>
                        <a:t>3.19</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marR="13970" algn="ctr">
                        <a:lnSpc>
                          <a:spcPct val="150000"/>
                        </a:lnSpc>
                        <a:spcAft>
                          <a:spcPts val="0"/>
                        </a:spcAft>
                      </a:pPr>
                      <a:r>
                        <a:rPr lang="es-ES" sz="1200">
                          <a:effectLst/>
                          <a:latin typeface="Arial" panose="020B0604020202020204" pitchFamily="34" charset="0"/>
                          <a:cs typeface="Arial" panose="020B0604020202020204" pitchFamily="34" charset="0"/>
                        </a:rPr>
                        <a:t>1.58</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marR="13970" algn="ctr">
                        <a:lnSpc>
                          <a:spcPct val="150000"/>
                        </a:lnSpc>
                        <a:spcAft>
                          <a:spcPts val="0"/>
                        </a:spcAft>
                      </a:pPr>
                      <a:r>
                        <a:rPr lang="es-ES" sz="1200">
                          <a:effectLst/>
                          <a:latin typeface="Arial" panose="020B0604020202020204" pitchFamily="34" charset="0"/>
                          <a:cs typeface="Arial" panose="020B0604020202020204" pitchFamily="34" charset="0"/>
                        </a:rPr>
                        <a:t>SI</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marR="13970" algn="ctr">
                        <a:lnSpc>
                          <a:spcPct val="150000"/>
                        </a:lnSpc>
                        <a:spcAft>
                          <a:spcPts val="0"/>
                        </a:spcAft>
                      </a:pPr>
                      <a:r>
                        <a:rPr lang="es-ES" sz="1200">
                          <a:effectLst/>
                          <a:latin typeface="Arial" panose="020B0604020202020204" pitchFamily="34" charset="0"/>
                          <a:cs typeface="Arial" panose="020B0604020202020204" pitchFamily="34" charset="0"/>
                        </a:rPr>
                        <a:t>SI</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gridSpan="2">
                  <a:txBody>
                    <a:bodyPr/>
                    <a:lstStyle/>
                    <a:p>
                      <a:pPr marR="13970" algn="ctr">
                        <a:lnSpc>
                          <a:spcPct val="150000"/>
                        </a:lnSpc>
                        <a:spcAft>
                          <a:spcPts val="0"/>
                        </a:spcAft>
                      </a:pPr>
                      <a:r>
                        <a:rPr lang="es-ES" sz="1200">
                          <a:effectLst/>
                          <a:latin typeface="Arial" panose="020B0604020202020204" pitchFamily="34" charset="0"/>
                          <a:cs typeface="Arial" panose="020B0604020202020204" pitchFamily="34" charset="0"/>
                        </a:rPr>
                        <a:t>50</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hMerge="1">
                  <a:txBody>
                    <a:bodyPr/>
                    <a:lstStyle/>
                    <a:p>
                      <a:endParaRPr lang="es-EC"/>
                    </a:p>
                  </a:txBody>
                  <a:tcPr/>
                </a:tc>
                <a:extLst>
                  <a:ext uri="{0D108BD9-81ED-4DB2-BD59-A6C34878D82A}">
                    <a16:rowId xmlns:a16="http://schemas.microsoft.com/office/drawing/2014/main" val="3291533362"/>
                  </a:ext>
                </a:extLst>
              </a:tr>
              <a:tr h="325207">
                <a:tc>
                  <a:txBody>
                    <a:bodyPr/>
                    <a:lstStyle/>
                    <a:p>
                      <a:pPr marR="13970" algn="ctr">
                        <a:lnSpc>
                          <a:spcPct val="150000"/>
                        </a:lnSpc>
                        <a:spcAft>
                          <a:spcPts val="0"/>
                        </a:spcAft>
                      </a:pPr>
                      <a:r>
                        <a:rPr lang="es-ES" sz="1200">
                          <a:effectLst/>
                          <a:latin typeface="Arial" panose="020B0604020202020204" pitchFamily="34" charset="0"/>
                          <a:cs typeface="Arial" panose="020B0604020202020204" pitchFamily="34" charset="0"/>
                        </a:rPr>
                        <a:t>2</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marR="13970" algn="ctr">
                        <a:lnSpc>
                          <a:spcPct val="150000"/>
                        </a:lnSpc>
                        <a:spcAft>
                          <a:spcPts val="0"/>
                        </a:spcAft>
                      </a:pPr>
                      <a:r>
                        <a:rPr lang="es-ES" sz="1200">
                          <a:effectLst/>
                          <a:latin typeface="Arial" panose="020B0604020202020204" pitchFamily="34" charset="0"/>
                          <a:cs typeface="Arial" panose="020B0604020202020204" pitchFamily="34" charset="0"/>
                        </a:rPr>
                        <a:t>SI</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marR="13970" algn="ctr">
                        <a:lnSpc>
                          <a:spcPct val="150000"/>
                        </a:lnSpc>
                        <a:spcAft>
                          <a:spcPts val="0"/>
                        </a:spcAft>
                      </a:pPr>
                      <a:r>
                        <a:rPr lang="es-ES" sz="1200">
                          <a:effectLst/>
                          <a:latin typeface="Arial" panose="020B0604020202020204" pitchFamily="34" charset="0"/>
                          <a:cs typeface="Arial" panose="020B0604020202020204" pitchFamily="34" charset="0"/>
                        </a:rPr>
                        <a:t>NO</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marR="13970" algn="ctr">
                        <a:lnSpc>
                          <a:spcPct val="150000"/>
                        </a:lnSpc>
                        <a:spcAft>
                          <a:spcPts val="0"/>
                        </a:spcAft>
                      </a:pPr>
                      <a:r>
                        <a:rPr lang="es-ES" sz="1200">
                          <a:effectLst/>
                          <a:latin typeface="Arial" panose="020B0604020202020204" pitchFamily="34" charset="0"/>
                          <a:cs typeface="Arial" panose="020B0604020202020204" pitchFamily="34" charset="0"/>
                        </a:rPr>
                        <a:t>SI</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marR="13970" algn="ctr">
                        <a:lnSpc>
                          <a:spcPct val="150000"/>
                        </a:lnSpc>
                        <a:spcAft>
                          <a:spcPts val="0"/>
                        </a:spcAft>
                      </a:pPr>
                      <a:r>
                        <a:rPr lang="es-ES" sz="1200">
                          <a:effectLst/>
                          <a:latin typeface="Arial" panose="020B0604020202020204" pitchFamily="34" charset="0"/>
                          <a:cs typeface="Arial" panose="020B0604020202020204" pitchFamily="34" charset="0"/>
                        </a:rPr>
                        <a:t>SI</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marR="13970" algn="ctr">
                        <a:lnSpc>
                          <a:spcPct val="150000"/>
                        </a:lnSpc>
                        <a:spcAft>
                          <a:spcPts val="0"/>
                        </a:spcAft>
                      </a:pPr>
                      <a:r>
                        <a:rPr lang="es-ES" sz="1200">
                          <a:effectLst/>
                          <a:latin typeface="Arial" panose="020B0604020202020204" pitchFamily="34" charset="0"/>
                          <a:cs typeface="Arial" panose="020B0604020202020204" pitchFamily="34" charset="0"/>
                        </a:rPr>
                        <a:t>8 - 15</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marR="13970" algn="ctr">
                        <a:lnSpc>
                          <a:spcPct val="150000"/>
                        </a:lnSpc>
                        <a:spcAft>
                          <a:spcPts val="0"/>
                        </a:spcAft>
                      </a:pPr>
                      <a:r>
                        <a:rPr lang="es-ES" sz="1200">
                          <a:effectLst/>
                          <a:latin typeface="Arial" panose="020B0604020202020204" pitchFamily="34" charset="0"/>
                          <a:cs typeface="Arial" panose="020B0604020202020204" pitchFamily="34" charset="0"/>
                        </a:rPr>
                        <a:t>3.12</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marR="13970" algn="ctr">
                        <a:lnSpc>
                          <a:spcPct val="150000"/>
                        </a:lnSpc>
                        <a:spcAft>
                          <a:spcPts val="0"/>
                        </a:spcAft>
                      </a:pPr>
                      <a:r>
                        <a:rPr lang="es-ES" sz="1200">
                          <a:effectLst/>
                          <a:latin typeface="Arial" panose="020B0604020202020204" pitchFamily="34" charset="0"/>
                          <a:cs typeface="Arial" panose="020B0604020202020204" pitchFamily="34" charset="0"/>
                        </a:rPr>
                        <a:t>NO</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marR="13970" algn="ctr">
                        <a:lnSpc>
                          <a:spcPct val="150000"/>
                        </a:lnSpc>
                        <a:spcAft>
                          <a:spcPts val="0"/>
                        </a:spcAft>
                      </a:pPr>
                      <a:r>
                        <a:rPr lang="es-ES" sz="1200">
                          <a:effectLst/>
                          <a:latin typeface="Arial" panose="020B0604020202020204" pitchFamily="34" charset="0"/>
                          <a:cs typeface="Arial" panose="020B0604020202020204" pitchFamily="34" charset="0"/>
                        </a:rPr>
                        <a:t>SI</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marR="13970" algn="ctr">
                        <a:lnSpc>
                          <a:spcPct val="150000"/>
                        </a:lnSpc>
                        <a:spcAft>
                          <a:spcPts val="0"/>
                        </a:spcAft>
                      </a:pPr>
                      <a:r>
                        <a:rPr lang="es-ES" sz="1200">
                          <a:effectLst/>
                          <a:latin typeface="Arial" panose="020B0604020202020204" pitchFamily="34" charset="0"/>
                          <a:cs typeface="Arial" panose="020B0604020202020204" pitchFamily="34" charset="0"/>
                        </a:rPr>
                        <a:t>21</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marR="13970" algn="ctr">
                        <a:lnSpc>
                          <a:spcPct val="150000"/>
                        </a:lnSpc>
                        <a:spcAft>
                          <a:spcPts val="0"/>
                        </a:spcAft>
                      </a:pPr>
                      <a:r>
                        <a:rPr lang="es-ES" sz="1200">
                          <a:effectLst/>
                          <a:latin typeface="Arial" panose="020B0604020202020204" pitchFamily="34" charset="0"/>
                          <a:cs typeface="Arial" panose="020B0604020202020204" pitchFamily="34" charset="0"/>
                        </a:rPr>
                        <a:t>39</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2133018792"/>
                  </a:ext>
                </a:extLst>
              </a:tr>
              <a:tr h="325207">
                <a:tc>
                  <a:txBody>
                    <a:bodyPr/>
                    <a:lstStyle/>
                    <a:p>
                      <a:pPr marR="13970" algn="ctr">
                        <a:lnSpc>
                          <a:spcPct val="150000"/>
                        </a:lnSpc>
                        <a:spcAft>
                          <a:spcPts val="0"/>
                        </a:spcAft>
                      </a:pPr>
                      <a:r>
                        <a:rPr lang="es-ES" sz="1200">
                          <a:effectLst/>
                          <a:latin typeface="Arial" panose="020B0604020202020204" pitchFamily="34" charset="0"/>
                          <a:cs typeface="Arial" panose="020B0604020202020204" pitchFamily="34" charset="0"/>
                        </a:rPr>
                        <a:t>3</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marR="13970" algn="ctr">
                        <a:lnSpc>
                          <a:spcPct val="150000"/>
                        </a:lnSpc>
                        <a:spcAft>
                          <a:spcPts val="0"/>
                        </a:spcAft>
                      </a:pPr>
                      <a:r>
                        <a:rPr lang="es-ES" sz="1200">
                          <a:effectLst/>
                          <a:latin typeface="Arial" panose="020B0604020202020204" pitchFamily="34" charset="0"/>
                          <a:cs typeface="Arial" panose="020B0604020202020204" pitchFamily="34" charset="0"/>
                        </a:rPr>
                        <a:t>NO</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marR="13970" algn="ctr">
                        <a:lnSpc>
                          <a:spcPct val="150000"/>
                        </a:lnSpc>
                        <a:spcAft>
                          <a:spcPts val="0"/>
                        </a:spcAft>
                      </a:pPr>
                      <a:r>
                        <a:rPr lang="es-ES" sz="1200">
                          <a:effectLst/>
                          <a:latin typeface="Arial" panose="020B0604020202020204" pitchFamily="34" charset="0"/>
                          <a:cs typeface="Arial" panose="020B0604020202020204" pitchFamily="34" charset="0"/>
                        </a:rPr>
                        <a:t>SI</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marR="13970" algn="ctr">
                        <a:lnSpc>
                          <a:spcPct val="150000"/>
                        </a:lnSpc>
                        <a:spcAft>
                          <a:spcPts val="0"/>
                        </a:spcAft>
                      </a:pPr>
                      <a:r>
                        <a:rPr lang="es-ES" sz="1200">
                          <a:effectLst/>
                          <a:latin typeface="Arial" panose="020B0604020202020204" pitchFamily="34" charset="0"/>
                          <a:cs typeface="Arial" panose="020B0604020202020204" pitchFamily="34" charset="0"/>
                        </a:rPr>
                        <a:t>SI</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marR="13970" algn="ctr">
                        <a:lnSpc>
                          <a:spcPct val="150000"/>
                        </a:lnSpc>
                        <a:spcAft>
                          <a:spcPts val="0"/>
                        </a:spcAft>
                      </a:pPr>
                      <a:r>
                        <a:rPr lang="es-ES" sz="1200">
                          <a:effectLst/>
                          <a:latin typeface="Arial" panose="020B0604020202020204" pitchFamily="34" charset="0"/>
                          <a:cs typeface="Arial" panose="020B0604020202020204" pitchFamily="34" charset="0"/>
                        </a:rPr>
                        <a:t>SI</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marR="13970" algn="ctr">
                        <a:lnSpc>
                          <a:spcPct val="150000"/>
                        </a:lnSpc>
                        <a:spcAft>
                          <a:spcPts val="0"/>
                        </a:spcAft>
                      </a:pPr>
                      <a:r>
                        <a:rPr lang="es-ES" sz="1200">
                          <a:effectLst/>
                          <a:latin typeface="Arial" panose="020B0604020202020204" pitchFamily="34" charset="0"/>
                          <a:cs typeface="Arial" panose="020B0604020202020204" pitchFamily="34" charset="0"/>
                        </a:rPr>
                        <a:t>8 - 15</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marR="13970" algn="ctr">
                        <a:lnSpc>
                          <a:spcPct val="150000"/>
                        </a:lnSpc>
                        <a:spcAft>
                          <a:spcPts val="0"/>
                        </a:spcAft>
                      </a:pPr>
                      <a:r>
                        <a:rPr lang="es-ES" sz="1200">
                          <a:effectLst/>
                          <a:latin typeface="Arial" panose="020B0604020202020204" pitchFamily="34" charset="0"/>
                          <a:cs typeface="Arial" panose="020B0604020202020204" pitchFamily="34" charset="0"/>
                        </a:rPr>
                        <a:t>2.50</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marR="13970" algn="ctr">
                        <a:lnSpc>
                          <a:spcPct val="150000"/>
                        </a:lnSpc>
                        <a:spcAft>
                          <a:spcPts val="0"/>
                        </a:spcAft>
                      </a:pPr>
                      <a:r>
                        <a:rPr lang="es-ES" sz="1200">
                          <a:effectLst/>
                          <a:latin typeface="Arial" panose="020B0604020202020204" pitchFamily="34" charset="0"/>
                          <a:cs typeface="Arial" panose="020B0604020202020204" pitchFamily="34" charset="0"/>
                        </a:rPr>
                        <a:t>NO</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marR="13970" algn="ctr">
                        <a:lnSpc>
                          <a:spcPct val="150000"/>
                        </a:lnSpc>
                        <a:spcAft>
                          <a:spcPts val="0"/>
                        </a:spcAft>
                      </a:pPr>
                      <a:r>
                        <a:rPr lang="es-ES" sz="1200">
                          <a:effectLst/>
                          <a:latin typeface="Arial" panose="020B0604020202020204" pitchFamily="34" charset="0"/>
                          <a:cs typeface="Arial" panose="020B0604020202020204" pitchFamily="34" charset="0"/>
                        </a:rPr>
                        <a:t>SI</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marR="13970" algn="ctr">
                        <a:lnSpc>
                          <a:spcPct val="150000"/>
                        </a:lnSpc>
                        <a:spcAft>
                          <a:spcPts val="0"/>
                        </a:spcAft>
                      </a:pPr>
                      <a:r>
                        <a:rPr lang="es-ES" sz="1200">
                          <a:effectLst/>
                          <a:latin typeface="Arial" panose="020B0604020202020204" pitchFamily="34" charset="0"/>
                          <a:cs typeface="Arial" panose="020B0604020202020204" pitchFamily="34" charset="0"/>
                        </a:rPr>
                        <a:t>17</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marR="13970" algn="ctr">
                        <a:lnSpc>
                          <a:spcPct val="150000"/>
                        </a:lnSpc>
                        <a:spcAft>
                          <a:spcPts val="0"/>
                        </a:spcAft>
                      </a:pPr>
                      <a:r>
                        <a:rPr lang="es-ES" sz="1200">
                          <a:effectLst/>
                          <a:latin typeface="Arial" panose="020B0604020202020204" pitchFamily="34" charset="0"/>
                          <a:cs typeface="Arial" panose="020B0604020202020204" pitchFamily="34" charset="0"/>
                        </a:rPr>
                        <a:t>31</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3636451461"/>
                  </a:ext>
                </a:extLst>
              </a:tr>
              <a:tr h="325207">
                <a:tc>
                  <a:txBody>
                    <a:bodyPr/>
                    <a:lstStyle/>
                    <a:p>
                      <a:pPr marR="13970" algn="ctr">
                        <a:lnSpc>
                          <a:spcPct val="150000"/>
                        </a:lnSpc>
                        <a:spcAft>
                          <a:spcPts val="0"/>
                        </a:spcAft>
                      </a:pPr>
                      <a:r>
                        <a:rPr lang="es-ES" sz="1200">
                          <a:effectLst/>
                          <a:latin typeface="Arial" panose="020B0604020202020204" pitchFamily="34" charset="0"/>
                          <a:cs typeface="Arial" panose="020B0604020202020204" pitchFamily="34" charset="0"/>
                        </a:rPr>
                        <a:t>4</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marR="13970" algn="ctr">
                        <a:lnSpc>
                          <a:spcPct val="150000"/>
                        </a:lnSpc>
                        <a:spcAft>
                          <a:spcPts val="0"/>
                        </a:spcAft>
                      </a:pPr>
                      <a:r>
                        <a:rPr lang="es-ES" sz="1200">
                          <a:effectLst/>
                          <a:latin typeface="Arial" panose="020B0604020202020204" pitchFamily="34" charset="0"/>
                          <a:cs typeface="Arial" panose="020B0604020202020204" pitchFamily="34" charset="0"/>
                        </a:rPr>
                        <a:t>SI</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marR="13970" algn="ctr">
                        <a:lnSpc>
                          <a:spcPct val="150000"/>
                        </a:lnSpc>
                        <a:spcAft>
                          <a:spcPts val="0"/>
                        </a:spcAft>
                      </a:pPr>
                      <a:r>
                        <a:rPr lang="es-ES" sz="1200">
                          <a:effectLst/>
                          <a:latin typeface="Arial" panose="020B0604020202020204" pitchFamily="34" charset="0"/>
                          <a:cs typeface="Arial" panose="020B0604020202020204" pitchFamily="34" charset="0"/>
                        </a:rPr>
                        <a:t>SI</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marR="13970" algn="ctr">
                        <a:lnSpc>
                          <a:spcPct val="150000"/>
                        </a:lnSpc>
                        <a:spcAft>
                          <a:spcPts val="0"/>
                        </a:spcAft>
                      </a:pPr>
                      <a:r>
                        <a:rPr lang="es-ES" sz="1200">
                          <a:effectLst/>
                          <a:latin typeface="Arial" panose="020B0604020202020204" pitchFamily="34" charset="0"/>
                          <a:cs typeface="Arial" panose="020B0604020202020204" pitchFamily="34" charset="0"/>
                        </a:rPr>
                        <a:t>NO</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marR="13970" algn="ctr">
                        <a:lnSpc>
                          <a:spcPct val="150000"/>
                        </a:lnSpc>
                        <a:spcAft>
                          <a:spcPts val="0"/>
                        </a:spcAft>
                      </a:pPr>
                      <a:r>
                        <a:rPr lang="es-ES" sz="1200">
                          <a:effectLst/>
                          <a:latin typeface="Arial" panose="020B0604020202020204" pitchFamily="34" charset="0"/>
                          <a:cs typeface="Arial" panose="020B0604020202020204" pitchFamily="34" charset="0"/>
                        </a:rPr>
                        <a:t>NO</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marR="13970" algn="ctr">
                        <a:lnSpc>
                          <a:spcPct val="150000"/>
                        </a:lnSpc>
                        <a:spcAft>
                          <a:spcPts val="0"/>
                        </a:spcAft>
                      </a:pPr>
                      <a:r>
                        <a:rPr lang="es-ES" sz="1200">
                          <a:effectLst/>
                          <a:latin typeface="Arial" panose="020B0604020202020204" pitchFamily="34" charset="0"/>
                          <a:cs typeface="Arial" panose="020B0604020202020204" pitchFamily="34" charset="0"/>
                        </a:rPr>
                        <a:t>8 - 15</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marR="13970" algn="ctr">
                        <a:lnSpc>
                          <a:spcPct val="150000"/>
                        </a:lnSpc>
                        <a:spcAft>
                          <a:spcPts val="0"/>
                        </a:spcAft>
                      </a:pPr>
                      <a:r>
                        <a:rPr lang="es-ES" sz="1200">
                          <a:effectLst/>
                          <a:latin typeface="Arial" panose="020B0604020202020204" pitchFamily="34" charset="0"/>
                          <a:cs typeface="Arial" panose="020B0604020202020204" pitchFamily="34" charset="0"/>
                        </a:rPr>
                        <a:t>2.27</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marR="13970" algn="ctr">
                        <a:lnSpc>
                          <a:spcPct val="150000"/>
                        </a:lnSpc>
                        <a:spcAft>
                          <a:spcPts val="0"/>
                        </a:spcAft>
                      </a:pPr>
                      <a:r>
                        <a:rPr lang="es-ES" sz="1200">
                          <a:effectLst/>
                          <a:latin typeface="Arial" panose="020B0604020202020204" pitchFamily="34" charset="0"/>
                          <a:cs typeface="Arial" panose="020B0604020202020204" pitchFamily="34" charset="0"/>
                        </a:rPr>
                        <a:t>NO</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marR="13970" algn="ctr">
                        <a:lnSpc>
                          <a:spcPct val="150000"/>
                        </a:lnSpc>
                        <a:spcAft>
                          <a:spcPts val="0"/>
                        </a:spcAft>
                      </a:pPr>
                      <a:r>
                        <a:rPr lang="es-ES" sz="1200" dirty="0">
                          <a:effectLst/>
                          <a:latin typeface="Arial" panose="020B0604020202020204" pitchFamily="34" charset="0"/>
                          <a:cs typeface="Arial" panose="020B0604020202020204" pitchFamily="34" charset="0"/>
                        </a:rPr>
                        <a:t>SI</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marR="13970" algn="ctr">
                        <a:lnSpc>
                          <a:spcPct val="150000"/>
                        </a:lnSpc>
                        <a:spcAft>
                          <a:spcPts val="0"/>
                        </a:spcAft>
                      </a:pPr>
                      <a:r>
                        <a:rPr lang="es-ES" sz="1200">
                          <a:effectLst/>
                          <a:latin typeface="Arial" panose="020B0604020202020204" pitchFamily="34" charset="0"/>
                          <a:cs typeface="Arial" panose="020B0604020202020204" pitchFamily="34" charset="0"/>
                        </a:rPr>
                        <a:t>15</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marR="13970" algn="ctr">
                        <a:lnSpc>
                          <a:spcPct val="150000"/>
                        </a:lnSpc>
                        <a:spcAft>
                          <a:spcPts val="0"/>
                        </a:spcAft>
                      </a:pPr>
                      <a:r>
                        <a:rPr lang="es-ES" sz="1200">
                          <a:effectLst/>
                          <a:latin typeface="Arial" panose="020B0604020202020204" pitchFamily="34" charset="0"/>
                          <a:cs typeface="Arial" panose="020B0604020202020204" pitchFamily="34" charset="0"/>
                        </a:rPr>
                        <a:t>28</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1136900107"/>
                  </a:ext>
                </a:extLst>
              </a:tr>
              <a:tr h="325207">
                <a:tc>
                  <a:txBody>
                    <a:bodyPr/>
                    <a:lstStyle/>
                    <a:p>
                      <a:pPr marR="13970" algn="ctr">
                        <a:lnSpc>
                          <a:spcPct val="150000"/>
                        </a:lnSpc>
                        <a:spcAft>
                          <a:spcPts val="0"/>
                        </a:spcAft>
                      </a:pPr>
                      <a:r>
                        <a:rPr lang="es-ES" sz="1200">
                          <a:effectLst/>
                          <a:latin typeface="Arial" panose="020B0604020202020204" pitchFamily="34" charset="0"/>
                          <a:cs typeface="Arial" panose="020B0604020202020204" pitchFamily="34" charset="0"/>
                        </a:rPr>
                        <a:t>5</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marR="13970" algn="ctr">
                        <a:lnSpc>
                          <a:spcPct val="150000"/>
                        </a:lnSpc>
                        <a:spcAft>
                          <a:spcPts val="0"/>
                        </a:spcAft>
                      </a:pPr>
                      <a:r>
                        <a:rPr lang="es-ES" sz="1200">
                          <a:effectLst/>
                          <a:latin typeface="Arial" panose="020B0604020202020204" pitchFamily="34" charset="0"/>
                          <a:cs typeface="Arial" panose="020B0604020202020204" pitchFamily="34" charset="0"/>
                        </a:rPr>
                        <a:t>SI</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marR="13970" algn="ctr">
                        <a:lnSpc>
                          <a:spcPct val="150000"/>
                        </a:lnSpc>
                        <a:spcAft>
                          <a:spcPts val="0"/>
                        </a:spcAft>
                      </a:pPr>
                      <a:r>
                        <a:rPr lang="es-ES" sz="1200" dirty="0">
                          <a:effectLst/>
                          <a:latin typeface="Arial" panose="020B0604020202020204" pitchFamily="34" charset="0"/>
                          <a:cs typeface="Arial" panose="020B0604020202020204" pitchFamily="34" charset="0"/>
                        </a:rPr>
                        <a:t>SI</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marR="13970" algn="ctr">
                        <a:lnSpc>
                          <a:spcPct val="150000"/>
                        </a:lnSpc>
                        <a:spcAft>
                          <a:spcPts val="0"/>
                        </a:spcAft>
                      </a:pPr>
                      <a:r>
                        <a:rPr lang="es-ES" sz="1200">
                          <a:effectLst/>
                          <a:latin typeface="Arial" panose="020B0604020202020204" pitchFamily="34" charset="0"/>
                          <a:cs typeface="Arial" panose="020B0604020202020204" pitchFamily="34" charset="0"/>
                        </a:rPr>
                        <a:t>SI</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marR="13970" algn="ctr">
                        <a:lnSpc>
                          <a:spcPct val="150000"/>
                        </a:lnSpc>
                        <a:spcAft>
                          <a:spcPts val="0"/>
                        </a:spcAft>
                      </a:pPr>
                      <a:r>
                        <a:rPr lang="es-ES" sz="1200" dirty="0">
                          <a:effectLst/>
                          <a:latin typeface="Arial" panose="020B0604020202020204" pitchFamily="34" charset="0"/>
                          <a:cs typeface="Arial" panose="020B0604020202020204" pitchFamily="34" charset="0"/>
                        </a:rPr>
                        <a:t>NO</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marR="13970" algn="ctr">
                        <a:lnSpc>
                          <a:spcPct val="150000"/>
                        </a:lnSpc>
                        <a:spcAft>
                          <a:spcPts val="0"/>
                        </a:spcAft>
                      </a:pPr>
                      <a:r>
                        <a:rPr lang="es-ES" sz="1200">
                          <a:effectLst/>
                          <a:latin typeface="Arial" panose="020B0604020202020204" pitchFamily="34" charset="0"/>
                          <a:cs typeface="Arial" panose="020B0604020202020204" pitchFamily="34" charset="0"/>
                        </a:rPr>
                        <a:t>8 - 15</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marR="13970" algn="ctr">
                        <a:lnSpc>
                          <a:spcPct val="150000"/>
                        </a:lnSpc>
                        <a:spcAft>
                          <a:spcPts val="0"/>
                        </a:spcAft>
                      </a:pPr>
                      <a:r>
                        <a:rPr lang="es-ES" sz="1200" dirty="0">
                          <a:effectLst/>
                          <a:latin typeface="Arial" panose="020B0604020202020204" pitchFamily="34" charset="0"/>
                          <a:cs typeface="Arial" panose="020B0604020202020204" pitchFamily="34" charset="0"/>
                        </a:rPr>
                        <a:t>2.41</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marR="13970" algn="ctr">
                        <a:lnSpc>
                          <a:spcPct val="150000"/>
                        </a:lnSpc>
                        <a:spcAft>
                          <a:spcPts val="0"/>
                        </a:spcAft>
                      </a:pPr>
                      <a:r>
                        <a:rPr lang="es-ES" sz="1200" dirty="0">
                          <a:effectLst/>
                          <a:latin typeface="Arial" panose="020B0604020202020204" pitchFamily="34" charset="0"/>
                          <a:cs typeface="Arial" panose="020B0604020202020204" pitchFamily="34" charset="0"/>
                        </a:rPr>
                        <a:t>NO</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marR="13970" algn="ctr">
                        <a:lnSpc>
                          <a:spcPct val="150000"/>
                        </a:lnSpc>
                        <a:spcAft>
                          <a:spcPts val="0"/>
                        </a:spcAft>
                      </a:pPr>
                      <a:r>
                        <a:rPr lang="es-ES" sz="1200">
                          <a:effectLst/>
                          <a:latin typeface="Arial" panose="020B0604020202020204" pitchFamily="34" charset="0"/>
                          <a:cs typeface="Arial" panose="020B0604020202020204" pitchFamily="34" charset="0"/>
                        </a:rPr>
                        <a:t>SI</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marR="13970" algn="ctr">
                        <a:lnSpc>
                          <a:spcPct val="150000"/>
                        </a:lnSpc>
                        <a:spcAft>
                          <a:spcPts val="0"/>
                        </a:spcAft>
                      </a:pPr>
                      <a:r>
                        <a:rPr lang="es-ES" sz="1200">
                          <a:effectLst/>
                          <a:latin typeface="Arial" panose="020B0604020202020204" pitchFamily="34" charset="0"/>
                          <a:cs typeface="Arial" panose="020B0604020202020204" pitchFamily="34" charset="0"/>
                        </a:rPr>
                        <a:t>16</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c>
                  <a:txBody>
                    <a:bodyPr/>
                    <a:lstStyle/>
                    <a:p>
                      <a:pPr marR="13970" algn="ctr">
                        <a:lnSpc>
                          <a:spcPct val="150000"/>
                        </a:lnSpc>
                        <a:spcAft>
                          <a:spcPts val="0"/>
                        </a:spcAft>
                      </a:pPr>
                      <a:r>
                        <a:rPr lang="es-ES" sz="1200" dirty="0">
                          <a:effectLst/>
                          <a:latin typeface="Arial" panose="020B0604020202020204" pitchFamily="34" charset="0"/>
                          <a:cs typeface="Arial" panose="020B0604020202020204" pitchFamily="34" charset="0"/>
                        </a:rPr>
                        <a:t>30</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1530552936"/>
                  </a:ext>
                </a:extLst>
              </a:tr>
            </a:tbl>
          </a:graphicData>
        </a:graphic>
      </p:graphicFrame>
      <p:sp>
        <p:nvSpPr>
          <p:cNvPr id="6" name="Slide Number Placeholder 5">
            <a:extLst>
              <a:ext uri="{FF2B5EF4-FFF2-40B4-BE49-F238E27FC236}">
                <a16:creationId xmlns:a16="http://schemas.microsoft.com/office/drawing/2014/main" id="{67A81AE4-4050-4B9A-915D-908850013429}"/>
              </a:ext>
            </a:extLst>
          </p:cNvPr>
          <p:cNvSpPr>
            <a:spLocks noGrp="1"/>
          </p:cNvSpPr>
          <p:nvPr>
            <p:ph type="sldNum" sz="quarter" idx="12"/>
          </p:nvPr>
        </p:nvSpPr>
        <p:spPr/>
        <p:txBody>
          <a:bodyPr/>
          <a:lstStyle/>
          <a:p>
            <a:fld id="{C177EADD-98D3-4FC8-9829-0BB7E7867898}" type="slidenum">
              <a:rPr lang="es-EC" smtClean="0"/>
              <a:pPr/>
              <a:t>26</a:t>
            </a:fld>
            <a:r>
              <a:rPr lang="es-EC"/>
              <a:t> de 31</a:t>
            </a:r>
            <a:endParaRPr lang="es-EC" dirty="0"/>
          </a:p>
        </p:txBody>
      </p:sp>
    </p:spTree>
    <p:extLst>
      <p:ext uri="{BB962C8B-B14F-4D97-AF65-F5344CB8AC3E}">
        <p14:creationId xmlns:p14="http://schemas.microsoft.com/office/powerpoint/2010/main" val="33284847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p:nvPr/>
        </p:nvSpPr>
        <p:spPr>
          <a:xfrm>
            <a:off x="0" y="1076960"/>
            <a:ext cx="12192000" cy="93979"/>
          </a:xfrm>
          <a:prstGeom prst="rect">
            <a:avLst/>
          </a:prstGeom>
          <a:blipFill>
            <a:blip r:embed="rId3" cstate="print"/>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81" name="Título 4"/>
          <p:cNvSpPr>
            <a:spLocks noGrp="1"/>
          </p:cNvSpPr>
          <p:nvPr>
            <p:ph type="title"/>
          </p:nvPr>
        </p:nvSpPr>
        <p:spPr>
          <a:xfrm>
            <a:off x="251457" y="396034"/>
            <a:ext cx="11207147" cy="369332"/>
          </a:xfrm>
        </p:spPr>
        <p:txBody>
          <a:bodyPr>
            <a:normAutofit fontScale="90000"/>
          </a:bodyPr>
          <a:lstStyle/>
          <a:p>
            <a:r>
              <a:rPr lang="es-EC" b="1" u="none" kern="1200" dirty="0">
                <a:solidFill>
                  <a:srgbClr val="17375E"/>
                </a:solidFill>
                <a:latin typeface="Arial"/>
                <a:cs typeface="Arial"/>
              </a:rPr>
              <a:t> Resultados Obtenidos</a:t>
            </a:r>
          </a:p>
        </p:txBody>
      </p:sp>
      <p:pic>
        <p:nvPicPr>
          <p:cNvPr id="11" name="Picture 4" descr="Image result for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sp>
        <p:nvSpPr>
          <p:cNvPr id="10" name="Título 4"/>
          <p:cNvSpPr txBox="1">
            <a:spLocks/>
          </p:cNvSpPr>
          <p:nvPr/>
        </p:nvSpPr>
        <p:spPr>
          <a:xfrm>
            <a:off x="487981" y="1221873"/>
            <a:ext cx="11207147" cy="323165"/>
          </a:xfrm>
          <a:prstGeom prst="rect">
            <a:avLst/>
          </a:prstGeom>
        </p:spPr>
        <p:txBody>
          <a:bodyPr wrap="square" lIns="0" tIns="0" rIns="0" bIns="0">
            <a:spAutoFit/>
          </a:bodyPr>
          <a:lstStyle>
            <a:lvl1pPr>
              <a:defRPr sz="2400" b="0" i="0" u="sng">
                <a:solidFill>
                  <a:schemeClr val="tx1"/>
                </a:solidFill>
                <a:latin typeface="Century Gothic"/>
                <a:ea typeface="+mj-ea"/>
                <a:cs typeface="Century Gothic"/>
              </a:defRPr>
            </a:lvl1pPr>
          </a:lstStyle>
          <a:p>
            <a:pPr algn="ctr"/>
            <a:r>
              <a:rPr lang="es-EC" sz="2100" b="1" u="none" kern="1200" dirty="0">
                <a:solidFill>
                  <a:srgbClr val="17375E"/>
                </a:solidFill>
                <a:latin typeface="Arial"/>
                <a:cs typeface="Arial"/>
              </a:rPr>
              <a:t> Descripción del proceso actual vs el sistema propuesto</a:t>
            </a:r>
          </a:p>
        </p:txBody>
      </p:sp>
      <p:graphicFrame>
        <p:nvGraphicFramePr>
          <p:cNvPr id="7" name="Tabla 6"/>
          <p:cNvGraphicFramePr>
            <a:graphicFrameLocks noGrp="1"/>
          </p:cNvGraphicFramePr>
          <p:nvPr>
            <p:extLst>
              <p:ext uri="{D42A27DB-BD31-4B8C-83A1-F6EECF244321}">
                <p14:modId xmlns:p14="http://schemas.microsoft.com/office/powerpoint/2010/main" val="2392032957"/>
              </p:ext>
            </p:extLst>
          </p:nvPr>
        </p:nvGraphicFramePr>
        <p:xfrm>
          <a:off x="304255" y="1745753"/>
          <a:ext cx="11607630" cy="4473669"/>
        </p:xfrm>
        <a:graphic>
          <a:graphicData uri="http://schemas.openxmlformats.org/drawingml/2006/table">
            <a:tbl>
              <a:tblPr firstRow="1" firstCol="1" bandRow="1">
                <a:tableStyleId>{93296810-A885-4BE3-A3E7-6D5BEEA58F35}</a:tableStyleId>
              </a:tblPr>
              <a:tblGrid>
                <a:gridCol w="1726813">
                  <a:extLst>
                    <a:ext uri="{9D8B030D-6E8A-4147-A177-3AD203B41FA5}">
                      <a16:colId xmlns:a16="http://schemas.microsoft.com/office/drawing/2014/main" val="3892765784"/>
                    </a:ext>
                  </a:extLst>
                </a:gridCol>
                <a:gridCol w="325766">
                  <a:extLst>
                    <a:ext uri="{9D8B030D-6E8A-4147-A177-3AD203B41FA5}">
                      <a16:colId xmlns:a16="http://schemas.microsoft.com/office/drawing/2014/main" val="2747385492"/>
                    </a:ext>
                  </a:extLst>
                </a:gridCol>
                <a:gridCol w="334851">
                  <a:extLst>
                    <a:ext uri="{9D8B030D-6E8A-4147-A177-3AD203B41FA5}">
                      <a16:colId xmlns:a16="http://schemas.microsoft.com/office/drawing/2014/main" val="1474518493"/>
                    </a:ext>
                  </a:extLst>
                </a:gridCol>
                <a:gridCol w="3287948">
                  <a:extLst>
                    <a:ext uri="{9D8B030D-6E8A-4147-A177-3AD203B41FA5}">
                      <a16:colId xmlns:a16="http://schemas.microsoft.com/office/drawing/2014/main" val="3944582572"/>
                    </a:ext>
                  </a:extLst>
                </a:gridCol>
                <a:gridCol w="253742">
                  <a:extLst>
                    <a:ext uri="{9D8B030D-6E8A-4147-A177-3AD203B41FA5}">
                      <a16:colId xmlns:a16="http://schemas.microsoft.com/office/drawing/2014/main" val="2578555593"/>
                    </a:ext>
                  </a:extLst>
                </a:gridCol>
                <a:gridCol w="321971">
                  <a:extLst>
                    <a:ext uri="{9D8B030D-6E8A-4147-A177-3AD203B41FA5}">
                      <a16:colId xmlns:a16="http://schemas.microsoft.com/office/drawing/2014/main" val="2012910353"/>
                    </a:ext>
                  </a:extLst>
                </a:gridCol>
                <a:gridCol w="5356539">
                  <a:extLst>
                    <a:ext uri="{9D8B030D-6E8A-4147-A177-3AD203B41FA5}">
                      <a16:colId xmlns:a16="http://schemas.microsoft.com/office/drawing/2014/main" val="1654842089"/>
                    </a:ext>
                  </a:extLst>
                </a:gridCol>
              </a:tblGrid>
              <a:tr h="325331">
                <a:tc rowSpan="2">
                  <a:txBody>
                    <a:bodyPr/>
                    <a:lstStyle/>
                    <a:p>
                      <a:pPr marR="13970" algn="just">
                        <a:lnSpc>
                          <a:spcPct val="150000"/>
                        </a:lnSpc>
                        <a:spcAft>
                          <a:spcPts val="1200"/>
                        </a:spcAft>
                      </a:pPr>
                      <a:r>
                        <a:rPr lang="es-EC" sz="1200" dirty="0">
                          <a:effectLst/>
                          <a:latin typeface="Arial" panose="020B0604020202020204" pitchFamily="34" charset="0"/>
                          <a:cs typeface="Arial" panose="020B0604020202020204" pitchFamily="34" charset="0"/>
                        </a:rPr>
                        <a:t>Descripción</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32635" marR="32635" marT="0" marB="0"/>
                </a:tc>
                <a:tc gridSpan="3">
                  <a:txBody>
                    <a:bodyPr/>
                    <a:lstStyle/>
                    <a:p>
                      <a:pPr marR="13970" algn="just">
                        <a:lnSpc>
                          <a:spcPct val="150000"/>
                        </a:lnSpc>
                        <a:spcAft>
                          <a:spcPts val="1200"/>
                        </a:spcAft>
                      </a:pPr>
                      <a:r>
                        <a:rPr lang="es-EC" sz="1200" dirty="0">
                          <a:effectLst/>
                          <a:latin typeface="Arial" panose="020B0604020202020204" pitchFamily="34" charset="0"/>
                          <a:cs typeface="Arial" panose="020B0604020202020204" pitchFamily="34" charset="0"/>
                        </a:rPr>
                        <a:t>Proceso Actual</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32635" marR="32635" marT="0" marB="0"/>
                </a:tc>
                <a:tc hMerge="1">
                  <a:txBody>
                    <a:bodyPr/>
                    <a:lstStyle/>
                    <a:p>
                      <a:endParaRPr lang="es-EC"/>
                    </a:p>
                  </a:txBody>
                  <a:tcPr/>
                </a:tc>
                <a:tc hMerge="1">
                  <a:txBody>
                    <a:bodyPr/>
                    <a:lstStyle/>
                    <a:p>
                      <a:endParaRPr lang="es-EC"/>
                    </a:p>
                  </a:txBody>
                  <a:tcPr/>
                </a:tc>
                <a:tc gridSpan="3">
                  <a:txBody>
                    <a:bodyPr/>
                    <a:lstStyle/>
                    <a:p>
                      <a:pPr marR="13970" algn="just">
                        <a:lnSpc>
                          <a:spcPct val="150000"/>
                        </a:lnSpc>
                        <a:spcAft>
                          <a:spcPts val="1200"/>
                        </a:spcAft>
                      </a:pPr>
                      <a:r>
                        <a:rPr lang="es-EC" sz="1200" dirty="0">
                          <a:effectLst/>
                          <a:latin typeface="Arial" panose="020B0604020202020204" pitchFamily="34" charset="0"/>
                          <a:cs typeface="Arial" panose="020B0604020202020204" pitchFamily="34" charset="0"/>
                        </a:rPr>
                        <a:t>Sistema Propuesto</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32635" marR="32635"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257125601"/>
                  </a:ext>
                </a:extLst>
              </a:tr>
              <a:tr h="255557">
                <a:tc vMerge="1">
                  <a:txBody>
                    <a:bodyPr/>
                    <a:lstStyle/>
                    <a:p>
                      <a:endParaRPr lang="es-EC"/>
                    </a:p>
                  </a:txBody>
                  <a:tcPr/>
                </a:tc>
                <a:tc>
                  <a:txBody>
                    <a:bodyPr/>
                    <a:lstStyle/>
                    <a:p>
                      <a:pPr marR="13970" algn="just">
                        <a:lnSpc>
                          <a:spcPct val="150000"/>
                        </a:lnSpc>
                        <a:spcAft>
                          <a:spcPts val="1200"/>
                        </a:spcAft>
                      </a:pPr>
                      <a:r>
                        <a:rPr lang="es-EC" sz="1200" dirty="0">
                          <a:effectLst/>
                          <a:latin typeface="Arial" panose="020B0604020202020204" pitchFamily="34" charset="0"/>
                          <a:cs typeface="Arial" panose="020B0604020202020204" pitchFamily="34" charset="0"/>
                        </a:rPr>
                        <a:t>SI</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32635" marR="32635" marT="0" marB="0"/>
                </a:tc>
                <a:tc>
                  <a:txBody>
                    <a:bodyPr/>
                    <a:lstStyle/>
                    <a:p>
                      <a:pPr marR="13970" algn="just">
                        <a:lnSpc>
                          <a:spcPct val="150000"/>
                        </a:lnSpc>
                        <a:spcAft>
                          <a:spcPts val="1200"/>
                        </a:spcAft>
                      </a:pPr>
                      <a:r>
                        <a:rPr lang="es-EC" sz="1200">
                          <a:effectLst/>
                          <a:latin typeface="Arial" panose="020B0604020202020204" pitchFamily="34" charset="0"/>
                          <a:cs typeface="Arial" panose="020B0604020202020204" pitchFamily="34" charset="0"/>
                        </a:rPr>
                        <a:t>NO</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32635" marR="32635" marT="0" marB="0"/>
                </a:tc>
                <a:tc>
                  <a:txBody>
                    <a:bodyPr/>
                    <a:lstStyle/>
                    <a:p>
                      <a:pPr marR="13970" algn="just">
                        <a:lnSpc>
                          <a:spcPct val="150000"/>
                        </a:lnSpc>
                        <a:spcAft>
                          <a:spcPts val="1200"/>
                        </a:spcAft>
                      </a:pPr>
                      <a:r>
                        <a:rPr lang="es-EC" sz="1200">
                          <a:effectLst/>
                          <a:latin typeface="Arial" panose="020B0604020202020204" pitchFamily="34" charset="0"/>
                          <a:cs typeface="Arial" panose="020B0604020202020204" pitchFamily="34" charset="0"/>
                        </a:rPr>
                        <a:t>Comentario</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32635" marR="32635" marT="0" marB="0"/>
                </a:tc>
                <a:tc>
                  <a:txBody>
                    <a:bodyPr/>
                    <a:lstStyle/>
                    <a:p>
                      <a:pPr marR="13970" algn="just">
                        <a:lnSpc>
                          <a:spcPct val="150000"/>
                        </a:lnSpc>
                        <a:spcAft>
                          <a:spcPts val="1200"/>
                        </a:spcAft>
                      </a:pPr>
                      <a:r>
                        <a:rPr lang="es-EC" sz="1200">
                          <a:effectLst/>
                          <a:latin typeface="Arial" panose="020B0604020202020204" pitchFamily="34" charset="0"/>
                          <a:cs typeface="Arial" panose="020B0604020202020204" pitchFamily="34" charset="0"/>
                        </a:rPr>
                        <a:t>SI</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32635" marR="32635" marT="0" marB="0"/>
                </a:tc>
                <a:tc>
                  <a:txBody>
                    <a:bodyPr/>
                    <a:lstStyle/>
                    <a:p>
                      <a:pPr marR="13970" algn="just">
                        <a:lnSpc>
                          <a:spcPct val="150000"/>
                        </a:lnSpc>
                        <a:spcAft>
                          <a:spcPts val="1200"/>
                        </a:spcAft>
                      </a:pPr>
                      <a:r>
                        <a:rPr lang="es-EC" sz="1200">
                          <a:effectLst/>
                          <a:latin typeface="Arial" panose="020B0604020202020204" pitchFamily="34" charset="0"/>
                          <a:cs typeface="Arial" panose="020B0604020202020204" pitchFamily="34" charset="0"/>
                        </a:rPr>
                        <a:t>NO</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32635" marR="32635" marT="0" marB="0"/>
                </a:tc>
                <a:tc>
                  <a:txBody>
                    <a:bodyPr/>
                    <a:lstStyle/>
                    <a:p>
                      <a:pPr marR="13970" algn="just">
                        <a:lnSpc>
                          <a:spcPct val="150000"/>
                        </a:lnSpc>
                        <a:spcAft>
                          <a:spcPts val="1200"/>
                        </a:spcAft>
                      </a:pPr>
                      <a:r>
                        <a:rPr lang="es-EC" sz="1200">
                          <a:effectLst/>
                          <a:latin typeface="Arial" panose="020B0604020202020204" pitchFamily="34" charset="0"/>
                          <a:cs typeface="Arial" panose="020B0604020202020204" pitchFamily="34" charset="0"/>
                        </a:rPr>
                        <a:t>Comentario</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32635" marR="32635" marT="0" marB="0"/>
                </a:tc>
                <a:extLst>
                  <a:ext uri="{0D108BD9-81ED-4DB2-BD59-A6C34878D82A}">
                    <a16:rowId xmlns:a16="http://schemas.microsoft.com/office/drawing/2014/main" val="1585343941"/>
                  </a:ext>
                </a:extLst>
              </a:tr>
              <a:tr h="888757">
                <a:tc>
                  <a:txBody>
                    <a:bodyPr/>
                    <a:lstStyle/>
                    <a:p>
                      <a:pPr marR="13970" algn="l">
                        <a:lnSpc>
                          <a:spcPct val="150000"/>
                        </a:lnSpc>
                        <a:spcAft>
                          <a:spcPts val="1200"/>
                        </a:spcAft>
                      </a:pPr>
                      <a:r>
                        <a:rPr lang="es-EC" sz="1200" dirty="0">
                          <a:effectLst/>
                          <a:latin typeface="Arial" panose="020B0604020202020204" pitchFamily="34" charset="0"/>
                          <a:cs typeface="Arial" panose="020B0604020202020204" pitchFamily="34" charset="0"/>
                        </a:rPr>
                        <a:t>Se puede realizar un análisis inmediato</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32635" marR="32635" marT="0" marB="0"/>
                </a:tc>
                <a:tc>
                  <a:txBody>
                    <a:bodyPr/>
                    <a:lstStyle/>
                    <a:p>
                      <a:pPr marR="13970" algn="just">
                        <a:lnSpc>
                          <a:spcPct val="150000"/>
                        </a:lnSpc>
                        <a:spcAft>
                          <a:spcPts val="1200"/>
                        </a:spcAft>
                      </a:pPr>
                      <a:r>
                        <a:rPr lang="es-EC"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32635" marR="32635" marT="0" marB="0"/>
                </a:tc>
                <a:tc>
                  <a:txBody>
                    <a:bodyPr/>
                    <a:lstStyle/>
                    <a:p>
                      <a:pPr marR="13970" algn="just">
                        <a:lnSpc>
                          <a:spcPct val="150000"/>
                        </a:lnSpc>
                        <a:spcAft>
                          <a:spcPts val="1200"/>
                        </a:spcAft>
                      </a:pPr>
                      <a:r>
                        <a:rPr lang="es-EC" sz="1200" dirty="0">
                          <a:effectLst/>
                          <a:latin typeface="Arial" panose="020B0604020202020204" pitchFamily="34" charset="0"/>
                          <a:cs typeface="Arial" panose="020B0604020202020204" pitchFamily="34" charset="0"/>
                        </a:rPr>
                        <a:t>X</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32635" marR="32635" marT="0" marB="0"/>
                </a:tc>
                <a:tc>
                  <a:txBody>
                    <a:bodyPr/>
                    <a:lstStyle/>
                    <a:p>
                      <a:pPr marR="13970" algn="just">
                        <a:lnSpc>
                          <a:spcPct val="150000"/>
                        </a:lnSpc>
                        <a:spcAft>
                          <a:spcPts val="1200"/>
                        </a:spcAft>
                      </a:pPr>
                      <a:r>
                        <a:rPr lang="es-EC" sz="1200" dirty="0">
                          <a:effectLst/>
                          <a:latin typeface="Arial" panose="020B0604020202020204" pitchFamily="34" charset="0"/>
                          <a:cs typeface="Arial" panose="020B0604020202020204" pitchFamily="34" charset="0"/>
                        </a:rPr>
                        <a:t> En el CE1 si, para los demás casos se depende del tiempo de otro usuario.</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32635" marR="32635" marT="0" marB="0"/>
                </a:tc>
                <a:tc>
                  <a:txBody>
                    <a:bodyPr/>
                    <a:lstStyle/>
                    <a:p>
                      <a:pPr marR="13970" algn="just">
                        <a:lnSpc>
                          <a:spcPct val="150000"/>
                        </a:lnSpc>
                        <a:spcAft>
                          <a:spcPts val="1200"/>
                        </a:spcAft>
                      </a:pPr>
                      <a:r>
                        <a:rPr lang="es-EC" sz="1200" dirty="0">
                          <a:effectLst/>
                          <a:latin typeface="Arial" panose="020B0604020202020204" pitchFamily="34" charset="0"/>
                          <a:cs typeface="Arial" panose="020B0604020202020204" pitchFamily="34" charset="0"/>
                        </a:rPr>
                        <a:t>X</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32635" marR="32635" marT="0" marB="0"/>
                </a:tc>
                <a:tc>
                  <a:txBody>
                    <a:bodyPr/>
                    <a:lstStyle/>
                    <a:p>
                      <a:pPr marR="13970" algn="just">
                        <a:lnSpc>
                          <a:spcPct val="150000"/>
                        </a:lnSpc>
                        <a:spcAft>
                          <a:spcPts val="1200"/>
                        </a:spcAft>
                      </a:pPr>
                      <a:r>
                        <a:rPr lang="es-EC" sz="12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32635" marR="32635" marT="0" marB="0"/>
                </a:tc>
                <a:tc>
                  <a:txBody>
                    <a:bodyPr/>
                    <a:lstStyle/>
                    <a:p>
                      <a:pPr marR="13970" algn="just">
                        <a:lnSpc>
                          <a:spcPct val="150000"/>
                        </a:lnSpc>
                        <a:spcAft>
                          <a:spcPts val="1200"/>
                        </a:spcAft>
                      </a:pPr>
                      <a:r>
                        <a:rPr lang="es-EC" sz="1200" dirty="0">
                          <a:effectLst/>
                          <a:latin typeface="Arial" panose="020B0604020202020204" pitchFamily="34" charset="0"/>
                          <a:cs typeface="Arial" panose="020B0604020202020204" pitchFamily="34" charset="0"/>
                        </a:rPr>
                        <a:t>Al ser un aplicativo web, es una plataforma independiente de sistema operativo u otras herramientas, razón por la cual el usuario puede acceder rápidamente a la información para su respectivo análisis.</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32635" marR="32635" marT="0" marB="0"/>
                </a:tc>
                <a:extLst>
                  <a:ext uri="{0D108BD9-81ED-4DB2-BD59-A6C34878D82A}">
                    <a16:rowId xmlns:a16="http://schemas.microsoft.com/office/drawing/2014/main" val="933538067"/>
                  </a:ext>
                </a:extLst>
              </a:tr>
              <a:tr h="1076986">
                <a:tc>
                  <a:txBody>
                    <a:bodyPr/>
                    <a:lstStyle/>
                    <a:p>
                      <a:pPr marR="13970" algn="l">
                        <a:lnSpc>
                          <a:spcPct val="150000"/>
                        </a:lnSpc>
                        <a:spcAft>
                          <a:spcPts val="1200"/>
                        </a:spcAft>
                      </a:pPr>
                      <a:r>
                        <a:rPr lang="es-EC" sz="1200" dirty="0">
                          <a:effectLst/>
                          <a:latin typeface="Arial" panose="020B0604020202020204" pitchFamily="34" charset="0"/>
                          <a:cs typeface="Arial" panose="020B0604020202020204" pitchFamily="34" charset="0"/>
                        </a:rPr>
                        <a:t>Se puede validar la congruencia de la información</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32635" marR="32635" marT="0" marB="0"/>
                </a:tc>
                <a:tc>
                  <a:txBody>
                    <a:bodyPr/>
                    <a:lstStyle/>
                    <a:p>
                      <a:pPr marR="13970" algn="just">
                        <a:lnSpc>
                          <a:spcPct val="150000"/>
                        </a:lnSpc>
                        <a:spcAft>
                          <a:spcPts val="1200"/>
                        </a:spcAft>
                      </a:pPr>
                      <a:r>
                        <a:rPr lang="es-EC"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32635" marR="32635" marT="0" marB="0"/>
                </a:tc>
                <a:tc>
                  <a:txBody>
                    <a:bodyPr/>
                    <a:lstStyle/>
                    <a:p>
                      <a:pPr marR="13970" algn="just">
                        <a:lnSpc>
                          <a:spcPct val="150000"/>
                        </a:lnSpc>
                        <a:spcAft>
                          <a:spcPts val="1200"/>
                        </a:spcAft>
                      </a:pPr>
                      <a:r>
                        <a:rPr lang="es-EC" sz="1200">
                          <a:effectLst/>
                          <a:latin typeface="Arial" panose="020B0604020202020204" pitchFamily="34" charset="0"/>
                          <a:cs typeface="Arial" panose="020B0604020202020204" pitchFamily="34" charset="0"/>
                        </a:rPr>
                        <a:t>X</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32635" marR="32635" marT="0" marB="0"/>
                </a:tc>
                <a:tc>
                  <a:txBody>
                    <a:bodyPr/>
                    <a:lstStyle/>
                    <a:p>
                      <a:pPr marR="13970" algn="just">
                        <a:lnSpc>
                          <a:spcPct val="150000"/>
                        </a:lnSpc>
                        <a:spcAft>
                          <a:spcPts val="1200"/>
                        </a:spcAft>
                      </a:pPr>
                      <a:r>
                        <a:rPr lang="es-EC" sz="1200" dirty="0">
                          <a:effectLst/>
                          <a:latin typeface="Arial" panose="020B0604020202020204" pitchFamily="34" charset="0"/>
                          <a:cs typeface="Arial" panose="020B0604020202020204" pitchFamily="34" charset="0"/>
                        </a:rPr>
                        <a:t> Al ser un archivo Excel puede ocurrir que se edite la información de forma no voluntaria, lo que implica perdida de integridad en la información.</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32635" marR="32635" marT="0" marB="0"/>
                </a:tc>
                <a:tc>
                  <a:txBody>
                    <a:bodyPr/>
                    <a:lstStyle/>
                    <a:p>
                      <a:pPr marR="13970" algn="just">
                        <a:lnSpc>
                          <a:spcPct val="150000"/>
                        </a:lnSpc>
                        <a:spcAft>
                          <a:spcPts val="1200"/>
                        </a:spcAft>
                      </a:pPr>
                      <a:r>
                        <a:rPr lang="es-EC" sz="1200">
                          <a:effectLst/>
                          <a:latin typeface="Arial" panose="020B0604020202020204" pitchFamily="34" charset="0"/>
                          <a:cs typeface="Arial" panose="020B0604020202020204" pitchFamily="34" charset="0"/>
                        </a:rPr>
                        <a:t>X</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32635" marR="32635" marT="0" marB="0"/>
                </a:tc>
                <a:tc>
                  <a:txBody>
                    <a:bodyPr/>
                    <a:lstStyle/>
                    <a:p>
                      <a:pPr marR="13970" algn="just">
                        <a:lnSpc>
                          <a:spcPct val="150000"/>
                        </a:lnSpc>
                        <a:spcAft>
                          <a:spcPts val="1200"/>
                        </a:spcAft>
                      </a:pPr>
                      <a:r>
                        <a:rPr lang="es-EC"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32635" marR="32635" marT="0" marB="0"/>
                </a:tc>
                <a:tc>
                  <a:txBody>
                    <a:bodyPr/>
                    <a:lstStyle/>
                    <a:p>
                      <a:pPr marR="13970" algn="just">
                        <a:lnSpc>
                          <a:spcPct val="150000"/>
                        </a:lnSpc>
                        <a:spcAft>
                          <a:spcPts val="1200"/>
                        </a:spcAft>
                      </a:pPr>
                      <a:r>
                        <a:rPr lang="es-EC" sz="1200" dirty="0">
                          <a:effectLst/>
                          <a:latin typeface="Arial" panose="020B0604020202020204" pitchFamily="34" charset="0"/>
                          <a:cs typeface="Arial" panose="020B0604020202020204" pitchFamily="34" charset="0"/>
                        </a:rPr>
                        <a:t> Al ser un aplicativo web, el usuario accede directamente a la información, sin la preocupación de que esta información se ha editado o ha sufrido cambios, ya que detrás de todo existen procesos automáticos validados.</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32635" marR="32635" marT="0" marB="0"/>
                </a:tc>
                <a:extLst>
                  <a:ext uri="{0D108BD9-81ED-4DB2-BD59-A6C34878D82A}">
                    <a16:rowId xmlns:a16="http://schemas.microsoft.com/office/drawing/2014/main" val="3257759060"/>
                  </a:ext>
                </a:extLst>
              </a:tr>
              <a:tr h="822867">
                <a:tc>
                  <a:txBody>
                    <a:bodyPr/>
                    <a:lstStyle/>
                    <a:p>
                      <a:pPr marR="13970" algn="l">
                        <a:lnSpc>
                          <a:spcPct val="150000"/>
                        </a:lnSpc>
                        <a:spcAft>
                          <a:spcPts val="1200"/>
                        </a:spcAft>
                      </a:pPr>
                      <a:r>
                        <a:rPr lang="es-EC" sz="1200" dirty="0">
                          <a:effectLst/>
                          <a:latin typeface="Arial" panose="020B0604020202020204" pitchFamily="34" charset="0"/>
                          <a:cs typeface="Arial" panose="020B0604020202020204" pitchFamily="34" charset="0"/>
                        </a:rPr>
                        <a:t>Se puede identificar si la información está actualizada o no</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32635" marR="32635" marT="0" marB="0"/>
                </a:tc>
                <a:tc>
                  <a:txBody>
                    <a:bodyPr/>
                    <a:lstStyle/>
                    <a:p>
                      <a:pPr marR="13970" algn="just">
                        <a:lnSpc>
                          <a:spcPct val="150000"/>
                        </a:lnSpc>
                        <a:spcAft>
                          <a:spcPts val="1200"/>
                        </a:spcAft>
                      </a:pPr>
                      <a:r>
                        <a:rPr lang="es-EC"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32635" marR="32635" marT="0" marB="0"/>
                </a:tc>
                <a:tc>
                  <a:txBody>
                    <a:bodyPr/>
                    <a:lstStyle/>
                    <a:p>
                      <a:pPr marR="13970" algn="just">
                        <a:lnSpc>
                          <a:spcPct val="150000"/>
                        </a:lnSpc>
                        <a:spcAft>
                          <a:spcPts val="1200"/>
                        </a:spcAft>
                      </a:pPr>
                      <a:r>
                        <a:rPr lang="es-EC" sz="1200">
                          <a:effectLst/>
                          <a:latin typeface="Arial" panose="020B0604020202020204" pitchFamily="34" charset="0"/>
                          <a:cs typeface="Arial" panose="020B0604020202020204" pitchFamily="34" charset="0"/>
                        </a:rPr>
                        <a:t>X</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32635" marR="32635" marT="0" marB="0"/>
                </a:tc>
                <a:tc>
                  <a:txBody>
                    <a:bodyPr/>
                    <a:lstStyle/>
                    <a:p>
                      <a:pPr marR="13970" algn="just">
                        <a:lnSpc>
                          <a:spcPct val="150000"/>
                        </a:lnSpc>
                        <a:spcAft>
                          <a:spcPts val="1200"/>
                        </a:spcAft>
                      </a:pPr>
                      <a:r>
                        <a:rPr lang="es-EC" sz="1200" dirty="0">
                          <a:effectLst/>
                          <a:latin typeface="Arial" panose="020B0604020202020204" pitchFamily="34" charset="0"/>
                          <a:cs typeface="Arial" panose="020B0604020202020204" pitchFamily="34" charset="0"/>
                        </a:rPr>
                        <a:t> En el CE1 si, para los demás casos deberá confiar en la información que se le es entregada por el otro usuario.</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32635" marR="32635" marT="0" marB="0"/>
                </a:tc>
                <a:tc>
                  <a:txBody>
                    <a:bodyPr/>
                    <a:lstStyle/>
                    <a:p>
                      <a:pPr marR="13970" algn="just">
                        <a:lnSpc>
                          <a:spcPct val="150000"/>
                        </a:lnSpc>
                        <a:spcAft>
                          <a:spcPts val="1200"/>
                        </a:spcAft>
                      </a:pPr>
                      <a:r>
                        <a:rPr lang="es-EC" sz="1200">
                          <a:effectLst/>
                          <a:latin typeface="Arial" panose="020B0604020202020204" pitchFamily="34" charset="0"/>
                          <a:cs typeface="Arial" panose="020B0604020202020204" pitchFamily="34" charset="0"/>
                        </a:rPr>
                        <a:t>X</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32635" marR="32635" marT="0" marB="0"/>
                </a:tc>
                <a:tc>
                  <a:txBody>
                    <a:bodyPr/>
                    <a:lstStyle/>
                    <a:p>
                      <a:pPr marR="13970" algn="just">
                        <a:lnSpc>
                          <a:spcPct val="150000"/>
                        </a:lnSpc>
                        <a:spcAft>
                          <a:spcPts val="1200"/>
                        </a:spcAft>
                      </a:pPr>
                      <a:r>
                        <a:rPr lang="es-EC"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32635" marR="32635" marT="0" marB="0"/>
                </a:tc>
                <a:tc>
                  <a:txBody>
                    <a:bodyPr/>
                    <a:lstStyle/>
                    <a:p>
                      <a:pPr marR="13970" algn="just">
                        <a:lnSpc>
                          <a:spcPct val="150000"/>
                        </a:lnSpc>
                        <a:spcAft>
                          <a:spcPts val="1200"/>
                        </a:spcAft>
                      </a:pPr>
                      <a:r>
                        <a:rPr lang="es-EC" sz="1200" dirty="0">
                          <a:effectLst/>
                          <a:latin typeface="Arial" panose="020B0604020202020204" pitchFamily="34" charset="0"/>
                          <a:cs typeface="Arial" panose="020B0604020202020204" pitchFamily="34" charset="0"/>
                        </a:rPr>
                        <a:t> Al ser un aplicativo web se tendrá identificado la periodicidad de actualización de los datos. </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32635" marR="32635" marT="0" marB="0"/>
                </a:tc>
                <a:extLst>
                  <a:ext uri="{0D108BD9-81ED-4DB2-BD59-A6C34878D82A}">
                    <a16:rowId xmlns:a16="http://schemas.microsoft.com/office/drawing/2014/main" val="2054667435"/>
                  </a:ext>
                </a:extLst>
              </a:tr>
              <a:tr h="1104171">
                <a:tc>
                  <a:txBody>
                    <a:bodyPr/>
                    <a:lstStyle/>
                    <a:p>
                      <a:pPr marR="13970" algn="l">
                        <a:lnSpc>
                          <a:spcPct val="150000"/>
                        </a:lnSpc>
                        <a:spcAft>
                          <a:spcPts val="1200"/>
                        </a:spcAft>
                      </a:pPr>
                      <a:r>
                        <a:rPr lang="es-EC" sz="1200" dirty="0">
                          <a:effectLst/>
                          <a:latin typeface="Arial" panose="020B0604020202020204" pitchFamily="34" charset="0"/>
                          <a:cs typeface="Arial" panose="020B0604020202020204" pitchFamily="34" charset="0"/>
                        </a:rPr>
                        <a:t>Dependan de terceros para actualizar la información</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32635" marR="32635" marT="0" marB="0"/>
                </a:tc>
                <a:tc>
                  <a:txBody>
                    <a:bodyPr/>
                    <a:lstStyle/>
                    <a:p>
                      <a:pPr marR="13970" algn="just">
                        <a:lnSpc>
                          <a:spcPct val="150000"/>
                        </a:lnSpc>
                        <a:spcAft>
                          <a:spcPts val="1200"/>
                        </a:spcAft>
                      </a:pPr>
                      <a:r>
                        <a:rPr lang="es-EC" sz="1200" dirty="0">
                          <a:effectLst/>
                          <a:latin typeface="Arial" panose="020B0604020202020204" pitchFamily="34" charset="0"/>
                          <a:cs typeface="Arial" panose="020B0604020202020204" pitchFamily="34" charset="0"/>
                        </a:rPr>
                        <a:t>X</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32635" marR="32635" marT="0" marB="0"/>
                </a:tc>
                <a:tc>
                  <a:txBody>
                    <a:bodyPr/>
                    <a:lstStyle/>
                    <a:p>
                      <a:pPr marR="13970" algn="just">
                        <a:lnSpc>
                          <a:spcPct val="150000"/>
                        </a:lnSpc>
                        <a:spcAft>
                          <a:spcPts val="1200"/>
                        </a:spcAft>
                      </a:pPr>
                      <a:r>
                        <a:rPr lang="es-EC" sz="12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32635" marR="32635" marT="0" marB="0"/>
                </a:tc>
                <a:tc>
                  <a:txBody>
                    <a:bodyPr/>
                    <a:lstStyle/>
                    <a:p>
                      <a:pPr marR="13970" algn="just">
                        <a:lnSpc>
                          <a:spcPct val="150000"/>
                        </a:lnSpc>
                        <a:spcAft>
                          <a:spcPts val="1200"/>
                        </a:spcAft>
                      </a:pPr>
                      <a:r>
                        <a:rPr lang="es-EC" sz="1200" dirty="0">
                          <a:effectLst/>
                          <a:latin typeface="Arial" panose="020B0604020202020204" pitchFamily="34" charset="0"/>
                          <a:cs typeface="Arial" panose="020B0604020202020204" pitchFamily="34" charset="0"/>
                        </a:rPr>
                        <a:t> En el caso 1 no, para el reste de casos si, ya que se debe tener ciertas condiciones para accedes a la información.</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32635" marR="32635" marT="0" marB="0"/>
                </a:tc>
                <a:tc>
                  <a:txBody>
                    <a:bodyPr/>
                    <a:lstStyle/>
                    <a:p>
                      <a:pPr marR="13970" algn="just">
                        <a:lnSpc>
                          <a:spcPct val="150000"/>
                        </a:lnSpc>
                        <a:spcAft>
                          <a:spcPts val="1200"/>
                        </a:spcAft>
                      </a:pPr>
                      <a:r>
                        <a:rPr lang="es-EC" sz="12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32635" marR="32635" marT="0" marB="0"/>
                </a:tc>
                <a:tc>
                  <a:txBody>
                    <a:bodyPr/>
                    <a:lstStyle/>
                    <a:p>
                      <a:pPr marR="13970" algn="just">
                        <a:lnSpc>
                          <a:spcPct val="150000"/>
                        </a:lnSpc>
                        <a:spcAft>
                          <a:spcPts val="1200"/>
                        </a:spcAft>
                      </a:pPr>
                      <a:r>
                        <a:rPr lang="es-EC" sz="1200" dirty="0">
                          <a:effectLst/>
                          <a:latin typeface="Arial" panose="020B0604020202020204" pitchFamily="34" charset="0"/>
                          <a:cs typeface="Arial" panose="020B0604020202020204" pitchFamily="34" charset="0"/>
                        </a:rPr>
                        <a:t>X</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32635" marR="32635" marT="0" marB="0"/>
                </a:tc>
                <a:tc>
                  <a:txBody>
                    <a:bodyPr/>
                    <a:lstStyle/>
                    <a:p>
                      <a:pPr marR="13970" algn="just">
                        <a:lnSpc>
                          <a:spcPct val="150000"/>
                        </a:lnSpc>
                        <a:spcAft>
                          <a:spcPts val="1200"/>
                        </a:spcAft>
                      </a:pPr>
                      <a:r>
                        <a:rPr lang="es-EC" sz="1200" dirty="0">
                          <a:effectLst/>
                          <a:latin typeface="Arial" panose="020B0604020202020204" pitchFamily="34" charset="0"/>
                          <a:cs typeface="Arial" panose="020B0604020202020204" pitchFamily="34" charset="0"/>
                        </a:rPr>
                        <a:t> Al ser un aplicativo web, el usuario tendrá acceso directo a la información, ya que es miembro de la organización.</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32635" marR="32635" marT="0" marB="0"/>
                </a:tc>
                <a:extLst>
                  <a:ext uri="{0D108BD9-81ED-4DB2-BD59-A6C34878D82A}">
                    <a16:rowId xmlns:a16="http://schemas.microsoft.com/office/drawing/2014/main" val="2980292066"/>
                  </a:ext>
                </a:extLst>
              </a:tr>
            </a:tbl>
          </a:graphicData>
        </a:graphic>
      </p:graphicFrame>
      <p:sp>
        <p:nvSpPr>
          <p:cNvPr id="3" name="Slide Number Placeholder 2">
            <a:extLst>
              <a:ext uri="{FF2B5EF4-FFF2-40B4-BE49-F238E27FC236}">
                <a16:creationId xmlns:a16="http://schemas.microsoft.com/office/drawing/2014/main" id="{343E989D-2060-400F-A230-DCF669F23505}"/>
              </a:ext>
            </a:extLst>
          </p:cNvPr>
          <p:cNvSpPr>
            <a:spLocks noGrp="1"/>
          </p:cNvSpPr>
          <p:nvPr>
            <p:ph type="sldNum" sz="quarter" idx="12"/>
          </p:nvPr>
        </p:nvSpPr>
        <p:spPr/>
        <p:txBody>
          <a:bodyPr/>
          <a:lstStyle/>
          <a:p>
            <a:fld id="{C177EADD-98D3-4FC8-9829-0BB7E7867898}" type="slidenum">
              <a:rPr lang="es-EC" smtClean="0"/>
              <a:pPr/>
              <a:t>27</a:t>
            </a:fld>
            <a:r>
              <a:rPr lang="es-EC"/>
              <a:t> de 31</a:t>
            </a:r>
            <a:endParaRPr lang="es-EC" dirty="0"/>
          </a:p>
        </p:txBody>
      </p:sp>
    </p:spTree>
    <p:extLst>
      <p:ext uri="{BB962C8B-B14F-4D97-AF65-F5344CB8AC3E}">
        <p14:creationId xmlns:p14="http://schemas.microsoft.com/office/powerpoint/2010/main" val="38989515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p:nvPr/>
        </p:nvSpPr>
        <p:spPr>
          <a:xfrm>
            <a:off x="0" y="1076960"/>
            <a:ext cx="12192000" cy="93979"/>
          </a:xfrm>
          <a:prstGeom prst="rect">
            <a:avLst/>
          </a:prstGeom>
          <a:blipFill>
            <a:blip r:embed="rId3" cstate="print"/>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81" name="Título 4"/>
          <p:cNvSpPr>
            <a:spLocks noGrp="1"/>
          </p:cNvSpPr>
          <p:nvPr>
            <p:ph type="title"/>
          </p:nvPr>
        </p:nvSpPr>
        <p:spPr>
          <a:xfrm>
            <a:off x="59964" y="675187"/>
            <a:ext cx="11207147" cy="369332"/>
          </a:xfrm>
        </p:spPr>
        <p:txBody>
          <a:bodyPr>
            <a:normAutofit fontScale="90000"/>
          </a:bodyPr>
          <a:lstStyle/>
          <a:p>
            <a:r>
              <a:rPr lang="es-EC" b="1" u="none" kern="1200" dirty="0">
                <a:solidFill>
                  <a:srgbClr val="17375E"/>
                </a:solidFill>
                <a:latin typeface="Arial"/>
                <a:cs typeface="Arial"/>
              </a:rPr>
              <a:t> Resultados Obtenidos</a:t>
            </a:r>
          </a:p>
        </p:txBody>
      </p:sp>
      <p:pic>
        <p:nvPicPr>
          <p:cNvPr id="11" name="Picture 4" descr="Image result for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B2ABE4B1-ABD5-436C-A750-EEB396AE42F4}"/>
              </a:ext>
            </a:extLst>
          </p:cNvPr>
          <p:cNvSpPr>
            <a:spLocks noGrp="1"/>
          </p:cNvSpPr>
          <p:nvPr>
            <p:ph type="sldNum" sz="quarter" idx="12"/>
          </p:nvPr>
        </p:nvSpPr>
        <p:spPr/>
        <p:txBody>
          <a:bodyPr/>
          <a:lstStyle/>
          <a:p>
            <a:fld id="{C177EADD-98D3-4FC8-9829-0BB7E7867898}" type="slidenum">
              <a:rPr lang="es-EC" smtClean="0"/>
              <a:pPr/>
              <a:t>28</a:t>
            </a:fld>
            <a:r>
              <a:rPr lang="es-EC"/>
              <a:t> de 31</a:t>
            </a:r>
            <a:endParaRPr lang="es-EC" dirty="0"/>
          </a:p>
        </p:txBody>
      </p:sp>
      <p:graphicFrame>
        <p:nvGraphicFramePr>
          <p:cNvPr id="2" name="Diagrama 1"/>
          <p:cNvGraphicFramePr/>
          <p:nvPr>
            <p:extLst>
              <p:ext uri="{D42A27DB-BD31-4B8C-83A1-F6EECF244321}">
                <p14:modId xmlns:p14="http://schemas.microsoft.com/office/powerpoint/2010/main" val="1804767387"/>
              </p:ext>
            </p:extLst>
          </p:nvPr>
        </p:nvGraphicFramePr>
        <p:xfrm>
          <a:off x="3358524" y="1348633"/>
          <a:ext cx="8128000" cy="48300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5" name="Imagen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4033" y="2896869"/>
            <a:ext cx="2638425" cy="1733550"/>
          </a:xfrm>
          <a:prstGeom prst="rect">
            <a:avLst/>
          </a:prstGeom>
        </p:spPr>
      </p:pic>
    </p:spTree>
    <p:extLst>
      <p:ext uri="{BB962C8B-B14F-4D97-AF65-F5344CB8AC3E}">
        <p14:creationId xmlns:p14="http://schemas.microsoft.com/office/powerpoint/2010/main" val="34483169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18"/>
          <p:cNvSpPr/>
          <p:nvPr/>
        </p:nvSpPr>
        <p:spPr>
          <a:xfrm>
            <a:off x="1071884" y="5157216"/>
            <a:ext cx="9900916" cy="405384"/>
          </a:xfrm>
          <a:prstGeom prst="rect">
            <a:avLst/>
          </a:prstGeom>
          <a:blipFill>
            <a:blip r:embed="rId3" cstate="print"/>
            <a:stretch>
              <a:fillRect/>
            </a:stretch>
          </a:blipFill>
        </p:spPr>
        <p:txBody>
          <a:bodyPr wrap="square" lIns="0" tIns="0" rIns="0" bIns="0" rtlCol="0"/>
          <a:lstStyle/>
          <a:p>
            <a:endParaRPr/>
          </a:p>
        </p:txBody>
      </p:sp>
      <p:sp>
        <p:nvSpPr>
          <p:cNvPr id="17" name="object 17"/>
          <p:cNvSpPr/>
          <p:nvPr/>
        </p:nvSpPr>
        <p:spPr>
          <a:xfrm>
            <a:off x="0" y="1076960"/>
            <a:ext cx="12192000" cy="93979"/>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65" name="object 19"/>
          <p:cNvSpPr/>
          <p:nvPr/>
        </p:nvSpPr>
        <p:spPr>
          <a:xfrm>
            <a:off x="896161" y="1710532"/>
            <a:ext cx="175724" cy="213360"/>
          </a:xfrm>
          <a:prstGeom prst="rect">
            <a:avLst/>
          </a:prstGeom>
          <a:blipFill>
            <a:blip r:embed="rId5" cstate="print"/>
            <a:stretch>
              <a:fillRect/>
            </a:stretch>
          </a:blipFill>
        </p:spPr>
        <p:txBody>
          <a:bodyPr wrap="square" lIns="0" tIns="0" rIns="0" bIns="0" rtlCol="0"/>
          <a:lstStyle/>
          <a:p>
            <a:endParaRPr/>
          </a:p>
        </p:txBody>
      </p:sp>
      <p:sp>
        <p:nvSpPr>
          <p:cNvPr id="66" name="object 20"/>
          <p:cNvSpPr/>
          <p:nvPr/>
        </p:nvSpPr>
        <p:spPr>
          <a:xfrm>
            <a:off x="896158" y="2169256"/>
            <a:ext cx="165155" cy="193548"/>
          </a:xfrm>
          <a:prstGeom prst="rect">
            <a:avLst/>
          </a:prstGeom>
          <a:blipFill>
            <a:blip r:embed="rId5" cstate="print"/>
            <a:stretch>
              <a:fillRect/>
            </a:stretch>
          </a:blipFill>
        </p:spPr>
        <p:txBody>
          <a:bodyPr wrap="square" lIns="0" tIns="0" rIns="0" bIns="0" rtlCol="0"/>
          <a:lstStyle/>
          <a:p>
            <a:endParaRPr/>
          </a:p>
        </p:txBody>
      </p:sp>
      <p:sp>
        <p:nvSpPr>
          <p:cNvPr id="67" name="object 21"/>
          <p:cNvSpPr/>
          <p:nvPr/>
        </p:nvSpPr>
        <p:spPr>
          <a:xfrm>
            <a:off x="896161" y="2588356"/>
            <a:ext cx="175724" cy="213360"/>
          </a:xfrm>
          <a:prstGeom prst="rect">
            <a:avLst/>
          </a:prstGeom>
          <a:blipFill>
            <a:blip r:embed="rId5" cstate="print"/>
            <a:stretch>
              <a:fillRect/>
            </a:stretch>
          </a:blipFill>
        </p:spPr>
        <p:txBody>
          <a:bodyPr wrap="square" lIns="0" tIns="0" rIns="0" bIns="0" rtlCol="0"/>
          <a:lstStyle/>
          <a:p>
            <a:endParaRPr/>
          </a:p>
        </p:txBody>
      </p:sp>
      <p:sp>
        <p:nvSpPr>
          <p:cNvPr id="68" name="object 22"/>
          <p:cNvSpPr/>
          <p:nvPr/>
        </p:nvSpPr>
        <p:spPr>
          <a:xfrm>
            <a:off x="896161" y="3027268"/>
            <a:ext cx="175724" cy="213360"/>
          </a:xfrm>
          <a:prstGeom prst="rect">
            <a:avLst/>
          </a:prstGeom>
          <a:blipFill>
            <a:blip r:embed="rId5" cstate="print"/>
            <a:stretch>
              <a:fillRect/>
            </a:stretch>
          </a:blipFill>
        </p:spPr>
        <p:txBody>
          <a:bodyPr wrap="square" lIns="0" tIns="0" rIns="0" bIns="0" rtlCol="0"/>
          <a:lstStyle/>
          <a:p>
            <a:endParaRPr/>
          </a:p>
        </p:txBody>
      </p:sp>
      <p:sp>
        <p:nvSpPr>
          <p:cNvPr id="69" name="object 23"/>
          <p:cNvSpPr/>
          <p:nvPr/>
        </p:nvSpPr>
        <p:spPr>
          <a:xfrm>
            <a:off x="896161" y="3466179"/>
            <a:ext cx="175724" cy="213360"/>
          </a:xfrm>
          <a:prstGeom prst="rect">
            <a:avLst/>
          </a:prstGeom>
          <a:blipFill>
            <a:blip r:embed="rId5" cstate="print"/>
            <a:stretch>
              <a:fillRect/>
            </a:stretch>
          </a:blipFill>
        </p:spPr>
        <p:txBody>
          <a:bodyPr wrap="square" lIns="0" tIns="0" rIns="0" bIns="0" rtlCol="0"/>
          <a:lstStyle/>
          <a:p>
            <a:endParaRPr/>
          </a:p>
        </p:txBody>
      </p:sp>
      <p:sp>
        <p:nvSpPr>
          <p:cNvPr id="70" name="object 24"/>
          <p:cNvSpPr txBox="1"/>
          <p:nvPr/>
        </p:nvSpPr>
        <p:spPr>
          <a:xfrm>
            <a:off x="1186479" y="1543295"/>
            <a:ext cx="11005521" cy="4462504"/>
          </a:xfrm>
          <a:prstGeom prst="rect">
            <a:avLst/>
          </a:prstGeom>
        </p:spPr>
        <p:txBody>
          <a:bodyPr vert="horz" wrap="square" lIns="0" tIns="85090" rIns="0" bIns="0" rtlCol="0">
            <a:spAutoFit/>
          </a:bodyPr>
          <a:lstStyle/>
          <a:p>
            <a:pPr marL="52705">
              <a:spcBef>
                <a:spcPts val="670"/>
              </a:spcBef>
            </a:pPr>
            <a:r>
              <a:rPr lang="es-EC" sz="2400" b="1" spc="-5" dirty="0">
                <a:solidFill>
                  <a:srgbClr val="17375E"/>
                </a:solidFill>
                <a:latin typeface="Arial"/>
                <a:cs typeface="Arial"/>
              </a:rPr>
              <a:t>Contexto del Problema</a:t>
            </a:r>
            <a:endParaRPr sz="2400" dirty="0">
              <a:latin typeface="Arial"/>
              <a:cs typeface="Arial"/>
            </a:endParaRPr>
          </a:p>
          <a:p>
            <a:pPr marL="52705">
              <a:spcBef>
                <a:spcPts val="580"/>
              </a:spcBef>
            </a:pPr>
            <a:r>
              <a:rPr lang="es-EC" sz="2400" b="1" spc="-5" dirty="0">
                <a:solidFill>
                  <a:srgbClr val="17375E"/>
                </a:solidFill>
                <a:latin typeface="Arial"/>
                <a:cs typeface="Arial"/>
              </a:rPr>
              <a:t>Planteamiento del Problema</a:t>
            </a:r>
          </a:p>
          <a:p>
            <a:pPr marL="52705">
              <a:spcBef>
                <a:spcPts val="580"/>
              </a:spcBef>
            </a:pPr>
            <a:r>
              <a:rPr lang="es-EC" sz="2400" b="1" spc="-5" dirty="0">
                <a:solidFill>
                  <a:srgbClr val="17375E"/>
                </a:solidFill>
                <a:latin typeface="Arial"/>
                <a:cs typeface="Arial"/>
              </a:rPr>
              <a:t>Objetivos</a:t>
            </a:r>
          </a:p>
          <a:p>
            <a:pPr marL="52705">
              <a:spcBef>
                <a:spcPts val="580"/>
              </a:spcBef>
            </a:pPr>
            <a:r>
              <a:rPr lang="es-EC" sz="2400" b="1" spc="-5" dirty="0">
                <a:solidFill>
                  <a:srgbClr val="17375E"/>
                </a:solidFill>
                <a:latin typeface="Arial"/>
                <a:cs typeface="Arial"/>
              </a:rPr>
              <a:t>Hipótesis y Alcance</a:t>
            </a:r>
            <a:endParaRPr lang="es-EC" sz="2400" dirty="0">
              <a:latin typeface="Arial"/>
              <a:cs typeface="Arial"/>
            </a:endParaRPr>
          </a:p>
          <a:p>
            <a:pPr marL="52705">
              <a:spcBef>
                <a:spcPts val="580"/>
              </a:spcBef>
            </a:pPr>
            <a:r>
              <a:rPr lang="es-EC" sz="2400" b="1" spc="-5" dirty="0">
                <a:solidFill>
                  <a:srgbClr val="17375E"/>
                </a:solidFill>
                <a:latin typeface="Arial"/>
                <a:cs typeface="Arial"/>
              </a:rPr>
              <a:t>Herramientas seleccionadas</a:t>
            </a:r>
          </a:p>
          <a:p>
            <a:pPr marL="52705">
              <a:spcBef>
                <a:spcPts val="580"/>
              </a:spcBef>
            </a:pPr>
            <a:r>
              <a:rPr lang="es-EC" sz="2400" b="1" spc="-5" dirty="0">
                <a:solidFill>
                  <a:srgbClr val="17375E"/>
                </a:solidFill>
                <a:latin typeface="Arial"/>
                <a:cs typeface="Arial"/>
              </a:rPr>
              <a:t>Arquitectura de Solución</a:t>
            </a:r>
          </a:p>
          <a:p>
            <a:pPr marL="52705">
              <a:spcBef>
                <a:spcPts val="580"/>
              </a:spcBef>
            </a:pPr>
            <a:r>
              <a:rPr lang="es-EC" sz="2400" b="1" spc="-5" dirty="0">
                <a:solidFill>
                  <a:srgbClr val="17375E"/>
                </a:solidFill>
                <a:latin typeface="Arial"/>
                <a:cs typeface="Arial"/>
              </a:rPr>
              <a:t>Demostración</a:t>
            </a:r>
            <a:endParaRPr sz="2400" b="1" spc="-5" dirty="0">
              <a:solidFill>
                <a:srgbClr val="17375E"/>
              </a:solidFill>
              <a:latin typeface="Arial"/>
              <a:cs typeface="Arial"/>
            </a:endParaRPr>
          </a:p>
          <a:p>
            <a:pPr marL="52705" marR="5957570">
              <a:lnSpc>
                <a:spcPct val="120000"/>
              </a:lnSpc>
            </a:pPr>
            <a:r>
              <a:rPr lang="es-EC" sz="2400" b="1" spc="-5" dirty="0">
                <a:solidFill>
                  <a:srgbClr val="17375E"/>
                </a:solidFill>
                <a:latin typeface="Arial"/>
                <a:cs typeface="Arial"/>
              </a:rPr>
              <a:t>Resultados Obtenidos</a:t>
            </a:r>
          </a:p>
          <a:p>
            <a:pPr marL="52705" marR="5957570">
              <a:lnSpc>
                <a:spcPct val="120000"/>
              </a:lnSpc>
            </a:pPr>
            <a:r>
              <a:rPr lang="es-EC" sz="2400" b="1" spc="-5" dirty="0">
                <a:solidFill>
                  <a:srgbClr val="17375E"/>
                </a:solidFill>
                <a:latin typeface="Arial"/>
                <a:cs typeface="Arial"/>
              </a:rPr>
              <a:t>Conclusiones y Futuras líneas de trabajo</a:t>
            </a:r>
          </a:p>
        </p:txBody>
      </p:sp>
      <p:sp>
        <p:nvSpPr>
          <p:cNvPr id="71" name="object 25"/>
          <p:cNvSpPr/>
          <p:nvPr/>
        </p:nvSpPr>
        <p:spPr>
          <a:xfrm>
            <a:off x="896161" y="3905091"/>
            <a:ext cx="175724" cy="213360"/>
          </a:xfrm>
          <a:prstGeom prst="rect">
            <a:avLst/>
          </a:prstGeom>
          <a:blipFill>
            <a:blip r:embed="rId5" cstate="print"/>
            <a:stretch>
              <a:fillRect/>
            </a:stretch>
          </a:blipFill>
        </p:spPr>
        <p:txBody>
          <a:bodyPr wrap="square" lIns="0" tIns="0" rIns="0" bIns="0" rtlCol="0"/>
          <a:lstStyle/>
          <a:p>
            <a:endParaRPr/>
          </a:p>
        </p:txBody>
      </p:sp>
      <p:sp>
        <p:nvSpPr>
          <p:cNvPr id="72" name="object 26"/>
          <p:cNvSpPr txBox="1">
            <a:spLocks/>
          </p:cNvSpPr>
          <p:nvPr/>
        </p:nvSpPr>
        <p:spPr>
          <a:xfrm>
            <a:off x="896158" y="607157"/>
            <a:ext cx="1942188" cy="382156"/>
          </a:xfrm>
          <a:prstGeom prst="rect">
            <a:avLst/>
          </a:prstGeom>
        </p:spPr>
        <p:txBody>
          <a:bodyPr vert="horz" wrap="square" lIns="0" tIns="12700" rIns="0" bIns="0" rtlCol="0">
            <a:spAutoFit/>
          </a:bodyPr>
          <a:lstStyle>
            <a:lvl1pPr>
              <a:defRPr sz="2400" b="0" i="0" u="sng">
                <a:solidFill>
                  <a:schemeClr val="tx1"/>
                </a:solidFill>
                <a:latin typeface="Century Gothic"/>
                <a:ea typeface="+mj-ea"/>
                <a:cs typeface="Century Gothic"/>
              </a:defRPr>
            </a:lvl1pPr>
          </a:lstStyle>
          <a:p>
            <a:pPr marL="12700">
              <a:spcBef>
                <a:spcPts val="100"/>
              </a:spcBef>
            </a:pPr>
            <a:r>
              <a:rPr lang="es-EC" b="1" u="none" dirty="0">
                <a:solidFill>
                  <a:srgbClr val="17375E"/>
                </a:solidFill>
                <a:latin typeface="Arial"/>
                <a:cs typeface="Arial"/>
              </a:rPr>
              <a:t>AGENDA</a:t>
            </a:r>
          </a:p>
        </p:txBody>
      </p:sp>
      <p:sp>
        <p:nvSpPr>
          <p:cNvPr id="74" name="object 25"/>
          <p:cNvSpPr/>
          <p:nvPr/>
        </p:nvSpPr>
        <p:spPr>
          <a:xfrm>
            <a:off x="891076" y="4358640"/>
            <a:ext cx="175724" cy="213360"/>
          </a:xfrm>
          <a:prstGeom prst="rect">
            <a:avLst/>
          </a:prstGeom>
          <a:blipFill>
            <a:blip r:embed="rId5" cstate="print"/>
            <a:stretch>
              <a:fillRect/>
            </a:stretch>
          </a:blipFill>
        </p:spPr>
        <p:txBody>
          <a:bodyPr wrap="square" lIns="0" tIns="0" rIns="0" bIns="0" rtlCol="0"/>
          <a:lstStyle/>
          <a:p>
            <a:endParaRPr/>
          </a:p>
        </p:txBody>
      </p:sp>
      <p:sp>
        <p:nvSpPr>
          <p:cNvPr id="75" name="object 25"/>
          <p:cNvSpPr/>
          <p:nvPr/>
        </p:nvSpPr>
        <p:spPr>
          <a:xfrm>
            <a:off x="891076" y="4815840"/>
            <a:ext cx="175724" cy="213360"/>
          </a:xfrm>
          <a:prstGeom prst="rect">
            <a:avLst/>
          </a:prstGeom>
          <a:blipFill>
            <a:blip r:embed="rId5" cstate="print"/>
            <a:stretch>
              <a:fillRect/>
            </a:stretch>
          </a:blipFill>
        </p:spPr>
        <p:txBody>
          <a:bodyPr wrap="square" lIns="0" tIns="0" rIns="0" bIns="0" rtlCol="0"/>
          <a:lstStyle/>
          <a:p>
            <a:endParaRPr/>
          </a:p>
        </p:txBody>
      </p:sp>
      <p:pic>
        <p:nvPicPr>
          <p:cNvPr id="19" name="Picture 4" descr="Image result for ESP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sp>
        <p:nvSpPr>
          <p:cNvPr id="16" name="object 25"/>
          <p:cNvSpPr/>
          <p:nvPr/>
        </p:nvSpPr>
        <p:spPr>
          <a:xfrm>
            <a:off x="891076" y="5273040"/>
            <a:ext cx="175724" cy="213360"/>
          </a:xfrm>
          <a:prstGeom prst="rect">
            <a:avLst/>
          </a:prstGeom>
          <a:blipFill>
            <a:blip r:embed="rId5" cstate="print"/>
            <a:stretch>
              <a:fillRect/>
            </a:stretch>
          </a:blipFill>
        </p:spPr>
        <p:txBody>
          <a:bodyPr wrap="square" lIns="0" tIns="0" rIns="0" bIns="0" rtlCol="0"/>
          <a:lstStyle/>
          <a:p>
            <a:endParaRPr/>
          </a:p>
        </p:txBody>
      </p:sp>
      <p:sp>
        <p:nvSpPr>
          <p:cNvPr id="3" name="Slide Number Placeholder 2">
            <a:extLst>
              <a:ext uri="{FF2B5EF4-FFF2-40B4-BE49-F238E27FC236}">
                <a16:creationId xmlns:a16="http://schemas.microsoft.com/office/drawing/2014/main" id="{717C7903-41F3-4F79-9B13-022415EDA0B6}"/>
              </a:ext>
            </a:extLst>
          </p:cNvPr>
          <p:cNvSpPr>
            <a:spLocks noGrp="1"/>
          </p:cNvSpPr>
          <p:nvPr>
            <p:ph type="sldNum" sz="quarter" idx="12"/>
          </p:nvPr>
        </p:nvSpPr>
        <p:spPr/>
        <p:txBody>
          <a:bodyPr/>
          <a:lstStyle/>
          <a:p>
            <a:fld id="{C177EADD-98D3-4FC8-9829-0BB7E7867898}" type="slidenum">
              <a:rPr lang="es-EC" smtClean="0"/>
              <a:pPr/>
              <a:t>29</a:t>
            </a:fld>
            <a:r>
              <a:rPr lang="es-EC"/>
              <a:t> de 31</a:t>
            </a:r>
            <a:endParaRPr lang="es-EC" dirty="0"/>
          </a:p>
        </p:txBody>
      </p:sp>
    </p:spTree>
    <p:extLst>
      <p:ext uri="{BB962C8B-B14F-4D97-AF65-F5344CB8AC3E}">
        <p14:creationId xmlns:p14="http://schemas.microsoft.com/office/powerpoint/2010/main" val="373756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18"/>
          <p:cNvSpPr/>
          <p:nvPr/>
        </p:nvSpPr>
        <p:spPr>
          <a:xfrm>
            <a:off x="1071884" y="1652016"/>
            <a:ext cx="9900916" cy="405384"/>
          </a:xfrm>
          <a:prstGeom prst="rect">
            <a:avLst/>
          </a:prstGeom>
          <a:blipFill>
            <a:blip r:embed="rId3" cstate="print"/>
            <a:stretch>
              <a:fillRect/>
            </a:stretch>
          </a:blipFill>
        </p:spPr>
        <p:txBody>
          <a:bodyPr wrap="square" lIns="0" tIns="0" rIns="0" bIns="0" rtlCol="0"/>
          <a:lstStyle/>
          <a:p>
            <a:endParaRPr/>
          </a:p>
        </p:txBody>
      </p:sp>
      <p:sp>
        <p:nvSpPr>
          <p:cNvPr id="17" name="object 17"/>
          <p:cNvSpPr/>
          <p:nvPr/>
        </p:nvSpPr>
        <p:spPr>
          <a:xfrm>
            <a:off x="0" y="1076960"/>
            <a:ext cx="12192000" cy="93979"/>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65" name="object 19"/>
          <p:cNvSpPr/>
          <p:nvPr/>
        </p:nvSpPr>
        <p:spPr>
          <a:xfrm>
            <a:off x="896161" y="1710532"/>
            <a:ext cx="175724" cy="213360"/>
          </a:xfrm>
          <a:prstGeom prst="rect">
            <a:avLst/>
          </a:prstGeom>
          <a:blipFill>
            <a:blip r:embed="rId5" cstate="print"/>
            <a:stretch>
              <a:fillRect/>
            </a:stretch>
          </a:blipFill>
        </p:spPr>
        <p:txBody>
          <a:bodyPr wrap="square" lIns="0" tIns="0" rIns="0" bIns="0" rtlCol="0"/>
          <a:lstStyle/>
          <a:p>
            <a:endParaRPr/>
          </a:p>
        </p:txBody>
      </p:sp>
      <p:sp>
        <p:nvSpPr>
          <p:cNvPr id="66" name="object 20"/>
          <p:cNvSpPr/>
          <p:nvPr/>
        </p:nvSpPr>
        <p:spPr>
          <a:xfrm>
            <a:off x="896158" y="2169256"/>
            <a:ext cx="165155" cy="193548"/>
          </a:xfrm>
          <a:prstGeom prst="rect">
            <a:avLst/>
          </a:prstGeom>
          <a:blipFill>
            <a:blip r:embed="rId5" cstate="print"/>
            <a:stretch>
              <a:fillRect/>
            </a:stretch>
          </a:blipFill>
        </p:spPr>
        <p:txBody>
          <a:bodyPr wrap="square" lIns="0" tIns="0" rIns="0" bIns="0" rtlCol="0"/>
          <a:lstStyle/>
          <a:p>
            <a:endParaRPr/>
          </a:p>
        </p:txBody>
      </p:sp>
      <p:sp>
        <p:nvSpPr>
          <p:cNvPr id="67" name="object 21"/>
          <p:cNvSpPr/>
          <p:nvPr/>
        </p:nvSpPr>
        <p:spPr>
          <a:xfrm>
            <a:off x="896161" y="2588356"/>
            <a:ext cx="175724" cy="213360"/>
          </a:xfrm>
          <a:prstGeom prst="rect">
            <a:avLst/>
          </a:prstGeom>
          <a:blipFill>
            <a:blip r:embed="rId5" cstate="print"/>
            <a:stretch>
              <a:fillRect/>
            </a:stretch>
          </a:blipFill>
        </p:spPr>
        <p:txBody>
          <a:bodyPr wrap="square" lIns="0" tIns="0" rIns="0" bIns="0" rtlCol="0"/>
          <a:lstStyle/>
          <a:p>
            <a:endParaRPr/>
          </a:p>
        </p:txBody>
      </p:sp>
      <p:sp>
        <p:nvSpPr>
          <p:cNvPr id="68" name="object 22"/>
          <p:cNvSpPr/>
          <p:nvPr/>
        </p:nvSpPr>
        <p:spPr>
          <a:xfrm>
            <a:off x="896161" y="3027268"/>
            <a:ext cx="175724" cy="213360"/>
          </a:xfrm>
          <a:prstGeom prst="rect">
            <a:avLst/>
          </a:prstGeom>
          <a:blipFill>
            <a:blip r:embed="rId5" cstate="print"/>
            <a:stretch>
              <a:fillRect/>
            </a:stretch>
          </a:blipFill>
        </p:spPr>
        <p:txBody>
          <a:bodyPr wrap="square" lIns="0" tIns="0" rIns="0" bIns="0" rtlCol="0"/>
          <a:lstStyle/>
          <a:p>
            <a:endParaRPr/>
          </a:p>
        </p:txBody>
      </p:sp>
      <p:sp>
        <p:nvSpPr>
          <p:cNvPr id="69" name="object 23"/>
          <p:cNvSpPr/>
          <p:nvPr/>
        </p:nvSpPr>
        <p:spPr>
          <a:xfrm>
            <a:off x="896161" y="3466179"/>
            <a:ext cx="175724" cy="213360"/>
          </a:xfrm>
          <a:prstGeom prst="rect">
            <a:avLst/>
          </a:prstGeom>
          <a:blipFill>
            <a:blip r:embed="rId5" cstate="print"/>
            <a:stretch>
              <a:fillRect/>
            </a:stretch>
          </a:blipFill>
        </p:spPr>
        <p:txBody>
          <a:bodyPr wrap="square" lIns="0" tIns="0" rIns="0" bIns="0" rtlCol="0"/>
          <a:lstStyle/>
          <a:p>
            <a:endParaRPr/>
          </a:p>
        </p:txBody>
      </p:sp>
      <p:sp>
        <p:nvSpPr>
          <p:cNvPr id="70" name="object 24"/>
          <p:cNvSpPr txBox="1"/>
          <p:nvPr/>
        </p:nvSpPr>
        <p:spPr>
          <a:xfrm>
            <a:off x="1186479" y="1543295"/>
            <a:ext cx="10996631" cy="4908780"/>
          </a:xfrm>
          <a:prstGeom prst="rect">
            <a:avLst/>
          </a:prstGeom>
        </p:spPr>
        <p:txBody>
          <a:bodyPr vert="horz" wrap="square" lIns="0" tIns="85090" rIns="0" bIns="0" rtlCol="0">
            <a:spAutoFit/>
          </a:bodyPr>
          <a:lstStyle/>
          <a:p>
            <a:pPr marL="52705">
              <a:spcBef>
                <a:spcPts val="670"/>
              </a:spcBef>
            </a:pPr>
            <a:r>
              <a:rPr lang="es-EC" sz="2400" b="1" spc="-5" dirty="0">
                <a:solidFill>
                  <a:srgbClr val="17375E"/>
                </a:solidFill>
                <a:latin typeface="Arial"/>
                <a:cs typeface="Arial"/>
              </a:rPr>
              <a:t>Contexto del Problema</a:t>
            </a:r>
            <a:endParaRPr sz="2400" dirty="0">
              <a:latin typeface="Arial"/>
              <a:cs typeface="Arial"/>
            </a:endParaRPr>
          </a:p>
          <a:p>
            <a:pPr marL="52705">
              <a:spcBef>
                <a:spcPts val="580"/>
              </a:spcBef>
            </a:pPr>
            <a:r>
              <a:rPr lang="es-EC" sz="2400" b="1" spc="-5" dirty="0">
                <a:solidFill>
                  <a:srgbClr val="17375E"/>
                </a:solidFill>
                <a:latin typeface="Arial"/>
                <a:cs typeface="Arial"/>
              </a:rPr>
              <a:t>Planteamiento del Problema</a:t>
            </a:r>
          </a:p>
          <a:p>
            <a:pPr marL="52705">
              <a:spcBef>
                <a:spcPts val="580"/>
              </a:spcBef>
            </a:pPr>
            <a:r>
              <a:rPr lang="es-EC" sz="2400" b="1" spc="-5" dirty="0">
                <a:solidFill>
                  <a:srgbClr val="17375E"/>
                </a:solidFill>
                <a:latin typeface="Arial"/>
                <a:cs typeface="Arial"/>
              </a:rPr>
              <a:t>Objetivos</a:t>
            </a:r>
          </a:p>
          <a:p>
            <a:pPr marL="52705">
              <a:spcBef>
                <a:spcPts val="580"/>
              </a:spcBef>
            </a:pPr>
            <a:r>
              <a:rPr lang="es-EC" sz="2400" b="1" spc="-5" dirty="0">
                <a:solidFill>
                  <a:srgbClr val="17375E"/>
                </a:solidFill>
                <a:latin typeface="Arial"/>
                <a:cs typeface="Arial"/>
              </a:rPr>
              <a:t>Hipótesis y Alcance</a:t>
            </a:r>
            <a:endParaRPr lang="es-EC" sz="2400" dirty="0">
              <a:latin typeface="Arial"/>
              <a:cs typeface="Arial"/>
            </a:endParaRPr>
          </a:p>
          <a:p>
            <a:pPr marL="52705">
              <a:spcBef>
                <a:spcPts val="580"/>
              </a:spcBef>
            </a:pPr>
            <a:r>
              <a:rPr lang="es-ES" sz="2400" b="1" spc="-5" dirty="0">
                <a:solidFill>
                  <a:srgbClr val="17375E"/>
                </a:solidFill>
                <a:latin typeface="Arial"/>
                <a:cs typeface="Arial"/>
              </a:rPr>
              <a:t>Revisión inicial de literatura</a:t>
            </a:r>
            <a:endParaRPr lang="es-EC" sz="2400" dirty="0">
              <a:latin typeface="Arial"/>
              <a:cs typeface="Arial"/>
            </a:endParaRPr>
          </a:p>
          <a:p>
            <a:pPr marL="52705">
              <a:spcBef>
                <a:spcPts val="580"/>
              </a:spcBef>
            </a:pPr>
            <a:r>
              <a:rPr lang="es-ES" sz="2400" b="1" spc="-5" dirty="0">
                <a:solidFill>
                  <a:srgbClr val="17375E"/>
                </a:solidFill>
                <a:latin typeface="Arial"/>
                <a:cs typeface="Arial"/>
              </a:rPr>
              <a:t>Arquitectura de Solución</a:t>
            </a:r>
          </a:p>
          <a:p>
            <a:pPr marL="52705">
              <a:spcBef>
                <a:spcPts val="580"/>
              </a:spcBef>
            </a:pPr>
            <a:r>
              <a:rPr lang="es-ES" sz="2400" b="1" spc="-5" dirty="0">
                <a:solidFill>
                  <a:srgbClr val="17375E"/>
                </a:solidFill>
                <a:latin typeface="Arial"/>
                <a:cs typeface="Arial"/>
              </a:rPr>
              <a:t>Desarrollo de la aplicación BI</a:t>
            </a:r>
          </a:p>
          <a:p>
            <a:pPr marL="52705">
              <a:spcBef>
                <a:spcPts val="580"/>
              </a:spcBef>
            </a:pPr>
            <a:r>
              <a:rPr lang="es-ES" sz="2400" b="1" spc="-5" dirty="0">
                <a:solidFill>
                  <a:srgbClr val="17375E"/>
                </a:solidFill>
                <a:latin typeface="Arial"/>
                <a:cs typeface="Arial"/>
              </a:rPr>
              <a:t>Sistema Propuesto</a:t>
            </a:r>
          </a:p>
          <a:p>
            <a:pPr marL="52705" marR="5957570">
              <a:lnSpc>
                <a:spcPct val="120000"/>
              </a:lnSpc>
            </a:pPr>
            <a:r>
              <a:rPr lang="es-ES" sz="2400" b="1" spc="-5" dirty="0">
                <a:solidFill>
                  <a:srgbClr val="17375E"/>
                </a:solidFill>
                <a:latin typeface="Arial"/>
                <a:cs typeface="Arial"/>
              </a:rPr>
              <a:t>Resultados Obtenidos</a:t>
            </a:r>
          </a:p>
          <a:p>
            <a:pPr marL="52705" marR="5957570">
              <a:lnSpc>
                <a:spcPct val="120000"/>
              </a:lnSpc>
            </a:pPr>
            <a:r>
              <a:rPr lang="es-ES" sz="2400" b="1" spc="-5" dirty="0">
                <a:solidFill>
                  <a:srgbClr val="17375E"/>
                </a:solidFill>
                <a:latin typeface="Arial"/>
                <a:cs typeface="Arial"/>
              </a:rPr>
              <a:t>Conclusiones y Futuras líneas de trabajo</a:t>
            </a:r>
          </a:p>
        </p:txBody>
      </p:sp>
      <p:sp>
        <p:nvSpPr>
          <p:cNvPr id="71" name="object 25"/>
          <p:cNvSpPr/>
          <p:nvPr/>
        </p:nvSpPr>
        <p:spPr>
          <a:xfrm>
            <a:off x="896161" y="3905091"/>
            <a:ext cx="175724" cy="213360"/>
          </a:xfrm>
          <a:prstGeom prst="rect">
            <a:avLst/>
          </a:prstGeom>
          <a:blipFill>
            <a:blip r:embed="rId5" cstate="print"/>
            <a:stretch>
              <a:fillRect/>
            </a:stretch>
          </a:blipFill>
        </p:spPr>
        <p:txBody>
          <a:bodyPr wrap="square" lIns="0" tIns="0" rIns="0" bIns="0" rtlCol="0"/>
          <a:lstStyle/>
          <a:p>
            <a:endParaRPr/>
          </a:p>
        </p:txBody>
      </p:sp>
      <p:sp>
        <p:nvSpPr>
          <p:cNvPr id="72" name="object 26"/>
          <p:cNvSpPr txBox="1">
            <a:spLocks/>
          </p:cNvSpPr>
          <p:nvPr/>
        </p:nvSpPr>
        <p:spPr>
          <a:xfrm>
            <a:off x="896158" y="607157"/>
            <a:ext cx="1942188" cy="382156"/>
          </a:xfrm>
          <a:prstGeom prst="rect">
            <a:avLst/>
          </a:prstGeom>
        </p:spPr>
        <p:txBody>
          <a:bodyPr vert="horz" wrap="square" lIns="0" tIns="12700" rIns="0" bIns="0" rtlCol="0">
            <a:spAutoFit/>
          </a:bodyPr>
          <a:lstStyle>
            <a:lvl1pPr>
              <a:defRPr sz="2400" b="0" i="0" u="sng">
                <a:solidFill>
                  <a:schemeClr val="tx1"/>
                </a:solidFill>
                <a:latin typeface="Century Gothic"/>
                <a:ea typeface="+mj-ea"/>
                <a:cs typeface="Century Gothic"/>
              </a:defRPr>
            </a:lvl1pPr>
          </a:lstStyle>
          <a:p>
            <a:pPr marL="12700">
              <a:spcBef>
                <a:spcPts val="100"/>
              </a:spcBef>
            </a:pPr>
            <a:r>
              <a:rPr lang="es-EC" b="1" u="none" dirty="0">
                <a:solidFill>
                  <a:srgbClr val="17375E"/>
                </a:solidFill>
                <a:latin typeface="Arial"/>
                <a:cs typeface="Arial"/>
              </a:rPr>
              <a:t>AGENDA</a:t>
            </a:r>
          </a:p>
        </p:txBody>
      </p:sp>
      <p:sp>
        <p:nvSpPr>
          <p:cNvPr id="74" name="object 25"/>
          <p:cNvSpPr/>
          <p:nvPr/>
        </p:nvSpPr>
        <p:spPr>
          <a:xfrm>
            <a:off x="891076" y="4358640"/>
            <a:ext cx="175724" cy="213360"/>
          </a:xfrm>
          <a:prstGeom prst="rect">
            <a:avLst/>
          </a:prstGeom>
          <a:blipFill>
            <a:blip r:embed="rId5" cstate="print"/>
            <a:stretch>
              <a:fillRect/>
            </a:stretch>
          </a:blipFill>
        </p:spPr>
        <p:txBody>
          <a:bodyPr wrap="square" lIns="0" tIns="0" rIns="0" bIns="0" rtlCol="0"/>
          <a:lstStyle/>
          <a:p>
            <a:endParaRPr/>
          </a:p>
        </p:txBody>
      </p:sp>
      <p:sp>
        <p:nvSpPr>
          <p:cNvPr id="75" name="object 25"/>
          <p:cNvSpPr/>
          <p:nvPr/>
        </p:nvSpPr>
        <p:spPr>
          <a:xfrm>
            <a:off x="891076" y="4815840"/>
            <a:ext cx="175724" cy="213360"/>
          </a:xfrm>
          <a:prstGeom prst="rect">
            <a:avLst/>
          </a:prstGeom>
          <a:blipFill>
            <a:blip r:embed="rId5" cstate="print"/>
            <a:stretch>
              <a:fillRect/>
            </a:stretch>
          </a:blipFill>
        </p:spPr>
        <p:txBody>
          <a:bodyPr wrap="square" lIns="0" tIns="0" rIns="0" bIns="0" rtlCol="0"/>
          <a:lstStyle/>
          <a:p>
            <a:endParaRPr/>
          </a:p>
        </p:txBody>
      </p:sp>
      <p:pic>
        <p:nvPicPr>
          <p:cNvPr id="19" name="Picture 4" descr="Image result for ESP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sp>
        <p:nvSpPr>
          <p:cNvPr id="16" name="object 25"/>
          <p:cNvSpPr/>
          <p:nvPr/>
        </p:nvSpPr>
        <p:spPr>
          <a:xfrm>
            <a:off x="891076" y="5273040"/>
            <a:ext cx="175724" cy="213360"/>
          </a:xfrm>
          <a:prstGeom prst="rect">
            <a:avLst/>
          </a:prstGeom>
          <a:blipFill>
            <a:blip r:embed="rId5" cstate="print"/>
            <a:stretch>
              <a:fillRect/>
            </a:stretch>
          </a:blipFill>
        </p:spPr>
        <p:txBody>
          <a:bodyPr wrap="square" lIns="0" tIns="0" rIns="0" bIns="0" rtlCol="0"/>
          <a:lstStyle/>
          <a:p>
            <a:endParaRPr/>
          </a:p>
        </p:txBody>
      </p:sp>
      <p:sp>
        <p:nvSpPr>
          <p:cNvPr id="3" name="Slide Number Placeholder 2">
            <a:extLst>
              <a:ext uri="{FF2B5EF4-FFF2-40B4-BE49-F238E27FC236}">
                <a16:creationId xmlns:a16="http://schemas.microsoft.com/office/drawing/2014/main" id="{64206705-74CD-4243-9B40-C067B5AF4324}"/>
              </a:ext>
            </a:extLst>
          </p:cNvPr>
          <p:cNvSpPr>
            <a:spLocks noGrp="1"/>
          </p:cNvSpPr>
          <p:nvPr>
            <p:ph type="sldNum" sz="quarter" idx="12"/>
          </p:nvPr>
        </p:nvSpPr>
        <p:spPr/>
        <p:txBody>
          <a:bodyPr/>
          <a:lstStyle/>
          <a:p>
            <a:fld id="{C177EADD-98D3-4FC8-9829-0BB7E7867898}" type="slidenum">
              <a:rPr lang="es-EC" smtClean="0"/>
              <a:pPr/>
              <a:t>3</a:t>
            </a:fld>
            <a:r>
              <a:rPr lang="es-EC"/>
              <a:t> de 31</a:t>
            </a:r>
            <a:endParaRPr lang="es-EC" dirty="0"/>
          </a:p>
        </p:txBody>
      </p:sp>
      <p:sp>
        <p:nvSpPr>
          <p:cNvPr id="21" name="object 25"/>
          <p:cNvSpPr/>
          <p:nvPr/>
        </p:nvSpPr>
        <p:spPr>
          <a:xfrm>
            <a:off x="893350" y="5698395"/>
            <a:ext cx="175724" cy="213360"/>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00252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p:nvPr/>
        </p:nvSpPr>
        <p:spPr>
          <a:xfrm>
            <a:off x="0" y="1076960"/>
            <a:ext cx="12192000" cy="93979"/>
          </a:xfrm>
          <a:prstGeom prst="rect">
            <a:avLst/>
          </a:prstGeom>
          <a:blipFill>
            <a:blip r:embed="rId3" cstate="print"/>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81" name="Título 4"/>
          <p:cNvSpPr>
            <a:spLocks noGrp="1"/>
          </p:cNvSpPr>
          <p:nvPr>
            <p:ph type="title"/>
          </p:nvPr>
        </p:nvSpPr>
        <p:spPr>
          <a:xfrm>
            <a:off x="59964" y="675187"/>
            <a:ext cx="11207147" cy="369332"/>
          </a:xfrm>
        </p:spPr>
        <p:txBody>
          <a:bodyPr>
            <a:normAutofit fontScale="90000"/>
          </a:bodyPr>
          <a:lstStyle/>
          <a:p>
            <a:r>
              <a:rPr lang="es-EC" b="1" u="none" kern="1200" dirty="0">
                <a:solidFill>
                  <a:srgbClr val="17375E"/>
                </a:solidFill>
                <a:latin typeface="Arial"/>
                <a:cs typeface="Arial"/>
              </a:rPr>
              <a:t> Conclusiones</a:t>
            </a:r>
          </a:p>
        </p:txBody>
      </p:sp>
      <p:pic>
        <p:nvPicPr>
          <p:cNvPr id="11" name="Picture 4" descr="Image result for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a:extLst>
              <a:ext uri="{FF2B5EF4-FFF2-40B4-BE49-F238E27FC236}">
                <a16:creationId xmlns:a16="http://schemas.microsoft.com/office/drawing/2014/main" id="{F0B4C517-6FFB-4189-B8EF-537D2E23023B}"/>
              </a:ext>
            </a:extLst>
          </p:cNvPr>
          <p:cNvGraphicFramePr/>
          <p:nvPr>
            <p:extLst>
              <p:ext uri="{D42A27DB-BD31-4B8C-83A1-F6EECF244321}">
                <p14:modId xmlns:p14="http://schemas.microsoft.com/office/powerpoint/2010/main" val="4066865611"/>
              </p:ext>
            </p:extLst>
          </p:nvPr>
        </p:nvGraphicFramePr>
        <p:xfrm>
          <a:off x="3628416" y="1505743"/>
          <a:ext cx="8433881" cy="520334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050" name="Picture 2" descr="data — kaboodleteam">
            <a:extLst>
              <a:ext uri="{FF2B5EF4-FFF2-40B4-BE49-F238E27FC236}">
                <a16:creationId xmlns:a16="http://schemas.microsoft.com/office/drawing/2014/main" id="{BADA31F8-7F26-448D-812A-56D2060D612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4442" r="2960"/>
          <a:stretch/>
        </p:blipFill>
        <p:spPr bwMode="auto">
          <a:xfrm>
            <a:off x="0" y="3514431"/>
            <a:ext cx="3850784" cy="31661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7C5DC43-28A5-4DF7-AADD-CCD368054ED8}"/>
              </a:ext>
            </a:extLst>
          </p:cNvPr>
          <p:cNvSpPr>
            <a:spLocks noGrp="1"/>
          </p:cNvSpPr>
          <p:nvPr>
            <p:ph type="sldNum" sz="quarter" idx="12"/>
          </p:nvPr>
        </p:nvSpPr>
        <p:spPr/>
        <p:txBody>
          <a:bodyPr/>
          <a:lstStyle/>
          <a:p>
            <a:fld id="{C177EADD-98D3-4FC8-9829-0BB7E7867898}" type="slidenum">
              <a:rPr lang="es-EC" smtClean="0"/>
              <a:pPr/>
              <a:t>30</a:t>
            </a:fld>
            <a:r>
              <a:rPr lang="es-EC"/>
              <a:t> de 31</a:t>
            </a:r>
            <a:endParaRPr lang="es-EC" dirty="0"/>
          </a:p>
        </p:txBody>
      </p:sp>
      <p:sp>
        <p:nvSpPr>
          <p:cNvPr id="9" name="Rectangle: Rounded Corners 1">
            <a:extLst>
              <a:ext uri="{FF2B5EF4-FFF2-40B4-BE49-F238E27FC236}">
                <a16:creationId xmlns:a16="http://schemas.microsoft.com/office/drawing/2014/main" id="{78B572A1-B941-4A28-ACD3-9DAA33CB5A61}"/>
              </a:ext>
            </a:extLst>
          </p:cNvPr>
          <p:cNvSpPr/>
          <p:nvPr/>
        </p:nvSpPr>
        <p:spPr>
          <a:xfrm>
            <a:off x="248923" y="1731957"/>
            <a:ext cx="3352937" cy="1301851"/>
          </a:xfrm>
          <a:prstGeom prst="roundRect">
            <a:avLst>
              <a:gd name="adj" fmla="val 706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just"/>
            <a:r>
              <a:rPr lang="es-ES" dirty="0">
                <a:latin typeface="Arial" panose="020B0604020202020204" pitchFamily="34" charset="0"/>
                <a:cs typeface="Arial" panose="020B0604020202020204" pitchFamily="34" charset="0"/>
              </a:rPr>
              <a:t>Se logró el acceso a la información sismo-volcánica de manera amigable, sencilla, dinámica y rápida</a:t>
            </a:r>
            <a:r>
              <a:rPr lang="en-US" dirty="0">
                <a:latin typeface="Arial" panose="020B0604020202020204" pitchFamily="34" charset="0"/>
                <a:cs typeface="Arial" panose="020B0604020202020204" pitchFamily="34" charset="0"/>
              </a:rPr>
              <a:t>.</a:t>
            </a:r>
            <a:endParaRPr lang="es-ES" dirty="0"/>
          </a:p>
        </p:txBody>
      </p:sp>
    </p:spTree>
    <p:extLst>
      <p:ext uri="{BB962C8B-B14F-4D97-AF65-F5344CB8AC3E}">
        <p14:creationId xmlns:p14="http://schemas.microsoft.com/office/powerpoint/2010/main" val="42569284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p:nvPr/>
        </p:nvSpPr>
        <p:spPr>
          <a:xfrm>
            <a:off x="0" y="1076960"/>
            <a:ext cx="12192000" cy="93979"/>
          </a:xfrm>
          <a:prstGeom prst="rect">
            <a:avLst/>
          </a:prstGeom>
          <a:blipFill>
            <a:blip r:embed="rId3" cstate="print"/>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81" name="Título 4"/>
          <p:cNvSpPr>
            <a:spLocks noGrp="1"/>
          </p:cNvSpPr>
          <p:nvPr>
            <p:ph type="title"/>
          </p:nvPr>
        </p:nvSpPr>
        <p:spPr>
          <a:xfrm>
            <a:off x="59964" y="675187"/>
            <a:ext cx="11207147" cy="369332"/>
          </a:xfrm>
        </p:spPr>
        <p:txBody>
          <a:bodyPr>
            <a:normAutofit fontScale="90000"/>
          </a:bodyPr>
          <a:lstStyle/>
          <a:p>
            <a:r>
              <a:rPr lang="es-EC" b="1" u="none" kern="1200" dirty="0">
                <a:solidFill>
                  <a:srgbClr val="17375E"/>
                </a:solidFill>
                <a:latin typeface="Arial"/>
                <a:cs typeface="Arial"/>
              </a:rPr>
              <a:t> Futuras líneas de trabajo</a:t>
            </a:r>
          </a:p>
        </p:txBody>
      </p:sp>
      <p:pic>
        <p:nvPicPr>
          <p:cNvPr id="11" name="Picture 4" descr="Image result for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D8D5D89C-D24F-4517-8288-50754B8C8B6A}"/>
              </a:ext>
            </a:extLst>
          </p:cNvPr>
          <p:cNvSpPr>
            <a:spLocks noGrp="1"/>
          </p:cNvSpPr>
          <p:nvPr>
            <p:ph type="sldNum" sz="quarter" idx="12"/>
          </p:nvPr>
        </p:nvSpPr>
        <p:spPr/>
        <p:txBody>
          <a:bodyPr/>
          <a:lstStyle/>
          <a:p>
            <a:fld id="{C177EADD-98D3-4FC8-9829-0BB7E7867898}" type="slidenum">
              <a:rPr lang="es-EC" smtClean="0"/>
              <a:pPr/>
              <a:t>31</a:t>
            </a:fld>
            <a:r>
              <a:rPr lang="es-EC"/>
              <a:t> de 31</a:t>
            </a:r>
            <a:endParaRPr lang="es-EC" dirty="0"/>
          </a:p>
        </p:txBody>
      </p:sp>
      <p:graphicFrame>
        <p:nvGraphicFramePr>
          <p:cNvPr id="5" name="Diagrama 4"/>
          <p:cNvGraphicFramePr/>
          <p:nvPr>
            <p:extLst>
              <p:ext uri="{D42A27DB-BD31-4B8C-83A1-F6EECF244321}">
                <p14:modId xmlns:p14="http://schemas.microsoft.com/office/powerpoint/2010/main" val="2510422254"/>
              </p:ext>
            </p:extLst>
          </p:nvPr>
        </p:nvGraphicFramePr>
        <p:xfrm>
          <a:off x="3538831" y="1251921"/>
          <a:ext cx="8128000" cy="48864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Imagen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8906" y="2980752"/>
            <a:ext cx="3209925" cy="1428750"/>
          </a:xfrm>
          <a:prstGeom prst="rect">
            <a:avLst/>
          </a:prstGeom>
        </p:spPr>
      </p:pic>
      <p:pic>
        <p:nvPicPr>
          <p:cNvPr id="8" name="Picture 7" descr="A picture containing room&#10;&#10;Description automatically generated">
            <a:extLst>
              <a:ext uri="{FF2B5EF4-FFF2-40B4-BE49-F238E27FC236}">
                <a16:creationId xmlns:a16="http://schemas.microsoft.com/office/drawing/2014/main" id="{5045B258-7E19-4D12-A3B7-EB81F43E838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21829" y="1950069"/>
            <a:ext cx="1428751" cy="1428751"/>
          </a:xfrm>
          <a:prstGeom prst="rect">
            <a:avLst/>
          </a:prstGeom>
        </p:spPr>
      </p:pic>
      <p:pic>
        <p:nvPicPr>
          <p:cNvPr id="10" name="Picture 9" descr="A picture containing room&#10;&#10;Description automatically generated">
            <a:extLst>
              <a:ext uri="{FF2B5EF4-FFF2-40B4-BE49-F238E27FC236}">
                <a16:creationId xmlns:a16="http://schemas.microsoft.com/office/drawing/2014/main" id="{3647EB37-0C36-42C0-9AE8-AF8129CFED5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23851" y="4021213"/>
            <a:ext cx="1473356" cy="1473356"/>
          </a:xfrm>
          <a:prstGeom prst="rect">
            <a:avLst/>
          </a:prstGeom>
        </p:spPr>
      </p:pic>
    </p:spTree>
    <p:extLst>
      <p:ext uri="{BB962C8B-B14F-4D97-AF65-F5344CB8AC3E}">
        <p14:creationId xmlns:p14="http://schemas.microsoft.com/office/powerpoint/2010/main" val="27025668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n-US" sz="3600" u="none" dirty="0"/>
              <a:t>¿Preguntas?</a:t>
            </a:r>
            <a:endParaRPr lang="es-EC" sz="3600" u="none" dirty="0"/>
          </a:p>
        </p:txBody>
      </p:sp>
    </p:spTree>
    <p:extLst>
      <p:ext uri="{BB962C8B-B14F-4D97-AF65-F5344CB8AC3E}">
        <p14:creationId xmlns:p14="http://schemas.microsoft.com/office/powerpoint/2010/main" val="3477319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p:nvPr/>
        </p:nvSpPr>
        <p:spPr>
          <a:xfrm>
            <a:off x="0" y="1076960"/>
            <a:ext cx="12192000" cy="93979"/>
          </a:xfrm>
          <a:prstGeom prst="rect">
            <a:avLst/>
          </a:prstGeom>
          <a:blipFill>
            <a:blip r:embed="rId3" cstate="print"/>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81" name="Título 4"/>
          <p:cNvSpPr>
            <a:spLocks noGrp="1"/>
          </p:cNvSpPr>
          <p:nvPr>
            <p:ph type="title"/>
          </p:nvPr>
        </p:nvSpPr>
        <p:spPr>
          <a:xfrm>
            <a:off x="59964" y="675187"/>
            <a:ext cx="11207147" cy="369332"/>
          </a:xfrm>
        </p:spPr>
        <p:txBody>
          <a:bodyPr>
            <a:normAutofit fontScale="90000"/>
          </a:bodyPr>
          <a:lstStyle/>
          <a:p>
            <a:r>
              <a:rPr lang="es-EC" b="1" u="none" kern="1200" dirty="0">
                <a:solidFill>
                  <a:srgbClr val="17375E"/>
                </a:solidFill>
                <a:latin typeface="Arial"/>
                <a:cs typeface="Arial"/>
              </a:rPr>
              <a:t> Contexto del Problema</a:t>
            </a:r>
          </a:p>
        </p:txBody>
      </p:sp>
      <p:pic>
        <p:nvPicPr>
          <p:cNvPr id="11" name="Picture 4" descr="Image result for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59963" y="1251921"/>
            <a:ext cx="7796149" cy="1261884"/>
          </a:xfrm>
          <a:prstGeom prst="rect">
            <a:avLst/>
          </a:prstGeom>
          <a:noFill/>
        </p:spPr>
        <p:txBody>
          <a:bodyPr wrap="square" rtlCol="0">
            <a:spAutoFit/>
          </a:bodyPr>
          <a:lstStyle/>
          <a:p>
            <a:r>
              <a:rPr lang="es-EC" sz="2000" b="1" dirty="0">
                <a:solidFill>
                  <a:schemeClr val="tx2"/>
                </a:solidFill>
                <a:latin typeface="Arial" panose="020B0604020202020204" pitchFamily="34" charset="0"/>
                <a:cs typeface="Arial" panose="020B0604020202020204" pitchFamily="34" charset="0"/>
              </a:rPr>
              <a:t>Organización:	</a:t>
            </a:r>
            <a:r>
              <a:rPr lang="es-EC" sz="2000" b="1" dirty="0">
                <a:latin typeface="Arial" panose="020B0604020202020204" pitchFamily="34" charset="0"/>
                <a:cs typeface="Arial" panose="020B0604020202020204" pitchFamily="34" charset="0"/>
              </a:rPr>
              <a:t>Instituto Geofísico EPN (1983)</a:t>
            </a:r>
          </a:p>
          <a:p>
            <a:endParaRPr lang="es-EC" sz="1400" b="1" dirty="0">
              <a:solidFill>
                <a:schemeClr val="tx2"/>
              </a:solidFill>
              <a:latin typeface="Arial" panose="020B0604020202020204" pitchFamily="34" charset="0"/>
              <a:cs typeface="Arial" panose="020B0604020202020204" pitchFamily="34" charset="0"/>
            </a:endParaRPr>
          </a:p>
          <a:p>
            <a:r>
              <a:rPr lang="es-EC" sz="2000" b="1" dirty="0">
                <a:solidFill>
                  <a:schemeClr val="tx2"/>
                </a:solidFill>
                <a:latin typeface="Arial" panose="020B0604020202020204" pitchFamily="34" charset="0"/>
                <a:cs typeface="Arial" panose="020B0604020202020204" pitchFamily="34" charset="0"/>
              </a:rPr>
              <a:t>Información:	</a:t>
            </a:r>
            <a:r>
              <a:rPr lang="es-ES" sz="2000" b="1" dirty="0">
                <a:latin typeface="Arial" panose="020B0604020202020204" pitchFamily="34" charset="0"/>
                <a:cs typeface="Arial" panose="020B0604020202020204" pitchFamily="34" charset="0"/>
              </a:rPr>
              <a:t>vigilancia de los peligros sísmicos y volcánicos a nivel de todo el país</a:t>
            </a:r>
            <a:endParaRPr lang="es-EC" sz="2000" b="1"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7679" y="1123949"/>
            <a:ext cx="3415722" cy="1366289"/>
          </a:xfrm>
          <a:prstGeom prst="rect">
            <a:avLst/>
          </a:prstGeom>
        </p:spPr>
      </p:pic>
      <p:pic>
        <p:nvPicPr>
          <p:cNvPr id="6" name="Imagen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65954" y="2652972"/>
            <a:ext cx="5753915" cy="3612180"/>
          </a:xfrm>
          <a:prstGeom prst="rect">
            <a:avLst/>
          </a:prstGeom>
        </p:spPr>
      </p:pic>
      <p:sp>
        <p:nvSpPr>
          <p:cNvPr id="7" name="Rectángulo 6"/>
          <p:cNvSpPr/>
          <p:nvPr/>
        </p:nvSpPr>
        <p:spPr>
          <a:xfrm>
            <a:off x="2665954" y="6281171"/>
            <a:ext cx="5753915" cy="584775"/>
          </a:xfrm>
          <a:prstGeom prst="rect">
            <a:avLst/>
          </a:prstGeom>
        </p:spPr>
        <p:txBody>
          <a:bodyPr wrap="square">
            <a:spAutoFit/>
          </a:bodyPr>
          <a:lstStyle/>
          <a:p>
            <a:pPr algn="ctr"/>
            <a:r>
              <a:rPr lang="es-ES" dirty="0">
                <a:latin typeface="Arial" panose="020B0604020202020204" pitchFamily="34" charset="0"/>
                <a:cs typeface="Arial" panose="020B0604020202020204" pitchFamily="34" charset="0"/>
              </a:rPr>
              <a:t>Tipos y métodos de monitoreo volcánico. </a:t>
            </a:r>
          </a:p>
          <a:p>
            <a:pPr algn="ctr"/>
            <a:r>
              <a:rPr lang="es-ES" sz="1400" dirty="0">
                <a:latin typeface="Arial" panose="020B0604020202020204" pitchFamily="34" charset="0"/>
                <a:cs typeface="Arial" panose="020B0604020202020204" pitchFamily="34" charset="0"/>
              </a:rPr>
              <a:t>Fuente: USGS</a:t>
            </a:r>
            <a:endParaRPr lang="es-EC" sz="14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64524011-D5E5-4693-B239-5B204F791201}"/>
              </a:ext>
            </a:extLst>
          </p:cNvPr>
          <p:cNvSpPr>
            <a:spLocks noGrp="1"/>
          </p:cNvSpPr>
          <p:nvPr>
            <p:ph type="sldNum" sz="quarter" idx="12"/>
          </p:nvPr>
        </p:nvSpPr>
        <p:spPr/>
        <p:txBody>
          <a:bodyPr/>
          <a:lstStyle/>
          <a:p>
            <a:fld id="{C177EADD-98D3-4FC8-9829-0BB7E7867898}" type="slidenum">
              <a:rPr lang="es-EC" smtClean="0"/>
              <a:pPr/>
              <a:t>4</a:t>
            </a:fld>
            <a:r>
              <a:rPr lang="es-EC"/>
              <a:t> de 31</a:t>
            </a:r>
            <a:endParaRPr lang="es-EC" dirty="0"/>
          </a:p>
        </p:txBody>
      </p:sp>
    </p:spTree>
    <p:extLst>
      <p:ext uri="{BB962C8B-B14F-4D97-AF65-F5344CB8AC3E}">
        <p14:creationId xmlns:p14="http://schemas.microsoft.com/office/powerpoint/2010/main" val="3793949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p:nvPr/>
        </p:nvSpPr>
        <p:spPr>
          <a:xfrm>
            <a:off x="0" y="1076960"/>
            <a:ext cx="12192000" cy="93979"/>
          </a:xfrm>
          <a:prstGeom prst="rect">
            <a:avLst/>
          </a:prstGeom>
          <a:blipFill>
            <a:blip r:embed="rId3" cstate="print"/>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pic>
        <p:nvPicPr>
          <p:cNvPr id="11" name="Picture 4" descr="Image result for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4"/>
          <p:cNvSpPr txBox="1">
            <a:spLocks/>
          </p:cNvSpPr>
          <p:nvPr/>
        </p:nvSpPr>
        <p:spPr>
          <a:xfrm>
            <a:off x="59964" y="575171"/>
            <a:ext cx="11207147" cy="615553"/>
          </a:xfrm>
          <a:prstGeom prst="rect">
            <a:avLst/>
          </a:prstGeom>
        </p:spPr>
        <p:txBody>
          <a:bodyPr wrap="square" lIns="0" tIns="0" rIns="0" bIns="0">
            <a:spAutoFit/>
          </a:bodyPr>
          <a:lstStyle>
            <a:lvl1pPr>
              <a:defRPr sz="2400" b="0" i="0" u="sng">
                <a:solidFill>
                  <a:schemeClr val="tx1"/>
                </a:solidFill>
                <a:latin typeface="Century Gothic"/>
                <a:ea typeface="+mj-ea"/>
                <a:cs typeface="Century Gothic"/>
              </a:defRPr>
            </a:lvl1pPr>
          </a:lstStyle>
          <a:p>
            <a:r>
              <a:rPr lang="es-EC" sz="4000" b="1" u="none" kern="1200" dirty="0">
                <a:solidFill>
                  <a:srgbClr val="17375E"/>
                </a:solidFill>
                <a:latin typeface="Arial"/>
                <a:cs typeface="Arial"/>
              </a:rPr>
              <a:t> </a:t>
            </a:r>
            <a:r>
              <a:rPr lang="es-EC" sz="4000" b="1" u="none" dirty="0">
                <a:solidFill>
                  <a:srgbClr val="17375E"/>
                </a:solidFill>
                <a:latin typeface="Arial"/>
                <a:cs typeface="Arial"/>
              </a:rPr>
              <a:t>Contexto del Problema</a:t>
            </a:r>
            <a:endParaRPr lang="es-EC" sz="4000" b="1" u="none" kern="1200" dirty="0">
              <a:solidFill>
                <a:srgbClr val="17375E"/>
              </a:solidFill>
              <a:latin typeface="Arial"/>
              <a:cs typeface="Arial"/>
            </a:endParaRPr>
          </a:p>
        </p:txBody>
      </p:sp>
      <p:pic>
        <p:nvPicPr>
          <p:cNvPr id="13" name="Imagen 12"/>
          <p:cNvPicPr/>
          <p:nvPr/>
        </p:nvPicPr>
        <p:blipFill>
          <a:blip r:embed="rId5">
            <a:extLst>
              <a:ext uri="{28A0092B-C50C-407E-A947-70E740481C1C}">
                <a14:useLocalDpi xmlns:a14="http://schemas.microsoft.com/office/drawing/2010/main" val="0"/>
              </a:ext>
            </a:extLst>
          </a:blip>
          <a:srcRect/>
          <a:stretch>
            <a:fillRect/>
          </a:stretch>
        </p:blipFill>
        <p:spPr bwMode="auto">
          <a:xfrm>
            <a:off x="3307265" y="1793363"/>
            <a:ext cx="5511427" cy="4548699"/>
          </a:xfrm>
          <a:prstGeom prst="rect">
            <a:avLst/>
          </a:prstGeom>
          <a:noFill/>
          <a:ln>
            <a:solidFill>
              <a:schemeClr val="tx1"/>
            </a:solidFill>
          </a:ln>
        </p:spPr>
      </p:pic>
      <p:sp>
        <p:nvSpPr>
          <p:cNvPr id="15" name="CuadroTexto 14"/>
          <p:cNvSpPr txBox="1"/>
          <p:nvPr/>
        </p:nvSpPr>
        <p:spPr>
          <a:xfrm>
            <a:off x="214313" y="1251921"/>
            <a:ext cx="11749088" cy="400110"/>
          </a:xfrm>
          <a:prstGeom prst="rect">
            <a:avLst/>
          </a:prstGeom>
          <a:noFill/>
        </p:spPr>
        <p:txBody>
          <a:bodyPr wrap="square" rtlCol="0">
            <a:spAutoFit/>
          </a:bodyPr>
          <a:lstStyle/>
          <a:p>
            <a:r>
              <a:rPr lang="es-EC" sz="2000" b="1" dirty="0">
                <a:solidFill>
                  <a:schemeClr val="tx2"/>
                </a:solidFill>
                <a:latin typeface="Arial" panose="020B0604020202020204" pitchFamily="34" charset="0"/>
                <a:cs typeface="Arial" panose="020B0604020202020204" pitchFamily="34" charset="0"/>
              </a:rPr>
              <a:t>Caso </a:t>
            </a:r>
            <a:r>
              <a:rPr lang="es-EC" b="1" dirty="0">
                <a:solidFill>
                  <a:schemeClr val="tx2"/>
                </a:solidFill>
                <a:latin typeface="Arial" panose="020B0604020202020204" pitchFamily="34" charset="0"/>
                <a:cs typeface="Arial" panose="020B0604020202020204" pitchFamily="34" charset="0"/>
              </a:rPr>
              <a:t>Específico</a:t>
            </a:r>
            <a:r>
              <a:rPr lang="es-EC" sz="2000" b="1" dirty="0">
                <a:solidFill>
                  <a:schemeClr val="tx2"/>
                </a:solidFill>
                <a:latin typeface="Arial" panose="020B0604020202020204" pitchFamily="34" charset="0"/>
                <a:cs typeface="Arial" panose="020B0604020202020204" pitchFamily="34" charset="0"/>
              </a:rPr>
              <a:t> Sismicidad </a:t>
            </a:r>
            <a:r>
              <a:rPr lang="es-EC" sz="2000" b="1" dirty="0" smtClean="0">
                <a:solidFill>
                  <a:schemeClr val="tx2"/>
                </a:solidFill>
                <a:latin typeface="Arial" panose="020B0604020202020204" pitchFamily="34" charset="0"/>
                <a:cs typeface="Arial" panose="020B0604020202020204" pitchFamily="34" charset="0"/>
              </a:rPr>
              <a:t>Volcánica</a:t>
            </a:r>
            <a:endParaRPr lang="es-EC" sz="2000" b="1"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BC6BA53F-78AE-44A4-8778-C9669D536BEA}"/>
              </a:ext>
            </a:extLst>
          </p:cNvPr>
          <p:cNvSpPr>
            <a:spLocks noGrp="1"/>
          </p:cNvSpPr>
          <p:nvPr>
            <p:ph type="sldNum" sz="quarter" idx="12"/>
          </p:nvPr>
        </p:nvSpPr>
        <p:spPr/>
        <p:txBody>
          <a:bodyPr/>
          <a:lstStyle/>
          <a:p>
            <a:fld id="{C177EADD-98D3-4FC8-9829-0BB7E7867898}" type="slidenum">
              <a:rPr lang="es-EC" smtClean="0"/>
              <a:pPr/>
              <a:t>5</a:t>
            </a:fld>
            <a:r>
              <a:rPr lang="es-EC"/>
              <a:t> de 31</a:t>
            </a:r>
            <a:endParaRPr lang="es-EC" dirty="0"/>
          </a:p>
        </p:txBody>
      </p:sp>
      <p:sp>
        <p:nvSpPr>
          <p:cNvPr id="9" name="Rectángulo 8"/>
          <p:cNvSpPr/>
          <p:nvPr/>
        </p:nvSpPr>
        <p:spPr>
          <a:xfrm>
            <a:off x="1743075" y="6445780"/>
            <a:ext cx="8801100" cy="369332"/>
          </a:xfrm>
          <a:prstGeom prst="rect">
            <a:avLst/>
          </a:prstGeom>
        </p:spPr>
        <p:txBody>
          <a:bodyPr wrap="square">
            <a:spAutoFit/>
          </a:bodyPr>
          <a:lstStyle/>
          <a:p>
            <a:pPr algn="ctr"/>
            <a:r>
              <a:rPr lang="es-EC" dirty="0"/>
              <a:t>Arquitectura del Proceso de Análisis Estadístico de Eventos Sismo Volcánicos</a:t>
            </a:r>
            <a:endParaRPr lang="es-EC" sz="1400" dirty="0"/>
          </a:p>
        </p:txBody>
      </p:sp>
    </p:spTree>
    <p:extLst>
      <p:ext uri="{BB962C8B-B14F-4D97-AF65-F5344CB8AC3E}">
        <p14:creationId xmlns:p14="http://schemas.microsoft.com/office/powerpoint/2010/main" val="2437322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p:nvPr/>
        </p:nvSpPr>
        <p:spPr>
          <a:xfrm>
            <a:off x="0" y="1076960"/>
            <a:ext cx="12192000" cy="93979"/>
          </a:xfrm>
          <a:prstGeom prst="rect">
            <a:avLst/>
          </a:prstGeom>
          <a:blipFill>
            <a:blip r:embed="rId3" cstate="print"/>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81" name="Título 4"/>
          <p:cNvSpPr>
            <a:spLocks noGrp="1"/>
          </p:cNvSpPr>
          <p:nvPr>
            <p:ph type="title"/>
          </p:nvPr>
        </p:nvSpPr>
        <p:spPr>
          <a:xfrm>
            <a:off x="59964" y="675187"/>
            <a:ext cx="11207147" cy="369332"/>
          </a:xfrm>
        </p:spPr>
        <p:txBody>
          <a:bodyPr>
            <a:normAutofit fontScale="90000"/>
          </a:bodyPr>
          <a:lstStyle/>
          <a:p>
            <a:r>
              <a:rPr lang="es-EC" b="1" u="none" kern="1200" dirty="0">
                <a:solidFill>
                  <a:srgbClr val="17375E"/>
                </a:solidFill>
                <a:latin typeface="Arial"/>
                <a:cs typeface="Arial"/>
              </a:rPr>
              <a:t> Contexto del Problema</a:t>
            </a:r>
          </a:p>
        </p:txBody>
      </p:sp>
      <p:pic>
        <p:nvPicPr>
          <p:cNvPr id="11" name="Picture 4" descr="Image result for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59964" y="1251921"/>
            <a:ext cx="7407636" cy="430887"/>
          </a:xfrm>
          <a:prstGeom prst="rect">
            <a:avLst/>
          </a:prstGeom>
          <a:noFill/>
        </p:spPr>
        <p:txBody>
          <a:bodyPr wrap="square" rtlCol="0">
            <a:spAutoFit/>
          </a:bodyPr>
          <a:lstStyle/>
          <a:p>
            <a:r>
              <a:rPr lang="es-EC" sz="2200" b="1" dirty="0">
                <a:solidFill>
                  <a:schemeClr val="tx2"/>
                </a:solidFill>
                <a:latin typeface="Arial" panose="020B0604020202020204" pitchFamily="34" charset="0"/>
                <a:cs typeface="Arial" panose="020B0604020202020204" pitchFamily="34" charset="0"/>
              </a:rPr>
              <a:t>Caso </a:t>
            </a:r>
            <a:r>
              <a:rPr lang="es-EC" sz="2000" b="1" dirty="0">
                <a:solidFill>
                  <a:schemeClr val="tx2"/>
                </a:solidFill>
                <a:latin typeface="Arial" panose="020B0604020202020204" pitchFamily="34" charset="0"/>
                <a:cs typeface="Arial" panose="020B0604020202020204" pitchFamily="34" charset="0"/>
              </a:rPr>
              <a:t>Específico</a:t>
            </a:r>
            <a:r>
              <a:rPr lang="es-EC" sz="2200" b="1" dirty="0">
                <a:solidFill>
                  <a:schemeClr val="tx2"/>
                </a:solidFill>
                <a:latin typeface="Arial" panose="020B0604020202020204" pitchFamily="34" charset="0"/>
                <a:cs typeface="Arial" panose="020B0604020202020204" pitchFamily="34" charset="0"/>
              </a:rPr>
              <a:t> Sismicidad Volcánica</a:t>
            </a:r>
            <a:endParaRPr lang="es-EC" sz="2200" b="1" dirty="0">
              <a:latin typeface="Arial" panose="020B0604020202020204" pitchFamily="34" charset="0"/>
              <a:cs typeface="Arial" panose="020B0604020202020204" pitchFamily="34" charset="0"/>
            </a:endParaRPr>
          </a:p>
        </p:txBody>
      </p:sp>
      <p:sp>
        <p:nvSpPr>
          <p:cNvPr id="7" name="Rectángulo 6"/>
          <p:cNvSpPr/>
          <p:nvPr/>
        </p:nvSpPr>
        <p:spPr>
          <a:xfrm>
            <a:off x="2446986" y="6474356"/>
            <a:ext cx="6813392" cy="369332"/>
          </a:xfrm>
          <a:prstGeom prst="rect">
            <a:avLst/>
          </a:prstGeom>
        </p:spPr>
        <p:txBody>
          <a:bodyPr wrap="square">
            <a:spAutoFit/>
          </a:bodyPr>
          <a:lstStyle/>
          <a:p>
            <a:pPr algn="ctr"/>
            <a:r>
              <a:rPr lang="es-EC" dirty="0"/>
              <a:t>Flujo del Proceso de Análisis </a:t>
            </a:r>
            <a:r>
              <a:rPr lang="es-EC" dirty="0">
                <a:latin typeface="Arial" panose="020B0604020202020204" pitchFamily="34" charset="0"/>
                <a:cs typeface="Arial" panose="020B0604020202020204" pitchFamily="34" charset="0"/>
              </a:rPr>
              <a:t>Estadístico</a:t>
            </a:r>
            <a:r>
              <a:rPr lang="es-EC" dirty="0"/>
              <a:t> de Eventos Sismo Volcánicos </a:t>
            </a:r>
            <a:endParaRPr lang="es-EC" sz="1400" dirty="0"/>
          </a:p>
        </p:txBody>
      </p:sp>
      <p:pic>
        <p:nvPicPr>
          <p:cNvPr id="21" name="Imagen 20"/>
          <p:cNvPicPr/>
          <p:nvPr/>
        </p:nvPicPr>
        <p:blipFill>
          <a:blip r:embed="rId5"/>
          <a:stretch>
            <a:fillRect/>
          </a:stretch>
        </p:blipFill>
        <p:spPr>
          <a:xfrm>
            <a:off x="2554980" y="1768056"/>
            <a:ext cx="6555769" cy="4579880"/>
          </a:xfrm>
          <a:prstGeom prst="rect">
            <a:avLst/>
          </a:prstGeom>
          <a:ln>
            <a:solidFill>
              <a:schemeClr val="tx1"/>
            </a:solidFill>
          </a:ln>
        </p:spPr>
      </p:pic>
      <p:sp>
        <p:nvSpPr>
          <p:cNvPr id="4" name="Slide Number Placeholder 3">
            <a:extLst>
              <a:ext uri="{FF2B5EF4-FFF2-40B4-BE49-F238E27FC236}">
                <a16:creationId xmlns:a16="http://schemas.microsoft.com/office/drawing/2014/main" id="{B3793FC0-46B2-47B3-AED4-258E292A8EEB}"/>
              </a:ext>
            </a:extLst>
          </p:cNvPr>
          <p:cNvSpPr>
            <a:spLocks noGrp="1"/>
          </p:cNvSpPr>
          <p:nvPr>
            <p:ph type="sldNum" sz="quarter" idx="12"/>
          </p:nvPr>
        </p:nvSpPr>
        <p:spPr/>
        <p:txBody>
          <a:bodyPr/>
          <a:lstStyle/>
          <a:p>
            <a:fld id="{C177EADD-98D3-4FC8-9829-0BB7E7867898}" type="slidenum">
              <a:rPr lang="es-EC" smtClean="0"/>
              <a:pPr/>
              <a:t>6</a:t>
            </a:fld>
            <a:r>
              <a:rPr lang="es-EC"/>
              <a:t> de 31</a:t>
            </a:r>
            <a:endParaRPr lang="es-EC" dirty="0"/>
          </a:p>
        </p:txBody>
      </p:sp>
    </p:spTree>
    <p:extLst>
      <p:ext uri="{BB962C8B-B14F-4D97-AF65-F5344CB8AC3E}">
        <p14:creationId xmlns:p14="http://schemas.microsoft.com/office/powerpoint/2010/main" val="1454013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18"/>
          <p:cNvSpPr/>
          <p:nvPr/>
        </p:nvSpPr>
        <p:spPr>
          <a:xfrm>
            <a:off x="1071884" y="2033016"/>
            <a:ext cx="9900916" cy="405384"/>
          </a:xfrm>
          <a:prstGeom prst="rect">
            <a:avLst/>
          </a:prstGeom>
          <a:blipFill>
            <a:blip r:embed="rId3" cstate="print"/>
            <a:stretch>
              <a:fillRect/>
            </a:stretch>
          </a:blipFill>
        </p:spPr>
        <p:txBody>
          <a:bodyPr wrap="square" lIns="0" tIns="0" rIns="0" bIns="0" rtlCol="0"/>
          <a:lstStyle/>
          <a:p>
            <a:endParaRPr/>
          </a:p>
        </p:txBody>
      </p:sp>
      <p:sp>
        <p:nvSpPr>
          <p:cNvPr id="17" name="object 17"/>
          <p:cNvSpPr/>
          <p:nvPr/>
        </p:nvSpPr>
        <p:spPr>
          <a:xfrm>
            <a:off x="0" y="1076960"/>
            <a:ext cx="12192000" cy="93979"/>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65" name="object 19"/>
          <p:cNvSpPr/>
          <p:nvPr/>
        </p:nvSpPr>
        <p:spPr>
          <a:xfrm>
            <a:off x="896161" y="1710532"/>
            <a:ext cx="175724" cy="213360"/>
          </a:xfrm>
          <a:prstGeom prst="rect">
            <a:avLst/>
          </a:prstGeom>
          <a:blipFill>
            <a:blip r:embed="rId5" cstate="print"/>
            <a:stretch>
              <a:fillRect/>
            </a:stretch>
          </a:blipFill>
        </p:spPr>
        <p:txBody>
          <a:bodyPr wrap="square" lIns="0" tIns="0" rIns="0" bIns="0" rtlCol="0"/>
          <a:lstStyle/>
          <a:p>
            <a:endParaRPr/>
          </a:p>
        </p:txBody>
      </p:sp>
      <p:sp>
        <p:nvSpPr>
          <p:cNvPr id="66" name="object 20"/>
          <p:cNvSpPr/>
          <p:nvPr/>
        </p:nvSpPr>
        <p:spPr>
          <a:xfrm>
            <a:off x="896158" y="2169256"/>
            <a:ext cx="165155" cy="193548"/>
          </a:xfrm>
          <a:prstGeom prst="rect">
            <a:avLst/>
          </a:prstGeom>
          <a:blipFill>
            <a:blip r:embed="rId5" cstate="print"/>
            <a:stretch>
              <a:fillRect/>
            </a:stretch>
          </a:blipFill>
        </p:spPr>
        <p:txBody>
          <a:bodyPr wrap="square" lIns="0" tIns="0" rIns="0" bIns="0" rtlCol="0"/>
          <a:lstStyle/>
          <a:p>
            <a:endParaRPr/>
          </a:p>
        </p:txBody>
      </p:sp>
      <p:sp>
        <p:nvSpPr>
          <p:cNvPr id="67" name="object 21"/>
          <p:cNvSpPr/>
          <p:nvPr/>
        </p:nvSpPr>
        <p:spPr>
          <a:xfrm>
            <a:off x="896161" y="2588356"/>
            <a:ext cx="175724" cy="213360"/>
          </a:xfrm>
          <a:prstGeom prst="rect">
            <a:avLst/>
          </a:prstGeom>
          <a:blipFill>
            <a:blip r:embed="rId5" cstate="print"/>
            <a:stretch>
              <a:fillRect/>
            </a:stretch>
          </a:blipFill>
        </p:spPr>
        <p:txBody>
          <a:bodyPr wrap="square" lIns="0" tIns="0" rIns="0" bIns="0" rtlCol="0"/>
          <a:lstStyle/>
          <a:p>
            <a:endParaRPr/>
          </a:p>
        </p:txBody>
      </p:sp>
      <p:sp>
        <p:nvSpPr>
          <p:cNvPr id="68" name="object 22"/>
          <p:cNvSpPr/>
          <p:nvPr/>
        </p:nvSpPr>
        <p:spPr>
          <a:xfrm>
            <a:off x="896161" y="3027268"/>
            <a:ext cx="175724" cy="213360"/>
          </a:xfrm>
          <a:prstGeom prst="rect">
            <a:avLst/>
          </a:prstGeom>
          <a:blipFill>
            <a:blip r:embed="rId5" cstate="print"/>
            <a:stretch>
              <a:fillRect/>
            </a:stretch>
          </a:blipFill>
        </p:spPr>
        <p:txBody>
          <a:bodyPr wrap="square" lIns="0" tIns="0" rIns="0" bIns="0" rtlCol="0"/>
          <a:lstStyle/>
          <a:p>
            <a:endParaRPr/>
          </a:p>
        </p:txBody>
      </p:sp>
      <p:sp>
        <p:nvSpPr>
          <p:cNvPr id="69" name="object 23"/>
          <p:cNvSpPr/>
          <p:nvPr/>
        </p:nvSpPr>
        <p:spPr>
          <a:xfrm>
            <a:off x="896161" y="3466179"/>
            <a:ext cx="175724" cy="213360"/>
          </a:xfrm>
          <a:prstGeom prst="rect">
            <a:avLst/>
          </a:prstGeom>
          <a:blipFill>
            <a:blip r:embed="rId5" cstate="print"/>
            <a:stretch>
              <a:fillRect/>
            </a:stretch>
          </a:blipFill>
        </p:spPr>
        <p:txBody>
          <a:bodyPr wrap="square" lIns="0" tIns="0" rIns="0" bIns="0" rtlCol="0"/>
          <a:lstStyle/>
          <a:p>
            <a:endParaRPr/>
          </a:p>
        </p:txBody>
      </p:sp>
      <p:sp>
        <p:nvSpPr>
          <p:cNvPr id="70" name="object 24"/>
          <p:cNvSpPr txBox="1"/>
          <p:nvPr/>
        </p:nvSpPr>
        <p:spPr>
          <a:xfrm>
            <a:off x="1186479" y="1543295"/>
            <a:ext cx="10996631" cy="4908780"/>
          </a:xfrm>
          <a:prstGeom prst="rect">
            <a:avLst/>
          </a:prstGeom>
        </p:spPr>
        <p:txBody>
          <a:bodyPr vert="horz" wrap="square" lIns="0" tIns="85090" rIns="0" bIns="0" rtlCol="0">
            <a:spAutoFit/>
          </a:bodyPr>
          <a:lstStyle/>
          <a:p>
            <a:pPr marL="52705">
              <a:spcBef>
                <a:spcPts val="670"/>
              </a:spcBef>
            </a:pPr>
            <a:r>
              <a:rPr lang="es-EC" sz="2400" b="1" spc="-5" dirty="0">
                <a:solidFill>
                  <a:srgbClr val="17375E"/>
                </a:solidFill>
                <a:latin typeface="Arial"/>
                <a:cs typeface="Arial"/>
              </a:rPr>
              <a:t>Contexto del Problema</a:t>
            </a:r>
            <a:endParaRPr sz="2400" dirty="0">
              <a:latin typeface="Arial"/>
              <a:cs typeface="Arial"/>
            </a:endParaRPr>
          </a:p>
          <a:p>
            <a:pPr marL="52705">
              <a:spcBef>
                <a:spcPts val="580"/>
              </a:spcBef>
            </a:pPr>
            <a:r>
              <a:rPr lang="es-EC" sz="2400" b="1" spc="-5" dirty="0">
                <a:solidFill>
                  <a:srgbClr val="17375E"/>
                </a:solidFill>
                <a:latin typeface="Arial"/>
                <a:cs typeface="Arial"/>
              </a:rPr>
              <a:t>Planteamiento del Problema</a:t>
            </a:r>
          </a:p>
          <a:p>
            <a:pPr marL="52705">
              <a:spcBef>
                <a:spcPts val="580"/>
              </a:spcBef>
            </a:pPr>
            <a:r>
              <a:rPr lang="es-EC" sz="2400" b="1" spc="-5" dirty="0">
                <a:solidFill>
                  <a:srgbClr val="17375E"/>
                </a:solidFill>
                <a:latin typeface="Arial"/>
                <a:cs typeface="Arial"/>
              </a:rPr>
              <a:t>Objetivos</a:t>
            </a:r>
          </a:p>
          <a:p>
            <a:pPr marL="52705">
              <a:spcBef>
                <a:spcPts val="580"/>
              </a:spcBef>
            </a:pPr>
            <a:r>
              <a:rPr lang="es-EC" sz="2400" b="1" spc="-5" dirty="0">
                <a:solidFill>
                  <a:srgbClr val="17375E"/>
                </a:solidFill>
                <a:latin typeface="Arial"/>
                <a:cs typeface="Arial"/>
              </a:rPr>
              <a:t>Hipótesis y Alcance</a:t>
            </a:r>
            <a:endParaRPr lang="es-EC" sz="2400" dirty="0">
              <a:latin typeface="Arial"/>
              <a:cs typeface="Arial"/>
            </a:endParaRPr>
          </a:p>
          <a:p>
            <a:pPr marL="52705">
              <a:spcBef>
                <a:spcPts val="580"/>
              </a:spcBef>
            </a:pPr>
            <a:r>
              <a:rPr lang="es-ES" sz="2400" b="1" spc="-5" dirty="0">
                <a:solidFill>
                  <a:srgbClr val="17375E"/>
                </a:solidFill>
                <a:latin typeface="Arial"/>
                <a:cs typeface="Arial"/>
              </a:rPr>
              <a:t>Revisión inicial de literatura</a:t>
            </a:r>
          </a:p>
          <a:p>
            <a:pPr marL="52705">
              <a:spcBef>
                <a:spcPts val="580"/>
              </a:spcBef>
            </a:pPr>
            <a:r>
              <a:rPr lang="es-ES" sz="2400" b="1" spc="-5" dirty="0">
                <a:solidFill>
                  <a:srgbClr val="17375E"/>
                </a:solidFill>
                <a:latin typeface="Arial"/>
                <a:cs typeface="Arial"/>
              </a:rPr>
              <a:t>Arquitectura de Solución</a:t>
            </a:r>
          </a:p>
          <a:p>
            <a:pPr marL="52705">
              <a:spcBef>
                <a:spcPts val="580"/>
              </a:spcBef>
            </a:pPr>
            <a:r>
              <a:rPr lang="es-ES" sz="2400" b="1" spc="-5" dirty="0">
                <a:solidFill>
                  <a:srgbClr val="17375E"/>
                </a:solidFill>
                <a:latin typeface="Arial"/>
                <a:cs typeface="Arial"/>
              </a:rPr>
              <a:t>Desarrollo de la aplicación BI</a:t>
            </a:r>
          </a:p>
          <a:p>
            <a:pPr marL="52705">
              <a:spcBef>
                <a:spcPts val="580"/>
              </a:spcBef>
            </a:pPr>
            <a:r>
              <a:rPr lang="es-ES" sz="2400" b="1" spc="-5" dirty="0">
                <a:solidFill>
                  <a:srgbClr val="17375E"/>
                </a:solidFill>
                <a:latin typeface="Arial"/>
                <a:cs typeface="Arial"/>
              </a:rPr>
              <a:t>Sistema Propuesto</a:t>
            </a:r>
          </a:p>
          <a:p>
            <a:pPr marL="52705" marR="5957570">
              <a:lnSpc>
                <a:spcPct val="120000"/>
              </a:lnSpc>
            </a:pPr>
            <a:r>
              <a:rPr lang="es-ES" sz="2400" b="1" spc="-5" dirty="0">
                <a:solidFill>
                  <a:srgbClr val="17375E"/>
                </a:solidFill>
                <a:latin typeface="Arial"/>
                <a:cs typeface="Arial"/>
              </a:rPr>
              <a:t>Resultados Obtenidos</a:t>
            </a:r>
          </a:p>
          <a:p>
            <a:pPr marL="52705" marR="5957570">
              <a:lnSpc>
                <a:spcPct val="120000"/>
              </a:lnSpc>
            </a:pPr>
            <a:r>
              <a:rPr lang="es-ES" sz="2400" b="1" spc="-5" dirty="0">
                <a:solidFill>
                  <a:srgbClr val="17375E"/>
                </a:solidFill>
                <a:latin typeface="Arial"/>
                <a:cs typeface="Arial"/>
              </a:rPr>
              <a:t>Conclusiones y Futuras líneas de trabajo</a:t>
            </a:r>
          </a:p>
        </p:txBody>
      </p:sp>
      <p:sp>
        <p:nvSpPr>
          <p:cNvPr id="71" name="object 25"/>
          <p:cNvSpPr/>
          <p:nvPr/>
        </p:nvSpPr>
        <p:spPr>
          <a:xfrm>
            <a:off x="896161" y="3905091"/>
            <a:ext cx="175724" cy="213360"/>
          </a:xfrm>
          <a:prstGeom prst="rect">
            <a:avLst/>
          </a:prstGeom>
          <a:blipFill>
            <a:blip r:embed="rId5" cstate="print"/>
            <a:stretch>
              <a:fillRect/>
            </a:stretch>
          </a:blipFill>
        </p:spPr>
        <p:txBody>
          <a:bodyPr wrap="square" lIns="0" tIns="0" rIns="0" bIns="0" rtlCol="0"/>
          <a:lstStyle/>
          <a:p>
            <a:endParaRPr/>
          </a:p>
        </p:txBody>
      </p:sp>
      <p:sp>
        <p:nvSpPr>
          <p:cNvPr id="72" name="object 26"/>
          <p:cNvSpPr txBox="1">
            <a:spLocks/>
          </p:cNvSpPr>
          <p:nvPr/>
        </p:nvSpPr>
        <p:spPr>
          <a:xfrm>
            <a:off x="896158" y="607157"/>
            <a:ext cx="1942188" cy="382156"/>
          </a:xfrm>
          <a:prstGeom prst="rect">
            <a:avLst/>
          </a:prstGeom>
        </p:spPr>
        <p:txBody>
          <a:bodyPr vert="horz" wrap="square" lIns="0" tIns="12700" rIns="0" bIns="0" rtlCol="0">
            <a:spAutoFit/>
          </a:bodyPr>
          <a:lstStyle>
            <a:lvl1pPr>
              <a:defRPr sz="2400" b="0" i="0" u="sng">
                <a:solidFill>
                  <a:schemeClr val="tx1"/>
                </a:solidFill>
                <a:latin typeface="Century Gothic"/>
                <a:ea typeface="+mj-ea"/>
                <a:cs typeface="Century Gothic"/>
              </a:defRPr>
            </a:lvl1pPr>
          </a:lstStyle>
          <a:p>
            <a:pPr marL="12700">
              <a:spcBef>
                <a:spcPts val="100"/>
              </a:spcBef>
            </a:pPr>
            <a:r>
              <a:rPr lang="es-EC" b="1" u="none" dirty="0">
                <a:solidFill>
                  <a:srgbClr val="17375E"/>
                </a:solidFill>
                <a:latin typeface="Arial"/>
                <a:cs typeface="Arial"/>
              </a:rPr>
              <a:t>AGENDA</a:t>
            </a:r>
          </a:p>
        </p:txBody>
      </p:sp>
      <p:sp>
        <p:nvSpPr>
          <p:cNvPr id="74" name="object 25"/>
          <p:cNvSpPr/>
          <p:nvPr/>
        </p:nvSpPr>
        <p:spPr>
          <a:xfrm>
            <a:off x="891076" y="4358640"/>
            <a:ext cx="175724" cy="213360"/>
          </a:xfrm>
          <a:prstGeom prst="rect">
            <a:avLst/>
          </a:prstGeom>
          <a:blipFill>
            <a:blip r:embed="rId5" cstate="print"/>
            <a:stretch>
              <a:fillRect/>
            </a:stretch>
          </a:blipFill>
        </p:spPr>
        <p:txBody>
          <a:bodyPr wrap="square" lIns="0" tIns="0" rIns="0" bIns="0" rtlCol="0"/>
          <a:lstStyle/>
          <a:p>
            <a:endParaRPr/>
          </a:p>
        </p:txBody>
      </p:sp>
      <p:sp>
        <p:nvSpPr>
          <p:cNvPr id="75" name="object 25"/>
          <p:cNvSpPr/>
          <p:nvPr/>
        </p:nvSpPr>
        <p:spPr>
          <a:xfrm>
            <a:off x="891076" y="4815840"/>
            <a:ext cx="175724" cy="213360"/>
          </a:xfrm>
          <a:prstGeom prst="rect">
            <a:avLst/>
          </a:prstGeom>
          <a:blipFill>
            <a:blip r:embed="rId5" cstate="print"/>
            <a:stretch>
              <a:fillRect/>
            </a:stretch>
          </a:blipFill>
        </p:spPr>
        <p:txBody>
          <a:bodyPr wrap="square" lIns="0" tIns="0" rIns="0" bIns="0" rtlCol="0"/>
          <a:lstStyle/>
          <a:p>
            <a:endParaRPr/>
          </a:p>
        </p:txBody>
      </p:sp>
      <p:pic>
        <p:nvPicPr>
          <p:cNvPr id="19" name="Picture 4" descr="Image result for ESP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sp>
        <p:nvSpPr>
          <p:cNvPr id="16" name="object 25"/>
          <p:cNvSpPr/>
          <p:nvPr/>
        </p:nvSpPr>
        <p:spPr>
          <a:xfrm>
            <a:off x="891076" y="5273040"/>
            <a:ext cx="175724" cy="213360"/>
          </a:xfrm>
          <a:prstGeom prst="rect">
            <a:avLst/>
          </a:prstGeom>
          <a:blipFill>
            <a:blip r:embed="rId5" cstate="print"/>
            <a:stretch>
              <a:fillRect/>
            </a:stretch>
          </a:blipFill>
        </p:spPr>
        <p:txBody>
          <a:bodyPr wrap="square" lIns="0" tIns="0" rIns="0" bIns="0" rtlCol="0"/>
          <a:lstStyle/>
          <a:p>
            <a:endParaRPr/>
          </a:p>
        </p:txBody>
      </p:sp>
      <p:sp>
        <p:nvSpPr>
          <p:cNvPr id="3" name="Slide Number Placeholder 2">
            <a:extLst>
              <a:ext uri="{FF2B5EF4-FFF2-40B4-BE49-F238E27FC236}">
                <a16:creationId xmlns:a16="http://schemas.microsoft.com/office/drawing/2014/main" id="{7BAF8705-56FA-4F8C-A55A-A55B7D5A7B31}"/>
              </a:ext>
            </a:extLst>
          </p:cNvPr>
          <p:cNvSpPr>
            <a:spLocks noGrp="1"/>
          </p:cNvSpPr>
          <p:nvPr>
            <p:ph type="sldNum" sz="quarter" idx="12"/>
          </p:nvPr>
        </p:nvSpPr>
        <p:spPr/>
        <p:txBody>
          <a:bodyPr/>
          <a:lstStyle/>
          <a:p>
            <a:fld id="{C177EADD-98D3-4FC8-9829-0BB7E7867898}" type="slidenum">
              <a:rPr lang="es-EC" smtClean="0"/>
              <a:pPr/>
              <a:t>7</a:t>
            </a:fld>
            <a:r>
              <a:rPr lang="es-EC"/>
              <a:t> de 31</a:t>
            </a:r>
            <a:endParaRPr lang="es-EC" dirty="0"/>
          </a:p>
        </p:txBody>
      </p:sp>
      <p:sp>
        <p:nvSpPr>
          <p:cNvPr id="21" name="object 25"/>
          <p:cNvSpPr/>
          <p:nvPr/>
        </p:nvSpPr>
        <p:spPr>
          <a:xfrm>
            <a:off x="893350" y="5684749"/>
            <a:ext cx="175724" cy="213360"/>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56164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p:nvPr/>
        </p:nvSpPr>
        <p:spPr>
          <a:xfrm>
            <a:off x="0" y="1076960"/>
            <a:ext cx="12192000" cy="93979"/>
          </a:xfrm>
          <a:prstGeom prst="rect">
            <a:avLst/>
          </a:prstGeom>
          <a:blipFill>
            <a:blip r:embed="rId3" cstate="print"/>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pic>
        <p:nvPicPr>
          <p:cNvPr id="11" name="Picture 4" descr="Image result for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4"/>
          <p:cNvSpPr txBox="1">
            <a:spLocks/>
          </p:cNvSpPr>
          <p:nvPr/>
        </p:nvSpPr>
        <p:spPr>
          <a:xfrm>
            <a:off x="59964" y="675187"/>
            <a:ext cx="11207147" cy="369332"/>
          </a:xfrm>
          <a:prstGeom prst="rect">
            <a:avLst/>
          </a:prstGeom>
        </p:spPr>
        <p:txBody>
          <a:bodyPr wrap="square" lIns="0" tIns="0" rIns="0" bIns="0">
            <a:spAutoFit/>
          </a:bodyPr>
          <a:lstStyle>
            <a:lvl1pPr>
              <a:defRPr sz="2400" b="0" i="0" u="sng">
                <a:solidFill>
                  <a:schemeClr val="tx1"/>
                </a:solidFill>
                <a:latin typeface="Century Gothic"/>
                <a:ea typeface="+mj-ea"/>
                <a:cs typeface="Century Gothic"/>
              </a:defRPr>
            </a:lvl1pPr>
          </a:lstStyle>
          <a:p>
            <a:r>
              <a:rPr lang="es-EC" b="1" u="none" kern="1200">
                <a:solidFill>
                  <a:srgbClr val="17375E"/>
                </a:solidFill>
                <a:latin typeface="Arial"/>
                <a:cs typeface="Arial"/>
              </a:rPr>
              <a:t> Planteamiento del Problema</a:t>
            </a:r>
            <a:endParaRPr lang="es-EC" b="1" u="none" kern="1200" dirty="0">
              <a:solidFill>
                <a:srgbClr val="17375E"/>
              </a:solidFill>
              <a:latin typeface="Arial"/>
              <a:cs typeface="Arial"/>
            </a:endParaRPr>
          </a:p>
        </p:txBody>
      </p:sp>
      <p:pic>
        <p:nvPicPr>
          <p:cNvPr id="12" name="Imagen 11"/>
          <p:cNvPicPr/>
          <p:nvPr/>
        </p:nvPicPr>
        <p:blipFill>
          <a:blip r:embed="rId5">
            <a:extLst>
              <a:ext uri="{28A0092B-C50C-407E-A947-70E740481C1C}">
                <a14:useLocalDpi xmlns:a14="http://schemas.microsoft.com/office/drawing/2010/main" val="0"/>
              </a:ext>
            </a:extLst>
          </a:blip>
          <a:srcRect/>
          <a:stretch>
            <a:fillRect/>
          </a:stretch>
        </p:blipFill>
        <p:spPr bwMode="auto">
          <a:xfrm>
            <a:off x="1572872" y="1650923"/>
            <a:ext cx="9088880" cy="5136562"/>
          </a:xfrm>
          <a:prstGeom prst="rect">
            <a:avLst/>
          </a:prstGeom>
          <a:noFill/>
        </p:spPr>
      </p:pic>
      <p:sp>
        <p:nvSpPr>
          <p:cNvPr id="10" name="CuadroTexto 9"/>
          <p:cNvSpPr txBox="1"/>
          <p:nvPr/>
        </p:nvSpPr>
        <p:spPr>
          <a:xfrm>
            <a:off x="126463" y="1168796"/>
            <a:ext cx="11903438" cy="400110"/>
          </a:xfrm>
          <a:prstGeom prst="rect">
            <a:avLst/>
          </a:prstGeom>
          <a:noFill/>
        </p:spPr>
        <p:txBody>
          <a:bodyPr wrap="square" rtlCol="0">
            <a:spAutoFit/>
          </a:bodyPr>
          <a:lstStyle/>
          <a:p>
            <a:pPr algn="ctr"/>
            <a:r>
              <a:rPr lang="es-ES" sz="2000" b="1" dirty="0">
                <a:solidFill>
                  <a:schemeClr val="tx2"/>
                </a:solidFill>
                <a:latin typeface="Arial" panose="020B0604020202020204" pitchFamily="34" charset="0"/>
                <a:cs typeface="Arial" panose="020B0604020202020204" pitchFamily="34" charset="0"/>
              </a:rPr>
              <a:t>Diagrama de Causa y Efecto</a:t>
            </a:r>
          </a:p>
        </p:txBody>
      </p:sp>
      <p:sp>
        <p:nvSpPr>
          <p:cNvPr id="3" name="Slide Number Placeholder 2">
            <a:extLst>
              <a:ext uri="{FF2B5EF4-FFF2-40B4-BE49-F238E27FC236}">
                <a16:creationId xmlns:a16="http://schemas.microsoft.com/office/drawing/2014/main" id="{90911173-37D9-49F8-A52F-68E715EF66A7}"/>
              </a:ext>
            </a:extLst>
          </p:cNvPr>
          <p:cNvSpPr>
            <a:spLocks noGrp="1"/>
          </p:cNvSpPr>
          <p:nvPr>
            <p:ph type="sldNum" sz="quarter" idx="12"/>
          </p:nvPr>
        </p:nvSpPr>
        <p:spPr/>
        <p:txBody>
          <a:bodyPr/>
          <a:lstStyle/>
          <a:p>
            <a:fld id="{C177EADD-98D3-4FC8-9829-0BB7E7867898}" type="slidenum">
              <a:rPr lang="es-EC" smtClean="0"/>
              <a:pPr/>
              <a:t>8</a:t>
            </a:fld>
            <a:r>
              <a:rPr lang="es-EC"/>
              <a:t> de 31</a:t>
            </a:r>
            <a:endParaRPr lang="es-EC" dirty="0"/>
          </a:p>
        </p:txBody>
      </p:sp>
    </p:spTree>
    <p:extLst>
      <p:ext uri="{BB962C8B-B14F-4D97-AF65-F5344CB8AC3E}">
        <p14:creationId xmlns:p14="http://schemas.microsoft.com/office/powerpoint/2010/main" val="1421505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18"/>
          <p:cNvSpPr/>
          <p:nvPr/>
        </p:nvSpPr>
        <p:spPr>
          <a:xfrm>
            <a:off x="1071884" y="2490216"/>
            <a:ext cx="9900916" cy="405384"/>
          </a:xfrm>
          <a:prstGeom prst="rect">
            <a:avLst/>
          </a:prstGeom>
          <a:blipFill>
            <a:blip r:embed="rId3" cstate="print"/>
            <a:stretch>
              <a:fillRect/>
            </a:stretch>
          </a:blipFill>
        </p:spPr>
        <p:txBody>
          <a:bodyPr wrap="square" lIns="0" tIns="0" rIns="0" bIns="0" rtlCol="0"/>
          <a:lstStyle/>
          <a:p>
            <a:endParaRPr/>
          </a:p>
        </p:txBody>
      </p:sp>
      <p:sp>
        <p:nvSpPr>
          <p:cNvPr id="17" name="object 17"/>
          <p:cNvSpPr/>
          <p:nvPr/>
        </p:nvSpPr>
        <p:spPr>
          <a:xfrm>
            <a:off x="0" y="1076960"/>
            <a:ext cx="12192000" cy="93979"/>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0" y="1103630"/>
            <a:ext cx="12183110" cy="0"/>
          </a:xfrm>
          <a:custGeom>
            <a:avLst/>
            <a:gdLst/>
            <a:ahLst/>
            <a:cxnLst/>
            <a:rect l="l" t="t" r="r" b="b"/>
            <a:pathLst>
              <a:path w="12183110">
                <a:moveTo>
                  <a:pt x="0" y="0"/>
                </a:moveTo>
                <a:lnTo>
                  <a:pt x="12183110" y="0"/>
                </a:lnTo>
              </a:path>
            </a:pathLst>
          </a:custGeom>
          <a:ln w="7620">
            <a:solidFill>
              <a:srgbClr val="585858"/>
            </a:solidFill>
          </a:ln>
        </p:spPr>
        <p:txBody>
          <a:bodyPr wrap="square" lIns="0" tIns="0" rIns="0" bIns="0" rtlCol="0"/>
          <a:lstStyle/>
          <a:p>
            <a:endParaRPr/>
          </a:p>
        </p:txBody>
      </p:sp>
      <p:sp>
        <p:nvSpPr>
          <p:cNvPr id="65" name="object 19"/>
          <p:cNvSpPr/>
          <p:nvPr/>
        </p:nvSpPr>
        <p:spPr>
          <a:xfrm>
            <a:off x="896161" y="1710532"/>
            <a:ext cx="175724" cy="213360"/>
          </a:xfrm>
          <a:prstGeom prst="rect">
            <a:avLst/>
          </a:prstGeom>
          <a:blipFill>
            <a:blip r:embed="rId5" cstate="print"/>
            <a:stretch>
              <a:fillRect/>
            </a:stretch>
          </a:blipFill>
        </p:spPr>
        <p:txBody>
          <a:bodyPr wrap="square" lIns="0" tIns="0" rIns="0" bIns="0" rtlCol="0"/>
          <a:lstStyle/>
          <a:p>
            <a:endParaRPr/>
          </a:p>
        </p:txBody>
      </p:sp>
      <p:sp>
        <p:nvSpPr>
          <p:cNvPr id="66" name="object 20"/>
          <p:cNvSpPr/>
          <p:nvPr/>
        </p:nvSpPr>
        <p:spPr>
          <a:xfrm>
            <a:off x="896158" y="2169256"/>
            <a:ext cx="165155" cy="193548"/>
          </a:xfrm>
          <a:prstGeom prst="rect">
            <a:avLst/>
          </a:prstGeom>
          <a:blipFill>
            <a:blip r:embed="rId5" cstate="print"/>
            <a:stretch>
              <a:fillRect/>
            </a:stretch>
          </a:blipFill>
        </p:spPr>
        <p:txBody>
          <a:bodyPr wrap="square" lIns="0" tIns="0" rIns="0" bIns="0" rtlCol="0"/>
          <a:lstStyle/>
          <a:p>
            <a:endParaRPr/>
          </a:p>
        </p:txBody>
      </p:sp>
      <p:sp>
        <p:nvSpPr>
          <p:cNvPr id="67" name="object 21"/>
          <p:cNvSpPr/>
          <p:nvPr/>
        </p:nvSpPr>
        <p:spPr>
          <a:xfrm>
            <a:off x="896161" y="2588356"/>
            <a:ext cx="175724" cy="213360"/>
          </a:xfrm>
          <a:prstGeom prst="rect">
            <a:avLst/>
          </a:prstGeom>
          <a:blipFill>
            <a:blip r:embed="rId5" cstate="print"/>
            <a:stretch>
              <a:fillRect/>
            </a:stretch>
          </a:blipFill>
        </p:spPr>
        <p:txBody>
          <a:bodyPr wrap="square" lIns="0" tIns="0" rIns="0" bIns="0" rtlCol="0"/>
          <a:lstStyle/>
          <a:p>
            <a:endParaRPr/>
          </a:p>
        </p:txBody>
      </p:sp>
      <p:sp>
        <p:nvSpPr>
          <p:cNvPr id="68" name="object 22"/>
          <p:cNvSpPr/>
          <p:nvPr/>
        </p:nvSpPr>
        <p:spPr>
          <a:xfrm>
            <a:off x="896161" y="3027268"/>
            <a:ext cx="175724" cy="213360"/>
          </a:xfrm>
          <a:prstGeom prst="rect">
            <a:avLst/>
          </a:prstGeom>
          <a:blipFill>
            <a:blip r:embed="rId5" cstate="print"/>
            <a:stretch>
              <a:fillRect/>
            </a:stretch>
          </a:blipFill>
        </p:spPr>
        <p:txBody>
          <a:bodyPr wrap="square" lIns="0" tIns="0" rIns="0" bIns="0" rtlCol="0"/>
          <a:lstStyle/>
          <a:p>
            <a:endParaRPr/>
          </a:p>
        </p:txBody>
      </p:sp>
      <p:sp>
        <p:nvSpPr>
          <p:cNvPr id="69" name="object 23"/>
          <p:cNvSpPr/>
          <p:nvPr/>
        </p:nvSpPr>
        <p:spPr>
          <a:xfrm>
            <a:off x="896161" y="3466179"/>
            <a:ext cx="175724" cy="213360"/>
          </a:xfrm>
          <a:prstGeom prst="rect">
            <a:avLst/>
          </a:prstGeom>
          <a:blipFill>
            <a:blip r:embed="rId5" cstate="print"/>
            <a:stretch>
              <a:fillRect/>
            </a:stretch>
          </a:blipFill>
        </p:spPr>
        <p:txBody>
          <a:bodyPr wrap="square" lIns="0" tIns="0" rIns="0" bIns="0" rtlCol="0"/>
          <a:lstStyle/>
          <a:p>
            <a:endParaRPr/>
          </a:p>
        </p:txBody>
      </p:sp>
      <p:sp>
        <p:nvSpPr>
          <p:cNvPr id="70" name="object 24"/>
          <p:cNvSpPr txBox="1"/>
          <p:nvPr/>
        </p:nvSpPr>
        <p:spPr>
          <a:xfrm>
            <a:off x="1186479" y="1543295"/>
            <a:ext cx="10996631" cy="4908780"/>
          </a:xfrm>
          <a:prstGeom prst="rect">
            <a:avLst/>
          </a:prstGeom>
        </p:spPr>
        <p:txBody>
          <a:bodyPr vert="horz" wrap="square" lIns="0" tIns="85090" rIns="0" bIns="0" rtlCol="0">
            <a:spAutoFit/>
          </a:bodyPr>
          <a:lstStyle/>
          <a:p>
            <a:pPr marL="52705">
              <a:spcBef>
                <a:spcPts val="670"/>
              </a:spcBef>
            </a:pPr>
            <a:r>
              <a:rPr lang="es-EC" sz="2400" b="1" spc="-5" dirty="0">
                <a:solidFill>
                  <a:srgbClr val="17375E"/>
                </a:solidFill>
                <a:latin typeface="Arial"/>
                <a:cs typeface="Arial"/>
              </a:rPr>
              <a:t>Contexto del Problema</a:t>
            </a:r>
            <a:endParaRPr sz="2400" dirty="0">
              <a:latin typeface="Arial"/>
              <a:cs typeface="Arial"/>
            </a:endParaRPr>
          </a:p>
          <a:p>
            <a:pPr marL="52705">
              <a:spcBef>
                <a:spcPts val="580"/>
              </a:spcBef>
            </a:pPr>
            <a:r>
              <a:rPr lang="es-EC" sz="2400" b="1" spc="-5" dirty="0">
                <a:solidFill>
                  <a:srgbClr val="17375E"/>
                </a:solidFill>
                <a:latin typeface="Arial"/>
                <a:cs typeface="Arial"/>
              </a:rPr>
              <a:t>Planteamiento del Problema</a:t>
            </a:r>
          </a:p>
          <a:p>
            <a:pPr marL="52705">
              <a:spcBef>
                <a:spcPts val="580"/>
              </a:spcBef>
            </a:pPr>
            <a:r>
              <a:rPr lang="es-EC" sz="2400" b="1" spc="-5" dirty="0">
                <a:solidFill>
                  <a:srgbClr val="17375E"/>
                </a:solidFill>
                <a:latin typeface="Arial"/>
                <a:cs typeface="Arial"/>
              </a:rPr>
              <a:t>Objetivos</a:t>
            </a:r>
          </a:p>
          <a:p>
            <a:pPr marL="52705">
              <a:spcBef>
                <a:spcPts val="580"/>
              </a:spcBef>
            </a:pPr>
            <a:r>
              <a:rPr lang="es-EC" sz="2400" b="1" spc="-5" dirty="0">
                <a:solidFill>
                  <a:srgbClr val="17375E"/>
                </a:solidFill>
                <a:latin typeface="Arial"/>
                <a:cs typeface="Arial"/>
              </a:rPr>
              <a:t>Hipótesis y Alcance</a:t>
            </a:r>
            <a:endParaRPr lang="es-EC" sz="2400" dirty="0">
              <a:latin typeface="Arial"/>
              <a:cs typeface="Arial"/>
            </a:endParaRPr>
          </a:p>
          <a:p>
            <a:pPr marL="52705">
              <a:spcBef>
                <a:spcPts val="580"/>
              </a:spcBef>
            </a:pPr>
            <a:r>
              <a:rPr lang="es-ES" sz="2400" b="1" spc="-5" dirty="0">
                <a:solidFill>
                  <a:srgbClr val="17375E"/>
                </a:solidFill>
                <a:latin typeface="Arial"/>
                <a:cs typeface="Arial"/>
              </a:rPr>
              <a:t>Revisión inicial de literatura</a:t>
            </a:r>
          </a:p>
          <a:p>
            <a:pPr marL="52705">
              <a:spcBef>
                <a:spcPts val="580"/>
              </a:spcBef>
            </a:pPr>
            <a:r>
              <a:rPr lang="es-ES" sz="2400" b="1" spc="-5" dirty="0">
                <a:solidFill>
                  <a:srgbClr val="17375E"/>
                </a:solidFill>
                <a:latin typeface="Arial"/>
                <a:cs typeface="Arial"/>
              </a:rPr>
              <a:t>Arquitectura de Solución</a:t>
            </a:r>
          </a:p>
          <a:p>
            <a:pPr marL="52705">
              <a:spcBef>
                <a:spcPts val="580"/>
              </a:spcBef>
            </a:pPr>
            <a:r>
              <a:rPr lang="es-ES" sz="2400" b="1" spc="-5" dirty="0">
                <a:solidFill>
                  <a:srgbClr val="17375E"/>
                </a:solidFill>
                <a:latin typeface="Arial"/>
                <a:cs typeface="Arial"/>
              </a:rPr>
              <a:t>Desarrollo de la aplicación BI</a:t>
            </a:r>
          </a:p>
          <a:p>
            <a:pPr marL="52705">
              <a:spcBef>
                <a:spcPts val="580"/>
              </a:spcBef>
            </a:pPr>
            <a:r>
              <a:rPr lang="es-ES" sz="2400" b="1" spc="-5" dirty="0">
                <a:solidFill>
                  <a:srgbClr val="17375E"/>
                </a:solidFill>
                <a:latin typeface="Arial"/>
                <a:cs typeface="Arial"/>
              </a:rPr>
              <a:t>Sistema Propuesto</a:t>
            </a:r>
          </a:p>
          <a:p>
            <a:pPr marL="52705" marR="5957570">
              <a:lnSpc>
                <a:spcPct val="120000"/>
              </a:lnSpc>
            </a:pPr>
            <a:r>
              <a:rPr lang="es-ES" sz="2400" b="1" spc="-5" dirty="0">
                <a:solidFill>
                  <a:srgbClr val="17375E"/>
                </a:solidFill>
                <a:latin typeface="Arial"/>
                <a:cs typeface="Arial"/>
              </a:rPr>
              <a:t>Resultados Obtenidos</a:t>
            </a:r>
          </a:p>
          <a:p>
            <a:pPr marL="52705" marR="5957570">
              <a:lnSpc>
                <a:spcPct val="120000"/>
              </a:lnSpc>
            </a:pPr>
            <a:r>
              <a:rPr lang="es-ES" sz="2400" b="1" spc="-5" dirty="0">
                <a:solidFill>
                  <a:srgbClr val="17375E"/>
                </a:solidFill>
                <a:latin typeface="Arial"/>
                <a:cs typeface="Arial"/>
              </a:rPr>
              <a:t>Conclusiones y Futuras líneas de trabajo</a:t>
            </a:r>
          </a:p>
        </p:txBody>
      </p:sp>
      <p:sp>
        <p:nvSpPr>
          <p:cNvPr id="71" name="object 25"/>
          <p:cNvSpPr/>
          <p:nvPr/>
        </p:nvSpPr>
        <p:spPr>
          <a:xfrm>
            <a:off x="896161" y="3905091"/>
            <a:ext cx="175724" cy="213360"/>
          </a:xfrm>
          <a:prstGeom prst="rect">
            <a:avLst/>
          </a:prstGeom>
          <a:blipFill>
            <a:blip r:embed="rId5" cstate="print"/>
            <a:stretch>
              <a:fillRect/>
            </a:stretch>
          </a:blipFill>
        </p:spPr>
        <p:txBody>
          <a:bodyPr wrap="square" lIns="0" tIns="0" rIns="0" bIns="0" rtlCol="0"/>
          <a:lstStyle/>
          <a:p>
            <a:endParaRPr/>
          </a:p>
        </p:txBody>
      </p:sp>
      <p:sp>
        <p:nvSpPr>
          <p:cNvPr id="72" name="object 26"/>
          <p:cNvSpPr txBox="1">
            <a:spLocks/>
          </p:cNvSpPr>
          <p:nvPr/>
        </p:nvSpPr>
        <p:spPr>
          <a:xfrm>
            <a:off x="896158" y="607157"/>
            <a:ext cx="1942188" cy="382156"/>
          </a:xfrm>
          <a:prstGeom prst="rect">
            <a:avLst/>
          </a:prstGeom>
        </p:spPr>
        <p:txBody>
          <a:bodyPr vert="horz" wrap="square" lIns="0" tIns="12700" rIns="0" bIns="0" rtlCol="0">
            <a:spAutoFit/>
          </a:bodyPr>
          <a:lstStyle>
            <a:lvl1pPr>
              <a:defRPr sz="2400" b="0" i="0" u="sng">
                <a:solidFill>
                  <a:schemeClr val="tx1"/>
                </a:solidFill>
                <a:latin typeface="Century Gothic"/>
                <a:ea typeface="+mj-ea"/>
                <a:cs typeface="Century Gothic"/>
              </a:defRPr>
            </a:lvl1pPr>
          </a:lstStyle>
          <a:p>
            <a:pPr marL="12700">
              <a:spcBef>
                <a:spcPts val="100"/>
              </a:spcBef>
            </a:pPr>
            <a:r>
              <a:rPr lang="es-EC" b="1" u="none" dirty="0">
                <a:solidFill>
                  <a:srgbClr val="17375E"/>
                </a:solidFill>
                <a:latin typeface="Arial"/>
                <a:cs typeface="Arial"/>
              </a:rPr>
              <a:t>AGENDA</a:t>
            </a:r>
          </a:p>
        </p:txBody>
      </p:sp>
      <p:sp>
        <p:nvSpPr>
          <p:cNvPr id="74" name="object 25"/>
          <p:cNvSpPr/>
          <p:nvPr/>
        </p:nvSpPr>
        <p:spPr>
          <a:xfrm>
            <a:off x="891076" y="4358640"/>
            <a:ext cx="175724" cy="213360"/>
          </a:xfrm>
          <a:prstGeom prst="rect">
            <a:avLst/>
          </a:prstGeom>
          <a:blipFill>
            <a:blip r:embed="rId5" cstate="print"/>
            <a:stretch>
              <a:fillRect/>
            </a:stretch>
          </a:blipFill>
        </p:spPr>
        <p:txBody>
          <a:bodyPr wrap="square" lIns="0" tIns="0" rIns="0" bIns="0" rtlCol="0"/>
          <a:lstStyle/>
          <a:p>
            <a:endParaRPr/>
          </a:p>
        </p:txBody>
      </p:sp>
      <p:sp>
        <p:nvSpPr>
          <p:cNvPr id="75" name="object 25"/>
          <p:cNvSpPr/>
          <p:nvPr/>
        </p:nvSpPr>
        <p:spPr>
          <a:xfrm>
            <a:off x="891076" y="4815840"/>
            <a:ext cx="175724" cy="213360"/>
          </a:xfrm>
          <a:prstGeom prst="rect">
            <a:avLst/>
          </a:prstGeom>
          <a:blipFill>
            <a:blip r:embed="rId5" cstate="print"/>
            <a:stretch>
              <a:fillRect/>
            </a:stretch>
          </a:blipFill>
        </p:spPr>
        <p:txBody>
          <a:bodyPr wrap="square" lIns="0" tIns="0" rIns="0" bIns="0" rtlCol="0"/>
          <a:lstStyle/>
          <a:p>
            <a:endParaRPr/>
          </a:p>
        </p:txBody>
      </p:sp>
      <p:pic>
        <p:nvPicPr>
          <p:cNvPr id="19" name="Picture 4" descr="Image result for ESP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7525" y="165422"/>
            <a:ext cx="3215876" cy="830556"/>
          </a:xfrm>
          <a:prstGeom prst="rect">
            <a:avLst/>
          </a:prstGeom>
          <a:noFill/>
          <a:extLst>
            <a:ext uri="{909E8E84-426E-40DD-AFC4-6F175D3DCCD1}">
              <a14:hiddenFill xmlns:a14="http://schemas.microsoft.com/office/drawing/2010/main">
                <a:solidFill>
                  <a:srgbClr val="FFFFFF"/>
                </a:solidFill>
              </a14:hiddenFill>
            </a:ext>
          </a:extLst>
        </p:spPr>
      </p:pic>
      <p:sp>
        <p:nvSpPr>
          <p:cNvPr id="16" name="object 25"/>
          <p:cNvSpPr/>
          <p:nvPr/>
        </p:nvSpPr>
        <p:spPr>
          <a:xfrm>
            <a:off x="891076" y="5273040"/>
            <a:ext cx="175724" cy="213360"/>
          </a:xfrm>
          <a:prstGeom prst="rect">
            <a:avLst/>
          </a:prstGeom>
          <a:blipFill>
            <a:blip r:embed="rId5" cstate="print"/>
            <a:stretch>
              <a:fillRect/>
            </a:stretch>
          </a:blipFill>
        </p:spPr>
        <p:txBody>
          <a:bodyPr wrap="square" lIns="0" tIns="0" rIns="0" bIns="0" rtlCol="0"/>
          <a:lstStyle/>
          <a:p>
            <a:endParaRPr/>
          </a:p>
        </p:txBody>
      </p:sp>
      <p:sp>
        <p:nvSpPr>
          <p:cNvPr id="3" name="Slide Number Placeholder 2">
            <a:extLst>
              <a:ext uri="{FF2B5EF4-FFF2-40B4-BE49-F238E27FC236}">
                <a16:creationId xmlns:a16="http://schemas.microsoft.com/office/drawing/2014/main" id="{FC8C3B97-1034-4FD1-9104-D70D72B285AF}"/>
              </a:ext>
            </a:extLst>
          </p:cNvPr>
          <p:cNvSpPr>
            <a:spLocks noGrp="1"/>
          </p:cNvSpPr>
          <p:nvPr>
            <p:ph type="sldNum" sz="quarter" idx="12"/>
          </p:nvPr>
        </p:nvSpPr>
        <p:spPr/>
        <p:txBody>
          <a:bodyPr/>
          <a:lstStyle/>
          <a:p>
            <a:fld id="{C177EADD-98D3-4FC8-9829-0BB7E7867898}" type="slidenum">
              <a:rPr lang="es-EC" smtClean="0"/>
              <a:pPr/>
              <a:t>9</a:t>
            </a:fld>
            <a:r>
              <a:rPr lang="es-EC"/>
              <a:t> de 31</a:t>
            </a:r>
            <a:endParaRPr lang="es-EC" dirty="0"/>
          </a:p>
        </p:txBody>
      </p:sp>
      <p:sp>
        <p:nvSpPr>
          <p:cNvPr id="21" name="object 25"/>
          <p:cNvSpPr/>
          <p:nvPr/>
        </p:nvSpPr>
        <p:spPr>
          <a:xfrm>
            <a:off x="893349" y="5684750"/>
            <a:ext cx="175724" cy="213360"/>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8355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991</TotalTime>
  <Words>3563</Words>
  <Application>Microsoft Office PowerPoint</Application>
  <PresentationFormat>Panorámica</PresentationFormat>
  <Paragraphs>497</Paragraphs>
  <Slides>32</Slides>
  <Notes>32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32</vt:i4>
      </vt:variant>
    </vt:vector>
  </HeadingPairs>
  <TitlesOfParts>
    <vt:vector size="39" baseType="lpstr">
      <vt:lpstr>ＭＳ Ｐゴシック</vt:lpstr>
      <vt:lpstr>Arial</vt:lpstr>
      <vt:lpstr>Calibri</vt:lpstr>
      <vt:lpstr>Calibri Light</vt:lpstr>
      <vt:lpstr>Century Gothic</vt:lpstr>
      <vt:lpstr>Times New Roman</vt:lpstr>
      <vt:lpstr>Tema de Office</vt:lpstr>
      <vt:lpstr>Presentación de PowerPoint</vt:lpstr>
      <vt:lpstr>Presentación de PowerPoint</vt:lpstr>
      <vt:lpstr>Presentación de PowerPoint</vt:lpstr>
      <vt:lpstr> Contexto del Problema</vt:lpstr>
      <vt:lpstr>Presentación de PowerPoint</vt:lpstr>
      <vt:lpstr> Contexto del Problema</vt:lpstr>
      <vt:lpstr>Presentación de PowerPoint</vt:lpstr>
      <vt:lpstr>Presentación de PowerPoint</vt:lpstr>
      <vt:lpstr>Presentación de PowerPoint</vt:lpstr>
      <vt:lpstr> Objetivos</vt:lpstr>
      <vt:lpstr>Presentación de PowerPoint</vt:lpstr>
      <vt:lpstr> Hipótesis y Alcance</vt:lpstr>
      <vt:lpstr>Presentación de PowerPoint</vt:lpstr>
      <vt:lpstr> Revisión inicial de literatura</vt:lpstr>
      <vt:lpstr>Presentación de PowerPoint</vt:lpstr>
      <vt:lpstr> Arquitectura de Solución</vt:lpstr>
      <vt:lpstr>Presentación de PowerPoint</vt:lpstr>
      <vt:lpstr> Desarrollo de la aplicación BI</vt:lpstr>
      <vt:lpstr> Desarrollo de la aplicación BI</vt:lpstr>
      <vt:lpstr> Desarrollo de la aplicación BI</vt:lpstr>
      <vt:lpstr>Presentación de PowerPoint</vt:lpstr>
      <vt:lpstr> Sistema Propuesto</vt:lpstr>
      <vt:lpstr> Sistema Propuesto</vt:lpstr>
      <vt:lpstr> Sistema Propuesto</vt:lpstr>
      <vt:lpstr>Presentación de PowerPoint</vt:lpstr>
      <vt:lpstr> Resultados Obtenidos</vt:lpstr>
      <vt:lpstr> Resultados Obtenidos</vt:lpstr>
      <vt:lpstr> Resultados Obtenidos</vt:lpstr>
      <vt:lpstr>Presentación de PowerPoint</vt:lpstr>
      <vt:lpstr> Conclusiones</vt:lpstr>
      <vt:lpstr> Futuras líneas de trabajo</vt:lpstr>
      <vt:lpstr>¿Preguntas?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Cristina González</dc:creator>
  <cp:lastModifiedBy>Cristina González</cp:lastModifiedBy>
  <cp:revision>198</cp:revision>
  <cp:lastPrinted>2020-08-11T22:50:01Z</cp:lastPrinted>
  <dcterms:created xsi:type="dcterms:W3CDTF">2020-08-08T04:32:31Z</dcterms:created>
  <dcterms:modified xsi:type="dcterms:W3CDTF">2020-08-12T14:25:30Z</dcterms:modified>
</cp:coreProperties>
</file>