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55"/>
  </p:notesMasterIdLst>
  <p:sldIdLst>
    <p:sldId id="257" r:id="rId2"/>
    <p:sldId id="258" r:id="rId3"/>
    <p:sldId id="259" r:id="rId4"/>
    <p:sldId id="260" r:id="rId5"/>
    <p:sldId id="261" r:id="rId6"/>
    <p:sldId id="301" r:id="rId7"/>
    <p:sldId id="264" r:id="rId8"/>
    <p:sldId id="265" r:id="rId9"/>
    <p:sldId id="290" r:id="rId10"/>
    <p:sldId id="266" r:id="rId11"/>
    <p:sldId id="293" r:id="rId12"/>
    <p:sldId id="268" r:id="rId13"/>
    <p:sldId id="297" r:id="rId14"/>
    <p:sldId id="295" r:id="rId15"/>
    <p:sldId id="296" r:id="rId16"/>
    <p:sldId id="269" r:id="rId17"/>
    <p:sldId id="294" r:id="rId18"/>
    <p:sldId id="276" r:id="rId19"/>
    <p:sldId id="308" r:id="rId20"/>
    <p:sldId id="309" r:id="rId21"/>
    <p:sldId id="298" r:id="rId22"/>
    <p:sldId id="310" r:id="rId23"/>
    <p:sldId id="311" r:id="rId24"/>
    <p:sldId id="312" r:id="rId25"/>
    <p:sldId id="313" r:id="rId26"/>
    <p:sldId id="314" r:id="rId27"/>
    <p:sldId id="315" r:id="rId28"/>
    <p:sldId id="316" r:id="rId29"/>
    <p:sldId id="317" r:id="rId30"/>
    <p:sldId id="318" r:id="rId31"/>
    <p:sldId id="324" r:id="rId32"/>
    <p:sldId id="322" r:id="rId33"/>
    <p:sldId id="326" r:id="rId34"/>
    <p:sldId id="327" r:id="rId35"/>
    <p:sldId id="278" r:id="rId36"/>
    <p:sldId id="328" r:id="rId37"/>
    <p:sldId id="332" r:id="rId38"/>
    <p:sldId id="330" r:id="rId39"/>
    <p:sldId id="333" r:id="rId40"/>
    <p:sldId id="329" r:id="rId41"/>
    <p:sldId id="331" r:id="rId42"/>
    <p:sldId id="321" r:id="rId43"/>
    <p:sldId id="334" r:id="rId44"/>
    <p:sldId id="320" r:id="rId45"/>
    <p:sldId id="335" r:id="rId46"/>
    <p:sldId id="280" r:id="rId47"/>
    <p:sldId id="284" r:id="rId48"/>
    <p:sldId id="292" r:id="rId49"/>
    <p:sldId id="285" r:id="rId50"/>
    <p:sldId id="283" r:id="rId51"/>
    <p:sldId id="279" r:id="rId52"/>
    <p:sldId id="287" r:id="rId53"/>
    <p:sldId id="28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9818" autoAdjust="0"/>
  </p:normalViewPr>
  <p:slideViewPr>
    <p:cSldViewPr snapToGrid="0">
      <p:cViewPr varScale="1">
        <p:scale>
          <a:sx n="59" d="100"/>
          <a:sy n="59" d="100"/>
        </p:scale>
        <p:origin x="109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BAB40-F616-4A9C-A557-FAC4903C34BA}" type="doc">
      <dgm:prSet loTypeId="urn:microsoft.com/office/officeart/2005/8/layout/hProcess11" loCatId="process" qsTypeId="urn:microsoft.com/office/officeart/2005/8/quickstyle/simple1" qsCatId="simple" csTypeId="urn:microsoft.com/office/officeart/2005/8/colors/colorful3" csCatId="colorful" phldr="1"/>
      <dgm:spPr/>
    </dgm:pt>
    <dgm:pt modelId="{862D1704-CE98-409A-9BD7-0F4CC44E0F17}">
      <dgm:prSet phldrT="[Texto]" custT="1"/>
      <dgm:spPr/>
      <dgm:t>
        <a:bodyPr/>
        <a:lstStyle/>
        <a:p>
          <a:pPr algn="ctr"/>
          <a:r>
            <a:rPr lang="es-EC" sz="1600" b="1" dirty="0" smtClean="0">
              <a:latin typeface="Arial" panose="020B0604020202020204" pitchFamily="34" charset="0"/>
              <a:cs typeface="Arial" panose="020B0604020202020204" pitchFamily="34" charset="0"/>
            </a:rPr>
            <a:t>2013</a:t>
          </a:r>
        </a:p>
        <a:p>
          <a:pPr algn="ctr"/>
          <a:r>
            <a:rPr lang="es-EC" sz="1600" b="0" dirty="0" smtClean="0">
              <a:latin typeface="Arial" panose="020B0604020202020204" pitchFamily="34" charset="0"/>
              <a:cs typeface="Arial" panose="020B0604020202020204" pitchFamily="34" charset="0"/>
            </a:rPr>
            <a:t>El </a:t>
          </a:r>
          <a:r>
            <a:rPr lang="es-EC" sz="1600" b="1" dirty="0" smtClean="0">
              <a:latin typeface="Arial" panose="020B0604020202020204" pitchFamily="34" charset="0"/>
              <a:cs typeface="Arial" panose="020B0604020202020204" pitchFamily="34" charset="0"/>
            </a:rPr>
            <a:t>45% </a:t>
          </a:r>
          <a:r>
            <a:rPr lang="es-EC" sz="1600" dirty="0" smtClean="0">
              <a:latin typeface="Arial" panose="020B0604020202020204" pitchFamily="34" charset="0"/>
              <a:cs typeface="Arial" panose="020B0604020202020204" pitchFamily="34" charset="0"/>
            </a:rPr>
            <a:t>se encuentra en condiciones </a:t>
          </a:r>
          <a:r>
            <a:rPr lang="es-EC" sz="1600" b="0" dirty="0" smtClean="0">
              <a:latin typeface="Arial" panose="020B0604020202020204" pitchFamily="34" charset="0"/>
              <a:cs typeface="Arial" panose="020B0604020202020204" pitchFamily="34" charset="0"/>
            </a:rPr>
            <a:t>de</a:t>
          </a:r>
          <a:r>
            <a:rPr lang="es-EC" sz="1600" b="1" dirty="0" smtClean="0">
              <a:latin typeface="Arial" panose="020B0604020202020204" pitchFamily="34" charset="0"/>
              <a:cs typeface="Arial" panose="020B0604020202020204" pitchFamily="34" charset="0"/>
            </a:rPr>
            <a:t> pobreza y extrema pobreza</a:t>
          </a:r>
          <a:r>
            <a:rPr lang="es-EC" sz="1600" dirty="0" smtClean="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42% </a:t>
          </a:r>
          <a:r>
            <a:rPr lang="es-EC" sz="1600" dirty="0" smtClean="0">
              <a:latin typeface="Arial" panose="020B0604020202020204" pitchFamily="34" charset="0"/>
              <a:cs typeface="Arial" panose="020B0604020202020204" pitchFamily="34" charset="0"/>
            </a:rPr>
            <a:t>vive en el</a:t>
          </a:r>
          <a:r>
            <a:rPr lang="es-EC" sz="1600" b="1" dirty="0" smtClean="0">
              <a:latin typeface="Arial" panose="020B0604020202020204" pitchFamily="34" charset="0"/>
              <a:cs typeface="Arial" panose="020B0604020202020204" pitchFamily="34" charset="0"/>
            </a:rPr>
            <a:t> sector rural</a:t>
          </a:r>
          <a:r>
            <a:rPr lang="es-EC" sz="1600" dirty="0" smtClean="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805BEFF1-1574-4042-A1B2-AC75B15C0A41}" type="parTrans" cxnId="{FF757048-5865-423C-BF02-4E2C415A1009}">
      <dgm:prSet/>
      <dgm:spPr/>
      <dgm:t>
        <a:bodyPr/>
        <a:lstStyle/>
        <a:p>
          <a:endParaRPr lang="es-ES"/>
        </a:p>
      </dgm:t>
    </dgm:pt>
    <dgm:pt modelId="{39C32B9D-D317-4DEF-B21F-B73591CDCE64}" type="sibTrans" cxnId="{FF757048-5865-423C-BF02-4E2C415A1009}">
      <dgm:prSet/>
      <dgm:spPr/>
      <dgm:t>
        <a:bodyPr/>
        <a:lstStyle/>
        <a:p>
          <a:endParaRPr lang="es-ES"/>
        </a:p>
      </dgm:t>
    </dgm:pt>
    <dgm:pt modelId="{28122462-100B-4058-8108-472B8DAA6F77}">
      <dgm:prSet phldrT="[Texto]" custT="1"/>
      <dgm:spPr/>
      <dgm:t>
        <a:bodyPr/>
        <a:lstStyle/>
        <a:p>
          <a:pPr algn="ctr"/>
          <a:r>
            <a:rPr lang="es-EC" sz="1600" b="1" dirty="0" smtClean="0">
              <a:solidFill>
                <a:schemeClr val="tx1"/>
              </a:solidFill>
              <a:effectLst/>
              <a:latin typeface="Arial" panose="020B0604020202020204" pitchFamily="34" charset="0"/>
              <a:ea typeface="+mn-ea"/>
              <a:cs typeface="Arial" panose="020B0604020202020204" pitchFamily="34" charset="0"/>
            </a:rPr>
            <a:t>ENEMDU</a:t>
          </a:r>
          <a:r>
            <a:rPr lang="es-EC" sz="1600" dirty="0" smtClean="0">
              <a:solidFill>
                <a:schemeClr val="tx1"/>
              </a:solidFill>
              <a:effectLst/>
              <a:latin typeface="+mn-lt"/>
              <a:ea typeface="+mn-ea"/>
              <a:cs typeface="+mn-cs"/>
            </a:rPr>
            <a:t> </a:t>
          </a:r>
          <a:r>
            <a:rPr lang="es-EC" sz="1600" b="1" dirty="0" smtClean="0">
              <a:latin typeface="Arial" panose="020B0604020202020204" pitchFamily="34" charset="0"/>
              <a:cs typeface="Arial" panose="020B0604020202020204" pitchFamily="34" charset="0"/>
            </a:rPr>
            <a:t>2018</a:t>
          </a:r>
        </a:p>
        <a:p>
          <a:pPr algn="ctr"/>
          <a:r>
            <a:rPr lang="es-EC" sz="1600" dirty="0" smtClean="0">
              <a:latin typeface="Arial" panose="020B0604020202020204" pitchFamily="34" charset="0"/>
              <a:cs typeface="Arial" panose="020B0604020202020204" pitchFamily="34" charset="0"/>
            </a:rPr>
            <a:t>Solo 112.330 adultos mayores es decir </a:t>
          </a:r>
          <a:r>
            <a:rPr lang="es-EC" sz="1600" b="1" dirty="0" smtClean="0">
              <a:latin typeface="Arial" panose="020B0604020202020204" pitchFamily="34" charset="0"/>
              <a:cs typeface="Arial" panose="020B0604020202020204" pitchFamily="34" charset="0"/>
            </a:rPr>
            <a:t>únicamente el 8,88% goza de un empleo adecuado </a:t>
          </a:r>
          <a:r>
            <a:rPr lang="es-EC" sz="1600" dirty="0" smtClean="0">
              <a:latin typeface="Arial" panose="020B0604020202020204" pitchFamily="34" charset="0"/>
              <a:cs typeface="Arial" panose="020B0604020202020204" pitchFamily="34" charset="0"/>
            </a:rPr>
            <a:t>o pleno</a:t>
          </a:r>
          <a:r>
            <a:rPr lang="es-EC" sz="1600" dirty="0" smtClean="0">
              <a:latin typeface="Arial" panose="020B0604020202020204" pitchFamily="34" charset="0"/>
              <a:ea typeface="+mn-ea"/>
              <a:cs typeface="Arial" panose="020B0604020202020204" pitchFamily="34" charset="0"/>
            </a:rPr>
            <a:t>.</a:t>
          </a:r>
          <a:endParaRPr lang="es-EC" sz="1200" b="0" i="0" dirty="0" smtClean="0">
            <a:latin typeface="Arial" panose="020B0604020202020204" pitchFamily="34" charset="0"/>
            <a:cs typeface="Arial" panose="020B0604020202020204" pitchFamily="34" charset="0"/>
          </a:endParaRPr>
        </a:p>
      </dgm:t>
    </dgm:pt>
    <dgm:pt modelId="{2928DEC0-AAB8-4E57-A43C-CA98B2117269}" type="parTrans" cxnId="{4CA42C2D-5CED-4536-8B51-CD0604A71FF0}">
      <dgm:prSet/>
      <dgm:spPr/>
      <dgm:t>
        <a:bodyPr/>
        <a:lstStyle/>
        <a:p>
          <a:endParaRPr lang="es-ES"/>
        </a:p>
      </dgm:t>
    </dgm:pt>
    <dgm:pt modelId="{11D4A1F0-4708-4452-ABF4-8E12C6D53DA1}" type="sibTrans" cxnId="{4CA42C2D-5CED-4536-8B51-CD0604A71FF0}">
      <dgm:prSet/>
      <dgm:spPr/>
      <dgm:t>
        <a:bodyPr/>
        <a:lstStyle/>
        <a:p>
          <a:endParaRPr lang="es-ES"/>
        </a:p>
      </dgm:t>
    </dgm:pt>
    <dgm:pt modelId="{2FD5CD99-41CC-4724-A071-3004021EFC4D}">
      <dgm:prSet phldrT="[Texto]" custT="1"/>
      <dgm:spPr/>
      <dgm:t>
        <a:bodyPr/>
        <a:lstStyle/>
        <a:p>
          <a:r>
            <a:rPr lang="es-EC" sz="1500" b="1" dirty="0" smtClean="0">
              <a:latin typeface="Arial" panose="020B0604020202020204" pitchFamily="34" charset="0"/>
              <a:cs typeface="Arial" panose="020B0604020202020204" pitchFamily="34" charset="0"/>
            </a:rPr>
            <a:t>2017</a:t>
          </a:r>
        </a:p>
        <a:p>
          <a:r>
            <a:rPr lang="es-EC" sz="1500" dirty="0" smtClean="0">
              <a:latin typeface="Arial" panose="020B0604020202020204" pitchFamily="34" charset="0"/>
              <a:cs typeface="Arial" panose="020B0604020202020204" pitchFamily="34" charset="0"/>
            </a:rPr>
            <a:t>Se registraron 114.248 adultos mayores con </a:t>
          </a:r>
          <a:r>
            <a:rPr lang="es-EC" sz="1500" b="1" dirty="0" smtClean="0">
              <a:latin typeface="Arial" panose="020B0604020202020204" pitchFamily="34" charset="0"/>
              <a:cs typeface="Arial" panose="020B0604020202020204" pitchFamily="34" charset="0"/>
            </a:rPr>
            <a:t>discapacidad</a:t>
          </a:r>
          <a:r>
            <a:rPr lang="es-EC" sz="1500" dirty="0" smtClean="0">
              <a:latin typeface="Arial" panose="020B0604020202020204" pitchFamily="34" charset="0"/>
              <a:cs typeface="Arial" panose="020B0604020202020204" pitchFamily="34" charset="0"/>
            </a:rPr>
            <a:t> representando al </a:t>
          </a:r>
          <a:r>
            <a:rPr lang="es-EC" sz="1500" b="1" dirty="0" smtClean="0">
              <a:latin typeface="Arial" panose="020B0604020202020204" pitchFamily="34" charset="0"/>
              <a:cs typeface="Arial" panose="020B0604020202020204" pitchFamily="34" charset="0"/>
            </a:rPr>
            <a:t>25,85%</a:t>
          </a:r>
          <a:r>
            <a:rPr lang="es-EC" sz="1500" b="0" dirty="0" smtClean="0">
              <a:latin typeface="Arial" panose="020B0604020202020204" pitchFamily="34" charset="0"/>
              <a:cs typeface="Arial" panose="020B0604020202020204" pitchFamily="34" charset="0"/>
            </a:rPr>
            <a:t>.</a:t>
          </a:r>
          <a:endParaRPr lang="es-ES" sz="1500" dirty="0">
            <a:latin typeface="Arial" panose="020B0604020202020204" pitchFamily="34" charset="0"/>
            <a:cs typeface="Arial" panose="020B0604020202020204" pitchFamily="34" charset="0"/>
          </a:endParaRPr>
        </a:p>
      </dgm:t>
    </dgm:pt>
    <dgm:pt modelId="{89183B9C-B9E0-4710-A2DF-2285689BFD9E}" type="parTrans" cxnId="{6EA02FB1-3639-4BC0-AFE5-99567B05FC76}">
      <dgm:prSet/>
      <dgm:spPr/>
      <dgm:t>
        <a:bodyPr/>
        <a:lstStyle/>
        <a:p>
          <a:endParaRPr lang="es-ES"/>
        </a:p>
      </dgm:t>
    </dgm:pt>
    <dgm:pt modelId="{DE0D9C1E-3137-451F-A833-25BE17D808C7}" type="sibTrans" cxnId="{6EA02FB1-3639-4BC0-AFE5-99567B05FC76}">
      <dgm:prSet/>
      <dgm:spPr/>
      <dgm:t>
        <a:bodyPr/>
        <a:lstStyle/>
        <a:p>
          <a:endParaRPr lang="es-ES"/>
        </a:p>
      </dgm:t>
    </dgm:pt>
    <dgm:pt modelId="{0FD814EF-6F56-491D-A764-6D2E47E22623}">
      <dgm:prSet phldrT="[Texto]" custT="1"/>
      <dgm:spPr/>
      <dgm:t>
        <a:bodyPr/>
        <a:lstStyle/>
        <a:p>
          <a:r>
            <a:rPr lang="es-EC" sz="1600" b="1" dirty="0" smtClean="0">
              <a:latin typeface="Arial" panose="020B0604020202020204" pitchFamily="34" charset="0"/>
              <a:cs typeface="Arial" panose="020B0604020202020204" pitchFamily="34" charset="0"/>
            </a:rPr>
            <a:t>2013</a:t>
          </a:r>
        </a:p>
        <a:p>
          <a:r>
            <a:rPr lang="es-EC" sz="1600" b="1" dirty="0" smtClean="0">
              <a:latin typeface="Arial" panose="020B0604020202020204" pitchFamily="34" charset="0"/>
              <a:cs typeface="Arial" panose="020B0604020202020204" pitchFamily="34" charset="0"/>
            </a:rPr>
            <a:t>14,6% </a:t>
          </a:r>
          <a:r>
            <a:rPr lang="es-EC" sz="1600" b="0" dirty="0" smtClean="0">
              <a:latin typeface="Arial" panose="020B0604020202020204" pitchFamily="34" charset="0"/>
              <a:cs typeface="Arial" panose="020B0604020202020204" pitchFamily="34" charset="0"/>
            </a:rPr>
            <a:t>de hogares pobres se compone de un adulto mayor</a:t>
          </a:r>
          <a:r>
            <a:rPr lang="es-EC" sz="1600" b="1" dirty="0" smtClean="0">
              <a:latin typeface="Arial" panose="020B0604020202020204" pitchFamily="34" charset="0"/>
              <a:cs typeface="Arial" panose="020B0604020202020204" pitchFamily="34" charset="0"/>
            </a:rPr>
            <a:t> vivi</a:t>
          </a:r>
          <a:r>
            <a:rPr lang="es-EC" sz="1600" b="0" dirty="0" smtClean="0">
              <a:latin typeface="Arial" panose="020B0604020202020204" pitchFamily="34" charset="0"/>
              <a:cs typeface="Arial" panose="020B0604020202020204" pitchFamily="34" charset="0"/>
            </a:rPr>
            <a:t>endo </a:t>
          </a:r>
          <a:r>
            <a:rPr lang="es-EC" sz="1600" b="1" dirty="0" smtClean="0">
              <a:latin typeface="Arial" panose="020B0604020202020204" pitchFamily="34" charset="0"/>
              <a:cs typeface="Arial" panose="020B0604020202020204" pitchFamily="34" charset="0"/>
            </a:rPr>
            <a:t>solo</a:t>
          </a:r>
          <a:r>
            <a:rPr lang="es-EC" sz="1600" b="0" dirty="0" smtClean="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14,9%</a:t>
          </a:r>
          <a:r>
            <a:rPr lang="es-EC" sz="1600" b="0" dirty="0" smtClean="0">
              <a:latin typeface="Arial" panose="020B0604020202020204" pitchFamily="34" charset="0"/>
              <a:cs typeface="Arial" panose="020B0604020202020204" pitchFamily="34" charset="0"/>
            </a:rPr>
            <a:t> son </a:t>
          </a:r>
          <a:r>
            <a:rPr lang="es-EC" sz="1600" b="1" dirty="0" smtClean="0">
              <a:latin typeface="Arial" panose="020B0604020202020204" pitchFamily="34" charset="0"/>
              <a:cs typeface="Arial" panose="020B0604020202020204" pitchFamily="34" charset="0"/>
            </a:rPr>
            <a:t>víctimas de negligencia y abandono</a:t>
          </a:r>
          <a:r>
            <a:rPr lang="es-EC" sz="1600" b="0" dirty="0" smtClean="0">
              <a:latin typeface="Arial" panose="020B0604020202020204" pitchFamily="34" charset="0"/>
              <a:cs typeface="Arial" panose="020B0604020202020204" pitchFamily="34" charset="0"/>
            </a:rPr>
            <a:t>.</a:t>
          </a:r>
          <a:endParaRPr lang="es-EC" sz="1600" b="0" dirty="0">
            <a:latin typeface="Arial" panose="020B0604020202020204" pitchFamily="34" charset="0"/>
            <a:cs typeface="Arial" panose="020B0604020202020204" pitchFamily="34" charset="0"/>
          </a:endParaRPr>
        </a:p>
      </dgm:t>
    </dgm:pt>
    <dgm:pt modelId="{3BE080DA-0387-49CB-B9B6-B162F7605580}" type="parTrans" cxnId="{BDB0A5DB-5385-48D1-8BA6-77E486208EB6}">
      <dgm:prSet/>
      <dgm:spPr/>
      <dgm:t>
        <a:bodyPr/>
        <a:lstStyle/>
        <a:p>
          <a:endParaRPr lang="es-ES"/>
        </a:p>
      </dgm:t>
    </dgm:pt>
    <dgm:pt modelId="{1A8FE774-B3E2-409A-87F0-866F8A040273}" type="sibTrans" cxnId="{BDB0A5DB-5385-48D1-8BA6-77E486208EB6}">
      <dgm:prSet/>
      <dgm:spPr/>
      <dgm:t>
        <a:bodyPr/>
        <a:lstStyle/>
        <a:p>
          <a:endParaRPr lang="es-ES"/>
        </a:p>
      </dgm:t>
    </dgm:pt>
    <dgm:pt modelId="{46223D11-22E4-40C8-A79C-099802482750}">
      <dgm:prSet phldrT="[Texto]" custT="1"/>
      <dgm:spPr/>
      <dgm:t>
        <a:bodyPr/>
        <a:lstStyle/>
        <a:p>
          <a:r>
            <a:rPr lang="es-EC" sz="1600" b="1" dirty="0" smtClean="0">
              <a:latin typeface="Arial" panose="020B0604020202020204" pitchFamily="34" charset="0"/>
              <a:cs typeface="Arial" panose="020B0604020202020204" pitchFamily="34" charset="0"/>
            </a:rPr>
            <a:t>2013</a:t>
          </a:r>
        </a:p>
        <a:p>
          <a:r>
            <a:rPr lang="es-EC" sz="1600" b="1" dirty="0" smtClean="0">
              <a:latin typeface="Arial" panose="020B0604020202020204" pitchFamily="34" charset="0"/>
              <a:cs typeface="Arial" panose="020B0604020202020204" pitchFamily="34" charset="0"/>
            </a:rPr>
            <a:t>74,3%</a:t>
          </a:r>
          <a:r>
            <a:rPr lang="es-EC" sz="1600" dirty="0" smtClean="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no</a:t>
          </a:r>
          <a:r>
            <a:rPr lang="es-EC" sz="1600" dirty="0" smtClean="0">
              <a:latin typeface="Arial" panose="020B0604020202020204" pitchFamily="34" charset="0"/>
              <a:cs typeface="Arial" panose="020B0604020202020204" pitchFamily="34" charset="0"/>
            </a:rPr>
            <a:t> posee acceso a la </a:t>
          </a:r>
          <a:r>
            <a:rPr lang="es-EC" sz="1600" b="1" dirty="0" smtClean="0">
              <a:latin typeface="Arial" panose="020B0604020202020204" pitchFamily="34" charset="0"/>
              <a:cs typeface="Arial" panose="020B0604020202020204" pitchFamily="34" charset="0"/>
            </a:rPr>
            <a:t>seguridad social </a:t>
          </a:r>
          <a:r>
            <a:rPr lang="es-EC" sz="1600" dirty="0" smtClean="0">
              <a:latin typeface="Arial" panose="020B0604020202020204" pitchFamily="34" charset="0"/>
              <a:cs typeface="Arial" panose="020B0604020202020204" pitchFamily="34" charset="0"/>
            </a:rPr>
            <a:t>contributiva.</a:t>
          </a:r>
          <a:endParaRPr lang="es-ES" sz="1600" dirty="0">
            <a:latin typeface="Arial" panose="020B0604020202020204" pitchFamily="34" charset="0"/>
            <a:cs typeface="Arial" panose="020B0604020202020204" pitchFamily="34" charset="0"/>
          </a:endParaRPr>
        </a:p>
      </dgm:t>
    </dgm:pt>
    <dgm:pt modelId="{ACA55030-32D2-48A5-B25C-A323ACF68B46}" type="parTrans" cxnId="{B54248E2-4F36-48EB-B1F8-E02B8DCF80CE}">
      <dgm:prSet/>
      <dgm:spPr/>
      <dgm:t>
        <a:bodyPr/>
        <a:lstStyle/>
        <a:p>
          <a:endParaRPr lang="es-ES"/>
        </a:p>
      </dgm:t>
    </dgm:pt>
    <dgm:pt modelId="{5C651D15-F834-4BFB-A89D-83D8ADB0AB6A}" type="sibTrans" cxnId="{B54248E2-4F36-48EB-B1F8-E02B8DCF80CE}">
      <dgm:prSet/>
      <dgm:spPr/>
      <dgm:t>
        <a:bodyPr/>
        <a:lstStyle/>
        <a:p>
          <a:endParaRPr lang="es-ES"/>
        </a:p>
      </dgm:t>
    </dgm:pt>
    <dgm:pt modelId="{899E04F1-EB9E-4CDF-BD5A-6F5A93DB09D1}">
      <dgm:prSet phldrT="[Texto]" custT="1"/>
      <dgm:spPr/>
      <dgm:t>
        <a:bodyPr/>
        <a:lstStyle/>
        <a:p>
          <a:pPr algn="ctr"/>
          <a:r>
            <a:rPr lang="es-EC" sz="1600" b="1" dirty="0" smtClean="0">
              <a:latin typeface="Arial" panose="020B0604020202020204" pitchFamily="34" charset="0"/>
              <a:cs typeface="Arial" panose="020B0604020202020204" pitchFamily="34" charset="0"/>
            </a:rPr>
            <a:t>2018</a:t>
          </a:r>
        </a:p>
        <a:p>
          <a:pPr algn="ctr"/>
          <a:r>
            <a:rPr lang="es-EC" sz="1600" b="1" dirty="0" smtClean="0">
              <a:latin typeface="Arial" panose="020B0604020202020204" pitchFamily="34" charset="0"/>
              <a:cs typeface="Arial" panose="020B0604020202020204" pitchFamily="34" charset="0"/>
            </a:rPr>
            <a:t>65,9%</a:t>
          </a:r>
          <a:r>
            <a:rPr lang="es-EC" sz="1600" dirty="0" smtClean="0">
              <a:latin typeface="Arial" panose="020B0604020202020204" pitchFamily="34" charset="0"/>
              <a:cs typeface="Arial" panose="020B0604020202020204" pitchFamily="34" charset="0"/>
            </a:rPr>
            <a:t> de establecimientos de salud que prestan internación hospitalaria pertenecen al sector privado, y el </a:t>
          </a:r>
          <a:r>
            <a:rPr lang="es-EC" sz="1600" b="1" dirty="0" smtClean="0">
              <a:latin typeface="Arial" panose="020B0604020202020204" pitchFamily="34" charset="0"/>
              <a:cs typeface="Arial" panose="020B0604020202020204" pitchFamily="34" charset="0"/>
            </a:rPr>
            <a:t>27,8% </a:t>
          </a:r>
          <a:r>
            <a:rPr lang="es-EC" sz="1600" dirty="0" smtClean="0">
              <a:latin typeface="Arial" panose="020B0604020202020204" pitchFamily="34" charset="0"/>
              <a:cs typeface="Arial" panose="020B0604020202020204" pitchFamily="34" charset="0"/>
            </a:rPr>
            <a:t>se encuentran en el público. </a:t>
          </a:r>
          <a:endParaRPr lang="es-EC" sz="1200" b="0" i="0" dirty="0" smtClean="0">
            <a:latin typeface="Arial" panose="020B0604020202020204" pitchFamily="34" charset="0"/>
            <a:cs typeface="Arial" panose="020B0604020202020204" pitchFamily="34" charset="0"/>
          </a:endParaRPr>
        </a:p>
      </dgm:t>
    </dgm:pt>
    <dgm:pt modelId="{D3BDF4E8-EB86-42DE-AB60-0330CA03D3AF}" type="parTrans" cxnId="{454A60F0-8095-4963-A884-0878E1253A77}">
      <dgm:prSet/>
      <dgm:spPr/>
      <dgm:t>
        <a:bodyPr/>
        <a:lstStyle/>
        <a:p>
          <a:endParaRPr lang="es-ES"/>
        </a:p>
      </dgm:t>
    </dgm:pt>
    <dgm:pt modelId="{CD480810-CFB2-4F35-84EB-5BD36731C553}" type="sibTrans" cxnId="{454A60F0-8095-4963-A884-0878E1253A77}">
      <dgm:prSet/>
      <dgm:spPr/>
      <dgm:t>
        <a:bodyPr/>
        <a:lstStyle/>
        <a:p>
          <a:endParaRPr lang="es-ES"/>
        </a:p>
      </dgm:t>
    </dgm:pt>
    <dgm:pt modelId="{57325CA7-FF17-47D0-9A47-68FE7B7FCBC0}" type="pres">
      <dgm:prSet presAssocID="{74BBAB40-F616-4A9C-A557-FAC4903C34BA}" presName="Name0" presStyleCnt="0">
        <dgm:presLayoutVars>
          <dgm:dir/>
          <dgm:resizeHandles val="exact"/>
        </dgm:presLayoutVars>
      </dgm:prSet>
      <dgm:spPr/>
    </dgm:pt>
    <dgm:pt modelId="{EBF036FD-B0AE-4BF3-9DEB-C8FABF596FE0}" type="pres">
      <dgm:prSet presAssocID="{74BBAB40-F616-4A9C-A557-FAC4903C34BA}" presName="arrow" presStyleLbl="bgShp" presStyleIdx="0" presStyleCnt="1" custLinFactNeighborX="-132"/>
      <dgm:spPr/>
    </dgm:pt>
    <dgm:pt modelId="{A60C4D2D-7245-4752-9BF8-B10FBD91E77D}" type="pres">
      <dgm:prSet presAssocID="{74BBAB40-F616-4A9C-A557-FAC4903C34BA}" presName="points" presStyleCnt="0"/>
      <dgm:spPr/>
    </dgm:pt>
    <dgm:pt modelId="{5D94ADBF-0921-4D81-A482-9760DD11ACB7}" type="pres">
      <dgm:prSet presAssocID="{862D1704-CE98-409A-9BD7-0F4CC44E0F17}" presName="compositeA" presStyleCnt="0"/>
      <dgm:spPr/>
    </dgm:pt>
    <dgm:pt modelId="{7760FE61-A824-4C1A-80D4-710EF3928447}" type="pres">
      <dgm:prSet presAssocID="{862D1704-CE98-409A-9BD7-0F4CC44E0F17}" presName="textA" presStyleLbl="revTx" presStyleIdx="0" presStyleCnt="6" custScaleX="161628" custScaleY="91868">
        <dgm:presLayoutVars>
          <dgm:bulletEnabled val="1"/>
        </dgm:presLayoutVars>
      </dgm:prSet>
      <dgm:spPr/>
      <dgm:t>
        <a:bodyPr/>
        <a:lstStyle/>
        <a:p>
          <a:endParaRPr lang="es-ES"/>
        </a:p>
      </dgm:t>
    </dgm:pt>
    <dgm:pt modelId="{F31B0D32-3A04-49E1-A930-9338E9288C3F}" type="pres">
      <dgm:prSet presAssocID="{862D1704-CE98-409A-9BD7-0F4CC44E0F17}" presName="circleA" presStyleLbl="node1" presStyleIdx="0" presStyleCnt="6"/>
      <dgm:spPr/>
    </dgm:pt>
    <dgm:pt modelId="{EB470118-93EE-49F5-8D6B-687E466486E4}" type="pres">
      <dgm:prSet presAssocID="{862D1704-CE98-409A-9BD7-0F4CC44E0F17}" presName="spaceA" presStyleCnt="0"/>
      <dgm:spPr/>
    </dgm:pt>
    <dgm:pt modelId="{BE8EF131-195F-40C7-9C09-F183D7BD7616}" type="pres">
      <dgm:prSet presAssocID="{39C32B9D-D317-4DEF-B21F-B73591CDCE64}" presName="space" presStyleCnt="0"/>
      <dgm:spPr/>
    </dgm:pt>
    <dgm:pt modelId="{68B45A22-E176-438D-A39E-61C03461B3AA}" type="pres">
      <dgm:prSet presAssocID="{46223D11-22E4-40C8-A79C-099802482750}" presName="compositeB" presStyleCnt="0"/>
      <dgm:spPr/>
    </dgm:pt>
    <dgm:pt modelId="{A15EA724-FE0A-42F7-9E3F-8445453FDEDB}" type="pres">
      <dgm:prSet presAssocID="{46223D11-22E4-40C8-A79C-099802482750}" presName="textB" presStyleLbl="revTx" presStyleIdx="1" presStyleCnt="6" custScaleX="178879">
        <dgm:presLayoutVars>
          <dgm:bulletEnabled val="1"/>
        </dgm:presLayoutVars>
      </dgm:prSet>
      <dgm:spPr/>
      <dgm:t>
        <a:bodyPr/>
        <a:lstStyle/>
        <a:p>
          <a:endParaRPr lang="es-ES"/>
        </a:p>
      </dgm:t>
    </dgm:pt>
    <dgm:pt modelId="{B8FCF8A4-32D7-4775-8B0C-3231B20CD34B}" type="pres">
      <dgm:prSet presAssocID="{46223D11-22E4-40C8-A79C-099802482750}" presName="circleB" presStyleLbl="node1" presStyleIdx="1" presStyleCnt="6"/>
      <dgm:spPr/>
    </dgm:pt>
    <dgm:pt modelId="{30244595-0878-4AF9-95C4-7591A436A884}" type="pres">
      <dgm:prSet presAssocID="{46223D11-22E4-40C8-A79C-099802482750}" presName="spaceB" presStyleCnt="0"/>
      <dgm:spPr/>
    </dgm:pt>
    <dgm:pt modelId="{032A6571-F69B-4BBB-BF93-1CEBBC3D9EC9}" type="pres">
      <dgm:prSet presAssocID="{5C651D15-F834-4BFB-A89D-83D8ADB0AB6A}" presName="space" presStyleCnt="0"/>
      <dgm:spPr/>
    </dgm:pt>
    <dgm:pt modelId="{403F8CAA-895D-43D6-A10F-BB42585AFBC9}" type="pres">
      <dgm:prSet presAssocID="{0FD814EF-6F56-491D-A764-6D2E47E22623}" presName="compositeA" presStyleCnt="0"/>
      <dgm:spPr/>
    </dgm:pt>
    <dgm:pt modelId="{C55B53DB-F40C-4A19-BB37-9730B7CAC1C3}" type="pres">
      <dgm:prSet presAssocID="{0FD814EF-6F56-491D-A764-6D2E47E22623}" presName="textA" presStyleLbl="revTx" presStyleIdx="2" presStyleCnt="6" custScaleX="182225" custLinFactNeighborX="-4952">
        <dgm:presLayoutVars>
          <dgm:bulletEnabled val="1"/>
        </dgm:presLayoutVars>
      </dgm:prSet>
      <dgm:spPr/>
      <dgm:t>
        <a:bodyPr/>
        <a:lstStyle/>
        <a:p>
          <a:endParaRPr lang="es-ES"/>
        </a:p>
      </dgm:t>
    </dgm:pt>
    <dgm:pt modelId="{2E98BE7D-F64F-449E-A700-E09E43783160}" type="pres">
      <dgm:prSet presAssocID="{0FD814EF-6F56-491D-A764-6D2E47E22623}" presName="circleA" presStyleLbl="node1" presStyleIdx="2" presStyleCnt="6"/>
      <dgm:spPr/>
    </dgm:pt>
    <dgm:pt modelId="{2FE92872-E53A-412F-B02C-879D487CF88B}" type="pres">
      <dgm:prSet presAssocID="{0FD814EF-6F56-491D-A764-6D2E47E22623}" presName="spaceA" presStyleCnt="0"/>
      <dgm:spPr/>
    </dgm:pt>
    <dgm:pt modelId="{A701E076-2DF7-4EC4-96B5-23D720B49B03}" type="pres">
      <dgm:prSet presAssocID="{1A8FE774-B3E2-409A-87F0-866F8A040273}" presName="space" presStyleCnt="0"/>
      <dgm:spPr/>
    </dgm:pt>
    <dgm:pt modelId="{EAF54A3D-FD75-49E0-86AA-770A711351EF}" type="pres">
      <dgm:prSet presAssocID="{2FD5CD99-41CC-4724-A071-3004021EFC4D}" presName="compositeB" presStyleCnt="0"/>
      <dgm:spPr/>
    </dgm:pt>
    <dgm:pt modelId="{6FD9E235-28CC-496D-A362-09B26186AFD2}" type="pres">
      <dgm:prSet presAssocID="{2FD5CD99-41CC-4724-A071-3004021EFC4D}" presName="textB" presStyleLbl="revTx" presStyleIdx="3" presStyleCnt="6" custScaleX="183663">
        <dgm:presLayoutVars>
          <dgm:bulletEnabled val="1"/>
        </dgm:presLayoutVars>
      </dgm:prSet>
      <dgm:spPr/>
      <dgm:t>
        <a:bodyPr/>
        <a:lstStyle/>
        <a:p>
          <a:endParaRPr lang="es-ES"/>
        </a:p>
      </dgm:t>
    </dgm:pt>
    <dgm:pt modelId="{52CB8C35-8709-4C60-A489-B83FFFB49599}" type="pres">
      <dgm:prSet presAssocID="{2FD5CD99-41CC-4724-A071-3004021EFC4D}" presName="circleB" presStyleLbl="node1" presStyleIdx="3" presStyleCnt="6"/>
      <dgm:spPr/>
    </dgm:pt>
    <dgm:pt modelId="{BFCA6A2E-09A1-48EF-B048-F80025983AF7}" type="pres">
      <dgm:prSet presAssocID="{2FD5CD99-41CC-4724-A071-3004021EFC4D}" presName="spaceB" presStyleCnt="0"/>
      <dgm:spPr/>
    </dgm:pt>
    <dgm:pt modelId="{80BCFE20-2581-4BA9-901B-DCD3C154833D}" type="pres">
      <dgm:prSet presAssocID="{DE0D9C1E-3137-451F-A833-25BE17D808C7}" presName="space" presStyleCnt="0"/>
      <dgm:spPr/>
    </dgm:pt>
    <dgm:pt modelId="{52AFBD33-EBB8-4FDE-9DBD-6B58467EB1C0}" type="pres">
      <dgm:prSet presAssocID="{28122462-100B-4058-8108-472B8DAA6F77}" presName="compositeA" presStyleCnt="0"/>
      <dgm:spPr/>
    </dgm:pt>
    <dgm:pt modelId="{3AB513B5-09B8-4568-B459-C809D22420C5}" type="pres">
      <dgm:prSet presAssocID="{28122462-100B-4058-8108-472B8DAA6F77}" presName="textA" presStyleLbl="revTx" presStyleIdx="4" presStyleCnt="6" custScaleX="197790">
        <dgm:presLayoutVars>
          <dgm:bulletEnabled val="1"/>
        </dgm:presLayoutVars>
      </dgm:prSet>
      <dgm:spPr/>
      <dgm:t>
        <a:bodyPr/>
        <a:lstStyle/>
        <a:p>
          <a:endParaRPr lang="es-ES"/>
        </a:p>
      </dgm:t>
    </dgm:pt>
    <dgm:pt modelId="{36FF602A-7115-453D-A93F-2F2B0A64832A}" type="pres">
      <dgm:prSet presAssocID="{28122462-100B-4058-8108-472B8DAA6F77}" presName="circleA" presStyleLbl="node1" presStyleIdx="4" presStyleCnt="6"/>
      <dgm:spPr/>
    </dgm:pt>
    <dgm:pt modelId="{C09680B0-DC1F-45F0-9584-60CA1E2A3C2B}" type="pres">
      <dgm:prSet presAssocID="{28122462-100B-4058-8108-472B8DAA6F77}" presName="spaceA" presStyleCnt="0"/>
      <dgm:spPr/>
    </dgm:pt>
    <dgm:pt modelId="{462551E9-8BD4-43BB-947F-8AAC6643FEE4}" type="pres">
      <dgm:prSet presAssocID="{11D4A1F0-4708-4452-ABF4-8E12C6D53DA1}" presName="space" presStyleCnt="0"/>
      <dgm:spPr/>
    </dgm:pt>
    <dgm:pt modelId="{25C648BB-EF46-4917-9113-130B7DAC6F59}" type="pres">
      <dgm:prSet presAssocID="{899E04F1-EB9E-4CDF-BD5A-6F5A93DB09D1}" presName="compositeB" presStyleCnt="0"/>
      <dgm:spPr/>
    </dgm:pt>
    <dgm:pt modelId="{C3AA5D8C-B4F3-4F80-8199-DE7EAB290AE2}" type="pres">
      <dgm:prSet presAssocID="{899E04F1-EB9E-4CDF-BD5A-6F5A93DB09D1}" presName="textB" presStyleLbl="revTx" presStyleIdx="5" presStyleCnt="6" custScaleX="312593" custLinFactNeighborX="-75476" custLinFactNeighborY="18103">
        <dgm:presLayoutVars>
          <dgm:bulletEnabled val="1"/>
        </dgm:presLayoutVars>
      </dgm:prSet>
      <dgm:spPr/>
      <dgm:t>
        <a:bodyPr/>
        <a:lstStyle/>
        <a:p>
          <a:endParaRPr lang="es-ES"/>
        </a:p>
      </dgm:t>
    </dgm:pt>
    <dgm:pt modelId="{19477B55-31A1-4D13-8317-5766ADE166F7}" type="pres">
      <dgm:prSet presAssocID="{899E04F1-EB9E-4CDF-BD5A-6F5A93DB09D1}" presName="circleB" presStyleLbl="node1" presStyleIdx="5" presStyleCnt="6"/>
      <dgm:spPr/>
    </dgm:pt>
    <dgm:pt modelId="{E924EEE0-38FE-4F48-B698-1072603313E5}" type="pres">
      <dgm:prSet presAssocID="{899E04F1-EB9E-4CDF-BD5A-6F5A93DB09D1}" presName="spaceB" presStyleCnt="0"/>
      <dgm:spPr/>
    </dgm:pt>
  </dgm:ptLst>
  <dgm:cxnLst>
    <dgm:cxn modelId="{50BB258C-AA01-4BF6-970A-3BDD2AA2187A}" type="presOf" srcId="{74BBAB40-F616-4A9C-A557-FAC4903C34BA}" destId="{57325CA7-FF17-47D0-9A47-68FE7B7FCBC0}" srcOrd="0" destOrd="0" presId="urn:microsoft.com/office/officeart/2005/8/layout/hProcess11"/>
    <dgm:cxn modelId="{454A60F0-8095-4963-A884-0878E1253A77}" srcId="{74BBAB40-F616-4A9C-A557-FAC4903C34BA}" destId="{899E04F1-EB9E-4CDF-BD5A-6F5A93DB09D1}" srcOrd="5" destOrd="0" parTransId="{D3BDF4E8-EB86-42DE-AB60-0330CA03D3AF}" sibTransId="{CD480810-CFB2-4F35-84EB-5BD36731C553}"/>
    <dgm:cxn modelId="{4CA42C2D-5CED-4536-8B51-CD0604A71FF0}" srcId="{74BBAB40-F616-4A9C-A557-FAC4903C34BA}" destId="{28122462-100B-4058-8108-472B8DAA6F77}" srcOrd="4" destOrd="0" parTransId="{2928DEC0-AAB8-4E57-A43C-CA98B2117269}" sibTransId="{11D4A1F0-4708-4452-ABF4-8E12C6D53DA1}"/>
    <dgm:cxn modelId="{6EA02FB1-3639-4BC0-AFE5-99567B05FC76}" srcId="{74BBAB40-F616-4A9C-A557-FAC4903C34BA}" destId="{2FD5CD99-41CC-4724-A071-3004021EFC4D}" srcOrd="3" destOrd="0" parTransId="{89183B9C-B9E0-4710-A2DF-2285689BFD9E}" sibTransId="{DE0D9C1E-3137-451F-A833-25BE17D808C7}"/>
    <dgm:cxn modelId="{BDB0A5DB-5385-48D1-8BA6-77E486208EB6}" srcId="{74BBAB40-F616-4A9C-A557-FAC4903C34BA}" destId="{0FD814EF-6F56-491D-A764-6D2E47E22623}" srcOrd="2" destOrd="0" parTransId="{3BE080DA-0387-49CB-B9B6-B162F7605580}" sibTransId="{1A8FE774-B3E2-409A-87F0-866F8A040273}"/>
    <dgm:cxn modelId="{9F3A992E-DA27-450A-AB39-52DE0D377D24}" type="presOf" srcId="{862D1704-CE98-409A-9BD7-0F4CC44E0F17}" destId="{7760FE61-A824-4C1A-80D4-710EF3928447}" srcOrd="0" destOrd="0" presId="urn:microsoft.com/office/officeart/2005/8/layout/hProcess11"/>
    <dgm:cxn modelId="{D63E2411-7E19-42E4-B94B-408822304FE6}" type="presOf" srcId="{0FD814EF-6F56-491D-A764-6D2E47E22623}" destId="{C55B53DB-F40C-4A19-BB37-9730B7CAC1C3}" srcOrd="0" destOrd="0" presId="urn:microsoft.com/office/officeart/2005/8/layout/hProcess11"/>
    <dgm:cxn modelId="{7D2FA3C2-88EE-4973-ACD6-010B80ABDC04}" type="presOf" srcId="{899E04F1-EB9E-4CDF-BD5A-6F5A93DB09D1}" destId="{C3AA5D8C-B4F3-4F80-8199-DE7EAB290AE2}" srcOrd="0" destOrd="0" presId="urn:microsoft.com/office/officeart/2005/8/layout/hProcess11"/>
    <dgm:cxn modelId="{FF757048-5865-423C-BF02-4E2C415A1009}" srcId="{74BBAB40-F616-4A9C-A557-FAC4903C34BA}" destId="{862D1704-CE98-409A-9BD7-0F4CC44E0F17}" srcOrd="0" destOrd="0" parTransId="{805BEFF1-1574-4042-A1B2-AC75B15C0A41}" sibTransId="{39C32B9D-D317-4DEF-B21F-B73591CDCE64}"/>
    <dgm:cxn modelId="{307B390F-2692-4135-8A0F-6B7105ED30BC}" type="presOf" srcId="{2FD5CD99-41CC-4724-A071-3004021EFC4D}" destId="{6FD9E235-28CC-496D-A362-09B26186AFD2}" srcOrd="0" destOrd="0" presId="urn:microsoft.com/office/officeart/2005/8/layout/hProcess11"/>
    <dgm:cxn modelId="{B54248E2-4F36-48EB-B1F8-E02B8DCF80CE}" srcId="{74BBAB40-F616-4A9C-A557-FAC4903C34BA}" destId="{46223D11-22E4-40C8-A79C-099802482750}" srcOrd="1" destOrd="0" parTransId="{ACA55030-32D2-48A5-B25C-A323ACF68B46}" sibTransId="{5C651D15-F834-4BFB-A89D-83D8ADB0AB6A}"/>
    <dgm:cxn modelId="{F4D3AC7C-0AF5-42D7-BDE6-76EC343D3FF4}" type="presOf" srcId="{46223D11-22E4-40C8-A79C-099802482750}" destId="{A15EA724-FE0A-42F7-9E3F-8445453FDEDB}" srcOrd="0" destOrd="0" presId="urn:microsoft.com/office/officeart/2005/8/layout/hProcess11"/>
    <dgm:cxn modelId="{8DA94DA8-371F-4C6C-BA21-1378598AA8FE}" type="presOf" srcId="{28122462-100B-4058-8108-472B8DAA6F77}" destId="{3AB513B5-09B8-4568-B459-C809D22420C5}" srcOrd="0" destOrd="0" presId="urn:microsoft.com/office/officeart/2005/8/layout/hProcess11"/>
    <dgm:cxn modelId="{56FD84D1-3CE3-48FC-8942-12260815B0E7}" type="presParOf" srcId="{57325CA7-FF17-47D0-9A47-68FE7B7FCBC0}" destId="{EBF036FD-B0AE-4BF3-9DEB-C8FABF596FE0}" srcOrd="0" destOrd="0" presId="urn:microsoft.com/office/officeart/2005/8/layout/hProcess11"/>
    <dgm:cxn modelId="{436CFA48-3D1C-449D-BCEA-DD3EAC41606E}" type="presParOf" srcId="{57325CA7-FF17-47D0-9A47-68FE7B7FCBC0}" destId="{A60C4D2D-7245-4752-9BF8-B10FBD91E77D}" srcOrd="1" destOrd="0" presId="urn:microsoft.com/office/officeart/2005/8/layout/hProcess11"/>
    <dgm:cxn modelId="{25C9BA58-FF96-4828-ACC3-FEFF602254BC}" type="presParOf" srcId="{A60C4D2D-7245-4752-9BF8-B10FBD91E77D}" destId="{5D94ADBF-0921-4D81-A482-9760DD11ACB7}" srcOrd="0" destOrd="0" presId="urn:microsoft.com/office/officeart/2005/8/layout/hProcess11"/>
    <dgm:cxn modelId="{FF4B3748-D641-40E6-9950-5A430BFBEDD6}" type="presParOf" srcId="{5D94ADBF-0921-4D81-A482-9760DD11ACB7}" destId="{7760FE61-A824-4C1A-80D4-710EF3928447}" srcOrd="0" destOrd="0" presId="urn:microsoft.com/office/officeart/2005/8/layout/hProcess11"/>
    <dgm:cxn modelId="{E46387D6-0A18-4356-A70A-87C1E72D84B6}" type="presParOf" srcId="{5D94ADBF-0921-4D81-A482-9760DD11ACB7}" destId="{F31B0D32-3A04-49E1-A930-9338E9288C3F}" srcOrd="1" destOrd="0" presId="urn:microsoft.com/office/officeart/2005/8/layout/hProcess11"/>
    <dgm:cxn modelId="{D0DF22AE-BB7B-4A77-B00F-AA33A7564724}" type="presParOf" srcId="{5D94ADBF-0921-4D81-A482-9760DD11ACB7}" destId="{EB470118-93EE-49F5-8D6B-687E466486E4}" srcOrd="2" destOrd="0" presId="urn:microsoft.com/office/officeart/2005/8/layout/hProcess11"/>
    <dgm:cxn modelId="{59D65F51-5741-49D9-A7D1-3B9878B7CD76}" type="presParOf" srcId="{A60C4D2D-7245-4752-9BF8-B10FBD91E77D}" destId="{BE8EF131-195F-40C7-9C09-F183D7BD7616}" srcOrd="1" destOrd="0" presId="urn:microsoft.com/office/officeart/2005/8/layout/hProcess11"/>
    <dgm:cxn modelId="{EABFE9CA-64DF-4FC2-802C-2C19543BB445}" type="presParOf" srcId="{A60C4D2D-7245-4752-9BF8-B10FBD91E77D}" destId="{68B45A22-E176-438D-A39E-61C03461B3AA}" srcOrd="2" destOrd="0" presId="urn:microsoft.com/office/officeart/2005/8/layout/hProcess11"/>
    <dgm:cxn modelId="{08C919F5-B1AC-4B3F-A11B-0DF115C4F431}" type="presParOf" srcId="{68B45A22-E176-438D-A39E-61C03461B3AA}" destId="{A15EA724-FE0A-42F7-9E3F-8445453FDEDB}" srcOrd="0" destOrd="0" presId="urn:microsoft.com/office/officeart/2005/8/layout/hProcess11"/>
    <dgm:cxn modelId="{AB055072-4A83-4693-BDA4-27FFA8A65B5D}" type="presParOf" srcId="{68B45A22-E176-438D-A39E-61C03461B3AA}" destId="{B8FCF8A4-32D7-4775-8B0C-3231B20CD34B}" srcOrd="1" destOrd="0" presId="urn:microsoft.com/office/officeart/2005/8/layout/hProcess11"/>
    <dgm:cxn modelId="{F933FCC7-2E7D-46B4-993F-03F0EB7DC2BA}" type="presParOf" srcId="{68B45A22-E176-438D-A39E-61C03461B3AA}" destId="{30244595-0878-4AF9-95C4-7591A436A884}" srcOrd="2" destOrd="0" presId="urn:microsoft.com/office/officeart/2005/8/layout/hProcess11"/>
    <dgm:cxn modelId="{8A9DF4EB-31DC-422A-A245-85915FB0DA55}" type="presParOf" srcId="{A60C4D2D-7245-4752-9BF8-B10FBD91E77D}" destId="{032A6571-F69B-4BBB-BF93-1CEBBC3D9EC9}" srcOrd="3" destOrd="0" presId="urn:microsoft.com/office/officeart/2005/8/layout/hProcess11"/>
    <dgm:cxn modelId="{18E26703-631C-434E-B9C5-C1769C85354D}" type="presParOf" srcId="{A60C4D2D-7245-4752-9BF8-B10FBD91E77D}" destId="{403F8CAA-895D-43D6-A10F-BB42585AFBC9}" srcOrd="4" destOrd="0" presId="urn:microsoft.com/office/officeart/2005/8/layout/hProcess11"/>
    <dgm:cxn modelId="{A54D75C9-1A4A-4377-AB88-52F3027BE737}" type="presParOf" srcId="{403F8CAA-895D-43D6-A10F-BB42585AFBC9}" destId="{C55B53DB-F40C-4A19-BB37-9730B7CAC1C3}" srcOrd="0" destOrd="0" presId="urn:microsoft.com/office/officeart/2005/8/layout/hProcess11"/>
    <dgm:cxn modelId="{C24A0837-5E82-43E4-B9AE-B12953B8462A}" type="presParOf" srcId="{403F8CAA-895D-43D6-A10F-BB42585AFBC9}" destId="{2E98BE7D-F64F-449E-A700-E09E43783160}" srcOrd="1" destOrd="0" presId="urn:microsoft.com/office/officeart/2005/8/layout/hProcess11"/>
    <dgm:cxn modelId="{343C0128-BAD0-4C6A-B364-A194AF4E58CD}" type="presParOf" srcId="{403F8CAA-895D-43D6-A10F-BB42585AFBC9}" destId="{2FE92872-E53A-412F-B02C-879D487CF88B}" srcOrd="2" destOrd="0" presId="urn:microsoft.com/office/officeart/2005/8/layout/hProcess11"/>
    <dgm:cxn modelId="{1B1298D0-3A4E-4332-B21E-DB22CBE7B6C7}" type="presParOf" srcId="{A60C4D2D-7245-4752-9BF8-B10FBD91E77D}" destId="{A701E076-2DF7-4EC4-96B5-23D720B49B03}" srcOrd="5" destOrd="0" presId="urn:microsoft.com/office/officeart/2005/8/layout/hProcess11"/>
    <dgm:cxn modelId="{4B70D794-9670-4F15-8B78-F1791B861774}" type="presParOf" srcId="{A60C4D2D-7245-4752-9BF8-B10FBD91E77D}" destId="{EAF54A3D-FD75-49E0-86AA-770A711351EF}" srcOrd="6" destOrd="0" presId="urn:microsoft.com/office/officeart/2005/8/layout/hProcess11"/>
    <dgm:cxn modelId="{87ADD27C-32FF-45D2-A176-E4A64E7FAA13}" type="presParOf" srcId="{EAF54A3D-FD75-49E0-86AA-770A711351EF}" destId="{6FD9E235-28CC-496D-A362-09B26186AFD2}" srcOrd="0" destOrd="0" presId="urn:microsoft.com/office/officeart/2005/8/layout/hProcess11"/>
    <dgm:cxn modelId="{1921A42B-7D51-4E78-AAA1-831A2C297193}" type="presParOf" srcId="{EAF54A3D-FD75-49E0-86AA-770A711351EF}" destId="{52CB8C35-8709-4C60-A489-B83FFFB49599}" srcOrd="1" destOrd="0" presId="urn:microsoft.com/office/officeart/2005/8/layout/hProcess11"/>
    <dgm:cxn modelId="{24AA4D3C-8A5D-467B-B3F3-EDB108F65BC1}" type="presParOf" srcId="{EAF54A3D-FD75-49E0-86AA-770A711351EF}" destId="{BFCA6A2E-09A1-48EF-B048-F80025983AF7}" srcOrd="2" destOrd="0" presId="urn:microsoft.com/office/officeart/2005/8/layout/hProcess11"/>
    <dgm:cxn modelId="{BB6CEB2D-D9A3-4046-AE84-B1FD444C7CF2}" type="presParOf" srcId="{A60C4D2D-7245-4752-9BF8-B10FBD91E77D}" destId="{80BCFE20-2581-4BA9-901B-DCD3C154833D}" srcOrd="7" destOrd="0" presId="urn:microsoft.com/office/officeart/2005/8/layout/hProcess11"/>
    <dgm:cxn modelId="{D3B26D8C-0414-484C-AF96-25454AB3E9E2}" type="presParOf" srcId="{A60C4D2D-7245-4752-9BF8-B10FBD91E77D}" destId="{52AFBD33-EBB8-4FDE-9DBD-6B58467EB1C0}" srcOrd="8" destOrd="0" presId="urn:microsoft.com/office/officeart/2005/8/layout/hProcess11"/>
    <dgm:cxn modelId="{B57C1FD6-5925-4802-B0DA-1D960C374285}" type="presParOf" srcId="{52AFBD33-EBB8-4FDE-9DBD-6B58467EB1C0}" destId="{3AB513B5-09B8-4568-B459-C809D22420C5}" srcOrd="0" destOrd="0" presId="urn:microsoft.com/office/officeart/2005/8/layout/hProcess11"/>
    <dgm:cxn modelId="{23AE7A73-0D11-4F54-B8CE-5099E8011B91}" type="presParOf" srcId="{52AFBD33-EBB8-4FDE-9DBD-6B58467EB1C0}" destId="{36FF602A-7115-453D-A93F-2F2B0A64832A}" srcOrd="1" destOrd="0" presId="urn:microsoft.com/office/officeart/2005/8/layout/hProcess11"/>
    <dgm:cxn modelId="{881DAA09-0ECA-4AD9-A913-C74CB26AD1DD}" type="presParOf" srcId="{52AFBD33-EBB8-4FDE-9DBD-6B58467EB1C0}" destId="{C09680B0-DC1F-45F0-9584-60CA1E2A3C2B}" srcOrd="2" destOrd="0" presId="urn:microsoft.com/office/officeart/2005/8/layout/hProcess11"/>
    <dgm:cxn modelId="{CD25A012-9D00-458E-993D-3A3AA240400D}" type="presParOf" srcId="{A60C4D2D-7245-4752-9BF8-B10FBD91E77D}" destId="{462551E9-8BD4-43BB-947F-8AAC6643FEE4}" srcOrd="9" destOrd="0" presId="urn:microsoft.com/office/officeart/2005/8/layout/hProcess11"/>
    <dgm:cxn modelId="{C444D4DF-327A-42FB-A217-3840E52E8C04}" type="presParOf" srcId="{A60C4D2D-7245-4752-9BF8-B10FBD91E77D}" destId="{25C648BB-EF46-4917-9113-130B7DAC6F59}" srcOrd="10" destOrd="0" presId="urn:microsoft.com/office/officeart/2005/8/layout/hProcess11"/>
    <dgm:cxn modelId="{7DF2C86C-5D83-4383-B491-D5489EADC517}" type="presParOf" srcId="{25C648BB-EF46-4917-9113-130B7DAC6F59}" destId="{C3AA5D8C-B4F3-4F80-8199-DE7EAB290AE2}" srcOrd="0" destOrd="0" presId="urn:microsoft.com/office/officeart/2005/8/layout/hProcess11"/>
    <dgm:cxn modelId="{D8B9E162-6793-45AB-AB37-627EDF251E41}" type="presParOf" srcId="{25C648BB-EF46-4917-9113-130B7DAC6F59}" destId="{19477B55-31A1-4D13-8317-5766ADE166F7}" srcOrd="1" destOrd="0" presId="urn:microsoft.com/office/officeart/2005/8/layout/hProcess11"/>
    <dgm:cxn modelId="{64DAAD51-C6FD-4A00-8C24-8CC0A9DBD153}" type="presParOf" srcId="{25C648BB-EF46-4917-9113-130B7DAC6F59}" destId="{E924EEE0-38FE-4F48-B698-1072603313E5}"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59749-1CD7-4E4C-AE60-FE4DFEAE1AD9}" type="doc">
      <dgm:prSet loTypeId="urn:microsoft.com/office/officeart/2005/8/layout/arrow2" loCatId="process" qsTypeId="urn:microsoft.com/office/officeart/2005/8/quickstyle/3d2" qsCatId="3D" csTypeId="urn:microsoft.com/office/officeart/2005/8/colors/colorful1" csCatId="colorful" phldr="1"/>
      <dgm:spPr/>
      <dgm:t>
        <a:bodyPr/>
        <a:lstStyle/>
        <a:p>
          <a:endParaRPr lang="es-ES"/>
        </a:p>
      </dgm:t>
    </dgm:pt>
    <dgm:pt modelId="{F16EB6DA-717B-445B-957B-9B5DF3E37821}">
      <dgm:prSet phldrT="[Texto]" custT="1"/>
      <dgm:spPr/>
      <dgm:t>
        <a:bodyPr/>
        <a:lstStyle/>
        <a:p>
          <a:r>
            <a:rPr lang="es-EC" sz="2000" spc="20" dirty="0" smtClean="0">
              <a:solidFill>
                <a:schemeClr val="tx1"/>
              </a:solidFill>
              <a:latin typeface="Arial" panose="020B0604020202020204" pitchFamily="34" charset="0"/>
              <a:ea typeface="Times New Roman" panose="02020603050405020304" pitchFamily="18" charset="0"/>
            </a:rPr>
            <a:t>Múltiples estudios aplicando series temporales – times series</a:t>
          </a:r>
          <a:endParaRPr lang="es-ES" sz="2000" dirty="0">
            <a:solidFill>
              <a:schemeClr val="tx1"/>
            </a:solidFill>
          </a:endParaRPr>
        </a:p>
      </dgm:t>
    </dgm:pt>
    <dgm:pt modelId="{7CB0DA70-9ADD-41AF-AEFC-4172D6077D4B}" type="parTrans" cxnId="{CFE4A41A-2161-4FA9-811E-877C8EAAD02E}">
      <dgm:prSet/>
      <dgm:spPr/>
      <dgm:t>
        <a:bodyPr/>
        <a:lstStyle/>
        <a:p>
          <a:endParaRPr lang="es-ES" sz="3200"/>
        </a:p>
      </dgm:t>
    </dgm:pt>
    <dgm:pt modelId="{6FBAA7EE-52B3-4492-B247-72F91031DEC3}" type="sibTrans" cxnId="{CFE4A41A-2161-4FA9-811E-877C8EAAD02E}">
      <dgm:prSet custT="1"/>
      <dgm:spPr/>
      <dgm:t>
        <a:bodyPr/>
        <a:lstStyle/>
        <a:p>
          <a:endParaRPr lang="es-ES" sz="4400"/>
        </a:p>
      </dgm:t>
    </dgm:pt>
    <dgm:pt modelId="{F041BC5C-1DE8-45DF-8286-790984AED26E}">
      <dgm:prSet phldrT="[Texto]" custT="1"/>
      <dgm:spPr/>
      <dgm:t>
        <a:bodyPr/>
        <a:lstStyle/>
        <a:p>
          <a:r>
            <a:rPr lang="es-EC" sz="2000" spc="20" smtClean="0">
              <a:latin typeface="Arial" panose="020B0604020202020204" pitchFamily="34" charset="0"/>
              <a:ea typeface="Times New Roman" panose="02020603050405020304" pitchFamily="18" charset="0"/>
            </a:rPr>
            <a:t>Atención médica</a:t>
          </a:r>
          <a:endParaRPr lang="es-ES" sz="2000" dirty="0"/>
        </a:p>
      </dgm:t>
    </dgm:pt>
    <dgm:pt modelId="{F7C0526D-8BA9-440E-8B05-FA3220238491}" type="parTrans" cxnId="{E0813DC8-ECB4-483D-AFFD-02354E7D13DE}">
      <dgm:prSet/>
      <dgm:spPr/>
      <dgm:t>
        <a:bodyPr/>
        <a:lstStyle/>
        <a:p>
          <a:endParaRPr lang="es-ES" sz="3200"/>
        </a:p>
      </dgm:t>
    </dgm:pt>
    <dgm:pt modelId="{D7073ABD-01BB-4391-9D50-A48E93FDEDFE}" type="sibTrans" cxnId="{E0813DC8-ECB4-483D-AFFD-02354E7D13DE}">
      <dgm:prSet custT="1"/>
      <dgm:spPr/>
      <dgm:t>
        <a:bodyPr/>
        <a:lstStyle/>
        <a:p>
          <a:endParaRPr lang="es-ES" sz="4400"/>
        </a:p>
      </dgm:t>
    </dgm:pt>
    <dgm:pt modelId="{9852F1B1-EC57-4600-9C0C-16CC91904EF4}">
      <dgm:prSet phldrT="[Texto]" custT="1"/>
      <dgm:spPr/>
      <dgm:t>
        <a:bodyPr/>
        <a:lstStyle/>
        <a:p>
          <a:r>
            <a:rPr lang="es-EC" sz="2000" spc="20" dirty="0" smtClean="0">
              <a:latin typeface="Arial" panose="020B0604020202020204" pitchFamily="34" charset="0"/>
              <a:ea typeface="Times New Roman" panose="02020603050405020304" pitchFamily="18" charset="0"/>
            </a:rPr>
            <a:t>Atención crítica</a:t>
          </a:r>
          <a:endParaRPr lang="es-ES" sz="2000" dirty="0"/>
        </a:p>
      </dgm:t>
    </dgm:pt>
    <dgm:pt modelId="{92340CC1-4E56-482B-864E-A4A6B574BDC2}" type="parTrans" cxnId="{31A0F094-610F-4C54-B7DC-897986E3FE89}">
      <dgm:prSet/>
      <dgm:spPr/>
      <dgm:t>
        <a:bodyPr/>
        <a:lstStyle/>
        <a:p>
          <a:endParaRPr lang="es-ES" sz="3200"/>
        </a:p>
      </dgm:t>
    </dgm:pt>
    <dgm:pt modelId="{C9554310-8398-4079-814E-53412A2C1064}" type="sibTrans" cxnId="{31A0F094-610F-4C54-B7DC-897986E3FE89}">
      <dgm:prSet custT="1"/>
      <dgm:spPr/>
      <dgm:t>
        <a:bodyPr/>
        <a:lstStyle/>
        <a:p>
          <a:endParaRPr lang="es-ES" sz="4400"/>
        </a:p>
      </dgm:t>
    </dgm:pt>
    <dgm:pt modelId="{58B6A920-6A85-414B-A8B6-4A1385200278}">
      <dgm:prSet phldrT="[Texto]" custT="1"/>
      <dgm:spPr/>
      <dgm:t>
        <a:bodyPr/>
        <a:lstStyle/>
        <a:p>
          <a:r>
            <a:rPr lang="es-EC" sz="1800" spc="20" dirty="0" smtClean="0">
              <a:latin typeface="Arial" panose="020B0604020202020204" pitchFamily="34" charset="0"/>
              <a:ea typeface="Times New Roman" panose="02020603050405020304" pitchFamily="18" charset="0"/>
            </a:rPr>
            <a:t>Diagnóstico y tratamiento de enfermedades respiratorias y crónicas cómo:</a:t>
          </a:r>
        </a:p>
        <a:p>
          <a:r>
            <a:rPr lang="es-EC" sz="1400" spc="20" dirty="0" smtClean="0">
              <a:latin typeface="Arial" panose="020B0604020202020204" pitchFamily="34" charset="0"/>
              <a:ea typeface="Times New Roman" panose="02020603050405020304" pitchFamily="18" charset="0"/>
            </a:rPr>
            <a:t>diabetes, cáncer, hipertensión, insuficiencia cardiaca, lesiones renales, fibrilación auricular, accidentes cerebrovasculares, tuberculosis, </a:t>
          </a:r>
          <a:r>
            <a:rPr lang="es-EC" sz="1400" spc="20" dirty="0" err="1" smtClean="0">
              <a:latin typeface="Arial" panose="020B0604020202020204" pitchFamily="34" charset="0"/>
              <a:ea typeface="Times New Roman" panose="02020603050405020304" pitchFamily="18" charset="0"/>
            </a:rPr>
            <a:t>campylobacteriosis</a:t>
          </a:r>
          <a:r>
            <a:rPr lang="es-EC" sz="1400" spc="20" dirty="0" smtClean="0">
              <a:latin typeface="Arial" panose="020B0604020202020204" pitchFamily="34" charset="0"/>
              <a:ea typeface="Times New Roman" panose="02020603050405020304" pitchFamily="18" charset="0"/>
            </a:rPr>
            <a:t>, etc.</a:t>
          </a:r>
          <a:endParaRPr lang="es-ES" sz="2000" dirty="0"/>
        </a:p>
      </dgm:t>
    </dgm:pt>
    <dgm:pt modelId="{818759A1-8CF4-4FE1-B5D4-88ED212A8630}" type="parTrans" cxnId="{227CFAF8-D270-402A-A702-D8BE9ECDB114}">
      <dgm:prSet/>
      <dgm:spPr/>
      <dgm:t>
        <a:bodyPr/>
        <a:lstStyle/>
        <a:p>
          <a:endParaRPr lang="es-ES" sz="3200"/>
        </a:p>
      </dgm:t>
    </dgm:pt>
    <dgm:pt modelId="{AD13BE5A-E69F-4395-ACE5-05E245F39A40}" type="sibTrans" cxnId="{227CFAF8-D270-402A-A702-D8BE9ECDB114}">
      <dgm:prSet/>
      <dgm:spPr/>
      <dgm:t>
        <a:bodyPr/>
        <a:lstStyle/>
        <a:p>
          <a:endParaRPr lang="es-ES" sz="3200"/>
        </a:p>
      </dgm:t>
    </dgm:pt>
    <dgm:pt modelId="{D42DB925-CB68-4AA3-AF2F-CAFA35B9FCCF}" type="pres">
      <dgm:prSet presAssocID="{14759749-1CD7-4E4C-AE60-FE4DFEAE1AD9}" presName="arrowDiagram" presStyleCnt="0">
        <dgm:presLayoutVars>
          <dgm:chMax val="5"/>
          <dgm:dir/>
          <dgm:resizeHandles val="exact"/>
        </dgm:presLayoutVars>
      </dgm:prSet>
      <dgm:spPr/>
      <dgm:t>
        <a:bodyPr/>
        <a:lstStyle/>
        <a:p>
          <a:endParaRPr lang="es-ES"/>
        </a:p>
      </dgm:t>
    </dgm:pt>
    <dgm:pt modelId="{0B64FF4C-C751-45CF-99BA-54B11FEBD345}" type="pres">
      <dgm:prSet presAssocID="{14759749-1CD7-4E4C-AE60-FE4DFEAE1AD9}" presName="arrow" presStyleLbl="bgShp" presStyleIdx="0" presStyleCnt="1" custLinFactNeighborX="-10690" custLinFactNeighborY="-1738"/>
      <dgm:spPr/>
    </dgm:pt>
    <dgm:pt modelId="{3C7451BE-734A-478C-A467-4708F9B90A6D}" type="pres">
      <dgm:prSet presAssocID="{14759749-1CD7-4E4C-AE60-FE4DFEAE1AD9}" presName="arrowDiagram4" presStyleCnt="0"/>
      <dgm:spPr/>
    </dgm:pt>
    <dgm:pt modelId="{6F3630B7-127B-4F3C-9259-AD36BE8651DE}" type="pres">
      <dgm:prSet presAssocID="{F16EB6DA-717B-445B-957B-9B5DF3E37821}" presName="bullet4a" presStyleLbl="node1" presStyleIdx="0" presStyleCnt="4"/>
      <dgm:spPr/>
    </dgm:pt>
    <dgm:pt modelId="{EB677400-D3FE-4FDB-9A81-DCF7BCF7FFA6}" type="pres">
      <dgm:prSet presAssocID="{F16EB6DA-717B-445B-957B-9B5DF3E37821}" presName="textBox4a" presStyleLbl="revTx" presStyleIdx="0" presStyleCnt="4" custScaleX="155791" custLinFactNeighborX="36473" custLinFactNeighborY="-4337">
        <dgm:presLayoutVars>
          <dgm:bulletEnabled val="1"/>
        </dgm:presLayoutVars>
      </dgm:prSet>
      <dgm:spPr/>
      <dgm:t>
        <a:bodyPr/>
        <a:lstStyle/>
        <a:p>
          <a:endParaRPr lang="es-ES"/>
        </a:p>
      </dgm:t>
    </dgm:pt>
    <dgm:pt modelId="{42AF797B-A602-4916-B798-DF371749A385}" type="pres">
      <dgm:prSet presAssocID="{F041BC5C-1DE8-45DF-8286-790984AED26E}" presName="bullet4b" presStyleLbl="node1" presStyleIdx="1" presStyleCnt="4"/>
      <dgm:spPr/>
    </dgm:pt>
    <dgm:pt modelId="{9A509459-394B-4D36-A3FC-0AD99193B186}" type="pres">
      <dgm:prSet presAssocID="{F041BC5C-1DE8-45DF-8286-790984AED26E}" presName="textBox4b" presStyleLbl="revTx" presStyleIdx="1" presStyleCnt="4">
        <dgm:presLayoutVars>
          <dgm:bulletEnabled val="1"/>
        </dgm:presLayoutVars>
      </dgm:prSet>
      <dgm:spPr/>
      <dgm:t>
        <a:bodyPr/>
        <a:lstStyle/>
        <a:p>
          <a:endParaRPr lang="es-ES"/>
        </a:p>
      </dgm:t>
    </dgm:pt>
    <dgm:pt modelId="{D8DE005B-F832-4D75-9900-E25248405707}" type="pres">
      <dgm:prSet presAssocID="{9852F1B1-EC57-4600-9C0C-16CC91904EF4}" presName="bullet4c" presStyleLbl="node1" presStyleIdx="2" presStyleCnt="4"/>
      <dgm:spPr/>
    </dgm:pt>
    <dgm:pt modelId="{76D04ABB-4C41-4354-A930-ACE40CA09DF7}" type="pres">
      <dgm:prSet presAssocID="{9852F1B1-EC57-4600-9C0C-16CC91904EF4}" presName="textBox4c" presStyleLbl="revTx" presStyleIdx="2" presStyleCnt="4" custScaleY="81794">
        <dgm:presLayoutVars>
          <dgm:bulletEnabled val="1"/>
        </dgm:presLayoutVars>
      </dgm:prSet>
      <dgm:spPr/>
      <dgm:t>
        <a:bodyPr/>
        <a:lstStyle/>
        <a:p>
          <a:endParaRPr lang="es-ES"/>
        </a:p>
      </dgm:t>
    </dgm:pt>
    <dgm:pt modelId="{FD6F6B64-C85F-48CE-8D8E-C261F868EAF5}" type="pres">
      <dgm:prSet presAssocID="{58B6A920-6A85-414B-A8B6-4A1385200278}" presName="bullet4d" presStyleLbl="node1" presStyleIdx="3" presStyleCnt="4"/>
      <dgm:spPr/>
    </dgm:pt>
    <dgm:pt modelId="{827D3983-6402-40D9-924C-3C571E8309D9}" type="pres">
      <dgm:prSet presAssocID="{58B6A920-6A85-414B-A8B6-4A1385200278}" presName="textBox4d" presStyleLbl="revTx" presStyleIdx="3" presStyleCnt="4" custScaleX="159863" custScaleY="86448" custLinFactNeighborX="12008" custLinFactNeighborY="4597">
        <dgm:presLayoutVars>
          <dgm:bulletEnabled val="1"/>
        </dgm:presLayoutVars>
      </dgm:prSet>
      <dgm:spPr/>
      <dgm:t>
        <a:bodyPr/>
        <a:lstStyle/>
        <a:p>
          <a:endParaRPr lang="es-ES"/>
        </a:p>
      </dgm:t>
    </dgm:pt>
  </dgm:ptLst>
  <dgm:cxnLst>
    <dgm:cxn modelId="{31A0F094-610F-4C54-B7DC-897986E3FE89}" srcId="{14759749-1CD7-4E4C-AE60-FE4DFEAE1AD9}" destId="{9852F1B1-EC57-4600-9C0C-16CC91904EF4}" srcOrd="2" destOrd="0" parTransId="{92340CC1-4E56-482B-864E-A4A6B574BDC2}" sibTransId="{C9554310-8398-4079-814E-53412A2C1064}"/>
    <dgm:cxn modelId="{AA38FDB9-1396-4F97-B873-0EBF2CAD8D0B}" type="presOf" srcId="{F041BC5C-1DE8-45DF-8286-790984AED26E}" destId="{9A509459-394B-4D36-A3FC-0AD99193B186}" srcOrd="0" destOrd="0" presId="urn:microsoft.com/office/officeart/2005/8/layout/arrow2"/>
    <dgm:cxn modelId="{E0813DC8-ECB4-483D-AFFD-02354E7D13DE}" srcId="{14759749-1CD7-4E4C-AE60-FE4DFEAE1AD9}" destId="{F041BC5C-1DE8-45DF-8286-790984AED26E}" srcOrd="1" destOrd="0" parTransId="{F7C0526D-8BA9-440E-8B05-FA3220238491}" sibTransId="{D7073ABD-01BB-4391-9D50-A48E93FDEDFE}"/>
    <dgm:cxn modelId="{227CFAF8-D270-402A-A702-D8BE9ECDB114}" srcId="{14759749-1CD7-4E4C-AE60-FE4DFEAE1AD9}" destId="{58B6A920-6A85-414B-A8B6-4A1385200278}" srcOrd="3" destOrd="0" parTransId="{818759A1-8CF4-4FE1-B5D4-88ED212A8630}" sibTransId="{AD13BE5A-E69F-4395-ACE5-05E245F39A40}"/>
    <dgm:cxn modelId="{F32F3F86-C8CD-47EB-84D0-13E7BF6DD7D1}" type="presOf" srcId="{F16EB6DA-717B-445B-957B-9B5DF3E37821}" destId="{EB677400-D3FE-4FDB-9A81-DCF7BCF7FFA6}" srcOrd="0" destOrd="0" presId="urn:microsoft.com/office/officeart/2005/8/layout/arrow2"/>
    <dgm:cxn modelId="{C558C3B4-AE96-4B36-B353-61FB84D1AF36}" type="presOf" srcId="{9852F1B1-EC57-4600-9C0C-16CC91904EF4}" destId="{76D04ABB-4C41-4354-A930-ACE40CA09DF7}" srcOrd="0" destOrd="0" presId="urn:microsoft.com/office/officeart/2005/8/layout/arrow2"/>
    <dgm:cxn modelId="{CFE4A41A-2161-4FA9-811E-877C8EAAD02E}" srcId="{14759749-1CD7-4E4C-AE60-FE4DFEAE1AD9}" destId="{F16EB6DA-717B-445B-957B-9B5DF3E37821}" srcOrd="0" destOrd="0" parTransId="{7CB0DA70-9ADD-41AF-AEFC-4172D6077D4B}" sibTransId="{6FBAA7EE-52B3-4492-B247-72F91031DEC3}"/>
    <dgm:cxn modelId="{DF7CC480-A8FB-431E-8B81-BEBF2908A2D1}" type="presOf" srcId="{58B6A920-6A85-414B-A8B6-4A1385200278}" destId="{827D3983-6402-40D9-924C-3C571E8309D9}" srcOrd="0" destOrd="0" presId="urn:microsoft.com/office/officeart/2005/8/layout/arrow2"/>
    <dgm:cxn modelId="{CD82DA87-DA0A-43EF-9F35-AC980905EA8A}" type="presOf" srcId="{14759749-1CD7-4E4C-AE60-FE4DFEAE1AD9}" destId="{D42DB925-CB68-4AA3-AF2F-CAFA35B9FCCF}" srcOrd="0" destOrd="0" presId="urn:microsoft.com/office/officeart/2005/8/layout/arrow2"/>
    <dgm:cxn modelId="{9EBB6C9A-6323-4F75-9652-3E2BB8425021}" type="presParOf" srcId="{D42DB925-CB68-4AA3-AF2F-CAFA35B9FCCF}" destId="{0B64FF4C-C751-45CF-99BA-54B11FEBD345}" srcOrd="0" destOrd="0" presId="urn:microsoft.com/office/officeart/2005/8/layout/arrow2"/>
    <dgm:cxn modelId="{5327FCCB-63FE-4609-BDFB-BF816BBDED88}" type="presParOf" srcId="{D42DB925-CB68-4AA3-AF2F-CAFA35B9FCCF}" destId="{3C7451BE-734A-478C-A467-4708F9B90A6D}" srcOrd="1" destOrd="0" presId="urn:microsoft.com/office/officeart/2005/8/layout/arrow2"/>
    <dgm:cxn modelId="{73C22C2F-E5B7-4197-8630-3A75AF7C45A6}" type="presParOf" srcId="{3C7451BE-734A-478C-A467-4708F9B90A6D}" destId="{6F3630B7-127B-4F3C-9259-AD36BE8651DE}" srcOrd="0" destOrd="0" presId="urn:microsoft.com/office/officeart/2005/8/layout/arrow2"/>
    <dgm:cxn modelId="{155BF566-1456-42BE-A307-47B74E60BB63}" type="presParOf" srcId="{3C7451BE-734A-478C-A467-4708F9B90A6D}" destId="{EB677400-D3FE-4FDB-9A81-DCF7BCF7FFA6}" srcOrd="1" destOrd="0" presId="urn:microsoft.com/office/officeart/2005/8/layout/arrow2"/>
    <dgm:cxn modelId="{3E21C88A-9333-440A-BF05-44F095125921}" type="presParOf" srcId="{3C7451BE-734A-478C-A467-4708F9B90A6D}" destId="{42AF797B-A602-4916-B798-DF371749A385}" srcOrd="2" destOrd="0" presId="urn:microsoft.com/office/officeart/2005/8/layout/arrow2"/>
    <dgm:cxn modelId="{1F96B365-A358-496A-A7F5-F9C56E3FF436}" type="presParOf" srcId="{3C7451BE-734A-478C-A467-4708F9B90A6D}" destId="{9A509459-394B-4D36-A3FC-0AD99193B186}" srcOrd="3" destOrd="0" presId="urn:microsoft.com/office/officeart/2005/8/layout/arrow2"/>
    <dgm:cxn modelId="{40FF63B7-7249-423D-B58A-C9A113401776}" type="presParOf" srcId="{3C7451BE-734A-478C-A467-4708F9B90A6D}" destId="{D8DE005B-F832-4D75-9900-E25248405707}" srcOrd="4" destOrd="0" presId="urn:microsoft.com/office/officeart/2005/8/layout/arrow2"/>
    <dgm:cxn modelId="{B4E34067-AD60-44C3-8211-C5FE991F8671}" type="presParOf" srcId="{3C7451BE-734A-478C-A467-4708F9B90A6D}" destId="{76D04ABB-4C41-4354-A930-ACE40CA09DF7}" srcOrd="5" destOrd="0" presId="urn:microsoft.com/office/officeart/2005/8/layout/arrow2"/>
    <dgm:cxn modelId="{F9DEF97D-0023-4CE7-99EB-CD2BC06DEE66}" type="presParOf" srcId="{3C7451BE-734A-478C-A467-4708F9B90A6D}" destId="{FD6F6B64-C85F-48CE-8D8E-C261F868EAF5}" srcOrd="6" destOrd="0" presId="urn:microsoft.com/office/officeart/2005/8/layout/arrow2"/>
    <dgm:cxn modelId="{4F27EC45-E272-4BBE-A252-44C81EE81094}" type="presParOf" srcId="{3C7451BE-734A-478C-A467-4708F9B90A6D}" destId="{827D3983-6402-40D9-924C-3C571E8309D9}"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59749-1CD7-4E4C-AE60-FE4DFEAE1AD9}" type="doc">
      <dgm:prSet loTypeId="urn:microsoft.com/office/officeart/2005/8/layout/chevron2" loCatId="process" qsTypeId="urn:microsoft.com/office/officeart/2005/8/quickstyle/3d2" qsCatId="3D" csTypeId="urn:microsoft.com/office/officeart/2005/8/colors/colorful5" csCatId="colorful" phldr="1"/>
      <dgm:spPr/>
      <dgm:t>
        <a:bodyPr/>
        <a:lstStyle/>
        <a:p>
          <a:endParaRPr lang="es-ES"/>
        </a:p>
      </dgm:t>
    </dgm:pt>
    <dgm:pt modelId="{232BAC8D-FD8C-455E-BC36-75CB89834EEE}">
      <dgm:prSet custT="1"/>
      <dgm:spPr/>
      <dgm:t>
        <a:bodyPr/>
        <a:lstStyle/>
        <a:p>
          <a:pPr>
            <a:lnSpc>
              <a:spcPct val="150000"/>
            </a:lnSpc>
          </a:pPr>
          <a:r>
            <a:rPr lang="es-EC" sz="2400" spc="20" dirty="0" smtClean="0">
              <a:latin typeface="Arial" panose="020B0604020202020204" pitchFamily="34" charset="0"/>
            </a:rPr>
            <a:t>Métricas de evaluación</a:t>
          </a:r>
          <a:r>
            <a:rPr lang="es-EC" sz="2400" spc="20" dirty="0" smtClean="0">
              <a:latin typeface="Arial" panose="020B0604020202020204" pitchFamily="34" charset="0"/>
              <a:ea typeface="Times New Roman" panose="02020603050405020304" pitchFamily="18" charset="0"/>
            </a:rPr>
            <a:t>:</a:t>
          </a:r>
          <a:endParaRPr lang="es-ES" sz="2400" spc="20" dirty="0" smtClean="0">
            <a:latin typeface="Arial" panose="020B0604020202020204" pitchFamily="34" charset="0"/>
          </a:endParaRPr>
        </a:p>
      </dgm:t>
    </dgm:pt>
    <dgm:pt modelId="{5AD20AE3-1D6E-423B-999F-15EDE42FFD04}" type="parTrans" cxnId="{4B792453-C75C-423E-BEA1-932930E230C7}">
      <dgm:prSet/>
      <dgm:spPr/>
      <dgm:t>
        <a:bodyPr/>
        <a:lstStyle/>
        <a:p>
          <a:pPr>
            <a:lnSpc>
              <a:spcPct val="150000"/>
            </a:lnSpc>
          </a:pPr>
          <a:endParaRPr lang="es-ES" sz="1600"/>
        </a:p>
      </dgm:t>
    </dgm:pt>
    <dgm:pt modelId="{B570D644-741D-4FB9-A4D5-E97A7BEF0D09}" type="sibTrans" cxnId="{4B792453-C75C-423E-BEA1-932930E230C7}">
      <dgm:prSet/>
      <dgm:spPr/>
      <dgm:t>
        <a:bodyPr/>
        <a:lstStyle/>
        <a:p>
          <a:pPr>
            <a:lnSpc>
              <a:spcPct val="150000"/>
            </a:lnSpc>
          </a:pPr>
          <a:endParaRPr lang="es-ES" sz="1600"/>
        </a:p>
      </dgm:t>
    </dgm:pt>
    <dgm:pt modelId="{4F8CDB05-461C-4B4E-A2A9-DF3E86DAFDEE}">
      <dgm:prSet phldrT="[Texto]" custT="1"/>
      <dgm:spPr/>
      <dgm:t>
        <a:bodyPr/>
        <a:lstStyle/>
        <a:p>
          <a:pPr>
            <a:lnSpc>
              <a:spcPct val="150000"/>
            </a:lnSpc>
          </a:pPr>
          <a:r>
            <a:rPr lang="es-EC" sz="2400" spc="20" dirty="0" smtClean="0">
              <a:latin typeface="Arial" panose="020B0604020202020204" pitchFamily="34" charset="0"/>
              <a:ea typeface="Times New Roman" panose="02020603050405020304" pitchFamily="18" charset="0"/>
            </a:rPr>
            <a:t>Métodos:</a:t>
          </a:r>
        </a:p>
      </dgm:t>
    </dgm:pt>
    <dgm:pt modelId="{9CFC4628-F554-42D7-B776-8C84FBCD2247}" type="parTrans" cxnId="{6F3B98FA-52C2-4A6C-A4FA-835A2219A43E}">
      <dgm:prSet/>
      <dgm:spPr/>
      <dgm:t>
        <a:bodyPr/>
        <a:lstStyle/>
        <a:p>
          <a:pPr>
            <a:lnSpc>
              <a:spcPct val="150000"/>
            </a:lnSpc>
          </a:pPr>
          <a:endParaRPr lang="es-ES" sz="1600"/>
        </a:p>
      </dgm:t>
    </dgm:pt>
    <dgm:pt modelId="{811CF3D5-1B1B-48CA-AF3F-BBC9F85EAAC1}" type="sibTrans" cxnId="{6F3B98FA-52C2-4A6C-A4FA-835A2219A43E}">
      <dgm:prSet/>
      <dgm:spPr/>
      <dgm:t>
        <a:bodyPr/>
        <a:lstStyle/>
        <a:p>
          <a:pPr>
            <a:lnSpc>
              <a:spcPct val="150000"/>
            </a:lnSpc>
          </a:pPr>
          <a:endParaRPr lang="es-ES" sz="1600"/>
        </a:p>
      </dgm:t>
    </dgm:pt>
    <dgm:pt modelId="{0B51AF5F-D2C3-48C9-85C7-153DCC3D1E1D}">
      <dgm:prSet phldrT="[Texto]" custT="1"/>
      <dgm:spPr/>
      <dgm:t>
        <a:bodyPr/>
        <a:lstStyle/>
        <a:p>
          <a:pPr>
            <a:lnSpc>
              <a:spcPct val="150000"/>
            </a:lnSpc>
          </a:pPr>
          <a:r>
            <a:rPr lang="es-EC" sz="1800" spc="20" dirty="0" smtClean="0">
              <a:latin typeface="Arial" panose="020B0604020202020204" pitchFamily="34" charset="0"/>
              <a:ea typeface="Times New Roman" panose="02020603050405020304" pitchFamily="18" charset="0"/>
            </a:rPr>
            <a:t>Asociación Fuzzy, método Naive, suavizado exponencial como el método de Holt, y </a:t>
          </a:r>
          <a:r>
            <a:rPr lang="es-EC" sz="1800" b="1" spc="20" dirty="0" smtClean="0">
              <a:latin typeface="Arial" panose="020B0604020202020204" pitchFamily="34" charset="0"/>
              <a:ea typeface="Times New Roman" panose="02020603050405020304" pitchFamily="18" charset="0"/>
            </a:rPr>
            <a:t>Holt-Winters</a:t>
          </a:r>
          <a:r>
            <a:rPr lang="es-EC" sz="1800" spc="20" dirty="0" smtClean="0">
              <a:latin typeface="Arial" panose="020B0604020202020204" pitchFamily="34" charset="0"/>
              <a:ea typeface="Times New Roman" panose="02020603050405020304" pitchFamily="18" charset="0"/>
            </a:rPr>
            <a:t> (</a:t>
          </a:r>
          <a:r>
            <a:rPr lang="es-ES" sz="1800" spc="20" dirty="0" smtClean="0">
              <a:latin typeface="Arial" panose="020B0604020202020204" pitchFamily="34" charset="0"/>
            </a:rPr>
            <a:t>para efectos multiplicativos y aditivos</a:t>
          </a:r>
          <a:r>
            <a:rPr lang="es-EC" sz="1800" spc="20" dirty="0" smtClean="0">
              <a:latin typeface="Arial" panose="020B0604020202020204" pitchFamily="34" charset="0"/>
              <a:ea typeface="Times New Roman" panose="02020603050405020304" pitchFamily="18" charset="0"/>
            </a:rPr>
            <a:t>), método CUmulative SUM (CUSUM), el Early Aberration Reporting System (EARS), Box-Jenkins y el promedio móvil integrado autorregresivo (ARIMA).</a:t>
          </a:r>
          <a:endParaRPr lang="es-ES" sz="1800" spc="20" dirty="0">
            <a:latin typeface="Arial" panose="020B0604020202020204" pitchFamily="34" charset="0"/>
            <a:ea typeface="Times New Roman" panose="02020603050405020304" pitchFamily="18" charset="0"/>
          </a:endParaRPr>
        </a:p>
      </dgm:t>
    </dgm:pt>
    <dgm:pt modelId="{1D4DDB8D-B2DD-412D-A4A2-E42C86D019B3}" type="parTrans" cxnId="{813D023F-254D-46DC-91E0-60504141721F}">
      <dgm:prSet/>
      <dgm:spPr/>
      <dgm:t>
        <a:bodyPr/>
        <a:lstStyle/>
        <a:p>
          <a:pPr>
            <a:lnSpc>
              <a:spcPct val="150000"/>
            </a:lnSpc>
          </a:pPr>
          <a:endParaRPr lang="es-ES" sz="1600"/>
        </a:p>
      </dgm:t>
    </dgm:pt>
    <dgm:pt modelId="{4B40153F-62C4-40AB-A8EB-F321A08DACDC}" type="sibTrans" cxnId="{813D023F-254D-46DC-91E0-60504141721F}">
      <dgm:prSet/>
      <dgm:spPr/>
      <dgm:t>
        <a:bodyPr/>
        <a:lstStyle/>
        <a:p>
          <a:pPr>
            <a:lnSpc>
              <a:spcPct val="150000"/>
            </a:lnSpc>
          </a:pPr>
          <a:endParaRPr lang="es-ES" sz="1600"/>
        </a:p>
      </dgm:t>
    </dgm:pt>
    <dgm:pt modelId="{46C0B7D7-A329-4930-9F33-794CC6141360}">
      <dgm:prSet custT="1"/>
      <dgm:spPr/>
      <dgm:t>
        <a:bodyPr/>
        <a:lstStyle/>
        <a:p>
          <a:pPr>
            <a:lnSpc>
              <a:spcPct val="150000"/>
            </a:lnSpc>
          </a:pPr>
          <a:r>
            <a:rPr lang="es-EC" sz="1800" spc="20" dirty="0" smtClean="0">
              <a:latin typeface="Arial" panose="020B0604020202020204" pitchFamily="34" charset="0"/>
            </a:rPr>
            <a:t>Especificidad, valor predictivo positivo (VPP), valor predictivo negativo (VPN), error porcentual absoluto medio simétrico (</a:t>
          </a:r>
          <a:r>
            <a:rPr lang="es-EC" sz="1800" spc="20" dirty="0" err="1" smtClean="0">
              <a:latin typeface="Arial" panose="020B0604020202020204" pitchFamily="34" charset="0"/>
            </a:rPr>
            <a:t>sMAPE</a:t>
          </a:r>
          <a:r>
            <a:rPr lang="es-EC" sz="1800" spc="20" dirty="0" smtClean="0">
              <a:latin typeface="Arial" panose="020B0604020202020204" pitchFamily="34" charset="0"/>
            </a:rPr>
            <a:t>), error cuadrático medio (RMSE) y desviación absoluta media (MAD), sin embargo, el </a:t>
          </a:r>
          <a:r>
            <a:rPr lang="es-EC" sz="1800" b="1" spc="20" dirty="0" smtClean="0">
              <a:latin typeface="Arial" panose="020B0604020202020204" pitchFamily="34" charset="0"/>
            </a:rPr>
            <a:t>Error Porcentual Absoluto Medio (MAPE)</a:t>
          </a:r>
          <a:r>
            <a:rPr lang="es-EC" sz="1800" spc="20" dirty="0" smtClean="0">
              <a:latin typeface="Arial" panose="020B0604020202020204" pitchFamily="34" charset="0"/>
            </a:rPr>
            <a:t>, es más comúnmente usado en la evaluación del desempeño predictivo.</a:t>
          </a:r>
          <a:endParaRPr lang="es-ES" sz="1800" spc="20" dirty="0" smtClean="0">
            <a:latin typeface="Arial" panose="020B0604020202020204" pitchFamily="34" charset="0"/>
          </a:endParaRPr>
        </a:p>
      </dgm:t>
    </dgm:pt>
    <dgm:pt modelId="{4667FCBF-1C11-4DE6-9230-862A4A4BAB32}" type="parTrans" cxnId="{D6FF6096-B7AF-443E-AC85-2A2C2772CB94}">
      <dgm:prSet/>
      <dgm:spPr/>
      <dgm:t>
        <a:bodyPr/>
        <a:lstStyle/>
        <a:p>
          <a:pPr>
            <a:lnSpc>
              <a:spcPct val="150000"/>
            </a:lnSpc>
          </a:pPr>
          <a:endParaRPr lang="es-ES" sz="1600"/>
        </a:p>
      </dgm:t>
    </dgm:pt>
    <dgm:pt modelId="{3BC69BF7-5372-4507-BF36-151EDD40A4F0}" type="sibTrans" cxnId="{D6FF6096-B7AF-443E-AC85-2A2C2772CB94}">
      <dgm:prSet/>
      <dgm:spPr/>
      <dgm:t>
        <a:bodyPr/>
        <a:lstStyle/>
        <a:p>
          <a:pPr>
            <a:lnSpc>
              <a:spcPct val="150000"/>
            </a:lnSpc>
          </a:pPr>
          <a:endParaRPr lang="es-ES" sz="1600"/>
        </a:p>
      </dgm:t>
    </dgm:pt>
    <dgm:pt modelId="{E000410F-5604-4805-867F-9F795293ABBC}" type="pres">
      <dgm:prSet presAssocID="{14759749-1CD7-4E4C-AE60-FE4DFEAE1AD9}" presName="linearFlow" presStyleCnt="0">
        <dgm:presLayoutVars>
          <dgm:dir/>
          <dgm:animLvl val="lvl"/>
          <dgm:resizeHandles val="exact"/>
        </dgm:presLayoutVars>
      </dgm:prSet>
      <dgm:spPr/>
      <dgm:t>
        <a:bodyPr/>
        <a:lstStyle/>
        <a:p>
          <a:endParaRPr lang="es-ES"/>
        </a:p>
      </dgm:t>
    </dgm:pt>
    <dgm:pt modelId="{06624185-FA14-42F1-B893-8CC249EF3F53}" type="pres">
      <dgm:prSet presAssocID="{4F8CDB05-461C-4B4E-A2A9-DF3E86DAFDEE}" presName="composite" presStyleCnt="0"/>
      <dgm:spPr/>
    </dgm:pt>
    <dgm:pt modelId="{503440B5-50B5-4481-A645-BF65121F8B14}" type="pres">
      <dgm:prSet presAssocID="{4F8CDB05-461C-4B4E-A2A9-DF3E86DAFDEE}" presName="parentText" presStyleLbl="alignNode1" presStyleIdx="0" presStyleCnt="2" custLinFactNeighborX="-4928" custLinFactNeighborY="-9272">
        <dgm:presLayoutVars>
          <dgm:chMax val="1"/>
          <dgm:bulletEnabled val="1"/>
        </dgm:presLayoutVars>
      </dgm:prSet>
      <dgm:spPr/>
      <dgm:t>
        <a:bodyPr/>
        <a:lstStyle/>
        <a:p>
          <a:endParaRPr lang="es-ES"/>
        </a:p>
      </dgm:t>
    </dgm:pt>
    <dgm:pt modelId="{E9096AC6-3E8F-4D81-846D-4C57B2E5F87F}" type="pres">
      <dgm:prSet presAssocID="{4F8CDB05-461C-4B4E-A2A9-DF3E86DAFDEE}" presName="descendantText" presStyleLbl="alignAcc1" presStyleIdx="0" presStyleCnt="2" custScaleY="119388">
        <dgm:presLayoutVars>
          <dgm:bulletEnabled val="1"/>
        </dgm:presLayoutVars>
      </dgm:prSet>
      <dgm:spPr/>
      <dgm:t>
        <a:bodyPr/>
        <a:lstStyle/>
        <a:p>
          <a:endParaRPr lang="es-ES"/>
        </a:p>
      </dgm:t>
    </dgm:pt>
    <dgm:pt modelId="{73694EA1-4031-4A56-BD26-81117ACE1968}" type="pres">
      <dgm:prSet presAssocID="{811CF3D5-1B1B-48CA-AF3F-BBC9F85EAAC1}" presName="sp" presStyleCnt="0"/>
      <dgm:spPr/>
    </dgm:pt>
    <dgm:pt modelId="{7EA9060A-BBD4-412C-8F4F-65D726BE7FB9}" type="pres">
      <dgm:prSet presAssocID="{232BAC8D-FD8C-455E-BC36-75CB89834EEE}" presName="composite" presStyleCnt="0"/>
      <dgm:spPr/>
    </dgm:pt>
    <dgm:pt modelId="{DBA95E85-7B9F-4098-84ED-4ED144B67252}" type="pres">
      <dgm:prSet presAssocID="{232BAC8D-FD8C-455E-BC36-75CB89834EEE}" presName="parentText" presStyleLbl="alignNode1" presStyleIdx="1" presStyleCnt="2" custLinFactNeighborX="-5914" custLinFactNeighborY="-2651">
        <dgm:presLayoutVars>
          <dgm:chMax val="1"/>
          <dgm:bulletEnabled val="1"/>
        </dgm:presLayoutVars>
      </dgm:prSet>
      <dgm:spPr/>
      <dgm:t>
        <a:bodyPr/>
        <a:lstStyle/>
        <a:p>
          <a:endParaRPr lang="es-ES"/>
        </a:p>
      </dgm:t>
    </dgm:pt>
    <dgm:pt modelId="{4A57D0A1-C57B-40AB-B2F1-21223ABA6E1C}" type="pres">
      <dgm:prSet presAssocID="{232BAC8D-FD8C-455E-BC36-75CB89834EEE}" presName="descendantText" presStyleLbl="alignAcc1" presStyleIdx="1" presStyleCnt="2" custScaleY="123384">
        <dgm:presLayoutVars>
          <dgm:bulletEnabled val="1"/>
        </dgm:presLayoutVars>
      </dgm:prSet>
      <dgm:spPr/>
      <dgm:t>
        <a:bodyPr/>
        <a:lstStyle/>
        <a:p>
          <a:endParaRPr lang="es-ES"/>
        </a:p>
      </dgm:t>
    </dgm:pt>
  </dgm:ptLst>
  <dgm:cxnLst>
    <dgm:cxn modelId="{813D023F-254D-46DC-91E0-60504141721F}" srcId="{4F8CDB05-461C-4B4E-A2A9-DF3E86DAFDEE}" destId="{0B51AF5F-D2C3-48C9-85C7-153DCC3D1E1D}" srcOrd="0" destOrd="0" parTransId="{1D4DDB8D-B2DD-412D-A4A2-E42C86D019B3}" sibTransId="{4B40153F-62C4-40AB-A8EB-F321A08DACDC}"/>
    <dgm:cxn modelId="{9945C231-C02F-4A07-9828-A1CB3FAD69B5}" type="presOf" srcId="{4F8CDB05-461C-4B4E-A2A9-DF3E86DAFDEE}" destId="{503440B5-50B5-4481-A645-BF65121F8B14}" srcOrd="0" destOrd="0" presId="urn:microsoft.com/office/officeart/2005/8/layout/chevron2"/>
    <dgm:cxn modelId="{CB2F06A4-EE72-43EE-BFC4-8DB609FA1E95}" type="presOf" srcId="{232BAC8D-FD8C-455E-BC36-75CB89834EEE}" destId="{DBA95E85-7B9F-4098-84ED-4ED144B67252}" srcOrd="0" destOrd="0" presId="urn:microsoft.com/office/officeart/2005/8/layout/chevron2"/>
    <dgm:cxn modelId="{9A35CBC5-70AB-448E-AAE9-F6846923F5DD}" type="presOf" srcId="{14759749-1CD7-4E4C-AE60-FE4DFEAE1AD9}" destId="{E000410F-5604-4805-867F-9F795293ABBC}" srcOrd="0" destOrd="0" presId="urn:microsoft.com/office/officeart/2005/8/layout/chevron2"/>
    <dgm:cxn modelId="{D88C0B5B-547E-47A0-98CA-0F813F2D26CE}" type="presOf" srcId="{46C0B7D7-A329-4930-9F33-794CC6141360}" destId="{4A57D0A1-C57B-40AB-B2F1-21223ABA6E1C}" srcOrd="0" destOrd="0" presId="urn:microsoft.com/office/officeart/2005/8/layout/chevron2"/>
    <dgm:cxn modelId="{4B792453-C75C-423E-BEA1-932930E230C7}" srcId="{14759749-1CD7-4E4C-AE60-FE4DFEAE1AD9}" destId="{232BAC8D-FD8C-455E-BC36-75CB89834EEE}" srcOrd="1" destOrd="0" parTransId="{5AD20AE3-1D6E-423B-999F-15EDE42FFD04}" sibTransId="{B570D644-741D-4FB9-A4D5-E97A7BEF0D09}"/>
    <dgm:cxn modelId="{6F3B98FA-52C2-4A6C-A4FA-835A2219A43E}" srcId="{14759749-1CD7-4E4C-AE60-FE4DFEAE1AD9}" destId="{4F8CDB05-461C-4B4E-A2A9-DF3E86DAFDEE}" srcOrd="0" destOrd="0" parTransId="{9CFC4628-F554-42D7-B776-8C84FBCD2247}" sibTransId="{811CF3D5-1B1B-48CA-AF3F-BBC9F85EAAC1}"/>
    <dgm:cxn modelId="{16F8A48E-A880-4AD6-ABA3-3B708C01EB55}" type="presOf" srcId="{0B51AF5F-D2C3-48C9-85C7-153DCC3D1E1D}" destId="{E9096AC6-3E8F-4D81-846D-4C57B2E5F87F}" srcOrd="0" destOrd="0" presId="urn:microsoft.com/office/officeart/2005/8/layout/chevron2"/>
    <dgm:cxn modelId="{D6FF6096-B7AF-443E-AC85-2A2C2772CB94}" srcId="{232BAC8D-FD8C-455E-BC36-75CB89834EEE}" destId="{46C0B7D7-A329-4930-9F33-794CC6141360}" srcOrd="0" destOrd="0" parTransId="{4667FCBF-1C11-4DE6-9230-862A4A4BAB32}" sibTransId="{3BC69BF7-5372-4507-BF36-151EDD40A4F0}"/>
    <dgm:cxn modelId="{80477C24-1428-49D6-873E-1C4781AC9903}" type="presParOf" srcId="{E000410F-5604-4805-867F-9F795293ABBC}" destId="{06624185-FA14-42F1-B893-8CC249EF3F53}" srcOrd="0" destOrd="0" presId="urn:microsoft.com/office/officeart/2005/8/layout/chevron2"/>
    <dgm:cxn modelId="{92D14885-DD95-4D85-A570-469431FE8C71}" type="presParOf" srcId="{06624185-FA14-42F1-B893-8CC249EF3F53}" destId="{503440B5-50B5-4481-A645-BF65121F8B14}" srcOrd="0" destOrd="0" presId="urn:microsoft.com/office/officeart/2005/8/layout/chevron2"/>
    <dgm:cxn modelId="{3CD19051-36B5-4988-BF5B-3A437708DDDF}" type="presParOf" srcId="{06624185-FA14-42F1-B893-8CC249EF3F53}" destId="{E9096AC6-3E8F-4D81-846D-4C57B2E5F87F}" srcOrd="1" destOrd="0" presId="urn:microsoft.com/office/officeart/2005/8/layout/chevron2"/>
    <dgm:cxn modelId="{99A3AA53-726F-43F0-93A1-20F6B19ED2F3}" type="presParOf" srcId="{E000410F-5604-4805-867F-9F795293ABBC}" destId="{73694EA1-4031-4A56-BD26-81117ACE1968}" srcOrd="1" destOrd="0" presId="urn:microsoft.com/office/officeart/2005/8/layout/chevron2"/>
    <dgm:cxn modelId="{17243B59-82C2-4E5A-86FB-BF2BBFECEE30}" type="presParOf" srcId="{E000410F-5604-4805-867F-9F795293ABBC}" destId="{7EA9060A-BBD4-412C-8F4F-65D726BE7FB9}" srcOrd="2" destOrd="0" presId="urn:microsoft.com/office/officeart/2005/8/layout/chevron2"/>
    <dgm:cxn modelId="{DA39B097-EA1B-4C7E-BDB3-5A296512F2A4}" type="presParOf" srcId="{7EA9060A-BBD4-412C-8F4F-65D726BE7FB9}" destId="{DBA95E85-7B9F-4098-84ED-4ED144B67252}" srcOrd="0" destOrd="0" presId="urn:microsoft.com/office/officeart/2005/8/layout/chevron2"/>
    <dgm:cxn modelId="{F6C070EA-C4C2-421A-B74A-490518EFADC8}" type="presParOf" srcId="{7EA9060A-BBD4-412C-8F4F-65D726BE7FB9}" destId="{4A57D0A1-C57B-40AB-B2F1-21223ABA6E1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CC572-C6DE-4D88-94FA-9333444512BC}"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s-ES"/>
        </a:p>
      </dgm:t>
    </dgm:pt>
    <dgm:pt modelId="{574A96AD-6344-4907-8780-995C6A5986F9}">
      <dgm:prSet phldrT="[Texto]" custT="1"/>
      <dgm:spPr/>
      <dgm:t>
        <a:bodyPr/>
        <a:lstStyle/>
        <a:p>
          <a:r>
            <a:rPr lang="es-EC" sz="1600" b="1" dirty="0" smtClean="0">
              <a:latin typeface="Arial" panose="020B0604020202020204" pitchFamily="34" charset="0"/>
              <a:cs typeface="Arial" panose="020B0604020202020204" pitchFamily="34" charset="0"/>
            </a:rPr>
            <a:t>Revisión</a:t>
          </a:r>
          <a:r>
            <a:rPr lang="es-EC" sz="1600" dirty="0" smtClean="0">
              <a:latin typeface="Arial" panose="020B0604020202020204" pitchFamily="34" charset="0"/>
              <a:cs typeface="Arial" panose="020B0604020202020204" pitchFamily="34" charset="0"/>
            </a:rPr>
            <a:t> inicial de la </a:t>
          </a:r>
          <a:r>
            <a:rPr lang="es-EC" sz="1600" b="1" dirty="0" smtClean="0">
              <a:latin typeface="Arial" panose="020B0604020202020204" pitchFamily="34" charset="0"/>
              <a:cs typeface="Arial" panose="020B0604020202020204" pitchFamily="34" charset="0"/>
            </a:rPr>
            <a:t>literatura</a:t>
          </a:r>
          <a:endParaRPr lang="es-ES" sz="1600" dirty="0">
            <a:latin typeface="Arial" panose="020B0604020202020204" pitchFamily="34" charset="0"/>
            <a:cs typeface="Arial" panose="020B0604020202020204" pitchFamily="34" charset="0"/>
          </a:endParaRPr>
        </a:p>
      </dgm:t>
    </dgm:pt>
    <dgm:pt modelId="{165B8278-FB32-4BCE-9A5C-DF5A03DB2444}" type="parTrans" cxnId="{00D9C5CD-642E-4F00-AE7B-C1F9B38D1B8F}">
      <dgm:prSet/>
      <dgm:spPr/>
      <dgm:t>
        <a:bodyPr/>
        <a:lstStyle/>
        <a:p>
          <a:endParaRPr lang="es-ES"/>
        </a:p>
      </dgm:t>
    </dgm:pt>
    <dgm:pt modelId="{E6F46B7E-C19D-4B35-B5CE-C0405AB87A97}" type="sibTrans" cxnId="{00D9C5CD-642E-4F00-AE7B-C1F9B38D1B8F}">
      <dgm:prSet/>
      <dgm:spPr/>
      <dgm:t>
        <a:bodyPr/>
        <a:lstStyle/>
        <a:p>
          <a:endParaRPr lang="es-ES"/>
        </a:p>
      </dgm:t>
    </dgm:pt>
    <dgm:pt modelId="{C22B0E2B-C918-4AE2-B13F-529E0454BC50}">
      <dgm:prSet/>
      <dgm:spPr/>
      <dgm:t>
        <a:bodyPr/>
        <a:lstStyle/>
        <a:p>
          <a:pPr algn="l"/>
          <a:r>
            <a:rPr lang="es-EC" dirty="0" smtClean="0">
              <a:latin typeface="Arial" panose="020B0604020202020204" pitchFamily="34" charset="0"/>
              <a:cs typeface="Arial" panose="020B0604020202020204" pitchFamily="34" charset="0"/>
            </a:rPr>
            <a:t>Planteamiento </a:t>
          </a:r>
          <a:endParaRPr lang="es-EC" dirty="0">
            <a:latin typeface="Arial" panose="020B0604020202020204" pitchFamily="34" charset="0"/>
            <a:cs typeface="Arial" panose="020B0604020202020204" pitchFamily="34" charset="0"/>
          </a:endParaRPr>
        </a:p>
      </dgm:t>
    </dgm:pt>
    <dgm:pt modelId="{EE54BC69-23B2-44CE-BAF1-2BCDFFEC3E68}" type="parTrans" cxnId="{09DF39A2-9E78-460F-896A-53C1D08C73EB}">
      <dgm:prSet/>
      <dgm:spPr/>
      <dgm:t>
        <a:bodyPr/>
        <a:lstStyle/>
        <a:p>
          <a:endParaRPr lang="es-ES"/>
        </a:p>
      </dgm:t>
    </dgm:pt>
    <dgm:pt modelId="{11F4649B-8EEF-43EE-A7DD-8F3A45CCF37A}" type="sibTrans" cxnId="{09DF39A2-9E78-460F-896A-53C1D08C73EB}">
      <dgm:prSet/>
      <dgm:spPr/>
      <dgm:t>
        <a:bodyPr/>
        <a:lstStyle/>
        <a:p>
          <a:endParaRPr lang="es-ES"/>
        </a:p>
      </dgm:t>
    </dgm:pt>
    <dgm:pt modelId="{F38DB077-553A-474B-AAFC-2DA65488EFD0}">
      <dgm:prSet/>
      <dgm:spPr/>
      <dgm:t>
        <a:bodyPr/>
        <a:lstStyle/>
        <a:p>
          <a:pPr algn="l"/>
          <a:r>
            <a:rPr lang="es-EC" dirty="0" smtClean="0">
              <a:latin typeface="Arial" panose="020B0604020202020204" pitchFamily="34" charset="0"/>
              <a:cs typeface="Arial" panose="020B0604020202020204" pitchFamily="34" charset="0"/>
            </a:rPr>
            <a:t>Criterios de inclusión y exclusión</a:t>
          </a:r>
          <a:endParaRPr lang="es-EC" dirty="0">
            <a:latin typeface="Arial" panose="020B0604020202020204" pitchFamily="34" charset="0"/>
            <a:cs typeface="Arial" panose="020B0604020202020204" pitchFamily="34" charset="0"/>
          </a:endParaRPr>
        </a:p>
      </dgm:t>
    </dgm:pt>
    <dgm:pt modelId="{CDF599D1-8C1E-4FE4-A15D-C7184F128EC1}" type="parTrans" cxnId="{2895D14A-C2A2-443B-A0A9-F6F25A92783D}">
      <dgm:prSet/>
      <dgm:spPr/>
      <dgm:t>
        <a:bodyPr/>
        <a:lstStyle/>
        <a:p>
          <a:endParaRPr lang="es-ES"/>
        </a:p>
      </dgm:t>
    </dgm:pt>
    <dgm:pt modelId="{D1627496-2373-4CA7-842B-32F151CAAF16}" type="sibTrans" cxnId="{2895D14A-C2A2-443B-A0A9-F6F25A92783D}">
      <dgm:prSet/>
      <dgm:spPr/>
      <dgm:t>
        <a:bodyPr/>
        <a:lstStyle/>
        <a:p>
          <a:endParaRPr lang="es-ES"/>
        </a:p>
      </dgm:t>
    </dgm:pt>
    <dgm:pt modelId="{EAEFFD32-0CD4-4248-B449-A440586CFC3E}">
      <dgm:prSet/>
      <dgm:spPr/>
      <dgm:t>
        <a:bodyPr/>
        <a:lstStyle/>
        <a:p>
          <a:pPr algn="l"/>
          <a:r>
            <a:rPr lang="es-EC" dirty="0" smtClean="0">
              <a:latin typeface="Arial" panose="020B0604020202020204" pitchFamily="34" charset="0"/>
              <a:cs typeface="Arial" panose="020B0604020202020204" pitchFamily="34" charset="0"/>
            </a:rPr>
            <a:t>Grupo de control</a:t>
          </a:r>
          <a:endParaRPr lang="es-EC" dirty="0">
            <a:latin typeface="Arial" panose="020B0604020202020204" pitchFamily="34" charset="0"/>
            <a:cs typeface="Arial" panose="020B0604020202020204" pitchFamily="34" charset="0"/>
          </a:endParaRPr>
        </a:p>
      </dgm:t>
    </dgm:pt>
    <dgm:pt modelId="{0B06EB54-6086-42C3-A635-CBB3AC004465}" type="parTrans" cxnId="{506BA829-4F83-41D7-B045-B0A1638FD5E8}">
      <dgm:prSet/>
      <dgm:spPr/>
      <dgm:t>
        <a:bodyPr/>
        <a:lstStyle/>
        <a:p>
          <a:endParaRPr lang="es-ES"/>
        </a:p>
      </dgm:t>
    </dgm:pt>
    <dgm:pt modelId="{CBAE4B5B-F5AD-4218-BEB6-F064C9B3CEFE}" type="sibTrans" cxnId="{506BA829-4F83-41D7-B045-B0A1638FD5E8}">
      <dgm:prSet/>
      <dgm:spPr/>
      <dgm:t>
        <a:bodyPr/>
        <a:lstStyle/>
        <a:p>
          <a:endParaRPr lang="es-ES"/>
        </a:p>
      </dgm:t>
    </dgm:pt>
    <dgm:pt modelId="{C344A7B4-F70B-4A35-AC6E-803AD877BD55}">
      <dgm:prSet/>
      <dgm:spPr/>
      <dgm:t>
        <a:bodyPr/>
        <a:lstStyle/>
        <a:p>
          <a:pPr algn="l"/>
          <a:r>
            <a:rPr lang="es-EC" dirty="0" smtClean="0">
              <a:latin typeface="Arial" panose="020B0604020202020204" pitchFamily="34" charset="0"/>
              <a:cs typeface="Arial" panose="020B0604020202020204" pitchFamily="34" charset="0"/>
            </a:rPr>
            <a:t>Cadena de búsqueda</a:t>
          </a:r>
          <a:endParaRPr lang="es-EC" dirty="0">
            <a:latin typeface="Arial" panose="020B0604020202020204" pitchFamily="34" charset="0"/>
            <a:cs typeface="Arial" panose="020B0604020202020204" pitchFamily="34" charset="0"/>
          </a:endParaRPr>
        </a:p>
      </dgm:t>
    </dgm:pt>
    <dgm:pt modelId="{DB014774-80F4-4BE9-ABEB-9E0C018FDB88}" type="parTrans" cxnId="{209DE72F-3EDB-4198-9A95-A30CD9763709}">
      <dgm:prSet/>
      <dgm:spPr/>
      <dgm:t>
        <a:bodyPr/>
        <a:lstStyle/>
        <a:p>
          <a:endParaRPr lang="es-ES"/>
        </a:p>
      </dgm:t>
    </dgm:pt>
    <dgm:pt modelId="{4BB53A34-74CB-4EBB-B275-E9F8C9883A2F}" type="sibTrans" cxnId="{209DE72F-3EDB-4198-9A95-A30CD9763709}">
      <dgm:prSet/>
      <dgm:spPr/>
      <dgm:t>
        <a:bodyPr/>
        <a:lstStyle/>
        <a:p>
          <a:endParaRPr lang="es-ES"/>
        </a:p>
      </dgm:t>
    </dgm:pt>
    <dgm:pt modelId="{5AA26550-B10C-4609-AB54-8B8FDF32722D}">
      <dgm:prSet/>
      <dgm:spPr/>
      <dgm:t>
        <a:bodyPr/>
        <a:lstStyle/>
        <a:p>
          <a:pPr algn="l"/>
          <a:r>
            <a:rPr lang="es-EC" dirty="0" smtClean="0">
              <a:latin typeface="Arial" panose="020B0604020202020204" pitchFamily="34" charset="0"/>
              <a:cs typeface="Arial" panose="020B0604020202020204" pitchFamily="34" charset="0"/>
            </a:rPr>
            <a:t>Selección de estudios</a:t>
          </a:r>
          <a:endParaRPr lang="es-EC" dirty="0">
            <a:latin typeface="Arial" panose="020B0604020202020204" pitchFamily="34" charset="0"/>
            <a:cs typeface="Arial" panose="020B0604020202020204" pitchFamily="34" charset="0"/>
          </a:endParaRPr>
        </a:p>
      </dgm:t>
    </dgm:pt>
    <dgm:pt modelId="{433DF330-3848-4722-A35F-A4B7DE244258}" type="parTrans" cxnId="{DE64CD4A-2698-412B-AF60-8E12DC6E42A3}">
      <dgm:prSet/>
      <dgm:spPr/>
      <dgm:t>
        <a:bodyPr/>
        <a:lstStyle/>
        <a:p>
          <a:endParaRPr lang="es-ES"/>
        </a:p>
      </dgm:t>
    </dgm:pt>
    <dgm:pt modelId="{18D0982B-12D9-4DDE-98FF-E25980DBA4BA}" type="sibTrans" cxnId="{DE64CD4A-2698-412B-AF60-8E12DC6E42A3}">
      <dgm:prSet/>
      <dgm:spPr/>
      <dgm:t>
        <a:bodyPr/>
        <a:lstStyle/>
        <a:p>
          <a:endParaRPr lang="es-ES"/>
        </a:p>
      </dgm:t>
    </dgm:pt>
    <dgm:pt modelId="{5E67CCDD-9D62-4871-B528-F66842524FF8}">
      <dgm:prSet/>
      <dgm:spPr/>
      <dgm:t>
        <a:bodyPr/>
        <a:lstStyle/>
        <a:p>
          <a:pPr algn="just"/>
          <a:r>
            <a:rPr lang="es-EC" dirty="0" smtClean="0">
              <a:latin typeface="Arial" panose="020B0604020202020204" pitchFamily="34" charset="0"/>
              <a:cs typeface="Arial" panose="020B0604020202020204" pitchFamily="34" charset="0"/>
            </a:rPr>
            <a:t>Conclusiones del estado del arte</a:t>
          </a:r>
          <a:endParaRPr lang="es-EC" dirty="0">
            <a:latin typeface="Arial" panose="020B0604020202020204" pitchFamily="34" charset="0"/>
            <a:cs typeface="Arial" panose="020B0604020202020204" pitchFamily="34" charset="0"/>
          </a:endParaRPr>
        </a:p>
      </dgm:t>
    </dgm:pt>
    <dgm:pt modelId="{2083DC7F-331B-45AD-B2CA-2C0016AA8D6F}" type="parTrans" cxnId="{AEB86997-E5DE-4F47-8F54-9A3D7A1A7FAB}">
      <dgm:prSet/>
      <dgm:spPr/>
      <dgm:t>
        <a:bodyPr/>
        <a:lstStyle/>
        <a:p>
          <a:endParaRPr lang="es-ES"/>
        </a:p>
      </dgm:t>
    </dgm:pt>
    <dgm:pt modelId="{7D5454DF-C8E5-4082-8C6D-B73C2AFB1275}" type="sibTrans" cxnId="{AEB86997-E5DE-4F47-8F54-9A3D7A1A7FAB}">
      <dgm:prSet/>
      <dgm:spPr/>
      <dgm:t>
        <a:bodyPr/>
        <a:lstStyle/>
        <a:p>
          <a:endParaRPr lang="es-ES"/>
        </a:p>
      </dgm:t>
    </dgm:pt>
    <dgm:pt modelId="{AE218117-891B-4549-AC43-D5F1FFEFAE16}" type="pres">
      <dgm:prSet presAssocID="{4A1CC572-C6DE-4D88-94FA-9333444512BC}" presName="Name0" presStyleCnt="0">
        <dgm:presLayoutVars>
          <dgm:chMax val="5"/>
          <dgm:chPref val="5"/>
          <dgm:dir/>
          <dgm:animLvl val="lvl"/>
        </dgm:presLayoutVars>
      </dgm:prSet>
      <dgm:spPr/>
      <dgm:t>
        <a:bodyPr/>
        <a:lstStyle/>
        <a:p>
          <a:endParaRPr lang="es-ES"/>
        </a:p>
      </dgm:t>
    </dgm:pt>
    <dgm:pt modelId="{A030D164-DD7C-462D-AE52-B344DF032689}" type="pres">
      <dgm:prSet presAssocID="{574A96AD-6344-4907-8780-995C6A5986F9}" presName="parentText1" presStyleLbl="node1" presStyleIdx="0" presStyleCnt="1">
        <dgm:presLayoutVars>
          <dgm:chMax/>
          <dgm:chPref val="3"/>
          <dgm:bulletEnabled val="1"/>
        </dgm:presLayoutVars>
      </dgm:prSet>
      <dgm:spPr/>
      <dgm:t>
        <a:bodyPr/>
        <a:lstStyle/>
        <a:p>
          <a:endParaRPr lang="es-ES"/>
        </a:p>
      </dgm:t>
    </dgm:pt>
    <dgm:pt modelId="{BA0311FF-F400-4962-9480-0448BE540618}" type="pres">
      <dgm:prSet presAssocID="{574A96AD-6344-4907-8780-995C6A5986F9}" presName="childText1" presStyleLbl="solidAlignAcc1" presStyleIdx="0" presStyleCnt="1">
        <dgm:presLayoutVars>
          <dgm:chMax val="0"/>
          <dgm:chPref val="0"/>
          <dgm:bulletEnabled val="1"/>
        </dgm:presLayoutVars>
      </dgm:prSet>
      <dgm:spPr/>
      <dgm:t>
        <a:bodyPr/>
        <a:lstStyle/>
        <a:p>
          <a:endParaRPr lang="es-ES"/>
        </a:p>
      </dgm:t>
    </dgm:pt>
  </dgm:ptLst>
  <dgm:cxnLst>
    <dgm:cxn modelId="{AC7D7072-4163-4CBB-BB73-9BFDEEA5A514}" type="presOf" srcId="{574A96AD-6344-4907-8780-995C6A5986F9}" destId="{A030D164-DD7C-462D-AE52-B344DF032689}" srcOrd="0" destOrd="0" presId="urn:microsoft.com/office/officeart/2009/3/layout/IncreasingArrowsProcess"/>
    <dgm:cxn modelId="{1B45DDEC-7F27-400E-8498-9C3DC711356F}" type="presOf" srcId="{F38DB077-553A-474B-AAFC-2DA65488EFD0}" destId="{BA0311FF-F400-4962-9480-0448BE540618}" srcOrd="0" destOrd="1" presId="urn:microsoft.com/office/officeart/2009/3/layout/IncreasingArrowsProcess"/>
    <dgm:cxn modelId="{B2459A0E-6CD8-48C1-B6B9-8EF095B6FBCB}" type="presOf" srcId="{5E67CCDD-9D62-4871-B528-F66842524FF8}" destId="{BA0311FF-F400-4962-9480-0448BE540618}" srcOrd="0" destOrd="5" presId="urn:microsoft.com/office/officeart/2009/3/layout/IncreasingArrowsProcess"/>
    <dgm:cxn modelId="{00D9C5CD-642E-4F00-AE7B-C1F9B38D1B8F}" srcId="{4A1CC572-C6DE-4D88-94FA-9333444512BC}" destId="{574A96AD-6344-4907-8780-995C6A5986F9}" srcOrd="0" destOrd="0" parTransId="{165B8278-FB32-4BCE-9A5C-DF5A03DB2444}" sibTransId="{E6F46B7E-C19D-4B35-B5CE-C0405AB87A97}"/>
    <dgm:cxn modelId="{209DE72F-3EDB-4198-9A95-A30CD9763709}" srcId="{574A96AD-6344-4907-8780-995C6A5986F9}" destId="{C344A7B4-F70B-4A35-AC6E-803AD877BD55}" srcOrd="3" destOrd="0" parTransId="{DB014774-80F4-4BE9-ABEB-9E0C018FDB88}" sibTransId="{4BB53A34-74CB-4EBB-B275-E9F8C9883A2F}"/>
    <dgm:cxn modelId="{09DF39A2-9E78-460F-896A-53C1D08C73EB}" srcId="{574A96AD-6344-4907-8780-995C6A5986F9}" destId="{C22B0E2B-C918-4AE2-B13F-529E0454BC50}" srcOrd="0" destOrd="0" parTransId="{EE54BC69-23B2-44CE-BAF1-2BCDFFEC3E68}" sibTransId="{11F4649B-8EEF-43EE-A7DD-8F3A45CCF37A}"/>
    <dgm:cxn modelId="{495AD0EF-93A5-42C0-B264-5A7F276EF2FD}" type="presOf" srcId="{C22B0E2B-C918-4AE2-B13F-529E0454BC50}" destId="{BA0311FF-F400-4962-9480-0448BE540618}" srcOrd="0" destOrd="0" presId="urn:microsoft.com/office/officeart/2009/3/layout/IncreasingArrowsProcess"/>
    <dgm:cxn modelId="{120F5CE7-D38C-4353-90A5-86831A6E2BB2}" type="presOf" srcId="{C344A7B4-F70B-4A35-AC6E-803AD877BD55}" destId="{BA0311FF-F400-4962-9480-0448BE540618}" srcOrd="0" destOrd="3" presId="urn:microsoft.com/office/officeart/2009/3/layout/IncreasingArrowsProcess"/>
    <dgm:cxn modelId="{DE64CD4A-2698-412B-AF60-8E12DC6E42A3}" srcId="{574A96AD-6344-4907-8780-995C6A5986F9}" destId="{5AA26550-B10C-4609-AB54-8B8FDF32722D}" srcOrd="4" destOrd="0" parTransId="{433DF330-3848-4722-A35F-A4B7DE244258}" sibTransId="{18D0982B-12D9-4DDE-98FF-E25980DBA4BA}"/>
    <dgm:cxn modelId="{2895D14A-C2A2-443B-A0A9-F6F25A92783D}" srcId="{574A96AD-6344-4907-8780-995C6A5986F9}" destId="{F38DB077-553A-474B-AAFC-2DA65488EFD0}" srcOrd="1" destOrd="0" parTransId="{CDF599D1-8C1E-4FE4-A15D-C7184F128EC1}" sibTransId="{D1627496-2373-4CA7-842B-32F151CAAF16}"/>
    <dgm:cxn modelId="{3F123DB4-6F8B-4726-AC06-D27C53ADB1D3}" type="presOf" srcId="{5AA26550-B10C-4609-AB54-8B8FDF32722D}" destId="{BA0311FF-F400-4962-9480-0448BE540618}" srcOrd="0" destOrd="4" presId="urn:microsoft.com/office/officeart/2009/3/layout/IncreasingArrowsProcess"/>
    <dgm:cxn modelId="{AEB86997-E5DE-4F47-8F54-9A3D7A1A7FAB}" srcId="{574A96AD-6344-4907-8780-995C6A5986F9}" destId="{5E67CCDD-9D62-4871-B528-F66842524FF8}" srcOrd="5" destOrd="0" parTransId="{2083DC7F-331B-45AD-B2CA-2C0016AA8D6F}" sibTransId="{7D5454DF-C8E5-4082-8C6D-B73C2AFB1275}"/>
    <dgm:cxn modelId="{CE03FE8D-6D3F-436A-9869-0A12CB24B969}" type="presOf" srcId="{4A1CC572-C6DE-4D88-94FA-9333444512BC}" destId="{AE218117-891B-4549-AC43-D5F1FFEFAE16}" srcOrd="0" destOrd="0" presId="urn:microsoft.com/office/officeart/2009/3/layout/IncreasingArrowsProcess"/>
    <dgm:cxn modelId="{2423AF56-A04D-48DA-8054-8D41E7F74F1B}" type="presOf" srcId="{EAEFFD32-0CD4-4248-B449-A440586CFC3E}" destId="{BA0311FF-F400-4962-9480-0448BE540618}" srcOrd="0" destOrd="2" presId="urn:microsoft.com/office/officeart/2009/3/layout/IncreasingArrowsProcess"/>
    <dgm:cxn modelId="{506BA829-4F83-41D7-B045-B0A1638FD5E8}" srcId="{574A96AD-6344-4907-8780-995C6A5986F9}" destId="{EAEFFD32-0CD4-4248-B449-A440586CFC3E}" srcOrd="2" destOrd="0" parTransId="{0B06EB54-6086-42C3-A635-CBB3AC004465}" sibTransId="{CBAE4B5B-F5AD-4218-BEB6-F064C9B3CEFE}"/>
    <dgm:cxn modelId="{4A98BBA4-336C-4DA7-B87C-42CF9CC291CA}" type="presParOf" srcId="{AE218117-891B-4549-AC43-D5F1FFEFAE16}" destId="{A030D164-DD7C-462D-AE52-B344DF032689}" srcOrd="0" destOrd="0" presId="urn:microsoft.com/office/officeart/2009/3/layout/IncreasingArrowsProcess"/>
    <dgm:cxn modelId="{5C1E01FE-C9D6-453F-818A-A569642E59EA}" type="presParOf" srcId="{AE218117-891B-4549-AC43-D5F1FFEFAE16}" destId="{BA0311FF-F400-4962-9480-0448BE540618}" srcOrd="1"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1CC572-C6DE-4D88-94FA-9333444512BC}" type="doc">
      <dgm:prSet loTypeId="urn:microsoft.com/office/officeart/2009/3/layout/IncreasingArrowsProcess" loCatId="process" qsTypeId="urn:microsoft.com/office/officeart/2005/8/quickstyle/simple1" qsCatId="simple" csTypeId="urn:microsoft.com/office/officeart/2005/8/colors/accent6_5" csCatId="accent6" phldr="1"/>
      <dgm:spPr/>
      <dgm:t>
        <a:bodyPr/>
        <a:lstStyle/>
        <a:p>
          <a:endParaRPr lang="es-ES"/>
        </a:p>
      </dgm:t>
    </dgm:pt>
    <dgm:pt modelId="{C22B0E2B-C918-4AE2-B13F-529E0454BC50}">
      <dgm:prSet custT="1"/>
      <dgm:spPr/>
      <dgm:t>
        <a:bodyPr/>
        <a:lstStyle/>
        <a:p>
          <a:pPr algn="l"/>
          <a:r>
            <a:rPr lang="es-EC" sz="1600" dirty="0" smtClean="0">
              <a:latin typeface="Arial" panose="020B0604020202020204" pitchFamily="34" charset="0"/>
              <a:cs typeface="Arial" panose="020B0604020202020204" pitchFamily="34" charset="0"/>
            </a:rPr>
            <a:t>Desarrollo de la propuesta del modelo se usó </a:t>
          </a:r>
          <a:r>
            <a:rPr lang="es-EC" sz="1600" b="1" dirty="0" smtClean="0">
              <a:latin typeface="Arial" panose="020B0604020202020204" pitchFamily="34" charset="0"/>
              <a:cs typeface="Arial" panose="020B0604020202020204" pitchFamily="34" charset="0"/>
            </a:rPr>
            <a:t>CRISP-DM</a:t>
          </a:r>
          <a:endParaRPr lang="es-EC" sz="1600" dirty="0">
            <a:latin typeface="Arial" panose="020B0604020202020204" pitchFamily="34" charset="0"/>
            <a:cs typeface="Arial" panose="020B0604020202020204" pitchFamily="34" charset="0"/>
          </a:endParaRPr>
        </a:p>
      </dgm:t>
    </dgm:pt>
    <dgm:pt modelId="{EE54BC69-23B2-44CE-BAF1-2BCDFFEC3E68}" type="parTrans" cxnId="{09DF39A2-9E78-460F-896A-53C1D08C73EB}">
      <dgm:prSet/>
      <dgm:spPr/>
      <dgm:t>
        <a:bodyPr/>
        <a:lstStyle/>
        <a:p>
          <a:endParaRPr lang="es-ES" sz="2000"/>
        </a:p>
      </dgm:t>
    </dgm:pt>
    <dgm:pt modelId="{11F4649B-8EEF-43EE-A7DD-8F3A45CCF37A}" type="sibTrans" cxnId="{09DF39A2-9E78-460F-896A-53C1D08C73EB}">
      <dgm:prSet/>
      <dgm:spPr/>
      <dgm:t>
        <a:bodyPr/>
        <a:lstStyle/>
        <a:p>
          <a:endParaRPr lang="es-ES" sz="2000"/>
        </a:p>
      </dgm:t>
    </dgm:pt>
    <dgm:pt modelId="{E36C9C0E-F877-4EA4-A2A0-768DCCABE290}">
      <dgm:prSet custT="1"/>
      <dgm:spPr/>
      <dgm:t>
        <a:bodyPr/>
        <a:lstStyle/>
        <a:p>
          <a:pPr algn="l"/>
          <a:r>
            <a:rPr lang="es-EC" sz="1800" dirty="0" smtClean="0">
              <a:latin typeface="Arial" panose="020B0604020202020204" pitchFamily="34" charset="0"/>
              <a:cs typeface="Arial" panose="020B0604020202020204" pitchFamily="34" charset="0"/>
            </a:rPr>
            <a:t>Fase I. Comprensión del negocio</a:t>
          </a:r>
          <a:endParaRPr lang="es-EC" sz="1800" dirty="0">
            <a:latin typeface="Arial" panose="020B0604020202020204" pitchFamily="34" charset="0"/>
            <a:cs typeface="Arial" panose="020B0604020202020204" pitchFamily="34" charset="0"/>
          </a:endParaRPr>
        </a:p>
      </dgm:t>
    </dgm:pt>
    <dgm:pt modelId="{E2F841BD-73A3-4D76-9CB8-88FC7902C8D0}" type="parTrans" cxnId="{7951E050-3797-4B34-94EB-011D78EFDEB4}">
      <dgm:prSet/>
      <dgm:spPr/>
      <dgm:t>
        <a:bodyPr/>
        <a:lstStyle/>
        <a:p>
          <a:endParaRPr lang="es-ES" sz="2000"/>
        </a:p>
      </dgm:t>
    </dgm:pt>
    <dgm:pt modelId="{68BE751D-B83B-41AC-94B4-6E697D7FA13C}" type="sibTrans" cxnId="{7951E050-3797-4B34-94EB-011D78EFDEB4}">
      <dgm:prSet/>
      <dgm:spPr/>
      <dgm:t>
        <a:bodyPr/>
        <a:lstStyle/>
        <a:p>
          <a:endParaRPr lang="es-ES" sz="2000"/>
        </a:p>
      </dgm:t>
    </dgm:pt>
    <dgm:pt modelId="{55295E1D-8B39-4DBD-96C8-BC8E0A24E924}">
      <dgm:prSet custT="1"/>
      <dgm:spPr/>
      <dgm:t>
        <a:bodyPr/>
        <a:lstStyle/>
        <a:p>
          <a:pPr algn="l"/>
          <a:r>
            <a:rPr lang="es-EC" sz="1800" dirty="0" smtClean="0">
              <a:latin typeface="Arial" panose="020B0604020202020204" pitchFamily="34" charset="0"/>
              <a:cs typeface="Arial" panose="020B0604020202020204" pitchFamily="34" charset="0"/>
            </a:rPr>
            <a:t>Fase II. Comprensión de los datos</a:t>
          </a:r>
          <a:endParaRPr lang="es-EC" sz="1800" dirty="0">
            <a:latin typeface="Arial" panose="020B0604020202020204" pitchFamily="34" charset="0"/>
            <a:cs typeface="Arial" panose="020B0604020202020204" pitchFamily="34" charset="0"/>
          </a:endParaRPr>
        </a:p>
      </dgm:t>
    </dgm:pt>
    <dgm:pt modelId="{76FCE7E7-0029-418E-9E8D-01ADC14F7917}" type="sibTrans" cxnId="{F4D638BE-EF1A-480F-8D68-EF1B122892C8}">
      <dgm:prSet/>
      <dgm:spPr/>
      <dgm:t>
        <a:bodyPr/>
        <a:lstStyle/>
        <a:p>
          <a:endParaRPr lang="es-ES" sz="2000"/>
        </a:p>
      </dgm:t>
    </dgm:pt>
    <dgm:pt modelId="{FFBB0580-9AC2-4821-968C-E1034AC020B9}" type="parTrans" cxnId="{F4D638BE-EF1A-480F-8D68-EF1B122892C8}">
      <dgm:prSet/>
      <dgm:spPr/>
      <dgm:t>
        <a:bodyPr/>
        <a:lstStyle/>
        <a:p>
          <a:endParaRPr lang="es-ES" sz="2000"/>
        </a:p>
      </dgm:t>
    </dgm:pt>
    <dgm:pt modelId="{3DF02AA7-1755-4B48-A90C-1F3D19E37D81}">
      <dgm:prSet custT="1"/>
      <dgm:spPr/>
      <dgm:t>
        <a:bodyPr/>
        <a:lstStyle/>
        <a:p>
          <a:pPr algn="l"/>
          <a:r>
            <a:rPr lang="es-EC" sz="1800" dirty="0" smtClean="0">
              <a:latin typeface="Arial" panose="020B0604020202020204" pitchFamily="34" charset="0"/>
              <a:cs typeface="Arial" panose="020B0604020202020204" pitchFamily="34" charset="0"/>
            </a:rPr>
            <a:t>Fase III. Preparación de los datos</a:t>
          </a:r>
          <a:endParaRPr lang="es-EC" sz="1800" dirty="0">
            <a:latin typeface="Arial" panose="020B0604020202020204" pitchFamily="34" charset="0"/>
            <a:cs typeface="Arial" panose="020B0604020202020204" pitchFamily="34" charset="0"/>
          </a:endParaRPr>
        </a:p>
      </dgm:t>
    </dgm:pt>
    <dgm:pt modelId="{204A1D17-2C7C-4096-AA92-F67A28DCA683}" type="sibTrans" cxnId="{0A0914D7-6ECE-457D-903D-8F5265642E12}">
      <dgm:prSet/>
      <dgm:spPr/>
      <dgm:t>
        <a:bodyPr/>
        <a:lstStyle/>
        <a:p>
          <a:endParaRPr lang="es-ES" sz="2000"/>
        </a:p>
      </dgm:t>
    </dgm:pt>
    <dgm:pt modelId="{8DFE9866-8B43-44FE-8E0C-2BC6706D30DD}" type="parTrans" cxnId="{0A0914D7-6ECE-457D-903D-8F5265642E12}">
      <dgm:prSet/>
      <dgm:spPr/>
      <dgm:t>
        <a:bodyPr/>
        <a:lstStyle/>
        <a:p>
          <a:endParaRPr lang="es-ES" sz="2000"/>
        </a:p>
      </dgm:t>
    </dgm:pt>
    <dgm:pt modelId="{5A6917A8-668F-43D7-A0E9-F28EE6838180}">
      <dgm:prSet custT="1"/>
      <dgm:spPr/>
      <dgm:t>
        <a:bodyPr/>
        <a:lstStyle/>
        <a:p>
          <a:pPr algn="l"/>
          <a:r>
            <a:rPr lang="es-EC" sz="1800" dirty="0" smtClean="0">
              <a:latin typeface="Arial" panose="020B0604020202020204" pitchFamily="34" charset="0"/>
              <a:cs typeface="Arial" panose="020B0604020202020204" pitchFamily="34" charset="0"/>
            </a:rPr>
            <a:t>Fase IV. Modelado</a:t>
          </a:r>
          <a:endParaRPr lang="es-EC" sz="1800" dirty="0">
            <a:latin typeface="Arial" panose="020B0604020202020204" pitchFamily="34" charset="0"/>
            <a:cs typeface="Arial" panose="020B0604020202020204" pitchFamily="34" charset="0"/>
          </a:endParaRPr>
        </a:p>
      </dgm:t>
    </dgm:pt>
    <dgm:pt modelId="{AE1548F0-3C57-4BDC-ABA1-DB071AA62181}" type="sibTrans" cxnId="{3305838F-A3C6-4E89-AA5A-51ABD3D35101}">
      <dgm:prSet/>
      <dgm:spPr/>
      <dgm:t>
        <a:bodyPr/>
        <a:lstStyle/>
        <a:p>
          <a:endParaRPr lang="es-ES" sz="2000"/>
        </a:p>
      </dgm:t>
    </dgm:pt>
    <dgm:pt modelId="{13E008EF-8327-435D-8899-95154998ADF2}" type="parTrans" cxnId="{3305838F-A3C6-4E89-AA5A-51ABD3D35101}">
      <dgm:prSet/>
      <dgm:spPr/>
      <dgm:t>
        <a:bodyPr/>
        <a:lstStyle/>
        <a:p>
          <a:endParaRPr lang="es-ES" sz="2000"/>
        </a:p>
      </dgm:t>
    </dgm:pt>
    <dgm:pt modelId="{C42A535D-BB97-4D98-B229-0B013CE2C0CA}">
      <dgm:prSet custT="1"/>
      <dgm:spPr/>
      <dgm:t>
        <a:bodyPr/>
        <a:lstStyle/>
        <a:p>
          <a:pPr algn="l"/>
          <a:r>
            <a:rPr lang="es-EC" sz="1800" dirty="0" smtClean="0">
              <a:latin typeface="Arial" panose="020B0604020202020204" pitchFamily="34" charset="0"/>
              <a:cs typeface="Arial" panose="020B0604020202020204" pitchFamily="34" charset="0"/>
            </a:rPr>
            <a:t>Fase V. Evaluación</a:t>
          </a:r>
          <a:endParaRPr lang="es-EC" sz="1800" dirty="0">
            <a:latin typeface="Arial" panose="020B0604020202020204" pitchFamily="34" charset="0"/>
            <a:cs typeface="Arial" panose="020B0604020202020204" pitchFamily="34" charset="0"/>
          </a:endParaRPr>
        </a:p>
      </dgm:t>
    </dgm:pt>
    <dgm:pt modelId="{D291C8F6-BC4B-4D18-A833-CCFB8829B41B}" type="sibTrans" cxnId="{16F5DA89-C65C-48ED-AE86-D1C26FB3C3EA}">
      <dgm:prSet/>
      <dgm:spPr/>
      <dgm:t>
        <a:bodyPr/>
        <a:lstStyle/>
        <a:p>
          <a:endParaRPr lang="es-ES" sz="2000"/>
        </a:p>
      </dgm:t>
    </dgm:pt>
    <dgm:pt modelId="{EDDEE45B-6BC9-4C5B-957D-110195F6146D}" type="parTrans" cxnId="{16F5DA89-C65C-48ED-AE86-D1C26FB3C3EA}">
      <dgm:prSet/>
      <dgm:spPr/>
      <dgm:t>
        <a:bodyPr/>
        <a:lstStyle/>
        <a:p>
          <a:endParaRPr lang="es-ES" sz="2000"/>
        </a:p>
      </dgm:t>
    </dgm:pt>
    <dgm:pt modelId="{C9F05C1D-2DB2-4B9D-A699-8C29E550F468}">
      <dgm:prSet custT="1"/>
      <dgm:spPr/>
      <dgm:t>
        <a:bodyPr/>
        <a:lstStyle/>
        <a:p>
          <a:pPr algn="l"/>
          <a:r>
            <a:rPr lang="es-EC" sz="1800" dirty="0" smtClean="0">
              <a:latin typeface="Arial" panose="020B0604020202020204" pitchFamily="34" charset="0"/>
              <a:cs typeface="Arial" panose="020B0604020202020204" pitchFamily="34" charset="0"/>
            </a:rPr>
            <a:t>Fase VI. Despliegue</a:t>
          </a:r>
          <a:endParaRPr lang="es-EC" sz="1800" dirty="0">
            <a:latin typeface="Arial" panose="020B0604020202020204" pitchFamily="34" charset="0"/>
            <a:cs typeface="Arial" panose="020B0604020202020204" pitchFamily="34" charset="0"/>
          </a:endParaRPr>
        </a:p>
      </dgm:t>
    </dgm:pt>
    <dgm:pt modelId="{A476F1D0-49C3-4CC9-A310-A3F2F8907D38}" type="sibTrans" cxnId="{D33D8405-EC87-41C8-9CF2-43F94A642E71}">
      <dgm:prSet/>
      <dgm:spPr/>
      <dgm:t>
        <a:bodyPr/>
        <a:lstStyle/>
        <a:p>
          <a:endParaRPr lang="es-ES" sz="2000"/>
        </a:p>
      </dgm:t>
    </dgm:pt>
    <dgm:pt modelId="{0ED45CED-87B8-440B-B1A3-9BEE50C2B1A2}" type="parTrans" cxnId="{D33D8405-EC87-41C8-9CF2-43F94A642E71}">
      <dgm:prSet/>
      <dgm:spPr/>
      <dgm:t>
        <a:bodyPr/>
        <a:lstStyle/>
        <a:p>
          <a:endParaRPr lang="es-ES" sz="2000"/>
        </a:p>
      </dgm:t>
    </dgm:pt>
    <dgm:pt modelId="{AE218117-891B-4549-AC43-D5F1FFEFAE16}" type="pres">
      <dgm:prSet presAssocID="{4A1CC572-C6DE-4D88-94FA-9333444512BC}" presName="Name0" presStyleCnt="0">
        <dgm:presLayoutVars>
          <dgm:chMax val="5"/>
          <dgm:chPref val="5"/>
          <dgm:dir/>
          <dgm:animLvl val="lvl"/>
        </dgm:presLayoutVars>
      </dgm:prSet>
      <dgm:spPr/>
      <dgm:t>
        <a:bodyPr/>
        <a:lstStyle/>
        <a:p>
          <a:endParaRPr lang="es-ES"/>
        </a:p>
      </dgm:t>
    </dgm:pt>
    <dgm:pt modelId="{93371FE3-CA7B-4EBC-9D0A-07B10B873458}" type="pres">
      <dgm:prSet presAssocID="{C22B0E2B-C918-4AE2-B13F-529E0454BC50}" presName="parentText1" presStyleLbl="node1" presStyleIdx="0" presStyleCnt="1" custScaleY="183714" custLinFactNeighborY="17649">
        <dgm:presLayoutVars>
          <dgm:chMax/>
          <dgm:chPref val="3"/>
          <dgm:bulletEnabled val="1"/>
        </dgm:presLayoutVars>
      </dgm:prSet>
      <dgm:spPr/>
      <dgm:t>
        <a:bodyPr/>
        <a:lstStyle/>
        <a:p>
          <a:endParaRPr lang="es-ES"/>
        </a:p>
      </dgm:t>
    </dgm:pt>
    <dgm:pt modelId="{CB360816-7E3B-40E6-B043-F573155FF37F}" type="pres">
      <dgm:prSet presAssocID="{C22B0E2B-C918-4AE2-B13F-529E0454BC50}" presName="childText1" presStyleLbl="solidAlignAcc1" presStyleIdx="0" presStyleCnt="1" custScaleX="83684" custLinFactNeighborX="-8158" custLinFactNeighborY="8597">
        <dgm:presLayoutVars>
          <dgm:chMax val="0"/>
          <dgm:chPref val="0"/>
          <dgm:bulletEnabled val="1"/>
        </dgm:presLayoutVars>
      </dgm:prSet>
      <dgm:spPr/>
      <dgm:t>
        <a:bodyPr/>
        <a:lstStyle/>
        <a:p>
          <a:endParaRPr lang="es-ES"/>
        </a:p>
      </dgm:t>
    </dgm:pt>
  </dgm:ptLst>
  <dgm:cxnLst>
    <dgm:cxn modelId="{83428550-4535-4E17-A8D3-ADAED1B1CD6B}" type="presOf" srcId="{E36C9C0E-F877-4EA4-A2A0-768DCCABE290}" destId="{CB360816-7E3B-40E6-B043-F573155FF37F}" srcOrd="0" destOrd="0" presId="urn:microsoft.com/office/officeart/2009/3/layout/IncreasingArrowsProcess"/>
    <dgm:cxn modelId="{5B65DE4A-A9C2-4B83-818E-416E7BDD3A28}" type="presOf" srcId="{3DF02AA7-1755-4B48-A90C-1F3D19E37D81}" destId="{CB360816-7E3B-40E6-B043-F573155FF37F}" srcOrd="0" destOrd="2" presId="urn:microsoft.com/office/officeart/2009/3/layout/IncreasingArrowsProcess"/>
    <dgm:cxn modelId="{D4C3FFC6-6EF7-4AE7-B7F7-56A4C8630599}" type="presOf" srcId="{C42A535D-BB97-4D98-B229-0B013CE2C0CA}" destId="{CB360816-7E3B-40E6-B043-F573155FF37F}" srcOrd="0" destOrd="4" presId="urn:microsoft.com/office/officeart/2009/3/layout/IncreasingArrowsProcess"/>
    <dgm:cxn modelId="{09DF39A2-9E78-460F-896A-53C1D08C73EB}" srcId="{4A1CC572-C6DE-4D88-94FA-9333444512BC}" destId="{C22B0E2B-C918-4AE2-B13F-529E0454BC50}" srcOrd="0" destOrd="0" parTransId="{EE54BC69-23B2-44CE-BAF1-2BCDFFEC3E68}" sibTransId="{11F4649B-8EEF-43EE-A7DD-8F3A45CCF37A}"/>
    <dgm:cxn modelId="{13C60D51-337A-46DE-80BB-D10DC3E5BC1E}" type="presOf" srcId="{55295E1D-8B39-4DBD-96C8-BC8E0A24E924}" destId="{CB360816-7E3B-40E6-B043-F573155FF37F}" srcOrd="0" destOrd="1" presId="urn:microsoft.com/office/officeart/2009/3/layout/IncreasingArrowsProcess"/>
    <dgm:cxn modelId="{7951E050-3797-4B34-94EB-011D78EFDEB4}" srcId="{C22B0E2B-C918-4AE2-B13F-529E0454BC50}" destId="{E36C9C0E-F877-4EA4-A2A0-768DCCABE290}" srcOrd="0" destOrd="0" parTransId="{E2F841BD-73A3-4D76-9CB8-88FC7902C8D0}" sibTransId="{68BE751D-B83B-41AC-94B4-6E697D7FA13C}"/>
    <dgm:cxn modelId="{16F5DA89-C65C-48ED-AE86-D1C26FB3C3EA}" srcId="{C22B0E2B-C918-4AE2-B13F-529E0454BC50}" destId="{C42A535D-BB97-4D98-B229-0B013CE2C0CA}" srcOrd="4" destOrd="0" parTransId="{EDDEE45B-6BC9-4C5B-957D-110195F6146D}" sibTransId="{D291C8F6-BC4B-4D18-A833-CCFB8829B41B}"/>
    <dgm:cxn modelId="{D33D8405-EC87-41C8-9CF2-43F94A642E71}" srcId="{C22B0E2B-C918-4AE2-B13F-529E0454BC50}" destId="{C9F05C1D-2DB2-4B9D-A699-8C29E550F468}" srcOrd="5" destOrd="0" parTransId="{0ED45CED-87B8-440B-B1A3-9BEE50C2B1A2}" sibTransId="{A476F1D0-49C3-4CC9-A310-A3F2F8907D38}"/>
    <dgm:cxn modelId="{E9A02543-6B6D-4FF5-8988-41A9178D1746}" type="presOf" srcId="{C9F05C1D-2DB2-4B9D-A699-8C29E550F468}" destId="{CB360816-7E3B-40E6-B043-F573155FF37F}" srcOrd="0" destOrd="5" presId="urn:microsoft.com/office/officeart/2009/3/layout/IncreasingArrowsProcess"/>
    <dgm:cxn modelId="{0A0914D7-6ECE-457D-903D-8F5265642E12}" srcId="{C22B0E2B-C918-4AE2-B13F-529E0454BC50}" destId="{3DF02AA7-1755-4B48-A90C-1F3D19E37D81}" srcOrd="2" destOrd="0" parTransId="{8DFE9866-8B43-44FE-8E0C-2BC6706D30DD}" sibTransId="{204A1D17-2C7C-4096-AA92-F67A28DCA683}"/>
    <dgm:cxn modelId="{F4D638BE-EF1A-480F-8D68-EF1B122892C8}" srcId="{C22B0E2B-C918-4AE2-B13F-529E0454BC50}" destId="{55295E1D-8B39-4DBD-96C8-BC8E0A24E924}" srcOrd="1" destOrd="0" parTransId="{FFBB0580-9AC2-4821-968C-E1034AC020B9}" sibTransId="{76FCE7E7-0029-418E-9E8D-01ADC14F7917}"/>
    <dgm:cxn modelId="{CE03FE8D-6D3F-436A-9869-0A12CB24B969}" type="presOf" srcId="{4A1CC572-C6DE-4D88-94FA-9333444512BC}" destId="{AE218117-891B-4549-AC43-D5F1FFEFAE16}" srcOrd="0" destOrd="0" presId="urn:microsoft.com/office/officeart/2009/3/layout/IncreasingArrowsProcess"/>
    <dgm:cxn modelId="{3305838F-A3C6-4E89-AA5A-51ABD3D35101}" srcId="{C22B0E2B-C918-4AE2-B13F-529E0454BC50}" destId="{5A6917A8-668F-43D7-A0E9-F28EE6838180}" srcOrd="3" destOrd="0" parTransId="{13E008EF-8327-435D-8899-95154998ADF2}" sibTransId="{AE1548F0-3C57-4BDC-ABA1-DB071AA62181}"/>
    <dgm:cxn modelId="{181FAFC5-1753-441D-9FDB-3422D73B6622}" type="presOf" srcId="{C22B0E2B-C918-4AE2-B13F-529E0454BC50}" destId="{93371FE3-CA7B-4EBC-9D0A-07B10B873458}" srcOrd="0" destOrd="0" presId="urn:microsoft.com/office/officeart/2009/3/layout/IncreasingArrowsProcess"/>
    <dgm:cxn modelId="{AA7543BA-6B44-44BC-AE25-1B733CB644F2}" type="presOf" srcId="{5A6917A8-668F-43D7-A0E9-F28EE6838180}" destId="{CB360816-7E3B-40E6-B043-F573155FF37F}" srcOrd="0" destOrd="3" presId="urn:microsoft.com/office/officeart/2009/3/layout/IncreasingArrowsProcess"/>
    <dgm:cxn modelId="{564AE104-54C8-4181-91CA-68EF2A58093A}" type="presParOf" srcId="{AE218117-891B-4549-AC43-D5F1FFEFAE16}" destId="{93371FE3-CA7B-4EBC-9D0A-07B10B873458}" srcOrd="0" destOrd="0" presId="urn:microsoft.com/office/officeart/2009/3/layout/IncreasingArrowsProcess"/>
    <dgm:cxn modelId="{7114D114-99DD-47A3-A3EB-60A091A61B0B}" type="presParOf" srcId="{AE218117-891B-4549-AC43-D5F1FFEFAE16}" destId="{CB360816-7E3B-40E6-B043-F573155FF37F}" srcOrd="1" destOrd="0" presId="urn:microsoft.com/office/officeart/2009/3/layout/IncreasingArrows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B3E112-3455-45AE-A45C-8AD71A1026A8}" type="doc">
      <dgm:prSet loTypeId="urn:microsoft.com/office/officeart/2005/8/layout/hProcess10" loCatId="picture" qsTypeId="urn:microsoft.com/office/officeart/2005/8/quickstyle/3d1" qsCatId="3D" csTypeId="urn:microsoft.com/office/officeart/2005/8/colors/colorful1" csCatId="colorful" phldr="1"/>
      <dgm:spPr/>
      <dgm:t>
        <a:bodyPr/>
        <a:lstStyle/>
        <a:p>
          <a:endParaRPr lang="es-ES"/>
        </a:p>
      </dgm:t>
    </dgm:pt>
    <dgm:pt modelId="{630683F4-8E4D-4E7F-9B20-608768D92B4D}">
      <dgm:prSet/>
      <dgm:spPr/>
      <dgm:t>
        <a:bodyPr/>
        <a:lstStyle/>
        <a:p>
          <a:pPr rtl="0"/>
          <a:r>
            <a:rPr lang="es-EC" dirty="0" smtClean="0">
              <a:solidFill>
                <a:schemeClr val="tx1"/>
              </a:solidFill>
            </a:rPr>
            <a:t>Recopilación inicial de datos</a:t>
          </a:r>
          <a:endParaRPr lang="es-EC" dirty="0">
            <a:solidFill>
              <a:schemeClr val="tx1"/>
            </a:solidFill>
          </a:endParaRPr>
        </a:p>
      </dgm:t>
    </dgm:pt>
    <dgm:pt modelId="{CC967CCD-C3D8-4053-894A-1855D5FD2DF9}" type="parTrans" cxnId="{5170255A-C171-4E45-A3C3-74D4F975948C}">
      <dgm:prSet/>
      <dgm:spPr/>
      <dgm:t>
        <a:bodyPr/>
        <a:lstStyle/>
        <a:p>
          <a:endParaRPr lang="es-ES"/>
        </a:p>
      </dgm:t>
    </dgm:pt>
    <dgm:pt modelId="{47F9A586-BD3A-4D5E-A56E-A816B776D933}" type="sibTrans" cxnId="{5170255A-C171-4E45-A3C3-74D4F975948C}">
      <dgm:prSet/>
      <dgm:spPr/>
      <dgm:t>
        <a:bodyPr/>
        <a:lstStyle/>
        <a:p>
          <a:endParaRPr lang="es-ES"/>
        </a:p>
      </dgm:t>
    </dgm:pt>
    <dgm:pt modelId="{49C2C19F-162F-42F9-954B-13B725C5A599}">
      <dgm:prSet/>
      <dgm:spPr/>
      <dgm:t>
        <a:bodyPr/>
        <a:lstStyle/>
        <a:p>
          <a:pPr rtl="0"/>
          <a:r>
            <a:rPr lang="es-EC" dirty="0" smtClean="0">
              <a:solidFill>
                <a:schemeClr val="tx1"/>
              </a:solidFill>
            </a:rPr>
            <a:t>Descripción de los datos</a:t>
          </a:r>
          <a:endParaRPr lang="es-EC" dirty="0">
            <a:solidFill>
              <a:schemeClr val="tx1"/>
            </a:solidFill>
          </a:endParaRPr>
        </a:p>
      </dgm:t>
    </dgm:pt>
    <dgm:pt modelId="{15AE0D42-A6AD-4150-A07D-8E4D9CC44A55}" type="parTrans" cxnId="{E6E0E5F9-EAFF-4AF1-985C-C2048AEAD0E5}">
      <dgm:prSet/>
      <dgm:spPr/>
      <dgm:t>
        <a:bodyPr/>
        <a:lstStyle/>
        <a:p>
          <a:endParaRPr lang="es-ES"/>
        </a:p>
      </dgm:t>
    </dgm:pt>
    <dgm:pt modelId="{51553084-2BB7-42F5-B727-439541F2117B}" type="sibTrans" cxnId="{E6E0E5F9-EAFF-4AF1-985C-C2048AEAD0E5}">
      <dgm:prSet/>
      <dgm:spPr/>
      <dgm:t>
        <a:bodyPr/>
        <a:lstStyle/>
        <a:p>
          <a:endParaRPr lang="es-ES"/>
        </a:p>
      </dgm:t>
    </dgm:pt>
    <dgm:pt modelId="{90D37EAC-AEED-4BF2-B45E-62EEB6F0FA0D}">
      <dgm:prSet/>
      <dgm:spPr/>
      <dgm:t>
        <a:bodyPr/>
        <a:lstStyle/>
        <a:p>
          <a:pPr rtl="0"/>
          <a:r>
            <a:rPr lang="es-EC" dirty="0" smtClean="0">
              <a:solidFill>
                <a:schemeClr val="tx1"/>
              </a:solidFill>
            </a:rPr>
            <a:t>Exploración de los datos</a:t>
          </a:r>
          <a:endParaRPr lang="es-EC" dirty="0">
            <a:solidFill>
              <a:schemeClr val="tx1"/>
            </a:solidFill>
          </a:endParaRPr>
        </a:p>
      </dgm:t>
    </dgm:pt>
    <dgm:pt modelId="{6DF9325B-F220-4223-BA33-BAAF44FDE226}" type="parTrans" cxnId="{5DB512FD-BE4C-4645-AE2D-2369C34275BC}">
      <dgm:prSet/>
      <dgm:spPr/>
      <dgm:t>
        <a:bodyPr/>
        <a:lstStyle/>
        <a:p>
          <a:endParaRPr lang="es-ES"/>
        </a:p>
      </dgm:t>
    </dgm:pt>
    <dgm:pt modelId="{12F67626-1167-484A-BF02-A0D01B55D9B6}" type="sibTrans" cxnId="{5DB512FD-BE4C-4645-AE2D-2369C34275BC}">
      <dgm:prSet/>
      <dgm:spPr/>
      <dgm:t>
        <a:bodyPr/>
        <a:lstStyle/>
        <a:p>
          <a:endParaRPr lang="es-ES"/>
        </a:p>
      </dgm:t>
    </dgm:pt>
    <dgm:pt modelId="{9830E65F-F55F-4BDB-8DC8-71084230B974}">
      <dgm:prSet/>
      <dgm:spPr/>
      <dgm:t>
        <a:bodyPr/>
        <a:lstStyle/>
        <a:p>
          <a:pPr rtl="0"/>
          <a:r>
            <a:rPr lang="es-EC" dirty="0" smtClean="0">
              <a:solidFill>
                <a:schemeClr val="tx1"/>
              </a:solidFill>
            </a:rPr>
            <a:t>Verificación de calidad de datos</a:t>
          </a:r>
          <a:endParaRPr lang="es-EC" dirty="0">
            <a:solidFill>
              <a:schemeClr val="tx1"/>
            </a:solidFill>
          </a:endParaRPr>
        </a:p>
      </dgm:t>
    </dgm:pt>
    <dgm:pt modelId="{50A74CD6-CFFB-45CB-B781-36A7F5E5F4C6}" type="parTrans" cxnId="{7116BE88-F2A4-4508-9F4C-59CBE5526145}">
      <dgm:prSet/>
      <dgm:spPr/>
      <dgm:t>
        <a:bodyPr/>
        <a:lstStyle/>
        <a:p>
          <a:endParaRPr lang="es-ES"/>
        </a:p>
      </dgm:t>
    </dgm:pt>
    <dgm:pt modelId="{93CF3739-C761-4F92-BCF8-22FF48608B71}" type="sibTrans" cxnId="{7116BE88-F2A4-4508-9F4C-59CBE5526145}">
      <dgm:prSet/>
      <dgm:spPr/>
      <dgm:t>
        <a:bodyPr/>
        <a:lstStyle/>
        <a:p>
          <a:endParaRPr lang="es-ES"/>
        </a:p>
      </dgm:t>
    </dgm:pt>
    <dgm:pt modelId="{5391CBC9-FB6C-4CD5-8FAB-B50C7D283D3F}" type="pres">
      <dgm:prSet presAssocID="{00B3E112-3455-45AE-A45C-8AD71A1026A8}" presName="Name0" presStyleCnt="0">
        <dgm:presLayoutVars>
          <dgm:dir/>
          <dgm:resizeHandles val="exact"/>
        </dgm:presLayoutVars>
      </dgm:prSet>
      <dgm:spPr/>
      <dgm:t>
        <a:bodyPr/>
        <a:lstStyle/>
        <a:p>
          <a:endParaRPr lang="es-ES"/>
        </a:p>
      </dgm:t>
    </dgm:pt>
    <dgm:pt modelId="{CC6AF8B1-9CE5-494B-8585-6746CE20B359}" type="pres">
      <dgm:prSet presAssocID="{630683F4-8E4D-4E7F-9B20-608768D92B4D}" presName="composite" presStyleCnt="0"/>
      <dgm:spPr/>
    </dgm:pt>
    <dgm:pt modelId="{7B6A8C85-561C-4F5F-B1B7-AAB2AC49EFDA}" type="pres">
      <dgm:prSet presAssocID="{630683F4-8E4D-4E7F-9B20-608768D92B4D}" presName="imagSh" presStyleLbl="bgImgPlace1" presStyleIdx="0" presStyleCnt="4" custLinFactNeighborX="17329" custLinFactNeighborY="-49953"/>
      <dgm:spPr>
        <a:blipFill rotWithShape="1">
          <a:blip xmlns:r="http://schemas.openxmlformats.org/officeDocument/2006/relationships" r:embed="rId1"/>
          <a:stretch>
            <a:fillRect/>
          </a:stretch>
        </a:blipFill>
      </dgm:spPr>
    </dgm:pt>
    <dgm:pt modelId="{4960AEA4-8B56-426B-B286-062A478CA986}" type="pres">
      <dgm:prSet presAssocID="{630683F4-8E4D-4E7F-9B20-608768D92B4D}" presName="txNode" presStyleLbl="node1" presStyleIdx="0" presStyleCnt="4">
        <dgm:presLayoutVars>
          <dgm:bulletEnabled val="1"/>
        </dgm:presLayoutVars>
      </dgm:prSet>
      <dgm:spPr/>
      <dgm:t>
        <a:bodyPr/>
        <a:lstStyle/>
        <a:p>
          <a:endParaRPr lang="es-ES"/>
        </a:p>
      </dgm:t>
    </dgm:pt>
    <dgm:pt modelId="{DB61C1AB-2A57-4FDA-A392-5F70AD3AEBD3}" type="pres">
      <dgm:prSet presAssocID="{47F9A586-BD3A-4D5E-A56E-A816B776D933}" presName="sibTrans" presStyleLbl="sibTrans2D1" presStyleIdx="0" presStyleCnt="3"/>
      <dgm:spPr/>
      <dgm:t>
        <a:bodyPr/>
        <a:lstStyle/>
        <a:p>
          <a:endParaRPr lang="es-ES"/>
        </a:p>
      </dgm:t>
    </dgm:pt>
    <dgm:pt modelId="{84641CFE-F418-40CD-8755-17CFDE5318D7}" type="pres">
      <dgm:prSet presAssocID="{47F9A586-BD3A-4D5E-A56E-A816B776D933}" presName="connTx" presStyleLbl="sibTrans2D1" presStyleIdx="0" presStyleCnt="3"/>
      <dgm:spPr/>
      <dgm:t>
        <a:bodyPr/>
        <a:lstStyle/>
        <a:p>
          <a:endParaRPr lang="es-ES"/>
        </a:p>
      </dgm:t>
    </dgm:pt>
    <dgm:pt modelId="{58B46B04-CB90-4A80-AA40-56FBF4CD1142}" type="pres">
      <dgm:prSet presAssocID="{49C2C19F-162F-42F9-954B-13B725C5A599}" presName="composite" presStyleCnt="0"/>
      <dgm:spPr/>
    </dgm:pt>
    <dgm:pt modelId="{72B719A3-FEE8-4C58-8C59-822BC56AAEDF}" type="pres">
      <dgm:prSet presAssocID="{49C2C19F-162F-42F9-954B-13B725C5A599}" presName="imagSh" presStyleLbl="bgImgPlace1" presStyleIdx="1" presStyleCnt="4" custLinFactNeighborX="18336" custLinFactNeighborY="-47288"/>
      <dgm:spPr>
        <a:blipFill rotWithShape="1">
          <a:blip xmlns:r="http://schemas.openxmlformats.org/officeDocument/2006/relationships" r:embed="rId2"/>
          <a:stretch>
            <a:fillRect/>
          </a:stretch>
        </a:blipFill>
      </dgm:spPr>
    </dgm:pt>
    <dgm:pt modelId="{93C24E6B-8F47-4C3E-BEAF-72D5C2A6E1F5}" type="pres">
      <dgm:prSet presAssocID="{49C2C19F-162F-42F9-954B-13B725C5A599}" presName="txNode" presStyleLbl="node1" presStyleIdx="1" presStyleCnt="4">
        <dgm:presLayoutVars>
          <dgm:bulletEnabled val="1"/>
        </dgm:presLayoutVars>
      </dgm:prSet>
      <dgm:spPr/>
      <dgm:t>
        <a:bodyPr/>
        <a:lstStyle/>
        <a:p>
          <a:endParaRPr lang="es-ES"/>
        </a:p>
      </dgm:t>
    </dgm:pt>
    <dgm:pt modelId="{0BDC14D1-DD1B-47A7-9A85-B1C95E26DF2A}" type="pres">
      <dgm:prSet presAssocID="{51553084-2BB7-42F5-B727-439541F2117B}" presName="sibTrans" presStyleLbl="sibTrans2D1" presStyleIdx="1" presStyleCnt="3"/>
      <dgm:spPr/>
      <dgm:t>
        <a:bodyPr/>
        <a:lstStyle/>
        <a:p>
          <a:endParaRPr lang="es-ES"/>
        </a:p>
      </dgm:t>
    </dgm:pt>
    <dgm:pt modelId="{385E4AEF-6EF4-457F-BDDB-054D3DB91529}" type="pres">
      <dgm:prSet presAssocID="{51553084-2BB7-42F5-B727-439541F2117B}" presName="connTx" presStyleLbl="sibTrans2D1" presStyleIdx="1" presStyleCnt="3"/>
      <dgm:spPr/>
      <dgm:t>
        <a:bodyPr/>
        <a:lstStyle/>
        <a:p>
          <a:endParaRPr lang="es-ES"/>
        </a:p>
      </dgm:t>
    </dgm:pt>
    <dgm:pt modelId="{B7C4685B-7CB8-429B-ADA3-2C40A2BC5885}" type="pres">
      <dgm:prSet presAssocID="{90D37EAC-AEED-4BF2-B45E-62EEB6F0FA0D}" presName="composite" presStyleCnt="0"/>
      <dgm:spPr/>
    </dgm:pt>
    <dgm:pt modelId="{35943C2E-236F-41BB-9677-F091A1DAB35E}" type="pres">
      <dgm:prSet presAssocID="{90D37EAC-AEED-4BF2-B45E-62EEB6F0FA0D}" presName="imagSh" presStyleLbl="bgImgPlace1" presStyleIdx="2" presStyleCnt="4" custScaleX="173254" custLinFactNeighborX="6187" custLinFactNeighborY="-46906"/>
      <dgm:spPr>
        <a:blipFill rotWithShape="1">
          <a:blip xmlns:r="http://schemas.openxmlformats.org/officeDocument/2006/relationships" r:embed="rId3"/>
          <a:stretch>
            <a:fillRect/>
          </a:stretch>
        </a:blipFill>
      </dgm:spPr>
    </dgm:pt>
    <dgm:pt modelId="{B814F37F-3FC3-4806-8836-22DF5BA030E5}" type="pres">
      <dgm:prSet presAssocID="{90D37EAC-AEED-4BF2-B45E-62EEB6F0FA0D}" presName="txNode" presStyleLbl="node1" presStyleIdx="2" presStyleCnt="4">
        <dgm:presLayoutVars>
          <dgm:bulletEnabled val="1"/>
        </dgm:presLayoutVars>
      </dgm:prSet>
      <dgm:spPr/>
      <dgm:t>
        <a:bodyPr/>
        <a:lstStyle/>
        <a:p>
          <a:endParaRPr lang="es-ES"/>
        </a:p>
      </dgm:t>
    </dgm:pt>
    <dgm:pt modelId="{F9241EB8-380C-4DE3-BAC4-1B9F8E60DB86}" type="pres">
      <dgm:prSet presAssocID="{12F67626-1167-484A-BF02-A0D01B55D9B6}" presName="sibTrans" presStyleLbl="sibTrans2D1" presStyleIdx="2" presStyleCnt="3"/>
      <dgm:spPr/>
      <dgm:t>
        <a:bodyPr/>
        <a:lstStyle/>
        <a:p>
          <a:endParaRPr lang="es-ES"/>
        </a:p>
      </dgm:t>
    </dgm:pt>
    <dgm:pt modelId="{825F6F46-0BA6-4FBA-83D4-456A7A6D7500}" type="pres">
      <dgm:prSet presAssocID="{12F67626-1167-484A-BF02-A0D01B55D9B6}" presName="connTx" presStyleLbl="sibTrans2D1" presStyleIdx="2" presStyleCnt="3"/>
      <dgm:spPr/>
      <dgm:t>
        <a:bodyPr/>
        <a:lstStyle/>
        <a:p>
          <a:endParaRPr lang="es-ES"/>
        </a:p>
      </dgm:t>
    </dgm:pt>
    <dgm:pt modelId="{955E140B-36D8-4552-9E0E-E1752F48D58C}" type="pres">
      <dgm:prSet presAssocID="{9830E65F-F55F-4BDB-8DC8-71084230B974}" presName="composite" presStyleCnt="0"/>
      <dgm:spPr/>
    </dgm:pt>
    <dgm:pt modelId="{1747BFB8-DBD8-48AE-98FD-48829CF5D7A5}" type="pres">
      <dgm:prSet presAssocID="{9830E65F-F55F-4BDB-8DC8-71084230B974}" presName="imagSh" presStyleLbl="bgImgPlace1" presStyleIdx="3" presStyleCnt="4" custLinFactNeighborX="19220" custLinFactNeighborY="-51731"/>
      <dgm:spPr>
        <a:blipFill rotWithShape="1">
          <a:blip xmlns:r="http://schemas.openxmlformats.org/officeDocument/2006/relationships" r:embed="rId4"/>
          <a:stretch>
            <a:fillRect/>
          </a:stretch>
        </a:blipFill>
      </dgm:spPr>
    </dgm:pt>
    <dgm:pt modelId="{62B7644A-3AE7-49CD-8404-5A8E7E815367}" type="pres">
      <dgm:prSet presAssocID="{9830E65F-F55F-4BDB-8DC8-71084230B974}" presName="txNode" presStyleLbl="node1" presStyleIdx="3" presStyleCnt="4">
        <dgm:presLayoutVars>
          <dgm:bulletEnabled val="1"/>
        </dgm:presLayoutVars>
      </dgm:prSet>
      <dgm:spPr/>
      <dgm:t>
        <a:bodyPr/>
        <a:lstStyle/>
        <a:p>
          <a:endParaRPr lang="es-ES"/>
        </a:p>
      </dgm:t>
    </dgm:pt>
  </dgm:ptLst>
  <dgm:cxnLst>
    <dgm:cxn modelId="{20DDB0E3-4DBA-48D8-A97D-42632B4C0771}" type="presOf" srcId="{47F9A586-BD3A-4D5E-A56E-A816B776D933}" destId="{DB61C1AB-2A57-4FDA-A392-5F70AD3AEBD3}" srcOrd="0" destOrd="0" presId="urn:microsoft.com/office/officeart/2005/8/layout/hProcess10"/>
    <dgm:cxn modelId="{5DB512FD-BE4C-4645-AE2D-2369C34275BC}" srcId="{00B3E112-3455-45AE-A45C-8AD71A1026A8}" destId="{90D37EAC-AEED-4BF2-B45E-62EEB6F0FA0D}" srcOrd="2" destOrd="0" parTransId="{6DF9325B-F220-4223-BA33-BAAF44FDE226}" sibTransId="{12F67626-1167-484A-BF02-A0D01B55D9B6}"/>
    <dgm:cxn modelId="{615D5F4D-29AE-41B4-B6EB-59932A7A44FD}" type="presOf" srcId="{12F67626-1167-484A-BF02-A0D01B55D9B6}" destId="{F9241EB8-380C-4DE3-BAC4-1B9F8E60DB86}" srcOrd="0" destOrd="0" presId="urn:microsoft.com/office/officeart/2005/8/layout/hProcess10"/>
    <dgm:cxn modelId="{9F9A5F3B-BF9C-46DE-A5C5-B3130816FAA1}" type="presOf" srcId="{9830E65F-F55F-4BDB-8DC8-71084230B974}" destId="{62B7644A-3AE7-49CD-8404-5A8E7E815367}" srcOrd="0" destOrd="0" presId="urn:microsoft.com/office/officeart/2005/8/layout/hProcess10"/>
    <dgm:cxn modelId="{E1079381-91AE-4B30-96CE-3BFCFD53EF6F}" type="presOf" srcId="{51553084-2BB7-42F5-B727-439541F2117B}" destId="{0BDC14D1-DD1B-47A7-9A85-B1C95E26DF2A}" srcOrd="0" destOrd="0" presId="urn:microsoft.com/office/officeart/2005/8/layout/hProcess10"/>
    <dgm:cxn modelId="{FE8AFB96-D7AF-4180-A6F2-89697B5D5E95}" type="presOf" srcId="{90D37EAC-AEED-4BF2-B45E-62EEB6F0FA0D}" destId="{B814F37F-3FC3-4806-8836-22DF5BA030E5}" srcOrd="0" destOrd="0" presId="urn:microsoft.com/office/officeart/2005/8/layout/hProcess10"/>
    <dgm:cxn modelId="{5170255A-C171-4E45-A3C3-74D4F975948C}" srcId="{00B3E112-3455-45AE-A45C-8AD71A1026A8}" destId="{630683F4-8E4D-4E7F-9B20-608768D92B4D}" srcOrd="0" destOrd="0" parTransId="{CC967CCD-C3D8-4053-894A-1855D5FD2DF9}" sibTransId="{47F9A586-BD3A-4D5E-A56E-A816B776D933}"/>
    <dgm:cxn modelId="{919BB1D7-763F-470E-9017-A142A090787D}" type="presOf" srcId="{51553084-2BB7-42F5-B727-439541F2117B}" destId="{385E4AEF-6EF4-457F-BDDB-054D3DB91529}" srcOrd="1" destOrd="0" presId="urn:microsoft.com/office/officeart/2005/8/layout/hProcess10"/>
    <dgm:cxn modelId="{36CFBC5E-F139-433F-924B-5D623B2549F1}" type="presOf" srcId="{00B3E112-3455-45AE-A45C-8AD71A1026A8}" destId="{5391CBC9-FB6C-4CD5-8FAB-B50C7D283D3F}" srcOrd="0" destOrd="0" presId="urn:microsoft.com/office/officeart/2005/8/layout/hProcess10"/>
    <dgm:cxn modelId="{BE21E515-B819-4871-8103-884E671EE0CB}" type="presOf" srcId="{49C2C19F-162F-42F9-954B-13B725C5A599}" destId="{93C24E6B-8F47-4C3E-BEAF-72D5C2A6E1F5}" srcOrd="0" destOrd="0" presId="urn:microsoft.com/office/officeart/2005/8/layout/hProcess10"/>
    <dgm:cxn modelId="{E6E0E5F9-EAFF-4AF1-985C-C2048AEAD0E5}" srcId="{00B3E112-3455-45AE-A45C-8AD71A1026A8}" destId="{49C2C19F-162F-42F9-954B-13B725C5A599}" srcOrd="1" destOrd="0" parTransId="{15AE0D42-A6AD-4150-A07D-8E4D9CC44A55}" sibTransId="{51553084-2BB7-42F5-B727-439541F2117B}"/>
    <dgm:cxn modelId="{7116BE88-F2A4-4508-9F4C-59CBE5526145}" srcId="{00B3E112-3455-45AE-A45C-8AD71A1026A8}" destId="{9830E65F-F55F-4BDB-8DC8-71084230B974}" srcOrd="3" destOrd="0" parTransId="{50A74CD6-CFFB-45CB-B781-36A7F5E5F4C6}" sibTransId="{93CF3739-C761-4F92-BCF8-22FF48608B71}"/>
    <dgm:cxn modelId="{4D7B773B-CF6A-4F5D-9F1A-33A721524AF3}" type="presOf" srcId="{630683F4-8E4D-4E7F-9B20-608768D92B4D}" destId="{4960AEA4-8B56-426B-B286-062A478CA986}" srcOrd="0" destOrd="0" presId="urn:microsoft.com/office/officeart/2005/8/layout/hProcess10"/>
    <dgm:cxn modelId="{7B68712E-9107-4B86-92C3-F9BACCBD9B05}" type="presOf" srcId="{47F9A586-BD3A-4D5E-A56E-A816B776D933}" destId="{84641CFE-F418-40CD-8755-17CFDE5318D7}" srcOrd="1" destOrd="0" presId="urn:microsoft.com/office/officeart/2005/8/layout/hProcess10"/>
    <dgm:cxn modelId="{26AC54A0-C51B-4CCB-AD54-EA6FC25895ED}" type="presOf" srcId="{12F67626-1167-484A-BF02-A0D01B55D9B6}" destId="{825F6F46-0BA6-4FBA-83D4-456A7A6D7500}" srcOrd="1" destOrd="0" presId="urn:microsoft.com/office/officeart/2005/8/layout/hProcess10"/>
    <dgm:cxn modelId="{07719D0F-0EEA-46C3-8FE0-795D44E0830F}" type="presParOf" srcId="{5391CBC9-FB6C-4CD5-8FAB-B50C7D283D3F}" destId="{CC6AF8B1-9CE5-494B-8585-6746CE20B359}" srcOrd="0" destOrd="0" presId="urn:microsoft.com/office/officeart/2005/8/layout/hProcess10"/>
    <dgm:cxn modelId="{4DE5725D-217C-4CDB-AEDE-C1D626FE18B1}" type="presParOf" srcId="{CC6AF8B1-9CE5-494B-8585-6746CE20B359}" destId="{7B6A8C85-561C-4F5F-B1B7-AAB2AC49EFDA}" srcOrd="0" destOrd="0" presId="urn:microsoft.com/office/officeart/2005/8/layout/hProcess10"/>
    <dgm:cxn modelId="{5C7428F1-9826-4EFB-8B87-CDA06944863A}" type="presParOf" srcId="{CC6AF8B1-9CE5-494B-8585-6746CE20B359}" destId="{4960AEA4-8B56-426B-B286-062A478CA986}" srcOrd="1" destOrd="0" presId="urn:microsoft.com/office/officeart/2005/8/layout/hProcess10"/>
    <dgm:cxn modelId="{1CE269DE-5149-4FF7-8779-674A0A86F9D2}" type="presParOf" srcId="{5391CBC9-FB6C-4CD5-8FAB-B50C7D283D3F}" destId="{DB61C1AB-2A57-4FDA-A392-5F70AD3AEBD3}" srcOrd="1" destOrd="0" presId="urn:microsoft.com/office/officeart/2005/8/layout/hProcess10"/>
    <dgm:cxn modelId="{D51387A2-0691-4862-AF10-66BE1E661E87}" type="presParOf" srcId="{DB61C1AB-2A57-4FDA-A392-5F70AD3AEBD3}" destId="{84641CFE-F418-40CD-8755-17CFDE5318D7}" srcOrd="0" destOrd="0" presId="urn:microsoft.com/office/officeart/2005/8/layout/hProcess10"/>
    <dgm:cxn modelId="{98436647-DB8F-48E6-BDAB-2B103CD16A4F}" type="presParOf" srcId="{5391CBC9-FB6C-4CD5-8FAB-B50C7D283D3F}" destId="{58B46B04-CB90-4A80-AA40-56FBF4CD1142}" srcOrd="2" destOrd="0" presId="urn:microsoft.com/office/officeart/2005/8/layout/hProcess10"/>
    <dgm:cxn modelId="{D6D0772F-6445-4F48-84D4-06C75421D6FB}" type="presParOf" srcId="{58B46B04-CB90-4A80-AA40-56FBF4CD1142}" destId="{72B719A3-FEE8-4C58-8C59-822BC56AAEDF}" srcOrd="0" destOrd="0" presId="urn:microsoft.com/office/officeart/2005/8/layout/hProcess10"/>
    <dgm:cxn modelId="{CE4B5747-4D85-4426-8316-2E36A006D471}" type="presParOf" srcId="{58B46B04-CB90-4A80-AA40-56FBF4CD1142}" destId="{93C24E6B-8F47-4C3E-BEAF-72D5C2A6E1F5}" srcOrd="1" destOrd="0" presId="urn:microsoft.com/office/officeart/2005/8/layout/hProcess10"/>
    <dgm:cxn modelId="{31A8F80D-7EC3-48E9-9C4B-6DEBBA81BB96}" type="presParOf" srcId="{5391CBC9-FB6C-4CD5-8FAB-B50C7D283D3F}" destId="{0BDC14D1-DD1B-47A7-9A85-B1C95E26DF2A}" srcOrd="3" destOrd="0" presId="urn:microsoft.com/office/officeart/2005/8/layout/hProcess10"/>
    <dgm:cxn modelId="{844C186E-AA78-4DB4-B985-1A87237A64D7}" type="presParOf" srcId="{0BDC14D1-DD1B-47A7-9A85-B1C95E26DF2A}" destId="{385E4AEF-6EF4-457F-BDDB-054D3DB91529}" srcOrd="0" destOrd="0" presId="urn:microsoft.com/office/officeart/2005/8/layout/hProcess10"/>
    <dgm:cxn modelId="{8E50D022-91EC-4CE7-9575-97E10ECBE4A6}" type="presParOf" srcId="{5391CBC9-FB6C-4CD5-8FAB-B50C7D283D3F}" destId="{B7C4685B-7CB8-429B-ADA3-2C40A2BC5885}" srcOrd="4" destOrd="0" presId="urn:microsoft.com/office/officeart/2005/8/layout/hProcess10"/>
    <dgm:cxn modelId="{B0AD317E-272E-43B7-AD24-19F52110EE80}" type="presParOf" srcId="{B7C4685B-7CB8-429B-ADA3-2C40A2BC5885}" destId="{35943C2E-236F-41BB-9677-F091A1DAB35E}" srcOrd="0" destOrd="0" presId="urn:microsoft.com/office/officeart/2005/8/layout/hProcess10"/>
    <dgm:cxn modelId="{BD4359FB-FD90-409D-823F-06415B176D66}" type="presParOf" srcId="{B7C4685B-7CB8-429B-ADA3-2C40A2BC5885}" destId="{B814F37F-3FC3-4806-8836-22DF5BA030E5}" srcOrd="1" destOrd="0" presId="urn:microsoft.com/office/officeart/2005/8/layout/hProcess10"/>
    <dgm:cxn modelId="{ED014BF0-6B5C-48DF-A886-18EFD505EED3}" type="presParOf" srcId="{5391CBC9-FB6C-4CD5-8FAB-B50C7D283D3F}" destId="{F9241EB8-380C-4DE3-BAC4-1B9F8E60DB86}" srcOrd="5" destOrd="0" presId="urn:microsoft.com/office/officeart/2005/8/layout/hProcess10"/>
    <dgm:cxn modelId="{179F64AF-2BF4-4C9E-B4EE-3A5A91ABFCD4}" type="presParOf" srcId="{F9241EB8-380C-4DE3-BAC4-1B9F8E60DB86}" destId="{825F6F46-0BA6-4FBA-83D4-456A7A6D7500}" srcOrd="0" destOrd="0" presId="urn:microsoft.com/office/officeart/2005/8/layout/hProcess10"/>
    <dgm:cxn modelId="{5F0F9362-A665-4ED4-8DDD-AA8F5BF87399}" type="presParOf" srcId="{5391CBC9-FB6C-4CD5-8FAB-B50C7D283D3F}" destId="{955E140B-36D8-4552-9E0E-E1752F48D58C}" srcOrd="6" destOrd="0" presId="urn:microsoft.com/office/officeart/2005/8/layout/hProcess10"/>
    <dgm:cxn modelId="{2B07AE02-DACC-4CB7-A59D-73F8C4D02EB8}" type="presParOf" srcId="{955E140B-36D8-4552-9E0E-E1752F48D58C}" destId="{1747BFB8-DBD8-48AE-98FD-48829CF5D7A5}" srcOrd="0" destOrd="0" presId="urn:microsoft.com/office/officeart/2005/8/layout/hProcess10"/>
    <dgm:cxn modelId="{79C77D80-CE4B-4410-BAFF-EE00EBCA11F0}" type="presParOf" srcId="{955E140B-36D8-4552-9E0E-E1752F48D58C}" destId="{62B7644A-3AE7-49CD-8404-5A8E7E815367}" srcOrd="1" destOrd="0" presId="urn:microsoft.com/office/officeart/2005/8/layout/hProcess10"/>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00C89-469A-49DE-9222-C959DE7C338D}" type="doc">
      <dgm:prSet loTypeId="urn:microsoft.com/office/officeart/2009/3/layout/PieProcess" loCatId="list" qsTypeId="urn:microsoft.com/office/officeart/2005/8/quickstyle/3d3" qsCatId="3D" csTypeId="urn:microsoft.com/office/officeart/2005/8/colors/colorful1" csCatId="colorful" phldr="1"/>
      <dgm:spPr/>
      <dgm:t>
        <a:bodyPr/>
        <a:lstStyle/>
        <a:p>
          <a:endParaRPr lang="es-ES"/>
        </a:p>
      </dgm:t>
    </dgm:pt>
    <dgm:pt modelId="{A56AFFA4-A56C-4B06-9295-3E36D5ACAF5F}">
      <dgm:prSet/>
      <dgm:spPr/>
      <dgm:t>
        <a:bodyPr/>
        <a:lstStyle/>
        <a:p>
          <a:pPr algn="ctr" rtl="0"/>
          <a:r>
            <a:rPr lang="es-EC" dirty="0" smtClean="0"/>
            <a:t>Selección de datos</a:t>
          </a:r>
          <a:endParaRPr lang="es-EC" dirty="0"/>
        </a:p>
      </dgm:t>
    </dgm:pt>
    <dgm:pt modelId="{742A28E4-054B-42DC-8F11-497A6241EBB0}" type="parTrans" cxnId="{567BD5CF-6371-450C-A875-E0CA1F4B18D8}">
      <dgm:prSet/>
      <dgm:spPr/>
      <dgm:t>
        <a:bodyPr/>
        <a:lstStyle/>
        <a:p>
          <a:endParaRPr lang="es-ES"/>
        </a:p>
      </dgm:t>
    </dgm:pt>
    <dgm:pt modelId="{F34AD70A-5FCE-4296-9379-C9A328E328AC}" type="sibTrans" cxnId="{567BD5CF-6371-450C-A875-E0CA1F4B18D8}">
      <dgm:prSet/>
      <dgm:spPr/>
      <dgm:t>
        <a:bodyPr/>
        <a:lstStyle/>
        <a:p>
          <a:endParaRPr lang="es-ES"/>
        </a:p>
      </dgm:t>
    </dgm:pt>
    <dgm:pt modelId="{E97A759C-8482-4EEB-A52A-1771A0F90A3C}">
      <dgm:prSet/>
      <dgm:spPr/>
      <dgm:t>
        <a:bodyPr/>
        <a:lstStyle/>
        <a:p>
          <a:pPr algn="ctr" rtl="0"/>
          <a:r>
            <a:rPr lang="es-EC" dirty="0" smtClean="0"/>
            <a:t>Formateo de datos</a:t>
          </a:r>
          <a:endParaRPr lang="es-EC" dirty="0"/>
        </a:p>
      </dgm:t>
    </dgm:pt>
    <dgm:pt modelId="{298F5444-51E2-4C7D-88B9-9873DEBEB6F4}" type="parTrans" cxnId="{5E4188BB-2577-46F1-891C-02FE1637CB0C}">
      <dgm:prSet/>
      <dgm:spPr/>
      <dgm:t>
        <a:bodyPr/>
        <a:lstStyle/>
        <a:p>
          <a:endParaRPr lang="es-ES"/>
        </a:p>
      </dgm:t>
    </dgm:pt>
    <dgm:pt modelId="{881D0219-45AF-4BC0-9EC7-9EB1B2F5ED15}" type="sibTrans" cxnId="{5E4188BB-2577-46F1-891C-02FE1637CB0C}">
      <dgm:prSet/>
      <dgm:spPr/>
      <dgm:t>
        <a:bodyPr/>
        <a:lstStyle/>
        <a:p>
          <a:endParaRPr lang="es-ES"/>
        </a:p>
      </dgm:t>
    </dgm:pt>
    <dgm:pt modelId="{E35944B4-43E2-4D00-8694-AA1CD02A44FE}">
      <dgm:prSet/>
      <dgm:spPr/>
      <dgm:t>
        <a:bodyPr/>
        <a:lstStyle/>
        <a:p>
          <a:pPr algn="ctr" rtl="0"/>
          <a:r>
            <a:rPr lang="es-EC" dirty="0" smtClean="0"/>
            <a:t>Estructuración, integración y formateo </a:t>
          </a:r>
          <a:endParaRPr lang="es-EC" dirty="0"/>
        </a:p>
      </dgm:t>
    </dgm:pt>
    <dgm:pt modelId="{40C62A3E-A4D5-4A1A-A580-CA3DFF657766}" type="parTrans" cxnId="{8C8FBAF4-1D95-431D-871D-3F513C4A742F}">
      <dgm:prSet/>
      <dgm:spPr/>
      <dgm:t>
        <a:bodyPr/>
        <a:lstStyle/>
        <a:p>
          <a:endParaRPr lang="es-ES"/>
        </a:p>
      </dgm:t>
    </dgm:pt>
    <dgm:pt modelId="{552102F9-1C81-4A86-B6C2-57BA3155CC2A}" type="sibTrans" cxnId="{8C8FBAF4-1D95-431D-871D-3F513C4A742F}">
      <dgm:prSet/>
      <dgm:spPr/>
      <dgm:t>
        <a:bodyPr/>
        <a:lstStyle/>
        <a:p>
          <a:endParaRPr lang="es-ES"/>
        </a:p>
      </dgm:t>
    </dgm:pt>
    <dgm:pt modelId="{4913B701-5506-432B-A13C-C75B67859CB2}">
      <dgm:prSet/>
      <dgm:spPr/>
      <dgm:t>
        <a:bodyPr/>
        <a:lstStyle/>
        <a:p>
          <a:endParaRPr lang="es-EC" dirty="0" smtClean="0"/>
        </a:p>
        <a:p>
          <a:r>
            <a:rPr lang="es-EC" dirty="0" smtClean="0"/>
            <a:t>Se determinó que los registros atípicos y los valores nulos serán excluidos.</a:t>
          </a:r>
          <a:endParaRPr lang="es-EC" dirty="0"/>
        </a:p>
      </dgm:t>
    </dgm:pt>
    <dgm:pt modelId="{F711E784-BCEC-4550-BF9E-B8545727A0EC}" type="parTrans" cxnId="{520D646C-5B65-45FD-99F2-1D2D4818DC03}">
      <dgm:prSet/>
      <dgm:spPr/>
      <dgm:t>
        <a:bodyPr/>
        <a:lstStyle/>
        <a:p>
          <a:endParaRPr lang="es-ES"/>
        </a:p>
      </dgm:t>
    </dgm:pt>
    <dgm:pt modelId="{191B04F0-16D5-4302-B562-BBE1BC91DE55}" type="sibTrans" cxnId="{520D646C-5B65-45FD-99F2-1D2D4818DC03}">
      <dgm:prSet/>
      <dgm:spPr/>
      <dgm:t>
        <a:bodyPr/>
        <a:lstStyle/>
        <a:p>
          <a:endParaRPr lang="es-ES"/>
        </a:p>
      </dgm:t>
    </dgm:pt>
    <dgm:pt modelId="{EC0B9AEA-57F8-4A9D-8961-263D0D90176B}" type="pres">
      <dgm:prSet presAssocID="{79300C89-469A-49DE-9222-C959DE7C338D}" presName="Name0" presStyleCnt="0">
        <dgm:presLayoutVars>
          <dgm:chMax val="7"/>
          <dgm:chPref val="7"/>
          <dgm:dir/>
          <dgm:animOne val="branch"/>
          <dgm:animLvl val="lvl"/>
        </dgm:presLayoutVars>
      </dgm:prSet>
      <dgm:spPr/>
      <dgm:t>
        <a:bodyPr/>
        <a:lstStyle/>
        <a:p>
          <a:endParaRPr lang="es-ES"/>
        </a:p>
      </dgm:t>
    </dgm:pt>
    <dgm:pt modelId="{0A45C440-2F52-4E6E-AAFB-91B497343C2D}" type="pres">
      <dgm:prSet presAssocID="{A56AFFA4-A56C-4B06-9295-3E36D5ACAF5F}" presName="ParentComposite" presStyleCnt="0"/>
      <dgm:spPr/>
    </dgm:pt>
    <dgm:pt modelId="{7FF9FB91-7888-48A9-8F50-C11AEA40B0F1}" type="pres">
      <dgm:prSet presAssocID="{A56AFFA4-A56C-4B06-9295-3E36D5ACAF5F}" presName="Chord" presStyleLbl="bgShp" presStyleIdx="0" presStyleCnt="3" custLinFactX="-100000" custLinFactNeighborX="-191675" custLinFactNeighborY="5839"/>
      <dgm:spPr/>
    </dgm:pt>
    <dgm:pt modelId="{67FF47CB-43ED-4FE8-BC71-214291DB4126}" type="pres">
      <dgm:prSet presAssocID="{A56AFFA4-A56C-4B06-9295-3E36D5ACAF5F}" presName="Pie" presStyleLbl="alignNode1" presStyleIdx="0" presStyleCnt="3" custLinFactX="-164597" custLinFactNeighborX="-200000" custLinFactNeighborY="7299"/>
      <dgm:spPr/>
    </dgm:pt>
    <dgm:pt modelId="{EB029091-E3CE-43E4-93B8-674C16579A33}" type="pres">
      <dgm:prSet presAssocID="{A56AFFA4-A56C-4B06-9295-3E36D5ACAF5F}" presName="Parent" presStyleLbl="revTx" presStyleIdx="0" presStyleCnt="4" custLinFactX="-293066" custLinFactNeighborX="-300000" custLinFactNeighborY="2014">
        <dgm:presLayoutVars>
          <dgm:chMax val="1"/>
          <dgm:chPref val="1"/>
          <dgm:bulletEnabled val="1"/>
        </dgm:presLayoutVars>
      </dgm:prSet>
      <dgm:spPr/>
      <dgm:t>
        <a:bodyPr/>
        <a:lstStyle/>
        <a:p>
          <a:endParaRPr lang="es-ES"/>
        </a:p>
      </dgm:t>
    </dgm:pt>
    <dgm:pt modelId="{747FF9CD-3057-46EF-A28F-66F7DF22857A}" type="pres">
      <dgm:prSet presAssocID="{E97A759C-8482-4EEB-A52A-1771A0F90A3C}" presName="ParentComposite" presStyleCnt="0"/>
      <dgm:spPr/>
    </dgm:pt>
    <dgm:pt modelId="{D0FDC1AD-E9AA-46F7-9682-B089D7877877}" type="pres">
      <dgm:prSet presAssocID="{E97A759C-8482-4EEB-A52A-1771A0F90A3C}" presName="Chord" presStyleLbl="bgShp" presStyleIdx="1" presStyleCnt="3" custLinFactX="-82482" custLinFactNeighborX="-100000" custLinFactNeighborY="4379"/>
      <dgm:spPr/>
    </dgm:pt>
    <dgm:pt modelId="{069D1E7A-2D73-4D26-BFFE-0C43CE8FF426}" type="pres">
      <dgm:prSet presAssocID="{E97A759C-8482-4EEB-A52A-1771A0F90A3C}" presName="Pie" presStyleLbl="alignNode1" presStyleIdx="1" presStyleCnt="3" custLinFactX="-100000" custLinFactNeighborX="-128103" custLinFactNeighborY="5474"/>
      <dgm:spPr/>
      <dgm:t>
        <a:bodyPr/>
        <a:lstStyle/>
        <a:p>
          <a:endParaRPr lang="es-ES"/>
        </a:p>
      </dgm:t>
    </dgm:pt>
    <dgm:pt modelId="{F37B9C55-4573-408F-B83B-9F4221D693F0}" type="pres">
      <dgm:prSet presAssocID="{E97A759C-8482-4EEB-A52A-1771A0F90A3C}" presName="Parent" presStyleLbl="revTx" presStyleIdx="1" presStyleCnt="4" custLinFactX="-100000" custLinFactNeighborX="-194002" custLinFactNeighborY="3524">
        <dgm:presLayoutVars>
          <dgm:chMax val="1"/>
          <dgm:chPref val="1"/>
          <dgm:bulletEnabled val="1"/>
        </dgm:presLayoutVars>
      </dgm:prSet>
      <dgm:spPr/>
      <dgm:t>
        <a:bodyPr/>
        <a:lstStyle/>
        <a:p>
          <a:endParaRPr lang="es-ES"/>
        </a:p>
      </dgm:t>
    </dgm:pt>
    <dgm:pt modelId="{FE6997B4-7065-4713-AA59-6BAD5F91462F}" type="pres">
      <dgm:prSet presAssocID="{191B04F0-16D5-4302-B562-BBE1BC91DE55}" presName="negSibTrans" presStyleCnt="0"/>
      <dgm:spPr/>
    </dgm:pt>
    <dgm:pt modelId="{A3AFB039-0B43-433D-8AA4-890576190F0A}" type="pres">
      <dgm:prSet presAssocID="{E97A759C-8482-4EEB-A52A-1771A0F90A3C}" presName="composite" presStyleCnt="0"/>
      <dgm:spPr/>
    </dgm:pt>
    <dgm:pt modelId="{1B80D363-BE2F-4D5C-80EC-00D3465FFC53}" type="pres">
      <dgm:prSet presAssocID="{E97A759C-8482-4EEB-A52A-1771A0F90A3C}" presName="Child" presStyleLbl="revTx" presStyleIdx="2" presStyleCnt="4" custScaleX="37681" custLinFactX="-86131" custLinFactNeighborX="-100000" custLinFactNeighborY="-1943">
        <dgm:presLayoutVars>
          <dgm:chMax val="0"/>
          <dgm:chPref val="0"/>
          <dgm:bulletEnabled val="1"/>
        </dgm:presLayoutVars>
      </dgm:prSet>
      <dgm:spPr/>
      <dgm:t>
        <a:bodyPr/>
        <a:lstStyle/>
        <a:p>
          <a:endParaRPr lang="es-ES"/>
        </a:p>
      </dgm:t>
    </dgm:pt>
    <dgm:pt modelId="{90557CAE-EFB2-4293-BAF0-ACA3AFD3119F}" type="pres">
      <dgm:prSet presAssocID="{881D0219-45AF-4BC0-9EC7-9EB1B2F5ED15}" presName="sibTrans" presStyleCnt="0"/>
      <dgm:spPr/>
    </dgm:pt>
    <dgm:pt modelId="{A54568B4-E18F-4D55-BE33-79803369DE16}" type="pres">
      <dgm:prSet presAssocID="{E35944B4-43E2-4D00-8694-AA1CD02A44FE}" presName="ParentComposite" presStyleCnt="0"/>
      <dgm:spPr/>
    </dgm:pt>
    <dgm:pt modelId="{3E728552-C81E-4173-850E-967E000D20E5}" type="pres">
      <dgm:prSet presAssocID="{E35944B4-43E2-4D00-8694-AA1CD02A44FE}" presName="Chord" presStyleLbl="bgShp" presStyleIdx="2" presStyleCnt="3" custLinFactNeighborX="31049" custLinFactNeighborY="3334"/>
      <dgm:spPr/>
    </dgm:pt>
    <dgm:pt modelId="{C4715DB3-1C27-4CDD-B0C1-550A21C8DD01}" type="pres">
      <dgm:prSet presAssocID="{E35944B4-43E2-4D00-8694-AA1CD02A44FE}" presName="Pie" presStyleLbl="alignNode1" presStyleIdx="2" presStyleCnt="3" custLinFactNeighborX="38811" custLinFactNeighborY="4167"/>
      <dgm:spPr/>
    </dgm:pt>
    <dgm:pt modelId="{813B4855-057F-453F-95A6-C38E0307EB40}" type="pres">
      <dgm:prSet presAssocID="{E35944B4-43E2-4D00-8694-AA1CD02A44FE}" presName="Parent" presStyleLbl="revTx" presStyleIdx="3" presStyleCnt="4" custLinFactNeighborX="39460" custLinFactNeighborY="143">
        <dgm:presLayoutVars>
          <dgm:chMax val="1"/>
          <dgm:chPref val="1"/>
          <dgm:bulletEnabled val="1"/>
        </dgm:presLayoutVars>
      </dgm:prSet>
      <dgm:spPr/>
      <dgm:t>
        <a:bodyPr/>
        <a:lstStyle/>
        <a:p>
          <a:endParaRPr lang="es-ES"/>
        </a:p>
      </dgm:t>
    </dgm:pt>
  </dgm:ptLst>
  <dgm:cxnLst>
    <dgm:cxn modelId="{CFE4EC0C-375D-4176-98D4-CA442E8530A7}" type="presOf" srcId="{E35944B4-43E2-4D00-8694-AA1CD02A44FE}" destId="{813B4855-057F-453F-95A6-C38E0307EB40}" srcOrd="0" destOrd="0" presId="urn:microsoft.com/office/officeart/2009/3/layout/PieProcess"/>
    <dgm:cxn modelId="{8BF28218-E572-432C-BB93-DFF290C680EA}" type="presOf" srcId="{4913B701-5506-432B-A13C-C75B67859CB2}" destId="{1B80D363-BE2F-4D5C-80EC-00D3465FFC53}" srcOrd="0" destOrd="0" presId="urn:microsoft.com/office/officeart/2009/3/layout/PieProcess"/>
    <dgm:cxn modelId="{66B4576B-F9ED-4C46-B4BC-29FD41213829}" type="presOf" srcId="{A56AFFA4-A56C-4B06-9295-3E36D5ACAF5F}" destId="{EB029091-E3CE-43E4-93B8-674C16579A33}" srcOrd="0" destOrd="0" presId="urn:microsoft.com/office/officeart/2009/3/layout/PieProcess"/>
    <dgm:cxn modelId="{8C8FBAF4-1D95-431D-871D-3F513C4A742F}" srcId="{79300C89-469A-49DE-9222-C959DE7C338D}" destId="{E35944B4-43E2-4D00-8694-AA1CD02A44FE}" srcOrd="2" destOrd="0" parTransId="{40C62A3E-A4D5-4A1A-A580-CA3DFF657766}" sibTransId="{552102F9-1C81-4A86-B6C2-57BA3155CC2A}"/>
    <dgm:cxn modelId="{567BD5CF-6371-450C-A875-E0CA1F4B18D8}" srcId="{79300C89-469A-49DE-9222-C959DE7C338D}" destId="{A56AFFA4-A56C-4B06-9295-3E36D5ACAF5F}" srcOrd="0" destOrd="0" parTransId="{742A28E4-054B-42DC-8F11-497A6241EBB0}" sibTransId="{F34AD70A-5FCE-4296-9379-C9A328E328AC}"/>
    <dgm:cxn modelId="{5E4188BB-2577-46F1-891C-02FE1637CB0C}" srcId="{79300C89-469A-49DE-9222-C959DE7C338D}" destId="{E97A759C-8482-4EEB-A52A-1771A0F90A3C}" srcOrd="1" destOrd="0" parTransId="{298F5444-51E2-4C7D-88B9-9873DEBEB6F4}" sibTransId="{881D0219-45AF-4BC0-9EC7-9EB1B2F5ED15}"/>
    <dgm:cxn modelId="{794B7448-174C-4AF7-81F3-C763E6F3C759}" type="presOf" srcId="{79300C89-469A-49DE-9222-C959DE7C338D}" destId="{EC0B9AEA-57F8-4A9D-8961-263D0D90176B}" srcOrd="0" destOrd="0" presId="urn:microsoft.com/office/officeart/2009/3/layout/PieProcess"/>
    <dgm:cxn modelId="{AFE0F3D0-AB36-4D2C-AFF4-5A6F29999C44}" type="presOf" srcId="{E97A759C-8482-4EEB-A52A-1771A0F90A3C}" destId="{F37B9C55-4573-408F-B83B-9F4221D693F0}" srcOrd="0" destOrd="0" presId="urn:microsoft.com/office/officeart/2009/3/layout/PieProcess"/>
    <dgm:cxn modelId="{520D646C-5B65-45FD-99F2-1D2D4818DC03}" srcId="{E97A759C-8482-4EEB-A52A-1771A0F90A3C}" destId="{4913B701-5506-432B-A13C-C75B67859CB2}" srcOrd="0" destOrd="0" parTransId="{F711E784-BCEC-4550-BF9E-B8545727A0EC}" sibTransId="{191B04F0-16D5-4302-B562-BBE1BC91DE55}"/>
    <dgm:cxn modelId="{E91FE0FB-373A-4725-8C09-204964EEF946}" type="presParOf" srcId="{EC0B9AEA-57F8-4A9D-8961-263D0D90176B}" destId="{0A45C440-2F52-4E6E-AAFB-91B497343C2D}" srcOrd="0" destOrd="0" presId="urn:microsoft.com/office/officeart/2009/3/layout/PieProcess"/>
    <dgm:cxn modelId="{F531E002-1BA9-4FD2-92B4-76395E152FE9}" type="presParOf" srcId="{0A45C440-2F52-4E6E-AAFB-91B497343C2D}" destId="{7FF9FB91-7888-48A9-8F50-C11AEA40B0F1}" srcOrd="0" destOrd="0" presId="urn:microsoft.com/office/officeart/2009/3/layout/PieProcess"/>
    <dgm:cxn modelId="{4984B420-296B-4C0E-824A-7911B92138DF}" type="presParOf" srcId="{0A45C440-2F52-4E6E-AAFB-91B497343C2D}" destId="{67FF47CB-43ED-4FE8-BC71-214291DB4126}" srcOrd="1" destOrd="0" presId="urn:microsoft.com/office/officeart/2009/3/layout/PieProcess"/>
    <dgm:cxn modelId="{038D0495-7838-4CDD-BE3A-DFB3F2DC7E61}" type="presParOf" srcId="{0A45C440-2F52-4E6E-AAFB-91B497343C2D}" destId="{EB029091-E3CE-43E4-93B8-674C16579A33}" srcOrd="2" destOrd="0" presId="urn:microsoft.com/office/officeart/2009/3/layout/PieProcess"/>
    <dgm:cxn modelId="{DF97579B-B82A-4769-941F-4E5FF6A0CDB1}" type="presParOf" srcId="{EC0B9AEA-57F8-4A9D-8961-263D0D90176B}" destId="{747FF9CD-3057-46EF-A28F-66F7DF22857A}" srcOrd="1" destOrd="0" presId="urn:microsoft.com/office/officeart/2009/3/layout/PieProcess"/>
    <dgm:cxn modelId="{9D339522-5D98-4C65-AF92-82061C25CCEC}" type="presParOf" srcId="{747FF9CD-3057-46EF-A28F-66F7DF22857A}" destId="{D0FDC1AD-E9AA-46F7-9682-B089D7877877}" srcOrd="0" destOrd="0" presId="urn:microsoft.com/office/officeart/2009/3/layout/PieProcess"/>
    <dgm:cxn modelId="{FE1E74C7-43CF-4025-9CD0-39F32BD81C25}" type="presParOf" srcId="{747FF9CD-3057-46EF-A28F-66F7DF22857A}" destId="{069D1E7A-2D73-4D26-BFFE-0C43CE8FF426}" srcOrd="1" destOrd="0" presId="urn:microsoft.com/office/officeart/2009/3/layout/PieProcess"/>
    <dgm:cxn modelId="{E280AAF8-D1F6-485A-946C-0CB193980EB3}" type="presParOf" srcId="{747FF9CD-3057-46EF-A28F-66F7DF22857A}" destId="{F37B9C55-4573-408F-B83B-9F4221D693F0}" srcOrd="2" destOrd="0" presId="urn:microsoft.com/office/officeart/2009/3/layout/PieProcess"/>
    <dgm:cxn modelId="{AE331D04-568F-4C5F-8DE9-EB7561C4A438}" type="presParOf" srcId="{EC0B9AEA-57F8-4A9D-8961-263D0D90176B}" destId="{FE6997B4-7065-4713-AA59-6BAD5F91462F}" srcOrd="2" destOrd="0" presId="urn:microsoft.com/office/officeart/2009/3/layout/PieProcess"/>
    <dgm:cxn modelId="{F4544DFC-65AC-47B3-9574-F2FEA95D06B2}" type="presParOf" srcId="{EC0B9AEA-57F8-4A9D-8961-263D0D90176B}" destId="{A3AFB039-0B43-433D-8AA4-890576190F0A}" srcOrd="3" destOrd="0" presId="urn:microsoft.com/office/officeart/2009/3/layout/PieProcess"/>
    <dgm:cxn modelId="{7E1BCCDC-2815-405E-8672-F89B73737A0A}" type="presParOf" srcId="{A3AFB039-0B43-433D-8AA4-890576190F0A}" destId="{1B80D363-BE2F-4D5C-80EC-00D3465FFC53}" srcOrd="0" destOrd="0" presId="urn:microsoft.com/office/officeart/2009/3/layout/PieProcess"/>
    <dgm:cxn modelId="{BDA2E76C-2596-4457-8ECB-610244830609}" type="presParOf" srcId="{EC0B9AEA-57F8-4A9D-8961-263D0D90176B}" destId="{90557CAE-EFB2-4293-BAF0-ACA3AFD3119F}" srcOrd="4" destOrd="0" presId="urn:microsoft.com/office/officeart/2009/3/layout/PieProcess"/>
    <dgm:cxn modelId="{4CC4271E-E6FB-4257-A31F-F7BF5CB203FF}" type="presParOf" srcId="{EC0B9AEA-57F8-4A9D-8961-263D0D90176B}" destId="{A54568B4-E18F-4D55-BE33-79803369DE16}" srcOrd="5" destOrd="0" presId="urn:microsoft.com/office/officeart/2009/3/layout/PieProcess"/>
    <dgm:cxn modelId="{E39FA1B1-F64D-41A5-9FAC-87EDB76F7501}" type="presParOf" srcId="{A54568B4-E18F-4D55-BE33-79803369DE16}" destId="{3E728552-C81E-4173-850E-967E000D20E5}" srcOrd="0" destOrd="0" presId="urn:microsoft.com/office/officeart/2009/3/layout/PieProcess"/>
    <dgm:cxn modelId="{C1985D48-0A36-4547-8B5B-EF13BCE9A606}" type="presParOf" srcId="{A54568B4-E18F-4D55-BE33-79803369DE16}" destId="{C4715DB3-1C27-4CDD-B0C1-550A21C8DD01}" srcOrd="1" destOrd="0" presId="urn:microsoft.com/office/officeart/2009/3/layout/PieProcess"/>
    <dgm:cxn modelId="{6F16C3A2-6AC6-4211-8DCC-6B5725FDDEA7}" type="presParOf" srcId="{A54568B4-E18F-4D55-BE33-79803369DE16}" destId="{813B4855-057F-453F-95A6-C38E0307EB40}" srcOrd="2" destOrd="0" presId="urn:microsoft.com/office/officeart/2009/3/layout/Pi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470437-C175-48CF-86D2-2D4DB60BC5C1}"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s-ES"/>
        </a:p>
      </dgm:t>
    </dgm:pt>
    <dgm:pt modelId="{B8FF8BBE-6816-449E-B80F-52E4FCAABA2E}">
      <dgm:prSet custT="1"/>
      <dgm:spPr/>
      <dgm:t>
        <a:bodyPr/>
        <a:lstStyle/>
        <a:p>
          <a:pPr rtl="0"/>
          <a:r>
            <a:rPr lang="es-EC" sz="1400" smtClean="0"/>
            <a:t>Selección de la técnica de modelado</a:t>
          </a:r>
          <a:endParaRPr lang="es-EC" sz="1400"/>
        </a:p>
      </dgm:t>
    </dgm:pt>
    <dgm:pt modelId="{B2ABC4B6-05DE-4192-ABE8-F8D49A7CA291}" type="parTrans" cxnId="{FFADB3C4-C15A-4C80-BEC7-B9FE3733763E}">
      <dgm:prSet/>
      <dgm:spPr/>
      <dgm:t>
        <a:bodyPr/>
        <a:lstStyle/>
        <a:p>
          <a:endParaRPr lang="es-ES" sz="2000"/>
        </a:p>
      </dgm:t>
    </dgm:pt>
    <dgm:pt modelId="{67708723-344B-427B-BB1C-B4322160E9F7}" type="sibTrans" cxnId="{FFADB3C4-C15A-4C80-BEC7-B9FE3733763E}">
      <dgm:prSet/>
      <dgm:spPr/>
      <dgm:t>
        <a:bodyPr/>
        <a:lstStyle/>
        <a:p>
          <a:endParaRPr lang="es-ES" sz="2000"/>
        </a:p>
      </dgm:t>
    </dgm:pt>
    <dgm:pt modelId="{C38A1526-A78F-408C-844B-D9C478037C5D}">
      <dgm:prSet custT="1"/>
      <dgm:spPr/>
      <dgm:t>
        <a:bodyPr/>
        <a:lstStyle/>
        <a:p>
          <a:pPr rtl="0"/>
          <a:r>
            <a:rPr lang="es-EC" sz="1400" dirty="0" smtClean="0"/>
            <a:t>Selección de atributos para el análisis del algoritmo y construcción del modelo</a:t>
          </a:r>
          <a:endParaRPr lang="es-EC" sz="1400" dirty="0"/>
        </a:p>
      </dgm:t>
    </dgm:pt>
    <dgm:pt modelId="{27118EDF-190B-42AE-A9EA-6D9415709FB9}" type="parTrans" cxnId="{B42CE25F-3CF3-4D92-99D2-6E5F28C35776}">
      <dgm:prSet/>
      <dgm:spPr/>
      <dgm:t>
        <a:bodyPr/>
        <a:lstStyle/>
        <a:p>
          <a:endParaRPr lang="es-ES" sz="2000"/>
        </a:p>
      </dgm:t>
    </dgm:pt>
    <dgm:pt modelId="{401A75AE-C7CD-4E56-8FC3-48AA06D2DB9E}" type="sibTrans" cxnId="{B42CE25F-3CF3-4D92-99D2-6E5F28C35776}">
      <dgm:prSet/>
      <dgm:spPr/>
      <dgm:t>
        <a:bodyPr/>
        <a:lstStyle/>
        <a:p>
          <a:endParaRPr lang="es-ES" sz="2000"/>
        </a:p>
      </dgm:t>
    </dgm:pt>
    <dgm:pt modelId="{448BB58E-0F1E-48CC-8280-93E92048B5A5}">
      <dgm:prSet custT="1"/>
      <dgm:spPr/>
      <dgm:t>
        <a:bodyPr/>
        <a:lstStyle/>
        <a:p>
          <a:pPr rtl="0"/>
          <a:r>
            <a:rPr lang="es-EC" sz="1400" dirty="0" smtClean="0"/>
            <a:t>Evaluación del modelo</a:t>
          </a:r>
          <a:endParaRPr lang="es-EC" sz="1400" dirty="0"/>
        </a:p>
      </dgm:t>
    </dgm:pt>
    <dgm:pt modelId="{11F71A43-3BAD-427A-A0F4-2EAA1C87A3EB}" type="parTrans" cxnId="{500FBBAF-D443-413C-9555-5C0E79DE0DFB}">
      <dgm:prSet/>
      <dgm:spPr/>
      <dgm:t>
        <a:bodyPr/>
        <a:lstStyle/>
        <a:p>
          <a:endParaRPr lang="es-ES" sz="2000"/>
        </a:p>
      </dgm:t>
    </dgm:pt>
    <dgm:pt modelId="{5AAE13C6-1D40-4E7E-A301-E25DEA7767F9}" type="sibTrans" cxnId="{500FBBAF-D443-413C-9555-5C0E79DE0DFB}">
      <dgm:prSet/>
      <dgm:spPr/>
      <dgm:t>
        <a:bodyPr/>
        <a:lstStyle/>
        <a:p>
          <a:endParaRPr lang="es-ES" sz="2000"/>
        </a:p>
      </dgm:t>
    </dgm:pt>
    <dgm:pt modelId="{1570A3EC-A979-4207-B783-758A4298FE7B}">
      <dgm:prSet custT="1"/>
      <dgm:spPr/>
      <dgm:t>
        <a:bodyPr/>
        <a:lstStyle/>
        <a:p>
          <a:r>
            <a:rPr lang="es-EC" sz="1400" b="1" dirty="0" smtClean="0"/>
            <a:t>Series temporales </a:t>
          </a:r>
          <a:r>
            <a:rPr lang="es-EC" sz="1400" dirty="0" smtClean="0"/>
            <a:t>y  </a:t>
          </a:r>
          <a:r>
            <a:rPr lang="es-EC" sz="1400" b="1" dirty="0" smtClean="0"/>
            <a:t>método</a:t>
          </a:r>
          <a:r>
            <a:rPr lang="es-EC" sz="1400" dirty="0" smtClean="0"/>
            <a:t> de suavizado exponencial de </a:t>
          </a:r>
          <a:r>
            <a:rPr lang="es-EC" sz="1400" b="1" dirty="0" smtClean="0"/>
            <a:t>Holt y Winters</a:t>
          </a:r>
          <a:r>
            <a:rPr lang="es-EC" sz="1400" dirty="0" smtClean="0"/>
            <a:t>, </a:t>
          </a:r>
          <a:r>
            <a:rPr lang="es-EC" sz="1400" b="1" dirty="0" smtClean="0"/>
            <a:t>sin </a:t>
          </a:r>
          <a:r>
            <a:rPr lang="es-EC" sz="1400" dirty="0" smtClean="0"/>
            <a:t>considerar la </a:t>
          </a:r>
          <a:r>
            <a:rPr lang="es-EC" sz="1400" b="1" dirty="0" smtClean="0"/>
            <a:t>tendencia</a:t>
          </a:r>
          <a:r>
            <a:rPr lang="es-EC" sz="1400" dirty="0" smtClean="0"/>
            <a:t> y con </a:t>
          </a:r>
          <a:r>
            <a:rPr lang="es-EC" sz="1400" b="1" dirty="0" smtClean="0"/>
            <a:t>temporada multiplicativa</a:t>
          </a:r>
          <a:r>
            <a:rPr lang="es-EC" sz="1400" dirty="0" smtClean="0"/>
            <a:t>, excepto en el caso de prevalencia de Colelitiasis y colecistitis y las Enfermedades hipertensivas que se usó </a:t>
          </a:r>
          <a:r>
            <a:rPr lang="es-EC" sz="1400" b="1" dirty="0" smtClean="0"/>
            <a:t>tendencia aditiva y se excluyó la temporada.</a:t>
          </a:r>
          <a:endParaRPr lang="es-ES" sz="1400" b="1" dirty="0"/>
        </a:p>
      </dgm:t>
    </dgm:pt>
    <dgm:pt modelId="{4A355D7B-4797-4716-9A0A-A450FB7E6AB3}" type="parTrans" cxnId="{06E45A29-51B3-44A1-BFD2-4EF3105836AF}">
      <dgm:prSet/>
      <dgm:spPr/>
      <dgm:t>
        <a:bodyPr/>
        <a:lstStyle/>
        <a:p>
          <a:endParaRPr lang="es-ES"/>
        </a:p>
      </dgm:t>
    </dgm:pt>
    <dgm:pt modelId="{07AE11B6-8F50-41D7-B1FD-DD88D094A38C}" type="sibTrans" cxnId="{06E45A29-51B3-44A1-BFD2-4EF3105836AF}">
      <dgm:prSet/>
      <dgm:spPr/>
      <dgm:t>
        <a:bodyPr/>
        <a:lstStyle/>
        <a:p>
          <a:endParaRPr lang="es-ES"/>
        </a:p>
      </dgm:t>
    </dgm:pt>
    <dgm:pt modelId="{8FBCCB89-7F86-4AE0-826F-6EBAA43293B5}">
      <dgm:prSet custT="1"/>
      <dgm:spPr/>
      <dgm:t>
        <a:bodyPr/>
        <a:lstStyle/>
        <a:p>
          <a:pPr rtl="0"/>
          <a:r>
            <a:rPr lang="es-ES" sz="1400" b="1" dirty="0" smtClean="0"/>
            <a:t>MORBILIDAD</a:t>
          </a:r>
          <a:endParaRPr lang="es-EC" sz="1400" b="1" dirty="0"/>
        </a:p>
      </dgm:t>
    </dgm:pt>
    <dgm:pt modelId="{BB894910-D590-429F-ADCB-99C20DA78E8E}" type="parTrans" cxnId="{3D9965E1-4F05-4086-9C98-B3B6CC87FBC9}">
      <dgm:prSet/>
      <dgm:spPr/>
      <dgm:t>
        <a:bodyPr/>
        <a:lstStyle/>
        <a:p>
          <a:endParaRPr lang="es-ES"/>
        </a:p>
      </dgm:t>
    </dgm:pt>
    <dgm:pt modelId="{758DEBAB-AFB9-47A7-A39E-12A2F6EB330F}" type="sibTrans" cxnId="{3D9965E1-4F05-4086-9C98-B3B6CC87FBC9}">
      <dgm:prSet/>
      <dgm:spPr/>
      <dgm:t>
        <a:bodyPr/>
        <a:lstStyle/>
        <a:p>
          <a:endParaRPr lang="es-ES"/>
        </a:p>
      </dgm:t>
    </dgm:pt>
    <dgm:pt modelId="{FC3EE1D8-405C-4C57-83ED-E30950C06CBE}">
      <dgm:prSet custT="1"/>
      <dgm:spPr/>
      <dgm:t>
        <a:bodyPr/>
        <a:lstStyle/>
        <a:p>
          <a:r>
            <a:rPr lang="es-EC" sz="1400" dirty="0" smtClean="0"/>
            <a:t>Lista especial de tabulación para la morbilidad de 298 causas de CIE10</a:t>
          </a:r>
          <a:endParaRPr lang="es-ES" sz="1400" dirty="0"/>
        </a:p>
      </dgm:t>
    </dgm:pt>
    <dgm:pt modelId="{108C9BC7-4A43-4A85-B4BF-4D6E60738399}" type="parTrans" cxnId="{B0C0C30F-3903-4CAE-ADC4-B87384D49603}">
      <dgm:prSet/>
      <dgm:spPr/>
      <dgm:t>
        <a:bodyPr/>
        <a:lstStyle/>
        <a:p>
          <a:endParaRPr lang="es-ES"/>
        </a:p>
      </dgm:t>
    </dgm:pt>
    <dgm:pt modelId="{7B98AB07-71B8-4E0B-8745-FC189C630BD4}" type="sibTrans" cxnId="{B0C0C30F-3903-4CAE-ADC4-B87384D49603}">
      <dgm:prSet/>
      <dgm:spPr/>
      <dgm:t>
        <a:bodyPr/>
        <a:lstStyle/>
        <a:p>
          <a:endParaRPr lang="es-ES"/>
        </a:p>
      </dgm:t>
    </dgm:pt>
    <dgm:pt modelId="{E850939C-343C-467D-8C74-9CC311B92ECD}">
      <dgm:prSet custT="1"/>
      <dgm:spPr/>
      <dgm:t>
        <a:bodyPr/>
        <a:lstStyle/>
        <a:p>
          <a:r>
            <a:rPr lang="es-EC" sz="1400" dirty="0" smtClean="0"/>
            <a:t>Año de egreso del paciente</a:t>
          </a:r>
          <a:endParaRPr lang="es-ES" sz="1400" dirty="0"/>
        </a:p>
      </dgm:t>
    </dgm:pt>
    <dgm:pt modelId="{801EE5E5-AE58-4BBA-AB0C-C81F72518ECD}" type="parTrans" cxnId="{D880E491-894A-4D34-8A88-FD202544912A}">
      <dgm:prSet/>
      <dgm:spPr/>
      <dgm:t>
        <a:bodyPr/>
        <a:lstStyle/>
        <a:p>
          <a:endParaRPr lang="es-ES"/>
        </a:p>
      </dgm:t>
    </dgm:pt>
    <dgm:pt modelId="{90E50996-6B65-4D7E-970D-D3C73C8FFB54}" type="sibTrans" cxnId="{D880E491-894A-4D34-8A88-FD202544912A}">
      <dgm:prSet/>
      <dgm:spPr/>
      <dgm:t>
        <a:bodyPr/>
        <a:lstStyle/>
        <a:p>
          <a:endParaRPr lang="es-ES"/>
        </a:p>
      </dgm:t>
    </dgm:pt>
    <dgm:pt modelId="{3AD38471-560A-471A-931F-1087071BC508}">
      <dgm:prSet custT="1"/>
      <dgm:spPr/>
      <dgm:t>
        <a:bodyPr/>
        <a:lstStyle/>
        <a:p>
          <a:endParaRPr lang="es-ES" sz="1400" dirty="0"/>
        </a:p>
      </dgm:t>
    </dgm:pt>
    <dgm:pt modelId="{B87BE97A-AB0C-487C-8133-DA7A62532B8F}" type="parTrans" cxnId="{B5A04F88-BF0F-419C-A1A3-228684AF4933}">
      <dgm:prSet/>
      <dgm:spPr/>
      <dgm:t>
        <a:bodyPr/>
        <a:lstStyle/>
        <a:p>
          <a:endParaRPr lang="es-ES"/>
        </a:p>
      </dgm:t>
    </dgm:pt>
    <dgm:pt modelId="{17AC3525-40C9-40F7-9F21-B74BDF46CEB3}" type="sibTrans" cxnId="{B5A04F88-BF0F-419C-A1A3-228684AF4933}">
      <dgm:prSet/>
      <dgm:spPr/>
      <dgm:t>
        <a:bodyPr/>
        <a:lstStyle/>
        <a:p>
          <a:endParaRPr lang="es-ES"/>
        </a:p>
      </dgm:t>
    </dgm:pt>
    <dgm:pt modelId="{10EA0776-A5E2-4198-AF60-9DAF9FBFA0B5}">
      <dgm:prSet custT="1"/>
      <dgm:spPr/>
      <dgm:t>
        <a:bodyPr/>
        <a:lstStyle/>
        <a:p>
          <a:r>
            <a:rPr lang="es-ES" sz="1400" b="1" dirty="0" smtClean="0"/>
            <a:t>MORTALIDAD</a:t>
          </a:r>
          <a:endParaRPr lang="es-ES" sz="1400" b="1" dirty="0"/>
        </a:p>
      </dgm:t>
    </dgm:pt>
    <dgm:pt modelId="{E66FBED0-814B-4302-A729-CD2C120311D6}" type="parTrans" cxnId="{25DED693-2918-462C-A3E0-BB2000C5030A}">
      <dgm:prSet/>
      <dgm:spPr/>
      <dgm:t>
        <a:bodyPr/>
        <a:lstStyle/>
        <a:p>
          <a:endParaRPr lang="es-ES"/>
        </a:p>
      </dgm:t>
    </dgm:pt>
    <dgm:pt modelId="{A546DF1B-5582-43E8-8823-80A1E30E2369}" type="sibTrans" cxnId="{25DED693-2918-462C-A3E0-BB2000C5030A}">
      <dgm:prSet/>
      <dgm:spPr/>
      <dgm:t>
        <a:bodyPr/>
        <a:lstStyle/>
        <a:p>
          <a:endParaRPr lang="es-ES"/>
        </a:p>
      </dgm:t>
    </dgm:pt>
    <dgm:pt modelId="{4F3E28AE-A1F8-4A0F-AF6A-65BB2383CCA7}">
      <dgm:prSet custT="1"/>
      <dgm:spPr/>
      <dgm:t>
        <a:bodyPr/>
        <a:lstStyle/>
        <a:p>
          <a:r>
            <a:rPr lang="es-ES" sz="1400" dirty="0" smtClean="0"/>
            <a:t>Lista corta de 99 causas de defunción del CIE10.</a:t>
          </a:r>
          <a:endParaRPr lang="es-ES" sz="1400" dirty="0"/>
        </a:p>
      </dgm:t>
    </dgm:pt>
    <dgm:pt modelId="{EE3341F9-073C-4A53-B387-FA0EE5A385D9}" type="parTrans" cxnId="{4AC84800-B5D8-476F-A764-F896D8BA0330}">
      <dgm:prSet/>
      <dgm:spPr/>
      <dgm:t>
        <a:bodyPr/>
        <a:lstStyle/>
        <a:p>
          <a:endParaRPr lang="es-ES"/>
        </a:p>
      </dgm:t>
    </dgm:pt>
    <dgm:pt modelId="{AAD59D4C-1591-4971-949B-24A5B44E8585}" type="sibTrans" cxnId="{4AC84800-B5D8-476F-A764-F896D8BA0330}">
      <dgm:prSet/>
      <dgm:spPr/>
      <dgm:t>
        <a:bodyPr/>
        <a:lstStyle/>
        <a:p>
          <a:endParaRPr lang="es-ES"/>
        </a:p>
      </dgm:t>
    </dgm:pt>
    <dgm:pt modelId="{C75B27DD-9779-4C04-86C8-0C6C587A3EB8}">
      <dgm:prSet custT="1"/>
      <dgm:spPr/>
      <dgm:t>
        <a:bodyPr/>
        <a:lstStyle/>
        <a:p>
          <a:r>
            <a:rPr lang="es-ES" sz="1400" dirty="0" smtClean="0"/>
            <a:t>Año de fallecimiento</a:t>
          </a:r>
          <a:endParaRPr lang="es-ES" sz="1400" dirty="0"/>
        </a:p>
      </dgm:t>
    </dgm:pt>
    <dgm:pt modelId="{929D879C-263E-4918-B1C2-0E3660580721}" type="parTrans" cxnId="{301A8CEF-CA97-4A0C-AA2E-658C9806C82D}">
      <dgm:prSet/>
      <dgm:spPr/>
      <dgm:t>
        <a:bodyPr/>
        <a:lstStyle/>
        <a:p>
          <a:endParaRPr lang="es-ES"/>
        </a:p>
      </dgm:t>
    </dgm:pt>
    <dgm:pt modelId="{1470F660-7990-456C-A677-907CB2A36A80}" type="sibTrans" cxnId="{301A8CEF-CA97-4A0C-AA2E-658C9806C82D}">
      <dgm:prSet/>
      <dgm:spPr/>
      <dgm:t>
        <a:bodyPr/>
        <a:lstStyle/>
        <a:p>
          <a:endParaRPr lang="es-ES"/>
        </a:p>
      </dgm:t>
    </dgm:pt>
    <dgm:pt modelId="{DAC36601-2ACC-4909-B2B0-6CAAAC5A9029}">
      <dgm:prSet custT="1"/>
      <dgm:spPr/>
      <dgm:t>
        <a:bodyPr/>
        <a:lstStyle/>
        <a:p>
          <a:r>
            <a:rPr lang="es-EC" sz="1600" dirty="0" smtClean="0"/>
            <a:t>Al evaluar un modelo en Tableau, los posibles valores jerárquicos que se pueden encontrar son: Aceptar, Bueno y Pobre. En este caso todos los modelos tanto de morbilidad como de mortalidad son aceptables.</a:t>
          </a:r>
          <a:endParaRPr lang="es-EC" sz="1600" dirty="0"/>
        </a:p>
      </dgm:t>
    </dgm:pt>
    <dgm:pt modelId="{97EE8172-1B5C-4982-B3AE-8731E72786F7}" type="parTrans" cxnId="{C90A2C7E-2089-45C9-BC63-8D450182B69A}">
      <dgm:prSet/>
      <dgm:spPr/>
      <dgm:t>
        <a:bodyPr/>
        <a:lstStyle/>
        <a:p>
          <a:endParaRPr lang="es-ES"/>
        </a:p>
      </dgm:t>
    </dgm:pt>
    <dgm:pt modelId="{E98A9A4B-06A3-429E-A3F0-B7271CA39E20}" type="sibTrans" cxnId="{C90A2C7E-2089-45C9-BC63-8D450182B69A}">
      <dgm:prSet/>
      <dgm:spPr/>
      <dgm:t>
        <a:bodyPr/>
        <a:lstStyle/>
        <a:p>
          <a:endParaRPr lang="es-ES"/>
        </a:p>
      </dgm:t>
    </dgm:pt>
    <dgm:pt modelId="{5CD4F96E-79A8-40C1-9C4C-B3CFB640E949}" type="pres">
      <dgm:prSet presAssocID="{65470437-C175-48CF-86D2-2D4DB60BC5C1}" presName="diagram" presStyleCnt="0">
        <dgm:presLayoutVars>
          <dgm:dir/>
          <dgm:animLvl val="lvl"/>
          <dgm:resizeHandles val="exact"/>
        </dgm:presLayoutVars>
      </dgm:prSet>
      <dgm:spPr/>
      <dgm:t>
        <a:bodyPr/>
        <a:lstStyle/>
        <a:p>
          <a:endParaRPr lang="es-ES"/>
        </a:p>
      </dgm:t>
    </dgm:pt>
    <dgm:pt modelId="{A2FB61AF-EFFA-4950-9679-218C54378EFA}" type="pres">
      <dgm:prSet presAssocID="{B8FF8BBE-6816-449E-B80F-52E4FCAABA2E}" presName="compNode" presStyleCnt="0"/>
      <dgm:spPr/>
    </dgm:pt>
    <dgm:pt modelId="{B6AD79D8-2837-4589-A3EF-4F585073EE93}" type="pres">
      <dgm:prSet presAssocID="{B8FF8BBE-6816-449E-B80F-52E4FCAABA2E}" presName="childRect" presStyleLbl="bgAcc1" presStyleIdx="0" presStyleCnt="3">
        <dgm:presLayoutVars>
          <dgm:bulletEnabled val="1"/>
        </dgm:presLayoutVars>
      </dgm:prSet>
      <dgm:spPr/>
      <dgm:t>
        <a:bodyPr/>
        <a:lstStyle/>
        <a:p>
          <a:endParaRPr lang="es-ES"/>
        </a:p>
      </dgm:t>
    </dgm:pt>
    <dgm:pt modelId="{B8E9A3E7-F6CA-442E-A58C-E45F3A9CE8FC}" type="pres">
      <dgm:prSet presAssocID="{B8FF8BBE-6816-449E-B80F-52E4FCAABA2E}" presName="parentText" presStyleLbl="node1" presStyleIdx="0" presStyleCnt="0">
        <dgm:presLayoutVars>
          <dgm:chMax val="0"/>
          <dgm:bulletEnabled val="1"/>
        </dgm:presLayoutVars>
      </dgm:prSet>
      <dgm:spPr/>
      <dgm:t>
        <a:bodyPr/>
        <a:lstStyle/>
        <a:p>
          <a:endParaRPr lang="es-ES"/>
        </a:p>
      </dgm:t>
    </dgm:pt>
    <dgm:pt modelId="{086DBD22-DE89-4D97-8A44-73E26EB578F5}" type="pres">
      <dgm:prSet presAssocID="{B8FF8BBE-6816-449E-B80F-52E4FCAABA2E}" presName="parentRect" presStyleLbl="alignNode1" presStyleIdx="0" presStyleCnt="3"/>
      <dgm:spPr/>
      <dgm:t>
        <a:bodyPr/>
        <a:lstStyle/>
        <a:p>
          <a:endParaRPr lang="es-ES"/>
        </a:p>
      </dgm:t>
    </dgm:pt>
    <dgm:pt modelId="{8022C451-A135-4C13-A538-A4A4024BA62E}" type="pres">
      <dgm:prSet presAssocID="{B8FF8BBE-6816-449E-B80F-52E4FCAABA2E}" presName="adorn" presStyleLbl="fgAccFollowNode1" presStyleIdx="0" presStyleCnt="3"/>
      <dgm:spPr/>
    </dgm:pt>
    <dgm:pt modelId="{17215936-2256-4B6F-98B4-D1C88EF2BA3D}" type="pres">
      <dgm:prSet presAssocID="{67708723-344B-427B-BB1C-B4322160E9F7}" presName="sibTrans" presStyleLbl="sibTrans2D1" presStyleIdx="0" presStyleCnt="0"/>
      <dgm:spPr/>
      <dgm:t>
        <a:bodyPr/>
        <a:lstStyle/>
        <a:p>
          <a:endParaRPr lang="es-ES"/>
        </a:p>
      </dgm:t>
    </dgm:pt>
    <dgm:pt modelId="{4B67844F-C190-4BA0-BED3-3A3120771FC2}" type="pres">
      <dgm:prSet presAssocID="{C38A1526-A78F-408C-844B-D9C478037C5D}" presName="compNode" presStyleCnt="0"/>
      <dgm:spPr/>
    </dgm:pt>
    <dgm:pt modelId="{D11E9879-6245-47A0-9222-D23306A95013}" type="pres">
      <dgm:prSet presAssocID="{C38A1526-A78F-408C-844B-D9C478037C5D}" presName="childRect" presStyleLbl="bgAcc1" presStyleIdx="1" presStyleCnt="3">
        <dgm:presLayoutVars>
          <dgm:bulletEnabled val="1"/>
        </dgm:presLayoutVars>
      </dgm:prSet>
      <dgm:spPr/>
      <dgm:t>
        <a:bodyPr/>
        <a:lstStyle/>
        <a:p>
          <a:endParaRPr lang="es-ES"/>
        </a:p>
      </dgm:t>
    </dgm:pt>
    <dgm:pt modelId="{68BBB3BF-B706-4E55-B8A6-4CF8A7EFD28D}" type="pres">
      <dgm:prSet presAssocID="{C38A1526-A78F-408C-844B-D9C478037C5D}" presName="parentText" presStyleLbl="node1" presStyleIdx="0" presStyleCnt="0">
        <dgm:presLayoutVars>
          <dgm:chMax val="0"/>
          <dgm:bulletEnabled val="1"/>
        </dgm:presLayoutVars>
      </dgm:prSet>
      <dgm:spPr/>
      <dgm:t>
        <a:bodyPr/>
        <a:lstStyle/>
        <a:p>
          <a:endParaRPr lang="es-ES"/>
        </a:p>
      </dgm:t>
    </dgm:pt>
    <dgm:pt modelId="{72073C45-1A23-4BB1-ADEA-A50C524C3A91}" type="pres">
      <dgm:prSet presAssocID="{C38A1526-A78F-408C-844B-D9C478037C5D}" presName="parentRect" presStyleLbl="alignNode1" presStyleIdx="1" presStyleCnt="3"/>
      <dgm:spPr/>
      <dgm:t>
        <a:bodyPr/>
        <a:lstStyle/>
        <a:p>
          <a:endParaRPr lang="es-ES"/>
        </a:p>
      </dgm:t>
    </dgm:pt>
    <dgm:pt modelId="{2EA63B51-D2E1-4E17-B07C-8B3382512449}" type="pres">
      <dgm:prSet presAssocID="{C38A1526-A78F-408C-844B-D9C478037C5D}" presName="adorn" presStyleLbl="fgAccFollowNode1" presStyleIdx="1" presStyleCnt="3"/>
      <dgm:spPr/>
    </dgm:pt>
    <dgm:pt modelId="{AA18F3DF-F15A-4614-A1D5-A9DB9813FFEF}" type="pres">
      <dgm:prSet presAssocID="{401A75AE-C7CD-4E56-8FC3-48AA06D2DB9E}" presName="sibTrans" presStyleLbl="sibTrans2D1" presStyleIdx="0" presStyleCnt="0"/>
      <dgm:spPr/>
      <dgm:t>
        <a:bodyPr/>
        <a:lstStyle/>
        <a:p>
          <a:endParaRPr lang="es-ES"/>
        </a:p>
      </dgm:t>
    </dgm:pt>
    <dgm:pt modelId="{5C4CBFDC-99F7-4BFE-987D-3D722003CCD7}" type="pres">
      <dgm:prSet presAssocID="{448BB58E-0F1E-48CC-8280-93E92048B5A5}" presName="compNode" presStyleCnt="0"/>
      <dgm:spPr/>
    </dgm:pt>
    <dgm:pt modelId="{A016E104-D5A4-4F55-B872-9B6EAE23B5F2}" type="pres">
      <dgm:prSet presAssocID="{448BB58E-0F1E-48CC-8280-93E92048B5A5}" presName="childRect" presStyleLbl="bgAcc1" presStyleIdx="2" presStyleCnt="3">
        <dgm:presLayoutVars>
          <dgm:bulletEnabled val="1"/>
        </dgm:presLayoutVars>
      </dgm:prSet>
      <dgm:spPr/>
      <dgm:t>
        <a:bodyPr/>
        <a:lstStyle/>
        <a:p>
          <a:endParaRPr lang="es-ES"/>
        </a:p>
      </dgm:t>
    </dgm:pt>
    <dgm:pt modelId="{1B1FF871-63B3-4C65-9E8E-8E90F448C6C7}" type="pres">
      <dgm:prSet presAssocID="{448BB58E-0F1E-48CC-8280-93E92048B5A5}" presName="parentText" presStyleLbl="node1" presStyleIdx="0" presStyleCnt="0">
        <dgm:presLayoutVars>
          <dgm:chMax val="0"/>
          <dgm:bulletEnabled val="1"/>
        </dgm:presLayoutVars>
      </dgm:prSet>
      <dgm:spPr/>
      <dgm:t>
        <a:bodyPr/>
        <a:lstStyle/>
        <a:p>
          <a:endParaRPr lang="es-ES"/>
        </a:p>
      </dgm:t>
    </dgm:pt>
    <dgm:pt modelId="{A8457901-44CF-4310-A3FD-29C4732BDB5E}" type="pres">
      <dgm:prSet presAssocID="{448BB58E-0F1E-48CC-8280-93E92048B5A5}" presName="parentRect" presStyleLbl="alignNode1" presStyleIdx="2" presStyleCnt="3"/>
      <dgm:spPr/>
      <dgm:t>
        <a:bodyPr/>
        <a:lstStyle/>
        <a:p>
          <a:endParaRPr lang="es-ES"/>
        </a:p>
      </dgm:t>
    </dgm:pt>
    <dgm:pt modelId="{A7E24B13-9CD6-4A45-9CF6-344245DD810B}" type="pres">
      <dgm:prSet presAssocID="{448BB58E-0F1E-48CC-8280-93E92048B5A5}" presName="adorn" presStyleLbl="fgAccFollowNode1" presStyleIdx="2" presStyleCnt="3"/>
      <dgm:spPr/>
    </dgm:pt>
  </dgm:ptLst>
  <dgm:cxnLst>
    <dgm:cxn modelId="{C90A2C7E-2089-45C9-BC63-8D450182B69A}" srcId="{448BB58E-0F1E-48CC-8280-93E92048B5A5}" destId="{DAC36601-2ACC-4909-B2B0-6CAAAC5A9029}" srcOrd="0" destOrd="0" parTransId="{97EE8172-1B5C-4982-B3AE-8731E72786F7}" sibTransId="{E98A9A4B-06A3-429E-A3F0-B7271CA39E20}"/>
    <dgm:cxn modelId="{6B5340F3-0E82-4C64-9D47-4AD6F15D4968}" type="presOf" srcId="{65470437-C175-48CF-86D2-2D4DB60BC5C1}" destId="{5CD4F96E-79A8-40C1-9C4C-B3CFB640E949}" srcOrd="0" destOrd="0" presId="urn:microsoft.com/office/officeart/2005/8/layout/bList2"/>
    <dgm:cxn modelId="{13239A82-E77A-4CEC-B7AC-529618D563D4}" type="presOf" srcId="{DAC36601-2ACC-4909-B2B0-6CAAAC5A9029}" destId="{A016E104-D5A4-4F55-B872-9B6EAE23B5F2}" srcOrd="0" destOrd="0" presId="urn:microsoft.com/office/officeart/2005/8/layout/bList2"/>
    <dgm:cxn modelId="{DA71E6D2-DE4E-42B5-A32A-C44A539B2294}" type="presOf" srcId="{B8FF8BBE-6816-449E-B80F-52E4FCAABA2E}" destId="{086DBD22-DE89-4D97-8A44-73E26EB578F5}" srcOrd="1" destOrd="0" presId="urn:microsoft.com/office/officeart/2005/8/layout/bList2"/>
    <dgm:cxn modelId="{B42CE25F-3CF3-4D92-99D2-6E5F28C35776}" srcId="{65470437-C175-48CF-86D2-2D4DB60BC5C1}" destId="{C38A1526-A78F-408C-844B-D9C478037C5D}" srcOrd="1" destOrd="0" parTransId="{27118EDF-190B-42AE-A9EA-6D9415709FB9}" sibTransId="{401A75AE-C7CD-4E56-8FC3-48AA06D2DB9E}"/>
    <dgm:cxn modelId="{B0C0C30F-3903-4CAE-ADC4-B87384D49603}" srcId="{C38A1526-A78F-408C-844B-D9C478037C5D}" destId="{FC3EE1D8-405C-4C57-83ED-E30950C06CBE}" srcOrd="1" destOrd="0" parTransId="{108C9BC7-4A43-4A85-B4BF-4D6E60738399}" sibTransId="{7B98AB07-71B8-4E0B-8745-FC189C630BD4}"/>
    <dgm:cxn modelId="{4B7F47B6-8BE3-4CC9-A669-7265249EE533}" type="presOf" srcId="{FC3EE1D8-405C-4C57-83ED-E30950C06CBE}" destId="{D11E9879-6245-47A0-9222-D23306A95013}" srcOrd="0" destOrd="1" presId="urn:microsoft.com/office/officeart/2005/8/layout/bList2"/>
    <dgm:cxn modelId="{3CFB22D7-9B1D-4C85-8C9C-365475078B10}" type="presOf" srcId="{C38A1526-A78F-408C-844B-D9C478037C5D}" destId="{72073C45-1A23-4BB1-ADEA-A50C524C3A91}" srcOrd="1" destOrd="0" presId="urn:microsoft.com/office/officeart/2005/8/layout/bList2"/>
    <dgm:cxn modelId="{25DED693-2918-462C-A3E0-BB2000C5030A}" srcId="{C38A1526-A78F-408C-844B-D9C478037C5D}" destId="{10EA0776-A5E2-4198-AF60-9DAF9FBFA0B5}" srcOrd="4" destOrd="0" parTransId="{E66FBED0-814B-4302-A729-CD2C120311D6}" sibTransId="{A546DF1B-5582-43E8-8823-80A1E30E2369}"/>
    <dgm:cxn modelId="{7A2AC192-4E96-45BA-A4B1-B62935EACF20}" type="presOf" srcId="{C75B27DD-9779-4C04-86C8-0C6C587A3EB8}" destId="{D11E9879-6245-47A0-9222-D23306A95013}" srcOrd="0" destOrd="6" presId="urn:microsoft.com/office/officeart/2005/8/layout/bList2"/>
    <dgm:cxn modelId="{B5A04F88-BF0F-419C-A1A3-228684AF4933}" srcId="{C38A1526-A78F-408C-844B-D9C478037C5D}" destId="{3AD38471-560A-471A-931F-1087071BC508}" srcOrd="3" destOrd="0" parTransId="{B87BE97A-AB0C-487C-8133-DA7A62532B8F}" sibTransId="{17AC3525-40C9-40F7-9F21-B74BDF46CEB3}"/>
    <dgm:cxn modelId="{301A8CEF-CA97-4A0C-AA2E-658C9806C82D}" srcId="{C38A1526-A78F-408C-844B-D9C478037C5D}" destId="{C75B27DD-9779-4C04-86C8-0C6C587A3EB8}" srcOrd="6" destOrd="0" parTransId="{929D879C-263E-4918-B1C2-0E3660580721}" sibTransId="{1470F660-7990-456C-A677-907CB2A36A80}"/>
    <dgm:cxn modelId="{4AC84800-B5D8-476F-A764-F896D8BA0330}" srcId="{C38A1526-A78F-408C-844B-D9C478037C5D}" destId="{4F3E28AE-A1F8-4A0F-AF6A-65BB2383CCA7}" srcOrd="5" destOrd="0" parTransId="{EE3341F9-073C-4A53-B387-FA0EE5A385D9}" sibTransId="{AAD59D4C-1591-4971-949B-24A5B44E8585}"/>
    <dgm:cxn modelId="{24AB0279-38FD-49AD-8AC7-292B0D6DAEDF}" type="presOf" srcId="{C38A1526-A78F-408C-844B-D9C478037C5D}" destId="{68BBB3BF-B706-4E55-B8A6-4CF8A7EFD28D}" srcOrd="0" destOrd="0" presId="urn:microsoft.com/office/officeart/2005/8/layout/bList2"/>
    <dgm:cxn modelId="{C35A997F-CA17-4F66-B524-4E6300B74CCB}" type="presOf" srcId="{8FBCCB89-7F86-4AE0-826F-6EBAA43293B5}" destId="{D11E9879-6245-47A0-9222-D23306A95013}" srcOrd="0" destOrd="0" presId="urn:microsoft.com/office/officeart/2005/8/layout/bList2"/>
    <dgm:cxn modelId="{4ECFF7F9-61E8-47ED-8A17-4A49389F337A}" type="presOf" srcId="{1570A3EC-A979-4207-B783-758A4298FE7B}" destId="{B6AD79D8-2837-4589-A3EF-4F585073EE93}" srcOrd="0" destOrd="0" presId="urn:microsoft.com/office/officeart/2005/8/layout/bList2"/>
    <dgm:cxn modelId="{537E7D7B-D43C-486D-B3D2-32E45863E092}" type="presOf" srcId="{B8FF8BBE-6816-449E-B80F-52E4FCAABA2E}" destId="{B8E9A3E7-F6CA-442E-A58C-E45F3A9CE8FC}" srcOrd="0" destOrd="0" presId="urn:microsoft.com/office/officeart/2005/8/layout/bList2"/>
    <dgm:cxn modelId="{26DEA559-7114-4D46-B358-2374C6E7AEDF}" type="presOf" srcId="{67708723-344B-427B-BB1C-B4322160E9F7}" destId="{17215936-2256-4B6F-98B4-D1C88EF2BA3D}" srcOrd="0" destOrd="0" presId="urn:microsoft.com/office/officeart/2005/8/layout/bList2"/>
    <dgm:cxn modelId="{06E45A29-51B3-44A1-BFD2-4EF3105836AF}" srcId="{B8FF8BBE-6816-449E-B80F-52E4FCAABA2E}" destId="{1570A3EC-A979-4207-B783-758A4298FE7B}" srcOrd="0" destOrd="0" parTransId="{4A355D7B-4797-4716-9A0A-A450FB7E6AB3}" sibTransId="{07AE11B6-8F50-41D7-B1FD-DD88D094A38C}"/>
    <dgm:cxn modelId="{3D9965E1-4F05-4086-9C98-B3B6CC87FBC9}" srcId="{C38A1526-A78F-408C-844B-D9C478037C5D}" destId="{8FBCCB89-7F86-4AE0-826F-6EBAA43293B5}" srcOrd="0" destOrd="0" parTransId="{BB894910-D590-429F-ADCB-99C20DA78E8E}" sibTransId="{758DEBAB-AFB9-47A7-A39E-12A2F6EB330F}"/>
    <dgm:cxn modelId="{1DAD6E03-562B-4BA9-8B21-72619CC7A1A9}" type="presOf" srcId="{448BB58E-0F1E-48CC-8280-93E92048B5A5}" destId="{1B1FF871-63B3-4C65-9E8E-8E90F448C6C7}" srcOrd="0" destOrd="0" presId="urn:microsoft.com/office/officeart/2005/8/layout/bList2"/>
    <dgm:cxn modelId="{E725546F-0D78-4311-AA5C-D7AB6FFB3927}" type="presOf" srcId="{4F3E28AE-A1F8-4A0F-AF6A-65BB2383CCA7}" destId="{D11E9879-6245-47A0-9222-D23306A95013}" srcOrd="0" destOrd="5" presId="urn:microsoft.com/office/officeart/2005/8/layout/bList2"/>
    <dgm:cxn modelId="{86430DB4-3F60-484E-9959-950246D66C9D}" type="presOf" srcId="{448BB58E-0F1E-48CC-8280-93E92048B5A5}" destId="{A8457901-44CF-4310-A3FD-29C4732BDB5E}" srcOrd="1" destOrd="0" presId="urn:microsoft.com/office/officeart/2005/8/layout/bList2"/>
    <dgm:cxn modelId="{500FBBAF-D443-413C-9555-5C0E79DE0DFB}" srcId="{65470437-C175-48CF-86D2-2D4DB60BC5C1}" destId="{448BB58E-0F1E-48CC-8280-93E92048B5A5}" srcOrd="2" destOrd="0" parTransId="{11F71A43-3BAD-427A-A0F4-2EAA1C87A3EB}" sibTransId="{5AAE13C6-1D40-4E7E-A301-E25DEA7767F9}"/>
    <dgm:cxn modelId="{F0149C60-F15D-41AB-8E47-AC132A139338}" type="presOf" srcId="{10EA0776-A5E2-4198-AF60-9DAF9FBFA0B5}" destId="{D11E9879-6245-47A0-9222-D23306A95013}" srcOrd="0" destOrd="4" presId="urn:microsoft.com/office/officeart/2005/8/layout/bList2"/>
    <dgm:cxn modelId="{253037E3-C6C7-4E31-9BE1-F99693AD1DDA}" type="presOf" srcId="{E850939C-343C-467D-8C74-9CC311B92ECD}" destId="{D11E9879-6245-47A0-9222-D23306A95013}" srcOrd="0" destOrd="2" presId="urn:microsoft.com/office/officeart/2005/8/layout/bList2"/>
    <dgm:cxn modelId="{FFADB3C4-C15A-4C80-BEC7-B9FE3733763E}" srcId="{65470437-C175-48CF-86D2-2D4DB60BC5C1}" destId="{B8FF8BBE-6816-449E-B80F-52E4FCAABA2E}" srcOrd="0" destOrd="0" parTransId="{B2ABC4B6-05DE-4192-ABE8-F8D49A7CA291}" sibTransId="{67708723-344B-427B-BB1C-B4322160E9F7}"/>
    <dgm:cxn modelId="{3CDB8A45-5B7D-4BF2-9A4A-DEEC4559607D}" type="presOf" srcId="{401A75AE-C7CD-4E56-8FC3-48AA06D2DB9E}" destId="{AA18F3DF-F15A-4614-A1D5-A9DB9813FFEF}" srcOrd="0" destOrd="0" presId="urn:microsoft.com/office/officeart/2005/8/layout/bList2"/>
    <dgm:cxn modelId="{EB9FCE65-AD28-43D7-9F66-22758ADCC99C}" type="presOf" srcId="{3AD38471-560A-471A-931F-1087071BC508}" destId="{D11E9879-6245-47A0-9222-D23306A95013}" srcOrd="0" destOrd="3" presId="urn:microsoft.com/office/officeart/2005/8/layout/bList2"/>
    <dgm:cxn modelId="{D880E491-894A-4D34-8A88-FD202544912A}" srcId="{C38A1526-A78F-408C-844B-D9C478037C5D}" destId="{E850939C-343C-467D-8C74-9CC311B92ECD}" srcOrd="2" destOrd="0" parTransId="{801EE5E5-AE58-4BBA-AB0C-C81F72518ECD}" sibTransId="{90E50996-6B65-4D7E-970D-D3C73C8FFB54}"/>
    <dgm:cxn modelId="{7468C4B4-5D35-4751-AB0E-F07FC75AE8F7}" type="presParOf" srcId="{5CD4F96E-79A8-40C1-9C4C-B3CFB640E949}" destId="{A2FB61AF-EFFA-4950-9679-218C54378EFA}" srcOrd="0" destOrd="0" presId="urn:microsoft.com/office/officeart/2005/8/layout/bList2"/>
    <dgm:cxn modelId="{07AD3686-9C4F-4859-9FAF-7AEE0FF0E9C8}" type="presParOf" srcId="{A2FB61AF-EFFA-4950-9679-218C54378EFA}" destId="{B6AD79D8-2837-4589-A3EF-4F585073EE93}" srcOrd="0" destOrd="0" presId="urn:microsoft.com/office/officeart/2005/8/layout/bList2"/>
    <dgm:cxn modelId="{A758FB0C-61D9-4F78-9625-9A628F6E1358}" type="presParOf" srcId="{A2FB61AF-EFFA-4950-9679-218C54378EFA}" destId="{B8E9A3E7-F6CA-442E-A58C-E45F3A9CE8FC}" srcOrd="1" destOrd="0" presId="urn:microsoft.com/office/officeart/2005/8/layout/bList2"/>
    <dgm:cxn modelId="{2544BC9A-A8D2-4EE4-A4C7-92C6E76393AF}" type="presParOf" srcId="{A2FB61AF-EFFA-4950-9679-218C54378EFA}" destId="{086DBD22-DE89-4D97-8A44-73E26EB578F5}" srcOrd="2" destOrd="0" presId="urn:microsoft.com/office/officeart/2005/8/layout/bList2"/>
    <dgm:cxn modelId="{1E881674-5536-44CC-A4ED-13F1CF07154A}" type="presParOf" srcId="{A2FB61AF-EFFA-4950-9679-218C54378EFA}" destId="{8022C451-A135-4C13-A538-A4A4024BA62E}" srcOrd="3" destOrd="0" presId="urn:microsoft.com/office/officeart/2005/8/layout/bList2"/>
    <dgm:cxn modelId="{CEDCEF55-FD32-426E-9B75-09402D3793D0}" type="presParOf" srcId="{5CD4F96E-79A8-40C1-9C4C-B3CFB640E949}" destId="{17215936-2256-4B6F-98B4-D1C88EF2BA3D}" srcOrd="1" destOrd="0" presId="urn:microsoft.com/office/officeart/2005/8/layout/bList2"/>
    <dgm:cxn modelId="{1582FAD4-508B-486D-BE1D-88530924EDD8}" type="presParOf" srcId="{5CD4F96E-79A8-40C1-9C4C-B3CFB640E949}" destId="{4B67844F-C190-4BA0-BED3-3A3120771FC2}" srcOrd="2" destOrd="0" presId="urn:microsoft.com/office/officeart/2005/8/layout/bList2"/>
    <dgm:cxn modelId="{F2695229-2F1C-45C2-93A6-0C86A95B91CB}" type="presParOf" srcId="{4B67844F-C190-4BA0-BED3-3A3120771FC2}" destId="{D11E9879-6245-47A0-9222-D23306A95013}" srcOrd="0" destOrd="0" presId="urn:microsoft.com/office/officeart/2005/8/layout/bList2"/>
    <dgm:cxn modelId="{98FB0C5B-C9F8-40AC-8388-F34A294E3174}" type="presParOf" srcId="{4B67844F-C190-4BA0-BED3-3A3120771FC2}" destId="{68BBB3BF-B706-4E55-B8A6-4CF8A7EFD28D}" srcOrd="1" destOrd="0" presId="urn:microsoft.com/office/officeart/2005/8/layout/bList2"/>
    <dgm:cxn modelId="{CCD37864-0CDE-4DEC-BCB2-72426028EDB2}" type="presParOf" srcId="{4B67844F-C190-4BA0-BED3-3A3120771FC2}" destId="{72073C45-1A23-4BB1-ADEA-A50C524C3A91}" srcOrd="2" destOrd="0" presId="urn:microsoft.com/office/officeart/2005/8/layout/bList2"/>
    <dgm:cxn modelId="{FC0DCADB-7D4E-4CE7-A0E5-1FA42E4C629A}" type="presParOf" srcId="{4B67844F-C190-4BA0-BED3-3A3120771FC2}" destId="{2EA63B51-D2E1-4E17-B07C-8B3382512449}" srcOrd="3" destOrd="0" presId="urn:microsoft.com/office/officeart/2005/8/layout/bList2"/>
    <dgm:cxn modelId="{A214007A-F7DB-4824-90BD-55A3F9B5C660}" type="presParOf" srcId="{5CD4F96E-79A8-40C1-9C4C-B3CFB640E949}" destId="{AA18F3DF-F15A-4614-A1D5-A9DB9813FFEF}" srcOrd="3" destOrd="0" presId="urn:microsoft.com/office/officeart/2005/8/layout/bList2"/>
    <dgm:cxn modelId="{D6C4410B-3483-42A8-80B0-75ABE97A7A60}" type="presParOf" srcId="{5CD4F96E-79A8-40C1-9C4C-B3CFB640E949}" destId="{5C4CBFDC-99F7-4BFE-987D-3D722003CCD7}" srcOrd="4" destOrd="0" presId="urn:microsoft.com/office/officeart/2005/8/layout/bList2"/>
    <dgm:cxn modelId="{74CC1F65-DA44-487C-821E-9783A32F4F8C}" type="presParOf" srcId="{5C4CBFDC-99F7-4BFE-987D-3D722003CCD7}" destId="{A016E104-D5A4-4F55-B872-9B6EAE23B5F2}" srcOrd="0" destOrd="0" presId="urn:microsoft.com/office/officeart/2005/8/layout/bList2"/>
    <dgm:cxn modelId="{0F4EC6D1-1338-4E7A-A691-540621688280}" type="presParOf" srcId="{5C4CBFDC-99F7-4BFE-987D-3D722003CCD7}" destId="{1B1FF871-63B3-4C65-9E8E-8E90F448C6C7}" srcOrd="1" destOrd="0" presId="urn:microsoft.com/office/officeart/2005/8/layout/bList2"/>
    <dgm:cxn modelId="{3A7251C7-C8E4-4996-9EC1-198D24BB264D}" type="presParOf" srcId="{5C4CBFDC-99F7-4BFE-987D-3D722003CCD7}" destId="{A8457901-44CF-4310-A3FD-29C4732BDB5E}" srcOrd="2" destOrd="0" presId="urn:microsoft.com/office/officeart/2005/8/layout/bList2"/>
    <dgm:cxn modelId="{09734468-5E00-4D21-8AA6-2EE39109ED2D}" type="presParOf" srcId="{5C4CBFDC-99F7-4BFE-987D-3D722003CCD7}" destId="{A7E24B13-9CD6-4A45-9CF6-344245DD810B}"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D9A299-3D54-435F-9F48-73C93808698C}" type="doc">
      <dgm:prSet loTypeId="urn:microsoft.com/office/officeart/2005/8/layout/target3" loCatId="list" qsTypeId="urn:microsoft.com/office/officeart/2005/8/quickstyle/simple1" qsCatId="simple" csTypeId="urn:microsoft.com/office/officeart/2005/8/colors/accent6_4" csCatId="accent6" phldr="1"/>
      <dgm:spPr/>
      <dgm:t>
        <a:bodyPr/>
        <a:lstStyle/>
        <a:p>
          <a:endParaRPr lang="es-ES"/>
        </a:p>
      </dgm:t>
    </dgm:pt>
    <dgm:pt modelId="{8EB8CF16-3AFE-4C22-8D5E-5A60CF473FB6}">
      <dgm:prSet custT="1"/>
      <dgm:spPr/>
      <dgm:t>
        <a:bodyPr/>
        <a:lstStyle/>
        <a:p>
          <a:pPr algn="l" rtl="0"/>
          <a:r>
            <a:rPr lang="es-EC" sz="1400" dirty="0" smtClean="0"/>
            <a:t>El servicio en la nube gratuito de Tableau Public permite visualizar de forma interactiva la investigación en el siguiente enlace: </a:t>
          </a:r>
        </a:p>
        <a:p>
          <a:pPr algn="l" rtl="0"/>
          <a:r>
            <a:rPr lang="es-EC" sz="1400" dirty="0" smtClean="0"/>
            <a:t>https://public.tableau.com/profile/catalina2916#!/vizhome/PrevalenciadelaMorbimortalidaddeladultomayorecuatoriano/AdultoMayor</a:t>
          </a:r>
          <a:endParaRPr lang="es-EC" sz="1400" dirty="0"/>
        </a:p>
      </dgm:t>
    </dgm:pt>
    <dgm:pt modelId="{CCE0D492-6154-4859-80FF-3D046C6F9621}" type="parTrans" cxnId="{3C7F1F03-8CE3-4704-B227-E3E0199F4162}">
      <dgm:prSet/>
      <dgm:spPr/>
      <dgm:t>
        <a:bodyPr/>
        <a:lstStyle/>
        <a:p>
          <a:pPr algn="l"/>
          <a:endParaRPr lang="es-ES" sz="4000"/>
        </a:p>
      </dgm:t>
    </dgm:pt>
    <dgm:pt modelId="{846E394F-19DA-45CE-850B-F3CE7686DFEA}" type="sibTrans" cxnId="{3C7F1F03-8CE3-4704-B227-E3E0199F4162}">
      <dgm:prSet/>
      <dgm:spPr/>
      <dgm:t>
        <a:bodyPr/>
        <a:lstStyle/>
        <a:p>
          <a:pPr algn="l"/>
          <a:endParaRPr lang="es-ES" sz="4000"/>
        </a:p>
      </dgm:t>
    </dgm:pt>
    <dgm:pt modelId="{EA627CFA-D82E-4A3F-8D06-9E50D42311DB}" type="pres">
      <dgm:prSet presAssocID="{49D9A299-3D54-435F-9F48-73C93808698C}" presName="Name0" presStyleCnt="0">
        <dgm:presLayoutVars>
          <dgm:chMax val="7"/>
          <dgm:dir/>
          <dgm:animLvl val="lvl"/>
          <dgm:resizeHandles val="exact"/>
        </dgm:presLayoutVars>
      </dgm:prSet>
      <dgm:spPr/>
      <dgm:t>
        <a:bodyPr/>
        <a:lstStyle/>
        <a:p>
          <a:endParaRPr lang="es-ES"/>
        </a:p>
      </dgm:t>
    </dgm:pt>
    <dgm:pt modelId="{B5BFDEDB-B98D-4099-8D49-4ABF6100EB8C}" type="pres">
      <dgm:prSet presAssocID="{8EB8CF16-3AFE-4C22-8D5E-5A60CF473FB6}" presName="circle1" presStyleLbl="node1" presStyleIdx="0" presStyleCnt="1"/>
      <dgm:spPr/>
    </dgm:pt>
    <dgm:pt modelId="{A5C616F1-039D-412D-A109-399A312E0010}" type="pres">
      <dgm:prSet presAssocID="{8EB8CF16-3AFE-4C22-8D5E-5A60CF473FB6}" presName="space" presStyleCnt="0"/>
      <dgm:spPr/>
    </dgm:pt>
    <dgm:pt modelId="{30166197-233B-4128-BEC9-0295C72A66FB}" type="pres">
      <dgm:prSet presAssocID="{8EB8CF16-3AFE-4C22-8D5E-5A60CF473FB6}" presName="rect1" presStyleLbl="alignAcc1" presStyleIdx="0" presStyleCnt="1"/>
      <dgm:spPr/>
      <dgm:t>
        <a:bodyPr/>
        <a:lstStyle/>
        <a:p>
          <a:endParaRPr lang="es-ES"/>
        </a:p>
      </dgm:t>
    </dgm:pt>
    <dgm:pt modelId="{0BBFCFB2-90DC-4FED-8B63-4789E8B12BEA}" type="pres">
      <dgm:prSet presAssocID="{8EB8CF16-3AFE-4C22-8D5E-5A60CF473FB6}" presName="rect1ParTxNoCh" presStyleLbl="alignAcc1" presStyleIdx="0" presStyleCnt="1">
        <dgm:presLayoutVars>
          <dgm:chMax val="1"/>
          <dgm:bulletEnabled val="1"/>
        </dgm:presLayoutVars>
      </dgm:prSet>
      <dgm:spPr/>
      <dgm:t>
        <a:bodyPr/>
        <a:lstStyle/>
        <a:p>
          <a:endParaRPr lang="es-ES"/>
        </a:p>
      </dgm:t>
    </dgm:pt>
  </dgm:ptLst>
  <dgm:cxnLst>
    <dgm:cxn modelId="{3C7F1F03-8CE3-4704-B227-E3E0199F4162}" srcId="{49D9A299-3D54-435F-9F48-73C93808698C}" destId="{8EB8CF16-3AFE-4C22-8D5E-5A60CF473FB6}" srcOrd="0" destOrd="0" parTransId="{CCE0D492-6154-4859-80FF-3D046C6F9621}" sibTransId="{846E394F-19DA-45CE-850B-F3CE7686DFEA}"/>
    <dgm:cxn modelId="{BFB06AEF-D73D-495C-9FE4-97544C84A497}" type="presOf" srcId="{8EB8CF16-3AFE-4C22-8D5E-5A60CF473FB6}" destId="{30166197-233B-4128-BEC9-0295C72A66FB}" srcOrd="0" destOrd="0" presId="urn:microsoft.com/office/officeart/2005/8/layout/target3"/>
    <dgm:cxn modelId="{50D1BCCA-0E71-47DA-ACEF-EDB5D1A355A3}" type="presOf" srcId="{8EB8CF16-3AFE-4C22-8D5E-5A60CF473FB6}" destId="{0BBFCFB2-90DC-4FED-8B63-4789E8B12BEA}" srcOrd="1" destOrd="0" presId="urn:microsoft.com/office/officeart/2005/8/layout/target3"/>
    <dgm:cxn modelId="{2C4C3AF9-98E5-4789-B12E-ED2E95348FAF}" type="presOf" srcId="{49D9A299-3D54-435F-9F48-73C93808698C}" destId="{EA627CFA-D82E-4A3F-8D06-9E50D42311DB}" srcOrd="0" destOrd="0" presId="urn:microsoft.com/office/officeart/2005/8/layout/target3"/>
    <dgm:cxn modelId="{2E01B95F-F19B-423B-8F62-F19268E214AA}" type="presParOf" srcId="{EA627CFA-D82E-4A3F-8D06-9E50D42311DB}" destId="{B5BFDEDB-B98D-4099-8D49-4ABF6100EB8C}" srcOrd="0" destOrd="0" presId="urn:microsoft.com/office/officeart/2005/8/layout/target3"/>
    <dgm:cxn modelId="{34500635-DD96-4ABD-ABD5-8D5FF34D5B09}" type="presParOf" srcId="{EA627CFA-D82E-4A3F-8D06-9E50D42311DB}" destId="{A5C616F1-039D-412D-A109-399A312E0010}" srcOrd="1" destOrd="0" presId="urn:microsoft.com/office/officeart/2005/8/layout/target3"/>
    <dgm:cxn modelId="{C2B8A46D-1434-4AAB-9E5C-C2E62E427B0F}" type="presParOf" srcId="{EA627CFA-D82E-4A3F-8D06-9E50D42311DB}" destId="{30166197-233B-4128-BEC9-0295C72A66FB}" srcOrd="2" destOrd="0" presId="urn:microsoft.com/office/officeart/2005/8/layout/target3"/>
    <dgm:cxn modelId="{56B08F01-9B6A-48B3-9F04-78EA53581FF9}" type="presParOf" srcId="{EA627CFA-D82E-4A3F-8D06-9E50D42311DB}" destId="{0BBFCFB2-90DC-4FED-8B63-4789E8B12BEA}"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036FD-B0AE-4BF3-9DEB-C8FABF596FE0}">
      <dsp:nvSpPr>
        <dsp:cNvPr id="0" name=""/>
        <dsp:cNvSpPr/>
      </dsp:nvSpPr>
      <dsp:spPr>
        <a:xfrm>
          <a:off x="0" y="515619"/>
          <a:ext cx="11954509" cy="687493"/>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0FE61-A824-4C1A-80D4-710EF3928447}">
      <dsp:nvSpPr>
        <dsp:cNvPr id="0" name=""/>
        <dsp:cNvSpPr/>
      </dsp:nvSpPr>
      <dsp:spPr>
        <a:xfrm>
          <a:off x="5701" y="13976"/>
          <a:ext cx="1398898" cy="631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2013</a:t>
          </a:r>
        </a:p>
        <a:p>
          <a:pPr lvl="0" algn="ctr" defTabSz="711200">
            <a:lnSpc>
              <a:spcPct val="90000"/>
            </a:lnSpc>
            <a:spcBef>
              <a:spcPct val="0"/>
            </a:spcBef>
            <a:spcAft>
              <a:spcPct val="35000"/>
            </a:spcAft>
          </a:pPr>
          <a:r>
            <a:rPr lang="es-EC" sz="1600" b="0" kern="1200" dirty="0" smtClean="0">
              <a:latin typeface="Arial" panose="020B0604020202020204" pitchFamily="34" charset="0"/>
              <a:cs typeface="Arial" panose="020B0604020202020204" pitchFamily="34" charset="0"/>
            </a:rPr>
            <a:t>El </a:t>
          </a:r>
          <a:r>
            <a:rPr lang="es-EC" sz="1600" b="1" kern="1200" dirty="0" smtClean="0">
              <a:latin typeface="Arial" panose="020B0604020202020204" pitchFamily="34" charset="0"/>
              <a:cs typeface="Arial" panose="020B0604020202020204" pitchFamily="34" charset="0"/>
            </a:rPr>
            <a:t>45% </a:t>
          </a:r>
          <a:r>
            <a:rPr lang="es-EC" sz="1600" kern="1200" dirty="0" smtClean="0">
              <a:latin typeface="Arial" panose="020B0604020202020204" pitchFamily="34" charset="0"/>
              <a:cs typeface="Arial" panose="020B0604020202020204" pitchFamily="34" charset="0"/>
            </a:rPr>
            <a:t>se encuentra en condiciones </a:t>
          </a:r>
          <a:r>
            <a:rPr lang="es-EC" sz="1600" b="0" kern="1200" dirty="0" smtClean="0">
              <a:latin typeface="Arial" panose="020B0604020202020204" pitchFamily="34" charset="0"/>
              <a:cs typeface="Arial" panose="020B0604020202020204" pitchFamily="34" charset="0"/>
            </a:rPr>
            <a:t>de</a:t>
          </a:r>
          <a:r>
            <a:rPr lang="es-EC" sz="1600" b="1" kern="1200" dirty="0" smtClean="0">
              <a:latin typeface="Arial" panose="020B0604020202020204" pitchFamily="34" charset="0"/>
              <a:cs typeface="Arial" panose="020B0604020202020204" pitchFamily="34" charset="0"/>
            </a:rPr>
            <a:t> pobreza y extrema pobreza</a:t>
          </a:r>
          <a:r>
            <a:rPr lang="es-EC" sz="1600" kern="1200" dirty="0" smtClean="0">
              <a:latin typeface="Arial" panose="020B0604020202020204" pitchFamily="34" charset="0"/>
              <a:cs typeface="Arial" panose="020B0604020202020204" pitchFamily="34" charset="0"/>
            </a:rPr>
            <a:t>, </a:t>
          </a:r>
          <a:r>
            <a:rPr lang="es-EC" sz="1600" b="1" kern="1200" dirty="0" smtClean="0">
              <a:latin typeface="Arial" panose="020B0604020202020204" pitchFamily="34" charset="0"/>
              <a:cs typeface="Arial" panose="020B0604020202020204" pitchFamily="34" charset="0"/>
            </a:rPr>
            <a:t>42% </a:t>
          </a:r>
          <a:r>
            <a:rPr lang="es-EC" sz="1600" kern="1200" dirty="0" smtClean="0">
              <a:latin typeface="Arial" panose="020B0604020202020204" pitchFamily="34" charset="0"/>
              <a:cs typeface="Arial" panose="020B0604020202020204" pitchFamily="34" charset="0"/>
            </a:rPr>
            <a:t>vive en el</a:t>
          </a:r>
          <a:r>
            <a:rPr lang="es-EC" sz="1600" b="1" kern="1200" dirty="0" smtClean="0">
              <a:latin typeface="Arial" panose="020B0604020202020204" pitchFamily="34" charset="0"/>
              <a:cs typeface="Arial" panose="020B0604020202020204" pitchFamily="34" charset="0"/>
            </a:rPr>
            <a:t> sector rural</a:t>
          </a:r>
          <a:r>
            <a:rPr lang="es-EC" sz="1600" kern="1200" dirty="0" smtClean="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5701" y="13976"/>
        <a:ext cx="1398898" cy="631586"/>
      </dsp:txXfrm>
    </dsp:sp>
    <dsp:sp modelId="{F31B0D32-3A04-49E1-A930-9338E9288C3F}">
      <dsp:nvSpPr>
        <dsp:cNvPr id="0" name=""/>
        <dsp:cNvSpPr/>
      </dsp:nvSpPr>
      <dsp:spPr>
        <a:xfrm>
          <a:off x="619214" y="759453"/>
          <a:ext cx="171873" cy="17187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EA724-FE0A-42F7-9E3F-8445453FDEDB}">
      <dsp:nvSpPr>
        <dsp:cNvPr id="0" name=""/>
        <dsp:cNvSpPr/>
      </dsp:nvSpPr>
      <dsp:spPr>
        <a:xfrm>
          <a:off x="1447876" y="1031239"/>
          <a:ext cx="1548207" cy="68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2013</a:t>
          </a:r>
        </a:p>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74,3%</a:t>
          </a:r>
          <a:r>
            <a:rPr lang="es-EC" sz="1600" kern="1200" dirty="0" smtClean="0">
              <a:latin typeface="Arial" panose="020B0604020202020204" pitchFamily="34" charset="0"/>
              <a:cs typeface="Arial" panose="020B0604020202020204" pitchFamily="34" charset="0"/>
            </a:rPr>
            <a:t> </a:t>
          </a:r>
          <a:r>
            <a:rPr lang="es-EC" sz="1600" b="1" kern="1200" dirty="0" smtClean="0">
              <a:latin typeface="Arial" panose="020B0604020202020204" pitchFamily="34" charset="0"/>
              <a:cs typeface="Arial" panose="020B0604020202020204" pitchFamily="34" charset="0"/>
            </a:rPr>
            <a:t>no</a:t>
          </a:r>
          <a:r>
            <a:rPr lang="es-EC" sz="1600" kern="1200" dirty="0" smtClean="0">
              <a:latin typeface="Arial" panose="020B0604020202020204" pitchFamily="34" charset="0"/>
              <a:cs typeface="Arial" panose="020B0604020202020204" pitchFamily="34" charset="0"/>
            </a:rPr>
            <a:t> posee acceso a la </a:t>
          </a:r>
          <a:r>
            <a:rPr lang="es-EC" sz="1600" b="1" kern="1200" dirty="0" smtClean="0">
              <a:latin typeface="Arial" panose="020B0604020202020204" pitchFamily="34" charset="0"/>
              <a:cs typeface="Arial" panose="020B0604020202020204" pitchFamily="34" charset="0"/>
            </a:rPr>
            <a:t>seguridad social </a:t>
          </a:r>
          <a:r>
            <a:rPr lang="es-EC" sz="1600" kern="1200" dirty="0" smtClean="0">
              <a:latin typeface="Arial" panose="020B0604020202020204" pitchFamily="34" charset="0"/>
              <a:cs typeface="Arial" panose="020B0604020202020204" pitchFamily="34" charset="0"/>
            </a:rPr>
            <a:t>contributiva.</a:t>
          </a:r>
          <a:endParaRPr lang="es-ES" sz="1600" kern="1200" dirty="0">
            <a:latin typeface="Arial" panose="020B0604020202020204" pitchFamily="34" charset="0"/>
            <a:cs typeface="Arial" panose="020B0604020202020204" pitchFamily="34" charset="0"/>
          </a:endParaRPr>
        </a:p>
      </dsp:txBody>
      <dsp:txXfrm>
        <a:off x="1447876" y="1031239"/>
        <a:ext cx="1548207" cy="687493"/>
      </dsp:txXfrm>
    </dsp:sp>
    <dsp:sp modelId="{B8FCF8A4-32D7-4775-8B0C-3231B20CD34B}">
      <dsp:nvSpPr>
        <dsp:cNvPr id="0" name=""/>
        <dsp:cNvSpPr/>
      </dsp:nvSpPr>
      <dsp:spPr>
        <a:xfrm>
          <a:off x="2136043" y="773429"/>
          <a:ext cx="171873" cy="171873"/>
        </a:xfrm>
        <a:prstGeom prst="ellipse">
          <a:avLst/>
        </a:prstGeom>
        <a:solidFill>
          <a:schemeClr val="accent3">
            <a:hueOff val="-304455"/>
            <a:satOff val="-1813"/>
            <a:lumOff val="-2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B53DB-F40C-4A19-BB37-9730B7CAC1C3}">
      <dsp:nvSpPr>
        <dsp:cNvPr id="0" name=""/>
        <dsp:cNvSpPr/>
      </dsp:nvSpPr>
      <dsp:spPr>
        <a:xfrm>
          <a:off x="2996498" y="0"/>
          <a:ext cx="1577167" cy="68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2013</a:t>
          </a:r>
        </a:p>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14,6% </a:t>
          </a:r>
          <a:r>
            <a:rPr lang="es-EC" sz="1600" b="0" kern="1200" dirty="0" smtClean="0">
              <a:latin typeface="Arial" panose="020B0604020202020204" pitchFamily="34" charset="0"/>
              <a:cs typeface="Arial" panose="020B0604020202020204" pitchFamily="34" charset="0"/>
            </a:rPr>
            <a:t>de hogares pobres se compone de un adulto mayor</a:t>
          </a:r>
          <a:r>
            <a:rPr lang="es-EC" sz="1600" b="1" kern="1200" dirty="0" smtClean="0">
              <a:latin typeface="Arial" panose="020B0604020202020204" pitchFamily="34" charset="0"/>
              <a:cs typeface="Arial" panose="020B0604020202020204" pitchFamily="34" charset="0"/>
            </a:rPr>
            <a:t> vivi</a:t>
          </a:r>
          <a:r>
            <a:rPr lang="es-EC" sz="1600" b="0" kern="1200" dirty="0" smtClean="0">
              <a:latin typeface="Arial" panose="020B0604020202020204" pitchFamily="34" charset="0"/>
              <a:cs typeface="Arial" panose="020B0604020202020204" pitchFamily="34" charset="0"/>
            </a:rPr>
            <a:t>endo </a:t>
          </a:r>
          <a:r>
            <a:rPr lang="es-EC" sz="1600" b="1" kern="1200" dirty="0" smtClean="0">
              <a:latin typeface="Arial" panose="020B0604020202020204" pitchFamily="34" charset="0"/>
              <a:cs typeface="Arial" panose="020B0604020202020204" pitchFamily="34" charset="0"/>
            </a:rPr>
            <a:t>solo</a:t>
          </a:r>
          <a:r>
            <a:rPr lang="es-EC" sz="1600" b="0" kern="1200" dirty="0" smtClean="0">
              <a:latin typeface="Arial" panose="020B0604020202020204" pitchFamily="34" charset="0"/>
              <a:cs typeface="Arial" panose="020B0604020202020204" pitchFamily="34" charset="0"/>
            </a:rPr>
            <a:t>, </a:t>
          </a:r>
          <a:r>
            <a:rPr lang="es-EC" sz="1600" b="1" kern="1200" dirty="0" smtClean="0">
              <a:latin typeface="Arial" panose="020B0604020202020204" pitchFamily="34" charset="0"/>
              <a:cs typeface="Arial" panose="020B0604020202020204" pitchFamily="34" charset="0"/>
            </a:rPr>
            <a:t>14,9%</a:t>
          </a:r>
          <a:r>
            <a:rPr lang="es-EC" sz="1600" b="0" kern="1200" dirty="0" smtClean="0">
              <a:latin typeface="Arial" panose="020B0604020202020204" pitchFamily="34" charset="0"/>
              <a:cs typeface="Arial" panose="020B0604020202020204" pitchFamily="34" charset="0"/>
            </a:rPr>
            <a:t> son </a:t>
          </a:r>
          <a:r>
            <a:rPr lang="es-EC" sz="1600" b="1" kern="1200" dirty="0" smtClean="0">
              <a:latin typeface="Arial" panose="020B0604020202020204" pitchFamily="34" charset="0"/>
              <a:cs typeface="Arial" panose="020B0604020202020204" pitchFamily="34" charset="0"/>
            </a:rPr>
            <a:t>víctimas de negligencia y abandono</a:t>
          </a:r>
          <a:r>
            <a:rPr lang="es-EC" sz="1600" b="0" kern="1200" dirty="0" smtClean="0">
              <a:latin typeface="Arial" panose="020B0604020202020204" pitchFamily="34" charset="0"/>
              <a:cs typeface="Arial" panose="020B0604020202020204" pitchFamily="34" charset="0"/>
            </a:rPr>
            <a:t>.</a:t>
          </a:r>
          <a:endParaRPr lang="es-EC" sz="1600" b="0" kern="1200" dirty="0">
            <a:latin typeface="Arial" panose="020B0604020202020204" pitchFamily="34" charset="0"/>
            <a:cs typeface="Arial" panose="020B0604020202020204" pitchFamily="34" charset="0"/>
          </a:endParaRPr>
        </a:p>
      </dsp:txBody>
      <dsp:txXfrm>
        <a:off x="2996498" y="0"/>
        <a:ext cx="1577167" cy="687493"/>
      </dsp:txXfrm>
    </dsp:sp>
    <dsp:sp modelId="{2E98BE7D-F64F-449E-A700-E09E43783160}">
      <dsp:nvSpPr>
        <dsp:cNvPr id="0" name=""/>
        <dsp:cNvSpPr/>
      </dsp:nvSpPr>
      <dsp:spPr>
        <a:xfrm>
          <a:off x="3742005" y="773429"/>
          <a:ext cx="171873" cy="171873"/>
        </a:xfrm>
        <a:prstGeom prst="ellipse">
          <a:avLst/>
        </a:prstGeom>
        <a:solidFill>
          <a:schemeClr val="accent3">
            <a:hueOff val="-608910"/>
            <a:satOff val="-3625"/>
            <a:lumOff val="-4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9E235-28CC-496D-A362-09B26186AFD2}">
      <dsp:nvSpPr>
        <dsp:cNvPr id="0" name=""/>
        <dsp:cNvSpPr/>
      </dsp:nvSpPr>
      <dsp:spPr>
        <a:xfrm>
          <a:off x="4659801" y="1031239"/>
          <a:ext cx="1589613" cy="68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C" sz="1500" b="1" kern="1200" dirty="0" smtClean="0">
              <a:latin typeface="Arial" panose="020B0604020202020204" pitchFamily="34" charset="0"/>
              <a:cs typeface="Arial" panose="020B0604020202020204" pitchFamily="34" charset="0"/>
            </a:rPr>
            <a:t>2017</a:t>
          </a:r>
        </a:p>
        <a:p>
          <a:pPr lvl="0" algn="ctr"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Se registraron 114.248 adultos mayores con </a:t>
          </a:r>
          <a:r>
            <a:rPr lang="es-EC" sz="1500" b="1" kern="1200" dirty="0" smtClean="0">
              <a:latin typeface="Arial" panose="020B0604020202020204" pitchFamily="34" charset="0"/>
              <a:cs typeface="Arial" panose="020B0604020202020204" pitchFamily="34" charset="0"/>
            </a:rPr>
            <a:t>discapacidad</a:t>
          </a:r>
          <a:r>
            <a:rPr lang="es-EC" sz="1500" kern="1200" dirty="0" smtClean="0">
              <a:latin typeface="Arial" panose="020B0604020202020204" pitchFamily="34" charset="0"/>
              <a:cs typeface="Arial" panose="020B0604020202020204" pitchFamily="34" charset="0"/>
            </a:rPr>
            <a:t> representando al </a:t>
          </a:r>
          <a:r>
            <a:rPr lang="es-EC" sz="1500" b="1" kern="1200" dirty="0" smtClean="0">
              <a:latin typeface="Arial" panose="020B0604020202020204" pitchFamily="34" charset="0"/>
              <a:cs typeface="Arial" panose="020B0604020202020204" pitchFamily="34" charset="0"/>
            </a:rPr>
            <a:t>25,85%</a:t>
          </a:r>
          <a:r>
            <a:rPr lang="es-EC" sz="1500" b="0" kern="1200" dirty="0" smtClean="0">
              <a:latin typeface="Arial" panose="020B0604020202020204" pitchFamily="34" charset="0"/>
              <a:cs typeface="Arial" panose="020B0604020202020204" pitchFamily="34" charset="0"/>
            </a:rPr>
            <a:t>.</a:t>
          </a:r>
          <a:endParaRPr lang="es-ES" sz="1500" kern="1200" dirty="0">
            <a:latin typeface="Arial" panose="020B0604020202020204" pitchFamily="34" charset="0"/>
            <a:cs typeface="Arial" panose="020B0604020202020204" pitchFamily="34" charset="0"/>
          </a:endParaRPr>
        </a:p>
      </dsp:txBody>
      <dsp:txXfrm>
        <a:off x="4659801" y="1031239"/>
        <a:ext cx="1589613" cy="687493"/>
      </dsp:txXfrm>
    </dsp:sp>
    <dsp:sp modelId="{52CB8C35-8709-4C60-A489-B83FFFB49599}">
      <dsp:nvSpPr>
        <dsp:cNvPr id="0" name=""/>
        <dsp:cNvSpPr/>
      </dsp:nvSpPr>
      <dsp:spPr>
        <a:xfrm>
          <a:off x="5368671" y="773429"/>
          <a:ext cx="171873" cy="171873"/>
        </a:xfrm>
        <a:prstGeom prst="ellipse">
          <a:avLst/>
        </a:prstGeom>
        <a:solidFill>
          <a:schemeClr val="accent3">
            <a:hueOff val="-913364"/>
            <a:satOff val="-5438"/>
            <a:lumOff val="-6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513B5-09B8-4568-B459-C809D22420C5}">
      <dsp:nvSpPr>
        <dsp:cNvPr id="0" name=""/>
        <dsp:cNvSpPr/>
      </dsp:nvSpPr>
      <dsp:spPr>
        <a:xfrm>
          <a:off x="6292689" y="0"/>
          <a:ext cx="1711883" cy="68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latin typeface="Arial" panose="020B0604020202020204" pitchFamily="34" charset="0"/>
              <a:ea typeface="+mn-ea"/>
              <a:cs typeface="Arial" panose="020B0604020202020204" pitchFamily="34" charset="0"/>
            </a:rPr>
            <a:t>ENEMDU</a:t>
          </a:r>
          <a:r>
            <a:rPr lang="es-EC" sz="1600" kern="1200" dirty="0" smtClean="0">
              <a:solidFill>
                <a:schemeClr val="tx1"/>
              </a:solidFill>
              <a:effectLst/>
              <a:latin typeface="+mn-lt"/>
              <a:ea typeface="+mn-ea"/>
              <a:cs typeface="+mn-cs"/>
            </a:rPr>
            <a:t> </a:t>
          </a:r>
          <a:r>
            <a:rPr lang="es-EC" sz="1600" b="1" kern="1200" dirty="0" smtClean="0">
              <a:latin typeface="Arial" panose="020B0604020202020204" pitchFamily="34" charset="0"/>
              <a:cs typeface="Arial" panose="020B0604020202020204" pitchFamily="34" charset="0"/>
            </a:rPr>
            <a:t>2018</a:t>
          </a:r>
        </a:p>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Solo 112.330 adultos mayores es decir </a:t>
          </a:r>
          <a:r>
            <a:rPr lang="es-EC" sz="1600" b="1" kern="1200" dirty="0" smtClean="0">
              <a:latin typeface="Arial" panose="020B0604020202020204" pitchFamily="34" charset="0"/>
              <a:cs typeface="Arial" panose="020B0604020202020204" pitchFamily="34" charset="0"/>
            </a:rPr>
            <a:t>únicamente el 8,88% goza de un empleo adecuado </a:t>
          </a:r>
          <a:r>
            <a:rPr lang="es-EC" sz="1600" kern="1200" dirty="0" smtClean="0">
              <a:latin typeface="Arial" panose="020B0604020202020204" pitchFamily="34" charset="0"/>
              <a:cs typeface="Arial" panose="020B0604020202020204" pitchFamily="34" charset="0"/>
            </a:rPr>
            <a:t>o pleno</a:t>
          </a:r>
          <a:r>
            <a:rPr lang="es-EC" sz="1600" kern="1200" dirty="0" smtClean="0">
              <a:latin typeface="Arial" panose="020B0604020202020204" pitchFamily="34" charset="0"/>
              <a:ea typeface="+mn-ea"/>
              <a:cs typeface="Arial" panose="020B0604020202020204" pitchFamily="34" charset="0"/>
            </a:rPr>
            <a:t>.</a:t>
          </a:r>
          <a:endParaRPr lang="es-EC" sz="1200" b="0" i="0" kern="1200" dirty="0" smtClean="0">
            <a:latin typeface="Arial" panose="020B0604020202020204" pitchFamily="34" charset="0"/>
            <a:cs typeface="Arial" panose="020B0604020202020204" pitchFamily="34" charset="0"/>
          </a:endParaRPr>
        </a:p>
      </dsp:txBody>
      <dsp:txXfrm>
        <a:off x="6292689" y="0"/>
        <a:ext cx="1711883" cy="687493"/>
      </dsp:txXfrm>
    </dsp:sp>
    <dsp:sp modelId="{36FF602A-7115-453D-A93F-2F2B0A64832A}">
      <dsp:nvSpPr>
        <dsp:cNvPr id="0" name=""/>
        <dsp:cNvSpPr/>
      </dsp:nvSpPr>
      <dsp:spPr>
        <a:xfrm>
          <a:off x="7062694" y="773429"/>
          <a:ext cx="171873" cy="171873"/>
        </a:xfrm>
        <a:prstGeom prst="ellipse">
          <a:avLst/>
        </a:prstGeom>
        <a:solidFill>
          <a:schemeClr val="accent3">
            <a:hueOff val="-1217819"/>
            <a:satOff val="-7250"/>
            <a:lumOff val="-9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A5D8C-B4F3-4F80-8199-DE7EAB290AE2}">
      <dsp:nvSpPr>
        <dsp:cNvPr id="0" name=""/>
        <dsp:cNvSpPr/>
      </dsp:nvSpPr>
      <dsp:spPr>
        <a:xfrm>
          <a:off x="7394599" y="1031239"/>
          <a:ext cx="2705509" cy="68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2018</a:t>
          </a:r>
        </a:p>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65,9%</a:t>
          </a:r>
          <a:r>
            <a:rPr lang="es-EC" sz="1600" kern="1200" dirty="0" smtClean="0">
              <a:latin typeface="Arial" panose="020B0604020202020204" pitchFamily="34" charset="0"/>
              <a:cs typeface="Arial" panose="020B0604020202020204" pitchFamily="34" charset="0"/>
            </a:rPr>
            <a:t> de establecimientos de salud que prestan internación hospitalaria pertenecen al sector privado, y el </a:t>
          </a:r>
          <a:r>
            <a:rPr lang="es-EC" sz="1600" b="1" kern="1200" dirty="0" smtClean="0">
              <a:latin typeface="Arial" panose="020B0604020202020204" pitchFamily="34" charset="0"/>
              <a:cs typeface="Arial" panose="020B0604020202020204" pitchFamily="34" charset="0"/>
            </a:rPr>
            <a:t>27,8% </a:t>
          </a:r>
          <a:r>
            <a:rPr lang="es-EC" sz="1600" kern="1200" dirty="0" smtClean="0">
              <a:latin typeface="Arial" panose="020B0604020202020204" pitchFamily="34" charset="0"/>
              <a:cs typeface="Arial" panose="020B0604020202020204" pitchFamily="34" charset="0"/>
            </a:rPr>
            <a:t>se encuentran en el público. </a:t>
          </a:r>
          <a:endParaRPr lang="es-EC" sz="1200" b="0" i="0" kern="1200" dirty="0" smtClean="0">
            <a:latin typeface="Arial" panose="020B0604020202020204" pitchFamily="34" charset="0"/>
            <a:cs typeface="Arial" panose="020B0604020202020204" pitchFamily="34" charset="0"/>
          </a:endParaRPr>
        </a:p>
      </dsp:txBody>
      <dsp:txXfrm>
        <a:off x="7394599" y="1031239"/>
        <a:ext cx="2705509" cy="687493"/>
      </dsp:txXfrm>
    </dsp:sp>
    <dsp:sp modelId="{19477B55-31A1-4D13-8317-5766ADE166F7}">
      <dsp:nvSpPr>
        <dsp:cNvPr id="0" name=""/>
        <dsp:cNvSpPr/>
      </dsp:nvSpPr>
      <dsp:spPr>
        <a:xfrm>
          <a:off x="9314665" y="773429"/>
          <a:ext cx="171873" cy="171873"/>
        </a:xfrm>
        <a:prstGeom prst="ellipse">
          <a:avLst/>
        </a:prstGeom>
        <a:solidFill>
          <a:schemeClr val="accent3">
            <a:hueOff val="-1522274"/>
            <a:satOff val="-9063"/>
            <a:lumOff val="-1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4FF4C-C751-45CF-99BA-54B11FEBD345}">
      <dsp:nvSpPr>
        <dsp:cNvPr id="0" name=""/>
        <dsp:cNvSpPr/>
      </dsp:nvSpPr>
      <dsp:spPr>
        <a:xfrm>
          <a:off x="195262" y="0"/>
          <a:ext cx="7592380" cy="4745237"/>
        </a:xfrm>
        <a:prstGeom prst="swooshArrow">
          <a:avLst>
            <a:gd name="adj1" fmla="val 25000"/>
            <a:gd name="adj2" fmla="val 25000"/>
          </a:avLst>
        </a:prstGeom>
        <a:gradFill rotWithShape="0">
          <a:gsLst>
            <a:gs pos="0">
              <a:schemeClr val="accent2">
                <a:tint val="40000"/>
                <a:hueOff val="0"/>
                <a:satOff val="0"/>
                <a:lumOff val="0"/>
                <a:alphaOff val="0"/>
                <a:tint val="98000"/>
                <a:satMod val="110000"/>
                <a:lumMod val="104000"/>
              </a:schemeClr>
            </a:gs>
            <a:gs pos="69000">
              <a:schemeClr val="accent2">
                <a:tint val="40000"/>
                <a:hueOff val="0"/>
                <a:satOff val="0"/>
                <a:lumOff val="0"/>
                <a:alphaOff val="0"/>
                <a:shade val="88000"/>
                <a:satMod val="130000"/>
                <a:lumMod val="92000"/>
              </a:schemeClr>
            </a:gs>
            <a:gs pos="100000">
              <a:schemeClr val="accent2">
                <a:tint val="4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F3630B7-127B-4F3C-9259-AD36BE8651DE}">
      <dsp:nvSpPr>
        <dsp:cNvPr id="0" name=""/>
        <dsp:cNvSpPr/>
      </dsp:nvSpPr>
      <dsp:spPr>
        <a:xfrm>
          <a:off x="1754737" y="3528558"/>
          <a:ext cx="174624" cy="174624"/>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677400-D3FE-4FDB-9A81-DCF7BCF7FFA6}">
      <dsp:nvSpPr>
        <dsp:cNvPr id="0" name=""/>
        <dsp:cNvSpPr/>
      </dsp:nvSpPr>
      <dsp:spPr>
        <a:xfrm>
          <a:off x="1953410" y="3566890"/>
          <a:ext cx="2022630" cy="112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30" tIns="0" rIns="0" bIns="0" numCol="1" spcCol="1270" anchor="t" anchorCtr="0">
          <a:noAutofit/>
        </a:bodyPr>
        <a:lstStyle/>
        <a:p>
          <a:pPr lvl="0" algn="l" defTabSz="889000">
            <a:lnSpc>
              <a:spcPct val="90000"/>
            </a:lnSpc>
            <a:spcBef>
              <a:spcPct val="0"/>
            </a:spcBef>
            <a:spcAft>
              <a:spcPct val="35000"/>
            </a:spcAft>
          </a:pPr>
          <a:r>
            <a:rPr lang="es-EC" sz="2000" kern="1200" spc="20" dirty="0" smtClean="0">
              <a:solidFill>
                <a:schemeClr val="tx1"/>
              </a:solidFill>
              <a:latin typeface="Arial" panose="020B0604020202020204" pitchFamily="34" charset="0"/>
              <a:ea typeface="Times New Roman" panose="02020603050405020304" pitchFamily="18" charset="0"/>
            </a:rPr>
            <a:t>Múltiples estudios aplicando series temporales – times series</a:t>
          </a:r>
          <a:endParaRPr lang="es-ES" sz="2000" kern="1200" dirty="0">
            <a:solidFill>
              <a:schemeClr val="tx1"/>
            </a:solidFill>
          </a:endParaRPr>
        </a:p>
      </dsp:txBody>
      <dsp:txXfrm>
        <a:off x="1953410" y="3566890"/>
        <a:ext cx="2022630" cy="1129366"/>
      </dsp:txXfrm>
    </dsp:sp>
    <dsp:sp modelId="{42AF797B-A602-4916-B798-DF371749A385}">
      <dsp:nvSpPr>
        <dsp:cNvPr id="0" name=""/>
        <dsp:cNvSpPr/>
      </dsp:nvSpPr>
      <dsp:spPr>
        <a:xfrm>
          <a:off x="2988498" y="2424816"/>
          <a:ext cx="303695" cy="303695"/>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509459-394B-4D36-A3FC-0AD99193B186}">
      <dsp:nvSpPr>
        <dsp:cNvPr id="0" name=""/>
        <dsp:cNvSpPr/>
      </dsp:nvSpPr>
      <dsp:spPr>
        <a:xfrm>
          <a:off x="3140346" y="2576664"/>
          <a:ext cx="1594399" cy="2168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922" tIns="0" rIns="0" bIns="0" numCol="1" spcCol="1270" anchor="t" anchorCtr="0">
          <a:noAutofit/>
        </a:bodyPr>
        <a:lstStyle/>
        <a:p>
          <a:pPr lvl="0" algn="l" defTabSz="889000">
            <a:lnSpc>
              <a:spcPct val="90000"/>
            </a:lnSpc>
            <a:spcBef>
              <a:spcPct val="0"/>
            </a:spcBef>
            <a:spcAft>
              <a:spcPct val="35000"/>
            </a:spcAft>
          </a:pPr>
          <a:r>
            <a:rPr lang="es-EC" sz="2000" kern="1200" spc="20" smtClean="0">
              <a:latin typeface="Arial" panose="020B0604020202020204" pitchFamily="34" charset="0"/>
              <a:ea typeface="Times New Roman" panose="02020603050405020304" pitchFamily="18" charset="0"/>
            </a:rPr>
            <a:t>Atención médica</a:t>
          </a:r>
          <a:endParaRPr lang="es-ES" sz="2000" kern="1200" dirty="0"/>
        </a:p>
      </dsp:txBody>
      <dsp:txXfrm>
        <a:off x="3140346" y="2576664"/>
        <a:ext cx="1594399" cy="2168573"/>
      </dsp:txXfrm>
    </dsp:sp>
    <dsp:sp modelId="{D8DE005B-F832-4D75-9900-E25248405707}">
      <dsp:nvSpPr>
        <dsp:cNvPr id="0" name=""/>
        <dsp:cNvSpPr/>
      </dsp:nvSpPr>
      <dsp:spPr>
        <a:xfrm>
          <a:off x="4563918" y="1611482"/>
          <a:ext cx="402396" cy="402396"/>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D04ABB-4C41-4354-A930-ACE40CA09DF7}">
      <dsp:nvSpPr>
        <dsp:cNvPr id="0" name=""/>
        <dsp:cNvSpPr/>
      </dsp:nvSpPr>
      <dsp:spPr>
        <a:xfrm>
          <a:off x="4765116" y="2079631"/>
          <a:ext cx="1594399" cy="239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21" tIns="0" rIns="0" bIns="0" numCol="1" spcCol="1270" anchor="t" anchorCtr="0">
          <a:noAutofit/>
        </a:bodyPr>
        <a:lstStyle/>
        <a:p>
          <a:pPr lvl="0" algn="l" defTabSz="889000">
            <a:lnSpc>
              <a:spcPct val="90000"/>
            </a:lnSpc>
            <a:spcBef>
              <a:spcPct val="0"/>
            </a:spcBef>
            <a:spcAft>
              <a:spcPct val="35000"/>
            </a:spcAft>
          </a:pPr>
          <a:r>
            <a:rPr lang="es-EC" sz="2000" kern="1200" spc="20" dirty="0" smtClean="0">
              <a:latin typeface="Arial" panose="020B0604020202020204" pitchFamily="34" charset="0"/>
              <a:ea typeface="Times New Roman" panose="02020603050405020304" pitchFamily="18" charset="0"/>
            </a:rPr>
            <a:t>Atención crítica</a:t>
          </a:r>
          <a:endParaRPr lang="es-ES" sz="2000" kern="1200" dirty="0"/>
        </a:p>
      </dsp:txBody>
      <dsp:txXfrm>
        <a:off x="4765116" y="2079631"/>
        <a:ext cx="1594399" cy="2398655"/>
      </dsp:txXfrm>
    </dsp:sp>
    <dsp:sp modelId="{FD6F6B64-C85F-48CE-8D8E-C261F868EAF5}">
      <dsp:nvSpPr>
        <dsp:cNvPr id="0" name=""/>
        <dsp:cNvSpPr/>
      </dsp:nvSpPr>
      <dsp:spPr>
        <a:xfrm>
          <a:off x="6279796" y="1073372"/>
          <a:ext cx="539059" cy="539059"/>
        </a:xfrm>
        <a:prstGeom prst="ellips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7D3983-6402-40D9-924C-3C571E8309D9}">
      <dsp:nvSpPr>
        <dsp:cNvPr id="0" name=""/>
        <dsp:cNvSpPr/>
      </dsp:nvSpPr>
      <dsp:spPr>
        <a:xfrm>
          <a:off x="6263553" y="1729849"/>
          <a:ext cx="2548855" cy="294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636" tIns="0" rIns="0" bIns="0" numCol="1" spcCol="1270" anchor="t" anchorCtr="0">
          <a:noAutofit/>
        </a:bodyPr>
        <a:lstStyle/>
        <a:p>
          <a:pPr lvl="0" algn="l" defTabSz="800100">
            <a:lnSpc>
              <a:spcPct val="90000"/>
            </a:lnSpc>
            <a:spcBef>
              <a:spcPct val="0"/>
            </a:spcBef>
            <a:spcAft>
              <a:spcPct val="35000"/>
            </a:spcAft>
          </a:pPr>
          <a:r>
            <a:rPr lang="es-EC" sz="1800" kern="1200" spc="20" dirty="0" smtClean="0">
              <a:latin typeface="Arial" panose="020B0604020202020204" pitchFamily="34" charset="0"/>
              <a:ea typeface="Times New Roman" panose="02020603050405020304" pitchFamily="18" charset="0"/>
            </a:rPr>
            <a:t>Diagnóstico y tratamiento de enfermedades respiratorias y crónicas cómo:</a:t>
          </a:r>
        </a:p>
        <a:p>
          <a:pPr lvl="0" algn="l" defTabSz="800100">
            <a:lnSpc>
              <a:spcPct val="90000"/>
            </a:lnSpc>
            <a:spcBef>
              <a:spcPct val="0"/>
            </a:spcBef>
            <a:spcAft>
              <a:spcPct val="35000"/>
            </a:spcAft>
          </a:pPr>
          <a:r>
            <a:rPr lang="es-EC" sz="1400" kern="1200" spc="20" dirty="0" smtClean="0">
              <a:latin typeface="Arial" panose="020B0604020202020204" pitchFamily="34" charset="0"/>
              <a:ea typeface="Times New Roman" panose="02020603050405020304" pitchFamily="18" charset="0"/>
            </a:rPr>
            <a:t>diabetes, cáncer, hipertensión, insuficiencia cardiaca, lesiones renales, fibrilación auricular, accidentes cerebrovasculares, tuberculosis, </a:t>
          </a:r>
          <a:r>
            <a:rPr lang="es-EC" sz="1400" kern="1200" spc="20" dirty="0" err="1" smtClean="0">
              <a:latin typeface="Arial" panose="020B0604020202020204" pitchFamily="34" charset="0"/>
              <a:ea typeface="Times New Roman" panose="02020603050405020304" pitchFamily="18" charset="0"/>
            </a:rPr>
            <a:t>campylobacteriosis</a:t>
          </a:r>
          <a:r>
            <a:rPr lang="es-EC" sz="1400" kern="1200" spc="20" dirty="0" smtClean="0">
              <a:latin typeface="Arial" panose="020B0604020202020204" pitchFamily="34" charset="0"/>
              <a:ea typeface="Times New Roman" panose="02020603050405020304" pitchFamily="18" charset="0"/>
            </a:rPr>
            <a:t>, etc.</a:t>
          </a:r>
          <a:endParaRPr lang="es-ES" sz="2000" kern="1200" dirty="0"/>
        </a:p>
      </dsp:txBody>
      <dsp:txXfrm>
        <a:off x="6263553" y="1729849"/>
        <a:ext cx="2548855" cy="2941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440B5-50B5-4481-A645-BF65121F8B14}">
      <dsp:nvSpPr>
        <dsp:cNvPr id="0" name=""/>
        <dsp:cNvSpPr/>
      </dsp:nvSpPr>
      <dsp:spPr>
        <a:xfrm rot="5400000">
          <a:off x="-354993" y="354993"/>
          <a:ext cx="2366624" cy="1656637"/>
        </a:xfrm>
        <a:prstGeom prst="chevron">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50000"/>
            </a:lnSpc>
            <a:spcBef>
              <a:spcPct val="0"/>
            </a:spcBef>
            <a:spcAft>
              <a:spcPct val="35000"/>
            </a:spcAft>
          </a:pPr>
          <a:r>
            <a:rPr lang="es-EC" sz="2400" kern="1200" spc="20" dirty="0" smtClean="0">
              <a:latin typeface="Arial" panose="020B0604020202020204" pitchFamily="34" charset="0"/>
              <a:ea typeface="Times New Roman" panose="02020603050405020304" pitchFamily="18" charset="0"/>
            </a:rPr>
            <a:t>Métodos:</a:t>
          </a:r>
        </a:p>
      </dsp:txBody>
      <dsp:txXfrm rot="-5400000">
        <a:off x="1" y="828319"/>
        <a:ext cx="1656637" cy="709987"/>
      </dsp:txXfrm>
    </dsp:sp>
    <dsp:sp modelId="{E9096AC6-3E8F-4D81-846D-4C57B2E5F87F}">
      <dsp:nvSpPr>
        <dsp:cNvPr id="0" name=""/>
        <dsp:cNvSpPr/>
      </dsp:nvSpPr>
      <dsp:spPr>
        <a:xfrm rot="5400000">
          <a:off x="4814264" y="-3155055"/>
          <a:ext cx="1836552" cy="815180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50000"/>
            </a:lnSpc>
            <a:spcBef>
              <a:spcPct val="0"/>
            </a:spcBef>
            <a:spcAft>
              <a:spcPct val="15000"/>
            </a:spcAft>
            <a:buChar char="••"/>
          </a:pPr>
          <a:r>
            <a:rPr lang="es-EC" sz="1800" kern="1200" spc="20" dirty="0" smtClean="0">
              <a:latin typeface="Arial" panose="020B0604020202020204" pitchFamily="34" charset="0"/>
              <a:ea typeface="Times New Roman" panose="02020603050405020304" pitchFamily="18" charset="0"/>
            </a:rPr>
            <a:t>Asociación Fuzzy, método Naive, suavizado exponencial como el método de Holt, y </a:t>
          </a:r>
          <a:r>
            <a:rPr lang="es-EC" sz="1800" b="1" kern="1200" spc="20" dirty="0" smtClean="0">
              <a:latin typeface="Arial" panose="020B0604020202020204" pitchFamily="34" charset="0"/>
              <a:ea typeface="Times New Roman" panose="02020603050405020304" pitchFamily="18" charset="0"/>
            </a:rPr>
            <a:t>Holt-Winters</a:t>
          </a:r>
          <a:r>
            <a:rPr lang="es-EC" sz="1800" kern="1200" spc="20" dirty="0" smtClean="0">
              <a:latin typeface="Arial" panose="020B0604020202020204" pitchFamily="34" charset="0"/>
              <a:ea typeface="Times New Roman" panose="02020603050405020304" pitchFamily="18" charset="0"/>
            </a:rPr>
            <a:t> (</a:t>
          </a:r>
          <a:r>
            <a:rPr lang="es-ES" sz="1800" kern="1200" spc="20" dirty="0" smtClean="0">
              <a:latin typeface="Arial" panose="020B0604020202020204" pitchFamily="34" charset="0"/>
            </a:rPr>
            <a:t>para efectos multiplicativos y aditivos</a:t>
          </a:r>
          <a:r>
            <a:rPr lang="es-EC" sz="1800" kern="1200" spc="20" dirty="0" smtClean="0">
              <a:latin typeface="Arial" panose="020B0604020202020204" pitchFamily="34" charset="0"/>
              <a:ea typeface="Times New Roman" panose="02020603050405020304" pitchFamily="18" charset="0"/>
            </a:rPr>
            <a:t>), método CUmulative SUM (CUSUM), el Early Aberration Reporting System (EARS), Box-Jenkins y el promedio móvil integrado autorregresivo (ARIMA).</a:t>
          </a:r>
          <a:endParaRPr lang="es-ES" sz="1800" kern="1200" spc="20" dirty="0">
            <a:latin typeface="Arial" panose="020B0604020202020204" pitchFamily="34" charset="0"/>
            <a:ea typeface="Times New Roman" panose="02020603050405020304" pitchFamily="18" charset="0"/>
          </a:endParaRPr>
        </a:p>
      </dsp:txBody>
      <dsp:txXfrm rot="-5400000">
        <a:off x="1656637" y="92225"/>
        <a:ext cx="8062154" cy="1657246"/>
      </dsp:txXfrm>
    </dsp:sp>
    <dsp:sp modelId="{DBA95E85-7B9F-4098-84ED-4ED144B67252}">
      <dsp:nvSpPr>
        <dsp:cNvPr id="0" name=""/>
        <dsp:cNvSpPr/>
      </dsp:nvSpPr>
      <dsp:spPr>
        <a:xfrm rot="5400000">
          <a:off x="-354993" y="2726607"/>
          <a:ext cx="2366624" cy="1656637"/>
        </a:xfrm>
        <a:prstGeom prst="chevron">
          <a:avLst/>
        </a:prstGeom>
        <a:gradFill rotWithShape="0">
          <a:gsLst>
            <a:gs pos="0">
              <a:schemeClr val="accent5">
                <a:hueOff val="-1108260"/>
                <a:satOff val="-733"/>
                <a:lumOff val="11569"/>
                <a:alphaOff val="0"/>
                <a:tint val="98000"/>
                <a:satMod val="110000"/>
                <a:lumMod val="104000"/>
              </a:schemeClr>
            </a:gs>
            <a:gs pos="69000">
              <a:schemeClr val="accent5">
                <a:hueOff val="-1108260"/>
                <a:satOff val="-733"/>
                <a:lumOff val="11569"/>
                <a:alphaOff val="0"/>
                <a:shade val="88000"/>
                <a:satMod val="130000"/>
                <a:lumMod val="92000"/>
              </a:schemeClr>
            </a:gs>
            <a:gs pos="100000">
              <a:schemeClr val="accent5">
                <a:hueOff val="-1108260"/>
                <a:satOff val="-733"/>
                <a:lumOff val="1156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50000"/>
            </a:lnSpc>
            <a:spcBef>
              <a:spcPct val="0"/>
            </a:spcBef>
            <a:spcAft>
              <a:spcPct val="35000"/>
            </a:spcAft>
          </a:pPr>
          <a:r>
            <a:rPr lang="es-EC" sz="2400" kern="1200" spc="20" dirty="0" smtClean="0">
              <a:latin typeface="Arial" panose="020B0604020202020204" pitchFamily="34" charset="0"/>
            </a:rPr>
            <a:t>Métricas de evaluación</a:t>
          </a:r>
          <a:r>
            <a:rPr lang="es-EC" sz="2400" kern="1200" spc="20" dirty="0" smtClean="0">
              <a:latin typeface="Arial" panose="020B0604020202020204" pitchFamily="34" charset="0"/>
              <a:ea typeface="Times New Roman" panose="02020603050405020304" pitchFamily="18" charset="0"/>
            </a:rPr>
            <a:t>:</a:t>
          </a:r>
          <a:endParaRPr lang="es-ES" sz="2400" kern="1200" spc="20" dirty="0" smtClean="0">
            <a:latin typeface="Arial" panose="020B0604020202020204" pitchFamily="34" charset="0"/>
          </a:endParaRPr>
        </a:p>
      </dsp:txBody>
      <dsp:txXfrm rot="-5400000">
        <a:off x="1" y="3199933"/>
        <a:ext cx="1656637" cy="709987"/>
      </dsp:txXfrm>
    </dsp:sp>
    <dsp:sp modelId="{4A57D0A1-C57B-40AB-B2F1-21223ABA6E1C}">
      <dsp:nvSpPr>
        <dsp:cNvPr id="0" name=""/>
        <dsp:cNvSpPr/>
      </dsp:nvSpPr>
      <dsp:spPr>
        <a:xfrm rot="5400000">
          <a:off x="4783030" y="-871993"/>
          <a:ext cx="1899021" cy="8151807"/>
        </a:xfrm>
        <a:prstGeom prst="round2SameRect">
          <a:avLst/>
        </a:prstGeom>
        <a:solidFill>
          <a:schemeClr val="lt1">
            <a:alpha val="90000"/>
            <a:hueOff val="0"/>
            <a:satOff val="0"/>
            <a:lumOff val="0"/>
            <a:alphaOff val="0"/>
          </a:schemeClr>
        </a:solidFill>
        <a:ln w="9525" cap="flat" cmpd="sng" algn="ctr">
          <a:solidFill>
            <a:schemeClr val="accent5">
              <a:hueOff val="-1108260"/>
              <a:satOff val="-733"/>
              <a:lumOff val="11569"/>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50000"/>
            </a:lnSpc>
            <a:spcBef>
              <a:spcPct val="0"/>
            </a:spcBef>
            <a:spcAft>
              <a:spcPct val="15000"/>
            </a:spcAft>
            <a:buChar char="••"/>
          </a:pPr>
          <a:r>
            <a:rPr lang="es-EC" sz="1800" kern="1200" spc="20" dirty="0" smtClean="0">
              <a:latin typeface="Arial" panose="020B0604020202020204" pitchFamily="34" charset="0"/>
            </a:rPr>
            <a:t>Especificidad, valor predictivo positivo (VPP), valor predictivo negativo (VPN), error porcentual absoluto medio simétrico (</a:t>
          </a:r>
          <a:r>
            <a:rPr lang="es-EC" sz="1800" kern="1200" spc="20" dirty="0" err="1" smtClean="0">
              <a:latin typeface="Arial" panose="020B0604020202020204" pitchFamily="34" charset="0"/>
            </a:rPr>
            <a:t>sMAPE</a:t>
          </a:r>
          <a:r>
            <a:rPr lang="es-EC" sz="1800" kern="1200" spc="20" dirty="0" smtClean="0">
              <a:latin typeface="Arial" panose="020B0604020202020204" pitchFamily="34" charset="0"/>
            </a:rPr>
            <a:t>), error cuadrático medio (RMSE) y desviación absoluta media (MAD), sin embargo, el </a:t>
          </a:r>
          <a:r>
            <a:rPr lang="es-EC" sz="1800" b="1" kern="1200" spc="20" dirty="0" smtClean="0">
              <a:latin typeface="Arial" panose="020B0604020202020204" pitchFamily="34" charset="0"/>
            </a:rPr>
            <a:t>Error Porcentual Absoluto Medio (MAPE)</a:t>
          </a:r>
          <a:r>
            <a:rPr lang="es-EC" sz="1800" kern="1200" spc="20" dirty="0" smtClean="0">
              <a:latin typeface="Arial" panose="020B0604020202020204" pitchFamily="34" charset="0"/>
            </a:rPr>
            <a:t>, es más comúnmente usado en la evaluación del desempeño predictivo.</a:t>
          </a:r>
          <a:endParaRPr lang="es-ES" sz="1800" kern="1200" spc="20" dirty="0" smtClean="0">
            <a:latin typeface="Arial" panose="020B0604020202020204" pitchFamily="34" charset="0"/>
          </a:endParaRPr>
        </a:p>
      </dsp:txBody>
      <dsp:txXfrm rot="-5400000">
        <a:off x="1656638" y="2347102"/>
        <a:ext cx="8059104" cy="1713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0D164-DD7C-462D-AE52-B344DF032689}">
      <dsp:nvSpPr>
        <dsp:cNvPr id="0" name=""/>
        <dsp:cNvSpPr/>
      </dsp:nvSpPr>
      <dsp:spPr>
        <a:xfrm>
          <a:off x="0" y="726841"/>
          <a:ext cx="5348513" cy="778959"/>
        </a:xfrm>
        <a:prstGeom prst="rightArrow">
          <a:avLst>
            <a:gd name="adj1" fmla="val 50000"/>
            <a:gd name="adj2" fmla="val 5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23660" numCol="1" spcCol="1270" anchor="ctr" anchorCtr="0">
          <a:noAutofit/>
        </a:bodyPr>
        <a:lstStyle/>
        <a:p>
          <a:pPr lvl="0" algn="l"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Revisión</a:t>
          </a:r>
          <a:r>
            <a:rPr lang="es-EC" sz="1600" kern="1200" dirty="0" smtClean="0">
              <a:latin typeface="Arial" panose="020B0604020202020204" pitchFamily="34" charset="0"/>
              <a:cs typeface="Arial" panose="020B0604020202020204" pitchFamily="34" charset="0"/>
            </a:rPr>
            <a:t> inicial de la </a:t>
          </a:r>
          <a:r>
            <a:rPr lang="es-EC" sz="1600" b="1" kern="1200" dirty="0" smtClean="0">
              <a:latin typeface="Arial" panose="020B0604020202020204" pitchFamily="34" charset="0"/>
              <a:cs typeface="Arial" panose="020B0604020202020204" pitchFamily="34" charset="0"/>
            </a:rPr>
            <a:t>literatura</a:t>
          </a:r>
          <a:endParaRPr lang="es-ES" sz="1600" kern="1200" dirty="0">
            <a:latin typeface="Arial" panose="020B0604020202020204" pitchFamily="34" charset="0"/>
            <a:cs typeface="Arial" panose="020B0604020202020204" pitchFamily="34" charset="0"/>
          </a:endParaRPr>
        </a:p>
      </dsp:txBody>
      <dsp:txXfrm>
        <a:off x="0" y="921581"/>
        <a:ext cx="5153773" cy="389479"/>
      </dsp:txXfrm>
    </dsp:sp>
    <dsp:sp modelId="{BA0311FF-F400-4962-9480-0448BE540618}">
      <dsp:nvSpPr>
        <dsp:cNvPr id="0" name=""/>
        <dsp:cNvSpPr/>
      </dsp:nvSpPr>
      <dsp:spPr>
        <a:xfrm>
          <a:off x="0" y="1329976"/>
          <a:ext cx="4942561" cy="2089431"/>
        </a:xfrm>
        <a:prstGeom prst="re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Planteamiento </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Criterios de inclusión y exclusión</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Grupo de control</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Cadena de búsqueda</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Selección de estudios</a:t>
          </a:r>
          <a:endParaRPr lang="es-EC" sz="1800" kern="1200" dirty="0">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Conclusiones del estado del arte</a:t>
          </a:r>
          <a:endParaRPr lang="es-EC" sz="1800" kern="1200" dirty="0">
            <a:latin typeface="Arial" panose="020B0604020202020204" pitchFamily="34" charset="0"/>
            <a:cs typeface="Arial" panose="020B0604020202020204" pitchFamily="34" charset="0"/>
          </a:endParaRPr>
        </a:p>
      </dsp:txBody>
      <dsp:txXfrm>
        <a:off x="0" y="1329976"/>
        <a:ext cx="4942561" cy="2089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71FE3-CA7B-4EBC-9D0A-07B10B873458}">
      <dsp:nvSpPr>
        <dsp:cNvPr id="0" name=""/>
        <dsp:cNvSpPr/>
      </dsp:nvSpPr>
      <dsp:spPr>
        <a:xfrm>
          <a:off x="0" y="816167"/>
          <a:ext cx="5348513" cy="1431057"/>
        </a:xfrm>
        <a:prstGeom prst="rightArrow">
          <a:avLst>
            <a:gd name="adj1" fmla="val 50000"/>
            <a:gd name="adj2" fmla="val 50000"/>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23660" numCol="1" spcCol="1270" anchor="ctr"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Desarrollo de la propuesta del modelo se usó </a:t>
          </a:r>
          <a:r>
            <a:rPr lang="es-EC" sz="1600" b="1" kern="1200" dirty="0" smtClean="0">
              <a:latin typeface="Arial" panose="020B0604020202020204" pitchFamily="34" charset="0"/>
              <a:cs typeface="Arial" panose="020B0604020202020204" pitchFamily="34" charset="0"/>
            </a:rPr>
            <a:t>CRISP-DM</a:t>
          </a:r>
          <a:endParaRPr lang="es-EC" sz="1600" kern="1200" dirty="0">
            <a:latin typeface="Arial" panose="020B0604020202020204" pitchFamily="34" charset="0"/>
            <a:cs typeface="Arial" panose="020B0604020202020204" pitchFamily="34" charset="0"/>
          </a:endParaRPr>
        </a:p>
      </dsp:txBody>
      <dsp:txXfrm>
        <a:off x="0" y="1173931"/>
        <a:ext cx="4990749" cy="715529"/>
      </dsp:txXfrm>
    </dsp:sp>
    <dsp:sp modelId="{CB360816-7E3B-40E6-B043-F573155FF37F}">
      <dsp:nvSpPr>
        <dsp:cNvPr id="0" name=""/>
        <dsp:cNvSpPr/>
      </dsp:nvSpPr>
      <dsp:spPr>
        <a:xfrm>
          <a:off x="0" y="1787501"/>
          <a:ext cx="4136133" cy="2089431"/>
        </a:xfrm>
        <a:prstGeom prst="re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Fase I. Comprensión del negocio</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Fase II. Comprensión de los datos</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Fase III. Preparación de los datos</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Fase IV. Modelado</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Fase V. Evaluación</a:t>
          </a:r>
          <a:endParaRPr lang="es-EC"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Fase VI. Despliegue</a:t>
          </a:r>
          <a:endParaRPr lang="es-EC" sz="1800" kern="1200" dirty="0">
            <a:latin typeface="Arial" panose="020B0604020202020204" pitchFamily="34" charset="0"/>
            <a:cs typeface="Arial" panose="020B0604020202020204" pitchFamily="34" charset="0"/>
          </a:endParaRPr>
        </a:p>
      </dsp:txBody>
      <dsp:txXfrm>
        <a:off x="0" y="1787501"/>
        <a:ext cx="4136133" cy="2089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A8C85-561C-4F5F-B1B7-AAB2AC49EFDA}">
      <dsp:nvSpPr>
        <dsp:cNvPr id="0" name=""/>
        <dsp:cNvSpPr/>
      </dsp:nvSpPr>
      <dsp:spPr>
        <a:xfrm>
          <a:off x="293921" y="0"/>
          <a:ext cx="1691966" cy="1691966"/>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960AEA4-8B56-426B-B286-062A478CA986}">
      <dsp:nvSpPr>
        <dsp:cNvPr id="0" name=""/>
        <dsp:cNvSpPr/>
      </dsp:nvSpPr>
      <dsp:spPr>
        <a:xfrm>
          <a:off x="276156" y="1841471"/>
          <a:ext cx="1691966" cy="1691966"/>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C" sz="1900" kern="1200" dirty="0" smtClean="0">
              <a:solidFill>
                <a:schemeClr val="tx1"/>
              </a:solidFill>
            </a:rPr>
            <a:t>Recopilación inicial de datos</a:t>
          </a:r>
          <a:endParaRPr lang="es-EC" sz="1900" kern="1200" dirty="0">
            <a:solidFill>
              <a:schemeClr val="tx1"/>
            </a:solidFill>
          </a:endParaRPr>
        </a:p>
      </dsp:txBody>
      <dsp:txXfrm>
        <a:off x="325712" y="1891027"/>
        <a:ext cx="1592854" cy="1592854"/>
      </dsp:txXfrm>
    </dsp:sp>
    <dsp:sp modelId="{DB61C1AB-2A57-4FDA-A392-5F70AD3AEBD3}">
      <dsp:nvSpPr>
        <dsp:cNvPr id="0" name=""/>
        <dsp:cNvSpPr/>
      </dsp:nvSpPr>
      <dsp:spPr>
        <a:xfrm rot="34106">
          <a:off x="2317753" y="656037"/>
          <a:ext cx="331889" cy="406556"/>
        </a:xfrm>
        <a:prstGeom prst="rightArrow">
          <a:avLst>
            <a:gd name="adj1" fmla="val 60000"/>
            <a:gd name="adj2" fmla="val 5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2317755" y="736854"/>
        <a:ext cx="232322" cy="243934"/>
      </dsp:txXfrm>
    </dsp:sp>
    <dsp:sp modelId="{72B719A3-FEE8-4C58-8C59-822BC56AAEDF}">
      <dsp:nvSpPr>
        <dsp:cNvPr id="0" name=""/>
        <dsp:cNvSpPr/>
      </dsp:nvSpPr>
      <dsp:spPr>
        <a:xfrm>
          <a:off x="2934098" y="26194"/>
          <a:ext cx="1691966" cy="169196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3C24E6B-8F47-4C3E-BEAF-72D5C2A6E1F5}">
      <dsp:nvSpPr>
        <dsp:cNvPr id="0" name=""/>
        <dsp:cNvSpPr/>
      </dsp:nvSpPr>
      <dsp:spPr>
        <a:xfrm>
          <a:off x="2899295" y="1841471"/>
          <a:ext cx="1691966" cy="1691966"/>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C" sz="1900" kern="1200" dirty="0" smtClean="0">
              <a:solidFill>
                <a:schemeClr val="tx1"/>
              </a:solidFill>
            </a:rPr>
            <a:t>Descripción de los datos</a:t>
          </a:r>
          <a:endParaRPr lang="es-EC" sz="1900" kern="1200" dirty="0">
            <a:solidFill>
              <a:schemeClr val="tx1"/>
            </a:solidFill>
          </a:endParaRPr>
        </a:p>
      </dsp:txBody>
      <dsp:txXfrm>
        <a:off x="2948851" y="1891027"/>
        <a:ext cx="1592854" cy="1592854"/>
      </dsp:txXfrm>
    </dsp:sp>
    <dsp:sp modelId="{0BDC14D1-DD1B-47A7-9A85-B1C95E26DF2A}">
      <dsp:nvSpPr>
        <dsp:cNvPr id="0" name=""/>
        <dsp:cNvSpPr/>
      </dsp:nvSpPr>
      <dsp:spPr>
        <a:xfrm rot="7315">
          <a:off x="4880029" y="671510"/>
          <a:ext cx="253965" cy="406556"/>
        </a:xfrm>
        <a:prstGeom prst="rightArrow">
          <a:avLst>
            <a:gd name="adj1" fmla="val 60000"/>
            <a:gd name="adj2" fmla="val 5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4880029" y="752740"/>
        <a:ext cx="177776" cy="243934"/>
      </dsp:txXfrm>
    </dsp:sp>
    <dsp:sp modelId="{35943C2E-236F-41BB-9677-F091A1DAB35E}">
      <dsp:nvSpPr>
        <dsp:cNvPr id="0" name=""/>
        <dsp:cNvSpPr/>
      </dsp:nvSpPr>
      <dsp:spPr>
        <a:xfrm>
          <a:off x="5351679" y="32657"/>
          <a:ext cx="2931400" cy="1691966"/>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814F37F-3FC3-4806-8836-22DF5BA030E5}">
      <dsp:nvSpPr>
        <dsp:cNvPr id="0" name=""/>
        <dsp:cNvSpPr/>
      </dsp:nvSpPr>
      <dsp:spPr>
        <a:xfrm>
          <a:off x="6142150" y="1841471"/>
          <a:ext cx="1691966" cy="1691966"/>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C" sz="1900" kern="1200" dirty="0" smtClean="0">
              <a:solidFill>
                <a:schemeClr val="tx1"/>
              </a:solidFill>
            </a:rPr>
            <a:t>Exploración de los datos</a:t>
          </a:r>
          <a:endParaRPr lang="es-EC" sz="1900" kern="1200" dirty="0">
            <a:solidFill>
              <a:schemeClr val="tx1"/>
            </a:solidFill>
          </a:endParaRPr>
        </a:p>
      </dsp:txBody>
      <dsp:txXfrm>
        <a:off x="6191706" y="1891027"/>
        <a:ext cx="1592854" cy="1592854"/>
      </dsp:txXfrm>
    </dsp:sp>
    <dsp:sp modelId="{F9241EB8-380C-4DE3-BAC4-1B9F8E60DB86}">
      <dsp:nvSpPr>
        <dsp:cNvPr id="0" name=""/>
        <dsp:cNvSpPr/>
      </dsp:nvSpPr>
      <dsp:spPr>
        <a:xfrm rot="21564234">
          <a:off x="8572595" y="655595"/>
          <a:ext cx="289539" cy="406556"/>
        </a:xfrm>
        <a:prstGeom prst="rightArrow">
          <a:avLst>
            <a:gd name="adj1" fmla="val 60000"/>
            <a:gd name="adj2" fmla="val 5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8572597" y="737358"/>
        <a:ext cx="202677" cy="243934"/>
      </dsp:txXfrm>
    </dsp:sp>
    <dsp:sp modelId="{1747BFB8-DBD8-48AE-98FD-48829CF5D7A5}">
      <dsp:nvSpPr>
        <dsp:cNvPr id="0" name=""/>
        <dsp:cNvSpPr/>
      </dsp:nvSpPr>
      <dsp:spPr>
        <a:xfrm>
          <a:off x="9110290" y="0"/>
          <a:ext cx="1691966" cy="1691966"/>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2B7644A-3AE7-49CD-8404-5A8E7E815367}">
      <dsp:nvSpPr>
        <dsp:cNvPr id="0" name=""/>
        <dsp:cNvSpPr/>
      </dsp:nvSpPr>
      <dsp:spPr>
        <a:xfrm>
          <a:off x="9109569" y="1841471"/>
          <a:ext cx="1691966" cy="1691966"/>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C" sz="1900" kern="1200" dirty="0" smtClean="0">
              <a:solidFill>
                <a:schemeClr val="tx1"/>
              </a:solidFill>
            </a:rPr>
            <a:t>Verificación de calidad de datos</a:t>
          </a:r>
          <a:endParaRPr lang="es-EC" sz="1900" kern="1200" dirty="0">
            <a:solidFill>
              <a:schemeClr val="tx1"/>
            </a:solidFill>
          </a:endParaRPr>
        </a:p>
      </dsp:txBody>
      <dsp:txXfrm>
        <a:off x="9159125" y="1891027"/>
        <a:ext cx="1592854" cy="1592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9FB91-7888-48A9-8F50-C11AEA40B0F1}">
      <dsp:nvSpPr>
        <dsp:cNvPr id="0" name=""/>
        <dsp:cNvSpPr/>
      </dsp:nvSpPr>
      <dsp:spPr>
        <a:xfrm>
          <a:off x="-167328" y="65309"/>
          <a:ext cx="1118507" cy="1118507"/>
        </a:xfrm>
        <a:prstGeom prst="chord">
          <a:avLst>
            <a:gd name="adj1" fmla="val 4800000"/>
            <a:gd name="adj2" fmla="val 1680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7FF47CB-43ED-4FE8-BC71-214291DB4126}">
      <dsp:nvSpPr>
        <dsp:cNvPr id="0" name=""/>
        <dsp:cNvSpPr/>
      </dsp:nvSpPr>
      <dsp:spPr>
        <a:xfrm>
          <a:off x="-55506" y="177162"/>
          <a:ext cx="894805" cy="894805"/>
        </a:xfrm>
        <a:prstGeom prst="pie">
          <a:avLst>
            <a:gd name="adj1" fmla="val 12600000"/>
            <a:gd name="adj2" fmla="val 1620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029091-E3CE-43E4-93B8-674C16579A33}">
      <dsp:nvSpPr>
        <dsp:cNvPr id="0" name=""/>
        <dsp:cNvSpPr/>
      </dsp:nvSpPr>
      <dsp:spPr>
        <a:xfrm rot="16200000">
          <a:off x="-1286283" y="2516640"/>
          <a:ext cx="3243670" cy="6711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933450" rtl="0">
            <a:lnSpc>
              <a:spcPct val="90000"/>
            </a:lnSpc>
            <a:spcBef>
              <a:spcPct val="0"/>
            </a:spcBef>
            <a:spcAft>
              <a:spcPct val="35000"/>
            </a:spcAft>
          </a:pPr>
          <a:r>
            <a:rPr lang="es-EC" sz="2100" kern="1200" dirty="0" smtClean="0"/>
            <a:t>Selección de datos</a:t>
          </a:r>
          <a:endParaRPr lang="es-EC" sz="2100" kern="1200" dirty="0"/>
        </a:p>
      </dsp:txBody>
      <dsp:txXfrm>
        <a:off x="-1286283" y="2516640"/>
        <a:ext cx="3243670" cy="671104"/>
      </dsp:txXfrm>
    </dsp:sp>
    <dsp:sp modelId="{D0FDC1AD-E9AA-46F7-9682-B089D7877877}">
      <dsp:nvSpPr>
        <dsp:cNvPr id="0" name=""/>
        <dsp:cNvSpPr/>
      </dsp:nvSpPr>
      <dsp:spPr>
        <a:xfrm>
          <a:off x="2172509" y="48979"/>
          <a:ext cx="1118507" cy="1118507"/>
        </a:xfrm>
        <a:prstGeom prst="chord">
          <a:avLst>
            <a:gd name="adj1" fmla="val 4800000"/>
            <a:gd name="adj2" fmla="val 1680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69D1E7A-2D73-4D26-BFFE-0C43CE8FF426}">
      <dsp:nvSpPr>
        <dsp:cNvPr id="0" name=""/>
        <dsp:cNvSpPr/>
      </dsp:nvSpPr>
      <dsp:spPr>
        <a:xfrm>
          <a:off x="2284356" y="160832"/>
          <a:ext cx="894805" cy="894805"/>
        </a:xfrm>
        <a:prstGeom prst="pie">
          <a:avLst>
            <a:gd name="adj1" fmla="val 9000000"/>
            <a:gd name="adj2" fmla="val 1620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37B9C55-4573-408F-B83B-9F4221D693F0}">
      <dsp:nvSpPr>
        <dsp:cNvPr id="0" name=""/>
        <dsp:cNvSpPr/>
      </dsp:nvSpPr>
      <dsp:spPr>
        <a:xfrm rot="16200000">
          <a:off x="954241" y="2516640"/>
          <a:ext cx="3243670" cy="6711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933450" rtl="0">
            <a:lnSpc>
              <a:spcPct val="90000"/>
            </a:lnSpc>
            <a:spcBef>
              <a:spcPct val="0"/>
            </a:spcBef>
            <a:spcAft>
              <a:spcPct val="35000"/>
            </a:spcAft>
          </a:pPr>
          <a:r>
            <a:rPr lang="es-EC" sz="2100" kern="1200" dirty="0" smtClean="0"/>
            <a:t>Formateo de datos</a:t>
          </a:r>
          <a:endParaRPr lang="es-EC" sz="2100" kern="1200" dirty="0"/>
        </a:p>
      </dsp:txBody>
      <dsp:txXfrm>
        <a:off x="954241" y="2516640"/>
        <a:ext cx="3243670" cy="671104"/>
      </dsp:txXfrm>
    </dsp:sp>
    <dsp:sp modelId="{1B80D363-BE2F-4D5C-80EC-00D3465FFC53}">
      <dsp:nvSpPr>
        <dsp:cNvPr id="0" name=""/>
        <dsp:cNvSpPr/>
      </dsp:nvSpPr>
      <dsp:spPr>
        <a:xfrm>
          <a:off x="832762" y="0"/>
          <a:ext cx="842929" cy="44740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endParaRPr lang="es-EC" sz="1400" kern="1200" dirty="0" smtClean="0"/>
        </a:p>
        <a:p>
          <a:pPr lvl="0" algn="l" defTabSz="622300">
            <a:lnSpc>
              <a:spcPct val="90000"/>
            </a:lnSpc>
            <a:spcBef>
              <a:spcPct val="0"/>
            </a:spcBef>
            <a:spcAft>
              <a:spcPct val="35000"/>
            </a:spcAft>
          </a:pPr>
          <a:r>
            <a:rPr lang="es-EC" sz="1400" kern="1200" dirty="0" smtClean="0"/>
            <a:t>Se determinó que los registros atípicos y los valores nulos serán excluidos.</a:t>
          </a:r>
          <a:endParaRPr lang="es-EC" sz="1400" kern="1200" dirty="0"/>
        </a:p>
      </dsp:txBody>
      <dsp:txXfrm>
        <a:off x="832762" y="0"/>
        <a:ext cx="842929" cy="4474028"/>
      </dsp:txXfrm>
    </dsp:sp>
    <dsp:sp modelId="{3E728552-C81E-4173-850E-967E000D20E5}">
      <dsp:nvSpPr>
        <dsp:cNvPr id="0" name=""/>
        <dsp:cNvSpPr/>
      </dsp:nvSpPr>
      <dsp:spPr>
        <a:xfrm>
          <a:off x="6632972" y="37291"/>
          <a:ext cx="1118507" cy="1118507"/>
        </a:xfrm>
        <a:prstGeom prst="chord">
          <a:avLst>
            <a:gd name="adj1" fmla="val 4800000"/>
            <a:gd name="adj2" fmla="val 1680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4715DB3-1C27-4CDD-B0C1-550A21C8DD01}">
      <dsp:nvSpPr>
        <dsp:cNvPr id="0" name=""/>
        <dsp:cNvSpPr/>
      </dsp:nvSpPr>
      <dsp:spPr>
        <a:xfrm>
          <a:off x="6744820" y="149137"/>
          <a:ext cx="894805" cy="894805"/>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3B4855-057F-453F-95A6-C38E0307EB40}">
      <dsp:nvSpPr>
        <dsp:cNvPr id="0" name=""/>
        <dsp:cNvSpPr/>
      </dsp:nvSpPr>
      <dsp:spPr>
        <a:xfrm rot="16200000">
          <a:off x="5264221" y="2516640"/>
          <a:ext cx="3243670" cy="6711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933450" rtl="0">
            <a:lnSpc>
              <a:spcPct val="90000"/>
            </a:lnSpc>
            <a:spcBef>
              <a:spcPct val="0"/>
            </a:spcBef>
            <a:spcAft>
              <a:spcPct val="35000"/>
            </a:spcAft>
          </a:pPr>
          <a:r>
            <a:rPr lang="es-EC" sz="2100" kern="1200" dirty="0" smtClean="0"/>
            <a:t>Estructuración, integración y formateo </a:t>
          </a:r>
          <a:endParaRPr lang="es-EC" sz="2100" kern="1200" dirty="0"/>
        </a:p>
      </dsp:txBody>
      <dsp:txXfrm>
        <a:off x="5264221" y="2516640"/>
        <a:ext cx="3243670" cy="6711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D79D8-2837-4589-A3EF-4F585073EE93}">
      <dsp:nvSpPr>
        <dsp:cNvPr id="0" name=""/>
        <dsp:cNvSpPr/>
      </dsp:nvSpPr>
      <dsp:spPr>
        <a:xfrm>
          <a:off x="7118" y="360412"/>
          <a:ext cx="3074483" cy="229503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smtClean="0"/>
            <a:t>Series temporales </a:t>
          </a:r>
          <a:r>
            <a:rPr lang="es-EC" sz="1400" kern="1200" dirty="0" smtClean="0"/>
            <a:t>y  </a:t>
          </a:r>
          <a:r>
            <a:rPr lang="es-EC" sz="1400" b="1" kern="1200" dirty="0" smtClean="0"/>
            <a:t>método</a:t>
          </a:r>
          <a:r>
            <a:rPr lang="es-EC" sz="1400" kern="1200" dirty="0" smtClean="0"/>
            <a:t> de suavizado exponencial de </a:t>
          </a:r>
          <a:r>
            <a:rPr lang="es-EC" sz="1400" b="1" kern="1200" dirty="0" smtClean="0"/>
            <a:t>Holt y Winters</a:t>
          </a:r>
          <a:r>
            <a:rPr lang="es-EC" sz="1400" kern="1200" dirty="0" smtClean="0"/>
            <a:t>, </a:t>
          </a:r>
          <a:r>
            <a:rPr lang="es-EC" sz="1400" b="1" kern="1200" dirty="0" smtClean="0"/>
            <a:t>sin </a:t>
          </a:r>
          <a:r>
            <a:rPr lang="es-EC" sz="1400" kern="1200" dirty="0" smtClean="0"/>
            <a:t>considerar la </a:t>
          </a:r>
          <a:r>
            <a:rPr lang="es-EC" sz="1400" b="1" kern="1200" dirty="0" smtClean="0"/>
            <a:t>tendencia</a:t>
          </a:r>
          <a:r>
            <a:rPr lang="es-EC" sz="1400" kern="1200" dirty="0" smtClean="0"/>
            <a:t> y con </a:t>
          </a:r>
          <a:r>
            <a:rPr lang="es-EC" sz="1400" b="1" kern="1200" dirty="0" smtClean="0"/>
            <a:t>temporada multiplicativa</a:t>
          </a:r>
          <a:r>
            <a:rPr lang="es-EC" sz="1400" kern="1200" dirty="0" smtClean="0"/>
            <a:t>, excepto en el caso de prevalencia de Colelitiasis y colecistitis y las Enfermedades hipertensivas que se usó </a:t>
          </a:r>
          <a:r>
            <a:rPr lang="es-EC" sz="1400" b="1" kern="1200" dirty="0" smtClean="0"/>
            <a:t>tendencia aditiva y se excluyó la temporada.</a:t>
          </a:r>
          <a:endParaRPr lang="es-ES" sz="1400" b="1" kern="1200" dirty="0"/>
        </a:p>
      </dsp:txBody>
      <dsp:txXfrm>
        <a:off x="60893" y="414187"/>
        <a:ext cx="2966933" cy="2241262"/>
      </dsp:txXfrm>
    </dsp:sp>
    <dsp:sp modelId="{086DBD22-DE89-4D97-8A44-73E26EB578F5}">
      <dsp:nvSpPr>
        <dsp:cNvPr id="0" name=""/>
        <dsp:cNvSpPr/>
      </dsp:nvSpPr>
      <dsp:spPr>
        <a:xfrm>
          <a:off x="7118" y="2655450"/>
          <a:ext cx="3074483" cy="986866"/>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rtl="0">
            <a:lnSpc>
              <a:spcPct val="90000"/>
            </a:lnSpc>
            <a:spcBef>
              <a:spcPct val="0"/>
            </a:spcBef>
            <a:spcAft>
              <a:spcPct val="35000"/>
            </a:spcAft>
          </a:pPr>
          <a:r>
            <a:rPr lang="es-EC" sz="1400" kern="1200" smtClean="0"/>
            <a:t>Selección de la técnica de modelado</a:t>
          </a:r>
          <a:endParaRPr lang="es-EC" sz="1400" kern="1200"/>
        </a:p>
      </dsp:txBody>
      <dsp:txXfrm>
        <a:off x="7118" y="2655450"/>
        <a:ext cx="2165129" cy="986866"/>
      </dsp:txXfrm>
    </dsp:sp>
    <dsp:sp modelId="{8022C451-A135-4C13-A538-A4A4024BA62E}">
      <dsp:nvSpPr>
        <dsp:cNvPr id="0" name=""/>
        <dsp:cNvSpPr/>
      </dsp:nvSpPr>
      <dsp:spPr>
        <a:xfrm>
          <a:off x="2259220" y="2812204"/>
          <a:ext cx="1076069" cy="1076069"/>
        </a:xfrm>
        <a:prstGeom prst="ellipse">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E9879-6245-47A0-9222-D23306A95013}">
      <dsp:nvSpPr>
        <dsp:cNvPr id="0" name=""/>
        <dsp:cNvSpPr/>
      </dsp:nvSpPr>
      <dsp:spPr>
        <a:xfrm>
          <a:off x="3601878" y="360412"/>
          <a:ext cx="3074483" cy="229503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6144868"/>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s-ES" sz="1400" b="1" kern="1200" dirty="0" smtClean="0"/>
            <a:t>MORBILIDAD</a:t>
          </a:r>
          <a:endParaRPr lang="es-EC" sz="1400" b="1" kern="1200" dirty="0"/>
        </a:p>
        <a:p>
          <a:pPr marL="114300" lvl="1" indent="-114300" algn="l" defTabSz="622300">
            <a:lnSpc>
              <a:spcPct val="90000"/>
            </a:lnSpc>
            <a:spcBef>
              <a:spcPct val="0"/>
            </a:spcBef>
            <a:spcAft>
              <a:spcPct val="15000"/>
            </a:spcAft>
            <a:buChar char="••"/>
          </a:pPr>
          <a:r>
            <a:rPr lang="es-EC" sz="1400" kern="1200" dirty="0" smtClean="0"/>
            <a:t>Lista especial de tabulación para la morbilidad de 298 causas de CIE10</a:t>
          </a:r>
          <a:endParaRPr lang="es-ES" sz="1400" kern="1200" dirty="0"/>
        </a:p>
        <a:p>
          <a:pPr marL="114300" lvl="1" indent="-114300" algn="l" defTabSz="622300">
            <a:lnSpc>
              <a:spcPct val="90000"/>
            </a:lnSpc>
            <a:spcBef>
              <a:spcPct val="0"/>
            </a:spcBef>
            <a:spcAft>
              <a:spcPct val="15000"/>
            </a:spcAft>
            <a:buChar char="••"/>
          </a:pPr>
          <a:r>
            <a:rPr lang="es-EC" sz="1400" kern="1200" dirty="0" smtClean="0"/>
            <a:t>Año de egreso del paciente</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b="1" kern="1200" dirty="0" smtClean="0"/>
            <a:t>MORTALIDAD</a:t>
          </a:r>
          <a:endParaRPr lang="es-ES" sz="1400" b="1" kern="1200" dirty="0"/>
        </a:p>
        <a:p>
          <a:pPr marL="114300" lvl="1" indent="-114300" algn="l" defTabSz="622300">
            <a:lnSpc>
              <a:spcPct val="90000"/>
            </a:lnSpc>
            <a:spcBef>
              <a:spcPct val="0"/>
            </a:spcBef>
            <a:spcAft>
              <a:spcPct val="15000"/>
            </a:spcAft>
            <a:buChar char="••"/>
          </a:pPr>
          <a:r>
            <a:rPr lang="es-ES" sz="1400" kern="1200" dirty="0" smtClean="0"/>
            <a:t>Lista corta de 99 causas de defunción del CIE10.</a:t>
          </a:r>
          <a:endParaRPr lang="es-ES" sz="1400" kern="1200" dirty="0"/>
        </a:p>
        <a:p>
          <a:pPr marL="114300" lvl="1" indent="-114300" algn="l" defTabSz="622300">
            <a:lnSpc>
              <a:spcPct val="90000"/>
            </a:lnSpc>
            <a:spcBef>
              <a:spcPct val="0"/>
            </a:spcBef>
            <a:spcAft>
              <a:spcPct val="15000"/>
            </a:spcAft>
            <a:buChar char="••"/>
          </a:pPr>
          <a:r>
            <a:rPr lang="es-ES" sz="1400" kern="1200" dirty="0" smtClean="0"/>
            <a:t>Año de fallecimiento</a:t>
          </a:r>
          <a:endParaRPr lang="es-ES" sz="1400" kern="1200" dirty="0"/>
        </a:p>
      </dsp:txBody>
      <dsp:txXfrm>
        <a:off x="3655653" y="414187"/>
        <a:ext cx="2966933" cy="2241262"/>
      </dsp:txXfrm>
    </dsp:sp>
    <dsp:sp modelId="{72073C45-1A23-4BB1-ADEA-A50C524C3A91}">
      <dsp:nvSpPr>
        <dsp:cNvPr id="0" name=""/>
        <dsp:cNvSpPr/>
      </dsp:nvSpPr>
      <dsp:spPr>
        <a:xfrm>
          <a:off x="3601878" y="2655450"/>
          <a:ext cx="3074483" cy="986866"/>
        </a:xfrm>
        <a:prstGeom prst="rect">
          <a:avLst/>
        </a:prstGeom>
        <a:solidFill>
          <a:schemeClr val="accent4">
            <a:hueOff val="6144868"/>
            <a:satOff val="0"/>
            <a:lumOff val="0"/>
            <a:alphaOff val="0"/>
          </a:schemeClr>
        </a:solidFill>
        <a:ln w="15875" cap="flat" cmpd="sng" algn="ctr">
          <a:solidFill>
            <a:schemeClr val="accent4">
              <a:hueOff val="6144868"/>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rtl="0">
            <a:lnSpc>
              <a:spcPct val="90000"/>
            </a:lnSpc>
            <a:spcBef>
              <a:spcPct val="0"/>
            </a:spcBef>
            <a:spcAft>
              <a:spcPct val="35000"/>
            </a:spcAft>
          </a:pPr>
          <a:r>
            <a:rPr lang="es-EC" sz="1400" kern="1200" dirty="0" smtClean="0"/>
            <a:t>Selección de atributos para el análisis del algoritmo y construcción del modelo</a:t>
          </a:r>
          <a:endParaRPr lang="es-EC" sz="1400" kern="1200" dirty="0"/>
        </a:p>
      </dsp:txBody>
      <dsp:txXfrm>
        <a:off x="3601878" y="2655450"/>
        <a:ext cx="2165129" cy="986866"/>
      </dsp:txXfrm>
    </dsp:sp>
    <dsp:sp modelId="{2EA63B51-D2E1-4E17-B07C-8B3382512449}">
      <dsp:nvSpPr>
        <dsp:cNvPr id="0" name=""/>
        <dsp:cNvSpPr/>
      </dsp:nvSpPr>
      <dsp:spPr>
        <a:xfrm>
          <a:off x="5853980" y="2812204"/>
          <a:ext cx="1076069" cy="1076069"/>
        </a:xfrm>
        <a:prstGeom prst="ellipse">
          <a:avLst/>
        </a:prstGeom>
        <a:solidFill>
          <a:schemeClr val="accent4">
            <a:tint val="40000"/>
            <a:alpha val="90000"/>
            <a:hueOff val="6446695"/>
            <a:satOff val="0"/>
            <a:lumOff val="0"/>
            <a:alphaOff val="0"/>
          </a:schemeClr>
        </a:solidFill>
        <a:ln w="15875" cap="flat" cmpd="sng" algn="ctr">
          <a:solidFill>
            <a:schemeClr val="accent4">
              <a:tint val="40000"/>
              <a:alpha val="90000"/>
              <a:hueOff val="6446695"/>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16E104-D5A4-4F55-B872-9B6EAE23B5F2}">
      <dsp:nvSpPr>
        <dsp:cNvPr id="0" name=""/>
        <dsp:cNvSpPr/>
      </dsp:nvSpPr>
      <dsp:spPr>
        <a:xfrm>
          <a:off x="7196639" y="360412"/>
          <a:ext cx="3074483" cy="229503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12289737"/>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Al evaluar un modelo en Tableau, los posibles valores jerárquicos que se pueden encontrar son: Aceptar, Bueno y Pobre. En este caso todos los modelos tanto de morbilidad como de mortalidad son aceptables.</a:t>
          </a:r>
          <a:endParaRPr lang="es-EC" sz="1600" kern="1200" dirty="0"/>
        </a:p>
      </dsp:txBody>
      <dsp:txXfrm>
        <a:off x="7250414" y="414187"/>
        <a:ext cx="2966933" cy="2241262"/>
      </dsp:txXfrm>
    </dsp:sp>
    <dsp:sp modelId="{A8457901-44CF-4310-A3FD-29C4732BDB5E}">
      <dsp:nvSpPr>
        <dsp:cNvPr id="0" name=""/>
        <dsp:cNvSpPr/>
      </dsp:nvSpPr>
      <dsp:spPr>
        <a:xfrm>
          <a:off x="7196639" y="2655450"/>
          <a:ext cx="3074483" cy="986866"/>
        </a:xfrm>
        <a:prstGeom prst="rect">
          <a:avLst/>
        </a:prstGeom>
        <a:solidFill>
          <a:schemeClr val="accent4">
            <a:hueOff val="12289737"/>
            <a:satOff val="0"/>
            <a:lumOff val="0"/>
            <a:alphaOff val="0"/>
          </a:schemeClr>
        </a:solidFill>
        <a:ln w="15875" cap="flat" cmpd="sng" algn="ctr">
          <a:solidFill>
            <a:schemeClr val="accent4">
              <a:hueOff val="12289737"/>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rtl="0">
            <a:lnSpc>
              <a:spcPct val="90000"/>
            </a:lnSpc>
            <a:spcBef>
              <a:spcPct val="0"/>
            </a:spcBef>
            <a:spcAft>
              <a:spcPct val="35000"/>
            </a:spcAft>
          </a:pPr>
          <a:r>
            <a:rPr lang="es-EC" sz="1400" kern="1200" dirty="0" smtClean="0"/>
            <a:t>Evaluación del modelo</a:t>
          </a:r>
          <a:endParaRPr lang="es-EC" sz="1400" kern="1200" dirty="0"/>
        </a:p>
      </dsp:txBody>
      <dsp:txXfrm>
        <a:off x="7196639" y="2655450"/>
        <a:ext cx="2165129" cy="986866"/>
      </dsp:txXfrm>
    </dsp:sp>
    <dsp:sp modelId="{A7E24B13-9CD6-4A45-9CF6-344245DD810B}">
      <dsp:nvSpPr>
        <dsp:cNvPr id="0" name=""/>
        <dsp:cNvSpPr/>
      </dsp:nvSpPr>
      <dsp:spPr>
        <a:xfrm>
          <a:off x="9448741" y="2812204"/>
          <a:ext cx="1076069" cy="1076069"/>
        </a:xfrm>
        <a:prstGeom prst="ellipse">
          <a:avLst/>
        </a:prstGeom>
        <a:solidFill>
          <a:schemeClr val="accent4">
            <a:tint val="40000"/>
            <a:alpha val="90000"/>
            <a:hueOff val="12893391"/>
            <a:satOff val="0"/>
            <a:lumOff val="0"/>
            <a:alphaOff val="0"/>
          </a:schemeClr>
        </a:solidFill>
        <a:ln w="15875" cap="flat" cmpd="sng" algn="ctr">
          <a:solidFill>
            <a:schemeClr val="accent4">
              <a:tint val="40000"/>
              <a:alpha val="90000"/>
              <a:hueOff val="12893391"/>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FDEDB-B98D-4099-8D49-4ABF6100EB8C}">
      <dsp:nvSpPr>
        <dsp:cNvPr id="0" name=""/>
        <dsp:cNvSpPr/>
      </dsp:nvSpPr>
      <dsp:spPr>
        <a:xfrm>
          <a:off x="0" y="0"/>
          <a:ext cx="1200329" cy="1200329"/>
        </a:xfrm>
        <a:prstGeom prst="pie">
          <a:avLst>
            <a:gd name="adj1" fmla="val 5400000"/>
            <a:gd name="adj2" fmla="val 16200000"/>
          </a:avLst>
        </a:prstGeom>
        <a:solidFill>
          <a:schemeClr val="accent6">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66197-233B-4128-BEC9-0295C72A66FB}">
      <dsp:nvSpPr>
        <dsp:cNvPr id="0" name=""/>
        <dsp:cNvSpPr/>
      </dsp:nvSpPr>
      <dsp:spPr>
        <a:xfrm>
          <a:off x="600164" y="0"/>
          <a:ext cx="8736355" cy="1200329"/>
        </a:xfrm>
        <a:prstGeom prst="rect">
          <a:avLst/>
        </a:prstGeom>
        <a:solidFill>
          <a:schemeClr val="lt1">
            <a:alpha val="90000"/>
            <a:hueOff val="0"/>
            <a:satOff val="0"/>
            <a:lumOff val="0"/>
            <a:alphaOff val="0"/>
          </a:schemeClr>
        </a:solidFill>
        <a:ln w="15875"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t>El servicio en la nube gratuito de Tableau Public permite visualizar de forma interactiva la investigación en el siguiente enlace: </a:t>
          </a:r>
        </a:p>
        <a:p>
          <a:pPr lvl="0" algn="l" defTabSz="622300" rtl="0">
            <a:lnSpc>
              <a:spcPct val="90000"/>
            </a:lnSpc>
            <a:spcBef>
              <a:spcPct val="0"/>
            </a:spcBef>
            <a:spcAft>
              <a:spcPct val="35000"/>
            </a:spcAft>
          </a:pPr>
          <a:r>
            <a:rPr lang="es-EC" sz="1400" kern="1200" dirty="0" smtClean="0"/>
            <a:t>https://public.tableau.com/profile/catalina2916#!/vizhome/PrevalenciadelaMorbimortalidaddeladultomayorecuatoriano/AdultoMayor</a:t>
          </a:r>
          <a:endParaRPr lang="es-EC" sz="1400" kern="1200" dirty="0"/>
        </a:p>
      </dsp:txBody>
      <dsp:txXfrm>
        <a:off x="600164" y="0"/>
        <a:ext cx="8736355" cy="12003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6640-6AC9-4806-8791-AB368A1D7F8B}" type="datetimeFigureOut">
              <a:rPr lang="es-EC" smtClean="0"/>
              <a:t>2/9/2020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9FF74-A607-464F-99EB-3FC1AB6420D5}" type="slidenum">
              <a:rPr lang="es-EC" smtClean="0"/>
              <a:t>‹Nº›</a:t>
            </a:fld>
            <a:endParaRPr lang="es-EC"/>
          </a:p>
        </p:txBody>
      </p:sp>
    </p:spTree>
    <p:extLst>
      <p:ext uri="{BB962C8B-B14F-4D97-AF65-F5344CB8AC3E}">
        <p14:creationId xmlns:p14="http://schemas.microsoft.com/office/powerpoint/2010/main" val="195352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ecuadorencifras.gob.ec/documentos/web-inec/Estadisticas_Sociales/Camas_Egresos_Hospitalarios/Cam_Egre_Hos_2019/Boletin%20tecnico%20ECEH_2019.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cuadorencifras.gob.ec/documentos/web-inec/Poblacion_y_Demografia/Defunciones_Generales_2019/Presentacion_EDG%20_2019.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949FF74-A607-464F-99EB-3FC1AB6420D5}" type="slidenum">
              <a:rPr lang="es-EC" smtClean="0"/>
              <a:t>1</a:t>
            </a:fld>
            <a:endParaRPr lang="es-EC"/>
          </a:p>
        </p:txBody>
      </p:sp>
    </p:spTree>
    <p:extLst>
      <p:ext uri="{BB962C8B-B14F-4D97-AF65-F5344CB8AC3E}">
        <p14:creationId xmlns:p14="http://schemas.microsoft.com/office/powerpoint/2010/main" val="307128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10</a:t>
            </a:fld>
            <a:endParaRPr lang="es-EC"/>
          </a:p>
        </p:txBody>
      </p:sp>
    </p:spTree>
    <p:extLst>
      <p:ext uri="{BB962C8B-B14F-4D97-AF65-F5344CB8AC3E}">
        <p14:creationId xmlns:p14="http://schemas.microsoft.com/office/powerpoint/2010/main" val="363454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11</a:t>
            </a:fld>
            <a:endParaRPr lang="es-EC"/>
          </a:p>
        </p:txBody>
      </p:sp>
    </p:spTree>
    <p:extLst>
      <p:ext uri="{BB962C8B-B14F-4D97-AF65-F5344CB8AC3E}">
        <p14:creationId xmlns:p14="http://schemas.microsoft.com/office/powerpoint/2010/main" val="115153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12</a:t>
            </a:fld>
            <a:endParaRPr lang="es-EC"/>
          </a:p>
        </p:txBody>
      </p:sp>
    </p:spTree>
    <p:extLst>
      <p:ext uri="{BB962C8B-B14F-4D97-AF65-F5344CB8AC3E}">
        <p14:creationId xmlns:p14="http://schemas.microsoft.com/office/powerpoint/2010/main" val="82663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spc="20" dirty="0" smtClean="0">
                <a:latin typeface="Arial" panose="020B0604020202020204" pitchFamily="34" charset="0"/>
                <a:ea typeface="Times New Roman" panose="02020603050405020304" pitchFamily="18" charset="0"/>
              </a:rPr>
              <a:t>Análisis </a:t>
            </a:r>
            <a:r>
              <a:rPr lang="es-EC" sz="1200" spc="20" smtClean="0">
                <a:latin typeface="Arial" panose="020B0604020202020204" pitchFamily="34" charset="0"/>
                <a:ea typeface="Times New Roman" panose="02020603050405020304" pitchFamily="18" charset="0"/>
              </a:rPr>
              <a:t>y pronóstico</a:t>
            </a:r>
          </a:p>
          <a:p>
            <a:pPr lvl="0"/>
            <a:r>
              <a:rPr lang="es-EC" sz="1200" b="1" kern="1200" smtClean="0">
                <a:solidFill>
                  <a:schemeClr val="tx1"/>
                </a:solidFill>
                <a:effectLst/>
                <a:latin typeface="+mn-lt"/>
                <a:ea typeface="+mn-ea"/>
                <a:cs typeface="+mn-cs"/>
              </a:rPr>
              <a:t>serie temporal </a:t>
            </a:r>
            <a:r>
              <a:rPr lang="es-EC" sz="1200" kern="1200" smtClean="0">
                <a:solidFill>
                  <a:schemeClr val="tx1"/>
                </a:solidFill>
                <a:effectLst/>
                <a:latin typeface="+mn-lt"/>
                <a:ea typeface="+mn-ea"/>
                <a:cs typeface="+mn-cs"/>
              </a:rPr>
              <a:t>se puede definir como un conjunto ordenado de mediciones en un intervalo de tiempo</a:t>
            </a:r>
            <a:endParaRPr lang="es-ES" sz="1200" spc="20" dirty="0">
              <a:latin typeface="Arial" panose="020B0604020202020204" pitchFamily="34"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13</a:t>
            </a:fld>
            <a:endParaRPr lang="es-EC"/>
          </a:p>
        </p:txBody>
      </p:sp>
    </p:spTree>
    <p:extLst>
      <p:ext uri="{BB962C8B-B14F-4D97-AF65-F5344CB8AC3E}">
        <p14:creationId xmlns:p14="http://schemas.microsoft.com/office/powerpoint/2010/main" val="55025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Al efectuar la revisión </a:t>
            </a:r>
            <a:r>
              <a:rPr lang="es-EC" sz="1200" b="1" kern="1200" dirty="0" smtClean="0">
                <a:solidFill>
                  <a:schemeClr val="tx1"/>
                </a:solidFill>
                <a:effectLst/>
                <a:latin typeface="+mn-lt"/>
                <a:ea typeface="+mn-ea"/>
                <a:cs typeface="+mn-cs"/>
              </a:rPr>
              <a:t>inicial</a:t>
            </a:r>
            <a:r>
              <a:rPr lang="es-EC" sz="1200" kern="1200" dirty="0" smtClean="0">
                <a:solidFill>
                  <a:schemeClr val="tx1"/>
                </a:solidFill>
                <a:effectLst/>
                <a:latin typeface="+mn-lt"/>
                <a:ea typeface="+mn-ea"/>
                <a:cs typeface="+mn-cs"/>
              </a:rPr>
              <a:t> de literatura </a:t>
            </a:r>
            <a:r>
              <a:rPr lang="es-EC" sz="1200" b="1" kern="1200" dirty="0" smtClean="0">
                <a:solidFill>
                  <a:schemeClr val="tx1"/>
                </a:solidFill>
                <a:effectLst/>
                <a:latin typeface="+mn-lt"/>
                <a:ea typeface="+mn-ea"/>
                <a:cs typeface="+mn-cs"/>
              </a:rPr>
              <a:t>no se encuentra estudios</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específicos</a:t>
            </a:r>
            <a:r>
              <a:rPr lang="es-EC" sz="1200" kern="1200" dirty="0" smtClean="0">
                <a:solidFill>
                  <a:schemeClr val="tx1"/>
                </a:solidFill>
                <a:effectLst/>
                <a:latin typeface="+mn-lt"/>
                <a:ea typeface="+mn-ea"/>
                <a:cs typeface="+mn-cs"/>
              </a:rPr>
              <a:t> de la aplicación de series temporales en la identificación de patrones de comportamiento de la morbimortalidad del adulto mayor ecuatoriano, en forma general con respecto a la morbilidad y mortalidad se obtienen diferentes estudios</a:t>
            </a:r>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14</a:t>
            </a:fld>
            <a:endParaRPr lang="es-EC"/>
          </a:p>
        </p:txBody>
      </p:sp>
    </p:spTree>
    <p:extLst>
      <p:ext uri="{BB962C8B-B14F-4D97-AF65-F5344CB8AC3E}">
        <p14:creationId xmlns:p14="http://schemas.microsoft.com/office/powerpoint/2010/main" val="247632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b="1" dirty="0" smtClean="0">
                <a:solidFill>
                  <a:srgbClr val="17375E"/>
                </a:solidFill>
                <a:latin typeface="Arial"/>
                <a:cs typeface="Arial"/>
              </a:rPr>
              <a:t>Revisión inicial de literatura </a:t>
            </a:r>
            <a:endParaRPr lang="es-EC" sz="1200" spc="20" dirty="0" smtClean="0">
              <a:latin typeface="Arial" panose="020B0604020202020204" pitchFamily="34" charset="0"/>
              <a:ea typeface="Times New Roman" panose="02020603050405020304" pitchFamily="18" charset="0"/>
            </a:endParaRPr>
          </a:p>
          <a:p>
            <a:pPr lvl="0"/>
            <a:r>
              <a:rPr lang="es-EC" sz="1200" spc="20" dirty="0" smtClean="0">
                <a:latin typeface="Arial" panose="020B0604020202020204" pitchFamily="34" charset="0"/>
                <a:ea typeface="Times New Roman" panose="02020603050405020304" pitchFamily="18" charset="0"/>
              </a:rPr>
              <a:t>Análisis y pronóstico</a:t>
            </a:r>
            <a:endParaRPr lang="es-ES" sz="1200" spc="20" dirty="0">
              <a:latin typeface="Arial" panose="020B0604020202020204" pitchFamily="34"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15</a:t>
            </a:fld>
            <a:endParaRPr lang="es-EC"/>
          </a:p>
        </p:txBody>
      </p:sp>
    </p:spTree>
    <p:extLst>
      <p:ext uri="{BB962C8B-B14F-4D97-AF65-F5344CB8AC3E}">
        <p14:creationId xmlns:p14="http://schemas.microsoft.com/office/powerpoint/2010/main" val="12512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16</a:t>
            </a:fld>
            <a:endParaRPr lang="es-EC"/>
          </a:p>
        </p:txBody>
      </p:sp>
    </p:spTree>
    <p:extLst>
      <p:ext uri="{BB962C8B-B14F-4D97-AF65-F5344CB8AC3E}">
        <p14:creationId xmlns:p14="http://schemas.microsoft.com/office/powerpoint/2010/main" val="389331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17</a:t>
            </a:fld>
            <a:endParaRPr lang="es-EC"/>
          </a:p>
        </p:txBody>
      </p:sp>
    </p:spTree>
    <p:extLst>
      <p:ext uri="{BB962C8B-B14F-4D97-AF65-F5344CB8AC3E}">
        <p14:creationId xmlns:p14="http://schemas.microsoft.com/office/powerpoint/2010/main" val="603089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18</a:t>
            </a:fld>
            <a:endParaRPr lang="es-EC"/>
          </a:p>
        </p:txBody>
      </p:sp>
    </p:spTree>
    <p:extLst>
      <p:ext uri="{BB962C8B-B14F-4D97-AF65-F5344CB8AC3E}">
        <p14:creationId xmlns:p14="http://schemas.microsoft.com/office/powerpoint/2010/main" val="352167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19</a:t>
            </a:fld>
            <a:endParaRPr lang="es-EC"/>
          </a:p>
        </p:txBody>
      </p:sp>
    </p:spTree>
    <p:extLst>
      <p:ext uri="{BB962C8B-B14F-4D97-AF65-F5344CB8AC3E}">
        <p14:creationId xmlns:p14="http://schemas.microsoft.com/office/powerpoint/2010/main" val="323705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2</a:t>
            </a:fld>
            <a:endParaRPr lang="es-EC"/>
          </a:p>
        </p:txBody>
      </p:sp>
    </p:spTree>
    <p:extLst>
      <p:ext uri="{BB962C8B-B14F-4D97-AF65-F5344CB8AC3E}">
        <p14:creationId xmlns:p14="http://schemas.microsoft.com/office/powerpoint/2010/main" val="3138869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Cross Industry Standard Process for Data </a:t>
            </a:r>
            <a:r>
              <a:rPr lang="es-EC" sz="1200" kern="1200" dirty="0" err="1" smtClean="0">
                <a:solidFill>
                  <a:schemeClr val="tx1"/>
                </a:solidFill>
                <a:effectLst/>
                <a:latin typeface="+mn-lt"/>
                <a:ea typeface="+mn-ea"/>
                <a:cs typeface="+mn-cs"/>
              </a:rPr>
              <a:t>Mining</a:t>
            </a:r>
            <a:r>
              <a:rPr lang="es-EC" sz="1200" kern="1200" dirty="0" smtClean="0">
                <a:solidFill>
                  <a:schemeClr val="tx1"/>
                </a:solidFill>
                <a:effectLst/>
                <a:latin typeface="+mn-lt"/>
                <a:ea typeface="+mn-ea"/>
                <a:cs typeface="+mn-cs"/>
              </a:rPr>
              <a:t> en abreviatura CRISP-DM, es una metodología de minería de datos que proporciona una guía del ciclo de vida de un proyecto de análisis de datos y comprende 6 fases principales. Las fases I, II y III sirvieron de apoyo para el cumplimiento del OE2; la fase IV permitió la realización del OE3; y las fases V y VI propiciaron la ejecución del OE4</a:t>
            </a:r>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20</a:t>
            </a:fld>
            <a:endParaRPr lang="es-EC"/>
          </a:p>
        </p:txBody>
      </p:sp>
    </p:spTree>
    <p:extLst>
      <p:ext uri="{BB962C8B-B14F-4D97-AF65-F5344CB8AC3E}">
        <p14:creationId xmlns:p14="http://schemas.microsoft.com/office/powerpoint/2010/main" val="629346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SPSS .sav</a:t>
            </a:r>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21</a:t>
            </a:fld>
            <a:endParaRPr lang="es-EC"/>
          </a:p>
        </p:txBody>
      </p:sp>
    </p:spTree>
    <p:extLst>
      <p:ext uri="{BB962C8B-B14F-4D97-AF65-F5344CB8AC3E}">
        <p14:creationId xmlns:p14="http://schemas.microsoft.com/office/powerpoint/2010/main" val="2396401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22</a:t>
            </a:fld>
            <a:endParaRPr lang="es-EC"/>
          </a:p>
        </p:txBody>
      </p:sp>
    </p:spTree>
    <p:extLst>
      <p:ext uri="{BB962C8B-B14F-4D97-AF65-F5344CB8AC3E}">
        <p14:creationId xmlns:p14="http://schemas.microsoft.com/office/powerpoint/2010/main" val="197296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23</a:t>
            </a:fld>
            <a:endParaRPr lang="es-EC"/>
          </a:p>
        </p:txBody>
      </p:sp>
    </p:spTree>
    <p:extLst>
      <p:ext uri="{BB962C8B-B14F-4D97-AF65-F5344CB8AC3E}">
        <p14:creationId xmlns:p14="http://schemas.microsoft.com/office/powerpoint/2010/main" val="1500391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24</a:t>
            </a:fld>
            <a:endParaRPr lang="es-EC"/>
          </a:p>
        </p:txBody>
      </p:sp>
    </p:spTree>
    <p:extLst>
      <p:ext uri="{BB962C8B-B14F-4D97-AF65-F5344CB8AC3E}">
        <p14:creationId xmlns:p14="http://schemas.microsoft.com/office/powerpoint/2010/main" val="488975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25</a:t>
            </a:fld>
            <a:endParaRPr lang="es-EC"/>
          </a:p>
        </p:txBody>
      </p:sp>
    </p:spTree>
    <p:extLst>
      <p:ext uri="{BB962C8B-B14F-4D97-AF65-F5344CB8AC3E}">
        <p14:creationId xmlns:p14="http://schemas.microsoft.com/office/powerpoint/2010/main" val="3653305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26</a:t>
            </a:fld>
            <a:endParaRPr lang="es-EC"/>
          </a:p>
        </p:txBody>
      </p:sp>
    </p:spTree>
    <p:extLst>
      <p:ext uri="{BB962C8B-B14F-4D97-AF65-F5344CB8AC3E}">
        <p14:creationId xmlns:p14="http://schemas.microsoft.com/office/powerpoint/2010/main" val="1962246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27</a:t>
            </a:fld>
            <a:endParaRPr lang="es-EC"/>
          </a:p>
        </p:txBody>
      </p:sp>
    </p:spTree>
    <p:extLst>
      <p:ext uri="{BB962C8B-B14F-4D97-AF65-F5344CB8AC3E}">
        <p14:creationId xmlns:p14="http://schemas.microsoft.com/office/powerpoint/2010/main" val="49017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28</a:t>
            </a:fld>
            <a:endParaRPr lang="es-EC"/>
          </a:p>
        </p:txBody>
      </p:sp>
    </p:spTree>
    <p:extLst>
      <p:ext uri="{BB962C8B-B14F-4D97-AF65-F5344CB8AC3E}">
        <p14:creationId xmlns:p14="http://schemas.microsoft.com/office/powerpoint/2010/main" val="1495964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29</a:t>
            </a:fld>
            <a:endParaRPr lang="es-EC"/>
          </a:p>
        </p:txBody>
      </p:sp>
    </p:spTree>
    <p:extLst>
      <p:ext uri="{BB962C8B-B14F-4D97-AF65-F5344CB8AC3E}">
        <p14:creationId xmlns:p14="http://schemas.microsoft.com/office/powerpoint/2010/main" val="71171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0" dirty="0" smtClean="0">
                <a:solidFill>
                  <a:srgbClr val="FF0000"/>
                </a:solidFill>
                <a:latin typeface="Arial" panose="020B0604020202020204" pitchFamily="34" charset="0"/>
                <a:ea typeface="Times New Roman" panose="02020603050405020304" pitchFamily="18" charset="0"/>
              </a:rPr>
              <a:t>a nivel mundial</a:t>
            </a:r>
            <a:r>
              <a:rPr lang="es-EC" sz="1200" b="1" kern="1200" dirty="0" smtClean="0">
                <a:solidFill>
                  <a:schemeClr val="tx1"/>
                </a:solidFill>
                <a:effectLst/>
                <a:latin typeface="+mn-lt"/>
                <a:ea typeface="+mn-ea"/>
                <a:cs typeface="+mn-cs"/>
              </a:rPr>
              <a:t> </a:t>
            </a:r>
            <a:r>
              <a:rPr lang="es-EC" sz="1200" b="1" dirty="0" smtClean="0">
                <a:solidFill>
                  <a:srgbClr val="FF0000"/>
                </a:solidFill>
                <a:latin typeface="Arial" panose="020B0604020202020204" pitchFamily="34" charset="0"/>
                <a:ea typeface="Times New Roman" panose="02020603050405020304" pitchFamily="18" charset="0"/>
              </a:rPr>
              <a:t>Envejecimiento poblacional</a:t>
            </a:r>
            <a:endParaRPr lang="es-EC" sz="1200" b="0" dirty="0" smtClean="0">
              <a:solidFill>
                <a:srgbClr val="FF0000"/>
              </a:solidFill>
              <a:latin typeface="Arial" panose="020B0604020202020204" pitchFamily="34"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a:t>
            </a:r>
            <a:r>
              <a:rPr lang="es-EC" sz="1200" b="1" kern="1200" dirty="0" smtClean="0">
                <a:solidFill>
                  <a:schemeClr val="tx1"/>
                </a:solidFill>
                <a:effectLst/>
                <a:latin typeface="+mn-lt"/>
                <a:ea typeface="+mn-ea"/>
                <a:cs typeface="+mn-cs"/>
              </a:rPr>
              <a:t>2060 </a:t>
            </a:r>
            <a:r>
              <a:rPr lang="es-EC" sz="1200" b="0" kern="1200" dirty="0" smtClean="0">
                <a:solidFill>
                  <a:schemeClr val="tx1"/>
                </a:solidFill>
                <a:effectLst/>
                <a:latin typeface="+mn-lt"/>
                <a:ea typeface="+mn-ea"/>
                <a:cs typeface="+mn-cs"/>
              </a:rPr>
              <a:t>población envejecida </a:t>
            </a:r>
            <a:r>
              <a:rPr lang="es-EC" sz="1200" kern="1200" dirty="0" smtClean="0">
                <a:solidFill>
                  <a:schemeClr val="tx1"/>
                </a:solidFill>
                <a:effectLst/>
                <a:latin typeface="+mn-lt"/>
                <a:ea typeface="+mn-ea"/>
                <a:cs typeface="+mn-cs"/>
              </a:rPr>
              <a:t>Comisión - Económica para América Latina y el Caribe </a:t>
            </a:r>
            <a:r>
              <a:rPr lang="es-EC" sz="1200" b="1" dirty="0" smtClean="0">
                <a:solidFill>
                  <a:srgbClr val="FF0000"/>
                </a:solidFill>
                <a:latin typeface="Arial" panose="020B0604020202020204" pitchFamily="34" charset="0"/>
                <a:ea typeface="Times New Roman" panose="02020603050405020304" pitchFamily="18" charset="0"/>
              </a:rPr>
              <a:t>CEPAL</a:t>
            </a:r>
            <a:endParaRPr lang="es-EC"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dirty="0" err="1" smtClean="0">
                <a:solidFill>
                  <a:srgbClr val="FF0000"/>
                </a:solidFill>
                <a:latin typeface="Arial" panose="020B0604020202020204" pitchFamily="34" charset="0"/>
                <a:ea typeface="Times New Roman" panose="02020603050405020304" pitchFamily="18" charset="0"/>
              </a:rPr>
              <a:t>America</a:t>
            </a:r>
            <a:r>
              <a:rPr lang="es-EC" sz="1200" b="0" dirty="0" smtClean="0">
                <a:solidFill>
                  <a:srgbClr val="FF0000"/>
                </a:solidFill>
                <a:latin typeface="Arial" panose="020B0604020202020204" pitchFamily="34" charset="0"/>
                <a:ea typeface="Times New Roman" panose="02020603050405020304" pitchFamily="18" charset="0"/>
              </a:rPr>
              <a:t> Latina</a:t>
            </a:r>
            <a:endParaRPr lang="es-EC" sz="1200" b="0" dirty="0" smtClean="0">
              <a:solidFill>
                <a:srgbClr val="FF0000"/>
              </a:solidFill>
              <a:latin typeface="Times New Roman" panose="02020603050405020304" pitchFamily="18" charset="0"/>
              <a:ea typeface="Times New Roman" panose="02020603050405020304" pitchFamily="18" charset="0"/>
            </a:endParaRPr>
          </a:p>
          <a:p>
            <a:r>
              <a:rPr lang="es-EC" sz="1200" kern="1200" dirty="0" smtClean="0">
                <a:solidFill>
                  <a:schemeClr val="tx1"/>
                </a:solidFill>
                <a:effectLst/>
                <a:latin typeface="+mn-lt"/>
                <a:ea typeface="+mn-ea"/>
                <a:cs typeface="+mn-cs"/>
              </a:rPr>
              <a:t>solo 2 países seguirán presentando características de una </a:t>
            </a:r>
            <a:r>
              <a:rPr lang="es-EC" sz="1200" b="1" kern="1200" dirty="0" smtClean="0">
                <a:solidFill>
                  <a:schemeClr val="tx1"/>
                </a:solidFill>
                <a:effectLst/>
                <a:latin typeface="+mn-lt"/>
                <a:ea typeface="+mn-ea"/>
                <a:cs typeface="+mn-cs"/>
              </a:rPr>
              <a:t>sociedad juvenil </a:t>
            </a:r>
            <a:r>
              <a:rPr lang="es-EC" sz="1200" kern="1200" dirty="0" smtClean="0">
                <a:solidFill>
                  <a:schemeClr val="tx1"/>
                </a:solidFill>
                <a:effectLst/>
                <a:latin typeface="+mn-lt"/>
                <a:ea typeface="+mn-ea"/>
                <a:cs typeface="+mn-cs"/>
              </a:rPr>
              <a:t>(</a:t>
            </a:r>
            <a:r>
              <a:rPr lang="es-EC" sz="1200" b="1" kern="1200" dirty="0" smtClean="0">
                <a:solidFill>
                  <a:schemeClr val="tx1"/>
                </a:solidFill>
                <a:effectLst/>
                <a:latin typeface="+mn-lt"/>
                <a:ea typeface="+mn-ea"/>
                <a:cs typeface="+mn-cs"/>
              </a:rPr>
              <a:t>Guyana Francesa y Guatemala</a:t>
            </a:r>
            <a:r>
              <a:rPr lang="es-EC" sz="1200" kern="1200" dirty="0" smtClean="0">
                <a:solidFill>
                  <a:schemeClr val="tx1"/>
                </a:solidFill>
                <a:effectLst/>
                <a:latin typeface="+mn-lt"/>
                <a:ea typeface="+mn-ea"/>
                <a:cs typeface="+mn-cs"/>
              </a:rPr>
              <a:t>)</a:t>
            </a:r>
          </a:p>
          <a:p>
            <a:r>
              <a:rPr lang="es-EC" sz="1200" b="1" kern="1200" dirty="0" err="1" smtClean="0">
                <a:solidFill>
                  <a:schemeClr val="tx1"/>
                </a:solidFill>
                <a:effectLst/>
                <a:latin typeface="+mn-lt"/>
                <a:ea typeface="+mn-ea"/>
                <a:cs typeface="+mn-cs"/>
              </a:rPr>
              <a:t>Mayoria</a:t>
            </a:r>
            <a:r>
              <a:rPr lang="es-EC" sz="1200" b="1" kern="1200" dirty="0" smtClean="0">
                <a:solidFill>
                  <a:schemeClr val="tx1"/>
                </a:solidFill>
                <a:effectLst/>
                <a:latin typeface="+mn-lt"/>
                <a:ea typeface="+mn-ea"/>
                <a:cs typeface="+mn-cs"/>
              </a:rPr>
              <a:t> de los países</a:t>
            </a:r>
            <a:r>
              <a:rPr lang="es-EC" sz="1200" kern="1200" dirty="0" smtClean="0">
                <a:solidFill>
                  <a:schemeClr val="tx1"/>
                </a:solidFill>
                <a:effectLst/>
                <a:latin typeface="+mn-lt"/>
                <a:ea typeface="+mn-ea"/>
                <a:cs typeface="+mn-cs"/>
              </a:rPr>
              <a:t> de la región presentar una </a:t>
            </a:r>
            <a:r>
              <a:rPr lang="es-EC" sz="1200" b="1" kern="1200" dirty="0" smtClean="0">
                <a:solidFill>
                  <a:schemeClr val="tx1"/>
                </a:solidFill>
                <a:effectLst/>
                <a:latin typeface="+mn-lt"/>
                <a:ea typeface="+mn-ea"/>
                <a:cs typeface="+mn-cs"/>
              </a:rPr>
              <a:t>sociedad envejecida</a:t>
            </a:r>
          </a:p>
          <a:p>
            <a:endParaRPr lang="es-EC" b="1" dirty="0"/>
          </a:p>
        </p:txBody>
      </p:sp>
      <p:sp>
        <p:nvSpPr>
          <p:cNvPr id="4" name="Marcador de número de diapositiva 3"/>
          <p:cNvSpPr>
            <a:spLocks noGrp="1"/>
          </p:cNvSpPr>
          <p:nvPr>
            <p:ph type="sldNum" sz="quarter" idx="10"/>
          </p:nvPr>
        </p:nvSpPr>
        <p:spPr/>
        <p:txBody>
          <a:bodyPr/>
          <a:lstStyle/>
          <a:p>
            <a:fld id="{A949FF74-A607-464F-99EB-3FC1AB6420D5}" type="slidenum">
              <a:rPr lang="es-EC" smtClean="0"/>
              <a:t>3</a:t>
            </a:fld>
            <a:endParaRPr lang="es-EC"/>
          </a:p>
        </p:txBody>
      </p:sp>
    </p:spTree>
    <p:extLst>
      <p:ext uri="{BB962C8B-B14F-4D97-AF65-F5344CB8AC3E}">
        <p14:creationId xmlns:p14="http://schemas.microsoft.com/office/powerpoint/2010/main" val="1382862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30</a:t>
            </a:fld>
            <a:endParaRPr lang="es-EC"/>
          </a:p>
        </p:txBody>
      </p:sp>
    </p:spTree>
    <p:extLst>
      <p:ext uri="{BB962C8B-B14F-4D97-AF65-F5344CB8AC3E}">
        <p14:creationId xmlns:p14="http://schemas.microsoft.com/office/powerpoint/2010/main" val="263808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31</a:t>
            </a:fld>
            <a:endParaRPr lang="es-EC"/>
          </a:p>
        </p:txBody>
      </p:sp>
    </p:spTree>
    <p:extLst>
      <p:ext uri="{BB962C8B-B14F-4D97-AF65-F5344CB8AC3E}">
        <p14:creationId xmlns:p14="http://schemas.microsoft.com/office/powerpoint/2010/main" val="2129866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32</a:t>
            </a:fld>
            <a:endParaRPr lang="es-EC"/>
          </a:p>
        </p:txBody>
      </p:sp>
    </p:spTree>
    <p:extLst>
      <p:ext uri="{BB962C8B-B14F-4D97-AF65-F5344CB8AC3E}">
        <p14:creationId xmlns:p14="http://schemas.microsoft.com/office/powerpoint/2010/main" val="98325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33</a:t>
            </a:fld>
            <a:endParaRPr lang="es-EC"/>
          </a:p>
        </p:txBody>
      </p:sp>
    </p:spTree>
    <p:extLst>
      <p:ext uri="{BB962C8B-B14F-4D97-AF65-F5344CB8AC3E}">
        <p14:creationId xmlns:p14="http://schemas.microsoft.com/office/powerpoint/2010/main" val="1980285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34</a:t>
            </a:fld>
            <a:endParaRPr lang="es-EC"/>
          </a:p>
        </p:txBody>
      </p:sp>
    </p:spTree>
    <p:extLst>
      <p:ext uri="{BB962C8B-B14F-4D97-AF65-F5344CB8AC3E}">
        <p14:creationId xmlns:p14="http://schemas.microsoft.com/office/powerpoint/2010/main" val="332991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949FF74-A607-464F-99EB-3FC1AB6420D5}" type="slidenum">
              <a:rPr lang="es-EC" smtClean="0"/>
              <a:t>35</a:t>
            </a:fld>
            <a:endParaRPr lang="es-EC"/>
          </a:p>
        </p:txBody>
      </p:sp>
    </p:spTree>
    <p:extLst>
      <p:ext uri="{BB962C8B-B14F-4D97-AF65-F5344CB8AC3E}">
        <p14:creationId xmlns:p14="http://schemas.microsoft.com/office/powerpoint/2010/main" val="1913982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36</a:t>
            </a:fld>
            <a:endParaRPr lang="es-EC"/>
          </a:p>
        </p:txBody>
      </p:sp>
    </p:spTree>
    <p:extLst>
      <p:ext uri="{BB962C8B-B14F-4D97-AF65-F5344CB8AC3E}">
        <p14:creationId xmlns:p14="http://schemas.microsoft.com/office/powerpoint/2010/main" val="3816459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37</a:t>
            </a:fld>
            <a:endParaRPr lang="es-EC"/>
          </a:p>
        </p:txBody>
      </p:sp>
    </p:spTree>
    <p:extLst>
      <p:ext uri="{BB962C8B-B14F-4D97-AF65-F5344CB8AC3E}">
        <p14:creationId xmlns:p14="http://schemas.microsoft.com/office/powerpoint/2010/main" val="1474663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hlinkClick r:id="rId3"/>
              </a:rPr>
              <a:t>https://www.ecuadorencifras.gob.ec/documentos/web-inec/Estadisticas_Sociales/Camas_Egresos_Hospitalarios/Cam_Egre_Hos_2019/Boletin%20tecnico%20ECEH_2019.pdf</a:t>
            </a:r>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38</a:t>
            </a:fld>
            <a:endParaRPr lang="es-EC"/>
          </a:p>
        </p:txBody>
      </p:sp>
    </p:spTree>
    <p:extLst>
      <p:ext uri="{BB962C8B-B14F-4D97-AF65-F5344CB8AC3E}">
        <p14:creationId xmlns:p14="http://schemas.microsoft.com/office/powerpoint/2010/main" val="305424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39</a:t>
            </a:fld>
            <a:endParaRPr lang="es-EC"/>
          </a:p>
        </p:txBody>
      </p:sp>
    </p:spTree>
    <p:extLst>
      <p:ext uri="{BB962C8B-B14F-4D97-AF65-F5344CB8AC3E}">
        <p14:creationId xmlns:p14="http://schemas.microsoft.com/office/powerpoint/2010/main" val="94321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el Título II: Derechos, Capítulo Tercero, Art. 36. de dicha constitución se señala: </a:t>
            </a:r>
          </a:p>
          <a:p>
            <a:r>
              <a:rPr lang="es-EC" sz="1200" kern="1200" dirty="0" smtClean="0">
                <a:solidFill>
                  <a:schemeClr val="tx1"/>
                </a:solidFill>
                <a:effectLst/>
                <a:latin typeface="+mn-lt"/>
                <a:ea typeface="+mn-ea"/>
                <a:cs typeface="+mn-cs"/>
              </a:rPr>
              <a:t>…Se considerarán personas </a:t>
            </a:r>
            <a:r>
              <a:rPr lang="es-EC" sz="1200" b="1" kern="1200" dirty="0" smtClean="0">
                <a:solidFill>
                  <a:schemeClr val="tx1"/>
                </a:solidFill>
                <a:effectLst/>
                <a:latin typeface="+mn-lt"/>
                <a:ea typeface="+mn-ea"/>
                <a:cs typeface="+mn-cs"/>
              </a:rPr>
              <a:t>adultas mayores </a:t>
            </a:r>
            <a:r>
              <a:rPr lang="es-EC" sz="1200" kern="1200" dirty="0" smtClean="0">
                <a:solidFill>
                  <a:schemeClr val="tx1"/>
                </a:solidFill>
                <a:effectLst/>
                <a:latin typeface="+mn-lt"/>
                <a:ea typeface="+mn-ea"/>
                <a:cs typeface="+mn-cs"/>
              </a:rPr>
              <a:t>aquellas personas que hayan </a:t>
            </a:r>
            <a:r>
              <a:rPr lang="es-EC" sz="1200" b="1" kern="1200" dirty="0" smtClean="0">
                <a:solidFill>
                  <a:schemeClr val="tx1"/>
                </a:solidFill>
                <a:effectLst/>
                <a:latin typeface="+mn-lt"/>
                <a:ea typeface="+mn-ea"/>
                <a:cs typeface="+mn-cs"/>
              </a:rPr>
              <a:t>cumplido los sesenta y cinco años de edad</a:t>
            </a:r>
            <a:r>
              <a:rPr lang="es-EC" sz="1200" b="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Las personas adultas mayores recibirán atención prioritaria y especializada en los ámbitos público y privado, en especial en los campos de inclusión social y económica, y protección contra la violencia.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 pesar de existir la </a:t>
            </a:r>
            <a:r>
              <a:rPr lang="es-EC" sz="1200" b="1" kern="1200" dirty="0" smtClean="0">
                <a:solidFill>
                  <a:schemeClr val="tx1"/>
                </a:solidFill>
                <a:effectLst/>
                <a:latin typeface="+mn-lt"/>
                <a:ea typeface="+mn-ea"/>
                <a:cs typeface="+mn-cs"/>
              </a:rPr>
              <a:t>ley</a:t>
            </a:r>
            <a:r>
              <a:rPr lang="es-EC" sz="1200" kern="1200" dirty="0" smtClean="0">
                <a:solidFill>
                  <a:schemeClr val="tx1"/>
                </a:solidFill>
                <a:effectLst/>
                <a:latin typeface="+mn-lt"/>
                <a:ea typeface="+mn-ea"/>
                <a:cs typeface="+mn-cs"/>
              </a:rPr>
              <a:t> del </a:t>
            </a:r>
            <a:r>
              <a:rPr lang="es-EC" sz="1200" b="1" kern="1200" dirty="0" smtClean="0">
                <a:solidFill>
                  <a:schemeClr val="tx1"/>
                </a:solidFill>
                <a:effectLst/>
                <a:latin typeface="+mn-lt"/>
                <a:ea typeface="+mn-ea"/>
                <a:cs typeface="+mn-cs"/>
              </a:rPr>
              <a:t>adulto mayor</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políticas</a:t>
            </a:r>
            <a:r>
              <a:rPr lang="es-EC" sz="1200" kern="1200" dirty="0" smtClean="0">
                <a:solidFill>
                  <a:schemeClr val="tx1"/>
                </a:solidFill>
                <a:effectLst/>
                <a:latin typeface="+mn-lt"/>
                <a:ea typeface="+mn-ea"/>
                <a:cs typeface="+mn-cs"/>
              </a:rPr>
              <a:t> públicas y </a:t>
            </a:r>
            <a:r>
              <a:rPr lang="es-EC" sz="1200" b="1" kern="1200" dirty="0" smtClean="0">
                <a:solidFill>
                  <a:schemeClr val="tx1"/>
                </a:solidFill>
                <a:effectLst/>
                <a:latin typeface="+mn-lt"/>
                <a:ea typeface="+mn-ea"/>
                <a:cs typeface="+mn-cs"/>
              </a:rPr>
              <a:t>estrategias</a:t>
            </a:r>
            <a:r>
              <a:rPr lang="es-EC" sz="1200" kern="1200" dirty="0" smtClean="0">
                <a:solidFill>
                  <a:schemeClr val="tx1"/>
                </a:solidFill>
                <a:effectLst/>
                <a:latin typeface="+mn-lt"/>
                <a:ea typeface="+mn-ea"/>
                <a:cs typeface="+mn-cs"/>
              </a:rPr>
              <a:t> como </a:t>
            </a:r>
            <a:r>
              <a:rPr lang="es-EC" sz="1200" b="1" kern="1200" dirty="0" smtClean="0">
                <a:solidFill>
                  <a:schemeClr val="tx1"/>
                </a:solidFill>
                <a:effectLst/>
                <a:latin typeface="+mn-lt"/>
                <a:ea typeface="+mn-ea"/>
                <a:cs typeface="+mn-cs"/>
              </a:rPr>
              <a:t>Médico del Barrio y Mis Mejores Años, </a:t>
            </a:r>
            <a:r>
              <a:rPr lang="es-EC" sz="1200" kern="1200" dirty="0" smtClean="0">
                <a:solidFill>
                  <a:schemeClr val="tx1"/>
                </a:solidFill>
                <a:effectLst/>
                <a:latin typeface="+mn-lt"/>
                <a:ea typeface="+mn-ea"/>
                <a:cs typeface="+mn-cs"/>
              </a:rPr>
              <a:t>se </a:t>
            </a:r>
            <a:r>
              <a:rPr lang="es-EC" sz="1200" b="1" kern="1200" dirty="0" smtClean="0">
                <a:solidFill>
                  <a:schemeClr val="tx1"/>
                </a:solidFill>
                <a:effectLst/>
                <a:latin typeface="+mn-lt"/>
                <a:ea typeface="+mn-ea"/>
                <a:cs typeface="+mn-cs"/>
              </a:rPr>
              <a:t>vulnera</a:t>
            </a:r>
            <a:r>
              <a:rPr lang="es-EC" sz="1200" kern="1200" dirty="0" smtClean="0">
                <a:solidFill>
                  <a:schemeClr val="tx1"/>
                </a:solidFill>
                <a:effectLst/>
                <a:latin typeface="+mn-lt"/>
                <a:ea typeface="+mn-ea"/>
                <a:cs typeface="+mn-cs"/>
              </a:rPr>
              <a:t> los derechos </a:t>
            </a:r>
          </a:p>
          <a:p>
            <a:r>
              <a:rPr lang="es-EC" sz="1200" kern="1200" dirty="0" smtClean="0">
                <a:solidFill>
                  <a:schemeClr val="tx1"/>
                </a:solidFill>
                <a:effectLst/>
                <a:latin typeface="+mn-lt"/>
                <a:ea typeface="+mn-ea"/>
                <a:cs typeface="+mn-cs"/>
              </a:rPr>
              <a:t>(LOSEP) impone la edad de </a:t>
            </a:r>
            <a:r>
              <a:rPr lang="es-EC" sz="1200" b="1" kern="1200" dirty="0" smtClean="0">
                <a:solidFill>
                  <a:schemeClr val="tx1"/>
                </a:solidFill>
                <a:effectLst/>
                <a:latin typeface="+mn-lt"/>
                <a:ea typeface="+mn-ea"/>
                <a:cs typeface="+mn-cs"/>
              </a:rPr>
              <a:t>retiro forzoso</a:t>
            </a:r>
            <a:r>
              <a:rPr lang="es-EC" sz="1200" kern="1200" dirty="0" smtClean="0">
                <a:solidFill>
                  <a:schemeClr val="tx1"/>
                </a:solidFill>
                <a:effectLst/>
                <a:latin typeface="+mn-lt"/>
                <a:ea typeface="+mn-ea"/>
                <a:cs typeface="+mn-cs"/>
              </a:rPr>
              <a:t> del campo laboral, siendo los adultos mayores </a:t>
            </a:r>
            <a:r>
              <a:rPr lang="es-EC" sz="1200" b="1" kern="1200" dirty="0" smtClean="0">
                <a:solidFill>
                  <a:schemeClr val="tx1"/>
                </a:solidFill>
                <a:effectLst/>
                <a:latin typeface="+mn-lt"/>
                <a:ea typeface="+mn-ea"/>
                <a:cs typeface="+mn-cs"/>
              </a:rPr>
              <a:t>obligados </a:t>
            </a:r>
            <a:r>
              <a:rPr lang="es-EC" sz="1200" kern="1200" dirty="0" smtClean="0">
                <a:solidFill>
                  <a:schemeClr val="tx1"/>
                </a:solidFill>
                <a:effectLst/>
                <a:latin typeface="+mn-lt"/>
                <a:ea typeface="+mn-ea"/>
                <a:cs typeface="+mn-cs"/>
              </a:rPr>
              <a:t>a vender sus </a:t>
            </a:r>
            <a:r>
              <a:rPr lang="es-EC" sz="1200" b="1" kern="1200" dirty="0" smtClean="0">
                <a:solidFill>
                  <a:schemeClr val="tx1"/>
                </a:solidFill>
                <a:effectLst/>
                <a:latin typeface="+mn-lt"/>
                <a:ea typeface="+mn-ea"/>
                <a:cs typeface="+mn-cs"/>
              </a:rPr>
              <a:t>renuncias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latin typeface="Calibri Light" panose="020F0302020204030204" pitchFamily="34" charset="0"/>
              </a:rPr>
              <a:t>La carencia de ingresos económicos repercute en diferentes </a:t>
            </a:r>
            <a:r>
              <a:rPr lang="es-EC" sz="1200" b="1" dirty="0" smtClean="0">
                <a:latin typeface="Calibri Light" panose="020F0302020204030204" pitchFamily="34" charset="0"/>
              </a:rPr>
              <a:t>áreas</a:t>
            </a:r>
            <a:r>
              <a:rPr lang="es-EC" sz="1200" dirty="0" smtClean="0">
                <a:latin typeface="Calibri Light" panose="020F0302020204030204" pitchFamily="34" charset="0"/>
              </a:rPr>
              <a:t> como: salud, alimentación, seguridad social y vivienda.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costos indirectos </a:t>
            </a:r>
            <a:r>
              <a:rPr lang="es-EC" sz="1200" kern="1200" dirty="0" smtClean="0">
                <a:solidFill>
                  <a:schemeClr val="tx1"/>
                </a:solidFill>
                <a:effectLst/>
                <a:latin typeface="+mn-lt"/>
                <a:ea typeface="+mn-ea"/>
                <a:cs typeface="+mn-cs"/>
              </a:rPr>
              <a:t>como el costo de </a:t>
            </a:r>
            <a:r>
              <a:rPr lang="es-EC" sz="1200" b="1" kern="1200" dirty="0" smtClean="0">
                <a:solidFill>
                  <a:schemeClr val="tx1"/>
                </a:solidFill>
                <a:effectLst/>
                <a:latin typeface="+mn-lt"/>
                <a:ea typeface="+mn-ea"/>
                <a:cs typeface="+mn-cs"/>
              </a:rPr>
              <a:t>transporte </a:t>
            </a:r>
            <a:r>
              <a:rPr lang="es-EC" sz="1200" kern="1200" dirty="0" smtClean="0">
                <a:solidFill>
                  <a:schemeClr val="tx1"/>
                </a:solidFill>
                <a:effectLst/>
                <a:latin typeface="+mn-lt"/>
                <a:ea typeface="+mn-ea"/>
                <a:cs typeface="+mn-cs"/>
              </a:rPr>
              <a:t>(escasez de medios de transporte en los sectores rurales) y los </a:t>
            </a:r>
            <a:r>
              <a:rPr lang="es-EC" sz="1200" b="1" kern="1200" dirty="0" smtClean="0">
                <a:solidFill>
                  <a:schemeClr val="tx1"/>
                </a:solidFill>
                <a:effectLst/>
                <a:latin typeface="+mn-lt"/>
                <a:ea typeface="+mn-ea"/>
                <a:cs typeface="+mn-cs"/>
              </a:rPr>
              <a:t>medicamentos recetados </a:t>
            </a:r>
            <a:r>
              <a:rPr lang="es-EC" sz="1200" b="0" kern="1200" dirty="0" smtClean="0">
                <a:solidFill>
                  <a:schemeClr val="tx1"/>
                </a:solidFill>
                <a:effectLst/>
                <a:latin typeface="+mn-lt"/>
                <a:ea typeface="+mn-ea"/>
                <a:cs typeface="+mn-cs"/>
              </a:rPr>
              <a:t>no</a:t>
            </a:r>
            <a:r>
              <a:rPr lang="es-EC" sz="1200" b="0" kern="1200" baseline="0" dirty="0" smtClean="0">
                <a:solidFill>
                  <a:schemeClr val="tx1"/>
                </a:solidFill>
                <a:effectLst/>
                <a:latin typeface="+mn-lt"/>
                <a:ea typeface="+mn-ea"/>
                <a:cs typeface="+mn-cs"/>
              </a:rPr>
              <a:t> disponibles en hospitales</a:t>
            </a:r>
            <a:endParaRPr lang="es-EC" sz="1200" b="1" dirty="0" smtClean="0">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Encuesta Nacional de </a:t>
            </a:r>
            <a:r>
              <a:rPr lang="es-EC" sz="1200" b="1" kern="1200" dirty="0" smtClean="0">
                <a:solidFill>
                  <a:schemeClr val="tx1"/>
                </a:solidFill>
                <a:effectLst/>
                <a:latin typeface="+mn-lt"/>
                <a:ea typeface="+mn-ea"/>
                <a:cs typeface="+mn-cs"/>
              </a:rPr>
              <a:t>Empleo, Desempleo y Subempleo</a:t>
            </a:r>
            <a:r>
              <a:rPr lang="es-EC" sz="1200" kern="1200" dirty="0" smtClean="0">
                <a:solidFill>
                  <a:schemeClr val="tx1"/>
                </a:solidFill>
                <a:effectLst/>
                <a:latin typeface="+mn-lt"/>
                <a:ea typeface="+mn-ea"/>
                <a:cs typeface="+mn-cs"/>
              </a:rPr>
              <a:t> (ENEMDU)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dirty="0" smtClean="0"/>
              <a:t>sector privado con fines de lucro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smtClean="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a:t>
            </a:fld>
            <a:endParaRPr lang="es-EC"/>
          </a:p>
        </p:txBody>
      </p:sp>
    </p:spTree>
    <p:extLst>
      <p:ext uri="{BB962C8B-B14F-4D97-AF65-F5344CB8AC3E}">
        <p14:creationId xmlns:p14="http://schemas.microsoft.com/office/powerpoint/2010/main" val="3446194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40</a:t>
            </a:fld>
            <a:endParaRPr lang="es-EC"/>
          </a:p>
        </p:txBody>
      </p:sp>
    </p:spTree>
    <p:extLst>
      <p:ext uri="{BB962C8B-B14F-4D97-AF65-F5344CB8AC3E}">
        <p14:creationId xmlns:p14="http://schemas.microsoft.com/office/powerpoint/2010/main" val="1381885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hlinkClick r:id="rId3"/>
              </a:rPr>
              <a:t>https://www.ecuadorencifras.gob.ec/documentos/web-inec/Poblacion_y_Demografia/Defunciones_Generales_2019/Presentacion_EDG%20_2019.pdf</a:t>
            </a:r>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41</a:t>
            </a:fld>
            <a:endParaRPr lang="es-EC"/>
          </a:p>
        </p:txBody>
      </p:sp>
    </p:spTree>
    <p:extLst>
      <p:ext uri="{BB962C8B-B14F-4D97-AF65-F5344CB8AC3E}">
        <p14:creationId xmlns:p14="http://schemas.microsoft.com/office/powerpoint/2010/main" val="2389265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la evaluación de los resultados se consideraron la calidad del pronóstico usando el valor del error porcentual absoluto medio (MAPE), y en los modelos de regresión lineal, las medidas de calidad como la bondad del ajuste del modelo (es decir el valor p), y el coeficiente de determinación (R cuadrado). En referencia al pronóstico de la prevalencia de las tres principales causas de morbilidad del adulto mayor durante el 2019 y 2020 por cada 1000 pacientes egresados se obtiene valores aceptables con un R cuadrado igual a 0,962186 y una significancia de p &lt; 0,0001 </a:t>
            </a:r>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42</a:t>
            </a:fld>
            <a:endParaRPr lang="es-EC"/>
          </a:p>
        </p:txBody>
      </p:sp>
    </p:spTree>
    <p:extLst>
      <p:ext uri="{BB962C8B-B14F-4D97-AF65-F5344CB8AC3E}">
        <p14:creationId xmlns:p14="http://schemas.microsoft.com/office/powerpoint/2010/main" val="4235869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cuanto al pronóstico de la prevalencia de las tres principales causas de mortalidad del adulto mayor durante el 2019 y 2020 por cada 10000 habitantes, también se obtiene valores aceptables con un R cuadrado igual a 0,909904 y una significancia de p &lt;0,0001 </a:t>
            </a:r>
          </a:p>
          <a:p>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referencia a la hipótesis </a:t>
            </a:r>
            <a:r>
              <a:rPr lang="es-EC" sz="1200" i="1" kern="1200" dirty="0" smtClean="0">
                <a:solidFill>
                  <a:schemeClr val="tx1"/>
                </a:solidFill>
                <a:effectLst/>
                <a:latin typeface="+mn-lt"/>
                <a:ea typeface="+mn-ea"/>
                <a:cs typeface="+mn-cs"/>
              </a:rPr>
              <a:t>la creación del modelo de series temporales permitirá determinar el comportamiento de la morbimortalidad del adulto mayor ecuatoriano</a:t>
            </a:r>
            <a:r>
              <a:rPr lang="es-EC" sz="1200" kern="1200" dirty="0" smtClean="0">
                <a:solidFill>
                  <a:schemeClr val="tx1"/>
                </a:solidFill>
                <a:effectLst/>
                <a:latin typeface="+mn-lt"/>
                <a:ea typeface="+mn-ea"/>
                <a:cs typeface="+mn-cs"/>
              </a:rPr>
              <a:t>, fue demostrada, ya que los modelos creados tanto para la morbilidad como para la mortalidad proporcionan una prevalencia anual aceptable con un MAPE apropiado entre 19,30% y 3,00% inferior al 20%, con una bondad de ajuste significativa p&lt;0,0001, y un considerable coeficiente de determinación </a:t>
            </a:r>
            <a:r>
              <a:rPr lang="es-MX" sz="1200" kern="1200" dirty="0" smtClean="0">
                <a:solidFill>
                  <a:schemeClr val="tx1"/>
                </a:solidFill>
                <a:effectLst/>
                <a:latin typeface="+mn-lt"/>
                <a:ea typeface="+mn-ea"/>
                <a:cs typeface="+mn-cs"/>
              </a:rPr>
              <a:t>R </a:t>
            </a:r>
            <a:r>
              <a:rPr lang="es-EC" sz="1200" kern="1200" dirty="0" smtClean="0">
                <a:solidFill>
                  <a:schemeClr val="tx1"/>
                </a:solidFill>
                <a:effectLst/>
                <a:latin typeface="+mn-lt"/>
                <a:ea typeface="+mn-ea"/>
                <a:cs typeface="+mn-cs"/>
              </a:rPr>
              <a:t>igual a </a:t>
            </a:r>
            <a:r>
              <a:rPr lang="es-MX" sz="1200" kern="1200" dirty="0" smtClean="0">
                <a:solidFill>
                  <a:schemeClr val="tx1"/>
                </a:solidFill>
                <a:effectLst/>
                <a:latin typeface="+mn-lt"/>
                <a:ea typeface="+mn-ea"/>
                <a:cs typeface="+mn-cs"/>
              </a:rPr>
              <a:t>0,9.</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43</a:t>
            </a:fld>
            <a:endParaRPr lang="es-EC"/>
          </a:p>
        </p:txBody>
      </p:sp>
    </p:spTree>
    <p:extLst>
      <p:ext uri="{BB962C8B-B14F-4D97-AF65-F5344CB8AC3E}">
        <p14:creationId xmlns:p14="http://schemas.microsoft.com/office/powerpoint/2010/main" val="407901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cuanto al pronóstico de la prevalencia de las tres principales causas de mortalidad del adulto mayor durante el 2019 y 2020 por cada 10000 habitantes, también se obtiene valores aceptables con un R cuadrado igual a 0,909904 y una significancia de p &lt;0,0001 </a:t>
            </a:r>
          </a:p>
          <a:p>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referencia a la hipótesis </a:t>
            </a:r>
            <a:r>
              <a:rPr lang="es-EC" sz="1200" i="1" kern="1200" dirty="0" smtClean="0">
                <a:solidFill>
                  <a:schemeClr val="tx1"/>
                </a:solidFill>
                <a:effectLst/>
                <a:latin typeface="+mn-lt"/>
                <a:ea typeface="+mn-ea"/>
                <a:cs typeface="+mn-cs"/>
              </a:rPr>
              <a:t>la creación del modelo de series temporales permitirá determinar el comportamiento de la morbimortalidad del adulto mayor ecuatoriano</a:t>
            </a:r>
            <a:r>
              <a:rPr lang="es-EC" sz="1200" kern="1200" dirty="0" smtClean="0">
                <a:solidFill>
                  <a:schemeClr val="tx1"/>
                </a:solidFill>
                <a:effectLst/>
                <a:latin typeface="+mn-lt"/>
                <a:ea typeface="+mn-ea"/>
                <a:cs typeface="+mn-cs"/>
              </a:rPr>
              <a:t>, fue demostrada, ya que los modelos creados tanto para la morbilidad como para la mortalidad proporcionan una prevalencia anual aceptable con un MAPE apropiado entre 19,30% y 3,00% inferior al 20%, con una bondad de ajuste significativa p&lt;0,0001, y un considerable coeficiente de determinación </a:t>
            </a:r>
            <a:r>
              <a:rPr lang="es-MX" sz="1200" kern="1200" dirty="0" smtClean="0">
                <a:solidFill>
                  <a:schemeClr val="tx1"/>
                </a:solidFill>
                <a:effectLst/>
                <a:latin typeface="+mn-lt"/>
                <a:ea typeface="+mn-ea"/>
                <a:cs typeface="+mn-cs"/>
              </a:rPr>
              <a:t>R </a:t>
            </a:r>
            <a:r>
              <a:rPr lang="es-EC" sz="1200" kern="1200" dirty="0" smtClean="0">
                <a:solidFill>
                  <a:schemeClr val="tx1"/>
                </a:solidFill>
                <a:effectLst/>
                <a:latin typeface="+mn-lt"/>
                <a:ea typeface="+mn-ea"/>
                <a:cs typeface="+mn-cs"/>
              </a:rPr>
              <a:t>igual a </a:t>
            </a:r>
            <a:r>
              <a:rPr lang="es-MX" sz="1200" kern="1200" dirty="0" smtClean="0">
                <a:solidFill>
                  <a:schemeClr val="tx1"/>
                </a:solidFill>
                <a:effectLst/>
                <a:latin typeface="+mn-lt"/>
                <a:ea typeface="+mn-ea"/>
                <a:cs typeface="+mn-cs"/>
              </a:rPr>
              <a:t>0,9.</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44</a:t>
            </a:fld>
            <a:endParaRPr lang="es-EC"/>
          </a:p>
        </p:txBody>
      </p:sp>
    </p:spTree>
    <p:extLst>
      <p:ext uri="{BB962C8B-B14F-4D97-AF65-F5344CB8AC3E}">
        <p14:creationId xmlns:p14="http://schemas.microsoft.com/office/powerpoint/2010/main" val="3822472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cuanto al pronóstico de la prevalencia de las tres principales causas de mortalidad del adulto mayor durante el 2019 y 2020 por cada 10000 habitantes, también se obtiene valores aceptables con un R cuadrado igual a 0,909904 y una significancia de p &lt;0,0001 </a:t>
            </a:r>
          </a:p>
          <a:p>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referencia a la hipótesis </a:t>
            </a:r>
            <a:r>
              <a:rPr lang="es-EC" sz="1200" i="1" kern="1200" dirty="0" smtClean="0">
                <a:solidFill>
                  <a:schemeClr val="tx1"/>
                </a:solidFill>
                <a:effectLst/>
                <a:latin typeface="+mn-lt"/>
                <a:ea typeface="+mn-ea"/>
                <a:cs typeface="+mn-cs"/>
              </a:rPr>
              <a:t>la creación del modelo de series temporales permitirá determinar el comportamiento de la morbimortalidad del adulto mayor ecuatoriano</a:t>
            </a:r>
            <a:r>
              <a:rPr lang="es-EC" sz="1200" kern="1200" dirty="0" smtClean="0">
                <a:solidFill>
                  <a:schemeClr val="tx1"/>
                </a:solidFill>
                <a:effectLst/>
                <a:latin typeface="+mn-lt"/>
                <a:ea typeface="+mn-ea"/>
                <a:cs typeface="+mn-cs"/>
              </a:rPr>
              <a:t>, fue demostrada, ya que los modelos creados tanto para la morbilidad como para la mortalidad proporcionan una prevalencia anual aceptable con un MAPE apropiado entre 19,30% y 3,00% inferior al 20%, con una bondad de ajuste significativa p&lt;0,0001, y un considerable coeficiente de determinación </a:t>
            </a:r>
            <a:r>
              <a:rPr lang="es-MX" sz="1200" kern="1200" dirty="0" smtClean="0">
                <a:solidFill>
                  <a:schemeClr val="tx1"/>
                </a:solidFill>
                <a:effectLst/>
                <a:latin typeface="+mn-lt"/>
                <a:ea typeface="+mn-ea"/>
                <a:cs typeface="+mn-cs"/>
              </a:rPr>
              <a:t>R </a:t>
            </a:r>
            <a:r>
              <a:rPr lang="es-EC" sz="1200" kern="1200" dirty="0" smtClean="0">
                <a:solidFill>
                  <a:schemeClr val="tx1"/>
                </a:solidFill>
                <a:effectLst/>
                <a:latin typeface="+mn-lt"/>
                <a:ea typeface="+mn-ea"/>
                <a:cs typeface="+mn-cs"/>
              </a:rPr>
              <a:t>igual a </a:t>
            </a:r>
            <a:r>
              <a:rPr lang="es-MX" sz="1200" kern="1200" dirty="0" smtClean="0">
                <a:solidFill>
                  <a:schemeClr val="tx1"/>
                </a:solidFill>
                <a:effectLst/>
                <a:latin typeface="+mn-lt"/>
                <a:ea typeface="+mn-ea"/>
                <a:cs typeface="+mn-cs"/>
              </a:rPr>
              <a:t>0,9.</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45</a:t>
            </a:fld>
            <a:endParaRPr lang="es-EC"/>
          </a:p>
        </p:txBody>
      </p:sp>
    </p:spTree>
    <p:extLst>
      <p:ext uri="{BB962C8B-B14F-4D97-AF65-F5344CB8AC3E}">
        <p14:creationId xmlns:p14="http://schemas.microsoft.com/office/powerpoint/2010/main" val="3104867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46</a:t>
            </a:fld>
            <a:endParaRPr lang="es-EC"/>
          </a:p>
        </p:txBody>
      </p:sp>
    </p:spTree>
    <p:extLst>
      <p:ext uri="{BB962C8B-B14F-4D97-AF65-F5344CB8AC3E}">
        <p14:creationId xmlns:p14="http://schemas.microsoft.com/office/powerpoint/2010/main" val="1649993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47</a:t>
            </a:fld>
            <a:endParaRPr lang="es-EC"/>
          </a:p>
        </p:txBody>
      </p:sp>
    </p:spTree>
    <p:extLst>
      <p:ext uri="{BB962C8B-B14F-4D97-AF65-F5344CB8AC3E}">
        <p14:creationId xmlns:p14="http://schemas.microsoft.com/office/powerpoint/2010/main" val="3756274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48</a:t>
            </a:fld>
            <a:endParaRPr lang="es-EC"/>
          </a:p>
        </p:txBody>
      </p:sp>
    </p:spTree>
    <p:extLst>
      <p:ext uri="{BB962C8B-B14F-4D97-AF65-F5344CB8AC3E}">
        <p14:creationId xmlns:p14="http://schemas.microsoft.com/office/powerpoint/2010/main" val="4279399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49</a:t>
            </a:fld>
            <a:endParaRPr lang="es-EC"/>
          </a:p>
        </p:txBody>
      </p:sp>
    </p:spTree>
    <p:extLst>
      <p:ext uri="{BB962C8B-B14F-4D97-AF65-F5344CB8AC3E}">
        <p14:creationId xmlns:p14="http://schemas.microsoft.com/office/powerpoint/2010/main" val="121843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5</a:t>
            </a:fld>
            <a:endParaRPr lang="es-EC"/>
          </a:p>
        </p:txBody>
      </p:sp>
    </p:spTree>
    <p:extLst>
      <p:ext uri="{BB962C8B-B14F-4D97-AF65-F5344CB8AC3E}">
        <p14:creationId xmlns:p14="http://schemas.microsoft.com/office/powerpoint/2010/main" val="29090616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50</a:t>
            </a:fld>
            <a:endParaRPr lang="es-EC"/>
          </a:p>
        </p:txBody>
      </p:sp>
    </p:spTree>
    <p:extLst>
      <p:ext uri="{BB962C8B-B14F-4D97-AF65-F5344CB8AC3E}">
        <p14:creationId xmlns:p14="http://schemas.microsoft.com/office/powerpoint/2010/main" val="4004650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b="0" i="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51</a:t>
            </a:fld>
            <a:endParaRPr lang="es-EC"/>
          </a:p>
        </p:txBody>
      </p:sp>
    </p:spTree>
    <p:extLst>
      <p:ext uri="{BB962C8B-B14F-4D97-AF65-F5344CB8AC3E}">
        <p14:creationId xmlns:p14="http://schemas.microsoft.com/office/powerpoint/2010/main" val="619843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52</a:t>
            </a:fld>
            <a:endParaRPr lang="es-EC"/>
          </a:p>
        </p:txBody>
      </p:sp>
    </p:spTree>
    <p:extLst>
      <p:ext uri="{BB962C8B-B14F-4D97-AF65-F5344CB8AC3E}">
        <p14:creationId xmlns:p14="http://schemas.microsoft.com/office/powerpoint/2010/main" val="3979949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53</a:t>
            </a:fld>
            <a:endParaRPr lang="es-EC"/>
          </a:p>
        </p:txBody>
      </p:sp>
    </p:spTree>
    <p:extLst>
      <p:ext uri="{BB962C8B-B14F-4D97-AF65-F5344CB8AC3E}">
        <p14:creationId xmlns:p14="http://schemas.microsoft.com/office/powerpoint/2010/main" val="160869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6</a:t>
            </a:fld>
            <a:endParaRPr lang="es-EC"/>
          </a:p>
        </p:txBody>
      </p:sp>
    </p:spTree>
    <p:extLst>
      <p:ext uri="{BB962C8B-B14F-4D97-AF65-F5344CB8AC3E}">
        <p14:creationId xmlns:p14="http://schemas.microsoft.com/office/powerpoint/2010/main" val="106680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49FF74-A607-464F-99EB-3FC1AB6420D5}" type="slidenum">
              <a:rPr lang="es-EC" smtClean="0"/>
              <a:t>7</a:t>
            </a:fld>
            <a:endParaRPr lang="es-EC"/>
          </a:p>
        </p:txBody>
      </p:sp>
    </p:spTree>
    <p:extLst>
      <p:ext uri="{BB962C8B-B14F-4D97-AF65-F5344CB8AC3E}">
        <p14:creationId xmlns:p14="http://schemas.microsoft.com/office/powerpoint/2010/main" val="356268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8</a:t>
            </a:fld>
            <a:endParaRPr lang="es-EC"/>
          </a:p>
        </p:txBody>
      </p:sp>
    </p:spTree>
    <p:extLst>
      <p:ext uri="{BB962C8B-B14F-4D97-AF65-F5344CB8AC3E}">
        <p14:creationId xmlns:p14="http://schemas.microsoft.com/office/powerpoint/2010/main" val="412289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9</a:t>
            </a:fld>
            <a:endParaRPr lang="es-EC"/>
          </a:p>
        </p:txBody>
      </p:sp>
    </p:spTree>
    <p:extLst>
      <p:ext uri="{BB962C8B-B14F-4D97-AF65-F5344CB8AC3E}">
        <p14:creationId xmlns:p14="http://schemas.microsoft.com/office/powerpoint/2010/main" val="309107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9/2/2020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330" y="1641996"/>
            <a:ext cx="7841897" cy="710213"/>
          </a:xfrm>
        </p:spPr>
        <p:txBody>
          <a:bodyPr lIns="0" tIns="0" rIns="0" bIns="0" anchor="b"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cap="all">
                <a:solidFill>
                  <a:schemeClr val="tx2">
                    <a:lumMod val="75000"/>
                  </a:schemeClr>
                </a:solidFill>
                <a:latin typeface="Arial"/>
                <a:cs typeface="Arial"/>
              </a:defRPr>
            </a:lvl1pPr>
          </a:lstStyle>
          <a:p>
            <a:pPr lvl="0"/>
            <a:r>
              <a:rPr lang="en-US" dirty="0" smtClean="0"/>
              <a:t>Section slide</a:t>
            </a:r>
            <a:br>
              <a:rPr lang="en-US" dirty="0" smtClean="0"/>
            </a:br>
            <a:endParaRPr lang="en-US" dirty="0"/>
          </a:p>
        </p:txBody>
      </p:sp>
      <p:pic>
        <p:nvPicPr>
          <p:cNvPr id="5" name="Picture 4"/>
          <p:cNvPicPr>
            <a:picLocks noChangeAspect="1"/>
          </p:cNvPicPr>
          <p:nvPr userDrawn="1"/>
        </p:nvPicPr>
        <p:blipFill>
          <a:blip r:embed="rId2"/>
          <a:stretch>
            <a:fillRect/>
          </a:stretch>
        </p:blipFill>
        <p:spPr>
          <a:xfrm>
            <a:off x="-121920" y="2248891"/>
            <a:ext cx="12415520" cy="5738829"/>
          </a:xfrm>
          <a:prstGeom prst="rect">
            <a:avLst/>
          </a:prstGeom>
        </p:spPr>
      </p:pic>
    </p:spTree>
    <p:extLst>
      <p:ext uri="{BB962C8B-B14F-4D97-AF65-F5344CB8AC3E}">
        <p14:creationId xmlns:p14="http://schemas.microsoft.com/office/powerpoint/2010/main" val="35449792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55BA285-9698-1B45-8319-D90A8C63F150}"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9/2/2020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1CFCDFD-B4CF-A241-8D71-E814B10BEAF4}" type="datetimeFigureOut">
              <a:rPr lang="en-US" dirty="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9/2/2020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28A0092B-C50C-407E-A947-70E740481C1C}">
                <a14:useLocalDpi xmlns:a14="http://schemas.microsoft.com/office/drawing/2010/main"/>
              </a:ext>
            </a:extLst>
          </a:blip>
          <a:srcRect b="-2848"/>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9/2/2020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4.xml"/><Relationship Id="rId14" Type="http://schemas.microsoft.com/office/2007/relationships/diagramDrawing" Target="../diagrams/drawing5.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7.xml"/><Relationship Id="rId13" Type="http://schemas.microsoft.com/office/2007/relationships/hdphoto" Target="../media/hdphoto2.wdp"/><Relationship Id="rId3" Type="http://schemas.openxmlformats.org/officeDocument/2006/relationships/image" Target="../media/image4.png"/><Relationship Id="rId7" Type="http://schemas.openxmlformats.org/officeDocument/2006/relationships/diagramQuickStyle" Target="../diagrams/quickStyle7.xml"/><Relationship Id="rId12"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image" Target="../media/image32.png"/><Relationship Id="rId5" Type="http://schemas.openxmlformats.org/officeDocument/2006/relationships/diagramData" Target="../diagrams/data7.xml"/><Relationship Id="rId10" Type="http://schemas.openxmlformats.org/officeDocument/2006/relationships/image" Target="../media/image31.png"/><Relationship Id="rId4" Type="http://schemas.openxmlformats.org/officeDocument/2006/relationships/image" Target="../media/image6.png"/><Relationship Id="rId9" Type="http://schemas.microsoft.com/office/2007/relationships/diagramDrawing" Target="../diagrams/drawing7.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6.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3.png"/><Relationship Id="rId5" Type="http://schemas.microsoft.com/office/2007/relationships/hdphoto" Target="../media/hdphoto6.wdp"/><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9.wdp"/><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8.wdp"/><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10.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10.wdp"/><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image" Target="../media/image26.png"/><Relationship Id="rId5" Type="http://schemas.openxmlformats.org/officeDocument/2006/relationships/diagramLayout" Target="../diagrams/layout9.xml"/><Relationship Id="rId10" Type="http://schemas.openxmlformats.org/officeDocument/2006/relationships/image" Target="../media/image11.png"/><Relationship Id="rId4" Type="http://schemas.openxmlformats.org/officeDocument/2006/relationships/diagramData" Target="../diagrams/data9.xml"/><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5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58.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7" name="object 27"/>
          <p:cNvSpPr txBox="1"/>
          <p:nvPr/>
        </p:nvSpPr>
        <p:spPr>
          <a:xfrm>
            <a:off x="1123406" y="4570941"/>
            <a:ext cx="9986554" cy="1541448"/>
          </a:xfrm>
          <a:prstGeom prst="rect">
            <a:avLst/>
          </a:prstGeom>
        </p:spPr>
        <p:txBody>
          <a:bodyPr vert="horz" wrap="square" lIns="0" tIns="12700" rIns="0" bIns="0" rtlCol="0">
            <a:spAutoFit/>
          </a:bodyPr>
          <a:lstStyle/>
          <a:p>
            <a:pPr algn="ctr">
              <a:lnSpc>
                <a:spcPct val="100000"/>
              </a:lnSpc>
              <a:spcBef>
                <a:spcPts val="100"/>
              </a:spcBef>
            </a:pPr>
            <a:r>
              <a:rPr lang="es-EC" sz="2400" b="1" dirty="0" smtClean="0">
                <a:latin typeface="Century Gothic"/>
                <a:cs typeface="Century Gothic"/>
              </a:rPr>
              <a:t>Autora: </a:t>
            </a:r>
            <a:r>
              <a:rPr lang="es-EC" sz="2400" dirty="0" smtClean="0">
                <a:latin typeface="Century Gothic"/>
                <a:cs typeface="Century Gothic"/>
              </a:rPr>
              <a:t>Ing</a:t>
            </a:r>
            <a:r>
              <a:rPr lang="es-EC" sz="2400" dirty="0">
                <a:latin typeface="Century Gothic"/>
                <a:cs typeface="Century Gothic"/>
              </a:rPr>
              <a:t>. Malacatus Morocho, Juana Catalina</a:t>
            </a:r>
          </a:p>
          <a:p>
            <a:pPr algn="ctr">
              <a:lnSpc>
                <a:spcPct val="100000"/>
              </a:lnSpc>
              <a:spcBef>
                <a:spcPts val="100"/>
              </a:spcBef>
            </a:pPr>
            <a:endParaRPr lang="es-EC" sz="1200" dirty="0" smtClean="0">
              <a:latin typeface="Century Gothic"/>
              <a:cs typeface="Century Gothic"/>
            </a:endParaRPr>
          </a:p>
          <a:p>
            <a:pPr algn="ctr">
              <a:lnSpc>
                <a:spcPct val="100000"/>
              </a:lnSpc>
              <a:spcBef>
                <a:spcPts val="100"/>
              </a:spcBef>
            </a:pPr>
            <a:r>
              <a:rPr lang="es-EC" sz="2400" b="1" dirty="0" smtClean="0">
                <a:latin typeface="Century Gothic"/>
                <a:cs typeface="Century Gothic"/>
              </a:rPr>
              <a:t>Director</a:t>
            </a:r>
            <a:r>
              <a:rPr lang="es-EC" sz="2400" b="1" dirty="0">
                <a:latin typeface="Century Gothic"/>
                <a:cs typeface="Century Gothic"/>
              </a:rPr>
              <a:t>: </a:t>
            </a:r>
            <a:r>
              <a:rPr lang="es-EC" sz="2400" dirty="0">
                <a:latin typeface="Century Gothic"/>
                <a:cs typeface="Century Gothic"/>
              </a:rPr>
              <a:t>Msc. Coral </a:t>
            </a:r>
            <a:r>
              <a:rPr lang="es-EC" sz="2400" dirty="0" err="1">
                <a:latin typeface="Century Gothic"/>
                <a:cs typeface="Century Gothic"/>
              </a:rPr>
              <a:t>Coral</a:t>
            </a:r>
            <a:r>
              <a:rPr lang="es-EC" sz="2400" dirty="0">
                <a:latin typeface="Century Gothic"/>
                <a:cs typeface="Century Gothic"/>
              </a:rPr>
              <a:t>, Henry Ramiro </a:t>
            </a:r>
          </a:p>
          <a:p>
            <a:pPr algn="ctr">
              <a:lnSpc>
                <a:spcPct val="100000"/>
              </a:lnSpc>
              <a:spcBef>
                <a:spcPts val="100"/>
              </a:spcBef>
            </a:pPr>
            <a:endParaRPr lang="es-EC" sz="1200" dirty="0">
              <a:latin typeface="Century Gothic"/>
              <a:cs typeface="Century Gothic"/>
            </a:endParaRPr>
          </a:p>
          <a:p>
            <a:pPr algn="ctr">
              <a:lnSpc>
                <a:spcPct val="100000"/>
              </a:lnSpc>
              <a:spcBef>
                <a:spcPts val="100"/>
              </a:spcBef>
            </a:pPr>
            <a:r>
              <a:rPr lang="es-EC" sz="2400" dirty="0" smtClean="0">
                <a:latin typeface="Century Gothic"/>
                <a:cs typeface="Century Gothic"/>
              </a:rPr>
              <a:t>Sangolquí, Agosto 2020</a:t>
            </a:r>
            <a:endParaRPr sz="2400" dirty="0">
              <a:latin typeface="Century Gothic"/>
              <a:cs typeface="Century Gothic"/>
            </a:endParaRPr>
          </a:p>
        </p:txBody>
      </p:sp>
      <p:sp>
        <p:nvSpPr>
          <p:cNvPr id="28" name="object 28"/>
          <p:cNvSpPr txBox="1"/>
          <p:nvPr/>
        </p:nvSpPr>
        <p:spPr>
          <a:xfrm>
            <a:off x="762000" y="1676400"/>
            <a:ext cx="10723958" cy="2477601"/>
          </a:xfrm>
          <a:prstGeom prst="rect">
            <a:avLst/>
          </a:prstGeom>
        </p:spPr>
        <p:txBody>
          <a:bodyPr vert="horz" wrap="square" lIns="0" tIns="12700" rIns="0" bIns="0" rtlCol="0">
            <a:spAutoFit/>
          </a:bodyPr>
          <a:lstStyle/>
          <a:p>
            <a:pPr marL="12700" algn="ctr">
              <a:lnSpc>
                <a:spcPct val="100000"/>
              </a:lnSpc>
              <a:spcBef>
                <a:spcPts val="100"/>
              </a:spcBef>
            </a:pPr>
            <a:r>
              <a:rPr lang="es-EC" sz="2400" dirty="0" smtClean="0">
                <a:latin typeface="Century Gothic"/>
                <a:cs typeface="Century Gothic"/>
              </a:rPr>
              <a:t>DEPARTAMENTO </a:t>
            </a:r>
            <a:r>
              <a:rPr lang="es-EC" sz="2400" dirty="0">
                <a:latin typeface="Century Gothic"/>
                <a:cs typeface="Century Gothic"/>
              </a:rPr>
              <a:t>DE CIENCIAS DE LA COMPUTACIÓN </a:t>
            </a:r>
          </a:p>
          <a:p>
            <a:pPr marL="12700" algn="ctr">
              <a:lnSpc>
                <a:spcPct val="100000"/>
              </a:lnSpc>
              <a:spcBef>
                <a:spcPts val="100"/>
              </a:spcBef>
            </a:pPr>
            <a:r>
              <a:rPr lang="es-EC" sz="2400" dirty="0" smtClean="0">
                <a:latin typeface="Century Gothic"/>
                <a:cs typeface="Century Gothic"/>
              </a:rPr>
              <a:t>CARRERA </a:t>
            </a:r>
            <a:r>
              <a:rPr lang="es-EC" sz="2400" dirty="0">
                <a:latin typeface="Century Gothic"/>
                <a:cs typeface="Century Gothic"/>
              </a:rPr>
              <a:t>DE TECNOLOGÍA EN COMPUTACIÓN </a:t>
            </a:r>
            <a:endParaRPr lang="es-EC" sz="2400" dirty="0" smtClean="0">
              <a:latin typeface="Century Gothic"/>
              <a:cs typeface="Century Gothic"/>
            </a:endParaRPr>
          </a:p>
          <a:p>
            <a:pPr marL="12700" algn="ctr">
              <a:lnSpc>
                <a:spcPct val="100000"/>
              </a:lnSpc>
              <a:spcBef>
                <a:spcPts val="100"/>
              </a:spcBef>
            </a:pPr>
            <a:endParaRPr lang="es-EC" sz="1200" dirty="0" smtClean="0">
              <a:latin typeface="Century Gothic"/>
              <a:cs typeface="Century Gothic"/>
            </a:endParaRPr>
          </a:p>
          <a:p>
            <a:pPr marL="12700" algn="ctr">
              <a:lnSpc>
                <a:spcPct val="100000"/>
              </a:lnSpc>
              <a:spcBef>
                <a:spcPts val="100"/>
              </a:spcBef>
            </a:pPr>
            <a:r>
              <a:rPr lang="es-EC" sz="2000" dirty="0">
                <a:latin typeface="Century Gothic"/>
                <a:cs typeface="Century Gothic"/>
              </a:rPr>
              <a:t>TRABAJO DE TITULACIÓN, PREVIO A LA OBTENCIÓN DEL TÍTULO DE MAGISTER EN </a:t>
            </a:r>
            <a:r>
              <a:rPr lang="es-EC" sz="2000" dirty="0" smtClean="0">
                <a:latin typeface="Century Gothic"/>
                <a:cs typeface="Century Gothic"/>
              </a:rPr>
              <a:t>GESTIÓN </a:t>
            </a:r>
            <a:r>
              <a:rPr lang="es-EC" sz="2000" dirty="0">
                <a:latin typeface="Century Gothic"/>
                <a:cs typeface="Century Gothic"/>
              </a:rPr>
              <a:t>DE SISTEMAS DE </a:t>
            </a:r>
            <a:r>
              <a:rPr lang="es-EC" sz="2000" dirty="0" smtClean="0">
                <a:latin typeface="Century Gothic"/>
                <a:cs typeface="Century Gothic"/>
              </a:rPr>
              <a:t>INFORMACIÓN </a:t>
            </a:r>
            <a:r>
              <a:rPr lang="es-EC" sz="2000" dirty="0">
                <a:latin typeface="Century Gothic"/>
                <a:cs typeface="Century Gothic"/>
              </a:rPr>
              <a:t>E INTELIGENCIA DE </a:t>
            </a:r>
            <a:r>
              <a:rPr lang="es-EC" sz="2000" dirty="0" smtClean="0">
                <a:latin typeface="Century Gothic"/>
                <a:cs typeface="Century Gothic"/>
              </a:rPr>
              <a:t>NEGOCIOS</a:t>
            </a:r>
          </a:p>
          <a:p>
            <a:pPr marL="12700" algn="ctr">
              <a:lnSpc>
                <a:spcPct val="100000"/>
              </a:lnSpc>
              <a:spcBef>
                <a:spcPts val="100"/>
              </a:spcBef>
            </a:pPr>
            <a:endParaRPr lang="es-EC" sz="1400" dirty="0">
              <a:latin typeface="Century Gothic"/>
              <a:cs typeface="Century Gothic"/>
            </a:endParaRPr>
          </a:p>
          <a:p>
            <a:pPr marL="12700" algn="ctr">
              <a:spcBef>
                <a:spcPts val="100"/>
              </a:spcBef>
            </a:pPr>
            <a:r>
              <a:rPr lang="es-EC" sz="2000" b="1" spc="-5" dirty="0" smtClean="0">
                <a:solidFill>
                  <a:srgbClr val="17375E"/>
                </a:solidFill>
                <a:latin typeface="Century Gothic"/>
                <a:cs typeface="Century Gothic"/>
              </a:rPr>
              <a:t>TEMA: </a:t>
            </a:r>
            <a:r>
              <a:rPr lang="es-EC" sz="2000" b="1" spc="-5" dirty="0">
                <a:solidFill>
                  <a:srgbClr val="17375E"/>
                </a:solidFill>
                <a:latin typeface="Century Gothic"/>
                <a:cs typeface="Century Gothic"/>
              </a:rPr>
              <a:t>DESARROLLO DE UN MODELO DE FLUJOS DE DATOS QUE PERMITA IDENTIFICAR EL COMPORTAMIENTO DE LA MORBIMORTALIDAD DEL ADULTO MAYOR ECUATORIANO</a:t>
            </a:r>
            <a:endParaRPr sz="2800" dirty="0">
              <a:latin typeface="Century Gothic"/>
              <a:cs typeface="Century Gothic"/>
            </a:endParaRPr>
          </a:p>
        </p:txBody>
      </p:sp>
      <p:pic>
        <p:nvPicPr>
          <p:cNvPr id="1028" name="Picture 4" descr="Image result for ESP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4328" y="152400"/>
            <a:ext cx="5239843" cy="135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6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29474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9305"/>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Solución</a:t>
            </a: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584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124505" y="-30314"/>
            <a:ext cx="9520237" cy="1058862"/>
          </a:xfrm>
        </p:spPr>
        <p:txBody>
          <a:bodyPr>
            <a:normAutofit/>
          </a:bodyPr>
          <a:lstStyle/>
          <a:p>
            <a:r>
              <a:rPr lang="es-EC" b="1" u="none" kern="1200" dirty="0" smtClean="0">
                <a:solidFill>
                  <a:srgbClr val="17375E"/>
                </a:solidFill>
                <a:latin typeface="Arial"/>
                <a:cs typeface="Arial"/>
              </a:rPr>
              <a:t> Hipótesis</a:t>
            </a:r>
            <a:endParaRPr lang="es-EC" b="1" u="none" kern="1200" dirty="0">
              <a:solidFill>
                <a:srgbClr val="17375E"/>
              </a:solidFill>
              <a:latin typeface="Arial"/>
              <a:cs typeface="Arial"/>
            </a:endParaRPr>
          </a:p>
        </p:txBody>
      </p:sp>
      <p:sp>
        <p:nvSpPr>
          <p:cNvPr id="20" name="TextBox 4"/>
          <p:cNvSpPr txBox="1"/>
          <p:nvPr/>
        </p:nvSpPr>
        <p:spPr>
          <a:xfrm>
            <a:off x="288388" y="1338153"/>
            <a:ext cx="11658601" cy="892552"/>
          </a:xfrm>
          <a:prstGeom prst="rect">
            <a:avLst/>
          </a:prstGeom>
          <a:noFill/>
        </p:spPr>
        <p:txBody>
          <a:bodyPr wrap="square" rtlCol="0">
            <a:spAutoFit/>
          </a:bodyPr>
          <a:lstStyle/>
          <a:p>
            <a:pPr algn="just"/>
            <a:r>
              <a:rPr lang="es-EC" sz="2600" b="1" dirty="0">
                <a:solidFill>
                  <a:srgbClr val="000000"/>
                </a:solidFill>
                <a:latin typeface="Arial" panose="020B0604020202020204" pitchFamily="34" charset="0"/>
                <a:ea typeface="Calibri" panose="020F0502020204030204" pitchFamily="34" charset="0"/>
                <a:cs typeface="Arial" panose="020B0604020202020204" pitchFamily="34" charset="0"/>
              </a:rPr>
              <a:t>La creación del modelo de series temporales permitirá determinar el comportamiento de la morbimortalidad del adulto mayor </a:t>
            </a:r>
            <a:r>
              <a:rPr lang="es-EC" sz="2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ecuatoriano.</a:t>
            </a:r>
            <a:endParaRPr lang="es-EC" dirty="0">
              <a:solidFill>
                <a:srgbClr val="000000"/>
              </a:solidFill>
              <a:latin typeface="Times New Roman" panose="02020603050405020304" pitchFamily="18" charset="0"/>
              <a:ea typeface="Calibri" panose="020F0502020204030204" pitchFamily="34" charset="0"/>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7"/>
          <p:cNvSpPr/>
          <p:nvPr/>
        </p:nvSpPr>
        <p:spPr>
          <a:xfrm>
            <a:off x="0" y="3106421"/>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8"/>
          <p:cNvSpPr/>
          <p:nvPr/>
        </p:nvSpPr>
        <p:spPr>
          <a:xfrm>
            <a:off x="0" y="312420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12" name="Título 4"/>
          <p:cNvSpPr txBox="1">
            <a:spLocks/>
          </p:cNvSpPr>
          <p:nvPr/>
        </p:nvSpPr>
        <p:spPr>
          <a:xfrm>
            <a:off x="288388" y="2608303"/>
            <a:ext cx="11207147" cy="369332"/>
          </a:xfrm>
          <a:prstGeom prst="rect">
            <a:avLst/>
          </a:prstGeom>
        </p:spPr>
        <p:txBody>
          <a:bodyPr wrap="square" lIns="0" tIns="0" rIns="0" bIns="0">
            <a:spAutoFit/>
          </a:bodyPr>
          <a:lstStyle>
            <a:lvl1pPr>
              <a:defRPr sz="2400" b="0" i="0" u="sng">
                <a:solidFill>
                  <a:schemeClr val="tx1"/>
                </a:solidFill>
                <a:latin typeface="Century Gothic"/>
                <a:ea typeface="+mj-ea"/>
                <a:cs typeface="Century Gothic"/>
              </a:defRPr>
            </a:lvl1pPr>
          </a:lstStyle>
          <a:p>
            <a:r>
              <a:rPr lang="es-EC" b="1" u="none" kern="1200" dirty="0" smtClean="0">
                <a:solidFill>
                  <a:srgbClr val="17375E"/>
                </a:solidFill>
                <a:latin typeface="Arial"/>
                <a:cs typeface="Arial"/>
              </a:rPr>
              <a:t> Alcance</a:t>
            </a:r>
            <a:endParaRPr lang="es-EC" b="1" u="none" kern="1200" dirty="0">
              <a:solidFill>
                <a:srgbClr val="17375E"/>
              </a:solidFill>
              <a:latin typeface="Arial"/>
              <a:cs typeface="Arial"/>
            </a:endParaRPr>
          </a:p>
        </p:txBody>
      </p:sp>
      <p:sp>
        <p:nvSpPr>
          <p:cNvPr id="2" name="Rectángulo 1"/>
          <p:cNvSpPr/>
          <p:nvPr/>
        </p:nvSpPr>
        <p:spPr>
          <a:xfrm>
            <a:off x="288388" y="3106421"/>
            <a:ext cx="11430001" cy="3693319"/>
          </a:xfrm>
          <a:prstGeom prst="rect">
            <a:avLst/>
          </a:prstGeom>
        </p:spPr>
        <p:txBody>
          <a:bodyPr wrap="square">
            <a:spAutoFit/>
          </a:bodyPr>
          <a:lstStyle/>
          <a:p>
            <a:r>
              <a:rPr lang="es-EC" dirty="0" smtClean="0">
                <a:latin typeface="Arial" panose="020B0604020202020204" pitchFamily="34" charset="0"/>
                <a:cs typeface="Arial" panose="020B0604020202020204" pitchFamily="34" charset="0"/>
              </a:rPr>
              <a:t>Utilizar </a:t>
            </a:r>
            <a:r>
              <a:rPr lang="es-EC" dirty="0">
                <a:latin typeface="Arial" panose="020B0604020202020204" pitchFamily="34" charset="0"/>
                <a:cs typeface="Arial" panose="020B0604020202020204" pitchFamily="34" charset="0"/>
              </a:rPr>
              <a:t>la información histórica que ofrece el INEC enfocada en estadísticas anuales de egresos hospitalarios así como los informes de las defunciones generales a nivel nacional durante el período </a:t>
            </a:r>
            <a:r>
              <a:rPr lang="es-EC" dirty="0" smtClean="0">
                <a:latin typeface="Arial" panose="020B0604020202020204" pitchFamily="34" charset="0"/>
                <a:cs typeface="Arial" panose="020B0604020202020204" pitchFamily="34" charset="0"/>
              </a:rPr>
              <a:t>2011-2018.</a:t>
            </a:r>
          </a:p>
          <a:p>
            <a:endParaRPr lang="en-US" dirty="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Análisis de información y selección de la </a:t>
            </a:r>
            <a:r>
              <a:rPr lang="es-EC" b="1" dirty="0">
                <a:latin typeface="Arial" panose="020B0604020202020204" pitchFamily="34" charset="0"/>
                <a:cs typeface="Arial" panose="020B0604020202020204" pitchFamily="34" charset="0"/>
              </a:rPr>
              <a:t>herramienta más propicia</a:t>
            </a:r>
            <a:r>
              <a:rPr lang="es-EC" dirty="0">
                <a:latin typeface="Arial" panose="020B0604020202020204" pitchFamily="34" charset="0"/>
                <a:cs typeface="Arial" panose="020B0604020202020204" pitchFamily="34" charset="0"/>
              </a:rPr>
              <a:t> para realizar </a:t>
            </a:r>
            <a:r>
              <a:rPr lang="es-EC" dirty="0" smtClean="0">
                <a:latin typeface="Arial" panose="020B0604020202020204" pitchFamily="34" charset="0"/>
                <a:cs typeface="Arial" panose="020B0604020202020204" pitchFamily="34" charset="0"/>
              </a:rPr>
              <a:t>el </a:t>
            </a:r>
            <a:r>
              <a:rPr lang="es-EC" dirty="0">
                <a:latin typeface="Arial" panose="020B0604020202020204" pitchFamily="34" charset="0"/>
                <a:cs typeface="Arial" panose="020B0604020202020204" pitchFamily="34" charset="0"/>
              </a:rPr>
              <a:t>proceso de </a:t>
            </a:r>
            <a:r>
              <a:rPr lang="es-EC" dirty="0" smtClean="0">
                <a:latin typeface="Arial" panose="020B0604020202020204" pitchFamily="34" charset="0"/>
                <a:cs typeface="Arial" panose="020B0604020202020204" pitchFamily="34" charset="0"/>
              </a:rPr>
              <a:t>ETL y modelado.</a:t>
            </a:r>
          </a:p>
          <a:p>
            <a:endParaRPr lang="es-EC" dirty="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Pronosticar </a:t>
            </a:r>
            <a:r>
              <a:rPr lang="es-EC" dirty="0">
                <a:latin typeface="Arial" panose="020B0604020202020204" pitchFamily="34" charset="0"/>
                <a:cs typeface="Arial" panose="020B0604020202020204" pitchFamily="34" charset="0"/>
              </a:rPr>
              <a:t>la prevalencia de las tres principales causas de morbilidad </a:t>
            </a:r>
            <a:r>
              <a:rPr lang="es-EC" dirty="0" smtClean="0">
                <a:latin typeface="Arial" panose="020B0604020202020204" pitchFamily="34" charset="0"/>
                <a:cs typeface="Arial" panose="020B0604020202020204" pitchFamily="34" charset="0"/>
              </a:rPr>
              <a:t>y mortalidad del </a:t>
            </a:r>
            <a:r>
              <a:rPr lang="es-EC" dirty="0">
                <a:latin typeface="Arial" panose="020B0604020202020204" pitchFamily="34" charset="0"/>
                <a:cs typeface="Arial" panose="020B0604020202020204" pitchFamily="34" charset="0"/>
              </a:rPr>
              <a:t>adulto mayor durante </a:t>
            </a:r>
            <a:r>
              <a:rPr lang="es-EC" dirty="0" smtClean="0">
                <a:latin typeface="Arial" panose="020B0604020202020204" pitchFamily="34" charset="0"/>
                <a:cs typeface="Arial" panose="020B0604020202020204" pitchFamily="34" charset="0"/>
              </a:rPr>
              <a:t>los años 2019 </a:t>
            </a:r>
            <a:r>
              <a:rPr lang="es-EC" dirty="0">
                <a:latin typeface="Arial" panose="020B0604020202020204" pitchFamily="34" charset="0"/>
                <a:cs typeface="Arial" panose="020B0604020202020204" pitchFamily="34" charset="0"/>
              </a:rPr>
              <a:t>y </a:t>
            </a:r>
            <a:r>
              <a:rPr lang="es-EC" dirty="0" smtClean="0">
                <a:latin typeface="Arial" panose="020B0604020202020204" pitchFamily="34" charset="0"/>
                <a:cs typeface="Arial" panose="020B0604020202020204" pitchFamily="34" charset="0"/>
              </a:rPr>
              <a:t>2020.</a:t>
            </a:r>
            <a:endParaRPr lang="es-EC" dirty="0">
              <a:latin typeface="Arial" panose="020B0604020202020204" pitchFamily="34" charset="0"/>
              <a:cs typeface="Arial" panose="020B0604020202020204" pitchFamily="34" charset="0"/>
            </a:endParaRPr>
          </a:p>
          <a:p>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Brindar </a:t>
            </a:r>
            <a:r>
              <a:rPr lang="es-EC" dirty="0">
                <a:latin typeface="Arial" panose="020B0604020202020204" pitchFamily="34" charset="0"/>
                <a:cs typeface="Arial" panose="020B0604020202020204" pitchFamily="34" charset="0"/>
              </a:rPr>
              <a:t>datos que permitan a organizaciones, instituciones públicas, privadas o </a:t>
            </a:r>
            <a:r>
              <a:rPr lang="es-EC" dirty="0" err="1">
                <a:latin typeface="Arial" panose="020B0604020202020204" pitchFamily="34" charset="0"/>
                <a:cs typeface="Arial" panose="020B0604020202020204" pitchFamily="34" charset="0"/>
              </a:rPr>
              <a:t>startups</a:t>
            </a:r>
            <a:r>
              <a:rPr lang="es-EC" dirty="0">
                <a:latin typeface="Arial" panose="020B0604020202020204" pitchFamily="34" charset="0"/>
                <a:cs typeface="Arial" panose="020B0604020202020204" pitchFamily="34" charset="0"/>
              </a:rPr>
              <a:t> enfocarse en este sector vulnerable</a:t>
            </a:r>
            <a:r>
              <a:rPr lang="es-EC"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8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34046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6228"/>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pic>
        <p:nvPicPr>
          <p:cNvPr id="3076" name="Picture 4" descr="Free Data Visualization Software | Tableau Public | Data ..."/>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12922" y="3925272"/>
            <a:ext cx="3059878" cy="10003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bleau Prep Data Workout - CRG Solutions Pvt Ltd"/>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34966" y="1422892"/>
            <a:ext cx="381578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84081" y="-32656"/>
            <a:ext cx="9520237" cy="1058862"/>
          </a:xfrm>
        </p:spPr>
        <p:txBody>
          <a:bodyPr>
            <a:normAutofit/>
          </a:bodyPr>
          <a:lstStyle/>
          <a:p>
            <a:r>
              <a:rPr lang="es-EC" b="1" spc="-5" dirty="0" smtClean="0">
                <a:solidFill>
                  <a:srgbClr val="17375E"/>
                </a:solidFill>
                <a:latin typeface="Arial"/>
                <a:cs typeface="Arial"/>
              </a:rPr>
              <a:t>Técnicas</a:t>
            </a:r>
            <a:endParaRPr lang="es-EC" b="1" u="none" kern="1200" dirty="0">
              <a:solidFill>
                <a:srgbClr val="17375E"/>
              </a:solidFill>
              <a:latin typeface="Arial"/>
              <a:cs typeface="Arial"/>
            </a:endParaRPr>
          </a:p>
        </p:txBody>
      </p:sp>
      <p:sp>
        <p:nvSpPr>
          <p:cNvPr id="4" name="Rectángulo 3"/>
          <p:cNvSpPr/>
          <p:nvPr/>
        </p:nvSpPr>
        <p:spPr>
          <a:xfrm>
            <a:off x="571500" y="1393095"/>
            <a:ext cx="11218718" cy="369332"/>
          </a:xfrm>
          <a:prstGeom prst="rect">
            <a:avLst/>
          </a:prstGeom>
        </p:spPr>
        <p:txBody>
          <a:bodyPr wrap="square">
            <a:spAutoFit/>
          </a:bodyPr>
          <a:lstStyle/>
          <a:p>
            <a:endParaRPr lang="es-EC" dirty="0"/>
          </a:p>
        </p:txBody>
      </p:sp>
      <p:grpSp>
        <p:nvGrpSpPr>
          <p:cNvPr id="25" name="Grupo 24"/>
          <p:cNvGrpSpPr/>
          <p:nvPr/>
        </p:nvGrpSpPr>
        <p:grpSpPr>
          <a:xfrm>
            <a:off x="882910" y="1572712"/>
            <a:ext cx="10138875" cy="4406371"/>
            <a:chOff x="-77227" y="0"/>
            <a:chExt cx="5370689" cy="3413694"/>
          </a:xfrm>
        </p:grpSpPr>
        <p:sp>
          <p:nvSpPr>
            <p:cNvPr id="26" name="Cuadro de texto 28"/>
            <p:cNvSpPr txBox="1"/>
            <p:nvPr/>
          </p:nvSpPr>
          <p:spPr>
            <a:xfrm>
              <a:off x="2906028" y="777115"/>
              <a:ext cx="1257300" cy="914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C"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Discriminante</a:t>
              </a:r>
              <a:endParaRPr lang="es-EC"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a:p>
              <a:pPr>
                <a:spcAft>
                  <a:spcPts val="0"/>
                </a:spcAft>
              </a:pPr>
              <a:r>
                <a:rPr lang="es-EC"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Arboles de decisión</a:t>
              </a:r>
              <a:endParaRPr lang="es-EC"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a:p>
              <a:pPr>
                <a:spcAft>
                  <a:spcPts val="0"/>
                </a:spcAft>
              </a:pPr>
              <a:r>
                <a:rPr lang="es-EC"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Redes Neuronales</a:t>
              </a:r>
              <a:endParaRPr lang="es-EC"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a:p>
              <a:pPr>
                <a:spcBef>
                  <a:spcPts val="600"/>
                </a:spcBef>
                <a:spcAft>
                  <a:spcPts val="0"/>
                </a:spcAft>
              </a:pPr>
              <a:r>
                <a:rPr lang="es-EC"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Clustering</a:t>
              </a:r>
              <a:endParaRPr lang="es-EC"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a:p>
              <a:pPr>
                <a:spcAft>
                  <a:spcPts val="0"/>
                </a:spcAft>
              </a:pPr>
              <a:r>
                <a:rPr lang="es-EC"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Segmentación</a:t>
              </a:r>
              <a:endParaRPr lang="es-EC"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grpSp>
          <p:nvGrpSpPr>
            <p:cNvPr id="27" name="Grupo 26"/>
            <p:cNvGrpSpPr/>
            <p:nvPr/>
          </p:nvGrpSpPr>
          <p:grpSpPr>
            <a:xfrm>
              <a:off x="647663" y="0"/>
              <a:ext cx="3515662" cy="3413694"/>
              <a:chOff x="-37" y="0"/>
              <a:chExt cx="3515662" cy="3413694"/>
            </a:xfrm>
          </p:grpSpPr>
          <p:sp>
            <p:nvSpPr>
              <p:cNvPr id="31" name="Abrir llave 30"/>
              <p:cNvSpPr/>
              <p:nvPr/>
            </p:nvSpPr>
            <p:spPr>
              <a:xfrm>
                <a:off x="-37" y="76385"/>
                <a:ext cx="129121" cy="3311880"/>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2" name="Abrir llave 31"/>
              <p:cNvSpPr/>
              <p:nvPr/>
            </p:nvSpPr>
            <p:spPr>
              <a:xfrm>
                <a:off x="876300" y="85725"/>
                <a:ext cx="114935" cy="1079500"/>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3" name="Abrir llave 32"/>
              <p:cNvSpPr/>
              <p:nvPr/>
            </p:nvSpPr>
            <p:spPr>
              <a:xfrm>
                <a:off x="2209800" y="866774"/>
                <a:ext cx="24218" cy="523605"/>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4" name="Abrir llave 33"/>
              <p:cNvSpPr/>
              <p:nvPr/>
            </p:nvSpPr>
            <p:spPr>
              <a:xfrm>
                <a:off x="2231889" y="1509928"/>
                <a:ext cx="44262" cy="270614"/>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5" name="Abrir llave 34"/>
              <p:cNvSpPr/>
              <p:nvPr/>
            </p:nvSpPr>
            <p:spPr>
              <a:xfrm>
                <a:off x="885741" y="1390379"/>
                <a:ext cx="70826" cy="1189311"/>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6" name="Abrir llave 35"/>
              <p:cNvSpPr/>
              <p:nvPr/>
            </p:nvSpPr>
            <p:spPr>
              <a:xfrm>
                <a:off x="885740" y="3030352"/>
                <a:ext cx="115200" cy="357913"/>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7" name="Abrir llave 36"/>
              <p:cNvSpPr/>
              <p:nvPr/>
            </p:nvSpPr>
            <p:spPr>
              <a:xfrm flipH="1">
                <a:off x="3409949" y="0"/>
                <a:ext cx="105676" cy="2124446"/>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8" name="Abrir llave 37"/>
              <p:cNvSpPr/>
              <p:nvPr/>
            </p:nvSpPr>
            <p:spPr>
              <a:xfrm flipH="1">
                <a:off x="3471130" y="2981694"/>
                <a:ext cx="44262" cy="432000"/>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
          <p:nvSpPr>
            <p:cNvPr id="28" name="Cuadro de texto 50"/>
            <p:cNvSpPr txBox="1"/>
            <p:nvPr/>
          </p:nvSpPr>
          <p:spPr>
            <a:xfrm>
              <a:off x="-77227" y="1390378"/>
              <a:ext cx="75247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C"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Técnicas de minería de datos</a:t>
              </a:r>
              <a:endParaRPr lang="es-EC"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
          <p:nvSpPr>
            <p:cNvPr id="29" name="Cuadro de texto 56"/>
            <p:cNvSpPr txBox="1"/>
            <p:nvPr/>
          </p:nvSpPr>
          <p:spPr>
            <a:xfrm>
              <a:off x="4163325" y="910668"/>
              <a:ext cx="1130137"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C" sz="1600" i="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Descubrimiento</a:t>
              </a:r>
              <a:endParaRPr lang="es-EC" sz="2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
          <p:nvSpPr>
            <p:cNvPr id="30" name="Cuadro de texto 57"/>
            <p:cNvSpPr txBox="1"/>
            <p:nvPr/>
          </p:nvSpPr>
          <p:spPr>
            <a:xfrm>
              <a:off x="4181475" y="2967570"/>
              <a:ext cx="1028700"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C" sz="1600"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nsSerif" panose="00000400000000000000" pitchFamily="2" charset="2"/>
                  <a:ea typeface="Times New Roman" panose="02020603050405020304" pitchFamily="18" charset="0"/>
                  <a:cs typeface="Arial" panose="020B0604020202020204" pitchFamily="34" charset="0"/>
                </a:rPr>
                <a:t>Verificación</a:t>
              </a:r>
              <a:endParaRPr lang="es-EC"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grpSp>
      <p:sp>
        <p:nvSpPr>
          <p:cNvPr id="24" name="Cuadro de texto 21"/>
          <p:cNvSpPr txBox="1">
            <a:spLocks noChangeArrowheads="1"/>
          </p:cNvSpPr>
          <p:nvPr/>
        </p:nvSpPr>
        <p:spPr bwMode="auto">
          <a:xfrm>
            <a:off x="2584539" y="2151419"/>
            <a:ext cx="1538169"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Predictivas</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600" b="1" dirty="0" smtClean="0">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600" b="1" dirty="0">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600" b="1" dirty="0">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Descriptivas</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600" b="1" dirty="0">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600" b="1" dirty="0">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Técnicas</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Auxiliares</a:t>
            </a:r>
            <a:endParaRPr kumimoji="0" lang="es-EC" altLang="es-EC" sz="3600" b="0" i="0" u="none" strike="noStrike" cap="none" normalizeH="0" baseline="0" dirty="0" smtClean="0">
              <a:ln>
                <a:noFill/>
              </a:ln>
              <a:solidFill>
                <a:schemeClr val="tx1"/>
              </a:solidFill>
              <a:effectLst/>
              <a:latin typeface="Arial" panose="020B0604020202020204" pitchFamily="34" charset="0"/>
            </a:endParaRPr>
          </a:p>
        </p:txBody>
      </p:sp>
      <p:sp>
        <p:nvSpPr>
          <p:cNvPr id="43" name="Cuadro de texto 27"/>
          <p:cNvSpPr txBox="1">
            <a:spLocks noChangeArrowheads="1"/>
          </p:cNvSpPr>
          <p:nvPr/>
        </p:nvSpPr>
        <p:spPr bwMode="auto">
          <a:xfrm>
            <a:off x="4195865" y="1645656"/>
            <a:ext cx="4354327" cy="325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Regresión</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Análisis de la Varianza y Covarianza</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Series Temporales</a:t>
            </a:r>
            <a:endParaRPr kumimoji="0" lang="es-EC" altLang="es-EC"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Métodos Bayesianos</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Algoritmos genéticos</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Clasificación ad hoc</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600" i="1" dirty="0">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Clasificación post hoc</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Asociación</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Dependencia</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Reducción de la dimensión</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Análisis exploratorio</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Escalamiento Multidimensional</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Proceso Analítico de Transacciones (OLAP)</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SQL y herramientas de consulta</a:t>
            </a:r>
            <a:endParaRPr kumimoji="0" lang="es-EC" alt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SansSerif" panose="00000400000000000000" pitchFamily="2" charset="2"/>
                <a:ea typeface="Times New Roman" panose="02020603050405020304" pitchFamily="18" charset="0"/>
                <a:cs typeface="Arial" panose="020B0604020202020204" pitchFamily="34" charset="0"/>
              </a:rPr>
              <a:t>Reporting</a:t>
            </a:r>
            <a:endParaRPr kumimoji="0" lang="es-EC" altLang="es-EC" sz="3600" b="0" i="0" u="none" strike="noStrike" cap="none" normalizeH="0" baseline="0" dirty="0" smtClean="0">
              <a:ln>
                <a:noFill/>
              </a:ln>
              <a:solidFill>
                <a:schemeClr val="tx1"/>
              </a:solidFill>
              <a:effectLst/>
              <a:latin typeface="Arial" panose="020B0604020202020204" pitchFamily="34" charset="0"/>
            </a:endParaRPr>
          </a:p>
        </p:txBody>
      </p:sp>
      <p:sp>
        <p:nvSpPr>
          <p:cNvPr id="42" name="Rectángulo 41"/>
          <p:cNvSpPr/>
          <p:nvPr/>
        </p:nvSpPr>
        <p:spPr>
          <a:xfrm>
            <a:off x="681638" y="1364479"/>
            <a:ext cx="1582484"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rPr>
              <a:t>(Pérez, 2007)</a:t>
            </a:r>
            <a:endParaRPr lang="es-EC" dirty="0"/>
          </a:p>
        </p:txBody>
      </p:sp>
      <p:pic>
        <p:nvPicPr>
          <p:cNvPr id="23"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81751"/>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7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84081" y="-32656"/>
            <a:ext cx="9520237" cy="1058862"/>
          </a:xfrm>
        </p:spPr>
        <p:txBody>
          <a:bodyPr>
            <a:normAutofit/>
          </a:bodyPr>
          <a:lstStyle/>
          <a:p>
            <a:r>
              <a:rPr lang="es-EC" b="1" u="none" kern="1200" dirty="0">
                <a:solidFill>
                  <a:srgbClr val="17375E"/>
                </a:solidFill>
                <a:latin typeface="Arial"/>
                <a:cs typeface="Arial"/>
              </a:rPr>
              <a:t> </a:t>
            </a:r>
            <a:r>
              <a:rPr lang="es-EC" b="1" dirty="0">
                <a:solidFill>
                  <a:srgbClr val="17375E"/>
                </a:solidFill>
                <a:latin typeface="Arial"/>
                <a:cs typeface="Arial"/>
              </a:rPr>
              <a:t> </a:t>
            </a:r>
            <a:r>
              <a:rPr lang="es-EC" b="1" dirty="0" smtClean="0">
                <a:solidFill>
                  <a:srgbClr val="17375E"/>
                </a:solidFill>
                <a:latin typeface="Arial"/>
                <a:cs typeface="Arial"/>
              </a:rPr>
              <a:t>Revisión </a:t>
            </a:r>
            <a:r>
              <a:rPr lang="es-EC" b="1" dirty="0">
                <a:solidFill>
                  <a:srgbClr val="17375E"/>
                </a:solidFill>
                <a:latin typeface="Arial"/>
                <a:cs typeface="Arial"/>
              </a:rPr>
              <a:t>inicial de literatura </a:t>
            </a:r>
            <a:endParaRPr lang="es-EC" b="1" u="none" kern="1200" dirty="0">
              <a:solidFill>
                <a:srgbClr val="17375E"/>
              </a:solidFill>
              <a:latin typeface="Arial"/>
              <a:cs typeface="Arial"/>
            </a:endParaRPr>
          </a:p>
        </p:txBody>
      </p:sp>
      <p:sp>
        <p:nvSpPr>
          <p:cNvPr id="4" name="Rectángulo 3"/>
          <p:cNvSpPr/>
          <p:nvPr/>
        </p:nvSpPr>
        <p:spPr>
          <a:xfrm>
            <a:off x="571500" y="1393095"/>
            <a:ext cx="11218718" cy="646331"/>
          </a:xfrm>
          <a:prstGeom prst="rect">
            <a:avLst/>
          </a:prstGeom>
        </p:spPr>
        <p:txBody>
          <a:bodyPr wrap="square">
            <a:spAutoFit/>
          </a:bodyPr>
          <a:lstStyle/>
          <a:p>
            <a:r>
              <a:rPr lang="es-EC" spc="20" dirty="0" smtClean="0">
                <a:latin typeface="Arial" panose="020B0604020202020204" pitchFamily="34" charset="0"/>
                <a:ea typeface="Times New Roman" panose="02020603050405020304" pitchFamily="18" charset="0"/>
              </a:rPr>
              <a:t>.</a:t>
            </a:r>
          </a:p>
          <a:p>
            <a:endParaRPr lang="es-EC" dirty="0"/>
          </a:p>
        </p:txBody>
      </p:sp>
      <p:graphicFrame>
        <p:nvGraphicFramePr>
          <p:cNvPr id="5" name="Diagrama 4"/>
          <p:cNvGraphicFramePr/>
          <p:nvPr>
            <p:extLst>
              <p:ext uri="{D42A27DB-BD31-4B8C-83A1-F6EECF244321}">
                <p14:modId xmlns:p14="http://schemas.microsoft.com/office/powerpoint/2010/main" val="1149675514"/>
              </p:ext>
            </p:extLst>
          </p:nvPr>
        </p:nvGraphicFramePr>
        <p:xfrm>
          <a:off x="2977816" y="1186086"/>
          <a:ext cx="9627841" cy="4745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20097356"/>
              </p:ext>
            </p:extLst>
          </p:nvPr>
        </p:nvGraphicFramePr>
        <p:xfrm>
          <a:off x="229892" y="4167483"/>
          <a:ext cx="2954020" cy="1920240"/>
        </p:xfrm>
        <a:graphic>
          <a:graphicData uri="http://schemas.openxmlformats.org/drawingml/2006/table">
            <a:tbl>
              <a:tblPr firstRow="1" firstCol="1" bandRow="1">
                <a:tableStyleId>{68D230F3-CF80-4859-8CE7-A43EE81993B5}</a:tableStyleId>
              </a:tblPr>
              <a:tblGrid>
                <a:gridCol w="1619885">
                  <a:extLst>
                    <a:ext uri="{9D8B030D-6E8A-4147-A177-3AD203B41FA5}">
                      <a16:colId xmlns:a16="http://schemas.microsoft.com/office/drawing/2014/main" val="2463133250"/>
                    </a:ext>
                  </a:extLst>
                </a:gridCol>
                <a:gridCol w="1334135">
                  <a:extLst>
                    <a:ext uri="{9D8B030D-6E8A-4147-A177-3AD203B41FA5}">
                      <a16:colId xmlns:a16="http://schemas.microsoft.com/office/drawing/2014/main" val="1308866354"/>
                    </a:ext>
                  </a:extLst>
                </a:gridCol>
              </a:tblGrid>
              <a:tr h="190500">
                <a:tc>
                  <a:txBody>
                    <a:bodyPr/>
                    <a:lstStyle/>
                    <a:p>
                      <a:pPr marL="270510">
                        <a:spcAft>
                          <a:spcPts val="0"/>
                        </a:spcAft>
                      </a:pPr>
                      <a:r>
                        <a:rPr lang="es-EC" sz="1400" dirty="0">
                          <a:effectLst/>
                        </a:rPr>
                        <a:t>Biblioteca digital</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0510" algn="ctr">
                        <a:spcAft>
                          <a:spcPts val="0"/>
                        </a:spcAft>
                      </a:pPr>
                      <a:r>
                        <a:rPr lang="es-EC" sz="1400" spc="-5" dirty="0">
                          <a:effectLst/>
                        </a:rPr>
                        <a:t>Número de Artículos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599012"/>
                  </a:ext>
                </a:extLst>
              </a:tr>
              <a:tr h="194310">
                <a:tc>
                  <a:txBody>
                    <a:bodyPr/>
                    <a:lstStyle/>
                    <a:p>
                      <a:pPr marL="270510">
                        <a:spcAft>
                          <a:spcPts val="0"/>
                        </a:spcAft>
                      </a:pPr>
                      <a:r>
                        <a:rPr lang="es-EC" sz="1400" spc="-5" dirty="0">
                          <a:effectLst/>
                        </a:rPr>
                        <a:t>Google </a:t>
                      </a:r>
                      <a:r>
                        <a:rPr lang="es-EC" sz="1400" spc="-5" dirty="0" err="1">
                          <a:effectLst/>
                        </a:rPr>
                        <a:t>scholar</a:t>
                      </a:r>
                      <a:endParaRPr lang="es-EC"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0510" algn="ctr">
                        <a:spcAft>
                          <a:spcPts val="0"/>
                        </a:spcAft>
                      </a:pPr>
                      <a:r>
                        <a:rPr lang="es-EC" sz="1400">
                          <a:effectLst/>
                        </a:rPr>
                        <a:t>8710</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5539758"/>
                  </a:ext>
                </a:extLst>
              </a:tr>
              <a:tr h="190500">
                <a:tc>
                  <a:txBody>
                    <a:bodyPr/>
                    <a:lstStyle/>
                    <a:p>
                      <a:pPr marL="270510">
                        <a:spcAft>
                          <a:spcPts val="0"/>
                        </a:spcAft>
                      </a:pPr>
                      <a:r>
                        <a:rPr lang="es-EC" sz="1400" spc="-5" dirty="0" err="1">
                          <a:effectLst/>
                        </a:rPr>
                        <a:t>Springer</a:t>
                      </a:r>
                      <a:endParaRPr lang="es-EC"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0510" algn="ctr">
                        <a:spcAft>
                          <a:spcPts val="0"/>
                        </a:spcAft>
                      </a:pPr>
                      <a:r>
                        <a:rPr lang="es-EC" sz="1400" dirty="0">
                          <a:effectLst/>
                        </a:rPr>
                        <a:t>2817</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2353523"/>
                  </a:ext>
                </a:extLst>
              </a:tr>
              <a:tr h="190500">
                <a:tc>
                  <a:txBody>
                    <a:bodyPr/>
                    <a:lstStyle/>
                    <a:p>
                      <a:pPr marL="270510">
                        <a:spcAft>
                          <a:spcPts val="0"/>
                        </a:spcAft>
                      </a:pPr>
                      <a:r>
                        <a:rPr lang="es-EC" sz="1400" dirty="0" err="1">
                          <a:effectLst/>
                        </a:rPr>
                        <a:t>Scopus</a:t>
                      </a:r>
                      <a:endParaRPr lang="es-EC"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0510" algn="ctr">
                        <a:spcAft>
                          <a:spcPts val="0"/>
                        </a:spcAft>
                      </a:pPr>
                      <a:r>
                        <a:rPr lang="es-EC" sz="1400" dirty="0">
                          <a:effectLst/>
                        </a:rPr>
                        <a:t>285</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00364"/>
                  </a:ext>
                </a:extLst>
              </a:tr>
              <a:tr h="204470">
                <a:tc>
                  <a:txBody>
                    <a:bodyPr/>
                    <a:lstStyle/>
                    <a:p>
                      <a:pPr marL="270510">
                        <a:spcAft>
                          <a:spcPts val="0"/>
                        </a:spcAft>
                      </a:pPr>
                      <a:r>
                        <a:rPr lang="es-EC" sz="1400" dirty="0">
                          <a:effectLst/>
                        </a:rPr>
                        <a:t>ACM Digital Library</a:t>
                      </a:r>
                      <a:endParaRPr lang="es-EC"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0510" algn="ctr">
                        <a:spcAft>
                          <a:spcPts val="0"/>
                        </a:spcAft>
                      </a:pPr>
                      <a:r>
                        <a:rPr lang="es-EC" sz="1400" dirty="0">
                          <a:effectLst/>
                        </a:rPr>
                        <a:t>92</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0040509"/>
                  </a:ext>
                </a:extLst>
              </a:tr>
              <a:tr h="190500">
                <a:tc>
                  <a:txBody>
                    <a:bodyPr/>
                    <a:lstStyle/>
                    <a:p>
                      <a:pPr marL="270510">
                        <a:spcAft>
                          <a:spcPts val="0"/>
                        </a:spcAft>
                      </a:pPr>
                      <a:r>
                        <a:rPr lang="es-EC" sz="1400" dirty="0" err="1">
                          <a:effectLst/>
                        </a:rPr>
                        <a:t>IEEExplore</a:t>
                      </a:r>
                      <a:endParaRPr lang="es-EC"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0510" algn="ctr">
                        <a:spcAft>
                          <a:spcPts val="0"/>
                        </a:spcAft>
                      </a:pPr>
                      <a:r>
                        <a:rPr lang="es-EC" sz="1400" dirty="0">
                          <a:effectLst/>
                        </a:rPr>
                        <a:t>47</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9321557"/>
                  </a:ext>
                </a:extLst>
              </a:tr>
              <a:tr h="190500">
                <a:tc>
                  <a:txBody>
                    <a:bodyPr/>
                    <a:lstStyle/>
                    <a:p>
                      <a:pPr marL="270510">
                        <a:spcAft>
                          <a:spcPts val="0"/>
                        </a:spcAft>
                      </a:pPr>
                      <a:r>
                        <a:rPr lang="es-EC" sz="1400" spc="-5" dirty="0" err="1">
                          <a:effectLst/>
                        </a:rPr>
                        <a:t>Scielo</a:t>
                      </a:r>
                      <a:endParaRPr lang="es-EC"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0510" algn="ctr">
                        <a:spcAft>
                          <a:spcPts val="0"/>
                        </a:spcAft>
                      </a:pPr>
                      <a:r>
                        <a:rPr lang="es-EC" sz="1400" dirty="0">
                          <a:effectLst/>
                        </a:rPr>
                        <a:t>8</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4263491"/>
                  </a:ext>
                </a:extLst>
              </a:tr>
            </a:tbl>
          </a:graphicData>
        </a:graphic>
      </p:graphicFrame>
      <p:pic>
        <p:nvPicPr>
          <p:cNvPr id="8" name="Picture 4" descr="Image result for ESP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8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4" name="Rectángulo 3"/>
          <p:cNvSpPr/>
          <p:nvPr/>
        </p:nvSpPr>
        <p:spPr>
          <a:xfrm>
            <a:off x="571500" y="1393095"/>
            <a:ext cx="11218718" cy="646331"/>
          </a:xfrm>
          <a:prstGeom prst="rect">
            <a:avLst/>
          </a:prstGeom>
        </p:spPr>
        <p:txBody>
          <a:bodyPr wrap="square">
            <a:spAutoFit/>
          </a:bodyPr>
          <a:lstStyle/>
          <a:p>
            <a:r>
              <a:rPr lang="es-EC" spc="20" dirty="0" smtClean="0">
                <a:latin typeface="Arial" panose="020B0604020202020204" pitchFamily="34" charset="0"/>
                <a:ea typeface="Times New Roman" panose="02020603050405020304" pitchFamily="18" charset="0"/>
              </a:rPr>
              <a:t>.</a:t>
            </a:r>
          </a:p>
          <a:p>
            <a:endParaRPr lang="es-EC" dirty="0"/>
          </a:p>
        </p:txBody>
      </p:sp>
      <p:graphicFrame>
        <p:nvGraphicFramePr>
          <p:cNvPr id="5" name="Diagrama 4"/>
          <p:cNvGraphicFramePr/>
          <p:nvPr>
            <p:extLst>
              <p:ext uri="{D42A27DB-BD31-4B8C-83A1-F6EECF244321}">
                <p14:modId xmlns:p14="http://schemas.microsoft.com/office/powerpoint/2010/main" val="1083570667"/>
              </p:ext>
            </p:extLst>
          </p:nvPr>
        </p:nvGraphicFramePr>
        <p:xfrm>
          <a:off x="1981773" y="1319664"/>
          <a:ext cx="9808445" cy="4803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ESP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571810" y="-132049"/>
            <a:ext cx="9520237" cy="1058862"/>
          </a:xfrm>
        </p:spPr>
        <p:txBody>
          <a:bodyPr>
            <a:normAutofit/>
          </a:bodyPr>
          <a:lstStyle/>
          <a:p>
            <a:r>
              <a:rPr lang="es-EC" b="1" u="none" kern="1200" dirty="0" smtClean="0">
                <a:solidFill>
                  <a:srgbClr val="17375E"/>
                </a:solidFill>
                <a:latin typeface="Arial"/>
                <a:cs typeface="Arial"/>
              </a:rPr>
              <a:t>Herramienta analítica seleccionada</a:t>
            </a:r>
            <a:endParaRPr lang="es-EC" b="1" u="none" kern="1200" dirty="0">
              <a:solidFill>
                <a:srgbClr val="17375E"/>
              </a:solidFill>
              <a:latin typeface="Arial"/>
              <a:cs typeface="Arial"/>
            </a:endParaRPr>
          </a:p>
        </p:txBody>
      </p:sp>
      <p:pic>
        <p:nvPicPr>
          <p:cNvPr id="4098" name="Picture 2" descr="Magic Quadrant for Analytics and Business Intelligence Platform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79263" y="914399"/>
            <a:ext cx="5943600" cy="59436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írculo Rojo… | Carlos Avendaño"/>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1462" b="89474" l="2344" r="98828"/>
                    </a14:imgEffect>
                  </a14:imgLayer>
                </a14:imgProps>
              </a:ext>
              <a:ext uri="{28A0092B-C50C-407E-A947-70E740481C1C}">
                <a14:useLocalDpi xmlns:a14="http://schemas.microsoft.com/office/drawing/2010/main"/>
              </a:ext>
            </a:extLst>
          </a:blip>
          <a:srcRect/>
          <a:stretch>
            <a:fillRect/>
          </a:stretch>
        </p:blipFill>
        <p:spPr bwMode="auto">
          <a:xfrm>
            <a:off x="6390120" y="1886923"/>
            <a:ext cx="1839480" cy="958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SP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09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182650" y="0"/>
            <a:ext cx="9520237" cy="1058862"/>
          </a:xfrm>
        </p:spPr>
        <p:txBody>
          <a:bodyPr>
            <a:normAutofit/>
          </a:bodyPr>
          <a:lstStyle/>
          <a:p>
            <a:r>
              <a:rPr lang="es-EC" b="1" u="none" kern="1200" dirty="0">
                <a:solidFill>
                  <a:srgbClr val="17375E"/>
                </a:solidFill>
                <a:latin typeface="Arial"/>
                <a:cs typeface="Arial"/>
              </a:rPr>
              <a:t> </a:t>
            </a:r>
            <a:r>
              <a:rPr lang="es-EC" b="1" u="none" kern="1200" dirty="0" smtClean="0">
                <a:solidFill>
                  <a:srgbClr val="17375E"/>
                </a:solidFill>
                <a:latin typeface="Arial"/>
                <a:cs typeface="Arial"/>
              </a:rPr>
              <a:t> Herramienta analítica seleccionada</a:t>
            </a:r>
            <a:endParaRPr lang="es-EC" b="1" u="none" kern="1200" dirty="0">
              <a:solidFill>
                <a:srgbClr val="17375E"/>
              </a:solidFill>
              <a:latin typeface="Arial"/>
              <a:cs typeface="Arial"/>
            </a:endParaRPr>
          </a:p>
        </p:txBody>
      </p:sp>
      <p:graphicFrame>
        <p:nvGraphicFramePr>
          <p:cNvPr id="8" name="Tabla 7"/>
          <p:cNvGraphicFramePr>
            <a:graphicFrameLocks noGrp="1"/>
          </p:cNvGraphicFramePr>
          <p:nvPr>
            <p:extLst>
              <p:ext uri="{D42A27DB-BD31-4B8C-83A1-F6EECF244321}">
                <p14:modId xmlns:p14="http://schemas.microsoft.com/office/powerpoint/2010/main" val="1786780155"/>
              </p:ext>
            </p:extLst>
          </p:nvPr>
        </p:nvGraphicFramePr>
        <p:xfrm>
          <a:off x="419103" y="1238247"/>
          <a:ext cx="11544298" cy="4590546"/>
        </p:xfrm>
        <a:graphic>
          <a:graphicData uri="http://schemas.openxmlformats.org/drawingml/2006/table">
            <a:tbl>
              <a:tblPr firstRow="1" firstCol="1" bandRow="1">
                <a:tableStyleId>{FABFCF23-3B69-468F-B69F-88F6DE6A72F2}</a:tableStyleId>
              </a:tblPr>
              <a:tblGrid>
                <a:gridCol w="7445828">
                  <a:extLst>
                    <a:ext uri="{9D8B030D-6E8A-4147-A177-3AD203B41FA5}">
                      <a16:colId xmlns:a16="http://schemas.microsoft.com/office/drawing/2014/main" val="2476363423"/>
                    </a:ext>
                  </a:extLst>
                </a:gridCol>
                <a:gridCol w="1714500">
                  <a:extLst>
                    <a:ext uri="{9D8B030D-6E8A-4147-A177-3AD203B41FA5}">
                      <a16:colId xmlns:a16="http://schemas.microsoft.com/office/drawing/2014/main" val="1598383290"/>
                    </a:ext>
                  </a:extLst>
                </a:gridCol>
                <a:gridCol w="1322614">
                  <a:extLst>
                    <a:ext uri="{9D8B030D-6E8A-4147-A177-3AD203B41FA5}">
                      <a16:colId xmlns:a16="http://schemas.microsoft.com/office/drawing/2014/main" val="2850952295"/>
                    </a:ext>
                  </a:extLst>
                </a:gridCol>
                <a:gridCol w="1061356">
                  <a:extLst>
                    <a:ext uri="{9D8B030D-6E8A-4147-A177-3AD203B41FA5}">
                      <a16:colId xmlns:a16="http://schemas.microsoft.com/office/drawing/2014/main" val="151163996"/>
                    </a:ext>
                  </a:extLst>
                </a:gridCol>
              </a:tblGrid>
              <a:tr h="509864">
                <a:tc>
                  <a:txBody>
                    <a:bodyPr/>
                    <a:lstStyle/>
                    <a:p>
                      <a:pPr algn="l" fontAlgn="ctr"/>
                      <a:r>
                        <a:rPr lang="es-ES" sz="1800" u="none" strike="noStrike" dirty="0">
                          <a:effectLst/>
                        </a:rPr>
                        <a:t>CARACTERÍSTICAS</a:t>
                      </a:r>
                      <a:endParaRPr lang="es-EC" sz="1800" b="1"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C" sz="1800" u="none" strike="noStrike">
                          <a:effectLst/>
                        </a:rPr>
                        <a:t>POWER BI (MICROSOFT)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C" sz="1800" u="none" strike="noStrike">
                          <a:effectLst/>
                        </a:rPr>
                        <a:t>TABLEAU</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C" sz="1800" u="none" strike="noStrike">
                          <a:effectLst/>
                        </a:rPr>
                        <a:t>QLIK</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3239569057"/>
                  </a:ext>
                </a:extLst>
              </a:tr>
              <a:tr h="208495">
                <a:tc>
                  <a:txBody>
                    <a:bodyPr/>
                    <a:lstStyle/>
                    <a:p>
                      <a:pPr algn="l" fontAlgn="ctr"/>
                      <a:r>
                        <a:rPr lang="es-EC" sz="1800" b="0" u="none" strike="noStrike">
                          <a:effectLst/>
                        </a:rPr>
                        <a:t>Versión de prueba</a:t>
                      </a:r>
                      <a:endParaRPr lang="es-EC" sz="1800" b="0"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2174259376"/>
                  </a:ext>
                </a:extLst>
              </a:tr>
              <a:tr h="199018">
                <a:tc>
                  <a:txBody>
                    <a:bodyPr/>
                    <a:lstStyle/>
                    <a:p>
                      <a:pPr algn="l" fontAlgn="ctr"/>
                      <a:r>
                        <a:rPr lang="es-ES" sz="1800" b="1" u="none" strike="noStrike" dirty="0">
                          <a:effectLst/>
                        </a:rPr>
                        <a:t>Licencia libre</a:t>
                      </a:r>
                      <a:endParaRPr lang="es-EC" sz="1800" b="1"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x</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x</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2878542846"/>
                  </a:ext>
                </a:extLst>
              </a:tr>
              <a:tr h="343068">
                <a:tc>
                  <a:txBody>
                    <a:bodyPr/>
                    <a:lstStyle/>
                    <a:p>
                      <a:pPr algn="l" fontAlgn="ctr"/>
                      <a:r>
                        <a:rPr lang="es-ES" sz="1800" b="0" u="none" strike="noStrike" dirty="0">
                          <a:effectLst/>
                        </a:rPr>
                        <a:t>Multiplataforma (Nube-N, Windows-W, </a:t>
                      </a:r>
                      <a:r>
                        <a:rPr lang="es-ES" sz="1800" b="0" u="none" strike="noStrike" dirty="0" err="1">
                          <a:effectLst/>
                        </a:rPr>
                        <a:t>MacOS</a:t>
                      </a:r>
                      <a:r>
                        <a:rPr lang="es-ES" sz="1800" b="0" u="none" strike="noStrike" dirty="0">
                          <a:effectLst/>
                        </a:rPr>
                        <a:t>-M, Linux-L)</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N y W</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N, W y L</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2861285285"/>
                  </a:ext>
                </a:extLst>
              </a:tr>
              <a:tr h="199018">
                <a:tc>
                  <a:txBody>
                    <a:bodyPr/>
                    <a:lstStyle/>
                    <a:p>
                      <a:pPr algn="l" fontAlgn="ctr"/>
                      <a:r>
                        <a:rPr lang="es-ES" sz="1800" b="0" u="none" strike="noStrike" dirty="0">
                          <a:effectLst/>
                        </a:rPr>
                        <a:t>Fácil instalación</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4166784053"/>
                  </a:ext>
                </a:extLst>
              </a:tr>
              <a:tr h="199018">
                <a:tc>
                  <a:txBody>
                    <a:bodyPr/>
                    <a:lstStyle/>
                    <a:p>
                      <a:pPr algn="l" fontAlgn="ctr"/>
                      <a:r>
                        <a:rPr lang="es-ES" sz="1800" b="0" u="none" strike="noStrike" dirty="0">
                          <a:effectLst/>
                        </a:rPr>
                        <a:t>Interfaz amigable</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3381358104"/>
                  </a:ext>
                </a:extLst>
              </a:tr>
              <a:tr h="199018">
                <a:tc>
                  <a:txBody>
                    <a:bodyPr/>
                    <a:lstStyle/>
                    <a:p>
                      <a:pPr algn="l" fontAlgn="ctr"/>
                      <a:r>
                        <a:rPr lang="es-ES" sz="1800" b="0" u="none" strike="noStrike" dirty="0">
                          <a:effectLst/>
                        </a:rPr>
                        <a:t>Configuración sencilla</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3232905634"/>
                  </a:ext>
                </a:extLst>
              </a:tr>
              <a:tr h="199018">
                <a:tc>
                  <a:txBody>
                    <a:bodyPr/>
                    <a:lstStyle/>
                    <a:p>
                      <a:pPr algn="l" fontAlgn="b"/>
                      <a:r>
                        <a:rPr lang="es-EC" sz="1800" b="1" u="none" strike="noStrike" dirty="0">
                          <a:effectLst/>
                        </a:rPr>
                        <a:t>Conexión a múltiples fuentes de datos y archivos (incluye .sav)</a:t>
                      </a:r>
                      <a:endParaRPr lang="es-EC" sz="1800" b="1"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b"/>
                </a:tc>
                <a:tc>
                  <a:txBody>
                    <a:bodyPr/>
                    <a:lstStyle/>
                    <a:p>
                      <a:pPr algn="l" fontAlgn="ctr"/>
                      <a:r>
                        <a:rPr lang="es-ES" sz="1800" u="none" strike="noStrike">
                          <a:effectLst/>
                        </a:rPr>
                        <a:t>x</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x</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3943723550"/>
                  </a:ext>
                </a:extLst>
              </a:tr>
              <a:tr h="199018">
                <a:tc>
                  <a:txBody>
                    <a:bodyPr/>
                    <a:lstStyle/>
                    <a:p>
                      <a:pPr algn="l" fontAlgn="ctr"/>
                      <a:r>
                        <a:rPr lang="es-ES" sz="1800" b="0" u="none" strike="noStrike" dirty="0">
                          <a:effectLst/>
                        </a:rPr>
                        <a:t>Conversión de datos</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3169391011"/>
                  </a:ext>
                </a:extLst>
              </a:tr>
              <a:tr h="199018">
                <a:tc>
                  <a:txBody>
                    <a:bodyPr/>
                    <a:lstStyle/>
                    <a:p>
                      <a:pPr algn="l" fontAlgn="ctr"/>
                      <a:r>
                        <a:rPr lang="es-ES" sz="1800" b="0" u="none" strike="noStrike" dirty="0">
                          <a:effectLst/>
                        </a:rPr>
                        <a:t>Filtros</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3936051720"/>
                  </a:ext>
                </a:extLst>
              </a:tr>
              <a:tr h="199018">
                <a:tc>
                  <a:txBody>
                    <a:bodyPr/>
                    <a:lstStyle/>
                    <a:p>
                      <a:pPr algn="l" fontAlgn="b"/>
                      <a:r>
                        <a:rPr lang="es-EC" sz="1800" b="0" u="none" strike="noStrike" dirty="0">
                          <a:effectLst/>
                        </a:rPr>
                        <a:t>Procesamiento ligero de datos en memoria</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b"/>
                </a:tc>
                <a:tc>
                  <a:txBody>
                    <a:bodyPr/>
                    <a:lstStyle/>
                    <a:p>
                      <a:pPr algn="l" fontAlgn="ctr"/>
                      <a:r>
                        <a:rPr lang="es-EC" sz="1800" u="none" strike="noStrike">
                          <a:effectLst/>
                        </a:rPr>
                        <a:t>x</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4011347940"/>
                  </a:ext>
                </a:extLst>
              </a:tr>
              <a:tr h="199018">
                <a:tc>
                  <a:txBody>
                    <a:bodyPr/>
                    <a:lstStyle/>
                    <a:p>
                      <a:pPr algn="l" fontAlgn="ctr"/>
                      <a:r>
                        <a:rPr lang="es-ES" sz="1800" b="1" u="none" strike="noStrike" dirty="0">
                          <a:effectLst/>
                        </a:rPr>
                        <a:t>Análisis y procesamiento veloz de grandes volúmenes de información</a:t>
                      </a:r>
                      <a:endParaRPr lang="es-EC" sz="1800" b="1"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C" sz="1800" u="none" strike="noStrike">
                          <a:effectLst/>
                        </a:rPr>
                        <a:t>x</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2159043511"/>
                  </a:ext>
                </a:extLst>
              </a:tr>
              <a:tr h="199018">
                <a:tc>
                  <a:txBody>
                    <a:bodyPr/>
                    <a:lstStyle/>
                    <a:p>
                      <a:pPr algn="l" fontAlgn="b"/>
                      <a:r>
                        <a:rPr lang="es-EC" sz="1800" b="0" u="none" strike="noStrike" dirty="0">
                          <a:effectLst/>
                        </a:rPr>
                        <a:t>Estadísticas de rápida visualización</a:t>
                      </a:r>
                      <a:endParaRPr lang="es-EC" sz="1800" b="0"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b"/>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4211273882"/>
                  </a:ext>
                </a:extLst>
              </a:tr>
              <a:tr h="199018">
                <a:tc>
                  <a:txBody>
                    <a:bodyPr/>
                    <a:lstStyle/>
                    <a:p>
                      <a:pPr algn="l" fontAlgn="ctr"/>
                      <a:r>
                        <a:rPr lang="es-ES" sz="1800" b="1" u="none" strike="noStrike" dirty="0">
                          <a:effectLst/>
                        </a:rPr>
                        <a:t>Predicción incorporada</a:t>
                      </a:r>
                      <a:endParaRPr lang="es-EC" sz="1800" b="1"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3019262530"/>
                  </a:ext>
                </a:extLst>
              </a:tr>
              <a:tr h="199018">
                <a:tc>
                  <a:txBody>
                    <a:bodyPr/>
                    <a:lstStyle/>
                    <a:p>
                      <a:pPr algn="l" fontAlgn="ctr"/>
                      <a:r>
                        <a:rPr lang="es-ES" sz="1800" b="1" u="none" strike="noStrike" dirty="0">
                          <a:effectLst/>
                        </a:rPr>
                        <a:t>Validación del modelo</a:t>
                      </a:r>
                      <a:endParaRPr lang="es-EC" sz="1800" b="1"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a:effectLst/>
                        </a:rPr>
                        <a:t>✓</a:t>
                      </a:r>
                      <a:endParaRPr lang="es-EC" sz="1800" b="1" i="0" u="none" strike="noStrike">
                        <a:solidFill>
                          <a:schemeClr val="tx1"/>
                        </a:solidFill>
                        <a:effectLst/>
                        <a:latin typeface="Arial" panose="020B0604020202020204" pitchFamily="34" charset="0"/>
                        <a:cs typeface="Arial" panose="020B0604020202020204" pitchFamily="34" charset="0"/>
                      </a:endParaRPr>
                    </a:p>
                  </a:txBody>
                  <a:tcPr marL="9477" marR="9477" marT="9477" marB="0" anchor="ctr"/>
                </a:tc>
                <a:tc>
                  <a:txBody>
                    <a:bodyPr/>
                    <a:lstStyle/>
                    <a:p>
                      <a:pPr algn="l" fontAlgn="ctr"/>
                      <a:r>
                        <a:rPr lang="es-ES" sz="1800" u="none" strike="noStrike" dirty="0">
                          <a:effectLst/>
                        </a:rPr>
                        <a:t>✓</a:t>
                      </a:r>
                      <a:endParaRPr lang="es-EC" sz="1800" b="1" i="0" u="none" strike="noStrike" dirty="0">
                        <a:solidFill>
                          <a:schemeClr val="tx1"/>
                        </a:solidFill>
                        <a:effectLst/>
                        <a:latin typeface="Arial" panose="020B0604020202020204" pitchFamily="34" charset="0"/>
                        <a:cs typeface="Arial" panose="020B0604020202020204" pitchFamily="34" charset="0"/>
                      </a:endParaRPr>
                    </a:p>
                  </a:txBody>
                  <a:tcPr marL="9477" marR="9477" marT="9477" marB="0" anchor="ctr"/>
                </a:tc>
                <a:extLst>
                  <a:ext uri="{0D108BD9-81ED-4DB2-BD59-A6C34878D82A}">
                    <a16:rowId xmlns:a16="http://schemas.microsoft.com/office/drawing/2014/main" val="1709874468"/>
                  </a:ext>
                </a:extLst>
              </a:tr>
            </a:tbl>
          </a:graphicData>
        </a:graphic>
      </p:graphicFrame>
      <p:pic>
        <p:nvPicPr>
          <p:cNvPr id="4100" name="Picture 4" descr="Círculo Rojo… | Carlos Avendaño"/>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462" b="89474" l="2344" r="98828"/>
                    </a14:imgEffect>
                  </a14:imgLayer>
                </a14:imgProps>
              </a:ext>
              <a:ext uri="{28A0092B-C50C-407E-A947-70E740481C1C}">
                <a14:useLocalDpi xmlns:a14="http://schemas.microsoft.com/office/drawing/2010/main"/>
              </a:ext>
            </a:extLst>
          </a:blip>
          <a:srcRect/>
          <a:stretch>
            <a:fillRect/>
          </a:stretch>
        </p:blipFill>
        <p:spPr bwMode="auto">
          <a:xfrm>
            <a:off x="9428335" y="1009652"/>
            <a:ext cx="1839480" cy="958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75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38618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9305"/>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944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525550" y="183520"/>
            <a:ext cx="9520237" cy="893440"/>
          </a:xfrm>
        </p:spPr>
        <p:txBody>
          <a:bodyPr>
            <a:normAutofit/>
          </a:bodyPr>
          <a:lstStyle/>
          <a:p>
            <a:r>
              <a:rPr lang="es-EC" b="1" dirty="0">
                <a:solidFill>
                  <a:srgbClr val="17375E"/>
                </a:solidFill>
                <a:latin typeface="Arial"/>
                <a:cs typeface="Arial"/>
              </a:rPr>
              <a:t>Metodología</a:t>
            </a:r>
            <a:endParaRPr lang="es-EC" b="1" u="none" kern="1200" dirty="0">
              <a:solidFill>
                <a:srgbClr val="17375E"/>
              </a:solidFill>
              <a:latin typeface="Arial"/>
              <a:cs typeface="Arial"/>
            </a:endParaRPr>
          </a:p>
        </p:txBody>
      </p:sp>
      <p:pic>
        <p:nvPicPr>
          <p:cNvPr id="7"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texto 1"/>
          <p:cNvSpPr txBox="1">
            <a:spLocks/>
          </p:cNvSpPr>
          <p:nvPr/>
        </p:nvSpPr>
        <p:spPr>
          <a:xfrm>
            <a:off x="525550" y="1469572"/>
            <a:ext cx="7508288" cy="449931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186262" indent="0">
              <a:buFont typeface="Arial" panose="020B0604020202020204" pitchFamily="34" charset="0"/>
              <a:buNone/>
            </a:pPr>
            <a:r>
              <a:rPr lang="es-EC" dirty="0" smtClean="0">
                <a:latin typeface="Arial" panose="020B0604020202020204" pitchFamily="34" charset="0"/>
                <a:cs typeface="Arial" panose="020B0604020202020204" pitchFamily="34" charset="0"/>
              </a:rPr>
              <a:t>Se consideró a la presente investigación con un </a:t>
            </a:r>
            <a:r>
              <a:rPr lang="es-EC" b="1" dirty="0" smtClean="0">
                <a:latin typeface="Arial" panose="020B0604020202020204" pitchFamily="34" charset="0"/>
                <a:cs typeface="Arial" panose="020B0604020202020204" pitchFamily="34" charset="0"/>
              </a:rPr>
              <a:t>enfoque cuantitativo </a:t>
            </a:r>
            <a:r>
              <a:rPr lang="es-EC" dirty="0" smtClean="0">
                <a:latin typeface="Arial" panose="020B0604020202020204" pitchFamily="34" charset="0"/>
                <a:cs typeface="Arial" panose="020B0604020202020204" pitchFamily="34" charset="0"/>
              </a:rPr>
              <a:t>y se categoriza como </a:t>
            </a:r>
            <a:r>
              <a:rPr lang="es-EC" b="1" dirty="0" smtClean="0">
                <a:latin typeface="Arial" panose="020B0604020202020204" pitchFamily="34" charset="0"/>
                <a:cs typeface="Arial" panose="020B0604020202020204" pitchFamily="34" charset="0"/>
              </a:rPr>
              <a:t>analítica</a:t>
            </a:r>
            <a:r>
              <a:rPr lang="es-EC" dirty="0" smtClean="0">
                <a:latin typeface="Arial" panose="020B0604020202020204" pitchFamily="34" charset="0"/>
                <a:cs typeface="Arial" panose="020B0604020202020204" pitchFamily="34" charset="0"/>
              </a:rPr>
              <a:t>, por ello se realizó un estudio de caso para obtener los resultados correspondientes siguiendo los pasos descritos a continuación:</a:t>
            </a:r>
          </a:p>
          <a:p>
            <a:pPr marL="186262" indent="0">
              <a:buFont typeface="Arial" panose="020B0604020202020204" pitchFamily="34" charset="0"/>
              <a:buNone/>
            </a:pPr>
            <a:endParaRPr lang="es-EC" dirty="0" smtClean="0">
              <a:latin typeface="Arial" panose="020B0604020202020204" pitchFamily="34" charset="0"/>
              <a:cs typeface="Arial" panose="020B0604020202020204" pitchFamily="34" charset="0"/>
            </a:endParaRPr>
          </a:p>
          <a:p>
            <a:pPr marL="457200" indent="-457200">
              <a:buFont typeface="+mj-lt"/>
              <a:buAutoNum type="arabicPeriod"/>
            </a:pPr>
            <a:r>
              <a:rPr lang="es-EC" dirty="0" smtClean="0">
                <a:latin typeface="Arial" panose="020B0604020202020204" pitchFamily="34" charset="0"/>
                <a:cs typeface="Arial" panose="020B0604020202020204" pitchFamily="34" charset="0"/>
              </a:rPr>
              <a:t>Definición del caso de estudio</a:t>
            </a:r>
          </a:p>
          <a:p>
            <a:pPr marL="457200" indent="-457200">
              <a:buFont typeface="+mj-lt"/>
              <a:buAutoNum type="arabicPeriod"/>
            </a:pPr>
            <a:r>
              <a:rPr lang="es-EC" dirty="0" smtClean="0">
                <a:latin typeface="Arial" panose="020B0604020202020204" pitchFamily="34" charset="0"/>
                <a:cs typeface="Arial" panose="020B0604020202020204" pitchFamily="34" charset="0"/>
              </a:rPr>
              <a:t>Elaboración de las preguntas de investigación</a:t>
            </a:r>
          </a:p>
          <a:p>
            <a:pPr marL="457200" indent="-457200">
              <a:buFont typeface="+mj-lt"/>
              <a:buAutoNum type="arabicPeriod"/>
            </a:pPr>
            <a:r>
              <a:rPr lang="es-EC" dirty="0" smtClean="0">
                <a:latin typeface="Arial" panose="020B0604020202020204" pitchFamily="34" charset="0"/>
                <a:cs typeface="Arial" panose="020B0604020202020204" pitchFamily="34" charset="0"/>
              </a:rPr>
              <a:t>Localización de las fuentes y recopilación de datos</a:t>
            </a:r>
          </a:p>
          <a:p>
            <a:pPr marL="457200" indent="-457200">
              <a:buFont typeface="+mj-lt"/>
              <a:buAutoNum type="arabicPeriod"/>
            </a:pPr>
            <a:r>
              <a:rPr lang="es-EC" dirty="0" smtClean="0">
                <a:latin typeface="Arial" panose="020B0604020202020204" pitchFamily="34" charset="0"/>
                <a:cs typeface="Arial" panose="020B0604020202020204" pitchFamily="34" charset="0"/>
              </a:rPr>
              <a:t>Análisis e interpretación de resultados</a:t>
            </a:r>
          </a:p>
          <a:p>
            <a:pPr marL="457200" indent="-457200">
              <a:buFont typeface="+mj-lt"/>
              <a:buAutoNum type="arabicPeriod"/>
            </a:pPr>
            <a:r>
              <a:rPr lang="es-EC" dirty="0" smtClean="0">
                <a:latin typeface="Arial" panose="020B0604020202020204" pitchFamily="34" charset="0"/>
                <a:cs typeface="Arial" panose="020B0604020202020204" pitchFamily="34" charset="0"/>
              </a:rPr>
              <a:t>Elaboración del informe</a:t>
            </a:r>
          </a:p>
          <a:p>
            <a:endParaRPr lang="es-EC" dirty="0">
              <a:latin typeface="Arial" panose="020B0604020202020204" pitchFamily="34" charset="0"/>
              <a:cs typeface="Arial" panose="020B0604020202020204" pitchFamily="34" charset="0"/>
            </a:endParaRPr>
          </a:p>
        </p:txBody>
      </p:sp>
      <p:pic>
        <p:nvPicPr>
          <p:cNvPr id="1026" name="Picture 2" descr="Ver las imágenes de orige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8744" y="3014783"/>
            <a:ext cx="4427922" cy="23246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7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4"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4"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4"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4"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4" cstate="print"/>
            <a:stretch>
              <a:fillRect/>
            </a:stretch>
          </a:blipFill>
        </p:spPr>
        <p:txBody>
          <a:bodyPr wrap="square" lIns="0" tIns="0" rIns="0" bIns="0" rtlCol="0"/>
          <a:lstStyle/>
          <a:p>
            <a:endParaRPr/>
          </a:p>
        </p:txBody>
      </p:sp>
      <p:sp>
        <p:nvSpPr>
          <p:cNvPr id="70" name="object 24"/>
          <p:cNvSpPr txBox="1"/>
          <p:nvPr/>
        </p:nvSpPr>
        <p:spPr>
          <a:xfrm>
            <a:off x="1186479" y="1543295"/>
            <a:ext cx="11615121" cy="4462504"/>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smtClean="0">
                <a:solidFill>
                  <a:srgbClr val="17375E"/>
                </a:solidFill>
                <a:latin typeface="Arial"/>
                <a:cs typeface="Arial"/>
              </a:rPr>
              <a:t>Herramientas y técnicas seleccionadas</a:t>
            </a:r>
          </a:p>
          <a:p>
            <a:pPr marL="52705">
              <a:spcBef>
                <a:spcPts val="580"/>
              </a:spcBef>
            </a:pPr>
            <a:r>
              <a:rPr lang="es-EC" sz="2400" b="1" spc="-5" dirty="0" smtClean="0">
                <a:solidFill>
                  <a:srgbClr val="17375E"/>
                </a:solidFill>
                <a:latin typeface="Arial"/>
                <a:cs typeface="Arial"/>
              </a:rPr>
              <a:t>Propuesta</a:t>
            </a:r>
            <a:endParaRPr lang="es-EC" sz="2400" b="1" spc="-5" dirty="0" smtClean="0">
              <a:solidFill>
                <a:srgbClr val="FF0000"/>
              </a:solidFill>
              <a:latin typeface="Arial"/>
              <a:cs typeface="Arial"/>
            </a:endParaRPr>
          </a:p>
          <a:p>
            <a:pPr marL="52705" marR="5957570">
              <a:lnSpc>
                <a:spcPct val="120000"/>
              </a:lnSpc>
            </a:pPr>
            <a:r>
              <a:rPr lang="es-EC" sz="2400" b="1" spc="-5" dirty="0" smtClean="0">
                <a:solidFill>
                  <a:srgbClr val="17375E"/>
                </a:solidFill>
                <a:latin typeface="Arial"/>
                <a:cs typeface="Arial"/>
              </a:rPr>
              <a:t>Resultados Obtenidos</a:t>
            </a:r>
            <a:endParaRPr lang="es-EC" sz="2400" b="1" spc="-5" dirty="0">
              <a:solidFill>
                <a:srgbClr val="17375E"/>
              </a:solidFill>
              <a:latin typeface="Arial"/>
              <a:cs typeface="Arial"/>
            </a:endParaRPr>
          </a:p>
          <a:p>
            <a:pPr marL="52705" marR="5957570">
              <a:lnSpc>
                <a:spcPct val="120000"/>
              </a:lnSpc>
            </a:pPr>
            <a:r>
              <a:rPr lang="es-EC" sz="2400" b="1" spc="-5" dirty="0" smtClean="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a:p>
            <a:pPr marL="52705" marR="5957570">
              <a:lnSpc>
                <a:spcPct val="120000"/>
              </a:lnSpc>
            </a:pPr>
            <a:endParaRPr lang="es-EC" sz="2400" b="1" spc="-5" dirty="0">
              <a:solidFill>
                <a:srgbClr val="17375E"/>
              </a:solidFill>
              <a:latin typeface="Arial"/>
              <a:cs typeface="Arial"/>
            </a:endParaRPr>
          </a:p>
        </p:txBody>
      </p:sp>
      <p:sp>
        <p:nvSpPr>
          <p:cNvPr id="71" name="object 25"/>
          <p:cNvSpPr/>
          <p:nvPr/>
        </p:nvSpPr>
        <p:spPr>
          <a:xfrm>
            <a:off x="896161" y="3905091"/>
            <a:ext cx="175724" cy="213360"/>
          </a:xfrm>
          <a:prstGeom prst="rect">
            <a:avLst/>
          </a:prstGeom>
          <a:blipFill>
            <a:blip r:embed="rId4"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4"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4"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4710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a:solidFill>
                  <a:srgbClr val="17375E"/>
                </a:solidFill>
                <a:latin typeface="Arial"/>
                <a:cs typeface="Arial"/>
              </a:rPr>
              <a:t>Metodología</a:t>
            </a:r>
            <a:endParaRPr lang="es-EC" b="1" u="none" kern="1200" dirty="0">
              <a:solidFill>
                <a:srgbClr val="17375E"/>
              </a:solidFill>
              <a:latin typeface="Arial"/>
              <a:cs typeface="Arial"/>
            </a:endParaRPr>
          </a:p>
        </p:txBody>
      </p:sp>
      <p:pic>
        <p:nvPicPr>
          <p:cNvPr id="7"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716957035"/>
              </p:ext>
            </p:extLst>
          </p:nvPr>
        </p:nvGraphicFramePr>
        <p:xfrm>
          <a:off x="742043" y="817637"/>
          <a:ext cx="5348514" cy="41462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p:cNvGraphicFramePr/>
          <p:nvPr>
            <p:extLst>
              <p:ext uri="{D42A27DB-BD31-4B8C-83A1-F6EECF244321}">
                <p14:modId xmlns:p14="http://schemas.microsoft.com/office/powerpoint/2010/main" val="3177074251"/>
              </p:ext>
            </p:extLst>
          </p:nvPr>
        </p:nvGraphicFramePr>
        <p:xfrm>
          <a:off x="6090557" y="1583871"/>
          <a:ext cx="5348514" cy="437599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818619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401856" y="-30163"/>
            <a:ext cx="9520237" cy="1058862"/>
          </a:xfrm>
        </p:spPr>
        <p:txBody>
          <a:bodyPr>
            <a:normAutofit/>
          </a:bodyPr>
          <a:lstStyle/>
          <a:p>
            <a:endParaRPr lang="es-EC" b="1" u="none" kern="1200" dirty="0">
              <a:solidFill>
                <a:srgbClr val="17375E"/>
              </a:solidFill>
              <a:latin typeface="Arial"/>
              <a:cs typeface="Arial"/>
            </a:endParaRPr>
          </a:p>
        </p:txBody>
      </p:sp>
      <p:pic>
        <p:nvPicPr>
          <p:cNvPr id="5122" name="Picture 2" descr="IBM SPSS 25 - Computadoras - Laptops - 1100303068"/>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3404" y="1992395"/>
            <a:ext cx="75642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ableau Prep Data Workout - CRG Solutions Pvt Lt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080" y="1219200"/>
            <a:ext cx="3052631"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derecha 1"/>
          <p:cNvSpPr/>
          <p:nvPr/>
        </p:nvSpPr>
        <p:spPr>
          <a:xfrm>
            <a:off x="2699070" y="1992395"/>
            <a:ext cx="713601" cy="7200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3" name="Flecha derecha 12"/>
          <p:cNvSpPr/>
          <p:nvPr/>
        </p:nvSpPr>
        <p:spPr>
          <a:xfrm>
            <a:off x="7037227" y="1579200"/>
            <a:ext cx="713601" cy="7200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3" name="CuadroTexto 2"/>
          <p:cNvSpPr txBox="1"/>
          <p:nvPr/>
        </p:nvSpPr>
        <p:spPr>
          <a:xfrm>
            <a:off x="241670" y="4904819"/>
            <a:ext cx="3171001" cy="707886"/>
          </a:xfrm>
          <a:prstGeom prst="rect">
            <a:avLst/>
          </a:prstGeom>
          <a:noFill/>
        </p:spPr>
        <p:txBody>
          <a:bodyPr wrap="square" rtlCol="0">
            <a:spAutoFit/>
          </a:bodyPr>
          <a:lstStyle/>
          <a:p>
            <a:r>
              <a:rPr lang="es-EC" sz="2000" dirty="0" smtClean="0">
                <a:ln w="0"/>
                <a:solidFill>
                  <a:schemeClr val="accent1"/>
                </a:solidFill>
                <a:effectLst>
                  <a:outerShdw blurRad="38100" dist="25400" dir="5400000" algn="ctr" rotWithShape="0">
                    <a:srgbClr val="6E747A">
                      <a:alpha val="43000"/>
                    </a:srgbClr>
                  </a:outerShdw>
                </a:effectLst>
              </a:rPr>
              <a:t>4. Visualización de información </a:t>
            </a:r>
            <a:endParaRPr lang="es-EC" sz="2000" dirty="0">
              <a:ln w="0"/>
              <a:solidFill>
                <a:schemeClr val="accent1"/>
              </a:solidFill>
              <a:effectLst>
                <a:outerShdw blurRad="38100" dist="25400" dir="5400000" algn="ctr" rotWithShape="0">
                  <a:srgbClr val="6E747A">
                    <a:alpha val="43000"/>
                  </a:srgbClr>
                </a:outerShdw>
              </a:effectLst>
            </a:endParaRPr>
          </a:p>
        </p:txBody>
      </p:sp>
      <p:sp>
        <p:nvSpPr>
          <p:cNvPr id="4" name="Rectángulo 3"/>
          <p:cNvSpPr/>
          <p:nvPr/>
        </p:nvSpPr>
        <p:spPr>
          <a:xfrm>
            <a:off x="707896" y="2944552"/>
            <a:ext cx="2351926" cy="400110"/>
          </a:xfrm>
          <a:prstGeom prst="rect">
            <a:avLst/>
          </a:prstGeom>
        </p:spPr>
        <p:txBody>
          <a:bodyPr wrap="none">
            <a:spAutoFit/>
          </a:bodyPr>
          <a:lstStyle/>
          <a:p>
            <a:r>
              <a:rPr lang="en-US" sz="2000" dirty="0" smtClean="0">
                <a:ln w="0"/>
                <a:solidFill>
                  <a:schemeClr val="accent1"/>
                </a:solidFill>
                <a:effectLst>
                  <a:outerShdw blurRad="38100" dist="25400" dir="5400000" algn="ctr" rotWithShape="0">
                    <a:srgbClr val="6E747A">
                      <a:alpha val="43000"/>
                    </a:srgbClr>
                  </a:outerShdw>
                </a:effectLst>
              </a:rPr>
              <a:t>1. Fuentes de </a:t>
            </a:r>
            <a:r>
              <a:rPr lang="en-US" sz="2000" dirty="0" err="1" smtClean="0">
                <a:ln w="0"/>
                <a:solidFill>
                  <a:schemeClr val="accent1"/>
                </a:solidFill>
                <a:effectLst>
                  <a:outerShdw blurRad="38100" dist="25400" dir="5400000" algn="ctr" rotWithShape="0">
                    <a:srgbClr val="6E747A">
                      <a:alpha val="43000"/>
                    </a:srgbClr>
                  </a:outerShdw>
                </a:effectLst>
              </a:rPr>
              <a:t>datos</a:t>
            </a:r>
            <a:endParaRPr lang="es-EC" sz="2000" dirty="0">
              <a:ln w="0"/>
              <a:solidFill>
                <a:schemeClr val="accent1"/>
              </a:solidFill>
              <a:effectLst>
                <a:outerShdw blurRad="38100" dist="25400" dir="5400000" algn="ctr" rotWithShape="0">
                  <a:srgbClr val="6E747A">
                    <a:alpha val="43000"/>
                  </a:srgbClr>
                </a:outerShdw>
              </a:effectLst>
            </a:endParaRPr>
          </a:p>
        </p:txBody>
      </p:sp>
      <p:sp>
        <p:nvSpPr>
          <p:cNvPr id="5" name="Rectángulo 4"/>
          <p:cNvSpPr/>
          <p:nvPr/>
        </p:nvSpPr>
        <p:spPr>
          <a:xfrm>
            <a:off x="4756918" y="2832807"/>
            <a:ext cx="1274836" cy="400110"/>
          </a:xfrm>
          <a:prstGeom prst="rect">
            <a:avLst/>
          </a:prstGeom>
        </p:spPr>
        <p:txBody>
          <a:bodyPr wrap="none">
            <a:spAutoFit/>
          </a:bodyPr>
          <a:lstStyle/>
          <a:p>
            <a:r>
              <a:rPr lang="en-US" sz="2000" dirty="0" smtClean="0">
                <a:ln w="0"/>
                <a:solidFill>
                  <a:schemeClr val="accent1"/>
                </a:solidFill>
                <a:effectLst>
                  <a:outerShdw blurRad="38100" dist="25400" dir="5400000" algn="ctr" rotWithShape="0">
                    <a:srgbClr val="6E747A">
                      <a:alpha val="43000"/>
                    </a:srgbClr>
                  </a:outerShdw>
                </a:effectLst>
              </a:rPr>
              <a:t>2. ETL .</a:t>
            </a:r>
            <a:r>
              <a:rPr lang="en-US" sz="2000" dirty="0" err="1" smtClean="0">
                <a:ln w="0"/>
                <a:solidFill>
                  <a:schemeClr val="accent1"/>
                </a:solidFill>
                <a:effectLst>
                  <a:outerShdw blurRad="38100" dist="25400" dir="5400000" algn="ctr" rotWithShape="0">
                    <a:srgbClr val="6E747A">
                      <a:alpha val="43000"/>
                    </a:srgbClr>
                  </a:outerShdw>
                </a:effectLst>
              </a:rPr>
              <a:t>tfl</a:t>
            </a:r>
            <a:endParaRPr lang="es-EC" sz="2000" dirty="0">
              <a:ln w="0"/>
              <a:solidFill>
                <a:schemeClr val="accent1"/>
              </a:solidFill>
              <a:effectLst>
                <a:outerShdw blurRad="38100" dist="25400" dir="5400000" algn="ctr" rotWithShape="0">
                  <a:srgbClr val="6E747A">
                    <a:alpha val="43000"/>
                  </a:srgbClr>
                </a:outerShdw>
              </a:effectLst>
            </a:endParaRPr>
          </a:p>
        </p:txBody>
      </p:sp>
      <p:sp>
        <p:nvSpPr>
          <p:cNvPr id="6" name="Rectángulo 5"/>
          <p:cNvSpPr/>
          <p:nvPr/>
        </p:nvSpPr>
        <p:spPr>
          <a:xfrm>
            <a:off x="10503867" y="5666941"/>
            <a:ext cx="1571264" cy="400110"/>
          </a:xfrm>
          <a:prstGeom prst="rect">
            <a:avLst/>
          </a:prstGeom>
        </p:spPr>
        <p:txBody>
          <a:bodyPr wrap="none">
            <a:spAutoFit/>
          </a:bodyPr>
          <a:lstStyle/>
          <a:p>
            <a:r>
              <a:rPr lang="en-US" sz="2000" dirty="0" smtClean="0">
                <a:ln w="0"/>
                <a:solidFill>
                  <a:schemeClr val="accent1"/>
                </a:solidFill>
                <a:effectLst>
                  <a:outerShdw blurRad="38100" dist="25400" dir="5400000" algn="ctr" rotWithShape="0">
                    <a:srgbClr val="6E747A">
                      <a:alpha val="43000"/>
                    </a:srgbClr>
                  </a:outerShdw>
                </a:effectLst>
              </a:rPr>
              <a:t>3. </a:t>
            </a:r>
            <a:r>
              <a:rPr lang="en-US" sz="2000" dirty="0" err="1" smtClean="0">
                <a:ln w="0"/>
                <a:solidFill>
                  <a:schemeClr val="accent1"/>
                </a:solidFill>
                <a:effectLst>
                  <a:outerShdw blurRad="38100" dist="25400" dir="5400000" algn="ctr" rotWithShape="0">
                    <a:srgbClr val="6E747A">
                      <a:alpha val="43000"/>
                    </a:srgbClr>
                  </a:outerShdw>
                </a:effectLst>
              </a:rPr>
              <a:t>Analítica</a:t>
            </a:r>
            <a:r>
              <a:rPr lang="en-US" sz="2000" dirty="0" smtClean="0">
                <a:ln w="0"/>
                <a:solidFill>
                  <a:schemeClr val="accent1"/>
                </a:solidFill>
                <a:effectLst>
                  <a:outerShdw blurRad="38100" dist="25400" dir="5400000" algn="ctr" rotWithShape="0">
                    <a:srgbClr val="6E747A">
                      <a:alpha val="43000"/>
                    </a:srgbClr>
                  </a:outerShdw>
                </a:effectLst>
              </a:rPr>
              <a:t> </a:t>
            </a:r>
            <a:endParaRPr lang="es-EC" sz="2000" dirty="0">
              <a:ln w="0"/>
              <a:solidFill>
                <a:schemeClr val="accent1"/>
              </a:solidFill>
              <a:effectLst>
                <a:outerShdw blurRad="38100" dist="25400" dir="5400000" algn="ctr" rotWithShape="0">
                  <a:srgbClr val="6E747A">
                    <a:alpha val="43000"/>
                  </a:srgbClr>
                </a:outerShdw>
              </a:effectLst>
            </a:endParaRPr>
          </a:p>
        </p:txBody>
      </p:sp>
      <p:pic>
        <p:nvPicPr>
          <p:cNvPr id="8" name="Imagen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3674" y="2393272"/>
            <a:ext cx="1665474" cy="1080000"/>
          </a:xfrm>
          <a:prstGeom prst="rect">
            <a:avLst/>
          </a:prstGeom>
        </p:spPr>
      </p:pic>
      <p:pic>
        <p:nvPicPr>
          <p:cNvPr id="10" name="Imagen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5487" y="1243403"/>
            <a:ext cx="1920937" cy="1080000"/>
          </a:xfrm>
          <a:prstGeom prst="rect">
            <a:avLst/>
          </a:prstGeom>
        </p:spPr>
      </p:pic>
      <p:pic>
        <p:nvPicPr>
          <p:cNvPr id="22" name="Imagen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91034" y="1191474"/>
            <a:ext cx="1543893" cy="1080000"/>
          </a:xfrm>
          <a:prstGeom prst="rect">
            <a:avLst/>
          </a:prstGeom>
        </p:spPr>
      </p:pic>
      <p:pic>
        <p:nvPicPr>
          <p:cNvPr id="12" name="Imagen 11"/>
          <p:cNvPicPr>
            <a:picLocks noChangeAspect="1"/>
          </p:cNvPicPr>
          <p:nvPr/>
        </p:nvPicPr>
        <p:blipFill rotWithShape="1">
          <a:blip r:embed="rId9" cstate="screen">
            <a:extLst>
              <a:ext uri="{28A0092B-C50C-407E-A947-70E740481C1C}">
                <a14:useLocalDpi xmlns:a14="http://schemas.microsoft.com/office/drawing/2010/main"/>
              </a:ext>
            </a:extLst>
          </a:blip>
          <a:srcRect t="-4752" r="-4394"/>
          <a:stretch/>
        </p:blipFill>
        <p:spPr>
          <a:xfrm>
            <a:off x="8249639" y="2406770"/>
            <a:ext cx="1552124" cy="1080000"/>
          </a:xfrm>
          <a:prstGeom prst="rect">
            <a:avLst/>
          </a:prstGeom>
        </p:spPr>
      </p:pic>
      <p:pic>
        <p:nvPicPr>
          <p:cNvPr id="14" name="Imagen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38658" y="3669912"/>
            <a:ext cx="2711934" cy="1080000"/>
          </a:xfrm>
          <a:prstGeom prst="rect">
            <a:avLst/>
          </a:prstGeom>
        </p:spPr>
      </p:pic>
      <p:pic>
        <p:nvPicPr>
          <p:cNvPr id="15" name="Imagen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56782" y="4178762"/>
            <a:ext cx="2196404" cy="1080000"/>
          </a:xfrm>
          <a:prstGeom prst="rect">
            <a:avLst/>
          </a:prstGeom>
        </p:spPr>
      </p:pic>
      <p:sp>
        <p:nvSpPr>
          <p:cNvPr id="26" name="Flecha derecha 25"/>
          <p:cNvSpPr/>
          <p:nvPr/>
        </p:nvSpPr>
        <p:spPr>
          <a:xfrm flipH="1">
            <a:off x="6734799" y="5023266"/>
            <a:ext cx="713601" cy="7200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6" name="Imagen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93450" y="4288736"/>
            <a:ext cx="3377473" cy="1800000"/>
          </a:xfrm>
          <a:prstGeom prst="rect">
            <a:avLst/>
          </a:prstGeom>
        </p:spPr>
      </p:pic>
      <p:pic>
        <p:nvPicPr>
          <p:cNvPr id="29" name="Picture 4" descr="Free Data Visualization Software | Tableau Public | Data ..."/>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69696" y="4011789"/>
            <a:ext cx="3059878" cy="100034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SV laye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61858" y="1943100"/>
            <a:ext cx="10368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ree Data Visualization Software | Tableau Public | Data ..."/>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990714" y="5012956"/>
            <a:ext cx="3059878" cy="100034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15"/>
          <a:stretch>
            <a:fillRect/>
          </a:stretch>
        </p:blipFill>
        <p:spPr>
          <a:xfrm>
            <a:off x="1967014" y="4969726"/>
            <a:ext cx="1638529" cy="933580"/>
          </a:xfrm>
          <a:prstGeom prst="rect">
            <a:avLst/>
          </a:prstGeom>
        </p:spPr>
      </p:pic>
    </p:spTree>
    <p:extLst>
      <p:ext uri="{BB962C8B-B14F-4D97-AF65-F5344CB8AC3E}">
        <p14:creationId xmlns:p14="http://schemas.microsoft.com/office/powerpoint/2010/main" val="1258739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sz="2800" b="1" dirty="0">
                <a:solidFill>
                  <a:srgbClr val="17375E"/>
                </a:solidFill>
                <a:latin typeface="Arial"/>
                <a:cs typeface="Arial"/>
              </a:rPr>
              <a:t>Fase I. Comprensión del negocio</a:t>
            </a:r>
          </a:p>
        </p:txBody>
      </p:sp>
      <p:pic>
        <p:nvPicPr>
          <p:cNvPr id="7"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42043" y="1251921"/>
            <a:ext cx="10589986" cy="5109091"/>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Evaluación </a:t>
            </a:r>
            <a:r>
              <a:rPr lang="es-EC" b="1" dirty="0">
                <a:latin typeface="Arial" panose="020B0604020202020204" pitchFamily="34" charset="0"/>
                <a:cs typeface="Arial" panose="020B0604020202020204" pitchFamily="34" charset="0"/>
              </a:rPr>
              <a:t>de la situación actual del caso de </a:t>
            </a:r>
            <a:r>
              <a:rPr lang="es-EC" b="1" dirty="0" smtClean="0">
                <a:latin typeface="Arial" panose="020B0604020202020204" pitchFamily="34" charset="0"/>
                <a:cs typeface="Arial" panose="020B0604020202020204" pitchFamily="34" charset="0"/>
              </a:rPr>
              <a:t>estudio</a:t>
            </a:r>
          </a:p>
          <a:p>
            <a:endParaRPr lang="es-EC" sz="2000"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El proceso de envejecimiento difiere de acuerdo a las condiciones sociales, educativas, culturales y </a:t>
            </a:r>
            <a:r>
              <a:rPr lang="es-EC" dirty="0" smtClean="0">
                <a:latin typeface="Arial" panose="020B0604020202020204" pitchFamily="34" charset="0"/>
                <a:cs typeface="Arial" panose="020B0604020202020204" pitchFamily="34" charset="0"/>
              </a:rPr>
              <a:t>económicas. En este estudio </a:t>
            </a:r>
            <a:r>
              <a:rPr lang="es-EC" dirty="0">
                <a:latin typeface="Arial" panose="020B0604020202020204" pitchFamily="34" charset="0"/>
                <a:cs typeface="Arial" panose="020B0604020202020204" pitchFamily="34" charset="0"/>
              </a:rPr>
              <a:t>se procura aprovechar la información generada por el INEC, en base a los egresos hospitalarios y a las defunciones </a:t>
            </a:r>
            <a:r>
              <a:rPr lang="es-EC" dirty="0" smtClean="0">
                <a:latin typeface="Arial" panose="020B0604020202020204" pitchFamily="34" charset="0"/>
                <a:cs typeface="Arial" panose="020B0604020202020204" pitchFamily="34" charset="0"/>
              </a:rPr>
              <a:t>generales registrados a nivel nacional, </a:t>
            </a:r>
            <a:r>
              <a:rPr lang="es-EC" dirty="0">
                <a:latin typeface="Arial" panose="020B0604020202020204" pitchFamily="34" charset="0"/>
                <a:cs typeface="Arial" panose="020B0604020202020204" pitchFamily="34" charset="0"/>
              </a:rPr>
              <a:t>se trata de promover el análisis de datos, ya que se encuentra poca información relacionada con este grupo vulnerable, además, se pretende dar una visión general de lo que se ha suscitado con la población del adulto mayor ecuatoriano durante el período 2011-2018, así como dar a conocer las principales causas de morbilidad y mortalidad para los años 2019 y 2020. </a:t>
            </a:r>
            <a:endParaRPr lang="es-EC" dirty="0" smtClean="0">
              <a:latin typeface="Arial" panose="020B0604020202020204" pitchFamily="34" charset="0"/>
              <a:cs typeface="Arial" panose="020B0604020202020204" pitchFamily="34" charset="0"/>
            </a:endParaRPr>
          </a:p>
          <a:p>
            <a:endParaRPr lang="es-EC" b="1" dirty="0" smtClean="0">
              <a:latin typeface="Arial" panose="020B0604020202020204" pitchFamily="34" charset="0"/>
              <a:cs typeface="Arial" panose="020B0604020202020204" pitchFamily="34" charset="0"/>
            </a:endParaRPr>
          </a:p>
          <a:p>
            <a:r>
              <a:rPr lang="es-EC" b="1" dirty="0" smtClean="0">
                <a:latin typeface="Arial" panose="020B0604020202020204" pitchFamily="34" charset="0"/>
                <a:cs typeface="Arial" panose="020B0604020202020204" pitchFamily="34" charset="0"/>
              </a:rPr>
              <a:t>Objetivos</a:t>
            </a:r>
            <a:endParaRPr lang="es-EC"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s-EC" dirty="0">
                <a:latin typeface="Arial" panose="020B0604020202020204" pitchFamily="34" charset="0"/>
                <a:cs typeface="Arial" panose="020B0604020202020204" pitchFamily="34" charset="0"/>
              </a:rPr>
              <a:t>Pronosticar la prevalencia de las tres principales causas de morbilidad del adulto mayor durante el 2019 y 2020 por cada 1000 pacientes egresados. </a:t>
            </a:r>
            <a:endParaRPr lang="es-EC" dirty="0" smtClean="0">
              <a:latin typeface="Arial" panose="020B0604020202020204" pitchFamily="34" charset="0"/>
              <a:cs typeface="Arial" panose="020B0604020202020204" pitchFamily="34" charset="0"/>
            </a:endParaRPr>
          </a:p>
          <a:p>
            <a:pPr lvl="0"/>
            <a:endParaRPr lang="es-EC"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s-EC" dirty="0">
                <a:latin typeface="Arial" panose="020B0604020202020204" pitchFamily="34" charset="0"/>
                <a:cs typeface="Arial" panose="020B0604020202020204" pitchFamily="34" charset="0"/>
              </a:rPr>
              <a:t>Pronosticar la prevalencia de tres principales causas de mortalidad del adulto mayor durante el 2019 y 2020 por cada 10000 habitantes.</a:t>
            </a:r>
          </a:p>
          <a:p>
            <a:pPr lvl="0"/>
            <a:endParaRPr lang="es-EC" dirty="0" smtClean="0">
              <a:latin typeface="Arial" panose="020B0604020202020204" pitchFamily="34" charset="0"/>
              <a:cs typeface="Arial" panose="020B0604020202020204" pitchFamily="34" charset="0"/>
            </a:endParaRPr>
          </a:p>
          <a:p>
            <a:pPr lvl="0"/>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275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a:solidFill>
                  <a:srgbClr val="17375E"/>
                </a:solidFill>
                <a:latin typeface="Arial"/>
                <a:cs typeface="Arial"/>
              </a:rPr>
              <a:t>Fase II. Comprensión de los </a:t>
            </a:r>
            <a:r>
              <a:rPr lang="es-EC" b="1" dirty="0" smtClean="0">
                <a:solidFill>
                  <a:srgbClr val="17375E"/>
                </a:solidFill>
                <a:latin typeface="Arial"/>
                <a:cs typeface="Arial"/>
              </a:rPr>
              <a:t>datos</a:t>
            </a:r>
            <a:endParaRPr lang="es-EC" b="1" u="none" kern="1200" dirty="0">
              <a:solidFill>
                <a:srgbClr val="17375E"/>
              </a:solidFill>
              <a:latin typeface="Arial"/>
              <a:cs typeface="Arial"/>
            </a:endParaRPr>
          </a:p>
        </p:txBody>
      </p:sp>
      <p:pic>
        <p:nvPicPr>
          <p:cNvPr id="7"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2336971351"/>
              </p:ext>
            </p:extLst>
          </p:nvPr>
        </p:nvGraphicFramePr>
        <p:xfrm>
          <a:off x="611413" y="1600200"/>
          <a:ext cx="10802257" cy="43597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12151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III. Preparación </a:t>
            </a:r>
            <a:r>
              <a:rPr lang="es-EC" b="1" dirty="0">
                <a:solidFill>
                  <a:srgbClr val="17375E"/>
                </a:solidFill>
                <a:latin typeface="Arial"/>
                <a:cs typeface="Arial"/>
              </a:rPr>
              <a:t>de datos</a:t>
            </a:r>
            <a:endParaRPr lang="es-EC" b="1" u="none" kern="1200" dirty="0">
              <a:solidFill>
                <a:srgbClr val="17375E"/>
              </a:solidFill>
              <a:latin typeface="Arial"/>
              <a:cs typeface="Arial"/>
            </a:endParaRPr>
          </a:p>
        </p:txBody>
      </p:sp>
      <p:pic>
        <p:nvPicPr>
          <p:cNvPr id="7"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023689234"/>
              </p:ext>
            </p:extLst>
          </p:nvPr>
        </p:nvGraphicFramePr>
        <p:xfrm>
          <a:off x="252525" y="1686839"/>
          <a:ext cx="10499271" cy="4474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gen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02570" y="1763853"/>
            <a:ext cx="2897308" cy="2160000"/>
          </a:xfrm>
          <a:prstGeom prst="rect">
            <a:avLst/>
          </a:prstGeom>
        </p:spPr>
      </p:pic>
      <p:pic>
        <p:nvPicPr>
          <p:cNvPr id="10" name="Imagen 9"/>
          <p:cNvPicPr/>
          <p:nvPr/>
        </p:nvPicPr>
        <p:blipFill>
          <a:blip r:embed="rId11" cstate="screen">
            <a:extLst>
              <a:ext uri="{28A0092B-C50C-407E-A947-70E740481C1C}">
                <a14:useLocalDpi xmlns:a14="http://schemas.microsoft.com/office/drawing/2010/main"/>
              </a:ext>
            </a:extLst>
          </a:blip>
          <a:stretch>
            <a:fillRect/>
          </a:stretch>
        </p:blipFill>
        <p:spPr>
          <a:xfrm>
            <a:off x="7668211" y="1505931"/>
            <a:ext cx="5487670" cy="1738630"/>
          </a:xfrm>
          <a:prstGeom prst="rect">
            <a:avLst/>
          </a:prstGeom>
        </p:spPr>
      </p:pic>
      <p:pic>
        <p:nvPicPr>
          <p:cNvPr id="12" name="Imagen 11"/>
          <p:cNvPicPr/>
          <p:nvPr/>
        </p:nvPicPr>
        <p:blipFill>
          <a:blip r:embed="rId12" cstate="screen">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a:off x="7644286" y="3389794"/>
            <a:ext cx="5487670" cy="2590165"/>
          </a:xfrm>
          <a:prstGeom prst="rect">
            <a:avLst/>
          </a:prstGeom>
        </p:spPr>
      </p:pic>
    </p:spTree>
    <p:extLst>
      <p:ext uri="{BB962C8B-B14F-4D97-AF65-F5344CB8AC3E}">
        <p14:creationId xmlns:p14="http://schemas.microsoft.com/office/powerpoint/2010/main" val="2003454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III. Preparación </a:t>
            </a:r>
            <a:r>
              <a:rPr lang="es-EC" b="1" dirty="0">
                <a:solidFill>
                  <a:srgbClr val="17375E"/>
                </a:solidFill>
                <a:latin typeface="Arial"/>
                <a:cs typeface="Arial"/>
              </a:rPr>
              <a:t>de datos</a:t>
            </a:r>
            <a:endParaRPr lang="es-EC" b="1" u="none" kern="1200" dirty="0">
              <a:solidFill>
                <a:srgbClr val="17375E"/>
              </a:solidFill>
              <a:latin typeface="Arial"/>
              <a:cs typeface="Arial"/>
            </a:endParaRPr>
          </a:p>
        </p:txBody>
      </p:sp>
      <p:pic>
        <p:nvPicPr>
          <p:cNvPr id="7"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75545" y="1345020"/>
            <a:ext cx="5227909" cy="461665"/>
          </a:xfrm>
          <a:prstGeom prst="rect">
            <a:avLst/>
          </a:prstGeom>
        </p:spPr>
        <p:txBody>
          <a:bodyPr wrap="square">
            <a:spAutoFit/>
          </a:bodyPr>
          <a:lstStyle/>
          <a:p>
            <a:pPr lvl="2">
              <a:lnSpc>
                <a:spcPct val="200000"/>
              </a:lnSpc>
              <a:spcAft>
                <a:spcPts val="0"/>
              </a:spcAft>
              <a:tabLst>
                <a:tab pos="540385" algn="l"/>
              </a:tabLst>
            </a:pPr>
            <a:r>
              <a:rPr lang="es-EC" sz="1200" b="1" dirty="0">
                <a:latin typeface="Arial" panose="020B0604020202020204" pitchFamily="34" charset="0"/>
                <a:ea typeface="Times New Roman" panose="02020603050405020304" pitchFamily="18" charset="0"/>
              </a:rPr>
              <a:t>Análisis </a:t>
            </a:r>
            <a:r>
              <a:rPr lang="es-EC" sz="1200" b="1" dirty="0" smtClean="0">
                <a:latin typeface="Arial" panose="020B0604020202020204" pitchFamily="34" charset="0"/>
                <a:ea typeface="Times New Roman" panose="02020603050405020304" pitchFamily="18" charset="0"/>
              </a:rPr>
              <a:t>preliminar Egresos Hospitalarios - Morbilidad</a:t>
            </a:r>
            <a:endParaRPr lang="es-EC" sz="1400" dirty="0">
              <a:effectLst/>
              <a:latin typeface="Times New Roman" panose="02020603050405020304" pitchFamily="18" charset="0"/>
              <a:ea typeface="Times New Roman" panose="02020603050405020304" pitchFamily="18" charset="0"/>
            </a:endParaRPr>
          </a:p>
        </p:txBody>
      </p:sp>
      <p:pic>
        <p:nvPicPr>
          <p:cNvPr id="2055" name="Imagen 65"/>
          <p:cNvPicPr>
            <a:picLocks noChangeAspect="1" noChangeArrowheads="1"/>
          </p:cNvPicPr>
          <p:nvPr/>
        </p:nvPicPr>
        <p:blipFill>
          <a:blip r:embed="rId5" cstate="screen">
            <a:extLst>
              <a:ext uri="{28A0092B-C50C-407E-A947-70E740481C1C}">
                <a14:useLocalDpi xmlns:a14="http://schemas.microsoft.com/office/drawing/2010/main"/>
              </a:ext>
            </a:extLst>
          </a:blip>
          <a:srcRect t="4646"/>
          <a:stretch>
            <a:fillRect/>
          </a:stretch>
        </p:blipFill>
        <p:spPr bwMode="auto">
          <a:xfrm>
            <a:off x="947060" y="1843309"/>
            <a:ext cx="225742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n 3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72940" y="1922800"/>
            <a:ext cx="1314450" cy="9239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6" name="Imagen 25"/>
          <p:cNvPicPr/>
          <p:nvPr/>
        </p:nvPicPr>
        <p:blipFill rotWithShape="1">
          <a:blip r:embed="rId7" cstate="screen">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l="7686" t="12912" b="1732"/>
          <a:stretch/>
        </p:blipFill>
        <p:spPr bwMode="auto">
          <a:xfrm>
            <a:off x="163286" y="3265825"/>
            <a:ext cx="4789079" cy="2699385"/>
          </a:xfrm>
          <a:prstGeom prst="rect">
            <a:avLst/>
          </a:prstGeom>
          <a:ln>
            <a:noFill/>
          </a:ln>
          <a:extLst>
            <a:ext uri="{53640926-AAD7-44D8-BBD7-CCE9431645EC}">
              <a14:shadowObscured xmlns:a14="http://schemas.microsoft.com/office/drawing/2010/main"/>
            </a:ext>
          </a:extLst>
        </p:spPr>
      </p:pic>
      <p:pic>
        <p:nvPicPr>
          <p:cNvPr id="27" name="Imagen 26"/>
          <p:cNvPicPr/>
          <p:nvPr/>
        </p:nvPicPr>
        <p:blipFill>
          <a:blip r:embed="rId9"/>
          <a:stretch>
            <a:fillRect/>
          </a:stretch>
        </p:blipFill>
        <p:spPr>
          <a:xfrm>
            <a:off x="5226435" y="1462417"/>
            <a:ext cx="5487670" cy="2160000"/>
          </a:xfrm>
          <a:prstGeom prst="rect">
            <a:avLst/>
          </a:prstGeom>
        </p:spPr>
      </p:pic>
      <p:pic>
        <p:nvPicPr>
          <p:cNvPr id="29" name="Imagen 28"/>
          <p:cNvPicPr/>
          <p:nvPr/>
        </p:nvPicPr>
        <p:blipFill>
          <a:blip r:embed="rId10"/>
          <a:stretch>
            <a:fillRect/>
          </a:stretch>
        </p:blipFill>
        <p:spPr>
          <a:xfrm>
            <a:off x="5172690" y="3739901"/>
            <a:ext cx="5487670" cy="2160000"/>
          </a:xfrm>
          <a:prstGeom prst="rect">
            <a:avLst/>
          </a:prstGeom>
        </p:spPr>
      </p:pic>
      <p:sp>
        <p:nvSpPr>
          <p:cNvPr id="19" name="CuadroTexto 18"/>
          <p:cNvSpPr txBox="1"/>
          <p:nvPr/>
        </p:nvSpPr>
        <p:spPr>
          <a:xfrm>
            <a:off x="10660360" y="2241198"/>
            <a:ext cx="1162498" cy="338554"/>
          </a:xfrm>
          <a:prstGeom prst="rect">
            <a:avLst/>
          </a:prstGeom>
          <a:noFill/>
        </p:spPr>
        <p:txBody>
          <a:bodyPr wrap="none" rtlCol="0">
            <a:spAutoFit/>
          </a:bodyPr>
          <a:lstStyle/>
          <a:p>
            <a:r>
              <a:rPr lang="es-EC" sz="1600" dirty="0" smtClean="0"/>
              <a:t>Residencia</a:t>
            </a:r>
            <a:endParaRPr lang="es-EC" sz="1600" dirty="0"/>
          </a:p>
        </p:txBody>
      </p:sp>
      <p:sp>
        <p:nvSpPr>
          <p:cNvPr id="31" name="CuadroTexto 30"/>
          <p:cNvSpPr txBox="1"/>
          <p:nvPr/>
        </p:nvSpPr>
        <p:spPr>
          <a:xfrm>
            <a:off x="10612156" y="4361675"/>
            <a:ext cx="1625766" cy="338554"/>
          </a:xfrm>
          <a:prstGeom prst="rect">
            <a:avLst/>
          </a:prstGeom>
          <a:noFill/>
        </p:spPr>
        <p:txBody>
          <a:bodyPr wrap="none" rtlCol="0">
            <a:spAutoFit/>
          </a:bodyPr>
          <a:lstStyle/>
          <a:p>
            <a:r>
              <a:rPr lang="es-EC" sz="1600" dirty="0" smtClean="0"/>
              <a:t>Establecimiento</a:t>
            </a:r>
            <a:endParaRPr lang="es-EC" sz="1600" dirty="0"/>
          </a:p>
        </p:txBody>
      </p:sp>
    </p:spTree>
    <p:extLst>
      <p:ext uri="{BB962C8B-B14F-4D97-AF65-F5344CB8AC3E}">
        <p14:creationId xmlns:p14="http://schemas.microsoft.com/office/powerpoint/2010/main" val="4112933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III. Preparación </a:t>
            </a:r>
            <a:r>
              <a:rPr lang="es-EC" b="1" dirty="0">
                <a:solidFill>
                  <a:srgbClr val="17375E"/>
                </a:solidFill>
                <a:latin typeface="Arial"/>
                <a:cs typeface="Arial"/>
              </a:rPr>
              <a:t>de datos</a:t>
            </a:r>
            <a:endParaRPr lang="es-EC" b="1" u="none" kern="1200" dirty="0">
              <a:solidFill>
                <a:srgbClr val="17375E"/>
              </a:solidFill>
              <a:latin typeface="Arial"/>
              <a:cs typeface="Arial"/>
            </a:endParaRPr>
          </a:p>
        </p:txBody>
      </p:sp>
      <p:pic>
        <p:nvPicPr>
          <p:cNvPr id="7"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08208" y="1345660"/>
            <a:ext cx="5763991" cy="405176"/>
          </a:xfrm>
          <a:prstGeom prst="rect">
            <a:avLst/>
          </a:prstGeom>
        </p:spPr>
        <p:txBody>
          <a:bodyPr wrap="square">
            <a:spAutoFit/>
          </a:bodyPr>
          <a:lstStyle/>
          <a:p>
            <a:pPr lvl="2">
              <a:lnSpc>
                <a:spcPct val="200000"/>
              </a:lnSpc>
              <a:spcAft>
                <a:spcPts val="0"/>
              </a:spcAft>
              <a:tabLst>
                <a:tab pos="540385" algn="l"/>
              </a:tabLst>
            </a:pPr>
            <a:r>
              <a:rPr lang="es-EC" sz="1200" b="1" dirty="0">
                <a:latin typeface="Arial" panose="020B0604020202020204" pitchFamily="34" charset="0"/>
                <a:ea typeface="Times New Roman" panose="02020603050405020304" pitchFamily="18" charset="0"/>
              </a:rPr>
              <a:t>Análisis </a:t>
            </a:r>
            <a:r>
              <a:rPr lang="es-EC" sz="1200" b="1" dirty="0" smtClean="0">
                <a:latin typeface="Arial" panose="020B0604020202020204" pitchFamily="34" charset="0"/>
                <a:ea typeface="Times New Roman" panose="02020603050405020304" pitchFamily="18" charset="0"/>
              </a:rPr>
              <a:t>preliminar Egresos Hospitalarios - </a:t>
            </a:r>
            <a:r>
              <a:rPr lang="es-EC" sz="1200" b="1" dirty="0">
                <a:latin typeface="Arial" panose="020B0604020202020204" pitchFamily="34" charset="0"/>
                <a:ea typeface="Times New Roman" panose="02020603050405020304" pitchFamily="18" charset="0"/>
              </a:rPr>
              <a:t>Morbilidad</a:t>
            </a:r>
            <a:endParaRPr lang="es-EC" sz="1200" dirty="0">
              <a:effectLst/>
              <a:latin typeface="Times New Roman" panose="02020603050405020304" pitchFamily="18" charset="0"/>
              <a:ea typeface="Times New Roman" panose="02020603050405020304" pitchFamily="18" charset="0"/>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Imagen 19"/>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21267" y="1756018"/>
            <a:ext cx="3758848" cy="1787282"/>
          </a:xfrm>
          <a:prstGeom prst="rect">
            <a:avLst/>
          </a:prstGeom>
        </p:spPr>
      </p:pic>
      <p:pic>
        <p:nvPicPr>
          <p:cNvPr id="21" name="Imagen 20"/>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Lst>
          </a:blip>
          <a:stretch>
            <a:fillRect/>
          </a:stretch>
        </p:blipFill>
        <p:spPr>
          <a:xfrm>
            <a:off x="421267" y="3684814"/>
            <a:ext cx="4376420" cy="2339975"/>
          </a:xfrm>
          <a:prstGeom prst="rect">
            <a:avLst/>
          </a:prstGeom>
        </p:spPr>
      </p:pic>
      <p:pic>
        <p:nvPicPr>
          <p:cNvPr id="22" name="Imagen 21"/>
          <p:cNvPicPr/>
          <p:nvPr/>
        </p:nvPicPr>
        <p:blipFill>
          <a:blip r:embed="rId9"/>
          <a:stretch>
            <a:fillRect/>
          </a:stretch>
        </p:blipFill>
        <p:spPr>
          <a:xfrm>
            <a:off x="5735838" y="1679074"/>
            <a:ext cx="4619625" cy="3686175"/>
          </a:xfrm>
          <a:prstGeom prst="rect">
            <a:avLst/>
          </a:prstGeom>
        </p:spPr>
      </p:pic>
    </p:spTree>
    <p:extLst>
      <p:ext uri="{BB962C8B-B14F-4D97-AF65-F5344CB8AC3E}">
        <p14:creationId xmlns:p14="http://schemas.microsoft.com/office/powerpoint/2010/main" val="2455741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III. Preparación </a:t>
            </a:r>
            <a:r>
              <a:rPr lang="es-EC" b="1" dirty="0">
                <a:solidFill>
                  <a:srgbClr val="17375E"/>
                </a:solidFill>
                <a:latin typeface="Arial"/>
                <a:cs typeface="Arial"/>
              </a:rPr>
              <a:t>de datos</a:t>
            </a:r>
            <a:endParaRPr lang="es-EC" b="1" u="none" kern="1200" dirty="0">
              <a:solidFill>
                <a:srgbClr val="17375E"/>
              </a:solidFill>
              <a:latin typeface="Arial"/>
              <a:cs typeface="Arial"/>
            </a:endParaRPr>
          </a:p>
        </p:txBody>
      </p:sp>
      <p:sp>
        <p:nvSpPr>
          <p:cNvPr id="2" name="Rectángulo 1"/>
          <p:cNvSpPr/>
          <p:nvPr/>
        </p:nvSpPr>
        <p:spPr>
          <a:xfrm>
            <a:off x="408208" y="1345660"/>
            <a:ext cx="5942789" cy="405176"/>
          </a:xfrm>
          <a:prstGeom prst="rect">
            <a:avLst/>
          </a:prstGeom>
        </p:spPr>
        <p:txBody>
          <a:bodyPr wrap="square">
            <a:spAutoFit/>
          </a:bodyPr>
          <a:lstStyle/>
          <a:p>
            <a:pPr lvl="2">
              <a:lnSpc>
                <a:spcPct val="200000"/>
              </a:lnSpc>
              <a:spcAft>
                <a:spcPts val="0"/>
              </a:spcAft>
              <a:tabLst>
                <a:tab pos="540385" algn="l"/>
              </a:tabLst>
            </a:pPr>
            <a:r>
              <a:rPr lang="es-EC" sz="1200" b="1" dirty="0">
                <a:latin typeface="Arial" panose="020B0604020202020204" pitchFamily="34" charset="0"/>
                <a:ea typeface="Times New Roman" panose="02020603050405020304" pitchFamily="18" charset="0"/>
              </a:rPr>
              <a:t>Análisis </a:t>
            </a:r>
            <a:r>
              <a:rPr lang="es-EC" sz="1200" b="1" dirty="0" smtClean="0">
                <a:latin typeface="Arial" panose="020B0604020202020204" pitchFamily="34" charset="0"/>
                <a:ea typeface="Times New Roman" panose="02020603050405020304" pitchFamily="18" charset="0"/>
              </a:rPr>
              <a:t>preliminar Egresos Hospitalarios - Morbilidad</a:t>
            </a:r>
            <a:endParaRPr lang="es-EC" sz="1200" dirty="0">
              <a:effectLst/>
              <a:latin typeface="Times New Roman" panose="02020603050405020304" pitchFamily="18" charset="0"/>
              <a:ea typeface="Times New Roman" panose="02020603050405020304" pitchFamily="18" charset="0"/>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4" name="Imagen 13"/>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90700" y="1829350"/>
            <a:ext cx="5608955" cy="3599815"/>
          </a:xfrm>
          <a:prstGeom prst="rect">
            <a:avLst/>
          </a:prstGeom>
        </p:spPr>
      </p:pic>
      <p:pic>
        <p:nvPicPr>
          <p:cNvPr id="15" name="Imagen 14"/>
          <p:cNvPicPr/>
          <p:nvPr/>
        </p:nvPicPr>
        <p:blipFill rotWithShape="1">
          <a:blip r:embed="rId6" cstate="screen">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t="5538" b="2194"/>
          <a:stretch/>
        </p:blipFill>
        <p:spPr bwMode="auto">
          <a:xfrm>
            <a:off x="6350997" y="1829350"/>
            <a:ext cx="5514340" cy="25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5585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III. Preparación </a:t>
            </a:r>
            <a:r>
              <a:rPr lang="es-EC" b="1" dirty="0">
                <a:solidFill>
                  <a:srgbClr val="17375E"/>
                </a:solidFill>
                <a:latin typeface="Arial"/>
                <a:cs typeface="Arial"/>
              </a:rPr>
              <a:t>de datos</a:t>
            </a:r>
            <a:endParaRPr lang="es-EC" b="1" u="none" kern="1200" dirty="0">
              <a:solidFill>
                <a:srgbClr val="17375E"/>
              </a:solidFill>
              <a:latin typeface="Arial"/>
              <a:cs typeface="Arial"/>
            </a:endParaRPr>
          </a:p>
        </p:txBody>
      </p:sp>
      <p:sp>
        <p:nvSpPr>
          <p:cNvPr id="2" name="Rectángulo 1"/>
          <p:cNvSpPr/>
          <p:nvPr/>
        </p:nvSpPr>
        <p:spPr>
          <a:xfrm>
            <a:off x="408208" y="1345660"/>
            <a:ext cx="5942789" cy="405176"/>
          </a:xfrm>
          <a:prstGeom prst="rect">
            <a:avLst/>
          </a:prstGeom>
        </p:spPr>
        <p:txBody>
          <a:bodyPr wrap="square">
            <a:spAutoFit/>
          </a:bodyPr>
          <a:lstStyle/>
          <a:p>
            <a:pPr lvl="2">
              <a:lnSpc>
                <a:spcPct val="200000"/>
              </a:lnSpc>
              <a:spcAft>
                <a:spcPts val="0"/>
              </a:spcAft>
              <a:tabLst>
                <a:tab pos="540385" algn="l"/>
              </a:tabLst>
            </a:pPr>
            <a:r>
              <a:rPr lang="es-EC" sz="1200" b="1" dirty="0">
                <a:latin typeface="Arial" panose="020B0604020202020204" pitchFamily="34" charset="0"/>
                <a:ea typeface="Times New Roman" panose="02020603050405020304" pitchFamily="18" charset="0"/>
              </a:rPr>
              <a:t>Análisis </a:t>
            </a:r>
            <a:r>
              <a:rPr lang="es-EC" sz="1200" b="1" dirty="0" smtClean="0">
                <a:latin typeface="Arial" panose="020B0604020202020204" pitchFamily="34" charset="0"/>
                <a:ea typeface="Times New Roman" panose="02020603050405020304" pitchFamily="18" charset="0"/>
              </a:rPr>
              <a:t>preliminar Defunciones - Mortalidad</a:t>
            </a:r>
            <a:endParaRPr lang="es-EC" sz="1200" dirty="0">
              <a:effectLst/>
              <a:latin typeface="Times New Roman" panose="02020603050405020304" pitchFamily="18" charset="0"/>
              <a:ea typeface="Times New Roman" panose="02020603050405020304" pitchFamily="18" charset="0"/>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074" name="Imagen 68"/>
          <p:cNvPicPr>
            <a:picLocks noChangeAspect="1" noChangeArrowheads="1"/>
          </p:cNvPicPr>
          <p:nvPr/>
        </p:nvPicPr>
        <p:blipFill>
          <a:blip r:embed="rId4" cstate="screen">
            <a:extLst>
              <a:ext uri="{28A0092B-C50C-407E-A947-70E740481C1C}">
                <a14:useLocalDpi xmlns:a14="http://schemas.microsoft.com/office/drawing/2010/main"/>
              </a:ext>
            </a:extLst>
          </a:blip>
          <a:srcRect b="3670"/>
          <a:stretch>
            <a:fillRect/>
          </a:stretch>
        </p:blipFill>
        <p:spPr bwMode="auto">
          <a:xfrm>
            <a:off x="1197425" y="1702251"/>
            <a:ext cx="23622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7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59625" y="1944014"/>
            <a:ext cx="1390650" cy="1019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p:cNvSpPr>
            <a:spLocks noChangeArrowheads="1"/>
          </p:cNvSpPr>
          <p:nvPr/>
        </p:nvSpPr>
        <p:spPr bwMode="auto">
          <a:xfrm>
            <a:off x="0" y="181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9" name="Imagen 18"/>
          <p:cNvPicPr/>
          <p:nvPr/>
        </p:nvPicPr>
        <p:blipFill rotWithShape="1">
          <a:blip r:embed="rId6" cstate="screen">
            <a:extLst>
              <a:ext uri="{28A0092B-C50C-407E-A947-70E740481C1C}">
                <a14:useLocalDpi xmlns:a14="http://schemas.microsoft.com/office/drawing/2010/main"/>
              </a:ext>
            </a:extLst>
          </a:blip>
          <a:srcRect/>
          <a:stretch/>
        </p:blipFill>
        <p:spPr bwMode="auto">
          <a:xfrm>
            <a:off x="178791" y="3139748"/>
            <a:ext cx="4972050" cy="2880000"/>
          </a:xfrm>
          <a:prstGeom prst="rect">
            <a:avLst/>
          </a:prstGeom>
          <a:ln>
            <a:noFill/>
          </a:ln>
          <a:extLst>
            <a:ext uri="{53640926-AAD7-44D8-BBD7-CCE9431645EC}">
              <a14:shadowObscured xmlns:a14="http://schemas.microsoft.com/office/drawing/2010/main"/>
            </a:ext>
          </a:extLst>
        </p:spPr>
      </p:pic>
      <p:pic>
        <p:nvPicPr>
          <p:cNvPr id="20" name="Imagen 19"/>
          <p:cNvPicPr/>
          <p:nvPr/>
        </p:nvPicPr>
        <p:blipFill rotWithShape="1">
          <a:blip r:embed="rId7" cstate="screen">
            <a:extLst>
              <a:ext uri="{28A0092B-C50C-407E-A947-70E740481C1C}">
                <a14:useLocalDpi xmlns:a14="http://schemas.microsoft.com/office/drawing/2010/main"/>
              </a:ext>
            </a:extLst>
          </a:blip>
          <a:srcRect/>
          <a:stretch/>
        </p:blipFill>
        <p:spPr bwMode="auto">
          <a:xfrm>
            <a:off x="6295891" y="1466313"/>
            <a:ext cx="5057140" cy="2026920"/>
          </a:xfrm>
          <a:prstGeom prst="rect">
            <a:avLst/>
          </a:prstGeom>
          <a:ln>
            <a:noFill/>
          </a:ln>
          <a:extLst>
            <a:ext uri="{53640926-AAD7-44D8-BBD7-CCE9431645EC}">
              <a14:shadowObscured xmlns:a14="http://schemas.microsoft.com/office/drawing/2010/main"/>
            </a:ext>
          </a:extLst>
        </p:spPr>
      </p:pic>
      <p:pic>
        <p:nvPicPr>
          <p:cNvPr id="21" name="Imagen 20"/>
          <p:cNvPicPr/>
          <p:nvPr/>
        </p:nvPicPr>
        <p:blipFill>
          <a:blip r:embed="rId8"/>
          <a:stretch>
            <a:fillRect/>
          </a:stretch>
        </p:blipFill>
        <p:spPr>
          <a:xfrm>
            <a:off x="6369224" y="3714753"/>
            <a:ext cx="5048250" cy="2000250"/>
          </a:xfrm>
          <a:prstGeom prst="rect">
            <a:avLst/>
          </a:prstGeom>
        </p:spPr>
      </p:pic>
    </p:spTree>
    <p:extLst>
      <p:ext uri="{BB962C8B-B14F-4D97-AF65-F5344CB8AC3E}">
        <p14:creationId xmlns:p14="http://schemas.microsoft.com/office/powerpoint/2010/main" val="2916068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III. Preparación </a:t>
            </a:r>
            <a:r>
              <a:rPr lang="es-EC" b="1" dirty="0">
                <a:solidFill>
                  <a:srgbClr val="17375E"/>
                </a:solidFill>
                <a:latin typeface="Arial"/>
                <a:cs typeface="Arial"/>
              </a:rPr>
              <a:t>de datos</a:t>
            </a:r>
            <a:endParaRPr lang="es-EC" b="1" u="none" kern="1200" dirty="0">
              <a:solidFill>
                <a:srgbClr val="17375E"/>
              </a:solidFill>
              <a:latin typeface="Arial"/>
              <a:cs typeface="Arial"/>
            </a:endParaRPr>
          </a:p>
        </p:txBody>
      </p:sp>
      <p:sp>
        <p:nvSpPr>
          <p:cNvPr id="2" name="Rectángulo 1"/>
          <p:cNvSpPr/>
          <p:nvPr/>
        </p:nvSpPr>
        <p:spPr>
          <a:xfrm>
            <a:off x="408208" y="1345660"/>
            <a:ext cx="5942789" cy="405176"/>
          </a:xfrm>
          <a:prstGeom prst="rect">
            <a:avLst/>
          </a:prstGeom>
        </p:spPr>
        <p:txBody>
          <a:bodyPr wrap="square">
            <a:spAutoFit/>
          </a:bodyPr>
          <a:lstStyle/>
          <a:p>
            <a:pPr lvl="2">
              <a:lnSpc>
                <a:spcPct val="200000"/>
              </a:lnSpc>
              <a:spcAft>
                <a:spcPts val="0"/>
              </a:spcAft>
              <a:tabLst>
                <a:tab pos="540385" algn="l"/>
              </a:tabLst>
            </a:pPr>
            <a:r>
              <a:rPr lang="es-EC" sz="1200" b="1" dirty="0">
                <a:latin typeface="Arial" panose="020B0604020202020204" pitchFamily="34" charset="0"/>
                <a:ea typeface="Times New Roman" panose="02020603050405020304" pitchFamily="18" charset="0"/>
              </a:rPr>
              <a:t>Análisis </a:t>
            </a:r>
            <a:r>
              <a:rPr lang="es-EC" sz="1200" b="1" dirty="0" smtClean="0">
                <a:latin typeface="Arial" panose="020B0604020202020204" pitchFamily="34" charset="0"/>
                <a:ea typeface="Times New Roman" panose="02020603050405020304" pitchFamily="18" charset="0"/>
              </a:rPr>
              <a:t>preliminar Defunciones - Mortalidad</a:t>
            </a:r>
            <a:endParaRPr lang="es-EC" sz="1200" dirty="0">
              <a:effectLst/>
              <a:latin typeface="Times New Roman" panose="02020603050405020304" pitchFamily="18" charset="0"/>
              <a:ea typeface="Times New Roman" panose="02020603050405020304" pitchFamily="18" charset="0"/>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p:cNvSpPr>
            <a:spLocks noChangeArrowheads="1"/>
          </p:cNvSpPr>
          <p:nvPr/>
        </p:nvSpPr>
        <p:spPr bwMode="auto">
          <a:xfrm>
            <a:off x="0" y="181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2" name="Imagen 2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742043" y="1875648"/>
            <a:ext cx="4730115" cy="3959860"/>
          </a:xfrm>
          <a:prstGeom prst="rect">
            <a:avLst/>
          </a:prstGeom>
        </p:spPr>
      </p:pic>
      <p:pic>
        <p:nvPicPr>
          <p:cNvPr id="23" name="Imagen 22"/>
          <p:cNvPicPr/>
          <p:nvPr/>
        </p:nvPicPr>
        <p:blipFill rotWithShape="1">
          <a:blip r:embed="rId6" cstate="screen">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l="4553"/>
          <a:stretch/>
        </p:blipFill>
        <p:spPr bwMode="auto">
          <a:xfrm>
            <a:off x="6537868" y="2255518"/>
            <a:ext cx="5063490" cy="25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87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16520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80" y="1543295"/>
            <a:ext cx="11310320" cy="4016228"/>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pic>
        <p:nvPicPr>
          <p:cNvPr id="21" name="Picture 2" descr="Love, Old People, The Heart Of, Pension, Passion, Beach"/>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247911" y="2021008"/>
            <a:ext cx="3803496" cy="20051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437596" y="3983366"/>
            <a:ext cx="3535204" cy="2210694"/>
          </a:xfrm>
          <a:prstGeom prst="rect">
            <a:avLst/>
          </a:prstGeom>
        </p:spPr>
      </p:pic>
    </p:spTree>
    <p:extLst>
      <p:ext uri="{BB962C8B-B14F-4D97-AF65-F5344CB8AC3E}">
        <p14:creationId xmlns:p14="http://schemas.microsoft.com/office/powerpoint/2010/main" val="14375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IV. Modelado</a:t>
            </a:r>
            <a:endParaRPr lang="es-EC" b="1" u="none" kern="1200" dirty="0">
              <a:solidFill>
                <a:srgbClr val="17375E"/>
              </a:solidFill>
              <a:latin typeface="Arial"/>
              <a:cs typeface="Arial"/>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p:cNvSpPr>
            <a:spLocks noChangeArrowheads="1"/>
          </p:cNvSpPr>
          <p:nvPr/>
        </p:nvSpPr>
        <p:spPr bwMode="auto">
          <a:xfrm>
            <a:off x="0" y="181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Diagrama 6"/>
          <p:cNvGraphicFramePr/>
          <p:nvPr>
            <p:extLst>
              <p:ext uri="{D42A27DB-BD31-4B8C-83A1-F6EECF244321}">
                <p14:modId xmlns:p14="http://schemas.microsoft.com/office/powerpoint/2010/main" val="3563674902"/>
              </p:ext>
            </p:extLst>
          </p:nvPr>
        </p:nvGraphicFramePr>
        <p:xfrm>
          <a:off x="555172" y="1367252"/>
          <a:ext cx="10531929" cy="4248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3166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a:solidFill>
                  <a:srgbClr val="17375E"/>
                </a:solidFill>
                <a:latin typeface="Arial"/>
                <a:cs typeface="Arial"/>
              </a:rPr>
              <a:t>Fase IV. Modelado - </a:t>
            </a:r>
            <a:r>
              <a:rPr lang="es-EC" b="1" dirty="0" smtClean="0">
                <a:solidFill>
                  <a:srgbClr val="17375E"/>
                </a:solidFill>
                <a:latin typeface="Arial"/>
                <a:cs typeface="Arial"/>
              </a:rPr>
              <a:t>Morbilidad</a:t>
            </a:r>
            <a:endParaRPr lang="es-EC" b="1" u="none" kern="1200" dirty="0">
              <a:solidFill>
                <a:srgbClr val="17375E"/>
              </a:solidFill>
              <a:latin typeface="Arial"/>
              <a:cs typeface="Arial"/>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p:cNvSpPr>
            <a:spLocks noChangeArrowheads="1"/>
          </p:cNvSpPr>
          <p:nvPr/>
        </p:nvSpPr>
        <p:spPr bwMode="auto">
          <a:xfrm>
            <a:off x="0" y="181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6233149" y="1560291"/>
            <a:ext cx="6096000" cy="2169825"/>
          </a:xfrm>
          <a:prstGeom prst="rect">
            <a:avLst/>
          </a:prstGeom>
        </p:spPr>
        <p:txBody>
          <a:bodyPr>
            <a:spAutoFit/>
          </a:bodyPr>
          <a:lstStyle/>
          <a:p>
            <a:pPr>
              <a:lnSpc>
                <a:spcPct val="150000"/>
              </a:lnSpc>
            </a:pPr>
            <a:r>
              <a:rPr lang="es-EC" b="1" dirty="0">
                <a:latin typeface="Arial" panose="020B0604020202020204" pitchFamily="34" charset="0"/>
                <a:cs typeface="Arial" panose="020B0604020202020204" pitchFamily="34" charset="0"/>
              </a:rPr>
              <a:t>Serie temporal: </a:t>
            </a:r>
            <a:r>
              <a:rPr lang="es-EC" dirty="0">
                <a:latin typeface="Arial" panose="020B0604020202020204" pitchFamily="34" charset="0"/>
                <a:cs typeface="Arial" panose="020B0604020202020204" pitchFamily="34" charset="0"/>
              </a:rPr>
              <a:t>Anual </a:t>
            </a:r>
          </a:p>
          <a:p>
            <a:pPr>
              <a:lnSpc>
                <a:spcPct val="150000"/>
              </a:lnSpc>
            </a:pPr>
            <a:r>
              <a:rPr lang="es-EC" b="1" dirty="0">
                <a:latin typeface="Arial" panose="020B0604020202020204" pitchFamily="34" charset="0"/>
                <a:cs typeface="Arial" panose="020B0604020202020204" pitchFamily="34" charset="0"/>
              </a:rPr>
              <a:t>Medidas:</a:t>
            </a:r>
            <a:r>
              <a:rPr lang="es-EC" dirty="0">
                <a:latin typeface="Arial" panose="020B0604020202020204" pitchFamily="34" charset="0"/>
                <a:cs typeface="Arial" panose="020B0604020202020204" pitchFamily="34" charset="0"/>
              </a:rPr>
              <a:t> Prevalencia Morbilidad</a:t>
            </a:r>
          </a:p>
          <a:p>
            <a:pPr>
              <a:lnSpc>
                <a:spcPct val="150000"/>
              </a:lnSpc>
            </a:pPr>
            <a:r>
              <a:rPr lang="es-EC" b="1" dirty="0">
                <a:latin typeface="Arial" panose="020B0604020202020204" pitchFamily="34" charset="0"/>
                <a:cs typeface="Arial" panose="020B0604020202020204" pitchFamily="34" charset="0"/>
              </a:rPr>
              <a:t>Pronóstico hacia delante: </a:t>
            </a:r>
            <a:r>
              <a:rPr lang="es-EC" dirty="0">
                <a:latin typeface="Arial" panose="020B0604020202020204" pitchFamily="34" charset="0"/>
                <a:cs typeface="Arial" panose="020B0604020202020204" pitchFamily="34" charset="0"/>
              </a:rPr>
              <a:t>2 períodos (2019 – 2020)</a:t>
            </a:r>
          </a:p>
          <a:p>
            <a:pPr>
              <a:lnSpc>
                <a:spcPct val="150000"/>
              </a:lnSpc>
            </a:pPr>
            <a:r>
              <a:rPr lang="es-EC" b="1" dirty="0">
                <a:latin typeface="Arial" panose="020B0604020202020204" pitchFamily="34" charset="0"/>
                <a:cs typeface="Arial" panose="020B0604020202020204" pitchFamily="34" charset="0"/>
              </a:rPr>
              <a:t>Pronóstico basado en: </a:t>
            </a:r>
            <a:r>
              <a:rPr lang="es-EC" dirty="0">
                <a:latin typeface="Arial" panose="020B0604020202020204" pitchFamily="34" charset="0"/>
                <a:cs typeface="Arial" panose="020B0604020202020204" pitchFamily="34" charset="0"/>
              </a:rPr>
              <a:t>2011 – 2018</a:t>
            </a:r>
          </a:p>
          <a:p>
            <a:pPr>
              <a:lnSpc>
                <a:spcPct val="150000"/>
              </a:lnSpc>
            </a:pPr>
            <a:r>
              <a:rPr lang="es-EC" b="1" dirty="0">
                <a:latin typeface="Arial" panose="020B0604020202020204" pitchFamily="34" charset="0"/>
                <a:cs typeface="Arial" panose="020B0604020202020204" pitchFamily="34" charset="0"/>
              </a:rPr>
              <a:t>Ignorar últimos:</a:t>
            </a:r>
            <a:r>
              <a:rPr lang="es-EC" dirty="0">
                <a:latin typeface="Arial" panose="020B0604020202020204" pitchFamily="34" charset="0"/>
                <a:cs typeface="Arial" panose="020B0604020202020204" pitchFamily="34" charset="0"/>
              </a:rPr>
              <a:t> No se ignoraron períodos</a:t>
            </a:r>
          </a:p>
        </p:txBody>
      </p:sp>
      <p:pic>
        <p:nvPicPr>
          <p:cNvPr id="16" name="Imagen 15"/>
          <p:cNvPicPr/>
          <p:nvPr/>
        </p:nvPicPr>
        <p:blipFill rotWithShape="1">
          <a:blip r:embed="rId4" cstate="screen">
            <a:extLst>
              <a:ext uri="{28A0092B-C50C-407E-A947-70E740481C1C}">
                <a14:useLocalDpi xmlns:a14="http://schemas.microsoft.com/office/drawing/2010/main"/>
              </a:ext>
            </a:extLst>
          </a:blip>
          <a:srcRect/>
          <a:stretch/>
        </p:blipFill>
        <p:spPr bwMode="auto">
          <a:xfrm>
            <a:off x="372740" y="2258977"/>
            <a:ext cx="5487670" cy="3435985"/>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5" cstate="screen">
            <a:extLst>
              <a:ext uri="{28A0092B-C50C-407E-A947-70E740481C1C}">
                <a14:useLocalDpi xmlns:a14="http://schemas.microsoft.com/office/drawing/2010/main"/>
              </a:ext>
            </a:extLst>
          </a:blip>
          <a:srcRect r="4762"/>
          <a:stretch/>
        </p:blipFill>
        <p:spPr bwMode="auto">
          <a:xfrm>
            <a:off x="534818" y="1442994"/>
            <a:ext cx="1524000" cy="8001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ángulo 6"/>
              <p:cNvSpPr/>
              <p:nvPr/>
            </p:nvSpPr>
            <p:spPr>
              <a:xfrm>
                <a:off x="0" y="6134663"/>
                <a:ext cx="13862957" cy="688778"/>
              </a:xfrm>
              <a:prstGeom prst="rect">
                <a:avLst/>
              </a:prstGeom>
            </p:spPr>
            <p:txBody>
              <a:bodyPr wrap="square">
                <a:spAutoFit/>
              </a:bodyPr>
              <a:lstStyle/>
              <a:p>
                <a:r>
                  <a:rPr lang="es-EC" sz="2400" dirty="0" smtClean="0">
                    <a:latin typeface="Arial" panose="020B0604020202020204" pitchFamily="34" charset="0"/>
                    <a:cs typeface="Arial" panose="020B0604020202020204" pitchFamily="34" charset="0"/>
                  </a:rPr>
                  <a:t>Prevalencia Morbilidad</a:t>
                </a:r>
                <a14:m>
                  <m:oMath xmlns:m="http://schemas.openxmlformats.org/officeDocument/2006/math">
                    <m:r>
                      <a:rPr lang="es-EC" sz="2400" i="1" smtClean="0">
                        <a:latin typeface="Cambria Math" panose="02040503050406030204" pitchFamily="18" charset="0"/>
                      </a:rPr>
                      <m:t>=</m:t>
                    </m:r>
                    <m:f>
                      <m:fPr>
                        <m:ctrlPr>
                          <a:rPr lang="es-EC" sz="2400" i="1">
                            <a:latin typeface="Cambria Math" panose="02040503050406030204" pitchFamily="18" charset="0"/>
                          </a:rPr>
                        </m:ctrlPr>
                      </m:fPr>
                      <m:num>
                        <m:d>
                          <m:dPr>
                            <m:begChr m:val=""/>
                            <m:ctrlPr>
                              <a:rPr lang="es-EC" sz="2400" i="1">
                                <a:latin typeface="Cambria Math" panose="02040503050406030204" pitchFamily="18" charset="0"/>
                              </a:rPr>
                            </m:ctrlPr>
                          </m:dPr>
                          <m:e>
                            <m:r>
                              <m:rPr>
                                <m:sty m:val="p"/>
                              </m:rPr>
                              <a:rPr lang="es-EC" sz="2400">
                                <a:latin typeface="Cambria Math" panose="02040503050406030204" pitchFamily="18" charset="0"/>
                              </a:rPr>
                              <m:t>n</m:t>
                            </m:r>
                            <m:r>
                              <m:rPr>
                                <m:sty m:val="p"/>
                              </m:rPr>
                              <a:rPr lang="es-EC" sz="2400" i="0">
                                <a:latin typeface="Cambria Math" panose="02040503050406030204" pitchFamily="18" charset="0"/>
                              </a:rPr>
                              <m:t>ro</m:t>
                            </m:r>
                            <m:r>
                              <a:rPr lang="es-EC" sz="2400" i="0">
                                <a:latin typeface="Cambria Math" panose="02040503050406030204" pitchFamily="18" charset="0"/>
                              </a:rPr>
                              <m:t> </m:t>
                            </m:r>
                            <m:r>
                              <m:rPr>
                                <m:sty m:val="p"/>
                              </m:rPr>
                              <a:rPr lang="es-EC" sz="2400" i="0">
                                <a:latin typeface="Cambria Math" panose="02040503050406030204" pitchFamily="18" charset="0"/>
                              </a:rPr>
                              <m:t>de</m:t>
                            </m:r>
                            <m:r>
                              <a:rPr lang="es-EC" sz="2400" i="0">
                                <a:latin typeface="Cambria Math" panose="02040503050406030204" pitchFamily="18" charset="0"/>
                              </a:rPr>
                              <m:t> </m:t>
                            </m:r>
                            <m:r>
                              <m:rPr>
                                <m:sty m:val="p"/>
                              </m:rPr>
                              <a:rPr lang="es-EC" sz="2400" i="0">
                                <a:latin typeface="Cambria Math" panose="02040503050406030204" pitchFamily="18" charset="0"/>
                              </a:rPr>
                              <m:t>egresos</m:t>
                            </m:r>
                            <m:r>
                              <a:rPr lang="es-EC" sz="2400" i="0">
                                <a:latin typeface="Cambria Math" panose="02040503050406030204" pitchFamily="18" charset="0"/>
                              </a:rPr>
                              <m:t> </m:t>
                            </m:r>
                            <m:r>
                              <m:rPr>
                                <m:sty m:val="p"/>
                              </m:rPr>
                              <a:rPr lang="es-EC" sz="2400" i="0">
                                <a:latin typeface="Cambria Math" panose="02040503050406030204" pitchFamily="18" charset="0"/>
                              </a:rPr>
                              <m:t>de</m:t>
                            </m:r>
                            <m:r>
                              <a:rPr lang="es-EC" sz="2400" i="0">
                                <a:latin typeface="Cambria Math" panose="02040503050406030204" pitchFamily="18" charset="0"/>
                              </a:rPr>
                              <m:t> </m:t>
                            </m:r>
                            <m:r>
                              <m:rPr>
                                <m:sty m:val="p"/>
                              </m:rPr>
                              <a:rPr lang="es-EC" sz="2400" i="0">
                                <a:latin typeface="Cambria Math" panose="02040503050406030204" pitchFamily="18" charset="0"/>
                              </a:rPr>
                              <m:t>adultos</m:t>
                            </m:r>
                            <m:r>
                              <a:rPr lang="es-EC" sz="2400" i="0">
                                <a:latin typeface="Cambria Math" panose="02040503050406030204" pitchFamily="18" charset="0"/>
                              </a:rPr>
                              <m:t> </m:t>
                            </m:r>
                            <m:r>
                              <m:rPr>
                                <m:sty m:val="p"/>
                              </m:rPr>
                              <a:rPr lang="es-EC" sz="2400" i="0">
                                <a:latin typeface="Cambria Math" panose="02040503050406030204" pitchFamily="18" charset="0"/>
                              </a:rPr>
                              <m:t>mayores</m:t>
                            </m:r>
                            <m:r>
                              <a:rPr lang="es-EC" sz="2400" i="0">
                                <a:latin typeface="Cambria Math" panose="02040503050406030204" pitchFamily="18" charset="0"/>
                              </a:rPr>
                              <m:t> </m:t>
                            </m:r>
                            <m:r>
                              <m:rPr>
                                <m:sty m:val="p"/>
                              </m:rPr>
                              <a:rPr lang="es-EC" sz="2400" i="0">
                                <a:latin typeface="Cambria Math" panose="02040503050406030204" pitchFamily="18" charset="0"/>
                              </a:rPr>
                              <m:t>por</m:t>
                            </m:r>
                            <m:r>
                              <a:rPr lang="es-EC" sz="2400" i="0">
                                <a:latin typeface="Cambria Math" panose="02040503050406030204" pitchFamily="18" charset="0"/>
                              </a:rPr>
                              <m:t> </m:t>
                            </m:r>
                            <m:r>
                              <m:rPr>
                                <m:sty m:val="p"/>
                              </m:rPr>
                              <a:rPr lang="es-EC" sz="2400" i="0">
                                <a:latin typeface="Cambria Math" panose="02040503050406030204" pitchFamily="18" charset="0"/>
                              </a:rPr>
                              <m:t>la</m:t>
                            </m:r>
                            <m:r>
                              <a:rPr lang="es-EC" sz="2400" i="0">
                                <a:latin typeface="Cambria Math" panose="02040503050406030204" pitchFamily="18" charset="0"/>
                              </a:rPr>
                              <m:t> </m:t>
                            </m:r>
                            <m:r>
                              <m:rPr>
                                <m:sty m:val="p"/>
                              </m:rPr>
                              <a:rPr lang="es-EC" sz="2400" i="0">
                                <a:latin typeface="Cambria Math" panose="02040503050406030204" pitchFamily="18" charset="0"/>
                              </a:rPr>
                              <m:t>causa</m:t>
                            </m:r>
                            <m:r>
                              <a:rPr lang="es-EC" sz="2400" i="0">
                                <a:latin typeface="Cambria Math" panose="02040503050406030204" pitchFamily="18" charset="0"/>
                              </a:rPr>
                              <m:t> </m:t>
                            </m:r>
                            <m:d>
                              <m:dPr>
                                <m:ctrlPr>
                                  <a:rPr lang="es-EC" sz="2400" i="1">
                                    <a:latin typeface="Cambria Math" panose="02040503050406030204" pitchFamily="18" charset="0"/>
                                  </a:rPr>
                                </m:ctrlPr>
                              </m:dPr>
                              <m:e>
                                <m:r>
                                  <m:rPr>
                                    <m:sty m:val="p"/>
                                  </m:rPr>
                                  <a:rPr lang="es-EC" sz="2400" i="0">
                                    <a:latin typeface="Cambria Math" panose="02040503050406030204" pitchFamily="18" charset="0"/>
                                  </a:rPr>
                                  <m:t>x</m:t>
                                </m:r>
                              </m:e>
                            </m:d>
                            <m:r>
                              <m:rPr>
                                <m:sty m:val="p"/>
                              </m:rPr>
                              <a:rPr lang="es-EC" sz="2400" i="0">
                                <a:latin typeface="Cambria Math" panose="02040503050406030204" pitchFamily="18" charset="0"/>
                              </a:rPr>
                              <m:t>en</m:t>
                            </m:r>
                            <m:r>
                              <a:rPr lang="es-EC" sz="2400" i="0">
                                <a:latin typeface="Cambria Math" panose="02040503050406030204" pitchFamily="18" charset="0"/>
                              </a:rPr>
                              <m:t> </m:t>
                            </m:r>
                            <m:r>
                              <m:rPr>
                                <m:sty m:val="p"/>
                              </m:rPr>
                              <a:rPr lang="es-EC" sz="2400" i="0">
                                <a:latin typeface="Cambria Math" panose="02040503050406030204" pitchFamily="18" charset="0"/>
                              </a:rPr>
                              <m:t>el</m:t>
                            </m:r>
                            <m:r>
                              <a:rPr lang="es-EC" sz="2400" i="0">
                                <a:latin typeface="Cambria Math" panose="02040503050406030204" pitchFamily="18" charset="0"/>
                              </a:rPr>
                              <m:t> </m:t>
                            </m:r>
                            <m:r>
                              <m:rPr>
                                <m:sty m:val="p"/>
                              </m:rPr>
                              <a:rPr lang="es-EC" sz="2400" i="0">
                                <a:latin typeface="Cambria Math" panose="02040503050406030204" pitchFamily="18" charset="0"/>
                              </a:rPr>
                              <m:t>a</m:t>
                            </m:r>
                            <m:r>
                              <a:rPr lang="es-EC" sz="2400" i="0">
                                <a:latin typeface="Cambria Math" panose="02040503050406030204" pitchFamily="18" charset="0"/>
                              </a:rPr>
                              <m:t>ñ</m:t>
                            </m:r>
                            <m:r>
                              <m:rPr>
                                <m:sty m:val="p"/>
                              </m:rPr>
                              <a:rPr lang="es-EC" sz="2400" i="0">
                                <a:latin typeface="Cambria Math" panose="02040503050406030204" pitchFamily="18" charset="0"/>
                              </a:rPr>
                              <m:t>o</m:t>
                            </m:r>
                            <m:r>
                              <a:rPr lang="es-EC" sz="2400" i="0">
                                <a:latin typeface="Cambria Math" panose="02040503050406030204" pitchFamily="18" charset="0"/>
                              </a:rPr>
                              <m:t> </m:t>
                            </m:r>
                            <m:r>
                              <m:rPr>
                                <m:sty m:val="p"/>
                              </m:rPr>
                              <a:rPr lang="es-EC" sz="2400" i="0">
                                <a:latin typeface="Cambria Math" panose="02040503050406030204" pitchFamily="18" charset="0"/>
                              </a:rPr>
                              <m:t>t</m:t>
                            </m:r>
                            <m:r>
                              <a:rPr lang="es-EC" sz="2400" i="0">
                                <a:latin typeface="Cambria Math" panose="02040503050406030204" pitchFamily="18" charset="0"/>
                              </a:rPr>
                              <m:t>∗ 1000(</m:t>
                            </m:r>
                            <m:r>
                              <m:rPr>
                                <m:sty m:val="p"/>
                              </m:rPr>
                              <a:rPr lang="es-EC" sz="2400" i="0">
                                <a:latin typeface="Cambria Math" panose="02040503050406030204" pitchFamily="18" charset="0"/>
                              </a:rPr>
                              <m:t>habitantes</m:t>
                            </m:r>
                          </m:e>
                        </m:d>
                      </m:num>
                      <m:den>
                        <m:r>
                          <a:rPr lang="es-EC" sz="2400" i="0">
                            <a:latin typeface="Cambria Math" panose="02040503050406030204" pitchFamily="18" charset="0"/>
                          </a:rPr>
                          <m:t> </m:t>
                        </m:r>
                        <m:r>
                          <m:rPr>
                            <m:sty m:val="p"/>
                          </m:rPr>
                          <a:rPr lang="es-EC" sz="2400" i="0">
                            <a:latin typeface="Cambria Math" panose="02040503050406030204" pitchFamily="18" charset="0"/>
                          </a:rPr>
                          <m:t>total</m:t>
                        </m:r>
                        <m:r>
                          <a:rPr lang="es-EC" sz="2400" i="0">
                            <a:latin typeface="Cambria Math" panose="02040503050406030204" pitchFamily="18" charset="0"/>
                          </a:rPr>
                          <m:t> </m:t>
                        </m:r>
                        <m:r>
                          <m:rPr>
                            <m:sty m:val="p"/>
                          </m:rPr>
                          <a:rPr lang="es-EC" sz="2400" i="0">
                            <a:latin typeface="Cambria Math" panose="02040503050406030204" pitchFamily="18" charset="0"/>
                          </a:rPr>
                          <m:t>de</m:t>
                        </m:r>
                        <m:r>
                          <a:rPr lang="es-EC" sz="2400" i="0">
                            <a:latin typeface="Cambria Math" panose="02040503050406030204" pitchFamily="18" charset="0"/>
                          </a:rPr>
                          <m:t> </m:t>
                        </m:r>
                        <m:r>
                          <m:rPr>
                            <m:sty m:val="p"/>
                          </m:rPr>
                          <a:rPr lang="es-EC" sz="2400" i="0">
                            <a:latin typeface="Cambria Math" panose="02040503050406030204" pitchFamily="18" charset="0"/>
                          </a:rPr>
                          <m:t>adultos</m:t>
                        </m:r>
                        <m:r>
                          <a:rPr lang="es-EC" sz="2400" i="0">
                            <a:latin typeface="Cambria Math" panose="02040503050406030204" pitchFamily="18" charset="0"/>
                          </a:rPr>
                          <m:t> </m:t>
                        </m:r>
                        <m:r>
                          <m:rPr>
                            <m:sty m:val="p"/>
                          </m:rPr>
                          <a:rPr lang="es-EC" sz="2400" i="0">
                            <a:latin typeface="Cambria Math" panose="02040503050406030204" pitchFamily="18" charset="0"/>
                          </a:rPr>
                          <m:t>mayores</m:t>
                        </m:r>
                        <m:r>
                          <a:rPr lang="es-EC" sz="2400" i="0">
                            <a:latin typeface="Cambria Math" panose="02040503050406030204" pitchFamily="18" charset="0"/>
                          </a:rPr>
                          <m:t> </m:t>
                        </m:r>
                        <m:r>
                          <m:rPr>
                            <m:sty m:val="p"/>
                          </m:rPr>
                          <a:rPr lang="es-EC" sz="2400" i="0">
                            <a:latin typeface="Cambria Math" panose="02040503050406030204" pitchFamily="18" charset="0"/>
                          </a:rPr>
                          <m:t>que</m:t>
                        </m:r>
                        <m:r>
                          <a:rPr lang="es-EC" sz="2400" i="0">
                            <a:latin typeface="Cambria Math" panose="02040503050406030204" pitchFamily="18" charset="0"/>
                          </a:rPr>
                          <m:t> </m:t>
                        </m:r>
                        <m:r>
                          <m:rPr>
                            <m:sty m:val="p"/>
                          </m:rPr>
                          <a:rPr lang="es-EC" sz="2400" i="0">
                            <a:latin typeface="Cambria Math" panose="02040503050406030204" pitchFamily="18" charset="0"/>
                          </a:rPr>
                          <m:t>presentaron</m:t>
                        </m:r>
                        <m:r>
                          <a:rPr lang="es-EC" sz="2400" i="0">
                            <a:latin typeface="Cambria Math" panose="02040503050406030204" pitchFamily="18" charset="0"/>
                          </a:rPr>
                          <m:t> </m:t>
                        </m:r>
                        <m:r>
                          <m:rPr>
                            <m:sty m:val="p"/>
                          </m:rPr>
                          <a:rPr lang="es-EC" sz="2400" i="0">
                            <a:latin typeface="Cambria Math" panose="02040503050406030204" pitchFamily="18" charset="0"/>
                          </a:rPr>
                          <m:t>morbilidad</m:t>
                        </m:r>
                        <m:r>
                          <a:rPr lang="es-EC" sz="2400" i="0">
                            <a:latin typeface="Cambria Math" panose="02040503050406030204" pitchFamily="18" charset="0"/>
                          </a:rPr>
                          <m:t> </m:t>
                        </m:r>
                        <m:r>
                          <m:rPr>
                            <m:sty m:val="p"/>
                          </m:rPr>
                          <a:rPr lang="es-EC" sz="2400" i="0">
                            <a:latin typeface="Cambria Math" panose="02040503050406030204" pitchFamily="18" charset="0"/>
                          </a:rPr>
                          <m:t>en</m:t>
                        </m:r>
                        <m:r>
                          <a:rPr lang="es-EC" sz="2400" i="0">
                            <a:latin typeface="Cambria Math" panose="02040503050406030204" pitchFamily="18" charset="0"/>
                          </a:rPr>
                          <m:t> </m:t>
                        </m:r>
                        <m:r>
                          <m:rPr>
                            <m:sty m:val="p"/>
                          </m:rPr>
                          <a:rPr lang="es-EC" sz="2400" i="0">
                            <a:latin typeface="Cambria Math" panose="02040503050406030204" pitchFamily="18" charset="0"/>
                          </a:rPr>
                          <m:t>el</m:t>
                        </m:r>
                        <m:r>
                          <a:rPr lang="es-EC" sz="2400" i="0">
                            <a:latin typeface="Cambria Math" panose="02040503050406030204" pitchFamily="18" charset="0"/>
                          </a:rPr>
                          <m:t> </m:t>
                        </m:r>
                        <m:r>
                          <m:rPr>
                            <m:sty m:val="p"/>
                          </m:rPr>
                          <a:rPr lang="es-EC" sz="2400" i="0">
                            <a:latin typeface="Cambria Math" panose="02040503050406030204" pitchFamily="18" charset="0"/>
                          </a:rPr>
                          <m:t>a</m:t>
                        </m:r>
                        <m:r>
                          <a:rPr lang="es-EC" sz="2400" i="0">
                            <a:latin typeface="Cambria Math" panose="02040503050406030204" pitchFamily="18" charset="0"/>
                          </a:rPr>
                          <m:t>ñ</m:t>
                        </m:r>
                        <m:r>
                          <m:rPr>
                            <m:sty m:val="p"/>
                          </m:rPr>
                          <a:rPr lang="es-EC" sz="2400" i="0">
                            <a:latin typeface="Cambria Math" panose="02040503050406030204" pitchFamily="18" charset="0"/>
                          </a:rPr>
                          <m:t>o</m:t>
                        </m:r>
                        <m:r>
                          <a:rPr lang="es-EC" sz="2400" i="0">
                            <a:latin typeface="Cambria Math" panose="02040503050406030204" pitchFamily="18" charset="0"/>
                          </a:rPr>
                          <m:t> </m:t>
                        </m:r>
                        <m:r>
                          <m:rPr>
                            <m:sty m:val="p"/>
                          </m:rPr>
                          <a:rPr lang="es-EC" sz="2400" i="0">
                            <a:latin typeface="Cambria Math" panose="02040503050406030204" pitchFamily="18" charset="0"/>
                          </a:rPr>
                          <m:t>t</m:t>
                        </m:r>
                      </m:den>
                    </m:f>
                  </m:oMath>
                </a14:m>
                <a:endParaRPr lang="es-EC" sz="2400" dirty="0"/>
              </a:p>
            </p:txBody>
          </p:sp>
        </mc:Choice>
        <mc:Fallback xmlns="">
          <p:sp>
            <p:nvSpPr>
              <p:cNvPr id="7" name="Rectángulo 6"/>
              <p:cNvSpPr>
                <a:spLocks noRot="1" noChangeAspect="1" noMove="1" noResize="1" noEditPoints="1" noAdjustHandles="1" noChangeArrowheads="1" noChangeShapeType="1" noTextEdit="1"/>
              </p:cNvSpPr>
              <p:nvPr/>
            </p:nvSpPr>
            <p:spPr>
              <a:xfrm>
                <a:off x="0" y="6134663"/>
                <a:ext cx="13862957" cy="688778"/>
              </a:xfrm>
              <a:prstGeom prst="rect">
                <a:avLst/>
              </a:prstGeom>
              <a:blipFill>
                <a:blip r:embed="rId6"/>
                <a:stretch>
                  <a:fillRect l="-660" b="-885"/>
                </a:stretch>
              </a:blipFill>
            </p:spPr>
            <p:txBody>
              <a:bodyPr/>
              <a:lstStyle/>
              <a:p>
                <a:r>
                  <a:rPr lang="es-EC">
                    <a:noFill/>
                  </a:rPr>
                  <a:t> </a:t>
                </a:r>
              </a:p>
            </p:txBody>
          </p:sp>
        </mc:Fallback>
      </mc:AlternateContent>
      <p:graphicFrame>
        <p:nvGraphicFramePr>
          <p:cNvPr id="8" name="Tabla 7"/>
          <p:cNvGraphicFramePr>
            <a:graphicFrameLocks noGrp="1"/>
          </p:cNvGraphicFramePr>
          <p:nvPr>
            <p:extLst>
              <p:ext uri="{D42A27DB-BD31-4B8C-83A1-F6EECF244321}">
                <p14:modId xmlns:p14="http://schemas.microsoft.com/office/powerpoint/2010/main" val="719707779"/>
              </p:ext>
            </p:extLst>
          </p:nvPr>
        </p:nvGraphicFramePr>
        <p:xfrm>
          <a:off x="6124209" y="4213928"/>
          <a:ext cx="5681348" cy="1443990"/>
        </p:xfrm>
        <a:graphic>
          <a:graphicData uri="http://schemas.openxmlformats.org/drawingml/2006/table">
            <a:tbl>
              <a:tblPr firstRow="1" firstCol="1" bandRow="1">
                <a:tableStyleId>{FABFCF23-3B69-468F-B69F-88F6DE6A72F2}</a:tableStyleId>
              </a:tblPr>
              <a:tblGrid>
                <a:gridCol w="1070344">
                  <a:extLst>
                    <a:ext uri="{9D8B030D-6E8A-4147-A177-3AD203B41FA5}">
                      <a16:colId xmlns:a16="http://schemas.microsoft.com/office/drawing/2014/main" val="2586718304"/>
                    </a:ext>
                  </a:extLst>
                </a:gridCol>
                <a:gridCol w="1035047">
                  <a:extLst>
                    <a:ext uri="{9D8B030D-6E8A-4147-A177-3AD203B41FA5}">
                      <a16:colId xmlns:a16="http://schemas.microsoft.com/office/drawing/2014/main" val="1037261293"/>
                    </a:ext>
                  </a:extLst>
                </a:gridCol>
                <a:gridCol w="806955">
                  <a:extLst>
                    <a:ext uri="{9D8B030D-6E8A-4147-A177-3AD203B41FA5}">
                      <a16:colId xmlns:a16="http://schemas.microsoft.com/office/drawing/2014/main" val="1637327815"/>
                    </a:ext>
                  </a:extLst>
                </a:gridCol>
                <a:gridCol w="1250445">
                  <a:extLst>
                    <a:ext uri="{9D8B030D-6E8A-4147-A177-3AD203B41FA5}">
                      <a16:colId xmlns:a16="http://schemas.microsoft.com/office/drawing/2014/main" val="2567669457"/>
                    </a:ext>
                  </a:extLst>
                </a:gridCol>
                <a:gridCol w="457200">
                  <a:extLst>
                    <a:ext uri="{9D8B030D-6E8A-4147-A177-3AD203B41FA5}">
                      <a16:colId xmlns:a16="http://schemas.microsoft.com/office/drawing/2014/main" val="3706686091"/>
                    </a:ext>
                  </a:extLst>
                </a:gridCol>
                <a:gridCol w="442515">
                  <a:extLst>
                    <a:ext uri="{9D8B030D-6E8A-4147-A177-3AD203B41FA5}">
                      <a16:colId xmlns:a16="http://schemas.microsoft.com/office/drawing/2014/main" val="2401998181"/>
                    </a:ext>
                  </a:extLst>
                </a:gridCol>
                <a:gridCol w="618842">
                  <a:extLst>
                    <a:ext uri="{9D8B030D-6E8A-4147-A177-3AD203B41FA5}">
                      <a16:colId xmlns:a16="http://schemas.microsoft.com/office/drawing/2014/main" val="487986331"/>
                    </a:ext>
                  </a:extLst>
                </a:gridCol>
              </a:tblGrid>
              <a:tr h="200025">
                <a:tc rowSpan="2">
                  <a:txBody>
                    <a:bodyPr/>
                    <a:lstStyle/>
                    <a:p>
                      <a:pPr>
                        <a:spcAft>
                          <a:spcPts val="0"/>
                        </a:spcAft>
                      </a:pPr>
                      <a:r>
                        <a:rPr lang="es-EC" sz="1100">
                          <a:effectLst/>
                        </a:rPr>
                        <a:t>Lista de 298 causas</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spcAft>
                          <a:spcPts val="0"/>
                        </a:spcAft>
                      </a:pPr>
                      <a:r>
                        <a:rPr lang="es-EC" sz="1100">
                          <a:effectLst/>
                        </a:rPr>
                        <a:t>Modelo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spcAft>
                          <a:spcPts val="0"/>
                        </a:spcAft>
                      </a:pPr>
                      <a:r>
                        <a:rPr lang="es-EC" sz="1100">
                          <a:effectLst/>
                        </a:rPr>
                        <a:t>Coeficientes de suavizado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95430783"/>
                  </a:ext>
                </a:extLst>
              </a:tr>
              <a:tr h="200025">
                <a:tc vMerge="1">
                  <a:txBody>
                    <a:bodyPr/>
                    <a:lstStyle/>
                    <a:p>
                      <a:endParaRPr lang="es-EC"/>
                    </a:p>
                  </a:txBody>
                  <a:tcPr/>
                </a:tc>
                <a:tc>
                  <a:txBody>
                    <a:bodyPr/>
                    <a:lstStyle/>
                    <a:p>
                      <a:pPr>
                        <a:spcAft>
                          <a:spcPts val="0"/>
                        </a:spcAft>
                      </a:pPr>
                      <a:r>
                        <a:rPr lang="es-EC" sz="1000">
                          <a:effectLst/>
                        </a:rPr>
                        <a:t>Nivel</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000">
                          <a:effectLst/>
                        </a:rPr>
                        <a:t>Tendencia</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000">
                          <a:effectLst/>
                        </a:rPr>
                        <a:t>Temporada</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000">
                          <a:effectLst/>
                        </a:rPr>
                        <a:t>Alfa</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000">
                          <a:effectLst/>
                        </a:rPr>
                        <a:t>Beta</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000">
                          <a:effectLst/>
                        </a:rPr>
                        <a:t>Gamma</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3486086"/>
                  </a:ext>
                </a:extLst>
              </a:tr>
              <a:tr h="238125">
                <a:tc>
                  <a:txBody>
                    <a:bodyPr/>
                    <a:lstStyle/>
                    <a:p>
                      <a:pPr>
                        <a:spcAft>
                          <a:spcPts val="0"/>
                        </a:spcAft>
                      </a:pPr>
                      <a:r>
                        <a:rPr lang="es-EC" sz="1100">
                          <a:effectLst/>
                        </a:rPr>
                        <a:t>Neumonía</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Multiplicativo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Ninguno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Multiplicativo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0,50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0, 437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0817215"/>
                  </a:ext>
                </a:extLst>
              </a:tr>
              <a:tr h="200025">
                <a:tc>
                  <a:txBody>
                    <a:bodyPr/>
                    <a:lstStyle/>
                    <a:p>
                      <a:pPr>
                        <a:spcAft>
                          <a:spcPts val="0"/>
                        </a:spcAft>
                      </a:pPr>
                      <a:r>
                        <a:rPr lang="es-EC" sz="1100">
                          <a:effectLst/>
                        </a:rPr>
                        <a:t>Colelitiasis y colecistitis</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Aditivo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Aditivo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Ninguno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0,22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2245331"/>
                  </a:ext>
                </a:extLst>
              </a:tr>
              <a:tr h="200025">
                <a:tc>
                  <a:txBody>
                    <a:bodyPr/>
                    <a:lstStyle/>
                    <a:p>
                      <a:pPr>
                        <a:spcAft>
                          <a:spcPts val="0"/>
                        </a:spcAft>
                      </a:pPr>
                      <a:r>
                        <a:rPr lang="es-EC" sz="1100">
                          <a:effectLst/>
                        </a:rPr>
                        <a:t>Diabetes mellitus</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Multiplicativo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Ninguno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Multiplicativo</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0,50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dirty="0">
                          <a:effectLst/>
                        </a:rPr>
                        <a:t>0,50</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1426542"/>
                  </a:ext>
                </a:extLst>
              </a:tr>
            </a:tbl>
          </a:graphicData>
        </a:graphic>
      </p:graphicFrame>
    </p:spTree>
    <p:extLst>
      <p:ext uri="{BB962C8B-B14F-4D97-AF65-F5344CB8AC3E}">
        <p14:creationId xmlns:p14="http://schemas.microsoft.com/office/powerpoint/2010/main" val="2938775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a:solidFill>
                  <a:srgbClr val="17375E"/>
                </a:solidFill>
                <a:latin typeface="Arial"/>
                <a:cs typeface="Arial"/>
              </a:rPr>
              <a:t>Fase IV. Modelado - </a:t>
            </a:r>
            <a:r>
              <a:rPr lang="es-EC" b="1" dirty="0" smtClean="0">
                <a:solidFill>
                  <a:srgbClr val="17375E"/>
                </a:solidFill>
                <a:latin typeface="Arial"/>
                <a:cs typeface="Arial"/>
              </a:rPr>
              <a:t>Mortalidad</a:t>
            </a:r>
            <a:endParaRPr lang="es-EC" b="1" u="none" kern="1200" dirty="0">
              <a:solidFill>
                <a:srgbClr val="17375E"/>
              </a:solidFill>
              <a:latin typeface="Arial"/>
              <a:cs typeface="Arial"/>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p:cNvSpPr>
            <a:spLocks noChangeArrowheads="1"/>
          </p:cNvSpPr>
          <p:nvPr/>
        </p:nvSpPr>
        <p:spPr bwMode="auto">
          <a:xfrm>
            <a:off x="0" y="181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Tabla 1"/>
          <p:cNvGraphicFramePr>
            <a:graphicFrameLocks noGrp="1"/>
          </p:cNvGraphicFramePr>
          <p:nvPr>
            <p:extLst>
              <p:ext uri="{D42A27DB-BD31-4B8C-83A1-F6EECF244321}">
                <p14:modId xmlns:p14="http://schemas.microsoft.com/office/powerpoint/2010/main" val="1239613154"/>
              </p:ext>
            </p:extLst>
          </p:nvPr>
        </p:nvGraphicFramePr>
        <p:xfrm>
          <a:off x="6295231" y="4299593"/>
          <a:ext cx="5624625" cy="1424940"/>
        </p:xfrm>
        <a:graphic>
          <a:graphicData uri="http://schemas.openxmlformats.org/drawingml/2006/table">
            <a:tbl>
              <a:tblPr firstRow="1" firstCol="1" bandRow="1">
                <a:tableStyleId>{FABFCF23-3B69-468F-B69F-88F6DE6A72F2}</a:tableStyleId>
              </a:tblPr>
              <a:tblGrid>
                <a:gridCol w="1487962">
                  <a:extLst>
                    <a:ext uri="{9D8B030D-6E8A-4147-A177-3AD203B41FA5}">
                      <a16:colId xmlns:a16="http://schemas.microsoft.com/office/drawing/2014/main" val="2425623142"/>
                    </a:ext>
                  </a:extLst>
                </a:gridCol>
                <a:gridCol w="1009743">
                  <a:extLst>
                    <a:ext uri="{9D8B030D-6E8A-4147-A177-3AD203B41FA5}">
                      <a16:colId xmlns:a16="http://schemas.microsoft.com/office/drawing/2014/main" val="2244088212"/>
                    </a:ext>
                  </a:extLst>
                </a:gridCol>
                <a:gridCol w="670853">
                  <a:extLst>
                    <a:ext uri="{9D8B030D-6E8A-4147-A177-3AD203B41FA5}">
                      <a16:colId xmlns:a16="http://schemas.microsoft.com/office/drawing/2014/main" val="2087020951"/>
                    </a:ext>
                  </a:extLst>
                </a:gridCol>
                <a:gridCol w="983530">
                  <a:extLst>
                    <a:ext uri="{9D8B030D-6E8A-4147-A177-3AD203B41FA5}">
                      <a16:colId xmlns:a16="http://schemas.microsoft.com/office/drawing/2014/main" val="286869781"/>
                    </a:ext>
                  </a:extLst>
                </a:gridCol>
                <a:gridCol w="568173">
                  <a:extLst>
                    <a:ext uri="{9D8B030D-6E8A-4147-A177-3AD203B41FA5}">
                      <a16:colId xmlns:a16="http://schemas.microsoft.com/office/drawing/2014/main" val="2758858827"/>
                    </a:ext>
                  </a:extLst>
                </a:gridCol>
                <a:gridCol w="467906">
                  <a:extLst>
                    <a:ext uri="{9D8B030D-6E8A-4147-A177-3AD203B41FA5}">
                      <a16:colId xmlns:a16="http://schemas.microsoft.com/office/drawing/2014/main" val="3530543692"/>
                    </a:ext>
                  </a:extLst>
                </a:gridCol>
                <a:gridCol w="436458">
                  <a:extLst>
                    <a:ext uri="{9D8B030D-6E8A-4147-A177-3AD203B41FA5}">
                      <a16:colId xmlns:a16="http://schemas.microsoft.com/office/drawing/2014/main" val="3494864422"/>
                    </a:ext>
                  </a:extLst>
                </a:gridCol>
              </a:tblGrid>
              <a:tr h="200025">
                <a:tc rowSpan="2">
                  <a:txBody>
                    <a:bodyPr/>
                    <a:lstStyle/>
                    <a:p>
                      <a:pPr>
                        <a:spcAft>
                          <a:spcPts val="0"/>
                        </a:spcAft>
                      </a:pPr>
                      <a:r>
                        <a:rPr lang="es-EC" sz="1050" dirty="0">
                          <a:effectLst/>
                        </a:rPr>
                        <a:t>Lista de 99 causas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spcAft>
                          <a:spcPts val="0"/>
                        </a:spcAft>
                      </a:pPr>
                      <a:r>
                        <a:rPr lang="es-EC" sz="1050" dirty="0">
                          <a:effectLst/>
                        </a:rPr>
                        <a:t>Modelo</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1050">
                          <a:effectLst/>
                        </a:rPr>
                        <a:t>Coeficientes de suavizado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08759876"/>
                  </a:ext>
                </a:extLst>
              </a:tr>
              <a:tr h="200025">
                <a:tc vMerge="1">
                  <a:txBody>
                    <a:bodyPr/>
                    <a:lstStyle/>
                    <a:p>
                      <a:endParaRPr lang="es-EC"/>
                    </a:p>
                  </a:txBody>
                  <a:tcPr/>
                </a:tc>
                <a:tc>
                  <a:txBody>
                    <a:bodyPr/>
                    <a:lstStyle/>
                    <a:p>
                      <a:pPr>
                        <a:spcAft>
                          <a:spcPts val="0"/>
                        </a:spcAft>
                      </a:pPr>
                      <a:r>
                        <a:rPr lang="es-EC" sz="900">
                          <a:effectLst/>
                        </a:rPr>
                        <a:t>Nivel</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900">
                          <a:effectLst/>
                        </a:rPr>
                        <a:t>Tendencia</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900">
                          <a:effectLst/>
                        </a:rPr>
                        <a:t>Temporada</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900">
                          <a:effectLst/>
                        </a:rPr>
                        <a:t>Alfa</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900">
                          <a:effectLst/>
                        </a:rPr>
                        <a:t>Beta</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900">
                          <a:effectLst/>
                        </a:rPr>
                        <a:t>Gamma</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5800065"/>
                  </a:ext>
                </a:extLst>
              </a:tr>
              <a:tr h="190500">
                <a:tc>
                  <a:txBody>
                    <a:bodyPr/>
                    <a:lstStyle/>
                    <a:p>
                      <a:pPr>
                        <a:spcAft>
                          <a:spcPts val="0"/>
                        </a:spcAft>
                      </a:pPr>
                      <a:r>
                        <a:rPr lang="es-EC" sz="1050" dirty="0">
                          <a:effectLst/>
                        </a:rPr>
                        <a:t>Enfermedades </a:t>
                      </a:r>
                      <a:r>
                        <a:rPr lang="es-EC" sz="1050" dirty="0" err="1" smtClean="0">
                          <a:effectLst/>
                        </a:rPr>
                        <a:t>isqué</a:t>
                      </a:r>
                      <a:r>
                        <a:rPr lang="es-EC" sz="1050" dirty="0" smtClean="0">
                          <a:effectLst/>
                        </a:rPr>
                        <a:t>-micas</a:t>
                      </a:r>
                      <a:r>
                        <a:rPr lang="es-EC" sz="1050" dirty="0">
                          <a:effectLst/>
                        </a:rPr>
                        <a:t> </a:t>
                      </a:r>
                      <a:r>
                        <a:rPr lang="es-EC" sz="1050" dirty="0" smtClean="0">
                          <a:effectLst/>
                        </a:rPr>
                        <a:t>del</a:t>
                      </a:r>
                      <a:r>
                        <a:rPr lang="es-EC" sz="1050" dirty="0">
                          <a:effectLst/>
                        </a:rPr>
                        <a:t> corazón</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Multiplicativo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Ninguno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Multiplicativo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0,5</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0,5</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5305117"/>
                  </a:ext>
                </a:extLst>
              </a:tr>
              <a:tr h="190500">
                <a:tc>
                  <a:txBody>
                    <a:bodyPr/>
                    <a:lstStyle/>
                    <a:p>
                      <a:pPr>
                        <a:spcBef>
                          <a:spcPts val="600"/>
                        </a:spcBef>
                        <a:spcAft>
                          <a:spcPts val="0"/>
                        </a:spcAft>
                      </a:pPr>
                      <a:r>
                        <a:rPr lang="es-EC" sz="1050">
                          <a:effectLst/>
                        </a:rPr>
                        <a:t>Diabetes Mellitus</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Multiplicativo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Ninguno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Multiplicativo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0,5</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77093747"/>
                  </a:ext>
                </a:extLst>
              </a:tr>
              <a:tr h="190500">
                <a:tc>
                  <a:txBody>
                    <a:bodyPr/>
                    <a:lstStyle/>
                    <a:p>
                      <a:pPr>
                        <a:spcBef>
                          <a:spcPts val="600"/>
                        </a:spcBef>
                        <a:spcAft>
                          <a:spcPts val="0"/>
                        </a:spcAft>
                      </a:pPr>
                      <a:r>
                        <a:rPr lang="es-EC" sz="1050" dirty="0">
                          <a:effectLst/>
                        </a:rPr>
                        <a:t>Enfermedades </a:t>
                      </a:r>
                      <a:r>
                        <a:rPr lang="es-EC" sz="1050" dirty="0" err="1" smtClean="0">
                          <a:effectLst/>
                        </a:rPr>
                        <a:t>hiper-tensivas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Aditivo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Aditivo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Ninguno</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0,154</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a:effectLst/>
                        </a:rPr>
                        <a:t>0</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050" dirty="0">
                          <a:effectLst/>
                        </a:rPr>
                        <a:t>0</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180555"/>
                  </a:ext>
                </a:extLst>
              </a:tr>
            </a:tbl>
          </a:graphicData>
        </a:graphic>
      </p:graphicFrame>
      <p:pic>
        <p:nvPicPr>
          <p:cNvPr id="14" name="Imagen 13"/>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a:xfrm>
            <a:off x="334032" y="2159008"/>
            <a:ext cx="5487670" cy="3712210"/>
          </a:xfrm>
          <a:prstGeom prst="rect">
            <a:avLst/>
          </a:prstGeom>
        </p:spPr>
      </p:pic>
      <p:sp>
        <p:nvSpPr>
          <p:cNvPr id="6" name="Rectángulo 5"/>
          <p:cNvSpPr/>
          <p:nvPr/>
        </p:nvSpPr>
        <p:spPr>
          <a:xfrm>
            <a:off x="6233149" y="1560291"/>
            <a:ext cx="6096000" cy="2169825"/>
          </a:xfrm>
          <a:prstGeom prst="rect">
            <a:avLst/>
          </a:prstGeom>
        </p:spPr>
        <p:txBody>
          <a:bodyPr>
            <a:spAutoFit/>
          </a:bodyPr>
          <a:lstStyle/>
          <a:p>
            <a:pPr>
              <a:lnSpc>
                <a:spcPct val="150000"/>
              </a:lnSpc>
              <a:spcAft>
                <a:spcPts val="0"/>
              </a:spcAft>
            </a:pPr>
            <a:r>
              <a:rPr lang="es-EC" b="1" dirty="0">
                <a:latin typeface="Arial" panose="020B0604020202020204" pitchFamily="34" charset="0"/>
                <a:ea typeface="Times New Roman" panose="02020603050405020304" pitchFamily="18" charset="0"/>
              </a:rPr>
              <a:t>Serie temporal: </a:t>
            </a:r>
            <a:r>
              <a:rPr lang="es-EC" dirty="0" smtClean="0">
                <a:latin typeface="Arial" panose="020B0604020202020204" pitchFamily="34" charset="0"/>
                <a:ea typeface="Times New Roman" panose="02020603050405020304" pitchFamily="18" charset="0"/>
              </a:rPr>
              <a:t>Anual</a:t>
            </a:r>
            <a:endParaRPr lang="es-EC" sz="2000" dirty="0" smtClean="0">
              <a:latin typeface="Times New Roman" panose="02020603050405020304" pitchFamily="18" charset="0"/>
              <a:ea typeface="Times New Roman" panose="02020603050405020304" pitchFamily="18" charset="0"/>
            </a:endParaRPr>
          </a:p>
          <a:p>
            <a:pPr>
              <a:lnSpc>
                <a:spcPct val="150000"/>
              </a:lnSpc>
              <a:spcAft>
                <a:spcPts val="0"/>
              </a:spcAft>
            </a:pPr>
            <a:r>
              <a:rPr lang="es-EC" b="1" dirty="0" smtClean="0">
                <a:latin typeface="Arial" panose="020B0604020202020204" pitchFamily="34" charset="0"/>
                <a:ea typeface="Times New Roman" panose="02020603050405020304" pitchFamily="18" charset="0"/>
              </a:rPr>
              <a:t>Medidas:</a:t>
            </a:r>
            <a:r>
              <a:rPr lang="es-EC" dirty="0" smtClean="0">
                <a:latin typeface="Arial" panose="020B0604020202020204" pitchFamily="34" charset="0"/>
                <a:ea typeface="Times New Roman" panose="02020603050405020304" pitchFamily="18" charset="0"/>
              </a:rPr>
              <a:t> Prevalencia Mortalidad</a:t>
            </a:r>
            <a:endParaRPr lang="es-EC" sz="2000" dirty="0" smtClean="0">
              <a:latin typeface="Times New Roman" panose="02020603050405020304" pitchFamily="18" charset="0"/>
              <a:ea typeface="Times New Roman" panose="02020603050405020304" pitchFamily="18" charset="0"/>
            </a:endParaRPr>
          </a:p>
          <a:p>
            <a:pPr>
              <a:lnSpc>
                <a:spcPct val="150000"/>
              </a:lnSpc>
              <a:spcAft>
                <a:spcPts val="0"/>
              </a:spcAft>
            </a:pPr>
            <a:r>
              <a:rPr lang="es-EC" b="1" dirty="0" smtClean="0">
                <a:latin typeface="Arial" panose="020B0604020202020204" pitchFamily="34" charset="0"/>
                <a:ea typeface="Times New Roman" panose="02020603050405020304" pitchFamily="18" charset="0"/>
              </a:rPr>
              <a:t>Pronóstico </a:t>
            </a:r>
            <a:r>
              <a:rPr lang="es-EC" b="1" dirty="0">
                <a:latin typeface="Arial" panose="020B0604020202020204" pitchFamily="34" charset="0"/>
                <a:ea typeface="Times New Roman" panose="02020603050405020304" pitchFamily="18" charset="0"/>
              </a:rPr>
              <a:t>hacia delante: </a:t>
            </a:r>
            <a:r>
              <a:rPr lang="es-EC" dirty="0">
                <a:latin typeface="Arial" panose="020B0604020202020204" pitchFamily="34" charset="0"/>
                <a:ea typeface="Times New Roman" panose="02020603050405020304" pitchFamily="18" charset="0"/>
              </a:rPr>
              <a:t>2 períodos (2019 – 2020)</a:t>
            </a:r>
            <a:endParaRPr lang="es-EC" sz="2000" dirty="0">
              <a:latin typeface="Times New Roman" panose="02020603050405020304" pitchFamily="18" charset="0"/>
              <a:ea typeface="Times New Roman" panose="02020603050405020304" pitchFamily="18" charset="0"/>
            </a:endParaRPr>
          </a:p>
          <a:p>
            <a:pPr>
              <a:lnSpc>
                <a:spcPct val="150000"/>
              </a:lnSpc>
              <a:spcAft>
                <a:spcPts val="0"/>
              </a:spcAft>
            </a:pPr>
            <a:r>
              <a:rPr lang="es-EC" b="1" dirty="0">
                <a:latin typeface="Arial" panose="020B0604020202020204" pitchFamily="34" charset="0"/>
                <a:ea typeface="Times New Roman" panose="02020603050405020304" pitchFamily="18" charset="0"/>
              </a:rPr>
              <a:t>Pronóstico basado en: </a:t>
            </a:r>
            <a:r>
              <a:rPr lang="es-EC" dirty="0">
                <a:latin typeface="Arial" panose="020B0604020202020204" pitchFamily="34" charset="0"/>
                <a:ea typeface="Times New Roman" panose="02020603050405020304" pitchFamily="18" charset="0"/>
              </a:rPr>
              <a:t>2011 – 2018</a:t>
            </a:r>
            <a:endParaRPr lang="es-EC" sz="2000" dirty="0">
              <a:latin typeface="Times New Roman" panose="02020603050405020304" pitchFamily="18" charset="0"/>
              <a:ea typeface="Times New Roman" panose="02020603050405020304" pitchFamily="18" charset="0"/>
            </a:endParaRPr>
          </a:p>
          <a:p>
            <a:pPr>
              <a:lnSpc>
                <a:spcPct val="150000"/>
              </a:lnSpc>
              <a:spcAft>
                <a:spcPts val="0"/>
              </a:spcAft>
            </a:pPr>
            <a:r>
              <a:rPr lang="es-EC" b="1" dirty="0">
                <a:latin typeface="Arial" panose="020B0604020202020204" pitchFamily="34" charset="0"/>
                <a:ea typeface="Times New Roman" panose="02020603050405020304" pitchFamily="18" charset="0"/>
              </a:rPr>
              <a:t>Ignorar últimos:</a:t>
            </a:r>
            <a:r>
              <a:rPr lang="es-EC" dirty="0">
                <a:latin typeface="Arial" panose="020B0604020202020204" pitchFamily="34" charset="0"/>
                <a:ea typeface="Times New Roman" panose="02020603050405020304" pitchFamily="18" charset="0"/>
              </a:rPr>
              <a:t> No se ignoraron períodos</a:t>
            </a:r>
            <a:endParaRPr lang="es-EC" sz="2000" dirty="0">
              <a:effectLst/>
              <a:latin typeface="Times New Roman" panose="02020603050405020304" pitchFamily="18" charset="0"/>
              <a:ea typeface="Times New Roman" panose="02020603050405020304" pitchFamily="18" charset="0"/>
            </a:endParaRPr>
          </a:p>
        </p:txBody>
      </p:sp>
      <p:pic>
        <p:nvPicPr>
          <p:cNvPr id="15" name="Imagen 14"/>
          <p:cNvPicPr/>
          <p:nvPr/>
        </p:nvPicPr>
        <p:blipFill>
          <a:blip r:embed="rId6"/>
          <a:stretch>
            <a:fillRect/>
          </a:stretch>
        </p:blipFill>
        <p:spPr>
          <a:xfrm>
            <a:off x="499382" y="1375328"/>
            <a:ext cx="2343150" cy="571500"/>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499382" y="6190739"/>
                <a:ext cx="10710433" cy="585353"/>
              </a:xfrm>
              <a:prstGeom prst="rect">
                <a:avLst/>
              </a:prstGeom>
            </p:spPr>
            <p:txBody>
              <a:bodyPr wrap="none">
                <a:spAutoFit/>
              </a:bodyPr>
              <a:lstStyle/>
              <a:p>
                <a:r>
                  <a:rPr lang="es-EC" sz="2000" dirty="0">
                    <a:latin typeface="Arial" panose="020B0604020202020204" pitchFamily="34" charset="0"/>
                    <a:cs typeface="Arial" panose="020B0604020202020204" pitchFamily="34" charset="0"/>
                  </a:rPr>
                  <a:t>Prevalencia </a:t>
                </a:r>
                <a:r>
                  <a:rPr lang="es-EC" sz="2000" dirty="0" smtClean="0">
                    <a:latin typeface="Arial" panose="020B0604020202020204" pitchFamily="34" charset="0"/>
                    <a:cs typeface="Arial" panose="020B0604020202020204" pitchFamily="34" charset="0"/>
                  </a:rPr>
                  <a:t>Mortalidad</a:t>
                </a:r>
                <a14:m>
                  <m:oMath xmlns:m="http://schemas.openxmlformats.org/officeDocument/2006/math">
                    <m:r>
                      <a:rPr lang="es-EC" sz="2000" i="1">
                        <a:latin typeface="Cambria Math" panose="02040503050406030204" pitchFamily="18" charset="0"/>
                      </a:rPr>
                      <m:t>= </m:t>
                    </m:r>
                    <m:f>
                      <m:fPr>
                        <m:ctrlPr>
                          <a:rPr lang="es-EC" sz="2000" i="1">
                            <a:latin typeface="Cambria Math" panose="02040503050406030204" pitchFamily="18" charset="0"/>
                          </a:rPr>
                        </m:ctrlPr>
                      </m:fPr>
                      <m:num>
                        <m:d>
                          <m:dPr>
                            <m:begChr m:val=""/>
                            <m:ctrlPr>
                              <a:rPr lang="es-EC" sz="2000" i="1">
                                <a:latin typeface="Cambria Math" panose="02040503050406030204" pitchFamily="18" charset="0"/>
                              </a:rPr>
                            </m:ctrlPr>
                          </m:dPr>
                          <m:e>
                            <m:r>
                              <a:rPr lang="es-EC" sz="2000" i="1">
                                <a:latin typeface="Cambria Math" panose="02040503050406030204" pitchFamily="18" charset="0"/>
                              </a:rPr>
                              <m:t>𝑛𝑟𝑜</m:t>
                            </m:r>
                            <m:r>
                              <a:rPr lang="es-EC" sz="2000" i="0">
                                <a:latin typeface="Cambria Math" panose="02040503050406030204" pitchFamily="18" charset="0"/>
                              </a:rPr>
                              <m:t> </m:t>
                            </m:r>
                            <m:r>
                              <a:rPr lang="es-EC" sz="2000" i="1">
                                <a:latin typeface="Cambria Math" panose="02040503050406030204" pitchFamily="18" charset="0"/>
                              </a:rPr>
                              <m:t>𝑑𝑒</m:t>
                            </m:r>
                            <m:r>
                              <a:rPr lang="es-EC" sz="2000" i="0">
                                <a:latin typeface="Cambria Math" panose="02040503050406030204" pitchFamily="18" charset="0"/>
                              </a:rPr>
                              <m:t> </m:t>
                            </m:r>
                            <m:r>
                              <a:rPr lang="es-EC" sz="2000" i="1">
                                <a:latin typeface="Cambria Math" panose="02040503050406030204" pitchFamily="18" charset="0"/>
                              </a:rPr>
                              <m:t>𝑚𝑢𝑒𝑟𝑡𝑒𝑠</m:t>
                            </m:r>
                            <m:r>
                              <a:rPr lang="es-EC" sz="2000" i="0">
                                <a:latin typeface="Cambria Math" panose="02040503050406030204" pitchFamily="18" charset="0"/>
                              </a:rPr>
                              <m:t> </m:t>
                            </m:r>
                            <m:r>
                              <a:rPr lang="es-EC" sz="2000" i="1">
                                <a:latin typeface="Cambria Math" panose="02040503050406030204" pitchFamily="18" charset="0"/>
                              </a:rPr>
                              <m:t>𝑑𝑒</m:t>
                            </m:r>
                            <m:r>
                              <a:rPr lang="es-EC" sz="2000" i="0">
                                <a:latin typeface="Cambria Math" panose="02040503050406030204" pitchFamily="18" charset="0"/>
                              </a:rPr>
                              <m:t> </m:t>
                            </m:r>
                            <m:r>
                              <a:rPr lang="es-EC" sz="2000" i="1">
                                <a:latin typeface="Cambria Math" panose="02040503050406030204" pitchFamily="18" charset="0"/>
                              </a:rPr>
                              <m:t>𝑎𝑑𝑢𝑙𝑡𝑜𝑠</m:t>
                            </m:r>
                            <m:r>
                              <a:rPr lang="es-EC" sz="2000" i="0">
                                <a:latin typeface="Cambria Math" panose="02040503050406030204" pitchFamily="18" charset="0"/>
                              </a:rPr>
                              <m:t> </m:t>
                            </m:r>
                            <m:r>
                              <a:rPr lang="es-EC" sz="2000" i="1">
                                <a:latin typeface="Cambria Math" panose="02040503050406030204" pitchFamily="18" charset="0"/>
                              </a:rPr>
                              <m:t>𝑚𝑎𝑦𝑜𝑟𝑒𝑠</m:t>
                            </m:r>
                            <m:r>
                              <a:rPr lang="es-EC" sz="2000" i="0">
                                <a:latin typeface="Cambria Math" panose="02040503050406030204" pitchFamily="18" charset="0"/>
                              </a:rPr>
                              <m:t> </m:t>
                            </m:r>
                            <m:r>
                              <a:rPr lang="es-EC" sz="2000" i="1">
                                <a:latin typeface="Cambria Math" panose="02040503050406030204" pitchFamily="18" charset="0"/>
                              </a:rPr>
                              <m:t>𝑝𝑜𝑟</m:t>
                            </m:r>
                            <m:r>
                              <a:rPr lang="es-EC" sz="2000" i="0">
                                <a:latin typeface="Cambria Math" panose="02040503050406030204" pitchFamily="18" charset="0"/>
                              </a:rPr>
                              <m:t> </m:t>
                            </m:r>
                            <m:r>
                              <a:rPr lang="es-EC" sz="2000" i="1">
                                <a:latin typeface="Cambria Math" panose="02040503050406030204" pitchFamily="18" charset="0"/>
                              </a:rPr>
                              <m:t>𝑙𝑎</m:t>
                            </m:r>
                            <m:r>
                              <a:rPr lang="es-EC" sz="2000" i="0">
                                <a:latin typeface="Cambria Math" panose="02040503050406030204" pitchFamily="18" charset="0"/>
                              </a:rPr>
                              <m:t> </m:t>
                            </m:r>
                            <m:r>
                              <a:rPr lang="es-EC" sz="2000" i="1">
                                <a:latin typeface="Cambria Math" panose="02040503050406030204" pitchFamily="18" charset="0"/>
                              </a:rPr>
                              <m:t>𝑐𝑎𝑢𝑠𝑎</m:t>
                            </m:r>
                            <m:r>
                              <a:rPr lang="es-EC" sz="2000" i="0">
                                <a:latin typeface="Cambria Math" panose="02040503050406030204" pitchFamily="18" charset="0"/>
                              </a:rPr>
                              <m:t> </m:t>
                            </m:r>
                            <m:d>
                              <m:dPr>
                                <m:ctrlPr>
                                  <a:rPr lang="es-EC" sz="2000" i="1">
                                    <a:latin typeface="Cambria Math" panose="02040503050406030204" pitchFamily="18" charset="0"/>
                                  </a:rPr>
                                </m:ctrlPr>
                              </m:dPr>
                              <m:e>
                                <m:r>
                                  <a:rPr lang="es-EC" sz="2000" i="1">
                                    <a:latin typeface="Cambria Math" panose="02040503050406030204" pitchFamily="18" charset="0"/>
                                  </a:rPr>
                                  <m:t>𝑥</m:t>
                                </m:r>
                              </m:e>
                            </m:d>
                            <m:r>
                              <a:rPr lang="es-EC" sz="2000" i="1">
                                <a:latin typeface="Cambria Math" panose="02040503050406030204" pitchFamily="18" charset="0"/>
                              </a:rPr>
                              <m:t>𝑒𝑛</m:t>
                            </m:r>
                            <m:r>
                              <a:rPr lang="es-EC" sz="2000" i="0">
                                <a:latin typeface="Cambria Math" panose="02040503050406030204" pitchFamily="18" charset="0"/>
                              </a:rPr>
                              <m:t> </m:t>
                            </m:r>
                            <m:r>
                              <a:rPr lang="es-EC" sz="2000" i="1">
                                <a:latin typeface="Cambria Math" panose="02040503050406030204" pitchFamily="18" charset="0"/>
                              </a:rPr>
                              <m:t>𝑒𝑙</m:t>
                            </m:r>
                            <m:r>
                              <a:rPr lang="es-EC" sz="2000" i="0">
                                <a:latin typeface="Cambria Math" panose="02040503050406030204" pitchFamily="18" charset="0"/>
                              </a:rPr>
                              <m:t> </m:t>
                            </m:r>
                            <m:r>
                              <a:rPr lang="es-EC" sz="2000" i="1">
                                <a:latin typeface="Cambria Math" panose="02040503050406030204" pitchFamily="18" charset="0"/>
                              </a:rPr>
                              <m:t>𝑎</m:t>
                            </m:r>
                            <m:r>
                              <a:rPr lang="es-EC" sz="2000" i="0">
                                <a:latin typeface="Cambria Math" panose="02040503050406030204" pitchFamily="18" charset="0"/>
                              </a:rPr>
                              <m:t>ñ</m:t>
                            </m:r>
                            <m:r>
                              <a:rPr lang="es-EC" sz="2000" i="1">
                                <a:latin typeface="Cambria Math" panose="02040503050406030204" pitchFamily="18" charset="0"/>
                              </a:rPr>
                              <m:t>𝑜</m:t>
                            </m:r>
                            <m:r>
                              <a:rPr lang="es-EC" sz="2000" i="0">
                                <a:latin typeface="Cambria Math" panose="02040503050406030204" pitchFamily="18" charset="0"/>
                              </a:rPr>
                              <m:t> </m:t>
                            </m:r>
                            <m:r>
                              <a:rPr lang="es-EC" sz="2000" i="1">
                                <a:latin typeface="Cambria Math" panose="02040503050406030204" pitchFamily="18" charset="0"/>
                              </a:rPr>
                              <m:t>𝑡</m:t>
                            </m:r>
                            <m:r>
                              <a:rPr lang="es-EC" sz="2000" i="0">
                                <a:latin typeface="Cambria Math" panose="02040503050406030204" pitchFamily="18" charset="0"/>
                              </a:rPr>
                              <m:t>∗ 10000(</m:t>
                            </m:r>
                            <m:r>
                              <a:rPr lang="es-EC" sz="2000" i="1">
                                <a:latin typeface="Cambria Math" panose="02040503050406030204" pitchFamily="18" charset="0"/>
                              </a:rPr>
                              <m:t>h𝑎𝑏𝑖𝑡𝑎𝑛𝑡𝑒𝑠</m:t>
                            </m:r>
                          </m:e>
                        </m:d>
                      </m:num>
                      <m:den>
                        <m:r>
                          <a:rPr lang="es-EC" sz="2000" i="1">
                            <a:latin typeface="Cambria Math" panose="02040503050406030204" pitchFamily="18" charset="0"/>
                          </a:rPr>
                          <m:t>𝑡𝑜𝑡𝑎𝑙</m:t>
                        </m:r>
                        <m:r>
                          <a:rPr lang="es-EC" sz="2000" i="0">
                            <a:latin typeface="Cambria Math" panose="02040503050406030204" pitchFamily="18" charset="0"/>
                          </a:rPr>
                          <m:t> </m:t>
                        </m:r>
                        <m:r>
                          <a:rPr lang="es-EC" sz="2000" i="1">
                            <a:latin typeface="Cambria Math" panose="02040503050406030204" pitchFamily="18" charset="0"/>
                          </a:rPr>
                          <m:t>𝑑𝑒</m:t>
                        </m:r>
                        <m:r>
                          <a:rPr lang="es-EC" sz="2000" i="0">
                            <a:latin typeface="Cambria Math" panose="02040503050406030204" pitchFamily="18" charset="0"/>
                          </a:rPr>
                          <m:t> </m:t>
                        </m:r>
                        <m:r>
                          <a:rPr lang="es-EC" sz="2000" i="1">
                            <a:latin typeface="Cambria Math" panose="02040503050406030204" pitchFamily="18" charset="0"/>
                          </a:rPr>
                          <m:t>𝑎𝑑𝑢𝑙𝑡𝑜𝑠</m:t>
                        </m:r>
                        <m:r>
                          <a:rPr lang="es-EC" sz="2000" i="0">
                            <a:latin typeface="Cambria Math" panose="02040503050406030204" pitchFamily="18" charset="0"/>
                          </a:rPr>
                          <m:t> </m:t>
                        </m:r>
                        <m:r>
                          <a:rPr lang="es-EC" sz="2000" i="1">
                            <a:latin typeface="Cambria Math" panose="02040503050406030204" pitchFamily="18" charset="0"/>
                          </a:rPr>
                          <m:t>𝑚𝑎𝑦𝑜𝑟𝑒𝑠</m:t>
                        </m:r>
                        <m:r>
                          <a:rPr lang="es-EC" sz="2000" i="0">
                            <a:latin typeface="Cambria Math" panose="02040503050406030204" pitchFamily="18" charset="0"/>
                          </a:rPr>
                          <m:t> </m:t>
                        </m:r>
                        <m:r>
                          <a:rPr lang="es-EC" sz="2000" i="1">
                            <a:latin typeface="Cambria Math" panose="02040503050406030204" pitchFamily="18" charset="0"/>
                          </a:rPr>
                          <m:t>𝑒𝑛</m:t>
                        </m:r>
                        <m:r>
                          <a:rPr lang="es-EC" sz="2000" i="0">
                            <a:latin typeface="Cambria Math" panose="02040503050406030204" pitchFamily="18" charset="0"/>
                          </a:rPr>
                          <m:t> </m:t>
                        </m:r>
                        <m:r>
                          <a:rPr lang="es-EC" sz="2000" i="1">
                            <a:latin typeface="Cambria Math" panose="02040503050406030204" pitchFamily="18" charset="0"/>
                          </a:rPr>
                          <m:t>𝑒𝑙</m:t>
                        </m:r>
                        <m:r>
                          <a:rPr lang="es-EC" sz="2000" i="0">
                            <a:latin typeface="Cambria Math" panose="02040503050406030204" pitchFamily="18" charset="0"/>
                          </a:rPr>
                          <m:t> </m:t>
                        </m:r>
                        <m:r>
                          <a:rPr lang="es-EC" sz="2000" i="1">
                            <a:latin typeface="Cambria Math" panose="02040503050406030204" pitchFamily="18" charset="0"/>
                          </a:rPr>
                          <m:t>𝑎</m:t>
                        </m:r>
                        <m:r>
                          <a:rPr lang="es-EC" sz="2000" i="0">
                            <a:latin typeface="Cambria Math" panose="02040503050406030204" pitchFamily="18" charset="0"/>
                          </a:rPr>
                          <m:t>ñ</m:t>
                        </m:r>
                        <m:r>
                          <a:rPr lang="es-EC" sz="2000" i="1">
                            <a:latin typeface="Cambria Math" panose="02040503050406030204" pitchFamily="18" charset="0"/>
                          </a:rPr>
                          <m:t>𝑜</m:t>
                        </m:r>
                        <m:r>
                          <a:rPr lang="es-EC" sz="2000" i="0">
                            <a:latin typeface="Cambria Math" panose="02040503050406030204" pitchFamily="18" charset="0"/>
                          </a:rPr>
                          <m:t> </m:t>
                        </m:r>
                        <m:r>
                          <a:rPr lang="es-EC" sz="2000" i="1">
                            <a:latin typeface="Cambria Math" panose="02040503050406030204" pitchFamily="18" charset="0"/>
                          </a:rPr>
                          <m:t>𝑡</m:t>
                        </m:r>
                      </m:den>
                    </m:f>
                  </m:oMath>
                </a14:m>
                <a:endParaRPr lang="es-EC" sz="2400" dirty="0"/>
              </a:p>
            </p:txBody>
          </p:sp>
        </mc:Choice>
        <mc:Fallback xmlns="">
          <p:sp>
            <p:nvSpPr>
              <p:cNvPr id="10" name="Rectángulo 9"/>
              <p:cNvSpPr>
                <a:spLocks noRot="1" noChangeAspect="1" noMove="1" noResize="1" noEditPoints="1" noAdjustHandles="1" noChangeArrowheads="1" noChangeShapeType="1" noTextEdit="1"/>
              </p:cNvSpPr>
              <p:nvPr/>
            </p:nvSpPr>
            <p:spPr>
              <a:xfrm>
                <a:off x="499382" y="6190739"/>
                <a:ext cx="10710433" cy="585353"/>
              </a:xfrm>
              <a:prstGeom prst="rect">
                <a:avLst/>
              </a:prstGeom>
              <a:blipFill>
                <a:blip r:embed="rId7"/>
                <a:stretch>
                  <a:fillRect l="-626"/>
                </a:stretch>
              </a:blipFill>
            </p:spPr>
            <p:txBody>
              <a:bodyPr/>
              <a:lstStyle/>
              <a:p>
                <a:r>
                  <a:rPr lang="es-EC">
                    <a:noFill/>
                  </a:rPr>
                  <a:t> </a:t>
                </a:r>
              </a:p>
            </p:txBody>
          </p:sp>
        </mc:Fallback>
      </mc:AlternateContent>
    </p:spTree>
    <p:extLst>
      <p:ext uri="{BB962C8B-B14F-4D97-AF65-F5344CB8AC3E}">
        <p14:creationId xmlns:p14="http://schemas.microsoft.com/office/powerpoint/2010/main" val="3053496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smtClean="0">
                <a:solidFill>
                  <a:srgbClr val="17375E"/>
                </a:solidFill>
                <a:latin typeface="Arial"/>
                <a:cs typeface="Arial"/>
              </a:rPr>
              <a:t>Fase V. Evaluación</a:t>
            </a:r>
            <a:endParaRPr lang="es-EC" b="1" u="none" kern="1200" dirty="0">
              <a:solidFill>
                <a:srgbClr val="17375E"/>
              </a:solidFill>
              <a:latin typeface="Arial"/>
              <a:cs typeface="Arial"/>
            </a:endParaRP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p:cNvSpPr>
            <a:spLocks noChangeArrowheads="1"/>
          </p:cNvSpPr>
          <p:nvPr/>
        </p:nvSpPr>
        <p:spPr bwMode="auto">
          <a:xfrm>
            <a:off x="0" y="181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Tabla 14"/>
          <p:cNvGraphicFramePr>
            <a:graphicFrameLocks noGrp="1"/>
          </p:cNvGraphicFramePr>
          <p:nvPr>
            <p:extLst>
              <p:ext uri="{D42A27DB-BD31-4B8C-83A1-F6EECF244321}">
                <p14:modId xmlns:p14="http://schemas.microsoft.com/office/powerpoint/2010/main" val="1534792419"/>
              </p:ext>
            </p:extLst>
          </p:nvPr>
        </p:nvGraphicFramePr>
        <p:xfrm>
          <a:off x="857676" y="1617139"/>
          <a:ext cx="10476648" cy="1802611"/>
        </p:xfrm>
        <a:graphic>
          <a:graphicData uri="http://schemas.openxmlformats.org/drawingml/2006/table">
            <a:tbl>
              <a:tblPr firstRow="1" firstCol="1" bandRow="1">
                <a:tableStyleId>{FABFCF23-3B69-468F-B69F-88F6DE6A72F2}</a:tableStyleId>
              </a:tblPr>
              <a:tblGrid>
                <a:gridCol w="1936805">
                  <a:extLst>
                    <a:ext uri="{9D8B030D-6E8A-4147-A177-3AD203B41FA5}">
                      <a16:colId xmlns:a16="http://schemas.microsoft.com/office/drawing/2014/main" val="1927011162"/>
                    </a:ext>
                  </a:extLst>
                </a:gridCol>
                <a:gridCol w="682357">
                  <a:extLst>
                    <a:ext uri="{9D8B030D-6E8A-4147-A177-3AD203B41FA5}">
                      <a16:colId xmlns:a16="http://schemas.microsoft.com/office/drawing/2014/main" val="119792698"/>
                    </a:ext>
                  </a:extLst>
                </a:gridCol>
                <a:gridCol w="1309581">
                  <a:extLst>
                    <a:ext uri="{9D8B030D-6E8A-4147-A177-3AD203B41FA5}">
                      <a16:colId xmlns:a16="http://schemas.microsoft.com/office/drawing/2014/main" val="896582863"/>
                    </a:ext>
                  </a:extLst>
                </a:gridCol>
                <a:gridCol w="1309581">
                  <a:extLst>
                    <a:ext uri="{9D8B030D-6E8A-4147-A177-3AD203B41FA5}">
                      <a16:colId xmlns:a16="http://schemas.microsoft.com/office/drawing/2014/main" val="49990967"/>
                    </a:ext>
                  </a:extLst>
                </a:gridCol>
                <a:gridCol w="1309581">
                  <a:extLst>
                    <a:ext uri="{9D8B030D-6E8A-4147-A177-3AD203B41FA5}">
                      <a16:colId xmlns:a16="http://schemas.microsoft.com/office/drawing/2014/main" val="1401882492"/>
                    </a:ext>
                  </a:extLst>
                </a:gridCol>
                <a:gridCol w="1309581">
                  <a:extLst>
                    <a:ext uri="{9D8B030D-6E8A-4147-A177-3AD203B41FA5}">
                      <a16:colId xmlns:a16="http://schemas.microsoft.com/office/drawing/2014/main" val="2659147233"/>
                    </a:ext>
                  </a:extLst>
                </a:gridCol>
                <a:gridCol w="1309581">
                  <a:extLst>
                    <a:ext uri="{9D8B030D-6E8A-4147-A177-3AD203B41FA5}">
                      <a16:colId xmlns:a16="http://schemas.microsoft.com/office/drawing/2014/main" val="166620713"/>
                    </a:ext>
                  </a:extLst>
                </a:gridCol>
                <a:gridCol w="1309581">
                  <a:extLst>
                    <a:ext uri="{9D8B030D-6E8A-4147-A177-3AD203B41FA5}">
                      <a16:colId xmlns:a16="http://schemas.microsoft.com/office/drawing/2014/main" val="982733552"/>
                    </a:ext>
                  </a:extLst>
                </a:gridCol>
              </a:tblGrid>
              <a:tr h="258291">
                <a:tc rowSpan="2">
                  <a:txBody>
                    <a:bodyPr/>
                    <a:lstStyle/>
                    <a:p>
                      <a:pPr algn="ctr" rtl="0" fontAlgn="ctr"/>
                      <a:r>
                        <a:rPr lang="es-EC" sz="1600" u="none" strike="noStrike" dirty="0" smtClean="0">
                          <a:effectLst/>
                        </a:rPr>
                        <a:t>Lista </a:t>
                      </a:r>
                      <a:r>
                        <a:rPr lang="es-EC" sz="1600" u="none" strike="noStrike" dirty="0">
                          <a:effectLst/>
                        </a:rPr>
                        <a:t>de 298 causas</a:t>
                      </a:r>
                    </a:p>
                    <a:p>
                      <a:pPr algn="ctr" rtl="0" fontAlgn="ctr"/>
                      <a:r>
                        <a:rPr lang="es-EC" sz="1600" u="none" strike="noStrike" dirty="0">
                          <a:effectLst/>
                        </a:rPr>
                        <a:t> </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gridSpan="4">
                  <a:txBody>
                    <a:bodyPr/>
                    <a:lstStyle/>
                    <a:p>
                      <a:pPr algn="ctr" rtl="0" fontAlgn="ctr"/>
                      <a:r>
                        <a:rPr lang="es-EC" sz="1600" u="none" strike="noStrike" dirty="0">
                          <a:effectLst/>
                        </a:rPr>
                        <a:t>Efecto de temporada</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rtl="0" fontAlgn="ctr"/>
                      <a:r>
                        <a:rPr lang="es-EC" sz="1600" u="none" strike="noStrike" dirty="0">
                          <a:effectLst/>
                        </a:rPr>
                        <a:t>Contribución</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55936806"/>
                  </a:ext>
                </a:extLst>
              </a:tr>
              <a:tr h="369678">
                <a:tc vMerge="1">
                  <a:txBody>
                    <a:bodyPr/>
                    <a:lstStyle/>
                    <a:p>
                      <a:pPr algn="ctr" rtl="0" fontAlgn="ctr"/>
                      <a:endParaRPr lang="es-EC" sz="1100" b="1" i="0" u="none" strike="noStrike" dirty="0">
                        <a:solidFill>
                          <a:srgbClr val="FFFFFF"/>
                        </a:solidFill>
                        <a:effectLst/>
                        <a:latin typeface="Palatino Linotype" panose="02040502050505030304" pitchFamily="18" charset="0"/>
                      </a:endParaRPr>
                    </a:p>
                  </a:txBody>
                  <a:tcPr marL="9525" marR="9525" marT="9525" marB="0" anchor="ctr"/>
                </a:tc>
                <a:tc gridSpan="2">
                  <a:txBody>
                    <a:bodyPr/>
                    <a:lstStyle/>
                    <a:p>
                      <a:pPr algn="ctr" rtl="0" fontAlgn="ctr"/>
                      <a:r>
                        <a:rPr lang="es-EC" sz="1200" u="none" strike="noStrike" dirty="0">
                          <a:effectLst/>
                        </a:rPr>
                        <a:t>Alto</a:t>
                      </a:r>
                      <a:endParaRPr lang="es-EC" sz="1200" b="0" i="0" u="none" strike="noStrike" dirty="0">
                        <a:solidFill>
                          <a:srgbClr val="000000"/>
                        </a:solidFill>
                        <a:effectLst/>
                        <a:latin typeface="Palatino Linotype" panose="02040502050505030304" pitchFamily="18" charset="0"/>
                      </a:endParaRPr>
                    </a:p>
                  </a:txBody>
                  <a:tcPr marL="9525" marR="9525" marT="9525" marB="0" anchor="ctr"/>
                </a:tc>
                <a:tc hMerge="1">
                  <a:txBody>
                    <a:bodyPr/>
                    <a:lstStyle/>
                    <a:p>
                      <a:endParaRPr lang="es-EC"/>
                    </a:p>
                  </a:txBody>
                  <a:tcPr/>
                </a:tc>
                <a:tc gridSpan="2">
                  <a:txBody>
                    <a:bodyPr/>
                    <a:lstStyle/>
                    <a:p>
                      <a:pPr algn="ctr" rtl="0" fontAlgn="ctr"/>
                      <a:r>
                        <a:rPr lang="es-EC" sz="1200" u="none" strike="noStrike">
                          <a:effectLst/>
                        </a:rPr>
                        <a:t>Bajo</a:t>
                      </a:r>
                      <a:endParaRPr lang="es-EC" sz="1200" b="0" i="0" u="none" strike="noStrike">
                        <a:solidFill>
                          <a:srgbClr val="000000"/>
                        </a:solidFill>
                        <a:effectLst/>
                        <a:latin typeface="Palatino Linotype" panose="02040502050505030304" pitchFamily="18" charset="0"/>
                      </a:endParaRPr>
                    </a:p>
                  </a:txBody>
                  <a:tcPr marL="9525" marR="9525" marT="9525" marB="0" anchor="ctr"/>
                </a:tc>
                <a:tc hMerge="1">
                  <a:txBody>
                    <a:bodyPr/>
                    <a:lstStyle/>
                    <a:p>
                      <a:endParaRPr lang="es-EC"/>
                    </a:p>
                  </a:txBody>
                  <a:tcPr/>
                </a:tc>
                <a:tc>
                  <a:txBody>
                    <a:bodyPr/>
                    <a:lstStyle/>
                    <a:p>
                      <a:pPr algn="ctr" rtl="0" fontAlgn="ctr"/>
                      <a:r>
                        <a:rPr lang="es-EC" sz="1200" u="none" strike="noStrike">
                          <a:effectLst/>
                        </a:rPr>
                        <a:t>Tendencia</a:t>
                      </a:r>
                      <a:endParaRPr lang="es-EC" sz="12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200" u="none" strike="noStrike">
                          <a:effectLst/>
                        </a:rPr>
                        <a:t>Temporada</a:t>
                      </a:r>
                      <a:endParaRPr lang="es-EC" sz="12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200" u="none" strike="noStrike" dirty="0">
                          <a:effectLst/>
                        </a:rPr>
                        <a:t>Calidad</a:t>
                      </a:r>
                      <a:endParaRPr lang="es-EC" sz="12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764617162"/>
                  </a:ext>
                </a:extLst>
              </a:tr>
              <a:tr h="298073">
                <a:tc>
                  <a:txBody>
                    <a:bodyPr/>
                    <a:lstStyle/>
                    <a:p>
                      <a:pPr algn="ctr" rtl="0" fontAlgn="ctr"/>
                      <a:r>
                        <a:rPr lang="es-EC" sz="1600" u="none" strike="noStrike">
                          <a:effectLst/>
                        </a:rPr>
                        <a:t>Neumonía</a:t>
                      </a:r>
                      <a:endParaRPr lang="es-EC" sz="1600" b="1" i="0" u="none" strike="noStrike">
                        <a:solidFill>
                          <a:srgbClr val="FFFFFF"/>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2020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1,06</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2019</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1,04</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a:effectLst/>
                        </a:rPr>
                        <a:t>0,00%</a:t>
                      </a:r>
                      <a:endParaRPr lang="es-EC" sz="16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a:effectLst/>
                        </a:rPr>
                        <a:t>100,00%</a:t>
                      </a:r>
                      <a:endParaRPr lang="es-EC" sz="16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Aceptar</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5526927"/>
                  </a:ext>
                </a:extLst>
              </a:tr>
              <a:tr h="421337">
                <a:tc>
                  <a:txBody>
                    <a:bodyPr/>
                    <a:lstStyle/>
                    <a:p>
                      <a:pPr algn="ctr" rtl="0" fontAlgn="ctr"/>
                      <a:r>
                        <a:rPr lang="es-EC" sz="1600" u="none" strike="noStrike" dirty="0">
                          <a:effectLst/>
                        </a:rPr>
                        <a:t>Colelitiasis y colecistitis</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gridSpan="4">
                  <a:txBody>
                    <a:bodyPr/>
                    <a:lstStyle/>
                    <a:p>
                      <a:pPr algn="ctr" rtl="0" fontAlgn="ctr"/>
                      <a:r>
                        <a:rPr lang="es-EC" sz="1600" u="none" strike="noStrike" dirty="0" smtClean="0">
                          <a:effectLst/>
                        </a:rPr>
                        <a:t>Ninguno</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hMerge="1">
                  <a:txBody>
                    <a:bodyPr/>
                    <a:lstStyle/>
                    <a:p>
                      <a:pPr algn="ctr" rtl="0" fontAlgn="ctr"/>
                      <a:endParaRPr lang="es-EC" sz="1600" b="0" i="0" u="none" strike="noStrike" dirty="0">
                        <a:solidFill>
                          <a:srgbClr val="000000"/>
                        </a:solidFill>
                        <a:effectLst/>
                        <a:latin typeface="Palatino Linotype" panose="02040502050505030304" pitchFamily="18" charset="0"/>
                      </a:endParaRPr>
                    </a:p>
                  </a:txBody>
                  <a:tcPr marL="9525" marR="9525" marT="9525" marB="0" anchor="ctr"/>
                </a:tc>
                <a:tc hMerge="1">
                  <a:txBody>
                    <a:bodyPr/>
                    <a:lstStyle/>
                    <a:p>
                      <a:pPr algn="ctr" rtl="0" fontAlgn="ctr"/>
                      <a:endParaRPr lang="es-EC" sz="1600" b="0" i="0" u="none" strike="noStrike" dirty="0">
                        <a:solidFill>
                          <a:srgbClr val="000000"/>
                        </a:solidFill>
                        <a:effectLst/>
                        <a:latin typeface="Palatino Linotype" panose="02040502050505030304" pitchFamily="18" charset="0"/>
                      </a:endParaRPr>
                    </a:p>
                  </a:txBody>
                  <a:tcPr marL="9525" marR="9525" marT="9525" marB="0" anchor="ctr"/>
                </a:tc>
                <a:tc hMerge="1">
                  <a:txBody>
                    <a:bodyPr/>
                    <a:lstStyle/>
                    <a:p>
                      <a:pPr algn="ctr" rtl="0" fontAlgn="ct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100,00%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a:effectLst/>
                        </a:rPr>
                        <a:t>Aceptar</a:t>
                      </a:r>
                      <a:endParaRPr lang="es-EC" sz="1600" b="0" i="0" u="none" strike="noStrike">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05150943"/>
                  </a:ext>
                </a:extLst>
              </a:tr>
              <a:tr h="379364">
                <a:tc>
                  <a:txBody>
                    <a:bodyPr/>
                    <a:lstStyle/>
                    <a:p>
                      <a:pPr algn="ctr" rtl="0" fontAlgn="ctr"/>
                      <a:r>
                        <a:rPr lang="es-EC" sz="1600" u="none" strike="noStrike">
                          <a:effectLst/>
                        </a:rPr>
                        <a:t>Diabetes mellitus</a:t>
                      </a:r>
                      <a:endParaRPr lang="es-EC" sz="1600" b="1" i="0" u="none" strike="noStrike">
                        <a:solidFill>
                          <a:srgbClr val="FFFFFF"/>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a:effectLst/>
                        </a:rPr>
                        <a:t>2019</a:t>
                      </a:r>
                      <a:endParaRPr lang="es-EC" sz="16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0,91</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2020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0,87</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100,00%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Aceptar</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270681327"/>
                  </a:ext>
                </a:extLst>
              </a:tr>
            </a:tbl>
          </a:graphicData>
        </a:graphic>
      </p:graphicFrame>
      <p:sp>
        <p:nvSpPr>
          <p:cNvPr id="16" name="Rectángulo 15"/>
          <p:cNvSpPr/>
          <p:nvPr/>
        </p:nvSpPr>
        <p:spPr>
          <a:xfrm>
            <a:off x="857676" y="1247807"/>
            <a:ext cx="1460657" cy="369332"/>
          </a:xfrm>
          <a:prstGeom prst="rect">
            <a:avLst/>
          </a:prstGeom>
        </p:spPr>
        <p:txBody>
          <a:bodyPr wrap="none">
            <a:spAutoFit/>
          </a:bodyPr>
          <a:lstStyle/>
          <a:p>
            <a:pPr algn="ctr" fontAlgn="ctr"/>
            <a:r>
              <a:rPr lang="es-EC" b="1" dirty="0"/>
              <a:t>Morbilidad </a:t>
            </a:r>
          </a:p>
        </p:txBody>
      </p:sp>
      <p:sp>
        <p:nvSpPr>
          <p:cNvPr id="19" name="Rectángulo 18"/>
          <p:cNvSpPr/>
          <p:nvPr/>
        </p:nvSpPr>
        <p:spPr>
          <a:xfrm>
            <a:off x="883325" y="3678270"/>
            <a:ext cx="1435008" cy="369332"/>
          </a:xfrm>
          <a:prstGeom prst="rect">
            <a:avLst/>
          </a:prstGeom>
        </p:spPr>
        <p:txBody>
          <a:bodyPr wrap="none">
            <a:spAutoFit/>
          </a:bodyPr>
          <a:lstStyle/>
          <a:p>
            <a:pPr algn="ctr" fontAlgn="ctr"/>
            <a:r>
              <a:rPr lang="es-EC" b="1" dirty="0" smtClean="0"/>
              <a:t>Mortalidad </a:t>
            </a:r>
            <a:endParaRPr lang="es-EC" b="1" dirty="0"/>
          </a:p>
        </p:txBody>
      </p:sp>
      <p:graphicFrame>
        <p:nvGraphicFramePr>
          <p:cNvPr id="20" name="Tabla 19"/>
          <p:cNvGraphicFramePr>
            <a:graphicFrameLocks noGrp="1"/>
          </p:cNvGraphicFramePr>
          <p:nvPr>
            <p:extLst>
              <p:ext uri="{D42A27DB-BD31-4B8C-83A1-F6EECF244321}">
                <p14:modId xmlns:p14="http://schemas.microsoft.com/office/powerpoint/2010/main" val="1823875023"/>
              </p:ext>
            </p:extLst>
          </p:nvPr>
        </p:nvGraphicFramePr>
        <p:xfrm>
          <a:off x="533396" y="4217128"/>
          <a:ext cx="11511645" cy="1401960"/>
        </p:xfrm>
        <a:graphic>
          <a:graphicData uri="http://schemas.openxmlformats.org/drawingml/2006/table">
            <a:tbl>
              <a:tblPr firstRow="1" firstCol="1" bandRow="1">
                <a:tableStyleId>{FABFCF23-3B69-468F-B69F-88F6DE6A72F2}</a:tableStyleId>
              </a:tblPr>
              <a:tblGrid>
                <a:gridCol w="3641270">
                  <a:extLst>
                    <a:ext uri="{9D8B030D-6E8A-4147-A177-3AD203B41FA5}">
                      <a16:colId xmlns:a16="http://schemas.microsoft.com/office/drawing/2014/main" val="1619785578"/>
                    </a:ext>
                  </a:extLst>
                </a:gridCol>
                <a:gridCol w="1012371">
                  <a:extLst>
                    <a:ext uri="{9D8B030D-6E8A-4147-A177-3AD203B41FA5}">
                      <a16:colId xmlns:a16="http://schemas.microsoft.com/office/drawing/2014/main" val="2770632192"/>
                    </a:ext>
                  </a:extLst>
                </a:gridCol>
                <a:gridCol w="832757">
                  <a:extLst>
                    <a:ext uri="{9D8B030D-6E8A-4147-A177-3AD203B41FA5}">
                      <a16:colId xmlns:a16="http://schemas.microsoft.com/office/drawing/2014/main" val="3473919508"/>
                    </a:ext>
                  </a:extLst>
                </a:gridCol>
                <a:gridCol w="1191986">
                  <a:extLst>
                    <a:ext uri="{9D8B030D-6E8A-4147-A177-3AD203B41FA5}">
                      <a16:colId xmlns:a16="http://schemas.microsoft.com/office/drawing/2014/main" val="1991479279"/>
                    </a:ext>
                  </a:extLst>
                </a:gridCol>
                <a:gridCol w="1061357">
                  <a:extLst>
                    <a:ext uri="{9D8B030D-6E8A-4147-A177-3AD203B41FA5}">
                      <a16:colId xmlns:a16="http://schemas.microsoft.com/office/drawing/2014/main" val="2400371038"/>
                    </a:ext>
                  </a:extLst>
                </a:gridCol>
                <a:gridCol w="979715">
                  <a:extLst>
                    <a:ext uri="{9D8B030D-6E8A-4147-A177-3AD203B41FA5}">
                      <a16:colId xmlns:a16="http://schemas.microsoft.com/office/drawing/2014/main" val="3379353675"/>
                    </a:ext>
                  </a:extLst>
                </a:gridCol>
                <a:gridCol w="1534885">
                  <a:extLst>
                    <a:ext uri="{9D8B030D-6E8A-4147-A177-3AD203B41FA5}">
                      <a16:colId xmlns:a16="http://schemas.microsoft.com/office/drawing/2014/main" val="1965460454"/>
                    </a:ext>
                  </a:extLst>
                </a:gridCol>
                <a:gridCol w="1257304">
                  <a:extLst>
                    <a:ext uri="{9D8B030D-6E8A-4147-A177-3AD203B41FA5}">
                      <a16:colId xmlns:a16="http://schemas.microsoft.com/office/drawing/2014/main" val="1252688507"/>
                    </a:ext>
                  </a:extLst>
                </a:gridCol>
              </a:tblGrid>
              <a:tr h="216657">
                <a:tc rowSpan="2">
                  <a:txBody>
                    <a:bodyPr/>
                    <a:lstStyle/>
                    <a:p>
                      <a:pPr algn="ctr" rtl="0" fontAlgn="ctr"/>
                      <a:r>
                        <a:rPr lang="es-EC" sz="1600" u="none" strike="noStrike" dirty="0" smtClean="0">
                          <a:effectLst/>
                        </a:rPr>
                        <a:t>Lista </a:t>
                      </a:r>
                      <a:r>
                        <a:rPr lang="es-EC" sz="1600" u="none" strike="noStrike" dirty="0">
                          <a:effectLst/>
                        </a:rPr>
                        <a:t>de 99 causas</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gridSpan="4">
                  <a:txBody>
                    <a:bodyPr/>
                    <a:lstStyle/>
                    <a:p>
                      <a:pPr algn="ctr" rtl="0" fontAlgn="ctr"/>
                      <a:r>
                        <a:rPr lang="es-EC" sz="1600" u="none" strike="noStrike">
                          <a:effectLst/>
                        </a:rPr>
                        <a:t>Efecto de temporada</a:t>
                      </a:r>
                      <a:endParaRPr lang="es-EC" sz="1600" b="1" i="0" u="none" strike="noStrike">
                        <a:solidFill>
                          <a:srgbClr val="FFFFFF"/>
                        </a:solidFill>
                        <a:effectLst/>
                        <a:latin typeface="Palatino Linotype" panose="02040502050505030304" pitchFamily="18"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rtl="0" fontAlgn="ctr"/>
                      <a:r>
                        <a:rPr lang="es-EC" sz="1600" u="none" strike="noStrike" dirty="0">
                          <a:effectLst/>
                        </a:rPr>
                        <a:t>Contribución</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9474711"/>
                  </a:ext>
                </a:extLst>
              </a:tr>
              <a:tr h="164529">
                <a:tc vMerge="1">
                  <a:txBody>
                    <a:bodyPr/>
                    <a:lstStyle/>
                    <a:p>
                      <a:endParaRPr lang="es-EC"/>
                    </a:p>
                  </a:txBody>
                  <a:tcPr/>
                </a:tc>
                <a:tc gridSpan="2">
                  <a:txBody>
                    <a:bodyPr/>
                    <a:lstStyle/>
                    <a:p>
                      <a:pPr algn="ctr" rtl="0" fontAlgn="ctr"/>
                      <a:r>
                        <a:rPr lang="es-EC" sz="1200" u="none" strike="noStrike" dirty="0">
                          <a:effectLst/>
                        </a:rPr>
                        <a:t>Alto</a:t>
                      </a:r>
                      <a:endParaRPr lang="es-EC" sz="1200" b="0" i="0" u="none" strike="noStrike" dirty="0">
                        <a:solidFill>
                          <a:srgbClr val="000000"/>
                        </a:solidFill>
                        <a:effectLst/>
                        <a:latin typeface="Palatino Linotype" panose="02040502050505030304" pitchFamily="18" charset="0"/>
                      </a:endParaRPr>
                    </a:p>
                  </a:txBody>
                  <a:tcPr marL="9525" marR="9525" marT="9525" marB="0" anchor="ctr"/>
                </a:tc>
                <a:tc hMerge="1">
                  <a:txBody>
                    <a:bodyPr/>
                    <a:lstStyle/>
                    <a:p>
                      <a:endParaRPr lang="es-EC"/>
                    </a:p>
                  </a:txBody>
                  <a:tcPr/>
                </a:tc>
                <a:tc gridSpan="2">
                  <a:txBody>
                    <a:bodyPr/>
                    <a:lstStyle/>
                    <a:p>
                      <a:pPr algn="ctr" rtl="0" fontAlgn="ctr"/>
                      <a:r>
                        <a:rPr lang="es-EC" sz="1200" u="none" strike="noStrike">
                          <a:effectLst/>
                        </a:rPr>
                        <a:t>Bajo</a:t>
                      </a:r>
                      <a:endParaRPr lang="es-EC" sz="1200" b="0" i="0" u="none" strike="noStrike">
                        <a:solidFill>
                          <a:srgbClr val="000000"/>
                        </a:solidFill>
                        <a:effectLst/>
                        <a:latin typeface="Palatino Linotype" panose="02040502050505030304" pitchFamily="18" charset="0"/>
                      </a:endParaRPr>
                    </a:p>
                  </a:txBody>
                  <a:tcPr marL="9525" marR="9525" marT="9525" marB="0" anchor="ctr"/>
                </a:tc>
                <a:tc hMerge="1">
                  <a:txBody>
                    <a:bodyPr/>
                    <a:lstStyle/>
                    <a:p>
                      <a:endParaRPr lang="es-EC"/>
                    </a:p>
                  </a:txBody>
                  <a:tcPr/>
                </a:tc>
                <a:tc>
                  <a:txBody>
                    <a:bodyPr/>
                    <a:lstStyle/>
                    <a:p>
                      <a:pPr algn="l" rtl="0" fontAlgn="ctr"/>
                      <a:r>
                        <a:rPr lang="es-EC" sz="1200" u="none" strike="noStrike">
                          <a:effectLst/>
                        </a:rPr>
                        <a:t>Tendencia</a:t>
                      </a:r>
                      <a:endParaRPr lang="es-EC" sz="12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200" u="none" strike="noStrike">
                          <a:effectLst/>
                        </a:rPr>
                        <a:t>Temporada</a:t>
                      </a:r>
                      <a:endParaRPr lang="es-EC" sz="12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200" u="none" strike="noStrike" dirty="0">
                          <a:effectLst/>
                        </a:rPr>
                        <a:t>Calidad</a:t>
                      </a:r>
                      <a:endParaRPr lang="es-EC" sz="12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510721961"/>
                  </a:ext>
                </a:extLst>
              </a:tr>
              <a:tr h="276202">
                <a:tc>
                  <a:txBody>
                    <a:bodyPr/>
                    <a:lstStyle/>
                    <a:p>
                      <a:pPr algn="ctr" rtl="0" fontAlgn="ctr"/>
                      <a:r>
                        <a:rPr lang="es-EC" sz="1600" u="none" strike="noStrike" dirty="0">
                          <a:effectLst/>
                        </a:rPr>
                        <a:t>Enfermedades isquémicas del corazón</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2020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1,51</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2019</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1,48</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100,00%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Aceptar</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63558135"/>
                  </a:ext>
                </a:extLst>
              </a:tr>
              <a:tr h="219406">
                <a:tc>
                  <a:txBody>
                    <a:bodyPr/>
                    <a:lstStyle/>
                    <a:p>
                      <a:pPr algn="ctr" rtl="0" fontAlgn="ctr"/>
                      <a:r>
                        <a:rPr lang="es-EC" sz="1600" u="none" strike="noStrike" dirty="0">
                          <a:effectLst/>
                        </a:rPr>
                        <a:t>Diabetes Mellitus</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2019</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1,02</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2020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0,98</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a:effectLst/>
                        </a:rPr>
                        <a:t>100,00%</a:t>
                      </a:r>
                      <a:endParaRPr lang="es-EC" sz="1600" b="0" i="0" u="none" strike="noStrike">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Aceptar</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92390832"/>
                  </a:ext>
                </a:extLst>
              </a:tr>
              <a:tr h="426623">
                <a:tc>
                  <a:txBody>
                    <a:bodyPr/>
                    <a:lstStyle/>
                    <a:p>
                      <a:pPr algn="ctr" rtl="0" fontAlgn="ctr"/>
                      <a:r>
                        <a:rPr lang="es-EC" sz="1600" u="none" strike="noStrike" dirty="0">
                          <a:effectLst/>
                        </a:rPr>
                        <a:t>Enfermedades hipertensivas</a:t>
                      </a:r>
                      <a:endParaRPr lang="es-EC" sz="1600" b="1" i="0" u="none" strike="noStrike" dirty="0">
                        <a:solidFill>
                          <a:srgbClr val="FFFFFF"/>
                        </a:solidFill>
                        <a:effectLst/>
                        <a:latin typeface="Palatino Linotype" panose="02040502050505030304" pitchFamily="18" charset="0"/>
                      </a:endParaRPr>
                    </a:p>
                  </a:txBody>
                  <a:tcPr marL="9525" marR="9525" marT="9525" marB="0" anchor="ctr"/>
                </a:tc>
                <a:tc gridSpan="4">
                  <a:txBody>
                    <a:bodyPr/>
                    <a:lstStyle/>
                    <a:p>
                      <a:pPr algn="ctr" rtl="0" fontAlgn="ctr"/>
                      <a:r>
                        <a:rPr lang="es-EC" sz="1600" u="none" strike="noStrike" dirty="0">
                          <a:effectLst/>
                        </a:rPr>
                        <a:t>Ninguno</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rtl="0" fontAlgn="ctr"/>
                      <a:r>
                        <a:rPr lang="es-EC" sz="1600" u="none" strike="noStrike" dirty="0">
                          <a:effectLst/>
                        </a:rPr>
                        <a:t>100,00%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0,00%</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rtl="0" fontAlgn="ctr"/>
                      <a:r>
                        <a:rPr lang="es-EC" sz="1600" u="none" strike="noStrike" dirty="0">
                          <a:effectLst/>
                        </a:rPr>
                        <a:t>Aceptar</a:t>
                      </a:r>
                      <a:endParaRPr lang="es-EC" sz="16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203819733"/>
                  </a:ext>
                </a:extLst>
              </a:tr>
            </a:tbl>
          </a:graphicData>
        </a:graphic>
      </p:graphicFrame>
      <p:sp>
        <p:nvSpPr>
          <p:cNvPr id="21" name="Rectángulo 20"/>
          <p:cNvSpPr/>
          <p:nvPr/>
        </p:nvSpPr>
        <p:spPr>
          <a:xfrm>
            <a:off x="10073156" y="1617139"/>
            <a:ext cx="1126671" cy="19283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10836304" y="4193993"/>
            <a:ext cx="1126671" cy="1528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1733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3" y="1250954"/>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32654" y="1250954"/>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742043" y="-23266"/>
            <a:ext cx="9520237" cy="1058862"/>
          </a:xfrm>
        </p:spPr>
        <p:txBody>
          <a:bodyPr>
            <a:normAutofit/>
          </a:bodyPr>
          <a:lstStyle/>
          <a:p>
            <a:r>
              <a:rPr lang="es-EC" b="1" dirty="0">
                <a:solidFill>
                  <a:srgbClr val="17375E"/>
                </a:solidFill>
                <a:latin typeface="Arial"/>
                <a:cs typeface="Arial"/>
              </a:rPr>
              <a:t>Fase VI. Despliegue</a:t>
            </a:r>
          </a:p>
        </p:txBody>
      </p:sp>
      <p:sp>
        <p:nvSpPr>
          <p:cNvPr id="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p:cNvSpPr>
            <a:spLocks noChangeArrowheads="1"/>
          </p:cNvSpPr>
          <p:nvPr/>
        </p:nvSpPr>
        <p:spPr bwMode="auto">
          <a:xfrm>
            <a:off x="0" y="181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Diagrama 7"/>
          <p:cNvGraphicFramePr/>
          <p:nvPr>
            <p:extLst>
              <p:ext uri="{D42A27DB-BD31-4B8C-83A1-F6EECF244321}">
                <p14:modId xmlns:p14="http://schemas.microsoft.com/office/powerpoint/2010/main" val="3428785586"/>
              </p:ext>
            </p:extLst>
          </p:nvPr>
        </p:nvGraphicFramePr>
        <p:xfrm>
          <a:off x="1750580" y="4268377"/>
          <a:ext cx="9336520"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Imagen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28236" y="1526888"/>
            <a:ext cx="3377473" cy="1800000"/>
          </a:xfrm>
          <a:prstGeom prst="rect">
            <a:avLst/>
          </a:prstGeom>
        </p:spPr>
      </p:pic>
      <p:pic>
        <p:nvPicPr>
          <p:cNvPr id="15" name="Picture 4" descr="Free Data Visualization Software | Tableau Public | Data ..."/>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187033" y="3130597"/>
            <a:ext cx="3059878" cy="100034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11"/>
          <a:stretch>
            <a:fillRect/>
          </a:stretch>
        </p:blipFill>
        <p:spPr>
          <a:xfrm>
            <a:off x="8745743" y="1998732"/>
            <a:ext cx="1638529" cy="933580"/>
          </a:xfrm>
          <a:prstGeom prst="rect">
            <a:avLst/>
          </a:prstGeom>
        </p:spPr>
      </p:pic>
      <p:sp>
        <p:nvSpPr>
          <p:cNvPr id="6" name="Flecha izquierda 5"/>
          <p:cNvSpPr/>
          <p:nvPr/>
        </p:nvSpPr>
        <p:spPr>
          <a:xfrm>
            <a:off x="8297491" y="2404447"/>
            <a:ext cx="506185" cy="465343"/>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48611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4267200"/>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9305"/>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627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Resultados</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866605" y="1186019"/>
            <a:ext cx="1460657" cy="369332"/>
          </a:xfrm>
          <a:prstGeom prst="rect">
            <a:avLst/>
          </a:prstGeom>
        </p:spPr>
        <p:txBody>
          <a:bodyPr wrap="none">
            <a:spAutoFit/>
          </a:bodyPr>
          <a:lstStyle/>
          <a:p>
            <a:pPr algn="ctr" fontAlgn="ctr"/>
            <a:r>
              <a:rPr lang="es-EC" b="1" dirty="0"/>
              <a:t>Morbilidad </a:t>
            </a:r>
          </a:p>
        </p:txBody>
      </p:sp>
      <p:pic>
        <p:nvPicPr>
          <p:cNvPr id="8" name="Imagen 7"/>
          <p:cNvPicPr/>
          <p:nvPr/>
        </p:nvPicPr>
        <p:blipFill rotWithShape="1">
          <a:blip r:embed="rId5" cstate="screen">
            <a:extLst>
              <a:ext uri="{28A0092B-C50C-407E-A947-70E740481C1C}">
                <a14:useLocalDpi xmlns:a14="http://schemas.microsoft.com/office/drawing/2010/main"/>
              </a:ext>
            </a:extLst>
          </a:blip>
          <a:srcRect/>
          <a:stretch/>
        </p:blipFill>
        <p:spPr bwMode="auto">
          <a:xfrm>
            <a:off x="2903669" y="2226320"/>
            <a:ext cx="5843856" cy="3635637"/>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6" cstate="screen">
            <a:extLst>
              <a:ext uri="{28A0092B-C50C-407E-A947-70E740481C1C}">
                <a14:useLocalDpi xmlns:a14="http://schemas.microsoft.com/office/drawing/2010/main"/>
              </a:ext>
            </a:extLst>
          </a:blip>
          <a:srcRect r="4762"/>
          <a:stretch/>
        </p:blipFill>
        <p:spPr bwMode="auto">
          <a:xfrm>
            <a:off x="3065746" y="1263514"/>
            <a:ext cx="1620553" cy="9469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1298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Resultados</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866605" y="1186019"/>
            <a:ext cx="1460657" cy="369332"/>
          </a:xfrm>
          <a:prstGeom prst="rect">
            <a:avLst/>
          </a:prstGeom>
        </p:spPr>
        <p:txBody>
          <a:bodyPr wrap="none">
            <a:spAutoFit/>
          </a:bodyPr>
          <a:lstStyle/>
          <a:p>
            <a:pPr algn="ctr" fontAlgn="ctr"/>
            <a:r>
              <a:rPr lang="es-EC" b="1" dirty="0"/>
              <a:t>Morbilidad </a:t>
            </a:r>
          </a:p>
        </p:txBody>
      </p:sp>
      <p:graphicFrame>
        <p:nvGraphicFramePr>
          <p:cNvPr id="16" name="Tabla 15"/>
          <p:cNvGraphicFramePr>
            <a:graphicFrameLocks noGrp="1"/>
          </p:cNvGraphicFramePr>
          <p:nvPr>
            <p:extLst>
              <p:ext uri="{D42A27DB-BD31-4B8C-83A1-F6EECF244321}">
                <p14:modId xmlns:p14="http://schemas.microsoft.com/office/powerpoint/2010/main" val="797663007"/>
              </p:ext>
            </p:extLst>
          </p:nvPr>
        </p:nvGraphicFramePr>
        <p:xfrm>
          <a:off x="1012369" y="1570431"/>
          <a:ext cx="10074731" cy="4754880"/>
        </p:xfrm>
        <a:graphic>
          <a:graphicData uri="http://schemas.openxmlformats.org/drawingml/2006/table">
            <a:tbl>
              <a:tblPr firstRow="1" firstCol="1" bandRow="1">
                <a:tableStyleId>{68D230F3-CF80-4859-8CE7-A43EE81993B5}</a:tableStyleId>
              </a:tblPr>
              <a:tblGrid>
                <a:gridCol w="1376329">
                  <a:extLst>
                    <a:ext uri="{9D8B030D-6E8A-4147-A177-3AD203B41FA5}">
                      <a16:colId xmlns:a16="http://schemas.microsoft.com/office/drawing/2014/main" val="4271308894"/>
                    </a:ext>
                  </a:extLst>
                </a:gridCol>
                <a:gridCol w="1070145">
                  <a:extLst>
                    <a:ext uri="{9D8B030D-6E8A-4147-A177-3AD203B41FA5}">
                      <a16:colId xmlns:a16="http://schemas.microsoft.com/office/drawing/2014/main" val="1538324818"/>
                    </a:ext>
                  </a:extLst>
                </a:gridCol>
                <a:gridCol w="708043">
                  <a:extLst>
                    <a:ext uri="{9D8B030D-6E8A-4147-A177-3AD203B41FA5}">
                      <a16:colId xmlns:a16="http://schemas.microsoft.com/office/drawing/2014/main" val="1518497825"/>
                    </a:ext>
                  </a:extLst>
                </a:gridCol>
                <a:gridCol w="756314">
                  <a:extLst>
                    <a:ext uri="{9D8B030D-6E8A-4147-A177-3AD203B41FA5}">
                      <a16:colId xmlns:a16="http://schemas.microsoft.com/office/drawing/2014/main" val="3115786426"/>
                    </a:ext>
                  </a:extLst>
                </a:gridCol>
                <a:gridCol w="756314">
                  <a:extLst>
                    <a:ext uri="{9D8B030D-6E8A-4147-A177-3AD203B41FA5}">
                      <a16:colId xmlns:a16="http://schemas.microsoft.com/office/drawing/2014/main" val="2295594214"/>
                    </a:ext>
                  </a:extLst>
                </a:gridCol>
                <a:gridCol w="756314">
                  <a:extLst>
                    <a:ext uri="{9D8B030D-6E8A-4147-A177-3AD203B41FA5}">
                      <a16:colId xmlns:a16="http://schemas.microsoft.com/office/drawing/2014/main" val="607073443"/>
                    </a:ext>
                  </a:extLst>
                </a:gridCol>
                <a:gridCol w="756314">
                  <a:extLst>
                    <a:ext uri="{9D8B030D-6E8A-4147-A177-3AD203B41FA5}">
                      <a16:colId xmlns:a16="http://schemas.microsoft.com/office/drawing/2014/main" val="570550083"/>
                    </a:ext>
                  </a:extLst>
                </a:gridCol>
                <a:gridCol w="756314">
                  <a:extLst>
                    <a:ext uri="{9D8B030D-6E8A-4147-A177-3AD203B41FA5}">
                      <a16:colId xmlns:a16="http://schemas.microsoft.com/office/drawing/2014/main" val="3612412147"/>
                    </a:ext>
                  </a:extLst>
                </a:gridCol>
                <a:gridCol w="756314">
                  <a:extLst>
                    <a:ext uri="{9D8B030D-6E8A-4147-A177-3AD203B41FA5}">
                      <a16:colId xmlns:a16="http://schemas.microsoft.com/office/drawing/2014/main" val="3339503104"/>
                    </a:ext>
                  </a:extLst>
                </a:gridCol>
                <a:gridCol w="813008">
                  <a:extLst>
                    <a:ext uri="{9D8B030D-6E8A-4147-A177-3AD203B41FA5}">
                      <a16:colId xmlns:a16="http://schemas.microsoft.com/office/drawing/2014/main" val="763995958"/>
                    </a:ext>
                  </a:extLst>
                </a:gridCol>
                <a:gridCol w="813008">
                  <a:extLst>
                    <a:ext uri="{9D8B030D-6E8A-4147-A177-3AD203B41FA5}">
                      <a16:colId xmlns:a16="http://schemas.microsoft.com/office/drawing/2014/main" val="3920464984"/>
                    </a:ext>
                  </a:extLst>
                </a:gridCol>
                <a:gridCol w="756314">
                  <a:extLst>
                    <a:ext uri="{9D8B030D-6E8A-4147-A177-3AD203B41FA5}">
                      <a16:colId xmlns:a16="http://schemas.microsoft.com/office/drawing/2014/main" val="4105284923"/>
                    </a:ext>
                  </a:extLst>
                </a:gridCol>
              </a:tblGrid>
              <a:tr h="183883">
                <a:tc>
                  <a:txBody>
                    <a:bodyPr/>
                    <a:lstStyle/>
                    <a:p>
                      <a:pPr>
                        <a:spcAft>
                          <a:spcPts val="0"/>
                        </a:spcAft>
                      </a:pPr>
                      <a:r>
                        <a:rPr lang="es-EC" sz="1600">
                          <a:effectLst/>
                        </a:rPr>
                        <a:t>Causa298</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pPr>
                        <a:spcAft>
                          <a:spcPts val="0"/>
                        </a:spcAft>
                      </a:pPr>
                      <a:r>
                        <a:rPr lang="es-EC" sz="1600">
                          <a:effectLst/>
                        </a:rPr>
                        <a:t>2011</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2012</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2013</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2014</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2015</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dirty="0">
                          <a:effectLst/>
                        </a:rPr>
                        <a:t>2016</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2017</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2018</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2019</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2020</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650159280"/>
                  </a:ext>
                </a:extLst>
              </a:tr>
              <a:tr h="264791">
                <a:tc rowSpan="3">
                  <a:txBody>
                    <a:bodyPr/>
                    <a:lstStyle/>
                    <a:p>
                      <a:pPr>
                        <a:spcAft>
                          <a:spcPts val="0"/>
                        </a:spcAft>
                      </a:pPr>
                      <a:r>
                        <a:rPr lang="es-EC" sz="1600" dirty="0">
                          <a:effectLst/>
                        </a:rPr>
                        <a:t>Neumonía</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200">
                          <a:effectLst/>
                        </a:rPr>
                        <a:t>Prevalencia x c/1000</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57,26</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57,22</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dirty="0">
                          <a:effectLst/>
                        </a:rPr>
                        <a:t>60,38</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59,21</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59,84</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65,29</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66,32</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67,65</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66,64</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67,48</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3514980591"/>
                  </a:ext>
                </a:extLst>
              </a:tr>
              <a:tr h="411897">
                <a:tc vMerge="1">
                  <a:txBody>
                    <a:bodyPr/>
                    <a:lstStyle/>
                    <a:p>
                      <a:endParaRPr lang="es-EC"/>
                    </a:p>
                  </a:txBody>
                  <a:tcPr/>
                </a:tc>
                <a:tc>
                  <a:txBody>
                    <a:bodyPr/>
                    <a:lstStyle/>
                    <a:p>
                      <a:pPr>
                        <a:spcAft>
                          <a:spcPts val="0"/>
                        </a:spcAft>
                      </a:pPr>
                      <a:r>
                        <a:rPr lang="es-EC" sz="1200">
                          <a:effectLst/>
                        </a:rPr>
                        <a:t>Intervalo de </a:t>
                      </a:r>
                      <a:endParaRPr lang="es-EC" sz="2800">
                        <a:effectLst/>
                      </a:endParaRPr>
                    </a:p>
                    <a:p>
                      <a:pPr>
                        <a:spcAft>
                          <a:spcPts val="0"/>
                        </a:spcAft>
                      </a:pPr>
                      <a:r>
                        <a:rPr lang="es-EC" sz="1200">
                          <a:effectLst/>
                        </a:rPr>
                        <a:t>predicción inferior</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pPr>
                        <a:spcAft>
                          <a:spcPts val="0"/>
                        </a:spcAft>
                      </a:pPr>
                      <a:r>
                        <a:rPr lang="es-EC" sz="1600">
                          <a:effectLst/>
                        </a:rPr>
                        <a:t>59,30</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60,29</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620780619"/>
                  </a:ext>
                </a:extLst>
              </a:tr>
              <a:tr h="411897">
                <a:tc vMerge="1">
                  <a:txBody>
                    <a:bodyPr/>
                    <a:lstStyle/>
                    <a:p>
                      <a:endParaRPr lang="es-EC"/>
                    </a:p>
                  </a:txBody>
                  <a:tcPr/>
                </a:tc>
                <a:tc>
                  <a:txBody>
                    <a:bodyPr/>
                    <a:lstStyle/>
                    <a:p>
                      <a:pPr>
                        <a:spcAft>
                          <a:spcPts val="0"/>
                        </a:spcAft>
                      </a:pPr>
                      <a:r>
                        <a:rPr lang="es-EC" sz="1200">
                          <a:effectLst/>
                        </a:rPr>
                        <a:t>Intervalo de </a:t>
                      </a:r>
                      <a:endParaRPr lang="es-EC" sz="2800">
                        <a:effectLst/>
                      </a:endParaRPr>
                    </a:p>
                    <a:p>
                      <a:pPr>
                        <a:spcAft>
                          <a:spcPts val="0"/>
                        </a:spcAft>
                      </a:pPr>
                      <a:r>
                        <a:rPr lang="es-EC" sz="1200">
                          <a:effectLst/>
                        </a:rPr>
                        <a:t>predicción superior</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dirty="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pPr>
                        <a:spcAft>
                          <a:spcPts val="0"/>
                        </a:spcAft>
                      </a:pPr>
                      <a:r>
                        <a:rPr lang="es-EC" sz="1600">
                          <a:effectLst/>
                        </a:rPr>
                        <a:t>73,97</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74,68</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1902123539"/>
                  </a:ext>
                </a:extLst>
              </a:tr>
              <a:tr h="264791">
                <a:tc rowSpan="3">
                  <a:txBody>
                    <a:bodyPr/>
                    <a:lstStyle/>
                    <a:p>
                      <a:pPr>
                        <a:spcAft>
                          <a:spcPts val="0"/>
                        </a:spcAft>
                      </a:pPr>
                      <a:r>
                        <a:rPr lang="es-EC" sz="1600" dirty="0">
                          <a:effectLst/>
                        </a:rPr>
                        <a:t>Colelitiasis y colecistitis</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200">
                          <a:effectLst/>
                        </a:rPr>
                        <a:t>Prevalencia x c/1000</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47,08</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47,07</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46,59</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43,46</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45,03</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48,26</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45,77</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49,85</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48,63</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49,02</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3954881407"/>
                  </a:ext>
                </a:extLst>
              </a:tr>
              <a:tr h="411897">
                <a:tc vMerge="1">
                  <a:txBody>
                    <a:bodyPr/>
                    <a:lstStyle/>
                    <a:p>
                      <a:endParaRPr lang="es-EC"/>
                    </a:p>
                  </a:txBody>
                  <a:tcPr/>
                </a:tc>
                <a:tc>
                  <a:txBody>
                    <a:bodyPr/>
                    <a:lstStyle/>
                    <a:p>
                      <a:pPr>
                        <a:spcAft>
                          <a:spcPts val="0"/>
                        </a:spcAft>
                      </a:pPr>
                      <a:r>
                        <a:rPr lang="es-EC" sz="1200">
                          <a:effectLst/>
                        </a:rPr>
                        <a:t>Intervalo de </a:t>
                      </a:r>
                      <a:endParaRPr lang="es-EC" sz="2800">
                        <a:effectLst/>
                      </a:endParaRPr>
                    </a:p>
                    <a:p>
                      <a:pPr>
                        <a:spcAft>
                          <a:spcPts val="0"/>
                        </a:spcAft>
                      </a:pPr>
                      <a:r>
                        <a:rPr lang="es-EC" sz="1200">
                          <a:effectLst/>
                        </a:rPr>
                        <a:t>predicción inferior</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pPr>
                        <a:spcAft>
                          <a:spcPts val="0"/>
                        </a:spcAft>
                      </a:pPr>
                      <a:r>
                        <a:rPr lang="es-EC" sz="1600">
                          <a:effectLst/>
                        </a:rPr>
                        <a:t>43,12</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43,42</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2777739902"/>
                  </a:ext>
                </a:extLst>
              </a:tr>
              <a:tr h="411897">
                <a:tc vMerge="1">
                  <a:txBody>
                    <a:bodyPr/>
                    <a:lstStyle/>
                    <a:p>
                      <a:endParaRPr lang="es-EC"/>
                    </a:p>
                  </a:txBody>
                  <a:tcPr/>
                </a:tc>
                <a:tc>
                  <a:txBody>
                    <a:bodyPr/>
                    <a:lstStyle/>
                    <a:p>
                      <a:pPr>
                        <a:spcAft>
                          <a:spcPts val="0"/>
                        </a:spcAft>
                      </a:pPr>
                      <a:r>
                        <a:rPr lang="es-EC" sz="1200">
                          <a:effectLst/>
                        </a:rPr>
                        <a:t>Intervalo de</a:t>
                      </a:r>
                      <a:endParaRPr lang="es-EC" sz="2800">
                        <a:effectLst/>
                      </a:endParaRPr>
                    </a:p>
                    <a:p>
                      <a:pPr>
                        <a:spcAft>
                          <a:spcPts val="0"/>
                        </a:spcAft>
                      </a:pPr>
                      <a:r>
                        <a:rPr lang="es-EC" sz="1200">
                          <a:effectLst/>
                        </a:rPr>
                        <a:t> predicción superior</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pPr>
                        <a:spcAft>
                          <a:spcPts val="0"/>
                        </a:spcAft>
                      </a:pPr>
                      <a:r>
                        <a:rPr lang="es-EC" sz="1600">
                          <a:effectLst/>
                        </a:rPr>
                        <a:t>54,14</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54,63</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601507855"/>
                  </a:ext>
                </a:extLst>
              </a:tr>
              <a:tr h="264791">
                <a:tc rowSpan="3">
                  <a:txBody>
                    <a:bodyPr/>
                    <a:lstStyle/>
                    <a:p>
                      <a:pPr>
                        <a:spcAft>
                          <a:spcPts val="0"/>
                        </a:spcAft>
                      </a:pPr>
                      <a:r>
                        <a:rPr lang="es-EC" sz="1600">
                          <a:effectLst/>
                        </a:rPr>
                        <a:t>Diabetes mellitus</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200">
                          <a:effectLst/>
                        </a:rPr>
                        <a:t>Prevalencia x c/1000</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58</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57,44</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50,74</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48,66</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48,31</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43,26</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43,03</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40,06</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41,99</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40,09</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3992861098"/>
                  </a:ext>
                </a:extLst>
              </a:tr>
              <a:tr h="411897">
                <a:tc vMerge="1">
                  <a:txBody>
                    <a:bodyPr/>
                    <a:lstStyle/>
                    <a:p>
                      <a:endParaRPr lang="es-EC"/>
                    </a:p>
                  </a:txBody>
                  <a:tcPr/>
                </a:tc>
                <a:tc>
                  <a:txBody>
                    <a:bodyPr/>
                    <a:lstStyle/>
                    <a:p>
                      <a:pPr>
                        <a:spcAft>
                          <a:spcPts val="0"/>
                        </a:spcAft>
                      </a:pPr>
                      <a:r>
                        <a:rPr lang="es-EC" sz="1200">
                          <a:effectLst/>
                        </a:rPr>
                        <a:t>Intervalo de </a:t>
                      </a:r>
                      <a:endParaRPr lang="es-EC" sz="2800">
                        <a:effectLst/>
                      </a:endParaRPr>
                    </a:p>
                    <a:p>
                      <a:pPr>
                        <a:spcAft>
                          <a:spcPts val="0"/>
                        </a:spcAft>
                      </a:pPr>
                      <a:r>
                        <a:rPr lang="es-EC" sz="1200">
                          <a:effectLst/>
                        </a:rPr>
                        <a:t>predicción inferior</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pPr>
                        <a:spcAft>
                          <a:spcPts val="0"/>
                        </a:spcAft>
                      </a:pPr>
                      <a:r>
                        <a:rPr lang="es-EC" sz="1600">
                          <a:effectLst/>
                        </a:rPr>
                        <a:t>36,06</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a:effectLst/>
                        </a:rPr>
                        <a:t>34,62</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4209119348"/>
                  </a:ext>
                </a:extLst>
              </a:tr>
              <a:tr h="411897">
                <a:tc vMerge="1">
                  <a:txBody>
                    <a:bodyPr/>
                    <a:lstStyle/>
                    <a:p>
                      <a:endParaRPr lang="es-EC"/>
                    </a:p>
                  </a:txBody>
                  <a:tcPr/>
                </a:tc>
                <a:tc>
                  <a:txBody>
                    <a:bodyPr/>
                    <a:lstStyle/>
                    <a:p>
                      <a:pPr>
                        <a:spcAft>
                          <a:spcPts val="0"/>
                        </a:spcAft>
                      </a:pPr>
                      <a:r>
                        <a:rPr lang="es-EC" sz="1200">
                          <a:effectLst/>
                        </a:rPr>
                        <a:t>Intervalo de </a:t>
                      </a:r>
                      <a:endParaRPr lang="es-EC" sz="2800">
                        <a:effectLst/>
                      </a:endParaRPr>
                    </a:p>
                    <a:p>
                      <a:pPr>
                        <a:spcAft>
                          <a:spcPts val="0"/>
                        </a:spcAft>
                      </a:pPr>
                      <a:r>
                        <a:rPr lang="es-EC" sz="1200">
                          <a:effectLst/>
                        </a:rPr>
                        <a:t>predicción superior</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endParaRPr lang="es-EC" sz="2400">
                        <a:solidFill>
                          <a:srgbClr val="000000"/>
                        </a:solidFill>
                        <a:effectLst/>
                        <a:latin typeface="Calibri" panose="020F0502020204030204" pitchFamily="34" charset="0"/>
                        <a:cs typeface="Times New Roman" panose="02020603050405020304" pitchFamily="18" charset="0"/>
                      </a:endParaRPr>
                    </a:p>
                  </a:txBody>
                  <a:tcPr marL="66198" marR="66198" marT="0" marB="0"/>
                </a:tc>
                <a:tc>
                  <a:txBody>
                    <a:bodyPr/>
                    <a:lstStyle/>
                    <a:p>
                      <a:pPr>
                        <a:spcAft>
                          <a:spcPts val="0"/>
                        </a:spcAft>
                      </a:pPr>
                      <a:r>
                        <a:rPr lang="es-EC" sz="1600">
                          <a:effectLst/>
                        </a:rPr>
                        <a:t>47,93</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tc>
                  <a:txBody>
                    <a:bodyPr/>
                    <a:lstStyle/>
                    <a:p>
                      <a:pPr>
                        <a:spcAft>
                          <a:spcPts val="0"/>
                        </a:spcAft>
                      </a:pPr>
                      <a:r>
                        <a:rPr lang="es-EC" sz="1600" dirty="0">
                          <a:effectLst/>
                        </a:rPr>
                        <a:t>45,56</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98" marR="66198" marT="0" marB="0"/>
                </a:tc>
                <a:extLst>
                  <a:ext uri="{0D108BD9-81ED-4DB2-BD59-A6C34878D82A}">
                    <a16:rowId xmlns:a16="http://schemas.microsoft.com/office/drawing/2014/main" val="3918780439"/>
                  </a:ext>
                </a:extLst>
              </a:tr>
            </a:tbl>
          </a:graphicData>
        </a:graphic>
      </p:graphicFrame>
    </p:spTree>
    <p:extLst>
      <p:ext uri="{BB962C8B-B14F-4D97-AF65-F5344CB8AC3E}">
        <p14:creationId xmlns:p14="http://schemas.microsoft.com/office/powerpoint/2010/main" val="268586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Resultados</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3718042" y="1576386"/>
            <a:ext cx="4747025" cy="3789860"/>
          </a:xfrm>
          <a:prstGeom prst="rect">
            <a:avLst/>
          </a:prstGeom>
        </p:spPr>
      </p:pic>
    </p:spTree>
    <p:extLst>
      <p:ext uri="{BB962C8B-B14F-4D97-AF65-F5344CB8AC3E}">
        <p14:creationId xmlns:p14="http://schemas.microsoft.com/office/powerpoint/2010/main" val="1054440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Resultados</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2897618" y="2207994"/>
            <a:ext cx="5487670" cy="3712210"/>
          </a:xfrm>
          <a:prstGeom prst="rect">
            <a:avLst/>
          </a:prstGeom>
        </p:spPr>
      </p:pic>
      <p:pic>
        <p:nvPicPr>
          <p:cNvPr id="12" name="Imagen 11"/>
          <p:cNvPicPr/>
          <p:nvPr/>
        </p:nvPicPr>
        <p:blipFill>
          <a:blip r:embed="rId7"/>
          <a:stretch>
            <a:fillRect/>
          </a:stretch>
        </p:blipFill>
        <p:spPr>
          <a:xfrm>
            <a:off x="3062968" y="1424314"/>
            <a:ext cx="2343150" cy="571500"/>
          </a:xfrm>
          <a:prstGeom prst="rect">
            <a:avLst/>
          </a:prstGeom>
        </p:spPr>
      </p:pic>
      <p:sp>
        <p:nvSpPr>
          <p:cNvPr id="14" name="Rectángulo 13"/>
          <p:cNvSpPr/>
          <p:nvPr/>
        </p:nvSpPr>
        <p:spPr>
          <a:xfrm>
            <a:off x="879429" y="1186019"/>
            <a:ext cx="1435008" cy="369332"/>
          </a:xfrm>
          <a:prstGeom prst="rect">
            <a:avLst/>
          </a:prstGeom>
        </p:spPr>
        <p:txBody>
          <a:bodyPr wrap="none">
            <a:spAutoFit/>
          </a:bodyPr>
          <a:lstStyle/>
          <a:p>
            <a:pPr algn="ctr" fontAlgn="ctr"/>
            <a:r>
              <a:rPr lang="es-EC" b="1" dirty="0" smtClean="0"/>
              <a:t>Mortalidad </a:t>
            </a:r>
            <a:endParaRPr lang="es-EC" b="1" dirty="0"/>
          </a:p>
        </p:txBody>
      </p:sp>
    </p:spTree>
    <p:extLst>
      <p:ext uri="{BB962C8B-B14F-4D97-AF65-F5344CB8AC3E}">
        <p14:creationId xmlns:p14="http://schemas.microsoft.com/office/powerpoint/2010/main" val="19742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730107"/>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75678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203982" y="-57363"/>
            <a:ext cx="9520237" cy="704392"/>
          </a:xfrm>
        </p:spPr>
        <p:txBody>
          <a:bodyPr>
            <a:normAutofit/>
          </a:bodyPr>
          <a:lstStyle/>
          <a:p>
            <a:r>
              <a:rPr lang="es-EC" b="1" u="none" kern="1200" dirty="0" smtClean="0">
                <a:solidFill>
                  <a:srgbClr val="17375E"/>
                </a:solidFill>
                <a:latin typeface="Arial"/>
                <a:cs typeface="Arial"/>
              </a:rPr>
              <a:t> Contexto del Problema</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14588" y="63058"/>
            <a:ext cx="2399646" cy="619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132451553"/>
              </p:ext>
            </p:extLst>
          </p:nvPr>
        </p:nvGraphicFramePr>
        <p:xfrm>
          <a:off x="114300" y="3026775"/>
          <a:ext cx="11954510" cy="17187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uadroTexto 3"/>
          <p:cNvSpPr txBox="1"/>
          <p:nvPr/>
        </p:nvSpPr>
        <p:spPr>
          <a:xfrm>
            <a:off x="10288776" y="4383850"/>
            <a:ext cx="1551430" cy="1323439"/>
          </a:xfrm>
          <a:prstGeom prst="rect">
            <a:avLst/>
          </a:prstGeom>
          <a:noFill/>
        </p:spPr>
        <p:txBody>
          <a:bodyPr wrap="square" rtlCol="0">
            <a:spAutoFit/>
          </a:bodyPr>
          <a:lstStyle/>
          <a:p>
            <a:r>
              <a:rPr lang="es-EC" sz="1600" dirty="0" smtClean="0">
                <a:latin typeface="Arial" panose="020B0604020202020204" pitchFamily="34" charset="0"/>
                <a:cs typeface="Arial" panose="020B0604020202020204" pitchFamily="34" charset="0"/>
              </a:rPr>
              <a:t>Un </a:t>
            </a:r>
            <a:r>
              <a:rPr lang="es-EC" sz="1600" b="1" dirty="0">
                <a:latin typeface="Arial" panose="020B0604020202020204" pitchFamily="34" charset="0"/>
                <a:cs typeface="Arial" panose="020B0604020202020204" pitchFamily="34" charset="0"/>
              </a:rPr>
              <a:t>14,33%</a:t>
            </a:r>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de atendidos correspondían </a:t>
            </a:r>
            <a:r>
              <a:rPr lang="es-EC" sz="1600" dirty="0">
                <a:latin typeface="Arial" panose="020B0604020202020204" pitchFamily="34" charset="0"/>
                <a:cs typeface="Arial" panose="020B0604020202020204" pitchFamily="34" charset="0"/>
              </a:rPr>
              <a:t>a pacientes de 65 años y más</a:t>
            </a:r>
          </a:p>
        </p:txBody>
      </p:sp>
      <p:cxnSp>
        <p:nvCxnSpPr>
          <p:cNvPr id="5" name="Conector recto 4"/>
          <p:cNvCxnSpPr/>
          <p:nvPr/>
        </p:nvCxnSpPr>
        <p:spPr>
          <a:xfrm>
            <a:off x="8343900" y="3755573"/>
            <a:ext cx="0" cy="2449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166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Resultados</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879429" y="1186019"/>
            <a:ext cx="1435008" cy="369332"/>
          </a:xfrm>
          <a:prstGeom prst="rect">
            <a:avLst/>
          </a:prstGeom>
        </p:spPr>
        <p:txBody>
          <a:bodyPr wrap="none">
            <a:spAutoFit/>
          </a:bodyPr>
          <a:lstStyle/>
          <a:p>
            <a:pPr algn="ctr" fontAlgn="ctr"/>
            <a:r>
              <a:rPr lang="es-EC" b="1" dirty="0" smtClean="0"/>
              <a:t>Mortalidad </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3946486656"/>
              </p:ext>
            </p:extLst>
          </p:nvPr>
        </p:nvGraphicFramePr>
        <p:xfrm>
          <a:off x="647020" y="1555351"/>
          <a:ext cx="11060560" cy="4758690"/>
        </p:xfrm>
        <a:graphic>
          <a:graphicData uri="http://schemas.openxmlformats.org/drawingml/2006/table">
            <a:tbl>
              <a:tblPr>
                <a:tableStyleId>{93296810-A885-4BE3-A3E7-6D5BEEA58F35}</a:tableStyleId>
              </a:tblPr>
              <a:tblGrid>
                <a:gridCol w="1409380">
                  <a:extLst>
                    <a:ext uri="{9D8B030D-6E8A-4147-A177-3AD203B41FA5}">
                      <a16:colId xmlns:a16="http://schemas.microsoft.com/office/drawing/2014/main" val="1823691362"/>
                    </a:ext>
                  </a:extLst>
                </a:gridCol>
                <a:gridCol w="1062357">
                  <a:extLst>
                    <a:ext uri="{9D8B030D-6E8A-4147-A177-3AD203B41FA5}">
                      <a16:colId xmlns:a16="http://schemas.microsoft.com/office/drawing/2014/main" val="3663695511"/>
                    </a:ext>
                  </a:extLst>
                </a:gridCol>
                <a:gridCol w="1005756">
                  <a:extLst>
                    <a:ext uri="{9D8B030D-6E8A-4147-A177-3AD203B41FA5}">
                      <a16:colId xmlns:a16="http://schemas.microsoft.com/office/drawing/2014/main" val="3195644578"/>
                    </a:ext>
                  </a:extLst>
                </a:gridCol>
                <a:gridCol w="842563">
                  <a:extLst>
                    <a:ext uri="{9D8B030D-6E8A-4147-A177-3AD203B41FA5}">
                      <a16:colId xmlns:a16="http://schemas.microsoft.com/office/drawing/2014/main" val="3555449185"/>
                    </a:ext>
                  </a:extLst>
                </a:gridCol>
                <a:gridCol w="842563">
                  <a:extLst>
                    <a:ext uri="{9D8B030D-6E8A-4147-A177-3AD203B41FA5}">
                      <a16:colId xmlns:a16="http://schemas.microsoft.com/office/drawing/2014/main" val="457616892"/>
                    </a:ext>
                  </a:extLst>
                </a:gridCol>
                <a:gridCol w="842563">
                  <a:extLst>
                    <a:ext uri="{9D8B030D-6E8A-4147-A177-3AD203B41FA5}">
                      <a16:colId xmlns:a16="http://schemas.microsoft.com/office/drawing/2014/main" val="743988645"/>
                    </a:ext>
                  </a:extLst>
                </a:gridCol>
                <a:gridCol w="842563">
                  <a:extLst>
                    <a:ext uri="{9D8B030D-6E8A-4147-A177-3AD203B41FA5}">
                      <a16:colId xmlns:a16="http://schemas.microsoft.com/office/drawing/2014/main" val="3134700279"/>
                    </a:ext>
                  </a:extLst>
                </a:gridCol>
                <a:gridCol w="842563">
                  <a:extLst>
                    <a:ext uri="{9D8B030D-6E8A-4147-A177-3AD203B41FA5}">
                      <a16:colId xmlns:a16="http://schemas.microsoft.com/office/drawing/2014/main" val="465720575"/>
                    </a:ext>
                  </a:extLst>
                </a:gridCol>
                <a:gridCol w="842563">
                  <a:extLst>
                    <a:ext uri="{9D8B030D-6E8A-4147-A177-3AD203B41FA5}">
                      <a16:colId xmlns:a16="http://schemas.microsoft.com/office/drawing/2014/main" val="958689192"/>
                    </a:ext>
                  </a:extLst>
                </a:gridCol>
                <a:gridCol w="842563">
                  <a:extLst>
                    <a:ext uri="{9D8B030D-6E8A-4147-A177-3AD203B41FA5}">
                      <a16:colId xmlns:a16="http://schemas.microsoft.com/office/drawing/2014/main" val="3236241433"/>
                    </a:ext>
                  </a:extLst>
                </a:gridCol>
                <a:gridCol w="842563">
                  <a:extLst>
                    <a:ext uri="{9D8B030D-6E8A-4147-A177-3AD203B41FA5}">
                      <a16:colId xmlns:a16="http://schemas.microsoft.com/office/drawing/2014/main" val="958546795"/>
                    </a:ext>
                  </a:extLst>
                </a:gridCol>
                <a:gridCol w="842563">
                  <a:extLst>
                    <a:ext uri="{9D8B030D-6E8A-4147-A177-3AD203B41FA5}">
                      <a16:colId xmlns:a16="http://schemas.microsoft.com/office/drawing/2014/main" val="1335852774"/>
                    </a:ext>
                  </a:extLst>
                </a:gridCol>
              </a:tblGrid>
              <a:tr h="249088">
                <a:tc gridSpan="2">
                  <a:txBody>
                    <a:bodyPr/>
                    <a:lstStyle/>
                    <a:p>
                      <a:pPr algn="l" fontAlgn="ctr"/>
                      <a:r>
                        <a:rPr lang="es-EC" sz="1800" b="1" u="none" strike="noStrike" dirty="0">
                          <a:effectLst/>
                        </a:rPr>
                        <a:t>Lista de 99 causas</a:t>
                      </a:r>
                      <a:endParaRPr lang="es-EC" sz="1800" b="1" i="0" u="none" strike="noStrike" dirty="0">
                        <a:solidFill>
                          <a:srgbClr val="000000"/>
                        </a:solidFill>
                        <a:effectLst/>
                        <a:latin typeface="Arial" panose="020B0604020202020204" pitchFamily="34" charset="0"/>
                      </a:endParaRPr>
                    </a:p>
                  </a:txBody>
                  <a:tcPr marL="9525" marR="9525" marT="9525" marB="0" anchor="ctr">
                    <a:noFill/>
                  </a:tcPr>
                </a:tc>
                <a:tc hMerge="1">
                  <a:txBody>
                    <a:bodyPr/>
                    <a:lstStyle/>
                    <a:p>
                      <a:endParaRPr lang="es-EC"/>
                    </a:p>
                  </a:txBody>
                  <a:tcPr/>
                </a:tc>
                <a:tc>
                  <a:txBody>
                    <a:bodyPr/>
                    <a:lstStyle/>
                    <a:p>
                      <a:pPr algn="r" fontAlgn="ctr"/>
                      <a:r>
                        <a:rPr lang="es-EC" sz="1600" b="1" u="none" strike="noStrike">
                          <a:effectLst/>
                        </a:rPr>
                        <a:t>2011</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2012</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2013</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2014</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2015</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2016</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2017</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2018</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a:effectLst/>
                        </a:rPr>
                        <a:t>2019</a:t>
                      </a:r>
                      <a:endParaRPr lang="es-EC" sz="1600" b="1"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b="1" u="none" strike="noStrike" dirty="0">
                          <a:effectLst/>
                        </a:rPr>
                        <a:t>2020</a:t>
                      </a:r>
                      <a:endParaRPr lang="es-EC" sz="1600" b="1"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1673393260"/>
                  </a:ext>
                </a:extLst>
              </a:tr>
              <a:tr h="329331">
                <a:tc rowSpan="3">
                  <a:txBody>
                    <a:bodyPr/>
                    <a:lstStyle/>
                    <a:p>
                      <a:pPr algn="ctr" fontAlgn="ctr"/>
                      <a:r>
                        <a:rPr lang="es-EC" sz="1600" b="1" u="none" strike="noStrike" dirty="0">
                          <a:effectLst/>
                        </a:rPr>
                        <a:t>Enfermedades isquémicas del corazón</a:t>
                      </a:r>
                      <a:endParaRPr lang="es-EC"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C" sz="1200" u="none" strike="noStrike">
                          <a:effectLst/>
                        </a:rPr>
                        <a:t>Prevalencia x c/10000</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14,49</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14,41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20,5</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30,39</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34,32</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43,13</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47,73</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49,11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48,41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49,11</a:t>
                      </a:r>
                      <a:endParaRPr lang="es-EC"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71224806"/>
                  </a:ext>
                </a:extLst>
              </a:tr>
              <a:tr h="489816">
                <a:tc vMerge="1">
                  <a:txBody>
                    <a:bodyPr/>
                    <a:lstStyle/>
                    <a:p>
                      <a:endParaRPr lang="es-EC"/>
                    </a:p>
                  </a:txBody>
                  <a:tcPr/>
                </a:tc>
                <a:tc>
                  <a:txBody>
                    <a:bodyPr/>
                    <a:lstStyle/>
                    <a:p>
                      <a:pPr algn="l" fontAlgn="ctr"/>
                      <a:r>
                        <a:rPr lang="es-EC" sz="1200" u="none" strike="noStrike" dirty="0">
                          <a:effectLst/>
                        </a:rPr>
                        <a:t>Intervalo de predicción inferior</a:t>
                      </a:r>
                      <a:endParaRPr lang="es-EC" sz="12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ctr"/>
                      <a:r>
                        <a:rPr lang="es-EC" sz="1600" u="none" strike="noStrike" dirty="0">
                          <a:effectLst/>
                        </a:rPr>
                        <a:t>73,39</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74,06</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1084762372"/>
                  </a:ext>
                </a:extLst>
              </a:tr>
              <a:tr h="489816">
                <a:tc vMerge="1">
                  <a:txBody>
                    <a:bodyPr/>
                    <a:lstStyle/>
                    <a:p>
                      <a:endParaRPr lang="es-EC"/>
                    </a:p>
                  </a:txBody>
                  <a:tcPr/>
                </a:tc>
                <a:tc>
                  <a:txBody>
                    <a:bodyPr/>
                    <a:lstStyle/>
                    <a:p>
                      <a:pPr algn="l" fontAlgn="ctr"/>
                      <a:r>
                        <a:rPr lang="es-EC" sz="1200" u="none" strike="noStrike">
                          <a:effectLst/>
                        </a:rPr>
                        <a:t>Intervalo de predicción superior</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t"/>
                      <a:endParaRPr lang="es-EC"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ctr"/>
                      <a:r>
                        <a:rPr lang="es-EC" sz="1600" u="none" strike="noStrike" dirty="0">
                          <a:effectLst/>
                        </a:rPr>
                        <a:t>23,43</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24,16</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02696902"/>
                  </a:ext>
                </a:extLst>
              </a:tr>
              <a:tr h="329331">
                <a:tc rowSpan="3">
                  <a:txBody>
                    <a:bodyPr/>
                    <a:lstStyle/>
                    <a:p>
                      <a:pPr algn="ctr" fontAlgn="ctr"/>
                      <a:r>
                        <a:rPr lang="es-EC" sz="1600" b="1" u="none" strike="noStrike" dirty="0">
                          <a:effectLst/>
                        </a:rPr>
                        <a:t>Diabetes </a:t>
                      </a:r>
                      <a:endParaRPr lang="es-EC" sz="1600" b="1" u="none" strike="noStrike" dirty="0" smtClean="0">
                        <a:effectLst/>
                      </a:endParaRPr>
                    </a:p>
                    <a:p>
                      <a:pPr algn="ctr" fontAlgn="ctr"/>
                      <a:r>
                        <a:rPr lang="es-EC" sz="1600" b="1" u="none" strike="noStrike" dirty="0" smtClean="0">
                          <a:effectLst/>
                        </a:rPr>
                        <a:t>Mellitus</a:t>
                      </a:r>
                      <a:endParaRPr lang="es-EC" sz="1600" b="1"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l" fontAlgn="ctr"/>
                      <a:r>
                        <a:rPr lang="es-EC" sz="1200" u="none" strike="noStrike" dirty="0">
                          <a:effectLst/>
                        </a:rPr>
                        <a:t>Prevalencia x c/10000</a:t>
                      </a:r>
                      <a:endParaRPr lang="es-EC" sz="12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30,61</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30,52</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30,96</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28,67</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28,67</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29,73</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29,34</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26,95</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28,99</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28,16</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85596841"/>
                  </a:ext>
                </a:extLst>
              </a:tr>
              <a:tr h="489816">
                <a:tc vMerge="1">
                  <a:txBody>
                    <a:bodyPr/>
                    <a:lstStyle/>
                    <a:p>
                      <a:endParaRPr lang="es-EC"/>
                    </a:p>
                  </a:txBody>
                  <a:tcPr/>
                </a:tc>
                <a:tc>
                  <a:txBody>
                    <a:bodyPr/>
                    <a:lstStyle/>
                    <a:p>
                      <a:pPr algn="l" fontAlgn="ctr"/>
                      <a:r>
                        <a:rPr lang="es-EC" sz="1200" u="none" strike="noStrike" dirty="0">
                          <a:effectLst/>
                        </a:rPr>
                        <a:t>Intervalo de predicción inferior</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ctr"/>
                      <a:r>
                        <a:rPr lang="es-EC" sz="1600" u="none" strike="noStrike" dirty="0">
                          <a:effectLst/>
                        </a:rPr>
                        <a:t>31,29</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30,24</a:t>
                      </a:r>
                      <a:endParaRPr lang="es-EC"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65989206"/>
                  </a:ext>
                </a:extLst>
              </a:tr>
              <a:tr h="489816">
                <a:tc vMerge="1">
                  <a:txBody>
                    <a:bodyPr/>
                    <a:lstStyle/>
                    <a:p>
                      <a:endParaRPr lang="es-EC"/>
                    </a:p>
                  </a:txBody>
                  <a:tcPr/>
                </a:tc>
                <a:tc>
                  <a:txBody>
                    <a:bodyPr/>
                    <a:lstStyle/>
                    <a:p>
                      <a:pPr algn="l" fontAlgn="ctr"/>
                      <a:r>
                        <a:rPr lang="es-EC" sz="1200" u="none" strike="noStrike" dirty="0">
                          <a:effectLst/>
                        </a:rPr>
                        <a:t>Intervalo de predicción superior</a:t>
                      </a:r>
                      <a:endParaRPr lang="es-EC" sz="12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ctr"/>
                      <a:r>
                        <a:rPr lang="es-EC" sz="1600" u="none" strike="noStrike" dirty="0">
                          <a:effectLst/>
                        </a:rPr>
                        <a:t>26,7</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26,07</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559512210"/>
                  </a:ext>
                </a:extLst>
              </a:tr>
              <a:tr h="329331">
                <a:tc rowSpan="3">
                  <a:txBody>
                    <a:bodyPr/>
                    <a:lstStyle/>
                    <a:p>
                      <a:pPr algn="ctr" fontAlgn="ctr"/>
                      <a:r>
                        <a:rPr lang="es-EC" sz="1600" b="1" u="none" strike="noStrike" dirty="0">
                          <a:effectLst/>
                        </a:rPr>
                        <a:t>Enfermedades hipertensivas</a:t>
                      </a:r>
                      <a:endParaRPr lang="es-EC"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C" sz="1200" u="none" strike="noStrike">
                          <a:effectLst/>
                        </a:rPr>
                        <a:t>Prevalencia x c/10000</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33,88</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40,9</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32,49</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28,03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26,68</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26,22</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24,92</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23,5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21,9</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a:effectLst/>
                        </a:rPr>
                        <a:t>20,42</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36954527"/>
                  </a:ext>
                </a:extLst>
              </a:tr>
              <a:tr h="489816">
                <a:tc vMerge="1">
                  <a:txBody>
                    <a:bodyPr/>
                    <a:lstStyle/>
                    <a:p>
                      <a:endParaRPr lang="es-EC"/>
                    </a:p>
                  </a:txBody>
                  <a:tcPr/>
                </a:tc>
                <a:tc>
                  <a:txBody>
                    <a:bodyPr/>
                    <a:lstStyle/>
                    <a:p>
                      <a:pPr algn="l" fontAlgn="ctr"/>
                      <a:r>
                        <a:rPr lang="es-EC" sz="1200" u="none" strike="noStrike" dirty="0">
                          <a:effectLst/>
                        </a:rPr>
                        <a:t>Intervalo de predicción inferior</a:t>
                      </a:r>
                      <a:endParaRPr lang="es-EC" sz="12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endParaRPr lang="es-EC" sz="2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ctr"/>
                      <a:r>
                        <a:rPr lang="es-EC" sz="1600" u="none" strike="noStrike" dirty="0">
                          <a:effectLst/>
                        </a:rPr>
                        <a:t>29,18</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EC" sz="1600" u="none" strike="noStrike" dirty="0">
                          <a:effectLst/>
                        </a:rPr>
                        <a:t>27,82</a:t>
                      </a:r>
                      <a:endParaRPr lang="es-EC" sz="16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72572332"/>
                  </a:ext>
                </a:extLst>
              </a:tr>
              <a:tr h="489816">
                <a:tc vMerge="1">
                  <a:txBody>
                    <a:bodyPr/>
                    <a:lstStyle/>
                    <a:p>
                      <a:endParaRPr lang="es-EC"/>
                    </a:p>
                  </a:txBody>
                  <a:tcPr/>
                </a:tc>
                <a:tc>
                  <a:txBody>
                    <a:bodyPr/>
                    <a:lstStyle/>
                    <a:p>
                      <a:pPr algn="l" fontAlgn="ctr"/>
                      <a:r>
                        <a:rPr lang="es-EC" sz="1200" u="none" strike="noStrike">
                          <a:effectLst/>
                        </a:rPr>
                        <a:t>Intervalo de predicción superior</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2400" u="none" strike="noStrike">
                          <a:effectLst/>
                        </a:rPr>
                        <a:t> </a:t>
                      </a:r>
                      <a:endParaRPr lang="es-EC"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2400" u="none" strike="noStrike">
                          <a:effectLst/>
                        </a:rPr>
                        <a:t> </a:t>
                      </a:r>
                      <a:endParaRPr lang="es-EC"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2400" u="none" strike="noStrike">
                          <a:effectLst/>
                        </a:rPr>
                        <a:t> </a:t>
                      </a:r>
                      <a:endParaRPr lang="es-EC"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2400" u="none" strike="noStrike">
                          <a:effectLst/>
                        </a:rPr>
                        <a:t> </a:t>
                      </a:r>
                      <a:endParaRPr lang="es-EC"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2400" u="none" strike="noStrike">
                          <a:effectLst/>
                        </a:rPr>
                        <a:t> </a:t>
                      </a:r>
                      <a:endParaRPr lang="es-EC"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2400" u="none" strike="noStrike">
                          <a:effectLst/>
                        </a:rPr>
                        <a:t> </a:t>
                      </a:r>
                      <a:endParaRPr lang="es-EC"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2400" u="none" strike="noStrike">
                          <a:effectLst/>
                        </a:rPr>
                        <a:t> </a:t>
                      </a:r>
                      <a:endParaRPr lang="es-EC"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2400" u="none" strike="noStrike" dirty="0">
                          <a:effectLst/>
                        </a:rPr>
                        <a:t> </a:t>
                      </a:r>
                      <a:endParaRPr lang="es-EC"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600" u="none" strike="noStrike" dirty="0">
                          <a:effectLst/>
                        </a:rPr>
                        <a:t>14,62</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600" u="none" strike="noStrike" dirty="0">
                          <a:effectLst/>
                        </a:rPr>
                        <a:t>13,01</a:t>
                      </a:r>
                      <a:endParaRPr lang="es-EC"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85706183"/>
                  </a:ext>
                </a:extLst>
              </a:tr>
            </a:tbl>
          </a:graphicData>
        </a:graphic>
      </p:graphicFrame>
    </p:spTree>
    <p:extLst>
      <p:ext uri="{BB962C8B-B14F-4D97-AF65-F5344CB8AC3E}">
        <p14:creationId xmlns:p14="http://schemas.microsoft.com/office/powerpoint/2010/main" val="2883107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Resultados</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769484" y="1453923"/>
            <a:ext cx="10163175" cy="4276725"/>
          </a:xfrm>
          <a:prstGeom prst="rect">
            <a:avLst/>
          </a:prstGeom>
        </p:spPr>
      </p:pic>
    </p:spTree>
    <p:extLst>
      <p:ext uri="{BB962C8B-B14F-4D97-AF65-F5344CB8AC3E}">
        <p14:creationId xmlns:p14="http://schemas.microsoft.com/office/powerpoint/2010/main" val="3700611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Evaluación</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866605" y="1186019"/>
            <a:ext cx="1460657" cy="369332"/>
          </a:xfrm>
          <a:prstGeom prst="rect">
            <a:avLst/>
          </a:prstGeom>
        </p:spPr>
        <p:txBody>
          <a:bodyPr wrap="none">
            <a:spAutoFit/>
          </a:bodyPr>
          <a:lstStyle/>
          <a:p>
            <a:pPr algn="ctr" fontAlgn="ctr"/>
            <a:r>
              <a:rPr lang="es-EC" b="1" dirty="0"/>
              <a:t>Morbilidad </a:t>
            </a:r>
          </a:p>
        </p:txBody>
      </p:sp>
      <p:graphicFrame>
        <p:nvGraphicFramePr>
          <p:cNvPr id="15" name="Tabla 14"/>
          <p:cNvGraphicFramePr>
            <a:graphicFrameLocks noGrp="1"/>
          </p:cNvGraphicFramePr>
          <p:nvPr>
            <p:extLst>
              <p:ext uri="{D42A27DB-BD31-4B8C-83A1-F6EECF244321}">
                <p14:modId xmlns:p14="http://schemas.microsoft.com/office/powerpoint/2010/main" val="139324172"/>
              </p:ext>
            </p:extLst>
          </p:nvPr>
        </p:nvGraphicFramePr>
        <p:xfrm>
          <a:off x="1326917" y="1691038"/>
          <a:ext cx="10224955" cy="1463040"/>
        </p:xfrm>
        <a:graphic>
          <a:graphicData uri="http://schemas.openxmlformats.org/drawingml/2006/table">
            <a:tbl>
              <a:tblPr firstRow="1" firstCol="1" bandRow="1">
                <a:tableStyleId>{10A1B5D5-9B99-4C35-A422-299274C87663}</a:tableStyleId>
              </a:tblPr>
              <a:tblGrid>
                <a:gridCol w="2566855">
                  <a:extLst>
                    <a:ext uri="{9D8B030D-6E8A-4147-A177-3AD203B41FA5}">
                      <a16:colId xmlns:a16="http://schemas.microsoft.com/office/drawing/2014/main" val="3970367196"/>
                    </a:ext>
                  </a:extLst>
                </a:gridCol>
                <a:gridCol w="751114">
                  <a:extLst>
                    <a:ext uri="{9D8B030D-6E8A-4147-A177-3AD203B41FA5}">
                      <a16:colId xmlns:a16="http://schemas.microsoft.com/office/drawing/2014/main" val="2360369041"/>
                    </a:ext>
                  </a:extLst>
                </a:gridCol>
                <a:gridCol w="767443">
                  <a:extLst>
                    <a:ext uri="{9D8B030D-6E8A-4147-A177-3AD203B41FA5}">
                      <a16:colId xmlns:a16="http://schemas.microsoft.com/office/drawing/2014/main" val="373307572"/>
                    </a:ext>
                  </a:extLst>
                </a:gridCol>
                <a:gridCol w="849086">
                  <a:extLst>
                    <a:ext uri="{9D8B030D-6E8A-4147-A177-3AD203B41FA5}">
                      <a16:colId xmlns:a16="http://schemas.microsoft.com/office/drawing/2014/main" val="2168768316"/>
                    </a:ext>
                  </a:extLst>
                </a:gridCol>
                <a:gridCol w="1107711">
                  <a:extLst>
                    <a:ext uri="{9D8B030D-6E8A-4147-A177-3AD203B41FA5}">
                      <a16:colId xmlns:a16="http://schemas.microsoft.com/office/drawing/2014/main" val="2296905920"/>
                    </a:ext>
                  </a:extLst>
                </a:gridCol>
                <a:gridCol w="4182746">
                  <a:extLst>
                    <a:ext uri="{9D8B030D-6E8A-4147-A177-3AD203B41FA5}">
                      <a16:colId xmlns:a16="http://schemas.microsoft.com/office/drawing/2014/main" val="417952217"/>
                    </a:ext>
                  </a:extLst>
                </a:gridCol>
              </a:tblGrid>
              <a:tr h="200025">
                <a:tc>
                  <a:txBody>
                    <a:bodyPr/>
                    <a:lstStyle/>
                    <a:p>
                      <a:pPr>
                        <a:lnSpc>
                          <a:spcPct val="150000"/>
                        </a:lnSpc>
                        <a:spcAft>
                          <a:spcPts val="0"/>
                        </a:spcAft>
                      </a:pPr>
                      <a:r>
                        <a:rPr lang="es-EC" sz="1600">
                          <a:effectLst/>
                        </a:rPr>
                        <a:t>Lista de 298 causas</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RMSE</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MAE</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MASE</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MAPE</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Interpretación MAPE</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3121423"/>
                  </a:ext>
                </a:extLst>
              </a:tr>
              <a:tr h="200025">
                <a:tc>
                  <a:txBody>
                    <a:bodyPr/>
                    <a:lstStyle/>
                    <a:p>
                      <a:pPr>
                        <a:lnSpc>
                          <a:spcPct val="150000"/>
                        </a:lnSpc>
                        <a:spcAft>
                          <a:spcPts val="0"/>
                        </a:spcAft>
                      </a:pPr>
                      <a:r>
                        <a:rPr lang="es-EC" sz="1600">
                          <a:effectLst/>
                        </a:rPr>
                        <a:t>Neumonía</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2,78</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1,93</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0,56</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3,00%</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Pronóstico altamente preciso &lt;10%</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9577446"/>
                  </a:ext>
                </a:extLst>
              </a:tr>
              <a:tr h="190500">
                <a:tc>
                  <a:txBody>
                    <a:bodyPr/>
                    <a:lstStyle/>
                    <a:p>
                      <a:pPr>
                        <a:lnSpc>
                          <a:spcPct val="150000"/>
                        </a:lnSpc>
                        <a:spcAft>
                          <a:spcPts val="0"/>
                        </a:spcAft>
                      </a:pPr>
                      <a:r>
                        <a:rPr lang="es-EC" sz="1600">
                          <a:effectLst/>
                        </a:rPr>
                        <a:t>Colelitiasis y colecistitis</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2,015</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1,635</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0,76</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3,60%</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Pronóstico altamente preciso &lt;10%</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3240828"/>
                  </a:ext>
                </a:extLst>
              </a:tr>
              <a:tr h="190500">
                <a:tc>
                  <a:txBody>
                    <a:bodyPr/>
                    <a:lstStyle/>
                    <a:p>
                      <a:pPr>
                        <a:lnSpc>
                          <a:spcPct val="150000"/>
                        </a:lnSpc>
                        <a:spcAft>
                          <a:spcPts val="0"/>
                        </a:spcAft>
                      </a:pPr>
                      <a:r>
                        <a:rPr lang="es-EC" sz="1600" dirty="0">
                          <a:effectLst/>
                        </a:rPr>
                        <a:t>Diabetes mellitus</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3,94</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3,02</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0,56</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6,50%</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Pronóstico altamente preciso &lt;10%</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8577370"/>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34748504"/>
              </p:ext>
            </p:extLst>
          </p:nvPr>
        </p:nvGraphicFramePr>
        <p:xfrm>
          <a:off x="2674618" y="3368107"/>
          <a:ext cx="8690067" cy="2673465"/>
        </p:xfrm>
        <a:graphic>
          <a:graphicData uri="http://schemas.openxmlformats.org/drawingml/2006/table">
            <a:tbl>
              <a:tblPr firstRow="1" firstCol="1" bandRow="1">
                <a:tableStyleId>{FABFCF23-3B69-468F-B69F-88F6DE6A72F2}</a:tableStyleId>
              </a:tblPr>
              <a:tblGrid>
                <a:gridCol w="1651308">
                  <a:extLst>
                    <a:ext uri="{9D8B030D-6E8A-4147-A177-3AD203B41FA5}">
                      <a16:colId xmlns:a16="http://schemas.microsoft.com/office/drawing/2014/main" val="1686056082"/>
                    </a:ext>
                  </a:extLst>
                </a:gridCol>
                <a:gridCol w="1220701">
                  <a:extLst>
                    <a:ext uri="{9D8B030D-6E8A-4147-A177-3AD203B41FA5}">
                      <a16:colId xmlns:a16="http://schemas.microsoft.com/office/drawing/2014/main" val="1670050965"/>
                    </a:ext>
                  </a:extLst>
                </a:gridCol>
                <a:gridCol w="1110614">
                  <a:extLst>
                    <a:ext uri="{9D8B030D-6E8A-4147-A177-3AD203B41FA5}">
                      <a16:colId xmlns:a16="http://schemas.microsoft.com/office/drawing/2014/main" val="2986997943"/>
                    </a:ext>
                  </a:extLst>
                </a:gridCol>
                <a:gridCol w="1110614">
                  <a:extLst>
                    <a:ext uri="{9D8B030D-6E8A-4147-A177-3AD203B41FA5}">
                      <a16:colId xmlns:a16="http://schemas.microsoft.com/office/drawing/2014/main" val="3958007147"/>
                    </a:ext>
                  </a:extLst>
                </a:gridCol>
                <a:gridCol w="1110614">
                  <a:extLst>
                    <a:ext uri="{9D8B030D-6E8A-4147-A177-3AD203B41FA5}">
                      <a16:colId xmlns:a16="http://schemas.microsoft.com/office/drawing/2014/main" val="4015366257"/>
                    </a:ext>
                  </a:extLst>
                </a:gridCol>
                <a:gridCol w="1243108">
                  <a:extLst>
                    <a:ext uri="{9D8B030D-6E8A-4147-A177-3AD203B41FA5}">
                      <a16:colId xmlns:a16="http://schemas.microsoft.com/office/drawing/2014/main" val="2808091628"/>
                    </a:ext>
                  </a:extLst>
                </a:gridCol>
                <a:gridCol w="1243108">
                  <a:extLst>
                    <a:ext uri="{9D8B030D-6E8A-4147-A177-3AD203B41FA5}">
                      <a16:colId xmlns:a16="http://schemas.microsoft.com/office/drawing/2014/main" val="1620117683"/>
                    </a:ext>
                  </a:extLst>
                </a:gridCol>
              </a:tblGrid>
              <a:tr h="306239">
                <a:tc>
                  <a:txBody>
                    <a:bodyPr/>
                    <a:lstStyle/>
                    <a:p>
                      <a:pPr>
                        <a:spcAft>
                          <a:spcPts val="0"/>
                        </a:spcAft>
                      </a:pPr>
                      <a:r>
                        <a:rPr lang="es-EC" sz="1400" dirty="0">
                          <a:effectLst/>
                        </a:rPr>
                        <a:t>Ecuación</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Causa298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Término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Valor</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StdErr</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valor t</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valor p</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5190299"/>
                  </a:ext>
                </a:extLst>
              </a:tr>
              <a:tr h="313385">
                <a:tc rowSpan="2">
                  <a:txBody>
                    <a:bodyPr/>
                    <a:lstStyle/>
                    <a:p>
                      <a:pPr>
                        <a:spcAft>
                          <a:spcPts val="0"/>
                        </a:spcAft>
                      </a:pPr>
                      <a:r>
                        <a:rPr lang="es-EC" sz="1400" dirty="0">
                          <a:effectLst/>
                        </a:rPr>
                        <a:t>Prevalencia = 2700,07*</a:t>
                      </a:r>
                      <a:r>
                        <a:rPr lang="es-EC" sz="1400" dirty="0" err="1">
                          <a:effectLst/>
                        </a:rPr>
                        <a:t>ln</a:t>
                      </a:r>
                      <a:r>
                        <a:rPr lang="es-EC" sz="1400" dirty="0">
                          <a:effectLst/>
                        </a:rPr>
                        <a:t>(Año) + (-20481,1)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es-EC" sz="1400" dirty="0">
                          <a:effectLst/>
                        </a:rPr>
                        <a:t>Neumonía</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ln (Año)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2700,07</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350,58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7,70171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&lt; 0,0001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0275899"/>
                  </a:ext>
                </a:extLst>
              </a:tr>
              <a:tr h="489982">
                <a:tc vMerge="1">
                  <a:txBody>
                    <a:bodyPr/>
                    <a:lstStyle/>
                    <a:p>
                      <a:endParaRPr lang="es-EC"/>
                    </a:p>
                  </a:txBody>
                  <a:tcPr/>
                </a:tc>
                <a:tc vMerge="1">
                  <a:txBody>
                    <a:bodyPr/>
                    <a:lstStyle/>
                    <a:p>
                      <a:endParaRPr lang="es-EC"/>
                    </a:p>
                  </a:txBody>
                  <a:tcPr/>
                </a:tc>
                <a:tc>
                  <a:txBody>
                    <a:bodyPr/>
                    <a:lstStyle/>
                    <a:p>
                      <a:pPr>
                        <a:spcAft>
                          <a:spcPts val="0"/>
                        </a:spcAft>
                      </a:pPr>
                      <a:r>
                        <a:rPr lang="es-EC" sz="1400" dirty="0">
                          <a:effectLst/>
                        </a:rPr>
                        <a:t>intercepto</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-20481,1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2667,43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-7,67819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&lt; 0,0001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8273579"/>
                  </a:ext>
                </a:extLst>
              </a:tr>
              <a:tr h="280719">
                <a:tc rowSpan="2">
                  <a:txBody>
                    <a:bodyPr/>
                    <a:lstStyle/>
                    <a:p>
                      <a:pPr>
                        <a:spcAft>
                          <a:spcPts val="0"/>
                        </a:spcAft>
                      </a:pPr>
                      <a:r>
                        <a:rPr lang="es-EC" sz="1400">
                          <a:effectLst/>
                        </a:rPr>
                        <a:t>Prevalencia = -4211,19*ln(Año) + 32088,5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es-EC" sz="1400">
                          <a:effectLst/>
                        </a:rPr>
                        <a:t>Colelitiasis y colecistitis</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ln(Año)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669,561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395,061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1,69483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0,128555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0757956"/>
                  </a:ext>
                </a:extLst>
              </a:tr>
              <a:tr h="489982">
                <a:tc vMerge="1">
                  <a:txBody>
                    <a:bodyPr/>
                    <a:lstStyle/>
                    <a:p>
                      <a:endParaRPr lang="es-EC"/>
                    </a:p>
                  </a:txBody>
                  <a:tcPr/>
                </a:tc>
                <a:tc vMerge="1">
                  <a:txBody>
                    <a:bodyPr/>
                    <a:lstStyle/>
                    <a:p>
                      <a:endParaRPr lang="es-EC"/>
                    </a:p>
                  </a:txBody>
                  <a:tcPr/>
                </a:tc>
                <a:tc>
                  <a:txBody>
                    <a:bodyPr/>
                    <a:lstStyle/>
                    <a:p>
                      <a:pPr>
                        <a:spcAft>
                          <a:spcPts val="0"/>
                        </a:spcAft>
                      </a:pPr>
                      <a:r>
                        <a:rPr lang="es-EC" sz="1400">
                          <a:effectLst/>
                        </a:rPr>
                        <a:t>intercepto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-5047,36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3005,87</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-1,67917</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0,131634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7918209"/>
                  </a:ext>
                </a:extLst>
              </a:tr>
              <a:tr h="303176">
                <a:tc rowSpan="2">
                  <a:txBody>
                    <a:bodyPr/>
                    <a:lstStyle/>
                    <a:p>
                      <a:pPr>
                        <a:spcAft>
                          <a:spcPts val="0"/>
                        </a:spcAft>
                      </a:pPr>
                      <a:r>
                        <a:rPr lang="es-EC" sz="1400">
                          <a:effectLst/>
                        </a:rPr>
                        <a:t>Prevalencia = 669,561*ln(Año) + (-5047,36)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es-EC" sz="1400">
                          <a:effectLst/>
                        </a:rPr>
                        <a:t>Diabetes mellitus</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ln(Año)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-4211,19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489,129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-8,60956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&lt; 0,0001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6358561"/>
                  </a:ext>
                </a:extLst>
              </a:tr>
              <a:tr h="489982">
                <a:tc vMerge="1">
                  <a:txBody>
                    <a:bodyPr/>
                    <a:lstStyle/>
                    <a:p>
                      <a:endParaRPr lang="es-EC"/>
                    </a:p>
                  </a:txBody>
                  <a:tcPr/>
                </a:tc>
                <a:tc vMerge="1">
                  <a:txBody>
                    <a:bodyPr/>
                    <a:lstStyle/>
                    <a:p>
                      <a:endParaRPr lang="es-EC"/>
                    </a:p>
                  </a:txBody>
                  <a:tcPr/>
                </a:tc>
                <a:tc>
                  <a:txBody>
                    <a:bodyPr/>
                    <a:lstStyle/>
                    <a:p>
                      <a:pPr>
                        <a:spcAft>
                          <a:spcPts val="0"/>
                        </a:spcAft>
                      </a:pPr>
                      <a:r>
                        <a:rPr lang="es-EC" sz="1400">
                          <a:effectLst/>
                        </a:rPr>
                        <a:t>intercepto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32088,5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3721,6</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8,62223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&lt; 0,0001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2147553"/>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149210013"/>
              </p:ext>
            </p:extLst>
          </p:nvPr>
        </p:nvGraphicFramePr>
        <p:xfrm>
          <a:off x="326571" y="4896191"/>
          <a:ext cx="2000692" cy="671852"/>
        </p:xfrm>
        <a:graphic>
          <a:graphicData uri="http://schemas.openxmlformats.org/drawingml/2006/table">
            <a:tbl>
              <a:tblPr firstRow="1" firstCol="1" bandRow="1">
                <a:tableStyleId>{FABFCF23-3B69-468F-B69F-88F6DE6A72F2}</a:tableStyleId>
              </a:tblPr>
              <a:tblGrid>
                <a:gridCol w="982252">
                  <a:extLst>
                    <a:ext uri="{9D8B030D-6E8A-4147-A177-3AD203B41FA5}">
                      <a16:colId xmlns:a16="http://schemas.microsoft.com/office/drawing/2014/main" val="3773984890"/>
                    </a:ext>
                  </a:extLst>
                </a:gridCol>
                <a:gridCol w="1018440">
                  <a:extLst>
                    <a:ext uri="{9D8B030D-6E8A-4147-A177-3AD203B41FA5}">
                      <a16:colId xmlns:a16="http://schemas.microsoft.com/office/drawing/2014/main" val="2676699846"/>
                    </a:ext>
                  </a:extLst>
                </a:gridCol>
              </a:tblGrid>
              <a:tr h="291546">
                <a:tc>
                  <a:txBody>
                    <a:bodyPr/>
                    <a:lstStyle/>
                    <a:p>
                      <a:pPr>
                        <a:lnSpc>
                          <a:spcPct val="107000"/>
                        </a:lnSpc>
                        <a:spcAft>
                          <a:spcPts val="0"/>
                        </a:spcAft>
                      </a:pPr>
                      <a:r>
                        <a:rPr lang="es-EC" sz="1100">
                          <a:effectLst/>
                        </a:rPr>
                        <a:t>R cuadrado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effectLst/>
                        </a:rPr>
                        <a:t>0,962186</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02209203"/>
                  </a:ext>
                </a:extLst>
              </a:tr>
              <a:tr h="380306">
                <a:tc>
                  <a:txBody>
                    <a:bodyPr/>
                    <a:lstStyle/>
                    <a:p>
                      <a:pPr>
                        <a:lnSpc>
                          <a:spcPct val="107000"/>
                        </a:lnSpc>
                        <a:spcAft>
                          <a:spcPts val="0"/>
                        </a:spcAft>
                      </a:pPr>
                      <a:r>
                        <a:rPr lang="es-EC" sz="1100">
                          <a:effectLst/>
                        </a:rPr>
                        <a:t>valor p </a:t>
                      </a:r>
                      <a:r>
                        <a:rPr lang="es-EC" sz="1000">
                          <a:effectLst/>
                        </a:rPr>
                        <a:t>(Significancia)</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effectLst/>
                        </a:rPr>
                        <a:t>&lt; 0,0001</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2300860"/>
                  </a:ext>
                </a:extLst>
              </a:tr>
            </a:tbl>
          </a:graphicData>
        </a:graphic>
      </p:graphicFrame>
      <p:sp>
        <p:nvSpPr>
          <p:cNvPr id="4" name="Rectángulo 3"/>
          <p:cNvSpPr/>
          <p:nvPr/>
        </p:nvSpPr>
        <p:spPr>
          <a:xfrm>
            <a:off x="6091555" y="1472600"/>
            <a:ext cx="1126671" cy="17266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9904465" y="3300799"/>
            <a:ext cx="1126671" cy="25448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90569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Evaluación</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513745" y="1263514"/>
            <a:ext cx="5577810" cy="369332"/>
          </a:xfrm>
          <a:prstGeom prst="rect">
            <a:avLst/>
          </a:prstGeom>
        </p:spPr>
        <p:txBody>
          <a:bodyPr wrap="none">
            <a:spAutoFit/>
          </a:bodyPr>
          <a:lstStyle/>
          <a:p>
            <a:pPr algn="ctr" fontAlgn="ctr"/>
            <a:r>
              <a:rPr lang="es-EC" i="1" dirty="0"/>
              <a:t>Pronóstico y evaluación, principales causas de morbilidad </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2349926271"/>
              </p:ext>
            </p:extLst>
          </p:nvPr>
        </p:nvGraphicFramePr>
        <p:xfrm>
          <a:off x="647019" y="1725421"/>
          <a:ext cx="10554383" cy="3751793"/>
        </p:xfrm>
        <a:graphic>
          <a:graphicData uri="http://schemas.openxmlformats.org/drawingml/2006/table">
            <a:tbl>
              <a:tblPr firstRow="1" firstCol="1" bandRow="1">
                <a:tableStyleId>{FABFCF23-3B69-468F-B69F-88F6DE6A72F2}</a:tableStyleId>
              </a:tblPr>
              <a:tblGrid>
                <a:gridCol w="1314247">
                  <a:extLst>
                    <a:ext uri="{9D8B030D-6E8A-4147-A177-3AD203B41FA5}">
                      <a16:colId xmlns:a16="http://schemas.microsoft.com/office/drawing/2014/main" val="3140763612"/>
                    </a:ext>
                  </a:extLst>
                </a:gridCol>
                <a:gridCol w="681334">
                  <a:extLst>
                    <a:ext uri="{9D8B030D-6E8A-4147-A177-3AD203B41FA5}">
                      <a16:colId xmlns:a16="http://schemas.microsoft.com/office/drawing/2014/main" val="2869945075"/>
                    </a:ext>
                  </a:extLst>
                </a:gridCol>
                <a:gridCol w="681334">
                  <a:extLst>
                    <a:ext uri="{9D8B030D-6E8A-4147-A177-3AD203B41FA5}">
                      <a16:colId xmlns:a16="http://schemas.microsoft.com/office/drawing/2014/main" val="1507932052"/>
                    </a:ext>
                  </a:extLst>
                </a:gridCol>
                <a:gridCol w="681334">
                  <a:extLst>
                    <a:ext uri="{9D8B030D-6E8A-4147-A177-3AD203B41FA5}">
                      <a16:colId xmlns:a16="http://schemas.microsoft.com/office/drawing/2014/main" val="2159274475"/>
                    </a:ext>
                  </a:extLst>
                </a:gridCol>
                <a:gridCol w="681334">
                  <a:extLst>
                    <a:ext uri="{9D8B030D-6E8A-4147-A177-3AD203B41FA5}">
                      <a16:colId xmlns:a16="http://schemas.microsoft.com/office/drawing/2014/main" val="3692878126"/>
                    </a:ext>
                  </a:extLst>
                </a:gridCol>
                <a:gridCol w="681334">
                  <a:extLst>
                    <a:ext uri="{9D8B030D-6E8A-4147-A177-3AD203B41FA5}">
                      <a16:colId xmlns:a16="http://schemas.microsoft.com/office/drawing/2014/main" val="3419359010"/>
                    </a:ext>
                  </a:extLst>
                </a:gridCol>
                <a:gridCol w="681334">
                  <a:extLst>
                    <a:ext uri="{9D8B030D-6E8A-4147-A177-3AD203B41FA5}">
                      <a16:colId xmlns:a16="http://schemas.microsoft.com/office/drawing/2014/main" val="2175875633"/>
                    </a:ext>
                  </a:extLst>
                </a:gridCol>
                <a:gridCol w="681334">
                  <a:extLst>
                    <a:ext uri="{9D8B030D-6E8A-4147-A177-3AD203B41FA5}">
                      <a16:colId xmlns:a16="http://schemas.microsoft.com/office/drawing/2014/main" val="4042983704"/>
                    </a:ext>
                  </a:extLst>
                </a:gridCol>
                <a:gridCol w="681334">
                  <a:extLst>
                    <a:ext uri="{9D8B030D-6E8A-4147-A177-3AD203B41FA5}">
                      <a16:colId xmlns:a16="http://schemas.microsoft.com/office/drawing/2014/main" val="3559985961"/>
                    </a:ext>
                  </a:extLst>
                </a:gridCol>
                <a:gridCol w="681334">
                  <a:extLst>
                    <a:ext uri="{9D8B030D-6E8A-4147-A177-3AD203B41FA5}">
                      <a16:colId xmlns:a16="http://schemas.microsoft.com/office/drawing/2014/main" val="642751809"/>
                    </a:ext>
                  </a:extLst>
                </a:gridCol>
                <a:gridCol w="681334">
                  <a:extLst>
                    <a:ext uri="{9D8B030D-6E8A-4147-A177-3AD203B41FA5}">
                      <a16:colId xmlns:a16="http://schemas.microsoft.com/office/drawing/2014/main" val="1765327220"/>
                    </a:ext>
                  </a:extLst>
                </a:gridCol>
                <a:gridCol w="806993">
                  <a:extLst>
                    <a:ext uri="{9D8B030D-6E8A-4147-A177-3AD203B41FA5}">
                      <a16:colId xmlns:a16="http://schemas.microsoft.com/office/drawing/2014/main" val="1395060763"/>
                    </a:ext>
                  </a:extLst>
                </a:gridCol>
                <a:gridCol w="1619803">
                  <a:extLst>
                    <a:ext uri="{9D8B030D-6E8A-4147-A177-3AD203B41FA5}">
                      <a16:colId xmlns:a16="http://schemas.microsoft.com/office/drawing/2014/main" val="2703452271"/>
                    </a:ext>
                  </a:extLst>
                </a:gridCol>
              </a:tblGrid>
              <a:tr h="395474">
                <a:tc>
                  <a:txBody>
                    <a:bodyPr/>
                    <a:lstStyle/>
                    <a:p>
                      <a:pPr>
                        <a:lnSpc>
                          <a:spcPct val="107000"/>
                        </a:lnSpc>
                        <a:spcAft>
                          <a:spcPts val="0"/>
                        </a:spcAft>
                      </a:pPr>
                      <a:r>
                        <a:rPr lang="es-EC" sz="1600">
                          <a:solidFill>
                            <a:schemeClr val="tx1"/>
                          </a:solidFill>
                          <a:effectLst/>
                        </a:rPr>
                        <a:t>R cuadrado</a:t>
                      </a:r>
                      <a:endParaRPr lang="es-EC"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noFill/>
                  </a:tcPr>
                </a:tc>
                <a:tc gridSpan="2">
                  <a:txBody>
                    <a:bodyPr/>
                    <a:lstStyle/>
                    <a:p>
                      <a:pPr>
                        <a:lnSpc>
                          <a:spcPct val="107000"/>
                        </a:lnSpc>
                        <a:spcAft>
                          <a:spcPts val="0"/>
                        </a:spcAft>
                      </a:pPr>
                      <a:r>
                        <a:rPr lang="es-EC" sz="1600">
                          <a:solidFill>
                            <a:schemeClr val="tx1"/>
                          </a:solidFill>
                          <a:effectLst/>
                        </a:rPr>
                        <a:t>0,962186</a:t>
                      </a:r>
                      <a:endParaRPr lang="es-EC"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noFill/>
                  </a:tcPr>
                </a:tc>
                <a:tc hMerge="1">
                  <a:txBody>
                    <a:bodyPr/>
                    <a:lstStyle/>
                    <a:p>
                      <a:endParaRPr lang="es-EC"/>
                    </a:p>
                  </a:txBody>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b">
                    <a:noFill/>
                  </a:tcPr>
                </a:tc>
                <a:tc gridSpan="2">
                  <a:txBody>
                    <a:bodyPr/>
                    <a:lstStyle/>
                    <a:p>
                      <a:pPr>
                        <a:lnSpc>
                          <a:spcPct val="107000"/>
                        </a:lnSpc>
                      </a:pPr>
                      <a:endParaRPr lang="es-EC" sz="24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hMerge="1">
                  <a:txBody>
                    <a:bodyPr/>
                    <a:lstStyle/>
                    <a:p>
                      <a:endParaRPr lang="es-EC"/>
                    </a:p>
                  </a:txBody>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649601585"/>
                  </a:ext>
                </a:extLst>
              </a:tr>
              <a:tr h="461440">
                <a:tc>
                  <a:txBody>
                    <a:bodyPr/>
                    <a:lstStyle/>
                    <a:p>
                      <a:pPr>
                        <a:lnSpc>
                          <a:spcPct val="107000"/>
                        </a:lnSpc>
                        <a:spcAft>
                          <a:spcPts val="0"/>
                        </a:spcAft>
                      </a:pPr>
                      <a:r>
                        <a:rPr lang="es-EC" sz="1600">
                          <a:effectLst/>
                        </a:rPr>
                        <a:t>valor p </a:t>
                      </a:r>
                      <a:r>
                        <a:rPr lang="es-EC" sz="1200">
                          <a:effectLst/>
                        </a:rPr>
                        <a:t>(Significancia)</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a:effectLst/>
                        </a:rPr>
                        <a:t>&lt; 0,0001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2125874"/>
                  </a:ext>
                </a:extLst>
              </a:tr>
              <a:tr h="514700">
                <a:tc>
                  <a:txBody>
                    <a:bodyPr/>
                    <a:lstStyle/>
                    <a:p>
                      <a:pPr>
                        <a:lnSpc>
                          <a:spcPct val="107000"/>
                        </a:lnSpc>
                        <a:spcAft>
                          <a:spcPts val="0"/>
                        </a:spcAft>
                      </a:pPr>
                      <a:r>
                        <a:rPr lang="es-EC" sz="1600" b="1" dirty="0">
                          <a:effectLst/>
                        </a:rPr>
                        <a:t>Causa298</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2011</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2012</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2013</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2014</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2015</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2016</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2017</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2018</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2019</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2020</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MAPE</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just">
                        <a:lnSpc>
                          <a:spcPct val="107000"/>
                        </a:lnSpc>
                        <a:spcAft>
                          <a:spcPts val="0"/>
                        </a:spcAft>
                      </a:pPr>
                      <a:r>
                        <a:rPr lang="es-EC" sz="1600" b="1" dirty="0" smtClean="0">
                          <a:effectLst/>
                        </a:rPr>
                        <a:t>Interpretación </a:t>
                      </a:r>
                      <a:r>
                        <a:rPr lang="es-EC" sz="1600" b="1" dirty="0">
                          <a:effectLst/>
                        </a:rPr>
                        <a:t>MAPE</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extLst>
                  <a:ext uri="{0D108BD9-81ED-4DB2-BD59-A6C34878D82A}">
                    <a16:rowId xmlns:a16="http://schemas.microsoft.com/office/drawing/2014/main" val="4043411533"/>
                  </a:ext>
                </a:extLst>
              </a:tr>
              <a:tr h="791012">
                <a:tc>
                  <a:txBody>
                    <a:bodyPr/>
                    <a:lstStyle/>
                    <a:p>
                      <a:pPr>
                        <a:lnSpc>
                          <a:spcPct val="107000"/>
                        </a:lnSpc>
                        <a:spcAft>
                          <a:spcPts val="0"/>
                        </a:spcAft>
                      </a:pPr>
                      <a:r>
                        <a:rPr lang="es-EC" sz="1600">
                          <a:effectLst/>
                        </a:rPr>
                        <a:t>Neumonía</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57,26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57,22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60,38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59,21</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59,84</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65,29</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66,32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67,65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66,64</a:t>
                      </a:r>
                      <a:endParaRPr lang="es-EC" sz="2800" dirty="0">
                        <a:effectLst/>
                      </a:endParaRPr>
                    </a:p>
                    <a:p>
                      <a:pPr>
                        <a:lnSpc>
                          <a:spcPct val="107000"/>
                        </a:lnSpc>
                        <a:spcAft>
                          <a:spcPts val="0"/>
                        </a:spcAft>
                      </a:pPr>
                      <a:r>
                        <a:rPr lang="es-EC" sz="1600" dirty="0">
                          <a:effectLst/>
                        </a:rPr>
                        <a:t>±7,33</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67,48</a:t>
                      </a:r>
                      <a:endParaRPr lang="es-EC" sz="2800">
                        <a:effectLst/>
                      </a:endParaRPr>
                    </a:p>
                    <a:p>
                      <a:pPr>
                        <a:lnSpc>
                          <a:spcPct val="107000"/>
                        </a:lnSpc>
                        <a:spcAft>
                          <a:spcPts val="0"/>
                        </a:spcAft>
                      </a:pPr>
                      <a:r>
                        <a:rPr lang="es-EC" sz="1600">
                          <a:effectLst/>
                        </a:rPr>
                        <a:t>±7,19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Pronóstico altamente preciso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1751466"/>
                  </a:ext>
                </a:extLst>
              </a:tr>
              <a:tr h="791012">
                <a:tc>
                  <a:txBody>
                    <a:bodyPr/>
                    <a:lstStyle/>
                    <a:p>
                      <a:pPr>
                        <a:lnSpc>
                          <a:spcPct val="107000"/>
                        </a:lnSpc>
                        <a:spcAft>
                          <a:spcPts val="0"/>
                        </a:spcAft>
                      </a:pPr>
                      <a:r>
                        <a:rPr lang="es-EC" sz="1600">
                          <a:effectLst/>
                        </a:rPr>
                        <a:t>Colelitiasis y colecistitis</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47,08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47,07</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46,59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43,46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45,03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48,26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45,77</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49,85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48,63</a:t>
                      </a:r>
                      <a:endParaRPr lang="es-EC" sz="2800">
                        <a:effectLst/>
                      </a:endParaRPr>
                    </a:p>
                    <a:p>
                      <a:pPr>
                        <a:lnSpc>
                          <a:spcPct val="107000"/>
                        </a:lnSpc>
                        <a:spcAft>
                          <a:spcPts val="0"/>
                        </a:spcAft>
                      </a:pPr>
                      <a:r>
                        <a:rPr lang="es-EC" sz="1600">
                          <a:effectLst/>
                        </a:rPr>
                        <a:t>±5,51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49,02</a:t>
                      </a:r>
                      <a:endParaRPr lang="es-EC" sz="2800">
                        <a:effectLst/>
                      </a:endParaRPr>
                    </a:p>
                    <a:p>
                      <a:pPr>
                        <a:lnSpc>
                          <a:spcPct val="107000"/>
                        </a:lnSpc>
                        <a:spcAft>
                          <a:spcPts val="0"/>
                        </a:spcAft>
                      </a:pPr>
                      <a:r>
                        <a:rPr lang="es-EC" sz="1600">
                          <a:effectLst/>
                        </a:rPr>
                        <a:t>±5,6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3,60%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Pronóstico altamente preciso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4003940"/>
                  </a:ext>
                </a:extLst>
              </a:tr>
              <a:tr h="791012">
                <a:tc>
                  <a:txBody>
                    <a:bodyPr/>
                    <a:lstStyle/>
                    <a:p>
                      <a:pPr>
                        <a:lnSpc>
                          <a:spcPct val="107000"/>
                        </a:lnSpc>
                        <a:spcAft>
                          <a:spcPts val="0"/>
                        </a:spcAft>
                      </a:pPr>
                      <a:r>
                        <a:rPr lang="es-EC" sz="1600">
                          <a:effectLst/>
                        </a:rPr>
                        <a:t>Diabetes mellitus</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57,44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50,74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48,66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48,31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43,26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43,03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40,06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41,99</a:t>
                      </a:r>
                      <a:endParaRPr lang="es-EC" sz="2800">
                        <a:effectLst/>
                      </a:endParaRPr>
                    </a:p>
                    <a:p>
                      <a:pPr>
                        <a:lnSpc>
                          <a:spcPct val="107000"/>
                        </a:lnSpc>
                        <a:spcAft>
                          <a:spcPts val="0"/>
                        </a:spcAft>
                      </a:pPr>
                      <a:r>
                        <a:rPr lang="es-EC" sz="1600">
                          <a:effectLst/>
                        </a:rPr>
                        <a:t>±5,93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40,09</a:t>
                      </a:r>
                      <a:endParaRPr lang="es-EC" sz="2800">
                        <a:effectLst/>
                      </a:endParaRPr>
                    </a:p>
                    <a:p>
                      <a:pPr>
                        <a:lnSpc>
                          <a:spcPct val="107000"/>
                        </a:lnSpc>
                        <a:spcAft>
                          <a:spcPts val="0"/>
                        </a:spcAft>
                      </a:pPr>
                      <a:r>
                        <a:rPr lang="es-EC" sz="1600">
                          <a:effectLst/>
                        </a:rPr>
                        <a:t>±5,47</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6,50%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Pronóstico altamente preciso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25407653"/>
                  </a:ext>
                </a:extLst>
              </a:tr>
            </a:tbl>
          </a:graphicData>
        </a:graphic>
      </p:graphicFrame>
    </p:spTree>
    <p:extLst>
      <p:ext uri="{BB962C8B-B14F-4D97-AF65-F5344CB8AC3E}">
        <p14:creationId xmlns:p14="http://schemas.microsoft.com/office/powerpoint/2010/main" val="371102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Evaluación</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647020" y="1170939"/>
            <a:ext cx="1377300" cy="369332"/>
          </a:xfrm>
          <a:prstGeom prst="rect">
            <a:avLst/>
          </a:prstGeom>
        </p:spPr>
        <p:txBody>
          <a:bodyPr wrap="none">
            <a:spAutoFit/>
          </a:bodyPr>
          <a:lstStyle/>
          <a:p>
            <a:pPr algn="ctr" fontAlgn="ctr"/>
            <a:r>
              <a:rPr lang="es-EC" b="1" dirty="0" smtClean="0"/>
              <a:t>Mortalidad</a:t>
            </a:r>
            <a:endParaRPr lang="es-EC" b="1" dirty="0"/>
          </a:p>
        </p:txBody>
      </p:sp>
      <p:graphicFrame>
        <p:nvGraphicFramePr>
          <p:cNvPr id="2" name="Tabla 1"/>
          <p:cNvGraphicFramePr>
            <a:graphicFrameLocks noGrp="1"/>
          </p:cNvGraphicFramePr>
          <p:nvPr>
            <p:extLst>
              <p:ext uri="{D42A27DB-BD31-4B8C-83A1-F6EECF244321}">
                <p14:modId xmlns:p14="http://schemas.microsoft.com/office/powerpoint/2010/main" val="675688434"/>
              </p:ext>
            </p:extLst>
          </p:nvPr>
        </p:nvGraphicFramePr>
        <p:xfrm>
          <a:off x="948055" y="1752010"/>
          <a:ext cx="10286999" cy="1456690"/>
        </p:xfrm>
        <a:graphic>
          <a:graphicData uri="http://schemas.openxmlformats.org/drawingml/2006/table">
            <a:tbl>
              <a:tblPr firstRow="1" firstCol="1" bandRow="1">
                <a:tableStyleId>{10A1B5D5-9B99-4C35-A422-299274C87663}</a:tableStyleId>
              </a:tblPr>
              <a:tblGrid>
                <a:gridCol w="2996213">
                  <a:extLst>
                    <a:ext uri="{9D8B030D-6E8A-4147-A177-3AD203B41FA5}">
                      <a16:colId xmlns:a16="http://schemas.microsoft.com/office/drawing/2014/main" val="1297847269"/>
                    </a:ext>
                  </a:extLst>
                </a:gridCol>
                <a:gridCol w="1081967">
                  <a:extLst>
                    <a:ext uri="{9D8B030D-6E8A-4147-A177-3AD203B41FA5}">
                      <a16:colId xmlns:a16="http://schemas.microsoft.com/office/drawing/2014/main" val="234045637"/>
                    </a:ext>
                  </a:extLst>
                </a:gridCol>
                <a:gridCol w="882218">
                  <a:extLst>
                    <a:ext uri="{9D8B030D-6E8A-4147-A177-3AD203B41FA5}">
                      <a16:colId xmlns:a16="http://schemas.microsoft.com/office/drawing/2014/main" val="4112230258"/>
                    </a:ext>
                  </a:extLst>
                </a:gridCol>
                <a:gridCol w="915509">
                  <a:extLst>
                    <a:ext uri="{9D8B030D-6E8A-4147-A177-3AD203B41FA5}">
                      <a16:colId xmlns:a16="http://schemas.microsoft.com/office/drawing/2014/main" val="1505155878"/>
                    </a:ext>
                  </a:extLst>
                </a:gridCol>
                <a:gridCol w="1115258">
                  <a:extLst>
                    <a:ext uri="{9D8B030D-6E8A-4147-A177-3AD203B41FA5}">
                      <a16:colId xmlns:a16="http://schemas.microsoft.com/office/drawing/2014/main" val="125382186"/>
                    </a:ext>
                  </a:extLst>
                </a:gridCol>
                <a:gridCol w="3295834">
                  <a:extLst>
                    <a:ext uri="{9D8B030D-6E8A-4147-A177-3AD203B41FA5}">
                      <a16:colId xmlns:a16="http://schemas.microsoft.com/office/drawing/2014/main" val="3223748412"/>
                    </a:ext>
                  </a:extLst>
                </a:gridCol>
              </a:tblGrid>
              <a:tr h="186690">
                <a:tc>
                  <a:txBody>
                    <a:bodyPr/>
                    <a:lstStyle/>
                    <a:p>
                      <a:pPr>
                        <a:spcAft>
                          <a:spcPts val="0"/>
                        </a:spcAft>
                      </a:pPr>
                      <a:r>
                        <a:rPr lang="es-EC" sz="1600" dirty="0">
                          <a:effectLst/>
                        </a:rPr>
                        <a:t>Lista de 99 causas</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RMSE</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MAE</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a:effectLst/>
                        </a:rPr>
                        <a:t>MASE</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a:effectLst/>
                        </a:rPr>
                        <a:t>MAPE</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a:effectLst/>
                        </a:rPr>
                        <a:t>Interpretación MAPE</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0518343"/>
                  </a:ext>
                </a:extLst>
              </a:tr>
              <a:tr h="352425">
                <a:tc>
                  <a:txBody>
                    <a:bodyPr/>
                    <a:lstStyle/>
                    <a:p>
                      <a:pPr>
                        <a:spcAft>
                          <a:spcPts val="0"/>
                        </a:spcAft>
                      </a:pPr>
                      <a:r>
                        <a:rPr lang="es-EC" sz="1600">
                          <a:effectLst/>
                        </a:rPr>
                        <a:t>Enfermedades isquémicas </a:t>
                      </a:r>
                      <a:endParaRPr lang="es-EC" sz="2400">
                        <a:effectLst/>
                      </a:endParaRPr>
                    </a:p>
                    <a:p>
                      <a:pPr>
                        <a:spcAft>
                          <a:spcPts val="0"/>
                        </a:spcAft>
                      </a:pPr>
                      <a:r>
                        <a:rPr lang="es-EC" sz="1600">
                          <a:effectLst/>
                        </a:rPr>
                        <a:t>del corazón</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6,92</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5,72</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0,51</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19,30%</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a:effectLst/>
                        </a:rPr>
                        <a:t>Buen pronóstico (entre 10% y 20%)</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8633138"/>
                  </a:ext>
                </a:extLst>
              </a:tr>
              <a:tr h="382905">
                <a:tc>
                  <a:txBody>
                    <a:bodyPr/>
                    <a:lstStyle/>
                    <a:p>
                      <a:pPr>
                        <a:spcAft>
                          <a:spcPts val="0"/>
                        </a:spcAft>
                      </a:pPr>
                      <a:r>
                        <a:rPr lang="es-EC" sz="1600">
                          <a:effectLst/>
                        </a:rPr>
                        <a:t>Diabetes Mellitus</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1,2</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1,1</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0,73</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3,80%</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a:effectLst/>
                        </a:rPr>
                        <a:t>Pronóstico altamente preciso &lt;10%</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2876466"/>
                  </a:ext>
                </a:extLst>
              </a:tr>
              <a:tr h="342265">
                <a:tc>
                  <a:txBody>
                    <a:bodyPr/>
                    <a:lstStyle/>
                    <a:p>
                      <a:pPr>
                        <a:spcAft>
                          <a:spcPts val="0"/>
                        </a:spcAft>
                      </a:pPr>
                      <a:r>
                        <a:rPr lang="es-EC" sz="1600">
                          <a:effectLst/>
                        </a:rPr>
                        <a:t>Enfermedades hipertensivas</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3,64</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2,03</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0,58</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5,70%</a:t>
                      </a:r>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Pronóstico altamente preciso &lt;10%</a:t>
                      </a:r>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100254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375123096"/>
              </p:ext>
            </p:extLst>
          </p:nvPr>
        </p:nvGraphicFramePr>
        <p:xfrm>
          <a:off x="3277597" y="3592025"/>
          <a:ext cx="8130632" cy="2356407"/>
        </p:xfrm>
        <a:graphic>
          <a:graphicData uri="http://schemas.openxmlformats.org/drawingml/2006/table">
            <a:tbl>
              <a:tblPr firstRow="1" firstCol="1" bandRow="1">
                <a:tableStyleId>{FABFCF23-3B69-468F-B69F-88F6DE6A72F2}</a:tableStyleId>
              </a:tblPr>
              <a:tblGrid>
                <a:gridCol w="1518669">
                  <a:extLst>
                    <a:ext uri="{9D8B030D-6E8A-4147-A177-3AD203B41FA5}">
                      <a16:colId xmlns:a16="http://schemas.microsoft.com/office/drawing/2014/main" val="3910041708"/>
                    </a:ext>
                  </a:extLst>
                </a:gridCol>
                <a:gridCol w="1558873">
                  <a:extLst>
                    <a:ext uri="{9D8B030D-6E8A-4147-A177-3AD203B41FA5}">
                      <a16:colId xmlns:a16="http://schemas.microsoft.com/office/drawing/2014/main" val="2246544472"/>
                    </a:ext>
                  </a:extLst>
                </a:gridCol>
                <a:gridCol w="1010618">
                  <a:extLst>
                    <a:ext uri="{9D8B030D-6E8A-4147-A177-3AD203B41FA5}">
                      <a16:colId xmlns:a16="http://schemas.microsoft.com/office/drawing/2014/main" val="2008397713"/>
                    </a:ext>
                  </a:extLst>
                </a:gridCol>
                <a:gridCol w="964015">
                  <a:extLst>
                    <a:ext uri="{9D8B030D-6E8A-4147-A177-3AD203B41FA5}">
                      <a16:colId xmlns:a16="http://schemas.microsoft.com/office/drawing/2014/main" val="2245841218"/>
                    </a:ext>
                  </a:extLst>
                </a:gridCol>
                <a:gridCol w="954879">
                  <a:extLst>
                    <a:ext uri="{9D8B030D-6E8A-4147-A177-3AD203B41FA5}">
                      <a16:colId xmlns:a16="http://schemas.microsoft.com/office/drawing/2014/main" val="4165529357"/>
                    </a:ext>
                  </a:extLst>
                </a:gridCol>
                <a:gridCol w="1061789">
                  <a:extLst>
                    <a:ext uri="{9D8B030D-6E8A-4147-A177-3AD203B41FA5}">
                      <a16:colId xmlns:a16="http://schemas.microsoft.com/office/drawing/2014/main" val="3423514916"/>
                    </a:ext>
                  </a:extLst>
                </a:gridCol>
                <a:gridCol w="1061789">
                  <a:extLst>
                    <a:ext uri="{9D8B030D-6E8A-4147-A177-3AD203B41FA5}">
                      <a16:colId xmlns:a16="http://schemas.microsoft.com/office/drawing/2014/main" val="3832065625"/>
                    </a:ext>
                  </a:extLst>
                </a:gridCol>
              </a:tblGrid>
              <a:tr h="404249">
                <a:tc>
                  <a:txBody>
                    <a:bodyPr/>
                    <a:lstStyle/>
                    <a:p>
                      <a:pPr>
                        <a:spcAft>
                          <a:spcPts val="0"/>
                        </a:spcAft>
                      </a:pPr>
                      <a:r>
                        <a:rPr lang="es-EC" sz="1400">
                          <a:effectLst/>
                        </a:rPr>
                        <a:t>Ecuación</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CausaCIE10</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Término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Valor</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StdErr</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valor t</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valor p</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6241884"/>
                  </a:ext>
                </a:extLst>
              </a:tr>
              <a:tr h="293370">
                <a:tc rowSpan="2">
                  <a:txBody>
                    <a:bodyPr/>
                    <a:lstStyle/>
                    <a:p>
                      <a:pPr>
                        <a:spcAft>
                          <a:spcPts val="0"/>
                        </a:spcAft>
                      </a:pPr>
                      <a:r>
                        <a:rPr lang="es-EC" sz="1400">
                          <a:effectLst/>
                        </a:rPr>
                        <a:t>Prevalencia = 9205,12*ln(Año) + -70003,1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es-EC" sz="1400">
                          <a:effectLst/>
                        </a:rPr>
                        <a:t>Enfermedades </a:t>
                      </a:r>
                      <a:endParaRPr lang="es-EC" sz="2000">
                        <a:effectLst/>
                      </a:endParaRPr>
                    </a:p>
                    <a:p>
                      <a:pPr>
                        <a:spcAft>
                          <a:spcPts val="0"/>
                        </a:spcAft>
                      </a:pPr>
                      <a:r>
                        <a:rPr lang="es-EC" sz="1400">
                          <a:effectLst/>
                        </a:rPr>
                        <a:t>isquémicas del </a:t>
                      </a:r>
                      <a:endParaRPr lang="es-EC" sz="2000">
                        <a:effectLst/>
                      </a:endParaRPr>
                    </a:p>
                    <a:p>
                      <a:pPr>
                        <a:spcAft>
                          <a:spcPts val="0"/>
                        </a:spcAft>
                      </a:pPr>
                      <a:r>
                        <a:rPr lang="es-EC" sz="1400">
                          <a:effectLst/>
                        </a:rPr>
                        <a:t>corazón</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ln(Año)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9205,12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997,753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9,22585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&lt; 0,0001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8567620"/>
                  </a:ext>
                </a:extLst>
              </a:tr>
              <a:tr h="369599">
                <a:tc vMerge="1">
                  <a:txBody>
                    <a:bodyPr/>
                    <a:lstStyle/>
                    <a:p>
                      <a:endParaRPr lang="es-EC"/>
                    </a:p>
                  </a:txBody>
                  <a:tcPr/>
                </a:tc>
                <a:tc vMerge="1">
                  <a:txBody>
                    <a:bodyPr/>
                    <a:lstStyle/>
                    <a:p>
                      <a:endParaRPr lang="es-EC"/>
                    </a:p>
                  </a:txBody>
                  <a:tcPr/>
                </a:tc>
                <a:tc>
                  <a:txBody>
                    <a:bodyPr/>
                    <a:lstStyle/>
                    <a:p>
                      <a:pPr>
                        <a:spcAft>
                          <a:spcPts val="0"/>
                        </a:spcAft>
                      </a:pPr>
                      <a:r>
                        <a:rPr lang="es-EC" sz="1400">
                          <a:effectLst/>
                        </a:rPr>
                        <a:t>Intercepto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-70003,1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7591,52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-9,22122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&lt; 0,0001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8035960"/>
                  </a:ext>
                </a:extLst>
              </a:tr>
              <a:tr h="279510">
                <a:tc rowSpan="2">
                  <a:txBody>
                    <a:bodyPr/>
                    <a:lstStyle/>
                    <a:p>
                      <a:pPr>
                        <a:spcAft>
                          <a:spcPts val="0"/>
                        </a:spcAft>
                      </a:pPr>
                      <a:r>
                        <a:rPr lang="es-EC" sz="1400">
                          <a:effectLst/>
                        </a:rPr>
                        <a:t>Prevalencia = -608,405*ln(Año) + 4658,39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es-EC" sz="1400" dirty="0">
                          <a:effectLst/>
                        </a:rPr>
                        <a:t>Diabetes </a:t>
                      </a:r>
                      <a:r>
                        <a:rPr lang="es-EC" sz="1400" dirty="0" err="1">
                          <a:effectLst/>
                        </a:rPr>
                        <a:t>Melli</a:t>
                      </a:r>
                      <a:r>
                        <a:rPr lang="es-EC" sz="1400" dirty="0">
                          <a:effectLst/>
                        </a:rPr>
                        <a:t>-tus</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ln(Año)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-608,405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198,26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-3,06873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0,0153775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6050813"/>
                  </a:ext>
                </a:extLst>
              </a:tr>
              <a:tr h="369599">
                <a:tc vMerge="1">
                  <a:txBody>
                    <a:bodyPr/>
                    <a:lstStyle/>
                    <a:p>
                      <a:endParaRPr lang="es-EC"/>
                    </a:p>
                  </a:txBody>
                  <a:tcPr/>
                </a:tc>
                <a:tc vMerge="1">
                  <a:txBody>
                    <a:bodyPr/>
                    <a:lstStyle/>
                    <a:p>
                      <a:endParaRPr lang="es-EC"/>
                    </a:p>
                  </a:txBody>
                  <a:tcPr/>
                </a:tc>
                <a:tc>
                  <a:txBody>
                    <a:bodyPr/>
                    <a:lstStyle/>
                    <a:p>
                      <a:pPr>
                        <a:spcAft>
                          <a:spcPts val="0"/>
                        </a:spcAft>
                      </a:pPr>
                      <a:r>
                        <a:rPr lang="es-EC" sz="1400">
                          <a:effectLst/>
                        </a:rPr>
                        <a:t>Intercepto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4658,39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1508,48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3,08813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0,0149319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9050469"/>
                  </a:ext>
                </a:extLst>
              </a:tr>
              <a:tr h="265650">
                <a:tc rowSpan="2">
                  <a:txBody>
                    <a:bodyPr/>
                    <a:lstStyle/>
                    <a:p>
                      <a:pPr>
                        <a:spcAft>
                          <a:spcPts val="0"/>
                        </a:spcAft>
                      </a:pPr>
                      <a:r>
                        <a:rPr lang="es-EC" sz="1400">
                          <a:effectLst/>
                        </a:rPr>
                        <a:t>Prevalencia = -3774,05*ln(Año) + 28743,2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es-EC" sz="1400">
                          <a:effectLst/>
                        </a:rPr>
                        <a:t>Enfermedades </a:t>
                      </a:r>
                      <a:endParaRPr lang="es-EC" sz="2000">
                        <a:effectLst/>
                      </a:endParaRPr>
                    </a:p>
                    <a:p>
                      <a:pPr>
                        <a:spcAft>
                          <a:spcPts val="0"/>
                        </a:spcAft>
                      </a:pPr>
                      <a:r>
                        <a:rPr lang="es-EC" sz="1400">
                          <a:effectLst/>
                        </a:rPr>
                        <a:t>hipertensivas</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ln(Año)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-3774,05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613,719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-6,14948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0,0002742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4389236"/>
                  </a:ext>
                </a:extLst>
              </a:tr>
              <a:tr h="369599">
                <a:tc vMerge="1">
                  <a:txBody>
                    <a:bodyPr/>
                    <a:lstStyle/>
                    <a:p>
                      <a:endParaRPr lang="es-EC"/>
                    </a:p>
                  </a:txBody>
                  <a:tcPr/>
                </a:tc>
                <a:tc vMerge="1">
                  <a:txBody>
                    <a:bodyPr/>
                    <a:lstStyle/>
                    <a:p>
                      <a:endParaRPr lang="es-EC"/>
                    </a:p>
                  </a:txBody>
                  <a:tcPr/>
                </a:tc>
                <a:tc>
                  <a:txBody>
                    <a:bodyPr/>
                    <a:lstStyle/>
                    <a:p>
                      <a:pPr>
                        <a:spcAft>
                          <a:spcPts val="0"/>
                        </a:spcAft>
                      </a:pPr>
                      <a:r>
                        <a:rPr lang="es-EC" sz="1400">
                          <a:effectLst/>
                        </a:rPr>
                        <a:t>intercepto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28743,2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4669,56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a:effectLst/>
                        </a:rPr>
                        <a:t>6,15545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C" sz="1400" dirty="0">
                          <a:effectLst/>
                        </a:rPr>
                        <a:t>0,0002724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3384240"/>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528998922"/>
              </p:ext>
            </p:extLst>
          </p:nvPr>
        </p:nvGraphicFramePr>
        <p:xfrm>
          <a:off x="948056" y="4770228"/>
          <a:ext cx="2121716" cy="542481"/>
        </p:xfrm>
        <a:graphic>
          <a:graphicData uri="http://schemas.openxmlformats.org/drawingml/2006/table">
            <a:tbl>
              <a:tblPr firstRow="1" firstCol="1" bandRow="1">
                <a:tableStyleId>{FABFCF23-3B69-468F-B69F-88F6DE6A72F2}</a:tableStyleId>
              </a:tblPr>
              <a:tblGrid>
                <a:gridCol w="1060409">
                  <a:extLst>
                    <a:ext uri="{9D8B030D-6E8A-4147-A177-3AD203B41FA5}">
                      <a16:colId xmlns:a16="http://schemas.microsoft.com/office/drawing/2014/main" val="3342306452"/>
                    </a:ext>
                  </a:extLst>
                </a:gridCol>
                <a:gridCol w="1061307">
                  <a:extLst>
                    <a:ext uri="{9D8B030D-6E8A-4147-A177-3AD203B41FA5}">
                      <a16:colId xmlns:a16="http://schemas.microsoft.com/office/drawing/2014/main" val="2230082967"/>
                    </a:ext>
                  </a:extLst>
                </a:gridCol>
              </a:tblGrid>
              <a:tr h="200025">
                <a:tc>
                  <a:txBody>
                    <a:bodyPr/>
                    <a:lstStyle/>
                    <a:p>
                      <a:pPr>
                        <a:lnSpc>
                          <a:spcPct val="107000"/>
                        </a:lnSpc>
                        <a:spcAft>
                          <a:spcPts val="0"/>
                        </a:spcAft>
                      </a:pPr>
                      <a:r>
                        <a:rPr lang="es-EC" sz="1100" dirty="0">
                          <a:effectLst/>
                        </a:rPr>
                        <a:t>R cuadrado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effectLst/>
                        </a:rPr>
                        <a:t>0,909904</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9270168"/>
                  </a:ext>
                </a:extLst>
              </a:tr>
              <a:tr h="200025">
                <a:tc>
                  <a:txBody>
                    <a:bodyPr/>
                    <a:lstStyle/>
                    <a:p>
                      <a:pPr>
                        <a:lnSpc>
                          <a:spcPct val="107000"/>
                        </a:lnSpc>
                        <a:spcAft>
                          <a:spcPts val="0"/>
                        </a:spcAft>
                      </a:pPr>
                      <a:r>
                        <a:rPr lang="es-EC" sz="1100">
                          <a:effectLst/>
                        </a:rPr>
                        <a:t>valor p </a:t>
                      </a:r>
                      <a:r>
                        <a:rPr lang="es-EC" sz="1000">
                          <a:effectLst/>
                        </a:rPr>
                        <a:t>(Significancia)</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effectLst/>
                        </a:rPr>
                        <a:t>&lt; 0,0001</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22449503"/>
                  </a:ext>
                </a:extLst>
              </a:tr>
            </a:tbl>
          </a:graphicData>
        </a:graphic>
      </p:graphicFrame>
      <p:sp>
        <p:nvSpPr>
          <p:cNvPr id="15" name="Rectángulo 14"/>
          <p:cNvSpPr/>
          <p:nvPr/>
        </p:nvSpPr>
        <p:spPr>
          <a:xfrm>
            <a:off x="6711043" y="1752009"/>
            <a:ext cx="1126671" cy="1481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10355463" y="3514602"/>
            <a:ext cx="1126671" cy="24338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6556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647020" y="-74477"/>
            <a:ext cx="9520237" cy="1058862"/>
          </a:xfrm>
        </p:spPr>
        <p:txBody>
          <a:bodyPr>
            <a:normAutofit/>
          </a:bodyPr>
          <a:lstStyle/>
          <a:p>
            <a:r>
              <a:rPr lang="es-EC" sz="2800" b="1" dirty="0" smtClean="0">
                <a:solidFill>
                  <a:srgbClr val="17375E"/>
                </a:solidFill>
                <a:latin typeface="Arial"/>
                <a:cs typeface="Arial"/>
              </a:rPr>
              <a:t>Evaluación</a:t>
            </a:r>
            <a:endParaRPr lang="es-EC" sz="2800"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513745" y="1263514"/>
            <a:ext cx="6105197" cy="369332"/>
          </a:xfrm>
          <a:prstGeom prst="rect">
            <a:avLst/>
          </a:prstGeom>
        </p:spPr>
        <p:txBody>
          <a:bodyPr wrap="none">
            <a:spAutoFit/>
          </a:bodyPr>
          <a:lstStyle/>
          <a:p>
            <a:r>
              <a:rPr lang="es-EC" i="1" dirty="0"/>
              <a:t>Pronóstico y evaluación de las principales causas de mortalidad </a:t>
            </a:r>
            <a:endParaRPr lang="es-EC" b="1" dirty="0"/>
          </a:p>
        </p:txBody>
      </p:sp>
      <p:graphicFrame>
        <p:nvGraphicFramePr>
          <p:cNvPr id="2" name="Tabla 1"/>
          <p:cNvGraphicFramePr>
            <a:graphicFrameLocks noGrp="1"/>
          </p:cNvGraphicFramePr>
          <p:nvPr>
            <p:extLst>
              <p:ext uri="{D42A27DB-BD31-4B8C-83A1-F6EECF244321}">
                <p14:modId xmlns:p14="http://schemas.microsoft.com/office/powerpoint/2010/main" val="311288589"/>
              </p:ext>
            </p:extLst>
          </p:nvPr>
        </p:nvGraphicFramePr>
        <p:xfrm>
          <a:off x="647024" y="1633790"/>
          <a:ext cx="11316375" cy="4239961"/>
        </p:xfrm>
        <a:graphic>
          <a:graphicData uri="http://schemas.openxmlformats.org/drawingml/2006/table">
            <a:tbl>
              <a:tblPr firstRow="1" firstCol="1" bandRow="1">
                <a:tableStyleId>{FABFCF23-3B69-468F-B69F-88F6DE6A72F2}</a:tableStyleId>
              </a:tblPr>
              <a:tblGrid>
                <a:gridCol w="1496433">
                  <a:extLst>
                    <a:ext uri="{9D8B030D-6E8A-4147-A177-3AD203B41FA5}">
                      <a16:colId xmlns:a16="http://schemas.microsoft.com/office/drawing/2014/main" val="3594216390"/>
                    </a:ext>
                  </a:extLst>
                </a:gridCol>
                <a:gridCol w="748849">
                  <a:extLst>
                    <a:ext uri="{9D8B030D-6E8A-4147-A177-3AD203B41FA5}">
                      <a16:colId xmlns:a16="http://schemas.microsoft.com/office/drawing/2014/main" val="1570374174"/>
                    </a:ext>
                  </a:extLst>
                </a:gridCol>
                <a:gridCol w="748849">
                  <a:extLst>
                    <a:ext uri="{9D8B030D-6E8A-4147-A177-3AD203B41FA5}">
                      <a16:colId xmlns:a16="http://schemas.microsoft.com/office/drawing/2014/main" val="1147208612"/>
                    </a:ext>
                  </a:extLst>
                </a:gridCol>
                <a:gridCol w="748849">
                  <a:extLst>
                    <a:ext uri="{9D8B030D-6E8A-4147-A177-3AD203B41FA5}">
                      <a16:colId xmlns:a16="http://schemas.microsoft.com/office/drawing/2014/main" val="541517179"/>
                    </a:ext>
                  </a:extLst>
                </a:gridCol>
                <a:gridCol w="748849">
                  <a:extLst>
                    <a:ext uri="{9D8B030D-6E8A-4147-A177-3AD203B41FA5}">
                      <a16:colId xmlns:a16="http://schemas.microsoft.com/office/drawing/2014/main" val="3536951383"/>
                    </a:ext>
                  </a:extLst>
                </a:gridCol>
                <a:gridCol w="748849">
                  <a:extLst>
                    <a:ext uri="{9D8B030D-6E8A-4147-A177-3AD203B41FA5}">
                      <a16:colId xmlns:a16="http://schemas.microsoft.com/office/drawing/2014/main" val="4267952606"/>
                    </a:ext>
                  </a:extLst>
                </a:gridCol>
                <a:gridCol w="748849">
                  <a:extLst>
                    <a:ext uri="{9D8B030D-6E8A-4147-A177-3AD203B41FA5}">
                      <a16:colId xmlns:a16="http://schemas.microsoft.com/office/drawing/2014/main" val="2060411580"/>
                    </a:ext>
                  </a:extLst>
                </a:gridCol>
                <a:gridCol w="748849">
                  <a:extLst>
                    <a:ext uri="{9D8B030D-6E8A-4147-A177-3AD203B41FA5}">
                      <a16:colId xmlns:a16="http://schemas.microsoft.com/office/drawing/2014/main" val="1468987909"/>
                    </a:ext>
                  </a:extLst>
                </a:gridCol>
                <a:gridCol w="748849">
                  <a:extLst>
                    <a:ext uri="{9D8B030D-6E8A-4147-A177-3AD203B41FA5}">
                      <a16:colId xmlns:a16="http://schemas.microsoft.com/office/drawing/2014/main" val="3641336667"/>
                    </a:ext>
                  </a:extLst>
                </a:gridCol>
                <a:gridCol w="874293">
                  <a:extLst>
                    <a:ext uri="{9D8B030D-6E8A-4147-A177-3AD203B41FA5}">
                      <a16:colId xmlns:a16="http://schemas.microsoft.com/office/drawing/2014/main" val="2708550040"/>
                    </a:ext>
                  </a:extLst>
                </a:gridCol>
                <a:gridCol w="874293">
                  <a:extLst>
                    <a:ext uri="{9D8B030D-6E8A-4147-A177-3AD203B41FA5}">
                      <a16:colId xmlns:a16="http://schemas.microsoft.com/office/drawing/2014/main" val="2823325437"/>
                    </a:ext>
                  </a:extLst>
                </a:gridCol>
                <a:gridCol w="951585">
                  <a:extLst>
                    <a:ext uri="{9D8B030D-6E8A-4147-A177-3AD203B41FA5}">
                      <a16:colId xmlns:a16="http://schemas.microsoft.com/office/drawing/2014/main" val="4224129171"/>
                    </a:ext>
                  </a:extLst>
                </a:gridCol>
                <a:gridCol w="1128979">
                  <a:extLst>
                    <a:ext uri="{9D8B030D-6E8A-4147-A177-3AD203B41FA5}">
                      <a16:colId xmlns:a16="http://schemas.microsoft.com/office/drawing/2014/main" val="2131391482"/>
                    </a:ext>
                  </a:extLst>
                </a:gridCol>
              </a:tblGrid>
              <a:tr h="200025">
                <a:tc>
                  <a:txBody>
                    <a:bodyPr/>
                    <a:lstStyle/>
                    <a:p>
                      <a:pPr>
                        <a:lnSpc>
                          <a:spcPct val="107000"/>
                        </a:lnSpc>
                        <a:spcAft>
                          <a:spcPts val="0"/>
                        </a:spcAft>
                      </a:pPr>
                      <a:r>
                        <a:rPr lang="es-EC" sz="1600">
                          <a:solidFill>
                            <a:schemeClr val="tx1"/>
                          </a:solidFill>
                          <a:effectLst/>
                        </a:rPr>
                        <a:t>R cuadrado</a:t>
                      </a:r>
                      <a:endParaRPr lang="es-EC"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noFill/>
                  </a:tcPr>
                </a:tc>
                <a:tc gridSpan="2">
                  <a:txBody>
                    <a:bodyPr/>
                    <a:lstStyle/>
                    <a:p>
                      <a:pPr>
                        <a:lnSpc>
                          <a:spcPct val="107000"/>
                        </a:lnSpc>
                        <a:spcAft>
                          <a:spcPts val="0"/>
                        </a:spcAft>
                      </a:pPr>
                      <a:r>
                        <a:rPr lang="es-EC" sz="1600">
                          <a:solidFill>
                            <a:schemeClr val="tx1"/>
                          </a:solidFill>
                          <a:effectLst/>
                        </a:rPr>
                        <a:t>0,909904</a:t>
                      </a:r>
                      <a:endParaRPr lang="es-EC"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noFill/>
                  </a:tcPr>
                </a:tc>
                <a:tc hMerge="1">
                  <a:txBody>
                    <a:bodyPr/>
                    <a:lstStyle/>
                    <a:p>
                      <a:endParaRPr lang="es-EC"/>
                    </a:p>
                  </a:txBody>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pPr>
                      <a:endParaRPr lang="es-EC" sz="24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509045417"/>
                  </a:ext>
                </a:extLst>
              </a:tr>
              <a:tr h="200025">
                <a:tc>
                  <a:txBody>
                    <a:bodyPr/>
                    <a:lstStyle/>
                    <a:p>
                      <a:pPr>
                        <a:lnSpc>
                          <a:spcPct val="107000"/>
                        </a:lnSpc>
                        <a:spcAft>
                          <a:spcPts val="0"/>
                        </a:spcAft>
                      </a:pPr>
                      <a:r>
                        <a:rPr lang="es-EC" sz="1600">
                          <a:effectLst/>
                        </a:rPr>
                        <a:t>valor p </a:t>
                      </a:r>
                      <a:r>
                        <a:rPr lang="es-EC" sz="1200">
                          <a:effectLst/>
                        </a:rPr>
                        <a:t>(Significancia)</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a:effectLst/>
                        </a:rPr>
                        <a:t>&lt; 0,0001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90680224"/>
                  </a:ext>
                </a:extLst>
              </a:tr>
              <a:tr h="200025">
                <a:tc>
                  <a:txBody>
                    <a:bodyPr/>
                    <a:lstStyle/>
                    <a:p>
                      <a:pPr>
                        <a:lnSpc>
                          <a:spcPct val="107000"/>
                        </a:lnSpc>
                        <a:spcAft>
                          <a:spcPts val="0"/>
                        </a:spcAft>
                      </a:pPr>
                      <a:r>
                        <a:rPr lang="es-EC" sz="1600" dirty="0" smtClean="0">
                          <a:effectLst/>
                        </a:rPr>
                        <a:t>Lista 99 causas</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r">
                        <a:lnSpc>
                          <a:spcPct val="107000"/>
                        </a:lnSpc>
                        <a:spcAft>
                          <a:spcPts val="0"/>
                        </a:spcAft>
                      </a:pPr>
                      <a:r>
                        <a:rPr lang="es-EC" sz="1600" b="1" dirty="0">
                          <a:effectLst/>
                        </a:rPr>
                        <a:t>2011</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2012</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2013</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2014</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2015</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2016</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2017</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2018</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2019</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gn="ctr">
                        <a:lnSpc>
                          <a:spcPct val="107000"/>
                        </a:lnSpc>
                        <a:spcAft>
                          <a:spcPts val="0"/>
                        </a:spcAft>
                      </a:pPr>
                      <a:r>
                        <a:rPr lang="es-EC" sz="1600" b="1" dirty="0">
                          <a:effectLst/>
                        </a:rPr>
                        <a:t>2020</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a:effectLst/>
                        </a:rPr>
                        <a:t>MAPE</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tc>
                  <a:txBody>
                    <a:bodyPr/>
                    <a:lstStyle/>
                    <a:p>
                      <a:pPr>
                        <a:lnSpc>
                          <a:spcPct val="107000"/>
                        </a:lnSpc>
                        <a:spcAft>
                          <a:spcPts val="0"/>
                        </a:spcAft>
                      </a:pPr>
                      <a:r>
                        <a:rPr lang="es-EC" sz="1600" b="1" dirty="0" err="1">
                          <a:effectLst/>
                        </a:rPr>
                        <a:t>Interpre-tación</a:t>
                      </a:r>
                      <a:r>
                        <a:rPr lang="es-EC" sz="1600" b="1" dirty="0">
                          <a:effectLst/>
                        </a:rPr>
                        <a:t> MAPE</a:t>
                      </a:r>
                      <a:endParaRPr lang="es-EC"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60000"/>
                        <a:lumOff val="40000"/>
                      </a:schemeClr>
                    </a:solidFill>
                  </a:tcPr>
                </a:tc>
                <a:extLst>
                  <a:ext uri="{0D108BD9-81ED-4DB2-BD59-A6C34878D82A}">
                    <a16:rowId xmlns:a16="http://schemas.microsoft.com/office/drawing/2014/main" val="3452668489"/>
                  </a:ext>
                </a:extLst>
              </a:tr>
              <a:tr h="200025">
                <a:tc>
                  <a:txBody>
                    <a:bodyPr/>
                    <a:lstStyle/>
                    <a:p>
                      <a:pPr>
                        <a:lnSpc>
                          <a:spcPct val="107000"/>
                        </a:lnSpc>
                        <a:spcAft>
                          <a:spcPts val="0"/>
                        </a:spcAft>
                      </a:pPr>
                      <a:r>
                        <a:rPr lang="es-EC" sz="1600">
                          <a:effectLst/>
                        </a:rPr>
                        <a:t>Enfermeda-des isqué-micas del </a:t>
                      </a:r>
                      <a:endParaRPr lang="es-EC" sz="2800">
                        <a:effectLst/>
                      </a:endParaRPr>
                    </a:p>
                    <a:p>
                      <a:pPr>
                        <a:lnSpc>
                          <a:spcPct val="107000"/>
                        </a:lnSpc>
                        <a:spcAft>
                          <a:spcPts val="0"/>
                        </a:spcAft>
                      </a:pPr>
                      <a:r>
                        <a:rPr lang="es-EC" sz="1600">
                          <a:effectLst/>
                        </a:rPr>
                        <a:t>corazón</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14,49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14,41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20,50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30,39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34,32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43,13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47,73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49,11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48,41</a:t>
                      </a:r>
                      <a:endParaRPr lang="es-EC" sz="2800">
                        <a:effectLst/>
                      </a:endParaRPr>
                    </a:p>
                    <a:p>
                      <a:pPr>
                        <a:lnSpc>
                          <a:spcPct val="107000"/>
                        </a:lnSpc>
                        <a:spcAft>
                          <a:spcPts val="0"/>
                        </a:spcAft>
                      </a:pPr>
                      <a:r>
                        <a:rPr lang="es-EC" sz="1600">
                          <a:effectLst/>
                        </a:rPr>
                        <a:t>±24,98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49,11</a:t>
                      </a:r>
                      <a:endParaRPr lang="es-EC" sz="2800">
                        <a:effectLst/>
                      </a:endParaRPr>
                    </a:p>
                    <a:p>
                      <a:pPr>
                        <a:lnSpc>
                          <a:spcPct val="107000"/>
                        </a:lnSpc>
                        <a:spcAft>
                          <a:spcPts val="0"/>
                        </a:spcAft>
                      </a:pPr>
                      <a:r>
                        <a:rPr lang="es-EC" sz="1600">
                          <a:effectLst/>
                        </a:rPr>
                        <a:t>±24,95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19,30%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Buen pronós-tico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0259310"/>
                  </a:ext>
                </a:extLst>
              </a:tr>
              <a:tr h="200025">
                <a:tc>
                  <a:txBody>
                    <a:bodyPr/>
                    <a:lstStyle/>
                    <a:p>
                      <a:pPr>
                        <a:lnSpc>
                          <a:spcPct val="107000"/>
                        </a:lnSpc>
                        <a:spcAft>
                          <a:spcPts val="0"/>
                        </a:spcAft>
                      </a:pPr>
                      <a:r>
                        <a:rPr lang="es-EC" sz="1600">
                          <a:effectLst/>
                        </a:rPr>
                        <a:t>Diabetes </a:t>
                      </a:r>
                      <a:endParaRPr lang="es-EC" sz="2800">
                        <a:effectLst/>
                      </a:endParaRPr>
                    </a:p>
                    <a:p>
                      <a:pPr>
                        <a:lnSpc>
                          <a:spcPct val="107000"/>
                        </a:lnSpc>
                        <a:spcAft>
                          <a:spcPts val="0"/>
                        </a:spcAft>
                      </a:pPr>
                      <a:r>
                        <a:rPr lang="es-EC" sz="1600">
                          <a:effectLst/>
                        </a:rPr>
                        <a:t>Mellitus</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30,61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30,52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30,96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28,67</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28,67</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29,73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29,34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26,95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28,99</a:t>
                      </a:r>
                      <a:endParaRPr lang="es-EC" sz="2800">
                        <a:effectLst/>
                      </a:endParaRPr>
                    </a:p>
                    <a:p>
                      <a:pPr>
                        <a:lnSpc>
                          <a:spcPct val="107000"/>
                        </a:lnSpc>
                        <a:spcAft>
                          <a:spcPts val="0"/>
                        </a:spcAft>
                      </a:pPr>
                      <a:r>
                        <a:rPr lang="es-EC" sz="1600">
                          <a:effectLst/>
                        </a:rPr>
                        <a:t>±2,3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28,16</a:t>
                      </a:r>
                      <a:endParaRPr lang="es-EC" sz="2800">
                        <a:effectLst/>
                      </a:endParaRPr>
                    </a:p>
                    <a:p>
                      <a:pPr>
                        <a:lnSpc>
                          <a:spcPct val="107000"/>
                        </a:lnSpc>
                        <a:spcAft>
                          <a:spcPts val="0"/>
                        </a:spcAft>
                      </a:pPr>
                      <a:r>
                        <a:rPr lang="es-EC" sz="1600">
                          <a:effectLst/>
                        </a:rPr>
                        <a:t>±2,08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3,80%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smtClean="0">
                          <a:effectLst/>
                        </a:rPr>
                        <a:t>Pronóstico altamente </a:t>
                      </a:r>
                      <a:r>
                        <a:rPr lang="es-EC" sz="1600" dirty="0">
                          <a:effectLst/>
                        </a:rPr>
                        <a:t>preciso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18320008"/>
                  </a:ext>
                </a:extLst>
              </a:tr>
              <a:tr h="200025">
                <a:tc>
                  <a:txBody>
                    <a:bodyPr/>
                    <a:lstStyle/>
                    <a:p>
                      <a:pPr>
                        <a:lnSpc>
                          <a:spcPct val="107000"/>
                        </a:lnSpc>
                        <a:spcAft>
                          <a:spcPts val="0"/>
                        </a:spcAft>
                      </a:pPr>
                      <a:r>
                        <a:rPr lang="es-EC" sz="1600">
                          <a:effectLst/>
                        </a:rPr>
                        <a:t>Enfermeda-des hiper-tensivas</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33,88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40,90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32,49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28,03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26,68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26,22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24,92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23,50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21,90</a:t>
                      </a:r>
                      <a:endParaRPr lang="es-EC" sz="2800">
                        <a:effectLst/>
                      </a:endParaRPr>
                    </a:p>
                    <a:p>
                      <a:pPr>
                        <a:lnSpc>
                          <a:spcPct val="107000"/>
                        </a:lnSpc>
                        <a:spcAft>
                          <a:spcPts val="0"/>
                        </a:spcAft>
                      </a:pPr>
                      <a:r>
                        <a:rPr lang="es-EC" sz="1600">
                          <a:effectLst/>
                        </a:rPr>
                        <a:t>±7,28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20,42</a:t>
                      </a:r>
                      <a:endParaRPr lang="es-EC" sz="2800">
                        <a:effectLst/>
                      </a:endParaRPr>
                    </a:p>
                    <a:p>
                      <a:pPr>
                        <a:lnSpc>
                          <a:spcPct val="107000"/>
                        </a:lnSpc>
                        <a:spcAft>
                          <a:spcPts val="0"/>
                        </a:spcAft>
                      </a:pPr>
                      <a:r>
                        <a:rPr lang="es-EC" sz="1600">
                          <a:effectLst/>
                        </a:rPr>
                        <a:t>±7,4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5,70%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smtClean="0">
                          <a:effectLst/>
                        </a:rPr>
                        <a:t>Pronóstico altamente </a:t>
                      </a:r>
                      <a:r>
                        <a:rPr lang="es-EC" sz="1600" dirty="0">
                          <a:effectLst/>
                        </a:rPr>
                        <a:t>preciso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05121564"/>
                  </a:ext>
                </a:extLst>
              </a:tr>
            </a:tbl>
          </a:graphicData>
        </a:graphic>
      </p:graphicFrame>
    </p:spTree>
    <p:extLst>
      <p:ext uri="{BB962C8B-B14F-4D97-AF65-F5344CB8AC3E}">
        <p14:creationId xmlns:p14="http://schemas.microsoft.com/office/powerpoint/2010/main" val="913585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47000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9305"/>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247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483734" y="-49210"/>
            <a:ext cx="9520237" cy="1058862"/>
          </a:xfrm>
        </p:spPr>
        <p:txBody>
          <a:bodyPr>
            <a:normAutofit/>
          </a:bodyPr>
          <a:lstStyle/>
          <a:p>
            <a:r>
              <a:rPr lang="es-EC" b="1" u="none" kern="1200" dirty="0" smtClean="0">
                <a:solidFill>
                  <a:srgbClr val="17375E"/>
                </a:solidFill>
                <a:latin typeface="Arial"/>
                <a:cs typeface="Arial"/>
              </a:rPr>
              <a:t> Conclusiones</a:t>
            </a:r>
            <a:endParaRPr lang="es-EC" b="1" u="none" kern="1200" dirty="0">
              <a:solidFill>
                <a:srgbClr val="17375E"/>
              </a:solidFill>
              <a:latin typeface="Arial"/>
              <a:cs typeface="Arial"/>
            </a:endParaRPr>
          </a:p>
        </p:txBody>
      </p:sp>
      <p:sp>
        <p:nvSpPr>
          <p:cNvPr id="20" name="TextBox 4"/>
          <p:cNvSpPr txBox="1"/>
          <p:nvPr/>
        </p:nvSpPr>
        <p:spPr>
          <a:xfrm>
            <a:off x="190499" y="1009652"/>
            <a:ext cx="11802112" cy="4924425"/>
          </a:xfrm>
          <a:prstGeom prst="rect">
            <a:avLst/>
          </a:prstGeom>
          <a:noFill/>
        </p:spPr>
        <p:txBody>
          <a:bodyPr wrap="square" rtlCol="0">
            <a:spAutoFit/>
          </a:bodyPr>
          <a:lstStyle/>
          <a:p>
            <a:pPr marL="285750" lvl="0" indent="-285750">
              <a:buFont typeface="Arial" panose="020B0604020202020204" pitchFamily="34" charset="0"/>
              <a:buChar char="•"/>
            </a:pPr>
            <a:endParaRPr lang="es-ES" sz="2000" dirty="0" smtClean="0"/>
          </a:p>
          <a:p>
            <a:pPr marL="285750" lvl="0" indent="-285750">
              <a:buFont typeface="Arial" panose="020B0604020202020204" pitchFamily="34" charset="0"/>
              <a:buChar char="•"/>
            </a:pPr>
            <a:r>
              <a:rPr lang="es-EC" sz="2100" dirty="0">
                <a:latin typeface="Arial" panose="020B0604020202020204" pitchFamily="34" charset="0"/>
                <a:cs typeface="Arial" panose="020B0604020202020204" pitchFamily="34" charset="0"/>
              </a:rPr>
              <a:t>De acuerdo a </a:t>
            </a:r>
            <a:r>
              <a:rPr lang="es-EC" sz="2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diferentes investigaciones las series temporales</a:t>
            </a:r>
            <a:r>
              <a:rPr lang="es-EC" sz="2100" dirty="0" smtClean="0">
                <a:latin typeface="Arial" panose="020B0604020202020204" pitchFamily="34" charset="0"/>
                <a:cs typeface="Arial" panose="020B0604020202020204" pitchFamily="34" charset="0"/>
              </a:rPr>
              <a:t> </a:t>
            </a:r>
            <a:r>
              <a:rPr lang="es-EC" sz="2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han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sido de gran apoyo en el área de la salud</a:t>
            </a:r>
            <a:r>
              <a:rPr lang="es-EC" sz="2100" dirty="0">
                <a:latin typeface="Arial" panose="020B0604020202020204" pitchFamily="34" charset="0"/>
                <a:cs typeface="Arial" panose="020B0604020202020204" pitchFamily="34" charset="0"/>
              </a:rPr>
              <a:t>, ya </a:t>
            </a:r>
            <a:r>
              <a:rPr lang="es-EC" sz="2100" dirty="0" smtClean="0">
                <a:latin typeface="Arial" panose="020B0604020202020204" pitchFamily="34" charset="0"/>
                <a:cs typeface="Arial" panose="020B0604020202020204" pitchFamily="34" charset="0"/>
              </a:rPr>
              <a:t>que </a:t>
            </a:r>
            <a:r>
              <a:rPr lang="es-EC" sz="2100" dirty="0">
                <a:latin typeface="Arial" panose="020B0604020202020204" pitchFamily="34" charset="0"/>
                <a:cs typeface="Arial" panose="020B0604020202020204" pitchFamily="34" charset="0"/>
              </a:rPr>
              <a:t>han permitido múltiples estudios sobre el diagnóstico y tratamiento de enfermedades, p</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ermitiendo </a:t>
            </a:r>
            <a:r>
              <a:rPr lang="es-EC" sz="2100" dirty="0">
                <a:latin typeface="Arial" panose="020B0604020202020204" pitchFamily="34" charset="0"/>
                <a:cs typeface="Arial" panose="020B0604020202020204" pitchFamily="34" charset="0"/>
              </a:rPr>
              <a:t>el análisis de los datos médicos y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predicciones de gran precisión</a:t>
            </a:r>
            <a:r>
              <a:rPr lang="es-EC" sz="2100" dirty="0">
                <a:latin typeface="Arial" panose="020B0604020202020204" pitchFamily="34" charset="0"/>
                <a:cs typeface="Arial" panose="020B0604020202020204" pitchFamily="34" charset="0"/>
              </a:rPr>
              <a:t> que han cobrado una mayor notoriedad. </a:t>
            </a:r>
            <a:endParaRPr lang="es-EC" sz="21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s-EC" sz="21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divulgación de información oficial fue de mucha utilidad </a:t>
            </a:r>
            <a:r>
              <a:rPr lang="es-EC" sz="2100" dirty="0">
                <a:latin typeface="Arial" panose="020B0604020202020204" pitchFamily="34" charset="0"/>
                <a:cs typeface="Arial" panose="020B0604020202020204" pitchFamily="34" charset="0"/>
              </a:rPr>
              <a:t>para el desarrollo del presente caso de estudio, ya que a través de los datos proporcionados del INEC se pudo recolectar los archivos del periodo 2011-2018 necesarios para el desarrollo del proyecto. </a:t>
            </a:r>
            <a:endParaRPr lang="es-EC" sz="21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s-EC" sz="21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2100" dirty="0">
                <a:latin typeface="Arial" panose="020B0604020202020204" pitchFamily="34" charset="0"/>
                <a:cs typeface="Arial" panose="020B0604020202020204" pitchFamily="34" charset="0"/>
              </a:rPr>
              <a:t>Para realizar el </a:t>
            </a:r>
            <a:r>
              <a:rPr lang="es-EC"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ETL</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100" dirty="0">
                <a:latin typeface="Arial" panose="020B0604020202020204" pitchFamily="34" charset="0"/>
                <a:cs typeface="Arial" panose="020B0604020202020204" pitchFamily="34" charset="0"/>
              </a:rPr>
              <a:t>es necesario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verificar las inconsistencias de los campos y registros, y así poder determinar si se promedian o eliminan los valores fuera de rango o nulos. </a:t>
            </a:r>
            <a:r>
              <a:rPr lang="es-EC" sz="2100" dirty="0">
                <a:latin typeface="Arial" panose="020B0604020202020204" pitchFamily="34" charset="0"/>
                <a:cs typeface="Arial" panose="020B0604020202020204" pitchFamily="34" charset="0"/>
              </a:rPr>
              <a:t>La herramienta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Tableau Prep </a:t>
            </a:r>
            <a:r>
              <a:rPr lang="es-EC" sz="2100" dirty="0">
                <a:latin typeface="Arial" panose="020B0604020202020204" pitchFamily="34" charset="0"/>
                <a:cs typeface="Arial" panose="020B0604020202020204" pitchFamily="34" charset="0"/>
              </a:rPr>
              <a:t>fue seleccionada para el proceso de ETL, bajo los criterios de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acceso libre, procesamiento veloz de datos en memoria, estadísticas de rápida visualización, conexión a múltiples fuentes de datos y archivos. </a:t>
            </a: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14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483734" y="-49210"/>
            <a:ext cx="9520237" cy="1058862"/>
          </a:xfrm>
        </p:spPr>
        <p:txBody>
          <a:bodyPr>
            <a:normAutofit/>
          </a:bodyPr>
          <a:lstStyle/>
          <a:p>
            <a:r>
              <a:rPr lang="es-EC" b="1" u="none" kern="1200" dirty="0" smtClean="0">
                <a:solidFill>
                  <a:srgbClr val="17375E"/>
                </a:solidFill>
                <a:latin typeface="Arial"/>
                <a:cs typeface="Arial"/>
              </a:rPr>
              <a:t> Conclusiones</a:t>
            </a:r>
            <a:endParaRPr lang="es-EC" b="1" u="none" kern="1200" dirty="0">
              <a:solidFill>
                <a:srgbClr val="17375E"/>
              </a:solidFill>
              <a:latin typeface="Arial"/>
              <a:cs typeface="Arial"/>
            </a:endParaRPr>
          </a:p>
        </p:txBody>
      </p:sp>
      <p:sp>
        <p:nvSpPr>
          <p:cNvPr id="20" name="TextBox 4"/>
          <p:cNvSpPr txBox="1"/>
          <p:nvPr/>
        </p:nvSpPr>
        <p:spPr>
          <a:xfrm>
            <a:off x="190499" y="1009652"/>
            <a:ext cx="11802112" cy="4878259"/>
          </a:xfrm>
          <a:prstGeom prst="rect">
            <a:avLst/>
          </a:prstGeom>
          <a:noFill/>
        </p:spPr>
        <p:txBody>
          <a:bodyPr wrap="square" rtlCol="0">
            <a:spAutoFit/>
          </a:bodyPr>
          <a:lstStyle/>
          <a:p>
            <a:pPr marL="285750" lvl="0" indent="-285750">
              <a:buFont typeface="Arial" panose="020B0604020202020204" pitchFamily="34" charset="0"/>
              <a:buChar char="•"/>
            </a:pPr>
            <a:endParaRPr lang="es-ES" sz="2000" dirty="0" smtClean="0"/>
          </a:p>
          <a:p>
            <a:pPr marL="285750" lvl="0" indent="-285750">
              <a:buFont typeface="Arial" panose="020B0604020202020204" pitchFamily="34" charset="0"/>
              <a:buChar char="•"/>
            </a:pPr>
            <a:r>
              <a:rPr lang="es-EC" sz="2100" dirty="0" smtClean="0">
                <a:latin typeface="Arial" panose="020B0604020202020204" pitchFamily="34" charset="0"/>
                <a:cs typeface="Arial" panose="020B0604020202020204" pitchFamily="34" charset="0"/>
              </a:rPr>
              <a:t>La </a:t>
            </a:r>
            <a:r>
              <a:rPr lang="es-EC" sz="2100" dirty="0">
                <a:latin typeface="Arial" panose="020B0604020202020204" pitchFamily="34" charset="0"/>
                <a:cs typeface="Arial" panose="020B0604020202020204" pitchFamily="34" charset="0"/>
              </a:rPr>
              <a:t>plataforma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Tableau Public </a:t>
            </a:r>
            <a:r>
              <a:rPr lang="es-EC" sz="2100" dirty="0">
                <a:latin typeface="Arial" panose="020B0604020202020204" pitchFamily="34" charset="0"/>
                <a:cs typeface="Arial" panose="020B0604020202020204" pitchFamily="34" charset="0"/>
              </a:rPr>
              <a:t>de uso gratuito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permitió</a:t>
            </a:r>
            <a:r>
              <a:rPr lang="es-EC" sz="2100" dirty="0">
                <a:latin typeface="Arial" panose="020B0604020202020204" pitchFamily="34" charset="0"/>
                <a:cs typeface="Arial" panose="020B0604020202020204" pitchFamily="34" charset="0"/>
              </a:rPr>
              <a:t> incorporar todos los datos depurados para el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diseño y generación del modelo </a:t>
            </a:r>
            <a:r>
              <a:rPr lang="es-EC" sz="2100" dirty="0">
                <a:latin typeface="Arial" panose="020B0604020202020204" pitchFamily="34" charset="0"/>
                <a:cs typeface="Arial" panose="020B0604020202020204" pitchFamily="34" charset="0"/>
              </a:rPr>
              <a:t>de series temporales ya que internamente hace uso del lenguaje R y ofrece un adecuado procesamiento de los datos</a:t>
            </a:r>
            <a:r>
              <a:rPr lang="es-EC" sz="2100" dirty="0" smtClean="0">
                <a:latin typeface="Arial" panose="020B0604020202020204" pitchFamily="34" charset="0"/>
                <a:cs typeface="Arial" panose="020B0604020202020204" pitchFamily="34" charset="0"/>
              </a:rPr>
              <a:t>.</a:t>
            </a:r>
          </a:p>
          <a:p>
            <a:pPr lvl="0"/>
            <a:r>
              <a:rPr lang="es-EC" sz="2100" dirty="0" smtClean="0">
                <a:latin typeface="Arial" panose="020B0604020202020204" pitchFamily="34" charset="0"/>
                <a:cs typeface="Arial" panose="020B0604020202020204" pitchFamily="34" charset="0"/>
              </a:rPr>
              <a:t> </a:t>
            </a:r>
            <a:endParaRPr lang="es-EC" sz="21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2100" dirty="0">
                <a:latin typeface="Arial" panose="020B0604020202020204" pitchFamily="34" charset="0"/>
                <a:cs typeface="Arial" panose="020B0604020202020204" pitchFamily="34" charset="0"/>
              </a:rPr>
              <a:t>Con referencia a la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del pronóstico </a:t>
            </a:r>
            <a:r>
              <a:rPr lang="es-EC" sz="2100" dirty="0">
                <a:latin typeface="Arial" panose="020B0604020202020204" pitchFamily="34" charset="0"/>
                <a:cs typeface="Arial" panose="020B0604020202020204" pitchFamily="34" charset="0"/>
              </a:rPr>
              <a:t>de los modelos que hicieron uso del método estacional de Holt-Winters, se obtuvo una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prevalencia anual aceptable y un apropiado Error Porcentual Absoluto Medio (MAPE) inferior al </a:t>
            </a:r>
            <a:r>
              <a:rPr lang="es-EC" sz="2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19,30</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2100" dirty="0">
                <a:latin typeface="Arial" panose="020B0604020202020204" pitchFamily="34" charset="0"/>
                <a:cs typeface="Arial" panose="020B0604020202020204" pitchFamily="34" charset="0"/>
              </a:rPr>
              <a:t>; pese a que existen algunas métricas de evaluación se considera el MAPE como el más apropiado</a:t>
            </a:r>
            <a:r>
              <a:rPr lang="es-EC" sz="21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s-EC" sz="21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2100" dirty="0">
                <a:latin typeface="Arial" panose="020B0604020202020204" pitchFamily="34" charset="0"/>
                <a:cs typeface="Arial" panose="020B0604020202020204" pitchFamily="34" charset="0"/>
              </a:rPr>
              <a:t>Se pudo determinar que los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modelos de series temporales elaborados para la morbilidad y la mortalidad permitieron determinan el comportamiento de la morbimortalidad </a:t>
            </a:r>
            <a:r>
              <a:rPr lang="es-EC" sz="2100" dirty="0">
                <a:latin typeface="Arial" panose="020B0604020202020204" pitchFamily="34" charset="0"/>
                <a:cs typeface="Arial" panose="020B0604020202020204" pitchFamily="34" charset="0"/>
              </a:rPr>
              <a:t>del adulto mayor ecuatoriano.</a:t>
            </a:r>
          </a:p>
          <a:p>
            <a:pPr marL="285750" lvl="0" indent="-285750">
              <a:buFont typeface="Arial" panose="020B0604020202020204" pitchFamily="34" charset="0"/>
              <a:buChar char="•"/>
            </a:pPr>
            <a:endParaRPr lang="es-EC" sz="2100" dirty="0">
              <a:latin typeface="Arial" panose="020B0604020202020204" pitchFamily="34" charset="0"/>
              <a:cs typeface="Arial" panose="020B0604020202020204" pitchFamily="34" charset="0"/>
            </a:endParaRPr>
          </a:p>
          <a:p>
            <a:pPr marL="342900" indent="-342900">
              <a:buClr>
                <a:schemeClr val="accent6">
                  <a:lumMod val="75000"/>
                </a:schemeClr>
              </a:buClr>
              <a:buFont typeface="Arial" panose="020B0604020202020204" pitchFamily="34" charset="0"/>
              <a:buChar char="•"/>
            </a:pPr>
            <a:endParaRPr lang="es-EC" kern="0" dirty="0">
              <a:solidFill>
                <a:schemeClr val="tx1">
                  <a:lumMod val="50000"/>
                  <a:lumOff val="50000"/>
                </a:schemeClr>
              </a:solidFill>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29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516392" y="-43307"/>
            <a:ext cx="9520237" cy="1058862"/>
          </a:xfrm>
        </p:spPr>
        <p:txBody>
          <a:bodyPr>
            <a:normAutofit/>
          </a:bodyPr>
          <a:lstStyle/>
          <a:p>
            <a:r>
              <a:rPr lang="es-EC" b="1" u="none" kern="1200" dirty="0" smtClean="0">
                <a:solidFill>
                  <a:srgbClr val="17375E"/>
                </a:solidFill>
                <a:latin typeface="Arial"/>
                <a:cs typeface="Arial"/>
              </a:rPr>
              <a:t> Recomendaciones</a:t>
            </a:r>
            <a:endParaRPr lang="es-EC" b="1" u="none" kern="1200" dirty="0">
              <a:solidFill>
                <a:srgbClr val="17375E"/>
              </a:solidFill>
              <a:latin typeface="Arial"/>
              <a:cs typeface="Arial"/>
            </a:endParaRPr>
          </a:p>
        </p:txBody>
      </p:sp>
      <p:sp>
        <p:nvSpPr>
          <p:cNvPr id="20" name="TextBox 4"/>
          <p:cNvSpPr txBox="1"/>
          <p:nvPr/>
        </p:nvSpPr>
        <p:spPr>
          <a:xfrm>
            <a:off x="161289" y="1224284"/>
            <a:ext cx="11802112" cy="4939814"/>
          </a:xfrm>
          <a:prstGeom prst="rect">
            <a:avLst/>
          </a:prstGeom>
          <a:noFill/>
        </p:spPr>
        <p:txBody>
          <a:bodyPr wrap="square" rtlCol="0">
            <a:spAutoFit/>
          </a:bodyPr>
          <a:lstStyle/>
          <a:p>
            <a:pPr marL="285750" indent="-285750">
              <a:buFont typeface="Arial" panose="020B0604020202020204" pitchFamily="34" charset="0"/>
              <a:buChar char="•"/>
            </a:pPr>
            <a:r>
              <a:rPr lang="es-EC" sz="2100" dirty="0" smtClean="0">
                <a:latin typeface="Arial" panose="020B0604020202020204" pitchFamily="34" charset="0"/>
                <a:cs typeface="Arial" panose="020B0604020202020204" pitchFamily="34" charset="0"/>
              </a:rPr>
              <a:t>Al </a:t>
            </a:r>
            <a:r>
              <a:rPr lang="es-EC" sz="2100" dirty="0">
                <a:latin typeface="Arial" panose="020B0604020202020204" pitchFamily="34" charset="0"/>
                <a:cs typeface="Arial" panose="020B0604020202020204" pitchFamily="34" charset="0"/>
              </a:rPr>
              <a:t>momento de realizar la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inicial de literatura </a:t>
            </a:r>
            <a:r>
              <a:rPr lang="es-EC" sz="2100" dirty="0">
                <a:latin typeface="Arial" panose="020B0604020202020204" pitchFamily="34" charset="0"/>
                <a:cs typeface="Arial" panose="020B0604020202020204" pitchFamily="34" charset="0"/>
              </a:rPr>
              <a:t>se recomienda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seguir el proceso respectiv</a:t>
            </a:r>
            <a:r>
              <a:rPr lang="es-EC" sz="2100" dirty="0">
                <a:latin typeface="Arial" panose="020B0604020202020204" pitchFamily="34" charset="0"/>
                <a:cs typeface="Arial" panose="020B0604020202020204" pitchFamily="34" charset="0"/>
              </a:rPr>
              <a:t>o, para obtener una adecuada cadena de búsqueda y en consecuencia artículos que proporcionen </a:t>
            </a:r>
            <a:r>
              <a:rPr lang="es-EC" sz="2100" b="1" dirty="0">
                <a:latin typeface="Arial" panose="020B0604020202020204" pitchFamily="34" charset="0"/>
                <a:cs typeface="Arial" panose="020B0604020202020204" pitchFamily="34" charset="0"/>
              </a:rPr>
              <a:t>información relevante </a:t>
            </a:r>
            <a:r>
              <a:rPr lang="es-EC" sz="2100" dirty="0">
                <a:latin typeface="Arial" panose="020B0604020202020204" pitchFamily="34" charset="0"/>
                <a:cs typeface="Arial" panose="020B0604020202020204" pitchFamily="34" charset="0"/>
              </a:rPr>
              <a:t>del tema. </a:t>
            </a:r>
            <a:endParaRPr lang="es-EC" sz="2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C"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2100" dirty="0">
                <a:latin typeface="Arial" panose="020B0604020202020204" pitchFamily="34" charset="0"/>
                <a:cs typeface="Arial" panose="020B0604020202020204" pitchFamily="34" charset="0"/>
              </a:rPr>
              <a:t>En la fase de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comprensión de los datos, es recomendable tener presente el formato o extensión </a:t>
            </a:r>
            <a:r>
              <a:rPr lang="es-EC" sz="2100" dirty="0">
                <a:latin typeface="Arial" panose="020B0604020202020204" pitchFamily="34" charset="0"/>
                <a:cs typeface="Arial" panose="020B0604020202020204" pitchFamily="34" charset="0"/>
              </a:rPr>
              <a:t>que posee la información recolectada para poder determinar la mejor herramienta</a:t>
            </a:r>
            <a:r>
              <a:rPr lang="es-EC" sz="21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EC"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2100" dirty="0">
                <a:latin typeface="Arial" panose="020B0604020202020204" pitchFamily="34" charset="0"/>
                <a:cs typeface="Arial" panose="020B0604020202020204" pitchFamily="34" charset="0"/>
              </a:rPr>
              <a:t>Se sugiere que, al presente estudio, se pueden aplicar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otros métodos de análisis y pronósticos tales como Fuzzy, Naive, CUmulative SUM (CUSUM), el Early Aberration Reporting System (EARS), Box-Jenkins o el promedio móvil integrado autorregresivo (ARIMA), </a:t>
            </a:r>
            <a:r>
              <a:rPr lang="es-EC" sz="2100" dirty="0">
                <a:latin typeface="Arial" panose="020B0604020202020204" pitchFamily="34" charset="0"/>
                <a:cs typeface="Arial" panose="020B0604020202020204" pitchFamily="34" charset="0"/>
              </a:rPr>
              <a:t>haciendo uso de las herramientas y métricas que se adapten mejor a estos métodos</a:t>
            </a:r>
            <a:r>
              <a:rPr lang="es-EC" sz="21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EC"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2100" dirty="0">
                <a:latin typeface="Arial" panose="020B0604020202020204" pitchFamily="34" charset="0"/>
                <a:cs typeface="Arial" panose="020B0604020202020204" pitchFamily="34" charset="0"/>
              </a:rPr>
              <a:t>Se propone que la información obtenida en este estudio pueda </a:t>
            </a:r>
            <a:r>
              <a:rPr lang="es-EC"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 utilizada por instituciones públicas, privadas, individuos y profesionales de la salud para evaluar posibles riesgos, y tomar medidas preventivas o establecer políticas respecto a este sector vulnerable.</a:t>
            </a:r>
            <a:endParaRPr lang="es-ES"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8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20330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9305"/>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021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51572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9305"/>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377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6" name="object 16"/>
          <p:cNvSpPr/>
          <p:nvPr/>
        </p:nvSpPr>
        <p:spPr>
          <a:xfrm>
            <a:off x="8763000" y="196184"/>
            <a:ext cx="1739900" cy="4597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pic>
        <p:nvPicPr>
          <p:cNvPr id="1026" name="Picture 2" descr="Image result for exasol"/>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t="27310" b="34290"/>
          <a:stretch/>
        </p:blipFill>
        <p:spPr bwMode="auto">
          <a:xfrm>
            <a:off x="10676289" y="196184"/>
            <a:ext cx="1142206" cy="4386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033" y="27542"/>
            <a:ext cx="12183110" cy="6855858"/>
          </a:xfrm>
          <a:prstGeom prst="rect">
            <a:avLst/>
          </a:prstGeom>
        </p:spPr>
      </p:pic>
      <p:sp>
        <p:nvSpPr>
          <p:cNvPr id="14" name="Title 3"/>
          <p:cNvSpPr txBox="1">
            <a:spLocks/>
          </p:cNvSpPr>
          <p:nvPr/>
        </p:nvSpPr>
        <p:spPr>
          <a:xfrm>
            <a:off x="5320352" y="4174626"/>
            <a:ext cx="1828800" cy="830997"/>
          </a:xfrm>
          <a:prstGeom prst="rect">
            <a:avLst/>
          </a:prstGeom>
        </p:spPr>
        <p:txBody>
          <a:bodyPr wrap="square" lIns="0" tIns="0" rIns="0" bIns="0">
            <a:spAutoFit/>
          </a:bodyPr>
          <a:lstStyle>
            <a:lvl1pPr>
              <a:defRPr sz="2400" b="0" i="0" u="sng">
                <a:solidFill>
                  <a:schemeClr val="tx1"/>
                </a:solidFill>
                <a:latin typeface="Century Gothic"/>
                <a:ea typeface="+mj-ea"/>
                <a:cs typeface="Century Gothic"/>
              </a:defRPr>
            </a:lvl1pPr>
          </a:lstStyle>
          <a:p>
            <a:r>
              <a:rPr lang="en-US" sz="5400" u="none" dirty="0">
                <a:solidFill>
                  <a:srgbClr val="1F447D"/>
                </a:solidFill>
                <a:latin typeface="Gill Sans Std" pitchFamily="34" charset="0"/>
                <a:ea typeface="ＭＳ Ｐゴシック" charset="-128"/>
                <a:cs typeface="Gill Sans Std" pitchFamily="34" charset="0"/>
              </a:rPr>
              <a:t>Demo</a:t>
            </a:r>
          </a:p>
        </p:txBody>
      </p:sp>
      <p:pic>
        <p:nvPicPr>
          <p:cNvPr id="5122" name="Picture 2" descr="Free Data Visualization Software | Tableau Public"/>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24827" y="823353"/>
            <a:ext cx="64198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040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617775" y="659358"/>
            <a:ext cx="7841897" cy="710213"/>
          </a:xfrm>
        </p:spPr>
        <p:txBody>
          <a:bodyPr/>
          <a:lstStyle/>
          <a:p>
            <a:r>
              <a:rPr lang="en-US" sz="3600" u="none" dirty="0" smtClean="0"/>
              <a:t>¿Preguntas?</a:t>
            </a:r>
            <a:endParaRPr lang="es-EC" sz="3600" u="none" dirty="0"/>
          </a:p>
        </p:txBody>
      </p:sp>
      <p:pic>
        <p:nvPicPr>
          <p:cNvPr id="6146" name="Picture 2" descr="10 preguntas por Jason Kenney | NUESTRA GENERACIÓ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729" y="1014464"/>
            <a:ext cx="7424999"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82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52999" y="2815704"/>
            <a:ext cx="7841897" cy="710213"/>
          </a:xfrm>
        </p:spPr>
        <p:txBody>
          <a:bodyPr/>
          <a:lstStyle/>
          <a:p>
            <a:pPr algn="ctr"/>
            <a:r>
              <a:rPr lang="en-US" sz="3600" u="none" dirty="0" smtClean="0"/>
              <a:t>Gracias</a:t>
            </a:r>
            <a:endParaRPr lang="es-EC" sz="3600" u="none" dirty="0"/>
          </a:p>
        </p:txBody>
      </p:sp>
    </p:spTree>
    <p:extLst>
      <p:ext uri="{BB962C8B-B14F-4D97-AF65-F5344CB8AC3E}">
        <p14:creationId xmlns:p14="http://schemas.microsoft.com/office/powerpoint/2010/main" val="274863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7486">
              <a:srgbClr val="FDFDFD"/>
            </a:gs>
            <a:gs pos="85800">
              <a:schemeClr val="bg1"/>
            </a:gs>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8" name="Grupo 7"/>
          <p:cNvGrpSpPr/>
          <p:nvPr/>
        </p:nvGrpSpPr>
        <p:grpSpPr>
          <a:xfrm flipV="1">
            <a:off x="475827" y="-6349"/>
            <a:ext cx="11240347" cy="6870700"/>
            <a:chOff x="0" y="0"/>
            <a:chExt cx="8430807" cy="5153025"/>
          </a:xfrm>
        </p:grpSpPr>
        <p:sp>
          <p:nvSpPr>
            <p:cNvPr id="9" name="Cuadro de texto 303"/>
            <p:cNvSpPr txBox="1">
              <a:spLocks noChangeArrowheads="1"/>
            </p:cNvSpPr>
            <p:nvPr/>
          </p:nvSpPr>
          <p:spPr bwMode="auto">
            <a:xfrm>
              <a:off x="4465123" y="4085111"/>
              <a:ext cx="1192727"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Enfermedades</a:t>
              </a:r>
              <a:endParaRPr lang="es-EC" sz="1400" dirty="0">
                <a:latin typeface="Times New Roman" panose="02020603050405020304" pitchFamily="18" charset="0"/>
                <a:ea typeface="Times New Roman" panose="02020603050405020304" pitchFamily="18" charset="0"/>
              </a:endParaRPr>
            </a:p>
          </p:txBody>
        </p:sp>
        <p:sp>
          <p:nvSpPr>
            <p:cNvPr id="10" name="Cuadro de texto 304"/>
            <p:cNvSpPr txBox="1">
              <a:spLocks noChangeArrowheads="1"/>
            </p:cNvSpPr>
            <p:nvPr/>
          </p:nvSpPr>
          <p:spPr bwMode="auto">
            <a:xfrm>
              <a:off x="3075510" y="1966596"/>
              <a:ext cx="1400950" cy="53340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Incremento en la demanda – sector público</a:t>
              </a:r>
              <a:endParaRPr lang="es-EC" sz="1400">
                <a:latin typeface="Times New Roman" panose="02020603050405020304" pitchFamily="18" charset="0"/>
                <a:ea typeface="Times New Roman" panose="02020603050405020304" pitchFamily="18" charset="0"/>
              </a:endParaRPr>
            </a:p>
          </p:txBody>
        </p:sp>
        <p:grpSp>
          <p:nvGrpSpPr>
            <p:cNvPr id="11" name="Grupo 10"/>
            <p:cNvGrpSpPr/>
            <p:nvPr/>
          </p:nvGrpSpPr>
          <p:grpSpPr>
            <a:xfrm>
              <a:off x="0" y="0"/>
              <a:ext cx="8430807" cy="5153025"/>
              <a:chOff x="0" y="0"/>
              <a:chExt cx="8430807" cy="5153025"/>
            </a:xfrm>
          </p:grpSpPr>
          <p:grpSp>
            <p:nvGrpSpPr>
              <p:cNvPr id="12" name="Grupo 11"/>
              <p:cNvGrpSpPr/>
              <p:nvPr/>
            </p:nvGrpSpPr>
            <p:grpSpPr>
              <a:xfrm>
                <a:off x="0" y="0"/>
                <a:ext cx="8430807" cy="5153025"/>
                <a:chOff x="0" y="0"/>
                <a:chExt cx="8430807" cy="5153025"/>
              </a:xfrm>
            </p:grpSpPr>
            <p:grpSp>
              <p:nvGrpSpPr>
                <p:cNvPr id="14" name="Grupo 13"/>
                <p:cNvGrpSpPr/>
                <p:nvPr/>
              </p:nvGrpSpPr>
              <p:grpSpPr>
                <a:xfrm>
                  <a:off x="0" y="0"/>
                  <a:ext cx="8410575" cy="5153025"/>
                  <a:chOff x="0" y="0"/>
                  <a:chExt cx="8410575" cy="5153025"/>
                </a:xfrm>
              </p:grpSpPr>
              <p:grpSp>
                <p:nvGrpSpPr>
                  <p:cNvPr id="16" name="Grupo 15"/>
                  <p:cNvGrpSpPr/>
                  <p:nvPr/>
                </p:nvGrpSpPr>
                <p:grpSpPr>
                  <a:xfrm>
                    <a:off x="0" y="0"/>
                    <a:ext cx="8410575" cy="5153025"/>
                    <a:chOff x="0" y="0"/>
                    <a:chExt cx="8410575" cy="5153025"/>
                  </a:xfrm>
                </p:grpSpPr>
                <p:grpSp>
                  <p:nvGrpSpPr>
                    <p:cNvPr id="19" name="Group 42"/>
                    <p:cNvGrpSpPr>
                      <a:grpSpLocks/>
                    </p:cNvGrpSpPr>
                    <p:nvPr/>
                  </p:nvGrpSpPr>
                  <p:grpSpPr bwMode="auto">
                    <a:xfrm>
                      <a:off x="0" y="1905000"/>
                      <a:ext cx="8410575" cy="1130300"/>
                      <a:chOff x="1122" y="5771"/>
                      <a:chExt cx="15183" cy="1780"/>
                    </a:xfrm>
                  </p:grpSpPr>
                  <p:grpSp>
                    <p:nvGrpSpPr>
                      <p:cNvPr id="78" name="Group 43"/>
                      <p:cNvGrpSpPr>
                        <a:grpSpLocks/>
                      </p:cNvGrpSpPr>
                      <p:nvPr/>
                    </p:nvGrpSpPr>
                    <p:grpSpPr bwMode="auto">
                      <a:xfrm>
                        <a:off x="1122" y="5776"/>
                        <a:ext cx="13079" cy="1775"/>
                        <a:chOff x="1122" y="5776"/>
                        <a:chExt cx="13079" cy="1775"/>
                      </a:xfrm>
                    </p:grpSpPr>
                    <p:sp>
                      <p:nvSpPr>
                        <p:cNvPr id="83" name="AutoShape 44"/>
                        <p:cNvSpPr>
                          <a:spLocks noChangeArrowheads="1"/>
                        </p:cNvSpPr>
                        <p:nvPr/>
                      </p:nvSpPr>
                      <p:spPr bwMode="auto">
                        <a:xfrm rot="-16200000">
                          <a:off x="8072" y="643"/>
                          <a:ext cx="107" cy="12150"/>
                        </a:xfrm>
                        <a:prstGeom prst="triangle">
                          <a:avLst>
                            <a:gd name="adj" fmla="val 54407"/>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121920" tIns="60960" rIns="121920" bIns="60960" anchor="ctr" anchorCtr="0" upright="1">
                          <a:noAutofit/>
                        </a:bodyPr>
                        <a:lstStyle/>
                        <a:p>
                          <a:endParaRPr lang="es-EC" sz="2800"/>
                        </a:p>
                      </p:txBody>
                    </p:sp>
                    <p:sp>
                      <p:nvSpPr>
                        <p:cNvPr id="84" name="AutoShape 45"/>
                        <p:cNvSpPr>
                          <a:spLocks noChangeArrowheads="1"/>
                        </p:cNvSpPr>
                        <p:nvPr/>
                      </p:nvSpPr>
                      <p:spPr bwMode="auto">
                        <a:xfrm rot="10800000">
                          <a:off x="1122" y="5776"/>
                          <a:ext cx="929" cy="177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121920" tIns="60960" rIns="121920" bIns="60960" anchor="ctr" anchorCtr="0" upright="1">
                          <a:noAutofit/>
                        </a:bodyPr>
                        <a:lstStyle/>
                        <a:p>
                          <a:endParaRPr lang="es-EC" sz="2800"/>
                        </a:p>
                      </p:txBody>
                    </p:sp>
                  </p:grpSp>
                  <p:grpSp>
                    <p:nvGrpSpPr>
                      <p:cNvPr id="79" name="Group 46"/>
                      <p:cNvGrpSpPr>
                        <a:grpSpLocks/>
                      </p:cNvGrpSpPr>
                      <p:nvPr/>
                    </p:nvGrpSpPr>
                    <p:grpSpPr bwMode="auto">
                      <a:xfrm>
                        <a:off x="13979" y="5771"/>
                        <a:ext cx="2326" cy="1665"/>
                        <a:chOff x="13979" y="5771"/>
                        <a:chExt cx="2326" cy="1665"/>
                      </a:xfrm>
                    </p:grpSpPr>
                    <p:sp>
                      <p:nvSpPr>
                        <p:cNvPr id="80" name="AutoShape 47"/>
                        <p:cNvSpPr>
                          <a:spLocks noChangeArrowheads="1"/>
                        </p:cNvSpPr>
                        <p:nvPr/>
                      </p:nvSpPr>
                      <p:spPr bwMode="auto">
                        <a:xfrm rot="10800000">
                          <a:off x="14754" y="5771"/>
                          <a:ext cx="1551" cy="1665"/>
                        </a:xfrm>
                        <a:prstGeom prst="moon">
                          <a:avLst>
                            <a:gd name="adj" fmla="val 50000"/>
                          </a:avLst>
                        </a:prstGeom>
                        <a:gradFill rotWithShape="0">
                          <a:gsLst>
                            <a:gs pos="0">
                              <a:srgbClr val="92CDDC"/>
                            </a:gs>
                            <a:gs pos="50000">
                              <a:srgbClr val="DAEEF3"/>
                            </a:gs>
                            <a:gs pos="100000">
                              <a:srgbClr val="92CDDC"/>
                            </a:gs>
                          </a:gsLst>
                          <a:lin ang="18900000" scaled="1"/>
                        </a:gradFill>
                        <a:ln>
                          <a:noFill/>
                        </a:ln>
                        <a:effectLst/>
                        <a:extLst>
                          <a:ext uri="{91240B29-F687-4F45-9708-019B960494DF}">
                            <a14:hiddenLine xmlns:a14="http://schemas.microsoft.com/office/drawing/2010/main" w="12700">
                              <a:solidFill>
                                <a:srgbClr val="92CDDC"/>
                              </a:solidFill>
                              <a:miter lim="800000"/>
                              <a:headEnd/>
                              <a:tailEnd/>
                            </a14:hiddenLine>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121920" tIns="60960" rIns="121920" bIns="60960" anchor="ctr" anchorCtr="0" upright="1">
                          <a:noAutofit/>
                        </a:bodyPr>
                        <a:lstStyle/>
                        <a:p>
                          <a:endParaRPr lang="es-EC" sz="2800"/>
                        </a:p>
                      </p:txBody>
                    </p:sp>
                    <p:sp>
                      <p:nvSpPr>
                        <p:cNvPr id="81" name="Oval 48"/>
                        <p:cNvSpPr>
                          <a:spLocks noChangeArrowheads="1"/>
                        </p:cNvSpPr>
                        <p:nvPr/>
                      </p:nvSpPr>
                      <p:spPr bwMode="auto">
                        <a:xfrm>
                          <a:off x="13979" y="5771"/>
                          <a:ext cx="1547" cy="1665"/>
                        </a:xfrm>
                        <a:prstGeom prst="ellipse">
                          <a:avLst/>
                        </a:prstGeom>
                        <a:gradFill rotWithShape="0">
                          <a:gsLst>
                            <a:gs pos="0">
                              <a:srgbClr val="92CDDC"/>
                            </a:gs>
                            <a:gs pos="50000">
                              <a:srgbClr val="DAEEF3"/>
                            </a:gs>
                            <a:gs pos="100000">
                              <a:srgbClr val="92CDDC"/>
                            </a:gs>
                          </a:gsLst>
                          <a:lin ang="18900000" scaled="1"/>
                        </a:gradFill>
                        <a:ln>
                          <a:noFill/>
                        </a:ln>
                        <a:effectLst/>
                        <a:extLst>
                          <a:ext uri="{91240B29-F687-4F45-9708-019B960494DF}">
                            <a14:hiddenLine xmlns:a14="http://schemas.microsoft.com/office/drawing/2010/main" w="12700">
                              <a:solidFill>
                                <a:srgbClr val="92CDDC"/>
                              </a:solidFill>
                              <a:round/>
                              <a:headEnd/>
                              <a:tailEnd/>
                            </a14:hiddenLine>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121920" tIns="60960" rIns="121920" bIns="60960" anchor="ctr" anchorCtr="0" upright="1">
                          <a:noAutofit/>
                        </a:bodyPr>
                        <a:lstStyle/>
                        <a:p>
                          <a:endParaRPr lang="es-EC" sz="2800"/>
                        </a:p>
                      </p:txBody>
                    </p:sp>
                    <p:sp>
                      <p:nvSpPr>
                        <p:cNvPr id="82" name="AutoShape 49"/>
                        <p:cNvSpPr>
                          <a:spLocks noChangeArrowheads="1"/>
                        </p:cNvSpPr>
                        <p:nvPr/>
                      </p:nvSpPr>
                      <p:spPr bwMode="auto">
                        <a:xfrm rot="-10800000">
                          <a:off x="14788" y="5803"/>
                          <a:ext cx="895" cy="1618"/>
                        </a:xfrm>
                        <a:prstGeom prst="moon">
                          <a:avLst>
                            <a:gd name="adj" fmla="val 50000"/>
                          </a:avLst>
                        </a:prstGeom>
                        <a:gradFill rotWithShape="0">
                          <a:gsLst>
                            <a:gs pos="0">
                              <a:srgbClr val="92CDDC"/>
                            </a:gs>
                            <a:gs pos="50000">
                              <a:srgbClr val="DAEEF3"/>
                            </a:gs>
                            <a:gs pos="100000">
                              <a:srgbClr val="92CDDC"/>
                            </a:gs>
                          </a:gsLst>
                          <a:lin ang="18900000" scaled="1"/>
                        </a:gradFill>
                        <a:ln>
                          <a:noFill/>
                        </a:ln>
                        <a:effectLst/>
                        <a:extLst>
                          <a:ext uri="{91240B29-F687-4F45-9708-019B960494DF}">
                            <a14:hiddenLine xmlns:a14="http://schemas.microsoft.com/office/drawing/2010/main" w="12700">
                              <a:solidFill>
                                <a:srgbClr val="92CDDC"/>
                              </a:solidFill>
                              <a:miter lim="800000"/>
                              <a:headEnd/>
                              <a:tailEnd/>
                            </a14:hiddenLine>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121920" tIns="60960" rIns="121920" bIns="60960" anchor="ctr" anchorCtr="0" upright="1">
                          <a:noAutofit/>
                        </a:bodyPr>
                        <a:lstStyle/>
                        <a:p>
                          <a:endParaRPr lang="es-EC" sz="2800"/>
                        </a:p>
                      </p:txBody>
                    </p:sp>
                  </p:grpSp>
                </p:grpSp>
                <p:grpSp>
                  <p:nvGrpSpPr>
                    <p:cNvPr id="20" name="Grupo 19"/>
                    <p:cNvGrpSpPr/>
                    <p:nvPr/>
                  </p:nvGrpSpPr>
                  <p:grpSpPr>
                    <a:xfrm>
                      <a:off x="712095" y="0"/>
                      <a:ext cx="3402030" cy="2536825"/>
                      <a:chOff x="-354705" y="0"/>
                      <a:chExt cx="3402030" cy="2536825"/>
                    </a:xfrm>
                  </p:grpSpPr>
                  <p:grpSp>
                    <p:nvGrpSpPr>
                      <p:cNvPr id="62" name="Grupo 61"/>
                      <p:cNvGrpSpPr/>
                      <p:nvPr/>
                    </p:nvGrpSpPr>
                    <p:grpSpPr>
                      <a:xfrm>
                        <a:off x="-354705" y="439996"/>
                        <a:ext cx="3402030" cy="1927601"/>
                        <a:chOff x="-354705" y="11371"/>
                        <a:chExt cx="3402030" cy="1927601"/>
                      </a:xfrm>
                    </p:grpSpPr>
                    <p:sp>
                      <p:nvSpPr>
                        <p:cNvPr id="72" name="Cuadro de texto 319"/>
                        <p:cNvSpPr txBox="1">
                          <a:spLocks noChangeArrowheads="1"/>
                        </p:cNvSpPr>
                        <p:nvPr/>
                      </p:nvSpPr>
                      <p:spPr bwMode="auto">
                        <a:xfrm>
                          <a:off x="1847850" y="1047750"/>
                          <a:ext cx="1162050" cy="49022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pPr marR="59265"/>
                          <a:r>
                            <a:rPr lang="es-EC" sz="1400" b="1" dirty="0">
                              <a:solidFill>
                                <a:srgbClr val="000000"/>
                              </a:solidFill>
                              <a:latin typeface="Arial" panose="020B0604020202020204" pitchFamily="34" charset="0"/>
                              <a:ea typeface="Times New Roman" panose="02020603050405020304" pitchFamily="18" charset="0"/>
                            </a:rPr>
                            <a:t>Detección tardía de enfermedades</a:t>
                          </a:r>
                          <a:endParaRPr lang="es-EC" sz="1400" b="1" dirty="0">
                            <a:latin typeface="Times New Roman" panose="02020603050405020304" pitchFamily="18" charset="0"/>
                            <a:ea typeface="Times New Roman" panose="02020603050405020304" pitchFamily="18" charset="0"/>
                          </a:endParaRPr>
                        </a:p>
                      </p:txBody>
                    </p:sp>
                    <p:sp>
                      <p:nvSpPr>
                        <p:cNvPr id="73" name="Cuadro de texto 320"/>
                        <p:cNvSpPr txBox="1">
                          <a:spLocks noChangeArrowheads="1"/>
                        </p:cNvSpPr>
                        <p:nvPr/>
                      </p:nvSpPr>
                      <p:spPr bwMode="auto">
                        <a:xfrm>
                          <a:off x="-354705" y="1448752"/>
                          <a:ext cx="1844423" cy="49022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pPr marR="59265"/>
                          <a:r>
                            <a:rPr lang="es-EC" sz="1400" dirty="0">
                              <a:solidFill>
                                <a:srgbClr val="000000"/>
                              </a:solidFill>
                              <a:latin typeface="Arial" panose="020B0604020202020204" pitchFamily="34" charset="0"/>
                              <a:ea typeface="Times New Roman" panose="02020603050405020304" pitchFamily="18" charset="0"/>
                            </a:rPr>
                            <a:t>Limitada capacitación al personal acerca del cuidado integral, paliativo y geriátrico</a:t>
                          </a:r>
                          <a:endParaRPr lang="es-EC" sz="1400" dirty="0">
                            <a:latin typeface="Times New Roman" panose="02020603050405020304" pitchFamily="18" charset="0"/>
                            <a:ea typeface="Times New Roman" panose="02020603050405020304" pitchFamily="18" charset="0"/>
                          </a:endParaRPr>
                        </a:p>
                      </p:txBody>
                    </p:sp>
                    <p:sp>
                      <p:nvSpPr>
                        <p:cNvPr id="74" name="Cuadro de texto 321"/>
                        <p:cNvSpPr txBox="1">
                          <a:spLocks noChangeArrowheads="1"/>
                        </p:cNvSpPr>
                        <p:nvPr/>
                      </p:nvSpPr>
                      <p:spPr bwMode="auto">
                        <a:xfrm>
                          <a:off x="248484" y="91109"/>
                          <a:ext cx="825248" cy="28163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pPr marR="59265"/>
                          <a:r>
                            <a:rPr lang="es-EC" sz="1400" dirty="0">
                              <a:solidFill>
                                <a:srgbClr val="000000"/>
                              </a:solidFill>
                              <a:latin typeface="Arial" panose="020B0604020202020204" pitchFamily="34" charset="0"/>
                              <a:ea typeface="Times New Roman" panose="02020603050405020304" pitchFamily="18" charset="0"/>
                            </a:rPr>
                            <a:t>Iatrogenia</a:t>
                          </a:r>
                          <a:endParaRPr lang="es-EC" sz="1400" dirty="0">
                            <a:latin typeface="Times New Roman" panose="02020603050405020304" pitchFamily="18" charset="0"/>
                            <a:ea typeface="Times New Roman" panose="02020603050405020304" pitchFamily="18" charset="0"/>
                          </a:endParaRPr>
                        </a:p>
                      </p:txBody>
                    </p:sp>
                    <p:sp>
                      <p:nvSpPr>
                        <p:cNvPr id="75" name="Cuadro de texto 322"/>
                        <p:cNvSpPr txBox="1">
                          <a:spLocks noChangeArrowheads="1"/>
                        </p:cNvSpPr>
                        <p:nvPr/>
                      </p:nvSpPr>
                      <p:spPr bwMode="auto">
                        <a:xfrm>
                          <a:off x="1506297" y="11371"/>
                          <a:ext cx="1541028" cy="36068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pPr marR="59265"/>
                          <a:r>
                            <a:rPr lang="es-EC" sz="1400" b="1" dirty="0">
                              <a:solidFill>
                                <a:srgbClr val="000000"/>
                              </a:solidFill>
                              <a:latin typeface="Arial" panose="020B0604020202020204" pitchFamily="34" charset="0"/>
                              <a:ea typeface="Times New Roman" panose="02020603050405020304" pitchFamily="18" charset="0"/>
                            </a:rPr>
                            <a:t>Uso inadecuado de recursos</a:t>
                          </a:r>
                          <a:endParaRPr lang="es-EC" sz="1400" b="1" dirty="0">
                            <a:latin typeface="Times New Roman" panose="02020603050405020304" pitchFamily="18" charset="0"/>
                            <a:ea typeface="Times New Roman" panose="02020603050405020304" pitchFamily="18" charset="0"/>
                          </a:endParaRPr>
                        </a:p>
                      </p:txBody>
                    </p:sp>
                    <p:sp>
                      <p:nvSpPr>
                        <p:cNvPr id="76" name="Cuadro de texto 323"/>
                        <p:cNvSpPr txBox="1">
                          <a:spLocks noChangeArrowheads="1"/>
                        </p:cNvSpPr>
                        <p:nvPr/>
                      </p:nvSpPr>
                      <p:spPr bwMode="auto">
                        <a:xfrm>
                          <a:off x="1628775" y="523875"/>
                          <a:ext cx="1143000" cy="36068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pPr marR="59265"/>
                          <a:r>
                            <a:rPr lang="es-EC" sz="1400" b="1" dirty="0">
                              <a:solidFill>
                                <a:srgbClr val="000000"/>
                              </a:solidFill>
                              <a:latin typeface="Arial" panose="020B0604020202020204" pitchFamily="34" charset="0"/>
                              <a:ea typeface="Times New Roman" panose="02020603050405020304" pitchFamily="18" charset="0"/>
                            </a:rPr>
                            <a:t>Costos elevados de rehabilitación</a:t>
                          </a:r>
                          <a:endParaRPr lang="es-EC" sz="1400" b="1" dirty="0">
                            <a:latin typeface="Times New Roman" panose="02020603050405020304" pitchFamily="18" charset="0"/>
                            <a:ea typeface="Times New Roman" panose="02020603050405020304" pitchFamily="18" charset="0"/>
                          </a:endParaRPr>
                        </a:p>
                      </p:txBody>
                    </p:sp>
                    <p:sp>
                      <p:nvSpPr>
                        <p:cNvPr id="77" name="Cuadro de texto 324"/>
                        <p:cNvSpPr txBox="1">
                          <a:spLocks noChangeArrowheads="1"/>
                        </p:cNvSpPr>
                        <p:nvPr/>
                      </p:nvSpPr>
                      <p:spPr bwMode="auto">
                        <a:xfrm>
                          <a:off x="248484" y="983491"/>
                          <a:ext cx="1270337" cy="36099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pPr marR="59265"/>
                          <a:r>
                            <a:rPr lang="es-EC" sz="1400" b="1" dirty="0">
                              <a:solidFill>
                                <a:srgbClr val="000000"/>
                              </a:solidFill>
                              <a:latin typeface="Arial" panose="020B0604020202020204" pitchFamily="34" charset="0"/>
                              <a:ea typeface="Times New Roman" panose="02020603050405020304" pitchFamily="18" charset="0"/>
                            </a:rPr>
                            <a:t>Costos elevados de medicamentos</a:t>
                          </a:r>
                          <a:endParaRPr lang="es-EC" sz="1400" b="1" dirty="0">
                            <a:latin typeface="Times New Roman" panose="02020603050405020304" pitchFamily="18" charset="0"/>
                            <a:ea typeface="Times New Roman" panose="02020603050405020304" pitchFamily="18" charset="0"/>
                          </a:endParaRPr>
                        </a:p>
                      </p:txBody>
                    </p:sp>
                  </p:grpSp>
                  <p:grpSp>
                    <p:nvGrpSpPr>
                      <p:cNvPr id="63" name="Grupo 62"/>
                      <p:cNvGrpSpPr/>
                      <p:nvPr/>
                    </p:nvGrpSpPr>
                    <p:grpSpPr>
                      <a:xfrm>
                        <a:off x="533400" y="0"/>
                        <a:ext cx="2006600" cy="2536825"/>
                        <a:chOff x="0" y="0"/>
                        <a:chExt cx="2006600" cy="2536825"/>
                      </a:xfrm>
                    </p:grpSpPr>
                    <p:sp>
                      <p:nvSpPr>
                        <p:cNvPr id="64" name="AutoShape 19"/>
                        <p:cNvSpPr>
                          <a:spLocks noChangeArrowheads="1"/>
                        </p:cNvSpPr>
                        <p:nvPr/>
                      </p:nvSpPr>
                      <p:spPr bwMode="auto">
                        <a:xfrm rot="15757119" flipH="1" flipV="1">
                          <a:off x="971550" y="1981200"/>
                          <a:ext cx="86995" cy="64325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65" name="AutoShape 20"/>
                        <p:cNvSpPr>
                          <a:spLocks noChangeArrowheads="1"/>
                        </p:cNvSpPr>
                        <p:nvPr/>
                      </p:nvSpPr>
                      <p:spPr bwMode="auto">
                        <a:xfrm rot="20331747" flipH="1">
                          <a:off x="1009650" y="352425"/>
                          <a:ext cx="80010" cy="2184400"/>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66" name="Text Box 23"/>
                        <p:cNvSpPr txBox="1">
                          <a:spLocks noChangeArrowheads="1"/>
                        </p:cNvSpPr>
                        <p:nvPr/>
                      </p:nvSpPr>
                      <p:spPr bwMode="auto">
                        <a:xfrm>
                          <a:off x="0" y="0"/>
                          <a:ext cx="1255395" cy="38354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rot="0" vert="horz" wrap="square" lIns="121920" tIns="60960" rIns="121920" bIns="60960" anchor="ctr" anchorCtr="1" upright="1">
                          <a:noAutofit/>
                        </a:bodyPr>
                        <a:lstStyle/>
                        <a:p>
                          <a:pPr algn="ctr"/>
                          <a:r>
                            <a:rPr lang="en-US" sz="1400" b="1">
                              <a:solidFill>
                                <a:srgbClr val="000000"/>
                              </a:solidFill>
                              <a:latin typeface="Arial" panose="020B0604020202020204" pitchFamily="34" charset="0"/>
                              <a:ea typeface="Times New Roman" panose="02020603050405020304" pitchFamily="18" charset="0"/>
                            </a:rPr>
                            <a:t>ASISTENCIA SANITARIA</a:t>
                          </a:r>
                          <a:endParaRPr lang="es-EC" sz="1400">
                            <a:latin typeface="Times New Roman" panose="02020603050405020304" pitchFamily="18" charset="0"/>
                            <a:ea typeface="Times New Roman" panose="02020603050405020304" pitchFamily="18" charset="0"/>
                          </a:endParaRPr>
                        </a:p>
                      </p:txBody>
                    </p:sp>
                    <p:sp>
                      <p:nvSpPr>
                        <p:cNvPr id="67" name="AutoShape 28"/>
                        <p:cNvSpPr>
                          <a:spLocks noChangeArrowheads="1"/>
                        </p:cNvSpPr>
                        <p:nvPr/>
                      </p:nvSpPr>
                      <p:spPr bwMode="auto">
                        <a:xfrm rot="15757119" flipH="1" flipV="1">
                          <a:off x="1362075" y="1066800"/>
                          <a:ext cx="86995" cy="64325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68" name="AutoShape 29"/>
                        <p:cNvSpPr>
                          <a:spLocks noChangeArrowheads="1"/>
                        </p:cNvSpPr>
                        <p:nvPr/>
                      </p:nvSpPr>
                      <p:spPr bwMode="auto">
                        <a:xfrm rot="15748288" flipH="1">
                          <a:off x="538163" y="785812"/>
                          <a:ext cx="68580"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69" name="AutoShape 38"/>
                        <p:cNvSpPr>
                          <a:spLocks noChangeArrowheads="1"/>
                        </p:cNvSpPr>
                        <p:nvPr/>
                      </p:nvSpPr>
                      <p:spPr bwMode="auto">
                        <a:xfrm rot="15748288" flipH="1">
                          <a:off x="1609725" y="1619250"/>
                          <a:ext cx="67945"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70" name="AutoShape 39"/>
                        <p:cNvSpPr>
                          <a:spLocks noChangeArrowheads="1"/>
                        </p:cNvSpPr>
                        <p:nvPr/>
                      </p:nvSpPr>
                      <p:spPr bwMode="auto">
                        <a:xfrm rot="15748288" flipH="1" flipV="1">
                          <a:off x="1133475" y="523875"/>
                          <a:ext cx="76200" cy="64833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71" name="AutoShape 29"/>
                        <p:cNvSpPr>
                          <a:spLocks noChangeArrowheads="1"/>
                        </p:cNvSpPr>
                        <p:nvPr/>
                      </p:nvSpPr>
                      <p:spPr bwMode="auto">
                        <a:xfrm rot="15748288" flipH="1">
                          <a:off x="757238" y="1366837"/>
                          <a:ext cx="68580"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grpSp>
                </p:grpSp>
                <p:grpSp>
                  <p:nvGrpSpPr>
                    <p:cNvPr id="21" name="Grupo 20"/>
                    <p:cNvGrpSpPr/>
                    <p:nvPr/>
                  </p:nvGrpSpPr>
                  <p:grpSpPr>
                    <a:xfrm>
                      <a:off x="4476749" y="28575"/>
                      <a:ext cx="2801006" cy="2512695"/>
                      <a:chOff x="-1" y="0"/>
                      <a:chExt cx="2801006" cy="2512695"/>
                    </a:xfrm>
                  </p:grpSpPr>
                  <p:grpSp>
                    <p:nvGrpSpPr>
                      <p:cNvPr id="44" name="Grupo 43"/>
                      <p:cNvGrpSpPr/>
                      <p:nvPr/>
                    </p:nvGrpSpPr>
                    <p:grpSpPr>
                      <a:xfrm>
                        <a:off x="-1" y="485775"/>
                        <a:ext cx="2801006" cy="1676400"/>
                        <a:chOff x="-1" y="0"/>
                        <a:chExt cx="2801006" cy="1676400"/>
                      </a:xfrm>
                    </p:grpSpPr>
                    <p:sp>
                      <p:nvSpPr>
                        <p:cNvPr id="55" name="Cuadro de texto 336"/>
                        <p:cNvSpPr txBox="1">
                          <a:spLocks noChangeArrowheads="1"/>
                        </p:cNvSpPr>
                        <p:nvPr/>
                      </p:nvSpPr>
                      <p:spPr bwMode="auto">
                        <a:xfrm>
                          <a:off x="1467505" y="1066593"/>
                          <a:ext cx="1333500" cy="40994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Escasa educación alimentaria</a:t>
                          </a:r>
                          <a:endParaRPr lang="es-EC" sz="1400">
                            <a:latin typeface="Times New Roman" panose="02020603050405020304" pitchFamily="18" charset="0"/>
                            <a:ea typeface="Times New Roman" panose="02020603050405020304" pitchFamily="18" charset="0"/>
                          </a:endParaRPr>
                        </a:p>
                      </p:txBody>
                    </p:sp>
                    <p:sp>
                      <p:nvSpPr>
                        <p:cNvPr id="56" name="Cuadro de texto 337"/>
                        <p:cNvSpPr txBox="1">
                          <a:spLocks noChangeArrowheads="1"/>
                        </p:cNvSpPr>
                        <p:nvPr/>
                      </p:nvSpPr>
                      <p:spPr bwMode="auto">
                        <a:xfrm>
                          <a:off x="1419225" y="438150"/>
                          <a:ext cx="1217207" cy="40994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Envejecimiento poblacional</a:t>
                          </a:r>
                          <a:endParaRPr lang="es-EC" sz="1400" dirty="0">
                            <a:latin typeface="Times New Roman" panose="02020603050405020304" pitchFamily="18" charset="0"/>
                            <a:ea typeface="Times New Roman" panose="02020603050405020304" pitchFamily="18" charset="0"/>
                          </a:endParaRPr>
                        </a:p>
                      </p:txBody>
                    </p:sp>
                    <p:sp>
                      <p:nvSpPr>
                        <p:cNvPr id="57" name="Cuadro de texto 338"/>
                        <p:cNvSpPr txBox="1">
                          <a:spLocks noChangeArrowheads="1"/>
                        </p:cNvSpPr>
                        <p:nvPr/>
                      </p:nvSpPr>
                      <p:spPr bwMode="auto">
                        <a:xfrm flipV="1">
                          <a:off x="-1" y="114302"/>
                          <a:ext cx="720143" cy="23400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Pobreza</a:t>
                          </a:r>
                          <a:endParaRPr lang="es-EC" sz="1400" dirty="0">
                            <a:latin typeface="Times New Roman" panose="02020603050405020304" pitchFamily="18" charset="0"/>
                            <a:ea typeface="Times New Roman" panose="02020603050405020304" pitchFamily="18" charset="0"/>
                          </a:endParaRPr>
                        </a:p>
                      </p:txBody>
                    </p:sp>
                    <p:sp>
                      <p:nvSpPr>
                        <p:cNvPr id="58" name="Cuadro de texto 339"/>
                        <p:cNvSpPr txBox="1">
                          <a:spLocks noChangeArrowheads="1"/>
                        </p:cNvSpPr>
                        <p:nvPr/>
                      </p:nvSpPr>
                      <p:spPr bwMode="auto">
                        <a:xfrm>
                          <a:off x="0" y="647030"/>
                          <a:ext cx="941487" cy="5782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Desempleo</a:t>
                          </a:r>
                          <a:endParaRPr lang="es-EC" sz="1400" dirty="0">
                            <a:latin typeface="Times New Roman" panose="02020603050405020304" pitchFamily="18" charset="0"/>
                            <a:ea typeface="Times New Roman" panose="02020603050405020304" pitchFamily="18" charset="0"/>
                          </a:endParaRPr>
                        </a:p>
                      </p:txBody>
                    </p:sp>
                    <p:sp>
                      <p:nvSpPr>
                        <p:cNvPr id="59" name="Cuadro de texto 340"/>
                        <p:cNvSpPr txBox="1">
                          <a:spLocks noChangeArrowheads="1"/>
                        </p:cNvSpPr>
                        <p:nvPr/>
                      </p:nvSpPr>
                      <p:spPr bwMode="auto">
                        <a:xfrm>
                          <a:off x="152400" y="952500"/>
                          <a:ext cx="800100" cy="266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Indigencia</a:t>
                          </a:r>
                          <a:endParaRPr lang="es-EC" sz="1400">
                            <a:latin typeface="Times New Roman" panose="02020603050405020304" pitchFamily="18" charset="0"/>
                            <a:ea typeface="Times New Roman" panose="02020603050405020304" pitchFamily="18" charset="0"/>
                          </a:endParaRPr>
                        </a:p>
                      </p:txBody>
                    </p:sp>
                    <p:sp>
                      <p:nvSpPr>
                        <p:cNvPr id="60" name="Cuadro de texto 341"/>
                        <p:cNvSpPr txBox="1">
                          <a:spLocks noChangeArrowheads="1"/>
                        </p:cNvSpPr>
                        <p:nvPr/>
                      </p:nvSpPr>
                      <p:spPr bwMode="auto">
                        <a:xfrm>
                          <a:off x="1400175" y="0"/>
                          <a:ext cx="800100" cy="2095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Abandono</a:t>
                          </a:r>
                          <a:endParaRPr lang="es-EC" sz="1400">
                            <a:latin typeface="Times New Roman" panose="02020603050405020304" pitchFamily="18" charset="0"/>
                            <a:ea typeface="Times New Roman" panose="02020603050405020304" pitchFamily="18" charset="0"/>
                          </a:endParaRPr>
                        </a:p>
                      </p:txBody>
                    </p:sp>
                    <p:sp>
                      <p:nvSpPr>
                        <p:cNvPr id="61" name="Cuadro de texto 342"/>
                        <p:cNvSpPr txBox="1">
                          <a:spLocks noChangeArrowheads="1"/>
                        </p:cNvSpPr>
                        <p:nvPr/>
                      </p:nvSpPr>
                      <p:spPr bwMode="auto">
                        <a:xfrm>
                          <a:off x="381000" y="1466850"/>
                          <a:ext cx="800100" cy="2095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Fraude</a:t>
                          </a:r>
                          <a:endParaRPr lang="es-EC" sz="1400">
                            <a:latin typeface="Times New Roman" panose="02020603050405020304" pitchFamily="18" charset="0"/>
                            <a:ea typeface="Times New Roman" panose="02020603050405020304" pitchFamily="18" charset="0"/>
                          </a:endParaRPr>
                        </a:p>
                      </p:txBody>
                    </p:sp>
                  </p:grpSp>
                  <p:grpSp>
                    <p:nvGrpSpPr>
                      <p:cNvPr id="45" name="Grupo 44"/>
                      <p:cNvGrpSpPr/>
                      <p:nvPr/>
                    </p:nvGrpSpPr>
                    <p:grpSpPr>
                      <a:xfrm>
                        <a:off x="133350" y="0"/>
                        <a:ext cx="2082482" cy="2512695"/>
                        <a:chOff x="0" y="0"/>
                        <a:chExt cx="2082482" cy="2512695"/>
                      </a:xfrm>
                    </p:grpSpPr>
                    <p:sp>
                      <p:nvSpPr>
                        <p:cNvPr id="46" name="AutoShape 17"/>
                        <p:cNvSpPr>
                          <a:spLocks noChangeArrowheads="1"/>
                        </p:cNvSpPr>
                        <p:nvPr/>
                      </p:nvSpPr>
                      <p:spPr bwMode="auto">
                        <a:xfrm rot="15757119" flipH="1" flipV="1">
                          <a:off x="1714500" y="1809750"/>
                          <a:ext cx="73660" cy="6623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47" name="AutoShape 18"/>
                        <p:cNvSpPr>
                          <a:spLocks noChangeArrowheads="1"/>
                        </p:cNvSpPr>
                        <p:nvPr/>
                      </p:nvSpPr>
                      <p:spPr bwMode="auto">
                        <a:xfrm rot="15748288" flipH="1">
                          <a:off x="838200" y="1333500"/>
                          <a:ext cx="78105" cy="814070"/>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48" name="AutoShape 33"/>
                        <p:cNvSpPr>
                          <a:spLocks noChangeArrowheads="1"/>
                        </p:cNvSpPr>
                        <p:nvPr/>
                      </p:nvSpPr>
                      <p:spPr bwMode="auto">
                        <a:xfrm rot="15748288" flipH="1">
                          <a:off x="1557338" y="1100137"/>
                          <a:ext cx="68580"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49" name="AutoShape 34"/>
                        <p:cNvSpPr>
                          <a:spLocks noChangeArrowheads="1"/>
                        </p:cNvSpPr>
                        <p:nvPr/>
                      </p:nvSpPr>
                      <p:spPr bwMode="auto">
                        <a:xfrm rot="15748288" flipH="1">
                          <a:off x="1228725" y="409575"/>
                          <a:ext cx="68580" cy="726440"/>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50" name="AutoShape 37"/>
                        <p:cNvSpPr>
                          <a:spLocks noChangeArrowheads="1"/>
                        </p:cNvSpPr>
                        <p:nvPr/>
                      </p:nvSpPr>
                      <p:spPr bwMode="auto">
                        <a:xfrm rot="15757119" flipH="1">
                          <a:off x="1066800" y="1895475"/>
                          <a:ext cx="68580" cy="58191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51" name="AutoShape 40"/>
                        <p:cNvSpPr>
                          <a:spLocks noChangeArrowheads="1"/>
                        </p:cNvSpPr>
                        <p:nvPr/>
                      </p:nvSpPr>
                      <p:spPr bwMode="auto">
                        <a:xfrm rot="20331747" flipH="1">
                          <a:off x="1085850" y="323850"/>
                          <a:ext cx="78740" cy="218884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52" name="Text Box 41"/>
                        <p:cNvSpPr txBox="1">
                          <a:spLocks noChangeArrowheads="1"/>
                        </p:cNvSpPr>
                        <p:nvPr/>
                      </p:nvSpPr>
                      <p:spPr bwMode="auto">
                        <a:xfrm>
                          <a:off x="0" y="0"/>
                          <a:ext cx="1287145" cy="38354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rot="0" vert="horz" wrap="square" lIns="121920" tIns="60960" rIns="121920" bIns="60960" anchor="ctr" anchorCtr="1" upright="1">
                          <a:noAutofit/>
                        </a:bodyPr>
                        <a:lstStyle/>
                        <a:p>
                          <a:pPr algn="ctr"/>
                          <a:r>
                            <a:rPr lang="es-EC" sz="1400" b="1">
                              <a:solidFill>
                                <a:srgbClr val="000000"/>
                              </a:solidFill>
                              <a:latin typeface="Arial" panose="020B0604020202020204" pitchFamily="34" charset="0"/>
                              <a:ea typeface="Times New Roman" panose="02020603050405020304" pitchFamily="18" charset="0"/>
                            </a:rPr>
                            <a:t>ENTORNO SOCIAL</a:t>
                          </a:r>
                          <a:endParaRPr lang="es-EC" sz="1400">
                            <a:latin typeface="Times New Roman" panose="02020603050405020304" pitchFamily="18" charset="0"/>
                            <a:ea typeface="Times New Roman" panose="02020603050405020304" pitchFamily="18" charset="0"/>
                          </a:endParaRPr>
                        </a:p>
                      </p:txBody>
                    </p:sp>
                    <p:sp>
                      <p:nvSpPr>
                        <p:cNvPr id="53" name="AutoShape 18"/>
                        <p:cNvSpPr>
                          <a:spLocks noChangeArrowheads="1"/>
                        </p:cNvSpPr>
                        <p:nvPr/>
                      </p:nvSpPr>
                      <p:spPr bwMode="auto">
                        <a:xfrm rot="15748288" flipH="1">
                          <a:off x="619125" y="876300"/>
                          <a:ext cx="78105" cy="814070"/>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54" name="AutoShape 18"/>
                        <p:cNvSpPr>
                          <a:spLocks noChangeArrowheads="1"/>
                        </p:cNvSpPr>
                        <p:nvPr/>
                      </p:nvSpPr>
                      <p:spPr bwMode="auto">
                        <a:xfrm rot="15748288" flipH="1">
                          <a:off x="523875" y="466725"/>
                          <a:ext cx="76200" cy="647700"/>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grpSp>
                </p:grpSp>
                <p:grpSp>
                  <p:nvGrpSpPr>
                    <p:cNvPr id="22" name="Grupo 21"/>
                    <p:cNvGrpSpPr/>
                    <p:nvPr/>
                  </p:nvGrpSpPr>
                  <p:grpSpPr>
                    <a:xfrm>
                      <a:off x="354583" y="764924"/>
                      <a:ext cx="6646292" cy="4388101"/>
                      <a:chOff x="-2502917" y="-1730626"/>
                      <a:chExt cx="6646292" cy="4388101"/>
                    </a:xfrm>
                  </p:grpSpPr>
                  <p:grpSp>
                    <p:nvGrpSpPr>
                      <p:cNvPr id="23" name="Grupo 22"/>
                      <p:cNvGrpSpPr/>
                      <p:nvPr/>
                    </p:nvGrpSpPr>
                    <p:grpSpPr>
                      <a:xfrm>
                        <a:off x="-2502917" y="-1730626"/>
                        <a:ext cx="6646292" cy="3753837"/>
                        <a:chOff x="-2502917" y="-1825876"/>
                        <a:chExt cx="6646292" cy="3753837"/>
                      </a:xfrm>
                    </p:grpSpPr>
                    <p:sp>
                      <p:nvSpPr>
                        <p:cNvPr id="35" name="Cuadro de texto 355"/>
                        <p:cNvSpPr txBox="1">
                          <a:spLocks noChangeArrowheads="1"/>
                        </p:cNvSpPr>
                        <p:nvPr/>
                      </p:nvSpPr>
                      <p:spPr bwMode="auto">
                        <a:xfrm>
                          <a:off x="-2502917" y="-1825876"/>
                          <a:ext cx="1614805" cy="5429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Insuficientes campañas o estrategias de prevención de enfermedades</a:t>
                          </a:r>
                          <a:endParaRPr lang="es-EC" sz="1400" dirty="0">
                            <a:latin typeface="Times New Roman" panose="02020603050405020304" pitchFamily="18" charset="0"/>
                            <a:ea typeface="Times New Roman" panose="02020603050405020304" pitchFamily="18" charset="0"/>
                          </a:endParaRPr>
                        </a:p>
                      </p:txBody>
                    </p:sp>
                    <p:sp>
                      <p:nvSpPr>
                        <p:cNvPr id="36" name="Cuadro de texto 356"/>
                        <p:cNvSpPr txBox="1">
                          <a:spLocks noChangeArrowheads="1"/>
                        </p:cNvSpPr>
                        <p:nvPr/>
                      </p:nvSpPr>
                      <p:spPr bwMode="auto">
                        <a:xfrm>
                          <a:off x="257175" y="0"/>
                          <a:ext cx="1409700"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Pérdida de autonomía</a:t>
                          </a:r>
                          <a:endParaRPr lang="es-EC" sz="1400">
                            <a:latin typeface="Times New Roman" panose="02020603050405020304" pitchFamily="18" charset="0"/>
                            <a:ea typeface="Times New Roman" panose="02020603050405020304" pitchFamily="18" charset="0"/>
                          </a:endParaRPr>
                        </a:p>
                      </p:txBody>
                    </p:sp>
                    <p:sp>
                      <p:nvSpPr>
                        <p:cNvPr id="38" name="Cuadro de texto 358"/>
                        <p:cNvSpPr txBox="1">
                          <a:spLocks noChangeArrowheads="1"/>
                        </p:cNvSpPr>
                        <p:nvPr/>
                      </p:nvSpPr>
                      <p:spPr bwMode="auto">
                        <a:xfrm>
                          <a:off x="342900" y="733425"/>
                          <a:ext cx="922561"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Incapacidad</a:t>
                          </a:r>
                          <a:endParaRPr lang="es-EC" sz="1400">
                            <a:latin typeface="Times New Roman" panose="02020603050405020304" pitchFamily="18" charset="0"/>
                            <a:ea typeface="Times New Roman" panose="02020603050405020304" pitchFamily="18" charset="0"/>
                          </a:endParaRPr>
                        </a:p>
                      </p:txBody>
                    </p:sp>
                    <p:sp>
                      <p:nvSpPr>
                        <p:cNvPr id="39" name="Cuadro de texto 359"/>
                        <p:cNvSpPr txBox="1">
                          <a:spLocks noChangeArrowheads="1"/>
                        </p:cNvSpPr>
                        <p:nvPr/>
                      </p:nvSpPr>
                      <p:spPr bwMode="auto">
                        <a:xfrm>
                          <a:off x="485775" y="304800"/>
                          <a:ext cx="922561"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Depresión</a:t>
                          </a:r>
                          <a:endParaRPr lang="es-EC" sz="1400">
                            <a:latin typeface="Times New Roman" panose="02020603050405020304" pitchFamily="18" charset="0"/>
                            <a:ea typeface="Times New Roman" panose="02020603050405020304" pitchFamily="18" charset="0"/>
                          </a:endParaRPr>
                        </a:p>
                      </p:txBody>
                    </p:sp>
                    <p:sp>
                      <p:nvSpPr>
                        <p:cNvPr id="40" name="Cuadro de texto 360"/>
                        <p:cNvSpPr txBox="1">
                          <a:spLocks noChangeArrowheads="1"/>
                        </p:cNvSpPr>
                        <p:nvPr/>
                      </p:nvSpPr>
                      <p:spPr bwMode="auto">
                        <a:xfrm>
                          <a:off x="104775" y="1190625"/>
                          <a:ext cx="971550" cy="2571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Hábitos tóxicos</a:t>
                          </a:r>
                          <a:endParaRPr lang="es-EC" sz="1400">
                            <a:latin typeface="Times New Roman" panose="02020603050405020304" pitchFamily="18" charset="0"/>
                            <a:ea typeface="Times New Roman" panose="02020603050405020304" pitchFamily="18" charset="0"/>
                          </a:endParaRPr>
                        </a:p>
                      </p:txBody>
                    </p:sp>
                    <p:sp>
                      <p:nvSpPr>
                        <p:cNvPr id="41" name="Cuadro de texto 361"/>
                        <p:cNvSpPr txBox="1">
                          <a:spLocks noChangeArrowheads="1"/>
                        </p:cNvSpPr>
                        <p:nvPr/>
                      </p:nvSpPr>
                      <p:spPr bwMode="auto">
                        <a:xfrm>
                          <a:off x="1876425" y="1019175"/>
                          <a:ext cx="2266950" cy="29908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Hábitos sedentarios - Aterosclerosis </a:t>
                          </a:r>
                          <a:endParaRPr lang="es-EC" sz="1400">
                            <a:latin typeface="Times New Roman" panose="02020603050405020304" pitchFamily="18" charset="0"/>
                            <a:ea typeface="Times New Roman" panose="02020603050405020304" pitchFamily="18" charset="0"/>
                          </a:endParaRPr>
                        </a:p>
                      </p:txBody>
                    </p:sp>
                    <p:sp>
                      <p:nvSpPr>
                        <p:cNvPr id="42" name="Cuadro de texto 362"/>
                        <p:cNvSpPr txBox="1">
                          <a:spLocks noChangeArrowheads="1"/>
                        </p:cNvSpPr>
                        <p:nvPr/>
                      </p:nvSpPr>
                      <p:spPr bwMode="auto">
                        <a:xfrm>
                          <a:off x="0" y="1628775"/>
                          <a:ext cx="1171575"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Deterioro cognitivo</a:t>
                          </a:r>
                          <a:endParaRPr lang="es-EC" sz="1400">
                            <a:latin typeface="Times New Roman" panose="02020603050405020304" pitchFamily="18" charset="0"/>
                            <a:ea typeface="Times New Roman" panose="02020603050405020304" pitchFamily="18" charset="0"/>
                          </a:endParaRPr>
                        </a:p>
                      </p:txBody>
                    </p:sp>
                    <p:sp>
                      <p:nvSpPr>
                        <p:cNvPr id="43" name="Cuadro de texto 363"/>
                        <p:cNvSpPr txBox="1">
                          <a:spLocks noChangeArrowheads="1"/>
                        </p:cNvSpPr>
                        <p:nvPr/>
                      </p:nvSpPr>
                      <p:spPr bwMode="auto">
                        <a:xfrm>
                          <a:off x="1857363" y="119062"/>
                          <a:ext cx="1914525"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Malnutrición</a:t>
                          </a:r>
                          <a:endParaRPr lang="es-EC" sz="1400" dirty="0">
                            <a:latin typeface="Times New Roman" panose="02020603050405020304" pitchFamily="18" charset="0"/>
                            <a:ea typeface="Times New Roman" panose="02020603050405020304" pitchFamily="18" charset="0"/>
                          </a:endParaRPr>
                        </a:p>
                      </p:txBody>
                    </p:sp>
                    <p:sp>
                      <p:nvSpPr>
                        <p:cNvPr id="37" name="Cuadro de texto 357"/>
                        <p:cNvSpPr txBox="1">
                          <a:spLocks noChangeArrowheads="1"/>
                        </p:cNvSpPr>
                        <p:nvPr/>
                      </p:nvSpPr>
                      <p:spPr bwMode="auto">
                        <a:xfrm>
                          <a:off x="2293513" y="522508"/>
                          <a:ext cx="1413724"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Discapacidad - caídas</a:t>
                          </a:r>
                          <a:endParaRPr lang="es-EC" sz="1400" dirty="0">
                            <a:latin typeface="Times New Roman" panose="02020603050405020304" pitchFamily="18" charset="0"/>
                            <a:ea typeface="Times New Roman" panose="02020603050405020304" pitchFamily="18" charset="0"/>
                          </a:endParaRPr>
                        </a:p>
                      </p:txBody>
                    </p:sp>
                  </p:grpSp>
                  <p:grpSp>
                    <p:nvGrpSpPr>
                      <p:cNvPr id="24" name="Grupo 23"/>
                      <p:cNvGrpSpPr/>
                      <p:nvPr/>
                    </p:nvGrpSpPr>
                    <p:grpSpPr>
                      <a:xfrm>
                        <a:off x="676275" y="0"/>
                        <a:ext cx="1818957" cy="2657475"/>
                        <a:chOff x="0" y="0"/>
                        <a:chExt cx="1818957" cy="2657475"/>
                      </a:xfrm>
                    </p:grpSpPr>
                    <p:sp>
                      <p:nvSpPr>
                        <p:cNvPr id="25" name="AutoShape 10"/>
                        <p:cNvSpPr>
                          <a:spLocks noChangeArrowheads="1"/>
                        </p:cNvSpPr>
                        <p:nvPr/>
                      </p:nvSpPr>
                      <p:spPr bwMode="auto">
                        <a:xfrm rot="731678" flipH="1">
                          <a:off x="819150" y="0"/>
                          <a:ext cx="86995" cy="218249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26" name="Text Box 11"/>
                        <p:cNvSpPr txBox="1">
                          <a:spLocks noChangeArrowheads="1"/>
                        </p:cNvSpPr>
                        <p:nvPr/>
                      </p:nvSpPr>
                      <p:spPr bwMode="auto">
                        <a:xfrm>
                          <a:off x="38100" y="2181225"/>
                          <a:ext cx="1506833" cy="47625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rot="0" vert="horz" wrap="square" lIns="121920" tIns="60960" rIns="121920" bIns="60960" anchor="ctr" anchorCtr="1" upright="1">
                          <a:noAutofit/>
                        </a:bodyPr>
                        <a:lstStyle/>
                        <a:p>
                          <a:pPr algn="ctr"/>
                          <a:r>
                            <a:rPr lang="es-EC" sz="1400" b="1" dirty="0">
                              <a:solidFill>
                                <a:srgbClr val="000000"/>
                              </a:solidFill>
                              <a:latin typeface="Arial" panose="020B0604020202020204" pitchFamily="34" charset="0"/>
                              <a:ea typeface="Times New Roman" panose="02020603050405020304" pitchFamily="18" charset="0"/>
                            </a:rPr>
                            <a:t>ENVEJECIMIENTO INDIVIDUAL SECUNDARIO</a:t>
                          </a:r>
                          <a:endParaRPr lang="es-EC" sz="1400" dirty="0">
                            <a:latin typeface="Times New Roman" panose="02020603050405020304" pitchFamily="18" charset="0"/>
                            <a:ea typeface="Times New Roman" panose="02020603050405020304" pitchFamily="18" charset="0"/>
                          </a:endParaRPr>
                        </a:p>
                      </p:txBody>
                    </p:sp>
                    <p:sp>
                      <p:nvSpPr>
                        <p:cNvPr id="27" name="AutoShape 12"/>
                        <p:cNvSpPr>
                          <a:spLocks noChangeArrowheads="1"/>
                        </p:cNvSpPr>
                        <p:nvPr/>
                      </p:nvSpPr>
                      <p:spPr bwMode="auto">
                        <a:xfrm rot="5860491" flipH="1">
                          <a:off x="433388" y="938212"/>
                          <a:ext cx="68580"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28" name="AutoShape 13"/>
                        <p:cNvSpPr>
                          <a:spLocks noChangeArrowheads="1"/>
                        </p:cNvSpPr>
                        <p:nvPr/>
                      </p:nvSpPr>
                      <p:spPr bwMode="auto">
                        <a:xfrm rot="5860491" flipH="1">
                          <a:off x="1190625" y="1057275"/>
                          <a:ext cx="81280" cy="81343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29" name="AutoShape 14"/>
                        <p:cNvSpPr>
                          <a:spLocks noChangeArrowheads="1"/>
                        </p:cNvSpPr>
                        <p:nvPr/>
                      </p:nvSpPr>
                      <p:spPr bwMode="auto">
                        <a:xfrm rot="5860491" flipH="1">
                          <a:off x="1304925" y="-38100"/>
                          <a:ext cx="73424" cy="638878"/>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30" name="AutoShape 13"/>
                        <p:cNvSpPr>
                          <a:spLocks noChangeArrowheads="1"/>
                        </p:cNvSpPr>
                        <p:nvPr/>
                      </p:nvSpPr>
                      <p:spPr bwMode="auto">
                        <a:xfrm rot="5860491" flipH="1">
                          <a:off x="1371600" y="276225"/>
                          <a:ext cx="81280" cy="81343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31" name="AutoShape 13"/>
                        <p:cNvSpPr>
                          <a:spLocks noChangeArrowheads="1"/>
                        </p:cNvSpPr>
                        <p:nvPr/>
                      </p:nvSpPr>
                      <p:spPr bwMode="auto">
                        <a:xfrm rot="5860491" flipH="1">
                          <a:off x="1285875" y="609600"/>
                          <a:ext cx="81280" cy="81343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32" name="AutoShape 12"/>
                        <p:cNvSpPr>
                          <a:spLocks noChangeArrowheads="1"/>
                        </p:cNvSpPr>
                        <p:nvPr/>
                      </p:nvSpPr>
                      <p:spPr bwMode="auto">
                        <a:xfrm rot="5860491" flipH="1">
                          <a:off x="528638" y="528637"/>
                          <a:ext cx="68580"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33" name="AutoShape 12"/>
                        <p:cNvSpPr>
                          <a:spLocks noChangeArrowheads="1"/>
                        </p:cNvSpPr>
                        <p:nvPr/>
                      </p:nvSpPr>
                      <p:spPr bwMode="auto">
                        <a:xfrm rot="5860491" flipH="1">
                          <a:off x="328613" y="1319212"/>
                          <a:ext cx="68580"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sp>
                      <p:nvSpPr>
                        <p:cNvPr id="34" name="AutoShape 12"/>
                        <p:cNvSpPr>
                          <a:spLocks noChangeArrowheads="1"/>
                        </p:cNvSpPr>
                        <p:nvPr/>
                      </p:nvSpPr>
                      <p:spPr bwMode="auto">
                        <a:xfrm rot="5860491" flipH="1">
                          <a:off x="595313" y="119062"/>
                          <a:ext cx="68580" cy="725805"/>
                        </a:xfrm>
                        <a:prstGeom prst="moon">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none" lIns="121920" tIns="60960" rIns="121920" bIns="60960" anchor="ctr" anchorCtr="0" upright="1">
                          <a:noAutofit/>
                        </a:bodyPr>
                        <a:lstStyle/>
                        <a:p>
                          <a:endParaRPr lang="es-EC" sz="2800"/>
                        </a:p>
                      </p:txBody>
                    </p:sp>
                  </p:grpSp>
                </p:grpSp>
              </p:grpSp>
              <p:sp>
                <p:nvSpPr>
                  <p:cNvPr id="17" name="Cuadro de texto 375"/>
                  <p:cNvSpPr txBox="1">
                    <a:spLocks noChangeArrowheads="1"/>
                  </p:cNvSpPr>
                  <p:nvPr/>
                </p:nvSpPr>
                <p:spPr bwMode="auto">
                  <a:xfrm>
                    <a:off x="5241852" y="2262822"/>
                    <a:ext cx="800100" cy="2095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a:solidFill>
                          <a:srgbClr val="000000"/>
                        </a:solidFill>
                        <a:latin typeface="Arial" panose="020B0604020202020204" pitchFamily="34" charset="0"/>
                        <a:ea typeface="Times New Roman" panose="02020603050405020304" pitchFamily="18" charset="0"/>
                      </a:rPr>
                      <a:t>Inequidad</a:t>
                    </a:r>
                    <a:endParaRPr lang="es-EC" sz="1400">
                      <a:latin typeface="Times New Roman" panose="02020603050405020304" pitchFamily="18" charset="0"/>
                      <a:ea typeface="Times New Roman" panose="02020603050405020304" pitchFamily="18" charset="0"/>
                    </a:endParaRPr>
                  </a:p>
                </p:txBody>
              </p:sp>
              <p:sp>
                <p:nvSpPr>
                  <p:cNvPr id="18" name="Cuadro de texto 376"/>
                  <p:cNvSpPr txBox="1">
                    <a:spLocks noChangeArrowheads="1"/>
                  </p:cNvSpPr>
                  <p:nvPr/>
                </p:nvSpPr>
                <p:spPr bwMode="auto">
                  <a:xfrm>
                    <a:off x="6113721" y="2286392"/>
                    <a:ext cx="1093127" cy="19870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Discriminación</a:t>
                    </a:r>
                    <a:endParaRPr lang="es-EC" sz="1400" dirty="0">
                      <a:latin typeface="Times New Roman" panose="02020603050405020304" pitchFamily="18" charset="0"/>
                      <a:ea typeface="Times New Roman" panose="02020603050405020304" pitchFamily="18" charset="0"/>
                    </a:endParaRPr>
                  </a:p>
                </p:txBody>
              </p:sp>
            </p:grpSp>
            <p:sp>
              <p:nvSpPr>
                <p:cNvPr id="15" name="Cuadro de texto 377"/>
                <p:cNvSpPr txBox="1">
                  <a:spLocks noChangeArrowheads="1"/>
                </p:cNvSpPr>
                <p:nvPr/>
              </p:nvSpPr>
              <p:spPr bwMode="auto">
                <a:xfrm>
                  <a:off x="7113182" y="2062716"/>
                  <a:ext cx="1317625" cy="7937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21920" tIns="60960" rIns="121920" bIns="60960" anchor="t" anchorCtr="0" upright="1">
                  <a:noAutofit/>
                </a:bodyPr>
                <a:lstStyle/>
                <a:p>
                  <a:pPr algn="ctr"/>
                  <a:r>
                    <a:rPr lang="es-EC" sz="1600" b="1">
                      <a:solidFill>
                        <a:srgbClr val="000000"/>
                      </a:solidFill>
                      <a:latin typeface="Arial" panose="020B0604020202020204" pitchFamily="34" charset="0"/>
                      <a:ea typeface="Times New Roman" panose="02020603050405020304" pitchFamily="18" charset="0"/>
                    </a:rPr>
                    <a:t>Deterioro de la salud y calidad de vida del adulto mayor</a:t>
                  </a:r>
                  <a:endParaRPr lang="es-EC" sz="1400">
                    <a:latin typeface="Times New Roman" panose="02020603050405020304" pitchFamily="18" charset="0"/>
                    <a:ea typeface="Times New Roman" panose="02020603050405020304" pitchFamily="18" charset="0"/>
                  </a:endParaRPr>
                </a:p>
              </p:txBody>
            </p:sp>
          </p:grpSp>
          <p:sp>
            <p:nvSpPr>
              <p:cNvPr id="13" name="Cuadro de texto 378"/>
              <p:cNvSpPr txBox="1">
                <a:spLocks noChangeArrowheads="1"/>
              </p:cNvSpPr>
              <p:nvPr/>
            </p:nvSpPr>
            <p:spPr bwMode="auto">
              <a:xfrm>
                <a:off x="3987082" y="4381994"/>
                <a:ext cx="969806" cy="299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121920" tIns="60960" rIns="121920" bIns="60960" anchor="ctr" anchorCtr="1" upright="1">
                <a:noAutofit/>
              </a:bodyPr>
              <a:lstStyle/>
              <a:p>
                <a:r>
                  <a:rPr lang="es-EC" sz="1400" dirty="0">
                    <a:solidFill>
                      <a:srgbClr val="000000"/>
                    </a:solidFill>
                    <a:latin typeface="Arial" panose="020B0604020202020204" pitchFamily="34" charset="0"/>
                    <a:ea typeface="Times New Roman" panose="02020603050405020304" pitchFamily="18" charset="0"/>
                  </a:rPr>
                  <a:t>Muerte</a:t>
                </a:r>
                <a:endParaRPr lang="es-EC" sz="1400" dirty="0">
                  <a:latin typeface="Times New Roman" panose="02020603050405020304" pitchFamily="18" charset="0"/>
                  <a:ea typeface="Times New Roman" panose="02020603050405020304" pitchFamily="18" charset="0"/>
                </a:endParaRPr>
              </a:p>
            </p:txBody>
          </p:sp>
        </p:grpSp>
      </p:grpSp>
      <p:sp>
        <p:nvSpPr>
          <p:cNvPr id="85" name="Título 4"/>
          <p:cNvSpPr txBox="1">
            <a:spLocks/>
          </p:cNvSpPr>
          <p:nvPr/>
        </p:nvSpPr>
        <p:spPr>
          <a:xfrm>
            <a:off x="244005" y="299617"/>
            <a:ext cx="11207147" cy="369332"/>
          </a:xfrm>
          <a:prstGeom prst="rect">
            <a:avLst/>
          </a:prstGeom>
        </p:spPr>
        <p:txBody>
          <a:bodyPr wrap="square" lIns="0" tIns="0" rIns="0" bIns="0">
            <a:spAutoFit/>
          </a:bodyPr>
          <a:lstStyle>
            <a:lvl1pPr>
              <a:defRPr sz="2400" b="0" i="0" u="sng">
                <a:solidFill>
                  <a:schemeClr val="tx1"/>
                </a:solidFill>
                <a:latin typeface="Century Gothic"/>
                <a:ea typeface="+mj-ea"/>
                <a:cs typeface="Century Gothic"/>
              </a:defRPr>
            </a:lvl1pPr>
          </a:lstStyle>
          <a:p>
            <a:r>
              <a:rPr lang="es-EC" b="1" u="none" kern="1200" dirty="0" smtClean="0">
                <a:solidFill>
                  <a:srgbClr val="17375E"/>
                </a:solidFill>
                <a:latin typeface="Arial"/>
                <a:cs typeface="Arial"/>
              </a:rPr>
              <a:t> Planteamiento del Problema</a:t>
            </a:r>
            <a:endParaRPr lang="es-EC" b="1" u="none" kern="1200" dirty="0">
              <a:solidFill>
                <a:srgbClr val="17375E"/>
              </a:solidFill>
              <a:latin typeface="Arial"/>
              <a:cs typeface="Arial"/>
            </a:endParaRPr>
          </a:p>
        </p:txBody>
      </p:sp>
      <p:pic>
        <p:nvPicPr>
          <p:cNvPr id="86" name="Picture 4" descr="Image result for ESP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31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object 18"/>
          <p:cNvSpPr/>
          <p:nvPr/>
        </p:nvSpPr>
        <p:spPr>
          <a:xfrm>
            <a:off x="1071884" y="2490216"/>
            <a:ext cx="9900916" cy="4053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615121" cy="4019305"/>
          </a:xfrm>
          <a:prstGeom prst="rect">
            <a:avLst/>
          </a:prstGeom>
        </p:spPr>
        <p:txBody>
          <a:bodyPr vert="horz" wrap="square" lIns="0" tIns="85090" rIns="0" bIns="0" rtlCol="0">
            <a:spAutoFit/>
          </a:bodyPr>
          <a:lstStyle/>
          <a:p>
            <a:pPr marL="52705">
              <a:spcBef>
                <a:spcPts val="670"/>
              </a:spcBef>
            </a:pPr>
            <a:r>
              <a:rPr lang="es-EC" sz="2400" b="1" spc="-5" dirty="0" smtClean="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smtClean="0">
                <a:solidFill>
                  <a:srgbClr val="17375E"/>
                </a:solidFill>
                <a:latin typeface="Arial"/>
                <a:cs typeface="Arial"/>
              </a:rPr>
              <a:t>Planteamiento del Problema</a:t>
            </a:r>
          </a:p>
          <a:p>
            <a:pPr marL="52705">
              <a:spcBef>
                <a:spcPts val="580"/>
              </a:spcBef>
            </a:pPr>
            <a:r>
              <a:rPr lang="es-EC" sz="2400" b="1" spc="-5" dirty="0" smtClean="0">
                <a:solidFill>
                  <a:srgbClr val="17375E"/>
                </a:solidFill>
                <a:latin typeface="Arial"/>
                <a:cs typeface="Arial"/>
              </a:rPr>
              <a:t>Objetivos</a:t>
            </a:r>
          </a:p>
          <a:p>
            <a:pPr marL="52705">
              <a:spcBef>
                <a:spcPts val="580"/>
              </a:spcBef>
            </a:pPr>
            <a:r>
              <a:rPr lang="es-EC" sz="2400" b="1" spc="-5" dirty="0" smtClean="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y técnicas seleccionadas</a:t>
            </a:r>
          </a:p>
          <a:p>
            <a:pPr marL="52705">
              <a:spcBef>
                <a:spcPts val="580"/>
              </a:spcBef>
            </a:pPr>
            <a:r>
              <a:rPr lang="es-EC" sz="2400" b="1" spc="-5" dirty="0">
                <a:solidFill>
                  <a:srgbClr val="17375E"/>
                </a:solidFill>
                <a:latin typeface="Arial"/>
                <a:cs typeface="Arial"/>
              </a:rPr>
              <a:t>Propuesta</a:t>
            </a:r>
            <a:endParaRPr lang="es-EC" sz="2400" b="1" spc="-5" dirty="0">
              <a:solidFill>
                <a:srgbClr val="FF0000"/>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Recomendaciones</a:t>
            </a:r>
          </a:p>
          <a:p>
            <a:pPr marL="52705" marR="5957570">
              <a:lnSpc>
                <a:spcPct val="120000"/>
              </a:lnSpc>
            </a:pPr>
            <a:r>
              <a:rPr lang="es-EC" sz="2400" b="1" spc="-5" dirty="0">
                <a:solidFill>
                  <a:srgbClr val="17375E"/>
                </a:solidFill>
                <a:latin typeface="Arial"/>
                <a:cs typeface="Arial"/>
              </a:rPr>
              <a:t>Demostración</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576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idx="4294967295"/>
          </p:nvPr>
        </p:nvSpPr>
        <p:spPr>
          <a:xfrm>
            <a:off x="500063" y="65087"/>
            <a:ext cx="9520237" cy="1058862"/>
          </a:xfrm>
        </p:spPr>
        <p:txBody>
          <a:bodyPr>
            <a:normAutofit/>
          </a:bodyPr>
          <a:lstStyle/>
          <a:p>
            <a:r>
              <a:rPr lang="es-EC" b="1" u="none" kern="1200" dirty="0" smtClean="0">
                <a:solidFill>
                  <a:srgbClr val="17375E"/>
                </a:solidFill>
                <a:latin typeface="Arial"/>
                <a:cs typeface="Arial"/>
              </a:rPr>
              <a:t> Objetivos</a:t>
            </a:r>
            <a:endParaRPr lang="es-EC" b="1" u="none" kern="1200" dirty="0">
              <a:solidFill>
                <a:srgbClr val="17375E"/>
              </a:solidFill>
              <a:latin typeface="Arial"/>
              <a:cs typeface="Arial"/>
            </a:endParaRPr>
          </a:p>
        </p:txBody>
      </p:sp>
      <p:sp>
        <p:nvSpPr>
          <p:cNvPr id="20" name="TextBox 4"/>
          <p:cNvSpPr txBox="1"/>
          <p:nvPr/>
        </p:nvSpPr>
        <p:spPr>
          <a:xfrm>
            <a:off x="783771" y="1365171"/>
            <a:ext cx="10711544" cy="44627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s-EC" sz="2800" dirty="0" smtClean="0"/>
          </a:p>
          <a:p>
            <a:pPr marL="0" lvl="2"/>
            <a:r>
              <a:rPr lang="es-EC" sz="2800" b="1" dirty="0">
                <a:solidFill>
                  <a:srgbClr val="17375E"/>
                </a:solidFill>
                <a:latin typeface="Arial"/>
                <a:ea typeface="+mj-ea"/>
                <a:cs typeface="Arial"/>
              </a:rPr>
              <a:t>Objetivo general</a:t>
            </a:r>
          </a:p>
          <a:p>
            <a:endParaRPr lang="es-EC" sz="2800" dirty="0"/>
          </a:p>
          <a:p>
            <a:r>
              <a:rPr lang="es-EC" sz="2800" dirty="0" smtClean="0">
                <a:latin typeface="Arial" panose="020B0604020202020204" pitchFamily="34" charset="0"/>
                <a:cs typeface="Arial" panose="020B0604020202020204" pitchFamily="34" charset="0"/>
              </a:rPr>
              <a:t>Desarrollar </a:t>
            </a:r>
            <a:r>
              <a:rPr lang="es-EC" sz="2800" dirty="0">
                <a:latin typeface="Arial" panose="020B0604020202020204" pitchFamily="34" charset="0"/>
                <a:cs typeface="Arial" panose="020B0604020202020204" pitchFamily="34" charset="0"/>
              </a:rPr>
              <a:t>un </a:t>
            </a:r>
            <a:r>
              <a:rPr lang="es-EC" sz="2800" b="1" dirty="0">
                <a:latin typeface="Arial" panose="020B0604020202020204" pitchFamily="34" charset="0"/>
                <a:cs typeface="Arial" panose="020B0604020202020204" pitchFamily="34" charset="0"/>
              </a:rPr>
              <a:t>modelo de series temporales </a:t>
            </a:r>
            <a:r>
              <a:rPr lang="es-EC" sz="2800" dirty="0">
                <a:latin typeface="Arial" panose="020B0604020202020204" pitchFamily="34" charset="0"/>
                <a:cs typeface="Arial" panose="020B0604020202020204" pitchFamily="34" charset="0"/>
              </a:rPr>
              <a:t>que permita i</a:t>
            </a:r>
            <a:r>
              <a:rPr lang="es-EC" sz="2800" b="1" dirty="0">
                <a:latin typeface="Arial" panose="020B0604020202020204" pitchFamily="34" charset="0"/>
                <a:cs typeface="Arial" panose="020B0604020202020204" pitchFamily="34" charset="0"/>
              </a:rPr>
              <a:t>dentificar</a:t>
            </a:r>
            <a:r>
              <a:rPr lang="es-EC" sz="2800" dirty="0">
                <a:latin typeface="Arial" panose="020B0604020202020204" pitchFamily="34" charset="0"/>
                <a:cs typeface="Arial" panose="020B0604020202020204" pitchFamily="34" charset="0"/>
              </a:rPr>
              <a:t> el </a:t>
            </a:r>
            <a:r>
              <a:rPr lang="es-EC" sz="2800" b="1" dirty="0">
                <a:latin typeface="Arial" panose="020B0604020202020204" pitchFamily="34" charset="0"/>
                <a:cs typeface="Arial" panose="020B0604020202020204" pitchFamily="34" charset="0"/>
              </a:rPr>
              <a:t>comportamiento de la morbimortalidad </a:t>
            </a:r>
            <a:r>
              <a:rPr lang="es-EC" sz="2800" dirty="0">
                <a:latin typeface="Arial" panose="020B0604020202020204" pitchFamily="34" charset="0"/>
                <a:cs typeface="Arial" panose="020B0604020202020204" pitchFamily="34" charset="0"/>
              </a:rPr>
              <a:t>del adulto mayor ecuatoriano, </a:t>
            </a:r>
            <a:r>
              <a:rPr lang="es-EC" sz="2800" b="1" dirty="0">
                <a:latin typeface="Arial" panose="020B0604020202020204" pitchFamily="34" charset="0"/>
                <a:cs typeface="Arial" panose="020B0604020202020204" pitchFamily="34" charset="0"/>
              </a:rPr>
              <a:t>a través del análisis de información histórica</a:t>
            </a:r>
            <a:r>
              <a:rPr lang="es-EC" sz="2800" dirty="0">
                <a:latin typeface="Arial" panose="020B0604020202020204" pitchFamily="34" charset="0"/>
                <a:cs typeface="Arial" panose="020B0604020202020204" pitchFamily="34" charset="0"/>
              </a:rPr>
              <a:t>, referente a </a:t>
            </a:r>
            <a:r>
              <a:rPr lang="es-EC" sz="2800" b="1" dirty="0">
                <a:latin typeface="Arial" panose="020B0604020202020204" pitchFamily="34" charset="0"/>
                <a:cs typeface="Arial" panose="020B0604020202020204" pitchFamily="34" charset="0"/>
              </a:rPr>
              <a:t>egresos d</a:t>
            </a:r>
            <a:r>
              <a:rPr lang="es-EC" sz="2800" dirty="0">
                <a:latin typeface="Arial" panose="020B0604020202020204" pitchFamily="34" charset="0"/>
                <a:cs typeface="Arial" panose="020B0604020202020204" pitchFamily="34" charset="0"/>
              </a:rPr>
              <a:t>e pacientes de establecimientos de salud que prestan internación hospitalaria, para determinar la prevalencia de enfermedades, así como las principales causas de </a:t>
            </a:r>
            <a:r>
              <a:rPr lang="es-EC" sz="2800" b="1" dirty="0">
                <a:latin typeface="Arial" panose="020B0604020202020204" pitchFamily="34" charset="0"/>
                <a:cs typeface="Arial" panose="020B0604020202020204" pitchFamily="34" charset="0"/>
              </a:rPr>
              <a:t>defunción</a:t>
            </a:r>
            <a:r>
              <a:rPr lang="es-EC" sz="2800" dirty="0">
                <a:latin typeface="Arial" panose="020B0604020202020204" pitchFamily="34" charset="0"/>
                <a:cs typeface="Arial" panose="020B0604020202020204" pitchFamily="34" charset="0"/>
              </a:rPr>
              <a:t> de personas de la tercera edad</a:t>
            </a:r>
            <a:r>
              <a:rPr lang="es-EC" sz="2800" dirty="0" smtClean="0">
                <a:latin typeface="Arial" panose="020B0604020202020204" pitchFamily="34"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1000"/>
                                        <p:tgtEl>
                                          <p:spTgt spid="20">
                                            <p:txEl>
                                              <p:pRg st="1" end="1"/>
                                            </p:txEl>
                                          </p:spTgt>
                                        </p:tgtEl>
                                      </p:cBhvr>
                                    </p:animEffect>
                                    <p:anim calcmode="lin" valueType="num">
                                      <p:cBhvr>
                                        <p:cTn id="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3" end="3"/>
                                            </p:txEl>
                                          </p:spTgt>
                                        </p:tgtEl>
                                        <p:attrNameLst>
                                          <p:attrName>style.visibility</p:attrName>
                                        </p:attrNameLst>
                                      </p:cBhvr>
                                      <p:to>
                                        <p:strVal val="visible"/>
                                      </p:to>
                                    </p:set>
                                    <p:animEffect transition="in" filter="fade">
                                      <p:cBhvr>
                                        <p:cTn id="14" dur="1000"/>
                                        <p:tgtEl>
                                          <p:spTgt spid="20">
                                            <p:txEl>
                                              <p:pRg st="3" end="3"/>
                                            </p:txEl>
                                          </p:spTgt>
                                        </p:tgtEl>
                                      </p:cBhvr>
                                    </p:animEffect>
                                    <p:anim calcmode="lin" valueType="num">
                                      <p:cBhvr>
                                        <p:cTn id="15"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20" name="TextBox 4"/>
          <p:cNvSpPr txBox="1"/>
          <p:nvPr/>
        </p:nvSpPr>
        <p:spPr>
          <a:xfrm>
            <a:off x="495958" y="575982"/>
            <a:ext cx="11191194" cy="5509200"/>
          </a:xfrm>
          <a:prstGeom prst="rect">
            <a:avLst/>
          </a:prstGeom>
          <a:noFill/>
        </p:spPr>
        <p:txBody>
          <a:bodyPr wrap="square" rtlCol="0">
            <a:spAutoFit/>
          </a:bodyPr>
          <a:lstStyle/>
          <a:p>
            <a:pPr marL="0" lvl="2"/>
            <a:r>
              <a:rPr lang="es-EC" sz="2800" b="1" dirty="0">
                <a:solidFill>
                  <a:srgbClr val="17375E"/>
                </a:solidFill>
                <a:latin typeface="Arial"/>
                <a:ea typeface="+mj-ea"/>
                <a:cs typeface="Arial"/>
              </a:rPr>
              <a:t>Objetivos específicos</a:t>
            </a:r>
          </a:p>
          <a:p>
            <a:pPr>
              <a:lnSpc>
                <a:spcPct val="150000"/>
              </a:lnSpc>
            </a:pPr>
            <a:r>
              <a:rPr lang="es-EC" sz="2400" b="1" dirty="0" smtClean="0">
                <a:latin typeface="Arial" panose="020B0604020202020204" pitchFamily="34" charset="0"/>
                <a:cs typeface="Arial" panose="020B0604020202020204" pitchFamily="34" charset="0"/>
              </a:rPr>
              <a:t>OE1</a:t>
            </a:r>
            <a:r>
              <a:rPr lang="es-EC" sz="2400" b="1" dirty="0">
                <a:latin typeface="Arial" panose="020B0604020202020204" pitchFamily="34" charset="0"/>
                <a:cs typeface="Arial" panose="020B0604020202020204" pitchFamily="34" charset="0"/>
              </a:rPr>
              <a:t>: </a:t>
            </a: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Realizar una revisión inicial de literatura, </a:t>
            </a:r>
            <a:r>
              <a:rPr lang="es-EC" sz="2400" dirty="0">
                <a:latin typeface="Arial" panose="020B0604020202020204" pitchFamily="34" charset="0"/>
                <a:cs typeface="Arial" panose="020B0604020202020204" pitchFamily="34" charset="0"/>
              </a:rPr>
              <a:t>sobre la aplicación de series temporales en el estudio de la morbilidad y mortalidad del adulto mayor.</a:t>
            </a:r>
            <a:endParaRPr lang="es-EC" dirty="0">
              <a:latin typeface="Arial" panose="020B0604020202020204" pitchFamily="34" charset="0"/>
              <a:cs typeface="Arial" panose="020B0604020202020204" pitchFamily="34" charset="0"/>
            </a:endParaRPr>
          </a:p>
          <a:p>
            <a:pPr>
              <a:lnSpc>
                <a:spcPct val="150000"/>
              </a:lnSpc>
            </a:pPr>
            <a:r>
              <a:rPr lang="es-EC" sz="2400" b="1" dirty="0">
                <a:latin typeface="Arial" panose="020B0604020202020204" pitchFamily="34" charset="0"/>
                <a:cs typeface="Arial" panose="020B0604020202020204" pitchFamily="34" charset="0"/>
              </a:rPr>
              <a:t>OE2: </a:t>
            </a: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Recolectar, procesar y analizar</a:t>
            </a:r>
            <a:r>
              <a:rPr lang="es-EC" sz="2400" dirty="0">
                <a:latin typeface="Arial" panose="020B0604020202020204" pitchFamily="34" charset="0"/>
                <a:cs typeface="Arial" panose="020B0604020202020204" pitchFamily="34" charset="0"/>
              </a:rPr>
              <a:t> las bases de </a:t>
            </a: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datos </a:t>
            </a:r>
            <a:r>
              <a:rPr lang="es-EC" sz="2400" dirty="0">
                <a:latin typeface="Arial" panose="020B0604020202020204" pitchFamily="34" charset="0"/>
                <a:cs typeface="Arial" panose="020B0604020202020204" pitchFamily="34" charset="0"/>
              </a:rPr>
              <a:t>disponibles sobre la morbimortalidad del adulto mayor ecuatoriano, a través de las herramientas más propicias.</a:t>
            </a:r>
            <a:endParaRPr lang="es-EC" dirty="0">
              <a:latin typeface="Arial" panose="020B0604020202020204" pitchFamily="34" charset="0"/>
              <a:cs typeface="Arial" panose="020B0604020202020204" pitchFamily="34" charset="0"/>
            </a:endParaRPr>
          </a:p>
          <a:p>
            <a:pPr>
              <a:lnSpc>
                <a:spcPct val="150000"/>
              </a:lnSpc>
            </a:pPr>
            <a:r>
              <a:rPr lang="es-EC" sz="2400" b="1" dirty="0">
                <a:latin typeface="Arial" panose="020B0604020202020204" pitchFamily="34" charset="0"/>
                <a:cs typeface="Arial" panose="020B0604020202020204" pitchFamily="34" charset="0"/>
              </a:rPr>
              <a:t>OE3: </a:t>
            </a: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 y seleccionar la plataforma </a:t>
            </a:r>
            <a:r>
              <a:rPr lang="es-EC" sz="2400" dirty="0">
                <a:latin typeface="Arial" panose="020B0604020202020204" pitchFamily="34" charset="0"/>
                <a:cs typeface="Arial" panose="020B0604020202020204" pitchFamily="34" charset="0"/>
              </a:rPr>
              <a:t>más conveniente, para diseñar y generar el modelo.</a:t>
            </a:r>
            <a:endParaRPr lang="es-EC" dirty="0">
              <a:latin typeface="Arial" panose="020B0604020202020204" pitchFamily="34" charset="0"/>
              <a:cs typeface="Arial" panose="020B0604020202020204" pitchFamily="34" charset="0"/>
            </a:endParaRPr>
          </a:p>
          <a:p>
            <a:pPr>
              <a:lnSpc>
                <a:spcPct val="150000"/>
              </a:lnSpc>
            </a:pPr>
            <a:r>
              <a:rPr lang="es-EC" sz="2400" b="1" dirty="0">
                <a:latin typeface="Arial" panose="020B0604020202020204" pitchFamily="34" charset="0"/>
                <a:cs typeface="Arial" panose="020B0604020202020204" pitchFamily="34" charset="0"/>
              </a:rPr>
              <a:t>OE4: </a:t>
            </a: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Evaluar el modelo </a:t>
            </a:r>
            <a:r>
              <a:rPr lang="es-EC" sz="2400" dirty="0">
                <a:latin typeface="Arial" panose="020B0604020202020204" pitchFamily="34" charset="0"/>
                <a:cs typeface="Arial" panose="020B0604020202020204" pitchFamily="34" charset="0"/>
              </a:rPr>
              <a:t>propuesto utilizando técnicas estadísticas de validación de minería de datos.</a:t>
            </a:r>
            <a:endParaRPr lang="es-EC" dirty="0">
              <a:latin typeface="Arial" panose="020B0604020202020204" pitchFamily="34" charset="0"/>
              <a:cs typeface="Arial" panose="020B0604020202020204" pitchFamily="34" charset="0"/>
            </a:endParaRPr>
          </a:p>
        </p:txBody>
      </p:sp>
      <p:pic>
        <p:nvPicPr>
          <p:cNvPr id="11" name="Picture 4" descr="Image result for E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1000"/>
                                        <p:tgtEl>
                                          <p:spTgt spid="20">
                                            <p:txEl>
                                              <p:pRg st="3" end="3"/>
                                            </p:txEl>
                                          </p:spTgt>
                                        </p:tgtEl>
                                      </p:cBhvr>
                                    </p:animEffect>
                                    <p:anim calcmode="lin" valueType="num">
                                      <p:cBhvr>
                                        <p:cTn id="29"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Effect transition="in" filter="fade">
                                      <p:cBhvr>
                                        <p:cTn id="35" dur="1000"/>
                                        <p:tgtEl>
                                          <p:spTgt spid="20">
                                            <p:txEl>
                                              <p:pRg st="4" end="4"/>
                                            </p:txEl>
                                          </p:spTgt>
                                        </p:tgtEl>
                                      </p:cBhvr>
                                    </p:animEffect>
                                    <p:anim calcmode="lin" valueType="num">
                                      <p:cBhvr>
                                        <p:cTn id="36"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TM10001114[[fn=Galería]]</Template>
  <TotalTime>5771</TotalTime>
  <Words>4094</Words>
  <Application>Microsoft Office PowerPoint</Application>
  <PresentationFormat>Panorámica</PresentationFormat>
  <Paragraphs>1089</Paragraphs>
  <Slides>53</Slides>
  <Notes>53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53</vt:i4>
      </vt:variant>
    </vt:vector>
  </HeadingPairs>
  <TitlesOfParts>
    <vt:vector size="65" baseType="lpstr">
      <vt:lpstr>ＭＳ Ｐゴシック</vt:lpstr>
      <vt:lpstr>Arial</vt:lpstr>
      <vt:lpstr>Calibri</vt:lpstr>
      <vt:lpstr>Calibri Light</vt:lpstr>
      <vt:lpstr>Cambria Math</vt:lpstr>
      <vt:lpstr>Century Gothic</vt:lpstr>
      <vt:lpstr>Gill Sans Std</vt:lpstr>
      <vt:lpstr>Palatino Linotype</vt:lpstr>
      <vt:lpstr>SansSerif</vt:lpstr>
      <vt:lpstr>Times New Roman</vt:lpstr>
      <vt:lpstr>Wingdings</vt:lpstr>
      <vt:lpstr>Gallery</vt:lpstr>
      <vt:lpstr>Presentación de PowerPoint</vt:lpstr>
      <vt:lpstr>Presentación de PowerPoint</vt:lpstr>
      <vt:lpstr>Presentación de PowerPoint</vt:lpstr>
      <vt:lpstr> Contexto del Problema</vt:lpstr>
      <vt:lpstr>Presentación de PowerPoint</vt:lpstr>
      <vt:lpstr>Presentación de PowerPoint</vt:lpstr>
      <vt:lpstr>Presentación de PowerPoint</vt:lpstr>
      <vt:lpstr> Objetivos</vt:lpstr>
      <vt:lpstr>Presentación de PowerPoint</vt:lpstr>
      <vt:lpstr>Presentación de PowerPoint</vt:lpstr>
      <vt:lpstr> Hipótesis</vt:lpstr>
      <vt:lpstr>Presentación de PowerPoint</vt:lpstr>
      <vt:lpstr>Técnicas</vt:lpstr>
      <vt:lpstr>  Revisión inicial de literatura </vt:lpstr>
      <vt:lpstr>Presentación de PowerPoint</vt:lpstr>
      <vt:lpstr>Herramienta analítica seleccionada</vt:lpstr>
      <vt:lpstr>  Herramienta analítica seleccionada</vt:lpstr>
      <vt:lpstr>Presentación de PowerPoint</vt:lpstr>
      <vt:lpstr>Metodología</vt:lpstr>
      <vt:lpstr>Metodología</vt:lpstr>
      <vt:lpstr>Presentación de PowerPoint</vt:lpstr>
      <vt:lpstr>Fase I. Comprensión del negocio</vt:lpstr>
      <vt:lpstr>Fase II. Comprensión de los datos</vt:lpstr>
      <vt:lpstr>Fase III. Preparación de datos</vt:lpstr>
      <vt:lpstr>Fase III. Preparación de datos</vt:lpstr>
      <vt:lpstr>Fase III. Preparación de datos</vt:lpstr>
      <vt:lpstr>Fase III. Preparación de datos</vt:lpstr>
      <vt:lpstr>Fase III. Preparación de datos</vt:lpstr>
      <vt:lpstr>Fase III. Preparación de datos</vt:lpstr>
      <vt:lpstr>Fase IV. Modelado</vt:lpstr>
      <vt:lpstr>Fase IV. Modelado - Morbilidad</vt:lpstr>
      <vt:lpstr>Fase IV. Modelado - Mortalidad</vt:lpstr>
      <vt:lpstr>Fase V. Evaluación</vt:lpstr>
      <vt:lpstr>Fase VI. Despliegue</vt:lpstr>
      <vt:lpstr>Presentación de PowerPoint</vt:lpstr>
      <vt:lpstr>Resultados</vt:lpstr>
      <vt:lpstr>Resultados</vt:lpstr>
      <vt:lpstr>Resultados</vt:lpstr>
      <vt:lpstr>Resultados</vt:lpstr>
      <vt:lpstr>Resultados</vt:lpstr>
      <vt:lpstr>Resultados</vt:lpstr>
      <vt:lpstr>Evaluación</vt:lpstr>
      <vt:lpstr>Evaluación</vt:lpstr>
      <vt:lpstr>Evaluación</vt:lpstr>
      <vt:lpstr>Evaluación</vt:lpstr>
      <vt:lpstr>Presentación de PowerPoint</vt:lpstr>
      <vt:lpstr> Conclusiones</vt:lpstr>
      <vt:lpstr> Conclusiones</vt:lpstr>
      <vt:lpstr> Recomendaciones</vt:lpstr>
      <vt:lpstr>Presentación de PowerPoint</vt:lpstr>
      <vt:lpstr>Presentación de PowerPoint</vt:lpstr>
      <vt:lpstr>¿Preguntas?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126</cp:revision>
  <dcterms:created xsi:type="dcterms:W3CDTF">2020-08-13T10:00:32Z</dcterms:created>
  <dcterms:modified xsi:type="dcterms:W3CDTF">2020-09-02T09:27:57Z</dcterms:modified>
</cp:coreProperties>
</file>