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38" r:id="rId1"/>
    <p:sldMasterId id="2147484304" r:id="rId2"/>
  </p:sldMasterIdLst>
  <p:notesMasterIdLst>
    <p:notesMasterId r:id="rId24"/>
  </p:notesMasterIdLst>
  <p:sldIdLst>
    <p:sldId id="256" r:id="rId3"/>
    <p:sldId id="277" r:id="rId4"/>
    <p:sldId id="275" r:id="rId5"/>
    <p:sldId id="278" r:id="rId6"/>
    <p:sldId id="279" r:id="rId7"/>
    <p:sldId id="273" r:id="rId8"/>
    <p:sldId id="286" r:id="rId9"/>
    <p:sldId id="291" r:id="rId10"/>
    <p:sldId id="285" r:id="rId11"/>
    <p:sldId id="306" r:id="rId12"/>
    <p:sldId id="296" r:id="rId13"/>
    <p:sldId id="297" r:id="rId14"/>
    <p:sldId id="298" r:id="rId15"/>
    <p:sldId id="299" r:id="rId16"/>
    <p:sldId id="301" r:id="rId17"/>
    <p:sldId id="304" r:id="rId18"/>
    <p:sldId id="305" r:id="rId19"/>
    <p:sldId id="309" r:id="rId20"/>
    <p:sldId id="300" r:id="rId21"/>
    <p:sldId id="310" r:id="rId22"/>
    <p:sldId id="312"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del Carmen Zúñiga" initials="MdCZ" lastIdx="0" clrIdx="0">
    <p:extLst>
      <p:ext uri="{19B8F6BF-5375-455C-9EA6-DF929625EA0E}">
        <p15:presenceInfo xmlns:p15="http://schemas.microsoft.com/office/powerpoint/2012/main" userId="6b87400641c37f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5394" autoAdjust="0"/>
  </p:normalViewPr>
  <p:slideViewPr>
    <p:cSldViewPr>
      <p:cViewPr varScale="1">
        <p:scale>
          <a:sx n="85" d="100"/>
          <a:sy n="85" d="100"/>
        </p:scale>
        <p:origin x="64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9DE75-14F2-4B1D-9EB0-128D4381E873}" type="datetimeFigureOut">
              <a:rPr lang="es-EC" smtClean="0"/>
              <a:pPr/>
              <a:t>25/8/2020</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7F767-D02F-44F1-948B-3C7DD884D8F5}" type="slidenum">
              <a:rPr lang="es-EC" smtClean="0"/>
              <a:pPr/>
              <a:t>‹Nº›</a:t>
            </a:fld>
            <a:endParaRPr lang="es-EC"/>
          </a:p>
        </p:txBody>
      </p:sp>
    </p:spTree>
    <p:extLst>
      <p:ext uri="{BB962C8B-B14F-4D97-AF65-F5344CB8AC3E}">
        <p14:creationId xmlns:p14="http://schemas.microsoft.com/office/powerpoint/2010/main" val="419617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1</a:t>
            </a:fld>
            <a:endParaRPr lang="es-EC"/>
          </a:p>
        </p:txBody>
      </p:sp>
    </p:spTree>
    <p:extLst>
      <p:ext uri="{BB962C8B-B14F-4D97-AF65-F5344CB8AC3E}">
        <p14:creationId xmlns:p14="http://schemas.microsoft.com/office/powerpoint/2010/main" val="273297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4</a:t>
            </a:fld>
            <a:endParaRPr lang="es-EC"/>
          </a:p>
        </p:txBody>
      </p:sp>
    </p:spTree>
    <p:extLst>
      <p:ext uri="{BB962C8B-B14F-4D97-AF65-F5344CB8AC3E}">
        <p14:creationId xmlns:p14="http://schemas.microsoft.com/office/powerpoint/2010/main" val="121323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accent1">
                    <a:lumMod val="50000"/>
                  </a:schemeClr>
                </a:solidFill>
                <a:latin typeface="Britannic Bold" pitchFamily="34" charset="0"/>
                <a:ea typeface="+mn-ea"/>
                <a:cs typeface="+mn-cs"/>
              </a:rPr>
              <a:t>Gestión deficiente de incidentes por la falta de indicadores transaccionales que permitan monitorear, entender y resolver los incidentes de forma adecuada.</a:t>
            </a:r>
            <a:endParaRPr lang="es-EC" sz="1200" kern="1200" dirty="0">
              <a:solidFill>
                <a:schemeClr val="accent1">
                  <a:lumMod val="50000"/>
                </a:schemeClr>
              </a:solidFill>
              <a:latin typeface="Britannic Bold" pitchFamily="34" charset="0"/>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6</a:t>
            </a:fld>
            <a:endParaRPr lang="es-EC"/>
          </a:p>
        </p:txBody>
      </p:sp>
    </p:spTree>
    <p:extLst>
      <p:ext uri="{BB962C8B-B14F-4D97-AF65-F5344CB8AC3E}">
        <p14:creationId xmlns:p14="http://schemas.microsoft.com/office/powerpoint/2010/main" val="405040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b="1" dirty="0">
                <a:effectLst/>
              </a:rPr>
              <a:t>Sprint</a:t>
            </a:r>
            <a:endParaRPr lang="es-EC" dirty="0">
              <a:effectLst/>
            </a:endParaRPr>
          </a:p>
          <a:p>
            <a:r>
              <a:rPr lang="es-ES" b="1" dirty="0">
                <a:effectLst/>
              </a:rPr>
              <a:t>Actividades</a:t>
            </a:r>
            <a:endParaRPr lang="es-EC" dirty="0">
              <a:effectLst/>
            </a:endParaRPr>
          </a:p>
          <a:p>
            <a:r>
              <a:rPr lang="es-ES" dirty="0">
                <a:effectLst/>
              </a:rPr>
              <a:t>Sprint 1</a:t>
            </a:r>
            <a:endParaRPr lang="es-EC" dirty="0">
              <a:effectLst/>
            </a:endParaRPr>
          </a:p>
          <a:p>
            <a:r>
              <a:rPr lang="es-ES" dirty="0">
                <a:effectLst/>
              </a:rPr>
              <a:t>Definición de indicadores de gestión</a:t>
            </a:r>
            <a:endParaRPr lang="es-EC" dirty="0">
              <a:effectLst/>
            </a:endParaRPr>
          </a:p>
          <a:p>
            <a:r>
              <a:rPr lang="es-ES" dirty="0">
                <a:effectLst/>
              </a:rPr>
              <a:t>Diseño físico del modelo de datos del DSA y DWH</a:t>
            </a:r>
            <a:endParaRPr lang="es-EC" dirty="0">
              <a:effectLst/>
            </a:endParaRPr>
          </a:p>
          <a:p>
            <a:r>
              <a:rPr lang="es-ES" dirty="0">
                <a:effectLst/>
              </a:rPr>
              <a:t>Creación de base de datos DSA y DWH</a:t>
            </a:r>
            <a:endParaRPr lang="es-EC" dirty="0">
              <a:effectLst/>
            </a:endParaRPr>
          </a:p>
          <a:p>
            <a:r>
              <a:rPr lang="es-ES" dirty="0">
                <a:effectLst/>
              </a:rPr>
              <a:t>Generación de modelo de reportes (prototipo)</a:t>
            </a:r>
            <a:endParaRPr lang="es-EC" dirty="0">
              <a:effectLst/>
            </a:endParaRPr>
          </a:p>
          <a:p>
            <a:r>
              <a:rPr lang="es-ES" dirty="0">
                <a:effectLst/>
              </a:rPr>
              <a:t>Sprint 2</a:t>
            </a:r>
            <a:endParaRPr lang="es-EC" dirty="0">
              <a:effectLst/>
            </a:endParaRPr>
          </a:p>
          <a:p>
            <a:r>
              <a:rPr lang="es-ES" dirty="0">
                <a:effectLst/>
              </a:rPr>
              <a:t>Diseño y desarrollo de </a:t>
            </a:r>
            <a:r>
              <a:rPr lang="es-ES" dirty="0" err="1">
                <a:effectLst/>
              </a:rPr>
              <a:t>ETLs</a:t>
            </a:r>
            <a:endParaRPr lang="es-EC" dirty="0">
              <a:effectLst/>
            </a:endParaRPr>
          </a:p>
          <a:p>
            <a:r>
              <a:rPr lang="es-ES" dirty="0">
                <a:effectLst/>
              </a:rPr>
              <a:t>Creación de atributos, métricas y cubo en </a:t>
            </a:r>
            <a:r>
              <a:rPr lang="es-ES" dirty="0" err="1">
                <a:effectLst/>
              </a:rPr>
              <a:t>Microstrategy</a:t>
            </a:r>
            <a:endParaRPr lang="es-EC" dirty="0">
              <a:effectLst/>
            </a:endParaRPr>
          </a:p>
          <a:p>
            <a:r>
              <a:rPr lang="es-ES" dirty="0">
                <a:effectLst/>
              </a:rPr>
              <a:t>Desarrollo de </a:t>
            </a:r>
            <a:r>
              <a:rPr lang="es-ES" dirty="0" err="1">
                <a:effectLst/>
              </a:rPr>
              <a:t>Dashboards</a:t>
            </a:r>
            <a:r>
              <a:rPr lang="es-ES" dirty="0">
                <a:effectLst/>
              </a:rPr>
              <a:t> para monitoreo UP y estado de las </a:t>
            </a:r>
            <a:r>
              <a:rPr lang="es-ES" dirty="0" err="1">
                <a:effectLst/>
              </a:rPr>
              <a:t>Trx</a:t>
            </a:r>
            <a:endParaRPr lang="es-EC" dirty="0">
              <a:effectLst/>
            </a:endParaRPr>
          </a:p>
          <a:p>
            <a:r>
              <a:rPr lang="es-ES" dirty="0">
                <a:effectLst/>
              </a:rPr>
              <a:t>Sprint 3</a:t>
            </a:r>
            <a:endParaRPr lang="es-EC" dirty="0">
              <a:effectLst/>
            </a:endParaRPr>
          </a:p>
          <a:p>
            <a:r>
              <a:rPr lang="es-ES" dirty="0">
                <a:effectLst/>
              </a:rPr>
              <a:t>Desarrollo de </a:t>
            </a:r>
            <a:r>
              <a:rPr lang="es-ES" dirty="0" err="1">
                <a:effectLst/>
              </a:rPr>
              <a:t>ETLs</a:t>
            </a:r>
            <a:endParaRPr lang="es-EC" dirty="0">
              <a:effectLst/>
            </a:endParaRPr>
          </a:p>
          <a:p>
            <a:r>
              <a:rPr lang="es-ES" dirty="0">
                <a:effectLst/>
              </a:rPr>
              <a:t>Desarrollo de </a:t>
            </a:r>
            <a:r>
              <a:rPr lang="es-ES" dirty="0" err="1">
                <a:effectLst/>
              </a:rPr>
              <a:t>Dashboards</a:t>
            </a:r>
            <a:r>
              <a:rPr lang="es-ES" dirty="0">
                <a:effectLst/>
              </a:rPr>
              <a:t> de Canales y Respuesta de la Transacción</a:t>
            </a:r>
            <a:endParaRPr lang="es-EC" dirty="0">
              <a:effectLst/>
            </a:endParaRPr>
          </a:p>
          <a:p>
            <a:r>
              <a:rPr lang="es-ES" dirty="0">
                <a:effectLst/>
              </a:rPr>
              <a:t>Pruebas de usuario y afinamiento</a:t>
            </a:r>
            <a:endParaRPr lang="es-EC" dirty="0">
              <a:effectLst/>
            </a:endParaRPr>
          </a:p>
          <a:p>
            <a:r>
              <a:rPr lang="es-ES" dirty="0">
                <a:effectLst/>
              </a:rPr>
              <a:t>Paso a producción</a:t>
            </a:r>
            <a:endParaRPr lang="es-EC" dirty="0">
              <a:effectLst/>
            </a:endParaRPr>
          </a:p>
          <a:p>
            <a:endParaRPr lang="es-EC" dirty="0"/>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11</a:t>
            </a:fld>
            <a:endParaRPr lang="es-EC"/>
          </a:p>
        </p:txBody>
      </p:sp>
    </p:spTree>
    <p:extLst>
      <p:ext uri="{BB962C8B-B14F-4D97-AF65-F5344CB8AC3E}">
        <p14:creationId xmlns:p14="http://schemas.microsoft.com/office/powerpoint/2010/main" val="4882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16</a:t>
            </a:fld>
            <a:endParaRPr lang="es-EC"/>
          </a:p>
        </p:txBody>
      </p:sp>
    </p:spTree>
    <p:extLst>
      <p:ext uri="{BB962C8B-B14F-4D97-AF65-F5344CB8AC3E}">
        <p14:creationId xmlns:p14="http://schemas.microsoft.com/office/powerpoint/2010/main" val="235733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17</a:t>
            </a:fld>
            <a:endParaRPr lang="es-EC"/>
          </a:p>
        </p:txBody>
      </p:sp>
    </p:spTree>
    <p:extLst>
      <p:ext uri="{BB962C8B-B14F-4D97-AF65-F5344CB8AC3E}">
        <p14:creationId xmlns:p14="http://schemas.microsoft.com/office/powerpoint/2010/main" val="403748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18</a:t>
            </a:fld>
            <a:endParaRPr lang="es-EC"/>
          </a:p>
        </p:txBody>
      </p:sp>
    </p:spTree>
    <p:extLst>
      <p:ext uri="{BB962C8B-B14F-4D97-AF65-F5344CB8AC3E}">
        <p14:creationId xmlns:p14="http://schemas.microsoft.com/office/powerpoint/2010/main" val="409325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1. Los</a:t>
            </a:r>
            <a:r>
              <a:rPr lang="es-EC" baseline="0" dirty="0"/>
              <a:t> usuarios cuentan con </a:t>
            </a:r>
            <a:r>
              <a:rPr lang="es-EC" baseline="0" dirty="0" err="1"/>
              <a:t>informacion</a:t>
            </a:r>
            <a:r>
              <a:rPr lang="es-EC" baseline="0" dirty="0"/>
              <a:t> consolidada, limpia y de alto valor para calificar los incidentes.</a:t>
            </a:r>
          </a:p>
          <a:p>
            <a:pPr marL="228600" indent="-228600">
              <a:buAutoNum type="arabicPeriod" startAt="2"/>
            </a:pPr>
            <a:r>
              <a:rPr lang="es-EC" baseline="0" dirty="0"/>
              <a:t>Provee de sistemas de apoyo para la detección oportuna de anomalías</a:t>
            </a:r>
          </a:p>
          <a:p>
            <a:pPr marL="228600" indent="-228600">
              <a:buAutoNum type="arabicPeriod" startAt="2"/>
            </a:pPr>
            <a:r>
              <a:rPr lang="es-EC" baseline="0" dirty="0"/>
              <a:t>Permite un mejor grado de satisfacción de los usuarios ya tienen una participación durante el desarrollo</a:t>
            </a:r>
          </a:p>
          <a:p>
            <a:pPr marL="228600" indent="-228600">
              <a:buAutoNum type="arabicPeriod" startAt="2"/>
            </a:pPr>
            <a:r>
              <a:rPr lang="es-EC" baseline="0" dirty="0"/>
              <a:t>Se logro que el colaborador pueda tomar decisiones en base a datos </a:t>
            </a:r>
            <a:r>
              <a:rPr lang="es-EC" baseline="0" dirty="0" err="1"/>
              <a:t>especificos</a:t>
            </a:r>
            <a:endParaRPr lang="es-EC" baseline="0" dirty="0"/>
          </a:p>
          <a:p>
            <a:pPr marL="228600" indent="-228600">
              <a:buAutoNum type="arabicPeriod" startAt="2"/>
            </a:pPr>
            <a:endParaRPr lang="es-EC" dirty="0"/>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19</a:t>
            </a:fld>
            <a:endParaRPr lang="es-EC"/>
          </a:p>
        </p:txBody>
      </p:sp>
    </p:spTree>
    <p:extLst>
      <p:ext uri="{BB962C8B-B14F-4D97-AF65-F5344CB8AC3E}">
        <p14:creationId xmlns:p14="http://schemas.microsoft.com/office/powerpoint/2010/main" val="402966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F5F7F767-D02F-44F1-948B-3C7DD884D8F5}" type="slidenum">
              <a:rPr lang="es-EC" smtClean="0"/>
              <a:pPr/>
              <a:t>21</a:t>
            </a:fld>
            <a:endParaRPr lang="es-EC"/>
          </a:p>
        </p:txBody>
      </p:sp>
    </p:spTree>
    <p:extLst>
      <p:ext uri="{BB962C8B-B14F-4D97-AF65-F5344CB8AC3E}">
        <p14:creationId xmlns:p14="http://schemas.microsoft.com/office/powerpoint/2010/main" val="78750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335470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308241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2" y="360366"/>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757837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161723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70210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123353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52212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EC93DE-DAD6-4724-B585-9195EA8B46B2}" type="datetimeFigureOut">
              <a:rPr lang="es-EC" smtClean="0"/>
              <a:pPr/>
              <a:t>25/8/2020</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312952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EC93DE-DAD6-4724-B585-9195EA8B46B2}" type="datetimeFigureOut">
              <a:rPr lang="es-EC" smtClean="0"/>
              <a:pPr/>
              <a:t>25/8/2020</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4215328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C93DE-DAD6-4724-B585-9195EA8B46B2}" type="datetimeFigureOut">
              <a:rPr lang="es-EC" smtClean="0"/>
              <a:pPr/>
              <a:t>25/8/2020</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76464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49544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808759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1616530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1215535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27DF7CC-D4EC-43D1-9105-C14FE818EA8C}" type="slidenum">
              <a:rPr lang="es-EC" smtClean="0"/>
              <a:pPr/>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101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4076793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7DF7CC-D4EC-43D1-9105-C14FE818EA8C}" type="slidenum">
              <a:rPr lang="es-EC" smtClean="0"/>
              <a:pPr/>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4088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3589977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497654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36030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52637"/>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8EC93DE-DAD6-4724-B585-9195EA8B46B2}" type="datetimeFigureOut">
              <a:rPr lang="es-EC" smtClean="0"/>
              <a:pPr/>
              <a:t>25/8/2020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95135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3"/>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3"/>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355340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845127" y="2507554"/>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2"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6172202" y="2507554"/>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8EC93DE-DAD6-4724-B585-9195EA8B46B2}" type="datetimeFigureOut">
              <a:rPr lang="es-EC" smtClean="0"/>
              <a:pPr/>
              <a:t>25/8/2020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27DF7CC-D4EC-43D1-9105-C14FE818EA8C}" type="slidenum">
              <a:rPr lang="es-EC" smtClean="0"/>
              <a:pPr/>
              <a:t>‹Nº›</a:t>
            </a:fld>
            <a:endParaRPr lang="es-EC"/>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11824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EC93DE-DAD6-4724-B585-9195EA8B46B2}" type="datetimeFigureOut">
              <a:rPr lang="es-EC" smtClean="0"/>
              <a:pPr/>
              <a:t>25/8/2020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27DF7CC-D4EC-43D1-9105-C14FE818EA8C}" type="slidenum">
              <a:rPr lang="es-EC" smtClean="0"/>
              <a:pPr/>
              <a:t>‹Nº›</a:t>
            </a:fld>
            <a:endParaRPr lang="es-EC"/>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91794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C93DE-DAD6-4724-B585-9195EA8B46B2}" type="datetimeFigureOut">
              <a:rPr lang="es-EC" smtClean="0"/>
              <a:pPr/>
              <a:t>25/8/2020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28882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4"/>
            <a:ext cx="3931920" cy="1600197"/>
          </a:xfrm>
        </p:spPr>
        <p:txBody>
          <a:bodyPr anchor="b">
            <a:normAutofit/>
          </a:bodyPr>
          <a:lstStyle>
            <a:lvl1pP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8534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8EC93DE-DAD6-4724-B585-9195EA8B46B2}" type="datetimeFigureOut">
              <a:rPr lang="es-EC" smtClean="0"/>
              <a:pPr/>
              <a:t>25/8/2020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27DF7CC-D4EC-43D1-9105-C14FE818EA8C}" type="slidenum">
              <a:rPr lang="es-EC" smtClean="0"/>
              <a:pPr/>
              <a:t>‹Nº›</a:t>
            </a:fld>
            <a:endParaRPr lang="es-EC"/>
          </a:p>
        </p:txBody>
      </p:sp>
    </p:spTree>
    <p:extLst>
      <p:ext uri="{BB962C8B-B14F-4D97-AF65-F5344CB8AC3E}">
        <p14:creationId xmlns:p14="http://schemas.microsoft.com/office/powerpoint/2010/main" val="249229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3"/>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8EC93DE-DAD6-4724-B585-9195EA8B46B2}" type="datetimeFigureOut">
              <a:rPr lang="es-EC" smtClean="0"/>
              <a:pPr/>
              <a:t>25/8/2020</a:t>
            </a:fld>
            <a:endParaRPr lang="es-EC"/>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617527" y="6356354"/>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27DF7CC-D4EC-43D1-9105-C14FE818EA8C}" type="slidenum">
              <a:rPr lang="es-EC" smtClean="0"/>
              <a:pPr/>
              <a:t>‹Nº›</a:t>
            </a:fld>
            <a:endParaRPr lang="es-EC"/>
          </a:p>
        </p:txBody>
      </p:sp>
    </p:spTree>
    <p:extLst>
      <p:ext uri="{BB962C8B-B14F-4D97-AF65-F5344CB8AC3E}">
        <p14:creationId xmlns:p14="http://schemas.microsoft.com/office/powerpoint/2010/main" val="256885638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EC93DE-DAD6-4724-B585-9195EA8B46B2}" type="datetimeFigureOut">
              <a:rPr lang="es-EC" smtClean="0"/>
              <a:pPr/>
              <a:t>25/8/2020</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27DF7CC-D4EC-43D1-9105-C14FE818EA8C}" type="slidenum">
              <a:rPr lang="es-EC" smtClean="0"/>
              <a:pPr/>
              <a:t>‹Nº›</a:t>
            </a:fld>
            <a:endParaRPr lang="es-EC"/>
          </a:p>
        </p:txBody>
      </p:sp>
    </p:spTree>
    <p:extLst>
      <p:ext uri="{BB962C8B-B14F-4D97-AF65-F5344CB8AC3E}">
        <p14:creationId xmlns:p14="http://schemas.microsoft.com/office/powerpoint/2010/main" val="2108193670"/>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03412" y="2383415"/>
            <a:ext cx="11161240" cy="1092867"/>
          </a:xfrm>
        </p:spPr>
        <p:txBody>
          <a:bodyPr>
            <a:noAutofit/>
          </a:bodyPr>
          <a:lstStyle/>
          <a:p>
            <a:pPr algn="ctr">
              <a:spcBef>
                <a:spcPts val="1000"/>
              </a:spcBef>
              <a:buClr>
                <a:schemeClr val="accent1"/>
              </a:buClr>
            </a:pPr>
            <a:r>
              <a:rPr lang="es-EC" sz="2400" dirty="0"/>
              <a:t>Implementación de un modelo de gestión de información de soporte para la resolución de incidentes en una Empresa de Servicios Financieros</a:t>
            </a:r>
          </a:p>
        </p:txBody>
      </p:sp>
      <p:sp>
        <p:nvSpPr>
          <p:cNvPr id="3" name="2 Subtítulo"/>
          <p:cNvSpPr>
            <a:spLocks noGrp="1"/>
          </p:cNvSpPr>
          <p:nvPr>
            <p:ph idx="1"/>
          </p:nvPr>
        </p:nvSpPr>
        <p:spPr>
          <a:xfrm>
            <a:off x="6095612" y="5373216"/>
            <a:ext cx="5689020" cy="1152128"/>
          </a:xfrm>
        </p:spPr>
        <p:txBody>
          <a:bodyPr>
            <a:noAutofit/>
          </a:bodyPr>
          <a:lstStyle/>
          <a:p>
            <a:pPr marL="0" indent="0" algn="r">
              <a:buNone/>
            </a:pPr>
            <a:r>
              <a:rPr lang="es-EC" b="1" dirty="0">
                <a:solidFill>
                  <a:schemeClr val="tx2"/>
                </a:solidFill>
                <a:latin typeface="Century Gothic" panose="020B0502020202020204" pitchFamily="34" charset="0"/>
                <a:ea typeface="+mj-ea"/>
                <a:cs typeface="+mj-cs"/>
              </a:rPr>
              <a:t>Autor: </a:t>
            </a:r>
            <a:r>
              <a:rPr lang="es-EC" dirty="0">
                <a:solidFill>
                  <a:schemeClr val="tx2"/>
                </a:solidFill>
                <a:latin typeface="Century Gothic" panose="020B0502020202020204" pitchFamily="34" charset="0"/>
                <a:ea typeface="+mj-ea"/>
                <a:cs typeface="+mj-cs"/>
              </a:rPr>
              <a:t>María del Carmen Zúñiga González</a:t>
            </a:r>
          </a:p>
          <a:p>
            <a:pPr marL="0" indent="0" algn="r">
              <a:buNone/>
            </a:pPr>
            <a:r>
              <a:rPr lang="es-EC" b="1" dirty="0">
                <a:solidFill>
                  <a:schemeClr val="tx2"/>
                </a:solidFill>
                <a:latin typeface="Century Gothic" panose="020B0502020202020204" pitchFamily="34" charset="0"/>
                <a:ea typeface="+mj-ea"/>
                <a:cs typeface="+mj-cs"/>
              </a:rPr>
              <a:t>Director: </a:t>
            </a:r>
            <a:r>
              <a:rPr lang="es-ES" dirty="0" err="1">
                <a:solidFill>
                  <a:schemeClr val="tx2"/>
                </a:solidFill>
                <a:latin typeface="Century Gothic" panose="020B0502020202020204" pitchFamily="34" charset="0"/>
                <a:ea typeface="+mj-ea"/>
                <a:cs typeface="+mj-cs"/>
              </a:rPr>
              <a:t>Mgs</a:t>
            </a:r>
            <a:r>
              <a:rPr lang="es-ES" dirty="0">
                <a:solidFill>
                  <a:schemeClr val="tx2"/>
                </a:solidFill>
                <a:latin typeface="Century Gothic" panose="020B0502020202020204" pitchFamily="34" charset="0"/>
                <a:ea typeface="+mj-ea"/>
                <a:cs typeface="+mj-cs"/>
              </a:rPr>
              <a:t>. Hugo Giovanny </a:t>
            </a:r>
            <a:r>
              <a:rPr lang="es-ES" dirty="0">
                <a:solidFill>
                  <a:schemeClr val="tx2"/>
                </a:solidFill>
                <a:latin typeface="Century Gothic" panose="020B0502020202020204" pitchFamily="34" charset="0"/>
              </a:rPr>
              <a:t>Vera Flores </a:t>
            </a:r>
            <a:endParaRPr lang="es-EC" dirty="0">
              <a:solidFill>
                <a:schemeClr val="tx2"/>
              </a:solidFill>
              <a:latin typeface="Century Gothic" panose="020B0502020202020204" pitchFamily="34" charset="0"/>
              <a:ea typeface="+mj-ea"/>
              <a:cs typeface="+mj-cs"/>
            </a:endParaRPr>
          </a:p>
          <a:p>
            <a:pPr marL="0" indent="0" algn="r">
              <a:buNone/>
            </a:pPr>
            <a:r>
              <a:rPr lang="es-EC" sz="2000">
                <a:solidFill>
                  <a:schemeClr val="tx2"/>
                </a:solidFill>
                <a:latin typeface="Century Gothic" panose="020B0502020202020204" pitchFamily="34" charset="0"/>
                <a:ea typeface="+mj-ea"/>
                <a:cs typeface="+mj-cs"/>
              </a:rPr>
              <a:t>Agosto </a:t>
            </a:r>
            <a:r>
              <a:rPr lang="es-EC" sz="2000" dirty="0">
                <a:solidFill>
                  <a:schemeClr val="tx2"/>
                </a:solidFill>
                <a:latin typeface="Century Gothic" panose="020B0502020202020204" pitchFamily="34" charset="0"/>
                <a:ea typeface="+mj-ea"/>
                <a:cs typeface="+mj-cs"/>
              </a:rPr>
              <a:t>de 2020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2" y="3596044"/>
            <a:ext cx="3240360" cy="1725492"/>
          </a:xfrm>
          <a:prstGeom prst="rect">
            <a:avLst/>
          </a:prstGeom>
        </p:spPr>
      </p:pic>
      <p:pic>
        <p:nvPicPr>
          <p:cNvPr id="5" name="Imagen 4"/>
          <p:cNvPicPr>
            <a:picLocks noChangeAspect="1"/>
          </p:cNvPicPr>
          <p:nvPr/>
        </p:nvPicPr>
        <p:blipFill>
          <a:blip r:embed="rId4"/>
          <a:stretch>
            <a:fillRect/>
          </a:stretch>
        </p:blipFill>
        <p:spPr>
          <a:xfrm>
            <a:off x="1847528" y="4725144"/>
            <a:ext cx="3744416" cy="1779022"/>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3632" y="116632"/>
            <a:ext cx="7165776" cy="1850689"/>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CRUM - nociones básicas - online on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330" y="1237422"/>
            <a:ext cx="3888432" cy="2551103"/>
          </a:xfrm>
          <a:prstGeom prst="rect">
            <a:avLst/>
          </a:prstGeom>
          <a:noFill/>
          <a:extLst>
            <a:ext uri="{909E8E84-426E-40DD-AFC4-6F175D3DCCD1}">
              <a14:hiddenFill xmlns:a14="http://schemas.microsoft.com/office/drawing/2010/main">
                <a:solidFill>
                  <a:srgbClr val="FFFFFF"/>
                </a:solidFill>
              </a14:hiddenFill>
            </a:ext>
          </a:extLst>
        </p:spPr>
      </p:pic>
      <p:sp>
        <p:nvSpPr>
          <p:cNvPr id="6" name="5 Título"/>
          <p:cNvSpPr>
            <a:spLocks noGrp="1"/>
          </p:cNvSpPr>
          <p:nvPr>
            <p:ph type="title"/>
          </p:nvPr>
        </p:nvSpPr>
        <p:spPr>
          <a:xfrm>
            <a:off x="1559496" y="624110"/>
            <a:ext cx="8964488" cy="788666"/>
          </a:xfrm>
        </p:spPr>
        <p:txBody>
          <a:bodyPr>
            <a:normAutofit/>
          </a:bodyPr>
          <a:lstStyle/>
          <a:p>
            <a:r>
              <a:rPr lang="es-CO" sz="4000" dirty="0"/>
              <a:t>Diseño de la Solución</a:t>
            </a:r>
            <a:endParaRPr lang="es-EC" sz="4000" dirty="0">
              <a:latin typeface="Britannic Bold" pitchFamily="34" charset="0"/>
            </a:endParaRPr>
          </a:p>
        </p:txBody>
      </p:sp>
      <p:pic>
        <p:nvPicPr>
          <p:cNvPr id="5" name="Imagen 4" descr="The Ralph Kimball Methodology Life Cycle assembled with the development of BI applications with Agile SCRUM. This illustrated combination details the different phases for the accurate process with which we have been able to streamline and establish a system being focused strictly on the needs of the CSIRT. "/>
          <p:cNvPicPr/>
          <p:nvPr/>
        </p:nvPicPr>
        <p:blipFill>
          <a:blip r:embed="rId3">
            <a:extLst>
              <a:ext uri="{28A0092B-C50C-407E-A947-70E740481C1C}">
                <a14:useLocalDpi xmlns:a14="http://schemas.microsoft.com/office/drawing/2010/main" val="0"/>
              </a:ext>
            </a:extLst>
          </a:blip>
          <a:srcRect/>
          <a:stretch>
            <a:fillRect/>
          </a:stretch>
        </p:blipFill>
        <p:spPr bwMode="auto">
          <a:xfrm>
            <a:off x="5231904" y="3861048"/>
            <a:ext cx="6960096" cy="2579514"/>
          </a:xfrm>
          <a:prstGeom prst="rect">
            <a:avLst/>
          </a:prstGeom>
          <a:noFill/>
          <a:ln>
            <a:noFill/>
          </a:ln>
        </p:spPr>
      </p:pic>
      <p:sp>
        <p:nvSpPr>
          <p:cNvPr id="7"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
        <p:nvSpPr>
          <p:cNvPr id="8" name="Rectángulo 7"/>
          <p:cNvSpPr/>
          <p:nvPr/>
        </p:nvSpPr>
        <p:spPr>
          <a:xfrm>
            <a:off x="839416" y="2163106"/>
            <a:ext cx="4320480" cy="923330"/>
          </a:xfrm>
          <a:prstGeom prst="rect">
            <a:avLst/>
          </a:prstGeom>
        </p:spPr>
        <p:txBody>
          <a:bodyPr wrap="square">
            <a:spAutoFit/>
          </a:bodyPr>
          <a:lstStyle/>
          <a:p>
            <a:r>
              <a:rPr lang="es-ES" dirty="0">
                <a:solidFill>
                  <a:schemeClr val="accent1">
                    <a:lumMod val="50000"/>
                  </a:schemeClr>
                </a:solidFill>
                <a:ea typeface="+mj-ea"/>
                <a:cs typeface="+mj-cs"/>
              </a:rPr>
              <a:t>Las solución de BI están sujetas a los contantes cambios que experimenta la empresa.</a:t>
            </a:r>
            <a:endParaRPr lang="es-EC" dirty="0">
              <a:solidFill>
                <a:schemeClr val="accent1">
                  <a:lumMod val="50000"/>
                </a:schemeClr>
              </a:solidFill>
              <a:ea typeface="+mj-ea"/>
              <a:cs typeface="+mj-cs"/>
            </a:endParaRPr>
          </a:p>
        </p:txBody>
      </p:sp>
      <p:sp>
        <p:nvSpPr>
          <p:cNvPr id="9" name="Rectángulo 8"/>
          <p:cNvSpPr/>
          <p:nvPr/>
        </p:nvSpPr>
        <p:spPr>
          <a:xfrm>
            <a:off x="911424" y="4293096"/>
            <a:ext cx="4320480" cy="923330"/>
          </a:xfrm>
          <a:prstGeom prst="rect">
            <a:avLst/>
          </a:prstGeom>
        </p:spPr>
        <p:txBody>
          <a:bodyPr wrap="square">
            <a:spAutoFit/>
          </a:bodyPr>
          <a:lstStyle/>
          <a:p>
            <a:r>
              <a:rPr lang="es-ES" dirty="0">
                <a:solidFill>
                  <a:schemeClr val="accent1">
                    <a:lumMod val="50000"/>
                  </a:schemeClr>
                </a:solidFill>
                <a:ea typeface="+mj-ea"/>
                <a:cs typeface="+mj-cs"/>
              </a:rPr>
              <a:t>Las metodologías ágiles ofrecen el soporte para la gestión de proyecto de BI. </a:t>
            </a:r>
            <a:endParaRPr lang="es-EC" dirty="0">
              <a:solidFill>
                <a:schemeClr val="accent1">
                  <a:lumMod val="50000"/>
                </a:schemeClr>
              </a:solidFill>
              <a:ea typeface="+mj-ea"/>
              <a:cs typeface="+mj-cs"/>
            </a:endParaRPr>
          </a:p>
        </p:txBody>
      </p:sp>
      <p:pic>
        <p:nvPicPr>
          <p:cNvPr id="4" name="Imagen 3"/>
          <p:cNvPicPr>
            <a:picLocks noChangeAspect="1"/>
          </p:cNvPicPr>
          <p:nvPr/>
        </p:nvPicPr>
        <p:blipFill>
          <a:blip r:embed="rId4"/>
          <a:stretch>
            <a:fillRect/>
          </a:stretch>
        </p:blipFill>
        <p:spPr>
          <a:xfrm>
            <a:off x="7752184" y="6475809"/>
            <a:ext cx="2466975" cy="409575"/>
          </a:xfrm>
          <a:prstGeom prst="rect">
            <a:avLst/>
          </a:prstGeom>
        </p:spPr>
      </p:pic>
    </p:spTree>
    <p:extLst>
      <p:ext uri="{BB962C8B-B14F-4D97-AF65-F5344CB8AC3E}">
        <p14:creationId xmlns:p14="http://schemas.microsoft.com/office/powerpoint/2010/main" val="303735371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271464" y="624110"/>
            <a:ext cx="9036496" cy="788666"/>
          </a:xfrm>
        </p:spPr>
        <p:txBody>
          <a:bodyPr>
            <a:normAutofit/>
          </a:bodyPr>
          <a:lstStyle/>
          <a:p>
            <a:pPr algn="ctr"/>
            <a:r>
              <a:rPr lang="es-ES" sz="4000" dirty="0"/>
              <a:t>Implementación de la Aplicación</a:t>
            </a:r>
            <a:endParaRPr lang="es-EC" sz="4000" dirty="0"/>
          </a:p>
        </p:txBody>
      </p:sp>
      <p:sp>
        <p:nvSpPr>
          <p:cNvPr id="7" name="Marcador de contenido 3"/>
          <p:cNvSpPr txBox="1">
            <a:spLocks/>
          </p:cNvSpPr>
          <p:nvPr/>
        </p:nvSpPr>
        <p:spPr>
          <a:xfrm>
            <a:off x="2405823" y="1395500"/>
            <a:ext cx="7218569" cy="44932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sz="2400" dirty="0">
                <a:solidFill>
                  <a:schemeClr val="accent1">
                    <a:lumMod val="50000"/>
                  </a:schemeClr>
                </a:solidFill>
                <a:latin typeface="+mj-lt"/>
                <a:ea typeface="+mj-ea"/>
                <a:cs typeface="+mj-cs"/>
              </a:rPr>
              <a:t>Historias de usuarios</a:t>
            </a:r>
          </a:p>
        </p:txBody>
      </p:sp>
      <p:pic>
        <p:nvPicPr>
          <p:cNvPr id="5" name="Imagen 4"/>
          <p:cNvPicPr>
            <a:picLocks noChangeAspect="1"/>
          </p:cNvPicPr>
          <p:nvPr/>
        </p:nvPicPr>
        <p:blipFill>
          <a:blip r:embed="rId3"/>
          <a:stretch>
            <a:fillRect/>
          </a:stretch>
        </p:blipFill>
        <p:spPr>
          <a:xfrm>
            <a:off x="8904312" y="2184166"/>
            <a:ext cx="1988064" cy="1366182"/>
          </a:xfrm>
          <a:prstGeom prst="rect">
            <a:avLst/>
          </a:prstGeom>
        </p:spPr>
      </p:pic>
      <p:sp>
        <p:nvSpPr>
          <p:cNvPr id="12" name="Marcador de contenido 3"/>
          <p:cNvSpPr txBox="1">
            <a:spLocks/>
          </p:cNvSpPr>
          <p:nvPr/>
        </p:nvSpPr>
        <p:spPr>
          <a:xfrm>
            <a:off x="4350042" y="4131804"/>
            <a:ext cx="4770297" cy="44932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sz="2400" dirty="0">
                <a:solidFill>
                  <a:schemeClr val="accent1">
                    <a:lumMod val="50000"/>
                  </a:schemeClr>
                </a:solidFill>
                <a:latin typeface="+mj-lt"/>
                <a:ea typeface="+mj-ea"/>
                <a:cs typeface="+mj-cs"/>
              </a:rPr>
              <a:t>Lista de Pendientes del Sprint</a:t>
            </a:r>
            <a:endParaRPr lang="es-EC" sz="2400" dirty="0">
              <a:solidFill>
                <a:schemeClr val="accent1">
                  <a:lumMod val="50000"/>
                </a:schemeClr>
              </a:solidFill>
              <a:latin typeface="+mj-lt"/>
              <a:ea typeface="+mj-ea"/>
              <a:cs typeface="+mj-cs"/>
            </a:endParaRPr>
          </a:p>
          <a:p>
            <a:endParaRPr lang="es-EC" sz="2400" dirty="0">
              <a:solidFill>
                <a:schemeClr val="accent1">
                  <a:lumMod val="50000"/>
                </a:schemeClr>
              </a:solidFill>
              <a:latin typeface="+mj-lt"/>
              <a:ea typeface="+mj-ea"/>
              <a:cs typeface="+mj-cs"/>
            </a:endParaRPr>
          </a:p>
        </p:txBody>
      </p:sp>
      <p:pic>
        <p:nvPicPr>
          <p:cNvPr id="18" name="Imagen 17"/>
          <p:cNvPicPr>
            <a:picLocks noChangeAspect="1"/>
          </p:cNvPicPr>
          <p:nvPr/>
        </p:nvPicPr>
        <p:blipFill>
          <a:blip r:embed="rId4"/>
          <a:stretch>
            <a:fillRect/>
          </a:stretch>
        </p:blipFill>
        <p:spPr>
          <a:xfrm>
            <a:off x="5318010" y="4738916"/>
            <a:ext cx="6106582" cy="2578516"/>
          </a:xfrm>
          <a:prstGeom prst="rect">
            <a:avLst/>
          </a:prstGeom>
        </p:spPr>
      </p:pic>
      <p:pic>
        <p:nvPicPr>
          <p:cNvPr id="19" name="Imagen 18"/>
          <p:cNvPicPr>
            <a:picLocks noChangeAspect="1"/>
          </p:cNvPicPr>
          <p:nvPr/>
        </p:nvPicPr>
        <p:blipFill>
          <a:blip r:embed="rId5"/>
          <a:stretch>
            <a:fillRect/>
          </a:stretch>
        </p:blipFill>
        <p:spPr>
          <a:xfrm>
            <a:off x="2567611" y="1905456"/>
            <a:ext cx="5275837" cy="2459648"/>
          </a:xfrm>
          <a:prstGeom prst="rect">
            <a:avLst/>
          </a:prstGeom>
        </p:spPr>
      </p:pic>
      <p:pic>
        <p:nvPicPr>
          <p:cNvPr id="22" name="Imagen 21"/>
          <p:cNvPicPr>
            <a:picLocks noChangeAspect="1"/>
          </p:cNvPicPr>
          <p:nvPr/>
        </p:nvPicPr>
        <p:blipFill>
          <a:blip r:embed="rId6"/>
          <a:stretch>
            <a:fillRect/>
          </a:stretch>
        </p:blipFill>
        <p:spPr>
          <a:xfrm>
            <a:off x="2207568" y="5085184"/>
            <a:ext cx="2116224" cy="1152128"/>
          </a:xfrm>
          <a:prstGeom prst="rect">
            <a:avLst/>
          </a:prstGeom>
        </p:spPr>
      </p:pic>
      <p:sp>
        <p:nvSpPr>
          <p:cNvPr id="9"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Tree>
    <p:extLst>
      <p:ext uri="{BB962C8B-B14F-4D97-AF65-F5344CB8AC3E}">
        <p14:creationId xmlns:p14="http://schemas.microsoft.com/office/powerpoint/2010/main" val="378645404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3"/>
          <p:cNvSpPr txBox="1">
            <a:spLocks/>
          </p:cNvSpPr>
          <p:nvPr/>
        </p:nvSpPr>
        <p:spPr>
          <a:xfrm>
            <a:off x="7392144" y="1875292"/>
            <a:ext cx="3726668" cy="432048"/>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400" dirty="0">
                <a:solidFill>
                  <a:schemeClr val="accent1">
                    <a:lumMod val="50000"/>
                  </a:schemeClr>
                </a:solidFill>
                <a:latin typeface="+mj-lt"/>
                <a:ea typeface="+mj-ea"/>
                <a:cs typeface="+mj-cs"/>
              </a:rPr>
              <a:t>Arquitectura BI</a:t>
            </a:r>
            <a:endParaRPr lang="es-EC" sz="2400" dirty="0">
              <a:solidFill>
                <a:schemeClr val="accent1">
                  <a:lumMod val="50000"/>
                </a:schemeClr>
              </a:solidFill>
              <a:latin typeface="+mj-lt"/>
              <a:ea typeface="+mj-ea"/>
              <a:cs typeface="+mj-cs"/>
            </a:endParaRPr>
          </a:p>
        </p:txBody>
      </p:sp>
      <p:pic>
        <p:nvPicPr>
          <p:cNvPr id="10" name="Imagen 9"/>
          <p:cNvPicPr/>
          <p:nvPr/>
        </p:nvPicPr>
        <p:blipFill>
          <a:blip r:embed="rId2"/>
          <a:stretch>
            <a:fillRect/>
          </a:stretch>
        </p:blipFill>
        <p:spPr>
          <a:xfrm>
            <a:off x="6312024" y="2769856"/>
            <a:ext cx="5688632" cy="2376264"/>
          </a:xfrm>
          <a:prstGeom prst="rect">
            <a:avLst/>
          </a:prstGeom>
        </p:spPr>
      </p:pic>
      <p:sp>
        <p:nvSpPr>
          <p:cNvPr id="5" name="5 Título"/>
          <p:cNvSpPr>
            <a:spLocks noGrp="1"/>
          </p:cNvSpPr>
          <p:nvPr>
            <p:ph type="title"/>
          </p:nvPr>
        </p:nvSpPr>
        <p:spPr>
          <a:xfrm>
            <a:off x="1271464" y="624110"/>
            <a:ext cx="9036496" cy="788666"/>
          </a:xfrm>
        </p:spPr>
        <p:txBody>
          <a:bodyPr>
            <a:normAutofit/>
          </a:bodyPr>
          <a:lstStyle/>
          <a:p>
            <a:pPr algn="ctr"/>
            <a:r>
              <a:rPr lang="es-ES" sz="4000" dirty="0"/>
              <a:t>Implementación de la Aplicación</a:t>
            </a:r>
            <a:endParaRPr lang="es-EC" sz="4000" dirty="0"/>
          </a:p>
        </p:txBody>
      </p:sp>
      <p:sp>
        <p:nvSpPr>
          <p:cNvPr id="9" name="Rectángulo 8"/>
          <p:cNvSpPr/>
          <p:nvPr/>
        </p:nvSpPr>
        <p:spPr>
          <a:xfrm>
            <a:off x="1654662" y="1908411"/>
            <a:ext cx="4513346" cy="461665"/>
          </a:xfrm>
          <a:prstGeom prst="rect">
            <a:avLst/>
          </a:prstGeom>
        </p:spPr>
        <p:txBody>
          <a:bodyPr wrap="square">
            <a:spAutoFit/>
          </a:bodyPr>
          <a:lstStyle/>
          <a:p>
            <a:r>
              <a:rPr lang="es-ES" sz="2400" dirty="0">
                <a:solidFill>
                  <a:schemeClr val="accent1">
                    <a:lumMod val="50000"/>
                  </a:schemeClr>
                </a:solidFill>
                <a:latin typeface="+mj-lt"/>
                <a:ea typeface="+mj-ea"/>
                <a:cs typeface="+mj-cs"/>
              </a:rPr>
              <a:t>Software</a:t>
            </a:r>
            <a:endParaRPr lang="es-EC" sz="2400" dirty="0">
              <a:solidFill>
                <a:schemeClr val="accent1">
                  <a:lumMod val="50000"/>
                </a:schemeClr>
              </a:solidFill>
              <a:latin typeface="+mj-lt"/>
              <a:ea typeface="+mj-ea"/>
              <a:cs typeface="+mj-cs"/>
            </a:endParaRPr>
          </a:p>
        </p:txBody>
      </p:sp>
      <p:sp>
        <p:nvSpPr>
          <p:cNvPr id="12" name="Marcador de contenido 3"/>
          <p:cNvSpPr txBox="1">
            <a:spLocks/>
          </p:cNvSpPr>
          <p:nvPr/>
        </p:nvSpPr>
        <p:spPr>
          <a:xfrm>
            <a:off x="1631504" y="2499512"/>
            <a:ext cx="4519536" cy="133316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1600" dirty="0">
                <a:solidFill>
                  <a:schemeClr val="accent1">
                    <a:lumMod val="50000"/>
                  </a:schemeClr>
                </a:solidFill>
              </a:rPr>
              <a:t>Base de Datos SQL Server 12.0;</a:t>
            </a:r>
          </a:p>
          <a:p>
            <a:r>
              <a:rPr lang="es-ES" sz="1600" dirty="0">
                <a:solidFill>
                  <a:schemeClr val="accent1">
                    <a:lumMod val="50000"/>
                  </a:schemeClr>
                </a:solidFill>
              </a:rPr>
              <a:t>SQL Server </a:t>
            </a:r>
            <a:r>
              <a:rPr lang="es-ES" sz="1600" dirty="0" err="1">
                <a:solidFill>
                  <a:schemeClr val="accent1">
                    <a:lumMod val="50000"/>
                  </a:schemeClr>
                </a:solidFill>
              </a:rPr>
              <a:t>Integration</a:t>
            </a:r>
            <a:r>
              <a:rPr lang="es-ES" sz="1600" dirty="0">
                <a:solidFill>
                  <a:schemeClr val="accent1">
                    <a:lumMod val="50000"/>
                  </a:schemeClr>
                </a:solidFill>
              </a:rPr>
              <a:t> </a:t>
            </a:r>
            <a:r>
              <a:rPr lang="es-ES" sz="1600" dirty="0" err="1">
                <a:solidFill>
                  <a:schemeClr val="accent1">
                    <a:lumMod val="50000"/>
                  </a:schemeClr>
                </a:solidFill>
              </a:rPr>
              <a:t>Services</a:t>
            </a:r>
            <a:r>
              <a:rPr lang="es-ES" sz="1600" dirty="0">
                <a:solidFill>
                  <a:schemeClr val="accent1">
                    <a:lumMod val="50000"/>
                  </a:schemeClr>
                </a:solidFill>
              </a:rPr>
              <a:t> 11.0;</a:t>
            </a:r>
          </a:p>
          <a:p>
            <a:r>
              <a:rPr lang="es-ES" sz="1600" dirty="0" err="1">
                <a:solidFill>
                  <a:schemeClr val="accent1">
                    <a:lumMod val="50000"/>
                  </a:schemeClr>
                </a:solidFill>
              </a:rPr>
              <a:t>Microstrategy</a:t>
            </a:r>
            <a:r>
              <a:rPr lang="es-ES" sz="1600" dirty="0">
                <a:solidFill>
                  <a:schemeClr val="accent1">
                    <a:lumMod val="50000"/>
                  </a:schemeClr>
                </a:solidFill>
              </a:rPr>
              <a:t> 4.1;</a:t>
            </a:r>
          </a:p>
          <a:p>
            <a:r>
              <a:rPr lang="es-ES" sz="1600" dirty="0">
                <a:solidFill>
                  <a:schemeClr val="accent1">
                    <a:lumMod val="50000"/>
                  </a:schemeClr>
                </a:solidFill>
              </a:rPr>
              <a:t>Microsoft Visual Studio.</a:t>
            </a:r>
            <a:endParaRPr lang="es-EC" sz="1600" dirty="0">
              <a:solidFill>
                <a:schemeClr val="accent1">
                  <a:lumMod val="50000"/>
                </a:schemeClr>
              </a:solidFill>
            </a:endParaRPr>
          </a:p>
        </p:txBody>
      </p:sp>
      <p:sp>
        <p:nvSpPr>
          <p:cNvPr id="13" name="Rectángulo 12"/>
          <p:cNvSpPr/>
          <p:nvPr/>
        </p:nvSpPr>
        <p:spPr>
          <a:xfrm>
            <a:off x="1637904" y="4293096"/>
            <a:ext cx="4513346" cy="461665"/>
          </a:xfrm>
          <a:prstGeom prst="rect">
            <a:avLst/>
          </a:prstGeom>
        </p:spPr>
        <p:txBody>
          <a:bodyPr wrap="square">
            <a:spAutoFit/>
          </a:bodyPr>
          <a:lstStyle/>
          <a:p>
            <a:r>
              <a:rPr lang="es-ES" sz="2400" dirty="0">
                <a:solidFill>
                  <a:schemeClr val="accent1">
                    <a:lumMod val="50000"/>
                  </a:schemeClr>
                </a:solidFill>
                <a:latin typeface="+mj-lt"/>
                <a:ea typeface="+mj-ea"/>
                <a:cs typeface="+mj-cs"/>
              </a:rPr>
              <a:t>Hardware</a:t>
            </a:r>
            <a:endParaRPr lang="es-EC" sz="2400" dirty="0">
              <a:solidFill>
                <a:schemeClr val="accent1">
                  <a:lumMod val="50000"/>
                </a:schemeClr>
              </a:solidFill>
              <a:latin typeface="+mj-lt"/>
              <a:ea typeface="+mj-ea"/>
              <a:cs typeface="+mj-cs"/>
            </a:endParaRPr>
          </a:p>
        </p:txBody>
      </p:sp>
      <p:sp>
        <p:nvSpPr>
          <p:cNvPr id="14" name="Marcador de contenido 3"/>
          <p:cNvSpPr txBox="1">
            <a:spLocks/>
          </p:cNvSpPr>
          <p:nvPr/>
        </p:nvSpPr>
        <p:spPr>
          <a:xfrm>
            <a:off x="1631504" y="4868897"/>
            <a:ext cx="4618812" cy="85786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sz="1600" dirty="0">
                <a:solidFill>
                  <a:schemeClr val="accent1">
                    <a:lumMod val="50000"/>
                  </a:schemeClr>
                </a:solidFill>
              </a:rPr>
              <a:t>Aplicación - Lenovo </a:t>
            </a:r>
            <a:r>
              <a:rPr lang="es-ES" sz="1600" dirty="0" err="1">
                <a:solidFill>
                  <a:schemeClr val="accent1">
                    <a:lumMod val="50000"/>
                  </a:schemeClr>
                </a:solidFill>
              </a:rPr>
              <a:t>Thinksystem</a:t>
            </a:r>
            <a:r>
              <a:rPr lang="es-ES" sz="1600" dirty="0">
                <a:solidFill>
                  <a:schemeClr val="accent1">
                    <a:lumMod val="50000"/>
                  </a:schemeClr>
                </a:solidFill>
              </a:rPr>
              <a:t> X3550;</a:t>
            </a:r>
          </a:p>
          <a:p>
            <a:r>
              <a:rPr lang="es-ES" sz="1600" dirty="0">
                <a:solidFill>
                  <a:schemeClr val="accent1">
                    <a:lumMod val="50000"/>
                  </a:schemeClr>
                </a:solidFill>
              </a:rPr>
              <a:t>DWH - Lenovo </a:t>
            </a:r>
            <a:r>
              <a:rPr lang="es-ES" sz="1600" dirty="0" err="1">
                <a:solidFill>
                  <a:schemeClr val="accent1">
                    <a:lumMod val="50000"/>
                  </a:schemeClr>
                </a:solidFill>
              </a:rPr>
              <a:t>Thinksystem</a:t>
            </a:r>
            <a:r>
              <a:rPr lang="es-ES" sz="1600" dirty="0">
                <a:solidFill>
                  <a:schemeClr val="accent1">
                    <a:lumMod val="50000"/>
                  </a:schemeClr>
                </a:solidFill>
              </a:rPr>
              <a:t> X3750.</a:t>
            </a:r>
            <a:endParaRPr lang="es-EC" sz="1600" dirty="0">
              <a:solidFill>
                <a:schemeClr val="accent1">
                  <a:lumMod val="50000"/>
                </a:schemeClr>
              </a:solidFill>
            </a:endParaRPr>
          </a:p>
        </p:txBody>
      </p:sp>
      <p:sp>
        <p:nvSpPr>
          <p:cNvPr id="11"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Tree>
    <p:extLst>
      <p:ext uri="{BB962C8B-B14F-4D97-AF65-F5344CB8AC3E}">
        <p14:creationId xmlns:p14="http://schemas.microsoft.com/office/powerpoint/2010/main" val="408073578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3"/>
          <p:cNvSpPr txBox="1">
            <a:spLocks/>
          </p:cNvSpPr>
          <p:nvPr/>
        </p:nvSpPr>
        <p:spPr>
          <a:xfrm>
            <a:off x="1703512" y="1268760"/>
            <a:ext cx="9649072" cy="44932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400" dirty="0">
                <a:solidFill>
                  <a:schemeClr val="accent1">
                    <a:lumMod val="50000"/>
                  </a:schemeClr>
                </a:solidFill>
                <a:latin typeface="+mj-lt"/>
                <a:ea typeface="+mj-ea"/>
                <a:cs typeface="+mj-cs"/>
              </a:rPr>
              <a:t>Modelo Físico DWH</a:t>
            </a:r>
            <a:endParaRPr lang="es-EC" sz="2400" dirty="0">
              <a:solidFill>
                <a:schemeClr val="accent1">
                  <a:lumMod val="50000"/>
                </a:schemeClr>
              </a:solidFill>
              <a:latin typeface="+mj-lt"/>
              <a:ea typeface="+mj-ea"/>
              <a:cs typeface="+mj-cs"/>
            </a:endParaRPr>
          </a:p>
        </p:txBody>
      </p:sp>
      <p:pic>
        <p:nvPicPr>
          <p:cNvPr id="5" name="Imagen 4"/>
          <p:cNvPicPr/>
          <p:nvPr/>
        </p:nvPicPr>
        <p:blipFill>
          <a:blip r:embed="rId2"/>
          <a:stretch>
            <a:fillRect/>
          </a:stretch>
        </p:blipFill>
        <p:spPr>
          <a:xfrm>
            <a:off x="1631505" y="1718084"/>
            <a:ext cx="9865096" cy="5095292"/>
          </a:xfrm>
          <a:prstGeom prst="rect">
            <a:avLst/>
          </a:prstGeom>
        </p:spPr>
      </p:pic>
      <p:sp>
        <p:nvSpPr>
          <p:cNvPr id="6" name="5 Título"/>
          <p:cNvSpPr>
            <a:spLocks noGrp="1"/>
          </p:cNvSpPr>
          <p:nvPr>
            <p:ph type="title"/>
          </p:nvPr>
        </p:nvSpPr>
        <p:spPr>
          <a:xfrm>
            <a:off x="1271464" y="624110"/>
            <a:ext cx="9036496" cy="788666"/>
          </a:xfrm>
        </p:spPr>
        <p:txBody>
          <a:bodyPr>
            <a:normAutofit/>
          </a:bodyPr>
          <a:lstStyle/>
          <a:p>
            <a:pPr algn="ctr"/>
            <a:r>
              <a:rPr lang="es-ES" sz="4000" dirty="0"/>
              <a:t>Implementación de la Aplicación</a:t>
            </a:r>
            <a:endParaRPr lang="es-EC" sz="4000" dirty="0"/>
          </a:p>
        </p:txBody>
      </p:sp>
      <p:sp>
        <p:nvSpPr>
          <p:cNvPr id="8"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Tree>
    <p:extLst>
      <p:ext uri="{BB962C8B-B14F-4D97-AF65-F5344CB8AC3E}">
        <p14:creationId xmlns:p14="http://schemas.microsoft.com/office/powerpoint/2010/main" val="420670105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3"/>
          <p:cNvSpPr txBox="1">
            <a:spLocks/>
          </p:cNvSpPr>
          <p:nvPr/>
        </p:nvSpPr>
        <p:spPr>
          <a:xfrm>
            <a:off x="462878" y="1570817"/>
            <a:ext cx="4697018" cy="44932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400" dirty="0">
                <a:solidFill>
                  <a:schemeClr val="accent1">
                    <a:lumMod val="50000"/>
                  </a:schemeClr>
                </a:solidFill>
                <a:latin typeface="+mj-lt"/>
                <a:ea typeface="+mj-ea"/>
                <a:cs typeface="+mj-cs"/>
              </a:rPr>
              <a:t>Desarrollo del </a:t>
            </a:r>
            <a:r>
              <a:rPr lang="es-ES" sz="2400" dirty="0" err="1">
                <a:solidFill>
                  <a:schemeClr val="accent1">
                    <a:lumMod val="50000"/>
                  </a:schemeClr>
                </a:solidFill>
                <a:latin typeface="+mj-lt"/>
                <a:ea typeface="+mj-ea"/>
                <a:cs typeface="+mj-cs"/>
              </a:rPr>
              <a:t>Etl</a:t>
            </a:r>
            <a:endParaRPr lang="es-EC" sz="2400" dirty="0">
              <a:solidFill>
                <a:schemeClr val="accent1">
                  <a:lumMod val="50000"/>
                </a:schemeClr>
              </a:solidFill>
              <a:latin typeface="+mj-lt"/>
              <a:ea typeface="+mj-ea"/>
              <a:cs typeface="+mj-cs"/>
            </a:endParaRPr>
          </a:p>
        </p:txBody>
      </p:sp>
      <p:pic>
        <p:nvPicPr>
          <p:cNvPr id="6" name="Imagen 5"/>
          <p:cNvPicPr/>
          <p:nvPr/>
        </p:nvPicPr>
        <p:blipFill>
          <a:blip r:embed="rId2" cstate="print"/>
          <a:srcRect/>
          <a:stretch>
            <a:fillRect/>
          </a:stretch>
        </p:blipFill>
        <p:spPr bwMode="auto">
          <a:xfrm>
            <a:off x="191344" y="2182916"/>
            <a:ext cx="5688632" cy="3766364"/>
          </a:xfrm>
          <a:prstGeom prst="rect">
            <a:avLst/>
          </a:prstGeom>
          <a:noFill/>
          <a:ln w="9525">
            <a:noFill/>
            <a:miter lim="800000"/>
            <a:headEnd/>
            <a:tailEnd/>
          </a:ln>
        </p:spPr>
      </p:pic>
      <p:sp>
        <p:nvSpPr>
          <p:cNvPr id="5" name="5 Título"/>
          <p:cNvSpPr>
            <a:spLocks noGrp="1"/>
          </p:cNvSpPr>
          <p:nvPr>
            <p:ph type="title"/>
          </p:nvPr>
        </p:nvSpPr>
        <p:spPr>
          <a:xfrm>
            <a:off x="1271464" y="624110"/>
            <a:ext cx="9036496" cy="788666"/>
          </a:xfrm>
        </p:spPr>
        <p:txBody>
          <a:bodyPr>
            <a:normAutofit/>
          </a:bodyPr>
          <a:lstStyle/>
          <a:p>
            <a:pPr algn="ctr"/>
            <a:r>
              <a:rPr lang="es-ES" sz="4000" dirty="0"/>
              <a:t>Implementación de la Aplicación</a:t>
            </a:r>
            <a:endParaRPr lang="es-EC" sz="4000" dirty="0"/>
          </a:p>
        </p:txBody>
      </p:sp>
      <p:pic>
        <p:nvPicPr>
          <p:cNvPr id="8" name="Imagen 7"/>
          <p:cNvPicPr/>
          <p:nvPr/>
        </p:nvPicPr>
        <p:blipFill>
          <a:blip r:embed="rId3"/>
          <a:stretch>
            <a:fillRect/>
          </a:stretch>
        </p:blipFill>
        <p:spPr>
          <a:xfrm>
            <a:off x="5961946" y="2182916"/>
            <a:ext cx="6023992" cy="1462108"/>
          </a:xfrm>
          <a:prstGeom prst="rect">
            <a:avLst/>
          </a:prstGeom>
          <a:ln>
            <a:solidFill>
              <a:schemeClr val="accent1"/>
            </a:solidFill>
          </a:ln>
        </p:spPr>
      </p:pic>
      <p:pic>
        <p:nvPicPr>
          <p:cNvPr id="2" name="Imagen 1"/>
          <p:cNvPicPr>
            <a:picLocks noChangeAspect="1"/>
          </p:cNvPicPr>
          <p:nvPr/>
        </p:nvPicPr>
        <p:blipFill>
          <a:blip r:embed="rId4"/>
          <a:stretch>
            <a:fillRect/>
          </a:stretch>
        </p:blipFill>
        <p:spPr>
          <a:xfrm>
            <a:off x="5950993" y="3763450"/>
            <a:ext cx="6023992" cy="1465750"/>
          </a:xfrm>
          <a:prstGeom prst="rect">
            <a:avLst/>
          </a:prstGeom>
          <a:ln w="12700">
            <a:solidFill>
              <a:srgbClr val="0070C0"/>
            </a:solidFill>
          </a:ln>
        </p:spPr>
      </p:pic>
      <p:pic>
        <p:nvPicPr>
          <p:cNvPr id="3" name="Imagen 2"/>
          <p:cNvPicPr>
            <a:picLocks noChangeAspect="1"/>
          </p:cNvPicPr>
          <p:nvPr/>
        </p:nvPicPr>
        <p:blipFill>
          <a:blip r:embed="rId5"/>
          <a:stretch>
            <a:fillRect/>
          </a:stretch>
        </p:blipFill>
        <p:spPr>
          <a:xfrm>
            <a:off x="5961946" y="5234182"/>
            <a:ext cx="6034945" cy="1579194"/>
          </a:xfrm>
          <a:prstGeom prst="rect">
            <a:avLst/>
          </a:prstGeom>
          <a:ln>
            <a:solidFill>
              <a:srgbClr val="0070C0"/>
            </a:solidFill>
          </a:ln>
        </p:spPr>
      </p:pic>
      <p:sp>
        <p:nvSpPr>
          <p:cNvPr id="10" name="Marcador de contenido 3"/>
          <p:cNvSpPr txBox="1">
            <a:spLocks/>
          </p:cNvSpPr>
          <p:nvPr/>
        </p:nvSpPr>
        <p:spPr>
          <a:xfrm>
            <a:off x="5950992" y="1556792"/>
            <a:ext cx="6034945" cy="44932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400" dirty="0">
                <a:solidFill>
                  <a:schemeClr val="accent1">
                    <a:lumMod val="50000"/>
                  </a:schemeClr>
                </a:solidFill>
                <a:latin typeface="+mj-lt"/>
                <a:ea typeface="+mj-ea"/>
                <a:cs typeface="+mj-cs"/>
              </a:rPr>
              <a:t>Puesta en Producción</a:t>
            </a:r>
            <a:endParaRPr lang="es-EC" sz="2400" dirty="0">
              <a:solidFill>
                <a:schemeClr val="accent1">
                  <a:lumMod val="50000"/>
                </a:schemeClr>
              </a:solidFill>
              <a:latin typeface="+mj-lt"/>
              <a:ea typeface="+mj-ea"/>
              <a:cs typeface="+mj-cs"/>
            </a:endParaRPr>
          </a:p>
        </p:txBody>
      </p:sp>
      <p:sp>
        <p:nvSpPr>
          <p:cNvPr id="9"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Tree>
    <p:extLst>
      <p:ext uri="{BB962C8B-B14F-4D97-AF65-F5344CB8AC3E}">
        <p14:creationId xmlns:p14="http://schemas.microsoft.com/office/powerpoint/2010/main" val="3920916533"/>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43883" y="1303553"/>
            <a:ext cx="8640960" cy="3349583"/>
          </a:xfrm>
          <a:prstGeom prst="rect">
            <a:avLst/>
          </a:prstGeom>
        </p:spPr>
      </p:pic>
      <p:sp>
        <p:nvSpPr>
          <p:cNvPr id="11" name="5 Título"/>
          <p:cNvSpPr txBox="1">
            <a:spLocks/>
          </p:cNvSpPr>
          <p:nvPr/>
        </p:nvSpPr>
        <p:spPr>
          <a:xfrm>
            <a:off x="1559496" y="552102"/>
            <a:ext cx="6768752" cy="788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4000" dirty="0"/>
              <a:t>Evaluación de Resultados</a:t>
            </a:r>
          </a:p>
        </p:txBody>
      </p:sp>
      <p:pic>
        <p:nvPicPr>
          <p:cNvPr id="9" name="Imagen 8"/>
          <p:cNvPicPr>
            <a:picLocks noChangeAspect="1"/>
          </p:cNvPicPr>
          <p:nvPr/>
        </p:nvPicPr>
        <p:blipFill>
          <a:blip r:embed="rId3"/>
          <a:stretch>
            <a:fillRect/>
          </a:stretch>
        </p:blipFill>
        <p:spPr>
          <a:xfrm>
            <a:off x="479376" y="4365104"/>
            <a:ext cx="8705467" cy="2636741"/>
          </a:xfrm>
          <a:prstGeom prst="rect">
            <a:avLst/>
          </a:prstGeom>
        </p:spPr>
      </p:pic>
      <p:sp>
        <p:nvSpPr>
          <p:cNvPr id="2" name="Elipse 1"/>
          <p:cNvSpPr/>
          <p:nvPr/>
        </p:nvSpPr>
        <p:spPr>
          <a:xfrm>
            <a:off x="6888088" y="4509120"/>
            <a:ext cx="1512168" cy="15121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Marcador de contenido 3"/>
          <p:cNvSpPr txBox="1">
            <a:spLocks/>
          </p:cNvSpPr>
          <p:nvPr/>
        </p:nvSpPr>
        <p:spPr>
          <a:xfrm>
            <a:off x="9048328" y="2109890"/>
            <a:ext cx="3096344" cy="103107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C" sz="2400" dirty="0">
                <a:solidFill>
                  <a:schemeClr val="accent1">
                    <a:lumMod val="50000"/>
                  </a:schemeClr>
                </a:solidFill>
                <a:latin typeface="+mj-lt"/>
                <a:ea typeface="+mj-ea"/>
                <a:cs typeface="+mj-cs"/>
              </a:rPr>
              <a:t>Dashboard</a:t>
            </a:r>
          </a:p>
          <a:p>
            <a:pPr marL="0" indent="0" algn="ctr">
              <a:buNone/>
            </a:pPr>
            <a:r>
              <a:rPr lang="es-EC" sz="2400" dirty="0">
                <a:solidFill>
                  <a:schemeClr val="accent1">
                    <a:lumMod val="50000"/>
                  </a:schemeClr>
                </a:solidFill>
                <a:latin typeface="+mj-lt"/>
                <a:ea typeface="+mj-ea"/>
                <a:cs typeface="+mj-cs"/>
              </a:rPr>
              <a:t>Monitoreo Integral</a:t>
            </a:r>
          </a:p>
        </p:txBody>
      </p:sp>
      <p:sp>
        <p:nvSpPr>
          <p:cNvPr id="10" name="Marcador de contenido 3"/>
          <p:cNvSpPr txBox="1">
            <a:spLocks/>
          </p:cNvSpPr>
          <p:nvPr/>
        </p:nvSpPr>
        <p:spPr>
          <a:xfrm>
            <a:off x="9336360" y="5208934"/>
            <a:ext cx="2808312" cy="102837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C" sz="2400" dirty="0">
                <a:solidFill>
                  <a:schemeClr val="accent1">
                    <a:lumMod val="50000"/>
                  </a:schemeClr>
                </a:solidFill>
                <a:latin typeface="+mj-lt"/>
                <a:ea typeface="+mj-ea"/>
                <a:cs typeface="+mj-cs"/>
              </a:rPr>
              <a:t>Dashboard </a:t>
            </a:r>
            <a:r>
              <a:rPr lang="es-EC" sz="2400" dirty="0" err="1">
                <a:solidFill>
                  <a:schemeClr val="accent1">
                    <a:lumMod val="50000"/>
                  </a:schemeClr>
                </a:solidFill>
                <a:latin typeface="+mj-lt"/>
                <a:ea typeface="+mj-ea"/>
                <a:cs typeface="+mj-cs"/>
              </a:rPr>
              <a:t>Trx</a:t>
            </a:r>
            <a:r>
              <a:rPr lang="es-EC" sz="2400" dirty="0">
                <a:solidFill>
                  <a:schemeClr val="accent1">
                    <a:lumMod val="50000"/>
                  </a:schemeClr>
                </a:solidFill>
                <a:latin typeface="+mj-lt"/>
                <a:ea typeface="+mj-ea"/>
                <a:cs typeface="+mj-cs"/>
              </a:rPr>
              <a:t> </a:t>
            </a:r>
          </a:p>
          <a:p>
            <a:pPr marL="0" indent="0" algn="ctr">
              <a:buNone/>
            </a:pPr>
            <a:r>
              <a:rPr lang="es-EC" sz="2400" dirty="0">
                <a:solidFill>
                  <a:schemeClr val="accent1">
                    <a:lumMod val="50000"/>
                  </a:schemeClr>
                </a:solidFill>
                <a:latin typeface="+mj-lt"/>
                <a:ea typeface="+mj-ea"/>
                <a:cs typeface="+mj-cs"/>
              </a:rPr>
              <a:t>Rechazadas</a:t>
            </a:r>
          </a:p>
        </p:txBody>
      </p:sp>
    </p:spTree>
    <p:extLst>
      <p:ext uri="{BB962C8B-B14F-4D97-AF65-F5344CB8AC3E}">
        <p14:creationId xmlns:p14="http://schemas.microsoft.com/office/powerpoint/2010/main" val="371808112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271556" y="1700808"/>
            <a:ext cx="4792996" cy="2807393"/>
          </a:xfrm>
          <a:prstGeom prst="rect">
            <a:avLst/>
          </a:prstGeom>
        </p:spPr>
      </p:pic>
      <p:pic>
        <p:nvPicPr>
          <p:cNvPr id="4" name="Imagen 3"/>
          <p:cNvPicPr>
            <a:picLocks noChangeAspect="1"/>
          </p:cNvPicPr>
          <p:nvPr/>
        </p:nvPicPr>
        <p:blipFill>
          <a:blip r:embed="rId4"/>
          <a:stretch>
            <a:fillRect/>
          </a:stretch>
        </p:blipFill>
        <p:spPr>
          <a:xfrm>
            <a:off x="911424" y="1700808"/>
            <a:ext cx="5112568" cy="2819492"/>
          </a:xfrm>
          <a:prstGeom prst="rect">
            <a:avLst/>
          </a:prstGeom>
        </p:spPr>
      </p:pic>
      <p:pic>
        <p:nvPicPr>
          <p:cNvPr id="13" name="Imagen 12"/>
          <p:cNvPicPr>
            <a:picLocks noChangeAspect="1"/>
          </p:cNvPicPr>
          <p:nvPr/>
        </p:nvPicPr>
        <p:blipFill>
          <a:blip r:embed="rId5"/>
          <a:stretch>
            <a:fillRect/>
          </a:stretch>
        </p:blipFill>
        <p:spPr>
          <a:xfrm>
            <a:off x="934191" y="4531036"/>
            <a:ext cx="8402169" cy="2642380"/>
          </a:xfrm>
          <a:prstGeom prst="rect">
            <a:avLst/>
          </a:prstGeom>
        </p:spPr>
      </p:pic>
      <p:sp>
        <p:nvSpPr>
          <p:cNvPr id="12" name="Marcador de contenido 3"/>
          <p:cNvSpPr txBox="1">
            <a:spLocks/>
          </p:cNvSpPr>
          <p:nvPr/>
        </p:nvSpPr>
        <p:spPr>
          <a:xfrm>
            <a:off x="6055532" y="1341894"/>
            <a:ext cx="5081028" cy="430922"/>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C" sz="2400" dirty="0">
                <a:solidFill>
                  <a:schemeClr val="accent1">
                    <a:lumMod val="50000"/>
                  </a:schemeClr>
                </a:solidFill>
                <a:latin typeface="+mj-lt"/>
                <a:ea typeface="+mj-ea"/>
                <a:cs typeface="+mj-cs"/>
              </a:rPr>
              <a:t>Market Share</a:t>
            </a:r>
          </a:p>
        </p:txBody>
      </p:sp>
      <p:sp>
        <p:nvSpPr>
          <p:cNvPr id="14" name="Marcador de contenido 3"/>
          <p:cNvSpPr txBox="1">
            <a:spLocks/>
          </p:cNvSpPr>
          <p:nvPr/>
        </p:nvSpPr>
        <p:spPr>
          <a:xfrm>
            <a:off x="913092" y="1340768"/>
            <a:ext cx="5110900" cy="430922"/>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C" sz="2400" dirty="0">
                <a:solidFill>
                  <a:schemeClr val="accent1">
                    <a:lumMod val="50000"/>
                  </a:schemeClr>
                </a:solidFill>
                <a:latin typeface="+mj-lt"/>
                <a:ea typeface="+mj-ea"/>
                <a:cs typeface="+mj-cs"/>
              </a:rPr>
              <a:t>Respuestas de la Transacción </a:t>
            </a:r>
          </a:p>
        </p:txBody>
      </p:sp>
      <p:cxnSp>
        <p:nvCxnSpPr>
          <p:cNvPr id="10" name="Conector recto de flecha 9"/>
          <p:cNvCxnSpPr/>
          <p:nvPr/>
        </p:nvCxnSpPr>
        <p:spPr>
          <a:xfrm>
            <a:off x="5483932" y="5237264"/>
            <a:ext cx="1188132" cy="2799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7751059" y="5590366"/>
            <a:ext cx="1080120"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5 Título"/>
          <p:cNvSpPr txBox="1">
            <a:spLocks/>
          </p:cNvSpPr>
          <p:nvPr/>
        </p:nvSpPr>
        <p:spPr>
          <a:xfrm>
            <a:off x="1559496" y="552102"/>
            <a:ext cx="6768752" cy="788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4000" dirty="0"/>
              <a:t>Evaluación de Resultados</a:t>
            </a:r>
          </a:p>
        </p:txBody>
      </p:sp>
    </p:spTree>
    <p:extLst>
      <p:ext uri="{BB962C8B-B14F-4D97-AF65-F5344CB8AC3E}">
        <p14:creationId xmlns:p14="http://schemas.microsoft.com/office/powerpoint/2010/main" val="33969402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3"/>
          <p:cNvSpPr txBox="1">
            <a:spLocks/>
          </p:cNvSpPr>
          <p:nvPr/>
        </p:nvSpPr>
        <p:spPr>
          <a:xfrm>
            <a:off x="1083134" y="1818386"/>
            <a:ext cx="4617396" cy="44932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S" sz="2400" dirty="0" err="1">
                <a:solidFill>
                  <a:schemeClr val="accent1">
                    <a:lumMod val="50000"/>
                  </a:schemeClr>
                </a:solidFill>
                <a:latin typeface="+mj-lt"/>
                <a:ea typeface="+mj-ea"/>
                <a:cs typeface="+mj-cs"/>
              </a:rPr>
              <a:t>Dashboard</a:t>
            </a:r>
            <a:r>
              <a:rPr lang="es-ES" sz="2400" dirty="0">
                <a:solidFill>
                  <a:schemeClr val="accent1">
                    <a:lumMod val="50000"/>
                  </a:schemeClr>
                </a:solidFill>
                <a:latin typeface="+mj-lt"/>
                <a:ea typeface="+mj-ea"/>
                <a:cs typeface="+mj-cs"/>
              </a:rPr>
              <a:t> </a:t>
            </a:r>
            <a:r>
              <a:rPr lang="es-ES" sz="2400" dirty="0" err="1">
                <a:solidFill>
                  <a:schemeClr val="accent1">
                    <a:lumMod val="50000"/>
                  </a:schemeClr>
                </a:solidFill>
                <a:latin typeface="+mj-lt"/>
                <a:ea typeface="+mj-ea"/>
                <a:cs typeface="+mj-cs"/>
              </a:rPr>
              <a:t>Trxs</a:t>
            </a:r>
            <a:r>
              <a:rPr lang="es-ES" sz="2400" dirty="0">
                <a:solidFill>
                  <a:schemeClr val="accent1">
                    <a:lumMod val="50000"/>
                  </a:schemeClr>
                </a:solidFill>
                <a:latin typeface="+mj-lt"/>
                <a:ea typeface="+mj-ea"/>
                <a:cs typeface="+mj-cs"/>
              </a:rPr>
              <a:t> por Comercio</a:t>
            </a:r>
            <a:endParaRPr lang="es-EC" sz="2400" dirty="0">
              <a:solidFill>
                <a:schemeClr val="accent1">
                  <a:lumMod val="50000"/>
                </a:schemeClr>
              </a:solidFill>
              <a:latin typeface="+mj-lt"/>
              <a:ea typeface="+mj-ea"/>
              <a:cs typeface="+mj-cs"/>
            </a:endParaRPr>
          </a:p>
        </p:txBody>
      </p:sp>
      <p:pic>
        <p:nvPicPr>
          <p:cNvPr id="10" name="Imagen 9"/>
          <p:cNvPicPr>
            <a:picLocks noChangeAspect="1"/>
          </p:cNvPicPr>
          <p:nvPr/>
        </p:nvPicPr>
        <p:blipFill>
          <a:blip r:embed="rId3"/>
          <a:stretch>
            <a:fillRect/>
          </a:stretch>
        </p:blipFill>
        <p:spPr>
          <a:xfrm>
            <a:off x="983432" y="2276872"/>
            <a:ext cx="5040560" cy="3481021"/>
          </a:xfrm>
          <a:prstGeom prst="rect">
            <a:avLst/>
          </a:prstGeom>
        </p:spPr>
      </p:pic>
      <p:sp>
        <p:nvSpPr>
          <p:cNvPr id="6" name="Marcador de contenido 3"/>
          <p:cNvSpPr txBox="1">
            <a:spLocks/>
          </p:cNvSpPr>
          <p:nvPr/>
        </p:nvSpPr>
        <p:spPr>
          <a:xfrm>
            <a:off x="7176120" y="2718880"/>
            <a:ext cx="4106272" cy="430922"/>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EC" sz="2400" dirty="0">
                <a:solidFill>
                  <a:schemeClr val="accent1">
                    <a:lumMod val="50000"/>
                  </a:schemeClr>
                </a:solidFill>
                <a:latin typeface="+mj-lt"/>
                <a:ea typeface="+mj-ea"/>
                <a:cs typeface="+mj-cs"/>
              </a:rPr>
              <a:t>Dashboard </a:t>
            </a:r>
            <a:r>
              <a:rPr lang="es-EC" sz="2400" dirty="0" err="1">
                <a:solidFill>
                  <a:schemeClr val="accent1">
                    <a:lumMod val="50000"/>
                  </a:schemeClr>
                </a:solidFill>
                <a:latin typeface="+mj-lt"/>
                <a:ea typeface="+mj-ea"/>
                <a:cs typeface="+mj-cs"/>
              </a:rPr>
              <a:t>Trxs</a:t>
            </a:r>
            <a:r>
              <a:rPr lang="es-EC" sz="2400" dirty="0">
                <a:solidFill>
                  <a:schemeClr val="accent1">
                    <a:lumMod val="50000"/>
                  </a:schemeClr>
                </a:solidFill>
                <a:latin typeface="+mj-lt"/>
                <a:ea typeface="+mj-ea"/>
                <a:cs typeface="+mj-cs"/>
              </a:rPr>
              <a:t> por Canal</a:t>
            </a:r>
          </a:p>
        </p:txBody>
      </p:sp>
      <p:pic>
        <p:nvPicPr>
          <p:cNvPr id="12" name="Imagen 11"/>
          <p:cNvPicPr>
            <a:picLocks noChangeAspect="1"/>
          </p:cNvPicPr>
          <p:nvPr/>
        </p:nvPicPr>
        <p:blipFill>
          <a:blip r:embed="rId4"/>
          <a:stretch>
            <a:fillRect/>
          </a:stretch>
        </p:blipFill>
        <p:spPr>
          <a:xfrm>
            <a:off x="9221467" y="628615"/>
            <a:ext cx="1987101" cy="1424305"/>
          </a:xfrm>
          <a:prstGeom prst="rect">
            <a:avLst/>
          </a:prstGeom>
        </p:spPr>
      </p:pic>
      <p:sp>
        <p:nvSpPr>
          <p:cNvPr id="11" name="5 Título"/>
          <p:cNvSpPr txBox="1">
            <a:spLocks/>
          </p:cNvSpPr>
          <p:nvPr/>
        </p:nvSpPr>
        <p:spPr>
          <a:xfrm>
            <a:off x="1559496" y="552102"/>
            <a:ext cx="6768752" cy="788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4000" dirty="0"/>
              <a:t>Evaluación de Resultados</a:t>
            </a:r>
          </a:p>
        </p:txBody>
      </p:sp>
      <p:pic>
        <p:nvPicPr>
          <p:cNvPr id="2" name="Imagen 1"/>
          <p:cNvPicPr>
            <a:picLocks noChangeAspect="1"/>
          </p:cNvPicPr>
          <p:nvPr/>
        </p:nvPicPr>
        <p:blipFill>
          <a:blip r:embed="rId5"/>
          <a:stretch>
            <a:fillRect/>
          </a:stretch>
        </p:blipFill>
        <p:spPr>
          <a:xfrm>
            <a:off x="6129064" y="3212976"/>
            <a:ext cx="5943600" cy="3400425"/>
          </a:xfrm>
          <a:prstGeom prst="rect">
            <a:avLst/>
          </a:prstGeom>
        </p:spPr>
      </p:pic>
    </p:spTree>
    <p:extLst>
      <p:ext uri="{BB962C8B-B14F-4D97-AF65-F5344CB8AC3E}">
        <p14:creationId xmlns:p14="http://schemas.microsoft.com/office/powerpoint/2010/main" val="417076157"/>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neficios para su Negocio • Directorio Galápa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5582" y="-99392"/>
            <a:ext cx="1915074" cy="191507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4">
            <a:extLst>
              <a:ext uri="{28A0092B-C50C-407E-A947-70E740481C1C}">
                <a14:useLocalDpi xmlns:a14="http://schemas.microsoft.com/office/drawing/2010/main" val="0"/>
              </a:ext>
            </a:extLst>
          </a:blip>
          <a:stretch>
            <a:fillRect/>
          </a:stretch>
        </p:blipFill>
        <p:spPr>
          <a:xfrm>
            <a:off x="6420036" y="1916832"/>
            <a:ext cx="5771964" cy="2808312"/>
          </a:xfrm>
          <a:prstGeom prst="rect">
            <a:avLst/>
          </a:prstGeom>
        </p:spPr>
      </p:pic>
      <p:sp>
        <p:nvSpPr>
          <p:cNvPr id="2" name="Rectángulo 1"/>
          <p:cNvSpPr/>
          <p:nvPr/>
        </p:nvSpPr>
        <p:spPr>
          <a:xfrm>
            <a:off x="6965758" y="4777699"/>
            <a:ext cx="4680520" cy="615553"/>
          </a:xfrm>
          <a:prstGeom prst="rect">
            <a:avLst/>
          </a:prstGeom>
        </p:spPr>
        <p:txBody>
          <a:bodyPr wrap="square">
            <a:spAutoFit/>
          </a:bodyPr>
          <a:lstStyle/>
          <a:p>
            <a:pPr algn="ctr"/>
            <a:r>
              <a:rPr lang="es-ES" sz="1700" dirty="0">
                <a:solidFill>
                  <a:schemeClr val="accent1">
                    <a:lumMod val="50000"/>
                  </a:schemeClr>
                </a:solidFill>
              </a:rPr>
              <a:t>Uso eficiente de las horas/hombre utilizadas para el análisis de la información</a:t>
            </a:r>
            <a:endParaRPr lang="es-EC" sz="1700" dirty="0">
              <a:solidFill>
                <a:schemeClr val="accent1">
                  <a:lumMod val="50000"/>
                </a:schemeClr>
              </a:solidFill>
            </a:endParaRPr>
          </a:p>
        </p:txBody>
      </p:sp>
      <p:sp>
        <p:nvSpPr>
          <p:cNvPr id="8" name="CuadroTexto 7"/>
          <p:cNvSpPr txBox="1"/>
          <p:nvPr/>
        </p:nvSpPr>
        <p:spPr>
          <a:xfrm>
            <a:off x="350749" y="1510334"/>
            <a:ext cx="6173273" cy="353943"/>
          </a:xfrm>
          <a:prstGeom prst="rect">
            <a:avLst/>
          </a:prstGeom>
          <a:noFill/>
        </p:spPr>
        <p:txBody>
          <a:bodyPr wrap="square" rtlCol="0">
            <a:spAutoFit/>
          </a:bodyPr>
          <a:lstStyle/>
          <a:p>
            <a:r>
              <a:rPr lang="es-EC" sz="1700" dirty="0">
                <a:solidFill>
                  <a:schemeClr val="accent1">
                    <a:lumMod val="50000"/>
                  </a:schemeClr>
                </a:solidFill>
              </a:rPr>
              <a:t>Gestión oportuna de resolución de anomalías</a:t>
            </a:r>
          </a:p>
        </p:txBody>
      </p:sp>
      <p:pic>
        <p:nvPicPr>
          <p:cNvPr id="9" name="Imagen 8"/>
          <p:cNvPicPr>
            <a:picLocks noChangeAspect="1"/>
          </p:cNvPicPr>
          <p:nvPr/>
        </p:nvPicPr>
        <p:blipFill>
          <a:blip r:embed="rId5"/>
          <a:stretch>
            <a:fillRect/>
          </a:stretch>
        </p:blipFill>
        <p:spPr>
          <a:xfrm>
            <a:off x="498792" y="2001907"/>
            <a:ext cx="5684370" cy="2451635"/>
          </a:xfrm>
          <a:prstGeom prst="rect">
            <a:avLst/>
          </a:prstGeom>
        </p:spPr>
      </p:pic>
      <p:cxnSp>
        <p:nvCxnSpPr>
          <p:cNvPr id="10" name="Conector recto de flecha 9"/>
          <p:cNvCxnSpPr/>
          <p:nvPr/>
        </p:nvCxnSpPr>
        <p:spPr>
          <a:xfrm>
            <a:off x="4187788" y="2449548"/>
            <a:ext cx="1512168" cy="792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6"/>
          <a:stretch>
            <a:fillRect/>
          </a:stretch>
        </p:blipFill>
        <p:spPr>
          <a:xfrm>
            <a:off x="576064" y="4581129"/>
            <a:ext cx="5611761" cy="2016224"/>
          </a:xfrm>
          <a:prstGeom prst="rect">
            <a:avLst/>
          </a:prstGeom>
        </p:spPr>
      </p:pic>
      <p:cxnSp>
        <p:nvCxnSpPr>
          <p:cNvPr id="13" name="Conector recto de flecha 12"/>
          <p:cNvCxnSpPr/>
          <p:nvPr/>
        </p:nvCxnSpPr>
        <p:spPr>
          <a:xfrm flipV="1">
            <a:off x="3286874" y="5350050"/>
            <a:ext cx="1504909" cy="3954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5 Título"/>
          <p:cNvSpPr txBox="1">
            <a:spLocks/>
          </p:cNvSpPr>
          <p:nvPr/>
        </p:nvSpPr>
        <p:spPr>
          <a:xfrm>
            <a:off x="1559496" y="552102"/>
            <a:ext cx="6768752" cy="788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4000" dirty="0"/>
              <a:t>Evaluación de Resultados</a:t>
            </a:r>
          </a:p>
        </p:txBody>
      </p:sp>
      <p:sp>
        <p:nvSpPr>
          <p:cNvPr id="11" name="CuadroTexto 10"/>
          <p:cNvSpPr txBox="1"/>
          <p:nvPr/>
        </p:nvSpPr>
        <p:spPr>
          <a:xfrm>
            <a:off x="6420036" y="1520403"/>
            <a:ext cx="6173273" cy="353943"/>
          </a:xfrm>
          <a:prstGeom prst="rect">
            <a:avLst/>
          </a:prstGeom>
          <a:noFill/>
        </p:spPr>
        <p:txBody>
          <a:bodyPr wrap="square" rtlCol="0">
            <a:spAutoFit/>
          </a:bodyPr>
          <a:lstStyle/>
          <a:p>
            <a:r>
              <a:rPr lang="es-EC" sz="1700" dirty="0">
                <a:solidFill>
                  <a:schemeClr val="accent1">
                    <a:lumMod val="50000"/>
                  </a:schemeClr>
                </a:solidFill>
              </a:rPr>
              <a:t>Análisis Costo/Beneficio</a:t>
            </a:r>
          </a:p>
        </p:txBody>
      </p:sp>
    </p:spTree>
    <p:extLst>
      <p:ext uri="{BB962C8B-B14F-4D97-AF65-F5344CB8AC3E}">
        <p14:creationId xmlns:p14="http://schemas.microsoft.com/office/powerpoint/2010/main" val="168035307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Título"/>
          <p:cNvSpPr txBox="1">
            <a:spLocks/>
          </p:cNvSpPr>
          <p:nvPr/>
        </p:nvSpPr>
        <p:spPr>
          <a:xfrm>
            <a:off x="1631504" y="548680"/>
            <a:ext cx="7308304" cy="788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Conclusiones</a:t>
            </a:r>
            <a:endParaRPr lang="es-EC" sz="4000" dirty="0"/>
          </a:p>
        </p:txBody>
      </p:sp>
      <p:sp>
        <p:nvSpPr>
          <p:cNvPr id="2" name="Rectángulo 1"/>
          <p:cNvSpPr/>
          <p:nvPr/>
        </p:nvSpPr>
        <p:spPr>
          <a:xfrm>
            <a:off x="1199456" y="1488012"/>
            <a:ext cx="11089232" cy="584775"/>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La implementación del sistema logró comprobar la hipótesis, puesto que, se mejoró el tiempo de entrega de información, componente que influye en el tiempo de los usuarios para resolver los incidentes.</a:t>
            </a:r>
          </a:p>
        </p:txBody>
      </p:sp>
      <p:sp>
        <p:nvSpPr>
          <p:cNvPr id="4" name="Rectángulo 3"/>
          <p:cNvSpPr/>
          <p:nvPr/>
        </p:nvSpPr>
        <p:spPr>
          <a:xfrm>
            <a:off x="1199456" y="2330507"/>
            <a:ext cx="10920536" cy="584775"/>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La revisión de literatura, permitió identificar que la implementación de sistemas de inteligencia de negocios en el sector financiero, permite generar notables beneficios..</a:t>
            </a:r>
          </a:p>
        </p:txBody>
      </p:sp>
      <p:sp>
        <p:nvSpPr>
          <p:cNvPr id="5" name="Rectángulo 4"/>
          <p:cNvSpPr/>
          <p:nvPr/>
        </p:nvSpPr>
        <p:spPr>
          <a:xfrm>
            <a:off x="1199456" y="3342852"/>
            <a:ext cx="10920536" cy="584775"/>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La metodología ágil Scrum en combinación con la metodología de Ralph Kimball facilitaron el desarrollo del sistema de forma iterativa..</a:t>
            </a:r>
          </a:p>
        </p:txBody>
      </p:sp>
      <p:sp>
        <p:nvSpPr>
          <p:cNvPr id="6" name="Rectángulo 5"/>
          <p:cNvSpPr/>
          <p:nvPr/>
        </p:nvSpPr>
        <p:spPr>
          <a:xfrm>
            <a:off x="1199456" y="5229200"/>
            <a:ext cx="10920536" cy="584775"/>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La empresa ha logrado reducir el tiempo que sus Ejecutivos empleaban para la generación de reportes y gráficas. El tiempo ahorrado ahora se emplea en el análisis de los indicadores. </a:t>
            </a:r>
          </a:p>
        </p:txBody>
      </p:sp>
      <p:sp>
        <p:nvSpPr>
          <p:cNvPr id="7" name="Rectángulo 6"/>
          <p:cNvSpPr/>
          <p:nvPr/>
        </p:nvSpPr>
        <p:spPr>
          <a:xfrm>
            <a:off x="1199456" y="4293096"/>
            <a:ext cx="10920536" cy="584775"/>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Los indicadores de número de transacciones aprobadas y rechazadas agrupados por tipo, canal y respuesta sirven para responder a las preguntas que el Líder de Operaciones busca. …..</a:t>
            </a:r>
          </a:p>
        </p:txBody>
      </p:sp>
      <p:sp>
        <p:nvSpPr>
          <p:cNvPr id="8" name="Rectángulo 7"/>
          <p:cNvSpPr/>
          <p:nvPr/>
        </p:nvSpPr>
        <p:spPr>
          <a:xfrm>
            <a:off x="1199456" y="6035894"/>
            <a:ext cx="10920536" cy="584775"/>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De acuerdo al análisis costo beneficio desarrollado, se logró determinar que el sistema trajo beneficios a la empresa como: optimización de tiempo y por tanto reducción de costos hora/hombre. </a:t>
            </a:r>
          </a:p>
        </p:txBody>
      </p:sp>
      <p:pic>
        <p:nvPicPr>
          <p:cNvPr id="9" name="Picture 2" descr="14.- CONCLUSIONES - DISEÑO DE UNA PAGINA WEB DE GRA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1696" y="2704"/>
            <a:ext cx="1560304" cy="156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25438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31505" y="548680"/>
            <a:ext cx="5688632" cy="936104"/>
          </a:xfrm>
        </p:spPr>
        <p:txBody>
          <a:bodyPr>
            <a:normAutofit/>
          </a:bodyPr>
          <a:lstStyle/>
          <a:p>
            <a:r>
              <a:rPr lang="en-US" sz="4000" dirty="0"/>
              <a:t>Agenda</a:t>
            </a:r>
            <a:endParaRPr lang="es-EC" sz="4000" dirty="0"/>
          </a:p>
        </p:txBody>
      </p:sp>
      <p:sp>
        <p:nvSpPr>
          <p:cNvPr id="4" name="Marcador de contenido 3"/>
          <p:cNvSpPr>
            <a:spLocks noGrp="1"/>
          </p:cNvSpPr>
          <p:nvPr>
            <p:ph idx="1"/>
          </p:nvPr>
        </p:nvSpPr>
        <p:spPr>
          <a:xfrm>
            <a:off x="1559496" y="1844824"/>
            <a:ext cx="6192688" cy="3168352"/>
          </a:xfrm>
        </p:spPr>
        <p:txBody>
          <a:bodyPr>
            <a:noAutofit/>
          </a:bodyPr>
          <a:lstStyle/>
          <a:p>
            <a:r>
              <a:rPr lang="es-EC" sz="3200" dirty="0">
                <a:solidFill>
                  <a:schemeClr val="accent2">
                    <a:lumMod val="75000"/>
                  </a:schemeClr>
                </a:solidFill>
                <a:latin typeface="+mj-lt"/>
                <a:ea typeface="+mj-ea"/>
                <a:cs typeface="+mj-cs"/>
              </a:rPr>
              <a:t>Motivación y Contexto;</a:t>
            </a:r>
          </a:p>
          <a:p>
            <a:r>
              <a:rPr lang="es-EC" sz="3200" dirty="0">
                <a:solidFill>
                  <a:schemeClr val="accent2">
                    <a:lumMod val="75000"/>
                  </a:schemeClr>
                </a:solidFill>
                <a:latin typeface="+mj-lt"/>
                <a:ea typeface="+mj-ea"/>
                <a:cs typeface="+mj-cs"/>
              </a:rPr>
              <a:t>Materiales y Métodos;</a:t>
            </a:r>
          </a:p>
          <a:p>
            <a:r>
              <a:rPr lang="es-CO" sz="3400" dirty="0">
                <a:solidFill>
                  <a:schemeClr val="accent2">
                    <a:lumMod val="75000"/>
                  </a:schemeClr>
                </a:solidFill>
                <a:latin typeface="+mj-lt"/>
                <a:ea typeface="+mj-ea"/>
                <a:cs typeface="+mj-cs"/>
              </a:rPr>
              <a:t>Evaluación de Resultados;</a:t>
            </a:r>
          </a:p>
          <a:p>
            <a:r>
              <a:rPr lang="es-CO" sz="3200" dirty="0">
                <a:solidFill>
                  <a:schemeClr val="accent2">
                    <a:lumMod val="75000"/>
                  </a:schemeClr>
                </a:solidFill>
                <a:latin typeface="+mj-lt"/>
                <a:ea typeface="+mj-ea"/>
                <a:cs typeface="+mj-cs"/>
              </a:rPr>
              <a:t>Conclusiones.</a:t>
            </a:r>
            <a:endParaRPr lang="es-EC" sz="3200" dirty="0">
              <a:solidFill>
                <a:schemeClr val="accent2">
                  <a:lumMod val="75000"/>
                </a:schemeClr>
              </a:solidFill>
              <a:latin typeface="+mj-lt"/>
              <a:ea typeface="+mj-ea"/>
              <a:cs typeface="+mj-cs"/>
            </a:endParaRPr>
          </a:p>
        </p:txBody>
      </p:sp>
      <p:pic>
        <p:nvPicPr>
          <p:cNvPr id="2052" name="Picture 4"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2420" y="404664"/>
            <a:ext cx="377482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62688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Título"/>
          <p:cNvSpPr txBox="1">
            <a:spLocks/>
          </p:cNvSpPr>
          <p:nvPr/>
        </p:nvSpPr>
        <p:spPr>
          <a:xfrm>
            <a:off x="1631504" y="548680"/>
            <a:ext cx="7308304" cy="7886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a:t>Recomendaciones</a:t>
            </a:r>
            <a:endParaRPr lang="es-EC" sz="4000" dirty="0"/>
          </a:p>
          <a:p>
            <a:endParaRPr lang="es-EC" sz="4000" dirty="0"/>
          </a:p>
        </p:txBody>
      </p:sp>
      <p:sp>
        <p:nvSpPr>
          <p:cNvPr id="2" name="Rectángulo 1"/>
          <p:cNvSpPr/>
          <p:nvPr/>
        </p:nvSpPr>
        <p:spPr>
          <a:xfrm>
            <a:off x="1199456" y="1772816"/>
            <a:ext cx="10920536" cy="584775"/>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Se recomienda seguir con la implementación de nuevos servicios bajo la misma metodología para tratar de evitar o minimizar errores y reducir tiempo de implementación.</a:t>
            </a:r>
            <a:endParaRPr lang="es-EC" sz="1600" dirty="0">
              <a:solidFill>
                <a:schemeClr val="accent1">
                  <a:lumMod val="50000"/>
                </a:schemeClr>
              </a:solidFill>
            </a:endParaRPr>
          </a:p>
        </p:txBody>
      </p:sp>
      <p:sp>
        <p:nvSpPr>
          <p:cNvPr id="4" name="Rectángulo 3"/>
          <p:cNvSpPr/>
          <p:nvPr/>
        </p:nvSpPr>
        <p:spPr>
          <a:xfrm>
            <a:off x="1199456" y="2615312"/>
            <a:ext cx="10920536" cy="584775"/>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Se recomienda tomar en cuenta una nueva solución de BI, que traiga consigo las nuevas características que las empresas que realizan análisis de mercado como </a:t>
            </a:r>
            <a:r>
              <a:rPr lang="es-ES" sz="1600" dirty="0" err="1">
                <a:solidFill>
                  <a:schemeClr val="accent1">
                    <a:lumMod val="50000"/>
                  </a:schemeClr>
                </a:solidFill>
              </a:rPr>
              <a:t>Gartner</a:t>
            </a:r>
            <a:r>
              <a:rPr lang="es-ES" sz="1600" dirty="0">
                <a:solidFill>
                  <a:schemeClr val="accent1">
                    <a:lumMod val="50000"/>
                  </a:schemeClr>
                </a:solidFill>
              </a:rPr>
              <a:t> hace énfasis.</a:t>
            </a:r>
          </a:p>
        </p:txBody>
      </p:sp>
      <p:sp>
        <p:nvSpPr>
          <p:cNvPr id="5" name="Rectángulo 4"/>
          <p:cNvSpPr/>
          <p:nvPr/>
        </p:nvSpPr>
        <p:spPr>
          <a:xfrm>
            <a:off x="1199456" y="3425773"/>
            <a:ext cx="10920536" cy="830997"/>
          </a:xfrm>
          <a:prstGeom prst="rect">
            <a:avLst/>
          </a:prstGeom>
        </p:spPr>
        <p:txBody>
          <a:bodyPr wrap="square" anchor="ctr">
            <a:spAutoFit/>
          </a:bodyPr>
          <a:lstStyle/>
          <a:p>
            <a:pPr marL="342900" indent="-342900" defTabSz="457200">
              <a:buClr>
                <a:schemeClr val="accent1"/>
              </a:buClr>
              <a:buFont typeface="Wingdings 3" charset="2"/>
              <a:buChar char=""/>
            </a:pPr>
            <a:r>
              <a:rPr lang="es-ES" sz="1600" dirty="0">
                <a:solidFill>
                  <a:schemeClr val="accent1">
                    <a:lumMod val="50000"/>
                  </a:schemeClr>
                </a:solidFill>
              </a:rPr>
              <a:t>Se recomienda considerar en un futuro la creación de una nueva área como el Centro de Excelencia de Analítica u Oficina de Datos para generar oportunidades de Gobierno de Información y expansión de la Analítica en toda la empresa.</a:t>
            </a:r>
            <a:endParaRPr lang="es-EC" sz="1600" dirty="0">
              <a:solidFill>
                <a:schemeClr val="accent1">
                  <a:lumMod val="50000"/>
                </a:schemeClr>
              </a:solidFill>
            </a:endParaRPr>
          </a:p>
        </p:txBody>
      </p:sp>
      <p:pic>
        <p:nvPicPr>
          <p:cNvPr id="6" name="Picture 2" descr="Recomendaciones - TECNOLOGIA DE LA CONSTRUCCION U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6389" y="150985"/>
            <a:ext cx="2564347" cy="13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922105"/>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32" y="116632"/>
            <a:ext cx="7165776" cy="1850689"/>
          </a:xfrm>
          <a:prstGeom prst="rect">
            <a:avLst/>
          </a:prstGeom>
        </p:spPr>
      </p:pic>
      <p:sp>
        <p:nvSpPr>
          <p:cNvPr id="8" name="Rectángulo 7"/>
          <p:cNvSpPr/>
          <p:nvPr/>
        </p:nvSpPr>
        <p:spPr>
          <a:xfrm>
            <a:off x="1487876" y="4293096"/>
            <a:ext cx="3960052" cy="2246769"/>
          </a:xfrm>
          <a:prstGeom prst="rect">
            <a:avLst/>
          </a:prstGeom>
          <a:ln w="28575">
            <a:solidFill>
              <a:srgbClr val="002060"/>
            </a:solidFill>
          </a:ln>
        </p:spPr>
        <p:txBody>
          <a:bodyPr wrap="square">
            <a:spAutoFit/>
          </a:bodyPr>
          <a:lstStyle/>
          <a:p>
            <a:pPr algn="r" fontAlgn="base"/>
            <a:r>
              <a:rPr lang="es-EC" sz="1400" dirty="0">
                <a:solidFill>
                  <a:schemeClr val="accent1">
                    <a:lumMod val="50000"/>
                  </a:schemeClr>
                </a:solidFill>
              </a:rPr>
              <a:t>Cuando la tormenta pase</a:t>
            </a:r>
          </a:p>
          <a:p>
            <a:pPr algn="r" fontAlgn="base"/>
            <a:r>
              <a:rPr lang="es-EC" sz="1400" dirty="0">
                <a:solidFill>
                  <a:schemeClr val="accent1">
                    <a:lumMod val="50000"/>
                  </a:schemeClr>
                </a:solidFill>
              </a:rPr>
              <a:t>y se amansen los caminos,</a:t>
            </a:r>
          </a:p>
          <a:p>
            <a:pPr algn="r" fontAlgn="base"/>
            <a:r>
              <a:rPr lang="es-EC" sz="1400" dirty="0">
                <a:solidFill>
                  <a:schemeClr val="accent1">
                    <a:lumMod val="50000"/>
                  </a:schemeClr>
                </a:solidFill>
              </a:rPr>
              <a:t>y seamos sobrevivientes</a:t>
            </a:r>
            <a:br>
              <a:rPr lang="es-EC" sz="1400" dirty="0">
                <a:solidFill>
                  <a:schemeClr val="accent1">
                    <a:lumMod val="50000"/>
                  </a:schemeClr>
                </a:solidFill>
              </a:rPr>
            </a:br>
            <a:r>
              <a:rPr lang="es-EC" sz="1400" dirty="0">
                <a:solidFill>
                  <a:schemeClr val="accent1">
                    <a:lumMod val="50000"/>
                  </a:schemeClr>
                </a:solidFill>
              </a:rPr>
              <a:t>de un naufragio colectivo,</a:t>
            </a:r>
          </a:p>
          <a:p>
            <a:pPr algn="r" fontAlgn="base"/>
            <a:r>
              <a:rPr lang="es-EC" sz="1400" dirty="0">
                <a:solidFill>
                  <a:schemeClr val="accent1">
                    <a:lumMod val="50000"/>
                  </a:schemeClr>
                </a:solidFill>
              </a:rPr>
              <a:t>te pido Dios, apenado,</a:t>
            </a:r>
            <a:br>
              <a:rPr lang="es-EC" sz="1400" dirty="0">
                <a:solidFill>
                  <a:schemeClr val="accent1">
                    <a:lumMod val="50000"/>
                  </a:schemeClr>
                </a:solidFill>
              </a:rPr>
            </a:br>
            <a:r>
              <a:rPr lang="es-EC" sz="1400" dirty="0">
                <a:solidFill>
                  <a:schemeClr val="accent1">
                    <a:lumMod val="50000"/>
                  </a:schemeClr>
                </a:solidFill>
              </a:rPr>
              <a:t>que nos devuelvas mejores,</a:t>
            </a:r>
            <a:br>
              <a:rPr lang="es-EC" sz="1400" dirty="0">
                <a:solidFill>
                  <a:schemeClr val="accent1">
                    <a:lumMod val="50000"/>
                  </a:schemeClr>
                </a:solidFill>
              </a:rPr>
            </a:br>
            <a:r>
              <a:rPr lang="es-EC" sz="1400" dirty="0">
                <a:solidFill>
                  <a:schemeClr val="accent1">
                    <a:lumMod val="50000"/>
                  </a:schemeClr>
                </a:solidFill>
              </a:rPr>
              <a:t>como nos habías soñado.</a:t>
            </a:r>
          </a:p>
          <a:p>
            <a:pPr algn="r" fontAlgn="base"/>
            <a:endParaRPr lang="es-EC" sz="1400" dirty="0">
              <a:solidFill>
                <a:schemeClr val="accent1">
                  <a:lumMod val="50000"/>
                </a:schemeClr>
              </a:solidFill>
            </a:endParaRPr>
          </a:p>
          <a:p>
            <a:pPr algn="r" fontAlgn="base"/>
            <a:r>
              <a:rPr lang="es-EC" sz="1400" b="1" dirty="0">
                <a:solidFill>
                  <a:schemeClr val="accent1">
                    <a:lumMod val="50000"/>
                  </a:schemeClr>
                </a:solidFill>
              </a:rPr>
              <a:t>Alexis Valdés</a:t>
            </a:r>
          </a:p>
          <a:p>
            <a:pPr algn="r" fontAlgn="base"/>
            <a:r>
              <a:rPr lang="es-EC" sz="1400" dirty="0">
                <a:solidFill>
                  <a:schemeClr val="accent1">
                    <a:lumMod val="50000"/>
                  </a:schemeClr>
                </a:solidFill>
              </a:rPr>
              <a:t>21 Marzo de 2020</a:t>
            </a:r>
            <a:endParaRPr lang="es-EC" sz="1600" dirty="0"/>
          </a:p>
        </p:txBody>
      </p:sp>
      <p:pic>
        <p:nvPicPr>
          <p:cNvPr id="9" name="Picture 2" descr="Esperanz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3725975"/>
            <a:ext cx="2214131" cy="1656184"/>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a:stretch>
            <a:fillRect/>
          </a:stretch>
        </p:blipFill>
        <p:spPr>
          <a:xfrm>
            <a:off x="7032104" y="4077072"/>
            <a:ext cx="4700525" cy="832384"/>
          </a:xfrm>
          <a:prstGeom prst="rect">
            <a:avLst/>
          </a:prstGeom>
        </p:spPr>
      </p:pic>
      <p:sp>
        <p:nvSpPr>
          <p:cNvPr id="12" name="2 Subtítulo"/>
          <p:cNvSpPr txBox="1">
            <a:spLocks/>
          </p:cNvSpPr>
          <p:nvPr/>
        </p:nvSpPr>
        <p:spPr>
          <a:xfrm>
            <a:off x="6940091" y="5517232"/>
            <a:ext cx="4936554" cy="8604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a:buFont typeface="Wingdings 3" charset="2"/>
              <a:buNone/>
            </a:pPr>
            <a:r>
              <a:rPr lang="es-EC" b="1" dirty="0">
                <a:solidFill>
                  <a:schemeClr val="tx2"/>
                </a:solidFill>
                <a:latin typeface="Century Gothic" panose="020B0502020202020204" pitchFamily="34" charset="0"/>
                <a:ea typeface="+mj-ea"/>
                <a:cs typeface="+mj-cs"/>
              </a:rPr>
              <a:t>Autor: </a:t>
            </a:r>
            <a:r>
              <a:rPr lang="es-EC" dirty="0">
                <a:solidFill>
                  <a:schemeClr val="tx2"/>
                </a:solidFill>
                <a:latin typeface="Century Gothic" panose="020B0502020202020204" pitchFamily="34" charset="0"/>
                <a:ea typeface="+mj-ea"/>
                <a:cs typeface="+mj-cs"/>
              </a:rPr>
              <a:t>María del Carmen Zúñiga González</a:t>
            </a:r>
          </a:p>
          <a:p>
            <a:pPr marL="0" indent="0" algn="r">
              <a:buFont typeface="Wingdings 3" charset="2"/>
              <a:buNone/>
            </a:pPr>
            <a:r>
              <a:rPr lang="es-EC" b="1" dirty="0">
                <a:solidFill>
                  <a:schemeClr val="tx2"/>
                </a:solidFill>
                <a:latin typeface="Century Gothic" panose="020B0502020202020204" pitchFamily="34" charset="0"/>
                <a:ea typeface="+mj-ea"/>
                <a:cs typeface="+mj-cs"/>
              </a:rPr>
              <a:t>Director: </a:t>
            </a:r>
            <a:r>
              <a:rPr lang="es-ES" dirty="0" err="1">
                <a:solidFill>
                  <a:schemeClr val="tx2"/>
                </a:solidFill>
                <a:latin typeface="Century Gothic" panose="020B0502020202020204" pitchFamily="34" charset="0"/>
                <a:ea typeface="+mj-ea"/>
                <a:cs typeface="+mj-cs"/>
              </a:rPr>
              <a:t>Mgs</a:t>
            </a:r>
            <a:r>
              <a:rPr lang="es-ES" dirty="0">
                <a:solidFill>
                  <a:schemeClr val="tx2"/>
                </a:solidFill>
                <a:latin typeface="Century Gothic" panose="020B0502020202020204" pitchFamily="34" charset="0"/>
                <a:ea typeface="+mj-ea"/>
                <a:cs typeface="+mj-cs"/>
              </a:rPr>
              <a:t>. Hugo Giovanny </a:t>
            </a:r>
            <a:r>
              <a:rPr lang="es-ES" dirty="0">
                <a:solidFill>
                  <a:schemeClr val="tx2"/>
                </a:solidFill>
                <a:latin typeface="Century Gothic" panose="020B0502020202020204" pitchFamily="34" charset="0"/>
              </a:rPr>
              <a:t>Vera Flores</a:t>
            </a:r>
            <a:endParaRPr lang="es-EC" dirty="0">
              <a:solidFill>
                <a:schemeClr val="tx2"/>
              </a:solidFill>
              <a:latin typeface="Century Gothic" panose="020B0502020202020204" pitchFamily="34" charset="0"/>
              <a:ea typeface="+mj-ea"/>
              <a:cs typeface="+mj-cs"/>
            </a:endParaRPr>
          </a:p>
        </p:txBody>
      </p:sp>
      <p:sp>
        <p:nvSpPr>
          <p:cNvPr id="13" name="1 Título"/>
          <p:cNvSpPr txBox="1">
            <a:spLocks/>
          </p:cNvSpPr>
          <p:nvPr/>
        </p:nvSpPr>
        <p:spPr>
          <a:xfrm>
            <a:off x="803412" y="2383415"/>
            <a:ext cx="11161240" cy="109286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1000"/>
              </a:spcBef>
              <a:buClr>
                <a:schemeClr val="accent1"/>
              </a:buClr>
            </a:pPr>
            <a:r>
              <a:rPr lang="es-EC" sz="2400" dirty="0"/>
              <a:t>Implementación de un modelo de gestión de información de soporte para la resolución de incidentes en una Empresa de Servicios Financieros</a:t>
            </a:r>
            <a:endParaRPr lang="es-EC" sz="2400" dirty="0"/>
          </a:p>
        </p:txBody>
      </p:sp>
    </p:spTree>
    <p:extLst>
      <p:ext uri="{BB962C8B-B14F-4D97-AF65-F5344CB8AC3E}">
        <p14:creationId xmlns:p14="http://schemas.microsoft.com/office/powerpoint/2010/main" val="7161069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1344" y="0"/>
            <a:ext cx="4104456" cy="487145"/>
          </a:xfrm>
        </p:spPr>
        <p:txBody>
          <a:bodyPr>
            <a:noAutofit/>
          </a:bodyPr>
          <a:lstStyle/>
          <a:p>
            <a:r>
              <a:rPr lang="es-EC" sz="2400" dirty="0"/>
              <a:t>Motivación y Contexto</a:t>
            </a:r>
          </a:p>
        </p:txBody>
      </p:sp>
      <p:pic>
        <p:nvPicPr>
          <p:cNvPr id="1028" name="Picture 4" descr="Imagen relacionad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400256" y="4221088"/>
            <a:ext cx="2331086" cy="2117046"/>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texto"/>
          <p:cNvSpPr>
            <a:spLocks noGrp="1"/>
          </p:cNvSpPr>
          <p:nvPr>
            <p:ph type="body" sz="half" idx="2"/>
          </p:nvPr>
        </p:nvSpPr>
        <p:spPr>
          <a:xfrm>
            <a:off x="564701" y="1573030"/>
            <a:ext cx="6624739" cy="1152128"/>
          </a:xfrm>
        </p:spPr>
        <p:txBody>
          <a:bodyPr>
            <a:noAutofit/>
          </a:bodyPr>
          <a:lstStyle/>
          <a:p>
            <a:r>
              <a:rPr lang="es-ES" sz="1800" dirty="0">
                <a:solidFill>
                  <a:schemeClr val="accent1">
                    <a:lumMod val="50000"/>
                  </a:schemeClr>
                </a:solidFill>
                <a:ea typeface="+mj-ea"/>
                <a:cs typeface="+mj-cs"/>
              </a:rPr>
              <a:t>Con el surgimiento del Internet las actividades financieras se han trasladado de un ambiente manual a un ambiente electrónico.</a:t>
            </a:r>
          </a:p>
        </p:txBody>
      </p:sp>
      <p:pic>
        <p:nvPicPr>
          <p:cNvPr id="1026" name="Picture 2" descr="https://moneta.com.mx/images/Diagrama_switch_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16" y="4365104"/>
            <a:ext cx="4552223" cy="2862958"/>
          </a:xfrm>
          <a:prstGeom prst="rect">
            <a:avLst/>
          </a:prstGeom>
          <a:noFill/>
          <a:extLst>
            <a:ext uri="{909E8E84-426E-40DD-AFC4-6F175D3DCCD1}">
              <a14:hiddenFill xmlns:a14="http://schemas.microsoft.com/office/drawing/2010/main">
                <a:solidFill>
                  <a:srgbClr val="FFFFFF"/>
                </a:solidFill>
              </a14:hiddenFill>
            </a:ext>
          </a:extLst>
        </p:spPr>
      </p:pic>
      <p:sp>
        <p:nvSpPr>
          <p:cNvPr id="7" name="4 Marcador de texto"/>
          <p:cNvSpPr txBox="1">
            <a:spLocks/>
          </p:cNvSpPr>
          <p:nvPr/>
        </p:nvSpPr>
        <p:spPr>
          <a:xfrm>
            <a:off x="3647728" y="3235114"/>
            <a:ext cx="8404730" cy="917316"/>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4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pPr algn="r"/>
            <a:r>
              <a:rPr lang="es-ES" sz="1800" dirty="0">
                <a:solidFill>
                  <a:schemeClr val="accent1">
                    <a:lumMod val="50000"/>
                  </a:schemeClr>
                </a:solidFill>
                <a:ea typeface="+mj-ea"/>
                <a:cs typeface="+mj-cs"/>
              </a:rPr>
              <a:t>La empresa de servicios financieros se especializa en el procesamiento de transacciones financieras y compensación de cobros y pagos.</a:t>
            </a:r>
            <a:endParaRPr lang="es-EC" sz="1800" dirty="0">
              <a:solidFill>
                <a:schemeClr val="accent1">
                  <a:lumMod val="50000"/>
                </a:schemeClr>
              </a:solidFill>
              <a:ea typeface="+mj-ea"/>
              <a:cs typeface="+mj-cs"/>
            </a:endParaRPr>
          </a:p>
        </p:txBody>
      </p:sp>
      <p:pic>
        <p:nvPicPr>
          <p:cNvPr id="2052" name="Picture 4" descr="PAGOS O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5561" y="682286"/>
            <a:ext cx="3299051" cy="1781488"/>
          </a:xfrm>
          <a:prstGeom prst="rect">
            <a:avLst/>
          </a:prstGeom>
          <a:noFill/>
          <a:extLst>
            <a:ext uri="{909E8E84-426E-40DD-AFC4-6F175D3DCCD1}">
              <a14:hiddenFill xmlns:a14="http://schemas.microsoft.com/office/drawing/2010/main">
                <a:solidFill>
                  <a:srgbClr val="FFFFFF"/>
                </a:solidFill>
              </a14:hiddenFill>
            </a:ext>
          </a:extLst>
        </p:spPr>
      </p:pic>
      <p:sp>
        <p:nvSpPr>
          <p:cNvPr id="9" name="2 Título"/>
          <p:cNvSpPr txBox="1">
            <a:spLocks/>
          </p:cNvSpPr>
          <p:nvPr/>
        </p:nvSpPr>
        <p:spPr>
          <a:xfrm>
            <a:off x="1644919" y="807984"/>
            <a:ext cx="7920880" cy="48714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000" dirty="0"/>
              <a:t>Antecedentes</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stión de Inciden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2493" y="692696"/>
            <a:ext cx="2889493" cy="1512168"/>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a:xfrm>
            <a:off x="1500024" y="853623"/>
            <a:ext cx="7548304" cy="487145"/>
          </a:xfrm>
        </p:spPr>
        <p:txBody>
          <a:bodyPr>
            <a:noAutofit/>
          </a:bodyPr>
          <a:lstStyle/>
          <a:p>
            <a:r>
              <a:rPr lang="es-EC" sz="4000" dirty="0"/>
              <a:t>Declaración del Problema</a:t>
            </a:r>
          </a:p>
        </p:txBody>
      </p:sp>
      <p:sp>
        <p:nvSpPr>
          <p:cNvPr id="5" name="4 Marcador de texto"/>
          <p:cNvSpPr>
            <a:spLocks noGrp="1"/>
          </p:cNvSpPr>
          <p:nvPr>
            <p:ph type="body" sz="half" idx="2"/>
          </p:nvPr>
        </p:nvSpPr>
        <p:spPr>
          <a:xfrm>
            <a:off x="407368" y="1459488"/>
            <a:ext cx="8556795" cy="817384"/>
          </a:xfrm>
        </p:spPr>
        <p:txBody>
          <a:bodyPr>
            <a:noAutofit/>
          </a:bodyPr>
          <a:lstStyle/>
          <a:p>
            <a:pPr algn="ctr"/>
            <a:r>
              <a:rPr lang="es-ES" sz="1800" dirty="0">
                <a:solidFill>
                  <a:schemeClr val="accent1">
                    <a:lumMod val="50000"/>
                  </a:schemeClr>
                </a:solidFill>
                <a:ea typeface="+mj-ea"/>
                <a:cs typeface="+mj-cs"/>
              </a:rPr>
              <a:t>Administración de incidentes para gestionar la restauración de los servicios en el menor tiempo posible y con el menor impacto para el cliente.</a:t>
            </a:r>
          </a:p>
        </p:txBody>
      </p:sp>
      <p:sp>
        <p:nvSpPr>
          <p:cNvPr id="7" name="4 Marcador de texto"/>
          <p:cNvSpPr txBox="1">
            <a:spLocks/>
          </p:cNvSpPr>
          <p:nvPr/>
        </p:nvSpPr>
        <p:spPr>
          <a:xfrm>
            <a:off x="1487488" y="6093299"/>
            <a:ext cx="5257708" cy="709047"/>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4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pPr algn="ctr"/>
            <a:r>
              <a:rPr lang="es-ES" sz="1800" dirty="0">
                <a:solidFill>
                  <a:schemeClr val="accent1">
                    <a:lumMod val="50000"/>
                  </a:schemeClr>
                </a:solidFill>
                <a:ea typeface="+mj-ea"/>
                <a:cs typeface="+mj-cs"/>
              </a:rPr>
              <a:t>Generando un manejo deficiente en la resolución de incidentes.</a:t>
            </a:r>
            <a:endParaRPr lang="es-EC" sz="1800" dirty="0">
              <a:solidFill>
                <a:schemeClr val="accent1">
                  <a:lumMod val="50000"/>
                </a:schemeClr>
              </a:solidFill>
              <a:ea typeface="+mj-ea"/>
              <a:cs typeface="+mj-cs"/>
            </a:endParaRPr>
          </a:p>
        </p:txBody>
      </p:sp>
      <p:pic>
        <p:nvPicPr>
          <p:cNvPr id="4100"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5680" y="4815154"/>
            <a:ext cx="1800200" cy="13501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92344" y="3591018"/>
            <a:ext cx="1512168" cy="1134126"/>
          </a:xfrm>
          <a:prstGeom prst="rect">
            <a:avLst/>
          </a:prstGeom>
          <a:noFill/>
          <a:extLst>
            <a:ext uri="{909E8E84-426E-40DD-AFC4-6F175D3DCCD1}">
              <a14:hiddenFill xmlns:a14="http://schemas.microsoft.com/office/drawing/2010/main">
                <a:solidFill>
                  <a:srgbClr val="FFFFFF"/>
                </a:solidFill>
              </a14:hiddenFill>
            </a:ext>
          </a:extLst>
        </p:spPr>
      </p:pic>
      <p:sp>
        <p:nvSpPr>
          <p:cNvPr id="11" name="4 Marcador de texto"/>
          <p:cNvSpPr txBox="1">
            <a:spLocks/>
          </p:cNvSpPr>
          <p:nvPr/>
        </p:nvSpPr>
        <p:spPr>
          <a:xfrm>
            <a:off x="983432" y="3681028"/>
            <a:ext cx="6480720" cy="1044116"/>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Font typeface="Wingdings 3" charset="2"/>
              <a:buNone/>
              <a:defRPr sz="14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900" kern="1200">
                <a:solidFill>
                  <a:schemeClr val="tx1">
                    <a:lumMod val="75000"/>
                    <a:lumOff val="25000"/>
                  </a:schemeClr>
                </a:solidFill>
                <a:latin typeface="+mn-lt"/>
                <a:ea typeface="+mn-ea"/>
                <a:cs typeface="+mn-cs"/>
              </a:defRPr>
            </a:lvl9pPr>
          </a:lstStyle>
          <a:p>
            <a:pPr algn="ctr"/>
            <a:r>
              <a:rPr lang="es-ES" sz="1800" dirty="0">
                <a:solidFill>
                  <a:schemeClr val="accent1">
                    <a:lumMod val="50000"/>
                  </a:schemeClr>
                </a:solidFill>
                <a:ea typeface="+mj-ea"/>
                <a:cs typeface="+mj-cs"/>
              </a:rPr>
              <a:t>Falta de indicadores que permitan monitorear, entender y resolver los incidentes de forma adecuada.</a:t>
            </a:r>
            <a:endParaRPr lang="es-EC" sz="1800" dirty="0">
              <a:solidFill>
                <a:schemeClr val="accent1">
                  <a:lumMod val="50000"/>
                </a:schemeClr>
              </a:solidFill>
              <a:ea typeface="+mj-ea"/>
              <a:cs typeface="+mj-cs"/>
            </a:endParaRPr>
          </a:p>
        </p:txBody>
      </p:sp>
      <p:pic>
        <p:nvPicPr>
          <p:cNvPr id="4104" name="Picture 8" descr="Resultado de imagen para visibilid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5910" y="2492896"/>
            <a:ext cx="1277922" cy="1277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960096" y="4725144"/>
            <a:ext cx="5112568" cy="923330"/>
          </a:xfrm>
          <a:prstGeom prst="rect">
            <a:avLst/>
          </a:prstGeom>
        </p:spPr>
        <p:txBody>
          <a:bodyPr wrap="square">
            <a:spAutoFit/>
          </a:bodyPr>
          <a:lstStyle/>
          <a:p>
            <a:pPr algn="r"/>
            <a:r>
              <a:rPr lang="es-ES" dirty="0">
                <a:solidFill>
                  <a:schemeClr val="accent1">
                    <a:lumMod val="50000"/>
                  </a:schemeClr>
                </a:solidFill>
                <a:ea typeface="+mj-ea"/>
                <a:cs typeface="+mj-cs"/>
              </a:rPr>
              <a:t>Afectación de la continuidad, normal operación y calidad de los servicios lo cual se ve reflejado en pérdida de confianza</a:t>
            </a:r>
            <a:endParaRPr lang="es-EC" dirty="0">
              <a:solidFill>
                <a:schemeClr val="accent1">
                  <a:lumMod val="50000"/>
                </a:schemeClr>
              </a:solidFill>
              <a:ea typeface="+mj-ea"/>
              <a:cs typeface="+mj-cs"/>
            </a:endParaRPr>
          </a:p>
        </p:txBody>
      </p:sp>
      <p:sp>
        <p:nvSpPr>
          <p:cNvPr id="12" name="2 Título"/>
          <p:cNvSpPr txBox="1">
            <a:spLocks/>
          </p:cNvSpPr>
          <p:nvPr/>
        </p:nvSpPr>
        <p:spPr>
          <a:xfrm>
            <a:off x="191344" y="0"/>
            <a:ext cx="4104456" cy="48714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Motivación y Contexto</a:t>
            </a:r>
          </a:p>
        </p:txBody>
      </p:sp>
    </p:spTree>
    <p:extLst>
      <p:ext uri="{BB962C8B-B14F-4D97-AF65-F5344CB8AC3E}">
        <p14:creationId xmlns:p14="http://schemas.microsoft.com/office/powerpoint/2010/main" val="34797181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59496" y="836712"/>
            <a:ext cx="7735620" cy="487145"/>
          </a:xfrm>
        </p:spPr>
        <p:txBody>
          <a:bodyPr>
            <a:noAutofit/>
          </a:bodyPr>
          <a:lstStyle/>
          <a:p>
            <a:r>
              <a:rPr lang="es-EC" sz="4000" dirty="0"/>
              <a:t>Objetivos</a:t>
            </a:r>
          </a:p>
        </p:txBody>
      </p:sp>
      <p:sp>
        <p:nvSpPr>
          <p:cNvPr id="5" name="4 Marcador de texto"/>
          <p:cNvSpPr>
            <a:spLocks noGrp="1"/>
          </p:cNvSpPr>
          <p:nvPr>
            <p:ph type="body" sz="half" idx="2"/>
          </p:nvPr>
        </p:nvSpPr>
        <p:spPr>
          <a:xfrm>
            <a:off x="1199456" y="2060848"/>
            <a:ext cx="10801200" cy="1008112"/>
          </a:xfrm>
        </p:spPr>
        <p:txBody>
          <a:bodyPr>
            <a:noAutofit/>
          </a:bodyPr>
          <a:lstStyle/>
          <a:p>
            <a:pPr algn="r"/>
            <a:r>
              <a:rPr lang="es-ES" dirty="0">
                <a:solidFill>
                  <a:schemeClr val="accent1">
                    <a:lumMod val="50000"/>
                  </a:schemeClr>
                </a:solidFill>
                <a:ea typeface="+mj-ea"/>
                <a:cs typeface="+mj-cs"/>
              </a:rPr>
              <a:t>Desarrollar un modelo de gestión de información que, a través del análisis de información histórica transaccional permita mejorar la resolución de incidentes con la finalidad de garantizar la continuidad y calidad en los servicios financieros.</a:t>
            </a:r>
            <a:endParaRPr lang="es-EC" dirty="0">
              <a:solidFill>
                <a:schemeClr val="accent1">
                  <a:lumMod val="50000"/>
                </a:schemeClr>
              </a:solidFill>
              <a:ea typeface="+mj-ea"/>
              <a:cs typeface="+mj-cs"/>
            </a:endParaRPr>
          </a:p>
        </p:txBody>
      </p:sp>
      <p:sp>
        <p:nvSpPr>
          <p:cNvPr id="4" name="Rectángulo 3"/>
          <p:cNvSpPr/>
          <p:nvPr/>
        </p:nvSpPr>
        <p:spPr>
          <a:xfrm>
            <a:off x="1919536" y="3764398"/>
            <a:ext cx="10272464" cy="2462213"/>
          </a:xfrm>
          <a:prstGeom prst="rect">
            <a:avLst/>
          </a:prstGeom>
        </p:spPr>
        <p:txBody>
          <a:bodyPr wrap="square">
            <a:spAutoFit/>
          </a:bodyPr>
          <a:lstStyle/>
          <a:p>
            <a:r>
              <a:rPr lang="es-ES" sz="1400" dirty="0">
                <a:solidFill>
                  <a:schemeClr val="accent1">
                    <a:lumMod val="50000"/>
                  </a:schemeClr>
                </a:solidFill>
                <a:ea typeface="+mj-ea"/>
                <a:cs typeface="+mj-cs"/>
              </a:rPr>
              <a:t>OE1:	Recolectar y analizar la información referente a la problemática para identificar los indicadores de 	gestión que permitirán dar seguimiento a los  incidentes.</a:t>
            </a:r>
          </a:p>
          <a:p>
            <a:endParaRPr lang="es-EC" sz="1400" dirty="0">
              <a:solidFill>
                <a:schemeClr val="accent1">
                  <a:lumMod val="50000"/>
                </a:schemeClr>
              </a:solidFill>
              <a:ea typeface="+mj-ea"/>
              <a:cs typeface="+mj-cs"/>
            </a:endParaRPr>
          </a:p>
          <a:p>
            <a:r>
              <a:rPr lang="es-ES" sz="1400" dirty="0">
                <a:solidFill>
                  <a:schemeClr val="accent1">
                    <a:lumMod val="50000"/>
                  </a:schemeClr>
                </a:solidFill>
                <a:ea typeface="+mj-ea"/>
                <a:cs typeface="+mj-cs"/>
              </a:rPr>
              <a:t>OE2:	Identificar estudios en la literatura actual referentes a propuestas para solventar las incidencias 	operacionales que se presentan en las empresas proveedoras de servicios financieros.</a:t>
            </a:r>
            <a:endParaRPr lang="es-EC" sz="1400" dirty="0">
              <a:solidFill>
                <a:schemeClr val="accent1">
                  <a:lumMod val="50000"/>
                </a:schemeClr>
              </a:solidFill>
              <a:ea typeface="+mj-ea"/>
              <a:cs typeface="+mj-cs"/>
            </a:endParaRPr>
          </a:p>
          <a:p>
            <a:endParaRPr lang="es-ES" sz="1400" dirty="0">
              <a:solidFill>
                <a:schemeClr val="accent1">
                  <a:lumMod val="50000"/>
                </a:schemeClr>
              </a:solidFill>
              <a:ea typeface="+mj-ea"/>
              <a:cs typeface="+mj-cs"/>
            </a:endParaRPr>
          </a:p>
          <a:p>
            <a:r>
              <a:rPr lang="es-ES" sz="1400" dirty="0">
                <a:solidFill>
                  <a:schemeClr val="accent1">
                    <a:lumMod val="50000"/>
                  </a:schemeClr>
                </a:solidFill>
                <a:ea typeface="+mj-ea"/>
                <a:cs typeface="+mj-cs"/>
              </a:rPr>
              <a:t>OE3:	Implementar un modelo de analítica visual que permita visibilizar el comportamiento transaccional 	con la finalidad de gestionar y resolver los 	incidentes operacionales de manera oportuna.</a:t>
            </a:r>
            <a:endParaRPr lang="es-EC" sz="1400" dirty="0">
              <a:solidFill>
                <a:schemeClr val="accent1">
                  <a:lumMod val="50000"/>
                </a:schemeClr>
              </a:solidFill>
              <a:ea typeface="+mj-ea"/>
              <a:cs typeface="+mj-cs"/>
            </a:endParaRPr>
          </a:p>
          <a:p>
            <a:endParaRPr lang="es-ES" sz="1400" dirty="0">
              <a:solidFill>
                <a:schemeClr val="accent1">
                  <a:lumMod val="50000"/>
                </a:schemeClr>
              </a:solidFill>
              <a:ea typeface="+mj-ea"/>
              <a:cs typeface="+mj-cs"/>
            </a:endParaRPr>
          </a:p>
          <a:p>
            <a:r>
              <a:rPr lang="es-ES" sz="1400" dirty="0">
                <a:solidFill>
                  <a:schemeClr val="accent1">
                    <a:lumMod val="50000"/>
                  </a:schemeClr>
                </a:solidFill>
                <a:ea typeface="+mj-ea"/>
                <a:cs typeface="+mj-cs"/>
              </a:rPr>
              <a:t>OE4:	Evaluar la efectividad del modelo de gestión de información para determinar que la solución 	desarrollada ayude a mejorar la gestión de incidentes.</a:t>
            </a:r>
            <a:endParaRPr lang="es-EC" sz="1400" dirty="0">
              <a:solidFill>
                <a:schemeClr val="accent1">
                  <a:lumMod val="50000"/>
                </a:schemeClr>
              </a:solidFill>
              <a:ea typeface="+mj-ea"/>
              <a:cs typeface="+mj-cs"/>
            </a:endParaRPr>
          </a:p>
        </p:txBody>
      </p:sp>
      <p:sp>
        <p:nvSpPr>
          <p:cNvPr id="12" name="2 Título"/>
          <p:cNvSpPr txBox="1">
            <a:spLocks/>
          </p:cNvSpPr>
          <p:nvPr/>
        </p:nvSpPr>
        <p:spPr>
          <a:xfrm>
            <a:off x="10380984" y="1573703"/>
            <a:ext cx="1619672" cy="48714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latin typeface="+mn-lt"/>
              </a:rPr>
              <a:t>General</a:t>
            </a:r>
            <a:endParaRPr lang="es-EC" sz="2800" dirty="0">
              <a:latin typeface="+mn-lt"/>
            </a:endParaRPr>
          </a:p>
        </p:txBody>
      </p:sp>
      <p:sp>
        <p:nvSpPr>
          <p:cNvPr id="13" name="2 Título"/>
          <p:cNvSpPr txBox="1">
            <a:spLocks/>
          </p:cNvSpPr>
          <p:nvPr/>
        </p:nvSpPr>
        <p:spPr>
          <a:xfrm>
            <a:off x="1907499" y="3068960"/>
            <a:ext cx="3065488" cy="48714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a:latin typeface="+mn-lt"/>
              </a:rPr>
              <a:t>Específicos</a:t>
            </a:r>
          </a:p>
        </p:txBody>
      </p:sp>
      <p:pic>
        <p:nvPicPr>
          <p:cNvPr id="1028" name="Picture 4" descr="3. Establece la relación entre objetivos, competenci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32" y="19962"/>
            <a:ext cx="2088232" cy="1564159"/>
          </a:xfrm>
          <a:prstGeom prst="rect">
            <a:avLst/>
          </a:prstGeom>
          <a:noFill/>
          <a:extLst>
            <a:ext uri="{909E8E84-426E-40DD-AFC4-6F175D3DCCD1}">
              <a14:hiddenFill xmlns:a14="http://schemas.microsoft.com/office/drawing/2010/main">
                <a:solidFill>
                  <a:srgbClr val="FFFFFF"/>
                </a:solidFill>
              </a14:hiddenFill>
            </a:ext>
          </a:extLst>
        </p:spPr>
      </p:pic>
      <p:sp>
        <p:nvSpPr>
          <p:cNvPr id="8" name="2 Título"/>
          <p:cNvSpPr txBox="1">
            <a:spLocks/>
          </p:cNvSpPr>
          <p:nvPr/>
        </p:nvSpPr>
        <p:spPr>
          <a:xfrm>
            <a:off x="191344" y="0"/>
            <a:ext cx="4104456" cy="487145"/>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a:t>Motivación y Contexto</a:t>
            </a:r>
            <a:endParaRPr lang="es-EC" sz="2400" dirty="0"/>
          </a:p>
        </p:txBody>
      </p:sp>
    </p:spTree>
    <p:extLst>
      <p:ext uri="{BB962C8B-B14F-4D97-AF65-F5344CB8AC3E}">
        <p14:creationId xmlns:p14="http://schemas.microsoft.com/office/powerpoint/2010/main" val="298624575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609378" y="552102"/>
            <a:ext cx="6589200" cy="788666"/>
          </a:xfrm>
        </p:spPr>
        <p:txBody>
          <a:bodyPr>
            <a:normAutofit/>
          </a:bodyPr>
          <a:lstStyle/>
          <a:p>
            <a:r>
              <a:rPr lang="es-EC" sz="4000" dirty="0"/>
              <a:t>Hipótesis</a:t>
            </a:r>
          </a:p>
        </p:txBody>
      </p:sp>
      <p:sp>
        <p:nvSpPr>
          <p:cNvPr id="5" name="Rectángulo 4"/>
          <p:cNvSpPr/>
          <p:nvPr/>
        </p:nvSpPr>
        <p:spPr>
          <a:xfrm>
            <a:off x="983432" y="1610216"/>
            <a:ext cx="8064896" cy="738664"/>
          </a:xfrm>
          <a:prstGeom prst="rect">
            <a:avLst/>
          </a:prstGeom>
        </p:spPr>
        <p:txBody>
          <a:bodyPr wrap="square">
            <a:spAutoFit/>
          </a:bodyPr>
          <a:lstStyle/>
          <a:p>
            <a:pPr algn="just">
              <a:lnSpc>
                <a:spcPct val="150000"/>
              </a:lnSpc>
              <a:spcBef>
                <a:spcPts val="1200"/>
              </a:spcBef>
            </a:pPr>
            <a:r>
              <a:rPr lang="es-ES" sz="1400" dirty="0">
                <a:solidFill>
                  <a:schemeClr val="accent1">
                    <a:lumMod val="50000"/>
                  </a:schemeClr>
                </a:solidFill>
                <a:ea typeface="+mj-ea"/>
                <a:cs typeface="+mj-cs"/>
              </a:rPr>
              <a:t>La implementación del modelo de gestión de información permitirá optimizar los tiempos de resolución de los incidentes que se registran en la empresa.</a:t>
            </a:r>
            <a:endParaRPr lang="es-EC" sz="1400" dirty="0">
              <a:solidFill>
                <a:schemeClr val="accent1">
                  <a:lumMod val="50000"/>
                </a:schemeClr>
              </a:solidFill>
              <a:ea typeface="+mj-ea"/>
              <a:cs typeface="+mj-cs"/>
            </a:endParaRPr>
          </a:p>
        </p:txBody>
      </p:sp>
      <p:pic>
        <p:nvPicPr>
          <p:cNvPr id="3" name="Imagen 2"/>
          <p:cNvPicPr>
            <a:picLocks noChangeAspect="1"/>
          </p:cNvPicPr>
          <p:nvPr/>
        </p:nvPicPr>
        <p:blipFill>
          <a:blip r:embed="rId3"/>
          <a:stretch>
            <a:fillRect/>
          </a:stretch>
        </p:blipFill>
        <p:spPr>
          <a:xfrm>
            <a:off x="9984432" y="116632"/>
            <a:ext cx="2068623" cy="1080120"/>
          </a:xfrm>
          <a:prstGeom prst="rect">
            <a:avLst/>
          </a:prstGeom>
        </p:spPr>
      </p:pic>
      <p:grpSp>
        <p:nvGrpSpPr>
          <p:cNvPr id="10" name="Grupo 9"/>
          <p:cNvGrpSpPr/>
          <p:nvPr/>
        </p:nvGrpSpPr>
        <p:grpSpPr>
          <a:xfrm>
            <a:off x="2279576" y="2324073"/>
            <a:ext cx="9793088" cy="1104927"/>
            <a:chOff x="1846911" y="2558111"/>
            <a:chExt cx="8676455" cy="1153744"/>
          </a:xfrm>
        </p:grpSpPr>
        <p:sp>
          <p:nvSpPr>
            <p:cNvPr id="2" name="Rectángulo 1"/>
            <p:cNvSpPr/>
            <p:nvPr/>
          </p:nvSpPr>
          <p:spPr>
            <a:xfrm>
              <a:off x="1846911" y="2940556"/>
              <a:ext cx="8676455" cy="771299"/>
            </a:xfrm>
            <a:prstGeom prst="rect">
              <a:avLst/>
            </a:prstGeom>
          </p:spPr>
          <p:txBody>
            <a:bodyPr wrap="square">
              <a:spAutoFit/>
            </a:bodyPr>
            <a:lstStyle/>
            <a:p>
              <a:pPr algn="r">
                <a:lnSpc>
                  <a:spcPct val="150000"/>
                </a:lnSpc>
                <a:spcBef>
                  <a:spcPts val="1200"/>
                </a:spcBef>
              </a:pPr>
              <a:r>
                <a:rPr lang="es-ES" sz="1400" dirty="0">
                  <a:solidFill>
                    <a:schemeClr val="accent1">
                      <a:lumMod val="50000"/>
                    </a:schemeClr>
                  </a:solidFill>
                  <a:ea typeface="+mj-ea"/>
                  <a:cs typeface="+mj-cs"/>
                </a:rPr>
                <a:t>Gestión deficiente de incidentes por la falta de indicadores transaccionales que permitan monitorear, entender y resolver los incidentes de forma adecuada.</a:t>
              </a:r>
              <a:endParaRPr lang="es-EC" sz="1400" dirty="0">
                <a:solidFill>
                  <a:schemeClr val="accent1">
                    <a:lumMod val="50000"/>
                  </a:schemeClr>
                </a:solidFill>
                <a:ea typeface="+mj-ea"/>
                <a:cs typeface="+mj-cs"/>
              </a:endParaRPr>
            </a:p>
          </p:txBody>
        </p:sp>
        <p:sp>
          <p:nvSpPr>
            <p:cNvPr id="7" name="Rectángulo 6"/>
            <p:cNvSpPr/>
            <p:nvPr/>
          </p:nvSpPr>
          <p:spPr>
            <a:xfrm>
              <a:off x="3741834" y="2558111"/>
              <a:ext cx="6781532" cy="417787"/>
            </a:xfrm>
            <a:prstGeom prst="rect">
              <a:avLst/>
            </a:prstGeom>
          </p:spPr>
          <p:txBody>
            <a:bodyPr wrap="square">
              <a:spAutoFit/>
            </a:bodyPr>
            <a:lstStyle/>
            <a:p>
              <a:pPr algn="r"/>
              <a:r>
                <a:rPr lang="es-ES" sz="2000" dirty="0">
                  <a:solidFill>
                    <a:schemeClr val="accent2">
                      <a:lumMod val="75000"/>
                    </a:schemeClr>
                  </a:solidFill>
                  <a:ea typeface="+mj-ea"/>
                  <a:cs typeface="+mj-cs"/>
                </a:rPr>
                <a:t>Variable </a:t>
              </a:r>
              <a:r>
                <a:rPr lang="es-CO" sz="2000" dirty="0">
                  <a:solidFill>
                    <a:schemeClr val="accent2">
                      <a:lumMod val="75000"/>
                    </a:schemeClr>
                  </a:solidFill>
                  <a:ea typeface="+mj-ea"/>
                  <a:cs typeface="+mj-cs"/>
                </a:rPr>
                <a:t>Dependiente</a:t>
              </a:r>
              <a:endParaRPr lang="es-EC" sz="2000" dirty="0">
                <a:solidFill>
                  <a:schemeClr val="accent2">
                    <a:lumMod val="75000"/>
                  </a:schemeClr>
                </a:solidFill>
                <a:ea typeface="+mj-ea"/>
                <a:cs typeface="+mj-cs"/>
              </a:endParaRPr>
            </a:p>
          </p:txBody>
        </p:sp>
      </p:grpSp>
      <p:grpSp>
        <p:nvGrpSpPr>
          <p:cNvPr id="12" name="Grupo 11"/>
          <p:cNvGrpSpPr/>
          <p:nvPr/>
        </p:nvGrpSpPr>
        <p:grpSpPr>
          <a:xfrm>
            <a:off x="757003" y="3281231"/>
            <a:ext cx="8947414" cy="717181"/>
            <a:chOff x="683568" y="4797152"/>
            <a:chExt cx="8221772" cy="687513"/>
          </a:xfrm>
        </p:grpSpPr>
        <p:sp>
          <p:nvSpPr>
            <p:cNvPr id="9" name="Rectángulo 8"/>
            <p:cNvSpPr/>
            <p:nvPr/>
          </p:nvSpPr>
          <p:spPr>
            <a:xfrm>
              <a:off x="683568" y="5086355"/>
              <a:ext cx="8221772" cy="398310"/>
            </a:xfrm>
            <a:prstGeom prst="rect">
              <a:avLst/>
            </a:prstGeom>
          </p:spPr>
          <p:txBody>
            <a:bodyPr wrap="square">
              <a:spAutoFit/>
            </a:bodyPr>
            <a:lstStyle/>
            <a:p>
              <a:pPr>
                <a:lnSpc>
                  <a:spcPct val="150000"/>
                </a:lnSpc>
                <a:spcBef>
                  <a:spcPts val="1200"/>
                </a:spcBef>
              </a:pPr>
              <a:r>
                <a:rPr lang="es-ES" sz="1400" dirty="0">
                  <a:solidFill>
                    <a:schemeClr val="accent1">
                      <a:lumMod val="50000"/>
                    </a:schemeClr>
                  </a:solidFill>
                </a:rPr>
                <a:t>Modelo de gestión de información para dar soporte en la resolución de incidentes.</a:t>
              </a:r>
              <a:endParaRPr lang="es-EC" sz="1400" dirty="0">
                <a:solidFill>
                  <a:schemeClr val="accent1">
                    <a:lumMod val="50000"/>
                  </a:schemeClr>
                </a:solidFill>
              </a:endParaRPr>
            </a:p>
          </p:txBody>
        </p:sp>
        <p:sp>
          <p:nvSpPr>
            <p:cNvPr id="11" name="Rectángulo 10"/>
            <p:cNvSpPr/>
            <p:nvPr/>
          </p:nvSpPr>
          <p:spPr>
            <a:xfrm>
              <a:off x="742686" y="4797152"/>
              <a:ext cx="3140370" cy="383559"/>
            </a:xfrm>
            <a:prstGeom prst="rect">
              <a:avLst/>
            </a:prstGeom>
          </p:spPr>
          <p:txBody>
            <a:bodyPr wrap="none">
              <a:spAutoFit/>
            </a:bodyPr>
            <a:lstStyle/>
            <a:p>
              <a:r>
                <a:rPr lang="es-ES" sz="2000" dirty="0">
                  <a:solidFill>
                    <a:schemeClr val="accent2">
                      <a:lumMod val="75000"/>
                    </a:schemeClr>
                  </a:solidFill>
                  <a:ea typeface="+mj-ea"/>
                  <a:cs typeface="+mj-cs"/>
                </a:rPr>
                <a:t>Variable </a:t>
              </a:r>
              <a:r>
                <a:rPr lang="es-ES" sz="2000" dirty="0" err="1">
                  <a:solidFill>
                    <a:schemeClr val="accent2">
                      <a:lumMod val="75000"/>
                    </a:schemeClr>
                  </a:solidFill>
                  <a:ea typeface="+mj-ea"/>
                  <a:cs typeface="+mj-cs"/>
                </a:rPr>
                <a:t>Ind</a:t>
              </a:r>
              <a:r>
                <a:rPr lang="es-CO" sz="2000" dirty="0" err="1">
                  <a:solidFill>
                    <a:schemeClr val="accent2">
                      <a:lumMod val="75000"/>
                    </a:schemeClr>
                  </a:solidFill>
                  <a:ea typeface="+mj-ea"/>
                  <a:cs typeface="+mj-cs"/>
                </a:rPr>
                <a:t>ependiente</a:t>
              </a:r>
              <a:endParaRPr lang="es-EC" sz="2000" dirty="0">
                <a:solidFill>
                  <a:schemeClr val="accent2">
                    <a:lumMod val="75000"/>
                  </a:schemeClr>
                </a:solidFill>
                <a:ea typeface="+mj-ea"/>
                <a:cs typeface="+mj-cs"/>
              </a:endParaRPr>
            </a:p>
          </p:txBody>
        </p:sp>
      </p:grpSp>
      <p:grpSp>
        <p:nvGrpSpPr>
          <p:cNvPr id="35" name="Grupo 34"/>
          <p:cNvGrpSpPr/>
          <p:nvPr/>
        </p:nvGrpSpPr>
        <p:grpSpPr>
          <a:xfrm>
            <a:off x="3459358" y="4389565"/>
            <a:ext cx="5372946" cy="2498052"/>
            <a:chOff x="1935358" y="4304494"/>
            <a:chExt cx="5877002" cy="2583576"/>
          </a:xfrm>
        </p:grpSpPr>
        <p:grpSp>
          <p:nvGrpSpPr>
            <p:cNvPr id="36" name="Group 218"/>
            <p:cNvGrpSpPr>
              <a:grpSpLocks/>
            </p:cNvGrpSpPr>
            <p:nvPr/>
          </p:nvGrpSpPr>
          <p:grpSpPr bwMode="auto">
            <a:xfrm>
              <a:off x="1935358" y="4304494"/>
              <a:ext cx="5877002" cy="2148842"/>
              <a:chOff x="2194" y="2010"/>
              <a:chExt cx="8029" cy="3286"/>
            </a:xfrm>
          </p:grpSpPr>
          <p:sp>
            <p:nvSpPr>
              <p:cNvPr id="37" name="Flecha abajo 36"/>
              <p:cNvSpPr>
                <a:spLocks noChangeArrowheads="1"/>
              </p:cNvSpPr>
              <p:nvPr/>
            </p:nvSpPr>
            <p:spPr bwMode="auto">
              <a:xfrm>
                <a:off x="2194" y="2301"/>
                <a:ext cx="160" cy="2229"/>
              </a:xfrm>
              <a:prstGeom prst="downArrow">
                <a:avLst>
                  <a:gd name="adj1" fmla="val 50000"/>
                  <a:gd name="adj2" fmla="val 50049"/>
                </a:avLst>
              </a:prstGeom>
              <a:noFill/>
              <a:ln w="31750">
                <a:solidFill>
                  <a:schemeClr val="accent1">
                    <a:lumMod val="100000"/>
                    <a:lumOff val="0"/>
                  </a:schemeClr>
                </a:solidFill>
                <a:miter lim="800000"/>
                <a:headEnd/>
                <a:tailEnd/>
              </a:ln>
              <a:effectLst/>
              <a:extLst>
                <a:ext uri="{909E8E84-426E-40DD-AFC4-6F175D3DCCD1}">
                  <a14:hiddenFill xmlns:a14="http://schemas.microsoft.com/office/drawing/2010/main">
                    <a:solidFill>
                      <a:schemeClr val="accen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endParaRPr lang="es-EC"/>
              </a:p>
            </p:txBody>
          </p:sp>
          <p:sp>
            <p:nvSpPr>
              <p:cNvPr id="38" name="Flecha abajo 37"/>
              <p:cNvSpPr>
                <a:spLocks noChangeArrowheads="1"/>
              </p:cNvSpPr>
              <p:nvPr/>
            </p:nvSpPr>
            <p:spPr bwMode="auto">
              <a:xfrm>
                <a:off x="10063" y="2293"/>
                <a:ext cx="160" cy="2228"/>
              </a:xfrm>
              <a:prstGeom prst="downArrow">
                <a:avLst>
                  <a:gd name="adj1" fmla="val 50000"/>
                  <a:gd name="adj2" fmla="val 50027"/>
                </a:avLst>
              </a:prstGeom>
              <a:noFill/>
              <a:ln w="31750">
                <a:solidFill>
                  <a:schemeClr val="accent1">
                    <a:lumMod val="100000"/>
                    <a:lumOff val="0"/>
                  </a:schemeClr>
                </a:solidFill>
                <a:miter lim="800000"/>
                <a:headEnd/>
                <a:tailEnd/>
              </a:ln>
              <a:effectLst/>
              <a:extLst>
                <a:ext uri="{909E8E84-426E-40DD-AFC4-6F175D3DCCD1}">
                  <a14:hiddenFill xmlns:a14="http://schemas.microsoft.com/office/drawing/2010/main">
                    <a:solidFill>
                      <a:schemeClr val="accen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endParaRPr lang="es-EC"/>
              </a:p>
            </p:txBody>
          </p:sp>
          <p:sp>
            <p:nvSpPr>
              <p:cNvPr id="39" name="Rectángulo redondeado 38"/>
              <p:cNvSpPr>
                <a:spLocks noChangeArrowheads="1"/>
              </p:cNvSpPr>
              <p:nvPr/>
            </p:nvSpPr>
            <p:spPr bwMode="auto">
              <a:xfrm>
                <a:off x="6829" y="2027"/>
                <a:ext cx="3000" cy="2761"/>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indent="457200" algn="just">
                  <a:lnSpc>
                    <a:spcPct val="200000"/>
                  </a:lnSpc>
                  <a:spcBef>
                    <a:spcPts val="1200"/>
                  </a:spcBef>
                </a:pPr>
                <a:r>
                  <a:rPr lang="es-CO" sz="1100">
                    <a:solidFill>
                      <a:srgbClr val="FF0000"/>
                    </a:solidFill>
                    <a:latin typeface="Arial" panose="020B0604020202020204" pitchFamily="34" charset="0"/>
                    <a:ea typeface="Times New Roman" panose="02020603050405020304" pitchFamily="18" charset="0"/>
                  </a:rPr>
                  <a:t> </a:t>
                </a:r>
                <a:endParaRPr lang="es-EC" sz="1100">
                  <a:latin typeface="Arial" panose="020B0604020202020204" pitchFamily="34" charset="0"/>
                  <a:ea typeface="Times New Roman" panose="02020603050405020304" pitchFamily="18" charset="0"/>
                </a:endParaRPr>
              </a:p>
            </p:txBody>
          </p:sp>
          <p:sp>
            <p:nvSpPr>
              <p:cNvPr id="40" name="Rectángulo redondeado 39"/>
              <p:cNvSpPr>
                <a:spLocks noChangeArrowheads="1"/>
              </p:cNvSpPr>
              <p:nvPr/>
            </p:nvSpPr>
            <p:spPr bwMode="auto">
              <a:xfrm>
                <a:off x="6986" y="2801"/>
                <a:ext cx="2659" cy="1990"/>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endParaRPr lang="es-EC"/>
              </a:p>
            </p:txBody>
          </p:sp>
          <p:sp>
            <p:nvSpPr>
              <p:cNvPr id="41" name="Cuadro de texto 2"/>
              <p:cNvSpPr txBox="1">
                <a:spLocks noChangeArrowheads="1"/>
              </p:cNvSpPr>
              <p:nvPr/>
            </p:nvSpPr>
            <p:spPr bwMode="auto">
              <a:xfrm>
                <a:off x="7076" y="2164"/>
                <a:ext cx="2520" cy="602"/>
              </a:xfrm>
              <a:prstGeom prst="rect">
                <a:avLst/>
              </a:prstGeom>
              <a:noFill/>
              <a:ln>
                <a:noFill/>
              </a:ln>
              <a:effectLst/>
              <a:extLst>
                <a:ext uri="{91240B29-F687-4F45-9708-019B960494DF}">
                  <a14:hiddenLine xmlns:a14="http://schemas.microsoft.com/office/drawing/2010/main" w="3175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0" rIns="91440" bIns="0" anchor="t" anchorCtr="0" upright="1">
                <a:noAutofit/>
              </a:bodyPr>
              <a:lstStyle/>
              <a:p>
                <a:pPr algn="ctr"/>
                <a:r>
                  <a:rPr lang="es-CO" sz="1100" dirty="0">
                    <a:latin typeface="Arial" panose="020B0604020202020204" pitchFamily="34" charset="0"/>
                    <a:ea typeface="Times New Roman" panose="02020603050405020304" pitchFamily="18" charset="0"/>
                  </a:rPr>
                  <a:t>Empresa de Servicios Financieros</a:t>
                </a:r>
                <a:endParaRPr lang="es-EC" sz="1100" dirty="0">
                  <a:latin typeface="Arial" panose="020B0604020202020204" pitchFamily="34" charset="0"/>
                  <a:ea typeface="Times New Roman" panose="02020603050405020304" pitchFamily="18" charset="0"/>
                </a:endParaRPr>
              </a:p>
            </p:txBody>
          </p:sp>
          <p:sp>
            <p:nvSpPr>
              <p:cNvPr id="42" name="Cuadro de texto 2"/>
              <p:cNvSpPr txBox="1">
                <a:spLocks noChangeArrowheads="1"/>
              </p:cNvSpPr>
              <p:nvPr/>
            </p:nvSpPr>
            <p:spPr bwMode="auto">
              <a:xfrm>
                <a:off x="7265" y="3067"/>
                <a:ext cx="2110" cy="801"/>
              </a:xfrm>
              <a:prstGeom prst="rect">
                <a:avLst/>
              </a:prstGeom>
              <a:noFill/>
              <a:ln>
                <a:noFill/>
              </a:ln>
              <a:effectLst/>
              <a:extLst>
                <a:ext uri="{91240B29-F687-4F45-9708-019B960494DF}">
                  <a14:hiddenLine xmlns:a14="http://schemas.microsoft.com/office/drawing/2010/main" w="3175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0" rIns="91440" bIns="0" anchor="t" anchorCtr="0" upright="1">
                <a:noAutofit/>
              </a:bodyPr>
              <a:lstStyle/>
              <a:p>
                <a:pPr algn="ctr"/>
                <a:r>
                  <a:rPr lang="es-CO" sz="1100" dirty="0">
                    <a:latin typeface="Arial" panose="020B0604020202020204" pitchFamily="34" charset="0"/>
                    <a:ea typeface="Times New Roman" panose="02020603050405020304" pitchFamily="18" charset="0"/>
                  </a:rPr>
                  <a:t>Administración Incidentes</a:t>
                </a:r>
                <a:endParaRPr lang="es-EC" sz="1100" dirty="0">
                  <a:latin typeface="Arial" panose="020B0604020202020204" pitchFamily="34" charset="0"/>
                  <a:ea typeface="Times New Roman" panose="02020603050405020304" pitchFamily="18" charset="0"/>
                </a:endParaRPr>
              </a:p>
              <a:p>
                <a:pPr indent="457200" algn="ctr">
                  <a:spcBef>
                    <a:spcPts val="1200"/>
                  </a:spcBef>
                </a:pPr>
                <a:r>
                  <a:rPr lang="es-CO" sz="1100" dirty="0">
                    <a:latin typeface="Arial" panose="020B0604020202020204" pitchFamily="34" charset="0"/>
                    <a:ea typeface="Times New Roman" panose="02020603050405020304" pitchFamily="18" charset="0"/>
                  </a:rPr>
                  <a:t> </a:t>
                </a:r>
                <a:endParaRPr lang="es-EC" sz="1100" dirty="0">
                  <a:latin typeface="Arial" panose="020B0604020202020204" pitchFamily="34" charset="0"/>
                  <a:ea typeface="Times New Roman" panose="02020603050405020304" pitchFamily="18" charset="0"/>
                </a:endParaRPr>
              </a:p>
            </p:txBody>
          </p:sp>
          <p:sp>
            <p:nvSpPr>
              <p:cNvPr id="43" name="Rectángulo redondeado 42"/>
              <p:cNvSpPr>
                <a:spLocks noChangeArrowheads="1"/>
              </p:cNvSpPr>
              <p:nvPr/>
            </p:nvSpPr>
            <p:spPr bwMode="auto">
              <a:xfrm>
                <a:off x="7136" y="3833"/>
                <a:ext cx="2320" cy="942"/>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endParaRPr lang="es-EC"/>
              </a:p>
            </p:txBody>
          </p:sp>
          <p:sp>
            <p:nvSpPr>
              <p:cNvPr id="44" name="Cuadro de texto 2"/>
              <p:cNvSpPr txBox="1">
                <a:spLocks noChangeArrowheads="1"/>
              </p:cNvSpPr>
              <p:nvPr/>
            </p:nvSpPr>
            <p:spPr bwMode="auto">
              <a:xfrm>
                <a:off x="7424" y="4043"/>
                <a:ext cx="1852" cy="536"/>
              </a:xfrm>
              <a:prstGeom prst="rect">
                <a:avLst/>
              </a:prstGeom>
              <a:noFill/>
              <a:ln>
                <a:noFill/>
              </a:ln>
              <a:effectLst/>
              <a:extLst>
                <a:ext uri="{91240B29-F687-4F45-9708-019B960494DF}">
                  <a14:hiddenLine xmlns:a14="http://schemas.microsoft.com/office/drawing/2010/main" w="3175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0" rIns="91440" bIns="0" anchor="t" anchorCtr="0" upright="1">
                <a:noAutofit/>
              </a:bodyPr>
              <a:lstStyle/>
              <a:p>
                <a:pPr algn="ctr"/>
                <a:r>
                  <a:rPr lang="es-CO" sz="1100" dirty="0">
                    <a:latin typeface="Arial" panose="020B0604020202020204" pitchFamily="34" charset="0"/>
                    <a:ea typeface="Times New Roman" panose="02020603050405020304" pitchFamily="18" charset="0"/>
                  </a:rPr>
                  <a:t>Indicadores de Servicios</a:t>
                </a:r>
                <a:endParaRPr lang="es-EC" sz="1100" dirty="0">
                  <a:latin typeface="Arial" panose="020B0604020202020204" pitchFamily="34" charset="0"/>
                  <a:ea typeface="Times New Roman" panose="02020603050405020304" pitchFamily="18" charset="0"/>
                </a:endParaRPr>
              </a:p>
            </p:txBody>
          </p:sp>
          <p:sp>
            <p:nvSpPr>
              <p:cNvPr id="45" name="Rectángulo redondeado 44"/>
              <p:cNvSpPr>
                <a:spLocks noChangeArrowheads="1"/>
              </p:cNvSpPr>
              <p:nvPr/>
            </p:nvSpPr>
            <p:spPr bwMode="auto">
              <a:xfrm>
                <a:off x="6814" y="4885"/>
                <a:ext cx="3022" cy="399"/>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0" rIns="91440" bIns="0" anchor="b" anchorCtr="0" upright="1">
                <a:noAutofit/>
              </a:bodyPr>
              <a:lstStyle/>
              <a:p>
                <a:pPr algn="ctr">
                  <a:lnSpc>
                    <a:spcPct val="200000"/>
                  </a:lnSpc>
                </a:pPr>
                <a:r>
                  <a:rPr lang="es-CO" sz="1100" dirty="0">
                    <a:latin typeface="Arial" panose="020B0604020202020204" pitchFamily="34" charset="0"/>
                    <a:ea typeface="Times New Roman" panose="02020603050405020304" pitchFamily="18" charset="0"/>
                  </a:rPr>
                  <a:t>Variable Dependiente</a:t>
                </a:r>
                <a:endParaRPr lang="es-EC" sz="1100" dirty="0">
                  <a:latin typeface="Arial" panose="020B0604020202020204" pitchFamily="34" charset="0"/>
                  <a:ea typeface="Times New Roman" panose="02020603050405020304" pitchFamily="18" charset="0"/>
                </a:endParaRPr>
              </a:p>
            </p:txBody>
          </p:sp>
          <p:grpSp>
            <p:nvGrpSpPr>
              <p:cNvPr id="46" name="Group 203"/>
              <p:cNvGrpSpPr>
                <a:grpSpLocks/>
              </p:cNvGrpSpPr>
              <p:nvPr/>
            </p:nvGrpSpPr>
            <p:grpSpPr bwMode="auto">
              <a:xfrm>
                <a:off x="2538" y="2010"/>
                <a:ext cx="3023" cy="3286"/>
                <a:chOff x="2538" y="3796"/>
                <a:chExt cx="3023" cy="3286"/>
              </a:xfrm>
            </p:grpSpPr>
            <p:sp>
              <p:nvSpPr>
                <p:cNvPr id="47" name="Rectángulo redondeado 46"/>
                <p:cNvSpPr>
                  <a:spLocks noChangeArrowheads="1"/>
                </p:cNvSpPr>
                <p:nvPr/>
              </p:nvSpPr>
              <p:spPr bwMode="auto">
                <a:xfrm>
                  <a:off x="2553" y="3796"/>
                  <a:ext cx="3001" cy="2761"/>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pPr algn="ctr">
                    <a:lnSpc>
                      <a:spcPct val="200000"/>
                    </a:lnSpc>
                    <a:spcBef>
                      <a:spcPts val="1200"/>
                    </a:spcBef>
                  </a:pPr>
                  <a:r>
                    <a:rPr lang="es-CO" sz="1100">
                      <a:solidFill>
                        <a:srgbClr val="FF0000"/>
                      </a:solidFill>
                      <a:latin typeface="Arial" panose="020B0604020202020204" pitchFamily="34" charset="0"/>
                      <a:ea typeface="Times New Roman" panose="02020603050405020304" pitchFamily="18" charset="0"/>
                    </a:rPr>
                    <a:t> </a:t>
                  </a:r>
                  <a:endParaRPr lang="es-EC" sz="1100">
                    <a:latin typeface="Arial" panose="020B0604020202020204" pitchFamily="34" charset="0"/>
                    <a:ea typeface="Times New Roman" panose="02020603050405020304" pitchFamily="18" charset="0"/>
                  </a:endParaRPr>
                </a:p>
              </p:txBody>
            </p:sp>
            <p:sp>
              <p:nvSpPr>
                <p:cNvPr id="48" name="Rectángulo redondeado 47"/>
                <p:cNvSpPr>
                  <a:spLocks noChangeArrowheads="1"/>
                </p:cNvSpPr>
                <p:nvPr/>
              </p:nvSpPr>
              <p:spPr bwMode="auto">
                <a:xfrm>
                  <a:off x="2711" y="4456"/>
                  <a:ext cx="2659" cy="2104"/>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endParaRPr lang="es-EC"/>
                </a:p>
              </p:txBody>
            </p:sp>
            <p:sp>
              <p:nvSpPr>
                <p:cNvPr id="49" name="Cuadro de texto 2"/>
                <p:cNvSpPr txBox="1">
                  <a:spLocks noChangeArrowheads="1"/>
                </p:cNvSpPr>
                <p:nvPr/>
              </p:nvSpPr>
              <p:spPr bwMode="auto">
                <a:xfrm>
                  <a:off x="2800" y="3965"/>
                  <a:ext cx="2521" cy="450"/>
                </a:xfrm>
                <a:prstGeom prst="rect">
                  <a:avLst/>
                </a:prstGeom>
                <a:noFill/>
                <a:ln>
                  <a:noFill/>
                </a:ln>
                <a:effectLst/>
                <a:extLst>
                  <a:ext uri="{91240B29-F687-4F45-9708-019B960494DF}">
                    <a14:hiddenLine xmlns:a14="http://schemas.microsoft.com/office/drawing/2010/main" w="3175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0" rIns="91440" bIns="0" anchor="t" anchorCtr="0" upright="1">
                  <a:noAutofit/>
                </a:bodyPr>
                <a:lstStyle/>
                <a:p>
                  <a:pPr algn="ctr">
                    <a:lnSpc>
                      <a:spcPct val="200000"/>
                    </a:lnSpc>
                  </a:pPr>
                  <a:r>
                    <a:rPr lang="es-CO" sz="1100" dirty="0">
                      <a:latin typeface="Arial" panose="020B0604020202020204" pitchFamily="34" charset="0"/>
                      <a:ea typeface="Times New Roman" panose="02020603050405020304" pitchFamily="18" charset="0"/>
                    </a:rPr>
                    <a:t>Visualización</a:t>
                  </a:r>
                  <a:endParaRPr lang="es-EC" sz="1100" dirty="0">
                    <a:latin typeface="Arial" panose="020B0604020202020204" pitchFamily="34" charset="0"/>
                    <a:ea typeface="Times New Roman" panose="02020603050405020304" pitchFamily="18" charset="0"/>
                  </a:endParaRPr>
                </a:p>
              </p:txBody>
            </p:sp>
            <p:sp>
              <p:nvSpPr>
                <p:cNvPr id="50" name="Cuadro de texto 2"/>
                <p:cNvSpPr txBox="1">
                  <a:spLocks noChangeArrowheads="1"/>
                </p:cNvSpPr>
                <p:nvPr/>
              </p:nvSpPr>
              <p:spPr bwMode="auto">
                <a:xfrm>
                  <a:off x="2898" y="4563"/>
                  <a:ext cx="2363" cy="398"/>
                </a:xfrm>
                <a:prstGeom prst="rect">
                  <a:avLst/>
                </a:prstGeom>
                <a:noFill/>
                <a:ln>
                  <a:noFill/>
                </a:ln>
                <a:effectLst/>
                <a:extLst>
                  <a:ext uri="{91240B29-F687-4F45-9708-019B960494DF}">
                    <a14:hiddenLine xmlns:a14="http://schemas.microsoft.com/office/drawing/2010/main" w="3175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0" rIns="91440" bIns="0" anchor="t" anchorCtr="0" upright="1">
                  <a:noAutofit/>
                </a:bodyPr>
                <a:lstStyle/>
                <a:p>
                  <a:pPr algn="ctr">
                    <a:lnSpc>
                      <a:spcPct val="200000"/>
                    </a:lnSpc>
                  </a:pPr>
                  <a:r>
                    <a:rPr lang="es-CO" sz="1100" dirty="0">
                      <a:latin typeface="Arial" panose="020B0604020202020204" pitchFamily="34" charset="0"/>
                      <a:ea typeface="Times New Roman" panose="02020603050405020304" pitchFamily="18" charset="0"/>
                    </a:rPr>
                    <a:t>Data </a:t>
                  </a:r>
                  <a:r>
                    <a:rPr lang="es-CO" sz="1100" dirty="0" err="1">
                      <a:latin typeface="Arial" panose="020B0604020202020204" pitchFamily="34" charset="0"/>
                      <a:ea typeface="Times New Roman" panose="02020603050405020304" pitchFamily="18" charset="0"/>
                    </a:rPr>
                    <a:t>Warehouse</a:t>
                  </a:r>
                  <a:endParaRPr lang="es-EC" sz="1100" dirty="0">
                    <a:latin typeface="Arial" panose="020B0604020202020204" pitchFamily="34" charset="0"/>
                    <a:ea typeface="Times New Roman" panose="02020603050405020304" pitchFamily="18" charset="0"/>
                  </a:endParaRPr>
                </a:p>
              </p:txBody>
            </p:sp>
            <p:sp>
              <p:nvSpPr>
                <p:cNvPr id="51" name="Rectángulo redondeado 50"/>
                <p:cNvSpPr>
                  <a:spLocks noChangeArrowheads="1"/>
                </p:cNvSpPr>
                <p:nvPr/>
              </p:nvSpPr>
              <p:spPr bwMode="auto">
                <a:xfrm>
                  <a:off x="2860" y="4996"/>
                  <a:ext cx="2321" cy="1548"/>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endParaRPr lang="es-EC"/>
                </a:p>
              </p:txBody>
            </p:sp>
            <p:sp>
              <p:nvSpPr>
                <p:cNvPr id="52" name="Cuadro de texto 2"/>
                <p:cNvSpPr txBox="1">
                  <a:spLocks noChangeArrowheads="1"/>
                </p:cNvSpPr>
                <p:nvPr/>
              </p:nvSpPr>
              <p:spPr bwMode="auto">
                <a:xfrm>
                  <a:off x="3101" y="5183"/>
                  <a:ext cx="1740" cy="246"/>
                </a:xfrm>
                <a:prstGeom prst="rect">
                  <a:avLst/>
                </a:prstGeom>
                <a:noFill/>
                <a:ln>
                  <a:noFill/>
                </a:ln>
                <a:effectLst/>
                <a:extLst>
                  <a:ext uri="{91240B29-F687-4F45-9708-019B960494DF}">
                    <a14:hiddenLine xmlns:a14="http://schemas.microsoft.com/office/drawing/2010/main" w="3175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0" rIns="91440" bIns="0" anchor="t" anchorCtr="0" upright="1">
                  <a:noAutofit/>
                </a:bodyPr>
                <a:lstStyle/>
                <a:p>
                  <a:pPr algn="ctr">
                    <a:lnSpc>
                      <a:spcPct val="200000"/>
                    </a:lnSpc>
                  </a:pPr>
                  <a:r>
                    <a:rPr lang="es-CO" sz="1100" dirty="0">
                      <a:latin typeface="Arial" panose="020B0604020202020204" pitchFamily="34" charset="0"/>
                      <a:ea typeface="Times New Roman" panose="02020603050405020304" pitchFamily="18" charset="0"/>
                    </a:rPr>
                    <a:t>   </a:t>
                  </a:r>
                  <a:r>
                    <a:rPr lang="es-CO" sz="1100" dirty="0" err="1">
                      <a:latin typeface="Arial" panose="020B0604020202020204" pitchFamily="34" charset="0"/>
                      <a:ea typeface="Times New Roman" panose="02020603050405020304" pitchFamily="18" charset="0"/>
                    </a:rPr>
                    <a:t>ETL´s</a:t>
                  </a:r>
                  <a:endParaRPr lang="es-EC" sz="1100" dirty="0">
                    <a:latin typeface="Arial" panose="020B0604020202020204" pitchFamily="34" charset="0"/>
                    <a:ea typeface="Times New Roman" panose="02020603050405020304" pitchFamily="18" charset="0"/>
                  </a:endParaRPr>
                </a:p>
              </p:txBody>
            </p:sp>
            <p:sp>
              <p:nvSpPr>
                <p:cNvPr id="53" name="Rectángulo redondeado 52"/>
                <p:cNvSpPr>
                  <a:spLocks noChangeArrowheads="1"/>
                </p:cNvSpPr>
                <p:nvPr/>
              </p:nvSpPr>
              <p:spPr bwMode="auto">
                <a:xfrm>
                  <a:off x="3071" y="5619"/>
                  <a:ext cx="1905" cy="929"/>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ctr" anchorCtr="0" upright="1">
                  <a:noAutofit/>
                </a:bodyPr>
                <a:lstStyle/>
                <a:p>
                  <a:endParaRPr lang="es-EC"/>
                </a:p>
              </p:txBody>
            </p:sp>
            <p:sp>
              <p:nvSpPr>
                <p:cNvPr id="54" name="Cuadro de texto 2"/>
                <p:cNvSpPr txBox="1">
                  <a:spLocks noChangeArrowheads="1"/>
                </p:cNvSpPr>
                <p:nvPr/>
              </p:nvSpPr>
              <p:spPr bwMode="auto">
                <a:xfrm>
                  <a:off x="3190" y="5808"/>
                  <a:ext cx="1562" cy="506"/>
                </a:xfrm>
                <a:prstGeom prst="rect">
                  <a:avLst/>
                </a:prstGeom>
                <a:noFill/>
                <a:ln>
                  <a:noFill/>
                </a:ln>
                <a:effectLst/>
                <a:extLst>
                  <a:ext uri="{91240B29-F687-4F45-9708-019B960494DF}">
                    <a14:hiddenLine xmlns:a14="http://schemas.microsoft.com/office/drawing/2010/main" w="31750">
                      <a:solidFill>
                        <a:schemeClr val="accent1">
                          <a:lumMod val="100000"/>
                          <a:lumOff val="0"/>
                        </a:schemeClr>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0" tIns="0" rIns="0" bIns="0" anchor="t" anchorCtr="0" upright="1">
                  <a:noAutofit/>
                </a:bodyPr>
                <a:lstStyle/>
                <a:p>
                  <a:pPr algn="ctr"/>
                  <a:r>
                    <a:rPr lang="es-CO" sz="1100" dirty="0">
                      <a:latin typeface="Arial" panose="020B0604020202020204" pitchFamily="34" charset="0"/>
                      <a:ea typeface="Times New Roman" panose="02020603050405020304" pitchFamily="18" charset="0"/>
                    </a:rPr>
                    <a:t>Fuentes de </a:t>
                  </a:r>
                </a:p>
                <a:p>
                  <a:pPr algn="ctr"/>
                  <a:r>
                    <a:rPr lang="es-CO" sz="1100" dirty="0">
                      <a:latin typeface="Arial" panose="020B0604020202020204" pitchFamily="34" charset="0"/>
                      <a:ea typeface="Times New Roman" panose="02020603050405020304" pitchFamily="18" charset="0"/>
                    </a:rPr>
                    <a:t>Información</a:t>
                  </a:r>
                  <a:endParaRPr lang="es-EC" sz="1100" dirty="0">
                    <a:latin typeface="Arial" panose="020B0604020202020204" pitchFamily="34" charset="0"/>
                    <a:ea typeface="Times New Roman" panose="02020603050405020304" pitchFamily="18" charset="0"/>
                  </a:endParaRPr>
                </a:p>
              </p:txBody>
            </p:sp>
            <p:sp>
              <p:nvSpPr>
                <p:cNvPr id="55" name="Rectángulo redondeado 54"/>
                <p:cNvSpPr>
                  <a:spLocks noChangeArrowheads="1"/>
                </p:cNvSpPr>
                <p:nvPr/>
              </p:nvSpPr>
              <p:spPr bwMode="auto">
                <a:xfrm>
                  <a:off x="2538" y="6654"/>
                  <a:ext cx="3023" cy="428"/>
                </a:xfrm>
                <a:prstGeom prst="roundRect">
                  <a:avLst>
                    <a:gd name="adj" fmla="val 16667"/>
                  </a:avLst>
                </a:prstGeom>
                <a:noFill/>
                <a:ln w="12700">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0" rIns="91440" bIns="0" anchor="b" anchorCtr="0" upright="1">
                  <a:noAutofit/>
                </a:bodyPr>
                <a:lstStyle/>
                <a:p>
                  <a:pPr algn="ctr">
                    <a:lnSpc>
                      <a:spcPct val="200000"/>
                    </a:lnSpc>
                  </a:pPr>
                  <a:r>
                    <a:rPr lang="es-CO" sz="1100" dirty="0">
                      <a:latin typeface="Arial" panose="020B0604020202020204" pitchFamily="34" charset="0"/>
                      <a:ea typeface="Times New Roman" panose="02020603050405020304" pitchFamily="18" charset="0"/>
                    </a:rPr>
                    <a:t>Variable Independiente</a:t>
                  </a:r>
                  <a:endParaRPr lang="es-EC" sz="1100" dirty="0">
                    <a:latin typeface="Arial" panose="020B0604020202020204" pitchFamily="34" charset="0"/>
                    <a:ea typeface="Times New Roman" panose="02020603050405020304" pitchFamily="18" charset="0"/>
                  </a:endParaRPr>
                </a:p>
              </p:txBody>
            </p:sp>
          </p:grpSp>
        </p:grpSp>
        <p:sp>
          <p:nvSpPr>
            <p:cNvPr id="56" name="Rectángulo 55"/>
            <p:cNvSpPr/>
            <p:nvPr/>
          </p:nvSpPr>
          <p:spPr>
            <a:xfrm>
              <a:off x="1935358" y="6474262"/>
              <a:ext cx="5877002" cy="413808"/>
            </a:xfrm>
            <a:prstGeom prst="rect">
              <a:avLst/>
            </a:prstGeom>
          </p:spPr>
          <p:txBody>
            <a:bodyPr wrap="square">
              <a:spAutoFit/>
            </a:bodyPr>
            <a:lstStyle/>
            <a:p>
              <a:pPr algn="ctr"/>
              <a:r>
                <a:rPr lang="es-ES" sz="2000" dirty="0">
                  <a:solidFill>
                    <a:schemeClr val="accent2">
                      <a:lumMod val="75000"/>
                    </a:schemeClr>
                  </a:solidFill>
                  <a:ea typeface="+mj-ea"/>
                  <a:cs typeface="+mj-cs"/>
                </a:rPr>
                <a:t>Red de Categorías</a:t>
              </a:r>
              <a:endParaRPr lang="es-EC" sz="2000" dirty="0">
                <a:solidFill>
                  <a:schemeClr val="accent2">
                    <a:lumMod val="75000"/>
                  </a:schemeClr>
                </a:solidFill>
                <a:ea typeface="+mj-ea"/>
                <a:cs typeface="+mj-cs"/>
              </a:endParaRPr>
            </a:p>
          </p:txBody>
        </p:sp>
      </p:grpSp>
      <p:sp>
        <p:nvSpPr>
          <p:cNvPr id="33"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9496" y="620688"/>
            <a:ext cx="6589199" cy="764155"/>
          </a:xfrm>
        </p:spPr>
        <p:txBody>
          <a:bodyPr>
            <a:normAutofit/>
          </a:bodyPr>
          <a:lstStyle/>
          <a:p>
            <a:r>
              <a:rPr lang="es-CO" sz="4000" dirty="0"/>
              <a:t>Fundamentación Teórica</a:t>
            </a:r>
            <a:endParaRPr lang="es-EC" sz="4000" dirty="0"/>
          </a:p>
        </p:txBody>
      </p:sp>
      <p:sp>
        <p:nvSpPr>
          <p:cNvPr id="10" name="Marcador de contenido 3"/>
          <p:cNvSpPr>
            <a:spLocks noGrp="1"/>
          </p:cNvSpPr>
          <p:nvPr>
            <p:ph idx="1"/>
          </p:nvPr>
        </p:nvSpPr>
        <p:spPr>
          <a:xfrm>
            <a:off x="1559496" y="1399897"/>
            <a:ext cx="4248472" cy="588943"/>
          </a:xfrm>
        </p:spPr>
        <p:txBody>
          <a:bodyPr>
            <a:normAutofit/>
          </a:bodyPr>
          <a:lstStyle/>
          <a:p>
            <a:r>
              <a:rPr lang="en-US" sz="2400" dirty="0">
                <a:solidFill>
                  <a:schemeClr val="accent1">
                    <a:lumMod val="50000"/>
                  </a:schemeClr>
                </a:solidFill>
                <a:ea typeface="+mj-ea"/>
                <a:cs typeface="+mj-cs"/>
              </a:rPr>
              <a:t>Variable </a:t>
            </a:r>
            <a:r>
              <a:rPr lang="es-EC" sz="2400" dirty="0">
                <a:solidFill>
                  <a:schemeClr val="accent1">
                    <a:lumMod val="50000"/>
                  </a:schemeClr>
                </a:solidFill>
                <a:ea typeface="+mj-ea"/>
                <a:cs typeface="+mj-cs"/>
              </a:rPr>
              <a:t>Independiente</a:t>
            </a:r>
          </a:p>
          <a:p>
            <a:pPr marL="0" indent="0">
              <a:buNone/>
            </a:pPr>
            <a:endParaRPr lang="es-EC" sz="2800" dirty="0">
              <a:solidFill>
                <a:schemeClr val="accent2">
                  <a:lumMod val="75000"/>
                </a:schemeClr>
              </a:solidFill>
              <a:ea typeface="+mj-ea"/>
              <a:cs typeface="+mj-cs"/>
            </a:endParaRPr>
          </a:p>
        </p:txBody>
      </p:sp>
      <p:grpSp>
        <p:nvGrpSpPr>
          <p:cNvPr id="12" name="Grupo 11"/>
          <p:cNvGrpSpPr/>
          <p:nvPr/>
        </p:nvGrpSpPr>
        <p:grpSpPr>
          <a:xfrm>
            <a:off x="7824192" y="1988840"/>
            <a:ext cx="3888432" cy="2540665"/>
            <a:chOff x="5292080" y="2009858"/>
            <a:chExt cx="3491880" cy="2531379"/>
          </a:xfrm>
        </p:grpSpPr>
        <p:sp>
          <p:nvSpPr>
            <p:cNvPr id="4" name="Rectángulo 3"/>
            <p:cNvSpPr/>
            <p:nvPr/>
          </p:nvSpPr>
          <p:spPr>
            <a:xfrm>
              <a:off x="5292080" y="2009858"/>
              <a:ext cx="3491880" cy="332391"/>
            </a:xfrm>
            <a:prstGeom prst="rect">
              <a:avLst/>
            </a:prstGeom>
          </p:spPr>
          <p:txBody>
            <a:bodyPr wrap="square">
              <a:spAutoFit/>
            </a:bodyPr>
            <a:lstStyle/>
            <a:p>
              <a:pPr algn="ctr"/>
              <a:r>
                <a:rPr lang="es-CO" b="1" dirty="0">
                  <a:solidFill>
                    <a:schemeClr val="accent2">
                      <a:lumMod val="75000"/>
                    </a:schemeClr>
                  </a:solidFill>
                  <a:ea typeface="+mj-ea"/>
                  <a:cs typeface="+mj-cs"/>
                </a:rPr>
                <a:t>Componentes de BI</a:t>
              </a:r>
              <a:endParaRPr lang="es-EC" b="1" dirty="0">
                <a:solidFill>
                  <a:schemeClr val="accent2">
                    <a:lumMod val="75000"/>
                  </a:schemeClr>
                </a:solidFill>
                <a:ea typeface="+mj-ea"/>
                <a:cs typeface="+mj-cs"/>
              </a:endParaRPr>
            </a:p>
          </p:txBody>
        </p:sp>
        <p:pic>
          <p:nvPicPr>
            <p:cNvPr id="6" name="Imagen 5" descr="Imagen relacionad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409968"/>
              <a:ext cx="3491880" cy="2131269"/>
            </a:xfrm>
            <a:prstGeom prst="rect">
              <a:avLst/>
            </a:prstGeom>
            <a:noFill/>
            <a:ln>
              <a:noFill/>
            </a:ln>
          </p:spPr>
        </p:pic>
      </p:grpSp>
      <p:sp>
        <p:nvSpPr>
          <p:cNvPr id="3" name="Rectángulo 2"/>
          <p:cNvSpPr/>
          <p:nvPr/>
        </p:nvSpPr>
        <p:spPr>
          <a:xfrm>
            <a:off x="1316899" y="4797152"/>
            <a:ext cx="10107693" cy="1269578"/>
          </a:xfrm>
          <a:prstGeom prst="rect">
            <a:avLst/>
          </a:prstGeom>
        </p:spPr>
        <p:txBody>
          <a:bodyPr wrap="square">
            <a:spAutoFit/>
          </a:bodyPr>
          <a:lstStyle/>
          <a:p>
            <a:pPr marL="285750" indent="-285750">
              <a:lnSpc>
                <a:spcPct val="150000"/>
              </a:lnSpc>
              <a:buFont typeface="Wingdings" panose="05000000000000000000" pitchFamily="2" charset="2"/>
              <a:buChar char="§"/>
            </a:pPr>
            <a:r>
              <a:rPr lang="es-ES" sz="1700" dirty="0">
                <a:solidFill>
                  <a:schemeClr val="accent1">
                    <a:lumMod val="50000"/>
                  </a:schemeClr>
                </a:solidFill>
                <a:ea typeface="+mj-ea"/>
                <a:cs typeface="+mj-cs"/>
              </a:rPr>
              <a:t>Conjunto de procesos que facilitan la integración de datos provenientes de varios sistemas;</a:t>
            </a:r>
          </a:p>
          <a:p>
            <a:pPr marL="342900" indent="-342900">
              <a:lnSpc>
                <a:spcPct val="150000"/>
              </a:lnSpc>
              <a:buFont typeface="Wingdings" panose="05000000000000000000" pitchFamily="2" charset="2"/>
              <a:buChar char="§"/>
            </a:pPr>
            <a:r>
              <a:rPr lang="es-ES" sz="1700" dirty="0">
                <a:solidFill>
                  <a:schemeClr val="accent1">
                    <a:lumMod val="50000"/>
                  </a:schemeClr>
                </a:solidFill>
                <a:ea typeface="+mj-ea"/>
                <a:cs typeface="+mj-cs"/>
              </a:rPr>
              <a:t>Herramientas de visualización facilitar el análisis e interpretación de la información;</a:t>
            </a:r>
          </a:p>
          <a:p>
            <a:pPr marL="285750" indent="-285750">
              <a:lnSpc>
                <a:spcPct val="150000"/>
              </a:lnSpc>
              <a:buFont typeface="Wingdings" panose="05000000000000000000" pitchFamily="2" charset="2"/>
              <a:buChar char="§"/>
            </a:pPr>
            <a:r>
              <a:rPr lang="es-ES" sz="1700" dirty="0">
                <a:solidFill>
                  <a:schemeClr val="accent1">
                    <a:lumMod val="50000"/>
                  </a:schemeClr>
                </a:solidFill>
                <a:ea typeface="+mj-ea"/>
                <a:cs typeface="+mj-cs"/>
              </a:rPr>
              <a:t>Técnicas que viabilizan soporte para la toma de decisiones y generación de conocimiento.</a:t>
            </a:r>
            <a:endParaRPr lang="es-EC" sz="1700" dirty="0">
              <a:solidFill>
                <a:schemeClr val="accent1">
                  <a:lumMod val="50000"/>
                </a:schemeClr>
              </a:solidFill>
              <a:ea typeface="+mj-ea"/>
              <a:cs typeface="+mj-cs"/>
            </a:endParaRPr>
          </a:p>
        </p:txBody>
      </p:sp>
      <p:pic>
        <p:nvPicPr>
          <p:cNvPr id="1030" name="Picture 6" descr="Inteligencia de Negocios B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3592" y="2280208"/>
            <a:ext cx="2872869" cy="2156904"/>
          </a:xfrm>
          <a:prstGeom prst="rect">
            <a:avLst/>
          </a:prstGeom>
          <a:noFill/>
          <a:extLst>
            <a:ext uri="{909E8E84-426E-40DD-AFC4-6F175D3DCCD1}">
              <a14:hiddenFill xmlns:a14="http://schemas.microsoft.com/office/drawing/2010/main">
                <a:solidFill>
                  <a:srgbClr val="FFFFFF"/>
                </a:solidFill>
              </a14:hiddenFill>
            </a:ext>
          </a:extLst>
        </p:spPr>
      </p:pic>
      <p:sp>
        <p:nvSpPr>
          <p:cNvPr id="9"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Tree>
    <p:extLst>
      <p:ext uri="{BB962C8B-B14F-4D97-AF65-F5344CB8AC3E}">
        <p14:creationId xmlns:p14="http://schemas.microsoft.com/office/powerpoint/2010/main" val="12979369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9496" y="620688"/>
            <a:ext cx="6589199" cy="597606"/>
          </a:xfrm>
        </p:spPr>
        <p:txBody>
          <a:bodyPr>
            <a:noAutofit/>
          </a:bodyPr>
          <a:lstStyle/>
          <a:p>
            <a:r>
              <a:rPr lang="es-CO" sz="4000" dirty="0"/>
              <a:t>Fundamentación Teórica</a:t>
            </a:r>
            <a:endParaRPr lang="es-EC" sz="4000" dirty="0"/>
          </a:p>
        </p:txBody>
      </p:sp>
      <p:pic>
        <p:nvPicPr>
          <p:cNvPr id="3" name="Imagen 2"/>
          <p:cNvPicPr>
            <a:picLocks noChangeAspect="1"/>
          </p:cNvPicPr>
          <p:nvPr/>
        </p:nvPicPr>
        <p:blipFill>
          <a:blip r:embed="rId2"/>
          <a:stretch>
            <a:fillRect/>
          </a:stretch>
        </p:blipFill>
        <p:spPr>
          <a:xfrm>
            <a:off x="2855640" y="3217209"/>
            <a:ext cx="2512906" cy="1332977"/>
          </a:xfrm>
          <a:prstGeom prst="rect">
            <a:avLst/>
          </a:prstGeom>
        </p:spPr>
      </p:pic>
      <p:grpSp>
        <p:nvGrpSpPr>
          <p:cNvPr id="16" name="Grupo 15"/>
          <p:cNvGrpSpPr/>
          <p:nvPr/>
        </p:nvGrpSpPr>
        <p:grpSpPr>
          <a:xfrm>
            <a:off x="2446750" y="1984446"/>
            <a:ext cx="4513346" cy="1103101"/>
            <a:chOff x="922750" y="1984443"/>
            <a:chExt cx="4513346" cy="1103101"/>
          </a:xfrm>
        </p:grpSpPr>
        <p:sp>
          <p:nvSpPr>
            <p:cNvPr id="4" name="Rectángulo 3"/>
            <p:cNvSpPr/>
            <p:nvPr/>
          </p:nvSpPr>
          <p:spPr>
            <a:xfrm>
              <a:off x="922750" y="1984443"/>
              <a:ext cx="4513346" cy="707886"/>
            </a:xfrm>
            <a:prstGeom prst="rect">
              <a:avLst/>
            </a:prstGeom>
          </p:spPr>
          <p:txBody>
            <a:bodyPr wrap="square">
              <a:spAutoFit/>
            </a:bodyPr>
            <a:lstStyle/>
            <a:p>
              <a:r>
                <a:rPr lang="es-ES" sz="2000" b="1" dirty="0">
                  <a:solidFill>
                    <a:schemeClr val="accent2">
                      <a:lumMod val="75000"/>
                    </a:schemeClr>
                  </a:solidFill>
                  <a:ea typeface="+mj-ea"/>
                  <a:cs typeface="+mj-cs"/>
                </a:rPr>
                <a:t>Empresa de servicios financieros</a:t>
              </a:r>
              <a:endParaRPr lang="es-EC" sz="2000" b="1" dirty="0">
                <a:solidFill>
                  <a:schemeClr val="accent2">
                    <a:lumMod val="75000"/>
                  </a:schemeClr>
                </a:solidFill>
                <a:ea typeface="+mj-ea"/>
                <a:cs typeface="+mj-cs"/>
              </a:endParaRPr>
            </a:p>
            <a:p>
              <a:pPr algn="ctr"/>
              <a:endParaRPr lang="es-EC" sz="2000" b="1" dirty="0">
                <a:solidFill>
                  <a:schemeClr val="accent2">
                    <a:lumMod val="75000"/>
                  </a:schemeClr>
                </a:solidFill>
                <a:ea typeface="+mj-ea"/>
                <a:cs typeface="+mj-cs"/>
              </a:endParaRPr>
            </a:p>
          </p:txBody>
        </p:sp>
        <p:sp>
          <p:nvSpPr>
            <p:cNvPr id="5" name="Rectángulo 4"/>
            <p:cNvSpPr/>
            <p:nvPr/>
          </p:nvSpPr>
          <p:spPr>
            <a:xfrm>
              <a:off x="936104" y="2348880"/>
              <a:ext cx="4499992" cy="738664"/>
            </a:xfrm>
            <a:prstGeom prst="rect">
              <a:avLst/>
            </a:prstGeom>
          </p:spPr>
          <p:txBody>
            <a:bodyPr wrap="square">
              <a:spAutoFit/>
            </a:bodyPr>
            <a:lstStyle/>
            <a:p>
              <a:r>
                <a:rPr lang="es-ES" sz="1400" dirty="0">
                  <a:solidFill>
                    <a:schemeClr val="accent1">
                      <a:lumMod val="50000"/>
                    </a:schemeClr>
                  </a:solidFill>
                  <a:ea typeface="+mj-ea"/>
                  <a:cs typeface="+mj-cs"/>
                </a:rPr>
                <a:t>Se especializa en la transferencia electrónica de fondos e información mediante sus productos y servicios para el sector financiero.</a:t>
              </a:r>
              <a:endParaRPr lang="es-EC" sz="1400" dirty="0">
                <a:solidFill>
                  <a:schemeClr val="accent1">
                    <a:lumMod val="50000"/>
                  </a:schemeClr>
                </a:solidFill>
                <a:ea typeface="+mj-ea"/>
                <a:cs typeface="+mj-cs"/>
              </a:endParaRPr>
            </a:p>
          </p:txBody>
        </p:sp>
      </p:grpSp>
      <p:grpSp>
        <p:nvGrpSpPr>
          <p:cNvPr id="17" name="Grupo 16"/>
          <p:cNvGrpSpPr/>
          <p:nvPr/>
        </p:nvGrpSpPr>
        <p:grpSpPr>
          <a:xfrm>
            <a:off x="6154654" y="2491646"/>
            <a:ext cx="4535794" cy="1081373"/>
            <a:chOff x="4630654" y="2491643"/>
            <a:chExt cx="4535794" cy="1081373"/>
          </a:xfrm>
        </p:grpSpPr>
        <p:sp>
          <p:nvSpPr>
            <p:cNvPr id="9" name="Rectángulo 8"/>
            <p:cNvSpPr/>
            <p:nvPr/>
          </p:nvSpPr>
          <p:spPr>
            <a:xfrm>
              <a:off x="5128012" y="2834352"/>
              <a:ext cx="4038436" cy="738664"/>
            </a:xfrm>
            <a:prstGeom prst="rect">
              <a:avLst/>
            </a:prstGeom>
          </p:spPr>
          <p:txBody>
            <a:bodyPr wrap="square">
              <a:spAutoFit/>
            </a:bodyPr>
            <a:lstStyle/>
            <a:p>
              <a:pPr algn="r"/>
              <a:r>
                <a:rPr lang="es-ES" sz="1400" dirty="0">
                  <a:solidFill>
                    <a:schemeClr val="accent1">
                      <a:lumMod val="50000"/>
                    </a:schemeClr>
                  </a:solidFill>
                  <a:ea typeface="+mj-ea"/>
                  <a:cs typeface="+mj-cs"/>
                </a:rPr>
                <a:t>Conexión a empresas públicas o privadas a través de la plataforma tecnológica, para que sus clientes realicen su contribución.</a:t>
              </a:r>
              <a:endParaRPr lang="es-EC" sz="1400" dirty="0">
                <a:solidFill>
                  <a:schemeClr val="accent1">
                    <a:lumMod val="50000"/>
                  </a:schemeClr>
                </a:solidFill>
                <a:ea typeface="+mj-ea"/>
                <a:cs typeface="+mj-cs"/>
              </a:endParaRPr>
            </a:p>
          </p:txBody>
        </p:sp>
        <p:sp>
          <p:nvSpPr>
            <p:cNvPr id="13" name="Rectángulo 12"/>
            <p:cNvSpPr/>
            <p:nvPr/>
          </p:nvSpPr>
          <p:spPr>
            <a:xfrm>
              <a:off x="4630654" y="2491643"/>
              <a:ext cx="4513346" cy="400110"/>
            </a:xfrm>
            <a:prstGeom prst="rect">
              <a:avLst/>
            </a:prstGeom>
          </p:spPr>
          <p:txBody>
            <a:bodyPr wrap="square">
              <a:spAutoFit/>
            </a:bodyPr>
            <a:lstStyle/>
            <a:p>
              <a:pPr algn="r"/>
              <a:r>
                <a:rPr lang="es-ES" sz="2000" b="1" dirty="0">
                  <a:solidFill>
                    <a:schemeClr val="accent2">
                      <a:lumMod val="75000"/>
                    </a:schemeClr>
                  </a:solidFill>
                  <a:ea typeface="+mj-ea"/>
                  <a:cs typeface="+mj-cs"/>
                </a:rPr>
                <a:t>Red de cobros y pagos</a:t>
              </a:r>
              <a:endParaRPr lang="es-EC" sz="2000" b="1" dirty="0">
                <a:solidFill>
                  <a:schemeClr val="accent2">
                    <a:lumMod val="75000"/>
                  </a:schemeClr>
                </a:solidFill>
                <a:ea typeface="+mj-ea"/>
                <a:cs typeface="+mj-cs"/>
              </a:endParaRPr>
            </a:p>
          </p:txBody>
        </p:sp>
      </p:grpSp>
      <p:pic>
        <p:nvPicPr>
          <p:cNvPr id="8194" name="Picture 2" descr="El futuro de los pagos: la búsqueda de lo inmediato - High ris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3692283"/>
            <a:ext cx="2592288" cy="140753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o 17"/>
          <p:cNvGrpSpPr/>
          <p:nvPr/>
        </p:nvGrpSpPr>
        <p:grpSpPr>
          <a:xfrm>
            <a:off x="3984100" y="5013179"/>
            <a:ext cx="4397352" cy="1745035"/>
            <a:chOff x="2460100" y="5013176"/>
            <a:chExt cx="4397352" cy="1745035"/>
          </a:xfrm>
        </p:grpSpPr>
        <p:sp>
          <p:nvSpPr>
            <p:cNvPr id="14" name="Rectángulo 13"/>
            <p:cNvSpPr/>
            <p:nvPr/>
          </p:nvSpPr>
          <p:spPr>
            <a:xfrm>
              <a:off x="2460100" y="5373216"/>
              <a:ext cx="4397352" cy="1384995"/>
            </a:xfrm>
            <a:prstGeom prst="rect">
              <a:avLst/>
            </a:prstGeom>
          </p:spPr>
          <p:txBody>
            <a:bodyPr wrap="square">
              <a:spAutoFit/>
            </a:bodyPr>
            <a:lstStyle/>
            <a:p>
              <a:pPr marL="285750" indent="-285750">
                <a:buFont typeface="Wingdings" panose="05000000000000000000" pitchFamily="2" charset="2"/>
                <a:buChar char="§"/>
              </a:pPr>
              <a:r>
                <a:rPr lang="es-ES" sz="1400" dirty="0">
                  <a:solidFill>
                    <a:schemeClr val="accent1">
                      <a:lumMod val="50000"/>
                    </a:schemeClr>
                  </a:solidFill>
                  <a:ea typeface="+mj-ea"/>
                  <a:cs typeface="+mj-cs"/>
                </a:rPr>
                <a:t>Transacción autorizada;</a:t>
              </a:r>
            </a:p>
            <a:p>
              <a:pPr marL="285750" indent="-285750">
                <a:buFont typeface="Wingdings" panose="05000000000000000000" pitchFamily="2" charset="2"/>
                <a:buChar char="§"/>
              </a:pPr>
              <a:r>
                <a:rPr lang="es-ES" sz="1400" dirty="0">
                  <a:solidFill>
                    <a:schemeClr val="accent1">
                      <a:lumMod val="50000"/>
                    </a:schemeClr>
                  </a:solidFill>
                  <a:ea typeface="+mj-ea"/>
                  <a:cs typeface="+mj-cs"/>
                </a:rPr>
                <a:t>Transacción rechazada;</a:t>
              </a:r>
            </a:p>
            <a:p>
              <a:pPr marL="285750" indent="-285750">
                <a:buFont typeface="Wingdings" panose="05000000000000000000" pitchFamily="2" charset="2"/>
                <a:buChar char="§"/>
              </a:pPr>
              <a:r>
                <a:rPr lang="es-ES" sz="1400" dirty="0">
                  <a:solidFill>
                    <a:schemeClr val="accent1">
                      <a:lumMod val="50000"/>
                    </a:schemeClr>
                  </a:solidFill>
                  <a:ea typeface="+mj-ea"/>
                  <a:cs typeface="+mj-cs"/>
                </a:rPr>
                <a:t>Tipo de la transacción;</a:t>
              </a:r>
            </a:p>
            <a:p>
              <a:pPr marL="285750" indent="-285750">
                <a:buFont typeface="Wingdings" panose="05000000000000000000" pitchFamily="2" charset="2"/>
                <a:buChar char="§"/>
              </a:pPr>
              <a:r>
                <a:rPr lang="es-ES" sz="1400" dirty="0">
                  <a:solidFill>
                    <a:schemeClr val="accent1">
                      <a:lumMod val="50000"/>
                    </a:schemeClr>
                  </a:solidFill>
                  <a:ea typeface="+mj-ea"/>
                  <a:cs typeface="+mj-cs"/>
                </a:rPr>
                <a:t>Respuesta de la transacción;</a:t>
              </a:r>
            </a:p>
            <a:p>
              <a:pPr marL="285750" indent="-285750">
                <a:buFont typeface="Wingdings" panose="05000000000000000000" pitchFamily="2" charset="2"/>
                <a:buChar char="§"/>
              </a:pPr>
              <a:r>
                <a:rPr lang="es-ES" sz="1400" dirty="0">
                  <a:solidFill>
                    <a:schemeClr val="accent1">
                      <a:lumMod val="50000"/>
                    </a:schemeClr>
                  </a:solidFill>
                  <a:ea typeface="+mj-ea"/>
                  <a:cs typeface="+mj-cs"/>
                </a:rPr>
                <a:t>Canal de la Transacción.</a:t>
              </a:r>
            </a:p>
            <a:p>
              <a:pPr marL="285750" indent="-285750">
                <a:buFont typeface="Wingdings" panose="05000000000000000000" pitchFamily="2" charset="2"/>
                <a:buChar char="§"/>
              </a:pPr>
              <a:endParaRPr lang="es-EC" sz="1400" dirty="0">
                <a:solidFill>
                  <a:schemeClr val="accent1">
                    <a:lumMod val="50000"/>
                  </a:schemeClr>
                </a:solidFill>
                <a:ea typeface="+mj-ea"/>
                <a:cs typeface="+mj-cs"/>
              </a:endParaRPr>
            </a:p>
          </p:txBody>
        </p:sp>
        <p:sp>
          <p:nvSpPr>
            <p:cNvPr id="15" name="Rectángulo 14"/>
            <p:cNvSpPr/>
            <p:nvPr/>
          </p:nvSpPr>
          <p:spPr>
            <a:xfrm>
              <a:off x="2483768" y="5013176"/>
              <a:ext cx="3204723" cy="400110"/>
            </a:xfrm>
            <a:prstGeom prst="rect">
              <a:avLst/>
            </a:prstGeom>
          </p:spPr>
          <p:txBody>
            <a:bodyPr wrap="none">
              <a:spAutoFit/>
            </a:bodyPr>
            <a:lstStyle/>
            <a:p>
              <a:r>
                <a:rPr lang="es-ES" sz="2000" b="1" dirty="0">
                  <a:solidFill>
                    <a:schemeClr val="accent2">
                      <a:lumMod val="75000"/>
                    </a:schemeClr>
                  </a:solidFill>
                  <a:ea typeface="+mj-ea"/>
                  <a:cs typeface="+mj-cs"/>
                </a:rPr>
                <a:t>Indicadores de Servicios</a:t>
              </a:r>
              <a:endParaRPr lang="es-EC" sz="2000" b="1" dirty="0">
                <a:solidFill>
                  <a:schemeClr val="accent2">
                    <a:lumMod val="75000"/>
                  </a:schemeClr>
                </a:solidFill>
                <a:ea typeface="+mj-ea"/>
                <a:cs typeface="+mj-cs"/>
              </a:endParaRPr>
            </a:p>
          </p:txBody>
        </p:sp>
      </p:grpSp>
      <p:sp>
        <p:nvSpPr>
          <p:cNvPr id="19"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
        <p:nvSpPr>
          <p:cNvPr id="20" name="Marcador de contenido 3"/>
          <p:cNvSpPr txBox="1">
            <a:spLocks/>
          </p:cNvSpPr>
          <p:nvPr/>
        </p:nvSpPr>
        <p:spPr>
          <a:xfrm>
            <a:off x="1559496" y="1399897"/>
            <a:ext cx="4248472" cy="5889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400" dirty="0">
                <a:solidFill>
                  <a:schemeClr val="accent1">
                    <a:lumMod val="50000"/>
                  </a:schemeClr>
                </a:solidFill>
                <a:ea typeface="+mj-ea"/>
                <a:cs typeface="+mj-cs"/>
              </a:rPr>
              <a:t>Variable </a:t>
            </a:r>
            <a:r>
              <a:rPr lang="es-EC" sz="2400" dirty="0">
                <a:solidFill>
                  <a:schemeClr val="accent1">
                    <a:lumMod val="50000"/>
                  </a:schemeClr>
                </a:solidFill>
                <a:ea typeface="+mj-ea"/>
                <a:cs typeface="+mj-cs"/>
              </a:rPr>
              <a:t>Dependiente</a:t>
            </a:r>
          </a:p>
          <a:p>
            <a:pPr marL="0" indent="0">
              <a:buFont typeface="Wingdings 3" charset="2"/>
              <a:buNone/>
            </a:pPr>
            <a:endParaRPr lang="es-EC" sz="2800" dirty="0">
              <a:solidFill>
                <a:schemeClr val="accent2">
                  <a:lumMod val="75000"/>
                </a:schemeClr>
              </a:solidFill>
              <a:ea typeface="+mj-ea"/>
              <a:cs typeface="+mj-cs"/>
            </a:endParaRPr>
          </a:p>
        </p:txBody>
      </p:sp>
    </p:spTree>
    <p:extLst>
      <p:ext uri="{BB962C8B-B14F-4D97-AF65-F5344CB8AC3E}">
        <p14:creationId xmlns:p14="http://schemas.microsoft.com/office/powerpoint/2010/main" val="142121503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59496" y="623610"/>
            <a:ext cx="9073008" cy="573142"/>
          </a:xfrm>
        </p:spPr>
        <p:txBody>
          <a:bodyPr>
            <a:noAutofit/>
          </a:bodyPr>
          <a:lstStyle/>
          <a:p>
            <a:r>
              <a:rPr lang="es-CO" sz="4000" dirty="0"/>
              <a:t>PLR: Revisión preliminar de literatura</a:t>
            </a:r>
            <a:endParaRPr lang="es-EC" sz="4000" b="1" dirty="0"/>
          </a:p>
        </p:txBody>
      </p:sp>
      <p:grpSp>
        <p:nvGrpSpPr>
          <p:cNvPr id="9" name="Grupo 8"/>
          <p:cNvGrpSpPr/>
          <p:nvPr/>
        </p:nvGrpSpPr>
        <p:grpSpPr>
          <a:xfrm>
            <a:off x="2262468" y="1395504"/>
            <a:ext cx="1889319" cy="1529443"/>
            <a:chOff x="1403648" y="1395501"/>
            <a:chExt cx="2160240" cy="1700015"/>
          </a:xfrm>
        </p:grpSpPr>
        <p:pic>
          <p:nvPicPr>
            <p:cNvPr id="2" name="Imagen 1"/>
            <p:cNvPicPr>
              <a:picLocks noChangeAspect="1"/>
            </p:cNvPicPr>
            <p:nvPr/>
          </p:nvPicPr>
          <p:blipFill>
            <a:blip r:embed="rId2"/>
            <a:stretch>
              <a:fillRect/>
            </a:stretch>
          </p:blipFill>
          <p:spPr>
            <a:xfrm>
              <a:off x="1744331" y="1902980"/>
              <a:ext cx="1141323" cy="1192536"/>
            </a:xfrm>
            <a:prstGeom prst="rect">
              <a:avLst/>
            </a:prstGeom>
          </p:spPr>
        </p:pic>
        <p:sp>
          <p:nvSpPr>
            <p:cNvPr id="5" name="Marcador de contenido 3"/>
            <p:cNvSpPr txBox="1">
              <a:spLocks/>
            </p:cNvSpPr>
            <p:nvPr/>
          </p:nvSpPr>
          <p:spPr>
            <a:xfrm>
              <a:off x="1403648" y="1395501"/>
              <a:ext cx="2160240" cy="449324"/>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CO" sz="2400" dirty="0">
                  <a:solidFill>
                    <a:schemeClr val="accent1">
                      <a:lumMod val="50000"/>
                    </a:schemeClr>
                  </a:solidFill>
                  <a:ea typeface="+mj-ea"/>
                  <a:cs typeface="+mj-cs"/>
                </a:rPr>
                <a:t>Inclusión</a:t>
              </a:r>
              <a:endParaRPr lang="es-EC" sz="2400" dirty="0">
                <a:solidFill>
                  <a:schemeClr val="accent1">
                    <a:lumMod val="50000"/>
                  </a:schemeClr>
                </a:solidFill>
                <a:ea typeface="+mj-ea"/>
                <a:cs typeface="+mj-cs"/>
              </a:endParaRPr>
            </a:p>
          </p:txBody>
        </p:sp>
      </p:grpSp>
      <p:grpSp>
        <p:nvGrpSpPr>
          <p:cNvPr id="10" name="Grupo 9"/>
          <p:cNvGrpSpPr/>
          <p:nvPr/>
        </p:nvGrpSpPr>
        <p:grpSpPr>
          <a:xfrm>
            <a:off x="4439817" y="1820945"/>
            <a:ext cx="1656183" cy="1680063"/>
            <a:chOff x="5292080" y="1395501"/>
            <a:chExt cx="1953101" cy="1680062"/>
          </a:xfrm>
        </p:grpSpPr>
        <p:sp>
          <p:nvSpPr>
            <p:cNvPr id="8" name="Marcador de contenido 3"/>
            <p:cNvSpPr txBox="1">
              <a:spLocks/>
            </p:cNvSpPr>
            <p:nvPr/>
          </p:nvSpPr>
          <p:spPr>
            <a:xfrm>
              <a:off x="5292080" y="1395501"/>
              <a:ext cx="1953101" cy="449324"/>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s-CO" sz="2400" dirty="0">
                  <a:solidFill>
                    <a:schemeClr val="accent1">
                      <a:lumMod val="50000"/>
                    </a:schemeClr>
                  </a:solidFill>
                  <a:ea typeface="+mj-ea"/>
                  <a:cs typeface="+mj-cs"/>
                </a:rPr>
                <a:t>Exclusión</a:t>
              </a:r>
              <a:endParaRPr lang="es-EC" sz="2400" dirty="0">
                <a:solidFill>
                  <a:schemeClr val="accent1">
                    <a:lumMod val="50000"/>
                  </a:schemeClr>
                </a:solidFill>
                <a:ea typeface="+mj-ea"/>
                <a:cs typeface="+mj-cs"/>
              </a:endParaRPr>
            </a:p>
          </p:txBody>
        </p:sp>
        <p:pic>
          <p:nvPicPr>
            <p:cNvPr id="4" name="Imagen 3"/>
            <p:cNvPicPr>
              <a:picLocks noChangeAspect="1"/>
            </p:cNvPicPr>
            <p:nvPr/>
          </p:nvPicPr>
          <p:blipFill>
            <a:blip r:embed="rId3"/>
            <a:stretch>
              <a:fillRect/>
            </a:stretch>
          </p:blipFill>
          <p:spPr>
            <a:xfrm>
              <a:off x="5540673" y="1937151"/>
              <a:ext cx="1534673" cy="1138412"/>
            </a:xfrm>
            <a:prstGeom prst="rect">
              <a:avLst/>
            </a:prstGeom>
          </p:spPr>
        </p:pic>
      </p:grpSp>
      <p:grpSp>
        <p:nvGrpSpPr>
          <p:cNvPr id="13" name="Grupo 12"/>
          <p:cNvGrpSpPr/>
          <p:nvPr/>
        </p:nvGrpSpPr>
        <p:grpSpPr>
          <a:xfrm>
            <a:off x="6672064" y="2492896"/>
            <a:ext cx="2343911" cy="1584176"/>
            <a:chOff x="3080569" y="2726184"/>
            <a:chExt cx="2343911" cy="1584176"/>
          </a:xfrm>
        </p:grpSpPr>
        <p:pic>
          <p:nvPicPr>
            <p:cNvPr id="11" name="Imagen 10"/>
            <p:cNvPicPr>
              <a:picLocks noChangeAspect="1"/>
            </p:cNvPicPr>
            <p:nvPr/>
          </p:nvPicPr>
          <p:blipFill>
            <a:blip r:embed="rId4"/>
            <a:stretch>
              <a:fillRect/>
            </a:stretch>
          </p:blipFill>
          <p:spPr>
            <a:xfrm>
              <a:off x="3707904" y="3223384"/>
              <a:ext cx="1122040" cy="1086976"/>
            </a:xfrm>
            <a:prstGeom prst="rect">
              <a:avLst/>
            </a:prstGeom>
          </p:spPr>
        </p:pic>
        <p:sp>
          <p:nvSpPr>
            <p:cNvPr id="12" name="Rectángulo 11"/>
            <p:cNvSpPr/>
            <p:nvPr/>
          </p:nvSpPr>
          <p:spPr>
            <a:xfrm>
              <a:off x="3080569" y="2726184"/>
              <a:ext cx="2343911" cy="400110"/>
            </a:xfrm>
            <a:prstGeom prst="rect">
              <a:avLst/>
            </a:prstGeom>
          </p:spPr>
          <p:txBody>
            <a:bodyPr wrap="none">
              <a:spAutoFit/>
            </a:bodyPr>
            <a:lstStyle/>
            <a:p>
              <a:pPr algn="ctr"/>
              <a:r>
                <a:rPr lang="es-CO" sz="2000" dirty="0">
                  <a:solidFill>
                    <a:schemeClr val="accent1">
                      <a:lumMod val="50000"/>
                    </a:schemeClr>
                  </a:solidFill>
                </a:rPr>
                <a:t>Grupo de control</a:t>
              </a:r>
              <a:endParaRPr lang="es-EC" sz="2000" dirty="0">
                <a:solidFill>
                  <a:schemeClr val="accent1">
                    <a:lumMod val="50000"/>
                  </a:schemeClr>
                </a:solidFill>
              </a:endParaRPr>
            </a:p>
          </p:txBody>
        </p:sp>
      </p:grpSp>
      <p:grpSp>
        <p:nvGrpSpPr>
          <p:cNvPr id="16" name="Grupo 15"/>
          <p:cNvGrpSpPr/>
          <p:nvPr/>
        </p:nvGrpSpPr>
        <p:grpSpPr>
          <a:xfrm>
            <a:off x="9296705" y="3284984"/>
            <a:ext cx="2343911" cy="1449452"/>
            <a:chOff x="6184904" y="1475492"/>
            <a:chExt cx="2343911" cy="1449452"/>
          </a:xfrm>
        </p:grpSpPr>
        <p:pic>
          <p:nvPicPr>
            <p:cNvPr id="14" name="Imagen 13"/>
            <p:cNvPicPr>
              <a:picLocks noChangeAspect="1"/>
            </p:cNvPicPr>
            <p:nvPr/>
          </p:nvPicPr>
          <p:blipFill>
            <a:blip r:embed="rId5"/>
            <a:stretch>
              <a:fillRect/>
            </a:stretch>
          </p:blipFill>
          <p:spPr>
            <a:xfrm>
              <a:off x="6656607" y="1937767"/>
              <a:ext cx="1444326" cy="987177"/>
            </a:xfrm>
            <a:prstGeom prst="rect">
              <a:avLst/>
            </a:prstGeom>
          </p:spPr>
        </p:pic>
        <p:sp>
          <p:nvSpPr>
            <p:cNvPr id="15" name="Rectángulo 14"/>
            <p:cNvSpPr/>
            <p:nvPr/>
          </p:nvSpPr>
          <p:spPr>
            <a:xfrm>
              <a:off x="6184904" y="1475492"/>
              <a:ext cx="2343911" cy="400110"/>
            </a:xfrm>
            <a:prstGeom prst="rect">
              <a:avLst/>
            </a:prstGeom>
          </p:spPr>
          <p:txBody>
            <a:bodyPr wrap="none">
              <a:spAutoFit/>
            </a:bodyPr>
            <a:lstStyle/>
            <a:p>
              <a:pPr algn="ctr"/>
              <a:r>
                <a:rPr lang="es-CO" sz="2000" dirty="0">
                  <a:solidFill>
                    <a:schemeClr val="accent1">
                      <a:lumMod val="50000"/>
                    </a:schemeClr>
                  </a:solidFill>
                </a:rPr>
                <a:t>Estudios Primarios</a:t>
              </a:r>
              <a:endParaRPr lang="es-EC" sz="2000" dirty="0">
                <a:solidFill>
                  <a:schemeClr val="accent1">
                    <a:lumMod val="50000"/>
                  </a:schemeClr>
                </a:solidFill>
              </a:endParaRPr>
            </a:p>
          </p:txBody>
        </p:sp>
      </p:grpSp>
      <p:grpSp>
        <p:nvGrpSpPr>
          <p:cNvPr id="20" name="Grupo 19"/>
          <p:cNvGrpSpPr/>
          <p:nvPr/>
        </p:nvGrpSpPr>
        <p:grpSpPr>
          <a:xfrm>
            <a:off x="1343472" y="4699210"/>
            <a:ext cx="9836977" cy="1022826"/>
            <a:chOff x="1343472" y="4699210"/>
            <a:chExt cx="9836977" cy="1022826"/>
          </a:xfrm>
        </p:grpSpPr>
        <p:sp>
          <p:nvSpPr>
            <p:cNvPr id="17" name="Rectángulo 16"/>
            <p:cNvSpPr/>
            <p:nvPr/>
          </p:nvSpPr>
          <p:spPr>
            <a:xfrm>
              <a:off x="1765163" y="5075705"/>
              <a:ext cx="9415286" cy="646331"/>
            </a:xfrm>
            <a:prstGeom prst="rect">
              <a:avLst/>
            </a:prstGeom>
          </p:spPr>
          <p:txBody>
            <a:bodyPr wrap="square">
              <a:spAutoFit/>
            </a:bodyPr>
            <a:lstStyle/>
            <a:p>
              <a:r>
                <a:rPr lang="es-ES" dirty="0">
                  <a:solidFill>
                    <a:schemeClr val="accent1">
                      <a:lumMod val="50000"/>
                    </a:schemeClr>
                  </a:solidFill>
                  <a:ea typeface="+mj-ea"/>
                  <a:cs typeface="+mj-cs"/>
                </a:rPr>
                <a:t>Definir los lineamientos adecuados para el planteamiento de la propuesta de      solución.</a:t>
              </a:r>
              <a:endParaRPr lang="es-EC" dirty="0">
                <a:solidFill>
                  <a:schemeClr val="accent1">
                    <a:lumMod val="50000"/>
                  </a:schemeClr>
                </a:solidFill>
                <a:ea typeface="+mj-ea"/>
                <a:cs typeface="+mj-cs"/>
              </a:endParaRPr>
            </a:p>
          </p:txBody>
        </p:sp>
        <p:sp>
          <p:nvSpPr>
            <p:cNvPr id="18" name="Marcador de contenido 3"/>
            <p:cNvSpPr txBox="1">
              <a:spLocks/>
            </p:cNvSpPr>
            <p:nvPr/>
          </p:nvSpPr>
          <p:spPr>
            <a:xfrm>
              <a:off x="1343472" y="4699210"/>
              <a:ext cx="4519536" cy="449324"/>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sz="2400" dirty="0">
                  <a:solidFill>
                    <a:schemeClr val="accent1">
                      <a:lumMod val="50000"/>
                    </a:schemeClr>
                  </a:solidFill>
                  <a:ea typeface="+mj-ea"/>
                  <a:cs typeface="+mj-cs"/>
                </a:rPr>
                <a:t>Aporte de la revisión</a:t>
              </a:r>
            </a:p>
          </p:txBody>
        </p:sp>
      </p:grpSp>
      <p:grpSp>
        <p:nvGrpSpPr>
          <p:cNvPr id="21" name="Grupo 20"/>
          <p:cNvGrpSpPr/>
          <p:nvPr/>
        </p:nvGrpSpPr>
        <p:grpSpPr>
          <a:xfrm>
            <a:off x="1350088" y="5793297"/>
            <a:ext cx="9903277" cy="745001"/>
            <a:chOff x="1350088" y="5793297"/>
            <a:chExt cx="9903277" cy="745001"/>
          </a:xfrm>
        </p:grpSpPr>
        <p:sp>
          <p:nvSpPr>
            <p:cNvPr id="7" name="Rectángulo 6"/>
            <p:cNvSpPr/>
            <p:nvPr/>
          </p:nvSpPr>
          <p:spPr>
            <a:xfrm>
              <a:off x="1765163" y="6168966"/>
              <a:ext cx="9488202" cy="369332"/>
            </a:xfrm>
            <a:prstGeom prst="rect">
              <a:avLst/>
            </a:prstGeom>
          </p:spPr>
          <p:txBody>
            <a:bodyPr wrap="square">
              <a:spAutoFit/>
            </a:bodyPr>
            <a:lstStyle/>
            <a:p>
              <a:r>
                <a:rPr lang="es-ES" dirty="0">
                  <a:solidFill>
                    <a:schemeClr val="accent1">
                      <a:lumMod val="50000"/>
                    </a:schemeClr>
                  </a:solidFill>
                  <a:ea typeface="+mj-ea"/>
                  <a:cs typeface="+mj-cs"/>
                </a:rPr>
                <a:t>Una solución a la medida que aportó al sector financiero del país.</a:t>
              </a:r>
              <a:endParaRPr lang="es-EC" dirty="0">
                <a:solidFill>
                  <a:schemeClr val="accent1">
                    <a:lumMod val="50000"/>
                  </a:schemeClr>
                </a:solidFill>
                <a:ea typeface="+mj-ea"/>
                <a:cs typeface="+mj-cs"/>
              </a:endParaRPr>
            </a:p>
          </p:txBody>
        </p:sp>
        <p:sp>
          <p:nvSpPr>
            <p:cNvPr id="19" name="Marcador de contenido 3"/>
            <p:cNvSpPr txBox="1">
              <a:spLocks/>
            </p:cNvSpPr>
            <p:nvPr/>
          </p:nvSpPr>
          <p:spPr>
            <a:xfrm>
              <a:off x="1350088" y="5793297"/>
              <a:ext cx="5538000" cy="449324"/>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sz="2400" dirty="0">
                  <a:solidFill>
                    <a:schemeClr val="accent1">
                      <a:lumMod val="50000"/>
                    </a:schemeClr>
                  </a:solidFill>
                  <a:ea typeface="+mj-ea"/>
                  <a:cs typeface="+mj-cs"/>
                </a:rPr>
                <a:t>Aporte del presente estudio </a:t>
              </a:r>
            </a:p>
          </p:txBody>
        </p:sp>
      </p:grpSp>
      <p:cxnSp>
        <p:nvCxnSpPr>
          <p:cNvPr id="22" name="Conector recto de flecha 21"/>
          <p:cNvCxnSpPr/>
          <p:nvPr/>
        </p:nvCxnSpPr>
        <p:spPr>
          <a:xfrm>
            <a:off x="3863752" y="2492896"/>
            <a:ext cx="576065" cy="21602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6312023" y="3212976"/>
            <a:ext cx="576065" cy="21602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a:off x="8832303" y="3789040"/>
            <a:ext cx="576065" cy="21602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2 Título"/>
          <p:cNvSpPr txBox="1">
            <a:spLocks/>
          </p:cNvSpPr>
          <p:nvPr/>
        </p:nvSpPr>
        <p:spPr>
          <a:xfrm>
            <a:off x="191344" y="0"/>
            <a:ext cx="4104456" cy="48714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t>Materiales y Métodos</a:t>
            </a:r>
          </a:p>
        </p:txBody>
      </p:sp>
    </p:spTree>
    <p:extLst>
      <p:ext uri="{BB962C8B-B14F-4D97-AF65-F5344CB8AC3E}">
        <p14:creationId xmlns:p14="http://schemas.microsoft.com/office/powerpoint/2010/main" val="2278541838"/>
      </p:ext>
    </p:extLst>
  </p:cSld>
  <p:clrMapOvr>
    <a:masterClrMapping/>
  </p:clrMapOvr>
  <p:transition spd="slow">
    <p:wipe dir="r"/>
  </p:transition>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pi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TM02900722[[fn=Sala de juntas (ion)]]</Template>
  <TotalTime>19532</TotalTime>
  <Words>1163</Words>
  <Application>Microsoft Office PowerPoint</Application>
  <PresentationFormat>Panorámica</PresentationFormat>
  <Paragraphs>174</Paragraphs>
  <Slides>21</Slides>
  <Notes>9</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21</vt:i4>
      </vt:variant>
    </vt:vector>
  </HeadingPairs>
  <TitlesOfParts>
    <vt:vector size="32" baseType="lpstr">
      <vt:lpstr>Arial</vt:lpstr>
      <vt:lpstr>Britannic Bold</vt:lpstr>
      <vt:lpstr>Calibri</vt:lpstr>
      <vt:lpstr>Calibri Light</vt:lpstr>
      <vt:lpstr>Century Gothic</vt:lpstr>
      <vt:lpstr>Times New Roman</vt:lpstr>
      <vt:lpstr>Wingdings</vt:lpstr>
      <vt:lpstr>Wingdings 2</vt:lpstr>
      <vt:lpstr>Wingdings 3</vt:lpstr>
      <vt:lpstr>HDOfficeLightV0</vt:lpstr>
      <vt:lpstr>Espiral</vt:lpstr>
      <vt:lpstr>Implementación de un modelo de gestión de información de soporte para la resolución de incidentes en una Empresa de Servicios Financieros</vt:lpstr>
      <vt:lpstr>Agenda</vt:lpstr>
      <vt:lpstr>Motivación y Contexto</vt:lpstr>
      <vt:lpstr>Declaración del Problema</vt:lpstr>
      <vt:lpstr>Objetivos</vt:lpstr>
      <vt:lpstr>Hipótesis</vt:lpstr>
      <vt:lpstr>Fundamentación Teórica</vt:lpstr>
      <vt:lpstr>Fundamentación Teórica</vt:lpstr>
      <vt:lpstr>PLR: Revisión preliminar de literatura</vt:lpstr>
      <vt:lpstr>Diseño de la Solución</vt:lpstr>
      <vt:lpstr>Implementación de la Aplicación</vt:lpstr>
      <vt:lpstr>Implementación de la Aplicación</vt:lpstr>
      <vt:lpstr>Implementación de la Aplicación</vt:lpstr>
      <vt:lpstr>Implementación de la Aplicación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del Carmen</dc:creator>
  <cp:lastModifiedBy>María del Carmen Zúñiga</cp:lastModifiedBy>
  <cp:revision>323</cp:revision>
  <dcterms:created xsi:type="dcterms:W3CDTF">2018-07-13T16:04:27Z</dcterms:created>
  <dcterms:modified xsi:type="dcterms:W3CDTF">2020-08-25T23:29:04Z</dcterms:modified>
</cp:coreProperties>
</file>