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 id="2147483689" r:id="rId2"/>
  </p:sldMasterIdLst>
  <p:sldIdLst>
    <p:sldId id="257" r:id="rId3"/>
    <p:sldId id="286" r:id="rId4"/>
    <p:sldId id="263" r:id="rId5"/>
    <p:sldId id="268" r:id="rId6"/>
    <p:sldId id="267" r:id="rId7"/>
    <p:sldId id="287" r:id="rId8"/>
    <p:sldId id="266" r:id="rId9"/>
    <p:sldId id="269" r:id="rId10"/>
    <p:sldId id="292" r:id="rId11"/>
    <p:sldId id="291" r:id="rId12"/>
    <p:sldId id="270" r:id="rId13"/>
    <p:sldId id="275" r:id="rId14"/>
    <p:sldId id="290" r:id="rId15"/>
    <p:sldId id="289" r:id="rId16"/>
    <p:sldId id="294" r:id="rId17"/>
    <p:sldId id="276" r:id="rId18"/>
    <p:sldId id="278" r:id="rId19"/>
    <p:sldId id="273" r:id="rId20"/>
    <p:sldId id="280" r:id="rId21"/>
    <p:sldId id="283" r:id="rId22"/>
    <p:sldId id="284" r:id="rId23"/>
    <p:sldId id="274" r:id="rId24"/>
    <p:sldId id="285" r:id="rId25"/>
    <p:sldId id="288" r:id="rId26"/>
    <p:sldId id="265" r:id="rId27"/>
    <p:sldId id="264" r:id="rId28"/>
    <p:sldId id="293" r:id="rId29"/>
    <p:sldId id="262" r:id="rId30"/>
    <p:sldId id="258"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A5436B9-E664-443B-A987-BDC84584EBAA}">
          <p14:sldIdLst>
            <p14:sldId id="257"/>
            <p14:sldId id="286"/>
            <p14:sldId id="263"/>
            <p14:sldId id="268"/>
            <p14:sldId id="267"/>
            <p14:sldId id="287"/>
            <p14:sldId id="266"/>
            <p14:sldId id="269"/>
            <p14:sldId id="292"/>
            <p14:sldId id="291"/>
            <p14:sldId id="270"/>
            <p14:sldId id="275"/>
            <p14:sldId id="290"/>
            <p14:sldId id="289"/>
            <p14:sldId id="294"/>
            <p14:sldId id="276"/>
            <p14:sldId id="278"/>
            <p14:sldId id="273"/>
            <p14:sldId id="280"/>
            <p14:sldId id="283"/>
            <p14:sldId id="284"/>
            <p14:sldId id="274"/>
            <p14:sldId id="285"/>
            <p14:sldId id="288"/>
            <p14:sldId id="265"/>
            <p14:sldId id="264"/>
            <p14:sldId id="293"/>
            <p14:sldId id="262"/>
            <p14:sldId id="2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400"/>
    <a:srgbClr val="FF5050"/>
    <a:srgbClr val="77E9B5"/>
    <a:srgbClr val="FFFF99"/>
    <a:srgbClr val="FFFFFF"/>
    <a:srgbClr val="00CC00"/>
    <a:srgbClr val="45D36E"/>
    <a:srgbClr val="D4A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9" autoAdjust="0"/>
    <p:restoredTop sz="94660"/>
  </p:normalViewPr>
  <p:slideViewPr>
    <p:cSldViewPr snapToGrid="0">
      <p:cViewPr varScale="1">
        <p:scale>
          <a:sx n="77" d="100"/>
          <a:sy n="77" d="100"/>
        </p:scale>
        <p:origin x="11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mbria Math" panose="02040503050406030204" pitchFamily="18" charset="0"/>
                <a:ea typeface="Cambria Math" panose="02040503050406030204" pitchFamily="18" charset="0"/>
                <a:cs typeface="+mn-cs"/>
              </a:defRPr>
            </a:pPr>
            <a:r>
              <a:rPr lang="en-US" b="1" dirty="0"/>
              <a:t>DESVIACIÓN ESTANDAR </a:t>
            </a:r>
          </a:p>
          <a:p>
            <a:pPr>
              <a:defRPr/>
            </a:pPr>
            <a:r>
              <a:rPr lang="en-US" b="1" dirty="0"/>
              <a:t>ENTRE ESCENARIOS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mbria Math" panose="02040503050406030204" pitchFamily="18" charset="0"/>
              <a:ea typeface="Cambria Math" panose="02040503050406030204" pitchFamily="18" charset="0"/>
              <a:cs typeface="+mn-cs"/>
            </a:defRPr>
          </a:pPr>
          <a:endParaRPr lang="es-EC"/>
        </a:p>
      </c:txPr>
    </c:title>
    <c:autoTitleDeleted val="0"/>
    <c:plotArea>
      <c:layout/>
      <c:barChart>
        <c:barDir val="col"/>
        <c:grouping val="clustered"/>
        <c:varyColors val="0"/>
        <c:ser>
          <c:idx val="0"/>
          <c:order val="0"/>
          <c:tx>
            <c:strRef>
              <c:f>Hoja4!$E$3</c:f>
              <c:strCache>
                <c:ptCount val="1"/>
                <c:pt idx="0">
                  <c:v>DESVIACIÓN ESTANDAR ESCENARIOS</c:v>
                </c:pt>
              </c:strCache>
            </c:strRef>
          </c:tx>
          <c:spPr>
            <a:solidFill>
              <a:schemeClr val="accent6"/>
            </a:solidFill>
            <a:ln>
              <a:noFill/>
            </a:ln>
            <a:effectLst/>
          </c:spPr>
          <c:invertIfNegative val="0"/>
          <c:cat>
            <c:strRef>
              <c:f>Hoja4!$D$4:$D$6</c:f>
              <c:strCache>
                <c:ptCount val="3"/>
                <c:pt idx="0">
                  <c:v>PRIMERO</c:v>
                </c:pt>
                <c:pt idx="1">
                  <c:v>SEGUNDO</c:v>
                </c:pt>
                <c:pt idx="2">
                  <c:v>TERCERO</c:v>
                </c:pt>
              </c:strCache>
            </c:strRef>
          </c:cat>
          <c:val>
            <c:numRef>
              <c:f>Hoja4!$E$4:$E$6</c:f>
              <c:numCache>
                <c:formatCode>General</c:formatCode>
                <c:ptCount val="3"/>
                <c:pt idx="0">
                  <c:v>0.21</c:v>
                </c:pt>
                <c:pt idx="1">
                  <c:v>0.24</c:v>
                </c:pt>
                <c:pt idx="2">
                  <c:v>0.26</c:v>
                </c:pt>
              </c:numCache>
            </c:numRef>
          </c:val>
          <c:extLst>
            <c:ext xmlns:c16="http://schemas.microsoft.com/office/drawing/2014/chart" uri="{C3380CC4-5D6E-409C-BE32-E72D297353CC}">
              <c16:uniqueId val="{00000000-4A33-4BFD-BC21-35729FE3487F}"/>
            </c:ext>
          </c:extLst>
        </c:ser>
        <c:dLbls>
          <c:showLegendKey val="0"/>
          <c:showVal val="0"/>
          <c:showCatName val="0"/>
          <c:showSerName val="0"/>
          <c:showPercent val="0"/>
          <c:showBubbleSize val="0"/>
        </c:dLbls>
        <c:gapWidth val="219"/>
        <c:overlap val="-27"/>
        <c:axId val="818705951"/>
        <c:axId val="330500015"/>
      </c:barChart>
      <c:catAx>
        <c:axId val="81870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mbria Math" panose="02040503050406030204" pitchFamily="18" charset="0"/>
                <a:ea typeface="Cambria Math" panose="02040503050406030204" pitchFamily="18" charset="0"/>
                <a:cs typeface="+mn-cs"/>
              </a:defRPr>
            </a:pPr>
            <a:endParaRPr lang="es-EC"/>
          </a:p>
        </c:txPr>
        <c:crossAx val="330500015"/>
        <c:crosses val="autoZero"/>
        <c:auto val="1"/>
        <c:lblAlgn val="ctr"/>
        <c:lblOffset val="100"/>
        <c:noMultiLvlLbl val="0"/>
      </c:catAx>
      <c:valAx>
        <c:axId val="33050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mbria Math" panose="02040503050406030204" pitchFamily="18" charset="0"/>
                <a:ea typeface="Cambria Math" panose="02040503050406030204" pitchFamily="18" charset="0"/>
                <a:cs typeface="+mn-cs"/>
              </a:defRPr>
            </a:pPr>
            <a:endParaRPr lang="es-EC"/>
          </a:p>
        </c:txPr>
        <c:crossAx val="818705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solidFill>
        <a:schemeClr val="tx1">
          <a:lumMod val="15000"/>
          <a:lumOff val="85000"/>
        </a:schemeClr>
      </a:solidFill>
      <a:round/>
    </a:ln>
    <a:effectLst/>
  </c:spPr>
  <c:txPr>
    <a:bodyPr/>
    <a:lstStyle/>
    <a:p>
      <a:pPr>
        <a:defRPr>
          <a:solidFill>
            <a:schemeClr val="tx1"/>
          </a:solidFill>
          <a:latin typeface="Cambria Math" panose="02040503050406030204" pitchFamily="18" charset="0"/>
          <a:ea typeface="Cambria Math" panose="020405030504060302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4.jpeg"/></Relationships>
</file>

<file path=ppt/diagrams/_rels/data2.xml.rels><?xml version="1.0" encoding="UTF-8" standalone="yes"?>
<Relationships xmlns="http://schemas.openxmlformats.org/package/2006/relationships"><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1" Type="http://schemas.openxmlformats.org/officeDocument/2006/relationships/image" Target="../media/image37.jpeg"/></Relationships>
</file>

<file path=ppt/diagrams/_rels/data7.xml.rels><?xml version="1.0" encoding="UTF-8" standalone="yes"?>
<Relationships xmlns="http://schemas.openxmlformats.org/package/2006/relationships"><Relationship Id="rId1" Type="http://schemas.openxmlformats.org/officeDocument/2006/relationships/image" Target="../media/image72.png"/></Relationships>
</file>

<file path=ppt/diagrams/_rels/data8.xml.rels><?xml version="1.0" encoding="UTF-8" standalone="yes"?>
<Relationships xmlns="http://schemas.openxmlformats.org/package/2006/relationships"><Relationship Id="rId1" Type="http://schemas.openxmlformats.org/officeDocument/2006/relationships/image" Target="../media/image7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7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7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5C6CA10D-D932-4CC7-A36B-CAC3DCD42E58}">
      <dgm:prSet phldrT="[Texto]" custT="1"/>
      <dgm:spPr>
        <a:blipFill rotWithShape="0">
          <a:blip xmlns:r="http://schemas.openxmlformats.org/officeDocument/2006/relationships" r:embed="rId1"/>
          <a:tile tx="0" ty="0" sx="100000" sy="100000" flip="none" algn="tl"/>
        </a:blipFill>
      </dgm:spPr>
      <dgm:t>
        <a:bodyPr/>
        <a:lstStyle/>
        <a:p>
          <a:r>
            <a:rPr lang="es-ES" sz="2400" b="1" dirty="0">
              <a:solidFill>
                <a:schemeClr val="bg1"/>
              </a:solidFill>
              <a:latin typeface="Cambria Math" panose="02040503050406030204" pitchFamily="18" charset="0"/>
              <a:ea typeface="Cambria Math" panose="02040503050406030204" pitchFamily="18" charset="0"/>
            </a:rPr>
            <a:t>BIOFÍSICO</a:t>
          </a:r>
          <a:endParaRPr lang="es-EC" sz="2400" b="1" dirty="0">
            <a:solidFill>
              <a:schemeClr val="bg1"/>
            </a:solidFill>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40B67533-E6C7-4644-AD52-DACA247BEE1E}">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Atractivos Turísticos</a:t>
          </a:r>
          <a:endParaRPr lang="es-EC" sz="1000" dirty="0">
            <a:latin typeface="Cambria Math" panose="02040503050406030204" pitchFamily="18" charset="0"/>
            <a:ea typeface="Cambria Math" panose="02040503050406030204" pitchFamily="18" charset="0"/>
          </a:endParaRPr>
        </a:p>
      </dgm:t>
    </dgm:pt>
    <dgm:pt modelId="{CA13381C-A637-48EF-8491-E5BAB70BFCB0}" type="par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ECF31B17-BE53-4634-9B0B-E04E48573150}" type="sib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729545EB-D44A-4ABA-A4D3-0BEEE215CB47}">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 Bosques Protectores</a:t>
          </a:r>
          <a:endParaRPr lang="es-EC" sz="1200" dirty="0">
            <a:latin typeface="Cambria Math" panose="02040503050406030204" pitchFamily="18" charset="0"/>
            <a:ea typeface="Cambria Math" panose="02040503050406030204" pitchFamily="18" charset="0"/>
          </a:endParaRPr>
        </a:p>
      </dgm:t>
    </dgm:pt>
    <dgm:pt modelId="{E4ACBCD3-C97D-4A65-AC98-1FE4B23F1009}" type="par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2CED59E0-7798-4511-9AE7-B859E2C5BC23}" type="sib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11022CAC-446D-4042-A4FB-56AACBD4E36A}">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 Peligrosidad por Lavas</a:t>
          </a:r>
          <a:endParaRPr lang="es-EC" sz="1200" dirty="0">
            <a:latin typeface="Cambria Math" panose="02040503050406030204" pitchFamily="18" charset="0"/>
            <a:ea typeface="Cambria Math" panose="02040503050406030204" pitchFamily="18" charset="0"/>
          </a:endParaRPr>
        </a:p>
      </dgm:t>
    </dgm:pt>
    <dgm:pt modelId="{28329889-D2E7-40AE-84FB-8903D429AFD2}" type="parTrans" cxnId="{34E231C6-3384-44DF-B236-14113EFE6176}">
      <dgm:prSet/>
      <dgm:spPr/>
      <dgm:t>
        <a:bodyPr/>
        <a:lstStyle/>
        <a:p>
          <a:endParaRPr lang="es-EC" sz="1800">
            <a:latin typeface="Cambria Math" panose="02040503050406030204" pitchFamily="18" charset="0"/>
            <a:ea typeface="Cambria Math" panose="02040503050406030204" pitchFamily="18" charset="0"/>
          </a:endParaRPr>
        </a:p>
      </dgm:t>
    </dgm:pt>
    <dgm:pt modelId="{D1D44E44-42BF-435C-B043-25BA4E17A8B8}" type="sibTrans" cxnId="{34E231C6-3384-44DF-B236-14113EFE6176}">
      <dgm:prSet/>
      <dgm:spPr/>
      <dgm:t>
        <a:bodyPr/>
        <a:lstStyle/>
        <a:p>
          <a:endParaRPr lang="es-EC" sz="1800">
            <a:latin typeface="Cambria Math" panose="02040503050406030204" pitchFamily="18" charset="0"/>
            <a:ea typeface="Cambria Math" panose="02040503050406030204" pitchFamily="18" charset="0"/>
          </a:endParaRPr>
        </a:p>
      </dgm:t>
    </dgm:pt>
    <dgm:pt modelId="{E13FB59E-30F9-4CF0-B6DC-BF555AA1B7B0}">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 Peligrosidad por Lahares</a:t>
          </a:r>
          <a:endParaRPr lang="es-EC" sz="1200" dirty="0">
            <a:latin typeface="Cambria Math" panose="02040503050406030204" pitchFamily="18" charset="0"/>
            <a:ea typeface="Cambria Math" panose="02040503050406030204" pitchFamily="18" charset="0"/>
          </a:endParaRPr>
        </a:p>
      </dgm:t>
    </dgm:pt>
    <dgm:pt modelId="{178A1AC2-3754-49B6-B185-5AF66E43CA23}" type="parTrans" cxnId="{64A855FB-CE6D-48EE-AAC0-278E3A06013A}">
      <dgm:prSet/>
      <dgm:spPr/>
      <dgm:t>
        <a:bodyPr/>
        <a:lstStyle/>
        <a:p>
          <a:endParaRPr lang="es-EC" sz="1800">
            <a:latin typeface="Cambria Math" panose="02040503050406030204" pitchFamily="18" charset="0"/>
            <a:ea typeface="Cambria Math" panose="02040503050406030204" pitchFamily="18" charset="0"/>
          </a:endParaRPr>
        </a:p>
      </dgm:t>
    </dgm:pt>
    <dgm:pt modelId="{9B87A620-EDE5-469C-B7F6-D277428E2BC2}" type="sibTrans" cxnId="{64A855FB-CE6D-48EE-AAC0-278E3A06013A}">
      <dgm:prSet/>
      <dgm:spPr/>
      <dgm:t>
        <a:bodyPr/>
        <a:lstStyle/>
        <a:p>
          <a:endParaRPr lang="es-EC" sz="1800">
            <a:latin typeface="Cambria Math" panose="02040503050406030204" pitchFamily="18" charset="0"/>
            <a:ea typeface="Cambria Math" panose="02040503050406030204" pitchFamily="18" charset="0"/>
          </a:endParaRPr>
        </a:p>
      </dgm:t>
    </dgm:pt>
    <dgm:pt modelId="{F220C068-73AD-41D4-AA8E-61AE195D98F5}">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 Peligrosidad por Caída de Ceniza</a:t>
          </a:r>
          <a:endParaRPr lang="es-EC" sz="1200" dirty="0">
            <a:latin typeface="Cambria Math" panose="02040503050406030204" pitchFamily="18" charset="0"/>
            <a:ea typeface="Cambria Math" panose="02040503050406030204" pitchFamily="18" charset="0"/>
          </a:endParaRPr>
        </a:p>
      </dgm:t>
    </dgm:pt>
    <dgm:pt modelId="{9BD6EFF8-16FD-4AE4-B273-A685D1EAAC72}" type="parTrans" cxnId="{04373B9B-C06D-4C58-8073-8AC931168EEC}">
      <dgm:prSet/>
      <dgm:spPr/>
      <dgm:t>
        <a:bodyPr/>
        <a:lstStyle/>
        <a:p>
          <a:endParaRPr lang="es-EC" sz="1800">
            <a:latin typeface="Cambria Math" panose="02040503050406030204" pitchFamily="18" charset="0"/>
            <a:ea typeface="Cambria Math" panose="02040503050406030204" pitchFamily="18" charset="0"/>
          </a:endParaRPr>
        </a:p>
      </dgm:t>
    </dgm:pt>
    <dgm:pt modelId="{263A436B-8B67-4E7F-B401-45DFD357050B}" type="sibTrans" cxnId="{04373B9B-C06D-4C58-8073-8AC931168EEC}">
      <dgm:prSet/>
      <dgm:spPr/>
      <dgm:t>
        <a:bodyPr/>
        <a:lstStyle/>
        <a:p>
          <a:endParaRPr lang="es-EC" sz="1800">
            <a:latin typeface="Cambria Math" panose="02040503050406030204" pitchFamily="18" charset="0"/>
            <a:ea typeface="Cambria Math" panose="02040503050406030204" pitchFamily="18" charset="0"/>
          </a:endParaRPr>
        </a:p>
      </dgm:t>
    </dgm:pt>
    <dgm:pt modelId="{8C4B00D8-75F0-4788-AD3E-CEACC2013AFE}">
      <dgm:prSet phldrT="[Texto]" custT="1"/>
      <dgm:spPr>
        <a:solidFill>
          <a:srgbClr val="77E9B5">
            <a:alpha val="89804"/>
          </a:srgbClr>
        </a:solidFill>
      </dgm:spPr>
      <dgm:t>
        <a:bodyPr/>
        <a:lstStyle/>
        <a:p>
          <a:r>
            <a:rPr lang="es-ES" sz="1200" dirty="0">
              <a:latin typeface="Cambria Math" panose="02040503050406030204" pitchFamily="18" charset="0"/>
              <a:ea typeface="Cambria Math" panose="02040503050406030204" pitchFamily="18" charset="0"/>
            </a:rPr>
            <a:t> Ríos</a:t>
          </a:r>
          <a:endParaRPr lang="es-EC" sz="1200" dirty="0">
            <a:latin typeface="Cambria Math" panose="02040503050406030204" pitchFamily="18" charset="0"/>
            <a:ea typeface="Cambria Math" panose="02040503050406030204" pitchFamily="18" charset="0"/>
          </a:endParaRPr>
        </a:p>
      </dgm:t>
    </dgm:pt>
    <dgm:pt modelId="{2103A0F9-2A3A-4BC9-95BE-DC1A4B7342BE}" type="parTrans" cxnId="{908CFEA3-C235-4F8E-ABC2-16C54446A4B5}">
      <dgm:prSet/>
      <dgm:spPr/>
      <dgm:t>
        <a:bodyPr/>
        <a:lstStyle/>
        <a:p>
          <a:endParaRPr lang="es-EC" sz="1800">
            <a:latin typeface="Cambria Math" panose="02040503050406030204" pitchFamily="18" charset="0"/>
            <a:ea typeface="Cambria Math" panose="02040503050406030204" pitchFamily="18" charset="0"/>
          </a:endParaRPr>
        </a:p>
      </dgm:t>
    </dgm:pt>
    <dgm:pt modelId="{0707056E-196F-468D-9ADE-3AE90B581AA8}" type="sibTrans" cxnId="{908CFEA3-C235-4F8E-ABC2-16C54446A4B5}">
      <dgm:prSet/>
      <dgm:spPr/>
      <dgm:t>
        <a:bodyPr/>
        <a:lstStyle/>
        <a:p>
          <a:endParaRPr lang="es-EC" sz="1800">
            <a:latin typeface="Cambria Math" panose="02040503050406030204" pitchFamily="18" charset="0"/>
            <a:ea typeface="Cambria Math" panose="02040503050406030204" pitchFamily="18" charset="0"/>
          </a:endParaRPr>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dgm:presLayoutVars>
          <dgm:bulletEnabled val="1"/>
        </dgm:presLayoutVars>
      </dgm:prSet>
      <dgm:spPr/>
    </dgm:pt>
    <dgm:pt modelId="{63AC6012-9C9A-4409-B5F7-020003D0D433}" type="pres">
      <dgm:prSet presAssocID="{5C6CA10D-D932-4CC7-A36B-CAC3DCD42E58}" presName="childShp" presStyleLbl="bgAccFollowNode1" presStyleIdx="0" presStyleCnt="1" custScaleX="76304" custScaleY="83525">
        <dgm:presLayoutVars>
          <dgm:bulletEnabled val="1"/>
        </dgm:presLayoutVars>
      </dgm:prSet>
      <dgm:spPr/>
    </dgm:pt>
  </dgm:ptLst>
  <dgm:cxnLst>
    <dgm:cxn modelId="{E8D1A003-6395-407E-8E2F-CFA0B1DF8E5C}" type="presOf" srcId="{F220C068-73AD-41D4-AA8E-61AE195D98F5}" destId="{63AC6012-9C9A-4409-B5F7-020003D0D433}" srcOrd="0" destOrd="4" presId="urn:microsoft.com/office/officeart/2005/8/layout/vList6"/>
    <dgm:cxn modelId="{94775804-62F2-4A39-99D5-96689610F85E}" type="presOf" srcId="{40B67533-E6C7-4644-AD52-DACA247BEE1E}" destId="{63AC6012-9C9A-4409-B5F7-020003D0D433}" srcOrd="0" destOrd="0" presId="urn:microsoft.com/office/officeart/2005/8/layout/vList6"/>
    <dgm:cxn modelId="{7D41EB1B-249C-4921-9015-5C8E858AA9E9}" type="presOf" srcId="{E13FB59E-30F9-4CF0-B6DC-BF555AA1B7B0}" destId="{63AC6012-9C9A-4409-B5F7-020003D0D433}" srcOrd="0" destOrd="3" presId="urn:microsoft.com/office/officeart/2005/8/layout/vList6"/>
    <dgm:cxn modelId="{36CF143A-8097-4A3C-A948-180E63A301E3}" type="presOf" srcId="{D662E910-3316-4120-BC31-B9380CE6C7E7}" destId="{9F53E4DB-DBEA-4D49-AE19-53351730EA3A}" srcOrd="0" destOrd="0" presId="urn:microsoft.com/office/officeart/2005/8/layout/vList6"/>
    <dgm:cxn modelId="{80482A63-D6D4-4596-B7EA-D5B9BF041D6B}" srcId="{D662E910-3316-4120-BC31-B9380CE6C7E7}" destId="{5C6CA10D-D932-4CC7-A36B-CAC3DCD42E58}" srcOrd="0" destOrd="0" parTransId="{9F633B1F-4CBF-4B8C-ACA8-76B4E05FF904}" sibTransId="{9DE4C3A2-08D7-4B8D-8AA1-39768F15C20E}"/>
    <dgm:cxn modelId="{6CFD3359-FCC7-480C-A9C5-9302ABA5082A}" type="presOf" srcId="{8C4B00D8-75F0-4788-AD3E-CEACC2013AFE}" destId="{63AC6012-9C9A-4409-B5F7-020003D0D433}" srcOrd="0" destOrd="5" presId="urn:microsoft.com/office/officeart/2005/8/layout/vList6"/>
    <dgm:cxn modelId="{2FDBEF86-76DC-4498-B7E0-DC97788C0592}" srcId="{5C6CA10D-D932-4CC7-A36B-CAC3DCD42E58}" destId="{40B67533-E6C7-4644-AD52-DACA247BEE1E}" srcOrd="0" destOrd="0" parTransId="{CA13381C-A637-48EF-8491-E5BAB70BFCB0}" sibTransId="{ECF31B17-BE53-4634-9B0B-E04E48573150}"/>
    <dgm:cxn modelId="{F85AE28C-3EF6-46C4-8271-630953294485}" type="presOf" srcId="{11022CAC-446D-4042-A4FB-56AACBD4E36A}" destId="{63AC6012-9C9A-4409-B5F7-020003D0D433}" srcOrd="0" destOrd="2" presId="urn:microsoft.com/office/officeart/2005/8/layout/vList6"/>
    <dgm:cxn modelId="{04373B9B-C06D-4C58-8073-8AC931168EEC}" srcId="{5C6CA10D-D932-4CC7-A36B-CAC3DCD42E58}" destId="{F220C068-73AD-41D4-AA8E-61AE195D98F5}" srcOrd="4" destOrd="0" parTransId="{9BD6EFF8-16FD-4AE4-B273-A685D1EAAC72}" sibTransId="{263A436B-8B67-4E7F-B401-45DFD357050B}"/>
    <dgm:cxn modelId="{908CFEA3-C235-4F8E-ABC2-16C54446A4B5}" srcId="{5C6CA10D-D932-4CC7-A36B-CAC3DCD42E58}" destId="{8C4B00D8-75F0-4788-AD3E-CEACC2013AFE}" srcOrd="5" destOrd="0" parTransId="{2103A0F9-2A3A-4BC9-95BE-DC1A4B7342BE}" sibTransId="{0707056E-196F-468D-9ADE-3AE90B581AA8}"/>
    <dgm:cxn modelId="{F62CA4BD-83D2-42FD-9428-30C063ABD448}" type="presOf" srcId="{729545EB-D44A-4ABA-A4D3-0BEEE215CB47}" destId="{63AC6012-9C9A-4409-B5F7-020003D0D433}" srcOrd="0" destOrd="1" presId="urn:microsoft.com/office/officeart/2005/8/layout/vList6"/>
    <dgm:cxn modelId="{34E231C6-3384-44DF-B236-14113EFE6176}" srcId="{5C6CA10D-D932-4CC7-A36B-CAC3DCD42E58}" destId="{11022CAC-446D-4042-A4FB-56AACBD4E36A}" srcOrd="2" destOrd="0" parTransId="{28329889-D2E7-40AE-84FB-8903D429AFD2}" sibTransId="{D1D44E44-42BF-435C-B043-25BA4E17A8B8}"/>
    <dgm:cxn modelId="{FFD77ED7-2289-40FA-86D0-9FF7F2F7B3DC}" srcId="{5C6CA10D-D932-4CC7-A36B-CAC3DCD42E58}" destId="{729545EB-D44A-4ABA-A4D3-0BEEE215CB47}" srcOrd="1" destOrd="0" parTransId="{E4ACBCD3-C97D-4A65-AC98-1FE4B23F1009}" sibTransId="{2CED59E0-7798-4511-9AE7-B859E2C5BC23}"/>
    <dgm:cxn modelId="{A8609BE2-68AE-4AFD-9D98-A1863BE6AE94}" type="presOf" srcId="{5C6CA10D-D932-4CC7-A36B-CAC3DCD42E58}" destId="{6EC8979F-3D28-4503-B298-78306AF0F63F}" srcOrd="0" destOrd="0" presId="urn:microsoft.com/office/officeart/2005/8/layout/vList6"/>
    <dgm:cxn modelId="{64A855FB-CE6D-48EE-AAC0-278E3A06013A}" srcId="{5C6CA10D-D932-4CC7-A36B-CAC3DCD42E58}" destId="{E13FB59E-30F9-4CF0-B6DC-BF555AA1B7B0}" srcOrd="3" destOrd="0" parTransId="{178A1AC2-3754-49B6-B185-5AF66E43CA23}" sibTransId="{9B87A620-EDE5-469C-B7F6-D277428E2BC2}"/>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5C6CA10D-D932-4CC7-A36B-CAC3DCD42E58}">
      <dgm:prSet phldrT="[Texto]" custT="1"/>
      <dgm:spPr>
        <a:blipFill rotWithShape="0">
          <a:blip xmlns:r="http://schemas.openxmlformats.org/officeDocument/2006/relationships" r:embed="rId1"/>
          <a:tile tx="0" ty="0" sx="100000" sy="100000" flip="none" algn="tl"/>
        </a:blipFill>
        <a:ln>
          <a:solidFill>
            <a:schemeClr val="bg1">
              <a:lumMod val="85000"/>
            </a:schemeClr>
          </a:solidFill>
        </a:ln>
      </dgm:spPr>
      <dgm:t>
        <a:bodyPr/>
        <a:lstStyle/>
        <a:p>
          <a:r>
            <a:rPr lang="es-ES" sz="2400" b="1" dirty="0">
              <a:solidFill>
                <a:schemeClr val="tx1"/>
              </a:solidFill>
              <a:latin typeface="Cambria Math" panose="02040503050406030204" pitchFamily="18" charset="0"/>
              <a:ea typeface="Cambria Math" panose="02040503050406030204" pitchFamily="18" charset="0"/>
            </a:rPr>
            <a:t>SOCIOCULTURAL</a:t>
          </a:r>
          <a:endParaRPr lang="es-EC" sz="2400" b="1" dirty="0">
            <a:solidFill>
              <a:schemeClr val="tx1"/>
            </a:solidFill>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40B67533-E6C7-4644-AD52-DACA247BEE1E}">
      <dgm:prSet phldrT="[Texto]" custT="1"/>
      <dgm:spPr>
        <a:solidFill>
          <a:schemeClr val="bg1">
            <a:lumMod val="85000"/>
            <a:alpha val="90000"/>
          </a:schemeClr>
        </a:solidFill>
        <a:ln>
          <a:solidFill>
            <a:schemeClr val="bg1">
              <a:lumMod val="75000"/>
              <a:alpha val="90000"/>
            </a:schemeClr>
          </a:solidFill>
        </a:ln>
      </dgm:spPr>
      <dgm:t>
        <a:bodyPr/>
        <a:lstStyle/>
        <a:p>
          <a:pPr algn="l"/>
          <a:r>
            <a:rPr lang="es-ES" sz="1100" dirty="0">
              <a:latin typeface="Cambria Math" panose="02040503050406030204" pitchFamily="18" charset="0"/>
              <a:ea typeface="Cambria Math" panose="02040503050406030204" pitchFamily="18" charset="0"/>
            </a:rPr>
            <a:t>  </a:t>
          </a:r>
          <a:r>
            <a:rPr lang="es-ES" sz="1200" dirty="0">
              <a:latin typeface="Cambria Math" panose="02040503050406030204" pitchFamily="18" charset="0"/>
              <a:ea typeface="Cambria Math" panose="02040503050406030204" pitchFamily="18" charset="0"/>
            </a:rPr>
            <a:t>Entidades de Salud</a:t>
          </a:r>
          <a:endParaRPr lang="es-EC" sz="1200" dirty="0">
            <a:latin typeface="Cambria Math" panose="02040503050406030204" pitchFamily="18" charset="0"/>
            <a:ea typeface="Cambria Math" panose="02040503050406030204" pitchFamily="18" charset="0"/>
          </a:endParaRPr>
        </a:p>
      </dgm:t>
    </dgm:pt>
    <dgm:pt modelId="{CA13381C-A637-48EF-8491-E5BAB70BFCB0}" type="par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ECF31B17-BE53-4634-9B0B-E04E48573150}" type="sib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D995B4D6-8EF5-4E5B-860C-3D35FB23E349}">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Centros Educativos</a:t>
          </a:r>
          <a:endParaRPr lang="es-EC" sz="1200" dirty="0">
            <a:latin typeface="Cambria Math" panose="02040503050406030204" pitchFamily="18" charset="0"/>
            <a:ea typeface="Cambria Math" panose="02040503050406030204" pitchFamily="18" charset="0"/>
          </a:endParaRPr>
        </a:p>
      </dgm:t>
    </dgm:pt>
    <dgm:pt modelId="{B4747B50-AF36-47B3-B91B-DE45F0E7AE3B}" type="parTrans" cxnId="{0D2A1674-C596-4F17-BC34-5220AEFC3382}">
      <dgm:prSet/>
      <dgm:spPr/>
      <dgm:t>
        <a:bodyPr/>
        <a:lstStyle/>
        <a:p>
          <a:endParaRPr lang="es-EC"/>
        </a:p>
      </dgm:t>
    </dgm:pt>
    <dgm:pt modelId="{6CE17D4C-4427-4F31-A13F-EE917EFED920}" type="sibTrans" cxnId="{0D2A1674-C596-4F17-BC34-5220AEFC3382}">
      <dgm:prSet/>
      <dgm:spPr/>
      <dgm:t>
        <a:bodyPr/>
        <a:lstStyle/>
        <a:p>
          <a:endParaRPr lang="es-EC"/>
        </a:p>
      </dgm:t>
    </dgm:pt>
    <dgm:pt modelId="{A41D883F-8AFA-4897-9CAA-E2595B2682CF}">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Coliseos</a:t>
          </a:r>
          <a:endParaRPr lang="es-EC" sz="1200" dirty="0">
            <a:latin typeface="Cambria Math" panose="02040503050406030204" pitchFamily="18" charset="0"/>
            <a:ea typeface="Cambria Math" panose="02040503050406030204" pitchFamily="18" charset="0"/>
          </a:endParaRPr>
        </a:p>
      </dgm:t>
    </dgm:pt>
    <dgm:pt modelId="{0C11EC80-9229-4041-AC52-68898D8C798E}" type="parTrans" cxnId="{E739C344-9C22-4B06-9951-3CC0EC8F122D}">
      <dgm:prSet/>
      <dgm:spPr/>
      <dgm:t>
        <a:bodyPr/>
        <a:lstStyle/>
        <a:p>
          <a:endParaRPr lang="es-EC"/>
        </a:p>
      </dgm:t>
    </dgm:pt>
    <dgm:pt modelId="{CF2995AD-05BB-4B1F-893C-04C8E12707D8}" type="sibTrans" cxnId="{E739C344-9C22-4B06-9951-3CC0EC8F122D}">
      <dgm:prSet/>
      <dgm:spPr/>
      <dgm:t>
        <a:bodyPr/>
        <a:lstStyle/>
        <a:p>
          <a:endParaRPr lang="es-EC"/>
        </a:p>
      </dgm:t>
    </dgm:pt>
    <dgm:pt modelId="{D74A575B-65D6-4C83-AC6F-AE03FE9D569B}">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Iglesias</a:t>
          </a:r>
          <a:endParaRPr lang="es-EC" sz="1200" dirty="0">
            <a:latin typeface="Cambria Math" panose="02040503050406030204" pitchFamily="18" charset="0"/>
            <a:ea typeface="Cambria Math" panose="02040503050406030204" pitchFamily="18" charset="0"/>
          </a:endParaRPr>
        </a:p>
      </dgm:t>
    </dgm:pt>
    <dgm:pt modelId="{87F0CF7F-1E8D-4184-BE90-60C6B13217B8}" type="parTrans" cxnId="{F906D1EA-B2DE-4379-B1F3-76E6DF51FF47}">
      <dgm:prSet/>
      <dgm:spPr/>
      <dgm:t>
        <a:bodyPr/>
        <a:lstStyle/>
        <a:p>
          <a:endParaRPr lang="es-EC"/>
        </a:p>
      </dgm:t>
    </dgm:pt>
    <dgm:pt modelId="{FA5A2C58-DF58-4754-86FB-1FA2CD019B54}" type="sibTrans" cxnId="{F906D1EA-B2DE-4379-B1F3-76E6DF51FF47}">
      <dgm:prSet/>
      <dgm:spPr/>
      <dgm:t>
        <a:bodyPr/>
        <a:lstStyle/>
        <a:p>
          <a:endParaRPr lang="es-EC"/>
        </a:p>
      </dgm:t>
    </dgm:pt>
    <dgm:pt modelId="{6A6CC47D-6D05-432E-943A-AB7A9550731D}">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Cementerios</a:t>
          </a:r>
          <a:endParaRPr lang="es-EC" sz="1200" dirty="0">
            <a:latin typeface="Cambria Math" panose="02040503050406030204" pitchFamily="18" charset="0"/>
            <a:ea typeface="Cambria Math" panose="02040503050406030204" pitchFamily="18" charset="0"/>
          </a:endParaRPr>
        </a:p>
      </dgm:t>
    </dgm:pt>
    <dgm:pt modelId="{75041130-3D66-4B1C-91A1-13AF6BC40AFC}" type="parTrans" cxnId="{51331789-83E0-493F-BCEE-FF2377D199E4}">
      <dgm:prSet/>
      <dgm:spPr/>
      <dgm:t>
        <a:bodyPr/>
        <a:lstStyle/>
        <a:p>
          <a:endParaRPr lang="es-EC"/>
        </a:p>
      </dgm:t>
    </dgm:pt>
    <dgm:pt modelId="{9CEA29D3-32C0-406E-90F7-6893AF5415BE}" type="sibTrans" cxnId="{51331789-83E0-493F-BCEE-FF2377D199E4}">
      <dgm:prSet/>
      <dgm:spPr/>
      <dgm:t>
        <a:bodyPr/>
        <a:lstStyle/>
        <a:p>
          <a:endParaRPr lang="es-EC"/>
        </a:p>
      </dgm:t>
    </dgm:pt>
    <dgm:pt modelId="{D4217976-402E-4819-B9B5-CA23D9A1AFD2}">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Monumentos</a:t>
          </a:r>
          <a:endParaRPr lang="es-EC" sz="1200" dirty="0">
            <a:latin typeface="Cambria Math" panose="02040503050406030204" pitchFamily="18" charset="0"/>
            <a:ea typeface="Cambria Math" panose="02040503050406030204" pitchFamily="18" charset="0"/>
          </a:endParaRPr>
        </a:p>
      </dgm:t>
    </dgm:pt>
    <dgm:pt modelId="{6B7EC502-4F14-408E-BD35-FD261666B447}" type="parTrans" cxnId="{D8E93239-9DBD-465B-92BB-FF59A77D5FBE}">
      <dgm:prSet/>
      <dgm:spPr/>
      <dgm:t>
        <a:bodyPr/>
        <a:lstStyle/>
        <a:p>
          <a:endParaRPr lang="es-EC"/>
        </a:p>
      </dgm:t>
    </dgm:pt>
    <dgm:pt modelId="{9BE18106-DD61-4AF9-BD1C-51745E079CDE}" type="sibTrans" cxnId="{D8E93239-9DBD-465B-92BB-FF59A77D5FBE}">
      <dgm:prSet/>
      <dgm:spPr/>
      <dgm:t>
        <a:bodyPr/>
        <a:lstStyle/>
        <a:p>
          <a:endParaRPr lang="es-EC"/>
        </a:p>
      </dgm:t>
    </dgm:pt>
    <dgm:pt modelId="{0AE8EDFB-F3FF-4DA7-B742-4905BEA97BD4}">
      <dgm:prSet phldrT="[Texto]" custT="1"/>
      <dgm:spPr>
        <a:solidFill>
          <a:schemeClr val="bg1">
            <a:lumMod val="85000"/>
            <a:alpha val="90000"/>
          </a:schemeClr>
        </a:solidFill>
        <a:ln>
          <a:solidFill>
            <a:schemeClr val="bg1">
              <a:lumMod val="75000"/>
              <a:alpha val="90000"/>
            </a:schemeClr>
          </a:solidFill>
        </a:ln>
      </dgm:spPr>
      <dgm:t>
        <a:bodyPr/>
        <a:lstStyle/>
        <a:p>
          <a:pPr algn="l"/>
          <a:r>
            <a:rPr lang="es-ES" sz="1200" dirty="0">
              <a:latin typeface="Cambria Math" panose="02040503050406030204" pitchFamily="18" charset="0"/>
              <a:ea typeface="Cambria Math" panose="02040503050406030204" pitchFamily="18" charset="0"/>
            </a:rPr>
            <a:t> Hospedaje</a:t>
          </a:r>
          <a:endParaRPr lang="es-EC" sz="1200" dirty="0">
            <a:latin typeface="Cambria Math" panose="02040503050406030204" pitchFamily="18" charset="0"/>
            <a:ea typeface="Cambria Math" panose="02040503050406030204" pitchFamily="18" charset="0"/>
          </a:endParaRPr>
        </a:p>
      </dgm:t>
    </dgm:pt>
    <dgm:pt modelId="{BA7B56D6-0DAD-4EB1-8287-47A91380306D}" type="parTrans" cxnId="{89982D8B-C5F6-4522-B721-3317E3B1FA4C}">
      <dgm:prSet/>
      <dgm:spPr/>
      <dgm:t>
        <a:bodyPr/>
        <a:lstStyle/>
        <a:p>
          <a:endParaRPr lang="es-EC"/>
        </a:p>
      </dgm:t>
    </dgm:pt>
    <dgm:pt modelId="{52BD42A4-7917-40E6-A68B-4A6CE915D01F}" type="sibTrans" cxnId="{89982D8B-C5F6-4522-B721-3317E3B1FA4C}">
      <dgm:prSet/>
      <dgm:spPr/>
      <dgm:t>
        <a:bodyPr/>
        <a:lstStyle/>
        <a:p>
          <a:endParaRPr lang="es-EC"/>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custScaleX="135278" custLinFactX="34047" custLinFactY="-57295" custLinFactNeighborX="100000" custLinFactNeighborY="-100000">
        <dgm:presLayoutVars>
          <dgm:bulletEnabled val="1"/>
        </dgm:presLayoutVars>
      </dgm:prSet>
      <dgm:spPr/>
    </dgm:pt>
    <dgm:pt modelId="{63AC6012-9C9A-4409-B5F7-020003D0D433}" type="pres">
      <dgm:prSet presAssocID="{5C6CA10D-D932-4CC7-A36B-CAC3DCD42E58}" presName="childShp" presStyleLbl="bgAccFollowNode1" presStyleIdx="0" presStyleCnt="1" custFlipHor="1" custScaleX="70753" custScaleY="95546" custLinFactX="-20772" custLinFactNeighborX="-100000" custLinFactNeighborY="-8238">
        <dgm:presLayoutVars>
          <dgm:bulletEnabled val="1"/>
        </dgm:presLayoutVars>
      </dgm:prSet>
      <dgm:spPr/>
    </dgm:pt>
  </dgm:ptLst>
  <dgm:cxnLst>
    <dgm:cxn modelId="{94775804-62F2-4A39-99D5-96689610F85E}" type="presOf" srcId="{40B67533-E6C7-4644-AD52-DACA247BEE1E}" destId="{63AC6012-9C9A-4409-B5F7-020003D0D433}" srcOrd="0" destOrd="0" presId="urn:microsoft.com/office/officeart/2005/8/layout/vList6"/>
    <dgm:cxn modelId="{34CFDD1F-CA1D-474A-82E2-DEE7E4F016BD}" type="presOf" srcId="{D74A575B-65D6-4C83-AC6F-AE03FE9D569B}" destId="{63AC6012-9C9A-4409-B5F7-020003D0D433}" srcOrd="0" destOrd="3" presId="urn:microsoft.com/office/officeart/2005/8/layout/vList6"/>
    <dgm:cxn modelId="{B89EB023-2376-43D9-B5C5-1BEF324B03B3}" type="presOf" srcId="{D995B4D6-8EF5-4E5B-860C-3D35FB23E349}" destId="{63AC6012-9C9A-4409-B5F7-020003D0D433}" srcOrd="0" destOrd="1" presId="urn:microsoft.com/office/officeart/2005/8/layout/vList6"/>
    <dgm:cxn modelId="{D8E93239-9DBD-465B-92BB-FF59A77D5FBE}" srcId="{5C6CA10D-D932-4CC7-A36B-CAC3DCD42E58}" destId="{D4217976-402E-4819-B9B5-CA23D9A1AFD2}" srcOrd="5" destOrd="0" parTransId="{6B7EC502-4F14-408E-BD35-FD261666B447}" sibTransId="{9BE18106-DD61-4AF9-BD1C-51745E079CDE}"/>
    <dgm:cxn modelId="{36CF143A-8097-4A3C-A948-180E63A301E3}" type="presOf" srcId="{D662E910-3316-4120-BC31-B9380CE6C7E7}" destId="{9F53E4DB-DBEA-4D49-AE19-53351730EA3A}" srcOrd="0" destOrd="0" presId="urn:microsoft.com/office/officeart/2005/8/layout/vList6"/>
    <dgm:cxn modelId="{80482A63-D6D4-4596-B7EA-D5B9BF041D6B}" srcId="{D662E910-3316-4120-BC31-B9380CE6C7E7}" destId="{5C6CA10D-D932-4CC7-A36B-CAC3DCD42E58}" srcOrd="0" destOrd="0" parTransId="{9F633B1F-4CBF-4B8C-ACA8-76B4E05FF904}" sibTransId="{9DE4C3A2-08D7-4B8D-8AA1-39768F15C20E}"/>
    <dgm:cxn modelId="{E739C344-9C22-4B06-9951-3CC0EC8F122D}" srcId="{5C6CA10D-D932-4CC7-A36B-CAC3DCD42E58}" destId="{A41D883F-8AFA-4897-9CAA-E2595B2682CF}" srcOrd="2" destOrd="0" parTransId="{0C11EC80-9229-4041-AC52-68898D8C798E}" sibTransId="{CF2995AD-05BB-4B1F-893C-04C8E12707D8}"/>
    <dgm:cxn modelId="{F434C66C-F296-4A0C-B689-ED7AB04613C2}" type="presOf" srcId="{6A6CC47D-6D05-432E-943A-AB7A9550731D}" destId="{63AC6012-9C9A-4409-B5F7-020003D0D433}" srcOrd="0" destOrd="4" presId="urn:microsoft.com/office/officeart/2005/8/layout/vList6"/>
    <dgm:cxn modelId="{0D2A1674-C596-4F17-BC34-5220AEFC3382}" srcId="{5C6CA10D-D932-4CC7-A36B-CAC3DCD42E58}" destId="{D995B4D6-8EF5-4E5B-860C-3D35FB23E349}" srcOrd="1" destOrd="0" parTransId="{B4747B50-AF36-47B3-B91B-DE45F0E7AE3B}" sibTransId="{6CE17D4C-4427-4F31-A13F-EE917EFED920}"/>
    <dgm:cxn modelId="{E71C957A-68AF-41B7-844D-BB95A78A189F}" type="presOf" srcId="{D4217976-402E-4819-B9B5-CA23D9A1AFD2}" destId="{63AC6012-9C9A-4409-B5F7-020003D0D433}" srcOrd="0" destOrd="5" presId="urn:microsoft.com/office/officeart/2005/8/layout/vList6"/>
    <dgm:cxn modelId="{2FDBEF86-76DC-4498-B7E0-DC97788C0592}" srcId="{5C6CA10D-D932-4CC7-A36B-CAC3DCD42E58}" destId="{40B67533-E6C7-4644-AD52-DACA247BEE1E}" srcOrd="0" destOrd="0" parTransId="{CA13381C-A637-48EF-8491-E5BAB70BFCB0}" sibTransId="{ECF31B17-BE53-4634-9B0B-E04E48573150}"/>
    <dgm:cxn modelId="{6741BD88-B9DE-4B6C-BD1E-BD47AD4298A2}" type="presOf" srcId="{A41D883F-8AFA-4897-9CAA-E2595B2682CF}" destId="{63AC6012-9C9A-4409-B5F7-020003D0D433}" srcOrd="0" destOrd="2" presId="urn:microsoft.com/office/officeart/2005/8/layout/vList6"/>
    <dgm:cxn modelId="{51331789-83E0-493F-BCEE-FF2377D199E4}" srcId="{5C6CA10D-D932-4CC7-A36B-CAC3DCD42E58}" destId="{6A6CC47D-6D05-432E-943A-AB7A9550731D}" srcOrd="4" destOrd="0" parTransId="{75041130-3D66-4B1C-91A1-13AF6BC40AFC}" sibTransId="{9CEA29D3-32C0-406E-90F7-6893AF5415BE}"/>
    <dgm:cxn modelId="{89982D8B-C5F6-4522-B721-3317E3B1FA4C}" srcId="{5C6CA10D-D932-4CC7-A36B-CAC3DCD42E58}" destId="{0AE8EDFB-F3FF-4DA7-B742-4905BEA97BD4}" srcOrd="6" destOrd="0" parTransId="{BA7B56D6-0DAD-4EB1-8287-47A91380306D}" sibTransId="{52BD42A4-7917-40E6-A68B-4A6CE915D01F}"/>
    <dgm:cxn modelId="{C886A897-44F2-48B8-BC5C-BEDEA1B9EC27}" type="presOf" srcId="{0AE8EDFB-F3FF-4DA7-B742-4905BEA97BD4}" destId="{63AC6012-9C9A-4409-B5F7-020003D0D433}" srcOrd="0" destOrd="6" presId="urn:microsoft.com/office/officeart/2005/8/layout/vList6"/>
    <dgm:cxn modelId="{A8609BE2-68AE-4AFD-9D98-A1863BE6AE94}" type="presOf" srcId="{5C6CA10D-D932-4CC7-A36B-CAC3DCD42E58}" destId="{6EC8979F-3D28-4503-B298-78306AF0F63F}" srcOrd="0" destOrd="0" presId="urn:microsoft.com/office/officeart/2005/8/layout/vList6"/>
    <dgm:cxn modelId="{F906D1EA-B2DE-4379-B1F3-76E6DF51FF47}" srcId="{5C6CA10D-D932-4CC7-A36B-CAC3DCD42E58}" destId="{D74A575B-65D6-4C83-AC6F-AE03FE9D569B}" srcOrd="3" destOrd="0" parTransId="{87F0CF7F-1E8D-4184-BE90-60C6B13217B8}" sibTransId="{FA5A2C58-DF58-4754-86FB-1FA2CD019B54}"/>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5C6CA10D-D932-4CC7-A36B-CAC3DCD42E58}">
      <dgm:prSet phldrT="[Texto]" custT="1"/>
      <dgm:spPr>
        <a:blipFill rotWithShape="0">
          <a:blip xmlns:r="http://schemas.openxmlformats.org/officeDocument/2006/relationships" r:embed="rId1"/>
          <a:tile tx="0" ty="0" sx="100000" sy="100000" flip="none" algn="tl"/>
        </a:blipFill>
      </dgm:spPr>
      <dgm:t>
        <a:bodyPr/>
        <a:lstStyle/>
        <a:p>
          <a:r>
            <a:rPr lang="es-ES" sz="2400" b="1" dirty="0">
              <a:solidFill>
                <a:schemeClr val="tx1"/>
              </a:solidFill>
              <a:latin typeface="Cambria Math" panose="02040503050406030204" pitchFamily="18" charset="0"/>
              <a:ea typeface="Cambria Math" panose="02040503050406030204" pitchFamily="18" charset="0"/>
            </a:rPr>
            <a:t>ECONÓMICO</a:t>
          </a:r>
          <a:endParaRPr lang="es-EC" sz="2400" b="1" dirty="0">
            <a:solidFill>
              <a:schemeClr val="tx1"/>
            </a:solidFill>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40B67533-E6C7-4644-AD52-DACA247BEE1E}">
      <dgm:prSet phldrT="[Texto]" custT="1"/>
      <dgm:spPr>
        <a:solidFill>
          <a:srgbClr val="FFFF99">
            <a:alpha val="89804"/>
          </a:srgbClr>
        </a:solidFill>
      </dgm:spPr>
      <dgm:t>
        <a:bodyPr/>
        <a:lstStyle/>
        <a:p>
          <a:r>
            <a:rPr lang="es-ES" sz="1050" dirty="0">
              <a:latin typeface="Cambria Math" panose="02040503050406030204" pitchFamily="18" charset="0"/>
              <a:ea typeface="Cambria Math" panose="02040503050406030204" pitchFamily="18" charset="0"/>
            </a:rPr>
            <a:t> </a:t>
          </a:r>
          <a:r>
            <a:rPr lang="es-ES" sz="1400" dirty="0">
              <a:latin typeface="Cambria Math" panose="02040503050406030204" pitchFamily="18" charset="0"/>
              <a:ea typeface="Cambria Math" panose="02040503050406030204" pitchFamily="18" charset="0"/>
            </a:rPr>
            <a:t>Bancos</a:t>
          </a:r>
          <a:endParaRPr lang="es-EC" sz="1050" dirty="0">
            <a:latin typeface="Cambria Math" panose="02040503050406030204" pitchFamily="18" charset="0"/>
            <a:ea typeface="Cambria Math" panose="02040503050406030204" pitchFamily="18" charset="0"/>
          </a:endParaRPr>
        </a:p>
      </dgm:t>
    </dgm:pt>
    <dgm:pt modelId="{CA13381C-A637-48EF-8491-E5BAB70BFCB0}" type="par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ECF31B17-BE53-4634-9B0B-E04E48573150}" type="sib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729545EB-D44A-4ABA-A4D3-0BEEE215CB47}">
      <dgm:prSet phldrT="[Texto]" custT="1"/>
      <dgm:spPr>
        <a:solidFill>
          <a:srgbClr val="FFFF99">
            <a:alpha val="89804"/>
          </a:srgbClr>
        </a:solidFill>
      </dgm:spPr>
      <dgm:t>
        <a:bodyPr/>
        <a:lstStyle/>
        <a:p>
          <a:r>
            <a:rPr lang="es-ES" sz="1400" dirty="0">
              <a:latin typeface="Cambria Math" panose="02040503050406030204" pitchFamily="18" charset="0"/>
              <a:ea typeface="Cambria Math" panose="02040503050406030204" pitchFamily="18" charset="0"/>
            </a:rPr>
            <a:t>Comercio (mercados/plazas)</a:t>
          </a:r>
          <a:endParaRPr lang="es-EC" sz="1400" dirty="0">
            <a:latin typeface="Cambria Math" panose="02040503050406030204" pitchFamily="18" charset="0"/>
            <a:ea typeface="Cambria Math" panose="02040503050406030204" pitchFamily="18" charset="0"/>
          </a:endParaRPr>
        </a:p>
      </dgm:t>
    </dgm:pt>
    <dgm:pt modelId="{E4ACBCD3-C97D-4A65-AC98-1FE4B23F1009}" type="par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2CED59E0-7798-4511-9AE7-B859E2C5BC23}" type="sib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9DB4351C-3122-47D1-A0ED-95FC353F1414}">
      <dgm:prSet phldrT="[Texto]" custT="1"/>
      <dgm:spPr>
        <a:solidFill>
          <a:srgbClr val="FFFF99">
            <a:alpha val="89804"/>
          </a:srgbClr>
        </a:solidFill>
      </dgm:spPr>
      <dgm:t>
        <a:bodyPr/>
        <a:lstStyle/>
        <a:p>
          <a:endParaRPr lang="es-EC" sz="1200" dirty="0">
            <a:latin typeface="Cambria Math" panose="02040503050406030204" pitchFamily="18" charset="0"/>
            <a:ea typeface="Cambria Math" panose="02040503050406030204" pitchFamily="18" charset="0"/>
          </a:endParaRPr>
        </a:p>
      </dgm:t>
    </dgm:pt>
    <dgm:pt modelId="{36B35826-6BFD-49BA-A4F5-D0317FCF2D8C}" type="parTrans" cxnId="{6A94D293-4D28-4375-A0ED-1DBE8E12C294}">
      <dgm:prSet/>
      <dgm:spPr/>
      <dgm:t>
        <a:bodyPr/>
        <a:lstStyle/>
        <a:p>
          <a:endParaRPr lang="es-EC"/>
        </a:p>
      </dgm:t>
    </dgm:pt>
    <dgm:pt modelId="{127E2650-814C-421B-8558-3C3B226D4784}" type="sibTrans" cxnId="{6A94D293-4D28-4375-A0ED-1DBE8E12C294}">
      <dgm:prSet/>
      <dgm:spPr/>
      <dgm:t>
        <a:bodyPr/>
        <a:lstStyle/>
        <a:p>
          <a:endParaRPr lang="es-EC"/>
        </a:p>
      </dgm:t>
    </dgm:pt>
    <dgm:pt modelId="{2E3FD9B4-5BD1-47FB-AECF-9AC69D1ACD54}">
      <dgm:prSet phldrT="[Texto]" custT="1"/>
      <dgm:spPr>
        <a:solidFill>
          <a:srgbClr val="FFFF99">
            <a:alpha val="89804"/>
          </a:srgbClr>
        </a:solidFill>
      </dgm:spPr>
      <dgm:t>
        <a:bodyPr/>
        <a:lstStyle/>
        <a:p>
          <a:r>
            <a:rPr lang="es-ES" sz="1400" dirty="0">
              <a:latin typeface="Cambria Math" panose="02040503050406030204" pitchFamily="18" charset="0"/>
              <a:ea typeface="Cambria Math" panose="02040503050406030204" pitchFamily="18" charset="0"/>
            </a:rPr>
            <a:t>Negocios (tiendas / micromercados)</a:t>
          </a:r>
          <a:endParaRPr lang="es-EC" sz="1400" dirty="0">
            <a:latin typeface="Cambria Math" panose="02040503050406030204" pitchFamily="18" charset="0"/>
            <a:ea typeface="Cambria Math" panose="02040503050406030204" pitchFamily="18" charset="0"/>
          </a:endParaRPr>
        </a:p>
      </dgm:t>
    </dgm:pt>
    <dgm:pt modelId="{45B793F7-816D-409D-AEEF-F2457350F846}" type="parTrans" cxnId="{208FB20E-183F-4865-911F-85DF7D226011}">
      <dgm:prSet/>
      <dgm:spPr/>
      <dgm:t>
        <a:bodyPr/>
        <a:lstStyle/>
        <a:p>
          <a:endParaRPr lang="es-EC"/>
        </a:p>
      </dgm:t>
    </dgm:pt>
    <dgm:pt modelId="{A1420327-E71B-4E1A-AFD4-B73ED8BD9C0B}" type="sibTrans" cxnId="{208FB20E-183F-4865-911F-85DF7D226011}">
      <dgm:prSet/>
      <dgm:spPr/>
      <dgm:t>
        <a:bodyPr/>
        <a:lstStyle/>
        <a:p>
          <a:endParaRPr lang="es-EC"/>
        </a:p>
      </dgm:t>
    </dgm:pt>
    <dgm:pt modelId="{BD3B2B0A-B0EF-47AC-B8D1-93859E75A493}">
      <dgm:prSet phldrT="[Texto]" custT="1"/>
      <dgm:spPr>
        <a:solidFill>
          <a:srgbClr val="FFFF99">
            <a:alpha val="89804"/>
          </a:srgbClr>
        </a:solidFill>
      </dgm:spPr>
      <dgm:t>
        <a:bodyPr/>
        <a:lstStyle/>
        <a:p>
          <a:endParaRPr lang="es-EC" sz="1200" dirty="0">
            <a:latin typeface="Cambria Math" panose="02040503050406030204" pitchFamily="18" charset="0"/>
            <a:ea typeface="Cambria Math" panose="02040503050406030204" pitchFamily="18" charset="0"/>
          </a:endParaRPr>
        </a:p>
      </dgm:t>
    </dgm:pt>
    <dgm:pt modelId="{E81E3E14-89FE-4FCC-AD00-50DEE742E516}" type="parTrans" cxnId="{6211027E-B11A-4DCE-9DFF-6D3D23ADB5BE}">
      <dgm:prSet/>
      <dgm:spPr/>
      <dgm:t>
        <a:bodyPr/>
        <a:lstStyle/>
        <a:p>
          <a:endParaRPr lang="es-EC"/>
        </a:p>
      </dgm:t>
    </dgm:pt>
    <dgm:pt modelId="{F76030D6-A72A-4CE2-BFF6-2FCEEFB3CE83}" type="sibTrans" cxnId="{6211027E-B11A-4DCE-9DFF-6D3D23ADB5BE}">
      <dgm:prSet/>
      <dgm:spPr/>
      <dgm:t>
        <a:bodyPr/>
        <a:lstStyle/>
        <a:p>
          <a:endParaRPr lang="es-EC"/>
        </a:p>
      </dgm:t>
    </dgm:pt>
    <dgm:pt modelId="{3564A6F0-6830-470F-B62A-E5CA75590B34}">
      <dgm:prSet phldrT="[Texto]" custT="1"/>
      <dgm:spPr>
        <a:solidFill>
          <a:srgbClr val="FFFF99">
            <a:alpha val="89804"/>
          </a:srgbClr>
        </a:solidFill>
      </dgm:spPr>
      <dgm:t>
        <a:bodyPr/>
        <a:lstStyle/>
        <a:p>
          <a:endParaRPr lang="es-EC" sz="1200" dirty="0">
            <a:latin typeface="Cambria Math" panose="02040503050406030204" pitchFamily="18" charset="0"/>
            <a:ea typeface="Cambria Math" panose="02040503050406030204" pitchFamily="18" charset="0"/>
          </a:endParaRPr>
        </a:p>
      </dgm:t>
    </dgm:pt>
    <dgm:pt modelId="{FB370BA2-A840-4D7A-ADCE-AC5E7CE4FAD5}" type="parTrans" cxnId="{70B1500B-851F-4916-AB45-A1F197774F9B}">
      <dgm:prSet/>
      <dgm:spPr/>
      <dgm:t>
        <a:bodyPr/>
        <a:lstStyle/>
        <a:p>
          <a:endParaRPr lang="es-EC"/>
        </a:p>
      </dgm:t>
    </dgm:pt>
    <dgm:pt modelId="{827EB1C1-6410-49F6-A558-2D8E74A99C50}" type="sibTrans" cxnId="{70B1500B-851F-4916-AB45-A1F197774F9B}">
      <dgm:prSet/>
      <dgm:spPr/>
      <dgm:t>
        <a:bodyPr/>
        <a:lstStyle/>
        <a:p>
          <a:endParaRPr lang="es-EC"/>
        </a:p>
      </dgm:t>
    </dgm:pt>
    <dgm:pt modelId="{108E59FC-2162-422E-89C7-3A653D27DFCC}">
      <dgm:prSet phldrT="[Texto]" custT="1"/>
      <dgm:spPr>
        <a:solidFill>
          <a:srgbClr val="FFFF99">
            <a:alpha val="89804"/>
          </a:srgbClr>
        </a:solidFill>
      </dgm:spPr>
      <dgm:t>
        <a:bodyPr/>
        <a:lstStyle/>
        <a:p>
          <a:r>
            <a:rPr lang="es-ES" sz="1400" dirty="0">
              <a:latin typeface="Cambria Math" panose="02040503050406030204" pitchFamily="18" charset="0"/>
              <a:ea typeface="Cambria Math" panose="02040503050406030204" pitchFamily="18" charset="0"/>
            </a:rPr>
            <a:t>Fábricas</a:t>
          </a:r>
          <a:endParaRPr lang="es-EC" sz="1400" dirty="0">
            <a:latin typeface="Cambria Math" panose="02040503050406030204" pitchFamily="18" charset="0"/>
            <a:ea typeface="Cambria Math" panose="02040503050406030204" pitchFamily="18" charset="0"/>
          </a:endParaRPr>
        </a:p>
      </dgm:t>
    </dgm:pt>
    <dgm:pt modelId="{C2B9439B-E89C-490A-96D0-C7C60B9753AC}" type="parTrans" cxnId="{7C8822C9-683D-4425-B4F1-F81C44286125}">
      <dgm:prSet/>
      <dgm:spPr/>
      <dgm:t>
        <a:bodyPr/>
        <a:lstStyle/>
        <a:p>
          <a:endParaRPr lang="es-EC"/>
        </a:p>
      </dgm:t>
    </dgm:pt>
    <dgm:pt modelId="{435CFA14-724E-4CD7-A9F9-F18784C1D60A}" type="sibTrans" cxnId="{7C8822C9-683D-4425-B4F1-F81C44286125}">
      <dgm:prSet/>
      <dgm:spPr/>
      <dgm:t>
        <a:bodyPr/>
        <a:lstStyle/>
        <a:p>
          <a:endParaRPr lang="es-EC"/>
        </a:p>
      </dgm:t>
    </dgm:pt>
    <dgm:pt modelId="{A0907D5B-202A-45C3-825F-8CA683E7E5DA}">
      <dgm:prSet phldrT="[Texto]" custT="1"/>
      <dgm:spPr>
        <a:solidFill>
          <a:srgbClr val="FFFF99">
            <a:alpha val="89804"/>
          </a:srgbClr>
        </a:solidFill>
      </dgm:spPr>
      <dgm:t>
        <a:bodyPr/>
        <a:lstStyle/>
        <a:p>
          <a:r>
            <a:rPr lang="es-ES" sz="1400" dirty="0">
              <a:latin typeface="Cambria Math" panose="02040503050406030204" pitchFamily="18" charset="0"/>
              <a:ea typeface="Cambria Math" panose="02040503050406030204" pitchFamily="18" charset="0"/>
            </a:rPr>
            <a:t>P.E.A.</a:t>
          </a:r>
          <a:endParaRPr lang="es-EC" sz="1400" dirty="0">
            <a:latin typeface="Cambria Math" panose="02040503050406030204" pitchFamily="18" charset="0"/>
            <a:ea typeface="Cambria Math" panose="02040503050406030204" pitchFamily="18" charset="0"/>
          </a:endParaRPr>
        </a:p>
      </dgm:t>
    </dgm:pt>
    <dgm:pt modelId="{2E328D4F-24B9-4824-AF28-CA10BB330A5D}" type="parTrans" cxnId="{E98AD619-8F68-42AE-A52D-09F904E4D1A0}">
      <dgm:prSet/>
      <dgm:spPr/>
      <dgm:t>
        <a:bodyPr/>
        <a:lstStyle/>
        <a:p>
          <a:endParaRPr lang="es-EC"/>
        </a:p>
      </dgm:t>
    </dgm:pt>
    <dgm:pt modelId="{4D0F8F8B-5084-4099-9552-F355CFD009BC}" type="sibTrans" cxnId="{E98AD619-8F68-42AE-A52D-09F904E4D1A0}">
      <dgm:prSet/>
      <dgm:spPr/>
      <dgm:t>
        <a:bodyPr/>
        <a:lstStyle/>
        <a:p>
          <a:endParaRPr lang="es-EC"/>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dgm:presLayoutVars>
          <dgm:bulletEnabled val="1"/>
        </dgm:presLayoutVars>
      </dgm:prSet>
      <dgm:spPr/>
    </dgm:pt>
    <dgm:pt modelId="{63AC6012-9C9A-4409-B5F7-020003D0D433}" type="pres">
      <dgm:prSet presAssocID="{5C6CA10D-D932-4CC7-A36B-CAC3DCD42E58}" presName="childShp" presStyleLbl="bgAccFollowNode1" presStyleIdx="0" presStyleCnt="1" custScaleX="76304" custScaleY="83525">
        <dgm:presLayoutVars>
          <dgm:bulletEnabled val="1"/>
        </dgm:presLayoutVars>
      </dgm:prSet>
      <dgm:spPr/>
    </dgm:pt>
  </dgm:ptLst>
  <dgm:cxnLst>
    <dgm:cxn modelId="{94775804-62F2-4A39-99D5-96689610F85E}" type="presOf" srcId="{40B67533-E6C7-4644-AD52-DACA247BEE1E}" destId="{63AC6012-9C9A-4409-B5F7-020003D0D433}" srcOrd="0" destOrd="0" presId="urn:microsoft.com/office/officeart/2005/8/layout/vList6"/>
    <dgm:cxn modelId="{648C6806-6F86-499F-8BE7-4BE71B3EF202}" type="presOf" srcId="{2E3FD9B4-5BD1-47FB-AECF-9AC69D1ACD54}" destId="{63AC6012-9C9A-4409-B5F7-020003D0D433}" srcOrd="0" destOrd="2" presId="urn:microsoft.com/office/officeart/2005/8/layout/vList6"/>
    <dgm:cxn modelId="{76B86607-F256-48E8-A3F3-76FAFC6BCA14}" type="presOf" srcId="{9DB4351C-3122-47D1-A0ED-95FC353F1414}" destId="{63AC6012-9C9A-4409-B5F7-020003D0D433}" srcOrd="0" destOrd="7" presId="urn:microsoft.com/office/officeart/2005/8/layout/vList6"/>
    <dgm:cxn modelId="{70B1500B-851F-4916-AB45-A1F197774F9B}" srcId="{5C6CA10D-D932-4CC7-A36B-CAC3DCD42E58}" destId="{3564A6F0-6830-470F-B62A-E5CA75590B34}" srcOrd="5" destOrd="0" parTransId="{FB370BA2-A840-4D7A-ADCE-AC5E7CE4FAD5}" sibTransId="{827EB1C1-6410-49F6-A558-2D8E74A99C50}"/>
    <dgm:cxn modelId="{208FB20E-183F-4865-911F-85DF7D226011}" srcId="{5C6CA10D-D932-4CC7-A36B-CAC3DCD42E58}" destId="{2E3FD9B4-5BD1-47FB-AECF-9AC69D1ACD54}" srcOrd="2" destOrd="0" parTransId="{45B793F7-816D-409D-AEEF-F2457350F846}" sibTransId="{A1420327-E71B-4E1A-AFD4-B73ED8BD9C0B}"/>
    <dgm:cxn modelId="{E98AD619-8F68-42AE-A52D-09F904E4D1A0}" srcId="{5C6CA10D-D932-4CC7-A36B-CAC3DCD42E58}" destId="{A0907D5B-202A-45C3-825F-8CA683E7E5DA}" srcOrd="4" destOrd="0" parTransId="{2E328D4F-24B9-4824-AF28-CA10BB330A5D}" sibTransId="{4D0F8F8B-5084-4099-9552-F355CFD009BC}"/>
    <dgm:cxn modelId="{CFAAFA38-1F2A-48BB-9830-6F73F9C5DEAA}" type="presOf" srcId="{BD3B2B0A-B0EF-47AC-B8D1-93859E75A493}" destId="{63AC6012-9C9A-4409-B5F7-020003D0D433}" srcOrd="0" destOrd="6" presId="urn:microsoft.com/office/officeart/2005/8/layout/vList6"/>
    <dgm:cxn modelId="{36CF143A-8097-4A3C-A948-180E63A301E3}" type="presOf" srcId="{D662E910-3316-4120-BC31-B9380CE6C7E7}" destId="{9F53E4DB-DBEA-4D49-AE19-53351730EA3A}" srcOrd="0" destOrd="0" presId="urn:microsoft.com/office/officeart/2005/8/layout/vList6"/>
    <dgm:cxn modelId="{80482A63-D6D4-4596-B7EA-D5B9BF041D6B}" srcId="{D662E910-3316-4120-BC31-B9380CE6C7E7}" destId="{5C6CA10D-D932-4CC7-A36B-CAC3DCD42E58}" srcOrd="0" destOrd="0" parTransId="{9F633B1F-4CBF-4B8C-ACA8-76B4E05FF904}" sibTransId="{9DE4C3A2-08D7-4B8D-8AA1-39768F15C20E}"/>
    <dgm:cxn modelId="{6211027E-B11A-4DCE-9DFF-6D3D23ADB5BE}" srcId="{5C6CA10D-D932-4CC7-A36B-CAC3DCD42E58}" destId="{BD3B2B0A-B0EF-47AC-B8D1-93859E75A493}" srcOrd="6" destOrd="0" parTransId="{E81E3E14-89FE-4FCC-AD00-50DEE742E516}" sibTransId="{F76030D6-A72A-4CE2-BFF6-2FCEEFB3CE83}"/>
    <dgm:cxn modelId="{2FDBEF86-76DC-4498-B7E0-DC97788C0592}" srcId="{5C6CA10D-D932-4CC7-A36B-CAC3DCD42E58}" destId="{40B67533-E6C7-4644-AD52-DACA247BEE1E}" srcOrd="0" destOrd="0" parTransId="{CA13381C-A637-48EF-8491-E5BAB70BFCB0}" sibTransId="{ECF31B17-BE53-4634-9B0B-E04E48573150}"/>
    <dgm:cxn modelId="{6A94D293-4D28-4375-A0ED-1DBE8E12C294}" srcId="{5C6CA10D-D932-4CC7-A36B-CAC3DCD42E58}" destId="{9DB4351C-3122-47D1-A0ED-95FC353F1414}" srcOrd="7" destOrd="0" parTransId="{36B35826-6BFD-49BA-A4F5-D0317FCF2D8C}" sibTransId="{127E2650-814C-421B-8558-3C3B226D4784}"/>
    <dgm:cxn modelId="{109A76A0-D8DC-48F9-BD64-79DB98C18B8E}" type="presOf" srcId="{108E59FC-2162-422E-89C7-3A653D27DFCC}" destId="{63AC6012-9C9A-4409-B5F7-020003D0D433}" srcOrd="0" destOrd="3" presId="urn:microsoft.com/office/officeart/2005/8/layout/vList6"/>
    <dgm:cxn modelId="{52AF50B3-1D25-4D65-A9BB-87D855DF645A}" type="presOf" srcId="{3564A6F0-6830-470F-B62A-E5CA75590B34}" destId="{63AC6012-9C9A-4409-B5F7-020003D0D433}" srcOrd="0" destOrd="5" presId="urn:microsoft.com/office/officeart/2005/8/layout/vList6"/>
    <dgm:cxn modelId="{F62CA4BD-83D2-42FD-9428-30C063ABD448}" type="presOf" srcId="{729545EB-D44A-4ABA-A4D3-0BEEE215CB47}" destId="{63AC6012-9C9A-4409-B5F7-020003D0D433}" srcOrd="0" destOrd="1" presId="urn:microsoft.com/office/officeart/2005/8/layout/vList6"/>
    <dgm:cxn modelId="{7C8822C9-683D-4425-B4F1-F81C44286125}" srcId="{5C6CA10D-D932-4CC7-A36B-CAC3DCD42E58}" destId="{108E59FC-2162-422E-89C7-3A653D27DFCC}" srcOrd="3" destOrd="0" parTransId="{C2B9439B-E89C-490A-96D0-C7C60B9753AC}" sibTransId="{435CFA14-724E-4CD7-A9F9-F18784C1D60A}"/>
    <dgm:cxn modelId="{FFD77ED7-2289-40FA-86D0-9FF7F2F7B3DC}" srcId="{5C6CA10D-D932-4CC7-A36B-CAC3DCD42E58}" destId="{729545EB-D44A-4ABA-A4D3-0BEEE215CB47}" srcOrd="1" destOrd="0" parTransId="{E4ACBCD3-C97D-4A65-AC98-1FE4B23F1009}" sibTransId="{2CED59E0-7798-4511-9AE7-B859E2C5BC23}"/>
    <dgm:cxn modelId="{A8609BE2-68AE-4AFD-9D98-A1863BE6AE94}" type="presOf" srcId="{5C6CA10D-D932-4CC7-A36B-CAC3DCD42E58}" destId="{6EC8979F-3D28-4503-B298-78306AF0F63F}" srcOrd="0" destOrd="0" presId="urn:microsoft.com/office/officeart/2005/8/layout/vList6"/>
    <dgm:cxn modelId="{2515D8F8-A61F-462F-B2C5-F4057D2740DF}" type="presOf" srcId="{A0907D5B-202A-45C3-825F-8CA683E7E5DA}" destId="{63AC6012-9C9A-4409-B5F7-020003D0D433}" srcOrd="0" destOrd="4" presId="urn:microsoft.com/office/officeart/2005/8/layout/vList6"/>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5C6CA10D-D932-4CC7-A36B-CAC3DCD42E58}">
      <dgm:prSet phldrT="[Texto]" custT="1"/>
      <dgm:spPr>
        <a:gradFill flip="none" rotWithShape="0">
          <a:gsLst>
            <a:gs pos="44000">
              <a:schemeClr val="accent1">
                <a:lumMod val="90000"/>
              </a:schemeClr>
            </a:gs>
            <a:gs pos="100000">
              <a:schemeClr val="accent1">
                <a:shade val="100000"/>
                <a:satMod val="115000"/>
              </a:schemeClr>
            </a:gs>
          </a:gsLst>
          <a:lin ang="5400000" scaled="1"/>
          <a:tileRect/>
        </a:gradFill>
        <a:ln>
          <a:solidFill>
            <a:schemeClr val="bg1">
              <a:lumMod val="85000"/>
            </a:schemeClr>
          </a:solidFill>
        </a:ln>
      </dgm:spPr>
      <dgm:t>
        <a:bodyPr/>
        <a:lstStyle/>
        <a:p>
          <a:r>
            <a:rPr lang="es-ES" sz="2400" b="1" dirty="0">
              <a:solidFill>
                <a:schemeClr val="tx1"/>
              </a:solidFill>
              <a:latin typeface="Cambria Math" panose="02040503050406030204" pitchFamily="18" charset="0"/>
              <a:ea typeface="Cambria Math" panose="02040503050406030204" pitchFamily="18" charset="0"/>
            </a:rPr>
            <a:t>ASENTAMIENTOS HUMANOS</a:t>
          </a:r>
          <a:endParaRPr lang="es-EC" sz="2400" b="1" dirty="0">
            <a:solidFill>
              <a:schemeClr val="tx1"/>
            </a:solidFill>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40B67533-E6C7-4644-AD52-DACA247BEE1E}">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Número de Habitantes</a:t>
          </a:r>
          <a:endParaRPr lang="es-EC" sz="1600" dirty="0">
            <a:latin typeface="Cambria Math" panose="02040503050406030204" pitchFamily="18" charset="0"/>
            <a:ea typeface="Cambria Math" panose="02040503050406030204" pitchFamily="18" charset="0"/>
          </a:endParaRPr>
        </a:p>
      </dgm:t>
    </dgm:pt>
    <dgm:pt modelId="{CA13381C-A637-48EF-8491-E5BAB70BFCB0}" type="par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ECF31B17-BE53-4634-9B0B-E04E48573150}" type="sib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D995B4D6-8EF5-4E5B-860C-3D35FB23E349}">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Catastro Registrado</a:t>
          </a:r>
          <a:endParaRPr lang="es-EC" sz="1400" dirty="0">
            <a:latin typeface="Cambria Math" panose="02040503050406030204" pitchFamily="18" charset="0"/>
            <a:ea typeface="Cambria Math" panose="02040503050406030204" pitchFamily="18" charset="0"/>
          </a:endParaRPr>
        </a:p>
      </dgm:t>
    </dgm:pt>
    <dgm:pt modelId="{B4747B50-AF36-47B3-B91B-DE45F0E7AE3B}" type="parTrans" cxnId="{0D2A1674-C596-4F17-BC34-5220AEFC3382}">
      <dgm:prSet/>
      <dgm:spPr/>
      <dgm:t>
        <a:bodyPr/>
        <a:lstStyle/>
        <a:p>
          <a:endParaRPr lang="es-EC"/>
        </a:p>
      </dgm:t>
    </dgm:pt>
    <dgm:pt modelId="{6CE17D4C-4427-4F31-A13F-EE917EFED920}" type="sibTrans" cxnId="{0D2A1674-C596-4F17-BC34-5220AEFC3382}">
      <dgm:prSet/>
      <dgm:spPr/>
      <dgm:t>
        <a:bodyPr/>
        <a:lstStyle/>
        <a:p>
          <a:endParaRPr lang="es-EC"/>
        </a:p>
      </dgm:t>
    </dgm:pt>
    <dgm:pt modelId="{A41D883F-8AFA-4897-9CAA-E2595B2682CF}">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Cobertura de Agua Potable</a:t>
          </a:r>
          <a:endParaRPr lang="es-EC" sz="1400" dirty="0">
            <a:latin typeface="Cambria Math" panose="02040503050406030204" pitchFamily="18" charset="0"/>
            <a:ea typeface="Cambria Math" panose="02040503050406030204" pitchFamily="18" charset="0"/>
          </a:endParaRPr>
        </a:p>
      </dgm:t>
    </dgm:pt>
    <dgm:pt modelId="{0C11EC80-9229-4041-AC52-68898D8C798E}" type="parTrans" cxnId="{E739C344-9C22-4B06-9951-3CC0EC8F122D}">
      <dgm:prSet/>
      <dgm:spPr/>
      <dgm:t>
        <a:bodyPr/>
        <a:lstStyle/>
        <a:p>
          <a:endParaRPr lang="es-EC"/>
        </a:p>
      </dgm:t>
    </dgm:pt>
    <dgm:pt modelId="{CF2995AD-05BB-4B1F-893C-04C8E12707D8}" type="sibTrans" cxnId="{E739C344-9C22-4B06-9951-3CC0EC8F122D}">
      <dgm:prSet/>
      <dgm:spPr/>
      <dgm:t>
        <a:bodyPr/>
        <a:lstStyle/>
        <a:p>
          <a:endParaRPr lang="es-EC"/>
        </a:p>
      </dgm:t>
    </dgm:pt>
    <dgm:pt modelId="{D74A575B-65D6-4C83-AC6F-AE03FE9D569B}">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Cobertura de Alcantarillado</a:t>
          </a:r>
          <a:endParaRPr lang="es-EC" sz="1400" dirty="0">
            <a:latin typeface="Cambria Math" panose="02040503050406030204" pitchFamily="18" charset="0"/>
            <a:ea typeface="Cambria Math" panose="02040503050406030204" pitchFamily="18" charset="0"/>
          </a:endParaRPr>
        </a:p>
      </dgm:t>
    </dgm:pt>
    <dgm:pt modelId="{87F0CF7F-1E8D-4184-BE90-60C6B13217B8}" type="parTrans" cxnId="{F906D1EA-B2DE-4379-B1F3-76E6DF51FF47}">
      <dgm:prSet/>
      <dgm:spPr/>
      <dgm:t>
        <a:bodyPr/>
        <a:lstStyle/>
        <a:p>
          <a:endParaRPr lang="es-EC"/>
        </a:p>
      </dgm:t>
    </dgm:pt>
    <dgm:pt modelId="{FA5A2C58-DF58-4754-86FB-1FA2CD019B54}" type="sibTrans" cxnId="{F906D1EA-B2DE-4379-B1F3-76E6DF51FF47}">
      <dgm:prSet/>
      <dgm:spPr/>
      <dgm:t>
        <a:bodyPr/>
        <a:lstStyle/>
        <a:p>
          <a:endParaRPr lang="es-EC"/>
        </a:p>
      </dgm:t>
    </dgm:pt>
    <dgm:pt modelId="{9BB5D2DA-5052-43BA-BA0A-A6C6110C93AA}">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Cobertura de Energía Eléctrica</a:t>
          </a:r>
          <a:endParaRPr lang="es-EC" sz="1400" dirty="0">
            <a:latin typeface="Cambria Math" panose="02040503050406030204" pitchFamily="18" charset="0"/>
            <a:ea typeface="Cambria Math" panose="02040503050406030204" pitchFamily="18" charset="0"/>
          </a:endParaRPr>
        </a:p>
      </dgm:t>
    </dgm:pt>
    <dgm:pt modelId="{121B175A-C723-485C-B492-A49B1F3CBCB3}" type="parTrans" cxnId="{18391DD4-CF4F-45AE-A548-77A2CFA3E3E4}">
      <dgm:prSet/>
      <dgm:spPr/>
      <dgm:t>
        <a:bodyPr/>
        <a:lstStyle/>
        <a:p>
          <a:endParaRPr lang="es-EC"/>
        </a:p>
      </dgm:t>
    </dgm:pt>
    <dgm:pt modelId="{BE669B5E-D605-4C1D-A88B-93F39AAD2588}" type="sibTrans" cxnId="{18391DD4-CF4F-45AE-A548-77A2CFA3E3E4}">
      <dgm:prSet/>
      <dgm:spPr/>
      <dgm:t>
        <a:bodyPr/>
        <a:lstStyle/>
        <a:p>
          <a:endParaRPr lang="es-EC"/>
        </a:p>
      </dgm:t>
    </dgm:pt>
    <dgm:pt modelId="{C6E21884-E06A-4FB1-93A7-6BEC9405A4BF}">
      <dgm:prSet phldrT="[Texto]" custT="1"/>
      <dgm:spPr>
        <a:solidFill>
          <a:srgbClr val="77E9B5">
            <a:alpha val="90000"/>
          </a:srgbClr>
        </a:solidFill>
        <a:ln>
          <a:solidFill>
            <a:schemeClr val="bg1">
              <a:lumMod val="75000"/>
              <a:alpha val="90000"/>
            </a:schemeClr>
          </a:solidFill>
        </a:ln>
      </dgm:spPr>
      <dgm:t>
        <a:bodyPr/>
        <a:lstStyle/>
        <a:p>
          <a:pPr algn="l"/>
          <a:r>
            <a:rPr lang="es-ES" sz="1400" dirty="0">
              <a:latin typeface="Cambria Math" panose="02040503050406030204" pitchFamily="18" charset="0"/>
              <a:ea typeface="Cambria Math" panose="02040503050406030204" pitchFamily="18" charset="0"/>
            </a:rPr>
            <a:t> Recolección de Desechos</a:t>
          </a:r>
          <a:endParaRPr lang="es-EC" sz="1400" dirty="0">
            <a:latin typeface="Cambria Math" panose="02040503050406030204" pitchFamily="18" charset="0"/>
            <a:ea typeface="Cambria Math" panose="02040503050406030204" pitchFamily="18" charset="0"/>
          </a:endParaRPr>
        </a:p>
      </dgm:t>
    </dgm:pt>
    <dgm:pt modelId="{8C2FCAAD-A297-4052-8789-03A842D32CC8}" type="parTrans" cxnId="{CCFCCEEB-B694-4C5A-87C0-1C874A407089}">
      <dgm:prSet/>
      <dgm:spPr/>
      <dgm:t>
        <a:bodyPr/>
        <a:lstStyle/>
        <a:p>
          <a:endParaRPr lang="es-EC"/>
        </a:p>
      </dgm:t>
    </dgm:pt>
    <dgm:pt modelId="{FBDD2FE8-89EB-4B7B-B553-2A2A25ECD6AD}" type="sibTrans" cxnId="{CCFCCEEB-B694-4C5A-87C0-1C874A407089}">
      <dgm:prSet/>
      <dgm:spPr/>
      <dgm:t>
        <a:bodyPr/>
        <a:lstStyle/>
        <a:p>
          <a:endParaRPr lang="es-EC"/>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custScaleX="135278" custLinFactX="34047" custLinFactY="-57295" custLinFactNeighborX="100000" custLinFactNeighborY="-100000">
        <dgm:presLayoutVars>
          <dgm:bulletEnabled val="1"/>
        </dgm:presLayoutVars>
      </dgm:prSet>
      <dgm:spPr/>
    </dgm:pt>
    <dgm:pt modelId="{63AC6012-9C9A-4409-B5F7-020003D0D433}" type="pres">
      <dgm:prSet presAssocID="{5C6CA10D-D932-4CC7-A36B-CAC3DCD42E58}" presName="childShp" presStyleLbl="bgAccFollowNode1" presStyleIdx="0" presStyleCnt="1" custFlipHor="1" custScaleX="85278" custScaleY="95546" custLinFactX="-20772" custLinFactNeighborX="-100000" custLinFactNeighborY="-8238">
        <dgm:presLayoutVars>
          <dgm:bulletEnabled val="1"/>
        </dgm:presLayoutVars>
      </dgm:prSet>
      <dgm:spPr/>
    </dgm:pt>
  </dgm:ptLst>
  <dgm:cxnLst>
    <dgm:cxn modelId="{94775804-62F2-4A39-99D5-96689610F85E}" type="presOf" srcId="{40B67533-E6C7-4644-AD52-DACA247BEE1E}" destId="{63AC6012-9C9A-4409-B5F7-020003D0D433}" srcOrd="0" destOrd="0" presId="urn:microsoft.com/office/officeart/2005/8/layout/vList6"/>
    <dgm:cxn modelId="{34CFDD1F-CA1D-474A-82E2-DEE7E4F016BD}" type="presOf" srcId="{D74A575B-65D6-4C83-AC6F-AE03FE9D569B}" destId="{63AC6012-9C9A-4409-B5F7-020003D0D433}" srcOrd="0" destOrd="3" presId="urn:microsoft.com/office/officeart/2005/8/layout/vList6"/>
    <dgm:cxn modelId="{B89EB023-2376-43D9-B5C5-1BEF324B03B3}" type="presOf" srcId="{D995B4D6-8EF5-4E5B-860C-3D35FB23E349}" destId="{63AC6012-9C9A-4409-B5F7-020003D0D433}" srcOrd="0" destOrd="1" presId="urn:microsoft.com/office/officeart/2005/8/layout/vList6"/>
    <dgm:cxn modelId="{36CF143A-8097-4A3C-A948-180E63A301E3}" type="presOf" srcId="{D662E910-3316-4120-BC31-B9380CE6C7E7}" destId="{9F53E4DB-DBEA-4D49-AE19-53351730EA3A}" srcOrd="0" destOrd="0" presId="urn:microsoft.com/office/officeart/2005/8/layout/vList6"/>
    <dgm:cxn modelId="{AB721243-A327-4170-8771-9EEA8201D5B7}" type="presOf" srcId="{9BB5D2DA-5052-43BA-BA0A-A6C6110C93AA}" destId="{63AC6012-9C9A-4409-B5F7-020003D0D433}" srcOrd="0" destOrd="4" presId="urn:microsoft.com/office/officeart/2005/8/layout/vList6"/>
    <dgm:cxn modelId="{80482A63-D6D4-4596-B7EA-D5B9BF041D6B}" srcId="{D662E910-3316-4120-BC31-B9380CE6C7E7}" destId="{5C6CA10D-D932-4CC7-A36B-CAC3DCD42E58}" srcOrd="0" destOrd="0" parTransId="{9F633B1F-4CBF-4B8C-ACA8-76B4E05FF904}" sibTransId="{9DE4C3A2-08D7-4B8D-8AA1-39768F15C20E}"/>
    <dgm:cxn modelId="{E739C344-9C22-4B06-9951-3CC0EC8F122D}" srcId="{5C6CA10D-D932-4CC7-A36B-CAC3DCD42E58}" destId="{A41D883F-8AFA-4897-9CAA-E2595B2682CF}" srcOrd="2" destOrd="0" parTransId="{0C11EC80-9229-4041-AC52-68898D8C798E}" sibTransId="{CF2995AD-05BB-4B1F-893C-04C8E12707D8}"/>
    <dgm:cxn modelId="{0D2A1674-C596-4F17-BC34-5220AEFC3382}" srcId="{5C6CA10D-D932-4CC7-A36B-CAC3DCD42E58}" destId="{D995B4D6-8EF5-4E5B-860C-3D35FB23E349}" srcOrd="1" destOrd="0" parTransId="{B4747B50-AF36-47B3-B91B-DE45F0E7AE3B}" sibTransId="{6CE17D4C-4427-4F31-A13F-EE917EFED920}"/>
    <dgm:cxn modelId="{2FE7E456-6719-4C23-991C-228848E9F90E}" type="presOf" srcId="{C6E21884-E06A-4FB1-93A7-6BEC9405A4BF}" destId="{63AC6012-9C9A-4409-B5F7-020003D0D433}" srcOrd="0" destOrd="5" presId="urn:microsoft.com/office/officeart/2005/8/layout/vList6"/>
    <dgm:cxn modelId="{2FDBEF86-76DC-4498-B7E0-DC97788C0592}" srcId="{5C6CA10D-D932-4CC7-A36B-CAC3DCD42E58}" destId="{40B67533-E6C7-4644-AD52-DACA247BEE1E}" srcOrd="0" destOrd="0" parTransId="{CA13381C-A637-48EF-8491-E5BAB70BFCB0}" sibTransId="{ECF31B17-BE53-4634-9B0B-E04E48573150}"/>
    <dgm:cxn modelId="{6741BD88-B9DE-4B6C-BD1E-BD47AD4298A2}" type="presOf" srcId="{A41D883F-8AFA-4897-9CAA-E2595B2682CF}" destId="{63AC6012-9C9A-4409-B5F7-020003D0D433}" srcOrd="0" destOrd="2" presId="urn:microsoft.com/office/officeart/2005/8/layout/vList6"/>
    <dgm:cxn modelId="{18391DD4-CF4F-45AE-A548-77A2CFA3E3E4}" srcId="{5C6CA10D-D932-4CC7-A36B-CAC3DCD42E58}" destId="{9BB5D2DA-5052-43BA-BA0A-A6C6110C93AA}" srcOrd="4" destOrd="0" parTransId="{121B175A-C723-485C-B492-A49B1F3CBCB3}" sibTransId="{BE669B5E-D605-4C1D-A88B-93F39AAD2588}"/>
    <dgm:cxn modelId="{A8609BE2-68AE-4AFD-9D98-A1863BE6AE94}" type="presOf" srcId="{5C6CA10D-D932-4CC7-A36B-CAC3DCD42E58}" destId="{6EC8979F-3D28-4503-B298-78306AF0F63F}" srcOrd="0" destOrd="0" presId="urn:microsoft.com/office/officeart/2005/8/layout/vList6"/>
    <dgm:cxn modelId="{F906D1EA-B2DE-4379-B1F3-76E6DF51FF47}" srcId="{5C6CA10D-D932-4CC7-A36B-CAC3DCD42E58}" destId="{D74A575B-65D6-4C83-AC6F-AE03FE9D569B}" srcOrd="3" destOrd="0" parTransId="{87F0CF7F-1E8D-4184-BE90-60C6B13217B8}" sibTransId="{FA5A2C58-DF58-4754-86FB-1FA2CD019B54}"/>
    <dgm:cxn modelId="{CCFCCEEB-B694-4C5A-87C0-1C874A407089}" srcId="{5C6CA10D-D932-4CC7-A36B-CAC3DCD42E58}" destId="{C6E21884-E06A-4FB1-93A7-6BEC9405A4BF}" srcOrd="5" destOrd="0" parTransId="{8C2FCAAD-A297-4052-8789-03A842D32CC8}" sibTransId="{FBDD2FE8-89EB-4B7B-B553-2A2A25ECD6AD}"/>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9DB4351C-3122-47D1-A0ED-95FC353F1414}">
      <dgm:prSet phldrT="[Texto]" custT="1"/>
      <dgm:spPr>
        <a:solidFill>
          <a:srgbClr val="F6E400">
            <a:alpha val="89804"/>
          </a:srgbClr>
        </a:solidFill>
        <a:ln>
          <a:solidFill>
            <a:srgbClr val="0070C0">
              <a:alpha val="90000"/>
            </a:srgbClr>
          </a:solidFill>
        </a:ln>
      </dgm:spPr>
      <dgm:t>
        <a:bodyPr/>
        <a:lstStyle/>
        <a:p>
          <a:endParaRPr lang="es-EC" sz="1200" dirty="0">
            <a:latin typeface="Cambria Math" panose="02040503050406030204" pitchFamily="18" charset="0"/>
            <a:ea typeface="Cambria Math" panose="02040503050406030204" pitchFamily="18" charset="0"/>
          </a:endParaRPr>
        </a:p>
      </dgm:t>
    </dgm:pt>
    <dgm:pt modelId="{36B35826-6BFD-49BA-A4F5-D0317FCF2D8C}" type="parTrans" cxnId="{6A94D293-4D28-4375-A0ED-1DBE8E12C294}">
      <dgm:prSet/>
      <dgm:spPr/>
      <dgm:t>
        <a:bodyPr/>
        <a:lstStyle/>
        <a:p>
          <a:endParaRPr lang="es-EC"/>
        </a:p>
      </dgm:t>
    </dgm:pt>
    <dgm:pt modelId="{127E2650-814C-421B-8558-3C3B226D4784}" type="sibTrans" cxnId="{6A94D293-4D28-4375-A0ED-1DBE8E12C294}">
      <dgm:prSet/>
      <dgm:spPr/>
      <dgm:t>
        <a:bodyPr/>
        <a:lstStyle/>
        <a:p>
          <a:endParaRPr lang="es-EC"/>
        </a:p>
      </dgm:t>
    </dgm:pt>
    <dgm:pt modelId="{5C6CA10D-D932-4CC7-A36B-CAC3DCD42E58}">
      <dgm:prSet phldrT="[Texto]" custT="1"/>
      <dgm:spPr>
        <a:gradFill flip="none" rotWithShape="0">
          <a:gsLst>
            <a:gs pos="100000">
              <a:srgbClr val="A8D0D3"/>
            </a:gs>
            <a:gs pos="11000">
              <a:schemeClr val="accent2">
                <a:lumMod val="60000"/>
                <a:lumOff val="40000"/>
              </a:schemeClr>
            </a:gs>
            <a:gs pos="100000">
              <a:schemeClr val="accent1">
                <a:shade val="67500"/>
                <a:satMod val="115000"/>
              </a:schemeClr>
            </a:gs>
            <a:gs pos="49000">
              <a:srgbClr val="00B0F0"/>
            </a:gs>
            <a:gs pos="100000">
              <a:schemeClr val="accent1">
                <a:shade val="100000"/>
                <a:satMod val="115000"/>
              </a:schemeClr>
            </a:gs>
          </a:gsLst>
          <a:lin ang="16200000" scaled="1"/>
          <a:tileRect/>
        </a:gradFill>
      </dgm:spPr>
      <dgm:t>
        <a:bodyPr/>
        <a:lstStyle/>
        <a:p>
          <a:r>
            <a:rPr lang="es-ES" sz="2400" b="1" dirty="0">
              <a:solidFill>
                <a:schemeClr val="tx1"/>
              </a:solidFill>
              <a:latin typeface="Cambria Math" panose="02040503050406030204" pitchFamily="18" charset="0"/>
              <a:ea typeface="Cambria Math" panose="02040503050406030204" pitchFamily="18" charset="0"/>
            </a:rPr>
            <a:t>MOVILIDAD  ENERGÍA CONECTIVIDAD</a:t>
          </a:r>
          <a:endParaRPr lang="es-EC" sz="2400" b="1" dirty="0">
            <a:solidFill>
              <a:schemeClr val="tx1"/>
            </a:solidFill>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800">
            <a:latin typeface="Cambria Math" panose="02040503050406030204" pitchFamily="18" charset="0"/>
            <a:ea typeface="Cambria Math" panose="02040503050406030204" pitchFamily="18" charset="0"/>
          </a:endParaRPr>
        </a:p>
      </dgm:t>
    </dgm:pt>
    <dgm:pt modelId="{40B67533-E6C7-4644-AD52-DACA247BEE1E}">
      <dgm:prSet phldrT="[Texto]" custT="1"/>
      <dgm:spPr>
        <a:solidFill>
          <a:srgbClr val="F6E400">
            <a:alpha val="89804"/>
          </a:srgbClr>
        </a:solidFill>
        <a:ln>
          <a:solidFill>
            <a:srgbClr val="0070C0">
              <a:alpha val="90000"/>
            </a:srgbClr>
          </a:solidFill>
        </a:ln>
      </dgm:spPr>
      <dgm:t>
        <a:bodyPr/>
        <a:lstStyle/>
        <a:p>
          <a:r>
            <a:rPr lang="es-ES" sz="1050" dirty="0">
              <a:latin typeface="Cambria Math" panose="02040503050406030204" pitchFamily="18" charset="0"/>
              <a:ea typeface="Cambria Math" panose="02040503050406030204" pitchFamily="18" charset="0"/>
            </a:rPr>
            <a:t> </a:t>
          </a:r>
          <a:r>
            <a:rPr lang="es-ES" sz="1200" dirty="0">
              <a:latin typeface="Cambria Math" panose="02040503050406030204" pitchFamily="18" charset="0"/>
              <a:ea typeface="Cambria Math" panose="02040503050406030204" pitchFamily="18" charset="0"/>
            </a:rPr>
            <a:t>Terminales de Transporte</a:t>
          </a:r>
          <a:endParaRPr lang="es-EC" sz="1000" dirty="0">
            <a:latin typeface="Cambria Math" panose="02040503050406030204" pitchFamily="18" charset="0"/>
            <a:ea typeface="Cambria Math" panose="02040503050406030204" pitchFamily="18" charset="0"/>
          </a:endParaRPr>
        </a:p>
      </dgm:t>
    </dgm:pt>
    <dgm:pt modelId="{ECF31B17-BE53-4634-9B0B-E04E48573150}" type="sib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CA13381C-A637-48EF-8491-E5BAB70BFCB0}" type="parTrans" cxnId="{2FDBEF86-76DC-4498-B7E0-DC97788C0592}">
      <dgm:prSet/>
      <dgm:spPr/>
      <dgm:t>
        <a:bodyPr/>
        <a:lstStyle/>
        <a:p>
          <a:endParaRPr lang="es-EC" sz="1800">
            <a:latin typeface="Cambria Math" panose="02040503050406030204" pitchFamily="18" charset="0"/>
            <a:ea typeface="Cambria Math" panose="02040503050406030204" pitchFamily="18" charset="0"/>
          </a:endParaRPr>
        </a:p>
      </dgm:t>
    </dgm:pt>
    <dgm:pt modelId="{729545EB-D44A-4ABA-A4D3-0BEEE215CB47}">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Gasolineras</a:t>
          </a:r>
          <a:endParaRPr lang="es-EC" sz="1200" dirty="0">
            <a:latin typeface="Cambria Math" panose="02040503050406030204" pitchFamily="18" charset="0"/>
            <a:ea typeface="Cambria Math" panose="02040503050406030204" pitchFamily="18" charset="0"/>
          </a:endParaRPr>
        </a:p>
      </dgm:t>
    </dgm:pt>
    <dgm:pt modelId="{2CED59E0-7798-4511-9AE7-B859E2C5BC23}" type="sib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E4ACBCD3-C97D-4A65-AC98-1FE4B23F1009}" type="parTrans" cxnId="{FFD77ED7-2289-40FA-86D0-9FF7F2F7B3DC}">
      <dgm:prSet/>
      <dgm:spPr/>
      <dgm:t>
        <a:bodyPr/>
        <a:lstStyle/>
        <a:p>
          <a:endParaRPr lang="es-EC" sz="1800">
            <a:latin typeface="Cambria Math" panose="02040503050406030204" pitchFamily="18" charset="0"/>
            <a:ea typeface="Cambria Math" panose="02040503050406030204" pitchFamily="18" charset="0"/>
          </a:endParaRPr>
        </a:p>
      </dgm:t>
    </dgm:pt>
    <dgm:pt modelId="{2E3FD9B4-5BD1-47FB-AECF-9AC69D1ACD54}">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Torres de Energía</a:t>
          </a:r>
          <a:endParaRPr lang="es-EC" sz="1200" dirty="0">
            <a:latin typeface="Cambria Math" panose="02040503050406030204" pitchFamily="18" charset="0"/>
            <a:ea typeface="Cambria Math" panose="02040503050406030204" pitchFamily="18" charset="0"/>
          </a:endParaRPr>
        </a:p>
      </dgm:t>
    </dgm:pt>
    <dgm:pt modelId="{A1420327-E71B-4E1A-AFD4-B73ED8BD9C0B}" type="sibTrans" cxnId="{208FB20E-183F-4865-911F-85DF7D226011}">
      <dgm:prSet/>
      <dgm:spPr/>
      <dgm:t>
        <a:bodyPr/>
        <a:lstStyle/>
        <a:p>
          <a:endParaRPr lang="es-EC"/>
        </a:p>
      </dgm:t>
    </dgm:pt>
    <dgm:pt modelId="{45B793F7-816D-409D-AEEF-F2457350F846}" type="parTrans" cxnId="{208FB20E-183F-4865-911F-85DF7D226011}">
      <dgm:prSet/>
      <dgm:spPr/>
      <dgm:t>
        <a:bodyPr/>
        <a:lstStyle/>
        <a:p>
          <a:endParaRPr lang="es-EC"/>
        </a:p>
      </dgm:t>
    </dgm:pt>
    <dgm:pt modelId="{108E59FC-2162-422E-89C7-3A653D27DFCC}">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Torres de Comunicación</a:t>
          </a:r>
          <a:endParaRPr lang="es-EC" sz="1200" dirty="0">
            <a:latin typeface="Cambria Math" panose="02040503050406030204" pitchFamily="18" charset="0"/>
            <a:ea typeface="Cambria Math" panose="02040503050406030204" pitchFamily="18" charset="0"/>
          </a:endParaRPr>
        </a:p>
      </dgm:t>
    </dgm:pt>
    <dgm:pt modelId="{435CFA14-724E-4CD7-A9F9-F18784C1D60A}" type="sibTrans" cxnId="{7C8822C9-683D-4425-B4F1-F81C44286125}">
      <dgm:prSet/>
      <dgm:spPr/>
      <dgm:t>
        <a:bodyPr/>
        <a:lstStyle/>
        <a:p>
          <a:endParaRPr lang="es-EC"/>
        </a:p>
      </dgm:t>
    </dgm:pt>
    <dgm:pt modelId="{C2B9439B-E89C-490A-96D0-C7C60B9753AC}" type="parTrans" cxnId="{7C8822C9-683D-4425-B4F1-F81C44286125}">
      <dgm:prSet/>
      <dgm:spPr/>
      <dgm:t>
        <a:bodyPr/>
        <a:lstStyle/>
        <a:p>
          <a:endParaRPr lang="es-EC"/>
        </a:p>
      </dgm:t>
    </dgm:pt>
    <dgm:pt modelId="{A0907D5B-202A-45C3-825F-8CA683E7E5DA}">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Vías</a:t>
          </a:r>
          <a:endParaRPr lang="es-EC" sz="1200" dirty="0">
            <a:latin typeface="Cambria Math" panose="02040503050406030204" pitchFamily="18" charset="0"/>
            <a:ea typeface="Cambria Math" panose="02040503050406030204" pitchFamily="18" charset="0"/>
          </a:endParaRPr>
        </a:p>
      </dgm:t>
    </dgm:pt>
    <dgm:pt modelId="{4D0F8F8B-5084-4099-9552-F355CFD009BC}" type="sibTrans" cxnId="{E98AD619-8F68-42AE-A52D-09F904E4D1A0}">
      <dgm:prSet/>
      <dgm:spPr/>
      <dgm:t>
        <a:bodyPr/>
        <a:lstStyle/>
        <a:p>
          <a:endParaRPr lang="es-EC"/>
        </a:p>
      </dgm:t>
    </dgm:pt>
    <dgm:pt modelId="{2E328D4F-24B9-4824-AF28-CA10BB330A5D}" type="parTrans" cxnId="{E98AD619-8F68-42AE-A52D-09F904E4D1A0}">
      <dgm:prSet/>
      <dgm:spPr/>
      <dgm:t>
        <a:bodyPr/>
        <a:lstStyle/>
        <a:p>
          <a:endParaRPr lang="es-EC"/>
        </a:p>
      </dgm:t>
    </dgm:pt>
    <dgm:pt modelId="{3564A6F0-6830-470F-B62A-E5CA75590B34}">
      <dgm:prSet phldrT="[Texto]" custT="1"/>
      <dgm:spPr>
        <a:solidFill>
          <a:srgbClr val="F6E400">
            <a:alpha val="89804"/>
          </a:srgbClr>
        </a:solidFill>
        <a:ln>
          <a:solidFill>
            <a:srgbClr val="0070C0">
              <a:alpha val="90000"/>
            </a:srgbClr>
          </a:solidFill>
        </a:ln>
      </dgm:spPr>
      <dgm:t>
        <a:bodyPr/>
        <a:lstStyle/>
        <a:p>
          <a:endParaRPr lang="es-EC" sz="1200" dirty="0">
            <a:latin typeface="Cambria Math" panose="02040503050406030204" pitchFamily="18" charset="0"/>
            <a:ea typeface="Cambria Math" panose="02040503050406030204" pitchFamily="18" charset="0"/>
          </a:endParaRPr>
        </a:p>
      </dgm:t>
    </dgm:pt>
    <dgm:pt modelId="{827EB1C1-6410-49F6-A558-2D8E74A99C50}" type="sibTrans" cxnId="{70B1500B-851F-4916-AB45-A1F197774F9B}">
      <dgm:prSet/>
      <dgm:spPr/>
      <dgm:t>
        <a:bodyPr/>
        <a:lstStyle/>
        <a:p>
          <a:endParaRPr lang="es-EC"/>
        </a:p>
      </dgm:t>
    </dgm:pt>
    <dgm:pt modelId="{FB370BA2-A840-4D7A-ADCE-AC5E7CE4FAD5}" type="parTrans" cxnId="{70B1500B-851F-4916-AB45-A1F197774F9B}">
      <dgm:prSet/>
      <dgm:spPr/>
      <dgm:t>
        <a:bodyPr/>
        <a:lstStyle/>
        <a:p>
          <a:endParaRPr lang="es-EC"/>
        </a:p>
      </dgm:t>
    </dgm:pt>
    <dgm:pt modelId="{BD3B2B0A-B0EF-47AC-B8D1-93859E75A493}">
      <dgm:prSet phldrT="[Texto]" custT="1"/>
      <dgm:spPr>
        <a:solidFill>
          <a:srgbClr val="F6E400">
            <a:alpha val="89804"/>
          </a:srgbClr>
        </a:solidFill>
        <a:ln>
          <a:solidFill>
            <a:srgbClr val="0070C0">
              <a:alpha val="90000"/>
            </a:srgbClr>
          </a:solidFill>
        </a:ln>
      </dgm:spPr>
      <dgm:t>
        <a:bodyPr/>
        <a:lstStyle/>
        <a:p>
          <a:endParaRPr lang="es-EC" sz="1200" dirty="0">
            <a:latin typeface="Cambria Math" panose="02040503050406030204" pitchFamily="18" charset="0"/>
            <a:ea typeface="Cambria Math" panose="02040503050406030204" pitchFamily="18" charset="0"/>
          </a:endParaRPr>
        </a:p>
      </dgm:t>
    </dgm:pt>
    <dgm:pt modelId="{F76030D6-A72A-4CE2-BFF6-2FCEEFB3CE83}" type="sibTrans" cxnId="{6211027E-B11A-4DCE-9DFF-6D3D23ADB5BE}">
      <dgm:prSet/>
      <dgm:spPr/>
      <dgm:t>
        <a:bodyPr/>
        <a:lstStyle/>
        <a:p>
          <a:endParaRPr lang="es-EC"/>
        </a:p>
      </dgm:t>
    </dgm:pt>
    <dgm:pt modelId="{E81E3E14-89FE-4FCC-AD00-50DEE742E516}" type="parTrans" cxnId="{6211027E-B11A-4DCE-9DFF-6D3D23ADB5BE}">
      <dgm:prSet/>
      <dgm:spPr/>
      <dgm:t>
        <a:bodyPr/>
        <a:lstStyle/>
        <a:p>
          <a:endParaRPr lang="es-EC"/>
        </a:p>
      </dgm:t>
    </dgm:pt>
    <dgm:pt modelId="{CE92136C-8050-4244-975C-5579119836C0}">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Cobertura de Hogares con Telefonía Fija </a:t>
          </a:r>
          <a:endParaRPr lang="es-EC" sz="1200" dirty="0">
            <a:latin typeface="Cambria Math" panose="02040503050406030204" pitchFamily="18" charset="0"/>
            <a:ea typeface="Cambria Math" panose="02040503050406030204" pitchFamily="18" charset="0"/>
          </a:endParaRPr>
        </a:p>
      </dgm:t>
    </dgm:pt>
    <dgm:pt modelId="{DAEDC7B6-FDA0-4167-85AD-726A2F0B2E46}" type="parTrans" cxnId="{86B502F9-F716-4658-BC3C-183E08CE7BEA}">
      <dgm:prSet/>
      <dgm:spPr/>
      <dgm:t>
        <a:bodyPr/>
        <a:lstStyle/>
        <a:p>
          <a:endParaRPr lang="es-EC"/>
        </a:p>
      </dgm:t>
    </dgm:pt>
    <dgm:pt modelId="{E7205568-97A8-4682-AC28-E819FDFF5152}" type="sibTrans" cxnId="{86B502F9-F716-4658-BC3C-183E08CE7BEA}">
      <dgm:prSet/>
      <dgm:spPr/>
      <dgm:t>
        <a:bodyPr/>
        <a:lstStyle/>
        <a:p>
          <a:endParaRPr lang="es-EC"/>
        </a:p>
      </dgm:t>
    </dgm:pt>
    <dgm:pt modelId="{FAA2EBA4-037A-4C77-B3B9-29345F946CBD}">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 Cobertura Telefonía Móvil</a:t>
          </a:r>
          <a:endParaRPr lang="es-EC" sz="1200" dirty="0">
            <a:latin typeface="Cambria Math" panose="02040503050406030204" pitchFamily="18" charset="0"/>
            <a:ea typeface="Cambria Math" panose="02040503050406030204" pitchFamily="18" charset="0"/>
          </a:endParaRPr>
        </a:p>
      </dgm:t>
    </dgm:pt>
    <dgm:pt modelId="{F90F2CEC-3943-47B7-888D-38BAFF854A47}" type="parTrans" cxnId="{488D21CE-EFF9-4858-8655-4D546644FC2A}">
      <dgm:prSet/>
      <dgm:spPr/>
      <dgm:t>
        <a:bodyPr/>
        <a:lstStyle/>
        <a:p>
          <a:endParaRPr lang="es-EC"/>
        </a:p>
      </dgm:t>
    </dgm:pt>
    <dgm:pt modelId="{5BA124AE-7856-42C2-82F2-2C472929EDD1}" type="sibTrans" cxnId="{488D21CE-EFF9-4858-8655-4D546644FC2A}">
      <dgm:prSet/>
      <dgm:spPr/>
      <dgm:t>
        <a:bodyPr/>
        <a:lstStyle/>
        <a:p>
          <a:endParaRPr lang="es-EC"/>
        </a:p>
      </dgm:t>
    </dgm:pt>
    <dgm:pt modelId="{15335311-5018-4520-BBEA-3FACEB6C4B54}">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 Cobertura Internet Fijo</a:t>
          </a:r>
          <a:endParaRPr lang="es-EC" sz="1200" dirty="0">
            <a:latin typeface="Cambria Math" panose="02040503050406030204" pitchFamily="18" charset="0"/>
            <a:ea typeface="Cambria Math" panose="02040503050406030204" pitchFamily="18" charset="0"/>
          </a:endParaRPr>
        </a:p>
      </dgm:t>
    </dgm:pt>
    <dgm:pt modelId="{1E9E6091-E192-4A65-803E-7823A3AC37AA}" type="parTrans" cxnId="{E58CC164-5052-46AE-9819-D3DED10DD611}">
      <dgm:prSet/>
      <dgm:spPr/>
      <dgm:t>
        <a:bodyPr/>
        <a:lstStyle/>
        <a:p>
          <a:endParaRPr lang="es-EC"/>
        </a:p>
      </dgm:t>
    </dgm:pt>
    <dgm:pt modelId="{9617605E-DD0C-48AC-BFBC-325EBC4DE760}" type="sibTrans" cxnId="{E58CC164-5052-46AE-9819-D3DED10DD611}">
      <dgm:prSet/>
      <dgm:spPr/>
      <dgm:t>
        <a:bodyPr/>
        <a:lstStyle/>
        <a:p>
          <a:endParaRPr lang="es-EC"/>
        </a:p>
      </dgm:t>
    </dgm:pt>
    <dgm:pt modelId="{8A111A1E-B2D3-49A4-BF62-425D1E261970}">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Distancia a Latacunga</a:t>
          </a:r>
          <a:endParaRPr lang="es-EC" sz="1200" dirty="0">
            <a:latin typeface="Cambria Math" panose="02040503050406030204" pitchFamily="18" charset="0"/>
            <a:ea typeface="Cambria Math" panose="02040503050406030204" pitchFamily="18" charset="0"/>
          </a:endParaRPr>
        </a:p>
      </dgm:t>
    </dgm:pt>
    <dgm:pt modelId="{FD3EAC18-9406-4DC4-82BE-A321CBCFDD25}" type="parTrans" cxnId="{258385E8-0E92-4CFB-B208-8294F8BEB0B2}">
      <dgm:prSet/>
      <dgm:spPr/>
      <dgm:t>
        <a:bodyPr/>
        <a:lstStyle/>
        <a:p>
          <a:endParaRPr lang="es-EC"/>
        </a:p>
      </dgm:t>
    </dgm:pt>
    <dgm:pt modelId="{D41E30BF-0270-49C1-A569-EC79F3D28EB0}" type="sibTrans" cxnId="{258385E8-0E92-4CFB-B208-8294F8BEB0B2}">
      <dgm:prSet/>
      <dgm:spPr/>
      <dgm:t>
        <a:bodyPr/>
        <a:lstStyle/>
        <a:p>
          <a:endParaRPr lang="es-EC"/>
        </a:p>
      </dgm:t>
    </dgm:pt>
    <dgm:pt modelId="{9947E446-B115-40DE-B72A-F3F49E1DECA0}">
      <dgm:prSet phldrT="[Texto]" custT="1"/>
      <dgm:spPr>
        <a:solidFill>
          <a:srgbClr val="F6E400">
            <a:alpha val="89804"/>
          </a:srgbClr>
        </a:solidFill>
        <a:ln>
          <a:solidFill>
            <a:srgbClr val="0070C0">
              <a:alpha val="90000"/>
            </a:srgbClr>
          </a:solidFill>
        </a:ln>
      </dgm:spPr>
      <dgm:t>
        <a:bodyPr/>
        <a:lstStyle/>
        <a:p>
          <a:r>
            <a:rPr lang="es-ES" sz="1200" dirty="0">
              <a:latin typeface="Cambria Math" panose="02040503050406030204" pitchFamily="18" charset="0"/>
              <a:ea typeface="Cambria Math" panose="02040503050406030204" pitchFamily="18" charset="0"/>
            </a:rPr>
            <a:t>Frecuencia de Transporte</a:t>
          </a:r>
          <a:endParaRPr lang="es-EC" sz="1200" dirty="0">
            <a:latin typeface="Cambria Math" panose="02040503050406030204" pitchFamily="18" charset="0"/>
            <a:ea typeface="Cambria Math" panose="02040503050406030204" pitchFamily="18" charset="0"/>
          </a:endParaRPr>
        </a:p>
      </dgm:t>
    </dgm:pt>
    <dgm:pt modelId="{7A6B7BD0-18B4-4321-BF0A-1A879591DBB0}" type="parTrans" cxnId="{D5BBE468-5611-4ED3-BFE5-100663AAE416}">
      <dgm:prSet/>
      <dgm:spPr/>
      <dgm:t>
        <a:bodyPr/>
        <a:lstStyle/>
        <a:p>
          <a:endParaRPr lang="es-EC"/>
        </a:p>
      </dgm:t>
    </dgm:pt>
    <dgm:pt modelId="{80F2B63A-C50F-491B-8563-D2194267BFB1}" type="sibTrans" cxnId="{D5BBE468-5611-4ED3-BFE5-100663AAE416}">
      <dgm:prSet/>
      <dgm:spPr/>
      <dgm:t>
        <a:bodyPr/>
        <a:lstStyle/>
        <a:p>
          <a:endParaRPr lang="es-EC"/>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custLinFactNeighborX="-3432" custLinFactNeighborY="-1338">
        <dgm:presLayoutVars>
          <dgm:bulletEnabled val="1"/>
        </dgm:presLayoutVars>
      </dgm:prSet>
      <dgm:spPr/>
    </dgm:pt>
    <dgm:pt modelId="{63AC6012-9C9A-4409-B5F7-020003D0D433}" type="pres">
      <dgm:prSet presAssocID="{5C6CA10D-D932-4CC7-A36B-CAC3DCD42E58}" presName="childShp" presStyleLbl="bgAccFollowNode1" presStyleIdx="0" presStyleCnt="1" custScaleX="82557" custScaleY="100392" custLinFactNeighborX="1235" custLinFactNeighborY="-2650">
        <dgm:presLayoutVars>
          <dgm:bulletEnabled val="1"/>
        </dgm:presLayoutVars>
      </dgm:prSet>
      <dgm:spPr/>
    </dgm:pt>
  </dgm:ptLst>
  <dgm:cxnLst>
    <dgm:cxn modelId="{C4AD4D02-1390-4AB6-A112-863220D8C1F0}" type="presOf" srcId="{9947E446-B115-40DE-B72A-F3F49E1DECA0}" destId="{63AC6012-9C9A-4409-B5F7-020003D0D433}" srcOrd="0" destOrd="9" presId="urn:microsoft.com/office/officeart/2005/8/layout/vList6"/>
    <dgm:cxn modelId="{94775804-62F2-4A39-99D5-96689610F85E}" type="presOf" srcId="{40B67533-E6C7-4644-AD52-DACA247BEE1E}" destId="{63AC6012-9C9A-4409-B5F7-020003D0D433}" srcOrd="0" destOrd="0" presId="urn:microsoft.com/office/officeart/2005/8/layout/vList6"/>
    <dgm:cxn modelId="{648C6806-6F86-499F-8BE7-4BE71B3EF202}" type="presOf" srcId="{2E3FD9B4-5BD1-47FB-AECF-9AC69D1ACD54}" destId="{63AC6012-9C9A-4409-B5F7-020003D0D433}" srcOrd="0" destOrd="2" presId="urn:microsoft.com/office/officeart/2005/8/layout/vList6"/>
    <dgm:cxn modelId="{76B86607-F256-48E8-A3F3-76FAFC6BCA14}" type="presOf" srcId="{9DB4351C-3122-47D1-A0ED-95FC353F1414}" destId="{63AC6012-9C9A-4409-B5F7-020003D0D433}" srcOrd="0" destOrd="12" presId="urn:microsoft.com/office/officeart/2005/8/layout/vList6"/>
    <dgm:cxn modelId="{70B1500B-851F-4916-AB45-A1F197774F9B}" srcId="{5C6CA10D-D932-4CC7-A36B-CAC3DCD42E58}" destId="{3564A6F0-6830-470F-B62A-E5CA75590B34}" srcOrd="10" destOrd="0" parTransId="{FB370BA2-A840-4D7A-ADCE-AC5E7CE4FAD5}" sibTransId="{827EB1C1-6410-49F6-A558-2D8E74A99C50}"/>
    <dgm:cxn modelId="{208FB20E-183F-4865-911F-85DF7D226011}" srcId="{5C6CA10D-D932-4CC7-A36B-CAC3DCD42E58}" destId="{2E3FD9B4-5BD1-47FB-AECF-9AC69D1ACD54}" srcOrd="2" destOrd="0" parTransId="{45B793F7-816D-409D-AEEF-F2457350F846}" sibTransId="{A1420327-E71B-4E1A-AFD4-B73ED8BD9C0B}"/>
    <dgm:cxn modelId="{E98AD619-8F68-42AE-A52D-09F904E4D1A0}" srcId="{5C6CA10D-D932-4CC7-A36B-CAC3DCD42E58}" destId="{A0907D5B-202A-45C3-825F-8CA683E7E5DA}" srcOrd="4" destOrd="0" parTransId="{2E328D4F-24B9-4824-AF28-CA10BB330A5D}" sibTransId="{4D0F8F8B-5084-4099-9552-F355CFD009BC}"/>
    <dgm:cxn modelId="{8129BF22-2F68-4FB3-9714-FDA105A40E9D}" type="presOf" srcId="{FAA2EBA4-037A-4C77-B3B9-29345F946CBD}" destId="{63AC6012-9C9A-4409-B5F7-020003D0D433}" srcOrd="0" destOrd="6" presId="urn:microsoft.com/office/officeart/2005/8/layout/vList6"/>
    <dgm:cxn modelId="{29019D2A-E05B-4ED5-8D20-FCE5FD68DE35}" type="presOf" srcId="{CE92136C-8050-4244-975C-5579119836C0}" destId="{63AC6012-9C9A-4409-B5F7-020003D0D433}" srcOrd="0" destOrd="5" presId="urn:microsoft.com/office/officeart/2005/8/layout/vList6"/>
    <dgm:cxn modelId="{CFAAFA38-1F2A-48BB-9830-6F73F9C5DEAA}" type="presOf" srcId="{BD3B2B0A-B0EF-47AC-B8D1-93859E75A493}" destId="{63AC6012-9C9A-4409-B5F7-020003D0D433}" srcOrd="0" destOrd="11" presId="urn:microsoft.com/office/officeart/2005/8/layout/vList6"/>
    <dgm:cxn modelId="{36CF143A-8097-4A3C-A948-180E63A301E3}" type="presOf" srcId="{D662E910-3316-4120-BC31-B9380CE6C7E7}" destId="{9F53E4DB-DBEA-4D49-AE19-53351730EA3A}" srcOrd="0" destOrd="0" presId="urn:microsoft.com/office/officeart/2005/8/layout/vList6"/>
    <dgm:cxn modelId="{80482A63-D6D4-4596-B7EA-D5B9BF041D6B}" srcId="{D662E910-3316-4120-BC31-B9380CE6C7E7}" destId="{5C6CA10D-D932-4CC7-A36B-CAC3DCD42E58}" srcOrd="0" destOrd="0" parTransId="{9F633B1F-4CBF-4B8C-ACA8-76B4E05FF904}" sibTransId="{9DE4C3A2-08D7-4B8D-8AA1-39768F15C20E}"/>
    <dgm:cxn modelId="{E58CC164-5052-46AE-9819-D3DED10DD611}" srcId="{5C6CA10D-D932-4CC7-A36B-CAC3DCD42E58}" destId="{15335311-5018-4520-BBEA-3FACEB6C4B54}" srcOrd="7" destOrd="0" parTransId="{1E9E6091-E192-4A65-803E-7823A3AC37AA}" sibTransId="{9617605E-DD0C-48AC-BFBC-325EBC4DE760}"/>
    <dgm:cxn modelId="{D5BBE468-5611-4ED3-BFE5-100663AAE416}" srcId="{5C6CA10D-D932-4CC7-A36B-CAC3DCD42E58}" destId="{9947E446-B115-40DE-B72A-F3F49E1DECA0}" srcOrd="9" destOrd="0" parTransId="{7A6B7BD0-18B4-4321-BF0A-1A879591DBB0}" sibTransId="{80F2B63A-C50F-491B-8563-D2194267BFB1}"/>
    <dgm:cxn modelId="{6211027E-B11A-4DCE-9DFF-6D3D23ADB5BE}" srcId="{5C6CA10D-D932-4CC7-A36B-CAC3DCD42E58}" destId="{BD3B2B0A-B0EF-47AC-B8D1-93859E75A493}" srcOrd="11" destOrd="0" parTransId="{E81E3E14-89FE-4FCC-AD00-50DEE742E516}" sibTransId="{F76030D6-A72A-4CE2-BFF6-2FCEEFB3CE83}"/>
    <dgm:cxn modelId="{2FDBEF86-76DC-4498-B7E0-DC97788C0592}" srcId="{5C6CA10D-D932-4CC7-A36B-CAC3DCD42E58}" destId="{40B67533-E6C7-4644-AD52-DACA247BEE1E}" srcOrd="0" destOrd="0" parTransId="{CA13381C-A637-48EF-8491-E5BAB70BFCB0}" sibTransId="{ECF31B17-BE53-4634-9B0B-E04E48573150}"/>
    <dgm:cxn modelId="{6A94D293-4D28-4375-A0ED-1DBE8E12C294}" srcId="{5C6CA10D-D932-4CC7-A36B-CAC3DCD42E58}" destId="{9DB4351C-3122-47D1-A0ED-95FC353F1414}" srcOrd="12" destOrd="0" parTransId="{36B35826-6BFD-49BA-A4F5-D0317FCF2D8C}" sibTransId="{127E2650-814C-421B-8558-3C3B226D4784}"/>
    <dgm:cxn modelId="{109A76A0-D8DC-48F9-BD64-79DB98C18B8E}" type="presOf" srcId="{108E59FC-2162-422E-89C7-3A653D27DFCC}" destId="{63AC6012-9C9A-4409-B5F7-020003D0D433}" srcOrd="0" destOrd="3" presId="urn:microsoft.com/office/officeart/2005/8/layout/vList6"/>
    <dgm:cxn modelId="{52AF50B3-1D25-4D65-A9BB-87D855DF645A}" type="presOf" srcId="{3564A6F0-6830-470F-B62A-E5CA75590B34}" destId="{63AC6012-9C9A-4409-B5F7-020003D0D433}" srcOrd="0" destOrd="10" presId="urn:microsoft.com/office/officeart/2005/8/layout/vList6"/>
    <dgm:cxn modelId="{F62CA4BD-83D2-42FD-9428-30C063ABD448}" type="presOf" srcId="{729545EB-D44A-4ABA-A4D3-0BEEE215CB47}" destId="{63AC6012-9C9A-4409-B5F7-020003D0D433}" srcOrd="0" destOrd="1" presId="urn:microsoft.com/office/officeart/2005/8/layout/vList6"/>
    <dgm:cxn modelId="{7C8822C9-683D-4425-B4F1-F81C44286125}" srcId="{5C6CA10D-D932-4CC7-A36B-CAC3DCD42E58}" destId="{108E59FC-2162-422E-89C7-3A653D27DFCC}" srcOrd="3" destOrd="0" parTransId="{C2B9439B-E89C-490A-96D0-C7C60B9753AC}" sibTransId="{435CFA14-724E-4CD7-A9F9-F18784C1D60A}"/>
    <dgm:cxn modelId="{488D21CE-EFF9-4858-8655-4D546644FC2A}" srcId="{5C6CA10D-D932-4CC7-A36B-CAC3DCD42E58}" destId="{FAA2EBA4-037A-4C77-B3B9-29345F946CBD}" srcOrd="6" destOrd="0" parTransId="{F90F2CEC-3943-47B7-888D-38BAFF854A47}" sibTransId="{5BA124AE-7856-42C2-82F2-2C472929EDD1}"/>
    <dgm:cxn modelId="{FAC5F9D3-D0BE-4A34-AD5A-E09AE9A96A7C}" type="presOf" srcId="{15335311-5018-4520-BBEA-3FACEB6C4B54}" destId="{63AC6012-9C9A-4409-B5F7-020003D0D433}" srcOrd="0" destOrd="7" presId="urn:microsoft.com/office/officeart/2005/8/layout/vList6"/>
    <dgm:cxn modelId="{FFD77ED7-2289-40FA-86D0-9FF7F2F7B3DC}" srcId="{5C6CA10D-D932-4CC7-A36B-CAC3DCD42E58}" destId="{729545EB-D44A-4ABA-A4D3-0BEEE215CB47}" srcOrd="1" destOrd="0" parTransId="{E4ACBCD3-C97D-4A65-AC98-1FE4B23F1009}" sibTransId="{2CED59E0-7798-4511-9AE7-B859E2C5BC23}"/>
    <dgm:cxn modelId="{A8609BE2-68AE-4AFD-9D98-A1863BE6AE94}" type="presOf" srcId="{5C6CA10D-D932-4CC7-A36B-CAC3DCD42E58}" destId="{6EC8979F-3D28-4503-B298-78306AF0F63F}" srcOrd="0" destOrd="0" presId="urn:microsoft.com/office/officeart/2005/8/layout/vList6"/>
    <dgm:cxn modelId="{258385E8-0E92-4CFB-B208-8294F8BEB0B2}" srcId="{5C6CA10D-D932-4CC7-A36B-CAC3DCD42E58}" destId="{8A111A1E-B2D3-49A4-BF62-425D1E261970}" srcOrd="8" destOrd="0" parTransId="{FD3EAC18-9406-4DC4-82BE-A321CBCFDD25}" sibTransId="{D41E30BF-0270-49C1-A569-EC79F3D28EB0}"/>
    <dgm:cxn modelId="{81A8E9F6-9058-4F23-87EA-6E3DCA0BB1C7}" type="presOf" srcId="{8A111A1E-B2D3-49A4-BF62-425D1E261970}" destId="{63AC6012-9C9A-4409-B5F7-020003D0D433}" srcOrd="0" destOrd="8" presId="urn:microsoft.com/office/officeart/2005/8/layout/vList6"/>
    <dgm:cxn modelId="{2515D8F8-A61F-462F-B2C5-F4057D2740DF}" type="presOf" srcId="{A0907D5B-202A-45C3-825F-8CA683E7E5DA}" destId="{63AC6012-9C9A-4409-B5F7-020003D0D433}" srcOrd="0" destOrd="4" presId="urn:microsoft.com/office/officeart/2005/8/layout/vList6"/>
    <dgm:cxn modelId="{86B502F9-F716-4658-BC3C-183E08CE7BEA}" srcId="{5C6CA10D-D932-4CC7-A36B-CAC3DCD42E58}" destId="{CE92136C-8050-4244-975C-5579119836C0}" srcOrd="5" destOrd="0" parTransId="{DAEDC7B6-FDA0-4167-85AD-726A2F0B2E46}" sibTransId="{E7205568-97A8-4682-AC28-E819FDFF5152}"/>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62E910-3316-4120-BC31-B9380CE6C7E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5C6CA10D-D932-4CC7-A36B-CAC3DCD42E58}">
      <dgm:prSet phldrT="[Texto]" custT="1"/>
      <dgm:spPr>
        <a:gradFill flip="none" rotWithShape="0">
          <a:gsLst>
            <a:gs pos="42000">
              <a:srgbClr val="F6E400"/>
            </a:gs>
            <a:gs pos="81000">
              <a:srgbClr val="FF5050"/>
            </a:gs>
            <a:gs pos="63000">
              <a:srgbClr val="0070C0"/>
            </a:gs>
          </a:gsLst>
          <a:lin ang="5400000" scaled="1"/>
          <a:tileRect/>
        </a:gradFill>
        <a:ln>
          <a:solidFill>
            <a:srgbClr val="0070C0"/>
          </a:solidFill>
        </a:ln>
      </dgm:spPr>
      <dgm:t>
        <a:bodyPr/>
        <a:lstStyle/>
        <a:p>
          <a:r>
            <a:rPr lang="es-ES" sz="2400" b="1" dirty="0">
              <a:solidFill>
                <a:schemeClr val="tx1"/>
              </a:solidFill>
              <a:latin typeface="Cambria Math" panose="02040503050406030204" pitchFamily="18" charset="0"/>
              <a:ea typeface="Cambria Math" panose="02040503050406030204" pitchFamily="18" charset="0"/>
            </a:rPr>
            <a:t>POLÍTICO INSTITUCIONAL</a:t>
          </a:r>
          <a:endParaRPr lang="es-EC" sz="2400" b="1" dirty="0">
            <a:solidFill>
              <a:schemeClr val="tx1"/>
            </a:solidFill>
            <a:latin typeface="Cambria Math" panose="02040503050406030204" pitchFamily="18" charset="0"/>
            <a:ea typeface="Cambria Math" panose="02040503050406030204" pitchFamily="18" charset="0"/>
          </a:endParaRPr>
        </a:p>
      </dgm:t>
    </dgm:pt>
    <dgm:pt modelId="{9F633B1F-4CBF-4B8C-ACA8-76B4E05FF904}" type="parTrans" cxnId="{80482A63-D6D4-4596-B7EA-D5B9BF041D6B}">
      <dgm:prSet/>
      <dgm:spPr/>
      <dgm:t>
        <a:bodyPr/>
        <a:lstStyle/>
        <a:p>
          <a:endParaRPr lang="es-EC" sz="1500">
            <a:latin typeface="Cambria Math" panose="02040503050406030204" pitchFamily="18" charset="0"/>
            <a:ea typeface="Cambria Math" panose="02040503050406030204" pitchFamily="18" charset="0"/>
          </a:endParaRPr>
        </a:p>
      </dgm:t>
    </dgm:pt>
    <dgm:pt modelId="{9DE4C3A2-08D7-4B8D-8AA1-39768F15C20E}" type="sibTrans" cxnId="{80482A63-D6D4-4596-B7EA-D5B9BF041D6B}">
      <dgm:prSet/>
      <dgm:spPr/>
      <dgm:t>
        <a:bodyPr/>
        <a:lstStyle/>
        <a:p>
          <a:endParaRPr lang="es-EC" sz="1500">
            <a:latin typeface="Cambria Math" panose="02040503050406030204" pitchFamily="18" charset="0"/>
            <a:ea typeface="Cambria Math" panose="02040503050406030204" pitchFamily="18" charset="0"/>
          </a:endParaRPr>
        </a:p>
      </dgm:t>
    </dgm:pt>
    <dgm:pt modelId="{D995B4D6-8EF5-4E5B-860C-3D35FB23E349}">
      <dgm:prSet phldrT="[Texto]" custT="1"/>
      <dgm:spPr>
        <a:solidFill>
          <a:schemeClr val="bg1">
            <a:alpha val="90000"/>
          </a:schemeClr>
        </a:solidFill>
        <a:ln>
          <a:solidFill>
            <a:schemeClr val="tx1">
              <a:alpha val="90000"/>
            </a:schemeClr>
          </a:solidFill>
        </a:ln>
      </dgm:spPr>
      <dgm:t>
        <a:bodyPr/>
        <a:lstStyle/>
        <a:p>
          <a:pPr algn="l"/>
          <a:r>
            <a:rPr lang="es-ES" sz="1500" dirty="0">
              <a:latin typeface="Cambria Math" panose="02040503050406030204" pitchFamily="18" charset="0"/>
              <a:ea typeface="Cambria Math" panose="02040503050406030204" pitchFamily="18" charset="0"/>
            </a:rPr>
            <a:t> Juntas Parroquiales</a:t>
          </a:r>
          <a:endParaRPr lang="es-EC" sz="1500" dirty="0">
            <a:latin typeface="Cambria Math" panose="02040503050406030204" pitchFamily="18" charset="0"/>
            <a:ea typeface="Cambria Math" panose="02040503050406030204" pitchFamily="18" charset="0"/>
          </a:endParaRPr>
        </a:p>
      </dgm:t>
    </dgm:pt>
    <dgm:pt modelId="{B4747B50-AF36-47B3-B91B-DE45F0E7AE3B}" type="parTrans" cxnId="{0D2A1674-C596-4F17-BC34-5220AEFC3382}">
      <dgm:prSet/>
      <dgm:spPr/>
      <dgm:t>
        <a:bodyPr/>
        <a:lstStyle/>
        <a:p>
          <a:endParaRPr lang="es-EC" sz="1500"/>
        </a:p>
      </dgm:t>
    </dgm:pt>
    <dgm:pt modelId="{6CE17D4C-4427-4F31-A13F-EE917EFED920}" type="sibTrans" cxnId="{0D2A1674-C596-4F17-BC34-5220AEFC3382}">
      <dgm:prSet/>
      <dgm:spPr/>
      <dgm:t>
        <a:bodyPr/>
        <a:lstStyle/>
        <a:p>
          <a:endParaRPr lang="es-EC" sz="1500"/>
        </a:p>
      </dgm:t>
    </dgm:pt>
    <dgm:pt modelId="{A41D883F-8AFA-4897-9CAA-E2595B2682CF}">
      <dgm:prSet phldrT="[Texto]" custT="1"/>
      <dgm:spPr>
        <a:solidFill>
          <a:schemeClr val="bg1">
            <a:alpha val="90000"/>
          </a:schemeClr>
        </a:solidFill>
        <a:ln>
          <a:solidFill>
            <a:schemeClr val="tx1">
              <a:alpha val="90000"/>
            </a:schemeClr>
          </a:solidFill>
        </a:ln>
      </dgm:spPr>
      <dgm:t>
        <a:bodyPr/>
        <a:lstStyle/>
        <a:p>
          <a:pPr algn="l"/>
          <a:r>
            <a:rPr lang="es-ES" sz="1500" dirty="0">
              <a:latin typeface="Cambria Math" panose="02040503050406030204" pitchFamily="18" charset="0"/>
              <a:ea typeface="Cambria Math" panose="02040503050406030204" pitchFamily="18" charset="0"/>
            </a:rPr>
            <a:t> Organizaciones Administrativas</a:t>
          </a:r>
          <a:endParaRPr lang="es-EC" sz="1500" dirty="0">
            <a:latin typeface="Cambria Math" panose="02040503050406030204" pitchFamily="18" charset="0"/>
            <a:ea typeface="Cambria Math" panose="02040503050406030204" pitchFamily="18" charset="0"/>
          </a:endParaRPr>
        </a:p>
      </dgm:t>
    </dgm:pt>
    <dgm:pt modelId="{0C11EC80-9229-4041-AC52-68898D8C798E}" type="parTrans" cxnId="{E739C344-9C22-4B06-9951-3CC0EC8F122D}">
      <dgm:prSet/>
      <dgm:spPr/>
      <dgm:t>
        <a:bodyPr/>
        <a:lstStyle/>
        <a:p>
          <a:endParaRPr lang="es-EC" sz="1500"/>
        </a:p>
      </dgm:t>
    </dgm:pt>
    <dgm:pt modelId="{CF2995AD-05BB-4B1F-893C-04C8E12707D8}" type="sibTrans" cxnId="{E739C344-9C22-4B06-9951-3CC0EC8F122D}">
      <dgm:prSet/>
      <dgm:spPr/>
      <dgm:t>
        <a:bodyPr/>
        <a:lstStyle/>
        <a:p>
          <a:endParaRPr lang="es-EC" sz="1500"/>
        </a:p>
      </dgm:t>
    </dgm:pt>
    <dgm:pt modelId="{CA11FA26-0A84-4610-841E-BA09E394A8F0}">
      <dgm:prSet phldrT="[Texto]" custT="1"/>
      <dgm:spPr>
        <a:solidFill>
          <a:schemeClr val="bg1">
            <a:alpha val="90000"/>
          </a:schemeClr>
        </a:solidFill>
        <a:ln>
          <a:solidFill>
            <a:schemeClr val="tx1">
              <a:alpha val="90000"/>
            </a:schemeClr>
          </a:solidFill>
        </a:ln>
      </dgm:spPr>
      <dgm:t>
        <a:bodyPr/>
        <a:lstStyle/>
        <a:p>
          <a:pPr algn="l"/>
          <a:r>
            <a:rPr lang="es-ES" sz="1500" dirty="0">
              <a:latin typeface="Cambria Math" panose="02040503050406030204" pitchFamily="18" charset="0"/>
              <a:ea typeface="Cambria Math" panose="02040503050406030204" pitchFamily="18" charset="0"/>
            </a:rPr>
            <a:t>Instituciones Municipales y Estatales</a:t>
          </a:r>
          <a:endParaRPr lang="es-EC" sz="1500" dirty="0">
            <a:latin typeface="Cambria Math" panose="02040503050406030204" pitchFamily="18" charset="0"/>
            <a:ea typeface="Cambria Math" panose="02040503050406030204" pitchFamily="18" charset="0"/>
          </a:endParaRPr>
        </a:p>
      </dgm:t>
    </dgm:pt>
    <dgm:pt modelId="{5A5930DC-E122-402C-9159-A36E591D5C34}" type="parTrans" cxnId="{6C32A23A-C585-41DB-992B-7061CC0DCA04}">
      <dgm:prSet/>
      <dgm:spPr/>
      <dgm:t>
        <a:bodyPr/>
        <a:lstStyle/>
        <a:p>
          <a:endParaRPr lang="es-EC" sz="1500"/>
        </a:p>
      </dgm:t>
    </dgm:pt>
    <dgm:pt modelId="{DD33C60A-ECDF-4BFA-96A9-75EF1D61A2DD}" type="sibTrans" cxnId="{6C32A23A-C585-41DB-992B-7061CC0DCA04}">
      <dgm:prSet/>
      <dgm:spPr/>
      <dgm:t>
        <a:bodyPr/>
        <a:lstStyle/>
        <a:p>
          <a:endParaRPr lang="es-EC" sz="1500"/>
        </a:p>
      </dgm:t>
    </dgm:pt>
    <dgm:pt modelId="{DBF08F21-E77C-44C9-B52D-291D2706D372}">
      <dgm:prSet phldrT="[Texto]" custT="1"/>
      <dgm:spPr>
        <a:solidFill>
          <a:schemeClr val="bg1">
            <a:alpha val="90000"/>
          </a:schemeClr>
        </a:solidFill>
        <a:ln>
          <a:solidFill>
            <a:schemeClr val="tx1">
              <a:alpha val="90000"/>
            </a:schemeClr>
          </a:solidFill>
        </a:ln>
      </dgm:spPr>
      <dgm:t>
        <a:bodyPr/>
        <a:lstStyle/>
        <a:p>
          <a:pPr algn="l"/>
          <a:r>
            <a:rPr lang="es-ES" sz="1500" dirty="0">
              <a:latin typeface="Cambria Math" panose="02040503050406030204" pitchFamily="18" charset="0"/>
              <a:ea typeface="Cambria Math" panose="02040503050406030204" pitchFamily="18" charset="0"/>
            </a:rPr>
            <a:t>Organizaciones MAG</a:t>
          </a:r>
          <a:endParaRPr lang="es-EC" sz="1500" dirty="0">
            <a:latin typeface="Cambria Math" panose="02040503050406030204" pitchFamily="18" charset="0"/>
            <a:ea typeface="Cambria Math" panose="02040503050406030204" pitchFamily="18" charset="0"/>
          </a:endParaRPr>
        </a:p>
      </dgm:t>
    </dgm:pt>
    <dgm:pt modelId="{E4271065-E973-47C9-90C1-68FC8FC0A0FD}" type="parTrans" cxnId="{956AAD14-EB7E-4B67-B35D-ABB1B4C62069}">
      <dgm:prSet/>
      <dgm:spPr/>
      <dgm:t>
        <a:bodyPr/>
        <a:lstStyle/>
        <a:p>
          <a:endParaRPr lang="es-EC" sz="1500"/>
        </a:p>
      </dgm:t>
    </dgm:pt>
    <dgm:pt modelId="{3B98A982-203C-44E8-ACF7-B53FEADF77E1}" type="sibTrans" cxnId="{956AAD14-EB7E-4B67-B35D-ABB1B4C62069}">
      <dgm:prSet/>
      <dgm:spPr/>
      <dgm:t>
        <a:bodyPr/>
        <a:lstStyle/>
        <a:p>
          <a:endParaRPr lang="es-EC" sz="1500"/>
        </a:p>
      </dgm:t>
    </dgm:pt>
    <dgm:pt modelId="{172EB97B-C79B-4617-9383-9CB707FAADEA}">
      <dgm:prSet phldrT="[Texto]" custT="1"/>
      <dgm:spPr>
        <a:solidFill>
          <a:schemeClr val="bg1">
            <a:alpha val="90000"/>
          </a:schemeClr>
        </a:solidFill>
        <a:ln>
          <a:solidFill>
            <a:schemeClr val="tx1">
              <a:alpha val="90000"/>
            </a:schemeClr>
          </a:solidFill>
        </a:ln>
      </dgm:spPr>
      <dgm:t>
        <a:bodyPr/>
        <a:lstStyle/>
        <a:p>
          <a:pPr algn="l"/>
          <a:r>
            <a:rPr lang="es-ES" sz="1500" dirty="0">
              <a:latin typeface="Cambria Math" panose="02040503050406030204" pitchFamily="18" charset="0"/>
              <a:ea typeface="Cambria Math" panose="02040503050406030204" pitchFamily="18" charset="0"/>
            </a:rPr>
            <a:t> UPC</a:t>
          </a:r>
          <a:endParaRPr lang="es-EC" sz="1500" dirty="0">
            <a:latin typeface="Cambria Math" panose="02040503050406030204" pitchFamily="18" charset="0"/>
            <a:ea typeface="Cambria Math" panose="02040503050406030204" pitchFamily="18" charset="0"/>
          </a:endParaRPr>
        </a:p>
      </dgm:t>
    </dgm:pt>
    <dgm:pt modelId="{9E728AD9-1BA1-481A-8E35-8E566B1F1C7E}" type="parTrans" cxnId="{CF8D5F19-0217-4C5F-AEC6-3F0B20447079}">
      <dgm:prSet/>
      <dgm:spPr/>
      <dgm:t>
        <a:bodyPr/>
        <a:lstStyle/>
        <a:p>
          <a:endParaRPr lang="es-EC"/>
        </a:p>
      </dgm:t>
    </dgm:pt>
    <dgm:pt modelId="{F97F23EC-4018-429D-B483-D031B24AAFEF}" type="sibTrans" cxnId="{CF8D5F19-0217-4C5F-AEC6-3F0B20447079}">
      <dgm:prSet/>
      <dgm:spPr/>
      <dgm:t>
        <a:bodyPr/>
        <a:lstStyle/>
        <a:p>
          <a:endParaRPr lang="es-EC"/>
        </a:p>
      </dgm:t>
    </dgm:pt>
    <dgm:pt modelId="{9F53E4DB-DBEA-4D49-AE19-53351730EA3A}" type="pres">
      <dgm:prSet presAssocID="{D662E910-3316-4120-BC31-B9380CE6C7E7}" presName="Name0" presStyleCnt="0">
        <dgm:presLayoutVars>
          <dgm:dir/>
          <dgm:animLvl val="lvl"/>
          <dgm:resizeHandles/>
        </dgm:presLayoutVars>
      </dgm:prSet>
      <dgm:spPr/>
    </dgm:pt>
    <dgm:pt modelId="{0ABA7F82-14AA-44A9-B9F3-D85861DE1EA0}" type="pres">
      <dgm:prSet presAssocID="{5C6CA10D-D932-4CC7-A36B-CAC3DCD42E58}" presName="linNode" presStyleCnt="0"/>
      <dgm:spPr/>
    </dgm:pt>
    <dgm:pt modelId="{6EC8979F-3D28-4503-B298-78306AF0F63F}" type="pres">
      <dgm:prSet presAssocID="{5C6CA10D-D932-4CC7-A36B-CAC3DCD42E58}" presName="parentShp" presStyleLbl="node1" presStyleIdx="0" presStyleCnt="1" custScaleX="113088" custLinFactX="34047" custLinFactY="-57295" custLinFactNeighborX="100000" custLinFactNeighborY="-100000">
        <dgm:presLayoutVars>
          <dgm:bulletEnabled val="1"/>
        </dgm:presLayoutVars>
      </dgm:prSet>
      <dgm:spPr/>
    </dgm:pt>
    <dgm:pt modelId="{63AC6012-9C9A-4409-B5F7-020003D0D433}" type="pres">
      <dgm:prSet presAssocID="{5C6CA10D-D932-4CC7-A36B-CAC3DCD42E58}" presName="childShp" presStyleLbl="bgAccFollowNode1" presStyleIdx="0" presStyleCnt="1" custFlipHor="1" custScaleX="87224" custScaleY="93724" custLinFactX="-22891" custLinFactNeighborX="-100000" custLinFactNeighborY="1617">
        <dgm:presLayoutVars>
          <dgm:bulletEnabled val="1"/>
        </dgm:presLayoutVars>
      </dgm:prSet>
      <dgm:spPr/>
    </dgm:pt>
  </dgm:ptLst>
  <dgm:cxnLst>
    <dgm:cxn modelId="{956AAD14-EB7E-4B67-B35D-ABB1B4C62069}" srcId="{5C6CA10D-D932-4CC7-A36B-CAC3DCD42E58}" destId="{DBF08F21-E77C-44C9-B52D-291D2706D372}" srcOrd="0" destOrd="0" parTransId="{E4271065-E973-47C9-90C1-68FC8FC0A0FD}" sibTransId="{3B98A982-203C-44E8-ACF7-B53FEADF77E1}"/>
    <dgm:cxn modelId="{CF8D5F19-0217-4C5F-AEC6-3F0B20447079}" srcId="{5C6CA10D-D932-4CC7-A36B-CAC3DCD42E58}" destId="{172EB97B-C79B-4617-9383-9CB707FAADEA}" srcOrd="4" destOrd="0" parTransId="{9E728AD9-1BA1-481A-8E35-8E566B1F1C7E}" sibTransId="{F97F23EC-4018-429D-B483-D031B24AAFEF}"/>
    <dgm:cxn modelId="{16C0DF27-4800-4D97-A9EE-7621BCA5F952}" type="presOf" srcId="{172EB97B-C79B-4617-9383-9CB707FAADEA}" destId="{63AC6012-9C9A-4409-B5F7-020003D0D433}" srcOrd="0" destOrd="4" presId="urn:microsoft.com/office/officeart/2005/8/layout/vList6"/>
    <dgm:cxn modelId="{36CF143A-8097-4A3C-A948-180E63A301E3}" type="presOf" srcId="{D662E910-3316-4120-BC31-B9380CE6C7E7}" destId="{9F53E4DB-DBEA-4D49-AE19-53351730EA3A}" srcOrd="0" destOrd="0" presId="urn:microsoft.com/office/officeart/2005/8/layout/vList6"/>
    <dgm:cxn modelId="{6C32A23A-C585-41DB-992B-7061CC0DCA04}" srcId="{5C6CA10D-D932-4CC7-A36B-CAC3DCD42E58}" destId="{CA11FA26-0A84-4610-841E-BA09E394A8F0}" srcOrd="3" destOrd="0" parTransId="{5A5930DC-E122-402C-9159-A36E591D5C34}" sibTransId="{DD33C60A-ECDF-4BFA-96A9-75EF1D61A2DD}"/>
    <dgm:cxn modelId="{80482A63-D6D4-4596-B7EA-D5B9BF041D6B}" srcId="{D662E910-3316-4120-BC31-B9380CE6C7E7}" destId="{5C6CA10D-D932-4CC7-A36B-CAC3DCD42E58}" srcOrd="0" destOrd="0" parTransId="{9F633B1F-4CBF-4B8C-ACA8-76B4E05FF904}" sibTransId="{9DE4C3A2-08D7-4B8D-8AA1-39768F15C20E}"/>
    <dgm:cxn modelId="{E739C344-9C22-4B06-9951-3CC0EC8F122D}" srcId="{5C6CA10D-D932-4CC7-A36B-CAC3DCD42E58}" destId="{A41D883F-8AFA-4897-9CAA-E2595B2682CF}" srcOrd="2" destOrd="0" parTransId="{0C11EC80-9229-4041-AC52-68898D8C798E}" sibTransId="{CF2995AD-05BB-4B1F-893C-04C8E12707D8}"/>
    <dgm:cxn modelId="{3400744F-0E33-4354-B25A-236ECA9E75EE}" type="presOf" srcId="{DBF08F21-E77C-44C9-B52D-291D2706D372}" destId="{63AC6012-9C9A-4409-B5F7-020003D0D433}" srcOrd="0" destOrd="0" presId="urn:microsoft.com/office/officeart/2005/8/layout/vList6"/>
    <dgm:cxn modelId="{0D2A1674-C596-4F17-BC34-5220AEFC3382}" srcId="{5C6CA10D-D932-4CC7-A36B-CAC3DCD42E58}" destId="{D995B4D6-8EF5-4E5B-860C-3D35FB23E349}" srcOrd="1" destOrd="0" parTransId="{B4747B50-AF36-47B3-B91B-DE45F0E7AE3B}" sibTransId="{6CE17D4C-4427-4F31-A13F-EE917EFED920}"/>
    <dgm:cxn modelId="{EB548076-FAC0-454F-94E3-7762E3620893}" type="presOf" srcId="{CA11FA26-0A84-4610-841E-BA09E394A8F0}" destId="{63AC6012-9C9A-4409-B5F7-020003D0D433}" srcOrd="0" destOrd="3" presId="urn:microsoft.com/office/officeart/2005/8/layout/vList6"/>
    <dgm:cxn modelId="{D0420DB0-45EA-41DD-A08C-E61E77646DD1}" type="presOf" srcId="{A41D883F-8AFA-4897-9CAA-E2595B2682CF}" destId="{63AC6012-9C9A-4409-B5F7-020003D0D433}" srcOrd="0" destOrd="2" presId="urn:microsoft.com/office/officeart/2005/8/layout/vList6"/>
    <dgm:cxn modelId="{A8609BE2-68AE-4AFD-9D98-A1863BE6AE94}" type="presOf" srcId="{5C6CA10D-D932-4CC7-A36B-CAC3DCD42E58}" destId="{6EC8979F-3D28-4503-B298-78306AF0F63F}" srcOrd="0" destOrd="0" presId="urn:microsoft.com/office/officeart/2005/8/layout/vList6"/>
    <dgm:cxn modelId="{BF586CE6-4DC1-4D5E-B962-D207D17485AB}" type="presOf" srcId="{D995B4D6-8EF5-4E5B-860C-3D35FB23E349}" destId="{63AC6012-9C9A-4409-B5F7-020003D0D433}" srcOrd="0" destOrd="1" presId="urn:microsoft.com/office/officeart/2005/8/layout/vList6"/>
    <dgm:cxn modelId="{DC2501F3-B75B-4AA3-98B0-492C66FE2267}" type="presParOf" srcId="{9F53E4DB-DBEA-4D49-AE19-53351730EA3A}" destId="{0ABA7F82-14AA-44A9-B9F3-D85861DE1EA0}" srcOrd="0" destOrd="0" presId="urn:microsoft.com/office/officeart/2005/8/layout/vList6"/>
    <dgm:cxn modelId="{528FA649-51C4-4A7F-90DE-0779F5107FE0}" type="presParOf" srcId="{0ABA7F82-14AA-44A9-B9F3-D85861DE1EA0}" destId="{6EC8979F-3D28-4503-B298-78306AF0F63F}" srcOrd="0" destOrd="0" presId="urn:microsoft.com/office/officeart/2005/8/layout/vList6"/>
    <dgm:cxn modelId="{92D4B490-7A19-4D8A-97F3-BB34B397D2BE}" type="presParOf" srcId="{0ABA7F82-14AA-44A9-B9F3-D85861DE1EA0}" destId="{63AC6012-9C9A-4409-B5F7-020003D0D433}" srcOrd="1" destOrd="0" presId="urn:microsoft.com/office/officeart/2005/8/layout/v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C66675-9340-4EA4-8689-D541671E61E7}"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685FAEF1-5A4E-4112-9BB0-F74E533FD1A2}">
      <dgm:prSet phldrT="[Texto]" custT="1"/>
      <dgm:spPr>
        <a:noFill/>
        <a:ln>
          <a:noFill/>
        </a:ln>
      </dgm:spPr>
      <dgm:t>
        <a:bodyPr/>
        <a:lstStyle/>
        <a:p>
          <a:pPr algn="l"/>
          <a:r>
            <a:rPr lang="es-ES" sz="2800" b="1" u="sng"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CAPÍTULO V</a:t>
          </a:r>
          <a:r>
            <a:rPr lang="es-ES" sz="2800" b="1" u="none"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 :</a:t>
          </a:r>
          <a:r>
            <a:rPr lang="es-ES" sz="2800" b="1" u="none" dirty="0">
              <a:solidFill>
                <a:schemeClr val="tx1"/>
              </a:solidFill>
              <a:latin typeface="Copperplate Gothic Bold" panose="020E0705020206020404" pitchFamily="34" charset="0"/>
              <a:ea typeface="Cambria Math" panose="02040503050406030204" pitchFamily="18" charset="0"/>
            </a:rPr>
            <a:t> </a:t>
          </a:r>
          <a:r>
            <a:rPr lang="es-ES" sz="2800" b="1" dirty="0">
              <a:solidFill>
                <a:schemeClr val="tx1"/>
              </a:solidFill>
              <a:latin typeface="Copperplate Gothic Bold" panose="020E0705020206020404" pitchFamily="34" charset="0"/>
              <a:ea typeface="Cambria Math" panose="02040503050406030204" pitchFamily="18" charset="0"/>
            </a:rPr>
            <a:t>C O N C L U S I O N E S</a:t>
          </a:r>
          <a:endParaRPr lang="es-EC" sz="2800" b="1" dirty="0">
            <a:solidFill>
              <a:schemeClr val="tx1"/>
            </a:solidFill>
            <a:latin typeface="Copperplate Gothic Bold" panose="020E0705020206020404" pitchFamily="34" charset="0"/>
            <a:ea typeface="Cambria Math" panose="02040503050406030204" pitchFamily="18" charset="0"/>
          </a:endParaRPr>
        </a:p>
      </dgm:t>
    </dgm:pt>
    <dgm:pt modelId="{A81907E6-D628-4D1D-BE4C-E9015FD6EDB8}" type="sibTrans" cxnId="{D03D0A23-AC89-40F8-9644-475D8D5B31CE}">
      <dgm:prSet/>
      <dgm:spPr/>
      <dgm:t>
        <a:bodyPr/>
        <a:lstStyle/>
        <a:p>
          <a:endParaRPr lang="es-EC"/>
        </a:p>
      </dgm:t>
    </dgm:pt>
    <dgm:pt modelId="{62E30F0F-EEFB-4E9E-A1E6-85A635BF57E9}" type="parTrans" cxnId="{D03D0A23-AC89-40F8-9644-475D8D5B31CE}">
      <dgm:prSet/>
      <dgm:spPr/>
      <dgm:t>
        <a:bodyPr/>
        <a:lstStyle/>
        <a:p>
          <a:endParaRPr lang="es-EC"/>
        </a:p>
      </dgm:t>
    </dgm:pt>
    <dgm:pt modelId="{11800A40-DA0D-4D98-AA66-443C36B92B03}" type="pres">
      <dgm:prSet presAssocID="{8FC66675-9340-4EA4-8689-D541671E61E7}" presName="rootNode" presStyleCnt="0">
        <dgm:presLayoutVars>
          <dgm:chMax/>
          <dgm:chPref/>
          <dgm:dir/>
          <dgm:animLvl val="lvl"/>
        </dgm:presLayoutVars>
      </dgm:prSet>
      <dgm:spPr/>
    </dgm:pt>
    <dgm:pt modelId="{BA3F7C53-E8A0-48D3-948A-F54771EF33EE}" type="pres">
      <dgm:prSet presAssocID="{685FAEF1-5A4E-4112-9BB0-F74E533FD1A2}" presName="composite" presStyleCnt="0"/>
      <dgm:spPr/>
    </dgm:pt>
    <dgm:pt modelId="{9F136303-CE07-446B-A649-AD1A30FB2D34}" type="pres">
      <dgm:prSet presAssocID="{685FAEF1-5A4E-4112-9BB0-F74E533FD1A2}" presName="ParentText" presStyleLbl="node1" presStyleIdx="0" presStyleCnt="1" custScaleX="226005" custLinFactNeighborX="-14510" custLinFactNeighborY="5226">
        <dgm:presLayoutVars>
          <dgm:chMax val="1"/>
          <dgm:chPref val="1"/>
          <dgm:bulletEnabled val="1"/>
        </dgm:presLayoutVars>
      </dgm:prSet>
      <dgm:spPr/>
    </dgm:pt>
    <dgm:pt modelId="{F6B2C6A0-ED7A-4ADE-89CA-0B33108F790A}" type="pres">
      <dgm:prSet presAssocID="{685FAEF1-5A4E-4112-9BB0-F74E533FD1A2}" presName="Image" presStyleLbl="bgImgPlace1" presStyleIdx="0" presStyleCnt="1" custScaleX="97183" custLinFactNeighborX="-72461" custLinFactNeighborY="-3344"/>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C713789C-B957-4BB5-AF59-67C66E123F8E}" type="pres">
      <dgm:prSet presAssocID="{685FAEF1-5A4E-4112-9BB0-F74E533FD1A2}" presName="ChildText" presStyleLbl="fgAcc1" presStyleIdx="0" presStyleCnt="0">
        <dgm:presLayoutVars>
          <dgm:chMax val="0"/>
          <dgm:chPref val="0"/>
          <dgm:bulletEnabled val="1"/>
        </dgm:presLayoutVars>
      </dgm:prSet>
      <dgm:spPr/>
    </dgm:pt>
  </dgm:ptLst>
  <dgm:cxnLst>
    <dgm:cxn modelId="{D03D0A23-AC89-40F8-9644-475D8D5B31CE}" srcId="{8FC66675-9340-4EA4-8689-D541671E61E7}" destId="{685FAEF1-5A4E-4112-9BB0-F74E533FD1A2}" srcOrd="0" destOrd="0" parTransId="{62E30F0F-EEFB-4E9E-A1E6-85A635BF57E9}" sibTransId="{A81907E6-D628-4D1D-BE4C-E9015FD6EDB8}"/>
    <dgm:cxn modelId="{7D9B52DB-9E2C-4701-BB3A-D6185EED4A7A}" type="presOf" srcId="{685FAEF1-5A4E-4112-9BB0-F74E533FD1A2}" destId="{9F136303-CE07-446B-A649-AD1A30FB2D34}" srcOrd="0" destOrd="0" presId="urn:microsoft.com/office/officeart/2008/layout/TitledPictureBlocks"/>
    <dgm:cxn modelId="{CA474CED-4DA0-4965-B66A-F989719431C7}" type="presOf" srcId="{8FC66675-9340-4EA4-8689-D541671E61E7}" destId="{11800A40-DA0D-4D98-AA66-443C36B92B03}" srcOrd="0" destOrd="0" presId="urn:microsoft.com/office/officeart/2008/layout/TitledPictureBlocks"/>
    <dgm:cxn modelId="{261AC701-6C31-4359-9F77-37D65233BCAA}" type="presParOf" srcId="{11800A40-DA0D-4D98-AA66-443C36B92B03}" destId="{BA3F7C53-E8A0-48D3-948A-F54771EF33EE}" srcOrd="0" destOrd="0" presId="urn:microsoft.com/office/officeart/2008/layout/TitledPictureBlocks"/>
    <dgm:cxn modelId="{2F8500CD-1845-4FCE-AB34-206AFB8194CE}" type="presParOf" srcId="{BA3F7C53-E8A0-48D3-948A-F54771EF33EE}" destId="{9F136303-CE07-446B-A649-AD1A30FB2D34}" srcOrd="0" destOrd="0" presId="urn:microsoft.com/office/officeart/2008/layout/TitledPictureBlocks"/>
    <dgm:cxn modelId="{B2274B2D-0F19-4E53-A88B-BC88DEA79D4E}" type="presParOf" srcId="{BA3F7C53-E8A0-48D3-948A-F54771EF33EE}" destId="{F6B2C6A0-ED7A-4ADE-89CA-0B33108F790A}" srcOrd="1" destOrd="0" presId="urn:microsoft.com/office/officeart/2008/layout/TitledPictureBlocks"/>
    <dgm:cxn modelId="{12B3AB21-7063-4302-BE45-E10232862979}" type="presParOf" srcId="{BA3F7C53-E8A0-48D3-948A-F54771EF33EE}" destId="{C713789C-B957-4BB5-AF59-67C66E123F8E}"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C66675-9340-4EA4-8689-D541671E61E7}"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685FAEF1-5A4E-4112-9BB0-F74E533FD1A2}">
      <dgm:prSet phldrT="[Texto]" custT="1"/>
      <dgm:spPr>
        <a:noFill/>
        <a:ln>
          <a:noFill/>
        </a:ln>
      </dgm:spPr>
      <dgm:t>
        <a:bodyPr/>
        <a:lstStyle/>
        <a:p>
          <a:pPr algn="l"/>
          <a:r>
            <a:rPr lang="es-ES" sz="2800" b="1" u="sng"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CAPÍTULO V</a:t>
          </a:r>
          <a:r>
            <a:rPr lang="es-ES" sz="2800" b="1" u="none" dirty="0">
              <a:solidFill>
                <a:schemeClr val="tx1"/>
              </a:solidFill>
              <a:effectLst/>
              <a:latin typeface="Copperplate Gothic Bold" panose="020E0705020206020404" pitchFamily="34" charset="0"/>
              <a:ea typeface="Cambria Math" panose="02040503050406030204" pitchFamily="18" charset="0"/>
            </a:rPr>
            <a:t> </a:t>
          </a:r>
          <a:r>
            <a:rPr lang="es-ES" sz="2800" b="1" dirty="0">
              <a:solidFill>
                <a:schemeClr val="tx1"/>
              </a:solidFill>
              <a:latin typeface="Copperplate Gothic Bold" panose="020E0705020206020404" pitchFamily="34" charset="0"/>
              <a:ea typeface="Cambria Math" panose="02040503050406030204" pitchFamily="18" charset="0"/>
            </a:rPr>
            <a:t>: R E C O M E N D A C I O N E S</a:t>
          </a:r>
          <a:endParaRPr lang="es-EC" sz="2800" b="1" dirty="0">
            <a:solidFill>
              <a:schemeClr val="tx1"/>
            </a:solidFill>
            <a:latin typeface="Copperplate Gothic Bold" panose="020E0705020206020404" pitchFamily="34" charset="0"/>
            <a:ea typeface="Cambria Math" panose="02040503050406030204" pitchFamily="18" charset="0"/>
          </a:endParaRPr>
        </a:p>
      </dgm:t>
    </dgm:pt>
    <dgm:pt modelId="{A81907E6-D628-4D1D-BE4C-E9015FD6EDB8}" type="sibTrans" cxnId="{D03D0A23-AC89-40F8-9644-475D8D5B31CE}">
      <dgm:prSet/>
      <dgm:spPr/>
      <dgm:t>
        <a:bodyPr/>
        <a:lstStyle/>
        <a:p>
          <a:pPr algn="l"/>
          <a:endParaRPr lang="es-EC"/>
        </a:p>
      </dgm:t>
    </dgm:pt>
    <dgm:pt modelId="{62E30F0F-EEFB-4E9E-A1E6-85A635BF57E9}" type="parTrans" cxnId="{D03D0A23-AC89-40F8-9644-475D8D5B31CE}">
      <dgm:prSet/>
      <dgm:spPr/>
      <dgm:t>
        <a:bodyPr/>
        <a:lstStyle/>
        <a:p>
          <a:pPr algn="l"/>
          <a:endParaRPr lang="es-EC"/>
        </a:p>
      </dgm:t>
    </dgm:pt>
    <dgm:pt modelId="{11800A40-DA0D-4D98-AA66-443C36B92B03}" type="pres">
      <dgm:prSet presAssocID="{8FC66675-9340-4EA4-8689-D541671E61E7}" presName="rootNode" presStyleCnt="0">
        <dgm:presLayoutVars>
          <dgm:chMax/>
          <dgm:chPref/>
          <dgm:dir/>
          <dgm:animLvl val="lvl"/>
        </dgm:presLayoutVars>
      </dgm:prSet>
      <dgm:spPr/>
    </dgm:pt>
    <dgm:pt modelId="{BA3F7C53-E8A0-48D3-948A-F54771EF33EE}" type="pres">
      <dgm:prSet presAssocID="{685FAEF1-5A4E-4112-9BB0-F74E533FD1A2}" presName="composite" presStyleCnt="0"/>
      <dgm:spPr/>
    </dgm:pt>
    <dgm:pt modelId="{9F136303-CE07-446B-A649-AD1A30FB2D34}" type="pres">
      <dgm:prSet presAssocID="{685FAEF1-5A4E-4112-9BB0-F74E533FD1A2}" presName="ParentText" presStyleLbl="node1" presStyleIdx="0" presStyleCnt="1" custScaleX="263691" custLinFactNeighborX="-12285" custLinFactNeighborY="7780">
        <dgm:presLayoutVars>
          <dgm:chMax val="1"/>
          <dgm:chPref val="1"/>
          <dgm:bulletEnabled val="1"/>
        </dgm:presLayoutVars>
      </dgm:prSet>
      <dgm:spPr/>
    </dgm:pt>
    <dgm:pt modelId="{F6B2C6A0-ED7A-4ADE-89CA-0B33108F790A}" type="pres">
      <dgm:prSet presAssocID="{685FAEF1-5A4E-4112-9BB0-F74E533FD1A2}" presName="Image" presStyleLbl="bgImgPlace1" presStyleIdx="0" presStyleCnt="1" custScaleX="89992" custScaleY="101724" custLinFactNeighborX="-96374" custLinFactNeighborY="56"/>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C713789C-B957-4BB5-AF59-67C66E123F8E}" type="pres">
      <dgm:prSet presAssocID="{685FAEF1-5A4E-4112-9BB0-F74E533FD1A2}" presName="ChildText" presStyleLbl="fgAcc1" presStyleIdx="0" presStyleCnt="0">
        <dgm:presLayoutVars>
          <dgm:chMax val="0"/>
          <dgm:chPref val="0"/>
          <dgm:bulletEnabled val="1"/>
        </dgm:presLayoutVars>
      </dgm:prSet>
      <dgm:spPr/>
    </dgm:pt>
  </dgm:ptLst>
  <dgm:cxnLst>
    <dgm:cxn modelId="{D03D0A23-AC89-40F8-9644-475D8D5B31CE}" srcId="{8FC66675-9340-4EA4-8689-D541671E61E7}" destId="{685FAEF1-5A4E-4112-9BB0-F74E533FD1A2}" srcOrd="0" destOrd="0" parTransId="{62E30F0F-EEFB-4E9E-A1E6-85A635BF57E9}" sibTransId="{A81907E6-D628-4D1D-BE4C-E9015FD6EDB8}"/>
    <dgm:cxn modelId="{7D9B52DB-9E2C-4701-BB3A-D6185EED4A7A}" type="presOf" srcId="{685FAEF1-5A4E-4112-9BB0-F74E533FD1A2}" destId="{9F136303-CE07-446B-A649-AD1A30FB2D34}" srcOrd="0" destOrd="0" presId="urn:microsoft.com/office/officeart/2008/layout/TitledPictureBlocks"/>
    <dgm:cxn modelId="{CA474CED-4DA0-4965-B66A-F989719431C7}" type="presOf" srcId="{8FC66675-9340-4EA4-8689-D541671E61E7}" destId="{11800A40-DA0D-4D98-AA66-443C36B92B03}" srcOrd="0" destOrd="0" presId="urn:microsoft.com/office/officeart/2008/layout/TitledPictureBlocks"/>
    <dgm:cxn modelId="{261AC701-6C31-4359-9F77-37D65233BCAA}" type="presParOf" srcId="{11800A40-DA0D-4D98-AA66-443C36B92B03}" destId="{BA3F7C53-E8A0-48D3-948A-F54771EF33EE}" srcOrd="0" destOrd="0" presId="urn:microsoft.com/office/officeart/2008/layout/TitledPictureBlocks"/>
    <dgm:cxn modelId="{2F8500CD-1845-4FCE-AB34-206AFB8194CE}" type="presParOf" srcId="{BA3F7C53-E8A0-48D3-948A-F54771EF33EE}" destId="{9F136303-CE07-446B-A649-AD1A30FB2D34}" srcOrd="0" destOrd="0" presId="urn:microsoft.com/office/officeart/2008/layout/TitledPictureBlocks"/>
    <dgm:cxn modelId="{B2274B2D-0F19-4E53-A88B-BC88DEA79D4E}" type="presParOf" srcId="{BA3F7C53-E8A0-48D3-948A-F54771EF33EE}" destId="{F6B2C6A0-ED7A-4ADE-89CA-0B33108F790A}" srcOrd="1" destOrd="0" presId="urn:microsoft.com/office/officeart/2008/layout/TitledPictureBlocks"/>
    <dgm:cxn modelId="{12B3AB21-7063-4302-BE45-E10232862979}" type="presParOf" srcId="{BA3F7C53-E8A0-48D3-948A-F54771EF33EE}" destId="{C713789C-B957-4BB5-AF59-67C66E123F8E}"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a:off x="3739527" y="147075"/>
          <a:ext cx="3634237" cy="1491282"/>
        </a:xfrm>
        <a:prstGeom prst="rightArrow">
          <a:avLst>
            <a:gd name="adj1" fmla="val 75000"/>
            <a:gd name="adj2" fmla="val 50000"/>
          </a:avLst>
        </a:prstGeom>
        <a:solidFill>
          <a:srgbClr val="77E9B5">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Atractivos Turísticos</a:t>
          </a:r>
          <a:endParaRPr lang="es-EC" sz="10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Bosques Protectores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Peligrosidad por Lavas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Peligrosidad por Lahares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Peligrosidad por Caída de Ceniza</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Ríos</a:t>
          </a:r>
          <a:endParaRPr lang="es-EC" sz="1200" kern="1200" dirty="0">
            <a:latin typeface="Cambria Math" panose="02040503050406030204" pitchFamily="18" charset="0"/>
            <a:ea typeface="Cambria Math" panose="02040503050406030204" pitchFamily="18" charset="0"/>
          </a:endParaRPr>
        </a:p>
      </dsp:txBody>
      <dsp:txXfrm>
        <a:off x="3739527" y="333485"/>
        <a:ext cx="3075006" cy="1118462"/>
      </dsp:txXfrm>
    </dsp:sp>
    <dsp:sp modelId="{6EC8979F-3D28-4503-B298-78306AF0F63F}">
      <dsp:nvSpPr>
        <dsp:cNvPr id="0" name=""/>
        <dsp:cNvSpPr/>
      </dsp:nvSpPr>
      <dsp:spPr>
        <a:xfrm>
          <a:off x="564301" y="0"/>
          <a:ext cx="3175226" cy="1785433"/>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latin typeface="Cambria Math" panose="02040503050406030204" pitchFamily="18" charset="0"/>
              <a:ea typeface="Cambria Math" panose="02040503050406030204" pitchFamily="18" charset="0"/>
            </a:rPr>
            <a:t>BIOFÍSICO</a:t>
          </a:r>
          <a:endParaRPr lang="es-EC" sz="2400" b="1" kern="1200" dirty="0">
            <a:solidFill>
              <a:schemeClr val="bg1"/>
            </a:solidFill>
            <a:latin typeface="Cambria Math" panose="02040503050406030204" pitchFamily="18" charset="0"/>
            <a:ea typeface="Cambria Math" panose="02040503050406030204" pitchFamily="18" charset="0"/>
          </a:endParaRPr>
        </a:p>
      </dsp:txBody>
      <dsp:txXfrm>
        <a:off x="651459" y="87158"/>
        <a:ext cx="3000910" cy="1611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flipH="1">
          <a:off x="235261" y="0"/>
          <a:ext cx="2966662" cy="1704243"/>
        </a:xfrm>
        <a:prstGeom prst="rightArrow">
          <a:avLst>
            <a:gd name="adj1" fmla="val 75000"/>
            <a:gd name="adj2" fmla="val 50000"/>
          </a:avLst>
        </a:prstGeom>
        <a:solidFill>
          <a:schemeClr val="bg1">
            <a:lumMod val="85000"/>
            <a:alpha val="90000"/>
          </a:schemeClr>
        </a:solidFill>
        <a:ln w="25400" cap="flat" cmpd="sng" algn="ctr">
          <a:solidFill>
            <a:schemeClr val="bg1">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ES" sz="1100" kern="1200" dirty="0">
              <a:latin typeface="Cambria Math" panose="02040503050406030204" pitchFamily="18" charset="0"/>
              <a:ea typeface="Cambria Math" panose="02040503050406030204" pitchFamily="18" charset="0"/>
            </a:rPr>
            <a:t>  </a:t>
          </a:r>
          <a:r>
            <a:rPr lang="es-ES" sz="1200" kern="1200" dirty="0">
              <a:latin typeface="Cambria Math" panose="02040503050406030204" pitchFamily="18" charset="0"/>
              <a:ea typeface="Cambria Math" panose="02040503050406030204" pitchFamily="18" charset="0"/>
            </a:rPr>
            <a:t>Entidades de Salud</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Centros Educativos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Coliseos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Iglesias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Cementerios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Monumentos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Hospedaje</a:t>
          </a:r>
          <a:endParaRPr lang="es-EC" sz="1200" kern="1200" dirty="0">
            <a:latin typeface="Cambria Math" panose="02040503050406030204" pitchFamily="18" charset="0"/>
            <a:ea typeface="Cambria Math" panose="02040503050406030204" pitchFamily="18" charset="0"/>
          </a:endParaRPr>
        </a:p>
      </dsp:txBody>
      <dsp:txXfrm>
        <a:off x="874352" y="213030"/>
        <a:ext cx="2327571" cy="1278183"/>
      </dsp:txXfrm>
    </dsp:sp>
    <dsp:sp modelId="{6EC8979F-3D28-4503-B298-78306AF0F63F}">
      <dsp:nvSpPr>
        <dsp:cNvPr id="0" name=""/>
        <dsp:cNvSpPr/>
      </dsp:nvSpPr>
      <dsp:spPr>
        <a:xfrm>
          <a:off x="3206850" y="0"/>
          <a:ext cx="3781456" cy="1783689"/>
        </a:xfrm>
        <a:prstGeom prst="roundRect">
          <a:avLst/>
        </a:prstGeom>
        <a:blipFill rotWithShape="0">
          <a:blip xmlns:r="http://schemas.openxmlformats.org/officeDocument/2006/relationships" r:embed="rId1"/>
          <a:tile tx="0" ty="0" sx="100000" sy="100000" flip="none" algn="tl"/>
        </a:blip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mbria Math" panose="02040503050406030204" pitchFamily="18" charset="0"/>
              <a:ea typeface="Cambria Math" panose="02040503050406030204" pitchFamily="18" charset="0"/>
            </a:rPr>
            <a:t>SOCIOCULTURAL</a:t>
          </a:r>
          <a:endParaRPr lang="es-EC" sz="2400" b="1" kern="1200" dirty="0">
            <a:solidFill>
              <a:schemeClr val="tx1"/>
            </a:solidFill>
            <a:latin typeface="Cambria Math" panose="02040503050406030204" pitchFamily="18" charset="0"/>
            <a:ea typeface="Cambria Math" panose="02040503050406030204" pitchFamily="18" charset="0"/>
          </a:endParaRPr>
        </a:p>
      </dsp:txBody>
      <dsp:txXfrm>
        <a:off x="3293923" y="87073"/>
        <a:ext cx="3607310" cy="160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a:off x="3739527" y="147803"/>
          <a:ext cx="3634237" cy="1489826"/>
        </a:xfrm>
        <a:prstGeom prst="rightArrow">
          <a:avLst>
            <a:gd name="adj1" fmla="val 75000"/>
            <a:gd name="adj2" fmla="val 50000"/>
          </a:avLst>
        </a:prstGeom>
        <a:solidFill>
          <a:srgbClr val="FFFF99">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66725">
            <a:lnSpc>
              <a:spcPct val="90000"/>
            </a:lnSpc>
            <a:spcBef>
              <a:spcPct val="0"/>
            </a:spcBef>
            <a:spcAft>
              <a:spcPct val="15000"/>
            </a:spcAft>
            <a:buChar char="•"/>
          </a:pPr>
          <a:r>
            <a:rPr lang="es-ES" sz="1050" kern="1200" dirty="0">
              <a:latin typeface="Cambria Math" panose="02040503050406030204" pitchFamily="18" charset="0"/>
              <a:ea typeface="Cambria Math" panose="02040503050406030204" pitchFamily="18" charset="0"/>
            </a:rPr>
            <a:t> </a:t>
          </a:r>
          <a:r>
            <a:rPr lang="es-ES" sz="1400" kern="1200" dirty="0">
              <a:latin typeface="Cambria Math" panose="02040503050406030204" pitchFamily="18" charset="0"/>
              <a:ea typeface="Cambria Math" panose="02040503050406030204" pitchFamily="18" charset="0"/>
            </a:rPr>
            <a:t>Bancos</a:t>
          </a:r>
          <a:endParaRPr lang="es-EC" sz="105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Comercio (mercados/plazas)</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Negocios (tiendas / micromercados)</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Fábricas</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P.E.A.</a:t>
          </a:r>
          <a:endParaRPr lang="es-EC" sz="14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dsp:txBody>
      <dsp:txXfrm>
        <a:off x="3739527" y="334031"/>
        <a:ext cx="3075552" cy="1117370"/>
      </dsp:txXfrm>
    </dsp:sp>
    <dsp:sp modelId="{6EC8979F-3D28-4503-B298-78306AF0F63F}">
      <dsp:nvSpPr>
        <dsp:cNvPr id="0" name=""/>
        <dsp:cNvSpPr/>
      </dsp:nvSpPr>
      <dsp:spPr>
        <a:xfrm>
          <a:off x="564301" y="871"/>
          <a:ext cx="3175226" cy="1783689"/>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mbria Math" panose="02040503050406030204" pitchFamily="18" charset="0"/>
              <a:ea typeface="Cambria Math" panose="02040503050406030204" pitchFamily="18" charset="0"/>
            </a:rPr>
            <a:t>ECONÓMICO</a:t>
          </a:r>
          <a:endParaRPr lang="es-EC" sz="2400" b="1" kern="1200" dirty="0">
            <a:solidFill>
              <a:schemeClr val="tx1"/>
            </a:solidFill>
            <a:latin typeface="Cambria Math" panose="02040503050406030204" pitchFamily="18" charset="0"/>
            <a:ea typeface="Cambria Math" panose="02040503050406030204" pitchFamily="18" charset="0"/>
          </a:endParaRPr>
        </a:p>
      </dsp:txBody>
      <dsp:txXfrm>
        <a:off x="651374" y="87944"/>
        <a:ext cx="3001080" cy="160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flipH="1">
          <a:off x="111700" y="0"/>
          <a:ext cx="3394114" cy="1704243"/>
        </a:xfrm>
        <a:prstGeom prst="rightArrow">
          <a:avLst>
            <a:gd name="adj1" fmla="val 75000"/>
            <a:gd name="adj2" fmla="val 50000"/>
          </a:avLst>
        </a:prstGeom>
        <a:solidFill>
          <a:srgbClr val="77E9B5">
            <a:alpha val="90000"/>
          </a:srgbClr>
        </a:solidFill>
        <a:ln w="25400" cap="flat" cmpd="sng" algn="ctr">
          <a:solidFill>
            <a:schemeClr val="bg1">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Número de Habitantes</a:t>
          </a:r>
          <a:endParaRPr lang="es-EC" sz="16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Catastro Registrado</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Cobertura de Agua Potable</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Cobertura de Alcantarillado</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Cobertura de Energía Eléctrica</a:t>
          </a:r>
          <a:endParaRPr lang="es-EC" sz="1400" kern="1200" dirty="0">
            <a:latin typeface="Cambria Math" panose="02040503050406030204" pitchFamily="18" charset="0"/>
            <a:ea typeface="Cambria Math" panose="02040503050406030204" pitchFamily="18" charset="0"/>
          </a:endParaRPr>
        </a:p>
        <a:p>
          <a:pPr marL="114300" lvl="1" indent="-114300" algn="l" defTabSz="622300">
            <a:lnSpc>
              <a:spcPct val="90000"/>
            </a:lnSpc>
            <a:spcBef>
              <a:spcPct val="0"/>
            </a:spcBef>
            <a:spcAft>
              <a:spcPct val="15000"/>
            </a:spcAft>
            <a:buChar char="•"/>
          </a:pPr>
          <a:r>
            <a:rPr lang="es-ES" sz="1400" kern="1200" dirty="0">
              <a:latin typeface="Cambria Math" panose="02040503050406030204" pitchFamily="18" charset="0"/>
              <a:ea typeface="Cambria Math" panose="02040503050406030204" pitchFamily="18" charset="0"/>
            </a:rPr>
            <a:t> Recolección de Desechos</a:t>
          </a:r>
          <a:endParaRPr lang="es-EC" sz="1400" kern="1200" dirty="0">
            <a:latin typeface="Cambria Math" panose="02040503050406030204" pitchFamily="18" charset="0"/>
            <a:ea typeface="Cambria Math" panose="02040503050406030204" pitchFamily="18" charset="0"/>
          </a:endParaRPr>
        </a:p>
      </dsp:txBody>
      <dsp:txXfrm>
        <a:off x="750791" y="213030"/>
        <a:ext cx="2755023" cy="1278183"/>
      </dsp:txXfrm>
    </dsp:sp>
    <dsp:sp modelId="{6EC8979F-3D28-4503-B298-78306AF0F63F}">
      <dsp:nvSpPr>
        <dsp:cNvPr id="0" name=""/>
        <dsp:cNvSpPr/>
      </dsp:nvSpPr>
      <dsp:spPr>
        <a:xfrm>
          <a:off x="3398877" y="0"/>
          <a:ext cx="3589429" cy="1783689"/>
        </a:xfrm>
        <a:prstGeom prst="roundRect">
          <a:avLst/>
        </a:prstGeom>
        <a:gradFill flip="none" rotWithShape="0">
          <a:gsLst>
            <a:gs pos="44000">
              <a:schemeClr val="accent1">
                <a:lumMod val="90000"/>
              </a:schemeClr>
            </a:gs>
            <a:gs pos="100000">
              <a:schemeClr val="accent1">
                <a:shade val="100000"/>
                <a:satMod val="115000"/>
              </a:schemeClr>
            </a:gs>
          </a:gsLst>
          <a:lin ang="5400000" scaled="1"/>
          <a:tileRect/>
        </a:gra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mbria Math" panose="02040503050406030204" pitchFamily="18" charset="0"/>
              <a:ea typeface="Cambria Math" panose="02040503050406030204" pitchFamily="18" charset="0"/>
            </a:rPr>
            <a:t>ASENTAMIENTOS HUMANOS</a:t>
          </a:r>
          <a:endParaRPr lang="es-EC" sz="2400" b="1" kern="1200" dirty="0">
            <a:solidFill>
              <a:schemeClr val="tx1"/>
            </a:solidFill>
            <a:latin typeface="Cambria Math" panose="02040503050406030204" pitchFamily="18" charset="0"/>
            <a:ea typeface="Cambria Math" panose="02040503050406030204" pitchFamily="18" charset="0"/>
          </a:endParaRPr>
        </a:p>
      </dsp:txBody>
      <dsp:txXfrm>
        <a:off x="3485950" y="87073"/>
        <a:ext cx="3415283" cy="1609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a:off x="3356363" y="0"/>
          <a:ext cx="3631938" cy="2808510"/>
        </a:xfrm>
        <a:prstGeom prst="rightArrow">
          <a:avLst>
            <a:gd name="adj1" fmla="val 75000"/>
            <a:gd name="adj2" fmla="val 50000"/>
          </a:avLst>
        </a:prstGeom>
        <a:solidFill>
          <a:srgbClr val="F6E400">
            <a:alpha val="89804"/>
          </a:srgbClr>
        </a:solidFill>
        <a:ln w="25400" cap="flat" cmpd="sng" algn="ctr">
          <a:solidFill>
            <a:srgbClr val="0070C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66725">
            <a:lnSpc>
              <a:spcPct val="90000"/>
            </a:lnSpc>
            <a:spcBef>
              <a:spcPct val="0"/>
            </a:spcBef>
            <a:spcAft>
              <a:spcPct val="15000"/>
            </a:spcAft>
            <a:buChar char="•"/>
          </a:pPr>
          <a:r>
            <a:rPr lang="es-ES" sz="1050" kern="1200" dirty="0">
              <a:latin typeface="Cambria Math" panose="02040503050406030204" pitchFamily="18" charset="0"/>
              <a:ea typeface="Cambria Math" panose="02040503050406030204" pitchFamily="18" charset="0"/>
            </a:rPr>
            <a:t> </a:t>
          </a:r>
          <a:r>
            <a:rPr lang="es-ES" sz="1200" kern="1200" dirty="0">
              <a:latin typeface="Cambria Math" panose="02040503050406030204" pitchFamily="18" charset="0"/>
              <a:ea typeface="Cambria Math" panose="02040503050406030204" pitchFamily="18" charset="0"/>
            </a:rPr>
            <a:t>Terminales de Transporte</a:t>
          </a:r>
          <a:endParaRPr lang="es-EC" sz="10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Gasolineras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Torres de Energía</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Torres de Comunicación</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Vías</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Cobertura de Hogares con Telefonía Fija </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Cobertura Telefonía Móvil</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 Cobertura Internet Fijo</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Distancia a Latacunga</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r>
            <a:rPr lang="es-ES" sz="1200" kern="1200" dirty="0">
              <a:latin typeface="Cambria Math" panose="02040503050406030204" pitchFamily="18" charset="0"/>
              <a:ea typeface="Cambria Math" panose="02040503050406030204" pitchFamily="18" charset="0"/>
            </a:rPr>
            <a:t>Frecuencia de Transporte</a:t>
          </a: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a:p>
          <a:pPr marL="114300" lvl="1" indent="-114300" algn="l" defTabSz="533400">
            <a:lnSpc>
              <a:spcPct val="90000"/>
            </a:lnSpc>
            <a:spcBef>
              <a:spcPct val="0"/>
            </a:spcBef>
            <a:spcAft>
              <a:spcPct val="15000"/>
            </a:spcAft>
            <a:buChar char="•"/>
          </a:pPr>
          <a:endParaRPr lang="es-EC" sz="1200" kern="1200" dirty="0">
            <a:latin typeface="Cambria Math" panose="02040503050406030204" pitchFamily="18" charset="0"/>
            <a:ea typeface="Cambria Math" panose="02040503050406030204" pitchFamily="18" charset="0"/>
          </a:endParaRPr>
        </a:p>
      </dsp:txBody>
      <dsp:txXfrm>
        <a:off x="3356363" y="351064"/>
        <a:ext cx="2578747" cy="2106382"/>
      </dsp:txXfrm>
    </dsp:sp>
    <dsp:sp modelId="{6EC8979F-3D28-4503-B298-78306AF0F63F}">
      <dsp:nvSpPr>
        <dsp:cNvPr id="0" name=""/>
        <dsp:cNvSpPr/>
      </dsp:nvSpPr>
      <dsp:spPr>
        <a:xfrm>
          <a:off x="236285" y="0"/>
          <a:ext cx="2932873" cy="2797544"/>
        </a:xfrm>
        <a:prstGeom prst="roundRect">
          <a:avLst/>
        </a:prstGeom>
        <a:gradFill flip="none" rotWithShape="0">
          <a:gsLst>
            <a:gs pos="100000">
              <a:srgbClr val="A8D0D3"/>
            </a:gs>
            <a:gs pos="11000">
              <a:schemeClr val="accent2">
                <a:lumMod val="60000"/>
                <a:lumOff val="40000"/>
              </a:schemeClr>
            </a:gs>
            <a:gs pos="100000">
              <a:schemeClr val="accent1">
                <a:shade val="67500"/>
                <a:satMod val="115000"/>
              </a:schemeClr>
            </a:gs>
            <a:gs pos="49000">
              <a:srgbClr val="00B0F0"/>
            </a:gs>
            <a:gs pos="100000">
              <a:schemeClr val="accent1">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mbria Math" panose="02040503050406030204" pitchFamily="18" charset="0"/>
              <a:ea typeface="Cambria Math" panose="02040503050406030204" pitchFamily="18" charset="0"/>
            </a:rPr>
            <a:t>MOVILIDAD  ENERGÍA CONECTIVIDAD</a:t>
          </a:r>
          <a:endParaRPr lang="es-EC" sz="2400" b="1" kern="1200" dirty="0">
            <a:solidFill>
              <a:schemeClr val="tx1"/>
            </a:solidFill>
            <a:latin typeface="Cambria Math" panose="02040503050406030204" pitchFamily="18" charset="0"/>
            <a:ea typeface="Cambria Math" panose="02040503050406030204" pitchFamily="18" charset="0"/>
          </a:endParaRPr>
        </a:p>
      </dsp:txBody>
      <dsp:txXfrm>
        <a:off x="372850" y="136565"/>
        <a:ext cx="2659743" cy="25244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6012-9C9A-4409-B5F7-020003D0D433}">
      <dsp:nvSpPr>
        <dsp:cNvPr id="0" name=""/>
        <dsp:cNvSpPr/>
      </dsp:nvSpPr>
      <dsp:spPr>
        <a:xfrm flipH="1">
          <a:off x="0" y="84779"/>
          <a:ext cx="3841005" cy="1671052"/>
        </a:xfrm>
        <a:prstGeom prst="rightArrow">
          <a:avLst>
            <a:gd name="adj1" fmla="val 75000"/>
            <a:gd name="adj2" fmla="val 50000"/>
          </a:avLst>
        </a:prstGeom>
        <a:solidFill>
          <a:schemeClr val="bg1">
            <a:alpha val="9000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s-ES" sz="1500" kern="1200" dirty="0">
              <a:latin typeface="Cambria Math" panose="02040503050406030204" pitchFamily="18" charset="0"/>
              <a:ea typeface="Cambria Math" panose="02040503050406030204" pitchFamily="18" charset="0"/>
            </a:rPr>
            <a:t>Organizaciones MAG</a:t>
          </a:r>
          <a:endParaRPr lang="es-EC" sz="1500" kern="1200" dirty="0">
            <a:latin typeface="Cambria Math" panose="02040503050406030204" pitchFamily="18" charset="0"/>
            <a:ea typeface="Cambria Math" panose="02040503050406030204" pitchFamily="18" charset="0"/>
          </a:endParaRPr>
        </a:p>
        <a:p>
          <a:pPr marL="114300" lvl="1" indent="-114300" algn="l" defTabSz="666750">
            <a:lnSpc>
              <a:spcPct val="90000"/>
            </a:lnSpc>
            <a:spcBef>
              <a:spcPct val="0"/>
            </a:spcBef>
            <a:spcAft>
              <a:spcPct val="15000"/>
            </a:spcAft>
            <a:buChar char="•"/>
          </a:pPr>
          <a:r>
            <a:rPr lang="es-ES" sz="1500" kern="1200" dirty="0">
              <a:latin typeface="Cambria Math" panose="02040503050406030204" pitchFamily="18" charset="0"/>
              <a:ea typeface="Cambria Math" panose="02040503050406030204" pitchFamily="18" charset="0"/>
            </a:rPr>
            <a:t> Juntas Parroquiales</a:t>
          </a:r>
          <a:endParaRPr lang="es-EC" sz="1500" kern="1200" dirty="0">
            <a:latin typeface="Cambria Math" panose="02040503050406030204" pitchFamily="18" charset="0"/>
            <a:ea typeface="Cambria Math" panose="02040503050406030204" pitchFamily="18" charset="0"/>
          </a:endParaRPr>
        </a:p>
        <a:p>
          <a:pPr marL="114300" lvl="1" indent="-114300" algn="l" defTabSz="666750">
            <a:lnSpc>
              <a:spcPct val="90000"/>
            </a:lnSpc>
            <a:spcBef>
              <a:spcPct val="0"/>
            </a:spcBef>
            <a:spcAft>
              <a:spcPct val="15000"/>
            </a:spcAft>
            <a:buChar char="•"/>
          </a:pPr>
          <a:r>
            <a:rPr lang="es-ES" sz="1500" kern="1200" dirty="0">
              <a:latin typeface="Cambria Math" panose="02040503050406030204" pitchFamily="18" charset="0"/>
              <a:ea typeface="Cambria Math" panose="02040503050406030204" pitchFamily="18" charset="0"/>
            </a:rPr>
            <a:t> Organizaciones Administrativas</a:t>
          </a:r>
          <a:endParaRPr lang="es-EC" sz="1500" kern="1200" dirty="0">
            <a:latin typeface="Cambria Math" panose="02040503050406030204" pitchFamily="18" charset="0"/>
            <a:ea typeface="Cambria Math" panose="02040503050406030204" pitchFamily="18" charset="0"/>
          </a:endParaRPr>
        </a:p>
        <a:p>
          <a:pPr marL="114300" lvl="1" indent="-114300" algn="l" defTabSz="666750">
            <a:lnSpc>
              <a:spcPct val="90000"/>
            </a:lnSpc>
            <a:spcBef>
              <a:spcPct val="0"/>
            </a:spcBef>
            <a:spcAft>
              <a:spcPct val="15000"/>
            </a:spcAft>
            <a:buChar char="•"/>
          </a:pPr>
          <a:r>
            <a:rPr lang="es-ES" sz="1500" kern="1200" dirty="0">
              <a:latin typeface="Cambria Math" panose="02040503050406030204" pitchFamily="18" charset="0"/>
              <a:ea typeface="Cambria Math" panose="02040503050406030204" pitchFamily="18" charset="0"/>
            </a:rPr>
            <a:t>Instituciones Municipales y Estatales</a:t>
          </a:r>
          <a:endParaRPr lang="es-EC" sz="1500" kern="1200" dirty="0">
            <a:latin typeface="Cambria Math" panose="02040503050406030204" pitchFamily="18" charset="0"/>
            <a:ea typeface="Cambria Math" panose="02040503050406030204" pitchFamily="18" charset="0"/>
          </a:endParaRPr>
        </a:p>
        <a:p>
          <a:pPr marL="114300" lvl="1" indent="-114300" algn="l" defTabSz="666750">
            <a:lnSpc>
              <a:spcPct val="90000"/>
            </a:lnSpc>
            <a:spcBef>
              <a:spcPct val="0"/>
            </a:spcBef>
            <a:spcAft>
              <a:spcPct val="15000"/>
            </a:spcAft>
            <a:buChar char="•"/>
          </a:pPr>
          <a:r>
            <a:rPr lang="es-ES" sz="1500" kern="1200" dirty="0">
              <a:latin typeface="Cambria Math" panose="02040503050406030204" pitchFamily="18" charset="0"/>
              <a:ea typeface="Cambria Math" panose="02040503050406030204" pitchFamily="18" charset="0"/>
            </a:rPr>
            <a:t> UPC</a:t>
          </a:r>
          <a:endParaRPr lang="es-EC" sz="1500" kern="1200" dirty="0">
            <a:latin typeface="Cambria Math" panose="02040503050406030204" pitchFamily="18" charset="0"/>
            <a:ea typeface="Cambria Math" panose="02040503050406030204" pitchFamily="18" charset="0"/>
          </a:endParaRPr>
        </a:p>
      </dsp:txBody>
      <dsp:txXfrm>
        <a:off x="626644" y="293661"/>
        <a:ext cx="3214361" cy="1253289"/>
      </dsp:txXfrm>
    </dsp:sp>
    <dsp:sp modelId="{6EC8979F-3D28-4503-B298-78306AF0F63F}">
      <dsp:nvSpPr>
        <dsp:cNvPr id="0" name=""/>
        <dsp:cNvSpPr/>
      </dsp:nvSpPr>
      <dsp:spPr>
        <a:xfrm>
          <a:off x="4019380" y="0"/>
          <a:ext cx="3319970" cy="1782951"/>
        </a:xfrm>
        <a:prstGeom prst="roundRect">
          <a:avLst/>
        </a:prstGeom>
        <a:gradFill flip="none" rotWithShape="0">
          <a:gsLst>
            <a:gs pos="42000">
              <a:srgbClr val="F6E400"/>
            </a:gs>
            <a:gs pos="81000">
              <a:srgbClr val="FF5050"/>
            </a:gs>
            <a:gs pos="63000">
              <a:srgbClr val="0070C0"/>
            </a:gs>
          </a:gsLst>
          <a:lin ang="5400000" scaled="1"/>
          <a:tileRect/>
        </a:gra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mbria Math" panose="02040503050406030204" pitchFamily="18" charset="0"/>
              <a:ea typeface="Cambria Math" panose="02040503050406030204" pitchFamily="18" charset="0"/>
            </a:rPr>
            <a:t>POLÍTICO INSTITUCIONAL</a:t>
          </a:r>
          <a:endParaRPr lang="es-EC" sz="2400" b="1" kern="1200" dirty="0">
            <a:solidFill>
              <a:schemeClr val="tx1"/>
            </a:solidFill>
            <a:latin typeface="Cambria Math" panose="02040503050406030204" pitchFamily="18" charset="0"/>
            <a:ea typeface="Cambria Math" panose="02040503050406030204" pitchFamily="18" charset="0"/>
          </a:endParaRPr>
        </a:p>
      </dsp:txBody>
      <dsp:txXfrm>
        <a:off x="4106416" y="87036"/>
        <a:ext cx="3145898" cy="1608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2C6A0-ED7A-4ADE-89CA-0B33108F790A}">
      <dsp:nvSpPr>
        <dsp:cNvPr id="0" name=""/>
        <dsp:cNvSpPr/>
      </dsp:nvSpPr>
      <dsp:spPr>
        <a:xfrm>
          <a:off x="883251" y="481623"/>
          <a:ext cx="3407694" cy="29710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36303-CE07-446B-A649-AD1A30FB2D34}">
      <dsp:nvSpPr>
        <dsp:cNvPr id="0" name=""/>
        <dsp:cNvSpPr/>
      </dsp:nvSpPr>
      <dsp:spPr>
        <a:xfrm>
          <a:off x="656733" y="41201"/>
          <a:ext cx="7924802" cy="51159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u="sng"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CAPÍTULO V</a:t>
          </a:r>
          <a:r>
            <a:rPr lang="es-ES" sz="2800" b="1" u="none"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 :</a:t>
          </a:r>
          <a:r>
            <a:rPr lang="es-ES" sz="2800" b="1" u="none" kern="1200" dirty="0">
              <a:solidFill>
                <a:schemeClr val="tx1"/>
              </a:solidFill>
              <a:latin typeface="Copperplate Gothic Bold" panose="020E0705020206020404" pitchFamily="34" charset="0"/>
              <a:ea typeface="Cambria Math" panose="02040503050406030204" pitchFamily="18" charset="0"/>
            </a:rPr>
            <a:t> </a:t>
          </a:r>
          <a:r>
            <a:rPr lang="es-ES" sz="2800" b="1" kern="1200" dirty="0">
              <a:solidFill>
                <a:schemeClr val="tx1"/>
              </a:solidFill>
              <a:latin typeface="Copperplate Gothic Bold" panose="020E0705020206020404" pitchFamily="34" charset="0"/>
              <a:ea typeface="Cambria Math" panose="02040503050406030204" pitchFamily="18" charset="0"/>
            </a:rPr>
            <a:t>C O N C L U S I O N E S</a:t>
          </a:r>
          <a:endParaRPr lang="es-EC" sz="2800" b="1" kern="1200" dirty="0">
            <a:solidFill>
              <a:schemeClr val="tx1"/>
            </a:solidFill>
            <a:latin typeface="Copperplate Gothic Bold" panose="020E0705020206020404" pitchFamily="34" charset="0"/>
            <a:ea typeface="Cambria Math" panose="02040503050406030204" pitchFamily="18" charset="0"/>
          </a:endParaRPr>
        </a:p>
      </dsp:txBody>
      <dsp:txXfrm>
        <a:off x="656733" y="41201"/>
        <a:ext cx="7924802" cy="5115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2C6A0-ED7A-4ADE-89CA-0B33108F790A}">
      <dsp:nvSpPr>
        <dsp:cNvPr id="0" name=""/>
        <dsp:cNvSpPr/>
      </dsp:nvSpPr>
      <dsp:spPr>
        <a:xfrm>
          <a:off x="426062" y="596194"/>
          <a:ext cx="3456911" cy="33108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36303-CE07-446B-A649-AD1A30FB2D34}">
      <dsp:nvSpPr>
        <dsp:cNvPr id="0" name=""/>
        <dsp:cNvSpPr/>
      </dsp:nvSpPr>
      <dsp:spPr>
        <a:xfrm>
          <a:off x="320021" y="45422"/>
          <a:ext cx="10129306" cy="56045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u="sng"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Cambria Math" panose="02040503050406030204" pitchFamily="18" charset="0"/>
            </a:rPr>
            <a:t>CAPÍTULO V</a:t>
          </a:r>
          <a:r>
            <a:rPr lang="es-ES" sz="2800" b="1" u="none" kern="1200" dirty="0">
              <a:solidFill>
                <a:schemeClr val="tx1"/>
              </a:solidFill>
              <a:effectLst/>
              <a:latin typeface="Copperplate Gothic Bold" panose="020E0705020206020404" pitchFamily="34" charset="0"/>
              <a:ea typeface="Cambria Math" panose="02040503050406030204" pitchFamily="18" charset="0"/>
            </a:rPr>
            <a:t> </a:t>
          </a:r>
          <a:r>
            <a:rPr lang="es-ES" sz="2800" b="1" kern="1200" dirty="0">
              <a:solidFill>
                <a:schemeClr val="tx1"/>
              </a:solidFill>
              <a:latin typeface="Copperplate Gothic Bold" panose="020E0705020206020404" pitchFamily="34" charset="0"/>
              <a:ea typeface="Cambria Math" panose="02040503050406030204" pitchFamily="18" charset="0"/>
            </a:rPr>
            <a:t>: R E C O M E N D A C I O N E S</a:t>
          </a:r>
          <a:endParaRPr lang="es-EC" sz="2800" b="1" kern="1200" dirty="0">
            <a:solidFill>
              <a:schemeClr val="tx1"/>
            </a:solidFill>
            <a:latin typeface="Copperplate Gothic Bold" panose="020E0705020206020404" pitchFamily="34" charset="0"/>
            <a:ea typeface="Cambria Math" panose="02040503050406030204" pitchFamily="18" charset="0"/>
          </a:endParaRPr>
        </a:p>
      </dsp:txBody>
      <dsp:txXfrm>
        <a:off x="320021" y="45422"/>
        <a:ext cx="10129306" cy="56045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45149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54687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28794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4250105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493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410367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54127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10556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171"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49378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30030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20930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52272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37071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1619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72393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027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30536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670544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594076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108351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extLst>
      <p:ext uri="{BB962C8B-B14F-4D97-AF65-F5344CB8AC3E}">
        <p14:creationId xmlns:p14="http://schemas.microsoft.com/office/powerpoint/2010/main" val="254672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37134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78361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8" name="Footer Placeholder 7"/>
          <p:cNvSpPr>
            <a:spLocks noGrp="1"/>
          </p:cNvSpPr>
          <p:nvPr>
            <p:ph type="ftr" sz="quarter" idx="11"/>
          </p:nvPr>
        </p:nvSpPr>
        <p:spPr/>
        <p:txBody>
          <a:bodyPr/>
          <a:lstStyle/>
          <a:p>
            <a:endParaRPr lang="es-EC">
              <a:solidFill>
                <a:srgbClr val="E7E6E6"/>
              </a:solidFill>
            </a:endParaRPr>
          </a:p>
        </p:txBody>
      </p:sp>
      <p:sp>
        <p:nvSpPr>
          <p:cNvPr id="9" name="Slide Number Placeholder 8"/>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66462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4" name="Footer Placeholder 3"/>
          <p:cNvSpPr>
            <a:spLocks noGrp="1"/>
          </p:cNvSpPr>
          <p:nvPr>
            <p:ph type="ftr" sz="quarter" idx="11"/>
          </p:nvPr>
        </p:nvSpPr>
        <p:spPr/>
        <p:txBody>
          <a:bodyPr/>
          <a:lstStyle/>
          <a:p>
            <a:endParaRPr lang="es-EC">
              <a:solidFill>
                <a:srgbClr val="E7E6E6"/>
              </a:solidFill>
            </a:endParaRPr>
          </a:p>
        </p:txBody>
      </p:sp>
      <p:sp>
        <p:nvSpPr>
          <p:cNvPr id="5" name="Slide Number Placeholder 4"/>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11604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3" name="Footer Placeholder 2"/>
          <p:cNvSpPr>
            <a:spLocks noGrp="1"/>
          </p:cNvSpPr>
          <p:nvPr>
            <p:ph type="ftr" sz="quarter" idx="11"/>
          </p:nvPr>
        </p:nvSpPr>
        <p:spPr/>
        <p:txBody>
          <a:bodyPr/>
          <a:lstStyle/>
          <a:p>
            <a:endParaRPr lang="es-EC">
              <a:solidFill>
                <a:srgbClr val="E7E6E6"/>
              </a:solidFill>
            </a:endParaRPr>
          </a:p>
        </p:txBody>
      </p:sp>
      <p:sp>
        <p:nvSpPr>
          <p:cNvPr id="4" name="Slide Number Placeholder 3"/>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577721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83670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175631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C3B480-EDE5-4286-A127-E864506F2931}" type="datetimeFigureOut">
              <a:rPr lang="es-EC" smtClean="0">
                <a:solidFill>
                  <a:srgbClr val="E7E6E6"/>
                </a:solidFill>
              </a:rPr>
              <a:pPr/>
              <a:t>11/9/2020</a:t>
            </a:fld>
            <a:endParaRPr lang="es-EC">
              <a:solidFill>
                <a:srgbClr val="E7E6E6"/>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solidFill>
                <a:srgbClr val="E7E6E6"/>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81799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4969394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Layout" Target="../diagrams/layout2.xml"/><Relationship Id="rId18" Type="http://schemas.openxmlformats.org/officeDocument/2006/relationships/image" Target="../media/image29.png"/><Relationship Id="rId3" Type="http://schemas.openxmlformats.org/officeDocument/2006/relationships/image" Target="../media/image22.jpeg"/><Relationship Id="rId7" Type="http://schemas.openxmlformats.org/officeDocument/2006/relationships/diagramQuickStyle" Target="../diagrams/quickStyle1.xml"/><Relationship Id="rId12" Type="http://schemas.openxmlformats.org/officeDocument/2006/relationships/diagramData" Target="../diagrams/data2.xml"/><Relationship Id="rId17" Type="http://schemas.openxmlformats.org/officeDocument/2006/relationships/image" Target="../media/image28.png"/><Relationship Id="rId2" Type="http://schemas.openxmlformats.org/officeDocument/2006/relationships/image" Target="../media/image21.jpeg"/><Relationship Id="rId16" Type="http://schemas.microsoft.com/office/2007/relationships/diagramDrawing" Target="../diagrams/drawing2.xml"/><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diagramLayout" Target="../diagrams/layout1.xml"/><Relationship Id="rId11" Type="http://schemas.openxmlformats.org/officeDocument/2006/relationships/image" Target="../media/image26.png"/><Relationship Id="rId5" Type="http://schemas.openxmlformats.org/officeDocument/2006/relationships/diagramData" Target="../diagrams/data1.xml"/><Relationship Id="rId15" Type="http://schemas.openxmlformats.org/officeDocument/2006/relationships/diagramColors" Target="../diagrams/colors2.xml"/><Relationship Id="rId10" Type="http://schemas.openxmlformats.org/officeDocument/2006/relationships/image" Target="../media/image25.png"/><Relationship Id="rId19" Type="http://schemas.openxmlformats.org/officeDocument/2006/relationships/image" Target="../media/image30.jpeg"/><Relationship Id="rId4" Type="http://schemas.openxmlformats.org/officeDocument/2006/relationships/image" Target="../media/image23.png"/><Relationship Id="rId9" Type="http://schemas.microsoft.com/office/2007/relationships/diagramDrawing" Target="../diagrams/drawing1.xml"/><Relationship Id="rId1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image" Target="../media/image39.jpeg"/><Relationship Id="rId3" Type="http://schemas.openxmlformats.org/officeDocument/2006/relationships/image" Target="../media/image33.jpeg"/><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38.jpeg"/><Relationship Id="rId2" Type="http://schemas.openxmlformats.org/officeDocument/2006/relationships/image" Target="../media/image32.jpeg"/><Relationship Id="rId16" Type="http://schemas.microsoft.com/office/2007/relationships/diagramDrawing" Target="../diagrams/drawing4.xml"/><Relationship Id="rId20" Type="http://schemas.openxmlformats.org/officeDocument/2006/relationships/image" Target="../media/image41.png"/><Relationship Id="rId1" Type="http://schemas.openxmlformats.org/officeDocument/2006/relationships/slideLayout" Target="../slideLayouts/slideLayout28.xml"/><Relationship Id="rId6" Type="http://schemas.openxmlformats.org/officeDocument/2006/relationships/image" Target="../media/image36.jpeg"/><Relationship Id="rId11" Type="http://schemas.microsoft.com/office/2007/relationships/diagramDrawing" Target="../diagrams/drawing3.xml"/><Relationship Id="rId5" Type="http://schemas.openxmlformats.org/officeDocument/2006/relationships/image" Target="../media/image35.jpeg"/><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image" Target="../media/image43.jpeg"/><Relationship Id="rId21" Type="http://schemas.openxmlformats.org/officeDocument/2006/relationships/image" Target="../media/image51.png"/><Relationship Id="rId7" Type="http://schemas.openxmlformats.org/officeDocument/2006/relationships/image" Target="../media/image47.jpeg"/><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image" Target="../media/image42.jpeg"/><Relationship Id="rId16" Type="http://schemas.openxmlformats.org/officeDocument/2006/relationships/diagramQuickStyle" Target="../diagrams/quickStyle6.xml"/><Relationship Id="rId20" Type="http://schemas.openxmlformats.org/officeDocument/2006/relationships/image" Target="../media/image50.jpeg"/><Relationship Id="rId1" Type="http://schemas.openxmlformats.org/officeDocument/2006/relationships/slideLayout" Target="../slideLayouts/slideLayout28.xml"/><Relationship Id="rId6" Type="http://schemas.openxmlformats.org/officeDocument/2006/relationships/image" Target="../media/image46.jpeg"/><Relationship Id="rId11" Type="http://schemas.openxmlformats.org/officeDocument/2006/relationships/diagramQuickStyle" Target="../diagrams/quickStyle5.xml"/><Relationship Id="rId5" Type="http://schemas.openxmlformats.org/officeDocument/2006/relationships/image" Target="../media/image45.jpeg"/><Relationship Id="rId15" Type="http://schemas.openxmlformats.org/officeDocument/2006/relationships/diagramLayout" Target="../diagrams/layout6.xml"/><Relationship Id="rId23" Type="http://schemas.openxmlformats.org/officeDocument/2006/relationships/image" Target="../media/image53.png"/><Relationship Id="rId10" Type="http://schemas.openxmlformats.org/officeDocument/2006/relationships/diagramLayout" Target="../diagrams/layout5.xml"/><Relationship Id="rId19"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diagramData" Target="../diagrams/data5.xml"/><Relationship Id="rId14" Type="http://schemas.openxmlformats.org/officeDocument/2006/relationships/diagramData" Target="../diagrams/data6.xml"/><Relationship Id="rId22"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3.jpeg"/><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5.png"/><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28385" y="1660647"/>
            <a:ext cx="11863615" cy="17021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ES" sz="2800" i="1" dirty="0">
              <a:solidFill>
                <a:prstClr val="white"/>
              </a:solidFill>
              <a:latin typeface="Times New Roman" panose="02020603050405020304" pitchFamily="18" charset="0"/>
              <a:cs typeface="Times New Roman" panose="02020603050405020304" pitchFamily="18" charset="0"/>
            </a:endParaRPr>
          </a:p>
          <a:p>
            <a:pPr algn="ctr"/>
            <a:r>
              <a:rPr lang="es-ES" sz="2400" b="1" i="1" dirty="0">
                <a:solidFill>
                  <a:schemeClr val="tx1"/>
                </a:solidFill>
                <a:latin typeface="Times New Roman" panose="02020603050405020304" pitchFamily="18" charset="0"/>
                <a:cs typeface="Times New Roman" panose="02020603050405020304" pitchFamily="18" charset="0"/>
              </a:rPr>
              <a:t>DEPARTAMENTO DE CIENCIAS DE LA TIERRA Y DE LA CONSTRUCCIÓN </a:t>
            </a:r>
          </a:p>
          <a:p>
            <a:pPr algn="ctr"/>
            <a:endParaRPr lang="es-E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s-E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CARRERA DE INGENIERÍA GEOGRÁFICA Y DEL MEDIO AMBIENTE </a:t>
            </a:r>
          </a:p>
          <a:p>
            <a:pPr algn="ctr"/>
            <a:endParaRPr lang="es-ES" sz="2000" b="1" i="1" dirty="0">
              <a:solidFill>
                <a:schemeClr val="tx1"/>
              </a:solidFill>
              <a:latin typeface="Times New Roman" panose="02020603050405020304" pitchFamily="18" charset="0"/>
              <a:cs typeface="Times New Roman" panose="02020603050405020304" pitchFamily="18" charset="0"/>
            </a:endParaRPr>
          </a:p>
          <a:p>
            <a:pPr algn="ctr"/>
            <a:r>
              <a:rPr lang="es-EC" sz="2000" b="1" i="1" dirty="0">
                <a:solidFill>
                  <a:schemeClr val="tx1"/>
                </a:solidFill>
                <a:latin typeface="Times New Roman" panose="02020603050405020304" pitchFamily="18" charset="0"/>
                <a:cs typeface="Times New Roman" panose="02020603050405020304" pitchFamily="18" charset="0"/>
              </a:rPr>
              <a:t>“Análisis espacial multicriterio para la determinación de zonas de expansión urbana de acuerdo a la integración de componentes territoriales en el cantón Latacunga”</a:t>
            </a:r>
            <a:endParaRPr lang="es-EC" sz="1800" b="1" i="1" dirty="0">
              <a:solidFill>
                <a:schemeClr val="tx1"/>
              </a:solidFill>
              <a:latin typeface="Times New Roman" panose="02020603050405020304" pitchFamily="18" charset="0"/>
              <a:cs typeface="Times New Roman" panose="02020603050405020304" pitchFamily="18" charset="0"/>
            </a:endParaRPr>
          </a:p>
        </p:txBody>
      </p:sp>
      <p:pic>
        <p:nvPicPr>
          <p:cNvPr id="4" name="Picture 2" descr="Resultado de imagen para ESPE LOGO"/>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utout/>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97118" y="20115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641224" y="6072402"/>
            <a:ext cx="9437077" cy="400110"/>
          </a:xfrm>
          <a:prstGeom prst="rect">
            <a:avLst/>
          </a:prstGeom>
          <a:noFill/>
        </p:spPr>
        <p:txBody>
          <a:bodyPr wrap="square" rtlCol="0">
            <a:spAutoFit/>
          </a:bodyPr>
          <a:lstStyle/>
          <a:p>
            <a:pPr lvl="0" algn="ctr" eaLnBrk="0" fontAlgn="base" hangingPunct="0">
              <a:spcBef>
                <a:spcPts val="300"/>
              </a:spcBef>
              <a:spcAft>
                <a:spcPct val="0"/>
              </a:spcAft>
              <a:buClr>
                <a:srgbClr val="4472C4"/>
              </a:buClr>
            </a:pPr>
            <a:r>
              <a:rPr lang="es-EC" sz="2000" b="1" dirty="0">
                <a:solidFill>
                  <a:prstClr val="black"/>
                </a:solidFill>
                <a:latin typeface="Times New Roman" panose="02020603050405020304" pitchFamily="18" charset="0"/>
                <a:cs typeface="Times New Roman" panose="02020603050405020304" pitchFamily="18" charset="0"/>
              </a:rPr>
              <a:t>Director de Carrera: </a:t>
            </a:r>
            <a:r>
              <a:rPr lang="es-EC" sz="2000" dirty="0">
                <a:solidFill>
                  <a:schemeClr val="tx1"/>
                </a:solidFill>
                <a:latin typeface="Times New Roman" panose="02020603050405020304" pitchFamily="18" charset="0"/>
                <a:cs typeface="Times New Roman" panose="02020603050405020304" pitchFamily="18" charset="0"/>
              </a:rPr>
              <a:t>Ing. </a:t>
            </a:r>
            <a:r>
              <a:rPr lang="es-EC" sz="2000" dirty="0">
                <a:latin typeface="Times New Roman" panose="02020603050405020304" pitchFamily="18" charset="0"/>
                <a:cs typeface="Times New Roman" panose="02020603050405020304" pitchFamily="18" charset="0"/>
              </a:rPr>
              <a:t>Robayo Nieto, Alexander </a:t>
            </a:r>
            <a:r>
              <a:rPr lang="es-EC" sz="2000" dirty="0" err="1">
                <a:latin typeface="Times New Roman" panose="02020603050405020304" pitchFamily="18" charset="0"/>
                <a:cs typeface="Times New Roman" panose="02020603050405020304" pitchFamily="18" charset="0"/>
              </a:rPr>
              <a:t>MSc</a:t>
            </a:r>
            <a:r>
              <a:rPr lang="es-EC" sz="2000" dirty="0">
                <a:latin typeface="Times New Roman" panose="02020603050405020304" pitchFamily="18" charset="0"/>
                <a:cs typeface="Times New Roman" panose="02020603050405020304" pitchFamily="18" charset="0"/>
              </a:rPr>
              <a:t>.         </a:t>
            </a:r>
            <a:endParaRPr lang="es-EC" sz="2000" dirty="0">
              <a:solidFill>
                <a:prstClr val="black"/>
              </a:solidFill>
              <a:latin typeface="Times New Roman" panose="02020603050405020304" pitchFamily="18" charset="0"/>
              <a:cs typeface="Times New Roman" panose="02020603050405020304" pitchFamily="18" charset="0"/>
            </a:endParaRPr>
          </a:p>
        </p:txBody>
      </p:sp>
      <p:pic>
        <p:nvPicPr>
          <p:cNvPr id="7"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125797" y="201150"/>
            <a:ext cx="1524001" cy="1349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LOGOS\logo esp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47" t="4033" r="4011" b="3877"/>
          <a:stretch/>
        </p:blipFill>
        <p:spPr bwMode="auto">
          <a:xfrm>
            <a:off x="925285" y="166914"/>
            <a:ext cx="1424215" cy="1435847"/>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DAC21505-C201-42C7-A905-CDE7606F5A2F}"/>
              </a:ext>
            </a:extLst>
          </p:cNvPr>
          <p:cNvSpPr txBox="1"/>
          <p:nvPr/>
        </p:nvSpPr>
        <p:spPr>
          <a:xfrm>
            <a:off x="1" y="4254187"/>
            <a:ext cx="12191999" cy="1592744"/>
          </a:xfrm>
          <a:prstGeom prst="rect">
            <a:avLst/>
          </a:prstGeom>
          <a:noFill/>
        </p:spPr>
        <p:txBody>
          <a:bodyPr wrap="square" rtlCol="0">
            <a:spAutoFit/>
          </a:bodyPr>
          <a:lstStyle/>
          <a:p>
            <a:pPr algn="ctr">
              <a:buClr>
                <a:srgbClr val="4472C4"/>
              </a:buClr>
            </a:pPr>
            <a:r>
              <a:rPr lang="es-EC" b="1" dirty="0">
                <a:latin typeface="Times New Roman" panose="02020603050405020304" pitchFamily="18" charset="0"/>
                <a:cs typeface="Times New Roman" panose="02020603050405020304" pitchFamily="18" charset="0"/>
              </a:rPr>
              <a:t>Autores: </a:t>
            </a:r>
            <a:r>
              <a:rPr lang="es-EC" dirty="0">
                <a:latin typeface="Times New Roman" panose="02020603050405020304" pitchFamily="18" charset="0"/>
                <a:cs typeface="Times New Roman" panose="02020603050405020304" pitchFamily="18" charset="0"/>
              </a:rPr>
              <a:t>Carrillo Rueda, David Esteban</a:t>
            </a:r>
          </a:p>
          <a:p>
            <a:pPr algn="ctr">
              <a:buClr>
                <a:srgbClr val="4472C4"/>
              </a:buClr>
            </a:pPr>
            <a:endParaRPr lang="es-EC" dirty="0">
              <a:latin typeface="Times New Roman" panose="02020603050405020304" pitchFamily="18" charset="0"/>
              <a:cs typeface="Times New Roman" panose="02020603050405020304" pitchFamily="18" charset="0"/>
            </a:endParaRPr>
          </a:p>
          <a:p>
            <a:pPr algn="ctr">
              <a:spcBef>
                <a:spcPts val="300"/>
              </a:spcBef>
              <a:buClr>
                <a:srgbClr val="4472C4"/>
              </a:buClr>
            </a:pPr>
            <a:r>
              <a:rPr lang="es-EC" b="1" dirty="0">
                <a:latin typeface="Times New Roman" panose="02020603050405020304" pitchFamily="18" charset="0"/>
                <a:cs typeface="Times New Roman" panose="02020603050405020304" pitchFamily="18" charset="0"/>
              </a:rPr>
              <a:t>Director del proyecto: </a:t>
            </a:r>
            <a:r>
              <a:rPr lang="es-ES_tradnl" dirty="0" err="1">
                <a:latin typeface="Times New Roman" panose="02020603050405020304" pitchFamily="18" charset="0"/>
                <a:cs typeface="Times New Roman" panose="02020603050405020304" pitchFamily="18" charset="0"/>
              </a:rPr>
              <a:t>Ph</a:t>
            </a:r>
            <a:r>
              <a:rPr lang="es-ES_tradnl" dirty="0">
                <a:latin typeface="Times New Roman" panose="02020603050405020304" pitchFamily="18" charset="0"/>
                <a:cs typeface="Times New Roman" panose="02020603050405020304" pitchFamily="18" charset="0"/>
              </a:rPr>
              <a:t>. D. (c) Salazar Martínez, Rodolfo Jaime Fernando </a:t>
            </a:r>
          </a:p>
          <a:p>
            <a:pPr algn="ctr">
              <a:spcBef>
                <a:spcPts val="300"/>
              </a:spcBef>
              <a:buClr>
                <a:srgbClr val="4472C4"/>
              </a:buClr>
            </a:pPr>
            <a:endParaRPr lang="es-MX" dirty="0">
              <a:latin typeface="Times New Roman" panose="02020603050405020304" pitchFamily="18" charset="0"/>
              <a:cs typeface="Times New Roman" panose="02020603050405020304" pitchFamily="18" charset="0"/>
            </a:endParaRPr>
          </a:p>
          <a:p>
            <a:pPr algn="ctr">
              <a:spcBef>
                <a:spcPts val="300"/>
              </a:spcBef>
              <a:buClr>
                <a:srgbClr val="4472C4"/>
              </a:buClr>
            </a:pPr>
            <a:r>
              <a:rPr lang="es-MX" dirty="0">
                <a:latin typeface="Times New Roman" panose="02020603050405020304" pitchFamily="18" charset="0"/>
                <a:cs typeface="Times New Roman" panose="02020603050405020304" pitchFamily="18" charset="0"/>
              </a:rPr>
              <a:t> </a:t>
            </a:r>
            <a:r>
              <a:rPr lang="es-EC" b="1" dirty="0">
                <a:latin typeface="Times New Roman" panose="02020603050405020304" pitchFamily="18" charset="0"/>
                <a:cs typeface="Times New Roman" panose="02020603050405020304" pitchFamily="18" charset="0"/>
              </a:rPr>
              <a:t>Docente Evaluador: </a:t>
            </a:r>
            <a:r>
              <a:rPr lang="es-MX" dirty="0">
                <a:latin typeface="Times New Roman" panose="02020603050405020304" pitchFamily="18" charset="0"/>
                <a:cs typeface="Times New Roman" panose="02020603050405020304" pitchFamily="18" charset="0"/>
              </a:rPr>
              <a:t>Ing. Jácome Loor, </a:t>
            </a:r>
            <a:r>
              <a:rPr lang="es-MX" dirty="0" err="1">
                <a:latin typeface="Times New Roman" panose="02020603050405020304" pitchFamily="18" charset="0"/>
                <a:cs typeface="Times New Roman" panose="02020603050405020304" pitchFamily="18" charset="0"/>
              </a:rPr>
              <a:t>Ginella</a:t>
            </a:r>
            <a:endParaRPr lang="es-EC" dirty="0"/>
          </a:p>
        </p:txBody>
      </p:sp>
    </p:spTree>
    <p:extLst>
      <p:ext uri="{BB962C8B-B14F-4D97-AF65-F5344CB8AC3E}">
        <p14:creationId xmlns:p14="http://schemas.microsoft.com/office/powerpoint/2010/main" val="22637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pa de carreteras mapa del mundo, gis s PNG Clipart | PNGOcean">
            <a:extLst>
              <a:ext uri="{FF2B5EF4-FFF2-40B4-BE49-F238E27FC236}">
                <a16:creationId xmlns:a16="http://schemas.microsoft.com/office/drawing/2014/main" id="{75301495-49AC-4B05-951B-D346DE83A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34" y="938022"/>
            <a:ext cx="5442665" cy="518065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07E987B-F625-49F8-A8DB-05E1670DE9F6}"/>
              </a:ext>
            </a:extLst>
          </p:cNvPr>
          <p:cNvSpPr txBox="1"/>
          <p:nvPr/>
        </p:nvSpPr>
        <p:spPr>
          <a:xfrm>
            <a:off x="304800" y="152400"/>
            <a:ext cx="6319743"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MARCO TEÓRICO</a:t>
            </a:r>
            <a:endParaRPr lang="es-EC" sz="2800" dirty="0">
              <a:latin typeface="Copperplate Gothic Bold" panose="020E0705020206020404" pitchFamily="34" charset="0"/>
            </a:endParaRPr>
          </a:p>
        </p:txBody>
      </p:sp>
      <p:sp>
        <p:nvSpPr>
          <p:cNvPr id="8" name="Rectángulo 7">
            <a:extLst>
              <a:ext uri="{FF2B5EF4-FFF2-40B4-BE49-F238E27FC236}">
                <a16:creationId xmlns:a16="http://schemas.microsoft.com/office/drawing/2014/main" id="{5B09FAC8-8C51-438F-815C-46B4186D4843}"/>
              </a:ext>
            </a:extLst>
          </p:cNvPr>
          <p:cNvSpPr/>
          <p:nvPr/>
        </p:nvSpPr>
        <p:spPr>
          <a:xfrm>
            <a:off x="1910740" y="938024"/>
            <a:ext cx="3178627"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s-ES" b="1" dirty="0">
                <a:latin typeface="Cambria Math" panose="02040503050406030204" pitchFamily="18" charset="0"/>
                <a:ea typeface="Cambria Math" panose="02040503050406030204" pitchFamily="18" charset="0"/>
              </a:rPr>
              <a:t>Análisis Espacial Multicriterio </a:t>
            </a:r>
          </a:p>
          <a:p>
            <a:pPr algn="ctr"/>
            <a:r>
              <a:rPr lang="es-ES" dirty="0">
                <a:latin typeface="Cambria Math" panose="02040503050406030204" pitchFamily="18" charset="0"/>
                <a:ea typeface="Cambria Math" panose="02040503050406030204" pitchFamily="18" charset="0"/>
              </a:rPr>
              <a:t>(AEM)</a:t>
            </a:r>
            <a:endParaRPr lang="es-EC" dirty="0">
              <a:latin typeface="Cambria Math" panose="02040503050406030204" pitchFamily="18" charset="0"/>
              <a:ea typeface="Cambria Math" panose="02040503050406030204" pitchFamily="18" charset="0"/>
            </a:endParaRPr>
          </a:p>
        </p:txBody>
      </p:sp>
      <p:sp>
        <p:nvSpPr>
          <p:cNvPr id="9" name="Rectángulo 8">
            <a:extLst>
              <a:ext uri="{FF2B5EF4-FFF2-40B4-BE49-F238E27FC236}">
                <a16:creationId xmlns:a16="http://schemas.microsoft.com/office/drawing/2014/main" id="{9854FAD8-0323-4290-898E-898E14A9124C}"/>
              </a:ext>
            </a:extLst>
          </p:cNvPr>
          <p:cNvSpPr/>
          <p:nvPr/>
        </p:nvSpPr>
        <p:spPr>
          <a:xfrm>
            <a:off x="376236" y="3417334"/>
            <a:ext cx="2425856" cy="369332"/>
          </a:xfrm>
          <a:prstGeom prst="rect">
            <a:avLst/>
          </a:prstGeom>
          <a:solidFill>
            <a:srgbClr val="D4AAD1"/>
          </a:solidFill>
        </p:spPr>
        <p:style>
          <a:lnRef idx="2">
            <a:schemeClr val="dk1"/>
          </a:lnRef>
          <a:fillRef idx="1">
            <a:schemeClr val="lt1"/>
          </a:fillRef>
          <a:effectRef idx="0">
            <a:schemeClr val="dk1"/>
          </a:effectRef>
          <a:fontRef idx="minor">
            <a:schemeClr val="dk1"/>
          </a:fontRef>
        </p:style>
        <p:txBody>
          <a:bodyPr wrap="none">
            <a:spAutoFit/>
          </a:bodyPr>
          <a:lstStyle/>
          <a:p>
            <a:pPr algn="ctr"/>
            <a:r>
              <a:rPr lang="es-ES" dirty="0">
                <a:latin typeface="Cambria Math" panose="02040503050406030204" pitchFamily="18" charset="0"/>
                <a:ea typeface="Cambria Math" panose="02040503050406030204" pitchFamily="18" charset="0"/>
              </a:rPr>
              <a:t>Desarrollo Estratégico </a:t>
            </a:r>
            <a:endParaRPr lang="es-EC" dirty="0">
              <a:latin typeface="Cambria Math" panose="02040503050406030204" pitchFamily="18" charset="0"/>
              <a:ea typeface="Cambria Math" panose="02040503050406030204" pitchFamily="18" charset="0"/>
            </a:endParaRPr>
          </a:p>
        </p:txBody>
      </p:sp>
      <p:sp>
        <p:nvSpPr>
          <p:cNvPr id="10" name="Rectángulo 9">
            <a:extLst>
              <a:ext uri="{FF2B5EF4-FFF2-40B4-BE49-F238E27FC236}">
                <a16:creationId xmlns:a16="http://schemas.microsoft.com/office/drawing/2014/main" id="{5C7B763C-9007-4024-A8CC-B9A573765D5A}"/>
              </a:ext>
            </a:extLst>
          </p:cNvPr>
          <p:cNvSpPr/>
          <p:nvPr/>
        </p:nvSpPr>
        <p:spPr>
          <a:xfrm>
            <a:off x="4319580" y="2496533"/>
            <a:ext cx="1776420" cy="646331"/>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S" dirty="0">
                <a:latin typeface="Cambria Math" panose="02040503050406030204" pitchFamily="18" charset="0"/>
                <a:ea typeface="Cambria Math" panose="02040503050406030204" pitchFamily="18" charset="0"/>
              </a:rPr>
              <a:t>Planificación del Territorio</a:t>
            </a:r>
            <a:endParaRPr lang="es-EC" dirty="0">
              <a:latin typeface="Cambria Math" panose="02040503050406030204" pitchFamily="18" charset="0"/>
              <a:ea typeface="Cambria Math" panose="02040503050406030204" pitchFamily="18" charset="0"/>
            </a:endParaRPr>
          </a:p>
        </p:txBody>
      </p:sp>
      <p:sp>
        <p:nvSpPr>
          <p:cNvPr id="11" name="Rectángulo 10">
            <a:extLst>
              <a:ext uri="{FF2B5EF4-FFF2-40B4-BE49-F238E27FC236}">
                <a16:creationId xmlns:a16="http://schemas.microsoft.com/office/drawing/2014/main" id="{E274F3BF-5F1E-492B-8EE3-ADF352BD0893}"/>
              </a:ext>
            </a:extLst>
          </p:cNvPr>
          <p:cNvSpPr/>
          <p:nvPr/>
        </p:nvSpPr>
        <p:spPr>
          <a:xfrm>
            <a:off x="4082734" y="4055042"/>
            <a:ext cx="2013266"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S" dirty="0">
                <a:latin typeface="Cambria Math" panose="02040503050406030204" pitchFamily="18" charset="0"/>
                <a:ea typeface="Cambria Math" panose="02040503050406030204" pitchFamily="18" charset="0"/>
              </a:rPr>
              <a:t>Localización de los </a:t>
            </a:r>
          </a:p>
          <a:p>
            <a:pPr algn="ctr"/>
            <a:r>
              <a:rPr lang="es-ES" dirty="0">
                <a:latin typeface="Cambria Math" panose="02040503050406030204" pitchFamily="18" charset="0"/>
                <a:ea typeface="Cambria Math" panose="02040503050406030204" pitchFamily="18" charset="0"/>
              </a:rPr>
              <a:t>usos del suelo</a:t>
            </a:r>
            <a:endParaRPr lang="es-EC" dirty="0">
              <a:latin typeface="Cambria Math" panose="02040503050406030204" pitchFamily="18" charset="0"/>
              <a:ea typeface="Cambria Math" panose="02040503050406030204" pitchFamily="18" charset="0"/>
            </a:endParaRPr>
          </a:p>
        </p:txBody>
      </p:sp>
      <p:sp>
        <p:nvSpPr>
          <p:cNvPr id="12" name="Rectángulo 11">
            <a:extLst>
              <a:ext uri="{FF2B5EF4-FFF2-40B4-BE49-F238E27FC236}">
                <a16:creationId xmlns:a16="http://schemas.microsoft.com/office/drawing/2014/main" id="{81C0A5F7-21D8-45EE-84A0-BDB68041A66E}"/>
              </a:ext>
            </a:extLst>
          </p:cNvPr>
          <p:cNvSpPr/>
          <p:nvPr/>
        </p:nvSpPr>
        <p:spPr>
          <a:xfrm>
            <a:off x="4456101" y="5749350"/>
            <a:ext cx="164480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r>
              <a:rPr lang="es-ES" dirty="0">
                <a:latin typeface="Cambria Math" panose="02040503050406030204" pitchFamily="18" charset="0"/>
                <a:ea typeface="Cambria Math" panose="02040503050406030204" pitchFamily="18" charset="0"/>
              </a:rPr>
              <a:t>Áreas óptimas </a:t>
            </a:r>
            <a:endParaRPr lang="es-EC" dirty="0">
              <a:latin typeface="Cambria Math" panose="02040503050406030204" pitchFamily="18" charset="0"/>
              <a:ea typeface="Cambria Math" panose="02040503050406030204" pitchFamily="18" charset="0"/>
            </a:endParaRPr>
          </a:p>
        </p:txBody>
      </p:sp>
      <p:sp>
        <p:nvSpPr>
          <p:cNvPr id="13" name="Rectángulo 12">
            <a:extLst>
              <a:ext uri="{FF2B5EF4-FFF2-40B4-BE49-F238E27FC236}">
                <a16:creationId xmlns:a16="http://schemas.microsoft.com/office/drawing/2014/main" id="{7179ED6D-2AEE-4BF7-8C49-43B47CA154DD}"/>
              </a:ext>
            </a:extLst>
          </p:cNvPr>
          <p:cNvSpPr/>
          <p:nvPr/>
        </p:nvSpPr>
        <p:spPr>
          <a:xfrm>
            <a:off x="648423" y="1899664"/>
            <a:ext cx="3259075" cy="369332"/>
          </a:xfrm>
          <a:prstGeom prst="rect">
            <a:avLst/>
          </a:prstGeom>
          <a:solidFill>
            <a:srgbClr val="F6E4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S" dirty="0">
                <a:latin typeface="Cambria Math" panose="02040503050406030204" pitchFamily="18" charset="0"/>
                <a:ea typeface="Cambria Math" panose="02040503050406030204" pitchFamily="18" charset="0"/>
              </a:rPr>
              <a:t>Toma de decisiones espaciales </a:t>
            </a:r>
            <a:endParaRPr lang="es-EC" dirty="0">
              <a:latin typeface="Cambria Math" panose="02040503050406030204" pitchFamily="18" charset="0"/>
              <a:ea typeface="Cambria Math" panose="02040503050406030204" pitchFamily="18" charset="0"/>
            </a:endParaRPr>
          </a:p>
        </p:txBody>
      </p:sp>
      <p:sp>
        <p:nvSpPr>
          <p:cNvPr id="14" name="Rectángulo 13">
            <a:extLst>
              <a:ext uri="{FF2B5EF4-FFF2-40B4-BE49-F238E27FC236}">
                <a16:creationId xmlns:a16="http://schemas.microsoft.com/office/drawing/2014/main" id="{95486AA2-E753-4453-803B-37EAF2928E2B}"/>
              </a:ext>
            </a:extLst>
          </p:cNvPr>
          <p:cNvSpPr/>
          <p:nvPr/>
        </p:nvSpPr>
        <p:spPr>
          <a:xfrm>
            <a:off x="653334" y="4950479"/>
            <a:ext cx="2112630" cy="64633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none">
            <a:spAutoFit/>
          </a:bodyPr>
          <a:lstStyle/>
          <a:p>
            <a:pPr algn="ctr"/>
            <a:r>
              <a:rPr lang="es-ES" dirty="0">
                <a:latin typeface="Cambria Math" panose="02040503050406030204" pitchFamily="18" charset="0"/>
                <a:ea typeface="Cambria Math" panose="02040503050406030204" pitchFamily="18" charset="0"/>
              </a:rPr>
              <a:t>Establecimiento de </a:t>
            </a:r>
          </a:p>
          <a:p>
            <a:pPr algn="ctr"/>
            <a:r>
              <a:rPr lang="es-ES" dirty="0">
                <a:latin typeface="Cambria Math" panose="02040503050406030204" pitchFamily="18" charset="0"/>
                <a:ea typeface="Cambria Math" panose="02040503050406030204" pitchFamily="18" charset="0"/>
              </a:rPr>
              <a:t>nuevas poblaciones</a:t>
            </a:r>
            <a:endParaRPr lang="es-EC" dirty="0">
              <a:latin typeface="Cambria Math" panose="02040503050406030204" pitchFamily="18" charset="0"/>
              <a:ea typeface="Cambria Math" panose="02040503050406030204" pitchFamily="18" charset="0"/>
            </a:endParaRPr>
          </a:p>
        </p:txBody>
      </p:sp>
      <p:sp>
        <p:nvSpPr>
          <p:cNvPr id="15" name="Rectángulo 14">
            <a:extLst>
              <a:ext uri="{FF2B5EF4-FFF2-40B4-BE49-F238E27FC236}">
                <a16:creationId xmlns:a16="http://schemas.microsoft.com/office/drawing/2014/main" id="{9BB78258-D385-40E9-8689-56554F0155CE}"/>
              </a:ext>
            </a:extLst>
          </p:cNvPr>
          <p:cNvSpPr/>
          <p:nvPr/>
        </p:nvSpPr>
        <p:spPr>
          <a:xfrm>
            <a:off x="6613657" y="982768"/>
            <a:ext cx="5322337" cy="800219"/>
          </a:xfrm>
          <a:prstGeom prst="rect">
            <a:avLst/>
          </a:prstGeom>
        </p:spPr>
        <p:txBody>
          <a:bodyPr wrap="square">
            <a:spAutoFit/>
          </a:bodyPr>
          <a:lstStyle/>
          <a:p>
            <a:pPr algn="ctr"/>
            <a:r>
              <a:rPr lang="es-ES_tradnl" sz="2800" b="1" dirty="0">
                <a:latin typeface="Cambria Math" panose="02040503050406030204" pitchFamily="18" charset="0"/>
                <a:ea typeface="Cambria Math" panose="02040503050406030204" pitchFamily="18" charset="0"/>
                <a:cs typeface="Times New Roman (Cuerpo en alfa"/>
              </a:rPr>
              <a:t>ILWIS</a:t>
            </a:r>
            <a:endParaRPr lang="es-ES_tradnl" b="1" dirty="0">
              <a:latin typeface="Cambria Math" panose="02040503050406030204" pitchFamily="18" charset="0"/>
              <a:ea typeface="Cambria Math" panose="02040503050406030204" pitchFamily="18" charset="0"/>
              <a:cs typeface="Times New Roman (Cuerpo en alfa"/>
            </a:endParaRPr>
          </a:p>
          <a:p>
            <a:pPr algn="ctr"/>
            <a:r>
              <a:rPr lang="es-ES_tradnl" i="1" dirty="0">
                <a:latin typeface="Cambria Math" panose="02040503050406030204" pitchFamily="18" charset="0"/>
                <a:ea typeface="Cambria Math" panose="02040503050406030204" pitchFamily="18" charset="0"/>
                <a:cs typeface="Times New Roman (Cuerpo en alfa"/>
              </a:rPr>
              <a:t>Sistema Integrado de Información de Tierra y Agua</a:t>
            </a:r>
            <a:endParaRPr lang="es-EC" i="1" dirty="0">
              <a:latin typeface="Cambria Math" panose="02040503050406030204" pitchFamily="18" charset="0"/>
              <a:ea typeface="Cambria Math" panose="02040503050406030204" pitchFamily="18" charset="0"/>
            </a:endParaRPr>
          </a:p>
        </p:txBody>
      </p:sp>
      <p:sp>
        <p:nvSpPr>
          <p:cNvPr id="16" name="Rectángulo 15">
            <a:extLst>
              <a:ext uri="{FF2B5EF4-FFF2-40B4-BE49-F238E27FC236}">
                <a16:creationId xmlns:a16="http://schemas.microsoft.com/office/drawing/2014/main" id="{466FF723-4404-4A81-9FFC-07755567762F}"/>
              </a:ext>
            </a:extLst>
          </p:cNvPr>
          <p:cNvSpPr/>
          <p:nvPr/>
        </p:nvSpPr>
        <p:spPr>
          <a:xfrm>
            <a:off x="6709425" y="1899701"/>
            <a:ext cx="5130800" cy="1754326"/>
          </a:xfrm>
          <a:prstGeom prst="rect">
            <a:avLst/>
          </a:prstGeom>
        </p:spPr>
        <p:txBody>
          <a:bodyPr wrap="square">
            <a:spAutoFit/>
          </a:bodyPr>
          <a:lstStyle/>
          <a:p>
            <a:pPr algn="just"/>
            <a:r>
              <a:rPr lang="es-ES_tradnl" dirty="0">
                <a:latin typeface="Cambria Math" panose="02040503050406030204" pitchFamily="18" charset="0"/>
                <a:ea typeface="Cambria Math" panose="02040503050406030204" pitchFamily="18" charset="0"/>
                <a:cs typeface="Times New Roman (Cuerpo en alfa"/>
              </a:rPr>
              <a:t>Es un software libre diseñado en 1985 como una herramienta para el manejo, procesamiento y análisis de información geográfica de tipo vectorial y ráster. Permite la digitalización, edición y análisis de cada uno de los pasos de un proceso, ingresando el criterio del usuario. </a:t>
            </a:r>
            <a:endParaRPr lang="es-EC" dirty="0">
              <a:latin typeface="Cambria Math" panose="02040503050406030204" pitchFamily="18" charset="0"/>
              <a:ea typeface="Cambria Math" panose="02040503050406030204" pitchFamily="18" charset="0"/>
            </a:endParaRPr>
          </a:p>
        </p:txBody>
      </p:sp>
      <p:pic>
        <p:nvPicPr>
          <p:cNvPr id="17" name="Imagen 16" descr="EFI News: Ilwis 3.4 Open - SIG de código abierto">
            <a:extLst>
              <a:ext uri="{FF2B5EF4-FFF2-40B4-BE49-F238E27FC236}">
                <a16:creationId xmlns:a16="http://schemas.microsoft.com/office/drawing/2014/main" id="{F01C38FF-808E-4577-AB9C-9C45A1F464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69085" y="3770742"/>
            <a:ext cx="2013266" cy="2065111"/>
          </a:xfrm>
          <a:prstGeom prst="rect">
            <a:avLst/>
          </a:prstGeom>
          <a:noFill/>
          <a:ln>
            <a:noFill/>
          </a:ln>
        </p:spPr>
      </p:pic>
      <p:sp>
        <p:nvSpPr>
          <p:cNvPr id="52" name="Flecha: doblada hacia arriba 51">
            <a:extLst>
              <a:ext uri="{FF2B5EF4-FFF2-40B4-BE49-F238E27FC236}">
                <a16:creationId xmlns:a16="http://schemas.microsoft.com/office/drawing/2014/main" id="{C0DEAA00-3ECB-46C4-8B1A-735350645FBF}"/>
              </a:ext>
            </a:extLst>
          </p:cNvPr>
          <p:cNvSpPr/>
          <p:nvPr/>
        </p:nvSpPr>
        <p:spPr>
          <a:xfrm rot="5400000">
            <a:off x="2673545" y="1405094"/>
            <a:ext cx="745372" cy="2536875"/>
          </a:xfrm>
          <a:prstGeom prst="bentUp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Flecha: doblada hacia arriba 54">
            <a:extLst>
              <a:ext uri="{FF2B5EF4-FFF2-40B4-BE49-F238E27FC236}">
                <a16:creationId xmlns:a16="http://schemas.microsoft.com/office/drawing/2014/main" id="{07CB695B-7632-420B-82D3-5A7D33C70AAF}"/>
              </a:ext>
            </a:extLst>
          </p:cNvPr>
          <p:cNvSpPr/>
          <p:nvPr/>
        </p:nvSpPr>
        <p:spPr>
          <a:xfrm rot="5400000" flipV="1">
            <a:off x="3731759" y="2199658"/>
            <a:ext cx="646328" cy="2495840"/>
          </a:xfrm>
          <a:prstGeom prst="bentUp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Flecha: doblada hacia arriba 55">
            <a:extLst>
              <a:ext uri="{FF2B5EF4-FFF2-40B4-BE49-F238E27FC236}">
                <a16:creationId xmlns:a16="http://schemas.microsoft.com/office/drawing/2014/main" id="{3311AE18-B0A6-45E8-9A93-1888188CF62B}"/>
              </a:ext>
            </a:extLst>
          </p:cNvPr>
          <p:cNvSpPr/>
          <p:nvPr/>
        </p:nvSpPr>
        <p:spPr>
          <a:xfrm rot="5400000" flipV="1">
            <a:off x="3632047" y="3835290"/>
            <a:ext cx="763674" cy="2495840"/>
          </a:xfrm>
          <a:prstGeom prst="bentUp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Flecha: doblada hacia arriba 56">
            <a:extLst>
              <a:ext uri="{FF2B5EF4-FFF2-40B4-BE49-F238E27FC236}">
                <a16:creationId xmlns:a16="http://schemas.microsoft.com/office/drawing/2014/main" id="{4E9750B7-B4C9-4B57-AC51-B4A614815DBD}"/>
              </a:ext>
            </a:extLst>
          </p:cNvPr>
          <p:cNvSpPr/>
          <p:nvPr/>
        </p:nvSpPr>
        <p:spPr>
          <a:xfrm rot="5400000">
            <a:off x="2570572" y="3042046"/>
            <a:ext cx="646328" cy="2368175"/>
          </a:xfrm>
          <a:prstGeom prst="bentUp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Flecha: doblada hacia arriba 57">
            <a:extLst>
              <a:ext uri="{FF2B5EF4-FFF2-40B4-BE49-F238E27FC236}">
                <a16:creationId xmlns:a16="http://schemas.microsoft.com/office/drawing/2014/main" id="{CD628D8B-CF0F-4314-9373-B53794394778}"/>
              </a:ext>
            </a:extLst>
          </p:cNvPr>
          <p:cNvSpPr/>
          <p:nvPr/>
        </p:nvSpPr>
        <p:spPr>
          <a:xfrm rot="5400000">
            <a:off x="2796893" y="4457083"/>
            <a:ext cx="479374" cy="2829219"/>
          </a:xfrm>
          <a:prstGeom prst="bentUp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4161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BF70198-D271-4FDF-BC5D-D4BAD4405435}"/>
              </a:ext>
            </a:extLst>
          </p:cNvPr>
          <p:cNvSpPr/>
          <p:nvPr/>
        </p:nvSpPr>
        <p:spPr>
          <a:xfrm>
            <a:off x="0" y="2859613"/>
            <a:ext cx="12192000" cy="1138773"/>
          </a:xfrm>
          <a:prstGeom prst="rect">
            <a:avLst/>
          </a:prstGeom>
        </p:spPr>
        <p:txBody>
          <a:bodyPr wrap="square">
            <a:spAutoFit/>
          </a:bodyPr>
          <a:lstStyle/>
          <a:p>
            <a:pPr algn="ctr"/>
            <a:r>
              <a:rPr lang="es-ES" sz="4000" u="sng" dirty="0">
                <a:effectLst>
                  <a:outerShdw blurRad="38100" dist="38100" dir="2700000" algn="tl">
                    <a:srgbClr val="000000">
                      <a:alpha val="43137"/>
                    </a:srgbClr>
                  </a:outerShdw>
                </a:effectLst>
                <a:latin typeface="Copperplate Gothic Bold" panose="020E0705020206020404" pitchFamily="34" charset="0"/>
              </a:rPr>
              <a:t>CAPÍTULO III</a:t>
            </a:r>
            <a:r>
              <a:rPr lang="es-ES" sz="4000" dirty="0">
                <a:effectLst>
                  <a:outerShdw blurRad="38100" dist="38100" dir="2700000" algn="tl">
                    <a:srgbClr val="000000">
                      <a:alpha val="43137"/>
                    </a:srgbClr>
                  </a:outerShdw>
                </a:effectLst>
                <a:latin typeface="Copperplate Gothic Bold" panose="020E0705020206020404" pitchFamily="34" charset="0"/>
              </a:rPr>
              <a:t> : </a:t>
            </a:r>
          </a:p>
          <a:p>
            <a:pPr algn="ctr"/>
            <a:r>
              <a:rPr lang="es-ES" sz="2800" dirty="0">
                <a:latin typeface="Copperplate Gothic Bold" panose="020E0705020206020404" pitchFamily="34" charset="0"/>
              </a:rPr>
              <a:t>METODOLOGÍA</a:t>
            </a:r>
            <a:endParaRPr lang="es-EC" dirty="0">
              <a:latin typeface="Copperplate Gothic Bold" panose="020E0705020206020404" pitchFamily="34" charset="0"/>
            </a:endParaRPr>
          </a:p>
        </p:txBody>
      </p:sp>
    </p:spTree>
    <p:extLst>
      <p:ext uri="{BB962C8B-B14F-4D97-AF65-F5344CB8AC3E}">
        <p14:creationId xmlns:p14="http://schemas.microsoft.com/office/powerpoint/2010/main" val="2724436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193274D-44F7-40A7-8ADE-7D759254A0DE}"/>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sp>
        <p:nvSpPr>
          <p:cNvPr id="11" name="Elipse 10">
            <a:extLst>
              <a:ext uri="{FF2B5EF4-FFF2-40B4-BE49-F238E27FC236}">
                <a16:creationId xmlns:a16="http://schemas.microsoft.com/office/drawing/2014/main" id="{C3E09B97-9361-4D5E-992C-C0B4E0B4B437}"/>
              </a:ext>
            </a:extLst>
          </p:cNvPr>
          <p:cNvSpPr/>
          <p:nvPr/>
        </p:nvSpPr>
        <p:spPr>
          <a:xfrm>
            <a:off x="573088" y="1374913"/>
            <a:ext cx="898525" cy="644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200" b="1" dirty="0">
                <a:solidFill>
                  <a:schemeClr val="tx1"/>
                </a:solidFill>
                <a:latin typeface="Cambria Math" panose="02040503050406030204" pitchFamily="18" charset="0"/>
                <a:ea typeface="Cambria Math" panose="02040503050406030204" pitchFamily="18" charset="0"/>
              </a:rPr>
              <a:t>INICIO</a:t>
            </a:r>
            <a:endParaRPr lang="es-EC" sz="1000" b="1" dirty="0">
              <a:solidFill>
                <a:schemeClr val="tx1"/>
              </a:solidFill>
              <a:latin typeface="Cambria Math" panose="02040503050406030204" pitchFamily="18" charset="0"/>
              <a:ea typeface="Cambria Math" panose="02040503050406030204" pitchFamily="18" charset="0"/>
            </a:endParaRPr>
          </a:p>
        </p:txBody>
      </p:sp>
      <p:sp>
        <p:nvSpPr>
          <p:cNvPr id="12" name="CuadroTexto 5">
            <a:extLst>
              <a:ext uri="{FF2B5EF4-FFF2-40B4-BE49-F238E27FC236}">
                <a16:creationId xmlns:a16="http://schemas.microsoft.com/office/drawing/2014/main" id="{1170DBD0-90F3-466C-B031-D5E08D259E0B}"/>
              </a:ext>
            </a:extLst>
          </p:cNvPr>
          <p:cNvSpPr txBox="1">
            <a:spLocks noChangeArrowheads="1"/>
          </p:cNvSpPr>
          <p:nvPr/>
        </p:nvSpPr>
        <p:spPr bwMode="auto">
          <a:xfrm>
            <a:off x="1903413" y="1488420"/>
            <a:ext cx="1287462"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Recopilación de la información </a:t>
            </a:r>
            <a:endParaRPr lang="es-EC" altLang="es-EC" sz="1100" dirty="0">
              <a:latin typeface="Cambria Math" panose="02040503050406030204" pitchFamily="18" charset="0"/>
              <a:ea typeface="Cambria Math" panose="02040503050406030204" pitchFamily="18" charset="0"/>
            </a:endParaRPr>
          </a:p>
        </p:txBody>
      </p:sp>
      <p:sp>
        <p:nvSpPr>
          <p:cNvPr id="13" name="CuadroTexto 6">
            <a:extLst>
              <a:ext uri="{FF2B5EF4-FFF2-40B4-BE49-F238E27FC236}">
                <a16:creationId xmlns:a16="http://schemas.microsoft.com/office/drawing/2014/main" id="{CD075957-3E0A-4ED0-AD16-0E568892CB90}"/>
              </a:ext>
            </a:extLst>
          </p:cNvPr>
          <p:cNvSpPr txBox="1">
            <a:spLocks noChangeArrowheads="1"/>
          </p:cNvSpPr>
          <p:nvPr/>
        </p:nvSpPr>
        <p:spPr bwMode="auto">
          <a:xfrm>
            <a:off x="3740150" y="1397888"/>
            <a:ext cx="1150938"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Clasificación por componentes</a:t>
            </a:r>
            <a:endParaRPr lang="es-EC" altLang="es-EC" sz="1100" dirty="0">
              <a:latin typeface="Cambria Math" panose="02040503050406030204" pitchFamily="18" charset="0"/>
              <a:ea typeface="Cambria Math" panose="02040503050406030204" pitchFamily="18" charset="0"/>
            </a:endParaRPr>
          </a:p>
        </p:txBody>
      </p:sp>
      <p:sp>
        <p:nvSpPr>
          <p:cNvPr id="14" name="CuadroTexto 7">
            <a:extLst>
              <a:ext uri="{FF2B5EF4-FFF2-40B4-BE49-F238E27FC236}">
                <a16:creationId xmlns:a16="http://schemas.microsoft.com/office/drawing/2014/main" id="{A495AB0B-CCB1-4431-9238-85B5F5B8A7EE}"/>
              </a:ext>
            </a:extLst>
          </p:cNvPr>
          <p:cNvSpPr txBox="1">
            <a:spLocks noChangeArrowheads="1"/>
          </p:cNvSpPr>
          <p:nvPr/>
        </p:nvSpPr>
        <p:spPr bwMode="auto">
          <a:xfrm>
            <a:off x="5438775" y="1482070"/>
            <a:ext cx="1287463"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Homogenización de la Información </a:t>
            </a:r>
            <a:endParaRPr lang="es-EC" altLang="es-EC" sz="1100" dirty="0">
              <a:latin typeface="Cambria Math" panose="02040503050406030204" pitchFamily="18" charset="0"/>
              <a:ea typeface="Cambria Math" panose="02040503050406030204" pitchFamily="18" charset="0"/>
            </a:endParaRPr>
          </a:p>
        </p:txBody>
      </p:sp>
      <p:sp>
        <p:nvSpPr>
          <p:cNvPr id="15" name="Diagrama de flujo: proceso 14">
            <a:extLst>
              <a:ext uri="{FF2B5EF4-FFF2-40B4-BE49-F238E27FC236}">
                <a16:creationId xmlns:a16="http://schemas.microsoft.com/office/drawing/2014/main" id="{63922B38-4D31-460C-B046-6C739241E3D6}"/>
              </a:ext>
            </a:extLst>
          </p:cNvPr>
          <p:cNvSpPr/>
          <p:nvPr/>
        </p:nvSpPr>
        <p:spPr>
          <a:xfrm>
            <a:off x="7058025" y="666095"/>
            <a:ext cx="4800600" cy="4652963"/>
          </a:xfrm>
          <a:prstGeom prst="flowChartProcess">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sz="1100" dirty="0">
              <a:latin typeface="Cambria Math" panose="02040503050406030204" pitchFamily="18" charset="0"/>
              <a:ea typeface="Cambria Math" panose="02040503050406030204" pitchFamily="18" charset="0"/>
            </a:endParaRPr>
          </a:p>
        </p:txBody>
      </p:sp>
      <p:sp>
        <p:nvSpPr>
          <p:cNvPr id="16" name="CuadroTexto 10">
            <a:extLst>
              <a:ext uri="{FF2B5EF4-FFF2-40B4-BE49-F238E27FC236}">
                <a16:creationId xmlns:a16="http://schemas.microsoft.com/office/drawing/2014/main" id="{B371E691-13EE-4D48-B3A0-C8C1B385B2AC}"/>
              </a:ext>
            </a:extLst>
          </p:cNvPr>
          <p:cNvSpPr txBox="1">
            <a:spLocks noChangeArrowheads="1"/>
          </p:cNvSpPr>
          <p:nvPr/>
        </p:nvSpPr>
        <p:spPr bwMode="auto">
          <a:xfrm>
            <a:off x="7259638" y="3031470"/>
            <a:ext cx="1287462" cy="430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Análisis Espacial Multicriterio</a:t>
            </a:r>
            <a:endParaRPr lang="es-EC" altLang="es-EC" sz="1100" dirty="0">
              <a:latin typeface="Cambria Math" panose="02040503050406030204" pitchFamily="18" charset="0"/>
              <a:ea typeface="Cambria Math" panose="02040503050406030204" pitchFamily="18" charset="0"/>
            </a:endParaRPr>
          </a:p>
        </p:txBody>
      </p:sp>
      <p:sp>
        <p:nvSpPr>
          <p:cNvPr id="17" name="CuadroTexto 11">
            <a:extLst>
              <a:ext uri="{FF2B5EF4-FFF2-40B4-BE49-F238E27FC236}">
                <a16:creationId xmlns:a16="http://schemas.microsoft.com/office/drawing/2014/main" id="{EE8FFBA2-0B23-4217-A5C8-9E8253CC034F}"/>
              </a:ext>
            </a:extLst>
          </p:cNvPr>
          <p:cNvSpPr txBox="1">
            <a:spLocks noChangeArrowheads="1"/>
          </p:cNvSpPr>
          <p:nvPr/>
        </p:nvSpPr>
        <p:spPr bwMode="auto">
          <a:xfrm>
            <a:off x="7259638" y="2274233"/>
            <a:ext cx="1287462" cy="43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Rasterización de la información</a:t>
            </a:r>
            <a:endParaRPr lang="es-EC" altLang="es-EC" sz="1100" dirty="0">
              <a:latin typeface="Cambria Math" panose="02040503050406030204" pitchFamily="18" charset="0"/>
              <a:ea typeface="Cambria Math" panose="02040503050406030204" pitchFamily="18" charset="0"/>
            </a:endParaRPr>
          </a:p>
        </p:txBody>
      </p:sp>
      <p:sp>
        <p:nvSpPr>
          <p:cNvPr id="18" name="CuadroTexto 12">
            <a:extLst>
              <a:ext uri="{FF2B5EF4-FFF2-40B4-BE49-F238E27FC236}">
                <a16:creationId xmlns:a16="http://schemas.microsoft.com/office/drawing/2014/main" id="{A21CE260-9F0F-4D78-800A-06F6439EDB2A}"/>
              </a:ext>
            </a:extLst>
          </p:cNvPr>
          <p:cNvSpPr txBox="1">
            <a:spLocks noChangeArrowheads="1"/>
          </p:cNvSpPr>
          <p:nvPr/>
        </p:nvSpPr>
        <p:spPr bwMode="auto">
          <a:xfrm>
            <a:off x="8990013" y="3031470"/>
            <a:ext cx="1287462" cy="430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Ponderación de Variables </a:t>
            </a:r>
            <a:endParaRPr lang="es-EC" altLang="es-EC" sz="1100" dirty="0">
              <a:latin typeface="Cambria Math" panose="02040503050406030204" pitchFamily="18" charset="0"/>
              <a:ea typeface="Cambria Math" panose="02040503050406030204" pitchFamily="18" charset="0"/>
            </a:endParaRPr>
          </a:p>
        </p:txBody>
      </p:sp>
      <p:sp>
        <p:nvSpPr>
          <p:cNvPr id="19" name="CuadroTexto 13">
            <a:extLst>
              <a:ext uri="{FF2B5EF4-FFF2-40B4-BE49-F238E27FC236}">
                <a16:creationId xmlns:a16="http://schemas.microsoft.com/office/drawing/2014/main" id="{2D118B34-7485-4F20-A660-1D5F7FEAAF10}"/>
              </a:ext>
            </a:extLst>
          </p:cNvPr>
          <p:cNvSpPr txBox="1">
            <a:spLocks noChangeArrowheads="1"/>
          </p:cNvSpPr>
          <p:nvPr/>
        </p:nvSpPr>
        <p:spPr bwMode="auto">
          <a:xfrm>
            <a:off x="7150100" y="3806170"/>
            <a:ext cx="1519238" cy="430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Generación de mapas por componentes</a:t>
            </a:r>
            <a:endParaRPr lang="es-EC" altLang="es-EC" sz="1100" dirty="0">
              <a:latin typeface="Cambria Math" panose="02040503050406030204" pitchFamily="18" charset="0"/>
              <a:ea typeface="Cambria Math" panose="02040503050406030204" pitchFamily="18" charset="0"/>
            </a:endParaRPr>
          </a:p>
        </p:txBody>
      </p:sp>
      <p:sp>
        <p:nvSpPr>
          <p:cNvPr id="20" name="CuadroTexto 14">
            <a:extLst>
              <a:ext uri="{FF2B5EF4-FFF2-40B4-BE49-F238E27FC236}">
                <a16:creationId xmlns:a16="http://schemas.microsoft.com/office/drawing/2014/main" id="{B185D2D5-785E-4FCA-B9A5-C97EED10166F}"/>
              </a:ext>
            </a:extLst>
          </p:cNvPr>
          <p:cNvSpPr txBox="1">
            <a:spLocks noChangeArrowheads="1"/>
          </p:cNvSpPr>
          <p:nvPr/>
        </p:nvSpPr>
        <p:spPr bwMode="auto">
          <a:xfrm>
            <a:off x="7377113" y="4590395"/>
            <a:ext cx="1071562"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Integración de Componentes</a:t>
            </a:r>
            <a:endParaRPr lang="es-EC" altLang="es-EC" sz="1100" dirty="0">
              <a:latin typeface="Cambria Math" panose="02040503050406030204" pitchFamily="18" charset="0"/>
              <a:ea typeface="Cambria Math" panose="02040503050406030204" pitchFamily="18" charset="0"/>
            </a:endParaRPr>
          </a:p>
        </p:txBody>
      </p:sp>
      <p:sp>
        <p:nvSpPr>
          <p:cNvPr id="21" name="CuadroTexto 15">
            <a:extLst>
              <a:ext uri="{FF2B5EF4-FFF2-40B4-BE49-F238E27FC236}">
                <a16:creationId xmlns:a16="http://schemas.microsoft.com/office/drawing/2014/main" id="{49EDAFAF-C3FC-4E9B-903E-25608B966DF4}"/>
              </a:ext>
            </a:extLst>
          </p:cNvPr>
          <p:cNvSpPr txBox="1">
            <a:spLocks noChangeArrowheads="1"/>
          </p:cNvSpPr>
          <p:nvPr/>
        </p:nvSpPr>
        <p:spPr bwMode="auto">
          <a:xfrm>
            <a:off x="5126491" y="5576233"/>
            <a:ext cx="1071562"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Ponderación de componentes </a:t>
            </a:r>
            <a:endParaRPr lang="es-EC" altLang="es-EC" sz="1100" dirty="0">
              <a:latin typeface="Cambria Math" panose="02040503050406030204" pitchFamily="18" charset="0"/>
              <a:ea typeface="Cambria Math" panose="02040503050406030204" pitchFamily="18" charset="0"/>
            </a:endParaRPr>
          </a:p>
        </p:txBody>
      </p:sp>
      <p:sp>
        <p:nvSpPr>
          <p:cNvPr id="22" name="CuadroTexto 16">
            <a:extLst>
              <a:ext uri="{FF2B5EF4-FFF2-40B4-BE49-F238E27FC236}">
                <a16:creationId xmlns:a16="http://schemas.microsoft.com/office/drawing/2014/main" id="{A8BFB02B-77A5-48BF-9A07-2D438FE00DC0}"/>
              </a:ext>
            </a:extLst>
          </p:cNvPr>
          <p:cNvSpPr txBox="1">
            <a:spLocks noChangeArrowheads="1"/>
          </p:cNvSpPr>
          <p:nvPr/>
        </p:nvSpPr>
        <p:spPr bwMode="auto">
          <a:xfrm>
            <a:off x="4902653" y="4031639"/>
            <a:ext cx="1519238"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Variabilidad de escenarios</a:t>
            </a:r>
            <a:endParaRPr lang="es-EC" altLang="es-EC" sz="1100" dirty="0">
              <a:latin typeface="Cambria Math" panose="02040503050406030204" pitchFamily="18" charset="0"/>
              <a:ea typeface="Cambria Math" panose="02040503050406030204" pitchFamily="18" charset="0"/>
            </a:endParaRPr>
          </a:p>
        </p:txBody>
      </p:sp>
      <p:sp>
        <p:nvSpPr>
          <p:cNvPr id="23" name="CuadroTexto 17">
            <a:extLst>
              <a:ext uri="{FF2B5EF4-FFF2-40B4-BE49-F238E27FC236}">
                <a16:creationId xmlns:a16="http://schemas.microsoft.com/office/drawing/2014/main" id="{81CCA173-A05E-4C08-99BC-5F3E53FB912E}"/>
              </a:ext>
            </a:extLst>
          </p:cNvPr>
          <p:cNvSpPr txBox="1">
            <a:spLocks noChangeArrowheads="1"/>
          </p:cNvSpPr>
          <p:nvPr/>
        </p:nvSpPr>
        <p:spPr bwMode="auto">
          <a:xfrm>
            <a:off x="2982449" y="3166407"/>
            <a:ext cx="1212191" cy="430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b="1" dirty="0">
                <a:latin typeface="Cambria Math" panose="02040503050406030204" pitchFamily="18" charset="0"/>
                <a:ea typeface="Cambria Math" panose="02040503050406030204" pitchFamily="18" charset="0"/>
              </a:rPr>
              <a:t>Primer Escenario</a:t>
            </a:r>
          </a:p>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BIOFISICO</a:t>
            </a:r>
            <a:endParaRPr lang="es-EC" altLang="es-EC" sz="1100" dirty="0">
              <a:latin typeface="Cambria Math" panose="02040503050406030204" pitchFamily="18" charset="0"/>
              <a:ea typeface="Cambria Math" panose="02040503050406030204" pitchFamily="18" charset="0"/>
            </a:endParaRPr>
          </a:p>
        </p:txBody>
      </p:sp>
      <p:sp>
        <p:nvSpPr>
          <p:cNvPr id="24" name="CuadroTexto 18">
            <a:extLst>
              <a:ext uri="{FF2B5EF4-FFF2-40B4-BE49-F238E27FC236}">
                <a16:creationId xmlns:a16="http://schemas.microsoft.com/office/drawing/2014/main" id="{D9BF8433-3DE0-4D97-B167-6205CDFCD29C}"/>
              </a:ext>
            </a:extLst>
          </p:cNvPr>
          <p:cNvSpPr txBox="1">
            <a:spLocks noChangeArrowheads="1"/>
          </p:cNvSpPr>
          <p:nvPr/>
        </p:nvSpPr>
        <p:spPr bwMode="auto">
          <a:xfrm>
            <a:off x="2960688" y="3947457"/>
            <a:ext cx="1255713"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b="1" dirty="0">
                <a:latin typeface="Cambria Math" panose="02040503050406030204" pitchFamily="18" charset="0"/>
                <a:ea typeface="Cambria Math" panose="02040503050406030204" pitchFamily="18" charset="0"/>
              </a:rPr>
              <a:t>Segundo Escenario</a:t>
            </a:r>
          </a:p>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ECONÓMICO</a:t>
            </a:r>
            <a:endParaRPr lang="es-EC" altLang="es-EC" sz="1100" dirty="0">
              <a:latin typeface="Cambria Math" panose="02040503050406030204" pitchFamily="18" charset="0"/>
              <a:ea typeface="Cambria Math" panose="02040503050406030204" pitchFamily="18" charset="0"/>
            </a:endParaRPr>
          </a:p>
        </p:txBody>
      </p:sp>
      <p:sp>
        <p:nvSpPr>
          <p:cNvPr id="25" name="CuadroTexto 19">
            <a:extLst>
              <a:ext uri="{FF2B5EF4-FFF2-40B4-BE49-F238E27FC236}">
                <a16:creationId xmlns:a16="http://schemas.microsoft.com/office/drawing/2014/main" id="{BC89BBB7-779F-4FDD-8AC1-6B20D740F19F}"/>
              </a:ext>
            </a:extLst>
          </p:cNvPr>
          <p:cNvSpPr txBox="1">
            <a:spLocks noChangeArrowheads="1"/>
          </p:cNvSpPr>
          <p:nvPr/>
        </p:nvSpPr>
        <p:spPr bwMode="auto">
          <a:xfrm>
            <a:off x="3011488" y="4879319"/>
            <a:ext cx="1154113" cy="9387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b="1" dirty="0">
                <a:latin typeface="Cambria Math" panose="02040503050406030204" pitchFamily="18" charset="0"/>
                <a:ea typeface="Cambria Math" panose="02040503050406030204" pitchFamily="18" charset="0"/>
              </a:rPr>
              <a:t>Tercer Escenario</a:t>
            </a:r>
          </a:p>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MOVILIDAD  ENERGIA  CONECTIVIDAD </a:t>
            </a:r>
            <a:endParaRPr lang="es-EC" altLang="es-EC" sz="1100" dirty="0">
              <a:latin typeface="Cambria Math" panose="02040503050406030204" pitchFamily="18" charset="0"/>
              <a:ea typeface="Cambria Math" panose="02040503050406030204" pitchFamily="18" charset="0"/>
            </a:endParaRPr>
          </a:p>
        </p:txBody>
      </p:sp>
      <p:sp>
        <p:nvSpPr>
          <p:cNvPr id="26" name="CuadroTexto 20">
            <a:extLst>
              <a:ext uri="{FF2B5EF4-FFF2-40B4-BE49-F238E27FC236}">
                <a16:creationId xmlns:a16="http://schemas.microsoft.com/office/drawing/2014/main" id="{9BEA394D-8011-4E4B-9302-7C26F9364FFA}"/>
              </a:ext>
            </a:extLst>
          </p:cNvPr>
          <p:cNvSpPr txBox="1">
            <a:spLocks noChangeArrowheads="1"/>
          </p:cNvSpPr>
          <p:nvPr/>
        </p:nvSpPr>
        <p:spPr bwMode="auto">
          <a:xfrm>
            <a:off x="10612438" y="2601258"/>
            <a:ext cx="914400" cy="43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Método Rank Order</a:t>
            </a:r>
            <a:endParaRPr lang="es-EC" altLang="es-EC" sz="1100" dirty="0">
              <a:latin typeface="Cambria Math" panose="02040503050406030204" pitchFamily="18" charset="0"/>
              <a:ea typeface="Cambria Math" panose="02040503050406030204" pitchFamily="18" charset="0"/>
            </a:endParaRPr>
          </a:p>
        </p:txBody>
      </p:sp>
      <p:sp>
        <p:nvSpPr>
          <p:cNvPr id="27" name="CuadroTexto 21">
            <a:extLst>
              <a:ext uri="{FF2B5EF4-FFF2-40B4-BE49-F238E27FC236}">
                <a16:creationId xmlns:a16="http://schemas.microsoft.com/office/drawing/2014/main" id="{87E34EAB-1039-4E7F-8A03-0B28C4E74C2F}"/>
              </a:ext>
            </a:extLst>
          </p:cNvPr>
          <p:cNvSpPr txBox="1">
            <a:spLocks noChangeArrowheads="1"/>
          </p:cNvSpPr>
          <p:nvPr/>
        </p:nvSpPr>
        <p:spPr bwMode="auto">
          <a:xfrm>
            <a:off x="10493375" y="3461683"/>
            <a:ext cx="1152525"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Método Pairwise Comparison </a:t>
            </a:r>
            <a:endParaRPr lang="es-EC" altLang="es-EC" sz="1100" dirty="0">
              <a:latin typeface="Cambria Math" panose="02040503050406030204" pitchFamily="18" charset="0"/>
              <a:ea typeface="Cambria Math" panose="02040503050406030204" pitchFamily="18" charset="0"/>
            </a:endParaRPr>
          </a:p>
        </p:txBody>
      </p:sp>
      <p:sp>
        <p:nvSpPr>
          <p:cNvPr id="28" name="CuadroTexto 22">
            <a:extLst>
              <a:ext uri="{FF2B5EF4-FFF2-40B4-BE49-F238E27FC236}">
                <a16:creationId xmlns:a16="http://schemas.microsoft.com/office/drawing/2014/main" id="{DECA512A-3852-4A12-803F-7A81538586EC}"/>
              </a:ext>
            </a:extLst>
          </p:cNvPr>
          <p:cNvSpPr txBox="1">
            <a:spLocks noChangeArrowheads="1"/>
          </p:cNvSpPr>
          <p:nvPr/>
        </p:nvSpPr>
        <p:spPr bwMode="auto">
          <a:xfrm>
            <a:off x="6664327" y="5576233"/>
            <a:ext cx="1287462"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Análisis Jerárquico de Ponderación </a:t>
            </a:r>
            <a:endParaRPr lang="es-EC" altLang="es-EC" sz="1100" dirty="0">
              <a:latin typeface="Cambria Math" panose="02040503050406030204" pitchFamily="18" charset="0"/>
              <a:ea typeface="Cambria Math" panose="02040503050406030204" pitchFamily="18" charset="0"/>
            </a:endParaRPr>
          </a:p>
        </p:txBody>
      </p:sp>
      <p:cxnSp>
        <p:nvCxnSpPr>
          <p:cNvPr id="29" name="Conector recto de flecha 28">
            <a:extLst>
              <a:ext uri="{FF2B5EF4-FFF2-40B4-BE49-F238E27FC236}">
                <a16:creationId xmlns:a16="http://schemas.microsoft.com/office/drawing/2014/main" id="{C9242443-7A97-42C6-A89B-C099654417B7}"/>
              </a:ext>
            </a:extLst>
          </p:cNvPr>
          <p:cNvCxnSpPr>
            <a:stCxn id="12" idx="3"/>
            <a:endCxn id="13" idx="1"/>
          </p:cNvCxnSpPr>
          <p:nvPr/>
        </p:nvCxnSpPr>
        <p:spPr>
          <a:xfrm flipV="1">
            <a:off x="3190875" y="1697970"/>
            <a:ext cx="549275" cy="635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ABC079EA-0A7A-41B8-BF4B-87A99C9B491D}"/>
              </a:ext>
            </a:extLst>
          </p:cNvPr>
          <p:cNvCxnSpPr>
            <a:stCxn id="13" idx="3"/>
            <a:endCxn id="14" idx="1"/>
          </p:cNvCxnSpPr>
          <p:nvPr/>
        </p:nvCxnSpPr>
        <p:spPr>
          <a:xfrm>
            <a:off x="4891088" y="1697970"/>
            <a:ext cx="547687"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9EF85DE9-FF8F-4124-821D-B3E7E413D60D}"/>
              </a:ext>
            </a:extLst>
          </p:cNvPr>
          <p:cNvCxnSpPr>
            <a:cxnSpLocks/>
            <a:stCxn id="14" idx="3"/>
            <a:endCxn id="49" idx="1"/>
          </p:cNvCxnSpPr>
          <p:nvPr/>
        </p:nvCxnSpPr>
        <p:spPr>
          <a:xfrm flipV="1">
            <a:off x="6726238" y="1697970"/>
            <a:ext cx="554037"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7E0B31AB-9810-471E-8D7C-2FA90DA9E913}"/>
              </a:ext>
            </a:extLst>
          </p:cNvPr>
          <p:cNvCxnSpPr>
            <a:cxnSpLocks/>
            <a:stCxn id="17" idx="2"/>
            <a:endCxn id="16" idx="0"/>
          </p:cNvCxnSpPr>
          <p:nvPr/>
        </p:nvCxnSpPr>
        <p:spPr>
          <a:xfrm>
            <a:off x="7902575" y="2704445"/>
            <a:ext cx="0" cy="3270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6736633B-D268-4ADC-8134-D56E4BDA5A8F}"/>
              </a:ext>
            </a:extLst>
          </p:cNvPr>
          <p:cNvCxnSpPr>
            <a:cxnSpLocks/>
            <a:stCxn id="16" idx="2"/>
            <a:endCxn id="19" idx="0"/>
          </p:cNvCxnSpPr>
          <p:nvPr/>
        </p:nvCxnSpPr>
        <p:spPr>
          <a:xfrm>
            <a:off x="7902575" y="3461683"/>
            <a:ext cx="7938" cy="34448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4677B749-0586-4393-88D0-159B42ACE94D}"/>
              </a:ext>
            </a:extLst>
          </p:cNvPr>
          <p:cNvCxnSpPr>
            <a:stCxn id="19" idx="2"/>
            <a:endCxn id="20" idx="0"/>
          </p:cNvCxnSpPr>
          <p:nvPr/>
        </p:nvCxnSpPr>
        <p:spPr>
          <a:xfrm>
            <a:off x="7910513" y="4236383"/>
            <a:ext cx="3175" cy="35401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angular 35">
            <a:extLst>
              <a:ext uri="{FF2B5EF4-FFF2-40B4-BE49-F238E27FC236}">
                <a16:creationId xmlns:a16="http://schemas.microsoft.com/office/drawing/2014/main" id="{1A1F0EB1-7C5A-43EF-89FA-F49DE5E4923C}"/>
              </a:ext>
            </a:extLst>
          </p:cNvPr>
          <p:cNvCxnSpPr>
            <a:stCxn id="22" idx="1"/>
            <a:endCxn id="23" idx="3"/>
          </p:cNvCxnSpPr>
          <p:nvPr/>
        </p:nvCxnSpPr>
        <p:spPr>
          <a:xfrm rot="10800000">
            <a:off x="4194641" y="3381851"/>
            <a:ext cx="708013" cy="865688"/>
          </a:xfrm>
          <a:prstGeom prst="bentConnector3">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angular 36">
            <a:extLst>
              <a:ext uri="{FF2B5EF4-FFF2-40B4-BE49-F238E27FC236}">
                <a16:creationId xmlns:a16="http://schemas.microsoft.com/office/drawing/2014/main" id="{24E3F619-FED9-4484-B22C-190814477F9B}"/>
              </a:ext>
            </a:extLst>
          </p:cNvPr>
          <p:cNvCxnSpPr>
            <a:stCxn id="22" idx="1"/>
            <a:endCxn id="25" idx="3"/>
          </p:cNvCxnSpPr>
          <p:nvPr/>
        </p:nvCxnSpPr>
        <p:spPr>
          <a:xfrm rot="10800000" flipV="1">
            <a:off x="4165601" y="4247539"/>
            <a:ext cx="737052" cy="1101140"/>
          </a:xfrm>
          <a:prstGeom prst="bentConnector3">
            <a:avLst>
              <a:gd name="adj1" fmla="val 47637"/>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F06DE4E3-FDA7-401D-8D19-2FDDBD387AD5}"/>
              </a:ext>
            </a:extLst>
          </p:cNvPr>
          <p:cNvCxnSpPr>
            <a:stCxn id="22" idx="1"/>
            <a:endCxn id="24" idx="3"/>
          </p:cNvCxnSpPr>
          <p:nvPr/>
        </p:nvCxnSpPr>
        <p:spPr>
          <a:xfrm flipH="1">
            <a:off x="4216401" y="4247539"/>
            <a:ext cx="686252"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52364B52-EEA2-42E3-8C1F-A20A550B0A47}"/>
              </a:ext>
            </a:extLst>
          </p:cNvPr>
          <p:cNvCxnSpPr>
            <a:stCxn id="18" idx="1"/>
            <a:endCxn id="16" idx="3"/>
          </p:cNvCxnSpPr>
          <p:nvPr/>
        </p:nvCxnSpPr>
        <p:spPr>
          <a:xfrm flipH="1">
            <a:off x="8547100" y="3247370"/>
            <a:ext cx="442913"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A46E7135-73F5-4859-BAA6-6B202ED06FF9}"/>
              </a:ext>
            </a:extLst>
          </p:cNvPr>
          <p:cNvCxnSpPr>
            <a:cxnSpLocks/>
            <a:stCxn id="21" idx="0"/>
            <a:endCxn id="22" idx="2"/>
          </p:cNvCxnSpPr>
          <p:nvPr/>
        </p:nvCxnSpPr>
        <p:spPr>
          <a:xfrm flipV="1">
            <a:off x="5662272" y="4463439"/>
            <a:ext cx="0" cy="111279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BACE1EE5-EDB9-4AF5-B110-26A3533B3B3E}"/>
              </a:ext>
            </a:extLst>
          </p:cNvPr>
          <p:cNvCxnSpPr>
            <a:stCxn id="28" idx="1"/>
            <a:endCxn id="21" idx="3"/>
          </p:cNvCxnSpPr>
          <p:nvPr/>
        </p:nvCxnSpPr>
        <p:spPr>
          <a:xfrm flipH="1">
            <a:off x="6198053" y="5876315"/>
            <a:ext cx="466274"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Diagrama de flujo: proceso 41">
            <a:extLst>
              <a:ext uri="{FF2B5EF4-FFF2-40B4-BE49-F238E27FC236}">
                <a16:creationId xmlns:a16="http://schemas.microsoft.com/office/drawing/2014/main" id="{319F0254-30E1-46D9-A8BC-847CE48E9412}"/>
              </a:ext>
            </a:extLst>
          </p:cNvPr>
          <p:cNvSpPr/>
          <p:nvPr/>
        </p:nvSpPr>
        <p:spPr>
          <a:xfrm>
            <a:off x="2752726" y="2817157"/>
            <a:ext cx="1646237" cy="3136900"/>
          </a:xfrm>
          <a:prstGeom prst="flowChartProcess">
            <a:avLst/>
          </a:prstGeom>
          <a:noFill/>
          <a:ln>
            <a:solidFill>
              <a:schemeClr val="accent6">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dirty="0">
              <a:latin typeface="Cambria Math" panose="02040503050406030204" pitchFamily="18" charset="0"/>
              <a:ea typeface="Cambria Math" panose="02040503050406030204" pitchFamily="18" charset="0"/>
            </a:endParaRPr>
          </a:p>
        </p:txBody>
      </p:sp>
      <p:sp>
        <p:nvSpPr>
          <p:cNvPr id="43" name="CuadroTexto 73">
            <a:extLst>
              <a:ext uri="{FF2B5EF4-FFF2-40B4-BE49-F238E27FC236}">
                <a16:creationId xmlns:a16="http://schemas.microsoft.com/office/drawing/2014/main" id="{33607C09-33F0-4585-A554-535E4745D76B}"/>
              </a:ext>
            </a:extLst>
          </p:cNvPr>
          <p:cNvSpPr txBox="1">
            <a:spLocks noChangeArrowheads="1"/>
          </p:cNvSpPr>
          <p:nvPr/>
        </p:nvSpPr>
        <p:spPr bwMode="auto">
          <a:xfrm>
            <a:off x="8861425" y="643870"/>
            <a:ext cx="13074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C" sz="1400" b="1" i="1" dirty="0">
                <a:solidFill>
                  <a:schemeClr val="accent2"/>
                </a:solidFill>
                <a:latin typeface="Cambria Math" panose="02040503050406030204" pitchFamily="18" charset="0"/>
                <a:ea typeface="Cambria Math" panose="02040503050406030204" pitchFamily="18" charset="0"/>
              </a:rPr>
              <a:t>Entorno ILWIS</a:t>
            </a:r>
            <a:endParaRPr lang="es-EC" altLang="es-EC" sz="1400" b="1" i="1" dirty="0">
              <a:solidFill>
                <a:schemeClr val="accent2"/>
              </a:solidFill>
              <a:latin typeface="Cambria Math" panose="02040503050406030204" pitchFamily="18" charset="0"/>
              <a:ea typeface="Cambria Math" panose="02040503050406030204" pitchFamily="18" charset="0"/>
            </a:endParaRPr>
          </a:p>
        </p:txBody>
      </p:sp>
      <p:cxnSp>
        <p:nvCxnSpPr>
          <p:cNvPr id="44" name="Conector recto de flecha 43">
            <a:extLst>
              <a:ext uri="{FF2B5EF4-FFF2-40B4-BE49-F238E27FC236}">
                <a16:creationId xmlns:a16="http://schemas.microsoft.com/office/drawing/2014/main" id="{CEF7F4CF-47A1-4CC5-851F-EDF90ACE6CA2}"/>
              </a:ext>
            </a:extLst>
          </p:cNvPr>
          <p:cNvCxnSpPr>
            <a:cxnSpLocks/>
            <a:stCxn id="11" idx="6"/>
            <a:endCxn id="12" idx="1"/>
          </p:cNvCxnSpPr>
          <p:nvPr/>
        </p:nvCxnSpPr>
        <p:spPr>
          <a:xfrm>
            <a:off x="1471613" y="1697176"/>
            <a:ext cx="431800" cy="714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E013290C-C6C0-48CE-9363-514C7CC9F69C}"/>
              </a:ext>
            </a:extLst>
          </p:cNvPr>
          <p:cNvCxnSpPr>
            <a:cxnSpLocks/>
            <a:stCxn id="23" idx="1"/>
            <a:endCxn id="48" idx="6"/>
          </p:cNvCxnSpPr>
          <p:nvPr/>
        </p:nvCxnSpPr>
        <p:spPr>
          <a:xfrm rot="10800000" flipV="1">
            <a:off x="1372395" y="3381851"/>
            <a:ext cx="1610055" cy="865688"/>
          </a:xfrm>
          <a:prstGeom prst="bentConnector3">
            <a:avLst>
              <a:gd name="adj1" fmla="val 5000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r 45">
            <a:extLst>
              <a:ext uri="{FF2B5EF4-FFF2-40B4-BE49-F238E27FC236}">
                <a16:creationId xmlns:a16="http://schemas.microsoft.com/office/drawing/2014/main" id="{24BB411B-6B52-4D88-A6E5-3D82BC1CC6B8}"/>
              </a:ext>
            </a:extLst>
          </p:cNvPr>
          <p:cNvCxnSpPr>
            <a:cxnSpLocks/>
            <a:stCxn id="25" idx="1"/>
            <a:endCxn id="48" idx="6"/>
          </p:cNvCxnSpPr>
          <p:nvPr/>
        </p:nvCxnSpPr>
        <p:spPr>
          <a:xfrm rot="10800000">
            <a:off x="1372394" y="4247539"/>
            <a:ext cx="1639094" cy="1101140"/>
          </a:xfrm>
          <a:prstGeom prst="bentConnector3">
            <a:avLst>
              <a:gd name="adj1" fmla="val 5093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E69B99CB-9A50-4536-948D-7BAD5E8A978E}"/>
              </a:ext>
            </a:extLst>
          </p:cNvPr>
          <p:cNvCxnSpPr>
            <a:cxnSpLocks/>
            <a:stCxn id="24" idx="1"/>
            <a:endCxn id="48" idx="6"/>
          </p:cNvCxnSpPr>
          <p:nvPr/>
        </p:nvCxnSpPr>
        <p:spPr>
          <a:xfrm flipH="1">
            <a:off x="1372394" y="4247539"/>
            <a:ext cx="1588294"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Elipse 47">
            <a:extLst>
              <a:ext uri="{FF2B5EF4-FFF2-40B4-BE49-F238E27FC236}">
                <a16:creationId xmlns:a16="http://schemas.microsoft.com/office/drawing/2014/main" id="{53A70EE3-74E6-4B01-8B92-F8D8AED08753}"/>
              </a:ext>
            </a:extLst>
          </p:cNvPr>
          <p:cNvSpPr/>
          <p:nvPr/>
        </p:nvSpPr>
        <p:spPr>
          <a:xfrm>
            <a:off x="672306" y="3926070"/>
            <a:ext cx="700088" cy="64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b="1" dirty="0">
                <a:solidFill>
                  <a:schemeClr val="tx1"/>
                </a:solidFill>
                <a:latin typeface="Cambria Math" panose="02040503050406030204" pitchFamily="18" charset="0"/>
                <a:ea typeface="Cambria Math" panose="02040503050406030204" pitchFamily="18" charset="0"/>
              </a:rPr>
              <a:t>FIN</a:t>
            </a:r>
            <a:endParaRPr lang="es-EC" sz="1100" b="1" dirty="0">
              <a:solidFill>
                <a:schemeClr val="tx1"/>
              </a:solidFill>
              <a:latin typeface="Cambria Math" panose="02040503050406030204" pitchFamily="18" charset="0"/>
              <a:ea typeface="Cambria Math" panose="02040503050406030204" pitchFamily="18" charset="0"/>
            </a:endParaRPr>
          </a:p>
        </p:txBody>
      </p:sp>
      <p:sp>
        <p:nvSpPr>
          <p:cNvPr id="49" name="CuadroTexto 11">
            <a:extLst>
              <a:ext uri="{FF2B5EF4-FFF2-40B4-BE49-F238E27FC236}">
                <a16:creationId xmlns:a16="http://schemas.microsoft.com/office/drawing/2014/main" id="{F05F73AD-4D18-4751-9FEE-3AFA0CCC9BEE}"/>
              </a:ext>
            </a:extLst>
          </p:cNvPr>
          <p:cNvSpPr txBox="1">
            <a:spLocks noChangeArrowheads="1"/>
          </p:cNvSpPr>
          <p:nvPr/>
        </p:nvSpPr>
        <p:spPr bwMode="auto">
          <a:xfrm>
            <a:off x="7280275" y="1482070"/>
            <a:ext cx="1287463" cy="430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Adecuación del espacio de trabajo</a:t>
            </a:r>
            <a:endParaRPr lang="es-EC" altLang="es-EC" sz="1100" dirty="0">
              <a:latin typeface="Cambria Math" panose="02040503050406030204" pitchFamily="18" charset="0"/>
              <a:ea typeface="Cambria Math" panose="02040503050406030204" pitchFamily="18" charset="0"/>
            </a:endParaRPr>
          </a:p>
        </p:txBody>
      </p:sp>
      <p:cxnSp>
        <p:nvCxnSpPr>
          <p:cNvPr id="50" name="Conector recto de flecha 49">
            <a:extLst>
              <a:ext uri="{FF2B5EF4-FFF2-40B4-BE49-F238E27FC236}">
                <a16:creationId xmlns:a16="http://schemas.microsoft.com/office/drawing/2014/main" id="{576412EB-0AD5-4A2A-BF31-B2C4B110E327}"/>
              </a:ext>
            </a:extLst>
          </p:cNvPr>
          <p:cNvCxnSpPr>
            <a:cxnSpLocks/>
            <a:endCxn id="17" idx="0"/>
          </p:cNvCxnSpPr>
          <p:nvPr/>
        </p:nvCxnSpPr>
        <p:spPr>
          <a:xfrm>
            <a:off x="7902575" y="1920220"/>
            <a:ext cx="0" cy="354013"/>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angular 50">
            <a:extLst>
              <a:ext uri="{FF2B5EF4-FFF2-40B4-BE49-F238E27FC236}">
                <a16:creationId xmlns:a16="http://schemas.microsoft.com/office/drawing/2014/main" id="{402DD896-D608-4E51-89E3-702144C0373C}"/>
              </a:ext>
            </a:extLst>
          </p:cNvPr>
          <p:cNvCxnSpPr>
            <a:stCxn id="26" idx="1"/>
            <a:endCxn id="18" idx="0"/>
          </p:cNvCxnSpPr>
          <p:nvPr/>
        </p:nvCxnSpPr>
        <p:spPr>
          <a:xfrm rot="10800000" flipV="1">
            <a:off x="9634538" y="2817158"/>
            <a:ext cx="977900" cy="214312"/>
          </a:xfrm>
          <a:prstGeom prst="bentConnector2">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r 51">
            <a:extLst>
              <a:ext uri="{FF2B5EF4-FFF2-40B4-BE49-F238E27FC236}">
                <a16:creationId xmlns:a16="http://schemas.microsoft.com/office/drawing/2014/main" id="{80D922D2-5F98-4E1A-89DB-4A6F7D7F6A5E}"/>
              </a:ext>
            </a:extLst>
          </p:cNvPr>
          <p:cNvCxnSpPr>
            <a:stCxn id="27" idx="1"/>
            <a:endCxn id="18" idx="2"/>
          </p:cNvCxnSpPr>
          <p:nvPr/>
        </p:nvCxnSpPr>
        <p:spPr>
          <a:xfrm rot="10800000">
            <a:off x="9633745" y="3461683"/>
            <a:ext cx="859631" cy="300082"/>
          </a:xfrm>
          <a:prstGeom prst="bentConnector2">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CuadroTexto 20">
            <a:extLst>
              <a:ext uri="{FF2B5EF4-FFF2-40B4-BE49-F238E27FC236}">
                <a16:creationId xmlns:a16="http://schemas.microsoft.com/office/drawing/2014/main" id="{67B098F7-8D25-4ED4-8DB5-7D39332FC576}"/>
              </a:ext>
            </a:extLst>
          </p:cNvPr>
          <p:cNvSpPr txBox="1">
            <a:spLocks noChangeArrowheads="1"/>
          </p:cNvSpPr>
          <p:nvPr/>
        </p:nvSpPr>
        <p:spPr bwMode="auto">
          <a:xfrm>
            <a:off x="9283700" y="1074083"/>
            <a:ext cx="1811338"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Definición del Sistema de Referencia</a:t>
            </a:r>
            <a:endParaRPr lang="es-EC" altLang="es-EC" sz="1100" dirty="0">
              <a:latin typeface="Cambria Math" panose="02040503050406030204" pitchFamily="18" charset="0"/>
              <a:ea typeface="Cambria Math" panose="02040503050406030204" pitchFamily="18" charset="0"/>
            </a:endParaRPr>
          </a:p>
        </p:txBody>
      </p:sp>
      <p:sp>
        <p:nvSpPr>
          <p:cNvPr id="54" name="CuadroTexto 21">
            <a:extLst>
              <a:ext uri="{FF2B5EF4-FFF2-40B4-BE49-F238E27FC236}">
                <a16:creationId xmlns:a16="http://schemas.microsoft.com/office/drawing/2014/main" id="{5049BB18-A5EC-4A7A-8678-200F6C1DC2EC}"/>
              </a:ext>
            </a:extLst>
          </p:cNvPr>
          <p:cNvSpPr txBox="1">
            <a:spLocks noChangeArrowheads="1"/>
          </p:cNvSpPr>
          <p:nvPr/>
        </p:nvSpPr>
        <p:spPr bwMode="auto">
          <a:xfrm>
            <a:off x="9283700" y="1918633"/>
            <a:ext cx="1193800" cy="43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C" sz="1100" dirty="0">
                <a:latin typeface="Cambria Math" panose="02040503050406030204" pitchFamily="18" charset="0"/>
                <a:ea typeface="Cambria Math" panose="02040503050406030204" pitchFamily="18" charset="0"/>
              </a:rPr>
              <a:t>Definición de la Georreferencia</a:t>
            </a:r>
            <a:endParaRPr lang="es-EC" altLang="es-EC" sz="1100" dirty="0">
              <a:latin typeface="Cambria Math" panose="02040503050406030204" pitchFamily="18" charset="0"/>
              <a:ea typeface="Cambria Math" panose="02040503050406030204" pitchFamily="18" charset="0"/>
            </a:endParaRPr>
          </a:p>
        </p:txBody>
      </p:sp>
      <p:cxnSp>
        <p:nvCxnSpPr>
          <p:cNvPr id="55" name="Conector: angular 54">
            <a:extLst>
              <a:ext uri="{FF2B5EF4-FFF2-40B4-BE49-F238E27FC236}">
                <a16:creationId xmlns:a16="http://schemas.microsoft.com/office/drawing/2014/main" id="{86BE3ADB-6672-4B7C-947B-6C5BB43842EC}"/>
              </a:ext>
            </a:extLst>
          </p:cNvPr>
          <p:cNvCxnSpPr>
            <a:cxnSpLocks/>
            <a:stCxn id="54" idx="1"/>
            <a:endCxn id="49" idx="3"/>
          </p:cNvCxnSpPr>
          <p:nvPr/>
        </p:nvCxnSpPr>
        <p:spPr>
          <a:xfrm rot="10800000">
            <a:off x="8567738" y="1697970"/>
            <a:ext cx="715962" cy="436563"/>
          </a:xfrm>
          <a:prstGeom prst="bentConnector3">
            <a:avLst>
              <a:gd name="adj1" fmla="val 5000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angular 55">
            <a:extLst>
              <a:ext uri="{FF2B5EF4-FFF2-40B4-BE49-F238E27FC236}">
                <a16:creationId xmlns:a16="http://schemas.microsoft.com/office/drawing/2014/main" id="{DCEBF1F0-F853-41B9-B0E5-9402496A2A23}"/>
              </a:ext>
            </a:extLst>
          </p:cNvPr>
          <p:cNvCxnSpPr>
            <a:cxnSpLocks/>
            <a:stCxn id="53" idx="1"/>
            <a:endCxn id="49" idx="3"/>
          </p:cNvCxnSpPr>
          <p:nvPr/>
        </p:nvCxnSpPr>
        <p:spPr>
          <a:xfrm rot="10800000" flipV="1">
            <a:off x="8567738" y="1289983"/>
            <a:ext cx="715962" cy="407987"/>
          </a:xfrm>
          <a:prstGeom prst="bentConnector3">
            <a:avLst>
              <a:gd name="adj1" fmla="val 5000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CuadroTexto 73">
            <a:extLst>
              <a:ext uri="{FF2B5EF4-FFF2-40B4-BE49-F238E27FC236}">
                <a16:creationId xmlns:a16="http://schemas.microsoft.com/office/drawing/2014/main" id="{614178CC-62E8-4D1F-8AA7-77C98332FC0E}"/>
              </a:ext>
            </a:extLst>
          </p:cNvPr>
          <p:cNvSpPr txBox="1">
            <a:spLocks noChangeArrowheads="1"/>
          </p:cNvSpPr>
          <p:nvPr/>
        </p:nvSpPr>
        <p:spPr bwMode="auto">
          <a:xfrm>
            <a:off x="3100388" y="2764769"/>
            <a:ext cx="1015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C" sz="1400" i="1" dirty="0">
                <a:solidFill>
                  <a:schemeClr val="accent2"/>
                </a:solidFill>
                <a:latin typeface="Cambria Math" panose="02040503050406030204" pitchFamily="18" charset="0"/>
                <a:ea typeface="Cambria Math" panose="02040503050406030204" pitchFamily="18" charset="0"/>
              </a:rPr>
              <a:t>Escenarios</a:t>
            </a:r>
            <a:endParaRPr lang="es-EC" altLang="es-EC" sz="1400" i="1" dirty="0">
              <a:solidFill>
                <a:schemeClr val="accent2"/>
              </a:solidFill>
              <a:latin typeface="Cambria Math" panose="02040503050406030204" pitchFamily="18" charset="0"/>
              <a:ea typeface="Cambria Math" panose="02040503050406030204" pitchFamily="18" charset="0"/>
            </a:endParaRPr>
          </a:p>
        </p:txBody>
      </p:sp>
      <p:cxnSp>
        <p:nvCxnSpPr>
          <p:cNvPr id="78" name="Conector: angular 77">
            <a:extLst>
              <a:ext uri="{FF2B5EF4-FFF2-40B4-BE49-F238E27FC236}">
                <a16:creationId xmlns:a16="http://schemas.microsoft.com/office/drawing/2014/main" id="{6DD409A2-787D-4C19-89C1-5285FA73FEC5}"/>
              </a:ext>
            </a:extLst>
          </p:cNvPr>
          <p:cNvCxnSpPr>
            <a:stCxn id="20" idx="1"/>
            <a:endCxn id="22" idx="3"/>
          </p:cNvCxnSpPr>
          <p:nvPr/>
        </p:nvCxnSpPr>
        <p:spPr>
          <a:xfrm rot="10800000">
            <a:off x="6421891" y="4247539"/>
            <a:ext cx="955222" cy="558756"/>
          </a:xfrm>
          <a:prstGeom prst="bentConnector3">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Porqué y cómo debes empezar a usar OpenStreetMap | by JM Robles | Medium">
            <a:extLst>
              <a:ext uri="{FF2B5EF4-FFF2-40B4-BE49-F238E27FC236}">
                <a16:creationId xmlns:a16="http://schemas.microsoft.com/office/drawing/2014/main" id="{4E4CA3BC-EF0A-4740-BDC6-570BB9F652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422" y="1934824"/>
            <a:ext cx="823913" cy="721028"/>
          </a:xfrm>
          <a:prstGeom prst="rect">
            <a:avLst/>
          </a:prstGeom>
          <a:noFill/>
          <a:extLst>
            <a:ext uri="{909E8E84-426E-40DD-AFC4-6F175D3DCCD1}">
              <a14:hiddenFill xmlns:a14="http://schemas.microsoft.com/office/drawing/2010/main">
                <a:solidFill>
                  <a:srgbClr val="FFFFFF"/>
                </a:solidFill>
              </a14:hiddenFill>
            </a:ext>
          </a:extLst>
        </p:spPr>
      </p:pic>
      <p:pic>
        <p:nvPicPr>
          <p:cNvPr id="99" name="Imagen 98" descr="EFI News: Ilwis 3.4 Open - SIG de código abierto">
            <a:extLst>
              <a:ext uri="{FF2B5EF4-FFF2-40B4-BE49-F238E27FC236}">
                <a16:creationId xmlns:a16="http://schemas.microsoft.com/office/drawing/2014/main" id="{D6388F46-8278-4F32-AC0A-F5CE035CBE33}"/>
              </a:ext>
            </a:extLst>
          </p:cNvPr>
          <p:cNvPicPr/>
          <p:nvPr/>
        </p:nvPicPr>
        <p:blipFill rotWithShape="1">
          <a:blip r:embed="rId3">
            <a:extLst>
              <a:ext uri="{28A0092B-C50C-407E-A947-70E740481C1C}">
                <a14:useLocalDpi xmlns:a14="http://schemas.microsoft.com/office/drawing/2010/main" val="0"/>
              </a:ext>
            </a:extLst>
          </a:blip>
          <a:srcRect b="59150"/>
          <a:stretch/>
        </p:blipFill>
        <p:spPr bwMode="auto">
          <a:xfrm>
            <a:off x="9048578" y="4144308"/>
            <a:ext cx="2238031" cy="1015722"/>
          </a:xfrm>
          <a:prstGeom prst="rect">
            <a:avLst/>
          </a:prstGeom>
          <a:noFill/>
          <a:ln>
            <a:solidFill>
              <a:schemeClr val="tx1"/>
            </a:solidFill>
          </a:ln>
        </p:spPr>
      </p:pic>
      <p:pic>
        <p:nvPicPr>
          <p:cNvPr id="100" name="Imagen 99">
            <a:extLst>
              <a:ext uri="{FF2B5EF4-FFF2-40B4-BE49-F238E27FC236}">
                <a16:creationId xmlns:a16="http://schemas.microsoft.com/office/drawing/2014/main" id="{8FB242DE-35B3-46B2-8E73-CF729C724266}"/>
              </a:ext>
            </a:extLst>
          </p:cNvPr>
          <p:cNvPicPr/>
          <p:nvPr/>
        </p:nvPicPr>
        <p:blipFill rotWithShape="1">
          <a:blip r:embed="rId4"/>
          <a:srcRect b="70079"/>
          <a:stretch/>
        </p:blipFill>
        <p:spPr>
          <a:xfrm>
            <a:off x="1723396" y="733314"/>
            <a:ext cx="1647496" cy="644525"/>
          </a:xfrm>
          <a:prstGeom prst="rect">
            <a:avLst/>
          </a:prstGeom>
          <a:ln>
            <a:solidFill>
              <a:schemeClr val="tx1"/>
            </a:solidFill>
          </a:ln>
        </p:spPr>
      </p:pic>
      <p:pic>
        <p:nvPicPr>
          <p:cNvPr id="4100" name="Picture 4" descr="ArcGIS - Wikipedia, la enciclopedia libre">
            <a:extLst>
              <a:ext uri="{FF2B5EF4-FFF2-40B4-BE49-F238E27FC236}">
                <a16:creationId xmlns:a16="http://schemas.microsoft.com/office/drawing/2014/main" id="{3F6AEF86-0705-4473-8CF0-F9F80950BC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8891" y="2511209"/>
            <a:ext cx="1122674" cy="11226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ucos de Excel para ahorrar decenas de horas">
            <a:extLst>
              <a:ext uri="{FF2B5EF4-FFF2-40B4-BE49-F238E27FC236}">
                <a16:creationId xmlns:a16="http://schemas.microsoft.com/office/drawing/2014/main" id="{BDE5284C-2F1F-4000-9816-9DA12CC688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361" t="18980" r="12932" b="20313"/>
          <a:stretch/>
        </p:blipFill>
        <p:spPr bwMode="auto">
          <a:xfrm>
            <a:off x="8115215" y="5449670"/>
            <a:ext cx="1108245" cy="462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ómo instalar QGIS 3 en Ubuntu Linux - geomapik">
            <a:extLst>
              <a:ext uri="{FF2B5EF4-FFF2-40B4-BE49-F238E27FC236}">
                <a16:creationId xmlns:a16="http://schemas.microsoft.com/office/drawing/2014/main" id="{0EA054E8-1721-4D13-8CC8-1B36930E3B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3976" y="722026"/>
            <a:ext cx="1889031" cy="9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0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8" name="Picture 18" descr="Tres Pinos De Coníferas En Un Icono De Color De Vector Plano Bosque O  Parque Para Aplicaciones De Naturaleza Y Sitios Web Ilustraciones  Vectoriales, Clip Art Vectorizado Libre De Derechos. Image 84927218.">
            <a:extLst>
              <a:ext uri="{FF2B5EF4-FFF2-40B4-BE49-F238E27FC236}">
                <a16:creationId xmlns:a16="http://schemas.microsoft.com/office/drawing/2014/main" id="{B7E6DECF-82B4-4244-8F6B-2B61E21AE82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54" b="11699"/>
          <a:stretch/>
        </p:blipFill>
        <p:spPr bwMode="auto">
          <a:xfrm>
            <a:off x="4361863" y="662109"/>
            <a:ext cx="1105261" cy="8631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plicaciones para la dirección">
            <a:extLst>
              <a:ext uri="{FF2B5EF4-FFF2-40B4-BE49-F238E27FC236}">
                <a16:creationId xmlns:a16="http://schemas.microsoft.com/office/drawing/2014/main" id="{3346C20C-AF98-4AFF-AA7F-DF0C2658FC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32" r="15399"/>
          <a:stretch/>
        </p:blipFill>
        <p:spPr bwMode="auto">
          <a:xfrm rot="1180799" flipH="1">
            <a:off x="4673197" y="3131652"/>
            <a:ext cx="919834" cy="123755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n of hospital location filled outline icon Vector Image">
            <a:extLst>
              <a:ext uri="{FF2B5EF4-FFF2-40B4-BE49-F238E27FC236}">
                <a16:creationId xmlns:a16="http://schemas.microsoft.com/office/drawing/2014/main" id="{46383613-09DC-4203-8852-9ADC8DC90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79" t="8798" r="17725" b="15175"/>
          <a:stretch/>
        </p:blipFill>
        <p:spPr bwMode="auto">
          <a:xfrm>
            <a:off x="5919782" y="3136865"/>
            <a:ext cx="691852" cy="8443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6FFE66D-9C4A-49F3-87F5-3936B2AF1FD5}"/>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sp>
        <p:nvSpPr>
          <p:cNvPr id="6" name="CuadroTexto 5">
            <a:extLst>
              <a:ext uri="{FF2B5EF4-FFF2-40B4-BE49-F238E27FC236}">
                <a16:creationId xmlns:a16="http://schemas.microsoft.com/office/drawing/2014/main" id="{D67737B9-C733-40B9-91A8-FFCDBB55C0F3}"/>
              </a:ext>
            </a:extLst>
          </p:cNvPr>
          <p:cNvSpPr txBox="1"/>
          <p:nvPr/>
        </p:nvSpPr>
        <p:spPr>
          <a:xfrm>
            <a:off x="378661" y="773933"/>
            <a:ext cx="3215496" cy="369332"/>
          </a:xfrm>
          <a:prstGeom prst="rect">
            <a:avLst/>
          </a:prstGeom>
          <a:solidFill>
            <a:srgbClr val="FFC000"/>
          </a:solidFill>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es-ES" b="1" dirty="0">
                <a:latin typeface="Cambria Math" panose="02040503050406030204" pitchFamily="18" charset="0"/>
                <a:ea typeface="Cambria Math" panose="02040503050406030204" pitchFamily="18" charset="0"/>
              </a:rPr>
              <a:t>Clasificación por Componentes </a:t>
            </a:r>
            <a:endParaRPr lang="es-EC" b="1" dirty="0">
              <a:latin typeface="Cambria Math" panose="02040503050406030204" pitchFamily="18" charset="0"/>
              <a:ea typeface="Cambria Math" panose="02040503050406030204" pitchFamily="18" charset="0"/>
            </a:endParaRPr>
          </a:p>
        </p:txBody>
      </p:sp>
      <p:graphicFrame>
        <p:nvGraphicFramePr>
          <p:cNvPr id="7" name="Diagrama 6">
            <a:extLst>
              <a:ext uri="{FF2B5EF4-FFF2-40B4-BE49-F238E27FC236}">
                <a16:creationId xmlns:a16="http://schemas.microsoft.com/office/drawing/2014/main" id="{F10D4596-0E3B-4201-8E6C-F5BE6D66E2E0}"/>
              </a:ext>
            </a:extLst>
          </p:cNvPr>
          <p:cNvGraphicFramePr/>
          <p:nvPr>
            <p:extLst>
              <p:ext uri="{D42A27DB-BD31-4B8C-83A1-F6EECF244321}">
                <p14:modId xmlns:p14="http://schemas.microsoft.com/office/powerpoint/2010/main" val="209772667"/>
              </p:ext>
            </p:extLst>
          </p:nvPr>
        </p:nvGraphicFramePr>
        <p:xfrm>
          <a:off x="0" y="1262389"/>
          <a:ext cx="7938066" cy="1785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n 7">
            <a:extLst>
              <a:ext uri="{FF2B5EF4-FFF2-40B4-BE49-F238E27FC236}">
                <a16:creationId xmlns:a16="http://schemas.microsoft.com/office/drawing/2014/main" id="{015AAF27-4FCB-4A89-9275-1992A0794438}"/>
              </a:ext>
            </a:extLst>
          </p:cNvPr>
          <p:cNvPicPr>
            <a:picLocks noChangeAspect="1"/>
          </p:cNvPicPr>
          <p:nvPr/>
        </p:nvPicPr>
        <p:blipFill>
          <a:blip r:embed="rId10"/>
          <a:stretch>
            <a:fillRect/>
          </a:stretch>
        </p:blipFill>
        <p:spPr>
          <a:xfrm>
            <a:off x="7523297" y="751152"/>
            <a:ext cx="4160704" cy="3069734"/>
          </a:xfrm>
          <a:prstGeom prst="rect">
            <a:avLst/>
          </a:prstGeom>
        </p:spPr>
      </p:pic>
      <p:pic>
        <p:nvPicPr>
          <p:cNvPr id="9" name="Imagen 8">
            <a:extLst>
              <a:ext uri="{FF2B5EF4-FFF2-40B4-BE49-F238E27FC236}">
                <a16:creationId xmlns:a16="http://schemas.microsoft.com/office/drawing/2014/main" id="{EA2A1688-C82A-437C-99E7-E3191C44871B}"/>
              </a:ext>
            </a:extLst>
          </p:cNvPr>
          <p:cNvPicPr>
            <a:picLocks noChangeAspect="1"/>
          </p:cNvPicPr>
          <p:nvPr/>
        </p:nvPicPr>
        <p:blipFill>
          <a:blip r:embed="rId11"/>
          <a:stretch>
            <a:fillRect/>
          </a:stretch>
        </p:blipFill>
        <p:spPr>
          <a:xfrm>
            <a:off x="420913" y="3047822"/>
            <a:ext cx="4139475" cy="3060000"/>
          </a:xfrm>
          <a:prstGeom prst="rect">
            <a:avLst/>
          </a:prstGeom>
        </p:spPr>
      </p:pic>
      <p:graphicFrame>
        <p:nvGraphicFramePr>
          <p:cNvPr id="10" name="Diagrama 9">
            <a:extLst>
              <a:ext uri="{FF2B5EF4-FFF2-40B4-BE49-F238E27FC236}">
                <a16:creationId xmlns:a16="http://schemas.microsoft.com/office/drawing/2014/main" id="{35CA703E-3C8C-4EB4-AB3C-39CC4F443C53}"/>
              </a:ext>
            </a:extLst>
          </p:cNvPr>
          <p:cNvGraphicFramePr/>
          <p:nvPr>
            <p:extLst>
              <p:ext uri="{D42A27DB-BD31-4B8C-83A1-F6EECF244321}">
                <p14:modId xmlns:p14="http://schemas.microsoft.com/office/powerpoint/2010/main" val="238360525"/>
              </p:ext>
            </p:extLst>
          </p:nvPr>
        </p:nvGraphicFramePr>
        <p:xfrm>
          <a:off x="4695694" y="3855849"/>
          <a:ext cx="6988307" cy="17854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250" name="Picture 10" descr="Tena (Provincia de Napo) | Ecuador | Sudamérica | HRS">
            <a:extLst>
              <a:ext uri="{FF2B5EF4-FFF2-40B4-BE49-F238E27FC236}">
                <a16:creationId xmlns:a16="http://schemas.microsoft.com/office/drawing/2014/main" id="{E55C3213-089E-4EA0-A920-4B0BA5EADB2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73362" y="5388746"/>
            <a:ext cx="1586134" cy="93581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Cementerio de halloween | Icono Gratis">
            <a:extLst>
              <a:ext uri="{FF2B5EF4-FFF2-40B4-BE49-F238E27FC236}">
                <a16:creationId xmlns:a16="http://schemas.microsoft.com/office/drawing/2014/main" id="{E2093C82-B053-47CE-982E-BF4054576D5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69381" y="5370895"/>
            <a:ext cx="1194988" cy="97152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glesia icono gratuito | Iglesia dibujo, Iglesia, Primera comunion  decoracion">
            <a:extLst>
              <a:ext uri="{FF2B5EF4-FFF2-40B4-BE49-F238E27FC236}">
                <a16:creationId xmlns:a16="http://schemas.microsoft.com/office/drawing/2014/main" id="{9E227B36-318B-4299-99D6-40F2FE0B4E6B}"/>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4760" t="14254" r="26720" b="13037"/>
          <a:stretch/>
        </p:blipFill>
        <p:spPr bwMode="auto">
          <a:xfrm>
            <a:off x="6769430" y="3008364"/>
            <a:ext cx="686214" cy="935818"/>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Volcán Emoji 🌋">
            <a:extLst>
              <a:ext uri="{FF2B5EF4-FFF2-40B4-BE49-F238E27FC236}">
                <a16:creationId xmlns:a16="http://schemas.microsoft.com/office/drawing/2014/main" id="{B24BFB12-854E-4329-B032-22EF9CB797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22011" y="751152"/>
            <a:ext cx="1456720" cy="145672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64510D8-C1E4-47E4-BB76-3ADB7EB309CE}"/>
              </a:ext>
            </a:extLst>
          </p:cNvPr>
          <p:cNvSpPr txBox="1"/>
          <p:nvPr/>
        </p:nvSpPr>
        <p:spPr>
          <a:xfrm>
            <a:off x="8189847" y="4907586"/>
            <a:ext cx="1586134" cy="646331"/>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marL="285750" indent="-285750">
              <a:buFont typeface="Arial" panose="020B0604020202020204" pitchFamily="34" charset="0"/>
              <a:buChar char="•"/>
            </a:pPr>
            <a:r>
              <a:rPr lang="es-ES" sz="1200" dirty="0">
                <a:solidFill>
                  <a:schemeClr val="tx1"/>
                </a:solidFill>
                <a:latin typeface="Cambria Math" panose="02040503050406030204" pitchFamily="18" charset="0"/>
                <a:ea typeface="Cambria Math" panose="02040503050406030204" pitchFamily="18" charset="0"/>
              </a:rPr>
              <a:t>POBREZA</a:t>
            </a:r>
          </a:p>
          <a:p>
            <a:pPr marL="285750" indent="-285750">
              <a:buFont typeface="Arial" panose="020B0604020202020204" pitchFamily="34" charset="0"/>
              <a:buChar char="•"/>
            </a:pPr>
            <a:r>
              <a:rPr lang="es-ES" sz="1200" dirty="0">
                <a:solidFill>
                  <a:schemeClr val="tx1"/>
                </a:solidFill>
                <a:latin typeface="Cambria Math" panose="02040503050406030204" pitchFamily="18" charset="0"/>
                <a:ea typeface="Cambria Math" panose="02040503050406030204" pitchFamily="18" charset="0"/>
              </a:rPr>
              <a:t>BIENES INMUEBLES</a:t>
            </a:r>
            <a:endParaRPr lang="es-EC" sz="1200" dirty="0">
              <a:solidFill>
                <a:schemeClr val="tx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02107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14 IMPORTANCIA Y SIGNIFICADO DE LAS ACTIVIDADES TERCIARIAS EN ESPAÑA">
            <a:extLst>
              <a:ext uri="{FF2B5EF4-FFF2-40B4-BE49-F238E27FC236}">
                <a16:creationId xmlns:a16="http://schemas.microsoft.com/office/drawing/2014/main" id="{B20AACBB-4352-4D7B-8EF7-BEEBF8404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086" y="2184392"/>
            <a:ext cx="3136259" cy="1545904"/>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RECOLECCIÓN DE RESIDUOS SÓLIDOS Y ORGÁNICOS - Empresa de Servicios Públicos  de Tenjo SA ESP">
            <a:extLst>
              <a:ext uri="{FF2B5EF4-FFF2-40B4-BE49-F238E27FC236}">
                <a16:creationId xmlns:a16="http://schemas.microsoft.com/office/drawing/2014/main" id="{1842CE12-1B44-4F87-9780-6F0BDC3D1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811" y="4783207"/>
            <a:ext cx="2035956" cy="1411650"/>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Ilustración de Bombilla De Luz Y Electricidad Logo O Icono Vector Plantilla  De Diseño y más Vectores Libres de Derechos de Abstracto - iStock">
            <a:extLst>
              <a:ext uri="{FF2B5EF4-FFF2-40B4-BE49-F238E27FC236}">
                <a16:creationId xmlns:a16="http://schemas.microsoft.com/office/drawing/2014/main" id="{059806A9-D155-438C-B9E5-EB9C8429FA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18" t="31851" r="41031" b="42114"/>
          <a:stretch/>
        </p:blipFill>
        <p:spPr bwMode="auto">
          <a:xfrm rot="20617301">
            <a:off x="2622353" y="3315962"/>
            <a:ext cx="1111253" cy="1551179"/>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Fondo blanco con conjunto de cuerpo completo personas de pie | Vector  Premium">
            <a:extLst>
              <a:ext uri="{FF2B5EF4-FFF2-40B4-BE49-F238E27FC236}">
                <a16:creationId xmlns:a16="http://schemas.microsoft.com/office/drawing/2014/main" id="{80E2684B-2836-400C-A73F-1FC0CC334F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93" t="6032" r="7032" b="5801"/>
          <a:stretch/>
        </p:blipFill>
        <p:spPr bwMode="auto">
          <a:xfrm>
            <a:off x="124624" y="3526793"/>
            <a:ext cx="2305582" cy="240467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Fábrica Logo Icon Design De La Hoja Ilustración del Vector - Ilustración de  hoja, fábrica: 125580447">
            <a:extLst>
              <a:ext uri="{FF2B5EF4-FFF2-40B4-BE49-F238E27FC236}">
                <a16:creationId xmlns:a16="http://schemas.microsoft.com/office/drawing/2014/main" id="{72C5CB3E-E7AD-4C5F-9469-F658E61A03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73" t="19821" r="28142" b="19464"/>
          <a:stretch/>
        </p:blipFill>
        <p:spPr bwMode="auto">
          <a:xfrm>
            <a:off x="10081345" y="1534886"/>
            <a:ext cx="1966162" cy="215643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C6BD8EA-B2A9-424E-8AD7-268225FA2B8B}"/>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graphicFrame>
        <p:nvGraphicFramePr>
          <p:cNvPr id="7" name="Diagrama 6">
            <a:extLst>
              <a:ext uri="{FF2B5EF4-FFF2-40B4-BE49-F238E27FC236}">
                <a16:creationId xmlns:a16="http://schemas.microsoft.com/office/drawing/2014/main" id="{F7F82863-9947-4335-B5C4-2FCADD12F75F}"/>
              </a:ext>
            </a:extLst>
          </p:cNvPr>
          <p:cNvGraphicFramePr/>
          <p:nvPr>
            <p:extLst>
              <p:ext uri="{D42A27DB-BD31-4B8C-83A1-F6EECF244321}">
                <p14:modId xmlns:p14="http://schemas.microsoft.com/office/powerpoint/2010/main" val="2745163777"/>
              </p:ext>
            </p:extLst>
          </p:nvPr>
        </p:nvGraphicFramePr>
        <p:xfrm>
          <a:off x="0" y="1262389"/>
          <a:ext cx="7938066" cy="17854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a:extLst>
              <a:ext uri="{FF2B5EF4-FFF2-40B4-BE49-F238E27FC236}">
                <a16:creationId xmlns:a16="http://schemas.microsoft.com/office/drawing/2014/main" id="{E79D9ABE-03B1-4483-8A1C-FA7953B733D3}"/>
              </a:ext>
            </a:extLst>
          </p:cNvPr>
          <p:cNvGraphicFramePr/>
          <p:nvPr>
            <p:extLst>
              <p:ext uri="{D42A27DB-BD31-4B8C-83A1-F6EECF244321}">
                <p14:modId xmlns:p14="http://schemas.microsoft.com/office/powerpoint/2010/main" val="3953184116"/>
              </p:ext>
            </p:extLst>
          </p:nvPr>
        </p:nvGraphicFramePr>
        <p:xfrm>
          <a:off x="4695694" y="3855849"/>
          <a:ext cx="6988307" cy="17854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220" name="Picture 4" descr="Banca Logotipo Conceptual, Símbolo único Vector. Sistema Bancario. El  Sistema Financiero Global. La Circulación Del Dinero. Ilustraciones  Vectoriales, Clip Art Vectorizado Libre De Derechos. Image 68944417.">
            <a:extLst>
              <a:ext uri="{FF2B5EF4-FFF2-40B4-BE49-F238E27FC236}">
                <a16:creationId xmlns:a16="http://schemas.microsoft.com/office/drawing/2014/main" id="{4DBA2A9D-03BD-4CFE-9FC6-79FC255BC354}"/>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3353" t="19170" r="20639" b="25277"/>
          <a:stretch/>
        </p:blipFill>
        <p:spPr bwMode="auto">
          <a:xfrm>
            <a:off x="7572883" y="783418"/>
            <a:ext cx="1477914" cy="14659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ogotipo de supermercado | Vector Gratis">
            <a:extLst>
              <a:ext uri="{FF2B5EF4-FFF2-40B4-BE49-F238E27FC236}">
                <a16:creationId xmlns:a16="http://schemas.microsoft.com/office/drawing/2014/main" id="{70BD40C6-F124-4569-9A97-66FB89D655B6}"/>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2573" t="13663" r="13852" b="10384"/>
          <a:stretch/>
        </p:blipFill>
        <p:spPr bwMode="auto">
          <a:xfrm>
            <a:off x="9038987" y="703415"/>
            <a:ext cx="1638455" cy="154590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Agua de Quito">
            <a:extLst>
              <a:ext uri="{FF2B5EF4-FFF2-40B4-BE49-F238E27FC236}">
                <a16:creationId xmlns:a16="http://schemas.microsoft.com/office/drawing/2014/main" id="{B42EAC4B-0425-42B1-83D0-77E34D6B11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690323" flipH="1">
            <a:off x="2079148" y="4597551"/>
            <a:ext cx="1491724" cy="164647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ewer Icon - Bing Images - Fashion Industry 2nd Most Polluting Clipart -  Full Size Clipart (#1666755) - PinClipart">
            <a:extLst>
              <a:ext uri="{FF2B5EF4-FFF2-40B4-BE49-F238E27FC236}">
                <a16:creationId xmlns:a16="http://schemas.microsoft.com/office/drawing/2014/main" id="{2794DB6B-735F-4638-BE3D-8CC6923F0A0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08469" y="3433672"/>
            <a:ext cx="1324168" cy="119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03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0" name="Picture 30" descr="Ministerio de Agricultura ya tiene Viceministra | Noticias Agropecuarias">
            <a:extLst>
              <a:ext uri="{FF2B5EF4-FFF2-40B4-BE49-F238E27FC236}">
                <a16:creationId xmlns:a16="http://schemas.microsoft.com/office/drawing/2014/main" id="{0E332AE6-7A1C-4668-A5EB-B43492228C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279" y="5132923"/>
            <a:ext cx="2357955" cy="1062925"/>
          </a:xfrm>
          <a:prstGeom prst="rect">
            <a:avLst/>
          </a:prstGeom>
          <a:noFill/>
          <a:extLst>
            <a:ext uri="{909E8E84-426E-40DD-AFC4-6F175D3DCCD1}">
              <a14:hiddenFill xmlns:a14="http://schemas.microsoft.com/office/drawing/2010/main">
                <a:solidFill>
                  <a:srgbClr val="FFFFFF"/>
                </a:solidFill>
              </a14:hiddenFill>
            </a:ext>
          </a:extLst>
        </p:spPr>
      </p:pic>
      <p:pic>
        <p:nvPicPr>
          <p:cNvPr id="15384" name="Picture 24" descr="Gobierno Autónomo Descentralizado Municipal del Cantón Latacunga">
            <a:extLst>
              <a:ext uri="{FF2B5EF4-FFF2-40B4-BE49-F238E27FC236}">
                <a16:creationId xmlns:a16="http://schemas.microsoft.com/office/drawing/2014/main" id="{87740BB0-5A65-4916-91B1-D15112C4B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63" y="3795609"/>
            <a:ext cx="2811522" cy="1030208"/>
          </a:xfrm>
          <a:prstGeom prst="rect">
            <a:avLst/>
          </a:prstGeom>
          <a:noFill/>
          <a:extLst>
            <a:ext uri="{909E8E84-426E-40DD-AFC4-6F175D3DCCD1}">
              <a14:hiddenFill xmlns:a14="http://schemas.microsoft.com/office/drawing/2010/main">
                <a:solidFill>
                  <a:srgbClr val="FFFFFF"/>
                </a:solidFill>
              </a14:hiddenFill>
            </a:ext>
          </a:extLst>
        </p:spPr>
      </p:pic>
      <p:pic>
        <p:nvPicPr>
          <p:cNvPr id="15386" name="Picture 26" descr="Policía Nacional del Ecuador | Ecuador - Guía Oficial de Trámites y  Servicios">
            <a:extLst>
              <a:ext uri="{FF2B5EF4-FFF2-40B4-BE49-F238E27FC236}">
                <a16:creationId xmlns:a16="http://schemas.microsoft.com/office/drawing/2014/main" id="{1146A0F7-1F39-41F5-A350-5A448ED62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242" y="3644658"/>
            <a:ext cx="1447559" cy="1516490"/>
          </a:xfrm>
          <a:prstGeom prst="rect">
            <a:avLst/>
          </a:prstGeom>
          <a:noFill/>
          <a:extLst>
            <a:ext uri="{909E8E84-426E-40DD-AFC4-6F175D3DCCD1}">
              <a14:hiddenFill xmlns:a14="http://schemas.microsoft.com/office/drawing/2010/main">
                <a:solidFill>
                  <a:srgbClr val="FFFFFF"/>
                </a:solidFill>
              </a14:hiddenFill>
            </a:ext>
          </a:extLst>
        </p:spPr>
      </p:pic>
      <p:pic>
        <p:nvPicPr>
          <p:cNvPr id="15388" name="Picture 28" descr="Logotipo agro ilustración del vector. Ilustración de sano - 133870518">
            <a:extLst>
              <a:ext uri="{FF2B5EF4-FFF2-40B4-BE49-F238E27FC236}">
                <a16:creationId xmlns:a16="http://schemas.microsoft.com/office/drawing/2014/main" id="{0D3AB715-5044-4F13-8D88-33D78BA8C2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6" t="18889" r="17877" b="32857"/>
          <a:stretch/>
        </p:blipFill>
        <p:spPr bwMode="auto">
          <a:xfrm>
            <a:off x="707570" y="4719339"/>
            <a:ext cx="1824709" cy="1431030"/>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descr="Una década conservando el loro orejiamarillo y la palma de cera - Fundación  ProAves - por las aves y su hábitat en Colombia">
            <a:extLst>
              <a:ext uri="{FF2B5EF4-FFF2-40B4-BE49-F238E27FC236}">
                <a16:creationId xmlns:a16="http://schemas.microsoft.com/office/drawing/2014/main" id="{6D3A6B0E-E147-4FF3-A71B-E8FC65B377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896" b="25414"/>
          <a:stretch/>
        </p:blipFill>
        <p:spPr bwMode="auto">
          <a:xfrm>
            <a:off x="10222862" y="811215"/>
            <a:ext cx="1681754" cy="108303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Energy Electric Tower Icon, Simple Style Stock Vector - Illustration of  sign, cable: 128276032">
            <a:extLst>
              <a:ext uri="{FF2B5EF4-FFF2-40B4-BE49-F238E27FC236}">
                <a16:creationId xmlns:a16="http://schemas.microsoft.com/office/drawing/2014/main" id="{B1D59259-F3A2-44FF-B7F7-819987994D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6204" y="2071711"/>
            <a:ext cx="1477032" cy="1477032"/>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Estación De Servicio Icono De Señal De Precaución Puntero Pasador  Ilustraciones Vectoriales, Clip Art Vectorizado Libre De Derechos. Image  60573432.">
            <a:extLst>
              <a:ext uri="{FF2B5EF4-FFF2-40B4-BE49-F238E27FC236}">
                <a16:creationId xmlns:a16="http://schemas.microsoft.com/office/drawing/2014/main" id="{7E70D0BC-2845-44DA-8F9B-5F15F45431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27" t="6826" r="12857" b="5555"/>
          <a:stretch/>
        </p:blipFill>
        <p:spPr bwMode="auto">
          <a:xfrm>
            <a:off x="7175787" y="2181044"/>
            <a:ext cx="1098087" cy="1317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D46C6CAF-5C6A-42B5-8AD9-80EBD495433A}"/>
              </a:ext>
            </a:extLst>
          </p:cNvPr>
          <p:cNvGraphicFramePr/>
          <p:nvPr>
            <p:extLst>
              <p:ext uri="{D42A27DB-BD31-4B8C-83A1-F6EECF244321}">
                <p14:modId xmlns:p14="http://schemas.microsoft.com/office/powerpoint/2010/main" val="2706212736"/>
              </p:ext>
            </p:extLst>
          </p:nvPr>
        </p:nvGraphicFramePr>
        <p:xfrm>
          <a:off x="380999" y="740228"/>
          <a:ext cx="7339351" cy="28085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a 5">
            <a:extLst>
              <a:ext uri="{FF2B5EF4-FFF2-40B4-BE49-F238E27FC236}">
                <a16:creationId xmlns:a16="http://schemas.microsoft.com/office/drawing/2014/main" id="{1E3178B0-38AF-49D4-B7F1-DC2271916EBB}"/>
              </a:ext>
            </a:extLst>
          </p:cNvPr>
          <p:cNvGraphicFramePr/>
          <p:nvPr>
            <p:extLst>
              <p:ext uri="{D42A27DB-BD31-4B8C-83A1-F6EECF244321}">
                <p14:modId xmlns:p14="http://schemas.microsoft.com/office/powerpoint/2010/main" val="3345501277"/>
              </p:ext>
            </p:extLst>
          </p:nvPr>
        </p:nvGraphicFramePr>
        <p:xfrm>
          <a:off x="4430486" y="3855849"/>
          <a:ext cx="7339351" cy="178295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7" name="CuadroTexto 6">
            <a:extLst>
              <a:ext uri="{FF2B5EF4-FFF2-40B4-BE49-F238E27FC236}">
                <a16:creationId xmlns:a16="http://schemas.microsoft.com/office/drawing/2014/main" id="{A62379A0-4035-4891-9D05-5B28B94D3FD8}"/>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pic>
        <p:nvPicPr>
          <p:cNvPr id="15362" name="Picture 2" descr="Icono de avión redondo del aeropuerto - Descargar PNG/SVG transparente">
            <a:extLst>
              <a:ext uri="{FF2B5EF4-FFF2-40B4-BE49-F238E27FC236}">
                <a16:creationId xmlns:a16="http://schemas.microsoft.com/office/drawing/2014/main" id="{02578EA7-079D-4DEE-BFF1-6E051C1EE81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39714" y="644313"/>
            <a:ext cx="1098087" cy="109808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lustración De Tren Retro Aislado Sobre Fondo Blanco. Elemento De Diseño  Para Logotipo, Etiqueta, Emblema, Signo. Ilustración Vectorial  Ilustraciones Vectoriales, Clip Art Vectorizado Libre De Derechos. Image  98931962.">
            <a:extLst>
              <a:ext uri="{FF2B5EF4-FFF2-40B4-BE49-F238E27FC236}">
                <a16:creationId xmlns:a16="http://schemas.microsoft.com/office/drawing/2014/main" id="{5F932A22-600E-48E8-9E6D-38E63DFD0779}"/>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696" t="4762" r="3448" b="5714"/>
          <a:stretch/>
        </p:blipFill>
        <p:spPr bwMode="auto">
          <a:xfrm>
            <a:off x="7770386" y="678298"/>
            <a:ext cx="1369437" cy="135028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File:Bus-logo.svg - Wikimedia Commons">
            <a:extLst>
              <a:ext uri="{FF2B5EF4-FFF2-40B4-BE49-F238E27FC236}">
                <a16:creationId xmlns:a16="http://schemas.microsoft.com/office/drawing/2014/main" id="{963D120E-A398-4858-8E29-7814318D04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39824" y="811215"/>
            <a:ext cx="1083038" cy="1083038"/>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Antena parabólica | Icono Gratis">
            <a:extLst>
              <a:ext uri="{FF2B5EF4-FFF2-40B4-BE49-F238E27FC236}">
                <a16:creationId xmlns:a16="http://schemas.microsoft.com/office/drawing/2014/main" id="{2EB574B5-B7E4-453D-8542-6D4DBC4D3D6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31891" y="2168503"/>
            <a:ext cx="1260497" cy="1260497"/>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descr="Icono de teléfono blanco y negro - Descargar PNG/SVG transparente">
            <a:extLst>
              <a:ext uri="{FF2B5EF4-FFF2-40B4-BE49-F238E27FC236}">
                <a16:creationId xmlns:a16="http://schemas.microsoft.com/office/drawing/2014/main" id="{A6725E9C-8CD1-464F-AF55-60C68EA50B7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550505" y="2201359"/>
            <a:ext cx="1260496" cy="126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99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ASIF">
            <a:extLst>
              <a:ext uri="{FF2B5EF4-FFF2-40B4-BE49-F238E27FC236}">
                <a16:creationId xmlns:a16="http://schemas.microsoft.com/office/drawing/2014/main" id="{31B2DC84-6D67-4A92-9FDE-EA37057C2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257" y="925913"/>
            <a:ext cx="3396343" cy="22503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2EEE9B47-C6A0-4ABF-A558-95B3E16E0316}"/>
              </a:ext>
            </a:extLst>
          </p:cNvPr>
          <p:cNvGraphicFramePr>
            <a:graphicFrameLocks noGrp="1"/>
          </p:cNvGraphicFramePr>
          <p:nvPr>
            <p:extLst>
              <p:ext uri="{D42A27DB-BD31-4B8C-83A1-F6EECF244321}">
                <p14:modId xmlns:p14="http://schemas.microsoft.com/office/powerpoint/2010/main" val="1999614403"/>
              </p:ext>
            </p:extLst>
          </p:nvPr>
        </p:nvGraphicFramePr>
        <p:xfrm>
          <a:off x="3470366" y="2015782"/>
          <a:ext cx="5251270" cy="2524319"/>
        </p:xfrm>
        <a:graphic>
          <a:graphicData uri="http://schemas.openxmlformats.org/drawingml/2006/table">
            <a:tbl>
              <a:tblPr firstRow="1" firstCol="1" bandRow="1">
                <a:tableStyleId>{5C22544A-7EE6-4342-B048-85BDC9FD1C3A}</a:tableStyleId>
              </a:tblPr>
              <a:tblGrid>
                <a:gridCol w="1474231">
                  <a:extLst>
                    <a:ext uri="{9D8B030D-6E8A-4147-A177-3AD203B41FA5}">
                      <a16:colId xmlns:a16="http://schemas.microsoft.com/office/drawing/2014/main" val="1526815180"/>
                    </a:ext>
                  </a:extLst>
                </a:gridCol>
                <a:gridCol w="3777039">
                  <a:extLst>
                    <a:ext uri="{9D8B030D-6E8A-4147-A177-3AD203B41FA5}">
                      <a16:colId xmlns:a16="http://schemas.microsoft.com/office/drawing/2014/main" val="3668481523"/>
                    </a:ext>
                  </a:extLst>
                </a:gridCol>
              </a:tblGrid>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Ponderación</a:t>
                      </a:r>
                    </a:p>
                  </a:txBody>
                  <a:tcPr marL="68580" marR="68580" marT="0" marB="0" anchor="ctr"/>
                </a:tc>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Aceptabilidad de Expansión Urbana</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003164387"/>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5</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Muy alta aceptabilidad</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850110183"/>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4</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Alta aceptabilidad</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859663831"/>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3</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Mediana aceptabilidad</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775493040"/>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2</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Baja aceptabilidad</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968990747"/>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1</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Muy baja aceptabilidad</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514277384"/>
                  </a:ext>
                </a:extLst>
              </a:tr>
              <a:tr h="347202">
                <a:tc>
                  <a:txBody>
                    <a:bodyPr/>
                    <a:lstStyle/>
                    <a:p>
                      <a:pPr algn="ctr">
                        <a:lnSpc>
                          <a:spcPct val="150000"/>
                        </a:lnSpc>
                        <a:spcAft>
                          <a:spcPts val="0"/>
                        </a:spcAft>
                      </a:pPr>
                      <a:r>
                        <a:rPr lang="es-ES_tradnl" sz="1800" dirty="0">
                          <a:solidFill>
                            <a:schemeClr val="tx1"/>
                          </a:solidFill>
                          <a:effectLst/>
                          <a:latin typeface="Cambria Math" panose="02040503050406030204" pitchFamily="18" charset="0"/>
                          <a:ea typeface="Cambria Math" panose="02040503050406030204" pitchFamily="18" charset="0"/>
                        </a:rPr>
                        <a:t>0</a:t>
                      </a:r>
                      <a:endParaRPr lang="es-EC" sz="2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50000"/>
                        </a:lnSpc>
                        <a:spcAft>
                          <a:spcPts val="0"/>
                        </a:spcAft>
                      </a:pPr>
                      <a:r>
                        <a:rPr lang="es-ES_tradnl" sz="1800" dirty="0">
                          <a:effectLst/>
                          <a:latin typeface="Cambria Math" panose="02040503050406030204" pitchFamily="18" charset="0"/>
                          <a:ea typeface="Cambria Math" panose="02040503050406030204" pitchFamily="18" charset="0"/>
                        </a:rPr>
                        <a:t>Aceptabilidad nula</a:t>
                      </a:r>
                      <a:endParaRPr lang="es-EC" sz="2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639971252"/>
                  </a:ext>
                </a:extLst>
              </a:tr>
            </a:tbl>
          </a:graphicData>
        </a:graphic>
      </p:graphicFrame>
      <p:sp>
        <p:nvSpPr>
          <p:cNvPr id="3" name="CuadroTexto 2">
            <a:extLst>
              <a:ext uri="{FF2B5EF4-FFF2-40B4-BE49-F238E27FC236}">
                <a16:creationId xmlns:a16="http://schemas.microsoft.com/office/drawing/2014/main" id="{07FB9B01-E401-4AFA-92AA-D6F6A2C73B5B}"/>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sp>
        <p:nvSpPr>
          <p:cNvPr id="4" name="CuadroTexto 3">
            <a:extLst>
              <a:ext uri="{FF2B5EF4-FFF2-40B4-BE49-F238E27FC236}">
                <a16:creationId xmlns:a16="http://schemas.microsoft.com/office/drawing/2014/main" id="{BF71D501-E7D8-4662-92FC-9032F2E96539}"/>
              </a:ext>
            </a:extLst>
          </p:cNvPr>
          <p:cNvSpPr txBox="1"/>
          <p:nvPr/>
        </p:nvSpPr>
        <p:spPr>
          <a:xfrm>
            <a:off x="333373" y="1185635"/>
            <a:ext cx="3512372" cy="461665"/>
          </a:xfrm>
          <a:prstGeom prst="rect">
            <a:avLst/>
          </a:prstGeom>
          <a:noFill/>
        </p:spPr>
        <p:txBody>
          <a:bodyPr wrap="none" rtlCol="0">
            <a:spAutoFit/>
          </a:bodyPr>
          <a:lstStyle/>
          <a:p>
            <a:r>
              <a:rPr lang="es-ES" sz="2400" b="1" dirty="0">
                <a:latin typeface="Cambria Math" panose="02040503050406030204" pitchFamily="18" charset="0"/>
                <a:ea typeface="Cambria Math" panose="02040503050406030204" pitchFamily="18" charset="0"/>
              </a:rPr>
              <a:t>Ponderación de Variables</a:t>
            </a:r>
            <a:endParaRPr lang="es-EC" sz="2400" b="1" dirty="0">
              <a:latin typeface="Cambria Math" panose="02040503050406030204" pitchFamily="18" charset="0"/>
              <a:ea typeface="Cambria Math" panose="02040503050406030204" pitchFamily="18" charset="0"/>
            </a:endParaRPr>
          </a:p>
        </p:txBody>
      </p:sp>
      <p:pic>
        <p:nvPicPr>
          <p:cNvPr id="6146" name="Picture 2" descr="Tacómetro De Color Con Un Puntero En La Parte Verde, Velocímetro Y Medición  De Rendimiento Icono, Ilustración Vectorial Para Su Sitio Web, Infografía Y  Aplicaciones Ilustraciones Vectoriales, Clip Art Vectorizado Libre De">
            <a:extLst>
              <a:ext uri="{FF2B5EF4-FFF2-40B4-BE49-F238E27FC236}">
                <a16:creationId xmlns:a16="http://schemas.microsoft.com/office/drawing/2014/main" id="{C7B34BD6-600A-40C8-B589-D4DAE9E8DC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8" t="23175" r="13174" b="37301"/>
          <a:stretch/>
        </p:blipFill>
        <p:spPr bwMode="auto">
          <a:xfrm rot="16200000">
            <a:off x="1749944" y="2860859"/>
            <a:ext cx="2176556" cy="1264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F805DB1-DCBE-4E89-A258-123A788BD55D}"/>
              </a:ext>
            </a:extLst>
          </p:cNvPr>
          <p:cNvSpPr/>
          <p:nvPr/>
        </p:nvSpPr>
        <p:spPr>
          <a:xfrm>
            <a:off x="2252322" y="4600550"/>
            <a:ext cx="7687356" cy="1569660"/>
          </a:xfrm>
          <a:prstGeom prst="rect">
            <a:avLst/>
          </a:prstGeom>
        </p:spPr>
        <p:txBody>
          <a:bodyPr wrap="square">
            <a:spAutoFit/>
          </a:bodyPr>
          <a:lstStyle/>
          <a:p>
            <a:pPr algn="just"/>
            <a:r>
              <a:rPr lang="es-ES_tradnl" sz="1600" dirty="0">
                <a:latin typeface="Cambria Math" panose="02040503050406030204" pitchFamily="18" charset="0"/>
                <a:ea typeface="Cambria Math" panose="02040503050406030204" pitchFamily="18" charset="0"/>
              </a:rPr>
              <a:t>Es importante mencionar que la calificación de cero fue dada únicamente a variables donde es imposible la expansión urbana como es el caso de bosques protegidos pertenecientes al Sistema Nacional de Áreas Protegidas (SNAP). De igual manera en la variable ríos, se tomó un buffer de 30m, ya que la Comisaría de Construcciones de la Municipalidad de Latacunga, prohíbe la construcción de infraestructuras a menos de 30 metros de ríos y quebradas.</a:t>
            </a:r>
            <a:endParaRPr lang="es-EC"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860728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7DC583A-F781-4478-B5E3-0C0CD1B317A4}"/>
              </a:ext>
            </a:extLst>
          </p:cNvPr>
          <p:cNvGraphicFramePr>
            <a:graphicFrameLocks noGrp="1"/>
          </p:cNvGraphicFramePr>
          <p:nvPr>
            <p:extLst>
              <p:ext uri="{D42A27DB-BD31-4B8C-83A1-F6EECF244321}">
                <p14:modId xmlns:p14="http://schemas.microsoft.com/office/powerpoint/2010/main" val="3771462583"/>
              </p:ext>
            </p:extLst>
          </p:nvPr>
        </p:nvGraphicFramePr>
        <p:xfrm>
          <a:off x="2858044" y="1722048"/>
          <a:ext cx="6475911" cy="2039018"/>
        </p:xfrm>
        <a:graphic>
          <a:graphicData uri="http://schemas.openxmlformats.org/drawingml/2006/table">
            <a:tbl>
              <a:tblPr firstRow="1" firstCol="1" bandRow="1">
                <a:tableStyleId>{5C22544A-7EE6-4342-B048-85BDC9FD1C3A}</a:tableStyleId>
              </a:tblPr>
              <a:tblGrid>
                <a:gridCol w="2354237">
                  <a:extLst>
                    <a:ext uri="{9D8B030D-6E8A-4147-A177-3AD203B41FA5}">
                      <a16:colId xmlns:a16="http://schemas.microsoft.com/office/drawing/2014/main" val="4244310593"/>
                    </a:ext>
                  </a:extLst>
                </a:gridCol>
                <a:gridCol w="675992">
                  <a:extLst>
                    <a:ext uri="{9D8B030D-6E8A-4147-A177-3AD203B41FA5}">
                      <a16:colId xmlns:a16="http://schemas.microsoft.com/office/drawing/2014/main" val="605246960"/>
                    </a:ext>
                  </a:extLst>
                </a:gridCol>
                <a:gridCol w="638437">
                  <a:extLst>
                    <a:ext uri="{9D8B030D-6E8A-4147-A177-3AD203B41FA5}">
                      <a16:colId xmlns:a16="http://schemas.microsoft.com/office/drawing/2014/main" val="2052192412"/>
                    </a:ext>
                  </a:extLst>
                </a:gridCol>
                <a:gridCol w="769880">
                  <a:extLst>
                    <a:ext uri="{9D8B030D-6E8A-4147-A177-3AD203B41FA5}">
                      <a16:colId xmlns:a16="http://schemas.microsoft.com/office/drawing/2014/main" val="2854516414"/>
                    </a:ext>
                  </a:extLst>
                </a:gridCol>
                <a:gridCol w="732324">
                  <a:extLst>
                    <a:ext uri="{9D8B030D-6E8A-4147-A177-3AD203B41FA5}">
                      <a16:colId xmlns:a16="http://schemas.microsoft.com/office/drawing/2014/main" val="1198510782"/>
                    </a:ext>
                  </a:extLst>
                </a:gridCol>
                <a:gridCol w="638437">
                  <a:extLst>
                    <a:ext uri="{9D8B030D-6E8A-4147-A177-3AD203B41FA5}">
                      <a16:colId xmlns:a16="http://schemas.microsoft.com/office/drawing/2014/main" val="1202526874"/>
                    </a:ext>
                  </a:extLst>
                </a:gridCol>
                <a:gridCol w="666604">
                  <a:extLst>
                    <a:ext uri="{9D8B030D-6E8A-4147-A177-3AD203B41FA5}">
                      <a16:colId xmlns:a16="http://schemas.microsoft.com/office/drawing/2014/main" val="3024743849"/>
                    </a:ext>
                  </a:extLst>
                </a:gridCol>
              </a:tblGrid>
              <a:tr h="262696">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COMPONENTES</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B</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S</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E</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AH</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MEC</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PI</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1078359198"/>
                  </a:ext>
                </a:extLst>
              </a:tr>
              <a:tr h="25018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BIOFÍSICO (B)</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9</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1680900917"/>
                  </a:ext>
                </a:extLst>
              </a:tr>
              <a:tr h="25018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SOCIOCULTURAL (S)</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1/9</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4117051735"/>
                  </a:ext>
                </a:extLst>
              </a:tr>
              <a:tr h="25018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ECONÓMICO (E)</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378006482"/>
                  </a:ext>
                </a:extLst>
              </a:tr>
              <a:tr h="25018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ASENTAMIENTOS HUMANOS (AH)</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656963692"/>
                  </a:ext>
                </a:extLst>
              </a:tr>
              <a:tr h="25018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MOV - ENER – CONECT (MEC)</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028441137"/>
                  </a:ext>
                </a:extLst>
              </a:tr>
              <a:tr h="262696">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POLÍTICO INSTITUCIONAL (PI)</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1</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solidFill>
                      <a:srgbClr val="D4AAD1"/>
                    </a:solidFill>
                  </a:tcPr>
                </a:tc>
                <a:extLst>
                  <a:ext uri="{0D108BD9-81ED-4DB2-BD59-A6C34878D82A}">
                    <a16:rowId xmlns:a16="http://schemas.microsoft.com/office/drawing/2014/main" val="1285385821"/>
                  </a:ext>
                </a:extLst>
              </a:tr>
              <a:tr h="262696">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TOTAL</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1,99</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17,33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7,87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12,67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10,53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20,00</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896669582"/>
                  </a:ext>
                </a:extLst>
              </a:tr>
            </a:tbl>
          </a:graphicData>
        </a:graphic>
      </p:graphicFrame>
      <p:graphicFrame>
        <p:nvGraphicFramePr>
          <p:cNvPr id="3" name="Tabla 2">
            <a:extLst>
              <a:ext uri="{FF2B5EF4-FFF2-40B4-BE49-F238E27FC236}">
                <a16:creationId xmlns:a16="http://schemas.microsoft.com/office/drawing/2014/main" id="{DACEEEB5-D437-475D-A7F0-E606D2462A53}"/>
              </a:ext>
            </a:extLst>
          </p:cNvPr>
          <p:cNvGraphicFramePr>
            <a:graphicFrameLocks noGrp="1"/>
          </p:cNvGraphicFramePr>
          <p:nvPr>
            <p:extLst>
              <p:ext uri="{D42A27DB-BD31-4B8C-83A1-F6EECF244321}">
                <p14:modId xmlns:p14="http://schemas.microsoft.com/office/powerpoint/2010/main" val="2691234125"/>
              </p:ext>
            </p:extLst>
          </p:nvPr>
        </p:nvGraphicFramePr>
        <p:xfrm>
          <a:off x="2314848" y="4024406"/>
          <a:ext cx="7562303" cy="1774993"/>
        </p:xfrm>
        <a:graphic>
          <a:graphicData uri="http://schemas.openxmlformats.org/drawingml/2006/table">
            <a:tbl>
              <a:tblPr firstRow="1" firstCol="1" bandRow="1">
                <a:tableStyleId>{5C22544A-7EE6-4342-B048-85BDC9FD1C3A}</a:tableStyleId>
              </a:tblPr>
              <a:tblGrid>
                <a:gridCol w="2288649">
                  <a:extLst>
                    <a:ext uri="{9D8B030D-6E8A-4147-A177-3AD203B41FA5}">
                      <a16:colId xmlns:a16="http://schemas.microsoft.com/office/drawing/2014/main" val="2733108030"/>
                    </a:ext>
                  </a:extLst>
                </a:gridCol>
                <a:gridCol w="649261">
                  <a:extLst>
                    <a:ext uri="{9D8B030D-6E8A-4147-A177-3AD203B41FA5}">
                      <a16:colId xmlns:a16="http://schemas.microsoft.com/office/drawing/2014/main" val="847719090"/>
                    </a:ext>
                  </a:extLst>
                </a:gridCol>
                <a:gridCol w="686362">
                  <a:extLst>
                    <a:ext uri="{9D8B030D-6E8A-4147-A177-3AD203B41FA5}">
                      <a16:colId xmlns:a16="http://schemas.microsoft.com/office/drawing/2014/main" val="3604223644"/>
                    </a:ext>
                  </a:extLst>
                </a:gridCol>
                <a:gridCol w="732738">
                  <a:extLst>
                    <a:ext uri="{9D8B030D-6E8A-4147-A177-3AD203B41FA5}">
                      <a16:colId xmlns:a16="http://schemas.microsoft.com/office/drawing/2014/main" val="1706460596"/>
                    </a:ext>
                  </a:extLst>
                </a:gridCol>
                <a:gridCol w="704913">
                  <a:extLst>
                    <a:ext uri="{9D8B030D-6E8A-4147-A177-3AD203B41FA5}">
                      <a16:colId xmlns:a16="http://schemas.microsoft.com/office/drawing/2014/main" val="1194612545"/>
                    </a:ext>
                  </a:extLst>
                </a:gridCol>
                <a:gridCol w="658536">
                  <a:extLst>
                    <a:ext uri="{9D8B030D-6E8A-4147-A177-3AD203B41FA5}">
                      <a16:colId xmlns:a16="http://schemas.microsoft.com/office/drawing/2014/main" val="372321137"/>
                    </a:ext>
                  </a:extLst>
                </a:gridCol>
                <a:gridCol w="621436">
                  <a:extLst>
                    <a:ext uri="{9D8B030D-6E8A-4147-A177-3AD203B41FA5}">
                      <a16:colId xmlns:a16="http://schemas.microsoft.com/office/drawing/2014/main" val="3995881798"/>
                    </a:ext>
                  </a:extLst>
                </a:gridCol>
                <a:gridCol w="1220408">
                  <a:extLst>
                    <a:ext uri="{9D8B030D-6E8A-4147-A177-3AD203B41FA5}">
                      <a16:colId xmlns:a16="http://schemas.microsoft.com/office/drawing/2014/main" val="2010528746"/>
                    </a:ext>
                  </a:extLst>
                </a:gridCol>
              </a:tblGrid>
              <a:tr h="262499">
                <a:tc gridSpan="7">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MATRIZ NORMALIZADA</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PONDERACIÓN</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092088920"/>
                  </a:ext>
                </a:extLst>
              </a:tr>
              <a:tr h="2499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BIOFÍSICO</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0,50</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0,51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0,63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0,55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0,47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highlight>
                            <a:srgbClr val="FFFF00"/>
                          </a:highlight>
                          <a:latin typeface="Cambria Math" panose="02040503050406030204" pitchFamily="18" charset="0"/>
                          <a:ea typeface="Cambria Math" panose="02040503050406030204" pitchFamily="18" charset="0"/>
                        </a:rPr>
                        <a:t>0,47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1799188298"/>
                  </a:ext>
                </a:extLst>
              </a:tr>
              <a:tr h="2499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SOCIOCULTURAL</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959000137"/>
                  </a:ext>
                </a:extLst>
              </a:tr>
              <a:tr h="2499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ECONÓMICO</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0,10</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0,23</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0,28</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0,25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highlight>
                            <a:srgbClr val="00FFFF"/>
                          </a:highlight>
                          <a:latin typeface="Cambria Math" panose="02040503050406030204" pitchFamily="18" charset="0"/>
                          <a:ea typeface="Cambria Math" panose="02040503050406030204" pitchFamily="18" charset="0"/>
                        </a:rPr>
                        <a:t>0,18</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082451055"/>
                  </a:ext>
                </a:extLst>
              </a:tr>
              <a:tr h="2499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ASENTAMIENTOS HUMANOS</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0,04</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0,09</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0,10</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2924096995"/>
                  </a:ext>
                </a:extLst>
              </a:tr>
              <a:tr h="2499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MOV - ENER - CONECT</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0,10</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0,04</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0,07</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0,09</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0,25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highlight>
                            <a:srgbClr val="FF0000"/>
                          </a:highlight>
                          <a:latin typeface="Cambria Math" panose="02040503050406030204" pitchFamily="18" charset="0"/>
                          <a:ea typeface="Cambria Math" panose="02040503050406030204" pitchFamily="18" charset="0"/>
                        </a:rPr>
                        <a:t>0,12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977282975"/>
                  </a:ext>
                </a:extLst>
              </a:tr>
              <a:tr h="262499">
                <a:tc>
                  <a:txBody>
                    <a:bodyPr/>
                    <a:lstStyle/>
                    <a:p>
                      <a:pPr>
                        <a:lnSpc>
                          <a:spcPct val="107000"/>
                        </a:lnSpc>
                        <a:spcAft>
                          <a:spcPts val="800"/>
                        </a:spcAft>
                      </a:pPr>
                      <a:r>
                        <a:rPr lang="es-EC" sz="1100" dirty="0">
                          <a:solidFill>
                            <a:schemeClr val="tx1"/>
                          </a:solidFill>
                          <a:effectLst/>
                          <a:latin typeface="Cambria Math" panose="02040503050406030204" pitchFamily="18" charset="0"/>
                          <a:ea typeface="Cambria Math" panose="02040503050406030204" pitchFamily="18" charset="0"/>
                        </a:rPr>
                        <a:t>POLÍTICO INSTITUCIONAL</a:t>
                      </a:r>
                      <a:endParaRPr lang="es-EC" sz="1800" dirty="0">
                        <a:solidFill>
                          <a:schemeClr val="tx1"/>
                        </a:solidFill>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0,16</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0,02</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0,01</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a:effectLst/>
                          <a:latin typeface="Cambria Math" panose="02040503050406030204" pitchFamily="18" charset="0"/>
                          <a:ea typeface="Cambria Math" panose="02040503050406030204" pitchFamily="18" charset="0"/>
                        </a:rPr>
                        <a:t>0,05</a:t>
                      </a:r>
                      <a:endParaRPr lang="es-EC" sz="180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tc>
                  <a:txBody>
                    <a:bodyPr/>
                    <a:lstStyle/>
                    <a:p>
                      <a:pPr algn="ctr">
                        <a:lnSpc>
                          <a:spcPct val="107000"/>
                        </a:lnSpc>
                        <a:spcAft>
                          <a:spcPts val="800"/>
                        </a:spcAft>
                      </a:pPr>
                      <a:r>
                        <a:rPr lang="es-EC" sz="1100" dirty="0">
                          <a:effectLst/>
                          <a:latin typeface="Cambria Math" panose="02040503050406030204" pitchFamily="18" charset="0"/>
                          <a:ea typeface="Cambria Math" panose="02040503050406030204" pitchFamily="18" charset="0"/>
                        </a:rPr>
                        <a:t>0,05</a:t>
                      </a:r>
                      <a:endParaRPr lang="es-EC" sz="1800" dirty="0">
                        <a:effectLst/>
                        <a:latin typeface="Cambria Math" panose="02040503050406030204" pitchFamily="18" charset="0"/>
                        <a:ea typeface="Cambria Math" panose="02040503050406030204" pitchFamily="18" charset="0"/>
                        <a:cs typeface="Times New Roman (Cuerpo en alfa"/>
                      </a:endParaRPr>
                    </a:p>
                  </a:txBody>
                  <a:tcPr marL="68580" marR="68580" marT="0" marB="0" anchor="ctr"/>
                </a:tc>
                <a:extLst>
                  <a:ext uri="{0D108BD9-81ED-4DB2-BD59-A6C34878D82A}">
                    <a16:rowId xmlns:a16="http://schemas.microsoft.com/office/drawing/2014/main" val="3994230272"/>
                  </a:ext>
                </a:extLst>
              </a:tr>
            </a:tbl>
          </a:graphicData>
        </a:graphic>
      </p:graphicFrame>
      <p:sp>
        <p:nvSpPr>
          <p:cNvPr id="4" name="CuadroTexto 3">
            <a:extLst>
              <a:ext uri="{FF2B5EF4-FFF2-40B4-BE49-F238E27FC236}">
                <a16:creationId xmlns:a16="http://schemas.microsoft.com/office/drawing/2014/main" id="{18546544-B7B9-46AD-B0CD-72DA3C8A3294}"/>
              </a:ext>
            </a:extLst>
          </p:cNvPr>
          <p:cNvSpPr txBox="1"/>
          <p:nvPr/>
        </p:nvSpPr>
        <p:spPr>
          <a:xfrm>
            <a:off x="333375" y="142875"/>
            <a:ext cx="6039987"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METODOLOGÍA</a:t>
            </a:r>
            <a:endParaRPr lang="es-EC" sz="2800" dirty="0">
              <a:latin typeface="Copperplate Gothic Bold" panose="020E0705020206020404" pitchFamily="34" charset="0"/>
            </a:endParaRPr>
          </a:p>
        </p:txBody>
      </p:sp>
      <p:sp>
        <p:nvSpPr>
          <p:cNvPr id="5" name="CuadroTexto 4">
            <a:extLst>
              <a:ext uri="{FF2B5EF4-FFF2-40B4-BE49-F238E27FC236}">
                <a16:creationId xmlns:a16="http://schemas.microsoft.com/office/drawing/2014/main" id="{8E7CC497-DA45-4E97-A8BA-67E0A658608E}"/>
              </a:ext>
            </a:extLst>
          </p:cNvPr>
          <p:cNvSpPr txBox="1"/>
          <p:nvPr/>
        </p:nvSpPr>
        <p:spPr>
          <a:xfrm>
            <a:off x="-1" y="997043"/>
            <a:ext cx="12192000" cy="461665"/>
          </a:xfrm>
          <a:prstGeom prst="rect">
            <a:avLst/>
          </a:prstGeom>
          <a:noFill/>
        </p:spPr>
        <p:txBody>
          <a:bodyPr wrap="square" rtlCol="0">
            <a:spAutoFit/>
          </a:bodyPr>
          <a:lstStyle/>
          <a:p>
            <a:pPr algn="ctr"/>
            <a:r>
              <a:rPr lang="es-ES" sz="2400" b="1" dirty="0">
                <a:latin typeface="Cambria Math" panose="02040503050406030204" pitchFamily="18" charset="0"/>
                <a:ea typeface="Cambria Math" panose="02040503050406030204" pitchFamily="18" charset="0"/>
              </a:rPr>
              <a:t>Variabilidad de Escenarios</a:t>
            </a:r>
            <a:endParaRPr lang="es-EC" sz="2400" b="1" dirty="0">
              <a:latin typeface="Cambria Math" panose="02040503050406030204" pitchFamily="18" charset="0"/>
              <a:ea typeface="Cambria Math" panose="02040503050406030204" pitchFamily="18" charset="0"/>
            </a:endParaRPr>
          </a:p>
        </p:txBody>
      </p:sp>
      <p:sp>
        <p:nvSpPr>
          <p:cNvPr id="6" name="Elipse 5">
            <a:extLst>
              <a:ext uri="{FF2B5EF4-FFF2-40B4-BE49-F238E27FC236}">
                <a16:creationId xmlns:a16="http://schemas.microsoft.com/office/drawing/2014/main" id="{C9E15054-14BC-4192-A1BF-1EA3E28C0846}"/>
              </a:ext>
            </a:extLst>
          </p:cNvPr>
          <p:cNvSpPr/>
          <p:nvPr/>
        </p:nvSpPr>
        <p:spPr>
          <a:xfrm>
            <a:off x="10073094" y="4211129"/>
            <a:ext cx="409849"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1</a:t>
            </a:r>
            <a:endParaRPr lang="es-EC" b="1" dirty="0">
              <a:solidFill>
                <a:schemeClr val="tx1"/>
              </a:solidFill>
              <a:latin typeface="Cambria" panose="02040503050406030204" pitchFamily="18" charset="0"/>
              <a:ea typeface="Cambria" panose="02040503050406030204" pitchFamily="18" charset="0"/>
            </a:endParaRPr>
          </a:p>
        </p:txBody>
      </p:sp>
      <p:sp>
        <p:nvSpPr>
          <p:cNvPr id="7" name="Elipse 6">
            <a:extLst>
              <a:ext uri="{FF2B5EF4-FFF2-40B4-BE49-F238E27FC236}">
                <a16:creationId xmlns:a16="http://schemas.microsoft.com/office/drawing/2014/main" id="{D68DE58F-56D1-4D21-B92E-754199041BBD}"/>
              </a:ext>
            </a:extLst>
          </p:cNvPr>
          <p:cNvSpPr/>
          <p:nvPr/>
        </p:nvSpPr>
        <p:spPr>
          <a:xfrm>
            <a:off x="10073094" y="4711847"/>
            <a:ext cx="409849" cy="40011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2</a:t>
            </a:r>
            <a:endParaRPr lang="es-EC" b="1" dirty="0">
              <a:solidFill>
                <a:schemeClr val="tx1"/>
              </a:solidFill>
              <a:latin typeface="Cambria" panose="02040503050406030204" pitchFamily="18" charset="0"/>
              <a:ea typeface="Cambria" panose="02040503050406030204" pitchFamily="18" charset="0"/>
            </a:endParaRPr>
          </a:p>
        </p:txBody>
      </p:sp>
      <p:sp>
        <p:nvSpPr>
          <p:cNvPr id="8" name="Elipse 7">
            <a:extLst>
              <a:ext uri="{FF2B5EF4-FFF2-40B4-BE49-F238E27FC236}">
                <a16:creationId xmlns:a16="http://schemas.microsoft.com/office/drawing/2014/main" id="{BABCE293-56A3-44C3-9FF5-4BA2C14CFDFF}"/>
              </a:ext>
            </a:extLst>
          </p:cNvPr>
          <p:cNvSpPr/>
          <p:nvPr/>
        </p:nvSpPr>
        <p:spPr>
          <a:xfrm>
            <a:off x="10073094" y="5212565"/>
            <a:ext cx="409849" cy="400110"/>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3</a:t>
            </a:r>
            <a:endParaRPr lang="es-EC"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2716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9EB0006-687C-471E-853C-D86EC0326FB3}"/>
              </a:ext>
            </a:extLst>
          </p:cNvPr>
          <p:cNvSpPr txBox="1"/>
          <p:nvPr/>
        </p:nvSpPr>
        <p:spPr>
          <a:xfrm>
            <a:off x="0" y="694266"/>
            <a:ext cx="12192000" cy="3600986"/>
          </a:xfrm>
          <a:prstGeom prst="rect">
            <a:avLst/>
          </a:prstGeom>
          <a:noFill/>
        </p:spPr>
        <p:txBody>
          <a:bodyPr wrap="square" rtlCol="0">
            <a:spAutoFit/>
          </a:bodyPr>
          <a:lstStyle/>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r>
              <a:rPr lang="es-ES" sz="4000" u="sng" dirty="0">
                <a:effectLst>
                  <a:outerShdw blurRad="38100" dist="38100" dir="2700000" algn="tl">
                    <a:srgbClr val="000000">
                      <a:alpha val="43137"/>
                    </a:srgbClr>
                  </a:outerShdw>
                </a:effectLst>
                <a:latin typeface="Copperplate Gothic Bold" panose="020E0705020206020404" pitchFamily="34" charset="0"/>
              </a:rPr>
              <a:t>CAPÍTULO IV</a:t>
            </a:r>
            <a:r>
              <a:rPr lang="es-ES" sz="4000" dirty="0">
                <a:effectLst>
                  <a:outerShdw blurRad="38100" dist="38100" dir="2700000" algn="tl">
                    <a:srgbClr val="000000">
                      <a:alpha val="43137"/>
                    </a:srgbClr>
                  </a:outerShdw>
                </a:effectLst>
                <a:latin typeface="Copperplate Gothic Bold" panose="020E0705020206020404" pitchFamily="34" charset="0"/>
              </a:rPr>
              <a:t> : </a:t>
            </a:r>
          </a:p>
          <a:p>
            <a:pPr algn="ct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spTree>
    <p:extLst>
      <p:ext uri="{BB962C8B-B14F-4D97-AF65-F5344CB8AC3E}">
        <p14:creationId xmlns:p14="http://schemas.microsoft.com/office/powerpoint/2010/main" val="366173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26EF1E-CB44-4F7B-A909-25A344B7A5A4}"/>
              </a:ext>
            </a:extLst>
          </p:cNvPr>
          <p:cNvSpPr txBox="1"/>
          <p:nvPr/>
        </p:nvSpPr>
        <p:spPr>
          <a:xfrm>
            <a:off x="304800" y="152400"/>
            <a:ext cx="5744714"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IV</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pic>
        <p:nvPicPr>
          <p:cNvPr id="3" name="Imagen 2">
            <a:extLst>
              <a:ext uri="{FF2B5EF4-FFF2-40B4-BE49-F238E27FC236}">
                <a16:creationId xmlns:a16="http://schemas.microsoft.com/office/drawing/2014/main" id="{3A7D7289-9B93-4670-8C45-F7E92A082B45}"/>
              </a:ext>
            </a:extLst>
          </p:cNvPr>
          <p:cNvPicPr/>
          <p:nvPr/>
        </p:nvPicPr>
        <p:blipFill rotWithShape="1">
          <a:blip r:embed="rId2" cstate="print">
            <a:extLst>
              <a:ext uri="{28A0092B-C50C-407E-A947-70E740481C1C}">
                <a14:useLocalDpi xmlns:a14="http://schemas.microsoft.com/office/drawing/2010/main" val="0"/>
              </a:ext>
            </a:extLst>
          </a:blip>
          <a:srcRect t="4235" b="3696"/>
          <a:stretch/>
        </p:blipFill>
        <p:spPr bwMode="auto">
          <a:xfrm>
            <a:off x="332739" y="985509"/>
            <a:ext cx="2908300" cy="2319867"/>
          </a:xfrm>
          <a:prstGeom prst="rect">
            <a:avLst/>
          </a:prstGeom>
          <a:noFill/>
          <a:ln>
            <a:solidFill>
              <a:schemeClr val="tx1"/>
            </a:solidFill>
          </a:ln>
        </p:spPr>
      </p:pic>
      <p:pic>
        <p:nvPicPr>
          <p:cNvPr id="4" name="Imagen 3">
            <a:extLst>
              <a:ext uri="{FF2B5EF4-FFF2-40B4-BE49-F238E27FC236}">
                <a16:creationId xmlns:a16="http://schemas.microsoft.com/office/drawing/2014/main" id="{D24E08F9-E2A4-45E7-B23F-1181E54543A9}"/>
              </a:ext>
            </a:extLst>
          </p:cNvPr>
          <p:cNvPicPr/>
          <p:nvPr/>
        </p:nvPicPr>
        <p:blipFill rotWithShape="1">
          <a:blip r:embed="rId3" cstate="print">
            <a:extLst>
              <a:ext uri="{28A0092B-C50C-407E-A947-70E740481C1C}">
                <a14:useLocalDpi xmlns:a14="http://schemas.microsoft.com/office/drawing/2010/main" val="0"/>
              </a:ext>
            </a:extLst>
          </a:blip>
          <a:srcRect t="4234" b="3696"/>
          <a:stretch/>
        </p:blipFill>
        <p:spPr bwMode="auto">
          <a:xfrm>
            <a:off x="3579070" y="985509"/>
            <a:ext cx="2959735" cy="2319867"/>
          </a:xfrm>
          <a:prstGeom prst="rect">
            <a:avLst/>
          </a:prstGeom>
          <a:noFill/>
          <a:ln>
            <a:solidFill>
              <a:schemeClr val="tx1"/>
            </a:solidFill>
          </a:ln>
        </p:spPr>
      </p:pic>
      <p:pic>
        <p:nvPicPr>
          <p:cNvPr id="5" name="Imagen 4">
            <a:extLst>
              <a:ext uri="{FF2B5EF4-FFF2-40B4-BE49-F238E27FC236}">
                <a16:creationId xmlns:a16="http://schemas.microsoft.com/office/drawing/2014/main" id="{F312D370-9DD5-460C-AAC0-E1BDDEFA2691}"/>
              </a:ext>
            </a:extLst>
          </p:cNvPr>
          <p:cNvPicPr/>
          <p:nvPr/>
        </p:nvPicPr>
        <p:blipFill rotWithShape="1">
          <a:blip r:embed="rId4" cstate="print">
            <a:extLst>
              <a:ext uri="{28A0092B-C50C-407E-A947-70E740481C1C}">
                <a14:useLocalDpi xmlns:a14="http://schemas.microsoft.com/office/drawing/2010/main" val="0"/>
              </a:ext>
            </a:extLst>
          </a:blip>
          <a:srcRect t="4234" b="3696"/>
          <a:stretch/>
        </p:blipFill>
        <p:spPr bwMode="auto">
          <a:xfrm>
            <a:off x="6876835" y="985509"/>
            <a:ext cx="2945130" cy="2319867"/>
          </a:xfrm>
          <a:prstGeom prst="rect">
            <a:avLst/>
          </a:prstGeom>
          <a:noFill/>
          <a:ln>
            <a:solidFill>
              <a:schemeClr val="tx1"/>
            </a:solidFill>
          </a:ln>
        </p:spPr>
      </p:pic>
      <p:pic>
        <p:nvPicPr>
          <p:cNvPr id="6" name="Imagen 5">
            <a:extLst>
              <a:ext uri="{FF2B5EF4-FFF2-40B4-BE49-F238E27FC236}">
                <a16:creationId xmlns:a16="http://schemas.microsoft.com/office/drawing/2014/main" id="{E7A92000-DDF9-4B79-9255-A429C880105F}"/>
              </a:ext>
            </a:extLst>
          </p:cNvPr>
          <p:cNvPicPr/>
          <p:nvPr/>
        </p:nvPicPr>
        <p:blipFill rotWithShape="1">
          <a:blip r:embed="rId5" cstate="print">
            <a:extLst>
              <a:ext uri="{28A0092B-C50C-407E-A947-70E740481C1C}">
                <a14:useLocalDpi xmlns:a14="http://schemas.microsoft.com/office/drawing/2010/main" val="0"/>
              </a:ext>
            </a:extLst>
          </a:blip>
          <a:srcRect t="4301" b="3630"/>
          <a:stretch/>
        </p:blipFill>
        <p:spPr bwMode="auto">
          <a:xfrm>
            <a:off x="332739" y="3615266"/>
            <a:ext cx="2908300" cy="2319867"/>
          </a:xfrm>
          <a:prstGeom prst="rect">
            <a:avLst/>
          </a:prstGeom>
          <a:noFill/>
          <a:ln>
            <a:solidFill>
              <a:schemeClr val="tx1"/>
            </a:solidFill>
          </a:ln>
        </p:spPr>
      </p:pic>
      <p:pic>
        <p:nvPicPr>
          <p:cNvPr id="7" name="Imagen 6">
            <a:extLst>
              <a:ext uri="{FF2B5EF4-FFF2-40B4-BE49-F238E27FC236}">
                <a16:creationId xmlns:a16="http://schemas.microsoft.com/office/drawing/2014/main" id="{CD41E7A0-415E-405E-AAAD-37BF4BA394D0}"/>
              </a:ext>
            </a:extLst>
          </p:cNvPr>
          <p:cNvPicPr/>
          <p:nvPr/>
        </p:nvPicPr>
        <p:blipFill rotWithShape="1">
          <a:blip r:embed="rId6" cstate="print">
            <a:extLst>
              <a:ext uri="{28A0092B-C50C-407E-A947-70E740481C1C}">
                <a14:useLocalDpi xmlns:a14="http://schemas.microsoft.com/office/drawing/2010/main" val="0"/>
              </a:ext>
            </a:extLst>
          </a:blip>
          <a:srcRect t="4636" b="3295"/>
          <a:stretch/>
        </p:blipFill>
        <p:spPr bwMode="auto">
          <a:xfrm>
            <a:off x="3579070" y="3615265"/>
            <a:ext cx="2959735" cy="2319868"/>
          </a:xfrm>
          <a:prstGeom prst="rect">
            <a:avLst/>
          </a:prstGeom>
          <a:noFill/>
          <a:ln>
            <a:solidFill>
              <a:schemeClr val="tx1"/>
            </a:solidFill>
          </a:ln>
        </p:spPr>
      </p:pic>
      <p:pic>
        <p:nvPicPr>
          <p:cNvPr id="8" name="Imagen 7">
            <a:extLst>
              <a:ext uri="{FF2B5EF4-FFF2-40B4-BE49-F238E27FC236}">
                <a16:creationId xmlns:a16="http://schemas.microsoft.com/office/drawing/2014/main" id="{C4F60B8E-8AF8-4CE0-BF74-D932A3075555}"/>
              </a:ext>
            </a:extLst>
          </p:cNvPr>
          <p:cNvPicPr/>
          <p:nvPr/>
        </p:nvPicPr>
        <p:blipFill rotWithShape="1">
          <a:blip r:embed="rId7" cstate="print">
            <a:extLst>
              <a:ext uri="{28A0092B-C50C-407E-A947-70E740481C1C}">
                <a14:useLocalDpi xmlns:a14="http://schemas.microsoft.com/office/drawing/2010/main" val="0"/>
              </a:ext>
            </a:extLst>
          </a:blip>
          <a:srcRect t="3360" b="4570"/>
          <a:stretch/>
        </p:blipFill>
        <p:spPr bwMode="auto">
          <a:xfrm>
            <a:off x="6876835" y="3615265"/>
            <a:ext cx="2945130" cy="2319868"/>
          </a:xfrm>
          <a:prstGeom prst="rect">
            <a:avLst/>
          </a:prstGeom>
          <a:noFill/>
          <a:ln>
            <a:solidFill>
              <a:schemeClr val="tx1"/>
            </a:solidFill>
          </a:ln>
        </p:spPr>
      </p:pic>
      <p:sp>
        <p:nvSpPr>
          <p:cNvPr id="9" name="CuadroTexto 8">
            <a:extLst>
              <a:ext uri="{FF2B5EF4-FFF2-40B4-BE49-F238E27FC236}">
                <a16:creationId xmlns:a16="http://schemas.microsoft.com/office/drawing/2014/main" id="{1A3179E2-B427-42DD-816B-21117F9876BB}"/>
              </a:ext>
            </a:extLst>
          </p:cNvPr>
          <p:cNvSpPr txBox="1"/>
          <p:nvPr/>
        </p:nvSpPr>
        <p:spPr>
          <a:xfrm>
            <a:off x="2213651" y="849812"/>
            <a:ext cx="963506" cy="338554"/>
          </a:xfrm>
          <a:prstGeom prst="rect">
            <a:avLst/>
          </a:prstGeom>
          <a:solidFill>
            <a:srgbClr val="00B050"/>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Biofísico</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10" name="CuadroTexto 9">
            <a:extLst>
              <a:ext uri="{FF2B5EF4-FFF2-40B4-BE49-F238E27FC236}">
                <a16:creationId xmlns:a16="http://schemas.microsoft.com/office/drawing/2014/main" id="{AE85C539-1D2F-47D9-8765-E22BE3D52FDC}"/>
              </a:ext>
            </a:extLst>
          </p:cNvPr>
          <p:cNvSpPr txBox="1"/>
          <p:nvPr/>
        </p:nvSpPr>
        <p:spPr>
          <a:xfrm>
            <a:off x="5126393" y="849812"/>
            <a:ext cx="1338368" cy="338554"/>
          </a:xfrm>
          <a:prstGeom prst="rect">
            <a:avLst/>
          </a:prstGeom>
          <a:solidFill>
            <a:schemeClr val="accent6">
              <a:lumMod val="40000"/>
              <a:lumOff val="60000"/>
            </a:schemeClr>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Sociocultural</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11" name="CuadroTexto 10">
            <a:extLst>
              <a:ext uri="{FF2B5EF4-FFF2-40B4-BE49-F238E27FC236}">
                <a16:creationId xmlns:a16="http://schemas.microsoft.com/office/drawing/2014/main" id="{819058FC-108B-4412-9766-6547EF45EC1B}"/>
              </a:ext>
            </a:extLst>
          </p:cNvPr>
          <p:cNvSpPr txBox="1"/>
          <p:nvPr/>
        </p:nvSpPr>
        <p:spPr>
          <a:xfrm>
            <a:off x="8413997" y="849812"/>
            <a:ext cx="1338368" cy="338554"/>
          </a:xfrm>
          <a:prstGeom prst="rect">
            <a:avLst/>
          </a:prstGeom>
          <a:solidFill>
            <a:srgbClr val="FFFF00"/>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Económico</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12" name="CuadroTexto 11">
            <a:extLst>
              <a:ext uri="{FF2B5EF4-FFF2-40B4-BE49-F238E27FC236}">
                <a16:creationId xmlns:a16="http://schemas.microsoft.com/office/drawing/2014/main" id="{C9205BF4-7A15-4A31-B04C-BA8D90B273D5}"/>
              </a:ext>
            </a:extLst>
          </p:cNvPr>
          <p:cNvSpPr txBox="1"/>
          <p:nvPr/>
        </p:nvSpPr>
        <p:spPr>
          <a:xfrm>
            <a:off x="800100" y="3445988"/>
            <a:ext cx="2377057" cy="338554"/>
          </a:xfrm>
          <a:prstGeom prst="rect">
            <a:avLst/>
          </a:prstGeom>
          <a:solidFill>
            <a:srgbClr val="FFC000"/>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Asentamientos Humanos</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13" name="CuadroTexto 12">
            <a:extLst>
              <a:ext uri="{FF2B5EF4-FFF2-40B4-BE49-F238E27FC236}">
                <a16:creationId xmlns:a16="http://schemas.microsoft.com/office/drawing/2014/main" id="{D5793AC6-3BBB-4217-884C-130C15AB523A}"/>
              </a:ext>
            </a:extLst>
          </p:cNvPr>
          <p:cNvSpPr txBox="1"/>
          <p:nvPr/>
        </p:nvSpPr>
        <p:spPr>
          <a:xfrm>
            <a:off x="4394200" y="3441073"/>
            <a:ext cx="2070561" cy="338554"/>
          </a:xfrm>
          <a:prstGeom prst="rect">
            <a:avLst/>
          </a:prstGeom>
          <a:solidFill>
            <a:srgbClr val="00B0F0"/>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Movil – Ener – Conect </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14" name="CuadroTexto 13">
            <a:extLst>
              <a:ext uri="{FF2B5EF4-FFF2-40B4-BE49-F238E27FC236}">
                <a16:creationId xmlns:a16="http://schemas.microsoft.com/office/drawing/2014/main" id="{F9510519-D03B-4D84-990B-4A9B915A276D}"/>
              </a:ext>
            </a:extLst>
          </p:cNvPr>
          <p:cNvSpPr txBox="1"/>
          <p:nvPr/>
        </p:nvSpPr>
        <p:spPr>
          <a:xfrm>
            <a:off x="7739336" y="3441073"/>
            <a:ext cx="2013029" cy="338554"/>
          </a:xfrm>
          <a:prstGeom prst="rect">
            <a:avLst/>
          </a:prstGeom>
          <a:solidFill>
            <a:srgbClr val="D4AAD1"/>
          </a:solidFill>
          <a:ln>
            <a:solidFill>
              <a:schemeClr val="tx1"/>
            </a:solidFill>
          </a:ln>
        </p:spPr>
        <p:txBody>
          <a:bodyPr wrap="square" rtlCol="0">
            <a:spAutoFit/>
          </a:bodyPr>
          <a:lstStyle/>
          <a:p>
            <a:pPr algn="r"/>
            <a:r>
              <a:rPr lang="es-ES"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Político Institucional</a:t>
            </a:r>
            <a:endParaRPr lang="es-EC" sz="16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16386" name="Picture 2" descr="Unidad del Sistema para la Carrera de las Maestras y los Maestros: Consulta  de Resultados">
            <a:extLst>
              <a:ext uri="{FF2B5EF4-FFF2-40B4-BE49-F238E27FC236}">
                <a16:creationId xmlns:a16="http://schemas.microsoft.com/office/drawing/2014/main" id="{C4E38C99-B189-4944-A21F-94775C8F0E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10076264" y="2699099"/>
            <a:ext cx="2040551" cy="183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7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ECAB670-BE60-4CDD-BCA2-FA94FAD8C88C}"/>
              </a:ext>
            </a:extLst>
          </p:cNvPr>
          <p:cNvSpPr txBox="1"/>
          <p:nvPr/>
        </p:nvSpPr>
        <p:spPr>
          <a:xfrm>
            <a:off x="0" y="582067"/>
            <a:ext cx="12192000" cy="5693866"/>
          </a:xfrm>
          <a:prstGeom prst="rect">
            <a:avLst/>
          </a:prstGeom>
          <a:noFill/>
        </p:spPr>
        <p:txBody>
          <a:bodyPr wrap="square" rtlCol="0">
            <a:spAutoFit/>
          </a:bodyPr>
          <a:lstStyle/>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r>
              <a:rPr lang="es-ES" sz="4000" u="sng" dirty="0">
                <a:effectLst>
                  <a:outerShdw blurRad="38100" dist="38100" dir="2700000" algn="tl">
                    <a:srgbClr val="000000">
                      <a:alpha val="43137"/>
                    </a:srgbClr>
                  </a:outerShdw>
                </a:effectLst>
                <a:latin typeface="Copperplate Gothic Bold" panose="020E0705020206020404" pitchFamily="34" charset="0"/>
              </a:rPr>
              <a:t>CAPÍTULO I</a:t>
            </a:r>
            <a:r>
              <a:rPr lang="es-ES" sz="4000" dirty="0">
                <a:effectLst>
                  <a:outerShdw blurRad="38100" dist="38100" dir="2700000" algn="tl">
                    <a:srgbClr val="000000">
                      <a:alpha val="43137"/>
                    </a:srgbClr>
                  </a:outerShdw>
                </a:effectLst>
                <a:latin typeface="Copperplate Gothic Bold" panose="020E0705020206020404" pitchFamily="34" charset="0"/>
              </a:rPr>
              <a:t> :</a:t>
            </a:r>
          </a:p>
          <a:p>
            <a:pPr algn="ctr"/>
            <a:endParaRPr lang="es-ES" sz="4000" dirty="0">
              <a:effectLst>
                <a:outerShdw blurRad="38100" dist="38100" dir="2700000" algn="tl">
                  <a:srgbClr val="000000">
                    <a:alpha val="43137"/>
                  </a:srgbClr>
                </a:outerShdw>
              </a:effectLst>
              <a:latin typeface="Copperplate Gothic Bold" panose="020E0705020206020404" pitchFamily="34" charset="0"/>
            </a:endParaRPr>
          </a:p>
          <a:p>
            <a:pPr marL="571500" indent="-571500" algn="ctr">
              <a:buFont typeface="Wingdings" panose="05000000000000000000" pitchFamily="2" charset="2"/>
              <a:buChar char="v"/>
            </a:pPr>
            <a:r>
              <a:rPr lang="es-ES" sz="2800" dirty="0">
                <a:latin typeface="Copperplate Gothic Bold" panose="020E0705020206020404" pitchFamily="34" charset="0"/>
              </a:rPr>
              <a:t>Pla</a:t>
            </a:r>
            <a:r>
              <a:rPr lang="es-EC" sz="2800" dirty="0">
                <a:latin typeface="Copperplate Gothic Bold" panose="020E0705020206020404" pitchFamily="34" charset="0"/>
              </a:rPr>
              <a:t>nteamiento del Problema</a:t>
            </a:r>
          </a:p>
          <a:p>
            <a:pPr marL="571500" indent="-571500" algn="ctr">
              <a:buFont typeface="Wingdings" panose="05000000000000000000" pitchFamily="2" charset="2"/>
              <a:buChar char="v"/>
            </a:pPr>
            <a:r>
              <a:rPr lang="es-ES" sz="2800" dirty="0">
                <a:latin typeface="Copperplate Gothic Bold" panose="020E0705020206020404" pitchFamily="34" charset="0"/>
              </a:rPr>
              <a:t>Área de Estudio</a:t>
            </a:r>
          </a:p>
          <a:p>
            <a:pPr marL="571500" indent="-571500" algn="ctr">
              <a:buFont typeface="Wingdings" panose="05000000000000000000" pitchFamily="2" charset="2"/>
              <a:buChar char="v"/>
            </a:pPr>
            <a:r>
              <a:rPr lang="es-ES" sz="2800" dirty="0">
                <a:latin typeface="Copperplate Gothic Bold" panose="020E0705020206020404" pitchFamily="34" charset="0"/>
              </a:rPr>
              <a:t>Objetivos</a:t>
            </a:r>
            <a:endParaRPr lang="es-EC" sz="2800" dirty="0">
              <a:latin typeface="Copperplate Gothic Bold" panose="020E0705020206020404" pitchFamily="34" charset="0"/>
            </a:endParaRPr>
          </a:p>
          <a:p>
            <a:pPr algn="ctr"/>
            <a:endParaRPr lang="es-ES" sz="4000" dirty="0">
              <a:latin typeface="Copperplate Gothic Bold" panose="020E0705020206020404" pitchFamily="34" charset="0"/>
            </a:endParaRPr>
          </a:p>
        </p:txBody>
      </p:sp>
    </p:spTree>
    <p:extLst>
      <p:ext uri="{BB962C8B-B14F-4D97-AF65-F5344CB8AC3E}">
        <p14:creationId xmlns:p14="http://schemas.microsoft.com/office/powerpoint/2010/main" val="53282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B27A5F-07DC-48ED-A7B4-81C5747733AB}"/>
              </a:ext>
            </a:extLst>
          </p:cNvPr>
          <p:cNvPicPr>
            <a:picLocks noChangeAspect="1"/>
          </p:cNvPicPr>
          <p:nvPr/>
        </p:nvPicPr>
        <p:blipFill>
          <a:blip r:embed="rId2"/>
          <a:stretch>
            <a:fillRect/>
          </a:stretch>
        </p:blipFill>
        <p:spPr>
          <a:xfrm>
            <a:off x="184792" y="719666"/>
            <a:ext cx="5445541" cy="5479452"/>
          </a:xfrm>
          <a:prstGeom prst="rect">
            <a:avLst/>
          </a:prstGeom>
        </p:spPr>
      </p:pic>
      <p:sp>
        <p:nvSpPr>
          <p:cNvPr id="4" name="CuadroTexto 3">
            <a:extLst>
              <a:ext uri="{FF2B5EF4-FFF2-40B4-BE49-F238E27FC236}">
                <a16:creationId xmlns:a16="http://schemas.microsoft.com/office/drawing/2014/main" id="{8FFABB24-DF15-42A6-8679-11001D7F2062}"/>
              </a:ext>
            </a:extLst>
          </p:cNvPr>
          <p:cNvSpPr txBox="1"/>
          <p:nvPr/>
        </p:nvSpPr>
        <p:spPr>
          <a:xfrm>
            <a:off x="304800" y="152400"/>
            <a:ext cx="5744714"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IV</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sp>
        <p:nvSpPr>
          <p:cNvPr id="5" name="CuadroTexto 4">
            <a:extLst>
              <a:ext uri="{FF2B5EF4-FFF2-40B4-BE49-F238E27FC236}">
                <a16:creationId xmlns:a16="http://schemas.microsoft.com/office/drawing/2014/main" id="{CFD88FD7-B61F-42C2-959C-FD32747707A5}"/>
              </a:ext>
            </a:extLst>
          </p:cNvPr>
          <p:cNvSpPr txBox="1"/>
          <p:nvPr/>
        </p:nvSpPr>
        <p:spPr>
          <a:xfrm>
            <a:off x="5901266" y="675620"/>
            <a:ext cx="5968999" cy="830997"/>
          </a:xfrm>
          <a:prstGeom prst="rect">
            <a:avLst/>
          </a:prstGeom>
          <a:noFill/>
        </p:spPr>
        <p:txBody>
          <a:bodyPr wrap="square" rtlCol="0">
            <a:spAutoFit/>
          </a:bodyPr>
          <a:lstStyle/>
          <a:p>
            <a:pPr algn="ctr"/>
            <a:r>
              <a:rPr lang="es-ES" sz="2400" b="1" dirty="0">
                <a:latin typeface="Cambria Math" panose="02040503050406030204" pitchFamily="18" charset="0"/>
                <a:ea typeface="Cambria Math" panose="02040503050406030204" pitchFamily="18" charset="0"/>
              </a:rPr>
              <a:t>Primer Escenario</a:t>
            </a:r>
          </a:p>
          <a:p>
            <a:pPr algn="ctr"/>
            <a:r>
              <a:rPr lang="es-ES" sz="2400" i="1" dirty="0">
                <a:latin typeface="Cambria Math" panose="02040503050406030204" pitchFamily="18" charset="0"/>
                <a:ea typeface="Cambria Math" panose="02040503050406030204" pitchFamily="18" charset="0"/>
              </a:rPr>
              <a:t>Biofísico</a:t>
            </a:r>
            <a:endParaRPr lang="es-EC" sz="2400" i="1" dirty="0">
              <a:latin typeface="Cambria Math" panose="02040503050406030204" pitchFamily="18" charset="0"/>
              <a:ea typeface="Cambria Math" panose="02040503050406030204" pitchFamily="18" charset="0"/>
            </a:endParaRPr>
          </a:p>
        </p:txBody>
      </p:sp>
      <p:pic>
        <p:nvPicPr>
          <p:cNvPr id="6" name="Imagen 5">
            <a:extLst>
              <a:ext uri="{FF2B5EF4-FFF2-40B4-BE49-F238E27FC236}">
                <a16:creationId xmlns:a16="http://schemas.microsoft.com/office/drawing/2014/main" id="{0AAF5968-B9A0-47B3-8732-9A233DE0DD4F}"/>
              </a:ext>
            </a:extLst>
          </p:cNvPr>
          <p:cNvPicPr/>
          <p:nvPr/>
        </p:nvPicPr>
        <p:blipFill>
          <a:blip r:embed="rId3"/>
          <a:stretch>
            <a:fillRect/>
          </a:stretch>
        </p:blipFill>
        <p:spPr>
          <a:xfrm>
            <a:off x="9166389" y="1629410"/>
            <a:ext cx="2552065" cy="1799590"/>
          </a:xfrm>
          <a:prstGeom prst="rect">
            <a:avLst/>
          </a:prstGeom>
          <a:ln>
            <a:solidFill>
              <a:schemeClr val="tx1"/>
            </a:solidFill>
          </a:ln>
        </p:spPr>
      </p:pic>
      <p:pic>
        <p:nvPicPr>
          <p:cNvPr id="7" name="Imagen 6">
            <a:extLst>
              <a:ext uri="{FF2B5EF4-FFF2-40B4-BE49-F238E27FC236}">
                <a16:creationId xmlns:a16="http://schemas.microsoft.com/office/drawing/2014/main" id="{8EDD4677-828A-4D8E-982A-8575751B2A87}"/>
              </a:ext>
            </a:extLst>
          </p:cNvPr>
          <p:cNvPicPr/>
          <p:nvPr/>
        </p:nvPicPr>
        <p:blipFill>
          <a:blip r:embed="rId4"/>
          <a:stretch>
            <a:fillRect/>
          </a:stretch>
        </p:blipFill>
        <p:spPr>
          <a:xfrm>
            <a:off x="5634566" y="3605983"/>
            <a:ext cx="3251200" cy="2519045"/>
          </a:xfrm>
          <a:prstGeom prst="rect">
            <a:avLst/>
          </a:prstGeom>
          <a:ln>
            <a:solidFill>
              <a:schemeClr val="tx1"/>
            </a:solidFill>
          </a:ln>
        </p:spPr>
      </p:pic>
      <p:sp>
        <p:nvSpPr>
          <p:cNvPr id="8" name="CuadroTexto 7">
            <a:extLst>
              <a:ext uri="{FF2B5EF4-FFF2-40B4-BE49-F238E27FC236}">
                <a16:creationId xmlns:a16="http://schemas.microsoft.com/office/drawing/2014/main" id="{C1883FF7-C344-4031-B216-675627896151}"/>
              </a:ext>
            </a:extLst>
          </p:cNvPr>
          <p:cNvSpPr txBox="1"/>
          <p:nvPr/>
        </p:nvSpPr>
        <p:spPr>
          <a:xfrm>
            <a:off x="6241634" y="2344539"/>
            <a:ext cx="2165978" cy="369332"/>
          </a:xfrm>
          <a:prstGeom prst="rect">
            <a:avLst/>
          </a:prstGeom>
          <a:noFill/>
        </p:spPr>
        <p:txBody>
          <a:bodyPr wrap="none" rtlCol="0">
            <a:spAutoFit/>
          </a:bodyPr>
          <a:lstStyle/>
          <a:p>
            <a:r>
              <a:rPr lang="es-ES" i="1" dirty="0">
                <a:latin typeface="Cambria Math" panose="02040503050406030204" pitchFamily="18" charset="0"/>
                <a:ea typeface="Cambria Math" panose="02040503050406030204" pitchFamily="18" charset="0"/>
              </a:rPr>
              <a:t>Asignación de pesos</a:t>
            </a:r>
            <a:endParaRPr lang="es-EC" i="1" dirty="0">
              <a:latin typeface="Cambria Math" panose="02040503050406030204" pitchFamily="18" charset="0"/>
              <a:ea typeface="Cambria Math" panose="02040503050406030204" pitchFamily="18" charset="0"/>
            </a:endParaRPr>
          </a:p>
        </p:txBody>
      </p:sp>
      <p:sp>
        <p:nvSpPr>
          <p:cNvPr id="9" name="CuadroTexto 8">
            <a:extLst>
              <a:ext uri="{FF2B5EF4-FFF2-40B4-BE49-F238E27FC236}">
                <a16:creationId xmlns:a16="http://schemas.microsoft.com/office/drawing/2014/main" id="{155A953D-884F-4C4B-B6F3-E57B480904F6}"/>
              </a:ext>
            </a:extLst>
          </p:cNvPr>
          <p:cNvSpPr txBox="1"/>
          <p:nvPr/>
        </p:nvSpPr>
        <p:spPr>
          <a:xfrm>
            <a:off x="9647652" y="4542339"/>
            <a:ext cx="1589538" cy="646331"/>
          </a:xfrm>
          <a:prstGeom prst="rect">
            <a:avLst/>
          </a:prstGeom>
          <a:noFill/>
        </p:spPr>
        <p:txBody>
          <a:bodyPr wrap="none" rtlCol="0">
            <a:spAutoFit/>
          </a:bodyPr>
          <a:lstStyle/>
          <a:p>
            <a:pPr algn="ctr"/>
            <a:r>
              <a:rPr lang="es-ES" b="1" i="1" dirty="0">
                <a:latin typeface="Cambria Math" panose="02040503050406030204" pitchFamily="18" charset="0"/>
                <a:ea typeface="Cambria Math" panose="02040503050406030204" pitchFamily="18" charset="0"/>
              </a:rPr>
              <a:t>Histograma</a:t>
            </a:r>
            <a:r>
              <a:rPr lang="es-ES" i="1" dirty="0">
                <a:latin typeface="Cambria Math" panose="02040503050406030204" pitchFamily="18" charset="0"/>
                <a:ea typeface="Cambria Math" panose="02040503050406030204" pitchFamily="18" charset="0"/>
              </a:rPr>
              <a:t> </a:t>
            </a:r>
          </a:p>
          <a:p>
            <a:pPr algn="ctr"/>
            <a:r>
              <a:rPr lang="es-ES" i="1" dirty="0">
                <a:latin typeface="Cambria Math" panose="02040503050406030204" pitchFamily="18" charset="0"/>
                <a:ea typeface="Cambria Math" panose="02040503050406030204" pitchFamily="18" charset="0"/>
              </a:rPr>
              <a:t># Pixel x Valor</a:t>
            </a:r>
            <a:endParaRPr lang="es-EC" i="1" dirty="0">
              <a:latin typeface="Cambria Math" panose="02040503050406030204" pitchFamily="18" charset="0"/>
              <a:ea typeface="Cambria Math" panose="02040503050406030204" pitchFamily="18" charset="0"/>
            </a:endParaRPr>
          </a:p>
        </p:txBody>
      </p:sp>
      <p:sp>
        <p:nvSpPr>
          <p:cNvPr id="10" name="Elipse 9">
            <a:extLst>
              <a:ext uri="{FF2B5EF4-FFF2-40B4-BE49-F238E27FC236}">
                <a16:creationId xmlns:a16="http://schemas.microsoft.com/office/drawing/2014/main" id="{ED1C0638-414C-42BB-8FA2-91FCE529B5F2}"/>
              </a:ext>
            </a:extLst>
          </p:cNvPr>
          <p:cNvSpPr/>
          <p:nvPr/>
        </p:nvSpPr>
        <p:spPr>
          <a:xfrm>
            <a:off x="10237496" y="719666"/>
            <a:ext cx="409849"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1</a:t>
            </a:r>
            <a:endParaRPr lang="es-EC"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6377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F77A9A0-35EC-4D0F-BDEA-867DF859AB5C}"/>
              </a:ext>
            </a:extLst>
          </p:cNvPr>
          <p:cNvPicPr>
            <a:picLocks noChangeAspect="1"/>
          </p:cNvPicPr>
          <p:nvPr/>
        </p:nvPicPr>
        <p:blipFill rotWithShape="1">
          <a:blip r:embed="rId2"/>
          <a:srcRect t="-1" b="415"/>
          <a:stretch/>
        </p:blipFill>
        <p:spPr>
          <a:xfrm>
            <a:off x="203200" y="691871"/>
            <a:ext cx="5545667" cy="5474258"/>
          </a:xfrm>
          <a:prstGeom prst="rect">
            <a:avLst/>
          </a:prstGeom>
        </p:spPr>
      </p:pic>
      <p:sp>
        <p:nvSpPr>
          <p:cNvPr id="6" name="CuadroTexto 5">
            <a:extLst>
              <a:ext uri="{FF2B5EF4-FFF2-40B4-BE49-F238E27FC236}">
                <a16:creationId xmlns:a16="http://schemas.microsoft.com/office/drawing/2014/main" id="{236F0CB1-7129-463E-84F2-F61F88339C2A}"/>
              </a:ext>
            </a:extLst>
          </p:cNvPr>
          <p:cNvSpPr txBox="1"/>
          <p:nvPr/>
        </p:nvSpPr>
        <p:spPr>
          <a:xfrm>
            <a:off x="304800" y="152400"/>
            <a:ext cx="5744714"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IV</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sp>
        <p:nvSpPr>
          <p:cNvPr id="7" name="CuadroTexto 6">
            <a:extLst>
              <a:ext uri="{FF2B5EF4-FFF2-40B4-BE49-F238E27FC236}">
                <a16:creationId xmlns:a16="http://schemas.microsoft.com/office/drawing/2014/main" id="{F388C849-5F91-47DB-A48E-31B48C04D3B9}"/>
              </a:ext>
            </a:extLst>
          </p:cNvPr>
          <p:cNvSpPr txBox="1"/>
          <p:nvPr/>
        </p:nvSpPr>
        <p:spPr>
          <a:xfrm>
            <a:off x="6019801" y="675620"/>
            <a:ext cx="5867399" cy="830997"/>
          </a:xfrm>
          <a:prstGeom prst="rect">
            <a:avLst/>
          </a:prstGeom>
          <a:noFill/>
        </p:spPr>
        <p:txBody>
          <a:bodyPr wrap="square" rtlCol="0">
            <a:spAutoFit/>
          </a:bodyPr>
          <a:lstStyle/>
          <a:p>
            <a:pPr algn="ctr"/>
            <a:r>
              <a:rPr lang="es-ES" sz="2400" b="1" dirty="0">
                <a:latin typeface="Cambria Math" panose="02040503050406030204" pitchFamily="18" charset="0"/>
                <a:ea typeface="Cambria Math" panose="02040503050406030204" pitchFamily="18" charset="0"/>
              </a:rPr>
              <a:t>Segundo Escenario</a:t>
            </a:r>
          </a:p>
          <a:p>
            <a:pPr algn="ctr"/>
            <a:r>
              <a:rPr lang="es-ES" sz="2400" i="1" dirty="0">
                <a:latin typeface="Cambria Math" panose="02040503050406030204" pitchFamily="18" charset="0"/>
                <a:ea typeface="Cambria Math" panose="02040503050406030204" pitchFamily="18" charset="0"/>
              </a:rPr>
              <a:t>Económico</a:t>
            </a:r>
            <a:endParaRPr lang="es-EC" sz="2400" i="1" dirty="0">
              <a:latin typeface="Cambria Math" panose="02040503050406030204" pitchFamily="18" charset="0"/>
              <a:ea typeface="Cambria Math" panose="02040503050406030204" pitchFamily="18" charset="0"/>
            </a:endParaRPr>
          </a:p>
        </p:txBody>
      </p:sp>
      <p:pic>
        <p:nvPicPr>
          <p:cNvPr id="8" name="Imagen 7">
            <a:extLst>
              <a:ext uri="{FF2B5EF4-FFF2-40B4-BE49-F238E27FC236}">
                <a16:creationId xmlns:a16="http://schemas.microsoft.com/office/drawing/2014/main" id="{A32E467A-868B-412D-9799-0FB84E5A2CA2}"/>
              </a:ext>
            </a:extLst>
          </p:cNvPr>
          <p:cNvPicPr/>
          <p:nvPr/>
        </p:nvPicPr>
        <p:blipFill>
          <a:blip r:embed="rId3"/>
          <a:stretch>
            <a:fillRect/>
          </a:stretch>
        </p:blipFill>
        <p:spPr>
          <a:xfrm>
            <a:off x="9228002" y="1656030"/>
            <a:ext cx="2588260" cy="1799590"/>
          </a:xfrm>
          <a:prstGeom prst="rect">
            <a:avLst/>
          </a:prstGeom>
          <a:ln>
            <a:solidFill>
              <a:schemeClr val="tx1"/>
            </a:solidFill>
          </a:ln>
        </p:spPr>
      </p:pic>
      <p:pic>
        <p:nvPicPr>
          <p:cNvPr id="10" name="Imagen 9">
            <a:extLst>
              <a:ext uri="{FF2B5EF4-FFF2-40B4-BE49-F238E27FC236}">
                <a16:creationId xmlns:a16="http://schemas.microsoft.com/office/drawing/2014/main" id="{4B7318EE-BD90-4516-873F-075207ED0EDF}"/>
              </a:ext>
            </a:extLst>
          </p:cNvPr>
          <p:cNvPicPr/>
          <p:nvPr/>
        </p:nvPicPr>
        <p:blipFill rotWithShape="1">
          <a:blip r:embed="rId4"/>
          <a:srcRect t="740" b="-1"/>
          <a:stretch/>
        </p:blipFill>
        <p:spPr bwMode="auto">
          <a:xfrm>
            <a:off x="5677263" y="3583260"/>
            <a:ext cx="3251200" cy="2518410"/>
          </a:xfrm>
          <a:prstGeom prst="rect">
            <a:avLst/>
          </a:prstGeom>
          <a:ln>
            <a:solidFill>
              <a:schemeClr val="tx1"/>
            </a:solid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A2FB095D-44CC-47CE-9038-9E328828D593}"/>
              </a:ext>
            </a:extLst>
          </p:cNvPr>
          <p:cNvSpPr txBox="1"/>
          <p:nvPr/>
        </p:nvSpPr>
        <p:spPr>
          <a:xfrm>
            <a:off x="6241634" y="2344539"/>
            <a:ext cx="2165978" cy="369332"/>
          </a:xfrm>
          <a:prstGeom prst="rect">
            <a:avLst/>
          </a:prstGeom>
          <a:noFill/>
        </p:spPr>
        <p:txBody>
          <a:bodyPr wrap="none" rtlCol="0">
            <a:spAutoFit/>
          </a:bodyPr>
          <a:lstStyle/>
          <a:p>
            <a:r>
              <a:rPr lang="es-ES" i="1" dirty="0">
                <a:latin typeface="Cambria Math" panose="02040503050406030204" pitchFamily="18" charset="0"/>
                <a:ea typeface="Cambria Math" panose="02040503050406030204" pitchFamily="18" charset="0"/>
              </a:rPr>
              <a:t>Asignación de pesos</a:t>
            </a:r>
            <a:endParaRPr lang="es-EC" i="1" dirty="0">
              <a:latin typeface="Cambria Math" panose="02040503050406030204" pitchFamily="18" charset="0"/>
              <a:ea typeface="Cambria Math" panose="02040503050406030204" pitchFamily="18" charset="0"/>
            </a:endParaRPr>
          </a:p>
        </p:txBody>
      </p:sp>
      <p:sp>
        <p:nvSpPr>
          <p:cNvPr id="12" name="CuadroTexto 11">
            <a:extLst>
              <a:ext uri="{FF2B5EF4-FFF2-40B4-BE49-F238E27FC236}">
                <a16:creationId xmlns:a16="http://schemas.microsoft.com/office/drawing/2014/main" id="{80278474-6A12-4ABE-B7C2-5A66CB0C6759}"/>
              </a:ext>
            </a:extLst>
          </p:cNvPr>
          <p:cNvSpPr txBox="1"/>
          <p:nvPr/>
        </p:nvSpPr>
        <p:spPr>
          <a:xfrm>
            <a:off x="9647652" y="4542339"/>
            <a:ext cx="1589538" cy="646331"/>
          </a:xfrm>
          <a:prstGeom prst="rect">
            <a:avLst/>
          </a:prstGeom>
          <a:noFill/>
        </p:spPr>
        <p:txBody>
          <a:bodyPr wrap="none" rtlCol="0">
            <a:spAutoFit/>
          </a:bodyPr>
          <a:lstStyle/>
          <a:p>
            <a:pPr algn="ctr"/>
            <a:r>
              <a:rPr lang="es-ES" b="1" i="1" dirty="0">
                <a:latin typeface="Cambria Math" panose="02040503050406030204" pitchFamily="18" charset="0"/>
                <a:ea typeface="Cambria Math" panose="02040503050406030204" pitchFamily="18" charset="0"/>
              </a:rPr>
              <a:t>Histograma</a:t>
            </a:r>
            <a:r>
              <a:rPr lang="es-ES" i="1" dirty="0">
                <a:latin typeface="Cambria Math" panose="02040503050406030204" pitchFamily="18" charset="0"/>
                <a:ea typeface="Cambria Math" panose="02040503050406030204" pitchFamily="18" charset="0"/>
              </a:rPr>
              <a:t> </a:t>
            </a:r>
          </a:p>
          <a:p>
            <a:pPr algn="ctr"/>
            <a:r>
              <a:rPr lang="es-ES" i="1" dirty="0">
                <a:latin typeface="Cambria Math" panose="02040503050406030204" pitchFamily="18" charset="0"/>
                <a:ea typeface="Cambria Math" panose="02040503050406030204" pitchFamily="18" charset="0"/>
              </a:rPr>
              <a:t># Pixel x Valor</a:t>
            </a:r>
            <a:endParaRPr lang="es-EC" i="1" dirty="0">
              <a:latin typeface="Cambria Math" panose="02040503050406030204" pitchFamily="18" charset="0"/>
              <a:ea typeface="Cambria Math" panose="02040503050406030204" pitchFamily="18" charset="0"/>
            </a:endParaRPr>
          </a:p>
        </p:txBody>
      </p:sp>
      <p:sp>
        <p:nvSpPr>
          <p:cNvPr id="13" name="Elipse 12">
            <a:extLst>
              <a:ext uri="{FF2B5EF4-FFF2-40B4-BE49-F238E27FC236}">
                <a16:creationId xmlns:a16="http://schemas.microsoft.com/office/drawing/2014/main" id="{40D6F5D5-345D-42FA-A88A-3F8C55F34751}"/>
              </a:ext>
            </a:extLst>
          </p:cNvPr>
          <p:cNvSpPr/>
          <p:nvPr/>
        </p:nvSpPr>
        <p:spPr>
          <a:xfrm>
            <a:off x="10317207" y="712561"/>
            <a:ext cx="409849" cy="40011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2</a:t>
            </a:r>
            <a:endParaRPr lang="es-EC"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0439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92584D-E41E-4D75-AA44-008A195C9867}"/>
              </a:ext>
            </a:extLst>
          </p:cNvPr>
          <p:cNvPicPr>
            <a:picLocks noChangeAspect="1"/>
          </p:cNvPicPr>
          <p:nvPr/>
        </p:nvPicPr>
        <p:blipFill>
          <a:blip r:embed="rId2"/>
          <a:stretch>
            <a:fillRect/>
          </a:stretch>
        </p:blipFill>
        <p:spPr>
          <a:xfrm>
            <a:off x="237067" y="675620"/>
            <a:ext cx="5486400" cy="5456228"/>
          </a:xfrm>
          <a:prstGeom prst="rect">
            <a:avLst/>
          </a:prstGeom>
        </p:spPr>
      </p:pic>
      <p:sp>
        <p:nvSpPr>
          <p:cNvPr id="3" name="CuadroTexto 2">
            <a:extLst>
              <a:ext uri="{FF2B5EF4-FFF2-40B4-BE49-F238E27FC236}">
                <a16:creationId xmlns:a16="http://schemas.microsoft.com/office/drawing/2014/main" id="{ECC5B8FF-5EB7-4689-B48C-D29FAABB42B2}"/>
              </a:ext>
            </a:extLst>
          </p:cNvPr>
          <p:cNvSpPr txBox="1"/>
          <p:nvPr/>
        </p:nvSpPr>
        <p:spPr>
          <a:xfrm>
            <a:off x="304800" y="152400"/>
            <a:ext cx="5744714"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IV</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sp>
        <p:nvSpPr>
          <p:cNvPr id="4" name="CuadroTexto 3">
            <a:extLst>
              <a:ext uri="{FF2B5EF4-FFF2-40B4-BE49-F238E27FC236}">
                <a16:creationId xmlns:a16="http://schemas.microsoft.com/office/drawing/2014/main" id="{CE129272-2105-4102-A89B-4B26CFCE5C49}"/>
              </a:ext>
            </a:extLst>
          </p:cNvPr>
          <p:cNvSpPr txBox="1"/>
          <p:nvPr/>
        </p:nvSpPr>
        <p:spPr>
          <a:xfrm>
            <a:off x="5918201" y="675620"/>
            <a:ext cx="5968999" cy="830997"/>
          </a:xfrm>
          <a:prstGeom prst="rect">
            <a:avLst/>
          </a:prstGeom>
          <a:noFill/>
        </p:spPr>
        <p:txBody>
          <a:bodyPr wrap="square" rtlCol="0">
            <a:spAutoFit/>
          </a:bodyPr>
          <a:lstStyle/>
          <a:p>
            <a:pPr algn="ctr"/>
            <a:r>
              <a:rPr lang="es-ES" sz="2400" b="1" dirty="0">
                <a:latin typeface="Cambria Math" panose="02040503050406030204" pitchFamily="18" charset="0"/>
                <a:ea typeface="Cambria Math" panose="02040503050406030204" pitchFamily="18" charset="0"/>
              </a:rPr>
              <a:t>Tercer Escenario</a:t>
            </a:r>
          </a:p>
          <a:p>
            <a:pPr algn="ctr"/>
            <a:r>
              <a:rPr lang="es-ES" sz="2400" i="1" dirty="0">
                <a:latin typeface="Cambria Math" panose="02040503050406030204" pitchFamily="18" charset="0"/>
                <a:ea typeface="Cambria Math" panose="02040503050406030204" pitchFamily="18" charset="0"/>
              </a:rPr>
              <a:t>Movilidad – Energía - Conectividad</a:t>
            </a:r>
            <a:endParaRPr lang="es-EC" sz="2400" i="1" dirty="0">
              <a:latin typeface="Cambria Math" panose="02040503050406030204" pitchFamily="18" charset="0"/>
              <a:ea typeface="Cambria Math" panose="02040503050406030204" pitchFamily="18" charset="0"/>
            </a:endParaRPr>
          </a:p>
        </p:txBody>
      </p:sp>
      <p:pic>
        <p:nvPicPr>
          <p:cNvPr id="5" name="Imagen 4">
            <a:extLst>
              <a:ext uri="{FF2B5EF4-FFF2-40B4-BE49-F238E27FC236}">
                <a16:creationId xmlns:a16="http://schemas.microsoft.com/office/drawing/2014/main" id="{856924FF-B1CB-4EF7-874B-58E5CBB5C27B}"/>
              </a:ext>
            </a:extLst>
          </p:cNvPr>
          <p:cNvPicPr/>
          <p:nvPr/>
        </p:nvPicPr>
        <p:blipFill>
          <a:blip r:embed="rId3"/>
          <a:stretch>
            <a:fillRect/>
          </a:stretch>
        </p:blipFill>
        <p:spPr>
          <a:xfrm>
            <a:off x="9310098" y="1629410"/>
            <a:ext cx="2437130" cy="1799590"/>
          </a:xfrm>
          <a:prstGeom prst="rect">
            <a:avLst/>
          </a:prstGeom>
          <a:ln>
            <a:solidFill>
              <a:schemeClr val="tx1"/>
            </a:solidFill>
          </a:ln>
        </p:spPr>
      </p:pic>
      <p:pic>
        <p:nvPicPr>
          <p:cNvPr id="6" name="Imagen 5">
            <a:extLst>
              <a:ext uri="{FF2B5EF4-FFF2-40B4-BE49-F238E27FC236}">
                <a16:creationId xmlns:a16="http://schemas.microsoft.com/office/drawing/2014/main" id="{DDE519FE-1854-4E8C-BD7E-720D243CDF4B}"/>
              </a:ext>
            </a:extLst>
          </p:cNvPr>
          <p:cNvPicPr/>
          <p:nvPr/>
        </p:nvPicPr>
        <p:blipFill>
          <a:blip r:embed="rId4"/>
          <a:stretch>
            <a:fillRect/>
          </a:stretch>
        </p:blipFill>
        <p:spPr>
          <a:xfrm>
            <a:off x="5699881" y="3539535"/>
            <a:ext cx="3251200" cy="2519045"/>
          </a:xfrm>
          <a:prstGeom prst="rect">
            <a:avLst/>
          </a:prstGeom>
          <a:ln>
            <a:solidFill>
              <a:schemeClr val="tx1"/>
            </a:solidFill>
          </a:ln>
        </p:spPr>
      </p:pic>
      <p:sp>
        <p:nvSpPr>
          <p:cNvPr id="7" name="CuadroTexto 6">
            <a:extLst>
              <a:ext uri="{FF2B5EF4-FFF2-40B4-BE49-F238E27FC236}">
                <a16:creationId xmlns:a16="http://schemas.microsoft.com/office/drawing/2014/main" id="{83AD6410-5F62-430D-8A2F-E5175925D72F}"/>
              </a:ext>
            </a:extLst>
          </p:cNvPr>
          <p:cNvSpPr txBox="1"/>
          <p:nvPr/>
        </p:nvSpPr>
        <p:spPr>
          <a:xfrm>
            <a:off x="6241634" y="2344539"/>
            <a:ext cx="2165978" cy="369332"/>
          </a:xfrm>
          <a:prstGeom prst="rect">
            <a:avLst/>
          </a:prstGeom>
          <a:noFill/>
        </p:spPr>
        <p:txBody>
          <a:bodyPr wrap="none" rtlCol="0">
            <a:spAutoFit/>
          </a:bodyPr>
          <a:lstStyle/>
          <a:p>
            <a:r>
              <a:rPr lang="es-ES" i="1" dirty="0">
                <a:latin typeface="Cambria Math" panose="02040503050406030204" pitchFamily="18" charset="0"/>
                <a:ea typeface="Cambria Math" panose="02040503050406030204" pitchFamily="18" charset="0"/>
              </a:rPr>
              <a:t>Asignación de pesos</a:t>
            </a:r>
            <a:endParaRPr lang="es-EC" i="1" dirty="0">
              <a:latin typeface="Cambria Math" panose="02040503050406030204" pitchFamily="18" charset="0"/>
              <a:ea typeface="Cambria Math" panose="02040503050406030204" pitchFamily="18" charset="0"/>
            </a:endParaRPr>
          </a:p>
        </p:txBody>
      </p:sp>
      <p:sp>
        <p:nvSpPr>
          <p:cNvPr id="8" name="CuadroTexto 7">
            <a:extLst>
              <a:ext uri="{FF2B5EF4-FFF2-40B4-BE49-F238E27FC236}">
                <a16:creationId xmlns:a16="http://schemas.microsoft.com/office/drawing/2014/main" id="{7DFF2BE3-1BA2-4ADA-A806-394B431B06A9}"/>
              </a:ext>
            </a:extLst>
          </p:cNvPr>
          <p:cNvSpPr txBox="1"/>
          <p:nvPr/>
        </p:nvSpPr>
        <p:spPr>
          <a:xfrm>
            <a:off x="9647652" y="4542339"/>
            <a:ext cx="1589538" cy="646331"/>
          </a:xfrm>
          <a:prstGeom prst="rect">
            <a:avLst/>
          </a:prstGeom>
          <a:noFill/>
        </p:spPr>
        <p:txBody>
          <a:bodyPr wrap="none" rtlCol="0">
            <a:spAutoFit/>
          </a:bodyPr>
          <a:lstStyle/>
          <a:p>
            <a:pPr algn="ctr"/>
            <a:r>
              <a:rPr lang="es-ES" b="1" i="1" dirty="0">
                <a:latin typeface="Cambria Math" panose="02040503050406030204" pitchFamily="18" charset="0"/>
                <a:ea typeface="Cambria Math" panose="02040503050406030204" pitchFamily="18" charset="0"/>
              </a:rPr>
              <a:t>Histograma</a:t>
            </a:r>
            <a:r>
              <a:rPr lang="es-ES" i="1" dirty="0">
                <a:latin typeface="Cambria Math" panose="02040503050406030204" pitchFamily="18" charset="0"/>
                <a:ea typeface="Cambria Math" panose="02040503050406030204" pitchFamily="18" charset="0"/>
              </a:rPr>
              <a:t> </a:t>
            </a:r>
          </a:p>
          <a:p>
            <a:pPr algn="ctr"/>
            <a:r>
              <a:rPr lang="es-ES" i="1" dirty="0">
                <a:latin typeface="Cambria Math" panose="02040503050406030204" pitchFamily="18" charset="0"/>
                <a:ea typeface="Cambria Math" panose="02040503050406030204" pitchFamily="18" charset="0"/>
              </a:rPr>
              <a:t># Pixel x Valor</a:t>
            </a:r>
            <a:endParaRPr lang="es-EC" i="1" dirty="0">
              <a:latin typeface="Cambria Math" panose="02040503050406030204" pitchFamily="18" charset="0"/>
              <a:ea typeface="Cambria Math" panose="02040503050406030204" pitchFamily="18" charset="0"/>
            </a:endParaRPr>
          </a:p>
        </p:txBody>
      </p:sp>
      <p:sp>
        <p:nvSpPr>
          <p:cNvPr id="9" name="Elipse 8">
            <a:extLst>
              <a:ext uri="{FF2B5EF4-FFF2-40B4-BE49-F238E27FC236}">
                <a16:creationId xmlns:a16="http://schemas.microsoft.com/office/drawing/2014/main" id="{65277D2B-FCEF-4B5A-82A0-777F6FA7580E}"/>
              </a:ext>
            </a:extLst>
          </p:cNvPr>
          <p:cNvSpPr/>
          <p:nvPr/>
        </p:nvSpPr>
        <p:spPr>
          <a:xfrm>
            <a:off x="10237496" y="691008"/>
            <a:ext cx="409849" cy="400110"/>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mbria" panose="02040503050406030204" pitchFamily="18" charset="0"/>
                <a:ea typeface="Cambria" panose="02040503050406030204" pitchFamily="18" charset="0"/>
              </a:rPr>
              <a:t>3</a:t>
            </a:r>
            <a:endParaRPr lang="es-EC"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81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EADFCDAB-0EE4-4E63-B823-4DE4B200A60C}"/>
              </a:ext>
            </a:extLst>
          </p:cNvPr>
          <p:cNvGraphicFramePr/>
          <p:nvPr>
            <p:extLst>
              <p:ext uri="{D42A27DB-BD31-4B8C-83A1-F6EECF244321}">
                <p14:modId xmlns:p14="http://schemas.microsoft.com/office/powerpoint/2010/main" val="2134428444"/>
              </p:ext>
            </p:extLst>
          </p:nvPr>
        </p:nvGraphicFramePr>
        <p:xfrm>
          <a:off x="7402286" y="2499477"/>
          <a:ext cx="4337367" cy="2497455"/>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8F3A6D3D-A511-41AE-AF1C-3F73BCF4C526}"/>
              </a:ext>
            </a:extLst>
          </p:cNvPr>
          <p:cNvSpPr txBox="1"/>
          <p:nvPr/>
        </p:nvSpPr>
        <p:spPr>
          <a:xfrm>
            <a:off x="304800" y="152400"/>
            <a:ext cx="5744714"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IV</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RESULTADOS</a:t>
            </a:r>
            <a:endParaRPr lang="es-EC" sz="2800" dirty="0">
              <a:latin typeface="Copperplate Gothic Bold" panose="020E0705020206020404" pitchFamily="34" charset="0"/>
            </a:endParaRPr>
          </a:p>
        </p:txBody>
      </p:sp>
      <p:sp>
        <p:nvSpPr>
          <p:cNvPr id="7" name="CuadroTexto 6">
            <a:extLst>
              <a:ext uri="{FF2B5EF4-FFF2-40B4-BE49-F238E27FC236}">
                <a16:creationId xmlns:a16="http://schemas.microsoft.com/office/drawing/2014/main" id="{69674792-4B31-4821-B163-0CA4582E5DD7}"/>
              </a:ext>
            </a:extLst>
          </p:cNvPr>
          <p:cNvSpPr txBox="1"/>
          <p:nvPr/>
        </p:nvSpPr>
        <p:spPr>
          <a:xfrm>
            <a:off x="4412270" y="853112"/>
            <a:ext cx="3367460" cy="461665"/>
          </a:xfrm>
          <a:prstGeom prst="rect">
            <a:avLst/>
          </a:prstGeom>
          <a:noFill/>
        </p:spPr>
        <p:txBody>
          <a:bodyPr wrap="none" rtlCol="0">
            <a:spAutoFit/>
          </a:bodyPr>
          <a:lstStyle/>
          <a:p>
            <a:r>
              <a:rPr lang="es-ES" sz="2400" b="1" dirty="0">
                <a:latin typeface="Cambria Math" panose="02040503050406030204" pitchFamily="18" charset="0"/>
                <a:ea typeface="Cambria Math" panose="02040503050406030204" pitchFamily="18" charset="0"/>
              </a:rPr>
              <a:t>Discusión de Resultados</a:t>
            </a:r>
            <a:endParaRPr lang="es-EC" sz="2400" b="1" dirty="0">
              <a:latin typeface="Cambria Math" panose="02040503050406030204" pitchFamily="18" charset="0"/>
              <a:ea typeface="Cambria Math" panose="02040503050406030204" pitchFamily="18" charset="0"/>
            </a:endParaRPr>
          </a:p>
        </p:txBody>
      </p:sp>
      <p:sp>
        <p:nvSpPr>
          <p:cNvPr id="8" name="Rectángulo 7">
            <a:extLst>
              <a:ext uri="{FF2B5EF4-FFF2-40B4-BE49-F238E27FC236}">
                <a16:creationId xmlns:a16="http://schemas.microsoft.com/office/drawing/2014/main" id="{8BDF690D-51BE-4450-99CD-7E1587639C4C}"/>
              </a:ext>
            </a:extLst>
          </p:cNvPr>
          <p:cNvSpPr/>
          <p:nvPr/>
        </p:nvSpPr>
        <p:spPr>
          <a:xfrm>
            <a:off x="587829" y="1617079"/>
            <a:ext cx="6096000" cy="1077218"/>
          </a:xfrm>
          <a:prstGeom prst="rect">
            <a:avLst/>
          </a:prstGeom>
        </p:spPr>
        <p:txBody>
          <a:bodyPr>
            <a:spAutoFit/>
          </a:bodyPr>
          <a:lstStyle/>
          <a:p>
            <a:pPr marL="285750" indent="-285750" algn="just">
              <a:spcAft>
                <a:spcPts val="800"/>
              </a:spcAft>
              <a:buFont typeface="Wingdings" panose="05000000000000000000" pitchFamily="2" charset="2"/>
              <a:buChar char="ü"/>
            </a:pPr>
            <a:r>
              <a:rPr lang="es-EC" sz="1600" dirty="0">
                <a:latin typeface="Cambria Math" panose="02040503050406030204" pitchFamily="18" charset="0"/>
                <a:ea typeface="Cambria Math" panose="02040503050406030204" pitchFamily="18" charset="0"/>
                <a:cs typeface="Times New Roman (Cuerpo en alfa"/>
              </a:rPr>
              <a:t>Se determinó las zonas de aceptabilidad de expansión urbana en el cantón Latacunga, mostrando tres escenarios distintos pero interdependientes, de acuerdo con las necesidades que podrían suscitarse durante la evolución de la población en el territorio.</a:t>
            </a:r>
            <a:endParaRPr lang="es-EC" dirty="0">
              <a:effectLst/>
              <a:latin typeface="Cambria Math" panose="02040503050406030204" pitchFamily="18" charset="0"/>
              <a:ea typeface="Cambria Math" panose="02040503050406030204" pitchFamily="18" charset="0"/>
              <a:cs typeface="Times New Roman (Cuerpo en alfa"/>
            </a:endParaRPr>
          </a:p>
        </p:txBody>
      </p:sp>
      <p:sp>
        <p:nvSpPr>
          <p:cNvPr id="9" name="Rectángulo 8">
            <a:extLst>
              <a:ext uri="{FF2B5EF4-FFF2-40B4-BE49-F238E27FC236}">
                <a16:creationId xmlns:a16="http://schemas.microsoft.com/office/drawing/2014/main" id="{2BA4BCA1-94DE-4826-9C01-2F833552E31C}"/>
              </a:ext>
            </a:extLst>
          </p:cNvPr>
          <p:cNvSpPr/>
          <p:nvPr/>
        </p:nvSpPr>
        <p:spPr>
          <a:xfrm>
            <a:off x="587829" y="3086486"/>
            <a:ext cx="6096000" cy="1323439"/>
          </a:xfrm>
          <a:prstGeom prst="rect">
            <a:avLst/>
          </a:prstGeom>
        </p:spPr>
        <p:txBody>
          <a:bodyPr>
            <a:spAutoFit/>
          </a:bodyPr>
          <a:lstStyle/>
          <a:p>
            <a:pPr marL="285750" indent="-285750" algn="just">
              <a:spcAft>
                <a:spcPts val="800"/>
              </a:spcAft>
              <a:buFont typeface="Wingdings" panose="05000000000000000000" pitchFamily="2" charset="2"/>
              <a:buChar char="ü"/>
            </a:pPr>
            <a:r>
              <a:rPr lang="es-EC" sz="1600" dirty="0">
                <a:latin typeface="Cambria Math" panose="02040503050406030204" pitchFamily="18" charset="0"/>
                <a:ea typeface="Cambria Math" panose="02040503050406030204" pitchFamily="18" charset="0"/>
                <a:cs typeface="Times New Roman (Cuerpo en alfa"/>
              </a:rPr>
              <a:t>Se muestra la aceptabilidad de un territorio para la expansión urbana de acuerdo con una graduación de colores entre verde, amarillo, naranja y rojo; siendo el primero el que muestra una alta aceptabilidad y el ultimo una baja aceptabilidad de expansión.  </a:t>
            </a:r>
            <a:endParaRPr lang="es-EC" dirty="0">
              <a:effectLst/>
              <a:latin typeface="Cambria Math" panose="02040503050406030204" pitchFamily="18" charset="0"/>
              <a:ea typeface="Cambria Math" panose="02040503050406030204" pitchFamily="18" charset="0"/>
              <a:cs typeface="Times New Roman (Cuerpo en alfa"/>
            </a:endParaRPr>
          </a:p>
        </p:txBody>
      </p:sp>
      <p:sp>
        <p:nvSpPr>
          <p:cNvPr id="10" name="Rectángulo 9">
            <a:extLst>
              <a:ext uri="{FF2B5EF4-FFF2-40B4-BE49-F238E27FC236}">
                <a16:creationId xmlns:a16="http://schemas.microsoft.com/office/drawing/2014/main" id="{58F0F9ED-08A2-4247-A4AD-A4203F81846E}"/>
              </a:ext>
            </a:extLst>
          </p:cNvPr>
          <p:cNvSpPr/>
          <p:nvPr/>
        </p:nvSpPr>
        <p:spPr>
          <a:xfrm>
            <a:off x="587829" y="4802114"/>
            <a:ext cx="6096000" cy="584775"/>
          </a:xfrm>
          <a:prstGeom prst="rect">
            <a:avLst/>
          </a:prstGeom>
        </p:spPr>
        <p:txBody>
          <a:bodyPr>
            <a:spAutoFit/>
          </a:bodyPr>
          <a:lstStyle/>
          <a:p>
            <a:pPr marL="285750" indent="-285750" algn="just">
              <a:buFont typeface="Wingdings" panose="05000000000000000000" pitchFamily="2" charset="2"/>
              <a:buChar char="ü"/>
            </a:pPr>
            <a:r>
              <a:rPr lang="es-ES_tradnl" sz="1600" dirty="0">
                <a:latin typeface="Cambria Math" panose="02040503050406030204" pitchFamily="18" charset="0"/>
                <a:ea typeface="Cambria Math" panose="02040503050406030204" pitchFamily="18" charset="0"/>
              </a:rPr>
              <a:t>La dispersión de los pixeles con características ideales para la expansión urbana es menor en el primer escenario</a:t>
            </a:r>
            <a:endParaRPr lang="es-EC"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99052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0EDB96-33CA-487C-88F5-AB98A6475990}"/>
              </a:ext>
            </a:extLst>
          </p:cNvPr>
          <p:cNvSpPr txBox="1"/>
          <p:nvPr/>
        </p:nvSpPr>
        <p:spPr>
          <a:xfrm>
            <a:off x="0" y="728132"/>
            <a:ext cx="12192000" cy="4647426"/>
          </a:xfrm>
          <a:prstGeom prst="rect">
            <a:avLst/>
          </a:prstGeom>
          <a:noFill/>
        </p:spPr>
        <p:txBody>
          <a:bodyPr wrap="square" rtlCol="0">
            <a:spAutoFit/>
          </a:bodyPr>
          <a:lstStyle/>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4000" u="sng" dirty="0">
              <a:effectLst>
                <a:outerShdw blurRad="38100" dist="38100" dir="2700000" algn="tl">
                  <a:srgbClr val="000000">
                    <a:alpha val="43137"/>
                  </a:srgbClr>
                </a:outerShdw>
              </a:effectLst>
              <a:latin typeface="Copperplate Gothic Bold" panose="020E0705020206020404" pitchFamily="34" charset="0"/>
            </a:endParaRPr>
          </a:p>
          <a:p>
            <a:pPr algn="ctr"/>
            <a:r>
              <a:rPr lang="es-ES" sz="4000" u="sng" dirty="0">
                <a:effectLst>
                  <a:outerShdw blurRad="38100" dist="38100" dir="2700000" algn="tl">
                    <a:srgbClr val="000000">
                      <a:alpha val="43137"/>
                    </a:srgbClr>
                  </a:outerShdw>
                </a:effectLst>
                <a:latin typeface="Copperplate Gothic Bold" panose="020E0705020206020404" pitchFamily="34" charset="0"/>
              </a:rPr>
              <a:t>CAPÍTULO V</a:t>
            </a:r>
            <a:r>
              <a:rPr lang="es-ES" sz="4000" dirty="0">
                <a:effectLst>
                  <a:outerShdw blurRad="38100" dist="38100" dir="2700000" algn="tl">
                    <a:srgbClr val="000000">
                      <a:alpha val="43137"/>
                    </a:srgbClr>
                  </a:outerShdw>
                </a:effectLst>
                <a:latin typeface="Copperplate Gothic Bold" panose="020E0705020206020404" pitchFamily="34" charset="0"/>
              </a:rPr>
              <a:t> :</a:t>
            </a:r>
          </a:p>
          <a:p>
            <a:pPr algn="ctr"/>
            <a:r>
              <a:rPr lang="es-ES" sz="4000" dirty="0">
                <a:effectLst>
                  <a:outerShdw blurRad="38100" dist="38100" dir="2700000" algn="tl">
                    <a:srgbClr val="000000">
                      <a:alpha val="43137"/>
                    </a:srgbClr>
                  </a:outerShdw>
                </a:effectLst>
                <a:latin typeface="Copperplate Gothic Bold" panose="020E0705020206020404" pitchFamily="34" charset="0"/>
              </a:rPr>
              <a:t> </a:t>
            </a:r>
          </a:p>
          <a:p>
            <a:pPr marL="457200" indent="-457200" algn="ctr">
              <a:buFont typeface="Wingdings" panose="05000000000000000000" pitchFamily="2" charset="2"/>
              <a:buChar char="v"/>
            </a:pPr>
            <a:r>
              <a:rPr lang="es-ES" sz="2800" dirty="0">
                <a:latin typeface="Copperplate Gothic Bold" panose="020E0705020206020404" pitchFamily="34" charset="0"/>
              </a:rPr>
              <a:t>Conclusiones  </a:t>
            </a:r>
          </a:p>
          <a:p>
            <a:pPr marL="457200" indent="-457200" algn="ctr">
              <a:buFont typeface="Wingdings" panose="05000000000000000000" pitchFamily="2" charset="2"/>
              <a:buChar char="v"/>
            </a:pPr>
            <a:r>
              <a:rPr lang="es-ES" sz="2800" dirty="0">
                <a:latin typeface="Copperplate Gothic Bold" panose="020E0705020206020404" pitchFamily="34" charset="0"/>
              </a:rPr>
              <a:t>Recomendaciones</a:t>
            </a:r>
            <a:endParaRPr lang="es-EC" sz="2800" dirty="0">
              <a:latin typeface="Copperplate Gothic Bold" panose="020E0705020206020404" pitchFamily="34" charset="0"/>
            </a:endParaRPr>
          </a:p>
        </p:txBody>
      </p:sp>
    </p:spTree>
    <p:extLst>
      <p:ext uri="{BB962C8B-B14F-4D97-AF65-F5344CB8AC3E}">
        <p14:creationId xmlns:p14="http://schemas.microsoft.com/office/powerpoint/2010/main" val="19395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24B9CFB4-F6AD-4D81-B343-736361CB9BF5}"/>
              </a:ext>
            </a:extLst>
          </p:cNvPr>
          <p:cNvGraphicFramePr/>
          <p:nvPr>
            <p:extLst>
              <p:ext uri="{D42A27DB-BD31-4B8C-83A1-F6EECF244321}">
                <p14:modId xmlns:p14="http://schemas.microsoft.com/office/powerpoint/2010/main" val="740936977"/>
              </p:ext>
            </p:extLst>
          </p:nvPr>
        </p:nvGraphicFramePr>
        <p:xfrm>
          <a:off x="-483197" y="100673"/>
          <a:ext cx="10255847" cy="3566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6A7F439D-30CF-48A4-BC0C-4EB3183F1F7F}"/>
              </a:ext>
            </a:extLst>
          </p:cNvPr>
          <p:cNvSpPr/>
          <p:nvPr/>
        </p:nvSpPr>
        <p:spPr>
          <a:xfrm>
            <a:off x="3867149" y="961400"/>
            <a:ext cx="7993417" cy="2893100"/>
          </a:xfrm>
          <a:prstGeom prst="rect">
            <a:avLst/>
          </a:prstGeom>
        </p:spPr>
        <p:txBody>
          <a:bodyPr wrap="square">
            <a:spAutoFit/>
          </a:bodyPr>
          <a:lstStyle/>
          <a:p>
            <a:pPr marL="285750" indent="-285750" algn="just">
              <a:buFont typeface="Wingdings" panose="05000000000000000000" pitchFamily="2" charset="2"/>
              <a:buChar char="ü"/>
            </a:pPr>
            <a:r>
              <a:rPr lang="es-ES" sz="1400" dirty="0">
                <a:latin typeface="Cambria Math" panose="02040503050406030204" pitchFamily="18" charset="0"/>
                <a:ea typeface="Cambria Math" panose="02040503050406030204" pitchFamily="18" charset="0"/>
              </a:rPr>
              <a:t>Las plataformas de interacción colaborativa para la generación de información libre y editable permiten trabajar sobre modelos georreferenciados para el análisis constante de la población y su evolución en el territorio, constituyendo una alternativa eficaz y económica.</a:t>
            </a:r>
          </a:p>
          <a:p>
            <a:pPr marL="285750" indent="-285750" algn="just">
              <a:buFont typeface="Wingdings" panose="05000000000000000000" pitchFamily="2" charset="2"/>
              <a:buChar char="ü"/>
            </a:pPr>
            <a:endParaRPr lang="es-ES" sz="14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ü"/>
            </a:pPr>
            <a:r>
              <a:rPr lang="es-ES" sz="1400" dirty="0">
                <a:latin typeface="Cambria Math" panose="02040503050406030204" pitchFamily="18" charset="0"/>
                <a:ea typeface="Cambria Math" panose="02040503050406030204" pitchFamily="18" charset="0"/>
              </a:rPr>
              <a:t>El software libre ILWIS permite realizar una adecuada integración de los componentes territoriales con diversas alternativas, cuyos valores son estandarizados de acuerdo con las decisiones requeridas previo al análisis espacial multicriterio.</a:t>
            </a:r>
          </a:p>
          <a:p>
            <a:pPr marL="285750" indent="-285750" algn="just">
              <a:buFont typeface="Wingdings" panose="05000000000000000000" pitchFamily="2" charset="2"/>
              <a:buChar char="ü"/>
            </a:pPr>
            <a:endParaRPr lang="es-ES" sz="14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ü"/>
            </a:pPr>
            <a:r>
              <a:rPr lang="es-ES" sz="1400" dirty="0">
                <a:latin typeface="Cambria Math" panose="02040503050406030204" pitchFamily="18" charset="0"/>
                <a:ea typeface="Cambria Math" panose="02040503050406030204" pitchFamily="18" charset="0"/>
              </a:rPr>
              <a:t>Tras el estudio realizado, es evidente que las parroquias San Juan de Pastocalle, Tanicuchi, Guaytacama y Belisario Quevedo son zonas de alta aceptabilidad, hacia las cuales puede y debería expandirse el núcleo urbano del cantón Latacunga, pues cuentan con los requerimientos necesarios para la expansión urbana.</a:t>
            </a:r>
          </a:p>
          <a:p>
            <a:pPr marL="285750" indent="-285750" algn="just">
              <a:buFont typeface="Wingdings" panose="05000000000000000000" pitchFamily="2" charset="2"/>
              <a:buChar char="ü"/>
            </a:pPr>
            <a:endParaRPr lang="es-ES" sz="1400" dirty="0"/>
          </a:p>
        </p:txBody>
      </p:sp>
      <p:sp>
        <p:nvSpPr>
          <p:cNvPr id="5" name="Rectángulo 4">
            <a:extLst>
              <a:ext uri="{FF2B5EF4-FFF2-40B4-BE49-F238E27FC236}">
                <a16:creationId xmlns:a16="http://schemas.microsoft.com/office/drawing/2014/main" id="{5D35B375-24A5-4C71-AB96-CE9326E528F0}"/>
              </a:ext>
            </a:extLst>
          </p:cNvPr>
          <p:cNvSpPr/>
          <p:nvPr/>
        </p:nvSpPr>
        <p:spPr>
          <a:xfrm>
            <a:off x="371475" y="4075331"/>
            <a:ext cx="8096250" cy="1600438"/>
          </a:xfrm>
          <a:prstGeom prst="rect">
            <a:avLst/>
          </a:prstGeom>
        </p:spPr>
        <p:txBody>
          <a:bodyPr wrap="square">
            <a:spAutoFit/>
          </a:bodyPr>
          <a:lstStyle/>
          <a:p>
            <a:pPr marL="285750" indent="-285750" algn="just">
              <a:buFont typeface="Wingdings" panose="05000000000000000000" pitchFamily="2" charset="2"/>
              <a:buChar char="ü"/>
            </a:pPr>
            <a:r>
              <a:rPr lang="es-ES" sz="1400" dirty="0">
                <a:latin typeface="Cambria Math" panose="02040503050406030204" pitchFamily="18" charset="0"/>
                <a:ea typeface="Cambria Math" panose="02040503050406030204" pitchFamily="18" charset="0"/>
              </a:rPr>
              <a:t>El riesgo volcánico es una variable de gran influencia para la expansión urbana en todos los escenarios presentados, siendo un factor preponderante en la evolución del territorio del cantón.</a:t>
            </a:r>
          </a:p>
          <a:p>
            <a:pPr algn="just"/>
            <a:endParaRPr lang="es-ES" sz="14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ü"/>
            </a:pPr>
            <a:r>
              <a:rPr lang="es-ES" sz="1400" dirty="0">
                <a:latin typeface="Cambria Math" panose="02040503050406030204" pitchFamily="18" charset="0"/>
                <a:ea typeface="Cambria Math" panose="02040503050406030204" pitchFamily="18" charset="0"/>
              </a:rPr>
              <a:t>La principal funcionalidad del cantón Latacunga es el comercio interno en plazas y mercados centrales, puesto que en la clasificación de variables fue la que presento mayor afluencia en todas las parroquias.</a:t>
            </a:r>
          </a:p>
          <a:p>
            <a:pPr algn="just"/>
            <a:endParaRPr lang="es-ES" sz="1400" dirty="0">
              <a:latin typeface="Cambria Math" panose="02040503050406030204" pitchFamily="18" charset="0"/>
              <a:ea typeface="Cambria Math" panose="02040503050406030204" pitchFamily="18" charset="0"/>
            </a:endParaRPr>
          </a:p>
        </p:txBody>
      </p:sp>
      <p:pic>
        <p:nvPicPr>
          <p:cNvPr id="7" name="Picture 2" descr="Ilustración de negocio de datos estadísticos | Vector Gratis">
            <a:extLst>
              <a:ext uri="{FF2B5EF4-FFF2-40B4-BE49-F238E27FC236}">
                <a16:creationId xmlns:a16="http://schemas.microsoft.com/office/drawing/2014/main" id="{D8A643C0-1C5B-4A64-A1C6-C7C432083E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472" r="3994" b="15476"/>
          <a:stretch/>
        </p:blipFill>
        <p:spPr bwMode="auto">
          <a:xfrm>
            <a:off x="8602463" y="3667125"/>
            <a:ext cx="3189487" cy="200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3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698252FC-C88F-4D58-98BD-D0781CE68071}"/>
              </a:ext>
            </a:extLst>
          </p:cNvPr>
          <p:cNvGraphicFramePr/>
          <p:nvPr>
            <p:extLst>
              <p:ext uri="{D42A27DB-BD31-4B8C-83A1-F6EECF244321}">
                <p14:modId xmlns:p14="http://schemas.microsoft.com/office/powerpoint/2010/main" val="686424327"/>
              </p:ext>
            </p:extLst>
          </p:nvPr>
        </p:nvGraphicFramePr>
        <p:xfrm>
          <a:off x="-92671" y="72097"/>
          <a:ext cx="11713171" cy="3907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a:extLst>
              <a:ext uri="{FF2B5EF4-FFF2-40B4-BE49-F238E27FC236}">
                <a16:creationId xmlns:a16="http://schemas.microsoft.com/office/drawing/2014/main" id="{C2153D4C-59BE-4A83-99A4-5CCEFC2A4400}"/>
              </a:ext>
            </a:extLst>
          </p:cNvPr>
          <p:cNvSpPr/>
          <p:nvPr/>
        </p:nvSpPr>
        <p:spPr>
          <a:xfrm>
            <a:off x="3752850" y="677972"/>
            <a:ext cx="8172450" cy="3539430"/>
          </a:xfrm>
          <a:prstGeom prst="rect">
            <a:avLst/>
          </a:prstGeom>
        </p:spPr>
        <p:txBody>
          <a:bodyPr wrap="square">
            <a:spAutoFit/>
          </a:bodyPr>
          <a:lstStyle/>
          <a:p>
            <a:pPr marL="285750" indent="-285750" algn="just">
              <a:buFont typeface="Wingdings" panose="05000000000000000000" pitchFamily="2" charset="2"/>
              <a:buChar char="Ø"/>
            </a:pPr>
            <a:r>
              <a:rPr lang="es-ES" sz="1600" dirty="0">
                <a:latin typeface="Cambria Math" panose="02040503050406030204" pitchFamily="18" charset="0"/>
                <a:ea typeface="Cambria Math" panose="02040503050406030204" pitchFamily="18" charset="0"/>
              </a:rPr>
              <a:t>Se recomienda ampliar la investigación utilizando un catastro actualizado del cantón Latacunga para generar un listado de predios disponibles para la expansión urbana dentro de los márgenes de aceptabilidad propuestos en esta investigación.</a:t>
            </a:r>
          </a:p>
          <a:p>
            <a:pPr marL="285750" indent="-285750" algn="just">
              <a:buFont typeface="Wingdings" panose="05000000000000000000" pitchFamily="2" charset="2"/>
              <a:buChar char="Ø"/>
            </a:pPr>
            <a:endParaRPr lang="es-ES" sz="16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Ø"/>
            </a:pPr>
            <a:r>
              <a:rPr lang="es-ES" sz="1600" dirty="0">
                <a:latin typeface="Cambria Math" panose="02040503050406030204" pitchFamily="18" charset="0"/>
                <a:ea typeface="Cambria Math" panose="02040503050406030204" pitchFamily="18" charset="0"/>
              </a:rPr>
              <a:t>Sería recomendable realizar este tipo de estudio a partir de la unidad mínima de DPA del territorio, ya que la efectividad de un análisis espacial macro sería mucho mayor a partir de las correcciones de errores micro.</a:t>
            </a:r>
          </a:p>
          <a:p>
            <a:pPr marL="285750" indent="-285750" algn="just">
              <a:buFont typeface="Wingdings" panose="05000000000000000000" pitchFamily="2" charset="2"/>
              <a:buChar char="Ø"/>
            </a:pPr>
            <a:endParaRPr lang="es-ES" sz="16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Ø"/>
            </a:pPr>
            <a:r>
              <a:rPr lang="es-ES" sz="1600" dirty="0">
                <a:latin typeface="Cambria Math" panose="02040503050406030204" pitchFamily="18" charset="0"/>
                <a:ea typeface="Cambria Math" panose="02040503050406030204" pitchFamily="18" charset="0"/>
              </a:rPr>
              <a:t>Para una adecuada generación de simulaciones de expansión urbana es necesario una actualización continua de los datos a través del tiempo, por lo que se recomienda mantener una plataforma abierta por parte del municipio para el registro de la información por parte de los pobladores. Dicha información debería mantener una continua validación en campo.</a:t>
            </a:r>
          </a:p>
          <a:p>
            <a:pPr marL="285750" indent="-285750" algn="just">
              <a:buFont typeface="Wingdings" panose="05000000000000000000" pitchFamily="2" charset="2"/>
              <a:buChar char="Ø"/>
            </a:pPr>
            <a:endParaRPr lang="es-ES" sz="1600" dirty="0">
              <a:latin typeface="Cambria Math" panose="02040503050406030204" pitchFamily="18" charset="0"/>
              <a:ea typeface="Cambria Math" panose="02040503050406030204" pitchFamily="18" charset="0"/>
            </a:endParaRPr>
          </a:p>
        </p:txBody>
      </p:sp>
      <p:sp>
        <p:nvSpPr>
          <p:cNvPr id="9" name="Rectángulo 8">
            <a:extLst>
              <a:ext uri="{FF2B5EF4-FFF2-40B4-BE49-F238E27FC236}">
                <a16:creationId xmlns:a16="http://schemas.microsoft.com/office/drawing/2014/main" id="{DF8DB29E-B9A5-4DDF-BC4B-6D3B115DA7E7}"/>
              </a:ext>
            </a:extLst>
          </p:cNvPr>
          <p:cNvSpPr/>
          <p:nvPr/>
        </p:nvSpPr>
        <p:spPr>
          <a:xfrm>
            <a:off x="333376" y="4217402"/>
            <a:ext cx="8105773" cy="1815882"/>
          </a:xfrm>
          <a:prstGeom prst="rect">
            <a:avLst/>
          </a:prstGeom>
        </p:spPr>
        <p:txBody>
          <a:bodyPr wrap="square">
            <a:spAutoFit/>
          </a:bodyPr>
          <a:lstStyle/>
          <a:p>
            <a:pPr marL="285750" indent="-285750" algn="just">
              <a:buFont typeface="Wingdings" panose="05000000000000000000" pitchFamily="2" charset="2"/>
              <a:buChar char="Ø"/>
            </a:pPr>
            <a:r>
              <a:rPr lang="es-ES" sz="1600" dirty="0">
                <a:latin typeface="Cambria Math" panose="02040503050406030204" pitchFamily="18" charset="0"/>
                <a:ea typeface="Cambria Math" panose="02040503050406030204" pitchFamily="18" charset="0"/>
              </a:rPr>
              <a:t>Dentro del componente económico sería recomendable realizar un estudio más detallado en las variables que relacionan el territorio y su desarrollo productivo.</a:t>
            </a:r>
          </a:p>
          <a:p>
            <a:pPr marL="285750" indent="-285750" algn="just">
              <a:buFont typeface="Wingdings" panose="05000000000000000000" pitchFamily="2" charset="2"/>
              <a:buChar char="Ø"/>
            </a:pPr>
            <a:endParaRPr lang="es-ES" sz="1600"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Ø"/>
            </a:pPr>
            <a:r>
              <a:rPr lang="es-ES" sz="1600" dirty="0">
                <a:latin typeface="Cambria Math" panose="02040503050406030204" pitchFamily="18" charset="0"/>
                <a:ea typeface="Cambria Math" panose="02040503050406030204" pitchFamily="18" charset="0"/>
              </a:rPr>
              <a:t>De igual manera en el componente político institucional se recomienda utilizar los criterios legislativos que las instituciones ejercen sobre el territorio y que en el software pueden ser interpretados a través de la generación de múltiples alterativas en el análisis espacial.</a:t>
            </a:r>
            <a:endParaRPr lang="es-EC" sz="1600" dirty="0">
              <a:latin typeface="Cambria Math" panose="02040503050406030204" pitchFamily="18" charset="0"/>
              <a:ea typeface="Cambria Math" panose="02040503050406030204" pitchFamily="18" charset="0"/>
            </a:endParaRPr>
          </a:p>
        </p:txBody>
      </p:sp>
      <p:pic>
        <p:nvPicPr>
          <p:cNvPr id="8" name="Imagen 7">
            <a:extLst>
              <a:ext uri="{FF2B5EF4-FFF2-40B4-BE49-F238E27FC236}">
                <a16:creationId xmlns:a16="http://schemas.microsoft.com/office/drawing/2014/main" id="{193A18EE-DE6B-4156-9C89-56B640AD10B3}"/>
              </a:ext>
            </a:extLst>
          </p:cNvPr>
          <p:cNvPicPr>
            <a:picLocks noChangeAspect="1"/>
          </p:cNvPicPr>
          <p:nvPr/>
        </p:nvPicPr>
        <p:blipFill>
          <a:blip r:embed="rId7"/>
          <a:stretch>
            <a:fillRect/>
          </a:stretch>
        </p:blipFill>
        <p:spPr>
          <a:xfrm>
            <a:off x="8513685" y="3773010"/>
            <a:ext cx="3344937" cy="2123590"/>
          </a:xfrm>
          <a:prstGeom prst="rect">
            <a:avLst/>
          </a:prstGeom>
        </p:spPr>
      </p:pic>
    </p:spTree>
    <p:extLst>
      <p:ext uri="{BB962C8B-B14F-4D97-AF65-F5344CB8AC3E}">
        <p14:creationId xmlns:p14="http://schemas.microsoft.com/office/powerpoint/2010/main" val="859958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EABF986-D418-4BE0-B70E-1EB03612D8AD}"/>
              </a:ext>
            </a:extLst>
          </p:cNvPr>
          <p:cNvSpPr/>
          <p:nvPr/>
        </p:nvSpPr>
        <p:spPr>
          <a:xfrm>
            <a:off x="1137557" y="3105834"/>
            <a:ext cx="9916886" cy="1200329"/>
          </a:xfrm>
          <a:prstGeom prst="rect">
            <a:avLst/>
          </a:prstGeom>
        </p:spPr>
        <p:txBody>
          <a:bodyPr wrap="square">
            <a:spAutoFit/>
          </a:bodyPr>
          <a:lstStyle/>
          <a:p>
            <a:pPr algn="ctr"/>
            <a:r>
              <a:rPr lang="es-ES" i="1" dirty="0">
                <a:solidFill>
                  <a:srgbClr val="524D66"/>
                </a:solidFill>
                <a:latin typeface="Cambria Math" panose="02040503050406030204" pitchFamily="18" charset="0"/>
                <a:ea typeface="Cambria Math" panose="02040503050406030204" pitchFamily="18" charset="0"/>
              </a:rPr>
              <a:t>“La ciencia no es sino una perversión de sí misma, a menos que tenga como objetivo final el mejoramiento de la humanidad”</a:t>
            </a:r>
          </a:p>
          <a:p>
            <a:pPr algn="ctr"/>
            <a:endParaRPr lang="es-ES" i="1" dirty="0">
              <a:solidFill>
                <a:srgbClr val="524D66"/>
              </a:solidFill>
              <a:effectLst/>
              <a:latin typeface="Cambria Math" panose="02040503050406030204" pitchFamily="18" charset="0"/>
              <a:ea typeface="Cambria Math" panose="02040503050406030204" pitchFamily="18" charset="0"/>
            </a:endParaRPr>
          </a:p>
          <a:p>
            <a:pPr algn="r"/>
            <a:r>
              <a:rPr lang="es-ES" b="1" i="1" dirty="0">
                <a:solidFill>
                  <a:srgbClr val="524D66"/>
                </a:solidFill>
                <a:latin typeface="Cambria Math" panose="02040503050406030204" pitchFamily="18" charset="0"/>
                <a:ea typeface="Cambria Math" panose="02040503050406030204" pitchFamily="18" charset="0"/>
              </a:rPr>
              <a:t>Nikola Tesla</a:t>
            </a:r>
            <a:endParaRPr lang="es-ES" b="1" i="1" dirty="0">
              <a:solidFill>
                <a:srgbClr val="524D66"/>
              </a:solidFill>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947397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rrete plantilla - Resultados de Yahoo España en la búsqueda de ...">
            <a:extLst>
              <a:ext uri="{FF2B5EF4-FFF2-40B4-BE49-F238E27FC236}">
                <a16:creationId xmlns:a16="http://schemas.microsoft.com/office/drawing/2014/main" id="{3169225C-EC4F-4AFE-A988-73D9548F06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7021" y="2175868"/>
            <a:ext cx="1757189" cy="175718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57EBB32-396B-441B-8B36-4A8847ECC274}"/>
              </a:ext>
            </a:extLst>
          </p:cNvPr>
          <p:cNvSpPr txBox="1"/>
          <p:nvPr/>
        </p:nvSpPr>
        <p:spPr>
          <a:xfrm>
            <a:off x="2279576" y="2921169"/>
            <a:ext cx="7272808" cy="1015663"/>
          </a:xfrm>
          <a:prstGeom prst="rect">
            <a:avLst/>
          </a:prstGeom>
          <a:noFill/>
        </p:spPr>
        <p:txBody>
          <a:bodyPr wrap="square" rtlCol="0">
            <a:spAutoFit/>
          </a:bodyPr>
          <a:lstStyle/>
          <a:p>
            <a:pPr algn="ctr"/>
            <a:r>
              <a:rPr lang="es-ES" sz="6000" dirty="0">
                <a:solidFill>
                  <a:srgbClr val="000000"/>
                </a:solidFill>
                <a:latin typeface="Copperplate Gothic Bold" panose="020E0705020206020404" pitchFamily="34" charset="0"/>
              </a:rPr>
              <a:t>Muchas Gracias </a:t>
            </a:r>
            <a:endParaRPr lang="es-EC" sz="6000" dirty="0">
              <a:solidFill>
                <a:srgbClr val="000000"/>
              </a:solidFill>
              <a:latin typeface="Copperplate Gothic Bold" panose="020E07050202060204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28385" y="1660647"/>
            <a:ext cx="11863615" cy="17021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ES" sz="2800" i="1" dirty="0">
              <a:solidFill>
                <a:prstClr val="white"/>
              </a:solidFill>
              <a:latin typeface="Times New Roman" panose="02020603050405020304" pitchFamily="18" charset="0"/>
              <a:cs typeface="Times New Roman" panose="02020603050405020304" pitchFamily="18" charset="0"/>
            </a:endParaRPr>
          </a:p>
          <a:p>
            <a:pPr algn="ctr"/>
            <a:r>
              <a:rPr lang="es-ES" sz="2800" b="1" i="1" dirty="0">
                <a:solidFill>
                  <a:schemeClr val="tx1"/>
                </a:solidFill>
                <a:latin typeface="Times New Roman" panose="02020603050405020304" pitchFamily="18" charset="0"/>
                <a:cs typeface="Times New Roman" panose="02020603050405020304" pitchFamily="18" charset="0"/>
              </a:rPr>
              <a:t>DEPARTAMENTO DE CIENCIAS DE LA TIERRA Y LA CONSTRUCCIÓN </a:t>
            </a:r>
          </a:p>
          <a:p>
            <a:pPr algn="ctr"/>
            <a:endParaRPr lang="es-E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s-E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CARRERA DE INGENIERÍA GEOGRÁFICA Y DEL MEDIO AMBIENTE </a:t>
            </a:r>
          </a:p>
          <a:p>
            <a:pPr algn="ctr"/>
            <a:endParaRPr lang="es-ES" sz="2000" b="1" i="1" dirty="0">
              <a:solidFill>
                <a:schemeClr val="tx1"/>
              </a:solidFill>
              <a:latin typeface="Times New Roman" panose="02020603050405020304" pitchFamily="18" charset="0"/>
              <a:cs typeface="Times New Roman" panose="02020603050405020304" pitchFamily="18" charset="0"/>
            </a:endParaRPr>
          </a:p>
          <a:p>
            <a:pPr algn="ctr"/>
            <a:r>
              <a:rPr lang="es-EC" sz="2000" b="1" i="1" dirty="0">
                <a:solidFill>
                  <a:schemeClr val="tx1"/>
                </a:solidFill>
                <a:latin typeface="Times New Roman" panose="02020603050405020304" pitchFamily="18" charset="0"/>
                <a:cs typeface="Times New Roman" panose="02020603050405020304" pitchFamily="18" charset="0"/>
              </a:rPr>
              <a:t>“Análisis espacial multicriterio para la determinación de zonas de expansión urbana de acuerdo a la integración de componentes territoriales en el cantón Latacunga”</a:t>
            </a:r>
            <a:endParaRPr lang="es-EC" sz="1800" b="1" i="1" dirty="0">
              <a:solidFill>
                <a:schemeClr val="tx1"/>
              </a:solidFill>
              <a:latin typeface="Times New Roman" panose="02020603050405020304" pitchFamily="18" charset="0"/>
              <a:cs typeface="Times New Roman" panose="02020603050405020304" pitchFamily="18" charset="0"/>
            </a:endParaRPr>
          </a:p>
        </p:txBody>
      </p:sp>
      <p:pic>
        <p:nvPicPr>
          <p:cNvPr id="4" name="Picture 2" descr="Resultado de imagen para ESPE LOGO"/>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utout/>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97118" y="20115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641224" y="6072402"/>
            <a:ext cx="9437077" cy="400110"/>
          </a:xfrm>
          <a:prstGeom prst="rect">
            <a:avLst/>
          </a:prstGeom>
          <a:noFill/>
        </p:spPr>
        <p:txBody>
          <a:bodyPr wrap="square" rtlCol="0">
            <a:spAutoFit/>
          </a:bodyPr>
          <a:lstStyle/>
          <a:p>
            <a:pPr lvl="0" algn="ctr" eaLnBrk="0" fontAlgn="base" hangingPunct="0">
              <a:spcBef>
                <a:spcPts val="300"/>
              </a:spcBef>
              <a:spcAft>
                <a:spcPct val="0"/>
              </a:spcAft>
              <a:buClr>
                <a:srgbClr val="4472C4"/>
              </a:buClr>
            </a:pPr>
            <a:r>
              <a:rPr lang="es-EC" sz="2000" b="1" dirty="0">
                <a:solidFill>
                  <a:prstClr val="black"/>
                </a:solidFill>
                <a:latin typeface="Times New Roman" panose="02020603050405020304" pitchFamily="18" charset="0"/>
                <a:cs typeface="Times New Roman" panose="02020603050405020304" pitchFamily="18" charset="0"/>
              </a:rPr>
              <a:t>Director de Carrera: </a:t>
            </a:r>
            <a:r>
              <a:rPr lang="es-EC" sz="2000" dirty="0">
                <a:solidFill>
                  <a:schemeClr val="tx1"/>
                </a:solidFill>
                <a:latin typeface="Times New Roman" panose="02020603050405020304" pitchFamily="18" charset="0"/>
                <a:cs typeface="Times New Roman" panose="02020603050405020304" pitchFamily="18" charset="0"/>
              </a:rPr>
              <a:t>Ing. </a:t>
            </a:r>
            <a:r>
              <a:rPr lang="es-EC" sz="2000" dirty="0">
                <a:latin typeface="Times New Roman" panose="02020603050405020304" pitchFamily="18" charset="0"/>
                <a:cs typeface="Times New Roman" panose="02020603050405020304" pitchFamily="18" charset="0"/>
              </a:rPr>
              <a:t>Alexander </a:t>
            </a:r>
            <a:r>
              <a:rPr lang="es-EC" sz="2000" dirty="0" err="1">
                <a:latin typeface="Times New Roman" panose="02020603050405020304" pitchFamily="18" charset="0"/>
                <a:cs typeface="Times New Roman" panose="02020603050405020304" pitchFamily="18" charset="0"/>
              </a:rPr>
              <a:t>Robayo</a:t>
            </a:r>
            <a:r>
              <a:rPr lang="es-EC" sz="2000" dirty="0">
                <a:latin typeface="Times New Roman" panose="02020603050405020304" pitchFamily="18" charset="0"/>
                <a:cs typeface="Times New Roman" panose="02020603050405020304" pitchFamily="18" charset="0"/>
              </a:rPr>
              <a:t> N. </a:t>
            </a:r>
            <a:r>
              <a:rPr lang="es-EC" sz="2000" dirty="0" err="1">
                <a:latin typeface="Times New Roman" panose="02020603050405020304" pitchFamily="18" charset="0"/>
                <a:cs typeface="Times New Roman" panose="02020603050405020304" pitchFamily="18" charset="0"/>
              </a:rPr>
              <a:t>MSc</a:t>
            </a:r>
            <a:r>
              <a:rPr lang="es-EC" sz="2000" dirty="0">
                <a:latin typeface="Times New Roman" panose="02020603050405020304" pitchFamily="18" charset="0"/>
                <a:cs typeface="Times New Roman" panose="02020603050405020304" pitchFamily="18" charset="0"/>
              </a:rPr>
              <a:t>.         </a:t>
            </a:r>
            <a:endParaRPr lang="es-EC" sz="2000" dirty="0">
              <a:solidFill>
                <a:prstClr val="black"/>
              </a:solidFill>
              <a:latin typeface="Times New Roman" panose="02020603050405020304" pitchFamily="18" charset="0"/>
              <a:cs typeface="Times New Roman" panose="02020603050405020304" pitchFamily="18" charset="0"/>
            </a:endParaRPr>
          </a:p>
        </p:txBody>
      </p:sp>
      <p:pic>
        <p:nvPicPr>
          <p:cNvPr id="7"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125797" y="201150"/>
            <a:ext cx="1524001" cy="134907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DAC21505-C201-42C7-A905-CDE7606F5A2F}"/>
              </a:ext>
            </a:extLst>
          </p:cNvPr>
          <p:cNvSpPr txBox="1"/>
          <p:nvPr/>
        </p:nvSpPr>
        <p:spPr>
          <a:xfrm>
            <a:off x="1" y="4254187"/>
            <a:ext cx="12191999" cy="1592744"/>
          </a:xfrm>
          <a:prstGeom prst="rect">
            <a:avLst/>
          </a:prstGeom>
          <a:noFill/>
        </p:spPr>
        <p:txBody>
          <a:bodyPr wrap="square" rtlCol="0">
            <a:spAutoFit/>
          </a:bodyPr>
          <a:lstStyle/>
          <a:p>
            <a:pPr algn="ctr">
              <a:buClr>
                <a:srgbClr val="4472C4"/>
              </a:buClr>
            </a:pPr>
            <a:r>
              <a:rPr lang="es-EC" b="1" dirty="0">
                <a:latin typeface="Times New Roman" panose="02020603050405020304" pitchFamily="18" charset="0"/>
                <a:cs typeface="Times New Roman" panose="02020603050405020304" pitchFamily="18" charset="0"/>
              </a:rPr>
              <a:t>Autores:       </a:t>
            </a:r>
            <a:r>
              <a:rPr lang="es-EC" dirty="0">
                <a:latin typeface="Times New Roman" panose="02020603050405020304" pitchFamily="18" charset="0"/>
                <a:cs typeface="Times New Roman" panose="02020603050405020304" pitchFamily="18" charset="0"/>
              </a:rPr>
              <a:t>David Esteban Carrillo Rueda</a:t>
            </a:r>
          </a:p>
          <a:p>
            <a:pPr algn="ctr">
              <a:buClr>
                <a:srgbClr val="4472C4"/>
              </a:buClr>
            </a:pPr>
            <a:endParaRPr lang="es-EC" dirty="0">
              <a:latin typeface="Times New Roman" panose="02020603050405020304" pitchFamily="18" charset="0"/>
              <a:cs typeface="Times New Roman" panose="02020603050405020304" pitchFamily="18" charset="0"/>
            </a:endParaRPr>
          </a:p>
          <a:p>
            <a:pPr algn="ctr">
              <a:spcBef>
                <a:spcPts val="300"/>
              </a:spcBef>
              <a:buClr>
                <a:srgbClr val="4472C4"/>
              </a:buClr>
            </a:pPr>
            <a:r>
              <a:rPr lang="es-EC" b="1" dirty="0">
                <a:latin typeface="Times New Roman" panose="02020603050405020304" pitchFamily="18" charset="0"/>
                <a:cs typeface="Times New Roman" panose="02020603050405020304" pitchFamily="18" charset="0"/>
              </a:rPr>
              <a:t>Director del proyecto: </a:t>
            </a:r>
            <a:r>
              <a:rPr lang="es-ES_tradnl" dirty="0" err="1">
                <a:latin typeface="Times New Roman" panose="02020603050405020304" pitchFamily="18" charset="0"/>
                <a:cs typeface="Times New Roman" panose="02020603050405020304" pitchFamily="18" charset="0"/>
              </a:rPr>
              <a:t>Ph</a:t>
            </a:r>
            <a:r>
              <a:rPr lang="es-ES_tradnl" dirty="0">
                <a:latin typeface="Times New Roman" panose="02020603050405020304" pitchFamily="18" charset="0"/>
                <a:cs typeface="Times New Roman" panose="02020603050405020304" pitchFamily="18" charset="0"/>
              </a:rPr>
              <a:t>. D. (c) Rodolfo Jaime Fernando Salazar Martínez</a:t>
            </a:r>
          </a:p>
          <a:p>
            <a:pPr algn="ctr">
              <a:spcBef>
                <a:spcPts val="300"/>
              </a:spcBef>
              <a:buClr>
                <a:srgbClr val="4472C4"/>
              </a:buClr>
            </a:pPr>
            <a:endParaRPr lang="es-MX" dirty="0">
              <a:latin typeface="Times New Roman" panose="02020603050405020304" pitchFamily="18" charset="0"/>
              <a:cs typeface="Times New Roman" panose="02020603050405020304" pitchFamily="18" charset="0"/>
            </a:endParaRPr>
          </a:p>
          <a:p>
            <a:pPr algn="ctr">
              <a:spcBef>
                <a:spcPts val="300"/>
              </a:spcBef>
              <a:buClr>
                <a:srgbClr val="4472C4"/>
              </a:buClr>
            </a:pPr>
            <a:r>
              <a:rPr lang="es-MX" dirty="0">
                <a:latin typeface="Times New Roman" panose="02020603050405020304" pitchFamily="18" charset="0"/>
                <a:cs typeface="Times New Roman" panose="02020603050405020304" pitchFamily="18" charset="0"/>
              </a:rPr>
              <a:t> </a:t>
            </a:r>
            <a:r>
              <a:rPr lang="es-EC" b="1" dirty="0">
                <a:latin typeface="Times New Roman" panose="02020603050405020304" pitchFamily="18" charset="0"/>
                <a:cs typeface="Times New Roman" panose="02020603050405020304" pitchFamily="18" charset="0"/>
              </a:rPr>
              <a:t>Docente Evaluador: </a:t>
            </a:r>
            <a:r>
              <a:rPr lang="es-MX" dirty="0">
                <a:latin typeface="Times New Roman" panose="02020603050405020304" pitchFamily="18" charset="0"/>
                <a:cs typeface="Times New Roman" panose="02020603050405020304" pitchFamily="18" charset="0"/>
              </a:rPr>
              <a:t>Ing. </a:t>
            </a:r>
            <a:r>
              <a:rPr lang="es-MX" dirty="0" err="1">
                <a:latin typeface="Times New Roman" panose="02020603050405020304" pitchFamily="18" charset="0"/>
                <a:cs typeface="Times New Roman" panose="02020603050405020304" pitchFamily="18" charset="0"/>
              </a:rPr>
              <a:t>Ginella</a:t>
            </a:r>
            <a:r>
              <a:rPr lang="es-MX" dirty="0">
                <a:latin typeface="Times New Roman" panose="02020603050405020304" pitchFamily="18" charset="0"/>
                <a:cs typeface="Times New Roman" panose="02020603050405020304" pitchFamily="18" charset="0"/>
              </a:rPr>
              <a:t> Jácome</a:t>
            </a:r>
            <a:endParaRPr lang="es-EC" dirty="0"/>
          </a:p>
        </p:txBody>
      </p:sp>
      <p:pic>
        <p:nvPicPr>
          <p:cNvPr id="9" name="Picture 2" descr="G:\LOGOS\logo espe.jpg">
            <a:extLst>
              <a:ext uri="{FF2B5EF4-FFF2-40B4-BE49-F238E27FC236}">
                <a16:creationId xmlns:a16="http://schemas.microsoft.com/office/drawing/2014/main" id="{CF063E45-8ABE-4BC3-B288-F2F535D6AC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47" t="4033" r="4011" b="3877"/>
          <a:stretch/>
        </p:blipFill>
        <p:spPr bwMode="auto">
          <a:xfrm>
            <a:off x="925285" y="166914"/>
            <a:ext cx="1424215" cy="143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54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id="{3094662D-7282-4DC4-A007-86B6B9908633}"/>
              </a:ext>
            </a:extLst>
          </p:cNvPr>
          <p:cNvPicPr>
            <a:picLocks noChangeAspect="1"/>
          </p:cNvPicPr>
          <p:nvPr/>
        </p:nvPicPr>
        <p:blipFill>
          <a:blip r:embed="rId2"/>
          <a:stretch>
            <a:fillRect/>
          </a:stretch>
        </p:blipFill>
        <p:spPr>
          <a:xfrm>
            <a:off x="160702" y="746111"/>
            <a:ext cx="8322898" cy="5247634"/>
          </a:xfrm>
          <a:prstGeom prst="rect">
            <a:avLst/>
          </a:prstGeom>
        </p:spPr>
      </p:pic>
      <p:sp>
        <p:nvSpPr>
          <p:cNvPr id="3" name="CuadroTexto 2">
            <a:extLst>
              <a:ext uri="{FF2B5EF4-FFF2-40B4-BE49-F238E27FC236}">
                <a16:creationId xmlns:a16="http://schemas.microsoft.com/office/drawing/2014/main" id="{6497972E-1E5A-4534-883B-4302C7AECDD4}"/>
              </a:ext>
            </a:extLst>
          </p:cNvPr>
          <p:cNvSpPr txBox="1"/>
          <p:nvPr/>
        </p:nvSpPr>
        <p:spPr>
          <a:xfrm>
            <a:off x="161925" y="161925"/>
            <a:ext cx="9630329"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PLANTEAMIENTO DEL PROBLEMA</a:t>
            </a:r>
            <a:endParaRPr lang="es-EC" sz="2800" dirty="0">
              <a:latin typeface="Copperplate Gothic Bold" panose="020E0705020206020404" pitchFamily="34" charset="0"/>
            </a:endParaRPr>
          </a:p>
        </p:txBody>
      </p:sp>
      <p:sp>
        <p:nvSpPr>
          <p:cNvPr id="5" name="CuadroTexto 4">
            <a:extLst>
              <a:ext uri="{FF2B5EF4-FFF2-40B4-BE49-F238E27FC236}">
                <a16:creationId xmlns:a16="http://schemas.microsoft.com/office/drawing/2014/main" id="{F6573066-05F8-4A25-8DC5-D87529D0F01D}"/>
              </a:ext>
            </a:extLst>
          </p:cNvPr>
          <p:cNvSpPr txBox="1"/>
          <p:nvPr/>
        </p:nvSpPr>
        <p:spPr>
          <a:xfrm>
            <a:off x="2713489" y="2648196"/>
            <a:ext cx="2973250" cy="1200329"/>
          </a:xfrm>
          <a:prstGeom prst="rect">
            <a:avLst/>
          </a:prstGeom>
          <a:ln w="12700">
            <a:solidFill>
              <a:schemeClr val="accent2"/>
            </a:solidFill>
          </a:ln>
        </p:spPr>
        <p:style>
          <a:lnRef idx="1">
            <a:schemeClr val="accent2"/>
          </a:lnRef>
          <a:fillRef idx="2">
            <a:schemeClr val="accent2"/>
          </a:fillRef>
          <a:effectRef idx="1">
            <a:schemeClr val="accent2"/>
          </a:effectRef>
          <a:fontRef idx="minor">
            <a:schemeClr val="dk1"/>
          </a:fontRef>
        </p:style>
        <p:txBody>
          <a:bodyPr wrap="none" rtlCol="0">
            <a:spAutoFit/>
          </a:bodyPr>
          <a:lstStyle/>
          <a:p>
            <a:endParaRPr lang="es-ES" i="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r>
              <a:rPr lang="es-ES" i="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Crecimiento de las ciudades </a:t>
            </a:r>
          </a:p>
          <a:p>
            <a:pPr algn="ctr"/>
            <a:r>
              <a:rPr lang="es-ES" i="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en Latinoamérica </a:t>
            </a:r>
          </a:p>
          <a:p>
            <a:pPr algn="ctr"/>
            <a:endParaRPr lang="es-EC" i="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6" name="CuadroTexto 5">
            <a:extLst>
              <a:ext uri="{FF2B5EF4-FFF2-40B4-BE49-F238E27FC236}">
                <a16:creationId xmlns:a16="http://schemas.microsoft.com/office/drawing/2014/main" id="{AB119C02-CE0A-4F91-92EC-B47C7A28FFAB}"/>
              </a:ext>
            </a:extLst>
          </p:cNvPr>
          <p:cNvSpPr txBox="1"/>
          <p:nvPr/>
        </p:nvSpPr>
        <p:spPr>
          <a:xfrm>
            <a:off x="788706" y="1642020"/>
            <a:ext cx="1670778" cy="369332"/>
          </a:xfrm>
          <a:prstGeom prst="rect">
            <a:avLst/>
          </a:prstGeom>
          <a:ln w="12700">
            <a:solidFill>
              <a:srgbClr val="FFC000"/>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latin typeface="Cambria Math" panose="02040503050406030204" pitchFamily="18" charset="0"/>
                <a:ea typeface="Cambria Math" panose="02040503050406030204" pitchFamily="18" charset="0"/>
              </a:rPr>
              <a:t>Patrón colonial</a:t>
            </a:r>
            <a:endParaRPr lang="es-EC" dirty="0">
              <a:latin typeface="Cambria Math" panose="02040503050406030204" pitchFamily="18" charset="0"/>
              <a:ea typeface="Cambria Math" panose="02040503050406030204" pitchFamily="18" charset="0"/>
            </a:endParaRPr>
          </a:p>
        </p:txBody>
      </p:sp>
      <p:sp>
        <p:nvSpPr>
          <p:cNvPr id="7" name="CuadroTexto 6">
            <a:extLst>
              <a:ext uri="{FF2B5EF4-FFF2-40B4-BE49-F238E27FC236}">
                <a16:creationId xmlns:a16="http://schemas.microsoft.com/office/drawing/2014/main" id="{FDA7DF5B-0BC1-41BF-A8F3-F5F2CA4E0619}"/>
              </a:ext>
            </a:extLst>
          </p:cNvPr>
          <p:cNvSpPr txBox="1"/>
          <p:nvPr/>
        </p:nvSpPr>
        <p:spPr>
          <a:xfrm>
            <a:off x="762000" y="3059668"/>
            <a:ext cx="1724190" cy="369332"/>
          </a:xfrm>
          <a:prstGeom prst="rect">
            <a:avLst/>
          </a:prstGeom>
          <a:ln w="12700">
            <a:solidFill>
              <a:srgbClr val="FFC000"/>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latin typeface="Cambria Math" panose="02040503050406030204" pitchFamily="18" charset="0"/>
                <a:ea typeface="Cambria Math" panose="02040503050406030204" pitchFamily="18" charset="0"/>
              </a:rPr>
              <a:t>Áreas Centrales</a:t>
            </a:r>
            <a:endParaRPr lang="es-EC" dirty="0">
              <a:latin typeface="Cambria Math" panose="02040503050406030204" pitchFamily="18" charset="0"/>
              <a:ea typeface="Cambria Math" panose="02040503050406030204" pitchFamily="18" charset="0"/>
            </a:endParaRPr>
          </a:p>
        </p:txBody>
      </p:sp>
      <p:sp>
        <p:nvSpPr>
          <p:cNvPr id="8" name="CuadroTexto 7">
            <a:extLst>
              <a:ext uri="{FF2B5EF4-FFF2-40B4-BE49-F238E27FC236}">
                <a16:creationId xmlns:a16="http://schemas.microsoft.com/office/drawing/2014/main" id="{49C8F1F1-818B-4993-A64C-D0AB49F4C843}"/>
              </a:ext>
            </a:extLst>
          </p:cNvPr>
          <p:cNvSpPr txBox="1"/>
          <p:nvPr/>
        </p:nvSpPr>
        <p:spPr>
          <a:xfrm>
            <a:off x="1063781" y="4477316"/>
            <a:ext cx="1120628" cy="369332"/>
          </a:xfrm>
          <a:prstGeom prst="rect">
            <a:avLst/>
          </a:prstGeom>
          <a:ln w="19050">
            <a:solidFill>
              <a:srgbClr val="FFC000"/>
            </a:solidFill>
          </a:ln>
        </p:spPr>
        <p:style>
          <a:lnRef idx="1">
            <a:schemeClr val="dk1"/>
          </a:lnRef>
          <a:fillRef idx="2">
            <a:schemeClr val="dk1"/>
          </a:fillRef>
          <a:effectRef idx="1">
            <a:schemeClr val="dk1"/>
          </a:effectRef>
          <a:fontRef idx="minor">
            <a:schemeClr val="dk1"/>
          </a:fontRef>
        </p:style>
        <p:txBody>
          <a:bodyPr wrap="none" rtlCol="0">
            <a:spAutoFit/>
          </a:bodyPr>
          <a:lstStyle/>
          <a:p>
            <a:r>
              <a:rPr lang="es-ES" dirty="0">
                <a:latin typeface="Cambria Math" panose="02040503050406030204" pitchFamily="18" charset="0"/>
                <a:ea typeface="Cambria Math" panose="02040503050406030204" pitchFamily="18" charset="0"/>
              </a:rPr>
              <a:t>Comercio</a:t>
            </a:r>
            <a:endParaRPr lang="es-EC" dirty="0">
              <a:latin typeface="Cambria Math" panose="02040503050406030204" pitchFamily="18" charset="0"/>
              <a:ea typeface="Cambria Math" panose="02040503050406030204" pitchFamily="18" charset="0"/>
            </a:endParaRPr>
          </a:p>
        </p:txBody>
      </p:sp>
      <p:sp>
        <p:nvSpPr>
          <p:cNvPr id="9" name="CuadroTexto 8">
            <a:extLst>
              <a:ext uri="{FF2B5EF4-FFF2-40B4-BE49-F238E27FC236}">
                <a16:creationId xmlns:a16="http://schemas.microsoft.com/office/drawing/2014/main" id="{30CE687E-05B5-4016-B24F-84CFB9BCB74E}"/>
              </a:ext>
            </a:extLst>
          </p:cNvPr>
          <p:cNvSpPr txBox="1"/>
          <p:nvPr/>
        </p:nvSpPr>
        <p:spPr>
          <a:xfrm>
            <a:off x="6215820" y="4766219"/>
            <a:ext cx="191590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s-ES" dirty="0">
                <a:solidFill>
                  <a:schemeClr val="tx1"/>
                </a:solidFill>
                <a:latin typeface="Cambria Math" panose="02040503050406030204" pitchFamily="18" charset="0"/>
                <a:ea typeface="Cambria Math" panose="02040503050406030204" pitchFamily="18" charset="0"/>
              </a:rPr>
              <a:t>Áreas periféricas</a:t>
            </a:r>
            <a:endParaRPr lang="es-EC" dirty="0">
              <a:solidFill>
                <a:schemeClr val="tx1"/>
              </a:solidFill>
              <a:latin typeface="Cambria Math" panose="02040503050406030204" pitchFamily="18" charset="0"/>
              <a:ea typeface="Cambria Math" panose="02040503050406030204" pitchFamily="18" charset="0"/>
            </a:endParaRPr>
          </a:p>
        </p:txBody>
      </p:sp>
      <p:sp>
        <p:nvSpPr>
          <p:cNvPr id="10" name="CuadroTexto 9">
            <a:extLst>
              <a:ext uri="{FF2B5EF4-FFF2-40B4-BE49-F238E27FC236}">
                <a16:creationId xmlns:a16="http://schemas.microsoft.com/office/drawing/2014/main" id="{83824A34-A0E1-4EB1-901A-678120EA563D}"/>
              </a:ext>
            </a:extLst>
          </p:cNvPr>
          <p:cNvSpPr txBox="1"/>
          <p:nvPr/>
        </p:nvSpPr>
        <p:spPr>
          <a:xfrm>
            <a:off x="5947667" y="1232803"/>
            <a:ext cx="2452210"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s-ES" dirty="0">
                <a:solidFill>
                  <a:schemeClr val="tx1"/>
                </a:solidFill>
                <a:latin typeface="Cambria Math" panose="02040503050406030204" pitchFamily="18" charset="0"/>
                <a:ea typeface="Cambria Math" panose="02040503050406030204" pitchFamily="18" charset="0"/>
              </a:rPr>
              <a:t>Aumento de la pobreza</a:t>
            </a:r>
            <a:endParaRPr lang="es-EC" dirty="0">
              <a:solidFill>
                <a:schemeClr val="tx1"/>
              </a:solidFill>
              <a:latin typeface="Cambria Math" panose="02040503050406030204" pitchFamily="18" charset="0"/>
              <a:ea typeface="Cambria Math" panose="02040503050406030204" pitchFamily="18" charset="0"/>
            </a:endParaRPr>
          </a:p>
        </p:txBody>
      </p:sp>
      <p:sp>
        <p:nvSpPr>
          <p:cNvPr id="11" name="CuadroTexto 10">
            <a:extLst>
              <a:ext uri="{FF2B5EF4-FFF2-40B4-BE49-F238E27FC236}">
                <a16:creationId xmlns:a16="http://schemas.microsoft.com/office/drawing/2014/main" id="{CFDAA6C9-DB03-4548-8089-C416AB64A279}"/>
              </a:ext>
            </a:extLst>
          </p:cNvPr>
          <p:cNvSpPr txBox="1"/>
          <p:nvPr/>
        </p:nvSpPr>
        <p:spPr>
          <a:xfrm>
            <a:off x="6136836" y="2581095"/>
            <a:ext cx="2153154" cy="120032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s-ES" dirty="0">
                <a:solidFill>
                  <a:schemeClr val="tx1"/>
                </a:solidFill>
                <a:latin typeface="Cambria Math" panose="02040503050406030204" pitchFamily="18" charset="0"/>
                <a:ea typeface="Cambria Math" panose="02040503050406030204" pitchFamily="18" charset="0"/>
              </a:rPr>
              <a:t>Ausencia de:</a:t>
            </a:r>
          </a:p>
          <a:p>
            <a:pPr marL="285750" indent="-285750">
              <a:buFont typeface="Arial" panose="020B0604020202020204" pitchFamily="34" charset="0"/>
              <a:buChar char="•"/>
            </a:pPr>
            <a:r>
              <a:rPr lang="es-ES" dirty="0">
                <a:solidFill>
                  <a:schemeClr val="tx1"/>
                </a:solidFill>
                <a:latin typeface="Cambria Math" panose="02040503050406030204" pitchFamily="18" charset="0"/>
                <a:ea typeface="Cambria Math" panose="02040503050406030204" pitchFamily="18" charset="0"/>
              </a:rPr>
              <a:t>Servicios Básicos</a:t>
            </a:r>
          </a:p>
          <a:p>
            <a:pPr marL="285750" indent="-285750">
              <a:buFont typeface="Arial" panose="020B0604020202020204" pitchFamily="34" charset="0"/>
              <a:buChar char="•"/>
            </a:pPr>
            <a:r>
              <a:rPr lang="es-ES" dirty="0">
                <a:solidFill>
                  <a:schemeClr val="tx1"/>
                </a:solidFill>
                <a:latin typeface="Cambria Math" panose="02040503050406030204" pitchFamily="18" charset="0"/>
                <a:ea typeface="Cambria Math" panose="02040503050406030204" pitchFamily="18" charset="0"/>
              </a:rPr>
              <a:t>Infraestructura</a:t>
            </a:r>
          </a:p>
          <a:p>
            <a:pPr marL="285750" indent="-285750">
              <a:buFont typeface="Arial" panose="020B0604020202020204" pitchFamily="34" charset="0"/>
              <a:buChar char="•"/>
            </a:pPr>
            <a:r>
              <a:rPr lang="es-ES" dirty="0">
                <a:solidFill>
                  <a:schemeClr val="tx1"/>
                </a:solidFill>
                <a:latin typeface="Cambria Math" panose="02040503050406030204" pitchFamily="18" charset="0"/>
                <a:ea typeface="Cambria Math" panose="02040503050406030204" pitchFamily="18" charset="0"/>
              </a:rPr>
              <a:t>Equipamientos</a:t>
            </a:r>
            <a:endParaRPr lang="es-EC" dirty="0">
              <a:solidFill>
                <a:schemeClr val="tx1"/>
              </a:solidFill>
              <a:latin typeface="Cambria Math" panose="02040503050406030204" pitchFamily="18" charset="0"/>
              <a:ea typeface="Cambria Math" panose="02040503050406030204" pitchFamily="18" charset="0"/>
            </a:endParaRPr>
          </a:p>
        </p:txBody>
      </p:sp>
      <p:cxnSp>
        <p:nvCxnSpPr>
          <p:cNvPr id="15" name="Conector: angular 14">
            <a:extLst>
              <a:ext uri="{FF2B5EF4-FFF2-40B4-BE49-F238E27FC236}">
                <a16:creationId xmlns:a16="http://schemas.microsoft.com/office/drawing/2014/main" id="{1D114F35-2467-4C34-A7FB-AFB302136246}"/>
              </a:ext>
            </a:extLst>
          </p:cNvPr>
          <p:cNvCxnSpPr>
            <a:cxnSpLocks/>
            <a:stCxn id="5" idx="0"/>
            <a:endCxn id="6" idx="3"/>
          </p:cNvCxnSpPr>
          <p:nvPr/>
        </p:nvCxnSpPr>
        <p:spPr>
          <a:xfrm rot="16200000" flipV="1">
            <a:off x="2919044" y="1367126"/>
            <a:ext cx="821510" cy="1740630"/>
          </a:xfrm>
          <a:prstGeom prst="bentConnector2">
            <a:avLst/>
          </a:prstGeom>
          <a:ln w="38100">
            <a:solidFill>
              <a:srgbClr val="FFC000"/>
            </a:solidFill>
            <a:tailEnd type="triangle"/>
          </a:ln>
          <a:effectLst/>
        </p:spPr>
        <p:style>
          <a:lnRef idx="1">
            <a:schemeClr val="dk1"/>
          </a:lnRef>
          <a:fillRef idx="0">
            <a:schemeClr val="dk1"/>
          </a:fillRef>
          <a:effectRef idx="0">
            <a:schemeClr val="dk1"/>
          </a:effectRef>
          <a:fontRef idx="minor">
            <a:schemeClr val="tx1"/>
          </a:fontRef>
        </p:style>
      </p:cxnSp>
      <p:sp>
        <p:nvSpPr>
          <p:cNvPr id="17" name="Flecha: hacia abajo 16">
            <a:extLst>
              <a:ext uri="{FF2B5EF4-FFF2-40B4-BE49-F238E27FC236}">
                <a16:creationId xmlns:a16="http://schemas.microsoft.com/office/drawing/2014/main" id="{B7ADD70D-3389-418F-8AF1-66462E98CD3C}"/>
              </a:ext>
            </a:extLst>
          </p:cNvPr>
          <p:cNvSpPr/>
          <p:nvPr/>
        </p:nvSpPr>
        <p:spPr>
          <a:xfrm>
            <a:off x="1400256" y="2229340"/>
            <a:ext cx="447675" cy="682883"/>
          </a:xfrm>
          <a:prstGeom prst="downArrow">
            <a:avLst>
              <a:gd name="adj1" fmla="val 37234"/>
              <a:gd name="adj2" fmla="val 60638"/>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Flecha: hacia abajo 18">
            <a:extLst>
              <a:ext uri="{FF2B5EF4-FFF2-40B4-BE49-F238E27FC236}">
                <a16:creationId xmlns:a16="http://schemas.microsoft.com/office/drawing/2014/main" id="{855BEBC1-9E5C-47EA-8818-0BA567A4C91A}"/>
              </a:ext>
            </a:extLst>
          </p:cNvPr>
          <p:cNvSpPr/>
          <p:nvPr/>
        </p:nvSpPr>
        <p:spPr>
          <a:xfrm>
            <a:off x="1400256" y="3624649"/>
            <a:ext cx="447675" cy="682883"/>
          </a:xfrm>
          <a:prstGeom prst="downArrow">
            <a:avLst>
              <a:gd name="adj1" fmla="val 37234"/>
              <a:gd name="adj2" fmla="val 60638"/>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Flecha: hacia abajo 28">
            <a:extLst>
              <a:ext uri="{FF2B5EF4-FFF2-40B4-BE49-F238E27FC236}">
                <a16:creationId xmlns:a16="http://schemas.microsoft.com/office/drawing/2014/main" id="{5688C1ED-D132-4DA7-BF35-EADA18D588A7}"/>
              </a:ext>
            </a:extLst>
          </p:cNvPr>
          <p:cNvSpPr/>
          <p:nvPr/>
        </p:nvSpPr>
        <p:spPr>
          <a:xfrm rot="10800000">
            <a:off x="6949936" y="3966090"/>
            <a:ext cx="447675" cy="682883"/>
          </a:xfrm>
          <a:prstGeom prst="downArrow">
            <a:avLst>
              <a:gd name="adj1" fmla="val 37234"/>
              <a:gd name="adj2" fmla="val 60638"/>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hacia abajo 29">
            <a:extLst>
              <a:ext uri="{FF2B5EF4-FFF2-40B4-BE49-F238E27FC236}">
                <a16:creationId xmlns:a16="http://schemas.microsoft.com/office/drawing/2014/main" id="{B5907233-1CEF-4762-8D7F-D1E7536D82A1}"/>
              </a:ext>
            </a:extLst>
          </p:cNvPr>
          <p:cNvSpPr/>
          <p:nvPr/>
        </p:nvSpPr>
        <p:spPr>
          <a:xfrm rot="10800000">
            <a:off x="6949935" y="1757541"/>
            <a:ext cx="447675" cy="682883"/>
          </a:xfrm>
          <a:prstGeom prst="downArrow">
            <a:avLst>
              <a:gd name="adj1" fmla="val 37234"/>
              <a:gd name="adj2" fmla="val 60638"/>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CuadroTexto 27">
            <a:extLst>
              <a:ext uri="{FF2B5EF4-FFF2-40B4-BE49-F238E27FC236}">
                <a16:creationId xmlns:a16="http://schemas.microsoft.com/office/drawing/2014/main" id="{6B792926-973B-4AE9-B792-60B02CC5B1A8}"/>
              </a:ext>
            </a:extLst>
          </p:cNvPr>
          <p:cNvSpPr txBox="1"/>
          <p:nvPr/>
        </p:nvSpPr>
        <p:spPr>
          <a:xfrm>
            <a:off x="2930472" y="4760384"/>
            <a:ext cx="2539285" cy="369332"/>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es-ES" dirty="0">
                <a:solidFill>
                  <a:schemeClr val="tx1"/>
                </a:solidFill>
                <a:latin typeface="Cambria Math" panose="02040503050406030204" pitchFamily="18" charset="0"/>
                <a:ea typeface="Cambria Math" panose="02040503050406030204" pitchFamily="18" charset="0"/>
              </a:rPr>
              <a:t>Expansión desordenada</a:t>
            </a:r>
            <a:endParaRPr lang="es-EC" dirty="0">
              <a:solidFill>
                <a:schemeClr val="tx1"/>
              </a:solidFill>
              <a:latin typeface="Cambria Math" panose="02040503050406030204" pitchFamily="18" charset="0"/>
              <a:ea typeface="Cambria Math" panose="02040503050406030204" pitchFamily="18" charset="0"/>
            </a:endParaRPr>
          </a:p>
        </p:txBody>
      </p:sp>
      <p:cxnSp>
        <p:nvCxnSpPr>
          <p:cNvPr id="32" name="Conector recto de flecha 31">
            <a:extLst>
              <a:ext uri="{FF2B5EF4-FFF2-40B4-BE49-F238E27FC236}">
                <a16:creationId xmlns:a16="http://schemas.microsoft.com/office/drawing/2014/main" id="{51CBC496-2923-4633-9E71-8A8F832848E8}"/>
              </a:ext>
            </a:extLst>
          </p:cNvPr>
          <p:cNvCxnSpPr>
            <a:cxnSpLocks/>
            <a:stCxn id="5" idx="2"/>
            <a:endCxn id="28" idx="0"/>
          </p:cNvCxnSpPr>
          <p:nvPr/>
        </p:nvCxnSpPr>
        <p:spPr>
          <a:xfrm>
            <a:off x="4200114" y="3848525"/>
            <a:ext cx="1" cy="911859"/>
          </a:xfrm>
          <a:prstGeom prst="straightConnector1">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34" name="Conector recto de flecha 33">
            <a:extLst>
              <a:ext uri="{FF2B5EF4-FFF2-40B4-BE49-F238E27FC236}">
                <a16:creationId xmlns:a16="http://schemas.microsoft.com/office/drawing/2014/main" id="{0DAAAE06-E27C-4F93-9346-72185E772012}"/>
              </a:ext>
            </a:extLst>
          </p:cNvPr>
          <p:cNvCxnSpPr>
            <a:cxnSpLocks/>
            <a:stCxn id="28" idx="3"/>
            <a:endCxn id="9" idx="1"/>
          </p:cNvCxnSpPr>
          <p:nvPr/>
        </p:nvCxnSpPr>
        <p:spPr>
          <a:xfrm>
            <a:off x="5469757" y="4945050"/>
            <a:ext cx="746063" cy="5835"/>
          </a:xfrm>
          <a:prstGeom prst="straightConnector1">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36" name="CuadroTexto 35">
            <a:extLst>
              <a:ext uri="{FF2B5EF4-FFF2-40B4-BE49-F238E27FC236}">
                <a16:creationId xmlns:a16="http://schemas.microsoft.com/office/drawing/2014/main" id="{DA76FCBE-C862-4C51-A2F6-644B1534AA62}"/>
              </a:ext>
            </a:extLst>
          </p:cNvPr>
          <p:cNvSpPr txBox="1"/>
          <p:nvPr/>
        </p:nvSpPr>
        <p:spPr>
          <a:xfrm>
            <a:off x="8736624" y="1642020"/>
            <a:ext cx="3058386"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b="1" dirty="0">
                <a:latin typeface="Cambria Math" panose="02040503050406030204" pitchFamily="18" charset="0"/>
                <a:ea typeface="Cambria Math" panose="02040503050406030204" pitchFamily="18" charset="0"/>
              </a:rPr>
              <a:t>ODS 2030</a:t>
            </a:r>
          </a:p>
          <a:p>
            <a:pPr algn="ctr"/>
            <a:r>
              <a:rPr lang="es-ES" i="1" u="sng" dirty="0">
                <a:latin typeface="Cambria Math" panose="02040503050406030204" pitchFamily="18" charset="0"/>
                <a:ea typeface="Cambria Math" panose="02040503050406030204" pitchFamily="18" charset="0"/>
              </a:rPr>
              <a:t>Ciudades y Comunidades Sostenibles.</a:t>
            </a:r>
          </a:p>
          <a:p>
            <a:pPr algn="ctr"/>
            <a:endParaRPr lang="es-ES" i="1" u="sng" dirty="0">
              <a:latin typeface="Cambria Math" panose="02040503050406030204" pitchFamily="18" charset="0"/>
              <a:ea typeface="Cambria Math" panose="02040503050406030204" pitchFamily="18" charset="0"/>
            </a:endParaRPr>
          </a:p>
          <a:p>
            <a:pPr marL="285750" indent="-285750" algn="just">
              <a:buFont typeface="Wingdings" panose="05000000000000000000" pitchFamily="2" charset="2"/>
              <a:buChar char="ü"/>
            </a:pPr>
            <a:r>
              <a:rPr lang="es-ES_tradnl" sz="1200" dirty="0">
                <a:latin typeface="Cambria Math" panose="02040503050406030204" pitchFamily="18" charset="0"/>
                <a:ea typeface="Cambria Math" panose="02040503050406030204" pitchFamily="18" charset="0"/>
              </a:rPr>
              <a:t>La planificación del territorio es importante para lograr disminuir la vulnerabilidad ante todo tipo de desastres.</a:t>
            </a:r>
          </a:p>
          <a:p>
            <a:pPr marL="285750" indent="-285750" algn="just">
              <a:buFont typeface="Wingdings" panose="05000000000000000000" pitchFamily="2" charset="2"/>
              <a:buChar char="ü"/>
            </a:pPr>
            <a:r>
              <a:rPr lang="es-ES_tradnl" sz="1200" dirty="0">
                <a:latin typeface="Cambria Math" panose="02040503050406030204" pitchFamily="18" charset="0"/>
                <a:ea typeface="Cambria Math" panose="02040503050406030204" pitchFamily="18" charset="0"/>
              </a:rPr>
              <a:t>Proteger el patrimonio cultural y natural </a:t>
            </a:r>
            <a:endParaRPr lang="es-ES" sz="1200" dirty="0">
              <a:latin typeface="Cambria Math" panose="02040503050406030204" pitchFamily="18" charset="0"/>
              <a:ea typeface="Cambria Math" panose="02040503050406030204" pitchFamily="18" charset="0"/>
            </a:endParaRPr>
          </a:p>
          <a:p>
            <a:endParaRPr lang="es-EC" dirty="0">
              <a:latin typeface="Cambria Math" panose="02040503050406030204" pitchFamily="18" charset="0"/>
              <a:ea typeface="Cambria Math" panose="02040503050406030204" pitchFamily="18" charset="0"/>
            </a:endParaRPr>
          </a:p>
        </p:txBody>
      </p:sp>
      <p:sp>
        <p:nvSpPr>
          <p:cNvPr id="37" name="CuadroTexto 36">
            <a:extLst>
              <a:ext uri="{FF2B5EF4-FFF2-40B4-BE49-F238E27FC236}">
                <a16:creationId xmlns:a16="http://schemas.microsoft.com/office/drawing/2014/main" id="{A97F0F65-7ABC-4ACC-8E4C-7C683FDA50CA}"/>
              </a:ext>
            </a:extLst>
          </p:cNvPr>
          <p:cNvSpPr txBox="1"/>
          <p:nvPr/>
        </p:nvSpPr>
        <p:spPr>
          <a:xfrm>
            <a:off x="8983715" y="793340"/>
            <a:ext cx="2811295"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000" i="1" dirty="0"/>
              <a:t>Sin embargo estas zonas periféricas tienen ciertas funcionalidades para la ciudad y          es importante analizarlas.</a:t>
            </a:r>
            <a:endParaRPr lang="es-EC" sz="1000" i="1" dirty="0"/>
          </a:p>
        </p:txBody>
      </p:sp>
      <p:sp>
        <p:nvSpPr>
          <p:cNvPr id="46" name="Bocadillo: rectángulo con esquinas redondeadas 45">
            <a:extLst>
              <a:ext uri="{FF2B5EF4-FFF2-40B4-BE49-F238E27FC236}">
                <a16:creationId xmlns:a16="http://schemas.microsoft.com/office/drawing/2014/main" id="{051FC667-B8BF-4A24-BFB4-A536B2C52E3C}"/>
              </a:ext>
            </a:extLst>
          </p:cNvPr>
          <p:cNvSpPr/>
          <p:nvPr/>
        </p:nvSpPr>
        <p:spPr>
          <a:xfrm>
            <a:off x="8736624" y="746111"/>
            <a:ext cx="3058387" cy="601227"/>
          </a:xfrm>
          <a:prstGeom prst="wedgeRoundRectCallout">
            <a:avLst>
              <a:gd name="adj1" fmla="val -45563"/>
              <a:gd name="adj2" fmla="val 76582"/>
              <a:gd name="adj3" fmla="val 16667"/>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CuadroTexto 46">
            <a:extLst>
              <a:ext uri="{FF2B5EF4-FFF2-40B4-BE49-F238E27FC236}">
                <a16:creationId xmlns:a16="http://schemas.microsoft.com/office/drawing/2014/main" id="{CF604346-A662-441F-94ED-DFFF8E3254B5}"/>
              </a:ext>
            </a:extLst>
          </p:cNvPr>
          <p:cNvSpPr txBox="1"/>
          <p:nvPr/>
        </p:nvSpPr>
        <p:spPr>
          <a:xfrm>
            <a:off x="8736624" y="4539783"/>
            <a:ext cx="3058386" cy="1200329"/>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s-ES" dirty="0">
                <a:latin typeface="Cambria Math" panose="02040503050406030204" pitchFamily="18" charset="0"/>
                <a:ea typeface="Cambria Math" panose="02040503050406030204" pitchFamily="18" charset="0"/>
              </a:rPr>
              <a:t>Planificación de crecimiento urbano del cantón con la integración de los principales componentes territoriales. </a:t>
            </a:r>
            <a:endParaRPr lang="es-EC"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74918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7F93C6-BCCF-4B54-9C13-6A1377171787}"/>
              </a:ext>
            </a:extLst>
          </p:cNvPr>
          <p:cNvSpPr txBox="1"/>
          <p:nvPr/>
        </p:nvSpPr>
        <p:spPr>
          <a:xfrm>
            <a:off x="228600" y="171450"/>
            <a:ext cx="6453690"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ÁREA DE ESTUDIO</a:t>
            </a:r>
            <a:endParaRPr lang="es-EC" sz="2800" dirty="0">
              <a:latin typeface="Copperplate Gothic Bold" panose="020E0705020206020404" pitchFamily="34" charset="0"/>
            </a:endParaRPr>
          </a:p>
        </p:txBody>
      </p:sp>
      <p:pic>
        <p:nvPicPr>
          <p:cNvPr id="3" name="Imagen 2">
            <a:extLst>
              <a:ext uri="{FF2B5EF4-FFF2-40B4-BE49-F238E27FC236}">
                <a16:creationId xmlns:a16="http://schemas.microsoft.com/office/drawing/2014/main" id="{2CE3B49C-21F6-42AD-82A6-EF5D9B2D00B3}"/>
              </a:ext>
            </a:extLst>
          </p:cNvPr>
          <p:cNvPicPr/>
          <p:nvPr/>
        </p:nvPicPr>
        <p:blipFill>
          <a:blip r:embed="rId2"/>
          <a:stretch>
            <a:fillRect/>
          </a:stretch>
        </p:blipFill>
        <p:spPr>
          <a:xfrm>
            <a:off x="315594" y="885826"/>
            <a:ext cx="7566873" cy="5067300"/>
          </a:xfrm>
          <a:prstGeom prst="rect">
            <a:avLst/>
          </a:prstGeom>
          <a:ln>
            <a:solidFill>
              <a:schemeClr val="tx1"/>
            </a:solidFill>
          </a:ln>
        </p:spPr>
      </p:pic>
      <p:sp>
        <p:nvSpPr>
          <p:cNvPr id="4" name="CuadroTexto 3">
            <a:extLst>
              <a:ext uri="{FF2B5EF4-FFF2-40B4-BE49-F238E27FC236}">
                <a16:creationId xmlns:a16="http://schemas.microsoft.com/office/drawing/2014/main" id="{52F64EC2-CB23-4622-81E2-3C7D0D98177F}"/>
              </a:ext>
            </a:extLst>
          </p:cNvPr>
          <p:cNvSpPr txBox="1"/>
          <p:nvPr/>
        </p:nvSpPr>
        <p:spPr>
          <a:xfrm>
            <a:off x="8017933" y="1954269"/>
            <a:ext cx="3858473" cy="294946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s-ES" dirty="0">
                <a:latin typeface="Cambria Math" panose="02040503050406030204" pitchFamily="18" charset="0"/>
                <a:ea typeface="Cambria Math" panose="02040503050406030204" pitchFamily="18" charset="0"/>
              </a:rPr>
              <a:t>El cantón Latacunga cuenta con 5 parroquias urbanas: La Matriz, Eloy Alfaro, Juan Montalvo, Ignacio Flores y San Buenaventura, las cuales han sido agrupadas en un solo conglomerado urbano para este estudio. </a:t>
            </a:r>
            <a:endParaRPr lang="es-EC"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52415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Diseño Web WORDPRESS Profesional | aeuroweb">
            <a:extLst>
              <a:ext uri="{FF2B5EF4-FFF2-40B4-BE49-F238E27FC236}">
                <a16:creationId xmlns:a16="http://schemas.microsoft.com/office/drawing/2014/main" id="{C45F0294-A65B-43E4-9F3D-95959D002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44" r="7072"/>
          <a:stretch/>
        </p:blipFill>
        <p:spPr bwMode="auto">
          <a:xfrm>
            <a:off x="2767317" y="4351276"/>
            <a:ext cx="2562225"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F26DCBC-F2F2-421F-92E0-45208F822E40}"/>
              </a:ext>
            </a:extLst>
          </p:cNvPr>
          <p:cNvSpPr txBox="1"/>
          <p:nvPr/>
        </p:nvSpPr>
        <p:spPr>
          <a:xfrm>
            <a:off x="304800" y="152400"/>
            <a:ext cx="5760936"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O B J E T I V O S</a:t>
            </a:r>
            <a:endParaRPr lang="es-EC" sz="2800" dirty="0">
              <a:latin typeface="Copperplate Gothic Bold" panose="020E0705020206020404" pitchFamily="34" charset="0"/>
            </a:endParaRPr>
          </a:p>
        </p:txBody>
      </p:sp>
      <p:sp>
        <p:nvSpPr>
          <p:cNvPr id="3" name="Rectángulo 2">
            <a:extLst>
              <a:ext uri="{FF2B5EF4-FFF2-40B4-BE49-F238E27FC236}">
                <a16:creationId xmlns:a16="http://schemas.microsoft.com/office/drawing/2014/main" id="{5AA17D59-82A8-4F02-9C65-139F179E5A88}"/>
              </a:ext>
            </a:extLst>
          </p:cNvPr>
          <p:cNvSpPr/>
          <p:nvPr/>
        </p:nvSpPr>
        <p:spPr>
          <a:xfrm flipH="1">
            <a:off x="612978" y="1065938"/>
            <a:ext cx="4716564" cy="3918958"/>
          </a:xfrm>
          <a:prstGeom prst="rect">
            <a:avLst/>
          </a:prstGeom>
        </p:spPr>
        <p:txBody>
          <a:bodyPr wrap="square">
            <a:spAutoFit/>
          </a:bodyPr>
          <a:lstStyle/>
          <a:p>
            <a:pPr algn="just">
              <a:lnSpc>
                <a:spcPct val="150000"/>
              </a:lnSpc>
            </a:pPr>
            <a:r>
              <a:rPr lang="es-ES" sz="2400" b="1" dirty="0">
                <a:latin typeface="Cambria Math" panose="02040503050406030204" pitchFamily="18" charset="0"/>
                <a:ea typeface="Cambria Math" panose="02040503050406030204" pitchFamily="18" charset="0"/>
              </a:rPr>
              <a:t>OBJETIVO GENERAL</a:t>
            </a:r>
          </a:p>
          <a:p>
            <a:pPr algn="just">
              <a:lnSpc>
                <a:spcPct val="150000"/>
              </a:lnSpc>
            </a:pPr>
            <a:r>
              <a:rPr lang="es-ES" dirty="0">
                <a:latin typeface="Cambria Math" panose="02040503050406030204" pitchFamily="18" charset="0"/>
                <a:ea typeface="Cambria Math" panose="02040503050406030204" pitchFamily="18" charset="0"/>
              </a:rPr>
              <a:t>Determinar las posibles zonas de expansión urbana en el cantón Latacunga, mediante un análisis espacial multicriterio, con la integración de los componentes territoriales del “Plan de Desarrollo y Ordenamiento Territorial del Cantón Latacunga”, con énfasis en el riesgo ante una posible erupción del volcán Cotopaxi.</a:t>
            </a:r>
            <a:endParaRPr lang="es-EC" dirty="0">
              <a:latin typeface="Cambria Math" panose="02040503050406030204" pitchFamily="18" charset="0"/>
              <a:ea typeface="Cambria Math" panose="02040503050406030204" pitchFamily="18" charset="0"/>
            </a:endParaRPr>
          </a:p>
        </p:txBody>
      </p:sp>
      <p:sp>
        <p:nvSpPr>
          <p:cNvPr id="4" name="Rectángulo 3">
            <a:extLst>
              <a:ext uri="{FF2B5EF4-FFF2-40B4-BE49-F238E27FC236}">
                <a16:creationId xmlns:a16="http://schemas.microsoft.com/office/drawing/2014/main" id="{08929152-6F7D-4177-87B5-E5294858BC1E}"/>
              </a:ext>
            </a:extLst>
          </p:cNvPr>
          <p:cNvSpPr/>
          <p:nvPr/>
        </p:nvSpPr>
        <p:spPr>
          <a:xfrm>
            <a:off x="6065736" y="1065938"/>
            <a:ext cx="5513286" cy="4703788"/>
          </a:xfrm>
          <a:prstGeom prst="rect">
            <a:avLst/>
          </a:prstGeom>
        </p:spPr>
        <p:txBody>
          <a:bodyPr wrap="square">
            <a:spAutoFit/>
          </a:bodyPr>
          <a:lstStyle/>
          <a:p>
            <a:pPr algn="just">
              <a:lnSpc>
                <a:spcPct val="150000"/>
              </a:lnSpc>
            </a:pPr>
            <a:r>
              <a:rPr lang="es-ES" sz="2400" b="1" dirty="0">
                <a:solidFill>
                  <a:srgbClr val="000000"/>
                </a:solidFill>
                <a:latin typeface="Cambria Math" panose="02040503050406030204" pitchFamily="18" charset="0"/>
                <a:ea typeface="Cambria Math" panose="02040503050406030204" pitchFamily="18" charset="0"/>
              </a:rPr>
              <a:t>O</a:t>
            </a:r>
            <a:r>
              <a:rPr lang="es-EC" sz="2400" b="1" dirty="0">
                <a:solidFill>
                  <a:srgbClr val="000000"/>
                </a:solidFill>
                <a:latin typeface="Cambria Math" panose="02040503050406030204" pitchFamily="18" charset="0"/>
                <a:ea typeface="Cambria Math" panose="02040503050406030204" pitchFamily="18" charset="0"/>
              </a:rPr>
              <a:t>BJETIVOS ESPECÍFICOS</a:t>
            </a:r>
          </a:p>
          <a:p>
            <a:pPr marL="285750" indent="-285750" algn="just">
              <a:lnSpc>
                <a:spcPct val="150000"/>
              </a:lnSpc>
              <a:buFont typeface="Wingdings" panose="05000000000000000000" pitchFamily="2" charset="2"/>
              <a:buChar char="§"/>
            </a:pPr>
            <a:r>
              <a:rPr lang="es-ES" sz="1600" dirty="0">
                <a:solidFill>
                  <a:srgbClr val="000000"/>
                </a:solidFill>
                <a:latin typeface="Cambria Math" panose="02040503050406030204" pitchFamily="18" charset="0"/>
                <a:ea typeface="Cambria Math" panose="02040503050406030204" pitchFamily="18" charset="0"/>
              </a:rPr>
              <a:t>Definir las variables para cada uno de los componentes, priorizando la variable de riesgo ante una posible erupción del volcán Cotopaxi.</a:t>
            </a:r>
          </a:p>
          <a:p>
            <a:pPr marL="285750" indent="-285750" algn="just">
              <a:lnSpc>
                <a:spcPct val="150000"/>
              </a:lnSpc>
              <a:buFont typeface="Wingdings" panose="05000000000000000000" pitchFamily="2" charset="2"/>
              <a:buChar char="§"/>
            </a:pPr>
            <a:r>
              <a:rPr lang="es-ES" sz="1600" dirty="0">
                <a:solidFill>
                  <a:srgbClr val="000000"/>
                </a:solidFill>
                <a:latin typeface="Cambria Math" panose="02040503050406030204" pitchFamily="18" charset="0"/>
                <a:ea typeface="Cambria Math" panose="02040503050406030204" pitchFamily="18" charset="0"/>
              </a:rPr>
              <a:t>Identificar y analizar la funcionalidad territorial del cantón y su influencia en la expansión urbana a través del análisis jerárquico de ponderación propuesto por Saaty. </a:t>
            </a:r>
          </a:p>
          <a:p>
            <a:pPr marL="285750" indent="-285750" algn="just">
              <a:lnSpc>
                <a:spcPct val="150000"/>
              </a:lnSpc>
              <a:buFont typeface="Wingdings" panose="05000000000000000000" pitchFamily="2" charset="2"/>
              <a:buChar char="§"/>
            </a:pPr>
            <a:r>
              <a:rPr lang="es-ES" sz="1600" dirty="0">
                <a:solidFill>
                  <a:srgbClr val="000000"/>
                </a:solidFill>
                <a:latin typeface="Cambria Math" panose="02040503050406030204" pitchFamily="18" charset="0"/>
                <a:ea typeface="Cambria Math" panose="02040503050406030204" pitchFamily="18" charset="0"/>
              </a:rPr>
              <a:t>Realizar una evaluación multicriterio de cada uno de los componentes y su integración en el software libre ILWIS. </a:t>
            </a:r>
          </a:p>
          <a:p>
            <a:pPr marL="285750" indent="-285750" algn="just">
              <a:lnSpc>
                <a:spcPct val="150000"/>
              </a:lnSpc>
              <a:buFont typeface="Wingdings" panose="05000000000000000000" pitchFamily="2" charset="2"/>
              <a:buChar char="§"/>
            </a:pPr>
            <a:r>
              <a:rPr lang="es-ES" sz="1600" dirty="0">
                <a:solidFill>
                  <a:srgbClr val="000000"/>
                </a:solidFill>
                <a:latin typeface="Cambria Math" panose="02040503050406030204" pitchFamily="18" charset="0"/>
                <a:ea typeface="Cambria Math" panose="02040503050406030204" pitchFamily="18" charset="0"/>
              </a:rPr>
              <a:t>Determinar tres posibles escenarios de expansión urbana que podrían suscitarse ante la variabilidad de los componentes que conforman el territorio. </a:t>
            </a:r>
          </a:p>
        </p:txBody>
      </p:sp>
    </p:spTree>
    <p:extLst>
      <p:ext uri="{BB962C8B-B14F-4D97-AF65-F5344CB8AC3E}">
        <p14:creationId xmlns:p14="http://schemas.microsoft.com/office/powerpoint/2010/main" val="960198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EC71D22-2C07-4750-92ED-08A769D23C98}"/>
              </a:ext>
            </a:extLst>
          </p:cNvPr>
          <p:cNvSpPr txBox="1"/>
          <p:nvPr/>
        </p:nvSpPr>
        <p:spPr>
          <a:xfrm>
            <a:off x="0" y="711200"/>
            <a:ext cx="12192000" cy="6740307"/>
          </a:xfrm>
          <a:prstGeom prst="rect">
            <a:avLst/>
          </a:prstGeom>
          <a:noFill/>
        </p:spPr>
        <p:txBody>
          <a:bodyPr wrap="square" rtlCol="0">
            <a:spAutoFit/>
          </a:bodyPr>
          <a:lstStyle/>
          <a:p>
            <a:pPr algn="ctr"/>
            <a:endParaRPr lang="es-ES" sz="28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2800" u="sng" dirty="0">
              <a:effectLst>
                <a:outerShdw blurRad="38100" dist="38100" dir="2700000" algn="tl">
                  <a:srgbClr val="000000">
                    <a:alpha val="43137"/>
                  </a:srgbClr>
                </a:outerShdw>
              </a:effectLst>
              <a:latin typeface="Copperplate Gothic Bold" panose="020E0705020206020404" pitchFamily="34" charset="0"/>
            </a:endParaRPr>
          </a:p>
          <a:p>
            <a:pPr algn="ctr"/>
            <a:endParaRPr lang="es-ES" sz="2800" u="sng" dirty="0">
              <a:effectLst>
                <a:outerShdw blurRad="38100" dist="38100" dir="2700000" algn="tl">
                  <a:srgbClr val="000000">
                    <a:alpha val="43137"/>
                  </a:srgbClr>
                </a:outerShdw>
              </a:effectLst>
              <a:latin typeface="Copperplate Gothic Bold" panose="020E0705020206020404" pitchFamily="34" charset="0"/>
            </a:endParaRPr>
          </a:p>
          <a:p>
            <a:pPr algn="ctr"/>
            <a:r>
              <a:rPr lang="es-ES" sz="4000" u="sng" dirty="0">
                <a:effectLst>
                  <a:outerShdw blurRad="38100" dist="38100" dir="2700000" algn="tl">
                    <a:srgbClr val="000000">
                      <a:alpha val="43137"/>
                    </a:srgbClr>
                  </a:outerShdw>
                </a:effectLst>
                <a:latin typeface="Copperplate Gothic Bold" panose="020E0705020206020404" pitchFamily="34" charset="0"/>
              </a:rPr>
              <a:t>CAPÍTULO II</a:t>
            </a:r>
            <a:r>
              <a:rPr lang="es-ES" sz="4000" dirty="0">
                <a:effectLst>
                  <a:outerShdw blurRad="38100" dist="38100" dir="2700000" algn="tl">
                    <a:srgbClr val="000000">
                      <a:alpha val="43137"/>
                    </a:srgbClr>
                  </a:outerShdw>
                </a:effectLst>
                <a:latin typeface="Copperplate Gothic Bold" panose="020E0705020206020404" pitchFamily="34" charset="0"/>
              </a:rPr>
              <a:t> : </a:t>
            </a:r>
          </a:p>
          <a:p>
            <a:pPr algn="ctr"/>
            <a:r>
              <a:rPr lang="es-ES" sz="2800" dirty="0">
                <a:latin typeface="Copperplate Gothic Bold" panose="020E0705020206020404" pitchFamily="34" charset="0"/>
              </a:rPr>
              <a:t>MARCO TEÓRICO</a:t>
            </a:r>
          </a:p>
          <a:p>
            <a:pPr algn="ctr"/>
            <a:endParaRPr lang="es-ES" sz="2800" dirty="0">
              <a:latin typeface="Copperplate Gothic Bold" panose="020E0705020206020404" pitchFamily="34" charset="0"/>
            </a:endParaRPr>
          </a:p>
          <a:p>
            <a:pPr marL="514350" indent="-514350" algn="ctr">
              <a:buFont typeface="Wingdings" panose="05000000000000000000" pitchFamily="2" charset="2"/>
              <a:buChar char="v"/>
            </a:pPr>
            <a:r>
              <a:rPr lang="es-ES" sz="2800" dirty="0">
                <a:latin typeface="Copperplate Gothic Bold" panose="020E0705020206020404" pitchFamily="34" charset="0"/>
              </a:rPr>
              <a:t>Zonas Urbanas y Rurales</a:t>
            </a:r>
          </a:p>
          <a:p>
            <a:pPr marL="514350" indent="-514350" algn="ctr">
              <a:buFont typeface="Wingdings" panose="05000000000000000000" pitchFamily="2" charset="2"/>
              <a:buChar char="v"/>
            </a:pPr>
            <a:r>
              <a:rPr lang="es-ES" sz="2800" dirty="0">
                <a:latin typeface="Copperplate Gothic Bold" panose="020E0705020206020404" pitchFamily="34" charset="0"/>
              </a:rPr>
              <a:t>Ordenamiento Territorial</a:t>
            </a:r>
          </a:p>
          <a:p>
            <a:pPr marL="514350" indent="-514350" algn="ctr">
              <a:buFont typeface="Wingdings" panose="05000000000000000000" pitchFamily="2" charset="2"/>
              <a:buChar char="v"/>
            </a:pPr>
            <a:r>
              <a:rPr lang="es-ES" sz="2800" dirty="0">
                <a:latin typeface="Copperplate Gothic Bold" panose="020E0705020206020404" pitchFamily="34" charset="0"/>
              </a:rPr>
              <a:t>Expansión Urbana</a:t>
            </a:r>
          </a:p>
          <a:p>
            <a:pPr marL="514350" indent="-514350" algn="ctr">
              <a:buFont typeface="Wingdings" panose="05000000000000000000" pitchFamily="2" charset="2"/>
              <a:buChar char="v"/>
            </a:pPr>
            <a:r>
              <a:rPr lang="es-ES" sz="2800" dirty="0">
                <a:latin typeface="Copperplate Gothic Bold" panose="020E0705020206020404" pitchFamily="34" charset="0"/>
              </a:rPr>
              <a:t>Análisis Espacial Multicriterio</a:t>
            </a:r>
          </a:p>
          <a:p>
            <a:pPr marL="514350" indent="-514350" algn="ctr">
              <a:buFont typeface="Wingdings" panose="05000000000000000000" pitchFamily="2" charset="2"/>
              <a:buChar char="v"/>
            </a:pPr>
            <a:r>
              <a:rPr lang="es-ES" sz="2800" dirty="0">
                <a:latin typeface="Copperplate Gothic Bold" panose="020E0705020206020404" pitchFamily="34" charset="0"/>
              </a:rPr>
              <a:t>ILWIS</a:t>
            </a:r>
          </a:p>
          <a:p>
            <a:pPr marL="514350" indent="-514350" algn="ctr">
              <a:buFont typeface="Wingdings" panose="05000000000000000000" pitchFamily="2" charset="2"/>
              <a:buChar char="v"/>
            </a:pPr>
            <a:endParaRPr lang="es-ES" sz="2800" dirty="0">
              <a:latin typeface="Copperplate Gothic Bold" panose="020E0705020206020404" pitchFamily="34" charset="0"/>
            </a:endParaRPr>
          </a:p>
          <a:p>
            <a:pPr marL="514350" indent="-514350" algn="ctr">
              <a:buFont typeface="Wingdings" panose="05000000000000000000" pitchFamily="2" charset="2"/>
              <a:buChar char="v"/>
            </a:pPr>
            <a:endParaRPr lang="es-ES" sz="2800" dirty="0">
              <a:latin typeface="Copperplate Gothic Bold" panose="020E0705020206020404" pitchFamily="34" charset="0"/>
            </a:endParaRPr>
          </a:p>
          <a:p>
            <a:pPr algn="ctr"/>
            <a:endParaRPr lang="es-ES" sz="2800" dirty="0">
              <a:latin typeface="Copperplate Gothic Bold" panose="020E0705020206020404" pitchFamily="34" charset="0"/>
            </a:endParaRPr>
          </a:p>
          <a:p>
            <a:pPr marL="457200" indent="-457200" algn="ctr">
              <a:buFont typeface="Wingdings" panose="05000000000000000000" pitchFamily="2" charset="2"/>
              <a:buChar char="v"/>
            </a:pPr>
            <a:endParaRPr lang="es-EC" sz="2800" dirty="0">
              <a:latin typeface="Copperplate Gothic Bold" panose="020E0705020206020404" pitchFamily="34" charset="0"/>
            </a:endParaRPr>
          </a:p>
        </p:txBody>
      </p:sp>
    </p:spTree>
    <p:extLst>
      <p:ext uri="{BB962C8B-B14F-4D97-AF65-F5344CB8AC3E}">
        <p14:creationId xmlns:p14="http://schemas.microsoft.com/office/powerpoint/2010/main" val="126475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8F74EA-4960-4148-B958-37521802C5A3}"/>
              </a:ext>
            </a:extLst>
          </p:cNvPr>
          <p:cNvSpPr txBox="1"/>
          <p:nvPr/>
        </p:nvSpPr>
        <p:spPr>
          <a:xfrm>
            <a:off x="304800" y="152400"/>
            <a:ext cx="6319743"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MARCO TEÓRICO</a:t>
            </a:r>
            <a:endParaRPr lang="es-EC" sz="2800" dirty="0">
              <a:latin typeface="Copperplate Gothic Bold" panose="020E0705020206020404" pitchFamily="34" charset="0"/>
            </a:endParaRPr>
          </a:p>
        </p:txBody>
      </p:sp>
      <p:sp>
        <p:nvSpPr>
          <p:cNvPr id="8" name="CuadroTexto 7">
            <a:extLst>
              <a:ext uri="{FF2B5EF4-FFF2-40B4-BE49-F238E27FC236}">
                <a16:creationId xmlns:a16="http://schemas.microsoft.com/office/drawing/2014/main" id="{D0E75FEA-2304-4C78-BB9E-D9ED47F9A055}"/>
              </a:ext>
            </a:extLst>
          </p:cNvPr>
          <p:cNvSpPr txBox="1"/>
          <p:nvPr/>
        </p:nvSpPr>
        <p:spPr>
          <a:xfrm>
            <a:off x="0" y="968829"/>
            <a:ext cx="12192000" cy="461665"/>
          </a:xfrm>
          <a:prstGeom prst="rect">
            <a:avLst/>
          </a:prstGeom>
          <a:noFill/>
        </p:spPr>
        <p:txBody>
          <a:bodyPr wrap="square" rtlCol="0">
            <a:spAutoFit/>
          </a:bodyPr>
          <a:lstStyle/>
          <a:p>
            <a:pPr algn="ctr"/>
            <a:r>
              <a:rPr lang="es-ES" sz="2400" b="1" dirty="0">
                <a:latin typeface="Cambria Math" panose="02040503050406030204" pitchFamily="18" charset="0"/>
                <a:ea typeface="Cambria Math" panose="02040503050406030204" pitchFamily="18" charset="0"/>
              </a:rPr>
              <a:t>ZONAS URBANAS Y RURALES</a:t>
            </a:r>
          </a:p>
        </p:txBody>
      </p:sp>
      <p:pic>
        <p:nvPicPr>
          <p:cNvPr id="12295" name="Picture 7" descr="poblado de villaflores – My Drone Camera &amp; Me">
            <a:extLst>
              <a:ext uri="{FF2B5EF4-FFF2-40B4-BE49-F238E27FC236}">
                <a16:creationId xmlns:a16="http://schemas.microsoft.com/office/drawing/2014/main" id="{B6B13E85-ED40-41F8-A858-2A2326D748C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776"/>
          <a:stretch/>
        </p:blipFill>
        <p:spPr bwMode="auto">
          <a:xfrm>
            <a:off x="7808844" y="1951263"/>
            <a:ext cx="3321247" cy="2781300"/>
          </a:xfrm>
          <a:prstGeom prst="rect">
            <a:avLst/>
          </a:prstGeom>
          <a:solidFill>
            <a:srgbClr val="F6E400"/>
          </a:solidFill>
          <a:ln>
            <a:solidFill>
              <a:schemeClr val="tx1"/>
            </a:solidFill>
          </a:ln>
        </p:spPr>
      </p:pic>
      <p:pic>
        <p:nvPicPr>
          <p:cNvPr id="12297" name="Picture 9" descr="Agentes de Control Quito on Twitter: &quot;Dron del Centro de Mando y  Comunicaciones monitorea desde el aire trayecto de la #MamaNegra2016 en  apoyo a la #SeguridadIntegral.… https://t.co/6qZSPnyBaW&quot;">
            <a:extLst>
              <a:ext uri="{FF2B5EF4-FFF2-40B4-BE49-F238E27FC236}">
                <a16:creationId xmlns:a16="http://schemas.microsoft.com/office/drawing/2014/main" id="{4ACE01D9-3222-48F0-8512-197BD4277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909" y="2051956"/>
            <a:ext cx="4586512" cy="2579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FE1160C-E120-4F2E-87D1-325615266363}"/>
              </a:ext>
            </a:extLst>
          </p:cNvPr>
          <p:cNvSpPr txBox="1"/>
          <p:nvPr/>
        </p:nvSpPr>
        <p:spPr>
          <a:xfrm>
            <a:off x="1061909" y="4846320"/>
            <a:ext cx="4586512" cy="1200329"/>
          </a:xfrm>
          <a:prstGeom prst="rect">
            <a:avLst/>
          </a:prstGeom>
          <a:noFill/>
        </p:spPr>
        <p:txBody>
          <a:bodyPr wrap="square" rtlCol="0">
            <a:spAutoFit/>
          </a:bodyPr>
          <a:lstStyle/>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Agrupación de asentamientos humanos.</a:t>
            </a:r>
          </a:p>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Infraestructura y servicios básicos.</a:t>
            </a:r>
          </a:p>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Mayor densidad poblacional.</a:t>
            </a:r>
          </a:p>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Mayor costo de superficie</a:t>
            </a:r>
            <a:endParaRPr lang="es-EC" dirty="0">
              <a:latin typeface="Cambria Math" panose="02040503050406030204" pitchFamily="18" charset="0"/>
              <a:ea typeface="Cambria Math" panose="02040503050406030204" pitchFamily="18" charset="0"/>
            </a:endParaRPr>
          </a:p>
        </p:txBody>
      </p:sp>
      <p:sp>
        <p:nvSpPr>
          <p:cNvPr id="13" name="CuadroTexto 12">
            <a:extLst>
              <a:ext uri="{FF2B5EF4-FFF2-40B4-BE49-F238E27FC236}">
                <a16:creationId xmlns:a16="http://schemas.microsoft.com/office/drawing/2014/main" id="{273E7311-BC94-4839-A61F-272ECB25B96F}"/>
              </a:ext>
            </a:extLst>
          </p:cNvPr>
          <p:cNvSpPr txBox="1"/>
          <p:nvPr/>
        </p:nvSpPr>
        <p:spPr>
          <a:xfrm>
            <a:off x="7176211" y="4846320"/>
            <a:ext cx="4586512" cy="1200329"/>
          </a:xfrm>
          <a:prstGeom prst="rect">
            <a:avLst/>
          </a:prstGeom>
          <a:noFill/>
        </p:spPr>
        <p:txBody>
          <a:bodyPr wrap="square" rtlCol="0">
            <a:spAutoFit/>
          </a:bodyPr>
          <a:lstStyle/>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Actividades agroproductivas, forestales o extractivas.</a:t>
            </a:r>
          </a:p>
          <a:p>
            <a:pPr marL="285750" indent="-285750">
              <a:buFont typeface="Wingdings" panose="05000000000000000000" pitchFamily="2" charset="2"/>
              <a:buChar char="ü"/>
            </a:pPr>
            <a:r>
              <a:rPr lang="es-ES" dirty="0">
                <a:latin typeface="Cambria Math" panose="02040503050406030204" pitchFamily="18" charset="0"/>
                <a:ea typeface="Cambria Math" panose="02040503050406030204" pitchFamily="18" charset="0"/>
              </a:rPr>
              <a:t>Menor infraestructura y menor densidad poblacional.</a:t>
            </a:r>
            <a:endParaRPr lang="es-EC" dirty="0">
              <a:latin typeface="Cambria Math" panose="02040503050406030204" pitchFamily="18" charset="0"/>
              <a:ea typeface="Cambria Math" panose="02040503050406030204" pitchFamily="18" charset="0"/>
            </a:endParaRPr>
          </a:p>
        </p:txBody>
      </p:sp>
      <p:sp>
        <p:nvSpPr>
          <p:cNvPr id="10" name="Rectángulo 9">
            <a:extLst>
              <a:ext uri="{FF2B5EF4-FFF2-40B4-BE49-F238E27FC236}">
                <a16:creationId xmlns:a16="http://schemas.microsoft.com/office/drawing/2014/main" id="{53A7EE2C-FD55-4198-B3E9-89F9AE53F5F7}"/>
              </a:ext>
            </a:extLst>
          </p:cNvPr>
          <p:cNvSpPr/>
          <p:nvPr/>
        </p:nvSpPr>
        <p:spPr>
          <a:xfrm>
            <a:off x="5079345" y="5805835"/>
            <a:ext cx="1949573" cy="369332"/>
          </a:xfrm>
          <a:prstGeom prst="rect">
            <a:avLst/>
          </a:prstGeom>
        </p:spPr>
        <p:txBody>
          <a:bodyPr wrap="none">
            <a:spAutoFit/>
          </a:bodyPr>
          <a:lstStyle/>
          <a:p>
            <a:r>
              <a:rPr lang="es-ES" dirty="0">
                <a:latin typeface="Cambria Math" panose="02040503050406030204" pitchFamily="18" charset="0"/>
                <a:ea typeface="Cambria Math" panose="02040503050406030204" pitchFamily="18" charset="0"/>
              </a:rPr>
              <a:t>(LOOTUGS, 2016)</a:t>
            </a:r>
            <a:endParaRPr lang="es-EC" dirty="0">
              <a:latin typeface="Cambria Math" panose="02040503050406030204" pitchFamily="18" charset="0"/>
              <a:ea typeface="Cambria Math" panose="02040503050406030204" pitchFamily="18" charset="0"/>
            </a:endParaRPr>
          </a:p>
        </p:txBody>
      </p:sp>
      <p:sp>
        <p:nvSpPr>
          <p:cNvPr id="11" name="CuadroTexto 10">
            <a:extLst>
              <a:ext uri="{FF2B5EF4-FFF2-40B4-BE49-F238E27FC236}">
                <a16:creationId xmlns:a16="http://schemas.microsoft.com/office/drawing/2014/main" id="{AFD96B6A-8ABB-4BB5-8112-778874531F23}"/>
              </a:ext>
            </a:extLst>
          </p:cNvPr>
          <p:cNvSpPr txBox="1"/>
          <p:nvPr/>
        </p:nvSpPr>
        <p:spPr>
          <a:xfrm>
            <a:off x="4203345" y="4262537"/>
            <a:ext cx="1445076" cy="369332"/>
          </a:xfrm>
          <a:prstGeom prst="rect">
            <a:avLst/>
          </a:prstGeom>
          <a:solidFill>
            <a:srgbClr val="F6E400"/>
          </a:solidFill>
          <a:ln>
            <a:noFill/>
          </a:ln>
        </p:spPr>
        <p:txBody>
          <a:bodyPr wrap="none" rtlCol="0">
            <a:spAutoFit/>
          </a:bodyPr>
          <a:lstStyle/>
          <a:p>
            <a:r>
              <a:rPr lang="es-ES" i="1" dirty="0">
                <a:latin typeface="Cambria Math" panose="02040503050406030204" pitchFamily="18" charset="0"/>
                <a:ea typeface="Cambria Math" panose="02040503050406030204" pitchFamily="18" charset="0"/>
              </a:rPr>
              <a:t>Zona Urbana</a:t>
            </a:r>
            <a:endParaRPr lang="es-EC" i="1" dirty="0">
              <a:latin typeface="Cambria Math" panose="02040503050406030204" pitchFamily="18" charset="0"/>
              <a:ea typeface="Cambria Math" panose="02040503050406030204" pitchFamily="18" charset="0"/>
            </a:endParaRPr>
          </a:p>
        </p:txBody>
      </p:sp>
      <p:sp>
        <p:nvSpPr>
          <p:cNvPr id="16" name="CuadroTexto 15">
            <a:extLst>
              <a:ext uri="{FF2B5EF4-FFF2-40B4-BE49-F238E27FC236}">
                <a16:creationId xmlns:a16="http://schemas.microsoft.com/office/drawing/2014/main" id="{5B5F7022-0D65-43E3-A330-A94EE232B9A3}"/>
              </a:ext>
            </a:extLst>
          </p:cNvPr>
          <p:cNvSpPr txBox="1"/>
          <p:nvPr/>
        </p:nvSpPr>
        <p:spPr>
          <a:xfrm>
            <a:off x="9871039" y="4363231"/>
            <a:ext cx="1259052" cy="369332"/>
          </a:xfrm>
          <a:prstGeom prst="rect">
            <a:avLst/>
          </a:prstGeom>
          <a:solidFill>
            <a:srgbClr val="00B0F0"/>
          </a:solidFill>
          <a:ln>
            <a:noFill/>
          </a:ln>
        </p:spPr>
        <p:txBody>
          <a:bodyPr wrap="square" rtlCol="0">
            <a:spAutoFit/>
          </a:bodyPr>
          <a:lstStyle/>
          <a:p>
            <a:r>
              <a:rPr lang="es-ES" i="1" dirty="0">
                <a:latin typeface="Cambria Math" panose="02040503050406030204" pitchFamily="18" charset="0"/>
                <a:ea typeface="Cambria Math" panose="02040503050406030204" pitchFamily="18" charset="0"/>
              </a:rPr>
              <a:t>Zona Rural</a:t>
            </a:r>
            <a:endParaRPr lang="es-EC" i="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32288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9BB53B-85EF-4D4B-9388-8124FC5C54C8}"/>
              </a:ext>
            </a:extLst>
          </p:cNvPr>
          <p:cNvSpPr txBox="1"/>
          <p:nvPr/>
        </p:nvSpPr>
        <p:spPr>
          <a:xfrm>
            <a:off x="304800" y="152400"/>
            <a:ext cx="6319743"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MARCO TEÓRICO</a:t>
            </a:r>
            <a:endParaRPr lang="es-EC" sz="2800" dirty="0">
              <a:latin typeface="Copperplate Gothic Bold" panose="020E0705020206020404" pitchFamily="34" charset="0"/>
            </a:endParaRPr>
          </a:p>
        </p:txBody>
      </p:sp>
      <p:sp>
        <p:nvSpPr>
          <p:cNvPr id="7" name="Rectángulo 6">
            <a:extLst>
              <a:ext uri="{FF2B5EF4-FFF2-40B4-BE49-F238E27FC236}">
                <a16:creationId xmlns:a16="http://schemas.microsoft.com/office/drawing/2014/main" id="{E3348D67-11B2-4D22-B302-E86B461827E8}"/>
              </a:ext>
            </a:extLst>
          </p:cNvPr>
          <p:cNvSpPr/>
          <p:nvPr/>
        </p:nvSpPr>
        <p:spPr>
          <a:xfrm>
            <a:off x="266231" y="2013568"/>
            <a:ext cx="2514727"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sz="1600" dirty="0">
                <a:latin typeface="Cambria Math" panose="02040503050406030204" pitchFamily="18" charset="0"/>
                <a:ea typeface="Cambria Math" panose="02040503050406030204" pitchFamily="18" charset="0"/>
              </a:rPr>
              <a:t>Lineamientos estratégicos </a:t>
            </a:r>
          </a:p>
          <a:p>
            <a:pPr algn="ctr"/>
            <a:r>
              <a:rPr lang="es-ES" sz="1600" dirty="0">
                <a:latin typeface="Cambria Math" panose="02040503050406030204" pitchFamily="18" charset="0"/>
                <a:ea typeface="Cambria Math" panose="02040503050406030204" pitchFamily="18" charset="0"/>
              </a:rPr>
              <a:t>de desarrollo </a:t>
            </a:r>
            <a:endParaRPr lang="es-EC" sz="1600" dirty="0"/>
          </a:p>
        </p:txBody>
      </p:sp>
      <p:sp>
        <p:nvSpPr>
          <p:cNvPr id="8" name="Rectángulo 7">
            <a:extLst>
              <a:ext uri="{FF2B5EF4-FFF2-40B4-BE49-F238E27FC236}">
                <a16:creationId xmlns:a16="http://schemas.microsoft.com/office/drawing/2014/main" id="{F8F775A7-5255-4B78-AB1A-3F9B5E33B299}"/>
              </a:ext>
            </a:extLst>
          </p:cNvPr>
          <p:cNvSpPr/>
          <p:nvPr/>
        </p:nvSpPr>
        <p:spPr>
          <a:xfrm>
            <a:off x="2479754" y="2935801"/>
            <a:ext cx="1728358"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Modelo óptimo </a:t>
            </a:r>
          </a:p>
          <a:p>
            <a:pPr algn="ctr"/>
            <a:r>
              <a:rPr lang="es-ES" dirty="0">
                <a:latin typeface="Cambria Math" panose="02040503050406030204" pitchFamily="18" charset="0"/>
                <a:ea typeface="Cambria Math" panose="02040503050406030204" pitchFamily="18" charset="0"/>
              </a:rPr>
              <a:t>del Territorio </a:t>
            </a:r>
            <a:endParaRPr lang="es-EC" dirty="0"/>
          </a:p>
        </p:txBody>
      </p:sp>
      <p:sp>
        <p:nvSpPr>
          <p:cNvPr id="9" name="Rectángulo 8">
            <a:extLst>
              <a:ext uri="{FF2B5EF4-FFF2-40B4-BE49-F238E27FC236}">
                <a16:creationId xmlns:a16="http://schemas.microsoft.com/office/drawing/2014/main" id="{9C393811-A787-4FC7-AF6A-52C8A4765931}"/>
              </a:ext>
            </a:extLst>
          </p:cNvPr>
          <p:cNvSpPr/>
          <p:nvPr/>
        </p:nvSpPr>
        <p:spPr>
          <a:xfrm>
            <a:off x="1728163" y="4786672"/>
            <a:ext cx="3236343" cy="92333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buFont typeface="+mj-lt"/>
              <a:buAutoNum type="arabicPeriod"/>
            </a:pPr>
            <a:r>
              <a:rPr lang="es-ES" dirty="0">
                <a:latin typeface="Cambria Math" panose="02040503050406030204" pitchFamily="18" charset="0"/>
                <a:ea typeface="Cambria Math" panose="02040503050406030204" pitchFamily="18" charset="0"/>
              </a:rPr>
              <a:t>Diagnóstico del territorio</a:t>
            </a:r>
          </a:p>
          <a:p>
            <a:pPr marL="342900" indent="-342900">
              <a:buFont typeface="+mj-lt"/>
              <a:buAutoNum type="arabicPeriod"/>
            </a:pPr>
            <a:r>
              <a:rPr lang="es-ES" dirty="0">
                <a:latin typeface="Cambria Math" panose="02040503050406030204" pitchFamily="18" charset="0"/>
                <a:ea typeface="Cambria Math" panose="02040503050406030204" pitchFamily="18" charset="0"/>
              </a:rPr>
              <a:t>Planificación del territorio</a:t>
            </a:r>
          </a:p>
          <a:p>
            <a:pPr marL="342900" indent="-342900">
              <a:buFont typeface="+mj-lt"/>
              <a:buAutoNum type="arabicPeriod"/>
            </a:pPr>
            <a:r>
              <a:rPr lang="es-ES" dirty="0">
                <a:latin typeface="Cambria Math" panose="02040503050406030204" pitchFamily="18" charset="0"/>
                <a:ea typeface="Cambria Math" panose="02040503050406030204" pitchFamily="18" charset="0"/>
              </a:rPr>
              <a:t>Gestión del territorio</a:t>
            </a:r>
            <a:endParaRPr lang="es-EC" dirty="0"/>
          </a:p>
        </p:txBody>
      </p:sp>
      <p:sp>
        <p:nvSpPr>
          <p:cNvPr id="10" name="Rectángulo 9">
            <a:extLst>
              <a:ext uri="{FF2B5EF4-FFF2-40B4-BE49-F238E27FC236}">
                <a16:creationId xmlns:a16="http://schemas.microsoft.com/office/drawing/2014/main" id="{AE37F135-530B-4E26-AF40-104CD7CB9E88}"/>
              </a:ext>
            </a:extLst>
          </p:cNvPr>
          <p:cNvSpPr/>
          <p:nvPr/>
        </p:nvSpPr>
        <p:spPr>
          <a:xfrm>
            <a:off x="4024154" y="2013568"/>
            <a:ext cx="2050561"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S" sz="1600" dirty="0">
                <a:latin typeface="Cambria Math" panose="02040503050406030204" pitchFamily="18" charset="0"/>
                <a:ea typeface="Cambria Math" panose="02040503050406030204" pitchFamily="18" charset="0"/>
              </a:rPr>
              <a:t>Prioridades locales y </a:t>
            </a:r>
          </a:p>
          <a:p>
            <a:pPr algn="ctr"/>
            <a:r>
              <a:rPr lang="es-ES" sz="1600" dirty="0">
                <a:latin typeface="Cambria Math" panose="02040503050406030204" pitchFamily="18" charset="0"/>
                <a:ea typeface="Cambria Math" panose="02040503050406030204" pitchFamily="18" charset="0"/>
              </a:rPr>
              <a:t>objetivos nacionales </a:t>
            </a:r>
            <a:endParaRPr lang="es-EC" sz="1600" dirty="0"/>
          </a:p>
        </p:txBody>
      </p:sp>
      <p:sp>
        <p:nvSpPr>
          <p:cNvPr id="11" name="Rectángulo 10">
            <a:extLst>
              <a:ext uri="{FF2B5EF4-FFF2-40B4-BE49-F238E27FC236}">
                <a16:creationId xmlns:a16="http://schemas.microsoft.com/office/drawing/2014/main" id="{F80797C0-0289-415E-892C-AA4BF4397CF0}"/>
              </a:ext>
            </a:extLst>
          </p:cNvPr>
          <p:cNvSpPr/>
          <p:nvPr/>
        </p:nvSpPr>
        <p:spPr>
          <a:xfrm>
            <a:off x="5219916" y="5854925"/>
            <a:ext cx="2291012" cy="369332"/>
          </a:xfrm>
          <a:prstGeom prst="rect">
            <a:avLst/>
          </a:prstGeom>
        </p:spPr>
        <p:txBody>
          <a:bodyPr wrap="none">
            <a:spAutoFit/>
          </a:bodyPr>
          <a:lstStyle/>
          <a:p>
            <a:r>
              <a:rPr lang="es-ES" dirty="0">
                <a:latin typeface="Cambria Math" panose="02040503050406030204" pitchFamily="18" charset="0"/>
                <a:ea typeface="Cambria Math" panose="02040503050406030204" pitchFamily="18" charset="0"/>
              </a:rPr>
              <a:t>(SENPLADES, 2010). </a:t>
            </a:r>
            <a:endParaRPr lang="es-EC" dirty="0"/>
          </a:p>
        </p:txBody>
      </p:sp>
      <p:sp>
        <p:nvSpPr>
          <p:cNvPr id="12" name="CuadroTexto 11">
            <a:extLst>
              <a:ext uri="{FF2B5EF4-FFF2-40B4-BE49-F238E27FC236}">
                <a16:creationId xmlns:a16="http://schemas.microsoft.com/office/drawing/2014/main" id="{1C565A49-E0BE-4E1B-88A0-BE14C9BB1659}"/>
              </a:ext>
            </a:extLst>
          </p:cNvPr>
          <p:cNvSpPr txBox="1"/>
          <p:nvPr/>
        </p:nvSpPr>
        <p:spPr>
          <a:xfrm>
            <a:off x="1672386" y="1259194"/>
            <a:ext cx="3347904" cy="369332"/>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wrap="none" rtlCol="0">
            <a:spAutoFit/>
          </a:bodyPr>
          <a:lstStyle/>
          <a:p>
            <a:r>
              <a:rPr lang="es-ES" b="1" dirty="0">
                <a:solidFill>
                  <a:schemeClr val="tx1"/>
                </a:solidFill>
                <a:latin typeface="Cambria Math" panose="02040503050406030204" pitchFamily="18" charset="0"/>
                <a:ea typeface="Cambria Math" panose="02040503050406030204" pitchFamily="18" charset="0"/>
              </a:rPr>
              <a:t>ORDENAMIENTO TERRITORIAL</a:t>
            </a:r>
            <a:endParaRPr lang="es-EC" b="1" dirty="0">
              <a:solidFill>
                <a:schemeClr val="tx1"/>
              </a:solidFill>
              <a:latin typeface="Cambria Math" panose="02040503050406030204" pitchFamily="18" charset="0"/>
              <a:ea typeface="Cambria Math" panose="02040503050406030204" pitchFamily="18" charset="0"/>
            </a:endParaRPr>
          </a:p>
        </p:txBody>
      </p:sp>
      <p:cxnSp>
        <p:nvCxnSpPr>
          <p:cNvPr id="14" name="Conector: angular 13">
            <a:extLst>
              <a:ext uri="{FF2B5EF4-FFF2-40B4-BE49-F238E27FC236}">
                <a16:creationId xmlns:a16="http://schemas.microsoft.com/office/drawing/2014/main" id="{1CE5D93E-F674-417F-AFDA-DDB7C4A368C4}"/>
              </a:ext>
            </a:extLst>
          </p:cNvPr>
          <p:cNvCxnSpPr>
            <a:stCxn id="7" idx="2"/>
            <a:endCxn id="8" idx="1"/>
          </p:cNvCxnSpPr>
          <p:nvPr/>
        </p:nvCxnSpPr>
        <p:spPr>
          <a:xfrm rot="16200000" flipH="1">
            <a:off x="1671362" y="2450575"/>
            <a:ext cx="660624" cy="956159"/>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ector: angular 14">
            <a:extLst>
              <a:ext uri="{FF2B5EF4-FFF2-40B4-BE49-F238E27FC236}">
                <a16:creationId xmlns:a16="http://schemas.microsoft.com/office/drawing/2014/main" id="{812ECAB5-E3D4-431B-AD24-3BC587F73381}"/>
              </a:ext>
            </a:extLst>
          </p:cNvPr>
          <p:cNvCxnSpPr>
            <a:cxnSpLocks/>
            <a:stCxn id="8" idx="3"/>
            <a:endCxn id="10" idx="2"/>
          </p:cNvCxnSpPr>
          <p:nvPr/>
        </p:nvCxnSpPr>
        <p:spPr>
          <a:xfrm flipV="1">
            <a:off x="4208112" y="2598343"/>
            <a:ext cx="841323" cy="660624"/>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8" name="Flecha: hacia abajo 17">
            <a:extLst>
              <a:ext uri="{FF2B5EF4-FFF2-40B4-BE49-F238E27FC236}">
                <a16:creationId xmlns:a16="http://schemas.microsoft.com/office/drawing/2014/main" id="{8C92A34D-A20D-47D0-BA90-15B8DF9AA056}"/>
              </a:ext>
            </a:extLst>
          </p:cNvPr>
          <p:cNvSpPr/>
          <p:nvPr/>
        </p:nvSpPr>
        <p:spPr>
          <a:xfrm>
            <a:off x="3113014" y="1908596"/>
            <a:ext cx="466645" cy="765782"/>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hacia abajo 18">
            <a:extLst>
              <a:ext uri="{FF2B5EF4-FFF2-40B4-BE49-F238E27FC236}">
                <a16:creationId xmlns:a16="http://schemas.microsoft.com/office/drawing/2014/main" id="{585F37D4-5746-4C3C-BC17-42F2EA9A7A55}"/>
              </a:ext>
            </a:extLst>
          </p:cNvPr>
          <p:cNvSpPr/>
          <p:nvPr/>
        </p:nvSpPr>
        <p:spPr>
          <a:xfrm>
            <a:off x="3113014" y="3801511"/>
            <a:ext cx="466645" cy="765782"/>
          </a:xfrm>
          <a:prstGeom prst="down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7AADB84E-831A-460A-AF73-33ECC0E41489}"/>
              </a:ext>
            </a:extLst>
          </p:cNvPr>
          <p:cNvSpPr/>
          <p:nvPr/>
        </p:nvSpPr>
        <p:spPr>
          <a:xfrm>
            <a:off x="6943953" y="1977826"/>
            <a:ext cx="4927824"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
            <a:r>
              <a:rPr lang="es-ES" dirty="0">
                <a:latin typeface="Cambria Math" panose="02040503050406030204" pitchFamily="18" charset="0"/>
                <a:ea typeface="Cambria Math" panose="02040503050406030204" pitchFamily="18" charset="0"/>
              </a:rPr>
              <a:t>Planes de Desarrollo y Ordenamiento territorial </a:t>
            </a:r>
          </a:p>
          <a:p>
            <a:pPr algn="ctr"/>
            <a:r>
              <a:rPr lang="es-ES" dirty="0">
                <a:latin typeface="Cambria Math" panose="02040503050406030204" pitchFamily="18" charset="0"/>
                <a:ea typeface="Cambria Math" panose="02040503050406030204" pitchFamily="18" charset="0"/>
              </a:rPr>
              <a:t>(PDOT)</a:t>
            </a:r>
          </a:p>
        </p:txBody>
      </p:sp>
      <p:sp>
        <p:nvSpPr>
          <p:cNvPr id="25" name="Rectángulo 24">
            <a:extLst>
              <a:ext uri="{FF2B5EF4-FFF2-40B4-BE49-F238E27FC236}">
                <a16:creationId xmlns:a16="http://schemas.microsoft.com/office/drawing/2014/main" id="{7A8BED7A-ABDE-47DA-AA42-A9930ADB2DD7}"/>
              </a:ext>
            </a:extLst>
          </p:cNvPr>
          <p:cNvSpPr/>
          <p:nvPr/>
        </p:nvSpPr>
        <p:spPr>
          <a:xfrm>
            <a:off x="6943953" y="1055354"/>
            <a:ext cx="957698" cy="369332"/>
          </a:xfrm>
          <a:prstGeom prst="rect">
            <a:avLst/>
          </a:prstGeom>
          <a:solidFill>
            <a:srgbClr val="F6E40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Integral</a:t>
            </a:r>
            <a:endParaRPr lang="es-EC" dirty="0"/>
          </a:p>
        </p:txBody>
      </p:sp>
      <p:sp>
        <p:nvSpPr>
          <p:cNvPr id="26" name="Rectángulo 25">
            <a:extLst>
              <a:ext uri="{FF2B5EF4-FFF2-40B4-BE49-F238E27FC236}">
                <a16:creationId xmlns:a16="http://schemas.microsoft.com/office/drawing/2014/main" id="{BD134D06-317D-464C-AA62-31D7CDE788A8}"/>
              </a:ext>
            </a:extLst>
          </p:cNvPr>
          <p:cNvSpPr/>
          <p:nvPr/>
        </p:nvSpPr>
        <p:spPr>
          <a:xfrm>
            <a:off x="8562290" y="1059231"/>
            <a:ext cx="1434239" cy="369332"/>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Democrático</a:t>
            </a:r>
            <a:endParaRPr lang="es-EC" dirty="0"/>
          </a:p>
        </p:txBody>
      </p:sp>
      <p:sp>
        <p:nvSpPr>
          <p:cNvPr id="27" name="Rectángulo 26">
            <a:extLst>
              <a:ext uri="{FF2B5EF4-FFF2-40B4-BE49-F238E27FC236}">
                <a16:creationId xmlns:a16="http://schemas.microsoft.com/office/drawing/2014/main" id="{B3CE2C5B-5DEF-4C2C-93FB-6C7A9290BFA7}"/>
              </a:ext>
            </a:extLst>
          </p:cNvPr>
          <p:cNvSpPr/>
          <p:nvPr/>
        </p:nvSpPr>
        <p:spPr>
          <a:xfrm>
            <a:off x="10531025" y="1059231"/>
            <a:ext cx="1343958" cy="369332"/>
          </a:xfrm>
          <a:prstGeom prst="rect">
            <a:avLst/>
          </a:prstGeom>
          <a:solidFill>
            <a:srgbClr val="FF505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Prospectivo</a:t>
            </a:r>
            <a:endParaRPr lang="es-EC" dirty="0"/>
          </a:p>
        </p:txBody>
      </p:sp>
      <p:sp>
        <p:nvSpPr>
          <p:cNvPr id="28" name="Rectángulo 27">
            <a:extLst>
              <a:ext uri="{FF2B5EF4-FFF2-40B4-BE49-F238E27FC236}">
                <a16:creationId xmlns:a16="http://schemas.microsoft.com/office/drawing/2014/main" id="{2001A1CB-5092-41F2-9422-5F4DCAF1FC96}"/>
              </a:ext>
            </a:extLst>
          </p:cNvPr>
          <p:cNvSpPr/>
          <p:nvPr/>
        </p:nvSpPr>
        <p:spPr>
          <a:xfrm>
            <a:off x="6943953" y="3050784"/>
            <a:ext cx="1417376" cy="369332"/>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Ambientales</a:t>
            </a:r>
            <a:endParaRPr lang="es-EC" dirty="0"/>
          </a:p>
        </p:txBody>
      </p:sp>
      <p:sp>
        <p:nvSpPr>
          <p:cNvPr id="29" name="Rectángulo 28">
            <a:extLst>
              <a:ext uri="{FF2B5EF4-FFF2-40B4-BE49-F238E27FC236}">
                <a16:creationId xmlns:a16="http://schemas.microsoft.com/office/drawing/2014/main" id="{95B28E82-6056-4BE0-8F88-DA532B3F37D0}"/>
              </a:ext>
            </a:extLst>
          </p:cNvPr>
          <p:cNvSpPr/>
          <p:nvPr/>
        </p:nvSpPr>
        <p:spPr>
          <a:xfrm>
            <a:off x="8083633" y="3637016"/>
            <a:ext cx="971741" cy="369332"/>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Sociales</a:t>
            </a:r>
            <a:endParaRPr lang="es-EC" dirty="0"/>
          </a:p>
        </p:txBody>
      </p:sp>
      <p:sp>
        <p:nvSpPr>
          <p:cNvPr id="30" name="Rectángulo 29">
            <a:extLst>
              <a:ext uri="{FF2B5EF4-FFF2-40B4-BE49-F238E27FC236}">
                <a16:creationId xmlns:a16="http://schemas.microsoft.com/office/drawing/2014/main" id="{D24EB5B8-1729-4B24-A9E4-210CAC4DFD19}"/>
              </a:ext>
            </a:extLst>
          </p:cNvPr>
          <p:cNvSpPr/>
          <p:nvPr/>
        </p:nvSpPr>
        <p:spPr>
          <a:xfrm>
            <a:off x="9647352" y="3637016"/>
            <a:ext cx="1358513"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Económicas</a:t>
            </a:r>
            <a:endParaRPr lang="es-EC" dirty="0"/>
          </a:p>
        </p:txBody>
      </p:sp>
      <p:sp>
        <p:nvSpPr>
          <p:cNvPr id="31" name="Rectángulo 30">
            <a:extLst>
              <a:ext uri="{FF2B5EF4-FFF2-40B4-BE49-F238E27FC236}">
                <a16:creationId xmlns:a16="http://schemas.microsoft.com/office/drawing/2014/main" id="{1884410F-3341-48F1-B49E-F9D34C7BD07C}"/>
              </a:ext>
            </a:extLst>
          </p:cNvPr>
          <p:cNvSpPr/>
          <p:nvPr/>
        </p:nvSpPr>
        <p:spPr>
          <a:xfrm>
            <a:off x="10710049" y="3050784"/>
            <a:ext cx="1188915"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Culturales</a:t>
            </a:r>
            <a:endParaRPr lang="es-EC" dirty="0"/>
          </a:p>
        </p:txBody>
      </p:sp>
      <p:sp>
        <p:nvSpPr>
          <p:cNvPr id="32" name="Rectángulo 31">
            <a:extLst>
              <a:ext uri="{FF2B5EF4-FFF2-40B4-BE49-F238E27FC236}">
                <a16:creationId xmlns:a16="http://schemas.microsoft.com/office/drawing/2014/main" id="{387C3849-336B-4424-A5FD-30AB456369E6}"/>
              </a:ext>
            </a:extLst>
          </p:cNvPr>
          <p:cNvSpPr/>
          <p:nvPr/>
        </p:nvSpPr>
        <p:spPr>
          <a:xfrm>
            <a:off x="6989671" y="4117926"/>
            <a:ext cx="4927824" cy="646331"/>
          </a:xfrm>
          <a:prstGeom prst="rect">
            <a:avLst/>
          </a:prstGeom>
        </p:spPr>
        <p:txBody>
          <a:bodyPr wrap="square">
            <a:spAutoFit/>
          </a:bodyPr>
          <a:lstStyle/>
          <a:p>
            <a:pPr algn="ctr"/>
            <a:r>
              <a:rPr lang="es-ES" b="1" i="1" dirty="0">
                <a:latin typeface="Cambria Math" panose="02040503050406030204" pitchFamily="18" charset="0"/>
                <a:ea typeface="Cambria Math" panose="02040503050406030204" pitchFamily="18" charset="0"/>
              </a:rPr>
              <a:t>Promueve el adecuado aprovechamiento de las oportunidades productivas</a:t>
            </a:r>
            <a:endParaRPr lang="es-EC" b="1" i="1" dirty="0"/>
          </a:p>
        </p:txBody>
      </p:sp>
      <p:sp>
        <p:nvSpPr>
          <p:cNvPr id="33" name="Rectángulo 32">
            <a:extLst>
              <a:ext uri="{FF2B5EF4-FFF2-40B4-BE49-F238E27FC236}">
                <a16:creationId xmlns:a16="http://schemas.microsoft.com/office/drawing/2014/main" id="{123C34CF-04C9-4359-B827-F474B054C9F2}"/>
              </a:ext>
            </a:extLst>
          </p:cNvPr>
          <p:cNvSpPr/>
          <p:nvPr/>
        </p:nvSpPr>
        <p:spPr>
          <a:xfrm>
            <a:off x="6944498" y="5152438"/>
            <a:ext cx="1786131"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S" dirty="0">
                <a:latin typeface="Cambria Math" panose="02040503050406030204" pitchFamily="18" charset="0"/>
                <a:ea typeface="Cambria Math" panose="02040503050406030204" pitchFamily="18" charset="0"/>
              </a:rPr>
              <a:t>Potencialidades </a:t>
            </a:r>
          </a:p>
          <a:p>
            <a:pPr algn="ctr"/>
            <a:r>
              <a:rPr lang="es-ES" dirty="0">
                <a:latin typeface="Cambria Math" panose="02040503050406030204" pitchFamily="18" charset="0"/>
                <a:ea typeface="Cambria Math" panose="02040503050406030204" pitchFamily="18" charset="0"/>
              </a:rPr>
              <a:t>del territorio</a:t>
            </a:r>
            <a:endParaRPr lang="es-EC" dirty="0"/>
          </a:p>
        </p:txBody>
      </p:sp>
      <p:sp>
        <p:nvSpPr>
          <p:cNvPr id="34" name="Rectángulo 33">
            <a:extLst>
              <a:ext uri="{FF2B5EF4-FFF2-40B4-BE49-F238E27FC236}">
                <a16:creationId xmlns:a16="http://schemas.microsoft.com/office/drawing/2014/main" id="{69DF39F1-9253-4CA1-B88D-2DDC032E27DD}"/>
              </a:ext>
            </a:extLst>
          </p:cNvPr>
          <p:cNvSpPr/>
          <p:nvPr/>
        </p:nvSpPr>
        <p:spPr>
          <a:xfrm>
            <a:off x="10230174" y="5152437"/>
            <a:ext cx="1687321"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Redistribución </a:t>
            </a:r>
          </a:p>
          <a:p>
            <a:pPr algn="ctr"/>
            <a:r>
              <a:rPr lang="es-ES" dirty="0">
                <a:latin typeface="Cambria Math" panose="02040503050406030204" pitchFamily="18" charset="0"/>
                <a:ea typeface="Cambria Math" panose="02040503050406030204" pitchFamily="18" charset="0"/>
              </a:rPr>
              <a:t>de beneficios</a:t>
            </a:r>
            <a:endParaRPr lang="es-EC" dirty="0"/>
          </a:p>
        </p:txBody>
      </p:sp>
      <p:sp>
        <p:nvSpPr>
          <p:cNvPr id="35" name="Rectángulo 34">
            <a:extLst>
              <a:ext uri="{FF2B5EF4-FFF2-40B4-BE49-F238E27FC236}">
                <a16:creationId xmlns:a16="http://schemas.microsoft.com/office/drawing/2014/main" id="{33A8B018-5F59-4D2F-93BC-1386690CCB80}"/>
              </a:ext>
            </a:extLst>
          </p:cNvPr>
          <p:cNvSpPr/>
          <p:nvPr/>
        </p:nvSpPr>
        <p:spPr>
          <a:xfrm>
            <a:off x="8869401" y="5290936"/>
            <a:ext cx="122200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a:latin typeface="Cambria Math" panose="02040503050406030204" pitchFamily="18" charset="0"/>
                <a:ea typeface="Cambria Math" panose="02040503050406030204" pitchFamily="18" charset="0"/>
              </a:rPr>
              <a:t>Buen Vivir</a:t>
            </a:r>
            <a:endParaRPr lang="es-EC" dirty="0"/>
          </a:p>
        </p:txBody>
      </p:sp>
      <p:cxnSp>
        <p:nvCxnSpPr>
          <p:cNvPr id="37" name="Conector: angular 36">
            <a:extLst>
              <a:ext uri="{FF2B5EF4-FFF2-40B4-BE49-F238E27FC236}">
                <a16:creationId xmlns:a16="http://schemas.microsoft.com/office/drawing/2014/main" id="{0028319B-8D88-4657-B212-562BE581DBB4}"/>
              </a:ext>
            </a:extLst>
          </p:cNvPr>
          <p:cNvCxnSpPr>
            <a:cxnSpLocks/>
            <a:stCxn id="20" idx="0"/>
            <a:endCxn id="25" idx="2"/>
          </p:cNvCxnSpPr>
          <p:nvPr/>
        </p:nvCxnSpPr>
        <p:spPr>
          <a:xfrm rot="16200000" flipV="1">
            <a:off x="8138764" y="708724"/>
            <a:ext cx="553140" cy="198506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ector: angular 39">
            <a:extLst>
              <a:ext uri="{FF2B5EF4-FFF2-40B4-BE49-F238E27FC236}">
                <a16:creationId xmlns:a16="http://schemas.microsoft.com/office/drawing/2014/main" id="{A2EACD22-C7D3-41AB-AB79-BC05A14C2779}"/>
              </a:ext>
            </a:extLst>
          </p:cNvPr>
          <p:cNvCxnSpPr>
            <a:cxnSpLocks/>
            <a:stCxn id="20" idx="0"/>
            <a:endCxn id="27" idx="2"/>
          </p:cNvCxnSpPr>
          <p:nvPr/>
        </p:nvCxnSpPr>
        <p:spPr>
          <a:xfrm rot="5400000" flipH="1" flipV="1">
            <a:off x="10030803" y="805626"/>
            <a:ext cx="549263" cy="179513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ector: angular 44">
            <a:extLst>
              <a:ext uri="{FF2B5EF4-FFF2-40B4-BE49-F238E27FC236}">
                <a16:creationId xmlns:a16="http://schemas.microsoft.com/office/drawing/2014/main" id="{B56A68A1-1C93-4720-8288-A7DCFE518272}"/>
              </a:ext>
            </a:extLst>
          </p:cNvPr>
          <p:cNvCxnSpPr>
            <a:cxnSpLocks/>
            <a:stCxn id="20" idx="2"/>
            <a:endCxn id="28" idx="0"/>
          </p:cNvCxnSpPr>
          <p:nvPr/>
        </p:nvCxnSpPr>
        <p:spPr>
          <a:xfrm rot="5400000">
            <a:off x="8316940" y="1959858"/>
            <a:ext cx="426627" cy="175522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ector: angular 47">
            <a:extLst>
              <a:ext uri="{FF2B5EF4-FFF2-40B4-BE49-F238E27FC236}">
                <a16:creationId xmlns:a16="http://schemas.microsoft.com/office/drawing/2014/main" id="{16243707-A0F3-411E-A7F7-DC74F1DD5D3E}"/>
              </a:ext>
            </a:extLst>
          </p:cNvPr>
          <p:cNvCxnSpPr>
            <a:cxnSpLocks/>
            <a:stCxn id="20" idx="2"/>
            <a:endCxn id="31" idx="0"/>
          </p:cNvCxnSpPr>
          <p:nvPr/>
        </p:nvCxnSpPr>
        <p:spPr>
          <a:xfrm rot="16200000" flipH="1">
            <a:off x="10142873" y="1889149"/>
            <a:ext cx="426627" cy="189664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ector: angular 53">
            <a:extLst>
              <a:ext uri="{FF2B5EF4-FFF2-40B4-BE49-F238E27FC236}">
                <a16:creationId xmlns:a16="http://schemas.microsoft.com/office/drawing/2014/main" id="{937CC150-670C-457D-8748-3B4B92622072}"/>
              </a:ext>
            </a:extLst>
          </p:cNvPr>
          <p:cNvCxnSpPr>
            <a:cxnSpLocks/>
            <a:stCxn id="20" idx="2"/>
            <a:endCxn id="29" idx="0"/>
          </p:cNvCxnSpPr>
          <p:nvPr/>
        </p:nvCxnSpPr>
        <p:spPr>
          <a:xfrm rot="5400000">
            <a:off x="8482256" y="2711406"/>
            <a:ext cx="1012859" cy="83836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ector: angular 56">
            <a:extLst>
              <a:ext uri="{FF2B5EF4-FFF2-40B4-BE49-F238E27FC236}">
                <a16:creationId xmlns:a16="http://schemas.microsoft.com/office/drawing/2014/main" id="{A70DEA94-F333-4EF0-9C17-F1702B44FC77}"/>
              </a:ext>
            </a:extLst>
          </p:cNvPr>
          <p:cNvCxnSpPr>
            <a:cxnSpLocks/>
            <a:stCxn id="20" idx="2"/>
            <a:endCxn id="30" idx="0"/>
          </p:cNvCxnSpPr>
          <p:nvPr/>
        </p:nvCxnSpPr>
        <p:spPr>
          <a:xfrm rot="16200000" flipH="1">
            <a:off x="9360808" y="2671214"/>
            <a:ext cx="1012859" cy="91874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1" name="Flecha: a la derecha 60">
            <a:extLst>
              <a:ext uri="{FF2B5EF4-FFF2-40B4-BE49-F238E27FC236}">
                <a16:creationId xmlns:a16="http://schemas.microsoft.com/office/drawing/2014/main" id="{B1713AB0-0D01-4BF5-A2E9-9A761331BA17}"/>
              </a:ext>
            </a:extLst>
          </p:cNvPr>
          <p:cNvSpPr/>
          <p:nvPr/>
        </p:nvSpPr>
        <p:spPr>
          <a:xfrm rot="5400000">
            <a:off x="7646880" y="4753322"/>
            <a:ext cx="392857" cy="361830"/>
          </a:xfrm>
          <a:prstGeom prst="right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Flecha: a la derecha 61">
            <a:extLst>
              <a:ext uri="{FF2B5EF4-FFF2-40B4-BE49-F238E27FC236}">
                <a16:creationId xmlns:a16="http://schemas.microsoft.com/office/drawing/2014/main" id="{B2B2451B-EDCF-4422-875B-F6656547BD98}"/>
              </a:ext>
            </a:extLst>
          </p:cNvPr>
          <p:cNvSpPr/>
          <p:nvPr/>
        </p:nvSpPr>
        <p:spPr>
          <a:xfrm rot="5400000">
            <a:off x="10877405" y="4750176"/>
            <a:ext cx="392857" cy="361830"/>
          </a:xfrm>
          <a:prstGeom prst="right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Flecha: a la derecha 62">
            <a:extLst>
              <a:ext uri="{FF2B5EF4-FFF2-40B4-BE49-F238E27FC236}">
                <a16:creationId xmlns:a16="http://schemas.microsoft.com/office/drawing/2014/main" id="{7F2D07EA-5462-48A7-97D4-65E612826C76}"/>
              </a:ext>
            </a:extLst>
          </p:cNvPr>
          <p:cNvSpPr/>
          <p:nvPr/>
        </p:nvSpPr>
        <p:spPr>
          <a:xfrm rot="5400000">
            <a:off x="9283972" y="4891350"/>
            <a:ext cx="392857" cy="361830"/>
          </a:xfrm>
          <a:prstGeom prst="rightArrow">
            <a:avLst/>
          </a:prstGeom>
          <a:solidFill>
            <a:srgbClr val="F6E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3299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mana de la Movilidad Europea en Bilbao, futuro con drones">
            <a:extLst>
              <a:ext uri="{FF2B5EF4-FFF2-40B4-BE49-F238E27FC236}">
                <a16:creationId xmlns:a16="http://schemas.microsoft.com/office/drawing/2014/main" id="{3F69DD5C-45A0-4D92-B3D9-CF335AB63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27" t="12968" r="7335"/>
          <a:stretch/>
        </p:blipFill>
        <p:spPr bwMode="auto">
          <a:xfrm>
            <a:off x="6215744" y="1073726"/>
            <a:ext cx="5649683" cy="4601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4876C8A8-2FF0-4D56-AFBF-C5D070341A3C}"/>
              </a:ext>
            </a:extLst>
          </p:cNvPr>
          <p:cNvSpPr/>
          <p:nvPr/>
        </p:nvSpPr>
        <p:spPr>
          <a:xfrm>
            <a:off x="500743" y="1128154"/>
            <a:ext cx="5497286" cy="4893647"/>
          </a:xfrm>
          <a:prstGeom prst="rect">
            <a:avLst/>
          </a:prstGeom>
          <a:solidFill>
            <a:schemeClr val="bg1"/>
          </a:solidFill>
        </p:spPr>
        <p:txBody>
          <a:bodyPr wrap="square">
            <a:spAutoFit/>
          </a:bodyPr>
          <a:lstStyle/>
          <a:p>
            <a:pPr algn="ctr"/>
            <a:r>
              <a:rPr lang="es-ES" sz="2400" b="1" dirty="0">
                <a:latin typeface="Cambria Math" panose="02040503050406030204" pitchFamily="18" charset="0"/>
                <a:ea typeface="Cambria Math" panose="02040503050406030204" pitchFamily="18" charset="0"/>
              </a:rPr>
              <a:t>Expansión Urbana </a:t>
            </a:r>
          </a:p>
          <a:p>
            <a:pPr algn="just"/>
            <a:r>
              <a:rPr lang="es-ES" dirty="0">
                <a:latin typeface="Cambria Math" panose="02040503050406030204" pitchFamily="18" charset="0"/>
                <a:ea typeface="Cambria Math" panose="02040503050406030204" pitchFamily="18" charset="0"/>
              </a:rPr>
              <a:t>Las poblaciones durante su crecimiento necesitan una expansión del territorio y a la vez redimensionar sus políticas y estrategias de administración, influenciados directamente por su cultura y número de habitantes. </a:t>
            </a:r>
          </a:p>
          <a:p>
            <a:pPr algn="just"/>
            <a:endParaRPr lang="es-ES" dirty="0">
              <a:latin typeface="Cambria Math" panose="02040503050406030204" pitchFamily="18" charset="0"/>
              <a:ea typeface="Cambria Math" panose="02040503050406030204" pitchFamily="18" charset="0"/>
            </a:endParaRPr>
          </a:p>
          <a:p>
            <a:pPr algn="just"/>
            <a:r>
              <a:rPr lang="es-ES" dirty="0">
                <a:latin typeface="Cambria Math" panose="02040503050406030204" pitchFamily="18" charset="0"/>
                <a:ea typeface="Cambria Math" panose="02040503050406030204" pitchFamily="18" charset="0"/>
              </a:rPr>
              <a:t> </a:t>
            </a:r>
          </a:p>
          <a:p>
            <a:pPr algn="just"/>
            <a:endParaRPr lang="es-ES" dirty="0">
              <a:latin typeface="Cambria Math" panose="02040503050406030204" pitchFamily="18" charset="0"/>
              <a:ea typeface="Cambria Math" panose="02040503050406030204" pitchFamily="18" charset="0"/>
            </a:endParaRPr>
          </a:p>
          <a:p>
            <a:pPr algn="just"/>
            <a:endParaRPr lang="es-ES" dirty="0">
              <a:latin typeface="Cambria Math" panose="02040503050406030204" pitchFamily="18" charset="0"/>
              <a:ea typeface="Cambria Math" panose="02040503050406030204" pitchFamily="18" charset="0"/>
            </a:endParaRPr>
          </a:p>
          <a:p>
            <a:pPr algn="just"/>
            <a:endParaRPr lang="es-ES" dirty="0">
              <a:latin typeface="Cambria Math" panose="02040503050406030204" pitchFamily="18" charset="0"/>
              <a:ea typeface="Cambria Math" panose="02040503050406030204" pitchFamily="18" charset="0"/>
            </a:endParaRPr>
          </a:p>
          <a:p>
            <a:pPr algn="just"/>
            <a:endParaRPr lang="es-ES" dirty="0">
              <a:latin typeface="Cambria Math" panose="02040503050406030204" pitchFamily="18" charset="0"/>
              <a:ea typeface="Cambria Math" panose="02040503050406030204" pitchFamily="18" charset="0"/>
            </a:endParaRPr>
          </a:p>
          <a:p>
            <a:pPr algn="just"/>
            <a:endParaRPr lang="es-ES" dirty="0">
              <a:latin typeface="Cambria Math" panose="02040503050406030204" pitchFamily="18" charset="0"/>
              <a:ea typeface="Cambria Math" panose="02040503050406030204" pitchFamily="18" charset="0"/>
            </a:endParaRPr>
          </a:p>
          <a:p>
            <a:pPr algn="just"/>
            <a:r>
              <a:rPr lang="es-ES" dirty="0">
                <a:latin typeface="Cambria Math" panose="02040503050406030204" pitchFamily="18" charset="0"/>
                <a:ea typeface="Cambria Math" panose="02040503050406030204" pitchFamily="18" charset="0"/>
              </a:rPr>
              <a:t>El crecimiento de la infraestructura de la ciudad debe estar enfocado en el aprovechamiento del espacio y una conectividad eficiente con los equipamientos y servicios.</a:t>
            </a:r>
            <a:endParaRPr lang="es-EC" dirty="0">
              <a:latin typeface="Cambria Math" panose="02040503050406030204" pitchFamily="18" charset="0"/>
              <a:ea typeface="Cambria Math" panose="02040503050406030204" pitchFamily="18" charset="0"/>
            </a:endParaRPr>
          </a:p>
        </p:txBody>
      </p:sp>
      <p:sp>
        <p:nvSpPr>
          <p:cNvPr id="6" name="CuadroTexto 5">
            <a:extLst>
              <a:ext uri="{FF2B5EF4-FFF2-40B4-BE49-F238E27FC236}">
                <a16:creationId xmlns:a16="http://schemas.microsoft.com/office/drawing/2014/main" id="{C232E9A7-F216-4063-92CA-4630C2077FD9}"/>
              </a:ext>
            </a:extLst>
          </p:cNvPr>
          <p:cNvSpPr txBox="1"/>
          <p:nvPr/>
        </p:nvSpPr>
        <p:spPr>
          <a:xfrm>
            <a:off x="304800" y="152400"/>
            <a:ext cx="6319743" cy="523220"/>
          </a:xfrm>
          <a:prstGeom prst="rect">
            <a:avLst/>
          </a:prstGeom>
          <a:noFill/>
        </p:spPr>
        <p:txBody>
          <a:bodyPr wrap="none" rtlCol="0">
            <a:spAutoFit/>
          </a:bodyPr>
          <a:lstStyle/>
          <a:p>
            <a:r>
              <a:rPr lang="es-ES" sz="2800" u="sng" dirty="0">
                <a:effectLst>
                  <a:outerShdw blurRad="38100" dist="38100" dir="2700000" algn="tl">
                    <a:srgbClr val="000000">
                      <a:alpha val="43137"/>
                    </a:srgbClr>
                  </a:outerShdw>
                </a:effectLst>
                <a:latin typeface="Copperplate Gothic Bold" panose="020E0705020206020404" pitchFamily="34" charset="0"/>
              </a:rPr>
              <a:t>CAPÍTULO II</a:t>
            </a:r>
            <a:r>
              <a:rPr lang="es-ES" sz="2800" dirty="0">
                <a:effectLst>
                  <a:outerShdw blurRad="38100" dist="38100" dir="2700000" algn="tl">
                    <a:srgbClr val="000000">
                      <a:alpha val="43137"/>
                    </a:srgbClr>
                  </a:outerShdw>
                </a:effectLst>
                <a:latin typeface="Copperplate Gothic Bold" panose="020E0705020206020404" pitchFamily="34" charset="0"/>
              </a:rPr>
              <a:t> : </a:t>
            </a:r>
            <a:r>
              <a:rPr lang="es-ES" sz="2800" dirty="0">
                <a:latin typeface="Copperplate Gothic Bold" panose="020E0705020206020404" pitchFamily="34" charset="0"/>
              </a:rPr>
              <a:t>MARCO TEÓRICO</a:t>
            </a:r>
            <a:endParaRPr lang="es-EC" sz="2800" dirty="0">
              <a:latin typeface="Copperplate Gothic Bold" panose="020E0705020206020404" pitchFamily="34" charset="0"/>
            </a:endParaRPr>
          </a:p>
        </p:txBody>
      </p:sp>
      <p:sp>
        <p:nvSpPr>
          <p:cNvPr id="7" name="Rectángulo 6">
            <a:extLst>
              <a:ext uri="{FF2B5EF4-FFF2-40B4-BE49-F238E27FC236}">
                <a16:creationId xmlns:a16="http://schemas.microsoft.com/office/drawing/2014/main" id="{1937FA45-DDE7-4770-9093-F5C8DCA415A5}"/>
              </a:ext>
            </a:extLst>
          </p:cNvPr>
          <p:cNvSpPr/>
          <p:nvPr/>
        </p:nvSpPr>
        <p:spPr>
          <a:xfrm>
            <a:off x="5406738" y="5813048"/>
            <a:ext cx="1574470" cy="369332"/>
          </a:xfrm>
          <a:prstGeom prst="rect">
            <a:avLst/>
          </a:prstGeom>
        </p:spPr>
        <p:txBody>
          <a:bodyPr wrap="none">
            <a:spAutoFit/>
          </a:bodyPr>
          <a:lstStyle/>
          <a:p>
            <a:r>
              <a:rPr lang="es-ES" dirty="0">
                <a:latin typeface="Cambria Math" panose="02040503050406030204" pitchFamily="18" charset="0"/>
                <a:ea typeface="Cambria Math" panose="02040503050406030204" pitchFamily="18" charset="0"/>
              </a:rPr>
              <a:t>(León, 2015). </a:t>
            </a:r>
            <a:endParaRPr lang="es-EC" dirty="0"/>
          </a:p>
        </p:txBody>
      </p:sp>
      <p:pic>
        <p:nvPicPr>
          <p:cNvPr id="10" name="Imagen 9">
            <a:extLst>
              <a:ext uri="{FF2B5EF4-FFF2-40B4-BE49-F238E27FC236}">
                <a16:creationId xmlns:a16="http://schemas.microsoft.com/office/drawing/2014/main" id="{55092A3B-5191-4D5E-B4FE-8332031AD755}"/>
              </a:ext>
            </a:extLst>
          </p:cNvPr>
          <p:cNvPicPr>
            <a:picLocks noChangeAspect="1"/>
          </p:cNvPicPr>
          <p:nvPr/>
        </p:nvPicPr>
        <p:blipFill>
          <a:blip r:embed="rId3"/>
          <a:stretch>
            <a:fillRect/>
          </a:stretch>
        </p:blipFill>
        <p:spPr>
          <a:xfrm>
            <a:off x="2005014" y="2954794"/>
            <a:ext cx="2186906" cy="1747836"/>
          </a:xfrm>
          <a:prstGeom prst="rect">
            <a:avLst/>
          </a:prstGeom>
          <a:ln>
            <a:solidFill>
              <a:schemeClr val="tx1"/>
            </a:solidFill>
          </a:ln>
        </p:spPr>
      </p:pic>
      <p:sp>
        <p:nvSpPr>
          <p:cNvPr id="50" name="Elipse 49">
            <a:extLst>
              <a:ext uri="{FF2B5EF4-FFF2-40B4-BE49-F238E27FC236}">
                <a16:creationId xmlns:a16="http://schemas.microsoft.com/office/drawing/2014/main" id="{CA588BE4-8468-412E-8B76-734BDFE0E75E}"/>
              </a:ext>
            </a:extLst>
          </p:cNvPr>
          <p:cNvSpPr/>
          <p:nvPr/>
        </p:nvSpPr>
        <p:spPr>
          <a:xfrm>
            <a:off x="2511569" y="2794215"/>
            <a:ext cx="362260" cy="3221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1</a:t>
            </a:r>
            <a:endParaRPr lang="es-EC" dirty="0">
              <a:solidFill>
                <a:schemeClr val="tx1"/>
              </a:solidFill>
            </a:endParaRPr>
          </a:p>
        </p:txBody>
      </p:sp>
      <p:sp>
        <p:nvSpPr>
          <p:cNvPr id="53" name="Elipse 52">
            <a:extLst>
              <a:ext uri="{FF2B5EF4-FFF2-40B4-BE49-F238E27FC236}">
                <a16:creationId xmlns:a16="http://schemas.microsoft.com/office/drawing/2014/main" id="{809FF04D-2F69-4F35-8A80-84FC6FA55FCA}"/>
              </a:ext>
            </a:extLst>
          </p:cNvPr>
          <p:cNvSpPr/>
          <p:nvPr/>
        </p:nvSpPr>
        <p:spPr>
          <a:xfrm>
            <a:off x="4010790" y="2794215"/>
            <a:ext cx="362260" cy="3221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2</a:t>
            </a:r>
            <a:endParaRPr lang="es-EC" dirty="0">
              <a:solidFill>
                <a:schemeClr val="tx1"/>
              </a:solidFill>
            </a:endParaRPr>
          </a:p>
        </p:txBody>
      </p:sp>
      <p:sp>
        <p:nvSpPr>
          <p:cNvPr id="54" name="Elipse 53">
            <a:extLst>
              <a:ext uri="{FF2B5EF4-FFF2-40B4-BE49-F238E27FC236}">
                <a16:creationId xmlns:a16="http://schemas.microsoft.com/office/drawing/2014/main" id="{C2203216-7464-41D3-B2AB-54C1FD1A8F8A}"/>
              </a:ext>
            </a:extLst>
          </p:cNvPr>
          <p:cNvSpPr/>
          <p:nvPr/>
        </p:nvSpPr>
        <p:spPr>
          <a:xfrm>
            <a:off x="3382426" y="3667657"/>
            <a:ext cx="362260" cy="3221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3</a:t>
            </a:r>
            <a:endParaRPr lang="es-EC" dirty="0">
              <a:solidFill>
                <a:schemeClr val="tx1"/>
              </a:solidFill>
            </a:endParaRPr>
          </a:p>
        </p:txBody>
      </p:sp>
    </p:spTree>
    <p:extLst>
      <p:ext uri="{BB962C8B-B14F-4D97-AF65-F5344CB8AC3E}">
        <p14:creationId xmlns:p14="http://schemas.microsoft.com/office/powerpoint/2010/main" val="917558202"/>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Facet</Template>
  <TotalTime>4908</TotalTime>
  <Words>1909</Words>
  <Application>Microsoft Office PowerPoint</Application>
  <PresentationFormat>Panorámica</PresentationFormat>
  <Paragraphs>423</Paragraphs>
  <Slides>29</Slides>
  <Notes>0</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29</vt:i4>
      </vt:variant>
    </vt:vector>
  </HeadingPairs>
  <TitlesOfParts>
    <vt:vector size="40" baseType="lpstr">
      <vt:lpstr>Arial</vt:lpstr>
      <vt:lpstr>Cambria</vt:lpstr>
      <vt:lpstr>Cambria Math</vt:lpstr>
      <vt:lpstr>Copperplate Gothic Bold</vt:lpstr>
      <vt:lpstr>Times New Roman</vt:lpstr>
      <vt:lpstr>Trebuchet MS</vt:lpstr>
      <vt:lpstr>Wingdings</vt:lpstr>
      <vt:lpstr>Wingdings 3</vt:lpstr>
      <vt:lpstr>Faceta</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161</cp:revision>
  <dcterms:created xsi:type="dcterms:W3CDTF">2020-07-21T16:03:38Z</dcterms:created>
  <dcterms:modified xsi:type="dcterms:W3CDTF">2020-09-12T03:17:06Z</dcterms:modified>
</cp:coreProperties>
</file>