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4">
  <p:sldMasterIdLst>
    <p:sldMasterId id="2147483673"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Cambria" panose="02040503050406030204" pitchFamily="18" charset="0"/>
      <p:regular r:id="rId39"/>
      <p:bold r:id="rId40"/>
      <p:italic r:id="rId41"/>
      <p:boldItalic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E0D0E-90F0-4FF7-A89F-ABA352942017}">
  <a:tblStyle styleId="{348E0D0E-90F0-4FF7-A89F-ABA352942017}" styleName="Table_0"/>
  <a:tblStyle styleId="{092D3432-5AEA-4A4F-8100-0B3D662F0C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‹Nº›</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6183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6210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5pPr>
            <a:lvl6pPr marL="2286000" marR="0" lvl="5"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6pPr>
            <a:lvl7pPr marL="2743200" marR="0" lvl="6"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7pPr>
            <a:lvl8pPr marL="3200400" marR="0" lvl="7"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8pPr>
            <a:lvl9pPr marL="3657600" marR="0" lvl="8"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EC" sz="18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‹Nº›</a:t>
            </a:fld>
            <a:endParaRPr lang="es-EC"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Shape 62"/>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CC"/>
              </a:buClr>
              <a:buFont typeface="Arial"/>
              <a:buNone/>
              <a:defRPr sz="4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Shape 5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 name="Shape 11"/>
          <p:cNvSpPr/>
          <p:nvPr/>
        </p:nvSpPr>
        <p:spPr>
          <a:xfrm rot="10800000">
            <a:off x="0" y="6308724"/>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cxnSp>
        <p:nvCxnSpPr>
          <p:cNvPr id="12" name="Shape 12"/>
          <p:cNvCxnSpPr/>
          <p:nvPr/>
        </p:nvCxnSpPr>
        <p:spPr>
          <a:xfrm>
            <a:off x="25400"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Shape 13"/>
          <p:cNvCxnSpPr/>
          <p:nvPr/>
        </p:nvCxnSpPr>
        <p:spPr>
          <a:xfrm>
            <a:off x="25400"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Shape 14" descr="LOGO ESPE ORIGINAL copia"/>
          <p:cNvPicPr preferRelativeResize="0"/>
          <p:nvPr/>
        </p:nvPicPr>
        <p:blipFill rotWithShape="1">
          <a:blip r:embed="rId12">
            <a:alphaModFix/>
          </a:blip>
          <a:srcRect l="3070"/>
          <a:stretch/>
        </p:blipFill>
        <p:spPr>
          <a:xfrm>
            <a:off x="6732588" y="5949950"/>
            <a:ext cx="2305050" cy="636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com.ec/url?sa=i&amp;rct=j&amp;q=&amp;esrc=s&amp;source=images&amp;cd=&amp;cad=rja&amp;uact=8&amp;ved=0CAcQjRxqFQoTCMW5953fwsgCFZKogAodX1cG-g&amp;url=http://espe-el.espe.edu.ec/&amp;psig=AFQjCNFEfCuhpOfeyjLDIkb3AA-LeQ3Dyw&amp;ust=144493882842002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001.png"/>
          <p:cNvPicPr preferRelativeResize="0"/>
          <p:nvPr/>
        </p:nvPicPr>
        <p:blipFill rotWithShape="1">
          <a:blip r:embed="rId3">
            <a:alphaModFix/>
          </a:blip>
          <a:srcRect/>
          <a:stretch/>
        </p:blipFill>
        <p:spPr>
          <a:xfrm>
            <a:off x="306" y="36897"/>
            <a:ext cx="9144000" cy="2455999"/>
          </a:xfrm>
          <a:prstGeom prst="rect">
            <a:avLst/>
          </a:prstGeom>
          <a:noFill/>
          <a:ln>
            <a:noFill/>
          </a:ln>
        </p:spPr>
      </p:pic>
      <p:sp>
        <p:nvSpPr>
          <p:cNvPr id="161" name="Shape 161"/>
          <p:cNvSpPr txBox="1"/>
          <p:nvPr/>
        </p:nvSpPr>
        <p:spPr>
          <a:xfrm>
            <a:off x="179512" y="2204864"/>
            <a:ext cx="8964488" cy="4221088"/>
          </a:xfrm>
          <a:prstGeom prst="rect">
            <a:avLst/>
          </a:prstGeom>
          <a:noFill/>
          <a:ln>
            <a:noFill/>
          </a:ln>
        </p:spPr>
        <p:txBody>
          <a:bodyPr lIns="91425" tIns="45700" rIns="91425" bIns="45700" anchor="t" anchorCtr="0">
            <a:noAutofit/>
          </a:bodyPr>
          <a:lstStyle/>
          <a:p>
            <a:pPr algn="ctr"/>
            <a:r>
              <a:rPr lang="es-EC" sz="2000" b="1" dirty="0">
                <a:solidFill>
                  <a:schemeClr val="tx1"/>
                </a:solidFill>
              </a:rPr>
              <a:t>MAESTRÍA EN </a:t>
            </a:r>
            <a:r>
              <a:rPr lang="es-EC" sz="2000" b="1" dirty="0" smtClean="0">
                <a:solidFill>
                  <a:schemeClr val="tx1"/>
                </a:solidFill>
              </a:rPr>
              <a:t>RECREACIÓN Y TIEMPO LIBRE </a:t>
            </a:r>
            <a:endParaRPr lang="es-EC" sz="2000" dirty="0">
              <a:solidFill>
                <a:schemeClr val="tx1"/>
              </a:solidFill>
            </a:endParaRPr>
          </a:p>
          <a:p>
            <a:pPr algn="ctr"/>
            <a:endParaRPr lang="es-EC" sz="2000" b="1" dirty="0" smtClean="0">
              <a:solidFill>
                <a:schemeClr val="tx1"/>
              </a:solidFill>
            </a:endParaRPr>
          </a:p>
          <a:p>
            <a:pPr algn="ctr"/>
            <a:r>
              <a:rPr lang="es-EC" sz="2400" b="1" dirty="0" smtClean="0">
                <a:solidFill>
                  <a:schemeClr val="tx1"/>
                </a:solidFill>
              </a:rPr>
              <a:t>TEMA:</a:t>
            </a:r>
            <a:endParaRPr lang="es-EC" sz="2400" b="1" dirty="0">
              <a:solidFill>
                <a:schemeClr val="tx1"/>
              </a:solidFill>
            </a:endParaRPr>
          </a:p>
          <a:p>
            <a:pPr algn="ctr"/>
            <a:r>
              <a:rPr lang="es-ES" sz="2400" b="1" dirty="0"/>
              <a:t>INCIDENCIA DE LAS ACTIVIDADES FÍSICO RECREATIVAS EN LA CAPACIDAD COGNITIVA DE LOS ADULTOS MAYORES DEL HOGAR VILLA ESPERANZA</a:t>
            </a:r>
            <a:endParaRPr lang="es-EC" sz="2400" dirty="0"/>
          </a:p>
          <a:p>
            <a:pPr algn="ctr"/>
            <a:endParaRPr lang="es-EC" sz="2000" b="1" dirty="0" smtClean="0">
              <a:solidFill>
                <a:schemeClr val="tx1"/>
              </a:solidFill>
            </a:endParaRPr>
          </a:p>
          <a:p>
            <a:pPr algn="ctr"/>
            <a:r>
              <a:rPr lang="es-EC" sz="2000" b="1" dirty="0" smtClean="0">
                <a:solidFill>
                  <a:schemeClr val="tx1"/>
                </a:solidFill>
              </a:rPr>
              <a:t>AUTOR:</a:t>
            </a:r>
            <a:endParaRPr lang="es-EC" sz="2000" b="1" dirty="0">
              <a:solidFill>
                <a:schemeClr val="tx1"/>
              </a:solidFill>
            </a:endParaRPr>
          </a:p>
          <a:p>
            <a:pPr algn="ctr"/>
            <a:r>
              <a:rPr lang="es-ES" sz="2000" b="1" dirty="0"/>
              <a:t>SÁNCHEZ ESPÍN, SANTIAGO RODRIGO</a:t>
            </a:r>
            <a:endParaRPr lang="es-EC" sz="2000" dirty="0"/>
          </a:p>
          <a:p>
            <a:pPr algn="ctr"/>
            <a:endParaRPr lang="es-EC" sz="2000" b="1" dirty="0" smtClean="0">
              <a:solidFill>
                <a:schemeClr val="tx1"/>
              </a:solidFill>
            </a:endParaRPr>
          </a:p>
          <a:p>
            <a:pPr algn="ctr"/>
            <a:r>
              <a:rPr lang="es-EC" sz="2000" b="1" dirty="0" smtClean="0">
                <a:solidFill>
                  <a:schemeClr val="tx1"/>
                </a:solidFill>
              </a:rPr>
              <a:t>DIRECTOR:</a:t>
            </a:r>
            <a:endParaRPr lang="es-EC" sz="2000" b="1" dirty="0">
              <a:solidFill>
                <a:schemeClr val="tx1"/>
              </a:solidFill>
            </a:endParaRPr>
          </a:p>
          <a:p>
            <a:pPr algn="ctr"/>
            <a:r>
              <a:rPr lang="es-ES" sz="2000" b="1" dirty="0"/>
              <a:t>MSc. VACA GARCÍA, MARIO RENÉ</a:t>
            </a:r>
            <a:endParaRPr lang="es-EC" sz="2000" dirty="0"/>
          </a:p>
          <a:p>
            <a:pPr algn="ctr"/>
            <a:r>
              <a:rPr lang="es-ES_tradnl" sz="2000" b="1" dirty="0" smtClean="0">
                <a:solidFill>
                  <a:schemeClr val="tx1"/>
                </a:solidFill>
              </a:rPr>
              <a:t> </a:t>
            </a:r>
            <a:endParaRPr lang="es-ES" sz="2000" dirty="0" smtClean="0">
              <a:solidFill>
                <a:schemeClr val="tx1"/>
              </a:solidFill>
            </a:endParaRPr>
          </a:p>
          <a:p>
            <a:pPr lvl="0" algn="ctr">
              <a:buClr>
                <a:srgbClr val="000000"/>
              </a:buClr>
              <a:buSzPct val="25000"/>
            </a:pPr>
            <a:endParaRPr lang="es-EC" sz="3200" b="1" u="sng" dirty="0"/>
          </a:p>
        </p:txBody>
      </p:sp>
      <p:pic>
        <p:nvPicPr>
          <p:cNvPr id="162" name="Shape 162" descr="http://espe-el.espe.edu.ec/sites/default/files/logo_ffaa_1.jpg">
            <a:hlinkClick r:id="rId4"/>
          </p:cNvPr>
          <p:cNvPicPr preferRelativeResize="0"/>
          <p:nvPr/>
        </p:nvPicPr>
        <p:blipFill rotWithShape="1">
          <a:blip r:embed="rId5">
            <a:alphaModFix/>
          </a:blip>
          <a:srcRect/>
          <a:stretch/>
        </p:blipFill>
        <p:spPr>
          <a:xfrm>
            <a:off x="2899496" y="330426"/>
            <a:ext cx="3095625" cy="92392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620688"/>
            <a:ext cx="8892480" cy="5180905"/>
          </a:xfrm>
          <a:prstGeom prst="rect">
            <a:avLst/>
          </a:prstGeom>
        </p:spPr>
        <p:txBody>
          <a:bodyPr wrap="square">
            <a:spAutoFit/>
          </a:bodyPr>
          <a:lstStyle/>
          <a:p>
            <a:pPr lvl="1" algn="just">
              <a:lnSpc>
                <a:spcPct val="150000"/>
              </a:lnSpc>
              <a:spcAft>
                <a:spcPts val="800"/>
              </a:spcAft>
            </a:pPr>
            <a:r>
              <a:rPr lang="es-ES" sz="28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TÉCNICAS E INSTRUMENTOS </a:t>
            </a:r>
          </a:p>
          <a:p>
            <a:pPr lvl="1" algn="just">
              <a:lnSpc>
                <a:spcPct val="150000"/>
              </a:lnSpc>
              <a:spcAft>
                <a:spcPts val="800"/>
              </a:spcAft>
              <a:buAutoNum type="arabicPeriod"/>
            </a:pPr>
            <a:r>
              <a:rPr lang="es-EC" sz="2400" b="1" dirty="0" smtClean="0">
                <a:solidFill>
                  <a:srgbClr val="FF0000"/>
                </a:solidFill>
              </a:rPr>
              <a:t> La</a:t>
            </a:r>
            <a:r>
              <a:rPr lang="es-EC" sz="2400" dirty="0" smtClean="0">
                <a:solidFill>
                  <a:srgbClr val="FF0000"/>
                </a:solidFill>
              </a:rPr>
              <a:t> </a:t>
            </a:r>
            <a:r>
              <a:rPr lang="es-EC" sz="2400" b="1" dirty="0">
                <a:solidFill>
                  <a:srgbClr val="FF0000"/>
                </a:solidFill>
              </a:rPr>
              <a:t>capacidad cognitiva el Cuestionario de </a:t>
            </a:r>
            <a:r>
              <a:rPr lang="es-EC" sz="2400" b="1" dirty="0" err="1" smtClean="0">
                <a:solidFill>
                  <a:srgbClr val="FF0000"/>
                </a:solidFill>
              </a:rPr>
              <a:t>Pfeiffer</a:t>
            </a:r>
            <a:endParaRPr lang="es-EC" sz="2400" b="1" dirty="0" smtClean="0">
              <a:solidFill>
                <a:srgbClr val="FF0000"/>
              </a:solidFill>
            </a:endParaRPr>
          </a:p>
          <a:p>
            <a:pPr lvl="1" algn="just">
              <a:lnSpc>
                <a:spcPct val="150000"/>
              </a:lnSpc>
              <a:spcAft>
                <a:spcPts val="800"/>
              </a:spcAft>
            </a:pPr>
            <a:r>
              <a:rPr lang="es-EC" sz="2400" dirty="0"/>
              <a:t>La escala </a:t>
            </a:r>
            <a:r>
              <a:rPr lang="es-EC" sz="2400" dirty="0" err="1"/>
              <a:t>Pfeiffer</a:t>
            </a:r>
            <a:r>
              <a:rPr lang="es-EC" sz="2400" dirty="0"/>
              <a:t> también </a:t>
            </a:r>
            <a:r>
              <a:rPr lang="es-EC" sz="2400" dirty="0" smtClean="0"/>
              <a:t>conocida, cuestionario breve de estado mental portátil, compuesto </a:t>
            </a:r>
            <a:r>
              <a:rPr lang="es-EC" sz="2400" dirty="0"/>
              <a:t>de diez preguntas que miden el grado de deterioro cognitivo. Las áreas evaluadas son: la memoria a corto y largo plazo, información sobre hechos cotidianos, la capacidad de cálculo y la orientación. </a:t>
            </a:r>
          </a:p>
          <a:p>
            <a:pPr marL="800100" lvl="1" indent="-342900">
              <a:lnSpc>
                <a:spcPct val="150000"/>
              </a:lnSpc>
              <a:spcAft>
                <a:spcPts val="800"/>
              </a:spcAft>
              <a:buAutoNum type="arabicPeriod"/>
            </a:pPr>
            <a:endParaRPr lang="es-EC" sz="1600" dirty="0">
              <a:solidFill>
                <a:srgbClr val="FF0000"/>
              </a:solidFill>
            </a:endParaRPr>
          </a:p>
          <a:p>
            <a:pPr marL="742950" lvl="1" indent="-285750">
              <a:lnSpc>
                <a:spcPct val="200000"/>
              </a:lnSpc>
              <a:spcAft>
                <a:spcPts val="800"/>
              </a:spcAft>
              <a:buFont typeface="+mj-lt"/>
              <a:buAutoNum type="arabicPeriod"/>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3815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764704"/>
            <a:ext cx="8892480" cy="3970318"/>
          </a:xfrm>
          <a:prstGeom prst="rect">
            <a:avLst/>
          </a:prstGeom>
        </p:spPr>
        <p:txBody>
          <a:bodyPr wrap="square">
            <a:spAutoFit/>
          </a:bodyPr>
          <a:lstStyle/>
          <a:p>
            <a:r>
              <a:rPr lang="es-ES" sz="2800" dirty="0" smtClean="0">
                <a:solidFill>
                  <a:srgbClr val="FF0000"/>
                </a:solidFill>
                <a:latin typeface="Arial" panose="020B0604020202020204" pitchFamily="34" charset="0"/>
                <a:ea typeface="Times New Roman" panose="02020603050405020304" pitchFamily="18" charset="0"/>
              </a:rPr>
              <a:t>2.</a:t>
            </a:r>
            <a:r>
              <a:rPr lang="es-ES" sz="2800" dirty="0" smtClean="0">
                <a:latin typeface="Arial" panose="020B0604020202020204" pitchFamily="34" charset="0"/>
                <a:ea typeface="Times New Roman" panose="02020603050405020304" pitchFamily="18" charset="0"/>
              </a:rPr>
              <a:t> </a:t>
            </a:r>
            <a:r>
              <a:rPr lang="es-ES" sz="2800" dirty="0" smtClean="0">
                <a:solidFill>
                  <a:srgbClr val="FF0000"/>
                </a:solidFill>
                <a:latin typeface="Arial" panose="020B0604020202020204" pitchFamily="34" charset="0"/>
                <a:ea typeface="Times New Roman" panose="02020603050405020304" pitchFamily="18" charset="0"/>
              </a:rPr>
              <a:t>PARA EL DESARROLLO FÍSICO.</a:t>
            </a:r>
          </a:p>
          <a:p>
            <a:endParaRPr lang="es-ES" sz="2800" dirty="0" smtClean="0">
              <a:solidFill>
                <a:srgbClr val="FF0000"/>
              </a:solidFill>
              <a:latin typeface="Arial" panose="020B0604020202020204" pitchFamily="34" charset="0"/>
              <a:ea typeface="Times New Roman" panose="02020603050405020304" pitchFamily="18" charset="0"/>
            </a:endParaRPr>
          </a:p>
          <a:p>
            <a:endParaRPr lang="es-ES" sz="2800" dirty="0" smtClean="0">
              <a:solidFill>
                <a:srgbClr val="FF0000"/>
              </a:solidFill>
              <a:latin typeface="Arial" panose="020B0604020202020204" pitchFamily="34" charset="0"/>
              <a:ea typeface="Times New Roman" panose="02020603050405020304" pitchFamily="18" charset="0"/>
            </a:endParaRPr>
          </a:p>
          <a:p>
            <a:endParaRPr lang="es-ES" sz="2800" dirty="0" smtClean="0">
              <a:solidFill>
                <a:srgbClr val="FF0000"/>
              </a:solidFill>
              <a:latin typeface="Arial" panose="020B0604020202020204" pitchFamily="34" charset="0"/>
              <a:ea typeface="Times New Roman" panose="02020603050405020304" pitchFamily="18" charset="0"/>
            </a:endParaRPr>
          </a:p>
          <a:p>
            <a:pPr algn="just"/>
            <a:r>
              <a:rPr lang="es-ES" sz="2800" dirty="0" smtClean="0">
                <a:latin typeface="Arial" panose="020B0604020202020204" pitchFamily="34" charset="0"/>
                <a:ea typeface="Times New Roman" panose="02020603050405020304" pitchFamily="18" charset="0"/>
              </a:rPr>
              <a:t>La </a:t>
            </a:r>
            <a:r>
              <a:rPr lang="es-ES" sz="2800" dirty="0">
                <a:latin typeface="Arial" panose="020B0604020202020204" pitchFamily="34" charset="0"/>
                <a:ea typeface="Times New Roman" panose="02020603050405020304" pitchFamily="18" charset="0"/>
              </a:rPr>
              <a:t>Batería </a:t>
            </a:r>
            <a:r>
              <a:rPr lang="es-ES" sz="2800" dirty="0" smtClean="0">
                <a:latin typeface="Arial" panose="020B0604020202020204" pitchFamily="34" charset="0"/>
                <a:ea typeface="Times New Roman" panose="02020603050405020304" pitchFamily="18" charset="0"/>
              </a:rPr>
              <a:t>VACAFUN (</a:t>
            </a:r>
            <a:r>
              <a:rPr lang="es-ES" sz="2800" dirty="0" smtClean="0"/>
              <a:t>Valoración </a:t>
            </a:r>
            <a:r>
              <a:rPr lang="es-ES" sz="2800" dirty="0"/>
              <a:t>de la Capacidad </a:t>
            </a:r>
            <a:r>
              <a:rPr lang="es-ES" sz="2800" dirty="0" smtClean="0"/>
              <a:t>Funcional),</a:t>
            </a:r>
            <a:r>
              <a:rPr lang="es-ES" sz="2800" dirty="0" smtClean="0">
                <a:latin typeface="Arial" panose="020B0604020202020204" pitchFamily="34" charset="0"/>
                <a:ea typeface="Times New Roman" panose="02020603050405020304" pitchFamily="18" charset="0"/>
              </a:rPr>
              <a:t> </a:t>
            </a:r>
            <a:r>
              <a:rPr lang="es-ES" sz="2800" dirty="0">
                <a:latin typeface="Arial" panose="020B0604020202020204" pitchFamily="34" charset="0"/>
                <a:ea typeface="Times New Roman" panose="02020603050405020304" pitchFamily="18" charset="0"/>
              </a:rPr>
              <a:t>se fundamenta esta batería en 7 pruebas que nos dará una idea clara de la relación del estilo de vida de los adultos mayores y el bienestar de esta población en estudio </a:t>
            </a:r>
            <a:endParaRPr lang="es-EC" sz="2800" dirty="0"/>
          </a:p>
        </p:txBody>
      </p:sp>
    </p:spTree>
    <p:extLst>
      <p:ext uri="{BB962C8B-B14F-4D97-AF65-F5344CB8AC3E}">
        <p14:creationId xmlns:p14="http://schemas.microsoft.com/office/powerpoint/2010/main" val="1225038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476672"/>
            <a:ext cx="8892480" cy="1916615"/>
          </a:xfrm>
          <a:prstGeom prst="rect">
            <a:avLst/>
          </a:prstGeom>
        </p:spPr>
        <p:txBody>
          <a:bodyPr wrap="square">
            <a:spAutoFit/>
          </a:bodyPr>
          <a:lstStyle/>
          <a:p>
            <a:pPr algn="ctr">
              <a:spcBef>
                <a:spcPts val="1200"/>
              </a:spcBef>
            </a:pPr>
            <a:r>
              <a:rPr lang="es-ES" sz="16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ANÁLISIS DE </a:t>
            </a:r>
            <a:r>
              <a:rPr lang="es-ES" sz="16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RESULTADOS</a:t>
            </a:r>
          </a:p>
          <a:p>
            <a:pPr algn="just">
              <a:spcBef>
                <a:spcPts val="1200"/>
              </a:spcBef>
            </a:pPr>
            <a:r>
              <a:rPr lang="es-ES" sz="1600" b="1" dirty="0">
                <a:solidFill>
                  <a:srgbClr val="FF0000"/>
                </a:solidFill>
              </a:rPr>
              <a:t>Análisis test de </a:t>
            </a:r>
            <a:r>
              <a:rPr lang="es-EC" sz="1600" b="1" dirty="0">
                <a:solidFill>
                  <a:srgbClr val="FF0000"/>
                </a:solidFill>
              </a:rPr>
              <a:t>la</a:t>
            </a:r>
            <a:r>
              <a:rPr lang="es-EC" sz="1600" dirty="0">
                <a:solidFill>
                  <a:srgbClr val="FF0000"/>
                </a:solidFill>
              </a:rPr>
              <a:t> </a:t>
            </a:r>
            <a:r>
              <a:rPr lang="es-EC" sz="1600" b="1" dirty="0">
                <a:solidFill>
                  <a:srgbClr val="FF0000"/>
                </a:solidFill>
              </a:rPr>
              <a:t>capacidad cognitiva el Cuestionario de </a:t>
            </a:r>
            <a:r>
              <a:rPr lang="es-EC" sz="1600" b="1" dirty="0" err="1">
                <a:solidFill>
                  <a:srgbClr val="FF0000"/>
                </a:solidFill>
              </a:rPr>
              <a:t>Pfeiffe</a:t>
            </a:r>
            <a:endParaRPr lang="es-EC" sz="1600" dirty="0">
              <a:solidFill>
                <a:srgbClr val="FF0000"/>
              </a:solidFill>
            </a:endParaRPr>
          </a:p>
          <a:p>
            <a:pPr algn="just">
              <a:spcBef>
                <a:spcPts val="1200"/>
              </a:spcBef>
            </a:pPr>
            <a:r>
              <a:rPr lang="es-EC" sz="1600" b="1" dirty="0">
                <a:solidFill>
                  <a:srgbClr val="FF0000"/>
                </a:solidFill>
              </a:rPr>
              <a:t>Pregunta No 1. ¿Qué día es hoy? (Mes, día y año).</a:t>
            </a:r>
            <a:endParaRPr lang="es-EC" sz="1600" dirty="0">
              <a:solidFill>
                <a:srgbClr val="FF0000"/>
              </a:solidFill>
            </a:endParaRPr>
          </a:p>
          <a:p>
            <a:pPr algn="ctr">
              <a:lnSpc>
                <a:spcPct val="200000"/>
              </a:lnSpc>
              <a:spcBef>
                <a:spcPts val="1200"/>
              </a:spcBef>
            </a:pPr>
            <a:endParaRPr lang="es-EC" sz="2400" b="1" kern="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611560" y="1772816"/>
            <a:ext cx="8064896" cy="1919965"/>
          </a:xfrm>
          <a:prstGeom prst="rect">
            <a:avLst/>
          </a:prstGeom>
        </p:spPr>
      </p:pic>
      <p:sp>
        <p:nvSpPr>
          <p:cNvPr id="4" name="CuadroTexto 3"/>
          <p:cNvSpPr txBox="1"/>
          <p:nvPr/>
        </p:nvSpPr>
        <p:spPr>
          <a:xfrm>
            <a:off x="251520" y="3689431"/>
            <a:ext cx="8424935" cy="2277547"/>
          </a:xfrm>
          <a:prstGeom prst="rect">
            <a:avLst/>
          </a:prstGeom>
          <a:noFill/>
        </p:spPr>
        <p:txBody>
          <a:bodyPr wrap="square" rtlCol="0">
            <a:spAutoFit/>
          </a:bodyPr>
          <a:lstStyle/>
          <a:p>
            <a:pPr algn="just"/>
            <a:r>
              <a:rPr lang="es-EC" sz="1600" b="1" dirty="0"/>
              <a:t>Análisis.-</a:t>
            </a:r>
            <a:r>
              <a:rPr lang="es-EC" sz="1600" dirty="0"/>
              <a:t> en la </a:t>
            </a:r>
            <a:r>
              <a:rPr lang="es-ES" sz="1600" dirty="0"/>
              <a:t>Pregunta No 1. ¿Qué día es hoy? Mes, día y año, encontramos que 7 adultos mayores contestaron correctamente y 14 adultos mayores contestaron incorrectamente lo que representa el 67% de la muestra, teniendo un diagnóstico de </a:t>
            </a:r>
            <a:r>
              <a:rPr lang="es-ES" sz="1600" b="1" dirty="0"/>
              <a:t>Moderado deterioro cognitivo, patológico</a:t>
            </a:r>
            <a:r>
              <a:rPr lang="es-ES" sz="1600" dirty="0"/>
              <a:t>., luego de aplicar la propuesta y el  postest correspondiente se observa que 12 adultos mayores contestan correctamente y 9 adultos mayores incorrectamente lo que representa el 43% de la muestra, teniendo un diagnóstico </a:t>
            </a:r>
            <a:r>
              <a:rPr lang="es-ES" sz="1600" b="1" dirty="0"/>
              <a:t>Leve deterioro cognitivo</a:t>
            </a:r>
            <a:r>
              <a:rPr lang="es-ES" sz="1600" dirty="0"/>
              <a:t>, encontrando una mejora de 5 adultos mayores es decir el 24 % de la población mejoro significativamente.</a:t>
            </a:r>
            <a:endParaRPr lang="es-EC" sz="1600" dirty="0"/>
          </a:p>
          <a:p>
            <a:endParaRPr lang="es-EC" dirty="0"/>
          </a:p>
        </p:txBody>
      </p:sp>
    </p:spTree>
    <p:extLst>
      <p:ext uri="{BB962C8B-B14F-4D97-AF65-F5344CB8AC3E}">
        <p14:creationId xmlns:p14="http://schemas.microsoft.com/office/powerpoint/2010/main" val="2121508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83568" y="1052736"/>
            <a:ext cx="7272808" cy="646331"/>
          </a:xfrm>
          <a:prstGeom prst="rect">
            <a:avLst/>
          </a:prstGeom>
          <a:noFill/>
        </p:spPr>
        <p:txBody>
          <a:bodyPr wrap="square" rtlCol="0">
            <a:spAutoFit/>
          </a:bodyPr>
          <a:lstStyle/>
          <a:p>
            <a:r>
              <a:rPr lang="es-EC" sz="1800" b="1" dirty="0">
                <a:solidFill>
                  <a:srgbClr val="FF0000"/>
                </a:solidFill>
              </a:rPr>
              <a:t>Pregunta No 2. ¿Qué día de la semana es hoy?</a:t>
            </a:r>
            <a:endParaRPr lang="es-EC" sz="1800" dirty="0">
              <a:solidFill>
                <a:srgbClr val="FF0000"/>
              </a:solidFill>
            </a:endParaRPr>
          </a:p>
          <a:p>
            <a:endParaRPr lang="es-EC" sz="1800" dirty="0">
              <a:solidFill>
                <a:srgbClr val="FF0000"/>
              </a:solidFill>
            </a:endParaRPr>
          </a:p>
        </p:txBody>
      </p:sp>
      <p:pic>
        <p:nvPicPr>
          <p:cNvPr id="8" name="Imagen 7"/>
          <p:cNvPicPr>
            <a:picLocks noChangeAspect="1"/>
          </p:cNvPicPr>
          <p:nvPr/>
        </p:nvPicPr>
        <p:blipFill>
          <a:blip r:embed="rId2"/>
          <a:stretch>
            <a:fillRect/>
          </a:stretch>
        </p:blipFill>
        <p:spPr>
          <a:xfrm>
            <a:off x="539552" y="1700808"/>
            <a:ext cx="8136904" cy="1940282"/>
          </a:xfrm>
          <a:prstGeom prst="rect">
            <a:avLst/>
          </a:prstGeom>
        </p:spPr>
      </p:pic>
      <p:sp>
        <p:nvSpPr>
          <p:cNvPr id="9" name="CuadroTexto 8"/>
          <p:cNvSpPr txBox="1"/>
          <p:nvPr/>
        </p:nvSpPr>
        <p:spPr>
          <a:xfrm>
            <a:off x="359532" y="3641090"/>
            <a:ext cx="8604956" cy="2862322"/>
          </a:xfrm>
          <a:prstGeom prst="rect">
            <a:avLst/>
          </a:prstGeom>
          <a:noFill/>
        </p:spPr>
        <p:txBody>
          <a:bodyPr wrap="square" rtlCol="0">
            <a:spAutoFit/>
          </a:bodyPr>
          <a:lstStyle/>
          <a:p>
            <a:pPr algn="just"/>
            <a:r>
              <a:rPr lang="es-EC" sz="1800" b="1" dirty="0"/>
              <a:t>Análisis.-</a:t>
            </a:r>
            <a:r>
              <a:rPr lang="es-EC" sz="1800" dirty="0"/>
              <a:t> Pregunta No 2. ¿Qué día de la semana es hoy?</a:t>
            </a:r>
            <a:r>
              <a:rPr lang="es-ES" sz="1800" dirty="0"/>
              <a:t>, encontramos que 6 adultos mayores contestaron correctamente y 15 adultos mayores contestaron incorrectamente lo que representa el 71% de la muestra, teniendo un diagnóstico de </a:t>
            </a:r>
            <a:r>
              <a:rPr lang="es-ES" sz="1800" b="1" dirty="0"/>
              <a:t>Moderado deterioro cognitivo, patológico</a:t>
            </a:r>
            <a:r>
              <a:rPr lang="es-ES" sz="1800" dirty="0"/>
              <a:t>., luego de aplicar la propuesta y el  postest correspondiente se observa que 15 adultos mayores contestan correctamente y 6 adultos mayores incorrectamente lo que representa el 29% de la muestra, teniendo un diagnóstico </a:t>
            </a:r>
            <a:r>
              <a:rPr lang="es-ES" sz="1800" b="1" dirty="0"/>
              <a:t>Leve deterioro cognitivo</a:t>
            </a:r>
            <a:r>
              <a:rPr lang="es-ES" sz="1800" dirty="0"/>
              <a:t>, encontrando una mejora de 9 adultos mayores es decir el 43 % de la población mejoro significativamente</a:t>
            </a:r>
            <a:endParaRPr lang="es-EC" sz="1800" dirty="0"/>
          </a:p>
          <a:p>
            <a:pPr algn="just"/>
            <a:endParaRPr lang="es-EC" sz="1800" dirty="0"/>
          </a:p>
        </p:txBody>
      </p:sp>
    </p:spTree>
    <p:extLst>
      <p:ext uri="{BB962C8B-B14F-4D97-AF65-F5344CB8AC3E}">
        <p14:creationId xmlns:p14="http://schemas.microsoft.com/office/powerpoint/2010/main" val="2157838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764704"/>
            <a:ext cx="7416824" cy="615553"/>
          </a:xfrm>
          <a:prstGeom prst="rect">
            <a:avLst/>
          </a:prstGeom>
          <a:noFill/>
        </p:spPr>
        <p:txBody>
          <a:bodyPr wrap="square" rtlCol="0">
            <a:spAutoFit/>
          </a:bodyPr>
          <a:lstStyle/>
          <a:p>
            <a:r>
              <a:rPr lang="es-EC" sz="2000" b="1" dirty="0">
                <a:solidFill>
                  <a:srgbClr val="FF0000"/>
                </a:solidFill>
              </a:rPr>
              <a:t>Pregunta No 3. ¿Cómo se llama este sitio?</a:t>
            </a:r>
            <a:endParaRPr lang="es-EC" sz="2000" dirty="0">
              <a:solidFill>
                <a:srgbClr val="FF0000"/>
              </a:solidFill>
            </a:endParaRPr>
          </a:p>
          <a:p>
            <a:endParaRPr lang="es-EC" dirty="0"/>
          </a:p>
        </p:txBody>
      </p:sp>
      <p:sp>
        <p:nvSpPr>
          <p:cNvPr id="4" name="CuadroTexto 3"/>
          <p:cNvSpPr txBox="1"/>
          <p:nvPr/>
        </p:nvSpPr>
        <p:spPr>
          <a:xfrm>
            <a:off x="251520" y="3429000"/>
            <a:ext cx="8712968" cy="2800767"/>
          </a:xfrm>
          <a:prstGeom prst="rect">
            <a:avLst/>
          </a:prstGeom>
          <a:noFill/>
        </p:spPr>
        <p:txBody>
          <a:bodyPr wrap="square" rtlCol="0">
            <a:spAutoFit/>
          </a:bodyPr>
          <a:lstStyle/>
          <a:p>
            <a:pPr algn="just"/>
            <a:r>
              <a:rPr lang="es-EC" sz="1800" b="1" dirty="0"/>
              <a:t>Análisis.-</a:t>
            </a:r>
            <a:r>
              <a:rPr lang="es-EC" sz="1800" dirty="0"/>
              <a:t> Pregunta No 3. ¿Cómo se llama este sitio?</a:t>
            </a:r>
            <a:r>
              <a:rPr lang="es-ES" sz="1800" dirty="0"/>
              <a:t>, encontramos que 9 adultos mayores contestaron correctamente y 12 adultos mayores contestaron incorrectamente lo que representa el 57% de la muestra, teniendo un diagnóstico de </a:t>
            </a:r>
            <a:r>
              <a:rPr lang="es-ES" sz="1800" b="1" dirty="0"/>
              <a:t>Moderado deterioro cognitivo, patológico</a:t>
            </a:r>
            <a:r>
              <a:rPr lang="es-ES" sz="1800" dirty="0"/>
              <a:t>, luego de aplicar la propuesta y el  postest correspondiente se observa que 13 adultos mayores contestan correctamente y 8 adultos mayores incorrectamente lo que representa el </a:t>
            </a:r>
            <a:r>
              <a:rPr lang="es-ES" sz="1800" dirty="0" smtClean="0"/>
              <a:t>29% </a:t>
            </a:r>
            <a:r>
              <a:rPr lang="es-ES" sz="1800" dirty="0"/>
              <a:t>de la muestra, teniendo un diagnóstico </a:t>
            </a:r>
            <a:r>
              <a:rPr lang="es-ES" sz="1800" b="1" dirty="0"/>
              <a:t>Leve deterioro cognitivo</a:t>
            </a:r>
            <a:r>
              <a:rPr lang="es-ES" sz="1800" dirty="0"/>
              <a:t>, encontrando una mejora de 4 adultos mayores es decir el 19 % de la población mejoro significativamente.</a:t>
            </a:r>
            <a:endParaRPr lang="es-EC" sz="1800" dirty="0"/>
          </a:p>
          <a:p>
            <a:endParaRPr lang="es-EC" dirty="0"/>
          </a:p>
        </p:txBody>
      </p:sp>
      <p:pic>
        <p:nvPicPr>
          <p:cNvPr id="7" name="Imagen 6"/>
          <p:cNvPicPr>
            <a:picLocks noChangeAspect="1"/>
          </p:cNvPicPr>
          <p:nvPr/>
        </p:nvPicPr>
        <p:blipFill rotWithShape="1">
          <a:blip r:embed="rId2"/>
          <a:srcRect l="13660" t="61054" r="62179" b="17098"/>
          <a:stretch/>
        </p:blipFill>
        <p:spPr>
          <a:xfrm>
            <a:off x="251520" y="1196752"/>
            <a:ext cx="8568952" cy="2248863"/>
          </a:xfrm>
          <a:prstGeom prst="rect">
            <a:avLst/>
          </a:prstGeom>
        </p:spPr>
      </p:pic>
    </p:spTree>
    <p:extLst>
      <p:ext uri="{BB962C8B-B14F-4D97-AF65-F5344CB8AC3E}">
        <p14:creationId xmlns:p14="http://schemas.microsoft.com/office/powerpoint/2010/main" val="1128502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836712"/>
            <a:ext cx="8712968" cy="861774"/>
          </a:xfrm>
          <a:prstGeom prst="rect">
            <a:avLst/>
          </a:prstGeom>
          <a:noFill/>
        </p:spPr>
        <p:txBody>
          <a:bodyPr wrap="square" rtlCol="0">
            <a:spAutoFit/>
          </a:bodyPr>
          <a:lstStyle/>
          <a:p>
            <a:r>
              <a:rPr lang="es-EC" sz="1800" b="1" dirty="0">
                <a:solidFill>
                  <a:srgbClr val="FF0000"/>
                </a:solidFill>
              </a:rPr>
              <a:t>Pregunta No 4. ¿Cuál es su número de teléfono? (Si no lo hay, la dirección de la calle).</a:t>
            </a:r>
            <a:endParaRPr lang="es-EC" sz="1800" dirty="0">
              <a:solidFill>
                <a:srgbClr val="FF0000"/>
              </a:solidFill>
            </a:endParaRPr>
          </a:p>
          <a:p>
            <a:endParaRPr lang="es-EC" dirty="0"/>
          </a:p>
        </p:txBody>
      </p:sp>
      <p:pic>
        <p:nvPicPr>
          <p:cNvPr id="3" name="Imagen 2"/>
          <p:cNvPicPr>
            <a:picLocks noChangeAspect="1"/>
          </p:cNvPicPr>
          <p:nvPr/>
        </p:nvPicPr>
        <p:blipFill>
          <a:blip r:embed="rId2"/>
          <a:stretch>
            <a:fillRect/>
          </a:stretch>
        </p:blipFill>
        <p:spPr>
          <a:xfrm>
            <a:off x="251520" y="1359932"/>
            <a:ext cx="8712968" cy="1739651"/>
          </a:xfrm>
          <a:prstGeom prst="rect">
            <a:avLst/>
          </a:prstGeom>
        </p:spPr>
      </p:pic>
      <p:sp>
        <p:nvSpPr>
          <p:cNvPr id="4" name="CuadroTexto 3"/>
          <p:cNvSpPr txBox="1"/>
          <p:nvPr/>
        </p:nvSpPr>
        <p:spPr>
          <a:xfrm>
            <a:off x="251520" y="3099583"/>
            <a:ext cx="8712968" cy="3477875"/>
          </a:xfrm>
          <a:prstGeom prst="rect">
            <a:avLst/>
          </a:prstGeom>
          <a:noFill/>
        </p:spPr>
        <p:txBody>
          <a:bodyPr wrap="square" rtlCol="0">
            <a:spAutoFit/>
          </a:bodyPr>
          <a:lstStyle/>
          <a:p>
            <a:pPr algn="just"/>
            <a:r>
              <a:rPr lang="es-EC" sz="2000" b="1" dirty="0"/>
              <a:t>Análisis.-</a:t>
            </a:r>
            <a:r>
              <a:rPr lang="es-EC" sz="2000" dirty="0"/>
              <a:t> Pregunta No 4. ¿Cuál es su número de teléfono? (Si no lo hay, la dirección de la calle).</a:t>
            </a:r>
            <a:r>
              <a:rPr lang="es-ES" sz="2000" dirty="0"/>
              <a:t>, encontramos que 5 adultos mayores contestaron correctamente y 16 adultos mayores contestaron incorrectamente lo que representa el 76% de la muestra, teniendo un diagnóstico de </a:t>
            </a:r>
            <a:r>
              <a:rPr lang="es-ES" sz="2000" b="1" dirty="0"/>
              <a:t>Moderado deterioro cognitivo, patológico</a:t>
            </a:r>
            <a:r>
              <a:rPr lang="es-ES" sz="2000" dirty="0"/>
              <a:t>, luego de aplicar la propuesta y el  postest correspondiente se observa que 11 adultos mayores contestan correctamente y 10 adultos mayores incorrectamente lo que representa el 48% de la muestra, teniendo un diagnóstico </a:t>
            </a:r>
            <a:r>
              <a:rPr lang="es-ES" sz="2000" b="1" dirty="0"/>
              <a:t>Leve deterioro cognitivo</a:t>
            </a:r>
            <a:r>
              <a:rPr lang="es-ES" sz="2000" dirty="0"/>
              <a:t>, encontrando una mejora de 6 adultos mayores es decir el 29 % de la población mejoro significativamente.</a:t>
            </a:r>
            <a:endParaRPr lang="es-EC" sz="2000" dirty="0"/>
          </a:p>
          <a:p>
            <a:pPr algn="just"/>
            <a:endParaRPr lang="es-EC" sz="2000" dirty="0"/>
          </a:p>
        </p:txBody>
      </p:sp>
    </p:spTree>
    <p:extLst>
      <p:ext uri="{BB962C8B-B14F-4D97-AF65-F5344CB8AC3E}">
        <p14:creationId xmlns:p14="http://schemas.microsoft.com/office/powerpoint/2010/main" val="183262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836712"/>
            <a:ext cx="4608512" cy="646331"/>
          </a:xfrm>
          <a:prstGeom prst="rect">
            <a:avLst/>
          </a:prstGeom>
          <a:noFill/>
        </p:spPr>
        <p:txBody>
          <a:bodyPr wrap="square" rtlCol="0">
            <a:spAutoFit/>
          </a:bodyPr>
          <a:lstStyle/>
          <a:p>
            <a:r>
              <a:rPr lang="es-EC" sz="1800" b="1" dirty="0">
                <a:solidFill>
                  <a:srgbClr val="FF0000"/>
                </a:solidFill>
              </a:rPr>
              <a:t>Pregunta No 5. ¿Cuántos años tiene?</a:t>
            </a:r>
            <a:endParaRPr lang="es-EC" sz="1800" dirty="0">
              <a:solidFill>
                <a:srgbClr val="FF0000"/>
              </a:solidFill>
            </a:endParaRPr>
          </a:p>
          <a:p>
            <a:endParaRPr lang="es-EC" sz="1800" dirty="0">
              <a:solidFill>
                <a:srgbClr val="FF0000"/>
              </a:solidFill>
            </a:endParaRPr>
          </a:p>
        </p:txBody>
      </p:sp>
      <p:pic>
        <p:nvPicPr>
          <p:cNvPr id="3" name="Imagen 2"/>
          <p:cNvPicPr>
            <a:picLocks noChangeAspect="1"/>
          </p:cNvPicPr>
          <p:nvPr/>
        </p:nvPicPr>
        <p:blipFill>
          <a:blip r:embed="rId2"/>
          <a:stretch>
            <a:fillRect/>
          </a:stretch>
        </p:blipFill>
        <p:spPr>
          <a:xfrm>
            <a:off x="323528" y="1359932"/>
            <a:ext cx="8496944" cy="1823459"/>
          </a:xfrm>
          <a:prstGeom prst="rect">
            <a:avLst/>
          </a:prstGeom>
        </p:spPr>
      </p:pic>
      <p:sp>
        <p:nvSpPr>
          <p:cNvPr id="4" name="CuadroTexto 3"/>
          <p:cNvSpPr txBox="1"/>
          <p:nvPr/>
        </p:nvSpPr>
        <p:spPr>
          <a:xfrm>
            <a:off x="53752" y="3183391"/>
            <a:ext cx="9036496" cy="3077766"/>
          </a:xfrm>
          <a:prstGeom prst="rect">
            <a:avLst/>
          </a:prstGeom>
          <a:noFill/>
        </p:spPr>
        <p:txBody>
          <a:bodyPr wrap="square" rtlCol="0">
            <a:spAutoFit/>
          </a:bodyPr>
          <a:lstStyle/>
          <a:p>
            <a:pPr algn="just"/>
            <a:r>
              <a:rPr lang="es-EC" sz="2000" b="1" dirty="0"/>
              <a:t>Análisis.-</a:t>
            </a:r>
            <a:r>
              <a:rPr lang="es-EC" sz="2000" dirty="0"/>
              <a:t> Pregunta No 5. ¿Cuántos años tiene?, </a:t>
            </a:r>
            <a:r>
              <a:rPr lang="es-ES" sz="2000" dirty="0"/>
              <a:t>encontramos que 10 adultos mayores contestaron correctamente y 11 adultos mayores contestaron incorrectamente lo que representa el 52% de la muestra, teniendo un diagnóstico de </a:t>
            </a:r>
            <a:r>
              <a:rPr lang="es-ES" sz="2000" b="1" dirty="0"/>
              <a:t>Moderado deterioro cognitivo, patológico</a:t>
            </a:r>
            <a:r>
              <a:rPr lang="es-ES" sz="2000" dirty="0"/>
              <a:t>, luego de aplicar la propuesta y el  postest correspondiente se observa que 16 adultos mayores contestan correctamente y 5 adultos mayores incorrectamente lo que representa el 24% de la muestra, teniendo un diagnóstico </a:t>
            </a:r>
            <a:r>
              <a:rPr lang="es-ES" sz="2000" b="1" dirty="0"/>
              <a:t>Leve deterioro cognitivo</a:t>
            </a:r>
            <a:r>
              <a:rPr lang="es-ES" sz="2000" dirty="0"/>
              <a:t>, encontrando una mejora de 6 adultos mayores es decir el 29 % de la población mejoro significativamente.</a:t>
            </a:r>
            <a:endParaRPr lang="es-EC" sz="2000" dirty="0"/>
          </a:p>
          <a:p>
            <a:endParaRPr lang="es-EC" dirty="0"/>
          </a:p>
        </p:txBody>
      </p:sp>
    </p:spTree>
    <p:extLst>
      <p:ext uri="{BB962C8B-B14F-4D97-AF65-F5344CB8AC3E}">
        <p14:creationId xmlns:p14="http://schemas.microsoft.com/office/powerpoint/2010/main" val="2778228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836712"/>
            <a:ext cx="6840760" cy="615553"/>
          </a:xfrm>
          <a:prstGeom prst="rect">
            <a:avLst/>
          </a:prstGeom>
          <a:noFill/>
        </p:spPr>
        <p:txBody>
          <a:bodyPr wrap="square" rtlCol="0">
            <a:spAutoFit/>
          </a:bodyPr>
          <a:lstStyle/>
          <a:p>
            <a:r>
              <a:rPr lang="es-EC" sz="2000" b="1" dirty="0">
                <a:solidFill>
                  <a:srgbClr val="FF0000"/>
                </a:solidFill>
              </a:rPr>
              <a:t>Pregunta No 6. ¿Cuándo nació?</a:t>
            </a:r>
            <a:endParaRPr lang="es-EC" sz="2000" dirty="0">
              <a:solidFill>
                <a:srgbClr val="FF0000"/>
              </a:solidFill>
            </a:endParaRPr>
          </a:p>
          <a:p>
            <a:endParaRPr lang="es-EC" dirty="0"/>
          </a:p>
        </p:txBody>
      </p:sp>
      <p:pic>
        <p:nvPicPr>
          <p:cNvPr id="3" name="Imagen 2"/>
          <p:cNvPicPr>
            <a:picLocks noChangeAspect="1"/>
          </p:cNvPicPr>
          <p:nvPr/>
        </p:nvPicPr>
        <p:blipFill>
          <a:blip r:embed="rId2"/>
          <a:stretch>
            <a:fillRect/>
          </a:stretch>
        </p:blipFill>
        <p:spPr>
          <a:xfrm>
            <a:off x="395536" y="1359932"/>
            <a:ext cx="8352928" cy="1757429"/>
          </a:xfrm>
          <a:prstGeom prst="rect">
            <a:avLst/>
          </a:prstGeom>
        </p:spPr>
      </p:pic>
      <p:sp>
        <p:nvSpPr>
          <p:cNvPr id="4" name="CuadroTexto 3"/>
          <p:cNvSpPr txBox="1"/>
          <p:nvPr/>
        </p:nvSpPr>
        <p:spPr>
          <a:xfrm>
            <a:off x="192658" y="3102503"/>
            <a:ext cx="8568952" cy="3385542"/>
          </a:xfrm>
          <a:prstGeom prst="rect">
            <a:avLst/>
          </a:prstGeom>
          <a:noFill/>
        </p:spPr>
        <p:txBody>
          <a:bodyPr wrap="square" rtlCol="0">
            <a:spAutoFit/>
          </a:bodyPr>
          <a:lstStyle/>
          <a:p>
            <a:pPr algn="just"/>
            <a:r>
              <a:rPr lang="es-EC" sz="2000" b="1" dirty="0"/>
              <a:t>Análisis.-</a:t>
            </a:r>
            <a:r>
              <a:rPr lang="es-EC" sz="2000" dirty="0"/>
              <a:t> Pregunta No 6. ¿Cuánto nació?, </a:t>
            </a:r>
            <a:r>
              <a:rPr lang="es-ES" sz="2000" dirty="0"/>
              <a:t>encontramos que 12 adultos mayores contestaron correctamente y 9 adultos mayores contestaron incorrectamente lo que representa el 57% de la muestra, teniendo un diagnóstico de </a:t>
            </a:r>
            <a:r>
              <a:rPr lang="es-ES" sz="2000" b="1" dirty="0"/>
              <a:t>Moderado deterioro cognitivo, patológico</a:t>
            </a:r>
            <a:r>
              <a:rPr lang="es-ES" sz="2000" dirty="0"/>
              <a:t>, luego de aplicar la propuesta y el  postest correspondiente se observa que 18 adultos mayores contestan correctamente y 3 adultos mayores incorrectamente lo que representa el 86% de la muestra, teniendo un diagnóstico </a:t>
            </a:r>
            <a:r>
              <a:rPr lang="es-ES" sz="2000" b="1" dirty="0"/>
              <a:t>Leve deterioro cognitivo</a:t>
            </a:r>
            <a:r>
              <a:rPr lang="es-ES" sz="2000" dirty="0"/>
              <a:t>, encontrando una mejora de 6 adultos mayores es decir el 29 % de la población mejoro significativamente.</a:t>
            </a:r>
            <a:endParaRPr lang="es-EC" sz="2000" dirty="0"/>
          </a:p>
          <a:p>
            <a:endParaRPr lang="es-EC" dirty="0"/>
          </a:p>
        </p:txBody>
      </p:sp>
    </p:spTree>
    <p:extLst>
      <p:ext uri="{BB962C8B-B14F-4D97-AF65-F5344CB8AC3E}">
        <p14:creationId xmlns:p14="http://schemas.microsoft.com/office/powerpoint/2010/main" val="3484167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3799" y="540589"/>
            <a:ext cx="6768752" cy="584775"/>
          </a:xfrm>
          <a:prstGeom prst="rect">
            <a:avLst/>
          </a:prstGeom>
          <a:noFill/>
        </p:spPr>
        <p:txBody>
          <a:bodyPr wrap="square" rtlCol="0">
            <a:spAutoFit/>
          </a:bodyPr>
          <a:lstStyle/>
          <a:p>
            <a:r>
              <a:rPr lang="es-EC" sz="1800" b="1" dirty="0">
                <a:solidFill>
                  <a:srgbClr val="FF0000"/>
                </a:solidFill>
              </a:rPr>
              <a:t>Pregunta No 7. ¿Quién es el actual presidente del país?</a:t>
            </a:r>
            <a:endParaRPr lang="es-EC" sz="1800" dirty="0">
              <a:solidFill>
                <a:srgbClr val="FF0000"/>
              </a:solidFill>
            </a:endParaRPr>
          </a:p>
          <a:p>
            <a:endParaRPr lang="es-EC" dirty="0"/>
          </a:p>
        </p:txBody>
      </p:sp>
      <p:pic>
        <p:nvPicPr>
          <p:cNvPr id="3" name="Imagen 2"/>
          <p:cNvPicPr>
            <a:picLocks noChangeAspect="1"/>
          </p:cNvPicPr>
          <p:nvPr/>
        </p:nvPicPr>
        <p:blipFill>
          <a:blip r:embed="rId2"/>
          <a:stretch>
            <a:fillRect/>
          </a:stretch>
        </p:blipFill>
        <p:spPr>
          <a:xfrm>
            <a:off x="179512" y="1118468"/>
            <a:ext cx="8784976" cy="2026630"/>
          </a:xfrm>
          <a:prstGeom prst="rect">
            <a:avLst/>
          </a:prstGeom>
        </p:spPr>
      </p:pic>
      <p:sp>
        <p:nvSpPr>
          <p:cNvPr id="4" name="CuadroTexto 3"/>
          <p:cNvSpPr txBox="1"/>
          <p:nvPr/>
        </p:nvSpPr>
        <p:spPr>
          <a:xfrm>
            <a:off x="332135" y="2986095"/>
            <a:ext cx="8640960" cy="3385542"/>
          </a:xfrm>
          <a:prstGeom prst="rect">
            <a:avLst/>
          </a:prstGeom>
          <a:noFill/>
        </p:spPr>
        <p:txBody>
          <a:bodyPr wrap="square" rtlCol="0">
            <a:spAutoFit/>
          </a:bodyPr>
          <a:lstStyle/>
          <a:p>
            <a:pPr algn="just"/>
            <a:r>
              <a:rPr lang="es-EC" sz="2000" b="1" dirty="0"/>
              <a:t>Análisis.-</a:t>
            </a:r>
            <a:r>
              <a:rPr lang="es-EC" sz="2000" dirty="0"/>
              <a:t> Pregunta No 7. ¿Quién es el actual presidente del país?, </a:t>
            </a:r>
            <a:r>
              <a:rPr lang="es-ES" sz="2000" dirty="0"/>
              <a:t>encontramos que 11 adultos mayores contestaron correctamente y 10 adultos mayores contestaron incorrectamente lo que representa el 52% de la muestra, teniendo un diagnóstico de </a:t>
            </a:r>
            <a:r>
              <a:rPr lang="es-ES" sz="2000" b="1" dirty="0"/>
              <a:t>Moderado deterioro cognitivo, patológico</a:t>
            </a:r>
            <a:r>
              <a:rPr lang="es-ES" sz="2000" dirty="0"/>
              <a:t>, luego de aplicar la propuesta y el  postest correspondiente se observa que 14 adultos mayores contestan correctamente y 7 adultos mayores incorrectamente lo que representa el 67% de la muestra, teniendo un diagnóstico </a:t>
            </a:r>
            <a:r>
              <a:rPr lang="es-ES" sz="2000" b="1" dirty="0"/>
              <a:t>Leve deterioro cognitivo</a:t>
            </a:r>
            <a:r>
              <a:rPr lang="es-ES" sz="2000" dirty="0"/>
              <a:t>, encontrando una mejora de 3 adultos mayores es decir el 14 % de la población mejoro significativamente.</a:t>
            </a:r>
            <a:endParaRPr lang="es-EC" sz="2000" dirty="0"/>
          </a:p>
          <a:p>
            <a:endParaRPr lang="es-EC" dirty="0"/>
          </a:p>
        </p:txBody>
      </p:sp>
    </p:spTree>
    <p:extLst>
      <p:ext uri="{BB962C8B-B14F-4D97-AF65-F5344CB8AC3E}">
        <p14:creationId xmlns:p14="http://schemas.microsoft.com/office/powerpoint/2010/main" val="1622022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620688"/>
            <a:ext cx="8280920" cy="584775"/>
          </a:xfrm>
          <a:prstGeom prst="rect">
            <a:avLst/>
          </a:prstGeom>
          <a:noFill/>
        </p:spPr>
        <p:txBody>
          <a:bodyPr wrap="square" rtlCol="0">
            <a:spAutoFit/>
          </a:bodyPr>
          <a:lstStyle/>
          <a:p>
            <a:r>
              <a:rPr lang="es-EC" sz="1800" b="1" dirty="0">
                <a:solidFill>
                  <a:srgbClr val="FF0000"/>
                </a:solidFill>
              </a:rPr>
              <a:t>Pregunta No 8. ¿Quién fue el anterior presidente?</a:t>
            </a:r>
          </a:p>
          <a:p>
            <a:endParaRPr lang="es-EC" dirty="0"/>
          </a:p>
        </p:txBody>
      </p:sp>
      <p:pic>
        <p:nvPicPr>
          <p:cNvPr id="3" name="Imagen 2"/>
          <p:cNvPicPr>
            <a:picLocks noChangeAspect="1"/>
          </p:cNvPicPr>
          <p:nvPr/>
        </p:nvPicPr>
        <p:blipFill>
          <a:blip r:embed="rId2"/>
          <a:stretch>
            <a:fillRect/>
          </a:stretch>
        </p:blipFill>
        <p:spPr>
          <a:xfrm>
            <a:off x="179512" y="1123345"/>
            <a:ext cx="8712968" cy="1739651"/>
          </a:xfrm>
          <a:prstGeom prst="rect">
            <a:avLst/>
          </a:prstGeom>
        </p:spPr>
      </p:pic>
      <p:sp>
        <p:nvSpPr>
          <p:cNvPr id="4" name="CuadroTexto 3"/>
          <p:cNvSpPr txBox="1"/>
          <p:nvPr/>
        </p:nvSpPr>
        <p:spPr>
          <a:xfrm>
            <a:off x="179512" y="2862996"/>
            <a:ext cx="8640960" cy="3385542"/>
          </a:xfrm>
          <a:prstGeom prst="rect">
            <a:avLst/>
          </a:prstGeom>
          <a:noFill/>
        </p:spPr>
        <p:txBody>
          <a:bodyPr wrap="square" rtlCol="0">
            <a:spAutoFit/>
          </a:bodyPr>
          <a:lstStyle/>
          <a:p>
            <a:pPr algn="just"/>
            <a:r>
              <a:rPr lang="es-EC" sz="2000" b="1" dirty="0"/>
              <a:t>Análisis.-</a:t>
            </a:r>
            <a:r>
              <a:rPr lang="es-EC" sz="2000" dirty="0"/>
              <a:t> Pregunta No 8. ¿Quién fue el anterior presidente?, </a:t>
            </a:r>
            <a:r>
              <a:rPr lang="es-ES" sz="2000" dirty="0"/>
              <a:t>encontramos que 12 adultos mayores contestaron correctamente y 9 adultos mayores contestaron incorrectamente lo que representa el 57% de la muestra, teniendo un diagnóstico de </a:t>
            </a:r>
            <a:r>
              <a:rPr lang="es-ES" sz="2000" b="1" dirty="0"/>
              <a:t>Moderado deterioro cognitivo, patológico</a:t>
            </a:r>
            <a:r>
              <a:rPr lang="es-ES" sz="2000" dirty="0"/>
              <a:t>, luego de aplicar la propuesta y el  postest correspondiente se observa que 15 adultos mayores contestan correctamente y 6 adultos mayores incorrectamente lo que representa el 71% de la muestra, teniendo un diagnóstico </a:t>
            </a:r>
            <a:r>
              <a:rPr lang="es-ES" sz="2000" b="1" dirty="0"/>
              <a:t>Leve deterioro cognitivo</a:t>
            </a:r>
            <a:r>
              <a:rPr lang="es-ES" sz="2000" dirty="0"/>
              <a:t>, encontrando una mejora de 3 adultos mayores es decir el 14 % de la población mejoro significativamente.</a:t>
            </a:r>
            <a:endParaRPr lang="es-EC" sz="2000" dirty="0"/>
          </a:p>
          <a:p>
            <a:endParaRPr lang="es-EC" dirty="0"/>
          </a:p>
        </p:txBody>
      </p:sp>
    </p:spTree>
    <p:extLst>
      <p:ext uri="{BB962C8B-B14F-4D97-AF65-F5344CB8AC3E}">
        <p14:creationId xmlns:p14="http://schemas.microsoft.com/office/powerpoint/2010/main" val="93010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91680" y="476672"/>
            <a:ext cx="5448928" cy="716350"/>
          </a:xfrm>
          <a:prstGeom prst="rect">
            <a:avLst/>
          </a:prstGeom>
        </p:spPr>
        <p:txBody>
          <a:bodyPr wrap="none">
            <a:spAutoFit/>
          </a:bodyPr>
          <a:lstStyle/>
          <a:p>
            <a:pPr algn="ctr">
              <a:lnSpc>
                <a:spcPct val="200000"/>
              </a:lnSpc>
            </a:pPr>
            <a:r>
              <a:rPr lang="es-ES" sz="2400" b="1" dirty="0">
                <a:solidFill>
                  <a:srgbClr val="FF0000"/>
                </a:solidFill>
                <a:latin typeface="Arial" panose="020B0604020202020204" pitchFamily="34" charset="0"/>
                <a:ea typeface="Times New Roman" panose="02020603050405020304" pitchFamily="18" charset="0"/>
              </a:rPr>
              <a:t>EL PROBLEMA DE INVESTIGACIÓN</a:t>
            </a:r>
            <a:endParaRPr lang="es-EC" sz="2000" dirty="0">
              <a:solidFill>
                <a:srgbClr val="FF0000"/>
              </a:solidFill>
              <a:latin typeface="Arial" panose="020B0604020202020204" pitchFamily="34" charset="0"/>
              <a:ea typeface="Times New Roman" panose="02020603050405020304" pitchFamily="18" charset="0"/>
            </a:endParaRPr>
          </a:p>
        </p:txBody>
      </p:sp>
      <p:sp>
        <p:nvSpPr>
          <p:cNvPr id="5" name="CuadroTexto 4"/>
          <p:cNvSpPr txBox="1"/>
          <p:nvPr/>
        </p:nvSpPr>
        <p:spPr>
          <a:xfrm>
            <a:off x="251520" y="1628800"/>
            <a:ext cx="8712968" cy="4524315"/>
          </a:xfrm>
          <a:prstGeom prst="rect">
            <a:avLst/>
          </a:prstGeom>
          <a:noFill/>
        </p:spPr>
        <p:txBody>
          <a:bodyPr wrap="square" rtlCol="0">
            <a:spAutoFit/>
          </a:bodyPr>
          <a:lstStyle/>
          <a:p>
            <a:pPr algn="just"/>
            <a:r>
              <a:rPr lang="es-ES" sz="2400" dirty="0"/>
              <a:t>Con el envejecimiento uno de los aspectos que va deteriorando es la capacidad cognitiva que es originada por el paso del tiempo provocando un desmejoramiento en la calidad del vida del adulto mayor, sin embargo un envejecimiento activo planificando actividades físico recreativas </a:t>
            </a:r>
            <a:r>
              <a:rPr lang="es-ES" sz="2400" dirty="0" smtClean="0"/>
              <a:t>da </a:t>
            </a:r>
            <a:r>
              <a:rPr lang="es-ES" sz="2400" dirty="0"/>
              <a:t>esperanza de vida saludable y la calidad de vida incluyendo a las personas adultas frágiles con alguna discapacidad que posiblemente estén necesitando asistencia, a las personas que se ha jubilado de su trabajo y las que sufren alguna enfermedad puede ayudarles esta alternativa a seguir contribuyendo activamente con sus familiares semejantes, comunidades y naciones. </a:t>
            </a:r>
            <a:endParaRPr lang="es-EC" sz="2400" dirty="0"/>
          </a:p>
        </p:txBody>
      </p:sp>
    </p:spTree>
    <p:extLst>
      <p:ext uri="{BB962C8B-B14F-4D97-AF65-F5344CB8AC3E}">
        <p14:creationId xmlns:p14="http://schemas.microsoft.com/office/powerpoint/2010/main" val="2189924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764704"/>
            <a:ext cx="6480720" cy="584775"/>
          </a:xfrm>
          <a:prstGeom prst="rect">
            <a:avLst/>
          </a:prstGeom>
          <a:noFill/>
        </p:spPr>
        <p:txBody>
          <a:bodyPr wrap="square" rtlCol="0">
            <a:spAutoFit/>
          </a:bodyPr>
          <a:lstStyle/>
          <a:p>
            <a:r>
              <a:rPr lang="es-EC" sz="1800" b="1" dirty="0">
                <a:solidFill>
                  <a:srgbClr val="FF0000"/>
                </a:solidFill>
              </a:rPr>
              <a:t>Pregunta No 9. Dígame el primer apellido de su madre.</a:t>
            </a:r>
            <a:endParaRPr lang="es-EC" sz="1800" dirty="0">
              <a:solidFill>
                <a:srgbClr val="FF0000"/>
              </a:solidFill>
            </a:endParaRPr>
          </a:p>
          <a:p>
            <a:endParaRPr lang="es-EC" dirty="0"/>
          </a:p>
        </p:txBody>
      </p:sp>
      <p:pic>
        <p:nvPicPr>
          <p:cNvPr id="3" name="Imagen 2"/>
          <p:cNvPicPr>
            <a:picLocks noChangeAspect="1"/>
          </p:cNvPicPr>
          <p:nvPr/>
        </p:nvPicPr>
        <p:blipFill>
          <a:blip r:embed="rId2"/>
          <a:stretch>
            <a:fillRect/>
          </a:stretch>
        </p:blipFill>
        <p:spPr>
          <a:xfrm>
            <a:off x="179512" y="1287924"/>
            <a:ext cx="8712968" cy="1782825"/>
          </a:xfrm>
          <a:prstGeom prst="rect">
            <a:avLst/>
          </a:prstGeom>
        </p:spPr>
      </p:pic>
      <p:sp>
        <p:nvSpPr>
          <p:cNvPr id="4" name="CuadroTexto 3"/>
          <p:cNvSpPr txBox="1"/>
          <p:nvPr/>
        </p:nvSpPr>
        <p:spPr>
          <a:xfrm>
            <a:off x="183530" y="2924944"/>
            <a:ext cx="8640960" cy="3385542"/>
          </a:xfrm>
          <a:prstGeom prst="rect">
            <a:avLst/>
          </a:prstGeom>
          <a:noFill/>
        </p:spPr>
        <p:txBody>
          <a:bodyPr wrap="square" rtlCol="0">
            <a:spAutoFit/>
          </a:bodyPr>
          <a:lstStyle/>
          <a:p>
            <a:pPr algn="just"/>
            <a:r>
              <a:rPr lang="es-EC" sz="2000" b="1" dirty="0"/>
              <a:t>Análisis.-</a:t>
            </a:r>
            <a:r>
              <a:rPr lang="es-EC" sz="2000" dirty="0"/>
              <a:t>  Pregunta No 9. Dígame el primer apellido de su madre, </a:t>
            </a:r>
            <a:r>
              <a:rPr lang="es-ES" sz="2000" dirty="0"/>
              <a:t>encontramos que 13 adultos mayores contestaron correctamente, 8 adultos mayores contestaron incorrectamente lo que representa el 62% de la muestra, teniendo un diagnóstico de </a:t>
            </a:r>
            <a:r>
              <a:rPr lang="es-ES" sz="2000" b="1" dirty="0"/>
              <a:t>Moderado deterioro cognitivo, patológico</a:t>
            </a:r>
            <a:r>
              <a:rPr lang="es-ES" sz="2000" dirty="0"/>
              <a:t>, luego de aplicar la propuesta y el  postest correspondiente se observa que 17 adultos mayores contestan correctamente y 4 adultos mayores incorrectamente lo que representa el 81% de la muestra, teniendo un diagnóstico </a:t>
            </a:r>
            <a:r>
              <a:rPr lang="es-ES" sz="2000" b="1" dirty="0"/>
              <a:t>Leve deterioro cognitivo</a:t>
            </a:r>
            <a:r>
              <a:rPr lang="es-ES" sz="2000" dirty="0"/>
              <a:t>, encontrando una mejora de 4 adultos mayores es decir el 19 % de la población mejoro significativamente.</a:t>
            </a:r>
            <a:endParaRPr lang="es-EC" sz="2000" dirty="0"/>
          </a:p>
          <a:p>
            <a:endParaRPr lang="es-EC" dirty="0"/>
          </a:p>
        </p:txBody>
      </p:sp>
    </p:spTree>
    <p:extLst>
      <p:ext uri="{BB962C8B-B14F-4D97-AF65-F5344CB8AC3E}">
        <p14:creationId xmlns:p14="http://schemas.microsoft.com/office/powerpoint/2010/main" val="3592808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620688"/>
            <a:ext cx="8712968" cy="584775"/>
          </a:xfrm>
          <a:prstGeom prst="rect">
            <a:avLst/>
          </a:prstGeom>
          <a:noFill/>
        </p:spPr>
        <p:txBody>
          <a:bodyPr wrap="square" rtlCol="0">
            <a:spAutoFit/>
          </a:bodyPr>
          <a:lstStyle/>
          <a:p>
            <a:r>
              <a:rPr lang="es-EC" sz="1600" b="1" dirty="0">
                <a:solidFill>
                  <a:srgbClr val="FF0000"/>
                </a:solidFill>
              </a:rPr>
              <a:t>Pregunta No10. Empezando desde 20, vaya restando de 3 en 3 sucesivamente.</a:t>
            </a:r>
            <a:endParaRPr lang="es-EC" sz="1600" dirty="0">
              <a:solidFill>
                <a:srgbClr val="FF0000"/>
              </a:solidFill>
            </a:endParaRPr>
          </a:p>
          <a:p>
            <a:endParaRPr lang="es-EC" sz="1600" dirty="0">
              <a:solidFill>
                <a:srgbClr val="FF0000"/>
              </a:solidFill>
            </a:endParaRPr>
          </a:p>
        </p:txBody>
      </p:sp>
      <p:pic>
        <p:nvPicPr>
          <p:cNvPr id="3" name="Imagen 2"/>
          <p:cNvPicPr>
            <a:picLocks noChangeAspect="1"/>
          </p:cNvPicPr>
          <p:nvPr/>
        </p:nvPicPr>
        <p:blipFill>
          <a:blip r:embed="rId2"/>
          <a:stretch>
            <a:fillRect/>
          </a:stretch>
        </p:blipFill>
        <p:spPr>
          <a:xfrm>
            <a:off x="214412" y="1166207"/>
            <a:ext cx="8678068" cy="1782825"/>
          </a:xfrm>
          <a:prstGeom prst="rect">
            <a:avLst/>
          </a:prstGeom>
        </p:spPr>
      </p:pic>
      <p:sp>
        <p:nvSpPr>
          <p:cNvPr id="4" name="CuadroTexto 3"/>
          <p:cNvSpPr txBox="1"/>
          <p:nvPr/>
        </p:nvSpPr>
        <p:spPr>
          <a:xfrm>
            <a:off x="179512" y="2949032"/>
            <a:ext cx="8568952" cy="3385542"/>
          </a:xfrm>
          <a:prstGeom prst="rect">
            <a:avLst/>
          </a:prstGeom>
          <a:noFill/>
        </p:spPr>
        <p:txBody>
          <a:bodyPr wrap="square" rtlCol="0">
            <a:spAutoFit/>
          </a:bodyPr>
          <a:lstStyle/>
          <a:p>
            <a:pPr algn="just"/>
            <a:r>
              <a:rPr lang="es-EC" sz="2000" b="1" dirty="0"/>
              <a:t>Análisis.-</a:t>
            </a:r>
            <a:r>
              <a:rPr lang="es-EC" sz="2000" dirty="0"/>
              <a:t> Pregunta No10. Empezando desde 20, vaya restando de 3 en 3 sucesivamente, </a:t>
            </a:r>
            <a:r>
              <a:rPr lang="es-ES" sz="2000" dirty="0"/>
              <a:t>encontramos que 9 adultos mayores contestaron correctamente, 12 adultos mayores contestaron incorrectamente lo que representa el </a:t>
            </a:r>
            <a:r>
              <a:rPr lang="es-ES" sz="2000" dirty="0" smtClean="0"/>
              <a:t>43% </a:t>
            </a:r>
            <a:r>
              <a:rPr lang="es-ES" sz="2000" dirty="0"/>
              <a:t>de la muestra, teniendo un diagnóstico de </a:t>
            </a:r>
            <a:r>
              <a:rPr lang="es-ES" sz="2000" b="1" dirty="0"/>
              <a:t>Moderado deterioro cognitivo, patológico</a:t>
            </a:r>
            <a:r>
              <a:rPr lang="es-ES" sz="2000" dirty="0"/>
              <a:t>, luego de aplicar la propuesta y el  postest correspondiente se observa que 14 adultos mayores contestan correctamente, 7 adultos mayores incorrectamente lo que representa el 67 % de la muestra, teniendo un diagnóstico </a:t>
            </a:r>
            <a:r>
              <a:rPr lang="es-ES" sz="2000" b="1" dirty="0"/>
              <a:t>Leve deterioro cognitivo</a:t>
            </a:r>
            <a:r>
              <a:rPr lang="es-ES" sz="2000" dirty="0"/>
              <a:t>, encontrando una mejora de 5  adultos mayores es decir el 24 % de la población mejoro significativamente.</a:t>
            </a:r>
            <a:endParaRPr lang="es-EC" sz="2000" dirty="0"/>
          </a:p>
          <a:p>
            <a:endParaRPr lang="es-EC" dirty="0"/>
          </a:p>
        </p:txBody>
      </p:sp>
    </p:spTree>
    <p:extLst>
      <p:ext uri="{BB962C8B-B14F-4D97-AF65-F5344CB8AC3E}">
        <p14:creationId xmlns:p14="http://schemas.microsoft.com/office/powerpoint/2010/main" val="3188515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836712"/>
            <a:ext cx="6912768" cy="646331"/>
          </a:xfrm>
          <a:prstGeom prst="rect">
            <a:avLst/>
          </a:prstGeom>
          <a:noFill/>
        </p:spPr>
        <p:txBody>
          <a:bodyPr wrap="square" rtlCol="0">
            <a:spAutoFit/>
          </a:bodyPr>
          <a:lstStyle/>
          <a:p>
            <a:r>
              <a:rPr lang="es-EC" sz="1800" b="1" dirty="0">
                <a:solidFill>
                  <a:srgbClr val="FF0000"/>
                </a:solidFill>
              </a:rPr>
              <a:t>Análisis total de la muestra del test</a:t>
            </a:r>
            <a:endParaRPr lang="es-EC" sz="1800" dirty="0">
              <a:solidFill>
                <a:srgbClr val="FF0000"/>
              </a:solidFill>
            </a:endParaRPr>
          </a:p>
          <a:p>
            <a:endParaRPr lang="es-EC" sz="1800" dirty="0">
              <a:solidFill>
                <a:srgbClr val="FF0000"/>
              </a:solidFill>
            </a:endParaRPr>
          </a:p>
        </p:txBody>
      </p:sp>
      <p:pic>
        <p:nvPicPr>
          <p:cNvPr id="3" name="Imagen 2"/>
          <p:cNvPicPr>
            <a:picLocks noChangeAspect="1"/>
          </p:cNvPicPr>
          <p:nvPr/>
        </p:nvPicPr>
        <p:blipFill>
          <a:blip r:embed="rId2"/>
          <a:stretch>
            <a:fillRect/>
          </a:stretch>
        </p:blipFill>
        <p:spPr>
          <a:xfrm>
            <a:off x="323528" y="1359932"/>
            <a:ext cx="8640960" cy="1739651"/>
          </a:xfrm>
          <a:prstGeom prst="rect">
            <a:avLst/>
          </a:prstGeom>
        </p:spPr>
      </p:pic>
      <p:pic>
        <p:nvPicPr>
          <p:cNvPr id="4" name="Imagen 3"/>
          <p:cNvPicPr>
            <a:picLocks noChangeAspect="1"/>
          </p:cNvPicPr>
          <p:nvPr/>
        </p:nvPicPr>
        <p:blipFill>
          <a:blip r:embed="rId3"/>
          <a:stretch>
            <a:fillRect/>
          </a:stretch>
        </p:blipFill>
        <p:spPr>
          <a:xfrm>
            <a:off x="336104" y="3088173"/>
            <a:ext cx="8484368" cy="2907884"/>
          </a:xfrm>
          <a:prstGeom prst="rect">
            <a:avLst/>
          </a:prstGeom>
        </p:spPr>
      </p:pic>
    </p:spTree>
    <p:extLst>
      <p:ext uri="{BB962C8B-B14F-4D97-AF65-F5344CB8AC3E}">
        <p14:creationId xmlns:p14="http://schemas.microsoft.com/office/powerpoint/2010/main" val="1904615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692696"/>
            <a:ext cx="7920880" cy="1138773"/>
          </a:xfrm>
          <a:prstGeom prst="rect">
            <a:avLst/>
          </a:prstGeom>
          <a:noFill/>
        </p:spPr>
        <p:txBody>
          <a:bodyPr wrap="square" rtlCol="0">
            <a:spAutoFit/>
          </a:bodyPr>
          <a:lstStyle/>
          <a:p>
            <a:r>
              <a:rPr lang="es-EC" b="1" dirty="0"/>
              <a:t> </a:t>
            </a:r>
            <a:r>
              <a:rPr lang="es-ES" sz="1800" b="1" dirty="0">
                <a:solidFill>
                  <a:srgbClr val="FF0000"/>
                </a:solidFill>
              </a:rPr>
              <a:t>Análisis test  para el desarrollo físico, La Batería </a:t>
            </a:r>
            <a:r>
              <a:rPr lang="es-ES" sz="1800" b="1" dirty="0" smtClean="0">
                <a:solidFill>
                  <a:srgbClr val="FF0000"/>
                </a:solidFill>
              </a:rPr>
              <a:t>VACAFUN</a:t>
            </a:r>
          </a:p>
          <a:p>
            <a:r>
              <a:rPr lang="es-ES" sz="1800" b="1" dirty="0">
                <a:solidFill>
                  <a:srgbClr val="FF0000"/>
                </a:solidFill>
              </a:rPr>
              <a:t>Prueba No. 1: test de índice de masa corporal</a:t>
            </a:r>
            <a:endParaRPr lang="es-EC" sz="1800" dirty="0">
              <a:solidFill>
                <a:srgbClr val="FF0000"/>
              </a:solidFill>
            </a:endParaRPr>
          </a:p>
          <a:p>
            <a:endParaRPr lang="es-EC" sz="1800" dirty="0">
              <a:solidFill>
                <a:srgbClr val="FF0000"/>
              </a:solidFill>
            </a:endParaRPr>
          </a:p>
          <a:p>
            <a:endParaRPr lang="es-EC" dirty="0"/>
          </a:p>
        </p:txBody>
      </p:sp>
      <p:pic>
        <p:nvPicPr>
          <p:cNvPr id="3" name="Imagen 2"/>
          <p:cNvPicPr>
            <a:picLocks noChangeAspect="1"/>
          </p:cNvPicPr>
          <p:nvPr/>
        </p:nvPicPr>
        <p:blipFill>
          <a:blip r:embed="rId2"/>
          <a:stretch>
            <a:fillRect/>
          </a:stretch>
        </p:blipFill>
        <p:spPr>
          <a:xfrm>
            <a:off x="244698" y="1340768"/>
            <a:ext cx="8719789" cy="1762508"/>
          </a:xfrm>
          <a:prstGeom prst="rect">
            <a:avLst/>
          </a:prstGeom>
        </p:spPr>
      </p:pic>
      <p:sp>
        <p:nvSpPr>
          <p:cNvPr id="4" name="CuadroTexto 3"/>
          <p:cNvSpPr txBox="1"/>
          <p:nvPr/>
        </p:nvSpPr>
        <p:spPr>
          <a:xfrm>
            <a:off x="244698" y="2852936"/>
            <a:ext cx="8647782" cy="3385542"/>
          </a:xfrm>
          <a:prstGeom prst="rect">
            <a:avLst/>
          </a:prstGeom>
          <a:noFill/>
        </p:spPr>
        <p:txBody>
          <a:bodyPr wrap="square" rtlCol="0">
            <a:spAutoFit/>
          </a:bodyPr>
          <a:lstStyle/>
          <a:p>
            <a:pPr algn="just"/>
            <a:r>
              <a:rPr lang="es-ES" sz="2000" b="1" dirty="0"/>
              <a:t>Análisis.- </a:t>
            </a:r>
            <a:r>
              <a:rPr lang="es-ES" sz="2000" dirty="0"/>
              <a:t>en test de </a:t>
            </a:r>
            <a:r>
              <a:rPr lang="es-ES" sz="2000" dirty="0" err="1"/>
              <a:t>IMC</a:t>
            </a:r>
            <a:r>
              <a:rPr lang="es-ES" sz="2000" dirty="0"/>
              <a:t> en el pre test se obtiene una media de 20,19 puntos (saludable), un valor máximo de 21,85 puntos (saludable), un valor mínimo de 19,35 puntos (saludable), un rango de 2,50 puntos y una desviación estándar de 0,604. Luego de aplicar la propuesta y evaluar en el pos test observamos una media de 20,29 puntos (saludable), un valor máximo de </a:t>
            </a:r>
            <a:r>
              <a:rPr lang="es-ES" sz="2000" dirty="0" smtClean="0"/>
              <a:t>22.16 </a:t>
            </a:r>
            <a:r>
              <a:rPr lang="es-ES" sz="2000" dirty="0"/>
              <a:t>puntos (saludable), un valor mínimo de 19,35 puntos (saludable), un rango de  2,81 puntos y una desviación estándar de 0,613, lo que nos da entender que la condición de la población en cuanto a relación peso talla nos da un indicador de saludables tanto en pre test y pos test.</a:t>
            </a:r>
            <a:endParaRPr lang="es-EC" sz="2000" dirty="0"/>
          </a:p>
          <a:p>
            <a:endParaRPr lang="es-EC" dirty="0"/>
          </a:p>
        </p:txBody>
      </p:sp>
    </p:spTree>
    <p:extLst>
      <p:ext uri="{BB962C8B-B14F-4D97-AF65-F5344CB8AC3E}">
        <p14:creationId xmlns:p14="http://schemas.microsoft.com/office/powerpoint/2010/main" val="19631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692696"/>
            <a:ext cx="7992888" cy="615553"/>
          </a:xfrm>
          <a:prstGeom prst="rect">
            <a:avLst/>
          </a:prstGeom>
          <a:noFill/>
        </p:spPr>
        <p:txBody>
          <a:bodyPr wrap="square" rtlCol="0">
            <a:spAutoFit/>
          </a:bodyPr>
          <a:lstStyle/>
          <a:p>
            <a:r>
              <a:rPr lang="es-ES" sz="2000" b="1" dirty="0">
                <a:solidFill>
                  <a:srgbClr val="FF0000"/>
                </a:solidFill>
              </a:rPr>
              <a:t>Prueba No. 2: Flexiones de brazos con peso</a:t>
            </a:r>
            <a:endParaRPr lang="es-EC" sz="2000" dirty="0">
              <a:solidFill>
                <a:srgbClr val="FF0000"/>
              </a:solidFill>
            </a:endParaRPr>
          </a:p>
          <a:p>
            <a:endParaRPr lang="es-EC" dirty="0"/>
          </a:p>
        </p:txBody>
      </p:sp>
      <p:pic>
        <p:nvPicPr>
          <p:cNvPr id="3" name="Imagen 2"/>
          <p:cNvPicPr>
            <a:picLocks noChangeAspect="1"/>
          </p:cNvPicPr>
          <p:nvPr/>
        </p:nvPicPr>
        <p:blipFill>
          <a:blip r:embed="rId2"/>
          <a:stretch>
            <a:fillRect/>
          </a:stretch>
        </p:blipFill>
        <p:spPr>
          <a:xfrm>
            <a:off x="539552" y="1412776"/>
            <a:ext cx="7776864" cy="2016224"/>
          </a:xfrm>
          <a:prstGeom prst="rect">
            <a:avLst/>
          </a:prstGeom>
        </p:spPr>
      </p:pic>
      <p:sp>
        <p:nvSpPr>
          <p:cNvPr id="4" name="CuadroTexto 3"/>
          <p:cNvSpPr txBox="1"/>
          <p:nvPr/>
        </p:nvSpPr>
        <p:spPr>
          <a:xfrm>
            <a:off x="323528" y="3861048"/>
            <a:ext cx="8136904" cy="1785104"/>
          </a:xfrm>
          <a:prstGeom prst="rect">
            <a:avLst/>
          </a:prstGeom>
          <a:noFill/>
        </p:spPr>
        <p:txBody>
          <a:bodyPr wrap="square" rtlCol="0">
            <a:spAutoFit/>
          </a:bodyPr>
          <a:lstStyle/>
          <a:p>
            <a:pPr algn="just"/>
            <a:r>
              <a:rPr lang="es-ES" sz="2400" b="1" dirty="0"/>
              <a:t>Análisis.-  </a:t>
            </a:r>
            <a:r>
              <a:rPr lang="es-ES" sz="2400" dirty="0"/>
              <a:t>en el test de flexión de brazo con peso la diferencia de media es de 1,95 repeticiones, lo que no da a entender que existe una mejora considerable luego de aplicar la propuesta.</a:t>
            </a:r>
            <a:endParaRPr lang="es-EC" sz="2400" dirty="0"/>
          </a:p>
          <a:p>
            <a:endParaRPr lang="es-EC" dirty="0"/>
          </a:p>
        </p:txBody>
      </p:sp>
    </p:spTree>
    <p:extLst>
      <p:ext uri="{BB962C8B-B14F-4D97-AF65-F5344CB8AC3E}">
        <p14:creationId xmlns:p14="http://schemas.microsoft.com/office/powerpoint/2010/main" val="1237723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764704"/>
            <a:ext cx="6840760" cy="615553"/>
          </a:xfrm>
          <a:prstGeom prst="rect">
            <a:avLst/>
          </a:prstGeom>
          <a:noFill/>
        </p:spPr>
        <p:txBody>
          <a:bodyPr wrap="square" rtlCol="0">
            <a:spAutoFit/>
          </a:bodyPr>
          <a:lstStyle/>
          <a:p>
            <a:r>
              <a:rPr lang="es-ES" sz="2000" b="1" dirty="0">
                <a:solidFill>
                  <a:srgbClr val="FF0000"/>
                </a:solidFill>
              </a:rPr>
              <a:t>Prueba No. 3: Sentarse y levantarse de una silla</a:t>
            </a:r>
            <a:endParaRPr lang="es-EC" sz="2000" dirty="0">
              <a:solidFill>
                <a:srgbClr val="FF0000"/>
              </a:solidFill>
            </a:endParaRPr>
          </a:p>
          <a:p>
            <a:endParaRPr lang="es-EC" dirty="0"/>
          </a:p>
        </p:txBody>
      </p:sp>
      <p:pic>
        <p:nvPicPr>
          <p:cNvPr id="3" name="Imagen 2"/>
          <p:cNvPicPr>
            <a:picLocks noChangeAspect="1"/>
          </p:cNvPicPr>
          <p:nvPr/>
        </p:nvPicPr>
        <p:blipFill>
          <a:blip r:embed="rId2"/>
          <a:stretch>
            <a:fillRect/>
          </a:stretch>
        </p:blipFill>
        <p:spPr>
          <a:xfrm>
            <a:off x="395536" y="1407716"/>
            <a:ext cx="8496944" cy="1767587"/>
          </a:xfrm>
          <a:prstGeom prst="rect">
            <a:avLst/>
          </a:prstGeom>
        </p:spPr>
      </p:pic>
      <p:sp>
        <p:nvSpPr>
          <p:cNvPr id="4" name="CuadroTexto 3"/>
          <p:cNvSpPr txBox="1"/>
          <p:nvPr/>
        </p:nvSpPr>
        <p:spPr>
          <a:xfrm>
            <a:off x="395536" y="3501008"/>
            <a:ext cx="8496944" cy="2246769"/>
          </a:xfrm>
          <a:prstGeom prst="rect">
            <a:avLst/>
          </a:prstGeom>
          <a:noFill/>
        </p:spPr>
        <p:txBody>
          <a:bodyPr wrap="square" rtlCol="0">
            <a:spAutoFit/>
          </a:bodyPr>
          <a:lstStyle/>
          <a:p>
            <a:pPr algn="just"/>
            <a:r>
              <a:rPr lang="es-ES" sz="2800" b="1" dirty="0"/>
              <a:t>Análisis.-  </a:t>
            </a:r>
            <a:r>
              <a:rPr lang="es-ES" sz="2800" dirty="0"/>
              <a:t>en el test de sentarse y levantarse de la silla la diferencia de media es de 2,43 repeticiones, lo que no da a entender que existe una mejora considerable luego de aplicar la propuesta.</a:t>
            </a:r>
            <a:endParaRPr lang="es-EC" sz="2800" dirty="0"/>
          </a:p>
          <a:p>
            <a:pPr algn="just"/>
            <a:endParaRPr lang="es-EC" sz="2800" dirty="0"/>
          </a:p>
        </p:txBody>
      </p:sp>
    </p:spTree>
    <p:extLst>
      <p:ext uri="{BB962C8B-B14F-4D97-AF65-F5344CB8AC3E}">
        <p14:creationId xmlns:p14="http://schemas.microsoft.com/office/powerpoint/2010/main" val="2327550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764704"/>
            <a:ext cx="7272808" cy="707886"/>
          </a:xfrm>
          <a:prstGeom prst="rect">
            <a:avLst/>
          </a:prstGeom>
          <a:noFill/>
        </p:spPr>
        <p:txBody>
          <a:bodyPr wrap="square" rtlCol="0">
            <a:spAutoFit/>
          </a:bodyPr>
          <a:lstStyle/>
          <a:p>
            <a:r>
              <a:rPr lang="es-ES" sz="2000" b="1" dirty="0">
                <a:solidFill>
                  <a:srgbClr val="FF0000"/>
                </a:solidFill>
              </a:rPr>
              <a:t>Prueba No. 4 Caminar 6 minutos</a:t>
            </a:r>
            <a:endParaRPr lang="es-EC" sz="2000" dirty="0">
              <a:solidFill>
                <a:srgbClr val="FF0000"/>
              </a:solidFill>
            </a:endParaRPr>
          </a:p>
          <a:p>
            <a:endParaRPr lang="es-EC" sz="2000" dirty="0">
              <a:solidFill>
                <a:srgbClr val="FF0000"/>
              </a:solidFill>
            </a:endParaRPr>
          </a:p>
        </p:txBody>
      </p:sp>
      <p:pic>
        <p:nvPicPr>
          <p:cNvPr id="3" name="Imagen 2"/>
          <p:cNvPicPr>
            <a:picLocks noChangeAspect="1"/>
          </p:cNvPicPr>
          <p:nvPr/>
        </p:nvPicPr>
        <p:blipFill>
          <a:blip r:embed="rId2"/>
          <a:stretch>
            <a:fillRect/>
          </a:stretch>
        </p:blipFill>
        <p:spPr>
          <a:xfrm>
            <a:off x="467544" y="1444992"/>
            <a:ext cx="8496944" cy="1780285"/>
          </a:xfrm>
          <a:prstGeom prst="rect">
            <a:avLst/>
          </a:prstGeom>
        </p:spPr>
      </p:pic>
      <p:sp>
        <p:nvSpPr>
          <p:cNvPr id="4" name="CuadroTexto 3"/>
          <p:cNvSpPr txBox="1"/>
          <p:nvPr/>
        </p:nvSpPr>
        <p:spPr>
          <a:xfrm>
            <a:off x="179512" y="3429000"/>
            <a:ext cx="8640960" cy="2031325"/>
          </a:xfrm>
          <a:prstGeom prst="rect">
            <a:avLst/>
          </a:prstGeom>
          <a:noFill/>
        </p:spPr>
        <p:txBody>
          <a:bodyPr wrap="square" rtlCol="0">
            <a:spAutoFit/>
          </a:bodyPr>
          <a:lstStyle/>
          <a:p>
            <a:pPr algn="just"/>
            <a:r>
              <a:rPr lang="es-ES" sz="2800" b="1" dirty="0"/>
              <a:t>Análisis.-  </a:t>
            </a:r>
            <a:r>
              <a:rPr lang="es-ES" sz="2800" dirty="0"/>
              <a:t>en el test de caminar 6 minutos la diferencia de media es de 41,91 segundos, lo que no da a entender que existe una mejora considerable luego de aplicar la propuesta.</a:t>
            </a:r>
            <a:endParaRPr lang="es-EC" sz="2800" dirty="0"/>
          </a:p>
          <a:p>
            <a:endParaRPr lang="es-EC" dirty="0"/>
          </a:p>
        </p:txBody>
      </p:sp>
    </p:spTree>
    <p:extLst>
      <p:ext uri="{BB962C8B-B14F-4D97-AF65-F5344CB8AC3E}">
        <p14:creationId xmlns:p14="http://schemas.microsoft.com/office/powerpoint/2010/main" val="1841258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620688"/>
            <a:ext cx="7344816" cy="615553"/>
          </a:xfrm>
          <a:prstGeom prst="rect">
            <a:avLst/>
          </a:prstGeom>
          <a:noFill/>
        </p:spPr>
        <p:txBody>
          <a:bodyPr wrap="square" rtlCol="0">
            <a:spAutoFit/>
          </a:bodyPr>
          <a:lstStyle/>
          <a:p>
            <a:r>
              <a:rPr lang="es-ES" sz="2000" b="1" dirty="0">
                <a:solidFill>
                  <a:srgbClr val="FF0000"/>
                </a:solidFill>
              </a:rPr>
              <a:t>Prueba No. 5 Alcanzar manos tras la espalda</a:t>
            </a:r>
            <a:endParaRPr lang="es-EC" sz="2000" dirty="0">
              <a:solidFill>
                <a:srgbClr val="FF0000"/>
              </a:solidFill>
            </a:endParaRPr>
          </a:p>
          <a:p>
            <a:endParaRPr lang="es-EC" dirty="0"/>
          </a:p>
        </p:txBody>
      </p:sp>
      <p:pic>
        <p:nvPicPr>
          <p:cNvPr id="3" name="Imagen 2"/>
          <p:cNvPicPr>
            <a:picLocks noChangeAspect="1"/>
          </p:cNvPicPr>
          <p:nvPr/>
        </p:nvPicPr>
        <p:blipFill>
          <a:blip r:embed="rId2"/>
          <a:stretch>
            <a:fillRect/>
          </a:stretch>
        </p:blipFill>
        <p:spPr>
          <a:xfrm>
            <a:off x="377850" y="1108487"/>
            <a:ext cx="8442622" cy="1922505"/>
          </a:xfrm>
          <a:prstGeom prst="rect">
            <a:avLst/>
          </a:prstGeom>
        </p:spPr>
      </p:pic>
      <p:sp>
        <p:nvSpPr>
          <p:cNvPr id="4" name="CuadroTexto 3"/>
          <p:cNvSpPr txBox="1"/>
          <p:nvPr/>
        </p:nvSpPr>
        <p:spPr>
          <a:xfrm>
            <a:off x="179512" y="3356992"/>
            <a:ext cx="8640960" cy="2031325"/>
          </a:xfrm>
          <a:prstGeom prst="rect">
            <a:avLst/>
          </a:prstGeom>
          <a:noFill/>
        </p:spPr>
        <p:txBody>
          <a:bodyPr wrap="square" rtlCol="0">
            <a:spAutoFit/>
          </a:bodyPr>
          <a:lstStyle/>
          <a:p>
            <a:pPr algn="just"/>
            <a:r>
              <a:rPr lang="es-ES" sz="2800" b="1" dirty="0"/>
              <a:t>Análisis.-  </a:t>
            </a:r>
            <a:r>
              <a:rPr lang="es-ES" sz="2800" dirty="0"/>
              <a:t>en el test de alcanzar manos por detrás de la espalda </a:t>
            </a:r>
            <a:r>
              <a:rPr lang="es-ES" sz="2800" dirty="0" smtClean="0"/>
              <a:t>la diferencia de medias </a:t>
            </a:r>
            <a:r>
              <a:rPr lang="es-ES" sz="2800" dirty="0"/>
              <a:t>es de 2,14 centímetros, lo que no da a entender que existe una mejora considerable luego de aplicar la propuesta.</a:t>
            </a:r>
            <a:endParaRPr lang="es-EC" sz="2800" dirty="0"/>
          </a:p>
          <a:p>
            <a:endParaRPr lang="es-EC" dirty="0"/>
          </a:p>
        </p:txBody>
      </p:sp>
    </p:spTree>
    <p:extLst>
      <p:ext uri="{BB962C8B-B14F-4D97-AF65-F5344CB8AC3E}">
        <p14:creationId xmlns:p14="http://schemas.microsoft.com/office/powerpoint/2010/main" val="676719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692696"/>
            <a:ext cx="7272808" cy="615553"/>
          </a:xfrm>
          <a:prstGeom prst="rect">
            <a:avLst/>
          </a:prstGeom>
          <a:noFill/>
        </p:spPr>
        <p:txBody>
          <a:bodyPr wrap="square" rtlCol="0">
            <a:spAutoFit/>
          </a:bodyPr>
          <a:lstStyle/>
          <a:p>
            <a:r>
              <a:rPr lang="es-ES" sz="2000" b="1" dirty="0">
                <a:solidFill>
                  <a:srgbClr val="FF0000"/>
                </a:solidFill>
              </a:rPr>
              <a:t>Prueba No. 6 Sentado y alcanzar el pie extendido</a:t>
            </a:r>
            <a:endParaRPr lang="es-EC" sz="2000" dirty="0">
              <a:solidFill>
                <a:srgbClr val="FF0000"/>
              </a:solidFill>
            </a:endParaRPr>
          </a:p>
          <a:p>
            <a:endParaRPr lang="es-EC" dirty="0"/>
          </a:p>
        </p:txBody>
      </p:sp>
      <p:pic>
        <p:nvPicPr>
          <p:cNvPr id="3" name="Imagen 2"/>
          <p:cNvPicPr>
            <a:picLocks noChangeAspect="1"/>
          </p:cNvPicPr>
          <p:nvPr/>
        </p:nvPicPr>
        <p:blipFill>
          <a:blip r:embed="rId2"/>
          <a:stretch>
            <a:fillRect/>
          </a:stretch>
        </p:blipFill>
        <p:spPr>
          <a:xfrm>
            <a:off x="251520" y="1215916"/>
            <a:ext cx="8568952" cy="1983456"/>
          </a:xfrm>
          <a:prstGeom prst="rect">
            <a:avLst/>
          </a:prstGeom>
        </p:spPr>
      </p:pic>
      <p:sp>
        <p:nvSpPr>
          <p:cNvPr id="5" name="CuadroTexto 4"/>
          <p:cNvSpPr txBox="1"/>
          <p:nvPr/>
        </p:nvSpPr>
        <p:spPr>
          <a:xfrm>
            <a:off x="251520" y="3199372"/>
            <a:ext cx="8568952" cy="2031325"/>
          </a:xfrm>
          <a:prstGeom prst="rect">
            <a:avLst/>
          </a:prstGeom>
          <a:noFill/>
        </p:spPr>
        <p:txBody>
          <a:bodyPr wrap="square" rtlCol="0">
            <a:spAutoFit/>
          </a:bodyPr>
          <a:lstStyle/>
          <a:p>
            <a:pPr algn="just"/>
            <a:r>
              <a:rPr lang="es-ES" sz="2800" b="1" dirty="0"/>
              <a:t>Análisis.-  </a:t>
            </a:r>
            <a:r>
              <a:rPr lang="es-ES" sz="2800" dirty="0"/>
              <a:t>en el test de sentado alcanzar el pie extendido la diferencia de medias es de 1,33 centímetros, lo que no da a entender que existe una mejora considerable luego de aplicar la propuesta.</a:t>
            </a:r>
            <a:endParaRPr lang="es-EC" sz="2800" dirty="0"/>
          </a:p>
          <a:p>
            <a:endParaRPr lang="es-EC" dirty="0"/>
          </a:p>
        </p:txBody>
      </p:sp>
    </p:spTree>
    <p:extLst>
      <p:ext uri="{BB962C8B-B14F-4D97-AF65-F5344CB8AC3E}">
        <p14:creationId xmlns:p14="http://schemas.microsoft.com/office/powerpoint/2010/main" val="2867072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692696"/>
            <a:ext cx="6048672" cy="615553"/>
          </a:xfrm>
          <a:prstGeom prst="rect">
            <a:avLst/>
          </a:prstGeom>
          <a:noFill/>
        </p:spPr>
        <p:txBody>
          <a:bodyPr wrap="square" rtlCol="0">
            <a:spAutoFit/>
          </a:bodyPr>
          <a:lstStyle/>
          <a:p>
            <a:r>
              <a:rPr lang="es-ES" sz="2000" b="1" dirty="0">
                <a:solidFill>
                  <a:srgbClr val="FF0000"/>
                </a:solidFill>
              </a:rPr>
              <a:t>Prueba No. 7: Ida y vuelta</a:t>
            </a:r>
            <a:endParaRPr lang="es-EC" sz="2000" dirty="0">
              <a:solidFill>
                <a:srgbClr val="FF0000"/>
              </a:solidFill>
            </a:endParaRPr>
          </a:p>
          <a:p>
            <a:endParaRPr lang="es-EC" dirty="0"/>
          </a:p>
        </p:txBody>
      </p:sp>
      <p:pic>
        <p:nvPicPr>
          <p:cNvPr id="3" name="Imagen 2"/>
          <p:cNvPicPr>
            <a:picLocks noChangeAspect="1"/>
          </p:cNvPicPr>
          <p:nvPr/>
        </p:nvPicPr>
        <p:blipFill>
          <a:blip r:embed="rId2"/>
          <a:stretch>
            <a:fillRect/>
          </a:stretch>
        </p:blipFill>
        <p:spPr>
          <a:xfrm>
            <a:off x="223808" y="1215916"/>
            <a:ext cx="8740679" cy="1620288"/>
          </a:xfrm>
          <a:prstGeom prst="rect">
            <a:avLst/>
          </a:prstGeom>
        </p:spPr>
      </p:pic>
      <p:sp>
        <p:nvSpPr>
          <p:cNvPr id="4" name="CuadroTexto 3"/>
          <p:cNvSpPr txBox="1"/>
          <p:nvPr/>
        </p:nvSpPr>
        <p:spPr>
          <a:xfrm>
            <a:off x="323528" y="2836204"/>
            <a:ext cx="8496944" cy="2554545"/>
          </a:xfrm>
          <a:prstGeom prst="rect">
            <a:avLst/>
          </a:prstGeom>
          <a:noFill/>
        </p:spPr>
        <p:txBody>
          <a:bodyPr wrap="square" rtlCol="0">
            <a:spAutoFit/>
          </a:bodyPr>
          <a:lstStyle/>
          <a:p>
            <a:pPr algn="just"/>
            <a:r>
              <a:rPr lang="es-ES" sz="3200" b="1" dirty="0"/>
              <a:t>Análisis.-  </a:t>
            </a:r>
            <a:r>
              <a:rPr lang="es-ES" sz="3200" dirty="0"/>
              <a:t>en el test de ida y vuelta la diferencia de medias es  de 0,38 segundos, lo que no da a entender que existe una mejora considerable luego de aplicar la propuesta.</a:t>
            </a:r>
            <a:endParaRPr lang="es-EC" sz="3200" dirty="0"/>
          </a:p>
          <a:p>
            <a:pPr algn="just"/>
            <a:endParaRPr lang="es-EC" sz="3200" dirty="0"/>
          </a:p>
        </p:txBody>
      </p:sp>
    </p:spTree>
    <p:extLst>
      <p:ext uri="{BB962C8B-B14F-4D97-AF65-F5344CB8AC3E}">
        <p14:creationId xmlns:p14="http://schemas.microsoft.com/office/powerpoint/2010/main" val="3940950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1196752"/>
            <a:ext cx="8280920" cy="2862322"/>
          </a:xfrm>
          <a:prstGeom prst="rect">
            <a:avLst/>
          </a:prstGeom>
        </p:spPr>
        <p:txBody>
          <a:bodyPr wrap="square">
            <a:spAutoFit/>
          </a:bodyPr>
          <a:lstStyle/>
          <a:p>
            <a:pPr lvl="1">
              <a:lnSpc>
                <a:spcPct val="150000"/>
              </a:lnSpc>
            </a:pPr>
            <a:r>
              <a:rPr lang="es-ES"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PREGUNTA DE INVESTIGACIÓN</a:t>
            </a:r>
            <a:endParaRPr lang="es-EC"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s-ES" sz="2400" b="1" dirty="0" smtClean="0">
                <a:latin typeface="Arial" panose="020B0604020202020204" pitchFamily="34" charset="0"/>
                <a:ea typeface="Calibri" panose="020F0502020204030204" pitchFamily="34" charset="0"/>
                <a:cs typeface="Times New Roman" panose="02020603050405020304" pitchFamily="18" charset="0"/>
              </a:rPr>
              <a:t>¿</a:t>
            </a:r>
            <a:r>
              <a:rPr lang="es-ES" sz="2400" b="1" dirty="0">
                <a:latin typeface="Arial" panose="020B0604020202020204" pitchFamily="34" charset="0"/>
                <a:ea typeface="Calibri" panose="020F0502020204030204" pitchFamily="34" charset="0"/>
                <a:cs typeface="Times New Roman" panose="02020603050405020304" pitchFamily="18" charset="0"/>
              </a:rPr>
              <a:t>Cómo mejorar la capacidad cognitiva mediante la aplicación de actividades físico recreativas a los adultos mayores de </a:t>
            </a:r>
            <a:r>
              <a:rPr lang="es-ES" sz="2400" b="1">
                <a:latin typeface="Arial" panose="020B0604020202020204" pitchFamily="34" charset="0"/>
                <a:ea typeface="Calibri" panose="020F0502020204030204" pitchFamily="34" charset="0"/>
                <a:cs typeface="Times New Roman" panose="02020603050405020304" pitchFamily="18" charset="0"/>
              </a:rPr>
              <a:t>la Hogar Villa </a:t>
            </a:r>
            <a:r>
              <a:rPr lang="es-ES" sz="2400" b="1" smtClean="0">
                <a:latin typeface="Arial" panose="020B0604020202020204" pitchFamily="34" charset="0"/>
                <a:ea typeface="Calibri" panose="020F0502020204030204" pitchFamily="34" charset="0"/>
                <a:cs typeface="Times New Roman" panose="02020603050405020304" pitchFamily="18" charset="0"/>
              </a:rPr>
              <a:t> Esperanza</a:t>
            </a:r>
            <a:r>
              <a:rPr lang="es-ES" sz="2400" b="1" dirty="0">
                <a:latin typeface="Arial" panose="020B0604020202020204" pitchFamily="34" charset="0"/>
                <a:ea typeface="Calibri" panose="020F0502020204030204" pitchFamily="34" charset="0"/>
                <a:cs typeface="Times New Roman" panose="02020603050405020304" pitchFamily="18" charset="0"/>
              </a:rPr>
              <a:t>?</a:t>
            </a: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5247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692696"/>
            <a:ext cx="3960440" cy="738664"/>
          </a:xfrm>
          <a:prstGeom prst="rect">
            <a:avLst/>
          </a:prstGeom>
          <a:noFill/>
        </p:spPr>
        <p:txBody>
          <a:bodyPr wrap="square" rtlCol="0">
            <a:spAutoFit/>
          </a:bodyPr>
          <a:lstStyle/>
          <a:p>
            <a:r>
              <a:rPr lang="es-ES" sz="2800" b="1" dirty="0" smtClean="0">
                <a:solidFill>
                  <a:srgbClr val="FF0000"/>
                </a:solidFill>
              </a:rPr>
              <a:t>CONCLUSIONES</a:t>
            </a:r>
            <a:endParaRPr lang="es-EC" sz="2800" b="1" dirty="0" smtClean="0">
              <a:solidFill>
                <a:srgbClr val="FF0000"/>
              </a:solidFill>
            </a:endParaRPr>
          </a:p>
          <a:p>
            <a:endParaRPr lang="es-EC" dirty="0"/>
          </a:p>
        </p:txBody>
      </p:sp>
      <p:sp>
        <p:nvSpPr>
          <p:cNvPr id="3" name="CuadroTexto 2"/>
          <p:cNvSpPr txBox="1"/>
          <p:nvPr/>
        </p:nvSpPr>
        <p:spPr>
          <a:xfrm>
            <a:off x="395536" y="1412776"/>
            <a:ext cx="7992888" cy="4893647"/>
          </a:xfrm>
          <a:prstGeom prst="rect">
            <a:avLst/>
          </a:prstGeom>
          <a:noFill/>
        </p:spPr>
        <p:txBody>
          <a:bodyPr wrap="square" rtlCol="0">
            <a:spAutoFit/>
          </a:bodyPr>
          <a:lstStyle/>
          <a:p>
            <a:pPr marL="285750" lvl="0" indent="-285750" algn="just">
              <a:buFont typeface="Arial" panose="020B0604020202020204" pitchFamily="34" charset="0"/>
              <a:buChar char="•"/>
            </a:pPr>
            <a:r>
              <a:rPr lang="es-EC" sz="2400" dirty="0"/>
              <a:t>Las </a:t>
            </a:r>
            <a:r>
              <a:rPr lang="es-ES" sz="2400" dirty="0"/>
              <a:t>diversas </a:t>
            </a:r>
            <a:r>
              <a:rPr lang="es-EC" sz="2400" dirty="0"/>
              <a:t>capacidades cognitivas son las habilidades relacionadas con la cognición, esto quiere decir, la potestad, en lo consciente o inconsciente, de adquirir información que viene del medio en donde </a:t>
            </a:r>
            <a:r>
              <a:rPr lang="es-ES" sz="2400" dirty="0"/>
              <a:t>se desenvuelven los adultos mayores</a:t>
            </a:r>
            <a:r>
              <a:rPr lang="es-EC" sz="2400" dirty="0"/>
              <a:t>, y esta información procesarla en base a conocimientos previamente adquiridos</a:t>
            </a:r>
            <a:r>
              <a:rPr lang="es-ES" sz="2400" dirty="0" smtClean="0"/>
              <a:t>.</a:t>
            </a:r>
          </a:p>
          <a:p>
            <a:pPr lvl="0" algn="just"/>
            <a:endParaRPr lang="es-EC" sz="2400" dirty="0"/>
          </a:p>
          <a:p>
            <a:pPr marL="285750" lvl="0" indent="-285750" algn="just">
              <a:buFont typeface="Arial" panose="020B0604020202020204" pitchFamily="34" charset="0"/>
              <a:buChar char="•"/>
            </a:pPr>
            <a:r>
              <a:rPr lang="es-ES" sz="2400" dirty="0"/>
              <a:t>Las capacidades cognitivas se va perdiendo a medida que van envejeciendo esto se produce en algunos casos en forma mucho más agresiva por ello es necesario es beneficioso este estudio.</a:t>
            </a:r>
            <a:endParaRPr lang="es-EC" sz="2400" dirty="0"/>
          </a:p>
          <a:p>
            <a:pPr marL="285750" indent="-285750" algn="just">
              <a:buFont typeface="Arial" panose="020B0604020202020204" pitchFamily="34" charset="0"/>
              <a:buChar char="•"/>
            </a:pPr>
            <a:endParaRPr lang="es-EC" sz="2400" dirty="0"/>
          </a:p>
        </p:txBody>
      </p:sp>
    </p:spTree>
    <p:extLst>
      <p:ext uri="{BB962C8B-B14F-4D97-AF65-F5344CB8AC3E}">
        <p14:creationId xmlns:p14="http://schemas.microsoft.com/office/powerpoint/2010/main" val="1007073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764704"/>
            <a:ext cx="8784976" cy="4370427"/>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a:t>La Hogar Villa Esperanza en donde se realizó esta investigación  perteneciente a las Fuerzas Armadas es un centro en donde da acogida a personas que se encuentra en edad adulta, brindando no solo atención médica sino que realiza una serie de actividades que tienen por objetivo mejorar la calidad de vida de estas personas</a:t>
            </a:r>
            <a:r>
              <a:rPr lang="es-ES" sz="2400" dirty="0" smtClean="0"/>
              <a:t>.</a:t>
            </a:r>
          </a:p>
          <a:p>
            <a:pPr lvl="0" algn="just"/>
            <a:endParaRPr lang="es-EC" sz="2400" dirty="0"/>
          </a:p>
          <a:p>
            <a:pPr marL="285750" lvl="0" indent="-285750" algn="just">
              <a:buFont typeface="Arial" panose="020B0604020202020204" pitchFamily="34" charset="0"/>
              <a:buChar char="•"/>
            </a:pPr>
            <a:r>
              <a:rPr lang="es-ES" sz="2400" dirty="0"/>
              <a:t>Con el envejecimiento uno de los aspectos que va deteriorando es la capacidad cognitiva que es originada por el paso del tiempo provocando un desmejoramiento en la calidad del vida del adulto mayor</a:t>
            </a:r>
            <a:endParaRPr lang="es-EC" sz="2400" dirty="0"/>
          </a:p>
          <a:p>
            <a:endParaRPr lang="es-EC" dirty="0"/>
          </a:p>
        </p:txBody>
      </p:sp>
    </p:spTree>
    <p:extLst>
      <p:ext uri="{BB962C8B-B14F-4D97-AF65-F5344CB8AC3E}">
        <p14:creationId xmlns:p14="http://schemas.microsoft.com/office/powerpoint/2010/main" val="3571787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764704"/>
            <a:ext cx="8712968" cy="4739759"/>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a:t>Los problemas más comunes que provoca en los adultos mayores se encuentran relacionados con la pérdida de control el medio y el propio comportamiento, estando estas dos alteraciones con el avance de la edad u frecuentemente acrecentándose con el paso de los años sin duda que esto tendrá serias repercusiones con la ejecución de las tareas que se encuentran relacionadas con la memoria y estas acciones se van repitiendo cotidianamente</a:t>
            </a:r>
            <a:r>
              <a:rPr lang="es-ES" sz="2400" dirty="0" smtClean="0"/>
              <a:t>.</a:t>
            </a:r>
          </a:p>
          <a:p>
            <a:pPr lvl="0" algn="just"/>
            <a:endParaRPr lang="es-EC" sz="2400" dirty="0"/>
          </a:p>
          <a:p>
            <a:pPr marL="285750" lvl="0" indent="-285750" algn="just">
              <a:buFont typeface="Arial" panose="020B0604020202020204" pitchFamily="34" charset="0"/>
              <a:buChar char="•"/>
            </a:pPr>
            <a:r>
              <a:rPr lang="es-EC" sz="2400" dirty="0"/>
              <a:t>Un adulto mayor activo tendrá mejores posibilidades de mejorar su salud mental y por ende su vida social será favorecida</a:t>
            </a:r>
            <a:r>
              <a:rPr lang="es-ES" sz="2400" dirty="0"/>
              <a:t>.</a:t>
            </a:r>
            <a:endParaRPr lang="es-EC" sz="2400" dirty="0"/>
          </a:p>
          <a:p>
            <a:endParaRPr lang="es-EC" dirty="0"/>
          </a:p>
        </p:txBody>
      </p:sp>
    </p:spTree>
    <p:extLst>
      <p:ext uri="{BB962C8B-B14F-4D97-AF65-F5344CB8AC3E}">
        <p14:creationId xmlns:p14="http://schemas.microsoft.com/office/powerpoint/2010/main" val="2172621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764704"/>
            <a:ext cx="8712968" cy="5109091"/>
          </a:xfrm>
          <a:prstGeom prst="rect">
            <a:avLst/>
          </a:prstGeom>
          <a:noFill/>
        </p:spPr>
        <p:txBody>
          <a:bodyPr wrap="square" rtlCol="0">
            <a:spAutoFit/>
          </a:bodyPr>
          <a:lstStyle/>
          <a:p>
            <a:pPr marL="342900" indent="-342900" algn="just">
              <a:buFont typeface="Arial" panose="020B0604020202020204" pitchFamily="34" charset="0"/>
              <a:buChar char="•"/>
            </a:pPr>
            <a:r>
              <a:rPr lang="es-ES" sz="2400" b="1" dirty="0"/>
              <a:t>En el test de la</a:t>
            </a:r>
            <a:r>
              <a:rPr lang="es-ES" sz="2400" dirty="0"/>
              <a:t> </a:t>
            </a:r>
            <a:r>
              <a:rPr lang="es-ES" sz="2400" b="1" dirty="0"/>
              <a:t>capacidad cognitiva el Cuestionario de </a:t>
            </a:r>
            <a:r>
              <a:rPr lang="es-ES" sz="2400" b="1" dirty="0" err="1"/>
              <a:t>Pfeiffe</a:t>
            </a:r>
            <a:r>
              <a:rPr lang="es-ES" sz="2400" b="1" dirty="0"/>
              <a:t> el promedio se comportó de la siguiente manera; </a:t>
            </a:r>
            <a:r>
              <a:rPr lang="es-ES" sz="2400" dirty="0"/>
              <a:t>que 9,4 adultos mayores contestaron correctamente, 11,6  adultos mayores contestaron incorrectamente lo que representa el 45% de la muestra, teniendo un diagnóstico de </a:t>
            </a:r>
            <a:r>
              <a:rPr lang="es-ES" sz="2400" b="1" dirty="0"/>
              <a:t>Moderado deterioro cognitivo, patológico</a:t>
            </a:r>
            <a:r>
              <a:rPr lang="es-ES" sz="2400" dirty="0"/>
              <a:t>, luego de aplicar la propuesta y el  postest correspondiente se observa que 14.5 adultos mayores contestan correctamente, 6,5 adultos mayores incorrectamente lo que representa el 69 % de la muestra, teniendo un diagnóstico </a:t>
            </a:r>
            <a:r>
              <a:rPr lang="es-ES" sz="2400" b="1" dirty="0"/>
              <a:t>Leve deterioro cognitivo</a:t>
            </a:r>
            <a:r>
              <a:rPr lang="es-ES" sz="2400" dirty="0"/>
              <a:t>, encontrando una mejora de 5,1  adultos mayores es decir el 24 % de la población mejoro significativamente.</a:t>
            </a:r>
            <a:endParaRPr lang="es-EC" sz="2400" dirty="0"/>
          </a:p>
          <a:p>
            <a:endParaRPr lang="es-EC" dirty="0"/>
          </a:p>
        </p:txBody>
      </p:sp>
    </p:spTree>
    <p:extLst>
      <p:ext uri="{BB962C8B-B14F-4D97-AF65-F5344CB8AC3E}">
        <p14:creationId xmlns:p14="http://schemas.microsoft.com/office/powerpoint/2010/main" val="3814651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836712"/>
            <a:ext cx="8568952" cy="4832092"/>
          </a:xfrm>
          <a:prstGeom prst="rect">
            <a:avLst/>
          </a:prstGeom>
          <a:noFill/>
        </p:spPr>
        <p:txBody>
          <a:bodyPr wrap="square" rtlCol="0">
            <a:spAutoFit/>
          </a:bodyPr>
          <a:lstStyle/>
          <a:p>
            <a:pPr marL="285750" lvl="0" indent="-285750" algn="just">
              <a:buFont typeface="Arial" panose="020B0604020202020204" pitchFamily="34" charset="0"/>
              <a:buChar char="•"/>
            </a:pPr>
            <a:r>
              <a:rPr lang="es-ES" sz="2800" dirty="0"/>
              <a:t>En el test  para el desarrollo físico, La Batería VACAFUN, la diferencia de media de los test nos da a entender que existe una mejora considerable luego de aplicar la propuesta</a:t>
            </a:r>
            <a:r>
              <a:rPr lang="es-ES" sz="2800" dirty="0" smtClean="0"/>
              <a:t>.</a:t>
            </a:r>
          </a:p>
          <a:p>
            <a:pPr marL="285750" lvl="0" indent="-285750" algn="just">
              <a:buFont typeface="Arial" panose="020B0604020202020204" pitchFamily="34" charset="0"/>
              <a:buChar char="•"/>
            </a:pPr>
            <a:endParaRPr lang="es-EC" sz="2800" dirty="0"/>
          </a:p>
          <a:p>
            <a:pPr marL="285750" indent="-285750" algn="just">
              <a:buFont typeface="Arial" panose="020B0604020202020204" pitchFamily="34" charset="0"/>
              <a:buChar char="•"/>
            </a:pPr>
            <a:r>
              <a:rPr lang="es-ES" sz="2800" dirty="0"/>
              <a:t>En la comprobación de hipótesis se observa que el p valor = 0,00  menor que  0,05, lo que hace es rechazar la hipótesis nula y concluimos que  las  actividades recreativas mejoran la capacidad cognitiva de los adultos mayores de la villa hogar esperanza</a:t>
            </a:r>
            <a:endParaRPr lang="es-EC" sz="2800" dirty="0"/>
          </a:p>
        </p:txBody>
      </p:sp>
    </p:spTree>
    <p:extLst>
      <p:ext uri="{BB962C8B-B14F-4D97-AF65-F5344CB8AC3E}">
        <p14:creationId xmlns:p14="http://schemas.microsoft.com/office/powerpoint/2010/main" val="3952740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692696"/>
            <a:ext cx="8784976" cy="5478423"/>
          </a:xfrm>
          <a:prstGeom prst="rect">
            <a:avLst/>
          </a:prstGeom>
          <a:noFill/>
        </p:spPr>
        <p:txBody>
          <a:bodyPr wrap="square" rtlCol="0">
            <a:spAutoFit/>
          </a:bodyPr>
          <a:lstStyle/>
          <a:p>
            <a:pPr algn="just"/>
            <a:r>
              <a:rPr lang="es-ES" sz="2800" b="1" dirty="0" smtClean="0">
                <a:solidFill>
                  <a:srgbClr val="FF0000"/>
                </a:solidFill>
              </a:rPr>
              <a:t>RECOMENDACIONES </a:t>
            </a:r>
            <a:endParaRPr lang="es-EC" sz="2800" b="1" dirty="0" smtClean="0">
              <a:solidFill>
                <a:srgbClr val="FF0000"/>
              </a:solidFill>
            </a:endParaRPr>
          </a:p>
          <a:p>
            <a:pPr algn="just"/>
            <a:r>
              <a:rPr lang="es-ES" sz="2800" dirty="0" smtClean="0">
                <a:solidFill>
                  <a:srgbClr val="FF0000"/>
                </a:solidFill>
              </a:rPr>
              <a:t> </a:t>
            </a:r>
            <a:endParaRPr lang="es-EC" sz="2800" dirty="0" smtClean="0">
              <a:solidFill>
                <a:srgbClr val="FF0000"/>
              </a:solidFill>
            </a:endParaRPr>
          </a:p>
          <a:p>
            <a:pPr marL="457200" lvl="0" indent="-457200" algn="just">
              <a:buFont typeface="Arial" panose="020B0604020202020204" pitchFamily="34" charset="0"/>
              <a:buChar char="•"/>
            </a:pPr>
            <a:r>
              <a:rPr lang="es-ES" sz="2800" dirty="0" smtClean="0"/>
              <a:t>Los </a:t>
            </a:r>
            <a:r>
              <a:rPr lang="es-ES" sz="2800" dirty="0"/>
              <a:t>test aplicados en esta investigación sin dudad han dado un excelente resultado por lo tanto se recomienda aplicar los mismo en poblaciones similares.</a:t>
            </a:r>
            <a:endParaRPr lang="es-EC" sz="2800" dirty="0"/>
          </a:p>
          <a:p>
            <a:pPr marL="457200" lvl="0" indent="-457200" algn="just">
              <a:buFont typeface="Arial" panose="020B0604020202020204" pitchFamily="34" charset="0"/>
              <a:buChar char="•"/>
            </a:pPr>
            <a:r>
              <a:rPr lang="es-ES" sz="2800" dirty="0"/>
              <a:t>La metodología diseñada de actividades recreativas pueden ser replicadas en poblaciones similares.</a:t>
            </a:r>
            <a:endParaRPr lang="es-EC" sz="2800" dirty="0"/>
          </a:p>
          <a:p>
            <a:pPr marL="457200" lvl="0" indent="-457200" algn="just">
              <a:buFont typeface="Arial" panose="020B0604020202020204" pitchFamily="34" charset="0"/>
              <a:buChar char="•"/>
            </a:pPr>
            <a:r>
              <a:rPr lang="es-ES" sz="2800" dirty="0"/>
              <a:t>Publicar la investigación en revistas indexadas a fin de dar a conocer a todos la metodología y los resultados alcanzados.</a:t>
            </a:r>
            <a:endParaRPr lang="es-EC" sz="2800" dirty="0"/>
          </a:p>
          <a:p>
            <a:pPr marL="285750" indent="-285750">
              <a:buFont typeface="Arial" panose="020B0604020202020204" pitchFamily="34" charset="0"/>
              <a:buChar char="•"/>
            </a:pPr>
            <a:endParaRPr lang="es-EC" dirty="0"/>
          </a:p>
        </p:txBody>
      </p:sp>
    </p:spTree>
    <p:extLst>
      <p:ext uri="{BB962C8B-B14F-4D97-AF65-F5344CB8AC3E}">
        <p14:creationId xmlns:p14="http://schemas.microsoft.com/office/powerpoint/2010/main" val="319500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2166" t="2888" r="-1083" b="15887"/>
          <a:stretch/>
        </p:blipFill>
        <p:spPr>
          <a:xfrm>
            <a:off x="1383114" y="1628800"/>
            <a:ext cx="6575715" cy="4049688"/>
          </a:xfrm>
          <a:prstGeom prst="rect">
            <a:avLst/>
          </a:prstGeom>
          <a:ln>
            <a:noFill/>
          </a:ln>
          <a:effectLst>
            <a:softEdge rad="112500"/>
          </a:effectLst>
        </p:spPr>
      </p:pic>
      <p:sp>
        <p:nvSpPr>
          <p:cNvPr id="4" name="Rectángulo 3"/>
          <p:cNvSpPr/>
          <p:nvPr/>
        </p:nvSpPr>
        <p:spPr>
          <a:xfrm>
            <a:off x="2627783" y="499136"/>
            <a:ext cx="4086376" cy="1107996"/>
          </a:xfrm>
          <a:prstGeom prst="rect">
            <a:avLst/>
          </a:prstGeom>
          <a:noFill/>
        </p:spPr>
        <p:txBody>
          <a:bodyPr wrap="none" lIns="91440" tIns="45720" rIns="91440" bIns="45720">
            <a:spAutoFit/>
          </a:bodyPr>
          <a:lstStyle/>
          <a:p>
            <a:pPr algn="ctr"/>
            <a:r>
              <a:rPr lang="es-ES" sz="6600" b="1" dirty="0" smtClean="0">
                <a:ln w="22225">
                  <a:solidFill>
                    <a:schemeClr val="accent2"/>
                  </a:solidFill>
                  <a:prstDash val="solid"/>
                </a:ln>
                <a:solidFill>
                  <a:schemeClr val="accent2">
                    <a:lumMod val="40000"/>
                    <a:lumOff val="60000"/>
                  </a:schemeClr>
                </a:solidFill>
              </a:rPr>
              <a:t>GRACIAS</a:t>
            </a:r>
            <a:endParaRPr lang="es-ES" sz="6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64991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620688"/>
            <a:ext cx="8784976" cy="4277774"/>
          </a:xfrm>
          <a:prstGeom prst="rect">
            <a:avLst/>
          </a:prstGeom>
        </p:spPr>
        <p:txBody>
          <a:bodyPr wrap="square">
            <a:spAutoFit/>
          </a:bodyPr>
          <a:lstStyle/>
          <a:p>
            <a:pPr lvl="1" algn="just">
              <a:lnSpc>
                <a:spcPct val="200000"/>
              </a:lnSpc>
            </a:pPr>
            <a:r>
              <a:rPr lang="es-EC"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Objetivos de la </a:t>
            </a:r>
            <a:r>
              <a:rPr lang="es-EC" sz="28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investigación:</a:t>
            </a:r>
            <a:endParaRPr lang="es-EC" sz="28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lvl="1" algn="just">
              <a:lnSpc>
                <a:spcPct val="200000"/>
              </a:lnSpc>
            </a:pPr>
            <a:r>
              <a:rPr lang="es-EC" sz="28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Objetivo general:</a:t>
            </a:r>
            <a:endParaRPr lang="es-EC"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s-EC" sz="2800" dirty="0">
                <a:latin typeface="Arial" panose="020B0604020202020204" pitchFamily="34" charset="0"/>
                <a:ea typeface="Times New Roman" panose="02020603050405020304" pitchFamily="18" charset="0"/>
                <a:cs typeface="Times New Roman" panose="02020603050405020304" pitchFamily="18" charset="0"/>
              </a:rPr>
              <a:t>Determinar la incidencia de las actividades físicos recreativos en la capacidad cognitiva de los adultos mayores del hogar Villa Esperanza.</a:t>
            </a:r>
            <a:endParaRPr lang="es-EC"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44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504" y="764704"/>
            <a:ext cx="9036496" cy="5078313"/>
          </a:xfrm>
          <a:prstGeom prst="rect">
            <a:avLst/>
          </a:prstGeom>
        </p:spPr>
        <p:txBody>
          <a:bodyPr wrap="square">
            <a:spAutoFit/>
          </a:bodyPr>
          <a:lstStyle/>
          <a:p>
            <a:pPr marL="85725" lvl="2" algn="just">
              <a:lnSpc>
                <a:spcPct val="200000"/>
              </a:lnSpc>
            </a:pPr>
            <a:r>
              <a:rPr lang="es-EC" sz="18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OBJETIVOS ESPECÍFICOS</a:t>
            </a:r>
            <a:endParaRPr lang="es-EC" sz="1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smtClean="0">
                <a:latin typeface="Arial" panose="020B0604020202020204" pitchFamily="34" charset="0"/>
                <a:ea typeface="Times New Roman" panose="02020603050405020304" pitchFamily="18" charset="0"/>
                <a:cs typeface="Times New Roman" panose="02020603050405020304" pitchFamily="18" charset="0"/>
              </a:rPr>
              <a:t>Evaluar </a:t>
            </a:r>
            <a:r>
              <a:rPr lang="es-EC" sz="1800" dirty="0">
                <a:latin typeface="Arial" panose="020B0604020202020204" pitchFamily="34" charset="0"/>
                <a:ea typeface="Times New Roman" panose="02020603050405020304" pitchFamily="18" charset="0"/>
                <a:cs typeface="Times New Roman" panose="02020603050405020304" pitchFamily="18" charset="0"/>
              </a:rPr>
              <a:t>el nivel de la condición física</a:t>
            </a:r>
            <a:r>
              <a:rPr lang="es-EC" sz="1800" b="1" dirty="0">
                <a:latin typeface="Arial" panose="020B0604020202020204" pitchFamily="34" charset="0"/>
                <a:ea typeface="Times New Roman" panose="02020603050405020304" pitchFamily="18" charset="0"/>
                <a:cs typeface="Times New Roman" panose="02020603050405020304" pitchFamily="18" charset="0"/>
              </a:rPr>
              <a:t> </a:t>
            </a:r>
            <a:r>
              <a:rPr lang="es-EC" sz="1800" dirty="0">
                <a:latin typeface="Arial" panose="020B0604020202020204" pitchFamily="34" charset="0"/>
                <a:ea typeface="Times New Roman" panose="02020603050405020304" pitchFamily="18" charset="0"/>
                <a:cs typeface="Times New Roman" panose="02020603050405020304" pitchFamily="18" charset="0"/>
              </a:rPr>
              <a:t>de los adultos mayores del hogar Villa Esperanza.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latin typeface="Arial" panose="020B0604020202020204" pitchFamily="34" charset="0"/>
                <a:ea typeface="Times New Roman" panose="02020603050405020304" pitchFamily="18" charset="0"/>
                <a:cs typeface="Times New Roman" panose="02020603050405020304" pitchFamily="18" charset="0"/>
              </a:rPr>
              <a:t>Evaluar el nivel de la capacidad cognitiva de los adultos mayores del hogar Villa Esperanza.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latin typeface="Arial" panose="020B0604020202020204" pitchFamily="34" charset="0"/>
                <a:ea typeface="Times New Roman" panose="02020603050405020304" pitchFamily="18" charset="0"/>
                <a:cs typeface="Times New Roman" panose="02020603050405020304" pitchFamily="18" charset="0"/>
              </a:rPr>
              <a:t>Aplicar ejercicios de actividades físicas recreativas a los adultos mayores del hogar Villa Esperanza.</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C" sz="1800" dirty="0">
                <a:latin typeface="Arial" panose="020B0604020202020204" pitchFamily="34" charset="0"/>
                <a:ea typeface="Times New Roman" panose="02020603050405020304" pitchFamily="18" charset="0"/>
                <a:cs typeface="Times New Roman" panose="02020603050405020304" pitchFamily="18" charset="0"/>
              </a:rPr>
              <a:t>Comparar los resultados para determinar la incidencia de variables en los adultos mayores del hogar Villa Esperanza.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259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6268" y="620688"/>
            <a:ext cx="4984057" cy="380682"/>
          </a:xfrm>
          <a:prstGeom prst="rect">
            <a:avLst/>
          </a:prstGeom>
        </p:spPr>
        <p:txBody>
          <a:bodyPr wrap="none">
            <a:spAutoFit/>
          </a:bodyPr>
          <a:lstStyle/>
          <a:p>
            <a:pPr marL="457200" lvl="1">
              <a:lnSpc>
                <a:spcPct val="150000"/>
              </a:lnSpc>
            </a:pPr>
            <a:r>
              <a:rPr lang="es-EC"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METODOLOGÍA PERTINENTE ESTADO DEL ARTE</a:t>
            </a:r>
            <a:r>
              <a:rPr lang="es-EC"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s-EC"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n 11"/>
          <p:cNvPicPr>
            <a:picLocks noChangeAspect="1"/>
          </p:cNvPicPr>
          <p:nvPr/>
        </p:nvPicPr>
        <p:blipFill>
          <a:blip r:embed="rId2"/>
          <a:stretch>
            <a:fillRect/>
          </a:stretch>
        </p:blipFill>
        <p:spPr>
          <a:xfrm>
            <a:off x="179512" y="1268760"/>
            <a:ext cx="8496944" cy="5144468"/>
          </a:xfrm>
          <a:prstGeom prst="rect">
            <a:avLst/>
          </a:prstGeom>
        </p:spPr>
      </p:pic>
      <p:sp>
        <p:nvSpPr>
          <p:cNvPr id="2" name="CuadroTexto 1"/>
          <p:cNvSpPr txBox="1"/>
          <p:nvPr/>
        </p:nvSpPr>
        <p:spPr>
          <a:xfrm>
            <a:off x="4980529" y="2060848"/>
            <a:ext cx="3024336" cy="307777"/>
          </a:xfrm>
          <a:prstGeom prst="rect">
            <a:avLst/>
          </a:prstGeom>
          <a:noFill/>
        </p:spPr>
        <p:txBody>
          <a:bodyPr wrap="square" rtlCol="0">
            <a:spAutoFit/>
          </a:bodyPr>
          <a:lstStyle/>
          <a:p>
            <a:r>
              <a:rPr lang="es-EC" dirty="0" smtClean="0"/>
              <a:t>(Mini examen del estado mental)</a:t>
            </a:r>
            <a:endParaRPr lang="es-EC" dirty="0"/>
          </a:p>
        </p:txBody>
      </p:sp>
      <p:sp>
        <p:nvSpPr>
          <p:cNvPr id="3" name="CuadroTexto 2"/>
          <p:cNvSpPr txBox="1"/>
          <p:nvPr/>
        </p:nvSpPr>
        <p:spPr>
          <a:xfrm>
            <a:off x="4833428" y="3006824"/>
            <a:ext cx="3318537" cy="307777"/>
          </a:xfrm>
          <a:prstGeom prst="rect">
            <a:avLst/>
          </a:prstGeom>
          <a:noFill/>
        </p:spPr>
        <p:txBody>
          <a:bodyPr wrap="none" rtlCol="0">
            <a:spAutoFit/>
          </a:bodyPr>
          <a:lstStyle/>
          <a:p>
            <a:r>
              <a:rPr lang="es-ES" dirty="0"/>
              <a:t>(Valoración de la Capacidad Funcional)</a:t>
            </a:r>
            <a:endParaRPr lang="es-EC" dirty="0"/>
          </a:p>
        </p:txBody>
      </p:sp>
      <p:cxnSp>
        <p:nvCxnSpPr>
          <p:cNvPr id="10" name="Conector recto 9"/>
          <p:cNvCxnSpPr/>
          <p:nvPr/>
        </p:nvCxnSpPr>
        <p:spPr>
          <a:xfrm>
            <a:off x="179512" y="1484784"/>
            <a:ext cx="8280920" cy="0"/>
          </a:xfrm>
          <a:prstGeom prst="line">
            <a:avLst/>
          </a:prstGeom>
        </p:spPr>
        <p:style>
          <a:lnRef idx="1">
            <a:schemeClr val="dk1"/>
          </a:lnRef>
          <a:fillRef idx="0">
            <a:schemeClr val="dk1"/>
          </a:fillRef>
          <a:effectRef idx="0">
            <a:schemeClr val="dk1"/>
          </a:effectRef>
          <a:fontRef idx="minor">
            <a:schemeClr val="tx1"/>
          </a:fontRef>
        </p:style>
      </p:cxnSp>
      <p:cxnSp>
        <p:nvCxnSpPr>
          <p:cNvPr id="13" name="Conector recto 12"/>
          <p:cNvCxnSpPr/>
          <p:nvPr/>
        </p:nvCxnSpPr>
        <p:spPr>
          <a:xfrm>
            <a:off x="179512" y="1268760"/>
            <a:ext cx="8280920" cy="0"/>
          </a:xfrm>
          <a:prstGeom prst="line">
            <a:avLst/>
          </a:prstGeom>
        </p:spPr>
        <p:style>
          <a:lnRef idx="1">
            <a:schemeClr val="dk1"/>
          </a:lnRef>
          <a:fillRef idx="0">
            <a:schemeClr val="dk1"/>
          </a:fillRef>
          <a:effectRef idx="0">
            <a:schemeClr val="dk1"/>
          </a:effectRef>
          <a:fontRef idx="minor">
            <a:schemeClr val="tx1"/>
          </a:fontRef>
        </p:style>
      </p:cxnSp>
      <p:cxnSp>
        <p:nvCxnSpPr>
          <p:cNvPr id="14" name="Conector recto 13"/>
          <p:cNvCxnSpPr/>
          <p:nvPr/>
        </p:nvCxnSpPr>
        <p:spPr>
          <a:xfrm>
            <a:off x="179512" y="3299148"/>
            <a:ext cx="8280920" cy="0"/>
          </a:xfrm>
          <a:prstGeom prst="line">
            <a:avLst/>
          </a:prstGeom>
        </p:spPr>
        <p:style>
          <a:lnRef idx="1">
            <a:schemeClr val="dk1"/>
          </a:lnRef>
          <a:fillRef idx="0">
            <a:schemeClr val="dk1"/>
          </a:fillRef>
          <a:effectRef idx="0">
            <a:schemeClr val="dk1"/>
          </a:effectRef>
          <a:fontRef idx="minor">
            <a:schemeClr val="tx1"/>
          </a:fontRef>
        </p:style>
      </p:cxnSp>
      <p:cxnSp>
        <p:nvCxnSpPr>
          <p:cNvPr id="15" name="Conector recto 14"/>
          <p:cNvCxnSpPr>
            <a:stCxn id="12" idx="0"/>
          </p:cNvCxnSpPr>
          <p:nvPr/>
        </p:nvCxnSpPr>
        <p:spPr>
          <a:xfrm>
            <a:off x="4427984" y="1268760"/>
            <a:ext cx="0" cy="489654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1778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1520" y="971917"/>
            <a:ext cx="8784976" cy="4996240"/>
          </a:xfrm>
          <a:prstGeom prst="rect">
            <a:avLst/>
          </a:prstGeom>
        </p:spPr>
        <p:txBody>
          <a:bodyPr wrap="square">
            <a:spAutoFit/>
          </a:bodyPr>
          <a:lstStyle/>
          <a:p>
            <a:pPr lvl="1" algn="just">
              <a:lnSpc>
                <a:spcPct val="200000"/>
              </a:lnSpc>
              <a:tabLst>
                <a:tab pos="628650" algn="l"/>
              </a:tabLst>
            </a:pPr>
            <a:r>
              <a:rPr lang="es-ES" sz="1600" b="1" dirty="0" smtClean="0">
                <a:solidFill>
                  <a:srgbClr val="FF0000"/>
                </a:solidFill>
                <a:latin typeface="Arial" panose="020B0604020202020204" pitchFamily="34" charset="0"/>
                <a:ea typeface="Times New Roman" panose="02020603050405020304" pitchFamily="18" charset="0"/>
              </a:rPr>
              <a:t>Formulación </a:t>
            </a:r>
            <a:r>
              <a:rPr lang="es-ES" sz="1600" b="1" dirty="0">
                <a:solidFill>
                  <a:srgbClr val="FF0000"/>
                </a:solidFill>
                <a:latin typeface="Arial" panose="020B0604020202020204" pitchFamily="34" charset="0"/>
                <a:ea typeface="Times New Roman" panose="02020603050405020304" pitchFamily="18" charset="0"/>
              </a:rPr>
              <a:t>de Hipótesis de la investigación</a:t>
            </a:r>
            <a:endParaRPr lang="es-EC" sz="1600" dirty="0">
              <a:solidFill>
                <a:srgbClr val="FF0000"/>
              </a:solidFill>
              <a:latin typeface="Arial" panose="020B0604020202020204" pitchFamily="34" charset="0"/>
              <a:ea typeface="Times New Roman" panose="02020603050405020304" pitchFamily="18" charset="0"/>
            </a:endParaRPr>
          </a:p>
          <a:p>
            <a:pPr marL="914400" lvl="2" indent="-200025" algn="just">
              <a:lnSpc>
                <a:spcPct val="200000"/>
              </a:lnSpc>
              <a:tabLst>
                <a:tab pos="270510" algn="l"/>
              </a:tabLst>
            </a:pPr>
            <a:r>
              <a:rPr lang="es-EC" sz="1600" b="1" dirty="0" smtClean="0">
                <a:solidFill>
                  <a:srgbClr val="FF0000"/>
                </a:solidFill>
                <a:latin typeface="Arial" panose="020B0604020202020204" pitchFamily="34" charset="0"/>
                <a:ea typeface="Times New Roman" panose="02020603050405020304" pitchFamily="18" charset="0"/>
              </a:rPr>
              <a:t>	Hipótesis </a:t>
            </a:r>
            <a:r>
              <a:rPr lang="es-EC" sz="1600" b="1" dirty="0">
                <a:solidFill>
                  <a:srgbClr val="FF0000"/>
                </a:solidFill>
                <a:latin typeface="Arial" panose="020B0604020202020204" pitchFamily="34" charset="0"/>
                <a:ea typeface="Times New Roman" panose="02020603050405020304" pitchFamily="18" charset="0"/>
              </a:rPr>
              <a:t>de trabajo</a:t>
            </a:r>
            <a:endParaRPr lang="es-EC" sz="1600" dirty="0">
              <a:solidFill>
                <a:srgbClr val="FF0000"/>
              </a:solidFill>
              <a:latin typeface="Times New Roman" panose="02020603050405020304" pitchFamily="18" charset="0"/>
              <a:ea typeface="Times New Roman" panose="02020603050405020304" pitchFamily="18" charset="0"/>
            </a:endParaRPr>
          </a:p>
          <a:p>
            <a:pPr marL="228600" algn="just">
              <a:lnSpc>
                <a:spcPct val="200000"/>
              </a:lnSpc>
            </a:pPr>
            <a:r>
              <a:rPr lang="es-ES" sz="1600" b="1" dirty="0">
                <a:latin typeface="Arial" panose="020B0604020202020204" pitchFamily="34" charset="0"/>
                <a:ea typeface="Calibri" panose="020F0502020204030204" pitchFamily="34" charset="0"/>
                <a:cs typeface="Times New Roman" panose="02020603050405020304" pitchFamily="18" charset="0"/>
              </a:rPr>
              <a:t>Hi:</a:t>
            </a:r>
            <a:r>
              <a:rPr lang="es-ES" sz="1600" dirty="0">
                <a:latin typeface="Arial" panose="020B0604020202020204" pitchFamily="34" charset="0"/>
                <a:ea typeface="Calibri" panose="020F0502020204030204" pitchFamily="34" charset="0"/>
                <a:cs typeface="Times New Roman" panose="02020603050405020304" pitchFamily="18" charset="0"/>
              </a:rPr>
              <a:t> La aplicación de ejercicios  físico recreativos mejoran la capacidad cognitiva de los </a:t>
            </a:r>
            <a:r>
              <a:rPr lang="es-EC" sz="1600" dirty="0">
                <a:latin typeface="Arial" panose="020B0604020202020204" pitchFamily="34" charset="0"/>
                <a:ea typeface="Times New Roman" panose="02020603050405020304" pitchFamily="18" charset="0"/>
                <a:cs typeface="Times New Roman" panose="02020603050405020304" pitchFamily="18" charset="0"/>
              </a:rPr>
              <a:t>los adultos mayores del hogar Villa Esperanza.</a:t>
            </a:r>
            <a:endParaRPr lang="es-EC" dirty="0">
              <a:latin typeface="Calibri" panose="020F0502020204030204" pitchFamily="34" charset="0"/>
              <a:ea typeface="Calibri" panose="020F0502020204030204" pitchFamily="34" charset="0"/>
              <a:cs typeface="Times New Roman" panose="02020603050405020304" pitchFamily="18" charset="0"/>
            </a:endParaRPr>
          </a:p>
          <a:p>
            <a:pPr marL="914400" lvl="2" algn="just">
              <a:lnSpc>
                <a:spcPct val="150000"/>
              </a:lnSpc>
              <a:spcAft>
                <a:spcPts val="800"/>
              </a:spcAft>
            </a:pPr>
            <a:r>
              <a:rPr lang="es-ES"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Hipótesis alternativa</a:t>
            </a:r>
            <a:endParaRPr lang="es-EC"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200000"/>
              </a:lnSpc>
            </a:pPr>
            <a:r>
              <a:rPr lang="es-ES" sz="1600" b="1" dirty="0">
                <a:latin typeface="Arial" panose="020B0604020202020204" pitchFamily="34" charset="0"/>
                <a:ea typeface="Calibri" panose="020F0502020204030204" pitchFamily="34" charset="0"/>
                <a:cs typeface="Times New Roman" panose="02020603050405020304" pitchFamily="18" charset="0"/>
              </a:rPr>
              <a:t>Hi1:</a:t>
            </a:r>
            <a:r>
              <a:rPr lang="es-ES" sz="1600" dirty="0">
                <a:latin typeface="Arial" panose="020B0604020202020204" pitchFamily="34" charset="0"/>
                <a:ea typeface="Calibri" panose="020F0502020204030204" pitchFamily="34" charset="0"/>
                <a:cs typeface="Times New Roman" panose="02020603050405020304" pitchFamily="18" charset="0"/>
              </a:rPr>
              <a:t> La aplicación de ejercicios  físico recreativos desmejoran la capacidad cognitiva de los </a:t>
            </a:r>
            <a:r>
              <a:rPr lang="es-EC" sz="1600" dirty="0">
                <a:latin typeface="Arial" panose="020B0604020202020204" pitchFamily="34" charset="0"/>
                <a:ea typeface="Times New Roman" panose="02020603050405020304" pitchFamily="18" charset="0"/>
                <a:cs typeface="Times New Roman" panose="02020603050405020304" pitchFamily="18" charset="0"/>
              </a:rPr>
              <a:t>los adultos mayores del hogar Villa </a:t>
            </a:r>
            <a:r>
              <a:rPr lang="es-EC" sz="1600" dirty="0" smtClean="0">
                <a:latin typeface="Arial" panose="020B0604020202020204" pitchFamily="34" charset="0"/>
                <a:ea typeface="Times New Roman" panose="02020603050405020304" pitchFamily="18" charset="0"/>
                <a:cs typeface="Times New Roman" panose="02020603050405020304" pitchFamily="18" charset="0"/>
              </a:rPr>
              <a:t>Esperanza.</a:t>
            </a:r>
            <a:endParaRPr lang="es-EC" dirty="0" smtClean="0">
              <a:latin typeface="Calibri" panose="020F0502020204030204" pitchFamily="34" charset="0"/>
              <a:ea typeface="Times New Roman" panose="02020603050405020304" pitchFamily="18" charset="0"/>
              <a:cs typeface="Times New Roman" panose="02020603050405020304" pitchFamily="18" charset="0"/>
            </a:endParaRPr>
          </a:p>
          <a:p>
            <a:pPr marL="228600" algn="just">
              <a:lnSpc>
                <a:spcPct val="200000"/>
              </a:lnSpc>
            </a:pPr>
            <a:r>
              <a:rPr lang="es-EC"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Hipótesis </a:t>
            </a:r>
            <a:r>
              <a:rPr lang="es-ES" sz="16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nula</a:t>
            </a:r>
            <a:endParaRPr lang="es-EC"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200000"/>
              </a:lnSpc>
            </a:pPr>
            <a:r>
              <a:rPr lang="es-ES" sz="1600" b="1" dirty="0">
                <a:latin typeface="Arial" panose="020B0604020202020204" pitchFamily="34" charset="0"/>
                <a:ea typeface="Calibri" panose="020F0502020204030204" pitchFamily="34" charset="0"/>
                <a:cs typeface="Times New Roman" panose="02020603050405020304" pitchFamily="18" charset="0"/>
              </a:rPr>
              <a:t>H0: </a:t>
            </a:r>
            <a:r>
              <a:rPr lang="es-ES" sz="1600" dirty="0">
                <a:latin typeface="Arial" panose="020B0604020202020204" pitchFamily="34" charset="0"/>
                <a:ea typeface="Calibri" panose="020F0502020204030204" pitchFamily="34" charset="0"/>
                <a:cs typeface="Times New Roman" panose="02020603050405020304" pitchFamily="18" charset="0"/>
              </a:rPr>
              <a:t>La aplicación de ejercicios  físico recreativos no inciden en la capacidad cognitiva de los </a:t>
            </a:r>
            <a:r>
              <a:rPr lang="es-EC" sz="1600" dirty="0">
                <a:latin typeface="Arial" panose="020B0604020202020204" pitchFamily="34" charset="0"/>
                <a:ea typeface="Times New Roman" panose="02020603050405020304" pitchFamily="18" charset="0"/>
                <a:cs typeface="Times New Roman" panose="02020603050405020304" pitchFamily="18" charset="0"/>
              </a:rPr>
              <a:t>los adultos mayores del hogar Villa Esperanza.</a:t>
            </a:r>
            <a:endParaRPr lang="es-EC" sz="1800" dirty="0"/>
          </a:p>
        </p:txBody>
      </p:sp>
    </p:spTree>
    <p:extLst>
      <p:ext uri="{BB962C8B-B14F-4D97-AF65-F5344CB8AC3E}">
        <p14:creationId xmlns:p14="http://schemas.microsoft.com/office/powerpoint/2010/main" val="349465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764704"/>
            <a:ext cx="8604448" cy="4524315"/>
          </a:xfrm>
          <a:prstGeom prst="rect">
            <a:avLst/>
          </a:prstGeom>
        </p:spPr>
        <p:txBody>
          <a:bodyPr wrap="square">
            <a:spAutoFit/>
          </a:bodyPr>
          <a:lstStyle/>
          <a:p>
            <a:pPr marL="457200" lvl="1">
              <a:lnSpc>
                <a:spcPct val="200000"/>
              </a:lnSpc>
            </a:pPr>
            <a:r>
              <a:rPr lang="es-ES" sz="24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DISEÑO DE LA INVESTIGACIÓN</a:t>
            </a:r>
            <a:endParaRPr lang="es-EC"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pPr>
            <a:r>
              <a:rPr lang="es-ES" sz="2400" dirty="0" smtClean="0">
                <a:latin typeface="Arial" panose="020B0604020202020204" pitchFamily="34" charset="0"/>
                <a:ea typeface="Times New Roman" panose="02020603050405020304" pitchFamily="18" charset="0"/>
                <a:cs typeface="Times New Roman" panose="02020603050405020304" pitchFamily="18" charset="0"/>
              </a:rPr>
              <a:t>La </a:t>
            </a:r>
            <a:r>
              <a:rPr lang="es-ES" sz="2400" dirty="0">
                <a:latin typeface="Arial" panose="020B0604020202020204" pitchFamily="34" charset="0"/>
                <a:ea typeface="Times New Roman" panose="02020603050405020304" pitchFamily="18" charset="0"/>
                <a:cs typeface="Times New Roman" panose="02020603050405020304" pitchFamily="18" charset="0"/>
              </a:rPr>
              <a:t>estrategia utilizada para responder al problema planteado será cuasi experimental debido a que se realizará la aplicación un plan de actividades físico recreativas para observar los efectos sobre la capacidad cognitiva en una población adulta.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6941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764704"/>
            <a:ext cx="8424936" cy="5262979"/>
          </a:xfrm>
          <a:prstGeom prst="rect">
            <a:avLst/>
          </a:prstGeom>
        </p:spPr>
        <p:txBody>
          <a:bodyPr wrap="square">
            <a:spAutoFit/>
          </a:bodyPr>
          <a:lstStyle/>
          <a:p>
            <a:pPr>
              <a:lnSpc>
                <a:spcPct val="200000"/>
              </a:lnSpc>
            </a:pPr>
            <a:r>
              <a:rPr lang="es-ES" sz="2400" b="1"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POBLACIÓN Y MUESTRA</a:t>
            </a:r>
            <a:endParaRPr lang="es-EC"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200000"/>
              </a:lnSpc>
            </a:pPr>
            <a:r>
              <a:rPr lang="es-ES" sz="2400" b="1" dirty="0" smtClean="0">
                <a:latin typeface="Arial" panose="020B0604020202020204" pitchFamily="34" charset="0"/>
                <a:ea typeface="Times New Roman" panose="02020603050405020304" pitchFamily="18" charset="0"/>
                <a:cs typeface="Times New Roman" panose="02020603050405020304" pitchFamily="18" charset="0"/>
              </a:rPr>
              <a:t>Población</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s-ES" sz="2400" dirty="0">
                <a:latin typeface="Arial" panose="020B0604020202020204" pitchFamily="34" charset="0"/>
                <a:ea typeface="Times New Roman" panose="02020603050405020304" pitchFamily="18" charset="0"/>
                <a:cs typeface="Times New Roman" panose="02020603050405020304" pitchFamily="18" charset="0"/>
              </a:rPr>
              <a:t>Adultos mayores del Hogar Villa esperanzan comprendida entre 14 hombres y 7 mujeres en edades de 60 a 70 años.</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lvl="2">
              <a:lnSpc>
                <a:spcPct val="200000"/>
              </a:lnSpc>
            </a:pPr>
            <a:r>
              <a:rPr lang="es-ES" sz="2400" b="1" dirty="0">
                <a:latin typeface="Arial" panose="020B0604020202020204" pitchFamily="34" charset="0"/>
                <a:ea typeface="Times New Roman" panose="02020603050405020304" pitchFamily="18" charset="0"/>
                <a:cs typeface="Times New Roman" panose="02020603050405020304" pitchFamily="18" charset="0"/>
              </a:rPr>
              <a:t>Muestra</a:t>
            </a:r>
            <a:endParaRPr lang="es-EC" sz="2000"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r>
              <a:rPr lang="es-ES" sz="2400" dirty="0">
                <a:latin typeface="Arial" panose="020B0604020202020204" pitchFamily="34" charset="0"/>
                <a:ea typeface="Times New Roman" panose="02020603050405020304" pitchFamily="18" charset="0"/>
                <a:cs typeface="Times New Roman" panose="02020603050405020304" pitchFamily="18" charset="0"/>
              </a:rPr>
              <a:t>Dado el tamaño de la población se tomara la totalidad de la misma.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389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6363</TotalTime>
  <Words>2579</Words>
  <Application>Microsoft Office PowerPoint</Application>
  <PresentationFormat>Presentación en pantalla (4:3)</PresentationFormat>
  <Paragraphs>106</Paragraphs>
  <Slides>36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Cambria</vt:lpstr>
      <vt:lpstr>Calibri</vt:lpstr>
      <vt:lpstr>Times New Roman</vt:lpstr>
      <vt:lpstr>Arial</vt:lpstr>
      <vt:lpstr>Symbol</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Elizabeth  Sotomayor Ocaña</dc:creator>
  <cp:lastModifiedBy>Expert</cp:lastModifiedBy>
  <cp:revision>94</cp:revision>
  <dcterms:modified xsi:type="dcterms:W3CDTF">2020-07-09T01:02:51Z</dcterms:modified>
</cp:coreProperties>
</file>