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27"/>
  </p:notesMasterIdLst>
  <p:sldIdLst>
    <p:sldId id="257" r:id="rId2"/>
    <p:sldId id="259" r:id="rId3"/>
    <p:sldId id="260" r:id="rId4"/>
    <p:sldId id="261" r:id="rId5"/>
    <p:sldId id="263" r:id="rId6"/>
    <p:sldId id="265" r:id="rId7"/>
    <p:sldId id="266" r:id="rId8"/>
    <p:sldId id="268" r:id="rId9"/>
    <p:sldId id="270" r:id="rId10"/>
    <p:sldId id="271" r:id="rId11"/>
    <p:sldId id="272" r:id="rId12"/>
    <p:sldId id="273" r:id="rId13"/>
    <p:sldId id="282" r:id="rId14"/>
    <p:sldId id="275" r:id="rId15"/>
    <p:sldId id="276" r:id="rId16"/>
    <p:sldId id="277" r:id="rId17"/>
    <p:sldId id="295" r:id="rId18"/>
    <p:sldId id="296" r:id="rId19"/>
    <p:sldId id="297" r:id="rId20"/>
    <p:sldId id="298" r:id="rId21"/>
    <p:sldId id="299" r:id="rId22"/>
    <p:sldId id="288" r:id="rId23"/>
    <p:sldId id="279" r:id="rId24"/>
    <p:sldId id="280" r:id="rId25"/>
    <p:sldId id="286" r:id="rId26"/>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8BE92"/>
    <a:srgbClr val="C7C7C7"/>
    <a:srgbClr val="C9C9C9"/>
    <a:srgbClr val="AAAA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32" autoAdjust="0"/>
    <p:restoredTop sz="94660"/>
  </p:normalViewPr>
  <p:slideViewPr>
    <p:cSldViewPr snapToGrid="0">
      <p:cViewPr varScale="1">
        <p:scale>
          <a:sx n="71" d="100"/>
          <a:sy n="71" d="100"/>
        </p:scale>
        <p:origin x="63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 Id="rId4" Type="http://schemas.openxmlformats.org/officeDocument/2006/relationships/image" Target="../media/image18.png"/></Relationships>
</file>

<file path=ppt/diagrams/_rels/data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 Id="rId4" Type="http://schemas.openxmlformats.org/officeDocument/2006/relationships/image" Target="../media/image58.png"/></Relationships>
</file>

<file path=ppt/diagrams/_rels/data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 Id="rId4" Type="http://schemas.openxmlformats.org/officeDocument/2006/relationships/image" Target="../media/image62.png"/></Relationships>
</file>

<file path=ppt/diagrams/_rels/data2.xml.rels><?xml version="1.0" encoding="UTF-8" standalone="yes"?>
<Relationships xmlns="http://schemas.openxmlformats.org/package/2006/relationships"><Relationship Id="rId1" Type="http://schemas.openxmlformats.org/officeDocument/2006/relationships/image" Target="../media/image19.png"/></Relationships>
</file>

<file path=ppt/diagrams/_rels/data3.xml.rels><?xml version="1.0" encoding="UTF-8" standalone="yes"?>
<Relationships xmlns="http://schemas.openxmlformats.org/package/2006/relationships"><Relationship Id="rId1" Type="http://schemas.openxmlformats.org/officeDocument/2006/relationships/image" Target="../media/image2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 Id="rId4" Type="http://schemas.openxmlformats.org/officeDocument/2006/relationships/image" Target="../media/image18.png"/></Relationships>
</file>

<file path=ppt/diagrams/_rels/drawing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 Id="rId4" Type="http://schemas.openxmlformats.org/officeDocument/2006/relationships/image" Target="../media/image58.png"/></Relationships>
</file>

<file path=ppt/diagrams/_rels/drawing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 Id="rId4" Type="http://schemas.openxmlformats.org/officeDocument/2006/relationships/image" Target="../media/image62.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9.png"/></Relationships>
</file>

<file path=ppt/diagrams/_rels/drawing3.xml.rels><?xml version="1.0" encoding="UTF-8" standalone="yes"?>
<Relationships xmlns="http://schemas.openxmlformats.org/package/2006/relationships"><Relationship Id="rId1"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F4E340-C46F-4410-9A00-BF1E51EAF181}"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es-EC"/>
        </a:p>
      </dgm:t>
    </dgm:pt>
    <dgm:pt modelId="{D9F0779C-9EB6-48D0-833F-C587D9A5BA87}">
      <dgm:prSet phldrT="[Texto]" custT="1"/>
      <dgm:spPr>
        <a:solidFill>
          <a:srgbClr val="A8BE92"/>
        </a:solidFill>
        <a:ln>
          <a:solidFill>
            <a:schemeClr val="tx1"/>
          </a:solidFill>
        </a:ln>
      </dgm:spPr>
      <dgm:t>
        <a:bodyPr/>
        <a:lstStyle/>
        <a:p>
          <a:pPr algn="just"/>
          <a:r>
            <a:rPr lang="es-EC" sz="3600" dirty="0" smtClean="0">
              <a:solidFill>
                <a:schemeClr val="tx1"/>
              </a:solidFill>
              <a:latin typeface="Times New Roman" panose="02020603050405020304" pitchFamily="18" charset="0"/>
              <a:cs typeface="Times New Roman" panose="02020603050405020304" pitchFamily="18" charset="0"/>
            </a:rPr>
            <a:t>Objetivos específicos </a:t>
          </a:r>
          <a:endParaRPr lang="es-EC" sz="3600" dirty="0">
            <a:solidFill>
              <a:schemeClr val="tx1"/>
            </a:solidFill>
            <a:latin typeface="Times New Roman" panose="02020603050405020304" pitchFamily="18" charset="0"/>
            <a:cs typeface="Times New Roman" panose="02020603050405020304" pitchFamily="18" charset="0"/>
          </a:endParaRPr>
        </a:p>
      </dgm:t>
    </dgm:pt>
    <dgm:pt modelId="{970E425B-1243-49BE-B3B8-A6D021D1DC11}" type="parTrans" cxnId="{7E77D42C-8F5B-4906-9017-4908FA0FB420}">
      <dgm:prSet/>
      <dgm:spPr/>
      <dgm:t>
        <a:bodyPr/>
        <a:lstStyle/>
        <a:p>
          <a:pPr algn="just"/>
          <a:endParaRPr lang="es-EC">
            <a:solidFill>
              <a:schemeClr val="tx1"/>
            </a:solidFill>
            <a:latin typeface="Times New Roman" panose="02020603050405020304" pitchFamily="18" charset="0"/>
            <a:cs typeface="Times New Roman" panose="02020603050405020304" pitchFamily="18" charset="0"/>
          </a:endParaRPr>
        </a:p>
      </dgm:t>
    </dgm:pt>
    <dgm:pt modelId="{323F3FFB-F208-47A5-9DAC-955C6DA2478D}" type="sibTrans" cxnId="{7E77D42C-8F5B-4906-9017-4908FA0FB420}">
      <dgm:prSet/>
      <dgm:spPr/>
      <dgm:t>
        <a:bodyPr/>
        <a:lstStyle/>
        <a:p>
          <a:pPr algn="just"/>
          <a:endParaRPr lang="es-EC">
            <a:solidFill>
              <a:schemeClr val="tx1"/>
            </a:solidFill>
            <a:latin typeface="Times New Roman" panose="02020603050405020304" pitchFamily="18" charset="0"/>
            <a:cs typeface="Times New Roman" panose="02020603050405020304" pitchFamily="18" charset="0"/>
          </a:endParaRPr>
        </a:p>
      </dgm:t>
    </dgm:pt>
    <dgm:pt modelId="{254B0885-330F-4EEE-AEF8-262950912535}">
      <dgm:prSet phldrT="[Texto]" custT="1"/>
      <dgm:spPr>
        <a:solidFill>
          <a:srgbClr val="A8BE92"/>
        </a:solidFill>
        <a:ln>
          <a:solidFill>
            <a:schemeClr val="tx1"/>
          </a:solidFill>
        </a:ln>
      </dgm:spPr>
      <dgm:t>
        <a:bodyPr/>
        <a:lstStyle/>
        <a:p>
          <a:pPr algn="just"/>
          <a:r>
            <a:rPr lang="es-EC" sz="1400" dirty="0" smtClean="0">
              <a:solidFill>
                <a:schemeClr val="tx1"/>
              </a:solidFill>
              <a:latin typeface="Times New Roman" panose="02020603050405020304" pitchFamily="18" charset="0"/>
              <a:cs typeface="Times New Roman" panose="02020603050405020304" pitchFamily="18" charset="0"/>
            </a:rPr>
            <a:t>Identificar las herramientas principales de la banca electrónica que utilizan las instituciones financieras en el Distrito Metropolitano de Quito mediante el análisis del levantamiento de información para brindar y dar a conocer sus servicios bancarios.</a:t>
          </a:r>
          <a:endParaRPr lang="es-EC" sz="1400" dirty="0">
            <a:solidFill>
              <a:schemeClr val="tx1"/>
            </a:solidFill>
            <a:latin typeface="Times New Roman" panose="02020603050405020304" pitchFamily="18" charset="0"/>
            <a:cs typeface="Times New Roman" panose="02020603050405020304" pitchFamily="18" charset="0"/>
          </a:endParaRPr>
        </a:p>
      </dgm:t>
    </dgm:pt>
    <dgm:pt modelId="{7AAB35B0-2A73-469A-907C-FE47E2BDA3C1}" type="parTrans" cxnId="{FB8CF204-94B7-4CCE-91E4-D715B5756267}">
      <dgm:prSet/>
      <dgm:spPr/>
      <dgm:t>
        <a:bodyPr/>
        <a:lstStyle/>
        <a:p>
          <a:pPr algn="just"/>
          <a:endParaRPr lang="es-EC">
            <a:solidFill>
              <a:schemeClr val="tx1"/>
            </a:solidFill>
            <a:latin typeface="Times New Roman" panose="02020603050405020304" pitchFamily="18" charset="0"/>
            <a:cs typeface="Times New Roman" panose="02020603050405020304" pitchFamily="18" charset="0"/>
          </a:endParaRPr>
        </a:p>
      </dgm:t>
    </dgm:pt>
    <dgm:pt modelId="{375CDD26-70AB-4D62-A69B-69E973120FFF}" type="sibTrans" cxnId="{FB8CF204-94B7-4CCE-91E4-D715B5756267}">
      <dgm:prSet/>
      <dgm:spPr/>
      <dgm:t>
        <a:bodyPr/>
        <a:lstStyle/>
        <a:p>
          <a:pPr algn="just"/>
          <a:endParaRPr lang="es-EC">
            <a:solidFill>
              <a:schemeClr val="tx1"/>
            </a:solidFill>
            <a:latin typeface="Times New Roman" panose="02020603050405020304" pitchFamily="18" charset="0"/>
            <a:cs typeface="Times New Roman" panose="02020603050405020304" pitchFamily="18" charset="0"/>
          </a:endParaRPr>
        </a:p>
      </dgm:t>
    </dgm:pt>
    <dgm:pt modelId="{AB446920-92FF-4AC3-8F02-631864245CE5}">
      <dgm:prSet phldrT="[Texto]" custT="1"/>
      <dgm:spPr>
        <a:solidFill>
          <a:srgbClr val="A8BE92"/>
        </a:solidFill>
        <a:ln>
          <a:solidFill>
            <a:schemeClr val="tx1"/>
          </a:solidFill>
        </a:ln>
      </dgm:spPr>
      <dgm:t>
        <a:bodyPr/>
        <a:lstStyle/>
        <a:p>
          <a:pPr algn="just"/>
          <a:r>
            <a:rPr lang="es-EC" sz="1400" dirty="0" smtClean="0">
              <a:solidFill>
                <a:schemeClr val="tx1"/>
              </a:solidFill>
              <a:latin typeface="Times New Roman" panose="02020603050405020304" pitchFamily="18" charset="0"/>
              <a:cs typeface="Times New Roman" panose="02020603050405020304" pitchFamily="18" charset="0"/>
            </a:rPr>
            <a:t>Determinar la eficacia de las herramientas de la banca electrónica que utilizan las instituciones financieras por medio de un análisis estadístico para captar, mantener y fidelizar a consumidores bancarios. </a:t>
          </a:r>
          <a:endParaRPr lang="es-EC" sz="1400" dirty="0">
            <a:solidFill>
              <a:schemeClr val="tx1"/>
            </a:solidFill>
            <a:latin typeface="Times New Roman" panose="02020603050405020304" pitchFamily="18" charset="0"/>
            <a:cs typeface="Times New Roman" panose="02020603050405020304" pitchFamily="18" charset="0"/>
          </a:endParaRPr>
        </a:p>
      </dgm:t>
    </dgm:pt>
    <dgm:pt modelId="{EEB7C98B-F009-40D3-8248-07C4762DCA97}" type="parTrans" cxnId="{265D736F-9E19-44C3-B85A-C8302B679D45}">
      <dgm:prSet/>
      <dgm:spPr/>
      <dgm:t>
        <a:bodyPr/>
        <a:lstStyle/>
        <a:p>
          <a:pPr algn="just"/>
          <a:endParaRPr lang="es-EC">
            <a:solidFill>
              <a:schemeClr val="tx1"/>
            </a:solidFill>
            <a:latin typeface="Times New Roman" panose="02020603050405020304" pitchFamily="18" charset="0"/>
            <a:cs typeface="Times New Roman" panose="02020603050405020304" pitchFamily="18" charset="0"/>
          </a:endParaRPr>
        </a:p>
      </dgm:t>
    </dgm:pt>
    <dgm:pt modelId="{C980156A-7D7E-4523-BAC9-3CD6D5CB2BD5}" type="sibTrans" cxnId="{265D736F-9E19-44C3-B85A-C8302B679D45}">
      <dgm:prSet/>
      <dgm:spPr/>
      <dgm:t>
        <a:bodyPr/>
        <a:lstStyle/>
        <a:p>
          <a:pPr algn="just"/>
          <a:endParaRPr lang="es-EC">
            <a:solidFill>
              <a:schemeClr val="tx1"/>
            </a:solidFill>
            <a:latin typeface="Times New Roman" panose="02020603050405020304" pitchFamily="18" charset="0"/>
            <a:cs typeface="Times New Roman" panose="02020603050405020304" pitchFamily="18" charset="0"/>
          </a:endParaRPr>
        </a:p>
      </dgm:t>
    </dgm:pt>
    <dgm:pt modelId="{3403099E-E1F4-468A-BCA3-2EE047DFAA73}">
      <dgm:prSet phldrT="[Texto]" custT="1"/>
      <dgm:spPr>
        <a:solidFill>
          <a:srgbClr val="A8BE92"/>
        </a:solidFill>
        <a:ln>
          <a:solidFill>
            <a:schemeClr val="tx1"/>
          </a:solidFill>
        </a:ln>
      </dgm:spPr>
      <dgm:t>
        <a:bodyPr/>
        <a:lstStyle/>
        <a:p>
          <a:pPr algn="just"/>
          <a:r>
            <a:rPr lang="es-EC" sz="1400" dirty="0" smtClean="0">
              <a:solidFill>
                <a:schemeClr val="tx1"/>
              </a:solidFill>
              <a:latin typeface="Times New Roman" panose="02020603050405020304" pitchFamily="18" charset="0"/>
              <a:cs typeface="Times New Roman" panose="02020603050405020304" pitchFamily="18" charset="0"/>
            </a:rPr>
            <a:t>Establecer la influencia de las herramientas implementadas por la banca electrónica mediante un análisis estadístico para intervenir en el proceso y decisión de compra de los consumidores bancarios.</a:t>
          </a:r>
          <a:endParaRPr lang="es-EC" sz="1400" dirty="0">
            <a:solidFill>
              <a:schemeClr val="tx1"/>
            </a:solidFill>
            <a:latin typeface="Times New Roman" panose="02020603050405020304" pitchFamily="18" charset="0"/>
            <a:cs typeface="Times New Roman" panose="02020603050405020304" pitchFamily="18" charset="0"/>
          </a:endParaRPr>
        </a:p>
      </dgm:t>
    </dgm:pt>
    <dgm:pt modelId="{8223A22A-9857-4407-8783-C2C508D6701E}" type="parTrans" cxnId="{DE8D1FE7-E760-4722-AEBB-36A1142DF37E}">
      <dgm:prSet/>
      <dgm:spPr/>
      <dgm:t>
        <a:bodyPr/>
        <a:lstStyle/>
        <a:p>
          <a:pPr algn="just"/>
          <a:endParaRPr lang="es-EC">
            <a:solidFill>
              <a:schemeClr val="tx1"/>
            </a:solidFill>
            <a:latin typeface="Times New Roman" panose="02020603050405020304" pitchFamily="18" charset="0"/>
            <a:cs typeface="Times New Roman" panose="02020603050405020304" pitchFamily="18" charset="0"/>
          </a:endParaRPr>
        </a:p>
      </dgm:t>
    </dgm:pt>
    <dgm:pt modelId="{FA874740-4936-4E41-9B57-C82767C141C1}" type="sibTrans" cxnId="{DE8D1FE7-E760-4722-AEBB-36A1142DF37E}">
      <dgm:prSet/>
      <dgm:spPr/>
      <dgm:t>
        <a:bodyPr/>
        <a:lstStyle/>
        <a:p>
          <a:pPr algn="just"/>
          <a:endParaRPr lang="es-EC">
            <a:solidFill>
              <a:schemeClr val="tx1"/>
            </a:solidFill>
            <a:latin typeface="Times New Roman" panose="02020603050405020304" pitchFamily="18" charset="0"/>
            <a:cs typeface="Times New Roman" panose="02020603050405020304" pitchFamily="18" charset="0"/>
          </a:endParaRPr>
        </a:p>
      </dgm:t>
    </dgm:pt>
    <dgm:pt modelId="{42A63E31-5696-4EC2-8A91-444D6D391F8F}">
      <dgm:prSet phldrT="[Texto]" custT="1"/>
      <dgm:spPr>
        <a:solidFill>
          <a:srgbClr val="A8BE92"/>
        </a:solidFill>
        <a:ln>
          <a:solidFill>
            <a:schemeClr val="tx1"/>
          </a:solidFill>
        </a:ln>
      </dgm:spPr>
      <dgm:t>
        <a:bodyPr/>
        <a:lstStyle/>
        <a:p>
          <a:pPr algn="just"/>
          <a:r>
            <a:rPr lang="es-EC" sz="1400" dirty="0" smtClean="0">
              <a:solidFill>
                <a:schemeClr val="tx1"/>
              </a:solidFill>
              <a:latin typeface="Times New Roman" panose="02020603050405020304" pitchFamily="18" charset="0"/>
              <a:cs typeface="Times New Roman" panose="02020603050405020304" pitchFamily="18" charset="0"/>
            </a:rPr>
            <a:t>Realizar una propuesta de mejoramiento por medio de una herramienta de planificación y dirección de actividades para incrementar e incentivar la utilización de la banca electrónica por parte de los consumidores bancarios.</a:t>
          </a:r>
          <a:endParaRPr lang="es-EC" sz="1400" dirty="0">
            <a:solidFill>
              <a:schemeClr val="tx1"/>
            </a:solidFill>
            <a:latin typeface="Times New Roman" panose="02020603050405020304" pitchFamily="18" charset="0"/>
            <a:cs typeface="Times New Roman" panose="02020603050405020304" pitchFamily="18" charset="0"/>
          </a:endParaRPr>
        </a:p>
      </dgm:t>
    </dgm:pt>
    <dgm:pt modelId="{1BF3E8FC-C05A-41CC-A8B3-AA0DCB856556}" type="parTrans" cxnId="{5014B470-1B74-403E-8270-737A2DDF2450}">
      <dgm:prSet/>
      <dgm:spPr/>
      <dgm:t>
        <a:bodyPr/>
        <a:lstStyle/>
        <a:p>
          <a:pPr algn="just"/>
          <a:endParaRPr lang="es-EC">
            <a:solidFill>
              <a:schemeClr val="tx1"/>
            </a:solidFill>
            <a:latin typeface="Times New Roman" panose="02020603050405020304" pitchFamily="18" charset="0"/>
            <a:cs typeface="Times New Roman" panose="02020603050405020304" pitchFamily="18" charset="0"/>
          </a:endParaRPr>
        </a:p>
      </dgm:t>
    </dgm:pt>
    <dgm:pt modelId="{162389C5-B04A-4027-B99F-8CFD14589E78}" type="sibTrans" cxnId="{5014B470-1B74-403E-8270-737A2DDF2450}">
      <dgm:prSet/>
      <dgm:spPr/>
      <dgm:t>
        <a:bodyPr/>
        <a:lstStyle/>
        <a:p>
          <a:pPr algn="just"/>
          <a:endParaRPr lang="es-EC">
            <a:solidFill>
              <a:schemeClr val="tx1"/>
            </a:solidFill>
            <a:latin typeface="Times New Roman" panose="02020603050405020304" pitchFamily="18" charset="0"/>
            <a:cs typeface="Times New Roman" panose="02020603050405020304" pitchFamily="18" charset="0"/>
          </a:endParaRPr>
        </a:p>
      </dgm:t>
    </dgm:pt>
    <dgm:pt modelId="{7F0C7C5D-BEB5-4F9C-8F60-B2E681161645}" type="pres">
      <dgm:prSet presAssocID="{56F4E340-C46F-4410-9A00-BF1E51EAF181}" presName="layout" presStyleCnt="0">
        <dgm:presLayoutVars>
          <dgm:chMax/>
          <dgm:chPref/>
          <dgm:dir/>
          <dgm:animOne val="branch"/>
          <dgm:animLvl val="lvl"/>
          <dgm:resizeHandles/>
        </dgm:presLayoutVars>
      </dgm:prSet>
      <dgm:spPr/>
      <dgm:t>
        <a:bodyPr/>
        <a:lstStyle/>
        <a:p>
          <a:endParaRPr lang="es-EC"/>
        </a:p>
      </dgm:t>
    </dgm:pt>
    <dgm:pt modelId="{E20BBB79-86C4-489F-B7B3-057F8D7BF533}" type="pres">
      <dgm:prSet presAssocID="{D9F0779C-9EB6-48D0-833F-C587D9A5BA87}" presName="root" presStyleCnt="0">
        <dgm:presLayoutVars>
          <dgm:chMax/>
          <dgm:chPref val="4"/>
        </dgm:presLayoutVars>
      </dgm:prSet>
      <dgm:spPr/>
    </dgm:pt>
    <dgm:pt modelId="{52F22026-85D8-4B93-8911-46680778914D}" type="pres">
      <dgm:prSet presAssocID="{D9F0779C-9EB6-48D0-833F-C587D9A5BA87}" presName="rootComposite" presStyleCnt="0">
        <dgm:presLayoutVars/>
      </dgm:prSet>
      <dgm:spPr/>
    </dgm:pt>
    <dgm:pt modelId="{652F922F-18D4-459A-ACD4-6AEBC19A76F2}" type="pres">
      <dgm:prSet presAssocID="{D9F0779C-9EB6-48D0-833F-C587D9A5BA87}" presName="rootText" presStyleLbl="node0" presStyleIdx="0" presStyleCnt="1" custScaleX="68265" custScaleY="68544">
        <dgm:presLayoutVars>
          <dgm:chMax/>
          <dgm:chPref val="4"/>
        </dgm:presLayoutVars>
      </dgm:prSet>
      <dgm:spPr/>
      <dgm:t>
        <a:bodyPr/>
        <a:lstStyle/>
        <a:p>
          <a:endParaRPr lang="es-EC"/>
        </a:p>
      </dgm:t>
    </dgm:pt>
    <dgm:pt modelId="{5D1F3D58-2A44-433D-89A5-B039F4D3FEF6}" type="pres">
      <dgm:prSet presAssocID="{D9F0779C-9EB6-48D0-833F-C587D9A5BA87}" presName="childShape" presStyleCnt="0">
        <dgm:presLayoutVars>
          <dgm:chMax val="0"/>
          <dgm:chPref val="0"/>
        </dgm:presLayoutVars>
      </dgm:prSet>
      <dgm:spPr/>
    </dgm:pt>
    <dgm:pt modelId="{EE753145-8FF3-4558-9DF2-7C7036EFD58A}" type="pres">
      <dgm:prSet presAssocID="{254B0885-330F-4EEE-AEF8-262950912535}" presName="childComposite" presStyleCnt="0">
        <dgm:presLayoutVars>
          <dgm:chMax val="0"/>
          <dgm:chPref val="0"/>
        </dgm:presLayoutVars>
      </dgm:prSet>
      <dgm:spPr/>
    </dgm:pt>
    <dgm:pt modelId="{FE2536A3-948A-415B-A2F7-6652060786E8}" type="pres">
      <dgm:prSet presAssocID="{254B0885-330F-4EEE-AEF8-262950912535}" presName="Image" presStyleLbl="node1" presStyleIdx="0" presStyleCnt="4"/>
      <dgm:spPr>
        <a:blipFill rotWithShape="1">
          <a:blip xmlns:r="http://schemas.openxmlformats.org/officeDocument/2006/relationships" r:embed="rId1"/>
          <a:stretch>
            <a:fillRect/>
          </a:stretch>
        </a:blipFill>
      </dgm:spPr>
    </dgm:pt>
    <dgm:pt modelId="{F2F30FF5-8110-4A6A-AAE5-680C5941BF58}" type="pres">
      <dgm:prSet presAssocID="{254B0885-330F-4EEE-AEF8-262950912535}" presName="childText" presStyleLbl="lnNode1" presStyleIdx="0" presStyleCnt="4">
        <dgm:presLayoutVars>
          <dgm:chMax val="0"/>
          <dgm:chPref val="0"/>
          <dgm:bulletEnabled val="1"/>
        </dgm:presLayoutVars>
      </dgm:prSet>
      <dgm:spPr/>
      <dgm:t>
        <a:bodyPr/>
        <a:lstStyle/>
        <a:p>
          <a:endParaRPr lang="es-EC"/>
        </a:p>
      </dgm:t>
    </dgm:pt>
    <dgm:pt modelId="{1A1F81C5-5BD3-41CC-8FC8-2069FEDA83FE}" type="pres">
      <dgm:prSet presAssocID="{AB446920-92FF-4AC3-8F02-631864245CE5}" presName="childComposite" presStyleCnt="0">
        <dgm:presLayoutVars>
          <dgm:chMax val="0"/>
          <dgm:chPref val="0"/>
        </dgm:presLayoutVars>
      </dgm:prSet>
      <dgm:spPr/>
    </dgm:pt>
    <dgm:pt modelId="{C4EE8D47-B6E4-4A3D-B353-65187996C2FE}" type="pres">
      <dgm:prSet presAssocID="{AB446920-92FF-4AC3-8F02-631864245CE5}" presName="Image" presStyleLbl="node1" presStyleIdx="1" presStyleCnt="4"/>
      <dgm:spPr>
        <a:blipFill rotWithShape="1">
          <a:blip xmlns:r="http://schemas.openxmlformats.org/officeDocument/2006/relationships" r:embed="rId2"/>
          <a:stretch>
            <a:fillRect/>
          </a:stretch>
        </a:blipFill>
      </dgm:spPr>
    </dgm:pt>
    <dgm:pt modelId="{A0E5485A-50C2-4B7A-8B12-F028B7BC1A90}" type="pres">
      <dgm:prSet presAssocID="{AB446920-92FF-4AC3-8F02-631864245CE5}" presName="childText" presStyleLbl="lnNode1" presStyleIdx="1" presStyleCnt="4">
        <dgm:presLayoutVars>
          <dgm:chMax val="0"/>
          <dgm:chPref val="0"/>
          <dgm:bulletEnabled val="1"/>
        </dgm:presLayoutVars>
      </dgm:prSet>
      <dgm:spPr/>
      <dgm:t>
        <a:bodyPr/>
        <a:lstStyle/>
        <a:p>
          <a:endParaRPr lang="es-EC"/>
        </a:p>
      </dgm:t>
    </dgm:pt>
    <dgm:pt modelId="{22F680E8-ACBA-408C-9C5A-9462B0FFC809}" type="pres">
      <dgm:prSet presAssocID="{3403099E-E1F4-468A-BCA3-2EE047DFAA73}" presName="childComposite" presStyleCnt="0">
        <dgm:presLayoutVars>
          <dgm:chMax val="0"/>
          <dgm:chPref val="0"/>
        </dgm:presLayoutVars>
      </dgm:prSet>
      <dgm:spPr/>
    </dgm:pt>
    <dgm:pt modelId="{6AAB3FF0-956D-469B-8867-AC1437737F30}" type="pres">
      <dgm:prSet presAssocID="{3403099E-E1F4-468A-BCA3-2EE047DFAA73}" presName="Image" presStyleLbl="node1" presStyleIdx="2" presStyleCnt="4"/>
      <dgm:spPr>
        <a:blipFill rotWithShape="1">
          <a:blip xmlns:r="http://schemas.openxmlformats.org/officeDocument/2006/relationships" r:embed="rId3"/>
          <a:stretch>
            <a:fillRect/>
          </a:stretch>
        </a:blipFill>
      </dgm:spPr>
    </dgm:pt>
    <dgm:pt modelId="{CF9B0695-8455-472F-9496-CEA37FABCAED}" type="pres">
      <dgm:prSet presAssocID="{3403099E-E1F4-468A-BCA3-2EE047DFAA73}" presName="childText" presStyleLbl="lnNode1" presStyleIdx="2" presStyleCnt="4">
        <dgm:presLayoutVars>
          <dgm:chMax val="0"/>
          <dgm:chPref val="0"/>
          <dgm:bulletEnabled val="1"/>
        </dgm:presLayoutVars>
      </dgm:prSet>
      <dgm:spPr/>
      <dgm:t>
        <a:bodyPr/>
        <a:lstStyle/>
        <a:p>
          <a:endParaRPr lang="es-EC"/>
        </a:p>
      </dgm:t>
    </dgm:pt>
    <dgm:pt modelId="{7FF04B80-9B05-4767-8658-834870062D13}" type="pres">
      <dgm:prSet presAssocID="{42A63E31-5696-4EC2-8A91-444D6D391F8F}" presName="childComposite" presStyleCnt="0">
        <dgm:presLayoutVars>
          <dgm:chMax val="0"/>
          <dgm:chPref val="0"/>
        </dgm:presLayoutVars>
      </dgm:prSet>
      <dgm:spPr/>
    </dgm:pt>
    <dgm:pt modelId="{1C5B8F71-B3CB-4B97-909E-0D56A1440500}" type="pres">
      <dgm:prSet presAssocID="{42A63E31-5696-4EC2-8A91-444D6D391F8F}" presName="Image" presStyleLbl="node1" presStyleIdx="3" presStyleCnt="4"/>
      <dgm:spPr>
        <a:blipFill rotWithShape="1">
          <a:blip xmlns:r="http://schemas.openxmlformats.org/officeDocument/2006/relationships" r:embed="rId4"/>
          <a:stretch>
            <a:fillRect/>
          </a:stretch>
        </a:blipFill>
      </dgm:spPr>
    </dgm:pt>
    <dgm:pt modelId="{97365825-9E11-4C95-AB6D-C2CF0E0F126D}" type="pres">
      <dgm:prSet presAssocID="{42A63E31-5696-4EC2-8A91-444D6D391F8F}" presName="childText" presStyleLbl="lnNode1" presStyleIdx="3" presStyleCnt="4">
        <dgm:presLayoutVars>
          <dgm:chMax val="0"/>
          <dgm:chPref val="0"/>
          <dgm:bulletEnabled val="1"/>
        </dgm:presLayoutVars>
      </dgm:prSet>
      <dgm:spPr/>
      <dgm:t>
        <a:bodyPr/>
        <a:lstStyle/>
        <a:p>
          <a:endParaRPr lang="es-EC"/>
        </a:p>
      </dgm:t>
    </dgm:pt>
  </dgm:ptLst>
  <dgm:cxnLst>
    <dgm:cxn modelId="{FB8CF204-94B7-4CCE-91E4-D715B5756267}" srcId="{D9F0779C-9EB6-48D0-833F-C587D9A5BA87}" destId="{254B0885-330F-4EEE-AEF8-262950912535}" srcOrd="0" destOrd="0" parTransId="{7AAB35B0-2A73-469A-907C-FE47E2BDA3C1}" sibTransId="{375CDD26-70AB-4D62-A69B-69E973120FFF}"/>
    <dgm:cxn modelId="{5014B470-1B74-403E-8270-737A2DDF2450}" srcId="{D9F0779C-9EB6-48D0-833F-C587D9A5BA87}" destId="{42A63E31-5696-4EC2-8A91-444D6D391F8F}" srcOrd="3" destOrd="0" parTransId="{1BF3E8FC-C05A-41CC-A8B3-AA0DCB856556}" sibTransId="{162389C5-B04A-4027-B99F-8CFD14589E78}"/>
    <dgm:cxn modelId="{DEF6429F-5586-4B79-AF29-88AB86B5F1F3}" type="presOf" srcId="{56F4E340-C46F-4410-9A00-BF1E51EAF181}" destId="{7F0C7C5D-BEB5-4F9C-8F60-B2E681161645}" srcOrd="0" destOrd="0" presId="urn:microsoft.com/office/officeart/2008/layout/PictureAccentList"/>
    <dgm:cxn modelId="{B2499C7A-223D-44F2-A7AB-546D6A082172}" type="presOf" srcId="{254B0885-330F-4EEE-AEF8-262950912535}" destId="{F2F30FF5-8110-4A6A-AAE5-680C5941BF58}" srcOrd="0" destOrd="0" presId="urn:microsoft.com/office/officeart/2008/layout/PictureAccentList"/>
    <dgm:cxn modelId="{509CE1DF-12C9-4F7C-B2B0-CE9019FF93EB}" type="presOf" srcId="{AB446920-92FF-4AC3-8F02-631864245CE5}" destId="{A0E5485A-50C2-4B7A-8B12-F028B7BC1A90}" srcOrd="0" destOrd="0" presId="urn:microsoft.com/office/officeart/2008/layout/PictureAccentList"/>
    <dgm:cxn modelId="{A18F48BF-38E1-430B-A373-ED11AC95CCC1}" type="presOf" srcId="{3403099E-E1F4-468A-BCA3-2EE047DFAA73}" destId="{CF9B0695-8455-472F-9496-CEA37FABCAED}" srcOrd="0" destOrd="0" presId="urn:microsoft.com/office/officeart/2008/layout/PictureAccentList"/>
    <dgm:cxn modelId="{38230E0F-6048-4246-B4C6-E4E326944D4E}" type="presOf" srcId="{D9F0779C-9EB6-48D0-833F-C587D9A5BA87}" destId="{652F922F-18D4-459A-ACD4-6AEBC19A76F2}" srcOrd="0" destOrd="0" presId="urn:microsoft.com/office/officeart/2008/layout/PictureAccentList"/>
    <dgm:cxn modelId="{DE8D1FE7-E760-4722-AEBB-36A1142DF37E}" srcId="{D9F0779C-9EB6-48D0-833F-C587D9A5BA87}" destId="{3403099E-E1F4-468A-BCA3-2EE047DFAA73}" srcOrd="2" destOrd="0" parTransId="{8223A22A-9857-4407-8783-C2C508D6701E}" sibTransId="{FA874740-4936-4E41-9B57-C82767C141C1}"/>
    <dgm:cxn modelId="{7E77D42C-8F5B-4906-9017-4908FA0FB420}" srcId="{56F4E340-C46F-4410-9A00-BF1E51EAF181}" destId="{D9F0779C-9EB6-48D0-833F-C587D9A5BA87}" srcOrd="0" destOrd="0" parTransId="{970E425B-1243-49BE-B3B8-A6D021D1DC11}" sibTransId="{323F3FFB-F208-47A5-9DAC-955C6DA2478D}"/>
    <dgm:cxn modelId="{265D736F-9E19-44C3-B85A-C8302B679D45}" srcId="{D9F0779C-9EB6-48D0-833F-C587D9A5BA87}" destId="{AB446920-92FF-4AC3-8F02-631864245CE5}" srcOrd="1" destOrd="0" parTransId="{EEB7C98B-F009-40D3-8248-07C4762DCA97}" sibTransId="{C980156A-7D7E-4523-BAC9-3CD6D5CB2BD5}"/>
    <dgm:cxn modelId="{40B9EDF2-9F4F-4A2E-B2D0-617A71083A94}" type="presOf" srcId="{42A63E31-5696-4EC2-8A91-444D6D391F8F}" destId="{97365825-9E11-4C95-AB6D-C2CF0E0F126D}" srcOrd="0" destOrd="0" presId="urn:microsoft.com/office/officeart/2008/layout/PictureAccentList"/>
    <dgm:cxn modelId="{150A8EE5-1C73-4C17-A93C-B3ACF15FFE11}" type="presParOf" srcId="{7F0C7C5D-BEB5-4F9C-8F60-B2E681161645}" destId="{E20BBB79-86C4-489F-B7B3-057F8D7BF533}" srcOrd="0" destOrd="0" presId="urn:microsoft.com/office/officeart/2008/layout/PictureAccentList"/>
    <dgm:cxn modelId="{1A45C2B3-FB36-45C6-B80E-62EED2CAFAEB}" type="presParOf" srcId="{E20BBB79-86C4-489F-B7B3-057F8D7BF533}" destId="{52F22026-85D8-4B93-8911-46680778914D}" srcOrd="0" destOrd="0" presId="urn:microsoft.com/office/officeart/2008/layout/PictureAccentList"/>
    <dgm:cxn modelId="{E0058F13-E0AE-40B1-BA85-4BA928E789A1}" type="presParOf" srcId="{52F22026-85D8-4B93-8911-46680778914D}" destId="{652F922F-18D4-459A-ACD4-6AEBC19A76F2}" srcOrd="0" destOrd="0" presId="urn:microsoft.com/office/officeart/2008/layout/PictureAccentList"/>
    <dgm:cxn modelId="{8EBB2DFC-F6B9-4F41-8C13-0C8550372210}" type="presParOf" srcId="{E20BBB79-86C4-489F-B7B3-057F8D7BF533}" destId="{5D1F3D58-2A44-433D-89A5-B039F4D3FEF6}" srcOrd="1" destOrd="0" presId="urn:microsoft.com/office/officeart/2008/layout/PictureAccentList"/>
    <dgm:cxn modelId="{A41536D8-9D44-4700-8DF3-06E90EABEE95}" type="presParOf" srcId="{5D1F3D58-2A44-433D-89A5-B039F4D3FEF6}" destId="{EE753145-8FF3-4558-9DF2-7C7036EFD58A}" srcOrd="0" destOrd="0" presId="urn:microsoft.com/office/officeart/2008/layout/PictureAccentList"/>
    <dgm:cxn modelId="{8CFB67B9-9C8A-45FB-8D45-23053378BACE}" type="presParOf" srcId="{EE753145-8FF3-4558-9DF2-7C7036EFD58A}" destId="{FE2536A3-948A-415B-A2F7-6652060786E8}" srcOrd="0" destOrd="0" presId="urn:microsoft.com/office/officeart/2008/layout/PictureAccentList"/>
    <dgm:cxn modelId="{BDB01AFC-0909-4B11-8495-895A0F540FCC}" type="presParOf" srcId="{EE753145-8FF3-4558-9DF2-7C7036EFD58A}" destId="{F2F30FF5-8110-4A6A-AAE5-680C5941BF58}" srcOrd="1" destOrd="0" presId="urn:microsoft.com/office/officeart/2008/layout/PictureAccentList"/>
    <dgm:cxn modelId="{A56F7D95-7563-46A2-8638-D5813FA3E778}" type="presParOf" srcId="{5D1F3D58-2A44-433D-89A5-B039F4D3FEF6}" destId="{1A1F81C5-5BD3-41CC-8FC8-2069FEDA83FE}" srcOrd="1" destOrd="0" presId="urn:microsoft.com/office/officeart/2008/layout/PictureAccentList"/>
    <dgm:cxn modelId="{305F13F4-93F9-4119-A330-1F7F513AAF73}" type="presParOf" srcId="{1A1F81C5-5BD3-41CC-8FC8-2069FEDA83FE}" destId="{C4EE8D47-B6E4-4A3D-B353-65187996C2FE}" srcOrd="0" destOrd="0" presId="urn:microsoft.com/office/officeart/2008/layout/PictureAccentList"/>
    <dgm:cxn modelId="{BA3A7464-4E41-403F-976F-511F7B97C72B}" type="presParOf" srcId="{1A1F81C5-5BD3-41CC-8FC8-2069FEDA83FE}" destId="{A0E5485A-50C2-4B7A-8B12-F028B7BC1A90}" srcOrd="1" destOrd="0" presId="urn:microsoft.com/office/officeart/2008/layout/PictureAccentList"/>
    <dgm:cxn modelId="{A08D26F9-8934-47D0-8802-23EDFF12F56F}" type="presParOf" srcId="{5D1F3D58-2A44-433D-89A5-B039F4D3FEF6}" destId="{22F680E8-ACBA-408C-9C5A-9462B0FFC809}" srcOrd="2" destOrd="0" presId="urn:microsoft.com/office/officeart/2008/layout/PictureAccentList"/>
    <dgm:cxn modelId="{C4E73240-BAE4-4215-96C5-85024A3B5FD3}" type="presParOf" srcId="{22F680E8-ACBA-408C-9C5A-9462B0FFC809}" destId="{6AAB3FF0-956D-469B-8867-AC1437737F30}" srcOrd="0" destOrd="0" presId="urn:microsoft.com/office/officeart/2008/layout/PictureAccentList"/>
    <dgm:cxn modelId="{9CDC47E7-CB81-4C6E-BF51-F575A49F05EF}" type="presParOf" srcId="{22F680E8-ACBA-408C-9C5A-9462B0FFC809}" destId="{CF9B0695-8455-472F-9496-CEA37FABCAED}" srcOrd="1" destOrd="0" presId="urn:microsoft.com/office/officeart/2008/layout/PictureAccentList"/>
    <dgm:cxn modelId="{19A60835-5EF0-446C-AFF4-B1ACEBFDB9AF}" type="presParOf" srcId="{5D1F3D58-2A44-433D-89A5-B039F4D3FEF6}" destId="{7FF04B80-9B05-4767-8658-834870062D13}" srcOrd="3" destOrd="0" presId="urn:microsoft.com/office/officeart/2008/layout/PictureAccentList"/>
    <dgm:cxn modelId="{99E22B91-CA84-4580-AA22-E9069EC3F1BB}" type="presParOf" srcId="{7FF04B80-9B05-4767-8658-834870062D13}" destId="{1C5B8F71-B3CB-4B97-909E-0D56A1440500}" srcOrd="0" destOrd="0" presId="urn:microsoft.com/office/officeart/2008/layout/PictureAccentList"/>
    <dgm:cxn modelId="{72F8E891-1958-4A4C-B3E2-35F7313F8D1D}" type="presParOf" srcId="{7FF04B80-9B05-4767-8658-834870062D13}" destId="{97365825-9E11-4C95-AB6D-C2CF0E0F126D}"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8351995-223D-435B-8A29-6D1B00EF35B1}" type="doc">
      <dgm:prSet loTypeId="urn:microsoft.com/office/officeart/2005/8/layout/default" loCatId="list" qsTypeId="urn:microsoft.com/office/officeart/2005/8/quickstyle/simple1" qsCatId="simple" csTypeId="urn:microsoft.com/office/officeart/2005/8/colors/colorful1" csCatId="colorful" phldr="1"/>
      <dgm:spPr/>
    </dgm:pt>
    <dgm:pt modelId="{9F786CEC-6BDE-4291-89D7-6FB540010A09}">
      <dgm:prSet phldrT="[Texto]"/>
      <dgm:spPr>
        <a:xfrm>
          <a:off x="1734312" y="41"/>
          <a:ext cx="1951101" cy="1660252"/>
        </a:xfrm>
        <a:solidFill>
          <a:srgbClr val="A8BE92"/>
        </a:solidFill>
        <a:ln w="25400" cap="flat" cmpd="sng" algn="ctr">
          <a:solidFill>
            <a:schemeClr val="tx1"/>
          </a:solidFill>
          <a:prstDash val="solid"/>
        </a:ln>
        <a:effectLst/>
      </dgm:spPr>
      <dgm:t>
        <a:bodyPr/>
        <a:lstStyle/>
        <a:p>
          <a:pPr algn="just"/>
          <a:r>
            <a:rPr lang="es-ES" dirty="0" smtClean="0">
              <a:solidFill>
                <a:schemeClr val="tx1"/>
              </a:solidFill>
              <a:latin typeface="Times New Roman" panose="02020603050405020304" pitchFamily="18" charset="0"/>
              <a:ea typeface="+mn-ea"/>
              <a:cs typeface="Times New Roman" panose="02020603050405020304" pitchFamily="18" charset="0"/>
            </a:rPr>
            <a:t>Distrito Metropolitano de Quito.</a:t>
          </a:r>
          <a:endParaRPr lang="es-EC" dirty="0">
            <a:solidFill>
              <a:schemeClr val="tx1"/>
            </a:solidFill>
            <a:latin typeface="Times New Roman" panose="02020603050405020304" pitchFamily="18" charset="0"/>
            <a:ea typeface="+mn-ea"/>
            <a:cs typeface="Times New Roman" panose="02020603050405020304" pitchFamily="18" charset="0"/>
          </a:endParaRPr>
        </a:p>
      </dgm:t>
    </dgm:pt>
    <dgm:pt modelId="{3A5E16EB-38DE-4993-8A99-8BBF7420DECA}" type="parTrans" cxnId="{9F9755E1-6CA7-4A3A-8B07-E0BBB88E1E2F}">
      <dgm:prSet/>
      <dgm:spPr/>
      <dgm:t>
        <a:bodyPr/>
        <a:lstStyle/>
        <a:p>
          <a:pPr algn="just"/>
          <a:endParaRPr lang="es-EC">
            <a:latin typeface="Times New Roman" panose="02020603050405020304" pitchFamily="18" charset="0"/>
            <a:cs typeface="Times New Roman" panose="02020603050405020304" pitchFamily="18" charset="0"/>
          </a:endParaRPr>
        </a:p>
      </dgm:t>
    </dgm:pt>
    <dgm:pt modelId="{7E9390D8-B1A9-455E-9A4C-34C45BBAD096}" type="sibTrans" cxnId="{9F9755E1-6CA7-4A3A-8B07-E0BBB88E1E2F}">
      <dgm:prSet/>
      <dgm:spPr/>
      <dgm:t>
        <a:bodyPr/>
        <a:lstStyle/>
        <a:p>
          <a:pPr algn="just"/>
          <a:endParaRPr lang="es-EC">
            <a:latin typeface="Times New Roman" panose="02020603050405020304" pitchFamily="18" charset="0"/>
            <a:cs typeface="Times New Roman" panose="02020603050405020304" pitchFamily="18" charset="0"/>
          </a:endParaRPr>
        </a:p>
      </dgm:t>
    </dgm:pt>
    <dgm:pt modelId="{B20E3954-DBD5-4FB1-ABC5-2C6ACFBAF16A}">
      <dgm:prSet phldrT="[Texto]"/>
      <dgm:spPr>
        <a:xfrm>
          <a:off x="1734312" y="1743306"/>
          <a:ext cx="1951101" cy="1660252"/>
        </a:xfrm>
        <a:solidFill>
          <a:srgbClr val="A8BE92"/>
        </a:solidFill>
        <a:ln w="25400" cap="flat" cmpd="sng" algn="ctr">
          <a:solidFill>
            <a:schemeClr val="tx1"/>
          </a:solidFill>
          <a:prstDash val="solid"/>
        </a:ln>
        <a:effectLst/>
      </dgm:spPr>
      <dgm:t>
        <a:bodyPr/>
        <a:lstStyle/>
        <a:p>
          <a:pPr algn="just"/>
          <a:r>
            <a:rPr lang="es-ES" dirty="0" smtClean="0">
              <a:solidFill>
                <a:schemeClr val="tx1"/>
              </a:solidFill>
              <a:latin typeface="Times New Roman" panose="02020603050405020304" pitchFamily="18" charset="0"/>
              <a:ea typeface="+mn-ea"/>
              <a:cs typeface="Times New Roman" panose="02020603050405020304" pitchFamily="18" charset="0"/>
            </a:rPr>
            <a:t>Ciudadanos con edad comprendida entre 18 a 24 años, 25 a 34 años,35 a 44 años y 45 a 54 años.</a:t>
          </a:r>
          <a:endParaRPr lang="es-EC" dirty="0">
            <a:solidFill>
              <a:schemeClr val="tx1"/>
            </a:solidFill>
            <a:latin typeface="Times New Roman" panose="02020603050405020304" pitchFamily="18" charset="0"/>
            <a:ea typeface="+mn-ea"/>
            <a:cs typeface="Times New Roman" panose="02020603050405020304" pitchFamily="18" charset="0"/>
          </a:endParaRPr>
        </a:p>
      </dgm:t>
    </dgm:pt>
    <dgm:pt modelId="{DACA95ED-B9B1-4515-BB41-119825971CA0}" type="parTrans" cxnId="{30484AC3-BB34-408D-AA67-CB13E6388CE9}">
      <dgm:prSet/>
      <dgm:spPr/>
      <dgm:t>
        <a:bodyPr/>
        <a:lstStyle/>
        <a:p>
          <a:pPr algn="just"/>
          <a:endParaRPr lang="es-EC">
            <a:latin typeface="Times New Roman" panose="02020603050405020304" pitchFamily="18" charset="0"/>
            <a:cs typeface="Times New Roman" panose="02020603050405020304" pitchFamily="18" charset="0"/>
          </a:endParaRPr>
        </a:p>
      </dgm:t>
    </dgm:pt>
    <dgm:pt modelId="{D34E8F27-D84C-4B4E-9782-74B2CC90B363}" type="sibTrans" cxnId="{30484AC3-BB34-408D-AA67-CB13E6388CE9}">
      <dgm:prSet/>
      <dgm:spPr/>
      <dgm:t>
        <a:bodyPr/>
        <a:lstStyle/>
        <a:p>
          <a:pPr algn="just"/>
          <a:endParaRPr lang="es-EC">
            <a:latin typeface="Times New Roman" panose="02020603050405020304" pitchFamily="18" charset="0"/>
            <a:cs typeface="Times New Roman" panose="02020603050405020304" pitchFamily="18" charset="0"/>
          </a:endParaRPr>
        </a:p>
      </dgm:t>
    </dgm:pt>
    <dgm:pt modelId="{0C452E71-D16C-4360-BF31-7DF4C6A7AFCC}" type="pres">
      <dgm:prSet presAssocID="{E8351995-223D-435B-8A29-6D1B00EF35B1}" presName="diagram" presStyleCnt="0">
        <dgm:presLayoutVars>
          <dgm:dir/>
          <dgm:resizeHandles val="exact"/>
        </dgm:presLayoutVars>
      </dgm:prSet>
      <dgm:spPr/>
    </dgm:pt>
    <dgm:pt modelId="{578E9F58-0265-441F-9A8B-AF6F24A7B669}" type="pres">
      <dgm:prSet presAssocID="{9F786CEC-6BDE-4291-89D7-6FB540010A09}" presName="node" presStyleLbl="node1" presStyleIdx="0" presStyleCnt="2">
        <dgm:presLayoutVars>
          <dgm:bulletEnabled val="1"/>
        </dgm:presLayoutVars>
      </dgm:prSet>
      <dgm:spPr>
        <a:prstGeom prst="roundRect">
          <a:avLst/>
        </a:prstGeom>
      </dgm:spPr>
      <dgm:t>
        <a:bodyPr/>
        <a:lstStyle/>
        <a:p>
          <a:endParaRPr lang="es-EC"/>
        </a:p>
      </dgm:t>
    </dgm:pt>
    <dgm:pt modelId="{39AB9891-7706-4EB9-B26A-91FC80B65FB5}" type="pres">
      <dgm:prSet presAssocID="{7E9390D8-B1A9-455E-9A4C-34C45BBAD096}" presName="sibTrans" presStyleCnt="0"/>
      <dgm:spPr/>
    </dgm:pt>
    <dgm:pt modelId="{DC393D1E-B850-4289-9FCB-87EA022AAE8A}" type="pres">
      <dgm:prSet presAssocID="{B20E3954-DBD5-4FB1-ABC5-2C6ACFBAF16A}" presName="node" presStyleLbl="node1" presStyleIdx="1" presStyleCnt="2">
        <dgm:presLayoutVars>
          <dgm:bulletEnabled val="1"/>
        </dgm:presLayoutVars>
      </dgm:prSet>
      <dgm:spPr>
        <a:prstGeom prst="roundRect">
          <a:avLst/>
        </a:prstGeom>
      </dgm:spPr>
      <dgm:t>
        <a:bodyPr/>
        <a:lstStyle/>
        <a:p>
          <a:endParaRPr lang="es-EC"/>
        </a:p>
      </dgm:t>
    </dgm:pt>
  </dgm:ptLst>
  <dgm:cxnLst>
    <dgm:cxn modelId="{AF9D81C7-80E1-4F3C-8368-E554E7B29861}" type="presOf" srcId="{9F786CEC-6BDE-4291-89D7-6FB540010A09}" destId="{578E9F58-0265-441F-9A8B-AF6F24A7B669}" srcOrd="0" destOrd="0" presId="urn:microsoft.com/office/officeart/2005/8/layout/default"/>
    <dgm:cxn modelId="{B073C925-2F66-4AA3-A278-EB2DCB9D51A2}" type="presOf" srcId="{B20E3954-DBD5-4FB1-ABC5-2C6ACFBAF16A}" destId="{DC393D1E-B850-4289-9FCB-87EA022AAE8A}" srcOrd="0" destOrd="0" presId="urn:microsoft.com/office/officeart/2005/8/layout/default"/>
    <dgm:cxn modelId="{6527EADA-C19C-41D2-A8AE-6F352D9FEA0B}" type="presOf" srcId="{E8351995-223D-435B-8A29-6D1B00EF35B1}" destId="{0C452E71-D16C-4360-BF31-7DF4C6A7AFCC}" srcOrd="0" destOrd="0" presId="urn:microsoft.com/office/officeart/2005/8/layout/default"/>
    <dgm:cxn modelId="{9F9755E1-6CA7-4A3A-8B07-E0BBB88E1E2F}" srcId="{E8351995-223D-435B-8A29-6D1B00EF35B1}" destId="{9F786CEC-6BDE-4291-89D7-6FB540010A09}" srcOrd="0" destOrd="0" parTransId="{3A5E16EB-38DE-4993-8A99-8BBF7420DECA}" sibTransId="{7E9390D8-B1A9-455E-9A4C-34C45BBAD096}"/>
    <dgm:cxn modelId="{30484AC3-BB34-408D-AA67-CB13E6388CE9}" srcId="{E8351995-223D-435B-8A29-6D1B00EF35B1}" destId="{B20E3954-DBD5-4FB1-ABC5-2C6ACFBAF16A}" srcOrd="1" destOrd="0" parTransId="{DACA95ED-B9B1-4515-BB41-119825971CA0}" sibTransId="{D34E8F27-D84C-4B4E-9782-74B2CC90B363}"/>
    <dgm:cxn modelId="{6C713C09-20CF-479F-ADF9-8F79448A9E61}" type="presParOf" srcId="{0C452E71-D16C-4360-BF31-7DF4C6A7AFCC}" destId="{578E9F58-0265-441F-9A8B-AF6F24A7B669}" srcOrd="0" destOrd="0" presId="urn:microsoft.com/office/officeart/2005/8/layout/default"/>
    <dgm:cxn modelId="{6C86E3C9-B539-406B-A1F7-FB4D92FF6EFA}" type="presParOf" srcId="{0C452E71-D16C-4360-BF31-7DF4C6A7AFCC}" destId="{39AB9891-7706-4EB9-B26A-91FC80B65FB5}" srcOrd="1" destOrd="0" presId="urn:microsoft.com/office/officeart/2005/8/layout/default"/>
    <dgm:cxn modelId="{0E01BE2B-A712-478E-9FBD-93F6F971F1C3}" type="presParOf" srcId="{0C452E71-D16C-4360-BF31-7DF4C6A7AFCC}" destId="{DC393D1E-B850-4289-9FCB-87EA022AAE8A}" srcOrd="2" destOrd="0" presId="urn:microsoft.com/office/officeart/2005/8/layout/defaul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C19DDA1-B987-4432-865E-84C9A506E7A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EC"/>
        </a:p>
      </dgm:t>
    </dgm:pt>
    <dgm:pt modelId="{326C2FC7-DB0B-403F-8114-2EE7672416B1}">
      <dgm:prSet phldrT="[Texto]" custT="1"/>
      <dgm:spPr>
        <a:solidFill>
          <a:srgbClr val="A8BE92"/>
        </a:solidFill>
        <a:ln>
          <a:solidFill>
            <a:schemeClr val="tx1"/>
          </a:solidFill>
        </a:ln>
      </dgm:spPr>
      <dgm:t>
        <a:bodyPr/>
        <a:lstStyle/>
        <a:p>
          <a:r>
            <a:rPr lang="es-EC" sz="2400" dirty="0" smtClean="0">
              <a:solidFill>
                <a:schemeClr val="tx1"/>
              </a:solidFill>
              <a:latin typeface="Times New Roman" panose="02020603050405020304" pitchFamily="18" charset="0"/>
              <a:cs typeface="Times New Roman" panose="02020603050405020304" pitchFamily="18" charset="0"/>
            </a:rPr>
            <a:t>Enfoque</a:t>
          </a:r>
          <a:endParaRPr lang="es-EC" sz="2400" dirty="0">
            <a:solidFill>
              <a:schemeClr val="tx1"/>
            </a:solidFill>
            <a:latin typeface="Times New Roman" panose="02020603050405020304" pitchFamily="18" charset="0"/>
            <a:cs typeface="Times New Roman" panose="02020603050405020304" pitchFamily="18" charset="0"/>
          </a:endParaRPr>
        </a:p>
      </dgm:t>
    </dgm:pt>
    <dgm:pt modelId="{581E8E27-7BF8-4C6D-877A-888D12E310D5}" type="parTrans" cxnId="{DE62893A-B22B-4AB3-AAB4-701CF8A4DBF3}">
      <dgm:prSet/>
      <dgm:spPr/>
      <dgm:t>
        <a:bodyPr/>
        <a:lstStyle/>
        <a:p>
          <a:endParaRPr lang="es-EC" sz="2400">
            <a:solidFill>
              <a:schemeClr val="tx1"/>
            </a:solidFill>
          </a:endParaRPr>
        </a:p>
      </dgm:t>
    </dgm:pt>
    <dgm:pt modelId="{5B955CB5-A899-4ECE-9751-B6C636A38CAB}" type="sibTrans" cxnId="{DE62893A-B22B-4AB3-AAB4-701CF8A4DBF3}">
      <dgm:prSet/>
      <dgm:spPr/>
      <dgm:t>
        <a:bodyPr/>
        <a:lstStyle/>
        <a:p>
          <a:endParaRPr lang="es-EC" sz="2400">
            <a:solidFill>
              <a:schemeClr val="tx1"/>
            </a:solidFill>
          </a:endParaRPr>
        </a:p>
      </dgm:t>
    </dgm:pt>
    <dgm:pt modelId="{0E19B908-1DD3-4657-9291-0E76FACC48C4}">
      <dgm:prSet phldrT="[Texto]" custT="1"/>
      <dgm:spPr>
        <a:solidFill>
          <a:srgbClr val="A8BE92"/>
        </a:solidFill>
        <a:ln>
          <a:solidFill>
            <a:schemeClr val="tx1"/>
          </a:solidFill>
        </a:ln>
      </dgm:spPr>
      <dgm:t>
        <a:bodyPr/>
        <a:lstStyle/>
        <a:p>
          <a:r>
            <a:rPr lang="es-EC" sz="2400" dirty="0" smtClean="0">
              <a:solidFill>
                <a:schemeClr val="tx1"/>
              </a:solidFill>
            </a:rPr>
            <a:t>Tipología de investigación</a:t>
          </a:r>
          <a:endParaRPr lang="es-EC" sz="2400" dirty="0">
            <a:solidFill>
              <a:schemeClr val="tx1"/>
            </a:solidFill>
          </a:endParaRPr>
        </a:p>
      </dgm:t>
    </dgm:pt>
    <dgm:pt modelId="{2059F599-AF6F-4D5C-A968-4FAF929C21F4}" type="parTrans" cxnId="{1D01EB0B-1ABD-4FB1-8343-2C2D18E3FDC0}">
      <dgm:prSet/>
      <dgm:spPr/>
      <dgm:t>
        <a:bodyPr/>
        <a:lstStyle/>
        <a:p>
          <a:endParaRPr lang="es-EC" sz="2400">
            <a:solidFill>
              <a:schemeClr val="tx1"/>
            </a:solidFill>
          </a:endParaRPr>
        </a:p>
      </dgm:t>
    </dgm:pt>
    <dgm:pt modelId="{F9F36036-E3B7-40D6-9BFF-F5133A6F73E8}" type="sibTrans" cxnId="{1D01EB0B-1ABD-4FB1-8343-2C2D18E3FDC0}">
      <dgm:prSet/>
      <dgm:spPr/>
      <dgm:t>
        <a:bodyPr/>
        <a:lstStyle/>
        <a:p>
          <a:endParaRPr lang="es-EC" sz="2400">
            <a:solidFill>
              <a:schemeClr val="tx1"/>
            </a:solidFill>
          </a:endParaRPr>
        </a:p>
      </dgm:t>
    </dgm:pt>
    <dgm:pt modelId="{067F586F-C19E-4A94-A754-05295B850157}" type="pres">
      <dgm:prSet presAssocID="{0C19DDA1-B987-4432-865E-84C9A506E7A8}" presName="diagram" presStyleCnt="0">
        <dgm:presLayoutVars>
          <dgm:dir/>
          <dgm:resizeHandles val="exact"/>
        </dgm:presLayoutVars>
      </dgm:prSet>
      <dgm:spPr/>
      <dgm:t>
        <a:bodyPr/>
        <a:lstStyle/>
        <a:p>
          <a:endParaRPr lang="es-EC"/>
        </a:p>
      </dgm:t>
    </dgm:pt>
    <dgm:pt modelId="{E1FBEC75-DA78-4D8E-86F4-567112175128}" type="pres">
      <dgm:prSet presAssocID="{326C2FC7-DB0B-403F-8114-2EE7672416B1}" presName="node" presStyleLbl="node1" presStyleIdx="0" presStyleCnt="2" custLinFactX="-79840" custLinFactNeighborX="-100000" custLinFactNeighborY="55">
        <dgm:presLayoutVars>
          <dgm:bulletEnabled val="1"/>
        </dgm:presLayoutVars>
      </dgm:prSet>
      <dgm:spPr>
        <a:prstGeom prst="roundRect">
          <a:avLst/>
        </a:prstGeom>
      </dgm:spPr>
      <dgm:t>
        <a:bodyPr/>
        <a:lstStyle/>
        <a:p>
          <a:endParaRPr lang="es-EC"/>
        </a:p>
      </dgm:t>
    </dgm:pt>
    <dgm:pt modelId="{6E5DFE05-3C3B-47CB-BEB5-21D92926565C}" type="pres">
      <dgm:prSet presAssocID="{5B955CB5-A899-4ECE-9751-B6C636A38CAB}" presName="sibTrans" presStyleCnt="0"/>
      <dgm:spPr/>
    </dgm:pt>
    <dgm:pt modelId="{6BC5C584-F2F6-4EDB-B25E-96A2EA1448FA}" type="pres">
      <dgm:prSet presAssocID="{0E19B908-1DD3-4657-9291-0E76FACC48C4}" presName="node" presStyleLbl="node1" presStyleIdx="1" presStyleCnt="2" custScaleX="236061" custLinFactNeighborX="-5596" custLinFactNeighborY="-1685">
        <dgm:presLayoutVars>
          <dgm:bulletEnabled val="1"/>
        </dgm:presLayoutVars>
      </dgm:prSet>
      <dgm:spPr>
        <a:prstGeom prst="roundRect">
          <a:avLst/>
        </a:prstGeom>
      </dgm:spPr>
      <dgm:t>
        <a:bodyPr/>
        <a:lstStyle/>
        <a:p>
          <a:endParaRPr lang="es-EC"/>
        </a:p>
      </dgm:t>
    </dgm:pt>
  </dgm:ptLst>
  <dgm:cxnLst>
    <dgm:cxn modelId="{826D1CE3-383F-4452-9482-F40778D21BB6}" type="presOf" srcId="{0C19DDA1-B987-4432-865E-84C9A506E7A8}" destId="{067F586F-C19E-4A94-A754-05295B850157}" srcOrd="0" destOrd="0" presId="urn:microsoft.com/office/officeart/2005/8/layout/default"/>
    <dgm:cxn modelId="{1D01EB0B-1ABD-4FB1-8343-2C2D18E3FDC0}" srcId="{0C19DDA1-B987-4432-865E-84C9A506E7A8}" destId="{0E19B908-1DD3-4657-9291-0E76FACC48C4}" srcOrd="1" destOrd="0" parTransId="{2059F599-AF6F-4D5C-A968-4FAF929C21F4}" sibTransId="{F9F36036-E3B7-40D6-9BFF-F5133A6F73E8}"/>
    <dgm:cxn modelId="{DE62893A-B22B-4AB3-AAB4-701CF8A4DBF3}" srcId="{0C19DDA1-B987-4432-865E-84C9A506E7A8}" destId="{326C2FC7-DB0B-403F-8114-2EE7672416B1}" srcOrd="0" destOrd="0" parTransId="{581E8E27-7BF8-4C6D-877A-888D12E310D5}" sibTransId="{5B955CB5-A899-4ECE-9751-B6C636A38CAB}"/>
    <dgm:cxn modelId="{B6FEC303-E866-490F-9787-4BA889F54AE2}" type="presOf" srcId="{0E19B908-1DD3-4657-9291-0E76FACC48C4}" destId="{6BC5C584-F2F6-4EDB-B25E-96A2EA1448FA}" srcOrd="0" destOrd="0" presId="urn:microsoft.com/office/officeart/2005/8/layout/default"/>
    <dgm:cxn modelId="{991E5601-97F4-4A15-8847-FC7E780CC9FE}" type="presOf" srcId="{326C2FC7-DB0B-403F-8114-2EE7672416B1}" destId="{E1FBEC75-DA78-4D8E-86F4-567112175128}" srcOrd="0" destOrd="0" presId="urn:microsoft.com/office/officeart/2005/8/layout/default"/>
    <dgm:cxn modelId="{E33E2F7C-4F39-4F79-96F1-E64163CA17A0}" type="presParOf" srcId="{067F586F-C19E-4A94-A754-05295B850157}" destId="{E1FBEC75-DA78-4D8E-86F4-567112175128}" srcOrd="0" destOrd="0" presId="urn:microsoft.com/office/officeart/2005/8/layout/default"/>
    <dgm:cxn modelId="{35961330-A6C8-4C92-AE04-28589F4F7962}" type="presParOf" srcId="{067F586F-C19E-4A94-A754-05295B850157}" destId="{6E5DFE05-3C3B-47CB-BEB5-21D92926565C}" srcOrd="1" destOrd="0" presId="urn:microsoft.com/office/officeart/2005/8/layout/default"/>
    <dgm:cxn modelId="{4383D563-98E8-4BCD-B736-E3B214330790}" type="presParOf" srcId="{067F586F-C19E-4A94-A754-05295B850157}" destId="{6BC5C584-F2F6-4EDB-B25E-96A2EA1448FA}" srcOrd="2" destOrd="0" presId="urn:microsoft.com/office/officeart/2005/8/layout/defaul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02E399D-0077-4B13-9A7E-7DDFDD21A5A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EC"/>
        </a:p>
      </dgm:t>
    </dgm:pt>
    <dgm:pt modelId="{CA5757C2-1EED-47EA-9C63-3B71FD9591A8}">
      <dgm:prSet phldrT="[Texto]" custT="1"/>
      <dgm:spPr>
        <a:solidFill>
          <a:srgbClr val="A8BE92"/>
        </a:solidFill>
        <a:ln>
          <a:solidFill>
            <a:schemeClr val="tx1"/>
          </a:solidFill>
        </a:ln>
      </dgm:spPr>
      <dgm:t>
        <a:bodyPr/>
        <a:lstStyle/>
        <a:p>
          <a:r>
            <a:rPr lang="es-EC" sz="2000" b="0" dirty="0" smtClean="0">
              <a:solidFill>
                <a:schemeClr val="tx1"/>
              </a:solidFill>
              <a:latin typeface="Times New Roman" panose="02020603050405020304" pitchFamily="18" charset="0"/>
              <a:cs typeface="Times New Roman" panose="02020603050405020304" pitchFamily="18" charset="0"/>
            </a:rPr>
            <a:t>Mixto</a:t>
          </a:r>
          <a:endParaRPr lang="es-EC" sz="2000" b="0" dirty="0">
            <a:solidFill>
              <a:schemeClr val="tx1"/>
            </a:solidFill>
            <a:latin typeface="Times New Roman" panose="02020603050405020304" pitchFamily="18" charset="0"/>
            <a:cs typeface="Times New Roman" panose="02020603050405020304" pitchFamily="18" charset="0"/>
          </a:endParaRPr>
        </a:p>
      </dgm:t>
    </dgm:pt>
    <dgm:pt modelId="{A869F87A-7A6E-450A-BFBF-301C68311B04}" type="parTrans" cxnId="{4C9BAF19-D0D4-41F3-8F2F-3F23E42EA475}">
      <dgm:prSet/>
      <dgm:spPr/>
      <dgm:t>
        <a:bodyPr/>
        <a:lstStyle/>
        <a:p>
          <a:endParaRPr lang="es-EC" sz="1400"/>
        </a:p>
      </dgm:t>
    </dgm:pt>
    <dgm:pt modelId="{1FE644B0-DDCE-4802-A35F-91EB31C49F09}" type="sibTrans" cxnId="{4C9BAF19-D0D4-41F3-8F2F-3F23E42EA475}">
      <dgm:prSet/>
      <dgm:spPr/>
      <dgm:t>
        <a:bodyPr/>
        <a:lstStyle/>
        <a:p>
          <a:endParaRPr lang="es-EC" sz="1400"/>
        </a:p>
      </dgm:t>
    </dgm:pt>
    <dgm:pt modelId="{6BEB0984-183D-4000-B57B-3EB3492B1714}" type="pres">
      <dgm:prSet presAssocID="{502E399D-0077-4B13-9A7E-7DDFDD21A5A4}" presName="diagram" presStyleCnt="0">
        <dgm:presLayoutVars>
          <dgm:dir/>
          <dgm:resizeHandles val="exact"/>
        </dgm:presLayoutVars>
      </dgm:prSet>
      <dgm:spPr/>
      <dgm:t>
        <a:bodyPr/>
        <a:lstStyle/>
        <a:p>
          <a:endParaRPr lang="es-EC"/>
        </a:p>
      </dgm:t>
    </dgm:pt>
    <dgm:pt modelId="{8987B614-380A-4EAA-B7FE-8DAE797ECD18}" type="pres">
      <dgm:prSet presAssocID="{CA5757C2-1EED-47EA-9C63-3B71FD9591A8}" presName="node" presStyleLbl="node1" presStyleIdx="0" presStyleCnt="1" custScaleX="106238" custLinFactNeighborX="-9083" custLinFactNeighborY="-65">
        <dgm:presLayoutVars>
          <dgm:bulletEnabled val="1"/>
        </dgm:presLayoutVars>
      </dgm:prSet>
      <dgm:spPr>
        <a:prstGeom prst="roundRect">
          <a:avLst/>
        </a:prstGeom>
      </dgm:spPr>
      <dgm:t>
        <a:bodyPr/>
        <a:lstStyle/>
        <a:p>
          <a:endParaRPr lang="es-EC"/>
        </a:p>
      </dgm:t>
    </dgm:pt>
  </dgm:ptLst>
  <dgm:cxnLst>
    <dgm:cxn modelId="{BC39F11D-B7BD-48F2-B931-45A5BC5A901A}" type="presOf" srcId="{CA5757C2-1EED-47EA-9C63-3B71FD9591A8}" destId="{8987B614-380A-4EAA-B7FE-8DAE797ECD18}" srcOrd="0" destOrd="0" presId="urn:microsoft.com/office/officeart/2005/8/layout/default"/>
    <dgm:cxn modelId="{7388D248-91D0-4406-A0B0-2C11C8265B82}" type="presOf" srcId="{502E399D-0077-4B13-9A7E-7DDFDD21A5A4}" destId="{6BEB0984-183D-4000-B57B-3EB3492B1714}" srcOrd="0" destOrd="0" presId="urn:microsoft.com/office/officeart/2005/8/layout/default"/>
    <dgm:cxn modelId="{4C9BAF19-D0D4-41F3-8F2F-3F23E42EA475}" srcId="{502E399D-0077-4B13-9A7E-7DDFDD21A5A4}" destId="{CA5757C2-1EED-47EA-9C63-3B71FD9591A8}" srcOrd="0" destOrd="0" parTransId="{A869F87A-7A6E-450A-BFBF-301C68311B04}" sibTransId="{1FE644B0-DDCE-4802-A35F-91EB31C49F09}"/>
    <dgm:cxn modelId="{E60DDA74-62CE-4AAD-A912-4A5D807B107F}" type="presParOf" srcId="{6BEB0984-183D-4000-B57B-3EB3492B1714}" destId="{8987B614-380A-4EAA-B7FE-8DAE797ECD18}" srcOrd="0" destOrd="0" presId="urn:microsoft.com/office/officeart/2005/8/layout/default"/>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5E2DF32-7C90-49B5-8658-465A8C7A30CC}"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s-EC"/>
        </a:p>
      </dgm:t>
    </dgm:pt>
    <dgm:pt modelId="{DA0569F0-0BB7-4D68-BC1E-C5CDDA5A7A07}">
      <dgm:prSet phldrT="[Texto]" custT="1"/>
      <dgm:spPr>
        <a:solidFill>
          <a:srgbClr val="A8BE92"/>
        </a:solidFill>
        <a:ln>
          <a:solidFill>
            <a:schemeClr val="tx1"/>
          </a:solidFill>
        </a:ln>
      </dgm:spPr>
      <dgm:t>
        <a:bodyPr/>
        <a:lstStyle/>
        <a:p>
          <a:pPr algn="l"/>
          <a:r>
            <a:rPr lang="es-EC" sz="1800" b="0" dirty="0" smtClean="0">
              <a:solidFill>
                <a:sysClr val="windowText" lastClr="000000"/>
              </a:solidFill>
              <a:latin typeface="Times New Roman" panose="02020603050405020304" pitchFamily="18" charset="0"/>
              <a:ea typeface="+mn-ea"/>
              <a:cs typeface="Times New Roman" panose="02020603050405020304" pitchFamily="18" charset="0"/>
            </a:rPr>
            <a:t>Por su finalidad:</a:t>
          </a:r>
        </a:p>
        <a:p>
          <a:pPr algn="ctr"/>
          <a:r>
            <a:rPr lang="es-EC" sz="1800" dirty="0" smtClean="0">
              <a:solidFill>
                <a:sysClr val="windowText" lastClr="000000"/>
              </a:solidFill>
              <a:latin typeface="Times New Roman" panose="02020603050405020304" pitchFamily="18" charset="0"/>
              <a:ea typeface="+mn-ea"/>
              <a:cs typeface="Times New Roman" panose="02020603050405020304" pitchFamily="18" charset="0"/>
            </a:rPr>
            <a:t>Aplicada</a:t>
          </a:r>
          <a:endParaRPr lang="es-EC" sz="1800" dirty="0">
            <a:latin typeface="Times New Roman" panose="02020603050405020304" pitchFamily="18" charset="0"/>
            <a:cs typeface="Times New Roman" panose="02020603050405020304" pitchFamily="18" charset="0"/>
          </a:endParaRPr>
        </a:p>
      </dgm:t>
    </dgm:pt>
    <dgm:pt modelId="{88E50057-87F6-4EFB-9854-403984952803}" type="parTrans" cxnId="{AE272C9D-3D60-4864-84D0-AECE8740F4E4}">
      <dgm:prSet/>
      <dgm:spPr/>
      <dgm:t>
        <a:bodyPr/>
        <a:lstStyle/>
        <a:p>
          <a:endParaRPr lang="es-EC" sz="2800">
            <a:latin typeface="Times New Roman" panose="02020603050405020304" pitchFamily="18" charset="0"/>
            <a:cs typeface="Times New Roman" panose="02020603050405020304" pitchFamily="18" charset="0"/>
          </a:endParaRPr>
        </a:p>
      </dgm:t>
    </dgm:pt>
    <dgm:pt modelId="{34020013-958E-42FE-B045-92DD81B10AD2}" type="sibTrans" cxnId="{AE272C9D-3D60-4864-84D0-AECE8740F4E4}">
      <dgm:prSet custT="1"/>
      <dgm:spPr>
        <a:solidFill>
          <a:srgbClr val="AAAAAA"/>
        </a:solidFill>
        <a:ln>
          <a:noFill/>
        </a:ln>
      </dgm:spPr>
      <dgm:t>
        <a:bodyPr/>
        <a:lstStyle/>
        <a:p>
          <a:endParaRPr lang="es-EC" sz="3600">
            <a:latin typeface="Times New Roman" panose="02020603050405020304" pitchFamily="18" charset="0"/>
            <a:cs typeface="Times New Roman" panose="02020603050405020304" pitchFamily="18" charset="0"/>
          </a:endParaRPr>
        </a:p>
      </dgm:t>
    </dgm:pt>
    <dgm:pt modelId="{5FEE9E0B-3CE4-474C-BD4D-AE8C6C7000BE}">
      <dgm:prSet phldrT="[Texto]" custT="1"/>
      <dgm:spPr>
        <a:solidFill>
          <a:srgbClr val="A8BE92"/>
        </a:solidFill>
        <a:ln>
          <a:solidFill>
            <a:schemeClr val="tx1"/>
          </a:solidFill>
        </a:ln>
      </dgm:spPr>
      <dgm:t>
        <a:bodyPr/>
        <a:lstStyle/>
        <a:p>
          <a:pPr algn="l"/>
          <a:r>
            <a:rPr lang="es-EC" sz="1800" b="0" dirty="0" smtClean="0">
              <a:solidFill>
                <a:sysClr val="windowText" lastClr="000000"/>
              </a:solidFill>
              <a:latin typeface="Times New Roman" panose="02020603050405020304" pitchFamily="18" charset="0"/>
              <a:ea typeface="+mn-ea"/>
              <a:cs typeface="Times New Roman" panose="02020603050405020304" pitchFamily="18" charset="0"/>
            </a:rPr>
            <a:t>Por las fuentes de información: </a:t>
          </a:r>
          <a:endParaRPr lang="es-EC" sz="1800" b="0" dirty="0" smtClean="0">
            <a:solidFill>
              <a:sysClr val="windowText" lastClr="000000"/>
            </a:solidFill>
            <a:latin typeface="Times New Roman" panose="02020603050405020304" pitchFamily="18" charset="0"/>
            <a:ea typeface="+mn-ea"/>
            <a:cs typeface="Times New Roman" panose="02020603050405020304" pitchFamily="18" charset="0"/>
          </a:endParaRPr>
        </a:p>
        <a:p>
          <a:pPr algn="ctr"/>
          <a:r>
            <a:rPr lang="es-EC" sz="1800" b="0" dirty="0" smtClean="0">
              <a:solidFill>
                <a:sysClr val="windowText" lastClr="000000"/>
              </a:solidFill>
              <a:latin typeface="Times New Roman" panose="02020603050405020304" pitchFamily="18" charset="0"/>
              <a:ea typeface="+mn-ea"/>
              <a:cs typeface="Times New Roman" panose="02020603050405020304" pitchFamily="18" charset="0"/>
            </a:rPr>
            <a:t>Mixta</a:t>
          </a:r>
          <a:endParaRPr lang="es-EC" sz="1800" b="0" dirty="0" smtClean="0">
            <a:solidFill>
              <a:sysClr val="windowText" lastClr="000000"/>
            </a:solidFill>
            <a:latin typeface="Times New Roman" panose="02020603050405020304" pitchFamily="18" charset="0"/>
            <a:ea typeface="+mn-ea"/>
            <a:cs typeface="Times New Roman" panose="02020603050405020304" pitchFamily="18" charset="0"/>
          </a:endParaRPr>
        </a:p>
      </dgm:t>
    </dgm:pt>
    <dgm:pt modelId="{FAFFEBA2-EDEA-4771-B946-C1EF22BF1534}" type="parTrans" cxnId="{5E67CAE1-5C2D-4925-9FA9-8EFF24E33958}">
      <dgm:prSet/>
      <dgm:spPr/>
      <dgm:t>
        <a:bodyPr/>
        <a:lstStyle/>
        <a:p>
          <a:endParaRPr lang="es-EC" sz="2800">
            <a:latin typeface="Times New Roman" panose="02020603050405020304" pitchFamily="18" charset="0"/>
            <a:cs typeface="Times New Roman" panose="02020603050405020304" pitchFamily="18" charset="0"/>
          </a:endParaRPr>
        </a:p>
      </dgm:t>
    </dgm:pt>
    <dgm:pt modelId="{75BB6455-90B1-409C-9BA6-D5585C02C589}" type="sibTrans" cxnId="{5E67CAE1-5C2D-4925-9FA9-8EFF24E33958}">
      <dgm:prSet custT="1"/>
      <dgm:spPr>
        <a:solidFill>
          <a:srgbClr val="AAAAAA"/>
        </a:solidFill>
        <a:ln>
          <a:noFill/>
        </a:ln>
      </dgm:spPr>
      <dgm:t>
        <a:bodyPr/>
        <a:lstStyle/>
        <a:p>
          <a:endParaRPr lang="es-EC" sz="3600">
            <a:latin typeface="Times New Roman" panose="02020603050405020304" pitchFamily="18" charset="0"/>
            <a:cs typeface="Times New Roman" panose="02020603050405020304" pitchFamily="18" charset="0"/>
          </a:endParaRPr>
        </a:p>
      </dgm:t>
    </dgm:pt>
    <dgm:pt modelId="{2EEBA88D-E907-4FB1-A466-B6C0650B951C}">
      <dgm:prSet phldrT="[Texto]" custT="1"/>
      <dgm:spPr>
        <a:solidFill>
          <a:srgbClr val="A8BE92"/>
        </a:solidFill>
        <a:ln>
          <a:solidFill>
            <a:schemeClr val="tx1"/>
          </a:solidFill>
        </a:ln>
      </dgm:spPr>
      <dgm:t>
        <a:bodyPr/>
        <a:lstStyle/>
        <a:p>
          <a:pPr algn="l"/>
          <a:r>
            <a:rPr lang="es-EC" sz="1800" b="0" dirty="0" smtClean="0">
              <a:solidFill>
                <a:sysClr val="windowText" lastClr="000000"/>
              </a:solidFill>
              <a:latin typeface="Times New Roman" panose="02020603050405020304" pitchFamily="18" charset="0"/>
              <a:ea typeface="+mn-ea"/>
              <a:cs typeface="Times New Roman" panose="02020603050405020304" pitchFamily="18" charset="0"/>
            </a:rPr>
            <a:t>Por las unidades de análisis:</a:t>
          </a:r>
        </a:p>
        <a:p>
          <a:pPr algn="ctr"/>
          <a:r>
            <a:rPr lang="es-EC" sz="1800" dirty="0" smtClean="0">
              <a:solidFill>
                <a:sysClr val="windowText" lastClr="000000"/>
              </a:solidFill>
              <a:latin typeface="Times New Roman" panose="02020603050405020304" pitchFamily="18" charset="0"/>
              <a:ea typeface="+mn-ea"/>
              <a:cs typeface="Times New Roman" panose="02020603050405020304" pitchFamily="18" charset="0"/>
            </a:rPr>
            <a:t>In situ</a:t>
          </a:r>
          <a:endParaRPr lang="es-EC" sz="1800" dirty="0">
            <a:latin typeface="Times New Roman" panose="02020603050405020304" pitchFamily="18" charset="0"/>
            <a:cs typeface="Times New Roman" panose="02020603050405020304" pitchFamily="18" charset="0"/>
          </a:endParaRPr>
        </a:p>
      </dgm:t>
    </dgm:pt>
    <dgm:pt modelId="{9F065C93-2234-4A08-83D3-9DEB61517320}" type="parTrans" cxnId="{F356F21F-DE50-444D-AC00-11588CE87B84}">
      <dgm:prSet/>
      <dgm:spPr/>
      <dgm:t>
        <a:bodyPr/>
        <a:lstStyle/>
        <a:p>
          <a:endParaRPr lang="es-EC" sz="2800">
            <a:latin typeface="Times New Roman" panose="02020603050405020304" pitchFamily="18" charset="0"/>
            <a:cs typeface="Times New Roman" panose="02020603050405020304" pitchFamily="18" charset="0"/>
          </a:endParaRPr>
        </a:p>
      </dgm:t>
    </dgm:pt>
    <dgm:pt modelId="{379D5CAD-84D1-4F8B-8D48-F82C620E77C5}" type="sibTrans" cxnId="{F356F21F-DE50-444D-AC00-11588CE87B84}">
      <dgm:prSet custT="1"/>
      <dgm:spPr>
        <a:solidFill>
          <a:srgbClr val="AAAAAA"/>
        </a:solidFill>
        <a:ln>
          <a:noFill/>
        </a:ln>
      </dgm:spPr>
      <dgm:t>
        <a:bodyPr/>
        <a:lstStyle/>
        <a:p>
          <a:endParaRPr lang="es-EC" sz="3600">
            <a:latin typeface="Times New Roman" panose="02020603050405020304" pitchFamily="18" charset="0"/>
            <a:cs typeface="Times New Roman" panose="02020603050405020304" pitchFamily="18" charset="0"/>
          </a:endParaRPr>
        </a:p>
      </dgm:t>
    </dgm:pt>
    <dgm:pt modelId="{14E2B02F-5C54-46D4-B12B-F2EDD52895CA}">
      <dgm:prSet phldrT="[Texto]" custT="1"/>
      <dgm:spPr>
        <a:solidFill>
          <a:srgbClr val="A8BE92"/>
        </a:solidFill>
        <a:ln>
          <a:solidFill>
            <a:schemeClr val="tx1"/>
          </a:solidFill>
        </a:ln>
      </dgm:spPr>
      <dgm:t>
        <a:bodyPr/>
        <a:lstStyle/>
        <a:p>
          <a:pPr algn="l"/>
          <a:r>
            <a:rPr lang="es-EC" sz="1800" b="0" dirty="0" smtClean="0">
              <a:solidFill>
                <a:sysClr val="windowText" lastClr="000000"/>
              </a:solidFill>
              <a:latin typeface="Times New Roman" panose="02020603050405020304" pitchFamily="18" charset="0"/>
              <a:ea typeface="+mn-ea"/>
              <a:cs typeface="Times New Roman" panose="02020603050405020304" pitchFamily="18" charset="0"/>
            </a:rPr>
            <a:t>Por el control de las variables:</a:t>
          </a:r>
        </a:p>
        <a:p>
          <a:pPr algn="ctr"/>
          <a:r>
            <a:rPr lang="es-EC" sz="1800" dirty="0" smtClean="0">
              <a:solidFill>
                <a:sysClr val="windowText" lastClr="000000"/>
              </a:solidFill>
              <a:latin typeface="Times New Roman" panose="02020603050405020304" pitchFamily="18" charset="0"/>
              <a:ea typeface="+mn-ea"/>
              <a:cs typeface="Times New Roman" panose="02020603050405020304" pitchFamily="18" charset="0"/>
            </a:rPr>
            <a:t>No experimental</a:t>
          </a:r>
          <a:endParaRPr lang="es-EC" sz="1800" dirty="0">
            <a:latin typeface="Times New Roman" panose="02020603050405020304" pitchFamily="18" charset="0"/>
            <a:cs typeface="Times New Roman" panose="02020603050405020304" pitchFamily="18" charset="0"/>
          </a:endParaRPr>
        </a:p>
      </dgm:t>
    </dgm:pt>
    <dgm:pt modelId="{7FB1AD3F-5C6B-4747-956F-CA7A04039D11}" type="parTrans" cxnId="{0E9E4401-AB5A-47A3-A54B-AA648C288D9D}">
      <dgm:prSet/>
      <dgm:spPr/>
      <dgm:t>
        <a:bodyPr/>
        <a:lstStyle/>
        <a:p>
          <a:endParaRPr lang="es-EC" sz="2800">
            <a:latin typeface="Times New Roman" panose="02020603050405020304" pitchFamily="18" charset="0"/>
            <a:cs typeface="Times New Roman" panose="02020603050405020304" pitchFamily="18" charset="0"/>
          </a:endParaRPr>
        </a:p>
      </dgm:t>
    </dgm:pt>
    <dgm:pt modelId="{1F025CF2-A541-479B-8DE5-72982CC3E11E}" type="sibTrans" cxnId="{0E9E4401-AB5A-47A3-A54B-AA648C288D9D}">
      <dgm:prSet custT="1"/>
      <dgm:spPr>
        <a:solidFill>
          <a:srgbClr val="AAAAAA"/>
        </a:solidFill>
        <a:ln>
          <a:noFill/>
        </a:ln>
      </dgm:spPr>
      <dgm:t>
        <a:bodyPr/>
        <a:lstStyle/>
        <a:p>
          <a:endParaRPr lang="es-EC" sz="3600">
            <a:latin typeface="Times New Roman" panose="02020603050405020304" pitchFamily="18" charset="0"/>
            <a:cs typeface="Times New Roman" panose="02020603050405020304" pitchFamily="18" charset="0"/>
          </a:endParaRPr>
        </a:p>
      </dgm:t>
    </dgm:pt>
    <dgm:pt modelId="{E77383BC-295F-4AB9-B37C-8D6205016618}">
      <dgm:prSet phldrT="[Texto]" custT="1"/>
      <dgm:spPr>
        <a:solidFill>
          <a:srgbClr val="A8BE92"/>
        </a:solidFill>
        <a:ln>
          <a:solidFill>
            <a:schemeClr val="tx1"/>
          </a:solidFill>
        </a:ln>
      </dgm:spPr>
      <dgm:t>
        <a:bodyPr/>
        <a:lstStyle/>
        <a:p>
          <a:pPr algn="l"/>
          <a:r>
            <a:rPr lang="es-EC" sz="1800" b="0" dirty="0" smtClean="0">
              <a:solidFill>
                <a:sysClr val="windowText" lastClr="000000"/>
              </a:solidFill>
              <a:latin typeface="Times New Roman" panose="02020603050405020304" pitchFamily="18" charset="0"/>
              <a:ea typeface="+mn-ea"/>
              <a:cs typeface="Times New Roman" panose="02020603050405020304" pitchFamily="18" charset="0"/>
            </a:rPr>
            <a:t>Por el alcance:</a:t>
          </a:r>
        </a:p>
        <a:p>
          <a:pPr algn="ctr"/>
          <a:r>
            <a:rPr lang="es-EC" sz="1800" dirty="0" smtClean="0">
              <a:solidFill>
                <a:sysClr val="windowText" lastClr="000000"/>
              </a:solidFill>
              <a:latin typeface="Times New Roman" panose="02020603050405020304" pitchFamily="18" charset="0"/>
              <a:ea typeface="+mn-ea"/>
              <a:cs typeface="Times New Roman" panose="02020603050405020304" pitchFamily="18" charset="0"/>
            </a:rPr>
            <a:t>Correlacional</a:t>
          </a:r>
          <a:endParaRPr lang="es-EC" sz="1800" dirty="0">
            <a:latin typeface="Times New Roman" panose="02020603050405020304" pitchFamily="18" charset="0"/>
            <a:cs typeface="Times New Roman" panose="02020603050405020304" pitchFamily="18" charset="0"/>
          </a:endParaRPr>
        </a:p>
      </dgm:t>
    </dgm:pt>
    <dgm:pt modelId="{79B4D7D8-6863-4E2D-A748-CD3F2F819C2D}" type="parTrans" cxnId="{F5CBAD04-723F-4D56-9BFC-C56901B3B50C}">
      <dgm:prSet/>
      <dgm:spPr/>
      <dgm:t>
        <a:bodyPr/>
        <a:lstStyle/>
        <a:p>
          <a:endParaRPr lang="es-EC" sz="2800">
            <a:latin typeface="Times New Roman" panose="02020603050405020304" pitchFamily="18" charset="0"/>
            <a:cs typeface="Times New Roman" panose="02020603050405020304" pitchFamily="18" charset="0"/>
          </a:endParaRPr>
        </a:p>
      </dgm:t>
    </dgm:pt>
    <dgm:pt modelId="{46C8829D-790F-43AF-9C1C-9FB3F1810060}" type="sibTrans" cxnId="{F5CBAD04-723F-4D56-9BFC-C56901B3B50C}">
      <dgm:prSet/>
      <dgm:spPr/>
      <dgm:t>
        <a:bodyPr/>
        <a:lstStyle/>
        <a:p>
          <a:endParaRPr lang="es-EC" sz="2800">
            <a:latin typeface="Times New Roman" panose="02020603050405020304" pitchFamily="18" charset="0"/>
            <a:cs typeface="Times New Roman" panose="02020603050405020304" pitchFamily="18" charset="0"/>
          </a:endParaRPr>
        </a:p>
      </dgm:t>
    </dgm:pt>
    <dgm:pt modelId="{8F50C4A0-CAA4-4EF8-B966-21B3DEB4B2D7}" type="pres">
      <dgm:prSet presAssocID="{15E2DF32-7C90-49B5-8658-465A8C7A30CC}" presName="outerComposite" presStyleCnt="0">
        <dgm:presLayoutVars>
          <dgm:chMax val="5"/>
          <dgm:dir/>
          <dgm:resizeHandles val="exact"/>
        </dgm:presLayoutVars>
      </dgm:prSet>
      <dgm:spPr/>
      <dgm:t>
        <a:bodyPr/>
        <a:lstStyle/>
        <a:p>
          <a:endParaRPr lang="es-EC"/>
        </a:p>
      </dgm:t>
    </dgm:pt>
    <dgm:pt modelId="{1949F186-F7DF-4AB3-88F6-0C81B46D66F6}" type="pres">
      <dgm:prSet presAssocID="{15E2DF32-7C90-49B5-8658-465A8C7A30CC}" presName="dummyMaxCanvas" presStyleCnt="0">
        <dgm:presLayoutVars/>
      </dgm:prSet>
      <dgm:spPr/>
    </dgm:pt>
    <dgm:pt modelId="{2BB6F539-4378-40BE-AC6E-09056B14D4B1}" type="pres">
      <dgm:prSet presAssocID="{15E2DF32-7C90-49B5-8658-465A8C7A30CC}" presName="FiveNodes_1" presStyleLbl="node1" presStyleIdx="0" presStyleCnt="5">
        <dgm:presLayoutVars>
          <dgm:bulletEnabled val="1"/>
        </dgm:presLayoutVars>
      </dgm:prSet>
      <dgm:spPr/>
      <dgm:t>
        <a:bodyPr/>
        <a:lstStyle/>
        <a:p>
          <a:endParaRPr lang="es-EC"/>
        </a:p>
      </dgm:t>
    </dgm:pt>
    <dgm:pt modelId="{7FB720CC-5910-44A8-9150-7C9911ADCFCF}" type="pres">
      <dgm:prSet presAssocID="{15E2DF32-7C90-49B5-8658-465A8C7A30CC}" presName="FiveNodes_2" presStyleLbl="node1" presStyleIdx="1" presStyleCnt="5" custScaleY="112733" custLinFactNeighborY="1475">
        <dgm:presLayoutVars>
          <dgm:bulletEnabled val="1"/>
        </dgm:presLayoutVars>
      </dgm:prSet>
      <dgm:spPr/>
      <dgm:t>
        <a:bodyPr/>
        <a:lstStyle/>
        <a:p>
          <a:endParaRPr lang="es-EC"/>
        </a:p>
      </dgm:t>
    </dgm:pt>
    <dgm:pt modelId="{3A870B09-D909-4FD1-9CB9-5EAE682631F3}" type="pres">
      <dgm:prSet presAssocID="{15E2DF32-7C90-49B5-8658-465A8C7A30CC}" presName="FiveNodes_3" presStyleLbl="node1" presStyleIdx="2" presStyleCnt="5" custScaleY="97389" custLinFactNeighborY="4425">
        <dgm:presLayoutVars>
          <dgm:bulletEnabled val="1"/>
        </dgm:presLayoutVars>
      </dgm:prSet>
      <dgm:spPr/>
      <dgm:t>
        <a:bodyPr/>
        <a:lstStyle/>
        <a:p>
          <a:endParaRPr lang="es-EC"/>
        </a:p>
      </dgm:t>
    </dgm:pt>
    <dgm:pt modelId="{83268161-CC4B-4516-992B-75435A739796}" type="pres">
      <dgm:prSet presAssocID="{15E2DF32-7C90-49B5-8658-465A8C7A30CC}" presName="FiveNodes_4" presStyleLbl="node1" presStyleIdx="3" presStyleCnt="5" custLinFactNeighborY="1475">
        <dgm:presLayoutVars>
          <dgm:bulletEnabled val="1"/>
        </dgm:presLayoutVars>
      </dgm:prSet>
      <dgm:spPr/>
      <dgm:t>
        <a:bodyPr/>
        <a:lstStyle/>
        <a:p>
          <a:endParaRPr lang="es-EC"/>
        </a:p>
      </dgm:t>
    </dgm:pt>
    <dgm:pt modelId="{F78728AB-A71F-4437-BFFA-6850ED7F00C2}" type="pres">
      <dgm:prSet presAssocID="{15E2DF32-7C90-49B5-8658-465A8C7A30CC}" presName="FiveNodes_5" presStyleLbl="node1" presStyleIdx="4" presStyleCnt="5">
        <dgm:presLayoutVars>
          <dgm:bulletEnabled val="1"/>
        </dgm:presLayoutVars>
      </dgm:prSet>
      <dgm:spPr/>
      <dgm:t>
        <a:bodyPr/>
        <a:lstStyle/>
        <a:p>
          <a:endParaRPr lang="es-EC"/>
        </a:p>
      </dgm:t>
    </dgm:pt>
    <dgm:pt modelId="{0FC32B32-D094-4E23-B732-DBC80A826B69}" type="pres">
      <dgm:prSet presAssocID="{15E2DF32-7C90-49B5-8658-465A8C7A30CC}" presName="FiveConn_1-2" presStyleLbl="fgAccFollowNode1" presStyleIdx="0" presStyleCnt="4" custLinFactNeighborY="-5260">
        <dgm:presLayoutVars>
          <dgm:bulletEnabled val="1"/>
        </dgm:presLayoutVars>
      </dgm:prSet>
      <dgm:spPr/>
      <dgm:t>
        <a:bodyPr/>
        <a:lstStyle/>
        <a:p>
          <a:endParaRPr lang="es-EC"/>
        </a:p>
      </dgm:t>
    </dgm:pt>
    <dgm:pt modelId="{A0FFFFCC-B177-4BE5-95AD-D921FE343D51}" type="pres">
      <dgm:prSet presAssocID="{15E2DF32-7C90-49B5-8658-465A8C7A30CC}" presName="FiveConn_2-3" presStyleLbl="fgAccFollowNode1" presStyleIdx="1" presStyleCnt="4" custLinFactNeighborY="-5260">
        <dgm:presLayoutVars>
          <dgm:bulletEnabled val="1"/>
        </dgm:presLayoutVars>
      </dgm:prSet>
      <dgm:spPr/>
      <dgm:t>
        <a:bodyPr/>
        <a:lstStyle/>
        <a:p>
          <a:endParaRPr lang="es-EC"/>
        </a:p>
      </dgm:t>
    </dgm:pt>
    <dgm:pt modelId="{AC95EFDD-CFC1-4502-AD05-2056CF97314B}" type="pres">
      <dgm:prSet presAssocID="{15E2DF32-7C90-49B5-8658-465A8C7A30CC}" presName="FiveConn_3-4" presStyleLbl="fgAccFollowNode1" presStyleIdx="2" presStyleCnt="4" custLinFactNeighborY="-2630">
        <dgm:presLayoutVars>
          <dgm:bulletEnabled val="1"/>
        </dgm:presLayoutVars>
      </dgm:prSet>
      <dgm:spPr/>
      <dgm:t>
        <a:bodyPr/>
        <a:lstStyle/>
        <a:p>
          <a:endParaRPr lang="es-EC"/>
        </a:p>
      </dgm:t>
    </dgm:pt>
    <dgm:pt modelId="{3CBCBA2C-68EC-4C11-935A-2B06B7E62FFF}" type="pres">
      <dgm:prSet presAssocID="{15E2DF32-7C90-49B5-8658-465A8C7A30CC}" presName="FiveConn_4-5" presStyleLbl="fgAccFollowNode1" presStyleIdx="3" presStyleCnt="4" custLinFactNeighborY="-5260">
        <dgm:presLayoutVars>
          <dgm:bulletEnabled val="1"/>
        </dgm:presLayoutVars>
      </dgm:prSet>
      <dgm:spPr/>
      <dgm:t>
        <a:bodyPr/>
        <a:lstStyle/>
        <a:p>
          <a:endParaRPr lang="es-EC"/>
        </a:p>
      </dgm:t>
    </dgm:pt>
    <dgm:pt modelId="{00E99E13-B24A-4CB9-844E-031B1D5972EB}" type="pres">
      <dgm:prSet presAssocID="{15E2DF32-7C90-49B5-8658-465A8C7A30CC}" presName="FiveNodes_1_text" presStyleLbl="node1" presStyleIdx="4" presStyleCnt="5">
        <dgm:presLayoutVars>
          <dgm:bulletEnabled val="1"/>
        </dgm:presLayoutVars>
      </dgm:prSet>
      <dgm:spPr/>
      <dgm:t>
        <a:bodyPr/>
        <a:lstStyle/>
        <a:p>
          <a:endParaRPr lang="es-EC"/>
        </a:p>
      </dgm:t>
    </dgm:pt>
    <dgm:pt modelId="{5DFB86E5-1BDB-4F7B-AD9F-E014D99DF8A4}" type="pres">
      <dgm:prSet presAssocID="{15E2DF32-7C90-49B5-8658-465A8C7A30CC}" presName="FiveNodes_2_text" presStyleLbl="node1" presStyleIdx="4" presStyleCnt="5">
        <dgm:presLayoutVars>
          <dgm:bulletEnabled val="1"/>
        </dgm:presLayoutVars>
      </dgm:prSet>
      <dgm:spPr/>
      <dgm:t>
        <a:bodyPr/>
        <a:lstStyle/>
        <a:p>
          <a:endParaRPr lang="es-EC"/>
        </a:p>
      </dgm:t>
    </dgm:pt>
    <dgm:pt modelId="{7E421CD7-E9DD-45E2-B636-3AA47CEE0528}" type="pres">
      <dgm:prSet presAssocID="{15E2DF32-7C90-49B5-8658-465A8C7A30CC}" presName="FiveNodes_3_text" presStyleLbl="node1" presStyleIdx="4" presStyleCnt="5">
        <dgm:presLayoutVars>
          <dgm:bulletEnabled val="1"/>
        </dgm:presLayoutVars>
      </dgm:prSet>
      <dgm:spPr/>
      <dgm:t>
        <a:bodyPr/>
        <a:lstStyle/>
        <a:p>
          <a:endParaRPr lang="es-EC"/>
        </a:p>
      </dgm:t>
    </dgm:pt>
    <dgm:pt modelId="{9FA3E5C2-640B-4428-8840-9E809A188D2C}" type="pres">
      <dgm:prSet presAssocID="{15E2DF32-7C90-49B5-8658-465A8C7A30CC}" presName="FiveNodes_4_text" presStyleLbl="node1" presStyleIdx="4" presStyleCnt="5">
        <dgm:presLayoutVars>
          <dgm:bulletEnabled val="1"/>
        </dgm:presLayoutVars>
      </dgm:prSet>
      <dgm:spPr/>
      <dgm:t>
        <a:bodyPr/>
        <a:lstStyle/>
        <a:p>
          <a:endParaRPr lang="es-EC"/>
        </a:p>
      </dgm:t>
    </dgm:pt>
    <dgm:pt modelId="{0090A0B0-5B1E-4681-B5C7-FF6D1DABBCA9}" type="pres">
      <dgm:prSet presAssocID="{15E2DF32-7C90-49B5-8658-465A8C7A30CC}" presName="FiveNodes_5_text" presStyleLbl="node1" presStyleIdx="4" presStyleCnt="5">
        <dgm:presLayoutVars>
          <dgm:bulletEnabled val="1"/>
        </dgm:presLayoutVars>
      </dgm:prSet>
      <dgm:spPr/>
      <dgm:t>
        <a:bodyPr/>
        <a:lstStyle/>
        <a:p>
          <a:endParaRPr lang="es-EC"/>
        </a:p>
      </dgm:t>
    </dgm:pt>
  </dgm:ptLst>
  <dgm:cxnLst>
    <dgm:cxn modelId="{E639F82C-30FA-475B-8DFF-C186DAF26FE8}" type="presOf" srcId="{2EEBA88D-E907-4FB1-A466-B6C0650B951C}" destId="{3A870B09-D909-4FD1-9CB9-5EAE682631F3}" srcOrd="0" destOrd="0" presId="urn:microsoft.com/office/officeart/2005/8/layout/vProcess5"/>
    <dgm:cxn modelId="{CF08A948-A5BF-4E77-A879-C70B3A321130}" type="presOf" srcId="{DA0569F0-0BB7-4D68-BC1E-C5CDDA5A7A07}" destId="{2BB6F539-4378-40BE-AC6E-09056B14D4B1}" srcOrd="0" destOrd="0" presId="urn:microsoft.com/office/officeart/2005/8/layout/vProcess5"/>
    <dgm:cxn modelId="{12ABB4FD-4661-46E4-8E54-401A64CC4F21}" type="presOf" srcId="{14E2B02F-5C54-46D4-B12B-F2EDD52895CA}" destId="{83268161-CC4B-4516-992B-75435A739796}" srcOrd="0" destOrd="0" presId="urn:microsoft.com/office/officeart/2005/8/layout/vProcess5"/>
    <dgm:cxn modelId="{58B5A2DE-10A5-4E90-B252-C19000717A67}" type="presOf" srcId="{5FEE9E0B-3CE4-474C-BD4D-AE8C6C7000BE}" destId="{7FB720CC-5910-44A8-9150-7C9911ADCFCF}" srcOrd="0" destOrd="0" presId="urn:microsoft.com/office/officeart/2005/8/layout/vProcess5"/>
    <dgm:cxn modelId="{F356F21F-DE50-444D-AC00-11588CE87B84}" srcId="{15E2DF32-7C90-49B5-8658-465A8C7A30CC}" destId="{2EEBA88D-E907-4FB1-A466-B6C0650B951C}" srcOrd="2" destOrd="0" parTransId="{9F065C93-2234-4A08-83D3-9DEB61517320}" sibTransId="{379D5CAD-84D1-4F8B-8D48-F82C620E77C5}"/>
    <dgm:cxn modelId="{3469ED35-85D1-45D3-AA82-0AA2F590C519}" type="presOf" srcId="{34020013-958E-42FE-B045-92DD81B10AD2}" destId="{0FC32B32-D094-4E23-B732-DBC80A826B69}" srcOrd="0" destOrd="0" presId="urn:microsoft.com/office/officeart/2005/8/layout/vProcess5"/>
    <dgm:cxn modelId="{B797D204-FF54-4E0A-AD7A-E2A9EB6F5E6D}" type="presOf" srcId="{E77383BC-295F-4AB9-B37C-8D6205016618}" destId="{F78728AB-A71F-4437-BFFA-6850ED7F00C2}" srcOrd="0" destOrd="0" presId="urn:microsoft.com/office/officeart/2005/8/layout/vProcess5"/>
    <dgm:cxn modelId="{F5CBAD04-723F-4D56-9BFC-C56901B3B50C}" srcId="{15E2DF32-7C90-49B5-8658-465A8C7A30CC}" destId="{E77383BC-295F-4AB9-B37C-8D6205016618}" srcOrd="4" destOrd="0" parTransId="{79B4D7D8-6863-4E2D-A748-CD3F2F819C2D}" sibTransId="{46C8829D-790F-43AF-9C1C-9FB3F1810060}"/>
    <dgm:cxn modelId="{79FEF093-EDD7-416C-B0F2-D1DB11AB263C}" type="presOf" srcId="{DA0569F0-0BB7-4D68-BC1E-C5CDDA5A7A07}" destId="{00E99E13-B24A-4CB9-844E-031B1D5972EB}" srcOrd="1" destOrd="0" presId="urn:microsoft.com/office/officeart/2005/8/layout/vProcess5"/>
    <dgm:cxn modelId="{18CA6C84-68BA-4E72-8511-181DAF3147AC}" type="presOf" srcId="{E77383BC-295F-4AB9-B37C-8D6205016618}" destId="{0090A0B0-5B1E-4681-B5C7-FF6D1DABBCA9}" srcOrd="1" destOrd="0" presId="urn:microsoft.com/office/officeart/2005/8/layout/vProcess5"/>
    <dgm:cxn modelId="{7EB61CB4-81B6-4CB7-9018-7981B6126833}" type="presOf" srcId="{75BB6455-90B1-409C-9BA6-D5585C02C589}" destId="{A0FFFFCC-B177-4BE5-95AD-D921FE343D51}" srcOrd="0" destOrd="0" presId="urn:microsoft.com/office/officeart/2005/8/layout/vProcess5"/>
    <dgm:cxn modelId="{485229DA-6F1E-4A77-B9DF-98EB6AAC4CA7}" type="presOf" srcId="{2EEBA88D-E907-4FB1-A466-B6C0650B951C}" destId="{7E421CD7-E9DD-45E2-B636-3AA47CEE0528}" srcOrd="1" destOrd="0" presId="urn:microsoft.com/office/officeart/2005/8/layout/vProcess5"/>
    <dgm:cxn modelId="{DB40ED0F-EA46-4EB6-84DB-8B175E881EE4}" type="presOf" srcId="{15E2DF32-7C90-49B5-8658-465A8C7A30CC}" destId="{8F50C4A0-CAA4-4EF8-B966-21B3DEB4B2D7}" srcOrd="0" destOrd="0" presId="urn:microsoft.com/office/officeart/2005/8/layout/vProcess5"/>
    <dgm:cxn modelId="{5D506303-3CBD-4870-A1F5-CEAB76A367E0}" type="presOf" srcId="{14E2B02F-5C54-46D4-B12B-F2EDD52895CA}" destId="{9FA3E5C2-640B-4428-8840-9E809A188D2C}" srcOrd="1" destOrd="0" presId="urn:microsoft.com/office/officeart/2005/8/layout/vProcess5"/>
    <dgm:cxn modelId="{A66DB4FC-EEB7-418D-A781-8D251873387A}" type="presOf" srcId="{5FEE9E0B-3CE4-474C-BD4D-AE8C6C7000BE}" destId="{5DFB86E5-1BDB-4F7B-AD9F-E014D99DF8A4}" srcOrd="1" destOrd="0" presId="urn:microsoft.com/office/officeart/2005/8/layout/vProcess5"/>
    <dgm:cxn modelId="{AE272C9D-3D60-4864-84D0-AECE8740F4E4}" srcId="{15E2DF32-7C90-49B5-8658-465A8C7A30CC}" destId="{DA0569F0-0BB7-4D68-BC1E-C5CDDA5A7A07}" srcOrd="0" destOrd="0" parTransId="{88E50057-87F6-4EFB-9854-403984952803}" sibTransId="{34020013-958E-42FE-B045-92DD81B10AD2}"/>
    <dgm:cxn modelId="{4D84B0B0-B592-43AE-9921-83D5EF4ACDA4}" type="presOf" srcId="{1F025CF2-A541-479B-8DE5-72982CC3E11E}" destId="{3CBCBA2C-68EC-4C11-935A-2B06B7E62FFF}" srcOrd="0" destOrd="0" presId="urn:microsoft.com/office/officeart/2005/8/layout/vProcess5"/>
    <dgm:cxn modelId="{A9A1E3D3-F09A-4288-973D-396D086795AB}" type="presOf" srcId="{379D5CAD-84D1-4F8B-8D48-F82C620E77C5}" destId="{AC95EFDD-CFC1-4502-AD05-2056CF97314B}" srcOrd="0" destOrd="0" presId="urn:microsoft.com/office/officeart/2005/8/layout/vProcess5"/>
    <dgm:cxn modelId="{5E67CAE1-5C2D-4925-9FA9-8EFF24E33958}" srcId="{15E2DF32-7C90-49B5-8658-465A8C7A30CC}" destId="{5FEE9E0B-3CE4-474C-BD4D-AE8C6C7000BE}" srcOrd="1" destOrd="0" parTransId="{FAFFEBA2-EDEA-4771-B946-C1EF22BF1534}" sibTransId="{75BB6455-90B1-409C-9BA6-D5585C02C589}"/>
    <dgm:cxn modelId="{0E9E4401-AB5A-47A3-A54B-AA648C288D9D}" srcId="{15E2DF32-7C90-49B5-8658-465A8C7A30CC}" destId="{14E2B02F-5C54-46D4-B12B-F2EDD52895CA}" srcOrd="3" destOrd="0" parTransId="{7FB1AD3F-5C6B-4747-956F-CA7A04039D11}" sibTransId="{1F025CF2-A541-479B-8DE5-72982CC3E11E}"/>
    <dgm:cxn modelId="{D203D766-55BF-4570-BF44-2914511D8B97}" type="presParOf" srcId="{8F50C4A0-CAA4-4EF8-B966-21B3DEB4B2D7}" destId="{1949F186-F7DF-4AB3-88F6-0C81B46D66F6}" srcOrd="0" destOrd="0" presId="urn:microsoft.com/office/officeart/2005/8/layout/vProcess5"/>
    <dgm:cxn modelId="{A2053F5A-3748-4CAC-8D50-209BDB6EA50C}" type="presParOf" srcId="{8F50C4A0-CAA4-4EF8-B966-21B3DEB4B2D7}" destId="{2BB6F539-4378-40BE-AC6E-09056B14D4B1}" srcOrd="1" destOrd="0" presId="urn:microsoft.com/office/officeart/2005/8/layout/vProcess5"/>
    <dgm:cxn modelId="{109ACC4B-BD59-436E-9BF7-D28D7530BD28}" type="presParOf" srcId="{8F50C4A0-CAA4-4EF8-B966-21B3DEB4B2D7}" destId="{7FB720CC-5910-44A8-9150-7C9911ADCFCF}" srcOrd="2" destOrd="0" presId="urn:microsoft.com/office/officeart/2005/8/layout/vProcess5"/>
    <dgm:cxn modelId="{D1557CF5-9794-43A6-985D-360E85850A94}" type="presParOf" srcId="{8F50C4A0-CAA4-4EF8-B966-21B3DEB4B2D7}" destId="{3A870B09-D909-4FD1-9CB9-5EAE682631F3}" srcOrd="3" destOrd="0" presId="urn:microsoft.com/office/officeart/2005/8/layout/vProcess5"/>
    <dgm:cxn modelId="{0E2E990A-C4A9-412D-9FEE-0576D373E45D}" type="presParOf" srcId="{8F50C4A0-CAA4-4EF8-B966-21B3DEB4B2D7}" destId="{83268161-CC4B-4516-992B-75435A739796}" srcOrd="4" destOrd="0" presId="urn:microsoft.com/office/officeart/2005/8/layout/vProcess5"/>
    <dgm:cxn modelId="{E010B153-7D03-48B5-835D-D1A05C8D98E8}" type="presParOf" srcId="{8F50C4A0-CAA4-4EF8-B966-21B3DEB4B2D7}" destId="{F78728AB-A71F-4437-BFFA-6850ED7F00C2}" srcOrd="5" destOrd="0" presId="urn:microsoft.com/office/officeart/2005/8/layout/vProcess5"/>
    <dgm:cxn modelId="{B7C739FB-0AFF-4F5C-8DD0-86904DB45160}" type="presParOf" srcId="{8F50C4A0-CAA4-4EF8-B966-21B3DEB4B2D7}" destId="{0FC32B32-D094-4E23-B732-DBC80A826B69}" srcOrd="6" destOrd="0" presId="urn:microsoft.com/office/officeart/2005/8/layout/vProcess5"/>
    <dgm:cxn modelId="{133B7154-7841-46D9-9981-A7B41B8A7DD8}" type="presParOf" srcId="{8F50C4A0-CAA4-4EF8-B966-21B3DEB4B2D7}" destId="{A0FFFFCC-B177-4BE5-95AD-D921FE343D51}" srcOrd="7" destOrd="0" presId="urn:microsoft.com/office/officeart/2005/8/layout/vProcess5"/>
    <dgm:cxn modelId="{4C1F1C18-51BF-4D71-AB59-C93520EDB090}" type="presParOf" srcId="{8F50C4A0-CAA4-4EF8-B966-21B3DEB4B2D7}" destId="{AC95EFDD-CFC1-4502-AD05-2056CF97314B}" srcOrd="8" destOrd="0" presId="urn:microsoft.com/office/officeart/2005/8/layout/vProcess5"/>
    <dgm:cxn modelId="{BABAD7C7-420C-48A1-B398-3F3926B600BC}" type="presParOf" srcId="{8F50C4A0-CAA4-4EF8-B966-21B3DEB4B2D7}" destId="{3CBCBA2C-68EC-4C11-935A-2B06B7E62FFF}" srcOrd="9" destOrd="0" presId="urn:microsoft.com/office/officeart/2005/8/layout/vProcess5"/>
    <dgm:cxn modelId="{A8940721-8141-4A57-A850-A678B1755378}" type="presParOf" srcId="{8F50C4A0-CAA4-4EF8-B966-21B3DEB4B2D7}" destId="{00E99E13-B24A-4CB9-844E-031B1D5972EB}" srcOrd="10" destOrd="0" presId="urn:microsoft.com/office/officeart/2005/8/layout/vProcess5"/>
    <dgm:cxn modelId="{E967DA82-F4AE-4B9E-A08A-F4B2011DE902}" type="presParOf" srcId="{8F50C4A0-CAA4-4EF8-B966-21B3DEB4B2D7}" destId="{5DFB86E5-1BDB-4F7B-AD9F-E014D99DF8A4}" srcOrd="11" destOrd="0" presId="urn:microsoft.com/office/officeart/2005/8/layout/vProcess5"/>
    <dgm:cxn modelId="{7E291687-5650-4939-B72C-38E24FEAEC5C}" type="presParOf" srcId="{8F50C4A0-CAA4-4EF8-B966-21B3DEB4B2D7}" destId="{7E421CD7-E9DD-45E2-B636-3AA47CEE0528}" srcOrd="12" destOrd="0" presId="urn:microsoft.com/office/officeart/2005/8/layout/vProcess5"/>
    <dgm:cxn modelId="{7A341C72-B438-4E17-B8BC-186BBDD4E4A6}" type="presParOf" srcId="{8F50C4A0-CAA4-4EF8-B966-21B3DEB4B2D7}" destId="{9FA3E5C2-640B-4428-8840-9E809A188D2C}" srcOrd="13" destOrd="0" presId="urn:microsoft.com/office/officeart/2005/8/layout/vProcess5"/>
    <dgm:cxn modelId="{B6826314-913C-41B9-B3E2-B274603C2B04}" type="presParOf" srcId="{8F50C4A0-CAA4-4EF8-B966-21B3DEB4B2D7}" destId="{0090A0B0-5B1E-4681-B5C7-FF6D1DABBCA9}" srcOrd="14" destOrd="0" presId="urn:microsoft.com/office/officeart/2005/8/layout/vProcess5"/>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D7BDA55-8839-4C92-8186-E601703A0B34}"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s-EC"/>
        </a:p>
      </dgm:t>
    </dgm:pt>
    <dgm:pt modelId="{ED878867-FC75-4AB8-90D9-3E2EB695BD84}">
      <dgm:prSet phldrT="[Texto]"/>
      <dgm:spPr>
        <a:solidFill>
          <a:srgbClr val="A8BE92">
            <a:alpha val="40000"/>
          </a:srgbClr>
        </a:solidFill>
      </dgm:spPr>
      <dgm:t>
        <a:bodyPr/>
        <a:lstStyle/>
        <a:p>
          <a:pPr algn="just"/>
          <a:r>
            <a:rPr lang="es-EC" dirty="0" smtClean="0">
              <a:latin typeface="Times New Roman" panose="02020603050405020304" pitchFamily="18" charset="0"/>
              <a:cs typeface="Times New Roman" panose="02020603050405020304" pitchFamily="18" charset="0"/>
            </a:rPr>
            <a:t>El perfil del consumidor bancario en el Distrito Metropolitano de Quito es de género femenino, los  rangos de edad con mayor utilización de la banca electrónica corresponden a los estratos de 45 a 54 años, de 35 a 44 años y 25 a 34 años, con instrucción superior, independientemente del sector donde resida.</a:t>
          </a:r>
          <a:endParaRPr lang="es-EC" dirty="0">
            <a:latin typeface="Times New Roman" panose="02020603050405020304" pitchFamily="18" charset="0"/>
            <a:cs typeface="Times New Roman" panose="02020603050405020304" pitchFamily="18" charset="0"/>
          </a:endParaRPr>
        </a:p>
      </dgm:t>
    </dgm:pt>
    <dgm:pt modelId="{7909E450-85BF-403F-B0B5-A0897711999D}" type="parTrans" cxnId="{1C75E553-F018-47BF-B014-C23923D0FAF1}">
      <dgm:prSet/>
      <dgm:spPr/>
      <dgm:t>
        <a:bodyPr/>
        <a:lstStyle/>
        <a:p>
          <a:endParaRPr lang="es-EC">
            <a:latin typeface="Times New Roman" panose="02020603050405020304" pitchFamily="18" charset="0"/>
            <a:cs typeface="Times New Roman" panose="02020603050405020304" pitchFamily="18" charset="0"/>
          </a:endParaRPr>
        </a:p>
      </dgm:t>
    </dgm:pt>
    <dgm:pt modelId="{B35D05D9-4B22-4AE0-8FBD-9C977179AAEC}" type="sibTrans" cxnId="{1C75E553-F018-47BF-B014-C23923D0FAF1}">
      <dgm:prSet/>
      <dgm:spPr/>
      <dgm:t>
        <a:bodyPr/>
        <a:lstStyle/>
        <a:p>
          <a:endParaRPr lang="es-EC">
            <a:latin typeface="Times New Roman" panose="02020603050405020304" pitchFamily="18" charset="0"/>
            <a:cs typeface="Times New Roman" panose="02020603050405020304" pitchFamily="18" charset="0"/>
          </a:endParaRPr>
        </a:p>
      </dgm:t>
    </dgm:pt>
    <dgm:pt modelId="{BFA231A9-6BB4-4870-96D6-7E97662F1E4C}">
      <dgm:prSet phldrT="[Texto]"/>
      <dgm:spPr>
        <a:solidFill>
          <a:srgbClr val="A8BE92">
            <a:alpha val="40000"/>
          </a:srgbClr>
        </a:solidFill>
      </dgm:spPr>
      <dgm:t>
        <a:bodyPr/>
        <a:lstStyle/>
        <a:p>
          <a:pPr algn="just"/>
          <a:r>
            <a:rPr lang="es-EC" dirty="0" smtClean="0">
              <a:latin typeface="Times New Roman" panose="02020603050405020304" pitchFamily="18" charset="0"/>
              <a:cs typeface="Times New Roman" panose="02020603050405020304" pitchFamily="18" charset="0"/>
            </a:rPr>
            <a:t>El perfil del consumidor bancario que menos utiliza la banca electrónica está comprendido entre el rango de edad de 18 a 24 años, en donde su nivel de instrucción todavía está en formación, aunque corresponden a la generación Millennials, es por el carácter educativo que no tienen intereses en contratar servicios o productos financieros. </a:t>
          </a:r>
          <a:endParaRPr lang="es-EC" dirty="0">
            <a:latin typeface="Times New Roman" panose="02020603050405020304" pitchFamily="18" charset="0"/>
            <a:cs typeface="Times New Roman" panose="02020603050405020304" pitchFamily="18" charset="0"/>
          </a:endParaRPr>
        </a:p>
      </dgm:t>
    </dgm:pt>
    <dgm:pt modelId="{EED80F7C-CB40-4AD3-984E-3F943408807D}" type="parTrans" cxnId="{B99840BF-08DC-48E7-89FD-F9B0191EBC16}">
      <dgm:prSet/>
      <dgm:spPr/>
      <dgm:t>
        <a:bodyPr/>
        <a:lstStyle/>
        <a:p>
          <a:endParaRPr lang="es-EC">
            <a:latin typeface="Times New Roman" panose="02020603050405020304" pitchFamily="18" charset="0"/>
            <a:cs typeface="Times New Roman" panose="02020603050405020304" pitchFamily="18" charset="0"/>
          </a:endParaRPr>
        </a:p>
      </dgm:t>
    </dgm:pt>
    <dgm:pt modelId="{272CCA5D-F500-4787-B79D-A23C7910F1BE}" type="sibTrans" cxnId="{B99840BF-08DC-48E7-89FD-F9B0191EBC16}">
      <dgm:prSet/>
      <dgm:spPr/>
      <dgm:t>
        <a:bodyPr/>
        <a:lstStyle/>
        <a:p>
          <a:endParaRPr lang="es-EC">
            <a:latin typeface="Times New Roman" panose="02020603050405020304" pitchFamily="18" charset="0"/>
            <a:cs typeface="Times New Roman" panose="02020603050405020304" pitchFamily="18" charset="0"/>
          </a:endParaRPr>
        </a:p>
      </dgm:t>
    </dgm:pt>
    <dgm:pt modelId="{808D38BB-2C42-4B83-858A-C27A3FB16575}">
      <dgm:prSet phldrT="[Texto]"/>
      <dgm:spPr>
        <a:solidFill>
          <a:srgbClr val="A8BE92">
            <a:alpha val="40000"/>
          </a:srgbClr>
        </a:solidFill>
      </dgm:spPr>
      <dgm:t>
        <a:bodyPr/>
        <a:lstStyle/>
        <a:p>
          <a:pPr algn="just"/>
          <a:r>
            <a:rPr lang="es-EC" dirty="0" smtClean="0">
              <a:latin typeface="Times New Roman" panose="02020603050405020304" pitchFamily="18" charset="0"/>
              <a:cs typeface="Times New Roman" panose="02020603050405020304" pitchFamily="18" charset="0"/>
            </a:rPr>
            <a:t>Las principales herramientas que se utilizan para la implementación de la banca electrónica por parte de los bancos en el Distrito Metropolitano de Quito son: Banca Digital, Experiencia de usuario (UX), Desarrollo y diseño web, Email marketing, Redes sociales y Marketing de contenidos, que con un 87,8% de encuestas validas sirve de base en el proceso de evaluación y toma de decisiones de los consumidores bancarios siendo estas herramientas fundamentales a la hora de seleccionar un banco en particular.</a:t>
          </a:r>
          <a:endParaRPr lang="es-EC" dirty="0">
            <a:latin typeface="Times New Roman" panose="02020603050405020304" pitchFamily="18" charset="0"/>
            <a:cs typeface="Times New Roman" panose="02020603050405020304" pitchFamily="18" charset="0"/>
          </a:endParaRPr>
        </a:p>
      </dgm:t>
    </dgm:pt>
    <dgm:pt modelId="{8EC65A4A-4B8F-4ACE-98FC-7E3E14544CD0}" type="parTrans" cxnId="{6FB3CD24-A4D3-48A0-B3A6-A91736E58DB8}">
      <dgm:prSet/>
      <dgm:spPr/>
      <dgm:t>
        <a:bodyPr/>
        <a:lstStyle/>
        <a:p>
          <a:endParaRPr lang="es-EC">
            <a:latin typeface="Times New Roman" panose="02020603050405020304" pitchFamily="18" charset="0"/>
            <a:cs typeface="Times New Roman" panose="02020603050405020304" pitchFamily="18" charset="0"/>
          </a:endParaRPr>
        </a:p>
      </dgm:t>
    </dgm:pt>
    <dgm:pt modelId="{346FF73C-ECA8-4841-9237-5CA8409D3D5A}" type="sibTrans" cxnId="{6FB3CD24-A4D3-48A0-B3A6-A91736E58DB8}">
      <dgm:prSet/>
      <dgm:spPr/>
      <dgm:t>
        <a:bodyPr/>
        <a:lstStyle/>
        <a:p>
          <a:endParaRPr lang="es-EC">
            <a:latin typeface="Times New Roman" panose="02020603050405020304" pitchFamily="18" charset="0"/>
            <a:cs typeface="Times New Roman" panose="02020603050405020304" pitchFamily="18" charset="0"/>
          </a:endParaRPr>
        </a:p>
      </dgm:t>
    </dgm:pt>
    <dgm:pt modelId="{9D67DDF9-D5E4-4F29-AE02-3C53B3BA2247}">
      <dgm:prSet phldrT="[Texto]"/>
      <dgm:spPr>
        <a:solidFill>
          <a:srgbClr val="A8BE92">
            <a:alpha val="40000"/>
          </a:srgbClr>
        </a:solidFill>
      </dgm:spPr>
      <dgm:t>
        <a:bodyPr/>
        <a:lstStyle/>
        <a:p>
          <a:pPr algn="just"/>
          <a:r>
            <a:rPr lang="es-EC" dirty="0" smtClean="0">
              <a:latin typeface="Times New Roman" panose="02020603050405020304" pitchFamily="18" charset="0"/>
              <a:cs typeface="Times New Roman" panose="02020603050405020304" pitchFamily="18" charset="0"/>
            </a:rPr>
            <a:t>Las redes sociales en cuanto a ser un medio de comunicación bidireccional presenta una baja interacción esto se da porque la mayoría de los encuestados que no frecuenta ninguna red social corresponde a rangos de edades de adultos mayores, sin embargo tras de esto aparece Facebook y WhatsApp que son frecuentados por rangos de edad jóvenes y adultos, siendo este último un reciente canal implementado por los bancos que representa buenos resultados a comparación de las otras redes sociales.</a:t>
          </a:r>
          <a:endParaRPr lang="es-EC" dirty="0">
            <a:latin typeface="Times New Roman" panose="02020603050405020304" pitchFamily="18" charset="0"/>
            <a:cs typeface="Times New Roman" panose="02020603050405020304" pitchFamily="18" charset="0"/>
          </a:endParaRPr>
        </a:p>
      </dgm:t>
    </dgm:pt>
    <dgm:pt modelId="{F9D72243-6C88-4CAE-BDEA-95FF1E794BF2}" type="parTrans" cxnId="{77DEA676-880A-4E2D-9AB8-406024475831}">
      <dgm:prSet/>
      <dgm:spPr/>
      <dgm:t>
        <a:bodyPr/>
        <a:lstStyle/>
        <a:p>
          <a:endParaRPr lang="es-EC">
            <a:latin typeface="Times New Roman" panose="02020603050405020304" pitchFamily="18" charset="0"/>
            <a:cs typeface="Times New Roman" panose="02020603050405020304" pitchFamily="18" charset="0"/>
          </a:endParaRPr>
        </a:p>
      </dgm:t>
    </dgm:pt>
    <dgm:pt modelId="{2583AABE-5EF6-4D9A-AFCA-05E9F4011A02}" type="sibTrans" cxnId="{77DEA676-880A-4E2D-9AB8-406024475831}">
      <dgm:prSet/>
      <dgm:spPr/>
      <dgm:t>
        <a:bodyPr/>
        <a:lstStyle/>
        <a:p>
          <a:endParaRPr lang="es-EC">
            <a:latin typeface="Times New Roman" panose="02020603050405020304" pitchFamily="18" charset="0"/>
            <a:cs typeface="Times New Roman" panose="02020603050405020304" pitchFamily="18" charset="0"/>
          </a:endParaRPr>
        </a:p>
      </dgm:t>
    </dgm:pt>
    <dgm:pt modelId="{24687396-D7D9-44CB-B7E4-92E593F43275}" type="pres">
      <dgm:prSet presAssocID="{7D7BDA55-8839-4C92-8186-E601703A0B34}" presName="Name0" presStyleCnt="0">
        <dgm:presLayoutVars>
          <dgm:dir/>
          <dgm:resizeHandles val="exact"/>
        </dgm:presLayoutVars>
      </dgm:prSet>
      <dgm:spPr/>
      <dgm:t>
        <a:bodyPr/>
        <a:lstStyle/>
        <a:p>
          <a:endParaRPr lang="es-EC"/>
        </a:p>
      </dgm:t>
    </dgm:pt>
    <dgm:pt modelId="{BE0C05C4-5876-4B96-915D-C41CC28C617A}" type="pres">
      <dgm:prSet presAssocID="{ED878867-FC75-4AB8-90D9-3E2EB695BD84}" presName="composite" presStyleCnt="0"/>
      <dgm:spPr/>
    </dgm:pt>
    <dgm:pt modelId="{50DF9E67-0049-4A68-AC50-90E185558952}" type="pres">
      <dgm:prSet presAssocID="{ED878867-FC75-4AB8-90D9-3E2EB695BD84}" presName="rect1" presStyleLbl="trAlignAcc1" presStyleIdx="0" presStyleCnt="4">
        <dgm:presLayoutVars>
          <dgm:bulletEnabled val="1"/>
        </dgm:presLayoutVars>
      </dgm:prSet>
      <dgm:spPr/>
      <dgm:t>
        <a:bodyPr/>
        <a:lstStyle/>
        <a:p>
          <a:endParaRPr lang="es-EC"/>
        </a:p>
      </dgm:t>
    </dgm:pt>
    <dgm:pt modelId="{88185816-E644-4EBE-A681-1CBEDA40347F}" type="pres">
      <dgm:prSet presAssocID="{ED878867-FC75-4AB8-90D9-3E2EB695BD84}" presName="rect2" presStyleLbl="fgImgPlace1" presStyleIdx="0" presStyleCnt="4"/>
      <dgm:spPr>
        <a:blipFill rotWithShape="1">
          <a:blip xmlns:r="http://schemas.openxmlformats.org/officeDocument/2006/relationships" r:embed="rId1"/>
          <a:stretch>
            <a:fillRect/>
          </a:stretch>
        </a:blipFill>
        <a:ln>
          <a:solidFill>
            <a:schemeClr val="tx1"/>
          </a:solidFill>
        </a:ln>
      </dgm:spPr>
    </dgm:pt>
    <dgm:pt modelId="{68B4EC47-12AE-4E8B-85C2-2F9D54E4D5F1}" type="pres">
      <dgm:prSet presAssocID="{B35D05D9-4B22-4AE0-8FBD-9C977179AAEC}" presName="sibTrans" presStyleCnt="0"/>
      <dgm:spPr/>
    </dgm:pt>
    <dgm:pt modelId="{ECFE0267-E41A-4894-A324-1BAA534D0A26}" type="pres">
      <dgm:prSet presAssocID="{BFA231A9-6BB4-4870-96D6-7E97662F1E4C}" presName="composite" presStyleCnt="0"/>
      <dgm:spPr/>
    </dgm:pt>
    <dgm:pt modelId="{47FFBA5C-B9C1-41D4-9BE3-0279C4030BC1}" type="pres">
      <dgm:prSet presAssocID="{BFA231A9-6BB4-4870-96D6-7E97662F1E4C}" presName="rect1" presStyleLbl="trAlignAcc1" presStyleIdx="1" presStyleCnt="4">
        <dgm:presLayoutVars>
          <dgm:bulletEnabled val="1"/>
        </dgm:presLayoutVars>
      </dgm:prSet>
      <dgm:spPr/>
      <dgm:t>
        <a:bodyPr/>
        <a:lstStyle/>
        <a:p>
          <a:endParaRPr lang="es-EC"/>
        </a:p>
      </dgm:t>
    </dgm:pt>
    <dgm:pt modelId="{6B2B5F58-E4F1-4134-989A-D0FADBCC9938}" type="pres">
      <dgm:prSet presAssocID="{BFA231A9-6BB4-4870-96D6-7E97662F1E4C}" presName="rect2" presStyleLbl="fgImgPlace1" presStyleIdx="1" presStyleCnt="4"/>
      <dgm:spPr>
        <a:blipFill rotWithShape="1">
          <a:blip xmlns:r="http://schemas.openxmlformats.org/officeDocument/2006/relationships" r:embed="rId2"/>
          <a:stretch>
            <a:fillRect/>
          </a:stretch>
        </a:blipFill>
        <a:ln>
          <a:solidFill>
            <a:schemeClr val="tx1"/>
          </a:solidFill>
        </a:ln>
      </dgm:spPr>
    </dgm:pt>
    <dgm:pt modelId="{C2991242-D3C3-472F-B11E-0C5494976F76}" type="pres">
      <dgm:prSet presAssocID="{272CCA5D-F500-4787-B79D-A23C7910F1BE}" presName="sibTrans" presStyleCnt="0"/>
      <dgm:spPr/>
    </dgm:pt>
    <dgm:pt modelId="{D95BDC3D-4F62-4C8F-8ABB-CE4A79DC3C41}" type="pres">
      <dgm:prSet presAssocID="{808D38BB-2C42-4B83-858A-C27A3FB16575}" presName="composite" presStyleCnt="0"/>
      <dgm:spPr/>
    </dgm:pt>
    <dgm:pt modelId="{42448033-2F83-4E1D-8C1E-AEBCA767DEB0}" type="pres">
      <dgm:prSet presAssocID="{808D38BB-2C42-4B83-858A-C27A3FB16575}" presName="rect1" presStyleLbl="trAlignAcc1" presStyleIdx="2" presStyleCnt="4">
        <dgm:presLayoutVars>
          <dgm:bulletEnabled val="1"/>
        </dgm:presLayoutVars>
      </dgm:prSet>
      <dgm:spPr/>
      <dgm:t>
        <a:bodyPr/>
        <a:lstStyle/>
        <a:p>
          <a:endParaRPr lang="es-EC"/>
        </a:p>
      </dgm:t>
    </dgm:pt>
    <dgm:pt modelId="{DF7D0564-500E-42E7-9231-09CC17011062}" type="pres">
      <dgm:prSet presAssocID="{808D38BB-2C42-4B83-858A-C27A3FB16575}" presName="rect2" presStyleLbl="fgImgPlace1" presStyleIdx="2" presStyleCnt="4"/>
      <dgm:spPr>
        <a:blipFill rotWithShape="1">
          <a:blip xmlns:r="http://schemas.openxmlformats.org/officeDocument/2006/relationships" r:embed="rId3"/>
          <a:stretch>
            <a:fillRect/>
          </a:stretch>
        </a:blipFill>
        <a:ln>
          <a:solidFill>
            <a:schemeClr val="tx1"/>
          </a:solidFill>
        </a:ln>
      </dgm:spPr>
    </dgm:pt>
    <dgm:pt modelId="{84C33228-239D-4116-BFE8-EBAB8307A52C}" type="pres">
      <dgm:prSet presAssocID="{346FF73C-ECA8-4841-9237-5CA8409D3D5A}" presName="sibTrans" presStyleCnt="0"/>
      <dgm:spPr/>
    </dgm:pt>
    <dgm:pt modelId="{AA207703-DE95-4605-8BB1-0FB93CCAEDD5}" type="pres">
      <dgm:prSet presAssocID="{9D67DDF9-D5E4-4F29-AE02-3C53B3BA2247}" presName="composite" presStyleCnt="0"/>
      <dgm:spPr/>
    </dgm:pt>
    <dgm:pt modelId="{52660880-415E-4047-AD08-390F71C8F4B6}" type="pres">
      <dgm:prSet presAssocID="{9D67DDF9-D5E4-4F29-AE02-3C53B3BA2247}" presName="rect1" presStyleLbl="trAlignAcc1" presStyleIdx="3" presStyleCnt="4">
        <dgm:presLayoutVars>
          <dgm:bulletEnabled val="1"/>
        </dgm:presLayoutVars>
      </dgm:prSet>
      <dgm:spPr/>
      <dgm:t>
        <a:bodyPr/>
        <a:lstStyle/>
        <a:p>
          <a:endParaRPr lang="es-EC"/>
        </a:p>
      </dgm:t>
    </dgm:pt>
    <dgm:pt modelId="{CC5C566E-3BDB-43E6-BE5C-D2263BAD3651}" type="pres">
      <dgm:prSet presAssocID="{9D67DDF9-D5E4-4F29-AE02-3C53B3BA2247}" presName="rect2" presStyleLbl="fgImgPlace1" presStyleIdx="3" presStyleCnt="4"/>
      <dgm:spPr>
        <a:blipFill rotWithShape="1">
          <a:blip xmlns:r="http://schemas.openxmlformats.org/officeDocument/2006/relationships" r:embed="rId4"/>
          <a:stretch>
            <a:fillRect/>
          </a:stretch>
        </a:blipFill>
        <a:ln>
          <a:solidFill>
            <a:schemeClr val="tx1"/>
          </a:solidFill>
        </a:ln>
      </dgm:spPr>
    </dgm:pt>
  </dgm:ptLst>
  <dgm:cxnLst>
    <dgm:cxn modelId="{DC4AEFE1-E812-44E8-9EC6-F777E3BC3F47}" type="presOf" srcId="{ED878867-FC75-4AB8-90D9-3E2EB695BD84}" destId="{50DF9E67-0049-4A68-AC50-90E185558952}" srcOrd="0" destOrd="0" presId="urn:microsoft.com/office/officeart/2008/layout/PictureStrips"/>
    <dgm:cxn modelId="{B99840BF-08DC-48E7-89FD-F9B0191EBC16}" srcId="{7D7BDA55-8839-4C92-8186-E601703A0B34}" destId="{BFA231A9-6BB4-4870-96D6-7E97662F1E4C}" srcOrd="1" destOrd="0" parTransId="{EED80F7C-CB40-4AD3-984E-3F943408807D}" sibTransId="{272CCA5D-F500-4787-B79D-A23C7910F1BE}"/>
    <dgm:cxn modelId="{638F5E1F-BF7C-46CC-B3A3-8FA102E6B54C}" type="presOf" srcId="{808D38BB-2C42-4B83-858A-C27A3FB16575}" destId="{42448033-2F83-4E1D-8C1E-AEBCA767DEB0}" srcOrd="0" destOrd="0" presId="urn:microsoft.com/office/officeart/2008/layout/PictureStrips"/>
    <dgm:cxn modelId="{6FB3CD24-A4D3-48A0-B3A6-A91736E58DB8}" srcId="{7D7BDA55-8839-4C92-8186-E601703A0B34}" destId="{808D38BB-2C42-4B83-858A-C27A3FB16575}" srcOrd="2" destOrd="0" parTransId="{8EC65A4A-4B8F-4ACE-98FC-7E3E14544CD0}" sibTransId="{346FF73C-ECA8-4841-9237-5CA8409D3D5A}"/>
    <dgm:cxn modelId="{77DEA676-880A-4E2D-9AB8-406024475831}" srcId="{7D7BDA55-8839-4C92-8186-E601703A0B34}" destId="{9D67DDF9-D5E4-4F29-AE02-3C53B3BA2247}" srcOrd="3" destOrd="0" parTransId="{F9D72243-6C88-4CAE-BDEA-95FF1E794BF2}" sibTransId="{2583AABE-5EF6-4D9A-AFCA-05E9F4011A02}"/>
    <dgm:cxn modelId="{A027EAF3-47F7-4946-B860-1CDB51D806F0}" type="presOf" srcId="{9D67DDF9-D5E4-4F29-AE02-3C53B3BA2247}" destId="{52660880-415E-4047-AD08-390F71C8F4B6}" srcOrd="0" destOrd="0" presId="urn:microsoft.com/office/officeart/2008/layout/PictureStrips"/>
    <dgm:cxn modelId="{D293CB1B-37EB-4DF9-A771-6CE9B09A1559}" type="presOf" srcId="{7D7BDA55-8839-4C92-8186-E601703A0B34}" destId="{24687396-D7D9-44CB-B7E4-92E593F43275}" srcOrd="0" destOrd="0" presId="urn:microsoft.com/office/officeart/2008/layout/PictureStrips"/>
    <dgm:cxn modelId="{54690F66-AC82-4F3C-B2CD-A721F6E01A0A}" type="presOf" srcId="{BFA231A9-6BB4-4870-96D6-7E97662F1E4C}" destId="{47FFBA5C-B9C1-41D4-9BE3-0279C4030BC1}" srcOrd="0" destOrd="0" presId="urn:microsoft.com/office/officeart/2008/layout/PictureStrips"/>
    <dgm:cxn modelId="{1C75E553-F018-47BF-B014-C23923D0FAF1}" srcId="{7D7BDA55-8839-4C92-8186-E601703A0B34}" destId="{ED878867-FC75-4AB8-90D9-3E2EB695BD84}" srcOrd="0" destOrd="0" parTransId="{7909E450-85BF-403F-B0B5-A0897711999D}" sibTransId="{B35D05D9-4B22-4AE0-8FBD-9C977179AAEC}"/>
    <dgm:cxn modelId="{18AEEC69-B639-4740-9CD1-66694D6CAF13}" type="presParOf" srcId="{24687396-D7D9-44CB-B7E4-92E593F43275}" destId="{BE0C05C4-5876-4B96-915D-C41CC28C617A}" srcOrd="0" destOrd="0" presId="urn:microsoft.com/office/officeart/2008/layout/PictureStrips"/>
    <dgm:cxn modelId="{646038F5-98F8-45AE-A7ED-9E93C8FA5C12}" type="presParOf" srcId="{BE0C05C4-5876-4B96-915D-C41CC28C617A}" destId="{50DF9E67-0049-4A68-AC50-90E185558952}" srcOrd="0" destOrd="0" presId="urn:microsoft.com/office/officeart/2008/layout/PictureStrips"/>
    <dgm:cxn modelId="{CFF23504-83F0-4A2D-BFEB-21CFCE5B36FB}" type="presParOf" srcId="{BE0C05C4-5876-4B96-915D-C41CC28C617A}" destId="{88185816-E644-4EBE-A681-1CBEDA40347F}" srcOrd="1" destOrd="0" presId="urn:microsoft.com/office/officeart/2008/layout/PictureStrips"/>
    <dgm:cxn modelId="{39FB9C59-8B30-4CCC-9351-ABC88F709295}" type="presParOf" srcId="{24687396-D7D9-44CB-B7E4-92E593F43275}" destId="{68B4EC47-12AE-4E8B-85C2-2F9D54E4D5F1}" srcOrd="1" destOrd="0" presId="urn:microsoft.com/office/officeart/2008/layout/PictureStrips"/>
    <dgm:cxn modelId="{331E5AD6-AAE9-4EC0-9AA0-DD4FA4C84A84}" type="presParOf" srcId="{24687396-D7D9-44CB-B7E4-92E593F43275}" destId="{ECFE0267-E41A-4894-A324-1BAA534D0A26}" srcOrd="2" destOrd="0" presId="urn:microsoft.com/office/officeart/2008/layout/PictureStrips"/>
    <dgm:cxn modelId="{B641D558-D7D8-42D8-99EC-7BA02B9228C5}" type="presParOf" srcId="{ECFE0267-E41A-4894-A324-1BAA534D0A26}" destId="{47FFBA5C-B9C1-41D4-9BE3-0279C4030BC1}" srcOrd="0" destOrd="0" presId="urn:microsoft.com/office/officeart/2008/layout/PictureStrips"/>
    <dgm:cxn modelId="{BD3CD0BC-835F-44DB-A952-42495F5EBB1D}" type="presParOf" srcId="{ECFE0267-E41A-4894-A324-1BAA534D0A26}" destId="{6B2B5F58-E4F1-4134-989A-D0FADBCC9938}" srcOrd="1" destOrd="0" presId="urn:microsoft.com/office/officeart/2008/layout/PictureStrips"/>
    <dgm:cxn modelId="{21CED310-6ECB-40D6-B8F2-0F5945D520F4}" type="presParOf" srcId="{24687396-D7D9-44CB-B7E4-92E593F43275}" destId="{C2991242-D3C3-472F-B11E-0C5494976F76}" srcOrd="3" destOrd="0" presId="urn:microsoft.com/office/officeart/2008/layout/PictureStrips"/>
    <dgm:cxn modelId="{F889888B-63F7-4921-9FD5-7D0823A9368F}" type="presParOf" srcId="{24687396-D7D9-44CB-B7E4-92E593F43275}" destId="{D95BDC3D-4F62-4C8F-8ABB-CE4A79DC3C41}" srcOrd="4" destOrd="0" presId="urn:microsoft.com/office/officeart/2008/layout/PictureStrips"/>
    <dgm:cxn modelId="{FA1C50AB-E46A-43AB-B8E9-8127072BB9FC}" type="presParOf" srcId="{D95BDC3D-4F62-4C8F-8ABB-CE4A79DC3C41}" destId="{42448033-2F83-4E1D-8C1E-AEBCA767DEB0}" srcOrd="0" destOrd="0" presId="urn:microsoft.com/office/officeart/2008/layout/PictureStrips"/>
    <dgm:cxn modelId="{6891B393-60A3-4E84-A4F6-047A398C3808}" type="presParOf" srcId="{D95BDC3D-4F62-4C8F-8ABB-CE4A79DC3C41}" destId="{DF7D0564-500E-42E7-9231-09CC17011062}" srcOrd="1" destOrd="0" presId="urn:microsoft.com/office/officeart/2008/layout/PictureStrips"/>
    <dgm:cxn modelId="{483C17C6-1479-4BBD-A7E7-44E3394426A6}" type="presParOf" srcId="{24687396-D7D9-44CB-B7E4-92E593F43275}" destId="{84C33228-239D-4116-BFE8-EBAB8307A52C}" srcOrd="5" destOrd="0" presId="urn:microsoft.com/office/officeart/2008/layout/PictureStrips"/>
    <dgm:cxn modelId="{D114FFA9-99F5-4E5B-AE9F-45DE43CC0DE4}" type="presParOf" srcId="{24687396-D7D9-44CB-B7E4-92E593F43275}" destId="{AA207703-DE95-4605-8BB1-0FB93CCAEDD5}" srcOrd="6" destOrd="0" presId="urn:microsoft.com/office/officeart/2008/layout/PictureStrips"/>
    <dgm:cxn modelId="{582CD4DB-0D2D-4979-BA59-1B15576D9685}" type="presParOf" srcId="{AA207703-DE95-4605-8BB1-0FB93CCAEDD5}" destId="{52660880-415E-4047-AD08-390F71C8F4B6}" srcOrd="0" destOrd="0" presId="urn:microsoft.com/office/officeart/2008/layout/PictureStrips"/>
    <dgm:cxn modelId="{8FC38967-4CC3-4B24-AA4F-E05D7F245CAC}" type="presParOf" srcId="{AA207703-DE95-4605-8BB1-0FB93CCAEDD5}" destId="{CC5C566E-3BDB-43E6-BE5C-D2263BAD3651}"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D7BDA55-8839-4C92-8186-E601703A0B34}"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s-EC"/>
        </a:p>
      </dgm:t>
    </dgm:pt>
    <dgm:pt modelId="{ED878867-FC75-4AB8-90D9-3E2EB695BD84}">
      <dgm:prSet phldrT="[Texto]"/>
      <dgm:spPr>
        <a:solidFill>
          <a:srgbClr val="A8BE92">
            <a:alpha val="40000"/>
          </a:srgbClr>
        </a:solidFill>
      </dgm:spPr>
      <dgm:t>
        <a:bodyPr/>
        <a:lstStyle/>
        <a:p>
          <a:pPr algn="just"/>
          <a:r>
            <a:rPr lang="es-EC" dirty="0" smtClean="0">
              <a:latin typeface="Times New Roman" panose="02020603050405020304" pitchFamily="18" charset="0"/>
              <a:cs typeface="Times New Roman" panose="02020603050405020304" pitchFamily="18" charset="0"/>
            </a:rPr>
            <a:t>Desarrollar productos para sembrar clientes en rangos de edades inferiores a los 18 años, en vista que en la investigación, el estrato de 18 a 24 años no tiene una necesidad ni independencia bancaria, por ejemplo con cuentas derivadas de sus padres, el chico o niño puede ahorrar o realizar transacciones por su cuenta así como aprender servicios bancarios mediante juegos, logrando así una cultura financiera desde la niñez, adolescencia y su futura vida económica.</a:t>
          </a:r>
          <a:endParaRPr lang="es-EC" dirty="0">
            <a:latin typeface="Times New Roman" panose="02020603050405020304" pitchFamily="18" charset="0"/>
            <a:cs typeface="Times New Roman" panose="02020603050405020304" pitchFamily="18" charset="0"/>
          </a:endParaRPr>
        </a:p>
      </dgm:t>
    </dgm:pt>
    <dgm:pt modelId="{7909E450-85BF-403F-B0B5-A0897711999D}" type="parTrans" cxnId="{1C75E553-F018-47BF-B014-C23923D0FAF1}">
      <dgm:prSet/>
      <dgm:spPr/>
      <dgm:t>
        <a:bodyPr/>
        <a:lstStyle/>
        <a:p>
          <a:endParaRPr lang="es-EC">
            <a:latin typeface="Times New Roman" panose="02020603050405020304" pitchFamily="18" charset="0"/>
            <a:cs typeface="Times New Roman" panose="02020603050405020304" pitchFamily="18" charset="0"/>
          </a:endParaRPr>
        </a:p>
      </dgm:t>
    </dgm:pt>
    <dgm:pt modelId="{B35D05D9-4B22-4AE0-8FBD-9C977179AAEC}" type="sibTrans" cxnId="{1C75E553-F018-47BF-B014-C23923D0FAF1}">
      <dgm:prSet/>
      <dgm:spPr/>
      <dgm:t>
        <a:bodyPr/>
        <a:lstStyle/>
        <a:p>
          <a:endParaRPr lang="es-EC">
            <a:latin typeface="Times New Roman" panose="02020603050405020304" pitchFamily="18" charset="0"/>
            <a:cs typeface="Times New Roman" panose="02020603050405020304" pitchFamily="18" charset="0"/>
          </a:endParaRPr>
        </a:p>
      </dgm:t>
    </dgm:pt>
    <dgm:pt modelId="{BFA231A9-6BB4-4870-96D6-7E97662F1E4C}">
      <dgm:prSet phldrT="[Texto]"/>
      <dgm:spPr>
        <a:solidFill>
          <a:srgbClr val="A8BE92">
            <a:alpha val="40000"/>
          </a:srgbClr>
        </a:solidFill>
      </dgm:spPr>
      <dgm:t>
        <a:bodyPr/>
        <a:lstStyle/>
        <a:p>
          <a:pPr algn="just"/>
          <a:r>
            <a:rPr lang="es-EC" dirty="0" smtClean="0">
              <a:latin typeface="Times New Roman" panose="02020603050405020304" pitchFamily="18" charset="0"/>
              <a:cs typeface="Times New Roman" panose="02020603050405020304" pitchFamily="18" charset="0"/>
            </a:rPr>
            <a:t>Mediante el uso del Smartphone (celular) implementar inteligencia artificial para segmentar los nichos de mercado de acuerdo a los consumos que generan en establecimientos comerciales, </a:t>
          </a:r>
          <a:r>
            <a:rPr lang="es-EC" smtClean="0">
              <a:latin typeface="Times New Roman" panose="02020603050405020304" pitchFamily="18" charset="0"/>
              <a:cs typeface="Times New Roman" panose="02020603050405020304" pitchFamily="18" charset="0"/>
            </a:rPr>
            <a:t>para optimizar </a:t>
          </a:r>
          <a:r>
            <a:rPr lang="es-EC" dirty="0" smtClean="0">
              <a:latin typeface="Times New Roman" panose="02020603050405020304" pitchFamily="18" charset="0"/>
              <a:cs typeface="Times New Roman" panose="02020603050405020304" pitchFamily="18" charset="0"/>
            </a:rPr>
            <a:t>el tiempo en cuanto a créditos, pólizas de seguro y cupo de tarjetas de crédito. </a:t>
          </a:r>
          <a:endParaRPr lang="es-EC" dirty="0">
            <a:latin typeface="Times New Roman" panose="02020603050405020304" pitchFamily="18" charset="0"/>
            <a:cs typeface="Times New Roman" panose="02020603050405020304" pitchFamily="18" charset="0"/>
          </a:endParaRPr>
        </a:p>
      </dgm:t>
    </dgm:pt>
    <dgm:pt modelId="{EED80F7C-CB40-4AD3-984E-3F943408807D}" type="parTrans" cxnId="{B99840BF-08DC-48E7-89FD-F9B0191EBC16}">
      <dgm:prSet/>
      <dgm:spPr/>
      <dgm:t>
        <a:bodyPr/>
        <a:lstStyle/>
        <a:p>
          <a:endParaRPr lang="es-EC">
            <a:latin typeface="Times New Roman" panose="02020603050405020304" pitchFamily="18" charset="0"/>
            <a:cs typeface="Times New Roman" panose="02020603050405020304" pitchFamily="18" charset="0"/>
          </a:endParaRPr>
        </a:p>
      </dgm:t>
    </dgm:pt>
    <dgm:pt modelId="{272CCA5D-F500-4787-B79D-A23C7910F1BE}" type="sibTrans" cxnId="{B99840BF-08DC-48E7-89FD-F9B0191EBC16}">
      <dgm:prSet/>
      <dgm:spPr/>
      <dgm:t>
        <a:bodyPr/>
        <a:lstStyle/>
        <a:p>
          <a:endParaRPr lang="es-EC">
            <a:latin typeface="Times New Roman" panose="02020603050405020304" pitchFamily="18" charset="0"/>
            <a:cs typeface="Times New Roman" panose="02020603050405020304" pitchFamily="18" charset="0"/>
          </a:endParaRPr>
        </a:p>
      </dgm:t>
    </dgm:pt>
    <dgm:pt modelId="{808D38BB-2C42-4B83-858A-C27A3FB16575}">
      <dgm:prSet phldrT="[Texto]"/>
      <dgm:spPr>
        <a:solidFill>
          <a:srgbClr val="A8BE92">
            <a:alpha val="40000"/>
          </a:srgbClr>
        </a:solidFill>
      </dgm:spPr>
      <dgm:t>
        <a:bodyPr/>
        <a:lstStyle/>
        <a:p>
          <a:pPr algn="just"/>
          <a:r>
            <a:rPr lang="es-EC" dirty="0" smtClean="0">
              <a:latin typeface="Times New Roman" panose="02020603050405020304" pitchFamily="18" charset="0"/>
              <a:cs typeface="Times New Roman" panose="02020603050405020304" pitchFamily="18" charset="0"/>
            </a:rPr>
            <a:t>Fomentar las redes sociales como un canal de servicio al cliente, no solamente como un medio de comunicación sino como  la voz directa  del cliente con el banco, generando incentivos como reconocimientos a los fans que llevan más tiempo con el banco, a seguidores con comentarios positivos, así como seguidores que más comparten e interactúan, creando eventos en vivo en donde este público se abra un camino como embajadores de marca o influencers de los servicios y productos del banco.  </a:t>
          </a:r>
          <a:endParaRPr lang="es-EC" dirty="0">
            <a:latin typeface="Times New Roman" panose="02020603050405020304" pitchFamily="18" charset="0"/>
            <a:cs typeface="Times New Roman" panose="02020603050405020304" pitchFamily="18" charset="0"/>
          </a:endParaRPr>
        </a:p>
      </dgm:t>
    </dgm:pt>
    <dgm:pt modelId="{8EC65A4A-4B8F-4ACE-98FC-7E3E14544CD0}" type="parTrans" cxnId="{6FB3CD24-A4D3-48A0-B3A6-A91736E58DB8}">
      <dgm:prSet/>
      <dgm:spPr/>
      <dgm:t>
        <a:bodyPr/>
        <a:lstStyle/>
        <a:p>
          <a:endParaRPr lang="es-EC">
            <a:latin typeface="Times New Roman" panose="02020603050405020304" pitchFamily="18" charset="0"/>
            <a:cs typeface="Times New Roman" panose="02020603050405020304" pitchFamily="18" charset="0"/>
          </a:endParaRPr>
        </a:p>
      </dgm:t>
    </dgm:pt>
    <dgm:pt modelId="{346FF73C-ECA8-4841-9237-5CA8409D3D5A}" type="sibTrans" cxnId="{6FB3CD24-A4D3-48A0-B3A6-A91736E58DB8}">
      <dgm:prSet/>
      <dgm:spPr/>
      <dgm:t>
        <a:bodyPr/>
        <a:lstStyle/>
        <a:p>
          <a:endParaRPr lang="es-EC">
            <a:latin typeface="Times New Roman" panose="02020603050405020304" pitchFamily="18" charset="0"/>
            <a:cs typeface="Times New Roman" panose="02020603050405020304" pitchFamily="18" charset="0"/>
          </a:endParaRPr>
        </a:p>
      </dgm:t>
    </dgm:pt>
    <dgm:pt modelId="{44F9B10E-04AE-4C5B-B36B-ABB23893C482}">
      <dgm:prSet phldrT="[Texto]"/>
      <dgm:spPr>
        <a:solidFill>
          <a:srgbClr val="A8BE92">
            <a:alpha val="40000"/>
          </a:srgbClr>
        </a:solidFill>
      </dgm:spPr>
      <dgm:t>
        <a:bodyPr/>
        <a:lstStyle/>
        <a:p>
          <a:pPr algn="just"/>
          <a:r>
            <a:rPr lang="es-EC" dirty="0" smtClean="0">
              <a:latin typeface="Times New Roman" panose="02020603050405020304" pitchFamily="18" charset="0"/>
              <a:cs typeface="Times New Roman" panose="02020603050405020304" pitchFamily="18" charset="0"/>
            </a:rPr>
            <a:t>Personalizar los contenidos de las campañas, promociones y sorteos de acuerdo a la plataforma en que los clientes interactúan, mediante inteligencia artificial y verificar la audiencia a quien va dirigido, porque aunque los clientes hayan depositado su confianza con un banco en particular, no significa que se logre una fidelización. </a:t>
          </a:r>
          <a:endParaRPr lang="es-EC" dirty="0">
            <a:latin typeface="Times New Roman" panose="02020603050405020304" pitchFamily="18" charset="0"/>
            <a:cs typeface="Times New Roman" panose="02020603050405020304" pitchFamily="18" charset="0"/>
          </a:endParaRPr>
        </a:p>
      </dgm:t>
    </dgm:pt>
    <dgm:pt modelId="{8D53C6E6-F36B-476D-B5F5-A3B3AF865417}" type="parTrans" cxnId="{AF3E3574-D22A-45FB-8A9B-51BE550A92DC}">
      <dgm:prSet/>
      <dgm:spPr/>
      <dgm:t>
        <a:bodyPr/>
        <a:lstStyle/>
        <a:p>
          <a:endParaRPr lang="es-EC">
            <a:latin typeface="Times New Roman" panose="02020603050405020304" pitchFamily="18" charset="0"/>
            <a:cs typeface="Times New Roman" panose="02020603050405020304" pitchFamily="18" charset="0"/>
          </a:endParaRPr>
        </a:p>
      </dgm:t>
    </dgm:pt>
    <dgm:pt modelId="{37A9A013-FFE0-44E6-A351-8FB11ADB623C}" type="sibTrans" cxnId="{AF3E3574-D22A-45FB-8A9B-51BE550A92DC}">
      <dgm:prSet/>
      <dgm:spPr/>
      <dgm:t>
        <a:bodyPr/>
        <a:lstStyle/>
        <a:p>
          <a:endParaRPr lang="es-EC">
            <a:latin typeface="Times New Roman" panose="02020603050405020304" pitchFamily="18" charset="0"/>
            <a:cs typeface="Times New Roman" panose="02020603050405020304" pitchFamily="18" charset="0"/>
          </a:endParaRPr>
        </a:p>
      </dgm:t>
    </dgm:pt>
    <dgm:pt modelId="{24687396-D7D9-44CB-B7E4-92E593F43275}" type="pres">
      <dgm:prSet presAssocID="{7D7BDA55-8839-4C92-8186-E601703A0B34}" presName="Name0" presStyleCnt="0">
        <dgm:presLayoutVars>
          <dgm:dir/>
          <dgm:resizeHandles val="exact"/>
        </dgm:presLayoutVars>
      </dgm:prSet>
      <dgm:spPr/>
      <dgm:t>
        <a:bodyPr/>
        <a:lstStyle/>
        <a:p>
          <a:endParaRPr lang="es-EC"/>
        </a:p>
      </dgm:t>
    </dgm:pt>
    <dgm:pt modelId="{BE0C05C4-5876-4B96-915D-C41CC28C617A}" type="pres">
      <dgm:prSet presAssocID="{ED878867-FC75-4AB8-90D9-3E2EB695BD84}" presName="composite" presStyleCnt="0"/>
      <dgm:spPr/>
    </dgm:pt>
    <dgm:pt modelId="{50DF9E67-0049-4A68-AC50-90E185558952}" type="pres">
      <dgm:prSet presAssocID="{ED878867-FC75-4AB8-90D9-3E2EB695BD84}" presName="rect1" presStyleLbl="trAlignAcc1" presStyleIdx="0" presStyleCnt="4">
        <dgm:presLayoutVars>
          <dgm:bulletEnabled val="1"/>
        </dgm:presLayoutVars>
      </dgm:prSet>
      <dgm:spPr/>
      <dgm:t>
        <a:bodyPr/>
        <a:lstStyle/>
        <a:p>
          <a:endParaRPr lang="es-EC"/>
        </a:p>
      </dgm:t>
    </dgm:pt>
    <dgm:pt modelId="{88185816-E644-4EBE-A681-1CBEDA40347F}" type="pres">
      <dgm:prSet presAssocID="{ED878867-FC75-4AB8-90D9-3E2EB695BD84}" presName="rect2" presStyleLbl="fgImgPlace1" presStyleIdx="0" presStyleCnt="4"/>
      <dgm:spPr>
        <a:blipFill rotWithShape="1">
          <a:blip xmlns:r="http://schemas.openxmlformats.org/officeDocument/2006/relationships" r:embed="rId1"/>
          <a:stretch>
            <a:fillRect/>
          </a:stretch>
        </a:blipFill>
        <a:ln>
          <a:solidFill>
            <a:schemeClr val="tx1"/>
          </a:solidFill>
        </a:ln>
      </dgm:spPr>
    </dgm:pt>
    <dgm:pt modelId="{68B4EC47-12AE-4E8B-85C2-2F9D54E4D5F1}" type="pres">
      <dgm:prSet presAssocID="{B35D05D9-4B22-4AE0-8FBD-9C977179AAEC}" presName="sibTrans" presStyleCnt="0"/>
      <dgm:spPr/>
    </dgm:pt>
    <dgm:pt modelId="{ECFE0267-E41A-4894-A324-1BAA534D0A26}" type="pres">
      <dgm:prSet presAssocID="{BFA231A9-6BB4-4870-96D6-7E97662F1E4C}" presName="composite" presStyleCnt="0"/>
      <dgm:spPr/>
    </dgm:pt>
    <dgm:pt modelId="{47FFBA5C-B9C1-41D4-9BE3-0279C4030BC1}" type="pres">
      <dgm:prSet presAssocID="{BFA231A9-6BB4-4870-96D6-7E97662F1E4C}" presName="rect1" presStyleLbl="trAlignAcc1" presStyleIdx="1" presStyleCnt="4">
        <dgm:presLayoutVars>
          <dgm:bulletEnabled val="1"/>
        </dgm:presLayoutVars>
      </dgm:prSet>
      <dgm:spPr/>
      <dgm:t>
        <a:bodyPr/>
        <a:lstStyle/>
        <a:p>
          <a:endParaRPr lang="es-EC"/>
        </a:p>
      </dgm:t>
    </dgm:pt>
    <dgm:pt modelId="{6B2B5F58-E4F1-4134-989A-D0FADBCC9938}" type="pres">
      <dgm:prSet presAssocID="{BFA231A9-6BB4-4870-96D6-7E97662F1E4C}" presName="rect2" presStyleLbl="fgImgPlace1" presStyleIdx="1" presStyleCnt="4"/>
      <dgm:spPr>
        <a:blipFill rotWithShape="1">
          <a:blip xmlns:r="http://schemas.openxmlformats.org/officeDocument/2006/relationships" r:embed="rId2"/>
          <a:stretch>
            <a:fillRect/>
          </a:stretch>
        </a:blipFill>
        <a:ln>
          <a:solidFill>
            <a:schemeClr val="tx1"/>
          </a:solidFill>
        </a:ln>
      </dgm:spPr>
    </dgm:pt>
    <dgm:pt modelId="{C2991242-D3C3-472F-B11E-0C5494976F76}" type="pres">
      <dgm:prSet presAssocID="{272CCA5D-F500-4787-B79D-A23C7910F1BE}" presName="sibTrans" presStyleCnt="0"/>
      <dgm:spPr/>
    </dgm:pt>
    <dgm:pt modelId="{D95BDC3D-4F62-4C8F-8ABB-CE4A79DC3C41}" type="pres">
      <dgm:prSet presAssocID="{808D38BB-2C42-4B83-858A-C27A3FB16575}" presName="composite" presStyleCnt="0"/>
      <dgm:spPr/>
    </dgm:pt>
    <dgm:pt modelId="{42448033-2F83-4E1D-8C1E-AEBCA767DEB0}" type="pres">
      <dgm:prSet presAssocID="{808D38BB-2C42-4B83-858A-C27A3FB16575}" presName="rect1" presStyleLbl="trAlignAcc1" presStyleIdx="2" presStyleCnt="4">
        <dgm:presLayoutVars>
          <dgm:bulletEnabled val="1"/>
        </dgm:presLayoutVars>
      </dgm:prSet>
      <dgm:spPr/>
      <dgm:t>
        <a:bodyPr/>
        <a:lstStyle/>
        <a:p>
          <a:endParaRPr lang="es-EC"/>
        </a:p>
      </dgm:t>
    </dgm:pt>
    <dgm:pt modelId="{DF7D0564-500E-42E7-9231-09CC17011062}" type="pres">
      <dgm:prSet presAssocID="{808D38BB-2C42-4B83-858A-C27A3FB16575}" presName="rect2" presStyleLbl="fgImgPlace1" presStyleIdx="2" presStyleCnt="4"/>
      <dgm:spPr>
        <a:blipFill rotWithShape="1">
          <a:blip xmlns:r="http://schemas.openxmlformats.org/officeDocument/2006/relationships" r:embed="rId3"/>
          <a:stretch>
            <a:fillRect/>
          </a:stretch>
        </a:blipFill>
        <a:ln>
          <a:solidFill>
            <a:schemeClr val="tx1"/>
          </a:solidFill>
        </a:ln>
      </dgm:spPr>
    </dgm:pt>
    <dgm:pt modelId="{ED37EAA8-71CF-4C8E-BE61-84FC5EA8E4AA}" type="pres">
      <dgm:prSet presAssocID="{346FF73C-ECA8-4841-9237-5CA8409D3D5A}" presName="sibTrans" presStyleCnt="0"/>
      <dgm:spPr/>
    </dgm:pt>
    <dgm:pt modelId="{C3F1D21F-3F87-4512-8664-1C59DE22BE87}" type="pres">
      <dgm:prSet presAssocID="{44F9B10E-04AE-4C5B-B36B-ABB23893C482}" presName="composite" presStyleCnt="0"/>
      <dgm:spPr/>
    </dgm:pt>
    <dgm:pt modelId="{38E13C2C-90DA-4B75-823A-594B008542E2}" type="pres">
      <dgm:prSet presAssocID="{44F9B10E-04AE-4C5B-B36B-ABB23893C482}" presName="rect1" presStyleLbl="trAlignAcc1" presStyleIdx="3" presStyleCnt="4">
        <dgm:presLayoutVars>
          <dgm:bulletEnabled val="1"/>
        </dgm:presLayoutVars>
      </dgm:prSet>
      <dgm:spPr/>
      <dgm:t>
        <a:bodyPr/>
        <a:lstStyle/>
        <a:p>
          <a:endParaRPr lang="es-EC"/>
        </a:p>
      </dgm:t>
    </dgm:pt>
    <dgm:pt modelId="{120CA795-B628-4864-B6DE-0440B9C5C623}" type="pres">
      <dgm:prSet presAssocID="{44F9B10E-04AE-4C5B-B36B-ABB23893C482}" presName="rect2" presStyleLbl="fgImgPlace1" presStyleIdx="3" presStyleCnt="4"/>
      <dgm:spPr>
        <a:blipFill rotWithShape="1">
          <a:blip xmlns:r="http://schemas.openxmlformats.org/officeDocument/2006/relationships" r:embed="rId4"/>
          <a:stretch>
            <a:fillRect/>
          </a:stretch>
        </a:blipFill>
        <a:ln>
          <a:solidFill>
            <a:schemeClr val="tx1"/>
          </a:solidFill>
        </a:ln>
      </dgm:spPr>
    </dgm:pt>
  </dgm:ptLst>
  <dgm:cxnLst>
    <dgm:cxn modelId="{6CAF274B-F1E6-46BF-964F-24DF92329BEE}" type="presOf" srcId="{BFA231A9-6BB4-4870-96D6-7E97662F1E4C}" destId="{47FFBA5C-B9C1-41D4-9BE3-0279C4030BC1}" srcOrd="0" destOrd="0" presId="urn:microsoft.com/office/officeart/2008/layout/PictureStrips"/>
    <dgm:cxn modelId="{B4D2CDF3-67D3-417D-9884-17291827908A}" type="presOf" srcId="{7D7BDA55-8839-4C92-8186-E601703A0B34}" destId="{24687396-D7D9-44CB-B7E4-92E593F43275}" srcOrd="0" destOrd="0" presId="urn:microsoft.com/office/officeart/2008/layout/PictureStrips"/>
    <dgm:cxn modelId="{B99840BF-08DC-48E7-89FD-F9B0191EBC16}" srcId="{7D7BDA55-8839-4C92-8186-E601703A0B34}" destId="{BFA231A9-6BB4-4870-96D6-7E97662F1E4C}" srcOrd="1" destOrd="0" parTransId="{EED80F7C-CB40-4AD3-984E-3F943408807D}" sibTransId="{272CCA5D-F500-4787-B79D-A23C7910F1BE}"/>
    <dgm:cxn modelId="{E47D1DBE-869F-45AD-8E86-6446215B9A75}" type="presOf" srcId="{44F9B10E-04AE-4C5B-B36B-ABB23893C482}" destId="{38E13C2C-90DA-4B75-823A-594B008542E2}" srcOrd="0" destOrd="0" presId="urn:microsoft.com/office/officeart/2008/layout/PictureStrips"/>
    <dgm:cxn modelId="{6FB3CD24-A4D3-48A0-B3A6-A91736E58DB8}" srcId="{7D7BDA55-8839-4C92-8186-E601703A0B34}" destId="{808D38BB-2C42-4B83-858A-C27A3FB16575}" srcOrd="2" destOrd="0" parTransId="{8EC65A4A-4B8F-4ACE-98FC-7E3E14544CD0}" sibTransId="{346FF73C-ECA8-4841-9237-5CA8409D3D5A}"/>
    <dgm:cxn modelId="{AC8B3276-3A1E-427F-98DF-E25B7D718AD0}" type="presOf" srcId="{808D38BB-2C42-4B83-858A-C27A3FB16575}" destId="{42448033-2F83-4E1D-8C1E-AEBCA767DEB0}" srcOrd="0" destOrd="0" presId="urn:microsoft.com/office/officeart/2008/layout/PictureStrips"/>
    <dgm:cxn modelId="{AF3E3574-D22A-45FB-8A9B-51BE550A92DC}" srcId="{7D7BDA55-8839-4C92-8186-E601703A0B34}" destId="{44F9B10E-04AE-4C5B-B36B-ABB23893C482}" srcOrd="3" destOrd="0" parTransId="{8D53C6E6-F36B-476D-B5F5-A3B3AF865417}" sibTransId="{37A9A013-FFE0-44E6-A351-8FB11ADB623C}"/>
    <dgm:cxn modelId="{83774B47-F6E1-42EA-8109-511D1B01F95E}" type="presOf" srcId="{ED878867-FC75-4AB8-90D9-3E2EB695BD84}" destId="{50DF9E67-0049-4A68-AC50-90E185558952}" srcOrd="0" destOrd="0" presId="urn:microsoft.com/office/officeart/2008/layout/PictureStrips"/>
    <dgm:cxn modelId="{1C75E553-F018-47BF-B014-C23923D0FAF1}" srcId="{7D7BDA55-8839-4C92-8186-E601703A0B34}" destId="{ED878867-FC75-4AB8-90D9-3E2EB695BD84}" srcOrd="0" destOrd="0" parTransId="{7909E450-85BF-403F-B0B5-A0897711999D}" sibTransId="{B35D05D9-4B22-4AE0-8FBD-9C977179AAEC}"/>
    <dgm:cxn modelId="{CB54F2E2-6F0E-46B8-9ECF-2B3CE94642EE}" type="presParOf" srcId="{24687396-D7D9-44CB-B7E4-92E593F43275}" destId="{BE0C05C4-5876-4B96-915D-C41CC28C617A}" srcOrd="0" destOrd="0" presId="urn:microsoft.com/office/officeart/2008/layout/PictureStrips"/>
    <dgm:cxn modelId="{B0E94C5B-A25E-4FE6-A491-3FF52EAFA80E}" type="presParOf" srcId="{BE0C05C4-5876-4B96-915D-C41CC28C617A}" destId="{50DF9E67-0049-4A68-AC50-90E185558952}" srcOrd="0" destOrd="0" presId="urn:microsoft.com/office/officeart/2008/layout/PictureStrips"/>
    <dgm:cxn modelId="{9FF3EA41-0FF4-48E4-873B-D789FE12BA00}" type="presParOf" srcId="{BE0C05C4-5876-4B96-915D-C41CC28C617A}" destId="{88185816-E644-4EBE-A681-1CBEDA40347F}" srcOrd="1" destOrd="0" presId="urn:microsoft.com/office/officeart/2008/layout/PictureStrips"/>
    <dgm:cxn modelId="{2435D15D-9BDA-41C2-8852-924E67DA09D2}" type="presParOf" srcId="{24687396-D7D9-44CB-B7E4-92E593F43275}" destId="{68B4EC47-12AE-4E8B-85C2-2F9D54E4D5F1}" srcOrd="1" destOrd="0" presId="urn:microsoft.com/office/officeart/2008/layout/PictureStrips"/>
    <dgm:cxn modelId="{7ACE0431-8051-4CD9-AEA5-D9798C02B446}" type="presParOf" srcId="{24687396-D7D9-44CB-B7E4-92E593F43275}" destId="{ECFE0267-E41A-4894-A324-1BAA534D0A26}" srcOrd="2" destOrd="0" presId="urn:microsoft.com/office/officeart/2008/layout/PictureStrips"/>
    <dgm:cxn modelId="{02669BF0-377F-4E3B-823C-59D4AC2D672F}" type="presParOf" srcId="{ECFE0267-E41A-4894-A324-1BAA534D0A26}" destId="{47FFBA5C-B9C1-41D4-9BE3-0279C4030BC1}" srcOrd="0" destOrd="0" presId="urn:microsoft.com/office/officeart/2008/layout/PictureStrips"/>
    <dgm:cxn modelId="{8587FFEC-1568-4B49-A75A-FF51F1B84BB7}" type="presParOf" srcId="{ECFE0267-E41A-4894-A324-1BAA534D0A26}" destId="{6B2B5F58-E4F1-4134-989A-D0FADBCC9938}" srcOrd="1" destOrd="0" presId="urn:microsoft.com/office/officeart/2008/layout/PictureStrips"/>
    <dgm:cxn modelId="{6080D6DF-BB24-46AC-8A23-4EBB3106B28E}" type="presParOf" srcId="{24687396-D7D9-44CB-B7E4-92E593F43275}" destId="{C2991242-D3C3-472F-B11E-0C5494976F76}" srcOrd="3" destOrd="0" presId="urn:microsoft.com/office/officeart/2008/layout/PictureStrips"/>
    <dgm:cxn modelId="{5B7BCB96-D5FD-4389-9F22-61BC9CFB2B0E}" type="presParOf" srcId="{24687396-D7D9-44CB-B7E4-92E593F43275}" destId="{D95BDC3D-4F62-4C8F-8ABB-CE4A79DC3C41}" srcOrd="4" destOrd="0" presId="urn:microsoft.com/office/officeart/2008/layout/PictureStrips"/>
    <dgm:cxn modelId="{A4AE93B8-EBE0-4F21-BD37-472527C3AF63}" type="presParOf" srcId="{D95BDC3D-4F62-4C8F-8ABB-CE4A79DC3C41}" destId="{42448033-2F83-4E1D-8C1E-AEBCA767DEB0}" srcOrd="0" destOrd="0" presId="urn:microsoft.com/office/officeart/2008/layout/PictureStrips"/>
    <dgm:cxn modelId="{5C98F71D-46D9-45C8-9C55-844760259438}" type="presParOf" srcId="{D95BDC3D-4F62-4C8F-8ABB-CE4A79DC3C41}" destId="{DF7D0564-500E-42E7-9231-09CC17011062}" srcOrd="1" destOrd="0" presId="urn:microsoft.com/office/officeart/2008/layout/PictureStrips"/>
    <dgm:cxn modelId="{2BB30F60-750B-48A9-AD61-5B640C9BD473}" type="presParOf" srcId="{24687396-D7D9-44CB-B7E4-92E593F43275}" destId="{ED37EAA8-71CF-4C8E-BE61-84FC5EA8E4AA}" srcOrd="5" destOrd="0" presId="urn:microsoft.com/office/officeart/2008/layout/PictureStrips"/>
    <dgm:cxn modelId="{0D082A13-3007-417B-8160-2EA32B1AC736}" type="presParOf" srcId="{24687396-D7D9-44CB-B7E4-92E593F43275}" destId="{C3F1D21F-3F87-4512-8664-1C59DE22BE87}" srcOrd="6" destOrd="0" presId="urn:microsoft.com/office/officeart/2008/layout/PictureStrips"/>
    <dgm:cxn modelId="{B0E2F835-07F6-4FC8-8D4F-60B8C7648C50}" type="presParOf" srcId="{C3F1D21F-3F87-4512-8664-1C59DE22BE87}" destId="{38E13C2C-90DA-4B75-823A-594B008542E2}" srcOrd="0" destOrd="0" presId="urn:microsoft.com/office/officeart/2008/layout/PictureStrips"/>
    <dgm:cxn modelId="{C4F6F238-5939-47D3-8EED-F96798FE71F4}" type="presParOf" srcId="{C3F1D21F-3F87-4512-8664-1C59DE22BE87}" destId="{120CA795-B628-4864-B6DE-0440B9C5C623}"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C2522D-E9F5-4853-9881-048D8B06FC35}"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es-EC"/>
        </a:p>
      </dgm:t>
    </dgm:pt>
    <dgm:pt modelId="{1D31F406-FB8C-46B9-9127-A7CAE3D5D241}">
      <dgm:prSet phldrT="[Texto]" custT="1"/>
      <dgm:spPr>
        <a:solidFill>
          <a:srgbClr val="A8BE92"/>
        </a:solidFill>
        <a:ln>
          <a:solidFill>
            <a:schemeClr val="tx1"/>
          </a:solidFill>
        </a:ln>
      </dgm:spPr>
      <dgm:t>
        <a:bodyPr/>
        <a:lstStyle/>
        <a:p>
          <a:pPr algn="ctr"/>
          <a:r>
            <a:rPr lang="es-EC" sz="3600" dirty="0" smtClean="0">
              <a:solidFill>
                <a:schemeClr val="tx1"/>
              </a:solidFill>
              <a:latin typeface="Times New Roman" panose="02020603050405020304" pitchFamily="18" charset="0"/>
              <a:cs typeface="Times New Roman" panose="02020603050405020304" pitchFamily="18" charset="0"/>
            </a:rPr>
            <a:t>Objetivo general</a:t>
          </a:r>
          <a:endParaRPr lang="es-EC" sz="3600" dirty="0">
            <a:solidFill>
              <a:schemeClr val="tx1"/>
            </a:solidFill>
            <a:latin typeface="Times New Roman" panose="02020603050405020304" pitchFamily="18" charset="0"/>
            <a:cs typeface="Times New Roman" panose="02020603050405020304" pitchFamily="18" charset="0"/>
          </a:endParaRPr>
        </a:p>
      </dgm:t>
    </dgm:pt>
    <dgm:pt modelId="{4B9FA91A-41DF-45D4-934E-570436922FD6}" type="parTrans" cxnId="{46670FF3-F7F1-48E5-97BD-11E73DCC5F1F}">
      <dgm:prSet/>
      <dgm:spPr/>
      <dgm:t>
        <a:bodyPr/>
        <a:lstStyle/>
        <a:p>
          <a:pPr algn="just"/>
          <a:endParaRPr lang="es-EC">
            <a:latin typeface="Times New Roman" panose="02020603050405020304" pitchFamily="18" charset="0"/>
            <a:cs typeface="Times New Roman" panose="02020603050405020304" pitchFamily="18" charset="0"/>
          </a:endParaRPr>
        </a:p>
      </dgm:t>
    </dgm:pt>
    <dgm:pt modelId="{D3BC578E-4D48-45A2-97EE-8C168B5216A9}" type="sibTrans" cxnId="{46670FF3-F7F1-48E5-97BD-11E73DCC5F1F}">
      <dgm:prSet/>
      <dgm:spPr/>
      <dgm:t>
        <a:bodyPr/>
        <a:lstStyle/>
        <a:p>
          <a:pPr algn="just"/>
          <a:endParaRPr lang="es-EC">
            <a:latin typeface="Times New Roman" panose="02020603050405020304" pitchFamily="18" charset="0"/>
            <a:cs typeface="Times New Roman" panose="02020603050405020304" pitchFamily="18" charset="0"/>
          </a:endParaRPr>
        </a:p>
      </dgm:t>
    </dgm:pt>
    <dgm:pt modelId="{170346A3-69E3-4D5C-82BA-A6148BADA10A}">
      <dgm:prSet phldrT="[Texto]" custT="1"/>
      <dgm:spPr>
        <a:solidFill>
          <a:srgbClr val="A8BE92"/>
        </a:solidFill>
        <a:ln>
          <a:solidFill>
            <a:schemeClr val="tx1"/>
          </a:solidFill>
        </a:ln>
      </dgm:spPr>
      <dgm:t>
        <a:bodyPr/>
        <a:lstStyle/>
        <a:p>
          <a:pPr algn="just"/>
          <a:r>
            <a:rPr lang="es-EC" sz="1400" dirty="0" smtClean="0">
              <a:solidFill>
                <a:schemeClr val="tx1"/>
              </a:solidFill>
              <a:latin typeface="Times New Roman" panose="02020603050405020304" pitchFamily="18" charset="0"/>
              <a:cs typeface="Times New Roman" panose="02020603050405020304" pitchFamily="18" charset="0"/>
            </a:rPr>
            <a:t>Determinar cómo incide la implementación de la banca electrónica en el comportamiento del consumidor bancario en el Distrito Metropolitano de Quito mediante el empleo de herramientas digitales para mejorar  la relación entre los bancos y el público objetivo.  </a:t>
          </a:r>
          <a:endParaRPr lang="es-EC" sz="1400" dirty="0">
            <a:solidFill>
              <a:schemeClr val="tx1"/>
            </a:solidFill>
            <a:latin typeface="Times New Roman" panose="02020603050405020304" pitchFamily="18" charset="0"/>
            <a:cs typeface="Times New Roman" panose="02020603050405020304" pitchFamily="18" charset="0"/>
          </a:endParaRPr>
        </a:p>
      </dgm:t>
    </dgm:pt>
    <dgm:pt modelId="{E1A96D2A-F9B0-44B4-BC18-E97A293E5F80}" type="sibTrans" cxnId="{DFF6B91E-B079-4FE4-9206-5BDB45D52E16}">
      <dgm:prSet/>
      <dgm:spPr/>
      <dgm:t>
        <a:bodyPr/>
        <a:lstStyle/>
        <a:p>
          <a:pPr algn="just"/>
          <a:endParaRPr lang="es-EC">
            <a:latin typeface="Times New Roman" panose="02020603050405020304" pitchFamily="18" charset="0"/>
            <a:cs typeface="Times New Roman" panose="02020603050405020304" pitchFamily="18" charset="0"/>
          </a:endParaRPr>
        </a:p>
      </dgm:t>
    </dgm:pt>
    <dgm:pt modelId="{9FBBE5BB-22FF-4D7C-B890-D7B1A2B3352F}" type="parTrans" cxnId="{DFF6B91E-B079-4FE4-9206-5BDB45D52E16}">
      <dgm:prSet/>
      <dgm:spPr/>
      <dgm:t>
        <a:bodyPr/>
        <a:lstStyle/>
        <a:p>
          <a:pPr algn="just"/>
          <a:endParaRPr lang="es-EC">
            <a:latin typeface="Times New Roman" panose="02020603050405020304" pitchFamily="18" charset="0"/>
            <a:cs typeface="Times New Roman" panose="02020603050405020304" pitchFamily="18" charset="0"/>
          </a:endParaRPr>
        </a:p>
      </dgm:t>
    </dgm:pt>
    <dgm:pt modelId="{445B74D8-FE03-4413-8202-56404D62017B}" type="pres">
      <dgm:prSet presAssocID="{4CC2522D-E9F5-4853-9881-048D8B06FC35}" presName="layout" presStyleCnt="0">
        <dgm:presLayoutVars>
          <dgm:chMax/>
          <dgm:chPref/>
          <dgm:dir/>
          <dgm:animOne val="branch"/>
          <dgm:animLvl val="lvl"/>
          <dgm:resizeHandles/>
        </dgm:presLayoutVars>
      </dgm:prSet>
      <dgm:spPr/>
      <dgm:t>
        <a:bodyPr/>
        <a:lstStyle/>
        <a:p>
          <a:endParaRPr lang="es-EC"/>
        </a:p>
      </dgm:t>
    </dgm:pt>
    <dgm:pt modelId="{2B300445-8AA5-4EA8-AF23-0293B0291FB6}" type="pres">
      <dgm:prSet presAssocID="{1D31F406-FB8C-46B9-9127-A7CAE3D5D241}" presName="root" presStyleCnt="0">
        <dgm:presLayoutVars>
          <dgm:chMax/>
          <dgm:chPref val="4"/>
        </dgm:presLayoutVars>
      </dgm:prSet>
      <dgm:spPr/>
    </dgm:pt>
    <dgm:pt modelId="{BB7D5786-B4FE-40FF-AFC1-15D37DB56BA5}" type="pres">
      <dgm:prSet presAssocID="{1D31F406-FB8C-46B9-9127-A7CAE3D5D241}" presName="rootComposite" presStyleCnt="0">
        <dgm:presLayoutVars/>
      </dgm:prSet>
      <dgm:spPr/>
    </dgm:pt>
    <dgm:pt modelId="{E1940E3F-2D8F-4606-A7C9-E4A358EB38D9}" type="pres">
      <dgm:prSet presAssocID="{1D31F406-FB8C-46B9-9127-A7CAE3D5D241}" presName="rootText" presStyleLbl="node0" presStyleIdx="0" presStyleCnt="1" custScaleX="63655" custScaleY="52826" custLinFactNeighborX="-770">
        <dgm:presLayoutVars>
          <dgm:chMax/>
          <dgm:chPref val="4"/>
        </dgm:presLayoutVars>
      </dgm:prSet>
      <dgm:spPr/>
      <dgm:t>
        <a:bodyPr/>
        <a:lstStyle/>
        <a:p>
          <a:endParaRPr lang="es-EC"/>
        </a:p>
      </dgm:t>
    </dgm:pt>
    <dgm:pt modelId="{EFF1B583-3C5A-499A-83B0-EAE4F973A6E7}" type="pres">
      <dgm:prSet presAssocID="{1D31F406-FB8C-46B9-9127-A7CAE3D5D241}" presName="childShape" presStyleCnt="0">
        <dgm:presLayoutVars>
          <dgm:chMax val="0"/>
          <dgm:chPref val="0"/>
        </dgm:presLayoutVars>
      </dgm:prSet>
      <dgm:spPr/>
    </dgm:pt>
    <dgm:pt modelId="{7C0CDCC9-0B62-4A74-848D-5A08E5BAC53C}" type="pres">
      <dgm:prSet presAssocID="{170346A3-69E3-4D5C-82BA-A6148BADA10A}" presName="childComposite" presStyleCnt="0">
        <dgm:presLayoutVars>
          <dgm:chMax val="0"/>
          <dgm:chPref val="0"/>
        </dgm:presLayoutVars>
      </dgm:prSet>
      <dgm:spPr/>
    </dgm:pt>
    <dgm:pt modelId="{32D5693A-8F5F-424F-8EFD-C38A490D4512}" type="pres">
      <dgm:prSet presAssocID="{170346A3-69E3-4D5C-82BA-A6148BADA10A}" presName="Image" presStyleLbl="node1" presStyleIdx="0" presStyleCnt="1"/>
      <dgm:spPr>
        <a:blipFill rotWithShape="1">
          <a:blip xmlns:r="http://schemas.openxmlformats.org/officeDocument/2006/relationships" r:embed="rId1"/>
          <a:stretch>
            <a:fillRect/>
          </a:stretch>
        </a:blipFill>
      </dgm:spPr>
    </dgm:pt>
    <dgm:pt modelId="{CAAD27E0-A184-4A32-88C5-44B0BC5C84FF}" type="pres">
      <dgm:prSet presAssocID="{170346A3-69E3-4D5C-82BA-A6148BADA10A}" presName="childText" presStyleLbl="lnNode1" presStyleIdx="0" presStyleCnt="1">
        <dgm:presLayoutVars>
          <dgm:chMax val="0"/>
          <dgm:chPref val="0"/>
          <dgm:bulletEnabled val="1"/>
        </dgm:presLayoutVars>
      </dgm:prSet>
      <dgm:spPr/>
      <dgm:t>
        <a:bodyPr/>
        <a:lstStyle/>
        <a:p>
          <a:endParaRPr lang="es-EC"/>
        </a:p>
      </dgm:t>
    </dgm:pt>
  </dgm:ptLst>
  <dgm:cxnLst>
    <dgm:cxn modelId="{DFF6B91E-B079-4FE4-9206-5BDB45D52E16}" srcId="{1D31F406-FB8C-46B9-9127-A7CAE3D5D241}" destId="{170346A3-69E3-4D5C-82BA-A6148BADA10A}" srcOrd="0" destOrd="0" parTransId="{9FBBE5BB-22FF-4D7C-B890-D7B1A2B3352F}" sibTransId="{E1A96D2A-F9B0-44B4-BC18-E97A293E5F80}"/>
    <dgm:cxn modelId="{FBC98728-F300-40F8-A0EC-859D51725AF7}" type="presOf" srcId="{4CC2522D-E9F5-4853-9881-048D8B06FC35}" destId="{445B74D8-FE03-4413-8202-56404D62017B}" srcOrd="0" destOrd="0" presId="urn:microsoft.com/office/officeart/2008/layout/PictureAccentList"/>
    <dgm:cxn modelId="{2FCBE447-9815-4FCC-AA17-95D198686AF9}" type="presOf" srcId="{1D31F406-FB8C-46B9-9127-A7CAE3D5D241}" destId="{E1940E3F-2D8F-4606-A7C9-E4A358EB38D9}" srcOrd="0" destOrd="0" presId="urn:microsoft.com/office/officeart/2008/layout/PictureAccentList"/>
    <dgm:cxn modelId="{7B8E58C4-37FC-443A-BA1F-05BEA3068A15}" type="presOf" srcId="{170346A3-69E3-4D5C-82BA-A6148BADA10A}" destId="{CAAD27E0-A184-4A32-88C5-44B0BC5C84FF}" srcOrd="0" destOrd="0" presId="urn:microsoft.com/office/officeart/2008/layout/PictureAccentList"/>
    <dgm:cxn modelId="{46670FF3-F7F1-48E5-97BD-11E73DCC5F1F}" srcId="{4CC2522D-E9F5-4853-9881-048D8B06FC35}" destId="{1D31F406-FB8C-46B9-9127-A7CAE3D5D241}" srcOrd="0" destOrd="0" parTransId="{4B9FA91A-41DF-45D4-934E-570436922FD6}" sibTransId="{D3BC578E-4D48-45A2-97EE-8C168B5216A9}"/>
    <dgm:cxn modelId="{CD12BED8-7AB8-461D-BE35-A9D7DE0E1816}" type="presParOf" srcId="{445B74D8-FE03-4413-8202-56404D62017B}" destId="{2B300445-8AA5-4EA8-AF23-0293B0291FB6}" srcOrd="0" destOrd="0" presId="urn:microsoft.com/office/officeart/2008/layout/PictureAccentList"/>
    <dgm:cxn modelId="{68D1B29D-591B-4009-BA18-FA77B4AFEFE4}" type="presParOf" srcId="{2B300445-8AA5-4EA8-AF23-0293B0291FB6}" destId="{BB7D5786-B4FE-40FF-AFC1-15D37DB56BA5}" srcOrd="0" destOrd="0" presId="urn:microsoft.com/office/officeart/2008/layout/PictureAccentList"/>
    <dgm:cxn modelId="{64631740-08E8-4633-AD73-9C53CB38B59C}" type="presParOf" srcId="{BB7D5786-B4FE-40FF-AFC1-15D37DB56BA5}" destId="{E1940E3F-2D8F-4606-A7C9-E4A358EB38D9}" srcOrd="0" destOrd="0" presId="urn:microsoft.com/office/officeart/2008/layout/PictureAccentList"/>
    <dgm:cxn modelId="{8546C9F5-E601-4A50-833F-900E13CC3BA5}" type="presParOf" srcId="{2B300445-8AA5-4EA8-AF23-0293B0291FB6}" destId="{EFF1B583-3C5A-499A-83B0-EAE4F973A6E7}" srcOrd="1" destOrd="0" presId="urn:microsoft.com/office/officeart/2008/layout/PictureAccentList"/>
    <dgm:cxn modelId="{71B15937-6F28-4A96-9323-8B50634DE370}" type="presParOf" srcId="{EFF1B583-3C5A-499A-83B0-EAE4F973A6E7}" destId="{7C0CDCC9-0B62-4A74-848D-5A08E5BAC53C}" srcOrd="0" destOrd="0" presId="urn:microsoft.com/office/officeart/2008/layout/PictureAccentList"/>
    <dgm:cxn modelId="{1057BB4F-113B-4585-B9B0-BABF0B31DBC0}" type="presParOf" srcId="{7C0CDCC9-0B62-4A74-848D-5A08E5BAC53C}" destId="{32D5693A-8F5F-424F-8EFD-C38A490D4512}" srcOrd="0" destOrd="0" presId="urn:microsoft.com/office/officeart/2008/layout/PictureAccentList"/>
    <dgm:cxn modelId="{A1E489FF-3E53-4E1B-A9DE-0168D201AB6C}" type="presParOf" srcId="{7C0CDCC9-0B62-4A74-848D-5A08E5BAC53C}" destId="{CAAD27E0-A184-4A32-88C5-44B0BC5C84FF}" srcOrd="1" destOrd="0" presId="urn:microsoft.com/office/officeart/2008/layout/PictureAccent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3BDD53F-932E-40D7-A4F5-7D61FC0495E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EC"/>
        </a:p>
      </dgm:t>
    </dgm:pt>
    <dgm:pt modelId="{D55F8A30-7AD3-4AA9-A32B-A59999C87B90}">
      <dgm:prSet phldrT="[Texto]" custT="1"/>
      <dgm:spPr>
        <a:blipFill rotWithShape="0">
          <a:blip xmlns:r="http://schemas.openxmlformats.org/officeDocument/2006/relationships" r:embed="rId1"/>
          <a:stretch>
            <a:fillRect/>
          </a:stretch>
        </a:blipFill>
        <a:ln>
          <a:solidFill>
            <a:schemeClr val="tx1"/>
          </a:solidFill>
        </a:ln>
      </dgm:spPr>
      <dgm:t>
        <a:bodyPr/>
        <a:lstStyle/>
        <a:p>
          <a:pPr algn="just"/>
          <a:endParaRPr lang="es-EC" sz="2400" dirty="0">
            <a:solidFill>
              <a:schemeClr val="tx1"/>
            </a:solidFill>
            <a:latin typeface="Times New Roman" panose="02020603050405020304" pitchFamily="18" charset="0"/>
            <a:cs typeface="Times New Roman" panose="02020603050405020304" pitchFamily="18" charset="0"/>
          </a:endParaRPr>
        </a:p>
      </dgm:t>
    </dgm:pt>
    <dgm:pt modelId="{DF6484DA-226A-4129-AED6-B1167A9E4D66}" type="parTrans" cxnId="{18FA1038-43A7-489A-B52C-B7211E7AC8A0}">
      <dgm:prSet/>
      <dgm:spPr/>
      <dgm:t>
        <a:bodyPr/>
        <a:lstStyle/>
        <a:p>
          <a:pPr algn="just"/>
          <a:endParaRPr lang="es-EC" sz="1600">
            <a:solidFill>
              <a:schemeClr val="tx1"/>
            </a:solidFill>
            <a:latin typeface="Times New Roman" panose="02020603050405020304" pitchFamily="18" charset="0"/>
            <a:cs typeface="Times New Roman" panose="02020603050405020304" pitchFamily="18" charset="0"/>
          </a:endParaRPr>
        </a:p>
      </dgm:t>
    </dgm:pt>
    <dgm:pt modelId="{901F1204-A8B6-45FA-A2D3-5BE254B766C2}" type="sibTrans" cxnId="{18FA1038-43A7-489A-B52C-B7211E7AC8A0}">
      <dgm:prSet/>
      <dgm:spPr/>
      <dgm:t>
        <a:bodyPr/>
        <a:lstStyle/>
        <a:p>
          <a:pPr algn="just"/>
          <a:endParaRPr lang="es-EC" sz="1600">
            <a:solidFill>
              <a:schemeClr val="tx1"/>
            </a:solidFill>
            <a:latin typeface="Times New Roman" panose="02020603050405020304" pitchFamily="18" charset="0"/>
            <a:cs typeface="Times New Roman" panose="02020603050405020304" pitchFamily="18" charset="0"/>
          </a:endParaRPr>
        </a:p>
      </dgm:t>
    </dgm:pt>
    <dgm:pt modelId="{55FF0254-0497-4430-B2E4-C0D862080E1A}">
      <dgm:prSet custT="1"/>
      <dgm:spPr>
        <a:solidFill>
          <a:srgbClr val="A8BE92"/>
        </a:solidFill>
        <a:ln>
          <a:solidFill>
            <a:schemeClr val="tx1"/>
          </a:solidFill>
        </a:ln>
      </dgm:spPr>
      <dgm:t>
        <a:bodyPr/>
        <a:lstStyle/>
        <a:p>
          <a:pPr algn="just"/>
          <a:r>
            <a:rPr lang="es-EC" sz="2400" dirty="0" smtClean="0">
              <a:solidFill>
                <a:schemeClr val="tx1"/>
              </a:solidFill>
              <a:latin typeface="Times New Roman" panose="02020603050405020304" pitchFamily="18" charset="0"/>
              <a:cs typeface="Times New Roman" panose="02020603050405020304" pitchFamily="18" charset="0"/>
            </a:rPr>
            <a:t>Innovaciones tecnológicas. </a:t>
          </a:r>
          <a:endParaRPr lang="es-EC" sz="2400" dirty="0">
            <a:solidFill>
              <a:schemeClr val="tx1"/>
            </a:solidFill>
            <a:latin typeface="Times New Roman" panose="02020603050405020304" pitchFamily="18" charset="0"/>
            <a:cs typeface="Times New Roman" panose="02020603050405020304" pitchFamily="18" charset="0"/>
          </a:endParaRPr>
        </a:p>
      </dgm:t>
    </dgm:pt>
    <dgm:pt modelId="{8D88B93E-12B6-4020-BCE5-C7A5C760C7C8}" type="parTrans" cxnId="{BFE2CC87-C5AB-4B11-AE2C-5EE56F21EBDE}">
      <dgm:prSet/>
      <dgm:spPr/>
      <dgm:t>
        <a:bodyPr/>
        <a:lstStyle/>
        <a:p>
          <a:pPr algn="just"/>
          <a:endParaRPr lang="es-EC" sz="1600">
            <a:latin typeface="Times New Roman" panose="02020603050405020304" pitchFamily="18" charset="0"/>
            <a:cs typeface="Times New Roman" panose="02020603050405020304" pitchFamily="18" charset="0"/>
          </a:endParaRPr>
        </a:p>
      </dgm:t>
    </dgm:pt>
    <dgm:pt modelId="{66402C51-C93F-4EB2-847C-D9575B3C69FE}" type="sibTrans" cxnId="{BFE2CC87-C5AB-4B11-AE2C-5EE56F21EBDE}">
      <dgm:prSet/>
      <dgm:spPr/>
      <dgm:t>
        <a:bodyPr/>
        <a:lstStyle/>
        <a:p>
          <a:pPr algn="just"/>
          <a:endParaRPr lang="es-EC" sz="1600">
            <a:latin typeface="Times New Roman" panose="02020603050405020304" pitchFamily="18" charset="0"/>
            <a:cs typeface="Times New Roman" panose="02020603050405020304" pitchFamily="18" charset="0"/>
          </a:endParaRPr>
        </a:p>
      </dgm:t>
    </dgm:pt>
    <dgm:pt modelId="{BF0191AB-6DC8-4E73-83E2-A9275CAA7226}">
      <dgm:prSet phldrT="[Texto]" custT="1"/>
      <dgm:spPr>
        <a:solidFill>
          <a:srgbClr val="A8BE92"/>
        </a:solidFill>
        <a:ln>
          <a:solidFill>
            <a:schemeClr val="tx1"/>
          </a:solidFill>
        </a:ln>
      </dgm:spPr>
      <dgm:t>
        <a:bodyPr/>
        <a:lstStyle/>
        <a:p>
          <a:pPr algn="just"/>
          <a:r>
            <a:rPr lang="es-EC" sz="2400" dirty="0" smtClean="0">
              <a:solidFill>
                <a:schemeClr val="tx1"/>
              </a:solidFill>
              <a:latin typeface="Times New Roman" panose="02020603050405020304" pitchFamily="18" charset="0"/>
              <a:cs typeface="Times New Roman" panose="02020603050405020304" pitchFamily="18" charset="0"/>
            </a:rPr>
            <a:t>Recurso estratégico para que los bancos puedan mantenerse competitivos en el mercado.</a:t>
          </a:r>
          <a:endParaRPr lang="es-EC" sz="2400" dirty="0">
            <a:solidFill>
              <a:schemeClr val="tx1"/>
            </a:solidFill>
            <a:latin typeface="Times New Roman" panose="02020603050405020304" pitchFamily="18" charset="0"/>
            <a:cs typeface="Times New Roman" panose="02020603050405020304" pitchFamily="18" charset="0"/>
          </a:endParaRPr>
        </a:p>
      </dgm:t>
    </dgm:pt>
    <dgm:pt modelId="{C79B212D-4C10-42A6-B10F-CBE303BB5DE5}" type="sibTrans" cxnId="{5ABA3BAA-4E2B-40DE-863E-D9ADC4F7721D}">
      <dgm:prSet/>
      <dgm:spPr/>
      <dgm:t>
        <a:bodyPr/>
        <a:lstStyle/>
        <a:p>
          <a:pPr algn="just"/>
          <a:endParaRPr lang="es-EC" sz="1600">
            <a:latin typeface="Times New Roman" panose="02020603050405020304" pitchFamily="18" charset="0"/>
            <a:cs typeface="Times New Roman" panose="02020603050405020304" pitchFamily="18" charset="0"/>
          </a:endParaRPr>
        </a:p>
      </dgm:t>
    </dgm:pt>
    <dgm:pt modelId="{FECCEDCD-2E06-455B-BE02-E6F0633FED8D}" type="parTrans" cxnId="{5ABA3BAA-4E2B-40DE-863E-D9ADC4F7721D}">
      <dgm:prSet/>
      <dgm:spPr/>
      <dgm:t>
        <a:bodyPr/>
        <a:lstStyle/>
        <a:p>
          <a:pPr algn="just"/>
          <a:endParaRPr lang="es-EC" sz="1600">
            <a:latin typeface="Times New Roman" panose="02020603050405020304" pitchFamily="18" charset="0"/>
            <a:cs typeface="Times New Roman" panose="02020603050405020304" pitchFamily="18" charset="0"/>
          </a:endParaRPr>
        </a:p>
      </dgm:t>
    </dgm:pt>
    <dgm:pt modelId="{A661207A-93D0-4FA0-B5AD-3A5E8DF06160}">
      <dgm:prSet custT="1"/>
      <dgm:spPr>
        <a:solidFill>
          <a:srgbClr val="A8BE92"/>
        </a:solidFill>
        <a:ln>
          <a:solidFill>
            <a:schemeClr val="tx1"/>
          </a:solidFill>
        </a:ln>
      </dgm:spPr>
      <dgm:t>
        <a:bodyPr/>
        <a:lstStyle/>
        <a:p>
          <a:pPr algn="just"/>
          <a:r>
            <a:rPr lang="es-EC" sz="2400" dirty="0" smtClean="0">
              <a:solidFill>
                <a:schemeClr val="tx1"/>
              </a:solidFill>
              <a:latin typeface="Times New Roman" panose="02020603050405020304" pitchFamily="18" charset="0"/>
              <a:cs typeface="Times New Roman" panose="02020603050405020304" pitchFamily="18" charset="0"/>
            </a:rPr>
            <a:t>Migración de la banca tradicional a la banca electrónica.</a:t>
          </a:r>
          <a:endParaRPr lang="es-EC" sz="2400" dirty="0">
            <a:solidFill>
              <a:schemeClr val="tx1"/>
            </a:solidFill>
            <a:latin typeface="Times New Roman" panose="02020603050405020304" pitchFamily="18" charset="0"/>
            <a:cs typeface="Times New Roman" panose="02020603050405020304" pitchFamily="18" charset="0"/>
          </a:endParaRPr>
        </a:p>
      </dgm:t>
    </dgm:pt>
    <dgm:pt modelId="{4717D7FB-6545-4DC7-B252-5874EEDDCEA7}" type="parTrans" cxnId="{84D53F22-96FA-4F53-9C95-88D341376C6C}">
      <dgm:prSet/>
      <dgm:spPr/>
      <dgm:t>
        <a:bodyPr/>
        <a:lstStyle/>
        <a:p>
          <a:pPr algn="just"/>
          <a:endParaRPr lang="es-EC" sz="1600">
            <a:latin typeface="Times New Roman" panose="02020603050405020304" pitchFamily="18" charset="0"/>
            <a:cs typeface="Times New Roman" panose="02020603050405020304" pitchFamily="18" charset="0"/>
          </a:endParaRPr>
        </a:p>
      </dgm:t>
    </dgm:pt>
    <dgm:pt modelId="{46763374-5A8B-4031-B9A3-9656598336A5}" type="sibTrans" cxnId="{84D53F22-96FA-4F53-9C95-88D341376C6C}">
      <dgm:prSet/>
      <dgm:spPr/>
      <dgm:t>
        <a:bodyPr/>
        <a:lstStyle/>
        <a:p>
          <a:pPr algn="just"/>
          <a:endParaRPr lang="es-EC" sz="1600">
            <a:latin typeface="Times New Roman" panose="02020603050405020304" pitchFamily="18" charset="0"/>
            <a:cs typeface="Times New Roman" panose="02020603050405020304" pitchFamily="18" charset="0"/>
          </a:endParaRPr>
        </a:p>
      </dgm:t>
    </dgm:pt>
    <dgm:pt modelId="{EFCD0D93-ECFB-41F9-8CB9-6BB3B0967D7F}" type="pres">
      <dgm:prSet presAssocID="{53BDD53F-932E-40D7-A4F5-7D61FC0495EB}" presName="diagram" presStyleCnt="0">
        <dgm:presLayoutVars>
          <dgm:dir/>
          <dgm:resizeHandles val="exact"/>
        </dgm:presLayoutVars>
      </dgm:prSet>
      <dgm:spPr/>
      <dgm:t>
        <a:bodyPr/>
        <a:lstStyle/>
        <a:p>
          <a:endParaRPr lang="es-EC"/>
        </a:p>
      </dgm:t>
    </dgm:pt>
    <dgm:pt modelId="{5AC6BCDB-814B-427A-BCEC-3BF2B57078CE}" type="pres">
      <dgm:prSet presAssocID="{55FF0254-0497-4430-B2E4-C0D862080E1A}" presName="node" presStyleLbl="node1" presStyleIdx="0" presStyleCnt="4">
        <dgm:presLayoutVars>
          <dgm:bulletEnabled val="1"/>
        </dgm:presLayoutVars>
      </dgm:prSet>
      <dgm:spPr>
        <a:prstGeom prst="roundRect">
          <a:avLst/>
        </a:prstGeom>
      </dgm:spPr>
      <dgm:t>
        <a:bodyPr/>
        <a:lstStyle/>
        <a:p>
          <a:endParaRPr lang="es-EC"/>
        </a:p>
      </dgm:t>
    </dgm:pt>
    <dgm:pt modelId="{369111E7-9FD3-4789-89C2-7DC87F8EF348}" type="pres">
      <dgm:prSet presAssocID="{66402C51-C93F-4EB2-847C-D9575B3C69FE}" presName="sibTrans" presStyleCnt="0"/>
      <dgm:spPr/>
    </dgm:pt>
    <dgm:pt modelId="{EF674C4D-9F2C-4390-A533-686194D9CDBC}" type="pres">
      <dgm:prSet presAssocID="{D55F8A30-7AD3-4AA9-A32B-A59999C87B90}" presName="node" presStyleLbl="node1" presStyleIdx="1" presStyleCnt="4" custLinFactNeighborX="-1091" custLinFactNeighborY="-606">
        <dgm:presLayoutVars>
          <dgm:bulletEnabled val="1"/>
        </dgm:presLayoutVars>
      </dgm:prSet>
      <dgm:spPr>
        <a:prstGeom prst="roundRect">
          <a:avLst/>
        </a:prstGeom>
      </dgm:spPr>
      <dgm:t>
        <a:bodyPr/>
        <a:lstStyle/>
        <a:p>
          <a:endParaRPr lang="es-EC"/>
        </a:p>
      </dgm:t>
    </dgm:pt>
    <dgm:pt modelId="{A5219004-BA4F-4733-99EE-31D7FA8FC4C0}" type="pres">
      <dgm:prSet presAssocID="{901F1204-A8B6-45FA-A2D3-5BE254B766C2}" presName="sibTrans" presStyleCnt="0"/>
      <dgm:spPr/>
    </dgm:pt>
    <dgm:pt modelId="{6C8F69CF-C93C-401A-ACE1-BE2A106E64B8}" type="pres">
      <dgm:prSet presAssocID="{A661207A-93D0-4FA0-B5AD-3A5E8DF06160}" presName="node" presStyleLbl="node1" presStyleIdx="2" presStyleCnt="4">
        <dgm:presLayoutVars>
          <dgm:bulletEnabled val="1"/>
        </dgm:presLayoutVars>
      </dgm:prSet>
      <dgm:spPr>
        <a:prstGeom prst="roundRect">
          <a:avLst/>
        </a:prstGeom>
      </dgm:spPr>
      <dgm:t>
        <a:bodyPr/>
        <a:lstStyle/>
        <a:p>
          <a:endParaRPr lang="es-EC"/>
        </a:p>
      </dgm:t>
    </dgm:pt>
    <dgm:pt modelId="{C04179CA-4EA1-405C-9334-F25E783A6C92}" type="pres">
      <dgm:prSet presAssocID="{46763374-5A8B-4031-B9A3-9656598336A5}" presName="sibTrans" presStyleCnt="0"/>
      <dgm:spPr/>
    </dgm:pt>
    <dgm:pt modelId="{4FEFA928-8E99-4763-89D0-8AAFCB6ACB3F}" type="pres">
      <dgm:prSet presAssocID="{BF0191AB-6DC8-4E73-83E2-A9275CAA7226}" presName="node" presStyleLbl="node1" presStyleIdx="3" presStyleCnt="4">
        <dgm:presLayoutVars>
          <dgm:bulletEnabled val="1"/>
        </dgm:presLayoutVars>
      </dgm:prSet>
      <dgm:spPr>
        <a:prstGeom prst="roundRect">
          <a:avLst/>
        </a:prstGeom>
      </dgm:spPr>
      <dgm:t>
        <a:bodyPr/>
        <a:lstStyle/>
        <a:p>
          <a:endParaRPr lang="es-EC"/>
        </a:p>
      </dgm:t>
    </dgm:pt>
  </dgm:ptLst>
  <dgm:cxnLst>
    <dgm:cxn modelId="{BFE2CC87-C5AB-4B11-AE2C-5EE56F21EBDE}" srcId="{53BDD53F-932E-40D7-A4F5-7D61FC0495EB}" destId="{55FF0254-0497-4430-B2E4-C0D862080E1A}" srcOrd="0" destOrd="0" parTransId="{8D88B93E-12B6-4020-BCE5-C7A5C760C7C8}" sibTransId="{66402C51-C93F-4EB2-847C-D9575B3C69FE}"/>
    <dgm:cxn modelId="{5ABA3BAA-4E2B-40DE-863E-D9ADC4F7721D}" srcId="{53BDD53F-932E-40D7-A4F5-7D61FC0495EB}" destId="{BF0191AB-6DC8-4E73-83E2-A9275CAA7226}" srcOrd="3" destOrd="0" parTransId="{FECCEDCD-2E06-455B-BE02-E6F0633FED8D}" sibTransId="{C79B212D-4C10-42A6-B10F-CBE303BB5DE5}"/>
    <dgm:cxn modelId="{30A6A440-6190-4E13-82F3-0946E50C5B89}" type="presOf" srcId="{A661207A-93D0-4FA0-B5AD-3A5E8DF06160}" destId="{6C8F69CF-C93C-401A-ACE1-BE2A106E64B8}" srcOrd="0" destOrd="0" presId="urn:microsoft.com/office/officeart/2005/8/layout/default"/>
    <dgm:cxn modelId="{18FA1038-43A7-489A-B52C-B7211E7AC8A0}" srcId="{53BDD53F-932E-40D7-A4F5-7D61FC0495EB}" destId="{D55F8A30-7AD3-4AA9-A32B-A59999C87B90}" srcOrd="1" destOrd="0" parTransId="{DF6484DA-226A-4129-AED6-B1167A9E4D66}" sibTransId="{901F1204-A8B6-45FA-A2D3-5BE254B766C2}"/>
    <dgm:cxn modelId="{710FFEF2-7811-4332-A1C2-C6DE7CFD8078}" type="presOf" srcId="{BF0191AB-6DC8-4E73-83E2-A9275CAA7226}" destId="{4FEFA928-8E99-4763-89D0-8AAFCB6ACB3F}" srcOrd="0" destOrd="0" presId="urn:microsoft.com/office/officeart/2005/8/layout/default"/>
    <dgm:cxn modelId="{9E459720-9E38-4705-B8A2-77A6B9F3C96B}" type="presOf" srcId="{D55F8A30-7AD3-4AA9-A32B-A59999C87B90}" destId="{EF674C4D-9F2C-4390-A533-686194D9CDBC}" srcOrd="0" destOrd="0" presId="urn:microsoft.com/office/officeart/2005/8/layout/default"/>
    <dgm:cxn modelId="{1EED37F5-E8F4-40F4-A01A-448E7E1BEB3B}" type="presOf" srcId="{55FF0254-0497-4430-B2E4-C0D862080E1A}" destId="{5AC6BCDB-814B-427A-BCEC-3BF2B57078CE}" srcOrd="0" destOrd="0" presId="urn:microsoft.com/office/officeart/2005/8/layout/default"/>
    <dgm:cxn modelId="{84D53F22-96FA-4F53-9C95-88D341376C6C}" srcId="{53BDD53F-932E-40D7-A4F5-7D61FC0495EB}" destId="{A661207A-93D0-4FA0-B5AD-3A5E8DF06160}" srcOrd="2" destOrd="0" parTransId="{4717D7FB-6545-4DC7-B252-5874EEDDCEA7}" sibTransId="{46763374-5A8B-4031-B9A3-9656598336A5}"/>
    <dgm:cxn modelId="{BE880E20-AD06-4219-8C1C-1BD1BD940CE5}" type="presOf" srcId="{53BDD53F-932E-40D7-A4F5-7D61FC0495EB}" destId="{EFCD0D93-ECFB-41F9-8CB9-6BB3B0967D7F}" srcOrd="0" destOrd="0" presId="urn:microsoft.com/office/officeart/2005/8/layout/default"/>
    <dgm:cxn modelId="{B69BB913-91F4-4D2D-9922-48DF304E929D}" type="presParOf" srcId="{EFCD0D93-ECFB-41F9-8CB9-6BB3B0967D7F}" destId="{5AC6BCDB-814B-427A-BCEC-3BF2B57078CE}" srcOrd="0" destOrd="0" presId="urn:microsoft.com/office/officeart/2005/8/layout/default"/>
    <dgm:cxn modelId="{299D788D-F048-498E-B205-AD39A8D4BD0A}" type="presParOf" srcId="{EFCD0D93-ECFB-41F9-8CB9-6BB3B0967D7F}" destId="{369111E7-9FD3-4789-89C2-7DC87F8EF348}" srcOrd="1" destOrd="0" presId="urn:microsoft.com/office/officeart/2005/8/layout/default"/>
    <dgm:cxn modelId="{8450D027-20F4-44EE-A4EE-CBCB2F7DC055}" type="presParOf" srcId="{EFCD0D93-ECFB-41F9-8CB9-6BB3B0967D7F}" destId="{EF674C4D-9F2C-4390-A533-686194D9CDBC}" srcOrd="2" destOrd="0" presId="urn:microsoft.com/office/officeart/2005/8/layout/default"/>
    <dgm:cxn modelId="{31C8BF01-E763-41B9-BFB6-1A30887B86B2}" type="presParOf" srcId="{EFCD0D93-ECFB-41F9-8CB9-6BB3B0967D7F}" destId="{A5219004-BA4F-4733-99EE-31D7FA8FC4C0}" srcOrd="3" destOrd="0" presId="urn:microsoft.com/office/officeart/2005/8/layout/default"/>
    <dgm:cxn modelId="{A2AE9179-C0B7-4DF5-BB9B-72AC2E191D9C}" type="presParOf" srcId="{EFCD0D93-ECFB-41F9-8CB9-6BB3B0967D7F}" destId="{6C8F69CF-C93C-401A-ACE1-BE2A106E64B8}" srcOrd="4" destOrd="0" presId="urn:microsoft.com/office/officeart/2005/8/layout/default"/>
    <dgm:cxn modelId="{EA70CF39-D1C5-43AB-968C-BA0E2A6906C0}" type="presParOf" srcId="{EFCD0D93-ECFB-41F9-8CB9-6BB3B0967D7F}" destId="{C04179CA-4EA1-405C-9334-F25E783A6C92}" srcOrd="5" destOrd="0" presId="urn:microsoft.com/office/officeart/2005/8/layout/default"/>
    <dgm:cxn modelId="{252936CC-1A4A-45CC-B867-F0F7BF21B49B}" type="presParOf" srcId="{EFCD0D93-ECFB-41F9-8CB9-6BB3B0967D7F}" destId="{4FEFA928-8E99-4763-89D0-8AAFCB6ACB3F}"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F03A2ED-B16C-4C4D-AA12-686B6EDD35DF}"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s-EC"/>
        </a:p>
      </dgm:t>
    </dgm:pt>
    <dgm:pt modelId="{28F66F19-66EE-4C6C-8F59-8ECDD52998B7}">
      <dgm:prSet phldrT="[Texto]" custT="1"/>
      <dgm:spPr/>
      <dgm:t>
        <a:bodyPr/>
        <a:lstStyle/>
        <a:p>
          <a:r>
            <a:rPr lang="es-EC" sz="1400" b="0" dirty="0" smtClean="0">
              <a:effectLst/>
              <a:latin typeface="Times New Roman" panose="02020603050405020304" pitchFamily="18" charset="0"/>
              <a:cs typeface="Times New Roman" panose="02020603050405020304" pitchFamily="18" charset="0"/>
            </a:rPr>
            <a:t>Teoría de redes.</a:t>
          </a:r>
          <a:endParaRPr lang="es-EC" sz="1400" b="0" dirty="0">
            <a:effectLst/>
            <a:latin typeface="Times New Roman" panose="02020603050405020304" pitchFamily="18" charset="0"/>
            <a:cs typeface="Times New Roman" panose="02020603050405020304" pitchFamily="18" charset="0"/>
          </a:endParaRPr>
        </a:p>
      </dgm:t>
    </dgm:pt>
    <dgm:pt modelId="{DCEF8A84-6F93-4A05-8547-56685C4EDC27}" type="parTrans" cxnId="{DE2A3851-C498-4FA7-92D9-0D040FC6F276}">
      <dgm:prSet/>
      <dgm:spPr/>
      <dgm:t>
        <a:bodyPr/>
        <a:lstStyle/>
        <a:p>
          <a:endParaRPr lang="es-EC" sz="2000" b="0">
            <a:effectLst/>
            <a:latin typeface="Times New Roman" panose="02020603050405020304" pitchFamily="18" charset="0"/>
            <a:cs typeface="Times New Roman" panose="02020603050405020304" pitchFamily="18" charset="0"/>
          </a:endParaRPr>
        </a:p>
      </dgm:t>
    </dgm:pt>
    <dgm:pt modelId="{916642A2-FAAF-403E-9F3D-8265C6414440}" type="sibTrans" cxnId="{DE2A3851-C498-4FA7-92D9-0D040FC6F276}">
      <dgm:prSet/>
      <dgm:spPr/>
      <dgm:t>
        <a:bodyPr/>
        <a:lstStyle/>
        <a:p>
          <a:endParaRPr lang="es-EC" sz="2000" b="0">
            <a:effectLst/>
            <a:latin typeface="Times New Roman" panose="02020603050405020304" pitchFamily="18" charset="0"/>
            <a:cs typeface="Times New Roman" panose="02020603050405020304" pitchFamily="18" charset="0"/>
          </a:endParaRPr>
        </a:p>
      </dgm:t>
    </dgm:pt>
    <dgm:pt modelId="{EB643118-DC9D-41D7-9F49-8755783AFEB4}">
      <dgm:prSet phldrT="[Texto]" custT="1"/>
      <dgm:spPr/>
      <dgm:t>
        <a:bodyPr/>
        <a:lstStyle/>
        <a:p>
          <a:r>
            <a:rPr lang="es-EC" sz="1400" b="0" dirty="0" smtClean="0">
              <a:effectLst/>
              <a:latin typeface="Times New Roman" panose="02020603050405020304" pitchFamily="18" charset="0"/>
              <a:cs typeface="Times New Roman" panose="02020603050405020304" pitchFamily="18" charset="0"/>
            </a:rPr>
            <a:t>Teoría de la inteligencia colectiva.</a:t>
          </a:r>
          <a:endParaRPr lang="es-EC" sz="1400" b="0" dirty="0">
            <a:effectLst/>
            <a:latin typeface="Times New Roman" panose="02020603050405020304" pitchFamily="18" charset="0"/>
            <a:cs typeface="Times New Roman" panose="02020603050405020304" pitchFamily="18" charset="0"/>
          </a:endParaRPr>
        </a:p>
      </dgm:t>
    </dgm:pt>
    <dgm:pt modelId="{B3E129C4-97EF-4069-8517-5124BA0B3227}" type="parTrans" cxnId="{3D542200-0019-4D0F-9FD4-5F14155538FE}">
      <dgm:prSet/>
      <dgm:spPr/>
      <dgm:t>
        <a:bodyPr/>
        <a:lstStyle/>
        <a:p>
          <a:endParaRPr lang="es-EC" sz="2000" b="0">
            <a:effectLst/>
            <a:latin typeface="Times New Roman" panose="02020603050405020304" pitchFamily="18" charset="0"/>
            <a:cs typeface="Times New Roman" panose="02020603050405020304" pitchFamily="18" charset="0"/>
          </a:endParaRPr>
        </a:p>
      </dgm:t>
    </dgm:pt>
    <dgm:pt modelId="{CB45821F-21C7-45C8-A31B-5F8218CEF32C}" type="sibTrans" cxnId="{3D542200-0019-4D0F-9FD4-5F14155538FE}">
      <dgm:prSet/>
      <dgm:spPr/>
      <dgm:t>
        <a:bodyPr/>
        <a:lstStyle/>
        <a:p>
          <a:endParaRPr lang="es-EC" sz="2000" b="0">
            <a:effectLst/>
            <a:latin typeface="Times New Roman" panose="02020603050405020304" pitchFamily="18" charset="0"/>
            <a:cs typeface="Times New Roman" panose="02020603050405020304" pitchFamily="18" charset="0"/>
          </a:endParaRPr>
        </a:p>
      </dgm:t>
    </dgm:pt>
    <dgm:pt modelId="{ED00C923-264E-4541-A970-9EFE513EF9C0}">
      <dgm:prSet phldrT="[Texto]" custT="1"/>
      <dgm:spPr/>
      <dgm:t>
        <a:bodyPr/>
        <a:lstStyle/>
        <a:p>
          <a:r>
            <a:rPr lang="es-EC" sz="1400" b="0" dirty="0" smtClean="0">
              <a:effectLst/>
              <a:latin typeface="Times New Roman" panose="02020603050405020304" pitchFamily="18" charset="0"/>
              <a:cs typeface="Times New Roman" panose="02020603050405020304" pitchFamily="18" charset="0"/>
            </a:rPr>
            <a:t>Teoría generacional.</a:t>
          </a:r>
          <a:endParaRPr lang="es-EC" sz="1400" b="0" dirty="0">
            <a:effectLst/>
            <a:latin typeface="Times New Roman" panose="02020603050405020304" pitchFamily="18" charset="0"/>
            <a:cs typeface="Times New Roman" panose="02020603050405020304" pitchFamily="18" charset="0"/>
          </a:endParaRPr>
        </a:p>
      </dgm:t>
    </dgm:pt>
    <dgm:pt modelId="{A675F86F-E190-4213-ABA5-863B7D697F1F}" type="parTrans" cxnId="{888EBFD6-0A31-4246-9D63-30304E00E12E}">
      <dgm:prSet/>
      <dgm:spPr/>
      <dgm:t>
        <a:bodyPr/>
        <a:lstStyle/>
        <a:p>
          <a:endParaRPr lang="es-EC" sz="2000" b="0">
            <a:effectLst/>
            <a:latin typeface="Times New Roman" panose="02020603050405020304" pitchFamily="18" charset="0"/>
            <a:cs typeface="Times New Roman" panose="02020603050405020304" pitchFamily="18" charset="0"/>
          </a:endParaRPr>
        </a:p>
      </dgm:t>
    </dgm:pt>
    <dgm:pt modelId="{A524109A-78D8-4E82-A0AC-7476F7EEFB02}" type="sibTrans" cxnId="{888EBFD6-0A31-4246-9D63-30304E00E12E}">
      <dgm:prSet/>
      <dgm:spPr/>
      <dgm:t>
        <a:bodyPr/>
        <a:lstStyle/>
        <a:p>
          <a:endParaRPr lang="es-EC" sz="2000" b="0">
            <a:effectLst/>
            <a:latin typeface="Times New Roman" panose="02020603050405020304" pitchFamily="18" charset="0"/>
            <a:cs typeface="Times New Roman" panose="02020603050405020304" pitchFamily="18" charset="0"/>
          </a:endParaRPr>
        </a:p>
      </dgm:t>
    </dgm:pt>
    <dgm:pt modelId="{21A9FEF2-0530-448E-81D2-6E01E3E5E853}" type="pres">
      <dgm:prSet presAssocID="{EF03A2ED-B16C-4C4D-AA12-686B6EDD35DF}" presName="Name0" presStyleCnt="0">
        <dgm:presLayoutVars>
          <dgm:chMax val="7"/>
          <dgm:chPref val="7"/>
          <dgm:dir/>
          <dgm:animLvl val="lvl"/>
        </dgm:presLayoutVars>
      </dgm:prSet>
      <dgm:spPr/>
      <dgm:t>
        <a:bodyPr/>
        <a:lstStyle/>
        <a:p>
          <a:endParaRPr lang="es-EC"/>
        </a:p>
      </dgm:t>
    </dgm:pt>
    <dgm:pt modelId="{A8DB110E-BE48-4417-A60D-A869B2CFEABF}" type="pres">
      <dgm:prSet presAssocID="{28F66F19-66EE-4C6C-8F59-8ECDD52998B7}" presName="Accent1" presStyleCnt="0"/>
      <dgm:spPr/>
    </dgm:pt>
    <dgm:pt modelId="{9870BA89-AD0C-4D99-9E00-DBD3BE91E947}" type="pres">
      <dgm:prSet presAssocID="{28F66F19-66EE-4C6C-8F59-8ECDD52998B7}" presName="Accent" presStyleLbl="node1" presStyleIdx="0" presStyleCnt="3" custScaleX="168684" custScaleY="125019"/>
      <dgm:spPr>
        <a:solidFill>
          <a:srgbClr val="A8BE92"/>
        </a:solidFill>
        <a:ln>
          <a:solidFill>
            <a:schemeClr val="tx1"/>
          </a:solidFill>
        </a:ln>
      </dgm:spPr>
    </dgm:pt>
    <dgm:pt modelId="{B4260A5C-A62A-4DA5-8D9F-1DC34666BD39}" type="pres">
      <dgm:prSet presAssocID="{28F66F19-66EE-4C6C-8F59-8ECDD52998B7}" presName="Parent1" presStyleLbl="revTx" presStyleIdx="0" presStyleCnt="3" custLinFactNeighborY="-62560">
        <dgm:presLayoutVars>
          <dgm:chMax val="1"/>
          <dgm:chPref val="1"/>
          <dgm:bulletEnabled val="1"/>
        </dgm:presLayoutVars>
      </dgm:prSet>
      <dgm:spPr/>
      <dgm:t>
        <a:bodyPr/>
        <a:lstStyle/>
        <a:p>
          <a:endParaRPr lang="es-EC"/>
        </a:p>
      </dgm:t>
    </dgm:pt>
    <dgm:pt modelId="{6A237CBD-D6B2-47AE-8DA4-A979731F90B9}" type="pres">
      <dgm:prSet presAssocID="{EB643118-DC9D-41D7-9F49-8755783AFEB4}" presName="Accent2" presStyleCnt="0"/>
      <dgm:spPr/>
    </dgm:pt>
    <dgm:pt modelId="{1EE62ACB-C3C1-4FF4-AA56-6DCFFDD66A4C}" type="pres">
      <dgm:prSet presAssocID="{EB643118-DC9D-41D7-9F49-8755783AFEB4}" presName="Accent" presStyleLbl="node1" presStyleIdx="1" presStyleCnt="3" custScaleX="168684" custScaleY="125019" custLinFactNeighborY="-1509"/>
      <dgm:spPr>
        <a:solidFill>
          <a:srgbClr val="A8BE92"/>
        </a:solidFill>
        <a:ln>
          <a:solidFill>
            <a:schemeClr val="tx1"/>
          </a:solidFill>
        </a:ln>
      </dgm:spPr>
    </dgm:pt>
    <dgm:pt modelId="{286C9264-7E15-4173-88FC-E51631BBC235}" type="pres">
      <dgm:prSet presAssocID="{EB643118-DC9D-41D7-9F49-8755783AFEB4}" presName="Parent2" presStyleLbl="revTx" presStyleIdx="1" presStyleCnt="3" custScaleX="125716" custScaleY="146050" custLinFactNeighborX="-34895" custLinFactNeighborY="-32640">
        <dgm:presLayoutVars>
          <dgm:chMax val="1"/>
          <dgm:chPref val="1"/>
          <dgm:bulletEnabled val="1"/>
        </dgm:presLayoutVars>
      </dgm:prSet>
      <dgm:spPr/>
      <dgm:t>
        <a:bodyPr/>
        <a:lstStyle/>
        <a:p>
          <a:endParaRPr lang="es-EC"/>
        </a:p>
      </dgm:t>
    </dgm:pt>
    <dgm:pt modelId="{8988A76C-1169-4A5F-8912-C5A4A96DCA81}" type="pres">
      <dgm:prSet presAssocID="{ED00C923-264E-4541-A970-9EFE513EF9C0}" presName="Accent3" presStyleCnt="0"/>
      <dgm:spPr/>
    </dgm:pt>
    <dgm:pt modelId="{47ACEDE1-E768-49D3-B12B-5868B307ADD3}" type="pres">
      <dgm:prSet presAssocID="{ED00C923-264E-4541-A970-9EFE513EF9C0}" presName="Accent" presStyleLbl="node1" presStyleIdx="2" presStyleCnt="3" custScaleX="168684" custScaleY="125019"/>
      <dgm:spPr>
        <a:solidFill>
          <a:srgbClr val="A8BE92"/>
        </a:solidFill>
        <a:ln>
          <a:solidFill>
            <a:schemeClr val="tx1"/>
          </a:solidFill>
        </a:ln>
      </dgm:spPr>
    </dgm:pt>
    <dgm:pt modelId="{15670681-FDB0-4481-B159-5DA51016276F}" type="pres">
      <dgm:prSet presAssocID="{ED00C923-264E-4541-A970-9EFE513EF9C0}" presName="Parent3" presStyleLbl="revTx" presStyleIdx="2" presStyleCnt="3" custScaleX="133202" custScaleY="160711">
        <dgm:presLayoutVars>
          <dgm:chMax val="1"/>
          <dgm:chPref val="1"/>
          <dgm:bulletEnabled val="1"/>
        </dgm:presLayoutVars>
      </dgm:prSet>
      <dgm:spPr/>
      <dgm:t>
        <a:bodyPr/>
        <a:lstStyle/>
        <a:p>
          <a:endParaRPr lang="es-EC"/>
        </a:p>
      </dgm:t>
    </dgm:pt>
  </dgm:ptLst>
  <dgm:cxnLst>
    <dgm:cxn modelId="{CD0CD5CB-E5EE-46CD-9F84-090C9AD6AA29}" type="presOf" srcId="{ED00C923-264E-4541-A970-9EFE513EF9C0}" destId="{15670681-FDB0-4481-B159-5DA51016276F}" srcOrd="0" destOrd="0" presId="urn:microsoft.com/office/officeart/2009/layout/CircleArrowProcess"/>
    <dgm:cxn modelId="{DE2A3851-C498-4FA7-92D9-0D040FC6F276}" srcId="{EF03A2ED-B16C-4C4D-AA12-686B6EDD35DF}" destId="{28F66F19-66EE-4C6C-8F59-8ECDD52998B7}" srcOrd="0" destOrd="0" parTransId="{DCEF8A84-6F93-4A05-8547-56685C4EDC27}" sibTransId="{916642A2-FAAF-403E-9F3D-8265C6414440}"/>
    <dgm:cxn modelId="{7E322799-9EEA-40F6-BBB8-BCBD8156D5F1}" type="presOf" srcId="{EF03A2ED-B16C-4C4D-AA12-686B6EDD35DF}" destId="{21A9FEF2-0530-448E-81D2-6E01E3E5E853}" srcOrd="0" destOrd="0" presId="urn:microsoft.com/office/officeart/2009/layout/CircleArrowProcess"/>
    <dgm:cxn modelId="{3D542200-0019-4D0F-9FD4-5F14155538FE}" srcId="{EF03A2ED-B16C-4C4D-AA12-686B6EDD35DF}" destId="{EB643118-DC9D-41D7-9F49-8755783AFEB4}" srcOrd="1" destOrd="0" parTransId="{B3E129C4-97EF-4069-8517-5124BA0B3227}" sibTransId="{CB45821F-21C7-45C8-A31B-5F8218CEF32C}"/>
    <dgm:cxn modelId="{888EBFD6-0A31-4246-9D63-30304E00E12E}" srcId="{EF03A2ED-B16C-4C4D-AA12-686B6EDD35DF}" destId="{ED00C923-264E-4541-A970-9EFE513EF9C0}" srcOrd="2" destOrd="0" parTransId="{A675F86F-E190-4213-ABA5-863B7D697F1F}" sibTransId="{A524109A-78D8-4E82-A0AC-7476F7EEFB02}"/>
    <dgm:cxn modelId="{C29B11B5-4506-42E6-9632-70F6DFD9CD17}" type="presOf" srcId="{28F66F19-66EE-4C6C-8F59-8ECDD52998B7}" destId="{B4260A5C-A62A-4DA5-8D9F-1DC34666BD39}" srcOrd="0" destOrd="0" presId="urn:microsoft.com/office/officeart/2009/layout/CircleArrowProcess"/>
    <dgm:cxn modelId="{A0481165-DB52-4927-A471-28AAF586B440}" type="presOf" srcId="{EB643118-DC9D-41D7-9F49-8755783AFEB4}" destId="{286C9264-7E15-4173-88FC-E51631BBC235}" srcOrd="0" destOrd="0" presId="urn:microsoft.com/office/officeart/2009/layout/CircleArrowProcess"/>
    <dgm:cxn modelId="{FD7B60FC-9D2F-4459-B013-A6CEDB33C098}" type="presParOf" srcId="{21A9FEF2-0530-448E-81D2-6E01E3E5E853}" destId="{A8DB110E-BE48-4417-A60D-A869B2CFEABF}" srcOrd="0" destOrd="0" presId="urn:microsoft.com/office/officeart/2009/layout/CircleArrowProcess"/>
    <dgm:cxn modelId="{064EAD94-2108-4F50-BFF2-41E43A716E48}" type="presParOf" srcId="{A8DB110E-BE48-4417-A60D-A869B2CFEABF}" destId="{9870BA89-AD0C-4D99-9E00-DBD3BE91E947}" srcOrd="0" destOrd="0" presId="urn:microsoft.com/office/officeart/2009/layout/CircleArrowProcess"/>
    <dgm:cxn modelId="{BB8D49D3-632C-4196-80CF-B2B0970D2D90}" type="presParOf" srcId="{21A9FEF2-0530-448E-81D2-6E01E3E5E853}" destId="{B4260A5C-A62A-4DA5-8D9F-1DC34666BD39}" srcOrd="1" destOrd="0" presId="urn:microsoft.com/office/officeart/2009/layout/CircleArrowProcess"/>
    <dgm:cxn modelId="{42B13F20-D74E-40FA-8B7F-F82B3983D515}" type="presParOf" srcId="{21A9FEF2-0530-448E-81D2-6E01E3E5E853}" destId="{6A237CBD-D6B2-47AE-8DA4-A979731F90B9}" srcOrd="2" destOrd="0" presId="urn:microsoft.com/office/officeart/2009/layout/CircleArrowProcess"/>
    <dgm:cxn modelId="{FC086613-30BA-484D-A5FD-840456EADC4B}" type="presParOf" srcId="{6A237CBD-D6B2-47AE-8DA4-A979731F90B9}" destId="{1EE62ACB-C3C1-4FF4-AA56-6DCFFDD66A4C}" srcOrd="0" destOrd="0" presId="urn:microsoft.com/office/officeart/2009/layout/CircleArrowProcess"/>
    <dgm:cxn modelId="{1337318B-094D-4F41-AA47-EE78EAFE328A}" type="presParOf" srcId="{21A9FEF2-0530-448E-81D2-6E01E3E5E853}" destId="{286C9264-7E15-4173-88FC-E51631BBC235}" srcOrd="3" destOrd="0" presId="urn:microsoft.com/office/officeart/2009/layout/CircleArrowProcess"/>
    <dgm:cxn modelId="{7C0A68B4-C2D4-49B2-958D-23E7559102DA}" type="presParOf" srcId="{21A9FEF2-0530-448E-81D2-6E01E3E5E853}" destId="{8988A76C-1169-4A5F-8912-C5A4A96DCA81}" srcOrd="4" destOrd="0" presId="urn:microsoft.com/office/officeart/2009/layout/CircleArrowProcess"/>
    <dgm:cxn modelId="{9F3DA567-E6B2-40F5-A640-00B664208052}" type="presParOf" srcId="{8988A76C-1169-4A5F-8912-C5A4A96DCA81}" destId="{47ACEDE1-E768-49D3-B12B-5868B307ADD3}" srcOrd="0" destOrd="0" presId="urn:microsoft.com/office/officeart/2009/layout/CircleArrowProcess"/>
    <dgm:cxn modelId="{A5F4A89B-6AD7-4388-96D1-4A1B78E8B213}" type="presParOf" srcId="{21A9FEF2-0530-448E-81D2-6E01E3E5E853}" destId="{15670681-FDB0-4481-B159-5DA51016276F}" srcOrd="5" destOrd="0" presId="urn:microsoft.com/office/officeart/2009/layout/CircleArrowProcess"/>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3A5B531-4FEC-4190-AB39-668CBA507E9E}" type="doc">
      <dgm:prSet loTypeId="urn:microsoft.com/office/officeart/2005/8/layout/process2" loCatId="process" qsTypeId="urn:microsoft.com/office/officeart/2005/8/quickstyle/simple1" qsCatId="simple" csTypeId="urn:microsoft.com/office/officeart/2005/8/colors/accent1_2" csCatId="accent1" phldr="1"/>
      <dgm:spPr/>
    </dgm:pt>
    <dgm:pt modelId="{76E943D5-6652-45C5-966A-1ACCBA75A588}">
      <dgm:prSet phldrT="[Texto]"/>
      <dgm:spPr>
        <a:solidFill>
          <a:srgbClr val="A8BE92"/>
        </a:solidFill>
        <a:ln>
          <a:solidFill>
            <a:schemeClr val="tx1"/>
          </a:solidFill>
        </a:ln>
      </dgm:spPr>
      <dgm:t>
        <a:bodyPr/>
        <a:lstStyle/>
        <a:p>
          <a:r>
            <a:rPr lang="es-EC" dirty="0" smtClean="0">
              <a:solidFill>
                <a:schemeClr val="tx1"/>
              </a:solidFill>
              <a:latin typeface="Times New Roman" panose="02020603050405020304" pitchFamily="18" charset="0"/>
              <a:cs typeface="Times New Roman" panose="02020603050405020304" pitchFamily="18" charset="0"/>
            </a:rPr>
            <a:t>Banca digital</a:t>
          </a:r>
          <a:endParaRPr lang="es-EC" dirty="0">
            <a:solidFill>
              <a:schemeClr val="tx1"/>
            </a:solidFill>
            <a:latin typeface="Times New Roman" panose="02020603050405020304" pitchFamily="18" charset="0"/>
            <a:cs typeface="Times New Roman" panose="02020603050405020304" pitchFamily="18" charset="0"/>
          </a:endParaRPr>
        </a:p>
      </dgm:t>
    </dgm:pt>
    <dgm:pt modelId="{07872D48-0261-4641-B4F5-D66F2599BFD5}" type="parTrans" cxnId="{30FE498E-636B-4A78-9FE9-2EFAA871C21F}">
      <dgm:prSet/>
      <dgm:spPr/>
      <dgm:t>
        <a:bodyPr/>
        <a:lstStyle/>
        <a:p>
          <a:endParaRPr lang="es-EC">
            <a:solidFill>
              <a:schemeClr val="tx1"/>
            </a:solidFill>
            <a:latin typeface="Times New Roman" panose="02020603050405020304" pitchFamily="18" charset="0"/>
            <a:cs typeface="Times New Roman" panose="02020603050405020304" pitchFamily="18" charset="0"/>
          </a:endParaRPr>
        </a:p>
      </dgm:t>
    </dgm:pt>
    <dgm:pt modelId="{90630EAE-D55B-40FF-A7C4-446DB4FC1138}" type="sibTrans" cxnId="{30FE498E-636B-4A78-9FE9-2EFAA871C21F}">
      <dgm:prSet/>
      <dgm:spPr/>
      <dgm:t>
        <a:bodyPr/>
        <a:lstStyle/>
        <a:p>
          <a:endParaRPr lang="es-EC">
            <a:solidFill>
              <a:schemeClr val="tx1"/>
            </a:solidFill>
            <a:latin typeface="Times New Roman" panose="02020603050405020304" pitchFamily="18" charset="0"/>
            <a:cs typeface="Times New Roman" panose="02020603050405020304" pitchFamily="18" charset="0"/>
          </a:endParaRPr>
        </a:p>
      </dgm:t>
    </dgm:pt>
    <dgm:pt modelId="{B88EBAEA-E541-4968-AD10-0305CF03DD93}">
      <dgm:prSet phldrT="[Texto]"/>
      <dgm:spPr>
        <a:solidFill>
          <a:srgbClr val="A8BE92"/>
        </a:solidFill>
        <a:ln>
          <a:solidFill>
            <a:schemeClr val="tx1"/>
          </a:solidFill>
        </a:ln>
      </dgm:spPr>
      <dgm:t>
        <a:bodyPr/>
        <a:lstStyle/>
        <a:p>
          <a:r>
            <a:rPr lang="es-EC" dirty="0" smtClean="0">
              <a:solidFill>
                <a:schemeClr val="tx1"/>
              </a:solidFill>
              <a:latin typeface="Times New Roman" panose="02020603050405020304" pitchFamily="18" charset="0"/>
              <a:cs typeface="Times New Roman" panose="02020603050405020304" pitchFamily="18" charset="0"/>
            </a:rPr>
            <a:t>Redes Sociales</a:t>
          </a:r>
          <a:endParaRPr lang="es-EC" dirty="0">
            <a:solidFill>
              <a:schemeClr val="tx1"/>
            </a:solidFill>
            <a:latin typeface="Times New Roman" panose="02020603050405020304" pitchFamily="18" charset="0"/>
            <a:cs typeface="Times New Roman" panose="02020603050405020304" pitchFamily="18" charset="0"/>
          </a:endParaRPr>
        </a:p>
      </dgm:t>
    </dgm:pt>
    <dgm:pt modelId="{A44E5AAF-4CB5-4384-A210-64CCAD3DCA0F}" type="parTrans" cxnId="{5BF3F6BD-FEA4-40AA-8B83-6550C3BEB1D1}">
      <dgm:prSet/>
      <dgm:spPr/>
      <dgm:t>
        <a:bodyPr/>
        <a:lstStyle/>
        <a:p>
          <a:endParaRPr lang="es-EC">
            <a:solidFill>
              <a:schemeClr val="tx1"/>
            </a:solidFill>
            <a:latin typeface="Times New Roman" panose="02020603050405020304" pitchFamily="18" charset="0"/>
            <a:cs typeface="Times New Roman" panose="02020603050405020304" pitchFamily="18" charset="0"/>
          </a:endParaRPr>
        </a:p>
      </dgm:t>
    </dgm:pt>
    <dgm:pt modelId="{50C4E2CD-1421-4F5B-8F7E-980D725E8CF4}" type="sibTrans" cxnId="{5BF3F6BD-FEA4-40AA-8B83-6550C3BEB1D1}">
      <dgm:prSet/>
      <dgm:spPr/>
      <dgm:t>
        <a:bodyPr/>
        <a:lstStyle/>
        <a:p>
          <a:endParaRPr lang="es-EC">
            <a:solidFill>
              <a:schemeClr val="tx1"/>
            </a:solidFill>
            <a:latin typeface="Times New Roman" panose="02020603050405020304" pitchFamily="18" charset="0"/>
            <a:cs typeface="Times New Roman" panose="02020603050405020304" pitchFamily="18" charset="0"/>
          </a:endParaRPr>
        </a:p>
      </dgm:t>
    </dgm:pt>
    <dgm:pt modelId="{420431A0-D51B-4C04-B3FD-33C29468482C}">
      <dgm:prSet phldrT="[Texto]"/>
      <dgm:spPr>
        <a:solidFill>
          <a:srgbClr val="A8BE92"/>
        </a:solidFill>
        <a:ln>
          <a:solidFill>
            <a:schemeClr val="tx1"/>
          </a:solidFill>
        </a:ln>
      </dgm:spPr>
      <dgm:t>
        <a:bodyPr/>
        <a:lstStyle/>
        <a:p>
          <a:r>
            <a:rPr lang="es-EC" dirty="0" smtClean="0">
              <a:solidFill>
                <a:schemeClr val="tx1"/>
              </a:solidFill>
              <a:latin typeface="Times New Roman" panose="02020603050405020304" pitchFamily="18" charset="0"/>
              <a:cs typeface="Times New Roman" panose="02020603050405020304" pitchFamily="18" charset="0"/>
            </a:rPr>
            <a:t>Marketing de contenidos</a:t>
          </a:r>
          <a:endParaRPr lang="es-EC" dirty="0">
            <a:solidFill>
              <a:schemeClr val="tx1"/>
            </a:solidFill>
            <a:latin typeface="Times New Roman" panose="02020603050405020304" pitchFamily="18" charset="0"/>
            <a:cs typeface="Times New Roman" panose="02020603050405020304" pitchFamily="18" charset="0"/>
          </a:endParaRPr>
        </a:p>
      </dgm:t>
    </dgm:pt>
    <dgm:pt modelId="{7DD702DD-0349-498C-A245-DDD50756AA65}" type="parTrans" cxnId="{492E92AA-226C-4590-A8B1-801BB4F1DD95}">
      <dgm:prSet/>
      <dgm:spPr/>
      <dgm:t>
        <a:bodyPr/>
        <a:lstStyle/>
        <a:p>
          <a:endParaRPr lang="es-EC">
            <a:solidFill>
              <a:schemeClr val="tx1"/>
            </a:solidFill>
            <a:latin typeface="Times New Roman" panose="02020603050405020304" pitchFamily="18" charset="0"/>
            <a:cs typeface="Times New Roman" panose="02020603050405020304" pitchFamily="18" charset="0"/>
          </a:endParaRPr>
        </a:p>
      </dgm:t>
    </dgm:pt>
    <dgm:pt modelId="{D259F449-2F79-47B1-B260-F6E3369E8B69}" type="sibTrans" cxnId="{492E92AA-226C-4590-A8B1-801BB4F1DD95}">
      <dgm:prSet/>
      <dgm:spPr/>
      <dgm:t>
        <a:bodyPr/>
        <a:lstStyle/>
        <a:p>
          <a:endParaRPr lang="es-EC">
            <a:solidFill>
              <a:schemeClr val="tx1"/>
            </a:solidFill>
            <a:latin typeface="Times New Roman" panose="02020603050405020304" pitchFamily="18" charset="0"/>
            <a:cs typeface="Times New Roman" panose="02020603050405020304" pitchFamily="18" charset="0"/>
          </a:endParaRPr>
        </a:p>
      </dgm:t>
    </dgm:pt>
    <dgm:pt modelId="{4699091F-9019-4936-9C29-C9AF1C390A9D}">
      <dgm:prSet phldrT="[Texto]"/>
      <dgm:spPr>
        <a:solidFill>
          <a:srgbClr val="A8BE92"/>
        </a:solidFill>
        <a:ln>
          <a:solidFill>
            <a:schemeClr val="tx1"/>
          </a:solidFill>
        </a:ln>
      </dgm:spPr>
      <dgm:t>
        <a:bodyPr/>
        <a:lstStyle/>
        <a:p>
          <a:r>
            <a:rPr lang="es-EC" dirty="0" smtClean="0">
              <a:solidFill>
                <a:schemeClr val="tx1"/>
              </a:solidFill>
              <a:latin typeface="Times New Roman" panose="02020603050405020304" pitchFamily="18" charset="0"/>
              <a:cs typeface="Times New Roman" panose="02020603050405020304" pitchFamily="18" charset="0"/>
            </a:rPr>
            <a:t>Experiencia de usuario (UX)</a:t>
          </a:r>
          <a:endParaRPr lang="es-EC" dirty="0">
            <a:solidFill>
              <a:schemeClr val="tx1"/>
            </a:solidFill>
            <a:latin typeface="Times New Roman" panose="02020603050405020304" pitchFamily="18" charset="0"/>
            <a:cs typeface="Times New Roman" panose="02020603050405020304" pitchFamily="18" charset="0"/>
          </a:endParaRPr>
        </a:p>
      </dgm:t>
    </dgm:pt>
    <dgm:pt modelId="{F3B9B5E7-4431-4276-89BE-AF9721B187B3}" type="parTrans" cxnId="{D5EDD039-0254-461F-BD86-9AD61B080E16}">
      <dgm:prSet/>
      <dgm:spPr/>
      <dgm:t>
        <a:bodyPr/>
        <a:lstStyle/>
        <a:p>
          <a:endParaRPr lang="es-EC">
            <a:solidFill>
              <a:schemeClr val="tx1"/>
            </a:solidFill>
            <a:latin typeface="Times New Roman" panose="02020603050405020304" pitchFamily="18" charset="0"/>
            <a:cs typeface="Times New Roman" panose="02020603050405020304" pitchFamily="18" charset="0"/>
          </a:endParaRPr>
        </a:p>
      </dgm:t>
    </dgm:pt>
    <dgm:pt modelId="{8E001C3E-D368-4B5C-BB2E-8F50458D3595}" type="sibTrans" cxnId="{D5EDD039-0254-461F-BD86-9AD61B080E16}">
      <dgm:prSet/>
      <dgm:spPr/>
      <dgm:t>
        <a:bodyPr/>
        <a:lstStyle/>
        <a:p>
          <a:endParaRPr lang="es-EC">
            <a:solidFill>
              <a:schemeClr val="tx1"/>
            </a:solidFill>
            <a:latin typeface="Times New Roman" panose="02020603050405020304" pitchFamily="18" charset="0"/>
            <a:cs typeface="Times New Roman" panose="02020603050405020304" pitchFamily="18" charset="0"/>
          </a:endParaRPr>
        </a:p>
      </dgm:t>
    </dgm:pt>
    <dgm:pt modelId="{0F621BCE-CB75-4251-A720-6D8B684118DF}">
      <dgm:prSet phldrT="[Texto]"/>
      <dgm:spPr>
        <a:solidFill>
          <a:srgbClr val="A8BE92"/>
        </a:solidFill>
        <a:ln>
          <a:solidFill>
            <a:schemeClr val="tx1"/>
          </a:solidFill>
        </a:ln>
      </dgm:spPr>
      <dgm:t>
        <a:bodyPr/>
        <a:lstStyle/>
        <a:p>
          <a:r>
            <a:rPr lang="es-EC" dirty="0" smtClean="0">
              <a:solidFill>
                <a:schemeClr val="tx1"/>
              </a:solidFill>
              <a:latin typeface="Times New Roman" panose="02020603050405020304" pitchFamily="18" charset="0"/>
              <a:cs typeface="Times New Roman" panose="02020603050405020304" pitchFamily="18" charset="0"/>
            </a:rPr>
            <a:t>Diseño y desarrollo web</a:t>
          </a:r>
          <a:endParaRPr lang="es-EC" dirty="0">
            <a:solidFill>
              <a:schemeClr val="tx1"/>
            </a:solidFill>
            <a:latin typeface="Times New Roman" panose="02020603050405020304" pitchFamily="18" charset="0"/>
            <a:cs typeface="Times New Roman" panose="02020603050405020304" pitchFamily="18" charset="0"/>
          </a:endParaRPr>
        </a:p>
      </dgm:t>
    </dgm:pt>
    <dgm:pt modelId="{0FAFED59-A5C0-4E0C-A94A-47CF7349E48D}" type="parTrans" cxnId="{E90B464F-C8EB-45CB-971C-C1D1F9A26033}">
      <dgm:prSet/>
      <dgm:spPr/>
      <dgm:t>
        <a:bodyPr/>
        <a:lstStyle/>
        <a:p>
          <a:endParaRPr lang="es-EC">
            <a:solidFill>
              <a:schemeClr val="tx1"/>
            </a:solidFill>
            <a:latin typeface="Times New Roman" panose="02020603050405020304" pitchFamily="18" charset="0"/>
            <a:cs typeface="Times New Roman" panose="02020603050405020304" pitchFamily="18" charset="0"/>
          </a:endParaRPr>
        </a:p>
      </dgm:t>
    </dgm:pt>
    <dgm:pt modelId="{C2CC2326-B447-48F9-B296-DC98D0710801}" type="sibTrans" cxnId="{E90B464F-C8EB-45CB-971C-C1D1F9A26033}">
      <dgm:prSet/>
      <dgm:spPr/>
      <dgm:t>
        <a:bodyPr/>
        <a:lstStyle/>
        <a:p>
          <a:endParaRPr lang="es-EC">
            <a:solidFill>
              <a:schemeClr val="tx1"/>
            </a:solidFill>
            <a:latin typeface="Times New Roman" panose="02020603050405020304" pitchFamily="18" charset="0"/>
            <a:cs typeface="Times New Roman" panose="02020603050405020304" pitchFamily="18" charset="0"/>
          </a:endParaRPr>
        </a:p>
      </dgm:t>
    </dgm:pt>
    <dgm:pt modelId="{DA07FA69-3563-4F00-A35D-8CD1B73E9BDF}">
      <dgm:prSet phldrT="[Texto]"/>
      <dgm:spPr>
        <a:solidFill>
          <a:srgbClr val="A8BE92"/>
        </a:solidFill>
        <a:ln>
          <a:solidFill>
            <a:schemeClr val="tx1"/>
          </a:solidFill>
        </a:ln>
      </dgm:spPr>
      <dgm:t>
        <a:bodyPr/>
        <a:lstStyle/>
        <a:p>
          <a:r>
            <a:rPr lang="es-EC" dirty="0" smtClean="0">
              <a:solidFill>
                <a:schemeClr val="tx1"/>
              </a:solidFill>
              <a:latin typeface="Times New Roman" panose="02020603050405020304" pitchFamily="18" charset="0"/>
              <a:cs typeface="Times New Roman" panose="02020603050405020304" pitchFamily="18" charset="0"/>
            </a:rPr>
            <a:t>Email Marketing</a:t>
          </a:r>
          <a:endParaRPr lang="es-EC" dirty="0">
            <a:solidFill>
              <a:schemeClr val="tx1"/>
            </a:solidFill>
            <a:latin typeface="Times New Roman" panose="02020603050405020304" pitchFamily="18" charset="0"/>
            <a:cs typeface="Times New Roman" panose="02020603050405020304" pitchFamily="18" charset="0"/>
          </a:endParaRPr>
        </a:p>
      </dgm:t>
    </dgm:pt>
    <dgm:pt modelId="{44384C47-38D6-445E-930C-54728EA85BCF}" type="parTrans" cxnId="{84B88294-022E-41E3-A80E-26DCE600EA37}">
      <dgm:prSet/>
      <dgm:spPr/>
      <dgm:t>
        <a:bodyPr/>
        <a:lstStyle/>
        <a:p>
          <a:endParaRPr lang="es-EC">
            <a:solidFill>
              <a:schemeClr val="tx1"/>
            </a:solidFill>
            <a:latin typeface="Times New Roman" panose="02020603050405020304" pitchFamily="18" charset="0"/>
            <a:cs typeface="Times New Roman" panose="02020603050405020304" pitchFamily="18" charset="0"/>
          </a:endParaRPr>
        </a:p>
      </dgm:t>
    </dgm:pt>
    <dgm:pt modelId="{5A4203F7-5D1D-45DB-B85F-9E001642BA94}" type="sibTrans" cxnId="{84B88294-022E-41E3-A80E-26DCE600EA37}">
      <dgm:prSet/>
      <dgm:spPr/>
      <dgm:t>
        <a:bodyPr/>
        <a:lstStyle/>
        <a:p>
          <a:endParaRPr lang="es-EC">
            <a:solidFill>
              <a:schemeClr val="tx1"/>
            </a:solidFill>
            <a:latin typeface="Times New Roman" panose="02020603050405020304" pitchFamily="18" charset="0"/>
            <a:cs typeface="Times New Roman" panose="02020603050405020304" pitchFamily="18" charset="0"/>
          </a:endParaRPr>
        </a:p>
      </dgm:t>
    </dgm:pt>
    <dgm:pt modelId="{34F05F6E-F46F-4E19-A5B2-725DF655798B}" type="pres">
      <dgm:prSet presAssocID="{83A5B531-4FEC-4190-AB39-668CBA507E9E}" presName="linearFlow" presStyleCnt="0">
        <dgm:presLayoutVars>
          <dgm:resizeHandles val="exact"/>
        </dgm:presLayoutVars>
      </dgm:prSet>
      <dgm:spPr/>
    </dgm:pt>
    <dgm:pt modelId="{29831A88-D2C4-4F81-9FBC-20355BA52EBD}" type="pres">
      <dgm:prSet presAssocID="{76E943D5-6652-45C5-966A-1ACCBA75A588}" presName="node" presStyleLbl="node1" presStyleIdx="0" presStyleCnt="6" custScaleX="302508">
        <dgm:presLayoutVars>
          <dgm:bulletEnabled val="1"/>
        </dgm:presLayoutVars>
      </dgm:prSet>
      <dgm:spPr/>
      <dgm:t>
        <a:bodyPr/>
        <a:lstStyle/>
        <a:p>
          <a:endParaRPr lang="es-EC"/>
        </a:p>
      </dgm:t>
    </dgm:pt>
    <dgm:pt modelId="{F0083B1C-F1CA-4531-9AF2-058D94B723CC}" type="pres">
      <dgm:prSet presAssocID="{90630EAE-D55B-40FF-A7C4-446DB4FC1138}" presName="sibTrans" presStyleLbl="sibTrans2D1" presStyleIdx="0" presStyleCnt="5"/>
      <dgm:spPr/>
      <dgm:t>
        <a:bodyPr/>
        <a:lstStyle/>
        <a:p>
          <a:endParaRPr lang="es-EC"/>
        </a:p>
      </dgm:t>
    </dgm:pt>
    <dgm:pt modelId="{9DA5C0F7-9A73-4601-86ED-2ED2FFC7BEF3}" type="pres">
      <dgm:prSet presAssocID="{90630EAE-D55B-40FF-A7C4-446DB4FC1138}" presName="connectorText" presStyleLbl="sibTrans2D1" presStyleIdx="0" presStyleCnt="5"/>
      <dgm:spPr/>
      <dgm:t>
        <a:bodyPr/>
        <a:lstStyle/>
        <a:p>
          <a:endParaRPr lang="es-EC"/>
        </a:p>
      </dgm:t>
    </dgm:pt>
    <dgm:pt modelId="{52B51D2D-7E08-49B4-A949-D2DE9433B0BB}" type="pres">
      <dgm:prSet presAssocID="{4699091F-9019-4936-9C29-C9AF1C390A9D}" presName="node" presStyleLbl="node1" presStyleIdx="1" presStyleCnt="6" custScaleX="302508">
        <dgm:presLayoutVars>
          <dgm:bulletEnabled val="1"/>
        </dgm:presLayoutVars>
      </dgm:prSet>
      <dgm:spPr/>
      <dgm:t>
        <a:bodyPr/>
        <a:lstStyle/>
        <a:p>
          <a:endParaRPr lang="es-EC"/>
        </a:p>
      </dgm:t>
    </dgm:pt>
    <dgm:pt modelId="{9B88B0C7-0130-48AC-9598-8253BC141615}" type="pres">
      <dgm:prSet presAssocID="{8E001C3E-D368-4B5C-BB2E-8F50458D3595}" presName="sibTrans" presStyleLbl="sibTrans2D1" presStyleIdx="1" presStyleCnt="5"/>
      <dgm:spPr/>
      <dgm:t>
        <a:bodyPr/>
        <a:lstStyle/>
        <a:p>
          <a:endParaRPr lang="es-EC"/>
        </a:p>
      </dgm:t>
    </dgm:pt>
    <dgm:pt modelId="{68928AFE-7C82-4F7F-AF9E-C01780623663}" type="pres">
      <dgm:prSet presAssocID="{8E001C3E-D368-4B5C-BB2E-8F50458D3595}" presName="connectorText" presStyleLbl="sibTrans2D1" presStyleIdx="1" presStyleCnt="5"/>
      <dgm:spPr/>
      <dgm:t>
        <a:bodyPr/>
        <a:lstStyle/>
        <a:p>
          <a:endParaRPr lang="es-EC"/>
        </a:p>
      </dgm:t>
    </dgm:pt>
    <dgm:pt modelId="{39CB668F-88DA-4FF8-9672-F5C5A027FA3C}" type="pres">
      <dgm:prSet presAssocID="{0F621BCE-CB75-4251-A720-6D8B684118DF}" presName="node" presStyleLbl="node1" presStyleIdx="2" presStyleCnt="6" custScaleX="302508">
        <dgm:presLayoutVars>
          <dgm:bulletEnabled val="1"/>
        </dgm:presLayoutVars>
      </dgm:prSet>
      <dgm:spPr/>
      <dgm:t>
        <a:bodyPr/>
        <a:lstStyle/>
        <a:p>
          <a:endParaRPr lang="es-EC"/>
        </a:p>
      </dgm:t>
    </dgm:pt>
    <dgm:pt modelId="{3BCDD32B-E752-46DA-9ADB-C518994E3111}" type="pres">
      <dgm:prSet presAssocID="{C2CC2326-B447-48F9-B296-DC98D0710801}" presName="sibTrans" presStyleLbl="sibTrans2D1" presStyleIdx="2" presStyleCnt="5"/>
      <dgm:spPr/>
      <dgm:t>
        <a:bodyPr/>
        <a:lstStyle/>
        <a:p>
          <a:endParaRPr lang="es-EC"/>
        </a:p>
      </dgm:t>
    </dgm:pt>
    <dgm:pt modelId="{50072ACA-3E89-41A7-A4D5-94DF9A0FAA75}" type="pres">
      <dgm:prSet presAssocID="{C2CC2326-B447-48F9-B296-DC98D0710801}" presName="connectorText" presStyleLbl="sibTrans2D1" presStyleIdx="2" presStyleCnt="5"/>
      <dgm:spPr/>
      <dgm:t>
        <a:bodyPr/>
        <a:lstStyle/>
        <a:p>
          <a:endParaRPr lang="es-EC"/>
        </a:p>
      </dgm:t>
    </dgm:pt>
    <dgm:pt modelId="{DAD7BCFA-8AF6-4FD4-9F96-58FDD0BCDB67}" type="pres">
      <dgm:prSet presAssocID="{DA07FA69-3563-4F00-A35D-8CD1B73E9BDF}" presName="node" presStyleLbl="node1" presStyleIdx="3" presStyleCnt="6" custScaleX="302508">
        <dgm:presLayoutVars>
          <dgm:bulletEnabled val="1"/>
        </dgm:presLayoutVars>
      </dgm:prSet>
      <dgm:spPr/>
      <dgm:t>
        <a:bodyPr/>
        <a:lstStyle/>
        <a:p>
          <a:endParaRPr lang="es-EC"/>
        </a:p>
      </dgm:t>
    </dgm:pt>
    <dgm:pt modelId="{E7A69434-F839-47F2-A0A1-483336FD3927}" type="pres">
      <dgm:prSet presAssocID="{5A4203F7-5D1D-45DB-B85F-9E001642BA94}" presName="sibTrans" presStyleLbl="sibTrans2D1" presStyleIdx="3" presStyleCnt="5"/>
      <dgm:spPr/>
      <dgm:t>
        <a:bodyPr/>
        <a:lstStyle/>
        <a:p>
          <a:endParaRPr lang="es-EC"/>
        </a:p>
      </dgm:t>
    </dgm:pt>
    <dgm:pt modelId="{0BD1A2D0-2E8D-418D-90EA-A51917094967}" type="pres">
      <dgm:prSet presAssocID="{5A4203F7-5D1D-45DB-B85F-9E001642BA94}" presName="connectorText" presStyleLbl="sibTrans2D1" presStyleIdx="3" presStyleCnt="5"/>
      <dgm:spPr/>
      <dgm:t>
        <a:bodyPr/>
        <a:lstStyle/>
        <a:p>
          <a:endParaRPr lang="es-EC"/>
        </a:p>
      </dgm:t>
    </dgm:pt>
    <dgm:pt modelId="{4D7C53DF-5E93-4E9A-911F-7C98BF18041E}" type="pres">
      <dgm:prSet presAssocID="{B88EBAEA-E541-4968-AD10-0305CF03DD93}" presName="node" presStyleLbl="node1" presStyleIdx="4" presStyleCnt="6" custScaleX="302508">
        <dgm:presLayoutVars>
          <dgm:bulletEnabled val="1"/>
        </dgm:presLayoutVars>
      </dgm:prSet>
      <dgm:spPr/>
      <dgm:t>
        <a:bodyPr/>
        <a:lstStyle/>
        <a:p>
          <a:endParaRPr lang="es-EC"/>
        </a:p>
      </dgm:t>
    </dgm:pt>
    <dgm:pt modelId="{4648BDB0-72E7-4897-AA4D-1CC63780FCB5}" type="pres">
      <dgm:prSet presAssocID="{50C4E2CD-1421-4F5B-8F7E-980D725E8CF4}" presName="sibTrans" presStyleLbl="sibTrans2D1" presStyleIdx="4" presStyleCnt="5"/>
      <dgm:spPr/>
      <dgm:t>
        <a:bodyPr/>
        <a:lstStyle/>
        <a:p>
          <a:endParaRPr lang="es-EC"/>
        </a:p>
      </dgm:t>
    </dgm:pt>
    <dgm:pt modelId="{566B497C-A6E2-48AF-A666-3745B8C0D4BD}" type="pres">
      <dgm:prSet presAssocID="{50C4E2CD-1421-4F5B-8F7E-980D725E8CF4}" presName="connectorText" presStyleLbl="sibTrans2D1" presStyleIdx="4" presStyleCnt="5"/>
      <dgm:spPr/>
      <dgm:t>
        <a:bodyPr/>
        <a:lstStyle/>
        <a:p>
          <a:endParaRPr lang="es-EC"/>
        </a:p>
      </dgm:t>
    </dgm:pt>
    <dgm:pt modelId="{5E845F64-CEFB-4946-AB17-AC8942C5CEDD}" type="pres">
      <dgm:prSet presAssocID="{420431A0-D51B-4C04-B3FD-33C29468482C}" presName="node" presStyleLbl="node1" presStyleIdx="5" presStyleCnt="6" custScaleX="302508">
        <dgm:presLayoutVars>
          <dgm:bulletEnabled val="1"/>
        </dgm:presLayoutVars>
      </dgm:prSet>
      <dgm:spPr/>
      <dgm:t>
        <a:bodyPr/>
        <a:lstStyle/>
        <a:p>
          <a:endParaRPr lang="es-EC"/>
        </a:p>
      </dgm:t>
    </dgm:pt>
  </dgm:ptLst>
  <dgm:cxnLst>
    <dgm:cxn modelId="{8FB71889-EF71-4101-907F-9399AF5625AB}" type="presOf" srcId="{90630EAE-D55B-40FF-A7C4-446DB4FC1138}" destId="{9DA5C0F7-9A73-4601-86ED-2ED2FFC7BEF3}" srcOrd="1" destOrd="0" presId="urn:microsoft.com/office/officeart/2005/8/layout/process2"/>
    <dgm:cxn modelId="{8B844AE3-9D75-4166-A362-B2447BF754CA}" type="presOf" srcId="{5A4203F7-5D1D-45DB-B85F-9E001642BA94}" destId="{0BD1A2D0-2E8D-418D-90EA-A51917094967}" srcOrd="1" destOrd="0" presId="urn:microsoft.com/office/officeart/2005/8/layout/process2"/>
    <dgm:cxn modelId="{30FE498E-636B-4A78-9FE9-2EFAA871C21F}" srcId="{83A5B531-4FEC-4190-AB39-668CBA507E9E}" destId="{76E943D5-6652-45C5-966A-1ACCBA75A588}" srcOrd="0" destOrd="0" parTransId="{07872D48-0261-4641-B4F5-D66F2599BFD5}" sibTransId="{90630EAE-D55B-40FF-A7C4-446DB4FC1138}"/>
    <dgm:cxn modelId="{2F67DFEF-0FA4-467D-A34D-7D1BB263ED4B}" type="presOf" srcId="{C2CC2326-B447-48F9-B296-DC98D0710801}" destId="{50072ACA-3E89-41A7-A4D5-94DF9A0FAA75}" srcOrd="1" destOrd="0" presId="urn:microsoft.com/office/officeart/2005/8/layout/process2"/>
    <dgm:cxn modelId="{E5EA0674-AD4D-45F3-8789-6BB3F09B04FA}" type="presOf" srcId="{8E001C3E-D368-4B5C-BB2E-8F50458D3595}" destId="{9B88B0C7-0130-48AC-9598-8253BC141615}" srcOrd="0" destOrd="0" presId="urn:microsoft.com/office/officeart/2005/8/layout/process2"/>
    <dgm:cxn modelId="{72E66C46-EA7A-40DA-9D3C-16B351BE6C0C}" type="presOf" srcId="{8E001C3E-D368-4B5C-BB2E-8F50458D3595}" destId="{68928AFE-7C82-4F7F-AF9E-C01780623663}" srcOrd="1" destOrd="0" presId="urn:microsoft.com/office/officeart/2005/8/layout/process2"/>
    <dgm:cxn modelId="{5BF3F6BD-FEA4-40AA-8B83-6550C3BEB1D1}" srcId="{83A5B531-4FEC-4190-AB39-668CBA507E9E}" destId="{B88EBAEA-E541-4968-AD10-0305CF03DD93}" srcOrd="4" destOrd="0" parTransId="{A44E5AAF-4CB5-4384-A210-64CCAD3DCA0F}" sibTransId="{50C4E2CD-1421-4F5B-8F7E-980D725E8CF4}"/>
    <dgm:cxn modelId="{E90B464F-C8EB-45CB-971C-C1D1F9A26033}" srcId="{83A5B531-4FEC-4190-AB39-668CBA507E9E}" destId="{0F621BCE-CB75-4251-A720-6D8B684118DF}" srcOrd="2" destOrd="0" parTransId="{0FAFED59-A5C0-4E0C-A94A-47CF7349E48D}" sibTransId="{C2CC2326-B447-48F9-B296-DC98D0710801}"/>
    <dgm:cxn modelId="{82DDF0AE-BA06-4555-83EA-21C19D827E7B}" type="presOf" srcId="{76E943D5-6652-45C5-966A-1ACCBA75A588}" destId="{29831A88-D2C4-4F81-9FBC-20355BA52EBD}" srcOrd="0" destOrd="0" presId="urn:microsoft.com/office/officeart/2005/8/layout/process2"/>
    <dgm:cxn modelId="{492E92AA-226C-4590-A8B1-801BB4F1DD95}" srcId="{83A5B531-4FEC-4190-AB39-668CBA507E9E}" destId="{420431A0-D51B-4C04-B3FD-33C29468482C}" srcOrd="5" destOrd="0" parTransId="{7DD702DD-0349-498C-A245-DDD50756AA65}" sibTransId="{D259F449-2F79-47B1-B260-F6E3369E8B69}"/>
    <dgm:cxn modelId="{0A246B41-E358-4227-A416-592AEC6A8774}" type="presOf" srcId="{0F621BCE-CB75-4251-A720-6D8B684118DF}" destId="{39CB668F-88DA-4FF8-9672-F5C5A027FA3C}" srcOrd="0" destOrd="0" presId="urn:microsoft.com/office/officeart/2005/8/layout/process2"/>
    <dgm:cxn modelId="{84B88294-022E-41E3-A80E-26DCE600EA37}" srcId="{83A5B531-4FEC-4190-AB39-668CBA507E9E}" destId="{DA07FA69-3563-4F00-A35D-8CD1B73E9BDF}" srcOrd="3" destOrd="0" parTransId="{44384C47-38D6-445E-930C-54728EA85BCF}" sibTransId="{5A4203F7-5D1D-45DB-B85F-9E001642BA94}"/>
    <dgm:cxn modelId="{1BE02A24-2EE4-4BB4-A669-2E831788DDDD}" type="presOf" srcId="{50C4E2CD-1421-4F5B-8F7E-980D725E8CF4}" destId="{566B497C-A6E2-48AF-A666-3745B8C0D4BD}" srcOrd="1" destOrd="0" presId="urn:microsoft.com/office/officeart/2005/8/layout/process2"/>
    <dgm:cxn modelId="{D39D95A0-D179-476B-A109-FDF43BBFEE92}" type="presOf" srcId="{83A5B531-4FEC-4190-AB39-668CBA507E9E}" destId="{34F05F6E-F46F-4E19-A5B2-725DF655798B}" srcOrd="0" destOrd="0" presId="urn:microsoft.com/office/officeart/2005/8/layout/process2"/>
    <dgm:cxn modelId="{00C9AFDA-978F-4AC3-BF1B-49CF7D98D06F}" type="presOf" srcId="{C2CC2326-B447-48F9-B296-DC98D0710801}" destId="{3BCDD32B-E752-46DA-9ADB-C518994E3111}" srcOrd="0" destOrd="0" presId="urn:microsoft.com/office/officeart/2005/8/layout/process2"/>
    <dgm:cxn modelId="{3B04456B-E93F-4425-9A60-841C15071819}" type="presOf" srcId="{5A4203F7-5D1D-45DB-B85F-9E001642BA94}" destId="{E7A69434-F839-47F2-A0A1-483336FD3927}" srcOrd="0" destOrd="0" presId="urn:microsoft.com/office/officeart/2005/8/layout/process2"/>
    <dgm:cxn modelId="{E76F779D-ED69-478E-95A5-5976F62F17E2}" type="presOf" srcId="{DA07FA69-3563-4F00-A35D-8CD1B73E9BDF}" destId="{DAD7BCFA-8AF6-4FD4-9F96-58FDD0BCDB67}" srcOrd="0" destOrd="0" presId="urn:microsoft.com/office/officeart/2005/8/layout/process2"/>
    <dgm:cxn modelId="{1C059CE3-D513-4AE1-9986-6414CC4A75AA}" type="presOf" srcId="{90630EAE-D55B-40FF-A7C4-446DB4FC1138}" destId="{F0083B1C-F1CA-4531-9AF2-058D94B723CC}" srcOrd="0" destOrd="0" presId="urn:microsoft.com/office/officeart/2005/8/layout/process2"/>
    <dgm:cxn modelId="{D5EDD039-0254-461F-BD86-9AD61B080E16}" srcId="{83A5B531-4FEC-4190-AB39-668CBA507E9E}" destId="{4699091F-9019-4936-9C29-C9AF1C390A9D}" srcOrd="1" destOrd="0" parTransId="{F3B9B5E7-4431-4276-89BE-AF9721B187B3}" sibTransId="{8E001C3E-D368-4B5C-BB2E-8F50458D3595}"/>
    <dgm:cxn modelId="{0DC0A50D-64E1-41C0-91F7-7D2C5844A6AD}" type="presOf" srcId="{B88EBAEA-E541-4968-AD10-0305CF03DD93}" destId="{4D7C53DF-5E93-4E9A-911F-7C98BF18041E}" srcOrd="0" destOrd="0" presId="urn:microsoft.com/office/officeart/2005/8/layout/process2"/>
    <dgm:cxn modelId="{A3465B73-823A-42C0-BC0B-43A66D329C0E}" type="presOf" srcId="{4699091F-9019-4936-9C29-C9AF1C390A9D}" destId="{52B51D2D-7E08-49B4-A949-D2DE9433B0BB}" srcOrd="0" destOrd="0" presId="urn:microsoft.com/office/officeart/2005/8/layout/process2"/>
    <dgm:cxn modelId="{E8A2D879-248C-4432-B284-51C0BE97DAB7}" type="presOf" srcId="{50C4E2CD-1421-4F5B-8F7E-980D725E8CF4}" destId="{4648BDB0-72E7-4897-AA4D-1CC63780FCB5}" srcOrd="0" destOrd="0" presId="urn:microsoft.com/office/officeart/2005/8/layout/process2"/>
    <dgm:cxn modelId="{D9A74772-F1ED-4E0E-BF00-72919FB4B1F8}" type="presOf" srcId="{420431A0-D51B-4C04-B3FD-33C29468482C}" destId="{5E845F64-CEFB-4946-AB17-AC8942C5CEDD}" srcOrd="0" destOrd="0" presId="urn:microsoft.com/office/officeart/2005/8/layout/process2"/>
    <dgm:cxn modelId="{7A49AD8A-39D8-4ACB-A993-C98E319BE0E2}" type="presParOf" srcId="{34F05F6E-F46F-4E19-A5B2-725DF655798B}" destId="{29831A88-D2C4-4F81-9FBC-20355BA52EBD}" srcOrd="0" destOrd="0" presId="urn:microsoft.com/office/officeart/2005/8/layout/process2"/>
    <dgm:cxn modelId="{94917F65-73D7-4BB1-8F70-104FADBE1422}" type="presParOf" srcId="{34F05F6E-F46F-4E19-A5B2-725DF655798B}" destId="{F0083B1C-F1CA-4531-9AF2-058D94B723CC}" srcOrd="1" destOrd="0" presId="urn:microsoft.com/office/officeart/2005/8/layout/process2"/>
    <dgm:cxn modelId="{292A4013-446D-419E-9FD3-A1B22D4175CA}" type="presParOf" srcId="{F0083B1C-F1CA-4531-9AF2-058D94B723CC}" destId="{9DA5C0F7-9A73-4601-86ED-2ED2FFC7BEF3}" srcOrd="0" destOrd="0" presId="urn:microsoft.com/office/officeart/2005/8/layout/process2"/>
    <dgm:cxn modelId="{FA5BC163-45BF-4249-9E40-01FF03A09455}" type="presParOf" srcId="{34F05F6E-F46F-4E19-A5B2-725DF655798B}" destId="{52B51D2D-7E08-49B4-A949-D2DE9433B0BB}" srcOrd="2" destOrd="0" presId="urn:microsoft.com/office/officeart/2005/8/layout/process2"/>
    <dgm:cxn modelId="{E4A715EB-005B-4D0A-9AFD-9397A4FC76D9}" type="presParOf" srcId="{34F05F6E-F46F-4E19-A5B2-725DF655798B}" destId="{9B88B0C7-0130-48AC-9598-8253BC141615}" srcOrd="3" destOrd="0" presId="urn:microsoft.com/office/officeart/2005/8/layout/process2"/>
    <dgm:cxn modelId="{C5785068-A92B-4F99-8C53-640D1BD76685}" type="presParOf" srcId="{9B88B0C7-0130-48AC-9598-8253BC141615}" destId="{68928AFE-7C82-4F7F-AF9E-C01780623663}" srcOrd="0" destOrd="0" presId="urn:microsoft.com/office/officeart/2005/8/layout/process2"/>
    <dgm:cxn modelId="{81BAEF40-63AA-4951-BBF3-89393F82413D}" type="presParOf" srcId="{34F05F6E-F46F-4E19-A5B2-725DF655798B}" destId="{39CB668F-88DA-4FF8-9672-F5C5A027FA3C}" srcOrd="4" destOrd="0" presId="urn:microsoft.com/office/officeart/2005/8/layout/process2"/>
    <dgm:cxn modelId="{A64A756E-DE3E-4A0D-8BAF-EEB4D52682BE}" type="presParOf" srcId="{34F05F6E-F46F-4E19-A5B2-725DF655798B}" destId="{3BCDD32B-E752-46DA-9ADB-C518994E3111}" srcOrd="5" destOrd="0" presId="urn:microsoft.com/office/officeart/2005/8/layout/process2"/>
    <dgm:cxn modelId="{492D4017-7F19-4721-A60A-81BC45283A60}" type="presParOf" srcId="{3BCDD32B-E752-46DA-9ADB-C518994E3111}" destId="{50072ACA-3E89-41A7-A4D5-94DF9A0FAA75}" srcOrd="0" destOrd="0" presId="urn:microsoft.com/office/officeart/2005/8/layout/process2"/>
    <dgm:cxn modelId="{844BF013-A1CC-42FB-A7E5-81E81EEE9A2B}" type="presParOf" srcId="{34F05F6E-F46F-4E19-A5B2-725DF655798B}" destId="{DAD7BCFA-8AF6-4FD4-9F96-58FDD0BCDB67}" srcOrd="6" destOrd="0" presId="urn:microsoft.com/office/officeart/2005/8/layout/process2"/>
    <dgm:cxn modelId="{B495949A-FC18-41C7-B15A-73BE20E5BEDD}" type="presParOf" srcId="{34F05F6E-F46F-4E19-A5B2-725DF655798B}" destId="{E7A69434-F839-47F2-A0A1-483336FD3927}" srcOrd="7" destOrd="0" presId="urn:microsoft.com/office/officeart/2005/8/layout/process2"/>
    <dgm:cxn modelId="{098224AA-42F7-453D-9224-6CA88271D23D}" type="presParOf" srcId="{E7A69434-F839-47F2-A0A1-483336FD3927}" destId="{0BD1A2D0-2E8D-418D-90EA-A51917094967}" srcOrd="0" destOrd="0" presId="urn:microsoft.com/office/officeart/2005/8/layout/process2"/>
    <dgm:cxn modelId="{6921B314-EDEB-4F45-8D95-09C63B015CC9}" type="presParOf" srcId="{34F05F6E-F46F-4E19-A5B2-725DF655798B}" destId="{4D7C53DF-5E93-4E9A-911F-7C98BF18041E}" srcOrd="8" destOrd="0" presId="urn:microsoft.com/office/officeart/2005/8/layout/process2"/>
    <dgm:cxn modelId="{177DDAD3-3526-4946-B32E-29B6ADD8CC21}" type="presParOf" srcId="{34F05F6E-F46F-4E19-A5B2-725DF655798B}" destId="{4648BDB0-72E7-4897-AA4D-1CC63780FCB5}" srcOrd="9" destOrd="0" presId="urn:microsoft.com/office/officeart/2005/8/layout/process2"/>
    <dgm:cxn modelId="{16B3F42C-0E9B-42FA-97FF-872AE99DE8F2}" type="presParOf" srcId="{4648BDB0-72E7-4897-AA4D-1CC63780FCB5}" destId="{566B497C-A6E2-48AF-A666-3745B8C0D4BD}" srcOrd="0" destOrd="0" presId="urn:microsoft.com/office/officeart/2005/8/layout/process2"/>
    <dgm:cxn modelId="{5866CCCD-A5C1-41CD-A360-1AA157C4B498}" type="presParOf" srcId="{34F05F6E-F46F-4E19-A5B2-725DF655798B}" destId="{5E845F64-CEFB-4946-AB17-AC8942C5CEDD}" srcOrd="10"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F03A2ED-B16C-4C4D-AA12-686B6EDD35DF}"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s-EC"/>
        </a:p>
      </dgm:t>
    </dgm:pt>
    <dgm:pt modelId="{28F66F19-66EE-4C6C-8F59-8ECDD52998B7}">
      <dgm:prSet phldrT="[Texto]" custT="1"/>
      <dgm:spPr/>
      <dgm:t>
        <a:bodyPr/>
        <a:lstStyle/>
        <a:p>
          <a:r>
            <a:rPr lang="es-EC" sz="1400" dirty="0" smtClean="0">
              <a:latin typeface="Times New Roman" panose="02020603050405020304" pitchFamily="18" charset="0"/>
              <a:cs typeface="Times New Roman" panose="02020603050405020304" pitchFamily="18" charset="0"/>
            </a:rPr>
            <a:t>Teoría sobre el estímulo y la respuesta.</a:t>
          </a:r>
          <a:endParaRPr lang="es-EC" sz="1400" b="0" dirty="0">
            <a:effectLst/>
            <a:latin typeface="Times New Roman" panose="02020603050405020304" pitchFamily="18" charset="0"/>
            <a:cs typeface="Times New Roman" panose="02020603050405020304" pitchFamily="18" charset="0"/>
          </a:endParaRPr>
        </a:p>
      </dgm:t>
    </dgm:pt>
    <dgm:pt modelId="{DCEF8A84-6F93-4A05-8547-56685C4EDC27}" type="parTrans" cxnId="{DE2A3851-C498-4FA7-92D9-0D040FC6F276}">
      <dgm:prSet/>
      <dgm:spPr/>
      <dgm:t>
        <a:bodyPr/>
        <a:lstStyle/>
        <a:p>
          <a:endParaRPr lang="es-EC" sz="2000" b="0">
            <a:effectLst/>
            <a:latin typeface="Times New Roman" panose="02020603050405020304" pitchFamily="18" charset="0"/>
            <a:cs typeface="Times New Roman" panose="02020603050405020304" pitchFamily="18" charset="0"/>
          </a:endParaRPr>
        </a:p>
      </dgm:t>
    </dgm:pt>
    <dgm:pt modelId="{916642A2-FAAF-403E-9F3D-8265C6414440}" type="sibTrans" cxnId="{DE2A3851-C498-4FA7-92D9-0D040FC6F276}">
      <dgm:prSet/>
      <dgm:spPr/>
      <dgm:t>
        <a:bodyPr/>
        <a:lstStyle/>
        <a:p>
          <a:endParaRPr lang="es-EC" sz="2000" b="0">
            <a:effectLst/>
            <a:latin typeface="Times New Roman" panose="02020603050405020304" pitchFamily="18" charset="0"/>
            <a:cs typeface="Times New Roman" panose="02020603050405020304" pitchFamily="18" charset="0"/>
          </a:endParaRPr>
        </a:p>
      </dgm:t>
    </dgm:pt>
    <dgm:pt modelId="{EB643118-DC9D-41D7-9F49-8755783AFEB4}">
      <dgm:prSet phldrT="[Texto]" custT="1"/>
      <dgm:spPr/>
      <dgm:t>
        <a:bodyPr/>
        <a:lstStyle/>
        <a:p>
          <a:r>
            <a:rPr lang="es-EC" sz="1400" dirty="0" smtClean="0">
              <a:latin typeface="Times New Roman" panose="02020603050405020304" pitchFamily="18" charset="0"/>
              <a:cs typeface="Times New Roman" panose="02020603050405020304" pitchFamily="18" charset="0"/>
            </a:rPr>
            <a:t>Teoría de las necesidades de McClelland.</a:t>
          </a:r>
          <a:endParaRPr lang="es-EC" sz="1400" b="0" dirty="0">
            <a:effectLst/>
            <a:latin typeface="Times New Roman" panose="02020603050405020304" pitchFamily="18" charset="0"/>
            <a:cs typeface="Times New Roman" panose="02020603050405020304" pitchFamily="18" charset="0"/>
          </a:endParaRPr>
        </a:p>
      </dgm:t>
    </dgm:pt>
    <dgm:pt modelId="{B3E129C4-97EF-4069-8517-5124BA0B3227}" type="parTrans" cxnId="{3D542200-0019-4D0F-9FD4-5F14155538FE}">
      <dgm:prSet/>
      <dgm:spPr/>
      <dgm:t>
        <a:bodyPr/>
        <a:lstStyle/>
        <a:p>
          <a:endParaRPr lang="es-EC" sz="2000" b="0">
            <a:effectLst/>
            <a:latin typeface="Times New Roman" panose="02020603050405020304" pitchFamily="18" charset="0"/>
            <a:cs typeface="Times New Roman" panose="02020603050405020304" pitchFamily="18" charset="0"/>
          </a:endParaRPr>
        </a:p>
      </dgm:t>
    </dgm:pt>
    <dgm:pt modelId="{CB45821F-21C7-45C8-A31B-5F8218CEF32C}" type="sibTrans" cxnId="{3D542200-0019-4D0F-9FD4-5F14155538FE}">
      <dgm:prSet/>
      <dgm:spPr/>
      <dgm:t>
        <a:bodyPr/>
        <a:lstStyle/>
        <a:p>
          <a:endParaRPr lang="es-EC" sz="2000" b="0">
            <a:effectLst/>
            <a:latin typeface="Times New Roman" panose="02020603050405020304" pitchFamily="18" charset="0"/>
            <a:cs typeface="Times New Roman" panose="02020603050405020304" pitchFamily="18" charset="0"/>
          </a:endParaRPr>
        </a:p>
      </dgm:t>
    </dgm:pt>
    <dgm:pt modelId="{ED00C923-264E-4541-A970-9EFE513EF9C0}">
      <dgm:prSet phldrT="[Texto]" custT="1"/>
      <dgm:spPr/>
      <dgm:t>
        <a:bodyPr/>
        <a:lstStyle/>
        <a:p>
          <a:r>
            <a:rPr lang="es-EC" sz="1400" dirty="0" smtClean="0">
              <a:latin typeface="Times New Roman" panose="02020603050405020304" pitchFamily="18" charset="0"/>
              <a:cs typeface="Times New Roman" panose="02020603050405020304" pitchFamily="18" charset="0"/>
            </a:rPr>
            <a:t>Teoría Psicológico Social.</a:t>
          </a:r>
          <a:endParaRPr lang="es-EC" sz="1400" b="0" dirty="0">
            <a:effectLst/>
            <a:latin typeface="Times New Roman" panose="02020603050405020304" pitchFamily="18" charset="0"/>
            <a:cs typeface="Times New Roman" panose="02020603050405020304" pitchFamily="18" charset="0"/>
          </a:endParaRPr>
        </a:p>
      </dgm:t>
    </dgm:pt>
    <dgm:pt modelId="{A675F86F-E190-4213-ABA5-863B7D697F1F}" type="parTrans" cxnId="{888EBFD6-0A31-4246-9D63-30304E00E12E}">
      <dgm:prSet/>
      <dgm:spPr/>
      <dgm:t>
        <a:bodyPr/>
        <a:lstStyle/>
        <a:p>
          <a:endParaRPr lang="es-EC" sz="2000" b="0">
            <a:effectLst/>
            <a:latin typeface="Times New Roman" panose="02020603050405020304" pitchFamily="18" charset="0"/>
            <a:cs typeface="Times New Roman" panose="02020603050405020304" pitchFamily="18" charset="0"/>
          </a:endParaRPr>
        </a:p>
      </dgm:t>
    </dgm:pt>
    <dgm:pt modelId="{A524109A-78D8-4E82-A0AC-7476F7EEFB02}" type="sibTrans" cxnId="{888EBFD6-0A31-4246-9D63-30304E00E12E}">
      <dgm:prSet/>
      <dgm:spPr/>
      <dgm:t>
        <a:bodyPr/>
        <a:lstStyle/>
        <a:p>
          <a:endParaRPr lang="es-EC" sz="2000" b="0">
            <a:effectLst/>
            <a:latin typeface="Times New Roman" panose="02020603050405020304" pitchFamily="18" charset="0"/>
            <a:cs typeface="Times New Roman" panose="02020603050405020304" pitchFamily="18" charset="0"/>
          </a:endParaRPr>
        </a:p>
      </dgm:t>
    </dgm:pt>
    <dgm:pt modelId="{21A9FEF2-0530-448E-81D2-6E01E3E5E853}" type="pres">
      <dgm:prSet presAssocID="{EF03A2ED-B16C-4C4D-AA12-686B6EDD35DF}" presName="Name0" presStyleCnt="0">
        <dgm:presLayoutVars>
          <dgm:chMax val="7"/>
          <dgm:chPref val="7"/>
          <dgm:dir/>
          <dgm:animLvl val="lvl"/>
        </dgm:presLayoutVars>
      </dgm:prSet>
      <dgm:spPr/>
      <dgm:t>
        <a:bodyPr/>
        <a:lstStyle/>
        <a:p>
          <a:endParaRPr lang="es-EC"/>
        </a:p>
      </dgm:t>
    </dgm:pt>
    <dgm:pt modelId="{A8DB110E-BE48-4417-A60D-A869B2CFEABF}" type="pres">
      <dgm:prSet presAssocID="{28F66F19-66EE-4C6C-8F59-8ECDD52998B7}" presName="Accent1" presStyleCnt="0"/>
      <dgm:spPr/>
    </dgm:pt>
    <dgm:pt modelId="{9870BA89-AD0C-4D99-9E00-DBD3BE91E947}" type="pres">
      <dgm:prSet presAssocID="{28F66F19-66EE-4C6C-8F59-8ECDD52998B7}" presName="Accent" presStyleLbl="node1" presStyleIdx="0" presStyleCnt="3" custScaleX="168684" custScaleY="125019"/>
      <dgm:spPr>
        <a:solidFill>
          <a:srgbClr val="A8BE92"/>
        </a:solidFill>
        <a:ln>
          <a:solidFill>
            <a:schemeClr val="tx1"/>
          </a:solidFill>
        </a:ln>
      </dgm:spPr>
    </dgm:pt>
    <dgm:pt modelId="{B4260A5C-A62A-4DA5-8D9F-1DC34666BD39}" type="pres">
      <dgm:prSet presAssocID="{28F66F19-66EE-4C6C-8F59-8ECDD52998B7}" presName="Parent1" presStyleLbl="revTx" presStyleIdx="0" presStyleCnt="3" custScaleX="136913" custLinFactNeighborY="-62560">
        <dgm:presLayoutVars>
          <dgm:chMax val="1"/>
          <dgm:chPref val="1"/>
          <dgm:bulletEnabled val="1"/>
        </dgm:presLayoutVars>
      </dgm:prSet>
      <dgm:spPr/>
      <dgm:t>
        <a:bodyPr/>
        <a:lstStyle/>
        <a:p>
          <a:endParaRPr lang="es-EC"/>
        </a:p>
      </dgm:t>
    </dgm:pt>
    <dgm:pt modelId="{6A237CBD-D6B2-47AE-8DA4-A979731F90B9}" type="pres">
      <dgm:prSet presAssocID="{EB643118-DC9D-41D7-9F49-8755783AFEB4}" presName="Accent2" presStyleCnt="0"/>
      <dgm:spPr/>
    </dgm:pt>
    <dgm:pt modelId="{1EE62ACB-C3C1-4FF4-AA56-6DCFFDD66A4C}" type="pres">
      <dgm:prSet presAssocID="{EB643118-DC9D-41D7-9F49-8755783AFEB4}" presName="Accent" presStyleLbl="node1" presStyleIdx="1" presStyleCnt="3" custScaleX="168684" custScaleY="125019" custLinFactNeighborY="-1509"/>
      <dgm:spPr>
        <a:solidFill>
          <a:srgbClr val="A8BE92"/>
        </a:solidFill>
        <a:ln>
          <a:solidFill>
            <a:schemeClr val="tx1"/>
          </a:solidFill>
        </a:ln>
      </dgm:spPr>
    </dgm:pt>
    <dgm:pt modelId="{286C9264-7E15-4173-88FC-E51631BBC235}" type="pres">
      <dgm:prSet presAssocID="{EB643118-DC9D-41D7-9F49-8755783AFEB4}" presName="Parent2" presStyleLbl="revTx" presStyleIdx="1" presStyleCnt="3" custScaleX="125716" custScaleY="146050" custLinFactNeighborX="-34895" custLinFactNeighborY="-32640">
        <dgm:presLayoutVars>
          <dgm:chMax val="1"/>
          <dgm:chPref val="1"/>
          <dgm:bulletEnabled val="1"/>
        </dgm:presLayoutVars>
      </dgm:prSet>
      <dgm:spPr/>
      <dgm:t>
        <a:bodyPr/>
        <a:lstStyle/>
        <a:p>
          <a:endParaRPr lang="es-EC"/>
        </a:p>
      </dgm:t>
    </dgm:pt>
    <dgm:pt modelId="{8988A76C-1169-4A5F-8912-C5A4A96DCA81}" type="pres">
      <dgm:prSet presAssocID="{ED00C923-264E-4541-A970-9EFE513EF9C0}" presName="Accent3" presStyleCnt="0"/>
      <dgm:spPr/>
    </dgm:pt>
    <dgm:pt modelId="{47ACEDE1-E768-49D3-B12B-5868B307ADD3}" type="pres">
      <dgm:prSet presAssocID="{ED00C923-264E-4541-A970-9EFE513EF9C0}" presName="Accent" presStyleLbl="node1" presStyleIdx="2" presStyleCnt="3" custScaleX="168684" custScaleY="125019"/>
      <dgm:spPr>
        <a:solidFill>
          <a:srgbClr val="A8BE92"/>
        </a:solidFill>
        <a:ln>
          <a:solidFill>
            <a:schemeClr val="tx1"/>
          </a:solidFill>
        </a:ln>
      </dgm:spPr>
    </dgm:pt>
    <dgm:pt modelId="{15670681-FDB0-4481-B159-5DA51016276F}" type="pres">
      <dgm:prSet presAssocID="{ED00C923-264E-4541-A970-9EFE513EF9C0}" presName="Parent3" presStyleLbl="revTx" presStyleIdx="2" presStyleCnt="3" custScaleX="133202" custScaleY="160711" custLinFactNeighborX="18196" custLinFactNeighborY="10400">
        <dgm:presLayoutVars>
          <dgm:chMax val="1"/>
          <dgm:chPref val="1"/>
          <dgm:bulletEnabled val="1"/>
        </dgm:presLayoutVars>
      </dgm:prSet>
      <dgm:spPr/>
      <dgm:t>
        <a:bodyPr/>
        <a:lstStyle/>
        <a:p>
          <a:endParaRPr lang="es-EC"/>
        </a:p>
      </dgm:t>
    </dgm:pt>
  </dgm:ptLst>
  <dgm:cxnLst>
    <dgm:cxn modelId="{7A079345-65A7-48B8-B424-EC4DD3C787A7}" type="presOf" srcId="{ED00C923-264E-4541-A970-9EFE513EF9C0}" destId="{15670681-FDB0-4481-B159-5DA51016276F}" srcOrd="0" destOrd="0" presId="urn:microsoft.com/office/officeart/2009/layout/CircleArrowProcess"/>
    <dgm:cxn modelId="{FEFCBFAB-9EB9-4DE4-8F49-6387F77A17EC}" type="presOf" srcId="{EF03A2ED-B16C-4C4D-AA12-686B6EDD35DF}" destId="{21A9FEF2-0530-448E-81D2-6E01E3E5E853}" srcOrd="0" destOrd="0" presId="urn:microsoft.com/office/officeart/2009/layout/CircleArrowProcess"/>
    <dgm:cxn modelId="{DE2A3851-C498-4FA7-92D9-0D040FC6F276}" srcId="{EF03A2ED-B16C-4C4D-AA12-686B6EDD35DF}" destId="{28F66F19-66EE-4C6C-8F59-8ECDD52998B7}" srcOrd="0" destOrd="0" parTransId="{DCEF8A84-6F93-4A05-8547-56685C4EDC27}" sibTransId="{916642A2-FAAF-403E-9F3D-8265C6414440}"/>
    <dgm:cxn modelId="{3D542200-0019-4D0F-9FD4-5F14155538FE}" srcId="{EF03A2ED-B16C-4C4D-AA12-686B6EDD35DF}" destId="{EB643118-DC9D-41D7-9F49-8755783AFEB4}" srcOrd="1" destOrd="0" parTransId="{B3E129C4-97EF-4069-8517-5124BA0B3227}" sibTransId="{CB45821F-21C7-45C8-A31B-5F8218CEF32C}"/>
    <dgm:cxn modelId="{888EBFD6-0A31-4246-9D63-30304E00E12E}" srcId="{EF03A2ED-B16C-4C4D-AA12-686B6EDD35DF}" destId="{ED00C923-264E-4541-A970-9EFE513EF9C0}" srcOrd="2" destOrd="0" parTransId="{A675F86F-E190-4213-ABA5-863B7D697F1F}" sibTransId="{A524109A-78D8-4E82-A0AC-7476F7EEFB02}"/>
    <dgm:cxn modelId="{6F7072B7-4354-4C24-AEBE-06442105C3BE}" type="presOf" srcId="{28F66F19-66EE-4C6C-8F59-8ECDD52998B7}" destId="{B4260A5C-A62A-4DA5-8D9F-1DC34666BD39}" srcOrd="0" destOrd="0" presId="urn:microsoft.com/office/officeart/2009/layout/CircleArrowProcess"/>
    <dgm:cxn modelId="{1F5CD001-F5E4-4E99-9CC3-907BE9C0FFEC}" type="presOf" srcId="{EB643118-DC9D-41D7-9F49-8755783AFEB4}" destId="{286C9264-7E15-4173-88FC-E51631BBC235}" srcOrd="0" destOrd="0" presId="urn:microsoft.com/office/officeart/2009/layout/CircleArrowProcess"/>
    <dgm:cxn modelId="{81E48AB7-049F-4316-97BC-DAFF3B9B6EA6}" type="presParOf" srcId="{21A9FEF2-0530-448E-81D2-6E01E3E5E853}" destId="{A8DB110E-BE48-4417-A60D-A869B2CFEABF}" srcOrd="0" destOrd="0" presId="urn:microsoft.com/office/officeart/2009/layout/CircleArrowProcess"/>
    <dgm:cxn modelId="{45CBB3D2-25D4-4FAC-9075-2EA082D539D2}" type="presParOf" srcId="{A8DB110E-BE48-4417-A60D-A869B2CFEABF}" destId="{9870BA89-AD0C-4D99-9E00-DBD3BE91E947}" srcOrd="0" destOrd="0" presId="urn:microsoft.com/office/officeart/2009/layout/CircleArrowProcess"/>
    <dgm:cxn modelId="{54B11588-4E1B-4101-906F-420B557A242A}" type="presParOf" srcId="{21A9FEF2-0530-448E-81D2-6E01E3E5E853}" destId="{B4260A5C-A62A-4DA5-8D9F-1DC34666BD39}" srcOrd="1" destOrd="0" presId="urn:microsoft.com/office/officeart/2009/layout/CircleArrowProcess"/>
    <dgm:cxn modelId="{6F661837-4CEA-4CC0-B3F2-728AAB01C2AE}" type="presParOf" srcId="{21A9FEF2-0530-448E-81D2-6E01E3E5E853}" destId="{6A237CBD-D6B2-47AE-8DA4-A979731F90B9}" srcOrd="2" destOrd="0" presId="urn:microsoft.com/office/officeart/2009/layout/CircleArrowProcess"/>
    <dgm:cxn modelId="{70F51463-B063-4586-8226-B463588CE354}" type="presParOf" srcId="{6A237CBD-D6B2-47AE-8DA4-A979731F90B9}" destId="{1EE62ACB-C3C1-4FF4-AA56-6DCFFDD66A4C}" srcOrd="0" destOrd="0" presId="urn:microsoft.com/office/officeart/2009/layout/CircleArrowProcess"/>
    <dgm:cxn modelId="{970E3E57-4BD6-4AB4-90B8-5CF08B52181D}" type="presParOf" srcId="{21A9FEF2-0530-448E-81D2-6E01E3E5E853}" destId="{286C9264-7E15-4173-88FC-E51631BBC235}" srcOrd="3" destOrd="0" presId="urn:microsoft.com/office/officeart/2009/layout/CircleArrowProcess"/>
    <dgm:cxn modelId="{9235FC3D-47C0-4272-9A7A-3BB0AD31AE80}" type="presParOf" srcId="{21A9FEF2-0530-448E-81D2-6E01E3E5E853}" destId="{8988A76C-1169-4A5F-8912-C5A4A96DCA81}" srcOrd="4" destOrd="0" presId="urn:microsoft.com/office/officeart/2009/layout/CircleArrowProcess"/>
    <dgm:cxn modelId="{34F6333D-1AAC-4797-A85A-BDFC63408DA6}" type="presParOf" srcId="{8988A76C-1169-4A5F-8912-C5A4A96DCA81}" destId="{47ACEDE1-E768-49D3-B12B-5868B307ADD3}" srcOrd="0" destOrd="0" presId="urn:microsoft.com/office/officeart/2009/layout/CircleArrowProcess"/>
    <dgm:cxn modelId="{A9070966-0813-425A-BB6D-0A4496089E6C}" type="presParOf" srcId="{21A9FEF2-0530-448E-81D2-6E01E3E5E853}" destId="{15670681-FDB0-4481-B159-5DA51016276F}" srcOrd="5" destOrd="0" presId="urn:microsoft.com/office/officeart/2009/layout/CircleArrowProcess"/>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3A5B531-4FEC-4190-AB39-668CBA507E9E}" type="doc">
      <dgm:prSet loTypeId="urn:microsoft.com/office/officeart/2005/8/layout/process2" loCatId="process" qsTypeId="urn:microsoft.com/office/officeart/2005/8/quickstyle/simple1" qsCatId="simple" csTypeId="urn:microsoft.com/office/officeart/2005/8/colors/accent1_2" csCatId="accent1" phldr="1"/>
      <dgm:spPr/>
    </dgm:pt>
    <dgm:pt modelId="{76E943D5-6652-45C5-966A-1ACCBA75A588}">
      <dgm:prSet phldrT="[Texto]" custT="1"/>
      <dgm:spPr>
        <a:solidFill>
          <a:srgbClr val="A8BE92"/>
        </a:solidFill>
        <a:ln>
          <a:solidFill>
            <a:schemeClr val="tx1"/>
          </a:solidFill>
        </a:ln>
      </dgm:spPr>
      <dgm:t>
        <a:bodyPr/>
        <a:lstStyle/>
        <a:p>
          <a:r>
            <a:rPr lang="es-EC" sz="1700" dirty="0" smtClean="0">
              <a:solidFill>
                <a:schemeClr val="tx1"/>
              </a:solidFill>
              <a:latin typeface="Times New Roman" panose="02020603050405020304" pitchFamily="18" charset="0"/>
              <a:cs typeface="Times New Roman" panose="02020603050405020304" pitchFamily="18" charset="0"/>
            </a:rPr>
            <a:t>Aprendizaje</a:t>
          </a:r>
          <a:endParaRPr lang="es-EC" sz="1700" dirty="0">
            <a:solidFill>
              <a:schemeClr val="tx1"/>
            </a:solidFill>
            <a:latin typeface="Times New Roman" panose="02020603050405020304" pitchFamily="18" charset="0"/>
            <a:cs typeface="Times New Roman" panose="02020603050405020304" pitchFamily="18" charset="0"/>
          </a:endParaRPr>
        </a:p>
      </dgm:t>
    </dgm:pt>
    <dgm:pt modelId="{07872D48-0261-4641-B4F5-D66F2599BFD5}" type="parTrans" cxnId="{30FE498E-636B-4A78-9FE9-2EFAA871C21F}">
      <dgm:prSet/>
      <dgm:spPr/>
      <dgm:t>
        <a:bodyPr/>
        <a:lstStyle/>
        <a:p>
          <a:endParaRPr lang="es-EC" sz="1700">
            <a:solidFill>
              <a:schemeClr val="tx1"/>
            </a:solidFill>
            <a:latin typeface="Times New Roman" panose="02020603050405020304" pitchFamily="18" charset="0"/>
            <a:cs typeface="Times New Roman" panose="02020603050405020304" pitchFamily="18" charset="0"/>
          </a:endParaRPr>
        </a:p>
      </dgm:t>
    </dgm:pt>
    <dgm:pt modelId="{90630EAE-D55B-40FF-A7C4-446DB4FC1138}" type="sibTrans" cxnId="{30FE498E-636B-4A78-9FE9-2EFAA871C21F}">
      <dgm:prSet custT="1"/>
      <dgm:spPr/>
      <dgm:t>
        <a:bodyPr/>
        <a:lstStyle/>
        <a:p>
          <a:endParaRPr lang="es-EC" sz="1700">
            <a:solidFill>
              <a:schemeClr val="tx1"/>
            </a:solidFill>
            <a:latin typeface="Times New Roman" panose="02020603050405020304" pitchFamily="18" charset="0"/>
            <a:cs typeface="Times New Roman" panose="02020603050405020304" pitchFamily="18" charset="0"/>
          </a:endParaRPr>
        </a:p>
      </dgm:t>
    </dgm:pt>
    <dgm:pt modelId="{4699091F-9019-4936-9C29-C9AF1C390A9D}">
      <dgm:prSet phldrT="[Texto]" custT="1"/>
      <dgm:spPr>
        <a:solidFill>
          <a:srgbClr val="A8BE92"/>
        </a:solidFill>
        <a:ln>
          <a:solidFill>
            <a:schemeClr val="tx1"/>
          </a:solidFill>
        </a:ln>
      </dgm:spPr>
      <dgm:t>
        <a:bodyPr/>
        <a:lstStyle/>
        <a:p>
          <a:r>
            <a:rPr lang="es-EC" sz="1700" dirty="0" smtClean="0">
              <a:solidFill>
                <a:schemeClr val="tx1"/>
              </a:solidFill>
              <a:latin typeface="Times New Roman" panose="02020603050405020304" pitchFamily="18" charset="0"/>
              <a:cs typeface="Times New Roman" panose="02020603050405020304" pitchFamily="18" charset="0"/>
            </a:rPr>
            <a:t>Satisfacción</a:t>
          </a:r>
          <a:endParaRPr lang="es-EC" sz="1700" dirty="0">
            <a:solidFill>
              <a:schemeClr val="tx1"/>
            </a:solidFill>
            <a:latin typeface="Times New Roman" panose="02020603050405020304" pitchFamily="18" charset="0"/>
            <a:cs typeface="Times New Roman" panose="02020603050405020304" pitchFamily="18" charset="0"/>
          </a:endParaRPr>
        </a:p>
      </dgm:t>
    </dgm:pt>
    <dgm:pt modelId="{F3B9B5E7-4431-4276-89BE-AF9721B187B3}" type="parTrans" cxnId="{D5EDD039-0254-461F-BD86-9AD61B080E16}">
      <dgm:prSet/>
      <dgm:spPr/>
      <dgm:t>
        <a:bodyPr/>
        <a:lstStyle/>
        <a:p>
          <a:endParaRPr lang="es-EC" sz="1700">
            <a:solidFill>
              <a:schemeClr val="tx1"/>
            </a:solidFill>
            <a:latin typeface="Times New Roman" panose="02020603050405020304" pitchFamily="18" charset="0"/>
            <a:cs typeface="Times New Roman" panose="02020603050405020304" pitchFamily="18" charset="0"/>
          </a:endParaRPr>
        </a:p>
      </dgm:t>
    </dgm:pt>
    <dgm:pt modelId="{8E001C3E-D368-4B5C-BB2E-8F50458D3595}" type="sibTrans" cxnId="{D5EDD039-0254-461F-BD86-9AD61B080E16}">
      <dgm:prSet/>
      <dgm:spPr/>
      <dgm:t>
        <a:bodyPr/>
        <a:lstStyle/>
        <a:p>
          <a:endParaRPr lang="es-EC" sz="1700">
            <a:solidFill>
              <a:schemeClr val="tx1"/>
            </a:solidFill>
            <a:latin typeface="Times New Roman" panose="02020603050405020304" pitchFamily="18" charset="0"/>
            <a:cs typeface="Times New Roman" panose="02020603050405020304" pitchFamily="18" charset="0"/>
          </a:endParaRPr>
        </a:p>
      </dgm:t>
    </dgm:pt>
    <dgm:pt modelId="{34F05F6E-F46F-4E19-A5B2-725DF655798B}" type="pres">
      <dgm:prSet presAssocID="{83A5B531-4FEC-4190-AB39-668CBA507E9E}" presName="linearFlow" presStyleCnt="0">
        <dgm:presLayoutVars>
          <dgm:resizeHandles val="exact"/>
        </dgm:presLayoutVars>
      </dgm:prSet>
      <dgm:spPr/>
    </dgm:pt>
    <dgm:pt modelId="{29831A88-D2C4-4F81-9FBC-20355BA52EBD}" type="pres">
      <dgm:prSet presAssocID="{76E943D5-6652-45C5-966A-1ACCBA75A588}" presName="node" presStyleLbl="node1" presStyleIdx="0" presStyleCnt="2" custScaleX="302508">
        <dgm:presLayoutVars>
          <dgm:bulletEnabled val="1"/>
        </dgm:presLayoutVars>
      </dgm:prSet>
      <dgm:spPr/>
      <dgm:t>
        <a:bodyPr/>
        <a:lstStyle/>
        <a:p>
          <a:endParaRPr lang="es-EC"/>
        </a:p>
      </dgm:t>
    </dgm:pt>
    <dgm:pt modelId="{F0083B1C-F1CA-4531-9AF2-058D94B723CC}" type="pres">
      <dgm:prSet presAssocID="{90630EAE-D55B-40FF-A7C4-446DB4FC1138}" presName="sibTrans" presStyleLbl="sibTrans2D1" presStyleIdx="0" presStyleCnt="1"/>
      <dgm:spPr/>
      <dgm:t>
        <a:bodyPr/>
        <a:lstStyle/>
        <a:p>
          <a:endParaRPr lang="es-EC"/>
        </a:p>
      </dgm:t>
    </dgm:pt>
    <dgm:pt modelId="{9DA5C0F7-9A73-4601-86ED-2ED2FFC7BEF3}" type="pres">
      <dgm:prSet presAssocID="{90630EAE-D55B-40FF-A7C4-446DB4FC1138}" presName="connectorText" presStyleLbl="sibTrans2D1" presStyleIdx="0" presStyleCnt="1"/>
      <dgm:spPr/>
      <dgm:t>
        <a:bodyPr/>
        <a:lstStyle/>
        <a:p>
          <a:endParaRPr lang="es-EC"/>
        </a:p>
      </dgm:t>
    </dgm:pt>
    <dgm:pt modelId="{52B51D2D-7E08-49B4-A949-D2DE9433B0BB}" type="pres">
      <dgm:prSet presAssocID="{4699091F-9019-4936-9C29-C9AF1C390A9D}" presName="node" presStyleLbl="node1" presStyleIdx="1" presStyleCnt="2" custScaleX="302508">
        <dgm:presLayoutVars>
          <dgm:bulletEnabled val="1"/>
        </dgm:presLayoutVars>
      </dgm:prSet>
      <dgm:spPr/>
      <dgm:t>
        <a:bodyPr/>
        <a:lstStyle/>
        <a:p>
          <a:endParaRPr lang="es-EC"/>
        </a:p>
      </dgm:t>
    </dgm:pt>
  </dgm:ptLst>
  <dgm:cxnLst>
    <dgm:cxn modelId="{CB373B58-EE17-48A6-9D7E-89FE06AF3EF0}" type="presOf" srcId="{4699091F-9019-4936-9C29-C9AF1C390A9D}" destId="{52B51D2D-7E08-49B4-A949-D2DE9433B0BB}" srcOrd="0" destOrd="0" presId="urn:microsoft.com/office/officeart/2005/8/layout/process2"/>
    <dgm:cxn modelId="{D5EDD039-0254-461F-BD86-9AD61B080E16}" srcId="{83A5B531-4FEC-4190-AB39-668CBA507E9E}" destId="{4699091F-9019-4936-9C29-C9AF1C390A9D}" srcOrd="1" destOrd="0" parTransId="{F3B9B5E7-4431-4276-89BE-AF9721B187B3}" sibTransId="{8E001C3E-D368-4B5C-BB2E-8F50458D3595}"/>
    <dgm:cxn modelId="{30FE498E-636B-4A78-9FE9-2EFAA871C21F}" srcId="{83A5B531-4FEC-4190-AB39-668CBA507E9E}" destId="{76E943D5-6652-45C5-966A-1ACCBA75A588}" srcOrd="0" destOrd="0" parTransId="{07872D48-0261-4641-B4F5-D66F2599BFD5}" sibTransId="{90630EAE-D55B-40FF-A7C4-446DB4FC1138}"/>
    <dgm:cxn modelId="{0C86758B-B21D-412C-81AC-E3BBD9FED718}" type="presOf" srcId="{76E943D5-6652-45C5-966A-1ACCBA75A588}" destId="{29831A88-D2C4-4F81-9FBC-20355BA52EBD}" srcOrd="0" destOrd="0" presId="urn:microsoft.com/office/officeart/2005/8/layout/process2"/>
    <dgm:cxn modelId="{564FEDCC-6719-40B9-9F8B-990A80661E85}" type="presOf" srcId="{83A5B531-4FEC-4190-AB39-668CBA507E9E}" destId="{34F05F6E-F46F-4E19-A5B2-725DF655798B}" srcOrd="0" destOrd="0" presId="urn:microsoft.com/office/officeart/2005/8/layout/process2"/>
    <dgm:cxn modelId="{D334C937-7AA2-4CE5-AB26-1658FDA0DAC8}" type="presOf" srcId="{90630EAE-D55B-40FF-A7C4-446DB4FC1138}" destId="{F0083B1C-F1CA-4531-9AF2-058D94B723CC}" srcOrd="0" destOrd="0" presId="urn:microsoft.com/office/officeart/2005/8/layout/process2"/>
    <dgm:cxn modelId="{1453C5B7-834A-48CC-A91E-E4B7970AF911}" type="presOf" srcId="{90630EAE-D55B-40FF-A7C4-446DB4FC1138}" destId="{9DA5C0F7-9A73-4601-86ED-2ED2FFC7BEF3}" srcOrd="1" destOrd="0" presId="urn:microsoft.com/office/officeart/2005/8/layout/process2"/>
    <dgm:cxn modelId="{0E9874CB-1895-44B4-951F-D125C9EA0F2E}" type="presParOf" srcId="{34F05F6E-F46F-4E19-A5B2-725DF655798B}" destId="{29831A88-D2C4-4F81-9FBC-20355BA52EBD}" srcOrd="0" destOrd="0" presId="urn:microsoft.com/office/officeart/2005/8/layout/process2"/>
    <dgm:cxn modelId="{6F5A6D45-D493-4B9B-BC9A-17B38D4B23F0}" type="presParOf" srcId="{34F05F6E-F46F-4E19-A5B2-725DF655798B}" destId="{F0083B1C-F1CA-4531-9AF2-058D94B723CC}" srcOrd="1" destOrd="0" presId="urn:microsoft.com/office/officeart/2005/8/layout/process2"/>
    <dgm:cxn modelId="{EF6868EF-C80E-4FCE-8FF7-ECB1638E621D}" type="presParOf" srcId="{F0083B1C-F1CA-4531-9AF2-058D94B723CC}" destId="{9DA5C0F7-9A73-4601-86ED-2ED2FFC7BEF3}" srcOrd="0" destOrd="0" presId="urn:microsoft.com/office/officeart/2005/8/layout/process2"/>
    <dgm:cxn modelId="{E01ADF10-AA14-421F-9B29-8B85021B947E}" type="presParOf" srcId="{34F05F6E-F46F-4E19-A5B2-725DF655798B}" destId="{52B51D2D-7E08-49B4-A949-D2DE9433B0BB}" srcOrd="2"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C96EC5A-19C4-49D6-BD45-6CBB2CA337DC}" type="doc">
      <dgm:prSet loTypeId="urn:microsoft.com/office/officeart/2005/8/layout/process1" loCatId="process" qsTypeId="urn:microsoft.com/office/officeart/2005/8/quickstyle/simple1" qsCatId="simple" csTypeId="urn:microsoft.com/office/officeart/2005/8/colors/accent1_2" csCatId="accent1" phldr="1"/>
      <dgm:spPr/>
    </dgm:pt>
    <dgm:pt modelId="{F7BBF3D3-AE43-4AAD-99B0-E325E0A845F0}">
      <dgm:prSet phldrT="[Texto]" custT="1"/>
      <dgm:spPr>
        <a:solidFill>
          <a:srgbClr val="A8BE92"/>
        </a:solidFill>
        <a:ln>
          <a:solidFill>
            <a:schemeClr val="tx1"/>
          </a:solidFill>
        </a:ln>
      </dgm:spPr>
      <dgm:t>
        <a:bodyPr/>
        <a:lstStyle/>
        <a:p>
          <a:pPr algn="just"/>
          <a:r>
            <a:rPr lang="es-EC" sz="1400" dirty="0" smtClean="0">
              <a:solidFill>
                <a:schemeClr val="tx1"/>
              </a:solidFill>
              <a:latin typeface="Times New Roman" panose="02020603050405020304" pitchFamily="18" charset="0"/>
              <a:cs typeface="Times New Roman" panose="02020603050405020304" pitchFamily="18" charset="0"/>
            </a:rPr>
            <a:t>La banca por internet como innovación tecnológica en el sector bancario.</a:t>
          </a:r>
          <a:endParaRPr lang="es-EC" sz="1400" dirty="0">
            <a:solidFill>
              <a:schemeClr val="tx1"/>
            </a:solidFill>
            <a:latin typeface="Times New Roman" panose="02020603050405020304" pitchFamily="18" charset="0"/>
            <a:cs typeface="Times New Roman" panose="02020603050405020304" pitchFamily="18" charset="0"/>
          </a:endParaRPr>
        </a:p>
      </dgm:t>
    </dgm:pt>
    <dgm:pt modelId="{950A1DE9-7565-4FB4-9A4B-607634A28337}" type="parTrans" cxnId="{A1EBE2D1-85C1-4561-9CD9-C237DB53FD6B}">
      <dgm:prSet/>
      <dgm:spPr/>
      <dgm:t>
        <a:bodyPr/>
        <a:lstStyle/>
        <a:p>
          <a:pPr algn="just"/>
          <a:endParaRPr lang="es-EC" sz="1400">
            <a:solidFill>
              <a:schemeClr val="tx1"/>
            </a:solidFill>
            <a:latin typeface="Times New Roman" panose="02020603050405020304" pitchFamily="18" charset="0"/>
            <a:cs typeface="Times New Roman" panose="02020603050405020304" pitchFamily="18" charset="0"/>
          </a:endParaRPr>
        </a:p>
      </dgm:t>
    </dgm:pt>
    <dgm:pt modelId="{3BBFA43E-BD81-45AB-BABA-FE3E734F8DF0}" type="sibTrans" cxnId="{A1EBE2D1-85C1-4561-9CD9-C237DB53FD6B}">
      <dgm:prSet custT="1"/>
      <dgm:spPr>
        <a:solidFill>
          <a:srgbClr val="AAAAAA"/>
        </a:solidFill>
      </dgm:spPr>
      <dgm:t>
        <a:bodyPr/>
        <a:lstStyle/>
        <a:p>
          <a:pPr algn="just"/>
          <a:endParaRPr lang="es-EC" sz="1400">
            <a:solidFill>
              <a:schemeClr val="tx1"/>
            </a:solidFill>
            <a:latin typeface="Times New Roman" panose="02020603050405020304" pitchFamily="18" charset="0"/>
            <a:cs typeface="Times New Roman" panose="02020603050405020304" pitchFamily="18" charset="0"/>
          </a:endParaRPr>
        </a:p>
      </dgm:t>
    </dgm:pt>
    <dgm:pt modelId="{360873B9-5BE3-4B8D-9CA5-274866E93E00}">
      <dgm:prSet phldrT="[Texto]" custT="1"/>
      <dgm:spPr>
        <a:solidFill>
          <a:srgbClr val="A8BE92"/>
        </a:solidFill>
        <a:ln>
          <a:solidFill>
            <a:schemeClr val="tx1"/>
          </a:solidFill>
        </a:ln>
      </dgm:spPr>
      <dgm:t>
        <a:bodyPr/>
        <a:lstStyle/>
        <a:p>
          <a:pPr algn="just"/>
          <a:r>
            <a:rPr lang="es-EC" sz="1400" dirty="0" smtClean="0">
              <a:solidFill>
                <a:schemeClr val="tx1"/>
              </a:solidFill>
              <a:latin typeface="Times New Roman" panose="02020603050405020304" pitchFamily="18" charset="0"/>
              <a:cs typeface="Times New Roman" panose="02020603050405020304" pitchFamily="18" charset="0"/>
            </a:rPr>
            <a:t>La banca electrónica en España.</a:t>
          </a:r>
          <a:endParaRPr lang="es-EC" sz="1400" dirty="0">
            <a:solidFill>
              <a:schemeClr val="tx1"/>
            </a:solidFill>
            <a:latin typeface="Times New Roman" panose="02020603050405020304" pitchFamily="18" charset="0"/>
            <a:cs typeface="Times New Roman" panose="02020603050405020304" pitchFamily="18" charset="0"/>
          </a:endParaRPr>
        </a:p>
      </dgm:t>
    </dgm:pt>
    <dgm:pt modelId="{BFAF5561-1CC0-4C54-987B-E6F51D9172A9}" type="parTrans" cxnId="{3358D933-81E7-4DD2-BE72-0F46FF8114A1}">
      <dgm:prSet/>
      <dgm:spPr/>
      <dgm:t>
        <a:bodyPr/>
        <a:lstStyle/>
        <a:p>
          <a:pPr algn="just"/>
          <a:endParaRPr lang="es-EC" sz="1400">
            <a:solidFill>
              <a:schemeClr val="tx1"/>
            </a:solidFill>
            <a:latin typeface="Times New Roman" panose="02020603050405020304" pitchFamily="18" charset="0"/>
            <a:cs typeface="Times New Roman" panose="02020603050405020304" pitchFamily="18" charset="0"/>
          </a:endParaRPr>
        </a:p>
      </dgm:t>
    </dgm:pt>
    <dgm:pt modelId="{FFAF3B9E-FA48-4AE1-8EA7-D1EA9EC383A5}" type="sibTrans" cxnId="{3358D933-81E7-4DD2-BE72-0F46FF8114A1}">
      <dgm:prSet custT="1"/>
      <dgm:spPr>
        <a:solidFill>
          <a:srgbClr val="AAAAAA"/>
        </a:solidFill>
      </dgm:spPr>
      <dgm:t>
        <a:bodyPr/>
        <a:lstStyle/>
        <a:p>
          <a:pPr algn="just"/>
          <a:endParaRPr lang="es-EC" sz="1400">
            <a:solidFill>
              <a:schemeClr val="tx1"/>
            </a:solidFill>
            <a:latin typeface="Times New Roman" panose="02020603050405020304" pitchFamily="18" charset="0"/>
            <a:cs typeface="Times New Roman" panose="02020603050405020304" pitchFamily="18" charset="0"/>
          </a:endParaRPr>
        </a:p>
      </dgm:t>
    </dgm:pt>
    <dgm:pt modelId="{10E017F9-BD83-4406-B9E5-547BB4524590}">
      <dgm:prSet phldrT="[Texto]" custT="1"/>
      <dgm:spPr>
        <a:solidFill>
          <a:srgbClr val="A8BE92"/>
        </a:solidFill>
        <a:ln>
          <a:solidFill>
            <a:schemeClr val="tx1"/>
          </a:solidFill>
        </a:ln>
      </dgm:spPr>
      <dgm:t>
        <a:bodyPr/>
        <a:lstStyle/>
        <a:p>
          <a:pPr algn="just"/>
          <a:r>
            <a:rPr lang="es-EC" sz="1400" dirty="0" smtClean="0">
              <a:solidFill>
                <a:schemeClr val="tx1"/>
              </a:solidFill>
              <a:latin typeface="Times New Roman" panose="02020603050405020304" pitchFamily="18" charset="0"/>
              <a:cs typeface="Times New Roman" panose="02020603050405020304" pitchFamily="18" charset="0"/>
            </a:rPr>
            <a:t>El desarrollo de la banca electrónica y la aceptación de los clientes de lima metropolitana de los 4 principales bancos del Perú.</a:t>
          </a:r>
          <a:endParaRPr lang="es-EC" sz="1400" dirty="0">
            <a:solidFill>
              <a:schemeClr val="tx1"/>
            </a:solidFill>
            <a:latin typeface="Times New Roman" panose="02020603050405020304" pitchFamily="18" charset="0"/>
            <a:cs typeface="Times New Roman" panose="02020603050405020304" pitchFamily="18" charset="0"/>
          </a:endParaRPr>
        </a:p>
      </dgm:t>
    </dgm:pt>
    <dgm:pt modelId="{27161C2A-EAE1-4B4D-AFE8-AA7EE4192630}" type="parTrans" cxnId="{311E69FF-9448-4AE1-A5D4-C8AB599605AA}">
      <dgm:prSet/>
      <dgm:spPr/>
      <dgm:t>
        <a:bodyPr/>
        <a:lstStyle/>
        <a:p>
          <a:pPr algn="just"/>
          <a:endParaRPr lang="es-EC" sz="1400">
            <a:solidFill>
              <a:schemeClr val="tx1"/>
            </a:solidFill>
            <a:latin typeface="Times New Roman" panose="02020603050405020304" pitchFamily="18" charset="0"/>
            <a:cs typeface="Times New Roman" panose="02020603050405020304" pitchFamily="18" charset="0"/>
          </a:endParaRPr>
        </a:p>
      </dgm:t>
    </dgm:pt>
    <dgm:pt modelId="{F5DD74F6-AF1A-44AE-B647-0C9C3CDB6751}" type="sibTrans" cxnId="{311E69FF-9448-4AE1-A5D4-C8AB599605AA}">
      <dgm:prSet custT="1"/>
      <dgm:spPr>
        <a:solidFill>
          <a:srgbClr val="AAAAAA"/>
        </a:solidFill>
      </dgm:spPr>
      <dgm:t>
        <a:bodyPr/>
        <a:lstStyle/>
        <a:p>
          <a:pPr algn="just"/>
          <a:endParaRPr lang="es-EC" sz="1400">
            <a:solidFill>
              <a:schemeClr val="tx1"/>
            </a:solidFill>
            <a:latin typeface="Times New Roman" panose="02020603050405020304" pitchFamily="18" charset="0"/>
            <a:cs typeface="Times New Roman" panose="02020603050405020304" pitchFamily="18" charset="0"/>
          </a:endParaRPr>
        </a:p>
      </dgm:t>
    </dgm:pt>
    <dgm:pt modelId="{962B7112-4738-4C82-BAC4-5AE89C009A94}">
      <dgm:prSet phldrT="[Texto]" custT="1"/>
      <dgm:spPr>
        <a:solidFill>
          <a:srgbClr val="A8BE92"/>
        </a:solidFill>
        <a:ln>
          <a:solidFill>
            <a:schemeClr val="tx1"/>
          </a:solidFill>
        </a:ln>
      </dgm:spPr>
      <dgm:t>
        <a:bodyPr/>
        <a:lstStyle/>
        <a:p>
          <a:pPr algn="just"/>
          <a:r>
            <a:rPr lang="es-EC" sz="1400" dirty="0" smtClean="0">
              <a:solidFill>
                <a:schemeClr val="tx1"/>
              </a:solidFill>
              <a:latin typeface="Times New Roman" panose="02020603050405020304" pitchFamily="18" charset="0"/>
              <a:cs typeface="Times New Roman" panose="02020603050405020304" pitchFamily="18" charset="0"/>
            </a:rPr>
            <a:t>Análisis de la Implementación de la Banca Electrónica en el Ecuador.</a:t>
          </a:r>
          <a:endParaRPr lang="es-EC" sz="1400" dirty="0">
            <a:solidFill>
              <a:schemeClr val="tx1"/>
            </a:solidFill>
            <a:latin typeface="Times New Roman" panose="02020603050405020304" pitchFamily="18" charset="0"/>
            <a:cs typeface="Times New Roman" panose="02020603050405020304" pitchFamily="18" charset="0"/>
          </a:endParaRPr>
        </a:p>
      </dgm:t>
    </dgm:pt>
    <dgm:pt modelId="{7CB78785-0291-4535-AEB5-A0AC68C3C470}" type="parTrans" cxnId="{84B06BEC-F9CC-47C5-8302-DA6F9E9817AE}">
      <dgm:prSet/>
      <dgm:spPr/>
      <dgm:t>
        <a:bodyPr/>
        <a:lstStyle/>
        <a:p>
          <a:pPr algn="just"/>
          <a:endParaRPr lang="es-EC" sz="1400">
            <a:solidFill>
              <a:schemeClr val="tx1"/>
            </a:solidFill>
            <a:latin typeface="Times New Roman" panose="02020603050405020304" pitchFamily="18" charset="0"/>
            <a:cs typeface="Times New Roman" panose="02020603050405020304" pitchFamily="18" charset="0"/>
          </a:endParaRPr>
        </a:p>
      </dgm:t>
    </dgm:pt>
    <dgm:pt modelId="{EB4FB70C-BE62-4B19-A18D-0A5598401C81}" type="sibTrans" cxnId="{84B06BEC-F9CC-47C5-8302-DA6F9E9817AE}">
      <dgm:prSet/>
      <dgm:spPr/>
      <dgm:t>
        <a:bodyPr/>
        <a:lstStyle/>
        <a:p>
          <a:pPr algn="just"/>
          <a:endParaRPr lang="es-EC" sz="1400">
            <a:solidFill>
              <a:schemeClr val="tx1"/>
            </a:solidFill>
            <a:latin typeface="Times New Roman" panose="02020603050405020304" pitchFamily="18" charset="0"/>
            <a:cs typeface="Times New Roman" panose="02020603050405020304" pitchFamily="18" charset="0"/>
          </a:endParaRPr>
        </a:p>
      </dgm:t>
    </dgm:pt>
    <dgm:pt modelId="{2FAEF02F-535F-4A4D-AAC5-C2F9DDFDB22B}" type="pres">
      <dgm:prSet presAssocID="{FC96EC5A-19C4-49D6-BD45-6CBB2CA337DC}" presName="Name0" presStyleCnt="0">
        <dgm:presLayoutVars>
          <dgm:dir/>
          <dgm:resizeHandles val="exact"/>
        </dgm:presLayoutVars>
      </dgm:prSet>
      <dgm:spPr/>
    </dgm:pt>
    <dgm:pt modelId="{562988A5-D2C9-4401-90FA-33AED9BAE730}" type="pres">
      <dgm:prSet presAssocID="{F7BBF3D3-AE43-4AAD-99B0-E325E0A845F0}" presName="node" presStyleLbl="node1" presStyleIdx="0" presStyleCnt="4" custScaleY="87460">
        <dgm:presLayoutVars>
          <dgm:bulletEnabled val="1"/>
        </dgm:presLayoutVars>
      </dgm:prSet>
      <dgm:spPr/>
      <dgm:t>
        <a:bodyPr/>
        <a:lstStyle/>
        <a:p>
          <a:endParaRPr lang="es-EC"/>
        </a:p>
      </dgm:t>
    </dgm:pt>
    <dgm:pt modelId="{85155C4B-1387-4F53-AA9B-889E109182B6}" type="pres">
      <dgm:prSet presAssocID="{3BBFA43E-BD81-45AB-BABA-FE3E734F8DF0}" presName="sibTrans" presStyleLbl="sibTrans2D1" presStyleIdx="0" presStyleCnt="3"/>
      <dgm:spPr/>
      <dgm:t>
        <a:bodyPr/>
        <a:lstStyle/>
        <a:p>
          <a:endParaRPr lang="es-EC"/>
        </a:p>
      </dgm:t>
    </dgm:pt>
    <dgm:pt modelId="{CBFBE5DD-568C-4F0B-AD2D-31CC33AF3EBD}" type="pres">
      <dgm:prSet presAssocID="{3BBFA43E-BD81-45AB-BABA-FE3E734F8DF0}" presName="connectorText" presStyleLbl="sibTrans2D1" presStyleIdx="0" presStyleCnt="3"/>
      <dgm:spPr/>
      <dgm:t>
        <a:bodyPr/>
        <a:lstStyle/>
        <a:p>
          <a:endParaRPr lang="es-EC"/>
        </a:p>
      </dgm:t>
    </dgm:pt>
    <dgm:pt modelId="{8D91E0A4-8CF9-4FE1-B788-A0765C6E6D13}" type="pres">
      <dgm:prSet presAssocID="{360873B9-5BE3-4B8D-9CA5-274866E93E00}" presName="node" presStyleLbl="node1" presStyleIdx="1" presStyleCnt="4" custScaleY="87460">
        <dgm:presLayoutVars>
          <dgm:bulletEnabled val="1"/>
        </dgm:presLayoutVars>
      </dgm:prSet>
      <dgm:spPr/>
      <dgm:t>
        <a:bodyPr/>
        <a:lstStyle/>
        <a:p>
          <a:endParaRPr lang="es-EC"/>
        </a:p>
      </dgm:t>
    </dgm:pt>
    <dgm:pt modelId="{823D1A59-10E8-4E92-AF5D-3267275AD709}" type="pres">
      <dgm:prSet presAssocID="{FFAF3B9E-FA48-4AE1-8EA7-D1EA9EC383A5}" presName="sibTrans" presStyleLbl="sibTrans2D1" presStyleIdx="1" presStyleCnt="3"/>
      <dgm:spPr/>
      <dgm:t>
        <a:bodyPr/>
        <a:lstStyle/>
        <a:p>
          <a:endParaRPr lang="es-EC"/>
        </a:p>
      </dgm:t>
    </dgm:pt>
    <dgm:pt modelId="{2CE9D5F3-AC9F-45B2-9278-E81093DBD46E}" type="pres">
      <dgm:prSet presAssocID="{FFAF3B9E-FA48-4AE1-8EA7-D1EA9EC383A5}" presName="connectorText" presStyleLbl="sibTrans2D1" presStyleIdx="1" presStyleCnt="3"/>
      <dgm:spPr/>
      <dgm:t>
        <a:bodyPr/>
        <a:lstStyle/>
        <a:p>
          <a:endParaRPr lang="es-EC"/>
        </a:p>
      </dgm:t>
    </dgm:pt>
    <dgm:pt modelId="{599B4B79-07B6-4258-B809-91AE546F64AB}" type="pres">
      <dgm:prSet presAssocID="{10E017F9-BD83-4406-B9E5-547BB4524590}" presName="node" presStyleLbl="node1" presStyleIdx="2" presStyleCnt="4" custScaleY="87460">
        <dgm:presLayoutVars>
          <dgm:bulletEnabled val="1"/>
        </dgm:presLayoutVars>
      </dgm:prSet>
      <dgm:spPr/>
      <dgm:t>
        <a:bodyPr/>
        <a:lstStyle/>
        <a:p>
          <a:endParaRPr lang="es-EC"/>
        </a:p>
      </dgm:t>
    </dgm:pt>
    <dgm:pt modelId="{8391CF70-67B7-471D-B86F-0CB92DDF9D89}" type="pres">
      <dgm:prSet presAssocID="{F5DD74F6-AF1A-44AE-B647-0C9C3CDB6751}" presName="sibTrans" presStyleLbl="sibTrans2D1" presStyleIdx="2" presStyleCnt="3"/>
      <dgm:spPr/>
      <dgm:t>
        <a:bodyPr/>
        <a:lstStyle/>
        <a:p>
          <a:endParaRPr lang="es-EC"/>
        </a:p>
      </dgm:t>
    </dgm:pt>
    <dgm:pt modelId="{678098D4-CC63-4BAD-A58E-E353ADCBD312}" type="pres">
      <dgm:prSet presAssocID="{F5DD74F6-AF1A-44AE-B647-0C9C3CDB6751}" presName="connectorText" presStyleLbl="sibTrans2D1" presStyleIdx="2" presStyleCnt="3"/>
      <dgm:spPr/>
      <dgm:t>
        <a:bodyPr/>
        <a:lstStyle/>
        <a:p>
          <a:endParaRPr lang="es-EC"/>
        </a:p>
      </dgm:t>
    </dgm:pt>
    <dgm:pt modelId="{33EF0407-F01E-4EB4-9BAC-8801A94E88D7}" type="pres">
      <dgm:prSet presAssocID="{962B7112-4738-4C82-BAC4-5AE89C009A94}" presName="node" presStyleLbl="node1" presStyleIdx="3" presStyleCnt="4" custScaleY="87460">
        <dgm:presLayoutVars>
          <dgm:bulletEnabled val="1"/>
        </dgm:presLayoutVars>
      </dgm:prSet>
      <dgm:spPr/>
      <dgm:t>
        <a:bodyPr/>
        <a:lstStyle/>
        <a:p>
          <a:endParaRPr lang="es-EC"/>
        </a:p>
      </dgm:t>
    </dgm:pt>
  </dgm:ptLst>
  <dgm:cxnLst>
    <dgm:cxn modelId="{1520D1EB-AB99-4A33-8F41-002806B15319}" type="presOf" srcId="{FC96EC5A-19C4-49D6-BD45-6CBB2CA337DC}" destId="{2FAEF02F-535F-4A4D-AAC5-C2F9DDFDB22B}" srcOrd="0" destOrd="0" presId="urn:microsoft.com/office/officeart/2005/8/layout/process1"/>
    <dgm:cxn modelId="{AA5C3BFD-88DD-4FC7-B562-62ECD6A3B34A}" type="presOf" srcId="{10E017F9-BD83-4406-B9E5-547BB4524590}" destId="{599B4B79-07B6-4258-B809-91AE546F64AB}" srcOrd="0" destOrd="0" presId="urn:microsoft.com/office/officeart/2005/8/layout/process1"/>
    <dgm:cxn modelId="{8DC8DC73-B42C-4937-BCE0-8A0ED0E4AE4B}" type="presOf" srcId="{F5DD74F6-AF1A-44AE-B647-0C9C3CDB6751}" destId="{8391CF70-67B7-471D-B86F-0CB92DDF9D89}" srcOrd="0" destOrd="0" presId="urn:microsoft.com/office/officeart/2005/8/layout/process1"/>
    <dgm:cxn modelId="{3358D933-81E7-4DD2-BE72-0F46FF8114A1}" srcId="{FC96EC5A-19C4-49D6-BD45-6CBB2CA337DC}" destId="{360873B9-5BE3-4B8D-9CA5-274866E93E00}" srcOrd="1" destOrd="0" parTransId="{BFAF5561-1CC0-4C54-987B-E6F51D9172A9}" sibTransId="{FFAF3B9E-FA48-4AE1-8EA7-D1EA9EC383A5}"/>
    <dgm:cxn modelId="{94898F91-3DC4-4D99-9DE8-07D78F60DAA1}" type="presOf" srcId="{F5DD74F6-AF1A-44AE-B647-0C9C3CDB6751}" destId="{678098D4-CC63-4BAD-A58E-E353ADCBD312}" srcOrd="1" destOrd="0" presId="urn:microsoft.com/office/officeart/2005/8/layout/process1"/>
    <dgm:cxn modelId="{A1EBE2D1-85C1-4561-9CD9-C237DB53FD6B}" srcId="{FC96EC5A-19C4-49D6-BD45-6CBB2CA337DC}" destId="{F7BBF3D3-AE43-4AAD-99B0-E325E0A845F0}" srcOrd="0" destOrd="0" parTransId="{950A1DE9-7565-4FB4-9A4B-607634A28337}" sibTransId="{3BBFA43E-BD81-45AB-BABA-FE3E734F8DF0}"/>
    <dgm:cxn modelId="{1652BADE-03A3-4479-BE27-28B22AF9E23D}" type="presOf" srcId="{360873B9-5BE3-4B8D-9CA5-274866E93E00}" destId="{8D91E0A4-8CF9-4FE1-B788-A0765C6E6D13}" srcOrd="0" destOrd="0" presId="urn:microsoft.com/office/officeart/2005/8/layout/process1"/>
    <dgm:cxn modelId="{E2A71F39-D311-4B53-BE52-1204BBE192F1}" type="presOf" srcId="{FFAF3B9E-FA48-4AE1-8EA7-D1EA9EC383A5}" destId="{2CE9D5F3-AC9F-45B2-9278-E81093DBD46E}" srcOrd="1" destOrd="0" presId="urn:microsoft.com/office/officeart/2005/8/layout/process1"/>
    <dgm:cxn modelId="{904F9A54-A379-4E5C-A8D8-FC673DAFEF80}" type="presOf" srcId="{962B7112-4738-4C82-BAC4-5AE89C009A94}" destId="{33EF0407-F01E-4EB4-9BAC-8801A94E88D7}" srcOrd="0" destOrd="0" presId="urn:microsoft.com/office/officeart/2005/8/layout/process1"/>
    <dgm:cxn modelId="{84B06BEC-F9CC-47C5-8302-DA6F9E9817AE}" srcId="{FC96EC5A-19C4-49D6-BD45-6CBB2CA337DC}" destId="{962B7112-4738-4C82-BAC4-5AE89C009A94}" srcOrd="3" destOrd="0" parTransId="{7CB78785-0291-4535-AEB5-A0AC68C3C470}" sibTransId="{EB4FB70C-BE62-4B19-A18D-0A5598401C81}"/>
    <dgm:cxn modelId="{C9FB3278-1895-4D76-9D2D-1FD6DF43E8A6}" type="presOf" srcId="{F7BBF3D3-AE43-4AAD-99B0-E325E0A845F0}" destId="{562988A5-D2C9-4401-90FA-33AED9BAE730}" srcOrd="0" destOrd="0" presId="urn:microsoft.com/office/officeart/2005/8/layout/process1"/>
    <dgm:cxn modelId="{C0BD8899-47CB-4859-B9AA-86C962E86990}" type="presOf" srcId="{FFAF3B9E-FA48-4AE1-8EA7-D1EA9EC383A5}" destId="{823D1A59-10E8-4E92-AF5D-3267275AD709}" srcOrd="0" destOrd="0" presId="urn:microsoft.com/office/officeart/2005/8/layout/process1"/>
    <dgm:cxn modelId="{827925E0-0DAE-4952-9C0B-FCB5FDEE0C14}" type="presOf" srcId="{3BBFA43E-BD81-45AB-BABA-FE3E734F8DF0}" destId="{CBFBE5DD-568C-4F0B-AD2D-31CC33AF3EBD}" srcOrd="1" destOrd="0" presId="urn:microsoft.com/office/officeart/2005/8/layout/process1"/>
    <dgm:cxn modelId="{311E69FF-9448-4AE1-A5D4-C8AB599605AA}" srcId="{FC96EC5A-19C4-49D6-BD45-6CBB2CA337DC}" destId="{10E017F9-BD83-4406-B9E5-547BB4524590}" srcOrd="2" destOrd="0" parTransId="{27161C2A-EAE1-4B4D-AFE8-AA7EE4192630}" sibTransId="{F5DD74F6-AF1A-44AE-B647-0C9C3CDB6751}"/>
    <dgm:cxn modelId="{077919F0-8D04-448A-92C5-DBB411D02D4A}" type="presOf" srcId="{3BBFA43E-BD81-45AB-BABA-FE3E734F8DF0}" destId="{85155C4B-1387-4F53-AA9B-889E109182B6}" srcOrd="0" destOrd="0" presId="urn:microsoft.com/office/officeart/2005/8/layout/process1"/>
    <dgm:cxn modelId="{BCB7CD61-F644-4A31-B5BB-61F1C9E42E08}" type="presParOf" srcId="{2FAEF02F-535F-4A4D-AAC5-C2F9DDFDB22B}" destId="{562988A5-D2C9-4401-90FA-33AED9BAE730}" srcOrd="0" destOrd="0" presId="urn:microsoft.com/office/officeart/2005/8/layout/process1"/>
    <dgm:cxn modelId="{A5521D2E-7755-40D3-8F61-81EAB9584281}" type="presParOf" srcId="{2FAEF02F-535F-4A4D-AAC5-C2F9DDFDB22B}" destId="{85155C4B-1387-4F53-AA9B-889E109182B6}" srcOrd="1" destOrd="0" presId="urn:microsoft.com/office/officeart/2005/8/layout/process1"/>
    <dgm:cxn modelId="{41D6BB55-4F18-48A9-A76D-BA65BE8F899D}" type="presParOf" srcId="{85155C4B-1387-4F53-AA9B-889E109182B6}" destId="{CBFBE5DD-568C-4F0B-AD2D-31CC33AF3EBD}" srcOrd="0" destOrd="0" presId="urn:microsoft.com/office/officeart/2005/8/layout/process1"/>
    <dgm:cxn modelId="{8402AC8A-8462-4F8E-9E41-929DD9B2864F}" type="presParOf" srcId="{2FAEF02F-535F-4A4D-AAC5-C2F9DDFDB22B}" destId="{8D91E0A4-8CF9-4FE1-B788-A0765C6E6D13}" srcOrd="2" destOrd="0" presId="urn:microsoft.com/office/officeart/2005/8/layout/process1"/>
    <dgm:cxn modelId="{39D03EBC-283A-4079-96C5-66031F151D43}" type="presParOf" srcId="{2FAEF02F-535F-4A4D-AAC5-C2F9DDFDB22B}" destId="{823D1A59-10E8-4E92-AF5D-3267275AD709}" srcOrd="3" destOrd="0" presId="urn:microsoft.com/office/officeart/2005/8/layout/process1"/>
    <dgm:cxn modelId="{BA0A8598-C2C7-401B-864D-1767E2BFE78B}" type="presParOf" srcId="{823D1A59-10E8-4E92-AF5D-3267275AD709}" destId="{2CE9D5F3-AC9F-45B2-9278-E81093DBD46E}" srcOrd="0" destOrd="0" presId="urn:microsoft.com/office/officeart/2005/8/layout/process1"/>
    <dgm:cxn modelId="{189616E6-5324-4484-B028-98E84FB7E36E}" type="presParOf" srcId="{2FAEF02F-535F-4A4D-AAC5-C2F9DDFDB22B}" destId="{599B4B79-07B6-4258-B809-91AE546F64AB}" srcOrd="4" destOrd="0" presId="urn:microsoft.com/office/officeart/2005/8/layout/process1"/>
    <dgm:cxn modelId="{CA0E336F-9CC7-408C-82ED-10B7D982EAE7}" type="presParOf" srcId="{2FAEF02F-535F-4A4D-AAC5-C2F9DDFDB22B}" destId="{8391CF70-67B7-471D-B86F-0CB92DDF9D89}" srcOrd="5" destOrd="0" presId="urn:microsoft.com/office/officeart/2005/8/layout/process1"/>
    <dgm:cxn modelId="{4CB4D4DA-8795-4491-9BBA-D3AE233B9168}" type="presParOf" srcId="{8391CF70-67B7-471D-B86F-0CB92DDF9D89}" destId="{678098D4-CC63-4BAD-A58E-E353ADCBD312}" srcOrd="0" destOrd="0" presId="urn:microsoft.com/office/officeart/2005/8/layout/process1"/>
    <dgm:cxn modelId="{681F5DC6-9E27-454A-A8A0-A6571DEFF9BE}" type="presParOf" srcId="{2FAEF02F-535F-4A4D-AAC5-C2F9DDFDB22B}" destId="{33EF0407-F01E-4EB4-9BAC-8801A94E88D7}"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C96EC5A-19C4-49D6-BD45-6CBB2CA337DC}" type="doc">
      <dgm:prSet loTypeId="urn:microsoft.com/office/officeart/2005/8/layout/lProcess1" loCatId="process" qsTypeId="urn:microsoft.com/office/officeart/2005/8/quickstyle/simple1" qsCatId="simple" csTypeId="urn:microsoft.com/office/officeart/2005/8/colors/accent1_2" csCatId="accent1" phldr="1"/>
      <dgm:spPr/>
    </dgm:pt>
    <dgm:pt modelId="{F7BBF3D3-AE43-4AAD-99B0-E325E0A845F0}">
      <dgm:prSet phldrT="[Texto]" custT="1"/>
      <dgm:spPr>
        <a:solidFill>
          <a:srgbClr val="A8BE92"/>
        </a:solidFill>
        <a:ln>
          <a:solidFill>
            <a:schemeClr val="tx1"/>
          </a:solidFill>
        </a:ln>
      </dgm:spPr>
      <dgm:t>
        <a:bodyPr/>
        <a:lstStyle/>
        <a:p>
          <a:pPr algn="just"/>
          <a:endParaRPr lang="es-EC" sz="1400" dirty="0" smtClean="0">
            <a:solidFill>
              <a:schemeClr val="tx1"/>
            </a:solidFill>
            <a:latin typeface="Times New Roman" panose="02020603050405020304" pitchFamily="18" charset="0"/>
            <a:cs typeface="Times New Roman" panose="02020603050405020304" pitchFamily="18" charset="0"/>
          </a:endParaRPr>
        </a:p>
        <a:p>
          <a:pPr algn="just"/>
          <a:r>
            <a:rPr lang="es-EC" sz="1400" dirty="0" smtClean="0">
              <a:solidFill>
                <a:schemeClr val="tx1"/>
              </a:solidFill>
              <a:latin typeface="Times New Roman" panose="02020603050405020304" pitchFamily="18" charset="0"/>
              <a:cs typeface="Times New Roman" panose="02020603050405020304" pitchFamily="18" charset="0"/>
            </a:rPr>
            <a:t>-Vanguardia de los distintos servicios digitales. </a:t>
          </a:r>
        </a:p>
        <a:p>
          <a:pPr algn="just"/>
          <a:endParaRPr lang="es-EC" sz="1400" dirty="0" smtClean="0">
            <a:solidFill>
              <a:schemeClr val="tx1"/>
            </a:solidFill>
            <a:latin typeface="Times New Roman" panose="02020603050405020304" pitchFamily="18" charset="0"/>
            <a:cs typeface="Times New Roman" panose="02020603050405020304" pitchFamily="18" charset="0"/>
          </a:endParaRPr>
        </a:p>
        <a:p>
          <a:pPr algn="just"/>
          <a:r>
            <a:rPr lang="es-EC" sz="1400" dirty="0" smtClean="0">
              <a:solidFill>
                <a:schemeClr val="tx1"/>
              </a:solidFill>
              <a:latin typeface="Times New Roman" panose="02020603050405020304" pitchFamily="18" charset="0"/>
              <a:cs typeface="Times New Roman" panose="02020603050405020304" pitchFamily="18" charset="0"/>
            </a:rPr>
            <a:t>-Aceptación y percepción de la banca electrónica.</a:t>
          </a:r>
        </a:p>
        <a:p>
          <a:pPr algn="just"/>
          <a:endParaRPr lang="es-EC" sz="1400" dirty="0" smtClean="0">
            <a:solidFill>
              <a:schemeClr val="tx1"/>
            </a:solidFill>
            <a:latin typeface="Times New Roman" panose="02020603050405020304" pitchFamily="18" charset="0"/>
            <a:cs typeface="Times New Roman" panose="02020603050405020304" pitchFamily="18" charset="0"/>
          </a:endParaRPr>
        </a:p>
        <a:p>
          <a:pPr algn="just"/>
          <a:r>
            <a:rPr lang="es-EC" sz="1400" dirty="0" smtClean="0">
              <a:solidFill>
                <a:schemeClr val="tx1"/>
              </a:solidFill>
              <a:latin typeface="Times New Roman" panose="02020603050405020304" pitchFamily="18" charset="0"/>
              <a:cs typeface="Times New Roman" panose="02020603050405020304" pitchFamily="18" charset="0"/>
            </a:rPr>
            <a:t>-Problemáticas:  </a:t>
          </a:r>
        </a:p>
        <a:p>
          <a:pPr algn="r"/>
          <a:r>
            <a:rPr lang="es-EC" sz="1400" dirty="0" smtClean="0">
              <a:solidFill>
                <a:schemeClr val="tx1"/>
              </a:solidFill>
              <a:latin typeface="Times New Roman" panose="02020603050405020304" pitchFamily="18" charset="0"/>
              <a:cs typeface="Times New Roman" panose="02020603050405020304" pitchFamily="18" charset="0"/>
            </a:rPr>
            <a:t>Segmentación de los clientes.</a:t>
          </a:r>
        </a:p>
        <a:p>
          <a:pPr algn="r"/>
          <a:r>
            <a:rPr lang="es-EC" sz="1400" dirty="0" smtClean="0">
              <a:solidFill>
                <a:schemeClr val="tx1"/>
              </a:solidFill>
              <a:latin typeface="Times New Roman" panose="02020603050405020304" pitchFamily="18" charset="0"/>
              <a:cs typeface="Times New Roman" panose="02020603050405020304" pitchFamily="18" charset="0"/>
            </a:rPr>
            <a:t>Percepción de confianza.</a:t>
          </a:r>
        </a:p>
        <a:p>
          <a:pPr algn="r"/>
          <a:r>
            <a:rPr lang="es-EC" sz="1400" dirty="0" smtClean="0">
              <a:solidFill>
                <a:schemeClr val="tx1"/>
              </a:solidFill>
              <a:latin typeface="Times New Roman" panose="02020603050405020304" pitchFamily="18" charset="0"/>
              <a:cs typeface="Times New Roman" panose="02020603050405020304" pitchFamily="18" charset="0"/>
            </a:rPr>
            <a:t>Inseguridad por la red.</a:t>
          </a:r>
        </a:p>
        <a:p>
          <a:pPr algn="r"/>
          <a:r>
            <a:rPr lang="es-EC" sz="1400" dirty="0" smtClean="0">
              <a:solidFill>
                <a:schemeClr val="tx1"/>
              </a:solidFill>
              <a:latin typeface="Times New Roman" panose="02020603050405020304" pitchFamily="18" charset="0"/>
              <a:cs typeface="Times New Roman" panose="02020603050405020304" pitchFamily="18" charset="0"/>
            </a:rPr>
            <a:t>  </a:t>
          </a:r>
          <a:endParaRPr lang="es-EC" sz="1400" dirty="0">
            <a:solidFill>
              <a:schemeClr val="tx1"/>
            </a:solidFill>
            <a:latin typeface="Times New Roman" panose="02020603050405020304" pitchFamily="18" charset="0"/>
            <a:cs typeface="Times New Roman" panose="02020603050405020304" pitchFamily="18" charset="0"/>
          </a:endParaRPr>
        </a:p>
      </dgm:t>
    </dgm:pt>
    <dgm:pt modelId="{950A1DE9-7565-4FB4-9A4B-607634A28337}" type="parTrans" cxnId="{A1EBE2D1-85C1-4561-9CD9-C237DB53FD6B}">
      <dgm:prSet/>
      <dgm:spPr/>
      <dgm:t>
        <a:bodyPr/>
        <a:lstStyle/>
        <a:p>
          <a:pPr algn="just"/>
          <a:endParaRPr lang="es-EC" sz="1800">
            <a:solidFill>
              <a:schemeClr val="tx1"/>
            </a:solidFill>
            <a:latin typeface="Times New Roman" panose="02020603050405020304" pitchFamily="18" charset="0"/>
            <a:cs typeface="Times New Roman" panose="02020603050405020304" pitchFamily="18" charset="0"/>
          </a:endParaRPr>
        </a:p>
      </dgm:t>
    </dgm:pt>
    <dgm:pt modelId="{3BBFA43E-BD81-45AB-BABA-FE3E734F8DF0}" type="sibTrans" cxnId="{A1EBE2D1-85C1-4561-9CD9-C237DB53FD6B}">
      <dgm:prSet/>
      <dgm:spPr/>
      <dgm:t>
        <a:bodyPr/>
        <a:lstStyle/>
        <a:p>
          <a:pPr algn="just"/>
          <a:endParaRPr lang="es-EC" sz="1800">
            <a:solidFill>
              <a:schemeClr val="tx1"/>
            </a:solidFill>
            <a:latin typeface="Times New Roman" panose="02020603050405020304" pitchFamily="18" charset="0"/>
            <a:cs typeface="Times New Roman" panose="02020603050405020304" pitchFamily="18" charset="0"/>
          </a:endParaRPr>
        </a:p>
      </dgm:t>
    </dgm:pt>
    <dgm:pt modelId="{360873B9-5BE3-4B8D-9CA5-274866E93E00}">
      <dgm:prSet phldrT="[Texto]" custT="1"/>
      <dgm:spPr>
        <a:solidFill>
          <a:srgbClr val="A8BE92"/>
        </a:solidFill>
        <a:ln>
          <a:solidFill>
            <a:schemeClr val="tx1"/>
          </a:solidFill>
        </a:ln>
      </dgm:spPr>
      <dgm:t>
        <a:bodyPr/>
        <a:lstStyle/>
        <a:p>
          <a:pPr algn="just"/>
          <a:endParaRPr lang="es-EC" sz="1400" dirty="0" smtClean="0">
            <a:solidFill>
              <a:schemeClr val="tx1"/>
            </a:solidFill>
            <a:latin typeface="Times New Roman" panose="02020603050405020304" pitchFamily="18" charset="0"/>
            <a:cs typeface="Times New Roman" panose="02020603050405020304" pitchFamily="18" charset="0"/>
          </a:endParaRPr>
        </a:p>
        <a:p>
          <a:pPr algn="just"/>
          <a:r>
            <a:rPr lang="es-EC" sz="1400" dirty="0" smtClean="0">
              <a:solidFill>
                <a:schemeClr val="tx1"/>
              </a:solidFill>
              <a:latin typeface="Times New Roman" panose="02020603050405020304" pitchFamily="18" charset="0"/>
              <a:cs typeface="Times New Roman" panose="02020603050405020304" pitchFamily="18" charset="0"/>
            </a:rPr>
            <a:t>-Utilización de las TIC de forma intensiva.</a:t>
          </a:r>
        </a:p>
        <a:p>
          <a:pPr algn="just"/>
          <a:endParaRPr lang="es-EC" sz="1400" dirty="0" smtClean="0">
            <a:solidFill>
              <a:schemeClr val="tx1"/>
            </a:solidFill>
            <a:latin typeface="Times New Roman" panose="02020603050405020304" pitchFamily="18" charset="0"/>
            <a:cs typeface="Times New Roman" panose="02020603050405020304" pitchFamily="18" charset="0"/>
          </a:endParaRPr>
        </a:p>
        <a:p>
          <a:pPr algn="just"/>
          <a:r>
            <a:rPr lang="es-EC" sz="1400" dirty="0" smtClean="0">
              <a:solidFill>
                <a:schemeClr val="tx1"/>
              </a:solidFill>
              <a:latin typeface="Times New Roman" panose="02020603050405020304" pitchFamily="18" charset="0"/>
              <a:cs typeface="Times New Roman" panose="02020603050405020304" pitchFamily="18" charset="0"/>
            </a:rPr>
            <a:t>-Beneficios en recursos humanos y bienes materiales.</a:t>
          </a:r>
        </a:p>
        <a:p>
          <a:pPr algn="just"/>
          <a:endParaRPr lang="es-EC" sz="1400" dirty="0" smtClean="0">
            <a:solidFill>
              <a:schemeClr val="tx1"/>
            </a:solidFill>
            <a:latin typeface="Times New Roman" panose="02020603050405020304" pitchFamily="18" charset="0"/>
            <a:cs typeface="Times New Roman" panose="02020603050405020304" pitchFamily="18" charset="0"/>
          </a:endParaRPr>
        </a:p>
        <a:p>
          <a:pPr algn="just"/>
          <a:r>
            <a:rPr lang="es-EC" sz="1400" dirty="0" smtClean="0">
              <a:solidFill>
                <a:schemeClr val="tx1"/>
              </a:solidFill>
              <a:latin typeface="Times New Roman" panose="02020603050405020304" pitchFamily="18" charset="0"/>
              <a:cs typeface="Times New Roman" panose="02020603050405020304" pitchFamily="18" charset="0"/>
            </a:rPr>
            <a:t>-Barreras tecnológicas en ciertas edades.</a:t>
          </a:r>
        </a:p>
        <a:p>
          <a:pPr algn="just"/>
          <a:endParaRPr lang="es-EC" sz="1400" dirty="0" smtClean="0">
            <a:solidFill>
              <a:schemeClr val="tx1"/>
            </a:solidFill>
            <a:latin typeface="Times New Roman" panose="02020603050405020304" pitchFamily="18" charset="0"/>
            <a:cs typeface="Times New Roman" panose="02020603050405020304" pitchFamily="18" charset="0"/>
          </a:endParaRPr>
        </a:p>
        <a:p>
          <a:pPr algn="just"/>
          <a:endParaRPr lang="es-EC" sz="1400" dirty="0" smtClean="0">
            <a:solidFill>
              <a:schemeClr val="tx1"/>
            </a:solidFill>
            <a:latin typeface="Times New Roman" panose="02020603050405020304" pitchFamily="18" charset="0"/>
            <a:cs typeface="Times New Roman" panose="02020603050405020304" pitchFamily="18" charset="0"/>
          </a:endParaRPr>
        </a:p>
        <a:p>
          <a:pPr algn="just"/>
          <a:endParaRPr lang="es-EC" sz="1400" dirty="0">
            <a:solidFill>
              <a:schemeClr val="tx1"/>
            </a:solidFill>
            <a:latin typeface="Times New Roman" panose="02020603050405020304" pitchFamily="18" charset="0"/>
            <a:cs typeface="Times New Roman" panose="02020603050405020304" pitchFamily="18" charset="0"/>
          </a:endParaRPr>
        </a:p>
      </dgm:t>
    </dgm:pt>
    <dgm:pt modelId="{BFAF5561-1CC0-4C54-987B-E6F51D9172A9}" type="parTrans" cxnId="{3358D933-81E7-4DD2-BE72-0F46FF8114A1}">
      <dgm:prSet/>
      <dgm:spPr/>
      <dgm:t>
        <a:bodyPr/>
        <a:lstStyle/>
        <a:p>
          <a:pPr algn="just"/>
          <a:endParaRPr lang="es-EC" sz="1800">
            <a:solidFill>
              <a:schemeClr val="tx1"/>
            </a:solidFill>
            <a:latin typeface="Times New Roman" panose="02020603050405020304" pitchFamily="18" charset="0"/>
            <a:cs typeface="Times New Roman" panose="02020603050405020304" pitchFamily="18" charset="0"/>
          </a:endParaRPr>
        </a:p>
      </dgm:t>
    </dgm:pt>
    <dgm:pt modelId="{FFAF3B9E-FA48-4AE1-8EA7-D1EA9EC383A5}" type="sibTrans" cxnId="{3358D933-81E7-4DD2-BE72-0F46FF8114A1}">
      <dgm:prSet/>
      <dgm:spPr/>
      <dgm:t>
        <a:bodyPr/>
        <a:lstStyle/>
        <a:p>
          <a:pPr algn="just"/>
          <a:endParaRPr lang="es-EC" sz="1800">
            <a:solidFill>
              <a:schemeClr val="tx1"/>
            </a:solidFill>
            <a:latin typeface="Times New Roman" panose="02020603050405020304" pitchFamily="18" charset="0"/>
            <a:cs typeface="Times New Roman" panose="02020603050405020304" pitchFamily="18" charset="0"/>
          </a:endParaRPr>
        </a:p>
      </dgm:t>
    </dgm:pt>
    <dgm:pt modelId="{10E017F9-BD83-4406-B9E5-547BB4524590}">
      <dgm:prSet phldrT="[Texto]" custT="1"/>
      <dgm:spPr>
        <a:solidFill>
          <a:srgbClr val="A8BE92"/>
        </a:solidFill>
        <a:ln>
          <a:solidFill>
            <a:schemeClr val="tx1"/>
          </a:solidFill>
        </a:ln>
      </dgm:spPr>
      <dgm:t>
        <a:bodyPr/>
        <a:lstStyle/>
        <a:p>
          <a:pPr algn="just"/>
          <a:r>
            <a:rPr lang="es-EC" sz="1400" dirty="0" smtClean="0">
              <a:solidFill>
                <a:schemeClr val="tx1"/>
              </a:solidFill>
              <a:latin typeface="Times New Roman" panose="02020603050405020304" pitchFamily="18" charset="0"/>
              <a:cs typeface="Times New Roman" panose="02020603050405020304" pitchFamily="18" charset="0"/>
            </a:rPr>
            <a:t>-Avance del servicio online a lo largo de Latinoamérica.</a:t>
          </a:r>
        </a:p>
        <a:p>
          <a:pPr algn="just"/>
          <a:endParaRPr lang="es-EC" sz="1400" dirty="0" smtClean="0">
            <a:solidFill>
              <a:schemeClr val="tx1"/>
            </a:solidFill>
            <a:latin typeface="Times New Roman" panose="02020603050405020304" pitchFamily="18" charset="0"/>
            <a:cs typeface="Times New Roman" panose="02020603050405020304" pitchFamily="18" charset="0"/>
          </a:endParaRPr>
        </a:p>
        <a:p>
          <a:pPr algn="just"/>
          <a:r>
            <a:rPr lang="es-EC" sz="1400" dirty="0" smtClean="0">
              <a:solidFill>
                <a:schemeClr val="tx1"/>
              </a:solidFill>
              <a:latin typeface="Times New Roman" panose="02020603050405020304" pitchFamily="18" charset="0"/>
              <a:cs typeface="Times New Roman" panose="02020603050405020304" pitchFamily="18" charset="0"/>
            </a:rPr>
            <a:t>-Servicios bancarios de Europa, Asia y Norteamérica consolidados.</a:t>
          </a:r>
        </a:p>
        <a:p>
          <a:pPr algn="just"/>
          <a:endParaRPr lang="es-EC" sz="1400" dirty="0" smtClean="0">
            <a:solidFill>
              <a:schemeClr val="tx1"/>
            </a:solidFill>
            <a:latin typeface="Times New Roman" panose="02020603050405020304" pitchFamily="18" charset="0"/>
            <a:cs typeface="Times New Roman" panose="02020603050405020304" pitchFamily="18" charset="0"/>
          </a:endParaRPr>
        </a:p>
        <a:p>
          <a:pPr algn="just"/>
          <a:r>
            <a:rPr lang="es-EC" sz="1400" dirty="0" smtClean="0">
              <a:solidFill>
                <a:schemeClr val="tx1"/>
              </a:solidFill>
              <a:latin typeface="Times New Roman" panose="02020603050405020304" pitchFamily="18" charset="0"/>
              <a:cs typeface="Times New Roman" panose="02020603050405020304" pitchFamily="18" charset="0"/>
            </a:rPr>
            <a:t>-Adaptación de acuerdo a las necesidades del mercado.</a:t>
          </a:r>
        </a:p>
        <a:p>
          <a:pPr algn="just"/>
          <a:endParaRPr lang="es-EC" sz="1400" dirty="0" smtClean="0">
            <a:solidFill>
              <a:schemeClr val="tx1"/>
            </a:solidFill>
            <a:latin typeface="Times New Roman" panose="02020603050405020304" pitchFamily="18" charset="0"/>
            <a:cs typeface="Times New Roman" panose="02020603050405020304" pitchFamily="18" charset="0"/>
          </a:endParaRPr>
        </a:p>
        <a:p>
          <a:pPr algn="just"/>
          <a:endParaRPr lang="es-EC" sz="1400" dirty="0">
            <a:solidFill>
              <a:schemeClr val="tx1"/>
            </a:solidFill>
            <a:latin typeface="Times New Roman" panose="02020603050405020304" pitchFamily="18" charset="0"/>
            <a:cs typeface="Times New Roman" panose="02020603050405020304" pitchFamily="18" charset="0"/>
          </a:endParaRPr>
        </a:p>
      </dgm:t>
    </dgm:pt>
    <dgm:pt modelId="{27161C2A-EAE1-4B4D-AFE8-AA7EE4192630}" type="parTrans" cxnId="{311E69FF-9448-4AE1-A5D4-C8AB599605AA}">
      <dgm:prSet/>
      <dgm:spPr/>
      <dgm:t>
        <a:bodyPr/>
        <a:lstStyle/>
        <a:p>
          <a:pPr algn="just"/>
          <a:endParaRPr lang="es-EC" sz="1800">
            <a:solidFill>
              <a:schemeClr val="tx1"/>
            </a:solidFill>
            <a:latin typeface="Times New Roman" panose="02020603050405020304" pitchFamily="18" charset="0"/>
            <a:cs typeface="Times New Roman" panose="02020603050405020304" pitchFamily="18" charset="0"/>
          </a:endParaRPr>
        </a:p>
      </dgm:t>
    </dgm:pt>
    <dgm:pt modelId="{F5DD74F6-AF1A-44AE-B647-0C9C3CDB6751}" type="sibTrans" cxnId="{311E69FF-9448-4AE1-A5D4-C8AB599605AA}">
      <dgm:prSet/>
      <dgm:spPr/>
      <dgm:t>
        <a:bodyPr/>
        <a:lstStyle/>
        <a:p>
          <a:pPr algn="just"/>
          <a:endParaRPr lang="es-EC" sz="1800">
            <a:solidFill>
              <a:schemeClr val="tx1"/>
            </a:solidFill>
            <a:latin typeface="Times New Roman" panose="02020603050405020304" pitchFamily="18" charset="0"/>
            <a:cs typeface="Times New Roman" panose="02020603050405020304" pitchFamily="18" charset="0"/>
          </a:endParaRPr>
        </a:p>
      </dgm:t>
    </dgm:pt>
    <dgm:pt modelId="{962B7112-4738-4C82-BAC4-5AE89C009A94}">
      <dgm:prSet phldrT="[Texto]" custT="1"/>
      <dgm:spPr>
        <a:solidFill>
          <a:srgbClr val="A8BE92"/>
        </a:solidFill>
        <a:ln>
          <a:solidFill>
            <a:schemeClr val="tx1"/>
          </a:solidFill>
        </a:ln>
      </dgm:spPr>
      <dgm:t>
        <a:bodyPr/>
        <a:lstStyle/>
        <a:p>
          <a:pPr algn="l"/>
          <a:r>
            <a:rPr lang="es-EC" sz="1400" dirty="0" smtClean="0">
              <a:solidFill>
                <a:schemeClr val="tx1"/>
              </a:solidFill>
              <a:latin typeface="Times New Roman" panose="02020603050405020304" pitchFamily="18" charset="0"/>
              <a:cs typeface="Times New Roman" panose="02020603050405020304" pitchFamily="18" charset="0"/>
            </a:rPr>
            <a:t>-Potencialización del servicio.</a:t>
          </a:r>
        </a:p>
        <a:p>
          <a:pPr algn="just"/>
          <a:endParaRPr lang="es-EC" sz="1400" dirty="0" smtClean="0">
            <a:solidFill>
              <a:schemeClr val="tx1"/>
            </a:solidFill>
            <a:latin typeface="Times New Roman" panose="02020603050405020304" pitchFamily="18" charset="0"/>
            <a:cs typeface="Times New Roman" panose="02020603050405020304" pitchFamily="18" charset="0"/>
          </a:endParaRPr>
        </a:p>
        <a:p>
          <a:pPr algn="just"/>
          <a:r>
            <a:rPr lang="es-EC" sz="1400" dirty="0" smtClean="0">
              <a:solidFill>
                <a:schemeClr val="tx1"/>
              </a:solidFill>
              <a:latin typeface="Times New Roman" panose="02020603050405020304" pitchFamily="18" charset="0"/>
              <a:cs typeface="Times New Roman" panose="02020603050405020304" pitchFamily="18" charset="0"/>
            </a:rPr>
            <a:t>-Flexibilidad de horarios y rapidez en los procesos de</a:t>
          </a:r>
        </a:p>
        <a:p>
          <a:pPr algn="just"/>
          <a:r>
            <a:rPr lang="es-EC" sz="1400" dirty="0" smtClean="0">
              <a:solidFill>
                <a:schemeClr val="tx1"/>
              </a:solidFill>
              <a:latin typeface="Times New Roman" panose="02020603050405020304" pitchFamily="18" charset="0"/>
              <a:cs typeface="Times New Roman" panose="02020603050405020304" pitchFamily="18" charset="0"/>
            </a:rPr>
            <a:t>atención.</a:t>
          </a:r>
        </a:p>
        <a:p>
          <a:pPr algn="just"/>
          <a:endParaRPr lang="es-EC" sz="1400" dirty="0" smtClean="0">
            <a:solidFill>
              <a:schemeClr val="tx1"/>
            </a:solidFill>
            <a:latin typeface="Times New Roman" panose="02020603050405020304" pitchFamily="18" charset="0"/>
            <a:cs typeface="Times New Roman" panose="02020603050405020304" pitchFamily="18" charset="0"/>
          </a:endParaRPr>
        </a:p>
        <a:p>
          <a:pPr algn="just"/>
          <a:r>
            <a:rPr lang="es-EC" sz="1400" dirty="0" smtClean="0">
              <a:solidFill>
                <a:schemeClr val="tx1"/>
              </a:solidFill>
              <a:latin typeface="Times New Roman" panose="02020603050405020304" pitchFamily="18" charset="0"/>
              <a:cs typeface="Times New Roman" panose="02020603050405020304" pitchFamily="18" charset="0"/>
            </a:rPr>
            <a:t>-Servicios electrónicos se utilizan en el sector comercial.</a:t>
          </a:r>
        </a:p>
        <a:p>
          <a:pPr algn="just"/>
          <a:endParaRPr lang="es-EC" sz="1400" dirty="0" smtClean="0">
            <a:solidFill>
              <a:schemeClr val="tx1"/>
            </a:solidFill>
            <a:latin typeface="Times New Roman" panose="02020603050405020304" pitchFamily="18" charset="0"/>
            <a:cs typeface="Times New Roman" panose="02020603050405020304" pitchFamily="18" charset="0"/>
          </a:endParaRPr>
        </a:p>
        <a:p>
          <a:pPr algn="just"/>
          <a:endParaRPr lang="es-EC" sz="1400" dirty="0" smtClean="0">
            <a:solidFill>
              <a:schemeClr val="tx1"/>
            </a:solidFill>
            <a:latin typeface="Times New Roman" panose="02020603050405020304" pitchFamily="18" charset="0"/>
            <a:cs typeface="Times New Roman" panose="02020603050405020304" pitchFamily="18" charset="0"/>
          </a:endParaRPr>
        </a:p>
      </dgm:t>
    </dgm:pt>
    <dgm:pt modelId="{7CB78785-0291-4535-AEB5-A0AC68C3C470}" type="parTrans" cxnId="{84B06BEC-F9CC-47C5-8302-DA6F9E9817AE}">
      <dgm:prSet/>
      <dgm:spPr/>
      <dgm:t>
        <a:bodyPr/>
        <a:lstStyle/>
        <a:p>
          <a:pPr algn="just"/>
          <a:endParaRPr lang="es-EC" sz="1800">
            <a:solidFill>
              <a:schemeClr val="tx1"/>
            </a:solidFill>
            <a:latin typeface="Times New Roman" panose="02020603050405020304" pitchFamily="18" charset="0"/>
            <a:cs typeface="Times New Roman" panose="02020603050405020304" pitchFamily="18" charset="0"/>
          </a:endParaRPr>
        </a:p>
      </dgm:t>
    </dgm:pt>
    <dgm:pt modelId="{EB4FB70C-BE62-4B19-A18D-0A5598401C81}" type="sibTrans" cxnId="{84B06BEC-F9CC-47C5-8302-DA6F9E9817AE}">
      <dgm:prSet/>
      <dgm:spPr/>
      <dgm:t>
        <a:bodyPr/>
        <a:lstStyle/>
        <a:p>
          <a:pPr algn="just"/>
          <a:endParaRPr lang="es-EC" sz="1800">
            <a:solidFill>
              <a:schemeClr val="tx1"/>
            </a:solidFill>
            <a:latin typeface="Times New Roman" panose="02020603050405020304" pitchFamily="18" charset="0"/>
            <a:cs typeface="Times New Roman" panose="02020603050405020304" pitchFamily="18" charset="0"/>
          </a:endParaRPr>
        </a:p>
      </dgm:t>
    </dgm:pt>
    <dgm:pt modelId="{9826EE32-6C68-44FD-B76C-CE5D21C49DE3}" type="pres">
      <dgm:prSet presAssocID="{FC96EC5A-19C4-49D6-BD45-6CBB2CA337DC}" presName="Name0" presStyleCnt="0">
        <dgm:presLayoutVars>
          <dgm:dir/>
          <dgm:animLvl val="lvl"/>
          <dgm:resizeHandles val="exact"/>
        </dgm:presLayoutVars>
      </dgm:prSet>
      <dgm:spPr/>
    </dgm:pt>
    <dgm:pt modelId="{D59E4751-703C-4B8B-A989-216473221317}" type="pres">
      <dgm:prSet presAssocID="{F7BBF3D3-AE43-4AAD-99B0-E325E0A845F0}" presName="vertFlow" presStyleCnt="0"/>
      <dgm:spPr/>
    </dgm:pt>
    <dgm:pt modelId="{AA88293A-74E0-45ED-95D6-FD69A9825F31}" type="pres">
      <dgm:prSet presAssocID="{F7BBF3D3-AE43-4AAD-99B0-E325E0A845F0}" presName="header" presStyleLbl="node1" presStyleIdx="0" presStyleCnt="4" custScaleX="107103" custScaleY="436157"/>
      <dgm:spPr/>
      <dgm:t>
        <a:bodyPr/>
        <a:lstStyle/>
        <a:p>
          <a:endParaRPr lang="es-EC"/>
        </a:p>
      </dgm:t>
    </dgm:pt>
    <dgm:pt modelId="{B90E3969-E843-4CC0-B3DD-94B70CE9CBEF}" type="pres">
      <dgm:prSet presAssocID="{F7BBF3D3-AE43-4AAD-99B0-E325E0A845F0}" presName="hSp" presStyleCnt="0"/>
      <dgm:spPr/>
    </dgm:pt>
    <dgm:pt modelId="{A87D8B97-4CE0-4659-8737-7332332BD5DD}" type="pres">
      <dgm:prSet presAssocID="{360873B9-5BE3-4B8D-9CA5-274866E93E00}" presName="vertFlow" presStyleCnt="0"/>
      <dgm:spPr/>
    </dgm:pt>
    <dgm:pt modelId="{5588CC47-6557-4E9D-B59C-1C39326F16F4}" type="pres">
      <dgm:prSet presAssocID="{360873B9-5BE3-4B8D-9CA5-274866E93E00}" presName="header" presStyleLbl="node1" presStyleIdx="1" presStyleCnt="4" custScaleY="436157"/>
      <dgm:spPr/>
      <dgm:t>
        <a:bodyPr/>
        <a:lstStyle/>
        <a:p>
          <a:endParaRPr lang="es-EC"/>
        </a:p>
      </dgm:t>
    </dgm:pt>
    <dgm:pt modelId="{E38DDF34-28A4-4393-B093-7B91351D64E1}" type="pres">
      <dgm:prSet presAssocID="{360873B9-5BE3-4B8D-9CA5-274866E93E00}" presName="hSp" presStyleCnt="0"/>
      <dgm:spPr/>
    </dgm:pt>
    <dgm:pt modelId="{4F022591-EB41-4876-A6EF-93E42345571D}" type="pres">
      <dgm:prSet presAssocID="{10E017F9-BD83-4406-B9E5-547BB4524590}" presName="vertFlow" presStyleCnt="0"/>
      <dgm:spPr/>
    </dgm:pt>
    <dgm:pt modelId="{23F8C67B-BE25-46D7-BC64-D05EB4F3B1BA}" type="pres">
      <dgm:prSet presAssocID="{10E017F9-BD83-4406-B9E5-547BB4524590}" presName="header" presStyleLbl="node1" presStyleIdx="2" presStyleCnt="4" custScaleY="436157"/>
      <dgm:spPr/>
      <dgm:t>
        <a:bodyPr/>
        <a:lstStyle/>
        <a:p>
          <a:endParaRPr lang="es-EC"/>
        </a:p>
      </dgm:t>
    </dgm:pt>
    <dgm:pt modelId="{04288C85-CE91-4537-8B9D-CCC693CD4447}" type="pres">
      <dgm:prSet presAssocID="{10E017F9-BD83-4406-B9E5-547BB4524590}" presName="hSp" presStyleCnt="0"/>
      <dgm:spPr/>
    </dgm:pt>
    <dgm:pt modelId="{AF164693-30D8-4BC9-934C-7538FC39F189}" type="pres">
      <dgm:prSet presAssocID="{962B7112-4738-4C82-BAC4-5AE89C009A94}" presName="vertFlow" presStyleCnt="0"/>
      <dgm:spPr/>
    </dgm:pt>
    <dgm:pt modelId="{F8D1A9A0-D6D0-4AF5-952C-96563E42774F}" type="pres">
      <dgm:prSet presAssocID="{962B7112-4738-4C82-BAC4-5AE89C009A94}" presName="header" presStyleLbl="node1" presStyleIdx="3" presStyleCnt="4" custScaleY="436157" custLinFactNeighborX="778"/>
      <dgm:spPr/>
      <dgm:t>
        <a:bodyPr/>
        <a:lstStyle/>
        <a:p>
          <a:endParaRPr lang="es-EC"/>
        </a:p>
      </dgm:t>
    </dgm:pt>
  </dgm:ptLst>
  <dgm:cxnLst>
    <dgm:cxn modelId="{336A33D9-4EA3-4A11-8C82-2CF1EE6276B6}" type="presOf" srcId="{10E017F9-BD83-4406-B9E5-547BB4524590}" destId="{23F8C67B-BE25-46D7-BC64-D05EB4F3B1BA}" srcOrd="0" destOrd="0" presId="urn:microsoft.com/office/officeart/2005/8/layout/lProcess1"/>
    <dgm:cxn modelId="{04F014C1-AC4E-43BE-8D71-5A68FF6C0663}" type="presOf" srcId="{360873B9-5BE3-4B8D-9CA5-274866E93E00}" destId="{5588CC47-6557-4E9D-B59C-1C39326F16F4}" srcOrd="0" destOrd="0" presId="urn:microsoft.com/office/officeart/2005/8/layout/lProcess1"/>
    <dgm:cxn modelId="{A1EBE2D1-85C1-4561-9CD9-C237DB53FD6B}" srcId="{FC96EC5A-19C4-49D6-BD45-6CBB2CA337DC}" destId="{F7BBF3D3-AE43-4AAD-99B0-E325E0A845F0}" srcOrd="0" destOrd="0" parTransId="{950A1DE9-7565-4FB4-9A4B-607634A28337}" sibTransId="{3BBFA43E-BD81-45AB-BABA-FE3E734F8DF0}"/>
    <dgm:cxn modelId="{84B06BEC-F9CC-47C5-8302-DA6F9E9817AE}" srcId="{FC96EC5A-19C4-49D6-BD45-6CBB2CA337DC}" destId="{962B7112-4738-4C82-BAC4-5AE89C009A94}" srcOrd="3" destOrd="0" parTransId="{7CB78785-0291-4535-AEB5-A0AC68C3C470}" sibTransId="{EB4FB70C-BE62-4B19-A18D-0A5598401C81}"/>
    <dgm:cxn modelId="{E4AB0BED-434D-4255-B398-CD7108E3CD15}" type="presOf" srcId="{F7BBF3D3-AE43-4AAD-99B0-E325E0A845F0}" destId="{AA88293A-74E0-45ED-95D6-FD69A9825F31}" srcOrd="0" destOrd="0" presId="urn:microsoft.com/office/officeart/2005/8/layout/lProcess1"/>
    <dgm:cxn modelId="{311E69FF-9448-4AE1-A5D4-C8AB599605AA}" srcId="{FC96EC5A-19C4-49D6-BD45-6CBB2CA337DC}" destId="{10E017F9-BD83-4406-B9E5-547BB4524590}" srcOrd="2" destOrd="0" parTransId="{27161C2A-EAE1-4B4D-AFE8-AA7EE4192630}" sibTransId="{F5DD74F6-AF1A-44AE-B647-0C9C3CDB6751}"/>
    <dgm:cxn modelId="{3358D933-81E7-4DD2-BE72-0F46FF8114A1}" srcId="{FC96EC5A-19C4-49D6-BD45-6CBB2CA337DC}" destId="{360873B9-5BE3-4B8D-9CA5-274866E93E00}" srcOrd="1" destOrd="0" parTransId="{BFAF5561-1CC0-4C54-987B-E6F51D9172A9}" sibTransId="{FFAF3B9E-FA48-4AE1-8EA7-D1EA9EC383A5}"/>
    <dgm:cxn modelId="{C485626A-5658-47EF-9557-83AB024B2ECB}" type="presOf" srcId="{962B7112-4738-4C82-BAC4-5AE89C009A94}" destId="{F8D1A9A0-D6D0-4AF5-952C-96563E42774F}" srcOrd="0" destOrd="0" presId="urn:microsoft.com/office/officeart/2005/8/layout/lProcess1"/>
    <dgm:cxn modelId="{0C62F769-964D-4B5C-B0F3-651316B52A9C}" type="presOf" srcId="{FC96EC5A-19C4-49D6-BD45-6CBB2CA337DC}" destId="{9826EE32-6C68-44FD-B76C-CE5D21C49DE3}" srcOrd="0" destOrd="0" presId="urn:microsoft.com/office/officeart/2005/8/layout/lProcess1"/>
    <dgm:cxn modelId="{5ADDA750-B1D1-4C24-B4E8-EC67EBDEA634}" type="presParOf" srcId="{9826EE32-6C68-44FD-B76C-CE5D21C49DE3}" destId="{D59E4751-703C-4B8B-A989-216473221317}" srcOrd="0" destOrd="0" presId="urn:microsoft.com/office/officeart/2005/8/layout/lProcess1"/>
    <dgm:cxn modelId="{F4EEAE6E-6ABF-4902-B33B-8293AD62B752}" type="presParOf" srcId="{D59E4751-703C-4B8B-A989-216473221317}" destId="{AA88293A-74E0-45ED-95D6-FD69A9825F31}" srcOrd="0" destOrd="0" presId="urn:microsoft.com/office/officeart/2005/8/layout/lProcess1"/>
    <dgm:cxn modelId="{B70C0D41-EE18-49F7-8B66-2ED18552D9ED}" type="presParOf" srcId="{9826EE32-6C68-44FD-B76C-CE5D21C49DE3}" destId="{B90E3969-E843-4CC0-B3DD-94B70CE9CBEF}" srcOrd="1" destOrd="0" presId="urn:microsoft.com/office/officeart/2005/8/layout/lProcess1"/>
    <dgm:cxn modelId="{429852FE-E246-401B-BFD5-3C4C8D851299}" type="presParOf" srcId="{9826EE32-6C68-44FD-B76C-CE5D21C49DE3}" destId="{A87D8B97-4CE0-4659-8737-7332332BD5DD}" srcOrd="2" destOrd="0" presId="urn:microsoft.com/office/officeart/2005/8/layout/lProcess1"/>
    <dgm:cxn modelId="{6BBC5487-A83E-4B7B-95FE-DC68A254A267}" type="presParOf" srcId="{A87D8B97-4CE0-4659-8737-7332332BD5DD}" destId="{5588CC47-6557-4E9D-B59C-1C39326F16F4}" srcOrd="0" destOrd="0" presId="urn:microsoft.com/office/officeart/2005/8/layout/lProcess1"/>
    <dgm:cxn modelId="{BE739DAB-8A5D-441A-BDD3-6DF696E1C87E}" type="presParOf" srcId="{9826EE32-6C68-44FD-B76C-CE5D21C49DE3}" destId="{E38DDF34-28A4-4393-B093-7B91351D64E1}" srcOrd="3" destOrd="0" presId="urn:microsoft.com/office/officeart/2005/8/layout/lProcess1"/>
    <dgm:cxn modelId="{4C3DCAA3-A9B2-432D-8F44-1CE548339D55}" type="presParOf" srcId="{9826EE32-6C68-44FD-B76C-CE5D21C49DE3}" destId="{4F022591-EB41-4876-A6EF-93E42345571D}" srcOrd="4" destOrd="0" presId="urn:microsoft.com/office/officeart/2005/8/layout/lProcess1"/>
    <dgm:cxn modelId="{A87CB24E-92F0-4DB7-9D9A-9E3ABD783A66}" type="presParOf" srcId="{4F022591-EB41-4876-A6EF-93E42345571D}" destId="{23F8C67B-BE25-46D7-BC64-D05EB4F3B1BA}" srcOrd="0" destOrd="0" presId="urn:microsoft.com/office/officeart/2005/8/layout/lProcess1"/>
    <dgm:cxn modelId="{B015D915-CE65-4F5C-9AAE-82B1509C1765}" type="presParOf" srcId="{9826EE32-6C68-44FD-B76C-CE5D21C49DE3}" destId="{04288C85-CE91-4537-8B9D-CCC693CD4447}" srcOrd="5" destOrd="0" presId="urn:microsoft.com/office/officeart/2005/8/layout/lProcess1"/>
    <dgm:cxn modelId="{1C73DBEE-B84B-43E1-A2E4-8384EED83534}" type="presParOf" srcId="{9826EE32-6C68-44FD-B76C-CE5D21C49DE3}" destId="{AF164693-30D8-4BC9-934C-7538FC39F189}" srcOrd="6" destOrd="0" presId="urn:microsoft.com/office/officeart/2005/8/layout/lProcess1"/>
    <dgm:cxn modelId="{8823552B-4F7B-4170-B049-0CB600FD83EB}" type="presParOf" srcId="{AF164693-30D8-4BC9-934C-7538FC39F189}" destId="{F8D1A9A0-D6D0-4AF5-952C-96563E42774F}" srcOrd="0" destOrd="0" presId="urn:microsoft.com/office/officeart/2005/8/layout/l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2F922F-18D4-459A-ACD4-6AEBC19A76F2}">
      <dsp:nvSpPr>
        <dsp:cNvPr id="0" name=""/>
        <dsp:cNvSpPr/>
      </dsp:nvSpPr>
      <dsp:spPr>
        <a:xfrm>
          <a:off x="1972157" y="2791"/>
          <a:ext cx="4307169" cy="668824"/>
        </a:xfrm>
        <a:prstGeom prst="roundRect">
          <a:avLst>
            <a:gd name="adj" fmla="val 10000"/>
          </a:avLst>
        </a:prstGeom>
        <a:solidFill>
          <a:srgbClr val="A8BE9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lvl="0" algn="just" defTabSz="1600200">
            <a:lnSpc>
              <a:spcPct val="90000"/>
            </a:lnSpc>
            <a:spcBef>
              <a:spcPct val="0"/>
            </a:spcBef>
            <a:spcAft>
              <a:spcPct val="35000"/>
            </a:spcAft>
          </a:pPr>
          <a:r>
            <a:rPr lang="es-EC" sz="3600" kern="1200" dirty="0" smtClean="0">
              <a:solidFill>
                <a:schemeClr val="tx1"/>
              </a:solidFill>
              <a:latin typeface="Times New Roman" panose="02020603050405020304" pitchFamily="18" charset="0"/>
              <a:cs typeface="Times New Roman" panose="02020603050405020304" pitchFamily="18" charset="0"/>
            </a:rPr>
            <a:t>Objetivos específicos </a:t>
          </a:r>
          <a:endParaRPr lang="es-EC" sz="3600" kern="1200" dirty="0">
            <a:solidFill>
              <a:schemeClr val="tx1"/>
            </a:solidFill>
            <a:latin typeface="Times New Roman" panose="02020603050405020304" pitchFamily="18" charset="0"/>
            <a:cs typeface="Times New Roman" panose="02020603050405020304" pitchFamily="18" charset="0"/>
          </a:endParaRPr>
        </a:p>
      </dsp:txBody>
      <dsp:txXfrm>
        <a:off x="1991746" y="22380"/>
        <a:ext cx="4267991" cy="629646"/>
      </dsp:txXfrm>
    </dsp:sp>
    <dsp:sp modelId="{FE2536A3-948A-415B-A2F7-6652060786E8}">
      <dsp:nvSpPr>
        <dsp:cNvPr id="0" name=""/>
        <dsp:cNvSpPr/>
      </dsp:nvSpPr>
      <dsp:spPr>
        <a:xfrm>
          <a:off x="970999" y="847253"/>
          <a:ext cx="975760" cy="975760"/>
        </a:xfrm>
        <a:prstGeom prst="roundRect">
          <a:avLst>
            <a:gd name="adj" fmla="val 1667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F30FF5-8110-4A6A-AAE5-680C5941BF58}">
      <dsp:nvSpPr>
        <dsp:cNvPr id="0" name=""/>
        <dsp:cNvSpPr/>
      </dsp:nvSpPr>
      <dsp:spPr>
        <a:xfrm>
          <a:off x="2005305" y="847253"/>
          <a:ext cx="5275178" cy="975760"/>
        </a:xfrm>
        <a:prstGeom prst="roundRect">
          <a:avLst>
            <a:gd name="adj" fmla="val 16670"/>
          </a:avLst>
        </a:prstGeom>
        <a:solidFill>
          <a:srgbClr val="A8BE9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just" defTabSz="622300">
            <a:lnSpc>
              <a:spcPct val="90000"/>
            </a:lnSpc>
            <a:spcBef>
              <a:spcPct val="0"/>
            </a:spcBef>
            <a:spcAft>
              <a:spcPct val="35000"/>
            </a:spcAft>
          </a:pPr>
          <a:r>
            <a:rPr lang="es-EC" sz="1400" kern="1200" dirty="0" smtClean="0">
              <a:solidFill>
                <a:schemeClr val="tx1"/>
              </a:solidFill>
              <a:latin typeface="Times New Roman" panose="02020603050405020304" pitchFamily="18" charset="0"/>
              <a:cs typeface="Times New Roman" panose="02020603050405020304" pitchFamily="18" charset="0"/>
            </a:rPr>
            <a:t>Identificar las herramientas principales de la banca electrónica que utilizan las instituciones financieras en el Distrito Metropolitano de Quito mediante el análisis del levantamiento de información para brindar y dar a conocer sus servicios bancarios.</a:t>
          </a:r>
          <a:endParaRPr lang="es-EC" sz="1400" kern="1200" dirty="0">
            <a:solidFill>
              <a:schemeClr val="tx1"/>
            </a:solidFill>
            <a:latin typeface="Times New Roman" panose="02020603050405020304" pitchFamily="18" charset="0"/>
            <a:cs typeface="Times New Roman" panose="02020603050405020304" pitchFamily="18" charset="0"/>
          </a:endParaRPr>
        </a:p>
      </dsp:txBody>
      <dsp:txXfrm>
        <a:off x="2052946" y="894894"/>
        <a:ext cx="5179896" cy="880478"/>
      </dsp:txXfrm>
    </dsp:sp>
    <dsp:sp modelId="{C4EE8D47-B6E4-4A3D-B353-65187996C2FE}">
      <dsp:nvSpPr>
        <dsp:cNvPr id="0" name=""/>
        <dsp:cNvSpPr/>
      </dsp:nvSpPr>
      <dsp:spPr>
        <a:xfrm>
          <a:off x="970999" y="1940104"/>
          <a:ext cx="975760" cy="975760"/>
        </a:xfrm>
        <a:prstGeom prst="roundRect">
          <a:avLst>
            <a:gd name="adj" fmla="val 1667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E5485A-50C2-4B7A-8B12-F028B7BC1A90}">
      <dsp:nvSpPr>
        <dsp:cNvPr id="0" name=""/>
        <dsp:cNvSpPr/>
      </dsp:nvSpPr>
      <dsp:spPr>
        <a:xfrm>
          <a:off x="2005305" y="1940104"/>
          <a:ext cx="5275178" cy="975760"/>
        </a:xfrm>
        <a:prstGeom prst="roundRect">
          <a:avLst>
            <a:gd name="adj" fmla="val 16670"/>
          </a:avLst>
        </a:prstGeom>
        <a:solidFill>
          <a:srgbClr val="A8BE9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just" defTabSz="622300">
            <a:lnSpc>
              <a:spcPct val="90000"/>
            </a:lnSpc>
            <a:spcBef>
              <a:spcPct val="0"/>
            </a:spcBef>
            <a:spcAft>
              <a:spcPct val="35000"/>
            </a:spcAft>
          </a:pPr>
          <a:r>
            <a:rPr lang="es-EC" sz="1400" kern="1200" dirty="0" smtClean="0">
              <a:solidFill>
                <a:schemeClr val="tx1"/>
              </a:solidFill>
              <a:latin typeface="Times New Roman" panose="02020603050405020304" pitchFamily="18" charset="0"/>
              <a:cs typeface="Times New Roman" panose="02020603050405020304" pitchFamily="18" charset="0"/>
            </a:rPr>
            <a:t>Determinar la eficacia de las herramientas de la banca electrónica que utilizan las instituciones financieras por medio de un análisis estadístico para captar, mantener y fidelizar a consumidores bancarios. </a:t>
          </a:r>
          <a:endParaRPr lang="es-EC" sz="1400" kern="1200" dirty="0">
            <a:solidFill>
              <a:schemeClr val="tx1"/>
            </a:solidFill>
            <a:latin typeface="Times New Roman" panose="02020603050405020304" pitchFamily="18" charset="0"/>
            <a:cs typeface="Times New Roman" panose="02020603050405020304" pitchFamily="18" charset="0"/>
          </a:endParaRPr>
        </a:p>
      </dsp:txBody>
      <dsp:txXfrm>
        <a:off x="2052946" y="1987745"/>
        <a:ext cx="5179896" cy="880478"/>
      </dsp:txXfrm>
    </dsp:sp>
    <dsp:sp modelId="{6AAB3FF0-956D-469B-8867-AC1437737F30}">
      <dsp:nvSpPr>
        <dsp:cNvPr id="0" name=""/>
        <dsp:cNvSpPr/>
      </dsp:nvSpPr>
      <dsp:spPr>
        <a:xfrm>
          <a:off x="970999" y="3032955"/>
          <a:ext cx="975760" cy="975760"/>
        </a:xfrm>
        <a:prstGeom prst="roundRect">
          <a:avLst>
            <a:gd name="adj" fmla="val 1667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9B0695-8455-472F-9496-CEA37FABCAED}">
      <dsp:nvSpPr>
        <dsp:cNvPr id="0" name=""/>
        <dsp:cNvSpPr/>
      </dsp:nvSpPr>
      <dsp:spPr>
        <a:xfrm>
          <a:off x="2005305" y="3032955"/>
          <a:ext cx="5275178" cy="975760"/>
        </a:xfrm>
        <a:prstGeom prst="roundRect">
          <a:avLst>
            <a:gd name="adj" fmla="val 16670"/>
          </a:avLst>
        </a:prstGeom>
        <a:solidFill>
          <a:srgbClr val="A8BE9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just" defTabSz="622300">
            <a:lnSpc>
              <a:spcPct val="90000"/>
            </a:lnSpc>
            <a:spcBef>
              <a:spcPct val="0"/>
            </a:spcBef>
            <a:spcAft>
              <a:spcPct val="35000"/>
            </a:spcAft>
          </a:pPr>
          <a:r>
            <a:rPr lang="es-EC" sz="1400" kern="1200" dirty="0" smtClean="0">
              <a:solidFill>
                <a:schemeClr val="tx1"/>
              </a:solidFill>
              <a:latin typeface="Times New Roman" panose="02020603050405020304" pitchFamily="18" charset="0"/>
              <a:cs typeface="Times New Roman" panose="02020603050405020304" pitchFamily="18" charset="0"/>
            </a:rPr>
            <a:t>Establecer la influencia de las herramientas implementadas por la banca electrónica mediante un análisis estadístico para intervenir en el proceso y decisión de compra de los consumidores bancarios.</a:t>
          </a:r>
          <a:endParaRPr lang="es-EC" sz="1400" kern="1200" dirty="0">
            <a:solidFill>
              <a:schemeClr val="tx1"/>
            </a:solidFill>
            <a:latin typeface="Times New Roman" panose="02020603050405020304" pitchFamily="18" charset="0"/>
            <a:cs typeface="Times New Roman" panose="02020603050405020304" pitchFamily="18" charset="0"/>
          </a:endParaRPr>
        </a:p>
      </dsp:txBody>
      <dsp:txXfrm>
        <a:off x="2052946" y="3080596"/>
        <a:ext cx="5179896" cy="880478"/>
      </dsp:txXfrm>
    </dsp:sp>
    <dsp:sp modelId="{1C5B8F71-B3CB-4B97-909E-0D56A1440500}">
      <dsp:nvSpPr>
        <dsp:cNvPr id="0" name=""/>
        <dsp:cNvSpPr/>
      </dsp:nvSpPr>
      <dsp:spPr>
        <a:xfrm>
          <a:off x="970999" y="4125807"/>
          <a:ext cx="975760" cy="975760"/>
        </a:xfrm>
        <a:prstGeom prst="roundRect">
          <a:avLst>
            <a:gd name="adj" fmla="val 16670"/>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365825-9E11-4C95-AB6D-C2CF0E0F126D}">
      <dsp:nvSpPr>
        <dsp:cNvPr id="0" name=""/>
        <dsp:cNvSpPr/>
      </dsp:nvSpPr>
      <dsp:spPr>
        <a:xfrm>
          <a:off x="2005305" y="4125807"/>
          <a:ext cx="5275178" cy="975760"/>
        </a:xfrm>
        <a:prstGeom prst="roundRect">
          <a:avLst>
            <a:gd name="adj" fmla="val 16670"/>
          </a:avLst>
        </a:prstGeom>
        <a:solidFill>
          <a:srgbClr val="A8BE9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just" defTabSz="622300">
            <a:lnSpc>
              <a:spcPct val="90000"/>
            </a:lnSpc>
            <a:spcBef>
              <a:spcPct val="0"/>
            </a:spcBef>
            <a:spcAft>
              <a:spcPct val="35000"/>
            </a:spcAft>
          </a:pPr>
          <a:r>
            <a:rPr lang="es-EC" sz="1400" kern="1200" dirty="0" smtClean="0">
              <a:solidFill>
                <a:schemeClr val="tx1"/>
              </a:solidFill>
              <a:latin typeface="Times New Roman" panose="02020603050405020304" pitchFamily="18" charset="0"/>
              <a:cs typeface="Times New Roman" panose="02020603050405020304" pitchFamily="18" charset="0"/>
            </a:rPr>
            <a:t>Realizar una propuesta de mejoramiento por medio de una herramienta de planificación y dirección de actividades para incrementar e incentivar la utilización de la banca electrónica por parte de los consumidores bancarios.</a:t>
          </a:r>
          <a:endParaRPr lang="es-EC" sz="1400" kern="1200" dirty="0">
            <a:solidFill>
              <a:schemeClr val="tx1"/>
            </a:solidFill>
            <a:latin typeface="Times New Roman" panose="02020603050405020304" pitchFamily="18" charset="0"/>
            <a:cs typeface="Times New Roman" panose="02020603050405020304" pitchFamily="18" charset="0"/>
          </a:endParaRPr>
        </a:p>
      </dsp:txBody>
      <dsp:txXfrm>
        <a:off x="2052946" y="4173448"/>
        <a:ext cx="5179896" cy="88047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8E9F58-0265-441F-9A8B-AF6F24A7B669}">
      <dsp:nvSpPr>
        <dsp:cNvPr id="0" name=""/>
        <dsp:cNvSpPr/>
      </dsp:nvSpPr>
      <dsp:spPr>
        <a:xfrm>
          <a:off x="603" y="137810"/>
          <a:ext cx="2354174" cy="1412504"/>
        </a:xfrm>
        <a:prstGeom prst="roundRect">
          <a:avLst/>
        </a:prstGeom>
        <a:solidFill>
          <a:srgbClr val="A8BE9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es-ES" sz="1700" kern="1200" dirty="0" smtClean="0">
              <a:solidFill>
                <a:schemeClr val="tx1"/>
              </a:solidFill>
              <a:latin typeface="Times New Roman" panose="02020603050405020304" pitchFamily="18" charset="0"/>
              <a:ea typeface="+mn-ea"/>
              <a:cs typeface="Times New Roman" panose="02020603050405020304" pitchFamily="18" charset="0"/>
            </a:rPr>
            <a:t>Distrito Metropolitano de Quito.</a:t>
          </a:r>
          <a:endParaRPr lang="es-EC" sz="1700" kern="1200" dirty="0">
            <a:solidFill>
              <a:schemeClr val="tx1"/>
            </a:solidFill>
            <a:latin typeface="Times New Roman" panose="02020603050405020304" pitchFamily="18" charset="0"/>
            <a:ea typeface="+mn-ea"/>
            <a:cs typeface="Times New Roman" panose="02020603050405020304" pitchFamily="18" charset="0"/>
          </a:endParaRPr>
        </a:p>
      </dsp:txBody>
      <dsp:txXfrm>
        <a:off x="69556" y="206763"/>
        <a:ext cx="2216268" cy="1274598"/>
      </dsp:txXfrm>
    </dsp:sp>
    <dsp:sp modelId="{DC393D1E-B850-4289-9FCB-87EA022AAE8A}">
      <dsp:nvSpPr>
        <dsp:cNvPr id="0" name=""/>
        <dsp:cNvSpPr/>
      </dsp:nvSpPr>
      <dsp:spPr>
        <a:xfrm>
          <a:off x="2590195" y="137810"/>
          <a:ext cx="2354174" cy="1412504"/>
        </a:xfrm>
        <a:prstGeom prst="roundRect">
          <a:avLst/>
        </a:prstGeom>
        <a:solidFill>
          <a:srgbClr val="A8BE9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es-ES" sz="1700" kern="1200" dirty="0" smtClean="0">
              <a:solidFill>
                <a:schemeClr val="tx1"/>
              </a:solidFill>
              <a:latin typeface="Times New Roman" panose="02020603050405020304" pitchFamily="18" charset="0"/>
              <a:ea typeface="+mn-ea"/>
              <a:cs typeface="Times New Roman" panose="02020603050405020304" pitchFamily="18" charset="0"/>
            </a:rPr>
            <a:t>Ciudadanos con edad comprendida entre 18 a 24 años, 25 a 34 años,35 a 44 años y 45 a 54 años.</a:t>
          </a:r>
          <a:endParaRPr lang="es-EC" sz="1700" kern="1200" dirty="0">
            <a:solidFill>
              <a:schemeClr val="tx1"/>
            </a:solidFill>
            <a:latin typeface="Times New Roman" panose="02020603050405020304" pitchFamily="18" charset="0"/>
            <a:ea typeface="+mn-ea"/>
            <a:cs typeface="Times New Roman" panose="02020603050405020304" pitchFamily="18" charset="0"/>
          </a:endParaRPr>
        </a:p>
      </dsp:txBody>
      <dsp:txXfrm>
        <a:off x="2659148" y="206763"/>
        <a:ext cx="2216268" cy="127459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FBEC75-DA78-4D8E-86F4-567112175128}">
      <dsp:nvSpPr>
        <dsp:cNvPr id="0" name=""/>
        <dsp:cNvSpPr/>
      </dsp:nvSpPr>
      <dsp:spPr>
        <a:xfrm>
          <a:off x="0" y="506"/>
          <a:ext cx="1460663" cy="876397"/>
        </a:xfrm>
        <a:prstGeom prst="roundRect">
          <a:avLst/>
        </a:prstGeom>
        <a:solidFill>
          <a:srgbClr val="A8BE9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solidFill>
                <a:schemeClr val="tx1"/>
              </a:solidFill>
              <a:latin typeface="Times New Roman" panose="02020603050405020304" pitchFamily="18" charset="0"/>
              <a:cs typeface="Times New Roman" panose="02020603050405020304" pitchFamily="18" charset="0"/>
            </a:rPr>
            <a:t>Enfoque</a:t>
          </a:r>
          <a:endParaRPr lang="es-EC" sz="2400" kern="1200" dirty="0">
            <a:solidFill>
              <a:schemeClr val="tx1"/>
            </a:solidFill>
            <a:latin typeface="Times New Roman" panose="02020603050405020304" pitchFamily="18" charset="0"/>
            <a:cs typeface="Times New Roman" panose="02020603050405020304" pitchFamily="18" charset="0"/>
          </a:endParaRPr>
        </a:p>
      </dsp:txBody>
      <dsp:txXfrm>
        <a:off x="42782" y="43288"/>
        <a:ext cx="1375099" cy="790833"/>
      </dsp:txXfrm>
    </dsp:sp>
    <dsp:sp modelId="{6BC5C584-F2F6-4EDB-B25E-96A2EA1448FA}">
      <dsp:nvSpPr>
        <dsp:cNvPr id="0" name=""/>
        <dsp:cNvSpPr/>
      </dsp:nvSpPr>
      <dsp:spPr>
        <a:xfrm>
          <a:off x="3838112" y="0"/>
          <a:ext cx="3448055" cy="876397"/>
        </a:xfrm>
        <a:prstGeom prst="roundRect">
          <a:avLst/>
        </a:prstGeom>
        <a:solidFill>
          <a:srgbClr val="A8BE9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solidFill>
                <a:schemeClr val="tx1"/>
              </a:solidFill>
            </a:rPr>
            <a:t>Tipología de investigación</a:t>
          </a:r>
          <a:endParaRPr lang="es-EC" sz="2400" kern="1200" dirty="0">
            <a:solidFill>
              <a:schemeClr val="tx1"/>
            </a:solidFill>
          </a:endParaRPr>
        </a:p>
      </dsp:txBody>
      <dsp:txXfrm>
        <a:off x="3880894" y="42782"/>
        <a:ext cx="3362491" cy="79083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7B614-380A-4EAA-B7FE-8DAE797ECD18}">
      <dsp:nvSpPr>
        <dsp:cNvPr id="0" name=""/>
        <dsp:cNvSpPr/>
      </dsp:nvSpPr>
      <dsp:spPr>
        <a:xfrm>
          <a:off x="358997" y="0"/>
          <a:ext cx="1221288" cy="689746"/>
        </a:xfrm>
        <a:prstGeom prst="roundRect">
          <a:avLst/>
        </a:prstGeom>
        <a:solidFill>
          <a:srgbClr val="A8BE9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b="0" kern="1200" dirty="0" smtClean="0">
              <a:solidFill>
                <a:schemeClr val="tx1"/>
              </a:solidFill>
              <a:latin typeface="Times New Roman" panose="02020603050405020304" pitchFamily="18" charset="0"/>
              <a:cs typeface="Times New Roman" panose="02020603050405020304" pitchFamily="18" charset="0"/>
            </a:rPr>
            <a:t>Mixto</a:t>
          </a:r>
          <a:endParaRPr lang="es-EC" sz="2000" b="0" kern="1200" dirty="0">
            <a:solidFill>
              <a:schemeClr val="tx1"/>
            </a:solidFill>
            <a:latin typeface="Times New Roman" panose="02020603050405020304" pitchFamily="18" charset="0"/>
            <a:cs typeface="Times New Roman" panose="02020603050405020304" pitchFamily="18" charset="0"/>
          </a:endParaRPr>
        </a:p>
      </dsp:txBody>
      <dsp:txXfrm>
        <a:off x="392668" y="33671"/>
        <a:ext cx="1153946" cy="62240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B6F539-4378-40BE-AC6E-09056B14D4B1}">
      <dsp:nvSpPr>
        <dsp:cNvPr id="0" name=""/>
        <dsp:cNvSpPr/>
      </dsp:nvSpPr>
      <dsp:spPr>
        <a:xfrm>
          <a:off x="0" y="0"/>
          <a:ext cx="6130035" cy="849085"/>
        </a:xfrm>
        <a:prstGeom prst="roundRect">
          <a:avLst>
            <a:gd name="adj" fmla="val 10000"/>
          </a:avLst>
        </a:prstGeom>
        <a:solidFill>
          <a:srgbClr val="A8BE9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C" sz="1800" b="0" kern="1200" dirty="0" smtClean="0">
              <a:solidFill>
                <a:sysClr val="windowText" lastClr="000000"/>
              </a:solidFill>
              <a:latin typeface="Times New Roman" panose="02020603050405020304" pitchFamily="18" charset="0"/>
              <a:ea typeface="+mn-ea"/>
              <a:cs typeface="Times New Roman" panose="02020603050405020304" pitchFamily="18" charset="0"/>
            </a:rPr>
            <a:t>Por su finalidad:</a:t>
          </a:r>
        </a:p>
        <a:p>
          <a:pPr lvl="0" algn="ctr" defTabSz="800100">
            <a:lnSpc>
              <a:spcPct val="90000"/>
            </a:lnSpc>
            <a:spcBef>
              <a:spcPct val="0"/>
            </a:spcBef>
            <a:spcAft>
              <a:spcPct val="35000"/>
            </a:spcAft>
          </a:pPr>
          <a:r>
            <a:rPr lang="es-EC" sz="1800" kern="1200" dirty="0" smtClean="0">
              <a:solidFill>
                <a:sysClr val="windowText" lastClr="000000"/>
              </a:solidFill>
              <a:latin typeface="Times New Roman" panose="02020603050405020304" pitchFamily="18" charset="0"/>
              <a:ea typeface="+mn-ea"/>
              <a:cs typeface="Times New Roman" panose="02020603050405020304" pitchFamily="18" charset="0"/>
            </a:rPr>
            <a:t>Aplicada</a:t>
          </a:r>
          <a:endParaRPr lang="es-EC" sz="1800" kern="1200" dirty="0">
            <a:latin typeface="Times New Roman" panose="02020603050405020304" pitchFamily="18" charset="0"/>
            <a:cs typeface="Times New Roman" panose="02020603050405020304" pitchFamily="18" charset="0"/>
          </a:endParaRPr>
        </a:p>
      </dsp:txBody>
      <dsp:txXfrm>
        <a:off x="24869" y="24869"/>
        <a:ext cx="5114462" cy="799347"/>
      </dsp:txXfrm>
    </dsp:sp>
    <dsp:sp modelId="{7FB720CC-5910-44A8-9150-7C9911ADCFCF}">
      <dsp:nvSpPr>
        <dsp:cNvPr id="0" name=""/>
        <dsp:cNvSpPr/>
      </dsp:nvSpPr>
      <dsp:spPr>
        <a:xfrm>
          <a:off x="457762" y="925481"/>
          <a:ext cx="6130035" cy="957200"/>
        </a:xfrm>
        <a:prstGeom prst="roundRect">
          <a:avLst>
            <a:gd name="adj" fmla="val 10000"/>
          </a:avLst>
        </a:prstGeom>
        <a:solidFill>
          <a:srgbClr val="A8BE9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C" sz="1800" b="0" kern="1200" dirty="0" smtClean="0">
              <a:solidFill>
                <a:sysClr val="windowText" lastClr="000000"/>
              </a:solidFill>
              <a:latin typeface="Times New Roman" panose="02020603050405020304" pitchFamily="18" charset="0"/>
              <a:ea typeface="+mn-ea"/>
              <a:cs typeface="Times New Roman" panose="02020603050405020304" pitchFamily="18" charset="0"/>
            </a:rPr>
            <a:t>Por las fuentes de información: </a:t>
          </a:r>
          <a:endParaRPr lang="es-EC" sz="1800" b="0" kern="1200" dirty="0" smtClean="0">
            <a:solidFill>
              <a:sysClr val="windowText" lastClr="000000"/>
            </a:solidFill>
            <a:latin typeface="Times New Roman" panose="02020603050405020304" pitchFamily="18" charset="0"/>
            <a:ea typeface="+mn-ea"/>
            <a:cs typeface="Times New Roman" panose="02020603050405020304" pitchFamily="18" charset="0"/>
          </a:endParaRPr>
        </a:p>
        <a:p>
          <a:pPr lvl="0" algn="ctr" defTabSz="800100">
            <a:lnSpc>
              <a:spcPct val="90000"/>
            </a:lnSpc>
            <a:spcBef>
              <a:spcPct val="0"/>
            </a:spcBef>
            <a:spcAft>
              <a:spcPct val="35000"/>
            </a:spcAft>
          </a:pPr>
          <a:r>
            <a:rPr lang="es-EC" sz="1800" b="0" kern="1200" dirty="0" smtClean="0">
              <a:solidFill>
                <a:sysClr val="windowText" lastClr="000000"/>
              </a:solidFill>
              <a:latin typeface="Times New Roman" panose="02020603050405020304" pitchFamily="18" charset="0"/>
              <a:ea typeface="+mn-ea"/>
              <a:cs typeface="Times New Roman" panose="02020603050405020304" pitchFamily="18" charset="0"/>
            </a:rPr>
            <a:t>Mixta</a:t>
          </a:r>
          <a:endParaRPr lang="es-EC" sz="1800" b="0" kern="1200" dirty="0" smtClean="0">
            <a:solidFill>
              <a:sysClr val="windowText" lastClr="000000"/>
            </a:solidFill>
            <a:latin typeface="Times New Roman" panose="02020603050405020304" pitchFamily="18" charset="0"/>
            <a:ea typeface="+mn-ea"/>
            <a:cs typeface="Times New Roman" panose="02020603050405020304" pitchFamily="18" charset="0"/>
          </a:endParaRPr>
        </a:p>
      </dsp:txBody>
      <dsp:txXfrm>
        <a:off x="485797" y="953516"/>
        <a:ext cx="5064297" cy="901130"/>
      </dsp:txXfrm>
    </dsp:sp>
    <dsp:sp modelId="{3A870B09-D909-4FD1-9CB9-5EAE682631F3}">
      <dsp:nvSpPr>
        <dsp:cNvPr id="0" name=""/>
        <dsp:cNvSpPr/>
      </dsp:nvSpPr>
      <dsp:spPr>
        <a:xfrm>
          <a:off x="915524" y="1982685"/>
          <a:ext cx="6130035" cy="826916"/>
        </a:xfrm>
        <a:prstGeom prst="roundRect">
          <a:avLst>
            <a:gd name="adj" fmla="val 10000"/>
          </a:avLst>
        </a:prstGeom>
        <a:solidFill>
          <a:srgbClr val="A8BE9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C" sz="1800" b="0" kern="1200" dirty="0" smtClean="0">
              <a:solidFill>
                <a:sysClr val="windowText" lastClr="000000"/>
              </a:solidFill>
              <a:latin typeface="Times New Roman" panose="02020603050405020304" pitchFamily="18" charset="0"/>
              <a:ea typeface="+mn-ea"/>
              <a:cs typeface="Times New Roman" panose="02020603050405020304" pitchFamily="18" charset="0"/>
            </a:rPr>
            <a:t>Por las unidades de análisis:</a:t>
          </a:r>
        </a:p>
        <a:p>
          <a:pPr lvl="0" algn="ctr" defTabSz="800100">
            <a:lnSpc>
              <a:spcPct val="90000"/>
            </a:lnSpc>
            <a:spcBef>
              <a:spcPct val="0"/>
            </a:spcBef>
            <a:spcAft>
              <a:spcPct val="35000"/>
            </a:spcAft>
          </a:pPr>
          <a:r>
            <a:rPr lang="es-EC" sz="1800" kern="1200" dirty="0" smtClean="0">
              <a:solidFill>
                <a:sysClr val="windowText" lastClr="000000"/>
              </a:solidFill>
              <a:latin typeface="Times New Roman" panose="02020603050405020304" pitchFamily="18" charset="0"/>
              <a:ea typeface="+mn-ea"/>
              <a:cs typeface="Times New Roman" panose="02020603050405020304" pitchFamily="18" charset="0"/>
            </a:rPr>
            <a:t>In situ</a:t>
          </a:r>
          <a:endParaRPr lang="es-EC" sz="1800" kern="1200" dirty="0">
            <a:latin typeface="Times New Roman" panose="02020603050405020304" pitchFamily="18" charset="0"/>
            <a:cs typeface="Times New Roman" panose="02020603050405020304" pitchFamily="18" charset="0"/>
          </a:endParaRPr>
        </a:p>
      </dsp:txBody>
      <dsp:txXfrm>
        <a:off x="939744" y="2006905"/>
        <a:ext cx="5071927" cy="778476"/>
      </dsp:txXfrm>
    </dsp:sp>
    <dsp:sp modelId="{83268161-CC4B-4516-992B-75435A739796}">
      <dsp:nvSpPr>
        <dsp:cNvPr id="0" name=""/>
        <dsp:cNvSpPr/>
      </dsp:nvSpPr>
      <dsp:spPr>
        <a:xfrm>
          <a:off x="1373287" y="2913567"/>
          <a:ext cx="6130035" cy="849085"/>
        </a:xfrm>
        <a:prstGeom prst="roundRect">
          <a:avLst>
            <a:gd name="adj" fmla="val 10000"/>
          </a:avLst>
        </a:prstGeom>
        <a:solidFill>
          <a:srgbClr val="A8BE9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C" sz="1800" b="0" kern="1200" dirty="0" smtClean="0">
              <a:solidFill>
                <a:sysClr val="windowText" lastClr="000000"/>
              </a:solidFill>
              <a:latin typeface="Times New Roman" panose="02020603050405020304" pitchFamily="18" charset="0"/>
              <a:ea typeface="+mn-ea"/>
              <a:cs typeface="Times New Roman" panose="02020603050405020304" pitchFamily="18" charset="0"/>
            </a:rPr>
            <a:t>Por el control de las variables:</a:t>
          </a:r>
        </a:p>
        <a:p>
          <a:pPr lvl="0" algn="ctr" defTabSz="800100">
            <a:lnSpc>
              <a:spcPct val="90000"/>
            </a:lnSpc>
            <a:spcBef>
              <a:spcPct val="0"/>
            </a:spcBef>
            <a:spcAft>
              <a:spcPct val="35000"/>
            </a:spcAft>
          </a:pPr>
          <a:r>
            <a:rPr lang="es-EC" sz="1800" kern="1200" dirty="0" smtClean="0">
              <a:solidFill>
                <a:sysClr val="windowText" lastClr="000000"/>
              </a:solidFill>
              <a:latin typeface="Times New Roman" panose="02020603050405020304" pitchFamily="18" charset="0"/>
              <a:ea typeface="+mn-ea"/>
              <a:cs typeface="Times New Roman" panose="02020603050405020304" pitchFamily="18" charset="0"/>
            </a:rPr>
            <a:t>No experimental</a:t>
          </a:r>
          <a:endParaRPr lang="es-EC" sz="1800" kern="1200" dirty="0">
            <a:latin typeface="Times New Roman" panose="02020603050405020304" pitchFamily="18" charset="0"/>
            <a:cs typeface="Times New Roman" panose="02020603050405020304" pitchFamily="18" charset="0"/>
          </a:endParaRPr>
        </a:p>
      </dsp:txBody>
      <dsp:txXfrm>
        <a:off x="1398156" y="2938436"/>
        <a:ext cx="5070629" cy="799347"/>
      </dsp:txXfrm>
    </dsp:sp>
    <dsp:sp modelId="{F78728AB-A71F-4437-BFFA-6850ED7F00C2}">
      <dsp:nvSpPr>
        <dsp:cNvPr id="0" name=""/>
        <dsp:cNvSpPr/>
      </dsp:nvSpPr>
      <dsp:spPr>
        <a:xfrm>
          <a:off x="1831049" y="3868058"/>
          <a:ext cx="6130035" cy="849085"/>
        </a:xfrm>
        <a:prstGeom prst="roundRect">
          <a:avLst>
            <a:gd name="adj" fmla="val 10000"/>
          </a:avLst>
        </a:prstGeom>
        <a:solidFill>
          <a:srgbClr val="A8BE9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C" sz="1800" b="0" kern="1200" dirty="0" smtClean="0">
              <a:solidFill>
                <a:sysClr val="windowText" lastClr="000000"/>
              </a:solidFill>
              <a:latin typeface="Times New Roman" panose="02020603050405020304" pitchFamily="18" charset="0"/>
              <a:ea typeface="+mn-ea"/>
              <a:cs typeface="Times New Roman" panose="02020603050405020304" pitchFamily="18" charset="0"/>
            </a:rPr>
            <a:t>Por el alcance:</a:t>
          </a:r>
        </a:p>
        <a:p>
          <a:pPr lvl="0" algn="ctr" defTabSz="800100">
            <a:lnSpc>
              <a:spcPct val="90000"/>
            </a:lnSpc>
            <a:spcBef>
              <a:spcPct val="0"/>
            </a:spcBef>
            <a:spcAft>
              <a:spcPct val="35000"/>
            </a:spcAft>
          </a:pPr>
          <a:r>
            <a:rPr lang="es-EC" sz="1800" kern="1200" dirty="0" smtClean="0">
              <a:solidFill>
                <a:sysClr val="windowText" lastClr="000000"/>
              </a:solidFill>
              <a:latin typeface="Times New Roman" panose="02020603050405020304" pitchFamily="18" charset="0"/>
              <a:ea typeface="+mn-ea"/>
              <a:cs typeface="Times New Roman" panose="02020603050405020304" pitchFamily="18" charset="0"/>
            </a:rPr>
            <a:t>Correlacional</a:t>
          </a:r>
          <a:endParaRPr lang="es-EC" sz="1800" kern="1200" dirty="0">
            <a:latin typeface="Times New Roman" panose="02020603050405020304" pitchFamily="18" charset="0"/>
            <a:cs typeface="Times New Roman" panose="02020603050405020304" pitchFamily="18" charset="0"/>
          </a:endParaRPr>
        </a:p>
      </dsp:txBody>
      <dsp:txXfrm>
        <a:off x="1855918" y="3892927"/>
        <a:ext cx="5070629" cy="799347"/>
      </dsp:txXfrm>
    </dsp:sp>
    <dsp:sp modelId="{0FC32B32-D094-4E23-B732-DBC80A826B69}">
      <dsp:nvSpPr>
        <dsp:cNvPr id="0" name=""/>
        <dsp:cNvSpPr/>
      </dsp:nvSpPr>
      <dsp:spPr>
        <a:xfrm>
          <a:off x="5578129" y="591274"/>
          <a:ext cx="551905" cy="551905"/>
        </a:xfrm>
        <a:prstGeom prst="downArrow">
          <a:avLst>
            <a:gd name="adj1" fmla="val 55000"/>
            <a:gd name="adj2" fmla="val 45000"/>
          </a:avLst>
        </a:prstGeom>
        <a:solidFill>
          <a:srgbClr val="AAAAAA"/>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C" sz="3600" kern="1200">
            <a:latin typeface="Times New Roman" panose="02020603050405020304" pitchFamily="18" charset="0"/>
            <a:cs typeface="Times New Roman" panose="02020603050405020304" pitchFamily="18" charset="0"/>
          </a:endParaRPr>
        </a:p>
      </dsp:txBody>
      <dsp:txXfrm>
        <a:off x="5702308" y="591274"/>
        <a:ext cx="303547" cy="415309"/>
      </dsp:txXfrm>
    </dsp:sp>
    <dsp:sp modelId="{A0FFFFCC-B177-4BE5-95AD-D921FE343D51}">
      <dsp:nvSpPr>
        <dsp:cNvPr id="0" name=""/>
        <dsp:cNvSpPr/>
      </dsp:nvSpPr>
      <dsp:spPr>
        <a:xfrm>
          <a:off x="6035891" y="1558288"/>
          <a:ext cx="551905" cy="551905"/>
        </a:xfrm>
        <a:prstGeom prst="downArrow">
          <a:avLst>
            <a:gd name="adj1" fmla="val 55000"/>
            <a:gd name="adj2" fmla="val 45000"/>
          </a:avLst>
        </a:prstGeom>
        <a:solidFill>
          <a:srgbClr val="AAAAAA"/>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C" sz="3600" kern="1200">
            <a:latin typeface="Times New Roman" panose="02020603050405020304" pitchFamily="18" charset="0"/>
            <a:cs typeface="Times New Roman" panose="02020603050405020304" pitchFamily="18" charset="0"/>
          </a:endParaRPr>
        </a:p>
      </dsp:txBody>
      <dsp:txXfrm>
        <a:off x="6160070" y="1558288"/>
        <a:ext cx="303547" cy="415309"/>
      </dsp:txXfrm>
    </dsp:sp>
    <dsp:sp modelId="{AC95EFDD-CFC1-4502-AD05-2056CF97314B}">
      <dsp:nvSpPr>
        <dsp:cNvPr id="0" name=""/>
        <dsp:cNvSpPr/>
      </dsp:nvSpPr>
      <dsp:spPr>
        <a:xfrm>
          <a:off x="6493654" y="2525666"/>
          <a:ext cx="551905" cy="551905"/>
        </a:xfrm>
        <a:prstGeom prst="downArrow">
          <a:avLst>
            <a:gd name="adj1" fmla="val 55000"/>
            <a:gd name="adj2" fmla="val 45000"/>
          </a:avLst>
        </a:prstGeom>
        <a:solidFill>
          <a:srgbClr val="AAAAAA"/>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C" sz="3600" kern="1200">
            <a:latin typeface="Times New Roman" panose="02020603050405020304" pitchFamily="18" charset="0"/>
            <a:cs typeface="Times New Roman" panose="02020603050405020304" pitchFamily="18" charset="0"/>
          </a:endParaRPr>
        </a:p>
      </dsp:txBody>
      <dsp:txXfrm>
        <a:off x="6617833" y="2525666"/>
        <a:ext cx="303547" cy="415309"/>
      </dsp:txXfrm>
    </dsp:sp>
    <dsp:sp modelId="{3CBCBA2C-68EC-4C11-935A-2B06B7E62FFF}">
      <dsp:nvSpPr>
        <dsp:cNvPr id="0" name=""/>
        <dsp:cNvSpPr/>
      </dsp:nvSpPr>
      <dsp:spPr>
        <a:xfrm>
          <a:off x="6951416" y="3487600"/>
          <a:ext cx="551905" cy="551905"/>
        </a:xfrm>
        <a:prstGeom prst="downArrow">
          <a:avLst>
            <a:gd name="adj1" fmla="val 55000"/>
            <a:gd name="adj2" fmla="val 45000"/>
          </a:avLst>
        </a:prstGeom>
        <a:solidFill>
          <a:srgbClr val="AAAAAA"/>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C" sz="3600" kern="1200">
            <a:latin typeface="Times New Roman" panose="02020603050405020304" pitchFamily="18" charset="0"/>
            <a:cs typeface="Times New Roman" panose="02020603050405020304" pitchFamily="18" charset="0"/>
          </a:endParaRPr>
        </a:p>
      </dsp:txBody>
      <dsp:txXfrm>
        <a:off x="7075595" y="3487600"/>
        <a:ext cx="303547" cy="41530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DF9E67-0049-4A68-AC50-90E185558952}">
      <dsp:nvSpPr>
        <dsp:cNvPr id="0" name=""/>
        <dsp:cNvSpPr/>
      </dsp:nvSpPr>
      <dsp:spPr>
        <a:xfrm>
          <a:off x="225576" y="935837"/>
          <a:ext cx="5368018" cy="1677505"/>
        </a:xfrm>
        <a:prstGeom prst="rect">
          <a:avLst/>
        </a:prstGeom>
        <a:solidFill>
          <a:srgbClr val="A8BE92">
            <a:alpha val="40000"/>
          </a:srgb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6231" tIns="49530" rIns="49530" bIns="49530" numCol="1" spcCol="1270" anchor="ctr" anchorCtr="0">
          <a:noAutofit/>
        </a:bodyPr>
        <a:lstStyle/>
        <a:p>
          <a:pPr lvl="0" algn="just" defTabSz="577850">
            <a:lnSpc>
              <a:spcPct val="90000"/>
            </a:lnSpc>
            <a:spcBef>
              <a:spcPct val="0"/>
            </a:spcBef>
            <a:spcAft>
              <a:spcPct val="35000"/>
            </a:spcAft>
          </a:pPr>
          <a:r>
            <a:rPr lang="es-EC" sz="1300" kern="1200" dirty="0" smtClean="0">
              <a:latin typeface="Times New Roman" panose="02020603050405020304" pitchFamily="18" charset="0"/>
              <a:cs typeface="Times New Roman" panose="02020603050405020304" pitchFamily="18" charset="0"/>
            </a:rPr>
            <a:t>El perfil del consumidor bancario en el Distrito Metropolitano de Quito es de género femenino, los  rangos de edad con mayor utilización de la banca electrónica corresponden a los estratos de 45 a 54 años, de 35 a 44 años y 25 a 34 años, con instrucción superior, independientemente del sector donde resida.</a:t>
          </a:r>
          <a:endParaRPr lang="es-EC" sz="1300" kern="1200" dirty="0">
            <a:latin typeface="Times New Roman" panose="02020603050405020304" pitchFamily="18" charset="0"/>
            <a:cs typeface="Times New Roman" panose="02020603050405020304" pitchFamily="18" charset="0"/>
          </a:endParaRPr>
        </a:p>
      </dsp:txBody>
      <dsp:txXfrm>
        <a:off x="225576" y="935837"/>
        <a:ext cx="5368018" cy="1677505"/>
      </dsp:txXfrm>
    </dsp:sp>
    <dsp:sp modelId="{88185816-E644-4EBE-A681-1CBEDA40347F}">
      <dsp:nvSpPr>
        <dsp:cNvPr id="0" name=""/>
        <dsp:cNvSpPr/>
      </dsp:nvSpPr>
      <dsp:spPr>
        <a:xfrm>
          <a:off x="1908" y="693530"/>
          <a:ext cx="1174254" cy="1761381"/>
        </a:xfrm>
        <a:prstGeom prst="rect">
          <a:avLst/>
        </a:prstGeom>
        <a:blipFill rotWithShape="1">
          <a:blip xmlns:r="http://schemas.openxmlformats.org/officeDocument/2006/relationships" r:embed="rId1"/>
          <a:stretch>
            <a:fillRect/>
          </a:stretch>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47FFBA5C-B9C1-41D4-9BE3-0279C4030BC1}">
      <dsp:nvSpPr>
        <dsp:cNvPr id="0" name=""/>
        <dsp:cNvSpPr/>
      </dsp:nvSpPr>
      <dsp:spPr>
        <a:xfrm>
          <a:off x="6081845" y="935837"/>
          <a:ext cx="5368018" cy="1677505"/>
        </a:xfrm>
        <a:prstGeom prst="rect">
          <a:avLst/>
        </a:prstGeom>
        <a:solidFill>
          <a:srgbClr val="A8BE92">
            <a:alpha val="40000"/>
          </a:srgb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6231" tIns="49530" rIns="49530" bIns="49530" numCol="1" spcCol="1270" anchor="ctr" anchorCtr="0">
          <a:noAutofit/>
        </a:bodyPr>
        <a:lstStyle/>
        <a:p>
          <a:pPr lvl="0" algn="just" defTabSz="577850">
            <a:lnSpc>
              <a:spcPct val="90000"/>
            </a:lnSpc>
            <a:spcBef>
              <a:spcPct val="0"/>
            </a:spcBef>
            <a:spcAft>
              <a:spcPct val="35000"/>
            </a:spcAft>
          </a:pPr>
          <a:r>
            <a:rPr lang="es-EC" sz="1300" kern="1200" dirty="0" smtClean="0">
              <a:latin typeface="Times New Roman" panose="02020603050405020304" pitchFamily="18" charset="0"/>
              <a:cs typeface="Times New Roman" panose="02020603050405020304" pitchFamily="18" charset="0"/>
            </a:rPr>
            <a:t>El perfil del consumidor bancario que menos utiliza la banca electrónica está comprendido entre el rango de edad de 18 a 24 años, en donde su nivel de instrucción todavía está en formación, aunque corresponden a la generación Millennials, es por el carácter educativo que no tienen intereses en contratar servicios o productos financieros. </a:t>
          </a:r>
          <a:endParaRPr lang="es-EC" sz="1300" kern="1200" dirty="0">
            <a:latin typeface="Times New Roman" panose="02020603050405020304" pitchFamily="18" charset="0"/>
            <a:cs typeface="Times New Roman" panose="02020603050405020304" pitchFamily="18" charset="0"/>
          </a:endParaRPr>
        </a:p>
      </dsp:txBody>
      <dsp:txXfrm>
        <a:off x="6081845" y="935837"/>
        <a:ext cx="5368018" cy="1677505"/>
      </dsp:txXfrm>
    </dsp:sp>
    <dsp:sp modelId="{6B2B5F58-E4F1-4134-989A-D0FADBCC9938}">
      <dsp:nvSpPr>
        <dsp:cNvPr id="0" name=""/>
        <dsp:cNvSpPr/>
      </dsp:nvSpPr>
      <dsp:spPr>
        <a:xfrm>
          <a:off x="5858178" y="693530"/>
          <a:ext cx="1174254" cy="1761381"/>
        </a:xfrm>
        <a:prstGeom prst="rect">
          <a:avLst/>
        </a:prstGeom>
        <a:blipFill rotWithShape="1">
          <a:blip xmlns:r="http://schemas.openxmlformats.org/officeDocument/2006/relationships" r:embed="rId2"/>
          <a:stretch>
            <a:fillRect/>
          </a:stretch>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42448033-2F83-4E1D-8C1E-AEBCA767DEB0}">
      <dsp:nvSpPr>
        <dsp:cNvPr id="0" name=""/>
        <dsp:cNvSpPr/>
      </dsp:nvSpPr>
      <dsp:spPr>
        <a:xfrm>
          <a:off x="225576" y="3047630"/>
          <a:ext cx="5368018" cy="1677505"/>
        </a:xfrm>
        <a:prstGeom prst="rect">
          <a:avLst/>
        </a:prstGeom>
        <a:solidFill>
          <a:srgbClr val="A8BE92">
            <a:alpha val="40000"/>
          </a:srgb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6231" tIns="49530" rIns="49530" bIns="49530" numCol="1" spcCol="1270" anchor="ctr" anchorCtr="0">
          <a:noAutofit/>
        </a:bodyPr>
        <a:lstStyle/>
        <a:p>
          <a:pPr lvl="0" algn="just" defTabSz="577850">
            <a:lnSpc>
              <a:spcPct val="90000"/>
            </a:lnSpc>
            <a:spcBef>
              <a:spcPct val="0"/>
            </a:spcBef>
            <a:spcAft>
              <a:spcPct val="35000"/>
            </a:spcAft>
          </a:pPr>
          <a:r>
            <a:rPr lang="es-EC" sz="1300" kern="1200" dirty="0" smtClean="0">
              <a:latin typeface="Times New Roman" panose="02020603050405020304" pitchFamily="18" charset="0"/>
              <a:cs typeface="Times New Roman" panose="02020603050405020304" pitchFamily="18" charset="0"/>
            </a:rPr>
            <a:t>Las principales herramientas que se utilizan para la implementación de la banca electrónica por parte de los bancos en el Distrito Metropolitano de Quito son: Banca Digital, Experiencia de usuario (UX), Desarrollo y diseño web, Email marketing, Redes sociales y Marketing de contenidos, que con un 87,8% de encuestas validas sirve de base en el proceso de evaluación y toma de decisiones de los consumidores bancarios siendo estas herramientas fundamentales a la hora de seleccionar un banco en particular.</a:t>
          </a:r>
          <a:endParaRPr lang="es-EC" sz="1300" kern="1200" dirty="0">
            <a:latin typeface="Times New Roman" panose="02020603050405020304" pitchFamily="18" charset="0"/>
            <a:cs typeface="Times New Roman" panose="02020603050405020304" pitchFamily="18" charset="0"/>
          </a:endParaRPr>
        </a:p>
      </dsp:txBody>
      <dsp:txXfrm>
        <a:off x="225576" y="3047630"/>
        <a:ext cx="5368018" cy="1677505"/>
      </dsp:txXfrm>
    </dsp:sp>
    <dsp:sp modelId="{DF7D0564-500E-42E7-9231-09CC17011062}">
      <dsp:nvSpPr>
        <dsp:cNvPr id="0" name=""/>
        <dsp:cNvSpPr/>
      </dsp:nvSpPr>
      <dsp:spPr>
        <a:xfrm>
          <a:off x="1908" y="2805324"/>
          <a:ext cx="1174254" cy="1761381"/>
        </a:xfrm>
        <a:prstGeom prst="rect">
          <a:avLst/>
        </a:prstGeom>
        <a:blipFill rotWithShape="1">
          <a:blip xmlns:r="http://schemas.openxmlformats.org/officeDocument/2006/relationships" r:embed="rId3"/>
          <a:stretch>
            <a:fillRect/>
          </a:stretch>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52660880-415E-4047-AD08-390F71C8F4B6}">
      <dsp:nvSpPr>
        <dsp:cNvPr id="0" name=""/>
        <dsp:cNvSpPr/>
      </dsp:nvSpPr>
      <dsp:spPr>
        <a:xfrm>
          <a:off x="6081845" y="3047630"/>
          <a:ext cx="5368018" cy="1677505"/>
        </a:xfrm>
        <a:prstGeom prst="rect">
          <a:avLst/>
        </a:prstGeom>
        <a:solidFill>
          <a:srgbClr val="A8BE92">
            <a:alpha val="40000"/>
          </a:srgb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6231" tIns="49530" rIns="49530" bIns="49530" numCol="1" spcCol="1270" anchor="ctr" anchorCtr="0">
          <a:noAutofit/>
        </a:bodyPr>
        <a:lstStyle/>
        <a:p>
          <a:pPr lvl="0" algn="just" defTabSz="577850">
            <a:lnSpc>
              <a:spcPct val="90000"/>
            </a:lnSpc>
            <a:spcBef>
              <a:spcPct val="0"/>
            </a:spcBef>
            <a:spcAft>
              <a:spcPct val="35000"/>
            </a:spcAft>
          </a:pPr>
          <a:r>
            <a:rPr lang="es-EC" sz="1300" kern="1200" dirty="0" smtClean="0">
              <a:latin typeface="Times New Roman" panose="02020603050405020304" pitchFamily="18" charset="0"/>
              <a:cs typeface="Times New Roman" panose="02020603050405020304" pitchFamily="18" charset="0"/>
            </a:rPr>
            <a:t>Las redes sociales en cuanto a ser un medio de comunicación bidireccional presenta una baja interacción esto se da porque la mayoría de los encuestados que no frecuenta ninguna red social corresponde a rangos de edades de adultos mayores, sin embargo tras de esto aparece Facebook y WhatsApp que son frecuentados por rangos de edad jóvenes y adultos, siendo este último un reciente canal implementado por los bancos que representa buenos resultados a comparación de las otras redes sociales.</a:t>
          </a:r>
          <a:endParaRPr lang="es-EC" sz="1300" kern="1200" dirty="0">
            <a:latin typeface="Times New Roman" panose="02020603050405020304" pitchFamily="18" charset="0"/>
            <a:cs typeface="Times New Roman" panose="02020603050405020304" pitchFamily="18" charset="0"/>
          </a:endParaRPr>
        </a:p>
      </dsp:txBody>
      <dsp:txXfrm>
        <a:off x="6081845" y="3047630"/>
        <a:ext cx="5368018" cy="1677505"/>
      </dsp:txXfrm>
    </dsp:sp>
    <dsp:sp modelId="{CC5C566E-3BDB-43E6-BE5C-D2263BAD3651}">
      <dsp:nvSpPr>
        <dsp:cNvPr id="0" name=""/>
        <dsp:cNvSpPr/>
      </dsp:nvSpPr>
      <dsp:spPr>
        <a:xfrm>
          <a:off x="5858178" y="2805324"/>
          <a:ext cx="1174254" cy="1761381"/>
        </a:xfrm>
        <a:prstGeom prst="rect">
          <a:avLst/>
        </a:prstGeom>
        <a:blipFill rotWithShape="1">
          <a:blip xmlns:r="http://schemas.openxmlformats.org/officeDocument/2006/relationships" r:embed="rId4"/>
          <a:stretch>
            <a:fillRect/>
          </a:stretch>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DF9E67-0049-4A68-AC50-90E185558952}">
      <dsp:nvSpPr>
        <dsp:cNvPr id="0" name=""/>
        <dsp:cNvSpPr/>
      </dsp:nvSpPr>
      <dsp:spPr>
        <a:xfrm>
          <a:off x="231019" y="908864"/>
          <a:ext cx="5449660" cy="1703018"/>
        </a:xfrm>
        <a:prstGeom prst="rect">
          <a:avLst/>
        </a:prstGeom>
        <a:solidFill>
          <a:srgbClr val="A8BE92">
            <a:alpha val="40000"/>
          </a:srgb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53511" tIns="49530" rIns="49530" bIns="49530" numCol="1" spcCol="1270" anchor="ctr" anchorCtr="0">
          <a:noAutofit/>
        </a:bodyPr>
        <a:lstStyle/>
        <a:p>
          <a:pPr lvl="0" algn="just" defTabSz="577850">
            <a:lnSpc>
              <a:spcPct val="90000"/>
            </a:lnSpc>
            <a:spcBef>
              <a:spcPct val="0"/>
            </a:spcBef>
            <a:spcAft>
              <a:spcPct val="35000"/>
            </a:spcAft>
          </a:pPr>
          <a:r>
            <a:rPr lang="es-EC" sz="1300" kern="1200" dirty="0" smtClean="0">
              <a:latin typeface="Times New Roman" panose="02020603050405020304" pitchFamily="18" charset="0"/>
              <a:cs typeface="Times New Roman" panose="02020603050405020304" pitchFamily="18" charset="0"/>
            </a:rPr>
            <a:t>Desarrollar productos para sembrar clientes en rangos de edades inferiores a los 18 años, en vista que en la investigación, el estrato de 18 a 24 años no tiene una necesidad ni independencia bancaria, por ejemplo con cuentas derivadas de sus padres, el chico o niño puede ahorrar o realizar transacciones por su cuenta así como aprender servicios bancarios mediante juegos, logrando así una cultura financiera desde la niñez, adolescencia y su futura vida económica.</a:t>
          </a:r>
          <a:endParaRPr lang="es-EC" sz="1300" kern="1200" dirty="0">
            <a:latin typeface="Times New Roman" panose="02020603050405020304" pitchFamily="18" charset="0"/>
            <a:cs typeface="Times New Roman" panose="02020603050405020304" pitchFamily="18" charset="0"/>
          </a:endParaRPr>
        </a:p>
      </dsp:txBody>
      <dsp:txXfrm>
        <a:off x="231019" y="908864"/>
        <a:ext cx="5449660" cy="1703018"/>
      </dsp:txXfrm>
    </dsp:sp>
    <dsp:sp modelId="{88185816-E644-4EBE-A681-1CBEDA40347F}">
      <dsp:nvSpPr>
        <dsp:cNvPr id="0" name=""/>
        <dsp:cNvSpPr/>
      </dsp:nvSpPr>
      <dsp:spPr>
        <a:xfrm>
          <a:off x="3949" y="662872"/>
          <a:ext cx="1192113" cy="1788169"/>
        </a:xfrm>
        <a:prstGeom prst="rect">
          <a:avLst/>
        </a:prstGeom>
        <a:blipFill rotWithShape="1">
          <a:blip xmlns:r="http://schemas.openxmlformats.org/officeDocument/2006/relationships" r:embed="rId1"/>
          <a:stretch>
            <a:fillRect/>
          </a:stretch>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47FFBA5C-B9C1-41D4-9BE3-0279C4030BC1}">
      <dsp:nvSpPr>
        <dsp:cNvPr id="0" name=""/>
        <dsp:cNvSpPr/>
      </dsp:nvSpPr>
      <dsp:spPr>
        <a:xfrm>
          <a:off x="6172331" y="908864"/>
          <a:ext cx="5449660" cy="1703018"/>
        </a:xfrm>
        <a:prstGeom prst="rect">
          <a:avLst/>
        </a:prstGeom>
        <a:solidFill>
          <a:srgbClr val="A8BE92">
            <a:alpha val="40000"/>
          </a:srgb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53511" tIns="49530" rIns="49530" bIns="49530" numCol="1" spcCol="1270" anchor="ctr" anchorCtr="0">
          <a:noAutofit/>
        </a:bodyPr>
        <a:lstStyle/>
        <a:p>
          <a:pPr lvl="0" algn="just" defTabSz="577850">
            <a:lnSpc>
              <a:spcPct val="90000"/>
            </a:lnSpc>
            <a:spcBef>
              <a:spcPct val="0"/>
            </a:spcBef>
            <a:spcAft>
              <a:spcPct val="35000"/>
            </a:spcAft>
          </a:pPr>
          <a:r>
            <a:rPr lang="es-EC" sz="1300" kern="1200" dirty="0" smtClean="0">
              <a:latin typeface="Times New Roman" panose="02020603050405020304" pitchFamily="18" charset="0"/>
              <a:cs typeface="Times New Roman" panose="02020603050405020304" pitchFamily="18" charset="0"/>
            </a:rPr>
            <a:t>Mediante el uso del Smartphone (celular) implementar inteligencia artificial para segmentar los nichos de mercado de acuerdo a los consumos que generan en establecimientos comerciales, </a:t>
          </a:r>
          <a:r>
            <a:rPr lang="es-EC" sz="1300" kern="1200" smtClean="0">
              <a:latin typeface="Times New Roman" panose="02020603050405020304" pitchFamily="18" charset="0"/>
              <a:cs typeface="Times New Roman" panose="02020603050405020304" pitchFamily="18" charset="0"/>
            </a:rPr>
            <a:t>para optimizar </a:t>
          </a:r>
          <a:r>
            <a:rPr lang="es-EC" sz="1300" kern="1200" dirty="0" smtClean="0">
              <a:latin typeface="Times New Roman" panose="02020603050405020304" pitchFamily="18" charset="0"/>
              <a:cs typeface="Times New Roman" panose="02020603050405020304" pitchFamily="18" charset="0"/>
            </a:rPr>
            <a:t>el tiempo en cuanto a créditos, pólizas de seguro y cupo de tarjetas de crédito. </a:t>
          </a:r>
          <a:endParaRPr lang="es-EC" sz="1300" kern="1200" dirty="0">
            <a:latin typeface="Times New Roman" panose="02020603050405020304" pitchFamily="18" charset="0"/>
            <a:cs typeface="Times New Roman" panose="02020603050405020304" pitchFamily="18" charset="0"/>
          </a:endParaRPr>
        </a:p>
      </dsp:txBody>
      <dsp:txXfrm>
        <a:off x="6172331" y="908864"/>
        <a:ext cx="5449660" cy="1703018"/>
      </dsp:txXfrm>
    </dsp:sp>
    <dsp:sp modelId="{6B2B5F58-E4F1-4134-989A-D0FADBCC9938}">
      <dsp:nvSpPr>
        <dsp:cNvPr id="0" name=""/>
        <dsp:cNvSpPr/>
      </dsp:nvSpPr>
      <dsp:spPr>
        <a:xfrm>
          <a:off x="5945262" y="662872"/>
          <a:ext cx="1192113" cy="1788169"/>
        </a:xfrm>
        <a:prstGeom prst="rect">
          <a:avLst/>
        </a:prstGeom>
        <a:blipFill rotWithShape="1">
          <a:blip xmlns:r="http://schemas.openxmlformats.org/officeDocument/2006/relationships" r:embed="rId2"/>
          <a:stretch>
            <a:fillRect/>
          </a:stretch>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42448033-2F83-4E1D-8C1E-AEBCA767DEB0}">
      <dsp:nvSpPr>
        <dsp:cNvPr id="0" name=""/>
        <dsp:cNvSpPr/>
      </dsp:nvSpPr>
      <dsp:spPr>
        <a:xfrm>
          <a:off x="231019" y="3052775"/>
          <a:ext cx="5449660" cy="1703018"/>
        </a:xfrm>
        <a:prstGeom prst="rect">
          <a:avLst/>
        </a:prstGeom>
        <a:solidFill>
          <a:srgbClr val="A8BE92">
            <a:alpha val="40000"/>
          </a:srgb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53511" tIns="49530" rIns="49530" bIns="49530" numCol="1" spcCol="1270" anchor="ctr" anchorCtr="0">
          <a:noAutofit/>
        </a:bodyPr>
        <a:lstStyle/>
        <a:p>
          <a:pPr lvl="0" algn="just" defTabSz="577850">
            <a:lnSpc>
              <a:spcPct val="90000"/>
            </a:lnSpc>
            <a:spcBef>
              <a:spcPct val="0"/>
            </a:spcBef>
            <a:spcAft>
              <a:spcPct val="35000"/>
            </a:spcAft>
          </a:pPr>
          <a:r>
            <a:rPr lang="es-EC" sz="1300" kern="1200" dirty="0" smtClean="0">
              <a:latin typeface="Times New Roman" panose="02020603050405020304" pitchFamily="18" charset="0"/>
              <a:cs typeface="Times New Roman" panose="02020603050405020304" pitchFamily="18" charset="0"/>
            </a:rPr>
            <a:t>Fomentar las redes sociales como un canal de servicio al cliente, no solamente como un medio de comunicación sino como  la voz directa  del cliente con el banco, generando incentivos como reconocimientos a los fans que llevan más tiempo con el banco, a seguidores con comentarios positivos, así como seguidores que más comparten e interactúan, creando eventos en vivo en donde este público se abra un camino como embajadores de marca o influencers de los servicios y productos del banco.  </a:t>
          </a:r>
          <a:endParaRPr lang="es-EC" sz="1300" kern="1200" dirty="0">
            <a:latin typeface="Times New Roman" panose="02020603050405020304" pitchFamily="18" charset="0"/>
            <a:cs typeface="Times New Roman" panose="02020603050405020304" pitchFamily="18" charset="0"/>
          </a:endParaRPr>
        </a:p>
      </dsp:txBody>
      <dsp:txXfrm>
        <a:off x="231019" y="3052775"/>
        <a:ext cx="5449660" cy="1703018"/>
      </dsp:txXfrm>
    </dsp:sp>
    <dsp:sp modelId="{DF7D0564-500E-42E7-9231-09CC17011062}">
      <dsp:nvSpPr>
        <dsp:cNvPr id="0" name=""/>
        <dsp:cNvSpPr/>
      </dsp:nvSpPr>
      <dsp:spPr>
        <a:xfrm>
          <a:off x="3949" y="2806784"/>
          <a:ext cx="1192113" cy="1788169"/>
        </a:xfrm>
        <a:prstGeom prst="rect">
          <a:avLst/>
        </a:prstGeom>
        <a:blipFill rotWithShape="1">
          <a:blip xmlns:r="http://schemas.openxmlformats.org/officeDocument/2006/relationships" r:embed="rId3"/>
          <a:stretch>
            <a:fillRect/>
          </a:stretch>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38E13C2C-90DA-4B75-823A-594B008542E2}">
      <dsp:nvSpPr>
        <dsp:cNvPr id="0" name=""/>
        <dsp:cNvSpPr/>
      </dsp:nvSpPr>
      <dsp:spPr>
        <a:xfrm>
          <a:off x="6172331" y="3052775"/>
          <a:ext cx="5449660" cy="1703018"/>
        </a:xfrm>
        <a:prstGeom prst="rect">
          <a:avLst/>
        </a:prstGeom>
        <a:solidFill>
          <a:srgbClr val="A8BE92">
            <a:alpha val="40000"/>
          </a:srgb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53511" tIns="49530" rIns="49530" bIns="49530" numCol="1" spcCol="1270" anchor="ctr" anchorCtr="0">
          <a:noAutofit/>
        </a:bodyPr>
        <a:lstStyle/>
        <a:p>
          <a:pPr lvl="0" algn="just" defTabSz="577850">
            <a:lnSpc>
              <a:spcPct val="90000"/>
            </a:lnSpc>
            <a:spcBef>
              <a:spcPct val="0"/>
            </a:spcBef>
            <a:spcAft>
              <a:spcPct val="35000"/>
            </a:spcAft>
          </a:pPr>
          <a:r>
            <a:rPr lang="es-EC" sz="1300" kern="1200" dirty="0" smtClean="0">
              <a:latin typeface="Times New Roman" panose="02020603050405020304" pitchFamily="18" charset="0"/>
              <a:cs typeface="Times New Roman" panose="02020603050405020304" pitchFamily="18" charset="0"/>
            </a:rPr>
            <a:t>Personalizar los contenidos de las campañas, promociones y sorteos de acuerdo a la plataforma en que los clientes interactúan, mediante inteligencia artificial y verificar la audiencia a quien va dirigido, porque aunque los clientes hayan depositado su confianza con un banco en particular, no significa que se logre una fidelización. </a:t>
          </a:r>
          <a:endParaRPr lang="es-EC" sz="1300" kern="1200" dirty="0">
            <a:latin typeface="Times New Roman" panose="02020603050405020304" pitchFamily="18" charset="0"/>
            <a:cs typeface="Times New Roman" panose="02020603050405020304" pitchFamily="18" charset="0"/>
          </a:endParaRPr>
        </a:p>
      </dsp:txBody>
      <dsp:txXfrm>
        <a:off x="6172331" y="3052775"/>
        <a:ext cx="5449660" cy="1703018"/>
      </dsp:txXfrm>
    </dsp:sp>
    <dsp:sp modelId="{120CA795-B628-4864-B6DE-0440B9C5C623}">
      <dsp:nvSpPr>
        <dsp:cNvPr id="0" name=""/>
        <dsp:cNvSpPr/>
      </dsp:nvSpPr>
      <dsp:spPr>
        <a:xfrm>
          <a:off x="5945262" y="2806784"/>
          <a:ext cx="1192113" cy="1788169"/>
        </a:xfrm>
        <a:prstGeom prst="rect">
          <a:avLst/>
        </a:prstGeom>
        <a:blipFill rotWithShape="1">
          <a:blip xmlns:r="http://schemas.openxmlformats.org/officeDocument/2006/relationships" r:embed="rId4"/>
          <a:stretch>
            <a:fillRect/>
          </a:stretch>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940E3F-2D8F-4606-A7C9-E4A358EB38D9}">
      <dsp:nvSpPr>
        <dsp:cNvPr id="0" name=""/>
        <dsp:cNvSpPr/>
      </dsp:nvSpPr>
      <dsp:spPr>
        <a:xfrm>
          <a:off x="926753" y="1552271"/>
          <a:ext cx="3389885" cy="715616"/>
        </a:xfrm>
        <a:prstGeom prst="roundRect">
          <a:avLst>
            <a:gd name="adj" fmla="val 10000"/>
          </a:avLst>
        </a:prstGeom>
        <a:solidFill>
          <a:srgbClr val="A8BE9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lvl="0" algn="ctr" defTabSz="1600200">
            <a:lnSpc>
              <a:spcPct val="90000"/>
            </a:lnSpc>
            <a:spcBef>
              <a:spcPct val="0"/>
            </a:spcBef>
            <a:spcAft>
              <a:spcPct val="35000"/>
            </a:spcAft>
          </a:pPr>
          <a:r>
            <a:rPr lang="es-EC" sz="3600" kern="1200" dirty="0" smtClean="0">
              <a:solidFill>
                <a:schemeClr val="tx1"/>
              </a:solidFill>
              <a:latin typeface="Times New Roman" panose="02020603050405020304" pitchFamily="18" charset="0"/>
              <a:cs typeface="Times New Roman" panose="02020603050405020304" pitchFamily="18" charset="0"/>
            </a:rPr>
            <a:t>Objetivo general</a:t>
          </a:r>
          <a:endParaRPr lang="es-EC" sz="3600" kern="1200" dirty="0">
            <a:solidFill>
              <a:schemeClr val="tx1"/>
            </a:solidFill>
            <a:latin typeface="Times New Roman" panose="02020603050405020304" pitchFamily="18" charset="0"/>
            <a:cs typeface="Times New Roman" panose="02020603050405020304" pitchFamily="18" charset="0"/>
          </a:endParaRPr>
        </a:p>
      </dsp:txBody>
      <dsp:txXfrm>
        <a:off x="947713" y="1573231"/>
        <a:ext cx="3347965" cy="673696"/>
      </dsp:txXfrm>
    </dsp:sp>
    <dsp:sp modelId="{32D5693A-8F5F-424F-8EFD-C38A490D4512}">
      <dsp:nvSpPr>
        <dsp:cNvPr id="0" name=""/>
        <dsp:cNvSpPr/>
      </dsp:nvSpPr>
      <dsp:spPr>
        <a:xfrm>
          <a:off x="0" y="2511728"/>
          <a:ext cx="1354666" cy="1354666"/>
        </a:xfrm>
        <a:prstGeom prst="roundRect">
          <a:avLst>
            <a:gd name="adj" fmla="val 1667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AD27E0-A184-4A32-88C5-44B0BC5C84FF}">
      <dsp:nvSpPr>
        <dsp:cNvPr id="0" name=""/>
        <dsp:cNvSpPr/>
      </dsp:nvSpPr>
      <dsp:spPr>
        <a:xfrm>
          <a:off x="1435946" y="2511728"/>
          <a:ext cx="3889456" cy="1354666"/>
        </a:xfrm>
        <a:prstGeom prst="roundRect">
          <a:avLst>
            <a:gd name="adj" fmla="val 16670"/>
          </a:avLst>
        </a:prstGeom>
        <a:solidFill>
          <a:srgbClr val="A8BE9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just" defTabSz="622300">
            <a:lnSpc>
              <a:spcPct val="90000"/>
            </a:lnSpc>
            <a:spcBef>
              <a:spcPct val="0"/>
            </a:spcBef>
            <a:spcAft>
              <a:spcPct val="35000"/>
            </a:spcAft>
          </a:pPr>
          <a:r>
            <a:rPr lang="es-EC" sz="1400" kern="1200" dirty="0" smtClean="0">
              <a:solidFill>
                <a:schemeClr val="tx1"/>
              </a:solidFill>
              <a:latin typeface="Times New Roman" panose="02020603050405020304" pitchFamily="18" charset="0"/>
              <a:cs typeface="Times New Roman" panose="02020603050405020304" pitchFamily="18" charset="0"/>
            </a:rPr>
            <a:t>Determinar cómo incide la implementación de la banca electrónica en el comportamiento del consumidor bancario en el Distrito Metropolitano de Quito mediante el empleo de herramientas digitales para mejorar  la relación entre los bancos y el público objetivo.  </a:t>
          </a:r>
          <a:endParaRPr lang="es-EC" sz="1400" kern="1200" dirty="0">
            <a:solidFill>
              <a:schemeClr val="tx1"/>
            </a:solidFill>
            <a:latin typeface="Times New Roman" panose="02020603050405020304" pitchFamily="18" charset="0"/>
            <a:cs typeface="Times New Roman" panose="02020603050405020304" pitchFamily="18" charset="0"/>
          </a:endParaRPr>
        </a:p>
      </dsp:txBody>
      <dsp:txXfrm>
        <a:off x="1502087" y="2577869"/>
        <a:ext cx="3757174" cy="12223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C6BCDB-814B-427A-BCEC-3BF2B57078CE}">
      <dsp:nvSpPr>
        <dsp:cNvPr id="0" name=""/>
        <dsp:cNvSpPr/>
      </dsp:nvSpPr>
      <dsp:spPr>
        <a:xfrm>
          <a:off x="967" y="56692"/>
          <a:ext cx="3774282" cy="2264569"/>
        </a:xfrm>
        <a:prstGeom prst="roundRect">
          <a:avLst/>
        </a:prstGeom>
        <a:solidFill>
          <a:srgbClr val="A8BE9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just" defTabSz="1066800">
            <a:lnSpc>
              <a:spcPct val="90000"/>
            </a:lnSpc>
            <a:spcBef>
              <a:spcPct val="0"/>
            </a:spcBef>
            <a:spcAft>
              <a:spcPct val="35000"/>
            </a:spcAft>
          </a:pPr>
          <a:r>
            <a:rPr lang="es-EC" sz="2400" kern="1200" dirty="0" smtClean="0">
              <a:solidFill>
                <a:schemeClr val="tx1"/>
              </a:solidFill>
              <a:latin typeface="Times New Roman" panose="02020603050405020304" pitchFamily="18" charset="0"/>
              <a:cs typeface="Times New Roman" panose="02020603050405020304" pitchFamily="18" charset="0"/>
            </a:rPr>
            <a:t>Innovaciones tecnológicas. </a:t>
          </a:r>
          <a:endParaRPr lang="es-EC" sz="2400" kern="1200" dirty="0">
            <a:solidFill>
              <a:schemeClr val="tx1"/>
            </a:solidFill>
            <a:latin typeface="Times New Roman" panose="02020603050405020304" pitchFamily="18" charset="0"/>
            <a:cs typeface="Times New Roman" panose="02020603050405020304" pitchFamily="18" charset="0"/>
          </a:endParaRPr>
        </a:p>
      </dsp:txBody>
      <dsp:txXfrm>
        <a:off x="111514" y="167239"/>
        <a:ext cx="3553188" cy="2043475"/>
      </dsp:txXfrm>
    </dsp:sp>
    <dsp:sp modelId="{EF674C4D-9F2C-4390-A533-686194D9CDBC}">
      <dsp:nvSpPr>
        <dsp:cNvPr id="0" name=""/>
        <dsp:cNvSpPr/>
      </dsp:nvSpPr>
      <dsp:spPr>
        <a:xfrm>
          <a:off x="4111500" y="42969"/>
          <a:ext cx="3774282" cy="2264569"/>
        </a:xfrm>
        <a:prstGeom prst="roundRect">
          <a:avLst/>
        </a:prstGeom>
        <a:blipFill rotWithShape="0">
          <a:blip xmlns:r="http://schemas.openxmlformats.org/officeDocument/2006/relationships" r:embed="rId1"/>
          <a:stretch>
            <a:fillRect/>
          </a:stretch>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just" defTabSz="1066800">
            <a:lnSpc>
              <a:spcPct val="90000"/>
            </a:lnSpc>
            <a:spcBef>
              <a:spcPct val="0"/>
            </a:spcBef>
            <a:spcAft>
              <a:spcPct val="35000"/>
            </a:spcAft>
          </a:pPr>
          <a:endParaRPr lang="es-EC" sz="2400" kern="1200" dirty="0">
            <a:solidFill>
              <a:schemeClr val="tx1"/>
            </a:solidFill>
            <a:latin typeface="Times New Roman" panose="02020603050405020304" pitchFamily="18" charset="0"/>
            <a:cs typeface="Times New Roman" panose="02020603050405020304" pitchFamily="18" charset="0"/>
          </a:endParaRPr>
        </a:p>
      </dsp:txBody>
      <dsp:txXfrm>
        <a:off x="4222047" y="153516"/>
        <a:ext cx="3553188" cy="2043475"/>
      </dsp:txXfrm>
    </dsp:sp>
    <dsp:sp modelId="{6C8F69CF-C93C-401A-ACE1-BE2A106E64B8}">
      <dsp:nvSpPr>
        <dsp:cNvPr id="0" name=""/>
        <dsp:cNvSpPr/>
      </dsp:nvSpPr>
      <dsp:spPr>
        <a:xfrm>
          <a:off x="967" y="2698690"/>
          <a:ext cx="3774282" cy="2264569"/>
        </a:xfrm>
        <a:prstGeom prst="roundRect">
          <a:avLst/>
        </a:prstGeom>
        <a:solidFill>
          <a:srgbClr val="A8BE9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just" defTabSz="1066800">
            <a:lnSpc>
              <a:spcPct val="90000"/>
            </a:lnSpc>
            <a:spcBef>
              <a:spcPct val="0"/>
            </a:spcBef>
            <a:spcAft>
              <a:spcPct val="35000"/>
            </a:spcAft>
          </a:pPr>
          <a:r>
            <a:rPr lang="es-EC" sz="2400" kern="1200" dirty="0" smtClean="0">
              <a:solidFill>
                <a:schemeClr val="tx1"/>
              </a:solidFill>
              <a:latin typeface="Times New Roman" panose="02020603050405020304" pitchFamily="18" charset="0"/>
              <a:cs typeface="Times New Roman" panose="02020603050405020304" pitchFamily="18" charset="0"/>
            </a:rPr>
            <a:t>Migración de la banca tradicional a la banca electrónica.</a:t>
          </a:r>
          <a:endParaRPr lang="es-EC" sz="2400" kern="1200" dirty="0">
            <a:solidFill>
              <a:schemeClr val="tx1"/>
            </a:solidFill>
            <a:latin typeface="Times New Roman" panose="02020603050405020304" pitchFamily="18" charset="0"/>
            <a:cs typeface="Times New Roman" panose="02020603050405020304" pitchFamily="18" charset="0"/>
          </a:endParaRPr>
        </a:p>
      </dsp:txBody>
      <dsp:txXfrm>
        <a:off x="111514" y="2809237"/>
        <a:ext cx="3553188" cy="2043475"/>
      </dsp:txXfrm>
    </dsp:sp>
    <dsp:sp modelId="{4FEFA928-8E99-4763-89D0-8AAFCB6ACB3F}">
      <dsp:nvSpPr>
        <dsp:cNvPr id="0" name=""/>
        <dsp:cNvSpPr/>
      </dsp:nvSpPr>
      <dsp:spPr>
        <a:xfrm>
          <a:off x="4152678" y="2698690"/>
          <a:ext cx="3774282" cy="2264569"/>
        </a:xfrm>
        <a:prstGeom prst="roundRect">
          <a:avLst/>
        </a:prstGeom>
        <a:solidFill>
          <a:srgbClr val="A8BE9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just" defTabSz="1066800">
            <a:lnSpc>
              <a:spcPct val="90000"/>
            </a:lnSpc>
            <a:spcBef>
              <a:spcPct val="0"/>
            </a:spcBef>
            <a:spcAft>
              <a:spcPct val="35000"/>
            </a:spcAft>
          </a:pPr>
          <a:r>
            <a:rPr lang="es-EC" sz="2400" kern="1200" dirty="0" smtClean="0">
              <a:solidFill>
                <a:schemeClr val="tx1"/>
              </a:solidFill>
              <a:latin typeface="Times New Roman" panose="02020603050405020304" pitchFamily="18" charset="0"/>
              <a:cs typeface="Times New Roman" panose="02020603050405020304" pitchFamily="18" charset="0"/>
            </a:rPr>
            <a:t>Recurso estratégico para que los bancos puedan mantenerse competitivos en el mercado.</a:t>
          </a:r>
          <a:endParaRPr lang="es-EC" sz="2400" kern="1200" dirty="0">
            <a:solidFill>
              <a:schemeClr val="tx1"/>
            </a:solidFill>
            <a:latin typeface="Times New Roman" panose="02020603050405020304" pitchFamily="18" charset="0"/>
            <a:cs typeface="Times New Roman" panose="02020603050405020304" pitchFamily="18" charset="0"/>
          </a:endParaRPr>
        </a:p>
      </dsp:txBody>
      <dsp:txXfrm>
        <a:off x="4263225" y="2809237"/>
        <a:ext cx="3553188" cy="20434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70BA89-AD0C-4D99-9E00-DBD3BE91E947}">
      <dsp:nvSpPr>
        <dsp:cNvPr id="0" name=""/>
        <dsp:cNvSpPr/>
      </dsp:nvSpPr>
      <dsp:spPr>
        <a:xfrm>
          <a:off x="436476" y="838636"/>
          <a:ext cx="3140796" cy="2328134"/>
        </a:xfrm>
        <a:prstGeom prst="circularArrow">
          <a:avLst>
            <a:gd name="adj1" fmla="val 10980"/>
            <a:gd name="adj2" fmla="val 1142322"/>
            <a:gd name="adj3" fmla="val 4500000"/>
            <a:gd name="adj4" fmla="val 10800000"/>
            <a:gd name="adj5" fmla="val 12500"/>
          </a:avLst>
        </a:prstGeom>
        <a:solidFill>
          <a:srgbClr val="A8BE9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sp>
    <dsp:sp modelId="{B4260A5C-A62A-4DA5-8D9F-1DC34666BD39}">
      <dsp:nvSpPr>
        <dsp:cNvPr id="0" name=""/>
        <dsp:cNvSpPr/>
      </dsp:nvSpPr>
      <dsp:spPr>
        <a:xfrm>
          <a:off x="1487454" y="1420351"/>
          <a:ext cx="1034644" cy="517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b="0" kern="1200" dirty="0" smtClean="0">
              <a:effectLst/>
              <a:latin typeface="Times New Roman" panose="02020603050405020304" pitchFamily="18" charset="0"/>
              <a:cs typeface="Times New Roman" panose="02020603050405020304" pitchFamily="18" charset="0"/>
            </a:rPr>
            <a:t>Teoría de redes.</a:t>
          </a:r>
          <a:endParaRPr lang="es-EC" sz="1400" b="0" kern="1200" dirty="0">
            <a:effectLst/>
            <a:latin typeface="Times New Roman" panose="02020603050405020304" pitchFamily="18" charset="0"/>
            <a:cs typeface="Times New Roman" panose="02020603050405020304" pitchFamily="18" charset="0"/>
          </a:endParaRPr>
        </a:p>
      </dsp:txBody>
      <dsp:txXfrm>
        <a:off x="1487454" y="1420351"/>
        <a:ext cx="1034644" cy="517198"/>
      </dsp:txXfrm>
    </dsp:sp>
    <dsp:sp modelId="{1EE62ACB-C3C1-4FF4-AA56-6DCFFDD66A4C}">
      <dsp:nvSpPr>
        <dsp:cNvPr id="0" name=""/>
        <dsp:cNvSpPr/>
      </dsp:nvSpPr>
      <dsp:spPr>
        <a:xfrm>
          <a:off x="-80670" y="1880521"/>
          <a:ext cx="3140796" cy="2328134"/>
        </a:xfrm>
        <a:prstGeom prst="leftCircularArrow">
          <a:avLst>
            <a:gd name="adj1" fmla="val 10980"/>
            <a:gd name="adj2" fmla="val 1142322"/>
            <a:gd name="adj3" fmla="val 6300000"/>
            <a:gd name="adj4" fmla="val 18900000"/>
            <a:gd name="adj5" fmla="val 12500"/>
          </a:avLst>
        </a:prstGeom>
        <a:solidFill>
          <a:srgbClr val="A8BE9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sp>
    <dsp:sp modelId="{286C9264-7E15-4173-88FC-E51631BBC235}">
      <dsp:nvSpPr>
        <dsp:cNvPr id="0" name=""/>
        <dsp:cNvSpPr/>
      </dsp:nvSpPr>
      <dsp:spPr>
        <a:xfrm>
          <a:off x="478331" y="2532187"/>
          <a:ext cx="1300714" cy="755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b="0" kern="1200" dirty="0" smtClean="0">
              <a:effectLst/>
              <a:latin typeface="Times New Roman" panose="02020603050405020304" pitchFamily="18" charset="0"/>
              <a:cs typeface="Times New Roman" panose="02020603050405020304" pitchFamily="18" charset="0"/>
            </a:rPr>
            <a:t>Teoría de la inteligencia colectiva.</a:t>
          </a:r>
          <a:endParaRPr lang="es-EC" sz="1400" b="0" kern="1200" dirty="0">
            <a:effectLst/>
            <a:latin typeface="Times New Roman" panose="02020603050405020304" pitchFamily="18" charset="0"/>
            <a:cs typeface="Times New Roman" panose="02020603050405020304" pitchFamily="18" charset="0"/>
          </a:endParaRPr>
        </a:p>
      </dsp:txBody>
      <dsp:txXfrm>
        <a:off x="478331" y="2532187"/>
        <a:ext cx="1300714" cy="755368"/>
      </dsp:txXfrm>
    </dsp:sp>
    <dsp:sp modelId="{47ACEDE1-E768-49D3-B12B-5868B307ADD3}">
      <dsp:nvSpPr>
        <dsp:cNvPr id="0" name=""/>
        <dsp:cNvSpPr/>
      </dsp:nvSpPr>
      <dsp:spPr>
        <a:xfrm>
          <a:off x="659058" y="3139411"/>
          <a:ext cx="2698430" cy="2000725"/>
        </a:xfrm>
        <a:prstGeom prst="blockArc">
          <a:avLst>
            <a:gd name="adj1" fmla="val 13500000"/>
            <a:gd name="adj2" fmla="val 10800000"/>
            <a:gd name="adj3" fmla="val 12740"/>
          </a:avLst>
        </a:prstGeom>
        <a:solidFill>
          <a:srgbClr val="A8BE9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sp>
    <dsp:sp modelId="{15670681-FDB0-4481-B159-5DA51016276F}">
      <dsp:nvSpPr>
        <dsp:cNvPr id="0" name=""/>
        <dsp:cNvSpPr/>
      </dsp:nvSpPr>
      <dsp:spPr>
        <a:xfrm>
          <a:off x="1318141" y="3740810"/>
          <a:ext cx="1378167" cy="831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b="0" kern="1200" dirty="0" smtClean="0">
              <a:effectLst/>
              <a:latin typeface="Times New Roman" panose="02020603050405020304" pitchFamily="18" charset="0"/>
              <a:cs typeface="Times New Roman" panose="02020603050405020304" pitchFamily="18" charset="0"/>
            </a:rPr>
            <a:t>Teoría generacional.</a:t>
          </a:r>
          <a:endParaRPr lang="es-EC" sz="1400" b="0" kern="1200" dirty="0">
            <a:effectLst/>
            <a:latin typeface="Times New Roman" panose="02020603050405020304" pitchFamily="18" charset="0"/>
            <a:cs typeface="Times New Roman" panose="02020603050405020304" pitchFamily="18" charset="0"/>
          </a:endParaRPr>
        </a:p>
      </dsp:txBody>
      <dsp:txXfrm>
        <a:off x="1318141" y="3740810"/>
        <a:ext cx="1378167" cy="83119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831A88-D2C4-4F81-9FBC-20355BA52EBD}">
      <dsp:nvSpPr>
        <dsp:cNvPr id="0" name=""/>
        <dsp:cNvSpPr/>
      </dsp:nvSpPr>
      <dsp:spPr>
        <a:xfrm>
          <a:off x="470723" y="1897"/>
          <a:ext cx="3061592" cy="562261"/>
        </a:xfrm>
        <a:prstGeom prst="roundRect">
          <a:avLst>
            <a:gd name="adj" fmla="val 10000"/>
          </a:avLst>
        </a:prstGeom>
        <a:solidFill>
          <a:srgbClr val="A8BE9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C" sz="1700" kern="1200" dirty="0" smtClean="0">
              <a:solidFill>
                <a:schemeClr val="tx1"/>
              </a:solidFill>
              <a:latin typeface="Times New Roman" panose="02020603050405020304" pitchFamily="18" charset="0"/>
              <a:cs typeface="Times New Roman" panose="02020603050405020304" pitchFamily="18" charset="0"/>
            </a:rPr>
            <a:t>Banca digital</a:t>
          </a:r>
          <a:endParaRPr lang="es-EC" sz="1700" kern="1200" dirty="0">
            <a:solidFill>
              <a:schemeClr val="tx1"/>
            </a:solidFill>
            <a:latin typeface="Times New Roman" panose="02020603050405020304" pitchFamily="18" charset="0"/>
            <a:cs typeface="Times New Roman" panose="02020603050405020304" pitchFamily="18" charset="0"/>
          </a:endParaRPr>
        </a:p>
      </dsp:txBody>
      <dsp:txXfrm>
        <a:off x="487191" y="18365"/>
        <a:ext cx="3028656" cy="529325"/>
      </dsp:txXfrm>
    </dsp:sp>
    <dsp:sp modelId="{F0083B1C-F1CA-4531-9AF2-058D94B723CC}">
      <dsp:nvSpPr>
        <dsp:cNvPr id="0" name=""/>
        <dsp:cNvSpPr/>
      </dsp:nvSpPr>
      <dsp:spPr>
        <a:xfrm rot="5400000">
          <a:off x="1896096" y="578215"/>
          <a:ext cx="210847" cy="2530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solidFill>
              <a:schemeClr val="tx1"/>
            </a:solidFill>
            <a:latin typeface="Times New Roman" panose="02020603050405020304" pitchFamily="18" charset="0"/>
            <a:cs typeface="Times New Roman" panose="02020603050405020304" pitchFamily="18" charset="0"/>
          </a:endParaRPr>
        </a:p>
      </dsp:txBody>
      <dsp:txXfrm rot="-5400000">
        <a:off x="1925614" y="599300"/>
        <a:ext cx="151811" cy="147593"/>
      </dsp:txXfrm>
    </dsp:sp>
    <dsp:sp modelId="{52B51D2D-7E08-49B4-A949-D2DE9433B0BB}">
      <dsp:nvSpPr>
        <dsp:cNvPr id="0" name=""/>
        <dsp:cNvSpPr/>
      </dsp:nvSpPr>
      <dsp:spPr>
        <a:xfrm>
          <a:off x="470723" y="845289"/>
          <a:ext cx="3061592" cy="562261"/>
        </a:xfrm>
        <a:prstGeom prst="roundRect">
          <a:avLst>
            <a:gd name="adj" fmla="val 10000"/>
          </a:avLst>
        </a:prstGeom>
        <a:solidFill>
          <a:srgbClr val="A8BE9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C" sz="1700" kern="1200" dirty="0" smtClean="0">
              <a:solidFill>
                <a:schemeClr val="tx1"/>
              </a:solidFill>
              <a:latin typeface="Times New Roman" panose="02020603050405020304" pitchFamily="18" charset="0"/>
              <a:cs typeface="Times New Roman" panose="02020603050405020304" pitchFamily="18" charset="0"/>
            </a:rPr>
            <a:t>Experiencia de usuario (UX)</a:t>
          </a:r>
          <a:endParaRPr lang="es-EC" sz="1700" kern="1200" dirty="0">
            <a:solidFill>
              <a:schemeClr val="tx1"/>
            </a:solidFill>
            <a:latin typeface="Times New Roman" panose="02020603050405020304" pitchFamily="18" charset="0"/>
            <a:cs typeface="Times New Roman" panose="02020603050405020304" pitchFamily="18" charset="0"/>
          </a:endParaRPr>
        </a:p>
      </dsp:txBody>
      <dsp:txXfrm>
        <a:off x="487191" y="861757"/>
        <a:ext cx="3028656" cy="529325"/>
      </dsp:txXfrm>
    </dsp:sp>
    <dsp:sp modelId="{9B88B0C7-0130-48AC-9598-8253BC141615}">
      <dsp:nvSpPr>
        <dsp:cNvPr id="0" name=""/>
        <dsp:cNvSpPr/>
      </dsp:nvSpPr>
      <dsp:spPr>
        <a:xfrm rot="5400000">
          <a:off x="1896096" y="1421606"/>
          <a:ext cx="210847" cy="2530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solidFill>
              <a:schemeClr val="tx1"/>
            </a:solidFill>
            <a:latin typeface="Times New Roman" panose="02020603050405020304" pitchFamily="18" charset="0"/>
            <a:cs typeface="Times New Roman" panose="02020603050405020304" pitchFamily="18" charset="0"/>
          </a:endParaRPr>
        </a:p>
      </dsp:txBody>
      <dsp:txXfrm rot="-5400000">
        <a:off x="1925614" y="1442691"/>
        <a:ext cx="151811" cy="147593"/>
      </dsp:txXfrm>
    </dsp:sp>
    <dsp:sp modelId="{39CB668F-88DA-4FF8-9672-F5C5A027FA3C}">
      <dsp:nvSpPr>
        <dsp:cNvPr id="0" name=""/>
        <dsp:cNvSpPr/>
      </dsp:nvSpPr>
      <dsp:spPr>
        <a:xfrm>
          <a:off x="470723" y="1688681"/>
          <a:ext cx="3061592" cy="562261"/>
        </a:xfrm>
        <a:prstGeom prst="roundRect">
          <a:avLst>
            <a:gd name="adj" fmla="val 10000"/>
          </a:avLst>
        </a:prstGeom>
        <a:solidFill>
          <a:srgbClr val="A8BE9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C" sz="1700" kern="1200" dirty="0" smtClean="0">
              <a:solidFill>
                <a:schemeClr val="tx1"/>
              </a:solidFill>
              <a:latin typeface="Times New Roman" panose="02020603050405020304" pitchFamily="18" charset="0"/>
              <a:cs typeface="Times New Roman" panose="02020603050405020304" pitchFamily="18" charset="0"/>
            </a:rPr>
            <a:t>Diseño y desarrollo web</a:t>
          </a:r>
          <a:endParaRPr lang="es-EC" sz="1700" kern="1200" dirty="0">
            <a:solidFill>
              <a:schemeClr val="tx1"/>
            </a:solidFill>
            <a:latin typeface="Times New Roman" panose="02020603050405020304" pitchFamily="18" charset="0"/>
            <a:cs typeface="Times New Roman" panose="02020603050405020304" pitchFamily="18" charset="0"/>
          </a:endParaRPr>
        </a:p>
      </dsp:txBody>
      <dsp:txXfrm>
        <a:off x="487191" y="1705149"/>
        <a:ext cx="3028656" cy="529325"/>
      </dsp:txXfrm>
    </dsp:sp>
    <dsp:sp modelId="{3BCDD32B-E752-46DA-9ADB-C518994E3111}">
      <dsp:nvSpPr>
        <dsp:cNvPr id="0" name=""/>
        <dsp:cNvSpPr/>
      </dsp:nvSpPr>
      <dsp:spPr>
        <a:xfrm rot="5400000">
          <a:off x="1896096" y="2264998"/>
          <a:ext cx="210847" cy="2530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solidFill>
              <a:schemeClr val="tx1"/>
            </a:solidFill>
            <a:latin typeface="Times New Roman" panose="02020603050405020304" pitchFamily="18" charset="0"/>
            <a:cs typeface="Times New Roman" panose="02020603050405020304" pitchFamily="18" charset="0"/>
          </a:endParaRPr>
        </a:p>
      </dsp:txBody>
      <dsp:txXfrm rot="-5400000">
        <a:off x="1925614" y="2286083"/>
        <a:ext cx="151811" cy="147593"/>
      </dsp:txXfrm>
    </dsp:sp>
    <dsp:sp modelId="{DAD7BCFA-8AF6-4FD4-9F96-58FDD0BCDB67}">
      <dsp:nvSpPr>
        <dsp:cNvPr id="0" name=""/>
        <dsp:cNvSpPr/>
      </dsp:nvSpPr>
      <dsp:spPr>
        <a:xfrm>
          <a:off x="470723" y="2532072"/>
          <a:ext cx="3061592" cy="562261"/>
        </a:xfrm>
        <a:prstGeom prst="roundRect">
          <a:avLst>
            <a:gd name="adj" fmla="val 10000"/>
          </a:avLst>
        </a:prstGeom>
        <a:solidFill>
          <a:srgbClr val="A8BE9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C" sz="1700" kern="1200" dirty="0" smtClean="0">
              <a:solidFill>
                <a:schemeClr val="tx1"/>
              </a:solidFill>
              <a:latin typeface="Times New Roman" panose="02020603050405020304" pitchFamily="18" charset="0"/>
              <a:cs typeface="Times New Roman" panose="02020603050405020304" pitchFamily="18" charset="0"/>
            </a:rPr>
            <a:t>Email Marketing</a:t>
          </a:r>
          <a:endParaRPr lang="es-EC" sz="1700" kern="1200" dirty="0">
            <a:solidFill>
              <a:schemeClr val="tx1"/>
            </a:solidFill>
            <a:latin typeface="Times New Roman" panose="02020603050405020304" pitchFamily="18" charset="0"/>
            <a:cs typeface="Times New Roman" panose="02020603050405020304" pitchFamily="18" charset="0"/>
          </a:endParaRPr>
        </a:p>
      </dsp:txBody>
      <dsp:txXfrm>
        <a:off x="487191" y="2548540"/>
        <a:ext cx="3028656" cy="529325"/>
      </dsp:txXfrm>
    </dsp:sp>
    <dsp:sp modelId="{E7A69434-F839-47F2-A0A1-483336FD3927}">
      <dsp:nvSpPr>
        <dsp:cNvPr id="0" name=""/>
        <dsp:cNvSpPr/>
      </dsp:nvSpPr>
      <dsp:spPr>
        <a:xfrm rot="5400000">
          <a:off x="1896096" y="3108390"/>
          <a:ext cx="210847" cy="2530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solidFill>
              <a:schemeClr val="tx1"/>
            </a:solidFill>
            <a:latin typeface="Times New Roman" panose="02020603050405020304" pitchFamily="18" charset="0"/>
            <a:cs typeface="Times New Roman" panose="02020603050405020304" pitchFamily="18" charset="0"/>
          </a:endParaRPr>
        </a:p>
      </dsp:txBody>
      <dsp:txXfrm rot="-5400000">
        <a:off x="1925614" y="3129475"/>
        <a:ext cx="151811" cy="147593"/>
      </dsp:txXfrm>
    </dsp:sp>
    <dsp:sp modelId="{4D7C53DF-5E93-4E9A-911F-7C98BF18041E}">
      <dsp:nvSpPr>
        <dsp:cNvPr id="0" name=""/>
        <dsp:cNvSpPr/>
      </dsp:nvSpPr>
      <dsp:spPr>
        <a:xfrm>
          <a:off x="470723" y="3375464"/>
          <a:ext cx="3061592" cy="562261"/>
        </a:xfrm>
        <a:prstGeom prst="roundRect">
          <a:avLst>
            <a:gd name="adj" fmla="val 10000"/>
          </a:avLst>
        </a:prstGeom>
        <a:solidFill>
          <a:srgbClr val="A8BE9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C" sz="1700" kern="1200" dirty="0" smtClean="0">
              <a:solidFill>
                <a:schemeClr val="tx1"/>
              </a:solidFill>
              <a:latin typeface="Times New Roman" panose="02020603050405020304" pitchFamily="18" charset="0"/>
              <a:cs typeface="Times New Roman" panose="02020603050405020304" pitchFamily="18" charset="0"/>
            </a:rPr>
            <a:t>Redes Sociales</a:t>
          </a:r>
          <a:endParaRPr lang="es-EC" sz="1700" kern="1200" dirty="0">
            <a:solidFill>
              <a:schemeClr val="tx1"/>
            </a:solidFill>
            <a:latin typeface="Times New Roman" panose="02020603050405020304" pitchFamily="18" charset="0"/>
            <a:cs typeface="Times New Roman" panose="02020603050405020304" pitchFamily="18" charset="0"/>
          </a:endParaRPr>
        </a:p>
      </dsp:txBody>
      <dsp:txXfrm>
        <a:off x="487191" y="3391932"/>
        <a:ext cx="3028656" cy="529325"/>
      </dsp:txXfrm>
    </dsp:sp>
    <dsp:sp modelId="{4648BDB0-72E7-4897-AA4D-1CC63780FCB5}">
      <dsp:nvSpPr>
        <dsp:cNvPr id="0" name=""/>
        <dsp:cNvSpPr/>
      </dsp:nvSpPr>
      <dsp:spPr>
        <a:xfrm rot="5400000">
          <a:off x="1896096" y="3951782"/>
          <a:ext cx="210847" cy="2530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solidFill>
              <a:schemeClr val="tx1"/>
            </a:solidFill>
            <a:latin typeface="Times New Roman" panose="02020603050405020304" pitchFamily="18" charset="0"/>
            <a:cs typeface="Times New Roman" panose="02020603050405020304" pitchFamily="18" charset="0"/>
          </a:endParaRPr>
        </a:p>
      </dsp:txBody>
      <dsp:txXfrm rot="-5400000">
        <a:off x="1925614" y="3972867"/>
        <a:ext cx="151811" cy="147593"/>
      </dsp:txXfrm>
    </dsp:sp>
    <dsp:sp modelId="{5E845F64-CEFB-4946-AB17-AC8942C5CEDD}">
      <dsp:nvSpPr>
        <dsp:cNvPr id="0" name=""/>
        <dsp:cNvSpPr/>
      </dsp:nvSpPr>
      <dsp:spPr>
        <a:xfrm>
          <a:off x="470723" y="4218856"/>
          <a:ext cx="3061592" cy="562261"/>
        </a:xfrm>
        <a:prstGeom prst="roundRect">
          <a:avLst>
            <a:gd name="adj" fmla="val 10000"/>
          </a:avLst>
        </a:prstGeom>
        <a:solidFill>
          <a:srgbClr val="A8BE9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C" sz="1700" kern="1200" dirty="0" smtClean="0">
              <a:solidFill>
                <a:schemeClr val="tx1"/>
              </a:solidFill>
              <a:latin typeface="Times New Roman" panose="02020603050405020304" pitchFamily="18" charset="0"/>
              <a:cs typeface="Times New Roman" panose="02020603050405020304" pitchFamily="18" charset="0"/>
            </a:rPr>
            <a:t>Marketing de contenidos</a:t>
          </a:r>
          <a:endParaRPr lang="es-EC" sz="1700" kern="1200" dirty="0">
            <a:solidFill>
              <a:schemeClr val="tx1"/>
            </a:solidFill>
            <a:latin typeface="Times New Roman" panose="02020603050405020304" pitchFamily="18" charset="0"/>
            <a:cs typeface="Times New Roman" panose="02020603050405020304" pitchFamily="18" charset="0"/>
          </a:endParaRPr>
        </a:p>
      </dsp:txBody>
      <dsp:txXfrm>
        <a:off x="487191" y="4235324"/>
        <a:ext cx="3028656" cy="5293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70BA89-AD0C-4D99-9E00-DBD3BE91E947}">
      <dsp:nvSpPr>
        <dsp:cNvPr id="0" name=""/>
        <dsp:cNvSpPr/>
      </dsp:nvSpPr>
      <dsp:spPr>
        <a:xfrm>
          <a:off x="436476" y="838636"/>
          <a:ext cx="3140796" cy="2328134"/>
        </a:xfrm>
        <a:prstGeom prst="circularArrow">
          <a:avLst>
            <a:gd name="adj1" fmla="val 10980"/>
            <a:gd name="adj2" fmla="val 1142322"/>
            <a:gd name="adj3" fmla="val 4500000"/>
            <a:gd name="adj4" fmla="val 10800000"/>
            <a:gd name="adj5" fmla="val 12500"/>
          </a:avLst>
        </a:prstGeom>
        <a:solidFill>
          <a:srgbClr val="A8BE9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sp>
    <dsp:sp modelId="{B4260A5C-A62A-4DA5-8D9F-1DC34666BD39}">
      <dsp:nvSpPr>
        <dsp:cNvPr id="0" name=""/>
        <dsp:cNvSpPr/>
      </dsp:nvSpPr>
      <dsp:spPr>
        <a:xfrm>
          <a:off x="1296495" y="1420351"/>
          <a:ext cx="1416563" cy="517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latin typeface="Times New Roman" panose="02020603050405020304" pitchFamily="18" charset="0"/>
              <a:cs typeface="Times New Roman" panose="02020603050405020304" pitchFamily="18" charset="0"/>
            </a:rPr>
            <a:t>Teoría sobre el estímulo y la respuesta.</a:t>
          </a:r>
          <a:endParaRPr lang="es-EC" sz="1400" b="0" kern="1200" dirty="0">
            <a:effectLst/>
            <a:latin typeface="Times New Roman" panose="02020603050405020304" pitchFamily="18" charset="0"/>
            <a:cs typeface="Times New Roman" panose="02020603050405020304" pitchFamily="18" charset="0"/>
          </a:endParaRPr>
        </a:p>
      </dsp:txBody>
      <dsp:txXfrm>
        <a:off x="1296495" y="1420351"/>
        <a:ext cx="1416563" cy="517198"/>
      </dsp:txXfrm>
    </dsp:sp>
    <dsp:sp modelId="{1EE62ACB-C3C1-4FF4-AA56-6DCFFDD66A4C}">
      <dsp:nvSpPr>
        <dsp:cNvPr id="0" name=""/>
        <dsp:cNvSpPr/>
      </dsp:nvSpPr>
      <dsp:spPr>
        <a:xfrm>
          <a:off x="-80670" y="1880521"/>
          <a:ext cx="3140796" cy="2328134"/>
        </a:xfrm>
        <a:prstGeom prst="leftCircularArrow">
          <a:avLst>
            <a:gd name="adj1" fmla="val 10980"/>
            <a:gd name="adj2" fmla="val 1142322"/>
            <a:gd name="adj3" fmla="val 6300000"/>
            <a:gd name="adj4" fmla="val 18900000"/>
            <a:gd name="adj5" fmla="val 12500"/>
          </a:avLst>
        </a:prstGeom>
        <a:solidFill>
          <a:srgbClr val="A8BE9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sp>
    <dsp:sp modelId="{286C9264-7E15-4173-88FC-E51631BBC235}">
      <dsp:nvSpPr>
        <dsp:cNvPr id="0" name=""/>
        <dsp:cNvSpPr/>
      </dsp:nvSpPr>
      <dsp:spPr>
        <a:xfrm>
          <a:off x="478331" y="2532187"/>
          <a:ext cx="1300714" cy="755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latin typeface="Times New Roman" panose="02020603050405020304" pitchFamily="18" charset="0"/>
              <a:cs typeface="Times New Roman" panose="02020603050405020304" pitchFamily="18" charset="0"/>
            </a:rPr>
            <a:t>Teoría de las necesidades de McClelland.</a:t>
          </a:r>
          <a:endParaRPr lang="es-EC" sz="1400" b="0" kern="1200" dirty="0">
            <a:effectLst/>
            <a:latin typeface="Times New Roman" panose="02020603050405020304" pitchFamily="18" charset="0"/>
            <a:cs typeface="Times New Roman" panose="02020603050405020304" pitchFamily="18" charset="0"/>
          </a:endParaRPr>
        </a:p>
      </dsp:txBody>
      <dsp:txXfrm>
        <a:off x="478331" y="2532187"/>
        <a:ext cx="1300714" cy="755368"/>
      </dsp:txXfrm>
    </dsp:sp>
    <dsp:sp modelId="{47ACEDE1-E768-49D3-B12B-5868B307ADD3}">
      <dsp:nvSpPr>
        <dsp:cNvPr id="0" name=""/>
        <dsp:cNvSpPr/>
      </dsp:nvSpPr>
      <dsp:spPr>
        <a:xfrm>
          <a:off x="659058" y="3139411"/>
          <a:ext cx="2698430" cy="2000725"/>
        </a:xfrm>
        <a:prstGeom prst="blockArc">
          <a:avLst>
            <a:gd name="adj1" fmla="val 13500000"/>
            <a:gd name="adj2" fmla="val 10800000"/>
            <a:gd name="adj3" fmla="val 12740"/>
          </a:avLst>
        </a:prstGeom>
        <a:solidFill>
          <a:srgbClr val="A8BE9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sp>
    <dsp:sp modelId="{15670681-FDB0-4481-B159-5DA51016276F}">
      <dsp:nvSpPr>
        <dsp:cNvPr id="0" name=""/>
        <dsp:cNvSpPr/>
      </dsp:nvSpPr>
      <dsp:spPr>
        <a:xfrm>
          <a:off x="1506405" y="3794599"/>
          <a:ext cx="1378167" cy="831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latin typeface="Times New Roman" panose="02020603050405020304" pitchFamily="18" charset="0"/>
              <a:cs typeface="Times New Roman" panose="02020603050405020304" pitchFamily="18" charset="0"/>
            </a:rPr>
            <a:t>Teoría Psicológico Social.</a:t>
          </a:r>
          <a:endParaRPr lang="es-EC" sz="1400" b="0" kern="1200" dirty="0">
            <a:effectLst/>
            <a:latin typeface="Times New Roman" panose="02020603050405020304" pitchFamily="18" charset="0"/>
            <a:cs typeface="Times New Roman" panose="02020603050405020304" pitchFamily="18" charset="0"/>
          </a:endParaRPr>
        </a:p>
      </dsp:txBody>
      <dsp:txXfrm>
        <a:off x="1506405" y="3794599"/>
        <a:ext cx="1378167" cy="83119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831A88-D2C4-4F81-9FBC-20355BA52EBD}">
      <dsp:nvSpPr>
        <dsp:cNvPr id="0" name=""/>
        <dsp:cNvSpPr/>
      </dsp:nvSpPr>
      <dsp:spPr>
        <a:xfrm>
          <a:off x="0" y="249"/>
          <a:ext cx="2113814" cy="818991"/>
        </a:xfrm>
        <a:prstGeom prst="roundRect">
          <a:avLst>
            <a:gd name="adj" fmla="val 10000"/>
          </a:avLst>
        </a:prstGeom>
        <a:solidFill>
          <a:srgbClr val="A8BE9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C" sz="1700" kern="1200" dirty="0" smtClean="0">
              <a:solidFill>
                <a:schemeClr val="tx1"/>
              </a:solidFill>
              <a:latin typeface="Times New Roman" panose="02020603050405020304" pitchFamily="18" charset="0"/>
              <a:cs typeface="Times New Roman" panose="02020603050405020304" pitchFamily="18" charset="0"/>
            </a:rPr>
            <a:t>Aprendizaje</a:t>
          </a:r>
          <a:endParaRPr lang="es-EC" sz="1700" kern="1200" dirty="0">
            <a:solidFill>
              <a:schemeClr val="tx1"/>
            </a:solidFill>
            <a:latin typeface="Times New Roman" panose="02020603050405020304" pitchFamily="18" charset="0"/>
            <a:cs typeface="Times New Roman" panose="02020603050405020304" pitchFamily="18" charset="0"/>
          </a:endParaRPr>
        </a:p>
      </dsp:txBody>
      <dsp:txXfrm>
        <a:off x="23987" y="24236"/>
        <a:ext cx="2065840" cy="771017"/>
      </dsp:txXfrm>
    </dsp:sp>
    <dsp:sp modelId="{F0083B1C-F1CA-4531-9AF2-058D94B723CC}">
      <dsp:nvSpPr>
        <dsp:cNvPr id="0" name=""/>
        <dsp:cNvSpPr/>
      </dsp:nvSpPr>
      <dsp:spPr>
        <a:xfrm rot="5400000">
          <a:off x="903346" y="839715"/>
          <a:ext cx="307121" cy="36854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s-EC" sz="1700" kern="1200">
            <a:solidFill>
              <a:schemeClr val="tx1"/>
            </a:solidFill>
            <a:latin typeface="Times New Roman" panose="02020603050405020304" pitchFamily="18" charset="0"/>
            <a:cs typeface="Times New Roman" panose="02020603050405020304" pitchFamily="18" charset="0"/>
          </a:endParaRPr>
        </a:p>
      </dsp:txBody>
      <dsp:txXfrm rot="-5400000">
        <a:off x="946343" y="870427"/>
        <a:ext cx="221128" cy="214985"/>
      </dsp:txXfrm>
    </dsp:sp>
    <dsp:sp modelId="{52B51D2D-7E08-49B4-A949-D2DE9433B0BB}">
      <dsp:nvSpPr>
        <dsp:cNvPr id="0" name=""/>
        <dsp:cNvSpPr/>
      </dsp:nvSpPr>
      <dsp:spPr>
        <a:xfrm>
          <a:off x="0" y="1228736"/>
          <a:ext cx="2113814" cy="818991"/>
        </a:xfrm>
        <a:prstGeom prst="roundRect">
          <a:avLst>
            <a:gd name="adj" fmla="val 10000"/>
          </a:avLst>
        </a:prstGeom>
        <a:solidFill>
          <a:srgbClr val="A8BE9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C" sz="1700" kern="1200" dirty="0" smtClean="0">
              <a:solidFill>
                <a:schemeClr val="tx1"/>
              </a:solidFill>
              <a:latin typeface="Times New Roman" panose="02020603050405020304" pitchFamily="18" charset="0"/>
              <a:cs typeface="Times New Roman" panose="02020603050405020304" pitchFamily="18" charset="0"/>
            </a:rPr>
            <a:t>Satisfacción</a:t>
          </a:r>
          <a:endParaRPr lang="es-EC" sz="1700" kern="1200" dirty="0">
            <a:solidFill>
              <a:schemeClr val="tx1"/>
            </a:solidFill>
            <a:latin typeface="Times New Roman" panose="02020603050405020304" pitchFamily="18" charset="0"/>
            <a:cs typeface="Times New Roman" panose="02020603050405020304" pitchFamily="18" charset="0"/>
          </a:endParaRPr>
        </a:p>
      </dsp:txBody>
      <dsp:txXfrm>
        <a:off x="23987" y="1252723"/>
        <a:ext cx="2065840" cy="77101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2988A5-D2C9-4401-90FA-33AED9BAE730}">
      <dsp:nvSpPr>
        <dsp:cNvPr id="0" name=""/>
        <dsp:cNvSpPr/>
      </dsp:nvSpPr>
      <dsp:spPr>
        <a:xfrm>
          <a:off x="10318" y="766247"/>
          <a:ext cx="2135943" cy="1211299"/>
        </a:xfrm>
        <a:prstGeom prst="roundRect">
          <a:avLst>
            <a:gd name="adj" fmla="val 10000"/>
          </a:avLst>
        </a:prstGeom>
        <a:solidFill>
          <a:srgbClr val="A8BE9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just" defTabSz="622300">
            <a:lnSpc>
              <a:spcPct val="90000"/>
            </a:lnSpc>
            <a:spcBef>
              <a:spcPct val="0"/>
            </a:spcBef>
            <a:spcAft>
              <a:spcPct val="35000"/>
            </a:spcAft>
          </a:pPr>
          <a:r>
            <a:rPr lang="es-EC" sz="1400" kern="1200" dirty="0" smtClean="0">
              <a:solidFill>
                <a:schemeClr val="tx1"/>
              </a:solidFill>
              <a:latin typeface="Times New Roman" panose="02020603050405020304" pitchFamily="18" charset="0"/>
              <a:cs typeface="Times New Roman" panose="02020603050405020304" pitchFamily="18" charset="0"/>
            </a:rPr>
            <a:t>La banca por internet como innovación tecnológica en el sector bancario.</a:t>
          </a:r>
          <a:endParaRPr lang="es-EC" sz="1400" kern="1200" dirty="0">
            <a:solidFill>
              <a:schemeClr val="tx1"/>
            </a:solidFill>
            <a:latin typeface="Times New Roman" panose="02020603050405020304" pitchFamily="18" charset="0"/>
            <a:cs typeface="Times New Roman" panose="02020603050405020304" pitchFamily="18" charset="0"/>
          </a:endParaRPr>
        </a:p>
      </dsp:txBody>
      <dsp:txXfrm>
        <a:off x="45796" y="801725"/>
        <a:ext cx="2064987" cy="1140343"/>
      </dsp:txXfrm>
    </dsp:sp>
    <dsp:sp modelId="{85155C4B-1387-4F53-AA9B-889E109182B6}">
      <dsp:nvSpPr>
        <dsp:cNvPr id="0" name=""/>
        <dsp:cNvSpPr/>
      </dsp:nvSpPr>
      <dsp:spPr>
        <a:xfrm>
          <a:off x="2359857" y="1107040"/>
          <a:ext cx="452820" cy="529714"/>
        </a:xfrm>
        <a:prstGeom prst="rightArrow">
          <a:avLst>
            <a:gd name="adj1" fmla="val 60000"/>
            <a:gd name="adj2" fmla="val 50000"/>
          </a:avLst>
        </a:prstGeom>
        <a:solidFill>
          <a:srgbClr val="AAAAAA"/>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just" defTabSz="622300">
            <a:lnSpc>
              <a:spcPct val="90000"/>
            </a:lnSpc>
            <a:spcBef>
              <a:spcPct val="0"/>
            </a:spcBef>
            <a:spcAft>
              <a:spcPct val="35000"/>
            </a:spcAft>
          </a:pPr>
          <a:endParaRPr lang="es-EC" sz="1400" kern="1200">
            <a:solidFill>
              <a:schemeClr val="tx1"/>
            </a:solidFill>
            <a:latin typeface="Times New Roman" panose="02020603050405020304" pitchFamily="18" charset="0"/>
            <a:cs typeface="Times New Roman" panose="02020603050405020304" pitchFamily="18" charset="0"/>
          </a:endParaRPr>
        </a:p>
      </dsp:txBody>
      <dsp:txXfrm>
        <a:off x="2359857" y="1212983"/>
        <a:ext cx="316974" cy="317828"/>
      </dsp:txXfrm>
    </dsp:sp>
    <dsp:sp modelId="{8D91E0A4-8CF9-4FE1-B788-A0765C6E6D13}">
      <dsp:nvSpPr>
        <dsp:cNvPr id="0" name=""/>
        <dsp:cNvSpPr/>
      </dsp:nvSpPr>
      <dsp:spPr>
        <a:xfrm>
          <a:off x="3000640" y="766247"/>
          <a:ext cx="2135943" cy="1211299"/>
        </a:xfrm>
        <a:prstGeom prst="roundRect">
          <a:avLst>
            <a:gd name="adj" fmla="val 10000"/>
          </a:avLst>
        </a:prstGeom>
        <a:solidFill>
          <a:srgbClr val="A8BE9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just" defTabSz="622300">
            <a:lnSpc>
              <a:spcPct val="90000"/>
            </a:lnSpc>
            <a:spcBef>
              <a:spcPct val="0"/>
            </a:spcBef>
            <a:spcAft>
              <a:spcPct val="35000"/>
            </a:spcAft>
          </a:pPr>
          <a:r>
            <a:rPr lang="es-EC" sz="1400" kern="1200" dirty="0" smtClean="0">
              <a:solidFill>
                <a:schemeClr val="tx1"/>
              </a:solidFill>
              <a:latin typeface="Times New Roman" panose="02020603050405020304" pitchFamily="18" charset="0"/>
              <a:cs typeface="Times New Roman" panose="02020603050405020304" pitchFamily="18" charset="0"/>
            </a:rPr>
            <a:t>La banca electrónica en España.</a:t>
          </a:r>
          <a:endParaRPr lang="es-EC" sz="1400" kern="1200" dirty="0">
            <a:solidFill>
              <a:schemeClr val="tx1"/>
            </a:solidFill>
            <a:latin typeface="Times New Roman" panose="02020603050405020304" pitchFamily="18" charset="0"/>
            <a:cs typeface="Times New Roman" panose="02020603050405020304" pitchFamily="18" charset="0"/>
          </a:endParaRPr>
        </a:p>
      </dsp:txBody>
      <dsp:txXfrm>
        <a:off x="3036118" y="801725"/>
        <a:ext cx="2064987" cy="1140343"/>
      </dsp:txXfrm>
    </dsp:sp>
    <dsp:sp modelId="{823D1A59-10E8-4E92-AF5D-3267275AD709}">
      <dsp:nvSpPr>
        <dsp:cNvPr id="0" name=""/>
        <dsp:cNvSpPr/>
      </dsp:nvSpPr>
      <dsp:spPr>
        <a:xfrm>
          <a:off x="5350178" y="1107040"/>
          <a:ext cx="452820" cy="529714"/>
        </a:xfrm>
        <a:prstGeom prst="rightArrow">
          <a:avLst>
            <a:gd name="adj1" fmla="val 60000"/>
            <a:gd name="adj2" fmla="val 50000"/>
          </a:avLst>
        </a:prstGeom>
        <a:solidFill>
          <a:srgbClr val="AAAAAA"/>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just" defTabSz="622300">
            <a:lnSpc>
              <a:spcPct val="90000"/>
            </a:lnSpc>
            <a:spcBef>
              <a:spcPct val="0"/>
            </a:spcBef>
            <a:spcAft>
              <a:spcPct val="35000"/>
            </a:spcAft>
          </a:pPr>
          <a:endParaRPr lang="es-EC" sz="1400" kern="1200">
            <a:solidFill>
              <a:schemeClr val="tx1"/>
            </a:solidFill>
            <a:latin typeface="Times New Roman" panose="02020603050405020304" pitchFamily="18" charset="0"/>
            <a:cs typeface="Times New Roman" panose="02020603050405020304" pitchFamily="18" charset="0"/>
          </a:endParaRPr>
        </a:p>
      </dsp:txBody>
      <dsp:txXfrm>
        <a:off x="5350178" y="1212983"/>
        <a:ext cx="316974" cy="317828"/>
      </dsp:txXfrm>
    </dsp:sp>
    <dsp:sp modelId="{599B4B79-07B6-4258-B809-91AE546F64AB}">
      <dsp:nvSpPr>
        <dsp:cNvPr id="0" name=""/>
        <dsp:cNvSpPr/>
      </dsp:nvSpPr>
      <dsp:spPr>
        <a:xfrm>
          <a:off x="5990961" y="766247"/>
          <a:ext cx="2135943" cy="1211299"/>
        </a:xfrm>
        <a:prstGeom prst="roundRect">
          <a:avLst>
            <a:gd name="adj" fmla="val 10000"/>
          </a:avLst>
        </a:prstGeom>
        <a:solidFill>
          <a:srgbClr val="A8BE9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just" defTabSz="622300">
            <a:lnSpc>
              <a:spcPct val="90000"/>
            </a:lnSpc>
            <a:spcBef>
              <a:spcPct val="0"/>
            </a:spcBef>
            <a:spcAft>
              <a:spcPct val="35000"/>
            </a:spcAft>
          </a:pPr>
          <a:r>
            <a:rPr lang="es-EC" sz="1400" kern="1200" dirty="0" smtClean="0">
              <a:solidFill>
                <a:schemeClr val="tx1"/>
              </a:solidFill>
              <a:latin typeface="Times New Roman" panose="02020603050405020304" pitchFamily="18" charset="0"/>
              <a:cs typeface="Times New Roman" panose="02020603050405020304" pitchFamily="18" charset="0"/>
            </a:rPr>
            <a:t>El desarrollo de la banca electrónica y la aceptación de los clientes de lima metropolitana de los 4 principales bancos del Perú.</a:t>
          </a:r>
          <a:endParaRPr lang="es-EC" sz="1400" kern="1200" dirty="0">
            <a:solidFill>
              <a:schemeClr val="tx1"/>
            </a:solidFill>
            <a:latin typeface="Times New Roman" panose="02020603050405020304" pitchFamily="18" charset="0"/>
            <a:cs typeface="Times New Roman" panose="02020603050405020304" pitchFamily="18" charset="0"/>
          </a:endParaRPr>
        </a:p>
      </dsp:txBody>
      <dsp:txXfrm>
        <a:off x="6026439" y="801725"/>
        <a:ext cx="2064987" cy="1140343"/>
      </dsp:txXfrm>
    </dsp:sp>
    <dsp:sp modelId="{8391CF70-67B7-471D-B86F-0CB92DDF9D89}">
      <dsp:nvSpPr>
        <dsp:cNvPr id="0" name=""/>
        <dsp:cNvSpPr/>
      </dsp:nvSpPr>
      <dsp:spPr>
        <a:xfrm>
          <a:off x="8340500" y="1107040"/>
          <a:ext cx="452820" cy="529714"/>
        </a:xfrm>
        <a:prstGeom prst="rightArrow">
          <a:avLst>
            <a:gd name="adj1" fmla="val 60000"/>
            <a:gd name="adj2" fmla="val 50000"/>
          </a:avLst>
        </a:prstGeom>
        <a:solidFill>
          <a:srgbClr val="AAAAAA"/>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just" defTabSz="622300">
            <a:lnSpc>
              <a:spcPct val="90000"/>
            </a:lnSpc>
            <a:spcBef>
              <a:spcPct val="0"/>
            </a:spcBef>
            <a:spcAft>
              <a:spcPct val="35000"/>
            </a:spcAft>
          </a:pPr>
          <a:endParaRPr lang="es-EC" sz="1400" kern="1200">
            <a:solidFill>
              <a:schemeClr val="tx1"/>
            </a:solidFill>
            <a:latin typeface="Times New Roman" panose="02020603050405020304" pitchFamily="18" charset="0"/>
            <a:cs typeface="Times New Roman" panose="02020603050405020304" pitchFamily="18" charset="0"/>
          </a:endParaRPr>
        </a:p>
      </dsp:txBody>
      <dsp:txXfrm>
        <a:off x="8340500" y="1212983"/>
        <a:ext cx="316974" cy="317828"/>
      </dsp:txXfrm>
    </dsp:sp>
    <dsp:sp modelId="{33EF0407-F01E-4EB4-9BAC-8801A94E88D7}">
      <dsp:nvSpPr>
        <dsp:cNvPr id="0" name=""/>
        <dsp:cNvSpPr/>
      </dsp:nvSpPr>
      <dsp:spPr>
        <a:xfrm>
          <a:off x="8981283" y="766247"/>
          <a:ext cx="2135943" cy="1211299"/>
        </a:xfrm>
        <a:prstGeom prst="roundRect">
          <a:avLst>
            <a:gd name="adj" fmla="val 10000"/>
          </a:avLst>
        </a:prstGeom>
        <a:solidFill>
          <a:srgbClr val="A8BE9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just" defTabSz="622300">
            <a:lnSpc>
              <a:spcPct val="90000"/>
            </a:lnSpc>
            <a:spcBef>
              <a:spcPct val="0"/>
            </a:spcBef>
            <a:spcAft>
              <a:spcPct val="35000"/>
            </a:spcAft>
          </a:pPr>
          <a:r>
            <a:rPr lang="es-EC" sz="1400" kern="1200" dirty="0" smtClean="0">
              <a:solidFill>
                <a:schemeClr val="tx1"/>
              </a:solidFill>
              <a:latin typeface="Times New Roman" panose="02020603050405020304" pitchFamily="18" charset="0"/>
              <a:cs typeface="Times New Roman" panose="02020603050405020304" pitchFamily="18" charset="0"/>
            </a:rPr>
            <a:t>Análisis de la Implementación de la Banca Electrónica en el Ecuador.</a:t>
          </a:r>
          <a:endParaRPr lang="es-EC" sz="1400" kern="1200" dirty="0">
            <a:solidFill>
              <a:schemeClr val="tx1"/>
            </a:solidFill>
            <a:latin typeface="Times New Roman" panose="02020603050405020304" pitchFamily="18" charset="0"/>
            <a:cs typeface="Times New Roman" panose="02020603050405020304" pitchFamily="18" charset="0"/>
          </a:endParaRPr>
        </a:p>
      </dsp:txBody>
      <dsp:txXfrm>
        <a:off x="9016761" y="801725"/>
        <a:ext cx="2064987" cy="114034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88293A-74E0-45ED-95D6-FD69A9825F31}">
      <dsp:nvSpPr>
        <dsp:cNvPr id="0" name=""/>
        <dsp:cNvSpPr/>
      </dsp:nvSpPr>
      <dsp:spPr>
        <a:xfrm>
          <a:off x="4679" y="441892"/>
          <a:ext cx="2785846" cy="2836210"/>
        </a:xfrm>
        <a:prstGeom prst="roundRect">
          <a:avLst>
            <a:gd name="adj" fmla="val 10000"/>
          </a:avLst>
        </a:prstGeom>
        <a:solidFill>
          <a:srgbClr val="A8BE9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just" defTabSz="622300">
            <a:lnSpc>
              <a:spcPct val="90000"/>
            </a:lnSpc>
            <a:spcBef>
              <a:spcPct val="0"/>
            </a:spcBef>
            <a:spcAft>
              <a:spcPct val="35000"/>
            </a:spcAft>
          </a:pPr>
          <a:endParaRPr lang="es-EC" sz="1400" kern="1200" dirty="0" smtClean="0">
            <a:solidFill>
              <a:schemeClr val="tx1"/>
            </a:solidFill>
            <a:latin typeface="Times New Roman" panose="02020603050405020304" pitchFamily="18" charset="0"/>
            <a:cs typeface="Times New Roman" panose="02020603050405020304" pitchFamily="18" charset="0"/>
          </a:endParaRPr>
        </a:p>
        <a:p>
          <a:pPr lvl="0" algn="just" defTabSz="622300">
            <a:lnSpc>
              <a:spcPct val="90000"/>
            </a:lnSpc>
            <a:spcBef>
              <a:spcPct val="0"/>
            </a:spcBef>
            <a:spcAft>
              <a:spcPct val="35000"/>
            </a:spcAft>
          </a:pPr>
          <a:r>
            <a:rPr lang="es-EC" sz="1400" kern="1200" dirty="0" smtClean="0">
              <a:solidFill>
                <a:schemeClr val="tx1"/>
              </a:solidFill>
              <a:latin typeface="Times New Roman" panose="02020603050405020304" pitchFamily="18" charset="0"/>
              <a:cs typeface="Times New Roman" panose="02020603050405020304" pitchFamily="18" charset="0"/>
            </a:rPr>
            <a:t>-Vanguardia de los distintos servicios digitales. </a:t>
          </a:r>
        </a:p>
        <a:p>
          <a:pPr lvl="0" algn="just" defTabSz="622300">
            <a:lnSpc>
              <a:spcPct val="90000"/>
            </a:lnSpc>
            <a:spcBef>
              <a:spcPct val="0"/>
            </a:spcBef>
            <a:spcAft>
              <a:spcPct val="35000"/>
            </a:spcAft>
          </a:pPr>
          <a:endParaRPr lang="es-EC" sz="1400" kern="1200" dirty="0" smtClean="0">
            <a:solidFill>
              <a:schemeClr val="tx1"/>
            </a:solidFill>
            <a:latin typeface="Times New Roman" panose="02020603050405020304" pitchFamily="18" charset="0"/>
            <a:cs typeface="Times New Roman" panose="02020603050405020304" pitchFamily="18" charset="0"/>
          </a:endParaRPr>
        </a:p>
        <a:p>
          <a:pPr lvl="0" algn="just" defTabSz="622300">
            <a:lnSpc>
              <a:spcPct val="90000"/>
            </a:lnSpc>
            <a:spcBef>
              <a:spcPct val="0"/>
            </a:spcBef>
            <a:spcAft>
              <a:spcPct val="35000"/>
            </a:spcAft>
          </a:pPr>
          <a:r>
            <a:rPr lang="es-EC" sz="1400" kern="1200" dirty="0" smtClean="0">
              <a:solidFill>
                <a:schemeClr val="tx1"/>
              </a:solidFill>
              <a:latin typeface="Times New Roman" panose="02020603050405020304" pitchFamily="18" charset="0"/>
              <a:cs typeface="Times New Roman" panose="02020603050405020304" pitchFamily="18" charset="0"/>
            </a:rPr>
            <a:t>-Aceptación y percepción de la banca electrónica.</a:t>
          </a:r>
        </a:p>
        <a:p>
          <a:pPr lvl="0" algn="just" defTabSz="622300">
            <a:lnSpc>
              <a:spcPct val="90000"/>
            </a:lnSpc>
            <a:spcBef>
              <a:spcPct val="0"/>
            </a:spcBef>
            <a:spcAft>
              <a:spcPct val="35000"/>
            </a:spcAft>
          </a:pPr>
          <a:endParaRPr lang="es-EC" sz="1400" kern="1200" dirty="0" smtClean="0">
            <a:solidFill>
              <a:schemeClr val="tx1"/>
            </a:solidFill>
            <a:latin typeface="Times New Roman" panose="02020603050405020304" pitchFamily="18" charset="0"/>
            <a:cs typeface="Times New Roman" panose="02020603050405020304" pitchFamily="18" charset="0"/>
          </a:endParaRPr>
        </a:p>
        <a:p>
          <a:pPr lvl="0" algn="just" defTabSz="622300">
            <a:lnSpc>
              <a:spcPct val="90000"/>
            </a:lnSpc>
            <a:spcBef>
              <a:spcPct val="0"/>
            </a:spcBef>
            <a:spcAft>
              <a:spcPct val="35000"/>
            </a:spcAft>
          </a:pPr>
          <a:r>
            <a:rPr lang="es-EC" sz="1400" kern="1200" dirty="0" smtClean="0">
              <a:solidFill>
                <a:schemeClr val="tx1"/>
              </a:solidFill>
              <a:latin typeface="Times New Roman" panose="02020603050405020304" pitchFamily="18" charset="0"/>
              <a:cs typeface="Times New Roman" panose="02020603050405020304" pitchFamily="18" charset="0"/>
            </a:rPr>
            <a:t>-Problemáticas:  </a:t>
          </a:r>
        </a:p>
        <a:p>
          <a:pPr lvl="0" algn="r" defTabSz="622300">
            <a:lnSpc>
              <a:spcPct val="90000"/>
            </a:lnSpc>
            <a:spcBef>
              <a:spcPct val="0"/>
            </a:spcBef>
            <a:spcAft>
              <a:spcPct val="35000"/>
            </a:spcAft>
          </a:pPr>
          <a:r>
            <a:rPr lang="es-EC" sz="1400" kern="1200" dirty="0" smtClean="0">
              <a:solidFill>
                <a:schemeClr val="tx1"/>
              </a:solidFill>
              <a:latin typeface="Times New Roman" panose="02020603050405020304" pitchFamily="18" charset="0"/>
              <a:cs typeface="Times New Roman" panose="02020603050405020304" pitchFamily="18" charset="0"/>
            </a:rPr>
            <a:t>Segmentación de los clientes.</a:t>
          </a:r>
        </a:p>
        <a:p>
          <a:pPr lvl="0" algn="r" defTabSz="622300">
            <a:lnSpc>
              <a:spcPct val="90000"/>
            </a:lnSpc>
            <a:spcBef>
              <a:spcPct val="0"/>
            </a:spcBef>
            <a:spcAft>
              <a:spcPct val="35000"/>
            </a:spcAft>
          </a:pPr>
          <a:r>
            <a:rPr lang="es-EC" sz="1400" kern="1200" dirty="0" smtClean="0">
              <a:solidFill>
                <a:schemeClr val="tx1"/>
              </a:solidFill>
              <a:latin typeface="Times New Roman" panose="02020603050405020304" pitchFamily="18" charset="0"/>
              <a:cs typeface="Times New Roman" panose="02020603050405020304" pitchFamily="18" charset="0"/>
            </a:rPr>
            <a:t>Percepción de confianza.</a:t>
          </a:r>
        </a:p>
        <a:p>
          <a:pPr lvl="0" algn="r" defTabSz="622300">
            <a:lnSpc>
              <a:spcPct val="90000"/>
            </a:lnSpc>
            <a:spcBef>
              <a:spcPct val="0"/>
            </a:spcBef>
            <a:spcAft>
              <a:spcPct val="35000"/>
            </a:spcAft>
          </a:pPr>
          <a:r>
            <a:rPr lang="es-EC" sz="1400" kern="1200" dirty="0" smtClean="0">
              <a:solidFill>
                <a:schemeClr val="tx1"/>
              </a:solidFill>
              <a:latin typeface="Times New Roman" panose="02020603050405020304" pitchFamily="18" charset="0"/>
              <a:cs typeface="Times New Roman" panose="02020603050405020304" pitchFamily="18" charset="0"/>
            </a:rPr>
            <a:t>Inseguridad por la red.</a:t>
          </a:r>
        </a:p>
        <a:p>
          <a:pPr lvl="0" algn="r" defTabSz="622300">
            <a:lnSpc>
              <a:spcPct val="90000"/>
            </a:lnSpc>
            <a:spcBef>
              <a:spcPct val="0"/>
            </a:spcBef>
            <a:spcAft>
              <a:spcPct val="35000"/>
            </a:spcAft>
          </a:pPr>
          <a:r>
            <a:rPr lang="es-EC" sz="1400" kern="1200" dirty="0" smtClean="0">
              <a:solidFill>
                <a:schemeClr val="tx1"/>
              </a:solidFill>
              <a:latin typeface="Times New Roman" panose="02020603050405020304" pitchFamily="18" charset="0"/>
              <a:cs typeface="Times New Roman" panose="02020603050405020304" pitchFamily="18" charset="0"/>
            </a:rPr>
            <a:t>  </a:t>
          </a:r>
          <a:endParaRPr lang="es-EC" sz="1400" kern="1200" dirty="0">
            <a:solidFill>
              <a:schemeClr val="tx1"/>
            </a:solidFill>
            <a:latin typeface="Times New Roman" panose="02020603050405020304" pitchFamily="18" charset="0"/>
            <a:cs typeface="Times New Roman" panose="02020603050405020304" pitchFamily="18" charset="0"/>
          </a:endParaRPr>
        </a:p>
      </dsp:txBody>
      <dsp:txXfrm>
        <a:off x="86274" y="523487"/>
        <a:ext cx="2622656" cy="2673020"/>
      </dsp:txXfrm>
    </dsp:sp>
    <dsp:sp modelId="{5588CC47-6557-4E9D-B59C-1C39326F16F4}">
      <dsp:nvSpPr>
        <dsp:cNvPr id="0" name=""/>
        <dsp:cNvSpPr/>
      </dsp:nvSpPr>
      <dsp:spPr>
        <a:xfrm>
          <a:off x="3154678" y="441892"/>
          <a:ext cx="2601090" cy="2836210"/>
        </a:xfrm>
        <a:prstGeom prst="roundRect">
          <a:avLst>
            <a:gd name="adj" fmla="val 10000"/>
          </a:avLst>
        </a:prstGeom>
        <a:solidFill>
          <a:srgbClr val="A8BE9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just" defTabSz="622300">
            <a:lnSpc>
              <a:spcPct val="90000"/>
            </a:lnSpc>
            <a:spcBef>
              <a:spcPct val="0"/>
            </a:spcBef>
            <a:spcAft>
              <a:spcPct val="35000"/>
            </a:spcAft>
          </a:pPr>
          <a:endParaRPr lang="es-EC" sz="1400" kern="1200" dirty="0" smtClean="0">
            <a:solidFill>
              <a:schemeClr val="tx1"/>
            </a:solidFill>
            <a:latin typeface="Times New Roman" panose="02020603050405020304" pitchFamily="18" charset="0"/>
            <a:cs typeface="Times New Roman" panose="02020603050405020304" pitchFamily="18" charset="0"/>
          </a:endParaRPr>
        </a:p>
        <a:p>
          <a:pPr lvl="0" algn="just" defTabSz="622300">
            <a:lnSpc>
              <a:spcPct val="90000"/>
            </a:lnSpc>
            <a:spcBef>
              <a:spcPct val="0"/>
            </a:spcBef>
            <a:spcAft>
              <a:spcPct val="35000"/>
            </a:spcAft>
          </a:pPr>
          <a:r>
            <a:rPr lang="es-EC" sz="1400" kern="1200" dirty="0" smtClean="0">
              <a:solidFill>
                <a:schemeClr val="tx1"/>
              </a:solidFill>
              <a:latin typeface="Times New Roman" panose="02020603050405020304" pitchFamily="18" charset="0"/>
              <a:cs typeface="Times New Roman" panose="02020603050405020304" pitchFamily="18" charset="0"/>
            </a:rPr>
            <a:t>-Utilización de las TIC de forma intensiva.</a:t>
          </a:r>
        </a:p>
        <a:p>
          <a:pPr lvl="0" algn="just" defTabSz="622300">
            <a:lnSpc>
              <a:spcPct val="90000"/>
            </a:lnSpc>
            <a:spcBef>
              <a:spcPct val="0"/>
            </a:spcBef>
            <a:spcAft>
              <a:spcPct val="35000"/>
            </a:spcAft>
          </a:pPr>
          <a:endParaRPr lang="es-EC" sz="1400" kern="1200" dirty="0" smtClean="0">
            <a:solidFill>
              <a:schemeClr val="tx1"/>
            </a:solidFill>
            <a:latin typeface="Times New Roman" panose="02020603050405020304" pitchFamily="18" charset="0"/>
            <a:cs typeface="Times New Roman" panose="02020603050405020304" pitchFamily="18" charset="0"/>
          </a:endParaRPr>
        </a:p>
        <a:p>
          <a:pPr lvl="0" algn="just" defTabSz="622300">
            <a:lnSpc>
              <a:spcPct val="90000"/>
            </a:lnSpc>
            <a:spcBef>
              <a:spcPct val="0"/>
            </a:spcBef>
            <a:spcAft>
              <a:spcPct val="35000"/>
            </a:spcAft>
          </a:pPr>
          <a:r>
            <a:rPr lang="es-EC" sz="1400" kern="1200" dirty="0" smtClean="0">
              <a:solidFill>
                <a:schemeClr val="tx1"/>
              </a:solidFill>
              <a:latin typeface="Times New Roman" panose="02020603050405020304" pitchFamily="18" charset="0"/>
              <a:cs typeface="Times New Roman" panose="02020603050405020304" pitchFamily="18" charset="0"/>
            </a:rPr>
            <a:t>-Beneficios en recursos humanos y bienes materiales.</a:t>
          </a:r>
        </a:p>
        <a:p>
          <a:pPr lvl="0" algn="just" defTabSz="622300">
            <a:lnSpc>
              <a:spcPct val="90000"/>
            </a:lnSpc>
            <a:spcBef>
              <a:spcPct val="0"/>
            </a:spcBef>
            <a:spcAft>
              <a:spcPct val="35000"/>
            </a:spcAft>
          </a:pPr>
          <a:endParaRPr lang="es-EC" sz="1400" kern="1200" dirty="0" smtClean="0">
            <a:solidFill>
              <a:schemeClr val="tx1"/>
            </a:solidFill>
            <a:latin typeface="Times New Roman" panose="02020603050405020304" pitchFamily="18" charset="0"/>
            <a:cs typeface="Times New Roman" panose="02020603050405020304" pitchFamily="18" charset="0"/>
          </a:endParaRPr>
        </a:p>
        <a:p>
          <a:pPr lvl="0" algn="just" defTabSz="622300">
            <a:lnSpc>
              <a:spcPct val="90000"/>
            </a:lnSpc>
            <a:spcBef>
              <a:spcPct val="0"/>
            </a:spcBef>
            <a:spcAft>
              <a:spcPct val="35000"/>
            </a:spcAft>
          </a:pPr>
          <a:r>
            <a:rPr lang="es-EC" sz="1400" kern="1200" dirty="0" smtClean="0">
              <a:solidFill>
                <a:schemeClr val="tx1"/>
              </a:solidFill>
              <a:latin typeface="Times New Roman" panose="02020603050405020304" pitchFamily="18" charset="0"/>
              <a:cs typeface="Times New Roman" panose="02020603050405020304" pitchFamily="18" charset="0"/>
            </a:rPr>
            <a:t>-Barreras tecnológicas en ciertas edades.</a:t>
          </a:r>
        </a:p>
        <a:p>
          <a:pPr lvl="0" algn="just" defTabSz="622300">
            <a:lnSpc>
              <a:spcPct val="90000"/>
            </a:lnSpc>
            <a:spcBef>
              <a:spcPct val="0"/>
            </a:spcBef>
            <a:spcAft>
              <a:spcPct val="35000"/>
            </a:spcAft>
          </a:pPr>
          <a:endParaRPr lang="es-EC" sz="1400" kern="1200" dirty="0" smtClean="0">
            <a:solidFill>
              <a:schemeClr val="tx1"/>
            </a:solidFill>
            <a:latin typeface="Times New Roman" panose="02020603050405020304" pitchFamily="18" charset="0"/>
            <a:cs typeface="Times New Roman" panose="02020603050405020304" pitchFamily="18" charset="0"/>
          </a:endParaRPr>
        </a:p>
        <a:p>
          <a:pPr lvl="0" algn="just" defTabSz="622300">
            <a:lnSpc>
              <a:spcPct val="90000"/>
            </a:lnSpc>
            <a:spcBef>
              <a:spcPct val="0"/>
            </a:spcBef>
            <a:spcAft>
              <a:spcPct val="35000"/>
            </a:spcAft>
          </a:pPr>
          <a:endParaRPr lang="es-EC" sz="1400" kern="1200" dirty="0" smtClean="0">
            <a:solidFill>
              <a:schemeClr val="tx1"/>
            </a:solidFill>
            <a:latin typeface="Times New Roman" panose="02020603050405020304" pitchFamily="18" charset="0"/>
            <a:cs typeface="Times New Roman" panose="02020603050405020304" pitchFamily="18" charset="0"/>
          </a:endParaRPr>
        </a:p>
        <a:p>
          <a:pPr lvl="0" algn="just" defTabSz="622300">
            <a:lnSpc>
              <a:spcPct val="90000"/>
            </a:lnSpc>
            <a:spcBef>
              <a:spcPct val="0"/>
            </a:spcBef>
            <a:spcAft>
              <a:spcPct val="35000"/>
            </a:spcAft>
          </a:pPr>
          <a:endParaRPr lang="es-EC" sz="1400" kern="1200" dirty="0">
            <a:solidFill>
              <a:schemeClr val="tx1"/>
            </a:solidFill>
            <a:latin typeface="Times New Roman" panose="02020603050405020304" pitchFamily="18" charset="0"/>
            <a:cs typeface="Times New Roman" panose="02020603050405020304" pitchFamily="18" charset="0"/>
          </a:endParaRPr>
        </a:p>
      </dsp:txBody>
      <dsp:txXfrm>
        <a:off x="3230861" y="518075"/>
        <a:ext cx="2448724" cy="2683844"/>
      </dsp:txXfrm>
    </dsp:sp>
    <dsp:sp modelId="{23F8C67B-BE25-46D7-BC64-D05EB4F3B1BA}">
      <dsp:nvSpPr>
        <dsp:cNvPr id="0" name=""/>
        <dsp:cNvSpPr/>
      </dsp:nvSpPr>
      <dsp:spPr>
        <a:xfrm>
          <a:off x="6119922" y="441892"/>
          <a:ext cx="2601090" cy="2836210"/>
        </a:xfrm>
        <a:prstGeom prst="roundRect">
          <a:avLst>
            <a:gd name="adj" fmla="val 10000"/>
          </a:avLst>
        </a:prstGeom>
        <a:solidFill>
          <a:srgbClr val="A8BE9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just" defTabSz="622300">
            <a:lnSpc>
              <a:spcPct val="90000"/>
            </a:lnSpc>
            <a:spcBef>
              <a:spcPct val="0"/>
            </a:spcBef>
            <a:spcAft>
              <a:spcPct val="35000"/>
            </a:spcAft>
          </a:pPr>
          <a:r>
            <a:rPr lang="es-EC" sz="1400" kern="1200" dirty="0" smtClean="0">
              <a:solidFill>
                <a:schemeClr val="tx1"/>
              </a:solidFill>
              <a:latin typeface="Times New Roman" panose="02020603050405020304" pitchFamily="18" charset="0"/>
              <a:cs typeface="Times New Roman" panose="02020603050405020304" pitchFamily="18" charset="0"/>
            </a:rPr>
            <a:t>-Avance del servicio online a lo largo de Latinoamérica.</a:t>
          </a:r>
        </a:p>
        <a:p>
          <a:pPr lvl="0" algn="just" defTabSz="622300">
            <a:lnSpc>
              <a:spcPct val="90000"/>
            </a:lnSpc>
            <a:spcBef>
              <a:spcPct val="0"/>
            </a:spcBef>
            <a:spcAft>
              <a:spcPct val="35000"/>
            </a:spcAft>
          </a:pPr>
          <a:endParaRPr lang="es-EC" sz="1400" kern="1200" dirty="0" smtClean="0">
            <a:solidFill>
              <a:schemeClr val="tx1"/>
            </a:solidFill>
            <a:latin typeface="Times New Roman" panose="02020603050405020304" pitchFamily="18" charset="0"/>
            <a:cs typeface="Times New Roman" panose="02020603050405020304" pitchFamily="18" charset="0"/>
          </a:endParaRPr>
        </a:p>
        <a:p>
          <a:pPr lvl="0" algn="just" defTabSz="622300">
            <a:lnSpc>
              <a:spcPct val="90000"/>
            </a:lnSpc>
            <a:spcBef>
              <a:spcPct val="0"/>
            </a:spcBef>
            <a:spcAft>
              <a:spcPct val="35000"/>
            </a:spcAft>
          </a:pPr>
          <a:r>
            <a:rPr lang="es-EC" sz="1400" kern="1200" dirty="0" smtClean="0">
              <a:solidFill>
                <a:schemeClr val="tx1"/>
              </a:solidFill>
              <a:latin typeface="Times New Roman" panose="02020603050405020304" pitchFamily="18" charset="0"/>
              <a:cs typeface="Times New Roman" panose="02020603050405020304" pitchFamily="18" charset="0"/>
            </a:rPr>
            <a:t>-Servicios bancarios de Europa, Asia y Norteamérica consolidados.</a:t>
          </a:r>
        </a:p>
        <a:p>
          <a:pPr lvl="0" algn="just" defTabSz="622300">
            <a:lnSpc>
              <a:spcPct val="90000"/>
            </a:lnSpc>
            <a:spcBef>
              <a:spcPct val="0"/>
            </a:spcBef>
            <a:spcAft>
              <a:spcPct val="35000"/>
            </a:spcAft>
          </a:pPr>
          <a:endParaRPr lang="es-EC" sz="1400" kern="1200" dirty="0" smtClean="0">
            <a:solidFill>
              <a:schemeClr val="tx1"/>
            </a:solidFill>
            <a:latin typeface="Times New Roman" panose="02020603050405020304" pitchFamily="18" charset="0"/>
            <a:cs typeface="Times New Roman" panose="02020603050405020304" pitchFamily="18" charset="0"/>
          </a:endParaRPr>
        </a:p>
        <a:p>
          <a:pPr lvl="0" algn="just" defTabSz="622300">
            <a:lnSpc>
              <a:spcPct val="90000"/>
            </a:lnSpc>
            <a:spcBef>
              <a:spcPct val="0"/>
            </a:spcBef>
            <a:spcAft>
              <a:spcPct val="35000"/>
            </a:spcAft>
          </a:pPr>
          <a:r>
            <a:rPr lang="es-EC" sz="1400" kern="1200" dirty="0" smtClean="0">
              <a:solidFill>
                <a:schemeClr val="tx1"/>
              </a:solidFill>
              <a:latin typeface="Times New Roman" panose="02020603050405020304" pitchFamily="18" charset="0"/>
              <a:cs typeface="Times New Roman" panose="02020603050405020304" pitchFamily="18" charset="0"/>
            </a:rPr>
            <a:t>-Adaptación de acuerdo a las necesidades del mercado.</a:t>
          </a:r>
        </a:p>
        <a:p>
          <a:pPr lvl="0" algn="just" defTabSz="622300">
            <a:lnSpc>
              <a:spcPct val="90000"/>
            </a:lnSpc>
            <a:spcBef>
              <a:spcPct val="0"/>
            </a:spcBef>
            <a:spcAft>
              <a:spcPct val="35000"/>
            </a:spcAft>
          </a:pPr>
          <a:endParaRPr lang="es-EC" sz="1400" kern="1200" dirty="0" smtClean="0">
            <a:solidFill>
              <a:schemeClr val="tx1"/>
            </a:solidFill>
            <a:latin typeface="Times New Roman" panose="02020603050405020304" pitchFamily="18" charset="0"/>
            <a:cs typeface="Times New Roman" panose="02020603050405020304" pitchFamily="18" charset="0"/>
          </a:endParaRPr>
        </a:p>
        <a:p>
          <a:pPr lvl="0" algn="just" defTabSz="622300">
            <a:lnSpc>
              <a:spcPct val="90000"/>
            </a:lnSpc>
            <a:spcBef>
              <a:spcPct val="0"/>
            </a:spcBef>
            <a:spcAft>
              <a:spcPct val="35000"/>
            </a:spcAft>
          </a:pPr>
          <a:endParaRPr lang="es-EC" sz="1400" kern="1200" dirty="0">
            <a:solidFill>
              <a:schemeClr val="tx1"/>
            </a:solidFill>
            <a:latin typeface="Times New Roman" panose="02020603050405020304" pitchFamily="18" charset="0"/>
            <a:cs typeface="Times New Roman" panose="02020603050405020304" pitchFamily="18" charset="0"/>
          </a:endParaRPr>
        </a:p>
      </dsp:txBody>
      <dsp:txXfrm>
        <a:off x="6196105" y="518075"/>
        <a:ext cx="2448724" cy="2683844"/>
      </dsp:txXfrm>
    </dsp:sp>
    <dsp:sp modelId="{F8D1A9A0-D6D0-4AF5-952C-96563E42774F}">
      <dsp:nvSpPr>
        <dsp:cNvPr id="0" name=""/>
        <dsp:cNvSpPr/>
      </dsp:nvSpPr>
      <dsp:spPr>
        <a:xfrm>
          <a:off x="9089845" y="441892"/>
          <a:ext cx="2601090" cy="2836210"/>
        </a:xfrm>
        <a:prstGeom prst="roundRect">
          <a:avLst>
            <a:gd name="adj" fmla="val 10000"/>
          </a:avLst>
        </a:prstGeom>
        <a:solidFill>
          <a:srgbClr val="A8BE9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l" defTabSz="622300">
            <a:lnSpc>
              <a:spcPct val="90000"/>
            </a:lnSpc>
            <a:spcBef>
              <a:spcPct val="0"/>
            </a:spcBef>
            <a:spcAft>
              <a:spcPct val="35000"/>
            </a:spcAft>
          </a:pPr>
          <a:r>
            <a:rPr lang="es-EC" sz="1400" kern="1200" dirty="0" smtClean="0">
              <a:solidFill>
                <a:schemeClr val="tx1"/>
              </a:solidFill>
              <a:latin typeface="Times New Roman" panose="02020603050405020304" pitchFamily="18" charset="0"/>
              <a:cs typeface="Times New Roman" panose="02020603050405020304" pitchFamily="18" charset="0"/>
            </a:rPr>
            <a:t>-Potencialización del servicio.</a:t>
          </a:r>
        </a:p>
        <a:p>
          <a:pPr lvl="0" algn="just" defTabSz="622300">
            <a:lnSpc>
              <a:spcPct val="90000"/>
            </a:lnSpc>
            <a:spcBef>
              <a:spcPct val="0"/>
            </a:spcBef>
            <a:spcAft>
              <a:spcPct val="35000"/>
            </a:spcAft>
          </a:pPr>
          <a:endParaRPr lang="es-EC" sz="1400" kern="1200" dirty="0" smtClean="0">
            <a:solidFill>
              <a:schemeClr val="tx1"/>
            </a:solidFill>
            <a:latin typeface="Times New Roman" panose="02020603050405020304" pitchFamily="18" charset="0"/>
            <a:cs typeface="Times New Roman" panose="02020603050405020304" pitchFamily="18" charset="0"/>
          </a:endParaRPr>
        </a:p>
        <a:p>
          <a:pPr lvl="0" algn="just" defTabSz="622300">
            <a:lnSpc>
              <a:spcPct val="90000"/>
            </a:lnSpc>
            <a:spcBef>
              <a:spcPct val="0"/>
            </a:spcBef>
            <a:spcAft>
              <a:spcPct val="35000"/>
            </a:spcAft>
          </a:pPr>
          <a:r>
            <a:rPr lang="es-EC" sz="1400" kern="1200" dirty="0" smtClean="0">
              <a:solidFill>
                <a:schemeClr val="tx1"/>
              </a:solidFill>
              <a:latin typeface="Times New Roman" panose="02020603050405020304" pitchFamily="18" charset="0"/>
              <a:cs typeface="Times New Roman" panose="02020603050405020304" pitchFamily="18" charset="0"/>
            </a:rPr>
            <a:t>-Flexibilidad de horarios y rapidez en los procesos de</a:t>
          </a:r>
        </a:p>
        <a:p>
          <a:pPr lvl="0" algn="just" defTabSz="622300">
            <a:lnSpc>
              <a:spcPct val="90000"/>
            </a:lnSpc>
            <a:spcBef>
              <a:spcPct val="0"/>
            </a:spcBef>
            <a:spcAft>
              <a:spcPct val="35000"/>
            </a:spcAft>
          </a:pPr>
          <a:r>
            <a:rPr lang="es-EC" sz="1400" kern="1200" dirty="0" smtClean="0">
              <a:solidFill>
                <a:schemeClr val="tx1"/>
              </a:solidFill>
              <a:latin typeface="Times New Roman" panose="02020603050405020304" pitchFamily="18" charset="0"/>
              <a:cs typeface="Times New Roman" panose="02020603050405020304" pitchFamily="18" charset="0"/>
            </a:rPr>
            <a:t>atención.</a:t>
          </a:r>
        </a:p>
        <a:p>
          <a:pPr lvl="0" algn="just" defTabSz="622300">
            <a:lnSpc>
              <a:spcPct val="90000"/>
            </a:lnSpc>
            <a:spcBef>
              <a:spcPct val="0"/>
            </a:spcBef>
            <a:spcAft>
              <a:spcPct val="35000"/>
            </a:spcAft>
          </a:pPr>
          <a:endParaRPr lang="es-EC" sz="1400" kern="1200" dirty="0" smtClean="0">
            <a:solidFill>
              <a:schemeClr val="tx1"/>
            </a:solidFill>
            <a:latin typeface="Times New Roman" panose="02020603050405020304" pitchFamily="18" charset="0"/>
            <a:cs typeface="Times New Roman" panose="02020603050405020304" pitchFamily="18" charset="0"/>
          </a:endParaRPr>
        </a:p>
        <a:p>
          <a:pPr lvl="0" algn="just" defTabSz="622300">
            <a:lnSpc>
              <a:spcPct val="90000"/>
            </a:lnSpc>
            <a:spcBef>
              <a:spcPct val="0"/>
            </a:spcBef>
            <a:spcAft>
              <a:spcPct val="35000"/>
            </a:spcAft>
          </a:pPr>
          <a:r>
            <a:rPr lang="es-EC" sz="1400" kern="1200" dirty="0" smtClean="0">
              <a:solidFill>
                <a:schemeClr val="tx1"/>
              </a:solidFill>
              <a:latin typeface="Times New Roman" panose="02020603050405020304" pitchFamily="18" charset="0"/>
              <a:cs typeface="Times New Roman" panose="02020603050405020304" pitchFamily="18" charset="0"/>
            </a:rPr>
            <a:t>-Servicios electrónicos se utilizan en el sector comercial.</a:t>
          </a:r>
        </a:p>
        <a:p>
          <a:pPr lvl="0" algn="just" defTabSz="622300">
            <a:lnSpc>
              <a:spcPct val="90000"/>
            </a:lnSpc>
            <a:spcBef>
              <a:spcPct val="0"/>
            </a:spcBef>
            <a:spcAft>
              <a:spcPct val="35000"/>
            </a:spcAft>
          </a:pPr>
          <a:endParaRPr lang="es-EC" sz="1400" kern="1200" dirty="0" smtClean="0">
            <a:solidFill>
              <a:schemeClr val="tx1"/>
            </a:solidFill>
            <a:latin typeface="Times New Roman" panose="02020603050405020304" pitchFamily="18" charset="0"/>
            <a:cs typeface="Times New Roman" panose="02020603050405020304" pitchFamily="18" charset="0"/>
          </a:endParaRPr>
        </a:p>
        <a:p>
          <a:pPr lvl="0" algn="just" defTabSz="622300">
            <a:lnSpc>
              <a:spcPct val="90000"/>
            </a:lnSpc>
            <a:spcBef>
              <a:spcPct val="0"/>
            </a:spcBef>
            <a:spcAft>
              <a:spcPct val="35000"/>
            </a:spcAft>
          </a:pPr>
          <a:endParaRPr lang="es-EC" sz="1400" kern="1200" dirty="0" smtClean="0">
            <a:solidFill>
              <a:schemeClr val="tx1"/>
            </a:solidFill>
            <a:latin typeface="Times New Roman" panose="02020603050405020304" pitchFamily="18" charset="0"/>
            <a:cs typeface="Times New Roman" panose="02020603050405020304" pitchFamily="18" charset="0"/>
          </a:endParaRPr>
        </a:p>
      </dsp:txBody>
      <dsp:txXfrm>
        <a:off x="9166028" y="518075"/>
        <a:ext cx="2448724" cy="2683844"/>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6DF759-F3CA-41B1-83B4-697FF7E0B251}" type="datetimeFigureOut">
              <a:rPr lang="es-EC" smtClean="0"/>
              <a:t>7/8/2020</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E44F66-6879-4F92-9F55-F4E0F1CD52B2}" type="slidenum">
              <a:rPr lang="es-EC" smtClean="0"/>
              <a:t>‹Nº›</a:t>
            </a:fld>
            <a:endParaRPr lang="es-EC"/>
          </a:p>
        </p:txBody>
      </p:sp>
    </p:spTree>
    <p:extLst>
      <p:ext uri="{BB962C8B-B14F-4D97-AF65-F5344CB8AC3E}">
        <p14:creationId xmlns:p14="http://schemas.microsoft.com/office/powerpoint/2010/main" val="2566613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6A7441D7-C633-4324-86FF-E00342CAD518}" type="slidenum">
              <a:rPr lang="es-ES" smtClean="0"/>
              <a:pPr/>
              <a:t>1</a:t>
            </a:fld>
            <a:endParaRPr lang="es-ES"/>
          </a:p>
        </p:txBody>
      </p:sp>
      <p:sp>
        <p:nvSpPr>
          <p:cNvPr id="5" name="4 Marcador de pie de página"/>
          <p:cNvSpPr>
            <a:spLocks noGrp="1"/>
          </p:cNvSpPr>
          <p:nvPr>
            <p:ph type="ftr" sz="quarter" idx="11"/>
          </p:nvPr>
        </p:nvSpPr>
        <p:spPr/>
        <p:txBody>
          <a:bodyPr/>
          <a:lstStyle/>
          <a:p>
            <a:r>
              <a:rPr lang="es-ES"/>
              <a:t>CÓDIGO: SGC.DI.269       VERSIÓN: 1.0        DICIEMBRE 13 2011</a:t>
            </a:r>
          </a:p>
        </p:txBody>
      </p:sp>
    </p:spTree>
    <p:extLst>
      <p:ext uri="{BB962C8B-B14F-4D97-AF65-F5344CB8AC3E}">
        <p14:creationId xmlns:p14="http://schemas.microsoft.com/office/powerpoint/2010/main" val="31757406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2.vml"/><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graphicFrame>
        <p:nvGraphicFramePr>
          <p:cNvPr id="2" name="Object 43"/>
          <p:cNvGraphicFramePr>
            <a:graphicFrameLocks noChangeAspect="1"/>
          </p:cNvGraphicFramePr>
          <p:nvPr/>
        </p:nvGraphicFramePr>
        <p:xfrm>
          <a:off x="-25400" y="749300"/>
          <a:ext cx="12217400" cy="5360988"/>
        </p:xfrm>
        <a:graphic>
          <a:graphicData uri="http://schemas.openxmlformats.org/presentationml/2006/ole">
            <mc:AlternateContent xmlns:mc="http://schemas.openxmlformats.org/markup-compatibility/2006">
              <mc:Choice xmlns:v="urn:schemas-microsoft-com:vml" Requires="v">
                <p:oleObj spid="_x0000_s2115" name="CorelDRAW" r:id="rId3" imgW="9168480" imgH="5375520" progId="">
                  <p:embed/>
                </p:oleObj>
              </mc:Choice>
              <mc:Fallback>
                <p:oleObj name="CorelDRAW" r:id="rId3" imgW="9168480" imgH="53755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r="2681"/>
                      <a:stretch>
                        <a:fillRect/>
                      </a:stretch>
                    </p:blipFill>
                    <p:spPr bwMode="auto">
                      <a:xfrm>
                        <a:off x="-25400" y="749300"/>
                        <a:ext cx="1221740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27"/>
          <p:cNvSpPr>
            <a:spLocks noChangeArrowheads="1"/>
          </p:cNvSpPr>
          <p:nvPr userDrawn="1"/>
        </p:nvSpPr>
        <p:spPr bwMode="auto">
          <a:xfrm>
            <a:off x="4095751" y="2286000"/>
            <a:ext cx="3860800" cy="476250"/>
          </a:xfrm>
          <a:prstGeom prst="rect">
            <a:avLst/>
          </a:prstGeom>
          <a:noFill/>
          <a:ln w="9525">
            <a:noFill/>
            <a:miter lim="800000"/>
            <a:headEnd/>
            <a:tailEnd/>
          </a:ln>
          <a:effectLst/>
        </p:spPr>
        <p:txBody>
          <a:bodyPr/>
          <a:lstStyle/>
          <a:p>
            <a:pPr algn="ctr">
              <a:defRPr/>
            </a:pPr>
            <a:endParaRPr lang="es-ES" sz="1400">
              <a:solidFill>
                <a:srgbClr val="000000"/>
              </a:solidFill>
            </a:endParaRPr>
          </a:p>
        </p:txBody>
      </p:sp>
      <p:pic>
        <p:nvPicPr>
          <p:cNvPr id="8" name="12 Imagen" descr="pie de pagina espe.jpg"/>
          <p:cNvPicPr>
            <a:picLocks noChangeAspect="1"/>
          </p:cNvPicPr>
          <p:nvPr userDrawn="1"/>
        </p:nvPicPr>
        <p:blipFill>
          <a:blip r:embed="rId5" cstate="print"/>
          <a:srcRect/>
          <a:stretch>
            <a:fillRect/>
          </a:stretch>
        </p:blipFill>
        <p:spPr bwMode="auto">
          <a:xfrm>
            <a:off x="0" y="5864226"/>
            <a:ext cx="12192000" cy="1065213"/>
          </a:xfrm>
          <a:prstGeom prst="rect">
            <a:avLst/>
          </a:prstGeom>
          <a:noFill/>
          <a:ln w="9525">
            <a:solidFill>
              <a:schemeClr val="tx1"/>
            </a:solidFill>
            <a:miter lim="800000"/>
            <a:headEnd/>
            <a:tailEnd/>
          </a:ln>
        </p:spPr>
      </p:pic>
      <p:sp>
        <p:nvSpPr>
          <p:cNvPr id="10" name="7 Marcador de fecha"/>
          <p:cNvSpPr>
            <a:spLocks noGrp="1"/>
          </p:cNvSpPr>
          <p:nvPr>
            <p:ph type="dt" sz="half" idx="2"/>
          </p:nvPr>
        </p:nvSpPr>
        <p:spPr>
          <a:xfrm>
            <a:off x="513589" y="5661248"/>
            <a:ext cx="2702091" cy="216024"/>
          </a:xfrm>
          <a:prstGeom prst="rect">
            <a:avLst/>
          </a:prstGeom>
        </p:spPr>
        <p:txBody>
          <a:bodyPr vert="horz" lIns="91440" tIns="45720" rIns="91440" bIns="45720" rtlCol="0" anchor="ctr"/>
          <a:lstStyle>
            <a:lvl1pPr algn="ctr">
              <a:defRPr sz="500">
                <a:solidFill>
                  <a:schemeClr val="tx1"/>
                </a:solidFill>
              </a:defRPr>
            </a:lvl1pPr>
          </a:lstStyle>
          <a:p>
            <a:r>
              <a:rPr lang="es-EC" b="1" dirty="0">
                <a:solidFill>
                  <a:srgbClr val="000000"/>
                </a:solidFill>
              </a:rPr>
              <a:t>FECHA ÚLTIMA REVISIÓN: </a:t>
            </a:r>
            <a:r>
              <a:rPr lang="es-EC" dirty="0">
                <a:solidFill>
                  <a:srgbClr val="000000"/>
                </a:solidFill>
              </a:rPr>
              <a:t>09/10/13</a:t>
            </a:r>
          </a:p>
        </p:txBody>
      </p:sp>
      <p:sp>
        <p:nvSpPr>
          <p:cNvPr id="11" name="8 Marcador de pie de página"/>
          <p:cNvSpPr>
            <a:spLocks noGrp="1"/>
          </p:cNvSpPr>
          <p:nvPr>
            <p:ph type="ftr" sz="quarter" idx="3"/>
          </p:nvPr>
        </p:nvSpPr>
        <p:spPr>
          <a:xfrm>
            <a:off x="5850880" y="5662451"/>
            <a:ext cx="1930400" cy="213618"/>
          </a:xfrm>
          <a:prstGeom prst="rect">
            <a:avLst/>
          </a:prstGeom>
        </p:spPr>
        <p:txBody>
          <a:bodyPr vert="horz" lIns="91440" tIns="45720" rIns="91440" bIns="45720" rtlCol="0" anchor="ctr"/>
          <a:lstStyle>
            <a:lvl1pPr algn="ctr">
              <a:defRPr sz="500">
                <a:solidFill>
                  <a:schemeClr val="tx1"/>
                </a:solidFill>
              </a:defRPr>
            </a:lvl1pPr>
          </a:lstStyle>
          <a:p>
            <a:r>
              <a:rPr lang="es-EC" b="1">
                <a:solidFill>
                  <a:srgbClr val="000000"/>
                </a:solidFill>
              </a:rPr>
              <a:t>CÓDIGO: </a:t>
            </a:r>
            <a:r>
              <a:rPr lang="es-EC">
                <a:solidFill>
                  <a:srgbClr val="000000"/>
                </a:solidFill>
              </a:rPr>
              <a:t>SGC.DI.260</a:t>
            </a:r>
            <a:endParaRPr lang="es-EC" dirty="0">
              <a:solidFill>
                <a:srgbClr val="000000"/>
              </a:solidFill>
            </a:endParaRPr>
          </a:p>
        </p:txBody>
      </p:sp>
      <p:sp>
        <p:nvSpPr>
          <p:cNvPr id="12" name="9 Marcador de número de diapositiva"/>
          <p:cNvSpPr>
            <a:spLocks noGrp="1"/>
          </p:cNvSpPr>
          <p:nvPr>
            <p:ph type="sldNum" sz="quarter" idx="4"/>
          </p:nvPr>
        </p:nvSpPr>
        <p:spPr>
          <a:xfrm>
            <a:off x="10416480" y="5662451"/>
            <a:ext cx="1165920" cy="213618"/>
          </a:xfrm>
          <a:prstGeom prst="rect">
            <a:avLst/>
          </a:prstGeom>
        </p:spPr>
        <p:txBody>
          <a:bodyPr vert="horz" lIns="91440" tIns="45720" rIns="91440" bIns="45720" rtlCol="0" anchor="ctr"/>
          <a:lstStyle>
            <a:lvl1pPr algn="ctr">
              <a:defRPr sz="500">
                <a:solidFill>
                  <a:schemeClr val="tx1"/>
                </a:solidFill>
              </a:defRPr>
            </a:lvl1pPr>
          </a:lstStyle>
          <a:p>
            <a:r>
              <a:rPr lang="es-EC" b="1" dirty="0">
                <a:solidFill>
                  <a:srgbClr val="000000"/>
                </a:solidFill>
              </a:rPr>
              <a:t>VERSIÓN: </a:t>
            </a:r>
            <a:r>
              <a:rPr lang="es-EC" dirty="0">
                <a:solidFill>
                  <a:srgbClr val="000000"/>
                </a:solidFill>
              </a:rPr>
              <a:t>1.1</a:t>
            </a:r>
          </a:p>
        </p:txBody>
      </p:sp>
      <p:pic>
        <p:nvPicPr>
          <p:cNvPr id="9" name="8 Imagen"/>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469" y="222164"/>
            <a:ext cx="2976000" cy="576448"/>
          </a:xfrm>
          <a:prstGeom prst="rect">
            <a:avLst/>
          </a:prstGeom>
        </p:spPr>
      </p:pic>
    </p:spTree>
    <p:extLst>
      <p:ext uri="{BB962C8B-B14F-4D97-AF65-F5344CB8AC3E}">
        <p14:creationId xmlns:p14="http://schemas.microsoft.com/office/powerpoint/2010/main" val="2687165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21515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827971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Tree>
    <p:extLst>
      <p:ext uri="{BB962C8B-B14F-4D97-AF65-F5344CB8AC3E}">
        <p14:creationId xmlns:p14="http://schemas.microsoft.com/office/powerpoint/2010/main" val="32141390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r>
              <a:rPr lang="es-EC" b="1">
                <a:solidFill>
                  <a:srgbClr val="000000"/>
                </a:solidFill>
              </a:rPr>
              <a:t>FECHA ÚLTIMA REVISIÓN: 13/12/11</a:t>
            </a:r>
            <a:endParaRPr lang="es-EC" dirty="0">
              <a:solidFill>
                <a:srgbClr val="000000"/>
              </a:solidFill>
            </a:endParaRPr>
          </a:p>
        </p:txBody>
      </p:sp>
      <p:sp>
        <p:nvSpPr>
          <p:cNvPr id="3" name="2 Marcador de número de diapositiva"/>
          <p:cNvSpPr>
            <a:spLocks noGrp="1"/>
          </p:cNvSpPr>
          <p:nvPr>
            <p:ph type="sldNum" sz="quarter" idx="11"/>
          </p:nvPr>
        </p:nvSpPr>
        <p:spPr/>
        <p:txBody>
          <a:bodyPr/>
          <a:lstStyle/>
          <a:p>
            <a:r>
              <a:rPr lang="es-EC" b="1">
                <a:solidFill>
                  <a:srgbClr val="000000"/>
                </a:solidFill>
              </a:rPr>
              <a:t>VERSIÓN: </a:t>
            </a:r>
            <a:r>
              <a:rPr lang="es-EC">
                <a:solidFill>
                  <a:srgbClr val="000000"/>
                </a:solidFill>
              </a:rPr>
              <a:t>1.0</a:t>
            </a:r>
            <a:endParaRPr lang="es-EC" dirty="0">
              <a:solidFill>
                <a:srgbClr val="000000"/>
              </a:solidFill>
            </a:endParaRPr>
          </a:p>
        </p:txBody>
      </p:sp>
      <p:sp>
        <p:nvSpPr>
          <p:cNvPr id="4" name="3 Marcador de pie de página"/>
          <p:cNvSpPr>
            <a:spLocks noGrp="1"/>
          </p:cNvSpPr>
          <p:nvPr>
            <p:ph type="ftr" sz="quarter" idx="12"/>
          </p:nvPr>
        </p:nvSpPr>
        <p:spPr/>
        <p:txBody>
          <a:bodyPr/>
          <a:lstStyle/>
          <a:p>
            <a:r>
              <a:rPr lang="es-EC" b="1">
                <a:solidFill>
                  <a:srgbClr val="000000"/>
                </a:solidFill>
              </a:rPr>
              <a:t>CÓDIGO: </a:t>
            </a:r>
            <a:r>
              <a:rPr lang="es-EC">
                <a:solidFill>
                  <a:srgbClr val="000000"/>
                </a:solidFill>
              </a:rPr>
              <a:t>SGC.DI.260</a:t>
            </a:r>
            <a:endParaRPr lang="es-EC" dirty="0">
              <a:solidFill>
                <a:srgbClr val="000000"/>
              </a:solidFill>
            </a:endParaRPr>
          </a:p>
        </p:txBody>
      </p:sp>
    </p:spTree>
    <p:extLst>
      <p:ext uri="{BB962C8B-B14F-4D97-AF65-F5344CB8AC3E}">
        <p14:creationId xmlns:p14="http://schemas.microsoft.com/office/powerpoint/2010/main" val="260098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graphicFrame>
        <p:nvGraphicFramePr>
          <p:cNvPr id="2" name="Object 43"/>
          <p:cNvGraphicFramePr>
            <a:graphicFrameLocks noChangeAspect="1"/>
          </p:cNvGraphicFramePr>
          <p:nvPr/>
        </p:nvGraphicFramePr>
        <p:xfrm>
          <a:off x="-25400" y="749300"/>
          <a:ext cx="12217400" cy="5360988"/>
        </p:xfrm>
        <a:graphic>
          <a:graphicData uri="http://schemas.openxmlformats.org/presentationml/2006/ole">
            <mc:AlternateContent xmlns:mc="http://schemas.openxmlformats.org/markup-compatibility/2006">
              <mc:Choice xmlns:v="urn:schemas-microsoft-com:vml" Requires="v">
                <p:oleObj spid="_x0000_s3139" name="CorelDRAW" r:id="rId3" imgW="9168480" imgH="5375520" progId="">
                  <p:embed/>
                </p:oleObj>
              </mc:Choice>
              <mc:Fallback>
                <p:oleObj name="CorelDRAW" r:id="rId3" imgW="9168480" imgH="53755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r="2681"/>
                      <a:stretch>
                        <a:fillRect/>
                      </a:stretch>
                    </p:blipFill>
                    <p:spPr bwMode="auto">
                      <a:xfrm>
                        <a:off x="-25400" y="749300"/>
                        <a:ext cx="1221740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27"/>
          <p:cNvSpPr>
            <a:spLocks noChangeArrowheads="1"/>
          </p:cNvSpPr>
          <p:nvPr userDrawn="1"/>
        </p:nvSpPr>
        <p:spPr bwMode="auto">
          <a:xfrm>
            <a:off x="4095751" y="2286000"/>
            <a:ext cx="3860800" cy="476250"/>
          </a:xfrm>
          <a:prstGeom prst="rect">
            <a:avLst/>
          </a:prstGeom>
          <a:noFill/>
          <a:ln w="9525">
            <a:noFill/>
            <a:miter lim="800000"/>
            <a:headEnd/>
            <a:tailEnd/>
          </a:ln>
          <a:effectLst/>
        </p:spPr>
        <p:txBody>
          <a:bodyPr/>
          <a:lstStyle/>
          <a:p>
            <a:pPr algn="ctr">
              <a:defRPr/>
            </a:pPr>
            <a:endParaRPr lang="es-ES" sz="1400"/>
          </a:p>
        </p:txBody>
      </p:sp>
      <p:pic>
        <p:nvPicPr>
          <p:cNvPr id="8" name="12 Imagen" descr="pie de pagina espe.jpg"/>
          <p:cNvPicPr>
            <a:picLocks noChangeAspect="1"/>
          </p:cNvPicPr>
          <p:nvPr userDrawn="1"/>
        </p:nvPicPr>
        <p:blipFill>
          <a:blip r:embed="rId5" cstate="print"/>
          <a:srcRect/>
          <a:stretch>
            <a:fillRect/>
          </a:stretch>
        </p:blipFill>
        <p:spPr bwMode="auto">
          <a:xfrm>
            <a:off x="0" y="5864226"/>
            <a:ext cx="12192000" cy="1065213"/>
          </a:xfrm>
          <a:prstGeom prst="rect">
            <a:avLst/>
          </a:prstGeom>
          <a:noFill/>
          <a:ln w="9525">
            <a:solidFill>
              <a:schemeClr val="tx1"/>
            </a:solidFill>
            <a:miter lim="800000"/>
            <a:headEnd/>
            <a:tailEnd/>
          </a:ln>
        </p:spPr>
      </p:pic>
      <p:sp>
        <p:nvSpPr>
          <p:cNvPr id="10" name="7 Marcador de fecha"/>
          <p:cNvSpPr>
            <a:spLocks noGrp="1"/>
          </p:cNvSpPr>
          <p:nvPr>
            <p:ph type="dt" sz="half" idx="2"/>
          </p:nvPr>
        </p:nvSpPr>
        <p:spPr>
          <a:xfrm>
            <a:off x="513589" y="5661248"/>
            <a:ext cx="2702091" cy="216024"/>
          </a:xfrm>
          <a:prstGeom prst="rect">
            <a:avLst/>
          </a:prstGeom>
        </p:spPr>
        <p:txBody>
          <a:bodyPr vert="horz" lIns="91440" tIns="45720" rIns="91440" bIns="45720" rtlCol="0" anchor="ctr"/>
          <a:lstStyle>
            <a:lvl1pPr algn="ctr">
              <a:defRPr sz="500">
                <a:solidFill>
                  <a:schemeClr val="tx1"/>
                </a:solidFill>
              </a:defRPr>
            </a:lvl1pPr>
          </a:lstStyle>
          <a:p>
            <a:r>
              <a:rPr lang="es-EC" b="1" dirty="0"/>
              <a:t>FECHA ÚLTIMA REVISIÓN: </a:t>
            </a:r>
            <a:r>
              <a:rPr lang="es-EC" dirty="0"/>
              <a:t>09/10/13</a:t>
            </a:r>
          </a:p>
        </p:txBody>
      </p:sp>
      <p:sp>
        <p:nvSpPr>
          <p:cNvPr id="11" name="8 Marcador de pie de página"/>
          <p:cNvSpPr>
            <a:spLocks noGrp="1"/>
          </p:cNvSpPr>
          <p:nvPr>
            <p:ph type="ftr" sz="quarter" idx="3"/>
          </p:nvPr>
        </p:nvSpPr>
        <p:spPr>
          <a:xfrm>
            <a:off x="5850880" y="5662451"/>
            <a:ext cx="1930400" cy="213618"/>
          </a:xfrm>
          <a:prstGeom prst="rect">
            <a:avLst/>
          </a:prstGeom>
        </p:spPr>
        <p:txBody>
          <a:bodyPr vert="horz" lIns="91440" tIns="45720" rIns="91440" bIns="45720" rtlCol="0" anchor="ctr"/>
          <a:lstStyle>
            <a:lvl1pPr algn="ctr">
              <a:defRPr sz="500">
                <a:solidFill>
                  <a:schemeClr val="tx1"/>
                </a:solidFill>
              </a:defRPr>
            </a:lvl1pPr>
          </a:lstStyle>
          <a:p>
            <a:r>
              <a:rPr lang="es-EC" b="1"/>
              <a:t>CÓDIGO: </a:t>
            </a:r>
            <a:r>
              <a:rPr lang="es-EC"/>
              <a:t>SGC.DI.260</a:t>
            </a:r>
            <a:endParaRPr lang="es-EC" dirty="0"/>
          </a:p>
        </p:txBody>
      </p:sp>
      <p:sp>
        <p:nvSpPr>
          <p:cNvPr id="12" name="9 Marcador de número de diapositiva"/>
          <p:cNvSpPr>
            <a:spLocks noGrp="1"/>
          </p:cNvSpPr>
          <p:nvPr>
            <p:ph type="sldNum" sz="quarter" idx="4"/>
          </p:nvPr>
        </p:nvSpPr>
        <p:spPr>
          <a:xfrm>
            <a:off x="10416480" y="5662451"/>
            <a:ext cx="1165920" cy="213618"/>
          </a:xfrm>
          <a:prstGeom prst="rect">
            <a:avLst/>
          </a:prstGeom>
        </p:spPr>
        <p:txBody>
          <a:bodyPr vert="horz" lIns="91440" tIns="45720" rIns="91440" bIns="45720" rtlCol="0" anchor="ctr"/>
          <a:lstStyle>
            <a:lvl1pPr algn="ctr">
              <a:defRPr sz="500">
                <a:solidFill>
                  <a:schemeClr val="tx1"/>
                </a:solidFill>
              </a:defRPr>
            </a:lvl1pPr>
          </a:lstStyle>
          <a:p>
            <a:r>
              <a:rPr lang="es-EC" b="1" dirty="0"/>
              <a:t>VERSIÓN: </a:t>
            </a:r>
            <a:r>
              <a:rPr lang="es-EC" dirty="0"/>
              <a:t>1.1</a:t>
            </a:r>
          </a:p>
        </p:txBody>
      </p:sp>
      <p:pic>
        <p:nvPicPr>
          <p:cNvPr id="9" name="8 Imagen"/>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469" y="222164"/>
            <a:ext cx="2976000" cy="576448"/>
          </a:xfrm>
          <a:prstGeom prst="rect">
            <a:avLst/>
          </a:prstGeom>
        </p:spPr>
      </p:pic>
    </p:spTree>
    <p:extLst>
      <p:ext uri="{BB962C8B-B14F-4D97-AF65-F5344CB8AC3E}">
        <p14:creationId xmlns:p14="http://schemas.microsoft.com/office/powerpoint/2010/main" val="376438839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Título"/>
          <p:cNvSpPr>
            <a:spLocks noGrp="1"/>
          </p:cNvSpPr>
          <p:nvPr>
            <p:ph type="title"/>
          </p:nvPr>
        </p:nvSpPr>
        <p:spPr>
          <a:xfrm>
            <a:off x="609600" y="274638"/>
            <a:ext cx="10972800" cy="1143000"/>
          </a:xfrm>
          <a:prstGeom prst="rect">
            <a:avLst/>
          </a:prstGeom>
          <a:noFill/>
          <a:ln>
            <a:noFill/>
          </a:ln>
        </p:spPr>
        <p:txBody>
          <a:bodyPr/>
          <a:lstStyle/>
          <a:p>
            <a:r>
              <a:rPr lang="es-ES"/>
              <a:t>Haga clic para modificar el estilo de título del patrón</a:t>
            </a:r>
            <a:endParaRPr lang="es-EC"/>
          </a:p>
        </p:txBody>
      </p:sp>
    </p:spTree>
    <p:extLst>
      <p:ext uri="{BB962C8B-B14F-4D97-AF65-F5344CB8AC3E}">
        <p14:creationId xmlns:p14="http://schemas.microsoft.com/office/powerpoint/2010/main" val="354792937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r>
              <a:rPr lang="es-EC" b="1" smtClean="0">
                <a:solidFill>
                  <a:srgbClr val="000000"/>
                </a:solidFill>
              </a:rPr>
              <a:t>FECHA ÚLTIMA REVISIÓN: </a:t>
            </a:r>
            <a:r>
              <a:rPr lang="es-EC" smtClean="0">
                <a:solidFill>
                  <a:srgbClr val="000000"/>
                </a:solidFill>
              </a:rPr>
              <a:t>09/10/13</a:t>
            </a:r>
            <a:endParaRPr lang="es-EC" dirty="0">
              <a:solidFill>
                <a:srgbClr val="000000"/>
              </a:solidFill>
            </a:endParaRPr>
          </a:p>
        </p:txBody>
      </p:sp>
      <p:sp>
        <p:nvSpPr>
          <p:cNvPr id="4" name="Marcador de pie de página 3"/>
          <p:cNvSpPr>
            <a:spLocks noGrp="1"/>
          </p:cNvSpPr>
          <p:nvPr>
            <p:ph type="ftr" sz="quarter" idx="11"/>
          </p:nvPr>
        </p:nvSpPr>
        <p:spPr/>
        <p:txBody>
          <a:bodyPr/>
          <a:lstStyle/>
          <a:p>
            <a:r>
              <a:rPr lang="es-EC" b="1" smtClean="0">
                <a:solidFill>
                  <a:srgbClr val="000000"/>
                </a:solidFill>
              </a:rPr>
              <a:t>CÓDIGO: </a:t>
            </a:r>
            <a:r>
              <a:rPr lang="es-EC" smtClean="0">
                <a:solidFill>
                  <a:srgbClr val="000000"/>
                </a:solidFill>
              </a:rPr>
              <a:t>SGC.DI.260</a:t>
            </a:r>
            <a:endParaRPr lang="es-EC" dirty="0">
              <a:solidFill>
                <a:srgbClr val="000000"/>
              </a:solidFill>
            </a:endParaRPr>
          </a:p>
        </p:txBody>
      </p:sp>
      <p:sp>
        <p:nvSpPr>
          <p:cNvPr id="5" name="Marcador de número de diapositiva 4"/>
          <p:cNvSpPr>
            <a:spLocks noGrp="1"/>
          </p:cNvSpPr>
          <p:nvPr>
            <p:ph type="sldNum" sz="quarter" idx="12"/>
          </p:nvPr>
        </p:nvSpPr>
        <p:spPr/>
        <p:txBody>
          <a:bodyPr/>
          <a:lstStyle/>
          <a:p>
            <a:r>
              <a:rPr lang="es-EC" b="1" smtClean="0">
                <a:solidFill>
                  <a:srgbClr val="000000"/>
                </a:solidFill>
              </a:rPr>
              <a:t>VERSIÓN: </a:t>
            </a:r>
            <a:r>
              <a:rPr lang="es-EC" smtClean="0">
                <a:solidFill>
                  <a:srgbClr val="000000"/>
                </a:solidFill>
              </a:rPr>
              <a:t>1.1</a:t>
            </a:r>
            <a:endParaRPr lang="es-EC" dirty="0">
              <a:solidFill>
                <a:srgbClr val="000000"/>
              </a:solidFill>
            </a:endParaRPr>
          </a:p>
        </p:txBody>
      </p:sp>
    </p:spTree>
    <p:extLst>
      <p:ext uri="{BB962C8B-B14F-4D97-AF65-F5344CB8AC3E}">
        <p14:creationId xmlns:p14="http://schemas.microsoft.com/office/powerpoint/2010/main" val="246082228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1731760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122281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137247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Tree>
    <p:extLst>
      <p:ext uri="{BB962C8B-B14F-4D97-AF65-F5344CB8AC3E}">
        <p14:creationId xmlns:p14="http://schemas.microsoft.com/office/powerpoint/2010/main" val="3709616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5650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871911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3">
            <a:lumMod val="95000"/>
          </a:schemeClr>
        </a:solidFill>
        <a:effectLst/>
      </p:bgPr>
    </p:bg>
    <p:spTree>
      <p:nvGrpSpPr>
        <p:cNvPr id="1" name=""/>
        <p:cNvGrpSpPr/>
        <p:nvPr/>
      </p:nvGrpSpPr>
      <p:grpSpPr>
        <a:xfrm>
          <a:off x="0" y="0"/>
          <a:ext cx="0" cy="0"/>
          <a:chOff x="0" y="0"/>
          <a:chExt cx="0" cy="0"/>
        </a:xfrm>
      </p:grpSpPr>
      <p:sp>
        <p:nvSpPr>
          <p:cNvPr id="1044" name="Rectangle 20"/>
          <p:cNvSpPr>
            <a:spLocks noChangeArrowheads="1"/>
          </p:cNvSpPr>
          <p:nvPr userDrawn="1"/>
        </p:nvSpPr>
        <p:spPr bwMode="auto">
          <a:xfrm>
            <a:off x="0" y="1"/>
            <a:ext cx="12192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sz="1800">
              <a:solidFill>
                <a:srgbClr val="000000"/>
              </a:solidFill>
            </a:endParaRPr>
          </a:p>
        </p:txBody>
      </p:sp>
      <p:sp>
        <p:nvSpPr>
          <p:cNvPr id="1045" name="Rectangle 21"/>
          <p:cNvSpPr>
            <a:spLocks noChangeArrowheads="1"/>
          </p:cNvSpPr>
          <p:nvPr userDrawn="1"/>
        </p:nvSpPr>
        <p:spPr bwMode="auto">
          <a:xfrm rot="10800000">
            <a:off x="1" y="6308726"/>
            <a:ext cx="10513484"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sz="800">
              <a:solidFill>
                <a:srgbClr val="000000"/>
              </a:solidFill>
            </a:endParaRPr>
          </a:p>
        </p:txBody>
      </p:sp>
      <p:sp>
        <p:nvSpPr>
          <p:cNvPr id="1047" name="Line 23"/>
          <p:cNvSpPr>
            <a:spLocks noChangeShapeType="1"/>
          </p:cNvSpPr>
          <p:nvPr userDrawn="1"/>
        </p:nvSpPr>
        <p:spPr bwMode="auto">
          <a:xfrm rot="10800000" flipH="1">
            <a:off x="33868" y="6235700"/>
            <a:ext cx="8879417" cy="0"/>
          </a:xfrm>
          <a:prstGeom prst="line">
            <a:avLst/>
          </a:prstGeom>
          <a:noFill/>
          <a:ln w="38100">
            <a:solidFill>
              <a:srgbClr val="FF0000"/>
            </a:solidFill>
            <a:round/>
            <a:headEnd/>
            <a:tailEnd/>
          </a:ln>
          <a:effectLst/>
        </p:spPr>
        <p:txBody>
          <a:bodyPr/>
          <a:lstStyle/>
          <a:p>
            <a:pPr>
              <a:defRPr/>
            </a:pPr>
            <a:endParaRPr lang="es-ES" sz="800">
              <a:solidFill>
                <a:srgbClr val="000000"/>
              </a:solidFill>
            </a:endParaRPr>
          </a:p>
        </p:txBody>
      </p:sp>
      <p:sp>
        <p:nvSpPr>
          <p:cNvPr id="1048" name="Line 24"/>
          <p:cNvSpPr>
            <a:spLocks noChangeShapeType="1"/>
          </p:cNvSpPr>
          <p:nvPr userDrawn="1"/>
        </p:nvSpPr>
        <p:spPr bwMode="auto">
          <a:xfrm rot="10800000" flipH="1">
            <a:off x="33868" y="6283325"/>
            <a:ext cx="8879417" cy="0"/>
          </a:xfrm>
          <a:prstGeom prst="line">
            <a:avLst/>
          </a:prstGeom>
          <a:noFill/>
          <a:ln w="38100">
            <a:solidFill>
              <a:srgbClr val="006600"/>
            </a:solidFill>
            <a:round/>
            <a:headEnd/>
            <a:tailEnd/>
          </a:ln>
          <a:effectLst/>
        </p:spPr>
        <p:txBody>
          <a:bodyPr/>
          <a:lstStyle/>
          <a:p>
            <a:pPr>
              <a:defRPr/>
            </a:pPr>
            <a:endParaRPr lang="es-ES" sz="800">
              <a:solidFill>
                <a:srgbClr val="000000"/>
              </a:solidFill>
            </a:endParaRPr>
          </a:p>
        </p:txBody>
      </p:sp>
      <p:sp>
        <p:nvSpPr>
          <p:cNvPr id="8" name="7 Marcador de fecha"/>
          <p:cNvSpPr>
            <a:spLocks noGrp="1"/>
          </p:cNvSpPr>
          <p:nvPr>
            <p:ph type="dt" sz="half" idx="2"/>
          </p:nvPr>
        </p:nvSpPr>
        <p:spPr>
          <a:xfrm>
            <a:off x="513589" y="6656871"/>
            <a:ext cx="2702091" cy="216024"/>
          </a:xfrm>
          <a:prstGeom prst="rect">
            <a:avLst/>
          </a:prstGeom>
        </p:spPr>
        <p:txBody>
          <a:bodyPr vert="horz" lIns="91440" tIns="45720" rIns="91440" bIns="45720" rtlCol="0" anchor="ctr"/>
          <a:lstStyle>
            <a:lvl1pPr algn="ctr">
              <a:defRPr sz="500">
                <a:solidFill>
                  <a:schemeClr val="tx1"/>
                </a:solidFill>
              </a:defRPr>
            </a:lvl1pPr>
          </a:lstStyle>
          <a:p>
            <a:r>
              <a:rPr lang="es-EC" b="1" dirty="0">
                <a:solidFill>
                  <a:srgbClr val="000000"/>
                </a:solidFill>
              </a:rPr>
              <a:t>FECHA ÚLTIMA REVISIÓN: </a:t>
            </a:r>
            <a:r>
              <a:rPr lang="es-EC" dirty="0">
                <a:solidFill>
                  <a:srgbClr val="000000"/>
                </a:solidFill>
              </a:rPr>
              <a:t>09/10/13</a:t>
            </a:r>
          </a:p>
        </p:txBody>
      </p:sp>
      <p:sp>
        <p:nvSpPr>
          <p:cNvPr id="9" name="8 Marcador de pie de página"/>
          <p:cNvSpPr>
            <a:spLocks noGrp="1"/>
          </p:cNvSpPr>
          <p:nvPr>
            <p:ph type="ftr" sz="quarter" idx="3"/>
          </p:nvPr>
        </p:nvSpPr>
        <p:spPr>
          <a:xfrm>
            <a:off x="5850880" y="6658074"/>
            <a:ext cx="1930400" cy="213618"/>
          </a:xfrm>
          <a:prstGeom prst="rect">
            <a:avLst/>
          </a:prstGeom>
        </p:spPr>
        <p:txBody>
          <a:bodyPr vert="horz" lIns="91440" tIns="45720" rIns="91440" bIns="45720" rtlCol="0" anchor="ctr"/>
          <a:lstStyle>
            <a:lvl1pPr algn="ctr">
              <a:defRPr sz="500">
                <a:solidFill>
                  <a:schemeClr val="tx1"/>
                </a:solidFill>
              </a:defRPr>
            </a:lvl1pPr>
          </a:lstStyle>
          <a:p>
            <a:r>
              <a:rPr lang="es-EC" b="1">
                <a:solidFill>
                  <a:srgbClr val="000000"/>
                </a:solidFill>
              </a:rPr>
              <a:t>CÓDIGO: </a:t>
            </a:r>
            <a:r>
              <a:rPr lang="es-EC">
                <a:solidFill>
                  <a:srgbClr val="000000"/>
                </a:solidFill>
              </a:rPr>
              <a:t>SGC.DI.260</a:t>
            </a:r>
            <a:endParaRPr lang="es-EC" dirty="0">
              <a:solidFill>
                <a:srgbClr val="000000"/>
              </a:solidFill>
            </a:endParaRPr>
          </a:p>
        </p:txBody>
      </p:sp>
      <p:sp>
        <p:nvSpPr>
          <p:cNvPr id="10" name="9 Marcador de número de diapositiva"/>
          <p:cNvSpPr>
            <a:spLocks noGrp="1"/>
          </p:cNvSpPr>
          <p:nvPr>
            <p:ph type="sldNum" sz="quarter" idx="4"/>
          </p:nvPr>
        </p:nvSpPr>
        <p:spPr>
          <a:xfrm>
            <a:off x="10416480" y="6658074"/>
            <a:ext cx="1165920" cy="213618"/>
          </a:xfrm>
          <a:prstGeom prst="rect">
            <a:avLst/>
          </a:prstGeom>
        </p:spPr>
        <p:txBody>
          <a:bodyPr vert="horz" lIns="91440" tIns="45720" rIns="91440" bIns="45720" rtlCol="0" anchor="ctr"/>
          <a:lstStyle>
            <a:lvl1pPr algn="ctr">
              <a:defRPr sz="500">
                <a:solidFill>
                  <a:schemeClr val="tx1"/>
                </a:solidFill>
              </a:defRPr>
            </a:lvl1pPr>
          </a:lstStyle>
          <a:p>
            <a:r>
              <a:rPr lang="es-EC" b="1" dirty="0">
                <a:solidFill>
                  <a:srgbClr val="000000"/>
                </a:solidFill>
              </a:rPr>
              <a:t>VERSIÓN: </a:t>
            </a:r>
            <a:r>
              <a:rPr lang="es-EC" dirty="0">
                <a:solidFill>
                  <a:srgbClr val="000000"/>
                </a:solidFill>
              </a:rPr>
              <a:t>1.1</a:t>
            </a:r>
          </a:p>
        </p:txBody>
      </p:sp>
      <p:pic>
        <p:nvPicPr>
          <p:cNvPr id="11" name="10 Imagen"/>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933619" y="5981170"/>
            <a:ext cx="2976000" cy="576448"/>
          </a:xfrm>
          <a:prstGeom prst="rect">
            <a:avLst/>
          </a:prstGeom>
        </p:spPr>
      </p:pic>
    </p:spTree>
    <p:extLst>
      <p:ext uri="{BB962C8B-B14F-4D97-AF65-F5344CB8AC3E}">
        <p14:creationId xmlns:p14="http://schemas.microsoft.com/office/powerpoint/2010/main" val="270102203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75"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12.xml"/><Relationship Id="rId13" Type="http://schemas.openxmlformats.org/officeDocument/2006/relationships/diagramLayout" Target="../diagrams/layout13.xml"/><Relationship Id="rId3" Type="http://schemas.openxmlformats.org/officeDocument/2006/relationships/diagramLayout" Target="../diagrams/layout11.xml"/><Relationship Id="rId7" Type="http://schemas.openxmlformats.org/officeDocument/2006/relationships/diagramData" Target="../diagrams/data12.xml"/><Relationship Id="rId12" Type="http://schemas.openxmlformats.org/officeDocument/2006/relationships/diagramData" Target="../diagrams/data13.xml"/><Relationship Id="rId17" Type="http://schemas.openxmlformats.org/officeDocument/2006/relationships/image" Target="../media/image26.jpg"/><Relationship Id="rId2" Type="http://schemas.openxmlformats.org/officeDocument/2006/relationships/diagramData" Target="../diagrams/data11.xml"/><Relationship Id="rId16" Type="http://schemas.microsoft.com/office/2007/relationships/diagramDrawing" Target="../diagrams/drawing13.xml"/><Relationship Id="rId1" Type="http://schemas.openxmlformats.org/officeDocument/2006/relationships/slideLayout" Target="../slideLayouts/slideLayout2.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5" Type="http://schemas.openxmlformats.org/officeDocument/2006/relationships/diagramColors" Target="../diagrams/colors13.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 Id="rId14" Type="http://schemas.openxmlformats.org/officeDocument/2006/relationships/diagramQuickStyle" Target="../diagrams/quickStyle13.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image" Target="../media/image21.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Layout" Target="../diagrams/layout6.xml"/><Relationship Id="rId7" Type="http://schemas.openxmlformats.org/officeDocument/2006/relationships/image" Target="../media/image22.png"/><Relationship Id="rId12" Type="http://schemas.microsoft.com/office/2007/relationships/diagramDrawing" Target="../diagrams/drawing7.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11" Type="http://schemas.openxmlformats.org/officeDocument/2006/relationships/diagramColors" Target="../diagrams/colors7.xml"/><Relationship Id="rId5" Type="http://schemas.openxmlformats.org/officeDocument/2006/relationships/diagramColors" Target="../diagrams/colors6.xml"/><Relationship Id="rId10" Type="http://schemas.openxmlformats.org/officeDocument/2006/relationships/diagramQuickStyle" Target="../diagrams/quickStyle7.xml"/><Relationship Id="rId4" Type="http://schemas.openxmlformats.org/officeDocument/2006/relationships/diagramQuickStyle" Target="../diagrams/quickStyle6.xml"/><Relationship Id="rId9" Type="http://schemas.openxmlformats.org/officeDocument/2006/relationships/diagramLayout" Target="../diagrams/layout7.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diagramLayout" Target="../diagrams/layout8.xml"/><Relationship Id="rId7" Type="http://schemas.openxmlformats.org/officeDocument/2006/relationships/diagramData" Target="../diagrams/data9.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Layout" Target="../diagrams/layout10.xml"/><Relationship Id="rId7" Type="http://schemas.openxmlformats.org/officeDocument/2006/relationships/image" Target="../media/image23.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3 CuadroTexto"/>
          <p:cNvSpPr txBox="1"/>
          <p:nvPr/>
        </p:nvSpPr>
        <p:spPr>
          <a:xfrm>
            <a:off x="2721927" y="922297"/>
            <a:ext cx="8095911" cy="4524315"/>
          </a:xfrm>
          <a:prstGeom prst="rect">
            <a:avLst/>
          </a:prstGeom>
          <a:noFill/>
        </p:spPr>
        <p:txBody>
          <a:bodyPr wrap="square" rtlCol="0">
            <a:spAutoFit/>
          </a:bodyPr>
          <a:lstStyle/>
          <a:p>
            <a:pPr algn="ctr"/>
            <a:r>
              <a:rPr lang="es-ES" sz="1600" b="1" dirty="0" smtClean="0">
                <a:latin typeface="Times New Roman" panose="02020603050405020304" pitchFamily="18" charset="0"/>
                <a:cs typeface="Times New Roman" panose="02020603050405020304" pitchFamily="18" charset="0"/>
              </a:rPr>
              <a:t>UNIVERSIDAD DE LAS FUERZAS ARMADAS “ESPE”</a:t>
            </a:r>
          </a:p>
          <a:p>
            <a:pPr algn="ctr"/>
            <a:endParaRPr lang="es-ES" sz="1600" dirty="0" smtClean="0">
              <a:latin typeface="Times New Roman" panose="02020603050405020304" pitchFamily="18" charset="0"/>
              <a:cs typeface="Times New Roman" panose="02020603050405020304" pitchFamily="18" charset="0"/>
            </a:endParaRPr>
          </a:p>
          <a:p>
            <a:pPr algn="ctr"/>
            <a:r>
              <a:rPr lang="es-ES" sz="1600" b="1" dirty="0" smtClean="0">
                <a:latin typeface="Times New Roman" panose="02020603050405020304" pitchFamily="18" charset="0"/>
                <a:cs typeface="Times New Roman" panose="02020603050405020304" pitchFamily="18" charset="0"/>
              </a:rPr>
              <a:t>DEPARTAMENTO DE CIENCIAS ECONÓMICAS, ADMINISTRATIVAS Y DEL COMERCIO</a:t>
            </a:r>
          </a:p>
          <a:p>
            <a:pPr algn="ctr"/>
            <a:endParaRPr lang="es-ES" sz="1600" b="1" dirty="0" smtClean="0">
              <a:latin typeface="Times New Roman" panose="02020603050405020304" pitchFamily="18" charset="0"/>
              <a:cs typeface="Times New Roman" panose="02020603050405020304" pitchFamily="18" charset="0"/>
            </a:endParaRPr>
          </a:p>
          <a:p>
            <a:pPr algn="ctr"/>
            <a:r>
              <a:rPr lang="es-ES" sz="1600" b="1" dirty="0" smtClean="0">
                <a:latin typeface="Times New Roman" panose="02020603050405020304" pitchFamily="18" charset="0"/>
                <a:cs typeface="Times New Roman" panose="02020603050405020304" pitchFamily="18" charset="0"/>
              </a:rPr>
              <a:t>CARRERA DE INGENIERÍA DE MERCADOTECNIA </a:t>
            </a:r>
          </a:p>
          <a:p>
            <a:pPr algn="just"/>
            <a:endParaRPr lang="es-ES" sz="1600" b="1" dirty="0" smtClean="0">
              <a:latin typeface="Times New Roman" panose="02020603050405020304" pitchFamily="18" charset="0"/>
              <a:cs typeface="Times New Roman" panose="02020603050405020304" pitchFamily="18" charset="0"/>
            </a:endParaRPr>
          </a:p>
          <a:p>
            <a:pPr algn="ctr"/>
            <a:r>
              <a:rPr lang="es-EC" sz="1600" b="1" dirty="0" smtClean="0">
                <a:latin typeface="Times New Roman" panose="02020603050405020304" pitchFamily="18" charset="0"/>
                <a:ea typeface="Calibri" panose="020F0502020204030204" pitchFamily="34" charset="0"/>
                <a:cs typeface="Times New Roman" panose="02020603050405020304" pitchFamily="18" charset="0"/>
              </a:rPr>
              <a:t>TRABAJO DE TITULACIÓN, PREVIO A LA OBTENCIÓN DEL TÍTULO DE INGENIERO EN MERCADOTECNIA</a:t>
            </a:r>
            <a:endParaRPr lang="es-ES" sz="1600" b="1" dirty="0" smtClean="0">
              <a:latin typeface="Times New Roman" panose="02020603050405020304" pitchFamily="18" charset="0"/>
              <a:cs typeface="Times New Roman" panose="02020603050405020304" pitchFamily="18" charset="0"/>
            </a:endParaRPr>
          </a:p>
          <a:p>
            <a:pPr algn="just"/>
            <a:endParaRPr lang="es-ES" sz="1600" dirty="0" smtClean="0">
              <a:latin typeface="Times New Roman" panose="02020603050405020304" pitchFamily="18" charset="0"/>
              <a:cs typeface="Times New Roman" panose="02020603050405020304" pitchFamily="18" charset="0"/>
            </a:endParaRPr>
          </a:p>
          <a:p>
            <a:pPr algn="just"/>
            <a:r>
              <a:rPr lang="es-ES" sz="1600" b="1" dirty="0" smtClean="0">
                <a:latin typeface="Times New Roman" panose="02020603050405020304" pitchFamily="18" charset="0"/>
                <a:cs typeface="Times New Roman" panose="02020603050405020304" pitchFamily="18" charset="0"/>
              </a:rPr>
              <a:t>TEMA: “INCIDENCIA DE LA IMPLEMENTACIÓN DE LA BANCA ELECTRÓNICA EN EL COMPORTAMIENTO DEL CONSUMIDOR BANCARIO EN EL DISTRITO METROPOLITANO DE QUITO</a:t>
            </a:r>
            <a:r>
              <a:rPr lang="es-EC" sz="1600" b="1" dirty="0" smtClean="0">
                <a:latin typeface="Times New Roman" panose="02020603050405020304" pitchFamily="18" charset="0"/>
                <a:cs typeface="Times New Roman" panose="02020603050405020304" pitchFamily="18" charset="0"/>
              </a:rPr>
              <a:t>”</a:t>
            </a:r>
            <a:endParaRPr lang="es-ES" sz="1600" b="1" dirty="0" smtClean="0">
              <a:latin typeface="Times New Roman" panose="02020603050405020304" pitchFamily="18" charset="0"/>
              <a:cs typeface="Times New Roman" panose="02020603050405020304" pitchFamily="18" charset="0"/>
            </a:endParaRPr>
          </a:p>
          <a:p>
            <a:pPr algn="just"/>
            <a:endParaRPr lang="es-ES" sz="1600" dirty="0" smtClean="0">
              <a:latin typeface="Times New Roman" panose="02020603050405020304" pitchFamily="18" charset="0"/>
              <a:cs typeface="Times New Roman" panose="02020603050405020304" pitchFamily="18" charset="0"/>
            </a:endParaRPr>
          </a:p>
          <a:p>
            <a:pPr algn="just"/>
            <a:endParaRPr lang="es-ES" sz="1600" dirty="0" smtClean="0">
              <a:latin typeface="Times New Roman" panose="02020603050405020304" pitchFamily="18" charset="0"/>
              <a:cs typeface="Times New Roman" panose="02020603050405020304" pitchFamily="18" charset="0"/>
            </a:endParaRPr>
          </a:p>
          <a:p>
            <a:pPr algn="ctr"/>
            <a:r>
              <a:rPr lang="es-ES" sz="1600" b="1" dirty="0" smtClean="0">
                <a:latin typeface="Times New Roman" panose="02020603050405020304" pitchFamily="18" charset="0"/>
                <a:cs typeface="Times New Roman" panose="02020603050405020304" pitchFamily="18" charset="0"/>
              </a:rPr>
              <a:t>AUTOR: JORGE VINICIO CULQUI TARIS</a:t>
            </a:r>
          </a:p>
          <a:p>
            <a:pPr algn="ctr"/>
            <a:endParaRPr lang="es-ES" sz="1600" b="1" dirty="0" smtClean="0">
              <a:latin typeface="Times New Roman" panose="02020603050405020304" pitchFamily="18" charset="0"/>
              <a:cs typeface="Times New Roman" panose="02020603050405020304" pitchFamily="18" charset="0"/>
            </a:endParaRPr>
          </a:p>
          <a:p>
            <a:pPr algn="ctr"/>
            <a:r>
              <a:rPr lang="es-ES" sz="1600" b="1" dirty="0" smtClean="0">
                <a:latin typeface="Times New Roman" panose="02020603050405020304" pitchFamily="18" charset="0"/>
                <a:cs typeface="Times New Roman" panose="02020603050405020304" pitchFamily="18" charset="0"/>
              </a:rPr>
              <a:t>DIRECTOR: ING. LUIS DANILO PAZMIÑO</a:t>
            </a:r>
            <a:endParaRPr lang="es-E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93514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p:cNvGraphicFramePr/>
          <p:nvPr>
            <p:extLst>
              <p:ext uri="{D42A27DB-BD31-4B8C-83A1-F6EECF244321}">
                <p14:modId xmlns:p14="http://schemas.microsoft.com/office/powerpoint/2010/main" val="4127320426"/>
              </p:ext>
            </p:extLst>
          </p:nvPr>
        </p:nvGraphicFramePr>
        <p:xfrm>
          <a:off x="1030515" y="182638"/>
          <a:ext cx="9681029" cy="8769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a 5"/>
          <p:cNvGraphicFramePr/>
          <p:nvPr>
            <p:extLst>
              <p:ext uri="{D42A27DB-BD31-4B8C-83A1-F6EECF244321}">
                <p14:modId xmlns:p14="http://schemas.microsoft.com/office/powerpoint/2010/main" val="3598194881"/>
              </p:ext>
            </p:extLst>
          </p:nvPr>
        </p:nvGraphicFramePr>
        <p:xfrm>
          <a:off x="783771" y="1283305"/>
          <a:ext cx="2148116" cy="69063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9" name="Diagrama 8"/>
          <p:cNvGraphicFramePr/>
          <p:nvPr>
            <p:extLst>
              <p:ext uri="{D42A27DB-BD31-4B8C-83A1-F6EECF244321}">
                <p14:modId xmlns:p14="http://schemas.microsoft.com/office/powerpoint/2010/main" val="952958437"/>
              </p:ext>
            </p:extLst>
          </p:nvPr>
        </p:nvGraphicFramePr>
        <p:xfrm>
          <a:off x="3955150" y="1161142"/>
          <a:ext cx="7961085" cy="471714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12" name="Imagen 1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83771" y="3171440"/>
            <a:ext cx="3171379" cy="27068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ángulo 6"/>
          <p:cNvSpPr/>
          <p:nvPr/>
        </p:nvSpPr>
        <p:spPr>
          <a:xfrm>
            <a:off x="80682" y="6328525"/>
            <a:ext cx="4586448" cy="523220"/>
          </a:xfrm>
          <a:prstGeom prst="rect">
            <a:avLst/>
          </a:prstGeom>
          <a:noFill/>
        </p:spPr>
        <p:txBody>
          <a:bodyPr wrap="none" lIns="91440" tIns="45720" rIns="91440" bIns="45720">
            <a:spAutoFit/>
          </a:bodyPr>
          <a:lstStyle/>
          <a:p>
            <a:pPr algn="ctr"/>
            <a:r>
              <a:rPr lang="es-ES" sz="28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MARCO METODOLÓGICO</a:t>
            </a:r>
            <a:endParaRPr lang="es-E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nvGrpSpPr>
          <p:cNvPr id="8" name="Grupo 7"/>
          <p:cNvGrpSpPr/>
          <p:nvPr/>
        </p:nvGrpSpPr>
        <p:grpSpPr>
          <a:xfrm>
            <a:off x="1448464" y="885189"/>
            <a:ext cx="551905" cy="551905"/>
            <a:chOff x="5578129" y="591274"/>
            <a:chExt cx="551905" cy="551905"/>
          </a:xfrm>
        </p:grpSpPr>
        <p:sp>
          <p:nvSpPr>
            <p:cNvPr id="10" name="Flecha abajo 9"/>
            <p:cNvSpPr/>
            <p:nvPr/>
          </p:nvSpPr>
          <p:spPr>
            <a:xfrm>
              <a:off x="5578129" y="591274"/>
              <a:ext cx="551905" cy="551905"/>
            </a:xfrm>
            <a:prstGeom prst="downArrow">
              <a:avLst>
                <a:gd name="adj1" fmla="val 55000"/>
                <a:gd name="adj2" fmla="val 45000"/>
              </a:avLst>
            </a:prstGeom>
            <a:solidFill>
              <a:srgbClr val="AAAAAA"/>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1" name="Flecha abajo 4"/>
            <p:cNvSpPr/>
            <p:nvPr/>
          </p:nvSpPr>
          <p:spPr>
            <a:xfrm>
              <a:off x="5702308" y="591274"/>
              <a:ext cx="303547" cy="41530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C" sz="3600" kern="120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6490229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609600" y="0"/>
            <a:ext cx="10972800" cy="581705"/>
          </a:xfrm>
        </p:spPr>
        <p:txBody>
          <a:bodyPr/>
          <a:lstStyle/>
          <a:p>
            <a:pPr algn="ctr"/>
            <a:r>
              <a:rPr lang="es-EC" i="0" dirty="0" smtClean="0">
                <a:solidFill>
                  <a:schemeClr val="tx1"/>
                </a:solidFill>
                <a:effectLst/>
                <a:latin typeface="Times New Roman" panose="02020603050405020304" pitchFamily="18" charset="0"/>
                <a:cs typeface="Times New Roman" panose="02020603050405020304" pitchFamily="18" charset="0"/>
              </a:rPr>
              <a:t>CALCULO DE LA MUESTRA </a:t>
            </a:r>
            <a:endParaRPr lang="es-EC" i="0" dirty="0">
              <a:solidFill>
                <a:schemeClr val="tx1"/>
              </a:solidFill>
              <a:effectLst/>
              <a:latin typeface="Times New Roman" panose="02020603050405020304" pitchFamily="18" charset="0"/>
              <a:cs typeface="Times New Roman" panose="02020603050405020304" pitchFamily="18" charset="0"/>
            </a:endParaRPr>
          </a:p>
        </p:txBody>
      </p:sp>
      <p:sp>
        <p:nvSpPr>
          <p:cNvPr id="5" name="Título 2"/>
          <p:cNvSpPr txBox="1">
            <a:spLocks/>
          </p:cNvSpPr>
          <p:nvPr/>
        </p:nvSpPr>
        <p:spPr>
          <a:xfrm>
            <a:off x="1669143" y="2280488"/>
            <a:ext cx="8853714" cy="581705"/>
          </a:xfrm>
          <a:prstGeom prst="rect">
            <a:avLst/>
          </a:prstGeom>
          <a:noFill/>
          <a:ln>
            <a:noFill/>
          </a:ln>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2400" i="0" kern="0" dirty="0" smtClean="0">
                <a:solidFill>
                  <a:schemeClr val="tx1"/>
                </a:solidFill>
                <a:effectLst/>
                <a:latin typeface="Times New Roman" panose="02020603050405020304" pitchFamily="18" charset="0"/>
                <a:cs typeface="Times New Roman" panose="02020603050405020304" pitchFamily="18" charset="0"/>
              </a:rPr>
              <a:t>MUESTREO ALEATORIO ESTRATIFICADO</a:t>
            </a:r>
            <a:endParaRPr lang="es-EC" sz="2400" i="0" kern="0" dirty="0">
              <a:solidFill>
                <a:schemeClr val="tx1"/>
              </a:solidFill>
              <a:effectLst/>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Rectángulo 6"/>
              <p:cNvSpPr/>
              <p:nvPr/>
            </p:nvSpPr>
            <p:spPr>
              <a:xfrm>
                <a:off x="4109620" y="750345"/>
                <a:ext cx="4072653" cy="6481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𝑛</m:t>
                      </m:r>
                      <m:r>
                        <a:rPr lang="es-EC" i="0">
                          <a:latin typeface="Cambria Math" panose="02040503050406030204" pitchFamily="18" charset="0"/>
                        </a:rPr>
                        <m:t>=</m:t>
                      </m:r>
                      <m:f>
                        <m:fPr>
                          <m:ctrlPr>
                            <a:rPr lang="es-EC" i="1">
                              <a:latin typeface="Cambria Math" panose="02040503050406030204" pitchFamily="18" charset="0"/>
                            </a:rPr>
                          </m:ctrlPr>
                        </m:fPr>
                        <m:num>
                          <m:sSup>
                            <m:sSupPr>
                              <m:ctrlPr>
                                <a:rPr lang="es-EC" i="1">
                                  <a:latin typeface="Cambria Math" panose="02040503050406030204" pitchFamily="18" charset="0"/>
                                </a:rPr>
                              </m:ctrlPr>
                            </m:sSupPr>
                            <m:e>
                              <m:r>
                                <m:rPr>
                                  <m:sty m:val="p"/>
                                </m:rPr>
                                <a:rPr lang="es-EC" i="0">
                                  <a:latin typeface="Cambria Math" panose="02040503050406030204" pitchFamily="18" charset="0"/>
                                </a:rPr>
                                <m:t>Z</m:t>
                              </m:r>
                            </m:e>
                            <m:sup>
                              <m:r>
                                <a:rPr lang="es-EC" i="0">
                                  <a:latin typeface="Cambria Math" panose="02040503050406030204" pitchFamily="18" charset="0"/>
                                </a:rPr>
                                <m:t>2</m:t>
                              </m:r>
                            </m:sup>
                          </m:sSup>
                          <m:r>
                            <a:rPr lang="es-EC" i="0">
                              <a:latin typeface="Cambria Math" panose="02040503050406030204" pitchFamily="18" charset="0"/>
                            </a:rPr>
                            <m:t>∗</m:t>
                          </m:r>
                          <m:r>
                            <m:rPr>
                              <m:sty m:val="p"/>
                            </m:rPr>
                            <a:rPr lang="es-EC" i="0">
                              <a:latin typeface="Cambria Math" panose="02040503050406030204" pitchFamily="18" charset="0"/>
                            </a:rPr>
                            <m:t>p</m:t>
                          </m:r>
                          <m:r>
                            <a:rPr lang="es-EC" i="0">
                              <a:latin typeface="Cambria Math" panose="02040503050406030204" pitchFamily="18" charset="0"/>
                            </a:rPr>
                            <m:t>∗</m:t>
                          </m:r>
                          <m:r>
                            <m:rPr>
                              <m:sty m:val="p"/>
                            </m:rPr>
                            <a:rPr lang="es-EC" i="0">
                              <a:latin typeface="Cambria Math" panose="02040503050406030204" pitchFamily="18" charset="0"/>
                            </a:rPr>
                            <m:t>q</m:t>
                          </m:r>
                        </m:num>
                        <m:den>
                          <m:sSup>
                            <m:sSupPr>
                              <m:ctrlPr>
                                <a:rPr lang="es-EC" i="1">
                                  <a:latin typeface="Cambria Math" panose="02040503050406030204" pitchFamily="18" charset="0"/>
                                </a:rPr>
                              </m:ctrlPr>
                            </m:sSupPr>
                            <m:e>
                              <m:r>
                                <a:rPr lang="es-EC" i="1">
                                  <a:latin typeface="Cambria Math" panose="02040503050406030204" pitchFamily="18" charset="0"/>
                                </a:rPr>
                                <m:t>𝑒</m:t>
                              </m:r>
                            </m:e>
                            <m:sup>
                              <m:r>
                                <a:rPr lang="es-EC" i="0">
                                  <a:latin typeface="Cambria Math" panose="02040503050406030204" pitchFamily="18" charset="0"/>
                                </a:rPr>
                                <m:t>2</m:t>
                              </m:r>
                            </m:sup>
                          </m:sSup>
                        </m:den>
                      </m:f>
                      <m:r>
                        <a:rPr lang="es-EC" i="0">
                          <a:latin typeface="Cambria Math" panose="02040503050406030204" pitchFamily="18" charset="0"/>
                        </a:rPr>
                        <m:t>   ;   </m:t>
                      </m:r>
                      <m:r>
                        <a:rPr lang="es-EC" i="1">
                          <a:latin typeface="Cambria Math" panose="02040503050406030204" pitchFamily="18" charset="0"/>
                        </a:rPr>
                        <m:t>𝑛</m:t>
                      </m:r>
                      <m:r>
                        <a:rPr lang="es-EC" i="0">
                          <a:latin typeface="Cambria Math" panose="02040503050406030204" pitchFamily="18" charset="0"/>
                        </a:rPr>
                        <m:t>=</m:t>
                      </m:r>
                      <m:f>
                        <m:fPr>
                          <m:ctrlPr>
                            <a:rPr lang="es-EC" i="1">
                              <a:latin typeface="Cambria Math" panose="02040503050406030204" pitchFamily="18" charset="0"/>
                            </a:rPr>
                          </m:ctrlPr>
                        </m:fPr>
                        <m:num>
                          <m:sSup>
                            <m:sSupPr>
                              <m:ctrlPr>
                                <a:rPr lang="es-EC" i="1">
                                  <a:latin typeface="Cambria Math" panose="02040503050406030204" pitchFamily="18" charset="0"/>
                                </a:rPr>
                              </m:ctrlPr>
                            </m:sSupPr>
                            <m:e>
                              <m:r>
                                <a:rPr lang="es-EC" i="0">
                                  <a:latin typeface="Cambria Math" panose="02040503050406030204" pitchFamily="18" charset="0"/>
                                </a:rPr>
                                <m:t>1,96</m:t>
                              </m:r>
                            </m:e>
                            <m:sup>
                              <m:r>
                                <a:rPr lang="es-EC" i="0">
                                  <a:latin typeface="Cambria Math" panose="02040503050406030204" pitchFamily="18" charset="0"/>
                                </a:rPr>
                                <m:t>2</m:t>
                              </m:r>
                            </m:sup>
                          </m:sSup>
                          <m:r>
                            <a:rPr lang="es-EC" i="0">
                              <a:latin typeface="Cambria Math" panose="02040503050406030204" pitchFamily="18" charset="0"/>
                            </a:rPr>
                            <m:t>∗0,5∗0,5</m:t>
                          </m:r>
                        </m:num>
                        <m:den>
                          <m:r>
                            <a:rPr lang="es-EC" i="0">
                              <a:latin typeface="Cambria Math" panose="02040503050406030204" pitchFamily="18" charset="0"/>
                            </a:rPr>
                            <m:t>0.05</m:t>
                          </m:r>
                        </m:den>
                      </m:f>
                    </m:oMath>
                  </m:oMathPara>
                </a14:m>
                <a:endParaRPr lang="es-EC" dirty="0"/>
              </a:p>
            </p:txBody>
          </p:sp>
        </mc:Choice>
        <mc:Fallback xmlns="">
          <p:sp>
            <p:nvSpPr>
              <p:cNvPr id="7" name="Rectángulo 6"/>
              <p:cNvSpPr>
                <a:spLocks noRot="1" noChangeAspect="1" noMove="1" noResize="1" noEditPoints="1" noAdjustHandles="1" noChangeArrowheads="1" noChangeShapeType="1" noTextEdit="1"/>
              </p:cNvSpPr>
              <p:nvPr/>
            </p:nvSpPr>
            <p:spPr>
              <a:xfrm>
                <a:off x="4109620" y="750345"/>
                <a:ext cx="4072653" cy="648191"/>
              </a:xfrm>
              <a:prstGeom prst="rect">
                <a:avLst/>
              </a:prstGeom>
              <a:blipFill rotWithShape="0">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5090625" y="1559927"/>
                <a:ext cx="211064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𝑛</m:t>
                      </m:r>
                      <m:r>
                        <a:rPr lang="es-EC" i="0">
                          <a:latin typeface="Cambria Math" panose="02040503050406030204" pitchFamily="18" charset="0"/>
                        </a:rPr>
                        <m:t>=384,16 ≈384</m:t>
                      </m:r>
                    </m:oMath>
                  </m:oMathPara>
                </a14:m>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5090625" y="1559927"/>
                <a:ext cx="2110641" cy="369332"/>
              </a:xfrm>
              <a:prstGeom prst="rect">
                <a:avLst/>
              </a:prstGeom>
              <a:blipFill rotWithShape="0">
                <a:blip r:embed="rId3"/>
                <a:stretch>
                  <a:fillRect/>
                </a:stretch>
              </a:blipFill>
            </p:spPr>
            <p:txBody>
              <a:bodyPr/>
              <a:lstStyle/>
              <a:p>
                <a:r>
                  <a:rPr lang="es-EC">
                    <a:noFill/>
                  </a:rPr>
                  <a:t> </a:t>
                </a:r>
              </a:p>
            </p:txBody>
          </p:sp>
        </mc:Fallback>
      </mc:AlternateContent>
      <p:pic>
        <p:nvPicPr>
          <p:cNvPr id="9" name="Imagen 8"/>
          <p:cNvPicPr/>
          <p:nvPr/>
        </p:nvPicPr>
        <p:blipFill rotWithShape="1">
          <a:blip r:embed="rId4"/>
          <a:srcRect l="2159" r="3627"/>
          <a:stretch/>
        </p:blipFill>
        <p:spPr>
          <a:xfrm>
            <a:off x="232228" y="3128994"/>
            <a:ext cx="6676571" cy="2272956"/>
          </a:xfrm>
          <a:prstGeom prst="rect">
            <a:avLst/>
          </a:prstGeom>
        </p:spPr>
      </p:pic>
      <mc:AlternateContent xmlns:mc="http://schemas.openxmlformats.org/markup-compatibility/2006" xmlns:a14="http://schemas.microsoft.com/office/drawing/2010/main">
        <mc:Choice Requires="a14">
          <p:sp>
            <p:nvSpPr>
              <p:cNvPr id="10" name="Rectángulo 9"/>
              <p:cNvSpPr/>
              <p:nvPr/>
            </p:nvSpPr>
            <p:spPr>
              <a:xfrm>
                <a:off x="7281947" y="2458930"/>
                <a:ext cx="4648795" cy="3250633"/>
              </a:xfrm>
              <a:prstGeom prst="rect">
                <a:avLst/>
              </a:prstGeom>
            </p:spPr>
            <p:txBody>
              <a:bodyPr wrap="square" anchor="t">
                <a:spAutoFit/>
              </a:bodyPr>
              <a:lstStyle/>
              <a:p>
                <a:pPr algn="just">
                  <a:lnSpc>
                    <a:spcPct val="200000"/>
                  </a:lnSpc>
                  <a:spcAft>
                    <a:spcPts val="800"/>
                  </a:spcAft>
                  <a:tabLst>
                    <a:tab pos="1962785" algn="l"/>
                  </a:tabLst>
                </a:pPr>
                <a14:m>
                  <m:oMathPara xmlns:m="http://schemas.openxmlformats.org/officeDocument/2006/math">
                    <m:oMathParaPr>
                      <m:jc m:val="centerGroup"/>
                    </m:oMathParaPr>
                    <m:oMath xmlns:m="http://schemas.openxmlformats.org/officeDocument/2006/math">
                      <m:r>
                        <a:rPr lang="es-EC" sz="1400" i="1" smtClean="0">
                          <a:effectLst/>
                          <a:latin typeface="Cambria Math" panose="02040503050406030204" pitchFamily="18" charset="0"/>
                          <a:ea typeface="Calibri" panose="020F0502020204030204" pitchFamily="34" charset="0"/>
                          <a:cs typeface="Times New Roman" panose="02020603050405020304" pitchFamily="18" charset="0"/>
                        </a:rPr>
                        <m:t>𝑛h</m:t>
                      </m:r>
                      <m:r>
                        <a:rPr lang="es-EC" sz="1400" i="1" smtClean="0">
                          <a:effectLst/>
                          <a:latin typeface="Cambria Math" panose="02040503050406030204" pitchFamily="18" charset="0"/>
                          <a:ea typeface="Calibri" panose="020F0502020204030204" pitchFamily="34" charset="0"/>
                          <a:cs typeface="Times New Roman" panose="02020603050405020304" pitchFamily="18" charset="0"/>
                        </a:rPr>
                        <m:t>1=</m:t>
                      </m:r>
                      <m:r>
                        <a:rPr lang="es-EC" sz="1400" i="1" smtClean="0">
                          <a:effectLst/>
                          <a:latin typeface="Cambria Math" panose="02040503050406030204" pitchFamily="18" charset="0"/>
                          <a:ea typeface="Calibri" panose="020F0502020204030204" pitchFamily="34" charset="0"/>
                          <a:cs typeface="Times New Roman" panose="02020603050405020304" pitchFamily="18" charset="0"/>
                        </a:rPr>
                        <m:t>𝑛</m:t>
                      </m:r>
                      <m:r>
                        <a:rPr lang="es-EC" sz="1400" i="1"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s-EC" sz="1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sz="1400" i="1">
                              <a:effectLst/>
                              <a:latin typeface="Cambria Math" panose="02040503050406030204" pitchFamily="18" charset="0"/>
                              <a:ea typeface="Calibri" panose="020F0502020204030204" pitchFamily="34" charset="0"/>
                              <a:cs typeface="Times New Roman" panose="02020603050405020304" pitchFamily="18" charset="0"/>
                            </a:rPr>
                            <m:t>𝑁𝐻</m:t>
                          </m:r>
                          <m:r>
                            <a:rPr lang="es-EC" sz="14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s-EC" sz="1400" i="1">
                              <a:effectLst/>
                              <a:latin typeface="Cambria Math" panose="02040503050406030204" pitchFamily="18" charset="0"/>
                              <a:ea typeface="Calibri" panose="020F0502020204030204" pitchFamily="34" charset="0"/>
                              <a:cs typeface="Times New Roman" panose="02020603050405020304" pitchFamily="18" charset="0"/>
                            </a:rPr>
                            <m:t>𝑁</m:t>
                          </m:r>
                        </m:den>
                      </m:f>
                      <m:r>
                        <a:rPr lang="es-EC" sz="1400" i="1">
                          <a:effectLst/>
                          <a:latin typeface="Cambria Math" panose="02040503050406030204" pitchFamily="18" charset="0"/>
                          <a:ea typeface="Calibri" panose="020F0502020204030204" pitchFamily="34" charset="0"/>
                          <a:cs typeface="Times New Roman" panose="02020603050405020304" pitchFamily="18" charset="0"/>
                        </a:rPr>
                        <m:t>=384∗</m:t>
                      </m:r>
                      <m:f>
                        <m:fPr>
                          <m:ctrlPr>
                            <a:rPr lang="es-EC" sz="1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sz="1400" i="1">
                              <a:effectLst/>
                              <a:latin typeface="Cambria Math" panose="02040503050406030204" pitchFamily="18" charset="0"/>
                              <a:ea typeface="Calibri" panose="020F0502020204030204" pitchFamily="34" charset="0"/>
                              <a:cs typeface="Times New Roman" panose="02020603050405020304" pitchFamily="18" charset="0"/>
                            </a:rPr>
                            <m:t>464875</m:t>
                          </m:r>
                        </m:num>
                        <m:den>
                          <m:r>
                            <a:rPr lang="es-EC" sz="1400" i="1">
                              <a:effectLst/>
                              <a:latin typeface="Cambria Math" panose="02040503050406030204" pitchFamily="18" charset="0"/>
                              <a:ea typeface="Calibri" panose="020F0502020204030204" pitchFamily="34" charset="0"/>
                              <a:cs typeface="Times New Roman" panose="02020603050405020304" pitchFamily="18" charset="0"/>
                            </a:rPr>
                            <m:t>1489126</m:t>
                          </m:r>
                        </m:den>
                      </m:f>
                      <m:r>
                        <a:rPr lang="es-EC" sz="1400" i="1">
                          <a:effectLst/>
                          <a:latin typeface="Cambria Math" panose="02040503050406030204" pitchFamily="18" charset="0"/>
                          <a:ea typeface="Times New Roman" panose="02020603050405020304" pitchFamily="18" charset="0"/>
                          <a:cs typeface="Times New Roman" panose="02020603050405020304" pitchFamily="18" charset="0"/>
                        </a:rPr>
                        <m:t>=120 </m:t>
                      </m:r>
                    </m:oMath>
                  </m:oMathPara>
                </a14:m>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tabLst>
                    <a:tab pos="1962785" algn="l"/>
                  </a:tabLst>
                </a:pPr>
                <a14:m>
                  <m:oMathPara xmlns:m="http://schemas.openxmlformats.org/officeDocument/2006/math">
                    <m:oMathParaPr>
                      <m:jc m:val="centerGroup"/>
                    </m:oMathParaPr>
                    <m:oMath xmlns:m="http://schemas.openxmlformats.org/officeDocument/2006/math">
                      <m:r>
                        <a:rPr lang="es-EC" sz="1400" i="1">
                          <a:effectLst/>
                          <a:latin typeface="Cambria Math" panose="02040503050406030204" pitchFamily="18" charset="0"/>
                          <a:ea typeface="Calibri" panose="020F0502020204030204" pitchFamily="34" charset="0"/>
                          <a:cs typeface="Times New Roman" panose="02020603050405020304" pitchFamily="18" charset="0"/>
                        </a:rPr>
                        <m:t>𝑛h</m:t>
                      </m:r>
                      <m:r>
                        <a:rPr lang="es-EC" sz="1400" i="1">
                          <a:effectLst/>
                          <a:latin typeface="Cambria Math" panose="02040503050406030204" pitchFamily="18" charset="0"/>
                          <a:ea typeface="Calibri" panose="020F0502020204030204" pitchFamily="34" charset="0"/>
                          <a:cs typeface="Times New Roman" panose="02020603050405020304" pitchFamily="18" charset="0"/>
                        </a:rPr>
                        <m:t>2=</m:t>
                      </m:r>
                      <m:r>
                        <a:rPr lang="es-EC" sz="1400" i="1">
                          <a:effectLst/>
                          <a:latin typeface="Cambria Math" panose="02040503050406030204" pitchFamily="18" charset="0"/>
                          <a:ea typeface="Calibri" panose="020F0502020204030204" pitchFamily="34" charset="0"/>
                          <a:cs typeface="Times New Roman" panose="02020603050405020304" pitchFamily="18" charset="0"/>
                        </a:rPr>
                        <m:t>𝑛</m:t>
                      </m:r>
                      <m:r>
                        <a:rPr lang="es-EC" sz="14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s-EC" sz="1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sz="1400" i="1">
                              <a:effectLst/>
                              <a:latin typeface="Cambria Math" panose="02040503050406030204" pitchFamily="18" charset="0"/>
                              <a:ea typeface="Calibri" panose="020F0502020204030204" pitchFamily="34" charset="0"/>
                              <a:cs typeface="Times New Roman" panose="02020603050405020304" pitchFamily="18" charset="0"/>
                            </a:rPr>
                            <m:t>𝑁𝐻</m:t>
                          </m:r>
                          <m:r>
                            <a:rPr lang="es-EC" sz="1400" i="1">
                              <a:effectLst/>
                              <a:latin typeface="Cambria Math" panose="02040503050406030204" pitchFamily="18" charset="0"/>
                              <a:ea typeface="Calibri" panose="020F0502020204030204" pitchFamily="34" charset="0"/>
                              <a:cs typeface="Times New Roman" panose="02020603050405020304" pitchFamily="18" charset="0"/>
                            </a:rPr>
                            <m:t>2</m:t>
                          </m:r>
                        </m:num>
                        <m:den>
                          <m:r>
                            <a:rPr lang="es-EC" sz="1400" i="1">
                              <a:effectLst/>
                              <a:latin typeface="Cambria Math" panose="02040503050406030204" pitchFamily="18" charset="0"/>
                              <a:ea typeface="Calibri" panose="020F0502020204030204" pitchFamily="34" charset="0"/>
                              <a:cs typeface="Times New Roman" panose="02020603050405020304" pitchFamily="18" charset="0"/>
                            </a:rPr>
                            <m:t>𝑁</m:t>
                          </m:r>
                        </m:den>
                      </m:f>
                      <m:r>
                        <a:rPr lang="es-EC" sz="1400" i="1">
                          <a:effectLst/>
                          <a:latin typeface="Cambria Math" panose="02040503050406030204" pitchFamily="18" charset="0"/>
                          <a:ea typeface="Calibri" panose="020F0502020204030204" pitchFamily="34" charset="0"/>
                          <a:cs typeface="Times New Roman" panose="02020603050405020304" pitchFamily="18" charset="0"/>
                        </a:rPr>
                        <m:t>=384∗</m:t>
                      </m:r>
                      <m:f>
                        <m:fPr>
                          <m:ctrlPr>
                            <a:rPr lang="es-EC" sz="1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sz="1400" i="1">
                              <a:effectLst/>
                              <a:latin typeface="Cambria Math" panose="02040503050406030204" pitchFamily="18" charset="0"/>
                              <a:ea typeface="Calibri" panose="020F0502020204030204" pitchFamily="34" charset="0"/>
                              <a:cs typeface="Times New Roman" panose="02020603050405020304" pitchFamily="18" charset="0"/>
                            </a:rPr>
                            <m:t>417229</m:t>
                          </m:r>
                        </m:num>
                        <m:den>
                          <m:r>
                            <a:rPr lang="es-EC" sz="1400" i="1">
                              <a:effectLst/>
                              <a:latin typeface="Cambria Math" panose="02040503050406030204" pitchFamily="18" charset="0"/>
                              <a:ea typeface="Calibri" panose="020F0502020204030204" pitchFamily="34" charset="0"/>
                              <a:cs typeface="Times New Roman" panose="02020603050405020304" pitchFamily="18" charset="0"/>
                            </a:rPr>
                            <m:t>1489126</m:t>
                          </m:r>
                        </m:den>
                      </m:f>
                      <m:r>
                        <a:rPr lang="es-EC" sz="1400" i="1">
                          <a:effectLst/>
                          <a:latin typeface="Cambria Math" panose="02040503050406030204" pitchFamily="18" charset="0"/>
                          <a:ea typeface="Times New Roman" panose="02020603050405020304" pitchFamily="18" charset="0"/>
                          <a:cs typeface="Times New Roman" panose="02020603050405020304" pitchFamily="18" charset="0"/>
                        </a:rPr>
                        <m:t>=107 </m:t>
                      </m:r>
                    </m:oMath>
                  </m:oMathPara>
                </a14:m>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tabLst>
                    <a:tab pos="1962785" algn="l"/>
                  </a:tabLst>
                </a:pPr>
                <a14:m>
                  <m:oMathPara xmlns:m="http://schemas.openxmlformats.org/officeDocument/2006/math">
                    <m:oMathParaPr>
                      <m:jc m:val="centerGroup"/>
                    </m:oMathParaPr>
                    <m:oMath xmlns:m="http://schemas.openxmlformats.org/officeDocument/2006/math">
                      <m:r>
                        <a:rPr lang="es-EC" sz="1400" i="1">
                          <a:effectLst/>
                          <a:latin typeface="Cambria Math" panose="02040503050406030204" pitchFamily="18" charset="0"/>
                          <a:ea typeface="Calibri" panose="020F0502020204030204" pitchFamily="34" charset="0"/>
                          <a:cs typeface="Times New Roman" panose="02020603050405020304" pitchFamily="18" charset="0"/>
                        </a:rPr>
                        <m:t>𝑛h</m:t>
                      </m:r>
                      <m:r>
                        <a:rPr lang="es-EC" sz="1400" i="1">
                          <a:effectLst/>
                          <a:latin typeface="Cambria Math" panose="02040503050406030204" pitchFamily="18" charset="0"/>
                          <a:ea typeface="Calibri" panose="020F0502020204030204" pitchFamily="34" charset="0"/>
                          <a:cs typeface="Times New Roman" panose="02020603050405020304" pitchFamily="18" charset="0"/>
                        </a:rPr>
                        <m:t>3=</m:t>
                      </m:r>
                      <m:r>
                        <a:rPr lang="es-EC" sz="1400" i="1">
                          <a:effectLst/>
                          <a:latin typeface="Cambria Math" panose="02040503050406030204" pitchFamily="18" charset="0"/>
                          <a:ea typeface="Calibri" panose="020F0502020204030204" pitchFamily="34" charset="0"/>
                          <a:cs typeface="Times New Roman" panose="02020603050405020304" pitchFamily="18" charset="0"/>
                        </a:rPr>
                        <m:t>𝑛</m:t>
                      </m:r>
                      <m:r>
                        <a:rPr lang="es-EC" sz="14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s-EC" sz="1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sz="1400" i="1">
                              <a:effectLst/>
                              <a:latin typeface="Cambria Math" panose="02040503050406030204" pitchFamily="18" charset="0"/>
                              <a:ea typeface="Calibri" panose="020F0502020204030204" pitchFamily="34" charset="0"/>
                              <a:cs typeface="Times New Roman" panose="02020603050405020304" pitchFamily="18" charset="0"/>
                            </a:rPr>
                            <m:t>𝑁𝐻</m:t>
                          </m:r>
                          <m:r>
                            <a:rPr lang="es-EC" sz="1400" i="1">
                              <a:effectLst/>
                              <a:latin typeface="Cambria Math" panose="02040503050406030204" pitchFamily="18" charset="0"/>
                              <a:ea typeface="Calibri" panose="020F0502020204030204" pitchFamily="34" charset="0"/>
                              <a:cs typeface="Times New Roman" panose="02020603050405020304" pitchFamily="18" charset="0"/>
                            </a:rPr>
                            <m:t>3</m:t>
                          </m:r>
                        </m:num>
                        <m:den>
                          <m:r>
                            <a:rPr lang="es-EC" sz="1400" i="1">
                              <a:effectLst/>
                              <a:latin typeface="Cambria Math" panose="02040503050406030204" pitchFamily="18" charset="0"/>
                              <a:ea typeface="Calibri" panose="020F0502020204030204" pitchFamily="34" charset="0"/>
                              <a:cs typeface="Times New Roman" panose="02020603050405020304" pitchFamily="18" charset="0"/>
                            </a:rPr>
                            <m:t>𝑁</m:t>
                          </m:r>
                        </m:den>
                      </m:f>
                      <m:r>
                        <a:rPr lang="es-EC" sz="1400" i="1">
                          <a:effectLst/>
                          <a:latin typeface="Cambria Math" panose="02040503050406030204" pitchFamily="18" charset="0"/>
                          <a:ea typeface="Calibri" panose="020F0502020204030204" pitchFamily="34" charset="0"/>
                          <a:cs typeface="Times New Roman" panose="02020603050405020304" pitchFamily="18" charset="0"/>
                        </a:rPr>
                        <m:t>=384∗</m:t>
                      </m:r>
                      <m:f>
                        <m:fPr>
                          <m:ctrlPr>
                            <a:rPr lang="es-EC" sz="1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sz="1400" i="1">
                              <a:effectLst/>
                              <a:latin typeface="Cambria Math" panose="02040503050406030204" pitchFamily="18" charset="0"/>
                              <a:ea typeface="Calibri" panose="020F0502020204030204" pitchFamily="34" charset="0"/>
                              <a:cs typeface="Times New Roman" panose="02020603050405020304" pitchFamily="18" charset="0"/>
                            </a:rPr>
                            <m:t>339574</m:t>
                          </m:r>
                        </m:num>
                        <m:den>
                          <m:r>
                            <a:rPr lang="es-EC" sz="1400" i="1">
                              <a:effectLst/>
                              <a:latin typeface="Cambria Math" panose="02040503050406030204" pitchFamily="18" charset="0"/>
                              <a:ea typeface="Calibri" panose="020F0502020204030204" pitchFamily="34" charset="0"/>
                              <a:cs typeface="Times New Roman" panose="02020603050405020304" pitchFamily="18" charset="0"/>
                            </a:rPr>
                            <m:t>1489126</m:t>
                          </m:r>
                        </m:den>
                      </m:f>
                      <m:r>
                        <a:rPr lang="es-EC" sz="1400" i="1">
                          <a:effectLst/>
                          <a:latin typeface="Cambria Math" panose="02040503050406030204" pitchFamily="18" charset="0"/>
                          <a:ea typeface="Times New Roman" panose="02020603050405020304" pitchFamily="18" charset="0"/>
                          <a:cs typeface="Times New Roman" panose="02020603050405020304" pitchFamily="18" charset="0"/>
                        </a:rPr>
                        <m:t>=88 </m:t>
                      </m:r>
                    </m:oMath>
                  </m:oMathPara>
                </a14:m>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s-EC" sz="1400" i="1">
                          <a:effectLst/>
                          <a:latin typeface="Cambria Math" panose="02040503050406030204" pitchFamily="18" charset="0"/>
                          <a:ea typeface="Calibri" panose="020F0502020204030204" pitchFamily="34" charset="0"/>
                          <a:cs typeface="Times New Roman" panose="02020603050405020304" pitchFamily="18" charset="0"/>
                        </a:rPr>
                        <m:t>𝑛h</m:t>
                      </m:r>
                      <m:r>
                        <a:rPr lang="es-EC" sz="1400" i="1">
                          <a:effectLst/>
                          <a:latin typeface="Cambria Math" panose="02040503050406030204" pitchFamily="18" charset="0"/>
                          <a:ea typeface="Calibri" panose="020F0502020204030204" pitchFamily="34" charset="0"/>
                          <a:cs typeface="Times New Roman" panose="02020603050405020304" pitchFamily="18" charset="0"/>
                        </a:rPr>
                        <m:t>4=</m:t>
                      </m:r>
                      <m:r>
                        <a:rPr lang="es-EC" sz="1400" i="1">
                          <a:effectLst/>
                          <a:latin typeface="Cambria Math" panose="02040503050406030204" pitchFamily="18" charset="0"/>
                          <a:ea typeface="Calibri" panose="020F0502020204030204" pitchFamily="34" charset="0"/>
                          <a:cs typeface="Times New Roman" panose="02020603050405020304" pitchFamily="18" charset="0"/>
                        </a:rPr>
                        <m:t>𝑛</m:t>
                      </m:r>
                      <m:r>
                        <a:rPr lang="es-EC" sz="14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s-EC" sz="1400" i="1">
                              <a:effectLst/>
                              <a:latin typeface="Cambria Math" panose="02040503050406030204" pitchFamily="18" charset="0"/>
                            </a:rPr>
                          </m:ctrlPr>
                        </m:fPr>
                        <m:num>
                          <m:r>
                            <a:rPr lang="es-EC" sz="1400" i="1">
                              <a:effectLst/>
                              <a:latin typeface="Cambria Math" panose="02040503050406030204" pitchFamily="18" charset="0"/>
                              <a:ea typeface="Calibri" panose="020F0502020204030204" pitchFamily="34" charset="0"/>
                              <a:cs typeface="Times New Roman" panose="02020603050405020304" pitchFamily="18" charset="0"/>
                            </a:rPr>
                            <m:t>𝑁𝐻</m:t>
                          </m:r>
                          <m:r>
                            <a:rPr lang="es-EC" sz="1400" i="1">
                              <a:effectLst/>
                              <a:latin typeface="Cambria Math" panose="02040503050406030204" pitchFamily="18" charset="0"/>
                              <a:ea typeface="Calibri" panose="020F0502020204030204" pitchFamily="34" charset="0"/>
                              <a:cs typeface="Times New Roman" panose="02020603050405020304" pitchFamily="18" charset="0"/>
                            </a:rPr>
                            <m:t>4</m:t>
                          </m:r>
                        </m:num>
                        <m:den>
                          <m:r>
                            <a:rPr lang="es-EC" sz="1400" i="1">
                              <a:effectLst/>
                              <a:latin typeface="Cambria Math" panose="02040503050406030204" pitchFamily="18" charset="0"/>
                              <a:ea typeface="Calibri" panose="020F0502020204030204" pitchFamily="34" charset="0"/>
                              <a:cs typeface="Times New Roman" panose="02020603050405020304" pitchFamily="18" charset="0"/>
                            </a:rPr>
                            <m:t>𝑁</m:t>
                          </m:r>
                        </m:den>
                      </m:f>
                      <m:r>
                        <a:rPr lang="es-EC" sz="1400" i="1">
                          <a:effectLst/>
                          <a:latin typeface="Cambria Math" panose="02040503050406030204" pitchFamily="18" charset="0"/>
                          <a:ea typeface="Calibri" panose="020F0502020204030204" pitchFamily="34" charset="0"/>
                          <a:cs typeface="Times New Roman" panose="02020603050405020304" pitchFamily="18" charset="0"/>
                        </a:rPr>
                        <m:t>=384∗</m:t>
                      </m:r>
                      <m:f>
                        <m:fPr>
                          <m:ctrlPr>
                            <a:rPr lang="es-EC" sz="1400" i="1">
                              <a:effectLst/>
                              <a:latin typeface="Cambria Math" panose="02040503050406030204" pitchFamily="18" charset="0"/>
                            </a:rPr>
                          </m:ctrlPr>
                        </m:fPr>
                        <m:num>
                          <m:r>
                            <a:rPr lang="es-EC" sz="1400" i="1">
                              <a:effectLst/>
                              <a:latin typeface="Cambria Math" panose="02040503050406030204" pitchFamily="18" charset="0"/>
                              <a:ea typeface="Calibri" panose="020F0502020204030204" pitchFamily="34" charset="0"/>
                              <a:cs typeface="Times New Roman" panose="02020603050405020304" pitchFamily="18" charset="0"/>
                            </a:rPr>
                            <m:t>267448</m:t>
                          </m:r>
                        </m:num>
                        <m:den>
                          <m:r>
                            <a:rPr lang="es-EC" sz="1400" i="1">
                              <a:effectLst/>
                              <a:latin typeface="Cambria Math" panose="02040503050406030204" pitchFamily="18" charset="0"/>
                              <a:ea typeface="Calibri" panose="020F0502020204030204" pitchFamily="34" charset="0"/>
                              <a:cs typeface="Times New Roman" panose="02020603050405020304" pitchFamily="18" charset="0"/>
                            </a:rPr>
                            <m:t>1489126</m:t>
                          </m:r>
                        </m:den>
                      </m:f>
                      <m:r>
                        <a:rPr lang="es-EC" sz="1400" i="1">
                          <a:effectLst/>
                          <a:latin typeface="Cambria Math" panose="02040503050406030204" pitchFamily="18" charset="0"/>
                          <a:ea typeface="Times New Roman" panose="02020603050405020304" pitchFamily="18" charset="0"/>
                          <a:cs typeface="Times New Roman" panose="02020603050405020304" pitchFamily="18" charset="0"/>
                        </a:rPr>
                        <m:t>=69 </m:t>
                      </m:r>
                    </m:oMath>
                  </m:oMathPara>
                </a14:m>
                <a:endParaRPr lang="es-EC" sz="1400" dirty="0"/>
              </a:p>
            </p:txBody>
          </p:sp>
        </mc:Choice>
        <mc:Fallback xmlns="">
          <p:sp>
            <p:nvSpPr>
              <p:cNvPr id="10" name="Rectángulo 9"/>
              <p:cNvSpPr>
                <a:spLocks noRot="1" noChangeAspect="1" noMove="1" noResize="1" noEditPoints="1" noAdjustHandles="1" noChangeArrowheads="1" noChangeShapeType="1" noTextEdit="1"/>
              </p:cNvSpPr>
              <p:nvPr/>
            </p:nvSpPr>
            <p:spPr>
              <a:xfrm>
                <a:off x="7281947" y="2458930"/>
                <a:ext cx="4648795" cy="3250633"/>
              </a:xfrm>
              <a:prstGeom prst="rect">
                <a:avLst/>
              </a:prstGeom>
              <a:blipFill rotWithShape="0">
                <a:blip r:embed="rId5"/>
                <a:stretch>
                  <a:fillRect/>
                </a:stretch>
              </a:blipFill>
            </p:spPr>
            <p:txBody>
              <a:bodyPr/>
              <a:lstStyle/>
              <a:p>
                <a:r>
                  <a:rPr lang="es-EC">
                    <a:noFill/>
                  </a:rPr>
                  <a:t> </a:t>
                </a:r>
              </a:p>
            </p:txBody>
          </p:sp>
        </mc:Fallback>
      </mc:AlternateContent>
      <p:sp>
        <p:nvSpPr>
          <p:cNvPr id="12" name="9 CuadroTexto"/>
          <p:cNvSpPr txBox="1"/>
          <p:nvPr/>
        </p:nvSpPr>
        <p:spPr>
          <a:xfrm>
            <a:off x="1110131" y="825791"/>
            <a:ext cx="2756647" cy="954107"/>
          </a:xfrm>
          <a:prstGeom prst="rect">
            <a:avLst/>
          </a:prstGeom>
          <a:noFill/>
        </p:spPr>
        <p:txBody>
          <a:bodyPr wrap="square" rtlCol="0">
            <a:spAutoFit/>
          </a:bodyPr>
          <a:lstStyle/>
          <a:p>
            <a:pPr algn="just"/>
            <a:r>
              <a:rPr lang="es-EC" sz="1400" dirty="0" smtClean="0">
                <a:latin typeface="Times New Roman" panose="02020603050405020304" pitchFamily="18" charset="0"/>
                <a:cs typeface="Times New Roman" panose="02020603050405020304" pitchFamily="18" charset="0"/>
              </a:rPr>
              <a:t>Z= Nivel de confianza </a:t>
            </a:r>
          </a:p>
          <a:p>
            <a:pPr algn="just"/>
            <a:r>
              <a:rPr lang="es-EC" sz="1400" dirty="0" smtClean="0">
                <a:latin typeface="Times New Roman" panose="02020603050405020304" pitchFamily="18" charset="0"/>
                <a:cs typeface="Times New Roman" panose="02020603050405020304" pitchFamily="18" charset="0"/>
              </a:rPr>
              <a:t>P=Probabilidad de éxito</a:t>
            </a:r>
          </a:p>
          <a:p>
            <a:pPr algn="just"/>
            <a:r>
              <a:rPr lang="es-EC" sz="1400" dirty="0" smtClean="0">
                <a:latin typeface="Times New Roman" panose="02020603050405020304" pitchFamily="18" charset="0"/>
                <a:cs typeface="Times New Roman" panose="02020603050405020304" pitchFamily="18" charset="0"/>
              </a:rPr>
              <a:t>Q= Probabilidad de fracaso</a:t>
            </a:r>
          </a:p>
          <a:p>
            <a:pPr algn="just"/>
            <a:r>
              <a:rPr lang="es-EC" sz="1400" dirty="0" smtClean="0">
                <a:latin typeface="Times New Roman" panose="02020603050405020304" pitchFamily="18" charset="0"/>
                <a:cs typeface="Times New Roman" panose="02020603050405020304" pitchFamily="18" charset="0"/>
              </a:rPr>
              <a:t>e= error </a:t>
            </a:r>
            <a:endParaRPr lang="es-EC" sz="1400" dirty="0">
              <a:latin typeface="Times New Roman" panose="02020603050405020304" pitchFamily="18" charset="0"/>
              <a:cs typeface="Times New Roman" panose="02020603050405020304" pitchFamily="18" charset="0"/>
            </a:endParaRPr>
          </a:p>
        </p:txBody>
      </p:sp>
      <p:sp>
        <p:nvSpPr>
          <p:cNvPr id="14" name="Rectángulo 13">
            <a:extLst>
              <a:ext uri="{FF2B5EF4-FFF2-40B4-BE49-F238E27FC236}">
                <a16:creationId xmlns:a16="http://schemas.microsoft.com/office/drawing/2014/main" xmlns="" id="{5CA19B4F-B954-4254-91D9-6FFF434F0592}"/>
              </a:ext>
            </a:extLst>
          </p:cNvPr>
          <p:cNvSpPr/>
          <p:nvPr/>
        </p:nvSpPr>
        <p:spPr>
          <a:xfrm>
            <a:off x="8910000" y="705108"/>
            <a:ext cx="2511033" cy="738664"/>
          </a:xfrm>
          <a:prstGeom prst="rect">
            <a:avLst/>
          </a:prstGeom>
        </p:spPr>
        <p:txBody>
          <a:bodyPr wrap="square">
            <a:spAutoFit/>
          </a:bodyPr>
          <a:lstStyle/>
          <a:p>
            <a:pPr algn="just"/>
            <a:r>
              <a:rPr lang="es-EC" sz="1400" dirty="0" smtClean="0">
                <a:latin typeface="Times New Roman" panose="02020603050405020304" pitchFamily="18" charset="0"/>
                <a:cs typeface="Times New Roman" panose="02020603050405020304" pitchFamily="18" charset="0"/>
              </a:rPr>
              <a:t>Para las poblaciones infinitas   </a:t>
            </a:r>
          </a:p>
          <a:p>
            <a:pPr algn="just"/>
            <a:r>
              <a:rPr lang="es-EC" sz="1400" dirty="0" smtClean="0">
                <a:latin typeface="Times New Roman" panose="02020603050405020304" pitchFamily="18" charset="0"/>
                <a:cs typeface="Times New Roman" panose="02020603050405020304" pitchFamily="18" charset="0"/>
              </a:rPr>
              <a:t>(superiores o iguales a 100.000 unidades) Dueñas (2016). </a:t>
            </a:r>
            <a:endParaRPr lang="es-EC" sz="1400" cap="all" spc="100" dirty="0">
              <a:solidFill>
                <a:schemeClr val="tx1">
                  <a:lumMod val="95000"/>
                  <a:lumOff val="5000"/>
                </a:schemeClr>
              </a:solidFill>
              <a:latin typeface="Times New Roman" panose="02020603050405020304" pitchFamily="18" charset="0"/>
              <a:ea typeface="+mj-ea"/>
              <a:cs typeface="Times New Roman" panose="02020603050405020304" pitchFamily="18" charset="0"/>
            </a:endParaRPr>
          </a:p>
        </p:txBody>
      </p:sp>
      <p:sp>
        <p:nvSpPr>
          <p:cNvPr id="11" name="Rectángulo 10"/>
          <p:cNvSpPr/>
          <p:nvPr/>
        </p:nvSpPr>
        <p:spPr>
          <a:xfrm>
            <a:off x="94129" y="6328525"/>
            <a:ext cx="4586448" cy="523220"/>
          </a:xfrm>
          <a:prstGeom prst="rect">
            <a:avLst/>
          </a:prstGeom>
          <a:noFill/>
        </p:spPr>
        <p:txBody>
          <a:bodyPr wrap="none" lIns="91440" tIns="45720" rIns="91440" bIns="45720">
            <a:spAutoFit/>
          </a:bodyPr>
          <a:lstStyle/>
          <a:p>
            <a:pPr algn="ctr"/>
            <a:r>
              <a:rPr lang="es-ES" sz="28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MARCO METODOLÓGICO</a:t>
            </a:r>
            <a:endParaRPr lang="es-E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3" name="Rectángulo 12">
            <a:extLst>
              <a:ext uri="{FF2B5EF4-FFF2-40B4-BE49-F238E27FC236}">
                <a16:creationId xmlns:a16="http://schemas.microsoft.com/office/drawing/2014/main" xmlns="" id="{5CA19B4F-B954-4254-91D9-6FFF434F0592}"/>
              </a:ext>
            </a:extLst>
          </p:cNvPr>
          <p:cNvSpPr/>
          <p:nvPr/>
        </p:nvSpPr>
        <p:spPr>
          <a:xfrm>
            <a:off x="8910001" y="1435597"/>
            <a:ext cx="2511033" cy="738664"/>
          </a:xfrm>
          <a:prstGeom prst="rect">
            <a:avLst/>
          </a:prstGeom>
        </p:spPr>
        <p:txBody>
          <a:bodyPr wrap="square">
            <a:spAutoFit/>
          </a:bodyPr>
          <a:lstStyle/>
          <a:p>
            <a:pPr algn="just"/>
            <a:r>
              <a:rPr lang="es-EC" sz="1400" dirty="0" smtClean="0">
                <a:latin typeface="Times New Roman" panose="02020603050405020304" pitchFamily="18" charset="0"/>
                <a:cs typeface="Times New Roman" panose="02020603050405020304" pitchFamily="18" charset="0"/>
              </a:rPr>
              <a:t>Según INEC </a:t>
            </a:r>
            <a:r>
              <a:rPr lang="es-EC" sz="1400" dirty="0">
                <a:latin typeface="Times New Roman" panose="02020603050405020304" pitchFamily="18" charset="0"/>
                <a:cs typeface="Times New Roman" panose="02020603050405020304" pitchFamily="18" charset="0"/>
              </a:rPr>
              <a:t>(2017) la población entre los 18 a 54 años del </a:t>
            </a:r>
            <a:r>
              <a:rPr lang="es-EC" sz="1400" dirty="0" smtClean="0">
                <a:latin typeface="Times New Roman" panose="02020603050405020304" pitchFamily="18" charset="0"/>
                <a:cs typeface="Times New Roman" panose="02020603050405020304" pitchFamily="18" charset="0"/>
              </a:rPr>
              <a:t>DMQ=1.489.126 </a:t>
            </a:r>
            <a:r>
              <a:rPr lang="es-EC" sz="1400" dirty="0">
                <a:latin typeface="Times New Roman" panose="02020603050405020304" pitchFamily="18" charset="0"/>
                <a:cs typeface="Times New Roman" panose="02020603050405020304" pitchFamily="18" charset="0"/>
              </a:rPr>
              <a:t>habitantes.</a:t>
            </a:r>
          </a:p>
        </p:txBody>
      </p:sp>
    </p:spTree>
    <p:extLst>
      <p:ext uri="{BB962C8B-B14F-4D97-AF65-F5344CB8AC3E}">
        <p14:creationId xmlns:p14="http://schemas.microsoft.com/office/powerpoint/2010/main" val="14061755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609600" y="100469"/>
            <a:ext cx="10972800" cy="639762"/>
          </a:xfrm>
        </p:spPr>
        <p:txBody>
          <a:bodyPr/>
          <a:lstStyle/>
          <a:p>
            <a:pPr algn="ctr"/>
            <a:r>
              <a:rPr lang="es-EC" i="0" dirty="0" smtClean="0">
                <a:solidFill>
                  <a:schemeClr val="tx1"/>
                </a:solidFill>
                <a:effectLst/>
              </a:rPr>
              <a:t>ENCUESTA</a:t>
            </a:r>
            <a:endParaRPr lang="es-EC" i="0" dirty="0">
              <a:solidFill>
                <a:schemeClr val="tx1"/>
              </a:solidFill>
              <a:effectLst/>
            </a:endParaRPr>
          </a:p>
        </p:txBody>
      </p:sp>
      <p:pic>
        <p:nvPicPr>
          <p:cNvPr id="100" name="Imagen 99"/>
          <p:cNvPicPr>
            <a:picLocks noChangeAspect="1"/>
          </p:cNvPicPr>
          <p:nvPr/>
        </p:nvPicPr>
        <p:blipFill>
          <a:blip r:embed="rId2"/>
          <a:stretch>
            <a:fillRect/>
          </a:stretch>
        </p:blipFill>
        <p:spPr>
          <a:xfrm>
            <a:off x="38104" y="1234743"/>
            <a:ext cx="3031826" cy="4150058"/>
          </a:xfrm>
          <a:prstGeom prst="rect">
            <a:avLst/>
          </a:prstGeom>
        </p:spPr>
      </p:pic>
      <p:pic>
        <p:nvPicPr>
          <p:cNvPr id="101" name="Imagen 100"/>
          <p:cNvPicPr>
            <a:picLocks noChangeAspect="1"/>
          </p:cNvPicPr>
          <p:nvPr/>
        </p:nvPicPr>
        <p:blipFill>
          <a:blip r:embed="rId3"/>
          <a:stretch>
            <a:fillRect/>
          </a:stretch>
        </p:blipFill>
        <p:spPr>
          <a:xfrm>
            <a:off x="3131252" y="1213307"/>
            <a:ext cx="2995056" cy="4200960"/>
          </a:xfrm>
          <a:prstGeom prst="rect">
            <a:avLst/>
          </a:prstGeom>
        </p:spPr>
      </p:pic>
      <p:pic>
        <p:nvPicPr>
          <p:cNvPr id="102" name="Imagen 101"/>
          <p:cNvPicPr>
            <a:picLocks noChangeAspect="1"/>
          </p:cNvPicPr>
          <p:nvPr/>
        </p:nvPicPr>
        <p:blipFill>
          <a:blip r:embed="rId4"/>
          <a:stretch>
            <a:fillRect/>
          </a:stretch>
        </p:blipFill>
        <p:spPr>
          <a:xfrm>
            <a:off x="6184364" y="1213307"/>
            <a:ext cx="3026583" cy="4200960"/>
          </a:xfrm>
          <a:prstGeom prst="rect">
            <a:avLst/>
          </a:prstGeom>
        </p:spPr>
      </p:pic>
      <p:pic>
        <p:nvPicPr>
          <p:cNvPr id="103" name="Imagen 102"/>
          <p:cNvPicPr>
            <a:picLocks noChangeAspect="1"/>
          </p:cNvPicPr>
          <p:nvPr/>
        </p:nvPicPr>
        <p:blipFill>
          <a:blip r:embed="rId5"/>
          <a:stretch>
            <a:fillRect/>
          </a:stretch>
        </p:blipFill>
        <p:spPr>
          <a:xfrm>
            <a:off x="9280689" y="1234743"/>
            <a:ext cx="2809711" cy="2079508"/>
          </a:xfrm>
          <a:prstGeom prst="rect">
            <a:avLst/>
          </a:prstGeom>
        </p:spPr>
      </p:pic>
      <p:sp>
        <p:nvSpPr>
          <p:cNvPr id="7" name="Rectángulo 6"/>
          <p:cNvSpPr/>
          <p:nvPr/>
        </p:nvSpPr>
        <p:spPr>
          <a:xfrm>
            <a:off x="67235" y="6328525"/>
            <a:ext cx="4586448" cy="523220"/>
          </a:xfrm>
          <a:prstGeom prst="rect">
            <a:avLst/>
          </a:prstGeom>
          <a:noFill/>
        </p:spPr>
        <p:txBody>
          <a:bodyPr wrap="none" lIns="91440" tIns="45720" rIns="91440" bIns="45720">
            <a:spAutoFit/>
          </a:bodyPr>
          <a:lstStyle/>
          <a:p>
            <a:pPr algn="ctr"/>
            <a:r>
              <a:rPr lang="es-ES" sz="28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MARCO METODOLÓGICO</a:t>
            </a:r>
            <a:endParaRPr lang="es-E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25889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18086" y="2967335"/>
            <a:ext cx="11555857" cy="1200329"/>
          </a:xfrm>
          <a:prstGeom prst="rect">
            <a:avLst/>
          </a:prstGeom>
          <a:noFill/>
        </p:spPr>
        <p:txBody>
          <a:bodyPr wrap="none" lIns="91440" tIns="45720" rIns="91440" bIns="45720">
            <a:spAutoFit/>
          </a:bodyPr>
          <a:lstStyle/>
          <a:p>
            <a:pPr algn="ctr"/>
            <a:r>
              <a:rPr lang="es-ES" sz="7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ANÁLISIS Y RESULTADOS</a:t>
            </a:r>
            <a:endParaRPr lang="es-ES" sz="7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54664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609600" y="85954"/>
            <a:ext cx="10972800" cy="538162"/>
          </a:xfrm>
        </p:spPr>
        <p:txBody>
          <a:bodyPr/>
          <a:lstStyle/>
          <a:p>
            <a:pPr algn="ctr"/>
            <a:r>
              <a:rPr lang="es-EC" i="0" dirty="0" smtClean="0">
                <a:solidFill>
                  <a:schemeClr val="tx1"/>
                </a:solidFill>
                <a:effectLst/>
                <a:latin typeface="Times New Roman" panose="02020603050405020304" pitchFamily="18" charset="0"/>
                <a:cs typeface="Times New Roman" panose="02020603050405020304" pitchFamily="18" charset="0"/>
              </a:rPr>
              <a:t>ANÁLISIS UNIVARIADO</a:t>
            </a:r>
            <a:endParaRPr lang="es-EC" i="0" dirty="0">
              <a:solidFill>
                <a:schemeClr val="tx1"/>
              </a:solidFill>
              <a:effectLst/>
              <a:latin typeface="Times New Roman" panose="02020603050405020304" pitchFamily="18" charset="0"/>
              <a:cs typeface="Times New Roman" panose="02020603050405020304" pitchFamily="18" charset="0"/>
            </a:endParaRPr>
          </a:p>
        </p:txBody>
      </p:sp>
      <p:pic>
        <p:nvPicPr>
          <p:cNvPr id="4" name="Imagen 3"/>
          <p:cNvPicPr/>
          <p:nvPr/>
        </p:nvPicPr>
        <p:blipFill>
          <a:blip r:embed="rId2"/>
          <a:stretch>
            <a:fillRect/>
          </a:stretch>
        </p:blipFill>
        <p:spPr>
          <a:xfrm>
            <a:off x="997674" y="726506"/>
            <a:ext cx="4697911" cy="2496228"/>
          </a:xfrm>
          <a:prstGeom prst="rect">
            <a:avLst/>
          </a:prstGeom>
          <a:ln>
            <a:solidFill>
              <a:schemeClr val="tx1"/>
            </a:solidFill>
          </a:ln>
        </p:spPr>
      </p:pic>
      <p:pic>
        <p:nvPicPr>
          <p:cNvPr id="11" name="Imagen 10"/>
          <p:cNvPicPr/>
          <p:nvPr/>
        </p:nvPicPr>
        <p:blipFill>
          <a:blip r:embed="rId3"/>
          <a:stretch>
            <a:fillRect/>
          </a:stretch>
        </p:blipFill>
        <p:spPr>
          <a:xfrm>
            <a:off x="6712673" y="726506"/>
            <a:ext cx="4697911" cy="2462531"/>
          </a:xfrm>
          <a:prstGeom prst="rect">
            <a:avLst/>
          </a:prstGeom>
          <a:ln>
            <a:solidFill>
              <a:schemeClr val="tx1"/>
            </a:solidFill>
          </a:ln>
        </p:spPr>
      </p:pic>
      <p:pic>
        <p:nvPicPr>
          <p:cNvPr id="7" name="Imagen 6"/>
          <p:cNvPicPr/>
          <p:nvPr/>
        </p:nvPicPr>
        <p:blipFill>
          <a:blip r:embed="rId4"/>
          <a:stretch>
            <a:fillRect/>
          </a:stretch>
        </p:blipFill>
        <p:spPr>
          <a:xfrm>
            <a:off x="997674" y="3387462"/>
            <a:ext cx="4746172" cy="2503907"/>
          </a:xfrm>
          <a:prstGeom prst="rect">
            <a:avLst/>
          </a:prstGeom>
          <a:ln>
            <a:solidFill>
              <a:schemeClr val="tx1"/>
            </a:solidFill>
          </a:ln>
        </p:spPr>
      </p:pic>
      <p:pic>
        <p:nvPicPr>
          <p:cNvPr id="8" name="Imagen 7"/>
          <p:cNvPicPr/>
          <p:nvPr/>
        </p:nvPicPr>
        <p:blipFill>
          <a:blip r:embed="rId5"/>
          <a:stretch>
            <a:fillRect/>
          </a:stretch>
        </p:blipFill>
        <p:spPr>
          <a:xfrm>
            <a:off x="6712672" y="3291427"/>
            <a:ext cx="4697911" cy="2599942"/>
          </a:xfrm>
          <a:prstGeom prst="rect">
            <a:avLst/>
          </a:prstGeom>
          <a:ln>
            <a:solidFill>
              <a:schemeClr val="tx1"/>
            </a:solidFill>
          </a:ln>
        </p:spPr>
      </p:pic>
    </p:spTree>
    <p:extLst>
      <p:ext uri="{BB962C8B-B14F-4D97-AF65-F5344CB8AC3E}">
        <p14:creationId xmlns:p14="http://schemas.microsoft.com/office/powerpoint/2010/main" val="24353450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609600" y="100466"/>
            <a:ext cx="10972800" cy="596219"/>
          </a:xfrm>
        </p:spPr>
        <p:txBody>
          <a:bodyPr/>
          <a:lstStyle/>
          <a:p>
            <a:pPr algn="ctr"/>
            <a:r>
              <a:rPr lang="es-EC" i="0" dirty="0" smtClean="0">
                <a:solidFill>
                  <a:schemeClr val="tx1"/>
                </a:solidFill>
                <a:effectLst/>
                <a:latin typeface="Times New Roman" panose="02020603050405020304" pitchFamily="18" charset="0"/>
                <a:cs typeface="Times New Roman" panose="02020603050405020304" pitchFamily="18" charset="0"/>
              </a:rPr>
              <a:t>ANÁLISIS BIVARIADO</a:t>
            </a:r>
            <a:endParaRPr lang="es-EC" i="0" dirty="0">
              <a:solidFill>
                <a:schemeClr val="tx1"/>
              </a:solidFill>
              <a:effectLst/>
              <a:latin typeface="Times New Roman" panose="02020603050405020304" pitchFamily="18" charset="0"/>
              <a:cs typeface="Times New Roman" panose="02020603050405020304" pitchFamily="18" charset="0"/>
            </a:endParaRPr>
          </a:p>
        </p:txBody>
      </p:sp>
      <p:pic>
        <p:nvPicPr>
          <p:cNvPr id="4" name="Imagen 3"/>
          <p:cNvPicPr/>
          <p:nvPr/>
        </p:nvPicPr>
        <p:blipFill>
          <a:blip r:embed="rId2"/>
          <a:stretch>
            <a:fillRect/>
          </a:stretch>
        </p:blipFill>
        <p:spPr>
          <a:xfrm>
            <a:off x="809848" y="696685"/>
            <a:ext cx="4254691" cy="2540001"/>
          </a:xfrm>
          <a:prstGeom prst="rect">
            <a:avLst/>
          </a:prstGeom>
          <a:ln>
            <a:solidFill>
              <a:schemeClr val="tx1"/>
            </a:solidFill>
          </a:ln>
        </p:spPr>
      </p:pic>
      <p:pic>
        <p:nvPicPr>
          <p:cNvPr id="6" name="Imagen 5"/>
          <p:cNvPicPr/>
          <p:nvPr/>
        </p:nvPicPr>
        <p:blipFill>
          <a:blip r:embed="rId3"/>
          <a:stretch>
            <a:fillRect/>
          </a:stretch>
        </p:blipFill>
        <p:spPr>
          <a:xfrm>
            <a:off x="6805857" y="696685"/>
            <a:ext cx="4560388" cy="2540001"/>
          </a:xfrm>
          <a:prstGeom prst="rect">
            <a:avLst/>
          </a:prstGeom>
          <a:ln>
            <a:solidFill>
              <a:schemeClr val="tx1"/>
            </a:solidFill>
          </a:ln>
        </p:spPr>
      </p:pic>
      <p:pic>
        <p:nvPicPr>
          <p:cNvPr id="7" name="Imagen 6"/>
          <p:cNvPicPr/>
          <p:nvPr/>
        </p:nvPicPr>
        <p:blipFill>
          <a:blip r:embed="rId4"/>
          <a:stretch>
            <a:fillRect/>
          </a:stretch>
        </p:blipFill>
        <p:spPr>
          <a:xfrm>
            <a:off x="815759" y="3360162"/>
            <a:ext cx="4250699" cy="2474581"/>
          </a:xfrm>
          <a:prstGeom prst="rect">
            <a:avLst/>
          </a:prstGeom>
          <a:ln>
            <a:solidFill>
              <a:schemeClr val="tx1"/>
            </a:solidFill>
          </a:ln>
        </p:spPr>
      </p:pic>
      <p:pic>
        <p:nvPicPr>
          <p:cNvPr id="8" name="Imagen 7"/>
          <p:cNvPicPr/>
          <p:nvPr/>
        </p:nvPicPr>
        <p:blipFill>
          <a:blip r:embed="rId5"/>
          <a:stretch>
            <a:fillRect/>
          </a:stretch>
        </p:blipFill>
        <p:spPr>
          <a:xfrm>
            <a:off x="6805857" y="3360162"/>
            <a:ext cx="4560388" cy="2507562"/>
          </a:xfrm>
          <a:prstGeom prst="rect">
            <a:avLst/>
          </a:prstGeom>
          <a:ln>
            <a:solidFill>
              <a:schemeClr val="tx1"/>
            </a:solidFill>
          </a:ln>
        </p:spPr>
      </p:pic>
    </p:spTree>
    <p:extLst>
      <p:ext uri="{BB962C8B-B14F-4D97-AF65-F5344CB8AC3E}">
        <p14:creationId xmlns:p14="http://schemas.microsoft.com/office/powerpoint/2010/main" val="10728268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609600" y="100470"/>
            <a:ext cx="10972800" cy="538162"/>
          </a:xfrm>
        </p:spPr>
        <p:txBody>
          <a:bodyPr/>
          <a:lstStyle/>
          <a:p>
            <a:pPr algn="ctr"/>
            <a:r>
              <a:rPr lang="es-EC" i="0" dirty="0" smtClean="0">
                <a:solidFill>
                  <a:schemeClr val="tx1"/>
                </a:solidFill>
                <a:latin typeface="Times New Roman" panose="02020603050405020304" pitchFamily="18" charset="0"/>
                <a:cs typeface="Times New Roman" panose="02020603050405020304" pitchFamily="18" charset="0"/>
              </a:rPr>
              <a:t>PRUEBA CHI CUADRADO – BANCA DIGITAL</a:t>
            </a:r>
            <a:endParaRPr lang="es-EC" i="0" dirty="0">
              <a:solidFill>
                <a:schemeClr val="tx1"/>
              </a:solidFill>
              <a:latin typeface="Times New Roman" panose="02020603050405020304" pitchFamily="18" charset="0"/>
              <a:cs typeface="Times New Roman" panose="02020603050405020304" pitchFamily="18" charset="0"/>
            </a:endParaRPr>
          </a:p>
        </p:txBody>
      </p:sp>
      <p:sp>
        <p:nvSpPr>
          <p:cNvPr id="6" name="Título 1"/>
          <p:cNvSpPr txBox="1">
            <a:spLocks/>
          </p:cNvSpPr>
          <p:nvPr/>
        </p:nvSpPr>
        <p:spPr>
          <a:xfrm>
            <a:off x="395300" y="847726"/>
            <a:ext cx="11161486" cy="1068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1pPr>
            <a:lvl2pPr marR="0" lvl="1"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2pPr>
            <a:lvl3pPr marR="0" lvl="2"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3pPr>
            <a:lvl4pPr marR="0" lvl="3"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4pPr>
            <a:lvl5pPr marR="0" lvl="4"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5pPr>
            <a:lvl6pPr marR="0" lvl="5"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6pPr>
            <a:lvl7pPr marR="0" lvl="6"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7pPr>
            <a:lvl8pPr marR="0" lvl="7"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8pPr>
            <a:lvl9pPr marR="0" lvl="8"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9pPr>
          </a:lstStyle>
          <a:p>
            <a:pPr algn="just"/>
            <a:r>
              <a:rPr lang="es-EC" sz="1600" b="0" dirty="0">
                <a:solidFill>
                  <a:schemeClr val="tx1"/>
                </a:solidFill>
                <a:latin typeface="Times New Roman" panose="02020603050405020304" pitchFamily="18" charset="0"/>
                <a:cs typeface="Times New Roman" panose="02020603050405020304" pitchFamily="18" charset="0"/>
              </a:rPr>
              <a:t>Ho: La implementación de la banca digital por parte de las instituciones financieras no incide significativamente en el comportamiento del consumidor </a:t>
            </a:r>
            <a:r>
              <a:rPr lang="es-EC" sz="1600" b="0" dirty="0" smtClean="0">
                <a:solidFill>
                  <a:schemeClr val="tx1"/>
                </a:solidFill>
                <a:latin typeface="Times New Roman" panose="02020603050405020304" pitchFamily="18" charset="0"/>
                <a:cs typeface="Times New Roman" panose="02020603050405020304" pitchFamily="18" charset="0"/>
              </a:rPr>
              <a:t>bancario.</a:t>
            </a:r>
          </a:p>
          <a:p>
            <a:pPr algn="just"/>
            <a:endParaRPr lang="es-EC" sz="1600" b="0" dirty="0">
              <a:solidFill>
                <a:schemeClr val="tx1"/>
              </a:solidFill>
              <a:latin typeface="Times New Roman" panose="02020603050405020304" pitchFamily="18" charset="0"/>
              <a:cs typeface="Times New Roman" panose="02020603050405020304" pitchFamily="18" charset="0"/>
            </a:endParaRPr>
          </a:p>
          <a:p>
            <a:pPr algn="just"/>
            <a:r>
              <a:rPr lang="es-EC" sz="1600" b="0" dirty="0" smtClean="0">
                <a:solidFill>
                  <a:schemeClr val="tx1"/>
                </a:solidFill>
                <a:latin typeface="Times New Roman" panose="02020603050405020304" pitchFamily="18" charset="0"/>
                <a:cs typeface="Times New Roman" panose="02020603050405020304" pitchFamily="18" charset="0"/>
              </a:rPr>
              <a:t>Ha</a:t>
            </a:r>
            <a:r>
              <a:rPr lang="es-EC" sz="1600" b="0" dirty="0">
                <a:solidFill>
                  <a:schemeClr val="tx1"/>
                </a:solidFill>
                <a:latin typeface="Times New Roman" panose="02020603050405020304" pitchFamily="18" charset="0"/>
                <a:cs typeface="Times New Roman" panose="02020603050405020304" pitchFamily="18" charset="0"/>
              </a:rPr>
              <a:t>: La implementación de la banca digital por parte de las instituciones financieras incide significativamente en el comportamiento del consumidor bancario.</a:t>
            </a:r>
          </a:p>
        </p:txBody>
      </p:sp>
      <p:sp>
        <p:nvSpPr>
          <p:cNvPr id="7" name="Título 1"/>
          <p:cNvSpPr txBox="1">
            <a:spLocks/>
          </p:cNvSpPr>
          <p:nvPr/>
        </p:nvSpPr>
        <p:spPr>
          <a:xfrm>
            <a:off x="395299" y="4352924"/>
            <a:ext cx="11161486" cy="115252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1pPr>
            <a:lvl2pPr marR="0" lvl="1"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2pPr>
            <a:lvl3pPr marR="0" lvl="2"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3pPr>
            <a:lvl4pPr marR="0" lvl="3"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4pPr>
            <a:lvl5pPr marR="0" lvl="4"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5pPr>
            <a:lvl6pPr marR="0" lvl="5"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6pPr>
            <a:lvl7pPr marR="0" lvl="6"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7pPr>
            <a:lvl8pPr marR="0" lvl="7"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8pPr>
            <a:lvl9pPr marR="0" lvl="8"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9pPr>
          </a:lstStyle>
          <a:p>
            <a:pPr algn="just"/>
            <a:r>
              <a:rPr lang="es-EC" sz="1600" b="0" dirty="0" smtClean="0">
                <a:solidFill>
                  <a:schemeClr val="tx1"/>
                </a:solidFill>
                <a:latin typeface="Times New Roman" panose="02020603050405020304" pitchFamily="18" charset="0"/>
                <a:cs typeface="Times New Roman" panose="02020603050405020304" pitchFamily="18" charset="0"/>
              </a:rPr>
              <a:t>Análisis: </a:t>
            </a:r>
          </a:p>
          <a:p>
            <a:pPr algn="just"/>
            <a:r>
              <a:rPr lang="es-EC" sz="1600" b="0" dirty="0">
                <a:solidFill>
                  <a:schemeClr val="tx1"/>
                </a:solidFill>
                <a:latin typeface="Times New Roman" panose="02020603050405020304" pitchFamily="18" charset="0"/>
                <a:cs typeface="Times New Roman" panose="02020603050405020304" pitchFamily="18" charset="0"/>
              </a:rPr>
              <a:t>L</a:t>
            </a:r>
            <a:r>
              <a:rPr lang="es-EC" sz="1600" b="0" dirty="0" smtClean="0">
                <a:solidFill>
                  <a:schemeClr val="tx1"/>
                </a:solidFill>
                <a:latin typeface="Times New Roman" panose="02020603050405020304" pitchFamily="18" charset="0"/>
                <a:cs typeface="Times New Roman" panose="02020603050405020304" pitchFamily="18" charset="0"/>
              </a:rPr>
              <a:t>uego </a:t>
            </a:r>
            <a:r>
              <a:rPr lang="es-EC" sz="1600" b="0" dirty="0">
                <a:solidFill>
                  <a:schemeClr val="tx1"/>
                </a:solidFill>
                <a:latin typeface="Times New Roman" panose="02020603050405020304" pitchFamily="18" charset="0"/>
                <a:cs typeface="Times New Roman" panose="02020603050405020304" pitchFamily="18" charset="0"/>
              </a:rPr>
              <a:t>de cruzar las preguntas 2.- ¿Qué ventaja considera la más importante a la hora de hacer uso de la banca electrónica</a:t>
            </a:r>
            <a:r>
              <a:rPr lang="es-EC" sz="1600" b="0" dirty="0" smtClean="0">
                <a:solidFill>
                  <a:schemeClr val="tx1"/>
                </a:solidFill>
                <a:latin typeface="Times New Roman" panose="02020603050405020304" pitchFamily="18" charset="0"/>
                <a:cs typeface="Times New Roman" panose="02020603050405020304" pitchFamily="18" charset="0"/>
              </a:rPr>
              <a:t>?*5</a:t>
            </a:r>
            <a:r>
              <a:rPr lang="es-EC" sz="1600" b="0" dirty="0">
                <a:solidFill>
                  <a:schemeClr val="tx1"/>
                </a:solidFill>
                <a:latin typeface="Times New Roman" panose="02020603050405020304" pitchFamily="18" charset="0"/>
                <a:cs typeface="Times New Roman" panose="02020603050405020304" pitchFamily="18" charset="0"/>
              </a:rPr>
              <a:t>.- Seleccione la transacción de mayor frecuencia realizada por usted en la banca electrónica. Se obtiene que 0,003 es &lt; 0,05 por lo tanto se acepta la Ha y se rechaza Ho, de tal manera que existe relación entre ambas  variables.</a:t>
            </a:r>
          </a:p>
        </p:txBody>
      </p:sp>
      <p:pic>
        <p:nvPicPr>
          <p:cNvPr id="8" name="Imagen 7"/>
          <p:cNvPicPr/>
          <p:nvPr/>
        </p:nvPicPr>
        <p:blipFill>
          <a:blip r:embed="rId2"/>
          <a:stretch>
            <a:fillRect/>
          </a:stretch>
        </p:blipFill>
        <p:spPr>
          <a:xfrm>
            <a:off x="663388" y="2345418"/>
            <a:ext cx="5695315" cy="1781175"/>
          </a:xfrm>
          <a:prstGeom prst="rect">
            <a:avLst/>
          </a:prstGeom>
        </p:spPr>
      </p:pic>
      <p:pic>
        <p:nvPicPr>
          <p:cNvPr id="9218" name="Picture 2" descr="Outsourcing Marketing Digital y Administración de Redes Socia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6771" y="2295071"/>
            <a:ext cx="2919176" cy="194468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1283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72571" y="100470"/>
            <a:ext cx="12119429" cy="538162"/>
          </a:xfrm>
        </p:spPr>
        <p:txBody>
          <a:bodyPr/>
          <a:lstStyle/>
          <a:p>
            <a:pPr algn="ctr"/>
            <a:r>
              <a:rPr lang="es-EC" i="0" dirty="0" smtClean="0">
                <a:solidFill>
                  <a:schemeClr val="tx1"/>
                </a:solidFill>
                <a:latin typeface="Times New Roman" panose="02020603050405020304" pitchFamily="18" charset="0"/>
                <a:cs typeface="Times New Roman" panose="02020603050405020304" pitchFamily="18" charset="0"/>
              </a:rPr>
              <a:t>PRUEBA CHI CUADRADO – EXPERIENCIA DE USUARIO (UX)</a:t>
            </a:r>
            <a:endParaRPr lang="es-EC" i="0" dirty="0">
              <a:solidFill>
                <a:schemeClr val="tx1"/>
              </a:solidFill>
              <a:latin typeface="Times New Roman" panose="02020603050405020304" pitchFamily="18" charset="0"/>
              <a:cs typeface="Times New Roman" panose="02020603050405020304" pitchFamily="18" charset="0"/>
            </a:endParaRPr>
          </a:p>
        </p:txBody>
      </p:sp>
      <p:sp>
        <p:nvSpPr>
          <p:cNvPr id="6" name="Título 1"/>
          <p:cNvSpPr txBox="1">
            <a:spLocks/>
          </p:cNvSpPr>
          <p:nvPr/>
        </p:nvSpPr>
        <p:spPr>
          <a:xfrm>
            <a:off x="408747" y="847726"/>
            <a:ext cx="11161486" cy="1068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1pPr>
            <a:lvl2pPr marR="0" lvl="1"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2pPr>
            <a:lvl3pPr marR="0" lvl="2"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3pPr>
            <a:lvl4pPr marR="0" lvl="3"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4pPr>
            <a:lvl5pPr marR="0" lvl="4"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5pPr>
            <a:lvl6pPr marR="0" lvl="5"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6pPr>
            <a:lvl7pPr marR="0" lvl="6"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7pPr>
            <a:lvl8pPr marR="0" lvl="7"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8pPr>
            <a:lvl9pPr marR="0" lvl="8"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9pPr>
          </a:lstStyle>
          <a:p>
            <a:pPr algn="just"/>
            <a:r>
              <a:rPr lang="es-EC" sz="1600" b="0" dirty="0">
                <a:solidFill>
                  <a:schemeClr val="tx1"/>
                </a:solidFill>
                <a:latin typeface="Times New Roman" panose="02020603050405020304" pitchFamily="18" charset="0"/>
                <a:cs typeface="Times New Roman" panose="02020603050405020304" pitchFamily="18" charset="0"/>
              </a:rPr>
              <a:t>Ho: La experiencia de usuario ofrecida por parte de las instituciones financieras no incide significativamente en el comportamiento del consumidor bancario.</a:t>
            </a:r>
          </a:p>
          <a:p>
            <a:pPr algn="just"/>
            <a:r>
              <a:rPr lang="es-EC" sz="1600" b="0" dirty="0">
                <a:solidFill>
                  <a:schemeClr val="tx1"/>
                </a:solidFill>
                <a:latin typeface="Times New Roman" panose="02020603050405020304" pitchFamily="18" charset="0"/>
                <a:cs typeface="Times New Roman" panose="02020603050405020304" pitchFamily="18" charset="0"/>
              </a:rPr>
              <a:t>Ha: La experiencia de usuario ofrecida por parte de las instituciones financieras incide significativamente en el comportamiento del consumidor bancario.</a:t>
            </a:r>
          </a:p>
        </p:txBody>
      </p:sp>
      <p:sp>
        <p:nvSpPr>
          <p:cNvPr id="7" name="Título 1"/>
          <p:cNvSpPr txBox="1">
            <a:spLocks/>
          </p:cNvSpPr>
          <p:nvPr/>
        </p:nvSpPr>
        <p:spPr>
          <a:xfrm>
            <a:off x="408746" y="4352924"/>
            <a:ext cx="11161486" cy="115252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1pPr>
            <a:lvl2pPr marR="0" lvl="1"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2pPr>
            <a:lvl3pPr marR="0" lvl="2"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3pPr>
            <a:lvl4pPr marR="0" lvl="3"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4pPr>
            <a:lvl5pPr marR="0" lvl="4"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5pPr>
            <a:lvl6pPr marR="0" lvl="5"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6pPr>
            <a:lvl7pPr marR="0" lvl="6"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7pPr>
            <a:lvl8pPr marR="0" lvl="7"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8pPr>
            <a:lvl9pPr marR="0" lvl="8"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9pPr>
          </a:lstStyle>
          <a:p>
            <a:pPr algn="just"/>
            <a:r>
              <a:rPr lang="es-EC" sz="1600" b="0" dirty="0">
                <a:solidFill>
                  <a:schemeClr val="tx1"/>
                </a:solidFill>
                <a:latin typeface="Times New Roman" panose="02020603050405020304" pitchFamily="18" charset="0"/>
                <a:cs typeface="Times New Roman" panose="02020603050405020304" pitchFamily="18" charset="0"/>
              </a:rPr>
              <a:t>Análisis:</a:t>
            </a:r>
          </a:p>
          <a:p>
            <a:pPr algn="just"/>
            <a:r>
              <a:rPr lang="es-EC" sz="1600" b="0" dirty="0" smtClean="0">
                <a:solidFill>
                  <a:schemeClr val="tx1"/>
                </a:solidFill>
                <a:latin typeface="Times New Roman" panose="02020603050405020304" pitchFamily="18" charset="0"/>
                <a:cs typeface="Times New Roman" panose="02020603050405020304" pitchFamily="18" charset="0"/>
              </a:rPr>
              <a:t>Luego </a:t>
            </a:r>
            <a:r>
              <a:rPr lang="es-EC" sz="1600" b="0" dirty="0">
                <a:solidFill>
                  <a:schemeClr val="tx1"/>
                </a:solidFill>
                <a:latin typeface="Times New Roman" panose="02020603050405020304" pitchFamily="18" charset="0"/>
                <a:cs typeface="Times New Roman" panose="02020603050405020304" pitchFamily="18" charset="0"/>
              </a:rPr>
              <a:t>de cruzar las preguntas 7.- ¿Considera usted que los bancos han reducido el riesgo al realizar </a:t>
            </a:r>
            <a:r>
              <a:rPr lang="es-EC" sz="1600" b="0" dirty="0" smtClean="0">
                <a:solidFill>
                  <a:schemeClr val="tx1"/>
                </a:solidFill>
                <a:latin typeface="Times New Roman" panose="02020603050405020304" pitchFamily="18" charset="0"/>
                <a:cs typeface="Times New Roman" panose="02020603050405020304" pitchFamily="18" charset="0"/>
              </a:rPr>
              <a:t>transacciones en </a:t>
            </a:r>
            <a:r>
              <a:rPr lang="es-EC" sz="1600" b="0" dirty="0">
                <a:solidFill>
                  <a:schemeClr val="tx1"/>
                </a:solidFill>
                <a:latin typeface="Times New Roman" panose="02020603050405020304" pitchFamily="18" charset="0"/>
                <a:cs typeface="Times New Roman" panose="02020603050405020304" pitchFamily="18" charset="0"/>
              </a:rPr>
              <a:t>la banca electrónica, online o móvil?* 8.- Seleccione donde considera que existe mayor riesgo al realizar una transacción. Se obtiene que 0,001 es &lt; 0,05 por lo tanto se acepta la Ha y se rechaza Ho, de tal manera que existe relación entre ambas  variables.</a:t>
            </a:r>
          </a:p>
        </p:txBody>
      </p:sp>
      <p:pic>
        <p:nvPicPr>
          <p:cNvPr id="9" name="Imagen 8"/>
          <p:cNvPicPr/>
          <p:nvPr/>
        </p:nvPicPr>
        <p:blipFill>
          <a:blip r:embed="rId2"/>
          <a:stretch>
            <a:fillRect/>
          </a:stretch>
        </p:blipFill>
        <p:spPr>
          <a:xfrm>
            <a:off x="693550" y="2227626"/>
            <a:ext cx="5629275" cy="1696085"/>
          </a:xfrm>
          <a:prstGeom prst="rect">
            <a:avLst/>
          </a:prstGeom>
        </p:spPr>
      </p:pic>
      <p:pic>
        <p:nvPicPr>
          <p:cNvPr id="10242" name="Picture 2" descr="Usabilidad y experiencia de usuario: fundamentales en marketing on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77351" y="2057434"/>
            <a:ext cx="3746009" cy="203646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3533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275771" y="100470"/>
            <a:ext cx="11814629" cy="538162"/>
          </a:xfrm>
        </p:spPr>
        <p:txBody>
          <a:bodyPr/>
          <a:lstStyle/>
          <a:p>
            <a:pPr algn="ctr"/>
            <a:r>
              <a:rPr lang="es-EC" i="0" dirty="0" smtClean="0">
                <a:solidFill>
                  <a:schemeClr val="tx1"/>
                </a:solidFill>
                <a:latin typeface="Times New Roman" panose="02020603050405020304" pitchFamily="18" charset="0"/>
                <a:cs typeface="Times New Roman" panose="02020603050405020304" pitchFamily="18" charset="0"/>
              </a:rPr>
              <a:t>PRUEBA CHI CUADRADO – DISEÑO Y DESARROLLO WEB</a:t>
            </a:r>
            <a:endParaRPr lang="es-EC" i="0" dirty="0">
              <a:solidFill>
                <a:schemeClr val="tx1"/>
              </a:solidFill>
              <a:latin typeface="Times New Roman" panose="02020603050405020304" pitchFamily="18" charset="0"/>
              <a:cs typeface="Times New Roman" panose="02020603050405020304" pitchFamily="18" charset="0"/>
            </a:endParaRPr>
          </a:p>
        </p:txBody>
      </p:sp>
      <p:sp>
        <p:nvSpPr>
          <p:cNvPr id="6" name="Título 1"/>
          <p:cNvSpPr txBox="1">
            <a:spLocks/>
          </p:cNvSpPr>
          <p:nvPr/>
        </p:nvSpPr>
        <p:spPr>
          <a:xfrm>
            <a:off x="543216" y="847726"/>
            <a:ext cx="11161485" cy="1068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1pPr>
            <a:lvl2pPr marR="0" lvl="1"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2pPr>
            <a:lvl3pPr marR="0" lvl="2"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3pPr>
            <a:lvl4pPr marR="0" lvl="3"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4pPr>
            <a:lvl5pPr marR="0" lvl="4"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5pPr>
            <a:lvl6pPr marR="0" lvl="5"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6pPr>
            <a:lvl7pPr marR="0" lvl="6"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7pPr>
            <a:lvl8pPr marR="0" lvl="7"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8pPr>
            <a:lvl9pPr marR="0" lvl="8"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9pPr>
          </a:lstStyle>
          <a:p>
            <a:pPr algn="just"/>
            <a:r>
              <a:rPr lang="es-EC" sz="1600" b="0" dirty="0">
                <a:solidFill>
                  <a:schemeClr val="tx1"/>
                </a:solidFill>
                <a:latin typeface="Times New Roman" panose="02020603050405020304" pitchFamily="18" charset="0"/>
                <a:cs typeface="Times New Roman" panose="02020603050405020304" pitchFamily="18" charset="0"/>
              </a:rPr>
              <a:t>Ho: La implementación del  diseño y desarrollo web ofrecida por parte de las instituciones financieras no incide significativamente en el comportamiento del consumidor bancario.</a:t>
            </a:r>
          </a:p>
          <a:p>
            <a:pPr algn="just"/>
            <a:r>
              <a:rPr lang="es-EC" sz="1600" b="0" dirty="0">
                <a:solidFill>
                  <a:schemeClr val="tx1"/>
                </a:solidFill>
                <a:latin typeface="Times New Roman" panose="02020603050405020304" pitchFamily="18" charset="0"/>
                <a:cs typeface="Times New Roman" panose="02020603050405020304" pitchFamily="18" charset="0"/>
              </a:rPr>
              <a:t>Ha: La implementación del  diseño y desarrollo web ofrecida por parte de las instituciones financieras incide significativamente en el comportamiento del consumidor bancario.</a:t>
            </a:r>
          </a:p>
        </p:txBody>
      </p:sp>
      <p:sp>
        <p:nvSpPr>
          <p:cNvPr id="7" name="Título 1"/>
          <p:cNvSpPr txBox="1">
            <a:spLocks/>
          </p:cNvSpPr>
          <p:nvPr/>
        </p:nvSpPr>
        <p:spPr>
          <a:xfrm>
            <a:off x="543216" y="4352924"/>
            <a:ext cx="11161486" cy="115252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1pPr>
            <a:lvl2pPr marR="0" lvl="1"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2pPr>
            <a:lvl3pPr marR="0" lvl="2"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3pPr>
            <a:lvl4pPr marR="0" lvl="3"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4pPr>
            <a:lvl5pPr marR="0" lvl="4"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5pPr>
            <a:lvl6pPr marR="0" lvl="5"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6pPr>
            <a:lvl7pPr marR="0" lvl="6"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7pPr>
            <a:lvl8pPr marR="0" lvl="7"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8pPr>
            <a:lvl9pPr marR="0" lvl="8"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9pPr>
          </a:lstStyle>
          <a:p>
            <a:pPr algn="just"/>
            <a:r>
              <a:rPr lang="es-EC" sz="1600" b="0">
                <a:solidFill>
                  <a:schemeClr val="tx1"/>
                </a:solidFill>
                <a:latin typeface="Times New Roman" panose="02020603050405020304" pitchFamily="18" charset="0"/>
                <a:cs typeface="Times New Roman" panose="02020603050405020304" pitchFamily="18" charset="0"/>
              </a:rPr>
              <a:t>Análisis:</a:t>
            </a:r>
          </a:p>
          <a:p>
            <a:pPr algn="just"/>
            <a:r>
              <a:rPr lang="es-EC" sz="1600" b="0">
                <a:solidFill>
                  <a:schemeClr val="tx1"/>
                </a:solidFill>
                <a:latin typeface="Times New Roman" panose="02020603050405020304" pitchFamily="18" charset="0"/>
                <a:cs typeface="Times New Roman" panose="02020603050405020304" pitchFamily="18" charset="0"/>
              </a:rPr>
              <a:t>Luego de cruzar las preguntas 10.- ¿Considera usted que el desarrollo y diseño web implementado en los bancos es funcional y sencillo para el cliente?*11.- ¿Cómo califica su facilidad de interacción con la banca electrónica?. Se obtiene que 0,000  es &lt; 0,05 por lo tanto se acepta la Ha y se rechaza Ho, de tal manera que existe relación entre ambas  variables.</a:t>
            </a:r>
          </a:p>
        </p:txBody>
      </p:sp>
      <p:pic>
        <p:nvPicPr>
          <p:cNvPr id="9" name="Imagen 8"/>
          <p:cNvPicPr/>
          <p:nvPr/>
        </p:nvPicPr>
        <p:blipFill>
          <a:blip r:embed="rId2"/>
          <a:stretch>
            <a:fillRect/>
          </a:stretch>
        </p:blipFill>
        <p:spPr>
          <a:xfrm>
            <a:off x="785262" y="2338658"/>
            <a:ext cx="5760720" cy="1527810"/>
          </a:xfrm>
          <a:prstGeom prst="rect">
            <a:avLst/>
          </a:prstGeom>
        </p:spPr>
      </p:pic>
      <p:pic>
        <p:nvPicPr>
          <p:cNvPr id="11266" name="Picture 2" descr="Diseño y Desarrollo de Páginas Web | Arpynet SA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5740" y="2167164"/>
            <a:ext cx="2983230" cy="193638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13847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609600" y="100470"/>
            <a:ext cx="10972800" cy="538162"/>
          </a:xfrm>
        </p:spPr>
        <p:txBody>
          <a:bodyPr/>
          <a:lstStyle/>
          <a:p>
            <a:pPr algn="ctr"/>
            <a:r>
              <a:rPr lang="es-EC" i="0" dirty="0" smtClean="0">
                <a:solidFill>
                  <a:schemeClr val="tx1"/>
                </a:solidFill>
                <a:latin typeface="Times New Roman" panose="02020603050405020304" pitchFamily="18" charset="0"/>
                <a:cs typeface="Times New Roman" panose="02020603050405020304" pitchFamily="18" charset="0"/>
              </a:rPr>
              <a:t>PRUEBA CHI CUADRADO – EMAIL MARKETING</a:t>
            </a:r>
            <a:endParaRPr lang="es-EC" i="0" dirty="0">
              <a:solidFill>
                <a:schemeClr val="tx1"/>
              </a:solidFill>
              <a:latin typeface="Times New Roman" panose="02020603050405020304" pitchFamily="18" charset="0"/>
              <a:cs typeface="Times New Roman" panose="02020603050405020304" pitchFamily="18" charset="0"/>
            </a:endParaRPr>
          </a:p>
        </p:txBody>
      </p:sp>
      <p:sp>
        <p:nvSpPr>
          <p:cNvPr id="6" name="Título 1"/>
          <p:cNvSpPr txBox="1">
            <a:spLocks/>
          </p:cNvSpPr>
          <p:nvPr/>
        </p:nvSpPr>
        <p:spPr>
          <a:xfrm>
            <a:off x="408747" y="847726"/>
            <a:ext cx="11161486" cy="1068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1pPr>
            <a:lvl2pPr marR="0" lvl="1"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2pPr>
            <a:lvl3pPr marR="0" lvl="2"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3pPr>
            <a:lvl4pPr marR="0" lvl="3"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4pPr>
            <a:lvl5pPr marR="0" lvl="4"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5pPr>
            <a:lvl6pPr marR="0" lvl="5"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6pPr>
            <a:lvl7pPr marR="0" lvl="6"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7pPr>
            <a:lvl8pPr marR="0" lvl="7"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8pPr>
            <a:lvl9pPr marR="0" lvl="8"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9pPr>
          </a:lstStyle>
          <a:p>
            <a:pPr algn="just"/>
            <a:r>
              <a:rPr lang="es-EC" sz="1600" b="0" dirty="0">
                <a:solidFill>
                  <a:schemeClr val="tx1"/>
                </a:solidFill>
                <a:latin typeface="Times New Roman" panose="02020603050405020304" pitchFamily="18" charset="0"/>
                <a:cs typeface="Times New Roman" panose="02020603050405020304" pitchFamily="18" charset="0"/>
              </a:rPr>
              <a:t>Ho: La utilización del email marketing por parte de las instituciones financieras no incide significativamente en el comportamiento del consumidor bancario.</a:t>
            </a:r>
          </a:p>
          <a:p>
            <a:pPr algn="just"/>
            <a:r>
              <a:rPr lang="es-EC" sz="1600" b="0" dirty="0">
                <a:solidFill>
                  <a:schemeClr val="tx1"/>
                </a:solidFill>
                <a:latin typeface="Times New Roman" panose="02020603050405020304" pitchFamily="18" charset="0"/>
                <a:cs typeface="Times New Roman" panose="02020603050405020304" pitchFamily="18" charset="0"/>
              </a:rPr>
              <a:t>Ha: La utilización del email marketing por parte de las instituciones financieras incide significativamente en el comportamiento del consumidor bancario.</a:t>
            </a:r>
          </a:p>
        </p:txBody>
      </p:sp>
      <p:sp>
        <p:nvSpPr>
          <p:cNvPr id="7" name="Título 1"/>
          <p:cNvSpPr txBox="1">
            <a:spLocks/>
          </p:cNvSpPr>
          <p:nvPr/>
        </p:nvSpPr>
        <p:spPr>
          <a:xfrm>
            <a:off x="408746" y="4352924"/>
            <a:ext cx="11161486" cy="115252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1pPr>
            <a:lvl2pPr marR="0" lvl="1"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2pPr>
            <a:lvl3pPr marR="0" lvl="2"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3pPr>
            <a:lvl4pPr marR="0" lvl="3"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4pPr>
            <a:lvl5pPr marR="0" lvl="4"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5pPr>
            <a:lvl6pPr marR="0" lvl="5"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6pPr>
            <a:lvl7pPr marR="0" lvl="6"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7pPr>
            <a:lvl8pPr marR="0" lvl="7"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8pPr>
            <a:lvl9pPr marR="0" lvl="8"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9pPr>
          </a:lstStyle>
          <a:p>
            <a:pPr algn="just"/>
            <a:r>
              <a:rPr lang="es-EC" sz="1600" b="0" dirty="0">
                <a:solidFill>
                  <a:schemeClr val="tx1"/>
                </a:solidFill>
                <a:latin typeface="Times New Roman" panose="02020603050405020304" pitchFamily="18" charset="0"/>
                <a:cs typeface="Times New Roman" panose="02020603050405020304" pitchFamily="18" charset="0"/>
              </a:rPr>
              <a:t>Análisis:</a:t>
            </a:r>
          </a:p>
          <a:p>
            <a:pPr algn="just"/>
            <a:r>
              <a:rPr lang="es-EC" sz="1600" b="0" dirty="0">
                <a:solidFill>
                  <a:schemeClr val="tx1"/>
                </a:solidFill>
                <a:latin typeface="Times New Roman" panose="02020603050405020304" pitchFamily="18" charset="0"/>
                <a:cs typeface="Times New Roman" panose="02020603050405020304" pitchFamily="18" charset="0"/>
              </a:rPr>
              <a:t>Luego de cruzar las preguntas 13.- ¿En los últimos 2 meses, por medio de su correo personal recibió usted información por parte de su institución financiera?* 14.- ¿Considera usted, que el contenido de información proporcionado por los bancos a sus correo personal es invasivo u sin importancia?. Se obtiene que 0,022  es &lt; 0,05 por lo tanto se acepta la Ha y se rechaza Ho, de tal manera que existe relación entre ambas  variables.</a:t>
            </a:r>
          </a:p>
        </p:txBody>
      </p:sp>
      <p:pic>
        <p:nvPicPr>
          <p:cNvPr id="9" name="Imagen 8"/>
          <p:cNvPicPr/>
          <p:nvPr/>
        </p:nvPicPr>
        <p:blipFill>
          <a:blip r:embed="rId2"/>
          <a:stretch>
            <a:fillRect/>
          </a:stretch>
        </p:blipFill>
        <p:spPr>
          <a:xfrm>
            <a:off x="690282" y="2234929"/>
            <a:ext cx="5684520" cy="1681480"/>
          </a:xfrm>
          <a:prstGeom prst="rect">
            <a:avLst/>
          </a:prstGeom>
        </p:spPr>
      </p:pic>
      <p:pic>
        <p:nvPicPr>
          <p:cNvPr id="12294" name="Picture 6" descr="4 Tips to Create an Email Marketing Campaign that Works! – The A D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9355" y="1915887"/>
            <a:ext cx="3216272" cy="200052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3267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821729" y="67235"/>
            <a:ext cx="10972800" cy="712333"/>
          </a:xfrm>
        </p:spPr>
        <p:txBody>
          <a:bodyPr/>
          <a:lstStyle/>
          <a:p>
            <a:pPr algn="ctr"/>
            <a:r>
              <a:rPr lang="es-EC" i="0" dirty="0" smtClean="0">
                <a:solidFill>
                  <a:schemeClr val="tx1"/>
                </a:solidFill>
                <a:effectLst/>
                <a:latin typeface="Times New Roman" panose="02020603050405020304" pitchFamily="18" charset="0"/>
                <a:cs typeface="Times New Roman" panose="02020603050405020304" pitchFamily="18" charset="0"/>
              </a:rPr>
              <a:t>¿QUÉ ES LA BANCA ELECTRÓNICA ?</a:t>
            </a:r>
            <a:endParaRPr lang="es-EC" i="0" dirty="0">
              <a:solidFill>
                <a:schemeClr val="tx1"/>
              </a:solidFill>
              <a:effectLst/>
              <a:latin typeface="Times New Roman" panose="02020603050405020304" pitchFamily="18" charset="0"/>
              <a:cs typeface="Times New Roman" panose="02020603050405020304" pitchFamily="18" charset="0"/>
            </a:endParaRPr>
          </a:p>
        </p:txBody>
      </p:sp>
      <p:grpSp>
        <p:nvGrpSpPr>
          <p:cNvPr id="11" name="Grupo 10"/>
          <p:cNvGrpSpPr/>
          <p:nvPr/>
        </p:nvGrpSpPr>
        <p:grpSpPr>
          <a:xfrm>
            <a:off x="6331323" y="1358151"/>
            <a:ext cx="5334747" cy="3556498"/>
            <a:chOff x="2031999" y="719666"/>
            <a:chExt cx="8128001" cy="5418667"/>
          </a:xfrm>
        </p:grpSpPr>
        <p:sp>
          <p:nvSpPr>
            <p:cNvPr id="12" name="Forma libre 11"/>
            <p:cNvSpPr/>
            <p:nvPr/>
          </p:nvSpPr>
          <p:spPr>
            <a:xfrm rot="21600000">
              <a:off x="2031999" y="719666"/>
              <a:ext cx="4064001" cy="2709334"/>
            </a:xfrm>
            <a:custGeom>
              <a:avLst/>
              <a:gdLst>
                <a:gd name="connsiteX0" fmla="*/ 0 w 2709333"/>
                <a:gd name="connsiteY0" fmla="*/ 0 h 4064000"/>
                <a:gd name="connsiteX1" fmla="*/ 2257768 w 2709333"/>
                <a:gd name="connsiteY1" fmla="*/ 0 h 4064000"/>
                <a:gd name="connsiteX2" fmla="*/ 2709333 w 2709333"/>
                <a:gd name="connsiteY2" fmla="*/ 451565 h 4064000"/>
                <a:gd name="connsiteX3" fmla="*/ 2709333 w 2709333"/>
                <a:gd name="connsiteY3" fmla="*/ 4064000 h 4064000"/>
                <a:gd name="connsiteX4" fmla="*/ 0 w 2709333"/>
                <a:gd name="connsiteY4" fmla="*/ 4064000 h 4064000"/>
                <a:gd name="connsiteX5" fmla="*/ 0 w 2709333"/>
                <a:gd name="connsiteY5" fmla="*/ 0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333" h="4064000">
                  <a:moveTo>
                    <a:pt x="0" y="4063999"/>
                  </a:moveTo>
                  <a:lnTo>
                    <a:pt x="0" y="677348"/>
                  </a:lnTo>
                  <a:cubicBezTo>
                    <a:pt x="0" y="303260"/>
                    <a:pt x="134782" y="1"/>
                    <a:pt x="301044" y="1"/>
                  </a:cubicBezTo>
                  <a:lnTo>
                    <a:pt x="2709333" y="1"/>
                  </a:lnTo>
                  <a:lnTo>
                    <a:pt x="2709333" y="4063999"/>
                  </a:lnTo>
                  <a:lnTo>
                    <a:pt x="0" y="4063999"/>
                  </a:lnTo>
                  <a:close/>
                </a:path>
              </a:pathLst>
            </a:custGeom>
            <a:blipFill rotWithShape="0">
              <a:blip r:embed="rId2"/>
              <a:stretch>
                <a:fillRect/>
              </a:stretch>
            </a:blipFill>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62280" tIns="462281" rIns="462281" bIns="1139613" numCol="1" spcCol="1270" anchor="ctr" anchorCtr="0">
              <a:noAutofit/>
            </a:bodyPr>
            <a:lstStyle/>
            <a:p>
              <a:pPr lvl="0" algn="ctr" defTabSz="2889250">
                <a:lnSpc>
                  <a:spcPct val="90000"/>
                </a:lnSpc>
                <a:spcBef>
                  <a:spcPct val="0"/>
                </a:spcBef>
                <a:spcAft>
                  <a:spcPct val="35000"/>
                </a:spcAft>
              </a:pPr>
              <a:endParaRPr lang="es-EC" sz="6500" kern="1200" dirty="0"/>
            </a:p>
          </p:txBody>
        </p:sp>
        <p:sp>
          <p:nvSpPr>
            <p:cNvPr id="13" name="Forma libre 12"/>
            <p:cNvSpPr/>
            <p:nvPr/>
          </p:nvSpPr>
          <p:spPr>
            <a:xfrm>
              <a:off x="6096000" y="719666"/>
              <a:ext cx="4064000" cy="2709333"/>
            </a:xfrm>
            <a:custGeom>
              <a:avLst/>
              <a:gdLst>
                <a:gd name="connsiteX0" fmla="*/ 0 w 4064000"/>
                <a:gd name="connsiteY0" fmla="*/ 0 h 2709333"/>
                <a:gd name="connsiteX1" fmla="*/ 3612435 w 4064000"/>
                <a:gd name="connsiteY1" fmla="*/ 0 h 2709333"/>
                <a:gd name="connsiteX2" fmla="*/ 4064000 w 4064000"/>
                <a:gd name="connsiteY2" fmla="*/ 451565 h 2709333"/>
                <a:gd name="connsiteX3" fmla="*/ 4064000 w 4064000"/>
                <a:gd name="connsiteY3" fmla="*/ 2709333 h 2709333"/>
                <a:gd name="connsiteX4" fmla="*/ 0 w 4064000"/>
                <a:gd name="connsiteY4" fmla="*/ 2709333 h 2709333"/>
                <a:gd name="connsiteX5" fmla="*/ 0 w 4064000"/>
                <a:gd name="connsiteY5" fmla="*/ 0 h 270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4000" h="2709333">
                  <a:moveTo>
                    <a:pt x="0" y="0"/>
                  </a:moveTo>
                  <a:lnTo>
                    <a:pt x="3612435" y="0"/>
                  </a:lnTo>
                  <a:cubicBezTo>
                    <a:pt x="3861827" y="0"/>
                    <a:pt x="4064000" y="202173"/>
                    <a:pt x="4064000" y="451565"/>
                  </a:cubicBezTo>
                  <a:lnTo>
                    <a:pt x="4064000" y="2709333"/>
                  </a:lnTo>
                  <a:lnTo>
                    <a:pt x="0" y="2709333"/>
                  </a:lnTo>
                  <a:lnTo>
                    <a:pt x="0" y="0"/>
                  </a:lnTo>
                  <a:close/>
                </a:path>
              </a:pathLst>
            </a:custGeom>
            <a:blipFill rotWithShape="0">
              <a:blip r:embed="rId3"/>
              <a:stretch>
                <a:fillRect/>
              </a:stretch>
            </a:blipFill>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62280" tIns="462280" rIns="462280" bIns="1139613" numCol="1" spcCol="1270" anchor="ctr" anchorCtr="0">
              <a:noAutofit/>
            </a:bodyPr>
            <a:lstStyle/>
            <a:p>
              <a:pPr lvl="0" algn="ctr" defTabSz="2889250">
                <a:lnSpc>
                  <a:spcPct val="90000"/>
                </a:lnSpc>
                <a:spcBef>
                  <a:spcPct val="0"/>
                </a:spcBef>
                <a:spcAft>
                  <a:spcPct val="35000"/>
                </a:spcAft>
              </a:pPr>
              <a:endParaRPr lang="es-EC" sz="6500" kern="1200"/>
            </a:p>
          </p:txBody>
        </p:sp>
        <p:sp>
          <p:nvSpPr>
            <p:cNvPr id="14" name="Forma libre 13"/>
            <p:cNvSpPr/>
            <p:nvPr/>
          </p:nvSpPr>
          <p:spPr>
            <a:xfrm rot="21600000">
              <a:off x="2032000" y="3428998"/>
              <a:ext cx="4064000" cy="2709334"/>
            </a:xfrm>
            <a:custGeom>
              <a:avLst/>
              <a:gdLst>
                <a:gd name="connsiteX0" fmla="*/ 0 w 4064000"/>
                <a:gd name="connsiteY0" fmla="*/ 0 h 2709333"/>
                <a:gd name="connsiteX1" fmla="*/ 3612435 w 4064000"/>
                <a:gd name="connsiteY1" fmla="*/ 0 h 2709333"/>
                <a:gd name="connsiteX2" fmla="*/ 4064000 w 4064000"/>
                <a:gd name="connsiteY2" fmla="*/ 451565 h 2709333"/>
                <a:gd name="connsiteX3" fmla="*/ 4064000 w 4064000"/>
                <a:gd name="connsiteY3" fmla="*/ 2709333 h 2709333"/>
                <a:gd name="connsiteX4" fmla="*/ 0 w 4064000"/>
                <a:gd name="connsiteY4" fmla="*/ 2709333 h 2709333"/>
                <a:gd name="connsiteX5" fmla="*/ 0 w 4064000"/>
                <a:gd name="connsiteY5" fmla="*/ 0 h 270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4000" h="2709333">
                  <a:moveTo>
                    <a:pt x="4064000" y="2709333"/>
                  </a:moveTo>
                  <a:lnTo>
                    <a:pt x="451565" y="2709333"/>
                  </a:lnTo>
                  <a:cubicBezTo>
                    <a:pt x="202173" y="2709333"/>
                    <a:pt x="0" y="2507160"/>
                    <a:pt x="0" y="2257768"/>
                  </a:cubicBezTo>
                  <a:lnTo>
                    <a:pt x="0" y="0"/>
                  </a:lnTo>
                  <a:lnTo>
                    <a:pt x="4064000" y="0"/>
                  </a:lnTo>
                  <a:lnTo>
                    <a:pt x="4064000" y="2709333"/>
                  </a:lnTo>
                  <a:close/>
                </a:path>
              </a:pathLst>
            </a:custGeom>
            <a:blipFill rotWithShape="0">
              <a:blip r:embed="rId4"/>
              <a:stretch>
                <a:fillRect/>
              </a:stretch>
            </a:blipFill>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62279" tIns="1139614" rIns="462280" bIns="462280" numCol="1" spcCol="1270" anchor="ctr" anchorCtr="0">
              <a:noAutofit/>
            </a:bodyPr>
            <a:lstStyle/>
            <a:p>
              <a:pPr lvl="0" algn="ctr" defTabSz="2889250">
                <a:lnSpc>
                  <a:spcPct val="90000"/>
                </a:lnSpc>
                <a:spcBef>
                  <a:spcPct val="0"/>
                </a:spcBef>
                <a:spcAft>
                  <a:spcPct val="35000"/>
                </a:spcAft>
              </a:pPr>
              <a:endParaRPr lang="es-EC" sz="6500" kern="1200"/>
            </a:p>
          </p:txBody>
        </p:sp>
        <p:sp>
          <p:nvSpPr>
            <p:cNvPr id="15" name="Forma libre 14"/>
            <p:cNvSpPr/>
            <p:nvPr/>
          </p:nvSpPr>
          <p:spPr>
            <a:xfrm>
              <a:off x="6095999" y="3428999"/>
              <a:ext cx="4064001" cy="2709334"/>
            </a:xfrm>
            <a:custGeom>
              <a:avLst/>
              <a:gdLst>
                <a:gd name="connsiteX0" fmla="*/ 0 w 2709333"/>
                <a:gd name="connsiteY0" fmla="*/ 0 h 4064000"/>
                <a:gd name="connsiteX1" fmla="*/ 2257768 w 2709333"/>
                <a:gd name="connsiteY1" fmla="*/ 0 h 4064000"/>
                <a:gd name="connsiteX2" fmla="*/ 2709333 w 2709333"/>
                <a:gd name="connsiteY2" fmla="*/ 451565 h 4064000"/>
                <a:gd name="connsiteX3" fmla="*/ 2709333 w 2709333"/>
                <a:gd name="connsiteY3" fmla="*/ 4064000 h 4064000"/>
                <a:gd name="connsiteX4" fmla="*/ 0 w 2709333"/>
                <a:gd name="connsiteY4" fmla="*/ 4064000 h 4064000"/>
                <a:gd name="connsiteX5" fmla="*/ 0 w 2709333"/>
                <a:gd name="connsiteY5" fmla="*/ 0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333" h="4064000">
                  <a:moveTo>
                    <a:pt x="2709333" y="1"/>
                  </a:moveTo>
                  <a:lnTo>
                    <a:pt x="2709333" y="3386652"/>
                  </a:lnTo>
                  <a:cubicBezTo>
                    <a:pt x="2709333" y="3760740"/>
                    <a:pt x="2574551" y="4063999"/>
                    <a:pt x="2408289" y="4063999"/>
                  </a:cubicBezTo>
                  <a:lnTo>
                    <a:pt x="0" y="4063999"/>
                  </a:lnTo>
                  <a:lnTo>
                    <a:pt x="0" y="1"/>
                  </a:lnTo>
                  <a:lnTo>
                    <a:pt x="2709333" y="1"/>
                  </a:lnTo>
                  <a:close/>
                </a:path>
              </a:pathLst>
            </a:custGeom>
            <a:blipFill rotWithShape="0">
              <a:blip r:embed="rId5"/>
              <a:stretch>
                <a:fillRect/>
              </a:stretch>
            </a:blipFill>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62280" tIns="1139613" rIns="462281" bIns="462281" numCol="1" spcCol="1270" anchor="ctr" anchorCtr="0">
              <a:noAutofit/>
            </a:bodyPr>
            <a:lstStyle/>
            <a:p>
              <a:pPr lvl="0" algn="ctr" defTabSz="2889250">
                <a:lnSpc>
                  <a:spcPct val="90000"/>
                </a:lnSpc>
                <a:spcBef>
                  <a:spcPct val="0"/>
                </a:spcBef>
                <a:spcAft>
                  <a:spcPct val="35000"/>
                </a:spcAft>
              </a:pPr>
              <a:endParaRPr lang="es-EC" sz="6500" kern="1200"/>
            </a:p>
          </p:txBody>
        </p:sp>
        <p:sp>
          <p:nvSpPr>
            <p:cNvPr id="16" name="Forma libre 15"/>
            <p:cNvSpPr/>
            <p:nvPr/>
          </p:nvSpPr>
          <p:spPr>
            <a:xfrm>
              <a:off x="4824996" y="2514601"/>
              <a:ext cx="2542007" cy="1479174"/>
            </a:xfrm>
            <a:custGeom>
              <a:avLst/>
              <a:gdLst>
                <a:gd name="connsiteX0" fmla="*/ 0 w 2542007"/>
                <a:gd name="connsiteY0" fmla="*/ 246534 h 1479174"/>
                <a:gd name="connsiteX1" fmla="*/ 246534 w 2542007"/>
                <a:gd name="connsiteY1" fmla="*/ 0 h 1479174"/>
                <a:gd name="connsiteX2" fmla="*/ 2295473 w 2542007"/>
                <a:gd name="connsiteY2" fmla="*/ 0 h 1479174"/>
                <a:gd name="connsiteX3" fmla="*/ 2542007 w 2542007"/>
                <a:gd name="connsiteY3" fmla="*/ 246534 h 1479174"/>
                <a:gd name="connsiteX4" fmla="*/ 2542007 w 2542007"/>
                <a:gd name="connsiteY4" fmla="*/ 1232640 h 1479174"/>
                <a:gd name="connsiteX5" fmla="*/ 2295473 w 2542007"/>
                <a:gd name="connsiteY5" fmla="*/ 1479174 h 1479174"/>
                <a:gd name="connsiteX6" fmla="*/ 246534 w 2542007"/>
                <a:gd name="connsiteY6" fmla="*/ 1479174 h 1479174"/>
                <a:gd name="connsiteX7" fmla="*/ 0 w 2542007"/>
                <a:gd name="connsiteY7" fmla="*/ 1232640 h 1479174"/>
                <a:gd name="connsiteX8" fmla="*/ 0 w 2542007"/>
                <a:gd name="connsiteY8" fmla="*/ 246534 h 147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2007" h="1479174">
                  <a:moveTo>
                    <a:pt x="0" y="246534"/>
                  </a:moveTo>
                  <a:cubicBezTo>
                    <a:pt x="0" y="110377"/>
                    <a:pt x="110377" y="0"/>
                    <a:pt x="246534" y="0"/>
                  </a:cubicBezTo>
                  <a:lnTo>
                    <a:pt x="2295473" y="0"/>
                  </a:lnTo>
                  <a:cubicBezTo>
                    <a:pt x="2431630" y="0"/>
                    <a:pt x="2542007" y="110377"/>
                    <a:pt x="2542007" y="246534"/>
                  </a:cubicBezTo>
                  <a:lnTo>
                    <a:pt x="2542007" y="1232640"/>
                  </a:lnTo>
                  <a:cubicBezTo>
                    <a:pt x="2542007" y="1368797"/>
                    <a:pt x="2431630" y="1479174"/>
                    <a:pt x="2295473" y="1479174"/>
                  </a:cubicBezTo>
                  <a:lnTo>
                    <a:pt x="246534" y="1479174"/>
                  </a:lnTo>
                  <a:cubicBezTo>
                    <a:pt x="110377" y="1479174"/>
                    <a:pt x="0" y="1368797"/>
                    <a:pt x="0" y="1232640"/>
                  </a:cubicBezTo>
                  <a:lnTo>
                    <a:pt x="0" y="246534"/>
                  </a:lnTo>
                  <a:close/>
                </a:path>
              </a:pathLst>
            </a:custGeom>
            <a:blipFill rotWithShape="0">
              <a:blip r:embed="rId6"/>
              <a:stretch>
                <a:fillRect/>
              </a:stretch>
            </a:blipFill>
            <a:ln>
              <a:solidFill>
                <a:schemeClr val="tx1"/>
              </a:solidFill>
            </a:ln>
          </p:spPr>
          <p:style>
            <a:lnRef idx="2">
              <a:scrgbClr r="0" g="0" b="0"/>
            </a:lnRef>
            <a:fillRef idx="1">
              <a:scrgbClr r="0" g="0" b="0"/>
            </a:fillRef>
            <a:effectRef idx="0">
              <a:schemeClr val="dk1">
                <a:tint val="60000"/>
                <a:hueOff val="0"/>
                <a:satOff val="0"/>
                <a:lumOff val="0"/>
                <a:alphaOff val="0"/>
              </a:schemeClr>
            </a:effectRef>
            <a:fontRef idx="minor">
              <a:schemeClr val="dk1">
                <a:hueOff val="0"/>
                <a:satOff val="0"/>
                <a:lumOff val="0"/>
                <a:alphaOff val="0"/>
              </a:schemeClr>
            </a:fontRef>
          </p:style>
          <p:txBody>
            <a:bodyPr spcFirstLastPara="0" vert="horz" wrap="square" lIns="274137" tIns="274137" rIns="274137" bIns="274137" numCol="1" spcCol="1270" anchor="ctr" anchorCtr="0">
              <a:noAutofit/>
            </a:bodyPr>
            <a:lstStyle/>
            <a:p>
              <a:pPr lvl="0" algn="ctr" defTabSz="2355850">
                <a:lnSpc>
                  <a:spcPct val="90000"/>
                </a:lnSpc>
                <a:spcBef>
                  <a:spcPct val="0"/>
                </a:spcBef>
                <a:spcAft>
                  <a:spcPct val="35000"/>
                </a:spcAft>
              </a:pPr>
              <a:endParaRPr lang="es-EC" sz="5300" kern="1200" dirty="0"/>
            </a:p>
          </p:txBody>
        </p:sp>
      </p:grpSp>
      <p:grpSp>
        <p:nvGrpSpPr>
          <p:cNvPr id="18" name="Grupo 17"/>
          <p:cNvGrpSpPr/>
          <p:nvPr/>
        </p:nvGrpSpPr>
        <p:grpSpPr>
          <a:xfrm>
            <a:off x="844704" y="898069"/>
            <a:ext cx="5170978" cy="5094988"/>
            <a:chOff x="743927" y="877066"/>
            <a:chExt cx="4786266" cy="4775945"/>
          </a:xfrm>
        </p:grpSpPr>
        <p:sp>
          <p:nvSpPr>
            <p:cNvPr id="19" name="Forma libre 18"/>
            <p:cNvSpPr/>
            <p:nvPr/>
          </p:nvSpPr>
          <p:spPr>
            <a:xfrm>
              <a:off x="2513528" y="2636346"/>
              <a:ext cx="1257385" cy="1257385"/>
            </a:xfrm>
            <a:custGeom>
              <a:avLst/>
              <a:gdLst>
                <a:gd name="connsiteX0" fmla="*/ 0 w 1257385"/>
                <a:gd name="connsiteY0" fmla="*/ 628693 h 1257385"/>
                <a:gd name="connsiteX1" fmla="*/ 628693 w 1257385"/>
                <a:gd name="connsiteY1" fmla="*/ 0 h 1257385"/>
                <a:gd name="connsiteX2" fmla="*/ 1257386 w 1257385"/>
                <a:gd name="connsiteY2" fmla="*/ 628693 h 1257385"/>
                <a:gd name="connsiteX3" fmla="*/ 628693 w 1257385"/>
                <a:gd name="connsiteY3" fmla="*/ 1257386 h 1257385"/>
                <a:gd name="connsiteX4" fmla="*/ 0 w 1257385"/>
                <a:gd name="connsiteY4" fmla="*/ 628693 h 1257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85" h="1257385">
                  <a:moveTo>
                    <a:pt x="0" y="628693"/>
                  </a:moveTo>
                  <a:cubicBezTo>
                    <a:pt x="0" y="281475"/>
                    <a:pt x="281475" y="0"/>
                    <a:pt x="628693" y="0"/>
                  </a:cubicBezTo>
                  <a:cubicBezTo>
                    <a:pt x="975911" y="0"/>
                    <a:pt x="1257386" y="281475"/>
                    <a:pt x="1257386" y="628693"/>
                  </a:cubicBezTo>
                  <a:cubicBezTo>
                    <a:pt x="1257386" y="975911"/>
                    <a:pt x="975911" y="1257386"/>
                    <a:pt x="628693" y="1257386"/>
                  </a:cubicBezTo>
                  <a:cubicBezTo>
                    <a:pt x="281475" y="1257386"/>
                    <a:pt x="0" y="975911"/>
                    <a:pt x="0" y="628693"/>
                  </a:cubicBezTo>
                  <a:close/>
                </a:path>
              </a:pathLst>
            </a:custGeom>
            <a:blipFill rotWithShape="0">
              <a:blip r:embed="rId7"/>
              <a:stretch>
                <a:fillRect/>
              </a:stretch>
            </a:blipFill>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09540" tIns="209540" rIns="209540" bIns="209540" numCol="1" spcCol="1270" anchor="ctr" anchorCtr="0">
              <a:noAutofit/>
            </a:bodyPr>
            <a:lstStyle/>
            <a:p>
              <a:pPr lvl="0" algn="ctr" defTabSz="889000">
                <a:lnSpc>
                  <a:spcPct val="90000"/>
                </a:lnSpc>
                <a:spcBef>
                  <a:spcPct val="0"/>
                </a:spcBef>
                <a:spcAft>
                  <a:spcPct val="35000"/>
                </a:spcAft>
              </a:pPr>
              <a:endParaRPr lang="es-EC" kern="1200">
                <a:latin typeface="Times New Roman" panose="02020603050405020304" pitchFamily="18" charset="0"/>
                <a:cs typeface="Times New Roman" panose="02020603050405020304" pitchFamily="18" charset="0"/>
              </a:endParaRPr>
            </a:p>
          </p:txBody>
        </p:sp>
        <p:sp>
          <p:nvSpPr>
            <p:cNvPr id="20" name="Forma libre 19"/>
            <p:cNvSpPr/>
            <p:nvPr/>
          </p:nvSpPr>
          <p:spPr>
            <a:xfrm rot="16200000">
              <a:off x="3029862" y="2179171"/>
              <a:ext cx="266004" cy="427510"/>
            </a:xfrm>
            <a:custGeom>
              <a:avLst/>
              <a:gdLst>
                <a:gd name="connsiteX0" fmla="*/ 0 w 266004"/>
                <a:gd name="connsiteY0" fmla="*/ 85502 h 427510"/>
                <a:gd name="connsiteX1" fmla="*/ 133002 w 266004"/>
                <a:gd name="connsiteY1" fmla="*/ 85502 h 427510"/>
                <a:gd name="connsiteX2" fmla="*/ 133002 w 266004"/>
                <a:gd name="connsiteY2" fmla="*/ 0 h 427510"/>
                <a:gd name="connsiteX3" fmla="*/ 266004 w 266004"/>
                <a:gd name="connsiteY3" fmla="*/ 213755 h 427510"/>
                <a:gd name="connsiteX4" fmla="*/ 133002 w 266004"/>
                <a:gd name="connsiteY4" fmla="*/ 427510 h 427510"/>
                <a:gd name="connsiteX5" fmla="*/ 133002 w 266004"/>
                <a:gd name="connsiteY5" fmla="*/ 342008 h 427510"/>
                <a:gd name="connsiteX6" fmla="*/ 0 w 266004"/>
                <a:gd name="connsiteY6" fmla="*/ 342008 h 427510"/>
                <a:gd name="connsiteX7" fmla="*/ 0 w 266004"/>
                <a:gd name="connsiteY7" fmla="*/ 85502 h 427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004" h="427510">
                  <a:moveTo>
                    <a:pt x="0" y="85502"/>
                  </a:moveTo>
                  <a:lnTo>
                    <a:pt x="133002" y="85502"/>
                  </a:lnTo>
                  <a:lnTo>
                    <a:pt x="133002" y="0"/>
                  </a:lnTo>
                  <a:lnTo>
                    <a:pt x="266004" y="213755"/>
                  </a:lnTo>
                  <a:lnTo>
                    <a:pt x="133002" y="427510"/>
                  </a:lnTo>
                  <a:lnTo>
                    <a:pt x="133002" y="342008"/>
                  </a:lnTo>
                  <a:lnTo>
                    <a:pt x="0" y="342008"/>
                  </a:lnTo>
                  <a:lnTo>
                    <a:pt x="0" y="85502"/>
                  </a:lnTo>
                  <a:close/>
                </a:path>
              </a:pathLst>
            </a:custGeom>
            <a:solidFill>
              <a:srgbClr val="AAAAAA"/>
            </a:solidFill>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txBody>
            <a:bodyPr spcFirstLastPara="0" vert="horz" wrap="square" lIns="-1" tIns="85502" rIns="79801" bIns="85501" numCol="1" spcCol="1270" anchor="ctr" anchorCtr="0">
              <a:noAutofit/>
            </a:bodyPr>
            <a:lstStyle/>
            <a:p>
              <a:pPr lvl="0" algn="ctr" defTabSz="711200">
                <a:lnSpc>
                  <a:spcPct val="90000"/>
                </a:lnSpc>
                <a:spcBef>
                  <a:spcPct val="0"/>
                </a:spcBef>
                <a:spcAft>
                  <a:spcPct val="35000"/>
                </a:spcAft>
              </a:pPr>
              <a:endParaRPr lang="es-EC" kern="1200">
                <a:latin typeface="Times New Roman" panose="02020603050405020304" pitchFamily="18" charset="0"/>
                <a:cs typeface="Times New Roman" panose="02020603050405020304" pitchFamily="18" charset="0"/>
              </a:endParaRPr>
            </a:p>
          </p:txBody>
        </p:sp>
        <p:sp>
          <p:nvSpPr>
            <p:cNvPr id="21" name="Forma libre 20"/>
            <p:cNvSpPr/>
            <p:nvPr/>
          </p:nvSpPr>
          <p:spPr>
            <a:xfrm>
              <a:off x="2379350" y="877066"/>
              <a:ext cx="1633806" cy="1257385"/>
            </a:xfrm>
            <a:custGeom>
              <a:avLst/>
              <a:gdLst>
                <a:gd name="connsiteX0" fmla="*/ 0 w 1257385"/>
                <a:gd name="connsiteY0" fmla="*/ 628693 h 1257385"/>
                <a:gd name="connsiteX1" fmla="*/ 628693 w 1257385"/>
                <a:gd name="connsiteY1" fmla="*/ 0 h 1257385"/>
                <a:gd name="connsiteX2" fmla="*/ 1257386 w 1257385"/>
                <a:gd name="connsiteY2" fmla="*/ 628693 h 1257385"/>
                <a:gd name="connsiteX3" fmla="*/ 628693 w 1257385"/>
                <a:gd name="connsiteY3" fmla="*/ 1257386 h 1257385"/>
                <a:gd name="connsiteX4" fmla="*/ 0 w 1257385"/>
                <a:gd name="connsiteY4" fmla="*/ 628693 h 1257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85" h="1257385">
                  <a:moveTo>
                    <a:pt x="0" y="628693"/>
                  </a:moveTo>
                  <a:cubicBezTo>
                    <a:pt x="0" y="281475"/>
                    <a:pt x="281475" y="0"/>
                    <a:pt x="628693" y="0"/>
                  </a:cubicBezTo>
                  <a:cubicBezTo>
                    <a:pt x="975911" y="0"/>
                    <a:pt x="1257386" y="281475"/>
                    <a:pt x="1257386" y="628693"/>
                  </a:cubicBezTo>
                  <a:cubicBezTo>
                    <a:pt x="1257386" y="975911"/>
                    <a:pt x="975911" y="1257386"/>
                    <a:pt x="628693" y="1257386"/>
                  </a:cubicBezTo>
                  <a:cubicBezTo>
                    <a:pt x="281475" y="1257386"/>
                    <a:pt x="0" y="975911"/>
                    <a:pt x="0" y="628693"/>
                  </a:cubicBezTo>
                  <a:close/>
                </a:path>
              </a:pathLst>
            </a:custGeom>
            <a:solidFill>
              <a:srgbClr val="A8BE92"/>
            </a:solidFill>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99380" tIns="199380" rIns="199380" bIns="199380" numCol="1" spcCol="1270" anchor="ctr" anchorCtr="0">
              <a:noAutofit/>
            </a:bodyPr>
            <a:lstStyle/>
            <a:p>
              <a:pPr lvl="0" algn="ctr" defTabSz="533400">
                <a:lnSpc>
                  <a:spcPct val="90000"/>
                </a:lnSpc>
                <a:spcBef>
                  <a:spcPct val="0"/>
                </a:spcBef>
                <a:spcAft>
                  <a:spcPct val="35000"/>
                </a:spcAft>
              </a:pPr>
              <a:r>
                <a:rPr lang="es-EC" kern="1200" dirty="0" smtClean="0">
                  <a:latin typeface="Times New Roman" panose="02020603050405020304" pitchFamily="18" charset="0"/>
                  <a:cs typeface="Times New Roman" panose="02020603050405020304" pitchFamily="18" charset="0"/>
                </a:rPr>
                <a:t>Conjunto de productos y procesos informáticos.</a:t>
              </a:r>
              <a:endParaRPr lang="es-EC" kern="1200" dirty="0">
                <a:latin typeface="Times New Roman" panose="02020603050405020304" pitchFamily="18" charset="0"/>
                <a:cs typeface="Times New Roman" panose="02020603050405020304" pitchFamily="18" charset="0"/>
              </a:endParaRPr>
            </a:p>
          </p:txBody>
        </p:sp>
        <p:sp>
          <p:nvSpPr>
            <p:cNvPr id="22" name="Forma libre 21"/>
            <p:cNvSpPr/>
            <p:nvPr/>
          </p:nvSpPr>
          <p:spPr>
            <a:xfrm>
              <a:off x="3922614" y="3051283"/>
              <a:ext cx="266004" cy="427510"/>
            </a:xfrm>
            <a:custGeom>
              <a:avLst/>
              <a:gdLst>
                <a:gd name="connsiteX0" fmla="*/ 0 w 266004"/>
                <a:gd name="connsiteY0" fmla="*/ 85502 h 427510"/>
                <a:gd name="connsiteX1" fmla="*/ 133002 w 266004"/>
                <a:gd name="connsiteY1" fmla="*/ 85502 h 427510"/>
                <a:gd name="connsiteX2" fmla="*/ 133002 w 266004"/>
                <a:gd name="connsiteY2" fmla="*/ 0 h 427510"/>
                <a:gd name="connsiteX3" fmla="*/ 266004 w 266004"/>
                <a:gd name="connsiteY3" fmla="*/ 213755 h 427510"/>
                <a:gd name="connsiteX4" fmla="*/ 133002 w 266004"/>
                <a:gd name="connsiteY4" fmla="*/ 427510 h 427510"/>
                <a:gd name="connsiteX5" fmla="*/ 133002 w 266004"/>
                <a:gd name="connsiteY5" fmla="*/ 342008 h 427510"/>
                <a:gd name="connsiteX6" fmla="*/ 0 w 266004"/>
                <a:gd name="connsiteY6" fmla="*/ 342008 h 427510"/>
                <a:gd name="connsiteX7" fmla="*/ 0 w 266004"/>
                <a:gd name="connsiteY7" fmla="*/ 85502 h 427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004" h="427510">
                  <a:moveTo>
                    <a:pt x="0" y="85502"/>
                  </a:moveTo>
                  <a:lnTo>
                    <a:pt x="133002" y="85502"/>
                  </a:lnTo>
                  <a:lnTo>
                    <a:pt x="133002" y="0"/>
                  </a:lnTo>
                  <a:lnTo>
                    <a:pt x="266004" y="213755"/>
                  </a:lnTo>
                  <a:lnTo>
                    <a:pt x="133002" y="427510"/>
                  </a:lnTo>
                  <a:lnTo>
                    <a:pt x="133002" y="342008"/>
                  </a:lnTo>
                  <a:lnTo>
                    <a:pt x="0" y="342008"/>
                  </a:lnTo>
                  <a:lnTo>
                    <a:pt x="0" y="85502"/>
                  </a:lnTo>
                  <a:close/>
                </a:path>
              </a:pathLst>
            </a:cu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txBody>
            <a:bodyPr spcFirstLastPara="0" vert="horz" wrap="square" lIns="0" tIns="85502" rIns="79801" bIns="85502" numCol="1" spcCol="1270" anchor="ctr" anchorCtr="0">
              <a:noAutofit/>
            </a:bodyPr>
            <a:lstStyle/>
            <a:p>
              <a:pPr lvl="0" algn="ctr" defTabSz="711200">
                <a:lnSpc>
                  <a:spcPct val="90000"/>
                </a:lnSpc>
                <a:spcBef>
                  <a:spcPct val="0"/>
                </a:spcBef>
                <a:spcAft>
                  <a:spcPct val="35000"/>
                </a:spcAft>
              </a:pPr>
              <a:endParaRPr lang="es-EC" kern="1200">
                <a:latin typeface="Times New Roman" panose="02020603050405020304" pitchFamily="18" charset="0"/>
                <a:cs typeface="Times New Roman" panose="02020603050405020304" pitchFamily="18" charset="0"/>
              </a:endParaRPr>
            </a:p>
          </p:txBody>
        </p:sp>
        <p:sp>
          <p:nvSpPr>
            <p:cNvPr id="23" name="Forma libre 22"/>
            <p:cNvSpPr/>
            <p:nvPr/>
          </p:nvSpPr>
          <p:spPr>
            <a:xfrm>
              <a:off x="4272808" y="2636346"/>
              <a:ext cx="1257385" cy="1257385"/>
            </a:xfrm>
            <a:custGeom>
              <a:avLst/>
              <a:gdLst>
                <a:gd name="connsiteX0" fmla="*/ 0 w 1257385"/>
                <a:gd name="connsiteY0" fmla="*/ 628693 h 1257385"/>
                <a:gd name="connsiteX1" fmla="*/ 628693 w 1257385"/>
                <a:gd name="connsiteY1" fmla="*/ 0 h 1257385"/>
                <a:gd name="connsiteX2" fmla="*/ 1257386 w 1257385"/>
                <a:gd name="connsiteY2" fmla="*/ 628693 h 1257385"/>
                <a:gd name="connsiteX3" fmla="*/ 628693 w 1257385"/>
                <a:gd name="connsiteY3" fmla="*/ 1257386 h 1257385"/>
                <a:gd name="connsiteX4" fmla="*/ 0 w 1257385"/>
                <a:gd name="connsiteY4" fmla="*/ 628693 h 1257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85" h="1257385">
                  <a:moveTo>
                    <a:pt x="0" y="628693"/>
                  </a:moveTo>
                  <a:cubicBezTo>
                    <a:pt x="0" y="281475"/>
                    <a:pt x="281475" y="0"/>
                    <a:pt x="628693" y="0"/>
                  </a:cubicBezTo>
                  <a:cubicBezTo>
                    <a:pt x="975911" y="0"/>
                    <a:pt x="1257386" y="281475"/>
                    <a:pt x="1257386" y="628693"/>
                  </a:cubicBezTo>
                  <a:cubicBezTo>
                    <a:pt x="1257386" y="975911"/>
                    <a:pt x="975911" y="1257386"/>
                    <a:pt x="628693" y="1257386"/>
                  </a:cubicBezTo>
                  <a:cubicBezTo>
                    <a:pt x="281475" y="1257386"/>
                    <a:pt x="0" y="975911"/>
                    <a:pt x="0" y="628693"/>
                  </a:cubicBezTo>
                  <a:close/>
                </a:path>
              </a:pathLst>
            </a:custGeom>
            <a:solidFill>
              <a:srgbClr val="A8BE92"/>
            </a:solidFill>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99380" tIns="199380" rIns="199380" bIns="199380" numCol="1" spcCol="1270" anchor="ctr" anchorCtr="0">
              <a:noAutofit/>
            </a:bodyPr>
            <a:lstStyle/>
            <a:p>
              <a:pPr lvl="0" algn="ctr" defTabSz="533400">
                <a:lnSpc>
                  <a:spcPct val="90000"/>
                </a:lnSpc>
                <a:spcBef>
                  <a:spcPct val="0"/>
                </a:spcBef>
                <a:spcAft>
                  <a:spcPct val="35000"/>
                </a:spcAft>
              </a:pPr>
              <a:r>
                <a:rPr lang="es-EC" kern="1200" dirty="0" smtClean="0">
                  <a:latin typeface="Times New Roman" panose="02020603050405020304" pitchFamily="18" charset="0"/>
                  <a:cs typeface="Times New Roman" panose="02020603050405020304" pitchFamily="18" charset="0"/>
                </a:rPr>
                <a:t>Clientes. </a:t>
              </a:r>
              <a:endParaRPr lang="es-EC" kern="1200" dirty="0">
                <a:latin typeface="Times New Roman" panose="02020603050405020304" pitchFamily="18" charset="0"/>
                <a:cs typeface="Times New Roman" panose="02020603050405020304" pitchFamily="18" charset="0"/>
              </a:endParaRPr>
            </a:p>
          </p:txBody>
        </p:sp>
        <p:sp>
          <p:nvSpPr>
            <p:cNvPr id="24" name="Forma libre 23"/>
            <p:cNvSpPr/>
            <p:nvPr/>
          </p:nvSpPr>
          <p:spPr>
            <a:xfrm rot="5400000">
              <a:off x="3029862" y="3923395"/>
              <a:ext cx="266004" cy="427510"/>
            </a:xfrm>
            <a:custGeom>
              <a:avLst/>
              <a:gdLst>
                <a:gd name="connsiteX0" fmla="*/ 0 w 266004"/>
                <a:gd name="connsiteY0" fmla="*/ 85502 h 427510"/>
                <a:gd name="connsiteX1" fmla="*/ 133002 w 266004"/>
                <a:gd name="connsiteY1" fmla="*/ 85502 h 427510"/>
                <a:gd name="connsiteX2" fmla="*/ 133002 w 266004"/>
                <a:gd name="connsiteY2" fmla="*/ 0 h 427510"/>
                <a:gd name="connsiteX3" fmla="*/ 266004 w 266004"/>
                <a:gd name="connsiteY3" fmla="*/ 213755 h 427510"/>
                <a:gd name="connsiteX4" fmla="*/ 133002 w 266004"/>
                <a:gd name="connsiteY4" fmla="*/ 427510 h 427510"/>
                <a:gd name="connsiteX5" fmla="*/ 133002 w 266004"/>
                <a:gd name="connsiteY5" fmla="*/ 342008 h 427510"/>
                <a:gd name="connsiteX6" fmla="*/ 0 w 266004"/>
                <a:gd name="connsiteY6" fmla="*/ 342008 h 427510"/>
                <a:gd name="connsiteX7" fmla="*/ 0 w 266004"/>
                <a:gd name="connsiteY7" fmla="*/ 85502 h 427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004" h="427510">
                  <a:moveTo>
                    <a:pt x="0" y="85502"/>
                  </a:moveTo>
                  <a:lnTo>
                    <a:pt x="133002" y="85502"/>
                  </a:lnTo>
                  <a:lnTo>
                    <a:pt x="133002" y="0"/>
                  </a:lnTo>
                  <a:lnTo>
                    <a:pt x="266004" y="213755"/>
                  </a:lnTo>
                  <a:lnTo>
                    <a:pt x="133002" y="427510"/>
                  </a:lnTo>
                  <a:lnTo>
                    <a:pt x="133002" y="342008"/>
                  </a:lnTo>
                  <a:lnTo>
                    <a:pt x="0" y="342008"/>
                  </a:lnTo>
                  <a:lnTo>
                    <a:pt x="0" y="85502"/>
                  </a:lnTo>
                  <a:close/>
                </a:path>
              </a:pathLst>
            </a:cu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txBody>
            <a:bodyPr spcFirstLastPara="0" vert="horz" wrap="square" lIns="0" tIns="85501" rIns="79800" bIns="85502" numCol="1" spcCol="1270" anchor="ctr" anchorCtr="0">
              <a:noAutofit/>
            </a:bodyPr>
            <a:lstStyle/>
            <a:p>
              <a:pPr lvl="0" algn="ctr" defTabSz="711200">
                <a:lnSpc>
                  <a:spcPct val="90000"/>
                </a:lnSpc>
                <a:spcBef>
                  <a:spcPct val="0"/>
                </a:spcBef>
                <a:spcAft>
                  <a:spcPct val="35000"/>
                </a:spcAft>
              </a:pPr>
              <a:endParaRPr lang="es-EC" kern="1200">
                <a:latin typeface="Times New Roman" panose="02020603050405020304" pitchFamily="18" charset="0"/>
                <a:cs typeface="Times New Roman" panose="02020603050405020304" pitchFamily="18" charset="0"/>
              </a:endParaRPr>
            </a:p>
          </p:txBody>
        </p:sp>
        <p:sp>
          <p:nvSpPr>
            <p:cNvPr id="25" name="Forma libre 24"/>
            <p:cNvSpPr/>
            <p:nvPr/>
          </p:nvSpPr>
          <p:spPr>
            <a:xfrm>
              <a:off x="2294272" y="4395626"/>
              <a:ext cx="1620968" cy="1257385"/>
            </a:xfrm>
            <a:custGeom>
              <a:avLst/>
              <a:gdLst>
                <a:gd name="connsiteX0" fmla="*/ 0 w 1257385"/>
                <a:gd name="connsiteY0" fmla="*/ 628693 h 1257385"/>
                <a:gd name="connsiteX1" fmla="*/ 628693 w 1257385"/>
                <a:gd name="connsiteY1" fmla="*/ 0 h 1257385"/>
                <a:gd name="connsiteX2" fmla="*/ 1257386 w 1257385"/>
                <a:gd name="connsiteY2" fmla="*/ 628693 h 1257385"/>
                <a:gd name="connsiteX3" fmla="*/ 628693 w 1257385"/>
                <a:gd name="connsiteY3" fmla="*/ 1257386 h 1257385"/>
                <a:gd name="connsiteX4" fmla="*/ 0 w 1257385"/>
                <a:gd name="connsiteY4" fmla="*/ 628693 h 1257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85" h="1257385">
                  <a:moveTo>
                    <a:pt x="0" y="628693"/>
                  </a:moveTo>
                  <a:cubicBezTo>
                    <a:pt x="0" y="281475"/>
                    <a:pt x="281475" y="0"/>
                    <a:pt x="628693" y="0"/>
                  </a:cubicBezTo>
                  <a:cubicBezTo>
                    <a:pt x="975911" y="0"/>
                    <a:pt x="1257386" y="281475"/>
                    <a:pt x="1257386" y="628693"/>
                  </a:cubicBezTo>
                  <a:cubicBezTo>
                    <a:pt x="1257386" y="975911"/>
                    <a:pt x="975911" y="1257386"/>
                    <a:pt x="628693" y="1257386"/>
                  </a:cubicBezTo>
                  <a:cubicBezTo>
                    <a:pt x="281475" y="1257386"/>
                    <a:pt x="0" y="975911"/>
                    <a:pt x="0" y="628693"/>
                  </a:cubicBezTo>
                  <a:close/>
                </a:path>
              </a:pathLst>
            </a:custGeom>
            <a:solidFill>
              <a:srgbClr val="A8BE92"/>
            </a:solidFill>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99380" tIns="199380" rIns="199380" bIns="199380" numCol="1" spcCol="1270" anchor="ctr" anchorCtr="0">
              <a:noAutofit/>
            </a:bodyPr>
            <a:lstStyle/>
            <a:p>
              <a:pPr lvl="0" algn="ctr" defTabSz="533400">
                <a:lnSpc>
                  <a:spcPct val="90000"/>
                </a:lnSpc>
                <a:spcBef>
                  <a:spcPct val="0"/>
                </a:spcBef>
                <a:spcAft>
                  <a:spcPct val="35000"/>
                </a:spcAft>
              </a:pPr>
              <a:r>
                <a:rPr lang="es-EC" kern="1200" dirty="0" smtClean="0">
                  <a:latin typeface="Times New Roman" panose="02020603050405020304" pitchFamily="18" charset="0"/>
                  <a:cs typeface="Times New Roman" panose="02020603050405020304" pitchFamily="18" charset="0"/>
                </a:rPr>
                <a:t>Transacciones bancarias. </a:t>
              </a:r>
              <a:endParaRPr lang="es-EC" kern="1200" dirty="0">
                <a:latin typeface="Times New Roman" panose="02020603050405020304" pitchFamily="18" charset="0"/>
                <a:cs typeface="Times New Roman" panose="02020603050405020304" pitchFamily="18" charset="0"/>
              </a:endParaRPr>
            </a:p>
          </p:txBody>
        </p:sp>
        <p:sp>
          <p:nvSpPr>
            <p:cNvPr id="26" name="Forma libre 25"/>
            <p:cNvSpPr/>
            <p:nvPr/>
          </p:nvSpPr>
          <p:spPr>
            <a:xfrm rot="21600000">
              <a:off x="2085501" y="3051282"/>
              <a:ext cx="266005" cy="427511"/>
            </a:xfrm>
            <a:custGeom>
              <a:avLst/>
              <a:gdLst>
                <a:gd name="connsiteX0" fmla="*/ 0 w 266004"/>
                <a:gd name="connsiteY0" fmla="*/ 85502 h 427510"/>
                <a:gd name="connsiteX1" fmla="*/ 133002 w 266004"/>
                <a:gd name="connsiteY1" fmla="*/ 85502 h 427510"/>
                <a:gd name="connsiteX2" fmla="*/ 133002 w 266004"/>
                <a:gd name="connsiteY2" fmla="*/ 0 h 427510"/>
                <a:gd name="connsiteX3" fmla="*/ 266004 w 266004"/>
                <a:gd name="connsiteY3" fmla="*/ 213755 h 427510"/>
                <a:gd name="connsiteX4" fmla="*/ 133002 w 266004"/>
                <a:gd name="connsiteY4" fmla="*/ 427510 h 427510"/>
                <a:gd name="connsiteX5" fmla="*/ 133002 w 266004"/>
                <a:gd name="connsiteY5" fmla="*/ 342008 h 427510"/>
                <a:gd name="connsiteX6" fmla="*/ 0 w 266004"/>
                <a:gd name="connsiteY6" fmla="*/ 342008 h 427510"/>
                <a:gd name="connsiteX7" fmla="*/ 0 w 266004"/>
                <a:gd name="connsiteY7" fmla="*/ 85502 h 427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004" h="427510">
                  <a:moveTo>
                    <a:pt x="266004" y="342008"/>
                  </a:moveTo>
                  <a:lnTo>
                    <a:pt x="133002" y="342008"/>
                  </a:lnTo>
                  <a:lnTo>
                    <a:pt x="133002" y="427510"/>
                  </a:lnTo>
                  <a:lnTo>
                    <a:pt x="0" y="213755"/>
                  </a:lnTo>
                  <a:lnTo>
                    <a:pt x="133002" y="0"/>
                  </a:lnTo>
                  <a:lnTo>
                    <a:pt x="133002" y="85502"/>
                  </a:lnTo>
                  <a:lnTo>
                    <a:pt x="266004" y="85502"/>
                  </a:lnTo>
                  <a:lnTo>
                    <a:pt x="266004" y="342008"/>
                  </a:lnTo>
                  <a:close/>
                </a:path>
              </a:pathLst>
            </a:cu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txBody>
            <a:bodyPr spcFirstLastPara="0" vert="horz" wrap="square" lIns="79801" tIns="85503" rIns="1" bIns="85502" numCol="1" spcCol="1270" anchor="ctr" anchorCtr="0">
              <a:noAutofit/>
            </a:bodyPr>
            <a:lstStyle/>
            <a:p>
              <a:pPr lvl="0" algn="ctr" defTabSz="711200">
                <a:lnSpc>
                  <a:spcPct val="90000"/>
                </a:lnSpc>
                <a:spcBef>
                  <a:spcPct val="0"/>
                </a:spcBef>
                <a:spcAft>
                  <a:spcPct val="35000"/>
                </a:spcAft>
              </a:pPr>
              <a:endParaRPr lang="es-EC" kern="1200">
                <a:latin typeface="Times New Roman" panose="02020603050405020304" pitchFamily="18" charset="0"/>
                <a:cs typeface="Times New Roman" panose="02020603050405020304" pitchFamily="18" charset="0"/>
              </a:endParaRPr>
            </a:p>
          </p:txBody>
        </p:sp>
        <p:sp>
          <p:nvSpPr>
            <p:cNvPr id="27" name="Forma libre 26"/>
            <p:cNvSpPr/>
            <p:nvPr/>
          </p:nvSpPr>
          <p:spPr>
            <a:xfrm>
              <a:off x="743927" y="2636346"/>
              <a:ext cx="1257385" cy="1257385"/>
            </a:xfrm>
            <a:custGeom>
              <a:avLst/>
              <a:gdLst>
                <a:gd name="connsiteX0" fmla="*/ 0 w 1257385"/>
                <a:gd name="connsiteY0" fmla="*/ 628693 h 1257385"/>
                <a:gd name="connsiteX1" fmla="*/ 628693 w 1257385"/>
                <a:gd name="connsiteY1" fmla="*/ 0 h 1257385"/>
                <a:gd name="connsiteX2" fmla="*/ 1257386 w 1257385"/>
                <a:gd name="connsiteY2" fmla="*/ 628693 h 1257385"/>
                <a:gd name="connsiteX3" fmla="*/ 628693 w 1257385"/>
                <a:gd name="connsiteY3" fmla="*/ 1257386 h 1257385"/>
                <a:gd name="connsiteX4" fmla="*/ 0 w 1257385"/>
                <a:gd name="connsiteY4" fmla="*/ 628693 h 1257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85" h="1257385">
                  <a:moveTo>
                    <a:pt x="0" y="628693"/>
                  </a:moveTo>
                  <a:cubicBezTo>
                    <a:pt x="0" y="281475"/>
                    <a:pt x="281475" y="0"/>
                    <a:pt x="628693" y="0"/>
                  </a:cubicBezTo>
                  <a:cubicBezTo>
                    <a:pt x="975911" y="0"/>
                    <a:pt x="1257386" y="281475"/>
                    <a:pt x="1257386" y="628693"/>
                  </a:cubicBezTo>
                  <a:cubicBezTo>
                    <a:pt x="1257386" y="975911"/>
                    <a:pt x="975911" y="1257386"/>
                    <a:pt x="628693" y="1257386"/>
                  </a:cubicBezTo>
                  <a:cubicBezTo>
                    <a:pt x="281475" y="1257386"/>
                    <a:pt x="0" y="975911"/>
                    <a:pt x="0" y="628693"/>
                  </a:cubicBezTo>
                  <a:close/>
                </a:path>
              </a:pathLst>
            </a:custGeom>
            <a:solidFill>
              <a:srgbClr val="A8BE92"/>
            </a:solidFill>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99380" tIns="199380" rIns="199380" bIns="199380" numCol="1" spcCol="1270" anchor="ctr" anchorCtr="0">
              <a:noAutofit/>
            </a:bodyPr>
            <a:lstStyle/>
            <a:p>
              <a:pPr lvl="0" algn="ctr" defTabSz="533400">
                <a:lnSpc>
                  <a:spcPct val="90000"/>
                </a:lnSpc>
                <a:spcBef>
                  <a:spcPct val="0"/>
                </a:spcBef>
                <a:spcAft>
                  <a:spcPct val="35000"/>
                </a:spcAft>
              </a:pPr>
              <a:r>
                <a:rPr lang="es-EC" kern="1200" dirty="0" smtClean="0">
                  <a:latin typeface="Times New Roman" panose="02020603050405020304" pitchFamily="18" charset="0"/>
                  <a:cs typeface="Times New Roman" panose="02020603050405020304" pitchFamily="18" charset="0"/>
                </a:rPr>
                <a:t>Sin necesidad de ir a la sucursal.</a:t>
              </a:r>
              <a:endParaRPr lang="es-EC"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1332581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609600" y="100470"/>
            <a:ext cx="10972800" cy="538162"/>
          </a:xfrm>
        </p:spPr>
        <p:txBody>
          <a:bodyPr/>
          <a:lstStyle/>
          <a:p>
            <a:pPr algn="ctr"/>
            <a:r>
              <a:rPr lang="es-EC" i="0" dirty="0" smtClean="0">
                <a:solidFill>
                  <a:schemeClr val="tx1"/>
                </a:solidFill>
                <a:latin typeface="Times New Roman" panose="02020603050405020304" pitchFamily="18" charset="0"/>
                <a:cs typeface="Times New Roman" panose="02020603050405020304" pitchFamily="18" charset="0"/>
              </a:rPr>
              <a:t>PRUEBA CHI CUADRADO – REDES SOCIALES</a:t>
            </a:r>
            <a:endParaRPr lang="es-EC" i="0" dirty="0">
              <a:solidFill>
                <a:schemeClr val="tx1"/>
              </a:solidFill>
              <a:latin typeface="Times New Roman" panose="02020603050405020304" pitchFamily="18" charset="0"/>
              <a:cs typeface="Times New Roman" panose="02020603050405020304" pitchFamily="18" charset="0"/>
            </a:endParaRPr>
          </a:p>
        </p:txBody>
      </p:sp>
      <p:sp>
        <p:nvSpPr>
          <p:cNvPr id="6" name="Título 1"/>
          <p:cNvSpPr txBox="1">
            <a:spLocks/>
          </p:cNvSpPr>
          <p:nvPr/>
        </p:nvSpPr>
        <p:spPr>
          <a:xfrm>
            <a:off x="543217" y="847726"/>
            <a:ext cx="11161486" cy="1068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1pPr>
            <a:lvl2pPr marR="0" lvl="1"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2pPr>
            <a:lvl3pPr marR="0" lvl="2"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3pPr>
            <a:lvl4pPr marR="0" lvl="3"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4pPr>
            <a:lvl5pPr marR="0" lvl="4"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5pPr>
            <a:lvl6pPr marR="0" lvl="5"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6pPr>
            <a:lvl7pPr marR="0" lvl="6"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7pPr>
            <a:lvl8pPr marR="0" lvl="7"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8pPr>
            <a:lvl9pPr marR="0" lvl="8"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9pPr>
          </a:lstStyle>
          <a:p>
            <a:pPr algn="just"/>
            <a:r>
              <a:rPr lang="es-EC" sz="1600" b="0" dirty="0">
                <a:solidFill>
                  <a:schemeClr val="tx1"/>
                </a:solidFill>
                <a:latin typeface="Times New Roman" panose="02020603050405020304" pitchFamily="18" charset="0"/>
                <a:cs typeface="Times New Roman" panose="02020603050405020304" pitchFamily="18" charset="0"/>
              </a:rPr>
              <a:t>Ho: La utilización de redes sociales por parte de las instituciones financieras no incide significativamente en el comportamiento del consumidor bancario.</a:t>
            </a:r>
          </a:p>
          <a:p>
            <a:pPr algn="just"/>
            <a:r>
              <a:rPr lang="es-EC" sz="1600" b="0" dirty="0">
                <a:solidFill>
                  <a:schemeClr val="tx1"/>
                </a:solidFill>
                <a:latin typeface="Times New Roman" panose="02020603050405020304" pitchFamily="18" charset="0"/>
                <a:cs typeface="Times New Roman" panose="02020603050405020304" pitchFamily="18" charset="0"/>
              </a:rPr>
              <a:t>Ha: La utilización de redes sociales por parte de las instituciones financieras incide significativamente en el comportamiento del consumidor bancario.</a:t>
            </a:r>
          </a:p>
        </p:txBody>
      </p:sp>
      <p:sp>
        <p:nvSpPr>
          <p:cNvPr id="7" name="Título 1"/>
          <p:cNvSpPr txBox="1">
            <a:spLocks/>
          </p:cNvSpPr>
          <p:nvPr/>
        </p:nvSpPr>
        <p:spPr>
          <a:xfrm>
            <a:off x="543216" y="4352924"/>
            <a:ext cx="11161486" cy="115252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1pPr>
            <a:lvl2pPr marR="0" lvl="1"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2pPr>
            <a:lvl3pPr marR="0" lvl="2"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3pPr>
            <a:lvl4pPr marR="0" lvl="3"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4pPr>
            <a:lvl5pPr marR="0" lvl="4"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5pPr>
            <a:lvl6pPr marR="0" lvl="5"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6pPr>
            <a:lvl7pPr marR="0" lvl="6"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7pPr>
            <a:lvl8pPr marR="0" lvl="7"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8pPr>
            <a:lvl9pPr marR="0" lvl="8"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9pPr>
          </a:lstStyle>
          <a:p>
            <a:pPr algn="just"/>
            <a:r>
              <a:rPr lang="es-EC" sz="1600" b="0">
                <a:solidFill>
                  <a:schemeClr val="tx1"/>
                </a:solidFill>
                <a:latin typeface="Times New Roman" panose="02020603050405020304" pitchFamily="18" charset="0"/>
                <a:cs typeface="Times New Roman" panose="02020603050405020304" pitchFamily="18" charset="0"/>
              </a:rPr>
              <a:t>Análisis:</a:t>
            </a:r>
          </a:p>
          <a:p>
            <a:pPr algn="just"/>
            <a:r>
              <a:rPr lang="es-EC" sz="1600" b="0">
                <a:solidFill>
                  <a:schemeClr val="tx1"/>
                </a:solidFill>
                <a:latin typeface="Times New Roman" panose="02020603050405020304" pitchFamily="18" charset="0"/>
                <a:cs typeface="Times New Roman" panose="02020603050405020304" pitchFamily="18" charset="0"/>
              </a:rPr>
              <a:t>Luego de cruzar las preguntas 15.- ¿Alguna vez ha utilizado las redes sociales como servicio al cliente?*16.- Seleccione la red social de su institución financiera que más frecuenta. Se obtiene que 0,000  es &lt; 0,05 por lo tanto se acepta la Ha y se rechaza Ho, de tal manera que existe relación entre ambas  variables.</a:t>
            </a:r>
          </a:p>
        </p:txBody>
      </p:sp>
      <p:pic>
        <p:nvPicPr>
          <p:cNvPr id="9" name="Imagen 8"/>
          <p:cNvPicPr/>
          <p:nvPr/>
        </p:nvPicPr>
        <p:blipFill>
          <a:blip r:embed="rId2"/>
          <a:stretch>
            <a:fillRect/>
          </a:stretch>
        </p:blipFill>
        <p:spPr>
          <a:xfrm>
            <a:off x="824752" y="2295254"/>
            <a:ext cx="5684520" cy="1560830"/>
          </a:xfrm>
          <a:prstGeom prst="rect">
            <a:avLst/>
          </a:prstGeom>
        </p:spPr>
      </p:pic>
      <p:pic>
        <p:nvPicPr>
          <p:cNvPr id="13314" name="Picture 2" descr="Redes Sociales, arma venta para las empres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6671" y="2104686"/>
            <a:ext cx="3348217" cy="194196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73680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304801" y="100470"/>
            <a:ext cx="11742056" cy="538162"/>
          </a:xfrm>
        </p:spPr>
        <p:txBody>
          <a:bodyPr/>
          <a:lstStyle/>
          <a:p>
            <a:pPr algn="ctr"/>
            <a:r>
              <a:rPr lang="es-EC" i="0" dirty="0" smtClean="0">
                <a:solidFill>
                  <a:schemeClr val="tx1"/>
                </a:solidFill>
                <a:latin typeface="Times New Roman" panose="02020603050405020304" pitchFamily="18" charset="0"/>
                <a:cs typeface="Times New Roman" panose="02020603050405020304" pitchFamily="18" charset="0"/>
              </a:rPr>
              <a:t>PRUEBA CHI CUADRADO – MARKETING DE CONTENIDOS</a:t>
            </a:r>
            <a:endParaRPr lang="es-EC" i="0" dirty="0">
              <a:solidFill>
                <a:schemeClr val="tx1"/>
              </a:solidFill>
              <a:latin typeface="Times New Roman" panose="02020603050405020304" pitchFamily="18" charset="0"/>
              <a:cs typeface="Times New Roman" panose="02020603050405020304" pitchFamily="18" charset="0"/>
            </a:endParaRPr>
          </a:p>
        </p:txBody>
      </p:sp>
      <p:sp>
        <p:nvSpPr>
          <p:cNvPr id="6" name="Título 1"/>
          <p:cNvSpPr txBox="1">
            <a:spLocks/>
          </p:cNvSpPr>
          <p:nvPr/>
        </p:nvSpPr>
        <p:spPr>
          <a:xfrm>
            <a:off x="610452" y="847726"/>
            <a:ext cx="11161486" cy="1068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1pPr>
            <a:lvl2pPr marR="0" lvl="1"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2pPr>
            <a:lvl3pPr marR="0" lvl="2"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3pPr>
            <a:lvl4pPr marR="0" lvl="3"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4pPr>
            <a:lvl5pPr marR="0" lvl="4"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5pPr>
            <a:lvl6pPr marR="0" lvl="5"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6pPr>
            <a:lvl7pPr marR="0" lvl="6"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7pPr>
            <a:lvl8pPr marR="0" lvl="7"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8pPr>
            <a:lvl9pPr marR="0" lvl="8"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9pPr>
          </a:lstStyle>
          <a:p>
            <a:pPr algn="just"/>
            <a:r>
              <a:rPr lang="es-EC" sz="1600" b="0" dirty="0">
                <a:solidFill>
                  <a:schemeClr val="tx1"/>
                </a:solidFill>
                <a:latin typeface="Times New Roman" panose="02020603050405020304" pitchFamily="18" charset="0"/>
                <a:cs typeface="Times New Roman" panose="02020603050405020304" pitchFamily="18" charset="0"/>
              </a:rPr>
              <a:t>Ho: La implementación del marketing de contenidos por parte de las instituciones financieras no incide significativamente en el comportamiento del consumidor bancario.</a:t>
            </a:r>
          </a:p>
          <a:p>
            <a:pPr algn="just"/>
            <a:r>
              <a:rPr lang="es-EC" sz="1600" b="0" dirty="0">
                <a:solidFill>
                  <a:schemeClr val="tx1"/>
                </a:solidFill>
                <a:latin typeface="Times New Roman" panose="02020603050405020304" pitchFamily="18" charset="0"/>
                <a:cs typeface="Times New Roman" panose="02020603050405020304" pitchFamily="18" charset="0"/>
              </a:rPr>
              <a:t>Ha: La implementación del marketing de contenidos por parte de las instituciones financieras incide significativamente en el comportamiento del consumidor bancario.</a:t>
            </a:r>
          </a:p>
        </p:txBody>
      </p:sp>
      <p:sp>
        <p:nvSpPr>
          <p:cNvPr id="7" name="Título 1"/>
          <p:cNvSpPr txBox="1">
            <a:spLocks/>
          </p:cNvSpPr>
          <p:nvPr/>
        </p:nvSpPr>
        <p:spPr>
          <a:xfrm>
            <a:off x="610451" y="4352924"/>
            <a:ext cx="11161486" cy="115252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1pPr>
            <a:lvl2pPr marR="0" lvl="1"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2pPr>
            <a:lvl3pPr marR="0" lvl="2"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3pPr>
            <a:lvl4pPr marR="0" lvl="3"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4pPr>
            <a:lvl5pPr marR="0" lvl="4"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5pPr>
            <a:lvl6pPr marR="0" lvl="5"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6pPr>
            <a:lvl7pPr marR="0" lvl="6"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7pPr>
            <a:lvl8pPr marR="0" lvl="7"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8pPr>
            <a:lvl9pPr marR="0" lvl="8"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9pPr>
          </a:lstStyle>
          <a:p>
            <a:pPr algn="just"/>
            <a:r>
              <a:rPr lang="es-EC" sz="1600" b="0" dirty="0">
                <a:solidFill>
                  <a:schemeClr val="tx1"/>
                </a:solidFill>
                <a:latin typeface="Times New Roman" panose="02020603050405020304" pitchFamily="18" charset="0"/>
                <a:cs typeface="Times New Roman" panose="02020603050405020304" pitchFamily="18" charset="0"/>
              </a:rPr>
              <a:t>Análisis:</a:t>
            </a:r>
          </a:p>
          <a:p>
            <a:pPr algn="just"/>
            <a:r>
              <a:rPr lang="es-EC" sz="1600" b="0" dirty="0">
                <a:solidFill>
                  <a:schemeClr val="tx1"/>
                </a:solidFill>
                <a:latin typeface="Times New Roman" panose="02020603050405020304" pitchFamily="18" charset="0"/>
                <a:cs typeface="Times New Roman" panose="02020603050405020304" pitchFamily="18" charset="0"/>
              </a:rPr>
              <a:t>Luego de cruzar las preguntas  17.- Selección la razón principal por la cual utiliza las redes sociales de su institución financiera.* 18.- Seleccione el mayor problema que ha tenido al recibir información de los bancos mediante sus canales digitales. Se obtiene que 0,003 es &lt; 0,05 por lo tanto se acepta la Ha y se rechaza Ho, de tal manera que existe relación entre ambas  variables.</a:t>
            </a:r>
          </a:p>
        </p:txBody>
      </p:sp>
      <p:pic>
        <p:nvPicPr>
          <p:cNvPr id="9" name="Imagen 8"/>
          <p:cNvPicPr/>
          <p:nvPr/>
        </p:nvPicPr>
        <p:blipFill>
          <a:blip r:embed="rId2"/>
          <a:stretch>
            <a:fillRect/>
          </a:stretch>
        </p:blipFill>
        <p:spPr>
          <a:xfrm>
            <a:off x="930541" y="2338750"/>
            <a:ext cx="5629275" cy="1591310"/>
          </a:xfrm>
          <a:prstGeom prst="rect">
            <a:avLst/>
          </a:prstGeom>
        </p:spPr>
      </p:pic>
      <p:pic>
        <p:nvPicPr>
          <p:cNvPr id="14346" name="Picture 10" descr="Qué es el marketing de contenidos para ecommerce? 【 Copywriter web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5459" y="2098692"/>
            <a:ext cx="2540429" cy="207142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1706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962255153"/>
              </p:ext>
            </p:extLst>
          </p:nvPr>
        </p:nvGraphicFramePr>
        <p:xfrm>
          <a:off x="253999" y="246742"/>
          <a:ext cx="11625941" cy="5600452"/>
        </p:xfrm>
        <a:graphic>
          <a:graphicData uri="http://schemas.openxmlformats.org/drawingml/2006/table">
            <a:tbl>
              <a:tblPr firstRow="1" firstCol="1" bandRow="1">
                <a:tableStyleId>{5C22544A-7EE6-4342-B048-85BDC9FD1C3A}</a:tableStyleId>
              </a:tblPr>
              <a:tblGrid>
                <a:gridCol w="1980754"/>
                <a:gridCol w="1980754"/>
                <a:gridCol w="1980754"/>
                <a:gridCol w="887010"/>
                <a:gridCol w="741596"/>
                <a:gridCol w="1216396"/>
                <a:gridCol w="1216396"/>
                <a:gridCol w="874362"/>
                <a:gridCol w="747919"/>
              </a:tblGrid>
              <a:tr h="127479">
                <a:tc rowSpan="2">
                  <a:txBody>
                    <a:bodyPr/>
                    <a:lstStyle/>
                    <a:p>
                      <a:pPr algn="ctr">
                        <a:lnSpc>
                          <a:spcPct val="107000"/>
                        </a:lnSpc>
                        <a:spcAft>
                          <a:spcPts val="0"/>
                        </a:spcAft>
                      </a:pPr>
                      <a:r>
                        <a:rPr lang="es-EC" sz="1000" dirty="0">
                          <a:solidFill>
                            <a:schemeClr val="tx1"/>
                          </a:solidFill>
                          <a:effectLst/>
                          <a:latin typeface="Times New Roman" panose="02020603050405020304" pitchFamily="18" charset="0"/>
                          <a:cs typeface="Times New Roman" panose="02020603050405020304" pitchFamily="18" charset="0"/>
                        </a:rPr>
                        <a:t>Objetivos</a:t>
                      </a:r>
                      <a:endParaRPr lang="es-EC" sz="105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rgbClr val="C7C7C7"/>
                    </a:solidFill>
                  </a:tcPr>
                </a:tc>
                <a:tc rowSpan="2">
                  <a:txBody>
                    <a:bodyPr/>
                    <a:lstStyle/>
                    <a:p>
                      <a:pPr algn="ctr">
                        <a:lnSpc>
                          <a:spcPct val="107000"/>
                        </a:lnSpc>
                        <a:spcAft>
                          <a:spcPts val="0"/>
                        </a:spcAft>
                      </a:pPr>
                      <a:r>
                        <a:rPr lang="es-EC" sz="1000" dirty="0">
                          <a:solidFill>
                            <a:schemeClr val="tx1"/>
                          </a:solidFill>
                          <a:effectLst/>
                          <a:latin typeface="Times New Roman" panose="02020603050405020304" pitchFamily="18" charset="0"/>
                          <a:cs typeface="Times New Roman" panose="02020603050405020304" pitchFamily="18" charset="0"/>
                        </a:rPr>
                        <a:t>Estrategias</a:t>
                      </a:r>
                      <a:endParaRPr lang="es-EC" sz="105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rgbClr val="C7C7C7"/>
                    </a:solidFill>
                  </a:tcPr>
                </a:tc>
                <a:tc rowSpan="2">
                  <a:txBody>
                    <a:bodyPr/>
                    <a:lstStyle/>
                    <a:p>
                      <a:pPr algn="ctr">
                        <a:lnSpc>
                          <a:spcPct val="107000"/>
                        </a:lnSpc>
                        <a:spcAft>
                          <a:spcPts val="0"/>
                        </a:spcAft>
                      </a:pPr>
                      <a:r>
                        <a:rPr lang="es-EC" sz="1000" dirty="0">
                          <a:solidFill>
                            <a:schemeClr val="tx1"/>
                          </a:solidFill>
                          <a:effectLst/>
                          <a:latin typeface="Times New Roman" panose="02020603050405020304" pitchFamily="18" charset="0"/>
                          <a:cs typeface="Times New Roman" panose="02020603050405020304" pitchFamily="18" charset="0"/>
                        </a:rPr>
                        <a:t>Táctica</a:t>
                      </a:r>
                      <a:endParaRPr lang="es-EC" sz="105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rgbClr val="C7C7C7"/>
                    </a:solidFill>
                  </a:tcPr>
                </a:tc>
                <a:tc rowSpan="2">
                  <a:txBody>
                    <a:bodyPr/>
                    <a:lstStyle/>
                    <a:p>
                      <a:pPr algn="ctr">
                        <a:lnSpc>
                          <a:spcPct val="107000"/>
                        </a:lnSpc>
                        <a:spcAft>
                          <a:spcPts val="0"/>
                        </a:spcAft>
                      </a:pPr>
                      <a:r>
                        <a:rPr lang="es-EC" sz="1000" dirty="0">
                          <a:solidFill>
                            <a:schemeClr val="tx1"/>
                          </a:solidFill>
                          <a:effectLst/>
                          <a:latin typeface="Times New Roman" panose="02020603050405020304" pitchFamily="18" charset="0"/>
                          <a:cs typeface="Times New Roman" panose="02020603050405020304" pitchFamily="18" charset="0"/>
                        </a:rPr>
                        <a:t>Meta</a:t>
                      </a:r>
                      <a:endParaRPr lang="es-EC" sz="105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rgbClr val="C7C7C7"/>
                    </a:solidFill>
                  </a:tcPr>
                </a:tc>
                <a:tc gridSpan="2">
                  <a:txBody>
                    <a:bodyPr/>
                    <a:lstStyle/>
                    <a:p>
                      <a:pPr algn="ctr">
                        <a:lnSpc>
                          <a:spcPct val="107000"/>
                        </a:lnSpc>
                        <a:spcAft>
                          <a:spcPts val="0"/>
                        </a:spcAft>
                      </a:pPr>
                      <a:r>
                        <a:rPr lang="es-EC" sz="1000" dirty="0">
                          <a:solidFill>
                            <a:schemeClr val="tx1"/>
                          </a:solidFill>
                          <a:effectLst/>
                          <a:latin typeface="Times New Roman" panose="02020603050405020304" pitchFamily="18" charset="0"/>
                          <a:cs typeface="Times New Roman" panose="02020603050405020304" pitchFamily="18" charset="0"/>
                        </a:rPr>
                        <a:t>Cronograma</a:t>
                      </a:r>
                      <a:endParaRPr lang="es-EC" sz="105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solidFill>
                      <a:srgbClr val="C7C7C7"/>
                    </a:solidFill>
                  </a:tcPr>
                </a:tc>
                <a:tc hMerge="1">
                  <a:txBody>
                    <a:bodyPr/>
                    <a:lstStyle/>
                    <a:p>
                      <a:endParaRPr lang="es-EC"/>
                    </a:p>
                  </a:txBody>
                  <a:tcPr/>
                </a:tc>
                <a:tc rowSpan="2">
                  <a:txBody>
                    <a:bodyPr/>
                    <a:lstStyle/>
                    <a:p>
                      <a:pPr algn="ctr">
                        <a:lnSpc>
                          <a:spcPct val="107000"/>
                        </a:lnSpc>
                        <a:spcAft>
                          <a:spcPts val="0"/>
                        </a:spcAft>
                      </a:pPr>
                      <a:r>
                        <a:rPr lang="es-EC" sz="1000" dirty="0">
                          <a:solidFill>
                            <a:schemeClr val="tx1"/>
                          </a:solidFill>
                          <a:effectLst/>
                          <a:latin typeface="Times New Roman" panose="02020603050405020304" pitchFamily="18" charset="0"/>
                          <a:cs typeface="Times New Roman" panose="02020603050405020304" pitchFamily="18" charset="0"/>
                        </a:rPr>
                        <a:t>Indicador</a:t>
                      </a:r>
                      <a:endParaRPr lang="es-EC" sz="105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rgbClr val="C7C7C7"/>
                    </a:solidFill>
                  </a:tcPr>
                </a:tc>
                <a:tc rowSpan="2">
                  <a:txBody>
                    <a:bodyPr/>
                    <a:lstStyle/>
                    <a:p>
                      <a:pPr algn="ctr">
                        <a:lnSpc>
                          <a:spcPct val="107000"/>
                        </a:lnSpc>
                        <a:spcAft>
                          <a:spcPts val="0"/>
                        </a:spcAft>
                      </a:pPr>
                      <a:r>
                        <a:rPr lang="es-EC" sz="1000" dirty="0">
                          <a:solidFill>
                            <a:schemeClr val="tx1"/>
                          </a:solidFill>
                          <a:effectLst/>
                          <a:latin typeface="Times New Roman" panose="02020603050405020304" pitchFamily="18" charset="0"/>
                          <a:cs typeface="Times New Roman" panose="02020603050405020304" pitchFamily="18" charset="0"/>
                        </a:rPr>
                        <a:t>Responsable</a:t>
                      </a:r>
                      <a:endParaRPr lang="es-EC" sz="105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rgbClr val="C7C7C7"/>
                    </a:solidFill>
                  </a:tcPr>
                </a:tc>
                <a:tc rowSpan="2">
                  <a:txBody>
                    <a:bodyPr/>
                    <a:lstStyle/>
                    <a:p>
                      <a:pPr algn="ctr">
                        <a:lnSpc>
                          <a:spcPct val="107000"/>
                        </a:lnSpc>
                        <a:spcAft>
                          <a:spcPts val="0"/>
                        </a:spcAft>
                      </a:pPr>
                      <a:r>
                        <a:rPr lang="es-EC" sz="1000" dirty="0">
                          <a:solidFill>
                            <a:schemeClr val="tx1"/>
                          </a:solidFill>
                          <a:effectLst/>
                          <a:latin typeface="Times New Roman" panose="02020603050405020304" pitchFamily="18" charset="0"/>
                          <a:cs typeface="Times New Roman" panose="02020603050405020304" pitchFamily="18" charset="0"/>
                        </a:rPr>
                        <a:t>Presupuesto</a:t>
                      </a:r>
                      <a:endParaRPr lang="es-EC" sz="105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rgbClr val="C7C7C7"/>
                    </a:solidFill>
                  </a:tcPr>
                </a:tc>
              </a:tr>
              <a:tr h="242716">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C" sz="1000" dirty="0">
                          <a:solidFill>
                            <a:schemeClr val="tx1"/>
                          </a:solidFill>
                          <a:effectLst/>
                          <a:latin typeface="Times New Roman" panose="02020603050405020304" pitchFamily="18" charset="0"/>
                          <a:cs typeface="Times New Roman" panose="02020603050405020304" pitchFamily="18" charset="0"/>
                        </a:rPr>
                        <a:t>Fecha inicio</a:t>
                      </a:r>
                      <a:endParaRPr lang="es-EC" sz="105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solidFill>
                      <a:srgbClr val="C7C7C7"/>
                    </a:solidFill>
                  </a:tcPr>
                </a:tc>
                <a:tc>
                  <a:txBody>
                    <a:bodyPr/>
                    <a:lstStyle/>
                    <a:p>
                      <a:pPr algn="ctr">
                        <a:lnSpc>
                          <a:spcPct val="107000"/>
                        </a:lnSpc>
                        <a:spcAft>
                          <a:spcPts val="0"/>
                        </a:spcAft>
                      </a:pPr>
                      <a:r>
                        <a:rPr lang="es-EC" sz="1000" dirty="0">
                          <a:solidFill>
                            <a:schemeClr val="tx1"/>
                          </a:solidFill>
                          <a:effectLst/>
                          <a:latin typeface="Times New Roman" panose="02020603050405020304" pitchFamily="18" charset="0"/>
                          <a:cs typeface="Times New Roman" panose="02020603050405020304" pitchFamily="18" charset="0"/>
                        </a:rPr>
                        <a:t>Fecha finalización</a:t>
                      </a:r>
                      <a:endParaRPr lang="es-EC" sz="105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solidFill>
                      <a:srgbClr val="C7C7C7"/>
                    </a:solidFill>
                  </a:tcPr>
                </a:tc>
                <a:tc vMerge="1">
                  <a:txBody>
                    <a:bodyPr/>
                    <a:lstStyle/>
                    <a:p>
                      <a:endParaRPr lang="es-EC"/>
                    </a:p>
                  </a:txBody>
                  <a:tcPr/>
                </a:tc>
                <a:tc vMerge="1">
                  <a:txBody>
                    <a:bodyPr/>
                    <a:lstStyle/>
                    <a:p>
                      <a:endParaRPr lang="es-EC"/>
                    </a:p>
                  </a:txBody>
                  <a:tcPr/>
                </a:tc>
                <a:tc vMerge="1">
                  <a:txBody>
                    <a:bodyPr/>
                    <a:lstStyle/>
                    <a:p>
                      <a:endParaRPr lang="es-EC"/>
                    </a:p>
                  </a:txBody>
                  <a:tcPr/>
                </a:tc>
              </a:tr>
              <a:tr h="491714">
                <a:tc rowSpan="4">
                  <a:txBody>
                    <a:bodyPr/>
                    <a:lstStyle/>
                    <a:p>
                      <a:pPr algn="just">
                        <a:lnSpc>
                          <a:spcPct val="107000"/>
                        </a:lnSpc>
                        <a:spcAft>
                          <a:spcPts val="0"/>
                        </a:spcAft>
                      </a:pPr>
                      <a:r>
                        <a:rPr lang="es-EC" sz="900" dirty="0">
                          <a:solidFill>
                            <a:schemeClr val="tx1"/>
                          </a:solidFill>
                          <a:effectLst/>
                          <a:latin typeface="Times New Roman" panose="02020603050405020304" pitchFamily="18" charset="0"/>
                          <a:cs typeface="Times New Roman" panose="02020603050405020304" pitchFamily="18" charset="0"/>
                        </a:rPr>
                        <a:t>Incrementar la utilización de la banca electrónica por parte de los consumidores de las </a:t>
                      </a:r>
                      <a:r>
                        <a:rPr lang="es-EC" sz="900" dirty="0" smtClean="0">
                          <a:solidFill>
                            <a:schemeClr val="tx1"/>
                          </a:solidFill>
                          <a:effectLst/>
                          <a:latin typeface="Times New Roman" panose="02020603050405020304" pitchFamily="18" charset="0"/>
                          <a:cs typeface="Times New Roman" panose="02020603050405020304" pitchFamily="18" charset="0"/>
                        </a:rPr>
                        <a:t>instituciones</a:t>
                      </a:r>
                      <a:r>
                        <a:rPr lang="es-EC" sz="900" baseline="0" dirty="0" smtClean="0">
                          <a:solidFill>
                            <a:schemeClr val="tx1"/>
                          </a:solidFill>
                          <a:effectLst/>
                          <a:latin typeface="Times New Roman" panose="02020603050405020304" pitchFamily="18" charset="0"/>
                          <a:cs typeface="Times New Roman" panose="02020603050405020304" pitchFamily="18" charset="0"/>
                        </a:rPr>
                        <a:t> financieras</a:t>
                      </a:r>
                      <a:r>
                        <a:rPr lang="es-EC" sz="900" dirty="0" smtClean="0">
                          <a:solidFill>
                            <a:schemeClr val="tx1"/>
                          </a:solidFill>
                          <a:effectLst/>
                          <a:latin typeface="Times New Roman" panose="02020603050405020304" pitchFamily="18" charset="0"/>
                          <a:cs typeface="Times New Roman" panose="02020603050405020304" pitchFamily="18" charset="0"/>
                        </a:rPr>
                        <a:t> </a:t>
                      </a:r>
                      <a:r>
                        <a:rPr lang="es-EC" sz="900" dirty="0">
                          <a:solidFill>
                            <a:schemeClr val="tx1"/>
                          </a:solidFill>
                          <a:effectLst/>
                          <a:latin typeface="Times New Roman" panose="02020603050405020304" pitchFamily="18" charset="0"/>
                          <a:cs typeface="Times New Roman" panose="02020603050405020304" pitchFamily="18" charset="0"/>
                        </a:rPr>
                        <a:t>del DMQ.</a:t>
                      </a:r>
                      <a:endParaRPr lang="es-EC" sz="1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chemeClr val="accent5">
                        <a:lumMod val="90000"/>
                      </a:schemeClr>
                    </a:solidFill>
                  </a:tcPr>
                </a:tc>
                <a:tc rowSpan="2">
                  <a:txBody>
                    <a:bodyPr/>
                    <a:lstStyle/>
                    <a:p>
                      <a:pPr algn="ctr">
                        <a:lnSpc>
                          <a:spcPct val="107000"/>
                        </a:lnSpc>
                        <a:spcAft>
                          <a:spcPts val="0"/>
                        </a:spcAft>
                      </a:pPr>
                      <a:r>
                        <a:rPr lang="es-EC" sz="900" dirty="0">
                          <a:solidFill>
                            <a:schemeClr val="tx1"/>
                          </a:solidFill>
                          <a:effectLst/>
                          <a:latin typeface="Times New Roman" panose="02020603050405020304" pitchFamily="18" charset="0"/>
                          <a:cs typeface="Times New Roman" panose="02020603050405020304" pitchFamily="18" charset="0"/>
                        </a:rPr>
                        <a:t>Estrategias de marketing digital</a:t>
                      </a:r>
                      <a:endParaRPr lang="es-EC" sz="1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chemeClr val="accent5">
                        <a:lumMod val="90000"/>
                      </a:schemeClr>
                    </a:solidFill>
                  </a:tcPr>
                </a:tc>
                <a:tc>
                  <a:txBody>
                    <a:bodyPr/>
                    <a:lstStyle/>
                    <a:p>
                      <a:pPr algn="just">
                        <a:lnSpc>
                          <a:spcPct val="107000"/>
                        </a:lnSpc>
                        <a:spcAft>
                          <a:spcPts val="0"/>
                        </a:spcAft>
                      </a:pPr>
                      <a:r>
                        <a:rPr lang="es-EC" sz="900" dirty="0">
                          <a:solidFill>
                            <a:schemeClr val="tx1"/>
                          </a:solidFill>
                          <a:effectLst/>
                          <a:latin typeface="Times New Roman" panose="02020603050405020304" pitchFamily="18" charset="0"/>
                          <a:cs typeface="Times New Roman" panose="02020603050405020304" pitchFamily="18" charset="0"/>
                        </a:rPr>
                        <a:t>Producción audiovisual de tutoriales con los servicios bancarios más frecuentes con mensajes personalizados</a:t>
                      </a:r>
                      <a:endParaRPr lang="es-EC" sz="1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chemeClr val="accent5">
                        <a:lumMod val="90000"/>
                      </a:schemeClr>
                    </a:solidFill>
                  </a:tcPr>
                </a:tc>
                <a:tc>
                  <a:txBody>
                    <a:bodyPr/>
                    <a:lstStyle/>
                    <a:p>
                      <a:pPr algn="just">
                        <a:lnSpc>
                          <a:spcPct val="107000"/>
                        </a:lnSpc>
                        <a:spcAft>
                          <a:spcPts val="0"/>
                        </a:spcAft>
                      </a:pPr>
                      <a:r>
                        <a:rPr lang="es-EC" sz="900" dirty="0">
                          <a:solidFill>
                            <a:schemeClr val="tx1"/>
                          </a:solidFill>
                          <a:effectLst/>
                          <a:latin typeface="Times New Roman" panose="02020603050405020304" pitchFamily="18" charset="0"/>
                          <a:cs typeface="Times New Roman" panose="02020603050405020304" pitchFamily="18" charset="0"/>
                        </a:rPr>
                        <a:t>12 videos de tutoriales </a:t>
                      </a:r>
                      <a:endParaRPr lang="es-EC" sz="1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chemeClr val="accent5">
                        <a:lumMod val="90000"/>
                      </a:schemeClr>
                    </a:solidFill>
                  </a:tcPr>
                </a:tc>
                <a:tc>
                  <a:txBody>
                    <a:bodyPr/>
                    <a:lstStyle/>
                    <a:p>
                      <a:pPr algn="just">
                        <a:lnSpc>
                          <a:spcPct val="107000"/>
                        </a:lnSpc>
                        <a:spcAft>
                          <a:spcPts val="0"/>
                        </a:spcAft>
                      </a:pPr>
                      <a:r>
                        <a:rPr lang="es-EC" sz="900" dirty="0">
                          <a:solidFill>
                            <a:schemeClr val="tx1"/>
                          </a:solidFill>
                          <a:effectLst/>
                          <a:latin typeface="Times New Roman" panose="02020603050405020304" pitchFamily="18" charset="0"/>
                          <a:cs typeface="Times New Roman" panose="02020603050405020304" pitchFamily="18" charset="0"/>
                        </a:rPr>
                        <a:t>01-08-2020</a:t>
                      </a:r>
                      <a:endParaRPr lang="es-EC" sz="1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chemeClr val="accent5">
                        <a:lumMod val="90000"/>
                      </a:schemeClr>
                    </a:solidFill>
                  </a:tcPr>
                </a:tc>
                <a:tc>
                  <a:txBody>
                    <a:bodyPr/>
                    <a:lstStyle/>
                    <a:p>
                      <a:pPr algn="just">
                        <a:lnSpc>
                          <a:spcPct val="107000"/>
                        </a:lnSpc>
                        <a:spcAft>
                          <a:spcPts val="0"/>
                        </a:spcAft>
                      </a:pPr>
                      <a:r>
                        <a:rPr lang="es-EC" sz="900" dirty="0">
                          <a:solidFill>
                            <a:schemeClr val="tx1"/>
                          </a:solidFill>
                          <a:effectLst/>
                          <a:latin typeface="Times New Roman" panose="02020603050405020304" pitchFamily="18" charset="0"/>
                          <a:cs typeface="Times New Roman" panose="02020603050405020304" pitchFamily="18" charset="0"/>
                        </a:rPr>
                        <a:t>01-11-2020</a:t>
                      </a:r>
                      <a:endParaRPr lang="es-EC" sz="1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chemeClr val="accent5">
                        <a:lumMod val="90000"/>
                      </a:schemeClr>
                    </a:solidFill>
                  </a:tcPr>
                </a:tc>
                <a:tc>
                  <a:txBody>
                    <a:bodyPr/>
                    <a:lstStyle/>
                    <a:p>
                      <a:pPr algn="just">
                        <a:lnSpc>
                          <a:spcPct val="107000"/>
                        </a:lnSpc>
                        <a:spcAft>
                          <a:spcPts val="0"/>
                        </a:spcAft>
                      </a:pPr>
                      <a:r>
                        <a:rPr lang="es-EC" sz="900">
                          <a:solidFill>
                            <a:schemeClr val="tx1"/>
                          </a:solidFill>
                          <a:effectLst/>
                          <a:latin typeface="Times New Roman" panose="02020603050405020304" pitchFamily="18" charset="0"/>
                          <a:cs typeface="Times New Roman" panose="02020603050405020304" pitchFamily="18" charset="0"/>
                        </a:rPr>
                        <a:t>Número de clientes nuevos que utilizan la banca electrónica</a:t>
                      </a:r>
                      <a:endParaRPr lang="es-EC" sz="1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chemeClr val="accent5">
                        <a:lumMod val="90000"/>
                      </a:schemeClr>
                    </a:solidFill>
                  </a:tcPr>
                </a:tc>
                <a:tc>
                  <a:txBody>
                    <a:bodyPr/>
                    <a:lstStyle/>
                    <a:p>
                      <a:pPr algn="just">
                        <a:lnSpc>
                          <a:spcPct val="107000"/>
                        </a:lnSpc>
                        <a:spcAft>
                          <a:spcPts val="0"/>
                        </a:spcAft>
                      </a:pPr>
                      <a:r>
                        <a:rPr lang="es-EC" sz="900">
                          <a:solidFill>
                            <a:schemeClr val="tx1"/>
                          </a:solidFill>
                          <a:effectLst/>
                          <a:latin typeface="Times New Roman" panose="02020603050405020304" pitchFamily="18" charset="0"/>
                          <a:cs typeface="Times New Roman" panose="02020603050405020304" pitchFamily="18" charset="0"/>
                        </a:rPr>
                        <a:t>Departamento de Comunicación y Marketing</a:t>
                      </a:r>
                      <a:endParaRPr lang="es-EC" sz="1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chemeClr val="accent5">
                        <a:lumMod val="90000"/>
                      </a:schemeClr>
                    </a:solidFill>
                  </a:tcPr>
                </a:tc>
                <a:tc>
                  <a:txBody>
                    <a:bodyPr/>
                    <a:lstStyle/>
                    <a:p>
                      <a:pPr algn="just">
                        <a:lnSpc>
                          <a:spcPct val="107000"/>
                        </a:lnSpc>
                        <a:spcAft>
                          <a:spcPts val="0"/>
                        </a:spcAft>
                      </a:pPr>
                      <a:r>
                        <a:rPr lang="es-EC" sz="900">
                          <a:solidFill>
                            <a:schemeClr val="tx1"/>
                          </a:solidFill>
                          <a:effectLst/>
                          <a:latin typeface="Times New Roman" panose="02020603050405020304" pitchFamily="18" charset="0"/>
                          <a:cs typeface="Times New Roman" panose="02020603050405020304" pitchFamily="18" charset="0"/>
                        </a:rPr>
                        <a:t>$ 30000</a:t>
                      </a:r>
                      <a:endParaRPr lang="es-EC" sz="1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chemeClr val="accent5">
                        <a:lumMod val="90000"/>
                      </a:schemeClr>
                    </a:solidFill>
                  </a:tcPr>
                </a:tc>
              </a:tr>
              <a:tr h="491714">
                <a:tc vMerge="1">
                  <a:txBody>
                    <a:bodyPr/>
                    <a:lstStyle/>
                    <a:p>
                      <a:endParaRPr lang="es-EC"/>
                    </a:p>
                  </a:txBody>
                  <a:tcPr/>
                </a:tc>
                <a:tc vMerge="1">
                  <a:txBody>
                    <a:bodyPr/>
                    <a:lstStyle/>
                    <a:p>
                      <a:endParaRPr lang="es-EC"/>
                    </a:p>
                  </a:txBody>
                  <a:tcPr/>
                </a:tc>
                <a:tc>
                  <a:txBody>
                    <a:bodyPr/>
                    <a:lstStyle/>
                    <a:p>
                      <a:pPr algn="just">
                        <a:lnSpc>
                          <a:spcPct val="107000"/>
                        </a:lnSpc>
                        <a:spcAft>
                          <a:spcPts val="0"/>
                        </a:spcAft>
                      </a:pPr>
                      <a:r>
                        <a:rPr lang="es-EC" sz="900" dirty="0">
                          <a:solidFill>
                            <a:schemeClr val="tx1"/>
                          </a:solidFill>
                          <a:effectLst/>
                          <a:latin typeface="Times New Roman" panose="02020603050405020304" pitchFamily="18" charset="0"/>
                          <a:cs typeface="Times New Roman" panose="02020603050405020304" pitchFamily="18" charset="0"/>
                        </a:rPr>
                        <a:t>Ejecución de sorteos mediante redes sociales  por descargas de apps</a:t>
                      </a:r>
                      <a:endParaRPr lang="es-EC" sz="1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chemeClr val="accent5">
                        <a:lumMod val="90000"/>
                      </a:schemeClr>
                    </a:solidFill>
                  </a:tcPr>
                </a:tc>
                <a:tc>
                  <a:txBody>
                    <a:bodyPr/>
                    <a:lstStyle/>
                    <a:p>
                      <a:pPr algn="just">
                        <a:lnSpc>
                          <a:spcPct val="107000"/>
                        </a:lnSpc>
                        <a:spcAft>
                          <a:spcPts val="0"/>
                        </a:spcAft>
                      </a:pPr>
                      <a:r>
                        <a:rPr lang="es-EC" sz="900">
                          <a:solidFill>
                            <a:schemeClr val="tx1"/>
                          </a:solidFill>
                          <a:effectLst/>
                          <a:latin typeface="Times New Roman" panose="02020603050405020304" pitchFamily="18" charset="0"/>
                          <a:cs typeface="Times New Roman" panose="02020603050405020304" pitchFamily="18" charset="0"/>
                        </a:rPr>
                        <a:t>6 sorteos </a:t>
                      </a:r>
                      <a:endParaRPr lang="es-EC" sz="1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chemeClr val="accent5">
                        <a:lumMod val="90000"/>
                      </a:schemeClr>
                    </a:solidFill>
                  </a:tcPr>
                </a:tc>
                <a:tc>
                  <a:txBody>
                    <a:bodyPr/>
                    <a:lstStyle/>
                    <a:p>
                      <a:pPr algn="just">
                        <a:lnSpc>
                          <a:spcPct val="107000"/>
                        </a:lnSpc>
                        <a:spcAft>
                          <a:spcPts val="0"/>
                        </a:spcAft>
                      </a:pPr>
                      <a:r>
                        <a:rPr lang="es-EC" sz="900">
                          <a:solidFill>
                            <a:schemeClr val="tx1"/>
                          </a:solidFill>
                          <a:effectLst/>
                          <a:latin typeface="Times New Roman" panose="02020603050405020304" pitchFamily="18" charset="0"/>
                          <a:cs typeface="Times New Roman" panose="02020603050405020304" pitchFamily="18" charset="0"/>
                        </a:rPr>
                        <a:t>01-09-2020</a:t>
                      </a:r>
                      <a:endParaRPr lang="es-EC" sz="1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chemeClr val="accent5">
                        <a:lumMod val="90000"/>
                      </a:schemeClr>
                    </a:solidFill>
                  </a:tcPr>
                </a:tc>
                <a:tc>
                  <a:txBody>
                    <a:bodyPr/>
                    <a:lstStyle/>
                    <a:p>
                      <a:pPr algn="just">
                        <a:lnSpc>
                          <a:spcPct val="107000"/>
                        </a:lnSpc>
                        <a:spcAft>
                          <a:spcPts val="0"/>
                        </a:spcAft>
                      </a:pPr>
                      <a:r>
                        <a:rPr lang="es-EC" sz="900" dirty="0">
                          <a:solidFill>
                            <a:schemeClr val="tx1"/>
                          </a:solidFill>
                          <a:effectLst/>
                          <a:latin typeface="Times New Roman" panose="02020603050405020304" pitchFamily="18" charset="0"/>
                          <a:cs typeface="Times New Roman" panose="02020603050405020304" pitchFamily="18" charset="0"/>
                        </a:rPr>
                        <a:t>01-11-2020</a:t>
                      </a:r>
                      <a:endParaRPr lang="es-EC" sz="1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chemeClr val="accent5">
                        <a:lumMod val="90000"/>
                      </a:schemeClr>
                    </a:solidFill>
                  </a:tcPr>
                </a:tc>
                <a:tc>
                  <a:txBody>
                    <a:bodyPr/>
                    <a:lstStyle/>
                    <a:p>
                      <a:pPr algn="just">
                        <a:lnSpc>
                          <a:spcPct val="107000"/>
                        </a:lnSpc>
                        <a:spcAft>
                          <a:spcPts val="0"/>
                        </a:spcAft>
                      </a:pPr>
                      <a:r>
                        <a:rPr lang="es-EC" sz="900" dirty="0">
                          <a:solidFill>
                            <a:schemeClr val="tx1"/>
                          </a:solidFill>
                          <a:effectLst/>
                          <a:latin typeface="Times New Roman" panose="02020603050405020304" pitchFamily="18" charset="0"/>
                          <a:cs typeface="Times New Roman" panose="02020603050405020304" pitchFamily="18" charset="0"/>
                        </a:rPr>
                        <a:t>Número de descargas de apps</a:t>
                      </a:r>
                      <a:endParaRPr lang="es-EC" sz="1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chemeClr val="accent5">
                        <a:lumMod val="90000"/>
                      </a:schemeClr>
                    </a:solidFill>
                  </a:tcPr>
                </a:tc>
                <a:tc>
                  <a:txBody>
                    <a:bodyPr/>
                    <a:lstStyle/>
                    <a:p>
                      <a:pPr algn="just">
                        <a:lnSpc>
                          <a:spcPct val="107000"/>
                        </a:lnSpc>
                        <a:spcAft>
                          <a:spcPts val="0"/>
                        </a:spcAft>
                      </a:pPr>
                      <a:r>
                        <a:rPr lang="es-EC" sz="900">
                          <a:solidFill>
                            <a:schemeClr val="tx1"/>
                          </a:solidFill>
                          <a:effectLst/>
                          <a:latin typeface="Times New Roman" panose="02020603050405020304" pitchFamily="18" charset="0"/>
                          <a:cs typeface="Times New Roman" panose="02020603050405020304" pitchFamily="18" charset="0"/>
                        </a:rPr>
                        <a:t>Departamento de Comunicación y Marketing</a:t>
                      </a:r>
                      <a:endParaRPr lang="es-EC" sz="1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chemeClr val="accent5">
                        <a:lumMod val="90000"/>
                      </a:schemeClr>
                    </a:solidFill>
                  </a:tcPr>
                </a:tc>
                <a:tc>
                  <a:txBody>
                    <a:bodyPr/>
                    <a:lstStyle/>
                    <a:p>
                      <a:pPr algn="just">
                        <a:lnSpc>
                          <a:spcPct val="107000"/>
                        </a:lnSpc>
                        <a:spcAft>
                          <a:spcPts val="0"/>
                        </a:spcAft>
                      </a:pPr>
                      <a:r>
                        <a:rPr lang="es-EC" sz="900">
                          <a:solidFill>
                            <a:schemeClr val="tx1"/>
                          </a:solidFill>
                          <a:effectLst/>
                          <a:latin typeface="Times New Roman" panose="02020603050405020304" pitchFamily="18" charset="0"/>
                          <a:cs typeface="Times New Roman" panose="02020603050405020304" pitchFamily="18" charset="0"/>
                        </a:rPr>
                        <a:t>$ 5000</a:t>
                      </a:r>
                      <a:endParaRPr lang="es-EC" sz="1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chemeClr val="accent5">
                        <a:lumMod val="90000"/>
                      </a:schemeClr>
                    </a:solidFill>
                  </a:tcPr>
                </a:tc>
              </a:tr>
              <a:tr h="740711">
                <a:tc vMerge="1">
                  <a:txBody>
                    <a:bodyPr/>
                    <a:lstStyle/>
                    <a:p>
                      <a:endParaRPr lang="es-EC"/>
                    </a:p>
                  </a:txBody>
                  <a:tcPr/>
                </a:tc>
                <a:tc rowSpan="2">
                  <a:txBody>
                    <a:bodyPr/>
                    <a:lstStyle/>
                    <a:p>
                      <a:pPr algn="ctr">
                        <a:lnSpc>
                          <a:spcPct val="107000"/>
                        </a:lnSpc>
                        <a:spcAft>
                          <a:spcPts val="0"/>
                        </a:spcAft>
                      </a:pPr>
                      <a:r>
                        <a:rPr lang="es-EC" sz="900" dirty="0">
                          <a:solidFill>
                            <a:schemeClr val="tx1"/>
                          </a:solidFill>
                          <a:effectLst/>
                          <a:latin typeface="Times New Roman" panose="02020603050405020304" pitchFamily="18" charset="0"/>
                          <a:cs typeface="Times New Roman" panose="02020603050405020304" pitchFamily="18" charset="0"/>
                        </a:rPr>
                        <a:t>Estrategias de marketing de seducción</a:t>
                      </a:r>
                      <a:endParaRPr lang="es-EC" sz="1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chemeClr val="accent5">
                        <a:lumMod val="90000"/>
                      </a:schemeClr>
                    </a:solidFill>
                  </a:tcPr>
                </a:tc>
                <a:tc>
                  <a:txBody>
                    <a:bodyPr/>
                    <a:lstStyle/>
                    <a:p>
                      <a:pPr algn="just">
                        <a:lnSpc>
                          <a:spcPct val="107000"/>
                        </a:lnSpc>
                        <a:spcAft>
                          <a:spcPts val="0"/>
                        </a:spcAft>
                      </a:pPr>
                      <a:r>
                        <a:rPr lang="es-EC" sz="900" dirty="0">
                          <a:solidFill>
                            <a:schemeClr val="tx1"/>
                          </a:solidFill>
                          <a:effectLst/>
                          <a:latin typeface="Times New Roman" panose="02020603050405020304" pitchFamily="18" charset="0"/>
                          <a:cs typeface="Times New Roman" panose="02020603050405020304" pitchFamily="18" charset="0"/>
                        </a:rPr>
                        <a:t>Participación de influencers con productos bancarios en canales digitales que cuentan las </a:t>
                      </a:r>
                      <a:r>
                        <a:rPr lang="es-EC" sz="900" dirty="0" smtClean="0">
                          <a:solidFill>
                            <a:schemeClr val="tx1"/>
                          </a:solidFill>
                          <a:effectLst/>
                          <a:latin typeface="Times New Roman" panose="02020603050405020304" pitchFamily="18" charset="0"/>
                          <a:cs typeface="Times New Roman" panose="02020603050405020304" pitchFamily="18" charset="0"/>
                        </a:rPr>
                        <a:t>instituciones</a:t>
                      </a:r>
                      <a:r>
                        <a:rPr lang="es-EC" sz="900" baseline="0" dirty="0" smtClean="0">
                          <a:solidFill>
                            <a:schemeClr val="tx1"/>
                          </a:solidFill>
                          <a:effectLst/>
                          <a:latin typeface="Times New Roman" panose="02020603050405020304" pitchFamily="18" charset="0"/>
                          <a:cs typeface="Times New Roman" panose="02020603050405020304" pitchFamily="18" charset="0"/>
                        </a:rPr>
                        <a:t> financieras</a:t>
                      </a:r>
                      <a:endParaRPr lang="es-EC" sz="1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chemeClr val="accent5">
                        <a:lumMod val="90000"/>
                      </a:schemeClr>
                    </a:solidFill>
                  </a:tcPr>
                </a:tc>
                <a:tc>
                  <a:txBody>
                    <a:bodyPr/>
                    <a:lstStyle/>
                    <a:p>
                      <a:pPr algn="just">
                        <a:lnSpc>
                          <a:spcPct val="107000"/>
                        </a:lnSpc>
                        <a:spcAft>
                          <a:spcPts val="0"/>
                        </a:spcAft>
                      </a:pPr>
                      <a:r>
                        <a:rPr lang="es-EC" sz="900" dirty="0">
                          <a:solidFill>
                            <a:schemeClr val="tx1"/>
                          </a:solidFill>
                          <a:effectLst/>
                          <a:latin typeface="Times New Roman" panose="02020603050405020304" pitchFamily="18" charset="0"/>
                          <a:cs typeface="Times New Roman" panose="02020603050405020304" pitchFamily="18" charset="0"/>
                        </a:rPr>
                        <a:t>2 influencers </a:t>
                      </a:r>
                      <a:endParaRPr lang="es-EC" sz="1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chemeClr val="accent5">
                        <a:lumMod val="90000"/>
                      </a:schemeClr>
                    </a:solidFill>
                  </a:tcPr>
                </a:tc>
                <a:tc>
                  <a:txBody>
                    <a:bodyPr/>
                    <a:lstStyle/>
                    <a:p>
                      <a:pPr algn="just">
                        <a:lnSpc>
                          <a:spcPct val="107000"/>
                        </a:lnSpc>
                        <a:spcAft>
                          <a:spcPts val="0"/>
                        </a:spcAft>
                      </a:pPr>
                      <a:r>
                        <a:rPr lang="es-EC" sz="900" dirty="0">
                          <a:solidFill>
                            <a:schemeClr val="tx1"/>
                          </a:solidFill>
                          <a:effectLst/>
                          <a:latin typeface="Times New Roman" panose="02020603050405020304" pitchFamily="18" charset="0"/>
                          <a:cs typeface="Times New Roman" panose="02020603050405020304" pitchFamily="18" charset="0"/>
                        </a:rPr>
                        <a:t>01-08-2020</a:t>
                      </a:r>
                      <a:endParaRPr lang="es-EC" sz="1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chemeClr val="accent5">
                        <a:lumMod val="90000"/>
                      </a:schemeClr>
                    </a:solidFill>
                  </a:tcPr>
                </a:tc>
                <a:tc>
                  <a:txBody>
                    <a:bodyPr/>
                    <a:lstStyle/>
                    <a:p>
                      <a:pPr algn="just">
                        <a:lnSpc>
                          <a:spcPct val="107000"/>
                        </a:lnSpc>
                        <a:spcAft>
                          <a:spcPts val="0"/>
                        </a:spcAft>
                      </a:pPr>
                      <a:r>
                        <a:rPr lang="es-EC" sz="900">
                          <a:solidFill>
                            <a:schemeClr val="tx1"/>
                          </a:solidFill>
                          <a:effectLst/>
                          <a:latin typeface="Times New Roman" panose="02020603050405020304" pitchFamily="18" charset="0"/>
                          <a:cs typeface="Times New Roman" panose="02020603050405020304" pitchFamily="18" charset="0"/>
                        </a:rPr>
                        <a:t>01-10-2020</a:t>
                      </a:r>
                      <a:endParaRPr lang="es-EC" sz="1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chemeClr val="accent5">
                        <a:lumMod val="90000"/>
                      </a:schemeClr>
                    </a:solidFill>
                  </a:tcPr>
                </a:tc>
                <a:tc>
                  <a:txBody>
                    <a:bodyPr/>
                    <a:lstStyle/>
                    <a:p>
                      <a:pPr algn="just">
                        <a:lnSpc>
                          <a:spcPct val="107000"/>
                        </a:lnSpc>
                        <a:spcAft>
                          <a:spcPts val="0"/>
                        </a:spcAft>
                      </a:pPr>
                      <a:r>
                        <a:rPr lang="es-EC" sz="900" dirty="0">
                          <a:solidFill>
                            <a:schemeClr val="tx1"/>
                          </a:solidFill>
                          <a:effectLst/>
                          <a:latin typeface="Times New Roman" panose="02020603050405020304" pitchFamily="18" charset="0"/>
                          <a:cs typeface="Times New Roman" panose="02020603050405020304" pitchFamily="18" charset="0"/>
                        </a:rPr>
                        <a:t>Número de personas que ven en vivo los comerciales y eventos por redes sociales</a:t>
                      </a:r>
                      <a:endParaRPr lang="es-EC" sz="1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chemeClr val="accent5">
                        <a:lumMod val="90000"/>
                      </a:schemeClr>
                    </a:solidFill>
                  </a:tcPr>
                </a:tc>
                <a:tc>
                  <a:txBody>
                    <a:bodyPr/>
                    <a:lstStyle/>
                    <a:p>
                      <a:pPr algn="just">
                        <a:lnSpc>
                          <a:spcPct val="107000"/>
                        </a:lnSpc>
                        <a:spcAft>
                          <a:spcPts val="0"/>
                        </a:spcAft>
                      </a:pPr>
                      <a:r>
                        <a:rPr lang="es-EC" sz="900" dirty="0">
                          <a:solidFill>
                            <a:schemeClr val="tx1"/>
                          </a:solidFill>
                          <a:effectLst/>
                          <a:latin typeface="Times New Roman" panose="02020603050405020304" pitchFamily="18" charset="0"/>
                          <a:cs typeface="Times New Roman" panose="02020603050405020304" pitchFamily="18" charset="0"/>
                        </a:rPr>
                        <a:t>Departamento de Comunicación y Marketing</a:t>
                      </a:r>
                      <a:endParaRPr lang="es-EC" sz="1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chemeClr val="accent5">
                        <a:lumMod val="90000"/>
                      </a:schemeClr>
                    </a:solidFill>
                  </a:tcPr>
                </a:tc>
                <a:tc>
                  <a:txBody>
                    <a:bodyPr/>
                    <a:lstStyle/>
                    <a:p>
                      <a:pPr algn="just">
                        <a:lnSpc>
                          <a:spcPct val="107000"/>
                        </a:lnSpc>
                        <a:spcAft>
                          <a:spcPts val="0"/>
                        </a:spcAft>
                      </a:pPr>
                      <a:r>
                        <a:rPr lang="es-EC" sz="900">
                          <a:solidFill>
                            <a:schemeClr val="tx1"/>
                          </a:solidFill>
                          <a:effectLst/>
                          <a:latin typeface="Times New Roman" panose="02020603050405020304" pitchFamily="18" charset="0"/>
                          <a:cs typeface="Times New Roman" panose="02020603050405020304" pitchFamily="18" charset="0"/>
                        </a:rPr>
                        <a:t>$ 20000</a:t>
                      </a:r>
                      <a:endParaRPr lang="es-EC" sz="1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chemeClr val="accent5">
                        <a:lumMod val="90000"/>
                      </a:schemeClr>
                    </a:solidFill>
                  </a:tcPr>
                </a:tc>
              </a:tr>
              <a:tr h="865210">
                <a:tc vMerge="1">
                  <a:txBody>
                    <a:bodyPr/>
                    <a:lstStyle/>
                    <a:p>
                      <a:endParaRPr lang="es-EC"/>
                    </a:p>
                  </a:txBody>
                  <a:tcPr/>
                </a:tc>
                <a:tc vMerge="1">
                  <a:txBody>
                    <a:bodyPr/>
                    <a:lstStyle/>
                    <a:p>
                      <a:endParaRPr lang="es-EC"/>
                    </a:p>
                  </a:txBody>
                  <a:tcPr/>
                </a:tc>
                <a:tc>
                  <a:txBody>
                    <a:bodyPr/>
                    <a:lstStyle/>
                    <a:p>
                      <a:pPr algn="just">
                        <a:lnSpc>
                          <a:spcPct val="107000"/>
                        </a:lnSpc>
                        <a:spcAft>
                          <a:spcPts val="0"/>
                        </a:spcAft>
                      </a:pPr>
                      <a:r>
                        <a:rPr lang="es-EC" sz="900" dirty="0">
                          <a:solidFill>
                            <a:schemeClr val="tx1"/>
                          </a:solidFill>
                          <a:effectLst/>
                          <a:latin typeface="Times New Roman" panose="02020603050405020304" pitchFamily="18" charset="0"/>
                          <a:cs typeface="Times New Roman" panose="02020603050405020304" pitchFamily="18" charset="0"/>
                        </a:rPr>
                        <a:t>Establecimiento de embajadores de marca por productos bancarios</a:t>
                      </a:r>
                      <a:endParaRPr lang="es-EC" sz="1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chemeClr val="accent5">
                        <a:lumMod val="90000"/>
                      </a:schemeClr>
                    </a:solidFill>
                  </a:tcPr>
                </a:tc>
                <a:tc>
                  <a:txBody>
                    <a:bodyPr/>
                    <a:lstStyle/>
                    <a:p>
                      <a:pPr algn="just">
                        <a:lnSpc>
                          <a:spcPct val="107000"/>
                        </a:lnSpc>
                        <a:spcAft>
                          <a:spcPts val="0"/>
                        </a:spcAft>
                      </a:pPr>
                      <a:r>
                        <a:rPr lang="es-EC" sz="900">
                          <a:solidFill>
                            <a:schemeClr val="tx1"/>
                          </a:solidFill>
                          <a:effectLst/>
                          <a:latin typeface="Times New Roman" panose="02020603050405020304" pitchFamily="18" charset="0"/>
                          <a:cs typeface="Times New Roman" panose="02020603050405020304" pitchFamily="18" charset="0"/>
                        </a:rPr>
                        <a:t>4 embajadores de marca </a:t>
                      </a:r>
                      <a:endParaRPr lang="es-EC" sz="1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chemeClr val="accent5">
                        <a:lumMod val="90000"/>
                      </a:schemeClr>
                    </a:solidFill>
                  </a:tcPr>
                </a:tc>
                <a:tc>
                  <a:txBody>
                    <a:bodyPr/>
                    <a:lstStyle/>
                    <a:p>
                      <a:pPr algn="just">
                        <a:lnSpc>
                          <a:spcPct val="107000"/>
                        </a:lnSpc>
                        <a:spcAft>
                          <a:spcPts val="0"/>
                        </a:spcAft>
                      </a:pPr>
                      <a:r>
                        <a:rPr lang="es-EC" sz="900">
                          <a:solidFill>
                            <a:schemeClr val="tx1"/>
                          </a:solidFill>
                          <a:effectLst/>
                          <a:latin typeface="Times New Roman" panose="02020603050405020304" pitchFamily="18" charset="0"/>
                          <a:cs typeface="Times New Roman" panose="02020603050405020304" pitchFamily="18" charset="0"/>
                        </a:rPr>
                        <a:t>01-09-2020</a:t>
                      </a:r>
                      <a:endParaRPr lang="es-EC" sz="1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chemeClr val="accent5">
                        <a:lumMod val="90000"/>
                      </a:schemeClr>
                    </a:solidFill>
                  </a:tcPr>
                </a:tc>
                <a:tc>
                  <a:txBody>
                    <a:bodyPr/>
                    <a:lstStyle/>
                    <a:p>
                      <a:pPr algn="just">
                        <a:lnSpc>
                          <a:spcPct val="107000"/>
                        </a:lnSpc>
                        <a:spcAft>
                          <a:spcPts val="0"/>
                        </a:spcAft>
                      </a:pPr>
                      <a:r>
                        <a:rPr lang="es-EC" sz="900" dirty="0">
                          <a:solidFill>
                            <a:schemeClr val="tx1"/>
                          </a:solidFill>
                          <a:effectLst/>
                          <a:latin typeface="Times New Roman" panose="02020603050405020304" pitchFamily="18" charset="0"/>
                          <a:cs typeface="Times New Roman" panose="02020603050405020304" pitchFamily="18" charset="0"/>
                        </a:rPr>
                        <a:t>01-11-2020</a:t>
                      </a:r>
                      <a:endParaRPr lang="es-EC" sz="1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chemeClr val="accent5">
                        <a:lumMod val="90000"/>
                      </a:schemeClr>
                    </a:solidFill>
                  </a:tcPr>
                </a:tc>
                <a:tc>
                  <a:txBody>
                    <a:bodyPr/>
                    <a:lstStyle/>
                    <a:p>
                      <a:pPr algn="just">
                        <a:lnSpc>
                          <a:spcPct val="107000"/>
                        </a:lnSpc>
                        <a:spcAft>
                          <a:spcPts val="0"/>
                        </a:spcAft>
                      </a:pPr>
                      <a:r>
                        <a:rPr lang="es-EC" sz="900" dirty="0">
                          <a:solidFill>
                            <a:schemeClr val="tx1"/>
                          </a:solidFill>
                          <a:effectLst/>
                          <a:latin typeface="Times New Roman" panose="02020603050405020304" pitchFamily="18" charset="0"/>
                          <a:cs typeface="Times New Roman" panose="02020603050405020304" pitchFamily="18" charset="0"/>
                        </a:rPr>
                        <a:t>Número de clientes y convenios nuevos por productos bancarios captados por canales digitales</a:t>
                      </a:r>
                      <a:endParaRPr lang="es-EC" sz="1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chemeClr val="accent5">
                        <a:lumMod val="90000"/>
                      </a:schemeClr>
                    </a:solidFill>
                  </a:tcPr>
                </a:tc>
                <a:tc>
                  <a:txBody>
                    <a:bodyPr/>
                    <a:lstStyle/>
                    <a:p>
                      <a:pPr algn="just">
                        <a:lnSpc>
                          <a:spcPct val="107000"/>
                        </a:lnSpc>
                        <a:spcAft>
                          <a:spcPts val="0"/>
                        </a:spcAft>
                      </a:pPr>
                      <a:r>
                        <a:rPr lang="es-EC" sz="900" dirty="0">
                          <a:solidFill>
                            <a:schemeClr val="tx1"/>
                          </a:solidFill>
                          <a:effectLst/>
                          <a:latin typeface="Times New Roman" panose="02020603050405020304" pitchFamily="18" charset="0"/>
                          <a:cs typeface="Times New Roman" panose="02020603050405020304" pitchFamily="18" charset="0"/>
                        </a:rPr>
                        <a:t>Departamento de Comunicación y Marketing</a:t>
                      </a:r>
                      <a:endParaRPr lang="es-EC" sz="1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chemeClr val="accent5">
                        <a:lumMod val="90000"/>
                      </a:schemeClr>
                    </a:solidFill>
                  </a:tcPr>
                </a:tc>
                <a:tc>
                  <a:txBody>
                    <a:bodyPr/>
                    <a:lstStyle/>
                    <a:p>
                      <a:pPr algn="just">
                        <a:lnSpc>
                          <a:spcPct val="107000"/>
                        </a:lnSpc>
                        <a:spcAft>
                          <a:spcPts val="0"/>
                        </a:spcAft>
                      </a:pPr>
                      <a:r>
                        <a:rPr lang="es-EC" sz="900" dirty="0">
                          <a:solidFill>
                            <a:schemeClr val="tx1"/>
                          </a:solidFill>
                          <a:effectLst/>
                          <a:latin typeface="Times New Roman" panose="02020603050405020304" pitchFamily="18" charset="0"/>
                          <a:cs typeface="Times New Roman" panose="02020603050405020304" pitchFamily="18" charset="0"/>
                        </a:rPr>
                        <a:t>$ 5000</a:t>
                      </a:r>
                      <a:endParaRPr lang="es-EC" sz="1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chemeClr val="accent5">
                        <a:lumMod val="90000"/>
                      </a:schemeClr>
                    </a:solidFill>
                  </a:tcPr>
                </a:tc>
              </a:tr>
              <a:tr h="491714">
                <a:tc rowSpan="5">
                  <a:txBody>
                    <a:bodyPr/>
                    <a:lstStyle/>
                    <a:p>
                      <a:pPr algn="just">
                        <a:lnSpc>
                          <a:spcPct val="107000"/>
                        </a:lnSpc>
                        <a:spcAft>
                          <a:spcPts val="0"/>
                        </a:spcAft>
                      </a:pPr>
                      <a:r>
                        <a:rPr lang="es-EC" sz="900" dirty="0">
                          <a:solidFill>
                            <a:schemeClr val="tx1"/>
                          </a:solidFill>
                          <a:effectLst/>
                          <a:latin typeface="Times New Roman" panose="02020603050405020304" pitchFamily="18" charset="0"/>
                          <a:cs typeface="Times New Roman" panose="02020603050405020304" pitchFamily="18" charset="0"/>
                        </a:rPr>
                        <a:t>Incentivar la utilización de los canales digitales empleados en la banca electrónica por parte de los consumidores bancarios.</a:t>
                      </a:r>
                      <a:endParaRPr lang="es-EC" sz="1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rgbClr val="A8BE92"/>
                    </a:solidFill>
                  </a:tcPr>
                </a:tc>
                <a:tc rowSpan="2">
                  <a:txBody>
                    <a:bodyPr/>
                    <a:lstStyle/>
                    <a:p>
                      <a:pPr algn="ctr">
                        <a:lnSpc>
                          <a:spcPct val="107000"/>
                        </a:lnSpc>
                        <a:spcAft>
                          <a:spcPts val="0"/>
                        </a:spcAft>
                      </a:pPr>
                      <a:r>
                        <a:rPr lang="es-EC" sz="900" dirty="0">
                          <a:solidFill>
                            <a:schemeClr val="tx1"/>
                          </a:solidFill>
                          <a:effectLst/>
                          <a:latin typeface="Times New Roman" panose="02020603050405020304" pitchFamily="18" charset="0"/>
                          <a:cs typeface="Times New Roman" panose="02020603050405020304" pitchFamily="18" charset="0"/>
                        </a:rPr>
                        <a:t>Estrategias de marketing relacional</a:t>
                      </a:r>
                      <a:endParaRPr lang="es-EC" sz="1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rgbClr val="A8BE92"/>
                    </a:solidFill>
                  </a:tcPr>
                </a:tc>
                <a:tc>
                  <a:txBody>
                    <a:bodyPr/>
                    <a:lstStyle/>
                    <a:p>
                      <a:pPr algn="just">
                        <a:lnSpc>
                          <a:spcPct val="107000"/>
                        </a:lnSpc>
                        <a:spcAft>
                          <a:spcPts val="0"/>
                        </a:spcAft>
                      </a:pPr>
                      <a:r>
                        <a:rPr lang="es-EC" sz="900" dirty="0">
                          <a:solidFill>
                            <a:schemeClr val="tx1"/>
                          </a:solidFill>
                          <a:effectLst/>
                          <a:latin typeface="Times New Roman" panose="02020603050405020304" pitchFamily="18" charset="0"/>
                          <a:cs typeface="Times New Roman" panose="02020603050405020304" pitchFamily="18" charset="0"/>
                        </a:rPr>
                        <a:t>Producción audiovisual de historias de clientes al hacer uso de los servicios bancarios</a:t>
                      </a:r>
                      <a:endParaRPr lang="es-EC" sz="1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rgbClr val="A8BE92"/>
                    </a:solidFill>
                  </a:tcPr>
                </a:tc>
                <a:tc>
                  <a:txBody>
                    <a:bodyPr/>
                    <a:lstStyle/>
                    <a:p>
                      <a:pPr algn="just">
                        <a:lnSpc>
                          <a:spcPct val="107000"/>
                        </a:lnSpc>
                        <a:spcAft>
                          <a:spcPts val="0"/>
                        </a:spcAft>
                      </a:pPr>
                      <a:r>
                        <a:rPr lang="es-EC" sz="900" dirty="0">
                          <a:solidFill>
                            <a:schemeClr val="tx1"/>
                          </a:solidFill>
                          <a:effectLst/>
                          <a:latin typeface="Times New Roman" panose="02020603050405020304" pitchFamily="18" charset="0"/>
                          <a:cs typeface="Times New Roman" panose="02020603050405020304" pitchFamily="18" charset="0"/>
                        </a:rPr>
                        <a:t>8 videos de historias </a:t>
                      </a:r>
                      <a:endParaRPr lang="es-EC" sz="1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rgbClr val="A8BE92"/>
                    </a:solidFill>
                  </a:tcPr>
                </a:tc>
                <a:tc>
                  <a:txBody>
                    <a:bodyPr/>
                    <a:lstStyle/>
                    <a:p>
                      <a:pPr algn="just">
                        <a:lnSpc>
                          <a:spcPct val="107000"/>
                        </a:lnSpc>
                        <a:spcAft>
                          <a:spcPts val="0"/>
                        </a:spcAft>
                      </a:pPr>
                      <a:r>
                        <a:rPr lang="es-EC" sz="900" dirty="0">
                          <a:solidFill>
                            <a:schemeClr val="tx1"/>
                          </a:solidFill>
                          <a:effectLst/>
                          <a:latin typeface="Times New Roman" panose="02020603050405020304" pitchFamily="18" charset="0"/>
                          <a:cs typeface="Times New Roman" panose="02020603050405020304" pitchFamily="18" charset="0"/>
                        </a:rPr>
                        <a:t>01-08-2020</a:t>
                      </a:r>
                      <a:endParaRPr lang="es-EC" sz="1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rgbClr val="A8BE92"/>
                    </a:solidFill>
                  </a:tcPr>
                </a:tc>
                <a:tc>
                  <a:txBody>
                    <a:bodyPr/>
                    <a:lstStyle/>
                    <a:p>
                      <a:pPr algn="just">
                        <a:lnSpc>
                          <a:spcPct val="107000"/>
                        </a:lnSpc>
                        <a:spcAft>
                          <a:spcPts val="0"/>
                        </a:spcAft>
                      </a:pPr>
                      <a:r>
                        <a:rPr lang="es-EC" sz="900" dirty="0">
                          <a:solidFill>
                            <a:schemeClr val="tx1"/>
                          </a:solidFill>
                          <a:effectLst/>
                          <a:latin typeface="Times New Roman" panose="02020603050405020304" pitchFamily="18" charset="0"/>
                          <a:cs typeface="Times New Roman" panose="02020603050405020304" pitchFamily="18" charset="0"/>
                        </a:rPr>
                        <a:t>01-10-2020</a:t>
                      </a:r>
                      <a:endParaRPr lang="es-EC" sz="1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rgbClr val="A8BE92"/>
                    </a:solidFill>
                  </a:tcPr>
                </a:tc>
                <a:tc>
                  <a:txBody>
                    <a:bodyPr/>
                    <a:lstStyle/>
                    <a:p>
                      <a:pPr algn="just">
                        <a:lnSpc>
                          <a:spcPct val="107000"/>
                        </a:lnSpc>
                        <a:spcAft>
                          <a:spcPts val="0"/>
                        </a:spcAft>
                      </a:pPr>
                      <a:r>
                        <a:rPr lang="es-EC" sz="900" dirty="0">
                          <a:solidFill>
                            <a:schemeClr val="tx1"/>
                          </a:solidFill>
                          <a:effectLst/>
                          <a:latin typeface="Times New Roman" panose="02020603050405020304" pitchFamily="18" charset="0"/>
                          <a:cs typeface="Times New Roman" panose="02020603050405020304" pitchFamily="18" charset="0"/>
                        </a:rPr>
                        <a:t>Número de reacciones por publicación</a:t>
                      </a:r>
                      <a:endParaRPr lang="es-EC" sz="1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rgbClr val="A8BE92"/>
                    </a:solidFill>
                  </a:tcPr>
                </a:tc>
                <a:tc>
                  <a:txBody>
                    <a:bodyPr/>
                    <a:lstStyle/>
                    <a:p>
                      <a:pPr algn="just">
                        <a:lnSpc>
                          <a:spcPct val="107000"/>
                        </a:lnSpc>
                        <a:spcAft>
                          <a:spcPts val="0"/>
                        </a:spcAft>
                      </a:pPr>
                      <a:r>
                        <a:rPr lang="es-EC" sz="900">
                          <a:solidFill>
                            <a:schemeClr val="tx1"/>
                          </a:solidFill>
                          <a:effectLst/>
                          <a:latin typeface="Times New Roman" panose="02020603050405020304" pitchFamily="18" charset="0"/>
                          <a:cs typeface="Times New Roman" panose="02020603050405020304" pitchFamily="18" charset="0"/>
                        </a:rPr>
                        <a:t>Departamento de Comunicación y Marketing</a:t>
                      </a:r>
                      <a:endParaRPr lang="es-EC" sz="1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rgbClr val="A8BE92"/>
                    </a:solidFill>
                  </a:tcPr>
                </a:tc>
                <a:tc>
                  <a:txBody>
                    <a:bodyPr/>
                    <a:lstStyle/>
                    <a:p>
                      <a:pPr algn="just">
                        <a:lnSpc>
                          <a:spcPct val="107000"/>
                        </a:lnSpc>
                        <a:spcAft>
                          <a:spcPts val="0"/>
                        </a:spcAft>
                      </a:pPr>
                      <a:r>
                        <a:rPr lang="es-EC" sz="900">
                          <a:solidFill>
                            <a:schemeClr val="tx1"/>
                          </a:solidFill>
                          <a:effectLst/>
                          <a:latin typeface="Times New Roman" panose="02020603050405020304" pitchFamily="18" charset="0"/>
                          <a:cs typeface="Times New Roman" panose="02020603050405020304" pitchFamily="18" charset="0"/>
                        </a:rPr>
                        <a:t>$ 20000</a:t>
                      </a:r>
                      <a:endParaRPr lang="es-EC" sz="1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rgbClr val="A8BE92"/>
                    </a:solidFill>
                  </a:tcPr>
                </a:tc>
              </a:tr>
              <a:tr h="491714">
                <a:tc vMerge="1">
                  <a:txBody>
                    <a:bodyPr/>
                    <a:lstStyle/>
                    <a:p>
                      <a:endParaRPr lang="es-EC"/>
                    </a:p>
                  </a:txBody>
                  <a:tcPr/>
                </a:tc>
                <a:tc vMerge="1">
                  <a:txBody>
                    <a:bodyPr/>
                    <a:lstStyle/>
                    <a:p>
                      <a:endParaRPr lang="es-EC"/>
                    </a:p>
                  </a:txBody>
                  <a:tcPr/>
                </a:tc>
                <a:tc>
                  <a:txBody>
                    <a:bodyPr/>
                    <a:lstStyle/>
                    <a:p>
                      <a:pPr algn="just">
                        <a:lnSpc>
                          <a:spcPct val="107000"/>
                        </a:lnSpc>
                        <a:spcAft>
                          <a:spcPts val="0"/>
                        </a:spcAft>
                      </a:pPr>
                      <a:r>
                        <a:rPr lang="es-EC" sz="900">
                          <a:solidFill>
                            <a:schemeClr val="tx1"/>
                          </a:solidFill>
                          <a:effectLst/>
                          <a:latin typeface="Times New Roman" panose="02020603050405020304" pitchFamily="18" charset="0"/>
                          <a:cs typeface="Times New Roman" panose="02020603050405020304" pitchFamily="18" charset="0"/>
                        </a:rPr>
                        <a:t>Producción de podcasts y comunicación por redes sociales</a:t>
                      </a:r>
                      <a:endParaRPr lang="es-EC" sz="1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rgbClr val="A8BE92"/>
                    </a:solidFill>
                  </a:tcPr>
                </a:tc>
                <a:tc>
                  <a:txBody>
                    <a:bodyPr/>
                    <a:lstStyle/>
                    <a:p>
                      <a:pPr algn="just">
                        <a:lnSpc>
                          <a:spcPct val="107000"/>
                        </a:lnSpc>
                        <a:spcAft>
                          <a:spcPts val="0"/>
                        </a:spcAft>
                      </a:pPr>
                      <a:r>
                        <a:rPr lang="es-EC" sz="900">
                          <a:solidFill>
                            <a:schemeClr val="tx1"/>
                          </a:solidFill>
                          <a:effectLst/>
                          <a:latin typeface="Times New Roman" panose="02020603050405020304" pitchFamily="18" charset="0"/>
                          <a:cs typeface="Times New Roman" panose="02020603050405020304" pitchFamily="18" charset="0"/>
                        </a:rPr>
                        <a:t>4 podcasts</a:t>
                      </a:r>
                      <a:endParaRPr lang="es-EC" sz="1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rgbClr val="A8BE92"/>
                    </a:solidFill>
                  </a:tcPr>
                </a:tc>
                <a:tc>
                  <a:txBody>
                    <a:bodyPr/>
                    <a:lstStyle/>
                    <a:p>
                      <a:pPr algn="just">
                        <a:lnSpc>
                          <a:spcPct val="107000"/>
                        </a:lnSpc>
                        <a:spcAft>
                          <a:spcPts val="0"/>
                        </a:spcAft>
                      </a:pPr>
                      <a:r>
                        <a:rPr lang="es-EC" sz="900">
                          <a:solidFill>
                            <a:schemeClr val="tx1"/>
                          </a:solidFill>
                          <a:effectLst/>
                          <a:latin typeface="Times New Roman" panose="02020603050405020304" pitchFamily="18" charset="0"/>
                          <a:cs typeface="Times New Roman" panose="02020603050405020304" pitchFamily="18" charset="0"/>
                        </a:rPr>
                        <a:t>01-08-2020</a:t>
                      </a:r>
                      <a:endParaRPr lang="es-EC" sz="1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rgbClr val="A8BE92"/>
                    </a:solidFill>
                  </a:tcPr>
                </a:tc>
                <a:tc>
                  <a:txBody>
                    <a:bodyPr/>
                    <a:lstStyle/>
                    <a:p>
                      <a:pPr algn="just">
                        <a:lnSpc>
                          <a:spcPct val="107000"/>
                        </a:lnSpc>
                        <a:spcAft>
                          <a:spcPts val="0"/>
                        </a:spcAft>
                      </a:pPr>
                      <a:r>
                        <a:rPr lang="es-EC" sz="900">
                          <a:solidFill>
                            <a:schemeClr val="tx1"/>
                          </a:solidFill>
                          <a:effectLst/>
                          <a:latin typeface="Times New Roman" panose="02020603050405020304" pitchFamily="18" charset="0"/>
                          <a:cs typeface="Times New Roman" panose="02020603050405020304" pitchFamily="18" charset="0"/>
                        </a:rPr>
                        <a:t>01-09-2020</a:t>
                      </a:r>
                      <a:endParaRPr lang="es-EC" sz="1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rgbClr val="A8BE92"/>
                    </a:solidFill>
                  </a:tcPr>
                </a:tc>
                <a:tc>
                  <a:txBody>
                    <a:bodyPr/>
                    <a:lstStyle/>
                    <a:p>
                      <a:pPr algn="just">
                        <a:lnSpc>
                          <a:spcPct val="107000"/>
                        </a:lnSpc>
                        <a:spcAft>
                          <a:spcPts val="0"/>
                        </a:spcAft>
                      </a:pPr>
                      <a:r>
                        <a:rPr lang="es-EC" sz="900" dirty="0">
                          <a:solidFill>
                            <a:schemeClr val="tx1"/>
                          </a:solidFill>
                          <a:effectLst/>
                          <a:latin typeface="Times New Roman" panose="02020603050405020304" pitchFamily="18" charset="0"/>
                          <a:cs typeface="Times New Roman" panose="02020603050405020304" pitchFamily="18" charset="0"/>
                        </a:rPr>
                        <a:t>Número de descargas  de podcasts</a:t>
                      </a:r>
                      <a:endParaRPr lang="es-EC" sz="1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rgbClr val="A8BE92"/>
                    </a:solidFill>
                  </a:tcPr>
                </a:tc>
                <a:tc>
                  <a:txBody>
                    <a:bodyPr/>
                    <a:lstStyle/>
                    <a:p>
                      <a:pPr algn="just">
                        <a:lnSpc>
                          <a:spcPct val="107000"/>
                        </a:lnSpc>
                        <a:spcAft>
                          <a:spcPts val="0"/>
                        </a:spcAft>
                      </a:pPr>
                      <a:r>
                        <a:rPr lang="es-EC" sz="900">
                          <a:solidFill>
                            <a:schemeClr val="tx1"/>
                          </a:solidFill>
                          <a:effectLst/>
                          <a:latin typeface="Times New Roman" panose="02020603050405020304" pitchFamily="18" charset="0"/>
                          <a:cs typeface="Times New Roman" panose="02020603050405020304" pitchFamily="18" charset="0"/>
                        </a:rPr>
                        <a:t>Departamento de Comunicación y Marketing</a:t>
                      </a:r>
                      <a:endParaRPr lang="es-EC" sz="1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rgbClr val="A8BE92"/>
                    </a:solidFill>
                  </a:tcPr>
                </a:tc>
                <a:tc>
                  <a:txBody>
                    <a:bodyPr/>
                    <a:lstStyle/>
                    <a:p>
                      <a:pPr algn="just">
                        <a:lnSpc>
                          <a:spcPct val="107000"/>
                        </a:lnSpc>
                        <a:spcAft>
                          <a:spcPts val="0"/>
                        </a:spcAft>
                      </a:pPr>
                      <a:r>
                        <a:rPr lang="es-EC" sz="900">
                          <a:solidFill>
                            <a:schemeClr val="tx1"/>
                          </a:solidFill>
                          <a:effectLst/>
                          <a:latin typeface="Times New Roman" panose="02020603050405020304" pitchFamily="18" charset="0"/>
                          <a:cs typeface="Times New Roman" panose="02020603050405020304" pitchFamily="18" charset="0"/>
                        </a:rPr>
                        <a:t>$ 5000</a:t>
                      </a:r>
                      <a:endParaRPr lang="es-EC" sz="1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rgbClr val="A8BE92"/>
                    </a:solidFill>
                  </a:tcPr>
                </a:tc>
              </a:tr>
              <a:tr h="491714">
                <a:tc vMerge="1">
                  <a:txBody>
                    <a:bodyPr/>
                    <a:lstStyle/>
                    <a:p>
                      <a:endParaRPr lang="es-EC"/>
                    </a:p>
                  </a:txBody>
                  <a:tcPr/>
                </a:tc>
                <a:tc rowSpan="3">
                  <a:txBody>
                    <a:bodyPr/>
                    <a:lstStyle/>
                    <a:p>
                      <a:pPr algn="ctr">
                        <a:lnSpc>
                          <a:spcPct val="107000"/>
                        </a:lnSpc>
                        <a:spcAft>
                          <a:spcPts val="0"/>
                        </a:spcAft>
                      </a:pPr>
                      <a:r>
                        <a:rPr lang="es-EC" sz="900" dirty="0">
                          <a:solidFill>
                            <a:schemeClr val="tx1"/>
                          </a:solidFill>
                          <a:effectLst/>
                          <a:latin typeface="Times New Roman" panose="02020603050405020304" pitchFamily="18" charset="0"/>
                          <a:cs typeface="Times New Roman" panose="02020603050405020304" pitchFamily="18" charset="0"/>
                        </a:rPr>
                        <a:t>Estrategias de marketing de contenidos</a:t>
                      </a:r>
                      <a:endParaRPr lang="es-EC" sz="1000" dirty="0">
                        <a:solidFill>
                          <a:schemeClr val="tx1"/>
                        </a:solidFill>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es-EC" sz="900" dirty="0">
                          <a:solidFill>
                            <a:schemeClr val="tx1"/>
                          </a:solidFill>
                          <a:effectLst/>
                          <a:latin typeface="Times New Roman" panose="02020603050405020304" pitchFamily="18" charset="0"/>
                          <a:cs typeface="Times New Roman" panose="02020603050405020304" pitchFamily="18" charset="0"/>
                        </a:rPr>
                        <a:t> </a:t>
                      </a:r>
                      <a:endParaRPr lang="es-EC" sz="1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rgbClr val="A8BE92"/>
                    </a:solidFill>
                  </a:tcPr>
                </a:tc>
                <a:tc>
                  <a:txBody>
                    <a:bodyPr/>
                    <a:lstStyle/>
                    <a:p>
                      <a:pPr algn="just">
                        <a:lnSpc>
                          <a:spcPct val="107000"/>
                        </a:lnSpc>
                        <a:spcAft>
                          <a:spcPts val="0"/>
                        </a:spcAft>
                      </a:pPr>
                      <a:r>
                        <a:rPr lang="es-EC" sz="900" dirty="0">
                          <a:solidFill>
                            <a:schemeClr val="tx1"/>
                          </a:solidFill>
                          <a:effectLst/>
                          <a:latin typeface="Times New Roman" panose="02020603050405020304" pitchFamily="18" charset="0"/>
                          <a:cs typeface="Times New Roman" panose="02020603050405020304" pitchFamily="18" charset="0"/>
                        </a:rPr>
                        <a:t>Producción audiovisual de </a:t>
                      </a:r>
                      <a:r>
                        <a:rPr lang="es-EC" sz="900" dirty="0" err="1">
                          <a:solidFill>
                            <a:schemeClr val="tx1"/>
                          </a:solidFill>
                          <a:effectLst/>
                          <a:latin typeface="Times New Roman" panose="02020603050405020304" pitchFamily="18" charset="0"/>
                          <a:cs typeface="Times New Roman" panose="02020603050405020304" pitchFamily="18" charset="0"/>
                        </a:rPr>
                        <a:t>minitutoriales</a:t>
                      </a:r>
                      <a:r>
                        <a:rPr lang="es-EC" sz="900" dirty="0">
                          <a:solidFill>
                            <a:schemeClr val="tx1"/>
                          </a:solidFill>
                          <a:effectLst/>
                          <a:latin typeface="Times New Roman" panose="02020603050405020304" pitchFamily="18" charset="0"/>
                          <a:cs typeface="Times New Roman" panose="02020603050405020304" pitchFamily="18" charset="0"/>
                        </a:rPr>
                        <a:t> en </a:t>
                      </a:r>
                      <a:r>
                        <a:rPr lang="es-EC" sz="900" dirty="0" err="1">
                          <a:solidFill>
                            <a:schemeClr val="tx1"/>
                          </a:solidFill>
                          <a:effectLst/>
                          <a:latin typeface="Times New Roman" panose="02020603050405020304" pitchFamily="18" charset="0"/>
                          <a:cs typeface="Times New Roman" panose="02020603050405020304" pitchFamily="18" charset="0"/>
                        </a:rPr>
                        <a:t>Tik</a:t>
                      </a:r>
                      <a:r>
                        <a:rPr lang="es-EC" sz="900" dirty="0">
                          <a:solidFill>
                            <a:schemeClr val="tx1"/>
                          </a:solidFill>
                          <a:effectLst/>
                          <a:latin typeface="Times New Roman" panose="02020603050405020304" pitchFamily="18" charset="0"/>
                          <a:cs typeface="Times New Roman" panose="02020603050405020304" pitchFamily="18" charset="0"/>
                        </a:rPr>
                        <a:t> </a:t>
                      </a:r>
                      <a:r>
                        <a:rPr lang="es-EC" sz="900" dirty="0" err="1">
                          <a:solidFill>
                            <a:schemeClr val="tx1"/>
                          </a:solidFill>
                          <a:effectLst/>
                          <a:latin typeface="Times New Roman" panose="02020603050405020304" pitchFamily="18" charset="0"/>
                          <a:cs typeface="Times New Roman" panose="02020603050405020304" pitchFamily="18" charset="0"/>
                        </a:rPr>
                        <a:t>Tok</a:t>
                      </a:r>
                      <a:endParaRPr lang="es-EC" sz="1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rgbClr val="A8BE92"/>
                    </a:solidFill>
                  </a:tcPr>
                </a:tc>
                <a:tc>
                  <a:txBody>
                    <a:bodyPr/>
                    <a:lstStyle/>
                    <a:p>
                      <a:pPr algn="just">
                        <a:lnSpc>
                          <a:spcPct val="107000"/>
                        </a:lnSpc>
                        <a:spcAft>
                          <a:spcPts val="0"/>
                        </a:spcAft>
                      </a:pPr>
                      <a:r>
                        <a:rPr lang="es-EC" sz="900" dirty="0">
                          <a:solidFill>
                            <a:schemeClr val="tx1"/>
                          </a:solidFill>
                          <a:effectLst/>
                          <a:latin typeface="Times New Roman" panose="02020603050405020304" pitchFamily="18" charset="0"/>
                          <a:cs typeface="Times New Roman" panose="02020603050405020304" pitchFamily="18" charset="0"/>
                        </a:rPr>
                        <a:t>1000 suscriptores </a:t>
                      </a:r>
                      <a:endParaRPr lang="es-EC" sz="1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rgbClr val="A8BE92"/>
                    </a:solidFill>
                  </a:tcPr>
                </a:tc>
                <a:tc>
                  <a:txBody>
                    <a:bodyPr/>
                    <a:lstStyle/>
                    <a:p>
                      <a:pPr algn="just">
                        <a:lnSpc>
                          <a:spcPct val="107000"/>
                        </a:lnSpc>
                        <a:spcAft>
                          <a:spcPts val="0"/>
                        </a:spcAft>
                      </a:pPr>
                      <a:r>
                        <a:rPr lang="es-EC" sz="900">
                          <a:solidFill>
                            <a:schemeClr val="tx1"/>
                          </a:solidFill>
                          <a:effectLst/>
                          <a:latin typeface="Times New Roman" panose="02020603050405020304" pitchFamily="18" charset="0"/>
                          <a:cs typeface="Times New Roman" panose="02020603050405020304" pitchFamily="18" charset="0"/>
                        </a:rPr>
                        <a:t>01-08-2020</a:t>
                      </a:r>
                      <a:endParaRPr lang="es-EC" sz="1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rgbClr val="A8BE92"/>
                    </a:solidFill>
                  </a:tcPr>
                </a:tc>
                <a:tc>
                  <a:txBody>
                    <a:bodyPr/>
                    <a:lstStyle/>
                    <a:p>
                      <a:pPr algn="just">
                        <a:lnSpc>
                          <a:spcPct val="107000"/>
                        </a:lnSpc>
                        <a:spcAft>
                          <a:spcPts val="0"/>
                        </a:spcAft>
                      </a:pPr>
                      <a:r>
                        <a:rPr lang="es-EC" sz="900">
                          <a:solidFill>
                            <a:schemeClr val="tx1"/>
                          </a:solidFill>
                          <a:effectLst/>
                          <a:latin typeface="Times New Roman" panose="02020603050405020304" pitchFamily="18" charset="0"/>
                          <a:cs typeface="Times New Roman" panose="02020603050405020304" pitchFamily="18" charset="0"/>
                        </a:rPr>
                        <a:t>01-09-2020</a:t>
                      </a:r>
                      <a:endParaRPr lang="es-EC" sz="1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rgbClr val="A8BE92"/>
                    </a:solidFill>
                  </a:tcPr>
                </a:tc>
                <a:tc>
                  <a:txBody>
                    <a:bodyPr/>
                    <a:lstStyle/>
                    <a:p>
                      <a:pPr algn="just">
                        <a:lnSpc>
                          <a:spcPct val="107000"/>
                        </a:lnSpc>
                        <a:spcAft>
                          <a:spcPts val="0"/>
                        </a:spcAft>
                      </a:pPr>
                      <a:r>
                        <a:rPr lang="es-EC" sz="900" dirty="0">
                          <a:solidFill>
                            <a:schemeClr val="tx1"/>
                          </a:solidFill>
                          <a:effectLst/>
                          <a:latin typeface="Times New Roman" panose="02020603050405020304" pitchFamily="18" charset="0"/>
                          <a:cs typeface="Times New Roman" panose="02020603050405020304" pitchFamily="18" charset="0"/>
                        </a:rPr>
                        <a:t>Número de suscriptores en esta plataforma digital</a:t>
                      </a:r>
                      <a:endParaRPr lang="es-EC" sz="1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rgbClr val="A8BE92"/>
                    </a:solidFill>
                  </a:tcPr>
                </a:tc>
                <a:tc>
                  <a:txBody>
                    <a:bodyPr/>
                    <a:lstStyle/>
                    <a:p>
                      <a:pPr algn="just">
                        <a:lnSpc>
                          <a:spcPct val="107000"/>
                        </a:lnSpc>
                        <a:spcAft>
                          <a:spcPts val="0"/>
                        </a:spcAft>
                      </a:pPr>
                      <a:r>
                        <a:rPr lang="es-EC" sz="900">
                          <a:solidFill>
                            <a:schemeClr val="tx1"/>
                          </a:solidFill>
                          <a:effectLst/>
                          <a:latin typeface="Times New Roman" panose="02020603050405020304" pitchFamily="18" charset="0"/>
                          <a:cs typeface="Times New Roman" panose="02020603050405020304" pitchFamily="18" charset="0"/>
                        </a:rPr>
                        <a:t>Departamento de Comunicación y Marketing</a:t>
                      </a:r>
                      <a:endParaRPr lang="es-EC" sz="1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rgbClr val="A8BE92"/>
                    </a:solidFill>
                  </a:tcPr>
                </a:tc>
                <a:tc>
                  <a:txBody>
                    <a:bodyPr/>
                    <a:lstStyle/>
                    <a:p>
                      <a:pPr algn="just">
                        <a:lnSpc>
                          <a:spcPct val="107000"/>
                        </a:lnSpc>
                        <a:spcAft>
                          <a:spcPts val="0"/>
                        </a:spcAft>
                      </a:pPr>
                      <a:r>
                        <a:rPr lang="es-EC" sz="900">
                          <a:solidFill>
                            <a:schemeClr val="tx1"/>
                          </a:solidFill>
                          <a:effectLst/>
                          <a:latin typeface="Times New Roman" panose="02020603050405020304" pitchFamily="18" charset="0"/>
                          <a:cs typeface="Times New Roman" panose="02020603050405020304" pitchFamily="18" charset="0"/>
                        </a:rPr>
                        <a:t>$ 1000</a:t>
                      </a:r>
                      <a:endParaRPr lang="es-EC" sz="1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rgbClr val="A8BE92"/>
                    </a:solidFill>
                  </a:tcPr>
                </a:tc>
              </a:tr>
              <a:tr h="491714">
                <a:tc vMerge="1">
                  <a:txBody>
                    <a:bodyPr/>
                    <a:lstStyle/>
                    <a:p>
                      <a:endParaRPr lang="es-EC"/>
                    </a:p>
                  </a:txBody>
                  <a:tcPr/>
                </a:tc>
                <a:tc vMerge="1">
                  <a:txBody>
                    <a:bodyPr/>
                    <a:lstStyle/>
                    <a:p>
                      <a:endParaRPr lang="es-EC"/>
                    </a:p>
                  </a:txBody>
                  <a:tcPr/>
                </a:tc>
                <a:tc>
                  <a:txBody>
                    <a:bodyPr/>
                    <a:lstStyle/>
                    <a:p>
                      <a:pPr algn="just">
                        <a:lnSpc>
                          <a:spcPct val="107000"/>
                        </a:lnSpc>
                        <a:spcAft>
                          <a:spcPts val="0"/>
                        </a:spcAft>
                      </a:pPr>
                      <a:r>
                        <a:rPr lang="es-EC" sz="900">
                          <a:solidFill>
                            <a:schemeClr val="tx1"/>
                          </a:solidFill>
                          <a:effectLst/>
                          <a:latin typeface="Times New Roman" panose="02020603050405020304" pitchFamily="18" charset="0"/>
                          <a:cs typeface="Times New Roman" panose="02020603050405020304" pitchFamily="18" charset="0"/>
                        </a:rPr>
                        <a:t>Interacción de comunidades con listas de reproducción de música en Spotify</a:t>
                      </a:r>
                      <a:endParaRPr lang="es-EC" sz="1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rgbClr val="A8BE92"/>
                    </a:solidFill>
                  </a:tcPr>
                </a:tc>
                <a:tc>
                  <a:txBody>
                    <a:bodyPr/>
                    <a:lstStyle/>
                    <a:p>
                      <a:pPr algn="just">
                        <a:lnSpc>
                          <a:spcPct val="107000"/>
                        </a:lnSpc>
                        <a:spcAft>
                          <a:spcPts val="0"/>
                        </a:spcAft>
                      </a:pPr>
                      <a:r>
                        <a:rPr lang="es-EC" sz="900" dirty="0">
                          <a:solidFill>
                            <a:schemeClr val="tx1"/>
                          </a:solidFill>
                          <a:effectLst/>
                          <a:latin typeface="Times New Roman" panose="02020603050405020304" pitchFamily="18" charset="0"/>
                          <a:cs typeface="Times New Roman" panose="02020603050405020304" pitchFamily="18" charset="0"/>
                        </a:rPr>
                        <a:t>4 listas de reproducción </a:t>
                      </a:r>
                      <a:endParaRPr lang="es-EC" sz="1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rgbClr val="A8BE92"/>
                    </a:solidFill>
                  </a:tcPr>
                </a:tc>
                <a:tc>
                  <a:txBody>
                    <a:bodyPr/>
                    <a:lstStyle/>
                    <a:p>
                      <a:pPr algn="just">
                        <a:lnSpc>
                          <a:spcPct val="107000"/>
                        </a:lnSpc>
                        <a:spcAft>
                          <a:spcPts val="0"/>
                        </a:spcAft>
                      </a:pPr>
                      <a:r>
                        <a:rPr lang="es-EC" sz="900" dirty="0">
                          <a:solidFill>
                            <a:schemeClr val="tx1"/>
                          </a:solidFill>
                          <a:effectLst/>
                          <a:latin typeface="Times New Roman" panose="02020603050405020304" pitchFamily="18" charset="0"/>
                          <a:cs typeface="Times New Roman" panose="02020603050405020304" pitchFamily="18" charset="0"/>
                        </a:rPr>
                        <a:t>01-08-2020</a:t>
                      </a:r>
                      <a:endParaRPr lang="es-EC" sz="1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rgbClr val="A8BE92"/>
                    </a:solidFill>
                  </a:tcPr>
                </a:tc>
                <a:tc>
                  <a:txBody>
                    <a:bodyPr/>
                    <a:lstStyle/>
                    <a:p>
                      <a:pPr algn="just">
                        <a:lnSpc>
                          <a:spcPct val="107000"/>
                        </a:lnSpc>
                        <a:spcAft>
                          <a:spcPts val="0"/>
                        </a:spcAft>
                      </a:pPr>
                      <a:r>
                        <a:rPr lang="es-EC" sz="900" dirty="0">
                          <a:solidFill>
                            <a:schemeClr val="tx1"/>
                          </a:solidFill>
                          <a:effectLst/>
                          <a:latin typeface="Times New Roman" panose="02020603050405020304" pitchFamily="18" charset="0"/>
                          <a:cs typeface="Times New Roman" panose="02020603050405020304" pitchFamily="18" charset="0"/>
                        </a:rPr>
                        <a:t>01-09-2020</a:t>
                      </a:r>
                      <a:endParaRPr lang="es-EC" sz="1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rgbClr val="A8BE92"/>
                    </a:solidFill>
                  </a:tcPr>
                </a:tc>
                <a:tc>
                  <a:txBody>
                    <a:bodyPr/>
                    <a:lstStyle/>
                    <a:p>
                      <a:pPr algn="just">
                        <a:lnSpc>
                          <a:spcPct val="107000"/>
                        </a:lnSpc>
                        <a:spcAft>
                          <a:spcPts val="0"/>
                        </a:spcAft>
                      </a:pPr>
                      <a:r>
                        <a:rPr lang="es-EC" sz="900" dirty="0">
                          <a:solidFill>
                            <a:schemeClr val="tx1"/>
                          </a:solidFill>
                          <a:effectLst/>
                          <a:latin typeface="Times New Roman" panose="02020603050405020304" pitchFamily="18" charset="0"/>
                          <a:cs typeface="Times New Roman" panose="02020603050405020304" pitchFamily="18" charset="0"/>
                        </a:rPr>
                        <a:t>Número de listas de reproducción creadas </a:t>
                      </a:r>
                      <a:endParaRPr lang="es-EC" sz="1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rgbClr val="A8BE92"/>
                    </a:solidFill>
                  </a:tcPr>
                </a:tc>
                <a:tc>
                  <a:txBody>
                    <a:bodyPr/>
                    <a:lstStyle/>
                    <a:p>
                      <a:pPr algn="just">
                        <a:lnSpc>
                          <a:spcPct val="107000"/>
                        </a:lnSpc>
                        <a:spcAft>
                          <a:spcPts val="0"/>
                        </a:spcAft>
                      </a:pPr>
                      <a:r>
                        <a:rPr lang="es-EC" sz="900" dirty="0">
                          <a:solidFill>
                            <a:schemeClr val="tx1"/>
                          </a:solidFill>
                          <a:effectLst/>
                          <a:latin typeface="Times New Roman" panose="02020603050405020304" pitchFamily="18" charset="0"/>
                          <a:cs typeface="Times New Roman" panose="02020603050405020304" pitchFamily="18" charset="0"/>
                        </a:rPr>
                        <a:t>Departamento de Comunicación y Marketing</a:t>
                      </a:r>
                      <a:endParaRPr lang="es-EC" sz="1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rgbClr val="A8BE92"/>
                    </a:solidFill>
                  </a:tcPr>
                </a:tc>
                <a:tc>
                  <a:txBody>
                    <a:bodyPr/>
                    <a:lstStyle/>
                    <a:p>
                      <a:pPr algn="just">
                        <a:lnSpc>
                          <a:spcPct val="107000"/>
                        </a:lnSpc>
                        <a:spcAft>
                          <a:spcPts val="0"/>
                        </a:spcAft>
                      </a:pPr>
                      <a:r>
                        <a:rPr lang="es-EC" sz="900">
                          <a:solidFill>
                            <a:schemeClr val="tx1"/>
                          </a:solidFill>
                          <a:effectLst/>
                          <a:latin typeface="Times New Roman" panose="02020603050405020304" pitchFamily="18" charset="0"/>
                          <a:cs typeface="Times New Roman" panose="02020603050405020304" pitchFamily="18" charset="0"/>
                        </a:rPr>
                        <a:t>$ 500</a:t>
                      </a:r>
                      <a:endParaRPr lang="es-EC" sz="1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rgbClr val="A8BE92"/>
                    </a:solidFill>
                  </a:tcPr>
                </a:tc>
              </a:tr>
              <a:tr h="491714">
                <a:tc vMerge="1">
                  <a:txBody>
                    <a:bodyPr/>
                    <a:lstStyle/>
                    <a:p>
                      <a:endParaRPr lang="es-EC"/>
                    </a:p>
                  </a:txBody>
                  <a:tcPr/>
                </a:tc>
                <a:tc vMerge="1">
                  <a:txBody>
                    <a:bodyPr/>
                    <a:lstStyle/>
                    <a:p>
                      <a:endParaRPr lang="es-EC"/>
                    </a:p>
                  </a:txBody>
                  <a:tcPr/>
                </a:tc>
                <a:tc>
                  <a:txBody>
                    <a:bodyPr/>
                    <a:lstStyle/>
                    <a:p>
                      <a:pPr algn="just">
                        <a:lnSpc>
                          <a:spcPct val="107000"/>
                        </a:lnSpc>
                        <a:spcAft>
                          <a:spcPts val="0"/>
                        </a:spcAft>
                      </a:pPr>
                      <a:r>
                        <a:rPr lang="es-EC" sz="900">
                          <a:solidFill>
                            <a:schemeClr val="tx1"/>
                          </a:solidFill>
                          <a:effectLst/>
                          <a:latin typeface="Times New Roman" panose="02020603050405020304" pitchFamily="18" charset="0"/>
                          <a:cs typeface="Times New Roman" panose="02020603050405020304" pitchFamily="18" charset="0"/>
                        </a:rPr>
                        <a:t>Creación de  blogs por comunidades </a:t>
                      </a:r>
                      <a:endParaRPr lang="es-EC" sz="1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rgbClr val="A8BE92"/>
                    </a:solidFill>
                  </a:tcPr>
                </a:tc>
                <a:tc>
                  <a:txBody>
                    <a:bodyPr/>
                    <a:lstStyle/>
                    <a:p>
                      <a:pPr algn="just">
                        <a:lnSpc>
                          <a:spcPct val="107000"/>
                        </a:lnSpc>
                        <a:spcAft>
                          <a:spcPts val="0"/>
                        </a:spcAft>
                      </a:pPr>
                      <a:r>
                        <a:rPr lang="es-EC" sz="900">
                          <a:solidFill>
                            <a:schemeClr val="tx1"/>
                          </a:solidFill>
                          <a:effectLst/>
                          <a:latin typeface="Times New Roman" panose="02020603050405020304" pitchFamily="18" charset="0"/>
                          <a:cs typeface="Times New Roman" panose="02020603050405020304" pitchFamily="18" charset="0"/>
                        </a:rPr>
                        <a:t>4 blogs </a:t>
                      </a:r>
                      <a:endParaRPr lang="es-EC" sz="1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rgbClr val="A8BE92"/>
                    </a:solidFill>
                  </a:tcPr>
                </a:tc>
                <a:tc>
                  <a:txBody>
                    <a:bodyPr/>
                    <a:lstStyle/>
                    <a:p>
                      <a:pPr algn="just">
                        <a:lnSpc>
                          <a:spcPct val="107000"/>
                        </a:lnSpc>
                        <a:spcAft>
                          <a:spcPts val="0"/>
                        </a:spcAft>
                      </a:pPr>
                      <a:r>
                        <a:rPr lang="es-EC" sz="900" dirty="0" smtClean="0">
                          <a:solidFill>
                            <a:schemeClr val="tx1"/>
                          </a:solidFill>
                          <a:effectLst/>
                          <a:latin typeface="Times New Roman" panose="02020603050405020304" pitchFamily="18" charset="0"/>
                          <a:cs typeface="Times New Roman" panose="02020603050405020304" pitchFamily="18" charset="0"/>
                        </a:rPr>
                        <a:t>01-08-2020</a:t>
                      </a:r>
                      <a:r>
                        <a:rPr lang="es-EC" sz="900" dirty="0">
                          <a:solidFill>
                            <a:schemeClr val="tx1"/>
                          </a:solidFill>
                          <a:effectLst/>
                          <a:latin typeface="Times New Roman" panose="02020603050405020304" pitchFamily="18" charset="0"/>
                          <a:cs typeface="Times New Roman" panose="02020603050405020304" pitchFamily="18" charset="0"/>
                        </a:rPr>
                        <a:t> </a:t>
                      </a:r>
                      <a:endParaRPr lang="es-EC" sz="1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rgbClr val="A8BE92"/>
                    </a:solidFill>
                  </a:tcPr>
                </a:tc>
                <a:tc>
                  <a:txBody>
                    <a:bodyPr/>
                    <a:lstStyle/>
                    <a:p>
                      <a:pPr algn="just">
                        <a:lnSpc>
                          <a:spcPct val="107000"/>
                        </a:lnSpc>
                        <a:spcAft>
                          <a:spcPts val="0"/>
                        </a:spcAft>
                      </a:pPr>
                      <a:r>
                        <a:rPr lang="es-EC" sz="900">
                          <a:solidFill>
                            <a:schemeClr val="tx1"/>
                          </a:solidFill>
                          <a:effectLst/>
                          <a:latin typeface="Times New Roman" panose="02020603050405020304" pitchFamily="18" charset="0"/>
                          <a:cs typeface="Times New Roman" panose="02020603050405020304" pitchFamily="18" charset="0"/>
                        </a:rPr>
                        <a:t>01-10-2020</a:t>
                      </a:r>
                      <a:endParaRPr lang="es-EC" sz="1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rgbClr val="A8BE92"/>
                    </a:solidFill>
                  </a:tcPr>
                </a:tc>
                <a:tc>
                  <a:txBody>
                    <a:bodyPr/>
                    <a:lstStyle/>
                    <a:p>
                      <a:pPr algn="just">
                        <a:lnSpc>
                          <a:spcPct val="107000"/>
                        </a:lnSpc>
                        <a:spcAft>
                          <a:spcPts val="0"/>
                        </a:spcAft>
                      </a:pPr>
                      <a:r>
                        <a:rPr lang="es-EC" sz="900">
                          <a:solidFill>
                            <a:schemeClr val="tx1"/>
                          </a:solidFill>
                          <a:effectLst/>
                          <a:latin typeface="Times New Roman" panose="02020603050405020304" pitchFamily="18" charset="0"/>
                          <a:cs typeface="Times New Roman" panose="02020603050405020304" pitchFamily="18" charset="0"/>
                        </a:rPr>
                        <a:t>Número de visitas a blogs </a:t>
                      </a:r>
                      <a:endParaRPr lang="es-EC" sz="1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rgbClr val="A8BE92"/>
                    </a:solidFill>
                  </a:tcPr>
                </a:tc>
                <a:tc>
                  <a:txBody>
                    <a:bodyPr/>
                    <a:lstStyle/>
                    <a:p>
                      <a:pPr>
                        <a:lnSpc>
                          <a:spcPct val="107000"/>
                        </a:lnSpc>
                        <a:spcAft>
                          <a:spcPts val="0"/>
                        </a:spcAft>
                      </a:pPr>
                      <a:r>
                        <a:rPr lang="es-EC" sz="900" dirty="0">
                          <a:solidFill>
                            <a:schemeClr val="tx1"/>
                          </a:solidFill>
                          <a:effectLst/>
                          <a:latin typeface="Times New Roman" panose="02020603050405020304" pitchFamily="18" charset="0"/>
                          <a:cs typeface="Times New Roman" panose="02020603050405020304" pitchFamily="18" charset="0"/>
                        </a:rPr>
                        <a:t>Departamento de Comunicación y Marketing</a:t>
                      </a:r>
                      <a:endParaRPr lang="es-EC" sz="1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rgbClr val="A8BE92"/>
                    </a:solidFill>
                  </a:tcPr>
                </a:tc>
                <a:tc>
                  <a:txBody>
                    <a:bodyPr/>
                    <a:lstStyle/>
                    <a:p>
                      <a:pPr algn="just">
                        <a:lnSpc>
                          <a:spcPct val="107000"/>
                        </a:lnSpc>
                        <a:spcAft>
                          <a:spcPts val="0"/>
                        </a:spcAft>
                      </a:pPr>
                      <a:r>
                        <a:rPr lang="es-EC" sz="900" dirty="0">
                          <a:solidFill>
                            <a:schemeClr val="tx1"/>
                          </a:solidFill>
                          <a:effectLst/>
                          <a:latin typeface="Times New Roman" panose="02020603050405020304" pitchFamily="18" charset="0"/>
                          <a:cs typeface="Times New Roman" panose="02020603050405020304" pitchFamily="18" charset="0"/>
                        </a:rPr>
                        <a:t>$ 1500</a:t>
                      </a:r>
                      <a:endParaRPr lang="es-EC" sz="1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nchor="ctr">
                    <a:solidFill>
                      <a:srgbClr val="A8BE92"/>
                    </a:solidFill>
                  </a:tcPr>
                </a:tc>
              </a:tr>
              <a:tr h="127479">
                <a:tc gridSpan="8">
                  <a:txBody>
                    <a:bodyPr/>
                    <a:lstStyle/>
                    <a:p>
                      <a:pPr algn="r">
                        <a:lnSpc>
                          <a:spcPct val="107000"/>
                        </a:lnSpc>
                        <a:spcAft>
                          <a:spcPts val="0"/>
                        </a:spcAft>
                      </a:pPr>
                      <a:r>
                        <a:rPr lang="es-EC" sz="900" dirty="0">
                          <a:solidFill>
                            <a:schemeClr val="tx1"/>
                          </a:solidFill>
                          <a:effectLst/>
                          <a:latin typeface="Times New Roman" panose="02020603050405020304" pitchFamily="18" charset="0"/>
                          <a:cs typeface="Times New Roman" panose="02020603050405020304" pitchFamily="18" charset="0"/>
                        </a:rPr>
                        <a:t>Total</a:t>
                      </a:r>
                      <a:endParaRPr lang="es-EC" sz="1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just">
                        <a:lnSpc>
                          <a:spcPct val="107000"/>
                        </a:lnSpc>
                        <a:spcAft>
                          <a:spcPts val="0"/>
                        </a:spcAft>
                      </a:pPr>
                      <a:r>
                        <a:rPr lang="es-EC" sz="900" dirty="0">
                          <a:solidFill>
                            <a:schemeClr val="tx1"/>
                          </a:solidFill>
                          <a:effectLst/>
                          <a:latin typeface="Times New Roman" panose="02020603050405020304" pitchFamily="18" charset="0"/>
                          <a:cs typeface="Times New Roman" panose="02020603050405020304" pitchFamily="18" charset="0"/>
                        </a:rPr>
                        <a:t>$ 88000</a:t>
                      </a:r>
                      <a:endParaRPr lang="es-EC" sz="1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092" marR="35092" marT="0" marB="0"/>
                </a:tc>
              </a:tr>
            </a:tbl>
          </a:graphicData>
        </a:graphic>
      </p:graphicFrame>
      <p:sp>
        <p:nvSpPr>
          <p:cNvPr id="3" name="Rectángulo 2"/>
          <p:cNvSpPr/>
          <p:nvPr/>
        </p:nvSpPr>
        <p:spPr>
          <a:xfrm>
            <a:off x="134528" y="6334780"/>
            <a:ext cx="2214196" cy="523220"/>
          </a:xfrm>
          <a:prstGeom prst="rect">
            <a:avLst/>
          </a:prstGeom>
          <a:noFill/>
        </p:spPr>
        <p:txBody>
          <a:bodyPr wrap="none" lIns="91440" tIns="45720" rIns="91440" bIns="45720">
            <a:spAutoFit/>
          </a:bodyPr>
          <a:lstStyle/>
          <a:p>
            <a:pPr algn="ctr"/>
            <a:r>
              <a:rPr lang="es-ES" sz="28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PROPUESTA</a:t>
            </a:r>
            <a:endParaRPr lang="es-E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51030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609600" y="100470"/>
            <a:ext cx="10972800" cy="567191"/>
          </a:xfrm>
        </p:spPr>
        <p:txBody>
          <a:bodyPr/>
          <a:lstStyle/>
          <a:p>
            <a:pPr algn="ctr"/>
            <a:r>
              <a:rPr lang="es-EC" i="0" dirty="0" smtClean="0">
                <a:solidFill>
                  <a:schemeClr val="tx1"/>
                </a:solidFill>
                <a:effectLst/>
                <a:latin typeface="Times New Roman" panose="02020603050405020304" pitchFamily="18" charset="0"/>
                <a:cs typeface="Times New Roman" panose="02020603050405020304" pitchFamily="18" charset="0"/>
              </a:rPr>
              <a:t>CONCLUSIONES</a:t>
            </a:r>
            <a:endParaRPr lang="es-EC" i="0" dirty="0">
              <a:solidFill>
                <a:schemeClr val="tx1"/>
              </a:solidFill>
              <a:effectLst/>
              <a:latin typeface="Times New Roman" panose="02020603050405020304" pitchFamily="18" charset="0"/>
              <a:cs typeface="Times New Roman" panose="02020603050405020304" pitchFamily="18" charset="0"/>
            </a:endParaRPr>
          </a:p>
        </p:txBody>
      </p:sp>
      <p:graphicFrame>
        <p:nvGraphicFramePr>
          <p:cNvPr id="4" name="Diagrama 3"/>
          <p:cNvGraphicFramePr/>
          <p:nvPr>
            <p:extLst>
              <p:ext uri="{D42A27DB-BD31-4B8C-83A1-F6EECF244321}">
                <p14:modId xmlns:p14="http://schemas.microsoft.com/office/powerpoint/2010/main" val="3382493725"/>
              </p:ext>
            </p:extLst>
          </p:nvPr>
        </p:nvGraphicFramePr>
        <p:xfrm>
          <a:off x="377370" y="835781"/>
          <a:ext cx="11451773"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146554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609600" y="114984"/>
            <a:ext cx="10972800" cy="538162"/>
          </a:xfrm>
        </p:spPr>
        <p:txBody>
          <a:bodyPr/>
          <a:lstStyle/>
          <a:p>
            <a:pPr algn="ctr"/>
            <a:r>
              <a:rPr lang="es-EC" i="0" dirty="0" smtClean="0">
                <a:solidFill>
                  <a:schemeClr val="tx1"/>
                </a:solidFill>
                <a:effectLst/>
                <a:latin typeface="Times New Roman" panose="02020603050405020304" pitchFamily="18" charset="0"/>
                <a:cs typeface="Times New Roman" panose="02020603050405020304" pitchFamily="18" charset="0"/>
              </a:rPr>
              <a:t>RECOMENDACIONES</a:t>
            </a:r>
            <a:endParaRPr lang="es-EC" i="0" dirty="0">
              <a:solidFill>
                <a:schemeClr val="tx1"/>
              </a:solidFill>
              <a:effectLst/>
              <a:latin typeface="Times New Roman" panose="02020603050405020304" pitchFamily="18" charset="0"/>
              <a:cs typeface="Times New Roman" panose="02020603050405020304" pitchFamily="18" charset="0"/>
            </a:endParaRPr>
          </a:p>
        </p:txBody>
      </p:sp>
      <p:graphicFrame>
        <p:nvGraphicFramePr>
          <p:cNvPr id="4" name="Diagrama 3"/>
          <p:cNvGraphicFramePr/>
          <p:nvPr>
            <p:extLst>
              <p:ext uri="{D42A27DB-BD31-4B8C-83A1-F6EECF244321}">
                <p14:modId xmlns:p14="http://schemas.microsoft.com/office/powerpoint/2010/main" val="2615457509"/>
              </p:ext>
            </p:extLst>
          </p:nvPr>
        </p:nvGraphicFramePr>
        <p:xfrm>
          <a:off x="333829" y="653146"/>
          <a:ext cx="11625942"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80649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220686" y="2270650"/>
            <a:ext cx="8098151" cy="1862048"/>
          </a:xfrm>
          <a:prstGeom prst="rect">
            <a:avLst/>
          </a:prstGeom>
          <a:noFill/>
        </p:spPr>
        <p:txBody>
          <a:bodyPr wrap="square" lIns="91440" tIns="45720" rIns="91440" bIns="45720">
            <a:spAutoFit/>
          </a:bodyPr>
          <a:lstStyle/>
          <a:p>
            <a:pPr algn="ctr"/>
            <a:r>
              <a:rPr lang="es-ES" sz="11500" b="0" cap="none" spc="0" dirty="0" smtClean="0">
                <a:ln w="0"/>
                <a:solidFill>
                  <a:schemeClr val="tx1"/>
                </a:solidFill>
                <a:effectLst>
                  <a:outerShdw blurRad="38100" dist="19050" dir="2700000" algn="tl" rotWithShape="0">
                    <a:schemeClr val="dk1">
                      <a:alpha val="40000"/>
                    </a:schemeClr>
                  </a:outerShdw>
                </a:effectLst>
              </a:rPr>
              <a:t>¡GRACIAS!</a:t>
            </a:r>
            <a:endParaRPr lang="es-ES" sz="115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7757516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ángulo redondeado 28"/>
          <p:cNvSpPr/>
          <p:nvPr/>
        </p:nvSpPr>
        <p:spPr>
          <a:xfrm rot="10800000">
            <a:off x="775042" y="4944981"/>
            <a:ext cx="2563192" cy="362052"/>
          </a:xfrm>
          <a:prstGeom prst="roundRect">
            <a:avLst/>
          </a:prstGeom>
          <a:solidFill>
            <a:srgbClr val="A8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ysClr val="windowText" lastClr="000000"/>
                </a:solidFill>
              </a:ln>
            </a:endParaRPr>
          </a:p>
        </p:txBody>
      </p:sp>
      <p:grpSp>
        <p:nvGrpSpPr>
          <p:cNvPr id="15" name="Grupo 14"/>
          <p:cNvGrpSpPr/>
          <p:nvPr/>
        </p:nvGrpSpPr>
        <p:grpSpPr>
          <a:xfrm>
            <a:off x="731519" y="1543187"/>
            <a:ext cx="10850881" cy="2254283"/>
            <a:chOff x="609599" y="1543187"/>
            <a:chExt cx="10961921" cy="2254283"/>
          </a:xfrm>
          <a:solidFill>
            <a:srgbClr val="A8BE92"/>
          </a:solidFill>
        </p:grpSpPr>
        <p:sp>
          <p:nvSpPr>
            <p:cNvPr id="10" name="Rectángulo redondeado 9"/>
            <p:cNvSpPr/>
            <p:nvPr/>
          </p:nvSpPr>
          <p:spPr>
            <a:xfrm>
              <a:off x="1261050" y="1543187"/>
              <a:ext cx="10292587" cy="33600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ysClr val="windowText" lastClr="000000"/>
                  </a:solidFill>
                </a:ln>
              </a:endParaRPr>
            </a:p>
          </p:txBody>
        </p:sp>
        <p:sp>
          <p:nvSpPr>
            <p:cNvPr id="13" name="Rectángulo redondeado 12"/>
            <p:cNvSpPr/>
            <p:nvPr/>
          </p:nvSpPr>
          <p:spPr>
            <a:xfrm>
              <a:off x="609599" y="3440098"/>
              <a:ext cx="10945588" cy="357372"/>
            </a:xfrm>
            <a:custGeom>
              <a:avLst/>
              <a:gdLst>
                <a:gd name="connsiteX0" fmla="*/ 0 w 10945590"/>
                <a:gd name="connsiteY0" fmla="*/ 59562 h 357363"/>
                <a:gd name="connsiteX1" fmla="*/ 59562 w 10945590"/>
                <a:gd name="connsiteY1" fmla="*/ 0 h 357363"/>
                <a:gd name="connsiteX2" fmla="*/ 10886028 w 10945590"/>
                <a:gd name="connsiteY2" fmla="*/ 0 h 357363"/>
                <a:gd name="connsiteX3" fmla="*/ 10945590 w 10945590"/>
                <a:gd name="connsiteY3" fmla="*/ 59562 h 357363"/>
                <a:gd name="connsiteX4" fmla="*/ 10945590 w 10945590"/>
                <a:gd name="connsiteY4" fmla="*/ 297801 h 357363"/>
                <a:gd name="connsiteX5" fmla="*/ 10886028 w 10945590"/>
                <a:gd name="connsiteY5" fmla="*/ 357363 h 357363"/>
                <a:gd name="connsiteX6" fmla="*/ 59562 w 10945590"/>
                <a:gd name="connsiteY6" fmla="*/ 357363 h 357363"/>
                <a:gd name="connsiteX7" fmla="*/ 0 w 10945590"/>
                <a:gd name="connsiteY7" fmla="*/ 297801 h 357363"/>
                <a:gd name="connsiteX8" fmla="*/ 0 w 10945590"/>
                <a:gd name="connsiteY8" fmla="*/ 59562 h 357363"/>
                <a:gd name="connsiteX0" fmla="*/ 0 w 11118908"/>
                <a:gd name="connsiteY0" fmla="*/ 322527 h 357363"/>
                <a:gd name="connsiteX1" fmla="*/ 232880 w 11118908"/>
                <a:gd name="connsiteY1" fmla="*/ 0 h 357363"/>
                <a:gd name="connsiteX2" fmla="*/ 11059346 w 11118908"/>
                <a:gd name="connsiteY2" fmla="*/ 0 h 357363"/>
                <a:gd name="connsiteX3" fmla="*/ 11118908 w 11118908"/>
                <a:gd name="connsiteY3" fmla="*/ 59562 h 357363"/>
                <a:gd name="connsiteX4" fmla="*/ 11118908 w 11118908"/>
                <a:gd name="connsiteY4" fmla="*/ 297801 h 357363"/>
                <a:gd name="connsiteX5" fmla="*/ 11059346 w 11118908"/>
                <a:gd name="connsiteY5" fmla="*/ 357363 h 357363"/>
                <a:gd name="connsiteX6" fmla="*/ 232880 w 11118908"/>
                <a:gd name="connsiteY6" fmla="*/ 357363 h 357363"/>
                <a:gd name="connsiteX7" fmla="*/ 173318 w 11118908"/>
                <a:gd name="connsiteY7" fmla="*/ 297801 h 357363"/>
                <a:gd name="connsiteX8" fmla="*/ 0 w 11118908"/>
                <a:gd name="connsiteY8" fmla="*/ 322527 h 357363"/>
                <a:gd name="connsiteX0" fmla="*/ 0 w 11118908"/>
                <a:gd name="connsiteY0" fmla="*/ 322527 h 357363"/>
                <a:gd name="connsiteX1" fmla="*/ 89444 w 11118908"/>
                <a:gd name="connsiteY1" fmla="*/ 0 h 357363"/>
                <a:gd name="connsiteX2" fmla="*/ 11059346 w 11118908"/>
                <a:gd name="connsiteY2" fmla="*/ 0 h 357363"/>
                <a:gd name="connsiteX3" fmla="*/ 11118908 w 11118908"/>
                <a:gd name="connsiteY3" fmla="*/ 59562 h 357363"/>
                <a:gd name="connsiteX4" fmla="*/ 11118908 w 11118908"/>
                <a:gd name="connsiteY4" fmla="*/ 297801 h 357363"/>
                <a:gd name="connsiteX5" fmla="*/ 11059346 w 11118908"/>
                <a:gd name="connsiteY5" fmla="*/ 357363 h 357363"/>
                <a:gd name="connsiteX6" fmla="*/ 232880 w 11118908"/>
                <a:gd name="connsiteY6" fmla="*/ 357363 h 357363"/>
                <a:gd name="connsiteX7" fmla="*/ 173318 w 11118908"/>
                <a:gd name="connsiteY7" fmla="*/ 297801 h 357363"/>
                <a:gd name="connsiteX8" fmla="*/ 0 w 11118908"/>
                <a:gd name="connsiteY8" fmla="*/ 322527 h 357363"/>
                <a:gd name="connsiteX0" fmla="*/ 0 w 11118908"/>
                <a:gd name="connsiteY0" fmla="*/ 322527 h 357363"/>
                <a:gd name="connsiteX1" fmla="*/ 208973 w 11118908"/>
                <a:gd name="connsiteY1" fmla="*/ 5977 h 357363"/>
                <a:gd name="connsiteX2" fmla="*/ 11059346 w 11118908"/>
                <a:gd name="connsiteY2" fmla="*/ 0 h 357363"/>
                <a:gd name="connsiteX3" fmla="*/ 11118908 w 11118908"/>
                <a:gd name="connsiteY3" fmla="*/ 59562 h 357363"/>
                <a:gd name="connsiteX4" fmla="*/ 11118908 w 11118908"/>
                <a:gd name="connsiteY4" fmla="*/ 297801 h 357363"/>
                <a:gd name="connsiteX5" fmla="*/ 11059346 w 11118908"/>
                <a:gd name="connsiteY5" fmla="*/ 357363 h 357363"/>
                <a:gd name="connsiteX6" fmla="*/ 232880 w 11118908"/>
                <a:gd name="connsiteY6" fmla="*/ 357363 h 357363"/>
                <a:gd name="connsiteX7" fmla="*/ 173318 w 11118908"/>
                <a:gd name="connsiteY7" fmla="*/ 297801 h 357363"/>
                <a:gd name="connsiteX8" fmla="*/ 0 w 11118908"/>
                <a:gd name="connsiteY8" fmla="*/ 322527 h 357363"/>
                <a:gd name="connsiteX0" fmla="*/ 0 w 11059143"/>
                <a:gd name="connsiteY0" fmla="*/ 322527 h 357363"/>
                <a:gd name="connsiteX1" fmla="*/ 149208 w 11059143"/>
                <a:gd name="connsiteY1" fmla="*/ 5977 h 357363"/>
                <a:gd name="connsiteX2" fmla="*/ 10999581 w 11059143"/>
                <a:gd name="connsiteY2" fmla="*/ 0 h 357363"/>
                <a:gd name="connsiteX3" fmla="*/ 11059143 w 11059143"/>
                <a:gd name="connsiteY3" fmla="*/ 59562 h 357363"/>
                <a:gd name="connsiteX4" fmla="*/ 11059143 w 11059143"/>
                <a:gd name="connsiteY4" fmla="*/ 297801 h 357363"/>
                <a:gd name="connsiteX5" fmla="*/ 10999581 w 11059143"/>
                <a:gd name="connsiteY5" fmla="*/ 357363 h 357363"/>
                <a:gd name="connsiteX6" fmla="*/ 173115 w 11059143"/>
                <a:gd name="connsiteY6" fmla="*/ 357363 h 357363"/>
                <a:gd name="connsiteX7" fmla="*/ 113553 w 11059143"/>
                <a:gd name="connsiteY7" fmla="*/ 297801 h 357363"/>
                <a:gd name="connsiteX8" fmla="*/ 0 w 11059143"/>
                <a:gd name="connsiteY8" fmla="*/ 322527 h 357363"/>
                <a:gd name="connsiteX0" fmla="*/ 0 w 11059143"/>
                <a:gd name="connsiteY0" fmla="*/ 89444 h 357363"/>
                <a:gd name="connsiteX1" fmla="*/ 149208 w 11059143"/>
                <a:gd name="connsiteY1" fmla="*/ 5977 h 357363"/>
                <a:gd name="connsiteX2" fmla="*/ 10999581 w 11059143"/>
                <a:gd name="connsiteY2" fmla="*/ 0 h 357363"/>
                <a:gd name="connsiteX3" fmla="*/ 11059143 w 11059143"/>
                <a:gd name="connsiteY3" fmla="*/ 59562 h 357363"/>
                <a:gd name="connsiteX4" fmla="*/ 11059143 w 11059143"/>
                <a:gd name="connsiteY4" fmla="*/ 297801 h 357363"/>
                <a:gd name="connsiteX5" fmla="*/ 10999581 w 11059143"/>
                <a:gd name="connsiteY5" fmla="*/ 357363 h 357363"/>
                <a:gd name="connsiteX6" fmla="*/ 173115 w 11059143"/>
                <a:gd name="connsiteY6" fmla="*/ 357363 h 357363"/>
                <a:gd name="connsiteX7" fmla="*/ 113553 w 11059143"/>
                <a:gd name="connsiteY7" fmla="*/ 297801 h 357363"/>
                <a:gd name="connsiteX8" fmla="*/ 0 w 11059143"/>
                <a:gd name="connsiteY8" fmla="*/ 89444 h 357363"/>
                <a:gd name="connsiteX0" fmla="*/ 5557 w 11064700"/>
                <a:gd name="connsiteY0" fmla="*/ 89444 h 357363"/>
                <a:gd name="connsiteX1" fmla="*/ 154765 w 11064700"/>
                <a:gd name="connsiteY1" fmla="*/ 5977 h 357363"/>
                <a:gd name="connsiteX2" fmla="*/ 11005138 w 11064700"/>
                <a:gd name="connsiteY2" fmla="*/ 0 h 357363"/>
                <a:gd name="connsiteX3" fmla="*/ 11064700 w 11064700"/>
                <a:gd name="connsiteY3" fmla="*/ 59562 h 357363"/>
                <a:gd name="connsiteX4" fmla="*/ 11064700 w 11064700"/>
                <a:gd name="connsiteY4" fmla="*/ 297801 h 357363"/>
                <a:gd name="connsiteX5" fmla="*/ 11005138 w 11064700"/>
                <a:gd name="connsiteY5" fmla="*/ 357363 h 357363"/>
                <a:gd name="connsiteX6" fmla="*/ 178672 w 11064700"/>
                <a:gd name="connsiteY6" fmla="*/ 357363 h 357363"/>
                <a:gd name="connsiteX7" fmla="*/ 119110 w 11064700"/>
                <a:gd name="connsiteY7" fmla="*/ 297801 h 357363"/>
                <a:gd name="connsiteX8" fmla="*/ 5557 w 11064700"/>
                <a:gd name="connsiteY8" fmla="*/ 89444 h 357363"/>
                <a:gd name="connsiteX0" fmla="*/ 5372 w 11070491"/>
                <a:gd name="connsiteY0" fmla="*/ 107374 h 357363"/>
                <a:gd name="connsiteX1" fmla="*/ 160556 w 11070491"/>
                <a:gd name="connsiteY1" fmla="*/ 5977 h 357363"/>
                <a:gd name="connsiteX2" fmla="*/ 11010929 w 11070491"/>
                <a:gd name="connsiteY2" fmla="*/ 0 h 357363"/>
                <a:gd name="connsiteX3" fmla="*/ 11070491 w 11070491"/>
                <a:gd name="connsiteY3" fmla="*/ 59562 h 357363"/>
                <a:gd name="connsiteX4" fmla="*/ 11070491 w 11070491"/>
                <a:gd name="connsiteY4" fmla="*/ 297801 h 357363"/>
                <a:gd name="connsiteX5" fmla="*/ 11010929 w 11070491"/>
                <a:gd name="connsiteY5" fmla="*/ 357363 h 357363"/>
                <a:gd name="connsiteX6" fmla="*/ 184463 w 11070491"/>
                <a:gd name="connsiteY6" fmla="*/ 357363 h 357363"/>
                <a:gd name="connsiteX7" fmla="*/ 124901 w 11070491"/>
                <a:gd name="connsiteY7" fmla="*/ 297801 h 357363"/>
                <a:gd name="connsiteX8" fmla="*/ 5372 w 11070491"/>
                <a:gd name="connsiteY8" fmla="*/ 107374 h 357363"/>
                <a:gd name="connsiteX0" fmla="*/ 6443 w 11071562"/>
                <a:gd name="connsiteY0" fmla="*/ 107374 h 360854"/>
                <a:gd name="connsiteX1" fmla="*/ 161627 w 11071562"/>
                <a:gd name="connsiteY1" fmla="*/ 5977 h 360854"/>
                <a:gd name="connsiteX2" fmla="*/ 11012000 w 11071562"/>
                <a:gd name="connsiteY2" fmla="*/ 0 h 360854"/>
                <a:gd name="connsiteX3" fmla="*/ 11071562 w 11071562"/>
                <a:gd name="connsiteY3" fmla="*/ 59562 h 360854"/>
                <a:gd name="connsiteX4" fmla="*/ 11071562 w 11071562"/>
                <a:gd name="connsiteY4" fmla="*/ 297801 h 360854"/>
                <a:gd name="connsiteX5" fmla="*/ 11012000 w 11071562"/>
                <a:gd name="connsiteY5" fmla="*/ 357363 h 360854"/>
                <a:gd name="connsiteX6" fmla="*/ 185534 w 11071562"/>
                <a:gd name="connsiteY6" fmla="*/ 357363 h 360854"/>
                <a:gd name="connsiteX7" fmla="*/ 96090 w 11071562"/>
                <a:gd name="connsiteY7" fmla="*/ 339636 h 360854"/>
                <a:gd name="connsiteX8" fmla="*/ 6443 w 11071562"/>
                <a:gd name="connsiteY8" fmla="*/ 107374 h 360854"/>
                <a:gd name="connsiteX0" fmla="*/ 9164 w 11074283"/>
                <a:gd name="connsiteY0" fmla="*/ 107374 h 360854"/>
                <a:gd name="connsiteX1" fmla="*/ 164348 w 11074283"/>
                <a:gd name="connsiteY1" fmla="*/ 5977 h 360854"/>
                <a:gd name="connsiteX2" fmla="*/ 11014721 w 11074283"/>
                <a:gd name="connsiteY2" fmla="*/ 0 h 360854"/>
                <a:gd name="connsiteX3" fmla="*/ 11074283 w 11074283"/>
                <a:gd name="connsiteY3" fmla="*/ 59562 h 360854"/>
                <a:gd name="connsiteX4" fmla="*/ 11074283 w 11074283"/>
                <a:gd name="connsiteY4" fmla="*/ 297801 h 360854"/>
                <a:gd name="connsiteX5" fmla="*/ 11014721 w 11074283"/>
                <a:gd name="connsiteY5" fmla="*/ 357363 h 360854"/>
                <a:gd name="connsiteX6" fmla="*/ 188255 w 11074283"/>
                <a:gd name="connsiteY6" fmla="*/ 357363 h 360854"/>
                <a:gd name="connsiteX7" fmla="*/ 98811 w 11074283"/>
                <a:gd name="connsiteY7" fmla="*/ 339636 h 360854"/>
                <a:gd name="connsiteX8" fmla="*/ 9164 w 11074283"/>
                <a:gd name="connsiteY8" fmla="*/ 107374 h 360854"/>
                <a:gd name="connsiteX0" fmla="*/ 12520 w 11077639"/>
                <a:gd name="connsiteY0" fmla="*/ 107374 h 386545"/>
                <a:gd name="connsiteX1" fmla="*/ 167704 w 11077639"/>
                <a:gd name="connsiteY1" fmla="*/ 5977 h 386545"/>
                <a:gd name="connsiteX2" fmla="*/ 11018077 w 11077639"/>
                <a:gd name="connsiteY2" fmla="*/ 0 h 386545"/>
                <a:gd name="connsiteX3" fmla="*/ 11077639 w 11077639"/>
                <a:gd name="connsiteY3" fmla="*/ 59562 h 386545"/>
                <a:gd name="connsiteX4" fmla="*/ 11077639 w 11077639"/>
                <a:gd name="connsiteY4" fmla="*/ 297801 h 386545"/>
                <a:gd name="connsiteX5" fmla="*/ 11018077 w 11077639"/>
                <a:gd name="connsiteY5" fmla="*/ 357363 h 386545"/>
                <a:gd name="connsiteX6" fmla="*/ 191611 w 11077639"/>
                <a:gd name="connsiteY6" fmla="*/ 357363 h 386545"/>
                <a:gd name="connsiteX7" fmla="*/ 72284 w 11077639"/>
                <a:gd name="connsiteY7" fmla="*/ 375495 h 386545"/>
                <a:gd name="connsiteX8" fmla="*/ 12520 w 11077639"/>
                <a:gd name="connsiteY8" fmla="*/ 107374 h 386545"/>
                <a:gd name="connsiteX0" fmla="*/ 12520 w 11077639"/>
                <a:gd name="connsiteY0" fmla="*/ 107374 h 386545"/>
                <a:gd name="connsiteX1" fmla="*/ 251374 w 11077639"/>
                <a:gd name="connsiteY1" fmla="*/ 0 h 386545"/>
                <a:gd name="connsiteX2" fmla="*/ 11018077 w 11077639"/>
                <a:gd name="connsiteY2" fmla="*/ 0 h 386545"/>
                <a:gd name="connsiteX3" fmla="*/ 11077639 w 11077639"/>
                <a:gd name="connsiteY3" fmla="*/ 59562 h 386545"/>
                <a:gd name="connsiteX4" fmla="*/ 11077639 w 11077639"/>
                <a:gd name="connsiteY4" fmla="*/ 297801 h 386545"/>
                <a:gd name="connsiteX5" fmla="*/ 11018077 w 11077639"/>
                <a:gd name="connsiteY5" fmla="*/ 357363 h 386545"/>
                <a:gd name="connsiteX6" fmla="*/ 191611 w 11077639"/>
                <a:gd name="connsiteY6" fmla="*/ 357363 h 386545"/>
                <a:gd name="connsiteX7" fmla="*/ 72284 w 11077639"/>
                <a:gd name="connsiteY7" fmla="*/ 375495 h 386545"/>
                <a:gd name="connsiteX8" fmla="*/ 12520 w 11077639"/>
                <a:gd name="connsiteY8" fmla="*/ 107374 h 386545"/>
                <a:gd name="connsiteX0" fmla="*/ 12520 w 11077639"/>
                <a:gd name="connsiteY0" fmla="*/ 107374 h 386545"/>
                <a:gd name="connsiteX1" fmla="*/ 251374 w 11077639"/>
                <a:gd name="connsiteY1" fmla="*/ 0 h 386545"/>
                <a:gd name="connsiteX2" fmla="*/ 11018077 w 11077639"/>
                <a:gd name="connsiteY2" fmla="*/ 0 h 386545"/>
                <a:gd name="connsiteX3" fmla="*/ 11077639 w 11077639"/>
                <a:gd name="connsiteY3" fmla="*/ 59562 h 386545"/>
                <a:gd name="connsiteX4" fmla="*/ 11077639 w 11077639"/>
                <a:gd name="connsiteY4" fmla="*/ 297801 h 386545"/>
                <a:gd name="connsiteX5" fmla="*/ 11018077 w 11077639"/>
                <a:gd name="connsiteY5" fmla="*/ 357363 h 386545"/>
                <a:gd name="connsiteX6" fmla="*/ 191611 w 11077639"/>
                <a:gd name="connsiteY6" fmla="*/ 357363 h 386545"/>
                <a:gd name="connsiteX7" fmla="*/ 72284 w 11077639"/>
                <a:gd name="connsiteY7" fmla="*/ 375495 h 386545"/>
                <a:gd name="connsiteX8" fmla="*/ 12520 w 11077639"/>
                <a:gd name="connsiteY8" fmla="*/ 107374 h 386545"/>
                <a:gd name="connsiteX0" fmla="*/ 12520 w 11077639"/>
                <a:gd name="connsiteY0" fmla="*/ 107383 h 386554"/>
                <a:gd name="connsiteX1" fmla="*/ 251374 w 11077639"/>
                <a:gd name="connsiteY1" fmla="*/ 9 h 386554"/>
                <a:gd name="connsiteX2" fmla="*/ 11018077 w 11077639"/>
                <a:gd name="connsiteY2" fmla="*/ 9 h 386554"/>
                <a:gd name="connsiteX3" fmla="*/ 11077639 w 11077639"/>
                <a:gd name="connsiteY3" fmla="*/ 59571 h 386554"/>
                <a:gd name="connsiteX4" fmla="*/ 11077639 w 11077639"/>
                <a:gd name="connsiteY4" fmla="*/ 297810 h 386554"/>
                <a:gd name="connsiteX5" fmla="*/ 11018077 w 11077639"/>
                <a:gd name="connsiteY5" fmla="*/ 357372 h 386554"/>
                <a:gd name="connsiteX6" fmla="*/ 191611 w 11077639"/>
                <a:gd name="connsiteY6" fmla="*/ 357372 h 386554"/>
                <a:gd name="connsiteX7" fmla="*/ 72284 w 11077639"/>
                <a:gd name="connsiteY7" fmla="*/ 375504 h 386554"/>
                <a:gd name="connsiteX8" fmla="*/ 12520 w 11077639"/>
                <a:gd name="connsiteY8" fmla="*/ 107383 h 386554"/>
                <a:gd name="connsiteX0" fmla="*/ 7186 w 11072305"/>
                <a:gd name="connsiteY0" fmla="*/ 107383 h 357372"/>
                <a:gd name="connsiteX1" fmla="*/ 246040 w 11072305"/>
                <a:gd name="connsiteY1" fmla="*/ 9 h 357372"/>
                <a:gd name="connsiteX2" fmla="*/ 11012743 w 11072305"/>
                <a:gd name="connsiteY2" fmla="*/ 9 h 357372"/>
                <a:gd name="connsiteX3" fmla="*/ 11072305 w 11072305"/>
                <a:gd name="connsiteY3" fmla="*/ 59571 h 357372"/>
                <a:gd name="connsiteX4" fmla="*/ 11072305 w 11072305"/>
                <a:gd name="connsiteY4" fmla="*/ 297810 h 357372"/>
                <a:gd name="connsiteX5" fmla="*/ 11012743 w 11072305"/>
                <a:gd name="connsiteY5" fmla="*/ 357372 h 357372"/>
                <a:gd name="connsiteX6" fmla="*/ 186277 w 11072305"/>
                <a:gd name="connsiteY6" fmla="*/ 357372 h 357372"/>
                <a:gd name="connsiteX7" fmla="*/ 126714 w 11072305"/>
                <a:gd name="connsiteY7" fmla="*/ 321716 h 357372"/>
                <a:gd name="connsiteX8" fmla="*/ 7186 w 11072305"/>
                <a:gd name="connsiteY8" fmla="*/ 107383 h 357372"/>
                <a:gd name="connsiteX0" fmla="*/ 2856 w 11067975"/>
                <a:gd name="connsiteY0" fmla="*/ 107383 h 357372"/>
                <a:gd name="connsiteX1" fmla="*/ 241710 w 11067975"/>
                <a:gd name="connsiteY1" fmla="*/ 9 h 357372"/>
                <a:gd name="connsiteX2" fmla="*/ 11008413 w 11067975"/>
                <a:gd name="connsiteY2" fmla="*/ 9 h 357372"/>
                <a:gd name="connsiteX3" fmla="*/ 11067975 w 11067975"/>
                <a:gd name="connsiteY3" fmla="*/ 59571 h 357372"/>
                <a:gd name="connsiteX4" fmla="*/ 11067975 w 11067975"/>
                <a:gd name="connsiteY4" fmla="*/ 297810 h 357372"/>
                <a:gd name="connsiteX5" fmla="*/ 11008413 w 11067975"/>
                <a:gd name="connsiteY5" fmla="*/ 357372 h 357372"/>
                <a:gd name="connsiteX6" fmla="*/ 181947 w 11067975"/>
                <a:gd name="connsiteY6" fmla="*/ 357372 h 357372"/>
                <a:gd name="connsiteX7" fmla="*/ 122384 w 11067975"/>
                <a:gd name="connsiteY7" fmla="*/ 321716 h 357372"/>
                <a:gd name="connsiteX8" fmla="*/ 2856 w 11067975"/>
                <a:gd name="connsiteY8" fmla="*/ 107383 h 35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7975" h="357372">
                  <a:moveTo>
                    <a:pt x="2856" y="107383"/>
                  </a:moveTo>
                  <a:cubicBezTo>
                    <a:pt x="38714" y="-3206"/>
                    <a:pt x="208815" y="9"/>
                    <a:pt x="241710" y="9"/>
                  </a:cubicBezTo>
                  <a:lnTo>
                    <a:pt x="11008413" y="9"/>
                  </a:lnTo>
                  <a:cubicBezTo>
                    <a:pt x="11041308" y="9"/>
                    <a:pt x="11067975" y="26676"/>
                    <a:pt x="11067975" y="59571"/>
                  </a:cubicBezTo>
                  <a:lnTo>
                    <a:pt x="11067975" y="297810"/>
                  </a:lnTo>
                  <a:cubicBezTo>
                    <a:pt x="11067975" y="330705"/>
                    <a:pt x="11041308" y="357372"/>
                    <a:pt x="11008413" y="357372"/>
                  </a:cubicBezTo>
                  <a:lnTo>
                    <a:pt x="181947" y="357372"/>
                  </a:lnTo>
                  <a:cubicBezTo>
                    <a:pt x="149052" y="357372"/>
                    <a:pt x="122384" y="354611"/>
                    <a:pt x="122384" y="321716"/>
                  </a:cubicBezTo>
                  <a:cubicBezTo>
                    <a:pt x="283749" y="51056"/>
                    <a:pt x="-33003" y="539408"/>
                    <a:pt x="2856" y="10738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ysClr val="windowText" lastClr="000000"/>
                  </a:solidFill>
                </a:ln>
              </a:endParaRPr>
            </a:p>
          </p:txBody>
        </p:sp>
        <p:sp>
          <p:nvSpPr>
            <p:cNvPr id="14" name="Rectángulo redondeado 13"/>
            <p:cNvSpPr/>
            <p:nvPr/>
          </p:nvSpPr>
          <p:spPr>
            <a:xfrm rot="16200000">
              <a:off x="10259320" y="2485268"/>
              <a:ext cx="2254282" cy="37011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ysClr val="windowText" lastClr="000000"/>
                  </a:solidFill>
                </a:ln>
              </a:endParaRPr>
            </a:p>
          </p:txBody>
        </p:sp>
      </p:grpSp>
      <p:sp>
        <p:nvSpPr>
          <p:cNvPr id="4" name="Título 3"/>
          <p:cNvSpPr>
            <a:spLocks noGrp="1"/>
          </p:cNvSpPr>
          <p:nvPr>
            <p:ph type="title"/>
          </p:nvPr>
        </p:nvSpPr>
        <p:spPr>
          <a:xfrm>
            <a:off x="766864" y="111350"/>
            <a:ext cx="10972800" cy="590776"/>
          </a:xfrm>
        </p:spPr>
        <p:txBody>
          <a:bodyPr/>
          <a:lstStyle/>
          <a:p>
            <a:pPr algn="ctr"/>
            <a:r>
              <a:rPr lang="es-EC" i="0" dirty="0" smtClean="0">
                <a:solidFill>
                  <a:schemeClr val="tx1"/>
                </a:solidFill>
                <a:effectLst/>
                <a:latin typeface="Times New Roman" panose="02020603050405020304" pitchFamily="18" charset="0"/>
                <a:cs typeface="Times New Roman" panose="02020603050405020304" pitchFamily="18" charset="0"/>
              </a:rPr>
              <a:t>PLANTEAMIENTO</a:t>
            </a:r>
            <a:r>
              <a:rPr lang="es-EC" i="0" dirty="0" smtClean="0">
                <a:solidFill>
                  <a:schemeClr val="tx1"/>
                </a:solidFill>
                <a:latin typeface="Times New Roman" panose="02020603050405020304" pitchFamily="18" charset="0"/>
                <a:cs typeface="Times New Roman" panose="02020603050405020304" pitchFamily="18" charset="0"/>
              </a:rPr>
              <a:t> DEL PROBLEMA</a:t>
            </a:r>
            <a:endParaRPr lang="es-EC" i="0" dirty="0">
              <a:solidFill>
                <a:schemeClr val="tx1"/>
              </a:solidFill>
              <a:latin typeface="Times New Roman" panose="02020603050405020304" pitchFamily="18" charset="0"/>
              <a:cs typeface="Times New Roman" panose="02020603050405020304" pitchFamily="18" charset="0"/>
            </a:endParaRPr>
          </a:p>
        </p:txBody>
      </p:sp>
      <p:sp>
        <p:nvSpPr>
          <p:cNvPr id="28" name="Rectángulo redondeado 27"/>
          <p:cNvSpPr/>
          <p:nvPr/>
        </p:nvSpPr>
        <p:spPr>
          <a:xfrm rot="16200000">
            <a:off x="-148499" y="4192724"/>
            <a:ext cx="1866568" cy="362052"/>
          </a:xfrm>
          <a:prstGeom prst="roundRect">
            <a:avLst/>
          </a:prstGeom>
          <a:solidFill>
            <a:srgbClr val="A8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ysClr val="windowText" lastClr="000000"/>
                </a:solidFill>
              </a:ln>
            </a:endParaRPr>
          </a:p>
        </p:txBody>
      </p:sp>
      <p:grpSp>
        <p:nvGrpSpPr>
          <p:cNvPr id="16" name="Grupo 15"/>
          <p:cNvGrpSpPr/>
          <p:nvPr/>
        </p:nvGrpSpPr>
        <p:grpSpPr>
          <a:xfrm>
            <a:off x="589504" y="728079"/>
            <a:ext cx="10972800" cy="5424037"/>
            <a:chOff x="609600" y="702126"/>
            <a:chExt cx="10972800" cy="5424037"/>
          </a:xfrm>
        </p:grpSpPr>
        <p:sp>
          <p:nvSpPr>
            <p:cNvPr id="17" name="Rectángulo 16"/>
            <p:cNvSpPr/>
            <p:nvPr/>
          </p:nvSpPr>
          <p:spPr>
            <a:xfrm>
              <a:off x="609600" y="702126"/>
              <a:ext cx="10972800" cy="5424037"/>
            </a:xfrm>
            <a:prstGeom prst="rect">
              <a:avLst/>
            </a:prstGeom>
            <a:noFill/>
          </p:spPr>
        </p:sp>
        <p:sp>
          <p:nvSpPr>
            <p:cNvPr id="18" name="Rectángulo redondeado 17"/>
            <p:cNvSpPr/>
            <p:nvPr/>
          </p:nvSpPr>
          <p:spPr>
            <a:xfrm>
              <a:off x="1368773" y="985040"/>
              <a:ext cx="4608575" cy="1440179"/>
            </a:xfrm>
            <a:prstGeom prst="roundRect">
              <a:avLst/>
            </a:prstGeom>
            <a:solidFill>
              <a:srgbClr val="A8BE92"/>
            </a:solidFill>
            <a:ln>
              <a:solidFill>
                <a:schemeClr val="tx1"/>
              </a:solidFill>
            </a:ln>
          </p:spPr>
          <p:style>
            <a:lnRef idx="1">
              <a:schemeClr val="accent1">
                <a:hueOff val="0"/>
                <a:satOff val="0"/>
                <a:lumOff val="0"/>
                <a:alphaOff val="0"/>
              </a:schemeClr>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975482" tIns="72390" rIns="72390" bIns="72390" numCol="1" spcCol="1270" anchor="ctr" anchorCtr="0">
              <a:noAutofit/>
            </a:bodyPr>
            <a:lstStyle/>
            <a:p>
              <a:pPr lvl="0" algn="just" defTabSz="844550">
                <a:lnSpc>
                  <a:spcPct val="90000"/>
                </a:lnSpc>
                <a:spcBef>
                  <a:spcPct val="0"/>
                </a:spcBef>
                <a:spcAft>
                  <a:spcPct val="35000"/>
                </a:spcAft>
              </a:pPr>
              <a:r>
                <a:rPr lang="es-EC" kern="1200" dirty="0" smtClean="0">
                  <a:latin typeface="Times New Roman" panose="02020603050405020304" pitchFamily="18" charset="0"/>
                  <a:cs typeface="Times New Roman" panose="02020603050405020304" pitchFamily="18" charset="0"/>
                </a:rPr>
                <a:t>Debido al crecimiento tecnológico y a los cambios en las necesidades de los consumidores, las empresas han incursionado en el ámbito digital.</a:t>
              </a:r>
              <a:endParaRPr lang="es-EC" kern="1200" dirty="0">
                <a:latin typeface="Times New Roman" panose="02020603050405020304" pitchFamily="18" charset="0"/>
                <a:cs typeface="Times New Roman" panose="02020603050405020304" pitchFamily="18" charset="0"/>
              </a:endParaRPr>
            </a:p>
          </p:txBody>
        </p:sp>
        <p:sp>
          <p:nvSpPr>
            <p:cNvPr id="20" name="Rectángulo redondeado 19"/>
            <p:cNvSpPr/>
            <p:nvPr/>
          </p:nvSpPr>
          <p:spPr>
            <a:xfrm>
              <a:off x="6494356" y="997566"/>
              <a:ext cx="4608575" cy="1440179"/>
            </a:xfrm>
            <a:prstGeom prst="roundRect">
              <a:avLst/>
            </a:prstGeom>
            <a:solidFill>
              <a:srgbClr val="A8BE92"/>
            </a:solidFill>
            <a:ln>
              <a:solidFill>
                <a:schemeClr val="tx1"/>
              </a:solidFill>
            </a:ln>
          </p:spPr>
          <p:style>
            <a:lnRef idx="1">
              <a:schemeClr val="accent1">
                <a:hueOff val="0"/>
                <a:satOff val="0"/>
                <a:lumOff val="0"/>
                <a:alphaOff val="0"/>
              </a:schemeClr>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975482" tIns="72390" rIns="72390" bIns="72390" numCol="1" spcCol="1270" anchor="ctr" anchorCtr="0">
              <a:noAutofit/>
            </a:bodyPr>
            <a:lstStyle/>
            <a:p>
              <a:pPr lvl="0" algn="just" defTabSz="844550">
                <a:lnSpc>
                  <a:spcPct val="90000"/>
                </a:lnSpc>
                <a:spcBef>
                  <a:spcPct val="0"/>
                </a:spcBef>
                <a:spcAft>
                  <a:spcPct val="35000"/>
                </a:spcAft>
              </a:pPr>
              <a:r>
                <a:rPr lang="es-EC" kern="1200" dirty="0" smtClean="0">
                  <a:latin typeface="Times New Roman" panose="02020603050405020304" pitchFamily="18" charset="0"/>
                  <a:cs typeface="Times New Roman" panose="02020603050405020304" pitchFamily="18" charset="0"/>
                </a:rPr>
                <a:t>En el Ecuador las instituciones financieras han tomado esta tendencia desde años atrás con los ATM, paginas web y apps. </a:t>
              </a:r>
              <a:endParaRPr lang="es-EC" kern="1200" dirty="0">
                <a:latin typeface="Times New Roman" panose="02020603050405020304" pitchFamily="18" charset="0"/>
                <a:cs typeface="Times New Roman" panose="02020603050405020304" pitchFamily="18" charset="0"/>
              </a:endParaRPr>
            </a:p>
          </p:txBody>
        </p:sp>
        <p:sp>
          <p:nvSpPr>
            <p:cNvPr id="22" name="Rectángulo redondeado 21"/>
            <p:cNvSpPr/>
            <p:nvPr/>
          </p:nvSpPr>
          <p:spPr>
            <a:xfrm>
              <a:off x="1368773" y="2798067"/>
              <a:ext cx="4608575" cy="1440179"/>
            </a:xfrm>
            <a:prstGeom prst="roundRect">
              <a:avLst/>
            </a:prstGeom>
            <a:solidFill>
              <a:srgbClr val="A8BE92"/>
            </a:solidFill>
            <a:ln>
              <a:solidFill>
                <a:schemeClr val="tx1"/>
              </a:solidFill>
            </a:ln>
          </p:spPr>
          <p:style>
            <a:lnRef idx="1">
              <a:schemeClr val="accent1">
                <a:hueOff val="0"/>
                <a:satOff val="0"/>
                <a:lumOff val="0"/>
                <a:alphaOff val="0"/>
              </a:schemeClr>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975482" tIns="72390" rIns="72390" bIns="72390" numCol="1" spcCol="1270" anchor="ctr" anchorCtr="0">
              <a:noAutofit/>
            </a:bodyPr>
            <a:lstStyle/>
            <a:p>
              <a:pPr lvl="0" algn="just" defTabSz="844550">
                <a:lnSpc>
                  <a:spcPct val="90000"/>
                </a:lnSpc>
                <a:spcBef>
                  <a:spcPct val="0"/>
                </a:spcBef>
                <a:spcAft>
                  <a:spcPct val="35000"/>
                </a:spcAft>
              </a:pPr>
              <a:r>
                <a:rPr lang="es-EC" kern="1200" dirty="0" smtClean="0">
                  <a:latin typeface="Times New Roman" panose="02020603050405020304" pitchFamily="18" charset="0"/>
                  <a:cs typeface="Times New Roman" panose="02020603050405020304" pitchFamily="18" charset="0"/>
                </a:rPr>
                <a:t>Desconocimiento de los servicios y beneficios que brinda la banca electrónica.</a:t>
              </a:r>
              <a:endParaRPr lang="es-EC" kern="1200" dirty="0">
                <a:latin typeface="Times New Roman" panose="02020603050405020304" pitchFamily="18" charset="0"/>
                <a:cs typeface="Times New Roman" panose="02020603050405020304" pitchFamily="18" charset="0"/>
              </a:endParaRPr>
            </a:p>
          </p:txBody>
        </p:sp>
        <p:sp>
          <p:nvSpPr>
            <p:cNvPr id="23" name="Rectángulo 22"/>
            <p:cNvSpPr/>
            <p:nvPr/>
          </p:nvSpPr>
          <p:spPr>
            <a:xfrm>
              <a:off x="1176749" y="2590041"/>
              <a:ext cx="1008126" cy="1512189"/>
            </a:xfrm>
            <a:prstGeom prst="rect">
              <a:avLst/>
            </a:prstGeom>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4" name="Rectángulo redondeado 23"/>
            <p:cNvSpPr/>
            <p:nvPr/>
          </p:nvSpPr>
          <p:spPr>
            <a:xfrm>
              <a:off x="6494356" y="2798067"/>
              <a:ext cx="4608575" cy="1440179"/>
            </a:xfrm>
            <a:prstGeom prst="roundRect">
              <a:avLst/>
            </a:prstGeom>
            <a:solidFill>
              <a:srgbClr val="A8BE92"/>
            </a:solidFill>
            <a:ln>
              <a:solidFill>
                <a:schemeClr val="tx1"/>
              </a:solidFill>
            </a:ln>
          </p:spPr>
          <p:style>
            <a:lnRef idx="1">
              <a:schemeClr val="accent1">
                <a:hueOff val="0"/>
                <a:satOff val="0"/>
                <a:lumOff val="0"/>
                <a:alphaOff val="0"/>
              </a:schemeClr>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975482" tIns="72390" rIns="72390" bIns="72390" numCol="1" spcCol="1270" anchor="ctr" anchorCtr="0">
              <a:noAutofit/>
            </a:bodyPr>
            <a:lstStyle/>
            <a:p>
              <a:pPr lvl="0" algn="just" defTabSz="844550">
                <a:lnSpc>
                  <a:spcPct val="90000"/>
                </a:lnSpc>
                <a:spcBef>
                  <a:spcPct val="0"/>
                </a:spcBef>
                <a:spcAft>
                  <a:spcPct val="35000"/>
                </a:spcAft>
              </a:pPr>
              <a:r>
                <a:rPr lang="es-EC" kern="1200" dirty="0" smtClean="0">
                  <a:latin typeface="Times New Roman" panose="02020603050405020304" pitchFamily="18" charset="0"/>
                  <a:cs typeface="Times New Roman" panose="02020603050405020304" pitchFamily="18" charset="0"/>
                </a:rPr>
                <a:t>Las actividades que realizan los bancos para atraer, captar y fidelizar a sus clientes representa un reto.</a:t>
              </a:r>
              <a:endParaRPr lang="es-EC" kern="1200" dirty="0">
                <a:latin typeface="Times New Roman" panose="02020603050405020304" pitchFamily="18" charset="0"/>
                <a:cs typeface="Times New Roman" panose="02020603050405020304" pitchFamily="18" charset="0"/>
              </a:endParaRPr>
            </a:p>
          </p:txBody>
        </p:sp>
        <p:sp>
          <p:nvSpPr>
            <p:cNvPr id="25" name="Rectángulo 24"/>
            <p:cNvSpPr/>
            <p:nvPr/>
          </p:nvSpPr>
          <p:spPr>
            <a:xfrm>
              <a:off x="6390014" y="2590041"/>
              <a:ext cx="1008126" cy="1512189"/>
            </a:xfrm>
            <a:prstGeom prst="rect">
              <a:avLst/>
            </a:prstGeom>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6" name="Rectángulo redondeado 25"/>
            <p:cNvSpPr/>
            <p:nvPr/>
          </p:nvSpPr>
          <p:spPr>
            <a:xfrm>
              <a:off x="1413245" y="4611094"/>
              <a:ext cx="4608575" cy="1440179"/>
            </a:xfrm>
            <a:prstGeom prst="roundRect">
              <a:avLst/>
            </a:prstGeom>
            <a:solidFill>
              <a:srgbClr val="A8BE92"/>
            </a:solidFill>
            <a:ln>
              <a:solidFill>
                <a:schemeClr val="tx1"/>
              </a:solidFill>
            </a:ln>
          </p:spPr>
          <p:style>
            <a:lnRef idx="1">
              <a:schemeClr val="accent1">
                <a:hueOff val="0"/>
                <a:satOff val="0"/>
                <a:lumOff val="0"/>
                <a:alphaOff val="0"/>
              </a:schemeClr>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975482" tIns="72390" rIns="72390" bIns="72390" numCol="1" spcCol="1270" anchor="ctr" anchorCtr="0">
              <a:noAutofit/>
            </a:bodyPr>
            <a:lstStyle/>
            <a:p>
              <a:pPr lvl="0" algn="just" defTabSz="844550">
                <a:lnSpc>
                  <a:spcPct val="90000"/>
                </a:lnSpc>
                <a:spcBef>
                  <a:spcPct val="0"/>
                </a:spcBef>
                <a:spcAft>
                  <a:spcPct val="35000"/>
                </a:spcAft>
              </a:pPr>
              <a:r>
                <a:rPr lang="es-EC" kern="1200" dirty="0" smtClean="0">
                  <a:latin typeface="Times New Roman" panose="02020603050405020304" pitchFamily="18" charset="0"/>
                  <a:cs typeface="Times New Roman" panose="02020603050405020304" pitchFamily="18" charset="0"/>
                </a:rPr>
                <a:t>Bajo nivel de utilización en términos de funcionalidad y el alcance de la banca electrónica por parte de los consumidores bancarios. </a:t>
              </a:r>
              <a:endParaRPr lang="es-EC" kern="1200" dirty="0">
                <a:latin typeface="Times New Roman" panose="02020603050405020304" pitchFamily="18" charset="0"/>
                <a:cs typeface="Times New Roman" panose="02020603050405020304" pitchFamily="18" charset="0"/>
              </a:endParaRPr>
            </a:p>
          </p:txBody>
        </p:sp>
        <p:sp>
          <p:nvSpPr>
            <p:cNvPr id="27" name="Rectángulo 26"/>
            <p:cNvSpPr/>
            <p:nvPr/>
          </p:nvSpPr>
          <p:spPr>
            <a:xfrm>
              <a:off x="1221221" y="4403068"/>
              <a:ext cx="1008126" cy="1512189"/>
            </a:xfrm>
            <a:prstGeom prst="rect">
              <a:avLst/>
            </a:prstGeom>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grpSp>
      <p:pic>
        <p:nvPicPr>
          <p:cNvPr id="15370" name="Picture 10" descr="Como influye el uso de las computadoras en el desempeño laboral d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799" y="814748"/>
            <a:ext cx="1093045" cy="14792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372" name="Picture 12" descr="26 de Septiembre. Día de la Bandera Nacional del Ecuador #bandera ..."/>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213" t="13453" r="31226" b="11828"/>
          <a:stretch/>
        </p:blipFill>
        <p:spPr bwMode="auto">
          <a:xfrm>
            <a:off x="6302077" y="814748"/>
            <a:ext cx="1059542" cy="148961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374" name="Picture 14" descr="Protección del Consumidor y Competencia Desleal – Asose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5265" y="2671154"/>
            <a:ext cx="1059542" cy="14793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376" name="Picture 16" descr="El desconocimiento de los usuarios, ¿principal causa de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4662" y="2648859"/>
            <a:ext cx="1097958" cy="14793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378" name="Picture 18" descr="Icono Bajo Del Vector Del Indicador Del Riesgo Ilustración del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96085" y="4439360"/>
            <a:ext cx="1036535" cy="15018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0" name="Rectángulo 29"/>
          <p:cNvSpPr/>
          <p:nvPr/>
        </p:nvSpPr>
        <p:spPr>
          <a:xfrm>
            <a:off x="-306606" y="6348361"/>
            <a:ext cx="5078452" cy="523220"/>
          </a:xfrm>
          <a:prstGeom prst="rect">
            <a:avLst/>
          </a:prstGeom>
          <a:noFill/>
        </p:spPr>
        <p:txBody>
          <a:bodyPr wrap="square" lIns="91440" tIns="45720" rIns="91440" bIns="45720">
            <a:spAutoFit/>
          </a:bodyPr>
          <a:lstStyle/>
          <a:p>
            <a:pPr algn="ctr"/>
            <a:r>
              <a:rPr lang="es-ES" sz="28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ASPECTOS GENERALES</a:t>
            </a:r>
            <a:endParaRPr lang="es-E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87551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764346" y="105822"/>
            <a:ext cx="10972800" cy="555356"/>
          </a:xfrm>
        </p:spPr>
        <p:txBody>
          <a:bodyPr/>
          <a:lstStyle/>
          <a:p>
            <a:pPr algn="ctr"/>
            <a:r>
              <a:rPr lang="es-EC" i="0" dirty="0" smtClean="0">
                <a:solidFill>
                  <a:schemeClr val="tx1"/>
                </a:solidFill>
                <a:effectLst/>
                <a:latin typeface="Times New Roman" panose="02020603050405020304" pitchFamily="18" charset="0"/>
                <a:cs typeface="Times New Roman" panose="02020603050405020304" pitchFamily="18" charset="0"/>
              </a:rPr>
              <a:t>OBJETIVOS</a:t>
            </a:r>
            <a:endParaRPr lang="es-EC" i="0" dirty="0">
              <a:solidFill>
                <a:schemeClr val="tx1"/>
              </a:solidFill>
              <a:effectLst/>
              <a:latin typeface="Times New Roman" panose="02020603050405020304" pitchFamily="18" charset="0"/>
              <a:cs typeface="Times New Roman" panose="02020603050405020304" pitchFamily="18" charset="0"/>
            </a:endParaRPr>
          </a:p>
        </p:txBody>
      </p:sp>
      <p:graphicFrame>
        <p:nvGraphicFramePr>
          <p:cNvPr id="4" name="Diagrama 3"/>
          <p:cNvGraphicFramePr/>
          <p:nvPr>
            <p:extLst>
              <p:ext uri="{D42A27DB-BD31-4B8C-83A1-F6EECF244321}">
                <p14:modId xmlns:p14="http://schemas.microsoft.com/office/powerpoint/2010/main" val="2541189245"/>
              </p:ext>
            </p:extLst>
          </p:nvPr>
        </p:nvGraphicFramePr>
        <p:xfrm>
          <a:off x="4706017" y="775935"/>
          <a:ext cx="8251484" cy="51043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a 4"/>
          <p:cNvGraphicFramePr/>
          <p:nvPr>
            <p:extLst>
              <p:ext uri="{D42A27DB-BD31-4B8C-83A1-F6EECF244321}">
                <p14:modId xmlns:p14="http://schemas.microsoft.com/office/powerpoint/2010/main" val="869780878"/>
              </p:ext>
            </p:extLst>
          </p:nvPr>
        </p:nvGraphicFramePr>
        <p:xfrm>
          <a:off x="38435" y="775936"/>
          <a:ext cx="5325403"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Rectángulo 5"/>
          <p:cNvSpPr/>
          <p:nvPr/>
        </p:nvSpPr>
        <p:spPr>
          <a:xfrm>
            <a:off x="-306606" y="6348361"/>
            <a:ext cx="5078452" cy="523220"/>
          </a:xfrm>
          <a:prstGeom prst="rect">
            <a:avLst/>
          </a:prstGeom>
          <a:noFill/>
        </p:spPr>
        <p:txBody>
          <a:bodyPr wrap="square" lIns="91440" tIns="45720" rIns="91440" bIns="45720">
            <a:spAutoFit/>
          </a:bodyPr>
          <a:lstStyle/>
          <a:p>
            <a:pPr algn="ctr"/>
            <a:r>
              <a:rPr lang="es-ES" sz="28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ASPECTOS GENERALES</a:t>
            </a:r>
            <a:endParaRPr lang="es-E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99396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708072" y="91759"/>
            <a:ext cx="10972800" cy="569424"/>
          </a:xfrm>
        </p:spPr>
        <p:txBody>
          <a:bodyPr/>
          <a:lstStyle/>
          <a:p>
            <a:pPr algn="ctr"/>
            <a:r>
              <a:rPr lang="es-EC" i="0" dirty="0" smtClean="0">
                <a:solidFill>
                  <a:schemeClr val="tx1"/>
                </a:solidFill>
                <a:effectLst/>
              </a:rPr>
              <a:t>JUSTIFICACIÓN</a:t>
            </a:r>
            <a:endParaRPr lang="es-EC" i="0" dirty="0">
              <a:solidFill>
                <a:schemeClr val="tx1"/>
              </a:solidFill>
              <a:effectLst/>
            </a:endParaRPr>
          </a:p>
        </p:txBody>
      </p:sp>
      <p:graphicFrame>
        <p:nvGraphicFramePr>
          <p:cNvPr id="4" name="Diagrama 3"/>
          <p:cNvGraphicFramePr/>
          <p:nvPr>
            <p:extLst>
              <p:ext uri="{D42A27DB-BD31-4B8C-83A1-F6EECF244321}">
                <p14:modId xmlns:p14="http://schemas.microsoft.com/office/powerpoint/2010/main" val="1969514784"/>
              </p:ext>
            </p:extLst>
          </p:nvPr>
        </p:nvGraphicFramePr>
        <p:xfrm>
          <a:off x="2074200" y="860344"/>
          <a:ext cx="7927928" cy="50199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ángulo 4"/>
          <p:cNvSpPr/>
          <p:nvPr/>
        </p:nvSpPr>
        <p:spPr>
          <a:xfrm>
            <a:off x="-306606" y="6348361"/>
            <a:ext cx="5078452" cy="523220"/>
          </a:xfrm>
          <a:prstGeom prst="rect">
            <a:avLst/>
          </a:prstGeom>
          <a:noFill/>
        </p:spPr>
        <p:txBody>
          <a:bodyPr wrap="square" lIns="91440" tIns="45720" rIns="91440" bIns="45720">
            <a:spAutoFit/>
          </a:bodyPr>
          <a:lstStyle/>
          <a:p>
            <a:pPr algn="ctr"/>
            <a:r>
              <a:rPr lang="es-ES" sz="28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ASPECTOS GENERALES</a:t>
            </a:r>
            <a:endParaRPr lang="es-E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11788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609600" y="91754"/>
            <a:ext cx="10972800" cy="653830"/>
          </a:xfrm>
        </p:spPr>
        <p:txBody>
          <a:bodyPr/>
          <a:lstStyle/>
          <a:p>
            <a:pPr algn="ctr"/>
            <a:r>
              <a:rPr lang="es-EC" i="0" dirty="0" smtClean="0">
                <a:solidFill>
                  <a:schemeClr val="tx1"/>
                </a:solidFill>
                <a:effectLst/>
                <a:latin typeface="Times New Roman" panose="02020603050405020304" pitchFamily="18" charset="0"/>
                <a:cs typeface="Times New Roman" panose="02020603050405020304" pitchFamily="18" charset="0"/>
              </a:rPr>
              <a:t>BANCA ELECTRÓNICA</a:t>
            </a:r>
            <a:endParaRPr lang="es-EC" i="0" dirty="0">
              <a:solidFill>
                <a:schemeClr val="tx1"/>
              </a:solidFill>
              <a:effectLst/>
              <a:latin typeface="Times New Roman" panose="02020603050405020304" pitchFamily="18" charset="0"/>
              <a:cs typeface="Times New Roman" panose="02020603050405020304" pitchFamily="18" charset="0"/>
            </a:endParaRPr>
          </a:p>
        </p:txBody>
      </p:sp>
      <p:graphicFrame>
        <p:nvGraphicFramePr>
          <p:cNvPr id="4" name="Diagrama 3"/>
          <p:cNvGraphicFramePr/>
          <p:nvPr>
            <p:extLst>
              <p:ext uri="{D42A27DB-BD31-4B8C-83A1-F6EECF244321}">
                <p14:modId xmlns:p14="http://schemas.microsoft.com/office/powerpoint/2010/main" val="3843126036"/>
              </p:ext>
            </p:extLst>
          </p:nvPr>
        </p:nvGraphicFramePr>
        <p:xfrm>
          <a:off x="159434" y="474936"/>
          <a:ext cx="3496603" cy="59787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a 4"/>
          <p:cNvGraphicFramePr/>
          <p:nvPr>
            <p:extLst>
              <p:ext uri="{D42A27DB-BD31-4B8C-83A1-F6EECF244321}">
                <p14:modId xmlns:p14="http://schemas.microsoft.com/office/powerpoint/2010/main" val="887172524"/>
              </p:ext>
            </p:extLst>
          </p:nvPr>
        </p:nvGraphicFramePr>
        <p:xfrm>
          <a:off x="3973341" y="1280160"/>
          <a:ext cx="4003040" cy="478301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 name="Imagen 5" descr="Resultado de imagen para modelo tam davis"/>
          <p:cNvPicPr/>
          <p:nvPr/>
        </p:nvPicPr>
        <p:blipFill rotWithShape="1">
          <a:blip r:embed="rId12" cstate="print">
            <a:extLst>
              <a:ext uri="{28A0092B-C50C-407E-A947-70E740481C1C}">
                <a14:useLocalDpi xmlns:a14="http://schemas.microsoft.com/office/drawing/2010/main" val="0"/>
              </a:ext>
            </a:extLst>
          </a:blip>
          <a:srcRect l="5182" t="2500" r="4168" b="10976"/>
          <a:stretch/>
        </p:blipFill>
        <p:spPr bwMode="auto">
          <a:xfrm>
            <a:off x="8145193" y="2282399"/>
            <a:ext cx="3882683" cy="2363846"/>
          </a:xfrm>
          <a:prstGeom prst="rect">
            <a:avLst/>
          </a:prstGeom>
          <a:noFill/>
          <a:ln>
            <a:noFill/>
          </a:ln>
          <a:extLst>
            <a:ext uri="{53640926-AAD7-44D8-BBD7-CCE9431645EC}">
              <a14:shadowObscured xmlns:a14="http://schemas.microsoft.com/office/drawing/2010/main"/>
            </a:ext>
          </a:extLst>
        </p:spPr>
      </p:pic>
      <p:sp>
        <p:nvSpPr>
          <p:cNvPr id="7" name="Título 2"/>
          <p:cNvSpPr txBox="1">
            <a:spLocks/>
          </p:cNvSpPr>
          <p:nvPr/>
        </p:nvSpPr>
        <p:spPr>
          <a:xfrm>
            <a:off x="8292905" y="4782455"/>
            <a:ext cx="3899095" cy="555356"/>
          </a:xfrm>
          <a:prstGeom prst="rect">
            <a:avLst/>
          </a:prstGeom>
          <a:noFill/>
          <a:ln>
            <a:noFill/>
          </a:ln>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1200" b="0" i="0" dirty="0">
                <a:solidFill>
                  <a:schemeClr val="tx1"/>
                </a:solidFill>
                <a:effectLst/>
                <a:latin typeface="Times New Roman" panose="02020603050405020304" pitchFamily="18" charset="0"/>
                <a:cs typeface="Times New Roman" panose="02020603050405020304" pitchFamily="18" charset="0"/>
              </a:rPr>
              <a:t>Modelo de aceptación </a:t>
            </a:r>
            <a:r>
              <a:rPr lang="es-EC" sz="1200" b="0" i="0" dirty="0" smtClean="0">
                <a:solidFill>
                  <a:schemeClr val="tx1"/>
                </a:solidFill>
                <a:effectLst/>
                <a:latin typeface="Times New Roman" panose="02020603050405020304" pitchFamily="18" charset="0"/>
                <a:cs typeface="Times New Roman" panose="02020603050405020304" pitchFamily="18" charset="0"/>
              </a:rPr>
              <a:t>tecnológica</a:t>
            </a:r>
          </a:p>
          <a:p>
            <a:pPr algn="ctr"/>
            <a:r>
              <a:rPr lang="es-EC" sz="1200" b="0" i="0" dirty="0" smtClean="0">
                <a:solidFill>
                  <a:schemeClr val="tx1"/>
                </a:solidFill>
                <a:effectLst/>
                <a:latin typeface="Times New Roman" panose="02020603050405020304" pitchFamily="18" charset="0"/>
                <a:cs typeface="Times New Roman" panose="02020603050405020304" pitchFamily="18" charset="0"/>
              </a:rPr>
              <a:t>Bagozzi y Warshaw (1989).</a:t>
            </a:r>
            <a:endParaRPr lang="es-EC" sz="1200" b="0" i="0" kern="0" dirty="0">
              <a:solidFill>
                <a:schemeClr val="tx1"/>
              </a:solidFill>
              <a:latin typeface="Times New Roman" panose="02020603050405020304" pitchFamily="18" charset="0"/>
              <a:cs typeface="Times New Roman" panose="02020603050405020304" pitchFamily="18" charset="0"/>
            </a:endParaRPr>
          </a:p>
        </p:txBody>
      </p:sp>
      <p:sp>
        <p:nvSpPr>
          <p:cNvPr id="8" name="Rectángulo 7"/>
          <p:cNvSpPr/>
          <p:nvPr/>
        </p:nvSpPr>
        <p:spPr>
          <a:xfrm>
            <a:off x="134470" y="6313671"/>
            <a:ext cx="3140540" cy="523220"/>
          </a:xfrm>
          <a:prstGeom prst="rect">
            <a:avLst/>
          </a:prstGeom>
          <a:noFill/>
        </p:spPr>
        <p:txBody>
          <a:bodyPr wrap="none" lIns="91440" tIns="45720" rIns="91440" bIns="45720">
            <a:spAutoFit/>
          </a:bodyPr>
          <a:lstStyle/>
          <a:p>
            <a:pPr algn="ctr"/>
            <a:r>
              <a:rPr lang="es-ES" sz="28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MARCO TEÓRICO</a:t>
            </a:r>
            <a:endParaRPr lang="es-E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45132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609600" y="91757"/>
            <a:ext cx="10972800" cy="555356"/>
          </a:xfrm>
        </p:spPr>
        <p:txBody>
          <a:bodyPr/>
          <a:lstStyle/>
          <a:p>
            <a:pPr algn="ctr"/>
            <a:r>
              <a:rPr lang="es-EC" i="0" dirty="0" smtClean="0">
                <a:solidFill>
                  <a:schemeClr val="tx1"/>
                </a:solidFill>
                <a:effectLst/>
              </a:rPr>
              <a:t>COMPORTAMIENTO DEL CONSUMIDOR</a:t>
            </a:r>
            <a:endParaRPr lang="es-EC" i="0" dirty="0">
              <a:solidFill>
                <a:schemeClr val="tx1"/>
              </a:solidFill>
              <a:effectLst/>
            </a:endParaRPr>
          </a:p>
        </p:txBody>
      </p:sp>
      <p:graphicFrame>
        <p:nvGraphicFramePr>
          <p:cNvPr id="4" name="Diagrama 3"/>
          <p:cNvGraphicFramePr/>
          <p:nvPr>
            <p:extLst>
              <p:ext uri="{D42A27DB-BD31-4B8C-83A1-F6EECF244321}">
                <p14:modId xmlns:p14="http://schemas.microsoft.com/office/powerpoint/2010/main" val="256052453"/>
              </p:ext>
            </p:extLst>
          </p:nvPr>
        </p:nvGraphicFramePr>
        <p:xfrm>
          <a:off x="117231" y="313163"/>
          <a:ext cx="3496603" cy="59787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descr="Resultado de imagen para MODELO LEON SCHIFFMANN &amp; LESLIE KANUK"/>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52492" y="773723"/>
            <a:ext cx="5123521" cy="4515448"/>
          </a:xfrm>
          <a:prstGeom prst="rect">
            <a:avLst/>
          </a:prstGeom>
          <a:noFill/>
          <a:ln>
            <a:noFill/>
          </a:ln>
        </p:spPr>
      </p:pic>
      <p:sp>
        <p:nvSpPr>
          <p:cNvPr id="9" name="Título 2"/>
          <p:cNvSpPr txBox="1">
            <a:spLocks/>
          </p:cNvSpPr>
          <p:nvPr/>
        </p:nvSpPr>
        <p:spPr>
          <a:xfrm>
            <a:off x="7683305" y="5401433"/>
            <a:ext cx="3899095" cy="555356"/>
          </a:xfrm>
          <a:prstGeom prst="rect">
            <a:avLst/>
          </a:prstGeom>
          <a:noFill/>
          <a:ln>
            <a:noFill/>
          </a:ln>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1200" b="0" i="0" dirty="0">
                <a:solidFill>
                  <a:schemeClr val="tx1"/>
                </a:solidFill>
                <a:effectLst/>
                <a:latin typeface="Times New Roman" panose="02020603050405020304" pitchFamily="18" charset="0"/>
                <a:cs typeface="Times New Roman" panose="02020603050405020304" pitchFamily="18" charset="0"/>
              </a:rPr>
              <a:t>Modelo del comportamiento del </a:t>
            </a:r>
            <a:r>
              <a:rPr lang="es-EC" sz="1200" b="0" i="0" dirty="0" smtClean="0">
                <a:solidFill>
                  <a:schemeClr val="tx1"/>
                </a:solidFill>
                <a:effectLst/>
                <a:latin typeface="Times New Roman" panose="02020603050405020304" pitchFamily="18" charset="0"/>
                <a:cs typeface="Times New Roman" panose="02020603050405020304" pitchFamily="18" charset="0"/>
              </a:rPr>
              <a:t>consumidor</a:t>
            </a:r>
          </a:p>
          <a:p>
            <a:pPr algn="ctr"/>
            <a:r>
              <a:rPr lang="es-EC" sz="1200" b="0" i="0" dirty="0" smtClean="0">
                <a:solidFill>
                  <a:schemeClr val="tx1"/>
                </a:solidFill>
                <a:effectLst/>
                <a:latin typeface="Times New Roman" panose="02020603050405020304" pitchFamily="18" charset="0"/>
                <a:cs typeface="Times New Roman" panose="02020603050405020304" pitchFamily="18" charset="0"/>
              </a:rPr>
              <a:t> Schiffmann y Kanuk (2005).</a:t>
            </a:r>
            <a:endParaRPr lang="es-EC" sz="1200" b="0" i="0" kern="0" dirty="0">
              <a:solidFill>
                <a:schemeClr val="tx1"/>
              </a:solidFill>
              <a:latin typeface="Times New Roman" panose="02020603050405020304" pitchFamily="18" charset="0"/>
              <a:cs typeface="Times New Roman" panose="02020603050405020304" pitchFamily="18" charset="0"/>
            </a:endParaRPr>
          </a:p>
        </p:txBody>
      </p:sp>
      <p:graphicFrame>
        <p:nvGraphicFramePr>
          <p:cNvPr id="14" name="Diagrama 13"/>
          <p:cNvGraphicFramePr/>
          <p:nvPr>
            <p:extLst>
              <p:ext uri="{D42A27DB-BD31-4B8C-83A1-F6EECF244321}">
                <p14:modId xmlns:p14="http://schemas.microsoft.com/office/powerpoint/2010/main" val="1721848462"/>
              </p:ext>
            </p:extLst>
          </p:nvPr>
        </p:nvGraphicFramePr>
        <p:xfrm>
          <a:off x="3941299" y="2156033"/>
          <a:ext cx="2113814" cy="204797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Rectángulo 6"/>
          <p:cNvSpPr/>
          <p:nvPr/>
        </p:nvSpPr>
        <p:spPr>
          <a:xfrm>
            <a:off x="121023" y="6313671"/>
            <a:ext cx="3140540" cy="523220"/>
          </a:xfrm>
          <a:prstGeom prst="rect">
            <a:avLst/>
          </a:prstGeom>
          <a:noFill/>
        </p:spPr>
        <p:txBody>
          <a:bodyPr wrap="none" lIns="91440" tIns="45720" rIns="91440" bIns="45720">
            <a:spAutoFit/>
          </a:bodyPr>
          <a:lstStyle/>
          <a:p>
            <a:pPr algn="ctr"/>
            <a:r>
              <a:rPr lang="es-ES" sz="28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MARCO TEÓRICO</a:t>
            </a:r>
            <a:endParaRPr lang="es-E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83362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609600" y="19856"/>
            <a:ext cx="10972800" cy="569424"/>
          </a:xfrm>
        </p:spPr>
        <p:txBody>
          <a:bodyPr/>
          <a:lstStyle/>
          <a:p>
            <a:pPr algn="ctr"/>
            <a:r>
              <a:rPr lang="es-EC" i="0" dirty="0" smtClean="0">
                <a:solidFill>
                  <a:schemeClr val="tx1"/>
                </a:solidFill>
                <a:effectLst/>
                <a:latin typeface="Times New Roman" panose="02020603050405020304" pitchFamily="18" charset="0"/>
                <a:cs typeface="Times New Roman" panose="02020603050405020304" pitchFamily="18" charset="0"/>
              </a:rPr>
              <a:t>ESTUDIOS REFERENCIALES</a:t>
            </a:r>
            <a:endParaRPr lang="es-EC" i="0" dirty="0">
              <a:solidFill>
                <a:schemeClr val="tx1"/>
              </a:solidFill>
              <a:effectLst/>
              <a:latin typeface="Times New Roman" panose="02020603050405020304" pitchFamily="18" charset="0"/>
              <a:cs typeface="Times New Roman" panose="02020603050405020304" pitchFamily="18" charset="0"/>
            </a:endParaRPr>
          </a:p>
        </p:txBody>
      </p:sp>
      <p:graphicFrame>
        <p:nvGraphicFramePr>
          <p:cNvPr id="4" name="Diagrama 3"/>
          <p:cNvGraphicFramePr/>
          <p:nvPr>
            <p:extLst>
              <p:ext uri="{D42A27DB-BD31-4B8C-83A1-F6EECF244321}">
                <p14:modId xmlns:p14="http://schemas.microsoft.com/office/powerpoint/2010/main" val="3215712488"/>
              </p:ext>
            </p:extLst>
          </p:nvPr>
        </p:nvGraphicFramePr>
        <p:xfrm>
          <a:off x="609600" y="116310"/>
          <a:ext cx="11127546" cy="27437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upo 5"/>
          <p:cNvGrpSpPr/>
          <p:nvPr/>
        </p:nvGrpSpPr>
        <p:grpSpPr>
          <a:xfrm>
            <a:off x="753669" y="2350970"/>
            <a:ext cx="1909892" cy="180000"/>
            <a:chOff x="6516302" y="2493154"/>
            <a:chExt cx="1909892" cy="180000"/>
          </a:xfrm>
        </p:grpSpPr>
        <p:sp>
          <p:nvSpPr>
            <p:cNvPr id="7" name="Rectángulo 6"/>
            <p:cNvSpPr/>
            <p:nvPr/>
          </p:nvSpPr>
          <p:spPr>
            <a:xfrm>
              <a:off x="6516302" y="2493154"/>
              <a:ext cx="1909892" cy="18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 name="Rectángulo 7"/>
            <p:cNvSpPr/>
            <p:nvPr/>
          </p:nvSpPr>
          <p:spPr>
            <a:xfrm>
              <a:off x="6516302" y="2493154"/>
              <a:ext cx="1909892" cy="18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57150" lvl="1" indent="-57150" defTabSz="444500">
                <a:lnSpc>
                  <a:spcPct val="90000"/>
                </a:lnSpc>
                <a:spcBef>
                  <a:spcPct val="0"/>
                </a:spcBef>
                <a:spcAft>
                  <a:spcPct val="15000"/>
                </a:spcAft>
                <a:buChar char="••"/>
              </a:pPr>
              <a:r>
                <a:rPr lang="es-EC" sz="1050" dirty="0">
                  <a:latin typeface="Times New Roman" panose="02020603050405020304" pitchFamily="18" charset="0"/>
                  <a:cs typeface="Times New Roman" panose="02020603050405020304" pitchFamily="18" charset="0"/>
                </a:rPr>
                <a:t>Larrán y Reyes (2007)</a:t>
              </a:r>
              <a:r>
                <a:rPr lang="es-EC" sz="1050" kern="1200" dirty="0" smtClean="0">
                  <a:solidFill>
                    <a:schemeClr val="tx1"/>
                  </a:solidFill>
                  <a:latin typeface="Times New Roman" panose="02020603050405020304" pitchFamily="18" charset="0"/>
                  <a:cs typeface="Times New Roman" panose="02020603050405020304" pitchFamily="18" charset="0"/>
                </a:rPr>
                <a:t>.</a:t>
              </a:r>
              <a:endParaRPr lang="es-EC" sz="1050" kern="1200" dirty="0">
                <a:solidFill>
                  <a:schemeClr val="tx1"/>
                </a:solidFill>
                <a:latin typeface="Times New Roman" panose="02020603050405020304" pitchFamily="18" charset="0"/>
                <a:cs typeface="Times New Roman" panose="02020603050405020304" pitchFamily="18" charset="0"/>
              </a:endParaRPr>
            </a:p>
          </p:txBody>
        </p:sp>
      </p:grpSp>
      <p:grpSp>
        <p:nvGrpSpPr>
          <p:cNvPr id="9" name="Grupo 8"/>
          <p:cNvGrpSpPr/>
          <p:nvPr/>
        </p:nvGrpSpPr>
        <p:grpSpPr>
          <a:xfrm>
            <a:off x="3764276" y="2350970"/>
            <a:ext cx="1909892" cy="180000"/>
            <a:chOff x="6516302" y="2493154"/>
            <a:chExt cx="1909892" cy="180000"/>
          </a:xfrm>
        </p:grpSpPr>
        <p:sp>
          <p:nvSpPr>
            <p:cNvPr id="10" name="Rectángulo 9"/>
            <p:cNvSpPr/>
            <p:nvPr/>
          </p:nvSpPr>
          <p:spPr>
            <a:xfrm>
              <a:off x="6516302" y="2493154"/>
              <a:ext cx="1909892" cy="18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Rectángulo 10"/>
            <p:cNvSpPr/>
            <p:nvPr/>
          </p:nvSpPr>
          <p:spPr>
            <a:xfrm>
              <a:off x="6516302" y="2493154"/>
              <a:ext cx="1909892" cy="18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57150" lvl="1" indent="-57150" defTabSz="444500">
                <a:lnSpc>
                  <a:spcPct val="90000"/>
                </a:lnSpc>
                <a:spcBef>
                  <a:spcPct val="0"/>
                </a:spcBef>
                <a:spcAft>
                  <a:spcPct val="15000"/>
                </a:spcAft>
                <a:buChar char="••"/>
              </a:pPr>
              <a:r>
                <a:rPr lang="es-EC" sz="1050" dirty="0">
                  <a:latin typeface="Times New Roman" panose="02020603050405020304" pitchFamily="18" charset="0"/>
                  <a:cs typeface="Times New Roman" panose="02020603050405020304" pitchFamily="18" charset="0"/>
                </a:rPr>
                <a:t>Gómez (2013</a:t>
              </a:r>
              <a:r>
                <a:rPr lang="es-EC" sz="1050" dirty="0" smtClean="0">
                  <a:latin typeface="Times New Roman" panose="02020603050405020304" pitchFamily="18" charset="0"/>
                  <a:cs typeface="Times New Roman" panose="02020603050405020304" pitchFamily="18" charset="0"/>
                </a:rPr>
                <a:t>).</a:t>
              </a:r>
              <a:endParaRPr lang="es-EC" sz="1050" kern="1200" dirty="0">
                <a:solidFill>
                  <a:schemeClr val="tx1"/>
                </a:solidFill>
                <a:latin typeface="Times New Roman" panose="02020603050405020304" pitchFamily="18" charset="0"/>
                <a:cs typeface="Times New Roman" panose="02020603050405020304" pitchFamily="18" charset="0"/>
              </a:endParaRPr>
            </a:p>
          </p:txBody>
        </p:sp>
      </p:grpSp>
      <p:grpSp>
        <p:nvGrpSpPr>
          <p:cNvPr id="12" name="Grupo 11"/>
          <p:cNvGrpSpPr/>
          <p:nvPr/>
        </p:nvGrpSpPr>
        <p:grpSpPr>
          <a:xfrm>
            <a:off x="6756124" y="2367327"/>
            <a:ext cx="1909892" cy="180000"/>
            <a:chOff x="6516302" y="2493154"/>
            <a:chExt cx="1909892" cy="180000"/>
          </a:xfrm>
        </p:grpSpPr>
        <p:sp>
          <p:nvSpPr>
            <p:cNvPr id="13" name="Rectángulo 12"/>
            <p:cNvSpPr/>
            <p:nvPr/>
          </p:nvSpPr>
          <p:spPr>
            <a:xfrm>
              <a:off x="6516302" y="2493154"/>
              <a:ext cx="1909892" cy="18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Rectángulo 13"/>
            <p:cNvSpPr/>
            <p:nvPr/>
          </p:nvSpPr>
          <p:spPr>
            <a:xfrm>
              <a:off x="6516302" y="2493154"/>
              <a:ext cx="1909892" cy="18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57150" lvl="1" indent="-57150" defTabSz="444500">
                <a:lnSpc>
                  <a:spcPct val="90000"/>
                </a:lnSpc>
                <a:spcBef>
                  <a:spcPct val="0"/>
                </a:spcBef>
                <a:spcAft>
                  <a:spcPct val="15000"/>
                </a:spcAft>
                <a:buChar char="••"/>
              </a:pPr>
              <a:r>
                <a:rPr lang="es-EC" sz="1050" dirty="0">
                  <a:latin typeface="Times New Roman" panose="02020603050405020304" pitchFamily="18" charset="0"/>
                  <a:cs typeface="Times New Roman" panose="02020603050405020304" pitchFamily="18" charset="0"/>
                </a:rPr>
                <a:t>Gonzales (2017</a:t>
              </a:r>
              <a:r>
                <a:rPr lang="es-EC" sz="1050" dirty="0" smtClean="0">
                  <a:latin typeface="Times New Roman" panose="02020603050405020304" pitchFamily="18" charset="0"/>
                  <a:cs typeface="Times New Roman" panose="02020603050405020304" pitchFamily="18" charset="0"/>
                </a:rPr>
                <a:t>).</a:t>
              </a:r>
              <a:endParaRPr lang="es-EC" sz="1050" kern="1200" dirty="0">
                <a:solidFill>
                  <a:schemeClr val="tx1"/>
                </a:solidFill>
                <a:latin typeface="Times New Roman" panose="02020603050405020304" pitchFamily="18" charset="0"/>
                <a:cs typeface="Times New Roman" panose="02020603050405020304" pitchFamily="18" charset="0"/>
              </a:endParaRPr>
            </a:p>
          </p:txBody>
        </p:sp>
      </p:grpSp>
      <p:grpSp>
        <p:nvGrpSpPr>
          <p:cNvPr id="15" name="Grupo 14"/>
          <p:cNvGrpSpPr/>
          <p:nvPr/>
        </p:nvGrpSpPr>
        <p:grpSpPr>
          <a:xfrm>
            <a:off x="8088237" y="3023011"/>
            <a:ext cx="1909892" cy="180000"/>
            <a:chOff x="6516302" y="2493154"/>
            <a:chExt cx="1909892" cy="180000"/>
          </a:xfrm>
        </p:grpSpPr>
        <p:sp>
          <p:nvSpPr>
            <p:cNvPr id="16" name="Rectángulo 15"/>
            <p:cNvSpPr/>
            <p:nvPr/>
          </p:nvSpPr>
          <p:spPr>
            <a:xfrm>
              <a:off x="6516302" y="2493154"/>
              <a:ext cx="1909892" cy="18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ángulo 16"/>
            <p:cNvSpPr/>
            <p:nvPr/>
          </p:nvSpPr>
          <p:spPr>
            <a:xfrm>
              <a:off x="6516302" y="2493154"/>
              <a:ext cx="1909892" cy="18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57150" lvl="1" indent="-57150" algn="l" defTabSz="444500">
                <a:lnSpc>
                  <a:spcPct val="90000"/>
                </a:lnSpc>
                <a:spcBef>
                  <a:spcPct val="0"/>
                </a:spcBef>
                <a:spcAft>
                  <a:spcPct val="15000"/>
                </a:spcAft>
                <a:buChar char="••"/>
              </a:pPr>
              <a:endParaRPr lang="es-EC" sz="1000" kern="1200" dirty="0">
                <a:solidFill>
                  <a:schemeClr val="tx1"/>
                </a:solidFill>
                <a:latin typeface="Times New Roman" panose="02020603050405020304" pitchFamily="18" charset="0"/>
                <a:cs typeface="Times New Roman" panose="02020603050405020304" pitchFamily="18" charset="0"/>
              </a:endParaRPr>
            </a:p>
          </p:txBody>
        </p:sp>
      </p:grpSp>
      <p:grpSp>
        <p:nvGrpSpPr>
          <p:cNvPr id="21" name="Grupo 20"/>
          <p:cNvGrpSpPr/>
          <p:nvPr/>
        </p:nvGrpSpPr>
        <p:grpSpPr>
          <a:xfrm>
            <a:off x="9734612" y="2365038"/>
            <a:ext cx="1909892" cy="180000"/>
            <a:chOff x="6516302" y="2493154"/>
            <a:chExt cx="1909892" cy="180000"/>
          </a:xfrm>
        </p:grpSpPr>
        <p:sp>
          <p:nvSpPr>
            <p:cNvPr id="22" name="Rectángulo 21"/>
            <p:cNvSpPr/>
            <p:nvPr/>
          </p:nvSpPr>
          <p:spPr>
            <a:xfrm>
              <a:off x="6516302" y="2493154"/>
              <a:ext cx="1909892" cy="18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3" name="Rectángulo 22"/>
            <p:cNvSpPr/>
            <p:nvPr/>
          </p:nvSpPr>
          <p:spPr>
            <a:xfrm>
              <a:off x="6516302" y="2493154"/>
              <a:ext cx="1909892" cy="18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57150" lvl="1" indent="-57150" defTabSz="444500">
                <a:lnSpc>
                  <a:spcPct val="90000"/>
                </a:lnSpc>
                <a:spcBef>
                  <a:spcPct val="0"/>
                </a:spcBef>
                <a:spcAft>
                  <a:spcPct val="15000"/>
                </a:spcAft>
                <a:buChar char="••"/>
              </a:pPr>
              <a:r>
                <a:rPr lang="es-EC" sz="1050" dirty="0">
                  <a:latin typeface="Times New Roman" panose="02020603050405020304" pitchFamily="18" charset="0"/>
                  <a:cs typeface="Times New Roman" panose="02020603050405020304" pitchFamily="18" charset="0"/>
                </a:rPr>
                <a:t>Aguilera y Zambrano (2018</a:t>
              </a:r>
              <a:r>
                <a:rPr lang="es-EC" sz="1050" dirty="0" smtClean="0">
                  <a:latin typeface="Times New Roman" panose="02020603050405020304" pitchFamily="18" charset="0"/>
                  <a:cs typeface="Times New Roman" panose="02020603050405020304" pitchFamily="18" charset="0"/>
                </a:rPr>
                <a:t>).</a:t>
              </a:r>
              <a:endParaRPr lang="es-EC" sz="1050" kern="1200" dirty="0">
                <a:solidFill>
                  <a:schemeClr val="tx1"/>
                </a:solidFill>
                <a:latin typeface="Times New Roman" panose="02020603050405020304" pitchFamily="18" charset="0"/>
                <a:cs typeface="Times New Roman" panose="02020603050405020304" pitchFamily="18" charset="0"/>
              </a:endParaRPr>
            </a:p>
          </p:txBody>
        </p:sp>
      </p:grpSp>
      <p:graphicFrame>
        <p:nvGraphicFramePr>
          <p:cNvPr id="24" name="Diagrama 23"/>
          <p:cNvGraphicFramePr/>
          <p:nvPr>
            <p:extLst>
              <p:ext uri="{D42A27DB-BD31-4B8C-83A1-F6EECF244321}">
                <p14:modId xmlns:p14="http://schemas.microsoft.com/office/powerpoint/2010/main" val="573491490"/>
              </p:ext>
            </p:extLst>
          </p:nvPr>
        </p:nvGraphicFramePr>
        <p:xfrm>
          <a:off x="280670" y="2455038"/>
          <a:ext cx="11690936" cy="37199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0" name="Rectángulo 19"/>
          <p:cNvSpPr/>
          <p:nvPr/>
        </p:nvSpPr>
        <p:spPr>
          <a:xfrm>
            <a:off x="147917" y="6313671"/>
            <a:ext cx="3140540" cy="523220"/>
          </a:xfrm>
          <a:prstGeom prst="rect">
            <a:avLst/>
          </a:prstGeom>
          <a:noFill/>
        </p:spPr>
        <p:txBody>
          <a:bodyPr wrap="none" lIns="91440" tIns="45720" rIns="91440" bIns="45720">
            <a:spAutoFit/>
          </a:bodyPr>
          <a:lstStyle/>
          <a:p>
            <a:pPr algn="ctr"/>
            <a:r>
              <a:rPr lang="es-ES" sz="28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MARCO TEÓRICO</a:t>
            </a:r>
            <a:endParaRPr lang="es-E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26580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609600" y="91754"/>
            <a:ext cx="10972800" cy="611627"/>
          </a:xfrm>
        </p:spPr>
        <p:txBody>
          <a:bodyPr/>
          <a:lstStyle/>
          <a:p>
            <a:r>
              <a:rPr lang="es-EC" i="0" dirty="0">
                <a:solidFill>
                  <a:schemeClr val="tx1"/>
                </a:solidFill>
                <a:effectLst/>
                <a:latin typeface="Times New Roman" panose="02020603050405020304" pitchFamily="18" charset="0"/>
                <a:cs typeface="Times New Roman" panose="02020603050405020304" pitchFamily="18" charset="0"/>
              </a:rPr>
              <a:t>CONTEXTO Y LUGAR DE DESARROLLO DEL ESTUDIO</a:t>
            </a:r>
            <a:endParaRPr lang="es-EC" i="0" dirty="0">
              <a:solidFill>
                <a:schemeClr val="tx1"/>
              </a:solidFill>
              <a:effectLst/>
            </a:endParaRPr>
          </a:p>
        </p:txBody>
      </p:sp>
      <p:graphicFrame>
        <p:nvGraphicFramePr>
          <p:cNvPr id="5" name="Diagrama 4"/>
          <p:cNvGraphicFramePr/>
          <p:nvPr>
            <p:extLst>
              <p:ext uri="{D42A27DB-BD31-4B8C-83A1-F6EECF244321}">
                <p14:modId xmlns:p14="http://schemas.microsoft.com/office/powerpoint/2010/main" val="2319169692"/>
              </p:ext>
            </p:extLst>
          </p:nvPr>
        </p:nvGraphicFramePr>
        <p:xfrm>
          <a:off x="1097280" y="1158376"/>
          <a:ext cx="4944974" cy="16881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p:cNvPicPr/>
          <p:nvPr/>
        </p:nvPicPr>
        <p:blipFill rotWithShape="1">
          <a:blip r:embed="rId7"/>
          <a:srcRect l="14562" t="14675" r="16492" b="25569"/>
          <a:stretch/>
        </p:blipFill>
        <p:spPr bwMode="auto">
          <a:xfrm>
            <a:off x="1097280" y="3214470"/>
            <a:ext cx="4761914" cy="2412608"/>
          </a:xfrm>
          <a:prstGeom prst="rect">
            <a:avLst/>
          </a:prstGeom>
          <a:ln>
            <a:noFill/>
          </a:ln>
          <a:extLst>
            <a:ext uri="{53640926-AAD7-44D8-BBD7-CCE9431645EC}">
              <a14:shadowObscured xmlns:a14="http://schemas.microsoft.com/office/drawing/2010/main"/>
            </a:ext>
          </a:extLst>
        </p:spPr>
      </p:pic>
      <p:pic>
        <p:nvPicPr>
          <p:cNvPr id="7" name="Imagen 6"/>
          <p:cNvPicPr/>
          <p:nvPr/>
        </p:nvPicPr>
        <p:blipFill rotWithShape="1">
          <a:blip r:embed="rId8"/>
          <a:srcRect l="15506" t="25741" r="16146" b="13899"/>
          <a:stretch/>
        </p:blipFill>
        <p:spPr bwMode="auto">
          <a:xfrm>
            <a:off x="6557989" y="640080"/>
            <a:ext cx="5024412" cy="2391508"/>
          </a:xfrm>
          <a:prstGeom prst="rect">
            <a:avLst/>
          </a:prstGeom>
          <a:ln>
            <a:noFill/>
          </a:ln>
          <a:extLst>
            <a:ext uri="{53640926-AAD7-44D8-BBD7-CCE9431645EC}">
              <a14:shadowObscured xmlns:a14="http://schemas.microsoft.com/office/drawing/2010/main"/>
            </a:ext>
          </a:extLst>
        </p:spPr>
      </p:pic>
      <p:pic>
        <p:nvPicPr>
          <p:cNvPr id="8" name="Imagen 7"/>
          <p:cNvPicPr/>
          <p:nvPr/>
        </p:nvPicPr>
        <p:blipFill rotWithShape="1">
          <a:blip r:embed="rId9"/>
          <a:srcRect l="15711" t="22260" r="16130" b="19536"/>
          <a:stretch/>
        </p:blipFill>
        <p:spPr bwMode="auto">
          <a:xfrm>
            <a:off x="6557988" y="3214469"/>
            <a:ext cx="5026370" cy="2412608"/>
          </a:xfrm>
          <a:prstGeom prst="rect">
            <a:avLst/>
          </a:prstGeom>
          <a:ln>
            <a:noFill/>
          </a:ln>
          <a:extLst>
            <a:ext uri="{53640926-AAD7-44D8-BBD7-CCE9431645EC}">
              <a14:shadowObscured xmlns:a14="http://schemas.microsoft.com/office/drawing/2010/main"/>
            </a:ext>
          </a:extLst>
        </p:spPr>
      </p:pic>
      <p:sp>
        <p:nvSpPr>
          <p:cNvPr id="9" name="Título 2"/>
          <p:cNvSpPr txBox="1">
            <a:spLocks/>
          </p:cNvSpPr>
          <p:nvPr/>
        </p:nvSpPr>
        <p:spPr>
          <a:xfrm>
            <a:off x="6246565" y="5588553"/>
            <a:ext cx="5617029" cy="555356"/>
          </a:xfrm>
          <a:prstGeom prst="rect">
            <a:avLst/>
          </a:prstGeom>
          <a:noFill/>
          <a:ln>
            <a:noFill/>
          </a:ln>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1000" b="0" i="0" dirty="0">
                <a:solidFill>
                  <a:schemeClr val="tx1"/>
                </a:solidFill>
                <a:effectLst/>
                <a:latin typeface="Times New Roman" panose="02020603050405020304" pitchFamily="18" charset="0"/>
                <a:cs typeface="Times New Roman" panose="02020603050405020304" pitchFamily="18" charset="0"/>
              </a:rPr>
              <a:t>Porcentaje de personas que tienen teléfono celular inteligente activado. Fuente: (INEC, 2017)</a:t>
            </a:r>
            <a:endParaRPr lang="es-EC" sz="1000" b="0" i="0" kern="0" dirty="0">
              <a:solidFill>
                <a:schemeClr val="tx1"/>
              </a:solidFill>
              <a:latin typeface="Times New Roman" panose="02020603050405020304" pitchFamily="18" charset="0"/>
              <a:cs typeface="Times New Roman" panose="02020603050405020304" pitchFamily="18" charset="0"/>
            </a:endParaRPr>
          </a:p>
        </p:txBody>
      </p:sp>
      <p:sp>
        <p:nvSpPr>
          <p:cNvPr id="10" name="Título 2"/>
          <p:cNvSpPr txBox="1">
            <a:spLocks/>
          </p:cNvSpPr>
          <p:nvPr/>
        </p:nvSpPr>
        <p:spPr>
          <a:xfrm>
            <a:off x="6577960" y="2978992"/>
            <a:ext cx="4810682" cy="214372"/>
          </a:xfrm>
          <a:prstGeom prst="rect">
            <a:avLst/>
          </a:prstGeom>
          <a:noFill/>
          <a:ln>
            <a:noFill/>
          </a:ln>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1000" b="0" i="0" dirty="0">
                <a:solidFill>
                  <a:schemeClr val="tx1"/>
                </a:solidFill>
                <a:effectLst/>
                <a:latin typeface="Times New Roman" panose="02020603050405020304" pitchFamily="18" charset="0"/>
                <a:cs typeface="Times New Roman" panose="02020603050405020304" pitchFamily="18" charset="0"/>
              </a:rPr>
              <a:t>Porcentaje de personas que utilizan computadora. Fuente:  (INEC, 2017)</a:t>
            </a:r>
            <a:endParaRPr lang="es-EC" sz="1000" b="0" i="0" kern="0" dirty="0">
              <a:solidFill>
                <a:schemeClr val="tx1"/>
              </a:solidFill>
              <a:latin typeface="Times New Roman" panose="02020603050405020304" pitchFamily="18" charset="0"/>
              <a:cs typeface="Times New Roman" panose="02020603050405020304" pitchFamily="18" charset="0"/>
            </a:endParaRPr>
          </a:p>
        </p:txBody>
      </p:sp>
      <p:sp>
        <p:nvSpPr>
          <p:cNvPr id="11" name="Título 2"/>
          <p:cNvSpPr txBox="1">
            <a:spLocks/>
          </p:cNvSpPr>
          <p:nvPr/>
        </p:nvSpPr>
        <p:spPr>
          <a:xfrm>
            <a:off x="1097280" y="5588553"/>
            <a:ext cx="4810682" cy="246182"/>
          </a:xfrm>
          <a:prstGeom prst="rect">
            <a:avLst/>
          </a:prstGeom>
          <a:noFill/>
          <a:ln>
            <a:noFill/>
          </a:ln>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1000" b="0" i="0" dirty="0">
                <a:solidFill>
                  <a:schemeClr val="tx1"/>
                </a:solidFill>
                <a:effectLst/>
                <a:latin typeface="Times New Roman" panose="02020603050405020304" pitchFamily="18" charset="0"/>
                <a:cs typeface="Times New Roman" panose="02020603050405020304" pitchFamily="18" charset="0"/>
              </a:rPr>
              <a:t>Porcentaje de personas que utilizan internet. Fuente: (INEC, 2017</a:t>
            </a:r>
            <a:r>
              <a:rPr lang="es-EC" sz="1000" b="0" i="0" dirty="0" smtClean="0">
                <a:solidFill>
                  <a:schemeClr val="tx1"/>
                </a:solidFill>
                <a:effectLst/>
                <a:latin typeface="Times New Roman" panose="02020603050405020304" pitchFamily="18" charset="0"/>
                <a:cs typeface="Times New Roman" panose="02020603050405020304" pitchFamily="18" charset="0"/>
              </a:rPr>
              <a:t>)</a:t>
            </a:r>
            <a:endParaRPr lang="es-EC" sz="1000" b="0" i="0" kern="0" dirty="0">
              <a:solidFill>
                <a:schemeClr val="tx1"/>
              </a:solidFill>
              <a:latin typeface="Times New Roman" panose="02020603050405020304" pitchFamily="18" charset="0"/>
              <a:cs typeface="Times New Roman" panose="02020603050405020304" pitchFamily="18" charset="0"/>
            </a:endParaRPr>
          </a:p>
        </p:txBody>
      </p:sp>
      <p:sp>
        <p:nvSpPr>
          <p:cNvPr id="12" name="Rectángulo 11"/>
          <p:cNvSpPr/>
          <p:nvPr/>
        </p:nvSpPr>
        <p:spPr>
          <a:xfrm>
            <a:off x="40341" y="6328525"/>
            <a:ext cx="4586448" cy="523220"/>
          </a:xfrm>
          <a:prstGeom prst="rect">
            <a:avLst/>
          </a:prstGeom>
          <a:noFill/>
        </p:spPr>
        <p:txBody>
          <a:bodyPr wrap="none" lIns="91440" tIns="45720" rIns="91440" bIns="45720">
            <a:spAutoFit/>
          </a:bodyPr>
          <a:lstStyle/>
          <a:p>
            <a:pPr algn="ctr"/>
            <a:r>
              <a:rPr lang="es-ES" sz="28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MARCO METODOLÓGICO</a:t>
            </a:r>
            <a:endParaRPr lang="es-E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1823088"/>
      </p:ext>
    </p:extLst>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333399"/>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1634</TotalTime>
  <Words>2567</Words>
  <Application>Microsoft Office PowerPoint</Application>
  <PresentationFormat>Panorámica</PresentationFormat>
  <Paragraphs>269</Paragraphs>
  <Slides>25</Slides>
  <Notes>1</Notes>
  <HiddenSlides>0</HiddenSlides>
  <MMClips>0</MMClips>
  <ScaleCrop>false</ScaleCrop>
  <HeadingPairs>
    <vt:vector size="8" baseType="variant">
      <vt:variant>
        <vt:lpstr>Fuentes usadas</vt:lpstr>
      </vt:variant>
      <vt:variant>
        <vt:i4>5</vt:i4>
      </vt:variant>
      <vt:variant>
        <vt:lpstr>Tema</vt:lpstr>
      </vt:variant>
      <vt:variant>
        <vt:i4>1</vt:i4>
      </vt:variant>
      <vt:variant>
        <vt:lpstr>Servidores OLE incrustados</vt:lpstr>
      </vt:variant>
      <vt:variant>
        <vt:i4>1</vt:i4>
      </vt:variant>
      <vt:variant>
        <vt:lpstr>Títulos de diapositiva</vt:lpstr>
      </vt:variant>
      <vt:variant>
        <vt:i4>25</vt:i4>
      </vt:variant>
    </vt:vector>
  </HeadingPairs>
  <TitlesOfParts>
    <vt:vector size="32" baseType="lpstr">
      <vt:lpstr>Amatic SC</vt:lpstr>
      <vt:lpstr>Arial</vt:lpstr>
      <vt:lpstr>Calibri</vt:lpstr>
      <vt:lpstr>Cambria Math</vt:lpstr>
      <vt:lpstr>Times New Roman</vt:lpstr>
      <vt:lpstr>Diseño predeterminado</vt:lpstr>
      <vt:lpstr>CorelDRAW</vt:lpstr>
      <vt:lpstr>Presentación de PowerPoint</vt:lpstr>
      <vt:lpstr>¿QUÉ ES LA BANCA ELECTRÓNICA ?</vt:lpstr>
      <vt:lpstr>PLANTEAMIENTO DEL PROBLEMA</vt:lpstr>
      <vt:lpstr>OBJETIVOS</vt:lpstr>
      <vt:lpstr>JUSTIFICACIÓN</vt:lpstr>
      <vt:lpstr>BANCA ELECTRÓNICA</vt:lpstr>
      <vt:lpstr>COMPORTAMIENTO DEL CONSUMIDOR</vt:lpstr>
      <vt:lpstr>ESTUDIOS REFERENCIALES</vt:lpstr>
      <vt:lpstr>CONTEXTO Y LUGAR DE DESARROLLO DEL ESTUDIO</vt:lpstr>
      <vt:lpstr>Presentación de PowerPoint</vt:lpstr>
      <vt:lpstr>CALCULO DE LA MUESTRA </vt:lpstr>
      <vt:lpstr>ENCUESTA</vt:lpstr>
      <vt:lpstr>Presentación de PowerPoint</vt:lpstr>
      <vt:lpstr>ANÁLISIS UNIVARIADO</vt:lpstr>
      <vt:lpstr>ANÁLISIS BIVARIADO</vt:lpstr>
      <vt:lpstr>PRUEBA CHI CUADRADO – BANCA DIGITAL</vt:lpstr>
      <vt:lpstr>PRUEBA CHI CUADRADO – EXPERIENCIA DE USUARIO (UX)</vt:lpstr>
      <vt:lpstr>PRUEBA CHI CUADRADO – DISEÑO Y DESARROLLO WEB</vt:lpstr>
      <vt:lpstr>PRUEBA CHI CUADRADO – EMAIL MARKETING</vt:lpstr>
      <vt:lpstr>PRUEBA CHI CUADRADO – REDES SOCIALES</vt:lpstr>
      <vt:lpstr>PRUEBA CHI CUADRADO – MARKETING DE CONTENIDOS</vt:lpstr>
      <vt:lpstr>Presentación de PowerPoint</vt:lpstr>
      <vt:lpstr>CONCLUSIONES</vt:lpstr>
      <vt:lpstr>RECOMENDACIONES</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jorge vinicio culqui taris</dc:creator>
  <cp:lastModifiedBy>jorge vinicio culqui taris</cp:lastModifiedBy>
  <cp:revision>95</cp:revision>
  <dcterms:created xsi:type="dcterms:W3CDTF">2020-07-27T15:29:28Z</dcterms:created>
  <dcterms:modified xsi:type="dcterms:W3CDTF">2020-08-07T21:10:56Z</dcterms:modified>
</cp:coreProperties>
</file>