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313" r:id="rId4"/>
    <p:sldId id="292" r:id="rId5"/>
    <p:sldId id="293" r:id="rId6"/>
    <p:sldId id="319" r:id="rId7"/>
    <p:sldId id="286" r:id="rId8"/>
    <p:sldId id="295" r:id="rId9"/>
    <p:sldId id="296" r:id="rId10"/>
    <p:sldId id="302" r:id="rId11"/>
    <p:sldId id="303" r:id="rId12"/>
    <p:sldId id="299" r:id="rId13"/>
    <p:sldId id="300" r:id="rId14"/>
    <p:sldId id="318" r:id="rId15"/>
    <p:sldId id="307" r:id="rId16"/>
    <p:sldId id="308" r:id="rId17"/>
    <p:sldId id="309" r:id="rId18"/>
    <p:sldId id="311" r:id="rId19"/>
    <p:sldId id="304" r:id="rId20"/>
    <p:sldId id="306" r:id="rId21"/>
    <p:sldId id="317" r:id="rId22"/>
    <p:sldId id="315" r:id="rId23"/>
    <p:sldId id="316" r:id="rId24"/>
    <p:sldId id="305" r:id="rId25"/>
    <p:sldId id="314" r:id="rId26"/>
    <p:sldId id="279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26585-1FE5-4A5C-9BBC-796EFD0EDBC1}" v="115" dt="2020-07-30T14:32:03.609"/>
  </p1510:revLst>
</p1510:revInfo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4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59AA8-73C2-459B-B531-5955CFE4B598}" type="doc">
      <dgm:prSet loTypeId="urn:microsoft.com/office/officeart/2005/8/layout/b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A1B95D5-FB06-48EC-8AC6-EC8CBAD3B0D6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Revisión de la literatura</a:t>
          </a:r>
        </a:p>
      </dgm:t>
    </dgm:pt>
    <dgm:pt modelId="{EEF1A26C-CF22-4E28-9380-5ED260781BD1}" type="parTrans" cxnId="{551B849A-7CBA-404D-B730-48DFB1F83DB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9B99C-EB4E-457A-948C-CC88B15C190F}" type="sibTrans" cxnId="{551B849A-7CBA-404D-B730-48DFB1F83DB2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1C087-6749-4202-8DB1-6500A872A769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dimensiones, variables, instrumentos y modelos</a:t>
          </a:r>
        </a:p>
      </dgm:t>
    </dgm:pt>
    <dgm:pt modelId="{2C9FBC64-79F7-426D-BD8B-EA4C07332620}" type="parTrans" cxnId="{A1AFBEFA-CB87-4029-8739-449ACFD2F03C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B16BC-B958-423F-9DD9-DB3124250A13}" type="sibTrans" cxnId="{A1AFBEFA-CB87-4029-8739-449ACFD2F03C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24BFA-9EE6-4AD8-88B1-D811C81F7CEC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  y recomendaciones</a:t>
          </a:r>
        </a:p>
      </dgm:t>
    </dgm:pt>
    <dgm:pt modelId="{524FF78A-D844-4746-91AA-971749EC21F9}" type="parTrans" cxnId="{A71BA828-A026-44DC-97D0-104B389CFA31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54FFA-5EE2-4523-B9DC-DAEA164B3627}" type="sibTrans" cxnId="{A71BA828-A026-44DC-97D0-104B389CFA31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25D35-65FC-41E4-AF94-F7D9ACCC7EC3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Determinación de la hipótesis</a:t>
          </a:r>
        </a:p>
      </dgm:t>
    </dgm:pt>
    <dgm:pt modelId="{C5ACD7E9-FB69-406C-A35D-0B1CF74C7563}" type="parTrans" cxnId="{F49B233F-5DA2-4685-9E27-A5825AFF1493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73A8A-18D8-4651-8658-422B74F56BDD}" type="sibTrans" cxnId="{F49B233F-5DA2-4685-9E27-A5825AFF1493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CB322-4E83-4F6D-9D89-C080A9F9CA65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del instrumento</a:t>
          </a:r>
        </a:p>
      </dgm:t>
    </dgm:pt>
    <dgm:pt modelId="{E1A9BB02-877F-4167-9649-DE8A56B5512B}" type="parTrans" cxnId="{66479F93-A751-482F-BB06-1D26F272670A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FC70E-6154-4739-9243-C50DA04AF425}" type="sibTrans" cxnId="{66479F93-A751-482F-BB06-1D26F272670A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66F96-AF11-4E40-8913-573CABA9AF6A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Validez y fiabilidad del instrumento</a:t>
          </a:r>
        </a:p>
      </dgm:t>
    </dgm:pt>
    <dgm:pt modelId="{32724363-AE2A-4936-BF4D-A4EEF71BE6F2}" type="parTrans" cxnId="{F385A512-5D67-4EC7-A87B-437D29743F8B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9DEA1-9FD2-4454-A032-089C01A2AC25}" type="sibTrans" cxnId="{F385A512-5D67-4EC7-A87B-437D29743F8B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DC58D-CDD2-4ABE-A82F-1F089BF7D9F0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Recolección, tabulación y análisis de datos</a:t>
          </a:r>
        </a:p>
      </dgm:t>
    </dgm:pt>
    <dgm:pt modelId="{D5C8039C-FC55-4E9D-8733-C2B13B211F3C}" type="parTrans" cxnId="{FD4DE347-6021-48DA-8F5B-89B1B8627B16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9BCFA-2234-4F1B-85A9-9B1FDA610B03}" type="sibTrans" cxnId="{FD4DE347-6021-48DA-8F5B-89B1B8627B16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11529-7419-4B7B-9647-9B23D7A0E69F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Elaboración de la propuesta</a:t>
          </a:r>
        </a:p>
      </dgm:t>
    </dgm:pt>
    <dgm:pt modelId="{BA7DB78C-7451-445D-BCF9-D9AC926AF96C}" type="parTrans" cxnId="{3387FAED-D54C-4D23-B0C6-795CD3536E43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CA3E0-BC15-452A-A7AB-6154EF03BACB}" type="sibTrans" cxnId="{3387FAED-D54C-4D23-B0C6-795CD3536E43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B0BC2-4CE5-4172-BA1E-E6F78E9198CA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Determinación de variables</a:t>
          </a:r>
        </a:p>
      </dgm:t>
    </dgm:pt>
    <dgm:pt modelId="{D2912625-8853-4B73-9C7D-3226FD39F00B}" type="parTrans" cxnId="{093B6D27-3969-4A17-A4FC-7B9C38E081AA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7AD27-249B-4EB8-9DFD-2CE6D18207E5}" type="sibTrans" cxnId="{093B6D27-3969-4A17-A4FC-7B9C38E081AA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17070-2D08-4E78-BFE3-1D8071E88F3D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 la investigación</a:t>
          </a:r>
        </a:p>
      </dgm:t>
    </dgm:pt>
    <dgm:pt modelId="{6F729690-910D-4112-889A-B9C04AE65A8F}" type="parTrans" cxnId="{B64A19EF-413C-45A8-95BA-9DFC5964400E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EF8E3-8DF8-4D3F-8B08-E7347EE8E03F}" type="sibTrans" cxnId="{B64A19EF-413C-45A8-95BA-9DFC5964400E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9467C-6114-41A0-BA42-FD66BFE14A28}">
      <dgm:prSet phldrT="[Texto]" custT="1"/>
      <dgm:spPr/>
      <dgm:t>
        <a:bodyPr/>
        <a:lstStyle/>
        <a:p>
          <a:r>
            <a:rPr lang="es-EC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de la población y muestra</a:t>
          </a:r>
        </a:p>
      </dgm:t>
    </dgm:pt>
    <dgm:pt modelId="{6207475B-912A-42E2-9678-4A6628042A86}" type="parTrans" cxnId="{7B6D1F3D-61F0-48E1-8E56-23BB91D159DE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24DCC-D446-452A-AA7D-6F9492601EB6}" type="sibTrans" cxnId="{7B6D1F3D-61F0-48E1-8E56-23BB91D159DE}">
      <dgm:prSet custT="1"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39179-7466-4441-A6C2-9830CD24A0AC}" type="pres">
      <dgm:prSet presAssocID="{E8259AA8-73C2-459B-B531-5955CFE4B598}" presName="Name0" presStyleCnt="0">
        <dgm:presLayoutVars>
          <dgm:dir/>
          <dgm:resizeHandles val="exact"/>
        </dgm:presLayoutVars>
      </dgm:prSet>
      <dgm:spPr/>
    </dgm:pt>
    <dgm:pt modelId="{299742DD-7925-43D4-9DF2-7D8D58E367AB}" type="pres">
      <dgm:prSet presAssocID="{EA1B95D5-FB06-48EC-8AC6-EC8CBAD3B0D6}" presName="node" presStyleLbl="node1" presStyleIdx="0" presStyleCnt="11" custScaleX="118718" custScaleY="128807">
        <dgm:presLayoutVars>
          <dgm:bulletEnabled val="1"/>
        </dgm:presLayoutVars>
      </dgm:prSet>
      <dgm:spPr/>
    </dgm:pt>
    <dgm:pt modelId="{2C262137-DB47-45D4-9774-61AE7EF2E49B}" type="pres">
      <dgm:prSet presAssocID="{A8F9B99C-EB4E-457A-948C-CC88B15C190F}" presName="sibTrans" presStyleLbl="sibTrans1D1" presStyleIdx="0" presStyleCnt="10"/>
      <dgm:spPr/>
    </dgm:pt>
    <dgm:pt modelId="{2F5980C0-0893-4F6C-90E8-02C7300B6B0E}" type="pres">
      <dgm:prSet presAssocID="{A8F9B99C-EB4E-457A-948C-CC88B15C190F}" presName="connectorText" presStyleLbl="sibTrans1D1" presStyleIdx="0" presStyleCnt="10"/>
      <dgm:spPr/>
    </dgm:pt>
    <dgm:pt modelId="{A5FB6789-5205-4F1E-894E-4986A0104544}" type="pres">
      <dgm:prSet presAssocID="{9001C087-6749-4202-8DB1-6500A872A769}" presName="node" presStyleLbl="node1" presStyleIdx="1" presStyleCnt="11" custScaleX="118718" custScaleY="128807">
        <dgm:presLayoutVars>
          <dgm:bulletEnabled val="1"/>
        </dgm:presLayoutVars>
      </dgm:prSet>
      <dgm:spPr/>
    </dgm:pt>
    <dgm:pt modelId="{80018644-3E3D-4955-9E2F-F79ABF239D80}" type="pres">
      <dgm:prSet presAssocID="{63AB16BC-B958-423F-9DD9-DB3124250A13}" presName="sibTrans" presStyleLbl="sibTrans1D1" presStyleIdx="1" presStyleCnt="10"/>
      <dgm:spPr/>
    </dgm:pt>
    <dgm:pt modelId="{980AE639-935C-4E86-A097-4F94773CD385}" type="pres">
      <dgm:prSet presAssocID="{63AB16BC-B958-423F-9DD9-DB3124250A13}" presName="connectorText" presStyleLbl="sibTrans1D1" presStyleIdx="1" presStyleCnt="10"/>
      <dgm:spPr/>
    </dgm:pt>
    <dgm:pt modelId="{744131D6-AB26-409D-B6D6-351844B346A2}" type="pres">
      <dgm:prSet presAssocID="{686B0BC2-4CE5-4172-BA1E-E6F78E9198CA}" presName="node" presStyleLbl="node1" presStyleIdx="2" presStyleCnt="11" custScaleX="120287" custScaleY="128807">
        <dgm:presLayoutVars>
          <dgm:bulletEnabled val="1"/>
        </dgm:presLayoutVars>
      </dgm:prSet>
      <dgm:spPr/>
    </dgm:pt>
    <dgm:pt modelId="{E89911F0-372D-4DD9-92D1-BEA24ECB84DB}" type="pres">
      <dgm:prSet presAssocID="{B677AD27-249B-4EB8-9DFD-2CE6D18207E5}" presName="sibTrans" presStyleLbl="sibTrans1D1" presStyleIdx="2" presStyleCnt="10"/>
      <dgm:spPr/>
    </dgm:pt>
    <dgm:pt modelId="{72574D97-A5BD-4341-B6FA-365362609FB5}" type="pres">
      <dgm:prSet presAssocID="{B677AD27-249B-4EB8-9DFD-2CE6D18207E5}" presName="connectorText" presStyleLbl="sibTrans1D1" presStyleIdx="2" presStyleCnt="10"/>
      <dgm:spPr/>
    </dgm:pt>
    <dgm:pt modelId="{D78788B8-8C9A-4ED9-BA1D-37A1C7B1CEF8}" type="pres">
      <dgm:prSet presAssocID="{E7B25D35-65FC-41E4-AF94-F7D9ACCC7EC3}" presName="node" presStyleLbl="node1" presStyleIdx="3" presStyleCnt="11" custScaleX="118718" custScaleY="128807">
        <dgm:presLayoutVars>
          <dgm:bulletEnabled val="1"/>
        </dgm:presLayoutVars>
      </dgm:prSet>
      <dgm:spPr/>
    </dgm:pt>
    <dgm:pt modelId="{71B4488D-49D6-478B-9A8B-5A55B37A3ECF}" type="pres">
      <dgm:prSet presAssocID="{20473A8A-18D8-4651-8658-422B74F56BDD}" presName="sibTrans" presStyleLbl="sibTrans1D1" presStyleIdx="3" presStyleCnt="10"/>
      <dgm:spPr/>
    </dgm:pt>
    <dgm:pt modelId="{B65E64C6-EF64-4FB0-B33B-DB99DDE72D24}" type="pres">
      <dgm:prSet presAssocID="{20473A8A-18D8-4651-8658-422B74F56BDD}" presName="connectorText" presStyleLbl="sibTrans1D1" presStyleIdx="3" presStyleCnt="10"/>
      <dgm:spPr/>
    </dgm:pt>
    <dgm:pt modelId="{6C634576-8908-410B-AED0-DAE45DC828A0}" type="pres">
      <dgm:prSet presAssocID="{5B817070-2D08-4E78-BFE3-1D8071E88F3D}" presName="node" presStyleLbl="node1" presStyleIdx="4" presStyleCnt="11" custScaleX="118718" custScaleY="128807">
        <dgm:presLayoutVars>
          <dgm:bulletEnabled val="1"/>
        </dgm:presLayoutVars>
      </dgm:prSet>
      <dgm:spPr/>
    </dgm:pt>
    <dgm:pt modelId="{A2A5B4F4-AE6B-49C9-A1DD-D3170457C752}" type="pres">
      <dgm:prSet presAssocID="{AD6EF8E3-8DF8-4D3F-8B08-E7347EE8E03F}" presName="sibTrans" presStyleLbl="sibTrans1D1" presStyleIdx="4" presStyleCnt="10"/>
      <dgm:spPr/>
    </dgm:pt>
    <dgm:pt modelId="{17A01682-AAD6-44C3-8EF5-609DAC546475}" type="pres">
      <dgm:prSet presAssocID="{AD6EF8E3-8DF8-4D3F-8B08-E7347EE8E03F}" presName="connectorText" presStyleLbl="sibTrans1D1" presStyleIdx="4" presStyleCnt="10"/>
      <dgm:spPr/>
    </dgm:pt>
    <dgm:pt modelId="{6950F7E4-1057-4D7C-B058-34194EAF79F4}" type="pres">
      <dgm:prSet presAssocID="{E869467C-6114-41A0-BA42-FD66BFE14A28}" presName="node" presStyleLbl="node1" presStyleIdx="5" presStyleCnt="11" custScaleX="118718" custScaleY="128807">
        <dgm:presLayoutVars>
          <dgm:bulletEnabled val="1"/>
        </dgm:presLayoutVars>
      </dgm:prSet>
      <dgm:spPr/>
    </dgm:pt>
    <dgm:pt modelId="{5F1D1DD1-2D08-4DBC-84F1-3879179CC459}" type="pres">
      <dgm:prSet presAssocID="{50B24DCC-D446-452A-AA7D-6F9492601EB6}" presName="sibTrans" presStyleLbl="sibTrans1D1" presStyleIdx="5" presStyleCnt="10"/>
      <dgm:spPr/>
    </dgm:pt>
    <dgm:pt modelId="{CA555A60-50D6-4E4F-9BCF-86B021091722}" type="pres">
      <dgm:prSet presAssocID="{50B24DCC-D446-452A-AA7D-6F9492601EB6}" presName="connectorText" presStyleLbl="sibTrans1D1" presStyleIdx="5" presStyleCnt="10"/>
      <dgm:spPr/>
    </dgm:pt>
    <dgm:pt modelId="{2D4CC4EF-1E05-476D-9ACE-468132527184}" type="pres">
      <dgm:prSet presAssocID="{889CB322-4E83-4F6D-9D89-C080A9F9CA65}" presName="node" presStyleLbl="node1" presStyleIdx="6" presStyleCnt="11" custScaleX="118718" custScaleY="128807">
        <dgm:presLayoutVars>
          <dgm:bulletEnabled val="1"/>
        </dgm:presLayoutVars>
      </dgm:prSet>
      <dgm:spPr/>
    </dgm:pt>
    <dgm:pt modelId="{88C1E15D-6186-4E85-97DC-0AC08B536A6E}" type="pres">
      <dgm:prSet presAssocID="{19DFC70E-6154-4739-9243-C50DA04AF425}" presName="sibTrans" presStyleLbl="sibTrans1D1" presStyleIdx="6" presStyleCnt="10"/>
      <dgm:spPr/>
    </dgm:pt>
    <dgm:pt modelId="{D5B7EFD0-F228-44B4-8C41-1C3097A48ABE}" type="pres">
      <dgm:prSet presAssocID="{19DFC70E-6154-4739-9243-C50DA04AF425}" presName="connectorText" presStyleLbl="sibTrans1D1" presStyleIdx="6" presStyleCnt="10"/>
      <dgm:spPr/>
    </dgm:pt>
    <dgm:pt modelId="{528846A9-3ABB-4BCA-BFED-57EF7F543BDE}" type="pres">
      <dgm:prSet presAssocID="{A8E66F96-AF11-4E40-8913-573CABA9AF6A}" presName="node" presStyleLbl="node1" presStyleIdx="7" presStyleCnt="11" custScaleX="118718" custScaleY="128807">
        <dgm:presLayoutVars>
          <dgm:bulletEnabled val="1"/>
        </dgm:presLayoutVars>
      </dgm:prSet>
      <dgm:spPr/>
    </dgm:pt>
    <dgm:pt modelId="{2B13839E-C065-4750-B727-96A2310E14D4}" type="pres">
      <dgm:prSet presAssocID="{0489DEA1-9FD2-4454-A032-089C01A2AC25}" presName="sibTrans" presStyleLbl="sibTrans1D1" presStyleIdx="7" presStyleCnt="10"/>
      <dgm:spPr/>
    </dgm:pt>
    <dgm:pt modelId="{9A77AF6A-B153-4162-8C82-73A7FFF1FA35}" type="pres">
      <dgm:prSet presAssocID="{0489DEA1-9FD2-4454-A032-089C01A2AC25}" presName="connectorText" presStyleLbl="sibTrans1D1" presStyleIdx="7" presStyleCnt="10"/>
      <dgm:spPr/>
    </dgm:pt>
    <dgm:pt modelId="{4AA58C2C-691B-47E0-84B3-EC8EC182E1A7}" type="pres">
      <dgm:prSet presAssocID="{7F3DC58D-CDD2-4ABE-A82F-1F089BF7D9F0}" presName="node" presStyleLbl="node1" presStyleIdx="8" presStyleCnt="11" custScaleX="118718" custScaleY="128807">
        <dgm:presLayoutVars>
          <dgm:bulletEnabled val="1"/>
        </dgm:presLayoutVars>
      </dgm:prSet>
      <dgm:spPr/>
    </dgm:pt>
    <dgm:pt modelId="{36929929-FE71-4BD8-BC39-BA1AC5CECC1D}" type="pres">
      <dgm:prSet presAssocID="{7189BCFA-2234-4F1B-85A9-9B1FDA610B03}" presName="sibTrans" presStyleLbl="sibTrans1D1" presStyleIdx="8" presStyleCnt="10"/>
      <dgm:spPr/>
    </dgm:pt>
    <dgm:pt modelId="{A29FDFFB-043A-4097-A6C2-A09A4079F55F}" type="pres">
      <dgm:prSet presAssocID="{7189BCFA-2234-4F1B-85A9-9B1FDA610B03}" presName="connectorText" presStyleLbl="sibTrans1D1" presStyleIdx="8" presStyleCnt="10"/>
      <dgm:spPr/>
    </dgm:pt>
    <dgm:pt modelId="{5B07E21F-0BC6-449B-BC26-F9D1F9B4EEEF}" type="pres">
      <dgm:prSet presAssocID="{26C11529-7419-4B7B-9647-9B23D7A0E69F}" presName="node" presStyleLbl="node1" presStyleIdx="9" presStyleCnt="11" custScaleX="118718" custScaleY="128807">
        <dgm:presLayoutVars>
          <dgm:bulletEnabled val="1"/>
        </dgm:presLayoutVars>
      </dgm:prSet>
      <dgm:spPr/>
    </dgm:pt>
    <dgm:pt modelId="{F471D401-3251-4867-8F55-9141B5AA7792}" type="pres">
      <dgm:prSet presAssocID="{D25CA3E0-BC15-452A-A7AB-6154EF03BACB}" presName="sibTrans" presStyleLbl="sibTrans1D1" presStyleIdx="9" presStyleCnt="10"/>
      <dgm:spPr/>
    </dgm:pt>
    <dgm:pt modelId="{711900E5-429F-4084-9786-C524AC020782}" type="pres">
      <dgm:prSet presAssocID="{D25CA3E0-BC15-452A-A7AB-6154EF03BACB}" presName="connectorText" presStyleLbl="sibTrans1D1" presStyleIdx="9" presStyleCnt="10"/>
      <dgm:spPr/>
    </dgm:pt>
    <dgm:pt modelId="{B171F1F6-D888-4262-BF4C-20B2326C45CD}" type="pres">
      <dgm:prSet presAssocID="{23D24BFA-9EE6-4AD8-88B1-D811C81F7CEC}" presName="node" presStyleLbl="node1" presStyleIdx="10" presStyleCnt="11" custScaleX="126368" custScaleY="128807">
        <dgm:presLayoutVars>
          <dgm:bulletEnabled val="1"/>
        </dgm:presLayoutVars>
      </dgm:prSet>
      <dgm:spPr/>
    </dgm:pt>
  </dgm:ptLst>
  <dgm:cxnLst>
    <dgm:cxn modelId="{B2275D07-F3E8-4309-8F64-5901E256D68F}" type="presOf" srcId="{D25CA3E0-BC15-452A-A7AB-6154EF03BACB}" destId="{711900E5-429F-4084-9786-C524AC020782}" srcOrd="1" destOrd="0" presId="urn:microsoft.com/office/officeart/2005/8/layout/bProcess3"/>
    <dgm:cxn modelId="{404EC00D-C748-4E73-9FEA-4EE8B46D7188}" type="presOf" srcId="{A8F9B99C-EB4E-457A-948C-CC88B15C190F}" destId="{2F5980C0-0893-4F6C-90E8-02C7300B6B0E}" srcOrd="1" destOrd="0" presId="urn:microsoft.com/office/officeart/2005/8/layout/bProcess3"/>
    <dgm:cxn modelId="{A74A850F-B53F-4A70-9A60-76E487F534BD}" type="presOf" srcId="{EA1B95D5-FB06-48EC-8AC6-EC8CBAD3B0D6}" destId="{299742DD-7925-43D4-9DF2-7D8D58E367AB}" srcOrd="0" destOrd="0" presId="urn:microsoft.com/office/officeart/2005/8/layout/bProcess3"/>
    <dgm:cxn modelId="{F385A512-5D67-4EC7-A87B-437D29743F8B}" srcId="{E8259AA8-73C2-459B-B531-5955CFE4B598}" destId="{A8E66F96-AF11-4E40-8913-573CABA9AF6A}" srcOrd="7" destOrd="0" parTransId="{32724363-AE2A-4936-BF4D-A4EEF71BE6F2}" sibTransId="{0489DEA1-9FD2-4454-A032-089C01A2AC25}"/>
    <dgm:cxn modelId="{8CBC1213-07B1-4D18-B10B-3AD30E6EA094}" type="presOf" srcId="{7189BCFA-2234-4F1B-85A9-9B1FDA610B03}" destId="{A29FDFFB-043A-4097-A6C2-A09A4079F55F}" srcOrd="1" destOrd="0" presId="urn:microsoft.com/office/officeart/2005/8/layout/bProcess3"/>
    <dgm:cxn modelId="{093B6D27-3969-4A17-A4FC-7B9C38E081AA}" srcId="{E8259AA8-73C2-459B-B531-5955CFE4B598}" destId="{686B0BC2-4CE5-4172-BA1E-E6F78E9198CA}" srcOrd="2" destOrd="0" parTransId="{D2912625-8853-4B73-9C7D-3226FD39F00B}" sibTransId="{B677AD27-249B-4EB8-9DFD-2CE6D18207E5}"/>
    <dgm:cxn modelId="{A71BA828-A026-44DC-97D0-104B389CFA31}" srcId="{E8259AA8-73C2-459B-B531-5955CFE4B598}" destId="{23D24BFA-9EE6-4AD8-88B1-D811C81F7CEC}" srcOrd="10" destOrd="0" parTransId="{524FF78A-D844-4746-91AA-971749EC21F9}" sibTransId="{E5454FFA-5EE2-4523-B9DC-DAEA164B3627}"/>
    <dgm:cxn modelId="{62696F2C-84C7-4077-8BA9-16E72D8EFBA2}" type="presOf" srcId="{AD6EF8E3-8DF8-4D3F-8B08-E7347EE8E03F}" destId="{17A01682-AAD6-44C3-8EF5-609DAC546475}" srcOrd="1" destOrd="0" presId="urn:microsoft.com/office/officeart/2005/8/layout/bProcess3"/>
    <dgm:cxn modelId="{0CD60932-7C24-4BDD-BB9C-2064FE543CF9}" type="presOf" srcId="{B677AD27-249B-4EB8-9DFD-2CE6D18207E5}" destId="{E89911F0-372D-4DD9-92D1-BEA24ECB84DB}" srcOrd="0" destOrd="0" presId="urn:microsoft.com/office/officeart/2005/8/layout/bProcess3"/>
    <dgm:cxn modelId="{181F1432-AD2B-4359-8329-83C6A7D19170}" type="presOf" srcId="{889CB322-4E83-4F6D-9D89-C080A9F9CA65}" destId="{2D4CC4EF-1E05-476D-9ACE-468132527184}" srcOrd="0" destOrd="0" presId="urn:microsoft.com/office/officeart/2005/8/layout/bProcess3"/>
    <dgm:cxn modelId="{04C20C3B-9DC0-42B7-B60A-AC1F6487F7ED}" type="presOf" srcId="{9001C087-6749-4202-8DB1-6500A872A769}" destId="{A5FB6789-5205-4F1E-894E-4986A0104544}" srcOrd="0" destOrd="0" presId="urn:microsoft.com/office/officeart/2005/8/layout/bProcess3"/>
    <dgm:cxn modelId="{7B6D1F3D-61F0-48E1-8E56-23BB91D159DE}" srcId="{E8259AA8-73C2-459B-B531-5955CFE4B598}" destId="{E869467C-6114-41A0-BA42-FD66BFE14A28}" srcOrd="5" destOrd="0" parTransId="{6207475B-912A-42E2-9678-4A6628042A86}" sibTransId="{50B24DCC-D446-452A-AA7D-6F9492601EB6}"/>
    <dgm:cxn modelId="{F49B233F-5DA2-4685-9E27-A5825AFF1493}" srcId="{E8259AA8-73C2-459B-B531-5955CFE4B598}" destId="{E7B25D35-65FC-41E4-AF94-F7D9ACCC7EC3}" srcOrd="3" destOrd="0" parTransId="{C5ACD7E9-FB69-406C-A35D-0B1CF74C7563}" sibTransId="{20473A8A-18D8-4651-8658-422B74F56BDD}"/>
    <dgm:cxn modelId="{2386473F-A259-469C-8A0E-9EEE4D19641F}" type="presOf" srcId="{7F3DC58D-CDD2-4ABE-A82F-1F089BF7D9F0}" destId="{4AA58C2C-691B-47E0-84B3-EC8EC182E1A7}" srcOrd="0" destOrd="0" presId="urn:microsoft.com/office/officeart/2005/8/layout/bProcess3"/>
    <dgm:cxn modelId="{9C73A45B-0B0A-4CF2-B3FA-29F78CE64FC9}" type="presOf" srcId="{20473A8A-18D8-4651-8658-422B74F56BDD}" destId="{B65E64C6-EF64-4FB0-B33B-DB99DDE72D24}" srcOrd="1" destOrd="0" presId="urn:microsoft.com/office/officeart/2005/8/layout/bProcess3"/>
    <dgm:cxn modelId="{C712495D-6043-4B73-ACD1-8320FBF3F995}" type="presOf" srcId="{63AB16BC-B958-423F-9DD9-DB3124250A13}" destId="{980AE639-935C-4E86-A097-4F94773CD385}" srcOrd="1" destOrd="0" presId="urn:microsoft.com/office/officeart/2005/8/layout/bProcess3"/>
    <dgm:cxn modelId="{0D9AF55D-3269-4164-94EB-5D388122CE99}" type="presOf" srcId="{19DFC70E-6154-4739-9243-C50DA04AF425}" destId="{D5B7EFD0-F228-44B4-8C41-1C3097A48ABE}" srcOrd="1" destOrd="0" presId="urn:microsoft.com/office/officeart/2005/8/layout/bProcess3"/>
    <dgm:cxn modelId="{AFEBDE64-9C97-436E-BC2A-EC56636F451A}" type="presOf" srcId="{AD6EF8E3-8DF8-4D3F-8B08-E7347EE8E03F}" destId="{A2A5B4F4-AE6B-49C9-A1DD-D3170457C752}" srcOrd="0" destOrd="0" presId="urn:microsoft.com/office/officeart/2005/8/layout/bProcess3"/>
    <dgm:cxn modelId="{E99F0265-B40D-4A1B-8542-2185C6713059}" type="presOf" srcId="{686B0BC2-4CE5-4172-BA1E-E6F78E9198CA}" destId="{744131D6-AB26-409D-B6D6-351844B346A2}" srcOrd="0" destOrd="0" presId="urn:microsoft.com/office/officeart/2005/8/layout/bProcess3"/>
    <dgm:cxn modelId="{F783E866-A930-4238-9A53-BEB0CE5B9971}" type="presOf" srcId="{50B24DCC-D446-452A-AA7D-6F9492601EB6}" destId="{5F1D1DD1-2D08-4DBC-84F1-3879179CC459}" srcOrd="0" destOrd="0" presId="urn:microsoft.com/office/officeart/2005/8/layout/bProcess3"/>
    <dgm:cxn modelId="{FD4DE347-6021-48DA-8F5B-89B1B8627B16}" srcId="{E8259AA8-73C2-459B-B531-5955CFE4B598}" destId="{7F3DC58D-CDD2-4ABE-A82F-1F089BF7D9F0}" srcOrd="8" destOrd="0" parTransId="{D5C8039C-FC55-4E9D-8733-C2B13B211F3C}" sibTransId="{7189BCFA-2234-4F1B-85A9-9B1FDA610B03}"/>
    <dgm:cxn modelId="{1CA6FA70-0D66-4C4F-BE3F-C01609B31CA3}" type="presOf" srcId="{0489DEA1-9FD2-4454-A032-089C01A2AC25}" destId="{2B13839E-C065-4750-B727-96A2310E14D4}" srcOrd="0" destOrd="0" presId="urn:microsoft.com/office/officeart/2005/8/layout/bProcess3"/>
    <dgm:cxn modelId="{E6D53B74-A989-4BA1-92F3-D99277EEE042}" type="presOf" srcId="{B677AD27-249B-4EB8-9DFD-2CE6D18207E5}" destId="{72574D97-A5BD-4341-B6FA-365362609FB5}" srcOrd="1" destOrd="0" presId="urn:microsoft.com/office/officeart/2005/8/layout/bProcess3"/>
    <dgm:cxn modelId="{CF296875-7E51-4100-8862-DFEA70181911}" type="presOf" srcId="{D25CA3E0-BC15-452A-A7AB-6154EF03BACB}" destId="{F471D401-3251-4867-8F55-9141B5AA7792}" srcOrd="0" destOrd="0" presId="urn:microsoft.com/office/officeart/2005/8/layout/bProcess3"/>
    <dgm:cxn modelId="{386FF791-59C3-4145-97CA-1429190FD451}" type="presOf" srcId="{50B24DCC-D446-452A-AA7D-6F9492601EB6}" destId="{CA555A60-50D6-4E4F-9BCF-86B021091722}" srcOrd="1" destOrd="0" presId="urn:microsoft.com/office/officeart/2005/8/layout/bProcess3"/>
    <dgm:cxn modelId="{66479F93-A751-482F-BB06-1D26F272670A}" srcId="{E8259AA8-73C2-459B-B531-5955CFE4B598}" destId="{889CB322-4E83-4F6D-9D89-C080A9F9CA65}" srcOrd="6" destOrd="0" parTransId="{E1A9BB02-877F-4167-9649-DE8A56B5512B}" sibTransId="{19DFC70E-6154-4739-9243-C50DA04AF425}"/>
    <dgm:cxn modelId="{7C02EF99-5017-4586-B7AF-DC1E0BD5331D}" type="presOf" srcId="{19DFC70E-6154-4739-9243-C50DA04AF425}" destId="{88C1E15D-6186-4E85-97DC-0AC08B536A6E}" srcOrd="0" destOrd="0" presId="urn:microsoft.com/office/officeart/2005/8/layout/bProcess3"/>
    <dgm:cxn modelId="{551B849A-7CBA-404D-B730-48DFB1F83DB2}" srcId="{E8259AA8-73C2-459B-B531-5955CFE4B598}" destId="{EA1B95D5-FB06-48EC-8AC6-EC8CBAD3B0D6}" srcOrd="0" destOrd="0" parTransId="{EEF1A26C-CF22-4E28-9380-5ED260781BD1}" sibTransId="{A8F9B99C-EB4E-457A-948C-CC88B15C190F}"/>
    <dgm:cxn modelId="{C79D52AA-F32A-40ED-A480-8747CFC65C1C}" type="presOf" srcId="{E869467C-6114-41A0-BA42-FD66BFE14A28}" destId="{6950F7E4-1057-4D7C-B058-34194EAF79F4}" srcOrd="0" destOrd="0" presId="urn:microsoft.com/office/officeart/2005/8/layout/bProcess3"/>
    <dgm:cxn modelId="{950A3EAF-26A6-4DC4-890F-9FF972BDA0D9}" type="presOf" srcId="{E7B25D35-65FC-41E4-AF94-F7D9ACCC7EC3}" destId="{D78788B8-8C9A-4ED9-BA1D-37A1C7B1CEF8}" srcOrd="0" destOrd="0" presId="urn:microsoft.com/office/officeart/2005/8/layout/bProcess3"/>
    <dgm:cxn modelId="{95538FAF-B8D4-45CA-881F-1D2E582CE248}" type="presOf" srcId="{5B817070-2D08-4E78-BFE3-1D8071E88F3D}" destId="{6C634576-8908-410B-AED0-DAE45DC828A0}" srcOrd="0" destOrd="0" presId="urn:microsoft.com/office/officeart/2005/8/layout/bProcess3"/>
    <dgm:cxn modelId="{FDE9E4B3-DCB3-4DBD-9307-0038C54B4C87}" type="presOf" srcId="{20473A8A-18D8-4651-8658-422B74F56BDD}" destId="{71B4488D-49D6-478B-9A8B-5A55B37A3ECF}" srcOrd="0" destOrd="0" presId="urn:microsoft.com/office/officeart/2005/8/layout/bProcess3"/>
    <dgm:cxn modelId="{CF2403D3-00C1-4AE2-A0E3-7DC063FF20F2}" type="presOf" srcId="{23D24BFA-9EE6-4AD8-88B1-D811C81F7CEC}" destId="{B171F1F6-D888-4262-BF4C-20B2326C45CD}" srcOrd="0" destOrd="0" presId="urn:microsoft.com/office/officeart/2005/8/layout/bProcess3"/>
    <dgm:cxn modelId="{E1F49BDB-3046-4462-B699-390B03E6C0D6}" type="presOf" srcId="{7189BCFA-2234-4F1B-85A9-9B1FDA610B03}" destId="{36929929-FE71-4BD8-BC39-BA1AC5CECC1D}" srcOrd="0" destOrd="0" presId="urn:microsoft.com/office/officeart/2005/8/layout/bProcess3"/>
    <dgm:cxn modelId="{BA6685E8-E9A5-4164-92C7-8740184BE8C1}" type="presOf" srcId="{A8E66F96-AF11-4E40-8913-573CABA9AF6A}" destId="{528846A9-3ABB-4BCA-BFED-57EF7F543BDE}" srcOrd="0" destOrd="0" presId="urn:microsoft.com/office/officeart/2005/8/layout/bProcess3"/>
    <dgm:cxn modelId="{3387FAED-D54C-4D23-B0C6-795CD3536E43}" srcId="{E8259AA8-73C2-459B-B531-5955CFE4B598}" destId="{26C11529-7419-4B7B-9647-9B23D7A0E69F}" srcOrd="9" destOrd="0" parTransId="{BA7DB78C-7451-445D-BCF9-D9AC926AF96C}" sibTransId="{D25CA3E0-BC15-452A-A7AB-6154EF03BACB}"/>
    <dgm:cxn modelId="{B64A19EF-413C-45A8-95BA-9DFC5964400E}" srcId="{E8259AA8-73C2-459B-B531-5955CFE4B598}" destId="{5B817070-2D08-4E78-BFE3-1D8071E88F3D}" srcOrd="4" destOrd="0" parTransId="{6F729690-910D-4112-889A-B9C04AE65A8F}" sibTransId="{AD6EF8E3-8DF8-4D3F-8B08-E7347EE8E03F}"/>
    <dgm:cxn modelId="{3FB3AFF2-3566-464D-8E40-6776DB79C0E5}" type="presOf" srcId="{63AB16BC-B958-423F-9DD9-DB3124250A13}" destId="{80018644-3E3D-4955-9E2F-F79ABF239D80}" srcOrd="0" destOrd="0" presId="urn:microsoft.com/office/officeart/2005/8/layout/bProcess3"/>
    <dgm:cxn modelId="{102D2AF4-1468-4121-9715-835B2135FA27}" type="presOf" srcId="{A8F9B99C-EB4E-457A-948C-CC88B15C190F}" destId="{2C262137-DB47-45D4-9774-61AE7EF2E49B}" srcOrd="0" destOrd="0" presId="urn:microsoft.com/office/officeart/2005/8/layout/bProcess3"/>
    <dgm:cxn modelId="{711B73F4-6CB8-404A-961C-C9D7C83EB992}" type="presOf" srcId="{E8259AA8-73C2-459B-B531-5955CFE4B598}" destId="{F7439179-7466-4441-A6C2-9830CD24A0AC}" srcOrd="0" destOrd="0" presId="urn:microsoft.com/office/officeart/2005/8/layout/bProcess3"/>
    <dgm:cxn modelId="{5C238BF4-24FA-4DDB-AA47-BCDCAB662DC2}" type="presOf" srcId="{0489DEA1-9FD2-4454-A032-089C01A2AC25}" destId="{9A77AF6A-B153-4162-8C82-73A7FFF1FA35}" srcOrd="1" destOrd="0" presId="urn:microsoft.com/office/officeart/2005/8/layout/bProcess3"/>
    <dgm:cxn modelId="{6FCED4F8-DBD7-49E5-9FC0-A5038F96EB77}" type="presOf" srcId="{26C11529-7419-4B7B-9647-9B23D7A0E69F}" destId="{5B07E21F-0BC6-449B-BC26-F9D1F9B4EEEF}" srcOrd="0" destOrd="0" presId="urn:microsoft.com/office/officeart/2005/8/layout/bProcess3"/>
    <dgm:cxn modelId="{A1AFBEFA-CB87-4029-8739-449ACFD2F03C}" srcId="{E8259AA8-73C2-459B-B531-5955CFE4B598}" destId="{9001C087-6749-4202-8DB1-6500A872A769}" srcOrd="1" destOrd="0" parTransId="{2C9FBC64-79F7-426D-BD8B-EA4C07332620}" sibTransId="{63AB16BC-B958-423F-9DD9-DB3124250A13}"/>
    <dgm:cxn modelId="{500A2899-AEB0-436F-A6B3-53B6994FEE91}" type="presParOf" srcId="{F7439179-7466-4441-A6C2-9830CD24A0AC}" destId="{299742DD-7925-43D4-9DF2-7D8D58E367AB}" srcOrd="0" destOrd="0" presId="urn:microsoft.com/office/officeart/2005/8/layout/bProcess3"/>
    <dgm:cxn modelId="{E5676010-907D-4847-986F-1699B046C343}" type="presParOf" srcId="{F7439179-7466-4441-A6C2-9830CD24A0AC}" destId="{2C262137-DB47-45D4-9774-61AE7EF2E49B}" srcOrd="1" destOrd="0" presId="urn:microsoft.com/office/officeart/2005/8/layout/bProcess3"/>
    <dgm:cxn modelId="{034655CA-18E9-49A2-9DE8-84011B6EF91C}" type="presParOf" srcId="{2C262137-DB47-45D4-9774-61AE7EF2E49B}" destId="{2F5980C0-0893-4F6C-90E8-02C7300B6B0E}" srcOrd="0" destOrd="0" presId="urn:microsoft.com/office/officeart/2005/8/layout/bProcess3"/>
    <dgm:cxn modelId="{8BFF8543-C274-4510-AFCA-CAE48F0FD679}" type="presParOf" srcId="{F7439179-7466-4441-A6C2-9830CD24A0AC}" destId="{A5FB6789-5205-4F1E-894E-4986A0104544}" srcOrd="2" destOrd="0" presId="urn:microsoft.com/office/officeart/2005/8/layout/bProcess3"/>
    <dgm:cxn modelId="{02505E50-3A96-4F67-A28A-E7367E3AE3A6}" type="presParOf" srcId="{F7439179-7466-4441-A6C2-9830CD24A0AC}" destId="{80018644-3E3D-4955-9E2F-F79ABF239D80}" srcOrd="3" destOrd="0" presId="urn:microsoft.com/office/officeart/2005/8/layout/bProcess3"/>
    <dgm:cxn modelId="{1523BAFC-76D8-41E8-8C58-1ACF6B3F8111}" type="presParOf" srcId="{80018644-3E3D-4955-9E2F-F79ABF239D80}" destId="{980AE639-935C-4E86-A097-4F94773CD385}" srcOrd="0" destOrd="0" presId="urn:microsoft.com/office/officeart/2005/8/layout/bProcess3"/>
    <dgm:cxn modelId="{8A854223-D141-4285-A8F4-93E704847737}" type="presParOf" srcId="{F7439179-7466-4441-A6C2-9830CD24A0AC}" destId="{744131D6-AB26-409D-B6D6-351844B346A2}" srcOrd="4" destOrd="0" presId="urn:microsoft.com/office/officeart/2005/8/layout/bProcess3"/>
    <dgm:cxn modelId="{183209BF-F939-4579-88B8-51D859DD3879}" type="presParOf" srcId="{F7439179-7466-4441-A6C2-9830CD24A0AC}" destId="{E89911F0-372D-4DD9-92D1-BEA24ECB84DB}" srcOrd="5" destOrd="0" presId="urn:microsoft.com/office/officeart/2005/8/layout/bProcess3"/>
    <dgm:cxn modelId="{88A838C0-B1EA-40CB-B90F-1DFBF2B62A66}" type="presParOf" srcId="{E89911F0-372D-4DD9-92D1-BEA24ECB84DB}" destId="{72574D97-A5BD-4341-B6FA-365362609FB5}" srcOrd="0" destOrd="0" presId="urn:microsoft.com/office/officeart/2005/8/layout/bProcess3"/>
    <dgm:cxn modelId="{837DDD49-5144-4F6C-A3D1-5AABD7316F66}" type="presParOf" srcId="{F7439179-7466-4441-A6C2-9830CD24A0AC}" destId="{D78788B8-8C9A-4ED9-BA1D-37A1C7B1CEF8}" srcOrd="6" destOrd="0" presId="urn:microsoft.com/office/officeart/2005/8/layout/bProcess3"/>
    <dgm:cxn modelId="{63AAEA8F-E703-4E75-AADB-B285EB9514F5}" type="presParOf" srcId="{F7439179-7466-4441-A6C2-9830CD24A0AC}" destId="{71B4488D-49D6-478B-9A8B-5A55B37A3ECF}" srcOrd="7" destOrd="0" presId="urn:microsoft.com/office/officeart/2005/8/layout/bProcess3"/>
    <dgm:cxn modelId="{37F01457-206C-4855-8AFE-732AB14DAC19}" type="presParOf" srcId="{71B4488D-49D6-478B-9A8B-5A55B37A3ECF}" destId="{B65E64C6-EF64-4FB0-B33B-DB99DDE72D24}" srcOrd="0" destOrd="0" presId="urn:microsoft.com/office/officeart/2005/8/layout/bProcess3"/>
    <dgm:cxn modelId="{C5A49233-4B17-4F77-B4A1-082D24C80EED}" type="presParOf" srcId="{F7439179-7466-4441-A6C2-9830CD24A0AC}" destId="{6C634576-8908-410B-AED0-DAE45DC828A0}" srcOrd="8" destOrd="0" presId="urn:microsoft.com/office/officeart/2005/8/layout/bProcess3"/>
    <dgm:cxn modelId="{C5948594-C183-4B36-BBC9-C7CDFAA2BCA1}" type="presParOf" srcId="{F7439179-7466-4441-A6C2-9830CD24A0AC}" destId="{A2A5B4F4-AE6B-49C9-A1DD-D3170457C752}" srcOrd="9" destOrd="0" presId="urn:microsoft.com/office/officeart/2005/8/layout/bProcess3"/>
    <dgm:cxn modelId="{23FC4D58-6BEB-43CA-B939-CA6E136DFB28}" type="presParOf" srcId="{A2A5B4F4-AE6B-49C9-A1DD-D3170457C752}" destId="{17A01682-AAD6-44C3-8EF5-609DAC546475}" srcOrd="0" destOrd="0" presId="urn:microsoft.com/office/officeart/2005/8/layout/bProcess3"/>
    <dgm:cxn modelId="{23C0CFB4-5EE1-4D79-BDD0-ACDA623D8BC0}" type="presParOf" srcId="{F7439179-7466-4441-A6C2-9830CD24A0AC}" destId="{6950F7E4-1057-4D7C-B058-34194EAF79F4}" srcOrd="10" destOrd="0" presId="urn:microsoft.com/office/officeart/2005/8/layout/bProcess3"/>
    <dgm:cxn modelId="{55234260-BEAA-43A5-BAC5-CE74CA24DD99}" type="presParOf" srcId="{F7439179-7466-4441-A6C2-9830CD24A0AC}" destId="{5F1D1DD1-2D08-4DBC-84F1-3879179CC459}" srcOrd="11" destOrd="0" presId="urn:microsoft.com/office/officeart/2005/8/layout/bProcess3"/>
    <dgm:cxn modelId="{377F256C-E531-463F-B91C-F4FCE01243E6}" type="presParOf" srcId="{5F1D1DD1-2D08-4DBC-84F1-3879179CC459}" destId="{CA555A60-50D6-4E4F-9BCF-86B021091722}" srcOrd="0" destOrd="0" presId="urn:microsoft.com/office/officeart/2005/8/layout/bProcess3"/>
    <dgm:cxn modelId="{514AFB78-49B2-4A39-9DDA-C576D7D173A9}" type="presParOf" srcId="{F7439179-7466-4441-A6C2-9830CD24A0AC}" destId="{2D4CC4EF-1E05-476D-9ACE-468132527184}" srcOrd="12" destOrd="0" presId="urn:microsoft.com/office/officeart/2005/8/layout/bProcess3"/>
    <dgm:cxn modelId="{B6403649-5552-4916-B660-A5DFAA2950B1}" type="presParOf" srcId="{F7439179-7466-4441-A6C2-9830CD24A0AC}" destId="{88C1E15D-6186-4E85-97DC-0AC08B536A6E}" srcOrd="13" destOrd="0" presId="urn:microsoft.com/office/officeart/2005/8/layout/bProcess3"/>
    <dgm:cxn modelId="{147ACE4F-8868-45B5-A2ED-137AA5CA3EAB}" type="presParOf" srcId="{88C1E15D-6186-4E85-97DC-0AC08B536A6E}" destId="{D5B7EFD0-F228-44B4-8C41-1C3097A48ABE}" srcOrd="0" destOrd="0" presId="urn:microsoft.com/office/officeart/2005/8/layout/bProcess3"/>
    <dgm:cxn modelId="{615DD2B6-0F2C-40A4-B5C4-D12CC73546F2}" type="presParOf" srcId="{F7439179-7466-4441-A6C2-9830CD24A0AC}" destId="{528846A9-3ABB-4BCA-BFED-57EF7F543BDE}" srcOrd="14" destOrd="0" presId="urn:microsoft.com/office/officeart/2005/8/layout/bProcess3"/>
    <dgm:cxn modelId="{E877ED76-A62D-47EA-8B57-0B391CF6E902}" type="presParOf" srcId="{F7439179-7466-4441-A6C2-9830CD24A0AC}" destId="{2B13839E-C065-4750-B727-96A2310E14D4}" srcOrd="15" destOrd="0" presId="urn:microsoft.com/office/officeart/2005/8/layout/bProcess3"/>
    <dgm:cxn modelId="{71202EBA-4729-40CB-8B46-793C4556524D}" type="presParOf" srcId="{2B13839E-C065-4750-B727-96A2310E14D4}" destId="{9A77AF6A-B153-4162-8C82-73A7FFF1FA35}" srcOrd="0" destOrd="0" presId="urn:microsoft.com/office/officeart/2005/8/layout/bProcess3"/>
    <dgm:cxn modelId="{F9C456F3-98DC-4EFB-B79E-359865857BBC}" type="presParOf" srcId="{F7439179-7466-4441-A6C2-9830CD24A0AC}" destId="{4AA58C2C-691B-47E0-84B3-EC8EC182E1A7}" srcOrd="16" destOrd="0" presId="urn:microsoft.com/office/officeart/2005/8/layout/bProcess3"/>
    <dgm:cxn modelId="{42AD3FDB-0D2C-4458-A716-BBF54A18D46D}" type="presParOf" srcId="{F7439179-7466-4441-A6C2-9830CD24A0AC}" destId="{36929929-FE71-4BD8-BC39-BA1AC5CECC1D}" srcOrd="17" destOrd="0" presId="urn:microsoft.com/office/officeart/2005/8/layout/bProcess3"/>
    <dgm:cxn modelId="{B528B2B6-8161-4EAC-BCAC-DD39068BFF41}" type="presParOf" srcId="{36929929-FE71-4BD8-BC39-BA1AC5CECC1D}" destId="{A29FDFFB-043A-4097-A6C2-A09A4079F55F}" srcOrd="0" destOrd="0" presId="urn:microsoft.com/office/officeart/2005/8/layout/bProcess3"/>
    <dgm:cxn modelId="{31C318D5-3A61-4D44-BEF2-60400D0CA7B5}" type="presParOf" srcId="{F7439179-7466-4441-A6C2-9830CD24A0AC}" destId="{5B07E21F-0BC6-449B-BC26-F9D1F9B4EEEF}" srcOrd="18" destOrd="0" presId="urn:microsoft.com/office/officeart/2005/8/layout/bProcess3"/>
    <dgm:cxn modelId="{FD3DD44E-A9F6-40A7-92D5-78BE453D6F25}" type="presParOf" srcId="{F7439179-7466-4441-A6C2-9830CD24A0AC}" destId="{F471D401-3251-4867-8F55-9141B5AA7792}" srcOrd="19" destOrd="0" presId="urn:microsoft.com/office/officeart/2005/8/layout/bProcess3"/>
    <dgm:cxn modelId="{04CF01DD-82E0-40EC-AE97-D0056A20ED0C}" type="presParOf" srcId="{F471D401-3251-4867-8F55-9141B5AA7792}" destId="{711900E5-429F-4084-9786-C524AC020782}" srcOrd="0" destOrd="0" presId="urn:microsoft.com/office/officeart/2005/8/layout/bProcess3"/>
    <dgm:cxn modelId="{A419B494-7319-4FF8-AF3D-17A0E9903E2F}" type="presParOf" srcId="{F7439179-7466-4441-A6C2-9830CD24A0AC}" destId="{B171F1F6-D888-4262-BF4C-20B2326C45CD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0E2BD8-9877-4459-8B47-6A3589CA7827}" type="doc">
      <dgm:prSet loTypeId="urn:microsoft.com/office/officeart/2005/8/layout/process1" loCatId="process" qsTypeId="urn:microsoft.com/office/officeart/2005/8/quickstyle/simple3" qsCatId="simple" csTypeId="urn:microsoft.com/office/officeart/2005/8/colors/accent3_1" csCatId="accent3" phldr="1"/>
      <dgm:spPr/>
    </dgm:pt>
    <dgm:pt modelId="{1433BDFE-349C-4005-A87C-E305228BB90A}">
      <dgm:prSet phldrT="[Texto]" custT="1"/>
      <dgm:spPr/>
      <dgm:t>
        <a:bodyPr/>
        <a:lstStyle/>
        <a:p>
          <a:r>
            <a:rPr lang="es-EC" sz="1800" dirty="0"/>
            <a:t>Establecer alianzas con universidades y/o centros de investigación.</a:t>
          </a:r>
        </a:p>
      </dgm:t>
    </dgm:pt>
    <dgm:pt modelId="{84D33836-FC3B-4AE9-81E6-C18AEBF5D8C8}" type="parTrans" cxnId="{4D034E5B-13DC-4CA9-A2F5-DF2B034A12C2}">
      <dgm:prSet/>
      <dgm:spPr/>
      <dgm:t>
        <a:bodyPr/>
        <a:lstStyle/>
        <a:p>
          <a:endParaRPr lang="es-EC"/>
        </a:p>
      </dgm:t>
    </dgm:pt>
    <dgm:pt modelId="{FDA6B353-BEEF-4345-9AFE-130ABC026508}" type="sibTrans" cxnId="{4D034E5B-13DC-4CA9-A2F5-DF2B034A12C2}">
      <dgm:prSet/>
      <dgm:spPr/>
      <dgm:t>
        <a:bodyPr/>
        <a:lstStyle/>
        <a:p>
          <a:endParaRPr lang="es-EC"/>
        </a:p>
      </dgm:t>
    </dgm:pt>
    <dgm:pt modelId="{C73EAD0A-C805-4D4E-9891-D6562F3C3018}">
      <dgm:prSet phldrT="[Texto]" custT="1"/>
      <dgm:spPr/>
      <dgm:t>
        <a:bodyPr/>
        <a:lstStyle/>
        <a:p>
          <a:pPr algn="l"/>
          <a:r>
            <a:rPr lang="es-EC" sz="1500" dirty="0"/>
            <a:t>-Proponer objetivos a centros de investigación y universidades.</a:t>
          </a:r>
          <a:br>
            <a:rPr lang="es-EC" sz="1500" dirty="0"/>
          </a:br>
          <a:r>
            <a:rPr lang="es-EC" sz="1500" dirty="0"/>
            <a:t>-Generar alianzas.</a:t>
          </a:r>
        </a:p>
      </dgm:t>
    </dgm:pt>
    <dgm:pt modelId="{D6047054-85B8-438C-A11C-77C20F60D4BB}" type="parTrans" cxnId="{423A7568-6CB2-4B5D-AB0E-CE65BCFDC14B}">
      <dgm:prSet/>
      <dgm:spPr/>
      <dgm:t>
        <a:bodyPr/>
        <a:lstStyle/>
        <a:p>
          <a:endParaRPr lang="es-EC"/>
        </a:p>
      </dgm:t>
    </dgm:pt>
    <dgm:pt modelId="{C8BA215F-D2BD-442A-A3D8-BC4A609CF603}" type="sibTrans" cxnId="{423A7568-6CB2-4B5D-AB0E-CE65BCFDC14B}">
      <dgm:prSet/>
      <dgm:spPr/>
      <dgm:t>
        <a:bodyPr/>
        <a:lstStyle/>
        <a:p>
          <a:endParaRPr lang="es-EC"/>
        </a:p>
      </dgm:t>
    </dgm:pt>
    <dgm:pt modelId="{4D6CFB16-A043-4ACE-93A4-D17221940C0C}">
      <dgm:prSet phldrT="[Texto]" custT="1"/>
      <dgm:spPr/>
      <dgm:t>
        <a:bodyPr/>
        <a:lstStyle/>
        <a:p>
          <a:r>
            <a:rPr lang="es-EC" sz="1500" dirty="0"/>
            <a:t>Para poseer  fuentes de información confiables para innovar, proveer talento y conocimiento.</a:t>
          </a:r>
        </a:p>
      </dgm:t>
    </dgm:pt>
    <dgm:pt modelId="{262FCEBA-E150-422A-B59C-6F2518F2155A}" type="parTrans" cxnId="{173D184B-4E39-4EEF-8A7F-1DEB99FF2060}">
      <dgm:prSet/>
      <dgm:spPr/>
      <dgm:t>
        <a:bodyPr/>
        <a:lstStyle/>
        <a:p>
          <a:endParaRPr lang="es-EC"/>
        </a:p>
      </dgm:t>
    </dgm:pt>
    <dgm:pt modelId="{A6BDF6B9-BD28-4DAC-BC47-2440A9AD82D4}" type="sibTrans" cxnId="{173D184B-4E39-4EEF-8A7F-1DEB99FF2060}">
      <dgm:prSet/>
      <dgm:spPr/>
      <dgm:t>
        <a:bodyPr/>
        <a:lstStyle/>
        <a:p>
          <a:endParaRPr lang="es-EC"/>
        </a:p>
      </dgm:t>
    </dgm:pt>
    <dgm:pt modelId="{1A0B04CD-7612-444F-B9D7-C18C23B3691D}" type="pres">
      <dgm:prSet presAssocID="{340E2BD8-9877-4459-8B47-6A3589CA7827}" presName="Name0" presStyleCnt="0">
        <dgm:presLayoutVars>
          <dgm:dir/>
          <dgm:resizeHandles val="exact"/>
        </dgm:presLayoutVars>
      </dgm:prSet>
      <dgm:spPr/>
    </dgm:pt>
    <dgm:pt modelId="{CE058098-21D3-4EF6-A676-28B201AA8DE8}" type="pres">
      <dgm:prSet presAssocID="{1433BDFE-349C-4005-A87C-E305228BB90A}" presName="node" presStyleLbl="node1" presStyleIdx="0" presStyleCnt="3">
        <dgm:presLayoutVars>
          <dgm:bulletEnabled val="1"/>
        </dgm:presLayoutVars>
      </dgm:prSet>
      <dgm:spPr/>
    </dgm:pt>
    <dgm:pt modelId="{AE72CBDF-7B1C-4B1D-AE4E-2D3C7A721C99}" type="pres">
      <dgm:prSet presAssocID="{FDA6B353-BEEF-4345-9AFE-130ABC026508}" presName="sibTrans" presStyleLbl="sibTrans2D1" presStyleIdx="0" presStyleCnt="2"/>
      <dgm:spPr/>
    </dgm:pt>
    <dgm:pt modelId="{3E5A19F4-C267-4F00-BB67-B2989A3629D0}" type="pres">
      <dgm:prSet presAssocID="{FDA6B353-BEEF-4345-9AFE-130ABC026508}" presName="connectorText" presStyleLbl="sibTrans2D1" presStyleIdx="0" presStyleCnt="2"/>
      <dgm:spPr/>
    </dgm:pt>
    <dgm:pt modelId="{777F681A-76D7-4464-A4FD-A792C8A11C91}" type="pres">
      <dgm:prSet presAssocID="{C73EAD0A-C805-4D4E-9891-D6562F3C3018}" presName="node" presStyleLbl="node1" presStyleIdx="1" presStyleCnt="3">
        <dgm:presLayoutVars>
          <dgm:bulletEnabled val="1"/>
        </dgm:presLayoutVars>
      </dgm:prSet>
      <dgm:spPr/>
    </dgm:pt>
    <dgm:pt modelId="{76D4C196-E581-4A73-AAEB-0633467DE189}" type="pres">
      <dgm:prSet presAssocID="{C8BA215F-D2BD-442A-A3D8-BC4A609CF603}" presName="sibTrans" presStyleLbl="sibTrans2D1" presStyleIdx="1" presStyleCnt="2"/>
      <dgm:spPr/>
    </dgm:pt>
    <dgm:pt modelId="{0C6B0740-58FE-4469-962E-70A74D264EE5}" type="pres">
      <dgm:prSet presAssocID="{C8BA215F-D2BD-442A-A3D8-BC4A609CF603}" presName="connectorText" presStyleLbl="sibTrans2D1" presStyleIdx="1" presStyleCnt="2"/>
      <dgm:spPr/>
    </dgm:pt>
    <dgm:pt modelId="{FB9725D8-512E-4DAD-BFB9-447F0AD7A6D0}" type="pres">
      <dgm:prSet presAssocID="{4D6CFB16-A043-4ACE-93A4-D17221940C0C}" presName="node" presStyleLbl="node1" presStyleIdx="2" presStyleCnt="3">
        <dgm:presLayoutVars>
          <dgm:bulletEnabled val="1"/>
        </dgm:presLayoutVars>
      </dgm:prSet>
      <dgm:spPr/>
    </dgm:pt>
  </dgm:ptLst>
  <dgm:cxnLst>
    <dgm:cxn modelId="{A96CAE09-6613-4F81-97E3-EA9A567FD9DE}" type="presOf" srcId="{340E2BD8-9877-4459-8B47-6A3589CA7827}" destId="{1A0B04CD-7612-444F-B9D7-C18C23B3691D}" srcOrd="0" destOrd="0" presId="urn:microsoft.com/office/officeart/2005/8/layout/process1"/>
    <dgm:cxn modelId="{5F263D21-B6EB-49BE-9373-EB55B132EE04}" type="presOf" srcId="{C8BA215F-D2BD-442A-A3D8-BC4A609CF603}" destId="{76D4C196-E581-4A73-AAEB-0633467DE189}" srcOrd="0" destOrd="0" presId="urn:microsoft.com/office/officeart/2005/8/layout/process1"/>
    <dgm:cxn modelId="{921F872F-4B05-465F-9FAB-46899C2C48B6}" type="presOf" srcId="{C73EAD0A-C805-4D4E-9891-D6562F3C3018}" destId="{777F681A-76D7-4464-A4FD-A792C8A11C91}" srcOrd="0" destOrd="0" presId="urn:microsoft.com/office/officeart/2005/8/layout/process1"/>
    <dgm:cxn modelId="{053F8A30-C0B5-4555-9BC8-FE180FA57B31}" type="presOf" srcId="{C8BA215F-D2BD-442A-A3D8-BC4A609CF603}" destId="{0C6B0740-58FE-4469-962E-70A74D264EE5}" srcOrd="1" destOrd="0" presId="urn:microsoft.com/office/officeart/2005/8/layout/process1"/>
    <dgm:cxn modelId="{4D034E5B-13DC-4CA9-A2F5-DF2B034A12C2}" srcId="{340E2BD8-9877-4459-8B47-6A3589CA7827}" destId="{1433BDFE-349C-4005-A87C-E305228BB90A}" srcOrd="0" destOrd="0" parTransId="{84D33836-FC3B-4AE9-81E6-C18AEBF5D8C8}" sibTransId="{FDA6B353-BEEF-4345-9AFE-130ABC026508}"/>
    <dgm:cxn modelId="{003C4045-AA79-472C-95C0-6CD207DF43E7}" type="presOf" srcId="{4D6CFB16-A043-4ACE-93A4-D17221940C0C}" destId="{FB9725D8-512E-4DAD-BFB9-447F0AD7A6D0}" srcOrd="0" destOrd="0" presId="urn:microsoft.com/office/officeart/2005/8/layout/process1"/>
    <dgm:cxn modelId="{423A7568-6CB2-4B5D-AB0E-CE65BCFDC14B}" srcId="{340E2BD8-9877-4459-8B47-6A3589CA7827}" destId="{C73EAD0A-C805-4D4E-9891-D6562F3C3018}" srcOrd="1" destOrd="0" parTransId="{D6047054-85B8-438C-A11C-77C20F60D4BB}" sibTransId="{C8BA215F-D2BD-442A-A3D8-BC4A609CF603}"/>
    <dgm:cxn modelId="{173D184B-4E39-4EEF-8A7F-1DEB99FF2060}" srcId="{340E2BD8-9877-4459-8B47-6A3589CA7827}" destId="{4D6CFB16-A043-4ACE-93A4-D17221940C0C}" srcOrd="2" destOrd="0" parTransId="{262FCEBA-E150-422A-B59C-6F2518F2155A}" sibTransId="{A6BDF6B9-BD28-4DAC-BC47-2440A9AD82D4}"/>
    <dgm:cxn modelId="{4BFED698-465B-430F-A05B-C3F7A6C2BA9D}" type="presOf" srcId="{FDA6B353-BEEF-4345-9AFE-130ABC026508}" destId="{3E5A19F4-C267-4F00-BB67-B2989A3629D0}" srcOrd="1" destOrd="0" presId="urn:microsoft.com/office/officeart/2005/8/layout/process1"/>
    <dgm:cxn modelId="{55F58F9F-2005-458D-83F2-2451841DBC89}" type="presOf" srcId="{FDA6B353-BEEF-4345-9AFE-130ABC026508}" destId="{AE72CBDF-7B1C-4B1D-AE4E-2D3C7A721C99}" srcOrd="0" destOrd="0" presId="urn:microsoft.com/office/officeart/2005/8/layout/process1"/>
    <dgm:cxn modelId="{4C338DB1-1B5C-4BA9-9F1F-4E232A76171A}" type="presOf" srcId="{1433BDFE-349C-4005-A87C-E305228BB90A}" destId="{CE058098-21D3-4EF6-A676-28B201AA8DE8}" srcOrd="0" destOrd="0" presId="urn:microsoft.com/office/officeart/2005/8/layout/process1"/>
    <dgm:cxn modelId="{86423687-66C5-4E61-B19E-1F704F3F1CD3}" type="presParOf" srcId="{1A0B04CD-7612-444F-B9D7-C18C23B3691D}" destId="{CE058098-21D3-4EF6-A676-28B201AA8DE8}" srcOrd="0" destOrd="0" presId="urn:microsoft.com/office/officeart/2005/8/layout/process1"/>
    <dgm:cxn modelId="{067558FD-2A6B-43ED-A6C3-54ABA2766922}" type="presParOf" srcId="{1A0B04CD-7612-444F-B9D7-C18C23B3691D}" destId="{AE72CBDF-7B1C-4B1D-AE4E-2D3C7A721C99}" srcOrd="1" destOrd="0" presId="urn:microsoft.com/office/officeart/2005/8/layout/process1"/>
    <dgm:cxn modelId="{C1504B19-4DBA-4FAC-8CD0-9D25D207207D}" type="presParOf" srcId="{AE72CBDF-7B1C-4B1D-AE4E-2D3C7A721C99}" destId="{3E5A19F4-C267-4F00-BB67-B2989A3629D0}" srcOrd="0" destOrd="0" presId="urn:microsoft.com/office/officeart/2005/8/layout/process1"/>
    <dgm:cxn modelId="{3B13E154-9A4D-44F0-94DF-95FDC93804E4}" type="presParOf" srcId="{1A0B04CD-7612-444F-B9D7-C18C23B3691D}" destId="{777F681A-76D7-4464-A4FD-A792C8A11C91}" srcOrd="2" destOrd="0" presId="urn:microsoft.com/office/officeart/2005/8/layout/process1"/>
    <dgm:cxn modelId="{9F24B1D2-CF56-439B-813F-2F843E308473}" type="presParOf" srcId="{1A0B04CD-7612-444F-B9D7-C18C23B3691D}" destId="{76D4C196-E581-4A73-AAEB-0633467DE189}" srcOrd="3" destOrd="0" presId="urn:microsoft.com/office/officeart/2005/8/layout/process1"/>
    <dgm:cxn modelId="{532A11B0-F487-40D8-87CA-31CBCD7221A9}" type="presParOf" srcId="{76D4C196-E581-4A73-AAEB-0633467DE189}" destId="{0C6B0740-58FE-4469-962E-70A74D264EE5}" srcOrd="0" destOrd="0" presId="urn:microsoft.com/office/officeart/2005/8/layout/process1"/>
    <dgm:cxn modelId="{B9C8F8A2-DC70-4116-8328-CD917C60EB6D}" type="presParOf" srcId="{1A0B04CD-7612-444F-B9D7-C18C23B3691D}" destId="{FB9725D8-512E-4DAD-BFB9-447F0AD7A6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AF76BA-E87E-406E-9DBA-EAC542A3718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55B9464-A20D-40BB-A38D-6534A59F614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sz="1800" dirty="0"/>
            <a:t>Los resultados obtenidos en el presente estudio aplican únicamente a las empresas encuestadas.</a:t>
          </a:r>
        </a:p>
      </dgm:t>
    </dgm:pt>
    <dgm:pt modelId="{92EA46B3-1271-427C-8C83-074D165FFF36}" type="parTrans" cxnId="{964D9CFF-BC53-4C89-A3A2-D1D8C28A5FE5}">
      <dgm:prSet/>
      <dgm:spPr/>
      <dgm:t>
        <a:bodyPr/>
        <a:lstStyle/>
        <a:p>
          <a:endParaRPr lang="es-EC" sz="2400"/>
        </a:p>
      </dgm:t>
    </dgm:pt>
    <dgm:pt modelId="{3B43C787-DB12-4D57-A87A-EF191512FD77}" type="sibTrans" cxnId="{964D9CFF-BC53-4C89-A3A2-D1D8C28A5FE5}">
      <dgm:prSet/>
      <dgm:spPr/>
      <dgm:t>
        <a:bodyPr/>
        <a:lstStyle/>
        <a:p>
          <a:endParaRPr lang="es-EC" sz="2400"/>
        </a:p>
      </dgm:t>
    </dgm:pt>
    <dgm:pt modelId="{94BFA446-B2F3-4A9F-B787-890B2198D60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sz="1800" dirty="0"/>
            <a:t>Para su aplicación el plan de acción propuesto se puede adaptar de acuerdo al tamaño, recursos, estructura y necesidades de cada empresa.</a:t>
          </a:r>
        </a:p>
      </dgm:t>
    </dgm:pt>
    <dgm:pt modelId="{013DF80D-00B3-4C73-8976-7FD2A485AAEB}" type="parTrans" cxnId="{9BFE8D17-5FE1-4614-9AF7-A2ACC75FD104}">
      <dgm:prSet/>
      <dgm:spPr/>
      <dgm:t>
        <a:bodyPr/>
        <a:lstStyle/>
        <a:p>
          <a:endParaRPr lang="es-EC" sz="2400"/>
        </a:p>
      </dgm:t>
    </dgm:pt>
    <dgm:pt modelId="{52D607A9-1BCE-4024-ABBE-25BCDB929238}" type="sibTrans" cxnId="{9BFE8D17-5FE1-4614-9AF7-A2ACC75FD104}">
      <dgm:prSet/>
      <dgm:spPr/>
      <dgm:t>
        <a:bodyPr/>
        <a:lstStyle/>
        <a:p>
          <a:endParaRPr lang="es-EC" sz="2400"/>
        </a:p>
      </dgm:t>
    </dgm:pt>
    <dgm:pt modelId="{B8ECE86B-30ED-48DF-96F6-53C7C9AB584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/>
            <a:t>La tecnología poseen influencia positiva en la competitividad de las </a:t>
          </a:r>
          <a:r>
            <a:rPr lang="es-EC" sz="1800" dirty="0" err="1"/>
            <a:t>Mipymes</a:t>
          </a:r>
          <a:r>
            <a:rPr lang="es-EC" sz="1800" dirty="0"/>
            <a:t> encuestas en el DMQ. </a:t>
          </a:r>
        </a:p>
      </dgm:t>
    </dgm:pt>
    <dgm:pt modelId="{E269499B-D530-45B1-B9FC-AE5CDA388B92}" type="parTrans" cxnId="{107A2FA8-D5C5-43CC-B964-C6BC1F3C04A5}">
      <dgm:prSet/>
      <dgm:spPr/>
      <dgm:t>
        <a:bodyPr/>
        <a:lstStyle/>
        <a:p>
          <a:endParaRPr lang="es-EC"/>
        </a:p>
      </dgm:t>
    </dgm:pt>
    <dgm:pt modelId="{E504C45F-88CE-4413-994B-8F164E00A198}" type="sibTrans" cxnId="{107A2FA8-D5C5-43CC-B964-C6BC1F3C04A5}">
      <dgm:prSet/>
      <dgm:spPr/>
      <dgm:t>
        <a:bodyPr/>
        <a:lstStyle/>
        <a:p>
          <a:endParaRPr lang="es-EC"/>
        </a:p>
      </dgm:t>
    </dgm:pt>
    <dgm:pt modelId="{34EAEA44-C459-4451-9DD0-E95BAAE7C9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/>
            <a:t>La innovación poseen influencia positiva media en la competitividad de las </a:t>
          </a:r>
          <a:r>
            <a:rPr lang="es-EC" sz="1800" dirty="0" err="1"/>
            <a:t>Mipymes</a:t>
          </a:r>
          <a:r>
            <a:rPr lang="es-EC" sz="1800" dirty="0"/>
            <a:t> encuestas en el DMQ. </a:t>
          </a:r>
        </a:p>
      </dgm:t>
    </dgm:pt>
    <dgm:pt modelId="{10677456-14A3-4846-891E-E635153EB808}" type="parTrans" cxnId="{ED42A003-F0E3-4B42-A232-4C84C3A4C33D}">
      <dgm:prSet/>
      <dgm:spPr/>
      <dgm:t>
        <a:bodyPr/>
        <a:lstStyle/>
        <a:p>
          <a:endParaRPr lang="es-EC"/>
        </a:p>
      </dgm:t>
    </dgm:pt>
    <dgm:pt modelId="{74C23052-6FDF-4445-9A21-BB9510D9B8D5}" type="sibTrans" cxnId="{ED42A003-F0E3-4B42-A232-4C84C3A4C33D}">
      <dgm:prSet/>
      <dgm:spPr/>
      <dgm:t>
        <a:bodyPr/>
        <a:lstStyle/>
        <a:p>
          <a:endParaRPr lang="es-EC"/>
        </a:p>
      </dgm:t>
    </dgm:pt>
    <dgm:pt modelId="{BD89D76E-6907-4619-9742-E4770FE6D57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/>
            <a:t>En el Capítulo I se realizó una investigación exhaustiva de la literatura presentando estudios relevantes que se han hecho para identificar una conexión preexistente entra las variables innovación, tecnología y competitividad.</a:t>
          </a:r>
        </a:p>
      </dgm:t>
    </dgm:pt>
    <dgm:pt modelId="{B9E05BCB-1898-4D32-8BCB-83EEBE8E9901}" type="parTrans" cxnId="{56B626BA-7960-48CF-9AD0-A6626978AAE9}">
      <dgm:prSet/>
      <dgm:spPr/>
      <dgm:t>
        <a:bodyPr/>
        <a:lstStyle/>
        <a:p>
          <a:endParaRPr lang="es-EC"/>
        </a:p>
      </dgm:t>
    </dgm:pt>
    <dgm:pt modelId="{DE89868B-37BF-4B7B-A052-DF4D0F608F6C}" type="sibTrans" cxnId="{56B626BA-7960-48CF-9AD0-A6626978AAE9}">
      <dgm:prSet/>
      <dgm:spPr/>
      <dgm:t>
        <a:bodyPr/>
        <a:lstStyle/>
        <a:p>
          <a:endParaRPr lang="es-EC"/>
        </a:p>
      </dgm:t>
    </dgm:pt>
    <dgm:pt modelId="{273D844E-31D7-4CFC-BCD4-5ECEFD49EE37}" type="pres">
      <dgm:prSet presAssocID="{8FAF76BA-E87E-406E-9DBA-EAC542A37186}" presName="Name0" presStyleCnt="0">
        <dgm:presLayoutVars>
          <dgm:chMax val="7"/>
          <dgm:chPref val="7"/>
          <dgm:dir/>
        </dgm:presLayoutVars>
      </dgm:prSet>
      <dgm:spPr/>
    </dgm:pt>
    <dgm:pt modelId="{9DF3EC60-E1D6-4B7A-AB6C-4AFFB6B5143C}" type="pres">
      <dgm:prSet presAssocID="{8FAF76BA-E87E-406E-9DBA-EAC542A37186}" presName="Name1" presStyleCnt="0"/>
      <dgm:spPr/>
    </dgm:pt>
    <dgm:pt modelId="{8B33C6F6-086D-46C2-963A-3B68D1F0E881}" type="pres">
      <dgm:prSet presAssocID="{8FAF76BA-E87E-406E-9DBA-EAC542A37186}" presName="cycle" presStyleCnt="0"/>
      <dgm:spPr/>
    </dgm:pt>
    <dgm:pt modelId="{BDB87346-810C-487C-BD5B-8E1729531FF9}" type="pres">
      <dgm:prSet presAssocID="{8FAF76BA-E87E-406E-9DBA-EAC542A37186}" presName="srcNode" presStyleLbl="node1" presStyleIdx="0" presStyleCnt="5"/>
      <dgm:spPr/>
    </dgm:pt>
    <dgm:pt modelId="{94B5BA84-FBCC-4AE7-9B73-73ED66EA90DE}" type="pres">
      <dgm:prSet presAssocID="{8FAF76BA-E87E-406E-9DBA-EAC542A37186}" presName="conn" presStyleLbl="parChTrans1D2" presStyleIdx="0" presStyleCnt="1"/>
      <dgm:spPr/>
    </dgm:pt>
    <dgm:pt modelId="{85CF0343-EDAB-4945-87D7-148019EA5DCC}" type="pres">
      <dgm:prSet presAssocID="{8FAF76BA-E87E-406E-9DBA-EAC542A37186}" presName="extraNode" presStyleLbl="node1" presStyleIdx="0" presStyleCnt="5"/>
      <dgm:spPr/>
    </dgm:pt>
    <dgm:pt modelId="{7A9640BF-421E-415F-8B0C-F485BF675130}" type="pres">
      <dgm:prSet presAssocID="{8FAF76BA-E87E-406E-9DBA-EAC542A37186}" presName="dstNode" presStyleLbl="node1" presStyleIdx="0" presStyleCnt="5"/>
      <dgm:spPr/>
    </dgm:pt>
    <dgm:pt modelId="{372F22FE-1E8E-4CB2-BA71-205AB70C2877}" type="pres">
      <dgm:prSet presAssocID="{BD89D76E-6907-4619-9742-E4770FE6D57D}" presName="text_1" presStyleLbl="node1" presStyleIdx="0" presStyleCnt="5">
        <dgm:presLayoutVars>
          <dgm:bulletEnabled val="1"/>
        </dgm:presLayoutVars>
      </dgm:prSet>
      <dgm:spPr/>
    </dgm:pt>
    <dgm:pt modelId="{783360D3-FE8D-4F89-851E-49E1184E040F}" type="pres">
      <dgm:prSet presAssocID="{BD89D76E-6907-4619-9742-E4770FE6D57D}" presName="accent_1" presStyleCnt="0"/>
      <dgm:spPr/>
    </dgm:pt>
    <dgm:pt modelId="{942A6286-CF0F-41D4-84EA-89B5C4546431}" type="pres">
      <dgm:prSet presAssocID="{BD89D76E-6907-4619-9742-E4770FE6D57D}" presName="accentRepeatNode" presStyleLbl="solidFgAcc1" presStyleIdx="0" presStyleCnt="5"/>
      <dgm:spPr/>
    </dgm:pt>
    <dgm:pt modelId="{6658419C-EB8A-4E70-8CEB-F2E70A5BD898}" type="pres">
      <dgm:prSet presAssocID="{055B9464-A20D-40BB-A38D-6534A59F6146}" presName="text_2" presStyleLbl="node1" presStyleIdx="1" presStyleCnt="5">
        <dgm:presLayoutVars>
          <dgm:bulletEnabled val="1"/>
        </dgm:presLayoutVars>
      </dgm:prSet>
      <dgm:spPr/>
    </dgm:pt>
    <dgm:pt modelId="{E304AF07-FAB1-4661-BC3E-56E28C1921A0}" type="pres">
      <dgm:prSet presAssocID="{055B9464-A20D-40BB-A38D-6534A59F6146}" presName="accent_2" presStyleCnt="0"/>
      <dgm:spPr/>
    </dgm:pt>
    <dgm:pt modelId="{C109D850-FD2F-4635-86C6-571031ACDD4F}" type="pres">
      <dgm:prSet presAssocID="{055B9464-A20D-40BB-A38D-6534A59F6146}" presName="accentRepeatNode" presStyleLbl="solidFgAcc1" presStyleIdx="1" presStyleCnt="5"/>
      <dgm:spPr/>
    </dgm:pt>
    <dgm:pt modelId="{524E4018-7361-4B88-B165-FC6AD05F6B4C}" type="pres">
      <dgm:prSet presAssocID="{34EAEA44-C459-4451-9DD0-E95BAAE7C930}" presName="text_3" presStyleLbl="node1" presStyleIdx="2" presStyleCnt="5">
        <dgm:presLayoutVars>
          <dgm:bulletEnabled val="1"/>
        </dgm:presLayoutVars>
      </dgm:prSet>
      <dgm:spPr/>
    </dgm:pt>
    <dgm:pt modelId="{D953DA0B-BAF6-42D2-BD52-DAEDE0731608}" type="pres">
      <dgm:prSet presAssocID="{34EAEA44-C459-4451-9DD0-E95BAAE7C930}" presName="accent_3" presStyleCnt="0"/>
      <dgm:spPr/>
    </dgm:pt>
    <dgm:pt modelId="{8AE9A462-C65E-4B2B-B10F-13E2E51939E7}" type="pres">
      <dgm:prSet presAssocID="{34EAEA44-C459-4451-9DD0-E95BAAE7C930}" presName="accentRepeatNode" presStyleLbl="solidFgAcc1" presStyleIdx="2" presStyleCnt="5"/>
      <dgm:spPr/>
    </dgm:pt>
    <dgm:pt modelId="{76D682F3-51EF-47A0-8FC3-7B9B766AAB1A}" type="pres">
      <dgm:prSet presAssocID="{B8ECE86B-30ED-48DF-96F6-53C7C9AB584E}" presName="text_4" presStyleLbl="node1" presStyleIdx="3" presStyleCnt="5">
        <dgm:presLayoutVars>
          <dgm:bulletEnabled val="1"/>
        </dgm:presLayoutVars>
      </dgm:prSet>
      <dgm:spPr/>
    </dgm:pt>
    <dgm:pt modelId="{5C8A340D-50A4-493A-BC9B-164B3FE19E59}" type="pres">
      <dgm:prSet presAssocID="{B8ECE86B-30ED-48DF-96F6-53C7C9AB584E}" presName="accent_4" presStyleCnt="0"/>
      <dgm:spPr/>
    </dgm:pt>
    <dgm:pt modelId="{FED70EB9-C000-42FD-B14E-87253F1CF7AD}" type="pres">
      <dgm:prSet presAssocID="{B8ECE86B-30ED-48DF-96F6-53C7C9AB584E}" presName="accentRepeatNode" presStyleLbl="solidFgAcc1" presStyleIdx="3" presStyleCnt="5"/>
      <dgm:spPr/>
    </dgm:pt>
    <dgm:pt modelId="{84830396-B661-402D-B265-503BF852C6BA}" type="pres">
      <dgm:prSet presAssocID="{94BFA446-B2F3-4A9F-B787-890B2198D604}" presName="text_5" presStyleLbl="node1" presStyleIdx="4" presStyleCnt="5">
        <dgm:presLayoutVars>
          <dgm:bulletEnabled val="1"/>
        </dgm:presLayoutVars>
      </dgm:prSet>
      <dgm:spPr/>
    </dgm:pt>
    <dgm:pt modelId="{0739F714-2542-487D-A346-DADEA32FF127}" type="pres">
      <dgm:prSet presAssocID="{94BFA446-B2F3-4A9F-B787-890B2198D604}" presName="accent_5" presStyleCnt="0"/>
      <dgm:spPr/>
    </dgm:pt>
    <dgm:pt modelId="{DE28A23D-7BB6-48F2-A062-0A5AD949319F}" type="pres">
      <dgm:prSet presAssocID="{94BFA446-B2F3-4A9F-B787-890B2198D604}" presName="accentRepeatNode" presStyleLbl="solidFgAcc1" presStyleIdx="4" presStyleCnt="5"/>
      <dgm:spPr/>
    </dgm:pt>
  </dgm:ptLst>
  <dgm:cxnLst>
    <dgm:cxn modelId="{ED42A003-F0E3-4B42-A232-4C84C3A4C33D}" srcId="{8FAF76BA-E87E-406E-9DBA-EAC542A37186}" destId="{34EAEA44-C459-4451-9DD0-E95BAAE7C930}" srcOrd="2" destOrd="0" parTransId="{10677456-14A3-4846-891E-E635153EB808}" sibTransId="{74C23052-6FDF-4445-9A21-BB9510D9B8D5}"/>
    <dgm:cxn modelId="{CAC54707-ECED-44C0-B897-043ED7823E2F}" type="presOf" srcId="{94BFA446-B2F3-4A9F-B787-890B2198D604}" destId="{84830396-B661-402D-B265-503BF852C6BA}" srcOrd="0" destOrd="0" presId="urn:microsoft.com/office/officeart/2008/layout/VerticalCurvedList"/>
    <dgm:cxn modelId="{9BFE8D17-5FE1-4614-9AF7-A2ACC75FD104}" srcId="{8FAF76BA-E87E-406E-9DBA-EAC542A37186}" destId="{94BFA446-B2F3-4A9F-B787-890B2198D604}" srcOrd="4" destOrd="0" parTransId="{013DF80D-00B3-4C73-8976-7FD2A485AAEB}" sibTransId="{52D607A9-1BCE-4024-ABBE-25BCDB929238}"/>
    <dgm:cxn modelId="{B62F2432-33A7-43F5-8BE3-7F879E07E9F6}" type="presOf" srcId="{055B9464-A20D-40BB-A38D-6534A59F6146}" destId="{6658419C-EB8A-4E70-8CEB-F2E70A5BD898}" srcOrd="0" destOrd="0" presId="urn:microsoft.com/office/officeart/2008/layout/VerticalCurvedList"/>
    <dgm:cxn modelId="{30E3F86E-D070-4AC1-A3A0-FBF00178C35E}" type="presOf" srcId="{8FAF76BA-E87E-406E-9DBA-EAC542A37186}" destId="{273D844E-31D7-4CFC-BCD4-5ECEFD49EE37}" srcOrd="0" destOrd="0" presId="urn:microsoft.com/office/officeart/2008/layout/VerticalCurvedList"/>
    <dgm:cxn modelId="{D62F7454-E363-4A22-8BFB-11FC44203AE7}" type="presOf" srcId="{34EAEA44-C459-4451-9DD0-E95BAAE7C930}" destId="{524E4018-7361-4B88-B165-FC6AD05F6B4C}" srcOrd="0" destOrd="0" presId="urn:microsoft.com/office/officeart/2008/layout/VerticalCurvedList"/>
    <dgm:cxn modelId="{107A2FA8-D5C5-43CC-B964-C6BC1F3C04A5}" srcId="{8FAF76BA-E87E-406E-9DBA-EAC542A37186}" destId="{B8ECE86B-30ED-48DF-96F6-53C7C9AB584E}" srcOrd="3" destOrd="0" parTransId="{E269499B-D530-45B1-B9FC-AE5CDA388B92}" sibTransId="{E504C45F-88CE-4413-994B-8F164E00A198}"/>
    <dgm:cxn modelId="{312A49B5-6197-4EAE-9C9E-154E66832498}" type="presOf" srcId="{DE89868B-37BF-4B7B-A052-DF4D0F608F6C}" destId="{94B5BA84-FBCC-4AE7-9B73-73ED66EA90DE}" srcOrd="0" destOrd="0" presId="urn:microsoft.com/office/officeart/2008/layout/VerticalCurvedList"/>
    <dgm:cxn modelId="{56B626BA-7960-48CF-9AD0-A6626978AAE9}" srcId="{8FAF76BA-E87E-406E-9DBA-EAC542A37186}" destId="{BD89D76E-6907-4619-9742-E4770FE6D57D}" srcOrd="0" destOrd="0" parTransId="{B9E05BCB-1898-4D32-8BCB-83EEBE8E9901}" sibTransId="{DE89868B-37BF-4B7B-A052-DF4D0F608F6C}"/>
    <dgm:cxn modelId="{002F5DFD-FEAF-4A03-8E54-CD0044AFF591}" type="presOf" srcId="{BD89D76E-6907-4619-9742-E4770FE6D57D}" destId="{372F22FE-1E8E-4CB2-BA71-205AB70C2877}" srcOrd="0" destOrd="0" presId="urn:microsoft.com/office/officeart/2008/layout/VerticalCurvedList"/>
    <dgm:cxn modelId="{964D9CFF-BC53-4C89-A3A2-D1D8C28A5FE5}" srcId="{8FAF76BA-E87E-406E-9DBA-EAC542A37186}" destId="{055B9464-A20D-40BB-A38D-6534A59F6146}" srcOrd="1" destOrd="0" parTransId="{92EA46B3-1271-427C-8C83-074D165FFF36}" sibTransId="{3B43C787-DB12-4D57-A87A-EF191512FD77}"/>
    <dgm:cxn modelId="{7D21B9FF-D6C8-4847-B2B2-25ADC58E2B2F}" type="presOf" srcId="{B8ECE86B-30ED-48DF-96F6-53C7C9AB584E}" destId="{76D682F3-51EF-47A0-8FC3-7B9B766AAB1A}" srcOrd="0" destOrd="0" presId="urn:microsoft.com/office/officeart/2008/layout/VerticalCurvedList"/>
    <dgm:cxn modelId="{C862601B-74D5-4836-8638-707391753D27}" type="presParOf" srcId="{273D844E-31D7-4CFC-BCD4-5ECEFD49EE37}" destId="{9DF3EC60-E1D6-4B7A-AB6C-4AFFB6B5143C}" srcOrd="0" destOrd="0" presId="urn:microsoft.com/office/officeart/2008/layout/VerticalCurvedList"/>
    <dgm:cxn modelId="{D91A60EB-8A03-44F4-A265-CAB5A320C130}" type="presParOf" srcId="{9DF3EC60-E1D6-4B7A-AB6C-4AFFB6B5143C}" destId="{8B33C6F6-086D-46C2-963A-3B68D1F0E881}" srcOrd="0" destOrd="0" presId="urn:microsoft.com/office/officeart/2008/layout/VerticalCurvedList"/>
    <dgm:cxn modelId="{447319D8-7343-4426-8705-866F881E4078}" type="presParOf" srcId="{8B33C6F6-086D-46C2-963A-3B68D1F0E881}" destId="{BDB87346-810C-487C-BD5B-8E1729531FF9}" srcOrd="0" destOrd="0" presId="urn:microsoft.com/office/officeart/2008/layout/VerticalCurvedList"/>
    <dgm:cxn modelId="{ECD9613E-0E8D-4907-9024-C7A33D745275}" type="presParOf" srcId="{8B33C6F6-086D-46C2-963A-3B68D1F0E881}" destId="{94B5BA84-FBCC-4AE7-9B73-73ED66EA90DE}" srcOrd="1" destOrd="0" presId="urn:microsoft.com/office/officeart/2008/layout/VerticalCurvedList"/>
    <dgm:cxn modelId="{C75B4AE9-888B-4D0A-A05E-704F915EFBBA}" type="presParOf" srcId="{8B33C6F6-086D-46C2-963A-3B68D1F0E881}" destId="{85CF0343-EDAB-4945-87D7-148019EA5DCC}" srcOrd="2" destOrd="0" presId="urn:microsoft.com/office/officeart/2008/layout/VerticalCurvedList"/>
    <dgm:cxn modelId="{33BEFECF-19F1-4AC5-ABDA-88788569CE91}" type="presParOf" srcId="{8B33C6F6-086D-46C2-963A-3B68D1F0E881}" destId="{7A9640BF-421E-415F-8B0C-F485BF675130}" srcOrd="3" destOrd="0" presId="urn:microsoft.com/office/officeart/2008/layout/VerticalCurvedList"/>
    <dgm:cxn modelId="{61BFEF12-D539-4D7C-9632-00BEBC3606A0}" type="presParOf" srcId="{9DF3EC60-E1D6-4B7A-AB6C-4AFFB6B5143C}" destId="{372F22FE-1E8E-4CB2-BA71-205AB70C2877}" srcOrd="1" destOrd="0" presId="urn:microsoft.com/office/officeart/2008/layout/VerticalCurvedList"/>
    <dgm:cxn modelId="{8D7F2355-3A8D-461A-9516-7AAD7FFEB551}" type="presParOf" srcId="{9DF3EC60-E1D6-4B7A-AB6C-4AFFB6B5143C}" destId="{783360D3-FE8D-4F89-851E-49E1184E040F}" srcOrd="2" destOrd="0" presId="urn:microsoft.com/office/officeart/2008/layout/VerticalCurvedList"/>
    <dgm:cxn modelId="{EED1682E-EA14-454A-9076-FB3485575E37}" type="presParOf" srcId="{783360D3-FE8D-4F89-851E-49E1184E040F}" destId="{942A6286-CF0F-41D4-84EA-89B5C4546431}" srcOrd="0" destOrd="0" presId="urn:microsoft.com/office/officeart/2008/layout/VerticalCurvedList"/>
    <dgm:cxn modelId="{630479F7-B878-454D-A7B0-7B03321939CE}" type="presParOf" srcId="{9DF3EC60-E1D6-4B7A-AB6C-4AFFB6B5143C}" destId="{6658419C-EB8A-4E70-8CEB-F2E70A5BD898}" srcOrd="3" destOrd="0" presId="urn:microsoft.com/office/officeart/2008/layout/VerticalCurvedList"/>
    <dgm:cxn modelId="{5F9C4AA1-9CEA-4492-9A69-C3DDD5905EC9}" type="presParOf" srcId="{9DF3EC60-E1D6-4B7A-AB6C-4AFFB6B5143C}" destId="{E304AF07-FAB1-4661-BC3E-56E28C1921A0}" srcOrd="4" destOrd="0" presId="urn:microsoft.com/office/officeart/2008/layout/VerticalCurvedList"/>
    <dgm:cxn modelId="{22B84BD7-A1ED-4A2E-A826-3C773F59A691}" type="presParOf" srcId="{E304AF07-FAB1-4661-BC3E-56E28C1921A0}" destId="{C109D850-FD2F-4635-86C6-571031ACDD4F}" srcOrd="0" destOrd="0" presId="urn:microsoft.com/office/officeart/2008/layout/VerticalCurvedList"/>
    <dgm:cxn modelId="{A6BD6F7B-C499-4616-97A5-FD0F7F2A7EA5}" type="presParOf" srcId="{9DF3EC60-E1D6-4B7A-AB6C-4AFFB6B5143C}" destId="{524E4018-7361-4B88-B165-FC6AD05F6B4C}" srcOrd="5" destOrd="0" presId="urn:microsoft.com/office/officeart/2008/layout/VerticalCurvedList"/>
    <dgm:cxn modelId="{AD159334-67A0-4B6C-A0D2-87AD357B3837}" type="presParOf" srcId="{9DF3EC60-E1D6-4B7A-AB6C-4AFFB6B5143C}" destId="{D953DA0B-BAF6-42D2-BD52-DAEDE0731608}" srcOrd="6" destOrd="0" presId="urn:microsoft.com/office/officeart/2008/layout/VerticalCurvedList"/>
    <dgm:cxn modelId="{CFD8F98D-D378-4B13-BFF0-1BADFAA586D5}" type="presParOf" srcId="{D953DA0B-BAF6-42D2-BD52-DAEDE0731608}" destId="{8AE9A462-C65E-4B2B-B10F-13E2E51939E7}" srcOrd="0" destOrd="0" presId="urn:microsoft.com/office/officeart/2008/layout/VerticalCurvedList"/>
    <dgm:cxn modelId="{7E3C717E-2CD5-4ABF-B669-705288D481AE}" type="presParOf" srcId="{9DF3EC60-E1D6-4B7A-AB6C-4AFFB6B5143C}" destId="{76D682F3-51EF-47A0-8FC3-7B9B766AAB1A}" srcOrd="7" destOrd="0" presId="urn:microsoft.com/office/officeart/2008/layout/VerticalCurvedList"/>
    <dgm:cxn modelId="{095F4C9E-02F4-4800-935C-D14A97A80638}" type="presParOf" srcId="{9DF3EC60-E1D6-4B7A-AB6C-4AFFB6B5143C}" destId="{5C8A340D-50A4-493A-BC9B-164B3FE19E59}" srcOrd="8" destOrd="0" presId="urn:microsoft.com/office/officeart/2008/layout/VerticalCurvedList"/>
    <dgm:cxn modelId="{E8E36378-F9F6-41EB-8C18-2BC63C2E45B2}" type="presParOf" srcId="{5C8A340D-50A4-493A-BC9B-164B3FE19E59}" destId="{FED70EB9-C000-42FD-B14E-87253F1CF7AD}" srcOrd="0" destOrd="0" presId="urn:microsoft.com/office/officeart/2008/layout/VerticalCurvedList"/>
    <dgm:cxn modelId="{B542E2FE-6989-4648-8F43-ABDC07C5B486}" type="presParOf" srcId="{9DF3EC60-E1D6-4B7A-AB6C-4AFFB6B5143C}" destId="{84830396-B661-402D-B265-503BF852C6BA}" srcOrd="9" destOrd="0" presId="urn:microsoft.com/office/officeart/2008/layout/VerticalCurvedList"/>
    <dgm:cxn modelId="{E1D70809-B8D5-456D-BC34-5A055AA05E28}" type="presParOf" srcId="{9DF3EC60-E1D6-4B7A-AB6C-4AFFB6B5143C}" destId="{0739F714-2542-487D-A346-DADEA32FF127}" srcOrd="10" destOrd="0" presId="urn:microsoft.com/office/officeart/2008/layout/VerticalCurvedList"/>
    <dgm:cxn modelId="{A9C28454-0A7F-44FE-91E9-3AF3CD61014C}" type="presParOf" srcId="{0739F714-2542-487D-A346-DADEA32FF127}" destId="{DE28A23D-7BB6-48F2-A062-0A5AD94931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39ECAF-8587-4906-8DDD-9A76EF204D6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552CBB2-47C4-4558-BE41-4A6A2A8F0E1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sz="1600" dirty="0"/>
            <a:t>El municipio debe promover la innovación y el uso de la tecnología hacia las </a:t>
          </a:r>
          <a:r>
            <a:rPr lang="es-EC" sz="1600" dirty="0" err="1"/>
            <a:t>Mipymes</a:t>
          </a:r>
          <a:r>
            <a:rPr lang="es-EC" sz="1600" dirty="0"/>
            <a:t> en el DMQ, para mejorar el desarrollo económico de la empresa y de la ciudad, incentivando la formación de nuevos productos y servicios que se adapten al mercado y a las necesidades del cliente.</a:t>
          </a:r>
        </a:p>
      </dgm:t>
    </dgm:pt>
    <dgm:pt modelId="{285151E2-B563-4607-8831-7B14475248DA}" type="parTrans" cxnId="{2C871662-322F-437B-964F-B407735791D7}">
      <dgm:prSet/>
      <dgm:spPr/>
      <dgm:t>
        <a:bodyPr/>
        <a:lstStyle/>
        <a:p>
          <a:endParaRPr lang="es-EC"/>
        </a:p>
      </dgm:t>
    </dgm:pt>
    <dgm:pt modelId="{9D2928CB-0334-47BA-92AD-EE40A3FD8C9B}" type="sibTrans" cxnId="{2C871662-322F-437B-964F-B407735791D7}">
      <dgm:prSet/>
      <dgm:spPr/>
      <dgm:t>
        <a:bodyPr/>
        <a:lstStyle/>
        <a:p>
          <a:endParaRPr lang="es-EC"/>
        </a:p>
      </dgm:t>
    </dgm:pt>
    <dgm:pt modelId="{DE52E871-743A-4004-8B2A-2AF77954ADD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sz="1600" dirty="0"/>
            <a:t>Lo gerentes y/o dueños de las empresas encuestadas poseen poca o nula información sobre el acceso que tienen a créditos con bajas tasas de interés dirigidas a la categoría </a:t>
          </a:r>
          <a:r>
            <a:rPr lang="es-EC" sz="1600" dirty="0" err="1"/>
            <a:t>Mipyme</a:t>
          </a:r>
          <a:r>
            <a:rPr lang="es-EC" sz="1600" dirty="0"/>
            <a:t>, por ello es necesario incentivar el crédito para aquéllas que deseen implementar actividades de innovación.</a:t>
          </a:r>
        </a:p>
      </dgm:t>
    </dgm:pt>
    <dgm:pt modelId="{FFC0BA7E-09B3-4DA7-9DF1-0B587B3279C5}" type="parTrans" cxnId="{CF4F60A4-8F17-4A41-B294-95FC2B770258}">
      <dgm:prSet/>
      <dgm:spPr/>
      <dgm:t>
        <a:bodyPr/>
        <a:lstStyle/>
        <a:p>
          <a:endParaRPr lang="es-EC"/>
        </a:p>
      </dgm:t>
    </dgm:pt>
    <dgm:pt modelId="{EF2B34AD-7B46-4E0D-82E1-6337AA96469C}" type="sibTrans" cxnId="{CF4F60A4-8F17-4A41-B294-95FC2B770258}">
      <dgm:prSet/>
      <dgm:spPr/>
      <dgm:t>
        <a:bodyPr/>
        <a:lstStyle/>
        <a:p>
          <a:endParaRPr lang="es-EC"/>
        </a:p>
      </dgm:t>
    </dgm:pt>
    <dgm:pt modelId="{056DAA56-6F55-4CDA-B709-726C930086E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dirty="0"/>
            <a:t>La competitividad de una empresa no esta medida únicamente por las variables innovación y tecnología, sino que existen muchas más que influyen directamente en ella como: </a:t>
          </a:r>
          <a:r>
            <a:rPr lang="es-EC" b="0" i="0" dirty="0"/>
            <a:t>Capacidad directiva, diferenciación en la producción o prestación de servicio, recursos comerciales, capacidades del capital humano, recursos financieros, </a:t>
          </a:r>
          <a:r>
            <a:rPr lang="es-EC" dirty="0"/>
            <a:t>la gestión del talento humano, entre otros, que sería importante investigar y analizar en estudios futuros.</a:t>
          </a:r>
        </a:p>
      </dgm:t>
    </dgm:pt>
    <dgm:pt modelId="{59729542-CB93-42D7-835E-44BA25FCCC15}" type="parTrans" cxnId="{A0FD7E46-0D7D-4518-A63A-B506C89A6CC8}">
      <dgm:prSet/>
      <dgm:spPr/>
      <dgm:t>
        <a:bodyPr/>
        <a:lstStyle/>
        <a:p>
          <a:endParaRPr lang="es-EC"/>
        </a:p>
      </dgm:t>
    </dgm:pt>
    <dgm:pt modelId="{6E1ECC92-E930-4FF3-8A76-BB10FAC726C3}" type="sibTrans" cxnId="{A0FD7E46-0D7D-4518-A63A-B506C89A6CC8}">
      <dgm:prSet/>
      <dgm:spPr/>
      <dgm:t>
        <a:bodyPr/>
        <a:lstStyle/>
        <a:p>
          <a:endParaRPr lang="es-EC"/>
        </a:p>
      </dgm:t>
    </dgm:pt>
    <dgm:pt modelId="{34119311-055B-47D0-B3B6-704D45AE872E}" type="pres">
      <dgm:prSet presAssocID="{F239ECAF-8587-4906-8DDD-9A76EF204D6E}" presName="Name0" presStyleCnt="0">
        <dgm:presLayoutVars>
          <dgm:chMax val="7"/>
          <dgm:chPref val="7"/>
          <dgm:dir/>
        </dgm:presLayoutVars>
      </dgm:prSet>
      <dgm:spPr/>
    </dgm:pt>
    <dgm:pt modelId="{D4D9CEAF-1319-4D47-AF6D-76DAA42F2D53}" type="pres">
      <dgm:prSet presAssocID="{F239ECAF-8587-4906-8DDD-9A76EF204D6E}" presName="Name1" presStyleCnt="0"/>
      <dgm:spPr/>
    </dgm:pt>
    <dgm:pt modelId="{90F954CC-33BA-4615-A96F-9868A7F425EA}" type="pres">
      <dgm:prSet presAssocID="{F239ECAF-8587-4906-8DDD-9A76EF204D6E}" presName="cycle" presStyleCnt="0"/>
      <dgm:spPr/>
    </dgm:pt>
    <dgm:pt modelId="{4290DEC6-D34F-4A39-AC29-64661C6E5EA9}" type="pres">
      <dgm:prSet presAssocID="{F239ECAF-8587-4906-8DDD-9A76EF204D6E}" presName="srcNode" presStyleLbl="node1" presStyleIdx="0" presStyleCnt="3"/>
      <dgm:spPr/>
    </dgm:pt>
    <dgm:pt modelId="{D9132B1D-6C98-4367-87C1-5E98A227C8A8}" type="pres">
      <dgm:prSet presAssocID="{F239ECAF-8587-4906-8DDD-9A76EF204D6E}" presName="conn" presStyleLbl="parChTrans1D2" presStyleIdx="0" presStyleCnt="1"/>
      <dgm:spPr/>
    </dgm:pt>
    <dgm:pt modelId="{B255262B-7622-4884-BAC8-70B437E71A3A}" type="pres">
      <dgm:prSet presAssocID="{F239ECAF-8587-4906-8DDD-9A76EF204D6E}" presName="extraNode" presStyleLbl="node1" presStyleIdx="0" presStyleCnt="3"/>
      <dgm:spPr/>
    </dgm:pt>
    <dgm:pt modelId="{E527005C-B2F9-43DB-90D0-B0C0D011ECFA}" type="pres">
      <dgm:prSet presAssocID="{F239ECAF-8587-4906-8DDD-9A76EF204D6E}" presName="dstNode" presStyleLbl="node1" presStyleIdx="0" presStyleCnt="3"/>
      <dgm:spPr/>
    </dgm:pt>
    <dgm:pt modelId="{CDE1F6F7-E174-47DB-8A21-A21CF441E1CB}" type="pres">
      <dgm:prSet presAssocID="{0552CBB2-47C4-4558-BE41-4A6A2A8F0E1F}" presName="text_1" presStyleLbl="node1" presStyleIdx="0" presStyleCnt="3">
        <dgm:presLayoutVars>
          <dgm:bulletEnabled val="1"/>
        </dgm:presLayoutVars>
      </dgm:prSet>
      <dgm:spPr/>
    </dgm:pt>
    <dgm:pt modelId="{AE198686-1799-4D88-A91F-2E47E403357D}" type="pres">
      <dgm:prSet presAssocID="{0552CBB2-47C4-4558-BE41-4A6A2A8F0E1F}" presName="accent_1" presStyleCnt="0"/>
      <dgm:spPr/>
    </dgm:pt>
    <dgm:pt modelId="{21C3E756-CFA7-46D4-9B6D-051C7749A6D5}" type="pres">
      <dgm:prSet presAssocID="{0552CBB2-47C4-4558-BE41-4A6A2A8F0E1F}" presName="accentRepeatNode" presStyleLbl="solidFgAcc1" presStyleIdx="0" presStyleCnt="3"/>
      <dgm:spPr/>
    </dgm:pt>
    <dgm:pt modelId="{07C2323D-602D-4126-B20D-0A1390D96048}" type="pres">
      <dgm:prSet presAssocID="{DE52E871-743A-4004-8B2A-2AF77954ADDB}" presName="text_2" presStyleLbl="node1" presStyleIdx="1" presStyleCnt="3">
        <dgm:presLayoutVars>
          <dgm:bulletEnabled val="1"/>
        </dgm:presLayoutVars>
      </dgm:prSet>
      <dgm:spPr/>
    </dgm:pt>
    <dgm:pt modelId="{BF63DE5C-D838-404D-9736-D455859285DE}" type="pres">
      <dgm:prSet presAssocID="{DE52E871-743A-4004-8B2A-2AF77954ADDB}" presName="accent_2" presStyleCnt="0"/>
      <dgm:spPr/>
    </dgm:pt>
    <dgm:pt modelId="{27A7A7AE-2459-4988-8508-90310B8BE827}" type="pres">
      <dgm:prSet presAssocID="{DE52E871-743A-4004-8B2A-2AF77954ADDB}" presName="accentRepeatNode" presStyleLbl="solidFgAcc1" presStyleIdx="1" presStyleCnt="3"/>
      <dgm:spPr/>
    </dgm:pt>
    <dgm:pt modelId="{816CC4BB-7C03-4026-BAB4-7966957DFFC6}" type="pres">
      <dgm:prSet presAssocID="{056DAA56-6F55-4CDA-B709-726C930086EF}" presName="text_3" presStyleLbl="node1" presStyleIdx="2" presStyleCnt="3">
        <dgm:presLayoutVars>
          <dgm:bulletEnabled val="1"/>
        </dgm:presLayoutVars>
      </dgm:prSet>
      <dgm:spPr/>
    </dgm:pt>
    <dgm:pt modelId="{8233692D-1941-4F61-B29D-1D3B2B722403}" type="pres">
      <dgm:prSet presAssocID="{056DAA56-6F55-4CDA-B709-726C930086EF}" presName="accent_3" presStyleCnt="0"/>
      <dgm:spPr/>
    </dgm:pt>
    <dgm:pt modelId="{CEFCF6AC-4103-4819-9F11-299D50176057}" type="pres">
      <dgm:prSet presAssocID="{056DAA56-6F55-4CDA-B709-726C930086EF}" presName="accentRepeatNode" presStyleLbl="solidFgAcc1" presStyleIdx="2" presStyleCnt="3"/>
      <dgm:spPr/>
    </dgm:pt>
  </dgm:ptLst>
  <dgm:cxnLst>
    <dgm:cxn modelId="{465CC840-9D5B-4FDD-95E8-2F13ADFC23FA}" type="presOf" srcId="{9D2928CB-0334-47BA-92AD-EE40A3FD8C9B}" destId="{D9132B1D-6C98-4367-87C1-5E98A227C8A8}" srcOrd="0" destOrd="0" presId="urn:microsoft.com/office/officeart/2008/layout/VerticalCurvedList"/>
    <dgm:cxn modelId="{E6DC815C-6395-4759-B1AE-CF5EE665EA98}" type="presOf" srcId="{F239ECAF-8587-4906-8DDD-9A76EF204D6E}" destId="{34119311-055B-47D0-B3B6-704D45AE872E}" srcOrd="0" destOrd="0" presId="urn:microsoft.com/office/officeart/2008/layout/VerticalCurvedList"/>
    <dgm:cxn modelId="{2C871662-322F-437B-964F-B407735791D7}" srcId="{F239ECAF-8587-4906-8DDD-9A76EF204D6E}" destId="{0552CBB2-47C4-4558-BE41-4A6A2A8F0E1F}" srcOrd="0" destOrd="0" parTransId="{285151E2-B563-4607-8831-7B14475248DA}" sibTransId="{9D2928CB-0334-47BA-92AD-EE40A3FD8C9B}"/>
    <dgm:cxn modelId="{576F3C42-90CB-47EC-A1A2-9202528B6288}" type="presOf" srcId="{056DAA56-6F55-4CDA-B709-726C930086EF}" destId="{816CC4BB-7C03-4026-BAB4-7966957DFFC6}" srcOrd="0" destOrd="0" presId="urn:microsoft.com/office/officeart/2008/layout/VerticalCurvedList"/>
    <dgm:cxn modelId="{A0FD7E46-0D7D-4518-A63A-B506C89A6CC8}" srcId="{F239ECAF-8587-4906-8DDD-9A76EF204D6E}" destId="{056DAA56-6F55-4CDA-B709-726C930086EF}" srcOrd="2" destOrd="0" parTransId="{59729542-CB93-42D7-835E-44BA25FCCC15}" sibTransId="{6E1ECC92-E930-4FF3-8A76-BB10FAC726C3}"/>
    <dgm:cxn modelId="{CF4F60A4-8F17-4A41-B294-95FC2B770258}" srcId="{F239ECAF-8587-4906-8DDD-9A76EF204D6E}" destId="{DE52E871-743A-4004-8B2A-2AF77954ADDB}" srcOrd="1" destOrd="0" parTransId="{FFC0BA7E-09B3-4DA7-9DF1-0B587B3279C5}" sibTransId="{EF2B34AD-7B46-4E0D-82E1-6337AA96469C}"/>
    <dgm:cxn modelId="{8C997BD7-08DF-4B44-B01B-71EC601848F2}" type="presOf" srcId="{DE52E871-743A-4004-8B2A-2AF77954ADDB}" destId="{07C2323D-602D-4126-B20D-0A1390D96048}" srcOrd="0" destOrd="0" presId="urn:microsoft.com/office/officeart/2008/layout/VerticalCurvedList"/>
    <dgm:cxn modelId="{C0E713E3-28BB-40D7-8A3F-D7484390B2E2}" type="presOf" srcId="{0552CBB2-47C4-4558-BE41-4A6A2A8F0E1F}" destId="{CDE1F6F7-E174-47DB-8A21-A21CF441E1CB}" srcOrd="0" destOrd="0" presId="urn:microsoft.com/office/officeart/2008/layout/VerticalCurvedList"/>
    <dgm:cxn modelId="{4A2D953A-9455-4E3D-9AC0-93CC5BD1BB9F}" type="presParOf" srcId="{34119311-055B-47D0-B3B6-704D45AE872E}" destId="{D4D9CEAF-1319-4D47-AF6D-76DAA42F2D53}" srcOrd="0" destOrd="0" presId="urn:microsoft.com/office/officeart/2008/layout/VerticalCurvedList"/>
    <dgm:cxn modelId="{E0AF5391-2E26-4BAA-9A05-CD32B34F820D}" type="presParOf" srcId="{D4D9CEAF-1319-4D47-AF6D-76DAA42F2D53}" destId="{90F954CC-33BA-4615-A96F-9868A7F425EA}" srcOrd="0" destOrd="0" presId="urn:microsoft.com/office/officeart/2008/layout/VerticalCurvedList"/>
    <dgm:cxn modelId="{332FDBD2-DB8E-4EFF-808C-E044BEBB3FA6}" type="presParOf" srcId="{90F954CC-33BA-4615-A96F-9868A7F425EA}" destId="{4290DEC6-D34F-4A39-AC29-64661C6E5EA9}" srcOrd="0" destOrd="0" presId="urn:microsoft.com/office/officeart/2008/layout/VerticalCurvedList"/>
    <dgm:cxn modelId="{CC2AD90B-A771-45FD-9A19-E61CEA43D052}" type="presParOf" srcId="{90F954CC-33BA-4615-A96F-9868A7F425EA}" destId="{D9132B1D-6C98-4367-87C1-5E98A227C8A8}" srcOrd="1" destOrd="0" presId="urn:microsoft.com/office/officeart/2008/layout/VerticalCurvedList"/>
    <dgm:cxn modelId="{3AA34ACB-7C66-4979-9821-BF382EB3C72E}" type="presParOf" srcId="{90F954CC-33BA-4615-A96F-9868A7F425EA}" destId="{B255262B-7622-4884-BAC8-70B437E71A3A}" srcOrd="2" destOrd="0" presId="urn:microsoft.com/office/officeart/2008/layout/VerticalCurvedList"/>
    <dgm:cxn modelId="{471181AE-63DA-42D9-B0E8-12F19BB19171}" type="presParOf" srcId="{90F954CC-33BA-4615-A96F-9868A7F425EA}" destId="{E527005C-B2F9-43DB-90D0-B0C0D011ECFA}" srcOrd="3" destOrd="0" presId="urn:microsoft.com/office/officeart/2008/layout/VerticalCurvedList"/>
    <dgm:cxn modelId="{BA371DD0-C7D4-422B-B005-C32B49F34FA1}" type="presParOf" srcId="{D4D9CEAF-1319-4D47-AF6D-76DAA42F2D53}" destId="{CDE1F6F7-E174-47DB-8A21-A21CF441E1CB}" srcOrd="1" destOrd="0" presId="urn:microsoft.com/office/officeart/2008/layout/VerticalCurvedList"/>
    <dgm:cxn modelId="{AF1F7601-229A-4702-9DC1-F03814DB5CCC}" type="presParOf" srcId="{D4D9CEAF-1319-4D47-AF6D-76DAA42F2D53}" destId="{AE198686-1799-4D88-A91F-2E47E403357D}" srcOrd="2" destOrd="0" presId="urn:microsoft.com/office/officeart/2008/layout/VerticalCurvedList"/>
    <dgm:cxn modelId="{69937AC7-35C6-4156-9ABE-A5F0B382F1D1}" type="presParOf" srcId="{AE198686-1799-4D88-A91F-2E47E403357D}" destId="{21C3E756-CFA7-46D4-9B6D-051C7749A6D5}" srcOrd="0" destOrd="0" presId="urn:microsoft.com/office/officeart/2008/layout/VerticalCurvedList"/>
    <dgm:cxn modelId="{BCAE8CAC-5E26-41E9-BD4D-E99E53EDC704}" type="presParOf" srcId="{D4D9CEAF-1319-4D47-AF6D-76DAA42F2D53}" destId="{07C2323D-602D-4126-B20D-0A1390D96048}" srcOrd="3" destOrd="0" presId="urn:microsoft.com/office/officeart/2008/layout/VerticalCurvedList"/>
    <dgm:cxn modelId="{8B479D4A-EC7A-4963-9210-4A4001842A25}" type="presParOf" srcId="{D4D9CEAF-1319-4D47-AF6D-76DAA42F2D53}" destId="{BF63DE5C-D838-404D-9736-D455859285DE}" srcOrd="4" destOrd="0" presId="urn:microsoft.com/office/officeart/2008/layout/VerticalCurvedList"/>
    <dgm:cxn modelId="{3FAA8459-AEA7-4D7A-B012-23CB25D6C2EE}" type="presParOf" srcId="{BF63DE5C-D838-404D-9736-D455859285DE}" destId="{27A7A7AE-2459-4988-8508-90310B8BE827}" srcOrd="0" destOrd="0" presId="urn:microsoft.com/office/officeart/2008/layout/VerticalCurvedList"/>
    <dgm:cxn modelId="{73386037-E127-4A36-866F-2EAF44A5F4B3}" type="presParOf" srcId="{D4D9CEAF-1319-4D47-AF6D-76DAA42F2D53}" destId="{816CC4BB-7C03-4026-BAB4-7966957DFFC6}" srcOrd="5" destOrd="0" presId="urn:microsoft.com/office/officeart/2008/layout/VerticalCurvedList"/>
    <dgm:cxn modelId="{06036455-9327-423B-86E8-18DFA2F9AFEF}" type="presParOf" srcId="{D4D9CEAF-1319-4D47-AF6D-76DAA42F2D53}" destId="{8233692D-1941-4F61-B29D-1D3B2B722403}" srcOrd="6" destOrd="0" presId="urn:microsoft.com/office/officeart/2008/layout/VerticalCurvedList"/>
    <dgm:cxn modelId="{C0FFE2B0-D3DF-4AA4-A844-F6E4816B7646}" type="presParOf" srcId="{8233692D-1941-4F61-B29D-1D3B2B722403}" destId="{CEFCF6AC-4103-4819-9F11-299D50176057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CB66F-DF45-4D29-8E48-AAED814E19D0}" type="doc">
      <dgm:prSet loTypeId="urn:microsoft.com/office/officeart/2005/8/layout/chart3" loCatId="relationship" qsTypeId="urn:microsoft.com/office/officeart/2005/8/quickstyle/simple3" qsCatId="simple" csTypeId="urn:microsoft.com/office/officeart/2005/8/colors/colorful3" csCatId="colorful" phldr="1"/>
      <dgm:spPr/>
    </dgm:pt>
    <dgm:pt modelId="{1C34878C-9740-4AD1-9B50-592711B20C80}">
      <dgm:prSet phldrT="[Texto]"/>
      <dgm:spPr/>
      <dgm:t>
        <a:bodyPr/>
        <a:lstStyle/>
        <a:p>
          <a:r>
            <a:rPr lang="es-EC" dirty="0"/>
            <a:t>Generan el 75% de empleo en el Ecuador (Peña y Vega, 2018). </a:t>
          </a:r>
        </a:p>
      </dgm:t>
    </dgm:pt>
    <dgm:pt modelId="{16DFE0F8-70D7-4E83-B0F5-3012B6D5C159}" type="parTrans" cxnId="{EE5DF4AF-89D7-44B6-8756-0FF4FD229BDD}">
      <dgm:prSet/>
      <dgm:spPr/>
      <dgm:t>
        <a:bodyPr/>
        <a:lstStyle/>
        <a:p>
          <a:endParaRPr lang="es-EC"/>
        </a:p>
      </dgm:t>
    </dgm:pt>
    <dgm:pt modelId="{BBCF478C-1845-41CD-BA41-6A2B232C9422}" type="sibTrans" cxnId="{EE5DF4AF-89D7-44B6-8756-0FF4FD229BDD}">
      <dgm:prSet/>
      <dgm:spPr/>
      <dgm:t>
        <a:bodyPr/>
        <a:lstStyle/>
        <a:p>
          <a:endParaRPr lang="es-EC"/>
        </a:p>
      </dgm:t>
    </dgm:pt>
    <dgm:pt modelId="{89213C57-050F-4421-813F-21DA83DB91C4}">
      <dgm:prSet phldrT="[Texto]"/>
      <dgm:spPr/>
      <dgm:t>
        <a:bodyPr/>
        <a:lstStyle/>
        <a:p>
          <a:r>
            <a:rPr lang="es-EC" dirty="0"/>
            <a:t>Las </a:t>
          </a:r>
          <a:r>
            <a:rPr lang="es-EC" dirty="0" err="1"/>
            <a:t>Mipymes</a:t>
          </a:r>
          <a:r>
            <a:rPr lang="es-EC" dirty="0"/>
            <a:t> aportan un 25% al PIB nacional </a:t>
          </a:r>
          <a:r>
            <a:rPr lang="es-EC" i="0" dirty="0"/>
            <a:t>INEC, (2017)</a:t>
          </a:r>
        </a:p>
      </dgm:t>
    </dgm:pt>
    <dgm:pt modelId="{618635EE-CC67-499D-9A00-FAFB8826F3E5}" type="parTrans" cxnId="{4752C1DB-6F17-4D8C-A480-A02B4064487B}">
      <dgm:prSet/>
      <dgm:spPr/>
      <dgm:t>
        <a:bodyPr/>
        <a:lstStyle/>
        <a:p>
          <a:endParaRPr lang="es-EC"/>
        </a:p>
      </dgm:t>
    </dgm:pt>
    <dgm:pt modelId="{FEBA85BB-F729-48DD-ACAA-834DD087E2E4}" type="sibTrans" cxnId="{4752C1DB-6F17-4D8C-A480-A02B4064487B}">
      <dgm:prSet/>
      <dgm:spPr/>
      <dgm:t>
        <a:bodyPr/>
        <a:lstStyle/>
        <a:p>
          <a:endParaRPr lang="es-EC"/>
        </a:p>
      </dgm:t>
    </dgm:pt>
    <dgm:pt modelId="{1B81721A-F518-45A1-8B66-23A2B865EB57}">
      <dgm:prSet phldrT="[Texto]"/>
      <dgm:spPr/>
      <dgm:t>
        <a:bodyPr/>
        <a:lstStyle/>
        <a:p>
          <a:r>
            <a:rPr lang="es-EC" dirty="0" err="1"/>
            <a:t>Mipymes</a:t>
          </a:r>
          <a:r>
            <a:rPr lang="es-EC" baseline="0" dirty="0"/>
            <a:t> – tecnología atrasada (Barceli,2008)</a:t>
          </a:r>
          <a:endParaRPr lang="es-EC" dirty="0"/>
        </a:p>
      </dgm:t>
    </dgm:pt>
    <dgm:pt modelId="{2E0A8716-12DC-4B2D-B90D-4235E0C9F778}" type="parTrans" cxnId="{3CC445AD-1A0A-4544-8AD3-ECAD6F5B735D}">
      <dgm:prSet/>
      <dgm:spPr/>
      <dgm:t>
        <a:bodyPr/>
        <a:lstStyle/>
        <a:p>
          <a:endParaRPr lang="es-EC"/>
        </a:p>
      </dgm:t>
    </dgm:pt>
    <dgm:pt modelId="{9489A791-8B23-488C-82F6-485D9FC2D301}" type="sibTrans" cxnId="{3CC445AD-1A0A-4544-8AD3-ECAD6F5B735D}">
      <dgm:prSet/>
      <dgm:spPr/>
      <dgm:t>
        <a:bodyPr/>
        <a:lstStyle/>
        <a:p>
          <a:endParaRPr lang="es-EC"/>
        </a:p>
      </dgm:t>
    </dgm:pt>
    <dgm:pt modelId="{1A44A559-DCB2-47AD-A1C4-264758F29076}" type="pres">
      <dgm:prSet presAssocID="{0F3CB66F-DF45-4D29-8E48-AAED814E19D0}" presName="compositeShape" presStyleCnt="0">
        <dgm:presLayoutVars>
          <dgm:chMax val="7"/>
          <dgm:dir/>
          <dgm:resizeHandles val="exact"/>
        </dgm:presLayoutVars>
      </dgm:prSet>
      <dgm:spPr/>
    </dgm:pt>
    <dgm:pt modelId="{87A39FA2-2A33-4F3F-9C4F-23F0E9804085}" type="pres">
      <dgm:prSet presAssocID="{0F3CB66F-DF45-4D29-8E48-AAED814E19D0}" presName="wedge1" presStyleLbl="node1" presStyleIdx="0" presStyleCnt="3"/>
      <dgm:spPr/>
    </dgm:pt>
    <dgm:pt modelId="{D06921EB-A997-464E-9FAB-9F08C0169612}" type="pres">
      <dgm:prSet presAssocID="{0F3CB66F-DF45-4D29-8E48-AAED814E19D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0A9C19-8E21-4233-934E-20C361B77A0E}" type="pres">
      <dgm:prSet presAssocID="{0F3CB66F-DF45-4D29-8E48-AAED814E19D0}" presName="wedge2" presStyleLbl="node1" presStyleIdx="1" presStyleCnt="3"/>
      <dgm:spPr/>
    </dgm:pt>
    <dgm:pt modelId="{6A6E2C6B-45F9-4B28-A9DC-86AF166ABCED}" type="pres">
      <dgm:prSet presAssocID="{0F3CB66F-DF45-4D29-8E48-AAED814E19D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F07C57-EDD4-4EE5-8A12-060714C48D58}" type="pres">
      <dgm:prSet presAssocID="{0F3CB66F-DF45-4D29-8E48-AAED814E19D0}" presName="wedge3" presStyleLbl="node1" presStyleIdx="2" presStyleCnt="3"/>
      <dgm:spPr/>
    </dgm:pt>
    <dgm:pt modelId="{928C86FE-8B4C-40CA-937D-C78D16DE2BEC}" type="pres">
      <dgm:prSet presAssocID="{0F3CB66F-DF45-4D29-8E48-AAED814E19D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D71C471-5866-4186-9963-7D11BD95F712}" type="presOf" srcId="{1B81721A-F518-45A1-8B66-23A2B865EB57}" destId="{11F07C57-EDD4-4EE5-8A12-060714C48D58}" srcOrd="0" destOrd="0" presId="urn:microsoft.com/office/officeart/2005/8/layout/chart3"/>
    <dgm:cxn modelId="{12BD7183-561A-4DB0-9FDD-970B2FF2F832}" type="presOf" srcId="{1C34878C-9740-4AD1-9B50-592711B20C80}" destId="{D06921EB-A997-464E-9FAB-9F08C0169612}" srcOrd="1" destOrd="0" presId="urn:microsoft.com/office/officeart/2005/8/layout/chart3"/>
    <dgm:cxn modelId="{F541C389-72C5-4846-A392-8D3B3053A65F}" type="presOf" srcId="{0F3CB66F-DF45-4D29-8E48-AAED814E19D0}" destId="{1A44A559-DCB2-47AD-A1C4-264758F29076}" srcOrd="0" destOrd="0" presId="urn:microsoft.com/office/officeart/2005/8/layout/chart3"/>
    <dgm:cxn modelId="{04623DAB-F970-4D70-B620-A18A60F23477}" type="presOf" srcId="{1C34878C-9740-4AD1-9B50-592711B20C80}" destId="{87A39FA2-2A33-4F3F-9C4F-23F0E9804085}" srcOrd="0" destOrd="0" presId="urn:microsoft.com/office/officeart/2005/8/layout/chart3"/>
    <dgm:cxn modelId="{3CC445AD-1A0A-4544-8AD3-ECAD6F5B735D}" srcId="{0F3CB66F-DF45-4D29-8E48-AAED814E19D0}" destId="{1B81721A-F518-45A1-8B66-23A2B865EB57}" srcOrd="2" destOrd="0" parTransId="{2E0A8716-12DC-4B2D-B90D-4235E0C9F778}" sibTransId="{9489A791-8B23-488C-82F6-485D9FC2D301}"/>
    <dgm:cxn modelId="{EE5DF4AF-89D7-44B6-8756-0FF4FD229BDD}" srcId="{0F3CB66F-DF45-4D29-8E48-AAED814E19D0}" destId="{1C34878C-9740-4AD1-9B50-592711B20C80}" srcOrd="0" destOrd="0" parTransId="{16DFE0F8-70D7-4E83-B0F5-3012B6D5C159}" sibTransId="{BBCF478C-1845-41CD-BA41-6A2B232C9422}"/>
    <dgm:cxn modelId="{D4C7CBDA-2C91-428D-9A62-9759194382B3}" type="presOf" srcId="{1B81721A-F518-45A1-8B66-23A2B865EB57}" destId="{928C86FE-8B4C-40CA-937D-C78D16DE2BEC}" srcOrd="1" destOrd="0" presId="urn:microsoft.com/office/officeart/2005/8/layout/chart3"/>
    <dgm:cxn modelId="{4752C1DB-6F17-4D8C-A480-A02B4064487B}" srcId="{0F3CB66F-DF45-4D29-8E48-AAED814E19D0}" destId="{89213C57-050F-4421-813F-21DA83DB91C4}" srcOrd="1" destOrd="0" parTransId="{618635EE-CC67-499D-9A00-FAFB8826F3E5}" sibTransId="{FEBA85BB-F729-48DD-ACAA-834DD087E2E4}"/>
    <dgm:cxn modelId="{DC730DFB-9AEE-4FFD-97CD-5208725C9419}" type="presOf" srcId="{89213C57-050F-4421-813F-21DA83DB91C4}" destId="{6A6E2C6B-45F9-4B28-A9DC-86AF166ABCED}" srcOrd="1" destOrd="0" presId="urn:microsoft.com/office/officeart/2005/8/layout/chart3"/>
    <dgm:cxn modelId="{66A8AAFF-422C-4629-88DA-FE65FEDACC87}" type="presOf" srcId="{89213C57-050F-4421-813F-21DA83DB91C4}" destId="{C00A9C19-8E21-4233-934E-20C361B77A0E}" srcOrd="0" destOrd="0" presId="urn:microsoft.com/office/officeart/2005/8/layout/chart3"/>
    <dgm:cxn modelId="{54135CB7-D081-4F29-B679-9C7BD657047B}" type="presParOf" srcId="{1A44A559-DCB2-47AD-A1C4-264758F29076}" destId="{87A39FA2-2A33-4F3F-9C4F-23F0E9804085}" srcOrd="0" destOrd="0" presId="urn:microsoft.com/office/officeart/2005/8/layout/chart3"/>
    <dgm:cxn modelId="{3DBA8E4A-A2BA-4BC7-8F07-1378C6903E09}" type="presParOf" srcId="{1A44A559-DCB2-47AD-A1C4-264758F29076}" destId="{D06921EB-A997-464E-9FAB-9F08C0169612}" srcOrd="1" destOrd="0" presId="urn:microsoft.com/office/officeart/2005/8/layout/chart3"/>
    <dgm:cxn modelId="{0F822A6F-8639-40D2-BA9D-6312B2907F2F}" type="presParOf" srcId="{1A44A559-DCB2-47AD-A1C4-264758F29076}" destId="{C00A9C19-8E21-4233-934E-20C361B77A0E}" srcOrd="2" destOrd="0" presId="urn:microsoft.com/office/officeart/2005/8/layout/chart3"/>
    <dgm:cxn modelId="{3574D18E-0AC3-4157-979B-E983AC6D2595}" type="presParOf" srcId="{1A44A559-DCB2-47AD-A1C4-264758F29076}" destId="{6A6E2C6B-45F9-4B28-A9DC-86AF166ABCED}" srcOrd="3" destOrd="0" presId="urn:microsoft.com/office/officeart/2005/8/layout/chart3"/>
    <dgm:cxn modelId="{00DDC829-5894-4C1D-A59E-2A9A3C894F6E}" type="presParOf" srcId="{1A44A559-DCB2-47AD-A1C4-264758F29076}" destId="{11F07C57-EDD4-4EE5-8A12-060714C48D58}" srcOrd="4" destOrd="0" presId="urn:microsoft.com/office/officeart/2005/8/layout/chart3"/>
    <dgm:cxn modelId="{F1D8820A-F9FF-4F2D-B473-69651B4D6F10}" type="presParOf" srcId="{1A44A559-DCB2-47AD-A1C4-264758F29076}" destId="{928C86FE-8B4C-40CA-937D-C78D16DE2BE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CC1BF4-EA14-4E0A-A0B2-397F0055B524}" type="doc">
      <dgm:prSet loTypeId="urn:microsoft.com/office/officeart/2005/8/layout/vList5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FCC2D1EE-9685-423B-A715-446F0C7783F4}">
      <dgm:prSet phldrT="[Texto]" custT="1"/>
      <dgm:spPr/>
      <dgm:t>
        <a:bodyPr/>
        <a:lstStyle/>
        <a:p>
          <a:r>
            <a:rPr lang="es-EC" sz="2400" b="1" dirty="0">
              <a:latin typeface="+mn-lt"/>
              <a:cs typeface="Times New Roman" panose="02020603050405020304" pitchFamily="18" charset="0"/>
            </a:rPr>
            <a:t>Enfoque</a:t>
          </a:r>
          <a:endParaRPr lang="es-EC" sz="2400" dirty="0">
            <a:latin typeface="+mn-lt"/>
          </a:endParaRPr>
        </a:p>
      </dgm:t>
    </dgm:pt>
    <dgm:pt modelId="{C87D2FE4-E383-4009-927C-5D76D07DFC46}" type="parTrans" cxnId="{527F4986-F8FD-4AF1-8C1B-C47C5ADC42CF}">
      <dgm:prSet/>
      <dgm:spPr/>
      <dgm:t>
        <a:bodyPr/>
        <a:lstStyle/>
        <a:p>
          <a:endParaRPr lang="es-EC"/>
        </a:p>
      </dgm:t>
    </dgm:pt>
    <dgm:pt modelId="{7BB00EFD-18B1-413B-A25D-A3EDC1E31CE2}" type="sibTrans" cxnId="{527F4986-F8FD-4AF1-8C1B-C47C5ADC42CF}">
      <dgm:prSet/>
      <dgm:spPr/>
      <dgm:t>
        <a:bodyPr/>
        <a:lstStyle/>
        <a:p>
          <a:endParaRPr lang="es-EC"/>
        </a:p>
      </dgm:t>
    </dgm:pt>
    <dgm:pt modelId="{C08628F1-7B4A-4DB4-8157-C64AEBBDB123}">
      <dgm:prSet phldrT="[Texto]" custT="1"/>
      <dgm:spPr/>
      <dgm:t>
        <a:bodyPr/>
        <a:lstStyle/>
        <a:p>
          <a:r>
            <a:rPr lang="es-EC" sz="2400" b="0" dirty="0">
              <a:latin typeface="+mn-lt"/>
              <a:cs typeface="Times New Roman" panose="02020603050405020304" pitchFamily="18" charset="0"/>
            </a:rPr>
            <a:t>Cuantitativo y cualitativo </a:t>
          </a:r>
          <a:endParaRPr lang="es-EC" sz="2400" dirty="0">
            <a:latin typeface="+mn-lt"/>
          </a:endParaRPr>
        </a:p>
      </dgm:t>
    </dgm:pt>
    <dgm:pt modelId="{08DC5CFD-A2D3-49B4-8C13-0A26D750E6A0}" type="parTrans" cxnId="{04B893EE-3C24-4B13-B856-071792D9563D}">
      <dgm:prSet/>
      <dgm:spPr/>
      <dgm:t>
        <a:bodyPr/>
        <a:lstStyle/>
        <a:p>
          <a:endParaRPr lang="es-EC"/>
        </a:p>
      </dgm:t>
    </dgm:pt>
    <dgm:pt modelId="{78FE6149-9D11-4A5D-8C55-D437E1AAB3FE}" type="sibTrans" cxnId="{04B893EE-3C24-4B13-B856-071792D9563D}">
      <dgm:prSet/>
      <dgm:spPr/>
      <dgm:t>
        <a:bodyPr/>
        <a:lstStyle/>
        <a:p>
          <a:endParaRPr lang="es-EC"/>
        </a:p>
      </dgm:t>
    </dgm:pt>
    <dgm:pt modelId="{E2E746E3-A64B-4612-9465-2A53B4A3A89D}">
      <dgm:prSet phldrT="[Texto]" custT="1"/>
      <dgm:spPr/>
      <dgm:t>
        <a:bodyPr/>
        <a:lstStyle/>
        <a:p>
          <a:r>
            <a:rPr lang="es-EC" sz="2400" b="1">
              <a:latin typeface="+mn-lt"/>
              <a:cs typeface="Times New Roman" panose="02020603050405020304" pitchFamily="18" charset="0"/>
            </a:rPr>
            <a:t>Alcance</a:t>
          </a:r>
          <a:endParaRPr lang="es-EC" sz="3200" dirty="0">
            <a:latin typeface="+mn-lt"/>
          </a:endParaRPr>
        </a:p>
      </dgm:t>
    </dgm:pt>
    <dgm:pt modelId="{FA583615-DB24-43F5-B6EE-807FDF99A870}" type="parTrans" cxnId="{702FDE13-C641-4EAB-B05A-B9AB6E28C276}">
      <dgm:prSet/>
      <dgm:spPr/>
      <dgm:t>
        <a:bodyPr/>
        <a:lstStyle/>
        <a:p>
          <a:endParaRPr lang="es-EC"/>
        </a:p>
      </dgm:t>
    </dgm:pt>
    <dgm:pt modelId="{2B544DA7-30A9-4B64-B9B8-82031A511C94}" type="sibTrans" cxnId="{702FDE13-C641-4EAB-B05A-B9AB6E28C276}">
      <dgm:prSet/>
      <dgm:spPr/>
      <dgm:t>
        <a:bodyPr/>
        <a:lstStyle/>
        <a:p>
          <a:endParaRPr lang="es-EC"/>
        </a:p>
      </dgm:t>
    </dgm:pt>
    <dgm:pt modelId="{06677187-2E8F-45E3-8375-0632D328B879}">
      <dgm:prSet phldrT="[Texto]" custT="1"/>
      <dgm:spPr/>
      <dgm:t>
        <a:bodyPr/>
        <a:lstStyle/>
        <a:p>
          <a:r>
            <a:rPr lang="es-EC" sz="2400" b="0">
              <a:latin typeface="+mn-lt"/>
              <a:cs typeface="Times New Roman" panose="02020603050405020304" pitchFamily="18" charset="0"/>
            </a:rPr>
            <a:t>Correlacional </a:t>
          </a:r>
          <a:endParaRPr lang="es-EC" sz="2400" dirty="0">
            <a:latin typeface="+mn-lt"/>
          </a:endParaRPr>
        </a:p>
      </dgm:t>
    </dgm:pt>
    <dgm:pt modelId="{D5D525A7-ED9B-4182-86CE-21B708E61EE0}" type="parTrans" cxnId="{5EC1F4CB-3CE2-4F29-96FB-1DE96D3A4C44}">
      <dgm:prSet/>
      <dgm:spPr/>
      <dgm:t>
        <a:bodyPr/>
        <a:lstStyle/>
        <a:p>
          <a:endParaRPr lang="es-EC"/>
        </a:p>
      </dgm:t>
    </dgm:pt>
    <dgm:pt modelId="{0A6F454C-8408-4D7B-98BE-153241EA9B54}" type="sibTrans" cxnId="{5EC1F4CB-3CE2-4F29-96FB-1DE96D3A4C44}">
      <dgm:prSet/>
      <dgm:spPr/>
      <dgm:t>
        <a:bodyPr/>
        <a:lstStyle/>
        <a:p>
          <a:endParaRPr lang="es-EC"/>
        </a:p>
      </dgm:t>
    </dgm:pt>
    <dgm:pt modelId="{7C78EDAD-9AF3-4E5A-875E-C829E63FD8C4}">
      <dgm:prSet phldrT="[Texto]" custT="1"/>
      <dgm:spPr/>
      <dgm:t>
        <a:bodyPr/>
        <a:lstStyle/>
        <a:p>
          <a:r>
            <a:rPr lang="es-EC" sz="2400" b="1">
              <a:latin typeface="+mn-lt"/>
              <a:cs typeface="Times New Roman" panose="02020603050405020304" pitchFamily="18" charset="0"/>
            </a:rPr>
            <a:t>Diseño</a:t>
          </a:r>
          <a:endParaRPr lang="es-EC" sz="2400" dirty="0">
            <a:latin typeface="+mn-lt"/>
          </a:endParaRPr>
        </a:p>
      </dgm:t>
    </dgm:pt>
    <dgm:pt modelId="{9D1716DF-CD8C-4D7A-9AE3-FD2A73FAEB93}" type="parTrans" cxnId="{B485EDB6-9268-4F30-92AB-864CFADF9CB7}">
      <dgm:prSet/>
      <dgm:spPr/>
      <dgm:t>
        <a:bodyPr/>
        <a:lstStyle/>
        <a:p>
          <a:endParaRPr lang="es-EC"/>
        </a:p>
      </dgm:t>
    </dgm:pt>
    <dgm:pt modelId="{2C3847D9-1861-4DE4-AE5F-D6E5AAF2B940}" type="sibTrans" cxnId="{B485EDB6-9268-4F30-92AB-864CFADF9CB7}">
      <dgm:prSet/>
      <dgm:spPr/>
      <dgm:t>
        <a:bodyPr/>
        <a:lstStyle/>
        <a:p>
          <a:endParaRPr lang="es-EC"/>
        </a:p>
      </dgm:t>
    </dgm:pt>
    <dgm:pt modelId="{1D69C839-5B6B-4EE0-A66E-31CE9886EE31}">
      <dgm:prSet phldrT="[Texto]" custT="1"/>
      <dgm:spPr/>
      <dgm:t>
        <a:bodyPr/>
        <a:lstStyle/>
        <a:p>
          <a:r>
            <a:rPr lang="es-EC" sz="2400" b="0">
              <a:latin typeface="+mn-lt"/>
              <a:cs typeface="Times New Roman" panose="02020603050405020304" pitchFamily="18" charset="0"/>
            </a:rPr>
            <a:t>No experimental, Transaccional y descriptivo</a:t>
          </a:r>
          <a:endParaRPr lang="es-EC" sz="2400" dirty="0">
            <a:latin typeface="+mn-lt"/>
          </a:endParaRPr>
        </a:p>
      </dgm:t>
    </dgm:pt>
    <dgm:pt modelId="{9AD54B8C-9B33-46CE-AD35-4F1136D24A3B}" type="parTrans" cxnId="{3ECE8C1C-7324-4A24-A4A4-A9E08D0B1C9B}">
      <dgm:prSet/>
      <dgm:spPr/>
      <dgm:t>
        <a:bodyPr/>
        <a:lstStyle/>
        <a:p>
          <a:endParaRPr lang="es-EC"/>
        </a:p>
      </dgm:t>
    </dgm:pt>
    <dgm:pt modelId="{BF260845-37EF-4374-B766-633F16B92601}" type="sibTrans" cxnId="{3ECE8C1C-7324-4A24-A4A4-A9E08D0B1C9B}">
      <dgm:prSet/>
      <dgm:spPr/>
      <dgm:t>
        <a:bodyPr/>
        <a:lstStyle/>
        <a:p>
          <a:endParaRPr lang="es-EC"/>
        </a:p>
      </dgm:t>
    </dgm:pt>
    <dgm:pt modelId="{2B0E3C05-7F42-4755-B330-A0645591CBFD}">
      <dgm:prSet custT="1"/>
      <dgm:spPr/>
      <dgm:t>
        <a:bodyPr/>
        <a:lstStyle/>
        <a:p>
          <a:r>
            <a:rPr lang="es-EC" sz="2400" b="1" dirty="0">
              <a:latin typeface="+mn-lt"/>
              <a:cs typeface="Times New Roman" panose="02020603050405020304" pitchFamily="18" charset="0"/>
            </a:rPr>
            <a:t>Unidad de análisis </a:t>
          </a:r>
          <a:endParaRPr lang="es-EC" sz="2400" dirty="0">
            <a:latin typeface="+mn-lt"/>
          </a:endParaRPr>
        </a:p>
      </dgm:t>
    </dgm:pt>
    <dgm:pt modelId="{3E4C0E87-006E-41FA-BDAC-4FB9C2D362A4}" type="parTrans" cxnId="{1F5A38DD-B9DF-43D0-B343-5EDF447CF568}">
      <dgm:prSet/>
      <dgm:spPr/>
      <dgm:t>
        <a:bodyPr/>
        <a:lstStyle/>
        <a:p>
          <a:endParaRPr lang="es-EC"/>
        </a:p>
      </dgm:t>
    </dgm:pt>
    <dgm:pt modelId="{1BC70A8F-D373-4A5E-9FC7-53A5524B9412}" type="sibTrans" cxnId="{1F5A38DD-B9DF-43D0-B343-5EDF447CF568}">
      <dgm:prSet/>
      <dgm:spPr/>
      <dgm:t>
        <a:bodyPr/>
        <a:lstStyle/>
        <a:p>
          <a:endParaRPr lang="es-EC"/>
        </a:p>
      </dgm:t>
    </dgm:pt>
    <dgm:pt modelId="{8B2D5BE4-2E3F-4E11-94E4-4F552DE8235D}">
      <dgm:prSet phldrT="[Texto]" custT="1"/>
      <dgm:spPr/>
      <dgm:t>
        <a:bodyPr/>
        <a:lstStyle/>
        <a:p>
          <a:r>
            <a:rPr lang="es-EC" sz="2400" b="0" kern="1200">
              <a:latin typeface="+mn-lt"/>
              <a:ea typeface="+mn-ea"/>
              <a:cs typeface="Times New Roman" panose="02020603050405020304" pitchFamily="18" charset="0"/>
            </a:rPr>
            <a:t>MiPymes del DMQ</a:t>
          </a:r>
          <a:endParaRPr lang="es-EC" sz="2400" b="0" kern="12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1D005DBF-70E2-4266-94D4-C182453FD90E}" type="parTrans" cxnId="{34BEF769-67F0-4A2C-9646-9E2F1D3C991D}">
      <dgm:prSet/>
      <dgm:spPr/>
      <dgm:t>
        <a:bodyPr/>
        <a:lstStyle/>
        <a:p>
          <a:endParaRPr lang="es-EC"/>
        </a:p>
      </dgm:t>
    </dgm:pt>
    <dgm:pt modelId="{BCA156A0-8D5E-4FA6-8989-503DEB93E0CD}" type="sibTrans" cxnId="{34BEF769-67F0-4A2C-9646-9E2F1D3C991D}">
      <dgm:prSet/>
      <dgm:spPr/>
      <dgm:t>
        <a:bodyPr/>
        <a:lstStyle/>
        <a:p>
          <a:endParaRPr lang="es-EC"/>
        </a:p>
      </dgm:t>
    </dgm:pt>
    <dgm:pt modelId="{405854BE-633A-4F0B-9451-D961339461EE}">
      <dgm:prSet phldrT="[Texto]" custT="1"/>
      <dgm:spPr/>
      <dgm:t>
        <a:bodyPr/>
        <a:lstStyle/>
        <a:p>
          <a:r>
            <a:rPr lang="es-EC" sz="2400" b="1" kern="1200" dirty="0">
              <a:latin typeface="+mn-lt"/>
              <a:ea typeface="+mn-ea"/>
              <a:cs typeface="Times New Roman" panose="02020603050405020304" pitchFamily="18" charset="0"/>
            </a:rPr>
            <a:t>Fuentes de información</a:t>
          </a:r>
        </a:p>
      </dgm:t>
    </dgm:pt>
    <dgm:pt modelId="{FA50E351-DCC1-4C2C-8927-2B9586E0AAF6}" type="parTrans" cxnId="{7B5768C2-96E5-470E-8F2A-E3BA291F2DCF}">
      <dgm:prSet/>
      <dgm:spPr/>
      <dgm:t>
        <a:bodyPr/>
        <a:lstStyle/>
        <a:p>
          <a:endParaRPr lang="es-EC"/>
        </a:p>
      </dgm:t>
    </dgm:pt>
    <dgm:pt modelId="{486E0DA9-CFBD-4C1E-A975-9040273A3A71}" type="sibTrans" cxnId="{7B5768C2-96E5-470E-8F2A-E3BA291F2DCF}">
      <dgm:prSet/>
      <dgm:spPr/>
      <dgm:t>
        <a:bodyPr/>
        <a:lstStyle/>
        <a:p>
          <a:endParaRPr lang="es-EC"/>
        </a:p>
      </dgm:t>
    </dgm:pt>
    <dgm:pt modelId="{E60FCF9E-D176-48EA-944C-3696593BE160}">
      <dgm:prSet phldrT="[Texto]" custT="1"/>
      <dgm:spPr/>
      <dgm:t>
        <a:bodyPr/>
        <a:lstStyle/>
        <a:p>
          <a:r>
            <a:rPr lang="es-EC" sz="2000" b="1" i="1" kern="1200" dirty="0">
              <a:latin typeface="+mn-lt"/>
              <a:cs typeface="Times New Roman" panose="02020603050405020304" pitchFamily="18" charset="0"/>
            </a:rPr>
            <a:t>F. Primarias: </a:t>
          </a:r>
          <a:r>
            <a:rPr lang="es-EC" sz="2000" kern="1200" dirty="0">
              <a:latin typeface="+mn-lt"/>
              <a:cs typeface="Times New Roman" panose="02020603050405020304" pitchFamily="18" charset="0"/>
            </a:rPr>
            <a:t>Empresas en las cuales se aplico la encuesta</a:t>
          </a:r>
          <a:endParaRPr lang="es-EC" sz="2000" b="0" kern="12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AF027B2E-5EB4-4516-8829-55D765EF3805}" type="parTrans" cxnId="{126E0A3B-A019-44F3-9C4C-8D499BC03098}">
      <dgm:prSet/>
      <dgm:spPr/>
      <dgm:t>
        <a:bodyPr/>
        <a:lstStyle/>
        <a:p>
          <a:endParaRPr lang="es-EC"/>
        </a:p>
      </dgm:t>
    </dgm:pt>
    <dgm:pt modelId="{52604B2D-8413-420F-8FC0-EEADE553912D}" type="sibTrans" cxnId="{126E0A3B-A019-44F3-9C4C-8D499BC03098}">
      <dgm:prSet/>
      <dgm:spPr/>
      <dgm:t>
        <a:bodyPr/>
        <a:lstStyle/>
        <a:p>
          <a:endParaRPr lang="es-EC"/>
        </a:p>
      </dgm:t>
    </dgm:pt>
    <dgm:pt modelId="{DE2D9606-DF76-4E15-B5F4-449D85D43721}">
      <dgm:prSet phldrT="[Texto]" custT="1"/>
      <dgm:spPr/>
      <dgm:t>
        <a:bodyPr/>
        <a:lstStyle/>
        <a:p>
          <a:r>
            <a:rPr lang="es-EC" sz="2000" b="1" i="1" dirty="0">
              <a:latin typeface="+mn-lt"/>
              <a:cs typeface="Times New Roman" panose="02020603050405020304" pitchFamily="18" charset="0"/>
            </a:rPr>
            <a:t>Fuentes Secundarias: </a:t>
          </a:r>
          <a:r>
            <a:rPr lang="es-EC" sz="2000" dirty="0">
              <a:latin typeface="+mn-lt"/>
              <a:cs typeface="Times New Roman" panose="02020603050405020304" pitchFamily="18" charset="0"/>
            </a:rPr>
            <a:t>Artículos científicos, boletines estadísticos, bases de datos.</a:t>
          </a:r>
          <a:endParaRPr lang="es-EC" sz="2000" b="0" kern="12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0E813569-C50A-4247-ADA3-8C852FB56FB1}" type="parTrans" cxnId="{723E3FF5-F300-45BB-A22C-B3AD824E4A76}">
      <dgm:prSet/>
      <dgm:spPr/>
      <dgm:t>
        <a:bodyPr/>
        <a:lstStyle/>
        <a:p>
          <a:endParaRPr lang="es-EC"/>
        </a:p>
      </dgm:t>
    </dgm:pt>
    <dgm:pt modelId="{E79E26EB-9941-497D-B458-B97ED555D2E0}" type="sibTrans" cxnId="{723E3FF5-F300-45BB-A22C-B3AD824E4A76}">
      <dgm:prSet/>
      <dgm:spPr/>
      <dgm:t>
        <a:bodyPr/>
        <a:lstStyle/>
        <a:p>
          <a:endParaRPr lang="es-EC"/>
        </a:p>
      </dgm:t>
    </dgm:pt>
    <dgm:pt modelId="{2761019C-984C-4E25-8710-74B35AD41999}" type="pres">
      <dgm:prSet presAssocID="{1FCC1BF4-EA14-4E0A-A0B2-397F0055B524}" presName="Name0" presStyleCnt="0">
        <dgm:presLayoutVars>
          <dgm:dir/>
          <dgm:animLvl val="lvl"/>
          <dgm:resizeHandles val="exact"/>
        </dgm:presLayoutVars>
      </dgm:prSet>
      <dgm:spPr/>
    </dgm:pt>
    <dgm:pt modelId="{DCCCC688-3DF1-4F45-B72B-651AC412250E}" type="pres">
      <dgm:prSet presAssocID="{FCC2D1EE-9685-423B-A715-446F0C7783F4}" presName="linNode" presStyleCnt="0"/>
      <dgm:spPr/>
    </dgm:pt>
    <dgm:pt modelId="{6B8896CB-2A31-4315-98EE-E43A3783EE8F}" type="pres">
      <dgm:prSet presAssocID="{FCC2D1EE-9685-423B-A715-446F0C7783F4}" presName="parentText" presStyleLbl="node1" presStyleIdx="0" presStyleCnt="5" custScaleX="88617" custScaleY="46315">
        <dgm:presLayoutVars>
          <dgm:chMax val="1"/>
          <dgm:bulletEnabled val="1"/>
        </dgm:presLayoutVars>
      </dgm:prSet>
      <dgm:spPr/>
    </dgm:pt>
    <dgm:pt modelId="{935B9919-4804-42D1-9B67-496EFB7B77A5}" type="pres">
      <dgm:prSet presAssocID="{FCC2D1EE-9685-423B-A715-446F0C7783F4}" presName="descendantText" presStyleLbl="alignAccFollowNode1" presStyleIdx="0" presStyleCnt="5" custScaleY="46315">
        <dgm:presLayoutVars>
          <dgm:bulletEnabled val="1"/>
        </dgm:presLayoutVars>
      </dgm:prSet>
      <dgm:spPr/>
    </dgm:pt>
    <dgm:pt modelId="{217FD07A-497E-4A04-8AAD-641F89ECD362}" type="pres">
      <dgm:prSet presAssocID="{7BB00EFD-18B1-413B-A25D-A3EDC1E31CE2}" presName="sp" presStyleCnt="0"/>
      <dgm:spPr/>
    </dgm:pt>
    <dgm:pt modelId="{62A47832-985F-4657-B7D4-FFA34F02F370}" type="pres">
      <dgm:prSet presAssocID="{E2E746E3-A64B-4612-9465-2A53B4A3A89D}" presName="linNode" presStyleCnt="0"/>
      <dgm:spPr/>
    </dgm:pt>
    <dgm:pt modelId="{CB1DDDBD-BA72-44C0-996E-BE8CE16B4489}" type="pres">
      <dgm:prSet presAssocID="{E2E746E3-A64B-4612-9465-2A53B4A3A89D}" presName="parentText" presStyleLbl="node1" presStyleIdx="1" presStyleCnt="5" custScaleX="88912" custScaleY="46315">
        <dgm:presLayoutVars>
          <dgm:chMax val="1"/>
          <dgm:bulletEnabled val="1"/>
        </dgm:presLayoutVars>
      </dgm:prSet>
      <dgm:spPr/>
    </dgm:pt>
    <dgm:pt modelId="{525575EC-ECAB-412C-9334-14C2840EA06B}" type="pres">
      <dgm:prSet presAssocID="{E2E746E3-A64B-4612-9465-2A53B4A3A89D}" presName="descendantText" presStyleLbl="alignAccFollowNode1" presStyleIdx="1" presStyleCnt="5" custScaleY="46315">
        <dgm:presLayoutVars>
          <dgm:bulletEnabled val="1"/>
        </dgm:presLayoutVars>
      </dgm:prSet>
      <dgm:spPr/>
    </dgm:pt>
    <dgm:pt modelId="{98C5035D-F944-42AE-A2EA-5C54338A933D}" type="pres">
      <dgm:prSet presAssocID="{2B544DA7-30A9-4B64-B9B8-82031A511C94}" presName="sp" presStyleCnt="0"/>
      <dgm:spPr/>
    </dgm:pt>
    <dgm:pt modelId="{10F3D5DE-37A1-46A6-9250-6AECD77F1DE0}" type="pres">
      <dgm:prSet presAssocID="{7C78EDAD-9AF3-4E5A-875E-C829E63FD8C4}" presName="linNode" presStyleCnt="0"/>
      <dgm:spPr/>
    </dgm:pt>
    <dgm:pt modelId="{4EAC54F9-81E1-480F-8BF0-7865F781D8DD}" type="pres">
      <dgm:prSet presAssocID="{7C78EDAD-9AF3-4E5A-875E-C829E63FD8C4}" presName="parentText" presStyleLbl="node1" presStyleIdx="2" presStyleCnt="5" custScaleX="89625" custScaleY="47313">
        <dgm:presLayoutVars>
          <dgm:chMax val="1"/>
          <dgm:bulletEnabled val="1"/>
        </dgm:presLayoutVars>
      </dgm:prSet>
      <dgm:spPr/>
    </dgm:pt>
    <dgm:pt modelId="{761D816E-E60D-49B7-9ABB-6764EF163D41}" type="pres">
      <dgm:prSet presAssocID="{7C78EDAD-9AF3-4E5A-875E-C829E63FD8C4}" presName="descendantText" presStyleLbl="alignAccFollowNode1" presStyleIdx="2" presStyleCnt="5" custScaleY="47471">
        <dgm:presLayoutVars>
          <dgm:bulletEnabled val="1"/>
        </dgm:presLayoutVars>
      </dgm:prSet>
      <dgm:spPr/>
    </dgm:pt>
    <dgm:pt modelId="{2D1EB6F5-2898-4AA0-BEEB-23580CBBFFB6}" type="pres">
      <dgm:prSet presAssocID="{2C3847D9-1861-4DE4-AE5F-D6E5AAF2B940}" presName="sp" presStyleCnt="0"/>
      <dgm:spPr/>
    </dgm:pt>
    <dgm:pt modelId="{53A156E7-A4DA-499C-A110-608F075E034F}" type="pres">
      <dgm:prSet presAssocID="{2B0E3C05-7F42-4755-B330-A0645591CBFD}" presName="linNode" presStyleCnt="0"/>
      <dgm:spPr/>
    </dgm:pt>
    <dgm:pt modelId="{21B87861-DB90-474F-8B6D-FEAA59305B85}" type="pres">
      <dgm:prSet presAssocID="{2B0E3C05-7F42-4755-B330-A0645591CBFD}" presName="parentText" presStyleLbl="node1" presStyleIdx="3" presStyleCnt="5" custScaleX="89625" custScaleY="59848">
        <dgm:presLayoutVars>
          <dgm:chMax val="1"/>
          <dgm:bulletEnabled val="1"/>
        </dgm:presLayoutVars>
      </dgm:prSet>
      <dgm:spPr/>
    </dgm:pt>
    <dgm:pt modelId="{185F6839-4B47-4E94-8B6E-278761720074}" type="pres">
      <dgm:prSet presAssocID="{2B0E3C05-7F42-4755-B330-A0645591CBFD}" presName="descendantText" presStyleLbl="alignAccFollowNode1" presStyleIdx="3" presStyleCnt="5" custScaleY="52544">
        <dgm:presLayoutVars>
          <dgm:bulletEnabled val="1"/>
        </dgm:presLayoutVars>
      </dgm:prSet>
      <dgm:spPr/>
    </dgm:pt>
    <dgm:pt modelId="{25BEAD79-668F-42D5-9874-129B2AEE4855}" type="pres">
      <dgm:prSet presAssocID="{1BC70A8F-D373-4A5E-9FC7-53A5524B9412}" presName="sp" presStyleCnt="0"/>
      <dgm:spPr/>
    </dgm:pt>
    <dgm:pt modelId="{7C6FE747-39FE-47E8-8FCB-B5198C1B7AD5}" type="pres">
      <dgm:prSet presAssocID="{405854BE-633A-4F0B-9451-D961339461EE}" presName="linNode" presStyleCnt="0"/>
      <dgm:spPr/>
    </dgm:pt>
    <dgm:pt modelId="{3F0D1108-0175-4292-8553-6F16DD655A30}" type="pres">
      <dgm:prSet presAssocID="{405854BE-633A-4F0B-9451-D961339461EE}" presName="parentText" presStyleLbl="node1" presStyleIdx="4" presStyleCnt="5" custScaleX="89617" custScaleY="78845">
        <dgm:presLayoutVars>
          <dgm:chMax val="1"/>
          <dgm:bulletEnabled val="1"/>
        </dgm:presLayoutVars>
      </dgm:prSet>
      <dgm:spPr/>
    </dgm:pt>
    <dgm:pt modelId="{993134CE-0175-4A24-9357-EFAB276C7306}" type="pres">
      <dgm:prSet presAssocID="{405854BE-633A-4F0B-9451-D961339461EE}" presName="descendantText" presStyleLbl="alignAccFollowNode1" presStyleIdx="4" presStyleCnt="5" custLinFactNeighborX="772">
        <dgm:presLayoutVars>
          <dgm:bulletEnabled val="1"/>
        </dgm:presLayoutVars>
      </dgm:prSet>
      <dgm:spPr/>
    </dgm:pt>
  </dgm:ptLst>
  <dgm:cxnLst>
    <dgm:cxn modelId="{702FDE13-C641-4EAB-B05A-B9AB6E28C276}" srcId="{1FCC1BF4-EA14-4E0A-A0B2-397F0055B524}" destId="{E2E746E3-A64B-4612-9465-2A53B4A3A89D}" srcOrd="1" destOrd="0" parTransId="{FA583615-DB24-43F5-B6EE-807FDF99A870}" sibTransId="{2B544DA7-30A9-4B64-B9B8-82031A511C94}"/>
    <dgm:cxn modelId="{DDEB1819-DE9B-413D-96FE-F3504F66AE44}" type="presOf" srcId="{E60FCF9E-D176-48EA-944C-3696593BE160}" destId="{993134CE-0175-4A24-9357-EFAB276C7306}" srcOrd="0" destOrd="0" presId="urn:microsoft.com/office/officeart/2005/8/layout/vList5"/>
    <dgm:cxn modelId="{3ECE8C1C-7324-4A24-A4A4-A9E08D0B1C9B}" srcId="{7C78EDAD-9AF3-4E5A-875E-C829E63FD8C4}" destId="{1D69C839-5B6B-4EE0-A66E-31CE9886EE31}" srcOrd="0" destOrd="0" parTransId="{9AD54B8C-9B33-46CE-AD35-4F1136D24A3B}" sibTransId="{BF260845-37EF-4374-B766-633F16B92601}"/>
    <dgm:cxn modelId="{7F26B03A-149E-46CE-A674-31D8E85AE73E}" type="presOf" srcId="{DE2D9606-DF76-4E15-B5F4-449D85D43721}" destId="{993134CE-0175-4A24-9357-EFAB276C7306}" srcOrd="0" destOrd="1" presId="urn:microsoft.com/office/officeart/2005/8/layout/vList5"/>
    <dgm:cxn modelId="{126E0A3B-A019-44F3-9C4C-8D499BC03098}" srcId="{405854BE-633A-4F0B-9451-D961339461EE}" destId="{E60FCF9E-D176-48EA-944C-3696593BE160}" srcOrd="0" destOrd="0" parTransId="{AF027B2E-5EB4-4516-8829-55D765EF3805}" sibTransId="{52604B2D-8413-420F-8FC0-EEADE553912D}"/>
    <dgm:cxn modelId="{61E44641-DD40-45E2-9A7F-033F13B1656F}" type="presOf" srcId="{1D69C839-5B6B-4EE0-A66E-31CE9886EE31}" destId="{761D816E-E60D-49B7-9ABB-6764EF163D41}" srcOrd="0" destOrd="0" presId="urn:microsoft.com/office/officeart/2005/8/layout/vList5"/>
    <dgm:cxn modelId="{1CE56E65-4E14-4013-A9D1-5E0574138E0F}" type="presOf" srcId="{1FCC1BF4-EA14-4E0A-A0B2-397F0055B524}" destId="{2761019C-984C-4E25-8710-74B35AD41999}" srcOrd="0" destOrd="0" presId="urn:microsoft.com/office/officeart/2005/8/layout/vList5"/>
    <dgm:cxn modelId="{DD052C49-C5F9-4E2E-BC1F-E6B721FDFF04}" type="presOf" srcId="{06677187-2E8F-45E3-8375-0632D328B879}" destId="{525575EC-ECAB-412C-9334-14C2840EA06B}" srcOrd="0" destOrd="0" presId="urn:microsoft.com/office/officeart/2005/8/layout/vList5"/>
    <dgm:cxn modelId="{34BEF769-67F0-4A2C-9646-9E2F1D3C991D}" srcId="{2B0E3C05-7F42-4755-B330-A0645591CBFD}" destId="{8B2D5BE4-2E3F-4E11-94E4-4F552DE8235D}" srcOrd="0" destOrd="0" parTransId="{1D005DBF-70E2-4266-94D4-C182453FD90E}" sibTransId="{BCA156A0-8D5E-4FA6-8989-503DEB93E0CD}"/>
    <dgm:cxn modelId="{B139DD52-9442-43AD-A768-A6B5896722EB}" type="presOf" srcId="{C08628F1-7B4A-4DB4-8157-C64AEBBDB123}" destId="{935B9919-4804-42D1-9B67-496EFB7B77A5}" srcOrd="0" destOrd="0" presId="urn:microsoft.com/office/officeart/2005/8/layout/vList5"/>
    <dgm:cxn modelId="{527F4986-F8FD-4AF1-8C1B-C47C5ADC42CF}" srcId="{1FCC1BF4-EA14-4E0A-A0B2-397F0055B524}" destId="{FCC2D1EE-9685-423B-A715-446F0C7783F4}" srcOrd="0" destOrd="0" parTransId="{C87D2FE4-E383-4009-927C-5D76D07DFC46}" sibTransId="{7BB00EFD-18B1-413B-A25D-A3EDC1E31CE2}"/>
    <dgm:cxn modelId="{B1079B8E-B68D-412D-936A-CFC6E0924861}" type="presOf" srcId="{7C78EDAD-9AF3-4E5A-875E-C829E63FD8C4}" destId="{4EAC54F9-81E1-480F-8BF0-7865F781D8DD}" srcOrd="0" destOrd="0" presId="urn:microsoft.com/office/officeart/2005/8/layout/vList5"/>
    <dgm:cxn modelId="{DC2BC8A4-1EA0-4FE8-A7D5-3A819005B300}" type="presOf" srcId="{8B2D5BE4-2E3F-4E11-94E4-4F552DE8235D}" destId="{185F6839-4B47-4E94-8B6E-278761720074}" srcOrd="0" destOrd="0" presId="urn:microsoft.com/office/officeart/2005/8/layout/vList5"/>
    <dgm:cxn modelId="{56676CAD-6377-42CD-821C-EE6773F1875E}" type="presOf" srcId="{2B0E3C05-7F42-4755-B330-A0645591CBFD}" destId="{21B87861-DB90-474F-8B6D-FEAA59305B85}" srcOrd="0" destOrd="0" presId="urn:microsoft.com/office/officeart/2005/8/layout/vList5"/>
    <dgm:cxn modelId="{B485EDB6-9268-4F30-92AB-864CFADF9CB7}" srcId="{1FCC1BF4-EA14-4E0A-A0B2-397F0055B524}" destId="{7C78EDAD-9AF3-4E5A-875E-C829E63FD8C4}" srcOrd="2" destOrd="0" parTransId="{9D1716DF-CD8C-4D7A-9AE3-FD2A73FAEB93}" sibTransId="{2C3847D9-1861-4DE4-AE5F-D6E5AAF2B940}"/>
    <dgm:cxn modelId="{7B5768C2-96E5-470E-8F2A-E3BA291F2DCF}" srcId="{1FCC1BF4-EA14-4E0A-A0B2-397F0055B524}" destId="{405854BE-633A-4F0B-9451-D961339461EE}" srcOrd="4" destOrd="0" parTransId="{FA50E351-DCC1-4C2C-8927-2B9586E0AAF6}" sibTransId="{486E0DA9-CFBD-4C1E-A975-9040273A3A71}"/>
    <dgm:cxn modelId="{5EC1F4CB-3CE2-4F29-96FB-1DE96D3A4C44}" srcId="{E2E746E3-A64B-4612-9465-2A53B4A3A89D}" destId="{06677187-2E8F-45E3-8375-0632D328B879}" srcOrd="0" destOrd="0" parTransId="{D5D525A7-ED9B-4182-86CE-21B708E61EE0}" sibTransId="{0A6F454C-8408-4D7B-98BE-153241EA9B54}"/>
    <dgm:cxn modelId="{52DB1EDB-62DE-477A-A7D0-8CB6C4106633}" type="presOf" srcId="{405854BE-633A-4F0B-9451-D961339461EE}" destId="{3F0D1108-0175-4292-8553-6F16DD655A30}" srcOrd="0" destOrd="0" presId="urn:microsoft.com/office/officeart/2005/8/layout/vList5"/>
    <dgm:cxn modelId="{1F5A38DD-B9DF-43D0-B343-5EDF447CF568}" srcId="{1FCC1BF4-EA14-4E0A-A0B2-397F0055B524}" destId="{2B0E3C05-7F42-4755-B330-A0645591CBFD}" srcOrd="3" destOrd="0" parTransId="{3E4C0E87-006E-41FA-BDAC-4FB9C2D362A4}" sibTransId="{1BC70A8F-D373-4A5E-9FC7-53A5524B9412}"/>
    <dgm:cxn modelId="{FD019AE8-AAAE-47F5-BADE-CE440A0D0E8A}" type="presOf" srcId="{E2E746E3-A64B-4612-9465-2A53B4A3A89D}" destId="{CB1DDDBD-BA72-44C0-996E-BE8CE16B4489}" srcOrd="0" destOrd="0" presId="urn:microsoft.com/office/officeart/2005/8/layout/vList5"/>
    <dgm:cxn modelId="{04B893EE-3C24-4B13-B856-071792D9563D}" srcId="{FCC2D1EE-9685-423B-A715-446F0C7783F4}" destId="{C08628F1-7B4A-4DB4-8157-C64AEBBDB123}" srcOrd="0" destOrd="0" parTransId="{08DC5CFD-A2D3-49B4-8C13-0A26D750E6A0}" sibTransId="{78FE6149-9D11-4A5D-8C55-D437E1AAB3FE}"/>
    <dgm:cxn modelId="{723E3FF5-F300-45BB-A22C-B3AD824E4A76}" srcId="{405854BE-633A-4F0B-9451-D961339461EE}" destId="{DE2D9606-DF76-4E15-B5F4-449D85D43721}" srcOrd="1" destOrd="0" parTransId="{0E813569-C50A-4247-ADA3-8C852FB56FB1}" sibTransId="{E79E26EB-9941-497D-B458-B97ED555D2E0}"/>
    <dgm:cxn modelId="{040EEFFB-93EB-485A-859D-E353FEC794F6}" type="presOf" srcId="{FCC2D1EE-9685-423B-A715-446F0C7783F4}" destId="{6B8896CB-2A31-4315-98EE-E43A3783EE8F}" srcOrd="0" destOrd="0" presId="urn:microsoft.com/office/officeart/2005/8/layout/vList5"/>
    <dgm:cxn modelId="{86260E58-68AF-4099-B2DD-D9565DB25975}" type="presParOf" srcId="{2761019C-984C-4E25-8710-74B35AD41999}" destId="{DCCCC688-3DF1-4F45-B72B-651AC412250E}" srcOrd="0" destOrd="0" presId="urn:microsoft.com/office/officeart/2005/8/layout/vList5"/>
    <dgm:cxn modelId="{619782A2-5D4A-4716-91C5-0D43A9190DB7}" type="presParOf" srcId="{DCCCC688-3DF1-4F45-B72B-651AC412250E}" destId="{6B8896CB-2A31-4315-98EE-E43A3783EE8F}" srcOrd="0" destOrd="0" presId="urn:microsoft.com/office/officeart/2005/8/layout/vList5"/>
    <dgm:cxn modelId="{4E3BDFBB-ABE9-4D9E-B86C-28F19F4B6B08}" type="presParOf" srcId="{DCCCC688-3DF1-4F45-B72B-651AC412250E}" destId="{935B9919-4804-42D1-9B67-496EFB7B77A5}" srcOrd="1" destOrd="0" presId="urn:microsoft.com/office/officeart/2005/8/layout/vList5"/>
    <dgm:cxn modelId="{DF9E24D8-DB83-4385-A9B4-24B5868F84B8}" type="presParOf" srcId="{2761019C-984C-4E25-8710-74B35AD41999}" destId="{217FD07A-497E-4A04-8AAD-641F89ECD362}" srcOrd="1" destOrd="0" presId="urn:microsoft.com/office/officeart/2005/8/layout/vList5"/>
    <dgm:cxn modelId="{A03B0184-D5E5-45E4-9519-D195426C8595}" type="presParOf" srcId="{2761019C-984C-4E25-8710-74B35AD41999}" destId="{62A47832-985F-4657-B7D4-FFA34F02F370}" srcOrd="2" destOrd="0" presId="urn:microsoft.com/office/officeart/2005/8/layout/vList5"/>
    <dgm:cxn modelId="{DA52A0D9-9D5D-45B4-AAD0-403CE20EA6C7}" type="presParOf" srcId="{62A47832-985F-4657-B7D4-FFA34F02F370}" destId="{CB1DDDBD-BA72-44C0-996E-BE8CE16B4489}" srcOrd="0" destOrd="0" presId="urn:microsoft.com/office/officeart/2005/8/layout/vList5"/>
    <dgm:cxn modelId="{F496B90D-DE99-4778-9A33-7F44284A034E}" type="presParOf" srcId="{62A47832-985F-4657-B7D4-FFA34F02F370}" destId="{525575EC-ECAB-412C-9334-14C2840EA06B}" srcOrd="1" destOrd="0" presId="urn:microsoft.com/office/officeart/2005/8/layout/vList5"/>
    <dgm:cxn modelId="{DFF95AD2-4B61-4785-A641-F0DD97158B9E}" type="presParOf" srcId="{2761019C-984C-4E25-8710-74B35AD41999}" destId="{98C5035D-F944-42AE-A2EA-5C54338A933D}" srcOrd="3" destOrd="0" presId="urn:microsoft.com/office/officeart/2005/8/layout/vList5"/>
    <dgm:cxn modelId="{EC8FE43E-9A7F-4E33-9C4E-8B6CA0C926E8}" type="presParOf" srcId="{2761019C-984C-4E25-8710-74B35AD41999}" destId="{10F3D5DE-37A1-46A6-9250-6AECD77F1DE0}" srcOrd="4" destOrd="0" presId="urn:microsoft.com/office/officeart/2005/8/layout/vList5"/>
    <dgm:cxn modelId="{45BB1CEA-D731-4EF0-96E7-6D4061163BD3}" type="presParOf" srcId="{10F3D5DE-37A1-46A6-9250-6AECD77F1DE0}" destId="{4EAC54F9-81E1-480F-8BF0-7865F781D8DD}" srcOrd="0" destOrd="0" presId="urn:microsoft.com/office/officeart/2005/8/layout/vList5"/>
    <dgm:cxn modelId="{831A44E0-E52F-4646-83A8-C07B15FD348F}" type="presParOf" srcId="{10F3D5DE-37A1-46A6-9250-6AECD77F1DE0}" destId="{761D816E-E60D-49B7-9ABB-6764EF163D41}" srcOrd="1" destOrd="0" presId="urn:microsoft.com/office/officeart/2005/8/layout/vList5"/>
    <dgm:cxn modelId="{A453DE7A-BD95-438C-A771-3F8D978C0904}" type="presParOf" srcId="{2761019C-984C-4E25-8710-74B35AD41999}" destId="{2D1EB6F5-2898-4AA0-BEEB-23580CBBFFB6}" srcOrd="5" destOrd="0" presId="urn:microsoft.com/office/officeart/2005/8/layout/vList5"/>
    <dgm:cxn modelId="{2723CF77-501A-4069-839F-075CC81C0321}" type="presParOf" srcId="{2761019C-984C-4E25-8710-74B35AD41999}" destId="{53A156E7-A4DA-499C-A110-608F075E034F}" srcOrd="6" destOrd="0" presId="urn:microsoft.com/office/officeart/2005/8/layout/vList5"/>
    <dgm:cxn modelId="{C19D20BB-3A29-4887-94DE-1E9737A52C21}" type="presParOf" srcId="{53A156E7-A4DA-499C-A110-608F075E034F}" destId="{21B87861-DB90-474F-8B6D-FEAA59305B85}" srcOrd="0" destOrd="0" presId="urn:microsoft.com/office/officeart/2005/8/layout/vList5"/>
    <dgm:cxn modelId="{B965CF15-BAE9-43EA-9A40-C9268CB3DE5C}" type="presParOf" srcId="{53A156E7-A4DA-499C-A110-608F075E034F}" destId="{185F6839-4B47-4E94-8B6E-278761720074}" srcOrd="1" destOrd="0" presId="urn:microsoft.com/office/officeart/2005/8/layout/vList5"/>
    <dgm:cxn modelId="{ED03DBD5-2A2C-4CA3-BCE5-FB33AC8597A5}" type="presParOf" srcId="{2761019C-984C-4E25-8710-74B35AD41999}" destId="{25BEAD79-668F-42D5-9874-129B2AEE4855}" srcOrd="7" destOrd="0" presId="urn:microsoft.com/office/officeart/2005/8/layout/vList5"/>
    <dgm:cxn modelId="{32A098EC-7654-4EB0-A353-AAA54CCC455B}" type="presParOf" srcId="{2761019C-984C-4E25-8710-74B35AD41999}" destId="{7C6FE747-39FE-47E8-8FCB-B5198C1B7AD5}" srcOrd="8" destOrd="0" presId="urn:microsoft.com/office/officeart/2005/8/layout/vList5"/>
    <dgm:cxn modelId="{B24FD299-77C1-4212-9F45-B97CB56A815B}" type="presParOf" srcId="{7C6FE747-39FE-47E8-8FCB-B5198C1B7AD5}" destId="{3F0D1108-0175-4292-8553-6F16DD655A30}" srcOrd="0" destOrd="0" presId="urn:microsoft.com/office/officeart/2005/8/layout/vList5"/>
    <dgm:cxn modelId="{DEEB50A7-DC31-469C-9AD1-797F63ABABF5}" type="presParOf" srcId="{7C6FE747-39FE-47E8-8FCB-B5198C1B7AD5}" destId="{993134CE-0175-4A24-9357-EFAB276C73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76968A-C4BB-4B9A-8508-870104001DF0}" type="doc">
      <dgm:prSet loTypeId="urn:microsoft.com/office/officeart/2005/8/layout/cycle2" loCatId="cycl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115C97A-C50B-4172-B217-6E7D036903D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¿Qué</a:t>
          </a:r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What</a:t>
          </a:r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F4DB1C6-92B0-44A9-8FC6-DE46763BE6F7}" type="parTrans" cxnId="{C8D32705-1D33-4049-9D68-E9346AA9C375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20FE8-DE41-4477-9885-72D5D6EA171B}" type="sibTrans" cxnId="{C8D32705-1D33-4049-9D68-E9346AA9C375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58282-D3EC-4133-9E32-1A08E7D5135C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¿Cuánto</a:t>
          </a:r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How</a:t>
          </a:r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much</a:t>
          </a:r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D72EDB9-301A-42DA-BA75-4D66700AE671}" type="parTrans" cxnId="{E9544D87-0F81-413A-8451-C9F85512C7A9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55B26-466F-4EEC-A4DF-1FA595655F49}" type="sibTrans" cxnId="{E9544D87-0F81-413A-8451-C9F85512C7A9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0BF97-2926-41A4-99DF-D2AD5B4DF465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¿Cómo?</a:t>
          </a:r>
        </a:p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(How)</a:t>
          </a:r>
          <a:r>
            <a:rPr lang="es-EC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0ED2D-4DED-48A7-9E32-7C39943C10F3}" type="parTrans" cxnId="{5B2D42C0-9968-4505-98DC-0457AAC2540C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1ACC4-861F-4AC8-94DD-2F98F98D2542}" type="sibTrans" cxnId="{5B2D42C0-9968-4505-98DC-0457AAC2540C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CBE76-E44E-4823-8BF8-B443781649A4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¿Dónde?</a:t>
          </a:r>
        </a:p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(Where)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5F942-C8D4-4A32-B768-13BC56B1253C}" type="parTrans" cxnId="{21F8C9F6-7F42-4861-9E38-E417E2446BB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5D8E8-72D3-4BA9-9DB9-FF0F44AB2A3F}" type="sibTrans" cxnId="{21F8C9F6-7F42-4861-9E38-E417E2446BB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8DA89-79D7-47F5-BF73-668DD74CA03B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¿Quién? (Who)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CCCAF-C6C4-47A1-99CA-D9C13D99FE67}" type="parTrans" cxnId="{DFA5D592-A0A6-4524-923E-70D35159BB4B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1C982-8C07-491B-A0B8-AC04FE0ABD1B}" type="sibTrans" cxnId="{DFA5D592-A0A6-4524-923E-70D35159BB4B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ED9DC-2B8F-4C6B-AA51-84181FB35F2E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¿Por qué?</a:t>
          </a: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Why</a:t>
          </a:r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6A65C12-9664-464B-866E-FE8782F28166}" type="parTrans" cxnId="{8B230EC7-71F7-46A4-887E-92EA1B63372E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043B8-D55D-4BD5-BB45-21D82A7DBCFC}" type="sibTrans" cxnId="{8B230EC7-71F7-46A4-887E-92EA1B63372E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DD448-507A-4877-828C-DF6262132CF9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¿Cuándo?</a:t>
          </a: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When</a:t>
          </a:r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79E150D5-E7C6-4D97-AAE2-87B9468F4124}" type="parTrans" cxnId="{2D0EF858-AF11-4EE2-BFAC-17331AE3F3FB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0C096-99A6-4626-916E-40A853C8C59C}" type="sibTrans" cxnId="{2D0EF858-AF11-4EE2-BFAC-17331AE3F3FB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EE0EB-628C-4057-A463-82266701A25E}" type="pres">
      <dgm:prSet presAssocID="{E976968A-C4BB-4B9A-8508-870104001DF0}" presName="cycle" presStyleCnt="0">
        <dgm:presLayoutVars>
          <dgm:dir/>
          <dgm:resizeHandles val="exact"/>
        </dgm:presLayoutVars>
      </dgm:prSet>
      <dgm:spPr/>
    </dgm:pt>
    <dgm:pt modelId="{FEA7BEC4-0864-47D8-A90E-7C66E5F07293}" type="pres">
      <dgm:prSet presAssocID="{4115C97A-C50B-4172-B217-6E7D036903D2}" presName="node" presStyleLbl="node1" presStyleIdx="0" presStyleCnt="7">
        <dgm:presLayoutVars>
          <dgm:bulletEnabled val="1"/>
        </dgm:presLayoutVars>
      </dgm:prSet>
      <dgm:spPr/>
    </dgm:pt>
    <dgm:pt modelId="{07E3BB2E-5A98-4C64-847F-0566CA23CEE8}" type="pres">
      <dgm:prSet presAssocID="{BC520FE8-DE41-4477-9885-72D5D6EA171B}" presName="sibTrans" presStyleLbl="sibTrans2D1" presStyleIdx="0" presStyleCnt="7"/>
      <dgm:spPr/>
    </dgm:pt>
    <dgm:pt modelId="{AAD67B93-E48A-421D-89E7-A1188DADF4F3}" type="pres">
      <dgm:prSet presAssocID="{BC520FE8-DE41-4477-9885-72D5D6EA171B}" presName="connectorText" presStyleLbl="sibTrans2D1" presStyleIdx="0" presStyleCnt="7"/>
      <dgm:spPr/>
    </dgm:pt>
    <dgm:pt modelId="{5F074A0C-C7CF-484C-B4F4-F139BFC9D68B}" type="pres">
      <dgm:prSet presAssocID="{03E58282-D3EC-4133-9E32-1A08E7D5135C}" presName="node" presStyleLbl="node1" presStyleIdx="1" presStyleCnt="7">
        <dgm:presLayoutVars>
          <dgm:bulletEnabled val="1"/>
        </dgm:presLayoutVars>
      </dgm:prSet>
      <dgm:spPr/>
    </dgm:pt>
    <dgm:pt modelId="{6E7DAB6A-A3BF-42BA-A017-976BD3404FE0}" type="pres">
      <dgm:prSet presAssocID="{8C955B26-466F-4EEC-A4DF-1FA595655F49}" presName="sibTrans" presStyleLbl="sibTrans2D1" presStyleIdx="1" presStyleCnt="7"/>
      <dgm:spPr/>
    </dgm:pt>
    <dgm:pt modelId="{1B948A04-8C5D-4315-9902-380E23D45AC9}" type="pres">
      <dgm:prSet presAssocID="{8C955B26-466F-4EEC-A4DF-1FA595655F49}" presName="connectorText" presStyleLbl="sibTrans2D1" presStyleIdx="1" presStyleCnt="7"/>
      <dgm:spPr/>
    </dgm:pt>
    <dgm:pt modelId="{5BEFFBB8-5412-4C58-BB7F-0E060E751810}" type="pres">
      <dgm:prSet presAssocID="{7950BF97-2926-41A4-99DF-D2AD5B4DF465}" presName="node" presStyleLbl="node1" presStyleIdx="2" presStyleCnt="7">
        <dgm:presLayoutVars>
          <dgm:bulletEnabled val="1"/>
        </dgm:presLayoutVars>
      </dgm:prSet>
      <dgm:spPr/>
    </dgm:pt>
    <dgm:pt modelId="{04E9E5BC-762A-4F58-BB8A-20B334A91122}" type="pres">
      <dgm:prSet presAssocID="{FA41ACC4-861F-4AC8-94DD-2F98F98D2542}" presName="sibTrans" presStyleLbl="sibTrans2D1" presStyleIdx="2" presStyleCnt="7"/>
      <dgm:spPr/>
    </dgm:pt>
    <dgm:pt modelId="{63DB3628-D1A0-4845-A32B-77F1C410F318}" type="pres">
      <dgm:prSet presAssocID="{FA41ACC4-861F-4AC8-94DD-2F98F98D2542}" presName="connectorText" presStyleLbl="sibTrans2D1" presStyleIdx="2" presStyleCnt="7"/>
      <dgm:spPr/>
    </dgm:pt>
    <dgm:pt modelId="{A54BDE91-3D77-48EB-9185-54F0914758BA}" type="pres">
      <dgm:prSet presAssocID="{B75ED9DC-2B8F-4C6B-AA51-84181FB35F2E}" presName="node" presStyleLbl="node1" presStyleIdx="3" presStyleCnt="7">
        <dgm:presLayoutVars>
          <dgm:bulletEnabled val="1"/>
        </dgm:presLayoutVars>
      </dgm:prSet>
      <dgm:spPr/>
    </dgm:pt>
    <dgm:pt modelId="{34C37597-25DC-4404-A7F5-90F126A8E628}" type="pres">
      <dgm:prSet presAssocID="{225043B8-D55D-4BD5-BB45-21D82A7DBCFC}" presName="sibTrans" presStyleLbl="sibTrans2D1" presStyleIdx="3" presStyleCnt="7"/>
      <dgm:spPr/>
    </dgm:pt>
    <dgm:pt modelId="{E74E0849-A41F-403C-A219-B48DD9D24C26}" type="pres">
      <dgm:prSet presAssocID="{225043B8-D55D-4BD5-BB45-21D82A7DBCFC}" presName="connectorText" presStyleLbl="sibTrans2D1" presStyleIdx="3" presStyleCnt="7"/>
      <dgm:spPr/>
    </dgm:pt>
    <dgm:pt modelId="{A5F9C66B-2B38-45DC-B2F2-590A20A69F13}" type="pres">
      <dgm:prSet presAssocID="{DA1DD448-507A-4877-828C-DF6262132CF9}" presName="node" presStyleLbl="node1" presStyleIdx="4" presStyleCnt="7">
        <dgm:presLayoutVars>
          <dgm:bulletEnabled val="1"/>
        </dgm:presLayoutVars>
      </dgm:prSet>
      <dgm:spPr/>
    </dgm:pt>
    <dgm:pt modelId="{833DE9F9-16C3-4725-AB62-A4C2345375FF}" type="pres">
      <dgm:prSet presAssocID="{7570C096-99A6-4626-916E-40A853C8C59C}" presName="sibTrans" presStyleLbl="sibTrans2D1" presStyleIdx="4" presStyleCnt="7"/>
      <dgm:spPr/>
    </dgm:pt>
    <dgm:pt modelId="{6FB8EE78-1FFF-42DA-BA05-7C409B40D72B}" type="pres">
      <dgm:prSet presAssocID="{7570C096-99A6-4626-916E-40A853C8C59C}" presName="connectorText" presStyleLbl="sibTrans2D1" presStyleIdx="4" presStyleCnt="7"/>
      <dgm:spPr/>
    </dgm:pt>
    <dgm:pt modelId="{C6AF3255-3C43-469F-95A7-C45032CB1E79}" type="pres">
      <dgm:prSet presAssocID="{A0CCBE76-E44E-4823-8BF8-B443781649A4}" presName="node" presStyleLbl="node1" presStyleIdx="5" presStyleCnt="7">
        <dgm:presLayoutVars>
          <dgm:bulletEnabled val="1"/>
        </dgm:presLayoutVars>
      </dgm:prSet>
      <dgm:spPr/>
    </dgm:pt>
    <dgm:pt modelId="{00FF1E7F-7964-41BB-826F-49CF5F65C335}" type="pres">
      <dgm:prSet presAssocID="{3855D8E8-72D3-4BA9-9DB9-FF0F44AB2A3F}" presName="sibTrans" presStyleLbl="sibTrans2D1" presStyleIdx="5" presStyleCnt="7"/>
      <dgm:spPr/>
    </dgm:pt>
    <dgm:pt modelId="{E9D7BA0C-0E97-4638-83D6-ED9260045699}" type="pres">
      <dgm:prSet presAssocID="{3855D8E8-72D3-4BA9-9DB9-FF0F44AB2A3F}" presName="connectorText" presStyleLbl="sibTrans2D1" presStyleIdx="5" presStyleCnt="7"/>
      <dgm:spPr/>
    </dgm:pt>
    <dgm:pt modelId="{9407BFD2-C9D0-49FB-BF44-D3AB8E20C8BA}" type="pres">
      <dgm:prSet presAssocID="{6E98DA89-79D7-47F5-BF73-668DD74CA03B}" presName="node" presStyleLbl="node1" presStyleIdx="6" presStyleCnt="7">
        <dgm:presLayoutVars>
          <dgm:bulletEnabled val="1"/>
        </dgm:presLayoutVars>
      </dgm:prSet>
      <dgm:spPr/>
    </dgm:pt>
    <dgm:pt modelId="{8A835658-FE91-4234-AA4D-901065B5A4A6}" type="pres">
      <dgm:prSet presAssocID="{9A91C982-8C07-491B-A0B8-AC04FE0ABD1B}" presName="sibTrans" presStyleLbl="sibTrans2D1" presStyleIdx="6" presStyleCnt="7"/>
      <dgm:spPr/>
    </dgm:pt>
    <dgm:pt modelId="{42C12761-6CA7-4780-9BE3-6320A78AA5C8}" type="pres">
      <dgm:prSet presAssocID="{9A91C982-8C07-491B-A0B8-AC04FE0ABD1B}" presName="connectorText" presStyleLbl="sibTrans2D1" presStyleIdx="6" presStyleCnt="7"/>
      <dgm:spPr/>
    </dgm:pt>
  </dgm:ptLst>
  <dgm:cxnLst>
    <dgm:cxn modelId="{C8D32705-1D33-4049-9D68-E9346AA9C375}" srcId="{E976968A-C4BB-4B9A-8508-870104001DF0}" destId="{4115C97A-C50B-4172-B217-6E7D036903D2}" srcOrd="0" destOrd="0" parTransId="{2F4DB1C6-92B0-44A9-8FC6-DE46763BE6F7}" sibTransId="{BC520FE8-DE41-4477-9885-72D5D6EA171B}"/>
    <dgm:cxn modelId="{417DDF16-F2AA-46CE-8FF9-E7E147447F8A}" type="presOf" srcId="{8C955B26-466F-4EEC-A4DF-1FA595655F49}" destId="{1B948A04-8C5D-4315-9902-380E23D45AC9}" srcOrd="1" destOrd="0" presId="urn:microsoft.com/office/officeart/2005/8/layout/cycle2"/>
    <dgm:cxn modelId="{70805D21-CAB9-437A-9EB3-B671C43A419B}" type="presOf" srcId="{B75ED9DC-2B8F-4C6B-AA51-84181FB35F2E}" destId="{A54BDE91-3D77-48EB-9185-54F0914758BA}" srcOrd="0" destOrd="0" presId="urn:microsoft.com/office/officeart/2005/8/layout/cycle2"/>
    <dgm:cxn modelId="{03A8312E-2D25-46E5-BA4B-3D45DB0F6D60}" type="presOf" srcId="{FA41ACC4-861F-4AC8-94DD-2F98F98D2542}" destId="{04E9E5BC-762A-4F58-BB8A-20B334A91122}" srcOrd="0" destOrd="0" presId="urn:microsoft.com/office/officeart/2005/8/layout/cycle2"/>
    <dgm:cxn modelId="{DCD49F30-FDBD-4A51-BC36-705DF0062D64}" type="presOf" srcId="{7950BF97-2926-41A4-99DF-D2AD5B4DF465}" destId="{5BEFFBB8-5412-4C58-BB7F-0E060E751810}" srcOrd="0" destOrd="0" presId="urn:microsoft.com/office/officeart/2005/8/layout/cycle2"/>
    <dgm:cxn modelId="{33D2EF3F-26D7-407A-9CEF-1B80225433EF}" type="presOf" srcId="{FA41ACC4-861F-4AC8-94DD-2F98F98D2542}" destId="{63DB3628-D1A0-4845-A32B-77F1C410F318}" srcOrd="1" destOrd="0" presId="urn:microsoft.com/office/officeart/2005/8/layout/cycle2"/>
    <dgm:cxn modelId="{8EDA4043-E666-473E-B843-55764D36FB7C}" type="presOf" srcId="{DA1DD448-507A-4877-828C-DF6262132CF9}" destId="{A5F9C66B-2B38-45DC-B2F2-590A20A69F13}" srcOrd="0" destOrd="0" presId="urn:microsoft.com/office/officeart/2005/8/layout/cycle2"/>
    <dgm:cxn modelId="{06D2F348-11FD-4525-BA8F-743F6115E84A}" type="presOf" srcId="{8C955B26-466F-4EEC-A4DF-1FA595655F49}" destId="{6E7DAB6A-A3BF-42BA-A017-976BD3404FE0}" srcOrd="0" destOrd="0" presId="urn:microsoft.com/office/officeart/2005/8/layout/cycle2"/>
    <dgm:cxn modelId="{18C69F4A-9E7C-42E8-958F-DC3D95C9F7FA}" type="presOf" srcId="{3855D8E8-72D3-4BA9-9DB9-FF0F44AB2A3F}" destId="{00FF1E7F-7964-41BB-826F-49CF5F65C335}" srcOrd="0" destOrd="0" presId="urn:microsoft.com/office/officeart/2005/8/layout/cycle2"/>
    <dgm:cxn modelId="{E97AE04A-69F0-4D20-B42D-EE1DB047C844}" type="presOf" srcId="{9A91C982-8C07-491B-A0B8-AC04FE0ABD1B}" destId="{42C12761-6CA7-4780-9BE3-6320A78AA5C8}" srcOrd="1" destOrd="0" presId="urn:microsoft.com/office/officeart/2005/8/layout/cycle2"/>
    <dgm:cxn modelId="{C08E7876-392B-40C9-A115-868F12202828}" type="presOf" srcId="{6E98DA89-79D7-47F5-BF73-668DD74CA03B}" destId="{9407BFD2-C9D0-49FB-BF44-D3AB8E20C8BA}" srcOrd="0" destOrd="0" presId="urn:microsoft.com/office/officeart/2005/8/layout/cycle2"/>
    <dgm:cxn modelId="{4CEF1658-0731-4D10-99B8-EACC1D0CF915}" type="presOf" srcId="{BC520FE8-DE41-4477-9885-72D5D6EA171B}" destId="{AAD67B93-E48A-421D-89E7-A1188DADF4F3}" srcOrd="1" destOrd="0" presId="urn:microsoft.com/office/officeart/2005/8/layout/cycle2"/>
    <dgm:cxn modelId="{ABFF2958-8B5D-48FE-8381-C29462CD2AD8}" type="presOf" srcId="{4115C97A-C50B-4172-B217-6E7D036903D2}" destId="{FEA7BEC4-0864-47D8-A90E-7C66E5F07293}" srcOrd="0" destOrd="0" presId="urn:microsoft.com/office/officeart/2005/8/layout/cycle2"/>
    <dgm:cxn modelId="{38283C78-6699-48F9-BAA3-817A94936380}" type="presOf" srcId="{3855D8E8-72D3-4BA9-9DB9-FF0F44AB2A3F}" destId="{E9D7BA0C-0E97-4638-83D6-ED9260045699}" srcOrd="1" destOrd="0" presId="urn:microsoft.com/office/officeart/2005/8/layout/cycle2"/>
    <dgm:cxn modelId="{2D0EF858-AF11-4EE2-BFAC-17331AE3F3FB}" srcId="{E976968A-C4BB-4B9A-8508-870104001DF0}" destId="{DA1DD448-507A-4877-828C-DF6262132CF9}" srcOrd="4" destOrd="0" parTransId="{79E150D5-E7C6-4D97-AAE2-87B9468F4124}" sibTransId="{7570C096-99A6-4626-916E-40A853C8C59C}"/>
    <dgm:cxn modelId="{E9544D87-0F81-413A-8451-C9F85512C7A9}" srcId="{E976968A-C4BB-4B9A-8508-870104001DF0}" destId="{03E58282-D3EC-4133-9E32-1A08E7D5135C}" srcOrd="1" destOrd="0" parTransId="{CD72EDB9-301A-42DA-BA75-4D66700AE671}" sibTransId="{8C955B26-466F-4EEC-A4DF-1FA595655F49}"/>
    <dgm:cxn modelId="{DFA5D592-A0A6-4524-923E-70D35159BB4B}" srcId="{E976968A-C4BB-4B9A-8508-870104001DF0}" destId="{6E98DA89-79D7-47F5-BF73-668DD74CA03B}" srcOrd="6" destOrd="0" parTransId="{ACFCCCAF-C6C4-47A1-99CA-D9C13D99FE67}" sibTransId="{9A91C982-8C07-491B-A0B8-AC04FE0ABD1B}"/>
    <dgm:cxn modelId="{E420349E-C3B7-40DE-A2B2-180CE1784BCB}" type="presOf" srcId="{A0CCBE76-E44E-4823-8BF8-B443781649A4}" destId="{C6AF3255-3C43-469F-95A7-C45032CB1E79}" srcOrd="0" destOrd="0" presId="urn:microsoft.com/office/officeart/2005/8/layout/cycle2"/>
    <dgm:cxn modelId="{771BCFA2-346F-4A91-9990-503D39B7DEAB}" type="presOf" srcId="{7570C096-99A6-4626-916E-40A853C8C59C}" destId="{833DE9F9-16C3-4725-AB62-A4C2345375FF}" srcOrd="0" destOrd="0" presId="urn:microsoft.com/office/officeart/2005/8/layout/cycle2"/>
    <dgm:cxn modelId="{1D6C0EA9-E190-4A24-A9C0-F4CAE48CCE64}" type="presOf" srcId="{E976968A-C4BB-4B9A-8508-870104001DF0}" destId="{685EE0EB-628C-4057-A463-82266701A25E}" srcOrd="0" destOrd="0" presId="urn:microsoft.com/office/officeart/2005/8/layout/cycle2"/>
    <dgm:cxn modelId="{8CE6C9BE-B14E-4310-BA2A-C80B7063BBBD}" type="presOf" srcId="{7570C096-99A6-4626-916E-40A853C8C59C}" destId="{6FB8EE78-1FFF-42DA-BA05-7C409B40D72B}" srcOrd="1" destOrd="0" presId="urn:microsoft.com/office/officeart/2005/8/layout/cycle2"/>
    <dgm:cxn modelId="{5B2D42C0-9968-4505-98DC-0457AAC2540C}" srcId="{E976968A-C4BB-4B9A-8508-870104001DF0}" destId="{7950BF97-2926-41A4-99DF-D2AD5B4DF465}" srcOrd="2" destOrd="0" parTransId="{ED70ED2D-4DED-48A7-9E32-7C39943C10F3}" sibTransId="{FA41ACC4-861F-4AC8-94DD-2F98F98D2542}"/>
    <dgm:cxn modelId="{57517DC6-6517-45B3-ABD6-16217C21CF03}" type="presOf" srcId="{225043B8-D55D-4BD5-BB45-21D82A7DBCFC}" destId="{E74E0849-A41F-403C-A219-B48DD9D24C26}" srcOrd="1" destOrd="0" presId="urn:microsoft.com/office/officeart/2005/8/layout/cycle2"/>
    <dgm:cxn modelId="{8B230EC7-71F7-46A4-887E-92EA1B63372E}" srcId="{E976968A-C4BB-4B9A-8508-870104001DF0}" destId="{B75ED9DC-2B8F-4C6B-AA51-84181FB35F2E}" srcOrd="3" destOrd="0" parTransId="{F6A65C12-9664-464B-866E-FE8782F28166}" sibTransId="{225043B8-D55D-4BD5-BB45-21D82A7DBCFC}"/>
    <dgm:cxn modelId="{736037C7-6ED4-401A-A90B-98C031FF8EF2}" type="presOf" srcId="{9A91C982-8C07-491B-A0B8-AC04FE0ABD1B}" destId="{8A835658-FE91-4234-AA4D-901065B5A4A6}" srcOrd="0" destOrd="0" presId="urn:microsoft.com/office/officeart/2005/8/layout/cycle2"/>
    <dgm:cxn modelId="{BF34E0D2-1925-4AD8-A5DB-718401A1E5C2}" type="presOf" srcId="{225043B8-D55D-4BD5-BB45-21D82A7DBCFC}" destId="{34C37597-25DC-4404-A7F5-90F126A8E628}" srcOrd="0" destOrd="0" presId="urn:microsoft.com/office/officeart/2005/8/layout/cycle2"/>
    <dgm:cxn modelId="{99A879E4-B8DF-4550-8678-EC485BF0DC59}" type="presOf" srcId="{BC520FE8-DE41-4477-9885-72D5D6EA171B}" destId="{07E3BB2E-5A98-4C64-847F-0566CA23CEE8}" srcOrd="0" destOrd="0" presId="urn:microsoft.com/office/officeart/2005/8/layout/cycle2"/>
    <dgm:cxn modelId="{AB1FF3EA-3CBF-4FAF-BE33-7253F4E237B0}" type="presOf" srcId="{03E58282-D3EC-4133-9E32-1A08E7D5135C}" destId="{5F074A0C-C7CF-484C-B4F4-F139BFC9D68B}" srcOrd="0" destOrd="0" presId="urn:microsoft.com/office/officeart/2005/8/layout/cycle2"/>
    <dgm:cxn modelId="{21F8C9F6-7F42-4861-9E38-E417E2446BB4}" srcId="{E976968A-C4BB-4B9A-8508-870104001DF0}" destId="{A0CCBE76-E44E-4823-8BF8-B443781649A4}" srcOrd="5" destOrd="0" parTransId="{4455F942-C8D4-4A32-B768-13BC56B1253C}" sibTransId="{3855D8E8-72D3-4BA9-9DB9-FF0F44AB2A3F}"/>
    <dgm:cxn modelId="{EC652733-F6FE-4CEF-85D9-DDBE7865AEC9}" type="presParOf" srcId="{685EE0EB-628C-4057-A463-82266701A25E}" destId="{FEA7BEC4-0864-47D8-A90E-7C66E5F07293}" srcOrd="0" destOrd="0" presId="urn:microsoft.com/office/officeart/2005/8/layout/cycle2"/>
    <dgm:cxn modelId="{E2B0AB03-8525-442C-B9E9-E19507D0F1A5}" type="presParOf" srcId="{685EE0EB-628C-4057-A463-82266701A25E}" destId="{07E3BB2E-5A98-4C64-847F-0566CA23CEE8}" srcOrd="1" destOrd="0" presId="urn:microsoft.com/office/officeart/2005/8/layout/cycle2"/>
    <dgm:cxn modelId="{678C8DAD-75F0-4E71-BE7A-B97ADB5F87FA}" type="presParOf" srcId="{07E3BB2E-5A98-4C64-847F-0566CA23CEE8}" destId="{AAD67B93-E48A-421D-89E7-A1188DADF4F3}" srcOrd="0" destOrd="0" presId="urn:microsoft.com/office/officeart/2005/8/layout/cycle2"/>
    <dgm:cxn modelId="{B10537B5-681B-4C8C-A9BF-43FECCAFE5D5}" type="presParOf" srcId="{685EE0EB-628C-4057-A463-82266701A25E}" destId="{5F074A0C-C7CF-484C-B4F4-F139BFC9D68B}" srcOrd="2" destOrd="0" presId="urn:microsoft.com/office/officeart/2005/8/layout/cycle2"/>
    <dgm:cxn modelId="{735845BC-8ED1-48B9-9CF6-C7FF6C855EFB}" type="presParOf" srcId="{685EE0EB-628C-4057-A463-82266701A25E}" destId="{6E7DAB6A-A3BF-42BA-A017-976BD3404FE0}" srcOrd="3" destOrd="0" presId="urn:microsoft.com/office/officeart/2005/8/layout/cycle2"/>
    <dgm:cxn modelId="{85EF3376-E29C-463D-BAC0-2B4A64E55A90}" type="presParOf" srcId="{6E7DAB6A-A3BF-42BA-A017-976BD3404FE0}" destId="{1B948A04-8C5D-4315-9902-380E23D45AC9}" srcOrd="0" destOrd="0" presId="urn:microsoft.com/office/officeart/2005/8/layout/cycle2"/>
    <dgm:cxn modelId="{0814DE10-B747-481D-B8E3-FFB9C626BF94}" type="presParOf" srcId="{685EE0EB-628C-4057-A463-82266701A25E}" destId="{5BEFFBB8-5412-4C58-BB7F-0E060E751810}" srcOrd="4" destOrd="0" presId="urn:microsoft.com/office/officeart/2005/8/layout/cycle2"/>
    <dgm:cxn modelId="{F1495790-7E56-415E-A253-10A420963AC9}" type="presParOf" srcId="{685EE0EB-628C-4057-A463-82266701A25E}" destId="{04E9E5BC-762A-4F58-BB8A-20B334A91122}" srcOrd="5" destOrd="0" presId="urn:microsoft.com/office/officeart/2005/8/layout/cycle2"/>
    <dgm:cxn modelId="{D4C1CDFA-D9CF-4E22-BABE-0EE0824E36A6}" type="presParOf" srcId="{04E9E5BC-762A-4F58-BB8A-20B334A91122}" destId="{63DB3628-D1A0-4845-A32B-77F1C410F318}" srcOrd="0" destOrd="0" presId="urn:microsoft.com/office/officeart/2005/8/layout/cycle2"/>
    <dgm:cxn modelId="{03A23FEF-2D1D-4A3A-A251-97E552AAA12C}" type="presParOf" srcId="{685EE0EB-628C-4057-A463-82266701A25E}" destId="{A54BDE91-3D77-48EB-9185-54F0914758BA}" srcOrd="6" destOrd="0" presId="urn:microsoft.com/office/officeart/2005/8/layout/cycle2"/>
    <dgm:cxn modelId="{30048E44-7E86-4722-B4CD-9CE14F0ABE8D}" type="presParOf" srcId="{685EE0EB-628C-4057-A463-82266701A25E}" destId="{34C37597-25DC-4404-A7F5-90F126A8E628}" srcOrd="7" destOrd="0" presId="urn:microsoft.com/office/officeart/2005/8/layout/cycle2"/>
    <dgm:cxn modelId="{32B642C4-0EE5-4618-AC3F-043A6A26E609}" type="presParOf" srcId="{34C37597-25DC-4404-A7F5-90F126A8E628}" destId="{E74E0849-A41F-403C-A219-B48DD9D24C26}" srcOrd="0" destOrd="0" presId="urn:microsoft.com/office/officeart/2005/8/layout/cycle2"/>
    <dgm:cxn modelId="{873CACE7-A773-48E0-AE15-DF29B3CE56AC}" type="presParOf" srcId="{685EE0EB-628C-4057-A463-82266701A25E}" destId="{A5F9C66B-2B38-45DC-B2F2-590A20A69F13}" srcOrd="8" destOrd="0" presId="urn:microsoft.com/office/officeart/2005/8/layout/cycle2"/>
    <dgm:cxn modelId="{9775CBD2-4A99-49AF-A115-697A37C75F9E}" type="presParOf" srcId="{685EE0EB-628C-4057-A463-82266701A25E}" destId="{833DE9F9-16C3-4725-AB62-A4C2345375FF}" srcOrd="9" destOrd="0" presId="urn:microsoft.com/office/officeart/2005/8/layout/cycle2"/>
    <dgm:cxn modelId="{10B80861-612A-43D5-84C7-69BE23415DC2}" type="presParOf" srcId="{833DE9F9-16C3-4725-AB62-A4C2345375FF}" destId="{6FB8EE78-1FFF-42DA-BA05-7C409B40D72B}" srcOrd="0" destOrd="0" presId="urn:microsoft.com/office/officeart/2005/8/layout/cycle2"/>
    <dgm:cxn modelId="{0BBCE1C1-DE7E-439F-8D5E-BBDF14BBB7ED}" type="presParOf" srcId="{685EE0EB-628C-4057-A463-82266701A25E}" destId="{C6AF3255-3C43-469F-95A7-C45032CB1E79}" srcOrd="10" destOrd="0" presId="urn:microsoft.com/office/officeart/2005/8/layout/cycle2"/>
    <dgm:cxn modelId="{B3FB69B1-78A7-49C9-ADF5-4F2FCE452A1F}" type="presParOf" srcId="{685EE0EB-628C-4057-A463-82266701A25E}" destId="{00FF1E7F-7964-41BB-826F-49CF5F65C335}" srcOrd="11" destOrd="0" presId="urn:microsoft.com/office/officeart/2005/8/layout/cycle2"/>
    <dgm:cxn modelId="{2AE3E8C3-38F7-45D9-8F1B-0357284FEFB4}" type="presParOf" srcId="{00FF1E7F-7964-41BB-826F-49CF5F65C335}" destId="{E9D7BA0C-0E97-4638-83D6-ED9260045699}" srcOrd="0" destOrd="0" presId="urn:microsoft.com/office/officeart/2005/8/layout/cycle2"/>
    <dgm:cxn modelId="{5F8E926F-44A3-433A-A3C1-B095223DB355}" type="presParOf" srcId="{685EE0EB-628C-4057-A463-82266701A25E}" destId="{9407BFD2-C9D0-49FB-BF44-D3AB8E20C8BA}" srcOrd="12" destOrd="0" presId="urn:microsoft.com/office/officeart/2005/8/layout/cycle2"/>
    <dgm:cxn modelId="{DB5AE999-B542-4B2A-92DC-940EEA31D0CE}" type="presParOf" srcId="{685EE0EB-628C-4057-A463-82266701A25E}" destId="{8A835658-FE91-4234-AA4D-901065B5A4A6}" srcOrd="13" destOrd="0" presId="urn:microsoft.com/office/officeart/2005/8/layout/cycle2"/>
    <dgm:cxn modelId="{5ADB3E1F-DC89-4AA1-96E3-AA3A6EE56CC5}" type="presParOf" srcId="{8A835658-FE91-4234-AA4D-901065B5A4A6}" destId="{42C12761-6CA7-4780-9BE3-6320A78AA5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E2BD8-9877-4459-8B47-6A3589CA7827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1433BDFE-349C-4005-A87C-E305228BB90A}">
      <dgm:prSet phldrT="[Texto]" custT="1"/>
      <dgm:spPr/>
      <dgm:t>
        <a:bodyPr/>
        <a:lstStyle/>
        <a:p>
          <a:r>
            <a:rPr lang="es-EC" sz="1800" dirty="0"/>
            <a:t>Direccionar a los colaboradores en la filosofía, valores y objetivos de la empresa.</a:t>
          </a:r>
        </a:p>
      </dgm:t>
    </dgm:pt>
    <dgm:pt modelId="{84D33836-FC3B-4AE9-81E6-C18AEBF5D8C8}" type="parTrans" cxnId="{4D034E5B-13DC-4CA9-A2F5-DF2B034A12C2}">
      <dgm:prSet/>
      <dgm:spPr/>
      <dgm:t>
        <a:bodyPr/>
        <a:lstStyle/>
        <a:p>
          <a:endParaRPr lang="es-EC"/>
        </a:p>
      </dgm:t>
    </dgm:pt>
    <dgm:pt modelId="{FDA6B353-BEEF-4345-9AFE-130ABC026508}" type="sibTrans" cxnId="{4D034E5B-13DC-4CA9-A2F5-DF2B034A12C2}">
      <dgm:prSet/>
      <dgm:spPr/>
      <dgm:t>
        <a:bodyPr/>
        <a:lstStyle/>
        <a:p>
          <a:endParaRPr lang="es-EC"/>
        </a:p>
      </dgm:t>
    </dgm:pt>
    <dgm:pt modelId="{C73EAD0A-C805-4D4E-9891-D6562F3C3018}">
      <dgm:prSet phldrT="[Texto]"/>
      <dgm:spPr/>
      <dgm:t>
        <a:bodyPr/>
        <a:lstStyle/>
        <a:p>
          <a:pPr algn="l"/>
          <a:r>
            <a:rPr lang="es-EC" dirty="0"/>
            <a:t>-Elaborar un plan de capacitación </a:t>
          </a:r>
        </a:p>
      </dgm:t>
    </dgm:pt>
    <dgm:pt modelId="{D6047054-85B8-438C-A11C-77C20F60D4BB}" type="parTrans" cxnId="{423A7568-6CB2-4B5D-AB0E-CE65BCFDC14B}">
      <dgm:prSet/>
      <dgm:spPr/>
      <dgm:t>
        <a:bodyPr/>
        <a:lstStyle/>
        <a:p>
          <a:endParaRPr lang="es-EC"/>
        </a:p>
      </dgm:t>
    </dgm:pt>
    <dgm:pt modelId="{C8BA215F-D2BD-442A-A3D8-BC4A609CF603}" type="sibTrans" cxnId="{423A7568-6CB2-4B5D-AB0E-CE65BCFDC14B}">
      <dgm:prSet/>
      <dgm:spPr/>
      <dgm:t>
        <a:bodyPr/>
        <a:lstStyle/>
        <a:p>
          <a:endParaRPr lang="es-EC"/>
        </a:p>
      </dgm:t>
    </dgm:pt>
    <dgm:pt modelId="{4D6CFB16-A043-4ACE-93A4-D17221940C0C}">
      <dgm:prSet phldrT="[Texto]"/>
      <dgm:spPr/>
      <dgm:t>
        <a:bodyPr/>
        <a:lstStyle/>
        <a:p>
          <a:r>
            <a:rPr lang="es-EC" dirty="0"/>
            <a:t>Los colaboradores necesitan estar alineados a la filosofía, valores y objetivos de la empresa para poder ser parte de ella y cumplir de forma eficiente su rol dentro de la misma.</a:t>
          </a:r>
        </a:p>
      </dgm:t>
    </dgm:pt>
    <dgm:pt modelId="{262FCEBA-E150-422A-B59C-6F2518F2155A}" type="parTrans" cxnId="{173D184B-4E39-4EEF-8A7F-1DEB99FF2060}">
      <dgm:prSet/>
      <dgm:spPr/>
      <dgm:t>
        <a:bodyPr/>
        <a:lstStyle/>
        <a:p>
          <a:endParaRPr lang="es-EC"/>
        </a:p>
      </dgm:t>
    </dgm:pt>
    <dgm:pt modelId="{A6BDF6B9-BD28-4DAC-BC47-2440A9AD82D4}" type="sibTrans" cxnId="{173D184B-4E39-4EEF-8A7F-1DEB99FF2060}">
      <dgm:prSet/>
      <dgm:spPr/>
      <dgm:t>
        <a:bodyPr/>
        <a:lstStyle/>
        <a:p>
          <a:endParaRPr lang="es-EC"/>
        </a:p>
      </dgm:t>
    </dgm:pt>
    <dgm:pt modelId="{1A0B04CD-7612-444F-B9D7-C18C23B3691D}" type="pres">
      <dgm:prSet presAssocID="{340E2BD8-9877-4459-8B47-6A3589CA7827}" presName="Name0" presStyleCnt="0">
        <dgm:presLayoutVars>
          <dgm:dir/>
          <dgm:resizeHandles val="exact"/>
        </dgm:presLayoutVars>
      </dgm:prSet>
      <dgm:spPr/>
    </dgm:pt>
    <dgm:pt modelId="{CE058098-21D3-4EF6-A676-28B201AA8DE8}" type="pres">
      <dgm:prSet presAssocID="{1433BDFE-349C-4005-A87C-E305228BB90A}" presName="node" presStyleLbl="node1" presStyleIdx="0" presStyleCnt="3">
        <dgm:presLayoutVars>
          <dgm:bulletEnabled val="1"/>
        </dgm:presLayoutVars>
      </dgm:prSet>
      <dgm:spPr/>
    </dgm:pt>
    <dgm:pt modelId="{AE72CBDF-7B1C-4B1D-AE4E-2D3C7A721C99}" type="pres">
      <dgm:prSet presAssocID="{FDA6B353-BEEF-4345-9AFE-130ABC026508}" presName="sibTrans" presStyleLbl="sibTrans2D1" presStyleIdx="0" presStyleCnt="2"/>
      <dgm:spPr/>
    </dgm:pt>
    <dgm:pt modelId="{3E5A19F4-C267-4F00-BB67-B2989A3629D0}" type="pres">
      <dgm:prSet presAssocID="{FDA6B353-BEEF-4345-9AFE-130ABC026508}" presName="connectorText" presStyleLbl="sibTrans2D1" presStyleIdx="0" presStyleCnt="2"/>
      <dgm:spPr/>
    </dgm:pt>
    <dgm:pt modelId="{777F681A-76D7-4464-A4FD-A792C8A11C91}" type="pres">
      <dgm:prSet presAssocID="{C73EAD0A-C805-4D4E-9891-D6562F3C3018}" presName="node" presStyleLbl="node1" presStyleIdx="1" presStyleCnt="3">
        <dgm:presLayoutVars>
          <dgm:bulletEnabled val="1"/>
        </dgm:presLayoutVars>
      </dgm:prSet>
      <dgm:spPr/>
    </dgm:pt>
    <dgm:pt modelId="{76D4C196-E581-4A73-AAEB-0633467DE189}" type="pres">
      <dgm:prSet presAssocID="{C8BA215F-D2BD-442A-A3D8-BC4A609CF603}" presName="sibTrans" presStyleLbl="sibTrans2D1" presStyleIdx="1" presStyleCnt="2"/>
      <dgm:spPr/>
    </dgm:pt>
    <dgm:pt modelId="{0C6B0740-58FE-4469-962E-70A74D264EE5}" type="pres">
      <dgm:prSet presAssocID="{C8BA215F-D2BD-442A-A3D8-BC4A609CF603}" presName="connectorText" presStyleLbl="sibTrans2D1" presStyleIdx="1" presStyleCnt="2"/>
      <dgm:spPr/>
    </dgm:pt>
    <dgm:pt modelId="{FB9725D8-512E-4DAD-BFB9-447F0AD7A6D0}" type="pres">
      <dgm:prSet presAssocID="{4D6CFB16-A043-4ACE-93A4-D17221940C0C}" presName="node" presStyleLbl="node1" presStyleIdx="2" presStyleCnt="3">
        <dgm:presLayoutVars>
          <dgm:bulletEnabled val="1"/>
        </dgm:presLayoutVars>
      </dgm:prSet>
      <dgm:spPr/>
    </dgm:pt>
  </dgm:ptLst>
  <dgm:cxnLst>
    <dgm:cxn modelId="{4D034E5B-13DC-4CA9-A2F5-DF2B034A12C2}" srcId="{340E2BD8-9877-4459-8B47-6A3589CA7827}" destId="{1433BDFE-349C-4005-A87C-E305228BB90A}" srcOrd="0" destOrd="0" parTransId="{84D33836-FC3B-4AE9-81E6-C18AEBF5D8C8}" sibTransId="{FDA6B353-BEEF-4345-9AFE-130ABC026508}"/>
    <dgm:cxn modelId="{E76A6566-EB63-410F-B7E2-651A38080176}" type="presOf" srcId="{FDA6B353-BEEF-4345-9AFE-130ABC026508}" destId="{3E5A19F4-C267-4F00-BB67-B2989A3629D0}" srcOrd="1" destOrd="0" presId="urn:microsoft.com/office/officeart/2005/8/layout/process1"/>
    <dgm:cxn modelId="{423A7568-6CB2-4B5D-AB0E-CE65BCFDC14B}" srcId="{340E2BD8-9877-4459-8B47-6A3589CA7827}" destId="{C73EAD0A-C805-4D4E-9891-D6562F3C3018}" srcOrd="1" destOrd="0" parTransId="{D6047054-85B8-438C-A11C-77C20F60D4BB}" sibTransId="{C8BA215F-D2BD-442A-A3D8-BC4A609CF603}"/>
    <dgm:cxn modelId="{173D184B-4E39-4EEF-8A7F-1DEB99FF2060}" srcId="{340E2BD8-9877-4459-8B47-6A3589CA7827}" destId="{4D6CFB16-A043-4ACE-93A4-D17221940C0C}" srcOrd="2" destOrd="0" parTransId="{262FCEBA-E150-422A-B59C-6F2518F2155A}" sibTransId="{A6BDF6B9-BD28-4DAC-BC47-2440A9AD82D4}"/>
    <dgm:cxn modelId="{8D15887A-23BE-4496-93DD-94EE8CD6CF5A}" type="presOf" srcId="{1433BDFE-349C-4005-A87C-E305228BB90A}" destId="{CE058098-21D3-4EF6-A676-28B201AA8DE8}" srcOrd="0" destOrd="0" presId="urn:microsoft.com/office/officeart/2005/8/layout/process1"/>
    <dgm:cxn modelId="{4CD57684-F906-4620-9849-72605A17CB10}" type="presOf" srcId="{C8BA215F-D2BD-442A-A3D8-BC4A609CF603}" destId="{76D4C196-E581-4A73-AAEB-0633467DE189}" srcOrd="0" destOrd="0" presId="urn:microsoft.com/office/officeart/2005/8/layout/process1"/>
    <dgm:cxn modelId="{2CB8EF8E-4AA0-42F9-BBE6-CB2B997461C2}" type="presOf" srcId="{4D6CFB16-A043-4ACE-93A4-D17221940C0C}" destId="{FB9725D8-512E-4DAD-BFB9-447F0AD7A6D0}" srcOrd="0" destOrd="0" presId="urn:microsoft.com/office/officeart/2005/8/layout/process1"/>
    <dgm:cxn modelId="{695234C3-83FC-4059-A7BE-B1AD336F5304}" type="presOf" srcId="{340E2BD8-9877-4459-8B47-6A3589CA7827}" destId="{1A0B04CD-7612-444F-B9D7-C18C23B3691D}" srcOrd="0" destOrd="0" presId="urn:microsoft.com/office/officeart/2005/8/layout/process1"/>
    <dgm:cxn modelId="{3AA910DB-DDCD-4269-A7C0-6060D7902EC7}" type="presOf" srcId="{C8BA215F-D2BD-442A-A3D8-BC4A609CF603}" destId="{0C6B0740-58FE-4469-962E-70A74D264EE5}" srcOrd="1" destOrd="0" presId="urn:microsoft.com/office/officeart/2005/8/layout/process1"/>
    <dgm:cxn modelId="{B5A8B1E3-395C-4D35-AA36-B11101DD4A2D}" type="presOf" srcId="{FDA6B353-BEEF-4345-9AFE-130ABC026508}" destId="{AE72CBDF-7B1C-4B1D-AE4E-2D3C7A721C99}" srcOrd="0" destOrd="0" presId="urn:microsoft.com/office/officeart/2005/8/layout/process1"/>
    <dgm:cxn modelId="{49330CEE-12D3-4098-AF5A-D74DFC1B6424}" type="presOf" srcId="{C73EAD0A-C805-4D4E-9891-D6562F3C3018}" destId="{777F681A-76D7-4464-A4FD-A792C8A11C91}" srcOrd="0" destOrd="0" presId="urn:microsoft.com/office/officeart/2005/8/layout/process1"/>
    <dgm:cxn modelId="{239242BF-5618-4E89-8F7C-80CE607F9C26}" type="presParOf" srcId="{1A0B04CD-7612-444F-B9D7-C18C23B3691D}" destId="{CE058098-21D3-4EF6-A676-28B201AA8DE8}" srcOrd="0" destOrd="0" presId="urn:microsoft.com/office/officeart/2005/8/layout/process1"/>
    <dgm:cxn modelId="{D255715C-62AF-4058-8C30-D613BF2D282B}" type="presParOf" srcId="{1A0B04CD-7612-444F-B9D7-C18C23B3691D}" destId="{AE72CBDF-7B1C-4B1D-AE4E-2D3C7A721C99}" srcOrd="1" destOrd="0" presId="urn:microsoft.com/office/officeart/2005/8/layout/process1"/>
    <dgm:cxn modelId="{082D87B1-F974-405A-A59E-C6996768CD12}" type="presParOf" srcId="{AE72CBDF-7B1C-4B1D-AE4E-2D3C7A721C99}" destId="{3E5A19F4-C267-4F00-BB67-B2989A3629D0}" srcOrd="0" destOrd="0" presId="urn:microsoft.com/office/officeart/2005/8/layout/process1"/>
    <dgm:cxn modelId="{CA539A99-5B2B-4A81-A224-CFFF46E6C35D}" type="presParOf" srcId="{1A0B04CD-7612-444F-B9D7-C18C23B3691D}" destId="{777F681A-76D7-4464-A4FD-A792C8A11C91}" srcOrd="2" destOrd="0" presId="urn:microsoft.com/office/officeart/2005/8/layout/process1"/>
    <dgm:cxn modelId="{979CA70E-B76B-488A-87C5-45227748193B}" type="presParOf" srcId="{1A0B04CD-7612-444F-B9D7-C18C23B3691D}" destId="{76D4C196-E581-4A73-AAEB-0633467DE189}" srcOrd="3" destOrd="0" presId="urn:microsoft.com/office/officeart/2005/8/layout/process1"/>
    <dgm:cxn modelId="{1B5248DA-D1A2-4B01-BF8A-6B0932AE03B8}" type="presParOf" srcId="{76D4C196-E581-4A73-AAEB-0633467DE189}" destId="{0C6B0740-58FE-4469-962E-70A74D264EE5}" srcOrd="0" destOrd="0" presId="urn:microsoft.com/office/officeart/2005/8/layout/process1"/>
    <dgm:cxn modelId="{9ED8E201-00A1-4DE1-BE95-796DF77B1422}" type="presParOf" srcId="{1A0B04CD-7612-444F-B9D7-C18C23B3691D}" destId="{FB9725D8-512E-4DAD-BFB9-447F0AD7A6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E2BD8-9877-4459-8B47-6A3589CA7827}" type="doc">
      <dgm:prSet loTypeId="urn:microsoft.com/office/officeart/2005/8/layout/process1" loCatId="process" qsTypeId="urn:microsoft.com/office/officeart/2005/8/quickstyle/simple3" qsCatId="simple" csTypeId="urn:microsoft.com/office/officeart/2005/8/colors/accent2_1" csCatId="accent2" phldr="1"/>
      <dgm:spPr/>
    </dgm:pt>
    <dgm:pt modelId="{1433BDFE-349C-4005-A87C-E305228BB90A}">
      <dgm:prSet phldrT="[Texto]" custT="1"/>
      <dgm:spPr/>
      <dgm:t>
        <a:bodyPr/>
        <a:lstStyle/>
        <a:p>
          <a:r>
            <a:rPr lang="es-EC" sz="1800" dirty="0"/>
            <a:t>Aprovechar los atributos y ventajas de nuestro bien y/o servicio</a:t>
          </a:r>
          <a:r>
            <a:rPr lang="es-EC" sz="2100" dirty="0"/>
            <a:t>.</a:t>
          </a:r>
        </a:p>
      </dgm:t>
    </dgm:pt>
    <dgm:pt modelId="{84D33836-FC3B-4AE9-81E6-C18AEBF5D8C8}" type="parTrans" cxnId="{4D034E5B-13DC-4CA9-A2F5-DF2B034A12C2}">
      <dgm:prSet/>
      <dgm:spPr/>
      <dgm:t>
        <a:bodyPr/>
        <a:lstStyle/>
        <a:p>
          <a:endParaRPr lang="es-EC"/>
        </a:p>
      </dgm:t>
    </dgm:pt>
    <dgm:pt modelId="{FDA6B353-BEEF-4345-9AFE-130ABC026508}" type="sibTrans" cxnId="{4D034E5B-13DC-4CA9-A2F5-DF2B034A12C2}">
      <dgm:prSet/>
      <dgm:spPr/>
      <dgm:t>
        <a:bodyPr/>
        <a:lstStyle/>
        <a:p>
          <a:endParaRPr lang="es-EC"/>
        </a:p>
      </dgm:t>
    </dgm:pt>
    <dgm:pt modelId="{C73EAD0A-C805-4D4E-9891-D6562F3C3018}">
      <dgm:prSet phldrT="[Texto]" custT="1"/>
      <dgm:spPr/>
      <dgm:t>
        <a:bodyPr/>
        <a:lstStyle/>
        <a:p>
          <a:pPr algn="l"/>
          <a:r>
            <a:rPr lang="es-EC" sz="1500" dirty="0"/>
            <a:t>-Identificar los criterios de compra de los clientes.</a:t>
          </a:r>
          <a:br>
            <a:rPr lang="es-EC" sz="1500" dirty="0"/>
          </a:br>
          <a:r>
            <a:rPr lang="es-EC" sz="1500" dirty="0"/>
            <a:t>-Analizar la competencia.</a:t>
          </a:r>
          <a:br>
            <a:rPr lang="es-EC" sz="1500" dirty="0"/>
          </a:br>
          <a:r>
            <a:rPr lang="es-EC" sz="1500" dirty="0"/>
            <a:t>-Elaboración de un informe con los resultados</a:t>
          </a:r>
          <a:r>
            <a:rPr lang="es-EC" sz="1700" dirty="0"/>
            <a:t>.  </a:t>
          </a:r>
        </a:p>
      </dgm:t>
    </dgm:pt>
    <dgm:pt modelId="{D6047054-85B8-438C-A11C-77C20F60D4BB}" type="parTrans" cxnId="{423A7568-6CB2-4B5D-AB0E-CE65BCFDC14B}">
      <dgm:prSet/>
      <dgm:spPr/>
      <dgm:t>
        <a:bodyPr/>
        <a:lstStyle/>
        <a:p>
          <a:endParaRPr lang="es-EC"/>
        </a:p>
      </dgm:t>
    </dgm:pt>
    <dgm:pt modelId="{C8BA215F-D2BD-442A-A3D8-BC4A609CF603}" type="sibTrans" cxnId="{423A7568-6CB2-4B5D-AB0E-CE65BCFDC14B}">
      <dgm:prSet/>
      <dgm:spPr/>
      <dgm:t>
        <a:bodyPr/>
        <a:lstStyle/>
        <a:p>
          <a:endParaRPr lang="es-EC"/>
        </a:p>
      </dgm:t>
    </dgm:pt>
    <dgm:pt modelId="{4D6CFB16-A043-4ACE-93A4-D17221940C0C}">
      <dgm:prSet phldrT="[Texto]" custT="1"/>
      <dgm:spPr/>
      <dgm:t>
        <a:bodyPr/>
        <a:lstStyle/>
        <a:p>
          <a:r>
            <a:rPr lang="es-EC" sz="1500" dirty="0"/>
            <a:t>La organización al saber aprovechar su ventaja competitiva puede llegar a tener mayor éxito empresarial.</a:t>
          </a:r>
        </a:p>
      </dgm:t>
    </dgm:pt>
    <dgm:pt modelId="{262FCEBA-E150-422A-B59C-6F2518F2155A}" type="parTrans" cxnId="{173D184B-4E39-4EEF-8A7F-1DEB99FF2060}">
      <dgm:prSet/>
      <dgm:spPr/>
      <dgm:t>
        <a:bodyPr/>
        <a:lstStyle/>
        <a:p>
          <a:endParaRPr lang="es-EC"/>
        </a:p>
      </dgm:t>
    </dgm:pt>
    <dgm:pt modelId="{A6BDF6B9-BD28-4DAC-BC47-2440A9AD82D4}" type="sibTrans" cxnId="{173D184B-4E39-4EEF-8A7F-1DEB99FF2060}">
      <dgm:prSet/>
      <dgm:spPr/>
      <dgm:t>
        <a:bodyPr/>
        <a:lstStyle/>
        <a:p>
          <a:endParaRPr lang="es-EC"/>
        </a:p>
      </dgm:t>
    </dgm:pt>
    <dgm:pt modelId="{1A0B04CD-7612-444F-B9D7-C18C23B3691D}" type="pres">
      <dgm:prSet presAssocID="{340E2BD8-9877-4459-8B47-6A3589CA7827}" presName="Name0" presStyleCnt="0">
        <dgm:presLayoutVars>
          <dgm:dir/>
          <dgm:resizeHandles val="exact"/>
        </dgm:presLayoutVars>
      </dgm:prSet>
      <dgm:spPr/>
    </dgm:pt>
    <dgm:pt modelId="{CE058098-21D3-4EF6-A676-28B201AA8DE8}" type="pres">
      <dgm:prSet presAssocID="{1433BDFE-349C-4005-A87C-E305228BB90A}" presName="node" presStyleLbl="node1" presStyleIdx="0" presStyleCnt="3">
        <dgm:presLayoutVars>
          <dgm:bulletEnabled val="1"/>
        </dgm:presLayoutVars>
      </dgm:prSet>
      <dgm:spPr/>
    </dgm:pt>
    <dgm:pt modelId="{AE72CBDF-7B1C-4B1D-AE4E-2D3C7A721C99}" type="pres">
      <dgm:prSet presAssocID="{FDA6B353-BEEF-4345-9AFE-130ABC026508}" presName="sibTrans" presStyleLbl="sibTrans2D1" presStyleIdx="0" presStyleCnt="2"/>
      <dgm:spPr/>
    </dgm:pt>
    <dgm:pt modelId="{3E5A19F4-C267-4F00-BB67-B2989A3629D0}" type="pres">
      <dgm:prSet presAssocID="{FDA6B353-BEEF-4345-9AFE-130ABC026508}" presName="connectorText" presStyleLbl="sibTrans2D1" presStyleIdx="0" presStyleCnt="2"/>
      <dgm:spPr/>
    </dgm:pt>
    <dgm:pt modelId="{777F681A-76D7-4464-A4FD-A792C8A11C91}" type="pres">
      <dgm:prSet presAssocID="{C73EAD0A-C805-4D4E-9891-D6562F3C3018}" presName="node" presStyleLbl="node1" presStyleIdx="1" presStyleCnt="3">
        <dgm:presLayoutVars>
          <dgm:bulletEnabled val="1"/>
        </dgm:presLayoutVars>
      </dgm:prSet>
      <dgm:spPr/>
    </dgm:pt>
    <dgm:pt modelId="{76D4C196-E581-4A73-AAEB-0633467DE189}" type="pres">
      <dgm:prSet presAssocID="{C8BA215F-D2BD-442A-A3D8-BC4A609CF603}" presName="sibTrans" presStyleLbl="sibTrans2D1" presStyleIdx="1" presStyleCnt="2"/>
      <dgm:spPr/>
    </dgm:pt>
    <dgm:pt modelId="{0C6B0740-58FE-4469-962E-70A74D264EE5}" type="pres">
      <dgm:prSet presAssocID="{C8BA215F-D2BD-442A-A3D8-BC4A609CF603}" presName="connectorText" presStyleLbl="sibTrans2D1" presStyleIdx="1" presStyleCnt="2"/>
      <dgm:spPr/>
    </dgm:pt>
    <dgm:pt modelId="{FB9725D8-512E-4DAD-BFB9-447F0AD7A6D0}" type="pres">
      <dgm:prSet presAssocID="{4D6CFB16-A043-4ACE-93A4-D17221940C0C}" presName="node" presStyleLbl="node1" presStyleIdx="2" presStyleCnt="3">
        <dgm:presLayoutVars>
          <dgm:bulletEnabled val="1"/>
        </dgm:presLayoutVars>
      </dgm:prSet>
      <dgm:spPr/>
    </dgm:pt>
  </dgm:ptLst>
  <dgm:cxnLst>
    <dgm:cxn modelId="{88B0E911-C87C-437C-ABE1-1AB3D8910CE7}" type="presOf" srcId="{FDA6B353-BEEF-4345-9AFE-130ABC026508}" destId="{AE72CBDF-7B1C-4B1D-AE4E-2D3C7A721C99}" srcOrd="0" destOrd="0" presId="urn:microsoft.com/office/officeart/2005/8/layout/process1"/>
    <dgm:cxn modelId="{F2143316-763F-4505-904B-CDB5984F11B2}" type="presOf" srcId="{C8BA215F-D2BD-442A-A3D8-BC4A609CF603}" destId="{76D4C196-E581-4A73-AAEB-0633467DE189}" srcOrd="0" destOrd="0" presId="urn:microsoft.com/office/officeart/2005/8/layout/process1"/>
    <dgm:cxn modelId="{23E8C737-E23E-4650-8CC5-84C01788CB46}" type="presOf" srcId="{FDA6B353-BEEF-4345-9AFE-130ABC026508}" destId="{3E5A19F4-C267-4F00-BB67-B2989A3629D0}" srcOrd="1" destOrd="0" presId="urn:microsoft.com/office/officeart/2005/8/layout/process1"/>
    <dgm:cxn modelId="{4D034E5B-13DC-4CA9-A2F5-DF2B034A12C2}" srcId="{340E2BD8-9877-4459-8B47-6A3589CA7827}" destId="{1433BDFE-349C-4005-A87C-E305228BB90A}" srcOrd="0" destOrd="0" parTransId="{84D33836-FC3B-4AE9-81E6-C18AEBF5D8C8}" sibTransId="{FDA6B353-BEEF-4345-9AFE-130ABC026508}"/>
    <dgm:cxn modelId="{423A7568-6CB2-4B5D-AB0E-CE65BCFDC14B}" srcId="{340E2BD8-9877-4459-8B47-6A3589CA7827}" destId="{C73EAD0A-C805-4D4E-9891-D6562F3C3018}" srcOrd="1" destOrd="0" parTransId="{D6047054-85B8-438C-A11C-77C20F60D4BB}" sibTransId="{C8BA215F-D2BD-442A-A3D8-BC4A609CF603}"/>
    <dgm:cxn modelId="{173D184B-4E39-4EEF-8A7F-1DEB99FF2060}" srcId="{340E2BD8-9877-4459-8B47-6A3589CA7827}" destId="{4D6CFB16-A043-4ACE-93A4-D17221940C0C}" srcOrd="2" destOrd="0" parTransId="{262FCEBA-E150-422A-B59C-6F2518F2155A}" sibTransId="{A6BDF6B9-BD28-4DAC-BC47-2440A9AD82D4}"/>
    <dgm:cxn modelId="{D122F053-D56C-47BF-AA45-6E51DB4378CD}" type="presOf" srcId="{C73EAD0A-C805-4D4E-9891-D6562F3C3018}" destId="{777F681A-76D7-4464-A4FD-A792C8A11C91}" srcOrd="0" destOrd="0" presId="urn:microsoft.com/office/officeart/2005/8/layout/process1"/>
    <dgm:cxn modelId="{E7387F7F-5CD2-4B79-BACC-98567F5DC612}" type="presOf" srcId="{1433BDFE-349C-4005-A87C-E305228BB90A}" destId="{CE058098-21D3-4EF6-A676-28B201AA8DE8}" srcOrd="0" destOrd="0" presId="urn:microsoft.com/office/officeart/2005/8/layout/process1"/>
    <dgm:cxn modelId="{9F78A4A0-1174-4C0E-AFD7-6FF99C706FE1}" type="presOf" srcId="{C8BA215F-D2BD-442A-A3D8-BC4A609CF603}" destId="{0C6B0740-58FE-4469-962E-70A74D264EE5}" srcOrd="1" destOrd="0" presId="urn:microsoft.com/office/officeart/2005/8/layout/process1"/>
    <dgm:cxn modelId="{FB2369A6-A609-4527-9D8C-89A7CFB75C9A}" type="presOf" srcId="{340E2BD8-9877-4459-8B47-6A3589CA7827}" destId="{1A0B04CD-7612-444F-B9D7-C18C23B3691D}" srcOrd="0" destOrd="0" presId="urn:microsoft.com/office/officeart/2005/8/layout/process1"/>
    <dgm:cxn modelId="{C2C8E0BD-6FD4-4CDB-92D8-6FC70291E8C3}" type="presOf" srcId="{4D6CFB16-A043-4ACE-93A4-D17221940C0C}" destId="{FB9725D8-512E-4DAD-BFB9-447F0AD7A6D0}" srcOrd="0" destOrd="0" presId="urn:microsoft.com/office/officeart/2005/8/layout/process1"/>
    <dgm:cxn modelId="{FB1E5C84-334C-4153-AEA8-1A69AE5D85E9}" type="presParOf" srcId="{1A0B04CD-7612-444F-B9D7-C18C23B3691D}" destId="{CE058098-21D3-4EF6-A676-28B201AA8DE8}" srcOrd="0" destOrd="0" presId="urn:microsoft.com/office/officeart/2005/8/layout/process1"/>
    <dgm:cxn modelId="{E03E92CD-5921-4B55-B0D7-A99768A4F713}" type="presParOf" srcId="{1A0B04CD-7612-444F-B9D7-C18C23B3691D}" destId="{AE72CBDF-7B1C-4B1D-AE4E-2D3C7A721C99}" srcOrd="1" destOrd="0" presId="urn:microsoft.com/office/officeart/2005/8/layout/process1"/>
    <dgm:cxn modelId="{885BA04D-0EFE-4982-A09D-290A65592284}" type="presParOf" srcId="{AE72CBDF-7B1C-4B1D-AE4E-2D3C7A721C99}" destId="{3E5A19F4-C267-4F00-BB67-B2989A3629D0}" srcOrd="0" destOrd="0" presId="urn:microsoft.com/office/officeart/2005/8/layout/process1"/>
    <dgm:cxn modelId="{7EFAF234-735E-4F56-8109-6C5E563EB356}" type="presParOf" srcId="{1A0B04CD-7612-444F-B9D7-C18C23B3691D}" destId="{777F681A-76D7-4464-A4FD-A792C8A11C91}" srcOrd="2" destOrd="0" presId="urn:microsoft.com/office/officeart/2005/8/layout/process1"/>
    <dgm:cxn modelId="{A6C2A187-7AC6-4F27-AD41-2D06A9D9DC5F}" type="presParOf" srcId="{1A0B04CD-7612-444F-B9D7-C18C23B3691D}" destId="{76D4C196-E581-4A73-AAEB-0633467DE189}" srcOrd="3" destOrd="0" presId="urn:microsoft.com/office/officeart/2005/8/layout/process1"/>
    <dgm:cxn modelId="{9B60093C-41CD-443B-91EA-AF4263A53B91}" type="presParOf" srcId="{76D4C196-E581-4A73-AAEB-0633467DE189}" destId="{0C6B0740-58FE-4469-962E-70A74D264EE5}" srcOrd="0" destOrd="0" presId="urn:microsoft.com/office/officeart/2005/8/layout/process1"/>
    <dgm:cxn modelId="{2B4FBADE-5E83-4927-B86A-EC88648C975D}" type="presParOf" srcId="{1A0B04CD-7612-444F-B9D7-C18C23B3691D}" destId="{FB9725D8-512E-4DAD-BFB9-447F0AD7A6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0E2BD8-9877-4459-8B47-6A3589CA7827}" type="doc">
      <dgm:prSet loTypeId="urn:microsoft.com/office/officeart/2005/8/layout/process1" loCatId="process" qsTypeId="urn:microsoft.com/office/officeart/2005/8/quickstyle/simple3" qsCatId="simple" csTypeId="urn:microsoft.com/office/officeart/2005/8/colors/accent3_1" csCatId="accent3" phldr="1"/>
      <dgm:spPr/>
    </dgm:pt>
    <dgm:pt modelId="{1433BDFE-349C-4005-A87C-E305228BB90A}">
      <dgm:prSet phldrT="[Texto]" custT="1"/>
      <dgm:spPr/>
      <dgm:t>
        <a:bodyPr/>
        <a:lstStyle/>
        <a:p>
          <a:r>
            <a:rPr lang="es-EC" sz="1800" dirty="0"/>
            <a:t>Capacitar constantemente al personal en el área en la que se desarrolla.</a:t>
          </a:r>
        </a:p>
      </dgm:t>
    </dgm:pt>
    <dgm:pt modelId="{84D33836-FC3B-4AE9-81E6-C18AEBF5D8C8}" type="parTrans" cxnId="{4D034E5B-13DC-4CA9-A2F5-DF2B034A12C2}">
      <dgm:prSet/>
      <dgm:spPr/>
      <dgm:t>
        <a:bodyPr/>
        <a:lstStyle/>
        <a:p>
          <a:endParaRPr lang="es-EC"/>
        </a:p>
      </dgm:t>
    </dgm:pt>
    <dgm:pt modelId="{FDA6B353-BEEF-4345-9AFE-130ABC026508}" type="sibTrans" cxnId="{4D034E5B-13DC-4CA9-A2F5-DF2B034A12C2}">
      <dgm:prSet/>
      <dgm:spPr/>
      <dgm:t>
        <a:bodyPr/>
        <a:lstStyle/>
        <a:p>
          <a:endParaRPr lang="es-EC"/>
        </a:p>
      </dgm:t>
    </dgm:pt>
    <dgm:pt modelId="{C73EAD0A-C805-4D4E-9891-D6562F3C3018}">
      <dgm:prSet phldrT="[Texto]" custT="1"/>
      <dgm:spPr/>
      <dgm:t>
        <a:bodyPr/>
        <a:lstStyle/>
        <a:p>
          <a:pPr algn="l"/>
          <a:r>
            <a:rPr lang="es-EC" sz="1500" dirty="0"/>
            <a:t>-Levantamiento sobre la situación de los trabajadores en su área.</a:t>
          </a:r>
        </a:p>
        <a:p>
          <a:pPr algn="l"/>
          <a:r>
            <a:rPr lang="es-EC" sz="1500" dirty="0"/>
            <a:t>-Elaborar un plan para fortalecer debilidades</a:t>
          </a:r>
          <a:r>
            <a:rPr lang="es-EC" sz="1600" dirty="0"/>
            <a:t>.</a:t>
          </a:r>
        </a:p>
      </dgm:t>
    </dgm:pt>
    <dgm:pt modelId="{D6047054-85B8-438C-A11C-77C20F60D4BB}" type="parTrans" cxnId="{423A7568-6CB2-4B5D-AB0E-CE65BCFDC14B}">
      <dgm:prSet/>
      <dgm:spPr/>
      <dgm:t>
        <a:bodyPr/>
        <a:lstStyle/>
        <a:p>
          <a:endParaRPr lang="es-EC"/>
        </a:p>
      </dgm:t>
    </dgm:pt>
    <dgm:pt modelId="{C8BA215F-D2BD-442A-A3D8-BC4A609CF603}" type="sibTrans" cxnId="{423A7568-6CB2-4B5D-AB0E-CE65BCFDC14B}">
      <dgm:prSet/>
      <dgm:spPr/>
      <dgm:t>
        <a:bodyPr/>
        <a:lstStyle/>
        <a:p>
          <a:endParaRPr lang="es-EC"/>
        </a:p>
      </dgm:t>
    </dgm:pt>
    <dgm:pt modelId="{4D6CFB16-A043-4ACE-93A4-D17221940C0C}">
      <dgm:prSet phldrT="[Texto]" custT="1"/>
      <dgm:spPr/>
      <dgm:t>
        <a:bodyPr/>
        <a:lstStyle/>
        <a:p>
          <a:r>
            <a:rPr lang="es-EC" sz="1500" dirty="0"/>
            <a:t>Para mantener o elevar la productividad del colaborador es necesario ampliar los conocimientos y perfeccionar habilidades con relación a las exigencias de especialización.</a:t>
          </a:r>
        </a:p>
      </dgm:t>
    </dgm:pt>
    <dgm:pt modelId="{262FCEBA-E150-422A-B59C-6F2518F2155A}" type="parTrans" cxnId="{173D184B-4E39-4EEF-8A7F-1DEB99FF2060}">
      <dgm:prSet/>
      <dgm:spPr/>
      <dgm:t>
        <a:bodyPr/>
        <a:lstStyle/>
        <a:p>
          <a:endParaRPr lang="es-EC"/>
        </a:p>
      </dgm:t>
    </dgm:pt>
    <dgm:pt modelId="{A6BDF6B9-BD28-4DAC-BC47-2440A9AD82D4}" type="sibTrans" cxnId="{173D184B-4E39-4EEF-8A7F-1DEB99FF2060}">
      <dgm:prSet/>
      <dgm:spPr/>
      <dgm:t>
        <a:bodyPr/>
        <a:lstStyle/>
        <a:p>
          <a:endParaRPr lang="es-EC"/>
        </a:p>
      </dgm:t>
    </dgm:pt>
    <dgm:pt modelId="{1A0B04CD-7612-444F-B9D7-C18C23B3691D}" type="pres">
      <dgm:prSet presAssocID="{340E2BD8-9877-4459-8B47-6A3589CA7827}" presName="Name0" presStyleCnt="0">
        <dgm:presLayoutVars>
          <dgm:dir/>
          <dgm:resizeHandles val="exact"/>
        </dgm:presLayoutVars>
      </dgm:prSet>
      <dgm:spPr/>
    </dgm:pt>
    <dgm:pt modelId="{CE058098-21D3-4EF6-A676-28B201AA8DE8}" type="pres">
      <dgm:prSet presAssocID="{1433BDFE-349C-4005-A87C-E305228BB90A}" presName="node" presStyleLbl="node1" presStyleIdx="0" presStyleCnt="3">
        <dgm:presLayoutVars>
          <dgm:bulletEnabled val="1"/>
        </dgm:presLayoutVars>
      </dgm:prSet>
      <dgm:spPr/>
    </dgm:pt>
    <dgm:pt modelId="{AE72CBDF-7B1C-4B1D-AE4E-2D3C7A721C99}" type="pres">
      <dgm:prSet presAssocID="{FDA6B353-BEEF-4345-9AFE-130ABC026508}" presName="sibTrans" presStyleLbl="sibTrans2D1" presStyleIdx="0" presStyleCnt="2"/>
      <dgm:spPr/>
    </dgm:pt>
    <dgm:pt modelId="{3E5A19F4-C267-4F00-BB67-B2989A3629D0}" type="pres">
      <dgm:prSet presAssocID="{FDA6B353-BEEF-4345-9AFE-130ABC026508}" presName="connectorText" presStyleLbl="sibTrans2D1" presStyleIdx="0" presStyleCnt="2"/>
      <dgm:spPr/>
    </dgm:pt>
    <dgm:pt modelId="{777F681A-76D7-4464-A4FD-A792C8A11C91}" type="pres">
      <dgm:prSet presAssocID="{C73EAD0A-C805-4D4E-9891-D6562F3C3018}" presName="node" presStyleLbl="node1" presStyleIdx="1" presStyleCnt="3">
        <dgm:presLayoutVars>
          <dgm:bulletEnabled val="1"/>
        </dgm:presLayoutVars>
      </dgm:prSet>
      <dgm:spPr/>
    </dgm:pt>
    <dgm:pt modelId="{76D4C196-E581-4A73-AAEB-0633467DE189}" type="pres">
      <dgm:prSet presAssocID="{C8BA215F-D2BD-442A-A3D8-BC4A609CF603}" presName="sibTrans" presStyleLbl="sibTrans2D1" presStyleIdx="1" presStyleCnt="2"/>
      <dgm:spPr/>
    </dgm:pt>
    <dgm:pt modelId="{0C6B0740-58FE-4469-962E-70A74D264EE5}" type="pres">
      <dgm:prSet presAssocID="{C8BA215F-D2BD-442A-A3D8-BC4A609CF603}" presName="connectorText" presStyleLbl="sibTrans2D1" presStyleIdx="1" presStyleCnt="2"/>
      <dgm:spPr/>
    </dgm:pt>
    <dgm:pt modelId="{FB9725D8-512E-4DAD-BFB9-447F0AD7A6D0}" type="pres">
      <dgm:prSet presAssocID="{4D6CFB16-A043-4ACE-93A4-D17221940C0C}" presName="node" presStyleLbl="node1" presStyleIdx="2" presStyleCnt="3">
        <dgm:presLayoutVars>
          <dgm:bulletEnabled val="1"/>
        </dgm:presLayoutVars>
      </dgm:prSet>
      <dgm:spPr/>
    </dgm:pt>
  </dgm:ptLst>
  <dgm:cxnLst>
    <dgm:cxn modelId="{47962D04-A95E-480D-80F9-2D9A2C91930B}" type="presOf" srcId="{FDA6B353-BEEF-4345-9AFE-130ABC026508}" destId="{AE72CBDF-7B1C-4B1D-AE4E-2D3C7A721C99}" srcOrd="0" destOrd="0" presId="urn:microsoft.com/office/officeart/2005/8/layout/process1"/>
    <dgm:cxn modelId="{00F3F53C-78AC-482F-AA7D-5FBC3CFD684E}" type="presOf" srcId="{4D6CFB16-A043-4ACE-93A4-D17221940C0C}" destId="{FB9725D8-512E-4DAD-BFB9-447F0AD7A6D0}" srcOrd="0" destOrd="0" presId="urn:microsoft.com/office/officeart/2005/8/layout/process1"/>
    <dgm:cxn modelId="{4B35A33F-B4CB-45C9-871D-B7A08AE54DEC}" type="presOf" srcId="{C8BA215F-D2BD-442A-A3D8-BC4A609CF603}" destId="{76D4C196-E581-4A73-AAEB-0633467DE189}" srcOrd="0" destOrd="0" presId="urn:microsoft.com/office/officeart/2005/8/layout/process1"/>
    <dgm:cxn modelId="{4D034E5B-13DC-4CA9-A2F5-DF2B034A12C2}" srcId="{340E2BD8-9877-4459-8B47-6A3589CA7827}" destId="{1433BDFE-349C-4005-A87C-E305228BB90A}" srcOrd="0" destOrd="0" parTransId="{84D33836-FC3B-4AE9-81E6-C18AEBF5D8C8}" sibTransId="{FDA6B353-BEEF-4345-9AFE-130ABC026508}"/>
    <dgm:cxn modelId="{423A7568-6CB2-4B5D-AB0E-CE65BCFDC14B}" srcId="{340E2BD8-9877-4459-8B47-6A3589CA7827}" destId="{C73EAD0A-C805-4D4E-9891-D6562F3C3018}" srcOrd="1" destOrd="0" parTransId="{D6047054-85B8-438C-A11C-77C20F60D4BB}" sibTransId="{C8BA215F-D2BD-442A-A3D8-BC4A609CF603}"/>
    <dgm:cxn modelId="{173D184B-4E39-4EEF-8A7F-1DEB99FF2060}" srcId="{340E2BD8-9877-4459-8B47-6A3589CA7827}" destId="{4D6CFB16-A043-4ACE-93A4-D17221940C0C}" srcOrd="2" destOrd="0" parTransId="{262FCEBA-E150-422A-B59C-6F2518F2155A}" sibTransId="{A6BDF6B9-BD28-4DAC-BC47-2440A9AD82D4}"/>
    <dgm:cxn modelId="{B7F84776-2714-4868-A7D8-0D86B875E3DC}" type="presOf" srcId="{FDA6B353-BEEF-4345-9AFE-130ABC026508}" destId="{3E5A19F4-C267-4F00-BB67-B2989A3629D0}" srcOrd="1" destOrd="0" presId="urn:microsoft.com/office/officeart/2005/8/layout/process1"/>
    <dgm:cxn modelId="{39CF2478-D4E7-4ED7-8AD8-5E10520BD2FA}" type="presOf" srcId="{C8BA215F-D2BD-442A-A3D8-BC4A609CF603}" destId="{0C6B0740-58FE-4469-962E-70A74D264EE5}" srcOrd="1" destOrd="0" presId="urn:microsoft.com/office/officeart/2005/8/layout/process1"/>
    <dgm:cxn modelId="{5A7FFE80-CFE2-4C23-AC95-FD043D4E084A}" type="presOf" srcId="{1433BDFE-349C-4005-A87C-E305228BB90A}" destId="{CE058098-21D3-4EF6-A676-28B201AA8DE8}" srcOrd="0" destOrd="0" presId="urn:microsoft.com/office/officeart/2005/8/layout/process1"/>
    <dgm:cxn modelId="{17284596-A62B-41AE-BB53-DB4F85B51A49}" type="presOf" srcId="{C73EAD0A-C805-4D4E-9891-D6562F3C3018}" destId="{777F681A-76D7-4464-A4FD-A792C8A11C91}" srcOrd="0" destOrd="0" presId="urn:microsoft.com/office/officeart/2005/8/layout/process1"/>
    <dgm:cxn modelId="{76C1A7BC-9A92-444D-9F7C-5E723D0D1A58}" type="presOf" srcId="{340E2BD8-9877-4459-8B47-6A3589CA7827}" destId="{1A0B04CD-7612-444F-B9D7-C18C23B3691D}" srcOrd="0" destOrd="0" presId="urn:microsoft.com/office/officeart/2005/8/layout/process1"/>
    <dgm:cxn modelId="{38C8D6DD-6821-4E6D-874A-5AD480C8F9CB}" type="presParOf" srcId="{1A0B04CD-7612-444F-B9D7-C18C23B3691D}" destId="{CE058098-21D3-4EF6-A676-28B201AA8DE8}" srcOrd="0" destOrd="0" presId="urn:microsoft.com/office/officeart/2005/8/layout/process1"/>
    <dgm:cxn modelId="{270AA4F9-C9C7-4FD2-AFF9-5C0F913EFBA2}" type="presParOf" srcId="{1A0B04CD-7612-444F-B9D7-C18C23B3691D}" destId="{AE72CBDF-7B1C-4B1D-AE4E-2D3C7A721C99}" srcOrd="1" destOrd="0" presId="urn:microsoft.com/office/officeart/2005/8/layout/process1"/>
    <dgm:cxn modelId="{2FC6A1E0-8D73-4C55-83E5-1DC3A916006B}" type="presParOf" srcId="{AE72CBDF-7B1C-4B1D-AE4E-2D3C7A721C99}" destId="{3E5A19F4-C267-4F00-BB67-B2989A3629D0}" srcOrd="0" destOrd="0" presId="urn:microsoft.com/office/officeart/2005/8/layout/process1"/>
    <dgm:cxn modelId="{8D02CD91-B05F-4C0A-A5E1-57ECE7C260DB}" type="presParOf" srcId="{1A0B04CD-7612-444F-B9D7-C18C23B3691D}" destId="{777F681A-76D7-4464-A4FD-A792C8A11C91}" srcOrd="2" destOrd="0" presId="urn:microsoft.com/office/officeart/2005/8/layout/process1"/>
    <dgm:cxn modelId="{21FF0CCC-8162-4383-AD06-3CD2F49DAFD6}" type="presParOf" srcId="{1A0B04CD-7612-444F-B9D7-C18C23B3691D}" destId="{76D4C196-E581-4A73-AAEB-0633467DE189}" srcOrd="3" destOrd="0" presId="urn:microsoft.com/office/officeart/2005/8/layout/process1"/>
    <dgm:cxn modelId="{91DD7CC5-D6E6-401A-A5CD-B058559416F4}" type="presParOf" srcId="{76D4C196-E581-4A73-AAEB-0633467DE189}" destId="{0C6B0740-58FE-4469-962E-70A74D264EE5}" srcOrd="0" destOrd="0" presId="urn:microsoft.com/office/officeart/2005/8/layout/process1"/>
    <dgm:cxn modelId="{AD0F32A8-6A35-40B8-BDA1-C3CC9EDFAF3E}" type="presParOf" srcId="{1A0B04CD-7612-444F-B9D7-C18C23B3691D}" destId="{FB9725D8-512E-4DAD-BFB9-447F0AD7A6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0E2BD8-9877-4459-8B47-6A3589CA7827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1433BDFE-349C-4005-A87C-E305228BB90A}">
      <dgm:prSet phldrT="[Texto]" custT="1"/>
      <dgm:spPr/>
      <dgm:t>
        <a:bodyPr/>
        <a:lstStyle/>
        <a:p>
          <a:r>
            <a:rPr lang="es-EC" sz="1800" dirty="0"/>
            <a:t>Conocer los recursos y capacidad de producción de la empresa.</a:t>
          </a:r>
        </a:p>
      </dgm:t>
    </dgm:pt>
    <dgm:pt modelId="{84D33836-FC3B-4AE9-81E6-C18AEBF5D8C8}" type="parTrans" cxnId="{4D034E5B-13DC-4CA9-A2F5-DF2B034A12C2}">
      <dgm:prSet/>
      <dgm:spPr/>
      <dgm:t>
        <a:bodyPr/>
        <a:lstStyle/>
        <a:p>
          <a:endParaRPr lang="es-EC"/>
        </a:p>
      </dgm:t>
    </dgm:pt>
    <dgm:pt modelId="{FDA6B353-BEEF-4345-9AFE-130ABC026508}" type="sibTrans" cxnId="{4D034E5B-13DC-4CA9-A2F5-DF2B034A12C2}">
      <dgm:prSet/>
      <dgm:spPr/>
      <dgm:t>
        <a:bodyPr/>
        <a:lstStyle/>
        <a:p>
          <a:endParaRPr lang="es-EC"/>
        </a:p>
      </dgm:t>
    </dgm:pt>
    <dgm:pt modelId="{C73EAD0A-C805-4D4E-9891-D6562F3C3018}">
      <dgm:prSet phldrT="[Texto]" custT="1"/>
      <dgm:spPr/>
      <dgm:t>
        <a:bodyPr/>
        <a:lstStyle/>
        <a:p>
          <a:pPr algn="l"/>
          <a:r>
            <a:rPr lang="es-EC" sz="1500" dirty="0"/>
            <a:t>-Elaborar un inventario de la maquinaria y materia prima.</a:t>
          </a:r>
          <a:br>
            <a:rPr lang="es-EC" sz="1500" dirty="0"/>
          </a:br>
          <a:r>
            <a:rPr lang="es-EC" sz="1500" dirty="0"/>
            <a:t>-Seguimiento en su proceso y su capacidad de producción.</a:t>
          </a:r>
          <a:br>
            <a:rPr lang="es-EC" sz="1500" dirty="0"/>
          </a:br>
          <a:r>
            <a:rPr lang="es-EC" sz="1500" dirty="0"/>
            <a:t>-Establecer indicadores.</a:t>
          </a:r>
        </a:p>
      </dgm:t>
    </dgm:pt>
    <dgm:pt modelId="{D6047054-85B8-438C-A11C-77C20F60D4BB}" type="parTrans" cxnId="{423A7568-6CB2-4B5D-AB0E-CE65BCFDC14B}">
      <dgm:prSet/>
      <dgm:spPr/>
      <dgm:t>
        <a:bodyPr/>
        <a:lstStyle/>
        <a:p>
          <a:endParaRPr lang="es-EC"/>
        </a:p>
      </dgm:t>
    </dgm:pt>
    <dgm:pt modelId="{C8BA215F-D2BD-442A-A3D8-BC4A609CF603}" type="sibTrans" cxnId="{423A7568-6CB2-4B5D-AB0E-CE65BCFDC14B}">
      <dgm:prSet/>
      <dgm:spPr/>
      <dgm:t>
        <a:bodyPr/>
        <a:lstStyle/>
        <a:p>
          <a:endParaRPr lang="es-EC"/>
        </a:p>
      </dgm:t>
    </dgm:pt>
    <dgm:pt modelId="{4D6CFB16-A043-4ACE-93A4-D17221940C0C}">
      <dgm:prSet phldrT="[Texto]" custT="1"/>
      <dgm:spPr/>
      <dgm:t>
        <a:bodyPr/>
        <a:lstStyle/>
        <a:p>
          <a:r>
            <a:rPr lang="es-EC" sz="1500" dirty="0"/>
            <a:t>Para conocer la capacidad de producción que tiene la empresa y evitar sobre producción causante de gastos innecesarios. </a:t>
          </a:r>
        </a:p>
      </dgm:t>
    </dgm:pt>
    <dgm:pt modelId="{262FCEBA-E150-422A-B59C-6F2518F2155A}" type="parTrans" cxnId="{173D184B-4E39-4EEF-8A7F-1DEB99FF2060}">
      <dgm:prSet/>
      <dgm:spPr/>
      <dgm:t>
        <a:bodyPr/>
        <a:lstStyle/>
        <a:p>
          <a:endParaRPr lang="es-EC"/>
        </a:p>
      </dgm:t>
    </dgm:pt>
    <dgm:pt modelId="{A6BDF6B9-BD28-4DAC-BC47-2440A9AD82D4}" type="sibTrans" cxnId="{173D184B-4E39-4EEF-8A7F-1DEB99FF2060}">
      <dgm:prSet/>
      <dgm:spPr/>
      <dgm:t>
        <a:bodyPr/>
        <a:lstStyle/>
        <a:p>
          <a:endParaRPr lang="es-EC"/>
        </a:p>
      </dgm:t>
    </dgm:pt>
    <dgm:pt modelId="{1A0B04CD-7612-444F-B9D7-C18C23B3691D}" type="pres">
      <dgm:prSet presAssocID="{340E2BD8-9877-4459-8B47-6A3589CA7827}" presName="Name0" presStyleCnt="0">
        <dgm:presLayoutVars>
          <dgm:dir/>
          <dgm:resizeHandles val="exact"/>
        </dgm:presLayoutVars>
      </dgm:prSet>
      <dgm:spPr/>
    </dgm:pt>
    <dgm:pt modelId="{CE058098-21D3-4EF6-A676-28B201AA8DE8}" type="pres">
      <dgm:prSet presAssocID="{1433BDFE-349C-4005-A87C-E305228BB90A}" presName="node" presStyleLbl="node1" presStyleIdx="0" presStyleCnt="3">
        <dgm:presLayoutVars>
          <dgm:bulletEnabled val="1"/>
        </dgm:presLayoutVars>
      </dgm:prSet>
      <dgm:spPr/>
    </dgm:pt>
    <dgm:pt modelId="{AE72CBDF-7B1C-4B1D-AE4E-2D3C7A721C99}" type="pres">
      <dgm:prSet presAssocID="{FDA6B353-BEEF-4345-9AFE-130ABC026508}" presName="sibTrans" presStyleLbl="sibTrans2D1" presStyleIdx="0" presStyleCnt="2"/>
      <dgm:spPr/>
    </dgm:pt>
    <dgm:pt modelId="{3E5A19F4-C267-4F00-BB67-B2989A3629D0}" type="pres">
      <dgm:prSet presAssocID="{FDA6B353-BEEF-4345-9AFE-130ABC026508}" presName="connectorText" presStyleLbl="sibTrans2D1" presStyleIdx="0" presStyleCnt="2"/>
      <dgm:spPr/>
    </dgm:pt>
    <dgm:pt modelId="{777F681A-76D7-4464-A4FD-A792C8A11C91}" type="pres">
      <dgm:prSet presAssocID="{C73EAD0A-C805-4D4E-9891-D6562F3C3018}" presName="node" presStyleLbl="node1" presStyleIdx="1" presStyleCnt="3">
        <dgm:presLayoutVars>
          <dgm:bulletEnabled val="1"/>
        </dgm:presLayoutVars>
      </dgm:prSet>
      <dgm:spPr/>
    </dgm:pt>
    <dgm:pt modelId="{76D4C196-E581-4A73-AAEB-0633467DE189}" type="pres">
      <dgm:prSet presAssocID="{C8BA215F-D2BD-442A-A3D8-BC4A609CF603}" presName="sibTrans" presStyleLbl="sibTrans2D1" presStyleIdx="1" presStyleCnt="2"/>
      <dgm:spPr/>
    </dgm:pt>
    <dgm:pt modelId="{0C6B0740-58FE-4469-962E-70A74D264EE5}" type="pres">
      <dgm:prSet presAssocID="{C8BA215F-D2BD-442A-A3D8-BC4A609CF603}" presName="connectorText" presStyleLbl="sibTrans2D1" presStyleIdx="1" presStyleCnt="2"/>
      <dgm:spPr/>
    </dgm:pt>
    <dgm:pt modelId="{FB9725D8-512E-4DAD-BFB9-447F0AD7A6D0}" type="pres">
      <dgm:prSet presAssocID="{4D6CFB16-A043-4ACE-93A4-D17221940C0C}" presName="node" presStyleLbl="node1" presStyleIdx="2" presStyleCnt="3">
        <dgm:presLayoutVars>
          <dgm:bulletEnabled val="1"/>
        </dgm:presLayoutVars>
      </dgm:prSet>
      <dgm:spPr/>
    </dgm:pt>
  </dgm:ptLst>
  <dgm:cxnLst>
    <dgm:cxn modelId="{84347939-96C4-4029-AF77-022B6D9E2AE0}" type="presOf" srcId="{4D6CFB16-A043-4ACE-93A4-D17221940C0C}" destId="{FB9725D8-512E-4DAD-BFB9-447F0AD7A6D0}" srcOrd="0" destOrd="0" presId="urn:microsoft.com/office/officeart/2005/8/layout/process1"/>
    <dgm:cxn modelId="{4D034E5B-13DC-4CA9-A2F5-DF2B034A12C2}" srcId="{340E2BD8-9877-4459-8B47-6A3589CA7827}" destId="{1433BDFE-349C-4005-A87C-E305228BB90A}" srcOrd="0" destOrd="0" parTransId="{84D33836-FC3B-4AE9-81E6-C18AEBF5D8C8}" sibTransId="{FDA6B353-BEEF-4345-9AFE-130ABC026508}"/>
    <dgm:cxn modelId="{423A7568-6CB2-4B5D-AB0E-CE65BCFDC14B}" srcId="{340E2BD8-9877-4459-8B47-6A3589CA7827}" destId="{C73EAD0A-C805-4D4E-9891-D6562F3C3018}" srcOrd="1" destOrd="0" parTransId="{D6047054-85B8-438C-A11C-77C20F60D4BB}" sibTransId="{C8BA215F-D2BD-442A-A3D8-BC4A609CF603}"/>
    <dgm:cxn modelId="{173D184B-4E39-4EEF-8A7F-1DEB99FF2060}" srcId="{340E2BD8-9877-4459-8B47-6A3589CA7827}" destId="{4D6CFB16-A043-4ACE-93A4-D17221940C0C}" srcOrd="2" destOrd="0" parTransId="{262FCEBA-E150-422A-B59C-6F2518F2155A}" sibTransId="{A6BDF6B9-BD28-4DAC-BC47-2440A9AD82D4}"/>
    <dgm:cxn modelId="{5E9F2FA5-0D01-449E-9AF2-FCB5C443CACB}" type="presOf" srcId="{C8BA215F-D2BD-442A-A3D8-BC4A609CF603}" destId="{76D4C196-E581-4A73-AAEB-0633467DE189}" srcOrd="0" destOrd="0" presId="urn:microsoft.com/office/officeart/2005/8/layout/process1"/>
    <dgm:cxn modelId="{174084B8-4594-493A-9A2C-E11F6D7D39A8}" type="presOf" srcId="{C8BA215F-D2BD-442A-A3D8-BC4A609CF603}" destId="{0C6B0740-58FE-4469-962E-70A74D264EE5}" srcOrd="1" destOrd="0" presId="urn:microsoft.com/office/officeart/2005/8/layout/process1"/>
    <dgm:cxn modelId="{E128E8BB-2917-49F5-B637-434698445C32}" type="presOf" srcId="{C73EAD0A-C805-4D4E-9891-D6562F3C3018}" destId="{777F681A-76D7-4464-A4FD-A792C8A11C91}" srcOrd="0" destOrd="0" presId="urn:microsoft.com/office/officeart/2005/8/layout/process1"/>
    <dgm:cxn modelId="{902498C4-18FA-43CD-9E79-A7BB11D55D43}" type="presOf" srcId="{FDA6B353-BEEF-4345-9AFE-130ABC026508}" destId="{3E5A19F4-C267-4F00-BB67-B2989A3629D0}" srcOrd="1" destOrd="0" presId="urn:microsoft.com/office/officeart/2005/8/layout/process1"/>
    <dgm:cxn modelId="{0AF332C7-93A3-4AF8-9F8D-D12E43064F7F}" type="presOf" srcId="{1433BDFE-349C-4005-A87C-E305228BB90A}" destId="{CE058098-21D3-4EF6-A676-28B201AA8DE8}" srcOrd="0" destOrd="0" presId="urn:microsoft.com/office/officeart/2005/8/layout/process1"/>
    <dgm:cxn modelId="{8E5D11DB-8654-4FB3-8CE4-2C6B646C2471}" type="presOf" srcId="{FDA6B353-BEEF-4345-9AFE-130ABC026508}" destId="{AE72CBDF-7B1C-4B1D-AE4E-2D3C7A721C99}" srcOrd="0" destOrd="0" presId="urn:microsoft.com/office/officeart/2005/8/layout/process1"/>
    <dgm:cxn modelId="{E755D7F4-18E5-4668-81A6-897E726DD508}" type="presOf" srcId="{340E2BD8-9877-4459-8B47-6A3589CA7827}" destId="{1A0B04CD-7612-444F-B9D7-C18C23B3691D}" srcOrd="0" destOrd="0" presId="urn:microsoft.com/office/officeart/2005/8/layout/process1"/>
    <dgm:cxn modelId="{DE3DE265-682B-4A2A-A155-96AB18694319}" type="presParOf" srcId="{1A0B04CD-7612-444F-B9D7-C18C23B3691D}" destId="{CE058098-21D3-4EF6-A676-28B201AA8DE8}" srcOrd="0" destOrd="0" presId="urn:microsoft.com/office/officeart/2005/8/layout/process1"/>
    <dgm:cxn modelId="{077D7693-22AF-4C99-96C6-C4F56826E338}" type="presParOf" srcId="{1A0B04CD-7612-444F-B9D7-C18C23B3691D}" destId="{AE72CBDF-7B1C-4B1D-AE4E-2D3C7A721C99}" srcOrd="1" destOrd="0" presId="urn:microsoft.com/office/officeart/2005/8/layout/process1"/>
    <dgm:cxn modelId="{D93B51CF-3894-4186-B7B9-A769BD5A2F50}" type="presParOf" srcId="{AE72CBDF-7B1C-4B1D-AE4E-2D3C7A721C99}" destId="{3E5A19F4-C267-4F00-BB67-B2989A3629D0}" srcOrd="0" destOrd="0" presId="urn:microsoft.com/office/officeart/2005/8/layout/process1"/>
    <dgm:cxn modelId="{E0DAF7FA-460C-40BD-BC17-47C91D4C4324}" type="presParOf" srcId="{1A0B04CD-7612-444F-B9D7-C18C23B3691D}" destId="{777F681A-76D7-4464-A4FD-A792C8A11C91}" srcOrd="2" destOrd="0" presId="urn:microsoft.com/office/officeart/2005/8/layout/process1"/>
    <dgm:cxn modelId="{A101109F-8E2B-4A78-AD04-0E48D8133024}" type="presParOf" srcId="{1A0B04CD-7612-444F-B9D7-C18C23B3691D}" destId="{76D4C196-E581-4A73-AAEB-0633467DE189}" srcOrd="3" destOrd="0" presId="urn:microsoft.com/office/officeart/2005/8/layout/process1"/>
    <dgm:cxn modelId="{7BA17D19-865C-4C1A-A8A2-6D557E551558}" type="presParOf" srcId="{76D4C196-E581-4A73-AAEB-0633467DE189}" destId="{0C6B0740-58FE-4469-962E-70A74D264EE5}" srcOrd="0" destOrd="0" presId="urn:microsoft.com/office/officeart/2005/8/layout/process1"/>
    <dgm:cxn modelId="{AE8711C3-A78E-44EA-B044-3C05E8A76F01}" type="presParOf" srcId="{1A0B04CD-7612-444F-B9D7-C18C23B3691D}" destId="{FB9725D8-512E-4DAD-BFB9-447F0AD7A6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0E2BD8-9877-4459-8B47-6A3589CA7827}" type="doc">
      <dgm:prSet loTypeId="urn:microsoft.com/office/officeart/2005/8/layout/process1" loCatId="process" qsTypeId="urn:microsoft.com/office/officeart/2005/8/quickstyle/simple3" qsCatId="simple" csTypeId="urn:microsoft.com/office/officeart/2005/8/colors/accent2_1" csCatId="accent2" phldr="1"/>
      <dgm:spPr/>
    </dgm:pt>
    <dgm:pt modelId="{1433BDFE-349C-4005-A87C-E305228BB90A}">
      <dgm:prSet phldrT="[Texto]" custT="1"/>
      <dgm:spPr/>
      <dgm:t>
        <a:bodyPr/>
        <a:lstStyle/>
        <a:p>
          <a:r>
            <a:rPr lang="es-EC" sz="1800" dirty="0"/>
            <a:t>Implementar programas de mantenimiento preventivo para la maquinaria</a:t>
          </a:r>
        </a:p>
      </dgm:t>
    </dgm:pt>
    <dgm:pt modelId="{84D33836-FC3B-4AE9-81E6-C18AEBF5D8C8}" type="parTrans" cxnId="{4D034E5B-13DC-4CA9-A2F5-DF2B034A12C2}">
      <dgm:prSet/>
      <dgm:spPr/>
      <dgm:t>
        <a:bodyPr/>
        <a:lstStyle/>
        <a:p>
          <a:endParaRPr lang="es-EC"/>
        </a:p>
      </dgm:t>
    </dgm:pt>
    <dgm:pt modelId="{FDA6B353-BEEF-4345-9AFE-130ABC026508}" type="sibTrans" cxnId="{4D034E5B-13DC-4CA9-A2F5-DF2B034A12C2}">
      <dgm:prSet/>
      <dgm:spPr/>
      <dgm:t>
        <a:bodyPr/>
        <a:lstStyle/>
        <a:p>
          <a:endParaRPr lang="es-EC"/>
        </a:p>
      </dgm:t>
    </dgm:pt>
    <dgm:pt modelId="{C73EAD0A-C805-4D4E-9891-D6562F3C3018}">
      <dgm:prSet phldrT="[Texto]" custT="1"/>
      <dgm:spPr/>
      <dgm:t>
        <a:bodyPr/>
        <a:lstStyle/>
        <a:p>
          <a:pPr algn="l"/>
          <a:r>
            <a:rPr lang="es-EC" sz="1500" dirty="0"/>
            <a:t>-Elaborar un presupuesto para mantenimiento preventivo.</a:t>
          </a:r>
          <a:br>
            <a:rPr lang="es-EC" sz="1500" dirty="0"/>
          </a:br>
          <a:r>
            <a:rPr lang="es-EC" sz="1500" dirty="0"/>
            <a:t>-Designar al personal encargado para el mantenimiento</a:t>
          </a:r>
        </a:p>
      </dgm:t>
    </dgm:pt>
    <dgm:pt modelId="{D6047054-85B8-438C-A11C-77C20F60D4BB}" type="parTrans" cxnId="{423A7568-6CB2-4B5D-AB0E-CE65BCFDC14B}">
      <dgm:prSet/>
      <dgm:spPr/>
      <dgm:t>
        <a:bodyPr/>
        <a:lstStyle/>
        <a:p>
          <a:endParaRPr lang="es-EC"/>
        </a:p>
      </dgm:t>
    </dgm:pt>
    <dgm:pt modelId="{C8BA215F-D2BD-442A-A3D8-BC4A609CF603}" type="sibTrans" cxnId="{423A7568-6CB2-4B5D-AB0E-CE65BCFDC14B}">
      <dgm:prSet/>
      <dgm:spPr/>
      <dgm:t>
        <a:bodyPr/>
        <a:lstStyle/>
        <a:p>
          <a:endParaRPr lang="es-EC"/>
        </a:p>
      </dgm:t>
    </dgm:pt>
    <dgm:pt modelId="{4D6CFB16-A043-4ACE-93A4-D17221940C0C}">
      <dgm:prSet phldrT="[Texto]" custT="1"/>
      <dgm:spPr/>
      <dgm:t>
        <a:bodyPr/>
        <a:lstStyle/>
        <a:p>
          <a:r>
            <a:rPr lang="es-EC" sz="1500" dirty="0"/>
            <a:t>Para minimizar acciones correctivas y ahorrar en mantenimiento, aumentar su vida útil y evitar perdida de material y accidentes laborales.</a:t>
          </a:r>
        </a:p>
      </dgm:t>
    </dgm:pt>
    <dgm:pt modelId="{262FCEBA-E150-422A-B59C-6F2518F2155A}" type="parTrans" cxnId="{173D184B-4E39-4EEF-8A7F-1DEB99FF2060}">
      <dgm:prSet/>
      <dgm:spPr/>
      <dgm:t>
        <a:bodyPr/>
        <a:lstStyle/>
        <a:p>
          <a:endParaRPr lang="es-EC"/>
        </a:p>
      </dgm:t>
    </dgm:pt>
    <dgm:pt modelId="{A6BDF6B9-BD28-4DAC-BC47-2440A9AD82D4}" type="sibTrans" cxnId="{173D184B-4E39-4EEF-8A7F-1DEB99FF2060}">
      <dgm:prSet/>
      <dgm:spPr/>
      <dgm:t>
        <a:bodyPr/>
        <a:lstStyle/>
        <a:p>
          <a:endParaRPr lang="es-EC"/>
        </a:p>
      </dgm:t>
    </dgm:pt>
    <dgm:pt modelId="{1A0B04CD-7612-444F-B9D7-C18C23B3691D}" type="pres">
      <dgm:prSet presAssocID="{340E2BD8-9877-4459-8B47-6A3589CA7827}" presName="Name0" presStyleCnt="0">
        <dgm:presLayoutVars>
          <dgm:dir/>
          <dgm:resizeHandles val="exact"/>
        </dgm:presLayoutVars>
      </dgm:prSet>
      <dgm:spPr/>
    </dgm:pt>
    <dgm:pt modelId="{CE058098-21D3-4EF6-A676-28B201AA8DE8}" type="pres">
      <dgm:prSet presAssocID="{1433BDFE-349C-4005-A87C-E305228BB90A}" presName="node" presStyleLbl="node1" presStyleIdx="0" presStyleCnt="3">
        <dgm:presLayoutVars>
          <dgm:bulletEnabled val="1"/>
        </dgm:presLayoutVars>
      </dgm:prSet>
      <dgm:spPr/>
    </dgm:pt>
    <dgm:pt modelId="{AE72CBDF-7B1C-4B1D-AE4E-2D3C7A721C99}" type="pres">
      <dgm:prSet presAssocID="{FDA6B353-BEEF-4345-9AFE-130ABC026508}" presName="sibTrans" presStyleLbl="sibTrans2D1" presStyleIdx="0" presStyleCnt="2"/>
      <dgm:spPr/>
    </dgm:pt>
    <dgm:pt modelId="{3E5A19F4-C267-4F00-BB67-B2989A3629D0}" type="pres">
      <dgm:prSet presAssocID="{FDA6B353-BEEF-4345-9AFE-130ABC026508}" presName="connectorText" presStyleLbl="sibTrans2D1" presStyleIdx="0" presStyleCnt="2"/>
      <dgm:spPr/>
    </dgm:pt>
    <dgm:pt modelId="{777F681A-76D7-4464-A4FD-A792C8A11C91}" type="pres">
      <dgm:prSet presAssocID="{C73EAD0A-C805-4D4E-9891-D6562F3C3018}" presName="node" presStyleLbl="node1" presStyleIdx="1" presStyleCnt="3">
        <dgm:presLayoutVars>
          <dgm:bulletEnabled val="1"/>
        </dgm:presLayoutVars>
      </dgm:prSet>
      <dgm:spPr/>
    </dgm:pt>
    <dgm:pt modelId="{76D4C196-E581-4A73-AAEB-0633467DE189}" type="pres">
      <dgm:prSet presAssocID="{C8BA215F-D2BD-442A-A3D8-BC4A609CF603}" presName="sibTrans" presStyleLbl="sibTrans2D1" presStyleIdx="1" presStyleCnt="2"/>
      <dgm:spPr/>
    </dgm:pt>
    <dgm:pt modelId="{0C6B0740-58FE-4469-962E-70A74D264EE5}" type="pres">
      <dgm:prSet presAssocID="{C8BA215F-D2BD-442A-A3D8-BC4A609CF603}" presName="connectorText" presStyleLbl="sibTrans2D1" presStyleIdx="1" presStyleCnt="2"/>
      <dgm:spPr/>
    </dgm:pt>
    <dgm:pt modelId="{FB9725D8-512E-4DAD-BFB9-447F0AD7A6D0}" type="pres">
      <dgm:prSet presAssocID="{4D6CFB16-A043-4ACE-93A4-D17221940C0C}" presName="node" presStyleLbl="node1" presStyleIdx="2" presStyleCnt="3">
        <dgm:presLayoutVars>
          <dgm:bulletEnabled val="1"/>
        </dgm:presLayoutVars>
      </dgm:prSet>
      <dgm:spPr/>
    </dgm:pt>
  </dgm:ptLst>
  <dgm:cxnLst>
    <dgm:cxn modelId="{3E4DA110-6863-4DC3-BB04-6D736FE78DC1}" type="presOf" srcId="{C8BA215F-D2BD-442A-A3D8-BC4A609CF603}" destId="{76D4C196-E581-4A73-AAEB-0633467DE189}" srcOrd="0" destOrd="0" presId="urn:microsoft.com/office/officeart/2005/8/layout/process1"/>
    <dgm:cxn modelId="{D7014514-7226-4537-BB71-EE1E64AC895B}" type="presOf" srcId="{FDA6B353-BEEF-4345-9AFE-130ABC026508}" destId="{3E5A19F4-C267-4F00-BB67-B2989A3629D0}" srcOrd="1" destOrd="0" presId="urn:microsoft.com/office/officeart/2005/8/layout/process1"/>
    <dgm:cxn modelId="{BFD1F422-B653-4005-BA2B-69B89A0FF681}" type="presOf" srcId="{C8BA215F-D2BD-442A-A3D8-BC4A609CF603}" destId="{0C6B0740-58FE-4469-962E-70A74D264EE5}" srcOrd="1" destOrd="0" presId="urn:microsoft.com/office/officeart/2005/8/layout/process1"/>
    <dgm:cxn modelId="{4D034E5B-13DC-4CA9-A2F5-DF2B034A12C2}" srcId="{340E2BD8-9877-4459-8B47-6A3589CA7827}" destId="{1433BDFE-349C-4005-A87C-E305228BB90A}" srcOrd="0" destOrd="0" parTransId="{84D33836-FC3B-4AE9-81E6-C18AEBF5D8C8}" sibTransId="{FDA6B353-BEEF-4345-9AFE-130ABC026508}"/>
    <dgm:cxn modelId="{423A7568-6CB2-4B5D-AB0E-CE65BCFDC14B}" srcId="{340E2BD8-9877-4459-8B47-6A3589CA7827}" destId="{C73EAD0A-C805-4D4E-9891-D6562F3C3018}" srcOrd="1" destOrd="0" parTransId="{D6047054-85B8-438C-A11C-77C20F60D4BB}" sibTransId="{C8BA215F-D2BD-442A-A3D8-BC4A609CF603}"/>
    <dgm:cxn modelId="{0683156B-C00D-45ED-B341-A8384AB9D928}" type="presOf" srcId="{340E2BD8-9877-4459-8B47-6A3589CA7827}" destId="{1A0B04CD-7612-444F-B9D7-C18C23B3691D}" srcOrd="0" destOrd="0" presId="urn:microsoft.com/office/officeart/2005/8/layout/process1"/>
    <dgm:cxn modelId="{173D184B-4E39-4EEF-8A7F-1DEB99FF2060}" srcId="{340E2BD8-9877-4459-8B47-6A3589CA7827}" destId="{4D6CFB16-A043-4ACE-93A4-D17221940C0C}" srcOrd="2" destOrd="0" parTransId="{262FCEBA-E150-422A-B59C-6F2518F2155A}" sibTransId="{A6BDF6B9-BD28-4DAC-BC47-2440A9AD82D4}"/>
    <dgm:cxn modelId="{6999A590-59BD-42AA-8043-326198C5BC5D}" type="presOf" srcId="{1433BDFE-349C-4005-A87C-E305228BB90A}" destId="{CE058098-21D3-4EF6-A676-28B201AA8DE8}" srcOrd="0" destOrd="0" presId="urn:microsoft.com/office/officeart/2005/8/layout/process1"/>
    <dgm:cxn modelId="{894B1EB8-64D0-4427-A1A4-2B8A837E7ECA}" type="presOf" srcId="{C73EAD0A-C805-4D4E-9891-D6562F3C3018}" destId="{777F681A-76D7-4464-A4FD-A792C8A11C91}" srcOrd="0" destOrd="0" presId="urn:microsoft.com/office/officeart/2005/8/layout/process1"/>
    <dgm:cxn modelId="{7851AADC-3363-43A8-9B98-74218FBE5F61}" type="presOf" srcId="{4D6CFB16-A043-4ACE-93A4-D17221940C0C}" destId="{FB9725D8-512E-4DAD-BFB9-447F0AD7A6D0}" srcOrd="0" destOrd="0" presId="urn:microsoft.com/office/officeart/2005/8/layout/process1"/>
    <dgm:cxn modelId="{22856CF7-BD55-42E2-B789-5B7E14C2537B}" type="presOf" srcId="{FDA6B353-BEEF-4345-9AFE-130ABC026508}" destId="{AE72CBDF-7B1C-4B1D-AE4E-2D3C7A721C99}" srcOrd="0" destOrd="0" presId="urn:microsoft.com/office/officeart/2005/8/layout/process1"/>
    <dgm:cxn modelId="{C1F12E6E-316B-4423-A03C-B8D144AC9DAB}" type="presParOf" srcId="{1A0B04CD-7612-444F-B9D7-C18C23B3691D}" destId="{CE058098-21D3-4EF6-A676-28B201AA8DE8}" srcOrd="0" destOrd="0" presId="urn:microsoft.com/office/officeart/2005/8/layout/process1"/>
    <dgm:cxn modelId="{7648B4C6-7350-45EA-B2C6-797E10DB2A12}" type="presParOf" srcId="{1A0B04CD-7612-444F-B9D7-C18C23B3691D}" destId="{AE72CBDF-7B1C-4B1D-AE4E-2D3C7A721C99}" srcOrd="1" destOrd="0" presId="urn:microsoft.com/office/officeart/2005/8/layout/process1"/>
    <dgm:cxn modelId="{ACC592E3-F7C3-4B75-9076-742EACACBF1A}" type="presParOf" srcId="{AE72CBDF-7B1C-4B1D-AE4E-2D3C7A721C99}" destId="{3E5A19F4-C267-4F00-BB67-B2989A3629D0}" srcOrd="0" destOrd="0" presId="urn:microsoft.com/office/officeart/2005/8/layout/process1"/>
    <dgm:cxn modelId="{2C517FDE-1D70-4446-922D-0E14F975EEF8}" type="presParOf" srcId="{1A0B04CD-7612-444F-B9D7-C18C23B3691D}" destId="{777F681A-76D7-4464-A4FD-A792C8A11C91}" srcOrd="2" destOrd="0" presId="urn:microsoft.com/office/officeart/2005/8/layout/process1"/>
    <dgm:cxn modelId="{72280DA3-B6CB-4330-8342-693B030830B5}" type="presParOf" srcId="{1A0B04CD-7612-444F-B9D7-C18C23B3691D}" destId="{76D4C196-E581-4A73-AAEB-0633467DE189}" srcOrd="3" destOrd="0" presId="urn:microsoft.com/office/officeart/2005/8/layout/process1"/>
    <dgm:cxn modelId="{258797DF-1F99-4343-B197-7597FE6190C6}" type="presParOf" srcId="{76D4C196-E581-4A73-AAEB-0633467DE189}" destId="{0C6B0740-58FE-4469-962E-70A74D264EE5}" srcOrd="0" destOrd="0" presId="urn:microsoft.com/office/officeart/2005/8/layout/process1"/>
    <dgm:cxn modelId="{AE080EA5-AA10-4266-9686-490EA3292316}" type="presParOf" srcId="{1A0B04CD-7612-444F-B9D7-C18C23B3691D}" destId="{FB9725D8-512E-4DAD-BFB9-447F0AD7A6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62137-DB47-45D4-9774-61AE7EF2E49B}">
      <dsp:nvSpPr>
        <dsp:cNvPr id="0" name=""/>
        <dsp:cNvSpPr/>
      </dsp:nvSpPr>
      <dsp:spPr>
        <a:xfrm>
          <a:off x="2690549" y="672004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516" y="715603"/>
        <a:ext cx="21185" cy="4241"/>
      </dsp:txXfrm>
    </dsp:sp>
    <dsp:sp modelId="{299742DD-7925-43D4-9DF2-7D8D58E367AB}">
      <dsp:nvSpPr>
        <dsp:cNvPr id="0" name=""/>
        <dsp:cNvSpPr/>
      </dsp:nvSpPr>
      <dsp:spPr>
        <a:xfrm>
          <a:off x="505260" y="5837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Revisión de la literatura</a:t>
          </a:r>
        </a:p>
      </dsp:txBody>
      <dsp:txXfrm>
        <a:off x="505260" y="5837"/>
        <a:ext cx="2187089" cy="1423772"/>
      </dsp:txXfrm>
    </dsp:sp>
    <dsp:sp modelId="{80018644-3E3D-4955-9E2F-F79ABF239D80}">
      <dsp:nvSpPr>
        <dsp:cNvPr id="0" name=""/>
        <dsp:cNvSpPr/>
      </dsp:nvSpPr>
      <dsp:spPr>
        <a:xfrm>
          <a:off x="5301357" y="672004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7324" y="715603"/>
        <a:ext cx="21185" cy="4241"/>
      </dsp:txXfrm>
    </dsp:sp>
    <dsp:sp modelId="{A5FB6789-5205-4F1E-894E-4986A0104544}">
      <dsp:nvSpPr>
        <dsp:cNvPr id="0" name=""/>
        <dsp:cNvSpPr/>
      </dsp:nvSpPr>
      <dsp:spPr>
        <a:xfrm>
          <a:off x="3116068" y="5837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dimensiones, variables, instrumentos y modelos</a:t>
          </a:r>
        </a:p>
      </dsp:txBody>
      <dsp:txXfrm>
        <a:off x="3116068" y="5837"/>
        <a:ext cx="2187089" cy="1423772"/>
      </dsp:txXfrm>
    </dsp:sp>
    <dsp:sp modelId="{E89911F0-372D-4DD9-92D1-BEA24ECB84DB}">
      <dsp:nvSpPr>
        <dsp:cNvPr id="0" name=""/>
        <dsp:cNvSpPr/>
      </dsp:nvSpPr>
      <dsp:spPr>
        <a:xfrm>
          <a:off x="7941070" y="672004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7036" y="715603"/>
        <a:ext cx="21185" cy="4241"/>
      </dsp:txXfrm>
    </dsp:sp>
    <dsp:sp modelId="{744131D6-AB26-409D-B6D6-351844B346A2}">
      <dsp:nvSpPr>
        <dsp:cNvPr id="0" name=""/>
        <dsp:cNvSpPr/>
      </dsp:nvSpPr>
      <dsp:spPr>
        <a:xfrm>
          <a:off x="5726876" y="5837"/>
          <a:ext cx="2215994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Determinación de variables</a:t>
          </a:r>
        </a:p>
      </dsp:txBody>
      <dsp:txXfrm>
        <a:off x="5726876" y="5837"/>
        <a:ext cx="2215994" cy="1423772"/>
      </dsp:txXfrm>
    </dsp:sp>
    <dsp:sp modelId="{71B4488D-49D6-478B-9A8B-5A55B37A3ECF}">
      <dsp:nvSpPr>
        <dsp:cNvPr id="0" name=""/>
        <dsp:cNvSpPr/>
      </dsp:nvSpPr>
      <dsp:spPr>
        <a:xfrm>
          <a:off x="1598805" y="1427810"/>
          <a:ext cx="7861328" cy="393118"/>
        </a:xfrm>
        <a:custGeom>
          <a:avLst/>
          <a:gdLst/>
          <a:ahLst/>
          <a:cxnLst/>
          <a:rect l="0" t="0" r="0" b="0"/>
          <a:pathLst>
            <a:path>
              <a:moveTo>
                <a:pt x="7861328" y="0"/>
              </a:moveTo>
              <a:lnTo>
                <a:pt x="7861328" y="213659"/>
              </a:lnTo>
              <a:lnTo>
                <a:pt x="0" y="213659"/>
              </a:lnTo>
              <a:lnTo>
                <a:pt x="0" y="39311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2651" y="1622249"/>
        <a:ext cx="393636" cy="4241"/>
      </dsp:txXfrm>
    </dsp:sp>
    <dsp:sp modelId="{D78788B8-8C9A-4ED9-BA1D-37A1C7B1CEF8}">
      <dsp:nvSpPr>
        <dsp:cNvPr id="0" name=""/>
        <dsp:cNvSpPr/>
      </dsp:nvSpPr>
      <dsp:spPr>
        <a:xfrm>
          <a:off x="8366589" y="5837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Determinación de la hipótesis</a:t>
          </a:r>
        </a:p>
      </dsp:txBody>
      <dsp:txXfrm>
        <a:off x="8366589" y="5837"/>
        <a:ext cx="2187089" cy="1423772"/>
      </dsp:txXfrm>
    </dsp:sp>
    <dsp:sp modelId="{A2A5B4F4-AE6B-49C9-A1DD-D3170457C752}">
      <dsp:nvSpPr>
        <dsp:cNvPr id="0" name=""/>
        <dsp:cNvSpPr/>
      </dsp:nvSpPr>
      <dsp:spPr>
        <a:xfrm>
          <a:off x="2690549" y="2519495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516" y="2563094"/>
        <a:ext cx="21185" cy="4241"/>
      </dsp:txXfrm>
    </dsp:sp>
    <dsp:sp modelId="{6C634576-8908-410B-AED0-DAE45DC828A0}">
      <dsp:nvSpPr>
        <dsp:cNvPr id="0" name=""/>
        <dsp:cNvSpPr/>
      </dsp:nvSpPr>
      <dsp:spPr>
        <a:xfrm>
          <a:off x="505260" y="1853329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 la investigación</a:t>
          </a:r>
        </a:p>
      </dsp:txBody>
      <dsp:txXfrm>
        <a:off x="505260" y="1853329"/>
        <a:ext cx="2187089" cy="1423772"/>
      </dsp:txXfrm>
    </dsp:sp>
    <dsp:sp modelId="{5F1D1DD1-2D08-4DBC-84F1-3879179CC459}">
      <dsp:nvSpPr>
        <dsp:cNvPr id="0" name=""/>
        <dsp:cNvSpPr/>
      </dsp:nvSpPr>
      <dsp:spPr>
        <a:xfrm>
          <a:off x="5301357" y="2519495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7324" y="2563094"/>
        <a:ext cx="21185" cy="4241"/>
      </dsp:txXfrm>
    </dsp:sp>
    <dsp:sp modelId="{6950F7E4-1057-4D7C-B058-34194EAF79F4}">
      <dsp:nvSpPr>
        <dsp:cNvPr id="0" name=""/>
        <dsp:cNvSpPr/>
      </dsp:nvSpPr>
      <dsp:spPr>
        <a:xfrm>
          <a:off x="3116068" y="1853329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Cálculo de la población y muestra</a:t>
          </a:r>
        </a:p>
      </dsp:txBody>
      <dsp:txXfrm>
        <a:off x="3116068" y="1853329"/>
        <a:ext cx="2187089" cy="1423772"/>
      </dsp:txXfrm>
    </dsp:sp>
    <dsp:sp modelId="{88C1E15D-6186-4E85-97DC-0AC08B536A6E}">
      <dsp:nvSpPr>
        <dsp:cNvPr id="0" name=""/>
        <dsp:cNvSpPr/>
      </dsp:nvSpPr>
      <dsp:spPr>
        <a:xfrm>
          <a:off x="7912165" y="2519495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8131" y="2563094"/>
        <a:ext cx="21185" cy="4241"/>
      </dsp:txXfrm>
    </dsp:sp>
    <dsp:sp modelId="{2D4CC4EF-1E05-476D-9ACE-468132527184}">
      <dsp:nvSpPr>
        <dsp:cNvPr id="0" name=""/>
        <dsp:cNvSpPr/>
      </dsp:nvSpPr>
      <dsp:spPr>
        <a:xfrm>
          <a:off x="5726876" y="1853329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del instrumento</a:t>
          </a:r>
        </a:p>
      </dsp:txBody>
      <dsp:txXfrm>
        <a:off x="5726876" y="1853329"/>
        <a:ext cx="2187089" cy="1423772"/>
      </dsp:txXfrm>
    </dsp:sp>
    <dsp:sp modelId="{2B13839E-C065-4750-B727-96A2310E14D4}">
      <dsp:nvSpPr>
        <dsp:cNvPr id="0" name=""/>
        <dsp:cNvSpPr/>
      </dsp:nvSpPr>
      <dsp:spPr>
        <a:xfrm>
          <a:off x="1598805" y="3275301"/>
          <a:ext cx="7832423" cy="393118"/>
        </a:xfrm>
        <a:custGeom>
          <a:avLst/>
          <a:gdLst/>
          <a:ahLst/>
          <a:cxnLst/>
          <a:rect l="0" t="0" r="0" b="0"/>
          <a:pathLst>
            <a:path>
              <a:moveTo>
                <a:pt x="7832423" y="0"/>
              </a:moveTo>
              <a:lnTo>
                <a:pt x="7832423" y="213659"/>
              </a:lnTo>
              <a:lnTo>
                <a:pt x="0" y="213659"/>
              </a:lnTo>
              <a:lnTo>
                <a:pt x="0" y="39311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920" y="3469740"/>
        <a:ext cx="392193" cy="4241"/>
      </dsp:txXfrm>
    </dsp:sp>
    <dsp:sp modelId="{528846A9-3ABB-4BCA-BFED-57EF7F543BDE}">
      <dsp:nvSpPr>
        <dsp:cNvPr id="0" name=""/>
        <dsp:cNvSpPr/>
      </dsp:nvSpPr>
      <dsp:spPr>
        <a:xfrm>
          <a:off x="8337684" y="1853329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Validez y fiabilidad del instrumento</a:t>
          </a:r>
        </a:p>
      </dsp:txBody>
      <dsp:txXfrm>
        <a:off x="8337684" y="1853329"/>
        <a:ext cx="2187089" cy="1423772"/>
      </dsp:txXfrm>
    </dsp:sp>
    <dsp:sp modelId="{36929929-FE71-4BD8-BC39-BA1AC5CECC1D}">
      <dsp:nvSpPr>
        <dsp:cNvPr id="0" name=""/>
        <dsp:cNvSpPr/>
      </dsp:nvSpPr>
      <dsp:spPr>
        <a:xfrm>
          <a:off x="2690549" y="4366986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516" y="4410586"/>
        <a:ext cx="21185" cy="4241"/>
      </dsp:txXfrm>
    </dsp:sp>
    <dsp:sp modelId="{4AA58C2C-691B-47E0-84B3-EC8EC182E1A7}">
      <dsp:nvSpPr>
        <dsp:cNvPr id="0" name=""/>
        <dsp:cNvSpPr/>
      </dsp:nvSpPr>
      <dsp:spPr>
        <a:xfrm>
          <a:off x="505260" y="3700820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Recolección, tabulación y análisis de datos</a:t>
          </a:r>
        </a:p>
      </dsp:txBody>
      <dsp:txXfrm>
        <a:off x="505260" y="3700820"/>
        <a:ext cx="2187089" cy="1423772"/>
      </dsp:txXfrm>
    </dsp:sp>
    <dsp:sp modelId="{F471D401-3251-4867-8F55-9141B5AA7792}">
      <dsp:nvSpPr>
        <dsp:cNvPr id="0" name=""/>
        <dsp:cNvSpPr/>
      </dsp:nvSpPr>
      <dsp:spPr>
        <a:xfrm>
          <a:off x="5301357" y="4366986"/>
          <a:ext cx="39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11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7324" y="4410586"/>
        <a:ext cx="21185" cy="4241"/>
      </dsp:txXfrm>
    </dsp:sp>
    <dsp:sp modelId="{5B07E21F-0BC6-449B-BC26-F9D1F9B4EEEF}">
      <dsp:nvSpPr>
        <dsp:cNvPr id="0" name=""/>
        <dsp:cNvSpPr/>
      </dsp:nvSpPr>
      <dsp:spPr>
        <a:xfrm>
          <a:off x="3116068" y="3700820"/>
          <a:ext cx="2187089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Elaboración de la propuesta</a:t>
          </a:r>
        </a:p>
      </dsp:txBody>
      <dsp:txXfrm>
        <a:off x="3116068" y="3700820"/>
        <a:ext cx="2187089" cy="1423772"/>
      </dsp:txXfrm>
    </dsp:sp>
    <dsp:sp modelId="{B171F1F6-D888-4262-BF4C-20B2326C45CD}">
      <dsp:nvSpPr>
        <dsp:cNvPr id="0" name=""/>
        <dsp:cNvSpPr/>
      </dsp:nvSpPr>
      <dsp:spPr>
        <a:xfrm>
          <a:off x="5726876" y="3700820"/>
          <a:ext cx="2328021" cy="1423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  y recomendaciones</a:t>
          </a:r>
        </a:p>
      </dsp:txBody>
      <dsp:txXfrm>
        <a:off x="5726876" y="3700820"/>
        <a:ext cx="2328021" cy="1423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8098-21D3-4EF6-A676-28B201AA8DE8}">
      <dsp:nvSpPr>
        <dsp:cNvPr id="0" name=""/>
        <dsp:cNvSpPr/>
      </dsp:nvSpPr>
      <dsp:spPr>
        <a:xfrm>
          <a:off x="9966" y="0"/>
          <a:ext cx="2978836" cy="161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Establecer alianzas con universidades y/o centros de investigación.</a:t>
          </a:r>
        </a:p>
      </dsp:txBody>
      <dsp:txXfrm>
        <a:off x="57336" y="47370"/>
        <a:ext cx="2884096" cy="1522602"/>
      </dsp:txXfrm>
    </dsp:sp>
    <dsp:sp modelId="{AE72CBDF-7B1C-4B1D-AE4E-2D3C7A721C99}">
      <dsp:nvSpPr>
        <dsp:cNvPr id="0" name=""/>
        <dsp:cNvSpPr/>
      </dsp:nvSpPr>
      <dsp:spPr>
        <a:xfrm>
          <a:off x="3286686" y="439295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3286686" y="587045"/>
        <a:ext cx="442059" cy="443251"/>
      </dsp:txXfrm>
    </dsp:sp>
    <dsp:sp modelId="{777F681A-76D7-4464-A4FD-A792C8A11C91}">
      <dsp:nvSpPr>
        <dsp:cNvPr id="0" name=""/>
        <dsp:cNvSpPr/>
      </dsp:nvSpPr>
      <dsp:spPr>
        <a:xfrm>
          <a:off x="4180338" y="0"/>
          <a:ext cx="2978836" cy="161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-Proponer objetivos a centros de investigación y universidades.</a:t>
          </a:r>
          <a:br>
            <a:rPr lang="es-EC" sz="1500" kern="1200" dirty="0"/>
          </a:br>
          <a:r>
            <a:rPr lang="es-EC" sz="1500" kern="1200" dirty="0"/>
            <a:t>-Generar alianzas.</a:t>
          </a:r>
        </a:p>
      </dsp:txBody>
      <dsp:txXfrm>
        <a:off x="4227708" y="47370"/>
        <a:ext cx="2884096" cy="1522602"/>
      </dsp:txXfrm>
    </dsp:sp>
    <dsp:sp modelId="{76D4C196-E581-4A73-AAEB-0633467DE189}">
      <dsp:nvSpPr>
        <dsp:cNvPr id="0" name=""/>
        <dsp:cNvSpPr/>
      </dsp:nvSpPr>
      <dsp:spPr>
        <a:xfrm>
          <a:off x="7457058" y="439295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7457058" y="587045"/>
        <a:ext cx="442059" cy="443251"/>
      </dsp:txXfrm>
    </dsp:sp>
    <dsp:sp modelId="{FB9725D8-512E-4DAD-BFB9-447F0AD7A6D0}">
      <dsp:nvSpPr>
        <dsp:cNvPr id="0" name=""/>
        <dsp:cNvSpPr/>
      </dsp:nvSpPr>
      <dsp:spPr>
        <a:xfrm>
          <a:off x="8350709" y="0"/>
          <a:ext cx="2978836" cy="161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Para poseer  fuentes de información confiables para innovar, proveer talento y conocimiento.</a:t>
          </a:r>
        </a:p>
      </dsp:txBody>
      <dsp:txXfrm>
        <a:off x="8398079" y="47370"/>
        <a:ext cx="2884096" cy="15226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5BA84-FBCC-4AE7-9B73-73ED66EA90DE}">
      <dsp:nvSpPr>
        <dsp:cNvPr id="0" name=""/>
        <dsp:cNvSpPr/>
      </dsp:nvSpPr>
      <dsp:spPr>
        <a:xfrm>
          <a:off x="-6283210" y="-961161"/>
          <a:ext cx="7479077" cy="7479077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F22FE-1E8E-4CB2-BA71-205AB70C2877}">
      <dsp:nvSpPr>
        <dsp:cNvPr id="0" name=""/>
        <dsp:cNvSpPr/>
      </dsp:nvSpPr>
      <dsp:spPr>
        <a:xfrm>
          <a:off x="522477" y="347185"/>
          <a:ext cx="10738760" cy="69481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15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 el Capítulo I se realizó una investigación exhaustiva de la literatura presentando estudios relevantes que se han hecho para identificar una conexión preexistente entra las variables innovación, tecnología y competitividad.</a:t>
          </a:r>
        </a:p>
      </dsp:txBody>
      <dsp:txXfrm>
        <a:off x="522477" y="347185"/>
        <a:ext cx="10738760" cy="694816"/>
      </dsp:txXfrm>
    </dsp:sp>
    <dsp:sp modelId="{942A6286-CF0F-41D4-84EA-89B5C4546431}">
      <dsp:nvSpPr>
        <dsp:cNvPr id="0" name=""/>
        <dsp:cNvSpPr/>
      </dsp:nvSpPr>
      <dsp:spPr>
        <a:xfrm>
          <a:off x="88217" y="260333"/>
          <a:ext cx="868520" cy="8685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58419C-EB8A-4E70-8CEB-F2E70A5BD898}">
      <dsp:nvSpPr>
        <dsp:cNvPr id="0" name=""/>
        <dsp:cNvSpPr/>
      </dsp:nvSpPr>
      <dsp:spPr>
        <a:xfrm>
          <a:off x="1020362" y="1389077"/>
          <a:ext cx="10240875" cy="69481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1511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Los resultados obtenidos en el presente estudio aplican únicamente a las empresas encuestadas.</a:t>
          </a:r>
        </a:p>
      </dsp:txBody>
      <dsp:txXfrm>
        <a:off x="1020362" y="1389077"/>
        <a:ext cx="10240875" cy="694816"/>
      </dsp:txXfrm>
    </dsp:sp>
    <dsp:sp modelId="{C109D850-FD2F-4635-86C6-571031ACDD4F}">
      <dsp:nvSpPr>
        <dsp:cNvPr id="0" name=""/>
        <dsp:cNvSpPr/>
      </dsp:nvSpPr>
      <dsp:spPr>
        <a:xfrm>
          <a:off x="586102" y="1302225"/>
          <a:ext cx="868520" cy="8685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4E4018-7361-4B88-B165-FC6AD05F6B4C}">
      <dsp:nvSpPr>
        <dsp:cNvPr id="0" name=""/>
        <dsp:cNvSpPr/>
      </dsp:nvSpPr>
      <dsp:spPr>
        <a:xfrm>
          <a:off x="1173173" y="2430968"/>
          <a:ext cx="10088064" cy="69481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15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innovación poseen influencia positiva media en la competitividad de las </a:t>
          </a:r>
          <a:r>
            <a:rPr lang="es-EC" sz="1800" kern="1200" dirty="0" err="1"/>
            <a:t>Mipymes</a:t>
          </a:r>
          <a:r>
            <a:rPr lang="es-EC" sz="1800" kern="1200" dirty="0"/>
            <a:t> encuestas en el DMQ. </a:t>
          </a:r>
        </a:p>
      </dsp:txBody>
      <dsp:txXfrm>
        <a:off x="1173173" y="2430968"/>
        <a:ext cx="10088064" cy="694816"/>
      </dsp:txXfrm>
    </dsp:sp>
    <dsp:sp modelId="{8AE9A462-C65E-4B2B-B10F-13E2E51939E7}">
      <dsp:nvSpPr>
        <dsp:cNvPr id="0" name=""/>
        <dsp:cNvSpPr/>
      </dsp:nvSpPr>
      <dsp:spPr>
        <a:xfrm>
          <a:off x="738913" y="2344116"/>
          <a:ext cx="868520" cy="8685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D682F3-51EF-47A0-8FC3-7B9B766AAB1A}">
      <dsp:nvSpPr>
        <dsp:cNvPr id="0" name=""/>
        <dsp:cNvSpPr/>
      </dsp:nvSpPr>
      <dsp:spPr>
        <a:xfrm>
          <a:off x="1020362" y="3472860"/>
          <a:ext cx="10240875" cy="69481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151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tecnología poseen influencia positiva en la competitividad de las </a:t>
          </a:r>
          <a:r>
            <a:rPr lang="es-EC" sz="1800" kern="1200" dirty="0" err="1"/>
            <a:t>Mipymes</a:t>
          </a:r>
          <a:r>
            <a:rPr lang="es-EC" sz="1800" kern="1200" dirty="0"/>
            <a:t> encuestas en el DMQ. </a:t>
          </a:r>
        </a:p>
      </dsp:txBody>
      <dsp:txXfrm>
        <a:off x="1020362" y="3472860"/>
        <a:ext cx="10240875" cy="694816"/>
      </dsp:txXfrm>
    </dsp:sp>
    <dsp:sp modelId="{FED70EB9-C000-42FD-B14E-87253F1CF7AD}">
      <dsp:nvSpPr>
        <dsp:cNvPr id="0" name=""/>
        <dsp:cNvSpPr/>
      </dsp:nvSpPr>
      <dsp:spPr>
        <a:xfrm>
          <a:off x="586102" y="3386008"/>
          <a:ext cx="868520" cy="8685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30396-B661-402D-B265-503BF852C6BA}">
      <dsp:nvSpPr>
        <dsp:cNvPr id="0" name=""/>
        <dsp:cNvSpPr/>
      </dsp:nvSpPr>
      <dsp:spPr>
        <a:xfrm>
          <a:off x="522477" y="4514751"/>
          <a:ext cx="10738760" cy="69481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1511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Para su aplicación el plan de acción propuesto se puede adaptar de acuerdo al tamaño, recursos, estructura y necesidades de cada empresa.</a:t>
          </a:r>
        </a:p>
      </dsp:txBody>
      <dsp:txXfrm>
        <a:off x="522477" y="4514751"/>
        <a:ext cx="10738760" cy="694816"/>
      </dsp:txXfrm>
    </dsp:sp>
    <dsp:sp modelId="{DE28A23D-7BB6-48F2-A062-0A5AD949319F}">
      <dsp:nvSpPr>
        <dsp:cNvPr id="0" name=""/>
        <dsp:cNvSpPr/>
      </dsp:nvSpPr>
      <dsp:spPr>
        <a:xfrm>
          <a:off x="88217" y="4427899"/>
          <a:ext cx="868520" cy="8685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2B1D-6C98-4367-87C1-5E98A227C8A8}">
      <dsp:nvSpPr>
        <dsp:cNvPr id="0" name=""/>
        <dsp:cNvSpPr/>
      </dsp:nvSpPr>
      <dsp:spPr>
        <a:xfrm>
          <a:off x="-6336734" y="-969629"/>
          <a:ext cx="7545247" cy="7545247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1F6F7-E174-47DB-8A21-A21CF441E1CB}">
      <dsp:nvSpPr>
        <dsp:cNvPr id="0" name=""/>
        <dsp:cNvSpPr/>
      </dsp:nvSpPr>
      <dsp:spPr>
        <a:xfrm>
          <a:off x="778111" y="560598"/>
          <a:ext cx="10484526" cy="11211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951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El municipio debe promover la innovación y el uso de la tecnología hacia las </a:t>
          </a:r>
          <a:r>
            <a:rPr lang="es-EC" sz="1600" kern="1200" dirty="0" err="1"/>
            <a:t>Mipymes</a:t>
          </a:r>
          <a:r>
            <a:rPr lang="es-EC" sz="1600" kern="1200" dirty="0"/>
            <a:t> en el DMQ, para mejorar el desarrollo económico de la empresa y de la ciudad, incentivando la formación de nuevos productos y servicios que se adapten al mercado y a las necesidades del cliente.</a:t>
          </a:r>
        </a:p>
      </dsp:txBody>
      <dsp:txXfrm>
        <a:off x="778111" y="560598"/>
        <a:ext cx="10484526" cy="1121197"/>
      </dsp:txXfrm>
    </dsp:sp>
    <dsp:sp modelId="{21C3E756-CFA7-46D4-9B6D-051C7749A6D5}">
      <dsp:nvSpPr>
        <dsp:cNvPr id="0" name=""/>
        <dsp:cNvSpPr/>
      </dsp:nvSpPr>
      <dsp:spPr>
        <a:xfrm>
          <a:off x="77362" y="420449"/>
          <a:ext cx="1401497" cy="14014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C2323D-602D-4126-B20D-0A1390D96048}">
      <dsp:nvSpPr>
        <dsp:cNvPr id="0" name=""/>
        <dsp:cNvSpPr/>
      </dsp:nvSpPr>
      <dsp:spPr>
        <a:xfrm>
          <a:off x="1185666" y="2242395"/>
          <a:ext cx="10076970" cy="11211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951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Lo gerentes y/o dueños de las empresas encuestadas poseen poca o nula información sobre el acceso que tienen a créditos con bajas tasas de interés dirigidas a la categoría </a:t>
          </a:r>
          <a:r>
            <a:rPr lang="es-EC" sz="1600" kern="1200" dirty="0" err="1"/>
            <a:t>Mipyme</a:t>
          </a:r>
          <a:r>
            <a:rPr lang="es-EC" sz="1600" kern="1200" dirty="0"/>
            <a:t>, por ello es necesario incentivar el crédito para aquéllas que deseen implementar actividades de innovación.</a:t>
          </a:r>
        </a:p>
      </dsp:txBody>
      <dsp:txXfrm>
        <a:off x="1185666" y="2242395"/>
        <a:ext cx="10076970" cy="1121197"/>
      </dsp:txXfrm>
    </dsp:sp>
    <dsp:sp modelId="{27A7A7AE-2459-4988-8508-90310B8BE827}">
      <dsp:nvSpPr>
        <dsp:cNvPr id="0" name=""/>
        <dsp:cNvSpPr/>
      </dsp:nvSpPr>
      <dsp:spPr>
        <a:xfrm>
          <a:off x="484917" y="2102245"/>
          <a:ext cx="1401497" cy="14014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6CC4BB-7C03-4026-BAB4-7966957DFFC6}">
      <dsp:nvSpPr>
        <dsp:cNvPr id="0" name=""/>
        <dsp:cNvSpPr/>
      </dsp:nvSpPr>
      <dsp:spPr>
        <a:xfrm>
          <a:off x="778111" y="3924191"/>
          <a:ext cx="10484526" cy="11211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951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competitividad de una empresa no esta medida únicamente por las variables innovación y tecnología, sino que existen muchas más que influyen directamente en ella como: </a:t>
          </a:r>
          <a:r>
            <a:rPr lang="es-EC" sz="1600" b="0" i="0" kern="1200" dirty="0"/>
            <a:t>Capacidad directiva, diferenciación en la producción o prestación de servicio, recursos comerciales, capacidades del capital humano, recursos financieros, </a:t>
          </a:r>
          <a:r>
            <a:rPr lang="es-EC" sz="1600" kern="1200" dirty="0"/>
            <a:t>la gestión del talento humano, entre otros, que sería importante investigar y analizar en estudios futuros.</a:t>
          </a:r>
        </a:p>
      </dsp:txBody>
      <dsp:txXfrm>
        <a:off x="778111" y="3924191"/>
        <a:ext cx="10484526" cy="1121197"/>
      </dsp:txXfrm>
    </dsp:sp>
    <dsp:sp modelId="{CEFCF6AC-4103-4819-9F11-299D50176057}">
      <dsp:nvSpPr>
        <dsp:cNvPr id="0" name=""/>
        <dsp:cNvSpPr/>
      </dsp:nvSpPr>
      <dsp:spPr>
        <a:xfrm>
          <a:off x="77362" y="3784041"/>
          <a:ext cx="1401497" cy="14014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39FA2-2A33-4F3F-9C4F-23F0E9804085}">
      <dsp:nvSpPr>
        <dsp:cNvPr id="0" name=""/>
        <dsp:cNvSpPr/>
      </dsp:nvSpPr>
      <dsp:spPr>
        <a:xfrm>
          <a:off x="1856625" y="338082"/>
          <a:ext cx="4207253" cy="420725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Generan el 75% de empleo en el Ecuador (Peña y Vega, 2018). </a:t>
          </a:r>
        </a:p>
      </dsp:txBody>
      <dsp:txXfrm>
        <a:off x="4144068" y="1114421"/>
        <a:ext cx="1427460" cy="1402417"/>
      </dsp:txXfrm>
    </dsp:sp>
    <dsp:sp modelId="{C00A9C19-8E21-4233-934E-20C361B77A0E}">
      <dsp:nvSpPr>
        <dsp:cNvPr id="0" name=""/>
        <dsp:cNvSpPr/>
      </dsp:nvSpPr>
      <dsp:spPr>
        <a:xfrm>
          <a:off x="1639751" y="463298"/>
          <a:ext cx="4207253" cy="420725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-3142970"/>
                <a:satOff val="24178"/>
                <a:lumOff val="1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142970"/>
                <a:satOff val="24178"/>
                <a:lumOff val="1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142970"/>
                <a:satOff val="24178"/>
                <a:lumOff val="1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Las </a:t>
          </a:r>
          <a:r>
            <a:rPr lang="es-EC" sz="1800" kern="1200" dirty="0" err="1"/>
            <a:t>Mipymes</a:t>
          </a:r>
          <a:r>
            <a:rPr lang="es-EC" sz="1800" kern="1200" dirty="0"/>
            <a:t> aportan un 25% al PIB nacional </a:t>
          </a:r>
          <a:r>
            <a:rPr lang="es-EC" sz="1800" i="0" kern="1200" dirty="0"/>
            <a:t>INEC, (2017)</a:t>
          </a:r>
        </a:p>
      </dsp:txBody>
      <dsp:txXfrm>
        <a:off x="2791737" y="3117875"/>
        <a:ext cx="1903281" cy="1302245"/>
      </dsp:txXfrm>
    </dsp:sp>
    <dsp:sp modelId="{11F07C57-EDD4-4EE5-8A12-060714C48D58}">
      <dsp:nvSpPr>
        <dsp:cNvPr id="0" name=""/>
        <dsp:cNvSpPr/>
      </dsp:nvSpPr>
      <dsp:spPr>
        <a:xfrm>
          <a:off x="1639751" y="463298"/>
          <a:ext cx="4207253" cy="420725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-6285941"/>
                <a:satOff val="48357"/>
                <a:lumOff val="296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6285941"/>
                <a:satOff val="48357"/>
                <a:lumOff val="296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6285941"/>
                <a:satOff val="48357"/>
                <a:lumOff val="296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Mipymes</a:t>
          </a:r>
          <a:r>
            <a:rPr lang="es-EC" sz="1800" kern="1200" baseline="0" dirty="0"/>
            <a:t> – tecnología atrasada (Barceli,2008)</a:t>
          </a:r>
          <a:endParaRPr lang="es-EC" sz="1800" kern="1200" dirty="0"/>
        </a:p>
      </dsp:txBody>
      <dsp:txXfrm>
        <a:off x="2090528" y="1289723"/>
        <a:ext cx="1427460" cy="1402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B9919-4804-42D1-9B67-496EFB7B77A5}">
      <dsp:nvSpPr>
        <dsp:cNvPr id="0" name=""/>
        <dsp:cNvSpPr/>
      </dsp:nvSpPr>
      <dsp:spPr>
        <a:xfrm rot="5400000">
          <a:off x="4176839" y="-1780267"/>
          <a:ext cx="658598" cy="43848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 dirty="0">
              <a:latin typeface="+mn-lt"/>
              <a:cs typeface="Times New Roman" panose="02020603050405020304" pitchFamily="18" charset="0"/>
            </a:rPr>
            <a:t>Cuantitativo y cualitativo </a:t>
          </a:r>
          <a:endParaRPr lang="es-EC" sz="2400" kern="1200" dirty="0">
            <a:latin typeface="+mn-lt"/>
          </a:endParaRPr>
        </a:p>
      </dsp:txBody>
      <dsp:txXfrm rot="-5400000">
        <a:off x="2313691" y="115031"/>
        <a:ext cx="4352745" cy="594298"/>
      </dsp:txXfrm>
    </dsp:sp>
    <dsp:sp modelId="{6B8896CB-2A31-4315-98EE-E43A3783EE8F}">
      <dsp:nvSpPr>
        <dsp:cNvPr id="0" name=""/>
        <dsp:cNvSpPr/>
      </dsp:nvSpPr>
      <dsp:spPr>
        <a:xfrm>
          <a:off x="127949" y="556"/>
          <a:ext cx="2185741" cy="8232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  <a:cs typeface="Times New Roman" panose="02020603050405020304" pitchFamily="18" charset="0"/>
            </a:rPr>
            <a:t>Enfoque</a:t>
          </a:r>
          <a:endParaRPr lang="es-EC" sz="2400" kern="1200" dirty="0">
            <a:latin typeface="+mn-lt"/>
          </a:endParaRPr>
        </a:p>
      </dsp:txBody>
      <dsp:txXfrm>
        <a:off x="168137" y="40744"/>
        <a:ext cx="2105365" cy="742871"/>
      </dsp:txXfrm>
    </dsp:sp>
    <dsp:sp modelId="{525575EC-ECAB-412C-9334-14C2840EA06B}">
      <dsp:nvSpPr>
        <dsp:cNvPr id="0" name=""/>
        <dsp:cNvSpPr/>
      </dsp:nvSpPr>
      <dsp:spPr>
        <a:xfrm rot="5400000">
          <a:off x="4184116" y="-868144"/>
          <a:ext cx="658598" cy="43848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>
              <a:latin typeface="+mn-lt"/>
              <a:cs typeface="Times New Roman" panose="02020603050405020304" pitchFamily="18" charset="0"/>
            </a:rPr>
            <a:t>Correlacional </a:t>
          </a:r>
          <a:endParaRPr lang="es-EC" sz="2400" kern="1200" dirty="0">
            <a:latin typeface="+mn-lt"/>
          </a:endParaRPr>
        </a:p>
      </dsp:txBody>
      <dsp:txXfrm rot="-5400000">
        <a:off x="2320968" y="1027154"/>
        <a:ext cx="4352745" cy="594298"/>
      </dsp:txXfrm>
    </dsp:sp>
    <dsp:sp modelId="{CB1DDDBD-BA72-44C0-996E-BE8CE16B4489}">
      <dsp:nvSpPr>
        <dsp:cNvPr id="0" name=""/>
        <dsp:cNvSpPr/>
      </dsp:nvSpPr>
      <dsp:spPr>
        <a:xfrm>
          <a:off x="127949" y="912679"/>
          <a:ext cx="2193017" cy="8232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>
              <a:latin typeface="+mn-lt"/>
              <a:cs typeface="Times New Roman" panose="02020603050405020304" pitchFamily="18" charset="0"/>
            </a:rPr>
            <a:t>Alcance</a:t>
          </a:r>
          <a:endParaRPr lang="es-EC" sz="3200" kern="1200" dirty="0">
            <a:latin typeface="+mn-lt"/>
          </a:endParaRPr>
        </a:p>
      </dsp:txBody>
      <dsp:txXfrm>
        <a:off x="168137" y="952867"/>
        <a:ext cx="2112641" cy="742871"/>
      </dsp:txXfrm>
    </dsp:sp>
    <dsp:sp modelId="{761D816E-E60D-49B7-9ABB-6764EF163D41}">
      <dsp:nvSpPr>
        <dsp:cNvPr id="0" name=""/>
        <dsp:cNvSpPr/>
      </dsp:nvSpPr>
      <dsp:spPr>
        <a:xfrm rot="5400000">
          <a:off x="4193483" y="52847"/>
          <a:ext cx="675036" cy="43848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>
              <a:latin typeface="+mn-lt"/>
              <a:cs typeface="Times New Roman" panose="02020603050405020304" pitchFamily="18" charset="0"/>
            </a:rPr>
            <a:t>No experimental, Transaccional y descriptivo</a:t>
          </a:r>
          <a:endParaRPr lang="es-EC" sz="2400" kern="1200" dirty="0">
            <a:latin typeface="+mn-lt"/>
          </a:endParaRPr>
        </a:p>
      </dsp:txBody>
      <dsp:txXfrm rot="-5400000">
        <a:off x="2338554" y="1940730"/>
        <a:ext cx="4351942" cy="609130"/>
      </dsp:txXfrm>
    </dsp:sp>
    <dsp:sp modelId="{4EAC54F9-81E1-480F-8BF0-7865F781D8DD}">
      <dsp:nvSpPr>
        <dsp:cNvPr id="0" name=""/>
        <dsp:cNvSpPr/>
      </dsp:nvSpPr>
      <dsp:spPr>
        <a:xfrm>
          <a:off x="127949" y="1824801"/>
          <a:ext cx="2210603" cy="8409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>
              <a:latin typeface="+mn-lt"/>
              <a:cs typeface="Times New Roman" panose="02020603050405020304" pitchFamily="18" charset="0"/>
            </a:rPr>
            <a:t>Diseño</a:t>
          </a:r>
          <a:endParaRPr lang="es-EC" sz="2400" kern="1200" dirty="0">
            <a:latin typeface="+mn-lt"/>
          </a:endParaRPr>
        </a:p>
      </dsp:txBody>
      <dsp:txXfrm>
        <a:off x="169003" y="1865855"/>
        <a:ext cx="2128495" cy="758879"/>
      </dsp:txXfrm>
    </dsp:sp>
    <dsp:sp modelId="{185F6839-4B47-4E94-8B6E-278761720074}">
      <dsp:nvSpPr>
        <dsp:cNvPr id="0" name=""/>
        <dsp:cNvSpPr/>
      </dsp:nvSpPr>
      <dsp:spPr>
        <a:xfrm rot="5400000">
          <a:off x="4157414" y="1094114"/>
          <a:ext cx="747174" cy="43848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>
              <a:latin typeface="+mn-lt"/>
              <a:ea typeface="+mn-ea"/>
              <a:cs typeface="Times New Roman" panose="02020603050405020304" pitchFamily="18" charset="0"/>
            </a:rPr>
            <a:t>MiPymes del DMQ</a:t>
          </a:r>
          <a:endParaRPr lang="es-EC" sz="2400" b="0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 rot="-5400000">
        <a:off x="2338554" y="2949448"/>
        <a:ext cx="4348421" cy="674226"/>
      </dsp:txXfrm>
    </dsp:sp>
    <dsp:sp modelId="{21B87861-DB90-474F-8B6D-FEAA59305B85}">
      <dsp:nvSpPr>
        <dsp:cNvPr id="0" name=""/>
        <dsp:cNvSpPr/>
      </dsp:nvSpPr>
      <dsp:spPr>
        <a:xfrm>
          <a:off x="127949" y="2754664"/>
          <a:ext cx="2210603" cy="1063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  <a:cs typeface="Times New Roman" panose="02020603050405020304" pitchFamily="18" charset="0"/>
            </a:rPr>
            <a:t>Unidad de análisis </a:t>
          </a:r>
          <a:endParaRPr lang="es-EC" sz="2400" kern="1200" dirty="0">
            <a:latin typeface="+mn-lt"/>
          </a:endParaRPr>
        </a:p>
      </dsp:txBody>
      <dsp:txXfrm>
        <a:off x="179879" y="2806594"/>
        <a:ext cx="2106743" cy="959936"/>
      </dsp:txXfrm>
    </dsp:sp>
    <dsp:sp modelId="{993134CE-0175-4A24-9357-EFAB276C7306}">
      <dsp:nvSpPr>
        <dsp:cNvPr id="0" name=""/>
        <dsp:cNvSpPr/>
      </dsp:nvSpPr>
      <dsp:spPr>
        <a:xfrm rot="5400000">
          <a:off x="3838846" y="2425887"/>
          <a:ext cx="1421997" cy="43848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b="1" i="1" kern="1200" dirty="0">
              <a:latin typeface="+mn-lt"/>
              <a:cs typeface="Times New Roman" panose="02020603050405020304" pitchFamily="18" charset="0"/>
            </a:rPr>
            <a:t>F. Primarias: </a:t>
          </a:r>
          <a:r>
            <a:rPr lang="es-EC" sz="2000" kern="1200" dirty="0">
              <a:latin typeface="+mn-lt"/>
              <a:cs typeface="Times New Roman" panose="02020603050405020304" pitchFamily="18" charset="0"/>
            </a:rPr>
            <a:t>Empresas en las cuales se aplico la encuesta</a:t>
          </a:r>
          <a:endParaRPr lang="es-EC" sz="2000" b="0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b="1" i="1" dirty="0">
              <a:latin typeface="+mn-lt"/>
              <a:cs typeface="Times New Roman" panose="02020603050405020304" pitchFamily="18" charset="0"/>
            </a:rPr>
            <a:t>Fuentes Secundarias: </a:t>
          </a:r>
          <a:r>
            <a:rPr lang="es-EC" sz="2000" dirty="0">
              <a:latin typeface="+mn-lt"/>
              <a:cs typeface="Times New Roman" panose="02020603050405020304" pitchFamily="18" charset="0"/>
            </a:rPr>
            <a:t>Artículos científicos, boletines estadísticos, bases de datos.</a:t>
          </a:r>
          <a:endParaRPr lang="es-EC" sz="2000" b="0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 rot="-5400000">
        <a:off x="2357397" y="3976752"/>
        <a:ext cx="4315479" cy="1283165"/>
      </dsp:txXfrm>
    </dsp:sp>
    <dsp:sp modelId="{3F0D1108-0175-4292-8553-6F16DD655A30}">
      <dsp:nvSpPr>
        <dsp:cNvPr id="0" name=""/>
        <dsp:cNvSpPr/>
      </dsp:nvSpPr>
      <dsp:spPr>
        <a:xfrm>
          <a:off x="127949" y="3917600"/>
          <a:ext cx="2210406" cy="14014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  <a:ea typeface="+mn-ea"/>
              <a:cs typeface="Times New Roman" panose="02020603050405020304" pitchFamily="18" charset="0"/>
            </a:rPr>
            <a:t>Fuentes de información</a:t>
          </a:r>
        </a:p>
      </dsp:txBody>
      <dsp:txXfrm>
        <a:off x="196363" y="3986014"/>
        <a:ext cx="2073578" cy="1264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7BEC4-0864-47D8-A90E-7C66E5F07293}">
      <dsp:nvSpPr>
        <dsp:cNvPr id="0" name=""/>
        <dsp:cNvSpPr/>
      </dsp:nvSpPr>
      <dsp:spPr>
        <a:xfrm>
          <a:off x="2888894" y="441"/>
          <a:ext cx="1133958" cy="1133958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¿Qué</a:t>
          </a:r>
          <a:r>
            <a:rPr lang="es-EC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What</a:t>
          </a: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3054958" y="166505"/>
        <a:ext cx="801830" cy="801830"/>
      </dsp:txXfrm>
    </dsp:sp>
    <dsp:sp modelId="{07E3BB2E-5A98-4C64-847F-0566CA23CEE8}">
      <dsp:nvSpPr>
        <dsp:cNvPr id="0" name=""/>
        <dsp:cNvSpPr/>
      </dsp:nvSpPr>
      <dsp:spPr>
        <a:xfrm rot="1542857">
          <a:off x="4064612" y="741874"/>
          <a:ext cx="301746" cy="382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9094" y="798778"/>
        <a:ext cx="211222" cy="229627"/>
      </dsp:txXfrm>
    </dsp:sp>
    <dsp:sp modelId="{5F074A0C-C7CF-484C-B4F4-F139BFC9D68B}">
      <dsp:nvSpPr>
        <dsp:cNvPr id="0" name=""/>
        <dsp:cNvSpPr/>
      </dsp:nvSpPr>
      <dsp:spPr>
        <a:xfrm>
          <a:off x="4423507" y="739471"/>
          <a:ext cx="1133958" cy="113395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¿Cuánto</a:t>
          </a:r>
          <a:r>
            <a:rPr lang="es-EC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How</a:t>
          </a: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much</a:t>
          </a: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589571" y="905535"/>
        <a:ext cx="801830" cy="801830"/>
      </dsp:txXfrm>
    </dsp:sp>
    <dsp:sp modelId="{6E7DAB6A-A3BF-42BA-A017-976BD3404FE0}">
      <dsp:nvSpPr>
        <dsp:cNvPr id="0" name=""/>
        <dsp:cNvSpPr/>
      </dsp:nvSpPr>
      <dsp:spPr>
        <a:xfrm rot="4628571">
          <a:off x="5027222" y="1937062"/>
          <a:ext cx="301746" cy="382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141145"/>
                <a:satOff val="-11039"/>
                <a:lumOff val="131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-141145"/>
                <a:satOff val="-11039"/>
                <a:lumOff val="131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-141145"/>
                <a:satOff val="-11039"/>
                <a:lumOff val="131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2412" y="1969477"/>
        <a:ext cx="211222" cy="229627"/>
      </dsp:txXfrm>
    </dsp:sp>
    <dsp:sp modelId="{5BEFFBB8-5412-4C58-BB7F-0E060E751810}">
      <dsp:nvSpPr>
        <dsp:cNvPr id="0" name=""/>
        <dsp:cNvSpPr/>
      </dsp:nvSpPr>
      <dsp:spPr>
        <a:xfrm>
          <a:off x="4802525" y="2400058"/>
          <a:ext cx="1133958" cy="1133958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¿Cómo?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(How)</a:t>
          </a:r>
          <a:r>
            <a:rPr lang="es-EC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589" y="2566122"/>
        <a:ext cx="801830" cy="801830"/>
      </dsp:txXfrm>
    </dsp:sp>
    <dsp:sp modelId="{04E9E5BC-762A-4F58-BB8A-20B334A91122}">
      <dsp:nvSpPr>
        <dsp:cNvPr id="0" name=""/>
        <dsp:cNvSpPr/>
      </dsp:nvSpPr>
      <dsp:spPr>
        <a:xfrm rot="7714286">
          <a:off x="4692963" y="3434848"/>
          <a:ext cx="301746" cy="382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282290"/>
                <a:satOff val="-22077"/>
                <a:lumOff val="263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-282290"/>
                <a:satOff val="-22077"/>
                <a:lumOff val="263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-282290"/>
                <a:satOff val="-22077"/>
                <a:lumOff val="263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66445" y="3476003"/>
        <a:ext cx="211222" cy="229627"/>
      </dsp:txXfrm>
    </dsp:sp>
    <dsp:sp modelId="{A54BDE91-3D77-48EB-9185-54F0914758BA}">
      <dsp:nvSpPr>
        <dsp:cNvPr id="0" name=""/>
        <dsp:cNvSpPr/>
      </dsp:nvSpPr>
      <dsp:spPr>
        <a:xfrm>
          <a:off x="3740540" y="3731745"/>
          <a:ext cx="1133958" cy="1133958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¿Por qué?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Why</a:t>
          </a: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3906604" y="3897809"/>
        <a:ext cx="801830" cy="801830"/>
      </dsp:txXfrm>
    </dsp:sp>
    <dsp:sp modelId="{34C37597-25DC-4404-A7F5-90F126A8E628}">
      <dsp:nvSpPr>
        <dsp:cNvPr id="0" name=""/>
        <dsp:cNvSpPr/>
      </dsp:nvSpPr>
      <dsp:spPr>
        <a:xfrm rot="10800000">
          <a:off x="3313540" y="4107368"/>
          <a:ext cx="301746" cy="382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423434"/>
                <a:satOff val="-33116"/>
                <a:lumOff val="395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-423434"/>
                <a:satOff val="-33116"/>
                <a:lumOff val="395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-423434"/>
                <a:satOff val="-33116"/>
                <a:lumOff val="395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04064" y="4183910"/>
        <a:ext cx="211222" cy="229627"/>
      </dsp:txXfrm>
    </dsp:sp>
    <dsp:sp modelId="{A5F9C66B-2B38-45DC-B2F2-590A20A69F13}">
      <dsp:nvSpPr>
        <dsp:cNvPr id="0" name=""/>
        <dsp:cNvSpPr/>
      </dsp:nvSpPr>
      <dsp:spPr>
        <a:xfrm>
          <a:off x="2037248" y="3731745"/>
          <a:ext cx="1133958" cy="113395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¿Cuándo?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When</a:t>
          </a:r>
          <a:r>
            <a:rPr lang="es-E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203312" y="3897809"/>
        <a:ext cx="801830" cy="801830"/>
      </dsp:txXfrm>
    </dsp:sp>
    <dsp:sp modelId="{833DE9F9-16C3-4725-AB62-A4C2345375FF}">
      <dsp:nvSpPr>
        <dsp:cNvPr id="0" name=""/>
        <dsp:cNvSpPr/>
      </dsp:nvSpPr>
      <dsp:spPr>
        <a:xfrm rot="13885714">
          <a:off x="1927687" y="3448202"/>
          <a:ext cx="301746" cy="382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423434"/>
                <a:satOff val="-33116"/>
                <a:lumOff val="395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-423434"/>
                <a:satOff val="-33116"/>
                <a:lumOff val="395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-423434"/>
                <a:satOff val="-33116"/>
                <a:lumOff val="395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1169" y="3560131"/>
        <a:ext cx="211222" cy="229627"/>
      </dsp:txXfrm>
    </dsp:sp>
    <dsp:sp modelId="{C6AF3255-3C43-469F-95A7-C45032CB1E79}">
      <dsp:nvSpPr>
        <dsp:cNvPr id="0" name=""/>
        <dsp:cNvSpPr/>
      </dsp:nvSpPr>
      <dsp:spPr>
        <a:xfrm>
          <a:off x="975263" y="2400058"/>
          <a:ext cx="1133958" cy="113395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¿Dónde?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(Where)</a:t>
          </a:r>
          <a:endParaRPr lang="es-E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1327" y="2566122"/>
        <a:ext cx="801830" cy="801830"/>
      </dsp:txXfrm>
    </dsp:sp>
    <dsp:sp modelId="{00FF1E7F-7964-41BB-826F-49CF5F65C335}">
      <dsp:nvSpPr>
        <dsp:cNvPr id="0" name=""/>
        <dsp:cNvSpPr/>
      </dsp:nvSpPr>
      <dsp:spPr>
        <a:xfrm rot="16971429">
          <a:off x="1578978" y="1953714"/>
          <a:ext cx="301746" cy="382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282290"/>
                <a:satOff val="-22077"/>
                <a:lumOff val="263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-282290"/>
                <a:satOff val="-22077"/>
                <a:lumOff val="263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-282290"/>
                <a:satOff val="-22077"/>
                <a:lumOff val="263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4168" y="2074383"/>
        <a:ext cx="211222" cy="229627"/>
      </dsp:txXfrm>
    </dsp:sp>
    <dsp:sp modelId="{9407BFD2-C9D0-49FB-BF44-D3AB8E20C8BA}">
      <dsp:nvSpPr>
        <dsp:cNvPr id="0" name=""/>
        <dsp:cNvSpPr/>
      </dsp:nvSpPr>
      <dsp:spPr>
        <a:xfrm>
          <a:off x="1354281" y="739471"/>
          <a:ext cx="1133958" cy="113395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¿Quién? (Who)</a:t>
          </a:r>
          <a:endParaRPr lang="es-E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0345" y="905535"/>
        <a:ext cx="801830" cy="801830"/>
      </dsp:txXfrm>
    </dsp:sp>
    <dsp:sp modelId="{8A835658-FE91-4234-AA4D-901065B5A4A6}">
      <dsp:nvSpPr>
        <dsp:cNvPr id="0" name=""/>
        <dsp:cNvSpPr/>
      </dsp:nvSpPr>
      <dsp:spPr>
        <a:xfrm rot="20057143">
          <a:off x="2530000" y="749285"/>
          <a:ext cx="301746" cy="382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141145"/>
                <a:satOff val="-11039"/>
                <a:lumOff val="131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-141145"/>
                <a:satOff val="-11039"/>
                <a:lumOff val="131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-141145"/>
                <a:satOff val="-11039"/>
                <a:lumOff val="131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4482" y="845465"/>
        <a:ext cx="211222" cy="229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8098-21D3-4EF6-A676-28B201AA8DE8}">
      <dsp:nvSpPr>
        <dsp:cNvPr id="0" name=""/>
        <dsp:cNvSpPr/>
      </dsp:nvSpPr>
      <dsp:spPr>
        <a:xfrm>
          <a:off x="9966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Direccionar a los colaboradores en la filosofía, valores y objetivos de la empresa.</a:t>
          </a:r>
        </a:p>
      </dsp:txBody>
      <dsp:txXfrm>
        <a:off x="53160" y="43194"/>
        <a:ext cx="2892448" cy="1388375"/>
      </dsp:txXfrm>
    </dsp:sp>
    <dsp:sp modelId="{AE72CBDF-7B1C-4B1D-AE4E-2D3C7A721C99}">
      <dsp:nvSpPr>
        <dsp:cNvPr id="0" name=""/>
        <dsp:cNvSpPr/>
      </dsp:nvSpPr>
      <dsp:spPr>
        <a:xfrm>
          <a:off x="3286686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3286686" y="515756"/>
        <a:ext cx="442059" cy="443251"/>
      </dsp:txXfrm>
    </dsp:sp>
    <dsp:sp modelId="{777F681A-76D7-4464-A4FD-A792C8A11C91}">
      <dsp:nvSpPr>
        <dsp:cNvPr id="0" name=""/>
        <dsp:cNvSpPr/>
      </dsp:nvSpPr>
      <dsp:spPr>
        <a:xfrm>
          <a:off x="4180338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-Elaborar un plan de capacitación </a:t>
          </a:r>
        </a:p>
      </dsp:txBody>
      <dsp:txXfrm>
        <a:off x="4223532" y="43194"/>
        <a:ext cx="2892448" cy="1388375"/>
      </dsp:txXfrm>
    </dsp:sp>
    <dsp:sp modelId="{76D4C196-E581-4A73-AAEB-0633467DE189}">
      <dsp:nvSpPr>
        <dsp:cNvPr id="0" name=""/>
        <dsp:cNvSpPr/>
      </dsp:nvSpPr>
      <dsp:spPr>
        <a:xfrm>
          <a:off x="7457058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7457058" y="515756"/>
        <a:ext cx="442059" cy="443251"/>
      </dsp:txXfrm>
    </dsp:sp>
    <dsp:sp modelId="{FB9725D8-512E-4DAD-BFB9-447F0AD7A6D0}">
      <dsp:nvSpPr>
        <dsp:cNvPr id="0" name=""/>
        <dsp:cNvSpPr/>
      </dsp:nvSpPr>
      <dsp:spPr>
        <a:xfrm>
          <a:off x="8350709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Los colaboradores necesitan estar alineados a la filosofía, valores y objetivos de la empresa para poder ser parte de ella y cumplir de forma eficiente su rol dentro de la misma.</a:t>
          </a:r>
        </a:p>
      </dsp:txBody>
      <dsp:txXfrm>
        <a:off x="8393903" y="43194"/>
        <a:ext cx="2892448" cy="1388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8098-21D3-4EF6-A676-28B201AA8DE8}">
      <dsp:nvSpPr>
        <dsp:cNvPr id="0" name=""/>
        <dsp:cNvSpPr/>
      </dsp:nvSpPr>
      <dsp:spPr>
        <a:xfrm>
          <a:off x="9966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Aprovechar los atributos y ventajas de nuestro bien y/o servicio</a:t>
          </a:r>
          <a:r>
            <a:rPr lang="es-EC" sz="2100" kern="1200" dirty="0"/>
            <a:t>.</a:t>
          </a:r>
        </a:p>
      </dsp:txBody>
      <dsp:txXfrm>
        <a:off x="53160" y="43194"/>
        <a:ext cx="2892448" cy="1388375"/>
      </dsp:txXfrm>
    </dsp:sp>
    <dsp:sp modelId="{AE72CBDF-7B1C-4B1D-AE4E-2D3C7A721C99}">
      <dsp:nvSpPr>
        <dsp:cNvPr id="0" name=""/>
        <dsp:cNvSpPr/>
      </dsp:nvSpPr>
      <dsp:spPr>
        <a:xfrm>
          <a:off x="3286686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3286686" y="515756"/>
        <a:ext cx="442059" cy="443251"/>
      </dsp:txXfrm>
    </dsp:sp>
    <dsp:sp modelId="{777F681A-76D7-4464-A4FD-A792C8A11C91}">
      <dsp:nvSpPr>
        <dsp:cNvPr id="0" name=""/>
        <dsp:cNvSpPr/>
      </dsp:nvSpPr>
      <dsp:spPr>
        <a:xfrm>
          <a:off x="4180338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-Identificar los criterios de compra de los clientes.</a:t>
          </a:r>
          <a:br>
            <a:rPr lang="es-EC" sz="1500" kern="1200" dirty="0"/>
          </a:br>
          <a:r>
            <a:rPr lang="es-EC" sz="1500" kern="1200" dirty="0"/>
            <a:t>-Analizar la competencia.</a:t>
          </a:r>
          <a:br>
            <a:rPr lang="es-EC" sz="1500" kern="1200" dirty="0"/>
          </a:br>
          <a:r>
            <a:rPr lang="es-EC" sz="1500" kern="1200" dirty="0"/>
            <a:t>-Elaboración de un informe con los resultados</a:t>
          </a:r>
          <a:r>
            <a:rPr lang="es-EC" sz="1700" kern="1200" dirty="0"/>
            <a:t>.  </a:t>
          </a:r>
        </a:p>
      </dsp:txBody>
      <dsp:txXfrm>
        <a:off x="4223532" y="43194"/>
        <a:ext cx="2892448" cy="1388375"/>
      </dsp:txXfrm>
    </dsp:sp>
    <dsp:sp modelId="{76D4C196-E581-4A73-AAEB-0633467DE189}">
      <dsp:nvSpPr>
        <dsp:cNvPr id="0" name=""/>
        <dsp:cNvSpPr/>
      </dsp:nvSpPr>
      <dsp:spPr>
        <a:xfrm>
          <a:off x="7457058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7457058" y="515756"/>
        <a:ext cx="442059" cy="443251"/>
      </dsp:txXfrm>
    </dsp:sp>
    <dsp:sp modelId="{FB9725D8-512E-4DAD-BFB9-447F0AD7A6D0}">
      <dsp:nvSpPr>
        <dsp:cNvPr id="0" name=""/>
        <dsp:cNvSpPr/>
      </dsp:nvSpPr>
      <dsp:spPr>
        <a:xfrm>
          <a:off x="8350709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La organización al saber aprovechar su ventaja competitiva puede llegar a tener mayor éxito empresarial.</a:t>
          </a:r>
        </a:p>
      </dsp:txBody>
      <dsp:txXfrm>
        <a:off x="8393903" y="43194"/>
        <a:ext cx="2892448" cy="1388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8098-21D3-4EF6-A676-28B201AA8DE8}">
      <dsp:nvSpPr>
        <dsp:cNvPr id="0" name=""/>
        <dsp:cNvSpPr/>
      </dsp:nvSpPr>
      <dsp:spPr>
        <a:xfrm>
          <a:off x="9966" y="0"/>
          <a:ext cx="2978836" cy="161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Capacitar constantemente al personal en el área en la que se desarrolla.</a:t>
          </a:r>
        </a:p>
      </dsp:txBody>
      <dsp:txXfrm>
        <a:off x="57336" y="47370"/>
        <a:ext cx="2884096" cy="1522602"/>
      </dsp:txXfrm>
    </dsp:sp>
    <dsp:sp modelId="{AE72CBDF-7B1C-4B1D-AE4E-2D3C7A721C99}">
      <dsp:nvSpPr>
        <dsp:cNvPr id="0" name=""/>
        <dsp:cNvSpPr/>
      </dsp:nvSpPr>
      <dsp:spPr>
        <a:xfrm>
          <a:off x="3286686" y="439295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3286686" y="587045"/>
        <a:ext cx="442059" cy="443251"/>
      </dsp:txXfrm>
    </dsp:sp>
    <dsp:sp modelId="{777F681A-76D7-4464-A4FD-A792C8A11C91}">
      <dsp:nvSpPr>
        <dsp:cNvPr id="0" name=""/>
        <dsp:cNvSpPr/>
      </dsp:nvSpPr>
      <dsp:spPr>
        <a:xfrm>
          <a:off x="4180338" y="0"/>
          <a:ext cx="2978836" cy="161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-Levantamiento sobre la situación de los trabajadores en su área.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-Elaborar un plan para fortalecer debilidades</a:t>
          </a:r>
          <a:r>
            <a:rPr lang="es-EC" sz="1600" kern="1200" dirty="0"/>
            <a:t>.</a:t>
          </a:r>
        </a:p>
      </dsp:txBody>
      <dsp:txXfrm>
        <a:off x="4227708" y="47370"/>
        <a:ext cx="2884096" cy="1522602"/>
      </dsp:txXfrm>
    </dsp:sp>
    <dsp:sp modelId="{76D4C196-E581-4A73-AAEB-0633467DE189}">
      <dsp:nvSpPr>
        <dsp:cNvPr id="0" name=""/>
        <dsp:cNvSpPr/>
      </dsp:nvSpPr>
      <dsp:spPr>
        <a:xfrm>
          <a:off x="7457058" y="439295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7457058" y="587045"/>
        <a:ext cx="442059" cy="443251"/>
      </dsp:txXfrm>
    </dsp:sp>
    <dsp:sp modelId="{FB9725D8-512E-4DAD-BFB9-447F0AD7A6D0}">
      <dsp:nvSpPr>
        <dsp:cNvPr id="0" name=""/>
        <dsp:cNvSpPr/>
      </dsp:nvSpPr>
      <dsp:spPr>
        <a:xfrm>
          <a:off x="8350709" y="0"/>
          <a:ext cx="2978836" cy="161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Para mantener o elevar la productividad del colaborador es necesario ampliar los conocimientos y perfeccionar habilidades con relación a las exigencias de especialización.</a:t>
          </a:r>
        </a:p>
      </dsp:txBody>
      <dsp:txXfrm>
        <a:off x="8398079" y="47370"/>
        <a:ext cx="2884096" cy="1522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8098-21D3-4EF6-A676-28B201AA8DE8}">
      <dsp:nvSpPr>
        <dsp:cNvPr id="0" name=""/>
        <dsp:cNvSpPr/>
      </dsp:nvSpPr>
      <dsp:spPr>
        <a:xfrm>
          <a:off x="9966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Conocer los recursos y capacidad de producción de la empresa.</a:t>
          </a:r>
        </a:p>
      </dsp:txBody>
      <dsp:txXfrm>
        <a:off x="53160" y="43194"/>
        <a:ext cx="2892448" cy="1388375"/>
      </dsp:txXfrm>
    </dsp:sp>
    <dsp:sp modelId="{AE72CBDF-7B1C-4B1D-AE4E-2D3C7A721C99}">
      <dsp:nvSpPr>
        <dsp:cNvPr id="0" name=""/>
        <dsp:cNvSpPr/>
      </dsp:nvSpPr>
      <dsp:spPr>
        <a:xfrm>
          <a:off x="3286686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3286686" y="515756"/>
        <a:ext cx="442059" cy="443251"/>
      </dsp:txXfrm>
    </dsp:sp>
    <dsp:sp modelId="{777F681A-76D7-4464-A4FD-A792C8A11C91}">
      <dsp:nvSpPr>
        <dsp:cNvPr id="0" name=""/>
        <dsp:cNvSpPr/>
      </dsp:nvSpPr>
      <dsp:spPr>
        <a:xfrm>
          <a:off x="4180338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-Elaborar un inventario de la maquinaria y materia prima.</a:t>
          </a:r>
          <a:br>
            <a:rPr lang="es-EC" sz="1500" kern="1200" dirty="0"/>
          </a:br>
          <a:r>
            <a:rPr lang="es-EC" sz="1500" kern="1200" dirty="0"/>
            <a:t>-Seguimiento en su proceso y su capacidad de producción.</a:t>
          </a:r>
          <a:br>
            <a:rPr lang="es-EC" sz="1500" kern="1200" dirty="0"/>
          </a:br>
          <a:r>
            <a:rPr lang="es-EC" sz="1500" kern="1200" dirty="0"/>
            <a:t>-Establecer indicadores.</a:t>
          </a:r>
        </a:p>
      </dsp:txBody>
      <dsp:txXfrm>
        <a:off x="4223532" y="43194"/>
        <a:ext cx="2892448" cy="1388375"/>
      </dsp:txXfrm>
    </dsp:sp>
    <dsp:sp modelId="{76D4C196-E581-4A73-AAEB-0633467DE189}">
      <dsp:nvSpPr>
        <dsp:cNvPr id="0" name=""/>
        <dsp:cNvSpPr/>
      </dsp:nvSpPr>
      <dsp:spPr>
        <a:xfrm>
          <a:off x="7457058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7457058" y="515756"/>
        <a:ext cx="442059" cy="443251"/>
      </dsp:txXfrm>
    </dsp:sp>
    <dsp:sp modelId="{FB9725D8-512E-4DAD-BFB9-447F0AD7A6D0}">
      <dsp:nvSpPr>
        <dsp:cNvPr id="0" name=""/>
        <dsp:cNvSpPr/>
      </dsp:nvSpPr>
      <dsp:spPr>
        <a:xfrm>
          <a:off x="8350709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Para conocer la capacidad de producción que tiene la empresa y evitar sobre producción causante de gastos innecesarios. </a:t>
          </a:r>
        </a:p>
      </dsp:txBody>
      <dsp:txXfrm>
        <a:off x="8393903" y="43194"/>
        <a:ext cx="2892448" cy="13883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8098-21D3-4EF6-A676-28B201AA8DE8}">
      <dsp:nvSpPr>
        <dsp:cNvPr id="0" name=""/>
        <dsp:cNvSpPr/>
      </dsp:nvSpPr>
      <dsp:spPr>
        <a:xfrm>
          <a:off x="9966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Implementar programas de mantenimiento preventivo para la maquinaria</a:t>
          </a:r>
        </a:p>
      </dsp:txBody>
      <dsp:txXfrm>
        <a:off x="53160" y="43194"/>
        <a:ext cx="2892448" cy="1388375"/>
      </dsp:txXfrm>
    </dsp:sp>
    <dsp:sp modelId="{AE72CBDF-7B1C-4B1D-AE4E-2D3C7A721C99}">
      <dsp:nvSpPr>
        <dsp:cNvPr id="0" name=""/>
        <dsp:cNvSpPr/>
      </dsp:nvSpPr>
      <dsp:spPr>
        <a:xfrm>
          <a:off x="3286686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3286686" y="515756"/>
        <a:ext cx="442059" cy="443251"/>
      </dsp:txXfrm>
    </dsp:sp>
    <dsp:sp modelId="{777F681A-76D7-4464-A4FD-A792C8A11C91}">
      <dsp:nvSpPr>
        <dsp:cNvPr id="0" name=""/>
        <dsp:cNvSpPr/>
      </dsp:nvSpPr>
      <dsp:spPr>
        <a:xfrm>
          <a:off x="4180338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-Elaborar un presupuesto para mantenimiento preventivo.</a:t>
          </a:r>
          <a:br>
            <a:rPr lang="es-EC" sz="1500" kern="1200" dirty="0"/>
          </a:br>
          <a:r>
            <a:rPr lang="es-EC" sz="1500" kern="1200" dirty="0"/>
            <a:t>-Designar al personal encargado para el mantenimiento</a:t>
          </a:r>
        </a:p>
      </dsp:txBody>
      <dsp:txXfrm>
        <a:off x="4223532" y="43194"/>
        <a:ext cx="2892448" cy="1388375"/>
      </dsp:txXfrm>
    </dsp:sp>
    <dsp:sp modelId="{76D4C196-E581-4A73-AAEB-0633467DE189}">
      <dsp:nvSpPr>
        <dsp:cNvPr id="0" name=""/>
        <dsp:cNvSpPr/>
      </dsp:nvSpPr>
      <dsp:spPr>
        <a:xfrm>
          <a:off x="7457058" y="368006"/>
          <a:ext cx="631513" cy="738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7457058" y="515756"/>
        <a:ext cx="442059" cy="443251"/>
      </dsp:txXfrm>
    </dsp:sp>
    <dsp:sp modelId="{FB9725D8-512E-4DAD-BFB9-447F0AD7A6D0}">
      <dsp:nvSpPr>
        <dsp:cNvPr id="0" name=""/>
        <dsp:cNvSpPr/>
      </dsp:nvSpPr>
      <dsp:spPr>
        <a:xfrm>
          <a:off x="8350709" y="0"/>
          <a:ext cx="2978836" cy="1474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Para minimizar acciones correctivas y ahorrar en mantenimiento, aumentar su vida útil y evitar perdida de material y accidentes laborales.</a:t>
          </a:r>
        </a:p>
      </dsp:txBody>
      <dsp:txXfrm>
        <a:off x="8393903" y="43194"/>
        <a:ext cx="2892448" cy="1388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15B6F-2BE8-44AE-995E-936B580FA3DF}" type="datetime1">
              <a:rPr lang="es-ES" smtClean="0"/>
              <a:t>06/10/2020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D2A127-28F2-4B79-95C6-D06C3BECC10D}" type="datetime1">
              <a:rPr lang="es-ES" noProof="0" smtClean="0"/>
              <a:t>06/10/2020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2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etapas:</a:t>
            </a:r>
            <a:r>
              <a:rPr lang="es-EC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analizaron los resultados de la relación de las variables de la encuesta gracias al coeficiente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Spearman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que revelo que la innovación y la tecnología influyen de manera positiva y significativa a la competitividad de las Mi Pymes del DMQ. La segunda fase fue usando la metodología de gestión empresarial 5W2H, la cual propone un plan de acción para que las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Pymes mejoren su competitividad en el mercad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9924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145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8380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8380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6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26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46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ángulo redondeado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5" name="Rectángulo redondeado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7" name="Rectángulo redondeado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8" name="Rectángulo redondeado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Aquí puede poner el texto destacado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5" name="Marcador de text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8" name="Marcador de text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9" name="Marcador de text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elemento</a:t>
            </a:r>
          </a:p>
        </p:txBody>
      </p:sp>
      <p:sp>
        <p:nvSpPr>
          <p:cNvPr id="50" name="Marcador de text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Mes, año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miembros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miembros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ZA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smtClean="0"/>
              <a:pPr rtl="0"/>
              <a:t>‹Nº›</a:t>
            </a:fld>
            <a:endParaRPr lang="en-ZA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  <a:endParaRPr lang="en-ZA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/>
              <a:t>Haga clic en el icono para agregar una imagen</a:t>
            </a:r>
            <a:endParaRPr lang="en-ZA" dirty="0"/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/>
              <a:t>Haga clic en el icono para agregar una imagen</a:t>
            </a:r>
            <a:endParaRPr lang="en-ZA" dirty="0"/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/>
              <a:t>Haga clic en el icono para agregar una imagen</a:t>
            </a:r>
            <a:endParaRPr lang="en-ZA" dirty="0"/>
          </a:p>
        </p:txBody>
      </p:sp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/>
              <a:t>Haga clic en el icono para agregar una imagen</a:t>
            </a:r>
            <a:endParaRPr lang="en-ZA" dirty="0"/>
          </a:p>
        </p:txBody>
      </p:sp>
      <p:sp>
        <p:nvSpPr>
          <p:cNvPr id="27" name="Marcador de posición de imagen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/>
              <a:t>Haga clic en el icono para agregar una imagen</a:t>
            </a:r>
            <a:endParaRPr lang="en-ZA" dirty="0"/>
          </a:p>
        </p:txBody>
      </p:sp>
      <p:sp>
        <p:nvSpPr>
          <p:cNvPr id="20" name="Marcador de posición de imagen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/>
              <a:t>Haga clic en el icono para agregar una imagen</a:t>
            </a:r>
            <a:endParaRPr lang="en-ZA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"/>
              <a:t>Nombre completo</a:t>
            </a:r>
            <a:endParaRPr lang="en-ZA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"/>
              <a:t>Título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, sin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Número de contacto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Dirección del sitio web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71A8-9D3D-4FAF-8ADD-185DF596A969}" type="datetime1">
              <a:rPr lang="es-EC" smtClean="0"/>
              <a:t>6/10/2020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540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ágenes gran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ñetas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5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posición de imagen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viñetas de imagen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1" name="Octá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5" name="Marcador de número de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ágono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9216940" y="6278857"/>
            <a:ext cx="202818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es-ES" sz="1200" noProof="0" dirty="0">
                <a:solidFill>
                  <a:schemeClr val="tx2"/>
                </a:solidFill>
                <a:latin typeface="+mj-lt"/>
              </a:rPr>
              <a:t>Introduzca su logotipo o su nombre aquí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68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  <p:sldLayoutId id="214748368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5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31" Type="http://schemas.openxmlformats.org/officeDocument/2006/relationships/image" Target="../media/image35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8.png"/><Relationship Id="rId18" Type="http://schemas.microsoft.com/office/2007/relationships/hdphoto" Target="../media/hdphoto4.wdp"/><Relationship Id="rId3" Type="http://schemas.openxmlformats.org/officeDocument/2006/relationships/image" Target="../media/image7.png"/><Relationship Id="rId21" Type="http://schemas.openxmlformats.org/officeDocument/2006/relationships/image" Target="../media/image44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microsoft.com/office/2007/relationships/hdphoto" Target="../media/hdphoto3.wdp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11" Type="http://schemas.openxmlformats.org/officeDocument/2006/relationships/image" Target="../media/image37.png"/><Relationship Id="rId5" Type="http://schemas.openxmlformats.org/officeDocument/2006/relationships/image" Target="../media/image9.png"/><Relationship Id="rId15" Type="http://schemas.openxmlformats.org/officeDocument/2006/relationships/image" Target="../media/image40.png"/><Relationship Id="rId10" Type="http://schemas.microsoft.com/office/2007/relationships/hdphoto" Target="../media/hdphoto1.wdp"/><Relationship Id="rId19" Type="http://schemas.openxmlformats.org/officeDocument/2006/relationships/image" Target="../media/image42.jpeg"/><Relationship Id="rId4" Type="http://schemas.openxmlformats.org/officeDocument/2006/relationships/image" Target="../media/image8.svg"/><Relationship Id="rId9" Type="http://schemas.openxmlformats.org/officeDocument/2006/relationships/image" Target="../media/image36.png"/><Relationship Id="rId14" Type="http://schemas.openxmlformats.org/officeDocument/2006/relationships/image" Target="../media/image39.svg"/><Relationship Id="rId22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4" y="0"/>
            <a:ext cx="12192002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/>
          <a:lstStyle/>
          <a:p>
            <a:pPr algn="ctr" rtl="0"/>
            <a:r>
              <a:rPr lang="es-ES" sz="4200" dirty="0"/>
              <a:t>        </a:t>
            </a:r>
            <a: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</a:t>
            </a: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4200" dirty="0"/>
          </a:p>
        </p:txBody>
      </p:sp>
      <p:sp>
        <p:nvSpPr>
          <p:cNvPr id="47" name="Forma libre: Forma 46" title="forma geométrica">
            <a:extLst>
              <a:ext uri="{FF2B5EF4-FFF2-40B4-BE49-F238E27FC236}">
                <a16:creationId xmlns:a16="http://schemas.microsoft.com/office/drawing/2014/main" id="{B6D0B8EE-8E06-4051-87BF-62C153F3FBBB}"/>
              </a:ext>
            </a:extLst>
          </p:cNvPr>
          <p:cNvSpPr/>
          <p:nvPr/>
        </p:nvSpPr>
        <p:spPr>
          <a:xfrm rot="4308689">
            <a:off x="10096564" y="57010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2050" name="Picture 2" descr="Mi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78744"/>
            <a:ext cx="1988710" cy="23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bre: Forma 46" title="forma geométrica">
            <a:extLst>
              <a:ext uri="{FF2B5EF4-FFF2-40B4-BE49-F238E27FC236}">
                <a16:creationId xmlns:a16="http://schemas.microsoft.com/office/drawing/2014/main" id="{B6D0B8EE-8E06-4051-87BF-62C153F3FBBB}"/>
              </a:ext>
            </a:extLst>
          </p:cNvPr>
          <p:cNvSpPr/>
          <p:nvPr/>
        </p:nvSpPr>
        <p:spPr>
          <a:xfrm rot="9358261">
            <a:off x="10503165" y="678164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Título 1"/>
          <p:cNvSpPr>
            <a:spLocks noGrp="1"/>
          </p:cNvSpPr>
          <p:nvPr/>
        </p:nvSpPr>
        <p:spPr>
          <a:xfrm>
            <a:off x="1315795" y="1724833"/>
            <a:ext cx="9601200" cy="10814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</a:t>
            </a:r>
            <a:br>
              <a:rPr lang="es-EC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ADMINISTRATIVAS Y DEL COMERCIO</a:t>
            </a: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275005" y="2806266"/>
            <a:ext cx="9601200" cy="176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</a:p>
          <a:p>
            <a:pPr algn="ctr"/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INFLUENCIA DE LA INNOVACIÓN Y LA TECNOLOGIA EN LA COMPETITIVIDAD DE LAS MIPYMES DEL DISTRITO METROPOLITANO DE QUITO”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64944" y="4476933"/>
            <a:ext cx="9601200" cy="2149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ORTIZ COLOMA, MARÍA BELÉN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RAMOS YÉPEZ, ERIKA KATHERINE</a:t>
            </a:r>
          </a:p>
          <a:p>
            <a:pPr algn="ctr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CADENA ECHEVERRIA, JAIME LUIS</a:t>
            </a:r>
          </a:p>
          <a:p>
            <a:pPr algn="ctr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JULIO 2020</a:t>
            </a: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06812" y="271761"/>
            <a:ext cx="11340000" cy="432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r>
              <a:rPr lang="es-EC" sz="2800" dirty="0">
                <a:latin typeface="+mj-lt"/>
                <a:ea typeface="+mj-ea"/>
                <a:cs typeface="+mj-cs"/>
              </a:rPr>
              <a:t>Hipótesis: Modelo de relación de las variables</a:t>
            </a:r>
            <a:endParaRPr lang="es-E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10</a:t>
            </a:fld>
            <a:endParaRPr lang="es-ES" noProof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29555E-55B0-41E5-9EF5-F2EB4A84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9" y="1668555"/>
            <a:ext cx="9285981" cy="43378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233046" y="6107560"/>
            <a:ext cx="108178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800"/>
              </a:spcAft>
            </a:pPr>
            <a:r>
              <a:rPr lang="es-EC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 Cuadro de relación de variables. </a:t>
            </a:r>
            <a:r>
              <a:rPr lang="es-EC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Héctor Cuevas (2016) </a:t>
            </a:r>
            <a:r>
              <a:rPr lang="es-EC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Daft</a:t>
            </a:r>
            <a:r>
              <a:rPr lang="es-EC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(2001), CEGESTI (2005); Maldonado y otros, 2012;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Battaglia</a:t>
            </a:r>
            <a:r>
              <a:rPr lang="es-EC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otros, (2014), </a:t>
            </a:r>
            <a:r>
              <a:rPr lang="es-EC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Buckley</a:t>
            </a:r>
            <a:r>
              <a:rPr lang="es-EC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otros, (1998)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35999" y="819696"/>
            <a:ext cx="2051242" cy="5117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sz="1600" b="1" dirty="0">
                <a:solidFill>
                  <a:schemeClr val="bg1">
                    <a:lumMod val="50000"/>
                  </a:schemeClr>
                </a:solidFill>
              </a:rPr>
              <a:t>V. dependientes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59178" y="615375"/>
            <a:ext cx="1949116" cy="9641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sz="1600" b="1" dirty="0">
                <a:solidFill>
                  <a:schemeClr val="bg1">
                    <a:lumMod val="50000"/>
                  </a:schemeClr>
                </a:solidFill>
              </a:rPr>
              <a:t>V. independiente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84754" y="26548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</a:t>
            </a: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84754" y="465605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</a:t>
            </a: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Abrir llave 12"/>
          <p:cNvSpPr/>
          <p:nvPr/>
        </p:nvSpPr>
        <p:spPr>
          <a:xfrm rot="5400000">
            <a:off x="2732401" y="-813851"/>
            <a:ext cx="347791" cy="4693472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Abrir llave 13"/>
          <p:cNvSpPr/>
          <p:nvPr/>
        </p:nvSpPr>
        <p:spPr>
          <a:xfrm rot="5400000">
            <a:off x="7553313" y="-813850"/>
            <a:ext cx="347791" cy="4693472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42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89208" y="1967949"/>
            <a:ext cx="6625823" cy="172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3632" y="469976"/>
            <a:ext cx="11340000" cy="432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r>
              <a:rPr lang="es-EC" sz="3600" dirty="0">
                <a:latin typeface="+mj-lt"/>
                <a:ea typeface="+mj-ea"/>
                <a:cs typeface="+mj-cs"/>
              </a:rPr>
              <a:t>Diseño Metodológico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11</a:t>
            </a:fld>
            <a:endParaRPr lang="es-ES" noProof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9" y="6155190"/>
            <a:ext cx="2015302" cy="652462"/>
          </a:xfrm>
          <a:prstGeom prst="rect">
            <a:avLst/>
          </a:prstGeom>
        </p:spPr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7513F910-E28C-4954-A4BA-143FB9E4537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26182" r="26182"/>
          <a:stretch>
            <a:fillRect/>
          </a:stretch>
        </p:blipFill>
        <p:spPr>
          <a:xfrm>
            <a:off x="7707086" y="184963"/>
            <a:ext cx="4399912" cy="6373200"/>
          </a:xfr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0405FF4-F87D-4FEE-A15C-6E4AA2E2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135081"/>
              </p:ext>
            </p:extLst>
          </p:nvPr>
        </p:nvGraphicFramePr>
        <p:xfrm>
          <a:off x="263632" y="1257300"/>
          <a:ext cx="6851399" cy="532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566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222" y="195049"/>
            <a:ext cx="4646161" cy="63646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Cálculo de la muestra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12</a:t>
            </a:fld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633984" y="2490291"/>
            <a:ext cx="3911512" cy="24840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Z: nivel de confianza del 95% </a:t>
            </a: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1.96</a:t>
            </a:r>
          </a:p>
          <a:p>
            <a:pPr>
              <a:lnSpc>
                <a:spcPct val="200000"/>
              </a:lnSpc>
            </a:pP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P: probabilidad de ocurrencia de 0,5 </a:t>
            </a:r>
          </a:p>
          <a:p>
            <a:pPr>
              <a:lnSpc>
                <a:spcPct val="200000"/>
              </a:lnSpc>
            </a:pP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Q: probabilidad de no ocurrencia de 0,5</a:t>
            </a:r>
          </a:p>
          <a:p>
            <a:pPr>
              <a:lnSpc>
                <a:spcPct val="200000"/>
              </a:lnSpc>
            </a:pP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e: margen de error permisible del 5%</a:t>
            </a: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0,05</a:t>
            </a:r>
          </a:p>
          <a:p>
            <a:pPr>
              <a:lnSpc>
                <a:spcPct val="200000"/>
              </a:lnSpc>
            </a:pP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N: Población </a:t>
            </a: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419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26941 </a:t>
            </a:r>
            <a:r>
              <a:rPr lang="es-419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Mipymes</a:t>
            </a:r>
            <a:endParaRPr lang="es-EC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233383" y="1650085"/>
                <a:ext cx="3562863" cy="69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𝑷𝑸</m:t>
                          </m:r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𝑷𝑸</m:t>
                          </m:r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83" y="1650085"/>
                <a:ext cx="3562863" cy="696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3961918" y="2450264"/>
                <a:ext cx="6675120" cy="195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26941∗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∗0,5∗0,5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(0,05)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26941−1</m:t>
                              </m:r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∗0,5∗0,5)</m:t>
                          </m:r>
                        </m:den>
                      </m:f>
                    </m:oMath>
                  </m:oMathPara>
                </a14:m>
                <a:endParaRPr lang="es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C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=379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𝑀𝑖𝑃𝑦𝑚𝑒𝑠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18" y="2450264"/>
                <a:ext cx="6675120" cy="1958870"/>
              </a:xfrm>
              <a:prstGeom prst="rect">
                <a:avLst/>
              </a:prstGeom>
              <a:blipFill>
                <a:blip r:embed="rId3"/>
                <a:stretch>
                  <a:fillRect b="-155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9057859" y="5816636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ea typeface="Calibri" panose="020F0502020204030204" pitchFamily="34" charset="0"/>
              </a:rPr>
              <a:t>(</a:t>
            </a:r>
            <a:r>
              <a:rPr lang="es-EC" sz="1600" dirty="0" err="1">
                <a:ea typeface="Calibri" panose="020F0502020204030204" pitchFamily="34" charset="0"/>
              </a:rPr>
              <a:t>Gabaldon</a:t>
            </a:r>
            <a:r>
              <a:rPr lang="es-EC" sz="1600" dirty="0">
                <a:ea typeface="Calibri" panose="020F0502020204030204" pitchFamily="34" charset="0"/>
              </a:rPr>
              <a:t>, 1980)</a:t>
            </a:r>
            <a:endParaRPr lang="es-EC" sz="1600" dirty="0"/>
          </a:p>
        </p:txBody>
      </p:sp>
      <p:sp>
        <p:nvSpPr>
          <p:cNvPr id="12" name="Rectángulo 11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88363" y="946787"/>
            <a:ext cx="5509333" cy="6364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No probabilístico</a:t>
            </a:r>
            <a:b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Por cuotas y por conveniencia</a:t>
            </a:r>
          </a:p>
        </p:txBody>
      </p:sp>
      <p:grpSp>
        <p:nvGrpSpPr>
          <p:cNvPr id="14" name="Grupo 13" title="grupo de triángulos">
            <a:extLst>
              <a:ext uri="{FF2B5EF4-FFF2-40B4-BE49-F238E27FC236}">
                <a16:creationId xmlns:a16="http://schemas.microsoft.com/office/drawing/2014/main" id="{A9B6E0ED-F24B-45E7-AB03-D0EBA14F8A2E}"/>
              </a:ext>
            </a:extLst>
          </p:cNvPr>
          <p:cNvGrpSpPr/>
          <p:nvPr/>
        </p:nvGrpSpPr>
        <p:grpSpPr>
          <a:xfrm>
            <a:off x="9876260" y="293421"/>
            <a:ext cx="1850209" cy="1915995"/>
            <a:chOff x="9862160" y="831132"/>
            <a:chExt cx="1850209" cy="1915995"/>
          </a:xfrm>
        </p:grpSpPr>
        <p:sp>
          <p:nvSpPr>
            <p:cNvPr id="15" name="Forma libre: Forma 15" title="triángulos">
              <a:extLst>
                <a:ext uri="{FF2B5EF4-FFF2-40B4-BE49-F238E27FC236}">
                  <a16:creationId xmlns:a16="http://schemas.microsoft.com/office/drawing/2014/main" id="{061F8FFD-2D34-4674-BC37-1787666845AD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6" name="Forma libre: Forma 16" title="triángulos">
              <a:extLst>
                <a:ext uri="{FF2B5EF4-FFF2-40B4-BE49-F238E27FC236}">
                  <a16:creationId xmlns:a16="http://schemas.microsoft.com/office/drawing/2014/main" id="{5F135094-F3DB-4ABB-B1D1-D5E635EE51EE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Forma libre: Forma 17" title="triángulos">
              <a:extLst>
                <a:ext uri="{FF2B5EF4-FFF2-40B4-BE49-F238E27FC236}">
                  <a16:creationId xmlns:a16="http://schemas.microsoft.com/office/drawing/2014/main" id="{91648616-7077-46AB-BC89-DAA1302A20EE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18" title="triángulos">
              <a:extLst>
                <a:ext uri="{FF2B5EF4-FFF2-40B4-BE49-F238E27FC236}">
                  <a16:creationId xmlns:a16="http://schemas.microsoft.com/office/drawing/2014/main" id="{8CF4CB03-AD73-40A4-A18A-F9518A156568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Forma libre: Forma 19" title="triángulos">
              <a:extLst>
                <a:ext uri="{FF2B5EF4-FFF2-40B4-BE49-F238E27FC236}">
                  <a16:creationId xmlns:a16="http://schemas.microsoft.com/office/drawing/2014/main" id="{6EFA0654-4614-42C2-B8F2-04570EC49B8A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1" name="Forma libre: Forma 20" title="triángulos">
              <a:extLst>
                <a:ext uri="{FF2B5EF4-FFF2-40B4-BE49-F238E27FC236}">
                  <a16:creationId xmlns:a16="http://schemas.microsoft.com/office/drawing/2014/main" id="{FA64C496-331F-4282-819D-4037B370C277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Forma libre: Forma 21" title="triángulos">
              <a:extLst>
                <a:ext uri="{FF2B5EF4-FFF2-40B4-BE49-F238E27FC236}">
                  <a16:creationId xmlns:a16="http://schemas.microsoft.com/office/drawing/2014/main" id="{730D2DC8-4D16-4BA3-A56C-39E7D15E6E39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3" name="Forma libre: Forma 22" title="triángulos">
              <a:extLst>
                <a:ext uri="{FF2B5EF4-FFF2-40B4-BE49-F238E27FC236}">
                  <a16:creationId xmlns:a16="http://schemas.microsoft.com/office/drawing/2014/main" id="{B3CC5776-FFBE-4EF6-BE6E-6BF9E707D96C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4" name="Forma libre: Forma 23" title="triángulos">
              <a:extLst>
                <a:ext uri="{FF2B5EF4-FFF2-40B4-BE49-F238E27FC236}">
                  <a16:creationId xmlns:a16="http://schemas.microsoft.com/office/drawing/2014/main" id="{BCC0FD54-15EF-45CB-AC4C-3E850B5DE685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5" name="Forma libre: Forma 24" title="triángulos">
              <a:extLst>
                <a:ext uri="{FF2B5EF4-FFF2-40B4-BE49-F238E27FC236}">
                  <a16:creationId xmlns:a16="http://schemas.microsoft.com/office/drawing/2014/main" id="{40FA8B89-55BF-4AF0-BF4B-C81C7A9E4270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6" name="Forma libre: Forma 25" title="triángulos">
              <a:extLst>
                <a:ext uri="{FF2B5EF4-FFF2-40B4-BE49-F238E27FC236}">
                  <a16:creationId xmlns:a16="http://schemas.microsoft.com/office/drawing/2014/main" id="{2B92B8B3-6410-47F9-AB20-0F223C43DA3A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7" name="Forma libre: Forma 26" title="triángulos">
              <a:extLst>
                <a:ext uri="{FF2B5EF4-FFF2-40B4-BE49-F238E27FC236}">
                  <a16:creationId xmlns:a16="http://schemas.microsoft.com/office/drawing/2014/main" id="{2DF24AA4-4EBC-49F6-B673-9D1F5B44FE5C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8" name="Forma libre: Forma 27" title="triángulos">
              <a:extLst>
                <a:ext uri="{FF2B5EF4-FFF2-40B4-BE49-F238E27FC236}">
                  <a16:creationId xmlns:a16="http://schemas.microsoft.com/office/drawing/2014/main" id="{9118F535-DE67-4CB9-9FA5-25CFA06CBF96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9" name="Forma libre: Forma 28" title="triángulos">
              <a:extLst>
                <a:ext uri="{FF2B5EF4-FFF2-40B4-BE49-F238E27FC236}">
                  <a16:creationId xmlns:a16="http://schemas.microsoft.com/office/drawing/2014/main" id="{48F4DE9B-3F5F-4C20-BA62-3B1BB8760F31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8168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2FA9830B-78A5-43EB-BCBE-5119A8A454EE}"/>
              </a:ext>
            </a:extLst>
          </p:cNvPr>
          <p:cNvSpPr/>
          <p:nvPr/>
        </p:nvSpPr>
        <p:spPr>
          <a:xfrm>
            <a:off x="9044042" y="6235484"/>
            <a:ext cx="2236327" cy="55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83AEDF6-D513-4619-8DAA-4854EF12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75" y="232151"/>
            <a:ext cx="5378020" cy="432000"/>
          </a:xfrm>
        </p:spPr>
        <p:txBody>
          <a:bodyPr/>
          <a:lstStyle/>
          <a:p>
            <a:r>
              <a:rPr lang="es-EC" dirty="0"/>
              <a:t>Validación del instrumento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B6B3B7-7A10-4747-ACF9-90A8C02BC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13</a:t>
            </a:fld>
            <a:endParaRPr lang="es-EC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2B89C8F-841B-461C-B490-ECF95C0305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9899" y="3067185"/>
            <a:ext cx="1800000" cy="900000"/>
          </a:xfrm>
        </p:spPr>
        <p:txBody>
          <a:bodyPr/>
          <a:lstStyle/>
          <a:p>
            <a:r>
              <a:rPr lang="es-E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A través de juicio de expertos:</a:t>
            </a:r>
            <a:br>
              <a:rPr lang="es-ES" sz="16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s-E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3 académicos y </a:t>
            </a:r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9 empresarios </a:t>
            </a:r>
            <a:endParaRPr lang="es-E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B099CD6-B048-43DA-939B-7FEA74678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6092" y="3029496"/>
            <a:ext cx="1800000" cy="900000"/>
          </a:xfrm>
        </p:spPr>
        <p:txBody>
          <a:bodyPr/>
          <a:lstStyle/>
          <a:p>
            <a:r>
              <a:rPr lang="es-E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Coeficiente Alfa de Cronbach</a:t>
            </a:r>
          </a:p>
          <a:p>
            <a:endParaRPr lang="es-EC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0B44C4-3E60-471F-9306-2965899A9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6897" y="3247199"/>
            <a:ext cx="1800000" cy="900000"/>
          </a:xfrm>
        </p:spPr>
        <p:txBody>
          <a:bodyPr/>
          <a:lstStyle/>
          <a:p>
            <a:pPr lvl="0"/>
            <a:r>
              <a:rPr lang="es-E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Programa estadístico SPSS </a:t>
            </a:r>
          </a:p>
          <a:p>
            <a:pPr lvl="0"/>
            <a:endParaRPr lang="es-E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6572DDE-7A2E-4983-A4D3-379B109649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534" y="958152"/>
            <a:ext cx="2404483" cy="504000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Diseño del Instrumento de Investigación (Encuesta)</a:t>
            </a:r>
          </a:p>
          <a:p>
            <a:endParaRPr lang="es-EC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007ECD6-1BF1-4119-A260-B1236D12AF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7667" y="985192"/>
            <a:ext cx="1800000" cy="504000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Validez del instrumento </a:t>
            </a:r>
          </a:p>
          <a:p>
            <a:endParaRPr lang="es-EC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9545EF0-DF8D-49FB-8AFD-0B4EF038F2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6092" y="958152"/>
            <a:ext cx="1800000" cy="504000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Prueba Piloto y Confiabilidad</a:t>
            </a:r>
            <a:endParaRPr lang="es-EC" dirty="0">
              <a:latin typeface="+mn-lt"/>
            </a:endParaRPr>
          </a:p>
          <a:p>
            <a:endParaRPr lang="es-EC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585E26A-36E5-4258-8351-E752B31DFE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82568" y="907525"/>
            <a:ext cx="1800000" cy="504000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Procedimiento de Recolección y Análisis de Datos</a:t>
            </a:r>
          </a:p>
          <a:p>
            <a:endParaRPr lang="es-EC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1A635FE-3292-4650-A9E2-718423095C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683" y="3243936"/>
            <a:ext cx="2510186" cy="11087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Adaptada de </a:t>
            </a:r>
            <a:r>
              <a:rPr lang="es-EC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Cuevas (2016), </a:t>
            </a:r>
            <a:r>
              <a:rPr lang="es-EC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Buckley (1988) 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C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C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Battaglia</a:t>
            </a:r>
            <a:r>
              <a:rPr lang="es-EC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 (2014)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id="{1E13DA33-23FD-4192-99E6-060A50CFA11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l="21070" r="21070"/>
          <a:stretch>
            <a:fillRect/>
          </a:stretch>
        </p:blipFill>
        <p:spPr>
          <a:xfrm>
            <a:off x="1098913" y="1914404"/>
            <a:ext cx="1228725" cy="1230313"/>
          </a:xfrm>
        </p:spPr>
      </p:pic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7F275173-49F4-4BE9-933C-D903136296D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21875" r="21875"/>
          <a:stretch>
            <a:fillRect/>
          </a:stretch>
        </p:blipFill>
        <p:spPr>
          <a:xfrm>
            <a:off x="4043558" y="1764953"/>
            <a:ext cx="1228725" cy="1228725"/>
          </a:xfrm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1516CBFA-191A-44C0-9707-B66FC8D8E91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l="14076" r="14076"/>
          <a:stretch>
            <a:fillRect/>
          </a:stretch>
        </p:blipFill>
        <p:spPr>
          <a:xfrm>
            <a:off x="6860040" y="1688241"/>
            <a:ext cx="1230312" cy="1228725"/>
          </a:xfrm>
        </p:spPr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3208A4C3-22BF-40E7-93E6-6DC371BF383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/>
          <a:srcRect l="16406" r="16406"/>
          <a:stretch>
            <a:fillRect/>
          </a:stretch>
        </p:blipFill>
        <p:spPr>
          <a:xfrm>
            <a:off x="9682839" y="1905944"/>
            <a:ext cx="1228725" cy="1228725"/>
          </a:xfr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2002980F-5B82-4AF0-8569-433E7AD7B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32205"/>
              </p:ext>
            </p:extLst>
          </p:nvPr>
        </p:nvGraphicFramePr>
        <p:xfrm>
          <a:off x="3645410" y="4760933"/>
          <a:ext cx="5393690" cy="175666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797685">
                  <a:extLst>
                    <a:ext uri="{9D8B030D-6E8A-4147-A177-3AD203B41FA5}">
                      <a16:colId xmlns:a16="http://schemas.microsoft.com/office/drawing/2014/main" val="1520489989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3159809749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419167769"/>
                    </a:ext>
                  </a:extLst>
                </a:gridCol>
              </a:tblGrid>
              <a:tr h="4602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Variables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Alfa de </a:t>
                      </a: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</a:rPr>
                        <a:t>Cronbrach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de elementos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63715"/>
                  </a:ext>
                </a:extLst>
              </a:tr>
              <a:tr h="4104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Innovación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0,741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737278"/>
                  </a:ext>
                </a:extLst>
              </a:tr>
              <a:tr h="4104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Tecnología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0,769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555627"/>
                  </a:ext>
                </a:extLst>
              </a:tr>
              <a:tr h="4602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Competitividad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0,807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653089"/>
                  </a:ext>
                </a:extLst>
              </a:tr>
            </a:tbl>
          </a:graphicData>
        </a:graphic>
      </p:graphicFrame>
      <p:sp>
        <p:nvSpPr>
          <p:cNvPr id="22" name="Rectangle 1">
            <a:extLst>
              <a:ext uri="{FF2B5EF4-FFF2-40B4-BE49-F238E27FC236}">
                <a16:creationId xmlns:a16="http://schemas.microsoft.com/office/drawing/2014/main" id="{4E1C6531-C71C-44FE-A398-EB859420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575" y="4427752"/>
            <a:ext cx="41873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Estadística de fiabilidad de las dimensiones </a:t>
            </a:r>
            <a:r>
              <a:rPr kumimoji="0" lang="es-EC" altLang="es-EC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C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0AD1866-E379-4D81-B8DC-17E690410C09}"/>
              </a:ext>
            </a:extLst>
          </p:cNvPr>
          <p:cNvSpPr txBox="1"/>
          <p:nvPr/>
        </p:nvSpPr>
        <p:spPr>
          <a:xfrm>
            <a:off x="3422004" y="650234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Elaborado por SPSS</a:t>
            </a:r>
            <a:endParaRPr kumimoji="0" lang="es-EC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C1B936D1-E798-41C2-9DC8-BF90BDD5E92E}"/>
              </a:ext>
            </a:extLst>
          </p:cNvPr>
          <p:cNvSpPr/>
          <p:nvPr/>
        </p:nvSpPr>
        <p:spPr>
          <a:xfrm>
            <a:off x="2556411" y="2265942"/>
            <a:ext cx="928915" cy="3155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C047025A-B6C7-465E-A748-A0307A496E43}"/>
              </a:ext>
            </a:extLst>
          </p:cNvPr>
          <p:cNvSpPr/>
          <p:nvPr/>
        </p:nvSpPr>
        <p:spPr>
          <a:xfrm>
            <a:off x="5599339" y="2315978"/>
            <a:ext cx="928915" cy="3155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7864134C-17DB-4E61-B680-50265123E501}"/>
              </a:ext>
            </a:extLst>
          </p:cNvPr>
          <p:cNvSpPr/>
          <p:nvPr/>
        </p:nvSpPr>
        <p:spPr>
          <a:xfrm>
            <a:off x="8467982" y="2265941"/>
            <a:ext cx="928915" cy="3155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Marcador de texto 5">
            <a:extLst>
              <a:ext uri="{FF2B5EF4-FFF2-40B4-BE49-F238E27FC236}">
                <a16:creationId xmlns:a16="http://schemas.microsoft.com/office/drawing/2014/main" id="{A2B89C8F-841B-461C-B490-ECF95C0305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0040" y="4016651"/>
            <a:ext cx="1800000" cy="286266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(Robles y Rojas,2015)</a:t>
            </a:r>
            <a:endParaRPr lang="es-ES" sz="16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444700"/>
            <a:ext cx="11340000" cy="432000"/>
          </a:xfrm>
        </p:spPr>
        <p:txBody>
          <a:bodyPr/>
          <a:lstStyle/>
          <a:p>
            <a:r>
              <a:rPr lang="es-EC" dirty="0"/>
              <a:t>CUESTIONARIO FINAL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smtClean="0"/>
              <a:pPr rtl="0"/>
              <a:t>14</a:t>
            </a:fld>
            <a:endParaRPr lang="en-ZA" dirty="0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16598"/>
              </p:ext>
            </p:extLst>
          </p:nvPr>
        </p:nvGraphicFramePr>
        <p:xfrm>
          <a:off x="432000" y="1213009"/>
          <a:ext cx="7226100" cy="545653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8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Variables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Dimensiones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N° de elementos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54"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Innovación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Innovación de productos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 ítems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Innovación de procesos</a:t>
                      </a: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Innovación en sistemas de gestión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 ítems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Total innovación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15 ítems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54"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Tecnología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Tecnología de proceso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 ítems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Tecnología de equipos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Tecnología de operación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Tecnología de producto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Total Tecnología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14 ítems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854"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Competitividad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Desempeño financiero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Reducción de costos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Uso de tecnología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Presencia del mercado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8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Adaptación a los cambios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 ítems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Total Competitividad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23 ítems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9854">
                <a:tc gridSpan="2"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Fuentes de información de la Innovación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11 ítems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9854">
                <a:tc gridSpan="2"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Total ítems de la encuesta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       57 ítems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8" marR="6157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4" name="Rectángulo redondeado 23"/>
          <p:cNvSpPr/>
          <p:nvPr/>
        </p:nvSpPr>
        <p:spPr>
          <a:xfrm>
            <a:off x="8042175" y="6155190"/>
            <a:ext cx="3254475" cy="5694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24"/>
          <p:cNvSpPr txBox="1"/>
          <p:nvPr/>
        </p:nvSpPr>
        <p:spPr>
          <a:xfrm>
            <a:off x="8023124" y="4166569"/>
            <a:ext cx="3254475" cy="1452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encuestas realizadas:</a:t>
            </a:r>
          </a:p>
          <a:p>
            <a:pPr algn="l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379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9918A1-031C-4EA6-B32B-3EAF7F51029B}"/>
              </a:ext>
            </a:extLst>
          </p:cNvPr>
          <p:cNvSpPr txBox="1"/>
          <p:nvPr/>
        </p:nvSpPr>
        <p:spPr>
          <a:xfrm>
            <a:off x="9650362" y="870750"/>
            <a:ext cx="348637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1= Muy en desacuerdo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2= En desacuerdo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3= Ni de acuerdo ni en desacuerdo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4= De acuerdo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5= Muy de acuerdo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FEB5B4-1A65-4D5B-8007-49C54DD34CF7}"/>
              </a:ext>
            </a:extLst>
          </p:cNvPr>
          <p:cNvSpPr txBox="1"/>
          <p:nvPr/>
        </p:nvSpPr>
        <p:spPr>
          <a:xfrm>
            <a:off x="8008954" y="1626266"/>
            <a:ext cx="991672" cy="320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C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ESCALA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79F4FDAF-1E0B-4722-A347-CAED5E2CF101}"/>
              </a:ext>
            </a:extLst>
          </p:cNvPr>
          <p:cNvSpPr/>
          <p:nvPr/>
        </p:nvSpPr>
        <p:spPr>
          <a:xfrm>
            <a:off x="9300010" y="787800"/>
            <a:ext cx="315862" cy="2104892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A2B89C8F-841B-461C-B490-ECF95C0305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80159" y="2914749"/>
            <a:ext cx="1800000" cy="2862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(Likert,1932)</a:t>
            </a:r>
            <a:endParaRPr lang="es-ES" sz="16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15</a:t>
            </a:fld>
            <a:endParaRPr lang="es-ES" noProof="0"/>
          </a:p>
        </p:txBody>
      </p:sp>
      <p:sp>
        <p:nvSpPr>
          <p:cNvPr id="5" name="Rectángulo 4"/>
          <p:cNvSpPr/>
          <p:nvPr/>
        </p:nvSpPr>
        <p:spPr>
          <a:xfrm>
            <a:off x="8385606" y="4634863"/>
            <a:ext cx="3644721" cy="2092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25299"/>
              </p:ext>
            </p:extLst>
          </p:nvPr>
        </p:nvGraphicFramePr>
        <p:xfrm>
          <a:off x="106101" y="650252"/>
          <a:ext cx="11924227" cy="408684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5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8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N°                                   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PREGUNTA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43">
                <a:tc gridSpan="6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INNOVACIÓN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36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6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De acuerdo con la innovación de productos, indique si...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5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6.1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con frecuencia se desarrollan nuevos o mejorados productos y/o servicios que sean aceptados por el mercado?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47,5%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marR="38100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pPr marR="38100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97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la mayor parte de las utilidades se generan por</a:t>
                      </a:r>
                      <a:r>
                        <a:rPr lang="es-EC" sz="1400" spc="200" dirty="0">
                          <a:effectLst/>
                        </a:rPr>
                        <a:t> </a:t>
                      </a:r>
                      <a:r>
                        <a:rPr lang="es-EC" sz="1400" dirty="0">
                          <a:effectLst/>
                        </a:rPr>
                        <a:t>la venta de nuevos o mejorados productos y/o servicios</a:t>
                      </a:r>
                      <a:r>
                        <a:rPr lang="es-EC" sz="1400" spc="-150" dirty="0">
                          <a:effectLst/>
                        </a:rPr>
                        <a:t>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21,1%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Ni acuerdo, ni desacuerdo</a:t>
                      </a: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7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¿Los nuevos o mejorados productos o servicios desarrollados por su empresa siempre despiertan la imitación de los competidores?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43,3%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marR="38100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pPr marR="38100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se pueden lanzar nuevos o mejorados productos o servicios más rápido que la competencia?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17,4%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acuerdo</a:t>
                      </a: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8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6.5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¿Su empresa cuenta con mayor capacidad de investigación y desarrollo de productos y/o servicios que la competencia?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52%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036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En cuanto a la innovación de procesos, indique si…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48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con frecuencia se intentan distintos procesos de operación para alcanzar las metas?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63,3%</a:t>
                      </a: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97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con frecuencia se adquieren nuevos equipos para mejorar las operaciones o los procesos de servicios?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Ni acuerdo, ni desacuerdo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986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¿Su empresa cuenta con procesos productivos más eficientes que la competencia?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50,7%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986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¿Su empresa es flexible en el desarrollo de productos o servicios de acuerdo a los requerimientos de los clientes?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29,3%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con frecuencia los procesos utilizados despiertan la imitación de los competidores?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48,3</a:t>
                      </a: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6418" marR="26418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ítulo 4">
            <a:extLst>
              <a:ext uri="{FF2B5EF4-FFF2-40B4-BE49-F238E27FC236}">
                <a16:creationId xmlns:a16="http://schemas.microsoft.com/office/drawing/2014/main" id="{183AEDF6-D513-4619-8DAA-4854EF12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1" y="84901"/>
            <a:ext cx="5378020" cy="432000"/>
          </a:xfrm>
        </p:spPr>
        <p:txBody>
          <a:bodyPr/>
          <a:lstStyle/>
          <a:p>
            <a:r>
              <a:rPr lang="es-EC" sz="2800" dirty="0"/>
              <a:t>Análisis </a:t>
            </a:r>
            <a:r>
              <a:rPr lang="es-EC" sz="2800" dirty="0" err="1"/>
              <a:t>univariado</a:t>
            </a:r>
            <a:endParaRPr lang="es-EC" sz="2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52616"/>
              </p:ext>
            </p:extLst>
          </p:nvPr>
        </p:nvGraphicFramePr>
        <p:xfrm>
          <a:off x="106102" y="4822041"/>
          <a:ext cx="11924225" cy="176399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2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677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</a:rPr>
                        <a:t>En cuanto a la innovación en sistemas de gestión, indique si…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51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8.1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se han realizado cambios en la división del trabajo según las necesidades de la gestión del mercado?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21,2%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Ni acuerdo, ni desacuerdo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8.2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los reconocimientos al personal motivan de manera efectiva a los colaboradores?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51,7%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8.3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el método de evaluación del desempeño analiza la discrepancia entre el desempeño y los objetivos?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61,2</a:t>
                      </a:r>
                      <a:r>
                        <a:rPr lang="es-EC" sz="1400" b="0" kern="1200" dirty="0">
                          <a:effectLst/>
                        </a:rPr>
                        <a:t>%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En desacuerdo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8.4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se considera la capacidad innovadora y creativa para la contratación del personal?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50,4%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</a:t>
                      </a:r>
                      <a:r>
                        <a:rPr lang="es-EC" sz="1400" baseline="0" dirty="0">
                          <a:effectLst/>
                        </a:rPr>
                        <a:t>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8.5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se promueve el liderazgo proactivo para la gestión del talento humano?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58,8%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33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16</a:t>
            </a:fld>
            <a:endParaRPr lang="es-ES" noProof="0"/>
          </a:p>
        </p:txBody>
      </p:sp>
      <p:sp>
        <p:nvSpPr>
          <p:cNvPr id="5" name="Rectángulo 4"/>
          <p:cNvSpPr/>
          <p:nvPr/>
        </p:nvSpPr>
        <p:spPr>
          <a:xfrm>
            <a:off x="8375829" y="4593733"/>
            <a:ext cx="3644721" cy="2092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08348"/>
              </p:ext>
            </p:extLst>
          </p:nvPr>
        </p:nvGraphicFramePr>
        <p:xfrm>
          <a:off x="90549" y="771846"/>
          <a:ext cx="12012592" cy="32004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0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2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5589">
                  <a:extLst>
                    <a:ext uri="{9D8B030D-6E8A-4147-A177-3AD203B41FA5}">
                      <a16:colId xmlns:a16="http://schemas.microsoft.com/office/drawing/2014/main" val="4240047273"/>
                    </a:ext>
                  </a:extLst>
                </a:gridCol>
                <a:gridCol w="11166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1200">
                <a:tc gridSpan="5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TECNOLOGÍA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9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En cuanto a tecnología de proceso, indique si…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9.1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el equipo tecnológico es flexible para adaptarse a cambios y ajustes que se pueden generar en los diseños de productos o servicios?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60,2%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2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los procesos productivos cuentan con indicadores de desempeño que permitan medir la eficiencia?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52,0%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2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9.3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los procesos productivos garantizan el cumplimiento de los indicadores de calidad y/o costo?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54,9%</a:t>
                      </a:r>
                      <a:endParaRPr lang="es-EC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 acuerdo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¿En su empresa la información sobre materias primas, productos en proceso, materiales de empaque y productos terminados es confiable?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28,5%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acuerdo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6" marR="3290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20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10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En cuanto a la tecnología de equipos, indique si…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10.1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gridSpan="2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¿Su empresa invierte en equipos que estén acorde a las necesidades del servicio y/o producto?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23,2%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s-EC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20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10.2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gridSpan="2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¿Cuenta con programas de mantenimiento preventivo hacia su maquinaria, para garantizar su adecuado funcionamiento?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effectLst/>
                        </a:rPr>
                        <a:t>41,0%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effectLst/>
                        </a:rPr>
                        <a:t>De acuerdo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20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10.3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gridSpan="2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los procesos automatizados cumplen con los objetivos?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43,0%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De acuerdo 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10.4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gridSpan="2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¿Existe equipos y programas apropiados en al área administrativa y operativa?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29,6%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Total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77463"/>
              </p:ext>
            </p:extLst>
          </p:nvPr>
        </p:nvGraphicFramePr>
        <p:xfrm>
          <a:off x="90549" y="3966321"/>
          <a:ext cx="12010900" cy="149352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5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6331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</a:rPr>
                        <a:t>En cuanto a la tecnología de operación, indique si…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11.1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el personal al adquirir conocimiento y experiencia ha minimizado los desperdicios generados en el proceso de producción?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58,0%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Total</a:t>
                      </a:r>
                      <a:r>
                        <a:rPr lang="es-EC" sz="1400" kern="1200" baseline="0" dirty="0">
                          <a:effectLst/>
                        </a:rPr>
                        <a:t>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51">
                <a:tc>
                  <a:txBody>
                    <a:bodyPr/>
                    <a:lstStyle/>
                    <a:p>
                      <a:pPr marL="0" marR="5969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marR="5969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marR="5969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el conocimiento y la experiencia adquirida por el personal influyen en la disminución de los tiempos muertos en los procesos de producción?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22,4%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Total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11.3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se considera la capacidad actual de la planta (mano de obra y horas de trabajo) para la planificación estratégica?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24,3%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Total</a:t>
                      </a:r>
                      <a:r>
                        <a:rPr lang="es-EC" sz="1400" kern="1200" baseline="0" dirty="0">
                          <a:effectLst/>
                        </a:rPr>
                        <a:t>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00" marR="405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9123"/>
              </p:ext>
            </p:extLst>
          </p:nvPr>
        </p:nvGraphicFramePr>
        <p:xfrm>
          <a:off x="90549" y="5474350"/>
          <a:ext cx="12010900" cy="128319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5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555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tx1"/>
                          </a:solidFill>
                          <a:effectLst/>
                        </a:rPr>
                        <a:t>En cuanto a la tecnología de producto, indique si…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12.1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el personal involucrado con el proceso de producción tiene las habilidades y conocimientos necesarios sobre las características y diseño del producto y/o servicio?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55,4%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De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12.2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¿Su empresa se cuenta con información de proveedores de materias primas que les garantice el cumplimiento a las especificaciones de materias primas y mezclas?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22,4%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Total</a:t>
                      </a:r>
                      <a:r>
                        <a:rPr lang="es-EC" sz="1400" kern="1200" baseline="0" dirty="0">
                          <a:effectLst/>
                        </a:rPr>
                        <a:t>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12.3</a:t>
                      </a:r>
                      <a:endParaRPr lang="es-EC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¿En su empresa se estudia al mercado y la competencia para conocer las tendencias del mercado?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52,8%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De acuerdo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ítulo 4">
            <a:extLst>
              <a:ext uri="{FF2B5EF4-FFF2-40B4-BE49-F238E27FC236}">
                <a16:creationId xmlns:a16="http://schemas.microsoft.com/office/drawing/2014/main" id="{183AEDF6-D513-4619-8DAA-4854EF12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1" y="84901"/>
            <a:ext cx="5378020" cy="432000"/>
          </a:xfrm>
        </p:spPr>
        <p:txBody>
          <a:bodyPr/>
          <a:lstStyle/>
          <a:p>
            <a:r>
              <a:rPr lang="es-EC" sz="2800" dirty="0"/>
              <a:t>Análisis </a:t>
            </a:r>
            <a:r>
              <a:rPr lang="es-EC" sz="2800" dirty="0" err="1"/>
              <a:t>univariado</a:t>
            </a:r>
            <a:endParaRPr lang="es-EC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38816"/>
              </p:ext>
            </p:extLst>
          </p:nvPr>
        </p:nvGraphicFramePr>
        <p:xfrm>
          <a:off x="90549" y="513497"/>
          <a:ext cx="12010899" cy="2438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5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5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9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N°                                   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PREGUNTA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02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17</a:t>
            </a:fld>
            <a:endParaRPr lang="es-ES" noProof="0"/>
          </a:p>
        </p:txBody>
      </p:sp>
      <p:sp>
        <p:nvSpPr>
          <p:cNvPr id="6" name="Rectángulo 5"/>
          <p:cNvSpPr/>
          <p:nvPr/>
        </p:nvSpPr>
        <p:spPr>
          <a:xfrm>
            <a:off x="8375829" y="4580697"/>
            <a:ext cx="3644721" cy="2092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5844"/>
              </p:ext>
            </p:extLst>
          </p:nvPr>
        </p:nvGraphicFramePr>
        <p:xfrm>
          <a:off x="152213" y="1186155"/>
          <a:ext cx="11929473" cy="2438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6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5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317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N°                                   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PREGUNTA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Detalle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09503"/>
              </p:ext>
            </p:extLst>
          </p:nvPr>
        </p:nvGraphicFramePr>
        <p:xfrm>
          <a:off x="152214" y="1423067"/>
          <a:ext cx="11929470" cy="185053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8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9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8507">
                <a:tc gridSpan="4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COMPETITIVIDAD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39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Comparado con el promedio del sector en cuanto al desempeño financiero, indique si…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13.1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los beneficios obtenidos han sido rentables en los últimos tres años?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56,5%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1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13.2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las ventas del año anterior (2019) mejoraron con respecto a las ventas de los últimos tres años?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31,4%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39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13.3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sus clientes pagan dentro del plazo establecido?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42,7%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3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13.4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¿En su empresa con frecuencia se supera el mínimo en ventas para cubrir costos y gastos?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58,8%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73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13.5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los créditos contratados por su empresa en los últimos tres años han sido a una tasa menor al 11,86% anual?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23,2%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Ni  de acuerdo ni desacuerdo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98042"/>
              </p:ext>
            </p:extLst>
          </p:nvPr>
        </p:nvGraphicFramePr>
        <p:xfrm>
          <a:off x="152213" y="3310365"/>
          <a:ext cx="11929472" cy="27360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5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3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Comparado con el promedio del sector en cuanto a reducción de costos, indique si…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14.1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se manejan costos adecuados en los pedidos con sus proveedores?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69,1%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09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14.2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se opera con costos adecuados de transporte con sus proveedores?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53,3%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14.3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se maneja planes de pagos a plazos con sus proveedores?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s-EC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14.4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se usan métodos de pago alternos al efectivo?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31,1%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14.5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se cumple con las fechas establecidas de pago a sus proveedores?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31,1%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r>
                        <a:rPr lang="es-EC" sz="1400" baseline="0" dirty="0">
                          <a:solidFill>
                            <a:schemeClr val="tx1"/>
                          </a:solidFill>
                          <a:effectLst/>
                        </a:rPr>
                        <a:t>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En cuanto al uso de la tecnología…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15.1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¿Trabaja junto a sus proveedores en el desarrollo tecnológico?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40,1%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26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15.2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¿Trabaja junto a sus proveedores en el desarrollo de productos y/o servicios?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36,9%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6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15.3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¿Trabaja junto a sus proveedores en el desarrollo de procesos de producción?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49,6%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En desacuerdo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1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15.4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¿Trabaja junto a sus proveedores en el desarrollo de tecnología de la información?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49,6%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En desacuerdo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183AEDF6-D513-4619-8DAA-4854EF12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3" y="419699"/>
            <a:ext cx="5378020" cy="432000"/>
          </a:xfrm>
        </p:spPr>
        <p:txBody>
          <a:bodyPr/>
          <a:lstStyle/>
          <a:p>
            <a:r>
              <a:rPr lang="es-EC" sz="2800" dirty="0"/>
              <a:t>Análisis </a:t>
            </a:r>
            <a:r>
              <a:rPr lang="es-EC" sz="2800" dirty="0" err="1"/>
              <a:t>univariado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37388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18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8394879" y="4637847"/>
            <a:ext cx="3644721" cy="2092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64527"/>
              </p:ext>
            </p:extLst>
          </p:nvPr>
        </p:nvGraphicFramePr>
        <p:xfrm>
          <a:off x="100697" y="1430541"/>
          <a:ext cx="11929473" cy="2438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6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5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029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N°                                   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PREGUNTA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Detalle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8" marR="2641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ítulo 4">
            <a:extLst>
              <a:ext uri="{FF2B5EF4-FFF2-40B4-BE49-F238E27FC236}">
                <a16:creationId xmlns:a16="http://schemas.microsoft.com/office/drawing/2014/main" id="{183AEDF6-D513-4619-8DAA-4854EF12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1" y="333844"/>
            <a:ext cx="5378020" cy="432000"/>
          </a:xfrm>
        </p:spPr>
        <p:txBody>
          <a:bodyPr/>
          <a:lstStyle/>
          <a:p>
            <a:r>
              <a:rPr lang="es-EC" sz="2800" dirty="0"/>
              <a:t>Análisis </a:t>
            </a:r>
            <a:r>
              <a:rPr lang="es-EC" sz="2800" dirty="0" err="1"/>
              <a:t>univariado</a:t>
            </a:r>
            <a:endParaRPr lang="es-EC" sz="28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5F2B17B-059E-4BCF-A741-C95796DE7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4112"/>
              </p:ext>
            </p:extLst>
          </p:nvPr>
        </p:nvGraphicFramePr>
        <p:xfrm>
          <a:off x="97251" y="1694349"/>
          <a:ext cx="11929472" cy="206280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3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01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Según el comportamiento del mercado, indique si…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98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16.1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es fácil que entren nuevas empresas al sector donde se desempeña?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53,6%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4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64765" algn="l"/>
                        </a:tabLs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16.2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existe una elevada competencia en el sector donde se desarrolla?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26,6%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11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16.3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¿Los proveedores tienen poder de negociación sobre las empresas del sector?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21,6%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16.4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existe facilidad para la creación de productos o servicios sustitutos a los que usted ofrece?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49,9%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BAAD42A-9CF9-47B2-8299-09EA97FA3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46056"/>
              </p:ext>
            </p:extLst>
          </p:nvPr>
        </p:nvGraphicFramePr>
        <p:xfrm>
          <a:off x="97251" y="3777118"/>
          <a:ext cx="11926026" cy="20919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3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2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5770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Según la adaptación a los cambios, indique si…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se lleva a cabo nuevas estrategias, aunque impliquen modificar el comportamiento organizacional?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57,8%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17.2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con el fin de cumplir con los objetivos, se pueden modifican sus conductas y opiniones?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47,8%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 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17.3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¿En su empresa se toman planes de acción hacia posibles cambios y problemas que se puedan presentar en un futuro?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21,9%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Ni acuerdo</a:t>
                      </a:r>
                      <a:r>
                        <a:rPr lang="es-EC" sz="1400" baseline="0" dirty="0">
                          <a:solidFill>
                            <a:schemeClr val="tx1"/>
                          </a:solidFill>
                          <a:effectLst/>
                        </a:rPr>
                        <a:t> ni desacuerdo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17.4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chemeClr val="tx1"/>
                          </a:solidFill>
                          <a:effectLst/>
                        </a:rPr>
                        <a:t>¿En su empresa se considera el nivel de innovación, como el desarrollo y lanzamiento de nuevos productos?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55,1%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De acuerdo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17.5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¿En su empresa se consideran las nuevas necesidades de los clientes y proveedores para mantener su nivel de satisfacción?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28,2%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 acuerdo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0" marR="195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4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277450-50BD-4B77-A9E5-0FCEF7F8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304372"/>
            <a:ext cx="11340000" cy="432000"/>
          </a:xfrm>
        </p:spPr>
        <p:txBody>
          <a:bodyPr/>
          <a:lstStyle/>
          <a:p>
            <a:r>
              <a:rPr lang="es-EC" dirty="0"/>
              <a:t>Análisis Bivariado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A06AF5-D604-4537-A423-E9713605C4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19</a:t>
            </a:fld>
            <a:endParaRPr lang="es-ES" noProof="0"/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818B12CE-445B-40B0-B163-C49F33090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69907"/>
              </p:ext>
            </p:extLst>
          </p:nvPr>
        </p:nvGraphicFramePr>
        <p:xfrm>
          <a:off x="754369" y="1488186"/>
          <a:ext cx="7632142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20170">
                  <a:extLst>
                    <a:ext uri="{9D8B030D-6E8A-4147-A177-3AD203B41FA5}">
                      <a16:colId xmlns:a16="http://schemas.microsoft.com/office/drawing/2014/main" val="2867987311"/>
                    </a:ext>
                  </a:extLst>
                </a:gridCol>
                <a:gridCol w="1446486">
                  <a:extLst>
                    <a:ext uri="{9D8B030D-6E8A-4147-A177-3AD203B41FA5}">
                      <a16:colId xmlns:a16="http://schemas.microsoft.com/office/drawing/2014/main" val="3790930682"/>
                    </a:ext>
                  </a:extLst>
                </a:gridCol>
                <a:gridCol w="1740374">
                  <a:extLst>
                    <a:ext uri="{9D8B030D-6E8A-4147-A177-3AD203B41FA5}">
                      <a16:colId xmlns:a16="http://schemas.microsoft.com/office/drawing/2014/main" val="528683098"/>
                    </a:ext>
                  </a:extLst>
                </a:gridCol>
                <a:gridCol w="1429553">
                  <a:extLst>
                    <a:ext uri="{9D8B030D-6E8A-4147-A177-3AD203B41FA5}">
                      <a16:colId xmlns:a16="http://schemas.microsoft.com/office/drawing/2014/main" val="2808452174"/>
                    </a:ext>
                  </a:extLst>
                </a:gridCol>
                <a:gridCol w="1895559">
                  <a:extLst>
                    <a:ext uri="{9D8B030D-6E8A-4147-A177-3AD203B41FA5}">
                      <a16:colId xmlns:a16="http://schemas.microsoft.com/office/drawing/2014/main" val="2648786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Competitividad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7782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38100" marR="38100" indent="1803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Rho de Spearman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38100" marR="38100" indent="1803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Innovación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Coeficiente de correlación</a:t>
                      </a:r>
                      <a:endParaRPr lang="es-EC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,496</a:t>
                      </a: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s-EC" sz="16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(bilateral)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7690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5942433"/>
                  </a:ext>
                </a:extLst>
              </a:tr>
            </a:tbl>
          </a:graphicData>
        </a:graphic>
      </p:graphicFrame>
      <p:graphicFrame>
        <p:nvGraphicFramePr>
          <p:cNvPr id="15" name="Tabla 12">
            <a:extLst>
              <a:ext uri="{FF2B5EF4-FFF2-40B4-BE49-F238E27FC236}">
                <a16:creationId xmlns:a16="http://schemas.microsoft.com/office/drawing/2014/main" id="{929CDCF8-8AC5-4F90-A157-412967076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81596"/>
              </p:ext>
            </p:extLst>
          </p:nvPr>
        </p:nvGraphicFramePr>
        <p:xfrm>
          <a:off x="766444" y="4149584"/>
          <a:ext cx="7632142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20170">
                  <a:extLst>
                    <a:ext uri="{9D8B030D-6E8A-4147-A177-3AD203B41FA5}">
                      <a16:colId xmlns:a16="http://schemas.microsoft.com/office/drawing/2014/main" val="2867987311"/>
                    </a:ext>
                  </a:extLst>
                </a:gridCol>
                <a:gridCol w="1305004">
                  <a:extLst>
                    <a:ext uri="{9D8B030D-6E8A-4147-A177-3AD203B41FA5}">
                      <a16:colId xmlns:a16="http://schemas.microsoft.com/office/drawing/2014/main" val="3790930682"/>
                    </a:ext>
                  </a:extLst>
                </a:gridCol>
                <a:gridCol w="1722606">
                  <a:extLst>
                    <a:ext uri="{9D8B030D-6E8A-4147-A177-3AD203B41FA5}">
                      <a16:colId xmlns:a16="http://schemas.microsoft.com/office/drawing/2014/main" val="528683098"/>
                    </a:ext>
                  </a:extLst>
                </a:gridCol>
                <a:gridCol w="1396355">
                  <a:extLst>
                    <a:ext uri="{9D8B030D-6E8A-4147-A177-3AD203B41FA5}">
                      <a16:colId xmlns:a16="http://schemas.microsoft.com/office/drawing/2014/main" val="2808452174"/>
                    </a:ext>
                  </a:extLst>
                </a:gridCol>
                <a:gridCol w="2088007">
                  <a:extLst>
                    <a:ext uri="{9D8B030D-6E8A-4147-A177-3AD203B41FA5}">
                      <a16:colId xmlns:a16="http://schemas.microsoft.com/office/drawing/2014/main" val="2648786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Tecnología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Competitividad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7782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38100" marR="38100" indent="1803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Rho de Spearman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38100" marR="38100" indent="1803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Tecnología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Coeficiente de correlación</a:t>
                      </a:r>
                      <a:endParaRPr lang="es-EC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,578</a:t>
                      </a: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 Sig. (bilateral)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7690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94243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808003C-026F-4BA2-A63A-63FCAFA161F1}"/>
              </a:ext>
            </a:extLst>
          </p:cNvPr>
          <p:cNvSpPr txBox="1"/>
          <p:nvPr/>
        </p:nvSpPr>
        <p:spPr>
          <a:xfrm>
            <a:off x="502814" y="3224490"/>
            <a:ext cx="6096000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Nota: Elaboración propia.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5D82B-D4BE-40B4-8514-3B87F34BAC2F}"/>
              </a:ext>
            </a:extLst>
          </p:cNvPr>
          <p:cNvSpPr txBox="1"/>
          <p:nvPr/>
        </p:nvSpPr>
        <p:spPr>
          <a:xfrm>
            <a:off x="502814" y="5817488"/>
            <a:ext cx="6096000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Nota: Elaboración propia.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90777" y="915017"/>
            <a:ext cx="830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Resultados del cálculo del Coeficiente de </a:t>
            </a:r>
            <a:r>
              <a:rPr lang="es-EC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Spearman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para las variables Innovación y Competitividad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0777" y="3553874"/>
            <a:ext cx="7499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Resultados Coeficiente de </a:t>
            </a:r>
            <a:r>
              <a:rPr lang="es-EC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Spearman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para las variables Tecnología y Competitividad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315486" y="6262813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9071352" y="2602030"/>
            <a:ext cx="2391006" cy="2550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p &lt; 0.05 se acepta la hipótesis alternativa y se rechaza la hipótesis nula.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7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2369" y="151542"/>
            <a:ext cx="11340000" cy="54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C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  <a:p>
            <a:pPr>
              <a:lnSpc>
                <a:spcPct val="100000"/>
              </a:lnSpc>
            </a:pPr>
            <a:r>
              <a:rPr lang="es-EC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  <a:p>
            <a:pPr>
              <a:lnSpc>
                <a:spcPct val="100000"/>
              </a:lnSpc>
            </a:pPr>
            <a:r>
              <a:rPr lang="es-EC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pPr>
              <a:lnSpc>
                <a:spcPct val="100000"/>
              </a:lnSpc>
            </a:pPr>
            <a:r>
              <a:rPr lang="es-EC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Competitividad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Tecnología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Mipymes</a:t>
            </a:r>
            <a:endParaRPr lang="es-EC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EC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Pasos para la investigación</a:t>
            </a:r>
          </a:p>
          <a:p>
            <a:pPr>
              <a:lnSpc>
                <a:spcPct val="100000"/>
              </a:lnSpc>
            </a:pPr>
            <a:r>
              <a:rPr lang="es-EC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Hipótesis: Modelo de relación entre variables</a:t>
            </a:r>
          </a:p>
          <a:p>
            <a:pPr>
              <a:lnSpc>
                <a:spcPct val="100000"/>
              </a:lnSpc>
            </a:pPr>
            <a:r>
              <a:rPr lang="es-EC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metodológico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endParaRPr lang="es-EC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</a:t>
            </a:r>
          </a:p>
          <a:p>
            <a:pPr>
              <a:lnSpc>
                <a:spcPct val="100000"/>
              </a:lnSpc>
            </a:pPr>
            <a:r>
              <a:rPr lang="es-EC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implementación </a:t>
            </a:r>
          </a:p>
          <a:p>
            <a:pPr>
              <a:lnSpc>
                <a:spcPct val="100000"/>
              </a:lnSpc>
            </a:pPr>
            <a:r>
              <a:rPr lang="es-EC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Conclusiones, recomendaciones y futuras líneas de investigación</a:t>
            </a:r>
          </a:p>
          <a:p>
            <a:endParaRPr lang="es-EC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32000" y="432000"/>
            <a:ext cx="9265792" cy="432000"/>
          </a:xfrm>
        </p:spPr>
        <p:txBody>
          <a:bodyPr/>
          <a:lstStyle/>
          <a:p>
            <a:pPr algn="r"/>
            <a:r>
              <a:rPr lang="es-EC" b="1" dirty="0"/>
              <a:t>Índice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2</a:t>
            </a:fld>
            <a:endParaRPr lang="es-ES" noProof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9" y="6059423"/>
            <a:ext cx="2015302" cy="7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EE51C204-AE35-4AA6-8F6F-C9930E4E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287439"/>
            <a:ext cx="11340000" cy="432000"/>
          </a:xfrm>
        </p:spPr>
        <p:txBody>
          <a:bodyPr/>
          <a:lstStyle/>
          <a:p>
            <a:r>
              <a:rPr lang="es-EC" dirty="0"/>
              <a:t>Aceptación de la hipótesis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20</a:t>
            </a:fld>
            <a:endParaRPr lang="es-EC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34074"/>
              </p:ext>
            </p:extLst>
          </p:nvPr>
        </p:nvGraphicFramePr>
        <p:xfrm>
          <a:off x="204420" y="1773931"/>
          <a:ext cx="8149166" cy="3958958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3817494">
                  <a:extLst>
                    <a:ext uri="{9D8B030D-6E8A-4147-A177-3AD203B41FA5}">
                      <a16:colId xmlns:a16="http://schemas.microsoft.com/office/drawing/2014/main" val="2159709917"/>
                    </a:ext>
                  </a:extLst>
                </a:gridCol>
                <a:gridCol w="1446662">
                  <a:extLst>
                    <a:ext uri="{9D8B030D-6E8A-4147-A177-3AD203B41FA5}">
                      <a16:colId xmlns:a16="http://schemas.microsoft.com/office/drawing/2014/main" val="1838264149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1587554942"/>
                    </a:ext>
                  </a:extLst>
                </a:gridCol>
                <a:gridCol w="1424699">
                  <a:extLst>
                    <a:ext uri="{9D8B030D-6E8A-4147-A177-3AD203B41FA5}">
                      <a16:colId xmlns:a16="http://schemas.microsoft.com/office/drawing/2014/main" val="3534215014"/>
                    </a:ext>
                  </a:extLst>
                </a:gridCol>
              </a:tblGrid>
              <a:tr h="660006"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Hipótesis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Coeficiente de Spearman</a:t>
                      </a:r>
                      <a:endParaRPr lang="es-EC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Nivel de significancia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Grado de cumplimiento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12779"/>
                  </a:ext>
                </a:extLst>
              </a:tr>
              <a:tr h="77542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H1.-La innovación influye de manera positiva y significativa en la competitividad 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de las </a:t>
                      </a:r>
                      <a:r>
                        <a:rPr lang="es-EC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Mipymes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encuestadas del DMQ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,496</a:t>
                      </a:r>
                      <a:r>
                        <a:rPr lang="es-EC" sz="18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s-EC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acepta H1.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90401"/>
                  </a:ext>
                </a:extLst>
              </a:tr>
              <a:tr h="70959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H0.- La innovación no influye de manera positiva y significativa en la 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competitividad de las </a:t>
                      </a:r>
                      <a:r>
                        <a:rPr lang="es-EC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Mipymes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  encuestadas del DMQ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,578</a:t>
                      </a:r>
                      <a:r>
                        <a:rPr lang="es-EC" sz="18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s-EC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rechaza H0.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5305"/>
                  </a:ext>
                </a:extLst>
              </a:tr>
              <a:tr h="70959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H2.- La tecnología influye de manera positiva y significativa en la 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competitividad de las </a:t>
                      </a:r>
                      <a:r>
                        <a:rPr lang="es-EC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Mipymes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encuestadas del DMQ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,578</a:t>
                      </a:r>
                      <a:r>
                        <a:rPr lang="es-EC" sz="18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s-EC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acepta H2.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9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H0.- La tecnología no influye de manera positiva y significativa en la 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competitividad de las </a:t>
                      </a:r>
                      <a:r>
                        <a:rPr lang="es-EC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Mipymes</a:t>
                      </a: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  encuestadas del DMQ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,578</a:t>
                      </a:r>
                      <a:r>
                        <a:rPr lang="es-EC" sz="18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s-EC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acepta H0.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2242" y="892729"/>
            <a:ext cx="3836126" cy="82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es-EC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EC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Prueba de las hipótesis del estudio</a:t>
            </a:r>
            <a:endParaRPr lang="es-ES" sz="1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C4CA14-37B6-46EB-AB67-B3DAD7C641BD}"/>
              </a:ext>
            </a:extLst>
          </p:cNvPr>
          <p:cNvSpPr txBox="1"/>
          <p:nvPr/>
        </p:nvSpPr>
        <p:spPr>
          <a:xfrm>
            <a:off x="163266" y="5655846"/>
            <a:ext cx="6096000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Nota: Elaboración propia.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7C6EEB8-1EF7-47DE-9F59-3E254F77EC87}"/>
              </a:ext>
            </a:extLst>
          </p:cNvPr>
          <p:cNvSpPr txBox="1"/>
          <p:nvPr/>
        </p:nvSpPr>
        <p:spPr>
          <a:xfrm>
            <a:off x="8509308" y="2001612"/>
            <a:ext cx="34190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rechaza la H0 y se acepta H1, concluyendo que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innovación influye de manera medianamente positiva y significativa en la competitividad de las </a:t>
            </a:r>
            <a:r>
              <a:rPr lang="es-EC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Mipymes</a:t>
            </a:r>
            <a:r>
              <a:rPr lang="es-EC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encuestadas del </a:t>
            </a:r>
            <a:r>
              <a:rPr lang="es-EC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DMQ</a:t>
            </a:r>
            <a:endParaRPr lang="es-EC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BDB64A1-4A65-4264-965E-BECE3CA79053}"/>
              </a:ext>
            </a:extLst>
          </p:cNvPr>
          <p:cNvSpPr txBox="1"/>
          <p:nvPr/>
        </p:nvSpPr>
        <p:spPr>
          <a:xfrm>
            <a:off x="8521536" y="3916078"/>
            <a:ext cx="34190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rechaza la H0 y se acepta H2, concluyendo que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tecnología influye de manera positiva y significativa en la competitividad de las </a:t>
            </a:r>
            <a:r>
              <a:rPr lang="es-EC" sz="1800" b="0" dirty="0" err="1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Mipymes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encuestadas del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DMQ</a:t>
            </a:r>
            <a:endParaRPr lang="es-EC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034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309093" y="1957589"/>
            <a:ext cx="6761408" cy="1906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ítulo 22"/>
          <p:cNvSpPr>
            <a:spLocks noGrp="1"/>
          </p:cNvSpPr>
          <p:nvPr>
            <p:ph type="title"/>
          </p:nvPr>
        </p:nvSpPr>
        <p:spPr>
          <a:xfrm>
            <a:off x="431800" y="343547"/>
            <a:ext cx="11340000" cy="432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Propuesta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21</a:t>
            </a:fld>
            <a:endParaRPr lang="es-EC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37083041"/>
              </p:ext>
            </p:extLst>
          </p:nvPr>
        </p:nvGraphicFramePr>
        <p:xfrm>
          <a:off x="-708654" y="1430588"/>
          <a:ext cx="6911748" cy="486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1738674" y="3441890"/>
            <a:ext cx="2017092" cy="12356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5W+2H</a:t>
            </a:r>
          </a:p>
        </p:txBody>
      </p:sp>
      <p:pic>
        <p:nvPicPr>
          <p:cNvPr id="21" name="Marcador de posición de imagen 20"/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r="15486"/>
          <a:stretch>
            <a:fillRect/>
          </a:stretch>
        </p:blipFill>
        <p:spPr>
          <a:xfrm>
            <a:off x="7719365" y="202621"/>
            <a:ext cx="4472635" cy="6478538"/>
          </a:xfrm>
        </p:spPr>
      </p:pic>
      <p:sp>
        <p:nvSpPr>
          <p:cNvPr id="2" name="CuadroTexto 1"/>
          <p:cNvSpPr txBox="1"/>
          <p:nvPr/>
        </p:nvSpPr>
        <p:spPr>
          <a:xfrm>
            <a:off x="5077390" y="3313623"/>
            <a:ext cx="3138171" cy="2146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s-EC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ESTRATEGIAS 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5272037" y="3967713"/>
            <a:ext cx="2004810" cy="47428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9469" y="6155190"/>
            <a:ext cx="2015302" cy="652462"/>
          </a:xfrm>
          <a:prstGeom prst="rect">
            <a:avLst/>
          </a:prstGeom>
        </p:spPr>
      </p:pic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A2B89C8F-841B-461C-B490-ECF95C0305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97141" y="6456424"/>
            <a:ext cx="1800000" cy="2862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(Lasswell,1979)</a:t>
            </a:r>
            <a:endParaRPr lang="es-ES" sz="16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l="25635" t="25077" r="25248" b="25164"/>
          <a:stretch/>
        </p:blipFill>
        <p:spPr>
          <a:xfrm>
            <a:off x="6404692" y="5627943"/>
            <a:ext cx="660161" cy="668790"/>
          </a:xfrm>
          <a:prstGeom prst="rect">
            <a:avLst/>
          </a:prstGeom>
        </p:spPr>
      </p:pic>
      <p:pic>
        <p:nvPicPr>
          <p:cNvPr id="1028" name="Picture 4" descr="Alcance Para Generar El Icono De La Causa Las Muestras Y Los ..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30695" r="19841" b="36108"/>
          <a:stretch/>
        </p:blipFill>
        <p:spPr bwMode="auto">
          <a:xfrm>
            <a:off x="5338400" y="5672112"/>
            <a:ext cx="993201" cy="5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7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         ¿Qué?                         ¿Cómo?                       ¿Por qué?                            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452696"/>
              </p:ext>
            </p:extLst>
          </p:nvPr>
        </p:nvGraphicFramePr>
        <p:xfrm>
          <a:off x="604841" y="1049823"/>
          <a:ext cx="11339513" cy="147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22</a:t>
            </a:fld>
            <a:endParaRPr lang="es-EC"/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765891"/>
              </p:ext>
            </p:extLst>
          </p:nvPr>
        </p:nvGraphicFramePr>
        <p:xfrm>
          <a:off x="604354" y="2736500"/>
          <a:ext cx="11339513" cy="147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428441"/>
              </p:ext>
            </p:extLst>
          </p:nvPr>
        </p:nvGraphicFramePr>
        <p:xfrm>
          <a:off x="604353" y="4423176"/>
          <a:ext cx="11339513" cy="161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Rectángulo 2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271140" y="2711818"/>
            <a:ext cx="914400" cy="192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1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2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6239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857" y="432000"/>
            <a:ext cx="11340000" cy="432000"/>
          </a:xfrm>
        </p:spPr>
        <p:txBody>
          <a:bodyPr/>
          <a:lstStyle/>
          <a:p>
            <a:r>
              <a:rPr lang="es-EC" dirty="0"/>
              <a:t>         ¿Qué?                         ¿Cómo?                       ¿Por qué?                            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443596"/>
              </p:ext>
            </p:extLst>
          </p:nvPr>
        </p:nvGraphicFramePr>
        <p:xfrm>
          <a:off x="589344" y="1036613"/>
          <a:ext cx="11339513" cy="147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23</a:t>
            </a:fld>
            <a:endParaRPr lang="es-EC"/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225253"/>
              </p:ext>
            </p:extLst>
          </p:nvPr>
        </p:nvGraphicFramePr>
        <p:xfrm>
          <a:off x="588857" y="2723290"/>
          <a:ext cx="11339513" cy="147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484426"/>
              </p:ext>
            </p:extLst>
          </p:nvPr>
        </p:nvGraphicFramePr>
        <p:xfrm>
          <a:off x="588856" y="4409966"/>
          <a:ext cx="11339513" cy="161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ángulo 7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271138" y="2511377"/>
            <a:ext cx="914400" cy="192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4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5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1373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8017251" y="6245342"/>
            <a:ext cx="3322749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4" name="Marcador de contenido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416663"/>
              </p:ext>
            </p:extLst>
          </p:nvPr>
        </p:nvGraphicFramePr>
        <p:xfrm>
          <a:off x="21389" y="1149040"/>
          <a:ext cx="11340001" cy="555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432000" y="432000"/>
            <a:ext cx="3289994" cy="432000"/>
          </a:xfrm>
        </p:spPr>
        <p:txBody>
          <a:bodyPr/>
          <a:lstStyle/>
          <a:p>
            <a:r>
              <a:rPr lang="es-EC" sz="3600" dirty="0"/>
              <a:t>Conclusiones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B2A376-29FD-414A-8DB3-0B412EF1C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24</a:t>
            </a:fld>
            <a:endParaRPr lang="es-ES" noProof="0"/>
          </a:p>
        </p:txBody>
      </p:sp>
      <p:grpSp>
        <p:nvGrpSpPr>
          <p:cNvPr id="6" name="Grupo 5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158426"/>
            <a:ext cx="1850209" cy="1915995"/>
            <a:chOff x="9862160" y="831132"/>
            <a:chExt cx="1850209" cy="1915995"/>
          </a:xfrm>
        </p:grpSpPr>
        <p:sp>
          <p:nvSpPr>
            <p:cNvPr id="7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8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4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6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9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3180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22347"/>
              </p:ext>
            </p:extLst>
          </p:nvPr>
        </p:nvGraphicFramePr>
        <p:xfrm>
          <a:off x="263631" y="1014551"/>
          <a:ext cx="11340000" cy="560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2000" y="350392"/>
            <a:ext cx="11340000" cy="432000"/>
          </a:xfrm>
        </p:spPr>
        <p:txBody>
          <a:bodyPr/>
          <a:lstStyle/>
          <a:p>
            <a:r>
              <a:rPr lang="es-EC" sz="3600" dirty="0"/>
              <a:t>Recomendaciones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25</a:t>
            </a:fld>
            <a:endParaRPr lang="es-ES" noProof="0"/>
          </a:p>
        </p:txBody>
      </p:sp>
      <p:sp>
        <p:nvSpPr>
          <p:cNvPr id="6" name="Rectángulo 5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7" name="Grupo 6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158426"/>
            <a:ext cx="1850209" cy="1915995"/>
            <a:chOff x="9862160" y="831132"/>
            <a:chExt cx="1850209" cy="1915995"/>
          </a:xfrm>
        </p:grpSpPr>
        <p:sp>
          <p:nvSpPr>
            <p:cNvPr id="8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4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6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9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1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00823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 descr="Línea divisoria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214102" y="2324985"/>
            <a:ext cx="5253" cy="1445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 descr="Usuario" title="Icono del nombre del moderador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pic>
        <p:nvPicPr>
          <p:cNvPr id="21" name="Picture 2" descr="Mi ESPE">
            <a:extLst>
              <a:ext uri="{FF2B5EF4-FFF2-40B4-BE49-F238E27FC236}">
                <a16:creationId xmlns:a16="http://schemas.microsoft.com/office/drawing/2014/main" id="{B52F1B8A-C6E2-4E90-88C2-5DE64E92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44" y="2324985"/>
            <a:ext cx="1219671" cy="14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391650" y="158426"/>
            <a:ext cx="2320719" cy="2166559"/>
            <a:chOff x="9862160" y="831132"/>
            <a:chExt cx="1850209" cy="1915995"/>
          </a:xfrm>
        </p:grpSpPr>
        <p:sp>
          <p:nvSpPr>
            <p:cNvPr id="15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6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3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4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5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6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7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8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9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0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32" name="Título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 txBox="1">
            <a:spLocks/>
          </p:cNvSpPr>
          <p:nvPr/>
        </p:nvSpPr>
        <p:spPr>
          <a:xfrm>
            <a:off x="431370" y="2434918"/>
            <a:ext cx="9856922" cy="16041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/>
              <a:t>Muchas Gracias</a:t>
            </a:r>
            <a:endParaRPr lang="es-ES" sz="8000" dirty="0"/>
          </a:p>
        </p:txBody>
      </p:sp>
      <p:sp>
        <p:nvSpPr>
          <p:cNvPr id="36" name="Rectángulo 35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A0DA788-D896-4013-A5ED-1238381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Introducción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0C58C-139A-4CA4-B0EB-7F8146543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8952791" y="1835660"/>
            <a:ext cx="2543578" cy="1465259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sz="2400" b="1" dirty="0"/>
              <a:t>-Innovación</a:t>
            </a:r>
          </a:p>
          <a:p>
            <a:pPr marL="0" indent="0">
              <a:buNone/>
            </a:pPr>
            <a:r>
              <a:rPr lang="es-EC" sz="2400" b="1" dirty="0"/>
              <a:t>-Tecnología</a:t>
            </a:r>
          </a:p>
          <a:p>
            <a:pPr marL="0" indent="0">
              <a:buNone/>
            </a:pPr>
            <a:r>
              <a:rPr lang="es-EC" sz="2400" b="1" dirty="0"/>
              <a:t>--Competitividad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6"/>
          </p:nvPr>
        </p:nvSpPr>
        <p:spPr>
          <a:xfrm>
            <a:off x="432000" y="880472"/>
            <a:ext cx="11640730" cy="776724"/>
          </a:xfrm>
        </p:spPr>
        <p:txBody>
          <a:bodyPr/>
          <a:lstStyle/>
          <a:p>
            <a:r>
              <a:rPr lang="es-EC" sz="2400" dirty="0"/>
              <a:t>La presente investigación se realizó para determinar la influencia que tienen la innovación y la tecnología en la competitividad de las micro, pequeñas y medianas empresas. 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7"/>
          </p:nvPr>
        </p:nvSpPr>
        <p:spPr>
          <a:xfrm>
            <a:off x="649706" y="2001984"/>
            <a:ext cx="3121152" cy="648000"/>
          </a:xfrm>
        </p:spPr>
        <p:txBody>
          <a:bodyPr/>
          <a:lstStyle/>
          <a:p>
            <a:r>
              <a:rPr lang="es-EC" dirty="0"/>
              <a:t>99% de las empresas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8"/>
          </p:nvPr>
        </p:nvSpPr>
        <p:spPr>
          <a:xfrm>
            <a:off x="649706" y="6047190"/>
            <a:ext cx="3121152" cy="648000"/>
          </a:xfrm>
        </p:spPr>
        <p:txBody>
          <a:bodyPr/>
          <a:lstStyle/>
          <a:p>
            <a:r>
              <a:rPr lang="es-EC" dirty="0"/>
              <a:t>Distrito metropolitano de Quito 26 mil </a:t>
            </a:r>
            <a:r>
              <a:rPr lang="es-EC" dirty="0" err="1"/>
              <a:t>Mipymes</a:t>
            </a:r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9"/>
          </p:nvPr>
        </p:nvSpPr>
        <p:spPr>
          <a:xfrm>
            <a:off x="5393510" y="3186288"/>
            <a:ext cx="1855940" cy="6480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s-EC" sz="2000" dirty="0"/>
              <a:t>Etapas de la investigación</a:t>
            </a:r>
          </a:p>
        </p:txBody>
      </p:sp>
      <p:pic>
        <p:nvPicPr>
          <p:cNvPr id="23" name="Picture 12" descr="Ilustración de Mapa Con La División Política Del Distrito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6" y="2766225"/>
            <a:ext cx="3121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heurón 1"/>
          <p:cNvSpPr/>
          <p:nvPr/>
        </p:nvSpPr>
        <p:spPr>
          <a:xfrm>
            <a:off x="6983725" y="2785154"/>
            <a:ext cx="768797" cy="146525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7584789" y="2785153"/>
            <a:ext cx="768797" cy="146525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Cheurón 16"/>
          <p:cNvSpPr/>
          <p:nvPr/>
        </p:nvSpPr>
        <p:spPr>
          <a:xfrm>
            <a:off x="4091297" y="2812224"/>
            <a:ext cx="768797" cy="146525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Cheurón 17"/>
          <p:cNvSpPr/>
          <p:nvPr/>
        </p:nvSpPr>
        <p:spPr>
          <a:xfrm>
            <a:off x="4692361" y="2825469"/>
            <a:ext cx="768797" cy="146525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8957284" y="3557082"/>
            <a:ext cx="2585010" cy="874083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sz="2400" b="1" dirty="0"/>
              <a:t>-Plan de acción (5W2H)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8C48746-1706-46B2-AAE7-A5D71C966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90"/>
          <a:stretch/>
        </p:blipFill>
        <p:spPr>
          <a:xfrm>
            <a:off x="9429363" y="4612134"/>
            <a:ext cx="1735941" cy="20903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36525" y="498143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s-EC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FUENTES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A2B89C8F-841B-461C-B490-ECF95C0305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6525" y="2320873"/>
            <a:ext cx="1800000" cy="2862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(SUPERCIAS,2018)</a:t>
            </a:r>
            <a:endParaRPr lang="es-ES" sz="16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id="{A2B89C8F-841B-461C-B490-ECF95C0305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64558" y="6407863"/>
            <a:ext cx="1800000" cy="2862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(INEC,2017)</a:t>
            </a:r>
            <a:endParaRPr lang="es-ES" sz="16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0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Pentágono regular 1"/>
          <p:cNvSpPr/>
          <p:nvPr/>
        </p:nvSpPr>
        <p:spPr>
          <a:xfrm>
            <a:off x="8698727" y="1464971"/>
            <a:ext cx="2727297" cy="2566340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BDCB89D-B707-4210-AED1-D40B5E8D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1" y="1469580"/>
            <a:ext cx="11234228" cy="5064923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372369" y="341848"/>
            <a:ext cx="11340000" cy="432000"/>
          </a:xfrm>
        </p:spPr>
        <p:txBody>
          <a:bodyPr/>
          <a:lstStyle/>
          <a:p>
            <a:r>
              <a:rPr lang="es-EC" dirty="0"/>
              <a:t>Planteamiento del problema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3" name="Elipse 2"/>
          <p:cNvSpPr/>
          <p:nvPr/>
        </p:nvSpPr>
        <p:spPr>
          <a:xfrm>
            <a:off x="5907233" y="2854578"/>
            <a:ext cx="2843409" cy="588514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372369" y="2876005"/>
            <a:ext cx="2843409" cy="588514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8750642" y="4875724"/>
            <a:ext cx="2843409" cy="883664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349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89208" y="1543880"/>
            <a:ext cx="6625823" cy="172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1"/>
          </p:nvPr>
        </p:nvSpPr>
        <p:spPr>
          <a:xfrm>
            <a:off x="263450" y="3275151"/>
            <a:ext cx="7303101" cy="2904993"/>
          </a:xfrm>
          <a:solidFill>
            <a:schemeClr val="bg1"/>
          </a:solidFill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2000" dirty="0"/>
              <a:t>Conocer el marco conceptual de innovación, tecnología y competitividad de las </a:t>
            </a:r>
            <a:r>
              <a:rPr lang="es-EC" sz="2000" dirty="0" err="1"/>
              <a:t>Mipymes</a:t>
            </a:r>
            <a:r>
              <a:rPr lang="es-EC" sz="2000" dirty="0"/>
              <a:t> del DMQ.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2000" dirty="0"/>
              <a:t>Determinar la influencia de la innovación en la competitividad de las </a:t>
            </a:r>
            <a:r>
              <a:rPr lang="es-EC" sz="2000" dirty="0" err="1"/>
              <a:t>Mipymes</a:t>
            </a:r>
            <a:r>
              <a:rPr lang="es-EC" sz="2000" dirty="0"/>
              <a:t> del DMQ.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2000" dirty="0"/>
              <a:t>Analizar la influencia de la tecnología en la competitividad de las </a:t>
            </a:r>
            <a:r>
              <a:rPr lang="es-EC" sz="2000" dirty="0" err="1"/>
              <a:t>Mipymes</a:t>
            </a:r>
            <a:r>
              <a:rPr lang="es-EC" sz="2000" dirty="0"/>
              <a:t> del DMQ.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2000" dirty="0"/>
              <a:t>Proponer estrategias para mejorar la competitividad de las </a:t>
            </a:r>
            <a:r>
              <a:rPr lang="es-EC" sz="2000" dirty="0" err="1"/>
              <a:t>Mipymes</a:t>
            </a:r>
            <a:r>
              <a:rPr lang="es-EC" sz="2000" dirty="0"/>
              <a:t> en el DMQ.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C" sz="20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263446" y="2528690"/>
            <a:ext cx="6625823" cy="504000"/>
          </a:xfrm>
        </p:spPr>
        <p:txBody>
          <a:bodyPr vert="horz" lIns="0" tIns="0" rIns="0" bIns="0" rtlCol="0" anchor="ctr">
            <a:noAutofit/>
          </a:bodyPr>
          <a:lstStyle/>
          <a:p>
            <a:pPr algn="l">
              <a:spcBef>
                <a:spcPct val="0"/>
              </a:spcBef>
            </a:pPr>
            <a:r>
              <a:rPr lang="es-EC" sz="2800" b="0" dirty="0">
                <a:ea typeface="+mj-ea"/>
                <a:cs typeface="+mj-cs"/>
              </a:rPr>
              <a:t>OBJETIVOS ESPECÍFICOS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17" name="Marcador de texto 10"/>
          <p:cNvSpPr>
            <a:spLocks noGrp="1"/>
          </p:cNvSpPr>
          <p:nvPr>
            <p:ph type="body" sz="quarter" idx="21"/>
          </p:nvPr>
        </p:nvSpPr>
        <p:spPr>
          <a:xfrm>
            <a:off x="489208" y="1467940"/>
            <a:ext cx="7077343" cy="620466"/>
          </a:xfrm>
        </p:spPr>
        <p:txBody>
          <a:bodyPr/>
          <a:lstStyle/>
          <a:p>
            <a:pPr lvl="0" algn="l"/>
            <a:r>
              <a:rPr lang="es-EC" sz="2000" dirty="0"/>
              <a:t>Determinar la influencia que tienen la innovación y la tecnología en la competitividad de las pequeñas, medianas y microempresas encuestadas del DMQ.</a:t>
            </a:r>
          </a:p>
          <a:p>
            <a:pPr algn="l"/>
            <a:endParaRPr lang="es-EC" sz="2000" dirty="0"/>
          </a:p>
        </p:txBody>
      </p:sp>
      <p:pic>
        <p:nvPicPr>
          <p:cNvPr id="24" name="Marcador de posición de imagen 23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/>
          <a:stretch>
            <a:fillRect/>
          </a:stretch>
        </p:blipFill>
        <p:spPr/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469" y="6155190"/>
            <a:ext cx="2015302" cy="652462"/>
          </a:xfrm>
          <a:prstGeom prst="rect">
            <a:avLst/>
          </a:prstGeom>
        </p:spPr>
      </p:pic>
      <p:sp>
        <p:nvSpPr>
          <p:cNvPr id="10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156369" y="837945"/>
            <a:ext cx="6625823" cy="504000"/>
          </a:xfrm>
        </p:spPr>
        <p:txBody>
          <a:bodyPr vert="horz" lIns="0" tIns="0" rIns="0" bIns="0" rtlCol="0" anchor="ctr">
            <a:noAutofit/>
          </a:bodyPr>
          <a:lstStyle/>
          <a:p>
            <a:pPr algn="l">
              <a:spcBef>
                <a:spcPct val="0"/>
              </a:spcBef>
            </a:pPr>
            <a:r>
              <a:rPr lang="es-EC" sz="2800" b="0" dirty="0">
                <a:ea typeface="+mj-ea"/>
                <a:cs typeface="+mj-cs"/>
              </a:rPr>
              <a:t>OBJETIVO PRINCIPAL</a:t>
            </a:r>
          </a:p>
        </p:txBody>
      </p:sp>
    </p:spTree>
    <p:extLst>
      <p:ext uri="{BB962C8B-B14F-4D97-AF65-F5344CB8AC3E}">
        <p14:creationId xmlns:p14="http://schemas.microsoft.com/office/powerpoint/2010/main" val="280748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4069"/>
            <a:ext cx="6833316" cy="674591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s-EC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Pasos de la investigación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5910" y="89473"/>
            <a:ext cx="11951594" cy="666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64545012"/>
              </p:ext>
            </p:extLst>
          </p:nvPr>
        </p:nvGraphicFramePr>
        <p:xfrm>
          <a:off x="457200" y="1231664"/>
          <a:ext cx="11058939" cy="513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8706679" y="6147147"/>
            <a:ext cx="25579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35504" y="6146095"/>
            <a:ext cx="432000" cy="432000"/>
          </a:xfrm>
        </p:spPr>
        <p:txBody>
          <a:bodyPr rtlCol="0"/>
          <a:lstStyle/>
          <a:p>
            <a:pPr rtl="0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1268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Marcador de posición de imagen 66" descr="Nube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47818" y="2358091"/>
            <a:ext cx="854075" cy="854075"/>
          </a:xfrm>
        </p:spPr>
      </p:pic>
      <p:cxnSp>
        <p:nvCxnSpPr>
          <p:cNvPr id="75" name="Conector recto 74" descr="Primera línea divisoria de la diapositiva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2041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Marcador de posición de imagen 158" descr="Cac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41540" y="2358091"/>
            <a:ext cx="854075" cy="854075"/>
          </a:xfrm>
        </p:spPr>
      </p:pic>
      <p:cxnSp>
        <p:nvCxnSpPr>
          <p:cNvPr id="77" name="Conector recto 76" descr="Segunda línea divisoria de la diapositiva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1490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Marcador de posición de imagen 160" descr="Termómetro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35262" y="2358091"/>
            <a:ext cx="854075" cy="854075"/>
          </a:xfrm>
        </p:spPr>
      </p:pic>
      <p:cxnSp>
        <p:nvCxnSpPr>
          <p:cNvPr id="78" name="Conector recto 77" descr="Tercera línea divisoria de la diapositiva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939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Marcador de posición de imagen 162" descr="Palmera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128984" y="2358091"/>
            <a:ext cx="854075" cy="854075"/>
          </a:xfrm>
        </p:spPr>
      </p:pic>
      <p:cxnSp>
        <p:nvCxnSpPr>
          <p:cNvPr id="79" name="Conector recto 78" descr="Cuarta línea divisoria de la diapositiva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3893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Marcador de posición de imagen 164" descr="Fábrica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422705" y="2358091"/>
            <a:ext cx="854075" cy="854075"/>
          </a:xfr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7047" y="2318685"/>
            <a:ext cx="958327" cy="9328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5713128" y="2291205"/>
            <a:ext cx="1084508" cy="1067752"/>
          </a:xfrm>
          <a:prstGeom prst="rect">
            <a:avLst/>
          </a:prstGeom>
        </p:spPr>
      </p:pic>
      <p:sp>
        <p:nvSpPr>
          <p:cNvPr id="55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6445942" y="557032"/>
            <a:ext cx="2160000" cy="5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err="1">
                <a:latin typeface="+mn-lt"/>
                <a:cs typeface="Times New Roman" panose="02020603050405020304" pitchFamily="18" charset="0"/>
              </a:rPr>
              <a:t>Edquist</a:t>
            </a:r>
            <a:r>
              <a:rPr lang="es-EC" sz="1600" dirty="0">
                <a:latin typeface="+mn-lt"/>
                <a:cs typeface="Times New Roman" panose="02020603050405020304" pitchFamily="18" charset="0"/>
              </a:rPr>
              <a:t> y </a:t>
            </a:r>
            <a:r>
              <a:rPr lang="es-EC" sz="1600" dirty="0" err="1">
                <a:latin typeface="+mn-lt"/>
                <a:cs typeface="Times New Roman" panose="02020603050405020304" pitchFamily="18" charset="0"/>
              </a:rPr>
              <a:t>McKelvey</a:t>
            </a:r>
            <a:r>
              <a:rPr lang="es-EC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+mn-lt"/>
                <a:cs typeface="Times New Roman" panose="02020603050405020304" pitchFamily="18" charset="0"/>
              </a:rPr>
              <a:t>(2000)</a:t>
            </a:r>
          </a:p>
        </p:txBody>
      </p:sp>
      <p:sp>
        <p:nvSpPr>
          <p:cNvPr id="56" name="Marcador de texto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 txBox="1">
            <a:spLocks/>
          </p:cNvSpPr>
          <p:nvPr/>
        </p:nvSpPr>
        <p:spPr>
          <a:xfrm>
            <a:off x="6438952" y="199155"/>
            <a:ext cx="2160000" cy="638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Componentes principales en un sistema de innovación.</a:t>
            </a:r>
          </a:p>
        </p:txBody>
      </p:sp>
      <p:sp>
        <p:nvSpPr>
          <p:cNvPr id="57" name="Marcador de texto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 txBox="1">
            <a:spLocks/>
          </p:cNvSpPr>
          <p:nvPr/>
        </p:nvSpPr>
        <p:spPr>
          <a:xfrm>
            <a:off x="1932638" y="558857"/>
            <a:ext cx="216058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err="1">
                <a:latin typeface="+mn-lt"/>
                <a:cs typeface="Times New Roman" panose="02020603050405020304" pitchFamily="18" charset="0"/>
              </a:rPr>
              <a:t>Oser</a:t>
            </a:r>
            <a:r>
              <a:rPr lang="es-EC" sz="1600" dirty="0">
                <a:latin typeface="+mn-lt"/>
                <a:cs typeface="Times New Roman" panose="02020603050405020304" pitchFamily="18" charset="0"/>
              </a:rPr>
              <a:t> y </a:t>
            </a:r>
            <a:r>
              <a:rPr lang="es-EC" sz="1600" dirty="0" err="1">
                <a:latin typeface="+mn-lt"/>
                <a:cs typeface="Times New Roman" panose="02020603050405020304" pitchFamily="18" charset="0"/>
              </a:rPr>
              <a:t>Blancfield</a:t>
            </a:r>
            <a:r>
              <a:rPr lang="es-EC" sz="1600" dirty="0">
                <a:latin typeface="+mn-lt"/>
                <a:cs typeface="Times New Roman" panose="02020603050405020304" pitchFamily="18" charset="0"/>
              </a:rPr>
              <a:t>, (1980)</a:t>
            </a:r>
            <a:endParaRPr lang="es-E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" name="Marcador de texto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 txBox="1">
            <a:spLocks/>
          </p:cNvSpPr>
          <p:nvPr/>
        </p:nvSpPr>
        <p:spPr>
          <a:xfrm>
            <a:off x="2004679" y="205007"/>
            <a:ext cx="2160588" cy="5152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La economía depende de la innovación.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1975" y="2231851"/>
            <a:ext cx="892375" cy="112983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1202" y="2081494"/>
            <a:ext cx="1386199" cy="138619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17"/>
          <a:srcRect b="14655"/>
          <a:stretch/>
        </p:blipFill>
        <p:spPr>
          <a:xfrm>
            <a:off x="10310967" y="2286552"/>
            <a:ext cx="1058364" cy="1021139"/>
          </a:xfrm>
          <a:prstGeom prst="rect">
            <a:avLst/>
          </a:prstGeom>
        </p:spPr>
      </p:pic>
      <p:pic>
        <p:nvPicPr>
          <p:cNvPr id="97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24397" y="176883"/>
            <a:ext cx="234656" cy="234656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593165" y="2170634"/>
            <a:ext cx="11064568" cy="153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8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61686" y="214639"/>
            <a:ext cx="234656" cy="23465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986" y="2612686"/>
            <a:ext cx="2160000" cy="504000"/>
          </a:xfrm>
        </p:spPr>
        <p:txBody>
          <a:bodyPr rtlCol="0"/>
          <a:lstStyle/>
          <a:p>
            <a:r>
              <a:rPr lang="es-ES" sz="1600" dirty="0" err="1">
                <a:latin typeface="+mn-lt"/>
                <a:cs typeface="Times New Roman" panose="02020603050405020304" pitchFamily="18" charset="0"/>
              </a:rPr>
              <a:t>Schumpeter</a:t>
            </a:r>
            <a:r>
              <a:rPr lang="es-ES" sz="1600" dirty="0">
                <a:latin typeface="+mn-lt"/>
                <a:cs typeface="Times New Roman" panose="02020603050405020304" pitchFamily="18" charset="0"/>
              </a:rPr>
              <a:t> </a:t>
            </a:r>
            <a:br>
              <a:rPr lang="es-ES" sz="1600" dirty="0">
                <a:latin typeface="+mn-lt"/>
                <a:cs typeface="Times New Roman" panose="02020603050405020304" pitchFamily="18" charset="0"/>
              </a:rPr>
            </a:br>
            <a:r>
              <a:rPr lang="es-ES" sz="1600" dirty="0">
                <a:latin typeface="+mn-lt"/>
                <a:cs typeface="Times New Roman" panose="02020603050405020304" pitchFamily="18" charset="0"/>
              </a:rPr>
              <a:t>(1934)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1260" y="3144413"/>
            <a:ext cx="1986831" cy="216581"/>
          </a:xfrm>
        </p:spPr>
        <p:txBody>
          <a:bodyPr rtlCol="0"/>
          <a:lstStyle/>
          <a:p>
            <a:pPr rtl="0"/>
            <a:r>
              <a:rPr lang="es-ES" sz="1300" dirty="0"/>
              <a:t>Desenvolvimiento económico.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48177" y="3126219"/>
            <a:ext cx="2160588" cy="900000"/>
          </a:xfrm>
        </p:spPr>
        <p:txBody>
          <a:bodyPr rtlCol="0"/>
          <a:lstStyle/>
          <a:p>
            <a:pPr rtl="0"/>
            <a:r>
              <a:rPr lang="es-ES" sz="1300" dirty="0"/>
              <a:t>Aplicación y generación del nuevo conocimiento </a:t>
            </a:r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3158323" y="2632506"/>
            <a:ext cx="1776838" cy="5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latin typeface="+mn-lt"/>
                <a:cs typeface="Times New Roman" panose="02020603050405020304" pitchFamily="18" charset="0"/>
              </a:rPr>
              <a:t>Tushman</a:t>
            </a:r>
            <a:r>
              <a:rPr lang="es-ES" sz="1600" dirty="0">
                <a:latin typeface="+mn-lt"/>
                <a:cs typeface="Times New Roman" panose="02020603050405020304" pitchFamily="18" charset="0"/>
              </a:rPr>
              <a:t> y </a:t>
            </a:r>
            <a:r>
              <a:rPr lang="es-ES" sz="1600" dirty="0" err="1">
                <a:latin typeface="+mn-lt"/>
                <a:cs typeface="Times New Roman" panose="02020603050405020304" pitchFamily="18" charset="0"/>
              </a:rPr>
              <a:t>Nadler</a:t>
            </a:r>
            <a:r>
              <a:rPr lang="es-ES" sz="1600" dirty="0">
                <a:latin typeface="+mn-lt"/>
                <a:cs typeface="Times New Roman" panose="02020603050405020304" pitchFamily="18" charset="0"/>
              </a:rPr>
              <a:t> (1986)</a:t>
            </a:r>
          </a:p>
        </p:txBody>
      </p:sp>
      <p:sp>
        <p:nvSpPr>
          <p:cNvPr id="50" name="Marcador de texto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 txBox="1">
            <a:spLocks/>
          </p:cNvSpPr>
          <p:nvPr/>
        </p:nvSpPr>
        <p:spPr>
          <a:xfrm>
            <a:off x="2887535" y="3150693"/>
            <a:ext cx="2160000" cy="562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Proceso, bien y/o servicio nuevo para una empresa. </a:t>
            </a:r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7312917" y="2612690"/>
            <a:ext cx="2160000" cy="5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atin typeface="+mn-lt"/>
                <a:cs typeface="Times New Roman" panose="02020603050405020304" pitchFamily="18" charset="0"/>
              </a:rPr>
              <a:t>Vence </a:t>
            </a:r>
            <a:br>
              <a:rPr lang="es-ES" sz="1600" dirty="0">
                <a:latin typeface="+mn-lt"/>
                <a:cs typeface="Times New Roman" panose="02020603050405020304" pitchFamily="18" charset="0"/>
              </a:rPr>
            </a:br>
            <a:r>
              <a:rPr lang="es-ES" sz="1600" dirty="0">
                <a:latin typeface="+mn-lt"/>
                <a:cs typeface="Times New Roman" panose="02020603050405020304" pitchFamily="18" charset="0"/>
              </a:rPr>
              <a:t>(2007)</a:t>
            </a:r>
          </a:p>
        </p:txBody>
      </p:sp>
      <p:sp>
        <p:nvSpPr>
          <p:cNvPr id="54" name="Marcador de texto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 txBox="1">
            <a:spLocks/>
          </p:cNvSpPr>
          <p:nvPr/>
        </p:nvSpPr>
        <p:spPr>
          <a:xfrm>
            <a:off x="7453743" y="3132767"/>
            <a:ext cx="2160000" cy="4487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Análisis de la interacción de los actores con la innovación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9"/>
          </p:nvPr>
        </p:nvSpPr>
        <p:spPr>
          <a:xfrm>
            <a:off x="9800729" y="2631889"/>
            <a:ext cx="2160587" cy="504000"/>
          </a:xfrm>
        </p:spPr>
        <p:txBody>
          <a:bodyPr/>
          <a:lstStyle/>
          <a:p>
            <a:r>
              <a:rPr lang="es-EC" sz="1600" dirty="0" err="1">
                <a:latin typeface="+mn-lt"/>
                <a:cs typeface="Times New Roman" panose="02020603050405020304" pitchFamily="18" charset="0"/>
              </a:rPr>
              <a:t>Fernandez</a:t>
            </a:r>
            <a:r>
              <a:rPr lang="es-EC" sz="1600" dirty="0">
                <a:latin typeface="+mn-lt"/>
                <a:cs typeface="Times New Roman" panose="02020603050405020304" pitchFamily="18" charset="0"/>
              </a:rPr>
              <a:t>, Vega, y </a:t>
            </a:r>
            <a:r>
              <a:rPr lang="es-EC" sz="1600" dirty="0" err="1">
                <a:latin typeface="+mn-lt"/>
                <a:cs typeface="Times New Roman" panose="02020603050405020304" pitchFamily="18" charset="0"/>
              </a:rPr>
              <a:t>Gutierrez</a:t>
            </a:r>
            <a:r>
              <a:rPr lang="es-EC" sz="1600" dirty="0">
                <a:latin typeface="+mn-lt"/>
                <a:cs typeface="Times New Roman" panose="02020603050405020304" pitchFamily="18" charset="0"/>
              </a:rPr>
              <a:t> (2011)</a:t>
            </a:r>
          </a:p>
        </p:txBody>
      </p:sp>
      <p:pic>
        <p:nvPicPr>
          <p:cNvPr id="94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962" y="2612686"/>
            <a:ext cx="234656" cy="234656"/>
          </a:xfrm>
          <a:prstGeom prst="rect">
            <a:avLst/>
          </a:prstGeom>
        </p:spPr>
      </p:pic>
      <p:pic>
        <p:nvPicPr>
          <p:cNvPr id="95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85053" y="2630030"/>
            <a:ext cx="234656" cy="234656"/>
          </a:xfrm>
          <a:prstGeom prst="rect">
            <a:avLst/>
          </a:prstGeom>
        </p:spPr>
      </p:pic>
      <p:pic>
        <p:nvPicPr>
          <p:cNvPr id="101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36582" y="2634354"/>
            <a:ext cx="234656" cy="234656"/>
          </a:xfrm>
          <a:prstGeom prst="rect">
            <a:avLst/>
          </a:prstGeom>
        </p:spPr>
      </p:pic>
      <p:pic>
        <p:nvPicPr>
          <p:cNvPr id="102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43397" y="2655788"/>
            <a:ext cx="234656" cy="234656"/>
          </a:xfrm>
          <a:prstGeom prst="rect">
            <a:avLst/>
          </a:prstGeom>
        </p:spPr>
      </p:pic>
      <p:pic>
        <p:nvPicPr>
          <p:cNvPr id="100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01763" y="2610989"/>
            <a:ext cx="234656" cy="23465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16200000">
            <a:off x="-1485583" y="1583557"/>
            <a:ext cx="3539509" cy="4303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dirty="0"/>
              <a:t>INNOVACIÓN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473396" y="0"/>
            <a:ext cx="250" cy="680765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 rot="16200000">
            <a:off x="-1155757" y="4933051"/>
            <a:ext cx="2877974" cy="4303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rtl="0"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COMPETITIVIDAD</a:t>
            </a:r>
          </a:p>
        </p:txBody>
      </p:sp>
      <p:cxnSp>
        <p:nvCxnSpPr>
          <p:cNvPr id="60" name="Conector recto 59"/>
          <p:cNvCxnSpPr/>
          <p:nvPr/>
        </p:nvCxnSpPr>
        <p:spPr>
          <a:xfrm flipH="1">
            <a:off x="1" y="3568464"/>
            <a:ext cx="12191999" cy="269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ángulo 71"/>
          <p:cNvSpPr/>
          <p:nvPr/>
        </p:nvSpPr>
        <p:spPr>
          <a:xfrm>
            <a:off x="1038111" y="5596016"/>
            <a:ext cx="10497828" cy="118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5716" y="5774625"/>
            <a:ext cx="2160000" cy="504000"/>
          </a:xfrm>
        </p:spPr>
        <p:txBody>
          <a:bodyPr rtlCol="0"/>
          <a:lstStyle/>
          <a:p>
            <a:r>
              <a:rPr lang="es-ES" sz="1600" dirty="0">
                <a:latin typeface="+mn-lt"/>
                <a:cs typeface="Times New Roman" panose="02020603050405020304" pitchFamily="18" charset="0"/>
              </a:rPr>
              <a:t>David Ricardo </a:t>
            </a:r>
            <a:br>
              <a:rPr lang="es-ES" sz="1600" dirty="0">
                <a:latin typeface="+mn-lt"/>
                <a:cs typeface="Times New Roman" panose="02020603050405020304" pitchFamily="18" charset="0"/>
              </a:rPr>
            </a:br>
            <a:r>
              <a:rPr lang="es-ES" sz="1600" dirty="0">
                <a:latin typeface="+mn-lt"/>
                <a:cs typeface="Times New Roman" panose="02020603050405020304" pitchFamily="18" charset="0"/>
              </a:rPr>
              <a:t>(1817)</a:t>
            </a:r>
          </a:p>
        </p:txBody>
      </p:sp>
      <p:sp>
        <p:nvSpPr>
          <p:cNvPr id="74" name="Marcador de texto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1990" y="6280594"/>
            <a:ext cx="1986831" cy="216581"/>
          </a:xfrm>
        </p:spPr>
        <p:txBody>
          <a:bodyPr rtlCol="0"/>
          <a:lstStyle/>
          <a:p>
            <a:r>
              <a:rPr lang="es-ES" sz="1300" dirty="0">
                <a:cs typeface="Times New Roman" panose="02020603050405020304" pitchFamily="18" charset="0"/>
              </a:rPr>
              <a:t>Ley de ventaja comparativa</a:t>
            </a:r>
          </a:p>
        </p:txBody>
      </p:sp>
      <p:sp>
        <p:nvSpPr>
          <p:cNvPr id="81" name="Marcador de texto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3843" y="5780031"/>
            <a:ext cx="2160588" cy="900000"/>
          </a:xfrm>
        </p:spPr>
        <p:txBody>
          <a:bodyPr rtlCol="0"/>
          <a:lstStyle/>
          <a:p>
            <a:pPr rtl="0"/>
            <a:r>
              <a:rPr lang="es-ES" sz="1300" dirty="0"/>
              <a:t>Países en progreso y emergentes</a:t>
            </a:r>
          </a:p>
        </p:txBody>
      </p:sp>
      <p:sp>
        <p:nvSpPr>
          <p:cNvPr id="84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7668071" y="4124521"/>
            <a:ext cx="2160000" cy="5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Benzaquen</a:t>
            </a:r>
            <a:r>
              <a:rPr lang="es-E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(2010)</a:t>
            </a:r>
          </a:p>
        </p:txBody>
      </p:sp>
      <p:sp>
        <p:nvSpPr>
          <p:cNvPr id="85" name="Marcador de texto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 txBox="1">
            <a:spLocks/>
          </p:cNvSpPr>
          <p:nvPr/>
        </p:nvSpPr>
        <p:spPr>
          <a:xfrm>
            <a:off x="7668071" y="3706496"/>
            <a:ext cx="2160000" cy="4487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No hay un método adecuado para medir la competitividad.</a:t>
            </a:r>
          </a:p>
        </p:txBody>
      </p:sp>
      <p:sp>
        <p:nvSpPr>
          <p:cNvPr id="86" name="Marcador de texto 22"/>
          <p:cNvSpPr>
            <a:spLocks noGrp="1"/>
          </p:cNvSpPr>
          <p:nvPr>
            <p:ph type="body" sz="quarter" idx="19"/>
          </p:nvPr>
        </p:nvSpPr>
        <p:spPr>
          <a:xfrm>
            <a:off x="9181333" y="6160399"/>
            <a:ext cx="2160587" cy="233043"/>
          </a:xfrm>
        </p:spPr>
        <p:txBody>
          <a:bodyPr/>
          <a:lstStyle/>
          <a:p>
            <a:r>
              <a:rPr lang="es-EC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Schwab, (2019)</a:t>
            </a:r>
          </a:p>
        </p:txBody>
      </p:sp>
      <p:pic>
        <p:nvPicPr>
          <p:cNvPr id="87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1692" y="5774625"/>
            <a:ext cx="234656" cy="234656"/>
          </a:xfrm>
          <a:prstGeom prst="rect">
            <a:avLst/>
          </a:prstGeom>
        </p:spPr>
      </p:pic>
      <p:pic>
        <p:nvPicPr>
          <p:cNvPr id="89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99187" y="5702773"/>
            <a:ext cx="234656" cy="234656"/>
          </a:xfrm>
          <a:prstGeom prst="rect">
            <a:avLst/>
          </a:prstGeom>
        </p:spPr>
      </p:pic>
      <p:pic>
        <p:nvPicPr>
          <p:cNvPr id="90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73438" y="6112703"/>
            <a:ext cx="234656" cy="234656"/>
          </a:xfrm>
          <a:prstGeom prst="rect">
            <a:avLst/>
          </a:prstGeom>
        </p:spPr>
      </p:pic>
      <p:pic>
        <p:nvPicPr>
          <p:cNvPr id="91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60859" y="3717180"/>
            <a:ext cx="234656" cy="234656"/>
          </a:xfrm>
          <a:prstGeom prst="rect">
            <a:avLst/>
          </a:prstGeom>
        </p:spPr>
      </p:pic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6159613" y="5798212"/>
            <a:ext cx="2160000" cy="5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Suñol</a:t>
            </a:r>
            <a:r>
              <a:rPr lang="es-EC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(2006)</a:t>
            </a:r>
            <a:endParaRPr lang="es-E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4" name="Marcador de texto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 txBox="1">
            <a:spLocks/>
          </p:cNvSpPr>
          <p:nvPr/>
        </p:nvSpPr>
        <p:spPr>
          <a:xfrm>
            <a:off x="6345788" y="6175179"/>
            <a:ext cx="2160000" cy="638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La capacidad competitiva de la empresa.</a:t>
            </a:r>
          </a:p>
        </p:txBody>
      </p:sp>
      <p:pic>
        <p:nvPicPr>
          <p:cNvPr id="110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47258" y="5686922"/>
            <a:ext cx="234656" cy="2346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63589" y="4343439"/>
            <a:ext cx="1484897" cy="138209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1"/>
          <a:srcRect l="15656" t="6695" r="5470" b="5167"/>
          <a:stretch/>
        </p:blipFill>
        <p:spPr>
          <a:xfrm>
            <a:off x="6460193" y="4347491"/>
            <a:ext cx="1383439" cy="133783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71619" y="4330488"/>
            <a:ext cx="1200150" cy="122872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2834" y="611709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92" name="Marcador de texto 11">
            <a:extLst>
              <a:ext uri="{FF2B5EF4-FFF2-40B4-BE49-F238E27FC236}">
                <a16:creationId xmlns:a16="http://schemas.microsoft.com/office/drawing/2014/main" id="{897C0455-B561-4D30-8BDD-DB89E0776371}"/>
              </a:ext>
            </a:extLst>
          </p:cNvPr>
          <p:cNvSpPr txBox="1">
            <a:spLocks/>
          </p:cNvSpPr>
          <p:nvPr/>
        </p:nvSpPr>
        <p:spPr>
          <a:xfrm>
            <a:off x="5186694" y="2630030"/>
            <a:ext cx="2160588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atin typeface="+mn-lt"/>
                <a:cs typeface="Times New Roman" panose="02020603050405020304" pitchFamily="18" charset="0"/>
              </a:rPr>
              <a:t>Porter M.  </a:t>
            </a:r>
            <a:br>
              <a:rPr lang="es-ES" sz="1600" dirty="0">
                <a:latin typeface="+mn-lt"/>
                <a:cs typeface="Times New Roman" panose="02020603050405020304" pitchFamily="18" charset="0"/>
              </a:rPr>
            </a:br>
            <a:r>
              <a:rPr lang="es-ES" sz="1600" dirty="0">
                <a:latin typeface="+mn-lt"/>
                <a:cs typeface="Times New Roman" panose="02020603050405020304" pitchFamily="18" charset="0"/>
              </a:rPr>
              <a:t>(1987)</a:t>
            </a:r>
          </a:p>
          <a:p>
            <a:endParaRPr lang="es-E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3" name="Marcador de texto 6">
            <a:extLst>
              <a:ext uri="{FF2B5EF4-FFF2-40B4-BE49-F238E27FC236}">
                <a16:creationId xmlns:a16="http://schemas.microsoft.com/office/drawing/2014/main" id="{B38AD3AF-6DAF-40DC-B5AC-60EF1F7E28CB}"/>
              </a:ext>
            </a:extLst>
          </p:cNvPr>
          <p:cNvSpPr txBox="1">
            <a:spLocks/>
          </p:cNvSpPr>
          <p:nvPr/>
        </p:nvSpPr>
        <p:spPr>
          <a:xfrm>
            <a:off x="5217607" y="3139060"/>
            <a:ext cx="2011008" cy="4760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Ventaja competitiva.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4465" y="900450"/>
            <a:ext cx="10626180" cy="150405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D8D100-8C41-4D83-BE28-A7DEB9BB9EF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35747" y="759193"/>
            <a:ext cx="1843739" cy="1666195"/>
          </a:xfrm>
          <a:prstGeom prst="rect">
            <a:avLst/>
          </a:prstGeom>
        </p:spPr>
      </p:pic>
      <p:pic>
        <p:nvPicPr>
          <p:cNvPr id="1026" name="Picture 2" descr="Icono De Glifo De Costo De Desarrollo Con Título. Estilo De ...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" b="15042"/>
          <a:stretch/>
        </p:blipFill>
        <p:spPr bwMode="auto">
          <a:xfrm>
            <a:off x="780080" y="1803738"/>
            <a:ext cx="705142" cy="5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41862" y="145694"/>
            <a:ext cx="645960" cy="627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032983" y="3633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</a:p>
        </p:txBody>
      </p:sp>
      <p:grpSp>
        <p:nvGrpSpPr>
          <p:cNvPr id="82" name="Grupo 81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11231143" y="171679"/>
            <a:ext cx="841836" cy="964163"/>
            <a:chOff x="9862160" y="831132"/>
            <a:chExt cx="1850209" cy="1915995"/>
          </a:xfrm>
        </p:grpSpPr>
        <p:sp>
          <p:nvSpPr>
            <p:cNvPr id="83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88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6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9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7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8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9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2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3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4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5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6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7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8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pic>
        <p:nvPicPr>
          <p:cNvPr id="119" name="Imagen 118"/>
          <p:cNvPicPr>
            <a:picLocks noChangeAspect="1"/>
          </p:cNvPicPr>
          <p:nvPr/>
        </p:nvPicPr>
        <p:blipFill rotWithShape="1">
          <a:blip r:embed="rId23"/>
          <a:srcRect r="81575"/>
          <a:stretch/>
        </p:blipFill>
        <p:spPr>
          <a:xfrm>
            <a:off x="3448444" y="4259648"/>
            <a:ext cx="1957883" cy="1504052"/>
          </a:xfrm>
          <a:prstGeom prst="rect">
            <a:avLst/>
          </a:prstGeom>
        </p:spPr>
      </p:pic>
      <p:sp>
        <p:nvSpPr>
          <p:cNvPr id="76" name="Marcador de texto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512" y="6147048"/>
            <a:ext cx="2160588" cy="504000"/>
          </a:xfrm>
        </p:spPr>
        <p:txBody>
          <a:bodyPr rtlCol="0"/>
          <a:lstStyle/>
          <a:p>
            <a:r>
              <a:rPr lang="es-ES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Ivancevich</a:t>
            </a:r>
            <a:r>
              <a:rPr lang="es-E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y </a:t>
            </a:r>
            <a:r>
              <a:rPr lang="es-ES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Lorenzi</a:t>
            </a:r>
            <a:r>
              <a:rPr lang="es-E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(1997)</a:t>
            </a:r>
          </a:p>
        </p:txBody>
      </p:sp>
      <p:sp>
        <p:nvSpPr>
          <p:cNvPr id="80" name="Marcador de texto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1697" y="5736718"/>
            <a:ext cx="1580260" cy="528087"/>
          </a:xfrm>
        </p:spPr>
        <p:txBody>
          <a:bodyPr rtlCol="0"/>
          <a:lstStyle/>
          <a:p>
            <a:pPr rtl="0"/>
            <a:r>
              <a:rPr lang="es-ES" sz="1300" dirty="0"/>
              <a:t>Régimen del mercado y Gestión de calidad.</a:t>
            </a:r>
          </a:p>
        </p:txBody>
      </p:sp>
      <p:sp>
        <p:nvSpPr>
          <p:cNvPr id="105" name="Marcador de texto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 txBox="1">
            <a:spLocks/>
          </p:cNvSpPr>
          <p:nvPr/>
        </p:nvSpPr>
        <p:spPr>
          <a:xfrm>
            <a:off x="2304613" y="4193362"/>
            <a:ext cx="216058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err="1">
                <a:latin typeface="+mn-lt"/>
                <a:cs typeface="Times New Roman" panose="02020603050405020304" pitchFamily="18" charset="0"/>
              </a:rPr>
              <a:t>Schumpeter</a:t>
            </a:r>
            <a:r>
              <a:rPr lang="es-EC" sz="1600" dirty="0">
                <a:latin typeface="+mn-lt"/>
                <a:cs typeface="Times New Roman" panose="02020603050405020304" pitchFamily="18" charset="0"/>
              </a:rPr>
              <a:t> (1961)</a:t>
            </a:r>
          </a:p>
        </p:txBody>
      </p:sp>
      <p:sp>
        <p:nvSpPr>
          <p:cNvPr id="106" name="Marcador de texto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 txBox="1">
            <a:spLocks/>
          </p:cNvSpPr>
          <p:nvPr/>
        </p:nvSpPr>
        <p:spPr>
          <a:xfrm>
            <a:off x="2329350" y="3744342"/>
            <a:ext cx="2160588" cy="5152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cs typeface="Times New Roman" panose="02020603050405020304" pitchFamily="18" charset="0"/>
              </a:rPr>
              <a:t>El emprendedor como factor para competitividad.</a:t>
            </a:r>
          </a:p>
        </p:txBody>
      </p:sp>
      <p:pic>
        <p:nvPicPr>
          <p:cNvPr id="111" name="Gráfico 13" descr="Red" title="Icono del marcador de posición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42758" y="3746187"/>
            <a:ext cx="234656" cy="23465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7"/>
          <a:srcRect l="7797" t="4826" r="9775" b="18935"/>
          <a:stretch/>
        </p:blipFill>
        <p:spPr>
          <a:xfrm>
            <a:off x="4135836" y="4491553"/>
            <a:ext cx="762630" cy="993630"/>
          </a:xfrm>
          <a:prstGeom prst="rect">
            <a:avLst/>
          </a:prstGeom>
        </p:spPr>
      </p:pic>
      <p:grpSp>
        <p:nvGrpSpPr>
          <p:cNvPr id="120" name="Grupo 119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11210701" y="3584371"/>
            <a:ext cx="841836" cy="964163"/>
            <a:chOff x="9862160" y="831132"/>
            <a:chExt cx="1850209" cy="1915995"/>
          </a:xfrm>
        </p:grpSpPr>
        <p:sp>
          <p:nvSpPr>
            <p:cNvPr id="121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2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3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4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5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6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7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8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9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0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1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2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3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4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29665" y="5008349"/>
            <a:ext cx="683463" cy="683463"/>
          </a:xfrm>
          <a:prstGeom prst="rect">
            <a:avLst/>
          </a:prstGeom>
        </p:spPr>
      </p:pic>
      <p:cxnSp>
        <p:nvCxnSpPr>
          <p:cNvPr id="26" name="Conector recto de flecha 25"/>
          <p:cNvCxnSpPr/>
          <p:nvPr/>
        </p:nvCxnSpPr>
        <p:spPr>
          <a:xfrm flipH="1">
            <a:off x="6358465" y="4272672"/>
            <a:ext cx="343549" cy="4377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de flecha 134"/>
          <p:cNvCxnSpPr/>
          <p:nvPr/>
        </p:nvCxnSpPr>
        <p:spPr>
          <a:xfrm>
            <a:off x="6287025" y="4874008"/>
            <a:ext cx="130637" cy="39988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cto de flecha 135"/>
          <p:cNvCxnSpPr/>
          <p:nvPr/>
        </p:nvCxnSpPr>
        <p:spPr>
          <a:xfrm flipV="1">
            <a:off x="7806846" y="4879592"/>
            <a:ext cx="222189" cy="46755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de flecha 136"/>
          <p:cNvCxnSpPr/>
          <p:nvPr/>
        </p:nvCxnSpPr>
        <p:spPr>
          <a:xfrm flipH="1" flipV="1">
            <a:off x="6997164" y="4227178"/>
            <a:ext cx="670907" cy="300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de flecha 137"/>
          <p:cNvCxnSpPr/>
          <p:nvPr/>
        </p:nvCxnSpPr>
        <p:spPr>
          <a:xfrm flipH="1" flipV="1">
            <a:off x="7766446" y="4405243"/>
            <a:ext cx="204894" cy="35466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6438271" y="527329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s-EC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</a:t>
            </a:r>
          </a:p>
        </p:txBody>
      </p:sp>
      <p:pic>
        <p:nvPicPr>
          <p:cNvPr id="1036" name="Picture 12" descr="Desequilibrio delgada línea vector icono de trazo. Desequilibrio ...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 bwMode="auto">
          <a:xfrm>
            <a:off x="4512702" y="3640879"/>
            <a:ext cx="573680" cy="5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/>
          <p:cNvSpPr txBox="1"/>
          <p:nvPr/>
        </p:nvSpPr>
        <p:spPr>
          <a:xfrm>
            <a:off x="5017996" y="351227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</a:t>
            </a:r>
          </a:p>
        </p:txBody>
      </p:sp>
      <p:pic>
        <p:nvPicPr>
          <p:cNvPr id="1038" name="Picture 14" descr="Gráfico De Barras / Bar Símbolo Gráfico. Gráfico De Rectángulo ...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22" y="4575551"/>
            <a:ext cx="813267" cy="8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ábrica O Industria De Construcción Símbolo Icono Ilustración ...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6" b="16145"/>
          <a:stretch/>
        </p:blipFill>
        <p:spPr bwMode="auto">
          <a:xfrm>
            <a:off x="5379420" y="1965277"/>
            <a:ext cx="920723" cy="5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10608" y="2773269"/>
            <a:ext cx="3741271" cy="504000"/>
          </a:xfrm>
        </p:spPr>
        <p:txBody>
          <a:bodyPr rtlCol="0"/>
          <a:lstStyle/>
          <a:p>
            <a:pPr rtl="0"/>
            <a:r>
              <a:rPr lang="es-ES" sz="2800" dirty="0"/>
              <a:t>LA TECNOLOGÍA</a:t>
            </a:r>
          </a:p>
        </p:txBody>
      </p:sp>
      <p:pic>
        <p:nvPicPr>
          <p:cNvPr id="67" name="Marcador de posición de imagen 66" descr="Nube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6454" y="2305084"/>
            <a:ext cx="854075" cy="854075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873327"/>
            <a:ext cx="2160000" cy="504000"/>
          </a:xfrm>
        </p:spPr>
        <p:txBody>
          <a:bodyPr rtlCol="0"/>
          <a:lstStyle/>
          <a:p>
            <a:r>
              <a:rPr lang="es-EC" dirty="0"/>
              <a:t>Marx,</a:t>
            </a:r>
          </a:p>
          <a:p>
            <a:r>
              <a:rPr lang="es-EC" dirty="0"/>
              <a:t> (1993)</a:t>
            </a:r>
            <a:endParaRPr lang="es-ES" dirty="0"/>
          </a:p>
          <a:p>
            <a:endParaRPr lang="es-ES" dirty="0"/>
          </a:p>
        </p:txBody>
      </p:sp>
      <p:cxnSp>
        <p:nvCxnSpPr>
          <p:cNvPr id="75" name="Conector recto 74" descr="Primera línea divisoria de la diapositiva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39169" y="1999006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Marcador de posición de imagen 158" descr="Cac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80176" y="2305084"/>
            <a:ext cx="854075" cy="854075"/>
          </a:xfrm>
        </p:spPr>
      </p:pic>
      <p:cxnSp>
        <p:nvCxnSpPr>
          <p:cNvPr id="77" name="Conector recto 76" descr="Segunda línea divisoria de la diapositiva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1999006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 descr="Tercera línea divisoria de la diapositiva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1999006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Marcador de posición de imagen 162" descr="Palmera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67620" y="2305084"/>
            <a:ext cx="854075" cy="854075"/>
          </a:xfrm>
        </p:spPr>
      </p:pic>
      <p:cxnSp>
        <p:nvCxnSpPr>
          <p:cNvPr id="79" name="Conector recto 78" descr="Cuarta línea divisoria de la diapositiva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1999006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72800" y="3841586"/>
            <a:ext cx="2160588" cy="504000"/>
          </a:xfrm>
        </p:spPr>
        <p:txBody>
          <a:bodyPr rtlCol="0"/>
          <a:lstStyle/>
          <a:p>
            <a:r>
              <a:rPr lang="es-EC" dirty="0" err="1"/>
              <a:t>Landin</a:t>
            </a:r>
            <a:r>
              <a:rPr lang="es-EC" dirty="0"/>
              <a:t>, </a:t>
            </a:r>
          </a:p>
          <a:p>
            <a:r>
              <a:rPr lang="es-EC" dirty="0"/>
              <a:t>(2019)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15429" y="4653034"/>
            <a:ext cx="1580940" cy="900000"/>
          </a:xfrm>
        </p:spPr>
        <p:txBody>
          <a:bodyPr rtlCol="0"/>
          <a:lstStyle/>
          <a:p>
            <a:pPr rtl="0"/>
            <a:r>
              <a:rPr lang="en-US" dirty="0"/>
              <a:t>Historia de la </a:t>
            </a:r>
            <a:r>
              <a:rPr lang="en-US" dirty="0" err="1"/>
              <a:t>Tecnología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02183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D6B2C7CF-9671-43D0-910A-73678FC13333}"/>
              </a:ext>
            </a:extLst>
          </p:cNvPr>
          <p:cNvSpPr txBox="1">
            <a:spLocks/>
          </p:cNvSpPr>
          <p:nvPr/>
        </p:nvSpPr>
        <p:spPr>
          <a:xfrm>
            <a:off x="7346911" y="4539372"/>
            <a:ext cx="2046022" cy="987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Manual de </a:t>
            </a:r>
            <a:r>
              <a:rPr lang="en-US" dirty="0" err="1"/>
              <a:t>transferencia</a:t>
            </a:r>
            <a:r>
              <a:rPr lang="en-US" dirty="0"/>
              <a:t> y </a:t>
            </a:r>
            <a:r>
              <a:rPr lang="es-EC" dirty="0"/>
              <a:t>adquisición</a:t>
            </a:r>
            <a:r>
              <a:rPr lang="en-US" dirty="0"/>
              <a:t> de </a:t>
            </a:r>
            <a:r>
              <a:rPr lang="en-US" dirty="0" err="1"/>
              <a:t>tecnologías</a:t>
            </a:r>
            <a:r>
              <a:rPr lang="en-US" dirty="0"/>
              <a:t> </a:t>
            </a:r>
            <a:r>
              <a:rPr lang="en-US" dirty="0" err="1"/>
              <a:t>sostenibles</a:t>
            </a:r>
            <a:r>
              <a:rPr lang="en-US" sz="1400" dirty="0"/>
              <a:t>. </a:t>
            </a:r>
            <a:endParaRPr lang="es-EC" sz="14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5241314-9AEC-40C5-B871-C031C4E559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809" r="11069" b="25207"/>
          <a:stretch/>
        </p:blipFill>
        <p:spPr>
          <a:xfrm>
            <a:off x="957507" y="2307533"/>
            <a:ext cx="1099068" cy="1061343"/>
          </a:xfrm>
          <a:prstGeom prst="rect">
            <a:avLst/>
          </a:prstGeom>
        </p:spPr>
      </p:pic>
      <p:pic>
        <p:nvPicPr>
          <p:cNvPr id="21" name="Picture 2" descr="Innovación y tecnología con los profesores Hidalgo, León y Pavón ...">
            <a:extLst>
              <a:ext uri="{FF2B5EF4-FFF2-40B4-BE49-F238E27FC236}">
                <a16:creationId xmlns:a16="http://schemas.microsoft.com/office/drawing/2014/main" id="{99058C87-CC8C-4088-BB0D-0274572C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34" y="2053473"/>
            <a:ext cx="989212" cy="12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C4025AC-F5DA-4330-84AD-B1CA0F06FD57}"/>
              </a:ext>
            </a:extLst>
          </p:cNvPr>
          <p:cNvCxnSpPr/>
          <p:nvPr/>
        </p:nvCxnSpPr>
        <p:spPr>
          <a:xfrm>
            <a:off x="620761" y="-46294"/>
            <a:ext cx="250" cy="680765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áfico 13" descr="Red" title="Icono del marcador de posición">
            <a:extLst>
              <a:ext uri="{FF2B5EF4-FFF2-40B4-BE49-F238E27FC236}">
                <a16:creationId xmlns:a16="http://schemas.microsoft.com/office/drawing/2014/main" id="{62318998-2B32-4C94-9A41-742298D93A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0029" y="4613934"/>
            <a:ext cx="234656" cy="234656"/>
          </a:xfrm>
          <a:prstGeom prst="rect">
            <a:avLst/>
          </a:prstGeom>
        </p:spPr>
      </p:pic>
      <p:pic>
        <p:nvPicPr>
          <p:cNvPr id="25" name="Gráfico 13" descr="Red" title="Icono del marcador de posición">
            <a:extLst>
              <a:ext uri="{FF2B5EF4-FFF2-40B4-BE49-F238E27FC236}">
                <a16:creationId xmlns:a16="http://schemas.microsoft.com/office/drawing/2014/main" id="{F8A8B624-E298-4E1E-BF2B-342F628DD49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13379" y="4613934"/>
            <a:ext cx="234656" cy="234656"/>
          </a:xfrm>
          <a:prstGeom prst="rect">
            <a:avLst/>
          </a:prstGeom>
        </p:spPr>
      </p:pic>
      <p:pic>
        <p:nvPicPr>
          <p:cNvPr id="27" name="Gráfico 13" descr="Red" title="Icono del marcador de posición">
            <a:extLst>
              <a:ext uri="{FF2B5EF4-FFF2-40B4-BE49-F238E27FC236}">
                <a16:creationId xmlns:a16="http://schemas.microsoft.com/office/drawing/2014/main" id="{F6DCC81F-A971-4538-A7D5-FE7BFD4AE8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93191" y="4586058"/>
            <a:ext cx="234656" cy="234656"/>
          </a:xfrm>
          <a:prstGeom prst="rect">
            <a:avLst/>
          </a:prstGeom>
        </p:spPr>
      </p:pic>
      <p:pic>
        <p:nvPicPr>
          <p:cNvPr id="29" name="Gráfico 13" descr="Red" title="Icono del marcador de posición">
            <a:extLst>
              <a:ext uri="{FF2B5EF4-FFF2-40B4-BE49-F238E27FC236}">
                <a16:creationId xmlns:a16="http://schemas.microsoft.com/office/drawing/2014/main" id="{C7B00F0B-3866-432D-BD9D-3C4DF052177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15429" y="4586058"/>
            <a:ext cx="234656" cy="234656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Picture 2" descr="Desarrollo Sostenible (CEGESTI) – Directorio de ONG y Empresas ...">
            <a:extLst>
              <a:ext uri="{FF2B5EF4-FFF2-40B4-BE49-F238E27FC236}">
                <a16:creationId xmlns:a16="http://schemas.microsoft.com/office/drawing/2014/main" id="{92E45FC5-82AD-40A9-8D6F-E6B16DE3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31" y="2330120"/>
            <a:ext cx="1386616" cy="9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Marcador de texto 9">
            <a:extLst>
              <a:ext uri="{FF2B5EF4-FFF2-40B4-BE49-F238E27FC236}">
                <a16:creationId xmlns:a16="http://schemas.microsoft.com/office/drawing/2014/main" id="{35067443-6403-484D-8E4A-E899ECD984E2}"/>
              </a:ext>
            </a:extLst>
          </p:cNvPr>
          <p:cNvSpPr txBox="1">
            <a:spLocks/>
          </p:cNvSpPr>
          <p:nvPr/>
        </p:nvSpPr>
        <p:spPr>
          <a:xfrm>
            <a:off x="7702011" y="3902677"/>
            <a:ext cx="1595909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CEGESTI”, (2005) </a:t>
            </a:r>
            <a:endParaRPr lang="es-ES" dirty="0"/>
          </a:p>
        </p:txBody>
      </p:sp>
      <p:sp>
        <p:nvSpPr>
          <p:cNvPr id="60" name="Marcador de texto 8">
            <a:extLst>
              <a:ext uri="{FF2B5EF4-FFF2-40B4-BE49-F238E27FC236}">
                <a16:creationId xmlns:a16="http://schemas.microsoft.com/office/drawing/2014/main" id="{B14F023E-DB38-4FA4-BF17-D2E51C20C894}"/>
              </a:ext>
            </a:extLst>
          </p:cNvPr>
          <p:cNvSpPr txBox="1">
            <a:spLocks/>
          </p:cNvSpPr>
          <p:nvPr/>
        </p:nvSpPr>
        <p:spPr>
          <a:xfrm>
            <a:off x="2767723" y="3795109"/>
            <a:ext cx="209726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Hidalgo A.,</a:t>
            </a:r>
          </a:p>
          <a:p>
            <a:r>
              <a:rPr lang="es-ES" dirty="0"/>
              <a:t> (1999)</a:t>
            </a:r>
          </a:p>
        </p:txBody>
      </p:sp>
      <p:sp>
        <p:nvSpPr>
          <p:cNvPr id="63" name="Marcador de texto 3">
            <a:extLst>
              <a:ext uri="{FF2B5EF4-FFF2-40B4-BE49-F238E27FC236}">
                <a16:creationId xmlns:a16="http://schemas.microsoft.com/office/drawing/2014/main" id="{7E98F8F8-C78B-4A59-B18A-22F713FCD74A}"/>
              </a:ext>
            </a:extLst>
          </p:cNvPr>
          <p:cNvSpPr txBox="1">
            <a:spLocks/>
          </p:cNvSpPr>
          <p:nvPr/>
        </p:nvSpPr>
        <p:spPr>
          <a:xfrm>
            <a:off x="3040605" y="4586058"/>
            <a:ext cx="1731614" cy="1148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La </a:t>
            </a:r>
            <a:r>
              <a:rPr lang="en-US" dirty="0" err="1"/>
              <a:t>gestión</a:t>
            </a:r>
            <a:r>
              <a:rPr lang="en-US" dirty="0"/>
              <a:t> de la </a:t>
            </a:r>
            <a:r>
              <a:rPr lang="en-US" dirty="0" err="1"/>
              <a:t>tecnología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factor </a:t>
            </a:r>
            <a:r>
              <a:rPr lang="en-US" dirty="0" err="1"/>
              <a:t>estratégico</a:t>
            </a:r>
            <a:r>
              <a:rPr lang="en-US" dirty="0"/>
              <a:t> de la </a:t>
            </a:r>
            <a:r>
              <a:rPr lang="en-US" dirty="0" err="1"/>
              <a:t>competitividad</a:t>
            </a:r>
            <a:r>
              <a:rPr lang="en-US" dirty="0"/>
              <a:t> industrial.</a:t>
            </a:r>
            <a:endParaRPr lang="es-E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  <p:pic>
        <p:nvPicPr>
          <p:cNvPr id="64" name="Gráfico 13" descr="Red" title="Icono del marcador de posición">
            <a:extLst>
              <a:ext uri="{FF2B5EF4-FFF2-40B4-BE49-F238E27FC236}">
                <a16:creationId xmlns:a16="http://schemas.microsoft.com/office/drawing/2014/main" id="{36EBCCB8-0883-41E9-B6E5-56F0B021CDD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70083" y="4513390"/>
            <a:ext cx="234656" cy="23465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46767483-484A-45F8-91AA-6BA123FAC42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411" t="2167" r="19778" b="44925"/>
          <a:stretch/>
        </p:blipFill>
        <p:spPr>
          <a:xfrm>
            <a:off x="3256607" y="2229527"/>
            <a:ext cx="1014856" cy="1195032"/>
          </a:xfrm>
          <a:prstGeom prst="rect">
            <a:avLst/>
          </a:prstGeom>
        </p:spPr>
      </p:pic>
      <p:sp>
        <p:nvSpPr>
          <p:cNvPr id="55" name="Marcador de texto 8">
            <a:extLst>
              <a:ext uri="{FF2B5EF4-FFF2-40B4-BE49-F238E27FC236}">
                <a16:creationId xmlns:a16="http://schemas.microsoft.com/office/drawing/2014/main" id="{321EEE94-83B2-40F3-894A-9ABA9887F468}"/>
              </a:ext>
            </a:extLst>
          </p:cNvPr>
          <p:cNvSpPr txBox="1">
            <a:spLocks/>
          </p:cNvSpPr>
          <p:nvPr/>
        </p:nvSpPr>
        <p:spPr>
          <a:xfrm>
            <a:off x="1810524" y="1513401"/>
            <a:ext cx="216058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57" name="Marcador de texto 3">
            <a:extLst>
              <a:ext uri="{FF2B5EF4-FFF2-40B4-BE49-F238E27FC236}">
                <a16:creationId xmlns:a16="http://schemas.microsoft.com/office/drawing/2014/main" id="{82E291CF-59A9-4AC7-AC02-EAF9A29077C9}"/>
              </a:ext>
            </a:extLst>
          </p:cNvPr>
          <p:cNvSpPr txBox="1">
            <a:spLocks/>
          </p:cNvSpPr>
          <p:nvPr/>
        </p:nvSpPr>
        <p:spPr>
          <a:xfrm>
            <a:off x="2176573" y="625182"/>
            <a:ext cx="1544696" cy="11958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76" name="Marcador de texto 4">
            <a:extLst>
              <a:ext uri="{FF2B5EF4-FFF2-40B4-BE49-F238E27FC236}">
                <a16:creationId xmlns:a16="http://schemas.microsoft.com/office/drawing/2014/main" id="{07A6C4ED-0F4C-4D25-8DCA-B08B9B506D45}"/>
              </a:ext>
            </a:extLst>
          </p:cNvPr>
          <p:cNvSpPr txBox="1">
            <a:spLocks/>
          </p:cNvSpPr>
          <p:nvPr/>
        </p:nvSpPr>
        <p:spPr>
          <a:xfrm>
            <a:off x="5239870" y="4589158"/>
            <a:ext cx="1651413" cy="9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C" dirty="0"/>
              <a:t>Las Tecnologías de la Información en las Pequeñas y Medianas Empresas Mexicanas.</a:t>
            </a:r>
          </a:p>
        </p:txBody>
      </p:sp>
      <p:sp>
        <p:nvSpPr>
          <p:cNvPr id="80" name="Marcador de texto 9">
            <a:extLst>
              <a:ext uri="{FF2B5EF4-FFF2-40B4-BE49-F238E27FC236}">
                <a16:creationId xmlns:a16="http://schemas.microsoft.com/office/drawing/2014/main" id="{1C2FE0BB-5793-47D0-A305-836566F178BC}"/>
              </a:ext>
            </a:extLst>
          </p:cNvPr>
          <p:cNvSpPr txBox="1">
            <a:spLocks/>
          </p:cNvSpPr>
          <p:nvPr/>
        </p:nvSpPr>
        <p:spPr>
          <a:xfrm>
            <a:off x="5239870" y="3768777"/>
            <a:ext cx="188384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err="1"/>
              <a:t>Ravenna</a:t>
            </a:r>
            <a:r>
              <a:rPr lang="es-EC" dirty="0"/>
              <a:t> y González, (2004)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343B64-62C9-4068-A901-8B8BB47DE3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921" y="4631433"/>
            <a:ext cx="2160000" cy="900000"/>
          </a:xfrm>
        </p:spPr>
        <p:txBody>
          <a:bodyPr/>
          <a:lstStyle/>
          <a:p>
            <a:r>
              <a:rPr lang="es-EC" dirty="0"/>
              <a:t>Prefacio a “ Una contribución a la crítica de la economía política</a:t>
            </a:r>
            <a:r>
              <a:rPr lang="es-EC" sz="1200" dirty="0"/>
              <a:t>”</a:t>
            </a:r>
            <a:endParaRPr lang="es-ES" sz="1200" dirty="0"/>
          </a:p>
          <a:p>
            <a:endParaRPr lang="es-EC" dirty="0"/>
          </a:p>
        </p:txBody>
      </p:sp>
      <p:pic>
        <p:nvPicPr>
          <p:cNvPr id="2050" name="Picture 2" descr="Mónica CASALET | Dra. | Facultad Latinoamericana de Ciencias ...">
            <a:extLst>
              <a:ext uri="{FF2B5EF4-FFF2-40B4-BE49-F238E27FC236}">
                <a16:creationId xmlns:a16="http://schemas.microsoft.com/office/drawing/2014/main" id="{05A1F82A-FE20-4591-8E48-6945C6F1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66" y="2137577"/>
            <a:ext cx="1231299" cy="12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10800522" y="158427"/>
            <a:ext cx="1272457" cy="1484843"/>
            <a:chOff x="9862160" y="831132"/>
            <a:chExt cx="1850209" cy="1915995"/>
          </a:xfrm>
        </p:grpSpPr>
        <p:sp>
          <p:nvSpPr>
            <p:cNvPr id="36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8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9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0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2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3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4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5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7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8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9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50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51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52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pic>
        <p:nvPicPr>
          <p:cNvPr id="4" name="Picture 2" descr="Innovation - Simbolo De Idea Blanco Y Negro Clipart (#1792106 ...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32" y="2866150"/>
            <a:ext cx="917839" cy="10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s De Equipo, Problema Solución, Símbolo imagen png - imagen ...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320" y="3103217"/>
            <a:ext cx="1437796" cy="8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CEFDE0-C5A1-4F89-BD61-19DFEF37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37" y="1459929"/>
            <a:ext cx="851825" cy="8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5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4" y="677636"/>
            <a:ext cx="2882329" cy="74212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algn="l"/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MIPYMES</a:t>
            </a:r>
          </a:p>
        </p:txBody>
      </p:sp>
      <p:grpSp>
        <p:nvGrpSpPr>
          <p:cNvPr id="46" name="Grupo 45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158426"/>
            <a:ext cx="1850209" cy="1915995"/>
            <a:chOff x="9862160" y="831132"/>
            <a:chExt cx="1850209" cy="1915995"/>
          </a:xfrm>
        </p:grpSpPr>
        <p:sp>
          <p:nvSpPr>
            <p:cNvPr id="16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9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1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3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4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5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6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7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8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9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9</a:t>
            </a:fld>
            <a:endParaRPr lang="es-ES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44B0B75-3947-4DAF-A937-BEB34BD7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76549"/>
              </p:ext>
            </p:extLst>
          </p:nvPr>
        </p:nvGraphicFramePr>
        <p:xfrm>
          <a:off x="248832" y="2552509"/>
          <a:ext cx="6300661" cy="220333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099973">
                  <a:extLst>
                    <a:ext uri="{9D8B030D-6E8A-4147-A177-3AD203B41FA5}">
                      <a16:colId xmlns:a16="http://schemas.microsoft.com/office/drawing/2014/main" val="3752811925"/>
                    </a:ext>
                  </a:extLst>
                </a:gridCol>
                <a:gridCol w="2099973">
                  <a:extLst>
                    <a:ext uri="{9D8B030D-6E8A-4147-A177-3AD203B41FA5}">
                      <a16:colId xmlns:a16="http://schemas.microsoft.com/office/drawing/2014/main" val="694164472"/>
                    </a:ext>
                  </a:extLst>
                </a:gridCol>
                <a:gridCol w="2100715">
                  <a:extLst>
                    <a:ext uri="{9D8B030D-6E8A-4147-A177-3AD203B41FA5}">
                      <a16:colId xmlns:a16="http://schemas.microsoft.com/office/drawing/2014/main" val="3106022398"/>
                    </a:ext>
                  </a:extLst>
                </a:gridCol>
              </a:tblGrid>
              <a:tr h="42160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Tipo de empresa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Número de empleados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Capital fijo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69151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Microempresas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Hasta 10 trabajadores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Hasta 20 mil dólares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12768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Pequeñas empresas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Hasta 50 trabajadores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Hasta 62,500 dólares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631784"/>
                  </a:ext>
                </a:extLst>
              </a:tr>
              <a:tr h="74029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Medianas empresas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Desde 50 hasta 99 trabajadores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Hasta 120 mil dólares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741976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22EEB06D-5635-4E18-9058-FC230ECA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399"/>
            <a:ext cx="49311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1" u="none" strike="noStrike" cap="none" normalizeH="0" baseline="0" dirty="0" bmk="_Toc44255779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las empresas según su tamaño</a:t>
            </a:r>
            <a:endParaRPr kumimoji="0" lang="es-EC" altLang="es-EC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9BD13EC-C290-4D08-ADE6-CCD653386B98}"/>
              </a:ext>
            </a:extLst>
          </p:cNvPr>
          <p:cNvSpPr txBox="1"/>
          <p:nvPr/>
        </p:nvSpPr>
        <p:spPr>
          <a:xfrm>
            <a:off x="95224" y="471542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Adaptación propia a partir Barrera, Miguel (2001</a:t>
            </a:r>
            <a:r>
              <a:rPr kumimoji="0" lang="es-EC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s-EC" altLang="es-EC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F5B1414A-41D1-4BF2-836C-F457ED179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891747"/>
              </p:ext>
            </p:extLst>
          </p:nvPr>
        </p:nvGraphicFramePr>
        <p:xfrm>
          <a:off x="5281871" y="1499628"/>
          <a:ext cx="7703630" cy="500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ángulo 29"/>
          <p:cNvSpPr/>
          <p:nvPr/>
        </p:nvSpPr>
        <p:spPr>
          <a:xfrm>
            <a:off x="8353586" y="6226342"/>
            <a:ext cx="2941305" cy="45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815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768_TF16411175.potx" id="{6D5B2BBA-EB4D-4817-9870-07691C763B19}" vid="{4817E5D2-DB44-4422-8631-79050C94EC6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verde para inversores</Template>
  <TotalTime>0</TotalTime>
  <Words>3612</Words>
  <Application>Microsoft Office PowerPoint</Application>
  <PresentationFormat>Panorámica</PresentationFormat>
  <Paragraphs>674</Paragraphs>
  <Slides>26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Rockwell</vt:lpstr>
      <vt:lpstr>Times New Roman</vt:lpstr>
      <vt:lpstr>Wingdings</vt:lpstr>
      <vt:lpstr>Tema de Office</vt:lpstr>
      <vt:lpstr>        Universidad de las Fuerzas Armadas  ESPE          </vt:lpstr>
      <vt:lpstr>Índice</vt:lpstr>
      <vt:lpstr>Introducción</vt:lpstr>
      <vt:lpstr>Planteamiento del problema</vt:lpstr>
      <vt:lpstr>Presentación de PowerPoint</vt:lpstr>
      <vt:lpstr>Pasos de la investigación</vt:lpstr>
      <vt:lpstr>Presentación de PowerPoint</vt:lpstr>
      <vt:lpstr>LA TECNOLOGÍA</vt:lpstr>
      <vt:lpstr>MIPYMES</vt:lpstr>
      <vt:lpstr>Hipótesis: Modelo de relación de las variables</vt:lpstr>
      <vt:lpstr>Diseño Metodológico</vt:lpstr>
      <vt:lpstr>Cálculo de la muestra</vt:lpstr>
      <vt:lpstr>Validación del instrumento  </vt:lpstr>
      <vt:lpstr>CUESTIONARIO FINAL </vt:lpstr>
      <vt:lpstr>Análisis univariado</vt:lpstr>
      <vt:lpstr>Análisis univariado</vt:lpstr>
      <vt:lpstr>Análisis univariado</vt:lpstr>
      <vt:lpstr>Análisis univariado</vt:lpstr>
      <vt:lpstr>Análisis Bivariado </vt:lpstr>
      <vt:lpstr>Aceptación de la hipótesis </vt:lpstr>
      <vt:lpstr>Propuesta</vt:lpstr>
      <vt:lpstr>         ¿Qué?                         ¿Cómo?                       ¿Por qué?                             </vt:lpstr>
      <vt:lpstr>         ¿Qué?                         ¿Cómo?                       ¿Por qué?                             </vt:lpstr>
      <vt:lpstr>Conclusiones </vt:lpstr>
      <vt:lpstr>Recomendaciones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Universidad de las Fuerzas Armadas  ESPE          </dc:title>
  <dc:creator/>
  <cp:lastModifiedBy/>
  <cp:revision>30</cp:revision>
  <dcterms:created xsi:type="dcterms:W3CDTF">2020-07-24T19:47:08Z</dcterms:created>
  <dcterms:modified xsi:type="dcterms:W3CDTF">2020-10-07T04:40:38Z</dcterms:modified>
</cp:coreProperties>
</file>