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8"/>
  </p:notesMasterIdLst>
  <p:sldIdLst>
    <p:sldId id="519" r:id="rId3"/>
    <p:sldId id="594" r:id="rId4"/>
    <p:sldId id="597" r:id="rId5"/>
    <p:sldId id="598" r:id="rId6"/>
    <p:sldId id="600" r:id="rId7"/>
    <p:sldId id="601" r:id="rId8"/>
    <p:sldId id="257" r:id="rId9"/>
    <p:sldId id="602" r:id="rId10"/>
    <p:sldId id="603" r:id="rId11"/>
    <p:sldId id="604" r:id="rId12"/>
    <p:sldId id="605" r:id="rId13"/>
    <p:sldId id="606" r:id="rId14"/>
    <p:sldId id="607" r:id="rId15"/>
    <p:sldId id="609" r:id="rId16"/>
    <p:sldId id="611" r:id="rId17"/>
    <p:sldId id="612" r:id="rId18"/>
    <p:sldId id="613" r:id="rId19"/>
    <p:sldId id="614" r:id="rId20"/>
    <p:sldId id="615" r:id="rId21"/>
    <p:sldId id="616" r:id="rId22"/>
    <p:sldId id="617" r:id="rId23"/>
    <p:sldId id="619" r:id="rId24"/>
    <p:sldId id="620" r:id="rId25"/>
    <p:sldId id="621" r:id="rId26"/>
    <p:sldId id="623" r:id="rId27"/>
    <p:sldId id="624" r:id="rId28"/>
    <p:sldId id="626" r:id="rId29"/>
    <p:sldId id="627" r:id="rId30"/>
    <p:sldId id="625" r:id="rId31"/>
    <p:sldId id="628" r:id="rId32"/>
    <p:sldId id="630" r:id="rId33"/>
    <p:sldId id="729" r:id="rId34"/>
    <p:sldId id="724" r:id="rId35"/>
    <p:sldId id="725" r:id="rId36"/>
    <p:sldId id="726" r:id="rId37"/>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7C80"/>
    <a:srgbClr val="FF9933"/>
    <a:srgbClr val="41B0ED"/>
    <a:srgbClr val="EEB500"/>
    <a:srgbClr val="83C937"/>
    <a:srgbClr val="0C7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1" d="100"/>
          <a:sy n="41" d="100"/>
        </p:scale>
        <p:origin x="456" y="3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1\Desktop\TESIS%201\Instrumento\TABULACION\Tabulaci&#243;n%20-%20Nivel%20de%20innovacion%20SII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1\Desktop\TESIS%201\Instrumento\TABULACION\Tabulaci&#243;n%20-%20Nivel%20de%20innovacion%20SII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MX"/>
              <a:t>Actividad Económica</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3">
                  <a:tint val="58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2A9-4D7D-8696-308038F5E3F0}"/>
              </c:ext>
            </c:extLst>
          </c:dPt>
          <c:dPt>
            <c:idx val="1"/>
            <c:bubble3D val="0"/>
            <c:spPr>
              <a:solidFill>
                <a:schemeClr val="accent3">
                  <a:tint val="86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2A9-4D7D-8696-308038F5E3F0}"/>
              </c:ext>
            </c:extLst>
          </c:dPt>
          <c:dPt>
            <c:idx val="2"/>
            <c:bubble3D val="0"/>
            <c:spPr>
              <a:solidFill>
                <a:schemeClr val="accent3">
                  <a:shade val="86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2A9-4D7D-8696-308038F5E3F0}"/>
              </c:ext>
            </c:extLst>
          </c:dPt>
          <c:dPt>
            <c:idx val="3"/>
            <c:bubble3D val="0"/>
            <c:spPr>
              <a:solidFill>
                <a:schemeClr val="accent3">
                  <a:shade val="58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32A9-4D7D-8696-308038F5E3F0}"/>
              </c:ext>
            </c:extLst>
          </c:dPt>
          <c:dPt>
            <c:idx val="4"/>
            <c:bubble3D val="0"/>
            <c:spPr>
              <a:solidFill>
                <a:schemeClr val="accent3">
                  <a:shade val="58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32A9-4D7D-8696-308038F5E3F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'c-d'!$A$81:$A$84</c:f>
              <c:strCache>
                <c:ptCount val="4"/>
                <c:pt idx="0">
                  <c:v>Artesanal</c:v>
                </c:pt>
                <c:pt idx="1">
                  <c:v>Alimenticia</c:v>
                </c:pt>
                <c:pt idx="2">
                  <c:v>Textil </c:v>
                </c:pt>
                <c:pt idx="3">
                  <c:v>Agropecuaria</c:v>
                </c:pt>
              </c:strCache>
            </c:strRef>
          </c:cat>
          <c:val>
            <c:numRef>
              <c:f>'c-d'!$B$81:$B$84</c:f>
              <c:numCache>
                <c:formatCode>0%</c:formatCode>
                <c:ptCount val="4"/>
                <c:pt idx="0">
                  <c:v>0.22058823529411764</c:v>
                </c:pt>
                <c:pt idx="1">
                  <c:v>0.11764705882352941</c:v>
                </c:pt>
                <c:pt idx="2">
                  <c:v>0.41176470588235292</c:v>
                </c:pt>
                <c:pt idx="3">
                  <c:v>0.25</c:v>
                </c:pt>
              </c:numCache>
            </c:numRef>
          </c:val>
          <c:extLst xmlns:c16r2="http://schemas.microsoft.com/office/drawing/2015/06/chart">
            <c:ext xmlns:c16="http://schemas.microsoft.com/office/drawing/2014/chart" uri="{C3380CC4-5D6E-409C-BE32-E72D297353CC}">
              <c16:uniqueId val="{0000000A-32A9-4D7D-8696-308038F5E3F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S"/>
              <a:t>Tiempo de funcionamiento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3">
                  <a:shade val="65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7BF-4D40-9318-B520F63A8373}"/>
              </c:ext>
            </c:extLst>
          </c:dPt>
          <c:dPt>
            <c:idx val="1"/>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7BF-4D40-9318-B520F63A8373}"/>
              </c:ext>
            </c:extLst>
          </c:dPt>
          <c:dPt>
            <c:idx val="2"/>
            <c:bubble3D val="0"/>
            <c:spPr>
              <a:solidFill>
                <a:schemeClr val="accent3">
                  <a:tint val="65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7BF-4D40-9318-B520F63A837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'c-d'!$D$81:$D$83</c:f>
              <c:strCache>
                <c:ptCount val="3"/>
                <c:pt idx="0">
                  <c:v>Hasta 1 año</c:v>
                </c:pt>
                <c:pt idx="1">
                  <c:v>1 a 3 años</c:v>
                </c:pt>
                <c:pt idx="2">
                  <c:v>3 a 5 años</c:v>
                </c:pt>
              </c:strCache>
            </c:strRef>
          </c:cat>
          <c:val>
            <c:numRef>
              <c:f>'c-d'!$E$81:$E$83</c:f>
              <c:numCache>
                <c:formatCode>0%</c:formatCode>
                <c:ptCount val="3"/>
                <c:pt idx="0">
                  <c:v>0.21</c:v>
                </c:pt>
                <c:pt idx="1">
                  <c:v>0.33823529411764708</c:v>
                </c:pt>
                <c:pt idx="2">
                  <c:v>0.45588235294117646</c:v>
                </c:pt>
              </c:numCache>
            </c:numRef>
          </c:val>
          <c:extLst xmlns:c16r2="http://schemas.microsoft.com/office/drawing/2015/06/chart">
            <c:ext xmlns:c16="http://schemas.microsoft.com/office/drawing/2014/chart" uri="{C3380CC4-5D6E-409C-BE32-E72D297353CC}">
              <c16:uniqueId val="{00000006-77BF-4D40-9318-B520F63A8373}"/>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Hoja1!$B$4</c:f>
              <c:strCache>
                <c:ptCount val="1"/>
                <c:pt idx="0">
                  <c:v>Planificación estratégica</c:v>
                </c:pt>
              </c:strCache>
            </c:strRef>
          </c:tx>
          <c:spPr>
            <a:solidFill>
              <a:srgbClr val="0C758E"/>
            </a:solidFill>
            <a:ln>
              <a:solidFill>
                <a:srgbClr val="0C758E"/>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Hoja1!$C$3:$E$3</c:f>
              <c:strCache>
                <c:ptCount val="3"/>
                <c:pt idx="0">
                  <c:v>Nivel bajo</c:v>
                </c:pt>
                <c:pt idx="1">
                  <c:v>Nivel medio</c:v>
                </c:pt>
                <c:pt idx="2">
                  <c:v>Nivel alto</c:v>
                </c:pt>
              </c:strCache>
            </c:strRef>
          </c:cat>
          <c:val>
            <c:numRef>
              <c:f>Hoja1!$C$4:$E$4</c:f>
              <c:numCache>
                <c:formatCode>0%</c:formatCode>
                <c:ptCount val="3"/>
                <c:pt idx="0">
                  <c:v>9.5238095238095233E-2</c:v>
                </c:pt>
                <c:pt idx="1">
                  <c:v>0.12175470008952552</c:v>
                </c:pt>
                <c:pt idx="2">
                  <c:v>0.11147186147186147</c:v>
                </c:pt>
              </c:numCache>
            </c:numRef>
          </c:val>
          <c:extLst xmlns:c16r2="http://schemas.microsoft.com/office/drawing/2015/06/chart">
            <c:ext xmlns:c16="http://schemas.microsoft.com/office/drawing/2014/chart" uri="{C3380CC4-5D6E-409C-BE32-E72D297353CC}">
              <c16:uniqueId val="{00000000-FD6B-4A09-8C23-86450261E84C}"/>
            </c:ext>
          </c:extLst>
        </c:ser>
        <c:ser>
          <c:idx val="1"/>
          <c:order val="1"/>
          <c:tx>
            <c:strRef>
              <c:f>Hoja1!$B$5</c:f>
              <c:strCache>
                <c:ptCount val="1"/>
                <c:pt idx="0">
                  <c:v>Producción y operaciones</c:v>
                </c:pt>
              </c:strCache>
            </c:strRef>
          </c:tx>
          <c:spPr>
            <a:solidFill>
              <a:srgbClr val="83C937"/>
            </a:solidFill>
            <a:ln>
              <a:solidFill>
                <a:srgbClr val="83C937"/>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Hoja1!$C$3:$E$3</c:f>
              <c:strCache>
                <c:ptCount val="3"/>
                <c:pt idx="0">
                  <c:v>Nivel bajo</c:v>
                </c:pt>
                <c:pt idx="1">
                  <c:v>Nivel medio</c:v>
                </c:pt>
                <c:pt idx="2">
                  <c:v>Nivel alto</c:v>
                </c:pt>
              </c:strCache>
            </c:strRef>
          </c:cat>
          <c:val>
            <c:numRef>
              <c:f>Hoja1!$C$5:$E$5</c:f>
              <c:numCache>
                <c:formatCode>0%</c:formatCode>
                <c:ptCount val="3"/>
                <c:pt idx="0">
                  <c:v>8.7301587301587297E-2</c:v>
                </c:pt>
                <c:pt idx="1">
                  <c:v>0.11548791405550582</c:v>
                </c:pt>
                <c:pt idx="2">
                  <c:v>0.10876623376623376</c:v>
                </c:pt>
              </c:numCache>
            </c:numRef>
          </c:val>
          <c:extLst xmlns:c16r2="http://schemas.microsoft.com/office/drawing/2015/06/chart">
            <c:ext xmlns:c16="http://schemas.microsoft.com/office/drawing/2014/chart" uri="{C3380CC4-5D6E-409C-BE32-E72D297353CC}">
              <c16:uniqueId val="{00000001-FD6B-4A09-8C23-86450261E84C}"/>
            </c:ext>
          </c:extLst>
        </c:ser>
        <c:ser>
          <c:idx val="2"/>
          <c:order val="2"/>
          <c:tx>
            <c:strRef>
              <c:f>Hoja1!$B$6</c:f>
              <c:strCache>
                <c:ptCount val="1"/>
                <c:pt idx="0">
                  <c:v>Aseguramiento de calidad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Hoja1!$C$3:$E$3</c:f>
              <c:strCache>
                <c:ptCount val="3"/>
                <c:pt idx="0">
                  <c:v>Nivel bajo</c:v>
                </c:pt>
                <c:pt idx="1">
                  <c:v>Nivel medio</c:v>
                </c:pt>
                <c:pt idx="2">
                  <c:v>Nivel alto</c:v>
                </c:pt>
              </c:strCache>
            </c:strRef>
          </c:cat>
          <c:val>
            <c:numRef>
              <c:f>Hoja1!$C$6:$E$6</c:f>
              <c:numCache>
                <c:formatCode>0%</c:formatCode>
                <c:ptCount val="3"/>
                <c:pt idx="0">
                  <c:v>0.10317460317460317</c:v>
                </c:pt>
                <c:pt idx="1">
                  <c:v>0.10340196956132498</c:v>
                </c:pt>
                <c:pt idx="2">
                  <c:v>0.11038961038961038</c:v>
                </c:pt>
              </c:numCache>
            </c:numRef>
          </c:val>
          <c:extLst xmlns:c16r2="http://schemas.microsoft.com/office/drawing/2015/06/chart">
            <c:ext xmlns:c16="http://schemas.microsoft.com/office/drawing/2014/chart" uri="{C3380CC4-5D6E-409C-BE32-E72D297353CC}">
              <c16:uniqueId val="{00000002-FD6B-4A09-8C23-86450261E84C}"/>
            </c:ext>
          </c:extLst>
        </c:ser>
        <c:ser>
          <c:idx val="3"/>
          <c:order val="3"/>
          <c:tx>
            <c:strRef>
              <c:f>Hoja1!$B$7</c:f>
              <c:strCache>
                <c:ptCount val="1"/>
                <c:pt idx="0">
                  <c:v>Comercialización</c:v>
                </c:pt>
              </c:strCache>
            </c:strRef>
          </c:tx>
          <c:spPr>
            <a:solidFill>
              <a:srgbClr val="FFC000"/>
            </a:solidFill>
            <a:ln>
              <a:solidFill>
                <a:srgbClr val="EEB500"/>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Hoja1!$C$3:$E$3</c:f>
              <c:strCache>
                <c:ptCount val="3"/>
                <c:pt idx="0">
                  <c:v>Nivel bajo</c:v>
                </c:pt>
                <c:pt idx="1">
                  <c:v>Nivel medio</c:v>
                </c:pt>
                <c:pt idx="2">
                  <c:v>Nivel alto</c:v>
                </c:pt>
              </c:strCache>
            </c:strRef>
          </c:cat>
          <c:val>
            <c:numRef>
              <c:f>Hoja1!$C$7:$E$7</c:f>
              <c:numCache>
                <c:formatCode>0%</c:formatCode>
                <c:ptCount val="3"/>
                <c:pt idx="0">
                  <c:v>0.23809523809523808</c:v>
                </c:pt>
                <c:pt idx="1">
                  <c:v>0.24395702775290959</c:v>
                </c:pt>
                <c:pt idx="2">
                  <c:v>0.2278138528138528</c:v>
                </c:pt>
              </c:numCache>
            </c:numRef>
          </c:val>
          <c:extLst xmlns:c16r2="http://schemas.microsoft.com/office/drawing/2015/06/chart">
            <c:ext xmlns:c16="http://schemas.microsoft.com/office/drawing/2014/chart" uri="{C3380CC4-5D6E-409C-BE32-E72D297353CC}">
              <c16:uniqueId val="{00000003-FD6B-4A09-8C23-86450261E84C}"/>
            </c:ext>
          </c:extLst>
        </c:ser>
        <c:ser>
          <c:idx val="4"/>
          <c:order val="4"/>
          <c:tx>
            <c:strRef>
              <c:f>Hoja1!$B$8</c:f>
              <c:strCache>
                <c:ptCount val="1"/>
                <c:pt idx="0">
                  <c:v>Contabilidad y finanzas</c:v>
                </c:pt>
              </c:strCache>
            </c:strRef>
          </c:tx>
          <c:spPr>
            <a:solidFill>
              <a:srgbClr val="41B0ED"/>
            </a:solidFill>
            <a:ln>
              <a:solidFill>
                <a:srgbClr val="41B0ED"/>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Hoja1!$C$3:$E$3</c:f>
              <c:strCache>
                <c:ptCount val="3"/>
                <c:pt idx="0">
                  <c:v>Nivel bajo</c:v>
                </c:pt>
                <c:pt idx="1">
                  <c:v>Nivel medio</c:v>
                </c:pt>
                <c:pt idx="2">
                  <c:v>Nivel alto</c:v>
                </c:pt>
              </c:strCache>
            </c:strRef>
          </c:cat>
          <c:val>
            <c:numRef>
              <c:f>Hoja1!$C$8:$E$8</c:f>
              <c:numCache>
                <c:formatCode>0%</c:formatCode>
                <c:ptCount val="3"/>
                <c:pt idx="0">
                  <c:v>0.1111111111111111</c:v>
                </c:pt>
                <c:pt idx="1">
                  <c:v>9.1316025067144133E-2</c:v>
                </c:pt>
                <c:pt idx="2">
                  <c:v>0.10227272727272728</c:v>
                </c:pt>
              </c:numCache>
            </c:numRef>
          </c:val>
          <c:extLst xmlns:c16r2="http://schemas.microsoft.com/office/drawing/2015/06/chart">
            <c:ext xmlns:c16="http://schemas.microsoft.com/office/drawing/2014/chart" uri="{C3380CC4-5D6E-409C-BE32-E72D297353CC}">
              <c16:uniqueId val="{00000004-FD6B-4A09-8C23-86450261E84C}"/>
            </c:ext>
          </c:extLst>
        </c:ser>
        <c:ser>
          <c:idx val="5"/>
          <c:order val="5"/>
          <c:tx>
            <c:strRef>
              <c:f>Hoja1!$B$9</c:f>
              <c:strCache>
                <c:ptCount val="1"/>
                <c:pt idx="0">
                  <c:v>Recursos Humanos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Hoja1!$C$3:$E$3</c:f>
              <c:strCache>
                <c:ptCount val="3"/>
                <c:pt idx="0">
                  <c:v>Nivel bajo</c:v>
                </c:pt>
                <c:pt idx="1">
                  <c:v>Nivel medio</c:v>
                </c:pt>
                <c:pt idx="2">
                  <c:v>Nivel alto</c:v>
                </c:pt>
              </c:strCache>
            </c:strRef>
          </c:cat>
          <c:val>
            <c:numRef>
              <c:f>Hoja1!$C$9:$E$9</c:f>
              <c:numCache>
                <c:formatCode>0%</c:formatCode>
                <c:ptCount val="3"/>
                <c:pt idx="0">
                  <c:v>0.23809523809523808</c:v>
                </c:pt>
                <c:pt idx="1">
                  <c:v>0.21038495971351837</c:v>
                </c:pt>
                <c:pt idx="2">
                  <c:v>0.22456709956709955</c:v>
                </c:pt>
              </c:numCache>
            </c:numRef>
          </c:val>
          <c:extLst xmlns:c16r2="http://schemas.microsoft.com/office/drawing/2015/06/chart">
            <c:ext xmlns:c16="http://schemas.microsoft.com/office/drawing/2014/chart" uri="{C3380CC4-5D6E-409C-BE32-E72D297353CC}">
              <c16:uniqueId val="{00000005-FD6B-4A09-8C23-86450261E84C}"/>
            </c:ext>
          </c:extLst>
        </c:ser>
        <c:ser>
          <c:idx val="6"/>
          <c:order val="6"/>
          <c:tx>
            <c:strRef>
              <c:f>Hoja1!$B$10</c:f>
              <c:strCache>
                <c:ptCount val="1"/>
                <c:pt idx="0">
                  <c:v>Gestión Ambiental</c:v>
                </c:pt>
              </c:strCache>
            </c:strRef>
          </c:tx>
          <c:spPr>
            <a:solidFill>
              <a:srgbClr val="FF9933"/>
            </a:solidFill>
            <a:ln>
              <a:solidFill>
                <a:srgbClr val="FF9933"/>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Hoja1!$C$3:$E$3</c:f>
              <c:strCache>
                <c:ptCount val="3"/>
                <c:pt idx="0">
                  <c:v>Nivel bajo</c:v>
                </c:pt>
                <c:pt idx="1">
                  <c:v>Nivel medio</c:v>
                </c:pt>
                <c:pt idx="2">
                  <c:v>Nivel alto</c:v>
                </c:pt>
              </c:strCache>
            </c:strRef>
          </c:cat>
          <c:val>
            <c:numRef>
              <c:f>Hoja1!$C$10:$E$10</c:f>
              <c:numCache>
                <c:formatCode>0%</c:formatCode>
                <c:ptCount val="3"/>
                <c:pt idx="0">
                  <c:v>6.3492063492063489E-2</c:v>
                </c:pt>
                <c:pt idx="1">
                  <c:v>5.371530886302596E-2</c:v>
                </c:pt>
                <c:pt idx="2">
                  <c:v>5.735930735930736E-2</c:v>
                </c:pt>
              </c:numCache>
            </c:numRef>
          </c:val>
          <c:extLst xmlns:c16r2="http://schemas.microsoft.com/office/drawing/2015/06/chart">
            <c:ext xmlns:c16="http://schemas.microsoft.com/office/drawing/2014/chart" uri="{C3380CC4-5D6E-409C-BE32-E72D297353CC}">
              <c16:uniqueId val="{00000006-FD6B-4A09-8C23-86450261E84C}"/>
            </c:ext>
          </c:extLst>
        </c:ser>
        <c:ser>
          <c:idx val="7"/>
          <c:order val="7"/>
          <c:tx>
            <c:strRef>
              <c:f>Hoja1!$B$11</c:f>
              <c:strCache>
                <c:ptCount val="1"/>
                <c:pt idx="0">
                  <c:v>Normas y reglamentos técnicos</c:v>
                </c:pt>
              </c:strCache>
            </c:strRef>
          </c:tx>
          <c:spPr>
            <a:solidFill>
              <a:srgbClr val="FF7C80"/>
            </a:solidFill>
            <a:ln>
              <a:solidFill>
                <a:srgbClr val="FF7C80"/>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Hoja1!$C$3:$E$3</c:f>
              <c:strCache>
                <c:ptCount val="3"/>
                <c:pt idx="0">
                  <c:v>Nivel bajo</c:v>
                </c:pt>
                <c:pt idx="1">
                  <c:v>Nivel medio</c:v>
                </c:pt>
                <c:pt idx="2">
                  <c:v>Nivel alto</c:v>
                </c:pt>
              </c:strCache>
            </c:strRef>
          </c:cat>
          <c:val>
            <c:numRef>
              <c:f>Hoja1!$C$11:$E$11</c:f>
              <c:numCache>
                <c:formatCode>0%</c:formatCode>
                <c:ptCount val="3"/>
                <c:pt idx="0">
                  <c:v>6.3492063492063489E-2</c:v>
                </c:pt>
                <c:pt idx="1">
                  <c:v>5.998209489704566E-2</c:v>
                </c:pt>
                <c:pt idx="2">
                  <c:v>5.735930735930736E-2</c:v>
                </c:pt>
              </c:numCache>
            </c:numRef>
          </c:val>
          <c:extLst xmlns:c16r2="http://schemas.microsoft.com/office/drawing/2015/06/chart">
            <c:ext xmlns:c16="http://schemas.microsoft.com/office/drawing/2014/chart" uri="{C3380CC4-5D6E-409C-BE32-E72D297353CC}">
              <c16:uniqueId val="{00000007-FD6B-4A09-8C23-86450261E84C}"/>
            </c:ext>
          </c:extLst>
        </c:ser>
        <c:dLbls>
          <c:dLblPos val="outEnd"/>
          <c:showLegendKey val="0"/>
          <c:showVal val="1"/>
          <c:showCatName val="0"/>
          <c:showSerName val="0"/>
          <c:showPercent val="0"/>
          <c:showBubbleSize val="0"/>
        </c:dLbls>
        <c:gapWidth val="100"/>
        <c:overlap val="-24"/>
        <c:axId val="1628719600"/>
        <c:axId val="1628720688"/>
      </c:barChart>
      <c:catAx>
        <c:axId val="1628719600"/>
        <c:scaling>
          <c:orientation val="minMax"/>
        </c:scaling>
        <c:delete val="0"/>
        <c:axPos val="b"/>
        <c:numFmt formatCode="General" sourceLinked="1"/>
        <c:majorTickMark val="none"/>
        <c:minorTickMark val="none"/>
        <c:tickLblPos val="nextTo"/>
        <c:spPr>
          <a:noFill/>
          <a:ln w="9525" cap="flat" cmpd="sng" algn="ctr">
            <a:solidFill>
              <a:srgbClr val="0C758E"/>
            </a:solidFill>
            <a:round/>
          </a:ln>
          <a:effectLst/>
        </c:spPr>
        <c:txPr>
          <a:bodyPr rot="-60000000" spcFirstLastPara="1" vertOverflow="ellipsis" vert="horz" wrap="square" anchor="ctr" anchorCtr="1"/>
          <a:lstStyle/>
          <a:p>
            <a:pPr>
              <a:defRPr sz="1800" b="1" i="0" u="none" strike="noStrike" kern="1200" cap="none" spc="0" baseline="0">
                <a:ln/>
                <a:solidFill>
                  <a:schemeClr val="accent4"/>
                </a:solidFill>
                <a:effectLst/>
                <a:latin typeface="+mn-lt"/>
                <a:ea typeface="+mn-ea"/>
                <a:cs typeface="+mn-cs"/>
              </a:defRPr>
            </a:pPr>
            <a:endParaRPr lang="en-US"/>
          </a:p>
        </c:txPr>
        <c:crossAx val="1628720688"/>
        <c:crosses val="autoZero"/>
        <c:auto val="1"/>
        <c:lblAlgn val="ctr"/>
        <c:lblOffset val="100"/>
        <c:noMultiLvlLbl val="0"/>
      </c:catAx>
      <c:valAx>
        <c:axId val="162872068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2871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C31D7-575B-4654-AB44-5B685DE8EFE4}" type="doc">
      <dgm:prSet loTypeId="urn:microsoft.com/office/officeart/2005/8/layout/cycle8" loCatId="cycle" qsTypeId="urn:microsoft.com/office/officeart/2005/8/quickstyle/simple4" qsCatId="simple" csTypeId="urn:microsoft.com/office/officeart/2005/8/colors/accent1_1" csCatId="accent1" phldr="1"/>
      <dgm:spPr/>
    </dgm:pt>
    <dgm:pt modelId="{7747D019-4037-4753-8338-B48125E079E1}">
      <dgm:prSet phldrT="[Texto]"/>
      <dgm:spPr/>
      <dgm:t>
        <a:bodyPr/>
        <a:lstStyle/>
        <a:p>
          <a:r>
            <a:rPr lang="es-MX" dirty="0"/>
            <a:t>Avances tecnológicos</a:t>
          </a:r>
        </a:p>
        <a:p>
          <a:r>
            <a:rPr lang="es-MX" dirty="0"/>
            <a:t>Crecimiento de países</a:t>
          </a:r>
        </a:p>
      </dgm:t>
    </dgm:pt>
    <dgm:pt modelId="{5C4CF99A-9821-48A3-8125-C3B834A06059}" type="parTrans" cxnId="{DC268015-6BB8-43D1-8769-4A55C81B751C}">
      <dgm:prSet/>
      <dgm:spPr/>
      <dgm:t>
        <a:bodyPr/>
        <a:lstStyle/>
        <a:p>
          <a:endParaRPr lang="es-MX"/>
        </a:p>
      </dgm:t>
    </dgm:pt>
    <dgm:pt modelId="{65314C1C-B8E2-49E0-9636-CB3408ABC5C6}" type="sibTrans" cxnId="{DC268015-6BB8-43D1-8769-4A55C81B751C}">
      <dgm:prSet/>
      <dgm:spPr/>
      <dgm:t>
        <a:bodyPr/>
        <a:lstStyle/>
        <a:p>
          <a:endParaRPr lang="es-MX"/>
        </a:p>
      </dgm:t>
    </dgm:pt>
    <dgm:pt modelId="{70D0E1A9-CB5C-451A-9C7A-33BC8AD42700}">
      <dgm:prSet phldrT="[Texto]"/>
      <dgm:spPr/>
      <dgm:t>
        <a:bodyPr/>
        <a:lstStyle/>
        <a:p>
          <a:r>
            <a:rPr lang="es-MX" dirty="0"/>
            <a:t>Países en vías de desarrollo</a:t>
          </a:r>
        </a:p>
      </dgm:t>
    </dgm:pt>
    <dgm:pt modelId="{B2E5211A-C629-463C-986E-AAAF0B84D771}" type="parTrans" cxnId="{39FBC0C4-84AA-4178-9B78-6DD14E458F3A}">
      <dgm:prSet/>
      <dgm:spPr/>
      <dgm:t>
        <a:bodyPr/>
        <a:lstStyle/>
        <a:p>
          <a:endParaRPr lang="es-MX"/>
        </a:p>
      </dgm:t>
    </dgm:pt>
    <dgm:pt modelId="{891A222E-E722-4DE5-8287-C5602EB2E348}" type="sibTrans" cxnId="{39FBC0C4-84AA-4178-9B78-6DD14E458F3A}">
      <dgm:prSet/>
      <dgm:spPr/>
      <dgm:t>
        <a:bodyPr/>
        <a:lstStyle/>
        <a:p>
          <a:endParaRPr lang="es-MX"/>
        </a:p>
      </dgm:t>
    </dgm:pt>
    <dgm:pt modelId="{B3F58341-6BD4-4054-B8CE-3BB21289D245}">
      <dgm:prSet phldrT="[Texto]"/>
      <dgm:spPr/>
      <dgm:t>
        <a:bodyPr/>
        <a:lstStyle/>
        <a:p>
          <a:r>
            <a:rPr lang="es-MX" dirty="0"/>
            <a:t>Emprendimientos de EPS</a:t>
          </a:r>
        </a:p>
      </dgm:t>
    </dgm:pt>
    <dgm:pt modelId="{324CC451-DEF0-4F9D-A9D4-0FA512F13331}" type="parTrans" cxnId="{CFAE337A-5106-487E-9FDB-6E60338D1A45}">
      <dgm:prSet/>
      <dgm:spPr/>
      <dgm:t>
        <a:bodyPr/>
        <a:lstStyle/>
        <a:p>
          <a:endParaRPr lang="es-MX"/>
        </a:p>
      </dgm:t>
    </dgm:pt>
    <dgm:pt modelId="{36243601-5D55-4AE7-8179-C5A5EA457EBE}" type="sibTrans" cxnId="{CFAE337A-5106-487E-9FDB-6E60338D1A45}">
      <dgm:prSet/>
      <dgm:spPr/>
      <dgm:t>
        <a:bodyPr/>
        <a:lstStyle/>
        <a:p>
          <a:endParaRPr lang="es-MX"/>
        </a:p>
      </dgm:t>
    </dgm:pt>
    <dgm:pt modelId="{C1A03FF9-25BA-4E46-AD38-489EA9B62734}">
      <dgm:prSet phldrT="[Texto]"/>
      <dgm:spPr/>
      <dgm:t>
        <a:bodyPr/>
        <a:lstStyle/>
        <a:p>
          <a:r>
            <a:rPr lang="es-MX" dirty="0"/>
            <a:t>Ecuador</a:t>
          </a:r>
        </a:p>
        <a:p>
          <a:r>
            <a:rPr lang="es-MX" dirty="0"/>
            <a:t>MINTEL</a:t>
          </a:r>
        </a:p>
        <a:p>
          <a:r>
            <a:rPr lang="es-MX" dirty="0"/>
            <a:t>SENESCYT</a:t>
          </a:r>
        </a:p>
        <a:p>
          <a:endParaRPr lang="es-MX" dirty="0"/>
        </a:p>
      </dgm:t>
    </dgm:pt>
    <dgm:pt modelId="{A6F90973-3297-4506-A229-E9FD6DE16543}" type="parTrans" cxnId="{163B2E0F-BE2F-4117-B0CB-D48DECF5C56E}">
      <dgm:prSet/>
      <dgm:spPr/>
      <dgm:t>
        <a:bodyPr/>
        <a:lstStyle/>
        <a:p>
          <a:endParaRPr lang="es-MX"/>
        </a:p>
      </dgm:t>
    </dgm:pt>
    <dgm:pt modelId="{3B8133DA-9B99-4699-8AAD-2DF623875A0A}" type="sibTrans" cxnId="{163B2E0F-BE2F-4117-B0CB-D48DECF5C56E}">
      <dgm:prSet/>
      <dgm:spPr/>
      <dgm:t>
        <a:bodyPr/>
        <a:lstStyle/>
        <a:p>
          <a:endParaRPr lang="es-MX"/>
        </a:p>
      </dgm:t>
    </dgm:pt>
    <dgm:pt modelId="{FD497AC4-3DDC-4137-B67F-D48E00FE0B5E}" type="pres">
      <dgm:prSet presAssocID="{ECFC31D7-575B-4654-AB44-5B685DE8EFE4}" presName="compositeShape" presStyleCnt="0">
        <dgm:presLayoutVars>
          <dgm:chMax val="7"/>
          <dgm:dir/>
          <dgm:resizeHandles val="exact"/>
        </dgm:presLayoutVars>
      </dgm:prSet>
      <dgm:spPr/>
    </dgm:pt>
    <dgm:pt modelId="{3F10D18A-2E54-4B26-BA28-F392B60BF884}" type="pres">
      <dgm:prSet presAssocID="{ECFC31D7-575B-4654-AB44-5B685DE8EFE4}" presName="wedge1" presStyleLbl="node1" presStyleIdx="0" presStyleCnt="4"/>
      <dgm:spPr/>
      <dgm:t>
        <a:bodyPr/>
        <a:lstStyle/>
        <a:p>
          <a:endParaRPr lang="es-EC"/>
        </a:p>
      </dgm:t>
    </dgm:pt>
    <dgm:pt modelId="{026143A3-1572-4130-96E1-D27C62BD0E58}" type="pres">
      <dgm:prSet presAssocID="{ECFC31D7-575B-4654-AB44-5B685DE8EFE4}" presName="dummy1a" presStyleCnt="0"/>
      <dgm:spPr/>
    </dgm:pt>
    <dgm:pt modelId="{BCAC64D4-F128-481F-B63F-4C6E6DAE2BC9}" type="pres">
      <dgm:prSet presAssocID="{ECFC31D7-575B-4654-AB44-5B685DE8EFE4}" presName="dummy1b" presStyleCnt="0"/>
      <dgm:spPr/>
    </dgm:pt>
    <dgm:pt modelId="{94D36144-D0E5-4A63-9667-FFF8DC9B492A}" type="pres">
      <dgm:prSet presAssocID="{ECFC31D7-575B-4654-AB44-5B685DE8EFE4}" presName="wedge1Tx" presStyleLbl="node1" presStyleIdx="0" presStyleCnt="4">
        <dgm:presLayoutVars>
          <dgm:chMax val="0"/>
          <dgm:chPref val="0"/>
          <dgm:bulletEnabled val="1"/>
        </dgm:presLayoutVars>
      </dgm:prSet>
      <dgm:spPr/>
      <dgm:t>
        <a:bodyPr/>
        <a:lstStyle/>
        <a:p>
          <a:endParaRPr lang="es-EC"/>
        </a:p>
      </dgm:t>
    </dgm:pt>
    <dgm:pt modelId="{031CB780-FC61-4FDE-87C1-3751554D61A5}" type="pres">
      <dgm:prSet presAssocID="{ECFC31D7-575B-4654-AB44-5B685DE8EFE4}" presName="wedge2" presStyleLbl="node1" presStyleIdx="1" presStyleCnt="4"/>
      <dgm:spPr/>
      <dgm:t>
        <a:bodyPr/>
        <a:lstStyle/>
        <a:p>
          <a:endParaRPr lang="es-EC"/>
        </a:p>
      </dgm:t>
    </dgm:pt>
    <dgm:pt modelId="{6DA6C26F-A389-41D9-BA95-0859CB1785E1}" type="pres">
      <dgm:prSet presAssocID="{ECFC31D7-575B-4654-AB44-5B685DE8EFE4}" presName="dummy2a" presStyleCnt="0"/>
      <dgm:spPr/>
    </dgm:pt>
    <dgm:pt modelId="{040CDACE-180E-4982-A704-8B937485A50B}" type="pres">
      <dgm:prSet presAssocID="{ECFC31D7-575B-4654-AB44-5B685DE8EFE4}" presName="dummy2b" presStyleCnt="0"/>
      <dgm:spPr/>
    </dgm:pt>
    <dgm:pt modelId="{3EDB9A36-BE09-4602-8D30-80BE857B19FE}" type="pres">
      <dgm:prSet presAssocID="{ECFC31D7-575B-4654-AB44-5B685DE8EFE4}" presName="wedge2Tx" presStyleLbl="node1" presStyleIdx="1" presStyleCnt="4">
        <dgm:presLayoutVars>
          <dgm:chMax val="0"/>
          <dgm:chPref val="0"/>
          <dgm:bulletEnabled val="1"/>
        </dgm:presLayoutVars>
      </dgm:prSet>
      <dgm:spPr/>
      <dgm:t>
        <a:bodyPr/>
        <a:lstStyle/>
        <a:p>
          <a:endParaRPr lang="es-EC"/>
        </a:p>
      </dgm:t>
    </dgm:pt>
    <dgm:pt modelId="{05598F72-4424-4BAD-AD40-165067F56334}" type="pres">
      <dgm:prSet presAssocID="{ECFC31D7-575B-4654-AB44-5B685DE8EFE4}" presName="wedge3" presStyleLbl="node1" presStyleIdx="2" presStyleCnt="4"/>
      <dgm:spPr/>
      <dgm:t>
        <a:bodyPr/>
        <a:lstStyle/>
        <a:p>
          <a:endParaRPr lang="es-EC"/>
        </a:p>
      </dgm:t>
    </dgm:pt>
    <dgm:pt modelId="{971545C5-4D3E-4E75-932F-09F8276BE184}" type="pres">
      <dgm:prSet presAssocID="{ECFC31D7-575B-4654-AB44-5B685DE8EFE4}" presName="dummy3a" presStyleCnt="0"/>
      <dgm:spPr/>
    </dgm:pt>
    <dgm:pt modelId="{2A07C3BC-8BE2-44DA-B97F-E8D8B751BB96}" type="pres">
      <dgm:prSet presAssocID="{ECFC31D7-575B-4654-AB44-5B685DE8EFE4}" presName="dummy3b" presStyleCnt="0"/>
      <dgm:spPr/>
    </dgm:pt>
    <dgm:pt modelId="{4B87FDEF-5D5C-435A-8AC2-A3B6B05C7F56}" type="pres">
      <dgm:prSet presAssocID="{ECFC31D7-575B-4654-AB44-5B685DE8EFE4}" presName="wedge3Tx" presStyleLbl="node1" presStyleIdx="2" presStyleCnt="4">
        <dgm:presLayoutVars>
          <dgm:chMax val="0"/>
          <dgm:chPref val="0"/>
          <dgm:bulletEnabled val="1"/>
        </dgm:presLayoutVars>
      </dgm:prSet>
      <dgm:spPr/>
      <dgm:t>
        <a:bodyPr/>
        <a:lstStyle/>
        <a:p>
          <a:endParaRPr lang="es-EC"/>
        </a:p>
      </dgm:t>
    </dgm:pt>
    <dgm:pt modelId="{5E7B114E-D12D-4FD9-A3FE-D03F2AC62DAF}" type="pres">
      <dgm:prSet presAssocID="{ECFC31D7-575B-4654-AB44-5B685DE8EFE4}" presName="wedge4" presStyleLbl="node1" presStyleIdx="3" presStyleCnt="4"/>
      <dgm:spPr/>
      <dgm:t>
        <a:bodyPr/>
        <a:lstStyle/>
        <a:p>
          <a:endParaRPr lang="es-EC"/>
        </a:p>
      </dgm:t>
    </dgm:pt>
    <dgm:pt modelId="{3C09EFB8-9A1B-429D-A8C9-16300529B50F}" type="pres">
      <dgm:prSet presAssocID="{ECFC31D7-575B-4654-AB44-5B685DE8EFE4}" presName="dummy4a" presStyleCnt="0"/>
      <dgm:spPr/>
    </dgm:pt>
    <dgm:pt modelId="{7797D6FD-B0C2-4C84-BEB6-C9C23A79C56A}" type="pres">
      <dgm:prSet presAssocID="{ECFC31D7-575B-4654-AB44-5B685DE8EFE4}" presName="dummy4b" presStyleCnt="0"/>
      <dgm:spPr/>
    </dgm:pt>
    <dgm:pt modelId="{0A8588C1-B0C0-4A74-BE91-5045B15B4461}" type="pres">
      <dgm:prSet presAssocID="{ECFC31D7-575B-4654-AB44-5B685DE8EFE4}" presName="wedge4Tx" presStyleLbl="node1" presStyleIdx="3" presStyleCnt="4">
        <dgm:presLayoutVars>
          <dgm:chMax val="0"/>
          <dgm:chPref val="0"/>
          <dgm:bulletEnabled val="1"/>
        </dgm:presLayoutVars>
      </dgm:prSet>
      <dgm:spPr/>
      <dgm:t>
        <a:bodyPr/>
        <a:lstStyle/>
        <a:p>
          <a:endParaRPr lang="es-EC"/>
        </a:p>
      </dgm:t>
    </dgm:pt>
    <dgm:pt modelId="{AF5BD081-A009-4B41-8EEC-7955AD885C0F}" type="pres">
      <dgm:prSet presAssocID="{65314C1C-B8E2-49E0-9636-CB3408ABC5C6}" presName="arrowWedge1" presStyleLbl="fgSibTrans2D1" presStyleIdx="0" presStyleCnt="4"/>
      <dgm:spPr/>
    </dgm:pt>
    <dgm:pt modelId="{52C7CF8E-1A87-4920-AB12-351050C65B02}" type="pres">
      <dgm:prSet presAssocID="{891A222E-E722-4DE5-8287-C5602EB2E348}" presName="arrowWedge2" presStyleLbl="fgSibTrans2D1" presStyleIdx="1" presStyleCnt="4"/>
      <dgm:spPr/>
    </dgm:pt>
    <dgm:pt modelId="{8BA7A632-AC2A-4C29-B8DB-09F991BCC414}" type="pres">
      <dgm:prSet presAssocID="{36243601-5D55-4AE7-8179-C5A5EA457EBE}" presName="arrowWedge3" presStyleLbl="fgSibTrans2D1" presStyleIdx="2" presStyleCnt="4"/>
      <dgm:spPr/>
    </dgm:pt>
    <dgm:pt modelId="{2B46DEF9-D82D-4E36-A4E3-F93A1A3FB074}" type="pres">
      <dgm:prSet presAssocID="{3B8133DA-9B99-4699-8AAD-2DF623875A0A}" presName="arrowWedge4" presStyleLbl="fgSibTrans2D1" presStyleIdx="3" presStyleCnt="4"/>
      <dgm:spPr/>
    </dgm:pt>
  </dgm:ptLst>
  <dgm:cxnLst>
    <dgm:cxn modelId="{DC268015-6BB8-43D1-8769-4A55C81B751C}" srcId="{ECFC31D7-575B-4654-AB44-5B685DE8EFE4}" destId="{7747D019-4037-4753-8338-B48125E079E1}" srcOrd="0" destOrd="0" parTransId="{5C4CF99A-9821-48A3-8125-C3B834A06059}" sibTransId="{65314C1C-B8E2-49E0-9636-CB3408ABC5C6}"/>
    <dgm:cxn modelId="{CFAE337A-5106-487E-9FDB-6E60338D1A45}" srcId="{ECFC31D7-575B-4654-AB44-5B685DE8EFE4}" destId="{B3F58341-6BD4-4054-B8CE-3BB21289D245}" srcOrd="2" destOrd="0" parTransId="{324CC451-DEF0-4F9D-A9D4-0FA512F13331}" sibTransId="{36243601-5D55-4AE7-8179-C5A5EA457EBE}"/>
    <dgm:cxn modelId="{8A9BCEAC-B7AE-4169-A2F8-72C522AF219E}" type="presOf" srcId="{7747D019-4037-4753-8338-B48125E079E1}" destId="{94D36144-D0E5-4A63-9667-FFF8DC9B492A}" srcOrd="1" destOrd="0" presId="urn:microsoft.com/office/officeart/2005/8/layout/cycle8"/>
    <dgm:cxn modelId="{E1E7969D-1DE5-40FA-A7C5-8E06D9FB1125}" type="presOf" srcId="{70D0E1A9-CB5C-451A-9C7A-33BC8AD42700}" destId="{031CB780-FC61-4FDE-87C1-3751554D61A5}" srcOrd="0" destOrd="0" presId="urn:microsoft.com/office/officeart/2005/8/layout/cycle8"/>
    <dgm:cxn modelId="{F1B59B42-1F46-4153-8F80-3A28C3499B94}" type="presOf" srcId="{70D0E1A9-CB5C-451A-9C7A-33BC8AD42700}" destId="{3EDB9A36-BE09-4602-8D30-80BE857B19FE}" srcOrd="1" destOrd="0" presId="urn:microsoft.com/office/officeart/2005/8/layout/cycle8"/>
    <dgm:cxn modelId="{916AD96E-93AC-41AE-B971-F697E58231D0}" type="presOf" srcId="{C1A03FF9-25BA-4E46-AD38-489EA9B62734}" destId="{5E7B114E-D12D-4FD9-A3FE-D03F2AC62DAF}" srcOrd="0" destOrd="0" presId="urn:microsoft.com/office/officeart/2005/8/layout/cycle8"/>
    <dgm:cxn modelId="{39FBC0C4-84AA-4178-9B78-6DD14E458F3A}" srcId="{ECFC31D7-575B-4654-AB44-5B685DE8EFE4}" destId="{70D0E1A9-CB5C-451A-9C7A-33BC8AD42700}" srcOrd="1" destOrd="0" parTransId="{B2E5211A-C629-463C-986E-AAAF0B84D771}" sibTransId="{891A222E-E722-4DE5-8287-C5602EB2E348}"/>
    <dgm:cxn modelId="{64523EE1-59E8-4BAA-9EDF-ED618C2683CE}" type="presOf" srcId="{B3F58341-6BD4-4054-B8CE-3BB21289D245}" destId="{05598F72-4424-4BAD-AD40-165067F56334}" srcOrd="0" destOrd="0" presId="urn:microsoft.com/office/officeart/2005/8/layout/cycle8"/>
    <dgm:cxn modelId="{822148A5-5EB9-4757-9A91-54F24432FABC}" type="presOf" srcId="{7747D019-4037-4753-8338-B48125E079E1}" destId="{3F10D18A-2E54-4B26-BA28-F392B60BF884}" srcOrd="0" destOrd="0" presId="urn:microsoft.com/office/officeart/2005/8/layout/cycle8"/>
    <dgm:cxn modelId="{163B2E0F-BE2F-4117-B0CB-D48DECF5C56E}" srcId="{ECFC31D7-575B-4654-AB44-5B685DE8EFE4}" destId="{C1A03FF9-25BA-4E46-AD38-489EA9B62734}" srcOrd="3" destOrd="0" parTransId="{A6F90973-3297-4506-A229-E9FD6DE16543}" sibTransId="{3B8133DA-9B99-4699-8AAD-2DF623875A0A}"/>
    <dgm:cxn modelId="{E800127E-74AE-4646-B3DA-FC948C663425}" type="presOf" srcId="{B3F58341-6BD4-4054-B8CE-3BB21289D245}" destId="{4B87FDEF-5D5C-435A-8AC2-A3B6B05C7F56}" srcOrd="1" destOrd="0" presId="urn:microsoft.com/office/officeart/2005/8/layout/cycle8"/>
    <dgm:cxn modelId="{EF503CCC-3D12-476A-B66A-6D780CD929CA}" type="presOf" srcId="{ECFC31D7-575B-4654-AB44-5B685DE8EFE4}" destId="{FD497AC4-3DDC-4137-B67F-D48E00FE0B5E}" srcOrd="0" destOrd="0" presId="urn:microsoft.com/office/officeart/2005/8/layout/cycle8"/>
    <dgm:cxn modelId="{A970FFA6-8469-4F31-A985-B2D9A998A680}" type="presOf" srcId="{C1A03FF9-25BA-4E46-AD38-489EA9B62734}" destId="{0A8588C1-B0C0-4A74-BE91-5045B15B4461}" srcOrd="1" destOrd="0" presId="urn:microsoft.com/office/officeart/2005/8/layout/cycle8"/>
    <dgm:cxn modelId="{63BF947F-F493-4289-A1C0-0C1A828B8C4D}" type="presParOf" srcId="{FD497AC4-3DDC-4137-B67F-D48E00FE0B5E}" destId="{3F10D18A-2E54-4B26-BA28-F392B60BF884}" srcOrd="0" destOrd="0" presId="urn:microsoft.com/office/officeart/2005/8/layout/cycle8"/>
    <dgm:cxn modelId="{2F61453B-D287-4226-801F-73628EFC87B3}" type="presParOf" srcId="{FD497AC4-3DDC-4137-B67F-D48E00FE0B5E}" destId="{026143A3-1572-4130-96E1-D27C62BD0E58}" srcOrd="1" destOrd="0" presId="urn:microsoft.com/office/officeart/2005/8/layout/cycle8"/>
    <dgm:cxn modelId="{5B5391E1-607F-4AD7-B4C6-B3A7B06C48AA}" type="presParOf" srcId="{FD497AC4-3DDC-4137-B67F-D48E00FE0B5E}" destId="{BCAC64D4-F128-481F-B63F-4C6E6DAE2BC9}" srcOrd="2" destOrd="0" presId="urn:microsoft.com/office/officeart/2005/8/layout/cycle8"/>
    <dgm:cxn modelId="{C33ADAE1-298D-48DE-8DEF-C3FBE9DB990B}" type="presParOf" srcId="{FD497AC4-3DDC-4137-B67F-D48E00FE0B5E}" destId="{94D36144-D0E5-4A63-9667-FFF8DC9B492A}" srcOrd="3" destOrd="0" presId="urn:microsoft.com/office/officeart/2005/8/layout/cycle8"/>
    <dgm:cxn modelId="{0C3CA11D-3FCF-480E-9091-95A83C9E7020}" type="presParOf" srcId="{FD497AC4-3DDC-4137-B67F-D48E00FE0B5E}" destId="{031CB780-FC61-4FDE-87C1-3751554D61A5}" srcOrd="4" destOrd="0" presId="urn:microsoft.com/office/officeart/2005/8/layout/cycle8"/>
    <dgm:cxn modelId="{D0CF1078-D2EA-4141-9EA2-2EBA582A7D7D}" type="presParOf" srcId="{FD497AC4-3DDC-4137-B67F-D48E00FE0B5E}" destId="{6DA6C26F-A389-41D9-BA95-0859CB1785E1}" srcOrd="5" destOrd="0" presId="urn:microsoft.com/office/officeart/2005/8/layout/cycle8"/>
    <dgm:cxn modelId="{46063C22-E2E3-4B51-A5BB-3C5E15F6240B}" type="presParOf" srcId="{FD497AC4-3DDC-4137-B67F-D48E00FE0B5E}" destId="{040CDACE-180E-4982-A704-8B937485A50B}" srcOrd="6" destOrd="0" presId="urn:microsoft.com/office/officeart/2005/8/layout/cycle8"/>
    <dgm:cxn modelId="{E7396F7C-35D9-4964-B224-B8C9398D7742}" type="presParOf" srcId="{FD497AC4-3DDC-4137-B67F-D48E00FE0B5E}" destId="{3EDB9A36-BE09-4602-8D30-80BE857B19FE}" srcOrd="7" destOrd="0" presId="urn:microsoft.com/office/officeart/2005/8/layout/cycle8"/>
    <dgm:cxn modelId="{ABDAB6E1-5F33-48A4-87CD-52C817E167CD}" type="presParOf" srcId="{FD497AC4-3DDC-4137-B67F-D48E00FE0B5E}" destId="{05598F72-4424-4BAD-AD40-165067F56334}" srcOrd="8" destOrd="0" presId="urn:microsoft.com/office/officeart/2005/8/layout/cycle8"/>
    <dgm:cxn modelId="{E39CCE42-DA32-4C94-9DD6-3F1F66D72745}" type="presParOf" srcId="{FD497AC4-3DDC-4137-B67F-D48E00FE0B5E}" destId="{971545C5-4D3E-4E75-932F-09F8276BE184}" srcOrd="9" destOrd="0" presId="urn:microsoft.com/office/officeart/2005/8/layout/cycle8"/>
    <dgm:cxn modelId="{3C1561B1-29A5-4D33-AD17-C0BB7C0AC001}" type="presParOf" srcId="{FD497AC4-3DDC-4137-B67F-D48E00FE0B5E}" destId="{2A07C3BC-8BE2-44DA-B97F-E8D8B751BB96}" srcOrd="10" destOrd="0" presId="urn:microsoft.com/office/officeart/2005/8/layout/cycle8"/>
    <dgm:cxn modelId="{1F98896B-35AF-40DE-9BF1-30384B99293C}" type="presParOf" srcId="{FD497AC4-3DDC-4137-B67F-D48E00FE0B5E}" destId="{4B87FDEF-5D5C-435A-8AC2-A3B6B05C7F56}" srcOrd="11" destOrd="0" presId="urn:microsoft.com/office/officeart/2005/8/layout/cycle8"/>
    <dgm:cxn modelId="{BC00D43B-AF3E-4337-9B46-D7FCA4199DDC}" type="presParOf" srcId="{FD497AC4-3DDC-4137-B67F-D48E00FE0B5E}" destId="{5E7B114E-D12D-4FD9-A3FE-D03F2AC62DAF}" srcOrd="12" destOrd="0" presId="urn:microsoft.com/office/officeart/2005/8/layout/cycle8"/>
    <dgm:cxn modelId="{34B012F4-574E-458B-A051-9925B257ED59}" type="presParOf" srcId="{FD497AC4-3DDC-4137-B67F-D48E00FE0B5E}" destId="{3C09EFB8-9A1B-429D-A8C9-16300529B50F}" srcOrd="13" destOrd="0" presId="urn:microsoft.com/office/officeart/2005/8/layout/cycle8"/>
    <dgm:cxn modelId="{CCC7F881-DCD5-407D-B4BA-764030D2526E}" type="presParOf" srcId="{FD497AC4-3DDC-4137-B67F-D48E00FE0B5E}" destId="{7797D6FD-B0C2-4C84-BEB6-C9C23A79C56A}" srcOrd="14" destOrd="0" presId="urn:microsoft.com/office/officeart/2005/8/layout/cycle8"/>
    <dgm:cxn modelId="{18FE981C-122B-4557-9CAD-372CF7B84AA6}" type="presParOf" srcId="{FD497AC4-3DDC-4137-B67F-D48E00FE0B5E}" destId="{0A8588C1-B0C0-4A74-BE91-5045B15B4461}" srcOrd="15" destOrd="0" presId="urn:microsoft.com/office/officeart/2005/8/layout/cycle8"/>
    <dgm:cxn modelId="{79B0A70C-0231-4303-A0BA-50C96A0E367E}" type="presParOf" srcId="{FD497AC4-3DDC-4137-B67F-D48E00FE0B5E}" destId="{AF5BD081-A009-4B41-8EEC-7955AD885C0F}" srcOrd="16" destOrd="0" presId="urn:microsoft.com/office/officeart/2005/8/layout/cycle8"/>
    <dgm:cxn modelId="{DF919E2B-431D-40D7-9722-DC4F617D142E}" type="presParOf" srcId="{FD497AC4-3DDC-4137-B67F-D48E00FE0B5E}" destId="{52C7CF8E-1A87-4920-AB12-351050C65B02}" srcOrd="17" destOrd="0" presId="urn:microsoft.com/office/officeart/2005/8/layout/cycle8"/>
    <dgm:cxn modelId="{A2460520-5882-4E8B-8C38-0E60A39A4544}" type="presParOf" srcId="{FD497AC4-3DDC-4137-B67F-D48E00FE0B5E}" destId="{8BA7A632-AC2A-4C29-B8DB-09F991BCC414}" srcOrd="18" destOrd="0" presId="urn:microsoft.com/office/officeart/2005/8/layout/cycle8"/>
    <dgm:cxn modelId="{9E8F4EED-A7EB-42D3-B024-77FCD65F72A7}" type="presParOf" srcId="{FD497AC4-3DDC-4137-B67F-D48E00FE0B5E}" destId="{2B46DEF9-D82D-4E36-A4E3-F93A1A3FB074}"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BC58C-B88E-4E73-AC40-F2D37E0C4119}" type="doc">
      <dgm:prSet loTypeId="urn:microsoft.com/office/officeart/2005/8/layout/hierarchy4" loCatId="hierarchy" qsTypeId="urn:microsoft.com/office/officeart/2005/8/quickstyle/simple4" qsCatId="simple" csTypeId="urn:microsoft.com/office/officeart/2005/8/colors/colorful4" csCatId="colorful" phldr="1"/>
      <dgm:spPr/>
      <dgm:t>
        <a:bodyPr/>
        <a:lstStyle/>
        <a:p>
          <a:endParaRPr lang="es-MX"/>
        </a:p>
      </dgm:t>
    </dgm:pt>
    <dgm:pt modelId="{AA6A355E-A309-4F54-9BEF-03A827E7FA59}">
      <dgm:prSet phldrT="[Texto]" custT="1">
        <dgm:style>
          <a:lnRef idx="2">
            <a:schemeClr val="accent4"/>
          </a:lnRef>
          <a:fillRef idx="1">
            <a:schemeClr val="lt1"/>
          </a:fillRef>
          <a:effectRef idx="0">
            <a:schemeClr val="accent4"/>
          </a:effectRef>
          <a:fontRef idx="minor">
            <a:schemeClr val="dk1"/>
          </a:fontRef>
        </dgm:style>
      </dgm:prSet>
      <dgm:spPr>
        <a:solidFill>
          <a:schemeClr val="accent4"/>
        </a:solidFill>
      </dgm:spPr>
      <dgm:t>
        <a:bodyPr/>
        <a:lstStyle/>
        <a:p>
          <a:r>
            <a:rPr lang="es-MX" sz="4400" b="0" cap="none" spc="0" dirty="0">
              <a:ln w="0"/>
              <a:solidFill>
                <a:schemeClr val="tx1"/>
              </a:solidFill>
              <a:effectLst>
                <a:outerShdw blurRad="38100" dist="19050" dir="2700000" algn="tl" rotWithShape="0">
                  <a:schemeClr val="dk1">
                    <a:alpha val="40000"/>
                  </a:schemeClr>
                </a:outerShdw>
              </a:effectLst>
            </a:rPr>
            <a:t>Competitividad empresarial</a:t>
          </a:r>
        </a:p>
      </dgm:t>
    </dgm:pt>
    <dgm:pt modelId="{0ADF1A12-E214-4867-B08B-24F3137DC3B6}" type="parTrans" cxnId="{B569BF98-7750-492C-92C0-432E906CB8AC}">
      <dgm:prSet/>
      <dgm:spPr/>
      <dgm:t>
        <a:bodyPr/>
        <a:lstStyle/>
        <a:p>
          <a:endParaRPr lang="es-MX"/>
        </a:p>
      </dgm:t>
    </dgm:pt>
    <dgm:pt modelId="{48DA9757-2309-411F-A4F3-0214A925C271}" type="sibTrans" cxnId="{B569BF98-7750-492C-92C0-432E906CB8AC}">
      <dgm:prSet/>
      <dgm:spPr/>
      <dgm:t>
        <a:bodyPr/>
        <a:lstStyle/>
        <a:p>
          <a:endParaRPr lang="es-MX"/>
        </a:p>
      </dgm:t>
    </dgm:pt>
    <dgm:pt modelId="{05A51340-33EA-45A6-9229-0EFF85848165}">
      <dgm:prSet phldrT="[Texto]" custT="1">
        <dgm:style>
          <a:lnRef idx="2">
            <a:schemeClr val="accent4"/>
          </a:lnRef>
          <a:fillRef idx="1">
            <a:schemeClr val="lt1"/>
          </a:fillRef>
          <a:effectRef idx="0">
            <a:schemeClr val="accent4"/>
          </a:effectRef>
          <a:fontRef idx="minor">
            <a:schemeClr val="dk1"/>
          </a:fontRef>
        </dgm:style>
      </dgm:prSet>
      <dgm:spPr>
        <a:ln/>
      </dgm:spPr>
      <dgm:t>
        <a:bodyPr vert="vert270"/>
        <a:lstStyle/>
        <a:p>
          <a:r>
            <a:rPr lang="es-MX"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Planificación estratégica</a:t>
          </a:r>
        </a:p>
      </dgm:t>
    </dgm:pt>
    <dgm:pt modelId="{31B1D5FB-84D4-4DF9-90E8-E801113C81DD}" type="parTrans" cxnId="{44CF79B8-0C64-44B8-99B7-92F6FAAF500B}">
      <dgm:prSet/>
      <dgm:spPr/>
      <dgm:t>
        <a:bodyPr/>
        <a:lstStyle/>
        <a:p>
          <a:endParaRPr lang="es-MX"/>
        </a:p>
      </dgm:t>
    </dgm:pt>
    <dgm:pt modelId="{FB729A1A-A43C-41A2-878A-E99A83049A70}" type="sibTrans" cxnId="{44CF79B8-0C64-44B8-99B7-92F6FAAF500B}">
      <dgm:prSet/>
      <dgm:spPr/>
      <dgm:t>
        <a:bodyPr/>
        <a:lstStyle/>
        <a:p>
          <a:endParaRPr lang="es-MX"/>
        </a:p>
      </dgm:t>
    </dgm:pt>
    <dgm:pt modelId="{298BFDE2-9B7A-4D93-8CFB-5866D4E9BDD4}">
      <dgm:prSet phldrT="[Texto]" custT="1">
        <dgm:style>
          <a:lnRef idx="2">
            <a:schemeClr val="accent4"/>
          </a:lnRef>
          <a:fillRef idx="1">
            <a:schemeClr val="lt1"/>
          </a:fillRef>
          <a:effectRef idx="0">
            <a:schemeClr val="accent4"/>
          </a:effectRef>
          <a:fontRef idx="minor">
            <a:schemeClr val="dk1"/>
          </a:fontRef>
        </dgm:style>
      </dgm:prSet>
      <dgm:spPr>
        <a:ln/>
      </dgm:spPr>
      <dgm:t>
        <a:bodyPr vert="vert270"/>
        <a:lstStyle/>
        <a:p>
          <a:r>
            <a:rPr lang="es-MX"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Producción y operaciones</a:t>
          </a:r>
        </a:p>
      </dgm:t>
    </dgm:pt>
    <dgm:pt modelId="{D4156E83-2520-44CE-8586-7D6076F5AE4B}" type="parTrans" cxnId="{3AA572EC-A125-4A58-A9EF-E8768D28A9C0}">
      <dgm:prSet/>
      <dgm:spPr/>
      <dgm:t>
        <a:bodyPr/>
        <a:lstStyle/>
        <a:p>
          <a:endParaRPr lang="es-MX"/>
        </a:p>
      </dgm:t>
    </dgm:pt>
    <dgm:pt modelId="{57449A3A-C297-4AA7-B1A7-5BC408130097}" type="sibTrans" cxnId="{3AA572EC-A125-4A58-A9EF-E8768D28A9C0}">
      <dgm:prSet/>
      <dgm:spPr/>
      <dgm:t>
        <a:bodyPr/>
        <a:lstStyle/>
        <a:p>
          <a:endParaRPr lang="es-MX"/>
        </a:p>
      </dgm:t>
    </dgm:pt>
    <dgm:pt modelId="{AB25911E-DF8E-4B20-B59B-AA61B99C803F}">
      <dgm:prSet phldrT="[Texto]" custT="1">
        <dgm:style>
          <a:lnRef idx="2">
            <a:schemeClr val="accent4"/>
          </a:lnRef>
          <a:fillRef idx="1">
            <a:schemeClr val="lt1"/>
          </a:fillRef>
          <a:effectRef idx="0">
            <a:schemeClr val="accent4"/>
          </a:effectRef>
          <a:fontRef idx="minor">
            <a:schemeClr val="dk1"/>
          </a:fontRef>
        </dgm:style>
      </dgm:prSet>
      <dgm:spPr>
        <a:ln/>
      </dgm:spPr>
      <dgm:t>
        <a:bodyPr vert="vert270"/>
        <a:lstStyle/>
        <a:p>
          <a:r>
            <a:rPr lang="es-MX"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Aseguramiento de calidad</a:t>
          </a:r>
        </a:p>
      </dgm:t>
    </dgm:pt>
    <dgm:pt modelId="{7B0F71D3-47BA-4DD4-BABF-CF34F8042F0D}" type="parTrans" cxnId="{C728C597-C5A8-452C-93EE-1E7D249802CD}">
      <dgm:prSet/>
      <dgm:spPr/>
      <dgm:t>
        <a:bodyPr/>
        <a:lstStyle/>
        <a:p>
          <a:endParaRPr lang="es-MX"/>
        </a:p>
      </dgm:t>
    </dgm:pt>
    <dgm:pt modelId="{1624DFB9-B0AF-4783-818B-3C3BD5AD5846}" type="sibTrans" cxnId="{C728C597-C5A8-452C-93EE-1E7D249802CD}">
      <dgm:prSet/>
      <dgm:spPr/>
      <dgm:t>
        <a:bodyPr/>
        <a:lstStyle/>
        <a:p>
          <a:endParaRPr lang="es-MX"/>
        </a:p>
      </dgm:t>
    </dgm:pt>
    <dgm:pt modelId="{2777E66F-D822-42A1-93F7-5A7AF9CCFA35}">
      <dgm:prSet phldrT="[Texto]" custT="1">
        <dgm:style>
          <a:lnRef idx="2">
            <a:schemeClr val="accent4"/>
          </a:lnRef>
          <a:fillRef idx="1">
            <a:schemeClr val="lt1"/>
          </a:fillRef>
          <a:effectRef idx="0">
            <a:schemeClr val="accent4"/>
          </a:effectRef>
          <a:fontRef idx="minor">
            <a:schemeClr val="dk1"/>
          </a:fontRef>
        </dgm:style>
      </dgm:prSet>
      <dgm:spPr>
        <a:ln/>
      </dgm:spPr>
      <dgm:t>
        <a:bodyPr vert="vert270"/>
        <a:lstStyle/>
        <a:p>
          <a:r>
            <a:rPr lang="es-MX"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Comercialización</a:t>
          </a:r>
        </a:p>
      </dgm:t>
    </dgm:pt>
    <dgm:pt modelId="{20F9A260-DC35-4D32-B702-4B2842D46FBE}" type="parTrans" cxnId="{EE131157-9327-49ED-8EF8-87353B933D5C}">
      <dgm:prSet/>
      <dgm:spPr/>
      <dgm:t>
        <a:bodyPr/>
        <a:lstStyle/>
        <a:p>
          <a:endParaRPr lang="es-MX"/>
        </a:p>
      </dgm:t>
    </dgm:pt>
    <dgm:pt modelId="{26D6EBF9-ABD6-485F-8E18-8A3DAA88743B}" type="sibTrans" cxnId="{EE131157-9327-49ED-8EF8-87353B933D5C}">
      <dgm:prSet/>
      <dgm:spPr/>
      <dgm:t>
        <a:bodyPr/>
        <a:lstStyle/>
        <a:p>
          <a:endParaRPr lang="es-MX"/>
        </a:p>
      </dgm:t>
    </dgm:pt>
    <dgm:pt modelId="{95E5EFF0-44B4-41A6-9014-742D80FD850E}">
      <dgm:prSet phldrT="[Texto]" custT="1">
        <dgm:style>
          <a:lnRef idx="2">
            <a:schemeClr val="accent4"/>
          </a:lnRef>
          <a:fillRef idx="1">
            <a:schemeClr val="lt1"/>
          </a:fillRef>
          <a:effectRef idx="0">
            <a:schemeClr val="accent4"/>
          </a:effectRef>
          <a:fontRef idx="minor">
            <a:schemeClr val="dk1"/>
          </a:fontRef>
        </dgm:style>
      </dgm:prSet>
      <dgm:spPr>
        <a:ln/>
      </dgm:spPr>
      <dgm:t>
        <a:bodyPr vert="vert270"/>
        <a:lstStyle/>
        <a:p>
          <a:r>
            <a:rPr lang="es-MX"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Contabilidad y finanzas </a:t>
          </a:r>
        </a:p>
      </dgm:t>
    </dgm:pt>
    <dgm:pt modelId="{264E2A3E-63BB-4CA5-8B4E-1A20CAC32AB1}" type="parTrans" cxnId="{D17A8E8F-BB38-4F6C-ACD6-92BFA4D8C26F}">
      <dgm:prSet/>
      <dgm:spPr/>
      <dgm:t>
        <a:bodyPr/>
        <a:lstStyle/>
        <a:p>
          <a:endParaRPr lang="es-MX"/>
        </a:p>
      </dgm:t>
    </dgm:pt>
    <dgm:pt modelId="{308152E7-3A1D-4BA2-9072-D2CD30CE6A98}" type="sibTrans" cxnId="{D17A8E8F-BB38-4F6C-ACD6-92BFA4D8C26F}">
      <dgm:prSet/>
      <dgm:spPr/>
      <dgm:t>
        <a:bodyPr/>
        <a:lstStyle/>
        <a:p>
          <a:endParaRPr lang="es-MX"/>
        </a:p>
      </dgm:t>
    </dgm:pt>
    <dgm:pt modelId="{402A5C58-9290-4915-A6F2-F8A99625A97C}">
      <dgm:prSet phldrT="[Texto]" custT="1">
        <dgm:style>
          <a:lnRef idx="2">
            <a:schemeClr val="accent4"/>
          </a:lnRef>
          <a:fillRef idx="1">
            <a:schemeClr val="lt1"/>
          </a:fillRef>
          <a:effectRef idx="0">
            <a:schemeClr val="accent4"/>
          </a:effectRef>
          <a:fontRef idx="minor">
            <a:schemeClr val="dk1"/>
          </a:fontRef>
        </dgm:style>
      </dgm:prSet>
      <dgm:spPr>
        <a:ln/>
      </dgm:spPr>
      <dgm:t>
        <a:bodyPr vert="vert270"/>
        <a:lstStyle/>
        <a:p>
          <a:r>
            <a:rPr lang="es-MX"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Recursos humanos</a:t>
          </a:r>
        </a:p>
      </dgm:t>
    </dgm:pt>
    <dgm:pt modelId="{210BF837-A3F0-4698-A525-EB9C2EDAC8C4}" type="parTrans" cxnId="{A4CFD5F0-D51D-471B-AE3E-439D797BB514}">
      <dgm:prSet/>
      <dgm:spPr/>
      <dgm:t>
        <a:bodyPr/>
        <a:lstStyle/>
        <a:p>
          <a:endParaRPr lang="es-MX"/>
        </a:p>
      </dgm:t>
    </dgm:pt>
    <dgm:pt modelId="{82D3C8B0-DA82-4635-9110-D25FC701A182}" type="sibTrans" cxnId="{A4CFD5F0-D51D-471B-AE3E-439D797BB514}">
      <dgm:prSet/>
      <dgm:spPr/>
      <dgm:t>
        <a:bodyPr/>
        <a:lstStyle/>
        <a:p>
          <a:endParaRPr lang="es-MX"/>
        </a:p>
      </dgm:t>
    </dgm:pt>
    <dgm:pt modelId="{84FC4AE9-C139-499B-8358-284DA36D4418}">
      <dgm:prSet phldrT="[Texto]" custT="1">
        <dgm:style>
          <a:lnRef idx="2">
            <a:schemeClr val="accent4"/>
          </a:lnRef>
          <a:fillRef idx="1">
            <a:schemeClr val="lt1"/>
          </a:fillRef>
          <a:effectRef idx="0">
            <a:schemeClr val="accent4"/>
          </a:effectRef>
          <a:fontRef idx="minor">
            <a:schemeClr val="dk1"/>
          </a:fontRef>
        </dgm:style>
      </dgm:prSet>
      <dgm:spPr>
        <a:ln/>
      </dgm:spPr>
      <dgm:t>
        <a:bodyPr vert="vert270"/>
        <a:lstStyle/>
        <a:p>
          <a:r>
            <a:rPr lang="es-MX"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Normas y reglamentos técnicos</a:t>
          </a:r>
        </a:p>
      </dgm:t>
    </dgm:pt>
    <dgm:pt modelId="{1075DA92-BC7F-4DCE-A340-C86AEABC3CD5}" type="parTrans" cxnId="{7056517C-83FB-4AD9-8368-FE41ADAB66CE}">
      <dgm:prSet/>
      <dgm:spPr/>
      <dgm:t>
        <a:bodyPr/>
        <a:lstStyle/>
        <a:p>
          <a:endParaRPr lang="es-MX"/>
        </a:p>
      </dgm:t>
    </dgm:pt>
    <dgm:pt modelId="{5674A85F-2619-4030-85B5-BF80662231C0}" type="sibTrans" cxnId="{7056517C-83FB-4AD9-8368-FE41ADAB66CE}">
      <dgm:prSet/>
      <dgm:spPr/>
      <dgm:t>
        <a:bodyPr/>
        <a:lstStyle/>
        <a:p>
          <a:endParaRPr lang="es-MX"/>
        </a:p>
      </dgm:t>
    </dgm:pt>
    <dgm:pt modelId="{22FB7AD4-C3A2-423A-B7CC-EF1EA989B2DB}">
      <dgm:prSet phldrT="[Texto]" custT="1">
        <dgm:style>
          <a:lnRef idx="2">
            <a:schemeClr val="accent4"/>
          </a:lnRef>
          <a:fillRef idx="1">
            <a:schemeClr val="lt1"/>
          </a:fillRef>
          <a:effectRef idx="0">
            <a:schemeClr val="accent4"/>
          </a:effectRef>
          <a:fontRef idx="minor">
            <a:schemeClr val="dk1"/>
          </a:fontRef>
        </dgm:style>
      </dgm:prSet>
      <dgm:spPr>
        <a:ln/>
      </dgm:spPr>
      <dgm:t>
        <a:bodyPr vert="vert270"/>
        <a:lstStyle/>
        <a:p>
          <a:r>
            <a:rPr lang="es-MX"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Medio ambiente</a:t>
          </a:r>
        </a:p>
      </dgm:t>
    </dgm:pt>
    <dgm:pt modelId="{A0218255-B032-4EEB-910F-43C21F97D9BD}" type="parTrans" cxnId="{206EF2B2-1C35-4743-9DBE-7278B4880E4B}">
      <dgm:prSet/>
      <dgm:spPr/>
      <dgm:t>
        <a:bodyPr/>
        <a:lstStyle/>
        <a:p>
          <a:endParaRPr lang="es-MX"/>
        </a:p>
      </dgm:t>
    </dgm:pt>
    <dgm:pt modelId="{E1178D3C-8F64-4811-977D-5E458D3A435F}" type="sibTrans" cxnId="{206EF2B2-1C35-4743-9DBE-7278B4880E4B}">
      <dgm:prSet/>
      <dgm:spPr/>
      <dgm:t>
        <a:bodyPr/>
        <a:lstStyle/>
        <a:p>
          <a:endParaRPr lang="es-MX"/>
        </a:p>
      </dgm:t>
    </dgm:pt>
    <dgm:pt modelId="{A0AF3E28-DC32-4EB9-AAE4-638E830A3AC6}" type="pres">
      <dgm:prSet presAssocID="{C15BC58C-B88E-4E73-AC40-F2D37E0C4119}" presName="Name0" presStyleCnt="0">
        <dgm:presLayoutVars>
          <dgm:chPref val="1"/>
          <dgm:dir/>
          <dgm:animOne val="branch"/>
          <dgm:animLvl val="lvl"/>
          <dgm:resizeHandles/>
        </dgm:presLayoutVars>
      </dgm:prSet>
      <dgm:spPr/>
      <dgm:t>
        <a:bodyPr/>
        <a:lstStyle/>
        <a:p>
          <a:endParaRPr lang="es-EC"/>
        </a:p>
      </dgm:t>
    </dgm:pt>
    <dgm:pt modelId="{0ED6DE18-DFD2-411F-B6C5-E2C2A60FFC5A}" type="pres">
      <dgm:prSet presAssocID="{AA6A355E-A309-4F54-9BEF-03A827E7FA59}" presName="vertOne" presStyleCnt="0"/>
      <dgm:spPr/>
    </dgm:pt>
    <dgm:pt modelId="{EDD455A1-4179-4C6D-B404-22103F7C3D3F}" type="pres">
      <dgm:prSet presAssocID="{AA6A355E-A309-4F54-9BEF-03A827E7FA59}" presName="txOne" presStyleLbl="node0" presStyleIdx="0" presStyleCnt="1" custScaleX="94193" custScaleY="30859" custLinFactNeighborX="-2797">
        <dgm:presLayoutVars>
          <dgm:chPref val="3"/>
        </dgm:presLayoutVars>
      </dgm:prSet>
      <dgm:spPr/>
      <dgm:t>
        <a:bodyPr/>
        <a:lstStyle/>
        <a:p>
          <a:endParaRPr lang="es-EC"/>
        </a:p>
      </dgm:t>
    </dgm:pt>
    <dgm:pt modelId="{6478D46E-EF14-4659-BD0B-98327BEC7477}" type="pres">
      <dgm:prSet presAssocID="{AA6A355E-A309-4F54-9BEF-03A827E7FA59}" presName="parTransOne" presStyleCnt="0"/>
      <dgm:spPr/>
    </dgm:pt>
    <dgm:pt modelId="{A3DA9EB1-12B0-4406-A9C5-4B22CE299B57}" type="pres">
      <dgm:prSet presAssocID="{AA6A355E-A309-4F54-9BEF-03A827E7FA59}" presName="horzOne" presStyleCnt="0"/>
      <dgm:spPr/>
    </dgm:pt>
    <dgm:pt modelId="{FA3DF26B-A5FF-47B3-8C7D-BFC16F789722}" type="pres">
      <dgm:prSet presAssocID="{05A51340-33EA-45A6-9229-0EFF85848165}" presName="vertTwo" presStyleCnt="0"/>
      <dgm:spPr/>
    </dgm:pt>
    <dgm:pt modelId="{CD57B751-D036-4EEA-B135-48008184A406}" type="pres">
      <dgm:prSet presAssocID="{05A51340-33EA-45A6-9229-0EFF85848165}" presName="txTwo" presStyleLbl="node2" presStyleIdx="0" presStyleCnt="8">
        <dgm:presLayoutVars>
          <dgm:chPref val="3"/>
        </dgm:presLayoutVars>
      </dgm:prSet>
      <dgm:spPr/>
      <dgm:t>
        <a:bodyPr/>
        <a:lstStyle/>
        <a:p>
          <a:endParaRPr lang="es-EC"/>
        </a:p>
      </dgm:t>
    </dgm:pt>
    <dgm:pt modelId="{C78145D6-DA6D-460A-8240-59E230BE1C1D}" type="pres">
      <dgm:prSet presAssocID="{05A51340-33EA-45A6-9229-0EFF85848165}" presName="horzTwo" presStyleCnt="0"/>
      <dgm:spPr/>
    </dgm:pt>
    <dgm:pt modelId="{05E3E17B-77EC-40CF-A4B0-D7FAE0EA807B}" type="pres">
      <dgm:prSet presAssocID="{FB729A1A-A43C-41A2-878A-E99A83049A70}" presName="sibSpaceTwo" presStyleCnt="0"/>
      <dgm:spPr/>
    </dgm:pt>
    <dgm:pt modelId="{05A57C63-490C-4289-86AC-D8A7DA12CDA2}" type="pres">
      <dgm:prSet presAssocID="{298BFDE2-9B7A-4D93-8CFB-5866D4E9BDD4}" presName="vertTwo" presStyleCnt="0"/>
      <dgm:spPr/>
    </dgm:pt>
    <dgm:pt modelId="{809BECFD-CE4E-4D75-A133-B4AC2BEDCD28}" type="pres">
      <dgm:prSet presAssocID="{298BFDE2-9B7A-4D93-8CFB-5866D4E9BDD4}" presName="txTwo" presStyleLbl="node2" presStyleIdx="1" presStyleCnt="8" custLinFactNeighborX="-28354">
        <dgm:presLayoutVars>
          <dgm:chPref val="3"/>
        </dgm:presLayoutVars>
      </dgm:prSet>
      <dgm:spPr/>
      <dgm:t>
        <a:bodyPr/>
        <a:lstStyle/>
        <a:p>
          <a:endParaRPr lang="es-EC"/>
        </a:p>
      </dgm:t>
    </dgm:pt>
    <dgm:pt modelId="{5D158D71-1DF9-488E-8F31-FA41A1498AA8}" type="pres">
      <dgm:prSet presAssocID="{298BFDE2-9B7A-4D93-8CFB-5866D4E9BDD4}" presName="horzTwo" presStyleCnt="0"/>
      <dgm:spPr/>
    </dgm:pt>
    <dgm:pt modelId="{64BA7C66-8CCF-4A87-B0C9-3FA08068941E}" type="pres">
      <dgm:prSet presAssocID="{57449A3A-C297-4AA7-B1A7-5BC408130097}" presName="sibSpaceTwo" presStyleCnt="0"/>
      <dgm:spPr/>
    </dgm:pt>
    <dgm:pt modelId="{9A2A8A65-676E-4631-AEB5-ADA667742F13}" type="pres">
      <dgm:prSet presAssocID="{AB25911E-DF8E-4B20-B59B-AA61B99C803F}" presName="vertTwo" presStyleCnt="0"/>
      <dgm:spPr/>
    </dgm:pt>
    <dgm:pt modelId="{6BE4FA84-21D9-4026-BFEC-258C59367AC6}" type="pres">
      <dgm:prSet presAssocID="{AB25911E-DF8E-4B20-B59B-AA61B99C803F}" presName="txTwo" presStyleLbl="node2" presStyleIdx="2" presStyleCnt="8" custLinFactNeighborX="-51777">
        <dgm:presLayoutVars>
          <dgm:chPref val="3"/>
        </dgm:presLayoutVars>
      </dgm:prSet>
      <dgm:spPr/>
      <dgm:t>
        <a:bodyPr/>
        <a:lstStyle/>
        <a:p>
          <a:endParaRPr lang="es-EC"/>
        </a:p>
      </dgm:t>
    </dgm:pt>
    <dgm:pt modelId="{E92B9793-6138-4F78-A19F-10AE8FCB5CE7}" type="pres">
      <dgm:prSet presAssocID="{AB25911E-DF8E-4B20-B59B-AA61B99C803F}" presName="horzTwo" presStyleCnt="0"/>
      <dgm:spPr/>
    </dgm:pt>
    <dgm:pt modelId="{292CB193-EFE7-494E-A862-7F4472821420}" type="pres">
      <dgm:prSet presAssocID="{1624DFB9-B0AF-4783-818B-3C3BD5AD5846}" presName="sibSpaceTwo" presStyleCnt="0"/>
      <dgm:spPr/>
    </dgm:pt>
    <dgm:pt modelId="{188AB5B2-65AF-40D8-AEF9-14D8E5FDCEB2}" type="pres">
      <dgm:prSet presAssocID="{2777E66F-D822-42A1-93F7-5A7AF9CCFA35}" presName="vertTwo" presStyleCnt="0"/>
      <dgm:spPr/>
    </dgm:pt>
    <dgm:pt modelId="{8E6DD411-482F-4D4D-AF6D-58F16F5D538F}" type="pres">
      <dgm:prSet presAssocID="{2777E66F-D822-42A1-93F7-5A7AF9CCFA35}" presName="txTwo" presStyleLbl="node2" presStyleIdx="3" presStyleCnt="8" custLinFactNeighborX="-81364" custLinFactNeighborY="0">
        <dgm:presLayoutVars>
          <dgm:chPref val="3"/>
        </dgm:presLayoutVars>
      </dgm:prSet>
      <dgm:spPr/>
      <dgm:t>
        <a:bodyPr/>
        <a:lstStyle/>
        <a:p>
          <a:endParaRPr lang="es-EC"/>
        </a:p>
      </dgm:t>
    </dgm:pt>
    <dgm:pt modelId="{A6CC4C3B-5BE4-4ABE-939F-7C548D09434C}" type="pres">
      <dgm:prSet presAssocID="{2777E66F-D822-42A1-93F7-5A7AF9CCFA35}" presName="horzTwo" presStyleCnt="0"/>
      <dgm:spPr/>
    </dgm:pt>
    <dgm:pt modelId="{6EA22AEF-86DA-475C-AAF6-781091EC2797}" type="pres">
      <dgm:prSet presAssocID="{26D6EBF9-ABD6-485F-8E18-8A3DAA88743B}" presName="sibSpaceTwo" presStyleCnt="0"/>
      <dgm:spPr/>
    </dgm:pt>
    <dgm:pt modelId="{D1566EF9-18EC-49C7-BDFF-5BA796D8126C}" type="pres">
      <dgm:prSet presAssocID="{95E5EFF0-44B4-41A6-9014-742D80FD850E}" presName="vertTwo" presStyleCnt="0"/>
      <dgm:spPr/>
    </dgm:pt>
    <dgm:pt modelId="{FE466B8B-9B87-4506-B32F-563E75CD1910}" type="pres">
      <dgm:prSet presAssocID="{95E5EFF0-44B4-41A6-9014-742D80FD850E}" presName="txTwo" presStyleLbl="node2" presStyleIdx="4" presStyleCnt="8" custLinFactX="-9718" custLinFactNeighborX="-100000" custLinFactNeighborY="0">
        <dgm:presLayoutVars>
          <dgm:chPref val="3"/>
        </dgm:presLayoutVars>
      </dgm:prSet>
      <dgm:spPr/>
      <dgm:t>
        <a:bodyPr/>
        <a:lstStyle/>
        <a:p>
          <a:endParaRPr lang="es-EC"/>
        </a:p>
      </dgm:t>
    </dgm:pt>
    <dgm:pt modelId="{6141BD6C-88DD-4906-8512-B6447B8074F6}" type="pres">
      <dgm:prSet presAssocID="{95E5EFF0-44B4-41A6-9014-742D80FD850E}" presName="horzTwo" presStyleCnt="0"/>
      <dgm:spPr/>
    </dgm:pt>
    <dgm:pt modelId="{F2B92807-9DBD-47CB-8FD9-B515515658C8}" type="pres">
      <dgm:prSet presAssocID="{308152E7-3A1D-4BA2-9072-D2CD30CE6A98}" presName="sibSpaceTwo" presStyleCnt="0"/>
      <dgm:spPr/>
    </dgm:pt>
    <dgm:pt modelId="{E51E8450-4E56-4167-B42E-0793CF9D70CA}" type="pres">
      <dgm:prSet presAssocID="{402A5C58-9290-4915-A6F2-F8A99625A97C}" presName="vertTwo" presStyleCnt="0"/>
      <dgm:spPr/>
    </dgm:pt>
    <dgm:pt modelId="{0EE7BA1D-E1FF-4BA1-8EEF-B3677925A031}" type="pres">
      <dgm:prSet presAssocID="{402A5C58-9290-4915-A6F2-F8A99625A97C}" presName="txTwo" presStyleLbl="node2" presStyleIdx="5" presStyleCnt="8" custLinFactX="-33658" custLinFactNeighborX="-100000" custLinFactNeighborY="0">
        <dgm:presLayoutVars>
          <dgm:chPref val="3"/>
        </dgm:presLayoutVars>
      </dgm:prSet>
      <dgm:spPr/>
      <dgm:t>
        <a:bodyPr/>
        <a:lstStyle/>
        <a:p>
          <a:endParaRPr lang="es-EC"/>
        </a:p>
      </dgm:t>
    </dgm:pt>
    <dgm:pt modelId="{18C69CF6-BA40-4215-A098-2D90410092F4}" type="pres">
      <dgm:prSet presAssocID="{402A5C58-9290-4915-A6F2-F8A99625A97C}" presName="horzTwo" presStyleCnt="0"/>
      <dgm:spPr/>
    </dgm:pt>
    <dgm:pt modelId="{96780EF0-F0EC-478B-BB0A-AC62689368FE}" type="pres">
      <dgm:prSet presAssocID="{82D3C8B0-DA82-4635-9110-D25FC701A182}" presName="sibSpaceTwo" presStyleCnt="0"/>
      <dgm:spPr/>
    </dgm:pt>
    <dgm:pt modelId="{7B6BFA9C-4F84-48F9-848C-A82F25DD2E5A}" type="pres">
      <dgm:prSet presAssocID="{22FB7AD4-C3A2-423A-B7CC-EF1EA989B2DB}" presName="vertTwo" presStyleCnt="0"/>
      <dgm:spPr/>
    </dgm:pt>
    <dgm:pt modelId="{F0DBF708-A98C-4853-84CE-69B4C0996E6F}" type="pres">
      <dgm:prSet presAssocID="{22FB7AD4-C3A2-423A-B7CC-EF1EA989B2DB}" presName="txTwo" presStyleLbl="node2" presStyleIdx="6" presStyleCnt="8" custLinFactNeighborX="-22190" custLinFactNeighborY="34">
        <dgm:presLayoutVars>
          <dgm:chPref val="3"/>
        </dgm:presLayoutVars>
      </dgm:prSet>
      <dgm:spPr/>
      <dgm:t>
        <a:bodyPr/>
        <a:lstStyle/>
        <a:p>
          <a:endParaRPr lang="es-EC"/>
        </a:p>
      </dgm:t>
    </dgm:pt>
    <dgm:pt modelId="{B21D3F77-BBFC-4C5C-9357-B7414CE7568C}" type="pres">
      <dgm:prSet presAssocID="{22FB7AD4-C3A2-423A-B7CC-EF1EA989B2DB}" presName="horzTwo" presStyleCnt="0"/>
      <dgm:spPr/>
    </dgm:pt>
    <dgm:pt modelId="{A172FA5C-F7B8-4E83-B0E2-E5A1CDCBED71}" type="pres">
      <dgm:prSet presAssocID="{E1178D3C-8F64-4811-977D-5E458D3A435F}" presName="sibSpaceTwo" presStyleCnt="0"/>
      <dgm:spPr/>
    </dgm:pt>
    <dgm:pt modelId="{02F4F0C7-3610-4C92-AD3C-26918AC1FB2A}" type="pres">
      <dgm:prSet presAssocID="{84FC4AE9-C139-499B-8358-284DA36D4418}" presName="vertTwo" presStyleCnt="0"/>
      <dgm:spPr/>
    </dgm:pt>
    <dgm:pt modelId="{EADF04AE-418F-404A-8CA5-7C773BB08CAB}" type="pres">
      <dgm:prSet presAssocID="{84FC4AE9-C139-499B-8358-284DA36D4418}" presName="txTwo" presStyleLbl="node2" presStyleIdx="7" presStyleCnt="8" custLinFactNeighborX="-41514" custLinFactNeighborY="-405">
        <dgm:presLayoutVars>
          <dgm:chPref val="3"/>
        </dgm:presLayoutVars>
      </dgm:prSet>
      <dgm:spPr/>
      <dgm:t>
        <a:bodyPr/>
        <a:lstStyle/>
        <a:p>
          <a:endParaRPr lang="es-EC"/>
        </a:p>
      </dgm:t>
    </dgm:pt>
    <dgm:pt modelId="{AEB7A162-8349-4CBB-85DE-A24434893364}" type="pres">
      <dgm:prSet presAssocID="{84FC4AE9-C139-499B-8358-284DA36D4418}" presName="horzTwo" presStyleCnt="0"/>
      <dgm:spPr/>
    </dgm:pt>
  </dgm:ptLst>
  <dgm:cxnLst>
    <dgm:cxn modelId="{A4CFD5F0-D51D-471B-AE3E-439D797BB514}" srcId="{AA6A355E-A309-4F54-9BEF-03A827E7FA59}" destId="{402A5C58-9290-4915-A6F2-F8A99625A97C}" srcOrd="5" destOrd="0" parTransId="{210BF837-A3F0-4698-A525-EB9C2EDAC8C4}" sibTransId="{82D3C8B0-DA82-4635-9110-D25FC701A182}"/>
    <dgm:cxn modelId="{B569BF98-7750-492C-92C0-432E906CB8AC}" srcId="{C15BC58C-B88E-4E73-AC40-F2D37E0C4119}" destId="{AA6A355E-A309-4F54-9BEF-03A827E7FA59}" srcOrd="0" destOrd="0" parTransId="{0ADF1A12-E214-4867-B08B-24F3137DC3B6}" sibTransId="{48DA9757-2309-411F-A4F3-0214A925C271}"/>
    <dgm:cxn modelId="{C69DEF00-F7DE-4186-B98E-CD93A96C203E}" type="presOf" srcId="{AA6A355E-A309-4F54-9BEF-03A827E7FA59}" destId="{EDD455A1-4179-4C6D-B404-22103F7C3D3F}" srcOrd="0" destOrd="0" presId="urn:microsoft.com/office/officeart/2005/8/layout/hierarchy4"/>
    <dgm:cxn modelId="{44CF79B8-0C64-44B8-99B7-92F6FAAF500B}" srcId="{AA6A355E-A309-4F54-9BEF-03A827E7FA59}" destId="{05A51340-33EA-45A6-9229-0EFF85848165}" srcOrd="0" destOrd="0" parTransId="{31B1D5FB-84D4-4DF9-90E8-E801113C81DD}" sibTransId="{FB729A1A-A43C-41A2-878A-E99A83049A70}"/>
    <dgm:cxn modelId="{1FAF4B96-9DCF-4C23-BCDB-8C119C130860}" type="presOf" srcId="{AB25911E-DF8E-4B20-B59B-AA61B99C803F}" destId="{6BE4FA84-21D9-4026-BFEC-258C59367AC6}" srcOrd="0" destOrd="0" presId="urn:microsoft.com/office/officeart/2005/8/layout/hierarchy4"/>
    <dgm:cxn modelId="{00DE02C1-ACA2-44C7-AFD9-93E678F0846C}" type="presOf" srcId="{84FC4AE9-C139-499B-8358-284DA36D4418}" destId="{EADF04AE-418F-404A-8CA5-7C773BB08CAB}" srcOrd="0" destOrd="0" presId="urn:microsoft.com/office/officeart/2005/8/layout/hierarchy4"/>
    <dgm:cxn modelId="{2E1983F2-6C2F-4569-B082-D6BB91D0EF8C}" type="presOf" srcId="{402A5C58-9290-4915-A6F2-F8A99625A97C}" destId="{0EE7BA1D-E1FF-4BA1-8EEF-B3677925A031}" srcOrd="0" destOrd="0" presId="urn:microsoft.com/office/officeart/2005/8/layout/hierarchy4"/>
    <dgm:cxn modelId="{A719603A-35D3-417A-98C6-2EB95D82179B}" type="presOf" srcId="{2777E66F-D822-42A1-93F7-5A7AF9CCFA35}" destId="{8E6DD411-482F-4D4D-AF6D-58F16F5D538F}" srcOrd="0" destOrd="0" presId="urn:microsoft.com/office/officeart/2005/8/layout/hierarchy4"/>
    <dgm:cxn modelId="{C84FCAAD-947B-427A-BB52-7F465A8E47AF}" type="presOf" srcId="{C15BC58C-B88E-4E73-AC40-F2D37E0C4119}" destId="{A0AF3E28-DC32-4EB9-AAE4-638E830A3AC6}" srcOrd="0" destOrd="0" presId="urn:microsoft.com/office/officeart/2005/8/layout/hierarchy4"/>
    <dgm:cxn modelId="{B35C1D83-F791-4782-B1AD-DBF0533A053F}" type="presOf" srcId="{05A51340-33EA-45A6-9229-0EFF85848165}" destId="{CD57B751-D036-4EEA-B135-48008184A406}" srcOrd="0" destOrd="0" presId="urn:microsoft.com/office/officeart/2005/8/layout/hierarchy4"/>
    <dgm:cxn modelId="{E5069F88-60E1-4B00-BF97-D75CB10A486A}" type="presOf" srcId="{95E5EFF0-44B4-41A6-9014-742D80FD850E}" destId="{FE466B8B-9B87-4506-B32F-563E75CD1910}" srcOrd="0" destOrd="0" presId="urn:microsoft.com/office/officeart/2005/8/layout/hierarchy4"/>
    <dgm:cxn modelId="{C728C597-C5A8-452C-93EE-1E7D249802CD}" srcId="{AA6A355E-A309-4F54-9BEF-03A827E7FA59}" destId="{AB25911E-DF8E-4B20-B59B-AA61B99C803F}" srcOrd="2" destOrd="0" parTransId="{7B0F71D3-47BA-4DD4-BABF-CF34F8042F0D}" sibTransId="{1624DFB9-B0AF-4783-818B-3C3BD5AD5846}"/>
    <dgm:cxn modelId="{3AA572EC-A125-4A58-A9EF-E8768D28A9C0}" srcId="{AA6A355E-A309-4F54-9BEF-03A827E7FA59}" destId="{298BFDE2-9B7A-4D93-8CFB-5866D4E9BDD4}" srcOrd="1" destOrd="0" parTransId="{D4156E83-2520-44CE-8586-7D6076F5AE4B}" sibTransId="{57449A3A-C297-4AA7-B1A7-5BC408130097}"/>
    <dgm:cxn modelId="{EE131157-9327-49ED-8EF8-87353B933D5C}" srcId="{AA6A355E-A309-4F54-9BEF-03A827E7FA59}" destId="{2777E66F-D822-42A1-93F7-5A7AF9CCFA35}" srcOrd="3" destOrd="0" parTransId="{20F9A260-DC35-4D32-B702-4B2842D46FBE}" sibTransId="{26D6EBF9-ABD6-485F-8E18-8A3DAA88743B}"/>
    <dgm:cxn modelId="{EC5E1984-D987-4CB0-84D7-B8F51C7C90B7}" type="presOf" srcId="{298BFDE2-9B7A-4D93-8CFB-5866D4E9BDD4}" destId="{809BECFD-CE4E-4D75-A133-B4AC2BEDCD28}" srcOrd="0" destOrd="0" presId="urn:microsoft.com/office/officeart/2005/8/layout/hierarchy4"/>
    <dgm:cxn modelId="{24C54DAE-73E7-44CD-8B57-2A2F5BA7D651}" type="presOf" srcId="{22FB7AD4-C3A2-423A-B7CC-EF1EA989B2DB}" destId="{F0DBF708-A98C-4853-84CE-69B4C0996E6F}" srcOrd="0" destOrd="0" presId="urn:microsoft.com/office/officeart/2005/8/layout/hierarchy4"/>
    <dgm:cxn modelId="{206EF2B2-1C35-4743-9DBE-7278B4880E4B}" srcId="{AA6A355E-A309-4F54-9BEF-03A827E7FA59}" destId="{22FB7AD4-C3A2-423A-B7CC-EF1EA989B2DB}" srcOrd="6" destOrd="0" parTransId="{A0218255-B032-4EEB-910F-43C21F97D9BD}" sibTransId="{E1178D3C-8F64-4811-977D-5E458D3A435F}"/>
    <dgm:cxn modelId="{D17A8E8F-BB38-4F6C-ACD6-92BFA4D8C26F}" srcId="{AA6A355E-A309-4F54-9BEF-03A827E7FA59}" destId="{95E5EFF0-44B4-41A6-9014-742D80FD850E}" srcOrd="4" destOrd="0" parTransId="{264E2A3E-63BB-4CA5-8B4E-1A20CAC32AB1}" sibTransId="{308152E7-3A1D-4BA2-9072-D2CD30CE6A98}"/>
    <dgm:cxn modelId="{7056517C-83FB-4AD9-8368-FE41ADAB66CE}" srcId="{AA6A355E-A309-4F54-9BEF-03A827E7FA59}" destId="{84FC4AE9-C139-499B-8358-284DA36D4418}" srcOrd="7" destOrd="0" parTransId="{1075DA92-BC7F-4DCE-A340-C86AEABC3CD5}" sibTransId="{5674A85F-2619-4030-85B5-BF80662231C0}"/>
    <dgm:cxn modelId="{321FD5AD-A3DB-4303-B8A4-145F1A729D06}" type="presParOf" srcId="{A0AF3E28-DC32-4EB9-AAE4-638E830A3AC6}" destId="{0ED6DE18-DFD2-411F-B6C5-E2C2A60FFC5A}" srcOrd="0" destOrd="0" presId="urn:microsoft.com/office/officeart/2005/8/layout/hierarchy4"/>
    <dgm:cxn modelId="{35AF215B-1F3C-4B04-9908-78DDE8406008}" type="presParOf" srcId="{0ED6DE18-DFD2-411F-B6C5-E2C2A60FFC5A}" destId="{EDD455A1-4179-4C6D-B404-22103F7C3D3F}" srcOrd="0" destOrd="0" presId="urn:microsoft.com/office/officeart/2005/8/layout/hierarchy4"/>
    <dgm:cxn modelId="{43AE0565-E59E-4060-AED8-198BDB40C435}" type="presParOf" srcId="{0ED6DE18-DFD2-411F-B6C5-E2C2A60FFC5A}" destId="{6478D46E-EF14-4659-BD0B-98327BEC7477}" srcOrd="1" destOrd="0" presId="urn:microsoft.com/office/officeart/2005/8/layout/hierarchy4"/>
    <dgm:cxn modelId="{83FE5DCA-8ED9-4044-BF76-1FCC30B3F6B6}" type="presParOf" srcId="{0ED6DE18-DFD2-411F-B6C5-E2C2A60FFC5A}" destId="{A3DA9EB1-12B0-4406-A9C5-4B22CE299B57}" srcOrd="2" destOrd="0" presId="urn:microsoft.com/office/officeart/2005/8/layout/hierarchy4"/>
    <dgm:cxn modelId="{D0DCD939-2A5F-4D7F-A146-2C605F252405}" type="presParOf" srcId="{A3DA9EB1-12B0-4406-A9C5-4B22CE299B57}" destId="{FA3DF26B-A5FF-47B3-8C7D-BFC16F789722}" srcOrd="0" destOrd="0" presId="urn:microsoft.com/office/officeart/2005/8/layout/hierarchy4"/>
    <dgm:cxn modelId="{00FFC0A3-B658-4D91-AEA5-DC2C7F5ECFF0}" type="presParOf" srcId="{FA3DF26B-A5FF-47B3-8C7D-BFC16F789722}" destId="{CD57B751-D036-4EEA-B135-48008184A406}" srcOrd="0" destOrd="0" presId="urn:microsoft.com/office/officeart/2005/8/layout/hierarchy4"/>
    <dgm:cxn modelId="{3CB0EFBF-EA23-4ED2-8D27-AA5E45901F05}" type="presParOf" srcId="{FA3DF26B-A5FF-47B3-8C7D-BFC16F789722}" destId="{C78145D6-DA6D-460A-8240-59E230BE1C1D}" srcOrd="1" destOrd="0" presId="urn:microsoft.com/office/officeart/2005/8/layout/hierarchy4"/>
    <dgm:cxn modelId="{4388F8C7-9601-4E8E-818F-FD81A1E4C386}" type="presParOf" srcId="{A3DA9EB1-12B0-4406-A9C5-4B22CE299B57}" destId="{05E3E17B-77EC-40CF-A4B0-D7FAE0EA807B}" srcOrd="1" destOrd="0" presId="urn:microsoft.com/office/officeart/2005/8/layout/hierarchy4"/>
    <dgm:cxn modelId="{74E1BF66-9800-4550-ABEB-E232BAAEB271}" type="presParOf" srcId="{A3DA9EB1-12B0-4406-A9C5-4B22CE299B57}" destId="{05A57C63-490C-4289-86AC-D8A7DA12CDA2}" srcOrd="2" destOrd="0" presId="urn:microsoft.com/office/officeart/2005/8/layout/hierarchy4"/>
    <dgm:cxn modelId="{048BCD58-C072-40BD-AC61-37064FC731A1}" type="presParOf" srcId="{05A57C63-490C-4289-86AC-D8A7DA12CDA2}" destId="{809BECFD-CE4E-4D75-A133-B4AC2BEDCD28}" srcOrd="0" destOrd="0" presId="urn:microsoft.com/office/officeart/2005/8/layout/hierarchy4"/>
    <dgm:cxn modelId="{7FABD258-4CBD-4966-8C69-4BF896AEC635}" type="presParOf" srcId="{05A57C63-490C-4289-86AC-D8A7DA12CDA2}" destId="{5D158D71-1DF9-488E-8F31-FA41A1498AA8}" srcOrd="1" destOrd="0" presId="urn:microsoft.com/office/officeart/2005/8/layout/hierarchy4"/>
    <dgm:cxn modelId="{1D896F68-4C8C-4197-9015-11AB0A22BAAE}" type="presParOf" srcId="{A3DA9EB1-12B0-4406-A9C5-4B22CE299B57}" destId="{64BA7C66-8CCF-4A87-B0C9-3FA08068941E}" srcOrd="3" destOrd="0" presId="urn:microsoft.com/office/officeart/2005/8/layout/hierarchy4"/>
    <dgm:cxn modelId="{6540FD43-6680-48C1-8026-E8B94790AF80}" type="presParOf" srcId="{A3DA9EB1-12B0-4406-A9C5-4B22CE299B57}" destId="{9A2A8A65-676E-4631-AEB5-ADA667742F13}" srcOrd="4" destOrd="0" presId="urn:microsoft.com/office/officeart/2005/8/layout/hierarchy4"/>
    <dgm:cxn modelId="{85DD3BFD-A5CE-4DB4-8285-1242C4E9DF7A}" type="presParOf" srcId="{9A2A8A65-676E-4631-AEB5-ADA667742F13}" destId="{6BE4FA84-21D9-4026-BFEC-258C59367AC6}" srcOrd="0" destOrd="0" presId="urn:microsoft.com/office/officeart/2005/8/layout/hierarchy4"/>
    <dgm:cxn modelId="{A26C982A-EEFC-43EF-9E56-B4331CA64661}" type="presParOf" srcId="{9A2A8A65-676E-4631-AEB5-ADA667742F13}" destId="{E92B9793-6138-4F78-A19F-10AE8FCB5CE7}" srcOrd="1" destOrd="0" presId="urn:microsoft.com/office/officeart/2005/8/layout/hierarchy4"/>
    <dgm:cxn modelId="{D520ED0B-9740-4C4A-A5CD-97B446888025}" type="presParOf" srcId="{A3DA9EB1-12B0-4406-A9C5-4B22CE299B57}" destId="{292CB193-EFE7-494E-A862-7F4472821420}" srcOrd="5" destOrd="0" presId="urn:microsoft.com/office/officeart/2005/8/layout/hierarchy4"/>
    <dgm:cxn modelId="{1D723CD8-3742-43DD-8118-0B0205655D5D}" type="presParOf" srcId="{A3DA9EB1-12B0-4406-A9C5-4B22CE299B57}" destId="{188AB5B2-65AF-40D8-AEF9-14D8E5FDCEB2}" srcOrd="6" destOrd="0" presId="urn:microsoft.com/office/officeart/2005/8/layout/hierarchy4"/>
    <dgm:cxn modelId="{227C4BBA-127A-4C10-AAEA-B483A0B3680E}" type="presParOf" srcId="{188AB5B2-65AF-40D8-AEF9-14D8E5FDCEB2}" destId="{8E6DD411-482F-4D4D-AF6D-58F16F5D538F}" srcOrd="0" destOrd="0" presId="urn:microsoft.com/office/officeart/2005/8/layout/hierarchy4"/>
    <dgm:cxn modelId="{C245EED5-8B9E-4527-BE7D-D4169E394BEB}" type="presParOf" srcId="{188AB5B2-65AF-40D8-AEF9-14D8E5FDCEB2}" destId="{A6CC4C3B-5BE4-4ABE-939F-7C548D09434C}" srcOrd="1" destOrd="0" presId="urn:microsoft.com/office/officeart/2005/8/layout/hierarchy4"/>
    <dgm:cxn modelId="{6EE568D6-FC0A-4D69-B36C-BAFE05D7B5F6}" type="presParOf" srcId="{A3DA9EB1-12B0-4406-A9C5-4B22CE299B57}" destId="{6EA22AEF-86DA-475C-AAF6-781091EC2797}" srcOrd="7" destOrd="0" presId="urn:microsoft.com/office/officeart/2005/8/layout/hierarchy4"/>
    <dgm:cxn modelId="{F3B7A03C-D683-4166-94F0-AEE8EB296F35}" type="presParOf" srcId="{A3DA9EB1-12B0-4406-A9C5-4B22CE299B57}" destId="{D1566EF9-18EC-49C7-BDFF-5BA796D8126C}" srcOrd="8" destOrd="0" presId="urn:microsoft.com/office/officeart/2005/8/layout/hierarchy4"/>
    <dgm:cxn modelId="{4F742D38-4FF3-4EB1-9571-B98D5C17C6CB}" type="presParOf" srcId="{D1566EF9-18EC-49C7-BDFF-5BA796D8126C}" destId="{FE466B8B-9B87-4506-B32F-563E75CD1910}" srcOrd="0" destOrd="0" presId="urn:microsoft.com/office/officeart/2005/8/layout/hierarchy4"/>
    <dgm:cxn modelId="{F3504083-7D20-4A15-AF54-7B3D6A970D3E}" type="presParOf" srcId="{D1566EF9-18EC-49C7-BDFF-5BA796D8126C}" destId="{6141BD6C-88DD-4906-8512-B6447B8074F6}" srcOrd="1" destOrd="0" presId="urn:microsoft.com/office/officeart/2005/8/layout/hierarchy4"/>
    <dgm:cxn modelId="{B337E34A-25D5-4CAA-8853-825A195AA430}" type="presParOf" srcId="{A3DA9EB1-12B0-4406-A9C5-4B22CE299B57}" destId="{F2B92807-9DBD-47CB-8FD9-B515515658C8}" srcOrd="9" destOrd="0" presId="urn:microsoft.com/office/officeart/2005/8/layout/hierarchy4"/>
    <dgm:cxn modelId="{361F8A13-3391-46BE-B09C-2FAD05CABDF7}" type="presParOf" srcId="{A3DA9EB1-12B0-4406-A9C5-4B22CE299B57}" destId="{E51E8450-4E56-4167-B42E-0793CF9D70CA}" srcOrd="10" destOrd="0" presId="urn:microsoft.com/office/officeart/2005/8/layout/hierarchy4"/>
    <dgm:cxn modelId="{8543228C-17BF-4058-A238-1325017EAC64}" type="presParOf" srcId="{E51E8450-4E56-4167-B42E-0793CF9D70CA}" destId="{0EE7BA1D-E1FF-4BA1-8EEF-B3677925A031}" srcOrd="0" destOrd="0" presId="urn:microsoft.com/office/officeart/2005/8/layout/hierarchy4"/>
    <dgm:cxn modelId="{11330024-DB77-40CC-A927-D7268A2D39DE}" type="presParOf" srcId="{E51E8450-4E56-4167-B42E-0793CF9D70CA}" destId="{18C69CF6-BA40-4215-A098-2D90410092F4}" srcOrd="1" destOrd="0" presId="urn:microsoft.com/office/officeart/2005/8/layout/hierarchy4"/>
    <dgm:cxn modelId="{75E3EC15-0331-415A-8D79-318C2F91ED81}" type="presParOf" srcId="{A3DA9EB1-12B0-4406-A9C5-4B22CE299B57}" destId="{96780EF0-F0EC-478B-BB0A-AC62689368FE}" srcOrd="11" destOrd="0" presId="urn:microsoft.com/office/officeart/2005/8/layout/hierarchy4"/>
    <dgm:cxn modelId="{4D1B65AF-C650-42DF-B01D-D00817113942}" type="presParOf" srcId="{A3DA9EB1-12B0-4406-A9C5-4B22CE299B57}" destId="{7B6BFA9C-4F84-48F9-848C-A82F25DD2E5A}" srcOrd="12" destOrd="0" presId="urn:microsoft.com/office/officeart/2005/8/layout/hierarchy4"/>
    <dgm:cxn modelId="{6015189E-ABA8-4FED-A190-C910011BC7C3}" type="presParOf" srcId="{7B6BFA9C-4F84-48F9-848C-A82F25DD2E5A}" destId="{F0DBF708-A98C-4853-84CE-69B4C0996E6F}" srcOrd="0" destOrd="0" presId="urn:microsoft.com/office/officeart/2005/8/layout/hierarchy4"/>
    <dgm:cxn modelId="{7D8A3469-0BFD-44F3-8DB1-ABA4D9F444AD}" type="presParOf" srcId="{7B6BFA9C-4F84-48F9-848C-A82F25DD2E5A}" destId="{B21D3F77-BBFC-4C5C-9357-B7414CE7568C}" srcOrd="1" destOrd="0" presId="urn:microsoft.com/office/officeart/2005/8/layout/hierarchy4"/>
    <dgm:cxn modelId="{4515F22E-516F-4BE1-A338-57C51E5346BF}" type="presParOf" srcId="{A3DA9EB1-12B0-4406-A9C5-4B22CE299B57}" destId="{A172FA5C-F7B8-4E83-B0E2-E5A1CDCBED71}" srcOrd="13" destOrd="0" presId="urn:microsoft.com/office/officeart/2005/8/layout/hierarchy4"/>
    <dgm:cxn modelId="{E96DD217-C463-457A-96F1-72E71AF27A84}" type="presParOf" srcId="{A3DA9EB1-12B0-4406-A9C5-4B22CE299B57}" destId="{02F4F0C7-3610-4C92-AD3C-26918AC1FB2A}" srcOrd="14" destOrd="0" presId="urn:microsoft.com/office/officeart/2005/8/layout/hierarchy4"/>
    <dgm:cxn modelId="{BD2FFDA8-87C0-42FD-8C48-6A21B4FB8565}" type="presParOf" srcId="{02F4F0C7-3610-4C92-AD3C-26918AC1FB2A}" destId="{EADF04AE-418F-404A-8CA5-7C773BB08CAB}" srcOrd="0" destOrd="0" presId="urn:microsoft.com/office/officeart/2005/8/layout/hierarchy4"/>
    <dgm:cxn modelId="{EB6CCCC3-AC92-4BBF-9946-6D116EBC1BF6}" type="presParOf" srcId="{02F4F0C7-3610-4C92-AD3C-26918AC1FB2A}" destId="{AEB7A162-8349-4CBB-85DE-A2443489336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198D36-CFDF-45C9-93FE-D86E989C451F}" type="doc">
      <dgm:prSet loTypeId="urn:microsoft.com/office/officeart/2005/8/layout/hierarchy2" loCatId="hierarchy" qsTypeId="urn:microsoft.com/office/officeart/2005/8/quickstyle/simple2" qsCatId="simple" csTypeId="urn:microsoft.com/office/officeart/2005/8/colors/accent4_3" csCatId="accent4" phldr="1"/>
      <dgm:spPr/>
      <dgm:t>
        <a:bodyPr/>
        <a:lstStyle/>
        <a:p>
          <a:endParaRPr lang="es-MX"/>
        </a:p>
      </dgm:t>
    </dgm:pt>
    <dgm:pt modelId="{56E0F58A-5A60-402E-A85B-C7630F72E27E}">
      <dgm:prSet phldrT="[Texto]" custT="1"/>
      <dgm:spPr/>
      <dgm:t>
        <a:bodyPr/>
        <a:lstStyle/>
        <a:p>
          <a:r>
            <a:rPr lang="es-MX" sz="1200" b="1" dirty="0">
              <a:solidFill>
                <a:schemeClr val="tx1"/>
              </a:solidFill>
            </a:rPr>
            <a:t>Variables</a:t>
          </a:r>
        </a:p>
      </dgm:t>
    </dgm:pt>
    <dgm:pt modelId="{013FAB66-A22D-4802-A2B2-1A05C61AF1D7}" type="parTrans" cxnId="{E4014C77-3570-4A4C-ABB5-3E9DE3EEE1A5}">
      <dgm:prSet/>
      <dgm:spPr/>
      <dgm:t>
        <a:bodyPr/>
        <a:lstStyle/>
        <a:p>
          <a:endParaRPr lang="es-MX">
            <a:solidFill>
              <a:schemeClr val="tx1"/>
            </a:solidFill>
          </a:endParaRPr>
        </a:p>
      </dgm:t>
    </dgm:pt>
    <dgm:pt modelId="{6EB807A6-6FC2-4A23-BAB6-3682A92EF443}" type="sibTrans" cxnId="{E4014C77-3570-4A4C-ABB5-3E9DE3EEE1A5}">
      <dgm:prSet/>
      <dgm:spPr/>
      <dgm:t>
        <a:bodyPr/>
        <a:lstStyle/>
        <a:p>
          <a:endParaRPr lang="es-MX">
            <a:solidFill>
              <a:schemeClr val="tx1"/>
            </a:solidFill>
          </a:endParaRPr>
        </a:p>
      </dgm:t>
    </dgm:pt>
    <dgm:pt modelId="{37CF339B-887A-4A6C-902A-9352F3789128}">
      <dgm:prSet phldrT="[Texto]" custT="1"/>
      <dgm:spPr/>
      <dgm:t>
        <a:bodyPr/>
        <a:lstStyle/>
        <a:p>
          <a:r>
            <a:rPr lang="es-MX" sz="1200" b="1" dirty="0">
              <a:solidFill>
                <a:schemeClr val="tx1"/>
              </a:solidFill>
            </a:rPr>
            <a:t>Innovación </a:t>
          </a:r>
        </a:p>
      </dgm:t>
    </dgm:pt>
    <dgm:pt modelId="{73B48FF4-BCEB-4C9B-8CF4-D818C1958C51}" type="parTrans" cxnId="{9528D31B-0ACE-4764-A406-2B70F8D30F16}">
      <dgm:prSet/>
      <dgm:spPr/>
      <dgm:t>
        <a:bodyPr/>
        <a:lstStyle/>
        <a:p>
          <a:endParaRPr lang="es-MX">
            <a:solidFill>
              <a:schemeClr val="tx1"/>
            </a:solidFill>
          </a:endParaRPr>
        </a:p>
      </dgm:t>
    </dgm:pt>
    <dgm:pt modelId="{BE393102-18B6-4693-AB2F-5883D2281E12}" type="sibTrans" cxnId="{9528D31B-0ACE-4764-A406-2B70F8D30F16}">
      <dgm:prSet/>
      <dgm:spPr/>
      <dgm:t>
        <a:bodyPr/>
        <a:lstStyle/>
        <a:p>
          <a:endParaRPr lang="es-MX">
            <a:solidFill>
              <a:schemeClr val="tx1"/>
            </a:solidFill>
          </a:endParaRPr>
        </a:p>
      </dgm:t>
    </dgm:pt>
    <dgm:pt modelId="{897FC32D-7E6F-4F20-B9D7-CCEEDD152A8C}">
      <dgm:prSet phldrT="[Texto]"/>
      <dgm:spPr/>
      <dgm:t>
        <a:bodyPr/>
        <a:lstStyle/>
        <a:p>
          <a:pPr algn="l"/>
          <a:r>
            <a:rPr lang="es-MX" dirty="0">
              <a:solidFill>
                <a:schemeClr val="tx1"/>
              </a:solidFill>
            </a:rPr>
            <a:t>Esfuerzos de innovación</a:t>
          </a:r>
        </a:p>
        <a:p>
          <a:pPr algn="l"/>
          <a:r>
            <a:rPr lang="es-MX" dirty="0">
              <a:solidFill>
                <a:schemeClr val="tx1"/>
              </a:solidFill>
            </a:rPr>
            <a:t>Fuentes de financiamiento</a:t>
          </a:r>
        </a:p>
        <a:p>
          <a:pPr algn="l"/>
          <a:r>
            <a:rPr lang="es-MX" dirty="0">
              <a:solidFill>
                <a:schemeClr val="tx1"/>
              </a:solidFill>
            </a:rPr>
            <a:t>Razones para innovar</a:t>
          </a:r>
        </a:p>
        <a:p>
          <a:pPr algn="l"/>
          <a:r>
            <a:rPr lang="es-MX" dirty="0">
              <a:solidFill>
                <a:schemeClr val="tx1"/>
              </a:solidFill>
            </a:rPr>
            <a:t>Cooperación</a:t>
          </a:r>
        </a:p>
        <a:p>
          <a:pPr algn="l"/>
          <a:r>
            <a:rPr lang="es-MX" dirty="0">
              <a:solidFill>
                <a:schemeClr val="tx1"/>
              </a:solidFill>
            </a:rPr>
            <a:t>Obstáculos y beneficios de innovación</a:t>
          </a:r>
        </a:p>
      </dgm:t>
    </dgm:pt>
    <dgm:pt modelId="{55E7B18D-B42F-4786-9640-B67D1EE05BDC}" type="parTrans" cxnId="{A1D7AADB-E747-4350-B114-1BB3E205ECF0}">
      <dgm:prSet/>
      <dgm:spPr/>
      <dgm:t>
        <a:bodyPr/>
        <a:lstStyle/>
        <a:p>
          <a:endParaRPr lang="es-MX">
            <a:solidFill>
              <a:schemeClr val="tx1"/>
            </a:solidFill>
          </a:endParaRPr>
        </a:p>
      </dgm:t>
    </dgm:pt>
    <dgm:pt modelId="{50E35B79-01E1-4CE1-A7A2-2088DA918A88}" type="sibTrans" cxnId="{A1D7AADB-E747-4350-B114-1BB3E205ECF0}">
      <dgm:prSet/>
      <dgm:spPr/>
      <dgm:t>
        <a:bodyPr/>
        <a:lstStyle/>
        <a:p>
          <a:endParaRPr lang="es-MX">
            <a:solidFill>
              <a:schemeClr val="tx1"/>
            </a:solidFill>
          </a:endParaRPr>
        </a:p>
      </dgm:t>
    </dgm:pt>
    <dgm:pt modelId="{CDCF0DE1-914B-4DA6-98AA-5CD3477BFF00}">
      <dgm:prSet phldrT="[Texto]" custT="1"/>
      <dgm:spPr/>
      <dgm:t>
        <a:bodyPr/>
        <a:lstStyle/>
        <a:p>
          <a:r>
            <a:rPr lang="es-MX" sz="1200" b="1" dirty="0">
              <a:solidFill>
                <a:schemeClr val="tx1"/>
              </a:solidFill>
            </a:rPr>
            <a:t>Competitividad empresarial</a:t>
          </a:r>
        </a:p>
      </dgm:t>
    </dgm:pt>
    <dgm:pt modelId="{7ED6D23C-BABA-4694-B92C-3DF1B3C941B0}" type="parTrans" cxnId="{43C450E3-7292-4624-A61D-38E6AB4D3173}">
      <dgm:prSet/>
      <dgm:spPr/>
      <dgm:t>
        <a:bodyPr/>
        <a:lstStyle/>
        <a:p>
          <a:endParaRPr lang="es-MX">
            <a:solidFill>
              <a:schemeClr val="tx1"/>
            </a:solidFill>
          </a:endParaRPr>
        </a:p>
      </dgm:t>
    </dgm:pt>
    <dgm:pt modelId="{5FA0119D-8A04-4F1D-9F72-88D4FF3C075A}" type="sibTrans" cxnId="{43C450E3-7292-4624-A61D-38E6AB4D3173}">
      <dgm:prSet/>
      <dgm:spPr/>
      <dgm:t>
        <a:bodyPr/>
        <a:lstStyle/>
        <a:p>
          <a:endParaRPr lang="es-MX">
            <a:solidFill>
              <a:schemeClr val="tx1"/>
            </a:solidFill>
          </a:endParaRPr>
        </a:p>
      </dgm:t>
    </dgm:pt>
    <dgm:pt modelId="{A2DDA31B-03E5-4FD8-AA6C-8922F520DD12}">
      <dgm:prSet phldrT="[Texto]"/>
      <dgm:spPr/>
      <dgm:t>
        <a:bodyPr/>
        <a:lstStyle/>
        <a:p>
          <a:pPr algn="l"/>
          <a:r>
            <a:rPr lang="es-MX" dirty="0">
              <a:solidFill>
                <a:schemeClr val="tx1"/>
              </a:solidFill>
            </a:rPr>
            <a:t>Planificación estratégica</a:t>
          </a:r>
        </a:p>
        <a:p>
          <a:pPr algn="l"/>
          <a:r>
            <a:rPr lang="es-MX" dirty="0">
              <a:solidFill>
                <a:schemeClr val="tx1"/>
              </a:solidFill>
            </a:rPr>
            <a:t>Producción y operaciones</a:t>
          </a:r>
        </a:p>
        <a:p>
          <a:pPr algn="l"/>
          <a:r>
            <a:rPr lang="es-MX" dirty="0">
              <a:solidFill>
                <a:schemeClr val="tx1"/>
              </a:solidFill>
            </a:rPr>
            <a:t>Aseguramiento de calidad</a:t>
          </a:r>
        </a:p>
        <a:p>
          <a:pPr algn="l"/>
          <a:r>
            <a:rPr lang="es-MX" dirty="0">
              <a:solidFill>
                <a:schemeClr val="tx1"/>
              </a:solidFill>
            </a:rPr>
            <a:t>Contabilidad y finanzas</a:t>
          </a:r>
        </a:p>
        <a:p>
          <a:pPr algn="l"/>
          <a:r>
            <a:rPr lang="es-MX" dirty="0">
              <a:solidFill>
                <a:schemeClr val="tx1"/>
              </a:solidFill>
            </a:rPr>
            <a:t>Comercialización </a:t>
          </a:r>
        </a:p>
        <a:p>
          <a:pPr algn="l"/>
          <a:r>
            <a:rPr lang="es-MX" dirty="0">
              <a:solidFill>
                <a:schemeClr val="tx1"/>
              </a:solidFill>
            </a:rPr>
            <a:t>Recursos Humanos</a:t>
          </a:r>
        </a:p>
      </dgm:t>
    </dgm:pt>
    <dgm:pt modelId="{9F335B16-6953-4926-BA5A-E400367ADE8F}" type="parTrans" cxnId="{DD30EB26-D768-4644-ACCA-D591981920D3}">
      <dgm:prSet/>
      <dgm:spPr/>
      <dgm:t>
        <a:bodyPr/>
        <a:lstStyle/>
        <a:p>
          <a:endParaRPr lang="es-MX">
            <a:solidFill>
              <a:schemeClr val="tx1"/>
            </a:solidFill>
          </a:endParaRPr>
        </a:p>
      </dgm:t>
    </dgm:pt>
    <dgm:pt modelId="{EA928DB2-53CC-41A2-A8E1-418A0207060E}" type="sibTrans" cxnId="{DD30EB26-D768-4644-ACCA-D591981920D3}">
      <dgm:prSet/>
      <dgm:spPr/>
      <dgm:t>
        <a:bodyPr/>
        <a:lstStyle/>
        <a:p>
          <a:endParaRPr lang="es-MX">
            <a:solidFill>
              <a:schemeClr val="tx1"/>
            </a:solidFill>
          </a:endParaRPr>
        </a:p>
      </dgm:t>
    </dgm:pt>
    <dgm:pt modelId="{C303C005-B04D-4871-83BE-BADFB0282C30}">
      <dgm:prSet phldrT="[Texto]"/>
      <dgm:spPr/>
      <dgm:t>
        <a:bodyPr/>
        <a:lstStyle/>
        <a:p>
          <a:pPr algn="l"/>
          <a:r>
            <a:rPr lang="es-MX" dirty="0">
              <a:solidFill>
                <a:schemeClr val="tx1"/>
              </a:solidFill>
            </a:rPr>
            <a:t>Innovación en productos</a:t>
          </a:r>
        </a:p>
        <a:p>
          <a:pPr algn="l"/>
          <a:r>
            <a:rPr lang="es-MX" dirty="0">
              <a:solidFill>
                <a:schemeClr val="tx1"/>
              </a:solidFill>
            </a:rPr>
            <a:t>Innovación en procesos</a:t>
          </a:r>
        </a:p>
        <a:p>
          <a:pPr algn="l"/>
          <a:r>
            <a:rPr lang="es-MX" dirty="0">
              <a:solidFill>
                <a:schemeClr val="tx1"/>
              </a:solidFill>
            </a:rPr>
            <a:t>Innovación en marketing</a:t>
          </a:r>
        </a:p>
        <a:p>
          <a:pPr algn="l"/>
          <a:r>
            <a:rPr lang="es-MX" dirty="0">
              <a:solidFill>
                <a:schemeClr val="tx1"/>
              </a:solidFill>
            </a:rPr>
            <a:t>Innovación organizacional</a:t>
          </a:r>
        </a:p>
      </dgm:t>
    </dgm:pt>
    <dgm:pt modelId="{BC6FDDC0-ED7C-4A4E-867E-6F3FBE380AF5}" type="parTrans" cxnId="{804C647E-0D3A-43C9-B4A2-98B4B874A6D3}">
      <dgm:prSet/>
      <dgm:spPr/>
      <dgm:t>
        <a:bodyPr/>
        <a:lstStyle/>
        <a:p>
          <a:endParaRPr lang="es-MX">
            <a:solidFill>
              <a:schemeClr val="tx1"/>
            </a:solidFill>
          </a:endParaRPr>
        </a:p>
      </dgm:t>
    </dgm:pt>
    <dgm:pt modelId="{C49D8D73-C5A0-414E-8C03-6F872D05FE4F}" type="sibTrans" cxnId="{804C647E-0D3A-43C9-B4A2-98B4B874A6D3}">
      <dgm:prSet/>
      <dgm:spPr/>
      <dgm:t>
        <a:bodyPr/>
        <a:lstStyle/>
        <a:p>
          <a:endParaRPr lang="es-MX">
            <a:solidFill>
              <a:schemeClr val="tx1"/>
            </a:solidFill>
          </a:endParaRPr>
        </a:p>
      </dgm:t>
    </dgm:pt>
    <dgm:pt modelId="{E959DA47-8FC0-4B3C-9F7B-486FA39EC63C}">
      <dgm:prSet phldrT="[Texto]"/>
      <dgm:spPr/>
      <dgm:t>
        <a:bodyPr/>
        <a:lstStyle/>
        <a:p>
          <a:pPr algn="l"/>
          <a:r>
            <a:rPr lang="es-MX" dirty="0">
              <a:solidFill>
                <a:schemeClr val="tx1"/>
              </a:solidFill>
            </a:rPr>
            <a:t>Gestión</a:t>
          </a:r>
          <a:r>
            <a:rPr lang="es-MX" baseline="0" dirty="0">
              <a:solidFill>
                <a:schemeClr val="tx1"/>
              </a:solidFill>
            </a:rPr>
            <a:t> Ambiental</a:t>
          </a:r>
        </a:p>
        <a:p>
          <a:pPr algn="l"/>
          <a:r>
            <a:rPr lang="es-MX" baseline="0" dirty="0">
              <a:solidFill>
                <a:schemeClr val="tx1"/>
              </a:solidFill>
            </a:rPr>
            <a:t>Normas y reglamentos técnicos</a:t>
          </a:r>
          <a:endParaRPr lang="es-MX" dirty="0">
            <a:solidFill>
              <a:schemeClr val="tx1"/>
            </a:solidFill>
          </a:endParaRPr>
        </a:p>
      </dgm:t>
    </dgm:pt>
    <dgm:pt modelId="{51B4BAC6-BCBB-4A96-852E-167DACE5E428}" type="parTrans" cxnId="{ED0793E7-080F-484F-8437-924D456D9FCA}">
      <dgm:prSet/>
      <dgm:spPr/>
      <dgm:t>
        <a:bodyPr/>
        <a:lstStyle/>
        <a:p>
          <a:endParaRPr lang="es-MX">
            <a:solidFill>
              <a:schemeClr val="tx1"/>
            </a:solidFill>
          </a:endParaRPr>
        </a:p>
      </dgm:t>
    </dgm:pt>
    <dgm:pt modelId="{6B63C01A-6E02-4DE0-B527-A0CD95FFF736}" type="sibTrans" cxnId="{ED0793E7-080F-484F-8437-924D456D9FCA}">
      <dgm:prSet/>
      <dgm:spPr/>
      <dgm:t>
        <a:bodyPr/>
        <a:lstStyle/>
        <a:p>
          <a:endParaRPr lang="es-MX">
            <a:solidFill>
              <a:schemeClr val="tx1"/>
            </a:solidFill>
          </a:endParaRPr>
        </a:p>
      </dgm:t>
    </dgm:pt>
    <dgm:pt modelId="{9B05AC6C-4D82-4175-989D-424985FE99D8}">
      <dgm:prSet custT="1"/>
      <dgm:spPr/>
      <dgm:t>
        <a:bodyPr/>
        <a:lstStyle/>
        <a:p>
          <a:r>
            <a:rPr lang="es-MX" sz="1200" dirty="0">
              <a:solidFill>
                <a:schemeClr val="tx1"/>
              </a:solidFill>
            </a:rPr>
            <a:t>Actividad innovadora</a:t>
          </a:r>
        </a:p>
      </dgm:t>
    </dgm:pt>
    <dgm:pt modelId="{A6BBBEDE-B2F0-40F2-963D-AC94753A81DF}" type="parTrans" cxnId="{C3D5804E-1814-4EAB-8795-24A11CA1D864}">
      <dgm:prSet/>
      <dgm:spPr/>
      <dgm:t>
        <a:bodyPr/>
        <a:lstStyle/>
        <a:p>
          <a:endParaRPr lang="es-MX">
            <a:solidFill>
              <a:schemeClr val="tx1"/>
            </a:solidFill>
          </a:endParaRPr>
        </a:p>
      </dgm:t>
    </dgm:pt>
    <dgm:pt modelId="{B9FF5C32-77DF-4C58-8EEC-BE0E382F73E6}" type="sibTrans" cxnId="{C3D5804E-1814-4EAB-8795-24A11CA1D864}">
      <dgm:prSet/>
      <dgm:spPr/>
      <dgm:t>
        <a:bodyPr/>
        <a:lstStyle/>
        <a:p>
          <a:endParaRPr lang="es-MX">
            <a:solidFill>
              <a:schemeClr val="tx1"/>
            </a:solidFill>
          </a:endParaRPr>
        </a:p>
      </dgm:t>
    </dgm:pt>
    <dgm:pt modelId="{6E759C43-538B-4DFC-A7E3-F5084CC4A160}">
      <dgm:prSet custT="1"/>
      <dgm:spPr/>
      <dgm:t>
        <a:bodyPr/>
        <a:lstStyle/>
        <a:p>
          <a:r>
            <a:rPr lang="es-MX" sz="1200" dirty="0">
              <a:solidFill>
                <a:schemeClr val="tx1"/>
              </a:solidFill>
            </a:rPr>
            <a:t>Innovación tecnológica y no tecnológica</a:t>
          </a:r>
        </a:p>
      </dgm:t>
    </dgm:pt>
    <dgm:pt modelId="{D4EDCC93-D968-42B5-8323-074853DD7F05}" type="parTrans" cxnId="{3937EF53-A6A6-4D64-943B-035C3BE2B025}">
      <dgm:prSet/>
      <dgm:spPr/>
      <dgm:t>
        <a:bodyPr/>
        <a:lstStyle/>
        <a:p>
          <a:endParaRPr lang="es-MX">
            <a:solidFill>
              <a:schemeClr val="tx1"/>
            </a:solidFill>
          </a:endParaRPr>
        </a:p>
      </dgm:t>
    </dgm:pt>
    <dgm:pt modelId="{80D6625A-B60C-41C1-B189-38D876E22956}" type="sibTrans" cxnId="{3937EF53-A6A6-4D64-943B-035C3BE2B025}">
      <dgm:prSet/>
      <dgm:spPr/>
      <dgm:t>
        <a:bodyPr/>
        <a:lstStyle/>
        <a:p>
          <a:endParaRPr lang="es-MX">
            <a:solidFill>
              <a:schemeClr val="tx1"/>
            </a:solidFill>
          </a:endParaRPr>
        </a:p>
      </dgm:t>
    </dgm:pt>
    <dgm:pt modelId="{2E00FE06-1828-4E4D-9ADC-AF39C890785B}">
      <dgm:prSet custT="1"/>
      <dgm:spPr/>
      <dgm:t>
        <a:bodyPr/>
        <a:lstStyle/>
        <a:p>
          <a:r>
            <a:rPr lang="es-MX" sz="1200" dirty="0">
              <a:solidFill>
                <a:schemeClr val="tx1"/>
              </a:solidFill>
            </a:rPr>
            <a:t>Factores internos</a:t>
          </a:r>
        </a:p>
      </dgm:t>
    </dgm:pt>
    <dgm:pt modelId="{1A2B1660-87C2-47AC-88FB-02A6DCC7C1C3}" type="parTrans" cxnId="{EDEBE3D1-7326-47E1-B622-12DB47B14EA2}">
      <dgm:prSet/>
      <dgm:spPr/>
      <dgm:t>
        <a:bodyPr/>
        <a:lstStyle/>
        <a:p>
          <a:endParaRPr lang="es-MX">
            <a:solidFill>
              <a:schemeClr val="tx1"/>
            </a:solidFill>
          </a:endParaRPr>
        </a:p>
      </dgm:t>
    </dgm:pt>
    <dgm:pt modelId="{5C446227-4C9D-4949-90E2-7E1319FEE5DB}" type="sibTrans" cxnId="{EDEBE3D1-7326-47E1-B622-12DB47B14EA2}">
      <dgm:prSet/>
      <dgm:spPr/>
      <dgm:t>
        <a:bodyPr/>
        <a:lstStyle/>
        <a:p>
          <a:endParaRPr lang="es-MX">
            <a:solidFill>
              <a:schemeClr val="tx1"/>
            </a:solidFill>
          </a:endParaRPr>
        </a:p>
      </dgm:t>
    </dgm:pt>
    <dgm:pt modelId="{42F7443B-5940-4FBE-8049-F0C8DAB9E761}">
      <dgm:prSet custT="1"/>
      <dgm:spPr/>
      <dgm:t>
        <a:bodyPr/>
        <a:lstStyle/>
        <a:p>
          <a:r>
            <a:rPr lang="es-MX" sz="1200" dirty="0">
              <a:solidFill>
                <a:schemeClr val="tx1"/>
              </a:solidFill>
            </a:rPr>
            <a:t>Factores externos</a:t>
          </a:r>
        </a:p>
      </dgm:t>
    </dgm:pt>
    <dgm:pt modelId="{46930CBA-3C8D-4390-9A0D-E52A81F42764}" type="parTrans" cxnId="{21DDBE9C-503E-43AD-B829-DA6221C31324}">
      <dgm:prSet/>
      <dgm:spPr/>
      <dgm:t>
        <a:bodyPr/>
        <a:lstStyle/>
        <a:p>
          <a:endParaRPr lang="es-MX">
            <a:solidFill>
              <a:schemeClr val="tx1"/>
            </a:solidFill>
          </a:endParaRPr>
        </a:p>
      </dgm:t>
    </dgm:pt>
    <dgm:pt modelId="{08641C87-CBBA-4163-9F9A-B03C11F26EE6}" type="sibTrans" cxnId="{21DDBE9C-503E-43AD-B829-DA6221C31324}">
      <dgm:prSet/>
      <dgm:spPr/>
      <dgm:t>
        <a:bodyPr/>
        <a:lstStyle/>
        <a:p>
          <a:endParaRPr lang="es-MX">
            <a:solidFill>
              <a:schemeClr val="tx1"/>
            </a:solidFill>
          </a:endParaRPr>
        </a:p>
      </dgm:t>
    </dgm:pt>
    <dgm:pt modelId="{CA33BA98-C3A2-4268-9C2A-5420A5465CA3}" type="pres">
      <dgm:prSet presAssocID="{78198D36-CFDF-45C9-93FE-D86E989C451F}" presName="diagram" presStyleCnt="0">
        <dgm:presLayoutVars>
          <dgm:chPref val="1"/>
          <dgm:dir/>
          <dgm:animOne val="branch"/>
          <dgm:animLvl val="lvl"/>
          <dgm:resizeHandles val="exact"/>
        </dgm:presLayoutVars>
      </dgm:prSet>
      <dgm:spPr/>
      <dgm:t>
        <a:bodyPr/>
        <a:lstStyle/>
        <a:p>
          <a:endParaRPr lang="es-EC"/>
        </a:p>
      </dgm:t>
    </dgm:pt>
    <dgm:pt modelId="{741AC2EB-E446-4DD7-888E-675EFB5D4A67}" type="pres">
      <dgm:prSet presAssocID="{56E0F58A-5A60-402E-A85B-C7630F72E27E}" presName="root1" presStyleCnt="0"/>
      <dgm:spPr/>
    </dgm:pt>
    <dgm:pt modelId="{033AE4F1-2D51-493B-9801-4EABCD9209E5}" type="pres">
      <dgm:prSet presAssocID="{56E0F58A-5A60-402E-A85B-C7630F72E27E}" presName="LevelOneTextNode" presStyleLbl="node0" presStyleIdx="0" presStyleCnt="1" custScaleX="67326">
        <dgm:presLayoutVars>
          <dgm:chPref val="3"/>
        </dgm:presLayoutVars>
      </dgm:prSet>
      <dgm:spPr/>
      <dgm:t>
        <a:bodyPr/>
        <a:lstStyle/>
        <a:p>
          <a:endParaRPr lang="es-EC"/>
        </a:p>
      </dgm:t>
    </dgm:pt>
    <dgm:pt modelId="{DA2CF7D8-484D-4B82-BE97-73E6031ECCDE}" type="pres">
      <dgm:prSet presAssocID="{56E0F58A-5A60-402E-A85B-C7630F72E27E}" presName="level2hierChild" presStyleCnt="0"/>
      <dgm:spPr/>
    </dgm:pt>
    <dgm:pt modelId="{232C8211-40F8-480E-AB1B-C6D9E5CE55FD}" type="pres">
      <dgm:prSet presAssocID="{73B48FF4-BCEB-4C9B-8CF4-D818C1958C51}" presName="conn2-1" presStyleLbl="parChTrans1D2" presStyleIdx="0" presStyleCnt="2"/>
      <dgm:spPr/>
      <dgm:t>
        <a:bodyPr/>
        <a:lstStyle/>
        <a:p>
          <a:endParaRPr lang="es-EC"/>
        </a:p>
      </dgm:t>
    </dgm:pt>
    <dgm:pt modelId="{414F3B91-DDA1-4B5D-B2C1-3250AA3C26C6}" type="pres">
      <dgm:prSet presAssocID="{73B48FF4-BCEB-4C9B-8CF4-D818C1958C51}" presName="connTx" presStyleLbl="parChTrans1D2" presStyleIdx="0" presStyleCnt="2"/>
      <dgm:spPr/>
      <dgm:t>
        <a:bodyPr/>
        <a:lstStyle/>
        <a:p>
          <a:endParaRPr lang="es-EC"/>
        </a:p>
      </dgm:t>
    </dgm:pt>
    <dgm:pt modelId="{4A45331B-230D-4742-9C23-43478A2DC6F5}" type="pres">
      <dgm:prSet presAssocID="{37CF339B-887A-4A6C-902A-9352F3789128}" presName="root2" presStyleCnt="0"/>
      <dgm:spPr/>
    </dgm:pt>
    <dgm:pt modelId="{288521CE-6F13-4321-A8A0-011ABBD5BBA4}" type="pres">
      <dgm:prSet presAssocID="{37CF339B-887A-4A6C-902A-9352F3789128}" presName="LevelTwoTextNode" presStyleLbl="node2" presStyleIdx="0" presStyleCnt="2" custScaleX="90243" custScaleY="82505">
        <dgm:presLayoutVars>
          <dgm:chPref val="3"/>
        </dgm:presLayoutVars>
      </dgm:prSet>
      <dgm:spPr/>
      <dgm:t>
        <a:bodyPr/>
        <a:lstStyle/>
        <a:p>
          <a:endParaRPr lang="es-EC"/>
        </a:p>
      </dgm:t>
    </dgm:pt>
    <dgm:pt modelId="{7D46653A-E5E6-4680-B329-C14ADED42F0F}" type="pres">
      <dgm:prSet presAssocID="{37CF339B-887A-4A6C-902A-9352F3789128}" presName="level3hierChild" presStyleCnt="0"/>
      <dgm:spPr/>
    </dgm:pt>
    <dgm:pt modelId="{68E7B62B-36E5-48C2-AE42-F8ACFC72DA07}" type="pres">
      <dgm:prSet presAssocID="{A6BBBEDE-B2F0-40F2-963D-AC94753A81DF}" presName="conn2-1" presStyleLbl="parChTrans1D3" presStyleIdx="0" presStyleCnt="4"/>
      <dgm:spPr/>
      <dgm:t>
        <a:bodyPr/>
        <a:lstStyle/>
        <a:p>
          <a:endParaRPr lang="es-EC"/>
        </a:p>
      </dgm:t>
    </dgm:pt>
    <dgm:pt modelId="{25215609-52F4-49AA-A507-7F6B17ACD7AF}" type="pres">
      <dgm:prSet presAssocID="{A6BBBEDE-B2F0-40F2-963D-AC94753A81DF}" presName="connTx" presStyleLbl="parChTrans1D3" presStyleIdx="0" presStyleCnt="4"/>
      <dgm:spPr/>
      <dgm:t>
        <a:bodyPr/>
        <a:lstStyle/>
        <a:p>
          <a:endParaRPr lang="es-EC"/>
        </a:p>
      </dgm:t>
    </dgm:pt>
    <dgm:pt modelId="{3EE3F1D0-12CB-44D8-8123-8119E975B210}" type="pres">
      <dgm:prSet presAssocID="{9B05AC6C-4D82-4175-989D-424985FE99D8}" presName="root2" presStyleCnt="0"/>
      <dgm:spPr/>
    </dgm:pt>
    <dgm:pt modelId="{BEDD315C-B938-40DF-A42B-794DA603069F}" type="pres">
      <dgm:prSet presAssocID="{9B05AC6C-4D82-4175-989D-424985FE99D8}" presName="LevelTwoTextNode" presStyleLbl="node3" presStyleIdx="0" presStyleCnt="4">
        <dgm:presLayoutVars>
          <dgm:chPref val="3"/>
        </dgm:presLayoutVars>
      </dgm:prSet>
      <dgm:spPr/>
      <dgm:t>
        <a:bodyPr/>
        <a:lstStyle/>
        <a:p>
          <a:endParaRPr lang="es-EC"/>
        </a:p>
      </dgm:t>
    </dgm:pt>
    <dgm:pt modelId="{09934D30-9717-4458-AC91-C1B9D5648DF6}" type="pres">
      <dgm:prSet presAssocID="{9B05AC6C-4D82-4175-989D-424985FE99D8}" presName="level3hierChild" presStyleCnt="0"/>
      <dgm:spPr/>
    </dgm:pt>
    <dgm:pt modelId="{D8B8E74C-737E-414A-A480-E393CC788C8C}" type="pres">
      <dgm:prSet presAssocID="{55E7B18D-B42F-4786-9640-B67D1EE05BDC}" presName="conn2-1" presStyleLbl="parChTrans1D4" presStyleIdx="0" presStyleCnt="4"/>
      <dgm:spPr/>
      <dgm:t>
        <a:bodyPr/>
        <a:lstStyle/>
        <a:p>
          <a:endParaRPr lang="es-EC"/>
        </a:p>
      </dgm:t>
    </dgm:pt>
    <dgm:pt modelId="{EB6B94B8-1494-4706-A042-3B8CDCB22433}" type="pres">
      <dgm:prSet presAssocID="{55E7B18D-B42F-4786-9640-B67D1EE05BDC}" presName="connTx" presStyleLbl="parChTrans1D4" presStyleIdx="0" presStyleCnt="4"/>
      <dgm:spPr/>
      <dgm:t>
        <a:bodyPr/>
        <a:lstStyle/>
        <a:p>
          <a:endParaRPr lang="es-EC"/>
        </a:p>
      </dgm:t>
    </dgm:pt>
    <dgm:pt modelId="{4C56EBC3-99D6-4F51-8086-D7D12EFE23EF}" type="pres">
      <dgm:prSet presAssocID="{897FC32D-7E6F-4F20-B9D7-CCEEDD152A8C}" presName="root2" presStyleCnt="0"/>
      <dgm:spPr/>
    </dgm:pt>
    <dgm:pt modelId="{CAD072FC-0932-45C0-9B4B-D07A99DC8281}" type="pres">
      <dgm:prSet presAssocID="{897FC32D-7E6F-4F20-B9D7-CCEEDD152A8C}" presName="LevelTwoTextNode" presStyleLbl="node4" presStyleIdx="0" presStyleCnt="4" custScaleY="99809">
        <dgm:presLayoutVars>
          <dgm:chPref val="3"/>
        </dgm:presLayoutVars>
      </dgm:prSet>
      <dgm:spPr/>
      <dgm:t>
        <a:bodyPr/>
        <a:lstStyle/>
        <a:p>
          <a:endParaRPr lang="es-EC"/>
        </a:p>
      </dgm:t>
    </dgm:pt>
    <dgm:pt modelId="{62A7CE65-B744-449F-9FD0-74B6FA3A936F}" type="pres">
      <dgm:prSet presAssocID="{897FC32D-7E6F-4F20-B9D7-CCEEDD152A8C}" presName="level3hierChild" presStyleCnt="0"/>
      <dgm:spPr/>
    </dgm:pt>
    <dgm:pt modelId="{EB1C5246-8918-4963-A2F8-C9924CA87DE3}" type="pres">
      <dgm:prSet presAssocID="{D4EDCC93-D968-42B5-8323-074853DD7F05}" presName="conn2-1" presStyleLbl="parChTrans1D3" presStyleIdx="1" presStyleCnt="4"/>
      <dgm:spPr/>
      <dgm:t>
        <a:bodyPr/>
        <a:lstStyle/>
        <a:p>
          <a:endParaRPr lang="es-EC"/>
        </a:p>
      </dgm:t>
    </dgm:pt>
    <dgm:pt modelId="{A88E6E71-FED5-451E-9394-15D7E2EDF3CE}" type="pres">
      <dgm:prSet presAssocID="{D4EDCC93-D968-42B5-8323-074853DD7F05}" presName="connTx" presStyleLbl="parChTrans1D3" presStyleIdx="1" presStyleCnt="4"/>
      <dgm:spPr/>
      <dgm:t>
        <a:bodyPr/>
        <a:lstStyle/>
        <a:p>
          <a:endParaRPr lang="es-EC"/>
        </a:p>
      </dgm:t>
    </dgm:pt>
    <dgm:pt modelId="{FD7D325A-BBA5-44F9-8180-E79A103CD8B6}" type="pres">
      <dgm:prSet presAssocID="{6E759C43-538B-4DFC-A7E3-F5084CC4A160}" presName="root2" presStyleCnt="0"/>
      <dgm:spPr/>
    </dgm:pt>
    <dgm:pt modelId="{58936335-13FF-4205-8873-2FD614177CB9}" type="pres">
      <dgm:prSet presAssocID="{6E759C43-538B-4DFC-A7E3-F5084CC4A160}" presName="LevelTwoTextNode" presStyleLbl="node3" presStyleIdx="1" presStyleCnt="4">
        <dgm:presLayoutVars>
          <dgm:chPref val="3"/>
        </dgm:presLayoutVars>
      </dgm:prSet>
      <dgm:spPr/>
      <dgm:t>
        <a:bodyPr/>
        <a:lstStyle/>
        <a:p>
          <a:endParaRPr lang="es-EC"/>
        </a:p>
      </dgm:t>
    </dgm:pt>
    <dgm:pt modelId="{9E99F205-98DA-44A3-A288-C36DC763C7C7}" type="pres">
      <dgm:prSet presAssocID="{6E759C43-538B-4DFC-A7E3-F5084CC4A160}" presName="level3hierChild" presStyleCnt="0"/>
      <dgm:spPr/>
    </dgm:pt>
    <dgm:pt modelId="{F1D7620D-98AA-4734-AE10-59137A46B769}" type="pres">
      <dgm:prSet presAssocID="{BC6FDDC0-ED7C-4A4E-867E-6F3FBE380AF5}" presName="conn2-1" presStyleLbl="parChTrans1D4" presStyleIdx="1" presStyleCnt="4"/>
      <dgm:spPr/>
      <dgm:t>
        <a:bodyPr/>
        <a:lstStyle/>
        <a:p>
          <a:endParaRPr lang="es-EC"/>
        </a:p>
      </dgm:t>
    </dgm:pt>
    <dgm:pt modelId="{5D8069F8-484B-42FF-A97E-B21923813F1F}" type="pres">
      <dgm:prSet presAssocID="{BC6FDDC0-ED7C-4A4E-867E-6F3FBE380AF5}" presName="connTx" presStyleLbl="parChTrans1D4" presStyleIdx="1" presStyleCnt="4"/>
      <dgm:spPr/>
      <dgm:t>
        <a:bodyPr/>
        <a:lstStyle/>
        <a:p>
          <a:endParaRPr lang="es-EC"/>
        </a:p>
      </dgm:t>
    </dgm:pt>
    <dgm:pt modelId="{CC2C9062-7FB1-4E02-B2DE-E671D19F5225}" type="pres">
      <dgm:prSet presAssocID="{C303C005-B04D-4871-83BE-BADFB0282C30}" presName="root2" presStyleCnt="0"/>
      <dgm:spPr/>
    </dgm:pt>
    <dgm:pt modelId="{5097CBFB-398C-41F1-A948-C737349B614D}" type="pres">
      <dgm:prSet presAssocID="{C303C005-B04D-4871-83BE-BADFB0282C30}" presName="LevelTwoTextNode" presStyleLbl="node4" presStyleIdx="1" presStyleCnt="4" custScaleY="86775" custLinFactNeighborX="538">
        <dgm:presLayoutVars>
          <dgm:chPref val="3"/>
        </dgm:presLayoutVars>
      </dgm:prSet>
      <dgm:spPr/>
      <dgm:t>
        <a:bodyPr/>
        <a:lstStyle/>
        <a:p>
          <a:endParaRPr lang="es-EC"/>
        </a:p>
      </dgm:t>
    </dgm:pt>
    <dgm:pt modelId="{4C6D32D0-6179-48E4-AB20-6C431678814E}" type="pres">
      <dgm:prSet presAssocID="{C303C005-B04D-4871-83BE-BADFB0282C30}" presName="level3hierChild" presStyleCnt="0"/>
      <dgm:spPr/>
    </dgm:pt>
    <dgm:pt modelId="{A313C339-0448-4141-98FD-7AE36F5ACC52}" type="pres">
      <dgm:prSet presAssocID="{7ED6D23C-BABA-4694-B92C-3DF1B3C941B0}" presName="conn2-1" presStyleLbl="parChTrans1D2" presStyleIdx="1" presStyleCnt="2"/>
      <dgm:spPr/>
      <dgm:t>
        <a:bodyPr/>
        <a:lstStyle/>
        <a:p>
          <a:endParaRPr lang="es-EC"/>
        </a:p>
      </dgm:t>
    </dgm:pt>
    <dgm:pt modelId="{387EAB77-B5E2-4B82-AF00-3E607A824C37}" type="pres">
      <dgm:prSet presAssocID="{7ED6D23C-BABA-4694-B92C-3DF1B3C941B0}" presName="connTx" presStyleLbl="parChTrans1D2" presStyleIdx="1" presStyleCnt="2"/>
      <dgm:spPr/>
      <dgm:t>
        <a:bodyPr/>
        <a:lstStyle/>
        <a:p>
          <a:endParaRPr lang="es-EC"/>
        </a:p>
      </dgm:t>
    </dgm:pt>
    <dgm:pt modelId="{124551BD-EAA1-4551-A831-D97960595C47}" type="pres">
      <dgm:prSet presAssocID="{CDCF0DE1-914B-4DA6-98AA-5CD3477BFF00}" presName="root2" presStyleCnt="0"/>
      <dgm:spPr/>
    </dgm:pt>
    <dgm:pt modelId="{80DF1D84-FBDE-44A1-BE15-2827AD554CDB}" type="pres">
      <dgm:prSet presAssocID="{CDCF0DE1-914B-4DA6-98AA-5CD3477BFF00}" presName="LevelTwoTextNode" presStyleLbl="node2" presStyleIdx="1" presStyleCnt="2" custScaleX="88874" custScaleY="81627">
        <dgm:presLayoutVars>
          <dgm:chPref val="3"/>
        </dgm:presLayoutVars>
      </dgm:prSet>
      <dgm:spPr/>
      <dgm:t>
        <a:bodyPr/>
        <a:lstStyle/>
        <a:p>
          <a:endParaRPr lang="es-EC"/>
        </a:p>
      </dgm:t>
    </dgm:pt>
    <dgm:pt modelId="{7C1FC058-284E-4911-98FF-C4C4102F9CF1}" type="pres">
      <dgm:prSet presAssocID="{CDCF0DE1-914B-4DA6-98AA-5CD3477BFF00}" presName="level3hierChild" presStyleCnt="0"/>
      <dgm:spPr/>
    </dgm:pt>
    <dgm:pt modelId="{B89A34C3-8BE8-41CC-A2AB-F65E4B479989}" type="pres">
      <dgm:prSet presAssocID="{1A2B1660-87C2-47AC-88FB-02A6DCC7C1C3}" presName="conn2-1" presStyleLbl="parChTrans1D3" presStyleIdx="2" presStyleCnt="4"/>
      <dgm:spPr/>
      <dgm:t>
        <a:bodyPr/>
        <a:lstStyle/>
        <a:p>
          <a:endParaRPr lang="es-EC"/>
        </a:p>
      </dgm:t>
    </dgm:pt>
    <dgm:pt modelId="{9DFAE85A-2C74-4745-8438-CE96C7D5D015}" type="pres">
      <dgm:prSet presAssocID="{1A2B1660-87C2-47AC-88FB-02A6DCC7C1C3}" presName="connTx" presStyleLbl="parChTrans1D3" presStyleIdx="2" presStyleCnt="4"/>
      <dgm:spPr/>
      <dgm:t>
        <a:bodyPr/>
        <a:lstStyle/>
        <a:p>
          <a:endParaRPr lang="es-EC"/>
        </a:p>
      </dgm:t>
    </dgm:pt>
    <dgm:pt modelId="{C06B75D3-A3C3-44C9-93C4-96912752D452}" type="pres">
      <dgm:prSet presAssocID="{2E00FE06-1828-4E4D-9ADC-AF39C890785B}" presName="root2" presStyleCnt="0"/>
      <dgm:spPr/>
    </dgm:pt>
    <dgm:pt modelId="{8F46AAF1-F84E-4DB6-844A-D943AC0C2C0F}" type="pres">
      <dgm:prSet presAssocID="{2E00FE06-1828-4E4D-9ADC-AF39C890785B}" presName="LevelTwoTextNode" presStyleLbl="node3" presStyleIdx="2" presStyleCnt="4">
        <dgm:presLayoutVars>
          <dgm:chPref val="3"/>
        </dgm:presLayoutVars>
      </dgm:prSet>
      <dgm:spPr/>
      <dgm:t>
        <a:bodyPr/>
        <a:lstStyle/>
        <a:p>
          <a:endParaRPr lang="es-EC"/>
        </a:p>
      </dgm:t>
    </dgm:pt>
    <dgm:pt modelId="{85482D65-D1FB-4957-8BD3-858C65C6440F}" type="pres">
      <dgm:prSet presAssocID="{2E00FE06-1828-4E4D-9ADC-AF39C890785B}" presName="level3hierChild" presStyleCnt="0"/>
      <dgm:spPr/>
    </dgm:pt>
    <dgm:pt modelId="{97457E2A-5F04-45E7-90C6-EE1FBA2B21C2}" type="pres">
      <dgm:prSet presAssocID="{9F335B16-6953-4926-BA5A-E400367ADE8F}" presName="conn2-1" presStyleLbl="parChTrans1D4" presStyleIdx="2" presStyleCnt="4"/>
      <dgm:spPr/>
      <dgm:t>
        <a:bodyPr/>
        <a:lstStyle/>
        <a:p>
          <a:endParaRPr lang="es-EC"/>
        </a:p>
      </dgm:t>
    </dgm:pt>
    <dgm:pt modelId="{17B27AAC-7827-45DE-B6F3-D313CE44EFE1}" type="pres">
      <dgm:prSet presAssocID="{9F335B16-6953-4926-BA5A-E400367ADE8F}" presName="connTx" presStyleLbl="parChTrans1D4" presStyleIdx="2" presStyleCnt="4"/>
      <dgm:spPr/>
      <dgm:t>
        <a:bodyPr/>
        <a:lstStyle/>
        <a:p>
          <a:endParaRPr lang="es-EC"/>
        </a:p>
      </dgm:t>
    </dgm:pt>
    <dgm:pt modelId="{05039F12-E7BC-4928-A009-A91E80555919}" type="pres">
      <dgm:prSet presAssocID="{A2DDA31B-03E5-4FD8-AA6C-8922F520DD12}" presName="root2" presStyleCnt="0"/>
      <dgm:spPr/>
    </dgm:pt>
    <dgm:pt modelId="{5A408F68-9391-48DB-96ED-455125EF41FE}" type="pres">
      <dgm:prSet presAssocID="{A2DDA31B-03E5-4FD8-AA6C-8922F520DD12}" presName="LevelTwoTextNode" presStyleLbl="node4" presStyleIdx="2" presStyleCnt="4">
        <dgm:presLayoutVars>
          <dgm:chPref val="3"/>
        </dgm:presLayoutVars>
      </dgm:prSet>
      <dgm:spPr/>
      <dgm:t>
        <a:bodyPr/>
        <a:lstStyle/>
        <a:p>
          <a:endParaRPr lang="es-EC"/>
        </a:p>
      </dgm:t>
    </dgm:pt>
    <dgm:pt modelId="{63B399DC-95F8-40C2-AF46-8B7043515D79}" type="pres">
      <dgm:prSet presAssocID="{A2DDA31B-03E5-4FD8-AA6C-8922F520DD12}" presName="level3hierChild" presStyleCnt="0"/>
      <dgm:spPr/>
    </dgm:pt>
    <dgm:pt modelId="{6E9AE6BB-A469-44CB-80E2-9BEBFCA88CC4}" type="pres">
      <dgm:prSet presAssocID="{46930CBA-3C8D-4390-9A0D-E52A81F42764}" presName="conn2-1" presStyleLbl="parChTrans1D3" presStyleIdx="3" presStyleCnt="4"/>
      <dgm:spPr/>
      <dgm:t>
        <a:bodyPr/>
        <a:lstStyle/>
        <a:p>
          <a:endParaRPr lang="es-EC"/>
        </a:p>
      </dgm:t>
    </dgm:pt>
    <dgm:pt modelId="{74F707F7-F18D-46CF-A68A-4A4EAEB34735}" type="pres">
      <dgm:prSet presAssocID="{46930CBA-3C8D-4390-9A0D-E52A81F42764}" presName="connTx" presStyleLbl="parChTrans1D3" presStyleIdx="3" presStyleCnt="4"/>
      <dgm:spPr/>
      <dgm:t>
        <a:bodyPr/>
        <a:lstStyle/>
        <a:p>
          <a:endParaRPr lang="es-EC"/>
        </a:p>
      </dgm:t>
    </dgm:pt>
    <dgm:pt modelId="{667ED471-B5CB-4412-B1E5-76AD3631E3FB}" type="pres">
      <dgm:prSet presAssocID="{42F7443B-5940-4FBE-8049-F0C8DAB9E761}" presName="root2" presStyleCnt="0"/>
      <dgm:spPr/>
    </dgm:pt>
    <dgm:pt modelId="{4CEFD3F8-D63A-4CE8-8B5A-6B790A9A7426}" type="pres">
      <dgm:prSet presAssocID="{42F7443B-5940-4FBE-8049-F0C8DAB9E761}" presName="LevelTwoTextNode" presStyleLbl="node3" presStyleIdx="3" presStyleCnt="4">
        <dgm:presLayoutVars>
          <dgm:chPref val="3"/>
        </dgm:presLayoutVars>
      </dgm:prSet>
      <dgm:spPr/>
      <dgm:t>
        <a:bodyPr/>
        <a:lstStyle/>
        <a:p>
          <a:endParaRPr lang="es-EC"/>
        </a:p>
      </dgm:t>
    </dgm:pt>
    <dgm:pt modelId="{77D79B69-4E13-4E7C-9630-083D7EA933DE}" type="pres">
      <dgm:prSet presAssocID="{42F7443B-5940-4FBE-8049-F0C8DAB9E761}" presName="level3hierChild" presStyleCnt="0"/>
      <dgm:spPr/>
    </dgm:pt>
    <dgm:pt modelId="{E89D7E49-8F94-4960-A32A-2E46F1999D10}" type="pres">
      <dgm:prSet presAssocID="{51B4BAC6-BCBB-4A96-852E-167DACE5E428}" presName="conn2-1" presStyleLbl="parChTrans1D4" presStyleIdx="3" presStyleCnt="4"/>
      <dgm:spPr/>
      <dgm:t>
        <a:bodyPr/>
        <a:lstStyle/>
        <a:p>
          <a:endParaRPr lang="es-EC"/>
        </a:p>
      </dgm:t>
    </dgm:pt>
    <dgm:pt modelId="{EB7D9085-1D36-402F-BA92-DAC50F06764A}" type="pres">
      <dgm:prSet presAssocID="{51B4BAC6-BCBB-4A96-852E-167DACE5E428}" presName="connTx" presStyleLbl="parChTrans1D4" presStyleIdx="3" presStyleCnt="4"/>
      <dgm:spPr/>
      <dgm:t>
        <a:bodyPr/>
        <a:lstStyle/>
        <a:p>
          <a:endParaRPr lang="es-EC"/>
        </a:p>
      </dgm:t>
    </dgm:pt>
    <dgm:pt modelId="{E0A7B21D-A10B-4228-AC0C-F163CFD99276}" type="pres">
      <dgm:prSet presAssocID="{E959DA47-8FC0-4B3C-9F7B-486FA39EC63C}" presName="root2" presStyleCnt="0"/>
      <dgm:spPr/>
    </dgm:pt>
    <dgm:pt modelId="{9FCC82DC-7ACA-4295-8BC2-833074781F0D}" type="pres">
      <dgm:prSet presAssocID="{E959DA47-8FC0-4B3C-9F7B-486FA39EC63C}" presName="LevelTwoTextNode" presStyleLbl="node4" presStyleIdx="3" presStyleCnt="4" custScaleY="63101">
        <dgm:presLayoutVars>
          <dgm:chPref val="3"/>
        </dgm:presLayoutVars>
      </dgm:prSet>
      <dgm:spPr/>
      <dgm:t>
        <a:bodyPr/>
        <a:lstStyle/>
        <a:p>
          <a:endParaRPr lang="es-EC"/>
        </a:p>
      </dgm:t>
    </dgm:pt>
    <dgm:pt modelId="{5B6C2F8F-6EDA-4497-8F73-EB87EBA8F5DF}" type="pres">
      <dgm:prSet presAssocID="{E959DA47-8FC0-4B3C-9F7B-486FA39EC63C}" presName="level3hierChild" presStyleCnt="0"/>
      <dgm:spPr/>
    </dgm:pt>
  </dgm:ptLst>
  <dgm:cxnLst>
    <dgm:cxn modelId="{C5E1A4A0-B101-41E1-89AC-8CC78EC47960}" type="presOf" srcId="{6E759C43-538B-4DFC-A7E3-F5084CC4A160}" destId="{58936335-13FF-4205-8873-2FD614177CB9}" srcOrd="0" destOrd="0" presId="urn:microsoft.com/office/officeart/2005/8/layout/hierarchy2"/>
    <dgm:cxn modelId="{55CD74DF-7801-47D4-B938-5300B68461CE}" type="presOf" srcId="{7ED6D23C-BABA-4694-B92C-3DF1B3C941B0}" destId="{387EAB77-B5E2-4B82-AF00-3E607A824C37}" srcOrd="1" destOrd="0" presId="urn:microsoft.com/office/officeart/2005/8/layout/hierarchy2"/>
    <dgm:cxn modelId="{2B8B816E-8501-4191-B8E6-895980C6F6E5}" type="presOf" srcId="{A6BBBEDE-B2F0-40F2-963D-AC94753A81DF}" destId="{25215609-52F4-49AA-A507-7F6B17ACD7AF}" srcOrd="1" destOrd="0" presId="urn:microsoft.com/office/officeart/2005/8/layout/hierarchy2"/>
    <dgm:cxn modelId="{7C6EE755-E90D-4D04-B383-E54D0DCF4606}" type="presOf" srcId="{E959DA47-8FC0-4B3C-9F7B-486FA39EC63C}" destId="{9FCC82DC-7ACA-4295-8BC2-833074781F0D}" srcOrd="0" destOrd="0" presId="urn:microsoft.com/office/officeart/2005/8/layout/hierarchy2"/>
    <dgm:cxn modelId="{620B85B5-1563-41A3-BFB0-D6EBA146A821}" type="presOf" srcId="{9F335B16-6953-4926-BA5A-E400367ADE8F}" destId="{17B27AAC-7827-45DE-B6F3-D313CE44EFE1}" srcOrd="1" destOrd="0" presId="urn:microsoft.com/office/officeart/2005/8/layout/hierarchy2"/>
    <dgm:cxn modelId="{6FA019C1-AF32-46AB-B6C2-3ED2BD7EA5F3}" type="presOf" srcId="{2E00FE06-1828-4E4D-9ADC-AF39C890785B}" destId="{8F46AAF1-F84E-4DB6-844A-D943AC0C2C0F}" srcOrd="0" destOrd="0" presId="urn:microsoft.com/office/officeart/2005/8/layout/hierarchy2"/>
    <dgm:cxn modelId="{278EA2D1-1467-46BA-B68C-603F6463CF5A}" type="presOf" srcId="{56E0F58A-5A60-402E-A85B-C7630F72E27E}" destId="{033AE4F1-2D51-493B-9801-4EABCD9209E5}" srcOrd="0" destOrd="0" presId="urn:microsoft.com/office/officeart/2005/8/layout/hierarchy2"/>
    <dgm:cxn modelId="{933BAB06-7EEF-47B9-933A-F9BFFE0251A3}" type="presOf" srcId="{55E7B18D-B42F-4786-9640-B67D1EE05BDC}" destId="{D8B8E74C-737E-414A-A480-E393CC788C8C}" srcOrd="0" destOrd="0" presId="urn:microsoft.com/office/officeart/2005/8/layout/hierarchy2"/>
    <dgm:cxn modelId="{6145272B-CC12-40C6-9586-7D7E4EBC79F0}" type="presOf" srcId="{7ED6D23C-BABA-4694-B92C-3DF1B3C941B0}" destId="{A313C339-0448-4141-98FD-7AE36F5ACC52}" srcOrd="0" destOrd="0" presId="urn:microsoft.com/office/officeart/2005/8/layout/hierarchy2"/>
    <dgm:cxn modelId="{16BC8306-46D5-4340-8804-7AE9987B5D57}" type="presOf" srcId="{73B48FF4-BCEB-4C9B-8CF4-D818C1958C51}" destId="{414F3B91-DDA1-4B5D-B2C1-3250AA3C26C6}" srcOrd="1" destOrd="0" presId="urn:microsoft.com/office/officeart/2005/8/layout/hierarchy2"/>
    <dgm:cxn modelId="{018B9F43-850E-45A1-B5F6-C0800C12437A}" type="presOf" srcId="{37CF339B-887A-4A6C-902A-9352F3789128}" destId="{288521CE-6F13-4321-A8A0-011ABBD5BBA4}" srcOrd="0" destOrd="0" presId="urn:microsoft.com/office/officeart/2005/8/layout/hierarchy2"/>
    <dgm:cxn modelId="{BF1D0449-EEC9-4C72-994E-AA5DBFD0F78B}" type="presOf" srcId="{9F335B16-6953-4926-BA5A-E400367ADE8F}" destId="{97457E2A-5F04-45E7-90C6-EE1FBA2B21C2}" srcOrd="0" destOrd="0" presId="urn:microsoft.com/office/officeart/2005/8/layout/hierarchy2"/>
    <dgm:cxn modelId="{53BF48C7-964E-4E99-BE61-B875BB0E0DD3}" type="presOf" srcId="{C303C005-B04D-4871-83BE-BADFB0282C30}" destId="{5097CBFB-398C-41F1-A948-C737349B614D}" srcOrd="0" destOrd="0" presId="urn:microsoft.com/office/officeart/2005/8/layout/hierarchy2"/>
    <dgm:cxn modelId="{20EE121A-EC43-4E5D-BCEA-37755EC13410}" type="presOf" srcId="{78198D36-CFDF-45C9-93FE-D86E989C451F}" destId="{CA33BA98-C3A2-4268-9C2A-5420A5465CA3}" srcOrd="0" destOrd="0" presId="urn:microsoft.com/office/officeart/2005/8/layout/hierarchy2"/>
    <dgm:cxn modelId="{804C647E-0D3A-43C9-B4A2-98B4B874A6D3}" srcId="{6E759C43-538B-4DFC-A7E3-F5084CC4A160}" destId="{C303C005-B04D-4871-83BE-BADFB0282C30}" srcOrd="0" destOrd="0" parTransId="{BC6FDDC0-ED7C-4A4E-867E-6F3FBE380AF5}" sibTransId="{C49D8D73-C5A0-414E-8C03-6F872D05FE4F}"/>
    <dgm:cxn modelId="{A1D7AADB-E747-4350-B114-1BB3E205ECF0}" srcId="{9B05AC6C-4D82-4175-989D-424985FE99D8}" destId="{897FC32D-7E6F-4F20-B9D7-CCEEDD152A8C}" srcOrd="0" destOrd="0" parTransId="{55E7B18D-B42F-4786-9640-B67D1EE05BDC}" sibTransId="{50E35B79-01E1-4CE1-A7A2-2088DA918A88}"/>
    <dgm:cxn modelId="{11C857F7-75EF-43D6-BF7C-4C391571B180}" type="presOf" srcId="{CDCF0DE1-914B-4DA6-98AA-5CD3477BFF00}" destId="{80DF1D84-FBDE-44A1-BE15-2827AD554CDB}" srcOrd="0" destOrd="0" presId="urn:microsoft.com/office/officeart/2005/8/layout/hierarchy2"/>
    <dgm:cxn modelId="{ED0793E7-080F-484F-8437-924D456D9FCA}" srcId="{42F7443B-5940-4FBE-8049-F0C8DAB9E761}" destId="{E959DA47-8FC0-4B3C-9F7B-486FA39EC63C}" srcOrd="0" destOrd="0" parTransId="{51B4BAC6-BCBB-4A96-852E-167DACE5E428}" sibTransId="{6B63C01A-6E02-4DE0-B527-A0CD95FFF736}"/>
    <dgm:cxn modelId="{742FBB49-3E82-4189-86EF-0AA4DA35F422}" type="presOf" srcId="{46930CBA-3C8D-4390-9A0D-E52A81F42764}" destId="{6E9AE6BB-A469-44CB-80E2-9BEBFCA88CC4}" srcOrd="0" destOrd="0" presId="urn:microsoft.com/office/officeart/2005/8/layout/hierarchy2"/>
    <dgm:cxn modelId="{6E05990A-35ED-49AD-8393-E34090263EB4}" type="presOf" srcId="{1A2B1660-87C2-47AC-88FB-02A6DCC7C1C3}" destId="{B89A34C3-8BE8-41CC-A2AB-F65E4B479989}" srcOrd="0" destOrd="0" presId="urn:microsoft.com/office/officeart/2005/8/layout/hierarchy2"/>
    <dgm:cxn modelId="{F84B3DB5-B000-4E28-A0EC-F255430001CF}" type="presOf" srcId="{9B05AC6C-4D82-4175-989D-424985FE99D8}" destId="{BEDD315C-B938-40DF-A42B-794DA603069F}" srcOrd="0" destOrd="0" presId="urn:microsoft.com/office/officeart/2005/8/layout/hierarchy2"/>
    <dgm:cxn modelId="{690138E9-60FA-4957-8E6D-6B9BC0D85F26}" type="presOf" srcId="{51B4BAC6-BCBB-4A96-852E-167DACE5E428}" destId="{E89D7E49-8F94-4960-A32A-2E46F1999D10}" srcOrd="0" destOrd="0" presId="urn:microsoft.com/office/officeart/2005/8/layout/hierarchy2"/>
    <dgm:cxn modelId="{C3D5804E-1814-4EAB-8795-24A11CA1D864}" srcId="{37CF339B-887A-4A6C-902A-9352F3789128}" destId="{9B05AC6C-4D82-4175-989D-424985FE99D8}" srcOrd="0" destOrd="0" parTransId="{A6BBBEDE-B2F0-40F2-963D-AC94753A81DF}" sibTransId="{B9FF5C32-77DF-4C58-8EEC-BE0E382F73E6}"/>
    <dgm:cxn modelId="{55C9E4B1-98C4-4E2B-8729-D3AC624B0F5D}" type="presOf" srcId="{1A2B1660-87C2-47AC-88FB-02A6DCC7C1C3}" destId="{9DFAE85A-2C74-4745-8438-CE96C7D5D015}" srcOrd="1" destOrd="0" presId="urn:microsoft.com/office/officeart/2005/8/layout/hierarchy2"/>
    <dgm:cxn modelId="{89401ECE-7163-41C2-90A7-FE499B5D8B81}" type="presOf" srcId="{D4EDCC93-D968-42B5-8323-074853DD7F05}" destId="{A88E6E71-FED5-451E-9394-15D7E2EDF3CE}" srcOrd="1" destOrd="0" presId="urn:microsoft.com/office/officeart/2005/8/layout/hierarchy2"/>
    <dgm:cxn modelId="{DD30EB26-D768-4644-ACCA-D591981920D3}" srcId="{2E00FE06-1828-4E4D-9ADC-AF39C890785B}" destId="{A2DDA31B-03E5-4FD8-AA6C-8922F520DD12}" srcOrd="0" destOrd="0" parTransId="{9F335B16-6953-4926-BA5A-E400367ADE8F}" sibTransId="{EA928DB2-53CC-41A2-A8E1-418A0207060E}"/>
    <dgm:cxn modelId="{9528D31B-0ACE-4764-A406-2B70F8D30F16}" srcId="{56E0F58A-5A60-402E-A85B-C7630F72E27E}" destId="{37CF339B-887A-4A6C-902A-9352F3789128}" srcOrd="0" destOrd="0" parTransId="{73B48FF4-BCEB-4C9B-8CF4-D818C1958C51}" sibTransId="{BE393102-18B6-4693-AB2F-5883D2281E12}"/>
    <dgm:cxn modelId="{0BE75486-16EF-4A44-B878-DC294B827B21}" type="presOf" srcId="{55E7B18D-B42F-4786-9640-B67D1EE05BDC}" destId="{EB6B94B8-1494-4706-A042-3B8CDCB22433}" srcOrd="1" destOrd="0" presId="urn:microsoft.com/office/officeart/2005/8/layout/hierarchy2"/>
    <dgm:cxn modelId="{3F6CA166-16F7-4A75-BF25-0A3CC01611E2}" type="presOf" srcId="{A6BBBEDE-B2F0-40F2-963D-AC94753A81DF}" destId="{68E7B62B-36E5-48C2-AE42-F8ACFC72DA07}" srcOrd="0" destOrd="0" presId="urn:microsoft.com/office/officeart/2005/8/layout/hierarchy2"/>
    <dgm:cxn modelId="{596F4CF1-DFCB-4CE1-AE3B-436E0323E884}" type="presOf" srcId="{BC6FDDC0-ED7C-4A4E-867E-6F3FBE380AF5}" destId="{F1D7620D-98AA-4734-AE10-59137A46B769}" srcOrd="0" destOrd="0" presId="urn:microsoft.com/office/officeart/2005/8/layout/hierarchy2"/>
    <dgm:cxn modelId="{E67ED639-41F7-46CC-B259-052ADF322296}" type="presOf" srcId="{BC6FDDC0-ED7C-4A4E-867E-6F3FBE380AF5}" destId="{5D8069F8-484B-42FF-A97E-B21923813F1F}" srcOrd="1" destOrd="0" presId="urn:microsoft.com/office/officeart/2005/8/layout/hierarchy2"/>
    <dgm:cxn modelId="{E4014C77-3570-4A4C-ABB5-3E9DE3EEE1A5}" srcId="{78198D36-CFDF-45C9-93FE-D86E989C451F}" destId="{56E0F58A-5A60-402E-A85B-C7630F72E27E}" srcOrd="0" destOrd="0" parTransId="{013FAB66-A22D-4802-A2B2-1A05C61AF1D7}" sibTransId="{6EB807A6-6FC2-4A23-BAB6-3682A92EF443}"/>
    <dgm:cxn modelId="{3937EF53-A6A6-4D64-943B-035C3BE2B025}" srcId="{37CF339B-887A-4A6C-902A-9352F3789128}" destId="{6E759C43-538B-4DFC-A7E3-F5084CC4A160}" srcOrd="1" destOrd="0" parTransId="{D4EDCC93-D968-42B5-8323-074853DD7F05}" sibTransId="{80D6625A-B60C-41C1-B189-38D876E22956}"/>
    <dgm:cxn modelId="{014F66D1-7CF9-4018-BCCC-847920C14AD6}" type="presOf" srcId="{42F7443B-5940-4FBE-8049-F0C8DAB9E761}" destId="{4CEFD3F8-D63A-4CE8-8B5A-6B790A9A7426}" srcOrd="0" destOrd="0" presId="urn:microsoft.com/office/officeart/2005/8/layout/hierarchy2"/>
    <dgm:cxn modelId="{89F3210C-AFB0-43E5-AA39-CB2C220252BA}" type="presOf" srcId="{897FC32D-7E6F-4F20-B9D7-CCEEDD152A8C}" destId="{CAD072FC-0932-45C0-9B4B-D07A99DC8281}" srcOrd="0" destOrd="0" presId="urn:microsoft.com/office/officeart/2005/8/layout/hierarchy2"/>
    <dgm:cxn modelId="{94CD4075-0E90-442F-BAC9-48FBD8874733}" type="presOf" srcId="{A2DDA31B-03E5-4FD8-AA6C-8922F520DD12}" destId="{5A408F68-9391-48DB-96ED-455125EF41FE}" srcOrd="0" destOrd="0" presId="urn:microsoft.com/office/officeart/2005/8/layout/hierarchy2"/>
    <dgm:cxn modelId="{0DDA6C76-BE7E-4347-9477-7F40A3356221}" type="presOf" srcId="{D4EDCC93-D968-42B5-8323-074853DD7F05}" destId="{EB1C5246-8918-4963-A2F8-C9924CA87DE3}" srcOrd="0" destOrd="0" presId="urn:microsoft.com/office/officeart/2005/8/layout/hierarchy2"/>
    <dgm:cxn modelId="{09C6BD31-64BC-48A0-8058-BD3386BF6769}" type="presOf" srcId="{46930CBA-3C8D-4390-9A0D-E52A81F42764}" destId="{74F707F7-F18D-46CF-A68A-4A4EAEB34735}" srcOrd="1" destOrd="0" presId="urn:microsoft.com/office/officeart/2005/8/layout/hierarchy2"/>
    <dgm:cxn modelId="{43C450E3-7292-4624-A61D-38E6AB4D3173}" srcId="{56E0F58A-5A60-402E-A85B-C7630F72E27E}" destId="{CDCF0DE1-914B-4DA6-98AA-5CD3477BFF00}" srcOrd="1" destOrd="0" parTransId="{7ED6D23C-BABA-4694-B92C-3DF1B3C941B0}" sibTransId="{5FA0119D-8A04-4F1D-9F72-88D4FF3C075A}"/>
    <dgm:cxn modelId="{73759A39-A31D-412F-B713-D9669540BA7D}" type="presOf" srcId="{51B4BAC6-BCBB-4A96-852E-167DACE5E428}" destId="{EB7D9085-1D36-402F-BA92-DAC50F06764A}" srcOrd="1" destOrd="0" presId="urn:microsoft.com/office/officeart/2005/8/layout/hierarchy2"/>
    <dgm:cxn modelId="{EDEBE3D1-7326-47E1-B622-12DB47B14EA2}" srcId="{CDCF0DE1-914B-4DA6-98AA-5CD3477BFF00}" destId="{2E00FE06-1828-4E4D-9ADC-AF39C890785B}" srcOrd="0" destOrd="0" parTransId="{1A2B1660-87C2-47AC-88FB-02A6DCC7C1C3}" sibTransId="{5C446227-4C9D-4949-90E2-7E1319FEE5DB}"/>
    <dgm:cxn modelId="{21DDBE9C-503E-43AD-B829-DA6221C31324}" srcId="{CDCF0DE1-914B-4DA6-98AA-5CD3477BFF00}" destId="{42F7443B-5940-4FBE-8049-F0C8DAB9E761}" srcOrd="1" destOrd="0" parTransId="{46930CBA-3C8D-4390-9A0D-E52A81F42764}" sibTransId="{08641C87-CBBA-4163-9F9A-B03C11F26EE6}"/>
    <dgm:cxn modelId="{BDAC9819-3DDD-4DA1-A7D4-D6FFC1502320}" type="presOf" srcId="{73B48FF4-BCEB-4C9B-8CF4-D818C1958C51}" destId="{232C8211-40F8-480E-AB1B-C6D9E5CE55FD}" srcOrd="0" destOrd="0" presId="urn:microsoft.com/office/officeart/2005/8/layout/hierarchy2"/>
    <dgm:cxn modelId="{D0CACA80-5BA1-4F2D-96EF-47D7E88953BF}" type="presParOf" srcId="{CA33BA98-C3A2-4268-9C2A-5420A5465CA3}" destId="{741AC2EB-E446-4DD7-888E-675EFB5D4A67}" srcOrd="0" destOrd="0" presId="urn:microsoft.com/office/officeart/2005/8/layout/hierarchy2"/>
    <dgm:cxn modelId="{510315C9-8F58-40D8-B60D-91BF58C8DBF5}" type="presParOf" srcId="{741AC2EB-E446-4DD7-888E-675EFB5D4A67}" destId="{033AE4F1-2D51-493B-9801-4EABCD9209E5}" srcOrd="0" destOrd="0" presId="urn:microsoft.com/office/officeart/2005/8/layout/hierarchy2"/>
    <dgm:cxn modelId="{4A754679-0B4B-499F-B0C2-4ECB2C6BAB50}" type="presParOf" srcId="{741AC2EB-E446-4DD7-888E-675EFB5D4A67}" destId="{DA2CF7D8-484D-4B82-BE97-73E6031ECCDE}" srcOrd="1" destOrd="0" presId="urn:microsoft.com/office/officeart/2005/8/layout/hierarchy2"/>
    <dgm:cxn modelId="{60422244-25A4-4A28-8D0B-6AF3C375141C}" type="presParOf" srcId="{DA2CF7D8-484D-4B82-BE97-73E6031ECCDE}" destId="{232C8211-40F8-480E-AB1B-C6D9E5CE55FD}" srcOrd="0" destOrd="0" presId="urn:microsoft.com/office/officeart/2005/8/layout/hierarchy2"/>
    <dgm:cxn modelId="{ADD75BBF-42B0-4900-AD7F-8EB58E804920}" type="presParOf" srcId="{232C8211-40F8-480E-AB1B-C6D9E5CE55FD}" destId="{414F3B91-DDA1-4B5D-B2C1-3250AA3C26C6}" srcOrd="0" destOrd="0" presId="urn:microsoft.com/office/officeart/2005/8/layout/hierarchy2"/>
    <dgm:cxn modelId="{A4454228-444E-467A-9904-0F5A644CFFB1}" type="presParOf" srcId="{DA2CF7D8-484D-4B82-BE97-73E6031ECCDE}" destId="{4A45331B-230D-4742-9C23-43478A2DC6F5}" srcOrd="1" destOrd="0" presId="urn:microsoft.com/office/officeart/2005/8/layout/hierarchy2"/>
    <dgm:cxn modelId="{DA108026-60E0-4DAF-BCF4-9C1EE5A049B9}" type="presParOf" srcId="{4A45331B-230D-4742-9C23-43478A2DC6F5}" destId="{288521CE-6F13-4321-A8A0-011ABBD5BBA4}" srcOrd="0" destOrd="0" presId="urn:microsoft.com/office/officeart/2005/8/layout/hierarchy2"/>
    <dgm:cxn modelId="{AB8BC807-F3D0-4EB3-A98D-087DC4545A18}" type="presParOf" srcId="{4A45331B-230D-4742-9C23-43478A2DC6F5}" destId="{7D46653A-E5E6-4680-B329-C14ADED42F0F}" srcOrd="1" destOrd="0" presId="urn:microsoft.com/office/officeart/2005/8/layout/hierarchy2"/>
    <dgm:cxn modelId="{292EC784-1D2E-4F75-A6C1-46A663479158}" type="presParOf" srcId="{7D46653A-E5E6-4680-B329-C14ADED42F0F}" destId="{68E7B62B-36E5-48C2-AE42-F8ACFC72DA07}" srcOrd="0" destOrd="0" presId="urn:microsoft.com/office/officeart/2005/8/layout/hierarchy2"/>
    <dgm:cxn modelId="{FD603C0A-EC8B-4C6E-B2E0-F0175C6995CE}" type="presParOf" srcId="{68E7B62B-36E5-48C2-AE42-F8ACFC72DA07}" destId="{25215609-52F4-49AA-A507-7F6B17ACD7AF}" srcOrd="0" destOrd="0" presId="urn:microsoft.com/office/officeart/2005/8/layout/hierarchy2"/>
    <dgm:cxn modelId="{B9B6F873-152F-4452-A44F-F7D997FB3C92}" type="presParOf" srcId="{7D46653A-E5E6-4680-B329-C14ADED42F0F}" destId="{3EE3F1D0-12CB-44D8-8123-8119E975B210}" srcOrd="1" destOrd="0" presId="urn:microsoft.com/office/officeart/2005/8/layout/hierarchy2"/>
    <dgm:cxn modelId="{11855085-4A04-4E43-BD97-29D24E19E954}" type="presParOf" srcId="{3EE3F1D0-12CB-44D8-8123-8119E975B210}" destId="{BEDD315C-B938-40DF-A42B-794DA603069F}" srcOrd="0" destOrd="0" presId="urn:microsoft.com/office/officeart/2005/8/layout/hierarchy2"/>
    <dgm:cxn modelId="{1DE2F3AD-12C3-43DE-BFAA-C1DC4F3CA1B4}" type="presParOf" srcId="{3EE3F1D0-12CB-44D8-8123-8119E975B210}" destId="{09934D30-9717-4458-AC91-C1B9D5648DF6}" srcOrd="1" destOrd="0" presId="urn:microsoft.com/office/officeart/2005/8/layout/hierarchy2"/>
    <dgm:cxn modelId="{6115653F-19D6-42BE-AB48-B0C38175D211}" type="presParOf" srcId="{09934D30-9717-4458-AC91-C1B9D5648DF6}" destId="{D8B8E74C-737E-414A-A480-E393CC788C8C}" srcOrd="0" destOrd="0" presId="urn:microsoft.com/office/officeart/2005/8/layout/hierarchy2"/>
    <dgm:cxn modelId="{2677E27C-D6F1-4B2F-83EA-4350CA79E144}" type="presParOf" srcId="{D8B8E74C-737E-414A-A480-E393CC788C8C}" destId="{EB6B94B8-1494-4706-A042-3B8CDCB22433}" srcOrd="0" destOrd="0" presId="urn:microsoft.com/office/officeart/2005/8/layout/hierarchy2"/>
    <dgm:cxn modelId="{10E84223-9F57-4D55-A5E7-64AD0BE45A12}" type="presParOf" srcId="{09934D30-9717-4458-AC91-C1B9D5648DF6}" destId="{4C56EBC3-99D6-4F51-8086-D7D12EFE23EF}" srcOrd="1" destOrd="0" presId="urn:microsoft.com/office/officeart/2005/8/layout/hierarchy2"/>
    <dgm:cxn modelId="{B6222176-C38A-4B79-B954-ED1F8BEA937C}" type="presParOf" srcId="{4C56EBC3-99D6-4F51-8086-D7D12EFE23EF}" destId="{CAD072FC-0932-45C0-9B4B-D07A99DC8281}" srcOrd="0" destOrd="0" presId="urn:microsoft.com/office/officeart/2005/8/layout/hierarchy2"/>
    <dgm:cxn modelId="{62DD3A73-C9BA-4B95-BA07-23F01203292B}" type="presParOf" srcId="{4C56EBC3-99D6-4F51-8086-D7D12EFE23EF}" destId="{62A7CE65-B744-449F-9FD0-74B6FA3A936F}" srcOrd="1" destOrd="0" presId="urn:microsoft.com/office/officeart/2005/8/layout/hierarchy2"/>
    <dgm:cxn modelId="{2C2663DB-18EE-4095-A0DC-6CFC2CF24AB8}" type="presParOf" srcId="{7D46653A-E5E6-4680-B329-C14ADED42F0F}" destId="{EB1C5246-8918-4963-A2F8-C9924CA87DE3}" srcOrd="2" destOrd="0" presId="urn:microsoft.com/office/officeart/2005/8/layout/hierarchy2"/>
    <dgm:cxn modelId="{E64BD9D7-5CAB-4B6A-B280-9C2F92A360F5}" type="presParOf" srcId="{EB1C5246-8918-4963-A2F8-C9924CA87DE3}" destId="{A88E6E71-FED5-451E-9394-15D7E2EDF3CE}" srcOrd="0" destOrd="0" presId="urn:microsoft.com/office/officeart/2005/8/layout/hierarchy2"/>
    <dgm:cxn modelId="{43FD6FCF-AFE7-4F95-BAF6-1A340FF43C85}" type="presParOf" srcId="{7D46653A-E5E6-4680-B329-C14ADED42F0F}" destId="{FD7D325A-BBA5-44F9-8180-E79A103CD8B6}" srcOrd="3" destOrd="0" presId="urn:microsoft.com/office/officeart/2005/8/layout/hierarchy2"/>
    <dgm:cxn modelId="{F143E26D-CA68-429A-B77B-E2B6F7B18D53}" type="presParOf" srcId="{FD7D325A-BBA5-44F9-8180-E79A103CD8B6}" destId="{58936335-13FF-4205-8873-2FD614177CB9}" srcOrd="0" destOrd="0" presId="urn:microsoft.com/office/officeart/2005/8/layout/hierarchy2"/>
    <dgm:cxn modelId="{D24A5F0B-BBA7-4424-874E-31AD25F397DD}" type="presParOf" srcId="{FD7D325A-BBA5-44F9-8180-E79A103CD8B6}" destId="{9E99F205-98DA-44A3-A288-C36DC763C7C7}" srcOrd="1" destOrd="0" presId="urn:microsoft.com/office/officeart/2005/8/layout/hierarchy2"/>
    <dgm:cxn modelId="{D4554376-DF32-413A-BFE9-8548BEB1E819}" type="presParOf" srcId="{9E99F205-98DA-44A3-A288-C36DC763C7C7}" destId="{F1D7620D-98AA-4734-AE10-59137A46B769}" srcOrd="0" destOrd="0" presId="urn:microsoft.com/office/officeart/2005/8/layout/hierarchy2"/>
    <dgm:cxn modelId="{5E29177C-088F-4701-89C7-3CCD45270E87}" type="presParOf" srcId="{F1D7620D-98AA-4734-AE10-59137A46B769}" destId="{5D8069F8-484B-42FF-A97E-B21923813F1F}" srcOrd="0" destOrd="0" presId="urn:microsoft.com/office/officeart/2005/8/layout/hierarchy2"/>
    <dgm:cxn modelId="{485FD172-27A9-478E-ACCE-2D2C0E555C3A}" type="presParOf" srcId="{9E99F205-98DA-44A3-A288-C36DC763C7C7}" destId="{CC2C9062-7FB1-4E02-B2DE-E671D19F5225}" srcOrd="1" destOrd="0" presId="urn:microsoft.com/office/officeart/2005/8/layout/hierarchy2"/>
    <dgm:cxn modelId="{F8591E1F-F27C-4615-B5B6-0B5C12ADD182}" type="presParOf" srcId="{CC2C9062-7FB1-4E02-B2DE-E671D19F5225}" destId="{5097CBFB-398C-41F1-A948-C737349B614D}" srcOrd="0" destOrd="0" presId="urn:microsoft.com/office/officeart/2005/8/layout/hierarchy2"/>
    <dgm:cxn modelId="{CDB43A6A-F684-4DEB-94AA-B4AB99AF3302}" type="presParOf" srcId="{CC2C9062-7FB1-4E02-B2DE-E671D19F5225}" destId="{4C6D32D0-6179-48E4-AB20-6C431678814E}" srcOrd="1" destOrd="0" presId="urn:microsoft.com/office/officeart/2005/8/layout/hierarchy2"/>
    <dgm:cxn modelId="{0988D960-214C-4A49-9AED-EC6FD7C43931}" type="presParOf" srcId="{DA2CF7D8-484D-4B82-BE97-73E6031ECCDE}" destId="{A313C339-0448-4141-98FD-7AE36F5ACC52}" srcOrd="2" destOrd="0" presId="urn:microsoft.com/office/officeart/2005/8/layout/hierarchy2"/>
    <dgm:cxn modelId="{B1E93312-F45F-46B0-B1B1-C5831D06411B}" type="presParOf" srcId="{A313C339-0448-4141-98FD-7AE36F5ACC52}" destId="{387EAB77-B5E2-4B82-AF00-3E607A824C37}" srcOrd="0" destOrd="0" presId="urn:microsoft.com/office/officeart/2005/8/layout/hierarchy2"/>
    <dgm:cxn modelId="{C6F6F339-7917-4AD5-AF60-AD29E0BB4CAF}" type="presParOf" srcId="{DA2CF7D8-484D-4B82-BE97-73E6031ECCDE}" destId="{124551BD-EAA1-4551-A831-D97960595C47}" srcOrd="3" destOrd="0" presId="urn:microsoft.com/office/officeart/2005/8/layout/hierarchy2"/>
    <dgm:cxn modelId="{11FBD392-2BFB-497B-9D86-A598A93049C8}" type="presParOf" srcId="{124551BD-EAA1-4551-A831-D97960595C47}" destId="{80DF1D84-FBDE-44A1-BE15-2827AD554CDB}" srcOrd="0" destOrd="0" presId="urn:microsoft.com/office/officeart/2005/8/layout/hierarchy2"/>
    <dgm:cxn modelId="{411DA329-1F90-4C18-A7B8-D6F26F456B8B}" type="presParOf" srcId="{124551BD-EAA1-4551-A831-D97960595C47}" destId="{7C1FC058-284E-4911-98FF-C4C4102F9CF1}" srcOrd="1" destOrd="0" presId="urn:microsoft.com/office/officeart/2005/8/layout/hierarchy2"/>
    <dgm:cxn modelId="{05F7A13C-75E4-4C1D-877A-9BB3842B178B}" type="presParOf" srcId="{7C1FC058-284E-4911-98FF-C4C4102F9CF1}" destId="{B89A34C3-8BE8-41CC-A2AB-F65E4B479989}" srcOrd="0" destOrd="0" presId="urn:microsoft.com/office/officeart/2005/8/layout/hierarchy2"/>
    <dgm:cxn modelId="{C8699B02-9151-49E5-AF99-2AF9898F8FCB}" type="presParOf" srcId="{B89A34C3-8BE8-41CC-A2AB-F65E4B479989}" destId="{9DFAE85A-2C74-4745-8438-CE96C7D5D015}" srcOrd="0" destOrd="0" presId="urn:microsoft.com/office/officeart/2005/8/layout/hierarchy2"/>
    <dgm:cxn modelId="{DE240875-C086-4E0C-B7A6-8FA6DA1D59DC}" type="presParOf" srcId="{7C1FC058-284E-4911-98FF-C4C4102F9CF1}" destId="{C06B75D3-A3C3-44C9-93C4-96912752D452}" srcOrd="1" destOrd="0" presId="urn:microsoft.com/office/officeart/2005/8/layout/hierarchy2"/>
    <dgm:cxn modelId="{F5E338C4-C68B-4A7C-B327-1094BBDCD5DB}" type="presParOf" srcId="{C06B75D3-A3C3-44C9-93C4-96912752D452}" destId="{8F46AAF1-F84E-4DB6-844A-D943AC0C2C0F}" srcOrd="0" destOrd="0" presId="urn:microsoft.com/office/officeart/2005/8/layout/hierarchy2"/>
    <dgm:cxn modelId="{FE73DDC3-179E-43F1-BDD2-E1D32FFB5080}" type="presParOf" srcId="{C06B75D3-A3C3-44C9-93C4-96912752D452}" destId="{85482D65-D1FB-4957-8BD3-858C65C6440F}" srcOrd="1" destOrd="0" presId="urn:microsoft.com/office/officeart/2005/8/layout/hierarchy2"/>
    <dgm:cxn modelId="{C126229D-500E-4046-9B24-BD04B49E0493}" type="presParOf" srcId="{85482D65-D1FB-4957-8BD3-858C65C6440F}" destId="{97457E2A-5F04-45E7-90C6-EE1FBA2B21C2}" srcOrd="0" destOrd="0" presId="urn:microsoft.com/office/officeart/2005/8/layout/hierarchy2"/>
    <dgm:cxn modelId="{60C55548-9F0E-4330-9480-D8BF4C69BFDC}" type="presParOf" srcId="{97457E2A-5F04-45E7-90C6-EE1FBA2B21C2}" destId="{17B27AAC-7827-45DE-B6F3-D313CE44EFE1}" srcOrd="0" destOrd="0" presId="urn:microsoft.com/office/officeart/2005/8/layout/hierarchy2"/>
    <dgm:cxn modelId="{1931147E-3615-4A3D-AFB3-57C8346E6D90}" type="presParOf" srcId="{85482D65-D1FB-4957-8BD3-858C65C6440F}" destId="{05039F12-E7BC-4928-A009-A91E80555919}" srcOrd="1" destOrd="0" presId="urn:microsoft.com/office/officeart/2005/8/layout/hierarchy2"/>
    <dgm:cxn modelId="{1698CEBC-66A2-4C57-AA99-7CD9AEF9B8A4}" type="presParOf" srcId="{05039F12-E7BC-4928-A009-A91E80555919}" destId="{5A408F68-9391-48DB-96ED-455125EF41FE}" srcOrd="0" destOrd="0" presId="urn:microsoft.com/office/officeart/2005/8/layout/hierarchy2"/>
    <dgm:cxn modelId="{D918CD65-DD0D-46EF-9725-9AEE9AF05846}" type="presParOf" srcId="{05039F12-E7BC-4928-A009-A91E80555919}" destId="{63B399DC-95F8-40C2-AF46-8B7043515D79}" srcOrd="1" destOrd="0" presId="urn:microsoft.com/office/officeart/2005/8/layout/hierarchy2"/>
    <dgm:cxn modelId="{989CA556-E0D4-442A-ADB3-5D312220237D}" type="presParOf" srcId="{7C1FC058-284E-4911-98FF-C4C4102F9CF1}" destId="{6E9AE6BB-A469-44CB-80E2-9BEBFCA88CC4}" srcOrd="2" destOrd="0" presId="urn:microsoft.com/office/officeart/2005/8/layout/hierarchy2"/>
    <dgm:cxn modelId="{7822992A-A280-4DCB-9F95-2FCD3062443E}" type="presParOf" srcId="{6E9AE6BB-A469-44CB-80E2-9BEBFCA88CC4}" destId="{74F707F7-F18D-46CF-A68A-4A4EAEB34735}" srcOrd="0" destOrd="0" presId="urn:microsoft.com/office/officeart/2005/8/layout/hierarchy2"/>
    <dgm:cxn modelId="{941D5F23-D5F9-4A7B-B88A-EDDC5B347FB4}" type="presParOf" srcId="{7C1FC058-284E-4911-98FF-C4C4102F9CF1}" destId="{667ED471-B5CB-4412-B1E5-76AD3631E3FB}" srcOrd="3" destOrd="0" presId="urn:microsoft.com/office/officeart/2005/8/layout/hierarchy2"/>
    <dgm:cxn modelId="{D401AA41-845F-428C-A994-100059F1EAB3}" type="presParOf" srcId="{667ED471-B5CB-4412-B1E5-76AD3631E3FB}" destId="{4CEFD3F8-D63A-4CE8-8B5A-6B790A9A7426}" srcOrd="0" destOrd="0" presId="urn:microsoft.com/office/officeart/2005/8/layout/hierarchy2"/>
    <dgm:cxn modelId="{26191D2A-869E-4399-9E19-064A950A92A4}" type="presParOf" srcId="{667ED471-B5CB-4412-B1E5-76AD3631E3FB}" destId="{77D79B69-4E13-4E7C-9630-083D7EA933DE}" srcOrd="1" destOrd="0" presId="urn:microsoft.com/office/officeart/2005/8/layout/hierarchy2"/>
    <dgm:cxn modelId="{B80271A4-99B0-4523-8DB0-B9A52E6CF9C8}" type="presParOf" srcId="{77D79B69-4E13-4E7C-9630-083D7EA933DE}" destId="{E89D7E49-8F94-4960-A32A-2E46F1999D10}" srcOrd="0" destOrd="0" presId="urn:microsoft.com/office/officeart/2005/8/layout/hierarchy2"/>
    <dgm:cxn modelId="{56F09F74-68A6-4FAF-81E7-D0EE8E069142}" type="presParOf" srcId="{E89D7E49-8F94-4960-A32A-2E46F1999D10}" destId="{EB7D9085-1D36-402F-BA92-DAC50F06764A}" srcOrd="0" destOrd="0" presId="urn:microsoft.com/office/officeart/2005/8/layout/hierarchy2"/>
    <dgm:cxn modelId="{0487A6FC-9988-4EEC-847B-D9D2086D6DD7}" type="presParOf" srcId="{77D79B69-4E13-4E7C-9630-083D7EA933DE}" destId="{E0A7B21D-A10B-4228-AC0C-F163CFD99276}" srcOrd="1" destOrd="0" presId="urn:microsoft.com/office/officeart/2005/8/layout/hierarchy2"/>
    <dgm:cxn modelId="{D7A5AAD0-5871-4D8A-8E97-76629504A56A}" type="presParOf" srcId="{E0A7B21D-A10B-4228-AC0C-F163CFD99276}" destId="{9FCC82DC-7ACA-4295-8BC2-833074781F0D}" srcOrd="0" destOrd="0" presId="urn:microsoft.com/office/officeart/2005/8/layout/hierarchy2"/>
    <dgm:cxn modelId="{066F9215-809E-4590-9231-6CC13C181E3C}" type="presParOf" srcId="{E0A7B21D-A10B-4228-AC0C-F163CFD99276}" destId="{5B6C2F8F-6EDA-4497-8F73-EB87EBA8F5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F75A5-AB27-47C4-A217-D4943EBE67C7}" type="doc">
      <dgm:prSet loTypeId="urn:microsoft.com/office/officeart/2008/layout/AscendingPictureAccentProcess" loCatId="process" qsTypeId="urn:microsoft.com/office/officeart/2005/8/quickstyle/simple4" qsCatId="simple" csTypeId="urn:microsoft.com/office/officeart/2005/8/colors/accent4_5" csCatId="accent4" phldr="1"/>
      <dgm:spPr/>
      <dgm:t>
        <a:bodyPr/>
        <a:lstStyle/>
        <a:p>
          <a:endParaRPr lang="es-MX"/>
        </a:p>
      </dgm:t>
    </dgm:pt>
    <dgm:pt modelId="{404B9D85-A0A1-41ED-B08F-842DF712C83F}">
      <dgm:prSet phldrT="[Texto]"/>
      <dgm:spPr/>
      <dgm:t>
        <a:bodyPr/>
        <a:lstStyle/>
        <a:p>
          <a:r>
            <a:rPr lang="es-MX" dirty="0"/>
            <a:t>Cálculo de la muestra para poblaciones finitas</a:t>
          </a:r>
        </a:p>
      </dgm:t>
    </dgm:pt>
    <dgm:pt modelId="{2B332C97-C346-40EC-8774-78074F4CDDD0}" type="parTrans" cxnId="{7D4CAED1-F65E-4352-8DA8-A6A2E103C81C}">
      <dgm:prSet/>
      <dgm:spPr/>
      <dgm:t>
        <a:bodyPr/>
        <a:lstStyle/>
        <a:p>
          <a:endParaRPr lang="es-MX"/>
        </a:p>
      </dgm:t>
    </dgm:pt>
    <dgm:pt modelId="{D62EC3F7-F50E-405E-9944-CDFDA63C98EA}" type="sibTrans" cxnId="{7D4CAED1-F65E-4352-8DA8-A6A2E103C81C}">
      <dgm:prSet/>
      <dgm:spPr/>
      <dgm:t>
        <a:bodyPr/>
        <a:lstStyle/>
        <a:p>
          <a:endParaRPr lang="es-MX"/>
        </a:p>
      </dgm:t>
    </dgm:pt>
    <dgm:pt modelId="{44FE6131-23C7-4177-98F7-ECA9A895DC91}">
      <dgm:prSet phldrT="[Texto]" custT="1"/>
      <dgm:spPr/>
      <dgm:t>
        <a:bodyPr/>
        <a:lstStyle/>
        <a:p>
          <a:r>
            <a:rPr lang="es-MX" sz="1200" dirty="0"/>
            <a:t>Inclusión forzosa</a:t>
          </a:r>
        </a:p>
        <a:p>
          <a:r>
            <a:rPr lang="es-MX" sz="1200" dirty="0"/>
            <a:t>INEC (2019) &amp; Departamento Administrativo Nacional de Estadística (2004)</a:t>
          </a:r>
        </a:p>
      </dgm:t>
    </dgm:pt>
    <dgm:pt modelId="{95F861E5-00B3-4B0D-A671-DDBBE1ED2272}" type="parTrans" cxnId="{589BAAF0-523F-4F6E-9A55-D41AB0452701}">
      <dgm:prSet/>
      <dgm:spPr/>
      <dgm:t>
        <a:bodyPr/>
        <a:lstStyle/>
        <a:p>
          <a:endParaRPr lang="es-MX"/>
        </a:p>
      </dgm:t>
    </dgm:pt>
    <dgm:pt modelId="{9D59885F-81A3-4DE7-8280-67819427E1CA}" type="sibTrans" cxnId="{589BAAF0-523F-4F6E-9A55-D41AB0452701}">
      <dgm:prSet/>
      <dgm:spPr/>
      <dgm:t>
        <a:bodyPr/>
        <a:lstStyle/>
        <a:p>
          <a:endParaRPr lang="es-MX"/>
        </a:p>
      </dgm:t>
    </dgm:pt>
    <dgm:pt modelId="{0A0567AD-368B-4D1D-B0A8-7FEF70EFAF90}" type="pres">
      <dgm:prSet presAssocID="{C04F75A5-AB27-47C4-A217-D4943EBE67C7}" presName="Name0" presStyleCnt="0">
        <dgm:presLayoutVars>
          <dgm:chMax val="7"/>
          <dgm:chPref val="7"/>
          <dgm:dir/>
        </dgm:presLayoutVars>
      </dgm:prSet>
      <dgm:spPr/>
      <dgm:t>
        <a:bodyPr/>
        <a:lstStyle/>
        <a:p>
          <a:endParaRPr lang="es-EC"/>
        </a:p>
      </dgm:t>
    </dgm:pt>
    <dgm:pt modelId="{BBB99022-6505-4436-AC6C-66065C888A7D}" type="pres">
      <dgm:prSet presAssocID="{C04F75A5-AB27-47C4-A217-D4943EBE67C7}" presName="dot1" presStyleLbl="alignNode1" presStyleIdx="0" presStyleCnt="10"/>
      <dgm:spPr/>
    </dgm:pt>
    <dgm:pt modelId="{60B10727-214D-4F26-9E04-9AD439E945CF}" type="pres">
      <dgm:prSet presAssocID="{C04F75A5-AB27-47C4-A217-D4943EBE67C7}" presName="dot2" presStyleLbl="alignNode1" presStyleIdx="1" presStyleCnt="10"/>
      <dgm:spPr/>
    </dgm:pt>
    <dgm:pt modelId="{1BF33DB9-3BEA-4462-A32F-009118890DA3}" type="pres">
      <dgm:prSet presAssocID="{C04F75A5-AB27-47C4-A217-D4943EBE67C7}" presName="dot3" presStyleLbl="alignNode1" presStyleIdx="2" presStyleCnt="10"/>
      <dgm:spPr/>
    </dgm:pt>
    <dgm:pt modelId="{6CD92B42-6F0F-47CC-B54F-C2DAF1049E0F}" type="pres">
      <dgm:prSet presAssocID="{C04F75A5-AB27-47C4-A217-D4943EBE67C7}" presName="dotArrow1" presStyleLbl="alignNode1" presStyleIdx="3" presStyleCnt="10"/>
      <dgm:spPr/>
    </dgm:pt>
    <dgm:pt modelId="{0F9A2388-9A08-4E7C-BFCD-10C55FA7AD47}" type="pres">
      <dgm:prSet presAssocID="{C04F75A5-AB27-47C4-A217-D4943EBE67C7}" presName="dotArrow2" presStyleLbl="alignNode1" presStyleIdx="4" presStyleCnt="10"/>
      <dgm:spPr/>
    </dgm:pt>
    <dgm:pt modelId="{51DA5B33-8989-4D4D-8888-21E5797226FC}" type="pres">
      <dgm:prSet presAssocID="{C04F75A5-AB27-47C4-A217-D4943EBE67C7}" presName="dotArrow3" presStyleLbl="alignNode1" presStyleIdx="5" presStyleCnt="10"/>
      <dgm:spPr/>
    </dgm:pt>
    <dgm:pt modelId="{F393229F-CFF2-4A96-B406-D6523B5E9596}" type="pres">
      <dgm:prSet presAssocID="{C04F75A5-AB27-47C4-A217-D4943EBE67C7}" presName="dotArrow4" presStyleLbl="alignNode1" presStyleIdx="6" presStyleCnt="10"/>
      <dgm:spPr/>
    </dgm:pt>
    <dgm:pt modelId="{9CF945D6-AB28-4794-81D0-8EB5ADAFFA46}" type="pres">
      <dgm:prSet presAssocID="{C04F75A5-AB27-47C4-A217-D4943EBE67C7}" presName="dotArrow5" presStyleLbl="alignNode1" presStyleIdx="7" presStyleCnt="10"/>
      <dgm:spPr/>
    </dgm:pt>
    <dgm:pt modelId="{0D607AC1-3278-43B8-AC2F-17959C655141}" type="pres">
      <dgm:prSet presAssocID="{C04F75A5-AB27-47C4-A217-D4943EBE67C7}" presName="dotArrow6" presStyleLbl="alignNode1" presStyleIdx="8" presStyleCnt="10"/>
      <dgm:spPr/>
    </dgm:pt>
    <dgm:pt modelId="{2B1EFA78-37AD-4C8E-9368-D3BF70E1CB4B}" type="pres">
      <dgm:prSet presAssocID="{C04F75A5-AB27-47C4-A217-D4943EBE67C7}" presName="dotArrow7" presStyleLbl="alignNode1" presStyleIdx="9" presStyleCnt="10"/>
      <dgm:spPr/>
    </dgm:pt>
    <dgm:pt modelId="{ED5799DD-B55E-4A06-A94C-7F532A71BF52}" type="pres">
      <dgm:prSet presAssocID="{404B9D85-A0A1-41ED-B08F-842DF712C83F}" presName="parTx1" presStyleLbl="node1" presStyleIdx="0" presStyleCnt="2"/>
      <dgm:spPr/>
      <dgm:t>
        <a:bodyPr/>
        <a:lstStyle/>
        <a:p>
          <a:endParaRPr lang="es-EC"/>
        </a:p>
      </dgm:t>
    </dgm:pt>
    <dgm:pt modelId="{4A999CD8-DCE7-46F9-B1ED-78F7798463AD}" type="pres">
      <dgm:prSet presAssocID="{D62EC3F7-F50E-405E-9944-CDFDA63C98EA}" presName="picture1" presStyleCnt="0"/>
      <dgm:spPr/>
    </dgm:pt>
    <dgm:pt modelId="{9DC7A580-0A61-46B5-BAE5-C4E8359EE63A}" type="pres">
      <dgm:prSet presAssocID="{D62EC3F7-F50E-405E-9944-CDFDA63C98EA}" presName="imageRepeatNode" presStyleLbl="fgImgPlace1" presStyleIdx="0" presStyleCnt="2"/>
      <dgm:spPr/>
      <dgm:t>
        <a:bodyPr/>
        <a:lstStyle/>
        <a:p>
          <a:endParaRPr lang="es-EC"/>
        </a:p>
      </dgm:t>
    </dgm:pt>
    <dgm:pt modelId="{E06F45AE-BC16-48CD-9273-532127B89BB3}" type="pres">
      <dgm:prSet presAssocID="{44FE6131-23C7-4177-98F7-ECA9A895DC91}" presName="parTx2" presStyleLbl="node1" presStyleIdx="1" presStyleCnt="2"/>
      <dgm:spPr/>
      <dgm:t>
        <a:bodyPr/>
        <a:lstStyle/>
        <a:p>
          <a:endParaRPr lang="es-EC"/>
        </a:p>
      </dgm:t>
    </dgm:pt>
    <dgm:pt modelId="{5F64CA85-CBD2-4C1A-A4FA-94227EA753C3}" type="pres">
      <dgm:prSet presAssocID="{9D59885F-81A3-4DE7-8280-67819427E1CA}" presName="picture2" presStyleCnt="0"/>
      <dgm:spPr/>
    </dgm:pt>
    <dgm:pt modelId="{D4B2DF94-EB69-4936-96D5-7319BE4EF521}" type="pres">
      <dgm:prSet presAssocID="{9D59885F-81A3-4DE7-8280-67819427E1CA}" presName="imageRepeatNode" presStyleLbl="fgImgPlace1" presStyleIdx="1" presStyleCnt="2"/>
      <dgm:spPr/>
      <dgm:t>
        <a:bodyPr/>
        <a:lstStyle/>
        <a:p>
          <a:endParaRPr lang="es-EC"/>
        </a:p>
      </dgm:t>
    </dgm:pt>
  </dgm:ptLst>
  <dgm:cxnLst>
    <dgm:cxn modelId="{7BAF9B5D-C8B2-4D43-81EB-4F1FCB659553}" type="presOf" srcId="{D62EC3F7-F50E-405E-9944-CDFDA63C98EA}" destId="{9DC7A580-0A61-46B5-BAE5-C4E8359EE63A}" srcOrd="0" destOrd="0" presId="urn:microsoft.com/office/officeart/2008/layout/AscendingPictureAccentProcess"/>
    <dgm:cxn modelId="{589BAAF0-523F-4F6E-9A55-D41AB0452701}" srcId="{C04F75A5-AB27-47C4-A217-D4943EBE67C7}" destId="{44FE6131-23C7-4177-98F7-ECA9A895DC91}" srcOrd="1" destOrd="0" parTransId="{95F861E5-00B3-4B0D-A671-DDBBE1ED2272}" sibTransId="{9D59885F-81A3-4DE7-8280-67819427E1CA}"/>
    <dgm:cxn modelId="{95BE3A37-5257-40EC-A956-F7E63D488D0A}" type="presOf" srcId="{C04F75A5-AB27-47C4-A217-D4943EBE67C7}" destId="{0A0567AD-368B-4D1D-B0A8-7FEF70EFAF90}" srcOrd="0" destOrd="0" presId="urn:microsoft.com/office/officeart/2008/layout/AscendingPictureAccentProcess"/>
    <dgm:cxn modelId="{BE062658-F7D7-42F2-ABA2-29295E3E58FD}" type="presOf" srcId="{404B9D85-A0A1-41ED-B08F-842DF712C83F}" destId="{ED5799DD-B55E-4A06-A94C-7F532A71BF52}" srcOrd="0" destOrd="0" presId="urn:microsoft.com/office/officeart/2008/layout/AscendingPictureAccentProcess"/>
    <dgm:cxn modelId="{83D85554-9BB6-492D-BE75-67A511008735}" type="presOf" srcId="{44FE6131-23C7-4177-98F7-ECA9A895DC91}" destId="{E06F45AE-BC16-48CD-9273-532127B89BB3}" srcOrd="0" destOrd="0" presId="urn:microsoft.com/office/officeart/2008/layout/AscendingPictureAccentProcess"/>
    <dgm:cxn modelId="{313054B2-5EB2-46FA-ABE7-2F56B46B3429}" type="presOf" srcId="{9D59885F-81A3-4DE7-8280-67819427E1CA}" destId="{D4B2DF94-EB69-4936-96D5-7319BE4EF521}" srcOrd="0" destOrd="0" presId="urn:microsoft.com/office/officeart/2008/layout/AscendingPictureAccentProcess"/>
    <dgm:cxn modelId="{7D4CAED1-F65E-4352-8DA8-A6A2E103C81C}" srcId="{C04F75A5-AB27-47C4-A217-D4943EBE67C7}" destId="{404B9D85-A0A1-41ED-B08F-842DF712C83F}" srcOrd="0" destOrd="0" parTransId="{2B332C97-C346-40EC-8774-78074F4CDDD0}" sibTransId="{D62EC3F7-F50E-405E-9944-CDFDA63C98EA}"/>
    <dgm:cxn modelId="{728EA488-E61B-4D8F-9E23-B3FECC3ABE91}" type="presParOf" srcId="{0A0567AD-368B-4D1D-B0A8-7FEF70EFAF90}" destId="{BBB99022-6505-4436-AC6C-66065C888A7D}" srcOrd="0" destOrd="0" presId="urn:microsoft.com/office/officeart/2008/layout/AscendingPictureAccentProcess"/>
    <dgm:cxn modelId="{029285B4-2031-4CB7-BAFB-AF1306C2F0CE}" type="presParOf" srcId="{0A0567AD-368B-4D1D-B0A8-7FEF70EFAF90}" destId="{60B10727-214D-4F26-9E04-9AD439E945CF}" srcOrd="1" destOrd="0" presId="urn:microsoft.com/office/officeart/2008/layout/AscendingPictureAccentProcess"/>
    <dgm:cxn modelId="{7A5FE3F4-1B52-41D6-9A1D-C4BF363084F2}" type="presParOf" srcId="{0A0567AD-368B-4D1D-B0A8-7FEF70EFAF90}" destId="{1BF33DB9-3BEA-4462-A32F-009118890DA3}" srcOrd="2" destOrd="0" presId="urn:microsoft.com/office/officeart/2008/layout/AscendingPictureAccentProcess"/>
    <dgm:cxn modelId="{D60296CD-A7A1-4A58-8289-ACC725FB2C60}" type="presParOf" srcId="{0A0567AD-368B-4D1D-B0A8-7FEF70EFAF90}" destId="{6CD92B42-6F0F-47CC-B54F-C2DAF1049E0F}" srcOrd="3" destOrd="0" presId="urn:microsoft.com/office/officeart/2008/layout/AscendingPictureAccentProcess"/>
    <dgm:cxn modelId="{F8E29664-03A9-4D62-A0A0-17F075C04916}" type="presParOf" srcId="{0A0567AD-368B-4D1D-B0A8-7FEF70EFAF90}" destId="{0F9A2388-9A08-4E7C-BFCD-10C55FA7AD47}" srcOrd="4" destOrd="0" presId="urn:microsoft.com/office/officeart/2008/layout/AscendingPictureAccentProcess"/>
    <dgm:cxn modelId="{B2035E8E-FEA6-44B4-AED7-10D3D8A52D68}" type="presParOf" srcId="{0A0567AD-368B-4D1D-B0A8-7FEF70EFAF90}" destId="{51DA5B33-8989-4D4D-8888-21E5797226FC}" srcOrd="5" destOrd="0" presId="urn:microsoft.com/office/officeart/2008/layout/AscendingPictureAccentProcess"/>
    <dgm:cxn modelId="{6F91FBC8-EEC5-4705-A97E-DD37BC5F8801}" type="presParOf" srcId="{0A0567AD-368B-4D1D-B0A8-7FEF70EFAF90}" destId="{F393229F-CFF2-4A96-B406-D6523B5E9596}" srcOrd="6" destOrd="0" presId="urn:microsoft.com/office/officeart/2008/layout/AscendingPictureAccentProcess"/>
    <dgm:cxn modelId="{F36884D5-2F36-483E-A1D2-4A6837E02386}" type="presParOf" srcId="{0A0567AD-368B-4D1D-B0A8-7FEF70EFAF90}" destId="{9CF945D6-AB28-4794-81D0-8EB5ADAFFA46}" srcOrd="7" destOrd="0" presId="urn:microsoft.com/office/officeart/2008/layout/AscendingPictureAccentProcess"/>
    <dgm:cxn modelId="{9FA456FF-FE3C-457D-BA04-6560FA36C1EF}" type="presParOf" srcId="{0A0567AD-368B-4D1D-B0A8-7FEF70EFAF90}" destId="{0D607AC1-3278-43B8-AC2F-17959C655141}" srcOrd="8" destOrd="0" presId="urn:microsoft.com/office/officeart/2008/layout/AscendingPictureAccentProcess"/>
    <dgm:cxn modelId="{D2508160-F856-45F7-8CC7-CA9C562C17D0}" type="presParOf" srcId="{0A0567AD-368B-4D1D-B0A8-7FEF70EFAF90}" destId="{2B1EFA78-37AD-4C8E-9368-D3BF70E1CB4B}" srcOrd="9" destOrd="0" presId="urn:microsoft.com/office/officeart/2008/layout/AscendingPictureAccentProcess"/>
    <dgm:cxn modelId="{830A4391-BDDF-4599-A821-B49A8F1D7543}" type="presParOf" srcId="{0A0567AD-368B-4D1D-B0A8-7FEF70EFAF90}" destId="{ED5799DD-B55E-4A06-A94C-7F532A71BF52}" srcOrd="10" destOrd="0" presId="urn:microsoft.com/office/officeart/2008/layout/AscendingPictureAccentProcess"/>
    <dgm:cxn modelId="{DF2E7063-9C38-4997-BD1B-866AC4BB0A4F}" type="presParOf" srcId="{0A0567AD-368B-4D1D-B0A8-7FEF70EFAF90}" destId="{4A999CD8-DCE7-46F9-B1ED-78F7798463AD}" srcOrd="11" destOrd="0" presId="urn:microsoft.com/office/officeart/2008/layout/AscendingPictureAccentProcess"/>
    <dgm:cxn modelId="{6F0454A9-9278-49CB-A86C-D0048748AD29}" type="presParOf" srcId="{4A999CD8-DCE7-46F9-B1ED-78F7798463AD}" destId="{9DC7A580-0A61-46B5-BAE5-C4E8359EE63A}" srcOrd="0" destOrd="0" presId="urn:microsoft.com/office/officeart/2008/layout/AscendingPictureAccentProcess"/>
    <dgm:cxn modelId="{A1ADC041-204B-4AAD-9690-201860C49E48}" type="presParOf" srcId="{0A0567AD-368B-4D1D-B0A8-7FEF70EFAF90}" destId="{E06F45AE-BC16-48CD-9273-532127B89BB3}" srcOrd="12" destOrd="0" presId="urn:microsoft.com/office/officeart/2008/layout/AscendingPictureAccentProcess"/>
    <dgm:cxn modelId="{613751BE-DB0C-4050-9699-A4738E0007A4}" type="presParOf" srcId="{0A0567AD-368B-4D1D-B0A8-7FEF70EFAF90}" destId="{5F64CA85-CBD2-4C1A-A4FA-94227EA753C3}" srcOrd="13" destOrd="0" presId="urn:microsoft.com/office/officeart/2008/layout/AscendingPictureAccentProcess"/>
    <dgm:cxn modelId="{9117140F-9269-4935-AD40-E3CEAC61F4FB}" type="presParOf" srcId="{5F64CA85-CBD2-4C1A-A4FA-94227EA753C3}" destId="{D4B2DF94-EB69-4936-96D5-7319BE4EF521}"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051733-FFDF-4A85-B31A-636F37C238E2}" type="doc">
      <dgm:prSet loTypeId="urn:microsoft.com/office/officeart/2005/8/layout/hierarchy2" loCatId="hierarchy" qsTypeId="urn:microsoft.com/office/officeart/2005/8/quickstyle/simple2" qsCatId="simple" csTypeId="urn:microsoft.com/office/officeart/2005/8/colors/accent4_5" csCatId="accent4" phldr="1"/>
      <dgm:spPr/>
      <dgm:t>
        <a:bodyPr/>
        <a:lstStyle/>
        <a:p>
          <a:endParaRPr lang="es-MX"/>
        </a:p>
      </dgm:t>
    </dgm:pt>
    <dgm:pt modelId="{6B69A6DE-6C99-4882-B461-48FCF77DF38E}">
      <dgm:prSet phldrT="[Texto]"/>
      <dgm:spPr>
        <a:solidFill>
          <a:srgbClr val="83C937">
            <a:alpha val="80000"/>
          </a:srgbClr>
        </a:solidFill>
        <a:ln>
          <a:solidFill>
            <a:srgbClr val="83C937"/>
          </a:solidFill>
        </a:ln>
      </dgm:spPr>
      <dgm:t>
        <a:bodyPr/>
        <a:lstStyle/>
        <a:p>
          <a:r>
            <a:rPr lang="es-MX" dirty="0"/>
            <a:t>Encuesta</a:t>
          </a:r>
        </a:p>
      </dgm:t>
    </dgm:pt>
    <dgm:pt modelId="{8189B4E8-9C9A-4097-8EE7-FBF122A74576}" type="parTrans" cxnId="{14BFB6D4-4AA1-4F22-A917-05974965C44F}">
      <dgm:prSet/>
      <dgm:spPr/>
      <dgm:t>
        <a:bodyPr/>
        <a:lstStyle/>
        <a:p>
          <a:endParaRPr lang="es-MX"/>
        </a:p>
      </dgm:t>
    </dgm:pt>
    <dgm:pt modelId="{8C47DFF3-2A66-415B-A5AD-EF9EF673CC40}" type="sibTrans" cxnId="{14BFB6D4-4AA1-4F22-A917-05974965C44F}">
      <dgm:prSet/>
      <dgm:spPr/>
      <dgm:t>
        <a:bodyPr/>
        <a:lstStyle/>
        <a:p>
          <a:endParaRPr lang="es-MX"/>
        </a:p>
      </dgm:t>
    </dgm:pt>
    <dgm:pt modelId="{60560ADA-B593-4926-9193-E70D0D432AD2}">
      <dgm:prSet phldrT="[Texto]"/>
      <dgm:spPr>
        <a:solidFill>
          <a:srgbClr val="0C758E">
            <a:alpha val="70000"/>
          </a:srgbClr>
        </a:solidFill>
        <a:ln>
          <a:solidFill>
            <a:srgbClr val="0C758E"/>
          </a:solidFill>
        </a:ln>
      </dgm:spPr>
      <dgm:t>
        <a:bodyPr/>
        <a:lstStyle/>
        <a:p>
          <a:r>
            <a:rPr lang="es-MX" dirty="0"/>
            <a:t>Estructura</a:t>
          </a:r>
        </a:p>
      </dgm:t>
    </dgm:pt>
    <dgm:pt modelId="{1B47B7EC-2341-4232-8610-F34B1E0226C4}" type="parTrans" cxnId="{7FAD4DA7-8F81-43B1-8C0B-4D12B850574D}">
      <dgm:prSet/>
      <dgm:spPr/>
      <dgm:t>
        <a:bodyPr/>
        <a:lstStyle/>
        <a:p>
          <a:endParaRPr lang="es-MX"/>
        </a:p>
      </dgm:t>
    </dgm:pt>
    <dgm:pt modelId="{5B35DEA9-5BE8-4AB9-97A8-264F997FD069}" type="sibTrans" cxnId="{7FAD4DA7-8F81-43B1-8C0B-4D12B850574D}">
      <dgm:prSet/>
      <dgm:spPr/>
      <dgm:t>
        <a:bodyPr/>
        <a:lstStyle/>
        <a:p>
          <a:endParaRPr lang="es-MX"/>
        </a:p>
      </dgm:t>
    </dgm:pt>
    <dgm:pt modelId="{88999454-5997-4AA1-B0A7-AD7C34DB5BAE}">
      <dgm:prSet phldrT="[Texto]"/>
      <dgm:spPr>
        <a:solidFill>
          <a:schemeClr val="accent3">
            <a:lumMod val="75000"/>
            <a:alpha val="50000"/>
          </a:schemeClr>
        </a:solidFill>
        <a:ln>
          <a:solidFill>
            <a:schemeClr val="accent3">
              <a:lumMod val="60000"/>
              <a:lumOff val="40000"/>
            </a:schemeClr>
          </a:solidFill>
        </a:ln>
      </dgm:spPr>
      <dgm:t>
        <a:bodyPr/>
        <a:lstStyle/>
        <a:p>
          <a:r>
            <a:rPr lang="es-MX" dirty="0"/>
            <a:t>1) Datos generales</a:t>
          </a:r>
        </a:p>
      </dgm:t>
    </dgm:pt>
    <dgm:pt modelId="{A523ED33-A1A6-4EE9-9620-C1B83EB9A7CE}" type="parTrans" cxnId="{99728075-AC6A-45AA-8650-E6A43A9BDA75}">
      <dgm:prSet/>
      <dgm:spPr/>
      <dgm:t>
        <a:bodyPr/>
        <a:lstStyle/>
        <a:p>
          <a:endParaRPr lang="es-MX"/>
        </a:p>
      </dgm:t>
    </dgm:pt>
    <dgm:pt modelId="{C882CBA8-5652-4044-BF51-494F2557E900}" type="sibTrans" cxnId="{99728075-AC6A-45AA-8650-E6A43A9BDA75}">
      <dgm:prSet/>
      <dgm:spPr/>
      <dgm:t>
        <a:bodyPr/>
        <a:lstStyle/>
        <a:p>
          <a:endParaRPr lang="es-MX"/>
        </a:p>
      </dgm:t>
    </dgm:pt>
    <dgm:pt modelId="{5464130C-DC5A-49CC-860E-4A8655556D4C}">
      <dgm:prSet phldrT="[Texto]"/>
      <dgm:spPr>
        <a:solidFill>
          <a:schemeClr val="accent3">
            <a:lumMod val="75000"/>
            <a:alpha val="50000"/>
          </a:schemeClr>
        </a:solidFill>
        <a:ln>
          <a:solidFill>
            <a:schemeClr val="accent3">
              <a:lumMod val="60000"/>
              <a:lumOff val="40000"/>
            </a:schemeClr>
          </a:solidFill>
        </a:ln>
      </dgm:spPr>
      <dgm:t>
        <a:bodyPr/>
        <a:lstStyle/>
        <a:p>
          <a:r>
            <a:rPr lang="es-MX" dirty="0"/>
            <a:t>2) Actividad innovadora</a:t>
          </a:r>
        </a:p>
      </dgm:t>
    </dgm:pt>
    <dgm:pt modelId="{94CB17E3-C54F-4388-A854-7CB8AFF31E43}" type="parTrans" cxnId="{4AD2818C-4400-43F9-9D44-28C863247320}">
      <dgm:prSet/>
      <dgm:spPr/>
      <dgm:t>
        <a:bodyPr/>
        <a:lstStyle/>
        <a:p>
          <a:endParaRPr lang="es-MX"/>
        </a:p>
      </dgm:t>
    </dgm:pt>
    <dgm:pt modelId="{3942FF60-DF9B-44F3-86C5-688DAE42B893}" type="sibTrans" cxnId="{4AD2818C-4400-43F9-9D44-28C863247320}">
      <dgm:prSet/>
      <dgm:spPr/>
      <dgm:t>
        <a:bodyPr/>
        <a:lstStyle/>
        <a:p>
          <a:endParaRPr lang="es-MX"/>
        </a:p>
      </dgm:t>
    </dgm:pt>
    <dgm:pt modelId="{E7ECB696-37F3-4B4E-8838-69C826B1F7E9}">
      <dgm:prSet phldrT="[Texto]"/>
      <dgm:spPr>
        <a:solidFill>
          <a:srgbClr val="0C758E">
            <a:alpha val="70000"/>
          </a:srgbClr>
        </a:solidFill>
        <a:ln>
          <a:solidFill>
            <a:srgbClr val="0C758E"/>
          </a:solidFill>
        </a:ln>
      </dgm:spPr>
      <dgm:t>
        <a:bodyPr/>
        <a:lstStyle/>
        <a:p>
          <a:r>
            <a:rPr lang="es-MX" dirty="0"/>
            <a:t>Validación</a:t>
          </a:r>
        </a:p>
      </dgm:t>
    </dgm:pt>
    <dgm:pt modelId="{7F71D879-16B1-4DE1-A7EA-9FEDF462BC3D}" type="parTrans" cxnId="{21B899A5-CE1F-4A8A-AB35-11EE0422F736}">
      <dgm:prSet/>
      <dgm:spPr/>
      <dgm:t>
        <a:bodyPr/>
        <a:lstStyle/>
        <a:p>
          <a:endParaRPr lang="es-MX"/>
        </a:p>
      </dgm:t>
    </dgm:pt>
    <dgm:pt modelId="{B972BD4E-7AFB-42B3-BE1F-749B420A9638}" type="sibTrans" cxnId="{21B899A5-CE1F-4A8A-AB35-11EE0422F736}">
      <dgm:prSet/>
      <dgm:spPr/>
      <dgm:t>
        <a:bodyPr/>
        <a:lstStyle/>
        <a:p>
          <a:endParaRPr lang="es-MX"/>
        </a:p>
      </dgm:t>
    </dgm:pt>
    <dgm:pt modelId="{4EFA6C26-E433-4827-A607-B08852D06505}">
      <dgm:prSet phldrT="[Texto]"/>
      <dgm:spPr/>
      <dgm:t>
        <a:bodyPr/>
        <a:lstStyle/>
        <a:p>
          <a:r>
            <a:rPr lang="es-MX" dirty="0">
              <a:solidFill>
                <a:schemeClr val="tx1"/>
              </a:solidFill>
            </a:rPr>
            <a:t>3</a:t>
          </a:r>
          <a:r>
            <a:rPr lang="es-MX" baseline="0" dirty="0">
              <a:solidFill>
                <a:schemeClr val="tx1"/>
              </a:solidFill>
            </a:rPr>
            <a:t> profesionales</a:t>
          </a:r>
        </a:p>
        <a:p>
          <a:r>
            <a:rPr lang="es-MX" baseline="0" dirty="0">
              <a:solidFill>
                <a:schemeClr val="tx1"/>
              </a:solidFill>
            </a:rPr>
            <a:t>2 emprendedores</a:t>
          </a:r>
          <a:endParaRPr lang="es-MX" dirty="0">
            <a:solidFill>
              <a:schemeClr val="tx1"/>
            </a:solidFill>
          </a:endParaRPr>
        </a:p>
      </dgm:t>
    </dgm:pt>
    <dgm:pt modelId="{ECCEFEB4-19F5-4370-AE2A-336BF0A7B2DC}" type="parTrans" cxnId="{1A382430-6D0D-40B4-A295-1F25932A206F}">
      <dgm:prSet/>
      <dgm:spPr/>
      <dgm:t>
        <a:bodyPr/>
        <a:lstStyle/>
        <a:p>
          <a:endParaRPr lang="es-MX"/>
        </a:p>
      </dgm:t>
    </dgm:pt>
    <dgm:pt modelId="{BF7EA893-FE92-4202-B432-F0EA7F523902}" type="sibTrans" cxnId="{1A382430-6D0D-40B4-A295-1F25932A206F}">
      <dgm:prSet/>
      <dgm:spPr/>
      <dgm:t>
        <a:bodyPr/>
        <a:lstStyle/>
        <a:p>
          <a:endParaRPr lang="es-MX"/>
        </a:p>
      </dgm:t>
    </dgm:pt>
    <dgm:pt modelId="{A46ED0B3-458F-4357-8E40-2C60AE8DF05D}">
      <dgm:prSet phldrT="[Texto]"/>
      <dgm:spPr>
        <a:solidFill>
          <a:schemeClr val="accent3">
            <a:lumMod val="75000"/>
            <a:alpha val="50000"/>
          </a:schemeClr>
        </a:solidFill>
        <a:ln>
          <a:solidFill>
            <a:schemeClr val="accent3">
              <a:lumMod val="60000"/>
              <a:lumOff val="40000"/>
            </a:schemeClr>
          </a:solidFill>
        </a:ln>
      </dgm:spPr>
      <dgm:t>
        <a:bodyPr/>
        <a:lstStyle/>
        <a:p>
          <a:r>
            <a:rPr lang="es-MX" dirty="0"/>
            <a:t>3) Tipos de innovación</a:t>
          </a:r>
        </a:p>
      </dgm:t>
    </dgm:pt>
    <dgm:pt modelId="{507C06C1-6640-41B2-B11A-8AF7F6820B40}" type="parTrans" cxnId="{D88CAF83-AE8C-44CC-8BEC-662A1DCACAC1}">
      <dgm:prSet/>
      <dgm:spPr/>
      <dgm:t>
        <a:bodyPr/>
        <a:lstStyle/>
        <a:p>
          <a:endParaRPr lang="es-MX"/>
        </a:p>
      </dgm:t>
    </dgm:pt>
    <dgm:pt modelId="{7F27D24E-D82C-4329-96B2-C0D643FF4FD4}" type="sibTrans" cxnId="{D88CAF83-AE8C-44CC-8BEC-662A1DCACAC1}">
      <dgm:prSet/>
      <dgm:spPr/>
      <dgm:t>
        <a:bodyPr/>
        <a:lstStyle/>
        <a:p>
          <a:endParaRPr lang="es-MX"/>
        </a:p>
      </dgm:t>
    </dgm:pt>
    <dgm:pt modelId="{F873E1EF-3643-4749-85DE-87950A8F2200}">
      <dgm:prSet phldrT="[Texto]"/>
      <dgm:spPr>
        <a:solidFill>
          <a:schemeClr val="accent3">
            <a:lumMod val="75000"/>
            <a:alpha val="50000"/>
          </a:schemeClr>
        </a:solidFill>
        <a:ln>
          <a:solidFill>
            <a:schemeClr val="accent3">
              <a:lumMod val="60000"/>
              <a:lumOff val="40000"/>
            </a:schemeClr>
          </a:solidFill>
        </a:ln>
      </dgm:spPr>
      <dgm:t>
        <a:bodyPr/>
        <a:lstStyle/>
        <a:p>
          <a:r>
            <a:rPr lang="es-MX" dirty="0"/>
            <a:t>3) Competitividad empresarial</a:t>
          </a:r>
        </a:p>
      </dgm:t>
    </dgm:pt>
    <dgm:pt modelId="{8FAEC162-1ECE-455B-A1F0-7416AF93CDA8}" type="parTrans" cxnId="{6FA29B2B-18D3-4755-B4E3-06077AF280AE}">
      <dgm:prSet/>
      <dgm:spPr/>
      <dgm:t>
        <a:bodyPr/>
        <a:lstStyle/>
        <a:p>
          <a:endParaRPr lang="es-MX"/>
        </a:p>
      </dgm:t>
    </dgm:pt>
    <dgm:pt modelId="{43B6BF7D-0BED-468E-BF53-97E735563024}" type="sibTrans" cxnId="{6FA29B2B-18D3-4755-B4E3-06077AF280AE}">
      <dgm:prSet/>
      <dgm:spPr/>
      <dgm:t>
        <a:bodyPr/>
        <a:lstStyle/>
        <a:p>
          <a:endParaRPr lang="es-MX"/>
        </a:p>
      </dgm:t>
    </dgm:pt>
    <dgm:pt modelId="{449F9B09-9F2F-4423-94D8-471B1894A300}">
      <dgm:prSet phldrT="[Texto]"/>
      <dgm:spPr/>
      <dgm:t>
        <a:bodyPr/>
        <a:lstStyle/>
        <a:p>
          <a:r>
            <a:rPr lang="es-MX" dirty="0">
              <a:solidFill>
                <a:schemeClr val="tx1"/>
              </a:solidFill>
            </a:rPr>
            <a:t>Global: 0.909</a:t>
          </a:r>
        </a:p>
      </dgm:t>
    </dgm:pt>
    <dgm:pt modelId="{BE3E223F-E2C0-42EE-A365-D0296BC3BDFB}" type="parTrans" cxnId="{530AD872-7384-49D2-BFFE-86C82C738B9E}">
      <dgm:prSet/>
      <dgm:spPr/>
      <dgm:t>
        <a:bodyPr/>
        <a:lstStyle/>
        <a:p>
          <a:endParaRPr lang="es-MX"/>
        </a:p>
      </dgm:t>
    </dgm:pt>
    <dgm:pt modelId="{D39A6F8B-93D8-4FC5-A083-B4900730D70B}" type="sibTrans" cxnId="{530AD872-7384-49D2-BFFE-86C82C738B9E}">
      <dgm:prSet/>
      <dgm:spPr/>
      <dgm:t>
        <a:bodyPr/>
        <a:lstStyle/>
        <a:p>
          <a:endParaRPr lang="es-MX"/>
        </a:p>
      </dgm:t>
    </dgm:pt>
    <dgm:pt modelId="{D5A499E7-275E-463E-BA86-8E91FD18E469}">
      <dgm:prSet/>
      <dgm:spPr>
        <a:solidFill>
          <a:schemeClr val="accent3">
            <a:lumMod val="75000"/>
            <a:alpha val="50000"/>
          </a:schemeClr>
        </a:solidFill>
        <a:ln>
          <a:solidFill>
            <a:schemeClr val="accent3">
              <a:lumMod val="60000"/>
              <a:lumOff val="40000"/>
            </a:schemeClr>
          </a:solidFill>
        </a:ln>
      </dgm:spPr>
      <dgm:t>
        <a:bodyPr/>
        <a:lstStyle/>
        <a:p>
          <a:r>
            <a:rPr lang="es-MX" dirty="0"/>
            <a:t>Por juicio de expertos</a:t>
          </a:r>
        </a:p>
      </dgm:t>
    </dgm:pt>
    <dgm:pt modelId="{DBAFA58C-2609-49C2-9C77-46956DB2FA4A}" type="parTrans" cxnId="{C4F84E03-1CB9-4829-9396-A0C70BEB6DF5}">
      <dgm:prSet/>
      <dgm:spPr/>
      <dgm:t>
        <a:bodyPr/>
        <a:lstStyle/>
        <a:p>
          <a:endParaRPr lang="es-MX"/>
        </a:p>
      </dgm:t>
    </dgm:pt>
    <dgm:pt modelId="{0892F0E2-D6FC-434D-96D5-49DEEC692FE0}" type="sibTrans" cxnId="{C4F84E03-1CB9-4829-9396-A0C70BEB6DF5}">
      <dgm:prSet/>
      <dgm:spPr/>
      <dgm:t>
        <a:bodyPr/>
        <a:lstStyle/>
        <a:p>
          <a:endParaRPr lang="es-MX"/>
        </a:p>
      </dgm:t>
    </dgm:pt>
    <dgm:pt modelId="{C26EB787-A116-422E-A1E3-DCEC5853BBC4}">
      <dgm:prSet/>
      <dgm:spPr>
        <a:solidFill>
          <a:schemeClr val="accent3">
            <a:lumMod val="75000"/>
            <a:alpha val="50000"/>
          </a:schemeClr>
        </a:solidFill>
        <a:ln>
          <a:solidFill>
            <a:schemeClr val="accent3">
              <a:lumMod val="60000"/>
              <a:lumOff val="40000"/>
            </a:schemeClr>
          </a:solidFill>
        </a:ln>
      </dgm:spPr>
      <dgm:t>
        <a:bodyPr/>
        <a:lstStyle/>
        <a:p>
          <a:r>
            <a:rPr lang="es-MX" dirty="0"/>
            <a:t>Alfa de Cronbach</a:t>
          </a:r>
        </a:p>
      </dgm:t>
    </dgm:pt>
    <dgm:pt modelId="{6AE98E29-0432-4C12-B2A8-037496F3C587}" type="parTrans" cxnId="{B59CDFC9-18B5-453C-98E7-7DAC9CA1D5CC}">
      <dgm:prSet/>
      <dgm:spPr/>
      <dgm:t>
        <a:bodyPr/>
        <a:lstStyle/>
        <a:p>
          <a:endParaRPr lang="es-MX"/>
        </a:p>
      </dgm:t>
    </dgm:pt>
    <dgm:pt modelId="{C309A29B-D103-4258-95C2-11F7CF9DC018}" type="sibTrans" cxnId="{B59CDFC9-18B5-453C-98E7-7DAC9CA1D5CC}">
      <dgm:prSet/>
      <dgm:spPr/>
      <dgm:t>
        <a:bodyPr/>
        <a:lstStyle/>
        <a:p>
          <a:endParaRPr lang="es-MX"/>
        </a:p>
      </dgm:t>
    </dgm:pt>
    <dgm:pt modelId="{3F7C48FA-0916-4E1E-81D2-DB5991CF68AB}" type="pres">
      <dgm:prSet presAssocID="{58051733-FFDF-4A85-B31A-636F37C238E2}" presName="diagram" presStyleCnt="0">
        <dgm:presLayoutVars>
          <dgm:chPref val="1"/>
          <dgm:dir/>
          <dgm:animOne val="branch"/>
          <dgm:animLvl val="lvl"/>
          <dgm:resizeHandles val="exact"/>
        </dgm:presLayoutVars>
      </dgm:prSet>
      <dgm:spPr/>
      <dgm:t>
        <a:bodyPr/>
        <a:lstStyle/>
        <a:p>
          <a:endParaRPr lang="es-EC"/>
        </a:p>
      </dgm:t>
    </dgm:pt>
    <dgm:pt modelId="{922AB43D-C67A-4CA0-A892-94D175EDB2A9}" type="pres">
      <dgm:prSet presAssocID="{6B69A6DE-6C99-4882-B461-48FCF77DF38E}" presName="root1" presStyleCnt="0"/>
      <dgm:spPr/>
    </dgm:pt>
    <dgm:pt modelId="{EAE6B79C-A431-430F-AD77-25DC9950D3BA}" type="pres">
      <dgm:prSet presAssocID="{6B69A6DE-6C99-4882-B461-48FCF77DF38E}" presName="LevelOneTextNode" presStyleLbl="node0" presStyleIdx="0" presStyleCnt="1">
        <dgm:presLayoutVars>
          <dgm:chPref val="3"/>
        </dgm:presLayoutVars>
      </dgm:prSet>
      <dgm:spPr/>
      <dgm:t>
        <a:bodyPr/>
        <a:lstStyle/>
        <a:p>
          <a:endParaRPr lang="es-EC"/>
        </a:p>
      </dgm:t>
    </dgm:pt>
    <dgm:pt modelId="{A9326C2A-3F7C-42C6-8420-0D3F733002B0}" type="pres">
      <dgm:prSet presAssocID="{6B69A6DE-6C99-4882-B461-48FCF77DF38E}" presName="level2hierChild" presStyleCnt="0"/>
      <dgm:spPr/>
    </dgm:pt>
    <dgm:pt modelId="{186731BD-C031-4D94-84F9-B4DF41D6BBA4}" type="pres">
      <dgm:prSet presAssocID="{1B47B7EC-2341-4232-8610-F34B1E0226C4}" presName="conn2-1" presStyleLbl="parChTrans1D2" presStyleIdx="0" presStyleCnt="2"/>
      <dgm:spPr/>
      <dgm:t>
        <a:bodyPr/>
        <a:lstStyle/>
        <a:p>
          <a:endParaRPr lang="es-EC"/>
        </a:p>
      </dgm:t>
    </dgm:pt>
    <dgm:pt modelId="{D308DEF5-F7D8-4D5F-85C6-B4AB4074AABA}" type="pres">
      <dgm:prSet presAssocID="{1B47B7EC-2341-4232-8610-F34B1E0226C4}" presName="connTx" presStyleLbl="parChTrans1D2" presStyleIdx="0" presStyleCnt="2"/>
      <dgm:spPr/>
      <dgm:t>
        <a:bodyPr/>
        <a:lstStyle/>
        <a:p>
          <a:endParaRPr lang="es-EC"/>
        </a:p>
      </dgm:t>
    </dgm:pt>
    <dgm:pt modelId="{A4F8F825-0D14-4A23-9274-2BAC7468E595}" type="pres">
      <dgm:prSet presAssocID="{60560ADA-B593-4926-9193-E70D0D432AD2}" presName="root2" presStyleCnt="0"/>
      <dgm:spPr/>
    </dgm:pt>
    <dgm:pt modelId="{FF207DC4-7C30-4F15-98AA-DFCD1119AA02}" type="pres">
      <dgm:prSet presAssocID="{60560ADA-B593-4926-9193-E70D0D432AD2}" presName="LevelTwoTextNode" presStyleLbl="node2" presStyleIdx="0" presStyleCnt="2">
        <dgm:presLayoutVars>
          <dgm:chPref val="3"/>
        </dgm:presLayoutVars>
      </dgm:prSet>
      <dgm:spPr/>
      <dgm:t>
        <a:bodyPr/>
        <a:lstStyle/>
        <a:p>
          <a:endParaRPr lang="es-EC"/>
        </a:p>
      </dgm:t>
    </dgm:pt>
    <dgm:pt modelId="{B77FFFFE-2608-4EEC-9015-193E3AE32854}" type="pres">
      <dgm:prSet presAssocID="{60560ADA-B593-4926-9193-E70D0D432AD2}" presName="level3hierChild" presStyleCnt="0"/>
      <dgm:spPr/>
    </dgm:pt>
    <dgm:pt modelId="{2990F582-244C-404A-B399-EB1E9CCA10A9}" type="pres">
      <dgm:prSet presAssocID="{A523ED33-A1A6-4EE9-9620-C1B83EB9A7CE}" presName="conn2-1" presStyleLbl="parChTrans1D3" presStyleIdx="0" presStyleCnt="6"/>
      <dgm:spPr/>
      <dgm:t>
        <a:bodyPr/>
        <a:lstStyle/>
        <a:p>
          <a:endParaRPr lang="es-EC"/>
        </a:p>
      </dgm:t>
    </dgm:pt>
    <dgm:pt modelId="{068E47BA-A2AE-40A1-8251-45CB9591CC7B}" type="pres">
      <dgm:prSet presAssocID="{A523ED33-A1A6-4EE9-9620-C1B83EB9A7CE}" presName="connTx" presStyleLbl="parChTrans1D3" presStyleIdx="0" presStyleCnt="6"/>
      <dgm:spPr/>
      <dgm:t>
        <a:bodyPr/>
        <a:lstStyle/>
        <a:p>
          <a:endParaRPr lang="es-EC"/>
        </a:p>
      </dgm:t>
    </dgm:pt>
    <dgm:pt modelId="{CBE87405-585F-4BFB-8F81-228B018BEE9D}" type="pres">
      <dgm:prSet presAssocID="{88999454-5997-4AA1-B0A7-AD7C34DB5BAE}" presName="root2" presStyleCnt="0"/>
      <dgm:spPr/>
    </dgm:pt>
    <dgm:pt modelId="{BA585AC8-D523-4D6F-8E62-23542AAB36E6}" type="pres">
      <dgm:prSet presAssocID="{88999454-5997-4AA1-B0A7-AD7C34DB5BAE}" presName="LevelTwoTextNode" presStyleLbl="node3" presStyleIdx="0" presStyleCnt="6" custScaleX="151464" custScaleY="71364">
        <dgm:presLayoutVars>
          <dgm:chPref val="3"/>
        </dgm:presLayoutVars>
      </dgm:prSet>
      <dgm:spPr/>
      <dgm:t>
        <a:bodyPr/>
        <a:lstStyle/>
        <a:p>
          <a:endParaRPr lang="es-EC"/>
        </a:p>
      </dgm:t>
    </dgm:pt>
    <dgm:pt modelId="{3F961B09-D73F-4A4F-825E-0F6CB73300E3}" type="pres">
      <dgm:prSet presAssocID="{88999454-5997-4AA1-B0A7-AD7C34DB5BAE}" presName="level3hierChild" presStyleCnt="0"/>
      <dgm:spPr/>
    </dgm:pt>
    <dgm:pt modelId="{CE7B1DCF-ED21-4CEC-8488-ED719BCDC7DC}" type="pres">
      <dgm:prSet presAssocID="{94CB17E3-C54F-4388-A854-7CB8AFF31E43}" presName="conn2-1" presStyleLbl="parChTrans1D3" presStyleIdx="1" presStyleCnt="6"/>
      <dgm:spPr/>
      <dgm:t>
        <a:bodyPr/>
        <a:lstStyle/>
        <a:p>
          <a:endParaRPr lang="es-EC"/>
        </a:p>
      </dgm:t>
    </dgm:pt>
    <dgm:pt modelId="{C039D142-2C89-47BE-8123-7001CA25C790}" type="pres">
      <dgm:prSet presAssocID="{94CB17E3-C54F-4388-A854-7CB8AFF31E43}" presName="connTx" presStyleLbl="parChTrans1D3" presStyleIdx="1" presStyleCnt="6"/>
      <dgm:spPr/>
      <dgm:t>
        <a:bodyPr/>
        <a:lstStyle/>
        <a:p>
          <a:endParaRPr lang="es-EC"/>
        </a:p>
      </dgm:t>
    </dgm:pt>
    <dgm:pt modelId="{3BBDF069-15FC-4F4F-81DE-E244D7471263}" type="pres">
      <dgm:prSet presAssocID="{5464130C-DC5A-49CC-860E-4A8655556D4C}" presName="root2" presStyleCnt="0"/>
      <dgm:spPr/>
    </dgm:pt>
    <dgm:pt modelId="{226576E8-ED57-4AD2-932E-8D94E3248BCF}" type="pres">
      <dgm:prSet presAssocID="{5464130C-DC5A-49CC-860E-4A8655556D4C}" presName="LevelTwoTextNode" presStyleLbl="node3" presStyleIdx="1" presStyleCnt="6" custScaleX="149842" custScaleY="63000">
        <dgm:presLayoutVars>
          <dgm:chPref val="3"/>
        </dgm:presLayoutVars>
      </dgm:prSet>
      <dgm:spPr/>
      <dgm:t>
        <a:bodyPr/>
        <a:lstStyle/>
        <a:p>
          <a:endParaRPr lang="es-EC"/>
        </a:p>
      </dgm:t>
    </dgm:pt>
    <dgm:pt modelId="{40CCF9AC-ED2C-46EC-A8A1-6F42F1DF8E8C}" type="pres">
      <dgm:prSet presAssocID="{5464130C-DC5A-49CC-860E-4A8655556D4C}" presName="level3hierChild" presStyleCnt="0"/>
      <dgm:spPr/>
    </dgm:pt>
    <dgm:pt modelId="{8EFFDB73-B95C-4375-BAE1-8909A6B31546}" type="pres">
      <dgm:prSet presAssocID="{507C06C1-6640-41B2-B11A-8AF7F6820B40}" presName="conn2-1" presStyleLbl="parChTrans1D3" presStyleIdx="2" presStyleCnt="6"/>
      <dgm:spPr/>
      <dgm:t>
        <a:bodyPr/>
        <a:lstStyle/>
        <a:p>
          <a:endParaRPr lang="es-EC"/>
        </a:p>
      </dgm:t>
    </dgm:pt>
    <dgm:pt modelId="{FADA02DC-1595-4C5B-8B07-AF8343D9EBE2}" type="pres">
      <dgm:prSet presAssocID="{507C06C1-6640-41B2-B11A-8AF7F6820B40}" presName="connTx" presStyleLbl="parChTrans1D3" presStyleIdx="2" presStyleCnt="6"/>
      <dgm:spPr/>
      <dgm:t>
        <a:bodyPr/>
        <a:lstStyle/>
        <a:p>
          <a:endParaRPr lang="es-EC"/>
        </a:p>
      </dgm:t>
    </dgm:pt>
    <dgm:pt modelId="{EC0CF1A8-132E-408D-B13A-CD00B689BAAE}" type="pres">
      <dgm:prSet presAssocID="{A46ED0B3-458F-4357-8E40-2C60AE8DF05D}" presName="root2" presStyleCnt="0"/>
      <dgm:spPr/>
    </dgm:pt>
    <dgm:pt modelId="{86E16651-C49F-4D68-9863-9541FEAD7683}" type="pres">
      <dgm:prSet presAssocID="{A46ED0B3-458F-4357-8E40-2C60AE8DF05D}" presName="LevelTwoTextNode" presStyleLbl="node3" presStyleIdx="2" presStyleCnt="6" custScaleX="149971" custScaleY="47607">
        <dgm:presLayoutVars>
          <dgm:chPref val="3"/>
        </dgm:presLayoutVars>
      </dgm:prSet>
      <dgm:spPr/>
      <dgm:t>
        <a:bodyPr/>
        <a:lstStyle/>
        <a:p>
          <a:endParaRPr lang="es-EC"/>
        </a:p>
      </dgm:t>
    </dgm:pt>
    <dgm:pt modelId="{93FD5E91-E86C-465B-BB45-833DE2F3A90F}" type="pres">
      <dgm:prSet presAssocID="{A46ED0B3-458F-4357-8E40-2C60AE8DF05D}" presName="level3hierChild" presStyleCnt="0"/>
      <dgm:spPr/>
    </dgm:pt>
    <dgm:pt modelId="{F93C4E01-1131-4DF8-ABA5-27308388814E}" type="pres">
      <dgm:prSet presAssocID="{8FAEC162-1ECE-455B-A1F0-7416AF93CDA8}" presName="conn2-1" presStyleLbl="parChTrans1D3" presStyleIdx="3" presStyleCnt="6"/>
      <dgm:spPr/>
      <dgm:t>
        <a:bodyPr/>
        <a:lstStyle/>
        <a:p>
          <a:endParaRPr lang="es-EC"/>
        </a:p>
      </dgm:t>
    </dgm:pt>
    <dgm:pt modelId="{0FA5CC2E-D27D-4F6E-860A-C2758C1AEC5B}" type="pres">
      <dgm:prSet presAssocID="{8FAEC162-1ECE-455B-A1F0-7416AF93CDA8}" presName="connTx" presStyleLbl="parChTrans1D3" presStyleIdx="3" presStyleCnt="6"/>
      <dgm:spPr/>
      <dgm:t>
        <a:bodyPr/>
        <a:lstStyle/>
        <a:p>
          <a:endParaRPr lang="es-EC"/>
        </a:p>
      </dgm:t>
    </dgm:pt>
    <dgm:pt modelId="{477125F6-3184-423D-9101-5F2A2F1BF938}" type="pres">
      <dgm:prSet presAssocID="{F873E1EF-3643-4749-85DE-87950A8F2200}" presName="root2" presStyleCnt="0"/>
      <dgm:spPr/>
    </dgm:pt>
    <dgm:pt modelId="{5AFF6EE5-241A-4D78-933F-C643A5882CC3}" type="pres">
      <dgm:prSet presAssocID="{F873E1EF-3643-4749-85DE-87950A8F2200}" presName="LevelTwoTextNode" presStyleLbl="node3" presStyleIdx="3" presStyleCnt="6" custScaleX="149217" custScaleY="74412">
        <dgm:presLayoutVars>
          <dgm:chPref val="3"/>
        </dgm:presLayoutVars>
      </dgm:prSet>
      <dgm:spPr/>
      <dgm:t>
        <a:bodyPr/>
        <a:lstStyle/>
        <a:p>
          <a:endParaRPr lang="es-EC"/>
        </a:p>
      </dgm:t>
    </dgm:pt>
    <dgm:pt modelId="{BE95CBEB-CD72-4595-A331-97F9C46D9216}" type="pres">
      <dgm:prSet presAssocID="{F873E1EF-3643-4749-85DE-87950A8F2200}" presName="level3hierChild" presStyleCnt="0"/>
      <dgm:spPr/>
    </dgm:pt>
    <dgm:pt modelId="{998FA454-5FBE-4330-936E-58C507AED1EE}" type="pres">
      <dgm:prSet presAssocID="{7F71D879-16B1-4DE1-A7EA-9FEDF462BC3D}" presName="conn2-1" presStyleLbl="parChTrans1D2" presStyleIdx="1" presStyleCnt="2"/>
      <dgm:spPr/>
      <dgm:t>
        <a:bodyPr/>
        <a:lstStyle/>
        <a:p>
          <a:endParaRPr lang="es-EC"/>
        </a:p>
      </dgm:t>
    </dgm:pt>
    <dgm:pt modelId="{C79C8472-9CA2-46F1-AC29-1755AE9CB7E5}" type="pres">
      <dgm:prSet presAssocID="{7F71D879-16B1-4DE1-A7EA-9FEDF462BC3D}" presName="connTx" presStyleLbl="parChTrans1D2" presStyleIdx="1" presStyleCnt="2"/>
      <dgm:spPr/>
      <dgm:t>
        <a:bodyPr/>
        <a:lstStyle/>
        <a:p>
          <a:endParaRPr lang="es-EC"/>
        </a:p>
      </dgm:t>
    </dgm:pt>
    <dgm:pt modelId="{73D99D95-DD60-4DE1-A1E4-DE9CC4796932}" type="pres">
      <dgm:prSet presAssocID="{E7ECB696-37F3-4B4E-8838-69C826B1F7E9}" presName="root2" presStyleCnt="0"/>
      <dgm:spPr/>
    </dgm:pt>
    <dgm:pt modelId="{5626BD6C-DD4F-45BA-A99F-CFAB16D293D4}" type="pres">
      <dgm:prSet presAssocID="{E7ECB696-37F3-4B4E-8838-69C826B1F7E9}" presName="LevelTwoTextNode" presStyleLbl="node2" presStyleIdx="1" presStyleCnt="2">
        <dgm:presLayoutVars>
          <dgm:chPref val="3"/>
        </dgm:presLayoutVars>
      </dgm:prSet>
      <dgm:spPr/>
      <dgm:t>
        <a:bodyPr/>
        <a:lstStyle/>
        <a:p>
          <a:endParaRPr lang="es-EC"/>
        </a:p>
      </dgm:t>
    </dgm:pt>
    <dgm:pt modelId="{F09341B1-AD76-4FAD-B0C7-8CCEBC9003FF}" type="pres">
      <dgm:prSet presAssocID="{E7ECB696-37F3-4B4E-8838-69C826B1F7E9}" presName="level3hierChild" presStyleCnt="0"/>
      <dgm:spPr/>
    </dgm:pt>
    <dgm:pt modelId="{9BDD526D-89A8-4244-9A13-4CC9E903E31A}" type="pres">
      <dgm:prSet presAssocID="{DBAFA58C-2609-49C2-9C77-46956DB2FA4A}" presName="conn2-1" presStyleLbl="parChTrans1D3" presStyleIdx="4" presStyleCnt="6"/>
      <dgm:spPr/>
      <dgm:t>
        <a:bodyPr/>
        <a:lstStyle/>
        <a:p>
          <a:endParaRPr lang="es-EC"/>
        </a:p>
      </dgm:t>
    </dgm:pt>
    <dgm:pt modelId="{961E11BA-559C-4137-B87D-C1B601636738}" type="pres">
      <dgm:prSet presAssocID="{DBAFA58C-2609-49C2-9C77-46956DB2FA4A}" presName="connTx" presStyleLbl="parChTrans1D3" presStyleIdx="4" presStyleCnt="6"/>
      <dgm:spPr/>
      <dgm:t>
        <a:bodyPr/>
        <a:lstStyle/>
        <a:p>
          <a:endParaRPr lang="es-EC"/>
        </a:p>
      </dgm:t>
    </dgm:pt>
    <dgm:pt modelId="{863B54E8-9B90-45D5-82DB-E8D40D08B8E2}" type="pres">
      <dgm:prSet presAssocID="{D5A499E7-275E-463E-BA86-8E91FD18E469}" presName="root2" presStyleCnt="0"/>
      <dgm:spPr/>
    </dgm:pt>
    <dgm:pt modelId="{87C863A5-BA5B-4E81-81F8-97327252CBBB}" type="pres">
      <dgm:prSet presAssocID="{D5A499E7-275E-463E-BA86-8E91FD18E469}" presName="LevelTwoTextNode" presStyleLbl="node3" presStyleIdx="4" presStyleCnt="6">
        <dgm:presLayoutVars>
          <dgm:chPref val="3"/>
        </dgm:presLayoutVars>
      </dgm:prSet>
      <dgm:spPr/>
      <dgm:t>
        <a:bodyPr/>
        <a:lstStyle/>
        <a:p>
          <a:endParaRPr lang="es-EC"/>
        </a:p>
      </dgm:t>
    </dgm:pt>
    <dgm:pt modelId="{70167D3C-BE24-4004-AC2D-BE8C004113A3}" type="pres">
      <dgm:prSet presAssocID="{D5A499E7-275E-463E-BA86-8E91FD18E469}" presName="level3hierChild" presStyleCnt="0"/>
      <dgm:spPr/>
    </dgm:pt>
    <dgm:pt modelId="{DD749C7C-00DA-4F19-A3B8-C834A031E7E9}" type="pres">
      <dgm:prSet presAssocID="{ECCEFEB4-19F5-4370-AE2A-336BF0A7B2DC}" presName="conn2-1" presStyleLbl="parChTrans1D4" presStyleIdx="0" presStyleCnt="2"/>
      <dgm:spPr/>
      <dgm:t>
        <a:bodyPr/>
        <a:lstStyle/>
        <a:p>
          <a:endParaRPr lang="es-EC"/>
        </a:p>
      </dgm:t>
    </dgm:pt>
    <dgm:pt modelId="{A18B0F3B-273C-4653-A1FA-7EB8419CFAB1}" type="pres">
      <dgm:prSet presAssocID="{ECCEFEB4-19F5-4370-AE2A-336BF0A7B2DC}" presName="connTx" presStyleLbl="parChTrans1D4" presStyleIdx="0" presStyleCnt="2"/>
      <dgm:spPr/>
      <dgm:t>
        <a:bodyPr/>
        <a:lstStyle/>
        <a:p>
          <a:endParaRPr lang="es-EC"/>
        </a:p>
      </dgm:t>
    </dgm:pt>
    <dgm:pt modelId="{DAFF5586-8CAF-49C1-B264-C12984794531}" type="pres">
      <dgm:prSet presAssocID="{4EFA6C26-E433-4827-A607-B08852D06505}" presName="root2" presStyleCnt="0"/>
      <dgm:spPr/>
    </dgm:pt>
    <dgm:pt modelId="{8BBFC1DC-1337-408F-8D87-87A9472BF8E5}" type="pres">
      <dgm:prSet presAssocID="{4EFA6C26-E433-4827-A607-B08852D06505}" presName="LevelTwoTextNode" presStyleLbl="node4" presStyleIdx="0" presStyleCnt="2" custScaleX="114216">
        <dgm:presLayoutVars>
          <dgm:chPref val="3"/>
        </dgm:presLayoutVars>
      </dgm:prSet>
      <dgm:spPr/>
      <dgm:t>
        <a:bodyPr/>
        <a:lstStyle/>
        <a:p>
          <a:endParaRPr lang="es-EC"/>
        </a:p>
      </dgm:t>
    </dgm:pt>
    <dgm:pt modelId="{028B9C18-DC10-4FBB-B056-999625250654}" type="pres">
      <dgm:prSet presAssocID="{4EFA6C26-E433-4827-A607-B08852D06505}" presName="level3hierChild" presStyleCnt="0"/>
      <dgm:spPr/>
    </dgm:pt>
    <dgm:pt modelId="{0A5F0418-6890-4DDC-B332-9BCDBF2D74C0}" type="pres">
      <dgm:prSet presAssocID="{6AE98E29-0432-4C12-B2A8-037496F3C587}" presName="conn2-1" presStyleLbl="parChTrans1D3" presStyleIdx="5" presStyleCnt="6"/>
      <dgm:spPr/>
      <dgm:t>
        <a:bodyPr/>
        <a:lstStyle/>
        <a:p>
          <a:endParaRPr lang="es-EC"/>
        </a:p>
      </dgm:t>
    </dgm:pt>
    <dgm:pt modelId="{BE61BB22-F3BE-4801-900D-D31122AC2205}" type="pres">
      <dgm:prSet presAssocID="{6AE98E29-0432-4C12-B2A8-037496F3C587}" presName="connTx" presStyleLbl="parChTrans1D3" presStyleIdx="5" presStyleCnt="6"/>
      <dgm:spPr/>
      <dgm:t>
        <a:bodyPr/>
        <a:lstStyle/>
        <a:p>
          <a:endParaRPr lang="es-EC"/>
        </a:p>
      </dgm:t>
    </dgm:pt>
    <dgm:pt modelId="{81B7E946-F4EF-4A96-B13F-5889928916A4}" type="pres">
      <dgm:prSet presAssocID="{C26EB787-A116-422E-A1E3-DCEC5853BBC4}" presName="root2" presStyleCnt="0"/>
      <dgm:spPr/>
    </dgm:pt>
    <dgm:pt modelId="{49127F38-ABB8-49A0-AA7B-BA203F5E3737}" type="pres">
      <dgm:prSet presAssocID="{C26EB787-A116-422E-A1E3-DCEC5853BBC4}" presName="LevelTwoTextNode" presStyleLbl="node3" presStyleIdx="5" presStyleCnt="6">
        <dgm:presLayoutVars>
          <dgm:chPref val="3"/>
        </dgm:presLayoutVars>
      </dgm:prSet>
      <dgm:spPr/>
      <dgm:t>
        <a:bodyPr/>
        <a:lstStyle/>
        <a:p>
          <a:endParaRPr lang="es-EC"/>
        </a:p>
      </dgm:t>
    </dgm:pt>
    <dgm:pt modelId="{D1F6D518-469D-47B2-A5AA-6AEC64E82438}" type="pres">
      <dgm:prSet presAssocID="{C26EB787-A116-422E-A1E3-DCEC5853BBC4}" presName="level3hierChild" presStyleCnt="0"/>
      <dgm:spPr/>
    </dgm:pt>
    <dgm:pt modelId="{F5D3A6D4-14C8-4BD5-A434-AF69304F786C}" type="pres">
      <dgm:prSet presAssocID="{BE3E223F-E2C0-42EE-A365-D0296BC3BDFB}" presName="conn2-1" presStyleLbl="parChTrans1D4" presStyleIdx="1" presStyleCnt="2"/>
      <dgm:spPr/>
      <dgm:t>
        <a:bodyPr/>
        <a:lstStyle/>
        <a:p>
          <a:endParaRPr lang="es-EC"/>
        </a:p>
      </dgm:t>
    </dgm:pt>
    <dgm:pt modelId="{923807B6-06D6-4649-8E17-2F93D7681C11}" type="pres">
      <dgm:prSet presAssocID="{BE3E223F-E2C0-42EE-A365-D0296BC3BDFB}" presName="connTx" presStyleLbl="parChTrans1D4" presStyleIdx="1" presStyleCnt="2"/>
      <dgm:spPr/>
      <dgm:t>
        <a:bodyPr/>
        <a:lstStyle/>
        <a:p>
          <a:endParaRPr lang="es-EC"/>
        </a:p>
      </dgm:t>
    </dgm:pt>
    <dgm:pt modelId="{2C26EE7B-9F58-4870-8515-1808192A7518}" type="pres">
      <dgm:prSet presAssocID="{449F9B09-9F2F-4423-94D8-471B1894A300}" presName="root2" presStyleCnt="0"/>
      <dgm:spPr/>
    </dgm:pt>
    <dgm:pt modelId="{4398B16E-3ABF-47BB-9763-80F35FD5B37D}" type="pres">
      <dgm:prSet presAssocID="{449F9B09-9F2F-4423-94D8-471B1894A300}" presName="LevelTwoTextNode" presStyleLbl="node4" presStyleIdx="1" presStyleCnt="2" custScaleX="115971" custScaleY="70475">
        <dgm:presLayoutVars>
          <dgm:chPref val="3"/>
        </dgm:presLayoutVars>
      </dgm:prSet>
      <dgm:spPr/>
      <dgm:t>
        <a:bodyPr/>
        <a:lstStyle/>
        <a:p>
          <a:endParaRPr lang="es-EC"/>
        </a:p>
      </dgm:t>
    </dgm:pt>
    <dgm:pt modelId="{1FCBE103-89F9-4DA3-99D5-9E9E6FB48A32}" type="pres">
      <dgm:prSet presAssocID="{449F9B09-9F2F-4423-94D8-471B1894A300}" presName="level3hierChild" presStyleCnt="0"/>
      <dgm:spPr/>
    </dgm:pt>
  </dgm:ptLst>
  <dgm:cxnLst>
    <dgm:cxn modelId="{C86B77DB-FFBF-4D9D-97AB-A984C2B24598}" type="presOf" srcId="{8FAEC162-1ECE-455B-A1F0-7416AF93CDA8}" destId="{0FA5CC2E-D27D-4F6E-860A-C2758C1AEC5B}" srcOrd="1" destOrd="0" presId="urn:microsoft.com/office/officeart/2005/8/layout/hierarchy2"/>
    <dgm:cxn modelId="{6CBE6C61-4650-4FEE-91E7-6F7BF361BDA3}" type="presOf" srcId="{BE3E223F-E2C0-42EE-A365-D0296BC3BDFB}" destId="{F5D3A6D4-14C8-4BD5-A434-AF69304F786C}" srcOrd="0" destOrd="0" presId="urn:microsoft.com/office/officeart/2005/8/layout/hierarchy2"/>
    <dgm:cxn modelId="{7FAD4DA7-8F81-43B1-8C0B-4D12B850574D}" srcId="{6B69A6DE-6C99-4882-B461-48FCF77DF38E}" destId="{60560ADA-B593-4926-9193-E70D0D432AD2}" srcOrd="0" destOrd="0" parTransId="{1B47B7EC-2341-4232-8610-F34B1E0226C4}" sibTransId="{5B35DEA9-5BE8-4AB9-97A8-264F997FD069}"/>
    <dgm:cxn modelId="{BD2FE39C-F0B7-4910-A41F-B559BA4BF873}" type="presOf" srcId="{A46ED0B3-458F-4357-8E40-2C60AE8DF05D}" destId="{86E16651-C49F-4D68-9863-9541FEAD7683}" srcOrd="0" destOrd="0" presId="urn:microsoft.com/office/officeart/2005/8/layout/hierarchy2"/>
    <dgm:cxn modelId="{C673CFAA-FF57-47F0-940E-C7DC40677B3F}" type="presOf" srcId="{449F9B09-9F2F-4423-94D8-471B1894A300}" destId="{4398B16E-3ABF-47BB-9763-80F35FD5B37D}" srcOrd="0" destOrd="0" presId="urn:microsoft.com/office/officeart/2005/8/layout/hierarchy2"/>
    <dgm:cxn modelId="{3F95DEB5-1557-43AB-A920-06BDF182F48B}" type="presOf" srcId="{5464130C-DC5A-49CC-860E-4A8655556D4C}" destId="{226576E8-ED57-4AD2-932E-8D94E3248BCF}" srcOrd="0" destOrd="0" presId="urn:microsoft.com/office/officeart/2005/8/layout/hierarchy2"/>
    <dgm:cxn modelId="{8DAEF3EF-C025-4444-8417-97F0203D643A}" type="presOf" srcId="{7F71D879-16B1-4DE1-A7EA-9FEDF462BC3D}" destId="{998FA454-5FBE-4330-936E-58C507AED1EE}" srcOrd="0" destOrd="0" presId="urn:microsoft.com/office/officeart/2005/8/layout/hierarchy2"/>
    <dgm:cxn modelId="{56416F45-338B-412A-9DF0-6E6DEA5E2094}" type="presOf" srcId="{E7ECB696-37F3-4B4E-8838-69C826B1F7E9}" destId="{5626BD6C-DD4F-45BA-A99F-CFAB16D293D4}" srcOrd="0" destOrd="0" presId="urn:microsoft.com/office/officeart/2005/8/layout/hierarchy2"/>
    <dgm:cxn modelId="{6C14E6BD-7A9D-47DD-B988-A0EBEA97762C}" type="presOf" srcId="{6B69A6DE-6C99-4882-B461-48FCF77DF38E}" destId="{EAE6B79C-A431-430F-AD77-25DC9950D3BA}" srcOrd="0" destOrd="0" presId="urn:microsoft.com/office/officeart/2005/8/layout/hierarchy2"/>
    <dgm:cxn modelId="{7AEA0A93-DB94-4900-BBD3-91EA3DA91B19}" type="presOf" srcId="{ECCEFEB4-19F5-4370-AE2A-336BF0A7B2DC}" destId="{A18B0F3B-273C-4653-A1FA-7EB8419CFAB1}" srcOrd="1" destOrd="0" presId="urn:microsoft.com/office/officeart/2005/8/layout/hierarchy2"/>
    <dgm:cxn modelId="{48C1EC19-4A4D-4F00-93D7-165CF8AAC7A8}" type="presOf" srcId="{A523ED33-A1A6-4EE9-9620-C1B83EB9A7CE}" destId="{2990F582-244C-404A-B399-EB1E9CCA10A9}" srcOrd="0" destOrd="0" presId="urn:microsoft.com/office/officeart/2005/8/layout/hierarchy2"/>
    <dgm:cxn modelId="{4CC6AE36-0CDE-4711-8644-B5BB2C985B36}" type="presOf" srcId="{4EFA6C26-E433-4827-A607-B08852D06505}" destId="{8BBFC1DC-1337-408F-8D87-87A9472BF8E5}" srcOrd="0" destOrd="0" presId="urn:microsoft.com/office/officeart/2005/8/layout/hierarchy2"/>
    <dgm:cxn modelId="{3460DA4A-C64C-4818-B5C9-9E0B961D4297}" type="presOf" srcId="{C26EB787-A116-422E-A1E3-DCEC5853BBC4}" destId="{49127F38-ABB8-49A0-AA7B-BA203F5E3737}" srcOrd="0" destOrd="0" presId="urn:microsoft.com/office/officeart/2005/8/layout/hierarchy2"/>
    <dgm:cxn modelId="{4E0569AB-6999-40A7-AA70-73148560698A}" type="presOf" srcId="{60560ADA-B593-4926-9193-E70D0D432AD2}" destId="{FF207DC4-7C30-4F15-98AA-DFCD1119AA02}" srcOrd="0" destOrd="0" presId="urn:microsoft.com/office/officeart/2005/8/layout/hierarchy2"/>
    <dgm:cxn modelId="{FF2977C7-86B3-4070-8B2B-7DA7EC424EFF}" type="presOf" srcId="{8FAEC162-1ECE-455B-A1F0-7416AF93CDA8}" destId="{F93C4E01-1131-4DF8-ABA5-27308388814E}" srcOrd="0" destOrd="0" presId="urn:microsoft.com/office/officeart/2005/8/layout/hierarchy2"/>
    <dgm:cxn modelId="{4690264A-6CAE-43DF-8576-34A62EC6A69D}" type="presOf" srcId="{ECCEFEB4-19F5-4370-AE2A-336BF0A7B2DC}" destId="{DD749C7C-00DA-4F19-A3B8-C834A031E7E9}" srcOrd="0" destOrd="0" presId="urn:microsoft.com/office/officeart/2005/8/layout/hierarchy2"/>
    <dgm:cxn modelId="{46901F31-6549-4F4C-A6F0-7924F10017DD}" type="presOf" srcId="{F873E1EF-3643-4749-85DE-87950A8F2200}" destId="{5AFF6EE5-241A-4D78-933F-C643A5882CC3}" srcOrd="0" destOrd="0" presId="urn:microsoft.com/office/officeart/2005/8/layout/hierarchy2"/>
    <dgm:cxn modelId="{4AD2818C-4400-43F9-9D44-28C863247320}" srcId="{60560ADA-B593-4926-9193-E70D0D432AD2}" destId="{5464130C-DC5A-49CC-860E-4A8655556D4C}" srcOrd="1" destOrd="0" parTransId="{94CB17E3-C54F-4388-A854-7CB8AFF31E43}" sibTransId="{3942FF60-DF9B-44F3-86C5-688DAE42B893}"/>
    <dgm:cxn modelId="{14BFB6D4-4AA1-4F22-A917-05974965C44F}" srcId="{58051733-FFDF-4A85-B31A-636F37C238E2}" destId="{6B69A6DE-6C99-4882-B461-48FCF77DF38E}" srcOrd="0" destOrd="0" parTransId="{8189B4E8-9C9A-4097-8EE7-FBF122A74576}" sibTransId="{8C47DFF3-2A66-415B-A5AD-EF9EF673CC40}"/>
    <dgm:cxn modelId="{1A382430-6D0D-40B4-A295-1F25932A206F}" srcId="{D5A499E7-275E-463E-BA86-8E91FD18E469}" destId="{4EFA6C26-E433-4827-A607-B08852D06505}" srcOrd="0" destOrd="0" parTransId="{ECCEFEB4-19F5-4370-AE2A-336BF0A7B2DC}" sibTransId="{BF7EA893-FE92-4202-B432-F0EA7F523902}"/>
    <dgm:cxn modelId="{D3D56C5A-76BB-4C8D-AE8A-9777EF4F78FD}" type="presOf" srcId="{7F71D879-16B1-4DE1-A7EA-9FEDF462BC3D}" destId="{C79C8472-9CA2-46F1-AC29-1755AE9CB7E5}" srcOrd="1" destOrd="0" presId="urn:microsoft.com/office/officeart/2005/8/layout/hierarchy2"/>
    <dgm:cxn modelId="{BC6CD28A-1F47-4B11-9006-5EB03D4C8F72}" type="presOf" srcId="{94CB17E3-C54F-4388-A854-7CB8AFF31E43}" destId="{CE7B1DCF-ED21-4CEC-8488-ED719BCDC7DC}" srcOrd="0" destOrd="0" presId="urn:microsoft.com/office/officeart/2005/8/layout/hierarchy2"/>
    <dgm:cxn modelId="{DF9B15F2-979F-4709-864E-7E0D38AD49DC}" type="presOf" srcId="{88999454-5997-4AA1-B0A7-AD7C34DB5BAE}" destId="{BA585AC8-D523-4D6F-8E62-23542AAB36E6}" srcOrd="0" destOrd="0" presId="urn:microsoft.com/office/officeart/2005/8/layout/hierarchy2"/>
    <dgm:cxn modelId="{33BC7AFB-698C-4097-8B9C-53B4611880D1}" type="presOf" srcId="{94CB17E3-C54F-4388-A854-7CB8AFF31E43}" destId="{C039D142-2C89-47BE-8123-7001CA25C790}" srcOrd="1" destOrd="0" presId="urn:microsoft.com/office/officeart/2005/8/layout/hierarchy2"/>
    <dgm:cxn modelId="{21B899A5-CE1F-4A8A-AB35-11EE0422F736}" srcId="{6B69A6DE-6C99-4882-B461-48FCF77DF38E}" destId="{E7ECB696-37F3-4B4E-8838-69C826B1F7E9}" srcOrd="1" destOrd="0" parTransId="{7F71D879-16B1-4DE1-A7EA-9FEDF462BC3D}" sibTransId="{B972BD4E-7AFB-42B3-BE1F-749B420A9638}"/>
    <dgm:cxn modelId="{1BC3860F-63EC-4210-B1A9-2BB126B7E6DE}" type="presOf" srcId="{D5A499E7-275E-463E-BA86-8E91FD18E469}" destId="{87C863A5-BA5B-4E81-81F8-97327252CBBB}" srcOrd="0" destOrd="0" presId="urn:microsoft.com/office/officeart/2005/8/layout/hierarchy2"/>
    <dgm:cxn modelId="{6FA29B2B-18D3-4755-B4E3-06077AF280AE}" srcId="{60560ADA-B593-4926-9193-E70D0D432AD2}" destId="{F873E1EF-3643-4749-85DE-87950A8F2200}" srcOrd="3" destOrd="0" parTransId="{8FAEC162-1ECE-455B-A1F0-7416AF93CDA8}" sibTransId="{43B6BF7D-0BED-468E-BF53-97E735563024}"/>
    <dgm:cxn modelId="{B59CDFC9-18B5-453C-98E7-7DAC9CA1D5CC}" srcId="{E7ECB696-37F3-4B4E-8838-69C826B1F7E9}" destId="{C26EB787-A116-422E-A1E3-DCEC5853BBC4}" srcOrd="1" destOrd="0" parTransId="{6AE98E29-0432-4C12-B2A8-037496F3C587}" sibTransId="{C309A29B-D103-4258-95C2-11F7CF9DC018}"/>
    <dgm:cxn modelId="{99728075-AC6A-45AA-8650-E6A43A9BDA75}" srcId="{60560ADA-B593-4926-9193-E70D0D432AD2}" destId="{88999454-5997-4AA1-B0A7-AD7C34DB5BAE}" srcOrd="0" destOrd="0" parTransId="{A523ED33-A1A6-4EE9-9620-C1B83EB9A7CE}" sibTransId="{C882CBA8-5652-4044-BF51-494F2557E900}"/>
    <dgm:cxn modelId="{5531582B-D122-4B71-B755-E45BBBBA536B}" type="presOf" srcId="{1B47B7EC-2341-4232-8610-F34B1E0226C4}" destId="{186731BD-C031-4D94-84F9-B4DF41D6BBA4}" srcOrd="0" destOrd="0" presId="urn:microsoft.com/office/officeart/2005/8/layout/hierarchy2"/>
    <dgm:cxn modelId="{B355502B-6A16-497F-B4D3-0910556F52F1}" type="presOf" srcId="{58051733-FFDF-4A85-B31A-636F37C238E2}" destId="{3F7C48FA-0916-4E1E-81D2-DB5991CF68AB}" srcOrd="0" destOrd="0" presId="urn:microsoft.com/office/officeart/2005/8/layout/hierarchy2"/>
    <dgm:cxn modelId="{7C7BCFBB-EE50-4F4B-AFC3-FBEE32AD7D9F}" type="presOf" srcId="{A523ED33-A1A6-4EE9-9620-C1B83EB9A7CE}" destId="{068E47BA-A2AE-40A1-8251-45CB9591CC7B}" srcOrd="1" destOrd="0" presId="urn:microsoft.com/office/officeart/2005/8/layout/hierarchy2"/>
    <dgm:cxn modelId="{C4F84E03-1CB9-4829-9396-A0C70BEB6DF5}" srcId="{E7ECB696-37F3-4B4E-8838-69C826B1F7E9}" destId="{D5A499E7-275E-463E-BA86-8E91FD18E469}" srcOrd="0" destOrd="0" parTransId="{DBAFA58C-2609-49C2-9C77-46956DB2FA4A}" sibTransId="{0892F0E2-D6FC-434D-96D5-49DEEC692FE0}"/>
    <dgm:cxn modelId="{270002D1-6E33-494D-91CF-217689A08976}" type="presOf" srcId="{507C06C1-6640-41B2-B11A-8AF7F6820B40}" destId="{FADA02DC-1595-4C5B-8B07-AF8343D9EBE2}" srcOrd="1" destOrd="0" presId="urn:microsoft.com/office/officeart/2005/8/layout/hierarchy2"/>
    <dgm:cxn modelId="{FE9529C3-2E3B-4330-BE72-13003E03679C}" type="presOf" srcId="{6AE98E29-0432-4C12-B2A8-037496F3C587}" destId="{BE61BB22-F3BE-4801-900D-D31122AC2205}" srcOrd="1" destOrd="0" presId="urn:microsoft.com/office/officeart/2005/8/layout/hierarchy2"/>
    <dgm:cxn modelId="{D88CAF83-AE8C-44CC-8BEC-662A1DCACAC1}" srcId="{60560ADA-B593-4926-9193-E70D0D432AD2}" destId="{A46ED0B3-458F-4357-8E40-2C60AE8DF05D}" srcOrd="2" destOrd="0" parTransId="{507C06C1-6640-41B2-B11A-8AF7F6820B40}" sibTransId="{7F27D24E-D82C-4329-96B2-C0D643FF4FD4}"/>
    <dgm:cxn modelId="{8F203185-95E5-4C9C-8E4B-63B509B6C5F9}" type="presOf" srcId="{6AE98E29-0432-4C12-B2A8-037496F3C587}" destId="{0A5F0418-6890-4DDC-B332-9BCDBF2D74C0}" srcOrd="0" destOrd="0" presId="urn:microsoft.com/office/officeart/2005/8/layout/hierarchy2"/>
    <dgm:cxn modelId="{09842672-1F14-47CA-BD4A-0C23F2BF2879}" type="presOf" srcId="{DBAFA58C-2609-49C2-9C77-46956DB2FA4A}" destId="{9BDD526D-89A8-4244-9A13-4CC9E903E31A}" srcOrd="0" destOrd="0" presId="urn:microsoft.com/office/officeart/2005/8/layout/hierarchy2"/>
    <dgm:cxn modelId="{530AD872-7384-49D2-BFFE-86C82C738B9E}" srcId="{C26EB787-A116-422E-A1E3-DCEC5853BBC4}" destId="{449F9B09-9F2F-4423-94D8-471B1894A300}" srcOrd="0" destOrd="0" parTransId="{BE3E223F-E2C0-42EE-A365-D0296BC3BDFB}" sibTransId="{D39A6F8B-93D8-4FC5-A083-B4900730D70B}"/>
    <dgm:cxn modelId="{CA996EF1-9B0E-4B95-A535-7E742811FABB}" type="presOf" srcId="{1B47B7EC-2341-4232-8610-F34B1E0226C4}" destId="{D308DEF5-F7D8-4D5F-85C6-B4AB4074AABA}" srcOrd="1" destOrd="0" presId="urn:microsoft.com/office/officeart/2005/8/layout/hierarchy2"/>
    <dgm:cxn modelId="{EEA47C47-0092-4C4A-8A84-1AFE2810CB46}" type="presOf" srcId="{BE3E223F-E2C0-42EE-A365-D0296BC3BDFB}" destId="{923807B6-06D6-4649-8E17-2F93D7681C11}" srcOrd="1" destOrd="0" presId="urn:microsoft.com/office/officeart/2005/8/layout/hierarchy2"/>
    <dgm:cxn modelId="{5B0F23A0-BA04-4CCA-8D56-FB232268B1C0}" type="presOf" srcId="{DBAFA58C-2609-49C2-9C77-46956DB2FA4A}" destId="{961E11BA-559C-4137-B87D-C1B601636738}" srcOrd="1" destOrd="0" presId="urn:microsoft.com/office/officeart/2005/8/layout/hierarchy2"/>
    <dgm:cxn modelId="{D14061C5-61B4-4E14-AB03-E200FF195E04}" type="presOf" srcId="{507C06C1-6640-41B2-B11A-8AF7F6820B40}" destId="{8EFFDB73-B95C-4375-BAE1-8909A6B31546}" srcOrd="0" destOrd="0" presId="urn:microsoft.com/office/officeart/2005/8/layout/hierarchy2"/>
    <dgm:cxn modelId="{F610EDD7-3BF9-4AAE-A9BE-5D197EA1318A}" type="presParOf" srcId="{3F7C48FA-0916-4E1E-81D2-DB5991CF68AB}" destId="{922AB43D-C67A-4CA0-A892-94D175EDB2A9}" srcOrd="0" destOrd="0" presId="urn:microsoft.com/office/officeart/2005/8/layout/hierarchy2"/>
    <dgm:cxn modelId="{B98D82D2-4BCA-4DAD-9DF8-78C62D6A9DEA}" type="presParOf" srcId="{922AB43D-C67A-4CA0-A892-94D175EDB2A9}" destId="{EAE6B79C-A431-430F-AD77-25DC9950D3BA}" srcOrd="0" destOrd="0" presId="urn:microsoft.com/office/officeart/2005/8/layout/hierarchy2"/>
    <dgm:cxn modelId="{2CA1052B-F540-4F9C-9D31-9D55A3C271D7}" type="presParOf" srcId="{922AB43D-C67A-4CA0-A892-94D175EDB2A9}" destId="{A9326C2A-3F7C-42C6-8420-0D3F733002B0}" srcOrd="1" destOrd="0" presId="urn:microsoft.com/office/officeart/2005/8/layout/hierarchy2"/>
    <dgm:cxn modelId="{B305C6DE-5514-4AB8-8723-529002D8BACD}" type="presParOf" srcId="{A9326C2A-3F7C-42C6-8420-0D3F733002B0}" destId="{186731BD-C031-4D94-84F9-B4DF41D6BBA4}" srcOrd="0" destOrd="0" presId="urn:microsoft.com/office/officeart/2005/8/layout/hierarchy2"/>
    <dgm:cxn modelId="{4D2DD5E5-7268-40F8-BB35-5ABC6D4FEDF4}" type="presParOf" srcId="{186731BD-C031-4D94-84F9-B4DF41D6BBA4}" destId="{D308DEF5-F7D8-4D5F-85C6-B4AB4074AABA}" srcOrd="0" destOrd="0" presId="urn:microsoft.com/office/officeart/2005/8/layout/hierarchy2"/>
    <dgm:cxn modelId="{D3BA7268-CED0-4C93-B2C8-5FA1C72404C4}" type="presParOf" srcId="{A9326C2A-3F7C-42C6-8420-0D3F733002B0}" destId="{A4F8F825-0D14-4A23-9274-2BAC7468E595}" srcOrd="1" destOrd="0" presId="urn:microsoft.com/office/officeart/2005/8/layout/hierarchy2"/>
    <dgm:cxn modelId="{02152AFD-5705-4644-BE2A-9B96D726B444}" type="presParOf" srcId="{A4F8F825-0D14-4A23-9274-2BAC7468E595}" destId="{FF207DC4-7C30-4F15-98AA-DFCD1119AA02}" srcOrd="0" destOrd="0" presId="urn:microsoft.com/office/officeart/2005/8/layout/hierarchy2"/>
    <dgm:cxn modelId="{4DA8540C-CFCC-41AE-BBAE-F2F85B03A725}" type="presParOf" srcId="{A4F8F825-0D14-4A23-9274-2BAC7468E595}" destId="{B77FFFFE-2608-4EEC-9015-193E3AE32854}" srcOrd="1" destOrd="0" presId="urn:microsoft.com/office/officeart/2005/8/layout/hierarchy2"/>
    <dgm:cxn modelId="{F979A986-98DB-4814-B574-2492CE3EE9F8}" type="presParOf" srcId="{B77FFFFE-2608-4EEC-9015-193E3AE32854}" destId="{2990F582-244C-404A-B399-EB1E9CCA10A9}" srcOrd="0" destOrd="0" presId="urn:microsoft.com/office/officeart/2005/8/layout/hierarchy2"/>
    <dgm:cxn modelId="{65A17712-198F-4690-99FE-090C5DC073E2}" type="presParOf" srcId="{2990F582-244C-404A-B399-EB1E9CCA10A9}" destId="{068E47BA-A2AE-40A1-8251-45CB9591CC7B}" srcOrd="0" destOrd="0" presId="urn:microsoft.com/office/officeart/2005/8/layout/hierarchy2"/>
    <dgm:cxn modelId="{C1FEA3FB-8E16-44AA-BAC5-BF8454E44438}" type="presParOf" srcId="{B77FFFFE-2608-4EEC-9015-193E3AE32854}" destId="{CBE87405-585F-4BFB-8F81-228B018BEE9D}" srcOrd="1" destOrd="0" presId="urn:microsoft.com/office/officeart/2005/8/layout/hierarchy2"/>
    <dgm:cxn modelId="{A0F64F9B-D762-4047-8B27-28F4CE525040}" type="presParOf" srcId="{CBE87405-585F-4BFB-8F81-228B018BEE9D}" destId="{BA585AC8-D523-4D6F-8E62-23542AAB36E6}" srcOrd="0" destOrd="0" presId="urn:microsoft.com/office/officeart/2005/8/layout/hierarchy2"/>
    <dgm:cxn modelId="{635521B8-3DF8-4D5D-A180-FBDA10050CA2}" type="presParOf" srcId="{CBE87405-585F-4BFB-8F81-228B018BEE9D}" destId="{3F961B09-D73F-4A4F-825E-0F6CB73300E3}" srcOrd="1" destOrd="0" presId="urn:microsoft.com/office/officeart/2005/8/layout/hierarchy2"/>
    <dgm:cxn modelId="{4A66E153-DFF0-45FE-B11B-5C77978BBCED}" type="presParOf" srcId="{B77FFFFE-2608-4EEC-9015-193E3AE32854}" destId="{CE7B1DCF-ED21-4CEC-8488-ED719BCDC7DC}" srcOrd="2" destOrd="0" presId="urn:microsoft.com/office/officeart/2005/8/layout/hierarchy2"/>
    <dgm:cxn modelId="{D68E8358-832E-444D-B3EB-14EDE3667C8E}" type="presParOf" srcId="{CE7B1DCF-ED21-4CEC-8488-ED719BCDC7DC}" destId="{C039D142-2C89-47BE-8123-7001CA25C790}" srcOrd="0" destOrd="0" presId="urn:microsoft.com/office/officeart/2005/8/layout/hierarchy2"/>
    <dgm:cxn modelId="{35217F34-EEA7-409C-B754-654F6EFE1A89}" type="presParOf" srcId="{B77FFFFE-2608-4EEC-9015-193E3AE32854}" destId="{3BBDF069-15FC-4F4F-81DE-E244D7471263}" srcOrd="3" destOrd="0" presId="urn:microsoft.com/office/officeart/2005/8/layout/hierarchy2"/>
    <dgm:cxn modelId="{C03FEE8D-D9A5-40F5-9CD3-3CA466B173B0}" type="presParOf" srcId="{3BBDF069-15FC-4F4F-81DE-E244D7471263}" destId="{226576E8-ED57-4AD2-932E-8D94E3248BCF}" srcOrd="0" destOrd="0" presId="urn:microsoft.com/office/officeart/2005/8/layout/hierarchy2"/>
    <dgm:cxn modelId="{9A261B14-D574-4381-BE7A-E65D5DCD475C}" type="presParOf" srcId="{3BBDF069-15FC-4F4F-81DE-E244D7471263}" destId="{40CCF9AC-ED2C-46EC-A8A1-6F42F1DF8E8C}" srcOrd="1" destOrd="0" presId="urn:microsoft.com/office/officeart/2005/8/layout/hierarchy2"/>
    <dgm:cxn modelId="{3CA62625-65E3-4BE5-BD2C-A060D535EB13}" type="presParOf" srcId="{B77FFFFE-2608-4EEC-9015-193E3AE32854}" destId="{8EFFDB73-B95C-4375-BAE1-8909A6B31546}" srcOrd="4" destOrd="0" presId="urn:microsoft.com/office/officeart/2005/8/layout/hierarchy2"/>
    <dgm:cxn modelId="{7ECB7049-6932-45AC-99DD-14818A4F4D94}" type="presParOf" srcId="{8EFFDB73-B95C-4375-BAE1-8909A6B31546}" destId="{FADA02DC-1595-4C5B-8B07-AF8343D9EBE2}" srcOrd="0" destOrd="0" presId="urn:microsoft.com/office/officeart/2005/8/layout/hierarchy2"/>
    <dgm:cxn modelId="{53DE9EEE-567B-49AD-8739-3B9BB28443E4}" type="presParOf" srcId="{B77FFFFE-2608-4EEC-9015-193E3AE32854}" destId="{EC0CF1A8-132E-408D-B13A-CD00B689BAAE}" srcOrd="5" destOrd="0" presId="urn:microsoft.com/office/officeart/2005/8/layout/hierarchy2"/>
    <dgm:cxn modelId="{F0BADEB1-1427-4ADA-9CA1-A51D133A02CA}" type="presParOf" srcId="{EC0CF1A8-132E-408D-B13A-CD00B689BAAE}" destId="{86E16651-C49F-4D68-9863-9541FEAD7683}" srcOrd="0" destOrd="0" presId="urn:microsoft.com/office/officeart/2005/8/layout/hierarchy2"/>
    <dgm:cxn modelId="{7B686E15-1ACB-403F-9CC0-0AFCE4483957}" type="presParOf" srcId="{EC0CF1A8-132E-408D-B13A-CD00B689BAAE}" destId="{93FD5E91-E86C-465B-BB45-833DE2F3A90F}" srcOrd="1" destOrd="0" presId="urn:microsoft.com/office/officeart/2005/8/layout/hierarchy2"/>
    <dgm:cxn modelId="{AB44BE36-1EA4-40FC-BC72-C4BD366AAA46}" type="presParOf" srcId="{B77FFFFE-2608-4EEC-9015-193E3AE32854}" destId="{F93C4E01-1131-4DF8-ABA5-27308388814E}" srcOrd="6" destOrd="0" presId="urn:microsoft.com/office/officeart/2005/8/layout/hierarchy2"/>
    <dgm:cxn modelId="{BF890EEE-AA81-401F-96A8-43030C697CC6}" type="presParOf" srcId="{F93C4E01-1131-4DF8-ABA5-27308388814E}" destId="{0FA5CC2E-D27D-4F6E-860A-C2758C1AEC5B}" srcOrd="0" destOrd="0" presId="urn:microsoft.com/office/officeart/2005/8/layout/hierarchy2"/>
    <dgm:cxn modelId="{0354BB0E-F12E-4C02-A3E6-FA6B45F1B8DC}" type="presParOf" srcId="{B77FFFFE-2608-4EEC-9015-193E3AE32854}" destId="{477125F6-3184-423D-9101-5F2A2F1BF938}" srcOrd="7" destOrd="0" presId="urn:microsoft.com/office/officeart/2005/8/layout/hierarchy2"/>
    <dgm:cxn modelId="{89579FE8-E0B6-41E4-916F-53C199231FEF}" type="presParOf" srcId="{477125F6-3184-423D-9101-5F2A2F1BF938}" destId="{5AFF6EE5-241A-4D78-933F-C643A5882CC3}" srcOrd="0" destOrd="0" presId="urn:microsoft.com/office/officeart/2005/8/layout/hierarchy2"/>
    <dgm:cxn modelId="{59C38172-1BEE-4E68-9B3D-3E17B0B8E3AB}" type="presParOf" srcId="{477125F6-3184-423D-9101-5F2A2F1BF938}" destId="{BE95CBEB-CD72-4595-A331-97F9C46D9216}" srcOrd="1" destOrd="0" presId="urn:microsoft.com/office/officeart/2005/8/layout/hierarchy2"/>
    <dgm:cxn modelId="{F8F12416-BF0E-40E9-AA06-1566DF9623B0}" type="presParOf" srcId="{A9326C2A-3F7C-42C6-8420-0D3F733002B0}" destId="{998FA454-5FBE-4330-936E-58C507AED1EE}" srcOrd="2" destOrd="0" presId="urn:microsoft.com/office/officeart/2005/8/layout/hierarchy2"/>
    <dgm:cxn modelId="{5C99EB71-E4D6-4F69-9FDE-65CF643FFAE7}" type="presParOf" srcId="{998FA454-5FBE-4330-936E-58C507AED1EE}" destId="{C79C8472-9CA2-46F1-AC29-1755AE9CB7E5}" srcOrd="0" destOrd="0" presId="urn:microsoft.com/office/officeart/2005/8/layout/hierarchy2"/>
    <dgm:cxn modelId="{AF93746D-5ADC-4888-B26C-85375B09CA4E}" type="presParOf" srcId="{A9326C2A-3F7C-42C6-8420-0D3F733002B0}" destId="{73D99D95-DD60-4DE1-A1E4-DE9CC4796932}" srcOrd="3" destOrd="0" presId="urn:microsoft.com/office/officeart/2005/8/layout/hierarchy2"/>
    <dgm:cxn modelId="{418446C5-0BF3-47BE-A812-44784EBF053D}" type="presParOf" srcId="{73D99D95-DD60-4DE1-A1E4-DE9CC4796932}" destId="{5626BD6C-DD4F-45BA-A99F-CFAB16D293D4}" srcOrd="0" destOrd="0" presId="urn:microsoft.com/office/officeart/2005/8/layout/hierarchy2"/>
    <dgm:cxn modelId="{4C8BB6BD-4131-4C8A-827E-E9BA7EB485D5}" type="presParOf" srcId="{73D99D95-DD60-4DE1-A1E4-DE9CC4796932}" destId="{F09341B1-AD76-4FAD-B0C7-8CCEBC9003FF}" srcOrd="1" destOrd="0" presId="urn:microsoft.com/office/officeart/2005/8/layout/hierarchy2"/>
    <dgm:cxn modelId="{BFD1E64C-30AE-4327-9CFE-66D672F440A6}" type="presParOf" srcId="{F09341B1-AD76-4FAD-B0C7-8CCEBC9003FF}" destId="{9BDD526D-89A8-4244-9A13-4CC9E903E31A}" srcOrd="0" destOrd="0" presId="urn:microsoft.com/office/officeart/2005/8/layout/hierarchy2"/>
    <dgm:cxn modelId="{61410EE8-62D1-4C47-825F-F2620CCCE3ED}" type="presParOf" srcId="{9BDD526D-89A8-4244-9A13-4CC9E903E31A}" destId="{961E11BA-559C-4137-B87D-C1B601636738}" srcOrd="0" destOrd="0" presId="urn:microsoft.com/office/officeart/2005/8/layout/hierarchy2"/>
    <dgm:cxn modelId="{C5C0C726-1080-40C3-A60E-D99043E2EA5A}" type="presParOf" srcId="{F09341B1-AD76-4FAD-B0C7-8CCEBC9003FF}" destId="{863B54E8-9B90-45D5-82DB-E8D40D08B8E2}" srcOrd="1" destOrd="0" presId="urn:microsoft.com/office/officeart/2005/8/layout/hierarchy2"/>
    <dgm:cxn modelId="{53C8AAC8-ABDB-4775-A4F7-06D9F14EFE12}" type="presParOf" srcId="{863B54E8-9B90-45D5-82DB-E8D40D08B8E2}" destId="{87C863A5-BA5B-4E81-81F8-97327252CBBB}" srcOrd="0" destOrd="0" presId="urn:microsoft.com/office/officeart/2005/8/layout/hierarchy2"/>
    <dgm:cxn modelId="{258871F4-EE79-4F2B-9734-6AAE2F891B70}" type="presParOf" srcId="{863B54E8-9B90-45D5-82DB-E8D40D08B8E2}" destId="{70167D3C-BE24-4004-AC2D-BE8C004113A3}" srcOrd="1" destOrd="0" presId="urn:microsoft.com/office/officeart/2005/8/layout/hierarchy2"/>
    <dgm:cxn modelId="{790DB480-3139-4007-98F2-1F2DD56AD691}" type="presParOf" srcId="{70167D3C-BE24-4004-AC2D-BE8C004113A3}" destId="{DD749C7C-00DA-4F19-A3B8-C834A031E7E9}" srcOrd="0" destOrd="0" presId="urn:microsoft.com/office/officeart/2005/8/layout/hierarchy2"/>
    <dgm:cxn modelId="{3C6B7395-68BD-4C4F-A603-D2C773CF7851}" type="presParOf" srcId="{DD749C7C-00DA-4F19-A3B8-C834A031E7E9}" destId="{A18B0F3B-273C-4653-A1FA-7EB8419CFAB1}" srcOrd="0" destOrd="0" presId="urn:microsoft.com/office/officeart/2005/8/layout/hierarchy2"/>
    <dgm:cxn modelId="{3B52A29C-794A-4E2A-BE00-9F903F38C870}" type="presParOf" srcId="{70167D3C-BE24-4004-AC2D-BE8C004113A3}" destId="{DAFF5586-8CAF-49C1-B264-C12984794531}" srcOrd="1" destOrd="0" presId="urn:microsoft.com/office/officeart/2005/8/layout/hierarchy2"/>
    <dgm:cxn modelId="{6FA334EF-2EA0-4FEE-87B4-1405856AA73B}" type="presParOf" srcId="{DAFF5586-8CAF-49C1-B264-C12984794531}" destId="{8BBFC1DC-1337-408F-8D87-87A9472BF8E5}" srcOrd="0" destOrd="0" presId="urn:microsoft.com/office/officeart/2005/8/layout/hierarchy2"/>
    <dgm:cxn modelId="{D55E9A1B-28CC-48F8-8D24-74FA76125D25}" type="presParOf" srcId="{DAFF5586-8CAF-49C1-B264-C12984794531}" destId="{028B9C18-DC10-4FBB-B056-999625250654}" srcOrd="1" destOrd="0" presId="urn:microsoft.com/office/officeart/2005/8/layout/hierarchy2"/>
    <dgm:cxn modelId="{7FBF3F04-BDC5-4042-8C27-B9FDF1C8E60A}" type="presParOf" srcId="{F09341B1-AD76-4FAD-B0C7-8CCEBC9003FF}" destId="{0A5F0418-6890-4DDC-B332-9BCDBF2D74C0}" srcOrd="2" destOrd="0" presId="urn:microsoft.com/office/officeart/2005/8/layout/hierarchy2"/>
    <dgm:cxn modelId="{3826ED75-9AF8-45EE-8324-A84EF3209FFA}" type="presParOf" srcId="{0A5F0418-6890-4DDC-B332-9BCDBF2D74C0}" destId="{BE61BB22-F3BE-4801-900D-D31122AC2205}" srcOrd="0" destOrd="0" presId="urn:microsoft.com/office/officeart/2005/8/layout/hierarchy2"/>
    <dgm:cxn modelId="{4DFC9AE3-7CEF-4877-B04B-F80390BE025C}" type="presParOf" srcId="{F09341B1-AD76-4FAD-B0C7-8CCEBC9003FF}" destId="{81B7E946-F4EF-4A96-B13F-5889928916A4}" srcOrd="3" destOrd="0" presId="urn:microsoft.com/office/officeart/2005/8/layout/hierarchy2"/>
    <dgm:cxn modelId="{0CE52E46-4A6D-4BA0-BDE2-69E8E5F7C9C1}" type="presParOf" srcId="{81B7E946-F4EF-4A96-B13F-5889928916A4}" destId="{49127F38-ABB8-49A0-AA7B-BA203F5E3737}" srcOrd="0" destOrd="0" presId="urn:microsoft.com/office/officeart/2005/8/layout/hierarchy2"/>
    <dgm:cxn modelId="{4E9AB686-2DC1-4873-BF53-51BF916B7B70}" type="presParOf" srcId="{81B7E946-F4EF-4A96-B13F-5889928916A4}" destId="{D1F6D518-469D-47B2-A5AA-6AEC64E82438}" srcOrd="1" destOrd="0" presId="urn:microsoft.com/office/officeart/2005/8/layout/hierarchy2"/>
    <dgm:cxn modelId="{871C15DB-584A-4AF4-A76C-07837CB3A3AF}" type="presParOf" srcId="{D1F6D518-469D-47B2-A5AA-6AEC64E82438}" destId="{F5D3A6D4-14C8-4BD5-A434-AF69304F786C}" srcOrd="0" destOrd="0" presId="urn:microsoft.com/office/officeart/2005/8/layout/hierarchy2"/>
    <dgm:cxn modelId="{E7561F5E-A083-4D43-9C91-E5223959C112}" type="presParOf" srcId="{F5D3A6D4-14C8-4BD5-A434-AF69304F786C}" destId="{923807B6-06D6-4649-8E17-2F93D7681C11}" srcOrd="0" destOrd="0" presId="urn:microsoft.com/office/officeart/2005/8/layout/hierarchy2"/>
    <dgm:cxn modelId="{D11BEFB8-9A36-4E12-89CC-6AF72F4A0EDD}" type="presParOf" srcId="{D1F6D518-469D-47B2-A5AA-6AEC64E82438}" destId="{2C26EE7B-9F58-4870-8515-1808192A7518}" srcOrd="1" destOrd="0" presId="urn:microsoft.com/office/officeart/2005/8/layout/hierarchy2"/>
    <dgm:cxn modelId="{0FB8C613-39E0-434F-B9AD-7E9256056524}" type="presParOf" srcId="{2C26EE7B-9F58-4870-8515-1808192A7518}" destId="{4398B16E-3ABF-47BB-9763-80F35FD5B37D}" srcOrd="0" destOrd="0" presId="urn:microsoft.com/office/officeart/2005/8/layout/hierarchy2"/>
    <dgm:cxn modelId="{9FCA689D-B2FC-4EBB-8BA1-05F399A64189}" type="presParOf" srcId="{2C26EE7B-9F58-4870-8515-1808192A7518}" destId="{1FCBE103-89F9-4DA3-99D5-9E9E6FB48A3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F0A08B-5BAF-4CF1-A2ED-654CBF81D9C8}" type="doc">
      <dgm:prSet loTypeId="urn:microsoft.com/office/officeart/2005/8/layout/vList3" loCatId="list" qsTypeId="urn:microsoft.com/office/officeart/2005/8/quickstyle/simple3" qsCatId="simple" csTypeId="urn:microsoft.com/office/officeart/2005/8/colors/accent4_1" csCatId="accent4" phldr="1"/>
      <dgm:spPr/>
    </dgm:pt>
    <dgm:pt modelId="{AC2DF8B7-6EE0-4559-92F6-316021AAD6FA}">
      <dgm:prSet phldrT="[Texto]"/>
      <dgm:spPr/>
      <dgm:t>
        <a:bodyPr/>
        <a:lstStyle/>
        <a:p>
          <a:r>
            <a:rPr lang="es-MX" dirty="0"/>
            <a:t>Innovación es un factor clave del desarrollo y éxito empresarial</a:t>
          </a:r>
        </a:p>
      </dgm:t>
    </dgm:pt>
    <dgm:pt modelId="{4319C8EB-681B-48B0-810D-098459CDF6AC}" type="parTrans" cxnId="{237AEEEF-AA30-4143-8DD9-1270D48ECFE6}">
      <dgm:prSet/>
      <dgm:spPr/>
      <dgm:t>
        <a:bodyPr/>
        <a:lstStyle/>
        <a:p>
          <a:endParaRPr lang="es-MX"/>
        </a:p>
      </dgm:t>
    </dgm:pt>
    <dgm:pt modelId="{29034596-9E4E-41FC-8BBE-13D6F4E51628}" type="sibTrans" cxnId="{237AEEEF-AA30-4143-8DD9-1270D48ECFE6}">
      <dgm:prSet/>
      <dgm:spPr/>
      <dgm:t>
        <a:bodyPr/>
        <a:lstStyle/>
        <a:p>
          <a:endParaRPr lang="es-MX"/>
        </a:p>
      </dgm:t>
    </dgm:pt>
    <dgm:pt modelId="{60322134-A04F-4689-BE43-38766A344EDD}">
      <dgm:prSet phldrT="[Texto]"/>
      <dgm:spPr/>
      <dgm:t>
        <a:bodyPr/>
        <a:lstStyle/>
        <a:p>
          <a:r>
            <a:rPr lang="es-MX" dirty="0"/>
            <a:t>La actividad innovadora de los emprendimientos identificó que emplean mayor adquisición de maquinaria y equipo, capacitaciones, los clientes apoyan la generación de nuevas ideas para el desarrollo de productos, falta de fondos afecta la adopción de nueva tecnología</a:t>
          </a:r>
        </a:p>
      </dgm:t>
    </dgm:pt>
    <dgm:pt modelId="{CBC2F9C8-6E10-4B79-8ABC-1DBDFF5F9A2C}" type="parTrans" cxnId="{190C997E-960E-4A84-BAF1-5EF2A5E6822A}">
      <dgm:prSet/>
      <dgm:spPr/>
      <dgm:t>
        <a:bodyPr/>
        <a:lstStyle/>
        <a:p>
          <a:endParaRPr lang="es-MX"/>
        </a:p>
      </dgm:t>
    </dgm:pt>
    <dgm:pt modelId="{B5E5EFB3-ABC3-4DC2-B3A6-2FFA61224619}" type="sibTrans" cxnId="{190C997E-960E-4A84-BAF1-5EF2A5E6822A}">
      <dgm:prSet/>
      <dgm:spPr/>
      <dgm:t>
        <a:bodyPr/>
        <a:lstStyle/>
        <a:p>
          <a:endParaRPr lang="es-MX"/>
        </a:p>
      </dgm:t>
    </dgm:pt>
    <dgm:pt modelId="{BB0F0CBA-22F0-4B60-B531-AC628EB27CE6}">
      <dgm:prSet phldrT="[Texto]"/>
      <dgm:spPr/>
      <dgm:t>
        <a:bodyPr/>
        <a:lstStyle/>
        <a:p>
          <a:r>
            <a:rPr lang="es-MX" dirty="0"/>
            <a:t>La innovación tecnológica muestra una asociación positiva y  significante con la competitividad, permite el desarrollo en la calidad de productos</a:t>
          </a:r>
        </a:p>
      </dgm:t>
    </dgm:pt>
    <dgm:pt modelId="{219F78F0-4547-48C5-BCC3-6679411E6C74}" type="parTrans" cxnId="{AC056510-E0BC-4E3F-98AA-0CD7F92984AF}">
      <dgm:prSet/>
      <dgm:spPr/>
      <dgm:t>
        <a:bodyPr/>
        <a:lstStyle/>
        <a:p>
          <a:endParaRPr lang="es-MX"/>
        </a:p>
      </dgm:t>
    </dgm:pt>
    <dgm:pt modelId="{CDE50589-5111-450D-8F64-84C631C16190}" type="sibTrans" cxnId="{AC056510-E0BC-4E3F-98AA-0CD7F92984AF}">
      <dgm:prSet/>
      <dgm:spPr/>
      <dgm:t>
        <a:bodyPr/>
        <a:lstStyle/>
        <a:p>
          <a:endParaRPr lang="es-MX"/>
        </a:p>
      </dgm:t>
    </dgm:pt>
    <dgm:pt modelId="{1A4F86D5-DEC1-48D2-BF04-86CC2EB891F8}">
      <dgm:prSet phldrT="[Texto]"/>
      <dgm:spPr/>
      <dgm:t>
        <a:bodyPr/>
        <a:lstStyle/>
        <a:p>
          <a:r>
            <a:rPr lang="es-MX" dirty="0"/>
            <a:t>Los</a:t>
          </a:r>
          <a:r>
            <a:rPr lang="es-MX" baseline="0" dirty="0"/>
            <a:t> factores que generan mayor nivel de competitividad a nivel interno son aspectos comerciales y de recursos humanos</a:t>
          </a:r>
          <a:endParaRPr lang="es-MX" dirty="0"/>
        </a:p>
      </dgm:t>
    </dgm:pt>
    <dgm:pt modelId="{23FF832D-8040-49DC-A675-BF8205DC24BC}" type="parTrans" cxnId="{F478E521-DE5F-4F48-87F1-D80CE69BD8E5}">
      <dgm:prSet/>
      <dgm:spPr/>
      <dgm:t>
        <a:bodyPr/>
        <a:lstStyle/>
        <a:p>
          <a:endParaRPr lang="es-MX"/>
        </a:p>
      </dgm:t>
    </dgm:pt>
    <dgm:pt modelId="{791456BC-A04C-4DA4-8A6B-CCF7B86931E6}" type="sibTrans" cxnId="{F478E521-DE5F-4F48-87F1-D80CE69BD8E5}">
      <dgm:prSet/>
      <dgm:spPr/>
      <dgm:t>
        <a:bodyPr/>
        <a:lstStyle/>
        <a:p>
          <a:endParaRPr lang="es-MX"/>
        </a:p>
      </dgm:t>
    </dgm:pt>
    <dgm:pt modelId="{7C169F77-717A-4B9F-91C3-4D6F087CEFAD}" type="pres">
      <dgm:prSet presAssocID="{49F0A08B-5BAF-4CF1-A2ED-654CBF81D9C8}" presName="linearFlow" presStyleCnt="0">
        <dgm:presLayoutVars>
          <dgm:dir/>
          <dgm:resizeHandles val="exact"/>
        </dgm:presLayoutVars>
      </dgm:prSet>
      <dgm:spPr/>
    </dgm:pt>
    <dgm:pt modelId="{0779E793-3858-4374-901E-6451F6A62A44}" type="pres">
      <dgm:prSet presAssocID="{AC2DF8B7-6EE0-4559-92F6-316021AAD6FA}" presName="composite" presStyleCnt="0"/>
      <dgm:spPr/>
    </dgm:pt>
    <dgm:pt modelId="{7DA9E675-5BC9-4D61-A3DD-79FEE409C229}" type="pres">
      <dgm:prSet presAssocID="{AC2DF8B7-6EE0-4559-92F6-316021AAD6FA}" presName="imgShp" presStyleLbl="fgImgPlace1" presStyleIdx="0" presStyleCnt="4"/>
      <dgm:spPr>
        <a:blipFill rotWithShape="1">
          <a:blip xmlns:r="http://schemas.openxmlformats.org/officeDocument/2006/relationships" r:embed="rId1"/>
          <a:srcRect/>
          <a:stretch>
            <a:fillRect l="-19000" r="-19000"/>
          </a:stretch>
        </a:blipFill>
      </dgm:spPr>
    </dgm:pt>
    <dgm:pt modelId="{8BF71B2B-23F4-4708-BEA2-F79C6759F3D0}" type="pres">
      <dgm:prSet presAssocID="{AC2DF8B7-6EE0-4559-92F6-316021AAD6FA}" presName="txShp" presStyleLbl="node1" presStyleIdx="0" presStyleCnt="4">
        <dgm:presLayoutVars>
          <dgm:bulletEnabled val="1"/>
        </dgm:presLayoutVars>
      </dgm:prSet>
      <dgm:spPr/>
      <dgm:t>
        <a:bodyPr/>
        <a:lstStyle/>
        <a:p>
          <a:endParaRPr lang="es-EC"/>
        </a:p>
      </dgm:t>
    </dgm:pt>
    <dgm:pt modelId="{1679AD29-65F9-473E-83B6-DD5BB9D8EAE0}" type="pres">
      <dgm:prSet presAssocID="{29034596-9E4E-41FC-8BBE-13D6F4E51628}" presName="spacing" presStyleCnt="0"/>
      <dgm:spPr/>
    </dgm:pt>
    <dgm:pt modelId="{2B482919-92EB-45CE-8A37-3B6A9AC90C37}" type="pres">
      <dgm:prSet presAssocID="{60322134-A04F-4689-BE43-38766A344EDD}" presName="composite" presStyleCnt="0"/>
      <dgm:spPr/>
    </dgm:pt>
    <dgm:pt modelId="{3161929A-621A-4D89-BEA7-EE55E09E07C5}" type="pres">
      <dgm:prSet presAssocID="{60322134-A04F-4689-BE43-38766A344EDD}" presName="imgShp" presStyleLbl="fgImgPlace1" presStyleIdx="1" presStyleCnt="4"/>
      <dgm:spPr>
        <a:blipFill rotWithShape="1">
          <a:blip xmlns:r="http://schemas.openxmlformats.org/officeDocument/2006/relationships" r:embed="rId2"/>
          <a:srcRect/>
          <a:stretch>
            <a:fillRect l="-25000" r="-25000"/>
          </a:stretch>
        </a:blipFill>
      </dgm:spPr>
    </dgm:pt>
    <dgm:pt modelId="{E46FB365-61F3-499F-A45F-9E0DECF84891}" type="pres">
      <dgm:prSet presAssocID="{60322134-A04F-4689-BE43-38766A344EDD}" presName="txShp" presStyleLbl="node1" presStyleIdx="1" presStyleCnt="4">
        <dgm:presLayoutVars>
          <dgm:bulletEnabled val="1"/>
        </dgm:presLayoutVars>
      </dgm:prSet>
      <dgm:spPr/>
      <dgm:t>
        <a:bodyPr/>
        <a:lstStyle/>
        <a:p>
          <a:endParaRPr lang="es-EC"/>
        </a:p>
      </dgm:t>
    </dgm:pt>
    <dgm:pt modelId="{2B6875B1-F47F-450F-9D2B-A3C21600491B}" type="pres">
      <dgm:prSet presAssocID="{B5E5EFB3-ABC3-4DC2-B3A6-2FFA61224619}" presName="spacing" presStyleCnt="0"/>
      <dgm:spPr/>
    </dgm:pt>
    <dgm:pt modelId="{40DCF0E4-40A2-4933-9914-241A357BE35F}" type="pres">
      <dgm:prSet presAssocID="{BB0F0CBA-22F0-4B60-B531-AC628EB27CE6}" presName="composite" presStyleCnt="0"/>
      <dgm:spPr/>
    </dgm:pt>
    <dgm:pt modelId="{795DE52C-C9C1-440F-B710-574BF7184864}" type="pres">
      <dgm:prSet presAssocID="{BB0F0CBA-22F0-4B60-B531-AC628EB27CE6}" presName="imgShp" presStyleLbl="fgImgPlace1" presStyleIdx="2" presStyleCnt="4"/>
      <dgm:spPr>
        <a:blipFill rotWithShape="1">
          <a:blip xmlns:r="http://schemas.openxmlformats.org/officeDocument/2006/relationships" r:embed="rId3"/>
          <a:srcRect/>
          <a:stretch>
            <a:fillRect l="-17000" r="-17000"/>
          </a:stretch>
        </a:blipFill>
      </dgm:spPr>
    </dgm:pt>
    <dgm:pt modelId="{6379DD5E-2F01-4211-A1F9-D4310AAA0AF1}" type="pres">
      <dgm:prSet presAssocID="{BB0F0CBA-22F0-4B60-B531-AC628EB27CE6}" presName="txShp" presStyleLbl="node1" presStyleIdx="2" presStyleCnt="4">
        <dgm:presLayoutVars>
          <dgm:bulletEnabled val="1"/>
        </dgm:presLayoutVars>
      </dgm:prSet>
      <dgm:spPr/>
      <dgm:t>
        <a:bodyPr/>
        <a:lstStyle/>
        <a:p>
          <a:endParaRPr lang="es-EC"/>
        </a:p>
      </dgm:t>
    </dgm:pt>
    <dgm:pt modelId="{629BFA66-D22F-4AEA-B487-2E9A8C286BF0}" type="pres">
      <dgm:prSet presAssocID="{CDE50589-5111-450D-8F64-84C631C16190}" presName="spacing" presStyleCnt="0"/>
      <dgm:spPr/>
    </dgm:pt>
    <dgm:pt modelId="{D4DFCCD4-2118-4388-9FAC-8C0743A23B29}" type="pres">
      <dgm:prSet presAssocID="{1A4F86D5-DEC1-48D2-BF04-86CC2EB891F8}" presName="composite" presStyleCnt="0"/>
      <dgm:spPr/>
    </dgm:pt>
    <dgm:pt modelId="{29C791CE-D21D-429D-893C-D43A1644298D}" type="pres">
      <dgm:prSet presAssocID="{1A4F86D5-DEC1-48D2-BF04-86CC2EB891F8}" presName="imgShp" presStyleLbl="fgImgPlace1" presStyleIdx="3" presStyleCnt="4" custLinFactNeighborX="-4167" custLinFactNeighborY="-5736"/>
      <dgm:spPr>
        <a:blipFill rotWithShape="1">
          <a:blip xmlns:r="http://schemas.openxmlformats.org/officeDocument/2006/relationships" r:embed="rId4"/>
          <a:srcRect/>
          <a:stretch>
            <a:fillRect l="-44000" r="-44000"/>
          </a:stretch>
        </a:blipFill>
      </dgm:spPr>
    </dgm:pt>
    <dgm:pt modelId="{4A60B266-5C87-4F12-8E1E-BD39935F5D40}" type="pres">
      <dgm:prSet presAssocID="{1A4F86D5-DEC1-48D2-BF04-86CC2EB891F8}" presName="txShp" presStyleLbl="node1" presStyleIdx="3" presStyleCnt="4">
        <dgm:presLayoutVars>
          <dgm:bulletEnabled val="1"/>
        </dgm:presLayoutVars>
      </dgm:prSet>
      <dgm:spPr/>
      <dgm:t>
        <a:bodyPr/>
        <a:lstStyle/>
        <a:p>
          <a:endParaRPr lang="es-EC"/>
        </a:p>
      </dgm:t>
    </dgm:pt>
  </dgm:ptLst>
  <dgm:cxnLst>
    <dgm:cxn modelId="{237AEEEF-AA30-4143-8DD9-1270D48ECFE6}" srcId="{49F0A08B-5BAF-4CF1-A2ED-654CBF81D9C8}" destId="{AC2DF8B7-6EE0-4559-92F6-316021AAD6FA}" srcOrd="0" destOrd="0" parTransId="{4319C8EB-681B-48B0-810D-098459CDF6AC}" sibTransId="{29034596-9E4E-41FC-8BBE-13D6F4E51628}"/>
    <dgm:cxn modelId="{148E3157-E857-4C9B-8618-9D02CD1FFCB1}" type="presOf" srcId="{49F0A08B-5BAF-4CF1-A2ED-654CBF81D9C8}" destId="{7C169F77-717A-4B9F-91C3-4D6F087CEFAD}" srcOrd="0" destOrd="0" presId="urn:microsoft.com/office/officeart/2005/8/layout/vList3"/>
    <dgm:cxn modelId="{25856E23-86CA-443A-BC93-2274BAA5BF23}" type="presOf" srcId="{AC2DF8B7-6EE0-4559-92F6-316021AAD6FA}" destId="{8BF71B2B-23F4-4708-BEA2-F79C6759F3D0}" srcOrd="0" destOrd="0" presId="urn:microsoft.com/office/officeart/2005/8/layout/vList3"/>
    <dgm:cxn modelId="{E6549D4A-7BC9-4569-BDB7-A277FBC2F1CC}" type="presOf" srcId="{60322134-A04F-4689-BE43-38766A344EDD}" destId="{E46FB365-61F3-499F-A45F-9E0DECF84891}" srcOrd="0" destOrd="0" presId="urn:microsoft.com/office/officeart/2005/8/layout/vList3"/>
    <dgm:cxn modelId="{5B7B70E5-5E6A-49A4-ABA4-0B2B4B0DF692}" type="presOf" srcId="{1A4F86D5-DEC1-48D2-BF04-86CC2EB891F8}" destId="{4A60B266-5C87-4F12-8E1E-BD39935F5D40}" srcOrd="0" destOrd="0" presId="urn:microsoft.com/office/officeart/2005/8/layout/vList3"/>
    <dgm:cxn modelId="{190C997E-960E-4A84-BAF1-5EF2A5E6822A}" srcId="{49F0A08B-5BAF-4CF1-A2ED-654CBF81D9C8}" destId="{60322134-A04F-4689-BE43-38766A344EDD}" srcOrd="1" destOrd="0" parTransId="{CBC2F9C8-6E10-4B79-8ABC-1DBDFF5F9A2C}" sibTransId="{B5E5EFB3-ABC3-4DC2-B3A6-2FFA61224619}"/>
    <dgm:cxn modelId="{F3E8005D-ED30-4C48-B8A5-49C546682B5C}" type="presOf" srcId="{BB0F0CBA-22F0-4B60-B531-AC628EB27CE6}" destId="{6379DD5E-2F01-4211-A1F9-D4310AAA0AF1}" srcOrd="0" destOrd="0" presId="urn:microsoft.com/office/officeart/2005/8/layout/vList3"/>
    <dgm:cxn modelId="{AC056510-E0BC-4E3F-98AA-0CD7F92984AF}" srcId="{49F0A08B-5BAF-4CF1-A2ED-654CBF81D9C8}" destId="{BB0F0CBA-22F0-4B60-B531-AC628EB27CE6}" srcOrd="2" destOrd="0" parTransId="{219F78F0-4547-48C5-BCC3-6679411E6C74}" sibTransId="{CDE50589-5111-450D-8F64-84C631C16190}"/>
    <dgm:cxn modelId="{F478E521-DE5F-4F48-87F1-D80CE69BD8E5}" srcId="{49F0A08B-5BAF-4CF1-A2ED-654CBF81D9C8}" destId="{1A4F86D5-DEC1-48D2-BF04-86CC2EB891F8}" srcOrd="3" destOrd="0" parTransId="{23FF832D-8040-49DC-A675-BF8205DC24BC}" sibTransId="{791456BC-A04C-4DA4-8A6B-CCF7B86931E6}"/>
    <dgm:cxn modelId="{A0A62565-21C7-41E9-B0B6-8384C4483A2B}" type="presParOf" srcId="{7C169F77-717A-4B9F-91C3-4D6F087CEFAD}" destId="{0779E793-3858-4374-901E-6451F6A62A44}" srcOrd="0" destOrd="0" presId="urn:microsoft.com/office/officeart/2005/8/layout/vList3"/>
    <dgm:cxn modelId="{42B7F7F6-9C4C-40A3-9BAE-B4C767C78768}" type="presParOf" srcId="{0779E793-3858-4374-901E-6451F6A62A44}" destId="{7DA9E675-5BC9-4D61-A3DD-79FEE409C229}" srcOrd="0" destOrd="0" presId="urn:microsoft.com/office/officeart/2005/8/layout/vList3"/>
    <dgm:cxn modelId="{F241AECF-8EFF-4AF2-A0C3-1424A4C50D5B}" type="presParOf" srcId="{0779E793-3858-4374-901E-6451F6A62A44}" destId="{8BF71B2B-23F4-4708-BEA2-F79C6759F3D0}" srcOrd="1" destOrd="0" presId="urn:microsoft.com/office/officeart/2005/8/layout/vList3"/>
    <dgm:cxn modelId="{23860827-9899-462A-B546-1DF90B49CE7B}" type="presParOf" srcId="{7C169F77-717A-4B9F-91C3-4D6F087CEFAD}" destId="{1679AD29-65F9-473E-83B6-DD5BB9D8EAE0}" srcOrd="1" destOrd="0" presId="urn:microsoft.com/office/officeart/2005/8/layout/vList3"/>
    <dgm:cxn modelId="{66F2A727-A369-4234-8455-AB3416573B85}" type="presParOf" srcId="{7C169F77-717A-4B9F-91C3-4D6F087CEFAD}" destId="{2B482919-92EB-45CE-8A37-3B6A9AC90C37}" srcOrd="2" destOrd="0" presId="urn:microsoft.com/office/officeart/2005/8/layout/vList3"/>
    <dgm:cxn modelId="{351585A3-1238-499D-94F8-A4670F039122}" type="presParOf" srcId="{2B482919-92EB-45CE-8A37-3B6A9AC90C37}" destId="{3161929A-621A-4D89-BEA7-EE55E09E07C5}" srcOrd="0" destOrd="0" presId="urn:microsoft.com/office/officeart/2005/8/layout/vList3"/>
    <dgm:cxn modelId="{E11A063A-87EE-4DB4-B3DF-96CC1748F948}" type="presParOf" srcId="{2B482919-92EB-45CE-8A37-3B6A9AC90C37}" destId="{E46FB365-61F3-499F-A45F-9E0DECF84891}" srcOrd="1" destOrd="0" presId="urn:microsoft.com/office/officeart/2005/8/layout/vList3"/>
    <dgm:cxn modelId="{448DD126-3C79-4D3F-975D-071A1B5B17CD}" type="presParOf" srcId="{7C169F77-717A-4B9F-91C3-4D6F087CEFAD}" destId="{2B6875B1-F47F-450F-9D2B-A3C21600491B}" srcOrd="3" destOrd="0" presId="urn:microsoft.com/office/officeart/2005/8/layout/vList3"/>
    <dgm:cxn modelId="{0DD98EC2-C92F-422D-82D2-5A366C2E20E2}" type="presParOf" srcId="{7C169F77-717A-4B9F-91C3-4D6F087CEFAD}" destId="{40DCF0E4-40A2-4933-9914-241A357BE35F}" srcOrd="4" destOrd="0" presId="urn:microsoft.com/office/officeart/2005/8/layout/vList3"/>
    <dgm:cxn modelId="{44EB05AC-45A6-4137-B934-D936F87E6198}" type="presParOf" srcId="{40DCF0E4-40A2-4933-9914-241A357BE35F}" destId="{795DE52C-C9C1-440F-B710-574BF7184864}" srcOrd="0" destOrd="0" presId="urn:microsoft.com/office/officeart/2005/8/layout/vList3"/>
    <dgm:cxn modelId="{74B4E0DA-1C2F-4AAA-A12F-5BE97AFD391F}" type="presParOf" srcId="{40DCF0E4-40A2-4933-9914-241A357BE35F}" destId="{6379DD5E-2F01-4211-A1F9-D4310AAA0AF1}" srcOrd="1" destOrd="0" presId="urn:microsoft.com/office/officeart/2005/8/layout/vList3"/>
    <dgm:cxn modelId="{8B71190D-710E-40F6-A6EF-362E4D92B1ED}" type="presParOf" srcId="{7C169F77-717A-4B9F-91C3-4D6F087CEFAD}" destId="{629BFA66-D22F-4AEA-B487-2E9A8C286BF0}" srcOrd="5" destOrd="0" presId="urn:microsoft.com/office/officeart/2005/8/layout/vList3"/>
    <dgm:cxn modelId="{B0EF196E-D801-4280-B466-8ACDCD5B68E3}" type="presParOf" srcId="{7C169F77-717A-4B9F-91C3-4D6F087CEFAD}" destId="{D4DFCCD4-2118-4388-9FAC-8C0743A23B29}" srcOrd="6" destOrd="0" presId="urn:microsoft.com/office/officeart/2005/8/layout/vList3"/>
    <dgm:cxn modelId="{F5758520-B026-4CB7-BB5C-944F272E9F34}" type="presParOf" srcId="{D4DFCCD4-2118-4388-9FAC-8C0743A23B29}" destId="{29C791CE-D21D-429D-893C-D43A1644298D}" srcOrd="0" destOrd="0" presId="urn:microsoft.com/office/officeart/2005/8/layout/vList3"/>
    <dgm:cxn modelId="{7966F4C7-E17C-4929-B305-CA95D44B20F6}" type="presParOf" srcId="{D4DFCCD4-2118-4388-9FAC-8C0743A23B29}" destId="{4A60B266-5C87-4F12-8E1E-BD39935F5D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C32B05-62EA-407A-B21C-2310C7945705}" type="doc">
      <dgm:prSet loTypeId="urn:microsoft.com/office/officeart/2011/layout/RadialPictureList" loCatId="picture" qsTypeId="urn:microsoft.com/office/officeart/2005/8/quickstyle/simple4" qsCatId="simple" csTypeId="urn:microsoft.com/office/officeart/2005/8/colors/colorful1" csCatId="colorful" phldr="1"/>
      <dgm:spPr/>
      <dgm:t>
        <a:bodyPr/>
        <a:lstStyle/>
        <a:p>
          <a:endParaRPr lang="en-US"/>
        </a:p>
      </dgm:t>
    </dgm:pt>
    <dgm:pt modelId="{8EA7219F-BDB2-48EB-9EEB-3133522D132E}">
      <dgm:prSet phldrT="[Text]"/>
      <dgm:spPr>
        <a:xfrm>
          <a:off x="2285130" y="1192189"/>
          <a:ext cx="1867147" cy="1866980"/>
        </a:xfrm>
        <a:prstGeom prst="ellipse">
          <a:avLst/>
        </a:prstGeom>
        <a:gradFill rotWithShape="0">
          <a:gsLst>
            <a:gs pos="0">
              <a:srgbClr val="16A085">
                <a:hueOff val="0"/>
                <a:satOff val="0"/>
                <a:lumOff val="0"/>
                <a:alphaOff val="0"/>
                <a:shade val="51000"/>
                <a:satMod val="130000"/>
              </a:srgbClr>
            </a:gs>
            <a:gs pos="80000">
              <a:srgbClr val="16A085">
                <a:hueOff val="0"/>
                <a:satOff val="0"/>
                <a:lumOff val="0"/>
                <a:alphaOff val="0"/>
                <a:shade val="93000"/>
                <a:satMod val="130000"/>
              </a:srgbClr>
            </a:gs>
            <a:gs pos="100000">
              <a:srgbClr val="16A08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US" dirty="0">
            <a:solidFill>
              <a:srgbClr val="2C3E50"/>
            </a:solidFill>
            <a:latin typeface="Calibri" panose="020F0502020204030204" pitchFamily="34" charset="0"/>
            <a:ea typeface="+mn-ea"/>
            <a:cs typeface="Calibri" panose="020F0502020204030204" pitchFamily="34" charset="0"/>
          </a:endParaRPr>
        </a:p>
      </dgm:t>
    </dgm:pt>
    <dgm:pt modelId="{3EE8403A-CB7C-4815-85BD-AEBCAEB71B37}" type="parTrans" cxnId="{58AD7EEF-D408-406B-87EE-4691D4C30668}">
      <dgm:prSet/>
      <dgm:spPr/>
      <dgm:t>
        <a:bodyPr/>
        <a:lstStyle/>
        <a:p>
          <a:endParaRPr lang="en-US">
            <a:solidFill>
              <a:schemeClr val="tx2"/>
            </a:solidFill>
            <a:latin typeface="Calibri" panose="020F0502020204030204" pitchFamily="34" charset="0"/>
            <a:cs typeface="Calibri" panose="020F0502020204030204" pitchFamily="34" charset="0"/>
          </a:endParaRPr>
        </a:p>
      </dgm:t>
    </dgm:pt>
    <dgm:pt modelId="{C94B7947-85DC-4B21-BB99-DF8438356F98}" type="sibTrans" cxnId="{58AD7EEF-D408-406B-87EE-4691D4C30668}">
      <dgm:prSet/>
      <dgm:spPr/>
      <dgm:t>
        <a:bodyPr/>
        <a:lstStyle/>
        <a:p>
          <a:endParaRPr lang="en-US">
            <a:solidFill>
              <a:schemeClr val="tx2"/>
            </a:solidFill>
            <a:latin typeface="Calibri" panose="020F0502020204030204" pitchFamily="34" charset="0"/>
            <a:cs typeface="Calibri" panose="020F0502020204030204" pitchFamily="34" charset="0"/>
          </a:endParaRPr>
        </a:p>
      </dgm:t>
    </dgm:pt>
    <dgm:pt modelId="{CC64D1BE-029C-4F52-88B8-0D674AF4C74C}">
      <dgm:prSet phldrT="[Text]"/>
      <dgm:spPr>
        <a:xfrm>
          <a:off x="4728978" y="12796"/>
          <a:ext cx="1339237" cy="968253"/>
        </a:xfrm>
        <a:prstGeom prst="rect">
          <a:avLst/>
        </a:prstGeom>
        <a:noFill/>
        <a:ln>
          <a:noFill/>
        </a:ln>
        <a:effectLst/>
      </dgm:spPr>
      <dgm:t>
        <a:bodyPr/>
        <a:lstStyle/>
        <a:p>
          <a:r>
            <a:rPr lang="es-MX" dirty="0">
              <a:latin typeface="Calibri" panose="020F0502020204030204" pitchFamily="34" charset="0"/>
              <a:cs typeface="Calibri" panose="020F0502020204030204" pitchFamily="34" charset="0"/>
            </a:rPr>
            <a:t>Plan de optimización de recursos (económicos, tiempo y materiales, </a:t>
          </a:r>
          <a:r>
            <a:rPr lang="es-MX" dirty="0" err="1">
              <a:latin typeface="Calibri" panose="020F0502020204030204" pitchFamily="34" charset="0"/>
              <a:cs typeface="Calibri" panose="020F0502020204030204" pitchFamily="34" charset="0"/>
            </a:rPr>
            <a:t>etc</a:t>
          </a:r>
          <a:r>
            <a:rPr lang="es-MX" dirty="0">
              <a:latin typeface="Calibri" panose="020F0502020204030204" pitchFamily="34" charset="0"/>
              <a:cs typeface="Calibri" panose="020F0502020204030204" pitchFamily="34" charset="0"/>
            </a:rPr>
            <a:t>) de los emprendimientos de a acuerdo a su naturaleza, a fin de identificar los puntos críticos que permitan mejorar el aprovechamiento de los recursos disponibles</a:t>
          </a:r>
          <a:endParaRPr lang="en-US" dirty="0">
            <a:solidFill>
              <a:srgbClr val="2C3E50"/>
            </a:solidFill>
            <a:latin typeface="Calibri" panose="020F0502020204030204" pitchFamily="34" charset="0"/>
            <a:ea typeface="+mn-ea"/>
            <a:cs typeface="Calibri" panose="020F0502020204030204" pitchFamily="34" charset="0"/>
          </a:endParaRPr>
        </a:p>
      </dgm:t>
    </dgm:pt>
    <dgm:pt modelId="{D2335431-CC29-428E-9B15-C7D59235A40E}" type="parTrans" cxnId="{276265FF-2367-473C-B39D-A64F24788016}">
      <dgm:prSet/>
      <dgm:spPr/>
      <dgm:t>
        <a:bodyPr/>
        <a:lstStyle/>
        <a:p>
          <a:endParaRPr lang="en-US">
            <a:latin typeface="Calibri" panose="020F0502020204030204" pitchFamily="34" charset="0"/>
            <a:cs typeface="Calibri" panose="020F0502020204030204" pitchFamily="34" charset="0"/>
          </a:endParaRPr>
        </a:p>
      </dgm:t>
    </dgm:pt>
    <dgm:pt modelId="{9DDCE76F-9592-44D4-8C66-9182DD917ADF}" type="sibTrans" cxnId="{276265FF-2367-473C-B39D-A64F24788016}">
      <dgm:prSet/>
      <dgm:spPr/>
      <dgm:t>
        <a:bodyPr/>
        <a:lstStyle/>
        <a:p>
          <a:endParaRPr lang="en-US">
            <a:latin typeface="Calibri" panose="020F0502020204030204" pitchFamily="34" charset="0"/>
            <a:cs typeface="Calibri" panose="020F0502020204030204" pitchFamily="34" charset="0"/>
          </a:endParaRPr>
        </a:p>
      </dgm:t>
    </dgm:pt>
    <dgm:pt modelId="{11FEC406-128A-4677-98F8-2CAD55950CBE}">
      <dgm:prSet phldrT="[Text]"/>
      <dgm:spPr>
        <a:xfrm>
          <a:off x="5465202" y="949059"/>
          <a:ext cx="1339237" cy="968253"/>
        </a:xfrm>
        <a:prstGeom prst="rect">
          <a:avLst/>
        </a:prstGeom>
        <a:noFill/>
        <a:ln>
          <a:noFill/>
        </a:ln>
        <a:effectLst/>
      </dgm:spPr>
      <dgm:t>
        <a:bodyPr/>
        <a:lstStyle/>
        <a:p>
          <a:pPr>
            <a:buFont typeface="Symbol" panose="05050102010706020507" pitchFamily="18" charset="2"/>
            <a:buChar char=""/>
          </a:pPr>
          <a:r>
            <a:rPr lang="es-MX" dirty="0">
              <a:latin typeface="Calibri" panose="020F0502020204030204" pitchFamily="34" charset="0"/>
              <a:cs typeface="Calibri" panose="020F0502020204030204" pitchFamily="34" charset="0"/>
            </a:rPr>
            <a:t>Fortalecer la asociatividad entre las/os emprendedores, a fin de que puedan generar propuestas de incidencia pública ante los GAD´S locales enfocadas a mejorar la productividad de los emprendimientos del Sector de Economía Popular y Solidaria.</a:t>
          </a:r>
          <a:endParaRPr lang="en-US" dirty="0">
            <a:solidFill>
              <a:srgbClr val="2C3E50"/>
            </a:solidFill>
            <a:latin typeface="Calibri" panose="020F0502020204030204" pitchFamily="34" charset="0"/>
            <a:ea typeface="+mn-ea"/>
            <a:cs typeface="Calibri" panose="020F0502020204030204" pitchFamily="34" charset="0"/>
          </a:endParaRPr>
        </a:p>
      </dgm:t>
    </dgm:pt>
    <dgm:pt modelId="{C1EA5188-6E92-41C3-B57A-14AD165DD81F}" type="parTrans" cxnId="{2C33A6FE-D117-4FE3-9300-99D1CF6E3F0B}">
      <dgm:prSet/>
      <dgm:spPr/>
      <dgm:t>
        <a:bodyPr/>
        <a:lstStyle/>
        <a:p>
          <a:endParaRPr lang="en-US">
            <a:latin typeface="Calibri" panose="020F0502020204030204" pitchFamily="34" charset="0"/>
            <a:cs typeface="Calibri" panose="020F0502020204030204" pitchFamily="34" charset="0"/>
          </a:endParaRPr>
        </a:p>
      </dgm:t>
    </dgm:pt>
    <dgm:pt modelId="{94095245-F096-4B01-8E68-BDE1FE86A6BA}" type="sibTrans" cxnId="{2C33A6FE-D117-4FE3-9300-99D1CF6E3F0B}">
      <dgm:prSet/>
      <dgm:spPr/>
      <dgm:t>
        <a:bodyPr/>
        <a:lstStyle/>
        <a:p>
          <a:endParaRPr lang="en-US">
            <a:latin typeface="Calibri" panose="020F0502020204030204" pitchFamily="34" charset="0"/>
            <a:cs typeface="Calibri" panose="020F0502020204030204" pitchFamily="34" charset="0"/>
          </a:endParaRPr>
        </a:p>
      </dgm:t>
    </dgm:pt>
    <dgm:pt modelId="{2B287471-7B44-4BA2-A3CC-62217BAD9AA5}">
      <dgm:prSet phldrT="[Text]" custT="1"/>
      <dgm:spPr>
        <a:xfrm>
          <a:off x="5465202" y="2317410"/>
          <a:ext cx="1339237" cy="968253"/>
        </a:xfrm>
        <a:prstGeom prst="rect">
          <a:avLst/>
        </a:prstGeom>
        <a:noFill/>
        <a:ln>
          <a:noFill/>
        </a:ln>
        <a:effectLst/>
      </dgm:spPr>
      <dgm:t>
        <a:bodyPr/>
        <a:lstStyle/>
        <a:p>
          <a:r>
            <a:rPr lang="es-MX" sz="1200" dirty="0">
              <a:latin typeface="Calibri" panose="020F0502020204030204" pitchFamily="34" charset="0"/>
              <a:cs typeface="Calibri" panose="020F0502020204030204" pitchFamily="34" charset="0"/>
            </a:rPr>
            <a:t>Elaborar un plan comunicacional y de socialización dirigido a los emprendimientos del Sector de EPS sobre leyes y reglamentos como Ley Orgánica y Reglamento de EPS, Constitución de la República 2008, entre otros, sobre los beneficios que tienen al pertenecer a este sector</a:t>
          </a:r>
          <a:endParaRPr lang="en-US" sz="1200" dirty="0">
            <a:solidFill>
              <a:srgbClr val="2C3E50"/>
            </a:solidFill>
            <a:latin typeface="Calibri" panose="020F0502020204030204" pitchFamily="34" charset="0"/>
            <a:ea typeface="+mn-ea"/>
            <a:cs typeface="Calibri" panose="020F0502020204030204" pitchFamily="34" charset="0"/>
          </a:endParaRPr>
        </a:p>
      </dgm:t>
    </dgm:pt>
    <dgm:pt modelId="{42A99957-E346-4941-9A91-98669C81617F}" type="parTrans" cxnId="{A817428C-8C79-4837-BDFE-91C3BE487AA7}">
      <dgm:prSet/>
      <dgm:spPr/>
      <dgm:t>
        <a:bodyPr/>
        <a:lstStyle/>
        <a:p>
          <a:endParaRPr lang="en-US">
            <a:latin typeface="Calibri" panose="020F0502020204030204" pitchFamily="34" charset="0"/>
            <a:cs typeface="Calibri" panose="020F0502020204030204" pitchFamily="34" charset="0"/>
          </a:endParaRPr>
        </a:p>
      </dgm:t>
    </dgm:pt>
    <dgm:pt modelId="{6C6C2186-A265-4118-8859-89E1E7B5AE4F}" type="sibTrans" cxnId="{A817428C-8C79-4837-BDFE-91C3BE487AA7}">
      <dgm:prSet/>
      <dgm:spPr/>
      <dgm:t>
        <a:bodyPr/>
        <a:lstStyle/>
        <a:p>
          <a:endParaRPr lang="en-US">
            <a:latin typeface="Calibri" panose="020F0502020204030204" pitchFamily="34" charset="0"/>
            <a:cs typeface="Calibri" panose="020F0502020204030204" pitchFamily="34" charset="0"/>
          </a:endParaRPr>
        </a:p>
      </dgm:t>
    </dgm:pt>
    <dgm:pt modelId="{051F8FB3-6622-4A18-8F46-183AA4BE5179}">
      <dgm:prSet phldrT="[Text]" custT="1"/>
      <dgm:spPr>
        <a:xfrm>
          <a:off x="4728978" y="3285664"/>
          <a:ext cx="1339237" cy="968253"/>
        </a:xfrm>
        <a:prstGeom prst="rect">
          <a:avLst/>
        </a:prstGeom>
        <a:noFill/>
        <a:ln>
          <a:noFill/>
        </a:ln>
        <a:effectLst/>
      </dgm:spPr>
      <dgm:t>
        <a:bodyPr/>
        <a:lstStyle/>
        <a:p>
          <a:pPr>
            <a:buFont typeface="Symbol" panose="05050102010706020507" pitchFamily="18" charset="2"/>
            <a:buChar char=""/>
          </a:pPr>
          <a:r>
            <a:rPr lang="es-MX" sz="1200" dirty="0">
              <a:latin typeface="Calibri" panose="020F0502020204030204" pitchFamily="34" charset="0"/>
              <a:cs typeface="Calibri" panose="020F0502020204030204" pitchFamily="34" charset="0"/>
            </a:rPr>
            <a:t>Proponer acuerdos de asociatividad y solidaridad entre los emprendedores de una misma actividad económica, con el fin de crear redes de apoyo que faciliten el intercambio de información, maquinaria, equipo, recursos, entre otros, con fines de mejorar la innovación tecnológica de cada emprendimiento y alcanzar un mejor nivel de competitividad.</a:t>
          </a:r>
          <a:endParaRPr lang="en-US" sz="1200" dirty="0">
            <a:solidFill>
              <a:srgbClr val="2C3E50"/>
            </a:solidFill>
            <a:latin typeface="Calibri" panose="020F0502020204030204" pitchFamily="34" charset="0"/>
            <a:ea typeface="+mn-ea"/>
            <a:cs typeface="Calibri" panose="020F0502020204030204" pitchFamily="34" charset="0"/>
          </a:endParaRPr>
        </a:p>
      </dgm:t>
    </dgm:pt>
    <dgm:pt modelId="{16EC207D-E856-4F4C-8806-280E1564B952}" type="parTrans" cxnId="{B3CB81AB-CD46-4DE4-BF19-E88C667511CF}">
      <dgm:prSet/>
      <dgm:spPr/>
      <dgm:t>
        <a:bodyPr/>
        <a:lstStyle/>
        <a:p>
          <a:endParaRPr lang="en-US">
            <a:latin typeface="Calibri" panose="020F0502020204030204" pitchFamily="34" charset="0"/>
            <a:cs typeface="Calibri" panose="020F0502020204030204" pitchFamily="34" charset="0"/>
          </a:endParaRPr>
        </a:p>
      </dgm:t>
    </dgm:pt>
    <dgm:pt modelId="{32F8B6A4-B08D-4F89-93D9-393235946E4A}" type="sibTrans" cxnId="{B3CB81AB-CD46-4DE4-BF19-E88C667511CF}">
      <dgm:prSet/>
      <dgm:spPr/>
      <dgm:t>
        <a:bodyPr/>
        <a:lstStyle/>
        <a:p>
          <a:endParaRPr lang="en-US">
            <a:latin typeface="Calibri" panose="020F0502020204030204" pitchFamily="34" charset="0"/>
            <a:cs typeface="Calibri" panose="020F0502020204030204" pitchFamily="34" charset="0"/>
          </a:endParaRPr>
        </a:p>
      </dgm:t>
    </dgm:pt>
    <dgm:pt modelId="{BB7AB97E-0E32-4B7D-95FC-AD711AE879C6}">
      <dgm:prSet phldrT="[Text]" custScaleX="329018" custLinFactX="54206" custLinFactNeighborX="100000" custLinFactNeighborY="-52829"/>
      <dgm:spPr>
        <a:xfrm>
          <a:off x="4728978" y="3285664"/>
          <a:ext cx="1339237" cy="968253"/>
        </a:xfrm>
        <a:prstGeom prst="rect">
          <a:avLst/>
        </a:prstGeom>
        <a:noFill/>
        <a:ln>
          <a:noFill/>
        </a:ln>
        <a:effectLst/>
      </dgm:spPr>
      <dgm:t>
        <a:bodyPr/>
        <a:lstStyle/>
        <a:p>
          <a:endParaRPr lang="es-MX"/>
        </a:p>
      </dgm:t>
    </dgm:pt>
    <dgm:pt modelId="{99CEE671-8272-43B6-B1B1-2C279A8EE272}" type="parTrans" cxnId="{A7CA2E20-FDDD-4BF4-9A5C-0B8325A5AD03}">
      <dgm:prSet/>
      <dgm:spPr/>
      <dgm:t>
        <a:bodyPr/>
        <a:lstStyle/>
        <a:p>
          <a:endParaRPr lang="es-MX">
            <a:latin typeface="Calibri" panose="020F0502020204030204" pitchFamily="34" charset="0"/>
            <a:cs typeface="Calibri" panose="020F0502020204030204" pitchFamily="34" charset="0"/>
          </a:endParaRPr>
        </a:p>
      </dgm:t>
    </dgm:pt>
    <dgm:pt modelId="{0A373B05-8306-4B2A-B48A-B2B4F929BB8D}" type="sibTrans" cxnId="{A7CA2E20-FDDD-4BF4-9A5C-0B8325A5AD03}">
      <dgm:prSet/>
      <dgm:spPr/>
      <dgm:t>
        <a:bodyPr/>
        <a:lstStyle/>
        <a:p>
          <a:endParaRPr lang="es-MX">
            <a:latin typeface="Calibri" panose="020F0502020204030204" pitchFamily="34" charset="0"/>
            <a:cs typeface="Calibri" panose="020F0502020204030204" pitchFamily="34" charset="0"/>
          </a:endParaRPr>
        </a:p>
      </dgm:t>
    </dgm:pt>
    <dgm:pt modelId="{0E581254-466B-48AA-8CFB-6C8F8F9E40C5}">
      <dgm:prSet phldrT="[Text]" custScaleX="329018" custLinFactX="54206" custLinFactNeighborX="100000" custLinFactNeighborY="-52829"/>
      <dgm:spPr>
        <a:xfrm>
          <a:off x="4728978" y="3285664"/>
          <a:ext cx="1339237" cy="968253"/>
        </a:xfrm>
        <a:prstGeom prst="rect">
          <a:avLst/>
        </a:prstGeom>
        <a:noFill/>
        <a:ln>
          <a:noFill/>
        </a:ln>
        <a:effectLst/>
      </dgm:spPr>
      <dgm:t>
        <a:bodyPr/>
        <a:lstStyle/>
        <a:p>
          <a:endParaRPr lang="es-MX"/>
        </a:p>
      </dgm:t>
    </dgm:pt>
    <dgm:pt modelId="{4BF977B4-7426-4506-A81A-B624FCF4975E}" type="parTrans" cxnId="{58E6E192-77F0-4FCF-9871-DC1D58DF4CCE}">
      <dgm:prSet/>
      <dgm:spPr/>
      <dgm:t>
        <a:bodyPr/>
        <a:lstStyle/>
        <a:p>
          <a:endParaRPr lang="es-MX">
            <a:latin typeface="Calibri" panose="020F0502020204030204" pitchFamily="34" charset="0"/>
            <a:cs typeface="Calibri" panose="020F0502020204030204" pitchFamily="34" charset="0"/>
          </a:endParaRPr>
        </a:p>
      </dgm:t>
    </dgm:pt>
    <dgm:pt modelId="{CA814DCE-2714-4712-A2B1-E38F937BA4E4}" type="sibTrans" cxnId="{58E6E192-77F0-4FCF-9871-DC1D58DF4CCE}">
      <dgm:prSet/>
      <dgm:spPr/>
      <dgm:t>
        <a:bodyPr/>
        <a:lstStyle/>
        <a:p>
          <a:endParaRPr lang="es-MX">
            <a:latin typeface="Calibri" panose="020F0502020204030204" pitchFamily="34" charset="0"/>
            <a:cs typeface="Calibri" panose="020F0502020204030204" pitchFamily="34" charset="0"/>
          </a:endParaRPr>
        </a:p>
      </dgm:t>
    </dgm:pt>
    <dgm:pt modelId="{D67E43CF-82E4-41BC-BAF8-E31AA57DFF96}" type="pres">
      <dgm:prSet presAssocID="{B9C32B05-62EA-407A-B21C-2310C7945705}" presName="Name0" presStyleCnt="0">
        <dgm:presLayoutVars>
          <dgm:chMax val="1"/>
          <dgm:chPref val="1"/>
          <dgm:dir/>
          <dgm:resizeHandles/>
        </dgm:presLayoutVars>
      </dgm:prSet>
      <dgm:spPr/>
      <dgm:t>
        <a:bodyPr/>
        <a:lstStyle/>
        <a:p>
          <a:endParaRPr lang="es-EC"/>
        </a:p>
      </dgm:t>
    </dgm:pt>
    <dgm:pt modelId="{8A0CBFC3-1509-4DE3-8A29-DD03D3D1A11C}" type="pres">
      <dgm:prSet presAssocID="{8EA7219F-BDB2-48EB-9EEB-3133522D132E}" presName="Parent" presStyleLbl="node1" presStyleIdx="0" presStyleCnt="2">
        <dgm:presLayoutVars>
          <dgm:chMax val="4"/>
          <dgm:chPref val="3"/>
        </dgm:presLayoutVars>
      </dgm:prSet>
      <dgm:spPr/>
      <dgm:t>
        <a:bodyPr/>
        <a:lstStyle/>
        <a:p>
          <a:endParaRPr lang="es-EC"/>
        </a:p>
      </dgm:t>
    </dgm:pt>
    <dgm:pt modelId="{A1DEF362-0C5B-44E0-8560-E76FA97D8A4B}" type="pres">
      <dgm:prSet presAssocID="{CC64D1BE-029C-4F52-88B8-0D674AF4C74C}" presName="Accent" presStyleLbl="node1" presStyleIdx="1" presStyleCnt="2"/>
      <dgm:spPr>
        <a:xfrm>
          <a:off x="1322502" y="153982"/>
          <a:ext cx="3763349" cy="3922920"/>
        </a:xfrm>
        <a:prstGeom prst="blockArc">
          <a:avLst>
            <a:gd name="adj1" fmla="val 16509444"/>
            <a:gd name="adj2" fmla="val 5088054"/>
            <a:gd name="adj3" fmla="val 524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9EC30F5A-89A0-42B4-AF55-775A4FE46BC6}" type="pres">
      <dgm:prSet presAssocID="{CC64D1BE-029C-4F52-88B8-0D674AF4C74C}" presName="Image1" presStyleLbl="fgImgPlace1" presStyleIdx="0" presStyleCnt="4" custScaleX="77897" custScaleY="79158" custLinFactNeighborX="-49214" custLinFactNeighborY="-20624"/>
      <dgm:spPr>
        <a:xfrm>
          <a:off x="3652325" y="0"/>
          <a:ext cx="1000453" cy="1000244"/>
        </a:xfrm>
        <a:prstGeom prst="ellipse">
          <a:avLst/>
        </a:prstGeom>
        <a:solidFill>
          <a:srgbClr val="16A085">
            <a:tint val="50000"/>
            <a:hueOff val="0"/>
            <a:satOff val="0"/>
            <a:lumOff val="0"/>
            <a:alphaOff val="0"/>
          </a:srgbClr>
        </a:solidFill>
        <a:ln>
          <a:noFill/>
        </a:ln>
        <a:effectLst>
          <a:outerShdw blurRad="40000" dist="23000" dir="5400000" rotWithShape="0">
            <a:srgbClr val="000000">
              <a:alpha val="35000"/>
            </a:srgbClr>
          </a:outerShdw>
        </a:effectLst>
      </dgm:spPr>
    </dgm:pt>
    <dgm:pt modelId="{7A423974-B7C3-404E-AB6F-C62C152FF609}" type="pres">
      <dgm:prSet presAssocID="{CC64D1BE-029C-4F52-88B8-0D674AF4C74C}" presName="Child1" presStyleLbl="revTx" presStyleIdx="0" presStyleCnt="4" custScaleX="402568" custScaleY="83740" custLinFactX="27838" custLinFactNeighborX="100000" custLinFactNeighborY="-5738">
        <dgm:presLayoutVars>
          <dgm:chMax val="0"/>
          <dgm:chPref val="0"/>
          <dgm:bulletEnabled val="1"/>
        </dgm:presLayoutVars>
      </dgm:prSet>
      <dgm:spPr/>
      <dgm:t>
        <a:bodyPr/>
        <a:lstStyle/>
        <a:p>
          <a:endParaRPr lang="es-EC"/>
        </a:p>
      </dgm:t>
    </dgm:pt>
    <dgm:pt modelId="{4C38B96D-09D1-4789-8F9F-32B9D937EFBB}" type="pres">
      <dgm:prSet presAssocID="{11FEC406-128A-4677-98F8-2CAD55950CBE}" presName="Image2" presStyleCnt="0"/>
      <dgm:spPr/>
    </dgm:pt>
    <dgm:pt modelId="{75BAD654-60AA-47A7-BB54-9B42C29E6B00}" type="pres">
      <dgm:prSet presAssocID="{11FEC406-128A-4677-98F8-2CAD55950CBE}" presName="Image" presStyleLbl="fgImgPlace1" presStyleIdx="1" presStyleCnt="4" custScaleX="69972" custScaleY="68088" custLinFactNeighborX="-7644" custLinFactNeighborY="-18566"/>
      <dgm:spPr>
        <a:xfrm>
          <a:off x="4391290" y="931571"/>
          <a:ext cx="1000453" cy="1000244"/>
        </a:xfrm>
        <a:prstGeom prst="ellipse">
          <a:avLst/>
        </a:prstGeom>
        <a:solidFill>
          <a:srgbClr val="9BBB59">
            <a:tint val="50000"/>
            <a:hueOff val="0"/>
            <a:satOff val="0"/>
            <a:lumOff val="0"/>
            <a:alphaOff val="0"/>
          </a:srgbClr>
        </a:solidFill>
        <a:ln>
          <a:noFill/>
        </a:ln>
        <a:effectLst>
          <a:outerShdw blurRad="40000" dist="23000" dir="5400000" rotWithShape="0">
            <a:srgbClr val="000000">
              <a:alpha val="35000"/>
            </a:srgbClr>
          </a:outerShdw>
        </a:effectLst>
      </dgm:spPr>
    </dgm:pt>
    <dgm:pt modelId="{8F9D0D9D-AC92-41C1-AE36-C1ECA9EEE67A}" type="pres">
      <dgm:prSet presAssocID="{11FEC406-128A-4677-98F8-2CAD55950CBE}" presName="Child2" presStyleLbl="revTx" presStyleIdx="1" presStyleCnt="4" custScaleX="316816" custLinFactX="6188" custLinFactNeighborX="100000" custLinFactNeighborY="-21223">
        <dgm:presLayoutVars>
          <dgm:chMax val="0"/>
          <dgm:chPref val="0"/>
          <dgm:bulletEnabled val="1"/>
        </dgm:presLayoutVars>
      </dgm:prSet>
      <dgm:spPr/>
      <dgm:t>
        <a:bodyPr/>
        <a:lstStyle/>
        <a:p>
          <a:endParaRPr lang="es-EC"/>
        </a:p>
      </dgm:t>
    </dgm:pt>
    <dgm:pt modelId="{3AC5EFF6-9903-423E-810D-DB15B5A6C16D}" type="pres">
      <dgm:prSet presAssocID="{2B287471-7B44-4BA2-A3CC-62217BAD9AA5}" presName="Image3" presStyleCnt="0"/>
      <dgm:spPr/>
    </dgm:pt>
    <dgm:pt modelId="{3644A69A-8A4F-466F-9C27-99E1BE0472B3}" type="pres">
      <dgm:prSet presAssocID="{2B287471-7B44-4BA2-A3CC-62217BAD9AA5}" presName="Image" presStyleLbl="fgImgPlace1" presStyleIdx="2" presStyleCnt="4" custScaleX="64186" custScaleY="65143" custLinFactNeighborX="3276" custLinFactNeighborY="-56796"/>
      <dgm:spPr>
        <a:xfrm>
          <a:off x="4387453" y="2301202"/>
          <a:ext cx="1000453" cy="1000244"/>
        </a:xfrm>
        <a:prstGeom prst="ellipse">
          <a:avLst/>
        </a:prstGeom>
        <a:solidFill>
          <a:srgbClr val="F39C12">
            <a:tint val="50000"/>
            <a:hueOff val="0"/>
            <a:satOff val="0"/>
            <a:lumOff val="0"/>
            <a:alphaOff val="0"/>
          </a:srgbClr>
        </a:solidFill>
        <a:ln>
          <a:noFill/>
        </a:ln>
        <a:effectLst>
          <a:outerShdw blurRad="40000" dist="23000" dir="5400000" rotWithShape="0">
            <a:srgbClr val="000000">
              <a:alpha val="35000"/>
            </a:srgbClr>
          </a:outerShdw>
        </a:effectLst>
      </dgm:spPr>
    </dgm:pt>
    <dgm:pt modelId="{9B41EDCD-E303-4457-86B6-E20F8CC83655}" type="pres">
      <dgm:prSet presAssocID="{2B287471-7B44-4BA2-A3CC-62217BAD9AA5}" presName="Child3" presStyleLbl="revTx" presStyleIdx="2" presStyleCnt="4" custScaleX="327086" custScaleY="104201" custLinFactX="12901" custLinFactNeighborX="100000" custLinFactNeighborY="-57478">
        <dgm:presLayoutVars>
          <dgm:chMax val="0"/>
          <dgm:chPref val="0"/>
          <dgm:bulletEnabled val="1"/>
        </dgm:presLayoutVars>
      </dgm:prSet>
      <dgm:spPr/>
      <dgm:t>
        <a:bodyPr/>
        <a:lstStyle/>
        <a:p>
          <a:endParaRPr lang="es-EC"/>
        </a:p>
      </dgm:t>
    </dgm:pt>
    <dgm:pt modelId="{180409AB-35CC-46C3-BF4E-E57C354341CF}" type="pres">
      <dgm:prSet presAssocID="{051F8FB3-6622-4A18-8F46-183AA4BE5179}" presName="Image4" presStyleCnt="0"/>
      <dgm:spPr/>
    </dgm:pt>
    <dgm:pt modelId="{A99FD718-896E-4A7C-A464-C0E0F25968F5}" type="pres">
      <dgm:prSet presAssocID="{051F8FB3-6622-4A18-8F46-183AA4BE5179}" presName="Image" presStyleLbl="fgImgPlace1" presStyleIdx="3" presStyleCnt="4" custScaleX="75011" custScaleY="75591" custLinFactNeighborX="45872" custLinFactNeighborY="-61096"/>
      <dgm:spPr>
        <a:xfrm>
          <a:off x="3652325" y="3265190"/>
          <a:ext cx="1000453" cy="1000244"/>
        </a:xfrm>
        <a:prstGeom prst="ellipse">
          <a:avLst/>
        </a:prstGeom>
        <a:solidFill>
          <a:srgbClr val="C0392B">
            <a:tint val="50000"/>
            <a:hueOff val="0"/>
            <a:satOff val="0"/>
            <a:lumOff val="0"/>
            <a:alphaOff val="0"/>
          </a:srgbClr>
        </a:solidFill>
        <a:ln>
          <a:noFill/>
        </a:ln>
        <a:effectLst>
          <a:outerShdw blurRad="40000" dist="23000" dir="5400000" rotWithShape="0">
            <a:srgbClr val="000000">
              <a:alpha val="35000"/>
            </a:srgbClr>
          </a:outerShdw>
        </a:effectLst>
      </dgm:spPr>
    </dgm:pt>
    <dgm:pt modelId="{3D90AABC-AFC5-453B-BBA1-52DEA5DE3AA2}" type="pres">
      <dgm:prSet presAssocID="{051F8FB3-6622-4A18-8F46-183AA4BE5179}" presName="Child4" presStyleLbl="revTx" presStyleIdx="3" presStyleCnt="4" custScaleX="349321" custLinFactX="61883" custLinFactNeighborX="100000" custLinFactNeighborY="-52829">
        <dgm:presLayoutVars>
          <dgm:chMax val="0"/>
          <dgm:chPref val="0"/>
          <dgm:bulletEnabled val="1"/>
        </dgm:presLayoutVars>
      </dgm:prSet>
      <dgm:spPr/>
      <dgm:t>
        <a:bodyPr/>
        <a:lstStyle/>
        <a:p>
          <a:endParaRPr lang="es-EC"/>
        </a:p>
      </dgm:t>
    </dgm:pt>
  </dgm:ptLst>
  <dgm:cxnLst>
    <dgm:cxn modelId="{A817428C-8C79-4837-BDFE-91C3BE487AA7}" srcId="{8EA7219F-BDB2-48EB-9EEB-3133522D132E}" destId="{2B287471-7B44-4BA2-A3CC-62217BAD9AA5}" srcOrd="2" destOrd="0" parTransId="{42A99957-E346-4941-9A91-98669C81617F}" sibTransId="{6C6C2186-A265-4118-8859-89E1E7B5AE4F}"/>
    <dgm:cxn modelId="{276265FF-2367-473C-B39D-A64F24788016}" srcId="{8EA7219F-BDB2-48EB-9EEB-3133522D132E}" destId="{CC64D1BE-029C-4F52-88B8-0D674AF4C74C}" srcOrd="0" destOrd="0" parTransId="{D2335431-CC29-428E-9B15-C7D59235A40E}" sibTransId="{9DDCE76F-9592-44D4-8C66-9182DD917ADF}"/>
    <dgm:cxn modelId="{3AEF1448-2D09-4336-A9B2-46DFC9812101}" type="presOf" srcId="{CC64D1BE-029C-4F52-88B8-0D674AF4C74C}" destId="{7A423974-B7C3-404E-AB6F-C62C152FF609}" srcOrd="0" destOrd="0" presId="urn:microsoft.com/office/officeart/2011/layout/RadialPictureList"/>
    <dgm:cxn modelId="{F977092B-5713-49B3-BD1B-7072457F511C}" type="presOf" srcId="{B9C32B05-62EA-407A-B21C-2310C7945705}" destId="{D67E43CF-82E4-41BC-BAF8-E31AA57DFF96}" srcOrd="0" destOrd="0" presId="urn:microsoft.com/office/officeart/2011/layout/RadialPictureList"/>
    <dgm:cxn modelId="{A7CA2E20-FDDD-4BF4-9A5C-0B8325A5AD03}" srcId="{8EA7219F-BDB2-48EB-9EEB-3133522D132E}" destId="{BB7AB97E-0E32-4B7D-95FC-AD711AE879C6}" srcOrd="5" destOrd="0" parTransId="{99CEE671-8272-43B6-B1B1-2C279A8EE272}" sibTransId="{0A373B05-8306-4B2A-B48A-B2B4F929BB8D}"/>
    <dgm:cxn modelId="{B44807C2-AB56-425A-B426-65943F9A3919}" type="presOf" srcId="{2B287471-7B44-4BA2-A3CC-62217BAD9AA5}" destId="{9B41EDCD-E303-4457-86B6-E20F8CC83655}" srcOrd="0" destOrd="0" presId="urn:microsoft.com/office/officeart/2011/layout/RadialPictureList"/>
    <dgm:cxn modelId="{58AD7EEF-D408-406B-87EE-4691D4C30668}" srcId="{B9C32B05-62EA-407A-B21C-2310C7945705}" destId="{8EA7219F-BDB2-48EB-9EEB-3133522D132E}" srcOrd="0" destOrd="0" parTransId="{3EE8403A-CB7C-4815-85BD-AEBCAEB71B37}" sibTransId="{C94B7947-85DC-4B21-BB99-DF8438356F98}"/>
    <dgm:cxn modelId="{B3CB81AB-CD46-4DE4-BF19-E88C667511CF}" srcId="{8EA7219F-BDB2-48EB-9EEB-3133522D132E}" destId="{051F8FB3-6622-4A18-8F46-183AA4BE5179}" srcOrd="3" destOrd="0" parTransId="{16EC207D-E856-4F4C-8806-280E1564B952}" sibTransId="{32F8B6A4-B08D-4F89-93D9-393235946E4A}"/>
    <dgm:cxn modelId="{A1BCDB35-E2F3-4ED4-A18D-34F7718E38FC}" type="presOf" srcId="{11FEC406-128A-4677-98F8-2CAD55950CBE}" destId="{8F9D0D9D-AC92-41C1-AE36-C1ECA9EEE67A}" srcOrd="0" destOrd="0" presId="urn:microsoft.com/office/officeart/2011/layout/RadialPictureList"/>
    <dgm:cxn modelId="{2C33A6FE-D117-4FE3-9300-99D1CF6E3F0B}" srcId="{8EA7219F-BDB2-48EB-9EEB-3133522D132E}" destId="{11FEC406-128A-4677-98F8-2CAD55950CBE}" srcOrd="1" destOrd="0" parTransId="{C1EA5188-6E92-41C3-B57A-14AD165DD81F}" sibTransId="{94095245-F096-4B01-8E68-BDE1FE86A6BA}"/>
    <dgm:cxn modelId="{26170AB5-012D-4521-8FBF-F6B91DCDAA61}" type="presOf" srcId="{051F8FB3-6622-4A18-8F46-183AA4BE5179}" destId="{3D90AABC-AFC5-453B-BBA1-52DEA5DE3AA2}" srcOrd="0" destOrd="0" presId="urn:microsoft.com/office/officeart/2011/layout/RadialPictureList"/>
    <dgm:cxn modelId="{58E6E192-77F0-4FCF-9871-DC1D58DF4CCE}" srcId="{8EA7219F-BDB2-48EB-9EEB-3133522D132E}" destId="{0E581254-466B-48AA-8CFB-6C8F8F9E40C5}" srcOrd="4" destOrd="0" parTransId="{4BF977B4-7426-4506-A81A-B624FCF4975E}" sibTransId="{CA814DCE-2714-4712-A2B1-E38F937BA4E4}"/>
    <dgm:cxn modelId="{22238535-C6BE-419E-9FDB-94B910691659}" type="presOf" srcId="{8EA7219F-BDB2-48EB-9EEB-3133522D132E}" destId="{8A0CBFC3-1509-4DE3-8A29-DD03D3D1A11C}" srcOrd="0" destOrd="0" presId="urn:microsoft.com/office/officeart/2011/layout/RadialPictureList"/>
    <dgm:cxn modelId="{7F7763A0-404D-45E5-89E7-08106D64D972}" type="presParOf" srcId="{D67E43CF-82E4-41BC-BAF8-E31AA57DFF96}" destId="{8A0CBFC3-1509-4DE3-8A29-DD03D3D1A11C}" srcOrd="0" destOrd="0" presId="urn:microsoft.com/office/officeart/2011/layout/RadialPictureList"/>
    <dgm:cxn modelId="{61EF4699-01C4-448F-85EB-E273302F9D85}" type="presParOf" srcId="{D67E43CF-82E4-41BC-BAF8-E31AA57DFF96}" destId="{A1DEF362-0C5B-44E0-8560-E76FA97D8A4B}" srcOrd="1" destOrd="0" presId="urn:microsoft.com/office/officeart/2011/layout/RadialPictureList"/>
    <dgm:cxn modelId="{9E1F002D-831A-4C47-9F15-3B5742C2B190}" type="presParOf" srcId="{D67E43CF-82E4-41BC-BAF8-E31AA57DFF96}" destId="{9EC30F5A-89A0-42B4-AF55-775A4FE46BC6}" srcOrd="2" destOrd="0" presId="urn:microsoft.com/office/officeart/2011/layout/RadialPictureList"/>
    <dgm:cxn modelId="{5D8D3E6F-44D0-4758-B46E-AAD0E74A6335}" type="presParOf" srcId="{D67E43CF-82E4-41BC-BAF8-E31AA57DFF96}" destId="{7A423974-B7C3-404E-AB6F-C62C152FF609}" srcOrd="3" destOrd="0" presId="urn:microsoft.com/office/officeart/2011/layout/RadialPictureList"/>
    <dgm:cxn modelId="{58F438B2-EA78-4368-9196-ACB2C1397306}" type="presParOf" srcId="{D67E43CF-82E4-41BC-BAF8-E31AA57DFF96}" destId="{4C38B96D-09D1-4789-8F9F-32B9D937EFBB}" srcOrd="4" destOrd="0" presId="urn:microsoft.com/office/officeart/2011/layout/RadialPictureList"/>
    <dgm:cxn modelId="{95E38BDA-ADF8-49A1-9E69-B967478A927E}" type="presParOf" srcId="{4C38B96D-09D1-4789-8F9F-32B9D937EFBB}" destId="{75BAD654-60AA-47A7-BB54-9B42C29E6B00}" srcOrd="0" destOrd="0" presId="urn:microsoft.com/office/officeart/2011/layout/RadialPictureList"/>
    <dgm:cxn modelId="{072511CF-FB3A-4ECC-9216-433CC7F17370}" type="presParOf" srcId="{D67E43CF-82E4-41BC-BAF8-E31AA57DFF96}" destId="{8F9D0D9D-AC92-41C1-AE36-C1ECA9EEE67A}" srcOrd="5" destOrd="0" presId="urn:microsoft.com/office/officeart/2011/layout/RadialPictureList"/>
    <dgm:cxn modelId="{A07E8907-95B7-4BAB-862E-DF8A12B5DC2C}" type="presParOf" srcId="{D67E43CF-82E4-41BC-BAF8-E31AA57DFF96}" destId="{3AC5EFF6-9903-423E-810D-DB15B5A6C16D}" srcOrd="6" destOrd="0" presId="urn:microsoft.com/office/officeart/2011/layout/RadialPictureList"/>
    <dgm:cxn modelId="{6B8AC76E-CC96-4CE3-9BF7-B0D6E0E562ED}" type="presParOf" srcId="{3AC5EFF6-9903-423E-810D-DB15B5A6C16D}" destId="{3644A69A-8A4F-466F-9C27-99E1BE0472B3}" srcOrd="0" destOrd="0" presId="urn:microsoft.com/office/officeart/2011/layout/RadialPictureList"/>
    <dgm:cxn modelId="{9EF5B0F3-9CAE-4217-855C-98CE49E142AB}" type="presParOf" srcId="{D67E43CF-82E4-41BC-BAF8-E31AA57DFF96}" destId="{9B41EDCD-E303-4457-86B6-E20F8CC83655}" srcOrd="7" destOrd="0" presId="urn:microsoft.com/office/officeart/2011/layout/RadialPictureList"/>
    <dgm:cxn modelId="{5F9EFFD3-9631-47A5-BB3F-5198DBA69BFC}" type="presParOf" srcId="{D67E43CF-82E4-41BC-BAF8-E31AA57DFF96}" destId="{180409AB-35CC-46C3-BF4E-E57C354341CF}" srcOrd="8" destOrd="0" presId="urn:microsoft.com/office/officeart/2011/layout/RadialPictureList"/>
    <dgm:cxn modelId="{9B59AB4A-D123-483B-B4E4-6A81D3B125E5}" type="presParOf" srcId="{180409AB-35CC-46C3-BF4E-E57C354341CF}" destId="{A99FD718-896E-4A7C-A464-C0E0F25968F5}" srcOrd="0" destOrd="0" presId="urn:microsoft.com/office/officeart/2011/layout/RadialPictureList"/>
    <dgm:cxn modelId="{00CF93BD-BE9A-4AB2-AB40-F5A2004A055F}" type="presParOf" srcId="{D67E43CF-82E4-41BC-BAF8-E31AA57DFF96}" destId="{3D90AABC-AFC5-453B-BBA1-52DEA5DE3AA2}" srcOrd="9" destOrd="0" presId="urn:microsoft.com/office/officeart/2011/layout/RadialPicture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F8C43-8AEE-4216-B011-B90079EDF466}" type="datetimeFigureOut">
              <a:rPr lang="es-MX" smtClean="0"/>
              <a:t>22/10/2020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01CE3-4737-4050-A533-6C56A980699F}" type="slidenum">
              <a:rPr lang="es-MX" smtClean="0"/>
              <a:t>‹Nº›</a:t>
            </a:fld>
            <a:endParaRPr lang="es-MX"/>
          </a:p>
        </p:txBody>
      </p:sp>
    </p:spTree>
    <p:extLst>
      <p:ext uri="{BB962C8B-B14F-4D97-AF65-F5344CB8AC3E}">
        <p14:creationId xmlns:p14="http://schemas.microsoft.com/office/powerpoint/2010/main" val="140187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a:t>
            </a:fld>
            <a:endParaRPr lang="es-EC"/>
          </a:p>
        </p:txBody>
      </p:sp>
    </p:spTree>
    <p:extLst>
      <p:ext uri="{BB962C8B-B14F-4D97-AF65-F5344CB8AC3E}">
        <p14:creationId xmlns:p14="http://schemas.microsoft.com/office/powerpoint/2010/main" val="7483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6</a:t>
            </a:fld>
            <a:endParaRPr lang="es-EC"/>
          </a:p>
        </p:txBody>
      </p:sp>
    </p:spTree>
    <p:extLst>
      <p:ext uri="{BB962C8B-B14F-4D97-AF65-F5344CB8AC3E}">
        <p14:creationId xmlns:p14="http://schemas.microsoft.com/office/powerpoint/2010/main" val="3172493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2046"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4F8ADE-4D41-46F2-88BF-4888F1291FB6}"/>
              </a:ext>
            </a:extLst>
          </p:cNvPr>
          <p:cNvSpPr>
            <a:spLocks noGrp="1"/>
          </p:cNvSpPr>
          <p:nvPr>
            <p:ph type="ctrTitle"/>
          </p:nvPr>
        </p:nvSpPr>
        <p:spPr>
          <a:xfrm>
            <a:off x="1523802" y="1122363"/>
            <a:ext cx="9142810" cy="2387600"/>
          </a:xfrm>
          <a:prstGeom prst="rect">
            <a:avLst/>
          </a:prstGeom>
        </p:spPr>
        <p:txBody>
          <a:bodyPr anchor="b"/>
          <a:lstStyle>
            <a:lvl1pPr algn="ctr">
              <a:defRPr sz="5999"/>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7F569F77-E56B-43B3-AD02-5F47F22C45B9}"/>
              </a:ext>
            </a:extLst>
          </p:cNvPr>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DA607729-3790-47A6-A6A4-9A47E4BE10C6}"/>
              </a:ext>
            </a:extLst>
          </p:cNvPr>
          <p:cNvSpPr>
            <a:spLocks noGrp="1"/>
          </p:cNvSpPr>
          <p:nvPr>
            <p:ph type="dt" sz="half" idx="10"/>
          </p:nvPr>
        </p:nvSpPr>
        <p:spPr>
          <a:xfrm>
            <a:off x="838091" y="6356351"/>
            <a:ext cx="2742843" cy="365125"/>
          </a:xfrm>
          <a:prstGeom prst="rect">
            <a:avLst/>
          </a:prstGeom>
        </p:spPr>
        <p:txBody>
          <a:bodyPr/>
          <a:lstStyle/>
          <a:p>
            <a:fld id="{36D4AF02-D979-4C20-83F9-AE930A260CB8}" type="datetimeFigureOut">
              <a:rPr lang="es-EC" smtClean="0"/>
              <a:t>22/10/2020</a:t>
            </a:fld>
            <a:endParaRPr lang="es-EC"/>
          </a:p>
        </p:txBody>
      </p:sp>
      <p:sp>
        <p:nvSpPr>
          <p:cNvPr id="5" name="Marcador de pie de página 4">
            <a:extLst>
              <a:ext uri="{FF2B5EF4-FFF2-40B4-BE49-F238E27FC236}">
                <a16:creationId xmlns:a16="http://schemas.microsoft.com/office/drawing/2014/main" xmlns="" id="{8F7B0993-2849-4AE9-8219-6569B35258C7}"/>
              </a:ext>
            </a:extLst>
          </p:cNvPr>
          <p:cNvSpPr>
            <a:spLocks noGrp="1"/>
          </p:cNvSpPr>
          <p:nvPr>
            <p:ph type="ftr" sz="quarter" idx="11"/>
          </p:nvPr>
        </p:nvSpPr>
        <p:spPr>
          <a:xfrm>
            <a:off x="4038075" y="6356351"/>
            <a:ext cx="4114264" cy="365125"/>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xmlns="" id="{9DCCA6B1-3165-44B8-8745-9244283581D0}"/>
              </a:ext>
            </a:extLst>
          </p:cNvPr>
          <p:cNvSpPr>
            <a:spLocks noGrp="1"/>
          </p:cNvSpPr>
          <p:nvPr>
            <p:ph type="sldNum" sz="quarter" idx="12"/>
          </p:nvPr>
        </p:nvSpPr>
        <p:spPr>
          <a:xfrm>
            <a:off x="8609479" y="6356351"/>
            <a:ext cx="2742843" cy="365125"/>
          </a:xfrm>
          <a:prstGeom prst="rect">
            <a:avLst/>
          </a:prstGeom>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41017311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337" y="137160"/>
            <a:ext cx="9796556" cy="707886"/>
          </a:xfrm>
        </p:spPr>
        <p:txBody>
          <a:bodyPr/>
          <a:lstStyle/>
          <a:p>
            <a:r>
              <a:rPr lang="en-US"/>
              <a:t>Click to edit Master title style</a:t>
            </a:r>
          </a:p>
        </p:txBody>
      </p:sp>
      <p:sp>
        <p:nvSpPr>
          <p:cNvPr id="3" name="Subtitle 2"/>
          <p:cNvSpPr>
            <a:spLocks noGrp="1"/>
          </p:cNvSpPr>
          <p:nvPr>
            <p:ph type="subTitle" idx="1"/>
          </p:nvPr>
        </p:nvSpPr>
        <p:spPr>
          <a:xfrm>
            <a:off x="1784337" y="845046"/>
            <a:ext cx="9796556" cy="523220"/>
          </a:xfrm>
        </p:spPr>
        <p:txBody>
          <a:bodyPr wrap="square">
            <a:spAutoFit/>
          </a:bodyPr>
          <a:lstStyle>
            <a:lvl1pPr marL="0" indent="0" algn="r">
              <a:buNone/>
              <a:defRPr sz="28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grpSp>
        <p:nvGrpSpPr>
          <p:cNvPr id="6" name="Group 5"/>
          <p:cNvGrpSpPr/>
          <p:nvPr userDrawn="1"/>
        </p:nvGrpSpPr>
        <p:grpSpPr>
          <a:xfrm>
            <a:off x="328127" y="6237312"/>
            <a:ext cx="439184"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0" name="Slide Number Placeholder 5"/>
          <p:cNvSpPr>
            <a:spLocks noGrp="1"/>
          </p:cNvSpPr>
          <p:nvPr>
            <p:ph type="sldNum" sz="quarter" idx="12"/>
          </p:nvPr>
        </p:nvSpPr>
        <p:spPr>
          <a:xfrm>
            <a:off x="328127" y="6237313"/>
            <a:ext cx="439184"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pic>
        <p:nvPicPr>
          <p:cNvPr id="12" name="Picture 11"/>
          <p:cNvPicPr>
            <a:picLocks noChangeAspect="1"/>
          </p:cNvPicPr>
          <p:nvPr userDrawn="1"/>
        </p:nvPicPr>
        <p:blipFill>
          <a:blip r:embed="rId3"/>
          <a:stretch>
            <a:fillRect/>
          </a:stretch>
        </p:blipFill>
        <p:spPr>
          <a:xfrm>
            <a:off x="156776" y="229539"/>
            <a:ext cx="1627561" cy="451143"/>
          </a:xfrm>
          <a:prstGeom prst="rect">
            <a:avLst/>
          </a:prstGeom>
        </p:spPr>
      </p:pic>
      <p:sp>
        <p:nvSpPr>
          <p:cNvPr id="13" name="Rectangle 12"/>
          <p:cNvSpPr/>
          <p:nvPr userDrawn="1"/>
        </p:nvSpPr>
        <p:spPr>
          <a:xfrm>
            <a:off x="173913" y="95859"/>
            <a:ext cx="1593287"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109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06" y="137160"/>
            <a:ext cx="9796556"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06" y="845046"/>
            <a:ext cx="9796556" cy="523220"/>
          </a:xfrm>
        </p:spPr>
        <p:txBody>
          <a:bodyPr wrap="square">
            <a:spAutoFit/>
          </a:bodyPr>
          <a:lstStyle>
            <a:lvl1pPr marL="0" indent="0" algn="l">
              <a:buNone/>
              <a:defRPr sz="28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grpSp>
        <p:nvGrpSpPr>
          <p:cNvPr id="6" name="Group 5"/>
          <p:cNvGrpSpPr/>
          <p:nvPr userDrawn="1"/>
        </p:nvGrpSpPr>
        <p:grpSpPr>
          <a:xfrm>
            <a:off x="328127" y="6237312"/>
            <a:ext cx="439184"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0" name="Slide Number Placeholder 5"/>
          <p:cNvSpPr>
            <a:spLocks noGrp="1"/>
          </p:cNvSpPr>
          <p:nvPr>
            <p:ph type="sldNum" sz="quarter" idx="12"/>
          </p:nvPr>
        </p:nvSpPr>
        <p:spPr>
          <a:xfrm>
            <a:off x="328127" y="6237313"/>
            <a:ext cx="439184"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pic>
        <p:nvPicPr>
          <p:cNvPr id="12" name="Picture 11"/>
          <p:cNvPicPr>
            <a:picLocks noChangeAspect="1"/>
          </p:cNvPicPr>
          <p:nvPr userDrawn="1"/>
        </p:nvPicPr>
        <p:blipFill>
          <a:blip r:embed="rId3"/>
          <a:stretch>
            <a:fillRect/>
          </a:stretch>
        </p:blipFill>
        <p:spPr>
          <a:xfrm>
            <a:off x="10487123" y="229539"/>
            <a:ext cx="1627561" cy="451143"/>
          </a:xfrm>
          <a:prstGeom prst="rect">
            <a:avLst/>
          </a:prstGeom>
        </p:spPr>
      </p:pic>
      <p:sp>
        <p:nvSpPr>
          <p:cNvPr id="13" name="Rectangle 12"/>
          <p:cNvSpPr/>
          <p:nvPr userDrawn="1"/>
        </p:nvSpPr>
        <p:spPr>
          <a:xfrm>
            <a:off x="10521397" y="95859"/>
            <a:ext cx="1593287"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3451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337" y="137160"/>
            <a:ext cx="9796556"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337" y="845046"/>
            <a:ext cx="9796556" cy="523220"/>
          </a:xfrm>
        </p:spPr>
        <p:txBody>
          <a:bodyPr wrap="square">
            <a:spAutoFit/>
          </a:bodyPr>
          <a:lstStyle>
            <a:lvl1pPr marL="0" indent="0" algn="r">
              <a:buNone/>
              <a:defRPr sz="2800">
                <a:solidFill>
                  <a:schemeClr val="accent1">
                    <a:lumMod val="60000"/>
                    <a:lumOff val="4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grpSp>
        <p:nvGrpSpPr>
          <p:cNvPr id="12" name="Group 11"/>
          <p:cNvGrpSpPr/>
          <p:nvPr userDrawn="1"/>
        </p:nvGrpSpPr>
        <p:grpSpPr>
          <a:xfrm>
            <a:off x="328124" y="6237312"/>
            <a:ext cx="439184"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5" name="Slide Number Placeholder 5"/>
          <p:cNvSpPr>
            <a:spLocks noGrp="1"/>
          </p:cNvSpPr>
          <p:nvPr>
            <p:ph type="sldNum" sz="quarter" idx="12"/>
          </p:nvPr>
        </p:nvSpPr>
        <p:spPr>
          <a:xfrm>
            <a:off x="328127" y="6237313"/>
            <a:ext cx="439184"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56775" y="229538"/>
            <a:ext cx="1622293" cy="448056"/>
          </a:xfrm>
          <a:prstGeom prst="rect">
            <a:avLst/>
          </a:prstGeom>
        </p:spPr>
      </p:pic>
      <p:sp>
        <p:nvSpPr>
          <p:cNvPr id="17" name="Rectangle 16"/>
          <p:cNvSpPr/>
          <p:nvPr userDrawn="1"/>
        </p:nvSpPr>
        <p:spPr>
          <a:xfrm>
            <a:off x="173913" y="95859"/>
            <a:ext cx="1593287"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Tree>
    <p:extLst>
      <p:ext uri="{BB962C8B-B14F-4D97-AF65-F5344CB8AC3E}">
        <p14:creationId xmlns:p14="http://schemas.microsoft.com/office/powerpoint/2010/main" val="239616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06" y="137160"/>
            <a:ext cx="9796556"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06" y="845046"/>
            <a:ext cx="9796556" cy="523220"/>
          </a:xfrm>
        </p:spPr>
        <p:txBody>
          <a:bodyPr wrap="square">
            <a:spAutoFit/>
          </a:bodyPr>
          <a:lstStyle>
            <a:lvl1pPr marL="0" indent="0" algn="l">
              <a:buNone/>
              <a:defRPr sz="2800">
                <a:solidFill>
                  <a:schemeClr val="accent1">
                    <a:lumMod val="60000"/>
                    <a:lumOff val="4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grpSp>
        <p:nvGrpSpPr>
          <p:cNvPr id="13" name="Group 12"/>
          <p:cNvGrpSpPr/>
          <p:nvPr userDrawn="1"/>
        </p:nvGrpSpPr>
        <p:grpSpPr>
          <a:xfrm>
            <a:off x="328124" y="6237312"/>
            <a:ext cx="439184"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6" name="Slide Number Placeholder 5"/>
          <p:cNvSpPr>
            <a:spLocks noGrp="1"/>
          </p:cNvSpPr>
          <p:nvPr>
            <p:ph type="sldNum" sz="quarter" idx="12"/>
          </p:nvPr>
        </p:nvSpPr>
        <p:spPr>
          <a:xfrm>
            <a:off x="328127" y="6237313"/>
            <a:ext cx="439184"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0492391" y="229538"/>
            <a:ext cx="1622293" cy="448056"/>
          </a:xfrm>
          <a:prstGeom prst="rect">
            <a:avLst/>
          </a:prstGeom>
        </p:spPr>
      </p:pic>
      <p:sp>
        <p:nvSpPr>
          <p:cNvPr id="17" name="Rectangle 16"/>
          <p:cNvSpPr/>
          <p:nvPr userDrawn="1"/>
        </p:nvSpPr>
        <p:spPr>
          <a:xfrm>
            <a:off x="10521397" y="95859"/>
            <a:ext cx="1593287"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4118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06" y="137160"/>
            <a:ext cx="9796556"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06" y="845046"/>
            <a:ext cx="9796556" cy="523220"/>
          </a:xfrm>
        </p:spPr>
        <p:txBody>
          <a:bodyPr wrap="square">
            <a:spAutoFit/>
          </a:bodyPr>
          <a:lstStyle>
            <a:lvl1pPr marL="0" indent="0" algn="l">
              <a:buNone/>
              <a:defRPr sz="2800">
                <a:solidFill>
                  <a:schemeClr val="accent1">
                    <a:lumMod val="60000"/>
                    <a:lumOff val="4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grpSp>
        <p:nvGrpSpPr>
          <p:cNvPr id="13" name="Group 12"/>
          <p:cNvGrpSpPr/>
          <p:nvPr userDrawn="1"/>
        </p:nvGrpSpPr>
        <p:grpSpPr>
          <a:xfrm>
            <a:off x="328124" y="6237312"/>
            <a:ext cx="439184"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6" name="Slide Number Placeholder 5"/>
          <p:cNvSpPr>
            <a:spLocks noGrp="1"/>
          </p:cNvSpPr>
          <p:nvPr>
            <p:ph type="sldNum" sz="quarter" idx="12"/>
          </p:nvPr>
        </p:nvSpPr>
        <p:spPr>
          <a:xfrm>
            <a:off x="328127" y="6237313"/>
            <a:ext cx="439184"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0492391" y="229538"/>
            <a:ext cx="1622293" cy="448056"/>
          </a:xfrm>
          <a:prstGeom prst="rect">
            <a:avLst/>
          </a:prstGeom>
        </p:spPr>
      </p:pic>
      <p:sp>
        <p:nvSpPr>
          <p:cNvPr id="17" name="Rectangle 16"/>
          <p:cNvSpPr/>
          <p:nvPr userDrawn="1"/>
        </p:nvSpPr>
        <p:spPr>
          <a:xfrm>
            <a:off x="10521397" y="95859"/>
            <a:ext cx="1593287" cy="720080"/>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1183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spTree>
    <p:extLst>
      <p:ext uri="{BB962C8B-B14F-4D97-AF65-F5344CB8AC3E}">
        <p14:creationId xmlns:p14="http://schemas.microsoft.com/office/powerpoint/2010/main" val="803847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571227"/>
            <a:ext cx="9142810" cy="1938736"/>
          </a:xfrm>
        </p:spPr>
        <p:txBody>
          <a:bodyPr anchor="b"/>
          <a:lstStyle>
            <a:lvl1pPr algn="ctr">
              <a:defRPr sz="5999">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3802" y="3602038"/>
            <a:ext cx="9142810" cy="1655762"/>
          </a:xfrm>
        </p:spPr>
        <p:txBody>
          <a:bodyPr>
            <a:normAutofit/>
          </a:bodyPr>
          <a:lstStyle>
            <a:lvl1pPr marL="0" indent="0" algn="ctr">
              <a:buNone/>
              <a:defRPr sz="3200">
                <a:solidFill>
                  <a:schemeClr val="accent1">
                    <a:lumMod val="60000"/>
                    <a:lumOff val="4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7" name="Rectangle 6"/>
          <p:cNvSpPr/>
          <p:nvPr userDrawn="1"/>
        </p:nvSpPr>
        <p:spPr>
          <a:xfrm>
            <a:off x="0" y="6021288"/>
            <a:ext cx="12190413"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hlinkClick r:id="rId2"/>
          </p:cNvPr>
          <p:cNvPicPr>
            <a:picLocks noChangeAspect="1"/>
          </p:cNvPicPr>
          <p:nvPr userDrawn="1"/>
        </p:nvPicPr>
        <p:blipFill>
          <a:blip r:embed="rId3"/>
          <a:stretch>
            <a:fillRect/>
          </a:stretch>
        </p:blipFill>
        <p:spPr>
          <a:xfrm>
            <a:off x="10199129" y="6214073"/>
            <a:ext cx="1627561"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1095068" y="4937768"/>
            <a:ext cx="1095345" cy="1083520"/>
          </a:xfrm>
          <a:prstGeom prst="rect">
            <a:avLst/>
          </a:prstGeom>
        </p:spPr>
      </p:pic>
      <p:grpSp>
        <p:nvGrpSpPr>
          <p:cNvPr id="11" name="Group 10"/>
          <p:cNvGrpSpPr/>
          <p:nvPr userDrawn="1"/>
        </p:nvGrpSpPr>
        <p:grpSpPr>
          <a:xfrm>
            <a:off x="8703663" y="6336793"/>
            <a:ext cx="1470789" cy="307777"/>
            <a:chOff x="8616280" y="6285754"/>
            <a:chExt cx="1470980" cy="307777"/>
          </a:xfrm>
        </p:grpSpPr>
        <p:sp>
          <p:nvSpPr>
            <p:cNvPr id="12" name="TextBox 11"/>
            <p:cNvSpPr txBox="1"/>
            <p:nvPr userDrawn="1"/>
          </p:nvSpPr>
          <p:spPr>
            <a:xfrm>
              <a:off x="8616280" y="6285754"/>
              <a:ext cx="1470980" cy="307777"/>
            </a:xfrm>
            <a:prstGeom prst="rect">
              <a:avLst/>
            </a:prstGeom>
            <a:noFill/>
          </p:spPr>
          <p:txBody>
            <a:bodyPr wrap="none" rtlCol="0">
              <a:spAutoFit/>
            </a:bodyPr>
            <a:lstStyle/>
            <a:p>
              <a:r>
                <a:rPr lang="en-US" sz="1400">
                  <a:solidFill>
                    <a:schemeClr val="tx1"/>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742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14" y="-755773"/>
            <a:ext cx="11231786" cy="1938736"/>
          </a:xfrm>
        </p:spPr>
        <p:txBody>
          <a:bodyPr wrap="square" anchor="b">
            <a:spAutoFit/>
          </a:bodyPr>
          <a:lstStyle>
            <a:lvl1pPr algn="ctr">
              <a:defRPr sz="5999">
                <a:solidFill>
                  <a:schemeClr val="bg1"/>
                </a:solidFill>
              </a:defRPr>
            </a:lvl1pPr>
          </a:lstStyle>
          <a:p>
            <a:r>
              <a:rPr lang="en-US" dirty="0"/>
              <a:t>Click to edit Master title style</a:t>
            </a:r>
          </a:p>
        </p:txBody>
      </p:sp>
      <p:sp>
        <p:nvSpPr>
          <p:cNvPr id="7" name="Rectangle 6"/>
          <p:cNvSpPr/>
          <p:nvPr userDrawn="1"/>
        </p:nvSpPr>
        <p:spPr>
          <a:xfrm>
            <a:off x="0" y="6021288"/>
            <a:ext cx="12190413"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199129" y="6214076"/>
            <a:ext cx="1627561"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848" y="1426467"/>
            <a:ext cx="6337648"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750" y="1700812"/>
            <a:ext cx="5615844"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5068" y="4937768"/>
            <a:ext cx="1095345" cy="1083520"/>
          </a:xfrm>
          <a:prstGeom prst="rect">
            <a:avLst/>
          </a:prstGeom>
        </p:spPr>
      </p:pic>
    </p:spTree>
    <p:extLst>
      <p:ext uri="{BB962C8B-B14F-4D97-AF65-F5344CB8AC3E}">
        <p14:creationId xmlns:p14="http://schemas.microsoft.com/office/powerpoint/2010/main" val="1583044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B62F351B-E57C-478B-8560-349707CBFF6B}"/>
              </a:ext>
            </a:extLst>
          </p:cNvPr>
          <p:cNvSpPr>
            <a:spLocks noGrp="1"/>
          </p:cNvSpPr>
          <p:nvPr>
            <p:ph type="title"/>
          </p:nvPr>
        </p:nvSpPr>
        <p:spPr>
          <a:xfrm>
            <a:off x="1784337" y="137160"/>
            <a:ext cx="9796556" cy="707886"/>
          </a:xfrm>
        </p:spPr>
        <p:txBody>
          <a:bodyPr/>
          <a:lstStyle/>
          <a:p>
            <a:r>
              <a:rPr lang="en-US"/>
              <a:t>Click to edit Master title style</a:t>
            </a:r>
          </a:p>
        </p:txBody>
      </p:sp>
      <p:pic>
        <p:nvPicPr>
          <p:cNvPr id="27" name="Picture 26">
            <a:extLst>
              <a:ext uri="{FF2B5EF4-FFF2-40B4-BE49-F238E27FC236}">
                <a16:creationId xmlns:a16="http://schemas.microsoft.com/office/drawing/2014/main" xmlns="" id="{6B11C855-0977-4EB1-9C00-F060F34943A0}"/>
              </a:ext>
            </a:extLst>
          </p:cNvPr>
          <p:cNvPicPr>
            <a:picLocks noChangeAspect="1"/>
          </p:cNvPicPr>
          <p:nvPr userDrawn="1"/>
        </p:nvPicPr>
        <p:blipFill>
          <a:blip r:embed="rId2"/>
          <a:stretch>
            <a:fillRect/>
          </a:stretch>
        </p:blipFill>
        <p:spPr>
          <a:xfrm>
            <a:off x="156776" y="229539"/>
            <a:ext cx="1627561" cy="451143"/>
          </a:xfrm>
          <a:prstGeom prst="rect">
            <a:avLst/>
          </a:prstGeom>
        </p:spPr>
      </p:pic>
      <p:sp>
        <p:nvSpPr>
          <p:cNvPr id="28" name="Rectangle 27">
            <a:extLst>
              <a:ext uri="{FF2B5EF4-FFF2-40B4-BE49-F238E27FC236}">
                <a16:creationId xmlns:a16="http://schemas.microsoft.com/office/drawing/2014/main" xmlns="" id="{035FE7C0-7870-47CA-A9BE-B2E2C402E31F}"/>
              </a:ext>
            </a:extLst>
          </p:cNvPr>
          <p:cNvSpPr/>
          <p:nvPr userDrawn="1"/>
        </p:nvSpPr>
        <p:spPr>
          <a:xfrm>
            <a:off x="173913" y="95859"/>
            <a:ext cx="1593287"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ooter Placeholder 3">
            <a:extLst>
              <a:ext uri="{FF2B5EF4-FFF2-40B4-BE49-F238E27FC236}">
                <a16:creationId xmlns:a16="http://schemas.microsoft.com/office/drawing/2014/main" xmlns="" id="{8BFB13C0-ECAC-4D05-94FE-A40F8BEC4E6D}"/>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xmlns="" id="{17593CF2-9DB3-4B30-9249-3AF798C5E425}"/>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xmlns="" id="{81AE4264-C320-4765-9D08-4DFD96822A45}"/>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xmlns="" id="{4B4A5F22-461F-436D-8683-574444D3DE7E}"/>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xmlns="" id="{FC1C573F-46C7-49BA-B262-660E2EBC9265}"/>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296741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 w content">
    <p:spTree>
      <p:nvGrpSpPr>
        <p:cNvPr id="1" name=""/>
        <p:cNvGrpSpPr/>
        <p:nvPr/>
      </p:nvGrpSpPr>
      <p:grpSpPr>
        <a:xfrm>
          <a:off x="0" y="0"/>
          <a:ext cx="0" cy="0"/>
          <a:chOff x="0" y="0"/>
          <a:chExt cx="0" cy="0"/>
        </a:xfrm>
      </p:grpSpPr>
      <p:sp>
        <p:nvSpPr>
          <p:cNvPr id="2" name="Title 1"/>
          <p:cNvSpPr>
            <a:spLocks noGrp="1"/>
          </p:cNvSpPr>
          <p:nvPr>
            <p:ph type="title"/>
          </p:nvPr>
        </p:nvSpPr>
        <p:spPr>
          <a:xfrm>
            <a:off x="728659" y="626339"/>
            <a:ext cx="10623663" cy="707886"/>
          </a:xfrm>
        </p:spPr>
        <p:txBody>
          <a:bodyPr/>
          <a:lstStyle>
            <a:lvl1pPr>
              <a:defRPr b="1"/>
            </a:lvl1pPr>
          </a:lstStyle>
          <a:p>
            <a:r>
              <a:rPr lang="en-US"/>
              <a:t>Click to edit Master title style</a:t>
            </a:r>
          </a:p>
        </p:txBody>
      </p:sp>
      <p:sp>
        <p:nvSpPr>
          <p:cNvPr id="21" name="Content Placeholder 2"/>
          <p:cNvSpPr>
            <a:spLocks noGrp="1"/>
          </p:cNvSpPr>
          <p:nvPr>
            <p:ph idx="1"/>
          </p:nvPr>
        </p:nvSpPr>
        <p:spPr>
          <a:xfrm>
            <a:off x="728659" y="1825625"/>
            <a:ext cx="106236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Footer Placeholder 3">
            <a:extLst>
              <a:ext uri="{FF2B5EF4-FFF2-40B4-BE49-F238E27FC236}">
                <a16:creationId xmlns:a16="http://schemas.microsoft.com/office/drawing/2014/main" xmlns="" id="{6AC9AE1A-B557-4226-A591-5388DFEE976E}"/>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9" name="Arrow: Chevron 8">
            <a:extLst>
              <a:ext uri="{FF2B5EF4-FFF2-40B4-BE49-F238E27FC236}">
                <a16:creationId xmlns:a16="http://schemas.microsoft.com/office/drawing/2014/main" xmlns="" id="{71AF28AF-E073-46B6-A3F7-98304CA49C14}"/>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Rectangle 9">
            <a:extLst>
              <a:ext uri="{FF2B5EF4-FFF2-40B4-BE49-F238E27FC236}">
                <a16:creationId xmlns:a16="http://schemas.microsoft.com/office/drawing/2014/main" xmlns="" id="{6733ADE3-20F6-45D3-9D1D-74664B4F9653}"/>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1" name="Rectangle 10">
            <a:extLst>
              <a:ext uri="{FF2B5EF4-FFF2-40B4-BE49-F238E27FC236}">
                <a16:creationId xmlns:a16="http://schemas.microsoft.com/office/drawing/2014/main" xmlns="" id="{8953A8DC-C135-48E2-B0DB-5B02EB1F782B}"/>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5">
            <a:extLst>
              <a:ext uri="{FF2B5EF4-FFF2-40B4-BE49-F238E27FC236}">
                <a16:creationId xmlns:a16="http://schemas.microsoft.com/office/drawing/2014/main" xmlns="" id="{7E9DB31A-10C8-4A81-8E1C-E51573343BDD}"/>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2429792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xmlns="" id="{80B66CCD-A637-4B17-A558-D5AA300C8D4D}"/>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xmlns="" id="{E585F60B-2BE9-4E06-90F6-34F05C2925EE}"/>
              </a:ext>
            </a:extLst>
          </p:cNvPr>
          <p:cNvSpPr txBox="1"/>
          <p:nvPr userDrawn="1"/>
        </p:nvSpPr>
        <p:spPr>
          <a:xfrm>
            <a:off x="191319" y="356540"/>
            <a:ext cx="3062591"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Process //</a:t>
            </a:r>
          </a:p>
        </p:txBody>
      </p:sp>
      <p:sp>
        <p:nvSpPr>
          <p:cNvPr id="51" name="Text Placeholder 22">
            <a:extLst>
              <a:ext uri="{FF2B5EF4-FFF2-40B4-BE49-F238E27FC236}">
                <a16:creationId xmlns:a16="http://schemas.microsoft.com/office/drawing/2014/main" xmlns="" id="{4E7DD4FD-B705-40D5-9DE4-ECE1BBD82267}"/>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xmlns="" id="{8126B1B7-6361-44BE-9F24-DE6A7E7948C1}"/>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xmlns="" id="{ED79AB59-613E-4D73-B68F-6FD29B91C5D7}"/>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xmlns="" id="{3594FA92-E337-4C64-A56C-43DC3553834B}"/>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xmlns="" id="{7457EE04-EE47-4E95-B013-AFA54968B4FE}"/>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xmlns="" id="{CF49FAC9-A932-44F3-95AF-E4C392FC8BF9}"/>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3918823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xmlns="" id="{D9CCC979-B823-4D4A-BF5B-E22564A36E0F}"/>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xmlns="" id="{98ACA0E5-7576-4E65-BE56-7A831F974F60}"/>
              </a:ext>
            </a:extLst>
          </p:cNvPr>
          <p:cNvSpPr txBox="1"/>
          <p:nvPr userDrawn="1"/>
        </p:nvSpPr>
        <p:spPr>
          <a:xfrm>
            <a:off x="191319" y="356540"/>
            <a:ext cx="3062591"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Cycle //</a:t>
            </a:r>
          </a:p>
        </p:txBody>
      </p:sp>
      <p:sp>
        <p:nvSpPr>
          <p:cNvPr id="51" name="Text Placeholder 22">
            <a:extLst>
              <a:ext uri="{FF2B5EF4-FFF2-40B4-BE49-F238E27FC236}">
                <a16:creationId xmlns:a16="http://schemas.microsoft.com/office/drawing/2014/main" xmlns="" id="{281ABBDF-F989-4137-9286-6FE8CFFA823E}"/>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xmlns="" id="{0B370983-C9B6-41E1-A860-B6BD5C44401F}"/>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xmlns="" id="{DC42AFD1-E3B8-44F2-86FF-2EA70B23AE7F}"/>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xmlns="" id="{9A5E6335-0DF9-4CA6-B221-399292C59C23}"/>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xmlns="" id="{3E1FB887-3F6B-43A7-A13D-94A0784B30A9}"/>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xmlns="" id="{89284D4A-BA85-4374-ABF7-0A0358115EBB}"/>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1792348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xmlns="" id="{447C97CF-17C2-42BB-BCEE-C31743DD7EA3}"/>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xmlns="" id="{B2D4C03F-8276-411B-B938-DBBB27A5974E}"/>
              </a:ext>
            </a:extLst>
          </p:cNvPr>
          <p:cNvSpPr txBox="1"/>
          <p:nvPr userDrawn="1"/>
        </p:nvSpPr>
        <p:spPr>
          <a:xfrm>
            <a:off x="191319" y="356540"/>
            <a:ext cx="3062591"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Hierarchy //</a:t>
            </a:r>
          </a:p>
        </p:txBody>
      </p:sp>
      <p:sp>
        <p:nvSpPr>
          <p:cNvPr id="50" name="Text Placeholder 22">
            <a:extLst>
              <a:ext uri="{FF2B5EF4-FFF2-40B4-BE49-F238E27FC236}">
                <a16:creationId xmlns:a16="http://schemas.microsoft.com/office/drawing/2014/main" xmlns="" id="{D0613488-BE57-4196-B2CD-7E76F61A8FBF}"/>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xmlns="" id="{C81BD6A1-AC97-4110-97F8-F9E2C6D80764}"/>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xmlns="" id="{48865C14-19E0-4F23-97BB-D394B37C8AC7}"/>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xmlns="" id="{9A757D64-99BB-4F8E-851E-EFBFF8776A29}"/>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xmlns="" id="{547BCACE-7D37-471D-AAB2-AF48E3B66834}"/>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xmlns="" id="{8995482A-6FE1-4768-9674-2C093AA553A9}"/>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1488545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xmlns="" id="{37F79259-3CFA-412B-A760-87433D22FA80}"/>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xmlns="" id="{43364271-5560-4A70-814E-EF963943F529}"/>
              </a:ext>
            </a:extLst>
          </p:cNvPr>
          <p:cNvSpPr txBox="1"/>
          <p:nvPr userDrawn="1"/>
        </p:nvSpPr>
        <p:spPr>
          <a:xfrm>
            <a:off x="0" y="356540"/>
            <a:ext cx="3253910" cy="701731"/>
          </a:xfrm>
          <a:prstGeom prst="rect">
            <a:avLst/>
          </a:prstGeom>
        </p:spPr>
        <p:txBody>
          <a:bodyPr vert="horz" lIns="91428" tIns="45714" rIns="91428" bIns="45714" rtlCol="0" anchor="ctr">
            <a:normAutofit fontScale="85000" lnSpcReduction="10000"/>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Relationship //</a:t>
            </a:r>
          </a:p>
        </p:txBody>
      </p:sp>
      <p:sp>
        <p:nvSpPr>
          <p:cNvPr id="50" name="Text Placeholder 22">
            <a:extLst>
              <a:ext uri="{FF2B5EF4-FFF2-40B4-BE49-F238E27FC236}">
                <a16:creationId xmlns:a16="http://schemas.microsoft.com/office/drawing/2014/main" xmlns="" id="{A8C071A2-05FD-4BDB-869B-52CD5C73EE42}"/>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xmlns="" id="{01AAD4BE-92CD-421C-B4E1-872E4E8D8A59}"/>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xmlns="" id="{9E8AA144-FFE6-4F39-8B7D-FAE6901831B9}"/>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xmlns="" id="{A9C83C75-C8CE-461F-BEE0-BDBAE98E3D16}"/>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xmlns="" id="{3D473439-5CAD-4080-B3F1-A1930FA347A2}"/>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xmlns="" id="{5ACD4251-FEF8-4C07-82AE-FA3D0E285D57}"/>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361954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xmlns="" id="{E42533C1-D707-4C5E-A767-B2D87F5617C3}"/>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xmlns="" id="{CD2BE1FB-F309-456B-9D19-B321D394FAD1}"/>
              </a:ext>
            </a:extLst>
          </p:cNvPr>
          <p:cNvSpPr txBox="1"/>
          <p:nvPr userDrawn="1"/>
        </p:nvSpPr>
        <p:spPr>
          <a:xfrm>
            <a:off x="0" y="356540"/>
            <a:ext cx="3253910"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Matrix //</a:t>
            </a:r>
          </a:p>
        </p:txBody>
      </p:sp>
      <p:sp>
        <p:nvSpPr>
          <p:cNvPr id="50" name="Text Placeholder 22">
            <a:extLst>
              <a:ext uri="{FF2B5EF4-FFF2-40B4-BE49-F238E27FC236}">
                <a16:creationId xmlns:a16="http://schemas.microsoft.com/office/drawing/2014/main" xmlns="" id="{C7760613-6FEB-46A2-9590-BDF8DB2DE0C2}"/>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xmlns="" id="{D2EC76D2-218B-431A-9C75-D908E32EC6B1}"/>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xmlns="" id="{29413542-F3DC-4F76-93DA-738E9596C0E6}"/>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xmlns="" id="{D1B04AAA-D4D9-47B2-A99A-6683962C2A05}"/>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xmlns="" id="{70630D65-F2AE-458E-B4EA-E20FEE40A0F2}"/>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xmlns="" id="{88EB1E26-6FA4-4D6E-A30E-57EA219E1A1B}"/>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309202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xmlns="" id="{8F5A4282-096B-494B-B4F6-F9634BA1C5F2}"/>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xmlns="" id="{0BBE6865-57E3-477D-8E0C-023D3607BFD7}"/>
              </a:ext>
            </a:extLst>
          </p:cNvPr>
          <p:cNvSpPr txBox="1"/>
          <p:nvPr userDrawn="1"/>
        </p:nvSpPr>
        <p:spPr>
          <a:xfrm>
            <a:off x="0" y="356540"/>
            <a:ext cx="3253910"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Pyramid //</a:t>
            </a:r>
          </a:p>
        </p:txBody>
      </p:sp>
      <p:sp>
        <p:nvSpPr>
          <p:cNvPr id="50" name="Text Placeholder 22">
            <a:extLst>
              <a:ext uri="{FF2B5EF4-FFF2-40B4-BE49-F238E27FC236}">
                <a16:creationId xmlns:a16="http://schemas.microsoft.com/office/drawing/2014/main" xmlns="" id="{709504E3-68BF-40AA-8C1A-DA3A63358B17}"/>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xmlns="" id="{C960D569-5A6C-476A-A727-54E0AB8B4A8D}"/>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xmlns="" id="{0B62B99F-6284-4BF5-9040-FA7DA4C307EB}"/>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xmlns="" id="{AD34B8D0-5BCD-4792-BBDC-42984DF9E7D1}"/>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xmlns="" id="{DC364D59-794E-4218-87CA-8902D2A4CE3E}"/>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xmlns="" id="{AC3D87D3-2AD2-4466-A7D0-5A1948359DAB}"/>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293092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xmlns="" id="{D1269796-C77E-4684-8C0A-65DBE9835D19}"/>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3" name="TextBox 42">
            <a:extLst>
              <a:ext uri="{FF2B5EF4-FFF2-40B4-BE49-F238E27FC236}">
                <a16:creationId xmlns:a16="http://schemas.microsoft.com/office/drawing/2014/main" xmlns="" id="{8399FFBE-CB6B-49CC-8A94-AB94E8D5D73F}"/>
              </a:ext>
            </a:extLst>
          </p:cNvPr>
          <p:cNvSpPr txBox="1"/>
          <p:nvPr userDrawn="1"/>
        </p:nvSpPr>
        <p:spPr>
          <a:xfrm>
            <a:off x="0" y="356540"/>
            <a:ext cx="3253910"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Misc. //</a:t>
            </a:r>
          </a:p>
        </p:txBody>
      </p:sp>
      <p:sp>
        <p:nvSpPr>
          <p:cNvPr id="46" name="Text Placeholder 22">
            <a:extLst>
              <a:ext uri="{FF2B5EF4-FFF2-40B4-BE49-F238E27FC236}">
                <a16:creationId xmlns:a16="http://schemas.microsoft.com/office/drawing/2014/main" xmlns="" id="{B3137F2E-294E-4FB1-8277-5796D83DE6E3}"/>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47" name="Footer Placeholder 3">
            <a:extLst>
              <a:ext uri="{FF2B5EF4-FFF2-40B4-BE49-F238E27FC236}">
                <a16:creationId xmlns:a16="http://schemas.microsoft.com/office/drawing/2014/main" xmlns="" id="{C8CF22D8-928A-41E3-A26E-14BE22B1D68B}"/>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xmlns="" id="{196EEC00-C7DA-4C06-9C40-A88BDC8F6989}"/>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xmlns="" id="{ABF609C8-AF4C-4083-82B8-17C8419B66C0}"/>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xmlns="" id="{B825F0E7-EC0E-4F28-9E7A-B37219F6BF00}"/>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xmlns="" id="{BA239EE3-CD5A-4BC7-A7C1-087B142BAC32}"/>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4400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137160"/>
            <a:ext cx="10971372"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521" y="1600202"/>
            <a:ext cx="10971372"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3056" y="5799943"/>
            <a:ext cx="1839158" cy="276963"/>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42166989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 id="2147483688" r:id="rId13"/>
    <p:sldLayoutId id="2147483689" r:id="rId14"/>
    <p:sldLayoutId id="2147483690" r:id="rId15"/>
    <p:sldLayoutId id="2147483691" r:id="rId16"/>
    <p:sldLayoutId id="2147483693" r:id="rId17"/>
  </p:sldLayoutIdLst>
  <p:hf hdr="0"/>
  <p:txStyles>
    <p:titleStyle>
      <a:lvl1pPr algn="r" defTabSz="914263"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48" indent="-342848" algn="l" defTabSz="914263"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839" indent="-285708" algn="l" defTabSz="914263"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828" indent="-228566" algn="l" defTabSz="914263"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599960" indent="-228566" algn="l" defTabSz="914263"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092" indent="-228566" algn="l" defTabSz="914263"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223" indent="-228566"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7" indent="-228566"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8"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7.xml"/><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37.jpeg"/><Relationship Id="rId5" Type="http://schemas.openxmlformats.org/officeDocument/2006/relationships/diagramColors" Target="../diagrams/colors7.xml"/><Relationship Id="rId10" Type="http://schemas.openxmlformats.org/officeDocument/2006/relationships/image" Target="../media/image36.png"/><Relationship Id="rId4" Type="http://schemas.openxmlformats.org/officeDocument/2006/relationships/diagramQuickStyle" Target="../diagrams/quickStyle7.xml"/><Relationship Id="rId9"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785480"/>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DEPARTAMENTO DE CIENCIAS ECONÓMICAS, ADMINISTRATIVAS Y </a:t>
            </a:r>
            <a:r>
              <a:rPr lang="es-EC" sz="1800" b="1" dirty="0" smtClean="0">
                <a:solidFill>
                  <a:srgbClr val="000000"/>
                </a:solidFill>
                <a:latin typeface="Times New Roman" panose="02020603050405020304" pitchFamily="18" charset="0"/>
                <a:cs typeface="Times New Roman" panose="02020603050405020304" pitchFamily="18" charset="0"/>
              </a:rPr>
              <a:t>DEL </a:t>
            </a:r>
            <a:r>
              <a:rPr lang="es-EC" sz="1800" b="1" dirty="0">
                <a:solidFill>
                  <a:srgbClr val="000000"/>
                </a:solidFill>
                <a:latin typeface="Times New Roman" panose="02020603050405020304" pitchFamily="18" charset="0"/>
                <a:cs typeface="Times New Roman" panose="02020603050405020304" pitchFamily="18" charset="0"/>
              </a:rPr>
              <a:t>COMERCIO</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COMERCIAL</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INGENIERA COMERCIAL</a:t>
            </a:r>
            <a:endParaRPr lang="es-EC" sz="18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MX" sz="1800" b="1" dirty="0">
                <a:solidFill>
                  <a:srgbClr val="000000"/>
                </a:solidFill>
                <a:latin typeface="Times New Roman" panose="02020603050405020304" pitchFamily="18" charset="0"/>
                <a:cs typeface="Times New Roman" panose="02020603050405020304" pitchFamily="18" charset="0"/>
              </a:rPr>
              <a:t>“INFLUENCIA DE LA INNOVACIÓN TECNOLÓGICA EN LA COMPETITIVIDAD DE LOS EMPRENDIMIENTOS </a:t>
            </a:r>
            <a:r>
              <a:rPr lang="es-MX" sz="1800" b="1" dirty="0" smtClean="0">
                <a:solidFill>
                  <a:srgbClr val="000000"/>
                </a:solidFill>
                <a:latin typeface="Times New Roman" panose="02020603050405020304" pitchFamily="18" charset="0"/>
                <a:cs typeface="Times New Roman" panose="02020603050405020304" pitchFamily="18" charset="0"/>
              </a:rPr>
              <a:t>EN EL SECTOR DE ECONOMÍA </a:t>
            </a:r>
            <a:r>
              <a:rPr lang="es-MX" sz="1800" b="1" dirty="0">
                <a:solidFill>
                  <a:srgbClr val="000000"/>
                </a:solidFill>
                <a:latin typeface="Times New Roman" panose="02020603050405020304" pitchFamily="18" charset="0"/>
                <a:cs typeface="Times New Roman" panose="02020603050405020304" pitchFamily="18" charset="0"/>
              </a:rPr>
              <a:t>POPULAR Y SOLIDARIA”</a:t>
            </a:r>
            <a:endParaRPr lang="es-ES" sz="18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S"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AUTORA: PILA JARAMILLO, BETSABÉ ESTEFANÍA</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           </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DIRECTORA: ING. MAYA CARRILLO, AZUCENA MARIBEL</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47543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7B7D7D51-AB91-47C7-8BB7-3DF6CE3C9032}"/>
              </a:ext>
            </a:extLst>
          </p:cNvPr>
          <p:cNvSpPr/>
          <p:nvPr/>
        </p:nvSpPr>
        <p:spPr>
          <a:xfrm>
            <a:off x="22579" y="347360"/>
            <a:ext cx="4310270"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Marco Teórico</a:t>
            </a:r>
          </a:p>
          <a:p>
            <a:pPr marL="0" marR="0" lvl="0" indent="0" algn="ctr" defTabSz="914309" eaLnBrk="1" fontAlgn="auto" latinLnBrk="0" hangingPunct="1">
              <a:lnSpc>
                <a:spcPct val="100000"/>
              </a:lnSpc>
              <a:spcBef>
                <a:spcPts val="0"/>
              </a:spcBef>
              <a:spcAft>
                <a:spcPts val="0"/>
              </a:spcAft>
              <a:buClrTx/>
              <a:buSzTx/>
              <a:buFontTx/>
              <a:buNone/>
              <a:tabLst/>
              <a:defRPr/>
            </a:pPr>
            <a:r>
              <a:rPr lang="en-US" sz="2000" b="1" i="1" kern="0" dirty="0" err="1">
                <a:ln w="0"/>
                <a:effectLst>
                  <a:outerShdw blurRad="38100" dist="19050" dir="2700000" algn="tl" rotWithShape="0">
                    <a:schemeClr val="dk1">
                      <a:alpha val="40000"/>
                    </a:schemeClr>
                  </a:outerShdw>
                </a:effectLst>
                <a:latin typeface="Calibri" panose="020F0502020204030204"/>
              </a:rPr>
              <a:t>Modelo</a:t>
            </a:r>
            <a:endParaRPr kumimoji="0" lang="en-US" sz="2000"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7" name="Diagrama 6">
            <a:extLst>
              <a:ext uri="{FF2B5EF4-FFF2-40B4-BE49-F238E27FC236}">
                <a16:creationId xmlns:a16="http://schemas.microsoft.com/office/drawing/2014/main" xmlns="" id="{AA5A2B94-D5CF-45E7-8FB1-68FF62E203C9}"/>
              </a:ext>
            </a:extLst>
          </p:cNvPr>
          <p:cNvGraphicFramePr/>
          <p:nvPr>
            <p:extLst>
              <p:ext uri="{D42A27DB-BD31-4B8C-83A1-F6EECF244321}">
                <p14:modId xmlns:p14="http://schemas.microsoft.com/office/powerpoint/2010/main" val="933288406"/>
              </p:ext>
            </p:extLst>
          </p:nvPr>
        </p:nvGraphicFramePr>
        <p:xfrm>
          <a:off x="1493077" y="1347885"/>
          <a:ext cx="9204258" cy="38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xmlns="" id="{76F7521A-FF76-4980-8390-62D7B3260748}"/>
              </a:ext>
            </a:extLst>
          </p:cNvPr>
          <p:cNvSpPr txBox="1"/>
          <p:nvPr/>
        </p:nvSpPr>
        <p:spPr>
          <a:xfrm>
            <a:off x="1493077" y="5260533"/>
            <a:ext cx="5456363" cy="646331"/>
          </a:xfrm>
          <a:prstGeom prst="rect">
            <a:avLst/>
          </a:prstGeom>
          <a:noFill/>
        </p:spPr>
        <p:txBody>
          <a:bodyPr wrap="square" rtlCol="0">
            <a:spAutoFit/>
          </a:bodyPr>
          <a:lstStyle/>
          <a:p>
            <a:pPr algn="ctr"/>
            <a:r>
              <a:rPr lang="es-MX" dirty="0">
                <a:ln w="0"/>
                <a:effectLst>
                  <a:outerShdw blurRad="38100" dist="19050" dir="2700000" algn="tl" rotWithShape="0">
                    <a:schemeClr val="dk1">
                      <a:alpha val="40000"/>
                    </a:schemeClr>
                  </a:outerShdw>
                </a:effectLst>
                <a:latin typeface="Garamond" panose="02020404030301010803" pitchFamily="18" charset="0"/>
                <a:cs typeface="Calibri" panose="020F0502020204030204" pitchFamily="34" charset="0"/>
              </a:rPr>
              <a:t>Mapa de competitividad BID </a:t>
            </a:r>
            <a:r>
              <a:rPr lang="es-MX" i="1" dirty="0">
                <a:ln w="0"/>
                <a:effectLst>
                  <a:outerShdw blurRad="38100" dist="19050" dir="2700000" algn="tl" rotWithShape="0">
                    <a:schemeClr val="dk1">
                      <a:alpha val="40000"/>
                    </a:schemeClr>
                  </a:outerShdw>
                </a:effectLst>
                <a:latin typeface="Garamond" panose="02020404030301010803" pitchFamily="18" charset="0"/>
                <a:cs typeface="Calibri" panose="020F0502020204030204" pitchFamily="34" charset="0"/>
              </a:rPr>
              <a:t>factores internos</a:t>
            </a:r>
            <a:r>
              <a:rPr lang="es-MX" dirty="0">
                <a:ln w="0"/>
                <a:effectLst>
                  <a:outerShdw blurRad="38100" dist="19050" dir="2700000" algn="tl" rotWithShape="0">
                    <a:schemeClr val="dk1">
                      <a:alpha val="40000"/>
                    </a:schemeClr>
                  </a:outerShdw>
                </a:effectLst>
                <a:latin typeface="Garamond" panose="02020404030301010803" pitchFamily="18" charset="0"/>
                <a:cs typeface="Calibri" panose="020F0502020204030204" pitchFamily="34" charset="0"/>
              </a:rPr>
              <a:t> </a:t>
            </a:r>
            <a:r>
              <a:rPr lang="es-MX" sz="1800" dirty="0">
                <a:ln w="0"/>
                <a:effectLst>
                  <a:outerShdw blurRad="38100" dist="19050" dir="2700000" algn="tl" rotWithShape="0">
                    <a:schemeClr val="dk1">
                      <a:alpha val="40000"/>
                    </a:schemeClr>
                  </a:outerShdw>
                </a:effectLst>
                <a:latin typeface="Garamond" panose="02020404030301010803" pitchFamily="18" charset="0"/>
                <a:ea typeface="Calibri" panose="020F0502020204030204" pitchFamily="34" charset="0"/>
                <a:cs typeface="Calibri" panose="020F0502020204030204" pitchFamily="34" charset="0"/>
              </a:rPr>
              <a:t>(Ibarra, González, &amp; </a:t>
            </a:r>
            <a:r>
              <a:rPr lang="es-MX" sz="1800" dirty="0" err="1">
                <a:ln w="0"/>
                <a:effectLst>
                  <a:outerShdw blurRad="38100" dist="19050" dir="2700000" algn="tl" rotWithShape="0">
                    <a:schemeClr val="dk1">
                      <a:alpha val="40000"/>
                    </a:schemeClr>
                  </a:outerShdw>
                </a:effectLst>
                <a:latin typeface="Garamond" panose="02020404030301010803" pitchFamily="18" charset="0"/>
                <a:ea typeface="Calibri" panose="020F0502020204030204" pitchFamily="34" charset="0"/>
                <a:cs typeface="Calibri" panose="020F0502020204030204" pitchFamily="34" charset="0"/>
              </a:rPr>
              <a:t>Demuner</a:t>
            </a:r>
            <a:r>
              <a:rPr lang="es-MX" sz="1800" dirty="0">
                <a:ln w="0"/>
                <a:effectLst>
                  <a:outerShdw blurRad="38100" dist="19050" dir="2700000" algn="tl" rotWithShape="0">
                    <a:schemeClr val="dk1">
                      <a:alpha val="40000"/>
                    </a:schemeClr>
                  </a:outerShdw>
                </a:effectLst>
                <a:latin typeface="Garamond" panose="02020404030301010803" pitchFamily="18" charset="0"/>
                <a:ea typeface="Calibri" panose="020F0502020204030204" pitchFamily="34" charset="0"/>
                <a:cs typeface="Calibri" panose="020F0502020204030204" pitchFamily="34" charset="0"/>
              </a:rPr>
              <a:t>, 2017)</a:t>
            </a:r>
            <a:endParaRPr lang="es-MX" dirty="0">
              <a:ln w="0"/>
              <a:effectLst>
                <a:outerShdw blurRad="38100" dist="19050" dir="2700000" algn="tl" rotWithShape="0">
                  <a:schemeClr val="dk1">
                    <a:alpha val="40000"/>
                  </a:schemeClr>
                </a:outerShdw>
              </a:effectLst>
              <a:latin typeface="Garamond" panose="02020404030301010803" pitchFamily="18" charset="0"/>
              <a:cs typeface="Calibri" panose="020F0502020204030204" pitchFamily="34" charset="0"/>
            </a:endParaRPr>
          </a:p>
        </p:txBody>
      </p:sp>
      <p:sp>
        <p:nvSpPr>
          <p:cNvPr id="12" name="CuadroTexto 11">
            <a:extLst>
              <a:ext uri="{FF2B5EF4-FFF2-40B4-BE49-F238E27FC236}">
                <a16:creationId xmlns:a16="http://schemas.microsoft.com/office/drawing/2014/main" xmlns="" id="{1F25B636-2A25-4C73-85CF-3EA4805B3DCD}"/>
              </a:ext>
            </a:extLst>
          </p:cNvPr>
          <p:cNvSpPr txBox="1"/>
          <p:nvPr/>
        </p:nvSpPr>
        <p:spPr>
          <a:xfrm>
            <a:off x="8426105" y="5233181"/>
            <a:ext cx="2271230" cy="646331"/>
          </a:xfrm>
          <a:prstGeom prst="rect">
            <a:avLst/>
          </a:prstGeom>
          <a:noFill/>
        </p:spPr>
        <p:txBody>
          <a:bodyPr wrap="square" rtlCol="0">
            <a:spAutoFit/>
          </a:bodyPr>
          <a:lstStyle/>
          <a:p>
            <a:r>
              <a:rPr lang="es-MX" sz="1800" i="1" dirty="0">
                <a:ln w="0"/>
                <a:effectLst>
                  <a:outerShdw blurRad="38100" dist="19050" dir="2700000" algn="tl" rotWithShape="0">
                    <a:schemeClr val="dk1">
                      <a:alpha val="40000"/>
                    </a:schemeClr>
                  </a:outerShdw>
                </a:effectLst>
                <a:latin typeface="Garamond" panose="02020404030301010803" pitchFamily="18" charset="0"/>
                <a:ea typeface="Calibri" panose="020F0502020204030204" pitchFamily="34" charset="0"/>
              </a:rPr>
              <a:t>Factores externos por </a:t>
            </a:r>
            <a:r>
              <a:rPr lang="es-MX" sz="1800" dirty="0">
                <a:ln w="0"/>
                <a:effectLst>
                  <a:outerShdw blurRad="38100" dist="19050" dir="2700000" algn="tl" rotWithShape="0">
                    <a:schemeClr val="dk1">
                      <a:alpha val="40000"/>
                    </a:schemeClr>
                  </a:outerShdw>
                </a:effectLst>
                <a:latin typeface="Garamond" panose="02020404030301010803" pitchFamily="18" charset="0"/>
                <a:ea typeface="Calibri" panose="020F0502020204030204" pitchFamily="34" charset="0"/>
              </a:rPr>
              <a:t>Santillán (2010)</a:t>
            </a:r>
            <a:endParaRPr lang="es-MX" dirty="0">
              <a:ln w="0"/>
              <a:effectLst>
                <a:outerShdw blurRad="38100" dist="19050" dir="2700000" algn="tl" rotWithShape="0">
                  <a:schemeClr val="dk1">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9753762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0CFE9DAB-D3AC-484E-8F5C-5B3DC4DC0860}"/>
              </a:ext>
            </a:extLst>
          </p:cNvPr>
          <p:cNvSpPr/>
          <p:nvPr/>
        </p:nvSpPr>
        <p:spPr>
          <a:xfrm>
            <a:off x="22579" y="307604"/>
            <a:ext cx="4310270"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Marco </a:t>
            </a:r>
            <a:r>
              <a:rPr lang="en-US" sz="2400" b="1" kern="0" dirty="0">
                <a:ln w="0"/>
                <a:effectLst>
                  <a:outerShdw blurRad="38100" dist="19050" dir="2700000" algn="tl" rotWithShape="0">
                    <a:schemeClr val="dk1">
                      <a:alpha val="40000"/>
                    </a:schemeClr>
                  </a:outerShdw>
                </a:effectLst>
                <a:latin typeface="Calibri" panose="020F0502020204030204"/>
              </a:rPr>
              <a:t>Referencial</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27" name="Speech Bubble: Oval 23">
            <a:extLst>
              <a:ext uri="{FF2B5EF4-FFF2-40B4-BE49-F238E27FC236}">
                <a16:creationId xmlns:a16="http://schemas.microsoft.com/office/drawing/2014/main" xmlns="" id="{4084F129-1011-45C0-8EA2-BD2E9365AE8D}"/>
              </a:ext>
            </a:extLst>
          </p:cNvPr>
          <p:cNvSpPr/>
          <p:nvPr/>
        </p:nvSpPr>
        <p:spPr>
          <a:xfrm>
            <a:off x="8152597" y="1905906"/>
            <a:ext cx="3089479" cy="2262794"/>
          </a:xfrm>
          <a:prstGeom prst="wedgeEllipseCallout">
            <a:avLst>
              <a:gd name="adj1" fmla="val 40901"/>
              <a:gd name="adj2" fmla="val 44354"/>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8" name="Speech Bubble: Oval 22">
            <a:extLst>
              <a:ext uri="{FF2B5EF4-FFF2-40B4-BE49-F238E27FC236}">
                <a16:creationId xmlns:a16="http://schemas.microsoft.com/office/drawing/2014/main" xmlns="" id="{6CD30EC3-3D5F-4231-85E4-1AE6D67A5AA8}"/>
              </a:ext>
            </a:extLst>
          </p:cNvPr>
          <p:cNvSpPr/>
          <p:nvPr/>
        </p:nvSpPr>
        <p:spPr>
          <a:xfrm>
            <a:off x="5347904" y="2645483"/>
            <a:ext cx="3089478" cy="2070719"/>
          </a:xfrm>
          <a:prstGeom prst="wedgeEllipseCallout">
            <a:avLst>
              <a:gd name="adj1" fmla="val 44941"/>
              <a:gd name="adj2" fmla="val -43140"/>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29" name="Speech Bubble: Oval 21">
            <a:extLst>
              <a:ext uri="{FF2B5EF4-FFF2-40B4-BE49-F238E27FC236}">
                <a16:creationId xmlns:a16="http://schemas.microsoft.com/office/drawing/2014/main" xmlns="" id="{F7FC836E-693F-4982-9F47-36B3DA48DEF1}"/>
              </a:ext>
            </a:extLst>
          </p:cNvPr>
          <p:cNvSpPr/>
          <p:nvPr/>
        </p:nvSpPr>
        <p:spPr>
          <a:xfrm>
            <a:off x="3251723" y="1764104"/>
            <a:ext cx="2677044" cy="2630422"/>
          </a:xfrm>
          <a:prstGeom prst="wedgeEllipseCallout">
            <a:avLst>
              <a:gd name="adj1" fmla="val 55423"/>
              <a:gd name="adj2" fmla="val 28050"/>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30" name="Speech Bubble: Oval 1">
            <a:extLst>
              <a:ext uri="{FF2B5EF4-FFF2-40B4-BE49-F238E27FC236}">
                <a16:creationId xmlns:a16="http://schemas.microsoft.com/office/drawing/2014/main" xmlns="" id="{AFF17506-6A15-432B-9DE1-2AE7298D645F}"/>
              </a:ext>
            </a:extLst>
          </p:cNvPr>
          <p:cNvSpPr/>
          <p:nvPr/>
        </p:nvSpPr>
        <p:spPr>
          <a:xfrm>
            <a:off x="789709" y="2657838"/>
            <a:ext cx="2821910" cy="2202494"/>
          </a:xfrm>
          <a:prstGeom prst="wedgeEllipseCallout">
            <a:avLst>
              <a:gd name="adj1" fmla="val 50984"/>
              <a:gd name="adj2" fmla="val -32419"/>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 name="TextBox 25">
            <a:extLst>
              <a:ext uri="{FF2B5EF4-FFF2-40B4-BE49-F238E27FC236}">
                <a16:creationId xmlns:a16="http://schemas.microsoft.com/office/drawing/2014/main" xmlns="" id="{BAFB6837-5AC6-4E4E-B16A-431FC382814E}"/>
              </a:ext>
            </a:extLst>
          </p:cNvPr>
          <p:cNvSpPr txBox="1"/>
          <p:nvPr/>
        </p:nvSpPr>
        <p:spPr>
          <a:xfrm>
            <a:off x="1064747" y="5096654"/>
            <a:ext cx="2821910" cy="646331"/>
          </a:xfrm>
          <a:prstGeom prst="rect">
            <a:avLst/>
          </a:prstGeom>
          <a:noFill/>
        </p:spPr>
        <p:txBody>
          <a:bodyPr wrap="square" rtlCol="0">
            <a:spAutoFit/>
          </a:bodyPr>
          <a:lstStyle/>
          <a:p>
            <a:pPr defTabSz="914309">
              <a:defRPr/>
            </a:pPr>
            <a:r>
              <a:rPr lang="es-ES" sz="1200" dirty="0">
                <a:latin typeface="+mj-lt"/>
                <a:ea typeface="Calibri" panose="020F0502020204030204" pitchFamily="34" charset="0"/>
              </a:rPr>
              <a:t>L</a:t>
            </a:r>
            <a:r>
              <a:rPr lang="es-ES" sz="1200" dirty="0">
                <a:effectLst/>
                <a:latin typeface="+mj-lt"/>
                <a:ea typeface="Calibri" panose="020F0502020204030204" pitchFamily="34" charset="0"/>
              </a:rPr>
              <a:t>a innovación tiene un fuerte impacto en la ventaja competitiva,</a:t>
            </a:r>
          </a:p>
          <a:p>
            <a:pPr defTabSz="914309">
              <a:defRPr/>
            </a:pPr>
            <a:r>
              <a:rPr lang="es-ES" sz="1200" dirty="0">
                <a:latin typeface="+mj-lt"/>
                <a:ea typeface="Calibri" panose="020F0502020204030204" pitchFamily="34" charset="0"/>
              </a:rPr>
              <a:t>Establecer</a:t>
            </a:r>
            <a:r>
              <a:rPr lang="es-ES" sz="1200" dirty="0">
                <a:effectLst/>
                <a:latin typeface="+mj-lt"/>
                <a:ea typeface="Calibri" panose="020F0502020204030204" pitchFamily="34" charset="0"/>
              </a:rPr>
              <a:t> una red </a:t>
            </a:r>
            <a:r>
              <a:rPr lang="es-ES" sz="1200" dirty="0">
                <a:latin typeface="+mj-lt"/>
                <a:ea typeface="Calibri" panose="020F0502020204030204" pitchFamily="34" charset="0"/>
              </a:rPr>
              <a:t>para investigación</a:t>
            </a:r>
            <a:endParaRPr lang="ru-RU" sz="1200" b="1" dirty="0">
              <a:solidFill>
                <a:srgbClr val="FFFFFF"/>
              </a:solidFill>
              <a:latin typeface="+mj-lt"/>
              <a:ea typeface="Noto Sans" panose="020B0502040504020204" pitchFamily="34"/>
              <a:cs typeface="Noto Sans" panose="020B0502040504020204" pitchFamily="34"/>
            </a:endParaRPr>
          </a:p>
        </p:txBody>
      </p:sp>
      <p:sp>
        <p:nvSpPr>
          <p:cNvPr id="32" name="TextBox 27">
            <a:extLst>
              <a:ext uri="{FF2B5EF4-FFF2-40B4-BE49-F238E27FC236}">
                <a16:creationId xmlns:a16="http://schemas.microsoft.com/office/drawing/2014/main" xmlns="" id="{0FB19205-3EF1-445B-9901-648D794359D6}"/>
              </a:ext>
            </a:extLst>
          </p:cNvPr>
          <p:cNvSpPr txBox="1"/>
          <p:nvPr/>
        </p:nvSpPr>
        <p:spPr>
          <a:xfrm>
            <a:off x="3611619" y="2418899"/>
            <a:ext cx="2052013" cy="1200329"/>
          </a:xfrm>
          <a:prstGeom prst="rect">
            <a:avLst/>
          </a:prstGeom>
          <a:noFill/>
        </p:spPr>
        <p:txBody>
          <a:bodyPr wrap="square" rtlCol="0">
            <a:spAutoFit/>
          </a:bodyPr>
          <a:lstStyle/>
          <a:p>
            <a:pPr algn="ctr" defTabSz="914309">
              <a:defRPr/>
            </a:pPr>
            <a:r>
              <a:rPr lang="es-MX" sz="1200" b="1" dirty="0">
                <a:solidFill>
                  <a:schemeClr val="bg1"/>
                </a:solidFill>
                <a:latin typeface="+mj-lt"/>
                <a:ea typeface="Noto Sans" panose="020B0502040504020204" pitchFamily="34"/>
                <a:cs typeface="Noto Sans" panose="020B0502040504020204" pitchFamily="34"/>
              </a:rPr>
              <a:t>La innovación tecnológica y la competitividad de las Pymes manufactureras del Cantón Ambato (2017)</a:t>
            </a:r>
            <a:endParaRPr lang="ru-RU" sz="1200" b="1" dirty="0">
              <a:solidFill>
                <a:schemeClr val="bg1"/>
              </a:solidFill>
              <a:latin typeface="+mj-lt"/>
              <a:ea typeface="Noto Sans" panose="020B0502040504020204" pitchFamily="34"/>
              <a:cs typeface="Noto Sans" panose="020B0502040504020204" pitchFamily="34"/>
            </a:endParaRPr>
          </a:p>
        </p:txBody>
      </p:sp>
      <p:sp>
        <p:nvSpPr>
          <p:cNvPr id="33" name="TextBox 36">
            <a:extLst>
              <a:ext uri="{FF2B5EF4-FFF2-40B4-BE49-F238E27FC236}">
                <a16:creationId xmlns:a16="http://schemas.microsoft.com/office/drawing/2014/main" xmlns="" id="{74E4C2A0-D017-48CA-B201-62B0C7C7B579}"/>
              </a:ext>
            </a:extLst>
          </p:cNvPr>
          <p:cNvSpPr txBox="1"/>
          <p:nvPr/>
        </p:nvSpPr>
        <p:spPr>
          <a:xfrm>
            <a:off x="5989026" y="3079315"/>
            <a:ext cx="2031159" cy="1015663"/>
          </a:xfrm>
          <a:prstGeom prst="rect">
            <a:avLst/>
          </a:prstGeom>
          <a:noFill/>
        </p:spPr>
        <p:txBody>
          <a:bodyPr wrap="square" rtlCol="0">
            <a:spAutoFit/>
          </a:bodyPr>
          <a:lstStyle/>
          <a:p>
            <a:pPr algn="ctr" defTabSz="914309">
              <a:defRPr/>
            </a:pPr>
            <a:endParaRPr lang="es-MX" sz="1200" b="1" dirty="0">
              <a:solidFill>
                <a:schemeClr val="bg1"/>
              </a:solidFill>
              <a:latin typeface="+mj-lt"/>
              <a:ea typeface="Noto Sans" panose="020B0502040504020204" pitchFamily="34"/>
              <a:cs typeface="Noto Sans" panose="020B0502040504020204" pitchFamily="34"/>
            </a:endParaRPr>
          </a:p>
          <a:p>
            <a:pPr algn="ctr" defTabSz="914309">
              <a:defRPr/>
            </a:pPr>
            <a:r>
              <a:rPr lang="es-MX" sz="1200" b="1" dirty="0">
                <a:solidFill>
                  <a:schemeClr val="bg1"/>
                </a:solidFill>
                <a:latin typeface="+mj-lt"/>
                <a:ea typeface="Noto Sans" panose="020B0502040504020204" pitchFamily="34"/>
                <a:cs typeface="Noto Sans" panose="020B0502040504020204" pitchFamily="34"/>
              </a:rPr>
              <a:t>El papel de la innovación en la creación de una ventaja competitiva (2018)</a:t>
            </a:r>
            <a:endParaRPr lang="ru-RU" sz="1200" b="1" dirty="0">
              <a:solidFill>
                <a:schemeClr val="bg1"/>
              </a:solidFill>
              <a:latin typeface="+mj-lt"/>
              <a:ea typeface="Noto Sans" panose="020B0502040504020204" pitchFamily="34"/>
              <a:cs typeface="Noto Sans" panose="020B0502040504020204" pitchFamily="34"/>
            </a:endParaRPr>
          </a:p>
        </p:txBody>
      </p:sp>
      <p:sp>
        <p:nvSpPr>
          <p:cNvPr id="34" name="TextBox 38">
            <a:extLst>
              <a:ext uri="{FF2B5EF4-FFF2-40B4-BE49-F238E27FC236}">
                <a16:creationId xmlns:a16="http://schemas.microsoft.com/office/drawing/2014/main" xmlns="" id="{33A4EA86-BD08-414B-9590-5B004A221809}"/>
              </a:ext>
            </a:extLst>
          </p:cNvPr>
          <p:cNvSpPr txBox="1"/>
          <p:nvPr/>
        </p:nvSpPr>
        <p:spPr>
          <a:xfrm>
            <a:off x="8733348" y="2478899"/>
            <a:ext cx="2128616" cy="830997"/>
          </a:xfrm>
          <a:prstGeom prst="rect">
            <a:avLst/>
          </a:prstGeom>
          <a:noFill/>
        </p:spPr>
        <p:txBody>
          <a:bodyPr wrap="square" rtlCol="0">
            <a:spAutoFit/>
          </a:bodyPr>
          <a:lstStyle/>
          <a:p>
            <a:pPr algn="ctr" defTabSz="914309">
              <a:defRPr/>
            </a:pPr>
            <a:r>
              <a:rPr lang="es-MX" sz="1200" b="1" dirty="0">
                <a:solidFill>
                  <a:srgbClr val="FFFFFF"/>
                </a:solidFill>
                <a:latin typeface="+mj-lt"/>
                <a:ea typeface="Noto Sans" panose="020B0502040504020204" pitchFamily="34"/>
                <a:cs typeface="Noto Sans" panose="020B0502040504020204" pitchFamily="34"/>
              </a:rPr>
              <a:t>Innovación tecnológica como factor clave en las ventajas competitivas del contexto panadero (2018)</a:t>
            </a:r>
            <a:endParaRPr lang="ru-RU" sz="1200" b="1" dirty="0">
              <a:solidFill>
                <a:srgbClr val="FFFFFF"/>
              </a:solidFill>
              <a:latin typeface="+mj-lt"/>
              <a:ea typeface="Noto Sans" panose="020B0502040504020204" pitchFamily="34"/>
              <a:cs typeface="Noto Sans" panose="020B0502040504020204" pitchFamily="34"/>
            </a:endParaRPr>
          </a:p>
        </p:txBody>
      </p:sp>
      <p:sp>
        <p:nvSpPr>
          <p:cNvPr id="2" name="CuadroTexto 1">
            <a:extLst>
              <a:ext uri="{FF2B5EF4-FFF2-40B4-BE49-F238E27FC236}">
                <a16:creationId xmlns:a16="http://schemas.microsoft.com/office/drawing/2014/main" xmlns="" id="{318DD7C1-61F4-4458-AD54-8066622E588B}"/>
              </a:ext>
            </a:extLst>
          </p:cNvPr>
          <p:cNvSpPr txBox="1"/>
          <p:nvPr/>
        </p:nvSpPr>
        <p:spPr>
          <a:xfrm>
            <a:off x="1160305" y="3095805"/>
            <a:ext cx="1999613" cy="1384995"/>
          </a:xfrm>
          <a:prstGeom prst="rect">
            <a:avLst/>
          </a:prstGeom>
          <a:noFill/>
        </p:spPr>
        <p:txBody>
          <a:bodyPr wrap="square" rtlCol="0">
            <a:spAutoFit/>
          </a:bodyPr>
          <a:lstStyle/>
          <a:p>
            <a:pPr algn="ctr"/>
            <a:r>
              <a:rPr lang="es-MX" sz="1200" b="1" i="0" dirty="0">
                <a:solidFill>
                  <a:schemeClr val="bg1"/>
                </a:solidFill>
                <a:effectLst/>
                <a:latin typeface="+mj-lt"/>
                <a:cs typeface="Calibri" panose="020F0502020204030204" pitchFamily="34" charset="0"/>
              </a:rPr>
              <a:t>Innovación y ventaja competitiva: efectos moderadores de la edad de las empresas en las pymes que fabrican alimentos en Malasia (2016)</a:t>
            </a:r>
            <a:endParaRPr lang="es-MX" sz="1200" b="1" dirty="0">
              <a:solidFill>
                <a:schemeClr val="bg1"/>
              </a:solidFill>
              <a:latin typeface="+mj-lt"/>
              <a:cs typeface="Calibri" panose="020F0502020204030204" pitchFamily="34" charset="0"/>
            </a:endParaRPr>
          </a:p>
        </p:txBody>
      </p:sp>
      <p:sp>
        <p:nvSpPr>
          <p:cNvPr id="3" name="TextBox 25">
            <a:extLst>
              <a:ext uri="{FF2B5EF4-FFF2-40B4-BE49-F238E27FC236}">
                <a16:creationId xmlns:a16="http://schemas.microsoft.com/office/drawing/2014/main" xmlns="" id="{62BB2020-97D2-440A-B9DA-C981C13A5EE6}"/>
              </a:ext>
            </a:extLst>
          </p:cNvPr>
          <p:cNvSpPr txBox="1"/>
          <p:nvPr/>
        </p:nvSpPr>
        <p:spPr>
          <a:xfrm>
            <a:off x="2473607" y="1371098"/>
            <a:ext cx="2177741" cy="646331"/>
          </a:xfrm>
          <a:prstGeom prst="rect">
            <a:avLst/>
          </a:prstGeom>
          <a:noFill/>
        </p:spPr>
        <p:txBody>
          <a:bodyPr wrap="square" rtlCol="0">
            <a:spAutoFit/>
          </a:bodyPr>
          <a:lstStyle/>
          <a:p>
            <a:pPr defTabSz="914309">
              <a:defRPr/>
            </a:pPr>
            <a:r>
              <a:rPr lang="es-MX" sz="1200" dirty="0">
                <a:effectLst/>
                <a:latin typeface="+mj-lt"/>
                <a:ea typeface="Calibri" panose="020F0502020204030204" pitchFamily="34" charset="0"/>
              </a:rPr>
              <a:t>Nivel medio de innovación tecnológica y competitividad Genera desventaja</a:t>
            </a:r>
            <a:endParaRPr lang="ru-RU" sz="1200" b="1" dirty="0">
              <a:solidFill>
                <a:srgbClr val="FFFFFF"/>
              </a:solidFill>
              <a:latin typeface="+mj-lt"/>
              <a:ea typeface="Noto Sans" panose="020B0502040504020204" pitchFamily="34"/>
              <a:cs typeface="Noto Sans" panose="020B0502040504020204" pitchFamily="34"/>
            </a:endParaRPr>
          </a:p>
        </p:txBody>
      </p:sp>
      <p:sp>
        <p:nvSpPr>
          <p:cNvPr id="4" name="TextBox 25">
            <a:extLst>
              <a:ext uri="{FF2B5EF4-FFF2-40B4-BE49-F238E27FC236}">
                <a16:creationId xmlns:a16="http://schemas.microsoft.com/office/drawing/2014/main" xmlns="" id="{7275D040-A7C1-48E3-B061-9A7C50E97D27}"/>
              </a:ext>
            </a:extLst>
          </p:cNvPr>
          <p:cNvSpPr txBox="1"/>
          <p:nvPr/>
        </p:nvSpPr>
        <p:spPr>
          <a:xfrm>
            <a:off x="4132355" y="388274"/>
            <a:ext cx="7330775" cy="382092"/>
          </a:xfrm>
          <a:prstGeom prst="rect">
            <a:avLst/>
          </a:prstGeom>
          <a:noFill/>
        </p:spPr>
        <p:txBody>
          <a:bodyPr wrap="square" rtlCol="0">
            <a:spAutoFit/>
          </a:bodyPr>
          <a:lstStyle/>
          <a:p>
            <a:pPr marL="457200" indent="457200">
              <a:lnSpc>
                <a:spcPct val="150000"/>
              </a:lnSpc>
              <a:spcBef>
                <a:spcPts val="600"/>
              </a:spcBef>
              <a:spcAft>
                <a:spcPts val="60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25">
            <a:extLst>
              <a:ext uri="{FF2B5EF4-FFF2-40B4-BE49-F238E27FC236}">
                <a16:creationId xmlns:a16="http://schemas.microsoft.com/office/drawing/2014/main" xmlns="" id="{21A3B8E7-A8E6-4037-A782-FCD8CF8A44F1}"/>
              </a:ext>
            </a:extLst>
          </p:cNvPr>
          <p:cNvSpPr txBox="1"/>
          <p:nvPr/>
        </p:nvSpPr>
        <p:spPr>
          <a:xfrm>
            <a:off x="5840572" y="4766177"/>
            <a:ext cx="2266101" cy="646331"/>
          </a:xfrm>
          <a:prstGeom prst="rect">
            <a:avLst/>
          </a:prstGeom>
          <a:noFill/>
        </p:spPr>
        <p:txBody>
          <a:bodyPr wrap="square" rtlCol="0">
            <a:spAutoFit/>
          </a:bodyPr>
          <a:lstStyle/>
          <a:p>
            <a:pPr defTabSz="914309">
              <a:defRPr/>
            </a:pPr>
            <a:r>
              <a:rPr lang="es-MX" sz="1200" dirty="0">
                <a:latin typeface="+mj-lt"/>
                <a:ea typeface="Noto Sans" panose="020B0502040504020204" pitchFamily="34"/>
                <a:cs typeface="Noto Sans" panose="020B0502040504020204" pitchFamily="34"/>
              </a:rPr>
              <a:t>La innovación aumentó las ventajas competitivas</a:t>
            </a:r>
          </a:p>
          <a:p>
            <a:pPr defTabSz="914309">
              <a:defRPr/>
            </a:pPr>
            <a:r>
              <a:rPr lang="es-MX" sz="1200" dirty="0">
                <a:latin typeface="+mj-lt"/>
                <a:ea typeface="Noto Sans" panose="020B0502040504020204" pitchFamily="34"/>
                <a:cs typeface="Noto Sans" panose="020B0502040504020204" pitchFamily="34"/>
              </a:rPr>
              <a:t>Herramientas estratégicas</a:t>
            </a:r>
            <a:endParaRPr lang="ru-RU" sz="1200" dirty="0">
              <a:latin typeface="+mj-lt"/>
              <a:ea typeface="Noto Sans" panose="020B0502040504020204" pitchFamily="34"/>
              <a:cs typeface="Noto Sans" panose="020B0502040504020204" pitchFamily="34"/>
            </a:endParaRPr>
          </a:p>
        </p:txBody>
      </p:sp>
      <p:sp>
        <p:nvSpPr>
          <p:cNvPr id="7" name="TextBox 25">
            <a:extLst>
              <a:ext uri="{FF2B5EF4-FFF2-40B4-BE49-F238E27FC236}">
                <a16:creationId xmlns:a16="http://schemas.microsoft.com/office/drawing/2014/main" xmlns="" id="{DBFEA6CA-4B71-44FB-8FC2-5375C52D2128}"/>
              </a:ext>
            </a:extLst>
          </p:cNvPr>
          <p:cNvSpPr txBox="1"/>
          <p:nvPr/>
        </p:nvSpPr>
        <p:spPr>
          <a:xfrm>
            <a:off x="8020185" y="1194620"/>
            <a:ext cx="3221891" cy="646331"/>
          </a:xfrm>
          <a:prstGeom prst="rect">
            <a:avLst/>
          </a:prstGeom>
          <a:noFill/>
        </p:spPr>
        <p:txBody>
          <a:bodyPr wrap="square" rtlCol="0">
            <a:spAutoFit/>
          </a:bodyPr>
          <a:lstStyle/>
          <a:p>
            <a:pPr defTabSz="914309">
              <a:defRPr/>
            </a:pPr>
            <a:r>
              <a:rPr lang="es-MX" sz="1200" dirty="0">
                <a:latin typeface="+mj-lt"/>
                <a:ea typeface="Calibri" panose="020F0502020204030204" pitchFamily="34" charset="0"/>
              </a:rPr>
              <a:t>I</a:t>
            </a:r>
            <a:r>
              <a:rPr lang="es-MX" sz="1200" dirty="0">
                <a:effectLst/>
                <a:latin typeface="+mj-lt"/>
                <a:ea typeface="Calibri" panose="020F0502020204030204" pitchFamily="34" charset="0"/>
              </a:rPr>
              <a:t>nnovación tecnología </a:t>
            </a:r>
            <a:r>
              <a:rPr lang="es-MX" sz="1200" dirty="0">
                <a:latin typeface="+mj-lt"/>
                <a:ea typeface="Calibri" panose="020F0502020204030204" pitchFamily="34" charset="0"/>
              </a:rPr>
              <a:t>con</a:t>
            </a:r>
            <a:r>
              <a:rPr lang="es-MX" sz="1200" dirty="0">
                <a:effectLst/>
                <a:latin typeface="+mj-lt"/>
                <a:ea typeface="Calibri" panose="020F0502020204030204" pitchFamily="34" charset="0"/>
              </a:rPr>
              <a:t> deficiencias </a:t>
            </a:r>
            <a:endParaRPr lang="es-MX" sz="1200" dirty="0">
              <a:latin typeface="+mj-lt"/>
              <a:ea typeface="Calibri" panose="020F0502020204030204" pitchFamily="34" charset="0"/>
            </a:endParaRPr>
          </a:p>
          <a:p>
            <a:pPr defTabSz="914309">
              <a:defRPr/>
            </a:pPr>
            <a:r>
              <a:rPr lang="es-MX" sz="1200" dirty="0">
                <a:effectLst/>
                <a:latin typeface="+mj-lt"/>
                <a:ea typeface="Calibri" panose="020F0502020204030204" pitchFamily="34" charset="0"/>
              </a:rPr>
              <a:t>Falta de adquisición de nuevo conocimiento</a:t>
            </a:r>
          </a:p>
          <a:p>
            <a:pPr defTabSz="914309">
              <a:defRPr/>
            </a:pPr>
            <a:r>
              <a:rPr lang="es-MX" sz="1200" dirty="0">
                <a:latin typeface="+mj-lt"/>
                <a:ea typeface="Calibri" panose="020F0502020204030204" pitchFamily="34" charset="0"/>
              </a:rPr>
              <a:t>Im</a:t>
            </a:r>
            <a:r>
              <a:rPr lang="es-MX" sz="1200" dirty="0">
                <a:effectLst/>
                <a:latin typeface="+mj-lt"/>
                <a:ea typeface="Calibri" panose="020F0502020204030204" pitchFamily="34" charset="0"/>
              </a:rPr>
              <a:t>piden generar una ventaja competitiva</a:t>
            </a:r>
            <a:endParaRPr lang="ru-RU" sz="1200" dirty="0">
              <a:latin typeface="+mj-lt"/>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775594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A0B26877-E5D0-4E4C-8276-125DCC51FB91}"/>
              </a:ext>
            </a:extLst>
          </p:cNvPr>
          <p:cNvSpPr/>
          <p:nvPr/>
        </p:nvSpPr>
        <p:spPr>
          <a:xfrm>
            <a:off x="22579" y="307604"/>
            <a:ext cx="4310270"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Calibri" panose="020F0502020204030204"/>
              </a:rPr>
              <a:t>Dimensiones y variables </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12" name="Marcador de contenido 11">
            <a:extLst>
              <a:ext uri="{FF2B5EF4-FFF2-40B4-BE49-F238E27FC236}">
                <a16:creationId xmlns:a16="http://schemas.microsoft.com/office/drawing/2014/main" xmlns="" id="{454EC5A8-9E1F-4139-B18F-E89AE1BEAD42}"/>
              </a:ext>
            </a:extLst>
          </p:cNvPr>
          <p:cNvGraphicFramePr>
            <a:graphicFrameLocks noGrp="1"/>
          </p:cNvGraphicFramePr>
          <p:nvPr>
            <p:ph idx="1"/>
            <p:extLst>
              <p:ext uri="{D42A27DB-BD31-4B8C-83A1-F6EECF244321}">
                <p14:modId xmlns:p14="http://schemas.microsoft.com/office/powerpoint/2010/main" val="1743424763"/>
              </p:ext>
            </p:extLst>
          </p:nvPr>
        </p:nvGraphicFramePr>
        <p:xfrm>
          <a:off x="211758" y="307604"/>
          <a:ext cx="11766895" cy="5854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260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292A0EDA-57C7-4B02-9DD3-564BC424A633}"/>
              </a:ext>
            </a:extLst>
          </p:cNvPr>
          <p:cNvSpPr/>
          <p:nvPr/>
        </p:nvSpPr>
        <p:spPr>
          <a:xfrm>
            <a:off x="22579" y="267848"/>
            <a:ext cx="4310270" cy="855768"/>
          </a:xfrm>
          <a:prstGeom prst="chevron">
            <a:avLst/>
          </a:prstGeom>
          <a:solidFill>
            <a:srgbClr val="FFC000"/>
          </a:solidFill>
          <a:ln w="12700" cap="flat" cmpd="sng" algn="ctr">
            <a:solidFill>
              <a:srgbClr val="FFC000"/>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Metodología</a:t>
            </a:r>
          </a:p>
        </p:txBody>
      </p:sp>
      <p:grpSp>
        <p:nvGrpSpPr>
          <p:cNvPr id="176" name="Google Shape;184;p17">
            <a:extLst>
              <a:ext uri="{FF2B5EF4-FFF2-40B4-BE49-F238E27FC236}">
                <a16:creationId xmlns:a16="http://schemas.microsoft.com/office/drawing/2014/main" xmlns="" id="{602827F3-2CA5-4E45-BF39-540C961F6BAD}"/>
              </a:ext>
            </a:extLst>
          </p:cNvPr>
          <p:cNvGrpSpPr/>
          <p:nvPr/>
        </p:nvGrpSpPr>
        <p:grpSpPr>
          <a:xfrm>
            <a:off x="251791" y="3352263"/>
            <a:ext cx="5974489" cy="2522116"/>
            <a:chOff x="723021" y="2646900"/>
            <a:chExt cx="3927417" cy="1595675"/>
          </a:xfrm>
        </p:grpSpPr>
        <p:grpSp>
          <p:nvGrpSpPr>
            <p:cNvPr id="177" name="Google Shape;185;p17">
              <a:extLst>
                <a:ext uri="{FF2B5EF4-FFF2-40B4-BE49-F238E27FC236}">
                  <a16:creationId xmlns:a16="http://schemas.microsoft.com/office/drawing/2014/main" xmlns="" id="{DA66E775-D0F8-4075-A8F6-B99A04888284}"/>
                </a:ext>
              </a:extLst>
            </p:cNvPr>
            <p:cNvGrpSpPr/>
            <p:nvPr/>
          </p:nvGrpSpPr>
          <p:grpSpPr>
            <a:xfrm>
              <a:off x="3080888" y="2646900"/>
              <a:ext cx="1569550" cy="1595675"/>
              <a:chOff x="3080888" y="2646900"/>
              <a:chExt cx="1569550" cy="1595675"/>
            </a:xfrm>
          </p:grpSpPr>
          <p:sp>
            <p:nvSpPr>
              <p:cNvPr id="183" name="Google Shape;186;p17">
                <a:extLst>
                  <a:ext uri="{FF2B5EF4-FFF2-40B4-BE49-F238E27FC236}">
                    <a16:creationId xmlns:a16="http://schemas.microsoft.com/office/drawing/2014/main" xmlns="" id="{CD107DDF-FE55-4131-8CD9-1BCAEAAF5EDE}"/>
                  </a:ext>
                </a:extLst>
              </p:cNvPr>
              <p:cNvSpPr/>
              <p:nvPr/>
            </p:nvSpPr>
            <p:spPr>
              <a:xfrm>
                <a:off x="3080888" y="2646900"/>
                <a:ext cx="1569550" cy="1595675"/>
              </a:xfrm>
              <a:custGeom>
                <a:avLst/>
                <a:gdLst/>
                <a:ahLst/>
                <a:cxnLst/>
                <a:rect l="l" t="t" r="r" b="b"/>
                <a:pathLst>
                  <a:path w="62782" h="63827" extrusionOk="0">
                    <a:moveTo>
                      <a:pt x="62044" y="49671"/>
                    </a:moveTo>
                    <a:cubicBezTo>
                      <a:pt x="62042" y="49671"/>
                      <a:pt x="62041" y="49671"/>
                      <a:pt x="62039" y="49671"/>
                    </a:cubicBezTo>
                    <a:lnTo>
                      <a:pt x="62039" y="49671"/>
                    </a:lnTo>
                    <a:cubicBezTo>
                      <a:pt x="62041" y="49671"/>
                      <a:pt x="62042" y="49671"/>
                      <a:pt x="62044" y="49671"/>
                    </a:cubicBezTo>
                    <a:close/>
                    <a:moveTo>
                      <a:pt x="7244" y="0"/>
                    </a:moveTo>
                    <a:cubicBezTo>
                      <a:pt x="7120" y="0"/>
                      <a:pt x="6995" y="4"/>
                      <a:pt x="6870" y="10"/>
                    </a:cubicBezTo>
                    <a:cubicBezTo>
                      <a:pt x="2989" y="213"/>
                      <a:pt x="0" y="3534"/>
                      <a:pt x="203" y="7416"/>
                    </a:cubicBezTo>
                    <a:cubicBezTo>
                      <a:pt x="1874" y="39140"/>
                      <a:pt x="28215" y="63827"/>
                      <a:pt x="59635" y="63827"/>
                    </a:cubicBezTo>
                    <a:cubicBezTo>
                      <a:pt x="60679" y="63827"/>
                      <a:pt x="61728" y="63799"/>
                      <a:pt x="62782" y="63744"/>
                    </a:cubicBezTo>
                    <a:lnTo>
                      <a:pt x="62782" y="63744"/>
                    </a:lnTo>
                    <a:cubicBezTo>
                      <a:pt x="62657" y="63751"/>
                      <a:pt x="62533" y="63754"/>
                      <a:pt x="62409" y="63754"/>
                    </a:cubicBezTo>
                    <a:cubicBezTo>
                      <a:pt x="58679" y="63754"/>
                      <a:pt x="55572" y="60834"/>
                      <a:pt x="55376" y="57077"/>
                    </a:cubicBezTo>
                    <a:cubicBezTo>
                      <a:pt x="55162" y="53185"/>
                      <a:pt x="58148" y="49876"/>
                      <a:pt x="62039" y="49671"/>
                    </a:cubicBezTo>
                    <a:lnTo>
                      <a:pt x="62039" y="49671"/>
                    </a:lnTo>
                    <a:cubicBezTo>
                      <a:pt x="61236" y="49713"/>
                      <a:pt x="60436" y="49734"/>
                      <a:pt x="59640" y="49734"/>
                    </a:cubicBezTo>
                    <a:cubicBezTo>
                      <a:pt x="35660" y="49734"/>
                      <a:pt x="15555" y="30888"/>
                      <a:pt x="14288" y="6678"/>
                    </a:cubicBezTo>
                    <a:cubicBezTo>
                      <a:pt x="14080" y="2910"/>
                      <a:pt x="10973" y="0"/>
                      <a:pt x="7244" y="0"/>
                    </a:cubicBezTo>
                    <a:close/>
                  </a:path>
                </a:pathLst>
              </a:custGeom>
              <a:solidFill>
                <a:srgbClr val="8080ED"/>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84" name="Google Shape;187;p17">
                <a:extLst>
                  <a:ext uri="{FF2B5EF4-FFF2-40B4-BE49-F238E27FC236}">
                    <a16:creationId xmlns:a16="http://schemas.microsoft.com/office/drawing/2014/main" xmlns="" id="{26ACBA64-5FE4-4392-B4DB-C3772D27DC10}"/>
                  </a:ext>
                </a:extLst>
              </p:cNvPr>
              <p:cNvSpPr/>
              <p:nvPr/>
            </p:nvSpPr>
            <p:spPr>
              <a:xfrm>
                <a:off x="3189363" y="3013550"/>
                <a:ext cx="1123550" cy="1115875"/>
              </a:xfrm>
              <a:custGeom>
                <a:avLst/>
                <a:gdLst/>
                <a:ahLst/>
                <a:cxnLst/>
                <a:rect l="l" t="t" r="r" b="b"/>
                <a:pathLst>
                  <a:path w="44942" h="44635" extrusionOk="0">
                    <a:moveTo>
                      <a:pt x="42679" y="1"/>
                    </a:moveTo>
                    <a:lnTo>
                      <a:pt x="32785" y="9895"/>
                    </a:lnTo>
                    <a:cubicBezTo>
                      <a:pt x="31805" y="10875"/>
                      <a:pt x="30497" y="11396"/>
                      <a:pt x="29180" y="11396"/>
                    </a:cubicBezTo>
                    <a:cubicBezTo>
                      <a:pt x="28385" y="11396"/>
                      <a:pt x="27586" y="11206"/>
                      <a:pt x="26856" y="10812"/>
                    </a:cubicBezTo>
                    <a:cubicBezTo>
                      <a:pt x="24313" y="9433"/>
                      <a:pt x="21405" y="8649"/>
                      <a:pt x="18323" y="8649"/>
                    </a:cubicBezTo>
                    <a:cubicBezTo>
                      <a:pt x="17970" y="8649"/>
                      <a:pt x="17616" y="8660"/>
                      <a:pt x="17259" y="8680"/>
                    </a:cubicBezTo>
                    <a:cubicBezTo>
                      <a:pt x="8020" y="9204"/>
                      <a:pt x="614" y="16812"/>
                      <a:pt x="317" y="26052"/>
                    </a:cubicBezTo>
                    <a:cubicBezTo>
                      <a:pt x="1" y="36266"/>
                      <a:pt x="8187" y="44634"/>
                      <a:pt x="18319" y="44634"/>
                    </a:cubicBezTo>
                    <a:cubicBezTo>
                      <a:pt x="18509" y="44634"/>
                      <a:pt x="18699" y="44631"/>
                      <a:pt x="18890" y="44625"/>
                    </a:cubicBezTo>
                    <a:cubicBezTo>
                      <a:pt x="28130" y="44328"/>
                      <a:pt x="35738" y="36922"/>
                      <a:pt x="36262" y="27695"/>
                    </a:cubicBezTo>
                    <a:cubicBezTo>
                      <a:pt x="36464" y="24206"/>
                      <a:pt x="35666" y="20920"/>
                      <a:pt x="34142" y="18098"/>
                    </a:cubicBezTo>
                    <a:cubicBezTo>
                      <a:pt x="33083" y="16146"/>
                      <a:pt x="33487" y="13729"/>
                      <a:pt x="35047" y="12169"/>
                    </a:cubicBezTo>
                    <a:lnTo>
                      <a:pt x="44941" y="2263"/>
                    </a:lnTo>
                    <a:lnTo>
                      <a:pt x="42679" y="1"/>
                    </a:lnTo>
                    <a:close/>
                  </a:path>
                </a:pathLst>
              </a:custGeom>
              <a:solidFill>
                <a:srgbClr val="4949E7"/>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85" name="Google Shape;188;p17">
                <a:extLst>
                  <a:ext uri="{FF2B5EF4-FFF2-40B4-BE49-F238E27FC236}">
                    <a16:creationId xmlns:a16="http://schemas.microsoft.com/office/drawing/2014/main" xmlns="" id="{8666FB03-B3A5-4236-9850-F3AAA77C0B61}"/>
                  </a:ext>
                </a:extLst>
              </p:cNvPr>
              <p:cNvSpPr/>
              <p:nvPr/>
            </p:nvSpPr>
            <p:spPr>
              <a:xfrm>
                <a:off x="3300263" y="3332950"/>
                <a:ext cx="693250" cy="693250"/>
              </a:xfrm>
              <a:custGeom>
                <a:avLst/>
                <a:gdLst/>
                <a:ahLst/>
                <a:cxnLst/>
                <a:rect l="l" t="t" r="r" b="b"/>
                <a:pathLst>
                  <a:path w="27730" h="27730" extrusionOk="0">
                    <a:moveTo>
                      <a:pt x="13871" y="0"/>
                    </a:moveTo>
                    <a:cubicBezTo>
                      <a:pt x="6227" y="0"/>
                      <a:pt x="0" y="6215"/>
                      <a:pt x="0" y="13859"/>
                    </a:cubicBezTo>
                    <a:cubicBezTo>
                      <a:pt x="0" y="21515"/>
                      <a:pt x="6227" y="27730"/>
                      <a:pt x="13871" y="27730"/>
                    </a:cubicBezTo>
                    <a:cubicBezTo>
                      <a:pt x="21515" y="27730"/>
                      <a:pt x="27730" y="21515"/>
                      <a:pt x="27730" y="13859"/>
                    </a:cubicBezTo>
                    <a:cubicBezTo>
                      <a:pt x="27730" y="6215"/>
                      <a:pt x="21515" y="0"/>
                      <a:pt x="13871"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lang="en" sz="1400" b="1" kern="0" dirty="0">
                    <a:latin typeface="Fira Sans Extra Condensed Medium"/>
                    <a:cs typeface="Arial"/>
                    <a:sym typeface="Fira Sans Extra Condensed Medium"/>
                  </a:rPr>
                  <a:t> Por el alcance</a:t>
                </a:r>
                <a:endParaRPr kumimoji="0" sz="1000" b="1" i="0" u="none" strike="noStrike" kern="0" cap="none" spc="0" normalizeH="0" baseline="0" noProof="0" dirty="0">
                  <a:ln>
                    <a:noFill/>
                  </a:ln>
                  <a:effectLst/>
                  <a:uLnTx/>
                  <a:uFillTx/>
                  <a:cs typeface="Arial"/>
                  <a:sym typeface="Arial"/>
                </a:endParaRPr>
              </a:p>
            </p:txBody>
          </p:sp>
        </p:grpSp>
        <p:grpSp>
          <p:nvGrpSpPr>
            <p:cNvPr id="178" name="Google Shape;189;p17">
              <a:extLst>
                <a:ext uri="{FF2B5EF4-FFF2-40B4-BE49-F238E27FC236}">
                  <a16:creationId xmlns:a16="http://schemas.microsoft.com/office/drawing/2014/main" xmlns="" id="{83AED0EE-524F-4DF7-BEFA-7DCAD7E3E401}"/>
                </a:ext>
              </a:extLst>
            </p:cNvPr>
            <p:cNvGrpSpPr/>
            <p:nvPr/>
          </p:nvGrpSpPr>
          <p:grpSpPr>
            <a:xfrm>
              <a:off x="723021" y="3349400"/>
              <a:ext cx="2532000" cy="429600"/>
              <a:chOff x="723021" y="3349400"/>
              <a:chExt cx="2532000" cy="429600"/>
            </a:xfrm>
          </p:grpSpPr>
          <p:sp>
            <p:nvSpPr>
              <p:cNvPr id="181" name="Google Shape;191;p17">
                <a:extLst>
                  <a:ext uri="{FF2B5EF4-FFF2-40B4-BE49-F238E27FC236}">
                    <a16:creationId xmlns:a16="http://schemas.microsoft.com/office/drawing/2014/main" xmlns="" id="{5405038A-4206-4986-87ED-43094E6B7A3D}"/>
                  </a:ext>
                </a:extLst>
              </p:cNvPr>
              <p:cNvSpPr txBox="1"/>
              <p:nvPr/>
            </p:nvSpPr>
            <p:spPr>
              <a:xfrm>
                <a:off x="723021" y="3349400"/>
                <a:ext cx="1795500" cy="429600"/>
              </a:xfrm>
              <a:prstGeom prst="rect">
                <a:avLst/>
              </a:prstGeom>
              <a:noFill/>
              <a:ln>
                <a:noFill/>
              </a:ln>
            </p:spPr>
            <p:txBody>
              <a:bodyPr spcFirstLastPara="1" wrap="square" lIns="121884" tIns="121884" rIns="121884" bIns="121884" anchor="ctr" anchorCtr="0">
                <a:noAutofit/>
              </a:bodyPr>
              <a:lstStyle/>
              <a:p>
                <a:pPr marL="0" marR="0" lvl="0" indent="0" algn="r" defTabSz="1219078" eaLnBrk="1" fontAlgn="auto" latinLnBrk="0" hangingPunct="1">
                  <a:lnSpc>
                    <a:spcPct val="100000"/>
                  </a:lnSpc>
                  <a:spcBef>
                    <a:spcPts val="0"/>
                  </a:spcBef>
                  <a:spcAft>
                    <a:spcPts val="0"/>
                  </a:spcAft>
                  <a:buClr>
                    <a:srgbClr val="000000"/>
                  </a:buClr>
                  <a:buSzTx/>
                  <a:buFontTx/>
                  <a:buNone/>
                  <a:tabLst/>
                  <a:defRPr/>
                </a:pPr>
                <a:r>
                  <a:rPr lang="en" sz="2266" kern="0" dirty="0">
                    <a:solidFill>
                      <a:srgbClr val="434343"/>
                    </a:solidFill>
                    <a:latin typeface="Fira Sans Extra Condensed Medium"/>
                    <a:ea typeface="Fira Sans Extra Condensed Medium"/>
                    <a:cs typeface="Fira Sans Extra Condensed Medium"/>
                    <a:sym typeface="Fira Sans Extra Condensed Medium"/>
                  </a:rPr>
                  <a:t>Descriptivo y correlacional</a:t>
                </a:r>
                <a:endParaRPr kumimoji="0" sz="2266" b="0" i="0" u="none" strike="noStrike" kern="0" cap="none" spc="0" normalizeH="0" baseline="0" noProof="0" dirty="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cxnSp>
            <p:nvCxnSpPr>
              <p:cNvPr id="180" name="Google Shape;193;p17">
                <a:extLst>
                  <a:ext uri="{FF2B5EF4-FFF2-40B4-BE49-F238E27FC236}">
                    <a16:creationId xmlns:a16="http://schemas.microsoft.com/office/drawing/2014/main" xmlns="" id="{D7DFF165-1B39-47C6-B3F8-96C70022672B}"/>
                  </a:ext>
                </a:extLst>
              </p:cNvPr>
              <p:cNvCxnSpPr>
                <a:stCxn id="181" idx="3"/>
              </p:cNvCxnSpPr>
              <p:nvPr/>
            </p:nvCxnSpPr>
            <p:spPr>
              <a:xfrm>
                <a:off x="2518521" y="3564200"/>
                <a:ext cx="736500" cy="0"/>
              </a:xfrm>
              <a:prstGeom prst="straightConnector1">
                <a:avLst/>
              </a:prstGeom>
              <a:noFill/>
              <a:ln w="9525" cap="flat" cmpd="sng">
                <a:solidFill>
                  <a:srgbClr val="4949E7"/>
                </a:solidFill>
                <a:prstDash val="solid"/>
                <a:round/>
                <a:headEnd type="oval" w="med" len="med"/>
                <a:tailEnd type="none" w="med" len="med"/>
              </a:ln>
            </p:spPr>
          </p:cxnSp>
        </p:grpSp>
      </p:grpSp>
      <p:grpSp>
        <p:nvGrpSpPr>
          <p:cNvPr id="186" name="Google Shape;194;p17">
            <a:extLst>
              <a:ext uri="{FF2B5EF4-FFF2-40B4-BE49-F238E27FC236}">
                <a16:creationId xmlns:a16="http://schemas.microsoft.com/office/drawing/2014/main" xmlns="" id="{B01E8755-80CA-42ED-A8E7-572E214F0984}"/>
              </a:ext>
            </a:extLst>
          </p:cNvPr>
          <p:cNvGrpSpPr/>
          <p:nvPr/>
        </p:nvGrpSpPr>
        <p:grpSpPr>
          <a:xfrm>
            <a:off x="1245705" y="1242884"/>
            <a:ext cx="5007080" cy="2342439"/>
            <a:chOff x="1353828" y="1191707"/>
            <a:chExt cx="3330860" cy="1640593"/>
          </a:xfrm>
        </p:grpSpPr>
        <p:grpSp>
          <p:nvGrpSpPr>
            <p:cNvPr id="187" name="Google Shape;195;p17">
              <a:extLst>
                <a:ext uri="{FF2B5EF4-FFF2-40B4-BE49-F238E27FC236}">
                  <a16:creationId xmlns:a16="http://schemas.microsoft.com/office/drawing/2014/main" xmlns="" id="{D4D74CA6-3907-45EF-AD7C-64ADDE707175}"/>
                </a:ext>
              </a:extLst>
            </p:cNvPr>
            <p:cNvGrpSpPr/>
            <p:nvPr/>
          </p:nvGrpSpPr>
          <p:grpSpPr>
            <a:xfrm>
              <a:off x="3043088" y="1191707"/>
              <a:ext cx="1641600" cy="1640593"/>
              <a:chOff x="3043088" y="1191707"/>
              <a:chExt cx="1641600" cy="1640593"/>
            </a:xfrm>
          </p:grpSpPr>
          <p:sp>
            <p:nvSpPr>
              <p:cNvPr id="193" name="Google Shape;196;p17">
                <a:extLst>
                  <a:ext uri="{FF2B5EF4-FFF2-40B4-BE49-F238E27FC236}">
                    <a16:creationId xmlns:a16="http://schemas.microsoft.com/office/drawing/2014/main" xmlns="" id="{0229238D-78EF-4001-A9CF-171CCF38F455}"/>
                  </a:ext>
                </a:extLst>
              </p:cNvPr>
              <p:cNvSpPr/>
              <p:nvPr/>
            </p:nvSpPr>
            <p:spPr>
              <a:xfrm>
                <a:off x="3043088" y="1267850"/>
                <a:ext cx="1641600" cy="1564450"/>
              </a:xfrm>
              <a:custGeom>
                <a:avLst/>
                <a:gdLst/>
                <a:ahLst/>
                <a:cxnLst/>
                <a:rect l="l" t="t" r="r" b="b"/>
                <a:pathLst>
                  <a:path w="65664" h="62578" extrusionOk="0">
                    <a:moveTo>
                      <a:pt x="58417" y="1"/>
                    </a:moveTo>
                    <a:cubicBezTo>
                      <a:pt x="58293" y="1"/>
                      <a:pt x="58168" y="4"/>
                      <a:pt x="58043" y="11"/>
                    </a:cubicBezTo>
                    <a:cubicBezTo>
                      <a:pt x="25265" y="1725"/>
                      <a:pt x="0" y="29800"/>
                      <a:pt x="1715" y="62578"/>
                    </a:cubicBezTo>
                    <a:cubicBezTo>
                      <a:pt x="1512" y="58684"/>
                      <a:pt x="4501" y="55375"/>
                      <a:pt x="8382" y="55172"/>
                    </a:cubicBezTo>
                    <a:cubicBezTo>
                      <a:pt x="8507" y="55166"/>
                      <a:pt x="8632" y="55162"/>
                      <a:pt x="8756" y="55162"/>
                    </a:cubicBezTo>
                    <a:cubicBezTo>
                      <a:pt x="12485" y="55162"/>
                      <a:pt x="15592" y="58072"/>
                      <a:pt x="15800" y="61840"/>
                    </a:cubicBezTo>
                    <a:cubicBezTo>
                      <a:pt x="14478" y="36825"/>
                      <a:pt x="33766" y="15393"/>
                      <a:pt x="58781" y="14084"/>
                    </a:cubicBezTo>
                    <a:cubicBezTo>
                      <a:pt x="62675" y="13881"/>
                      <a:pt x="65663" y="10560"/>
                      <a:pt x="65449" y="6678"/>
                    </a:cubicBezTo>
                    <a:cubicBezTo>
                      <a:pt x="65253" y="2910"/>
                      <a:pt x="62146" y="1"/>
                      <a:pt x="58417" y="1"/>
                    </a:cubicBezTo>
                    <a:close/>
                  </a:path>
                </a:pathLst>
              </a:custGeom>
              <a:solidFill>
                <a:srgbClr val="F48989"/>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94" name="Google Shape;197;p17">
                <a:extLst>
                  <a:ext uri="{FF2B5EF4-FFF2-40B4-BE49-F238E27FC236}">
                    <a16:creationId xmlns:a16="http://schemas.microsoft.com/office/drawing/2014/main" xmlns="" id="{89300C2C-BAB4-4A63-B351-9B121523F9BB}"/>
                  </a:ext>
                </a:extLst>
              </p:cNvPr>
              <p:cNvSpPr/>
              <p:nvPr/>
            </p:nvSpPr>
            <p:spPr>
              <a:xfrm>
                <a:off x="3115137" y="1191707"/>
                <a:ext cx="1535299" cy="1391124"/>
              </a:xfrm>
              <a:custGeom>
                <a:avLst/>
                <a:gdLst/>
                <a:ahLst/>
                <a:cxnLst/>
                <a:rect l="l" t="t" r="r" b="b"/>
                <a:pathLst>
                  <a:path w="44941" h="44635" extrusionOk="0">
                    <a:moveTo>
                      <a:pt x="18299" y="0"/>
                    </a:moveTo>
                    <a:cubicBezTo>
                      <a:pt x="8175" y="0"/>
                      <a:pt x="0" y="8375"/>
                      <a:pt x="316" y="18571"/>
                    </a:cubicBezTo>
                    <a:cubicBezTo>
                      <a:pt x="613" y="27822"/>
                      <a:pt x="8019" y="35419"/>
                      <a:pt x="17258" y="35954"/>
                    </a:cubicBezTo>
                    <a:cubicBezTo>
                      <a:pt x="17598" y="35973"/>
                      <a:pt x="17935" y="35982"/>
                      <a:pt x="18271" y="35982"/>
                    </a:cubicBezTo>
                    <a:cubicBezTo>
                      <a:pt x="21372" y="35982"/>
                      <a:pt x="24298" y="35198"/>
                      <a:pt x="26855" y="33823"/>
                    </a:cubicBezTo>
                    <a:cubicBezTo>
                      <a:pt x="27586" y="33424"/>
                      <a:pt x="28385" y="33233"/>
                      <a:pt x="29180" y="33233"/>
                    </a:cubicBezTo>
                    <a:cubicBezTo>
                      <a:pt x="30495" y="33233"/>
                      <a:pt x="31800" y="33756"/>
                      <a:pt x="32772" y="34728"/>
                    </a:cubicBezTo>
                    <a:lnTo>
                      <a:pt x="42678" y="44634"/>
                    </a:lnTo>
                    <a:lnTo>
                      <a:pt x="44940" y="42360"/>
                    </a:lnTo>
                    <a:lnTo>
                      <a:pt x="35046" y="32466"/>
                    </a:lnTo>
                    <a:cubicBezTo>
                      <a:pt x="33486" y="30894"/>
                      <a:pt x="33082" y="28477"/>
                      <a:pt x="34141" y="26537"/>
                    </a:cubicBezTo>
                    <a:cubicBezTo>
                      <a:pt x="35665" y="23703"/>
                      <a:pt x="36463" y="20429"/>
                      <a:pt x="36261" y="16940"/>
                    </a:cubicBezTo>
                    <a:cubicBezTo>
                      <a:pt x="35737" y="7701"/>
                      <a:pt x="28129" y="295"/>
                      <a:pt x="18889" y="10"/>
                    </a:cubicBezTo>
                    <a:cubicBezTo>
                      <a:pt x="18692" y="3"/>
                      <a:pt x="18495" y="0"/>
                      <a:pt x="18299" y="0"/>
                    </a:cubicBezTo>
                    <a:close/>
                  </a:path>
                </a:pathLst>
              </a:custGeom>
              <a:solidFill>
                <a:srgbClr val="EC3A3B"/>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95" name="Google Shape;198;p17">
                <a:extLst>
                  <a:ext uri="{FF2B5EF4-FFF2-40B4-BE49-F238E27FC236}">
                    <a16:creationId xmlns:a16="http://schemas.microsoft.com/office/drawing/2014/main" xmlns="" id="{862FB14D-97B5-482E-B3D8-2C4F44BE6929}"/>
                  </a:ext>
                </a:extLst>
              </p:cNvPr>
              <p:cNvSpPr/>
              <p:nvPr/>
            </p:nvSpPr>
            <p:spPr>
              <a:xfrm>
                <a:off x="3170536" y="1238425"/>
                <a:ext cx="1119235" cy="1004965"/>
              </a:xfrm>
              <a:custGeom>
                <a:avLst/>
                <a:gdLst/>
                <a:ahLst/>
                <a:cxnLst/>
                <a:rect l="l" t="t" r="r" b="b"/>
                <a:pathLst>
                  <a:path w="27730" h="27742" extrusionOk="0">
                    <a:moveTo>
                      <a:pt x="13871" y="0"/>
                    </a:moveTo>
                    <a:cubicBezTo>
                      <a:pt x="6227" y="0"/>
                      <a:pt x="0" y="6227"/>
                      <a:pt x="0" y="13871"/>
                    </a:cubicBezTo>
                    <a:cubicBezTo>
                      <a:pt x="0" y="21515"/>
                      <a:pt x="6227" y="27742"/>
                      <a:pt x="13871" y="27742"/>
                    </a:cubicBezTo>
                    <a:cubicBezTo>
                      <a:pt x="21515" y="27742"/>
                      <a:pt x="27730" y="21515"/>
                      <a:pt x="27730" y="13871"/>
                    </a:cubicBezTo>
                    <a:cubicBezTo>
                      <a:pt x="27730" y="6227"/>
                      <a:pt x="21515" y="0"/>
                      <a:pt x="13871"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kumimoji="0" lang="es-MX" sz="1400" b="1" i="0" u="none" strike="noStrike" kern="0" cap="none" spc="0" normalizeH="0" baseline="0" noProof="0" dirty="0">
                    <a:ln>
                      <a:noFill/>
                    </a:ln>
                    <a:effectLst/>
                    <a:uLnTx/>
                    <a:uFillTx/>
                    <a:cs typeface="Arial"/>
                    <a:sym typeface="Arial"/>
                  </a:rPr>
                  <a:t>Diseño </a:t>
                </a:r>
              </a:p>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kumimoji="0" lang="es-MX" sz="1400" b="1" i="0" u="none" strike="noStrike" kern="0" cap="none" spc="0" normalizeH="0" baseline="0" noProof="0" dirty="0">
                    <a:ln>
                      <a:noFill/>
                    </a:ln>
                    <a:effectLst/>
                    <a:uLnTx/>
                    <a:uFillTx/>
                    <a:cs typeface="Arial"/>
                    <a:sym typeface="Arial"/>
                  </a:rPr>
                  <a:t>de la investigación</a:t>
                </a:r>
                <a:endParaRPr kumimoji="0" sz="1400" b="1" i="0" u="none" strike="noStrike" kern="0" cap="none" spc="0" normalizeH="0" baseline="0" noProof="0" dirty="0">
                  <a:ln>
                    <a:noFill/>
                  </a:ln>
                  <a:effectLst/>
                  <a:uLnTx/>
                  <a:uFillTx/>
                  <a:cs typeface="Arial"/>
                  <a:sym typeface="Arial"/>
                </a:endParaRPr>
              </a:p>
            </p:txBody>
          </p:sp>
        </p:grpSp>
        <p:grpSp>
          <p:nvGrpSpPr>
            <p:cNvPr id="188" name="Google Shape;199;p17">
              <a:extLst>
                <a:ext uri="{FF2B5EF4-FFF2-40B4-BE49-F238E27FC236}">
                  <a16:creationId xmlns:a16="http://schemas.microsoft.com/office/drawing/2014/main" xmlns="" id="{B2B080C7-4600-479F-ADB5-4AFDEC3441B7}"/>
                </a:ext>
              </a:extLst>
            </p:cNvPr>
            <p:cNvGrpSpPr/>
            <p:nvPr/>
          </p:nvGrpSpPr>
          <p:grpSpPr>
            <a:xfrm>
              <a:off x="1353828" y="1498725"/>
              <a:ext cx="1881250" cy="429600"/>
              <a:chOff x="1353828" y="1498725"/>
              <a:chExt cx="1881250" cy="429600"/>
            </a:xfrm>
          </p:grpSpPr>
          <p:sp>
            <p:nvSpPr>
              <p:cNvPr id="191" name="Google Shape;201;p17">
                <a:extLst>
                  <a:ext uri="{FF2B5EF4-FFF2-40B4-BE49-F238E27FC236}">
                    <a16:creationId xmlns:a16="http://schemas.microsoft.com/office/drawing/2014/main" xmlns="" id="{3ADA4EA1-EB5F-4C51-8771-BB1F8361124B}"/>
                  </a:ext>
                </a:extLst>
              </p:cNvPr>
              <p:cNvSpPr txBox="1"/>
              <p:nvPr/>
            </p:nvSpPr>
            <p:spPr>
              <a:xfrm>
                <a:off x="1353828" y="1498725"/>
                <a:ext cx="1151951" cy="429600"/>
              </a:xfrm>
              <a:prstGeom prst="rect">
                <a:avLst/>
              </a:prstGeom>
              <a:noFill/>
              <a:ln>
                <a:noFill/>
              </a:ln>
            </p:spPr>
            <p:txBody>
              <a:bodyPr spcFirstLastPara="1" wrap="square" lIns="121884" tIns="121884" rIns="121884" bIns="121884" anchor="ctr" anchorCtr="0">
                <a:noAutofit/>
              </a:bodyPr>
              <a:lstStyle/>
              <a:p>
                <a:pPr marL="0" marR="0" lvl="0" indent="0" algn="r" defTabSz="1219078" eaLnBrk="1" fontAlgn="auto" latinLnBrk="0" hangingPunct="1">
                  <a:lnSpc>
                    <a:spcPct val="100000"/>
                  </a:lnSpc>
                  <a:spcBef>
                    <a:spcPts val="0"/>
                  </a:spcBef>
                  <a:spcAft>
                    <a:spcPts val="0"/>
                  </a:spcAft>
                  <a:buClr>
                    <a:srgbClr val="000000"/>
                  </a:buClr>
                  <a:buSzTx/>
                  <a:buFontTx/>
                  <a:buNone/>
                  <a:tabLst/>
                  <a:defRPr/>
                </a:pPr>
                <a:r>
                  <a:rPr lang="en" sz="2266" kern="0" dirty="0">
                    <a:solidFill>
                      <a:srgbClr val="434343"/>
                    </a:solidFill>
                    <a:latin typeface="Fira Sans Extra Condensed Medium"/>
                    <a:ea typeface="Fira Sans Extra Condensed Medium"/>
                    <a:cs typeface="Fira Sans Extra Condensed Medium"/>
                    <a:sym typeface="Fira Sans Extra Condensed Medium"/>
                  </a:rPr>
                  <a:t>Enfoque cuantitativo</a:t>
                </a:r>
                <a:endParaRPr kumimoji="0" sz="2266" b="0" i="0" u="none" strike="noStrike" kern="0" cap="none" spc="0" normalizeH="0" baseline="0" noProof="0" dirty="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cxnSp>
            <p:nvCxnSpPr>
              <p:cNvPr id="190" name="Google Shape;203;p17">
                <a:extLst>
                  <a:ext uri="{FF2B5EF4-FFF2-40B4-BE49-F238E27FC236}">
                    <a16:creationId xmlns:a16="http://schemas.microsoft.com/office/drawing/2014/main" xmlns="" id="{C2B7C71A-3DD5-4FAD-B4BF-DE383A2D964A}"/>
                  </a:ext>
                </a:extLst>
              </p:cNvPr>
              <p:cNvCxnSpPr>
                <a:cxnSpLocks/>
                <a:stCxn id="191" idx="3"/>
              </p:cNvCxnSpPr>
              <p:nvPr/>
            </p:nvCxnSpPr>
            <p:spPr>
              <a:xfrm>
                <a:off x="2505779" y="1713525"/>
                <a:ext cx="729299" cy="0"/>
              </a:xfrm>
              <a:prstGeom prst="straightConnector1">
                <a:avLst/>
              </a:prstGeom>
              <a:noFill/>
              <a:ln w="9525" cap="flat" cmpd="sng">
                <a:solidFill>
                  <a:srgbClr val="EC3A3B"/>
                </a:solidFill>
                <a:prstDash val="solid"/>
                <a:round/>
                <a:headEnd type="oval" w="med" len="med"/>
                <a:tailEnd type="none" w="med" len="med"/>
              </a:ln>
            </p:spPr>
          </p:cxnSp>
        </p:grpSp>
      </p:grpSp>
      <p:grpSp>
        <p:nvGrpSpPr>
          <p:cNvPr id="196" name="Google Shape;204;p17">
            <a:extLst>
              <a:ext uri="{FF2B5EF4-FFF2-40B4-BE49-F238E27FC236}">
                <a16:creationId xmlns:a16="http://schemas.microsoft.com/office/drawing/2014/main" xmlns="" id="{ACB1A043-C0D4-4DE9-9FDD-BE67B576F6B2}"/>
              </a:ext>
            </a:extLst>
          </p:cNvPr>
          <p:cNvGrpSpPr/>
          <p:nvPr/>
        </p:nvGrpSpPr>
        <p:grpSpPr>
          <a:xfrm>
            <a:off x="6012812" y="1337215"/>
            <a:ext cx="7080336" cy="2490273"/>
            <a:chOff x="4494163" y="1264206"/>
            <a:chExt cx="4263580" cy="1597519"/>
          </a:xfrm>
        </p:grpSpPr>
        <p:grpSp>
          <p:nvGrpSpPr>
            <p:cNvPr id="197" name="Google Shape;205;p17">
              <a:extLst>
                <a:ext uri="{FF2B5EF4-FFF2-40B4-BE49-F238E27FC236}">
                  <a16:creationId xmlns:a16="http://schemas.microsoft.com/office/drawing/2014/main" xmlns="" id="{5196FB6E-53F7-4429-BF2C-47713D16B56A}"/>
                </a:ext>
              </a:extLst>
            </p:cNvPr>
            <p:cNvGrpSpPr/>
            <p:nvPr/>
          </p:nvGrpSpPr>
          <p:grpSpPr>
            <a:xfrm>
              <a:off x="4494163" y="1264206"/>
              <a:ext cx="1636230" cy="1597519"/>
              <a:chOff x="4494163" y="1264206"/>
              <a:chExt cx="1636230" cy="1597519"/>
            </a:xfrm>
          </p:grpSpPr>
          <p:sp>
            <p:nvSpPr>
              <p:cNvPr id="203" name="Google Shape;206;p17">
                <a:extLst>
                  <a:ext uri="{FF2B5EF4-FFF2-40B4-BE49-F238E27FC236}">
                    <a16:creationId xmlns:a16="http://schemas.microsoft.com/office/drawing/2014/main" xmlns="" id="{B42F0DEB-15C7-44E4-BE98-D38F6D73B418}"/>
                  </a:ext>
                </a:extLst>
              </p:cNvPr>
              <p:cNvSpPr/>
              <p:nvPr/>
            </p:nvSpPr>
            <p:spPr>
              <a:xfrm>
                <a:off x="4494163" y="1266025"/>
                <a:ext cx="1569550" cy="1595700"/>
              </a:xfrm>
              <a:custGeom>
                <a:avLst/>
                <a:gdLst/>
                <a:ahLst/>
                <a:cxnLst/>
                <a:rect l="l" t="t" r="r" b="b"/>
                <a:pathLst>
                  <a:path w="62782" h="63828" extrusionOk="0">
                    <a:moveTo>
                      <a:pt x="3166" y="0"/>
                    </a:moveTo>
                    <a:cubicBezTo>
                      <a:pt x="2116" y="0"/>
                      <a:pt x="1061" y="28"/>
                      <a:pt x="0" y="84"/>
                    </a:cubicBezTo>
                    <a:cubicBezTo>
                      <a:pt x="125" y="77"/>
                      <a:pt x="250" y="74"/>
                      <a:pt x="374" y="74"/>
                    </a:cubicBezTo>
                    <a:cubicBezTo>
                      <a:pt x="4103" y="74"/>
                      <a:pt x="7210" y="2983"/>
                      <a:pt x="7406" y="6751"/>
                    </a:cubicBezTo>
                    <a:cubicBezTo>
                      <a:pt x="7620" y="10633"/>
                      <a:pt x="4632" y="13954"/>
                      <a:pt x="738" y="14157"/>
                    </a:cubicBezTo>
                    <a:cubicBezTo>
                      <a:pt x="1544" y="14115"/>
                      <a:pt x="2345" y="14094"/>
                      <a:pt x="3143" y="14094"/>
                    </a:cubicBezTo>
                    <a:cubicBezTo>
                      <a:pt x="27123" y="14094"/>
                      <a:pt x="47227" y="32929"/>
                      <a:pt x="48494" y="57150"/>
                    </a:cubicBezTo>
                    <a:cubicBezTo>
                      <a:pt x="48690" y="60907"/>
                      <a:pt x="51809" y="63827"/>
                      <a:pt x="55528" y="63827"/>
                    </a:cubicBezTo>
                    <a:cubicBezTo>
                      <a:pt x="55651" y="63827"/>
                      <a:pt x="55775" y="63824"/>
                      <a:pt x="55900" y="63818"/>
                    </a:cubicBezTo>
                    <a:cubicBezTo>
                      <a:pt x="59793" y="63615"/>
                      <a:pt x="62782" y="60293"/>
                      <a:pt x="62567" y="56412"/>
                    </a:cubicBezTo>
                    <a:cubicBezTo>
                      <a:pt x="60908" y="24683"/>
                      <a:pt x="34567" y="0"/>
                      <a:pt x="3166" y="0"/>
                    </a:cubicBezTo>
                    <a:close/>
                  </a:path>
                </a:pathLst>
              </a:custGeom>
              <a:solidFill>
                <a:srgbClr val="A5F1B3"/>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04" name="Google Shape;207;p17">
                <a:extLst>
                  <a:ext uri="{FF2B5EF4-FFF2-40B4-BE49-F238E27FC236}">
                    <a16:creationId xmlns:a16="http://schemas.microsoft.com/office/drawing/2014/main" xmlns="" id="{37450C09-22A4-4910-8CB3-B123BBE8E8B4}"/>
                  </a:ext>
                </a:extLst>
              </p:cNvPr>
              <p:cNvSpPr/>
              <p:nvPr/>
            </p:nvSpPr>
            <p:spPr>
              <a:xfrm>
                <a:off x="4788567" y="1264206"/>
                <a:ext cx="1341826" cy="1318624"/>
              </a:xfrm>
              <a:custGeom>
                <a:avLst/>
                <a:gdLst/>
                <a:ahLst/>
                <a:cxnLst/>
                <a:rect l="l" t="t" r="r" b="b"/>
                <a:pathLst>
                  <a:path w="44941" h="44635" extrusionOk="0">
                    <a:moveTo>
                      <a:pt x="26642" y="0"/>
                    </a:moveTo>
                    <a:cubicBezTo>
                      <a:pt x="26446" y="0"/>
                      <a:pt x="26249" y="3"/>
                      <a:pt x="26052" y="10"/>
                    </a:cubicBezTo>
                    <a:cubicBezTo>
                      <a:pt x="16801" y="295"/>
                      <a:pt x="9204" y="7701"/>
                      <a:pt x="8680" y="16940"/>
                    </a:cubicBezTo>
                    <a:cubicBezTo>
                      <a:pt x="8478" y="20429"/>
                      <a:pt x="9276" y="23703"/>
                      <a:pt x="10800" y="26537"/>
                    </a:cubicBezTo>
                    <a:cubicBezTo>
                      <a:pt x="11859" y="28477"/>
                      <a:pt x="11455" y="30894"/>
                      <a:pt x="9895" y="32466"/>
                    </a:cubicBezTo>
                    <a:lnTo>
                      <a:pt x="1" y="42360"/>
                    </a:lnTo>
                    <a:lnTo>
                      <a:pt x="2263" y="44634"/>
                    </a:lnTo>
                    <a:lnTo>
                      <a:pt x="12157" y="34728"/>
                    </a:lnTo>
                    <a:cubicBezTo>
                      <a:pt x="13137" y="33756"/>
                      <a:pt x="14444" y="33233"/>
                      <a:pt x="15760" y="33233"/>
                    </a:cubicBezTo>
                    <a:cubicBezTo>
                      <a:pt x="16556" y="33233"/>
                      <a:pt x="17355" y="33424"/>
                      <a:pt x="18086" y="33823"/>
                    </a:cubicBezTo>
                    <a:cubicBezTo>
                      <a:pt x="20643" y="35198"/>
                      <a:pt x="23569" y="35982"/>
                      <a:pt x="26670" y="35982"/>
                    </a:cubicBezTo>
                    <a:cubicBezTo>
                      <a:pt x="27006" y="35982"/>
                      <a:pt x="27343" y="35973"/>
                      <a:pt x="27683" y="35954"/>
                    </a:cubicBezTo>
                    <a:cubicBezTo>
                      <a:pt x="36922" y="35419"/>
                      <a:pt x="44328" y="27822"/>
                      <a:pt x="44614" y="18571"/>
                    </a:cubicBezTo>
                    <a:cubicBezTo>
                      <a:pt x="44941" y="8375"/>
                      <a:pt x="36766" y="0"/>
                      <a:pt x="26642" y="0"/>
                    </a:cubicBezTo>
                    <a:close/>
                  </a:path>
                </a:pathLst>
              </a:custGeom>
              <a:solidFill>
                <a:srgbClr val="69E781"/>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05" name="Google Shape;208;p17">
                <a:extLst>
                  <a:ext uri="{FF2B5EF4-FFF2-40B4-BE49-F238E27FC236}">
                    <a16:creationId xmlns:a16="http://schemas.microsoft.com/office/drawing/2014/main" xmlns="" id="{589D689A-A0E1-4C59-BCC3-4A69EDEE1B98}"/>
                  </a:ext>
                </a:extLst>
              </p:cNvPr>
              <p:cNvSpPr/>
              <p:nvPr/>
            </p:nvSpPr>
            <p:spPr>
              <a:xfrm>
                <a:off x="5125593" y="1356677"/>
                <a:ext cx="916193" cy="887724"/>
              </a:xfrm>
              <a:custGeom>
                <a:avLst/>
                <a:gdLst/>
                <a:ahLst/>
                <a:cxnLst/>
                <a:rect l="l" t="t" r="r" b="b"/>
                <a:pathLst>
                  <a:path w="27730" h="27742" extrusionOk="0">
                    <a:moveTo>
                      <a:pt x="13859" y="0"/>
                    </a:moveTo>
                    <a:cubicBezTo>
                      <a:pt x="6215" y="0"/>
                      <a:pt x="0" y="6227"/>
                      <a:pt x="0" y="13871"/>
                    </a:cubicBezTo>
                    <a:cubicBezTo>
                      <a:pt x="0" y="21515"/>
                      <a:pt x="6215" y="27742"/>
                      <a:pt x="13859" y="27742"/>
                    </a:cubicBezTo>
                    <a:cubicBezTo>
                      <a:pt x="21503" y="27742"/>
                      <a:pt x="27730" y="21515"/>
                      <a:pt x="27730" y="13871"/>
                    </a:cubicBezTo>
                    <a:cubicBezTo>
                      <a:pt x="27730" y="6227"/>
                      <a:pt x="21503" y="0"/>
                      <a:pt x="13859"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kumimoji="0" lang="en" sz="1400" b="1" i="0" u="none" strike="noStrike" kern="0" cap="none" spc="0" normalizeH="0" baseline="0" noProof="0" dirty="0">
                    <a:ln>
                      <a:noFill/>
                    </a:ln>
                    <a:effectLst/>
                    <a:uLnTx/>
                    <a:uFillTx/>
                    <a:latin typeface="Fira Sans Extra Condensed Medium"/>
                    <a:cs typeface="Arial"/>
                    <a:sym typeface="Fira Sans Extra Condensed Medium"/>
                  </a:rPr>
                  <a:t>Por sus fuentes</a:t>
                </a:r>
                <a:endParaRPr kumimoji="0" sz="1000" b="1" i="0" u="none" strike="noStrike" kern="0" cap="none" spc="0" normalizeH="0" baseline="0" noProof="0" dirty="0">
                  <a:ln>
                    <a:noFill/>
                  </a:ln>
                  <a:effectLst/>
                  <a:uLnTx/>
                  <a:uFillTx/>
                  <a:cs typeface="Arial"/>
                  <a:sym typeface="Arial"/>
                </a:endParaRPr>
              </a:p>
            </p:txBody>
          </p:sp>
        </p:grpSp>
        <p:grpSp>
          <p:nvGrpSpPr>
            <p:cNvPr id="198" name="Google Shape;209;p17">
              <a:extLst>
                <a:ext uri="{FF2B5EF4-FFF2-40B4-BE49-F238E27FC236}">
                  <a16:creationId xmlns:a16="http://schemas.microsoft.com/office/drawing/2014/main" xmlns="" id="{75B63727-1E8A-4519-813B-54DC5F72248E}"/>
                </a:ext>
              </a:extLst>
            </p:cNvPr>
            <p:cNvGrpSpPr/>
            <p:nvPr/>
          </p:nvGrpSpPr>
          <p:grpSpPr>
            <a:xfrm>
              <a:off x="6053012" y="1498725"/>
              <a:ext cx="2704731" cy="429600"/>
              <a:chOff x="6053012" y="1498725"/>
              <a:chExt cx="2704731" cy="429600"/>
            </a:xfrm>
          </p:grpSpPr>
          <p:sp>
            <p:nvSpPr>
              <p:cNvPr id="201" name="Google Shape;211;p17">
                <a:extLst>
                  <a:ext uri="{FF2B5EF4-FFF2-40B4-BE49-F238E27FC236}">
                    <a16:creationId xmlns:a16="http://schemas.microsoft.com/office/drawing/2014/main" xmlns="" id="{9CA2B910-3406-478B-941A-9A55EF864990}"/>
                  </a:ext>
                </a:extLst>
              </p:cNvPr>
              <p:cNvSpPr txBox="1"/>
              <p:nvPr/>
            </p:nvSpPr>
            <p:spPr>
              <a:xfrm>
                <a:off x="6949343" y="1498725"/>
                <a:ext cx="1808400" cy="429600"/>
              </a:xfrm>
              <a:prstGeom prst="rect">
                <a:avLst/>
              </a:prstGeom>
              <a:no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r>
                  <a:rPr lang="en" sz="2266" kern="0" dirty="0">
                    <a:solidFill>
                      <a:srgbClr val="434343"/>
                    </a:solidFill>
                    <a:latin typeface="Fira Sans Extra Condensed Medium"/>
                    <a:ea typeface="Fira Sans Extra Condensed Medium"/>
                    <a:cs typeface="Fira Sans Extra Condensed Medium"/>
                    <a:sym typeface="Fira Sans Extra Condensed Medium"/>
                  </a:rPr>
                  <a:t>Primarias</a:t>
                </a:r>
                <a:endParaRPr kumimoji="0" sz="2266" b="0" i="0" u="none" strike="noStrike" kern="0" cap="none" spc="0" normalizeH="0" baseline="0" noProof="0" dirty="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cxnSp>
            <p:nvCxnSpPr>
              <p:cNvPr id="200" name="Google Shape;213;p17">
                <a:extLst>
                  <a:ext uri="{FF2B5EF4-FFF2-40B4-BE49-F238E27FC236}">
                    <a16:creationId xmlns:a16="http://schemas.microsoft.com/office/drawing/2014/main" xmlns="" id="{35865791-8259-48CC-868E-5403B11CEC2B}"/>
                  </a:ext>
                </a:extLst>
              </p:cNvPr>
              <p:cNvCxnSpPr>
                <a:cxnSpLocks/>
              </p:cNvCxnSpPr>
              <p:nvPr/>
            </p:nvCxnSpPr>
            <p:spPr>
              <a:xfrm rot="10800000">
                <a:off x="6053012" y="1713525"/>
                <a:ext cx="751500" cy="0"/>
              </a:xfrm>
              <a:prstGeom prst="straightConnector1">
                <a:avLst/>
              </a:prstGeom>
              <a:noFill/>
              <a:ln w="9525" cap="flat" cmpd="sng">
                <a:solidFill>
                  <a:srgbClr val="69E781"/>
                </a:solidFill>
                <a:prstDash val="solid"/>
                <a:round/>
                <a:headEnd type="oval" w="med" len="med"/>
                <a:tailEnd type="none" w="med" len="med"/>
              </a:ln>
            </p:spPr>
          </p:cxnSp>
        </p:grpSp>
      </p:grpSp>
      <p:grpSp>
        <p:nvGrpSpPr>
          <p:cNvPr id="206" name="Google Shape;214;p17">
            <a:extLst>
              <a:ext uri="{FF2B5EF4-FFF2-40B4-BE49-F238E27FC236}">
                <a16:creationId xmlns:a16="http://schemas.microsoft.com/office/drawing/2014/main" xmlns="" id="{56DFCD43-65BF-4395-9A2E-635B802EE2C0}"/>
              </a:ext>
            </a:extLst>
          </p:cNvPr>
          <p:cNvGrpSpPr/>
          <p:nvPr/>
        </p:nvGrpSpPr>
        <p:grpSpPr>
          <a:xfrm>
            <a:off x="5946413" y="3587833"/>
            <a:ext cx="6603395" cy="2257443"/>
            <a:chOff x="4459913" y="2676300"/>
            <a:chExt cx="3974077" cy="1564450"/>
          </a:xfrm>
        </p:grpSpPr>
        <p:grpSp>
          <p:nvGrpSpPr>
            <p:cNvPr id="207" name="Google Shape;215;p17">
              <a:extLst>
                <a:ext uri="{FF2B5EF4-FFF2-40B4-BE49-F238E27FC236}">
                  <a16:creationId xmlns:a16="http://schemas.microsoft.com/office/drawing/2014/main" xmlns="" id="{6630CFD5-FDD5-4C06-BE94-F89173584BBD}"/>
                </a:ext>
              </a:extLst>
            </p:cNvPr>
            <p:cNvGrpSpPr/>
            <p:nvPr/>
          </p:nvGrpSpPr>
          <p:grpSpPr>
            <a:xfrm>
              <a:off x="4459913" y="2676300"/>
              <a:ext cx="1641000" cy="1564450"/>
              <a:chOff x="4459913" y="2676300"/>
              <a:chExt cx="1641000" cy="1564450"/>
            </a:xfrm>
          </p:grpSpPr>
          <p:sp>
            <p:nvSpPr>
              <p:cNvPr id="213" name="Google Shape;216;p17">
                <a:extLst>
                  <a:ext uri="{FF2B5EF4-FFF2-40B4-BE49-F238E27FC236}">
                    <a16:creationId xmlns:a16="http://schemas.microsoft.com/office/drawing/2014/main" xmlns="" id="{B292FB43-83EF-4F78-96A5-3B7D39102D69}"/>
                  </a:ext>
                </a:extLst>
              </p:cNvPr>
              <p:cNvSpPr/>
              <p:nvPr/>
            </p:nvSpPr>
            <p:spPr>
              <a:xfrm>
                <a:off x="4459913" y="2676300"/>
                <a:ext cx="1641000" cy="1564450"/>
              </a:xfrm>
              <a:custGeom>
                <a:avLst/>
                <a:gdLst/>
                <a:ahLst/>
                <a:cxnLst/>
                <a:rect l="l" t="t" r="r" b="b"/>
                <a:pathLst>
                  <a:path w="65640" h="62578" extrusionOk="0">
                    <a:moveTo>
                      <a:pt x="63937" y="1"/>
                    </a:moveTo>
                    <a:lnTo>
                      <a:pt x="63937" y="1"/>
                    </a:lnTo>
                    <a:cubicBezTo>
                      <a:pt x="63938" y="17"/>
                      <a:pt x="63939" y="32"/>
                      <a:pt x="63940" y="48"/>
                    </a:cubicBezTo>
                    <a:lnTo>
                      <a:pt x="63940" y="48"/>
                    </a:lnTo>
                    <a:cubicBezTo>
                      <a:pt x="63939" y="32"/>
                      <a:pt x="63938" y="17"/>
                      <a:pt x="63937" y="1"/>
                    </a:cubicBezTo>
                    <a:close/>
                    <a:moveTo>
                      <a:pt x="49864" y="739"/>
                    </a:moveTo>
                    <a:cubicBezTo>
                      <a:pt x="49864" y="742"/>
                      <a:pt x="49865" y="745"/>
                      <a:pt x="49865" y="748"/>
                    </a:cubicBezTo>
                    <a:lnTo>
                      <a:pt x="49865" y="748"/>
                    </a:lnTo>
                    <a:cubicBezTo>
                      <a:pt x="49865" y="745"/>
                      <a:pt x="49864" y="742"/>
                      <a:pt x="49864" y="739"/>
                    </a:cubicBezTo>
                    <a:close/>
                    <a:moveTo>
                      <a:pt x="63940" y="48"/>
                    </a:moveTo>
                    <a:lnTo>
                      <a:pt x="63940" y="48"/>
                    </a:lnTo>
                    <a:cubicBezTo>
                      <a:pt x="64128" y="3909"/>
                      <a:pt x="61148" y="7205"/>
                      <a:pt x="57270" y="7407"/>
                    </a:cubicBezTo>
                    <a:cubicBezTo>
                      <a:pt x="57145" y="7413"/>
                      <a:pt x="57021" y="7416"/>
                      <a:pt x="56898" y="7416"/>
                    </a:cubicBezTo>
                    <a:cubicBezTo>
                      <a:pt x="53181" y="7416"/>
                      <a:pt x="50065" y="4500"/>
                      <a:pt x="49865" y="748"/>
                    </a:cubicBezTo>
                    <a:lnTo>
                      <a:pt x="49865" y="748"/>
                    </a:lnTo>
                    <a:cubicBezTo>
                      <a:pt x="51181" y="25759"/>
                      <a:pt x="31895" y="47174"/>
                      <a:pt x="6883" y="48495"/>
                    </a:cubicBezTo>
                    <a:cubicBezTo>
                      <a:pt x="2989" y="48697"/>
                      <a:pt x="1" y="52007"/>
                      <a:pt x="215" y="55901"/>
                    </a:cubicBezTo>
                    <a:cubicBezTo>
                      <a:pt x="411" y="59658"/>
                      <a:pt x="3518" y="62578"/>
                      <a:pt x="7248" y="62578"/>
                    </a:cubicBezTo>
                    <a:cubicBezTo>
                      <a:pt x="7372" y="62578"/>
                      <a:pt x="7496" y="62575"/>
                      <a:pt x="7621" y="62568"/>
                    </a:cubicBezTo>
                    <a:cubicBezTo>
                      <a:pt x="40383" y="60843"/>
                      <a:pt x="65640" y="32806"/>
                      <a:pt x="63940" y="48"/>
                    </a:cubicBezTo>
                    <a:close/>
                  </a:path>
                </a:pathLst>
              </a:custGeom>
              <a:solidFill>
                <a:srgbClr val="9ED1FD"/>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14" name="Google Shape;217;p17">
                <a:extLst>
                  <a:ext uri="{FF2B5EF4-FFF2-40B4-BE49-F238E27FC236}">
                    <a16:creationId xmlns:a16="http://schemas.microsoft.com/office/drawing/2014/main" xmlns="" id="{F9DE9C13-B71C-4525-B88F-A85DDD57A313}"/>
                  </a:ext>
                </a:extLst>
              </p:cNvPr>
              <p:cNvSpPr/>
              <p:nvPr/>
            </p:nvSpPr>
            <p:spPr>
              <a:xfrm>
                <a:off x="4831688" y="3013549"/>
                <a:ext cx="1197776" cy="1219821"/>
              </a:xfrm>
              <a:custGeom>
                <a:avLst/>
                <a:gdLst/>
                <a:ahLst/>
                <a:cxnLst/>
                <a:rect l="l" t="t" r="r" b="b"/>
                <a:pathLst>
                  <a:path w="44941" h="44635" extrusionOk="0">
                    <a:moveTo>
                      <a:pt x="2263" y="1"/>
                    </a:moveTo>
                    <a:lnTo>
                      <a:pt x="1" y="2263"/>
                    </a:lnTo>
                    <a:lnTo>
                      <a:pt x="9895" y="12169"/>
                    </a:lnTo>
                    <a:cubicBezTo>
                      <a:pt x="11455" y="13729"/>
                      <a:pt x="11859" y="16146"/>
                      <a:pt x="10800" y="18098"/>
                    </a:cubicBezTo>
                    <a:cubicBezTo>
                      <a:pt x="9276" y="20920"/>
                      <a:pt x="8478" y="24206"/>
                      <a:pt x="8680" y="27695"/>
                    </a:cubicBezTo>
                    <a:cubicBezTo>
                      <a:pt x="9204" y="36922"/>
                      <a:pt x="16801" y="44328"/>
                      <a:pt x="26052" y="44625"/>
                    </a:cubicBezTo>
                    <a:cubicBezTo>
                      <a:pt x="26243" y="44631"/>
                      <a:pt x="26433" y="44634"/>
                      <a:pt x="26623" y="44634"/>
                    </a:cubicBezTo>
                    <a:cubicBezTo>
                      <a:pt x="36755" y="44634"/>
                      <a:pt x="44941" y="36266"/>
                      <a:pt x="44614" y="26052"/>
                    </a:cubicBezTo>
                    <a:cubicBezTo>
                      <a:pt x="44328" y="16812"/>
                      <a:pt x="36922" y="9204"/>
                      <a:pt x="27683" y="8680"/>
                    </a:cubicBezTo>
                    <a:cubicBezTo>
                      <a:pt x="27326" y="8660"/>
                      <a:pt x="26972" y="8649"/>
                      <a:pt x="26619" y="8649"/>
                    </a:cubicBezTo>
                    <a:cubicBezTo>
                      <a:pt x="23537" y="8649"/>
                      <a:pt x="20629" y="9433"/>
                      <a:pt x="18086" y="10812"/>
                    </a:cubicBezTo>
                    <a:cubicBezTo>
                      <a:pt x="17356" y="11206"/>
                      <a:pt x="16557" y="11396"/>
                      <a:pt x="15762" y="11396"/>
                    </a:cubicBezTo>
                    <a:cubicBezTo>
                      <a:pt x="14445" y="11396"/>
                      <a:pt x="13137" y="10875"/>
                      <a:pt x="12157" y="9895"/>
                    </a:cubicBezTo>
                    <a:lnTo>
                      <a:pt x="2263" y="1"/>
                    </a:lnTo>
                    <a:close/>
                  </a:path>
                </a:pathLst>
              </a:custGeom>
              <a:solidFill>
                <a:srgbClr val="5EB2FC"/>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15" name="Google Shape;218;p17">
                <a:extLst>
                  <a:ext uri="{FF2B5EF4-FFF2-40B4-BE49-F238E27FC236}">
                    <a16:creationId xmlns:a16="http://schemas.microsoft.com/office/drawing/2014/main" xmlns="" id="{CC5937EA-B45C-486C-A609-64FA8D935B2A}"/>
                  </a:ext>
                </a:extLst>
              </p:cNvPr>
              <p:cNvSpPr/>
              <p:nvPr/>
            </p:nvSpPr>
            <p:spPr>
              <a:xfrm>
                <a:off x="5170970" y="3352830"/>
                <a:ext cx="752695" cy="796469"/>
              </a:xfrm>
              <a:custGeom>
                <a:avLst/>
                <a:gdLst/>
                <a:ahLst/>
                <a:cxnLst/>
                <a:rect l="l" t="t" r="r" b="b"/>
                <a:pathLst>
                  <a:path w="27730" h="27730" extrusionOk="0">
                    <a:moveTo>
                      <a:pt x="13859" y="0"/>
                    </a:moveTo>
                    <a:cubicBezTo>
                      <a:pt x="6215" y="0"/>
                      <a:pt x="0" y="6215"/>
                      <a:pt x="0" y="13859"/>
                    </a:cubicBezTo>
                    <a:cubicBezTo>
                      <a:pt x="0" y="21515"/>
                      <a:pt x="6215" y="27730"/>
                      <a:pt x="13859" y="27730"/>
                    </a:cubicBezTo>
                    <a:cubicBezTo>
                      <a:pt x="21503" y="27730"/>
                      <a:pt x="27730" y="21515"/>
                      <a:pt x="27730" y="13859"/>
                    </a:cubicBezTo>
                    <a:cubicBezTo>
                      <a:pt x="27730" y="6215"/>
                      <a:pt x="21503" y="0"/>
                      <a:pt x="13859"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lang="en" sz="1400" b="1" kern="0" dirty="0">
                    <a:latin typeface="Fira Sans Extra Condensed Medium"/>
                    <a:cs typeface="Arial"/>
                    <a:sym typeface="Fira Sans Extra Condensed Medium"/>
                  </a:rPr>
                  <a:t>Por su ubicación y control</a:t>
                </a:r>
                <a:endParaRPr kumimoji="0" sz="1000" b="1" i="0" u="none" strike="noStrike" kern="0" cap="none" spc="0" normalizeH="0" baseline="0" noProof="0" dirty="0">
                  <a:ln>
                    <a:noFill/>
                  </a:ln>
                  <a:effectLst/>
                  <a:uLnTx/>
                  <a:uFillTx/>
                  <a:cs typeface="Arial"/>
                  <a:sym typeface="Arial"/>
                </a:endParaRPr>
              </a:p>
            </p:txBody>
          </p:sp>
        </p:grpSp>
        <p:grpSp>
          <p:nvGrpSpPr>
            <p:cNvPr id="208" name="Google Shape;219;p17">
              <a:extLst>
                <a:ext uri="{FF2B5EF4-FFF2-40B4-BE49-F238E27FC236}">
                  <a16:creationId xmlns:a16="http://schemas.microsoft.com/office/drawing/2014/main" xmlns="" id="{F2462380-9C7B-4680-8F51-FDF9E06314A5}"/>
                </a:ext>
              </a:extLst>
            </p:cNvPr>
            <p:cNvGrpSpPr/>
            <p:nvPr/>
          </p:nvGrpSpPr>
          <p:grpSpPr>
            <a:xfrm>
              <a:off x="5903791" y="3349400"/>
              <a:ext cx="2530199" cy="429600"/>
              <a:chOff x="5903791" y="3349400"/>
              <a:chExt cx="2530199" cy="429600"/>
            </a:xfrm>
          </p:grpSpPr>
          <p:sp>
            <p:nvSpPr>
              <p:cNvPr id="211" name="Google Shape;221;p17">
                <a:extLst>
                  <a:ext uri="{FF2B5EF4-FFF2-40B4-BE49-F238E27FC236}">
                    <a16:creationId xmlns:a16="http://schemas.microsoft.com/office/drawing/2014/main" xmlns="" id="{A677AB2E-3C01-43CA-BAFE-EF38E4AAF8F7}"/>
                  </a:ext>
                </a:extLst>
              </p:cNvPr>
              <p:cNvSpPr txBox="1"/>
              <p:nvPr/>
            </p:nvSpPr>
            <p:spPr>
              <a:xfrm>
                <a:off x="6625591" y="3349400"/>
                <a:ext cx="1808399" cy="429600"/>
              </a:xfrm>
              <a:prstGeom prst="rect">
                <a:avLst/>
              </a:prstGeom>
              <a:no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r>
                  <a:rPr kumimoji="0" lang="es-MX" sz="2266" b="0" i="0" u="none" strike="noStrike" kern="0" cap="none" spc="0" normalizeH="0" baseline="0" noProof="0" dirty="0">
                    <a:ln>
                      <a:noFill/>
                    </a:ln>
                    <a:solidFill>
                      <a:srgbClr val="434343"/>
                    </a:solidFill>
                    <a:effectLst/>
                    <a:uLnTx/>
                    <a:uFillTx/>
                    <a:latin typeface="Fira Sans Extra Condensed Medium"/>
                    <a:ea typeface="Fira Sans Extra Condensed Medium"/>
                    <a:cs typeface="Fira Sans Extra Condensed Medium"/>
                    <a:sym typeface="Fira Sans Extra Condensed Medium"/>
                  </a:rPr>
                  <a:t>Transversal y no experimental</a:t>
                </a:r>
                <a:endParaRPr kumimoji="0" sz="2266" b="0" i="0" u="none" strike="noStrike" kern="0" cap="none" spc="0" normalizeH="0" baseline="0" noProof="0" dirty="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cxnSp>
            <p:nvCxnSpPr>
              <p:cNvPr id="210" name="Google Shape;223;p17">
                <a:extLst>
                  <a:ext uri="{FF2B5EF4-FFF2-40B4-BE49-F238E27FC236}">
                    <a16:creationId xmlns:a16="http://schemas.microsoft.com/office/drawing/2014/main" xmlns="" id="{9AC0D2F1-2B12-4F7C-8628-99D69D955F23}"/>
                  </a:ext>
                </a:extLst>
              </p:cNvPr>
              <p:cNvCxnSpPr>
                <a:stCxn id="211" idx="1"/>
              </p:cNvCxnSpPr>
              <p:nvPr/>
            </p:nvCxnSpPr>
            <p:spPr>
              <a:xfrm rot="10800000">
                <a:off x="5903791" y="3564200"/>
                <a:ext cx="721800" cy="0"/>
              </a:xfrm>
              <a:prstGeom prst="straightConnector1">
                <a:avLst/>
              </a:prstGeom>
              <a:noFill/>
              <a:ln w="9525" cap="flat" cmpd="sng">
                <a:solidFill>
                  <a:srgbClr val="5EB2FC"/>
                </a:solidFill>
                <a:prstDash val="solid"/>
                <a:round/>
                <a:headEnd type="oval" w="med" len="med"/>
                <a:tailEnd type="none" w="med" len="med"/>
              </a:ln>
            </p:spPr>
          </p:cxnSp>
        </p:grpSp>
      </p:grpSp>
      <p:grpSp>
        <p:nvGrpSpPr>
          <p:cNvPr id="219" name="Google Shape;224;p17">
            <a:extLst>
              <a:ext uri="{FF2B5EF4-FFF2-40B4-BE49-F238E27FC236}">
                <a16:creationId xmlns:a16="http://schemas.microsoft.com/office/drawing/2014/main" xmlns="" id="{4757BB01-0BC7-4B69-8E04-EB04ABF68205}"/>
              </a:ext>
            </a:extLst>
          </p:cNvPr>
          <p:cNvGrpSpPr/>
          <p:nvPr/>
        </p:nvGrpSpPr>
        <p:grpSpPr>
          <a:xfrm>
            <a:off x="5341423" y="2838493"/>
            <a:ext cx="1653742" cy="1508374"/>
            <a:chOff x="4006588" y="2188450"/>
            <a:chExt cx="1240468" cy="1131425"/>
          </a:xfrm>
        </p:grpSpPr>
        <p:sp>
          <p:nvSpPr>
            <p:cNvPr id="220" name="Google Shape;225;p17">
              <a:extLst>
                <a:ext uri="{FF2B5EF4-FFF2-40B4-BE49-F238E27FC236}">
                  <a16:creationId xmlns:a16="http://schemas.microsoft.com/office/drawing/2014/main" xmlns="" id="{493AD32E-C395-4EDB-A46B-00666E8EA7FE}"/>
                </a:ext>
              </a:extLst>
            </p:cNvPr>
            <p:cNvSpPr/>
            <p:nvPr/>
          </p:nvSpPr>
          <p:spPr>
            <a:xfrm>
              <a:off x="4006588" y="2188450"/>
              <a:ext cx="1240468" cy="1131425"/>
            </a:xfrm>
            <a:custGeom>
              <a:avLst/>
              <a:gdLst/>
              <a:ahLst/>
              <a:cxnLst/>
              <a:rect l="l" t="t" r="r" b="b"/>
              <a:pathLst>
                <a:path w="45257" h="45257" extrusionOk="0">
                  <a:moveTo>
                    <a:pt x="22623" y="1"/>
                  </a:moveTo>
                  <a:cubicBezTo>
                    <a:pt x="10133" y="1"/>
                    <a:pt x="1" y="10133"/>
                    <a:pt x="1" y="22634"/>
                  </a:cubicBezTo>
                  <a:cubicBezTo>
                    <a:pt x="1" y="35124"/>
                    <a:pt x="10133" y="45256"/>
                    <a:pt x="22623" y="45256"/>
                  </a:cubicBezTo>
                  <a:cubicBezTo>
                    <a:pt x="35124" y="45256"/>
                    <a:pt x="45256" y="35124"/>
                    <a:pt x="45256" y="22634"/>
                  </a:cubicBezTo>
                  <a:cubicBezTo>
                    <a:pt x="45256" y="10133"/>
                    <a:pt x="35124" y="1"/>
                    <a:pt x="22623" y="1"/>
                  </a:cubicBezTo>
                  <a:close/>
                </a:path>
              </a:pathLst>
            </a:custGeom>
            <a:solidFill>
              <a:srgbClr val="869FB2"/>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21" name="Google Shape;226;p17">
              <a:extLst>
                <a:ext uri="{FF2B5EF4-FFF2-40B4-BE49-F238E27FC236}">
                  <a16:creationId xmlns:a16="http://schemas.microsoft.com/office/drawing/2014/main" xmlns="" id="{F8FFC825-82DB-4406-B6E2-2247E0A2C248}"/>
                </a:ext>
              </a:extLst>
            </p:cNvPr>
            <p:cNvSpPr/>
            <p:nvPr/>
          </p:nvSpPr>
          <p:spPr>
            <a:xfrm>
              <a:off x="4074948" y="2260443"/>
              <a:ext cx="1103765" cy="984871"/>
            </a:xfrm>
            <a:custGeom>
              <a:avLst/>
              <a:gdLst/>
              <a:ahLst/>
              <a:cxnLst/>
              <a:rect l="l" t="t" r="r" b="b"/>
              <a:pathLst>
                <a:path w="39315" h="39315" extrusionOk="0">
                  <a:moveTo>
                    <a:pt x="19658" y="0"/>
                  </a:moveTo>
                  <a:cubicBezTo>
                    <a:pt x="8811" y="0"/>
                    <a:pt x="0" y="8799"/>
                    <a:pt x="0" y="19657"/>
                  </a:cubicBezTo>
                  <a:cubicBezTo>
                    <a:pt x="0" y="30516"/>
                    <a:pt x="8811" y="39315"/>
                    <a:pt x="19658" y="39315"/>
                  </a:cubicBezTo>
                  <a:cubicBezTo>
                    <a:pt x="30516" y="39315"/>
                    <a:pt x="39315" y="30516"/>
                    <a:pt x="39315" y="19657"/>
                  </a:cubicBezTo>
                  <a:cubicBezTo>
                    <a:pt x="39315" y="8799"/>
                    <a:pt x="30516" y="0"/>
                    <a:pt x="19658" y="0"/>
                  </a:cubicBezTo>
                  <a:close/>
                </a:path>
              </a:pathLst>
            </a:custGeom>
            <a:solidFill>
              <a:srgbClr val="FFFFFF"/>
            </a:solidFill>
            <a:ln>
              <a:noFill/>
            </a:ln>
          </p:spPr>
          <p:txBody>
            <a:bodyPr spcFirstLastPara="1" wrap="square" lIns="121884" tIns="487603" rIns="121884" bIns="121884" anchor="ctr" anchorCtr="0">
              <a:noAutofit/>
            </a:bodyPr>
            <a:lstStyle/>
            <a:p>
              <a:pPr marL="0" marR="0" lvl="0" indent="0" algn="ctr" defTabSz="1219078" eaLnBrk="1" fontAlgn="auto" latinLnBrk="0" hangingPunct="1">
                <a:spcBef>
                  <a:spcPts val="0"/>
                </a:spcBef>
                <a:spcAft>
                  <a:spcPts val="0"/>
                </a:spcAft>
                <a:buClr>
                  <a:srgbClr val="000000"/>
                </a:buClr>
                <a:buSzTx/>
                <a:buFontTx/>
                <a:buNone/>
                <a:tabLst/>
                <a:defRPr/>
              </a:pPr>
              <a:r>
                <a:rPr kumimoji="0" lang="es-MX" b="1" i="1" u="none" strike="noStrike" kern="0" cap="none" spc="0" normalizeH="0" baseline="0" noProof="0" dirty="0">
                  <a:ln>
                    <a:noFill/>
                  </a:ln>
                  <a:effectLst/>
                  <a:uLnTx/>
                  <a:uFillTx/>
                  <a:latin typeface="Fira Sans Extra Condensed Medium"/>
                  <a:ea typeface="Fira Sans Extra Condensed Medium"/>
                  <a:cs typeface="Fira Sans Extra Condensed Medium"/>
                  <a:sym typeface="Fira Sans Extra Condensed Medium"/>
                </a:rPr>
                <a:t>Metodología</a:t>
              </a:r>
              <a:endParaRPr kumimoji="0" b="1" i="1" u="none" strike="noStrike" kern="0" cap="none" spc="0" normalizeH="0" baseline="0" noProof="0" dirty="0">
                <a:ln>
                  <a:noFill/>
                </a:ln>
                <a:effectLst/>
                <a:uLnTx/>
                <a:uFillTx/>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726920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E71B6428-EFAD-4491-B388-1DFE76DC6D80}"/>
              </a:ext>
            </a:extLst>
          </p:cNvPr>
          <p:cNvSpPr/>
          <p:nvPr/>
        </p:nvSpPr>
        <p:spPr>
          <a:xfrm>
            <a:off x="22579" y="267848"/>
            <a:ext cx="4310270" cy="855768"/>
          </a:xfrm>
          <a:prstGeom prst="chevron">
            <a:avLst/>
          </a:prstGeom>
          <a:solidFill>
            <a:srgbClr val="FFC000"/>
          </a:solidFill>
          <a:ln w="12700" cap="flat" cmpd="sng" algn="ctr">
            <a:solidFill>
              <a:srgbClr val="FFC000"/>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Metodología</a:t>
            </a:r>
          </a:p>
          <a:p>
            <a:pPr marL="0" marR="0" lvl="0" indent="0" algn="ctr" defTabSz="914309" eaLnBrk="1" fontAlgn="auto" latinLnBrk="0" hangingPunct="1">
              <a:lnSpc>
                <a:spcPct val="100000"/>
              </a:lnSpc>
              <a:spcBef>
                <a:spcPts val="0"/>
              </a:spcBef>
              <a:spcAft>
                <a:spcPts val="0"/>
              </a:spcAft>
              <a:buClrTx/>
              <a:buSzTx/>
              <a:buFontTx/>
              <a:buNone/>
              <a:tabLst/>
              <a:defRPr/>
            </a:pPr>
            <a:r>
              <a:rPr lang="en-US" sz="2400" b="1" i="1" kern="0" dirty="0">
                <a:ln w="0"/>
                <a:effectLst>
                  <a:outerShdw blurRad="38100" dist="19050" dir="2700000" algn="tl" rotWithShape="0">
                    <a:schemeClr val="dk1">
                      <a:alpha val="40000"/>
                    </a:schemeClr>
                  </a:outerShdw>
                </a:effectLst>
                <a:latin typeface="Calibri" panose="020F0502020204030204"/>
              </a:rPr>
              <a:t>Población </a:t>
            </a:r>
            <a:endParaRPr kumimoji="0" lang="en-US" sz="2400"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pSp>
        <p:nvGrpSpPr>
          <p:cNvPr id="55" name="Google Shape;93;p16">
            <a:extLst>
              <a:ext uri="{FF2B5EF4-FFF2-40B4-BE49-F238E27FC236}">
                <a16:creationId xmlns:a16="http://schemas.microsoft.com/office/drawing/2014/main" xmlns="" id="{458A345C-A962-4980-8369-1A03AEEAAB4C}"/>
              </a:ext>
            </a:extLst>
          </p:cNvPr>
          <p:cNvGrpSpPr/>
          <p:nvPr/>
        </p:nvGrpSpPr>
        <p:grpSpPr>
          <a:xfrm>
            <a:off x="489672" y="1191377"/>
            <a:ext cx="10651314" cy="2533489"/>
            <a:chOff x="571500" y="1760594"/>
            <a:chExt cx="7989526" cy="2114067"/>
          </a:xfrm>
        </p:grpSpPr>
        <p:sp>
          <p:nvSpPr>
            <p:cNvPr id="56" name="Google Shape;94;p16">
              <a:extLst>
                <a:ext uri="{FF2B5EF4-FFF2-40B4-BE49-F238E27FC236}">
                  <a16:creationId xmlns:a16="http://schemas.microsoft.com/office/drawing/2014/main" xmlns="" id="{26B83056-3174-4925-B853-88C01BA63783}"/>
                </a:ext>
              </a:extLst>
            </p:cNvPr>
            <p:cNvSpPr/>
            <p:nvPr/>
          </p:nvSpPr>
          <p:spPr>
            <a:xfrm>
              <a:off x="571500" y="1760594"/>
              <a:ext cx="7989526" cy="2114067"/>
            </a:xfrm>
            <a:custGeom>
              <a:avLst/>
              <a:gdLst/>
              <a:ahLst/>
              <a:cxnLst/>
              <a:rect l="l" t="t" r="r" b="b"/>
              <a:pathLst>
                <a:path w="132987" h="35189" extrusionOk="0">
                  <a:moveTo>
                    <a:pt x="11968" y="0"/>
                  </a:moveTo>
                  <a:cubicBezTo>
                    <a:pt x="5336" y="0"/>
                    <a:pt x="0" y="5660"/>
                    <a:pt x="537" y="12403"/>
                  </a:cubicBezTo>
                  <a:cubicBezTo>
                    <a:pt x="982" y="17985"/>
                    <a:pt x="5523" y="22494"/>
                    <a:pt x="11108" y="22903"/>
                  </a:cubicBezTo>
                  <a:cubicBezTo>
                    <a:pt x="11397" y="22925"/>
                    <a:pt x="11684" y="22935"/>
                    <a:pt x="11968" y="22935"/>
                  </a:cubicBezTo>
                  <a:cubicBezTo>
                    <a:pt x="14841" y="22935"/>
                    <a:pt x="17470" y="21872"/>
                    <a:pt x="19483" y="20121"/>
                  </a:cubicBezTo>
                  <a:cubicBezTo>
                    <a:pt x="20411" y="19314"/>
                    <a:pt x="21584" y="18900"/>
                    <a:pt x="22772" y="18900"/>
                  </a:cubicBezTo>
                  <a:cubicBezTo>
                    <a:pt x="23483" y="18900"/>
                    <a:pt x="24200" y="19049"/>
                    <a:pt x="24873" y="19350"/>
                  </a:cubicBezTo>
                  <a:cubicBezTo>
                    <a:pt x="26701" y="20167"/>
                    <a:pt x="27847" y="21978"/>
                    <a:pt x="27892" y="23980"/>
                  </a:cubicBezTo>
                  <a:cubicBezTo>
                    <a:pt x="27901" y="24378"/>
                    <a:pt x="27930" y="24779"/>
                    <a:pt x="27980" y="25185"/>
                  </a:cubicBezTo>
                  <a:cubicBezTo>
                    <a:pt x="28628" y="30381"/>
                    <a:pt x="32835" y="34531"/>
                    <a:pt x="38039" y="35114"/>
                  </a:cubicBezTo>
                  <a:cubicBezTo>
                    <a:pt x="38483" y="35164"/>
                    <a:pt x="38922" y="35188"/>
                    <a:pt x="39356" y="35188"/>
                  </a:cubicBezTo>
                  <a:cubicBezTo>
                    <a:pt x="45679" y="35188"/>
                    <a:pt x="50824" y="30044"/>
                    <a:pt x="50824" y="23721"/>
                  </a:cubicBezTo>
                  <a:lnTo>
                    <a:pt x="50824" y="23691"/>
                  </a:lnTo>
                  <a:cubicBezTo>
                    <a:pt x="50822" y="21872"/>
                    <a:pt x="51890" y="20222"/>
                    <a:pt x="53549" y="19479"/>
                  </a:cubicBezTo>
                  <a:lnTo>
                    <a:pt x="54159" y="19207"/>
                  </a:lnTo>
                  <a:cubicBezTo>
                    <a:pt x="54765" y="18936"/>
                    <a:pt x="55413" y="18801"/>
                    <a:pt x="56056" y="18801"/>
                  </a:cubicBezTo>
                  <a:cubicBezTo>
                    <a:pt x="57133" y="18801"/>
                    <a:pt x="58194" y="19180"/>
                    <a:pt x="59015" y="19931"/>
                  </a:cubicBezTo>
                  <a:cubicBezTo>
                    <a:pt x="59872" y="20714"/>
                    <a:pt x="60848" y="21366"/>
                    <a:pt x="61911" y="21863"/>
                  </a:cubicBezTo>
                  <a:cubicBezTo>
                    <a:pt x="61922" y="21868"/>
                    <a:pt x="61933" y="21874"/>
                    <a:pt x="61945" y="21879"/>
                  </a:cubicBezTo>
                  <a:cubicBezTo>
                    <a:pt x="62063" y="21934"/>
                    <a:pt x="62183" y="21985"/>
                    <a:pt x="62304" y="22037"/>
                  </a:cubicBezTo>
                  <a:cubicBezTo>
                    <a:pt x="62349" y="22056"/>
                    <a:pt x="62393" y="22076"/>
                    <a:pt x="62438" y="22094"/>
                  </a:cubicBezTo>
                  <a:cubicBezTo>
                    <a:pt x="62532" y="22132"/>
                    <a:pt x="62628" y="22169"/>
                    <a:pt x="62724" y="22204"/>
                  </a:cubicBezTo>
                  <a:cubicBezTo>
                    <a:pt x="62797" y="22232"/>
                    <a:pt x="62871" y="22260"/>
                    <a:pt x="62945" y="22286"/>
                  </a:cubicBezTo>
                  <a:cubicBezTo>
                    <a:pt x="63019" y="22312"/>
                    <a:pt x="63094" y="22336"/>
                    <a:pt x="63168" y="22361"/>
                  </a:cubicBezTo>
                  <a:cubicBezTo>
                    <a:pt x="63266" y="22394"/>
                    <a:pt x="63363" y="22424"/>
                    <a:pt x="63461" y="22454"/>
                  </a:cubicBezTo>
                  <a:cubicBezTo>
                    <a:pt x="63519" y="22472"/>
                    <a:pt x="63578" y="22488"/>
                    <a:pt x="63636" y="22505"/>
                  </a:cubicBezTo>
                  <a:cubicBezTo>
                    <a:pt x="63752" y="22538"/>
                    <a:pt x="63868" y="22569"/>
                    <a:pt x="63985" y="22598"/>
                  </a:cubicBezTo>
                  <a:cubicBezTo>
                    <a:pt x="64032" y="22610"/>
                    <a:pt x="64079" y="22621"/>
                    <a:pt x="64125" y="22631"/>
                  </a:cubicBezTo>
                  <a:cubicBezTo>
                    <a:pt x="64253" y="22662"/>
                    <a:pt x="64382" y="22689"/>
                    <a:pt x="64512" y="22716"/>
                  </a:cubicBezTo>
                  <a:cubicBezTo>
                    <a:pt x="64553" y="22724"/>
                    <a:pt x="64595" y="22731"/>
                    <a:pt x="64637" y="22740"/>
                  </a:cubicBezTo>
                  <a:cubicBezTo>
                    <a:pt x="64770" y="22764"/>
                    <a:pt x="64904" y="22787"/>
                    <a:pt x="65038" y="22807"/>
                  </a:cubicBezTo>
                  <a:cubicBezTo>
                    <a:pt x="65081" y="22813"/>
                    <a:pt x="65125" y="22819"/>
                    <a:pt x="65169" y="22826"/>
                  </a:cubicBezTo>
                  <a:cubicBezTo>
                    <a:pt x="65297" y="22843"/>
                    <a:pt x="65426" y="22859"/>
                    <a:pt x="65556" y="22872"/>
                  </a:cubicBezTo>
                  <a:cubicBezTo>
                    <a:pt x="65612" y="22878"/>
                    <a:pt x="65668" y="22883"/>
                    <a:pt x="65724" y="22888"/>
                  </a:cubicBezTo>
                  <a:cubicBezTo>
                    <a:pt x="65777" y="22893"/>
                    <a:pt x="65828" y="22899"/>
                    <a:pt x="65881" y="22903"/>
                  </a:cubicBezTo>
                  <a:cubicBezTo>
                    <a:pt x="65935" y="22907"/>
                    <a:pt x="65989" y="22908"/>
                    <a:pt x="66045" y="22911"/>
                  </a:cubicBezTo>
                  <a:cubicBezTo>
                    <a:pt x="66141" y="22917"/>
                    <a:pt x="66239" y="22922"/>
                    <a:pt x="66336" y="22925"/>
                  </a:cubicBezTo>
                  <a:cubicBezTo>
                    <a:pt x="66426" y="22928"/>
                    <a:pt x="66516" y="22931"/>
                    <a:pt x="66606" y="22932"/>
                  </a:cubicBezTo>
                  <a:cubicBezTo>
                    <a:pt x="66652" y="22932"/>
                    <a:pt x="66698" y="22935"/>
                    <a:pt x="66746" y="22935"/>
                  </a:cubicBezTo>
                  <a:cubicBezTo>
                    <a:pt x="66808" y="22935"/>
                    <a:pt x="66869" y="22932"/>
                    <a:pt x="66932" y="22931"/>
                  </a:cubicBezTo>
                  <a:cubicBezTo>
                    <a:pt x="67009" y="22930"/>
                    <a:pt x="67084" y="22928"/>
                    <a:pt x="67160" y="22926"/>
                  </a:cubicBezTo>
                  <a:cubicBezTo>
                    <a:pt x="67280" y="22922"/>
                    <a:pt x="67398" y="22915"/>
                    <a:pt x="67516" y="22906"/>
                  </a:cubicBezTo>
                  <a:cubicBezTo>
                    <a:pt x="67581" y="22902"/>
                    <a:pt x="67648" y="22898"/>
                    <a:pt x="67712" y="22893"/>
                  </a:cubicBezTo>
                  <a:cubicBezTo>
                    <a:pt x="67849" y="22881"/>
                    <a:pt x="67984" y="22866"/>
                    <a:pt x="68118" y="22850"/>
                  </a:cubicBezTo>
                  <a:cubicBezTo>
                    <a:pt x="68165" y="22845"/>
                    <a:pt x="68212" y="22841"/>
                    <a:pt x="68259" y="22834"/>
                  </a:cubicBezTo>
                  <a:cubicBezTo>
                    <a:pt x="68820" y="22760"/>
                    <a:pt x="69367" y="22644"/>
                    <a:pt x="69899" y="22492"/>
                  </a:cubicBezTo>
                  <a:cubicBezTo>
                    <a:pt x="69908" y="22490"/>
                    <a:pt x="69916" y="22487"/>
                    <a:pt x="69925" y="22485"/>
                  </a:cubicBezTo>
                  <a:cubicBezTo>
                    <a:pt x="70092" y="22436"/>
                    <a:pt x="70258" y="22384"/>
                    <a:pt x="70423" y="22328"/>
                  </a:cubicBezTo>
                  <a:cubicBezTo>
                    <a:pt x="70444" y="22321"/>
                    <a:pt x="70465" y="22313"/>
                    <a:pt x="70486" y="22306"/>
                  </a:cubicBezTo>
                  <a:cubicBezTo>
                    <a:pt x="70639" y="22253"/>
                    <a:pt x="70789" y="22197"/>
                    <a:pt x="70939" y="22138"/>
                  </a:cubicBezTo>
                  <a:cubicBezTo>
                    <a:pt x="70962" y="22129"/>
                    <a:pt x="70987" y="22119"/>
                    <a:pt x="71010" y="22109"/>
                  </a:cubicBezTo>
                  <a:cubicBezTo>
                    <a:pt x="71158" y="22050"/>
                    <a:pt x="71304" y="21988"/>
                    <a:pt x="71448" y="21923"/>
                  </a:cubicBezTo>
                  <a:cubicBezTo>
                    <a:pt x="71470" y="21913"/>
                    <a:pt x="71491" y="21903"/>
                    <a:pt x="71513" y="21893"/>
                  </a:cubicBezTo>
                  <a:cubicBezTo>
                    <a:pt x="71661" y="21825"/>
                    <a:pt x="71808" y="21753"/>
                    <a:pt x="71954" y="21679"/>
                  </a:cubicBezTo>
                  <a:cubicBezTo>
                    <a:pt x="71968" y="21671"/>
                    <a:pt x="71982" y="21664"/>
                    <a:pt x="71997" y="21657"/>
                  </a:cubicBezTo>
                  <a:cubicBezTo>
                    <a:pt x="72154" y="21575"/>
                    <a:pt x="72310" y="21490"/>
                    <a:pt x="72463" y="21402"/>
                  </a:cubicBezTo>
                  <a:cubicBezTo>
                    <a:pt x="72464" y="21401"/>
                    <a:pt x="72465" y="21401"/>
                    <a:pt x="72466" y="21400"/>
                  </a:cubicBezTo>
                  <a:cubicBezTo>
                    <a:pt x="73087" y="21041"/>
                    <a:pt x="73673" y="20628"/>
                    <a:pt x="74213" y="20162"/>
                  </a:cubicBezTo>
                  <a:cubicBezTo>
                    <a:pt x="75168" y="19341"/>
                    <a:pt x="76365" y="18909"/>
                    <a:pt x="77576" y="18909"/>
                  </a:cubicBezTo>
                  <a:cubicBezTo>
                    <a:pt x="78001" y="18909"/>
                    <a:pt x="78428" y="18962"/>
                    <a:pt x="78847" y="19070"/>
                  </a:cubicBezTo>
                  <a:cubicBezTo>
                    <a:pt x="79118" y="19142"/>
                    <a:pt x="79385" y="19232"/>
                    <a:pt x="79646" y="19349"/>
                  </a:cubicBezTo>
                  <a:cubicBezTo>
                    <a:pt x="81473" y="20166"/>
                    <a:pt x="82620" y="21977"/>
                    <a:pt x="82665" y="23980"/>
                  </a:cubicBezTo>
                  <a:cubicBezTo>
                    <a:pt x="82674" y="24377"/>
                    <a:pt x="82703" y="24779"/>
                    <a:pt x="82753" y="25184"/>
                  </a:cubicBezTo>
                  <a:cubicBezTo>
                    <a:pt x="82766" y="25282"/>
                    <a:pt x="82788" y="25377"/>
                    <a:pt x="82802" y="25476"/>
                  </a:cubicBezTo>
                  <a:cubicBezTo>
                    <a:pt x="82820" y="25587"/>
                    <a:pt x="82838" y="25698"/>
                    <a:pt x="82859" y="25808"/>
                  </a:cubicBezTo>
                  <a:cubicBezTo>
                    <a:pt x="82908" y="26077"/>
                    <a:pt x="82967" y="26343"/>
                    <a:pt x="83036" y="26605"/>
                  </a:cubicBezTo>
                  <a:cubicBezTo>
                    <a:pt x="83043" y="26632"/>
                    <a:pt x="83049" y="26659"/>
                    <a:pt x="83056" y="26686"/>
                  </a:cubicBezTo>
                  <a:cubicBezTo>
                    <a:pt x="83973" y="30119"/>
                    <a:pt x="86465" y="32930"/>
                    <a:pt x="89697" y="34290"/>
                  </a:cubicBezTo>
                  <a:cubicBezTo>
                    <a:pt x="89712" y="34298"/>
                    <a:pt x="89727" y="34305"/>
                    <a:pt x="89743" y="34311"/>
                  </a:cubicBezTo>
                  <a:cubicBezTo>
                    <a:pt x="89916" y="34383"/>
                    <a:pt x="90091" y="34451"/>
                    <a:pt x="90268" y="34514"/>
                  </a:cubicBezTo>
                  <a:cubicBezTo>
                    <a:pt x="90418" y="34569"/>
                    <a:pt x="90568" y="34620"/>
                    <a:pt x="90721" y="34668"/>
                  </a:cubicBezTo>
                  <a:cubicBezTo>
                    <a:pt x="90846" y="34707"/>
                    <a:pt x="90970" y="34744"/>
                    <a:pt x="91095" y="34777"/>
                  </a:cubicBezTo>
                  <a:cubicBezTo>
                    <a:pt x="91304" y="34835"/>
                    <a:pt x="91514" y="34887"/>
                    <a:pt x="91726" y="34933"/>
                  </a:cubicBezTo>
                  <a:cubicBezTo>
                    <a:pt x="91816" y="34952"/>
                    <a:pt x="91907" y="34969"/>
                    <a:pt x="91998" y="34986"/>
                  </a:cubicBezTo>
                  <a:cubicBezTo>
                    <a:pt x="92246" y="35033"/>
                    <a:pt x="92498" y="35074"/>
                    <a:pt x="92753" y="35104"/>
                  </a:cubicBezTo>
                  <a:cubicBezTo>
                    <a:pt x="92772" y="35107"/>
                    <a:pt x="92792" y="35111"/>
                    <a:pt x="92812" y="35113"/>
                  </a:cubicBezTo>
                  <a:cubicBezTo>
                    <a:pt x="92871" y="35120"/>
                    <a:pt x="92929" y="35122"/>
                    <a:pt x="92988" y="35128"/>
                  </a:cubicBezTo>
                  <a:cubicBezTo>
                    <a:pt x="93060" y="35136"/>
                    <a:pt x="93130" y="35145"/>
                    <a:pt x="93203" y="35151"/>
                  </a:cubicBezTo>
                  <a:cubicBezTo>
                    <a:pt x="93242" y="35154"/>
                    <a:pt x="93280" y="35154"/>
                    <a:pt x="93319" y="35156"/>
                  </a:cubicBezTo>
                  <a:cubicBezTo>
                    <a:pt x="93437" y="35164"/>
                    <a:pt x="93556" y="35170"/>
                    <a:pt x="93675" y="35174"/>
                  </a:cubicBezTo>
                  <a:cubicBezTo>
                    <a:pt x="93774" y="35178"/>
                    <a:pt x="93874" y="35183"/>
                    <a:pt x="93975" y="35184"/>
                  </a:cubicBezTo>
                  <a:cubicBezTo>
                    <a:pt x="94009" y="35184"/>
                    <a:pt x="94044" y="35184"/>
                    <a:pt x="94078" y="35184"/>
                  </a:cubicBezTo>
                  <a:cubicBezTo>
                    <a:pt x="94155" y="35184"/>
                    <a:pt x="94231" y="35183"/>
                    <a:pt x="94307" y="35183"/>
                  </a:cubicBezTo>
                  <a:cubicBezTo>
                    <a:pt x="94413" y="35181"/>
                    <a:pt x="94517" y="35180"/>
                    <a:pt x="94621" y="35174"/>
                  </a:cubicBezTo>
                  <a:cubicBezTo>
                    <a:pt x="94725" y="35170"/>
                    <a:pt x="94827" y="35163"/>
                    <a:pt x="94929" y="35156"/>
                  </a:cubicBezTo>
                  <a:cubicBezTo>
                    <a:pt x="95040" y="35149"/>
                    <a:pt x="95149" y="35141"/>
                    <a:pt x="95259" y="35130"/>
                  </a:cubicBezTo>
                  <a:cubicBezTo>
                    <a:pt x="95353" y="35121"/>
                    <a:pt x="95446" y="35109"/>
                    <a:pt x="95539" y="35098"/>
                  </a:cubicBezTo>
                  <a:cubicBezTo>
                    <a:pt x="95656" y="35083"/>
                    <a:pt x="95771" y="35069"/>
                    <a:pt x="95886" y="35052"/>
                  </a:cubicBezTo>
                  <a:cubicBezTo>
                    <a:pt x="95971" y="35038"/>
                    <a:pt x="96054" y="35023"/>
                    <a:pt x="96138" y="35008"/>
                  </a:cubicBezTo>
                  <a:cubicBezTo>
                    <a:pt x="96259" y="34986"/>
                    <a:pt x="96381" y="34965"/>
                    <a:pt x="96502" y="34939"/>
                  </a:cubicBezTo>
                  <a:cubicBezTo>
                    <a:pt x="96576" y="34924"/>
                    <a:pt x="96648" y="34905"/>
                    <a:pt x="96721" y="34889"/>
                  </a:cubicBezTo>
                  <a:cubicBezTo>
                    <a:pt x="96850" y="34859"/>
                    <a:pt x="96979" y="34829"/>
                    <a:pt x="97107" y="34795"/>
                  </a:cubicBezTo>
                  <a:cubicBezTo>
                    <a:pt x="97167" y="34778"/>
                    <a:pt x="97227" y="34760"/>
                    <a:pt x="97288" y="34743"/>
                  </a:cubicBezTo>
                  <a:cubicBezTo>
                    <a:pt x="97425" y="34703"/>
                    <a:pt x="97562" y="34663"/>
                    <a:pt x="97697" y="34619"/>
                  </a:cubicBezTo>
                  <a:cubicBezTo>
                    <a:pt x="97744" y="34603"/>
                    <a:pt x="97790" y="34586"/>
                    <a:pt x="97836" y="34570"/>
                  </a:cubicBezTo>
                  <a:cubicBezTo>
                    <a:pt x="97983" y="34520"/>
                    <a:pt x="98130" y="34468"/>
                    <a:pt x="98273" y="34412"/>
                  </a:cubicBezTo>
                  <a:cubicBezTo>
                    <a:pt x="98304" y="34401"/>
                    <a:pt x="98332" y="34388"/>
                    <a:pt x="98362" y="34376"/>
                  </a:cubicBezTo>
                  <a:cubicBezTo>
                    <a:pt x="98522" y="34313"/>
                    <a:pt x="98679" y="34247"/>
                    <a:pt x="98836" y="34177"/>
                  </a:cubicBezTo>
                  <a:cubicBezTo>
                    <a:pt x="98844" y="34173"/>
                    <a:pt x="98852" y="34169"/>
                    <a:pt x="98861" y="34165"/>
                  </a:cubicBezTo>
                  <a:cubicBezTo>
                    <a:pt x="102842" y="32356"/>
                    <a:pt x="105611" y="28337"/>
                    <a:pt x="105597" y="23684"/>
                  </a:cubicBezTo>
                  <a:cubicBezTo>
                    <a:pt x="105597" y="21868"/>
                    <a:pt x="106664" y="20220"/>
                    <a:pt x="108323" y="19479"/>
                  </a:cubicBezTo>
                  <a:lnTo>
                    <a:pt x="108933" y="19205"/>
                  </a:lnTo>
                  <a:cubicBezTo>
                    <a:pt x="109538" y="18935"/>
                    <a:pt x="110186" y="18800"/>
                    <a:pt x="110828" y="18800"/>
                  </a:cubicBezTo>
                  <a:cubicBezTo>
                    <a:pt x="111905" y="18800"/>
                    <a:pt x="112967" y="19179"/>
                    <a:pt x="113789" y="19930"/>
                  </a:cubicBezTo>
                  <a:cubicBezTo>
                    <a:pt x="115829" y="21795"/>
                    <a:pt x="118543" y="22935"/>
                    <a:pt x="121519" y="22935"/>
                  </a:cubicBezTo>
                  <a:cubicBezTo>
                    <a:pt x="122584" y="22935"/>
                    <a:pt x="123616" y="22789"/>
                    <a:pt x="124596" y="22516"/>
                  </a:cubicBezTo>
                  <a:cubicBezTo>
                    <a:pt x="125073" y="22382"/>
                    <a:pt x="126999" y="21810"/>
                    <a:pt x="128986" y="20162"/>
                  </a:cubicBezTo>
                  <a:cubicBezTo>
                    <a:pt x="129608" y="19646"/>
                    <a:pt x="131711" y="17717"/>
                    <a:pt x="132505" y="14957"/>
                  </a:cubicBezTo>
                  <a:cubicBezTo>
                    <a:pt x="132835" y="13811"/>
                    <a:pt x="132987" y="11395"/>
                    <a:pt x="132983" y="11209"/>
                  </a:cubicBezTo>
                  <a:cubicBezTo>
                    <a:pt x="132979" y="11007"/>
                    <a:pt x="132967" y="10810"/>
                    <a:pt x="132967" y="10810"/>
                  </a:cubicBezTo>
                  <a:cubicBezTo>
                    <a:pt x="132967" y="10810"/>
                    <a:pt x="132960" y="10688"/>
                    <a:pt x="132951" y="10568"/>
                  </a:cubicBezTo>
                  <a:cubicBezTo>
                    <a:pt x="132518" y="4930"/>
                    <a:pt x="127907" y="384"/>
                    <a:pt x="122265" y="25"/>
                  </a:cubicBezTo>
                  <a:cubicBezTo>
                    <a:pt x="122014" y="9"/>
                    <a:pt x="121765" y="1"/>
                    <a:pt x="121517" y="1"/>
                  </a:cubicBezTo>
                  <a:cubicBezTo>
                    <a:pt x="115194" y="1"/>
                    <a:pt x="110051" y="5146"/>
                    <a:pt x="110051" y="11468"/>
                  </a:cubicBezTo>
                  <a:lnTo>
                    <a:pt x="110051" y="11498"/>
                  </a:lnTo>
                  <a:cubicBezTo>
                    <a:pt x="110053" y="13317"/>
                    <a:pt x="108985" y="14967"/>
                    <a:pt x="107324" y="15710"/>
                  </a:cubicBezTo>
                  <a:lnTo>
                    <a:pt x="106715" y="15982"/>
                  </a:lnTo>
                  <a:cubicBezTo>
                    <a:pt x="106110" y="16253"/>
                    <a:pt x="105462" y="16388"/>
                    <a:pt x="104819" y="16388"/>
                  </a:cubicBezTo>
                  <a:cubicBezTo>
                    <a:pt x="103742" y="16388"/>
                    <a:pt x="102680" y="16009"/>
                    <a:pt x="101859" y="15258"/>
                  </a:cubicBezTo>
                  <a:cubicBezTo>
                    <a:pt x="101003" y="14475"/>
                    <a:pt x="100026" y="13823"/>
                    <a:pt x="98963" y="13325"/>
                  </a:cubicBezTo>
                  <a:cubicBezTo>
                    <a:pt x="98951" y="13320"/>
                    <a:pt x="98940" y="13315"/>
                    <a:pt x="98929" y="13310"/>
                  </a:cubicBezTo>
                  <a:cubicBezTo>
                    <a:pt x="98811" y="13255"/>
                    <a:pt x="98692" y="13202"/>
                    <a:pt x="98572" y="13152"/>
                  </a:cubicBezTo>
                  <a:cubicBezTo>
                    <a:pt x="98526" y="13133"/>
                    <a:pt x="98481" y="13113"/>
                    <a:pt x="98435" y="13094"/>
                  </a:cubicBezTo>
                  <a:cubicBezTo>
                    <a:pt x="98342" y="13056"/>
                    <a:pt x="98246" y="13020"/>
                    <a:pt x="98151" y="12985"/>
                  </a:cubicBezTo>
                  <a:cubicBezTo>
                    <a:pt x="98078" y="12957"/>
                    <a:pt x="98004" y="12928"/>
                    <a:pt x="97929" y="12903"/>
                  </a:cubicBezTo>
                  <a:cubicBezTo>
                    <a:pt x="97856" y="12876"/>
                    <a:pt x="97781" y="12851"/>
                    <a:pt x="97706" y="12827"/>
                  </a:cubicBezTo>
                  <a:cubicBezTo>
                    <a:pt x="97609" y="12795"/>
                    <a:pt x="97511" y="12764"/>
                    <a:pt x="97413" y="12734"/>
                  </a:cubicBezTo>
                  <a:cubicBezTo>
                    <a:pt x="97355" y="12716"/>
                    <a:pt x="97297" y="12700"/>
                    <a:pt x="97239" y="12684"/>
                  </a:cubicBezTo>
                  <a:cubicBezTo>
                    <a:pt x="97123" y="12651"/>
                    <a:pt x="97006" y="12619"/>
                    <a:pt x="96889" y="12591"/>
                  </a:cubicBezTo>
                  <a:cubicBezTo>
                    <a:pt x="96843" y="12579"/>
                    <a:pt x="96796" y="12568"/>
                    <a:pt x="96750" y="12558"/>
                  </a:cubicBezTo>
                  <a:cubicBezTo>
                    <a:pt x="96622" y="12527"/>
                    <a:pt x="96492" y="12498"/>
                    <a:pt x="96362" y="12473"/>
                  </a:cubicBezTo>
                  <a:cubicBezTo>
                    <a:pt x="96321" y="12465"/>
                    <a:pt x="96279" y="12458"/>
                    <a:pt x="96238" y="12449"/>
                  </a:cubicBezTo>
                  <a:cubicBezTo>
                    <a:pt x="96105" y="12425"/>
                    <a:pt x="95971" y="12402"/>
                    <a:pt x="95837" y="12382"/>
                  </a:cubicBezTo>
                  <a:cubicBezTo>
                    <a:pt x="95793" y="12376"/>
                    <a:pt x="95749" y="12369"/>
                    <a:pt x="95705" y="12362"/>
                  </a:cubicBezTo>
                  <a:cubicBezTo>
                    <a:pt x="95577" y="12345"/>
                    <a:pt x="95448" y="12330"/>
                    <a:pt x="95318" y="12316"/>
                  </a:cubicBezTo>
                  <a:cubicBezTo>
                    <a:pt x="95263" y="12311"/>
                    <a:pt x="95207" y="12305"/>
                    <a:pt x="95150" y="12300"/>
                  </a:cubicBezTo>
                  <a:cubicBezTo>
                    <a:pt x="95098" y="12296"/>
                    <a:pt x="95045" y="12289"/>
                    <a:pt x="94993" y="12285"/>
                  </a:cubicBezTo>
                  <a:cubicBezTo>
                    <a:pt x="94937" y="12281"/>
                    <a:pt x="94883" y="12281"/>
                    <a:pt x="94829" y="12277"/>
                  </a:cubicBezTo>
                  <a:cubicBezTo>
                    <a:pt x="94732" y="12271"/>
                    <a:pt x="94636" y="12266"/>
                    <a:pt x="94538" y="12263"/>
                  </a:cubicBezTo>
                  <a:cubicBezTo>
                    <a:pt x="94447" y="12260"/>
                    <a:pt x="94357" y="12258"/>
                    <a:pt x="94266" y="12257"/>
                  </a:cubicBezTo>
                  <a:cubicBezTo>
                    <a:pt x="94220" y="12256"/>
                    <a:pt x="94175" y="12253"/>
                    <a:pt x="94129" y="12253"/>
                  </a:cubicBezTo>
                  <a:cubicBezTo>
                    <a:pt x="94068" y="12253"/>
                    <a:pt x="94006" y="12257"/>
                    <a:pt x="93945" y="12257"/>
                  </a:cubicBezTo>
                  <a:cubicBezTo>
                    <a:pt x="93866" y="12259"/>
                    <a:pt x="93787" y="12260"/>
                    <a:pt x="93709" y="12263"/>
                  </a:cubicBezTo>
                  <a:cubicBezTo>
                    <a:pt x="93592" y="12267"/>
                    <a:pt x="93476" y="12274"/>
                    <a:pt x="93361" y="12282"/>
                  </a:cubicBezTo>
                  <a:cubicBezTo>
                    <a:pt x="93292" y="12287"/>
                    <a:pt x="93223" y="12290"/>
                    <a:pt x="93155" y="12296"/>
                  </a:cubicBezTo>
                  <a:cubicBezTo>
                    <a:pt x="93024" y="12307"/>
                    <a:pt x="92895" y="12321"/>
                    <a:pt x="92766" y="12337"/>
                  </a:cubicBezTo>
                  <a:cubicBezTo>
                    <a:pt x="92713" y="12343"/>
                    <a:pt x="92659" y="12348"/>
                    <a:pt x="92607" y="12355"/>
                  </a:cubicBezTo>
                  <a:cubicBezTo>
                    <a:pt x="92448" y="12377"/>
                    <a:pt x="92290" y="12401"/>
                    <a:pt x="92134" y="12429"/>
                  </a:cubicBezTo>
                  <a:cubicBezTo>
                    <a:pt x="92111" y="12433"/>
                    <a:pt x="92088" y="12436"/>
                    <a:pt x="92065" y="12440"/>
                  </a:cubicBezTo>
                  <a:cubicBezTo>
                    <a:pt x="91507" y="12542"/>
                    <a:pt x="90961" y="12686"/>
                    <a:pt x="90434" y="12866"/>
                  </a:cubicBezTo>
                  <a:cubicBezTo>
                    <a:pt x="90432" y="12866"/>
                    <a:pt x="90430" y="12867"/>
                    <a:pt x="90428" y="12868"/>
                  </a:cubicBezTo>
                  <a:cubicBezTo>
                    <a:pt x="90256" y="12926"/>
                    <a:pt x="90087" y="12990"/>
                    <a:pt x="89919" y="13056"/>
                  </a:cubicBezTo>
                  <a:cubicBezTo>
                    <a:pt x="89905" y="13061"/>
                    <a:pt x="89892" y="13067"/>
                    <a:pt x="89879" y="13073"/>
                  </a:cubicBezTo>
                  <a:cubicBezTo>
                    <a:pt x="89722" y="13135"/>
                    <a:pt x="89567" y="13201"/>
                    <a:pt x="89414" y="13271"/>
                  </a:cubicBezTo>
                  <a:cubicBezTo>
                    <a:pt x="89397" y="13279"/>
                    <a:pt x="89379" y="13287"/>
                    <a:pt x="89362" y="13295"/>
                  </a:cubicBezTo>
                  <a:cubicBezTo>
                    <a:pt x="89212" y="13364"/>
                    <a:pt x="89063" y="13436"/>
                    <a:pt x="88916" y="13511"/>
                  </a:cubicBezTo>
                  <a:cubicBezTo>
                    <a:pt x="88901" y="13520"/>
                    <a:pt x="88885" y="13528"/>
                    <a:pt x="88870" y="13536"/>
                  </a:cubicBezTo>
                  <a:cubicBezTo>
                    <a:pt x="88720" y="13614"/>
                    <a:pt x="88572" y="13694"/>
                    <a:pt x="88427" y="13777"/>
                  </a:cubicBezTo>
                  <a:cubicBezTo>
                    <a:pt x="88416" y="13785"/>
                    <a:pt x="88405" y="13791"/>
                    <a:pt x="88394" y="13797"/>
                  </a:cubicBezTo>
                  <a:cubicBezTo>
                    <a:pt x="88242" y="13886"/>
                    <a:pt x="88090" y="13978"/>
                    <a:pt x="87942" y="14073"/>
                  </a:cubicBezTo>
                  <a:cubicBezTo>
                    <a:pt x="87940" y="14074"/>
                    <a:pt x="87938" y="14076"/>
                    <a:pt x="87935" y="14077"/>
                  </a:cubicBezTo>
                  <a:cubicBezTo>
                    <a:pt x="87458" y="14385"/>
                    <a:pt x="87004" y="14725"/>
                    <a:pt x="86578" y="15098"/>
                  </a:cubicBezTo>
                  <a:cubicBezTo>
                    <a:pt x="86520" y="15150"/>
                    <a:pt x="86459" y="15197"/>
                    <a:pt x="86399" y="15244"/>
                  </a:cubicBezTo>
                  <a:cubicBezTo>
                    <a:pt x="85508" y="15934"/>
                    <a:pt x="84423" y="16288"/>
                    <a:pt x="83326" y="16288"/>
                  </a:cubicBezTo>
                  <a:cubicBezTo>
                    <a:pt x="82616" y="16288"/>
                    <a:pt x="81900" y="16140"/>
                    <a:pt x="81229" y="15839"/>
                  </a:cubicBezTo>
                  <a:cubicBezTo>
                    <a:pt x="79400" y="15022"/>
                    <a:pt x="78254" y="13211"/>
                    <a:pt x="78209" y="11208"/>
                  </a:cubicBezTo>
                  <a:cubicBezTo>
                    <a:pt x="78205" y="10995"/>
                    <a:pt x="78194" y="10782"/>
                    <a:pt x="78178" y="10567"/>
                  </a:cubicBezTo>
                  <a:cubicBezTo>
                    <a:pt x="77965" y="7793"/>
                    <a:pt x="76739" y="5284"/>
                    <a:pt x="74877" y="3407"/>
                  </a:cubicBezTo>
                  <a:cubicBezTo>
                    <a:pt x="74876" y="3405"/>
                    <a:pt x="74874" y="3404"/>
                    <a:pt x="74872" y="3402"/>
                  </a:cubicBezTo>
                  <a:cubicBezTo>
                    <a:pt x="74764" y="3295"/>
                    <a:pt x="74655" y="3189"/>
                    <a:pt x="74544" y="3085"/>
                  </a:cubicBezTo>
                  <a:cubicBezTo>
                    <a:pt x="74530" y="3072"/>
                    <a:pt x="74517" y="3059"/>
                    <a:pt x="74502" y="3045"/>
                  </a:cubicBezTo>
                  <a:cubicBezTo>
                    <a:pt x="74402" y="2953"/>
                    <a:pt x="74300" y="2863"/>
                    <a:pt x="74196" y="2775"/>
                  </a:cubicBezTo>
                  <a:cubicBezTo>
                    <a:pt x="74170" y="2752"/>
                    <a:pt x="74144" y="2728"/>
                    <a:pt x="74117" y="2706"/>
                  </a:cubicBezTo>
                  <a:cubicBezTo>
                    <a:pt x="74025" y="2628"/>
                    <a:pt x="73929" y="2552"/>
                    <a:pt x="73835" y="2476"/>
                  </a:cubicBezTo>
                  <a:cubicBezTo>
                    <a:pt x="73795" y="2446"/>
                    <a:pt x="73757" y="2414"/>
                    <a:pt x="73718" y="2383"/>
                  </a:cubicBezTo>
                  <a:cubicBezTo>
                    <a:pt x="73633" y="2318"/>
                    <a:pt x="73546" y="2254"/>
                    <a:pt x="73458" y="2191"/>
                  </a:cubicBezTo>
                  <a:cubicBezTo>
                    <a:pt x="73407" y="2153"/>
                    <a:pt x="73356" y="2115"/>
                    <a:pt x="73304" y="2079"/>
                  </a:cubicBezTo>
                  <a:cubicBezTo>
                    <a:pt x="73226" y="2024"/>
                    <a:pt x="73147" y="1971"/>
                    <a:pt x="73067" y="1918"/>
                  </a:cubicBezTo>
                  <a:cubicBezTo>
                    <a:pt x="73004" y="1876"/>
                    <a:pt x="72942" y="1834"/>
                    <a:pt x="72880" y="1794"/>
                  </a:cubicBezTo>
                  <a:cubicBezTo>
                    <a:pt x="72807" y="1748"/>
                    <a:pt x="72733" y="1703"/>
                    <a:pt x="72660" y="1659"/>
                  </a:cubicBezTo>
                  <a:cubicBezTo>
                    <a:pt x="72587" y="1615"/>
                    <a:pt x="72515" y="1571"/>
                    <a:pt x="72442" y="1528"/>
                  </a:cubicBezTo>
                  <a:cubicBezTo>
                    <a:pt x="72374" y="1489"/>
                    <a:pt x="72306" y="1451"/>
                    <a:pt x="72237" y="1413"/>
                  </a:cubicBezTo>
                  <a:cubicBezTo>
                    <a:pt x="72156" y="1369"/>
                    <a:pt x="72076" y="1325"/>
                    <a:pt x="71995" y="1282"/>
                  </a:cubicBezTo>
                  <a:cubicBezTo>
                    <a:pt x="71930" y="1249"/>
                    <a:pt x="71865" y="1217"/>
                    <a:pt x="71799" y="1184"/>
                  </a:cubicBezTo>
                  <a:cubicBezTo>
                    <a:pt x="71712" y="1141"/>
                    <a:pt x="71625" y="1098"/>
                    <a:pt x="71537" y="1057"/>
                  </a:cubicBezTo>
                  <a:cubicBezTo>
                    <a:pt x="71475" y="1029"/>
                    <a:pt x="71411" y="1001"/>
                    <a:pt x="71348" y="972"/>
                  </a:cubicBezTo>
                  <a:cubicBezTo>
                    <a:pt x="71256" y="931"/>
                    <a:pt x="71163" y="891"/>
                    <a:pt x="71070" y="853"/>
                  </a:cubicBezTo>
                  <a:cubicBezTo>
                    <a:pt x="71007" y="827"/>
                    <a:pt x="70945" y="803"/>
                    <a:pt x="70882" y="779"/>
                  </a:cubicBezTo>
                  <a:cubicBezTo>
                    <a:pt x="70787" y="741"/>
                    <a:pt x="70691" y="704"/>
                    <a:pt x="70594" y="669"/>
                  </a:cubicBezTo>
                  <a:cubicBezTo>
                    <a:pt x="70530" y="646"/>
                    <a:pt x="70467" y="625"/>
                    <a:pt x="70402" y="603"/>
                  </a:cubicBezTo>
                  <a:cubicBezTo>
                    <a:pt x="70305" y="570"/>
                    <a:pt x="70209" y="537"/>
                    <a:pt x="70111" y="508"/>
                  </a:cubicBezTo>
                  <a:cubicBezTo>
                    <a:pt x="70044" y="487"/>
                    <a:pt x="69978" y="468"/>
                    <a:pt x="69910" y="448"/>
                  </a:cubicBezTo>
                  <a:cubicBezTo>
                    <a:pt x="69814" y="421"/>
                    <a:pt x="69717" y="393"/>
                    <a:pt x="69620" y="368"/>
                  </a:cubicBezTo>
                  <a:cubicBezTo>
                    <a:pt x="69548" y="349"/>
                    <a:pt x="69477" y="332"/>
                    <a:pt x="69406" y="315"/>
                  </a:cubicBezTo>
                  <a:cubicBezTo>
                    <a:pt x="69312" y="293"/>
                    <a:pt x="69218" y="270"/>
                    <a:pt x="69122" y="250"/>
                  </a:cubicBezTo>
                  <a:cubicBezTo>
                    <a:pt x="69046" y="234"/>
                    <a:pt x="68968" y="219"/>
                    <a:pt x="68891" y="204"/>
                  </a:cubicBezTo>
                  <a:cubicBezTo>
                    <a:pt x="68800" y="186"/>
                    <a:pt x="68709" y="169"/>
                    <a:pt x="68617" y="155"/>
                  </a:cubicBezTo>
                  <a:cubicBezTo>
                    <a:pt x="68534" y="140"/>
                    <a:pt x="68450" y="129"/>
                    <a:pt x="68365" y="117"/>
                  </a:cubicBezTo>
                  <a:cubicBezTo>
                    <a:pt x="68279" y="105"/>
                    <a:pt x="68193" y="92"/>
                    <a:pt x="68107" y="82"/>
                  </a:cubicBezTo>
                  <a:cubicBezTo>
                    <a:pt x="68016" y="71"/>
                    <a:pt x="67924" y="63"/>
                    <a:pt x="67832" y="53"/>
                  </a:cubicBezTo>
                  <a:cubicBezTo>
                    <a:pt x="67778" y="48"/>
                    <a:pt x="67725" y="41"/>
                    <a:pt x="67669" y="37"/>
                  </a:cubicBezTo>
                  <a:cubicBezTo>
                    <a:pt x="67646" y="35"/>
                    <a:pt x="67623" y="35"/>
                    <a:pt x="67600" y="34"/>
                  </a:cubicBezTo>
                  <a:cubicBezTo>
                    <a:pt x="67563" y="31"/>
                    <a:pt x="67527" y="27"/>
                    <a:pt x="67491" y="24"/>
                  </a:cubicBezTo>
                  <a:cubicBezTo>
                    <a:pt x="67398" y="18"/>
                    <a:pt x="67305" y="18"/>
                    <a:pt x="67213" y="14"/>
                  </a:cubicBezTo>
                  <a:cubicBezTo>
                    <a:pt x="67123" y="10"/>
                    <a:pt x="67034" y="5"/>
                    <a:pt x="66945" y="3"/>
                  </a:cubicBezTo>
                  <a:cubicBezTo>
                    <a:pt x="66910" y="3"/>
                    <a:pt x="66875" y="2"/>
                    <a:pt x="66839" y="2"/>
                  </a:cubicBezTo>
                  <a:cubicBezTo>
                    <a:pt x="66755" y="2"/>
                    <a:pt x="66671" y="4"/>
                    <a:pt x="66586" y="5"/>
                  </a:cubicBezTo>
                  <a:cubicBezTo>
                    <a:pt x="66493" y="6"/>
                    <a:pt x="66400" y="6"/>
                    <a:pt x="66308" y="9"/>
                  </a:cubicBezTo>
                  <a:cubicBezTo>
                    <a:pt x="66196" y="14"/>
                    <a:pt x="66087" y="23"/>
                    <a:pt x="65977" y="30"/>
                  </a:cubicBezTo>
                  <a:cubicBezTo>
                    <a:pt x="65877" y="36"/>
                    <a:pt x="65778" y="41"/>
                    <a:pt x="65678" y="50"/>
                  </a:cubicBezTo>
                  <a:cubicBezTo>
                    <a:pt x="65583" y="59"/>
                    <a:pt x="65490" y="72"/>
                    <a:pt x="65396" y="83"/>
                  </a:cubicBezTo>
                  <a:cubicBezTo>
                    <a:pt x="65284" y="96"/>
                    <a:pt x="65171" y="108"/>
                    <a:pt x="65059" y="124"/>
                  </a:cubicBezTo>
                  <a:cubicBezTo>
                    <a:pt x="65014" y="130"/>
                    <a:pt x="64969" y="140"/>
                    <a:pt x="64924" y="148"/>
                  </a:cubicBezTo>
                  <a:cubicBezTo>
                    <a:pt x="64396" y="231"/>
                    <a:pt x="63881" y="351"/>
                    <a:pt x="63379" y="506"/>
                  </a:cubicBezTo>
                  <a:cubicBezTo>
                    <a:pt x="63360" y="511"/>
                    <a:pt x="63340" y="516"/>
                    <a:pt x="63322" y="522"/>
                  </a:cubicBezTo>
                  <a:cubicBezTo>
                    <a:pt x="63168" y="570"/>
                    <a:pt x="63016" y="623"/>
                    <a:pt x="62865" y="678"/>
                  </a:cubicBezTo>
                  <a:cubicBezTo>
                    <a:pt x="62830" y="691"/>
                    <a:pt x="62795" y="702"/>
                    <a:pt x="62760" y="714"/>
                  </a:cubicBezTo>
                  <a:cubicBezTo>
                    <a:pt x="62614" y="769"/>
                    <a:pt x="62471" y="827"/>
                    <a:pt x="62328" y="887"/>
                  </a:cubicBezTo>
                  <a:cubicBezTo>
                    <a:pt x="62290" y="904"/>
                    <a:pt x="62251" y="918"/>
                    <a:pt x="62212" y="934"/>
                  </a:cubicBezTo>
                  <a:cubicBezTo>
                    <a:pt x="62072" y="996"/>
                    <a:pt x="61932" y="1060"/>
                    <a:pt x="61794" y="1127"/>
                  </a:cubicBezTo>
                  <a:cubicBezTo>
                    <a:pt x="61756" y="1145"/>
                    <a:pt x="61719" y="1163"/>
                    <a:pt x="61681" y="1181"/>
                  </a:cubicBezTo>
                  <a:cubicBezTo>
                    <a:pt x="61543" y="1249"/>
                    <a:pt x="61408" y="1320"/>
                    <a:pt x="61274" y="1394"/>
                  </a:cubicBezTo>
                  <a:cubicBezTo>
                    <a:pt x="61237" y="1413"/>
                    <a:pt x="61200" y="1433"/>
                    <a:pt x="61164" y="1453"/>
                  </a:cubicBezTo>
                  <a:cubicBezTo>
                    <a:pt x="61030" y="1528"/>
                    <a:pt x="60898" y="1607"/>
                    <a:pt x="60767" y="1686"/>
                  </a:cubicBezTo>
                  <a:cubicBezTo>
                    <a:pt x="60732" y="1708"/>
                    <a:pt x="60699" y="1728"/>
                    <a:pt x="60665" y="1750"/>
                  </a:cubicBezTo>
                  <a:cubicBezTo>
                    <a:pt x="60533" y="1832"/>
                    <a:pt x="60404" y="1918"/>
                    <a:pt x="60275" y="2006"/>
                  </a:cubicBezTo>
                  <a:cubicBezTo>
                    <a:pt x="60244" y="2027"/>
                    <a:pt x="60214" y="2048"/>
                    <a:pt x="60184" y="2069"/>
                  </a:cubicBezTo>
                  <a:cubicBezTo>
                    <a:pt x="60054" y="2159"/>
                    <a:pt x="59926" y="2253"/>
                    <a:pt x="59801" y="2348"/>
                  </a:cubicBezTo>
                  <a:cubicBezTo>
                    <a:pt x="59775" y="2369"/>
                    <a:pt x="59748" y="2389"/>
                    <a:pt x="59721" y="2410"/>
                  </a:cubicBezTo>
                  <a:cubicBezTo>
                    <a:pt x="59593" y="2509"/>
                    <a:pt x="59468" y="2611"/>
                    <a:pt x="59345" y="2716"/>
                  </a:cubicBezTo>
                  <a:cubicBezTo>
                    <a:pt x="59323" y="2734"/>
                    <a:pt x="59302" y="2753"/>
                    <a:pt x="59280" y="2771"/>
                  </a:cubicBezTo>
                  <a:cubicBezTo>
                    <a:pt x="59153" y="2880"/>
                    <a:pt x="59030" y="2991"/>
                    <a:pt x="58908" y="3105"/>
                  </a:cubicBezTo>
                  <a:cubicBezTo>
                    <a:pt x="58892" y="3120"/>
                    <a:pt x="58876" y="3134"/>
                    <a:pt x="58860" y="3150"/>
                  </a:cubicBezTo>
                  <a:cubicBezTo>
                    <a:pt x="58734" y="3269"/>
                    <a:pt x="58611" y="3391"/>
                    <a:pt x="58490" y="3516"/>
                  </a:cubicBezTo>
                  <a:cubicBezTo>
                    <a:pt x="58481" y="3525"/>
                    <a:pt x="58473" y="3534"/>
                    <a:pt x="58464" y="3544"/>
                  </a:cubicBezTo>
                  <a:cubicBezTo>
                    <a:pt x="58338" y="3676"/>
                    <a:pt x="58215" y="3810"/>
                    <a:pt x="58096" y="3947"/>
                  </a:cubicBezTo>
                  <a:cubicBezTo>
                    <a:pt x="58094" y="3948"/>
                    <a:pt x="58093" y="3950"/>
                    <a:pt x="58092" y="3951"/>
                  </a:cubicBezTo>
                  <a:cubicBezTo>
                    <a:pt x="56332" y="5974"/>
                    <a:pt x="55269" y="8615"/>
                    <a:pt x="55278" y="11503"/>
                  </a:cubicBezTo>
                  <a:cubicBezTo>
                    <a:pt x="55278" y="13320"/>
                    <a:pt x="54210" y="14967"/>
                    <a:pt x="52552" y="15709"/>
                  </a:cubicBezTo>
                  <a:lnTo>
                    <a:pt x="51942" y="15982"/>
                  </a:lnTo>
                  <a:cubicBezTo>
                    <a:pt x="51337" y="16253"/>
                    <a:pt x="50689" y="16388"/>
                    <a:pt x="50047" y="16388"/>
                  </a:cubicBezTo>
                  <a:cubicBezTo>
                    <a:pt x="48969" y="16388"/>
                    <a:pt x="47907" y="16009"/>
                    <a:pt x="47086" y="15258"/>
                  </a:cubicBezTo>
                  <a:cubicBezTo>
                    <a:pt x="45046" y="13393"/>
                    <a:pt x="42332" y="12253"/>
                    <a:pt x="39356" y="12253"/>
                  </a:cubicBezTo>
                  <a:cubicBezTo>
                    <a:pt x="36466" y="12253"/>
                    <a:pt x="33823" y="13328"/>
                    <a:pt x="31805" y="15098"/>
                  </a:cubicBezTo>
                  <a:cubicBezTo>
                    <a:pt x="30892" y="15899"/>
                    <a:pt x="29737" y="16316"/>
                    <a:pt x="28567" y="16316"/>
                  </a:cubicBezTo>
                  <a:cubicBezTo>
                    <a:pt x="27885" y="16316"/>
                    <a:pt x="27199" y="16174"/>
                    <a:pt x="26553" y="15885"/>
                  </a:cubicBezTo>
                  <a:lnTo>
                    <a:pt x="26468" y="15847"/>
                  </a:lnTo>
                  <a:cubicBezTo>
                    <a:pt x="24623" y="15022"/>
                    <a:pt x="23476" y="13211"/>
                    <a:pt x="23432" y="11209"/>
                  </a:cubicBezTo>
                  <a:cubicBezTo>
                    <a:pt x="23428" y="11019"/>
                    <a:pt x="23419" y="10829"/>
                    <a:pt x="23405" y="10636"/>
                  </a:cubicBezTo>
                  <a:cubicBezTo>
                    <a:pt x="23008" y="5038"/>
                    <a:pt x="18491" y="480"/>
                    <a:pt x="12897" y="37"/>
                  </a:cubicBezTo>
                  <a:cubicBezTo>
                    <a:pt x="12585" y="12"/>
                    <a:pt x="12275" y="0"/>
                    <a:pt x="11968" y="0"/>
                  </a:cubicBezTo>
                  <a:close/>
                </a:path>
              </a:pathLst>
            </a:custGeom>
            <a:gradFill>
              <a:gsLst>
                <a:gs pos="0">
                  <a:srgbClr val="EEEEEE"/>
                </a:gs>
                <a:gs pos="25000">
                  <a:srgbClr val="69E781"/>
                </a:gs>
                <a:gs pos="50000">
                  <a:srgbClr val="4949E7"/>
                </a:gs>
                <a:gs pos="74000">
                  <a:srgbClr val="FCBD24"/>
                </a:gs>
                <a:gs pos="100000">
                  <a:srgbClr val="EC3A3B"/>
                </a:gs>
              </a:gsLst>
              <a:lin ang="0" scaled="0"/>
            </a:gradFill>
            <a:ln>
              <a:noFill/>
            </a:ln>
          </p:spPr>
          <p:txBody>
            <a:bodyPr spcFirstLastPara="1" wrap="square" lIns="121884" tIns="121884" rIns="121884" bIns="121884"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endParaRPr>
            </a:p>
          </p:txBody>
        </p:sp>
        <p:sp>
          <p:nvSpPr>
            <p:cNvPr id="57" name="Google Shape;95;p16">
              <a:extLst>
                <a:ext uri="{FF2B5EF4-FFF2-40B4-BE49-F238E27FC236}">
                  <a16:creationId xmlns:a16="http://schemas.microsoft.com/office/drawing/2014/main" xmlns="" id="{4D6F34B7-E500-4426-A0F0-320D085DD6A6}"/>
                </a:ext>
              </a:extLst>
            </p:cNvPr>
            <p:cNvSpPr/>
            <p:nvPr/>
          </p:nvSpPr>
          <p:spPr>
            <a:xfrm>
              <a:off x="761823" y="1937781"/>
              <a:ext cx="1018254" cy="1018254"/>
            </a:xfrm>
            <a:custGeom>
              <a:avLst/>
              <a:gdLst/>
              <a:ahLst/>
              <a:cxnLst/>
              <a:rect l="l" t="t" r="r" b="b"/>
              <a:pathLst>
                <a:path w="16949" h="16949" extrusionOk="0">
                  <a:moveTo>
                    <a:pt x="8474" y="0"/>
                  </a:moveTo>
                  <a:cubicBezTo>
                    <a:pt x="6227" y="0"/>
                    <a:pt x="4071" y="892"/>
                    <a:pt x="2482" y="2482"/>
                  </a:cubicBezTo>
                  <a:cubicBezTo>
                    <a:pt x="893" y="4071"/>
                    <a:pt x="0" y="6226"/>
                    <a:pt x="0" y="8474"/>
                  </a:cubicBezTo>
                  <a:cubicBezTo>
                    <a:pt x="0" y="10721"/>
                    <a:pt x="893" y="12877"/>
                    <a:pt x="2482" y="14466"/>
                  </a:cubicBezTo>
                  <a:cubicBezTo>
                    <a:pt x="4071" y="16055"/>
                    <a:pt x="6227" y="16948"/>
                    <a:pt x="8474" y="16948"/>
                  </a:cubicBezTo>
                  <a:cubicBezTo>
                    <a:pt x="10722" y="16948"/>
                    <a:pt x="12877" y="16055"/>
                    <a:pt x="14466" y="14466"/>
                  </a:cubicBezTo>
                  <a:cubicBezTo>
                    <a:pt x="16056" y="12877"/>
                    <a:pt x="16948" y="10721"/>
                    <a:pt x="16948" y="8474"/>
                  </a:cubicBezTo>
                  <a:cubicBezTo>
                    <a:pt x="16948" y="6226"/>
                    <a:pt x="16056" y="4071"/>
                    <a:pt x="14466" y="2482"/>
                  </a:cubicBezTo>
                  <a:cubicBezTo>
                    <a:pt x="12877" y="892"/>
                    <a:pt x="10722" y="0"/>
                    <a:pt x="8474"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sz="1600" b="1" kern="0" dirty="0">
                  <a:solidFill>
                    <a:srgbClr val="000000"/>
                  </a:solidFill>
                </a:rPr>
                <a:t>Sector no financiero Popular y Solidario</a:t>
              </a:r>
              <a:endParaRPr kumimoji="0" sz="1600" b="1" i="0" u="none" strike="noStrike" kern="0" cap="none" spc="0" normalizeH="0" baseline="0" noProof="0" dirty="0">
                <a:ln>
                  <a:noFill/>
                </a:ln>
                <a:solidFill>
                  <a:srgbClr val="000000"/>
                </a:solidFill>
                <a:effectLst/>
                <a:uLnTx/>
                <a:uFillTx/>
              </a:endParaRPr>
            </a:p>
          </p:txBody>
        </p:sp>
        <p:sp>
          <p:nvSpPr>
            <p:cNvPr id="80" name="Google Shape;109;p16">
              <a:extLst>
                <a:ext uri="{FF2B5EF4-FFF2-40B4-BE49-F238E27FC236}">
                  <a16:creationId xmlns:a16="http://schemas.microsoft.com/office/drawing/2014/main" xmlns="" id="{D38FBE82-3148-4A81-889A-87935053D10B}"/>
                </a:ext>
              </a:extLst>
            </p:cNvPr>
            <p:cNvSpPr/>
            <p:nvPr/>
          </p:nvSpPr>
          <p:spPr>
            <a:xfrm>
              <a:off x="2688280" y="3045350"/>
              <a:ext cx="87954" cy="29026"/>
            </a:xfrm>
            <a:custGeom>
              <a:avLst/>
              <a:gdLst/>
              <a:ahLst/>
              <a:cxnLst/>
              <a:rect l="l" t="t" r="r" b="b"/>
              <a:pathLst>
                <a:path w="1882" h="621" extrusionOk="0">
                  <a:moveTo>
                    <a:pt x="1" y="1"/>
                  </a:moveTo>
                  <a:lnTo>
                    <a:pt x="1" y="621"/>
                  </a:lnTo>
                  <a:lnTo>
                    <a:pt x="1882" y="621"/>
                  </a:lnTo>
                  <a:lnTo>
                    <a:pt x="1882" y="1"/>
                  </a:lnTo>
                  <a:close/>
                </a:path>
              </a:pathLst>
            </a:custGeom>
            <a:solidFill>
              <a:srgbClr val="69E781"/>
            </a:solidFill>
            <a:ln>
              <a:noFill/>
            </a:ln>
          </p:spPr>
          <p:txBody>
            <a:bodyPr spcFirstLastPara="1" wrap="square" lIns="121884" tIns="121884" rIns="121884" bIns="121884"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61" name="Google Shape;115;p16">
              <a:extLst>
                <a:ext uri="{FF2B5EF4-FFF2-40B4-BE49-F238E27FC236}">
                  <a16:creationId xmlns:a16="http://schemas.microsoft.com/office/drawing/2014/main" xmlns="" id="{73B0AD9F-CBE7-4713-8C39-FAE3E4F50262}"/>
                </a:ext>
              </a:extLst>
            </p:cNvPr>
            <p:cNvSpPr/>
            <p:nvPr/>
          </p:nvSpPr>
          <p:spPr>
            <a:xfrm>
              <a:off x="4089169" y="1912237"/>
              <a:ext cx="1018254" cy="1018254"/>
            </a:xfrm>
            <a:custGeom>
              <a:avLst/>
              <a:gdLst/>
              <a:ahLst/>
              <a:cxnLst/>
              <a:rect l="l" t="t" r="r" b="b"/>
              <a:pathLst>
                <a:path w="16949" h="16949" extrusionOk="0">
                  <a:moveTo>
                    <a:pt x="8475" y="0"/>
                  </a:moveTo>
                  <a:cubicBezTo>
                    <a:pt x="6227" y="0"/>
                    <a:pt x="4072" y="893"/>
                    <a:pt x="2483" y="2482"/>
                  </a:cubicBezTo>
                  <a:cubicBezTo>
                    <a:pt x="893" y="4071"/>
                    <a:pt x="0" y="6227"/>
                    <a:pt x="0" y="8474"/>
                  </a:cubicBezTo>
                  <a:cubicBezTo>
                    <a:pt x="0" y="10722"/>
                    <a:pt x="893" y="12877"/>
                    <a:pt x="2483" y="14466"/>
                  </a:cubicBezTo>
                  <a:cubicBezTo>
                    <a:pt x="4072" y="16056"/>
                    <a:pt x="6227" y="16948"/>
                    <a:pt x="8475" y="16948"/>
                  </a:cubicBezTo>
                  <a:cubicBezTo>
                    <a:pt x="10721" y="16948"/>
                    <a:pt x="12877" y="16056"/>
                    <a:pt x="14466" y="14466"/>
                  </a:cubicBezTo>
                  <a:cubicBezTo>
                    <a:pt x="16055" y="12877"/>
                    <a:pt x="16949" y="10722"/>
                    <a:pt x="16949" y="8474"/>
                  </a:cubicBezTo>
                  <a:cubicBezTo>
                    <a:pt x="16949" y="6227"/>
                    <a:pt x="16055" y="4071"/>
                    <a:pt x="14466" y="2482"/>
                  </a:cubicBezTo>
                  <a:cubicBezTo>
                    <a:pt x="12877" y="893"/>
                    <a:pt x="10721" y="0"/>
                    <a:pt x="8475"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endParaRPr>
            </a:p>
          </p:txBody>
        </p:sp>
        <p:sp>
          <p:nvSpPr>
            <p:cNvPr id="63" name="Google Shape;117;p16">
              <a:extLst>
                <a:ext uri="{FF2B5EF4-FFF2-40B4-BE49-F238E27FC236}">
                  <a16:creationId xmlns:a16="http://schemas.microsoft.com/office/drawing/2014/main" xmlns="" id="{67BE264B-1EAE-4E0E-BDCE-E907E0129415}"/>
                </a:ext>
              </a:extLst>
            </p:cNvPr>
            <p:cNvSpPr/>
            <p:nvPr/>
          </p:nvSpPr>
          <p:spPr>
            <a:xfrm>
              <a:off x="7362695" y="1940523"/>
              <a:ext cx="1018254" cy="1018254"/>
            </a:xfrm>
            <a:custGeom>
              <a:avLst/>
              <a:gdLst/>
              <a:ahLst/>
              <a:cxnLst/>
              <a:rect l="l" t="t" r="r" b="b"/>
              <a:pathLst>
                <a:path w="16949" h="16949" extrusionOk="0">
                  <a:moveTo>
                    <a:pt x="8475" y="0"/>
                  </a:moveTo>
                  <a:cubicBezTo>
                    <a:pt x="6228" y="0"/>
                    <a:pt x="4072" y="892"/>
                    <a:pt x="2483" y="2481"/>
                  </a:cubicBezTo>
                  <a:cubicBezTo>
                    <a:pt x="894" y="4070"/>
                    <a:pt x="1" y="6226"/>
                    <a:pt x="1" y="8474"/>
                  </a:cubicBezTo>
                  <a:cubicBezTo>
                    <a:pt x="1" y="10721"/>
                    <a:pt x="894" y="12877"/>
                    <a:pt x="2483" y="14466"/>
                  </a:cubicBezTo>
                  <a:cubicBezTo>
                    <a:pt x="4072" y="16055"/>
                    <a:pt x="6228" y="16948"/>
                    <a:pt x="8475" y="16948"/>
                  </a:cubicBezTo>
                  <a:cubicBezTo>
                    <a:pt x="10723" y="16948"/>
                    <a:pt x="12878" y="16055"/>
                    <a:pt x="14468" y="14466"/>
                  </a:cubicBezTo>
                  <a:cubicBezTo>
                    <a:pt x="16057" y="12877"/>
                    <a:pt x="16949" y="10721"/>
                    <a:pt x="16949" y="8474"/>
                  </a:cubicBezTo>
                  <a:cubicBezTo>
                    <a:pt x="16949" y="6226"/>
                    <a:pt x="16057" y="4070"/>
                    <a:pt x="14468" y="2481"/>
                  </a:cubicBezTo>
                  <a:cubicBezTo>
                    <a:pt x="12878" y="892"/>
                    <a:pt x="10723" y="0"/>
                    <a:pt x="8475"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65" name="Google Shape;121;p16">
              <a:extLst>
                <a:ext uri="{FF2B5EF4-FFF2-40B4-BE49-F238E27FC236}">
                  <a16:creationId xmlns:a16="http://schemas.microsoft.com/office/drawing/2014/main" xmlns="" id="{9F88A292-2285-4501-B885-EC1DCB46505C}"/>
                </a:ext>
              </a:extLst>
            </p:cNvPr>
            <p:cNvSpPr/>
            <p:nvPr/>
          </p:nvSpPr>
          <p:spPr>
            <a:xfrm>
              <a:off x="5717582" y="2676516"/>
              <a:ext cx="1018254" cy="1018254"/>
            </a:xfrm>
            <a:custGeom>
              <a:avLst/>
              <a:gdLst/>
              <a:ahLst/>
              <a:cxnLst/>
              <a:rect l="l" t="t" r="r" b="b"/>
              <a:pathLst>
                <a:path w="16949" h="16949" extrusionOk="0">
                  <a:moveTo>
                    <a:pt x="8474" y="1"/>
                  </a:moveTo>
                  <a:cubicBezTo>
                    <a:pt x="6226" y="1"/>
                    <a:pt x="4071" y="893"/>
                    <a:pt x="2481" y="2483"/>
                  </a:cubicBezTo>
                  <a:cubicBezTo>
                    <a:pt x="892" y="4072"/>
                    <a:pt x="0" y="6227"/>
                    <a:pt x="0" y="8475"/>
                  </a:cubicBezTo>
                  <a:cubicBezTo>
                    <a:pt x="0" y="10723"/>
                    <a:pt x="892" y="12878"/>
                    <a:pt x="2481" y="14467"/>
                  </a:cubicBezTo>
                  <a:cubicBezTo>
                    <a:pt x="4071" y="16057"/>
                    <a:pt x="6226" y="16949"/>
                    <a:pt x="8474" y="16949"/>
                  </a:cubicBezTo>
                  <a:cubicBezTo>
                    <a:pt x="10721" y="16949"/>
                    <a:pt x="12877" y="16057"/>
                    <a:pt x="14466" y="14467"/>
                  </a:cubicBezTo>
                  <a:cubicBezTo>
                    <a:pt x="16055" y="12878"/>
                    <a:pt x="16948" y="10723"/>
                    <a:pt x="16948" y="8475"/>
                  </a:cubicBezTo>
                  <a:cubicBezTo>
                    <a:pt x="16948" y="6227"/>
                    <a:pt x="16055" y="4072"/>
                    <a:pt x="14466" y="2483"/>
                  </a:cubicBezTo>
                  <a:cubicBezTo>
                    <a:pt x="12877" y="893"/>
                    <a:pt x="10721" y="1"/>
                    <a:pt x="8474" y="1"/>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000000"/>
                </a:solidFill>
                <a:effectLst/>
                <a:uLnTx/>
                <a:uFillTx/>
              </a:endParaRPr>
            </a:p>
          </p:txBody>
        </p:sp>
      </p:grpSp>
      <p:sp>
        <p:nvSpPr>
          <p:cNvPr id="105" name="Google Shape;95;p16">
            <a:extLst>
              <a:ext uri="{FF2B5EF4-FFF2-40B4-BE49-F238E27FC236}">
                <a16:creationId xmlns:a16="http://schemas.microsoft.com/office/drawing/2014/main" xmlns="" id="{66B8AD92-A4A1-4BE5-A37A-DF99BD5D2A02}"/>
              </a:ext>
            </a:extLst>
          </p:cNvPr>
          <p:cNvSpPr/>
          <p:nvPr/>
        </p:nvSpPr>
        <p:spPr>
          <a:xfrm>
            <a:off x="5140108" y="1344935"/>
            <a:ext cx="1397473" cy="1357495"/>
          </a:xfrm>
          <a:custGeom>
            <a:avLst/>
            <a:gdLst/>
            <a:ahLst/>
            <a:cxnLst/>
            <a:rect l="l" t="t" r="r" b="b"/>
            <a:pathLst>
              <a:path w="16949" h="16949" extrusionOk="0">
                <a:moveTo>
                  <a:pt x="8474" y="0"/>
                </a:moveTo>
                <a:cubicBezTo>
                  <a:pt x="6227" y="0"/>
                  <a:pt x="4071" y="892"/>
                  <a:pt x="2482" y="2482"/>
                </a:cubicBezTo>
                <a:cubicBezTo>
                  <a:pt x="893" y="4071"/>
                  <a:pt x="0" y="6226"/>
                  <a:pt x="0" y="8474"/>
                </a:cubicBezTo>
                <a:cubicBezTo>
                  <a:pt x="0" y="10721"/>
                  <a:pt x="893" y="12877"/>
                  <a:pt x="2482" y="14466"/>
                </a:cubicBezTo>
                <a:cubicBezTo>
                  <a:pt x="4071" y="16055"/>
                  <a:pt x="6227" y="16948"/>
                  <a:pt x="8474" y="16948"/>
                </a:cubicBezTo>
                <a:cubicBezTo>
                  <a:pt x="10722" y="16948"/>
                  <a:pt x="12877" y="16055"/>
                  <a:pt x="14466" y="14466"/>
                </a:cubicBezTo>
                <a:cubicBezTo>
                  <a:pt x="16056" y="12877"/>
                  <a:pt x="16948" y="10721"/>
                  <a:pt x="16948" y="8474"/>
                </a:cubicBezTo>
                <a:cubicBezTo>
                  <a:pt x="16948" y="6226"/>
                  <a:pt x="16056" y="4071"/>
                  <a:pt x="14466" y="2482"/>
                </a:cubicBezTo>
                <a:cubicBezTo>
                  <a:pt x="12877" y="892"/>
                  <a:pt x="10722" y="0"/>
                  <a:pt x="8474" y="0"/>
                </a:cubicBezTo>
                <a:close/>
              </a:path>
            </a:pathLst>
          </a:custGeom>
          <a:solidFill>
            <a:srgbClr val="FFFFFF"/>
          </a:solidFill>
          <a:ln>
            <a:noFill/>
          </a:ln>
        </p:spPr>
        <p:txBody>
          <a:bodyPr spcFirstLastPara="1" wrap="square" lIns="121884" tIns="121884" rIns="121884" bIns="121884" anchor="ctr" anchorCtr="0">
            <a:noAutofit/>
          </a:bodyPr>
          <a:lstStyle/>
          <a:p>
            <a:pPr algn="ctr"/>
            <a:r>
              <a:rPr lang="es-MX" sz="1400" b="1" i="1" dirty="0">
                <a:latin typeface="Fira Sans"/>
                <a:ea typeface="Fira Sans"/>
                <a:cs typeface="Fira Sans"/>
                <a:sym typeface="Fira Sans"/>
              </a:rPr>
              <a:t>Asociaciones  80.53% </a:t>
            </a:r>
          </a:p>
          <a:p>
            <a:pPr algn="ctr"/>
            <a:r>
              <a:rPr lang="es-MX" sz="1400" b="1" i="1" dirty="0">
                <a:latin typeface="Fira Sans"/>
                <a:ea typeface="Fira Sans"/>
                <a:cs typeface="Fira Sans"/>
                <a:sym typeface="Fira Sans"/>
              </a:rPr>
              <a:t>11.171</a:t>
            </a:r>
          </a:p>
        </p:txBody>
      </p:sp>
      <p:sp>
        <p:nvSpPr>
          <p:cNvPr id="107" name="Google Shape;95;p16">
            <a:extLst>
              <a:ext uri="{FF2B5EF4-FFF2-40B4-BE49-F238E27FC236}">
                <a16:creationId xmlns:a16="http://schemas.microsoft.com/office/drawing/2014/main" xmlns="" id="{969BE750-34B6-4C52-B90C-2A4FB53FB170}"/>
              </a:ext>
            </a:extLst>
          </p:cNvPr>
          <p:cNvSpPr/>
          <p:nvPr/>
        </p:nvSpPr>
        <p:spPr>
          <a:xfrm>
            <a:off x="7236543" y="2147995"/>
            <a:ext cx="1627535" cy="1496050"/>
          </a:xfrm>
          <a:custGeom>
            <a:avLst/>
            <a:gdLst/>
            <a:ahLst/>
            <a:cxnLst/>
            <a:rect l="l" t="t" r="r" b="b"/>
            <a:pathLst>
              <a:path w="16949" h="16949" extrusionOk="0">
                <a:moveTo>
                  <a:pt x="8474" y="0"/>
                </a:moveTo>
                <a:cubicBezTo>
                  <a:pt x="6227" y="0"/>
                  <a:pt x="4071" y="892"/>
                  <a:pt x="2482" y="2482"/>
                </a:cubicBezTo>
                <a:cubicBezTo>
                  <a:pt x="893" y="4071"/>
                  <a:pt x="0" y="6226"/>
                  <a:pt x="0" y="8474"/>
                </a:cubicBezTo>
                <a:cubicBezTo>
                  <a:pt x="0" y="10721"/>
                  <a:pt x="893" y="12877"/>
                  <a:pt x="2482" y="14466"/>
                </a:cubicBezTo>
                <a:cubicBezTo>
                  <a:pt x="4071" y="16055"/>
                  <a:pt x="6227" y="16948"/>
                  <a:pt x="8474" y="16948"/>
                </a:cubicBezTo>
                <a:cubicBezTo>
                  <a:pt x="10722" y="16948"/>
                  <a:pt x="12877" y="16055"/>
                  <a:pt x="14466" y="14466"/>
                </a:cubicBezTo>
                <a:cubicBezTo>
                  <a:pt x="16056" y="12877"/>
                  <a:pt x="16948" y="10721"/>
                  <a:pt x="16948" y="8474"/>
                </a:cubicBezTo>
                <a:cubicBezTo>
                  <a:pt x="16948" y="6226"/>
                  <a:pt x="16056" y="4071"/>
                  <a:pt x="14466" y="2482"/>
                </a:cubicBezTo>
                <a:cubicBezTo>
                  <a:pt x="12877" y="892"/>
                  <a:pt x="10722" y="0"/>
                  <a:pt x="8474"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sz="1200" kern="0" dirty="0">
                <a:solidFill>
                  <a:srgbClr val="000000"/>
                </a:solidFill>
              </a:rPr>
              <a:t>Sector asociativo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i="0" u="none" strike="noStrike" kern="0" cap="none" spc="0" normalizeH="0" baseline="0" noProof="0" dirty="0">
                <a:ln>
                  <a:noFill/>
                </a:ln>
                <a:solidFill>
                  <a:srgbClr val="000000"/>
                </a:solidFill>
                <a:effectLst/>
                <a:uLnTx/>
                <a:uFillTx/>
              </a:rPr>
              <a:t>-Consumo (0.001%)</a:t>
            </a:r>
          </a:p>
          <a:p>
            <a:pPr marL="0" marR="0" lvl="0" indent="0" algn="ctr" defTabSz="914400" eaLnBrk="1" fontAlgn="auto" latinLnBrk="0" hangingPunct="1">
              <a:lnSpc>
                <a:spcPct val="100000"/>
              </a:lnSpc>
              <a:spcBef>
                <a:spcPts val="0"/>
              </a:spcBef>
              <a:spcAft>
                <a:spcPts val="0"/>
              </a:spcAft>
              <a:buClrTx/>
              <a:buSzTx/>
              <a:buFontTx/>
              <a:buNone/>
              <a:tabLst/>
              <a:defRPr/>
            </a:pPr>
            <a:r>
              <a:rPr lang="es-MX" sz="1200" kern="0" dirty="0">
                <a:solidFill>
                  <a:srgbClr val="000000"/>
                </a:solidFill>
              </a:rPr>
              <a:t>-Producción (62%)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i="0" u="none" strike="noStrike" kern="0" cap="none" spc="0" normalizeH="0" baseline="0" noProof="0" dirty="0">
                <a:ln>
                  <a:noFill/>
                </a:ln>
                <a:solidFill>
                  <a:srgbClr val="000000"/>
                </a:solidFill>
                <a:effectLst/>
                <a:uLnTx/>
                <a:uFillTx/>
              </a:rPr>
              <a:t>-Servicios (37%)</a:t>
            </a:r>
            <a:endParaRPr kumimoji="0" sz="1200" i="0" u="none" strike="noStrike" kern="0" cap="none" spc="0" normalizeH="0" baseline="0" noProof="0" dirty="0">
              <a:ln>
                <a:noFill/>
              </a:ln>
              <a:solidFill>
                <a:srgbClr val="000000"/>
              </a:solidFill>
              <a:effectLst/>
              <a:uLnTx/>
              <a:uFillTx/>
            </a:endParaRPr>
          </a:p>
        </p:txBody>
      </p:sp>
      <p:sp>
        <p:nvSpPr>
          <p:cNvPr id="113" name="Google Shape;138;p16">
            <a:extLst>
              <a:ext uri="{FF2B5EF4-FFF2-40B4-BE49-F238E27FC236}">
                <a16:creationId xmlns:a16="http://schemas.microsoft.com/office/drawing/2014/main" xmlns="" id="{3D4F542D-EC31-4EB5-A948-CFFB504CB2EF}"/>
              </a:ext>
            </a:extLst>
          </p:cNvPr>
          <p:cNvSpPr txBox="1"/>
          <p:nvPr/>
        </p:nvSpPr>
        <p:spPr>
          <a:xfrm>
            <a:off x="5815329" y="-313110"/>
            <a:ext cx="2941954" cy="2493660"/>
          </a:xfrm>
          <a:prstGeom prst="rect">
            <a:avLst/>
          </a:prstGeom>
          <a:noFill/>
          <a:ln>
            <a:noFill/>
          </a:ln>
        </p:spPr>
        <p:txBody>
          <a:bodyPr spcFirstLastPara="1" wrap="square" lIns="121884" tIns="121884" rIns="121884" bIns="121884" anchor="t" anchorCtr="0">
            <a:noAutofit/>
          </a:bodyPr>
          <a:lstStyle/>
          <a:p>
            <a:pPr algn="ctr">
              <a:spcAft>
                <a:spcPts val="2133"/>
              </a:spcAft>
            </a:pPr>
            <a:endParaRPr sz="1400" b="1" i="1" dirty="0">
              <a:latin typeface="Fira Sans"/>
              <a:ea typeface="Fira Sans"/>
              <a:cs typeface="Fira Sans"/>
              <a:sym typeface="Fira Sans"/>
            </a:endParaRPr>
          </a:p>
        </p:txBody>
      </p:sp>
      <p:graphicFrame>
        <p:nvGraphicFramePr>
          <p:cNvPr id="2" name="Tabla 1">
            <a:extLst>
              <a:ext uri="{FF2B5EF4-FFF2-40B4-BE49-F238E27FC236}">
                <a16:creationId xmlns:a16="http://schemas.microsoft.com/office/drawing/2014/main" xmlns="" id="{9042A103-FA61-47E8-8E76-C1552C0D8898}"/>
              </a:ext>
            </a:extLst>
          </p:cNvPr>
          <p:cNvGraphicFramePr>
            <a:graphicFrameLocks noGrp="1"/>
          </p:cNvGraphicFramePr>
          <p:nvPr>
            <p:extLst>
              <p:ext uri="{D42A27DB-BD31-4B8C-83A1-F6EECF244321}">
                <p14:modId xmlns:p14="http://schemas.microsoft.com/office/powerpoint/2010/main" val="1540209422"/>
              </p:ext>
            </p:extLst>
          </p:nvPr>
        </p:nvGraphicFramePr>
        <p:xfrm>
          <a:off x="2652723" y="3792627"/>
          <a:ext cx="6224385" cy="2301880"/>
        </p:xfrm>
        <a:graphic>
          <a:graphicData uri="http://schemas.openxmlformats.org/drawingml/2006/table">
            <a:tbl>
              <a:tblPr firstRow="1" firstCol="1">
                <a:tableStyleId>{17292A2E-F333-43FB-9621-5CBBE7FDCDCB}</a:tableStyleId>
              </a:tblPr>
              <a:tblGrid>
                <a:gridCol w="2816397">
                  <a:extLst>
                    <a:ext uri="{9D8B030D-6E8A-4147-A177-3AD203B41FA5}">
                      <a16:colId xmlns:a16="http://schemas.microsoft.com/office/drawing/2014/main" xmlns="" val="1415995632"/>
                    </a:ext>
                  </a:extLst>
                </a:gridCol>
                <a:gridCol w="1819143">
                  <a:extLst>
                    <a:ext uri="{9D8B030D-6E8A-4147-A177-3AD203B41FA5}">
                      <a16:colId xmlns:a16="http://schemas.microsoft.com/office/drawing/2014/main" xmlns="" val="3070071785"/>
                    </a:ext>
                  </a:extLst>
                </a:gridCol>
                <a:gridCol w="1588845">
                  <a:extLst>
                    <a:ext uri="{9D8B030D-6E8A-4147-A177-3AD203B41FA5}">
                      <a16:colId xmlns:a16="http://schemas.microsoft.com/office/drawing/2014/main" xmlns="" val="2629169191"/>
                    </a:ext>
                  </a:extLst>
                </a:gridCol>
              </a:tblGrid>
              <a:tr h="0">
                <a:tc>
                  <a:txBody>
                    <a:bodyPr/>
                    <a:lstStyle/>
                    <a:p>
                      <a:pPr indent="0" algn="ctr">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Producción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Número de asociaciones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9591677"/>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Textil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291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54%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888711900"/>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Agropecuaria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158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30%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929813697"/>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Artesanal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36</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59315645"/>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Elaboración de productos alimenticios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20</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289230878"/>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Industrial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2%</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01881636"/>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Metalmecánica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5</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68756134"/>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Maderera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32850342"/>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Minera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85369324"/>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Otros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8</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1%</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192198551"/>
                  </a:ext>
                </a:extLst>
              </a:tr>
              <a:tr h="0">
                <a:tc>
                  <a:txBody>
                    <a:bodyPr/>
                    <a:lstStyle/>
                    <a:p>
                      <a:pPr indent="0" algn="l">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Total</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a:effectLst/>
                        </a:rPr>
                        <a:t>534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100%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94947671"/>
                  </a:ext>
                </a:extLst>
              </a:tr>
            </a:tbl>
          </a:graphicData>
        </a:graphic>
      </p:graphicFrame>
      <p:sp>
        <p:nvSpPr>
          <p:cNvPr id="3" name="Google Shape;95;p16">
            <a:extLst>
              <a:ext uri="{FF2B5EF4-FFF2-40B4-BE49-F238E27FC236}">
                <a16:creationId xmlns:a16="http://schemas.microsoft.com/office/drawing/2014/main" xmlns="" id="{9C19D776-797C-4DD1-AB2A-23BC29B7AF23}"/>
              </a:ext>
            </a:extLst>
          </p:cNvPr>
          <p:cNvSpPr/>
          <p:nvPr/>
        </p:nvSpPr>
        <p:spPr>
          <a:xfrm>
            <a:off x="9432505" y="1323650"/>
            <a:ext cx="1627534" cy="1357495"/>
          </a:xfrm>
          <a:custGeom>
            <a:avLst/>
            <a:gdLst/>
            <a:ahLst/>
            <a:cxnLst/>
            <a:rect l="l" t="t" r="r" b="b"/>
            <a:pathLst>
              <a:path w="16949" h="16949" extrusionOk="0">
                <a:moveTo>
                  <a:pt x="8474" y="0"/>
                </a:moveTo>
                <a:cubicBezTo>
                  <a:pt x="6227" y="0"/>
                  <a:pt x="4071" y="892"/>
                  <a:pt x="2482" y="2482"/>
                </a:cubicBezTo>
                <a:cubicBezTo>
                  <a:pt x="893" y="4071"/>
                  <a:pt x="0" y="6226"/>
                  <a:pt x="0" y="8474"/>
                </a:cubicBezTo>
                <a:cubicBezTo>
                  <a:pt x="0" y="10721"/>
                  <a:pt x="893" y="12877"/>
                  <a:pt x="2482" y="14466"/>
                </a:cubicBezTo>
                <a:cubicBezTo>
                  <a:pt x="4071" y="16055"/>
                  <a:pt x="6227" y="16948"/>
                  <a:pt x="8474" y="16948"/>
                </a:cubicBezTo>
                <a:cubicBezTo>
                  <a:pt x="10722" y="16948"/>
                  <a:pt x="12877" y="16055"/>
                  <a:pt x="14466" y="14466"/>
                </a:cubicBezTo>
                <a:cubicBezTo>
                  <a:pt x="16056" y="12877"/>
                  <a:pt x="16948" y="10721"/>
                  <a:pt x="16948" y="8474"/>
                </a:cubicBezTo>
                <a:cubicBezTo>
                  <a:pt x="16948" y="6226"/>
                  <a:pt x="16056" y="4071"/>
                  <a:pt x="14466" y="2482"/>
                </a:cubicBezTo>
                <a:cubicBezTo>
                  <a:pt x="12877" y="892"/>
                  <a:pt x="10722" y="0"/>
                  <a:pt x="8474"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rgbClr val="000000"/>
                </a:solidFill>
                <a:effectLst/>
                <a:uLnTx/>
                <a:uFillTx/>
                <a:latin typeface="Arial"/>
                <a:ea typeface="+mn-ea"/>
                <a:cs typeface="+mn-cs"/>
              </a:rPr>
              <a:t>Guayas 17.8%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rgbClr val="000000"/>
                </a:solidFill>
                <a:effectLst/>
                <a:uLnTx/>
                <a:uFillTx/>
                <a:latin typeface="Arial"/>
                <a:ea typeface="+mn-ea"/>
                <a:cs typeface="+mn-cs"/>
              </a:rPr>
              <a:t>Pichincha 13.75%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rgbClr val="000000"/>
                </a:solidFill>
                <a:effectLst/>
                <a:uLnTx/>
                <a:uFillTx/>
                <a:latin typeface="Arial"/>
                <a:ea typeface="+mn-ea"/>
                <a:cs typeface="+mn-cs"/>
              </a:rPr>
              <a:t>Manabí 12.10%</a:t>
            </a:r>
          </a:p>
        </p:txBody>
      </p:sp>
      <p:sp>
        <p:nvSpPr>
          <p:cNvPr id="4" name="Google Shape;95;p16">
            <a:extLst>
              <a:ext uri="{FF2B5EF4-FFF2-40B4-BE49-F238E27FC236}">
                <a16:creationId xmlns:a16="http://schemas.microsoft.com/office/drawing/2014/main" xmlns="" id="{001B4382-589A-449B-8D68-8BC4BDD2B508}"/>
              </a:ext>
            </a:extLst>
          </p:cNvPr>
          <p:cNvSpPr/>
          <p:nvPr/>
        </p:nvSpPr>
        <p:spPr>
          <a:xfrm>
            <a:off x="2900485" y="2219582"/>
            <a:ext cx="1497423" cy="1357495"/>
          </a:xfrm>
          <a:custGeom>
            <a:avLst/>
            <a:gdLst/>
            <a:ahLst/>
            <a:cxnLst/>
            <a:rect l="l" t="t" r="r" b="b"/>
            <a:pathLst>
              <a:path w="16949" h="16949" extrusionOk="0">
                <a:moveTo>
                  <a:pt x="8474" y="0"/>
                </a:moveTo>
                <a:cubicBezTo>
                  <a:pt x="6227" y="0"/>
                  <a:pt x="4071" y="892"/>
                  <a:pt x="2482" y="2482"/>
                </a:cubicBezTo>
                <a:cubicBezTo>
                  <a:pt x="893" y="4071"/>
                  <a:pt x="0" y="6226"/>
                  <a:pt x="0" y="8474"/>
                </a:cubicBezTo>
                <a:cubicBezTo>
                  <a:pt x="0" y="10721"/>
                  <a:pt x="893" y="12877"/>
                  <a:pt x="2482" y="14466"/>
                </a:cubicBezTo>
                <a:cubicBezTo>
                  <a:pt x="4071" y="16055"/>
                  <a:pt x="6227" y="16948"/>
                  <a:pt x="8474" y="16948"/>
                </a:cubicBezTo>
                <a:cubicBezTo>
                  <a:pt x="10722" y="16948"/>
                  <a:pt x="12877" y="16055"/>
                  <a:pt x="14466" y="14466"/>
                </a:cubicBezTo>
                <a:cubicBezTo>
                  <a:pt x="16056" y="12877"/>
                  <a:pt x="16948" y="10721"/>
                  <a:pt x="16948" y="8474"/>
                </a:cubicBezTo>
                <a:cubicBezTo>
                  <a:pt x="16948" y="6226"/>
                  <a:pt x="16056" y="4071"/>
                  <a:pt x="14466" y="2482"/>
                </a:cubicBezTo>
                <a:cubicBezTo>
                  <a:pt x="12877" y="892"/>
                  <a:pt x="10722" y="0"/>
                  <a:pt x="8474" y="0"/>
                </a:cubicBezTo>
                <a:close/>
              </a:path>
            </a:pathLst>
          </a:custGeom>
          <a:solidFill>
            <a:srgbClr val="FFFFFF"/>
          </a:solidFill>
          <a:ln>
            <a:noFill/>
          </a:ln>
        </p:spPr>
        <p:txBody>
          <a:bodyPr spcFirstLastPara="1" wrap="square" lIns="121884" tIns="121884" rIns="121884" bIns="121884" anchor="ctr" anchorCtr="0">
            <a:noAutofit/>
          </a:bodyPr>
          <a:lstStyle/>
          <a:p>
            <a:pPr algn="ctr"/>
            <a:r>
              <a:rPr lang="es-MX" sz="1400" dirty="0">
                <a:latin typeface="Fira Sans"/>
                <a:ea typeface="Fira Sans"/>
                <a:cs typeface="Fira Sans"/>
                <a:sym typeface="Fira Sans"/>
              </a:rPr>
              <a:t>Organismos de integración</a:t>
            </a:r>
          </a:p>
          <a:p>
            <a:pPr algn="ctr"/>
            <a:r>
              <a:rPr lang="es-MX" sz="1400" dirty="0">
                <a:latin typeface="Fira Sans"/>
                <a:ea typeface="Fira Sans"/>
                <a:cs typeface="Fira Sans"/>
                <a:sym typeface="Fira Sans"/>
              </a:rPr>
              <a:t>Asociaciones</a:t>
            </a:r>
          </a:p>
          <a:p>
            <a:pPr algn="ctr"/>
            <a:r>
              <a:rPr lang="es-MX" sz="1400" dirty="0">
                <a:latin typeface="Fira Sans"/>
                <a:ea typeface="Fira Sans"/>
                <a:cs typeface="Fira Sans"/>
                <a:sym typeface="Fira Sans"/>
              </a:rPr>
              <a:t>Comuntarios</a:t>
            </a:r>
          </a:p>
        </p:txBody>
      </p:sp>
    </p:spTree>
    <p:extLst>
      <p:ext uri="{BB962C8B-B14F-4D97-AF65-F5344CB8AC3E}">
        <p14:creationId xmlns:p14="http://schemas.microsoft.com/office/powerpoint/2010/main" val="1589467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Conector recto de flecha 37">
            <a:extLst>
              <a:ext uri="{FF2B5EF4-FFF2-40B4-BE49-F238E27FC236}">
                <a16:creationId xmlns:a16="http://schemas.microsoft.com/office/drawing/2014/main" xmlns="" id="{3A8EA302-4135-4712-B527-2167FF460B4D}"/>
              </a:ext>
            </a:extLst>
          </p:cNvPr>
          <p:cNvCxnSpPr/>
          <p:nvPr/>
        </p:nvCxnSpPr>
        <p:spPr>
          <a:xfrm>
            <a:off x="11640064" y="2936549"/>
            <a:ext cx="0" cy="1848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Arrow: Chevron 2">
            <a:extLst>
              <a:ext uri="{FF2B5EF4-FFF2-40B4-BE49-F238E27FC236}">
                <a16:creationId xmlns:a16="http://schemas.microsoft.com/office/drawing/2014/main" xmlns="" id="{5FA0369A-0A02-4A70-AF5B-F3AE0255301A}"/>
              </a:ext>
            </a:extLst>
          </p:cNvPr>
          <p:cNvSpPr/>
          <p:nvPr/>
        </p:nvSpPr>
        <p:spPr>
          <a:xfrm>
            <a:off x="22579" y="267848"/>
            <a:ext cx="4310270" cy="855768"/>
          </a:xfrm>
          <a:prstGeom prst="chevron">
            <a:avLst/>
          </a:prstGeom>
          <a:solidFill>
            <a:srgbClr val="FFC000"/>
          </a:solidFill>
          <a:ln w="12700" cap="flat" cmpd="sng" algn="ctr">
            <a:solidFill>
              <a:srgbClr val="FFC000"/>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Metodología</a:t>
            </a:r>
          </a:p>
          <a:p>
            <a:pPr marL="0" marR="0" lvl="0" indent="0" algn="ctr" defTabSz="914309" eaLnBrk="1" fontAlgn="auto" latinLnBrk="0" hangingPunct="1">
              <a:lnSpc>
                <a:spcPct val="100000"/>
              </a:lnSpc>
              <a:spcBef>
                <a:spcPts val="0"/>
              </a:spcBef>
              <a:spcAft>
                <a:spcPts val="0"/>
              </a:spcAft>
              <a:buClrTx/>
              <a:buSzTx/>
              <a:buFontTx/>
              <a:buNone/>
              <a:tabLst/>
              <a:defRPr/>
            </a:pPr>
            <a:r>
              <a:rPr lang="en-US" sz="2400" b="1" i="1" kern="0" dirty="0" err="1">
                <a:ln w="0"/>
                <a:effectLst>
                  <a:outerShdw blurRad="38100" dist="19050" dir="2700000" algn="tl" rotWithShape="0">
                    <a:schemeClr val="dk1">
                      <a:alpha val="40000"/>
                    </a:schemeClr>
                  </a:outerShdw>
                </a:effectLst>
                <a:latin typeface="Calibri" panose="020F0502020204030204"/>
              </a:rPr>
              <a:t>Muestra</a:t>
            </a:r>
            <a:r>
              <a:rPr lang="en-US" sz="2400" b="1" i="1" kern="0" dirty="0">
                <a:ln w="0"/>
                <a:effectLst>
                  <a:outerShdw blurRad="38100" dist="19050" dir="2700000" algn="tl" rotWithShape="0">
                    <a:schemeClr val="dk1">
                      <a:alpha val="40000"/>
                    </a:schemeClr>
                  </a:outerShdw>
                </a:effectLst>
                <a:latin typeface="Calibri" panose="020F0502020204030204"/>
              </a:rPr>
              <a:t> </a:t>
            </a:r>
            <a:endParaRPr kumimoji="0" lang="en-US" sz="2400"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6" name="Tabla 5">
            <a:extLst>
              <a:ext uri="{FF2B5EF4-FFF2-40B4-BE49-F238E27FC236}">
                <a16:creationId xmlns:a16="http://schemas.microsoft.com/office/drawing/2014/main" xmlns="" id="{677AD1D6-EF9A-4151-8DB5-777AB493A803}"/>
              </a:ext>
            </a:extLst>
          </p:cNvPr>
          <p:cNvGraphicFramePr>
            <a:graphicFrameLocks noGrp="1"/>
          </p:cNvGraphicFramePr>
          <p:nvPr>
            <p:extLst>
              <p:ext uri="{D42A27DB-BD31-4B8C-83A1-F6EECF244321}">
                <p14:modId xmlns:p14="http://schemas.microsoft.com/office/powerpoint/2010/main" val="1855267488"/>
              </p:ext>
            </p:extLst>
          </p:nvPr>
        </p:nvGraphicFramePr>
        <p:xfrm>
          <a:off x="1008623" y="1804687"/>
          <a:ext cx="4310270" cy="1890621"/>
        </p:xfrm>
        <a:graphic>
          <a:graphicData uri="http://schemas.openxmlformats.org/drawingml/2006/table">
            <a:tbl>
              <a:tblPr firstRow="1" firstCol="1">
                <a:tableStyleId>{00A15C55-8517-42AA-B614-E9B94910E393}</a:tableStyleId>
              </a:tblPr>
              <a:tblGrid>
                <a:gridCol w="1800732">
                  <a:extLst>
                    <a:ext uri="{9D8B030D-6E8A-4147-A177-3AD203B41FA5}">
                      <a16:colId xmlns:a16="http://schemas.microsoft.com/office/drawing/2014/main" xmlns="" val="4208547251"/>
                    </a:ext>
                  </a:extLst>
                </a:gridCol>
                <a:gridCol w="1272337">
                  <a:extLst>
                    <a:ext uri="{9D8B030D-6E8A-4147-A177-3AD203B41FA5}">
                      <a16:colId xmlns:a16="http://schemas.microsoft.com/office/drawing/2014/main" xmlns="" val="1500148896"/>
                    </a:ext>
                  </a:extLst>
                </a:gridCol>
                <a:gridCol w="1237201">
                  <a:extLst>
                    <a:ext uri="{9D8B030D-6E8A-4147-A177-3AD203B41FA5}">
                      <a16:colId xmlns:a16="http://schemas.microsoft.com/office/drawing/2014/main" xmlns="" val="4164815449"/>
                    </a:ext>
                  </a:extLst>
                </a:gridCol>
              </a:tblGrid>
              <a:tr h="593956">
                <a:tc>
                  <a:txBody>
                    <a:bodyPr/>
                    <a:lstStyle/>
                    <a:p>
                      <a:pPr indent="0" algn="ctr">
                        <a:lnSpc>
                          <a:spcPct val="100000"/>
                        </a:lnSpc>
                        <a:spcAft>
                          <a:spcPts val="800"/>
                        </a:spcAft>
                        <a:tabLst>
                          <a:tab pos="449580" algn="l"/>
                          <a:tab pos="899160" algn="l"/>
                          <a:tab pos="1348740" algn="l"/>
                          <a:tab pos="1798320" algn="l"/>
                          <a:tab pos="2247900" algn="l"/>
                          <a:tab pos="2697480" algn="l"/>
                          <a:tab pos="3147060" algn="l"/>
                          <a:tab pos="4010025" algn="l"/>
                        </a:tabLst>
                      </a:pPr>
                      <a:r>
                        <a:rPr lang="es-MX" sz="1200" dirty="0">
                          <a:effectLst/>
                          <a:latin typeface="Calibri" panose="020F0502020204030204" pitchFamily="34" charset="0"/>
                          <a:ea typeface="Calibri" panose="020F0502020204030204" pitchFamily="34" charset="0"/>
                          <a:cs typeface="Times New Roman" panose="02020603050405020304" pitchFamily="18" charset="0"/>
                        </a:rPr>
                        <a:t>ACTIVIDAD</a:t>
                      </a:r>
                    </a:p>
                    <a:p>
                      <a:pPr indent="0" algn="ctr">
                        <a:lnSpc>
                          <a:spcPct val="100000"/>
                        </a:lnSpc>
                        <a:spcAft>
                          <a:spcPts val="800"/>
                        </a:spcAft>
                        <a:tabLst>
                          <a:tab pos="449580" algn="l"/>
                          <a:tab pos="899160" algn="l"/>
                          <a:tab pos="1348740" algn="l"/>
                          <a:tab pos="1798320" algn="l"/>
                          <a:tab pos="2247900" algn="l"/>
                          <a:tab pos="2697480" algn="l"/>
                          <a:tab pos="3147060" algn="l"/>
                          <a:tab pos="4010025" algn="l"/>
                        </a:tabLst>
                      </a:pPr>
                      <a:r>
                        <a:rPr lang="es-MX" sz="1200" dirty="0">
                          <a:effectLst/>
                          <a:latin typeface="Calibri" panose="020F0502020204030204" pitchFamily="34" charset="0"/>
                          <a:ea typeface="Calibri" panose="020F0502020204030204" pitchFamily="34" charset="0"/>
                          <a:cs typeface="Times New Roman" panose="02020603050405020304" pitchFamily="18" charset="0"/>
                        </a:rPr>
                        <a:t>ECONÓMICA</a:t>
                      </a:r>
                    </a:p>
                  </a:txBody>
                  <a:tcPr anchor="ctr"/>
                </a:tc>
                <a:tc>
                  <a:txBody>
                    <a:bodyPr/>
                    <a:lstStyle/>
                    <a:p>
                      <a:pPr indent="0" algn="ctr">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latin typeface="Calibri" panose="020F0502020204030204" pitchFamily="34" charset="0"/>
                          <a:ea typeface="Calibri" panose="020F0502020204030204" pitchFamily="34" charset="0"/>
                          <a:cs typeface="Times New Roman" panose="02020603050405020304" pitchFamily="18" charset="0"/>
                        </a:rPr>
                        <a:t>NÚMERO </a:t>
                      </a:r>
                    </a:p>
                    <a:p>
                      <a:pPr indent="0" algn="ctr">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latin typeface="Calibri" panose="020F0502020204030204" pitchFamily="34" charset="0"/>
                          <a:ea typeface="Calibri" panose="020F0502020204030204" pitchFamily="34" charset="0"/>
                          <a:cs typeface="Times New Roman" panose="02020603050405020304" pitchFamily="18" charset="0"/>
                        </a:rPr>
                        <a:t>DE EMPRENDIMIENTOS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spcAft>
                          <a:spcPts val="800"/>
                        </a:spcAft>
                        <a:tabLst>
                          <a:tab pos="449580" algn="l"/>
                          <a:tab pos="899160" algn="l"/>
                          <a:tab pos="1348740" algn="l"/>
                          <a:tab pos="1798320" algn="l"/>
                          <a:tab pos="2247900" algn="l"/>
                          <a:tab pos="2697480" algn="l"/>
                          <a:tab pos="3147060" algn="l"/>
                          <a:tab pos="4010025" algn="l"/>
                        </a:tabLst>
                      </a:pPr>
                      <a:r>
                        <a:rPr lang="es-MX" sz="1050" dirty="0">
                          <a:effectLst/>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76149593"/>
                  </a:ext>
                </a:extLst>
              </a:tr>
              <a:tr h="259333">
                <a:tc>
                  <a:txBody>
                    <a:bodyPr/>
                    <a:lstStyle/>
                    <a:p>
                      <a:pPr indent="457200" algn="l">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dirty="0">
                          <a:effectLst/>
                        </a:rPr>
                        <a:t>Textiles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3040191"/>
                  </a:ext>
                </a:extLst>
              </a:tr>
              <a:tr h="259333">
                <a:tc>
                  <a:txBody>
                    <a:bodyPr/>
                    <a:lstStyle/>
                    <a:p>
                      <a:pPr indent="457200" algn="l">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dirty="0">
                          <a:effectLst/>
                        </a:rPr>
                        <a:t>Agropecuarias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746340647"/>
                  </a:ext>
                </a:extLst>
              </a:tr>
              <a:tr h="259333">
                <a:tc>
                  <a:txBody>
                    <a:bodyPr/>
                    <a:lstStyle/>
                    <a:p>
                      <a:pPr indent="457200" algn="l">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dirty="0">
                          <a:effectLst/>
                        </a:rPr>
                        <a:t>Artesanales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842113142"/>
                  </a:ext>
                </a:extLst>
              </a:tr>
              <a:tr h="259333">
                <a:tc>
                  <a:txBody>
                    <a:bodyPr/>
                    <a:lstStyle/>
                    <a:p>
                      <a:pPr indent="457200" algn="l">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dirty="0">
                          <a:effectLst/>
                        </a:rPr>
                        <a:t>Alimenticias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285577169"/>
                  </a:ext>
                </a:extLst>
              </a:tr>
              <a:tr h="259333">
                <a:tc>
                  <a:txBody>
                    <a:bodyPr/>
                    <a:lstStyle/>
                    <a:p>
                      <a:pPr indent="457200" algn="l">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dirty="0">
                          <a:effectLst/>
                        </a:rPr>
                        <a:t>Total, población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a:effectLst/>
                        </a:rPr>
                        <a:t>134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gn="ctr">
                        <a:lnSpc>
                          <a:spcPct val="150000"/>
                        </a:lnSpc>
                        <a:spcAft>
                          <a:spcPts val="800"/>
                        </a:spcAft>
                        <a:tabLst>
                          <a:tab pos="449580" algn="l"/>
                          <a:tab pos="899160" algn="l"/>
                          <a:tab pos="1348740" algn="l"/>
                          <a:tab pos="1798320" algn="l"/>
                          <a:tab pos="2247900" algn="l"/>
                          <a:tab pos="2697480" algn="l"/>
                          <a:tab pos="3147060" algn="l"/>
                          <a:tab pos="4010025" algn="l"/>
                        </a:tabLst>
                      </a:pPr>
                      <a:r>
                        <a:rPr lang="es-MX" sz="1000" dirty="0">
                          <a:effectLst/>
                        </a:rPr>
                        <a:t>100%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742048394"/>
                  </a:ext>
                </a:extLst>
              </a:tr>
            </a:tbl>
          </a:graphicData>
        </a:graphic>
      </p:graphicFrame>
      <p:sp>
        <p:nvSpPr>
          <p:cNvPr id="8" name="CuadroTexto 7">
            <a:extLst>
              <a:ext uri="{FF2B5EF4-FFF2-40B4-BE49-F238E27FC236}">
                <a16:creationId xmlns:a16="http://schemas.microsoft.com/office/drawing/2014/main" xmlns="" id="{C0FAB855-7D0B-49EC-ABA2-E2AB5C1F5D83}"/>
              </a:ext>
            </a:extLst>
          </p:cNvPr>
          <p:cNvSpPr txBox="1"/>
          <p:nvPr/>
        </p:nvSpPr>
        <p:spPr>
          <a:xfrm>
            <a:off x="1008623" y="1378226"/>
            <a:ext cx="4310270" cy="307777"/>
          </a:xfrm>
          <a:prstGeom prst="rect">
            <a:avLst/>
          </a:prstGeom>
          <a:noFill/>
        </p:spPr>
        <p:txBody>
          <a:bodyPr wrap="square" rtlCol="0">
            <a:spAutoFit/>
          </a:bodyPr>
          <a:lstStyle/>
          <a:p>
            <a:r>
              <a:rPr lang="es-MX" sz="1400" b="1" dirty="0"/>
              <a:t>Asociaciones de producción en el Cantón Quito</a:t>
            </a:r>
          </a:p>
        </p:txBody>
      </p:sp>
      <p:sp>
        <p:nvSpPr>
          <p:cNvPr id="9" name="CuadroTexto 8">
            <a:extLst>
              <a:ext uri="{FF2B5EF4-FFF2-40B4-BE49-F238E27FC236}">
                <a16:creationId xmlns:a16="http://schemas.microsoft.com/office/drawing/2014/main" xmlns="" id="{D2A59323-29E8-47E9-9E65-EF176680BE8F}"/>
              </a:ext>
            </a:extLst>
          </p:cNvPr>
          <p:cNvSpPr txBox="1"/>
          <p:nvPr/>
        </p:nvSpPr>
        <p:spPr>
          <a:xfrm>
            <a:off x="702365" y="3860615"/>
            <a:ext cx="1616766" cy="635675"/>
          </a:xfrm>
          <a:prstGeom prst="snip1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sz="1600" dirty="0"/>
              <a:t>Tipo de muestreo</a:t>
            </a:r>
          </a:p>
        </p:txBody>
      </p:sp>
      <p:sp>
        <p:nvSpPr>
          <p:cNvPr id="11" name="CuadroTexto 10">
            <a:extLst>
              <a:ext uri="{FF2B5EF4-FFF2-40B4-BE49-F238E27FC236}">
                <a16:creationId xmlns:a16="http://schemas.microsoft.com/office/drawing/2014/main" xmlns="" id="{DDCD6A8D-2CC2-4A71-93EB-54F6C58A6F40}"/>
              </a:ext>
            </a:extLst>
          </p:cNvPr>
          <p:cNvSpPr txBox="1"/>
          <p:nvPr/>
        </p:nvSpPr>
        <p:spPr>
          <a:xfrm>
            <a:off x="2513555" y="3860615"/>
            <a:ext cx="3360471" cy="523220"/>
          </a:xfrm>
          <a:prstGeom prst="rect">
            <a:avLst/>
          </a:prstGeom>
          <a:noFill/>
        </p:spPr>
        <p:txBody>
          <a:bodyPr wrap="square" rtlCol="0">
            <a:spAutoFit/>
          </a:bodyPr>
          <a:lstStyle/>
          <a:p>
            <a:r>
              <a:rPr lang="es-MX" sz="1400" b="1" dirty="0"/>
              <a:t>Muestreo no probabilístico, por conveniencia</a:t>
            </a:r>
          </a:p>
        </p:txBody>
      </p:sp>
      <p:sp>
        <p:nvSpPr>
          <p:cNvPr id="13" name="CuadroTexto 12">
            <a:extLst>
              <a:ext uri="{FF2B5EF4-FFF2-40B4-BE49-F238E27FC236}">
                <a16:creationId xmlns:a16="http://schemas.microsoft.com/office/drawing/2014/main" xmlns="" id="{ED21D5E1-64DC-4F81-8BA5-C0900346A37A}"/>
              </a:ext>
            </a:extLst>
          </p:cNvPr>
          <p:cNvSpPr txBox="1"/>
          <p:nvPr/>
        </p:nvSpPr>
        <p:spPr>
          <a:xfrm>
            <a:off x="702365" y="4663988"/>
            <a:ext cx="1616766" cy="401479"/>
          </a:xfrm>
          <a:prstGeom prst="snip1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dirty="0"/>
              <a:t>Muestra</a:t>
            </a:r>
          </a:p>
        </p:txBody>
      </p:sp>
      <p:sp>
        <p:nvSpPr>
          <p:cNvPr id="17" name="CuadroTexto 16">
            <a:extLst>
              <a:ext uri="{FF2B5EF4-FFF2-40B4-BE49-F238E27FC236}">
                <a16:creationId xmlns:a16="http://schemas.microsoft.com/office/drawing/2014/main" xmlns="" id="{67DBB660-6A35-4B07-A165-780B1949186D}"/>
              </a:ext>
            </a:extLst>
          </p:cNvPr>
          <p:cNvSpPr txBox="1"/>
          <p:nvPr/>
        </p:nvSpPr>
        <p:spPr>
          <a:xfrm>
            <a:off x="2513554" y="4692811"/>
            <a:ext cx="3360471" cy="307777"/>
          </a:xfrm>
          <a:prstGeom prst="rect">
            <a:avLst/>
          </a:prstGeom>
          <a:noFill/>
        </p:spPr>
        <p:txBody>
          <a:bodyPr wrap="square" rtlCol="0">
            <a:spAutoFit/>
          </a:bodyPr>
          <a:lstStyle/>
          <a:p>
            <a:r>
              <a:rPr lang="es-MX" sz="1400" b="1" dirty="0"/>
              <a:t>Población finita</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xmlns="" id="{A77E4071-7A09-4668-8E14-F37443054CFE}"/>
                  </a:ext>
                </a:extLst>
              </p:cNvPr>
              <p:cNvSpPr txBox="1"/>
              <p:nvPr/>
            </p:nvSpPr>
            <p:spPr>
              <a:xfrm>
                <a:off x="-33924" y="5233165"/>
                <a:ext cx="6129130" cy="7049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𝑛</m:t>
                      </m:r>
                      <m:r>
                        <a:rPr lang="es-MX" i="0">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𝑁</m:t>
                          </m:r>
                          <m:r>
                            <a:rPr lang="es-MX" i="0">
                              <a:latin typeface="Cambria Math" panose="02040503050406030204" pitchFamily="18" charset="0"/>
                            </a:rPr>
                            <m:t>∗</m:t>
                          </m:r>
                          <m:sSubSup>
                            <m:sSubSupPr>
                              <m:ctrlPr>
                                <a:rPr lang="es-MX" i="1">
                                  <a:latin typeface="Cambria Math" panose="02040503050406030204" pitchFamily="18" charset="0"/>
                                </a:rPr>
                              </m:ctrlPr>
                            </m:sSubSupPr>
                            <m:e>
                              <m:r>
                                <a:rPr lang="es-MX" i="1">
                                  <a:latin typeface="Cambria Math" panose="02040503050406030204" pitchFamily="18" charset="0"/>
                                </a:rPr>
                                <m:t>𝑍</m:t>
                              </m:r>
                            </m:e>
                            <m:sub>
                              <m:r>
                                <a:rPr lang="es-MX" i="1">
                                  <a:latin typeface="Cambria Math" panose="02040503050406030204" pitchFamily="18" charset="0"/>
                                </a:rPr>
                                <m:t>𝛼</m:t>
                              </m:r>
                            </m:sub>
                            <m:sup>
                              <m:r>
                                <a:rPr lang="es-MX" i="0">
                                  <a:latin typeface="Cambria Math" panose="02040503050406030204" pitchFamily="18" charset="0"/>
                                </a:rPr>
                                <m:t>2</m:t>
                              </m:r>
                            </m:sup>
                          </m:sSubSup>
                          <m:r>
                            <a:rPr lang="es-MX" i="0">
                              <a:latin typeface="Cambria Math" panose="02040503050406030204" pitchFamily="18" charset="0"/>
                            </a:rPr>
                            <m:t>∗</m:t>
                          </m:r>
                          <m:r>
                            <a:rPr lang="es-MX" i="1">
                              <a:latin typeface="Cambria Math" panose="02040503050406030204" pitchFamily="18" charset="0"/>
                            </a:rPr>
                            <m:t>𝑝</m:t>
                          </m:r>
                          <m:r>
                            <a:rPr lang="es-MX" i="0">
                              <a:latin typeface="Cambria Math" panose="02040503050406030204" pitchFamily="18" charset="0"/>
                            </a:rPr>
                            <m:t>∗</m:t>
                          </m:r>
                          <m:r>
                            <a:rPr lang="es-MX" i="1">
                              <a:latin typeface="Cambria Math" panose="02040503050406030204" pitchFamily="18" charset="0"/>
                            </a:rPr>
                            <m:t>𝑞</m:t>
                          </m:r>
                        </m:num>
                        <m:den>
                          <m:sSup>
                            <m:sSupPr>
                              <m:ctrlPr>
                                <a:rPr lang="es-MX" i="1">
                                  <a:latin typeface="Cambria Math" panose="02040503050406030204" pitchFamily="18" charset="0"/>
                                </a:rPr>
                              </m:ctrlPr>
                            </m:sSupPr>
                            <m:e>
                              <m:r>
                                <a:rPr lang="es-MX" i="1">
                                  <a:latin typeface="Cambria Math" panose="02040503050406030204" pitchFamily="18" charset="0"/>
                                </a:rPr>
                                <m:t>𝑑</m:t>
                              </m:r>
                            </m:e>
                            <m:sup>
                              <m:r>
                                <a:rPr lang="es-MX" i="0">
                                  <a:latin typeface="Cambria Math" panose="02040503050406030204" pitchFamily="18" charset="0"/>
                                </a:rPr>
                                <m:t>2</m:t>
                              </m:r>
                            </m:sup>
                          </m:sSup>
                          <m:r>
                            <a:rPr lang="es-MX" i="0">
                              <a:latin typeface="Cambria Math" panose="02040503050406030204" pitchFamily="18" charset="0"/>
                            </a:rPr>
                            <m:t>∗</m:t>
                          </m:r>
                          <m:d>
                            <m:dPr>
                              <m:ctrlPr>
                                <a:rPr lang="es-MX" i="1">
                                  <a:latin typeface="Cambria Math" panose="02040503050406030204" pitchFamily="18" charset="0"/>
                                </a:rPr>
                              </m:ctrlPr>
                            </m:dPr>
                            <m:e>
                              <m:r>
                                <a:rPr lang="es-MX" i="1">
                                  <a:latin typeface="Cambria Math" panose="02040503050406030204" pitchFamily="18" charset="0"/>
                                </a:rPr>
                                <m:t>𝑁</m:t>
                              </m:r>
                              <m:r>
                                <a:rPr lang="es-MX" i="0">
                                  <a:latin typeface="Cambria Math" panose="02040503050406030204" pitchFamily="18" charset="0"/>
                                </a:rPr>
                                <m:t>−1</m:t>
                              </m:r>
                            </m:e>
                          </m:d>
                          <m:r>
                            <a:rPr lang="es-MX" i="0">
                              <a:latin typeface="Cambria Math" panose="02040503050406030204" pitchFamily="18" charset="0"/>
                            </a:rPr>
                            <m:t>+ </m:t>
                          </m:r>
                          <m:sSubSup>
                            <m:sSubSupPr>
                              <m:ctrlPr>
                                <a:rPr lang="es-MX" i="1">
                                  <a:latin typeface="Cambria Math" panose="02040503050406030204" pitchFamily="18" charset="0"/>
                                </a:rPr>
                              </m:ctrlPr>
                            </m:sSubSupPr>
                            <m:e>
                              <m:r>
                                <a:rPr lang="es-MX" i="1">
                                  <a:latin typeface="Cambria Math" panose="02040503050406030204" pitchFamily="18" charset="0"/>
                                </a:rPr>
                                <m:t>𝑍</m:t>
                              </m:r>
                            </m:e>
                            <m:sub>
                              <m:r>
                                <a:rPr lang="es-MX" i="1">
                                  <a:latin typeface="Cambria Math" panose="02040503050406030204" pitchFamily="18" charset="0"/>
                                </a:rPr>
                                <m:t>𝛼</m:t>
                              </m:r>
                            </m:sub>
                            <m:sup>
                              <m:r>
                                <a:rPr lang="es-MX" i="0">
                                  <a:latin typeface="Cambria Math" panose="02040503050406030204" pitchFamily="18" charset="0"/>
                                </a:rPr>
                                <m:t>2</m:t>
                              </m:r>
                            </m:sup>
                          </m:sSubSup>
                          <m:r>
                            <a:rPr lang="es-MX" i="0">
                              <a:latin typeface="Cambria Math" panose="02040503050406030204" pitchFamily="18" charset="0"/>
                            </a:rPr>
                            <m:t>∗</m:t>
                          </m:r>
                          <m:r>
                            <a:rPr lang="es-MX" i="1">
                              <a:latin typeface="Cambria Math" panose="02040503050406030204" pitchFamily="18" charset="0"/>
                            </a:rPr>
                            <m:t>𝑝</m:t>
                          </m:r>
                          <m:r>
                            <a:rPr lang="es-MX" i="0">
                              <a:latin typeface="Cambria Math" panose="02040503050406030204" pitchFamily="18" charset="0"/>
                            </a:rPr>
                            <m:t>∗</m:t>
                          </m:r>
                          <m:r>
                            <a:rPr lang="es-MX" i="1">
                              <a:latin typeface="Cambria Math" panose="02040503050406030204" pitchFamily="18" charset="0"/>
                            </a:rPr>
                            <m:t>𝑞</m:t>
                          </m:r>
                        </m:den>
                      </m:f>
                    </m:oMath>
                  </m:oMathPara>
                </a14:m>
                <a:endParaRPr lang="es-MX" dirty="0"/>
              </a:p>
            </p:txBody>
          </p:sp>
        </mc:Choice>
        <mc:Fallback xmlns="">
          <p:sp>
            <p:nvSpPr>
              <p:cNvPr id="19" name="CuadroTexto 18">
                <a:extLst>
                  <a:ext uri="{FF2B5EF4-FFF2-40B4-BE49-F238E27FC236}">
                    <a16:creationId xmlns:a16="http://schemas.microsoft.com/office/drawing/2014/main" id="{A77E4071-7A09-4668-8E14-F37443054CFE}"/>
                  </a:ext>
                </a:extLst>
              </p:cNvPr>
              <p:cNvSpPr txBox="1">
                <a:spLocks noRot="1" noChangeAspect="1" noMove="1" noResize="1" noEditPoints="1" noAdjustHandles="1" noChangeArrowheads="1" noChangeShapeType="1" noTextEdit="1"/>
              </p:cNvSpPr>
              <p:nvPr/>
            </p:nvSpPr>
            <p:spPr>
              <a:xfrm>
                <a:off x="-33924" y="5233165"/>
                <a:ext cx="6129130" cy="704937"/>
              </a:xfrm>
              <a:prstGeom prst="rect">
                <a:avLst/>
              </a:prstGeom>
              <a:blipFill>
                <a:blip r:embed="rId2"/>
                <a:stretch>
                  <a:fillRect/>
                </a:stretch>
              </a:blipFill>
            </p:spPr>
            <p:txBody>
              <a:bodyPr/>
              <a:lstStyle/>
              <a:p>
                <a:r>
                  <a:rPr lang="es-MX">
                    <a:noFill/>
                  </a:rPr>
                  <a:t> </a:t>
                </a:r>
              </a:p>
            </p:txBody>
          </p:sp>
        </mc:Fallback>
      </mc:AlternateContent>
      <p:sp>
        <p:nvSpPr>
          <p:cNvPr id="21" name="CuadroTexto 20">
            <a:extLst>
              <a:ext uri="{FF2B5EF4-FFF2-40B4-BE49-F238E27FC236}">
                <a16:creationId xmlns:a16="http://schemas.microsoft.com/office/drawing/2014/main" xmlns="" id="{1ADFD619-EC0F-4492-93DC-886F5286FD10}"/>
              </a:ext>
            </a:extLst>
          </p:cNvPr>
          <p:cNvSpPr txBox="1"/>
          <p:nvPr/>
        </p:nvSpPr>
        <p:spPr>
          <a:xfrm>
            <a:off x="6476025" y="956332"/>
            <a:ext cx="2763079" cy="635675"/>
          </a:xfrm>
          <a:prstGeom prst="snip1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sz="1600" dirty="0"/>
              <a:t>Determinación del tamaño de la muestra</a:t>
            </a:r>
          </a:p>
        </p:txBody>
      </p:sp>
      <p:graphicFrame>
        <p:nvGraphicFramePr>
          <p:cNvPr id="27" name="Diagrama 26">
            <a:extLst>
              <a:ext uri="{FF2B5EF4-FFF2-40B4-BE49-F238E27FC236}">
                <a16:creationId xmlns:a16="http://schemas.microsoft.com/office/drawing/2014/main" xmlns="" id="{29C8FCAC-68C3-40D8-BBD1-60FEDDAC89C9}"/>
              </a:ext>
            </a:extLst>
          </p:cNvPr>
          <p:cNvGraphicFramePr/>
          <p:nvPr>
            <p:extLst>
              <p:ext uri="{D42A27DB-BD31-4B8C-83A1-F6EECF244321}">
                <p14:modId xmlns:p14="http://schemas.microsoft.com/office/powerpoint/2010/main" val="1264571958"/>
              </p:ext>
            </p:extLst>
          </p:nvPr>
        </p:nvGraphicFramePr>
        <p:xfrm>
          <a:off x="5625815" y="1769766"/>
          <a:ext cx="6129129" cy="4032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Elipse 29">
            <a:extLst>
              <a:ext uri="{FF2B5EF4-FFF2-40B4-BE49-F238E27FC236}">
                <a16:creationId xmlns:a16="http://schemas.microsoft.com/office/drawing/2014/main" xmlns="" id="{F9D1C151-F0FA-4062-AAD5-3B0F778D97C1}"/>
              </a:ext>
            </a:extLst>
          </p:cNvPr>
          <p:cNvSpPr/>
          <p:nvPr/>
        </p:nvSpPr>
        <p:spPr>
          <a:xfrm>
            <a:off x="6520069" y="2398643"/>
            <a:ext cx="2336620" cy="166977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dirty="0">
                <a:ln w="0"/>
                <a:solidFill>
                  <a:schemeClr val="tx1"/>
                </a:solidFill>
                <a:effectLst>
                  <a:outerShdw blurRad="38100" dist="19050" dir="2700000" algn="tl" rotWithShape="0">
                    <a:schemeClr val="dk1">
                      <a:alpha val="40000"/>
                    </a:schemeClr>
                  </a:outerShdw>
                </a:effectLst>
              </a:rPr>
              <a:t>Agropecuaria:17</a:t>
            </a:r>
          </a:p>
          <a:p>
            <a:pPr algn="ctr"/>
            <a:r>
              <a:rPr lang="es-MX" sz="1400" dirty="0">
                <a:ln w="0"/>
                <a:solidFill>
                  <a:schemeClr val="tx1"/>
                </a:solidFill>
                <a:effectLst>
                  <a:outerShdw blurRad="38100" dist="19050" dir="2700000" algn="tl" rotWithShape="0">
                    <a:schemeClr val="dk1">
                      <a:alpha val="40000"/>
                    </a:schemeClr>
                  </a:outerShdw>
                </a:effectLst>
              </a:rPr>
              <a:t>Artesanal:15</a:t>
            </a:r>
          </a:p>
          <a:p>
            <a:pPr algn="ctr"/>
            <a:r>
              <a:rPr lang="es-MX" sz="1400" dirty="0">
                <a:ln w="0"/>
                <a:solidFill>
                  <a:schemeClr val="tx1"/>
                </a:solidFill>
                <a:effectLst>
                  <a:outerShdw blurRad="38100" dist="19050" dir="2700000" algn="tl" rotWithShape="0">
                    <a:schemeClr val="dk1">
                      <a:alpha val="40000"/>
                    </a:schemeClr>
                  </a:outerShdw>
                </a:effectLst>
              </a:rPr>
              <a:t>Alimenticia:8</a:t>
            </a:r>
          </a:p>
        </p:txBody>
      </p:sp>
      <p:sp>
        <p:nvSpPr>
          <p:cNvPr id="32" name="Elipse 31">
            <a:extLst>
              <a:ext uri="{FF2B5EF4-FFF2-40B4-BE49-F238E27FC236}">
                <a16:creationId xmlns:a16="http://schemas.microsoft.com/office/drawing/2014/main" xmlns="" id="{DA001759-172E-4F4C-B16D-CAC975A9D97E}"/>
              </a:ext>
            </a:extLst>
          </p:cNvPr>
          <p:cNvSpPr/>
          <p:nvPr/>
        </p:nvSpPr>
        <p:spPr>
          <a:xfrm>
            <a:off x="5731567" y="4073954"/>
            <a:ext cx="1766776" cy="153833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sz="1400" dirty="0">
              <a:ln w="0"/>
              <a:solidFill>
                <a:schemeClr val="tx1"/>
              </a:solidFill>
              <a:effectLst>
                <a:outerShdw blurRad="38100" dist="19050" dir="2700000" algn="tl" rotWithShape="0">
                  <a:schemeClr val="dk1">
                    <a:alpha val="40000"/>
                  </a:schemeClr>
                </a:outerShdw>
              </a:effectLst>
            </a:endParaRPr>
          </a:p>
          <a:p>
            <a:pPr algn="ctr"/>
            <a:r>
              <a:rPr lang="es-MX" sz="1400" dirty="0">
                <a:ln w="0"/>
                <a:solidFill>
                  <a:schemeClr val="tx1"/>
                </a:solidFill>
                <a:effectLst>
                  <a:outerShdw blurRad="38100" dist="19050" dir="2700000" algn="tl" rotWithShape="0">
                    <a:schemeClr val="dk1">
                      <a:alpha val="40000"/>
                    </a:schemeClr>
                  </a:outerShdw>
                </a:effectLst>
              </a:rPr>
              <a:t>48 </a:t>
            </a:r>
          </a:p>
          <a:p>
            <a:pPr algn="ctr"/>
            <a:endParaRPr lang="es-MX" sz="1400" dirty="0">
              <a:ln w="0"/>
              <a:solidFill>
                <a:schemeClr val="tx1"/>
              </a:solidFill>
              <a:effectLst>
                <a:outerShdw blurRad="38100" dist="19050" dir="2700000" algn="tl" rotWithShape="0">
                  <a:schemeClr val="dk1">
                    <a:alpha val="40000"/>
                  </a:schemeClr>
                </a:outerShdw>
              </a:effectLst>
            </a:endParaRPr>
          </a:p>
          <a:p>
            <a:pPr algn="ctr"/>
            <a:r>
              <a:rPr lang="es-MX" sz="1400" dirty="0">
                <a:ln w="0"/>
                <a:solidFill>
                  <a:schemeClr val="tx1"/>
                </a:solidFill>
                <a:effectLst>
                  <a:outerShdw blurRad="38100" dist="19050" dir="2700000" algn="tl" rotWithShape="0">
                    <a:schemeClr val="dk1">
                      <a:alpha val="40000"/>
                    </a:schemeClr>
                  </a:outerShdw>
                </a:effectLst>
              </a:rPr>
              <a:t>Asociaciones</a:t>
            </a:r>
          </a:p>
          <a:p>
            <a:pPr algn="ctr"/>
            <a:endParaRPr lang="es-MX" sz="1400" dirty="0">
              <a:ln w="0"/>
              <a:solidFill>
                <a:schemeClr val="tx1"/>
              </a:solidFill>
              <a:effectLst>
                <a:outerShdw blurRad="38100" dist="19050" dir="2700000" algn="tl" rotWithShape="0">
                  <a:schemeClr val="dk1">
                    <a:alpha val="40000"/>
                  </a:schemeClr>
                </a:outerShdw>
              </a:effectLst>
            </a:endParaRPr>
          </a:p>
          <a:p>
            <a:pPr algn="ctr"/>
            <a:r>
              <a:rPr lang="es-MX" sz="1400" dirty="0">
                <a:ln w="0"/>
                <a:solidFill>
                  <a:schemeClr val="tx1"/>
                </a:solidFill>
                <a:effectLst>
                  <a:outerShdw blurRad="38100" dist="19050" dir="2700000" algn="tl" rotWithShape="0">
                    <a:schemeClr val="dk1">
                      <a:alpha val="40000"/>
                    </a:schemeClr>
                  </a:outerShdw>
                </a:effectLst>
              </a:rPr>
              <a:t>Textiles</a:t>
            </a:r>
          </a:p>
          <a:p>
            <a:pPr algn="ctr"/>
            <a:endParaRPr lang="es-MX" sz="1400" dirty="0">
              <a:ln w="0"/>
              <a:solidFill>
                <a:schemeClr val="tx1"/>
              </a:solidFill>
              <a:effectLst>
                <a:outerShdw blurRad="38100" dist="19050" dir="2700000" algn="tl" rotWithShape="0">
                  <a:schemeClr val="dk1">
                    <a:alpha val="40000"/>
                  </a:schemeClr>
                </a:outerShdw>
              </a:effectLst>
            </a:endParaRPr>
          </a:p>
          <a:p>
            <a:pPr algn="ctr"/>
            <a:endParaRPr lang="es-MX" sz="1400" dirty="0">
              <a:ln w="0"/>
              <a:solidFill>
                <a:schemeClr val="tx1"/>
              </a:solidFill>
              <a:effectLst>
                <a:outerShdw blurRad="38100" dist="19050" dir="2700000" algn="tl" rotWithShape="0">
                  <a:schemeClr val="dk1">
                    <a:alpha val="40000"/>
                  </a:schemeClr>
                </a:outerShdw>
              </a:effectLst>
            </a:endParaRPr>
          </a:p>
        </p:txBody>
      </p:sp>
      <p:sp>
        <p:nvSpPr>
          <p:cNvPr id="34" name="CuadroTexto 33">
            <a:extLst>
              <a:ext uri="{FF2B5EF4-FFF2-40B4-BE49-F238E27FC236}">
                <a16:creationId xmlns:a16="http://schemas.microsoft.com/office/drawing/2014/main" xmlns="" id="{3D34CCF4-309C-463B-A18E-28B0A640F11C}"/>
              </a:ext>
            </a:extLst>
          </p:cNvPr>
          <p:cNvSpPr txBox="1"/>
          <p:nvPr/>
        </p:nvSpPr>
        <p:spPr>
          <a:xfrm>
            <a:off x="9292285" y="889419"/>
            <a:ext cx="2495697" cy="702588"/>
          </a:xfrm>
          <a:prstGeom prst="snip1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es-MX" dirty="0">
                <a:ln w="0"/>
                <a:solidFill>
                  <a:schemeClr val="tx1"/>
                </a:solidFill>
                <a:effectLst>
                  <a:outerShdw blurRad="38100" dist="19050" dir="2700000" algn="tl" rotWithShape="0">
                    <a:schemeClr val="dk1">
                      <a:alpha val="40000"/>
                    </a:schemeClr>
                  </a:outerShdw>
                </a:effectLst>
              </a:rPr>
              <a:t>88 emprendimientos de EPS</a:t>
            </a:r>
          </a:p>
        </p:txBody>
      </p:sp>
      <p:sp>
        <p:nvSpPr>
          <p:cNvPr id="36" name="CuadroTexto 35">
            <a:extLst>
              <a:ext uri="{FF2B5EF4-FFF2-40B4-BE49-F238E27FC236}">
                <a16:creationId xmlns:a16="http://schemas.microsoft.com/office/drawing/2014/main" xmlns="" id="{0BA05FF2-0D81-4F7B-A37D-860B1AF3B4D1}"/>
              </a:ext>
            </a:extLst>
          </p:cNvPr>
          <p:cNvSpPr txBox="1"/>
          <p:nvPr/>
        </p:nvSpPr>
        <p:spPr>
          <a:xfrm>
            <a:off x="9292285" y="1804687"/>
            <a:ext cx="2495697" cy="116955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sz="1400" dirty="0">
                <a:effectLst/>
                <a:latin typeface="Arial" panose="020B0604020202020204" pitchFamily="34" charset="0"/>
                <a:ea typeface="Calibri" panose="020F0502020204030204" pitchFamily="34" charset="0"/>
              </a:rPr>
              <a:t>Emprendimientos durante la pandemia de Coronavirus</a:t>
            </a:r>
          </a:p>
          <a:p>
            <a:r>
              <a:rPr lang="es-ES" sz="1400" dirty="0" err="1">
                <a:effectLst/>
                <a:latin typeface="Arial" panose="020B0604020202020204" pitchFamily="34" charset="0"/>
                <a:ea typeface="Calibri" panose="020F0502020204030204" pitchFamily="34" charset="0"/>
              </a:rPr>
              <a:t>Lasio</a:t>
            </a:r>
            <a:r>
              <a:rPr lang="es-ES" sz="1400" dirty="0">
                <a:effectLst/>
                <a:latin typeface="Arial" panose="020B0604020202020204" pitchFamily="34" charset="0"/>
                <a:ea typeface="Calibri" panose="020F0502020204030204" pitchFamily="34" charset="0"/>
              </a:rPr>
              <a:t>, Zambrano, Amaya, &amp; Ordeñana (2020) </a:t>
            </a:r>
          </a:p>
          <a:p>
            <a:endParaRPr lang="es-MX" sz="1400" dirty="0"/>
          </a:p>
        </p:txBody>
      </p:sp>
      <p:sp>
        <p:nvSpPr>
          <p:cNvPr id="40" name="CuadroTexto 39">
            <a:extLst>
              <a:ext uri="{FF2B5EF4-FFF2-40B4-BE49-F238E27FC236}">
                <a16:creationId xmlns:a16="http://schemas.microsoft.com/office/drawing/2014/main" xmlns="" id="{ABC63414-7B2C-40CB-8677-1FD6DAC18B4A}"/>
              </a:ext>
            </a:extLst>
          </p:cNvPr>
          <p:cNvSpPr txBox="1"/>
          <p:nvPr/>
        </p:nvSpPr>
        <p:spPr>
          <a:xfrm>
            <a:off x="10190927" y="4843123"/>
            <a:ext cx="1881801" cy="903327"/>
          </a:xfrm>
          <a:prstGeom prst="snip1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1600" dirty="0"/>
              <a:t>68 emprendimientos encuestados</a:t>
            </a:r>
          </a:p>
        </p:txBody>
      </p:sp>
      <p:sp>
        <p:nvSpPr>
          <p:cNvPr id="20" name="CuadroTexto 19">
            <a:extLst>
              <a:ext uri="{FF2B5EF4-FFF2-40B4-BE49-F238E27FC236}">
                <a16:creationId xmlns:a16="http://schemas.microsoft.com/office/drawing/2014/main" xmlns="" id="{FAA74E5B-A96E-437E-9CB9-C455169D0428}"/>
              </a:ext>
            </a:extLst>
          </p:cNvPr>
          <p:cNvSpPr txBox="1"/>
          <p:nvPr/>
        </p:nvSpPr>
        <p:spPr>
          <a:xfrm>
            <a:off x="3840217" y="4109704"/>
            <a:ext cx="1262289" cy="230832"/>
          </a:xfrm>
          <a:prstGeom prst="rect">
            <a:avLst/>
          </a:prstGeom>
          <a:noFill/>
        </p:spPr>
        <p:txBody>
          <a:bodyPr wrap="square">
            <a:spAutoFit/>
          </a:bodyPr>
          <a:lstStyle/>
          <a:p>
            <a:r>
              <a:rPr lang="es-MX" sz="900" dirty="0">
                <a:effectLst/>
                <a:latin typeface="Arial" panose="020B0604020202020204" pitchFamily="34" charset="0"/>
                <a:ea typeface="Calibri" panose="020F0502020204030204" pitchFamily="34" charset="0"/>
              </a:rPr>
              <a:t>(Morales P. , 2012)</a:t>
            </a:r>
            <a:endParaRPr lang="es-MX" sz="900" dirty="0"/>
          </a:p>
        </p:txBody>
      </p:sp>
      <p:sp>
        <p:nvSpPr>
          <p:cNvPr id="22" name="CuadroTexto 21">
            <a:extLst>
              <a:ext uri="{FF2B5EF4-FFF2-40B4-BE49-F238E27FC236}">
                <a16:creationId xmlns:a16="http://schemas.microsoft.com/office/drawing/2014/main" xmlns="" id="{1D164D02-BC15-4886-AF7A-F336C6774AB9}"/>
              </a:ext>
            </a:extLst>
          </p:cNvPr>
          <p:cNvSpPr txBox="1"/>
          <p:nvPr/>
        </p:nvSpPr>
        <p:spPr>
          <a:xfrm>
            <a:off x="3887548" y="4534843"/>
            <a:ext cx="1335331" cy="553998"/>
          </a:xfrm>
          <a:prstGeom prst="rect">
            <a:avLst/>
          </a:prstGeom>
          <a:noFill/>
        </p:spPr>
        <p:txBody>
          <a:bodyPr wrap="square">
            <a:spAutoFit/>
          </a:bodyPr>
          <a:lstStyle/>
          <a:p>
            <a:r>
              <a:rPr lang="es-MX" sz="1000" dirty="0">
                <a:effectLst/>
                <a:latin typeface="Arial" panose="020B0604020202020204" pitchFamily="34" charset="0"/>
                <a:ea typeface="Calibri" panose="020F0502020204030204" pitchFamily="34" charset="0"/>
              </a:rPr>
              <a:t>(Hernández, Fernández, &amp; Baptista, 2014)</a:t>
            </a:r>
            <a:endParaRPr lang="es-MX" sz="1000" dirty="0"/>
          </a:p>
        </p:txBody>
      </p:sp>
    </p:spTree>
    <p:extLst>
      <p:ext uri="{BB962C8B-B14F-4D97-AF65-F5344CB8AC3E}">
        <p14:creationId xmlns:p14="http://schemas.microsoft.com/office/powerpoint/2010/main" val="60875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A140F4B5-9917-4A30-AB16-91D455BFFC2A}"/>
              </a:ext>
            </a:extLst>
          </p:cNvPr>
          <p:cNvGraphicFramePr>
            <a:graphicFrameLocks noGrp="1"/>
          </p:cNvGraphicFramePr>
          <p:nvPr>
            <p:ph idx="1"/>
            <p:extLst>
              <p:ext uri="{D42A27DB-BD31-4B8C-83A1-F6EECF244321}">
                <p14:modId xmlns:p14="http://schemas.microsoft.com/office/powerpoint/2010/main" val="2514870671"/>
              </p:ext>
            </p:extLst>
          </p:nvPr>
        </p:nvGraphicFramePr>
        <p:xfrm>
          <a:off x="609600" y="1285461"/>
          <a:ext cx="10971212" cy="470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Chevron 2">
            <a:extLst>
              <a:ext uri="{FF2B5EF4-FFF2-40B4-BE49-F238E27FC236}">
                <a16:creationId xmlns:a16="http://schemas.microsoft.com/office/drawing/2014/main" xmlns="" id="{73336603-0ED0-4C56-889A-5B3E25E53FF6}"/>
              </a:ext>
            </a:extLst>
          </p:cNvPr>
          <p:cNvSpPr/>
          <p:nvPr/>
        </p:nvSpPr>
        <p:spPr>
          <a:xfrm>
            <a:off x="22579" y="267848"/>
            <a:ext cx="4310270" cy="855768"/>
          </a:xfrm>
          <a:prstGeom prst="chevron">
            <a:avLst/>
          </a:prstGeom>
          <a:solidFill>
            <a:srgbClr val="FFC000"/>
          </a:solidFill>
          <a:ln w="12700" cap="flat" cmpd="sng" algn="ctr">
            <a:solidFill>
              <a:srgbClr val="FFC000"/>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Calibri" panose="020F0502020204030204"/>
              </a:rPr>
              <a:t>Instrumento de investigación</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xmlns="" id="{19AC5CCA-997C-4003-BAF5-58FDFB44CD58}"/>
              </a:ext>
            </a:extLst>
          </p:cNvPr>
          <p:cNvSpPr txBox="1"/>
          <p:nvPr/>
        </p:nvSpPr>
        <p:spPr>
          <a:xfrm>
            <a:off x="8929688" y="4752710"/>
            <a:ext cx="2328862" cy="276999"/>
          </a:xfrm>
          <a:prstGeom prst="rect">
            <a:avLst/>
          </a:prstGeom>
          <a:noFill/>
        </p:spPr>
        <p:txBody>
          <a:bodyPr wrap="square">
            <a:spAutoFit/>
          </a:bodyPr>
          <a:lstStyle/>
          <a:p>
            <a:r>
              <a:rPr lang="es-ES" sz="1200" dirty="0" err="1">
                <a:effectLst/>
                <a:latin typeface="Arial" panose="020B0604020202020204" pitchFamily="34" charset="0"/>
                <a:ea typeface="Calibri" panose="020F0502020204030204" pitchFamily="34" charset="0"/>
              </a:rPr>
              <a:t>Clemen</a:t>
            </a:r>
            <a:r>
              <a:rPr lang="es-ES" sz="1200" dirty="0">
                <a:effectLst/>
                <a:latin typeface="Arial" panose="020B0604020202020204" pitchFamily="34" charset="0"/>
                <a:ea typeface="Calibri" panose="020F0502020204030204" pitchFamily="34" charset="0"/>
              </a:rPr>
              <a:t> &amp; Winkler (1985)</a:t>
            </a:r>
            <a:endParaRPr lang="es-MX" sz="1200" dirty="0"/>
          </a:p>
        </p:txBody>
      </p:sp>
      <p:sp>
        <p:nvSpPr>
          <p:cNvPr id="8" name="CuadroTexto 7">
            <a:extLst>
              <a:ext uri="{FF2B5EF4-FFF2-40B4-BE49-F238E27FC236}">
                <a16:creationId xmlns:a16="http://schemas.microsoft.com/office/drawing/2014/main" xmlns="" id="{820F5AF6-FC83-4584-9576-E1D2FD97D1DA}"/>
              </a:ext>
            </a:extLst>
          </p:cNvPr>
          <p:cNvSpPr txBox="1"/>
          <p:nvPr/>
        </p:nvSpPr>
        <p:spPr>
          <a:xfrm>
            <a:off x="6277928" y="4752710"/>
            <a:ext cx="2088832" cy="261610"/>
          </a:xfrm>
          <a:prstGeom prst="rect">
            <a:avLst/>
          </a:prstGeom>
          <a:noFill/>
        </p:spPr>
        <p:txBody>
          <a:bodyPr wrap="square">
            <a:spAutoFit/>
          </a:bodyPr>
          <a:lstStyle/>
          <a:p>
            <a:r>
              <a:rPr lang="es-ES" sz="1100" dirty="0">
                <a:effectLst/>
                <a:latin typeface="Arial" panose="020B0604020202020204" pitchFamily="34" charset="0"/>
                <a:ea typeface="Calibri" panose="020F0502020204030204" pitchFamily="34" charset="0"/>
              </a:rPr>
              <a:t>(Cabero &amp; </a:t>
            </a:r>
            <a:r>
              <a:rPr lang="es-ES" sz="1100" dirty="0" err="1">
                <a:effectLst/>
                <a:latin typeface="Arial" panose="020B0604020202020204" pitchFamily="34" charset="0"/>
                <a:ea typeface="Calibri" panose="020F0502020204030204" pitchFamily="34" charset="0"/>
              </a:rPr>
              <a:t>Llorante</a:t>
            </a:r>
            <a:r>
              <a:rPr lang="es-ES" sz="1100" dirty="0">
                <a:effectLst/>
                <a:latin typeface="Arial" panose="020B0604020202020204" pitchFamily="34" charset="0"/>
                <a:ea typeface="Calibri" panose="020F0502020204030204" pitchFamily="34" charset="0"/>
              </a:rPr>
              <a:t>, 2013)</a:t>
            </a:r>
            <a:endParaRPr lang="es-MX" sz="1100" dirty="0"/>
          </a:p>
        </p:txBody>
      </p:sp>
    </p:spTree>
    <p:extLst>
      <p:ext uri="{BB962C8B-B14F-4D97-AF65-F5344CB8AC3E}">
        <p14:creationId xmlns:p14="http://schemas.microsoft.com/office/powerpoint/2010/main" val="224074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00000000-0008-0000-0100-000003000000}"/>
              </a:ext>
            </a:extLst>
          </p:cNvPr>
          <p:cNvGraphicFramePr/>
          <p:nvPr>
            <p:extLst>
              <p:ext uri="{D42A27DB-BD31-4B8C-83A1-F6EECF244321}">
                <p14:modId xmlns:p14="http://schemas.microsoft.com/office/powerpoint/2010/main" val="276595493"/>
              </p:ext>
            </p:extLst>
          </p:nvPr>
        </p:nvGraphicFramePr>
        <p:xfrm>
          <a:off x="727931" y="1346207"/>
          <a:ext cx="5367275" cy="4165586"/>
        </p:xfrm>
        <a:graphic>
          <a:graphicData uri="http://schemas.openxmlformats.org/drawingml/2006/chart">
            <c:chart xmlns:c="http://schemas.openxmlformats.org/drawingml/2006/chart" xmlns:r="http://schemas.openxmlformats.org/officeDocument/2006/relationships" r:id="rId2"/>
          </a:graphicData>
        </a:graphic>
      </p:graphicFrame>
      <p:sp>
        <p:nvSpPr>
          <p:cNvPr id="6" name="Arrow: Chevron 2">
            <a:extLst>
              <a:ext uri="{FF2B5EF4-FFF2-40B4-BE49-F238E27FC236}">
                <a16:creationId xmlns:a16="http://schemas.microsoft.com/office/drawing/2014/main" xmlns="" id="{BC32B58F-AA54-4F76-A26C-650D95E3CC48}"/>
              </a:ext>
            </a:extLst>
          </p:cNvPr>
          <p:cNvSpPr/>
          <p:nvPr/>
        </p:nvSpPr>
        <p:spPr>
          <a:xfrm>
            <a:off x="22579" y="267848"/>
            <a:ext cx="4310270" cy="855768"/>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Resultados</a:t>
            </a:r>
          </a:p>
          <a:p>
            <a:pPr marL="0" marR="0" lvl="0" indent="0" algn="ctr" defTabSz="914309" eaLnBrk="1" fontAlgn="auto" latinLnBrk="0" hangingPunct="1">
              <a:lnSpc>
                <a:spcPct val="100000"/>
              </a:lnSpc>
              <a:spcBef>
                <a:spcPts val="0"/>
              </a:spcBef>
              <a:spcAft>
                <a:spcPts val="0"/>
              </a:spcAft>
              <a:buClrTx/>
              <a:buSzTx/>
              <a:buFontTx/>
              <a:buNone/>
              <a:tabLst/>
              <a:defRPr/>
            </a:pPr>
            <a:r>
              <a:rPr lang="en-US" sz="2400" b="1" i="1" kern="0" dirty="0">
                <a:ln w="0"/>
                <a:effectLst>
                  <a:outerShdw blurRad="38100" dist="19050" dir="2700000" algn="tl" rotWithShape="0">
                    <a:schemeClr val="dk1">
                      <a:alpha val="40000"/>
                    </a:schemeClr>
                  </a:outerShdw>
                </a:effectLst>
                <a:latin typeface="Calibri" panose="020F0502020204030204"/>
              </a:rPr>
              <a:t>Datos generales</a:t>
            </a:r>
            <a:endParaRPr kumimoji="0" lang="en-US" sz="2400"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7" name="Gráfico 6">
            <a:extLst>
              <a:ext uri="{FF2B5EF4-FFF2-40B4-BE49-F238E27FC236}">
                <a16:creationId xmlns:a16="http://schemas.microsoft.com/office/drawing/2014/main" xmlns="" id="{00000000-0008-0000-0100-000002000000}"/>
              </a:ext>
            </a:extLst>
          </p:cNvPr>
          <p:cNvGraphicFramePr/>
          <p:nvPr>
            <p:extLst>
              <p:ext uri="{D42A27DB-BD31-4B8C-83A1-F6EECF244321}">
                <p14:modId xmlns:p14="http://schemas.microsoft.com/office/powerpoint/2010/main" val="3306068675"/>
              </p:ext>
            </p:extLst>
          </p:nvPr>
        </p:nvGraphicFramePr>
        <p:xfrm>
          <a:off x="6558162" y="1346207"/>
          <a:ext cx="5122869" cy="4165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68609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0" y="251617"/>
            <a:ext cx="4563276" cy="732734"/>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0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Resultados</a:t>
            </a:r>
          </a:p>
          <a:p>
            <a:pPr marL="0" marR="0" lvl="0" indent="0" algn="ctr" defTabSz="914309" eaLnBrk="1" fontAlgn="auto" latinLnBrk="0" hangingPunct="1">
              <a:lnSpc>
                <a:spcPct val="100000"/>
              </a:lnSpc>
              <a:spcBef>
                <a:spcPts val="0"/>
              </a:spcBef>
              <a:spcAft>
                <a:spcPts val="0"/>
              </a:spcAft>
              <a:buClrTx/>
              <a:buSzTx/>
              <a:buFontTx/>
              <a:buNone/>
              <a:tabLst/>
              <a:defRPr/>
            </a:pPr>
            <a:r>
              <a:rPr lang="en-US" sz="2000" b="1" kern="0" dirty="0">
                <a:ln w="0"/>
                <a:effectLst>
                  <a:outerShdw blurRad="38100" dist="19050" dir="2700000" algn="tl" rotWithShape="0">
                    <a:schemeClr val="dk1">
                      <a:alpha val="40000"/>
                    </a:schemeClr>
                  </a:outerShdw>
                </a:effectLst>
                <a:latin typeface="Calibri" panose="020F0502020204030204"/>
              </a:rPr>
              <a:t>Sección Actividad innovadora</a:t>
            </a:r>
            <a:endParaRPr kumimoji="0" lang="en-US" sz="20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xmlns="" id="{EB198B04-DB6C-4DEE-9940-FBD4C0EFCA4A}"/>
              </a:ext>
            </a:extLst>
          </p:cNvPr>
          <p:cNvSpPr txBox="1"/>
          <p:nvPr/>
        </p:nvSpPr>
        <p:spPr>
          <a:xfrm>
            <a:off x="442326" y="1427787"/>
            <a:ext cx="5334035" cy="404039"/>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600" i="1"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Actividades desarrolladas para implementar innovación</a:t>
            </a:r>
            <a:endParaRPr lang="es-MX" sz="1600" dirty="0">
              <a:ln w="0"/>
              <a:solidFill>
                <a:schemeClr val="tx1"/>
              </a:solidFill>
              <a:effectLst>
                <a:outerShdw blurRad="38100" dist="19050" dir="2700000" algn="tl" rotWithShape="0">
                  <a:schemeClr val="dk1">
                    <a:alpha val="40000"/>
                  </a:schemeClr>
                </a:outerShdw>
              </a:effectLst>
            </a:endParaRPr>
          </a:p>
        </p:txBody>
      </p:sp>
      <p:graphicFrame>
        <p:nvGraphicFramePr>
          <p:cNvPr id="23" name="Tabla 22">
            <a:extLst>
              <a:ext uri="{FF2B5EF4-FFF2-40B4-BE49-F238E27FC236}">
                <a16:creationId xmlns:a16="http://schemas.microsoft.com/office/drawing/2014/main" xmlns="" id="{CC6BD19F-4302-4E73-B487-0EA2838B2877}"/>
              </a:ext>
            </a:extLst>
          </p:cNvPr>
          <p:cNvGraphicFramePr>
            <a:graphicFrameLocks noGrp="1"/>
          </p:cNvGraphicFramePr>
          <p:nvPr>
            <p:extLst>
              <p:ext uri="{D42A27DB-BD31-4B8C-83A1-F6EECF244321}">
                <p14:modId xmlns:p14="http://schemas.microsoft.com/office/powerpoint/2010/main" val="707302680"/>
              </p:ext>
            </p:extLst>
          </p:nvPr>
        </p:nvGraphicFramePr>
        <p:xfrm>
          <a:off x="6299787" y="3469129"/>
          <a:ext cx="5448300" cy="2344798"/>
        </p:xfrm>
        <a:graphic>
          <a:graphicData uri="http://schemas.openxmlformats.org/drawingml/2006/table">
            <a:tbl>
              <a:tblPr/>
              <a:tblGrid>
                <a:gridCol w="2171700">
                  <a:extLst>
                    <a:ext uri="{9D8B030D-6E8A-4147-A177-3AD203B41FA5}">
                      <a16:colId xmlns:a16="http://schemas.microsoft.com/office/drawing/2014/main" xmlns="" val="641561678"/>
                    </a:ext>
                  </a:extLst>
                </a:gridCol>
                <a:gridCol w="558800">
                  <a:extLst>
                    <a:ext uri="{9D8B030D-6E8A-4147-A177-3AD203B41FA5}">
                      <a16:colId xmlns:a16="http://schemas.microsoft.com/office/drawing/2014/main" xmlns="" val="369760058"/>
                    </a:ext>
                  </a:extLst>
                </a:gridCol>
                <a:gridCol w="1028700">
                  <a:extLst>
                    <a:ext uri="{9D8B030D-6E8A-4147-A177-3AD203B41FA5}">
                      <a16:colId xmlns:a16="http://schemas.microsoft.com/office/drawing/2014/main" xmlns="" val="2833456007"/>
                    </a:ext>
                  </a:extLst>
                </a:gridCol>
                <a:gridCol w="787400">
                  <a:extLst>
                    <a:ext uri="{9D8B030D-6E8A-4147-A177-3AD203B41FA5}">
                      <a16:colId xmlns:a16="http://schemas.microsoft.com/office/drawing/2014/main" xmlns="" val="143324466"/>
                    </a:ext>
                  </a:extLst>
                </a:gridCol>
                <a:gridCol w="901700">
                  <a:extLst>
                    <a:ext uri="{9D8B030D-6E8A-4147-A177-3AD203B41FA5}">
                      <a16:colId xmlns:a16="http://schemas.microsoft.com/office/drawing/2014/main" xmlns="" val="1535920843"/>
                    </a:ext>
                  </a:extLst>
                </a:gridCol>
              </a:tblGrid>
              <a:tr h="244951">
                <a:tc>
                  <a:txBody>
                    <a:bodyPr/>
                    <a:lstStyle/>
                    <a:p>
                      <a:pPr algn="l" fontAlgn="ctr"/>
                      <a:r>
                        <a:rPr lang="es-MX" sz="1050" b="1" i="0" u="none" strike="noStrike">
                          <a:solidFill>
                            <a:srgbClr val="000000"/>
                          </a:solidFill>
                          <a:effectLst/>
                          <a:latin typeface="Arial" panose="020B0604020202020204" pitchFamily="34" charset="0"/>
                        </a:rPr>
                        <a:t>Motivación para innovar</a:t>
                      </a: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l" fontAlgn="ctr"/>
                      <a:r>
                        <a:rPr lang="es-MX" sz="105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l" fontAlgn="ctr"/>
                      <a:r>
                        <a:rPr lang="es-MX" sz="105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l" fontAlgn="ctr"/>
                      <a:r>
                        <a:rPr lang="es-MX" sz="105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l" fontAlgn="ctr"/>
                      <a:r>
                        <a:rPr lang="es-MX" sz="105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2877862262"/>
                  </a:ext>
                </a:extLst>
              </a:tr>
              <a:tr h="401736">
                <a:tc>
                  <a:txBody>
                    <a:bodyPr/>
                    <a:lstStyle/>
                    <a:p>
                      <a:pPr algn="l" fontAlgn="ctr"/>
                      <a:r>
                        <a:rPr lang="es-MX" sz="1050" b="0" i="0" u="none" strike="noStrike">
                          <a:solidFill>
                            <a:srgbClr val="000000"/>
                          </a:solidFill>
                          <a:effectLst/>
                          <a:latin typeface="Arial" panose="020B0604020202020204" pitchFamily="34" charset="0"/>
                        </a:rPr>
                        <a:t>Detección de una demanda insatisfecha</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11%</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24%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50%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236954700"/>
                  </a:ext>
                </a:extLst>
              </a:tr>
              <a:tr h="401736">
                <a:tc>
                  <a:txBody>
                    <a:bodyPr/>
                    <a:lstStyle/>
                    <a:p>
                      <a:pPr algn="l" fontAlgn="ctr"/>
                      <a:r>
                        <a:rPr lang="es-MX" sz="1050" b="0" i="0" u="none" strike="noStrike">
                          <a:solidFill>
                            <a:srgbClr val="000000"/>
                          </a:solidFill>
                          <a:effectLst/>
                          <a:latin typeface="Arial" panose="020B0604020202020204" pitchFamily="34" charset="0"/>
                        </a:rPr>
                        <a:t>Aprovechamiento ideas o de novedades científicas y técnicas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11%</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12%</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850860041"/>
                  </a:ext>
                </a:extLst>
              </a:tr>
              <a:tr h="233286">
                <a:tc>
                  <a:txBody>
                    <a:bodyPr/>
                    <a:lstStyle/>
                    <a:p>
                      <a:pPr algn="l" fontAlgn="ctr"/>
                      <a:r>
                        <a:rPr lang="es-MX" sz="1050" b="0" i="0" u="none" strike="noStrike">
                          <a:solidFill>
                            <a:srgbClr val="000000"/>
                          </a:solidFill>
                          <a:effectLst/>
                          <a:latin typeface="Arial" panose="020B0604020202020204" pitchFamily="34" charset="0"/>
                        </a:rPr>
                        <a:t>Amenaza de la competencia</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27%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121336593"/>
                  </a:ext>
                </a:extLst>
              </a:tr>
              <a:tr h="233286">
                <a:tc>
                  <a:txBody>
                    <a:bodyPr/>
                    <a:lstStyle/>
                    <a:p>
                      <a:pPr algn="l" fontAlgn="ctr"/>
                      <a:r>
                        <a:rPr lang="es-MX" sz="1050" b="0" i="0" u="none" strike="noStrike">
                          <a:solidFill>
                            <a:srgbClr val="000000"/>
                          </a:solidFill>
                          <a:effectLst/>
                          <a:latin typeface="Arial" panose="020B0604020202020204" pitchFamily="34" charset="0"/>
                        </a:rPr>
                        <a:t>Problema técnico</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4216244384"/>
                  </a:ext>
                </a:extLst>
              </a:tr>
              <a:tr h="596517">
                <a:tc>
                  <a:txBody>
                    <a:bodyPr/>
                    <a:lstStyle/>
                    <a:p>
                      <a:pPr algn="l" fontAlgn="ctr"/>
                      <a:r>
                        <a:rPr lang="es-MX" sz="1050" b="0" i="0" u="none" strike="noStrike">
                          <a:solidFill>
                            <a:srgbClr val="000000"/>
                          </a:solidFill>
                          <a:effectLst/>
                          <a:latin typeface="Arial" panose="020B0604020202020204" pitchFamily="34" charset="0"/>
                        </a:rPr>
                        <a:t>Aprovechamiento de una idea generada al interior del emprendimiento</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50%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47%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40%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38%</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980356115"/>
                  </a:ext>
                </a:extLst>
              </a:tr>
              <a:tr h="233286">
                <a:tc>
                  <a:txBody>
                    <a:bodyPr/>
                    <a:lstStyle/>
                    <a:p>
                      <a:pPr algn="l" fontAlgn="ctr"/>
                      <a:r>
                        <a:rPr lang="es-MX" sz="1050" b="0" i="0" u="none" strike="noStrike">
                          <a:solidFill>
                            <a:srgbClr val="000000"/>
                          </a:solidFill>
                          <a:effectLst/>
                          <a:latin typeface="Arial" panose="020B0604020202020204" pitchFamily="34" charset="0"/>
                        </a:rPr>
                        <a:t>Procesos de certificación</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14%</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6%</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7%</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050" b="0" i="0" u="none" strike="noStrike" dirty="0">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4251189747"/>
                  </a:ext>
                </a:extLst>
              </a:tr>
            </a:tbl>
          </a:graphicData>
        </a:graphic>
      </p:graphicFrame>
      <p:graphicFrame>
        <p:nvGraphicFramePr>
          <p:cNvPr id="27" name="Tabla 26">
            <a:extLst>
              <a:ext uri="{FF2B5EF4-FFF2-40B4-BE49-F238E27FC236}">
                <a16:creationId xmlns:a16="http://schemas.microsoft.com/office/drawing/2014/main" xmlns="" id="{789B9AE7-8F97-4759-9EF8-2A3B4D153221}"/>
              </a:ext>
            </a:extLst>
          </p:cNvPr>
          <p:cNvGraphicFramePr>
            <a:graphicFrameLocks noGrp="1"/>
          </p:cNvGraphicFramePr>
          <p:nvPr>
            <p:extLst>
              <p:ext uri="{D42A27DB-BD31-4B8C-83A1-F6EECF244321}">
                <p14:modId xmlns:p14="http://schemas.microsoft.com/office/powerpoint/2010/main" val="1259009563"/>
              </p:ext>
            </p:extLst>
          </p:nvPr>
        </p:nvGraphicFramePr>
        <p:xfrm>
          <a:off x="442326" y="1990222"/>
          <a:ext cx="5448300" cy="3978192"/>
        </p:xfrm>
        <a:graphic>
          <a:graphicData uri="http://schemas.openxmlformats.org/drawingml/2006/table">
            <a:tbl>
              <a:tblPr/>
              <a:tblGrid>
                <a:gridCol w="2171700">
                  <a:extLst>
                    <a:ext uri="{9D8B030D-6E8A-4147-A177-3AD203B41FA5}">
                      <a16:colId xmlns:a16="http://schemas.microsoft.com/office/drawing/2014/main" xmlns="" val="3601947764"/>
                    </a:ext>
                  </a:extLst>
                </a:gridCol>
                <a:gridCol w="558800">
                  <a:extLst>
                    <a:ext uri="{9D8B030D-6E8A-4147-A177-3AD203B41FA5}">
                      <a16:colId xmlns:a16="http://schemas.microsoft.com/office/drawing/2014/main" xmlns="" val="3443353670"/>
                    </a:ext>
                  </a:extLst>
                </a:gridCol>
                <a:gridCol w="1028700">
                  <a:extLst>
                    <a:ext uri="{9D8B030D-6E8A-4147-A177-3AD203B41FA5}">
                      <a16:colId xmlns:a16="http://schemas.microsoft.com/office/drawing/2014/main" xmlns="" val="4262454243"/>
                    </a:ext>
                  </a:extLst>
                </a:gridCol>
                <a:gridCol w="787400">
                  <a:extLst>
                    <a:ext uri="{9D8B030D-6E8A-4147-A177-3AD203B41FA5}">
                      <a16:colId xmlns:a16="http://schemas.microsoft.com/office/drawing/2014/main" xmlns="" val="53140902"/>
                    </a:ext>
                  </a:extLst>
                </a:gridCol>
                <a:gridCol w="901700">
                  <a:extLst>
                    <a:ext uri="{9D8B030D-6E8A-4147-A177-3AD203B41FA5}">
                      <a16:colId xmlns:a16="http://schemas.microsoft.com/office/drawing/2014/main" xmlns="" val="3327113057"/>
                    </a:ext>
                  </a:extLst>
                </a:gridCol>
              </a:tblGrid>
              <a:tr h="339178">
                <a:tc>
                  <a:txBody>
                    <a:bodyPr/>
                    <a:lstStyle/>
                    <a:p>
                      <a:pPr algn="l" fontAlgn="ctr"/>
                      <a:r>
                        <a:rPr lang="es-MX" sz="1100" b="1" i="0" u="none" strike="noStrike">
                          <a:solidFill>
                            <a:srgbClr val="FFFFFF"/>
                          </a:solidFill>
                          <a:effectLst/>
                          <a:latin typeface="Arial" panose="020B0604020202020204" pitchFamily="34" charset="0"/>
                        </a:rPr>
                        <a:t>Actividades</a:t>
                      </a: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1851270936"/>
                  </a:ext>
                </a:extLst>
              </a:tr>
              <a:tr h="408754">
                <a:tc>
                  <a:txBody>
                    <a:bodyPr/>
                    <a:lstStyle/>
                    <a:p>
                      <a:pPr algn="l" fontAlgn="ctr"/>
                      <a:r>
                        <a:rPr lang="es-MX" sz="1050" b="1" i="0" u="none" strike="noStrike">
                          <a:solidFill>
                            <a:srgbClr val="000000"/>
                          </a:solidFill>
                          <a:effectLst/>
                          <a:latin typeface="Arial" panose="020B0604020202020204" pitchFamily="34" charset="0"/>
                        </a:rPr>
                        <a:t>Adquisición de maquinaria y equipo</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32%</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29%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27%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dirty="0">
                          <a:solidFill>
                            <a:srgbClr val="000000"/>
                          </a:solidFill>
                          <a:effectLst/>
                          <a:latin typeface="Arial" panose="020B0604020202020204" pitchFamily="34" charset="0"/>
                        </a:rPr>
                        <a:t>13%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763883871"/>
                  </a:ext>
                </a:extLst>
              </a:tr>
              <a:tr h="516842">
                <a:tc>
                  <a:txBody>
                    <a:bodyPr/>
                    <a:lstStyle/>
                    <a:p>
                      <a:pPr algn="l" fontAlgn="ctr"/>
                      <a:r>
                        <a:rPr lang="es-MX" sz="1050" b="1" i="0" u="none" strike="noStrike">
                          <a:solidFill>
                            <a:srgbClr val="000000"/>
                          </a:solidFill>
                          <a:effectLst/>
                          <a:latin typeface="Arial" panose="020B0604020202020204" pitchFamily="34" charset="0"/>
                        </a:rPr>
                        <a:t>Adquisición de Hardware</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608802068"/>
                  </a:ext>
                </a:extLst>
              </a:tr>
              <a:tr h="516842">
                <a:tc>
                  <a:txBody>
                    <a:bodyPr/>
                    <a:lstStyle/>
                    <a:p>
                      <a:pPr algn="l" fontAlgn="ctr"/>
                      <a:r>
                        <a:rPr lang="es-MX" sz="1050" b="1" i="0" u="none" strike="noStrike">
                          <a:solidFill>
                            <a:srgbClr val="000000"/>
                          </a:solidFill>
                          <a:effectLst/>
                          <a:latin typeface="Arial" panose="020B0604020202020204" pitchFamily="34" charset="0"/>
                        </a:rPr>
                        <a:t>Adquisición de Software</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341314098"/>
                  </a:ext>
                </a:extLst>
              </a:tr>
              <a:tr h="516842">
                <a:tc>
                  <a:txBody>
                    <a:bodyPr/>
                    <a:lstStyle/>
                    <a:p>
                      <a:pPr algn="l" fontAlgn="ctr"/>
                      <a:r>
                        <a:rPr lang="es-MX" sz="1050" b="1" i="0" u="none" strike="noStrike">
                          <a:solidFill>
                            <a:srgbClr val="000000"/>
                          </a:solidFill>
                          <a:effectLst/>
                          <a:latin typeface="Arial" panose="020B0604020202020204" pitchFamily="34" charset="0"/>
                        </a:rPr>
                        <a:t>Contratación de consultorías y asistencia técnica</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12%</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474287917"/>
                  </a:ext>
                </a:extLst>
              </a:tr>
              <a:tr h="516842">
                <a:tc>
                  <a:txBody>
                    <a:bodyPr/>
                    <a:lstStyle/>
                    <a:p>
                      <a:pPr algn="l" fontAlgn="ctr"/>
                      <a:r>
                        <a:rPr lang="es-MX" sz="1050" b="1" i="0" u="none" strike="noStrike">
                          <a:solidFill>
                            <a:srgbClr val="000000"/>
                          </a:solidFill>
                          <a:effectLst/>
                          <a:latin typeface="Arial" panose="020B0604020202020204" pitchFamily="34" charset="0"/>
                        </a:rPr>
                        <a:t>Actividades de Ingeniería y Diseño Industrial</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4187077254"/>
                  </a:ext>
                </a:extLst>
              </a:tr>
              <a:tr h="323025">
                <a:tc>
                  <a:txBody>
                    <a:bodyPr/>
                    <a:lstStyle/>
                    <a:p>
                      <a:pPr algn="l" fontAlgn="ctr"/>
                      <a:r>
                        <a:rPr lang="es-MX" sz="1050" b="1" i="0" u="none" strike="noStrike">
                          <a:solidFill>
                            <a:srgbClr val="000000"/>
                          </a:solidFill>
                          <a:effectLst/>
                          <a:latin typeface="Arial" panose="020B0604020202020204" pitchFamily="34" charset="0"/>
                        </a:rPr>
                        <a:t>Capacitación del personal</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46%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29%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33%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dirty="0">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371872203"/>
                  </a:ext>
                </a:extLst>
              </a:tr>
              <a:tr h="323025">
                <a:tc>
                  <a:txBody>
                    <a:bodyPr/>
                    <a:lstStyle/>
                    <a:p>
                      <a:pPr algn="l" fontAlgn="ctr"/>
                      <a:r>
                        <a:rPr lang="es-MX" sz="1050" b="1" i="0" u="none" strike="noStrike">
                          <a:solidFill>
                            <a:srgbClr val="000000"/>
                          </a:solidFill>
                          <a:effectLst/>
                          <a:latin typeface="Arial" panose="020B0604020202020204" pitchFamily="34" charset="0"/>
                        </a:rPr>
                        <a:t>Desarrollo de proyectos de I+D</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5%</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13%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662504779"/>
                  </a:ext>
                </a:extLst>
              </a:tr>
              <a:tr h="516842">
                <a:tc>
                  <a:txBody>
                    <a:bodyPr/>
                    <a:lstStyle/>
                    <a:p>
                      <a:pPr algn="l" fontAlgn="ctr"/>
                      <a:r>
                        <a:rPr lang="es-MX" sz="1050" b="1" i="0" u="none" strike="noStrike">
                          <a:solidFill>
                            <a:srgbClr val="000000"/>
                          </a:solidFill>
                          <a:effectLst/>
                          <a:latin typeface="Arial" panose="020B0604020202020204" pitchFamily="34" charset="0"/>
                        </a:rPr>
                        <a:t>Mejoras en los sistemas de distribución y comercialización</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11%</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29%</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20%</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75%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276612465"/>
                  </a:ext>
                </a:extLst>
              </a:tr>
            </a:tbl>
          </a:graphicData>
        </a:graphic>
      </p:graphicFrame>
      <p:sp>
        <p:nvSpPr>
          <p:cNvPr id="29" name="CuadroTexto 28">
            <a:extLst>
              <a:ext uri="{FF2B5EF4-FFF2-40B4-BE49-F238E27FC236}">
                <a16:creationId xmlns:a16="http://schemas.microsoft.com/office/drawing/2014/main" xmlns="" id="{1683BFF4-D808-4527-A3E0-A98437ED9902}"/>
              </a:ext>
            </a:extLst>
          </p:cNvPr>
          <p:cNvSpPr txBox="1"/>
          <p:nvPr/>
        </p:nvSpPr>
        <p:spPr>
          <a:xfrm>
            <a:off x="6299786" y="179042"/>
            <a:ext cx="4756141" cy="404039"/>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600" i="1" dirty="0">
                <a:ln w="0"/>
                <a:solidFill>
                  <a:schemeClr val="tx1"/>
                </a:solidFill>
                <a:effectLst>
                  <a:outerShdw blurRad="38100" dist="19050" dir="2700000" algn="tl" rotWithShape="0">
                    <a:schemeClr val="dk1">
                      <a:alpha val="40000"/>
                    </a:schemeClr>
                  </a:outerShdw>
                </a:effectLst>
              </a:rPr>
              <a:t>Fuentes de financiamiento</a:t>
            </a:r>
          </a:p>
        </p:txBody>
      </p:sp>
      <p:graphicFrame>
        <p:nvGraphicFramePr>
          <p:cNvPr id="31" name="Tabla 30">
            <a:extLst>
              <a:ext uri="{FF2B5EF4-FFF2-40B4-BE49-F238E27FC236}">
                <a16:creationId xmlns:a16="http://schemas.microsoft.com/office/drawing/2014/main" xmlns="" id="{886B2DA2-0AE4-4B0E-BA9A-FA1777D4B19B}"/>
              </a:ext>
            </a:extLst>
          </p:cNvPr>
          <p:cNvGraphicFramePr>
            <a:graphicFrameLocks noGrp="1"/>
          </p:cNvGraphicFramePr>
          <p:nvPr>
            <p:extLst>
              <p:ext uri="{D42A27DB-BD31-4B8C-83A1-F6EECF244321}">
                <p14:modId xmlns:p14="http://schemas.microsoft.com/office/powerpoint/2010/main" val="327465538"/>
              </p:ext>
            </p:extLst>
          </p:nvPr>
        </p:nvGraphicFramePr>
        <p:xfrm>
          <a:off x="6299786" y="721111"/>
          <a:ext cx="5334035" cy="2064943"/>
        </p:xfrm>
        <a:graphic>
          <a:graphicData uri="http://schemas.openxmlformats.org/drawingml/2006/table">
            <a:tbl>
              <a:tblPr/>
              <a:tblGrid>
                <a:gridCol w="1786026">
                  <a:extLst>
                    <a:ext uri="{9D8B030D-6E8A-4147-A177-3AD203B41FA5}">
                      <a16:colId xmlns:a16="http://schemas.microsoft.com/office/drawing/2014/main" xmlns="" val="2095207575"/>
                    </a:ext>
                  </a:extLst>
                </a:gridCol>
                <a:gridCol w="824319">
                  <a:extLst>
                    <a:ext uri="{9D8B030D-6E8A-4147-A177-3AD203B41FA5}">
                      <a16:colId xmlns:a16="http://schemas.microsoft.com/office/drawing/2014/main" xmlns="" val="2068475622"/>
                    </a:ext>
                  </a:extLst>
                </a:gridCol>
                <a:gridCol w="1020096">
                  <a:extLst>
                    <a:ext uri="{9D8B030D-6E8A-4147-A177-3AD203B41FA5}">
                      <a16:colId xmlns:a16="http://schemas.microsoft.com/office/drawing/2014/main" xmlns="" val="1321784373"/>
                    </a:ext>
                  </a:extLst>
                </a:gridCol>
                <a:gridCol w="824319">
                  <a:extLst>
                    <a:ext uri="{9D8B030D-6E8A-4147-A177-3AD203B41FA5}">
                      <a16:colId xmlns:a16="http://schemas.microsoft.com/office/drawing/2014/main" xmlns="" val="1022510928"/>
                    </a:ext>
                  </a:extLst>
                </a:gridCol>
                <a:gridCol w="879275">
                  <a:extLst>
                    <a:ext uri="{9D8B030D-6E8A-4147-A177-3AD203B41FA5}">
                      <a16:colId xmlns:a16="http://schemas.microsoft.com/office/drawing/2014/main" xmlns="" val="2729847099"/>
                    </a:ext>
                  </a:extLst>
                </a:gridCol>
              </a:tblGrid>
              <a:tr h="256591">
                <a:tc>
                  <a:txBody>
                    <a:bodyPr/>
                    <a:lstStyle/>
                    <a:p>
                      <a:pPr algn="l" fontAlgn="ctr"/>
                      <a:r>
                        <a:rPr lang="es-MX" sz="900" b="1" i="0" u="none" strike="noStrike" dirty="0">
                          <a:solidFill>
                            <a:srgbClr val="000000"/>
                          </a:solidFill>
                          <a:effectLst/>
                          <a:latin typeface="Arial" panose="020B0604020202020204" pitchFamily="34" charset="0"/>
                        </a:rPr>
                        <a:t>Fuentes de Financiamiento</a:t>
                      </a: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l" fontAlgn="ctr"/>
                      <a:r>
                        <a:rPr lang="es-MX" sz="90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l" fontAlgn="ctr"/>
                      <a:r>
                        <a:rPr lang="es-MX" sz="9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l" fontAlgn="ctr"/>
                      <a:r>
                        <a:rPr lang="es-MX" sz="9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l" fontAlgn="ctr"/>
                      <a:r>
                        <a:rPr lang="es-MX" sz="90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1452881812"/>
                  </a:ext>
                </a:extLst>
              </a:tr>
              <a:tr h="244372">
                <a:tc>
                  <a:txBody>
                    <a:bodyPr/>
                    <a:lstStyle/>
                    <a:p>
                      <a:pPr algn="l" fontAlgn="ctr"/>
                      <a:r>
                        <a:rPr lang="es-MX" sz="900" b="1" i="0" u="none" strike="noStrike">
                          <a:solidFill>
                            <a:srgbClr val="000000"/>
                          </a:solidFill>
                          <a:effectLst/>
                          <a:latin typeface="Arial" panose="020B0604020202020204" pitchFamily="34" charset="0"/>
                        </a:rPr>
                        <a:t>Apoyo gubernamental</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12%</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336884225"/>
                  </a:ext>
                </a:extLst>
              </a:tr>
              <a:tr h="390995">
                <a:tc>
                  <a:txBody>
                    <a:bodyPr/>
                    <a:lstStyle/>
                    <a:p>
                      <a:pPr algn="l" fontAlgn="ctr"/>
                      <a:r>
                        <a:rPr lang="es-MX" sz="900" b="1" i="0" u="none" strike="noStrike">
                          <a:solidFill>
                            <a:srgbClr val="000000"/>
                          </a:solidFill>
                          <a:effectLst/>
                          <a:latin typeface="Arial" panose="020B0604020202020204" pitchFamily="34" charset="0"/>
                        </a:rPr>
                        <a:t>Banca privada y/o cooperativas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24%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20%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38%</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809490846"/>
                  </a:ext>
                </a:extLst>
              </a:tr>
              <a:tr h="390995">
                <a:tc>
                  <a:txBody>
                    <a:bodyPr/>
                    <a:lstStyle/>
                    <a:p>
                      <a:pPr algn="l" fontAlgn="ctr"/>
                      <a:r>
                        <a:rPr lang="es-MX" sz="900" b="1" i="0" u="none" strike="noStrike">
                          <a:solidFill>
                            <a:srgbClr val="000000"/>
                          </a:solidFill>
                          <a:effectLst/>
                          <a:latin typeface="Arial" panose="020B0604020202020204" pitchFamily="34" charset="0"/>
                        </a:rPr>
                        <a:t>Dinero proveniente de familiares </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18%</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903380224"/>
                  </a:ext>
                </a:extLst>
              </a:tr>
              <a:tr h="390995">
                <a:tc>
                  <a:txBody>
                    <a:bodyPr/>
                    <a:lstStyle/>
                    <a:p>
                      <a:pPr algn="l" fontAlgn="ctr"/>
                      <a:r>
                        <a:rPr lang="es-MX" sz="900" b="1" i="0" u="none" strike="noStrike">
                          <a:solidFill>
                            <a:srgbClr val="000000"/>
                          </a:solidFill>
                          <a:effectLst/>
                          <a:latin typeface="Arial" panose="020B0604020202020204" pitchFamily="34" charset="0"/>
                        </a:rPr>
                        <a:t>Recursos provenientes del extranjero </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050" b="0" i="0" u="none" strike="noStrike">
                          <a:solidFill>
                            <a:srgbClr val="000000"/>
                          </a:solidFill>
                          <a:effectLst/>
                          <a:latin typeface="Arial" panose="020B0604020202020204" pitchFamily="34" charset="0"/>
                        </a:rPr>
                        <a:t>13%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565306496"/>
                  </a:ext>
                </a:extLst>
              </a:tr>
              <a:tr h="390995">
                <a:tc>
                  <a:txBody>
                    <a:bodyPr/>
                    <a:lstStyle/>
                    <a:p>
                      <a:pPr algn="l" fontAlgn="ctr"/>
                      <a:r>
                        <a:rPr lang="es-MX" sz="900" b="1" i="0" u="none" strike="noStrike" dirty="0">
                          <a:solidFill>
                            <a:srgbClr val="000000"/>
                          </a:solidFill>
                          <a:effectLst/>
                          <a:latin typeface="Arial" panose="020B0604020202020204" pitchFamily="34" charset="0"/>
                        </a:rPr>
                        <a:t>Recursos propios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68%</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47%</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73%</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50%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794093944"/>
                  </a:ext>
                </a:extLst>
              </a:tr>
            </a:tbl>
          </a:graphicData>
        </a:graphic>
      </p:graphicFrame>
      <p:sp>
        <p:nvSpPr>
          <p:cNvPr id="33" name="CuadroTexto 32">
            <a:extLst>
              <a:ext uri="{FF2B5EF4-FFF2-40B4-BE49-F238E27FC236}">
                <a16:creationId xmlns:a16="http://schemas.microsoft.com/office/drawing/2014/main" xmlns="" id="{A4044140-919B-4D47-A48E-5699F7ECD1E6}"/>
              </a:ext>
            </a:extLst>
          </p:cNvPr>
          <p:cNvSpPr txBox="1"/>
          <p:nvPr/>
        </p:nvSpPr>
        <p:spPr>
          <a:xfrm>
            <a:off x="6299785" y="2925572"/>
            <a:ext cx="5334035" cy="404039"/>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600" i="1" dirty="0">
                <a:ln w="0"/>
                <a:solidFill>
                  <a:schemeClr val="tx1"/>
                </a:solidFill>
                <a:effectLst>
                  <a:outerShdw blurRad="38100" dist="19050" dir="2700000" algn="tl" rotWithShape="0">
                    <a:schemeClr val="dk1">
                      <a:alpha val="40000"/>
                    </a:schemeClr>
                  </a:outerShdw>
                </a:effectLst>
              </a:rPr>
              <a:t>Motivación para innovar</a:t>
            </a:r>
          </a:p>
        </p:txBody>
      </p:sp>
      <p:sp>
        <p:nvSpPr>
          <p:cNvPr id="2" name="Diagrama de flujo: conector fuera de página 1">
            <a:extLst>
              <a:ext uri="{FF2B5EF4-FFF2-40B4-BE49-F238E27FC236}">
                <a16:creationId xmlns:a16="http://schemas.microsoft.com/office/drawing/2014/main" xmlns="" id="{4A7B3E8D-A46C-41B6-86FF-ECCA8137CCA8}"/>
              </a:ext>
            </a:extLst>
          </p:cNvPr>
          <p:cNvSpPr/>
          <p:nvPr/>
        </p:nvSpPr>
        <p:spPr>
          <a:xfrm>
            <a:off x="11443856" y="94929"/>
            <a:ext cx="685131" cy="640028"/>
          </a:xfrm>
          <a:prstGeom prst="flowChartOffpage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200" dirty="0"/>
              <a:t>Obj.2</a:t>
            </a:r>
          </a:p>
        </p:txBody>
      </p:sp>
    </p:spTree>
    <p:extLst>
      <p:ext uri="{BB962C8B-B14F-4D97-AF65-F5344CB8AC3E}">
        <p14:creationId xmlns:p14="http://schemas.microsoft.com/office/powerpoint/2010/main" val="2121145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xmlns="" id="{EB198B04-DB6C-4DEE-9940-FBD4C0EFCA4A}"/>
              </a:ext>
            </a:extLst>
          </p:cNvPr>
          <p:cNvSpPr txBox="1"/>
          <p:nvPr/>
        </p:nvSpPr>
        <p:spPr>
          <a:xfrm>
            <a:off x="2623930" y="122074"/>
            <a:ext cx="6732105" cy="404039"/>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600" b="1" i="1" dirty="0">
                <a:effectLst/>
                <a:latin typeface="Arial" panose="020B0604020202020204" pitchFamily="34" charset="0"/>
                <a:ea typeface="Calibri" panose="020F0502020204030204" pitchFamily="34" charset="0"/>
                <a:cs typeface="Times New Roman" panose="02020603050405020304" pitchFamily="18" charset="0"/>
              </a:rPr>
              <a:t>Cooperación de organismos y actores para desarrollar innovación</a:t>
            </a:r>
            <a:endParaRPr lang="es-MX" sz="1400" b="1" dirty="0">
              <a:ln w="0"/>
              <a:solidFill>
                <a:schemeClr val="tx1"/>
              </a:solidFill>
              <a:effectLst>
                <a:outerShdw blurRad="38100" dist="19050" dir="2700000" algn="tl" rotWithShape="0">
                  <a:schemeClr val="dk1">
                    <a:alpha val="40000"/>
                  </a:schemeClr>
                </a:outerShdw>
              </a:effectLst>
            </a:endParaRPr>
          </a:p>
        </p:txBody>
      </p:sp>
      <p:graphicFrame>
        <p:nvGraphicFramePr>
          <p:cNvPr id="6" name="Tabla 5">
            <a:extLst>
              <a:ext uri="{FF2B5EF4-FFF2-40B4-BE49-F238E27FC236}">
                <a16:creationId xmlns:a16="http://schemas.microsoft.com/office/drawing/2014/main" xmlns="" id="{4B163EE1-C073-420A-AB1E-90A598865E9F}"/>
              </a:ext>
            </a:extLst>
          </p:cNvPr>
          <p:cNvGraphicFramePr>
            <a:graphicFrameLocks noGrp="1"/>
          </p:cNvGraphicFramePr>
          <p:nvPr>
            <p:extLst>
              <p:ext uri="{D42A27DB-BD31-4B8C-83A1-F6EECF244321}">
                <p14:modId xmlns:p14="http://schemas.microsoft.com/office/powerpoint/2010/main" val="1468517127"/>
              </p:ext>
            </p:extLst>
          </p:nvPr>
        </p:nvGraphicFramePr>
        <p:xfrm>
          <a:off x="947494" y="622852"/>
          <a:ext cx="10548728" cy="5517367"/>
        </p:xfrm>
        <a:graphic>
          <a:graphicData uri="http://schemas.openxmlformats.org/drawingml/2006/table">
            <a:tbl>
              <a:tblPr firstRow="1" lastRow="1">
                <a:tableStyleId>{D27102A9-8310-4765-A935-A1911B00CA55}</a:tableStyleId>
              </a:tblPr>
              <a:tblGrid>
                <a:gridCol w="1318591">
                  <a:extLst>
                    <a:ext uri="{9D8B030D-6E8A-4147-A177-3AD203B41FA5}">
                      <a16:colId xmlns:a16="http://schemas.microsoft.com/office/drawing/2014/main" xmlns="" val="3459427547"/>
                    </a:ext>
                  </a:extLst>
                </a:gridCol>
                <a:gridCol w="1318591">
                  <a:extLst>
                    <a:ext uri="{9D8B030D-6E8A-4147-A177-3AD203B41FA5}">
                      <a16:colId xmlns:a16="http://schemas.microsoft.com/office/drawing/2014/main" xmlns="" val="3631362551"/>
                    </a:ext>
                  </a:extLst>
                </a:gridCol>
                <a:gridCol w="1318591">
                  <a:extLst>
                    <a:ext uri="{9D8B030D-6E8A-4147-A177-3AD203B41FA5}">
                      <a16:colId xmlns:a16="http://schemas.microsoft.com/office/drawing/2014/main" xmlns="" val="2520187557"/>
                    </a:ext>
                  </a:extLst>
                </a:gridCol>
                <a:gridCol w="1318591">
                  <a:extLst>
                    <a:ext uri="{9D8B030D-6E8A-4147-A177-3AD203B41FA5}">
                      <a16:colId xmlns:a16="http://schemas.microsoft.com/office/drawing/2014/main" xmlns="" val="3264277419"/>
                    </a:ext>
                  </a:extLst>
                </a:gridCol>
                <a:gridCol w="1318591">
                  <a:extLst>
                    <a:ext uri="{9D8B030D-6E8A-4147-A177-3AD203B41FA5}">
                      <a16:colId xmlns:a16="http://schemas.microsoft.com/office/drawing/2014/main" xmlns="" val="128976461"/>
                    </a:ext>
                  </a:extLst>
                </a:gridCol>
                <a:gridCol w="1318591">
                  <a:extLst>
                    <a:ext uri="{9D8B030D-6E8A-4147-A177-3AD203B41FA5}">
                      <a16:colId xmlns:a16="http://schemas.microsoft.com/office/drawing/2014/main" xmlns="" val="243913821"/>
                    </a:ext>
                  </a:extLst>
                </a:gridCol>
                <a:gridCol w="1318591">
                  <a:extLst>
                    <a:ext uri="{9D8B030D-6E8A-4147-A177-3AD203B41FA5}">
                      <a16:colId xmlns:a16="http://schemas.microsoft.com/office/drawing/2014/main" xmlns="" val="3085958494"/>
                    </a:ext>
                  </a:extLst>
                </a:gridCol>
                <a:gridCol w="1318591">
                  <a:extLst>
                    <a:ext uri="{9D8B030D-6E8A-4147-A177-3AD203B41FA5}">
                      <a16:colId xmlns:a16="http://schemas.microsoft.com/office/drawing/2014/main" xmlns="" val="454494350"/>
                    </a:ext>
                  </a:extLst>
                </a:gridCol>
              </a:tblGrid>
              <a:tr h="322079">
                <a:tc>
                  <a:txBody>
                    <a:bodyPr/>
                    <a:lstStyle/>
                    <a:p>
                      <a:pPr algn="ctr" fontAlgn="ctr"/>
                      <a:r>
                        <a:rPr lang="es-ES" sz="1000" b="1" i="1" u="none" strike="noStrike" dirty="0">
                          <a:solidFill>
                            <a:srgbClr val="000000"/>
                          </a:solidFill>
                          <a:effectLst/>
                        </a:rPr>
                        <a:t>Tipo de ayuda</a:t>
                      </a:r>
                      <a:endParaRPr lang="es-MX" sz="1000" b="1" i="1" u="none" strike="noStrike" dirty="0">
                        <a:solidFill>
                          <a:srgbClr val="000000"/>
                        </a:solidFill>
                        <a:effectLst/>
                        <a:latin typeface="Arial" panose="020B0604020202020204" pitchFamily="34" charset="0"/>
                      </a:endParaRPr>
                    </a:p>
                  </a:txBody>
                  <a:tcPr marL="6844" marR="6844" marT="6844" marB="0" anchor="ctr"/>
                </a:tc>
                <a:tc>
                  <a:txBody>
                    <a:bodyPr/>
                    <a:lstStyle/>
                    <a:p>
                      <a:pPr algn="ctr" fontAlgn="ctr"/>
                      <a:r>
                        <a:rPr lang="es-ES" sz="1000" b="1" i="1" u="none" strike="noStrike" dirty="0">
                          <a:solidFill>
                            <a:srgbClr val="000000"/>
                          </a:solidFill>
                          <a:effectLst/>
                        </a:rPr>
                        <a:t>Clientes y consumidores</a:t>
                      </a:r>
                      <a:endParaRPr lang="es-MX" sz="1000" b="1" i="1" u="none" strike="noStrike" dirty="0">
                        <a:solidFill>
                          <a:srgbClr val="000000"/>
                        </a:solidFill>
                        <a:effectLst/>
                        <a:latin typeface="Arial" panose="020B0604020202020204" pitchFamily="34" charset="0"/>
                      </a:endParaRPr>
                    </a:p>
                  </a:txBody>
                  <a:tcPr marL="6844" marR="6844" marT="6844" marB="0" anchor="ctr"/>
                </a:tc>
                <a:tc>
                  <a:txBody>
                    <a:bodyPr/>
                    <a:lstStyle/>
                    <a:p>
                      <a:pPr algn="ctr" fontAlgn="ctr"/>
                      <a:r>
                        <a:rPr lang="es-ES" sz="1000" b="1" i="1" u="none" strike="noStrike" dirty="0">
                          <a:solidFill>
                            <a:srgbClr val="000000"/>
                          </a:solidFill>
                          <a:effectLst/>
                        </a:rPr>
                        <a:t>Competidores</a:t>
                      </a:r>
                      <a:endParaRPr lang="es-MX" sz="1000" b="1" i="1" u="none" strike="noStrike" dirty="0">
                        <a:solidFill>
                          <a:srgbClr val="000000"/>
                        </a:solidFill>
                        <a:effectLst/>
                        <a:latin typeface="Arial" panose="020B0604020202020204" pitchFamily="34" charset="0"/>
                      </a:endParaRPr>
                    </a:p>
                  </a:txBody>
                  <a:tcPr marL="6844" marR="6844" marT="6844" marB="0" anchor="ctr"/>
                </a:tc>
                <a:tc>
                  <a:txBody>
                    <a:bodyPr/>
                    <a:lstStyle/>
                    <a:p>
                      <a:pPr algn="ctr" fontAlgn="ctr"/>
                      <a:r>
                        <a:rPr lang="es-ES" sz="1000" b="1" i="1" u="none" strike="noStrike" dirty="0">
                          <a:solidFill>
                            <a:srgbClr val="000000"/>
                          </a:solidFill>
                          <a:effectLst/>
                        </a:rPr>
                        <a:t>Proveedores</a:t>
                      </a:r>
                      <a:endParaRPr lang="es-MX" sz="1000" b="1" i="1" u="none" strike="noStrike" dirty="0">
                        <a:solidFill>
                          <a:srgbClr val="000000"/>
                        </a:solidFill>
                        <a:effectLst/>
                        <a:latin typeface="Arial" panose="020B0604020202020204" pitchFamily="34" charset="0"/>
                      </a:endParaRPr>
                    </a:p>
                  </a:txBody>
                  <a:tcPr marL="6844" marR="6844" marT="6844" marB="0" anchor="ctr"/>
                </a:tc>
                <a:tc>
                  <a:txBody>
                    <a:bodyPr/>
                    <a:lstStyle/>
                    <a:p>
                      <a:pPr algn="ctr" fontAlgn="ctr"/>
                      <a:r>
                        <a:rPr lang="es-ES" sz="1000" b="1" i="1" u="none" strike="noStrike" dirty="0">
                          <a:solidFill>
                            <a:srgbClr val="000000"/>
                          </a:solidFill>
                          <a:effectLst/>
                        </a:rPr>
                        <a:t>Universidades</a:t>
                      </a:r>
                      <a:endParaRPr lang="es-MX" sz="1000" b="1" i="1" u="none" strike="noStrike" dirty="0">
                        <a:solidFill>
                          <a:srgbClr val="000000"/>
                        </a:solidFill>
                        <a:effectLst/>
                        <a:latin typeface="Arial" panose="020B0604020202020204" pitchFamily="34" charset="0"/>
                      </a:endParaRPr>
                    </a:p>
                  </a:txBody>
                  <a:tcPr marL="6844" marR="6844" marT="6844" marB="0" anchor="ctr"/>
                </a:tc>
                <a:tc>
                  <a:txBody>
                    <a:bodyPr/>
                    <a:lstStyle/>
                    <a:p>
                      <a:pPr algn="ctr" fontAlgn="ctr"/>
                      <a:r>
                        <a:rPr lang="es-ES" sz="1000" b="1" i="1" u="none" strike="noStrike" dirty="0">
                          <a:solidFill>
                            <a:srgbClr val="000000"/>
                          </a:solidFill>
                          <a:effectLst/>
                        </a:rPr>
                        <a:t>Laboratorios de I+D</a:t>
                      </a:r>
                      <a:endParaRPr lang="es-MX" sz="1000" b="1" i="1" u="none" strike="noStrike" dirty="0">
                        <a:solidFill>
                          <a:srgbClr val="000000"/>
                        </a:solidFill>
                        <a:effectLst/>
                        <a:latin typeface="Arial" panose="020B0604020202020204" pitchFamily="34" charset="0"/>
                      </a:endParaRPr>
                    </a:p>
                  </a:txBody>
                  <a:tcPr marL="6844" marR="6844" marT="6844" marB="0" anchor="ctr"/>
                </a:tc>
                <a:tc>
                  <a:txBody>
                    <a:bodyPr/>
                    <a:lstStyle/>
                    <a:p>
                      <a:pPr algn="ctr" fontAlgn="ctr"/>
                      <a:r>
                        <a:rPr lang="es-ES" sz="1000" b="1" i="1" u="none" strike="noStrike" dirty="0">
                          <a:solidFill>
                            <a:srgbClr val="000000"/>
                          </a:solidFill>
                          <a:effectLst/>
                        </a:rPr>
                        <a:t>Organismos públicos de CT</a:t>
                      </a:r>
                      <a:endParaRPr lang="es-MX" sz="1000" b="1" i="1" u="none" strike="noStrike" dirty="0">
                        <a:solidFill>
                          <a:srgbClr val="000000"/>
                        </a:solidFill>
                        <a:effectLst/>
                        <a:latin typeface="Arial" panose="020B0604020202020204" pitchFamily="34" charset="0"/>
                      </a:endParaRPr>
                    </a:p>
                  </a:txBody>
                  <a:tcPr marL="6844" marR="6844" marT="6844" marB="0" anchor="ctr"/>
                </a:tc>
                <a:tc>
                  <a:txBody>
                    <a:bodyPr/>
                    <a:lstStyle/>
                    <a:p>
                      <a:pPr algn="ctr" fontAlgn="ctr"/>
                      <a:r>
                        <a:rPr lang="es-ES" sz="1000" b="1" i="1" u="none" strike="noStrike">
                          <a:solidFill>
                            <a:srgbClr val="000000"/>
                          </a:solidFill>
                          <a:effectLst/>
                        </a:rPr>
                        <a:t>Organismos internacionales</a:t>
                      </a:r>
                      <a:endParaRPr lang="es-MX" sz="1000" b="1" i="1"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320067037"/>
                  </a:ext>
                </a:extLst>
              </a:tr>
              <a:tr h="172451">
                <a:tc gridSpan="8">
                  <a:txBody>
                    <a:bodyPr/>
                    <a:lstStyle/>
                    <a:p>
                      <a:pPr algn="ctr" fontAlgn="ctr"/>
                      <a:r>
                        <a:rPr lang="es-ES" sz="1050" b="1" i="1" u="none" strike="noStrike" dirty="0">
                          <a:solidFill>
                            <a:srgbClr val="000000"/>
                          </a:solidFill>
                          <a:effectLst/>
                        </a:rPr>
                        <a:t>Emprendimientos textiles</a:t>
                      </a:r>
                      <a:endParaRPr lang="es-MX" sz="1050" b="1" i="1" u="none" strike="noStrike" dirty="0">
                        <a:solidFill>
                          <a:srgbClr val="000000"/>
                        </a:solidFill>
                        <a:effectLst/>
                        <a:latin typeface="Arial" panose="020B0604020202020204" pitchFamily="34" charset="0"/>
                      </a:endParaRPr>
                    </a:p>
                  </a:txBody>
                  <a:tcPr marL="6844" marR="6844" marT="684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3618056"/>
                  </a:ext>
                </a:extLst>
              </a:tr>
              <a:tr h="183322">
                <a:tc rowSpan="2">
                  <a:txBody>
                    <a:bodyPr/>
                    <a:lstStyle/>
                    <a:p>
                      <a:pPr algn="l" fontAlgn="ctr"/>
                      <a:r>
                        <a:rPr lang="es-ES" sz="1000" b="1" u="none" strike="noStrike" dirty="0">
                          <a:solidFill>
                            <a:srgbClr val="000000"/>
                          </a:solidFill>
                          <a:effectLst/>
                        </a:rPr>
                        <a:t>Asistencia técnica</a:t>
                      </a:r>
                      <a:endParaRPr lang="es-MX" sz="1000" b="1" i="0" u="none" strike="noStrike" dirty="0">
                        <a:solidFill>
                          <a:srgbClr val="000000"/>
                        </a:solidFill>
                        <a:effectLst/>
                        <a:latin typeface="Arial" panose="020B0604020202020204" pitchFamily="34" charset="0"/>
                      </a:endParaRPr>
                    </a:p>
                  </a:txBody>
                  <a:tcPr marL="6844" marR="6844" marT="6844" marB="0" anchor="ctr"/>
                </a:tc>
                <a:tc rowSpan="2">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rowSpan="2">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rowSpan="2">
                  <a:txBody>
                    <a:bodyPr/>
                    <a:lstStyle/>
                    <a:p>
                      <a:pPr algn="r" fontAlgn="ctr"/>
                      <a:r>
                        <a:rPr lang="es-ES" sz="1000" b="0" u="none" strike="noStrike">
                          <a:solidFill>
                            <a:srgbClr val="000000"/>
                          </a:solidFill>
                          <a:effectLst/>
                        </a:rPr>
                        <a:t>13%</a:t>
                      </a:r>
                      <a:endParaRPr lang="es-MX" sz="1000" b="0" i="0" u="none" strike="noStrike">
                        <a:solidFill>
                          <a:srgbClr val="000000"/>
                        </a:solidFill>
                        <a:effectLst/>
                        <a:latin typeface="Arial" panose="020B0604020202020204" pitchFamily="34" charset="0"/>
                      </a:endParaRPr>
                    </a:p>
                  </a:txBody>
                  <a:tcPr marL="6844" marR="6844" marT="6844" marB="0" anchor="ctr"/>
                </a:tc>
                <a:tc rowSpan="2">
                  <a:txBody>
                    <a:bodyPr/>
                    <a:lstStyle/>
                    <a:p>
                      <a:pPr algn="r" fontAlgn="ctr"/>
                      <a:r>
                        <a:rPr lang="es-ES" sz="1000" b="0" u="none" strike="noStrike">
                          <a:solidFill>
                            <a:srgbClr val="000000"/>
                          </a:solidFill>
                          <a:effectLst/>
                        </a:rPr>
                        <a:t>7%</a:t>
                      </a:r>
                      <a:endParaRPr lang="es-MX" sz="1000" b="0" i="0" u="none" strike="noStrike">
                        <a:solidFill>
                          <a:srgbClr val="000000"/>
                        </a:solidFill>
                        <a:effectLst/>
                        <a:latin typeface="Arial" panose="020B0604020202020204" pitchFamily="34" charset="0"/>
                      </a:endParaRPr>
                    </a:p>
                  </a:txBody>
                  <a:tcPr marL="6844" marR="6844" marT="6844" marB="0" anchor="ctr"/>
                </a:tc>
                <a:tc rowSpan="2">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l" fontAlgn="ctr"/>
                      <a:endParaRPr lang="es-MX" sz="1100" b="0" i="0" u="none" strike="noStrike">
                        <a:solidFill>
                          <a:srgbClr val="000000"/>
                        </a:solidFill>
                        <a:effectLst/>
                        <a:latin typeface="Calibri" panose="020F0502020204030204" pitchFamily="34" charset="0"/>
                      </a:endParaRPr>
                    </a:p>
                  </a:txBody>
                  <a:tcPr marL="6844" marR="6844" marT="6844" marB="0" anchor="ctr"/>
                </a:tc>
                <a:tc rowSpan="2">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1104032464"/>
                  </a:ext>
                </a:extLst>
              </a:tr>
              <a:tr h="164576">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r" fontAlgn="ctr"/>
                      <a:r>
                        <a:rPr lang="es-ES" sz="1000" b="0" u="none" strike="noStrike">
                          <a:solidFill>
                            <a:srgbClr val="000000"/>
                          </a:solidFill>
                          <a:effectLst/>
                        </a:rPr>
                        <a:t>3%</a:t>
                      </a:r>
                      <a:endParaRPr lang="es-MX" sz="1000" b="0" i="0" u="none" strike="noStrike">
                        <a:solidFill>
                          <a:srgbClr val="000000"/>
                        </a:solidFill>
                        <a:effectLst/>
                        <a:latin typeface="Arial" panose="020B0604020202020204" pitchFamily="34" charset="0"/>
                      </a:endParaRPr>
                    </a:p>
                  </a:txBody>
                  <a:tcPr marL="6844" marR="6844" marT="6844" marB="0" anchor="ctr"/>
                </a:tc>
                <a:tc vMerge="1">
                  <a:txBody>
                    <a:bodyPr/>
                    <a:lstStyle/>
                    <a:p>
                      <a:endParaRPr lang="es-MX"/>
                    </a:p>
                  </a:txBody>
                  <a:tcPr/>
                </a:tc>
                <a:extLst>
                  <a:ext uri="{0D108BD9-81ED-4DB2-BD59-A6C34878D82A}">
                    <a16:rowId xmlns:a16="http://schemas.microsoft.com/office/drawing/2014/main" xmlns="" val="2175400126"/>
                  </a:ext>
                </a:extLst>
              </a:tr>
              <a:tr h="180326">
                <a:tc>
                  <a:txBody>
                    <a:bodyPr/>
                    <a:lstStyle/>
                    <a:p>
                      <a:pPr algn="l" fontAlgn="ctr"/>
                      <a:r>
                        <a:rPr lang="es-ES" sz="1000" b="1" u="none" strike="noStrike">
                          <a:solidFill>
                            <a:srgbClr val="000000"/>
                          </a:solidFill>
                          <a:effectLst/>
                        </a:rPr>
                        <a:t>Información</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21%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7%</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100" b="1" u="none" strike="noStrike" dirty="0">
                          <a:solidFill>
                            <a:schemeClr val="accent3">
                              <a:lumMod val="75000"/>
                            </a:schemeClr>
                          </a:solidFill>
                          <a:effectLst/>
                        </a:rPr>
                        <a:t>29%</a:t>
                      </a:r>
                      <a:endParaRPr lang="es-MX" sz="11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100" b="1" u="none" strike="noStrike" dirty="0">
                          <a:solidFill>
                            <a:schemeClr val="accent3">
                              <a:lumMod val="75000"/>
                            </a:schemeClr>
                          </a:solidFill>
                          <a:effectLst/>
                        </a:rPr>
                        <a:t>17%</a:t>
                      </a:r>
                      <a:endParaRPr lang="es-MX" sz="11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235097076"/>
                  </a:ext>
                </a:extLst>
              </a:tr>
              <a:tr h="200003">
                <a:tc>
                  <a:txBody>
                    <a:bodyPr/>
                    <a:lstStyle/>
                    <a:p>
                      <a:pPr algn="l" fontAlgn="ctr"/>
                      <a:r>
                        <a:rPr lang="es-ES" sz="1000" b="1" u="none" strike="noStrike">
                          <a:solidFill>
                            <a:srgbClr val="000000"/>
                          </a:solidFill>
                          <a:effectLst/>
                        </a:rPr>
                        <a:t>Ingeniería y diseño</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6%</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100" b="1" u="none" strike="noStrike" dirty="0">
                          <a:solidFill>
                            <a:schemeClr val="accent3">
                              <a:lumMod val="75000"/>
                            </a:schemeClr>
                          </a:solidFill>
                          <a:effectLst/>
                        </a:rPr>
                        <a:t>17%</a:t>
                      </a:r>
                      <a:endParaRPr lang="es-MX" sz="11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7%</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3%</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2203036299"/>
                  </a:ext>
                </a:extLst>
              </a:tr>
              <a:tr h="322079">
                <a:tc>
                  <a:txBody>
                    <a:bodyPr/>
                    <a:lstStyle/>
                    <a:p>
                      <a:pPr algn="l" fontAlgn="ctr"/>
                      <a:r>
                        <a:rPr lang="es-ES" sz="1000" b="1" u="none" strike="noStrike">
                          <a:solidFill>
                            <a:srgbClr val="000000"/>
                          </a:solidFill>
                          <a:effectLst/>
                        </a:rPr>
                        <a:t>Investigación y desarrollo</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21%</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19%</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13%</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7%</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1513186922"/>
                  </a:ext>
                </a:extLst>
              </a:tr>
              <a:tr h="200003">
                <a:tc>
                  <a:txBody>
                    <a:bodyPr/>
                    <a:lstStyle/>
                    <a:p>
                      <a:pPr algn="l" fontAlgn="ctr"/>
                      <a:r>
                        <a:rPr lang="es-ES" sz="1000" b="1" u="none" strike="noStrike">
                          <a:solidFill>
                            <a:srgbClr val="000000"/>
                          </a:solidFill>
                          <a:effectLst/>
                        </a:rPr>
                        <a:t>Prueba de productos</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100" b="1" u="none" strike="noStrike" dirty="0">
                          <a:solidFill>
                            <a:schemeClr val="accent3">
                              <a:lumMod val="75000"/>
                            </a:schemeClr>
                          </a:solidFill>
                          <a:effectLst/>
                        </a:rPr>
                        <a:t>35%</a:t>
                      </a:r>
                      <a:endParaRPr lang="es-MX" sz="11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13%</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3%</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765998656"/>
                  </a:ext>
                </a:extLst>
              </a:tr>
              <a:tr h="164576">
                <a:tc gridSpan="8">
                  <a:txBody>
                    <a:bodyPr/>
                    <a:lstStyle/>
                    <a:p>
                      <a:pPr algn="ctr" fontAlgn="ctr"/>
                      <a:r>
                        <a:rPr lang="es-ES" sz="1000" b="1" u="none" strike="noStrike" dirty="0">
                          <a:solidFill>
                            <a:srgbClr val="000000"/>
                          </a:solidFill>
                          <a:effectLst/>
                        </a:rPr>
                        <a:t>Emprendimientos Agropecuarios</a:t>
                      </a:r>
                      <a:endParaRPr lang="es-MX" sz="1000" b="1" i="0" u="none" strike="noStrike" dirty="0">
                        <a:solidFill>
                          <a:srgbClr val="000000"/>
                        </a:solidFill>
                        <a:effectLst/>
                        <a:latin typeface="Arial" panose="020B0604020202020204" pitchFamily="34" charset="0"/>
                      </a:endParaRPr>
                    </a:p>
                  </a:txBody>
                  <a:tcPr marL="6844" marR="6844" marT="684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196442040"/>
                  </a:ext>
                </a:extLst>
              </a:tr>
              <a:tr h="200003">
                <a:tc>
                  <a:txBody>
                    <a:bodyPr/>
                    <a:lstStyle/>
                    <a:p>
                      <a:pPr algn="l" fontAlgn="ctr"/>
                      <a:r>
                        <a:rPr lang="es-ES" sz="1000" b="1" u="none" strike="noStrike">
                          <a:solidFill>
                            <a:srgbClr val="000000"/>
                          </a:solidFill>
                          <a:effectLst/>
                        </a:rPr>
                        <a:t>Asistencia técnica</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9%</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19%</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608010055"/>
                  </a:ext>
                </a:extLst>
              </a:tr>
              <a:tr h="196077">
                <a:tc>
                  <a:txBody>
                    <a:bodyPr/>
                    <a:lstStyle/>
                    <a:p>
                      <a:pPr algn="l" fontAlgn="ctr"/>
                      <a:r>
                        <a:rPr lang="es-ES" sz="1000" b="1" u="none" strike="noStrike">
                          <a:solidFill>
                            <a:srgbClr val="000000"/>
                          </a:solidFill>
                          <a:effectLst/>
                        </a:rPr>
                        <a:t>Información</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200" b="1" u="none" strike="noStrike" dirty="0">
                          <a:solidFill>
                            <a:schemeClr val="accent3">
                              <a:lumMod val="75000"/>
                            </a:schemeClr>
                          </a:solidFill>
                          <a:effectLst/>
                        </a:rPr>
                        <a:t>18%</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11%</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10%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13%</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175594247"/>
                  </a:ext>
                </a:extLst>
              </a:tr>
              <a:tr h="200003">
                <a:tc>
                  <a:txBody>
                    <a:bodyPr/>
                    <a:lstStyle/>
                    <a:p>
                      <a:pPr algn="l" fontAlgn="ctr"/>
                      <a:r>
                        <a:rPr lang="es-ES" sz="1000" b="1" u="none" strike="noStrike">
                          <a:solidFill>
                            <a:srgbClr val="000000"/>
                          </a:solidFill>
                          <a:effectLst/>
                        </a:rPr>
                        <a:t>Ingeniería y diseño</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1748957530"/>
                  </a:ext>
                </a:extLst>
              </a:tr>
              <a:tr h="322079">
                <a:tc>
                  <a:txBody>
                    <a:bodyPr/>
                    <a:lstStyle/>
                    <a:p>
                      <a:pPr algn="l" fontAlgn="ctr"/>
                      <a:r>
                        <a:rPr lang="es-ES" sz="1000" b="1" u="none" strike="noStrike">
                          <a:solidFill>
                            <a:srgbClr val="000000"/>
                          </a:solidFill>
                          <a:effectLst/>
                        </a:rPr>
                        <a:t>Investigación y desarrollo</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14%</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17%</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17%</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3761431012"/>
                  </a:ext>
                </a:extLst>
              </a:tr>
              <a:tr h="200003">
                <a:tc>
                  <a:txBody>
                    <a:bodyPr/>
                    <a:lstStyle/>
                    <a:p>
                      <a:pPr algn="l" fontAlgn="ctr"/>
                      <a:r>
                        <a:rPr lang="es-ES" sz="1000" b="1" u="none" strike="noStrike">
                          <a:solidFill>
                            <a:srgbClr val="000000"/>
                          </a:solidFill>
                          <a:effectLst/>
                        </a:rPr>
                        <a:t>Prueba de productos</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36%</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11%</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10%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6%</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3159631342"/>
                  </a:ext>
                </a:extLst>
              </a:tr>
              <a:tr h="164576">
                <a:tc gridSpan="8">
                  <a:txBody>
                    <a:bodyPr/>
                    <a:lstStyle/>
                    <a:p>
                      <a:pPr algn="ctr" fontAlgn="ctr"/>
                      <a:r>
                        <a:rPr lang="es-ES" sz="1000" b="1" u="none" strike="noStrike">
                          <a:solidFill>
                            <a:srgbClr val="000000"/>
                          </a:solidFill>
                          <a:effectLst/>
                        </a:rPr>
                        <a:t>Emprendimientos artesanales</a:t>
                      </a:r>
                      <a:endParaRPr lang="es-MX" sz="1000" b="1" i="0" u="none" strike="noStrike">
                        <a:solidFill>
                          <a:srgbClr val="000000"/>
                        </a:solidFill>
                        <a:effectLst/>
                        <a:latin typeface="Arial" panose="020B0604020202020204" pitchFamily="34" charset="0"/>
                      </a:endParaRPr>
                    </a:p>
                  </a:txBody>
                  <a:tcPr marL="6844" marR="6844" marT="684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644128815"/>
                  </a:ext>
                </a:extLst>
              </a:tr>
              <a:tr h="200003">
                <a:tc>
                  <a:txBody>
                    <a:bodyPr/>
                    <a:lstStyle/>
                    <a:p>
                      <a:pPr algn="l" fontAlgn="ctr"/>
                      <a:r>
                        <a:rPr lang="es-ES" sz="1000" b="1" u="none" strike="noStrike">
                          <a:solidFill>
                            <a:srgbClr val="000000"/>
                          </a:solidFill>
                          <a:effectLst/>
                        </a:rPr>
                        <a:t>Asistencia técnica</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19%</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1834596923"/>
                  </a:ext>
                </a:extLst>
              </a:tr>
              <a:tr h="164576">
                <a:tc>
                  <a:txBody>
                    <a:bodyPr/>
                    <a:lstStyle/>
                    <a:p>
                      <a:pPr algn="l" fontAlgn="ctr"/>
                      <a:r>
                        <a:rPr lang="es-ES" sz="1000" b="1" u="none" strike="noStrike">
                          <a:solidFill>
                            <a:srgbClr val="000000"/>
                          </a:solidFill>
                          <a:effectLst/>
                        </a:rPr>
                        <a:t>Información</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13%</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7%</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19%</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260118965"/>
                  </a:ext>
                </a:extLst>
              </a:tr>
              <a:tr h="200003">
                <a:tc>
                  <a:txBody>
                    <a:bodyPr/>
                    <a:lstStyle/>
                    <a:p>
                      <a:pPr algn="l" fontAlgn="ctr"/>
                      <a:r>
                        <a:rPr lang="es-ES" sz="1000" b="1" u="none" strike="noStrike">
                          <a:solidFill>
                            <a:srgbClr val="000000"/>
                          </a:solidFill>
                          <a:effectLst/>
                        </a:rPr>
                        <a:t>Ingeniería y diseño</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13%</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7%</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6%</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7%</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470317289"/>
                  </a:ext>
                </a:extLst>
              </a:tr>
              <a:tr h="322079">
                <a:tc>
                  <a:txBody>
                    <a:bodyPr/>
                    <a:lstStyle/>
                    <a:p>
                      <a:pPr algn="l" fontAlgn="ctr"/>
                      <a:r>
                        <a:rPr lang="es-ES" sz="1000" b="1" u="none" strike="noStrike">
                          <a:solidFill>
                            <a:srgbClr val="000000"/>
                          </a:solidFill>
                          <a:effectLst/>
                        </a:rPr>
                        <a:t>Investigación y desarrollo</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40%</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13%</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31%</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6%</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6%</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21%</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3896513927"/>
                  </a:ext>
                </a:extLst>
              </a:tr>
              <a:tr h="175943">
                <a:tc>
                  <a:txBody>
                    <a:bodyPr/>
                    <a:lstStyle/>
                    <a:p>
                      <a:pPr algn="l" fontAlgn="ctr"/>
                      <a:r>
                        <a:rPr lang="es-ES" sz="900" b="1" u="none" strike="noStrike">
                          <a:solidFill>
                            <a:srgbClr val="000000"/>
                          </a:solidFill>
                          <a:effectLst/>
                        </a:rPr>
                        <a:t>Prueba de productos</a:t>
                      </a:r>
                      <a:endParaRPr lang="es-MX" sz="9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20%</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6%</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497901654"/>
                  </a:ext>
                </a:extLst>
              </a:tr>
              <a:tr h="164576">
                <a:tc gridSpan="8">
                  <a:txBody>
                    <a:bodyPr/>
                    <a:lstStyle/>
                    <a:p>
                      <a:pPr algn="ctr" fontAlgn="ctr"/>
                      <a:r>
                        <a:rPr lang="es-ES" sz="1000" b="1" u="none" strike="noStrike">
                          <a:solidFill>
                            <a:srgbClr val="000000"/>
                          </a:solidFill>
                          <a:effectLst/>
                        </a:rPr>
                        <a:t>Emprendimientos alimenticios</a:t>
                      </a:r>
                      <a:endParaRPr lang="es-MX" sz="1000" b="1" i="0" u="none" strike="noStrike">
                        <a:solidFill>
                          <a:srgbClr val="000000"/>
                        </a:solidFill>
                        <a:effectLst/>
                        <a:latin typeface="Arial" panose="020B0604020202020204" pitchFamily="34" charset="0"/>
                      </a:endParaRPr>
                    </a:p>
                  </a:txBody>
                  <a:tcPr marL="6844" marR="6844" marT="684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4231375889"/>
                  </a:ext>
                </a:extLst>
              </a:tr>
              <a:tr h="200003">
                <a:tc>
                  <a:txBody>
                    <a:bodyPr/>
                    <a:lstStyle/>
                    <a:p>
                      <a:pPr algn="l" fontAlgn="ctr"/>
                      <a:r>
                        <a:rPr lang="es-ES" sz="1000" b="1" u="none" strike="noStrike">
                          <a:solidFill>
                            <a:srgbClr val="000000"/>
                          </a:solidFill>
                          <a:effectLst/>
                        </a:rPr>
                        <a:t>Asistencia técnica</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22%</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11%</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22%</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1745267121"/>
                  </a:ext>
                </a:extLst>
              </a:tr>
              <a:tr h="200003">
                <a:tc>
                  <a:txBody>
                    <a:bodyPr/>
                    <a:lstStyle/>
                    <a:p>
                      <a:pPr algn="l" fontAlgn="ctr"/>
                      <a:r>
                        <a:rPr lang="es-ES" sz="1000" b="1" u="none" strike="noStrike" dirty="0">
                          <a:solidFill>
                            <a:srgbClr val="000000"/>
                          </a:solidFill>
                          <a:effectLst/>
                        </a:rPr>
                        <a:t> </a:t>
                      </a:r>
                      <a:r>
                        <a:rPr lang="es-ES" sz="1050" b="1" u="none" strike="noStrike" dirty="0">
                          <a:solidFill>
                            <a:srgbClr val="000000"/>
                          </a:solidFill>
                          <a:effectLst/>
                        </a:rPr>
                        <a:t>Información</a:t>
                      </a:r>
                      <a:endParaRPr lang="es-MX" sz="1000" b="1"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27%</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13%</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3385557569"/>
                  </a:ext>
                </a:extLst>
              </a:tr>
              <a:tr h="200003">
                <a:tc>
                  <a:txBody>
                    <a:bodyPr/>
                    <a:lstStyle/>
                    <a:p>
                      <a:pPr algn="l" fontAlgn="ctr"/>
                      <a:r>
                        <a:rPr lang="es-ES" sz="1000" b="1" u="none" strike="noStrike">
                          <a:solidFill>
                            <a:srgbClr val="000000"/>
                          </a:solidFill>
                          <a:effectLst/>
                        </a:rPr>
                        <a:t>Ingeniería y diseño</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9%</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13%</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11%</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1478391881"/>
                  </a:ext>
                </a:extLst>
              </a:tr>
              <a:tr h="322079">
                <a:tc>
                  <a:txBody>
                    <a:bodyPr/>
                    <a:lstStyle/>
                    <a:p>
                      <a:pPr algn="l" fontAlgn="ctr"/>
                      <a:r>
                        <a:rPr lang="es-ES" sz="1000" b="1" u="none" strike="noStrike">
                          <a:solidFill>
                            <a:srgbClr val="000000"/>
                          </a:solidFill>
                          <a:effectLst/>
                        </a:rPr>
                        <a:t>Investigación y desarrollo</a:t>
                      </a:r>
                      <a:endParaRPr lang="es-MX" sz="10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36%</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13%</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20%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22%</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1135268794"/>
                  </a:ext>
                </a:extLst>
              </a:tr>
              <a:tr h="175943">
                <a:tc>
                  <a:txBody>
                    <a:bodyPr/>
                    <a:lstStyle/>
                    <a:p>
                      <a:pPr algn="l" fontAlgn="ctr"/>
                      <a:r>
                        <a:rPr lang="es-ES" sz="900" b="1" u="none" strike="noStrike">
                          <a:solidFill>
                            <a:srgbClr val="000000"/>
                          </a:solidFill>
                          <a:effectLst/>
                        </a:rPr>
                        <a:t>Prueba de productos</a:t>
                      </a:r>
                      <a:endParaRPr lang="es-MX" sz="900" b="1"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chemeClr val="accent3">
                              <a:lumMod val="75000"/>
                            </a:schemeClr>
                          </a:solidFill>
                          <a:effectLst/>
                        </a:rPr>
                        <a:t>27%</a:t>
                      </a:r>
                      <a:endParaRPr lang="es-MX" sz="1000" b="1" i="0" u="none" strike="noStrike" dirty="0">
                        <a:solidFill>
                          <a:schemeClr val="accent3">
                            <a:lumMod val="75000"/>
                          </a:schemeClr>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1" u="none" strike="noStrike" dirty="0">
                          <a:solidFill>
                            <a:srgbClr val="000000"/>
                          </a:solidFill>
                          <a:effectLst/>
                        </a:rPr>
                        <a:t>30%</a:t>
                      </a:r>
                      <a:endParaRPr lang="es-MX" sz="1000" b="1"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a:solidFill>
                            <a:srgbClr val="000000"/>
                          </a:solidFill>
                          <a:effectLst/>
                        </a:rPr>
                        <a:t>0%</a:t>
                      </a:r>
                      <a:endParaRPr lang="es-MX" sz="1000" b="0" i="0" u="none" strike="noStrike">
                        <a:solidFill>
                          <a:srgbClr val="000000"/>
                        </a:solidFill>
                        <a:effectLst/>
                        <a:latin typeface="Arial" panose="020B0604020202020204" pitchFamily="34" charset="0"/>
                      </a:endParaRPr>
                    </a:p>
                  </a:txBody>
                  <a:tcPr marL="6844" marR="6844" marT="6844" marB="0" anchor="ctr"/>
                </a:tc>
                <a:tc>
                  <a:txBody>
                    <a:bodyPr/>
                    <a:lstStyle/>
                    <a:p>
                      <a:pPr algn="r" fontAlgn="ctr"/>
                      <a:r>
                        <a:rPr lang="es-ES" sz="1000" b="0" u="none" strike="noStrike" dirty="0">
                          <a:solidFill>
                            <a:srgbClr val="000000"/>
                          </a:solidFill>
                          <a:effectLst/>
                        </a:rPr>
                        <a:t>0%</a:t>
                      </a:r>
                      <a:endParaRPr lang="es-MX" sz="1000" b="0" i="0" u="none" strike="noStrike" dirty="0">
                        <a:solidFill>
                          <a:srgbClr val="000000"/>
                        </a:solidFill>
                        <a:effectLst/>
                        <a:latin typeface="Arial" panose="020B0604020202020204" pitchFamily="34" charset="0"/>
                      </a:endParaRPr>
                    </a:p>
                  </a:txBody>
                  <a:tcPr marL="6844" marR="6844" marT="6844" marB="0" anchor="ctr"/>
                </a:tc>
                <a:extLst>
                  <a:ext uri="{0D108BD9-81ED-4DB2-BD59-A6C34878D82A}">
                    <a16:rowId xmlns:a16="http://schemas.microsoft.com/office/drawing/2014/main" xmlns="" val="3702502922"/>
                  </a:ext>
                </a:extLst>
              </a:tr>
            </a:tbl>
          </a:graphicData>
        </a:graphic>
      </p:graphicFrame>
    </p:spTree>
    <p:extLst>
      <p:ext uri="{BB962C8B-B14F-4D97-AF65-F5344CB8AC3E}">
        <p14:creationId xmlns:p14="http://schemas.microsoft.com/office/powerpoint/2010/main" val="3506416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18528" y="4526418"/>
            <a:ext cx="2403165" cy="1278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6949177" y="4571764"/>
            <a:ext cx="2440456" cy="113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6808424" y="5656367"/>
            <a:ext cx="2255997" cy="436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4812765" y="2222122"/>
            <a:ext cx="1543468" cy="16901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54"/>
          <p:cNvSpPr/>
          <p:nvPr/>
        </p:nvSpPr>
        <p:spPr>
          <a:xfrm>
            <a:off x="5320655" y="2293929"/>
            <a:ext cx="1543468" cy="16901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p:cNvSpPr/>
          <p:nvPr/>
        </p:nvSpPr>
        <p:spPr>
          <a:xfrm>
            <a:off x="4476072" y="2336528"/>
            <a:ext cx="2675888" cy="24246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lipse 57"/>
          <p:cNvSpPr/>
          <p:nvPr/>
        </p:nvSpPr>
        <p:spPr>
          <a:xfrm rot="19830978">
            <a:off x="6176594" y="3751406"/>
            <a:ext cx="387109" cy="24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lipse 58"/>
          <p:cNvSpPr/>
          <p:nvPr/>
        </p:nvSpPr>
        <p:spPr>
          <a:xfrm rot="19830978">
            <a:off x="6274781" y="3679398"/>
            <a:ext cx="387109" cy="24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rot="11361491">
            <a:off x="5997072" y="3405434"/>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Triángulo isósceles 61"/>
          <p:cNvSpPr/>
          <p:nvPr/>
        </p:nvSpPr>
        <p:spPr>
          <a:xfrm rot="11361491">
            <a:off x="5868586" y="3309253"/>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Triángulo isósceles 62"/>
          <p:cNvSpPr/>
          <p:nvPr/>
        </p:nvSpPr>
        <p:spPr>
          <a:xfrm rot="11361491">
            <a:off x="5998593" y="3109270"/>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Triángulo isósceles 63"/>
          <p:cNvSpPr/>
          <p:nvPr/>
        </p:nvSpPr>
        <p:spPr>
          <a:xfrm rot="11361491">
            <a:off x="5917076" y="333982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Triángulo isósceles 64"/>
          <p:cNvSpPr/>
          <p:nvPr/>
        </p:nvSpPr>
        <p:spPr>
          <a:xfrm rot="11361491">
            <a:off x="5942853" y="338868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Triángulo isósceles 65"/>
          <p:cNvSpPr/>
          <p:nvPr/>
        </p:nvSpPr>
        <p:spPr>
          <a:xfrm rot="11361491">
            <a:off x="6038244" y="340549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Elipse 70"/>
          <p:cNvSpPr/>
          <p:nvPr/>
        </p:nvSpPr>
        <p:spPr>
          <a:xfrm>
            <a:off x="6864123" y="98405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p:cNvSpPr/>
          <p:nvPr/>
        </p:nvSpPr>
        <p:spPr>
          <a:xfrm>
            <a:off x="7847924" y="191440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Elipse 42"/>
          <p:cNvSpPr/>
          <p:nvPr/>
        </p:nvSpPr>
        <p:spPr>
          <a:xfrm>
            <a:off x="8179554" y="3189410"/>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p:cNvSpPr/>
          <p:nvPr/>
        </p:nvSpPr>
        <p:spPr>
          <a:xfrm>
            <a:off x="7821329" y="442111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p:cNvSpPr/>
          <p:nvPr/>
        </p:nvSpPr>
        <p:spPr>
          <a:xfrm>
            <a:off x="6934294" y="5395994"/>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Elipse 45"/>
          <p:cNvSpPr/>
          <p:nvPr/>
        </p:nvSpPr>
        <p:spPr>
          <a:xfrm>
            <a:off x="4307067" y="965829"/>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p:cNvSpPr/>
          <p:nvPr/>
        </p:nvSpPr>
        <p:spPr>
          <a:xfrm>
            <a:off x="3433178" y="1911217"/>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Elipse 59"/>
          <p:cNvSpPr/>
          <p:nvPr/>
        </p:nvSpPr>
        <p:spPr>
          <a:xfrm>
            <a:off x="3053321" y="3189410"/>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lipse 60"/>
          <p:cNvSpPr/>
          <p:nvPr/>
        </p:nvSpPr>
        <p:spPr>
          <a:xfrm>
            <a:off x="3448478" y="4467603"/>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Elipse 75"/>
          <p:cNvSpPr/>
          <p:nvPr/>
        </p:nvSpPr>
        <p:spPr>
          <a:xfrm>
            <a:off x="4359400" y="5347608"/>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Isosceles Triangle 83">
            <a:extLst>
              <a:ext uri="{FF2B5EF4-FFF2-40B4-BE49-F238E27FC236}">
                <a16:creationId xmlns:a16="http://schemas.microsoft.com/office/drawing/2014/main" xmlns="" id="{C5D700E3-9047-4537-BA4A-7CB849547FBA}"/>
              </a:ext>
            </a:extLst>
          </p:cNvPr>
          <p:cNvSpPr/>
          <p:nvPr/>
        </p:nvSpPr>
        <p:spPr>
          <a:xfrm rot="14360267">
            <a:off x="7146193" y="1392194"/>
            <a:ext cx="330157" cy="957461"/>
          </a:xfrm>
          <a:prstGeom prst="triangle">
            <a:avLst>
              <a:gd name="adj" fmla="val 70581"/>
            </a:avLst>
          </a:prstGeom>
          <a:solidFill>
            <a:srgbClr val="074D67"/>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4" name="Isosceles Triangle 81">
            <a:extLst>
              <a:ext uri="{FF2B5EF4-FFF2-40B4-BE49-F238E27FC236}">
                <a16:creationId xmlns:a16="http://schemas.microsoft.com/office/drawing/2014/main" xmlns="" id="{8A9B5451-94AB-4A3D-B4E1-4EDEF3F99A18}"/>
              </a:ext>
            </a:extLst>
          </p:cNvPr>
          <p:cNvSpPr/>
          <p:nvPr/>
        </p:nvSpPr>
        <p:spPr>
          <a:xfrm rot="17358869">
            <a:off x="7187338" y="3797718"/>
            <a:ext cx="330157" cy="870010"/>
          </a:xfrm>
          <a:prstGeom prst="triangle">
            <a:avLst>
              <a:gd name="adj" fmla="val 70581"/>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5" name="Isosceles Triangle 80">
            <a:extLst>
              <a:ext uri="{FF2B5EF4-FFF2-40B4-BE49-F238E27FC236}">
                <a16:creationId xmlns:a16="http://schemas.microsoft.com/office/drawing/2014/main" xmlns="" id="{0CBC2523-224B-49F4-AA9E-4BF0EEE8DDB6}"/>
              </a:ext>
            </a:extLst>
          </p:cNvPr>
          <p:cNvSpPr/>
          <p:nvPr/>
        </p:nvSpPr>
        <p:spPr>
          <a:xfrm rot="3964757">
            <a:off x="4027044" y="3937088"/>
            <a:ext cx="330157" cy="870010"/>
          </a:xfrm>
          <a:prstGeom prst="triangle">
            <a:avLst>
              <a:gd name="adj" fmla="val 70581"/>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6" name="Isosceles Triangle 79">
            <a:extLst>
              <a:ext uri="{FF2B5EF4-FFF2-40B4-BE49-F238E27FC236}">
                <a16:creationId xmlns:a16="http://schemas.microsoft.com/office/drawing/2014/main" xmlns="" id="{AE04A529-3F88-480A-983A-D8BDE16F48A5}"/>
              </a:ext>
            </a:extLst>
          </p:cNvPr>
          <p:cNvSpPr/>
          <p:nvPr/>
        </p:nvSpPr>
        <p:spPr>
          <a:xfrm rot="5247443">
            <a:off x="3904051" y="2789058"/>
            <a:ext cx="330157" cy="870010"/>
          </a:xfrm>
          <a:prstGeom prst="triangle">
            <a:avLst>
              <a:gd name="adj" fmla="val 70581"/>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7" name="Isosceles Triangle 78">
            <a:extLst>
              <a:ext uri="{FF2B5EF4-FFF2-40B4-BE49-F238E27FC236}">
                <a16:creationId xmlns:a16="http://schemas.microsoft.com/office/drawing/2014/main" xmlns="" id="{F3E17015-731F-427D-AF06-DBFEB54FCC7B}"/>
              </a:ext>
            </a:extLst>
          </p:cNvPr>
          <p:cNvSpPr/>
          <p:nvPr/>
        </p:nvSpPr>
        <p:spPr>
          <a:xfrm rot="6556496">
            <a:off x="3680591" y="1920099"/>
            <a:ext cx="330157" cy="856871"/>
          </a:xfrm>
          <a:prstGeom prst="triangle">
            <a:avLst>
              <a:gd name="adj" fmla="val 70581"/>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8" name="Oval 12">
            <a:extLst>
              <a:ext uri="{FF2B5EF4-FFF2-40B4-BE49-F238E27FC236}">
                <a16:creationId xmlns:a16="http://schemas.microsoft.com/office/drawing/2014/main" xmlns="" id="{49AFB4CE-BC8A-4106-9A27-7A5871BF4ACF}"/>
              </a:ext>
            </a:extLst>
          </p:cNvPr>
          <p:cNvSpPr/>
          <p:nvPr/>
        </p:nvSpPr>
        <p:spPr>
          <a:xfrm>
            <a:off x="4586800" y="2213254"/>
            <a:ext cx="2635286" cy="2583897"/>
          </a:xfrm>
          <a:prstGeom prst="ellipse">
            <a:avLst/>
          </a:prstGeom>
          <a:solidFill>
            <a:srgbClr val="282F39">
              <a:alpha val="2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9" name="Rectangle: Rounded Corners 1">
            <a:extLst>
              <a:ext uri="{FF2B5EF4-FFF2-40B4-BE49-F238E27FC236}">
                <a16:creationId xmlns:a16="http://schemas.microsoft.com/office/drawing/2014/main" xmlns="" id="{11D917F2-D771-42A2-A749-1359AB498F93}"/>
              </a:ext>
            </a:extLst>
          </p:cNvPr>
          <p:cNvSpPr/>
          <p:nvPr/>
        </p:nvSpPr>
        <p:spPr>
          <a:xfrm>
            <a:off x="1087229" y="2780928"/>
            <a:ext cx="2685700" cy="1086361"/>
          </a:xfrm>
          <a:prstGeom prst="roundRect">
            <a:avLst>
              <a:gd name="adj" fmla="val 50000"/>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mj-lt"/>
                <a:cs typeface="Calibri" panose="020F0502020204030204" pitchFamily="34" charset="0"/>
              </a:rPr>
              <a:t>Desvinculación entre sector público, privado y academia</a:t>
            </a:r>
          </a:p>
        </p:txBody>
      </p:sp>
      <p:sp>
        <p:nvSpPr>
          <p:cNvPr id="100" name="Rectangle: Rounded Corners 5">
            <a:extLst>
              <a:ext uri="{FF2B5EF4-FFF2-40B4-BE49-F238E27FC236}">
                <a16:creationId xmlns:a16="http://schemas.microsoft.com/office/drawing/2014/main" xmlns="" id="{7220E8EA-0787-4104-9591-3F165D004400}"/>
              </a:ext>
            </a:extLst>
          </p:cNvPr>
          <p:cNvSpPr/>
          <p:nvPr/>
        </p:nvSpPr>
        <p:spPr>
          <a:xfrm>
            <a:off x="1172447" y="4116230"/>
            <a:ext cx="2685700" cy="1006245"/>
          </a:xfrm>
          <a:prstGeom prst="roundRect">
            <a:avLst>
              <a:gd name="adj" fmla="val 50000"/>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mj-lt"/>
                <a:cs typeface="Calibri" panose="020F0502020204030204" pitchFamily="34" charset="0"/>
              </a:rPr>
              <a:t>Innovación en productos y procesos , gran desafío</a:t>
            </a:r>
          </a:p>
        </p:txBody>
      </p:sp>
      <p:sp>
        <p:nvSpPr>
          <p:cNvPr id="101" name="Rectangle: Rounded Corners 6">
            <a:extLst>
              <a:ext uri="{FF2B5EF4-FFF2-40B4-BE49-F238E27FC236}">
                <a16:creationId xmlns:a16="http://schemas.microsoft.com/office/drawing/2014/main" xmlns="" id="{4F56C93E-958B-4D45-BC69-D1649F8C6EDD}"/>
              </a:ext>
            </a:extLst>
          </p:cNvPr>
          <p:cNvSpPr/>
          <p:nvPr/>
        </p:nvSpPr>
        <p:spPr>
          <a:xfrm>
            <a:off x="1043171" y="1268760"/>
            <a:ext cx="2685700" cy="1255221"/>
          </a:xfrm>
          <a:prstGeom prst="roundRect">
            <a:avLst>
              <a:gd name="adj" fmla="val 50000"/>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cs typeface="Calibri" panose="020F0502020204030204" pitchFamily="34" charset="0"/>
            </a:endParaRPr>
          </a:p>
        </p:txBody>
      </p:sp>
      <p:sp>
        <p:nvSpPr>
          <p:cNvPr id="102" name="Oval 2">
            <a:extLst>
              <a:ext uri="{FF2B5EF4-FFF2-40B4-BE49-F238E27FC236}">
                <a16:creationId xmlns:a16="http://schemas.microsoft.com/office/drawing/2014/main" xmlns="" id="{1832F244-D428-479E-8BEE-158F7FE8B66B}"/>
              </a:ext>
            </a:extLst>
          </p:cNvPr>
          <p:cNvSpPr/>
          <p:nvPr/>
        </p:nvSpPr>
        <p:spPr>
          <a:xfrm>
            <a:off x="4881497" y="2501056"/>
            <a:ext cx="2023130" cy="1969592"/>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3" name="Rectangle: Rounded Corners 8">
            <a:extLst>
              <a:ext uri="{FF2B5EF4-FFF2-40B4-BE49-F238E27FC236}">
                <a16:creationId xmlns:a16="http://schemas.microsoft.com/office/drawing/2014/main" xmlns="" id="{82C32A9F-06A5-4D26-9977-F9B5F161071C}"/>
              </a:ext>
            </a:extLst>
          </p:cNvPr>
          <p:cNvSpPr/>
          <p:nvPr/>
        </p:nvSpPr>
        <p:spPr>
          <a:xfrm>
            <a:off x="7610556" y="836712"/>
            <a:ext cx="2644973" cy="1131489"/>
          </a:xfrm>
          <a:prstGeom prst="roundRect">
            <a:avLst>
              <a:gd name="adj" fmla="val 50000"/>
            </a:avLst>
          </a:prstGeom>
          <a:solidFill>
            <a:srgbClr val="074D67"/>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4" name="Rectangle: Rounded Corners 9">
            <a:extLst>
              <a:ext uri="{FF2B5EF4-FFF2-40B4-BE49-F238E27FC236}">
                <a16:creationId xmlns:a16="http://schemas.microsoft.com/office/drawing/2014/main" xmlns="" id="{7D5C9BC1-C254-4539-870F-A0E7388F3005}"/>
              </a:ext>
            </a:extLst>
          </p:cNvPr>
          <p:cNvSpPr/>
          <p:nvPr/>
        </p:nvSpPr>
        <p:spPr>
          <a:xfrm>
            <a:off x="7967414" y="2276872"/>
            <a:ext cx="2165503" cy="1255221"/>
          </a:xfrm>
          <a:prstGeom prst="roundRect">
            <a:avLst>
              <a:gd name="adj" fmla="val 50000"/>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5" name="Rectangle: Rounded Corners 10">
            <a:extLst>
              <a:ext uri="{FF2B5EF4-FFF2-40B4-BE49-F238E27FC236}">
                <a16:creationId xmlns:a16="http://schemas.microsoft.com/office/drawing/2014/main" xmlns="" id="{EAA7137B-7100-4D83-9BD1-D2460F9939C6}"/>
              </a:ext>
            </a:extLst>
          </p:cNvPr>
          <p:cNvSpPr/>
          <p:nvPr/>
        </p:nvSpPr>
        <p:spPr>
          <a:xfrm>
            <a:off x="7712074" y="3861048"/>
            <a:ext cx="2543456" cy="1255221"/>
          </a:xfrm>
          <a:prstGeom prst="roundRect">
            <a:avLst>
              <a:gd name="adj" fmla="val 50000"/>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cs typeface="Calibri" panose="020F0502020204030204" pitchFamily="34" charset="0"/>
            </a:endParaRPr>
          </a:p>
        </p:txBody>
      </p:sp>
      <p:sp>
        <p:nvSpPr>
          <p:cNvPr id="106" name="TextBox 69">
            <a:extLst>
              <a:ext uri="{FF2B5EF4-FFF2-40B4-BE49-F238E27FC236}">
                <a16:creationId xmlns:a16="http://schemas.microsoft.com/office/drawing/2014/main" xmlns="" id="{D2380B67-C72E-4480-BD02-D0391876B435}"/>
              </a:ext>
            </a:extLst>
          </p:cNvPr>
          <p:cNvSpPr txBox="1"/>
          <p:nvPr/>
        </p:nvSpPr>
        <p:spPr>
          <a:xfrm>
            <a:off x="7990846" y="4138853"/>
            <a:ext cx="2066738" cy="646331"/>
          </a:xfrm>
          <a:prstGeom prst="rect">
            <a:avLst/>
          </a:prstGeom>
          <a:noFill/>
        </p:spPr>
        <p:txBody>
          <a:bodyPr wrap="square" rtlCol="0">
            <a:spAutoFit/>
          </a:bodyPr>
          <a:lstStyle/>
          <a:p>
            <a:pPr algn="ctr" defTabSz="914309">
              <a:defRPr/>
            </a:pPr>
            <a:r>
              <a:rPr lang="en-US" dirty="0">
                <a:solidFill>
                  <a:srgbClr val="FFFFFF"/>
                </a:solidFill>
                <a:latin typeface="+mj-lt"/>
                <a:ea typeface="Noto Sans" panose="020B0502040504020204" pitchFamily="34"/>
                <a:cs typeface="Calibri" panose="020F0502020204030204" pitchFamily="34" charset="0"/>
              </a:rPr>
              <a:t>Índice Mundial de Innovación “GII”</a:t>
            </a:r>
            <a:endParaRPr lang="en-GB" dirty="0">
              <a:solidFill>
                <a:srgbClr val="FFFFFF"/>
              </a:solidFill>
              <a:latin typeface="+mj-lt"/>
              <a:ea typeface="Noto Sans" panose="020B0502040504020204" pitchFamily="34"/>
              <a:cs typeface="Calibri" panose="020F0502020204030204" pitchFamily="34" charset="0"/>
            </a:endParaRPr>
          </a:p>
        </p:txBody>
      </p:sp>
      <p:sp>
        <p:nvSpPr>
          <p:cNvPr id="107" name="TextBox 71">
            <a:extLst>
              <a:ext uri="{FF2B5EF4-FFF2-40B4-BE49-F238E27FC236}">
                <a16:creationId xmlns:a16="http://schemas.microsoft.com/office/drawing/2014/main" xmlns="" id="{C789BA2F-EDE2-40E7-ADA3-D6802DA9A4BF}"/>
              </a:ext>
            </a:extLst>
          </p:cNvPr>
          <p:cNvSpPr txBox="1"/>
          <p:nvPr/>
        </p:nvSpPr>
        <p:spPr>
          <a:xfrm>
            <a:off x="7916900" y="908720"/>
            <a:ext cx="2066738" cy="923330"/>
          </a:xfrm>
          <a:prstGeom prst="rect">
            <a:avLst/>
          </a:prstGeom>
          <a:noFill/>
        </p:spPr>
        <p:txBody>
          <a:bodyPr wrap="square" rtlCol="0">
            <a:spAutoFit/>
          </a:bodyPr>
          <a:lstStyle/>
          <a:p>
            <a:pPr algn="ctr" defTabSz="914309">
              <a:defRPr/>
            </a:pPr>
            <a:r>
              <a:rPr lang="en-US" dirty="0">
                <a:solidFill>
                  <a:srgbClr val="FFFFFF"/>
                </a:solidFill>
                <a:latin typeface="+mj-lt"/>
                <a:ea typeface="Noto Sans" panose="020B0502040504020204" pitchFamily="34"/>
                <a:cs typeface="Calibri" panose="020F0502020204030204" pitchFamily="34" charset="0"/>
              </a:rPr>
              <a:t>Monitor Global de emprendimiento “GEM”</a:t>
            </a:r>
            <a:endParaRPr lang="en-GB" dirty="0">
              <a:solidFill>
                <a:srgbClr val="FFFFFF"/>
              </a:solidFill>
              <a:latin typeface="+mj-lt"/>
              <a:ea typeface="Noto Sans" panose="020B0502040504020204" pitchFamily="34"/>
              <a:cs typeface="Calibri" panose="020F0502020204030204" pitchFamily="34" charset="0"/>
            </a:endParaRPr>
          </a:p>
        </p:txBody>
      </p:sp>
      <p:sp>
        <p:nvSpPr>
          <p:cNvPr id="108" name="TextBox 72">
            <a:extLst>
              <a:ext uri="{FF2B5EF4-FFF2-40B4-BE49-F238E27FC236}">
                <a16:creationId xmlns:a16="http://schemas.microsoft.com/office/drawing/2014/main" xmlns="" id="{E658BAD1-DFBF-4FB7-9517-AFE991BBD697}"/>
              </a:ext>
            </a:extLst>
          </p:cNvPr>
          <p:cNvSpPr txBox="1"/>
          <p:nvPr/>
        </p:nvSpPr>
        <p:spPr>
          <a:xfrm>
            <a:off x="1294235" y="1466811"/>
            <a:ext cx="2034148" cy="923330"/>
          </a:xfrm>
          <a:prstGeom prst="rect">
            <a:avLst/>
          </a:prstGeom>
          <a:noFill/>
        </p:spPr>
        <p:txBody>
          <a:bodyPr wrap="square" rtlCol="0">
            <a:spAutoFit/>
          </a:bodyPr>
          <a:lstStyle/>
          <a:p>
            <a:pPr algn="ctr" defTabSz="914309">
              <a:defRPr/>
            </a:pPr>
            <a:r>
              <a:rPr lang="en-US" dirty="0">
                <a:solidFill>
                  <a:srgbClr val="FFFFFF"/>
                </a:solidFill>
                <a:latin typeface="Open Sans" panose="020B0606030504020204" pitchFamily="34" charset="0"/>
                <a:ea typeface="Noto Sans" panose="020B0502040504020204" pitchFamily="34"/>
                <a:cs typeface="Noto Sans" panose="020B0502040504020204" pitchFamily="34"/>
              </a:rPr>
              <a:t>Balance de Economía Popular y Solidaria</a:t>
            </a:r>
            <a:endParaRPr lang="en-GB"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09" name="TextBox 75">
            <a:extLst>
              <a:ext uri="{FF2B5EF4-FFF2-40B4-BE49-F238E27FC236}">
                <a16:creationId xmlns:a16="http://schemas.microsoft.com/office/drawing/2014/main" xmlns="" id="{DA9526EB-6BB8-44FF-BC1C-6132484884AC}"/>
              </a:ext>
            </a:extLst>
          </p:cNvPr>
          <p:cNvSpPr txBox="1"/>
          <p:nvPr/>
        </p:nvSpPr>
        <p:spPr>
          <a:xfrm>
            <a:off x="4403530" y="3140968"/>
            <a:ext cx="2932360" cy="461665"/>
          </a:xfrm>
          <a:prstGeom prst="rect">
            <a:avLst/>
          </a:prstGeom>
          <a:noFill/>
        </p:spPr>
        <p:txBody>
          <a:bodyPr wrap="square" rtlCol="0">
            <a:spAutoFit/>
          </a:bodyPr>
          <a:lstStyle/>
          <a:p>
            <a:pPr algn="ctr" defTabSz="914309">
              <a:defRPr/>
            </a:pPr>
            <a:r>
              <a:rPr lang="en-US" sz="2400" b="1" dirty="0">
                <a:solidFill>
                  <a:srgbClr val="FFFFFF"/>
                </a:solidFill>
                <a:latin typeface="+mj-lt"/>
                <a:ea typeface="Noto Sans" panose="020B0502040504020204" pitchFamily="34"/>
                <a:cs typeface="Calibri" panose="020F0502020204030204" pitchFamily="34" charset="0"/>
              </a:rPr>
              <a:t>Problema</a:t>
            </a:r>
            <a:endParaRPr lang="en-GB" sz="2400" b="1" dirty="0">
              <a:solidFill>
                <a:srgbClr val="FFFFFF"/>
              </a:solidFill>
              <a:latin typeface="+mj-lt"/>
              <a:ea typeface="Noto Sans" panose="020B0502040504020204" pitchFamily="34"/>
              <a:cs typeface="Calibri" panose="020F0502020204030204" pitchFamily="34" charset="0"/>
            </a:endParaRPr>
          </a:p>
        </p:txBody>
      </p:sp>
      <p:sp>
        <p:nvSpPr>
          <p:cNvPr id="110" name="Isosceles Triangle 82">
            <a:extLst>
              <a:ext uri="{FF2B5EF4-FFF2-40B4-BE49-F238E27FC236}">
                <a16:creationId xmlns:a16="http://schemas.microsoft.com/office/drawing/2014/main" xmlns="" id="{FCB6ADC6-7A97-4495-94B5-D2A9648BEEA7}"/>
              </a:ext>
            </a:extLst>
          </p:cNvPr>
          <p:cNvSpPr/>
          <p:nvPr/>
        </p:nvSpPr>
        <p:spPr>
          <a:xfrm rot="16200000">
            <a:off x="7459284" y="2568979"/>
            <a:ext cx="330157" cy="898073"/>
          </a:xfrm>
          <a:prstGeom prst="triangle">
            <a:avLst>
              <a:gd name="adj" fmla="val 70581"/>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1" name="TextBox 72">
            <a:extLst>
              <a:ext uri="{FF2B5EF4-FFF2-40B4-BE49-F238E27FC236}">
                <a16:creationId xmlns:a16="http://schemas.microsoft.com/office/drawing/2014/main" xmlns="" id="{EFE25F76-0D71-4704-AB48-C622A64A8D5B}"/>
              </a:ext>
            </a:extLst>
          </p:cNvPr>
          <p:cNvSpPr txBox="1"/>
          <p:nvPr/>
        </p:nvSpPr>
        <p:spPr>
          <a:xfrm>
            <a:off x="10289819" y="887407"/>
            <a:ext cx="1706313" cy="923330"/>
          </a:xfrm>
          <a:prstGeom prst="rect">
            <a:avLst/>
          </a:prstGeom>
          <a:noFill/>
        </p:spPr>
        <p:txBody>
          <a:bodyPr wrap="square" rtlCol="0">
            <a:spAutoFit/>
          </a:bodyPr>
          <a:lstStyle/>
          <a:p>
            <a:pPr algn="ctr" defTabSz="914309">
              <a:defRPr/>
            </a:pPr>
            <a:r>
              <a:rPr lang="en-US" dirty="0">
                <a:solidFill>
                  <a:srgbClr val="282F39"/>
                </a:solidFill>
                <a:latin typeface="+mj-lt"/>
                <a:ea typeface="Noto Sans" panose="020B0502040504020204" pitchFamily="34"/>
                <a:cs typeface="Calibri" panose="020F0502020204030204" pitchFamily="34" charset="0"/>
              </a:rPr>
              <a:t>TEA por necesidad de 42.33%</a:t>
            </a:r>
            <a:endParaRPr lang="en-GB" dirty="0">
              <a:solidFill>
                <a:srgbClr val="282F39"/>
              </a:solidFill>
              <a:latin typeface="+mj-lt"/>
              <a:ea typeface="Noto Sans" panose="020B0502040504020204" pitchFamily="34"/>
              <a:cs typeface="Calibri" panose="020F0502020204030204" pitchFamily="34" charset="0"/>
            </a:endParaRPr>
          </a:p>
        </p:txBody>
      </p:sp>
      <p:sp>
        <p:nvSpPr>
          <p:cNvPr id="112" name="TextBox 72">
            <a:extLst>
              <a:ext uri="{FF2B5EF4-FFF2-40B4-BE49-F238E27FC236}">
                <a16:creationId xmlns:a16="http://schemas.microsoft.com/office/drawing/2014/main" xmlns="" id="{CFCC09CE-15A7-4F6E-9568-F35D3CB5B56B}"/>
              </a:ext>
            </a:extLst>
          </p:cNvPr>
          <p:cNvSpPr txBox="1"/>
          <p:nvPr/>
        </p:nvSpPr>
        <p:spPr>
          <a:xfrm>
            <a:off x="10255529" y="2060734"/>
            <a:ext cx="1740603" cy="1569660"/>
          </a:xfrm>
          <a:prstGeom prst="rect">
            <a:avLst/>
          </a:prstGeom>
          <a:noFill/>
        </p:spPr>
        <p:txBody>
          <a:bodyPr wrap="square" rtlCol="0">
            <a:spAutoFit/>
          </a:bodyPr>
          <a:lstStyle/>
          <a:p>
            <a:pPr algn="ctr" defTabSz="914309">
              <a:defRPr/>
            </a:pPr>
            <a:r>
              <a:rPr lang="en-GB" sz="1600" dirty="0">
                <a:solidFill>
                  <a:srgbClr val="282F39"/>
                </a:solidFill>
                <a:latin typeface="+mj-lt"/>
                <a:ea typeface="Noto Sans" panose="020B0502040504020204" pitchFamily="34"/>
                <a:cs typeface="Calibri" panose="020F0502020204030204" pitchFamily="34" charset="0"/>
              </a:rPr>
              <a:t>86 de 140</a:t>
            </a:r>
          </a:p>
          <a:p>
            <a:pPr algn="ctr" defTabSz="914309">
              <a:defRPr/>
            </a:pPr>
            <a:r>
              <a:rPr lang="en-GB" sz="1600" dirty="0">
                <a:solidFill>
                  <a:srgbClr val="282F39"/>
                </a:solidFill>
                <a:latin typeface="+mj-lt"/>
                <a:ea typeface="Noto Sans" panose="020B0502040504020204" pitchFamily="34"/>
                <a:cs typeface="Calibri" panose="020F0502020204030204" pitchFamily="34" charset="0"/>
              </a:rPr>
              <a:t>CI con 32 puntos</a:t>
            </a:r>
          </a:p>
          <a:p>
            <a:pPr algn="ctr" defTabSz="914309">
              <a:defRPr/>
            </a:pPr>
            <a:r>
              <a:rPr lang="en-GB" sz="1600" dirty="0">
                <a:solidFill>
                  <a:srgbClr val="282F39"/>
                </a:solidFill>
                <a:latin typeface="+mj-lt"/>
                <a:ea typeface="Noto Sans" panose="020B0502040504020204" pitchFamily="34"/>
                <a:cs typeface="Calibri" panose="020F0502020204030204" pitchFamily="34" charset="0"/>
              </a:rPr>
              <a:t>Adopción de tecnología y generación de conocimiento</a:t>
            </a:r>
          </a:p>
        </p:txBody>
      </p:sp>
      <p:sp>
        <p:nvSpPr>
          <p:cNvPr id="113" name="TextBox 72">
            <a:extLst>
              <a:ext uri="{FF2B5EF4-FFF2-40B4-BE49-F238E27FC236}">
                <a16:creationId xmlns:a16="http://schemas.microsoft.com/office/drawing/2014/main" xmlns="" id="{CB967456-1246-4076-BF83-382C6C44C200}"/>
              </a:ext>
            </a:extLst>
          </p:cNvPr>
          <p:cNvSpPr txBox="1"/>
          <p:nvPr/>
        </p:nvSpPr>
        <p:spPr>
          <a:xfrm>
            <a:off x="10351139" y="3882502"/>
            <a:ext cx="1471353" cy="1077218"/>
          </a:xfrm>
          <a:prstGeom prst="rect">
            <a:avLst/>
          </a:prstGeom>
          <a:noFill/>
        </p:spPr>
        <p:txBody>
          <a:bodyPr wrap="square" rtlCol="0">
            <a:spAutoFit/>
          </a:bodyPr>
          <a:lstStyle/>
          <a:p>
            <a:pPr algn="just" defTabSz="914309">
              <a:defRPr/>
            </a:pPr>
            <a:r>
              <a:rPr lang="en-GB" sz="1600" dirty="0">
                <a:solidFill>
                  <a:srgbClr val="282F39"/>
                </a:solidFill>
                <a:latin typeface="+mj-lt"/>
                <a:ea typeface="Noto Sans" panose="020B0502040504020204" pitchFamily="34"/>
                <a:cs typeface="Calibri" panose="020F0502020204030204" pitchFamily="34" charset="0"/>
              </a:rPr>
              <a:t>99 de 129</a:t>
            </a:r>
          </a:p>
          <a:p>
            <a:pPr algn="just" defTabSz="914309">
              <a:defRPr/>
            </a:pPr>
            <a:r>
              <a:rPr lang="en-GB" sz="1600" dirty="0">
                <a:solidFill>
                  <a:srgbClr val="282F39"/>
                </a:solidFill>
                <a:latin typeface="+mj-lt"/>
                <a:ea typeface="Noto Sans" panose="020B0502040504020204" pitchFamily="34"/>
                <a:cs typeface="Calibri" panose="020F0502020204030204" pitchFamily="34" charset="0"/>
              </a:rPr>
              <a:t>Sofisticación de negocios</a:t>
            </a:r>
          </a:p>
          <a:p>
            <a:pPr algn="just" defTabSz="914309">
              <a:defRPr/>
            </a:pPr>
            <a:r>
              <a:rPr lang="en-GB" sz="1600" dirty="0">
                <a:solidFill>
                  <a:srgbClr val="282F39"/>
                </a:solidFill>
                <a:latin typeface="+mj-lt"/>
                <a:ea typeface="Noto Sans" panose="020B0502040504020204" pitchFamily="34"/>
                <a:cs typeface="Calibri" panose="020F0502020204030204" pitchFamily="34" charset="0"/>
              </a:rPr>
              <a:t>Creatividad</a:t>
            </a:r>
          </a:p>
        </p:txBody>
      </p:sp>
      <p:sp>
        <p:nvSpPr>
          <p:cNvPr id="114" name="TextBox 72">
            <a:extLst>
              <a:ext uri="{FF2B5EF4-FFF2-40B4-BE49-F238E27FC236}">
                <a16:creationId xmlns:a16="http://schemas.microsoft.com/office/drawing/2014/main" xmlns="" id="{B2AE2B40-1EB6-461C-AAA5-65ACF73CD413}"/>
              </a:ext>
            </a:extLst>
          </p:cNvPr>
          <p:cNvSpPr txBox="1"/>
          <p:nvPr/>
        </p:nvSpPr>
        <p:spPr>
          <a:xfrm>
            <a:off x="3672360" y="980248"/>
            <a:ext cx="2176890" cy="923330"/>
          </a:xfrm>
          <a:prstGeom prst="rect">
            <a:avLst/>
          </a:prstGeom>
          <a:noFill/>
        </p:spPr>
        <p:txBody>
          <a:bodyPr wrap="square" rtlCol="0">
            <a:spAutoFit/>
          </a:bodyPr>
          <a:lstStyle/>
          <a:p>
            <a:pPr algn="just" defTabSz="914309">
              <a:defRPr/>
            </a:pPr>
            <a:r>
              <a:rPr lang="en-GB" dirty="0" err="1">
                <a:solidFill>
                  <a:srgbClr val="282F39"/>
                </a:solidFill>
                <a:latin typeface="+mj-lt"/>
                <a:ea typeface="Noto Sans" panose="020B0502040504020204" pitchFamily="34"/>
                <a:cs typeface="Calibri" panose="020F0502020204030204" pitchFamily="34" charset="0"/>
              </a:rPr>
              <a:t>Inversión</a:t>
            </a:r>
            <a:endParaRPr lang="en-GB" dirty="0">
              <a:solidFill>
                <a:srgbClr val="282F39"/>
              </a:solidFill>
              <a:latin typeface="+mj-lt"/>
              <a:ea typeface="Noto Sans" panose="020B0502040504020204" pitchFamily="34"/>
              <a:cs typeface="Calibri" panose="020F0502020204030204" pitchFamily="34" charset="0"/>
            </a:endParaRPr>
          </a:p>
          <a:p>
            <a:pPr algn="just" defTabSz="914309">
              <a:defRPr/>
            </a:pPr>
            <a:r>
              <a:rPr lang="en-GB" dirty="0">
                <a:solidFill>
                  <a:srgbClr val="282F39"/>
                </a:solidFill>
                <a:latin typeface="+mj-lt"/>
                <a:ea typeface="Noto Sans" panose="020B0502040504020204" pitchFamily="34"/>
                <a:cs typeface="Calibri" panose="020F0502020204030204" pitchFamily="34" charset="0"/>
              </a:rPr>
              <a:t>Innovación</a:t>
            </a:r>
          </a:p>
          <a:p>
            <a:pPr algn="just" defTabSz="914309">
              <a:defRPr/>
            </a:pPr>
            <a:r>
              <a:rPr lang="en-GB" dirty="0" err="1">
                <a:solidFill>
                  <a:srgbClr val="282F39"/>
                </a:solidFill>
                <a:latin typeface="+mj-lt"/>
                <a:ea typeface="Noto Sans" panose="020B0502040504020204" pitchFamily="34"/>
                <a:cs typeface="Calibri" panose="020F0502020204030204" pitchFamily="34" charset="0"/>
              </a:rPr>
              <a:t>Acceso</a:t>
            </a:r>
            <a:r>
              <a:rPr lang="en-GB" dirty="0">
                <a:solidFill>
                  <a:srgbClr val="282F39"/>
                </a:solidFill>
                <a:latin typeface="+mj-lt"/>
                <a:ea typeface="Noto Sans" panose="020B0502040504020204" pitchFamily="34"/>
                <a:cs typeface="Calibri" panose="020F0502020204030204" pitchFamily="34" charset="0"/>
              </a:rPr>
              <a:t> al mercado</a:t>
            </a:r>
          </a:p>
        </p:txBody>
      </p:sp>
      <p:pic>
        <p:nvPicPr>
          <p:cNvPr id="115" name="Picture 2" descr="Imágenes de Signo Interrogacion | Vectores, fotos de stock y PSD gratuitos">
            <a:extLst>
              <a:ext uri="{FF2B5EF4-FFF2-40B4-BE49-F238E27FC236}">
                <a16:creationId xmlns:a16="http://schemas.microsoft.com/office/drawing/2014/main" xmlns="" id="{AF29B377-0792-4BC9-8823-64187A927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03" y="5140821"/>
            <a:ext cx="993087" cy="993087"/>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72">
            <a:extLst>
              <a:ext uri="{FF2B5EF4-FFF2-40B4-BE49-F238E27FC236}">
                <a16:creationId xmlns:a16="http://schemas.microsoft.com/office/drawing/2014/main" xmlns="" id="{96EB8C11-20E8-45B2-8C6F-79EB8BDF97E8}"/>
              </a:ext>
            </a:extLst>
          </p:cNvPr>
          <p:cNvSpPr txBox="1"/>
          <p:nvPr/>
        </p:nvSpPr>
        <p:spPr>
          <a:xfrm>
            <a:off x="1728626" y="5343491"/>
            <a:ext cx="9195253" cy="923330"/>
          </a:xfrm>
          <a:prstGeom prst="rect">
            <a:avLst/>
          </a:prstGeom>
          <a:noFill/>
        </p:spPr>
        <p:txBody>
          <a:bodyPr wrap="square" rtlCol="0">
            <a:spAutoFit/>
          </a:bodyPr>
          <a:lstStyle/>
          <a:p>
            <a:pPr algn="just" defTabSz="914309">
              <a:defRPr/>
            </a:pPr>
            <a:r>
              <a:rPr lang="es-MX" b="1" dirty="0">
                <a:solidFill>
                  <a:srgbClr val="282F39"/>
                </a:solidFill>
                <a:ea typeface="Calibri" panose="020F0502020204030204" pitchFamily="34" charset="0"/>
                <a:cs typeface="Times New Roman" panose="02020603050405020304" pitchFamily="18" charset="0"/>
              </a:rPr>
              <a:t>¿La innovación tecnológica es un factor influyente en el nivel de competitividad de los emprendimientos del sector de la Economía Popular y Solidaria?</a:t>
            </a:r>
            <a:endParaRPr lang="es-MX" b="1" dirty="0">
              <a:solidFill>
                <a:srgbClr val="282F39"/>
              </a:solidFill>
              <a:latin typeface="Calibri" panose="020F0502020204030204" pitchFamily="34" charset="0"/>
              <a:ea typeface="Calibri" panose="020F0502020204030204" pitchFamily="34" charset="0"/>
              <a:cs typeface="Times New Roman" panose="02020603050405020304" pitchFamily="18" charset="0"/>
            </a:endParaRPr>
          </a:p>
          <a:p>
            <a:pPr algn="just" defTabSz="914309">
              <a:defRPr/>
            </a:pPr>
            <a:endParaRPr lang="en-GB"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37" name="TextBox 70">
            <a:extLst>
              <a:ext uri="{FF2B5EF4-FFF2-40B4-BE49-F238E27FC236}">
                <a16:creationId xmlns:a16="http://schemas.microsoft.com/office/drawing/2014/main" xmlns="" id="{86A4CB38-2641-4974-8375-7B2EE8A0BB7F}"/>
              </a:ext>
            </a:extLst>
          </p:cNvPr>
          <p:cNvSpPr txBox="1"/>
          <p:nvPr/>
        </p:nvSpPr>
        <p:spPr>
          <a:xfrm>
            <a:off x="8074783" y="2481454"/>
            <a:ext cx="2066738" cy="923330"/>
          </a:xfrm>
          <a:prstGeom prst="rect">
            <a:avLst/>
          </a:prstGeom>
          <a:noFill/>
        </p:spPr>
        <p:txBody>
          <a:bodyPr wrap="square" rtlCol="0">
            <a:spAutoFit/>
          </a:bodyPr>
          <a:lstStyle/>
          <a:p>
            <a:pPr algn="ctr" defTabSz="914309">
              <a:defRPr/>
            </a:pPr>
            <a:r>
              <a:rPr lang="en-US" dirty="0">
                <a:solidFill>
                  <a:srgbClr val="FFFFFF"/>
                </a:solidFill>
                <a:latin typeface="+mj-lt"/>
                <a:ea typeface="Noto Sans" panose="020B0502040504020204" pitchFamily="34"/>
                <a:cs typeface="Calibri" panose="020F0502020204030204" pitchFamily="34" charset="0"/>
              </a:rPr>
              <a:t>Índice Global de Competitividad “ICG”</a:t>
            </a:r>
            <a:endParaRPr lang="en-GB" dirty="0">
              <a:solidFill>
                <a:srgbClr val="FFFFFF"/>
              </a:solidFill>
              <a:latin typeface="+mj-lt"/>
              <a:ea typeface="Noto Sans" panose="020B0502040504020204" pitchFamily="34"/>
              <a:cs typeface="Calibri" panose="020F0502020204030204" pitchFamily="34" charset="0"/>
            </a:endParaRPr>
          </a:p>
        </p:txBody>
      </p:sp>
      <p:sp>
        <p:nvSpPr>
          <p:cNvPr id="68" name="Arrow: Chevron 2">
            <a:extLst>
              <a:ext uri="{FF2B5EF4-FFF2-40B4-BE49-F238E27FC236}">
                <a16:creationId xmlns:a16="http://schemas.microsoft.com/office/drawing/2014/main" xmlns="" id="{589B4A7C-A224-40B0-832A-F8079F2E0E51}"/>
              </a:ext>
            </a:extLst>
          </p:cNvPr>
          <p:cNvSpPr/>
          <p:nvPr/>
        </p:nvSpPr>
        <p:spPr>
          <a:xfrm>
            <a:off x="0" y="283126"/>
            <a:ext cx="3257541"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Planteamiento del problema</a:t>
            </a:r>
          </a:p>
        </p:txBody>
      </p:sp>
    </p:spTree>
    <p:extLst>
      <p:ext uri="{BB962C8B-B14F-4D97-AF65-F5344CB8AC3E}">
        <p14:creationId xmlns:p14="http://schemas.microsoft.com/office/powerpoint/2010/main" val="245846408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xmlns="" id="{EB198B04-DB6C-4DEE-9940-FBD4C0EFCA4A}"/>
              </a:ext>
            </a:extLst>
          </p:cNvPr>
          <p:cNvSpPr txBox="1"/>
          <p:nvPr/>
        </p:nvSpPr>
        <p:spPr>
          <a:xfrm>
            <a:off x="583096" y="994481"/>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Factores que obstaculizan la innovación</a:t>
            </a:r>
          </a:p>
        </p:txBody>
      </p:sp>
      <p:graphicFrame>
        <p:nvGraphicFramePr>
          <p:cNvPr id="4" name="Tabla 3">
            <a:extLst>
              <a:ext uri="{FF2B5EF4-FFF2-40B4-BE49-F238E27FC236}">
                <a16:creationId xmlns:a16="http://schemas.microsoft.com/office/drawing/2014/main" xmlns="" id="{5E36F710-FD73-473C-8138-0474BCA11831}"/>
              </a:ext>
            </a:extLst>
          </p:cNvPr>
          <p:cNvGraphicFramePr>
            <a:graphicFrameLocks noGrp="1"/>
          </p:cNvGraphicFramePr>
          <p:nvPr>
            <p:extLst>
              <p:ext uri="{D42A27DB-BD31-4B8C-83A1-F6EECF244321}">
                <p14:modId xmlns:p14="http://schemas.microsoft.com/office/powerpoint/2010/main" val="2585230297"/>
              </p:ext>
            </p:extLst>
          </p:nvPr>
        </p:nvGraphicFramePr>
        <p:xfrm>
          <a:off x="201024" y="1470991"/>
          <a:ext cx="5497412" cy="4374336"/>
        </p:xfrm>
        <a:graphic>
          <a:graphicData uri="http://schemas.openxmlformats.org/drawingml/2006/table">
            <a:tbl>
              <a:tblPr/>
              <a:tblGrid>
                <a:gridCol w="2458982">
                  <a:extLst>
                    <a:ext uri="{9D8B030D-6E8A-4147-A177-3AD203B41FA5}">
                      <a16:colId xmlns:a16="http://schemas.microsoft.com/office/drawing/2014/main" xmlns="" val="3753711578"/>
                    </a:ext>
                  </a:extLst>
                </a:gridCol>
                <a:gridCol w="705928">
                  <a:extLst>
                    <a:ext uri="{9D8B030D-6E8A-4147-A177-3AD203B41FA5}">
                      <a16:colId xmlns:a16="http://schemas.microsoft.com/office/drawing/2014/main" xmlns="" val="134719986"/>
                    </a:ext>
                  </a:extLst>
                </a:gridCol>
                <a:gridCol w="975052">
                  <a:extLst>
                    <a:ext uri="{9D8B030D-6E8A-4147-A177-3AD203B41FA5}">
                      <a16:colId xmlns:a16="http://schemas.microsoft.com/office/drawing/2014/main" xmlns="" val="2911701974"/>
                    </a:ext>
                  </a:extLst>
                </a:gridCol>
                <a:gridCol w="755695">
                  <a:extLst>
                    <a:ext uri="{9D8B030D-6E8A-4147-A177-3AD203B41FA5}">
                      <a16:colId xmlns:a16="http://schemas.microsoft.com/office/drawing/2014/main" xmlns="" val="1716528898"/>
                    </a:ext>
                  </a:extLst>
                </a:gridCol>
                <a:gridCol w="601755">
                  <a:extLst>
                    <a:ext uri="{9D8B030D-6E8A-4147-A177-3AD203B41FA5}">
                      <a16:colId xmlns:a16="http://schemas.microsoft.com/office/drawing/2014/main" xmlns="" val="1474382147"/>
                    </a:ext>
                  </a:extLst>
                </a:gridCol>
              </a:tblGrid>
              <a:tr h="354470">
                <a:tc>
                  <a:txBody>
                    <a:bodyPr/>
                    <a:lstStyle/>
                    <a:p>
                      <a:pPr algn="ctr" fontAlgn="ctr"/>
                      <a:r>
                        <a:rPr lang="es-MX" sz="1100" b="1" i="0" u="none" strike="noStrike">
                          <a:solidFill>
                            <a:srgbClr val="000000"/>
                          </a:solidFill>
                          <a:effectLst/>
                          <a:latin typeface="Arial" panose="020B0604020202020204" pitchFamily="34" charset="0"/>
                        </a:rPr>
                        <a:t>Factores que obstaculizan la innovación</a:t>
                      </a: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ES" sz="105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ES" sz="1050" b="1" i="0" u="none" strike="noStrike" dirty="0">
                          <a:solidFill>
                            <a:srgbClr val="000000"/>
                          </a:solidFill>
                          <a:effectLst/>
                          <a:latin typeface="Arial" panose="020B0604020202020204" pitchFamily="34" charset="0"/>
                        </a:rPr>
                        <a:t>Agropecuario</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ES" sz="105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ES" sz="1050" b="1" i="0" u="none" strike="noStrike">
                          <a:solidFill>
                            <a:srgbClr val="000000"/>
                          </a:solidFill>
                          <a:effectLst/>
                          <a:latin typeface="Arial" panose="020B0604020202020204" pitchFamily="34" charset="0"/>
                        </a:rPr>
                        <a:t>Alimenticio</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4110722928"/>
                  </a:ext>
                </a:extLst>
              </a:tr>
              <a:tr h="458175">
                <a:tc>
                  <a:txBody>
                    <a:bodyPr/>
                    <a:lstStyle/>
                    <a:p>
                      <a:pPr algn="l" fontAlgn="ctr"/>
                      <a:r>
                        <a:rPr lang="es-MX" sz="1100" b="0" i="0" u="none" strike="noStrike">
                          <a:solidFill>
                            <a:srgbClr val="000000"/>
                          </a:solidFill>
                          <a:effectLst/>
                          <a:latin typeface="Arial" panose="020B0604020202020204" pitchFamily="34" charset="0"/>
                        </a:rPr>
                        <a:t>Costos de innovación muy altos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68%</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75%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573523222"/>
                  </a:ext>
                </a:extLst>
              </a:tr>
              <a:tr h="458175">
                <a:tc>
                  <a:txBody>
                    <a:bodyPr/>
                    <a:lstStyle/>
                    <a:p>
                      <a:pPr algn="l" fontAlgn="ctr"/>
                      <a:r>
                        <a:rPr lang="es-ES" sz="1100" b="0" i="0" u="none" strike="noStrike">
                          <a:solidFill>
                            <a:srgbClr val="000000"/>
                          </a:solidFill>
                          <a:effectLst/>
                          <a:latin typeface="Arial" panose="020B0604020202020204" pitchFamily="34" charset="0"/>
                        </a:rPr>
                        <a:t>Falta de financiamiento externo</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73%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53%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817365518"/>
                  </a:ext>
                </a:extLst>
              </a:tr>
              <a:tr h="354470">
                <a:tc>
                  <a:txBody>
                    <a:bodyPr/>
                    <a:lstStyle/>
                    <a:p>
                      <a:pPr algn="l" fontAlgn="ctr"/>
                      <a:r>
                        <a:rPr lang="es-MX" sz="1100" b="0" i="0" u="none" strike="noStrike">
                          <a:solidFill>
                            <a:srgbClr val="000000"/>
                          </a:solidFill>
                          <a:effectLst/>
                          <a:latin typeface="Arial" panose="020B0604020202020204" pitchFamily="34" charset="0"/>
                        </a:rPr>
                        <a:t>Falta de fondos dentro del emprendimiento</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74%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66%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73%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75%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96614312"/>
                  </a:ext>
                </a:extLst>
              </a:tr>
              <a:tr h="502513">
                <a:tc>
                  <a:txBody>
                    <a:bodyPr/>
                    <a:lstStyle/>
                    <a:p>
                      <a:pPr algn="l" fontAlgn="ctr"/>
                      <a:r>
                        <a:rPr lang="es-ES" sz="1100" b="0" i="0" u="none" strike="noStrike">
                          <a:solidFill>
                            <a:srgbClr val="000000"/>
                          </a:solidFill>
                          <a:effectLst/>
                          <a:latin typeface="Arial" panose="020B0604020202020204" pitchFamily="34" charset="0"/>
                        </a:rPr>
                        <a:t>Mercado dominado por empresas establecidas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75%</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72%</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63%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73%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4188345452"/>
                  </a:ext>
                </a:extLst>
              </a:tr>
              <a:tr h="753771">
                <a:tc>
                  <a:txBody>
                    <a:bodyPr/>
                    <a:lstStyle/>
                    <a:p>
                      <a:pPr algn="l" fontAlgn="ctr"/>
                      <a:r>
                        <a:rPr lang="es-MX" sz="1100" b="0" i="0" u="none" strike="noStrike">
                          <a:solidFill>
                            <a:srgbClr val="000000"/>
                          </a:solidFill>
                          <a:effectLst/>
                          <a:latin typeface="Arial" panose="020B0604020202020204" pitchFamily="34" charset="0"/>
                        </a:rPr>
                        <a:t>Dificultad de cooperación con otros socios para desarrollar procesos de innovación conjunta</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62%</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581228188"/>
                  </a:ext>
                </a:extLst>
              </a:tr>
              <a:tr h="487736">
                <a:tc>
                  <a:txBody>
                    <a:bodyPr/>
                    <a:lstStyle/>
                    <a:p>
                      <a:pPr algn="l" fontAlgn="ctr"/>
                      <a:r>
                        <a:rPr lang="es-MX" sz="1100" b="0" i="0" u="none" strike="noStrike">
                          <a:solidFill>
                            <a:srgbClr val="000000"/>
                          </a:solidFill>
                          <a:effectLst/>
                          <a:latin typeface="Arial" panose="020B0604020202020204" pitchFamily="34" charset="0"/>
                        </a:rPr>
                        <a:t>Desconocimiento de las necesidades del mercado</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56%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73%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500372748"/>
                  </a:ext>
                </a:extLst>
              </a:tr>
              <a:tr h="502513">
                <a:tc>
                  <a:txBody>
                    <a:bodyPr/>
                    <a:lstStyle/>
                    <a:p>
                      <a:pPr algn="l" fontAlgn="ctr"/>
                      <a:r>
                        <a:rPr lang="es-MX" sz="1100" b="0" i="0" u="none" strike="noStrike">
                          <a:solidFill>
                            <a:srgbClr val="000000"/>
                          </a:solidFill>
                          <a:effectLst/>
                          <a:latin typeface="Arial" panose="020B0604020202020204" pitchFamily="34" charset="0"/>
                        </a:rPr>
                        <a:t>Falta de información sobre tecnologías actuales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68%</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49%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50%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861568699"/>
                  </a:ext>
                </a:extLst>
              </a:tr>
              <a:tr h="502513">
                <a:tc>
                  <a:txBody>
                    <a:bodyPr/>
                    <a:lstStyle/>
                    <a:p>
                      <a:pPr algn="l" fontAlgn="ctr"/>
                      <a:r>
                        <a:rPr lang="es-MX" sz="1100" b="0" i="0" u="none" strike="noStrike">
                          <a:solidFill>
                            <a:srgbClr val="000000"/>
                          </a:solidFill>
                          <a:effectLst/>
                          <a:latin typeface="Arial" panose="020B0604020202020204" pitchFamily="34" charset="0"/>
                        </a:rPr>
                        <a:t>Falta de personal calificado dentro de la empresa o fuera de ella</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66%</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58%</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2132369912"/>
                  </a:ext>
                </a:extLst>
              </a:tr>
            </a:tbl>
          </a:graphicData>
        </a:graphic>
      </p:graphicFrame>
      <p:sp>
        <p:nvSpPr>
          <p:cNvPr id="5" name="CuadroTexto 4">
            <a:extLst>
              <a:ext uri="{FF2B5EF4-FFF2-40B4-BE49-F238E27FC236}">
                <a16:creationId xmlns:a16="http://schemas.microsoft.com/office/drawing/2014/main" xmlns="" id="{DFF22C0C-BE41-45DC-8CD9-6FCFB85612ED}"/>
              </a:ext>
            </a:extLst>
          </p:cNvPr>
          <p:cNvSpPr txBox="1"/>
          <p:nvPr/>
        </p:nvSpPr>
        <p:spPr>
          <a:xfrm>
            <a:off x="6672470" y="968545"/>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Beneficios obtenidos</a:t>
            </a:r>
          </a:p>
        </p:txBody>
      </p:sp>
      <p:graphicFrame>
        <p:nvGraphicFramePr>
          <p:cNvPr id="9" name="Tabla 8">
            <a:extLst>
              <a:ext uri="{FF2B5EF4-FFF2-40B4-BE49-F238E27FC236}">
                <a16:creationId xmlns:a16="http://schemas.microsoft.com/office/drawing/2014/main" xmlns="" id="{0ECA553C-23D8-498E-823B-54964B617A9D}"/>
              </a:ext>
            </a:extLst>
          </p:cNvPr>
          <p:cNvGraphicFramePr>
            <a:graphicFrameLocks noGrp="1"/>
          </p:cNvGraphicFramePr>
          <p:nvPr>
            <p:extLst>
              <p:ext uri="{D42A27DB-BD31-4B8C-83A1-F6EECF244321}">
                <p14:modId xmlns:p14="http://schemas.microsoft.com/office/powerpoint/2010/main" val="3248216810"/>
              </p:ext>
            </p:extLst>
          </p:nvPr>
        </p:nvGraphicFramePr>
        <p:xfrm>
          <a:off x="6136876" y="1470991"/>
          <a:ext cx="5497413" cy="4418465"/>
        </p:xfrm>
        <a:graphic>
          <a:graphicData uri="http://schemas.openxmlformats.org/drawingml/2006/table">
            <a:tbl>
              <a:tblPr/>
              <a:tblGrid>
                <a:gridCol w="1645006">
                  <a:extLst>
                    <a:ext uri="{9D8B030D-6E8A-4147-A177-3AD203B41FA5}">
                      <a16:colId xmlns:a16="http://schemas.microsoft.com/office/drawing/2014/main" xmlns="" val="3055302928"/>
                    </a:ext>
                  </a:extLst>
                </a:gridCol>
                <a:gridCol w="843593">
                  <a:extLst>
                    <a:ext uri="{9D8B030D-6E8A-4147-A177-3AD203B41FA5}">
                      <a16:colId xmlns:a16="http://schemas.microsoft.com/office/drawing/2014/main" xmlns="" val="416281908"/>
                    </a:ext>
                  </a:extLst>
                </a:gridCol>
                <a:gridCol w="1138850">
                  <a:extLst>
                    <a:ext uri="{9D8B030D-6E8A-4147-A177-3AD203B41FA5}">
                      <a16:colId xmlns:a16="http://schemas.microsoft.com/office/drawing/2014/main" xmlns="" val="2554785857"/>
                    </a:ext>
                  </a:extLst>
                </a:gridCol>
                <a:gridCol w="871712">
                  <a:extLst>
                    <a:ext uri="{9D8B030D-6E8A-4147-A177-3AD203B41FA5}">
                      <a16:colId xmlns:a16="http://schemas.microsoft.com/office/drawing/2014/main" xmlns="" val="3496123185"/>
                    </a:ext>
                  </a:extLst>
                </a:gridCol>
                <a:gridCol w="998252">
                  <a:extLst>
                    <a:ext uri="{9D8B030D-6E8A-4147-A177-3AD203B41FA5}">
                      <a16:colId xmlns:a16="http://schemas.microsoft.com/office/drawing/2014/main" xmlns="" val="1641254867"/>
                    </a:ext>
                  </a:extLst>
                </a:gridCol>
              </a:tblGrid>
              <a:tr h="235749">
                <a:tc>
                  <a:txBody>
                    <a:bodyPr/>
                    <a:lstStyle/>
                    <a:p>
                      <a:pPr algn="ctr" fontAlgn="ctr"/>
                      <a:r>
                        <a:rPr lang="es-MX" sz="1100" b="1" i="0" u="none" strike="noStrike">
                          <a:solidFill>
                            <a:srgbClr val="000000"/>
                          </a:solidFill>
                          <a:effectLst/>
                          <a:latin typeface="Arial" panose="020B0604020202020204" pitchFamily="34" charset="0"/>
                        </a:rPr>
                        <a:t>Beneficios Obtenidos</a:t>
                      </a:r>
                    </a:p>
                  </a:txBody>
                  <a:tcPr marL="9480" marR="9480" marT="9480"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9480" marR="9480" marT="9480"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480" marR="9480" marT="9480"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480" marR="9480" marT="9480"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9480" marR="9480" marT="9480"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3752850509"/>
                  </a:ext>
                </a:extLst>
              </a:tr>
              <a:tr h="408260">
                <a:tc>
                  <a:txBody>
                    <a:bodyPr/>
                    <a:lstStyle/>
                    <a:p>
                      <a:pPr algn="l" fontAlgn="ctr"/>
                      <a:r>
                        <a:rPr lang="es-MX" sz="1100" b="0" i="0" u="none" strike="noStrike">
                          <a:solidFill>
                            <a:srgbClr val="000000"/>
                          </a:solidFill>
                          <a:effectLst/>
                          <a:latin typeface="Arial" panose="020B0604020202020204" pitchFamily="34" charset="0"/>
                        </a:rPr>
                        <a:t>Aumentó la variedad de bienes y/o servicios</a:t>
                      </a:r>
                    </a:p>
                  </a:txBody>
                  <a:tcPr marL="9480" marR="9480" marT="948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69%</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69%</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latin typeface="Arial" panose="020B0604020202020204" pitchFamily="34" charset="0"/>
                        </a:rPr>
                        <a:t>72%</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latin typeface="Arial" panose="020B0604020202020204" pitchFamily="34" charset="0"/>
                        </a:rPr>
                        <a:t>80%</a:t>
                      </a:r>
                    </a:p>
                  </a:txBody>
                  <a:tcPr marL="9480" marR="9480" marT="948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760602715"/>
                  </a:ext>
                </a:extLst>
              </a:tr>
              <a:tr h="606777">
                <a:tc>
                  <a:txBody>
                    <a:bodyPr/>
                    <a:lstStyle/>
                    <a:p>
                      <a:pPr algn="l" fontAlgn="ctr"/>
                      <a:r>
                        <a:rPr lang="es-MX" sz="1100" b="0" i="0" u="none" strike="noStrike">
                          <a:solidFill>
                            <a:srgbClr val="000000"/>
                          </a:solidFill>
                          <a:effectLst/>
                          <a:latin typeface="Arial" panose="020B0604020202020204" pitchFamily="34" charset="0"/>
                        </a:rPr>
                        <a:t>Reemplazó los productos y/o procesos desactualizados</a:t>
                      </a:r>
                    </a:p>
                  </a:txBody>
                  <a:tcPr marL="9480" marR="9480" marT="948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60%</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66%</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67%</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60%</a:t>
                      </a:r>
                    </a:p>
                  </a:txBody>
                  <a:tcPr marL="9480" marR="9480" marT="948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963311129"/>
                  </a:ext>
                </a:extLst>
              </a:tr>
              <a:tr h="567645">
                <a:tc>
                  <a:txBody>
                    <a:bodyPr/>
                    <a:lstStyle/>
                    <a:p>
                      <a:pPr algn="l" fontAlgn="ctr"/>
                      <a:r>
                        <a:rPr lang="es-MX" sz="1100" b="0" i="0" u="none" strike="noStrike">
                          <a:solidFill>
                            <a:srgbClr val="000000"/>
                          </a:solidFill>
                          <a:effectLst/>
                          <a:latin typeface="Arial" panose="020B0604020202020204" pitchFamily="34" charset="0"/>
                        </a:rPr>
                        <a:t>Mejoró la calidad de bienes y/o servicios</a:t>
                      </a:r>
                    </a:p>
                  </a:txBody>
                  <a:tcPr marL="9480" marR="9480" marT="948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latin typeface="Arial" panose="020B0604020202020204" pitchFamily="34" charset="0"/>
                        </a:rPr>
                        <a:t>71%</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latin typeface="Arial" panose="020B0604020202020204" pitchFamily="34" charset="0"/>
                        </a:rPr>
                        <a:t>74%</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latin typeface="Arial" panose="020B0604020202020204" pitchFamily="34" charset="0"/>
                        </a:rPr>
                        <a:t>72%</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400" b="1" i="0" u="none" strike="noStrike" dirty="0">
                          <a:solidFill>
                            <a:srgbClr val="000000"/>
                          </a:solidFill>
                          <a:effectLst/>
                          <a:latin typeface="Arial" panose="020B0604020202020204" pitchFamily="34" charset="0"/>
                        </a:rPr>
                        <a:t>78%</a:t>
                      </a:r>
                    </a:p>
                  </a:txBody>
                  <a:tcPr marL="9480" marR="9480" marT="948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612139233"/>
                  </a:ext>
                </a:extLst>
              </a:tr>
              <a:tr h="800345">
                <a:tc>
                  <a:txBody>
                    <a:bodyPr/>
                    <a:lstStyle/>
                    <a:p>
                      <a:pPr algn="l" fontAlgn="ctr"/>
                      <a:r>
                        <a:rPr lang="es-MX" sz="1100" b="0" i="0" u="none" strike="noStrike">
                          <a:solidFill>
                            <a:srgbClr val="000000"/>
                          </a:solidFill>
                          <a:effectLst/>
                          <a:latin typeface="Arial" panose="020B0604020202020204" pitchFamily="34" charset="0"/>
                        </a:rPr>
                        <a:t>Mejoró la flexibilidad para producir bienes y/o servicios</a:t>
                      </a:r>
                    </a:p>
                  </a:txBody>
                  <a:tcPr marL="9480" marR="9480" marT="948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69%</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68%</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64%</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55%</a:t>
                      </a:r>
                    </a:p>
                  </a:txBody>
                  <a:tcPr marL="9480" marR="9480" marT="948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15336530"/>
                  </a:ext>
                </a:extLst>
              </a:tr>
              <a:tr h="784652">
                <a:tc>
                  <a:txBody>
                    <a:bodyPr/>
                    <a:lstStyle/>
                    <a:p>
                      <a:pPr algn="l" fontAlgn="ctr"/>
                      <a:r>
                        <a:rPr lang="es-MX" sz="1100" b="0" i="0" u="none" strike="noStrike">
                          <a:solidFill>
                            <a:srgbClr val="000000"/>
                          </a:solidFill>
                          <a:effectLst/>
                          <a:latin typeface="Arial" panose="020B0604020202020204" pitchFamily="34" charset="0"/>
                        </a:rPr>
                        <a:t>Aumentó la capacidad para producir bienes y/o servicios</a:t>
                      </a:r>
                    </a:p>
                  </a:txBody>
                  <a:tcPr marL="9480" marR="9480" marT="948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dirty="0">
                          <a:solidFill>
                            <a:srgbClr val="000000"/>
                          </a:solidFill>
                          <a:effectLst/>
                          <a:latin typeface="Arial" panose="020B0604020202020204" pitchFamily="34" charset="0"/>
                        </a:rPr>
                        <a:t>66%</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69%</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64%</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65%</a:t>
                      </a:r>
                    </a:p>
                  </a:txBody>
                  <a:tcPr marL="9480" marR="9480" marT="948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752399673"/>
                  </a:ext>
                </a:extLst>
              </a:tr>
              <a:tr h="408260">
                <a:tc>
                  <a:txBody>
                    <a:bodyPr/>
                    <a:lstStyle/>
                    <a:p>
                      <a:pPr algn="l" fontAlgn="ctr"/>
                      <a:r>
                        <a:rPr lang="es-MX" sz="1100" b="0" i="0" u="none" strike="noStrike">
                          <a:solidFill>
                            <a:srgbClr val="000000"/>
                          </a:solidFill>
                          <a:effectLst/>
                          <a:latin typeface="Arial" panose="020B0604020202020204" pitchFamily="34" charset="0"/>
                        </a:rPr>
                        <a:t>Redujo los costos de producción</a:t>
                      </a:r>
                    </a:p>
                  </a:txBody>
                  <a:tcPr marL="9480" marR="9480" marT="948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66%</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65%</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60%</a:t>
                      </a:r>
                    </a:p>
                  </a:txBody>
                  <a:tcPr marL="9480" marR="9480" marT="9480"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60%</a:t>
                      </a:r>
                    </a:p>
                  </a:txBody>
                  <a:tcPr marL="9480" marR="9480" marT="948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545934065"/>
                  </a:ext>
                </a:extLst>
              </a:tr>
              <a:tr h="606777">
                <a:tc>
                  <a:txBody>
                    <a:bodyPr/>
                    <a:lstStyle/>
                    <a:p>
                      <a:pPr algn="l" fontAlgn="ctr"/>
                      <a:r>
                        <a:rPr lang="es-MX" sz="1100" b="0" i="0" u="none" strike="noStrike">
                          <a:solidFill>
                            <a:srgbClr val="000000"/>
                          </a:solidFill>
                          <a:effectLst/>
                          <a:latin typeface="Arial" panose="020B0604020202020204" pitchFamily="34" charset="0"/>
                        </a:rPr>
                        <a:t>Mejoró la seguridad ocupacional de sus trabajadores</a:t>
                      </a:r>
                    </a:p>
                  </a:txBody>
                  <a:tcPr marL="9480" marR="9480" marT="9480"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64%</a:t>
                      </a:r>
                    </a:p>
                  </a:txBody>
                  <a:tcPr marL="9480" marR="9480" marT="9480"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66%</a:t>
                      </a:r>
                    </a:p>
                  </a:txBody>
                  <a:tcPr marL="9480" marR="9480" marT="9480"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60%</a:t>
                      </a:r>
                    </a:p>
                  </a:txBody>
                  <a:tcPr marL="9480" marR="9480" marT="9480"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dirty="0">
                          <a:solidFill>
                            <a:srgbClr val="000000"/>
                          </a:solidFill>
                          <a:effectLst/>
                          <a:latin typeface="Arial" panose="020B0604020202020204" pitchFamily="34" charset="0"/>
                        </a:rPr>
                        <a:t>48%</a:t>
                      </a:r>
                    </a:p>
                  </a:txBody>
                  <a:tcPr marL="9480" marR="9480" marT="9480"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248978115"/>
                  </a:ext>
                </a:extLst>
              </a:tr>
            </a:tbl>
          </a:graphicData>
        </a:graphic>
      </p:graphicFrame>
    </p:spTree>
    <p:extLst>
      <p:ext uri="{BB962C8B-B14F-4D97-AF65-F5344CB8AC3E}">
        <p14:creationId xmlns:p14="http://schemas.microsoft.com/office/powerpoint/2010/main" val="1823813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Calibri" panose="020F0502020204030204"/>
              </a:rPr>
              <a:t>Nivel de innovación</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3" name="Tabla 2">
            <a:extLst>
              <a:ext uri="{FF2B5EF4-FFF2-40B4-BE49-F238E27FC236}">
                <a16:creationId xmlns:a16="http://schemas.microsoft.com/office/drawing/2014/main" xmlns="" id="{AA289986-756B-4778-9762-D505B015EA16}"/>
              </a:ext>
            </a:extLst>
          </p:cNvPr>
          <p:cNvGraphicFramePr>
            <a:graphicFrameLocks noGrp="1"/>
          </p:cNvGraphicFramePr>
          <p:nvPr>
            <p:extLst>
              <p:ext uri="{D42A27DB-BD31-4B8C-83A1-F6EECF244321}">
                <p14:modId xmlns:p14="http://schemas.microsoft.com/office/powerpoint/2010/main" val="257659450"/>
              </p:ext>
            </p:extLst>
          </p:nvPr>
        </p:nvGraphicFramePr>
        <p:xfrm>
          <a:off x="8121701" y="902149"/>
          <a:ext cx="2671201" cy="2238616"/>
        </p:xfrm>
        <a:graphic>
          <a:graphicData uri="http://schemas.openxmlformats.org/drawingml/2006/table">
            <a:tbl>
              <a:tblPr/>
              <a:tblGrid>
                <a:gridCol w="1279617">
                  <a:extLst>
                    <a:ext uri="{9D8B030D-6E8A-4147-A177-3AD203B41FA5}">
                      <a16:colId xmlns:a16="http://schemas.microsoft.com/office/drawing/2014/main" xmlns="" val="3590972836"/>
                    </a:ext>
                  </a:extLst>
                </a:gridCol>
                <a:gridCol w="1391584">
                  <a:extLst>
                    <a:ext uri="{9D8B030D-6E8A-4147-A177-3AD203B41FA5}">
                      <a16:colId xmlns:a16="http://schemas.microsoft.com/office/drawing/2014/main" xmlns="" val="3240567012"/>
                    </a:ext>
                  </a:extLst>
                </a:gridCol>
              </a:tblGrid>
              <a:tr h="291993">
                <a:tc>
                  <a:txBody>
                    <a:bodyPr/>
                    <a:lstStyle/>
                    <a:p>
                      <a:pPr algn="ctr" fontAlgn="ctr"/>
                      <a:r>
                        <a:rPr lang="es-MX" sz="1200" b="1" i="0" u="none" strike="noStrike">
                          <a:solidFill>
                            <a:srgbClr val="FFFFFF"/>
                          </a:solidFill>
                          <a:effectLst/>
                          <a:latin typeface="Arial" panose="020B0604020202020204" pitchFamily="34" charset="0"/>
                        </a:rPr>
                        <a:t>Pregunta</a:t>
                      </a:r>
                    </a:p>
                  </a:txBody>
                  <a:tcPr marL="9525" marR="9525" marT="9525" marB="0" anchor="ctr">
                    <a:lnL w="6350" cap="flat" cmpd="sng" algn="ctr">
                      <a:solidFill>
                        <a:srgbClr val="FFC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ctr" fontAlgn="ctr"/>
                      <a:r>
                        <a:rPr lang="es-MX" sz="1200" b="1" i="0" u="none" strike="noStrike" dirty="0">
                          <a:solidFill>
                            <a:srgbClr val="FFFFFF"/>
                          </a:solidFill>
                          <a:effectLst/>
                          <a:latin typeface="Arial" panose="020B0604020202020204" pitchFamily="34" charset="0"/>
                        </a:rPr>
                        <a:t>Puntos máximos</a:t>
                      </a:r>
                    </a:p>
                  </a:txBody>
                  <a:tcPr marL="9525" marR="9525" marT="9525" marB="0" anchor="ctr">
                    <a:lnL>
                      <a:noFill/>
                    </a:lnL>
                    <a:lnR w="6350" cap="flat" cmpd="sng" algn="ctr">
                      <a:solidFill>
                        <a:srgbClr val="FFC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xmlns="" val="3960612515"/>
                  </a:ext>
                </a:extLst>
              </a:tr>
              <a:tr h="278089">
                <a:tc>
                  <a:txBody>
                    <a:bodyPr/>
                    <a:lstStyle/>
                    <a:p>
                      <a:pPr algn="ctr" fontAlgn="ctr"/>
                      <a:r>
                        <a:rPr lang="es-MX" sz="1200" b="0" i="1" u="none" strike="noStrike">
                          <a:solidFill>
                            <a:srgbClr val="000000"/>
                          </a:solidFill>
                          <a:effectLst/>
                          <a:latin typeface="Arial" panose="020B0604020202020204" pitchFamily="34" charset="0"/>
                        </a:rPr>
                        <a:t>Pregunta 1</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5 puntos</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4556188"/>
                  </a:ext>
                </a:extLst>
              </a:tr>
              <a:tr h="278089">
                <a:tc>
                  <a:txBody>
                    <a:bodyPr/>
                    <a:lstStyle/>
                    <a:p>
                      <a:pPr algn="ctr" fontAlgn="ctr"/>
                      <a:r>
                        <a:rPr lang="es-MX" sz="1200" b="0" i="1" u="none" strike="noStrike">
                          <a:solidFill>
                            <a:srgbClr val="000000"/>
                          </a:solidFill>
                          <a:effectLst/>
                          <a:latin typeface="Arial" panose="020B0604020202020204" pitchFamily="34" charset="0"/>
                        </a:rPr>
                        <a:t>Pregunta 2</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5 puntos</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454083579"/>
                  </a:ext>
                </a:extLst>
              </a:tr>
              <a:tr h="278089">
                <a:tc>
                  <a:txBody>
                    <a:bodyPr/>
                    <a:lstStyle/>
                    <a:p>
                      <a:pPr algn="ctr" fontAlgn="ctr"/>
                      <a:r>
                        <a:rPr lang="es-MX" sz="1200" b="0" i="1" u="none" strike="noStrike">
                          <a:solidFill>
                            <a:srgbClr val="000000"/>
                          </a:solidFill>
                          <a:effectLst/>
                          <a:latin typeface="Arial" panose="020B0604020202020204" pitchFamily="34" charset="0"/>
                        </a:rPr>
                        <a:t>Pregunta 3</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5 puntos</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438853861"/>
                  </a:ext>
                </a:extLst>
              </a:tr>
              <a:tr h="278089">
                <a:tc>
                  <a:txBody>
                    <a:bodyPr/>
                    <a:lstStyle/>
                    <a:p>
                      <a:pPr algn="ctr" fontAlgn="ctr"/>
                      <a:r>
                        <a:rPr lang="es-MX" sz="1200" b="0" i="1" u="none" strike="noStrike">
                          <a:solidFill>
                            <a:srgbClr val="000000"/>
                          </a:solidFill>
                          <a:effectLst/>
                          <a:latin typeface="Arial" panose="020B0604020202020204" pitchFamily="34" charset="0"/>
                        </a:rPr>
                        <a:t>Pregunta 4</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119 puntos</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97312842"/>
                  </a:ext>
                </a:extLst>
              </a:tr>
              <a:tr h="278089">
                <a:tc>
                  <a:txBody>
                    <a:bodyPr/>
                    <a:lstStyle/>
                    <a:p>
                      <a:pPr algn="ctr" fontAlgn="ctr"/>
                      <a:r>
                        <a:rPr lang="es-MX" sz="1200" b="0" i="1" u="none" strike="noStrike">
                          <a:solidFill>
                            <a:srgbClr val="000000"/>
                          </a:solidFill>
                          <a:effectLst/>
                          <a:latin typeface="Arial" panose="020B0604020202020204" pitchFamily="34" charset="0"/>
                        </a:rPr>
                        <a:t>Pregunta 5</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40 puntos</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4170609188"/>
                  </a:ext>
                </a:extLst>
              </a:tr>
              <a:tr h="278089">
                <a:tc>
                  <a:txBody>
                    <a:bodyPr/>
                    <a:lstStyle/>
                    <a:p>
                      <a:pPr algn="ctr" fontAlgn="ctr"/>
                      <a:r>
                        <a:rPr lang="es-MX" sz="1200" b="0" i="1" u="none" strike="noStrike">
                          <a:solidFill>
                            <a:srgbClr val="000000"/>
                          </a:solidFill>
                          <a:effectLst/>
                          <a:latin typeface="Arial" panose="020B0604020202020204" pitchFamily="34" charset="0"/>
                        </a:rPr>
                        <a:t>Pregunta 6</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35 puntos</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148863319"/>
                  </a:ext>
                </a:extLst>
              </a:tr>
              <a:tr h="278089">
                <a:tc>
                  <a:txBody>
                    <a:bodyPr/>
                    <a:lstStyle/>
                    <a:p>
                      <a:pPr algn="ctr" fontAlgn="ctr"/>
                      <a:r>
                        <a:rPr lang="es-MX" sz="1200" b="1"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Arial" panose="020B0604020202020204" pitchFamily="34" charset="0"/>
                        </a:rPr>
                        <a:t>209 puntos</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071501958"/>
                  </a:ext>
                </a:extLst>
              </a:tr>
            </a:tbl>
          </a:graphicData>
        </a:graphic>
      </p:graphicFrame>
      <p:graphicFrame>
        <p:nvGraphicFramePr>
          <p:cNvPr id="8" name="Tabla 7">
            <a:extLst>
              <a:ext uri="{FF2B5EF4-FFF2-40B4-BE49-F238E27FC236}">
                <a16:creationId xmlns:a16="http://schemas.microsoft.com/office/drawing/2014/main" xmlns="" id="{CAF09B98-3243-49A4-886F-138DF9A7FA28}"/>
              </a:ext>
            </a:extLst>
          </p:cNvPr>
          <p:cNvGraphicFramePr>
            <a:graphicFrameLocks noGrp="1"/>
          </p:cNvGraphicFramePr>
          <p:nvPr>
            <p:extLst>
              <p:ext uri="{D42A27DB-BD31-4B8C-83A1-F6EECF244321}">
                <p14:modId xmlns:p14="http://schemas.microsoft.com/office/powerpoint/2010/main" val="3660652130"/>
              </p:ext>
            </p:extLst>
          </p:nvPr>
        </p:nvGraphicFramePr>
        <p:xfrm>
          <a:off x="7869616" y="3429000"/>
          <a:ext cx="3712783" cy="2238614"/>
        </p:xfrm>
        <a:graphic>
          <a:graphicData uri="http://schemas.openxmlformats.org/drawingml/2006/table">
            <a:tbl>
              <a:tblPr/>
              <a:tblGrid>
                <a:gridCol w="627071">
                  <a:extLst>
                    <a:ext uri="{9D8B030D-6E8A-4147-A177-3AD203B41FA5}">
                      <a16:colId xmlns:a16="http://schemas.microsoft.com/office/drawing/2014/main" xmlns="" val="377351884"/>
                    </a:ext>
                  </a:extLst>
                </a:gridCol>
                <a:gridCol w="658424">
                  <a:extLst>
                    <a:ext uri="{9D8B030D-6E8A-4147-A177-3AD203B41FA5}">
                      <a16:colId xmlns:a16="http://schemas.microsoft.com/office/drawing/2014/main" xmlns="" val="976777126"/>
                    </a:ext>
                  </a:extLst>
                </a:gridCol>
                <a:gridCol w="1026829">
                  <a:extLst>
                    <a:ext uri="{9D8B030D-6E8A-4147-A177-3AD203B41FA5}">
                      <a16:colId xmlns:a16="http://schemas.microsoft.com/office/drawing/2014/main" xmlns="" val="2958682189"/>
                    </a:ext>
                  </a:extLst>
                </a:gridCol>
                <a:gridCol w="1400459">
                  <a:extLst>
                    <a:ext uri="{9D8B030D-6E8A-4147-A177-3AD203B41FA5}">
                      <a16:colId xmlns:a16="http://schemas.microsoft.com/office/drawing/2014/main" xmlns="" val="883718156"/>
                    </a:ext>
                  </a:extLst>
                </a:gridCol>
              </a:tblGrid>
              <a:tr h="762605">
                <a:tc>
                  <a:txBody>
                    <a:bodyPr/>
                    <a:lstStyle/>
                    <a:p>
                      <a:pPr algn="ctr" fontAlgn="ctr"/>
                      <a:r>
                        <a:rPr lang="es-MX" sz="1000" b="1" i="0" u="none" strike="noStrike">
                          <a:solidFill>
                            <a:srgbClr val="000000"/>
                          </a:solidFill>
                          <a:effectLst/>
                          <a:latin typeface="Arial" panose="020B0604020202020204" pitchFamily="34" charset="0"/>
                        </a:rPr>
                        <a:t>NIVEL</a:t>
                      </a:r>
                    </a:p>
                  </a:txBody>
                  <a:tcPr marL="9525" marR="9525" marT="9525" marB="0" anchor="ctr">
                    <a:lnL w="6350" cap="flat" cmpd="sng" algn="ctr">
                      <a:solidFill>
                        <a:srgbClr val="FFC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ctr" fontAlgn="ctr"/>
                      <a:r>
                        <a:rPr lang="es-MX" sz="1000" b="1" i="0" u="none" strike="noStrike" dirty="0">
                          <a:solidFill>
                            <a:srgbClr val="000000"/>
                          </a:solidFill>
                          <a:effectLst/>
                          <a:latin typeface="Arial" panose="020B0604020202020204" pitchFamily="34" charset="0"/>
                        </a:rPr>
                        <a:t>Categoría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ctr" fontAlgn="ctr"/>
                      <a:r>
                        <a:rPr lang="es-MX" sz="1000" b="1" i="0" u="none" strike="noStrike">
                          <a:solidFill>
                            <a:srgbClr val="000000"/>
                          </a:solidFill>
                          <a:effectLst/>
                          <a:latin typeface="Arial" panose="020B0604020202020204" pitchFamily="34" charset="0"/>
                        </a:rPr>
                        <a:t>Puntaje obtenido</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ctr" fontAlgn="ctr"/>
                      <a:r>
                        <a:rPr lang="es-MX" sz="1000" b="1" i="0" u="none" strike="noStrike">
                          <a:solidFill>
                            <a:srgbClr val="000000"/>
                          </a:solidFill>
                          <a:effectLst/>
                          <a:latin typeface="Arial" panose="020B0604020202020204" pitchFamily="34" charset="0"/>
                        </a:rPr>
                        <a:t>No. de emprendimientos</a:t>
                      </a:r>
                    </a:p>
                  </a:txBody>
                  <a:tcPr marL="9525" marR="9525" marT="9525" marB="0" anchor="ctr">
                    <a:lnL>
                      <a:noFill/>
                    </a:lnL>
                    <a:lnR w="6350" cap="flat" cmpd="sng" algn="ctr">
                      <a:solidFill>
                        <a:srgbClr val="FFC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xmlns="" val="1517313341"/>
                  </a:ext>
                </a:extLst>
              </a:tr>
              <a:tr h="492003">
                <a:tc>
                  <a:txBody>
                    <a:bodyPr/>
                    <a:lstStyle/>
                    <a:p>
                      <a:pPr algn="ctr" fontAlgn="ctr"/>
                      <a:r>
                        <a:rPr lang="es-MX" sz="1000" b="1" i="0" u="none" strike="noStrike">
                          <a:solidFill>
                            <a:srgbClr val="000000"/>
                          </a:solidFill>
                          <a:effectLst/>
                          <a:latin typeface="Arial" panose="020B0604020202020204" pitchFamily="34" charset="0"/>
                        </a:rPr>
                        <a:t>BAJO</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0%-33%</a:t>
                      </a:r>
                    </a:p>
                  </a:txBody>
                  <a:tcPr marL="9525" marR="9525" marT="9525"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De 0 a 68 puntos</a:t>
                      </a:r>
                    </a:p>
                  </a:txBody>
                  <a:tcPr marL="9525" marR="9525" marT="9525"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rPr>
                        <a:t>9</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34204907"/>
                  </a:ext>
                </a:extLst>
              </a:tr>
              <a:tr h="492003">
                <a:tc>
                  <a:txBody>
                    <a:bodyPr/>
                    <a:lstStyle/>
                    <a:p>
                      <a:pPr algn="ctr" fontAlgn="ctr"/>
                      <a:r>
                        <a:rPr lang="es-MX" sz="1000" b="1" i="0" u="none" strike="noStrike">
                          <a:solidFill>
                            <a:srgbClr val="000000"/>
                          </a:solidFill>
                          <a:effectLst/>
                          <a:latin typeface="Arial" panose="020B0604020202020204" pitchFamily="34" charset="0"/>
                        </a:rPr>
                        <a:t>MEDIO</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33%-66%</a:t>
                      </a:r>
                    </a:p>
                  </a:txBody>
                  <a:tcPr marL="9525" marR="9525" marT="9525"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De 69 a 118 puntos</a:t>
                      </a:r>
                    </a:p>
                  </a:txBody>
                  <a:tcPr marL="9525" marR="9525" marT="9525"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59</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64389271"/>
                  </a:ext>
                </a:extLst>
              </a:tr>
              <a:tr h="492003">
                <a:tc>
                  <a:txBody>
                    <a:bodyPr/>
                    <a:lstStyle/>
                    <a:p>
                      <a:pPr algn="ctr" fontAlgn="ctr"/>
                      <a:r>
                        <a:rPr lang="es-MX" sz="1000" b="1" i="0" u="none" strike="noStrike">
                          <a:solidFill>
                            <a:srgbClr val="000000"/>
                          </a:solidFill>
                          <a:effectLst/>
                          <a:latin typeface="Arial" panose="020B0604020202020204" pitchFamily="34" charset="0"/>
                        </a:rPr>
                        <a:t>ALTO</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66%-100%</a:t>
                      </a:r>
                    </a:p>
                  </a:txBody>
                  <a:tcPr marL="9525" marR="9525" marT="9525" marB="0" anchor="ctr">
                    <a:lnL>
                      <a:noFill/>
                    </a:lnL>
                    <a:lnR>
                      <a:noFill/>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De 119 a 209 puntos</a:t>
                      </a:r>
                    </a:p>
                  </a:txBody>
                  <a:tcPr marL="9525" marR="9525" marT="9525" marB="0" anchor="ctr">
                    <a:lnL>
                      <a:noFill/>
                    </a:lnL>
                    <a:lnR>
                      <a:noFill/>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rPr>
                        <a:t>0</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2101566808"/>
                  </a:ext>
                </a:extLst>
              </a:tr>
            </a:tbl>
          </a:graphicData>
        </a:graphic>
      </p:graphicFrame>
      <p:graphicFrame>
        <p:nvGraphicFramePr>
          <p:cNvPr id="22" name="Tabla 22">
            <a:extLst>
              <a:ext uri="{FF2B5EF4-FFF2-40B4-BE49-F238E27FC236}">
                <a16:creationId xmlns:a16="http://schemas.microsoft.com/office/drawing/2014/main" xmlns="" id="{3EC32903-0A57-4DC4-BC42-AD3613C51601}"/>
              </a:ext>
            </a:extLst>
          </p:cNvPr>
          <p:cNvGraphicFramePr>
            <a:graphicFrameLocks noGrp="1"/>
          </p:cNvGraphicFramePr>
          <p:nvPr>
            <p:extLst>
              <p:ext uri="{D42A27DB-BD31-4B8C-83A1-F6EECF244321}">
                <p14:modId xmlns:p14="http://schemas.microsoft.com/office/powerpoint/2010/main" val="2750886989"/>
              </p:ext>
            </p:extLst>
          </p:nvPr>
        </p:nvGraphicFramePr>
        <p:xfrm>
          <a:off x="246733" y="1210747"/>
          <a:ext cx="7267250" cy="4511040"/>
        </p:xfrm>
        <a:graphic>
          <a:graphicData uri="http://schemas.openxmlformats.org/drawingml/2006/table">
            <a:tbl>
              <a:tblPr firstRow="1" bandRow="1">
                <a:tableStyleId>{F5AB1C69-6EDB-4FF4-983F-18BD219EF322}</a:tableStyleId>
              </a:tblPr>
              <a:tblGrid>
                <a:gridCol w="521893">
                  <a:extLst>
                    <a:ext uri="{9D8B030D-6E8A-4147-A177-3AD203B41FA5}">
                      <a16:colId xmlns:a16="http://schemas.microsoft.com/office/drawing/2014/main" xmlns="" val="3603091687"/>
                    </a:ext>
                  </a:extLst>
                </a:gridCol>
                <a:gridCol w="1073426">
                  <a:extLst>
                    <a:ext uri="{9D8B030D-6E8A-4147-A177-3AD203B41FA5}">
                      <a16:colId xmlns:a16="http://schemas.microsoft.com/office/drawing/2014/main" xmlns="" val="3207140339"/>
                    </a:ext>
                  </a:extLst>
                </a:gridCol>
                <a:gridCol w="1258957">
                  <a:extLst>
                    <a:ext uri="{9D8B030D-6E8A-4147-A177-3AD203B41FA5}">
                      <a16:colId xmlns:a16="http://schemas.microsoft.com/office/drawing/2014/main" xmlns="" val="1192873774"/>
                    </a:ext>
                  </a:extLst>
                </a:gridCol>
                <a:gridCol w="1285461">
                  <a:extLst>
                    <a:ext uri="{9D8B030D-6E8A-4147-A177-3AD203B41FA5}">
                      <a16:colId xmlns:a16="http://schemas.microsoft.com/office/drawing/2014/main" xmlns="" val="1609185866"/>
                    </a:ext>
                  </a:extLst>
                </a:gridCol>
                <a:gridCol w="1285460">
                  <a:extLst>
                    <a:ext uri="{9D8B030D-6E8A-4147-A177-3AD203B41FA5}">
                      <a16:colId xmlns:a16="http://schemas.microsoft.com/office/drawing/2014/main" xmlns="" val="2370671176"/>
                    </a:ext>
                  </a:extLst>
                </a:gridCol>
                <a:gridCol w="1842053">
                  <a:extLst>
                    <a:ext uri="{9D8B030D-6E8A-4147-A177-3AD203B41FA5}">
                      <a16:colId xmlns:a16="http://schemas.microsoft.com/office/drawing/2014/main" xmlns="" val="533960865"/>
                    </a:ext>
                  </a:extLst>
                </a:gridCol>
              </a:tblGrid>
              <a:tr h="370840">
                <a:tc gridSpan="6">
                  <a:txBody>
                    <a:bodyPr/>
                    <a:lstStyle/>
                    <a:p>
                      <a:pPr algn="ctr"/>
                      <a:r>
                        <a:rPr lang="es-MX" sz="1100" dirty="0"/>
                        <a:t>Tabla para determinar el nivel de innovación</a:t>
                      </a:r>
                    </a:p>
                  </a:txBody>
                  <a:tcPr/>
                </a:tc>
                <a:tc hMerge="1">
                  <a:txBody>
                    <a:bodyPr/>
                    <a:lstStyle/>
                    <a:p>
                      <a:pPr algn="ctr"/>
                      <a:endParaRPr lang="es-MX" sz="1100"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xmlns="" val="3441508756"/>
                  </a:ext>
                </a:extLst>
              </a:tr>
              <a:tr h="370840">
                <a:tc>
                  <a:txBody>
                    <a:bodyPr/>
                    <a:lstStyle/>
                    <a:p>
                      <a:pPr algn="ctr"/>
                      <a:r>
                        <a:rPr lang="es-MX" sz="1100" b="1" dirty="0"/>
                        <a:t>P.</a:t>
                      </a:r>
                    </a:p>
                  </a:txBody>
                  <a:tcPr/>
                </a:tc>
                <a:tc>
                  <a:txBody>
                    <a:bodyPr/>
                    <a:lstStyle/>
                    <a:p>
                      <a:pPr algn="ctr"/>
                      <a:r>
                        <a:rPr lang="es-MX" sz="1100" b="1" dirty="0"/>
                        <a:t>5 puntos</a:t>
                      </a:r>
                    </a:p>
                  </a:txBody>
                  <a:tcPr/>
                </a:tc>
                <a:tc>
                  <a:txBody>
                    <a:bodyPr/>
                    <a:lstStyle/>
                    <a:p>
                      <a:pPr algn="ctr"/>
                      <a:r>
                        <a:rPr lang="es-MX" sz="1100" b="1" dirty="0"/>
                        <a:t>4 puntos</a:t>
                      </a:r>
                    </a:p>
                  </a:txBody>
                  <a:tcPr/>
                </a:tc>
                <a:tc>
                  <a:txBody>
                    <a:bodyPr/>
                    <a:lstStyle/>
                    <a:p>
                      <a:pPr algn="ctr"/>
                      <a:r>
                        <a:rPr lang="es-MX" sz="1100" b="1" dirty="0"/>
                        <a:t>3 puntos</a:t>
                      </a:r>
                    </a:p>
                  </a:txBody>
                  <a:tcPr/>
                </a:tc>
                <a:tc>
                  <a:txBody>
                    <a:bodyPr/>
                    <a:lstStyle/>
                    <a:p>
                      <a:pPr algn="ctr"/>
                      <a:r>
                        <a:rPr lang="es-MX" sz="1100" b="1" dirty="0"/>
                        <a:t>2 puntos</a:t>
                      </a:r>
                    </a:p>
                  </a:txBody>
                  <a:tcPr/>
                </a:tc>
                <a:tc>
                  <a:txBody>
                    <a:bodyPr/>
                    <a:lstStyle/>
                    <a:p>
                      <a:pPr algn="ctr"/>
                      <a:r>
                        <a:rPr lang="es-MX" sz="1100" b="1" dirty="0"/>
                        <a:t>1 punto</a:t>
                      </a:r>
                    </a:p>
                  </a:txBody>
                  <a:tcPr/>
                </a:tc>
                <a:extLst>
                  <a:ext uri="{0D108BD9-81ED-4DB2-BD59-A6C34878D82A}">
                    <a16:rowId xmlns:a16="http://schemas.microsoft.com/office/drawing/2014/main" xmlns="" val="2769613732"/>
                  </a:ext>
                </a:extLst>
              </a:tr>
              <a:tr h="370840">
                <a:tc>
                  <a:txBody>
                    <a:bodyPr/>
                    <a:lstStyle/>
                    <a:p>
                      <a:r>
                        <a:rPr lang="es-MX" sz="1100" b="1" dirty="0"/>
                        <a:t>1</a:t>
                      </a:r>
                    </a:p>
                  </a:txBody>
                  <a:tcPr/>
                </a:tc>
                <a:tc>
                  <a:txBody>
                    <a:bodyPr/>
                    <a:lstStyle/>
                    <a:p>
                      <a:pPr marL="0" indent="0">
                        <a:buFont typeface="Arial" panose="020B0604020202020204" pitchFamily="34" charset="0"/>
                        <a:buNone/>
                      </a:pPr>
                      <a:r>
                        <a:rPr lang="es-MX" sz="1100" dirty="0"/>
                        <a:t>I+D</a:t>
                      </a:r>
                    </a:p>
                  </a:txBody>
                  <a:tcPr/>
                </a:tc>
                <a:tc>
                  <a:txBody>
                    <a:bodyPr/>
                    <a:lstStyle/>
                    <a:p>
                      <a:r>
                        <a:rPr lang="es-MX" sz="1100" dirty="0"/>
                        <a:t>Ingeniería y diseño industrial</a:t>
                      </a:r>
                    </a:p>
                  </a:txBody>
                  <a:tcPr/>
                </a:tc>
                <a:tc>
                  <a:txBody>
                    <a:bodyPr/>
                    <a:lstStyle/>
                    <a:p>
                      <a:r>
                        <a:rPr lang="es-MX" sz="1100" dirty="0"/>
                        <a:t>Asistencia técnica</a:t>
                      </a:r>
                    </a:p>
                  </a:txBody>
                  <a:tcPr/>
                </a:tc>
                <a:tc>
                  <a:txBody>
                    <a:bodyPr/>
                    <a:lstStyle/>
                    <a:p>
                      <a:r>
                        <a:rPr lang="es-MX" sz="1100" dirty="0"/>
                        <a:t>Mejoras en los </a:t>
                      </a:r>
                      <a:r>
                        <a:rPr lang="es-MX" sz="1100" dirty="0" err="1"/>
                        <a:t>sist</a:t>
                      </a:r>
                      <a:r>
                        <a:rPr lang="es-MX" sz="1100" dirty="0"/>
                        <a:t>. de distribución y comercialización </a:t>
                      </a:r>
                    </a:p>
                  </a:txBody>
                  <a:tcPr/>
                </a:tc>
                <a:tc>
                  <a:txBody>
                    <a:bodyPr/>
                    <a:lstStyle/>
                    <a:p>
                      <a:r>
                        <a:rPr lang="es-MX" sz="1100" dirty="0"/>
                        <a:t>Capacitación de personal</a:t>
                      </a:r>
                    </a:p>
                    <a:p>
                      <a:r>
                        <a:rPr lang="es-MX" sz="1100" dirty="0" err="1"/>
                        <a:t>Adq</a:t>
                      </a:r>
                      <a:r>
                        <a:rPr lang="es-MX" sz="1100" dirty="0"/>
                        <a:t>. </a:t>
                      </a:r>
                      <a:r>
                        <a:rPr lang="es-MX" sz="1100" dirty="0" err="1"/>
                        <a:t>Maq</a:t>
                      </a:r>
                      <a:r>
                        <a:rPr lang="es-MX" sz="1100" dirty="0"/>
                        <a:t> y </a:t>
                      </a:r>
                      <a:r>
                        <a:rPr lang="es-MX" sz="1100" dirty="0" err="1"/>
                        <a:t>eq</a:t>
                      </a:r>
                      <a:endParaRPr lang="es-MX" sz="1100" dirty="0"/>
                    </a:p>
                    <a:p>
                      <a:r>
                        <a:rPr lang="es-MX" sz="1100" dirty="0" err="1"/>
                        <a:t>Adq</a:t>
                      </a:r>
                      <a:r>
                        <a:rPr lang="es-MX" sz="1100" dirty="0"/>
                        <a:t>. Software y hardware</a:t>
                      </a:r>
                    </a:p>
                  </a:txBody>
                  <a:tcPr/>
                </a:tc>
                <a:extLst>
                  <a:ext uri="{0D108BD9-81ED-4DB2-BD59-A6C34878D82A}">
                    <a16:rowId xmlns:a16="http://schemas.microsoft.com/office/drawing/2014/main" xmlns="" val="2540720502"/>
                  </a:ext>
                </a:extLst>
              </a:tr>
              <a:tr h="370840">
                <a:tc>
                  <a:txBody>
                    <a:bodyPr/>
                    <a:lstStyle/>
                    <a:p>
                      <a:r>
                        <a:rPr lang="es-MX" sz="1100" b="1" dirty="0"/>
                        <a:t>2</a:t>
                      </a:r>
                    </a:p>
                  </a:txBody>
                  <a:tcPr/>
                </a:tc>
                <a:tc>
                  <a:txBody>
                    <a:bodyPr/>
                    <a:lstStyle/>
                    <a:p>
                      <a:r>
                        <a:rPr lang="es-MX" sz="1100" dirty="0"/>
                        <a:t>Recursos propios</a:t>
                      </a:r>
                    </a:p>
                  </a:txBody>
                  <a:tcPr/>
                </a:tc>
                <a:tc>
                  <a:txBody>
                    <a:bodyPr/>
                    <a:lstStyle/>
                    <a:p>
                      <a:r>
                        <a:rPr lang="es-MX" sz="1100" dirty="0"/>
                        <a:t>Dinero proveniente de familiares</a:t>
                      </a:r>
                    </a:p>
                  </a:txBody>
                  <a:tcPr/>
                </a:tc>
                <a:tc>
                  <a:txBody>
                    <a:bodyPr/>
                    <a:lstStyle/>
                    <a:p>
                      <a:r>
                        <a:rPr lang="es-MX" sz="1100" dirty="0"/>
                        <a:t>Banca privada y/o cooperativas</a:t>
                      </a:r>
                    </a:p>
                  </a:txBody>
                  <a:tcPr/>
                </a:tc>
                <a:tc>
                  <a:txBody>
                    <a:bodyPr/>
                    <a:lstStyle/>
                    <a:p>
                      <a:r>
                        <a:rPr lang="es-MX" sz="1100" dirty="0"/>
                        <a:t>Apoyo gubernamental</a:t>
                      </a:r>
                    </a:p>
                  </a:txBody>
                  <a:tcPr/>
                </a:tc>
                <a:tc>
                  <a:txBody>
                    <a:bodyPr/>
                    <a:lstStyle/>
                    <a:p>
                      <a:r>
                        <a:rPr lang="es-MX" sz="1100" dirty="0"/>
                        <a:t>Recursos provenientes del extranjero</a:t>
                      </a:r>
                    </a:p>
                  </a:txBody>
                  <a:tcPr/>
                </a:tc>
                <a:extLst>
                  <a:ext uri="{0D108BD9-81ED-4DB2-BD59-A6C34878D82A}">
                    <a16:rowId xmlns:a16="http://schemas.microsoft.com/office/drawing/2014/main" xmlns="" val="3200493000"/>
                  </a:ext>
                </a:extLst>
              </a:tr>
              <a:tr h="370840">
                <a:tc>
                  <a:txBody>
                    <a:bodyPr/>
                    <a:lstStyle/>
                    <a:p>
                      <a:r>
                        <a:rPr lang="es-MX" sz="1100" b="1" dirty="0"/>
                        <a:t>3</a:t>
                      </a:r>
                    </a:p>
                  </a:txBody>
                  <a:tcPr/>
                </a:tc>
                <a:tc>
                  <a:txBody>
                    <a:bodyPr/>
                    <a:lstStyle/>
                    <a:p>
                      <a:r>
                        <a:rPr lang="es-MX" sz="1100" dirty="0"/>
                        <a:t>Aprovechamiento de ideas y novedad científicas</a:t>
                      </a:r>
                    </a:p>
                  </a:txBody>
                  <a:tcPr/>
                </a:tc>
                <a:tc>
                  <a:txBody>
                    <a:bodyPr/>
                    <a:lstStyle/>
                    <a:p>
                      <a:r>
                        <a:rPr lang="es-MX" sz="1100" dirty="0"/>
                        <a:t>Aprovechamiento de idea generada al interior</a:t>
                      </a:r>
                    </a:p>
                  </a:txBody>
                  <a:tcPr/>
                </a:tc>
                <a:tc>
                  <a:txBody>
                    <a:bodyPr/>
                    <a:lstStyle/>
                    <a:p>
                      <a:r>
                        <a:rPr lang="es-MX" sz="1100" dirty="0"/>
                        <a:t>Amenaza de la competencia</a:t>
                      </a:r>
                    </a:p>
                  </a:txBody>
                  <a:tcPr/>
                </a:tc>
                <a:tc>
                  <a:txBody>
                    <a:bodyPr/>
                    <a:lstStyle/>
                    <a:p>
                      <a:r>
                        <a:rPr lang="es-MX" sz="1100" dirty="0"/>
                        <a:t>Detección de una demanda insatisfecha</a:t>
                      </a:r>
                    </a:p>
                  </a:txBody>
                  <a:tcPr/>
                </a:tc>
                <a:tc>
                  <a:txBody>
                    <a:bodyPr/>
                    <a:lstStyle/>
                    <a:p>
                      <a:r>
                        <a:rPr lang="es-MX" sz="1100" dirty="0"/>
                        <a:t>Proceso de certificación</a:t>
                      </a:r>
                    </a:p>
                  </a:txBody>
                  <a:tcPr/>
                </a:tc>
                <a:extLst>
                  <a:ext uri="{0D108BD9-81ED-4DB2-BD59-A6C34878D82A}">
                    <a16:rowId xmlns:a16="http://schemas.microsoft.com/office/drawing/2014/main" xmlns="" val="3625494680"/>
                  </a:ext>
                </a:extLst>
              </a:tr>
              <a:tr h="370840">
                <a:tc>
                  <a:txBody>
                    <a:bodyPr/>
                    <a:lstStyle/>
                    <a:p>
                      <a:r>
                        <a:rPr lang="es-MX" sz="1100" b="1" dirty="0"/>
                        <a:t>4</a:t>
                      </a:r>
                    </a:p>
                  </a:txBody>
                  <a:tcPr/>
                </a:tc>
                <a:tc>
                  <a:txBody>
                    <a:bodyPr/>
                    <a:lstStyle/>
                    <a:p>
                      <a:r>
                        <a:rPr lang="es-MX" sz="1100" dirty="0"/>
                        <a:t>Laboratorios I+D</a:t>
                      </a:r>
                    </a:p>
                  </a:txBody>
                  <a:tcPr/>
                </a:tc>
                <a:tc>
                  <a:txBody>
                    <a:bodyPr/>
                    <a:lstStyle/>
                    <a:p>
                      <a:r>
                        <a:rPr lang="es-MX" sz="1100" dirty="0"/>
                        <a:t>Ingeniería y diseño</a:t>
                      </a:r>
                    </a:p>
                  </a:txBody>
                  <a:tcPr/>
                </a:tc>
                <a:tc>
                  <a:txBody>
                    <a:bodyPr/>
                    <a:lstStyle/>
                    <a:p>
                      <a:r>
                        <a:rPr lang="es-MX" sz="1100" dirty="0"/>
                        <a:t>Asistencia técnica</a:t>
                      </a:r>
                    </a:p>
                  </a:txBody>
                  <a:tcPr/>
                </a:tc>
                <a:tc>
                  <a:txBody>
                    <a:bodyPr/>
                    <a:lstStyle/>
                    <a:p>
                      <a:r>
                        <a:rPr lang="es-MX" sz="1100" dirty="0"/>
                        <a:t>Prueba de productos</a:t>
                      </a:r>
                    </a:p>
                  </a:txBody>
                  <a:tcPr/>
                </a:tc>
                <a:tc>
                  <a:txBody>
                    <a:bodyPr/>
                    <a:lstStyle/>
                    <a:p>
                      <a:r>
                        <a:rPr lang="es-MX" sz="1100" dirty="0"/>
                        <a:t>Información</a:t>
                      </a:r>
                    </a:p>
                  </a:txBody>
                  <a:tcPr/>
                </a:tc>
                <a:extLst>
                  <a:ext uri="{0D108BD9-81ED-4DB2-BD59-A6C34878D82A}">
                    <a16:rowId xmlns:a16="http://schemas.microsoft.com/office/drawing/2014/main" xmlns="" val="39909248"/>
                  </a:ext>
                </a:extLst>
              </a:tr>
              <a:tr h="370840">
                <a:tc gridSpan="4">
                  <a:txBody>
                    <a:bodyPr/>
                    <a:lstStyle/>
                    <a:p>
                      <a:endParaRPr lang="es-MX" sz="1100" b="1" dirty="0"/>
                    </a:p>
                  </a:txBody>
                  <a:tcPr/>
                </a:tc>
                <a:tc hMerge="1">
                  <a:txBody>
                    <a:bodyPr/>
                    <a:lstStyle/>
                    <a:p>
                      <a:endParaRPr lang="es-MX" sz="1100" dirty="0"/>
                    </a:p>
                  </a:txBody>
                  <a:tcPr/>
                </a:tc>
                <a:tc hMerge="1">
                  <a:txBody>
                    <a:bodyPr/>
                    <a:lstStyle/>
                    <a:p>
                      <a:endParaRPr lang="es-MX" sz="1100" dirty="0"/>
                    </a:p>
                  </a:txBody>
                  <a:tcPr/>
                </a:tc>
                <a:tc hMerge="1">
                  <a:txBody>
                    <a:bodyPr/>
                    <a:lstStyle/>
                    <a:p>
                      <a:endParaRPr lang="es-MX" sz="1100" dirty="0"/>
                    </a:p>
                  </a:txBody>
                  <a:tcPr/>
                </a:tc>
                <a:tc>
                  <a:txBody>
                    <a:bodyPr/>
                    <a:lstStyle/>
                    <a:p>
                      <a:r>
                        <a:rPr lang="es-MX" sz="1100" dirty="0"/>
                        <a:t>SI</a:t>
                      </a:r>
                    </a:p>
                  </a:txBody>
                  <a:tcPr/>
                </a:tc>
                <a:tc>
                  <a:txBody>
                    <a:bodyPr/>
                    <a:lstStyle/>
                    <a:p>
                      <a:r>
                        <a:rPr lang="es-MX" sz="1100" dirty="0"/>
                        <a:t>NO</a:t>
                      </a:r>
                    </a:p>
                  </a:txBody>
                  <a:tcPr/>
                </a:tc>
                <a:extLst>
                  <a:ext uri="{0D108BD9-81ED-4DB2-BD59-A6C34878D82A}">
                    <a16:rowId xmlns:a16="http://schemas.microsoft.com/office/drawing/2014/main" xmlns="" val="224170807"/>
                  </a:ext>
                </a:extLst>
              </a:tr>
              <a:tr h="370840">
                <a:tc>
                  <a:txBody>
                    <a:bodyPr/>
                    <a:lstStyle/>
                    <a:p>
                      <a:r>
                        <a:rPr lang="es-MX" sz="1100" b="1" dirty="0"/>
                        <a:t>5</a:t>
                      </a:r>
                    </a:p>
                  </a:txBody>
                  <a:tcPr/>
                </a:tc>
                <a:tc>
                  <a:txBody>
                    <a:bodyPr/>
                    <a:lstStyle/>
                    <a:p>
                      <a:r>
                        <a:rPr lang="es-MX" sz="1100" dirty="0"/>
                        <a:t>Muy  de acuerdo</a:t>
                      </a:r>
                    </a:p>
                  </a:txBody>
                  <a:tcPr/>
                </a:tc>
                <a:tc>
                  <a:txBody>
                    <a:bodyPr/>
                    <a:lstStyle/>
                    <a:p>
                      <a:r>
                        <a:rPr lang="es-MX" sz="1100" dirty="0"/>
                        <a:t>Algo de acuerdo</a:t>
                      </a:r>
                    </a:p>
                  </a:txBody>
                  <a:tcPr/>
                </a:tc>
                <a:tc>
                  <a:txBody>
                    <a:bodyPr/>
                    <a:lstStyle/>
                    <a:p>
                      <a:r>
                        <a:rPr lang="es-MX" sz="1100" dirty="0"/>
                        <a:t>Ni de acuerdo ni en desacuerdo</a:t>
                      </a:r>
                    </a:p>
                  </a:txBody>
                  <a:tcPr/>
                </a:tc>
                <a:tc>
                  <a:txBody>
                    <a:bodyPr/>
                    <a:lstStyle/>
                    <a:p>
                      <a:r>
                        <a:rPr lang="es-MX" sz="1100" dirty="0"/>
                        <a:t>Algo en desacuerdo</a:t>
                      </a:r>
                    </a:p>
                  </a:txBody>
                  <a:tcPr/>
                </a:tc>
                <a:tc>
                  <a:txBody>
                    <a:bodyPr/>
                    <a:lstStyle/>
                    <a:p>
                      <a:r>
                        <a:rPr lang="es-MX" sz="1100" dirty="0"/>
                        <a:t>Muy en desacuerdo</a:t>
                      </a:r>
                    </a:p>
                  </a:txBody>
                  <a:tcPr/>
                </a:tc>
                <a:extLst>
                  <a:ext uri="{0D108BD9-81ED-4DB2-BD59-A6C34878D82A}">
                    <a16:rowId xmlns:a16="http://schemas.microsoft.com/office/drawing/2014/main" xmlns="" val="3724537984"/>
                  </a:ext>
                </a:extLst>
              </a:tr>
              <a:tr h="370840">
                <a:tc>
                  <a:txBody>
                    <a:bodyPr/>
                    <a:lstStyle/>
                    <a:p>
                      <a:r>
                        <a:rPr lang="es-MX" sz="1100" b="1" dirty="0"/>
                        <a:t>6</a:t>
                      </a:r>
                    </a:p>
                  </a:txBody>
                  <a:tcPr/>
                </a:tc>
                <a:tc>
                  <a:txBody>
                    <a:bodyPr/>
                    <a:lstStyle/>
                    <a:p>
                      <a:r>
                        <a:rPr lang="es-MX" sz="1100" dirty="0"/>
                        <a:t>Muy  de acuerdo</a:t>
                      </a:r>
                    </a:p>
                  </a:txBody>
                  <a:tcPr/>
                </a:tc>
                <a:tc>
                  <a:txBody>
                    <a:bodyPr/>
                    <a:lstStyle/>
                    <a:p>
                      <a:r>
                        <a:rPr lang="es-MX" sz="1100" dirty="0"/>
                        <a:t>Algo de acuerdo</a:t>
                      </a:r>
                    </a:p>
                  </a:txBody>
                  <a:tcPr/>
                </a:tc>
                <a:tc>
                  <a:txBody>
                    <a:bodyPr/>
                    <a:lstStyle/>
                    <a:p>
                      <a:r>
                        <a:rPr lang="es-MX" sz="1100" dirty="0"/>
                        <a:t>Ni de acuerdo ni en desacuerdo</a:t>
                      </a:r>
                    </a:p>
                  </a:txBody>
                  <a:tcPr/>
                </a:tc>
                <a:tc>
                  <a:txBody>
                    <a:bodyPr/>
                    <a:lstStyle/>
                    <a:p>
                      <a:r>
                        <a:rPr lang="es-MX" sz="1100" dirty="0"/>
                        <a:t>Algo en desacuerdo</a:t>
                      </a:r>
                    </a:p>
                  </a:txBody>
                  <a:tcPr/>
                </a:tc>
                <a:tc>
                  <a:txBody>
                    <a:bodyPr/>
                    <a:lstStyle/>
                    <a:p>
                      <a:r>
                        <a:rPr lang="es-MX" sz="1100" dirty="0"/>
                        <a:t>Muy en desacuerdo</a:t>
                      </a:r>
                    </a:p>
                  </a:txBody>
                  <a:tcPr/>
                </a:tc>
                <a:extLst>
                  <a:ext uri="{0D108BD9-81ED-4DB2-BD59-A6C34878D82A}">
                    <a16:rowId xmlns:a16="http://schemas.microsoft.com/office/drawing/2014/main" xmlns="" val="2921285053"/>
                  </a:ext>
                </a:extLst>
              </a:tr>
            </a:tbl>
          </a:graphicData>
        </a:graphic>
      </p:graphicFrame>
      <p:sp>
        <p:nvSpPr>
          <p:cNvPr id="24" name="CuadroTexto 23">
            <a:extLst>
              <a:ext uri="{FF2B5EF4-FFF2-40B4-BE49-F238E27FC236}">
                <a16:creationId xmlns:a16="http://schemas.microsoft.com/office/drawing/2014/main" xmlns="" id="{5C8DDDAC-ACB9-466F-B401-074C2D60B1B9}"/>
              </a:ext>
            </a:extLst>
          </p:cNvPr>
          <p:cNvSpPr txBox="1"/>
          <p:nvPr/>
        </p:nvSpPr>
        <p:spPr>
          <a:xfrm>
            <a:off x="135924" y="5733329"/>
            <a:ext cx="8192530" cy="461665"/>
          </a:xfrm>
          <a:prstGeom prst="rect">
            <a:avLst/>
          </a:prstGeom>
          <a:noFill/>
        </p:spPr>
        <p:txBody>
          <a:bodyPr wrap="square">
            <a:spAutoFit/>
          </a:bodyPr>
          <a:lstStyle/>
          <a:p>
            <a:r>
              <a:rPr lang="es-MX" sz="1200" dirty="0">
                <a:effectLst/>
                <a:latin typeface="Arial" panose="020B0604020202020204" pitchFamily="34" charset="0"/>
                <a:ea typeface="Calibri" panose="020F0502020204030204" pitchFamily="34" charset="0"/>
              </a:rPr>
              <a:t>Un índice para medir el nivel de innovación tecnológica en empresas intensivas en el uso de tecnología, 2010</a:t>
            </a:r>
          </a:p>
          <a:p>
            <a:r>
              <a:rPr lang="es-ES" sz="1200" i="1" dirty="0">
                <a:effectLst/>
                <a:latin typeface="Arial" panose="020B0604020202020204" pitchFamily="34" charset="0"/>
                <a:ea typeface="Calibri" panose="020F0502020204030204" pitchFamily="34" charset="0"/>
              </a:rPr>
              <a:t>Romero, </a:t>
            </a:r>
            <a:r>
              <a:rPr lang="es-ES" sz="1200" i="1" dirty="0" err="1">
                <a:effectLst/>
                <a:latin typeface="Arial" panose="020B0604020202020204" pitchFamily="34" charset="0"/>
                <a:ea typeface="Calibri" panose="020F0502020204030204" pitchFamily="34" charset="0"/>
              </a:rPr>
              <a:t>Rébori</a:t>
            </a:r>
            <a:r>
              <a:rPr lang="es-ES" sz="1200" i="1" dirty="0">
                <a:effectLst/>
                <a:latin typeface="Arial" panose="020B0604020202020204" pitchFamily="34" charset="0"/>
                <a:ea typeface="Calibri" panose="020F0502020204030204" pitchFamily="34" charset="0"/>
              </a:rPr>
              <a:t>, &amp; Camino (2010)</a:t>
            </a:r>
            <a:r>
              <a:rPr lang="es-MX" sz="1200" i="1" dirty="0">
                <a:effectLst/>
                <a:latin typeface="Arial" panose="020B0604020202020204" pitchFamily="34" charset="0"/>
                <a:ea typeface="Calibri" panose="020F0502020204030204" pitchFamily="34" charset="0"/>
              </a:rPr>
              <a:t> </a:t>
            </a:r>
            <a:endParaRPr lang="es-MX" sz="1200" i="1" dirty="0"/>
          </a:p>
        </p:txBody>
      </p:sp>
    </p:spTree>
    <p:extLst>
      <p:ext uri="{BB962C8B-B14F-4D97-AF65-F5344CB8AC3E}">
        <p14:creationId xmlns:p14="http://schemas.microsoft.com/office/powerpoint/2010/main" val="38588242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Resultados de </a:t>
            </a:r>
            <a:r>
              <a:rPr lang="en-US" sz="2400" b="1" kern="0" dirty="0">
                <a:ln w="0"/>
                <a:effectLst>
                  <a:outerShdw blurRad="38100" dist="19050" dir="2700000" algn="tl" rotWithShape="0">
                    <a:schemeClr val="dk1">
                      <a:alpha val="40000"/>
                    </a:schemeClr>
                  </a:outerShdw>
                </a:effectLst>
                <a:latin typeface="Calibri" panose="020F0502020204030204"/>
              </a:rPr>
              <a:t>innovación</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5" name="Tabla 4">
            <a:extLst>
              <a:ext uri="{FF2B5EF4-FFF2-40B4-BE49-F238E27FC236}">
                <a16:creationId xmlns:a16="http://schemas.microsoft.com/office/drawing/2014/main" xmlns="" id="{1A50EC3A-47E5-4A8E-8B93-991601FB53F8}"/>
              </a:ext>
            </a:extLst>
          </p:cNvPr>
          <p:cNvGraphicFramePr>
            <a:graphicFrameLocks noGrp="1"/>
          </p:cNvGraphicFramePr>
          <p:nvPr>
            <p:extLst>
              <p:ext uri="{D42A27DB-BD31-4B8C-83A1-F6EECF244321}">
                <p14:modId xmlns:p14="http://schemas.microsoft.com/office/powerpoint/2010/main" val="1820535440"/>
              </p:ext>
            </p:extLst>
          </p:nvPr>
        </p:nvGraphicFramePr>
        <p:xfrm>
          <a:off x="3194877" y="935203"/>
          <a:ext cx="7367105" cy="4987594"/>
        </p:xfrm>
        <a:graphic>
          <a:graphicData uri="http://schemas.openxmlformats.org/drawingml/2006/table">
            <a:tbl>
              <a:tblPr/>
              <a:tblGrid>
                <a:gridCol w="2082848">
                  <a:extLst>
                    <a:ext uri="{9D8B030D-6E8A-4147-A177-3AD203B41FA5}">
                      <a16:colId xmlns:a16="http://schemas.microsoft.com/office/drawing/2014/main" xmlns="" val="3415515320"/>
                    </a:ext>
                  </a:extLst>
                </a:gridCol>
                <a:gridCol w="1157137">
                  <a:extLst>
                    <a:ext uri="{9D8B030D-6E8A-4147-A177-3AD203B41FA5}">
                      <a16:colId xmlns:a16="http://schemas.microsoft.com/office/drawing/2014/main" xmlns="" val="1601576650"/>
                    </a:ext>
                  </a:extLst>
                </a:gridCol>
                <a:gridCol w="1562134">
                  <a:extLst>
                    <a:ext uri="{9D8B030D-6E8A-4147-A177-3AD203B41FA5}">
                      <a16:colId xmlns:a16="http://schemas.microsoft.com/office/drawing/2014/main" xmlns="" val="693309605"/>
                    </a:ext>
                  </a:extLst>
                </a:gridCol>
                <a:gridCol w="1195707">
                  <a:extLst>
                    <a:ext uri="{9D8B030D-6E8A-4147-A177-3AD203B41FA5}">
                      <a16:colId xmlns:a16="http://schemas.microsoft.com/office/drawing/2014/main" xmlns="" val="1979215721"/>
                    </a:ext>
                  </a:extLst>
                </a:gridCol>
                <a:gridCol w="1369279">
                  <a:extLst>
                    <a:ext uri="{9D8B030D-6E8A-4147-A177-3AD203B41FA5}">
                      <a16:colId xmlns:a16="http://schemas.microsoft.com/office/drawing/2014/main" xmlns="" val="3197483238"/>
                    </a:ext>
                  </a:extLst>
                </a:gridCol>
              </a:tblGrid>
              <a:tr h="47418">
                <a:tc>
                  <a:txBody>
                    <a:bodyPr/>
                    <a:lstStyle/>
                    <a:p>
                      <a:pPr algn="ctr" fontAlgn="ctr"/>
                      <a:r>
                        <a:rPr lang="es-MX" sz="1200" b="1" i="0" u="none" strike="noStrike">
                          <a:solidFill>
                            <a:srgbClr val="000000"/>
                          </a:solidFill>
                          <a:effectLst/>
                          <a:latin typeface="Arial" panose="020B0604020202020204" pitchFamily="34" charset="0"/>
                        </a:rPr>
                        <a:t>Tipo de innovación</a:t>
                      </a:r>
                    </a:p>
                  </a:txBody>
                  <a:tcPr marL="7122" marR="7122" marT="7122"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200" b="1" i="0" u="none" strike="noStrike">
                          <a:solidFill>
                            <a:srgbClr val="000000"/>
                          </a:solidFill>
                          <a:effectLst/>
                          <a:latin typeface="Arial" panose="020B0604020202020204" pitchFamily="34" charset="0"/>
                        </a:rPr>
                        <a:t>Textil</a:t>
                      </a:r>
                    </a:p>
                  </a:txBody>
                  <a:tcPr marL="7122" marR="7122" marT="7122"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D7D31"/>
                    </a:solidFill>
                  </a:tcPr>
                </a:tc>
                <a:tc>
                  <a:txBody>
                    <a:bodyPr/>
                    <a:lstStyle/>
                    <a:p>
                      <a:pPr algn="ctr" fontAlgn="ctr"/>
                      <a:r>
                        <a:rPr lang="es-MX" sz="1200" b="1" i="0" u="none" strike="noStrike">
                          <a:solidFill>
                            <a:srgbClr val="000000"/>
                          </a:solidFill>
                          <a:effectLst/>
                          <a:latin typeface="Arial" panose="020B0604020202020204" pitchFamily="34" charset="0"/>
                        </a:rPr>
                        <a:t>Agropecuaria</a:t>
                      </a:r>
                    </a:p>
                  </a:txBody>
                  <a:tcPr marL="7122" marR="7122" marT="7122"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D7D31"/>
                    </a:solidFill>
                  </a:tcPr>
                </a:tc>
                <a:tc>
                  <a:txBody>
                    <a:bodyPr/>
                    <a:lstStyle/>
                    <a:p>
                      <a:pPr algn="ctr" fontAlgn="ctr"/>
                      <a:r>
                        <a:rPr lang="es-MX" sz="1200" b="1" i="0" u="none" strike="noStrike">
                          <a:solidFill>
                            <a:srgbClr val="000000"/>
                          </a:solidFill>
                          <a:effectLst/>
                          <a:latin typeface="Arial" panose="020B0604020202020204" pitchFamily="34" charset="0"/>
                        </a:rPr>
                        <a:t>Artesanal</a:t>
                      </a:r>
                    </a:p>
                  </a:txBody>
                  <a:tcPr marL="7122" marR="7122" marT="7122"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D7D31"/>
                    </a:solidFill>
                  </a:tcPr>
                </a:tc>
                <a:tc>
                  <a:txBody>
                    <a:bodyPr/>
                    <a:lstStyle/>
                    <a:p>
                      <a:pPr algn="ctr" fontAlgn="ctr"/>
                      <a:r>
                        <a:rPr lang="es-MX" sz="1200" b="1" i="0" u="none" strike="noStrike">
                          <a:solidFill>
                            <a:srgbClr val="000000"/>
                          </a:solidFill>
                          <a:effectLst/>
                          <a:latin typeface="Arial" panose="020B0604020202020204" pitchFamily="34" charset="0"/>
                        </a:rPr>
                        <a:t>Alimenticia</a:t>
                      </a:r>
                    </a:p>
                  </a:txBody>
                  <a:tcPr marL="7122" marR="7122" marT="7122"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D7D31"/>
                    </a:solidFill>
                  </a:tcPr>
                </a:tc>
                <a:extLst>
                  <a:ext uri="{0D108BD9-81ED-4DB2-BD59-A6C34878D82A}">
                    <a16:rowId xmlns:a16="http://schemas.microsoft.com/office/drawing/2014/main" xmlns="" val="3704962878"/>
                  </a:ext>
                </a:extLst>
              </a:tr>
              <a:tr h="522157">
                <a:tc>
                  <a:txBody>
                    <a:bodyPr/>
                    <a:lstStyle/>
                    <a:p>
                      <a:pPr algn="ctr" fontAlgn="ctr"/>
                      <a:r>
                        <a:rPr lang="es-MX" sz="1200" b="0" i="0" u="none" strike="noStrike" dirty="0">
                          <a:solidFill>
                            <a:srgbClr val="000000"/>
                          </a:solidFill>
                          <a:effectLst/>
                          <a:latin typeface="Arial" panose="020B0604020202020204" pitchFamily="34" charset="0"/>
                        </a:rPr>
                        <a:t>Introducción de un producto nuevo o mejorado</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Arial" panose="020B0604020202020204" pitchFamily="34" charset="0"/>
                        </a:rPr>
                        <a:t>11,01%</a:t>
                      </a:r>
                    </a:p>
                  </a:txBody>
                  <a:tcPr marL="7122" marR="7122" marT="7122"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10,91%</a:t>
                      </a:r>
                    </a:p>
                  </a:txBody>
                  <a:tcPr marL="7122" marR="7122" marT="7122"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12,03%</a:t>
                      </a:r>
                    </a:p>
                  </a:txBody>
                  <a:tcPr marL="7122" marR="7122" marT="7122"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12,90%</a:t>
                      </a:r>
                    </a:p>
                  </a:txBody>
                  <a:tcPr marL="7122" marR="7122" marT="7122"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524433461"/>
                  </a:ext>
                </a:extLst>
              </a:tr>
              <a:tr h="574373">
                <a:tc>
                  <a:txBody>
                    <a:bodyPr/>
                    <a:lstStyle/>
                    <a:p>
                      <a:pPr algn="ctr" fontAlgn="ctr"/>
                      <a:r>
                        <a:rPr lang="es-MX" sz="1200" b="0" i="0" u="none" strike="noStrike" dirty="0">
                          <a:solidFill>
                            <a:srgbClr val="000000"/>
                          </a:solidFill>
                          <a:effectLst/>
                          <a:latin typeface="Arial" panose="020B0604020202020204" pitchFamily="34" charset="0"/>
                        </a:rPr>
                        <a:t>Introducción de nuevas características funcionales</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11,65%</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11,11%</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12,50%</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12,90%</a:t>
                      </a:r>
                    </a:p>
                  </a:txBody>
                  <a:tcPr marL="7122" marR="7122" marT="712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964836532"/>
                  </a:ext>
                </a:extLst>
              </a:tr>
              <a:tr h="356806">
                <a:tc>
                  <a:txBody>
                    <a:bodyPr/>
                    <a:lstStyle/>
                    <a:p>
                      <a:pPr algn="ctr" fontAlgn="ctr"/>
                      <a:r>
                        <a:rPr lang="es-MX" sz="1200" b="0" i="0" u="none" strike="noStrike" dirty="0">
                          <a:solidFill>
                            <a:srgbClr val="000000"/>
                          </a:solidFill>
                          <a:effectLst/>
                          <a:latin typeface="Arial" panose="020B0604020202020204" pitchFamily="34" charset="0"/>
                        </a:rPr>
                        <a:t>Materiales y componentes distintos</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9,75%</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11,71%</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10,14%</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10,48%</a:t>
                      </a:r>
                    </a:p>
                  </a:txBody>
                  <a:tcPr marL="7122" marR="7122" marT="712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775002695"/>
                  </a:ext>
                </a:extLst>
              </a:tr>
              <a:tr h="394669">
                <a:tc>
                  <a:txBody>
                    <a:bodyPr/>
                    <a:lstStyle/>
                    <a:p>
                      <a:pPr algn="ctr" fontAlgn="ctr"/>
                      <a:r>
                        <a:rPr lang="es-MX" sz="1200" b="0" i="0" u="none" strike="noStrike" dirty="0">
                          <a:solidFill>
                            <a:srgbClr val="000000"/>
                          </a:solidFill>
                          <a:effectLst/>
                          <a:latin typeface="Arial" panose="020B0604020202020204" pitchFamily="34" charset="0"/>
                        </a:rPr>
                        <a:t>Mejora en la calidad de sus productos</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13,16%</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13,69%</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12,74%</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12,90%</a:t>
                      </a:r>
                    </a:p>
                  </a:txBody>
                  <a:tcPr marL="7122" marR="7122" marT="712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550379167"/>
                  </a:ext>
                </a:extLst>
              </a:tr>
              <a:tr h="522157">
                <a:tc>
                  <a:txBody>
                    <a:bodyPr/>
                    <a:lstStyle/>
                    <a:p>
                      <a:pPr algn="ctr" fontAlgn="ctr"/>
                      <a:r>
                        <a:rPr lang="es-MX" sz="1200" b="0" i="0" u="none" strike="noStrike" dirty="0">
                          <a:solidFill>
                            <a:srgbClr val="000000"/>
                          </a:solidFill>
                          <a:effectLst/>
                          <a:latin typeface="Arial" panose="020B0604020202020204" pitchFamily="34" charset="0"/>
                        </a:rPr>
                        <a:t>Introducción de algún componente tecnológico</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9,37%</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Arial" panose="020B0604020202020204" pitchFamily="34" charset="0"/>
                        </a:rPr>
                        <a:t>8,33%</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10,14%</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9,68%</a:t>
                      </a:r>
                    </a:p>
                  </a:txBody>
                  <a:tcPr marL="7122" marR="7122" marT="712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718896616"/>
                  </a:ext>
                </a:extLst>
              </a:tr>
              <a:tr h="520303">
                <a:tc>
                  <a:txBody>
                    <a:bodyPr/>
                    <a:lstStyle/>
                    <a:p>
                      <a:pPr algn="ctr" fontAlgn="ctr"/>
                      <a:r>
                        <a:rPr lang="es-MX" sz="1200" b="0" i="0" u="none" strike="noStrike" dirty="0">
                          <a:solidFill>
                            <a:srgbClr val="000000"/>
                          </a:solidFill>
                          <a:effectLst/>
                          <a:latin typeface="Arial" panose="020B0604020202020204" pitchFamily="34" charset="0"/>
                        </a:rPr>
                        <a:t>Introducción de un nuevo proceso de producción o distribución</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11,27%</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11,51%</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11,56%</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10,08%</a:t>
                      </a:r>
                    </a:p>
                  </a:txBody>
                  <a:tcPr marL="7122" marR="7122" marT="712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033667280"/>
                  </a:ext>
                </a:extLst>
              </a:tr>
              <a:tr h="706827">
                <a:tc>
                  <a:txBody>
                    <a:bodyPr/>
                    <a:lstStyle/>
                    <a:p>
                      <a:pPr algn="ctr" fontAlgn="ctr"/>
                      <a:r>
                        <a:rPr lang="es-MX" sz="1200" b="0" i="0" u="none" strike="noStrike" dirty="0">
                          <a:solidFill>
                            <a:srgbClr val="000000"/>
                          </a:solidFill>
                          <a:effectLst/>
                          <a:latin typeface="Arial" panose="020B0604020202020204" pitchFamily="34" charset="0"/>
                        </a:rPr>
                        <a:t>Incorporación de nuevas herramientas o equipos tecnológicos</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11,39%</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10,12%</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Arial" panose="020B0604020202020204" pitchFamily="34" charset="0"/>
                        </a:rPr>
                        <a:t>10,38%</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Arial" panose="020B0604020202020204" pitchFamily="34" charset="0"/>
                        </a:rPr>
                        <a:t>8,47%</a:t>
                      </a:r>
                    </a:p>
                  </a:txBody>
                  <a:tcPr marL="7122" marR="7122" marT="712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901109209"/>
                  </a:ext>
                </a:extLst>
              </a:tr>
              <a:tr h="583095">
                <a:tc>
                  <a:txBody>
                    <a:bodyPr/>
                    <a:lstStyle/>
                    <a:p>
                      <a:pPr algn="ctr" fontAlgn="ctr"/>
                      <a:r>
                        <a:rPr lang="es-MX" sz="1200" b="0" i="0" u="none" strike="noStrike" dirty="0">
                          <a:solidFill>
                            <a:srgbClr val="000000"/>
                          </a:solidFill>
                          <a:effectLst/>
                          <a:latin typeface="Arial" panose="020B0604020202020204" pitchFamily="34" charset="0"/>
                        </a:rPr>
                        <a:t>Incorporación de nuevos métodos que mejoren la productividad y eficiencia </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11,77%</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12,70%</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11,32%</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Arial" panose="020B0604020202020204" pitchFamily="34" charset="0"/>
                        </a:rPr>
                        <a:t>11,69%</a:t>
                      </a:r>
                    </a:p>
                  </a:txBody>
                  <a:tcPr marL="7122" marR="7122" marT="712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780681828"/>
                  </a:ext>
                </a:extLst>
              </a:tr>
              <a:tr h="565670">
                <a:tc>
                  <a:txBody>
                    <a:bodyPr/>
                    <a:lstStyle/>
                    <a:p>
                      <a:pPr algn="ctr" fontAlgn="ctr"/>
                      <a:r>
                        <a:rPr lang="es-MX" sz="1200" b="0" i="0" u="none" strike="noStrike" dirty="0">
                          <a:solidFill>
                            <a:srgbClr val="000000"/>
                          </a:solidFill>
                          <a:effectLst/>
                          <a:latin typeface="Arial" panose="020B0604020202020204" pitchFamily="34" charset="0"/>
                        </a:rPr>
                        <a:t>Incorporación de nuevos o mejores programas informáticos</a:t>
                      </a:r>
                    </a:p>
                  </a:txBody>
                  <a:tcPr marL="7122" marR="7122" marT="712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10,63%</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9,92%</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9,20%</a:t>
                      </a:r>
                    </a:p>
                  </a:txBody>
                  <a:tcPr marL="7122" marR="7122" marT="712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Arial" panose="020B0604020202020204" pitchFamily="34" charset="0"/>
                        </a:rPr>
                        <a:t>10,89%</a:t>
                      </a:r>
                    </a:p>
                  </a:txBody>
                  <a:tcPr marL="7122" marR="7122" marT="712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184869023"/>
                  </a:ext>
                </a:extLst>
              </a:tr>
            </a:tbl>
          </a:graphicData>
        </a:graphic>
      </p:graphicFrame>
      <p:sp>
        <p:nvSpPr>
          <p:cNvPr id="6" name="CuadroTexto 5">
            <a:extLst>
              <a:ext uri="{FF2B5EF4-FFF2-40B4-BE49-F238E27FC236}">
                <a16:creationId xmlns:a16="http://schemas.microsoft.com/office/drawing/2014/main" xmlns="" id="{4FCDBC79-761B-499F-B873-AA5BD78B1224}"/>
              </a:ext>
            </a:extLst>
          </p:cNvPr>
          <p:cNvSpPr txBox="1"/>
          <p:nvPr/>
        </p:nvSpPr>
        <p:spPr>
          <a:xfrm>
            <a:off x="-195688" y="3013501"/>
            <a:ext cx="3869636" cy="830997"/>
          </a:xfrm>
          <a:prstGeom prst="rect">
            <a:avLst/>
          </a:prstGeom>
          <a:noFill/>
        </p:spPr>
        <p:txBody>
          <a:bodyPr wrap="square" rtlCol="0">
            <a:spAutoFit/>
          </a:bodyPr>
          <a:lstStyle/>
          <a:p>
            <a:pPr algn="ctr"/>
            <a:r>
              <a:rPr lang="es-MX" sz="2400" b="1" dirty="0">
                <a:ln w="22225">
                  <a:solidFill>
                    <a:schemeClr val="accent2"/>
                  </a:solidFill>
                  <a:prstDash val="solid"/>
                </a:ln>
                <a:solidFill>
                  <a:schemeClr val="accent2">
                    <a:lumMod val="40000"/>
                    <a:lumOff val="60000"/>
                  </a:schemeClr>
                </a:solidFill>
              </a:rPr>
              <a:t>INNOVACIÓN TECNOLÓGICA</a:t>
            </a:r>
          </a:p>
        </p:txBody>
      </p:sp>
      <p:sp>
        <p:nvSpPr>
          <p:cNvPr id="2" name="Diagrama de flujo: conector fuera de página 1">
            <a:extLst>
              <a:ext uri="{FF2B5EF4-FFF2-40B4-BE49-F238E27FC236}">
                <a16:creationId xmlns:a16="http://schemas.microsoft.com/office/drawing/2014/main" xmlns="" id="{3BE71FE2-D455-42C8-9D16-766B561BEDE2}"/>
              </a:ext>
            </a:extLst>
          </p:cNvPr>
          <p:cNvSpPr/>
          <p:nvPr/>
        </p:nvSpPr>
        <p:spPr>
          <a:xfrm>
            <a:off x="11277596" y="288898"/>
            <a:ext cx="685131" cy="640028"/>
          </a:xfrm>
          <a:prstGeom prst="flowChartOffpage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200" dirty="0"/>
              <a:t>Obj.3</a:t>
            </a:r>
          </a:p>
        </p:txBody>
      </p:sp>
    </p:spTree>
    <p:extLst>
      <p:ext uri="{BB962C8B-B14F-4D97-AF65-F5344CB8AC3E}">
        <p14:creationId xmlns:p14="http://schemas.microsoft.com/office/powerpoint/2010/main" val="40017880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Resultados de </a:t>
            </a:r>
            <a:r>
              <a:rPr lang="en-US" sz="2400" b="1" kern="0" dirty="0">
                <a:ln w="0"/>
                <a:effectLst>
                  <a:outerShdw blurRad="38100" dist="19050" dir="2700000" algn="tl" rotWithShape="0">
                    <a:schemeClr val="dk1">
                      <a:alpha val="40000"/>
                    </a:schemeClr>
                  </a:outerShdw>
                </a:effectLst>
                <a:latin typeface="Calibri" panose="020F0502020204030204"/>
              </a:rPr>
              <a:t>innovación</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xmlns="" id="{4FCDBC79-761B-499F-B873-AA5BD78B1224}"/>
              </a:ext>
            </a:extLst>
          </p:cNvPr>
          <p:cNvSpPr txBox="1"/>
          <p:nvPr/>
        </p:nvSpPr>
        <p:spPr>
          <a:xfrm>
            <a:off x="-235442" y="2999404"/>
            <a:ext cx="3922646" cy="830997"/>
          </a:xfrm>
          <a:prstGeom prst="rect">
            <a:avLst/>
          </a:prstGeom>
          <a:noFill/>
        </p:spPr>
        <p:txBody>
          <a:bodyPr wrap="square" rtlCol="0">
            <a:spAutoFit/>
          </a:bodyPr>
          <a:lstStyle/>
          <a:p>
            <a:pPr algn="ctr"/>
            <a:r>
              <a:rPr lang="es-MX" sz="2400" b="1" dirty="0">
                <a:ln w="22225">
                  <a:solidFill>
                    <a:schemeClr val="accent2"/>
                  </a:solidFill>
                  <a:prstDash val="solid"/>
                </a:ln>
                <a:solidFill>
                  <a:schemeClr val="accent2">
                    <a:lumMod val="40000"/>
                    <a:lumOff val="60000"/>
                  </a:schemeClr>
                </a:solidFill>
              </a:rPr>
              <a:t>INNOVACIÓN NO TECNOLÓGICA</a:t>
            </a:r>
          </a:p>
        </p:txBody>
      </p:sp>
      <p:graphicFrame>
        <p:nvGraphicFramePr>
          <p:cNvPr id="3" name="Tabla 2">
            <a:extLst>
              <a:ext uri="{FF2B5EF4-FFF2-40B4-BE49-F238E27FC236}">
                <a16:creationId xmlns:a16="http://schemas.microsoft.com/office/drawing/2014/main" xmlns="" id="{63928B36-E1C5-4827-830B-D3CA9F299664}"/>
              </a:ext>
            </a:extLst>
          </p:cNvPr>
          <p:cNvGraphicFramePr>
            <a:graphicFrameLocks noGrp="1"/>
          </p:cNvGraphicFramePr>
          <p:nvPr>
            <p:extLst>
              <p:ext uri="{D42A27DB-BD31-4B8C-83A1-F6EECF244321}">
                <p14:modId xmlns:p14="http://schemas.microsoft.com/office/powerpoint/2010/main" val="3774616731"/>
              </p:ext>
            </p:extLst>
          </p:nvPr>
        </p:nvGraphicFramePr>
        <p:xfrm>
          <a:off x="3315358" y="967409"/>
          <a:ext cx="7246622" cy="4894989"/>
        </p:xfrm>
        <a:graphic>
          <a:graphicData uri="http://schemas.openxmlformats.org/drawingml/2006/table">
            <a:tbl>
              <a:tblPr/>
              <a:tblGrid>
                <a:gridCol w="2388892">
                  <a:extLst>
                    <a:ext uri="{9D8B030D-6E8A-4147-A177-3AD203B41FA5}">
                      <a16:colId xmlns:a16="http://schemas.microsoft.com/office/drawing/2014/main" xmlns="" val="3040960432"/>
                    </a:ext>
                  </a:extLst>
                </a:gridCol>
                <a:gridCol w="1128611">
                  <a:extLst>
                    <a:ext uri="{9D8B030D-6E8A-4147-A177-3AD203B41FA5}">
                      <a16:colId xmlns:a16="http://schemas.microsoft.com/office/drawing/2014/main" xmlns="" val="2424464856"/>
                    </a:ext>
                  </a:extLst>
                </a:gridCol>
                <a:gridCol w="1396656">
                  <a:extLst>
                    <a:ext uri="{9D8B030D-6E8A-4147-A177-3AD203B41FA5}">
                      <a16:colId xmlns:a16="http://schemas.microsoft.com/office/drawing/2014/main" xmlns="" val="2922805788"/>
                    </a:ext>
                  </a:extLst>
                </a:gridCol>
                <a:gridCol w="1128611">
                  <a:extLst>
                    <a:ext uri="{9D8B030D-6E8A-4147-A177-3AD203B41FA5}">
                      <a16:colId xmlns:a16="http://schemas.microsoft.com/office/drawing/2014/main" xmlns="" val="1584939608"/>
                    </a:ext>
                  </a:extLst>
                </a:gridCol>
                <a:gridCol w="1203852">
                  <a:extLst>
                    <a:ext uri="{9D8B030D-6E8A-4147-A177-3AD203B41FA5}">
                      <a16:colId xmlns:a16="http://schemas.microsoft.com/office/drawing/2014/main" xmlns="" val="675115889"/>
                    </a:ext>
                  </a:extLst>
                </a:gridCol>
              </a:tblGrid>
              <a:tr h="208770">
                <a:tc>
                  <a:txBody>
                    <a:bodyPr/>
                    <a:lstStyle/>
                    <a:p>
                      <a:pPr algn="ctr" fontAlgn="ctr"/>
                      <a:r>
                        <a:rPr lang="es-MX" sz="1100" b="1" i="0" u="none" strike="noStrike">
                          <a:solidFill>
                            <a:srgbClr val="000000"/>
                          </a:solidFill>
                          <a:effectLst/>
                          <a:latin typeface="Arial" panose="020B0604020202020204" pitchFamily="34" charset="0"/>
                        </a:rPr>
                        <a:t>Innovación no tecnológica</a:t>
                      </a:r>
                    </a:p>
                  </a:txBody>
                  <a:tcPr marL="8972" marR="8972" marT="8972"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8972" marR="8972" marT="8972"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8972" marR="8972" marT="8972"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8972" marR="8972" marT="8972"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8972" marR="8972" marT="8972"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2795724033"/>
                  </a:ext>
                </a:extLst>
              </a:tr>
              <a:tr h="354819">
                <a:tc>
                  <a:txBody>
                    <a:bodyPr/>
                    <a:lstStyle/>
                    <a:p>
                      <a:pPr algn="ctr" fontAlgn="ctr"/>
                      <a:r>
                        <a:rPr lang="es-MX" sz="1100" b="0" i="0" u="none" strike="noStrike">
                          <a:solidFill>
                            <a:srgbClr val="000000"/>
                          </a:solidFill>
                          <a:effectLst/>
                          <a:latin typeface="Arial" panose="020B0604020202020204" pitchFamily="34" charset="0"/>
                        </a:rPr>
                        <a:t>Cambios significativos en el diseño o envasado </a:t>
                      </a:r>
                    </a:p>
                  </a:txBody>
                  <a:tcPr marL="8972" marR="8972" marT="897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12,25%</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13,10%</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13,85%</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9,18%</a:t>
                      </a:r>
                    </a:p>
                  </a:txBody>
                  <a:tcPr marL="8972" marR="8972" marT="897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491959581"/>
                  </a:ext>
                </a:extLst>
              </a:tr>
              <a:tr h="477190">
                <a:tc>
                  <a:txBody>
                    <a:bodyPr/>
                    <a:lstStyle/>
                    <a:p>
                      <a:pPr algn="ctr" fontAlgn="ctr"/>
                      <a:r>
                        <a:rPr lang="es-MX" sz="1100" b="0" i="0" u="none" strike="noStrike">
                          <a:solidFill>
                            <a:srgbClr val="000000"/>
                          </a:solidFill>
                          <a:effectLst/>
                          <a:latin typeface="Arial" panose="020B0604020202020204" pitchFamily="34" charset="0"/>
                        </a:rPr>
                        <a:t>Nuevos canales de venta</a:t>
                      </a:r>
                    </a:p>
                  </a:txBody>
                  <a:tcPr marL="8972" marR="8972" marT="897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13,80%</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13,10%</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12,05%</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15,31%</a:t>
                      </a:r>
                    </a:p>
                  </a:txBody>
                  <a:tcPr marL="8972" marR="8972" marT="897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635596167"/>
                  </a:ext>
                </a:extLst>
              </a:tr>
              <a:tr h="636253">
                <a:tc>
                  <a:txBody>
                    <a:bodyPr/>
                    <a:lstStyle/>
                    <a:p>
                      <a:pPr algn="ctr" fontAlgn="ctr"/>
                      <a:r>
                        <a:rPr lang="es-MX" sz="1100" b="0" i="0" u="none" strike="noStrike">
                          <a:solidFill>
                            <a:srgbClr val="000000"/>
                          </a:solidFill>
                          <a:effectLst/>
                          <a:latin typeface="Arial" panose="020B0604020202020204" pitchFamily="34" charset="0"/>
                        </a:rPr>
                        <a:t>Nuevos canales de comunicación</a:t>
                      </a:r>
                    </a:p>
                  </a:txBody>
                  <a:tcPr marL="8972" marR="8972" marT="897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13,52%</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14,19%</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13,85%</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16,33%</a:t>
                      </a:r>
                    </a:p>
                  </a:txBody>
                  <a:tcPr marL="8972" marR="8972" marT="897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4015759026"/>
                  </a:ext>
                </a:extLst>
              </a:tr>
              <a:tr h="636253">
                <a:tc>
                  <a:txBody>
                    <a:bodyPr/>
                    <a:lstStyle/>
                    <a:p>
                      <a:pPr algn="ctr" fontAlgn="ctr"/>
                      <a:r>
                        <a:rPr lang="es-MX" sz="1100" b="0" i="0" u="none" strike="noStrike">
                          <a:solidFill>
                            <a:srgbClr val="000000"/>
                          </a:solidFill>
                          <a:effectLst/>
                          <a:latin typeface="Arial" panose="020B0604020202020204" pitchFamily="34" charset="0"/>
                        </a:rPr>
                        <a:t>Nuevas estrategias de fijación de precios</a:t>
                      </a:r>
                    </a:p>
                  </a:txBody>
                  <a:tcPr marL="8972" marR="8972" marT="897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12,54%</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12,23%</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12,82%</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11,73%</a:t>
                      </a:r>
                    </a:p>
                  </a:txBody>
                  <a:tcPr marL="8972" marR="8972" marT="897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559839391"/>
                  </a:ext>
                </a:extLst>
              </a:tr>
              <a:tr h="954379">
                <a:tc>
                  <a:txBody>
                    <a:bodyPr/>
                    <a:lstStyle/>
                    <a:p>
                      <a:pPr algn="ctr" fontAlgn="ctr"/>
                      <a:r>
                        <a:rPr lang="es-MX" sz="1100" b="0" i="0" u="none" strike="noStrike">
                          <a:solidFill>
                            <a:srgbClr val="000000"/>
                          </a:solidFill>
                          <a:effectLst/>
                          <a:latin typeface="Arial" panose="020B0604020202020204" pitchFamily="34" charset="0"/>
                        </a:rPr>
                        <a:t>Mejoras significativas en las prácticas empresariales </a:t>
                      </a:r>
                    </a:p>
                  </a:txBody>
                  <a:tcPr marL="8972" marR="8972" marT="897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12,96%</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11,57%</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11,54%</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600" b="1" i="0" u="none" strike="noStrike" dirty="0">
                          <a:solidFill>
                            <a:srgbClr val="000000"/>
                          </a:solidFill>
                          <a:effectLst/>
                          <a:latin typeface="Arial" panose="020B0604020202020204" pitchFamily="34" charset="0"/>
                        </a:rPr>
                        <a:t>13,78%</a:t>
                      </a:r>
                    </a:p>
                  </a:txBody>
                  <a:tcPr marL="8972" marR="8972" marT="897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760916077"/>
                  </a:ext>
                </a:extLst>
              </a:tr>
              <a:tr h="636253">
                <a:tc>
                  <a:txBody>
                    <a:bodyPr/>
                    <a:lstStyle/>
                    <a:p>
                      <a:pPr algn="ctr" fontAlgn="ctr"/>
                      <a:r>
                        <a:rPr lang="es-MX" sz="1100" b="0" i="0" u="none" strike="noStrike">
                          <a:solidFill>
                            <a:srgbClr val="000000"/>
                          </a:solidFill>
                          <a:effectLst/>
                          <a:latin typeface="Arial" panose="020B0604020202020204" pitchFamily="34" charset="0"/>
                        </a:rPr>
                        <a:t>Introducción nuevos sistemas de gestión</a:t>
                      </a:r>
                    </a:p>
                  </a:txBody>
                  <a:tcPr marL="8972" marR="8972" marT="897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12,25%</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12,23%</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12,05%</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11,22%</a:t>
                      </a:r>
                    </a:p>
                  </a:txBody>
                  <a:tcPr marL="8972" marR="8972" marT="897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048981340"/>
                  </a:ext>
                </a:extLst>
              </a:tr>
              <a:tr h="354819">
                <a:tc>
                  <a:txBody>
                    <a:bodyPr/>
                    <a:lstStyle/>
                    <a:p>
                      <a:pPr algn="ctr" fontAlgn="ctr"/>
                      <a:r>
                        <a:rPr lang="es-MX" sz="1100" b="0" i="0" u="none" strike="noStrike">
                          <a:solidFill>
                            <a:srgbClr val="000000"/>
                          </a:solidFill>
                          <a:effectLst/>
                          <a:latin typeface="Arial" panose="020B0604020202020204" pitchFamily="34" charset="0"/>
                        </a:rPr>
                        <a:t>Introducción nuevos modelos organizativos</a:t>
                      </a:r>
                    </a:p>
                  </a:txBody>
                  <a:tcPr marL="8972" marR="8972" marT="897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12,11%</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11,35%</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12,05%</a:t>
                      </a:r>
                    </a:p>
                  </a:txBody>
                  <a:tcPr marL="8972" marR="8972" marT="8972"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11,22%</a:t>
                      </a:r>
                    </a:p>
                  </a:txBody>
                  <a:tcPr marL="8972" marR="8972" marT="897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288595677"/>
                  </a:ext>
                </a:extLst>
              </a:tr>
              <a:tr h="636253">
                <a:tc>
                  <a:txBody>
                    <a:bodyPr/>
                    <a:lstStyle/>
                    <a:p>
                      <a:pPr algn="ctr" fontAlgn="ctr"/>
                      <a:r>
                        <a:rPr lang="es-MX" sz="1100" b="0" i="0" u="none" strike="noStrike">
                          <a:solidFill>
                            <a:srgbClr val="000000"/>
                          </a:solidFill>
                          <a:effectLst/>
                          <a:latin typeface="Arial" panose="020B0604020202020204" pitchFamily="34" charset="0"/>
                        </a:rPr>
                        <a:t>Iniciativas de colaboración con institutos de investigación o universidades</a:t>
                      </a:r>
                    </a:p>
                  </a:txBody>
                  <a:tcPr marL="8972" marR="8972" marT="8972"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10,56%</a:t>
                      </a:r>
                    </a:p>
                  </a:txBody>
                  <a:tcPr marL="8972" marR="8972" marT="8972"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12,23%</a:t>
                      </a:r>
                    </a:p>
                  </a:txBody>
                  <a:tcPr marL="8972" marR="8972" marT="8972"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11,79%</a:t>
                      </a:r>
                    </a:p>
                  </a:txBody>
                  <a:tcPr marL="8972" marR="8972" marT="8972"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Arial" panose="020B0604020202020204" pitchFamily="34" charset="0"/>
                        </a:rPr>
                        <a:t>11,22%</a:t>
                      </a:r>
                    </a:p>
                  </a:txBody>
                  <a:tcPr marL="8972" marR="8972" marT="8972"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2392305145"/>
                  </a:ext>
                </a:extLst>
              </a:tr>
            </a:tbl>
          </a:graphicData>
        </a:graphic>
      </p:graphicFrame>
      <p:sp>
        <p:nvSpPr>
          <p:cNvPr id="2" name="Diagrama de flujo: conector fuera de página 1">
            <a:extLst>
              <a:ext uri="{FF2B5EF4-FFF2-40B4-BE49-F238E27FC236}">
                <a16:creationId xmlns:a16="http://schemas.microsoft.com/office/drawing/2014/main" xmlns="" id="{D89E2AE4-0FD9-4787-B2C8-12F400998C49}"/>
              </a:ext>
            </a:extLst>
          </p:cNvPr>
          <p:cNvSpPr/>
          <p:nvPr/>
        </p:nvSpPr>
        <p:spPr>
          <a:xfrm>
            <a:off x="11277596" y="288898"/>
            <a:ext cx="685131" cy="640028"/>
          </a:xfrm>
          <a:prstGeom prst="flowChartOffpage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200" dirty="0"/>
              <a:t>Obj.3</a:t>
            </a:r>
          </a:p>
        </p:txBody>
      </p:sp>
    </p:spTree>
    <p:extLst>
      <p:ext uri="{BB962C8B-B14F-4D97-AF65-F5344CB8AC3E}">
        <p14:creationId xmlns:p14="http://schemas.microsoft.com/office/powerpoint/2010/main" val="3247152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Competitividad</a:t>
            </a:r>
          </a:p>
        </p:txBody>
      </p:sp>
      <p:graphicFrame>
        <p:nvGraphicFramePr>
          <p:cNvPr id="5" name="Tabla 4">
            <a:extLst>
              <a:ext uri="{FF2B5EF4-FFF2-40B4-BE49-F238E27FC236}">
                <a16:creationId xmlns:a16="http://schemas.microsoft.com/office/drawing/2014/main" xmlns="" id="{6485E3A5-0C15-40F2-B58F-29DCDFEC4834}"/>
              </a:ext>
            </a:extLst>
          </p:cNvPr>
          <p:cNvGraphicFramePr>
            <a:graphicFrameLocks noGrp="1"/>
          </p:cNvGraphicFramePr>
          <p:nvPr>
            <p:extLst>
              <p:ext uri="{D42A27DB-BD31-4B8C-83A1-F6EECF244321}">
                <p14:modId xmlns:p14="http://schemas.microsoft.com/office/powerpoint/2010/main" val="2595135487"/>
              </p:ext>
            </p:extLst>
          </p:nvPr>
        </p:nvGraphicFramePr>
        <p:xfrm>
          <a:off x="462238" y="1484917"/>
          <a:ext cx="5440812" cy="1504432"/>
        </p:xfrm>
        <a:graphic>
          <a:graphicData uri="http://schemas.openxmlformats.org/drawingml/2006/table">
            <a:tbl>
              <a:tblPr/>
              <a:tblGrid>
                <a:gridCol w="1385388">
                  <a:extLst>
                    <a:ext uri="{9D8B030D-6E8A-4147-A177-3AD203B41FA5}">
                      <a16:colId xmlns:a16="http://schemas.microsoft.com/office/drawing/2014/main" xmlns="" val="521339146"/>
                    </a:ext>
                  </a:extLst>
                </a:gridCol>
                <a:gridCol w="1029719">
                  <a:extLst>
                    <a:ext uri="{9D8B030D-6E8A-4147-A177-3AD203B41FA5}">
                      <a16:colId xmlns:a16="http://schemas.microsoft.com/office/drawing/2014/main" xmlns="" val="2610240485"/>
                    </a:ext>
                  </a:extLst>
                </a:gridCol>
                <a:gridCol w="932314">
                  <a:extLst>
                    <a:ext uri="{9D8B030D-6E8A-4147-A177-3AD203B41FA5}">
                      <a16:colId xmlns:a16="http://schemas.microsoft.com/office/drawing/2014/main" xmlns="" val="1508540297"/>
                    </a:ext>
                  </a:extLst>
                </a:gridCol>
                <a:gridCol w="876653">
                  <a:extLst>
                    <a:ext uri="{9D8B030D-6E8A-4147-A177-3AD203B41FA5}">
                      <a16:colId xmlns:a16="http://schemas.microsoft.com/office/drawing/2014/main" xmlns="" val="3325948641"/>
                    </a:ext>
                  </a:extLst>
                </a:gridCol>
                <a:gridCol w="1216738">
                  <a:extLst>
                    <a:ext uri="{9D8B030D-6E8A-4147-A177-3AD203B41FA5}">
                      <a16:colId xmlns:a16="http://schemas.microsoft.com/office/drawing/2014/main" xmlns="" val="2615273600"/>
                    </a:ext>
                  </a:extLst>
                </a:gridCol>
              </a:tblGrid>
              <a:tr h="311902">
                <a:tc>
                  <a:txBody>
                    <a:bodyPr/>
                    <a:lstStyle/>
                    <a:p>
                      <a:pPr algn="ctr" fontAlgn="ctr"/>
                      <a:endParaRPr lang="es-MX"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dirty="0">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3180012341"/>
                  </a:ext>
                </a:extLst>
              </a:tr>
              <a:tr h="614353">
                <a:tc>
                  <a:txBody>
                    <a:bodyPr/>
                    <a:lstStyle/>
                    <a:p>
                      <a:pPr algn="ctr" fontAlgn="ctr"/>
                      <a:r>
                        <a:rPr lang="es-MX" sz="1100" b="1" i="0" u="none" strike="noStrike">
                          <a:solidFill>
                            <a:srgbClr val="000000"/>
                          </a:solidFill>
                          <a:effectLst/>
                          <a:latin typeface="Arial" panose="020B0604020202020204" pitchFamily="34" charset="0"/>
                        </a:rPr>
                        <a:t>Cuenta con misión, visión, valores y objetivos empresariales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Arial" panose="020B0604020202020204" pitchFamily="34" charset="0"/>
                        </a:rPr>
                        <a:t>55%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610028904"/>
                  </a:ext>
                </a:extLst>
              </a:tr>
              <a:tr h="482030">
                <a:tc>
                  <a:txBody>
                    <a:bodyPr/>
                    <a:lstStyle/>
                    <a:p>
                      <a:pPr algn="ctr" fontAlgn="ctr"/>
                      <a:r>
                        <a:rPr lang="es-MX" sz="1100" b="1" i="0" u="none" strike="noStrike">
                          <a:solidFill>
                            <a:srgbClr val="000000"/>
                          </a:solidFill>
                          <a:effectLst/>
                          <a:latin typeface="Arial" panose="020B0604020202020204" pitchFamily="34" charset="0"/>
                        </a:rPr>
                        <a:t>Aplica estrategias para obtener ventaja competitiva </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72%</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73%</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79%</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3284593182"/>
                  </a:ext>
                </a:extLst>
              </a:tr>
            </a:tbl>
          </a:graphicData>
        </a:graphic>
      </p:graphicFrame>
      <p:graphicFrame>
        <p:nvGraphicFramePr>
          <p:cNvPr id="9" name="Tabla 8">
            <a:extLst>
              <a:ext uri="{FF2B5EF4-FFF2-40B4-BE49-F238E27FC236}">
                <a16:creationId xmlns:a16="http://schemas.microsoft.com/office/drawing/2014/main" xmlns="" id="{6D1BBCDC-9C84-4B3A-AFB4-79192F9FC9C2}"/>
              </a:ext>
            </a:extLst>
          </p:cNvPr>
          <p:cNvGraphicFramePr>
            <a:graphicFrameLocks noGrp="1"/>
          </p:cNvGraphicFramePr>
          <p:nvPr>
            <p:extLst>
              <p:ext uri="{D42A27DB-BD31-4B8C-83A1-F6EECF244321}">
                <p14:modId xmlns:p14="http://schemas.microsoft.com/office/powerpoint/2010/main" val="2830224035"/>
              </p:ext>
            </p:extLst>
          </p:nvPr>
        </p:nvGraphicFramePr>
        <p:xfrm>
          <a:off x="6287364" y="1484917"/>
          <a:ext cx="5181600" cy="1504433"/>
        </p:xfrm>
        <a:graphic>
          <a:graphicData uri="http://schemas.openxmlformats.org/drawingml/2006/table">
            <a:tbl>
              <a:tblPr/>
              <a:tblGrid>
                <a:gridCol w="1703931">
                  <a:extLst>
                    <a:ext uri="{9D8B030D-6E8A-4147-A177-3AD203B41FA5}">
                      <a16:colId xmlns:a16="http://schemas.microsoft.com/office/drawing/2014/main" xmlns="" val="1906055421"/>
                    </a:ext>
                  </a:extLst>
                </a:gridCol>
                <a:gridCol w="761533">
                  <a:extLst>
                    <a:ext uri="{9D8B030D-6E8A-4147-A177-3AD203B41FA5}">
                      <a16:colId xmlns:a16="http://schemas.microsoft.com/office/drawing/2014/main" xmlns="" val="3567840283"/>
                    </a:ext>
                  </a:extLst>
                </a:gridCol>
                <a:gridCol w="1028070">
                  <a:extLst>
                    <a:ext uri="{9D8B030D-6E8A-4147-A177-3AD203B41FA5}">
                      <a16:colId xmlns:a16="http://schemas.microsoft.com/office/drawing/2014/main" xmlns="" val="413730703"/>
                    </a:ext>
                  </a:extLst>
                </a:gridCol>
                <a:gridCol w="786918">
                  <a:extLst>
                    <a:ext uri="{9D8B030D-6E8A-4147-A177-3AD203B41FA5}">
                      <a16:colId xmlns:a16="http://schemas.microsoft.com/office/drawing/2014/main" xmlns="" val="1982318563"/>
                    </a:ext>
                  </a:extLst>
                </a:gridCol>
                <a:gridCol w="901148">
                  <a:extLst>
                    <a:ext uri="{9D8B030D-6E8A-4147-A177-3AD203B41FA5}">
                      <a16:colId xmlns:a16="http://schemas.microsoft.com/office/drawing/2014/main" xmlns="" val="3418867374"/>
                    </a:ext>
                  </a:extLst>
                </a:gridCol>
              </a:tblGrid>
              <a:tr h="390038">
                <a:tc>
                  <a:txBody>
                    <a:bodyPr/>
                    <a:lstStyle/>
                    <a:p>
                      <a:pPr algn="ctr" fontAlgn="ctr"/>
                      <a:endParaRPr lang="es-MX" sz="105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05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05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05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05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4218557297"/>
                  </a:ext>
                </a:extLst>
              </a:tr>
              <a:tr h="371465">
                <a:tc>
                  <a:txBody>
                    <a:bodyPr/>
                    <a:lstStyle/>
                    <a:p>
                      <a:pPr algn="l" fontAlgn="ctr"/>
                      <a:r>
                        <a:rPr lang="es-MX" sz="1050" b="1" i="0" u="none" strike="noStrike">
                          <a:solidFill>
                            <a:srgbClr val="000000"/>
                          </a:solidFill>
                          <a:effectLst/>
                          <a:latin typeface="Arial" panose="020B0604020202020204" pitchFamily="34" charset="0"/>
                        </a:rPr>
                        <a:t>Liderazgo en Costos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29%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29%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33%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25%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896814287"/>
                  </a:ext>
                </a:extLst>
              </a:tr>
              <a:tr h="371465">
                <a:tc>
                  <a:txBody>
                    <a:bodyPr/>
                    <a:lstStyle/>
                    <a:p>
                      <a:pPr algn="l" fontAlgn="ctr"/>
                      <a:r>
                        <a:rPr lang="es-MX" sz="1050" b="1" i="0" u="none" strike="noStrike">
                          <a:solidFill>
                            <a:srgbClr val="000000"/>
                          </a:solidFill>
                          <a:effectLst/>
                          <a:latin typeface="Arial" panose="020B0604020202020204" pitchFamily="34" charset="0"/>
                        </a:rPr>
                        <a:t>Diferenciación</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47%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40%</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1046981297"/>
                  </a:ext>
                </a:extLst>
              </a:tr>
              <a:tr h="371465">
                <a:tc>
                  <a:txBody>
                    <a:bodyPr/>
                    <a:lstStyle/>
                    <a:p>
                      <a:pPr algn="l" fontAlgn="ctr"/>
                      <a:r>
                        <a:rPr lang="es-MX" sz="1050" b="1" i="0" u="none" strike="noStrike" dirty="0">
                          <a:solidFill>
                            <a:srgbClr val="000000"/>
                          </a:solidFill>
                          <a:effectLst/>
                          <a:latin typeface="Arial" panose="020B0604020202020204" pitchFamily="34" charset="0"/>
                        </a:rPr>
                        <a:t>Enfoque</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21%</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24%</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27%</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50" b="0" i="0" u="none" strike="noStrike" dirty="0">
                          <a:solidFill>
                            <a:srgbClr val="000000"/>
                          </a:solidFill>
                          <a:effectLst/>
                          <a:latin typeface="Arial" panose="020B0604020202020204" pitchFamily="34" charset="0"/>
                        </a:rPr>
                        <a:t>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4211980040"/>
                  </a:ext>
                </a:extLst>
              </a:tr>
            </a:tbl>
          </a:graphicData>
        </a:graphic>
      </p:graphicFrame>
      <p:graphicFrame>
        <p:nvGraphicFramePr>
          <p:cNvPr id="12" name="Tabla 11">
            <a:extLst>
              <a:ext uri="{FF2B5EF4-FFF2-40B4-BE49-F238E27FC236}">
                <a16:creationId xmlns:a16="http://schemas.microsoft.com/office/drawing/2014/main" xmlns="" id="{F731866B-571B-4700-A69E-D85B29DA5200}"/>
              </a:ext>
            </a:extLst>
          </p:cNvPr>
          <p:cNvGraphicFramePr>
            <a:graphicFrameLocks noGrp="1"/>
          </p:cNvGraphicFramePr>
          <p:nvPr>
            <p:extLst>
              <p:ext uri="{D42A27DB-BD31-4B8C-83A1-F6EECF244321}">
                <p14:modId xmlns:p14="http://schemas.microsoft.com/office/powerpoint/2010/main" val="2108875762"/>
              </p:ext>
            </p:extLst>
          </p:nvPr>
        </p:nvGraphicFramePr>
        <p:xfrm>
          <a:off x="3239362" y="4021618"/>
          <a:ext cx="5308289" cy="1504432"/>
        </p:xfrm>
        <a:graphic>
          <a:graphicData uri="http://schemas.openxmlformats.org/drawingml/2006/table">
            <a:tbl>
              <a:tblPr/>
              <a:tblGrid>
                <a:gridCol w="1745592">
                  <a:extLst>
                    <a:ext uri="{9D8B030D-6E8A-4147-A177-3AD203B41FA5}">
                      <a16:colId xmlns:a16="http://schemas.microsoft.com/office/drawing/2014/main" xmlns="" val="1989943075"/>
                    </a:ext>
                  </a:extLst>
                </a:gridCol>
                <a:gridCol w="780152">
                  <a:extLst>
                    <a:ext uri="{9D8B030D-6E8A-4147-A177-3AD203B41FA5}">
                      <a16:colId xmlns:a16="http://schemas.microsoft.com/office/drawing/2014/main" xmlns="" val="1623312081"/>
                    </a:ext>
                  </a:extLst>
                </a:gridCol>
                <a:gridCol w="1053206">
                  <a:extLst>
                    <a:ext uri="{9D8B030D-6E8A-4147-A177-3AD203B41FA5}">
                      <a16:colId xmlns:a16="http://schemas.microsoft.com/office/drawing/2014/main" xmlns="" val="2395192337"/>
                    </a:ext>
                  </a:extLst>
                </a:gridCol>
                <a:gridCol w="806158">
                  <a:extLst>
                    <a:ext uri="{9D8B030D-6E8A-4147-A177-3AD203B41FA5}">
                      <a16:colId xmlns:a16="http://schemas.microsoft.com/office/drawing/2014/main" xmlns="" val="1363046132"/>
                    </a:ext>
                  </a:extLst>
                </a:gridCol>
                <a:gridCol w="923181">
                  <a:extLst>
                    <a:ext uri="{9D8B030D-6E8A-4147-A177-3AD203B41FA5}">
                      <a16:colId xmlns:a16="http://schemas.microsoft.com/office/drawing/2014/main" xmlns="" val="1982983023"/>
                    </a:ext>
                  </a:extLst>
                </a:gridCol>
              </a:tblGrid>
              <a:tr h="312802">
                <a:tc>
                  <a:txBody>
                    <a:bodyPr/>
                    <a:lstStyle/>
                    <a:p>
                      <a:pPr algn="ctr" fontAlgn="ctr"/>
                      <a:endParaRPr lang="es-MX"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1905304298"/>
                  </a:ext>
                </a:extLst>
              </a:tr>
              <a:tr h="714978">
                <a:tc>
                  <a:txBody>
                    <a:bodyPr/>
                    <a:lstStyle/>
                    <a:p>
                      <a:pPr algn="l" fontAlgn="ctr"/>
                      <a:r>
                        <a:rPr lang="es-MX" sz="1100" b="1" i="0" u="none" strike="noStrike">
                          <a:solidFill>
                            <a:srgbClr val="000000"/>
                          </a:solidFill>
                          <a:effectLst/>
                          <a:latin typeface="Arial" panose="020B0604020202020204" pitchFamily="34" charset="0"/>
                        </a:rPr>
                        <a:t>Adquisición de materias primas e insumos y control de inventario</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4053727382"/>
                  </a:ext>
                </a:extLst>
              </a:tr>
              <a:tr h="476652">
                <a:tc>
                  <a:txBody>
                    <a:bodyPr/>
                    <a:lstStyle/>
                    <a:p>
                      <a:pPr algn="l" fontAlgn="ctr"/>
                      <a:r>
                        <a:rPr lang="es-MX" sz="1100" b="1" i="0" u="none" strike="noStrike">
                          <a:solidFill>
                            <a:srgbClr val="000000"/>
                          </a:solidFill>
                          <a:effectLst/>
                          <a:latin typeface="Arial" panose="020B0604020202020204" pitchFamily="34" charset="0"/>
                        </a:rPr>
                        <a:t>Herramientas modernas de producción</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1" i="0" u="none" strike="noStrike">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Arial" panose="020B0604020202020204" pitchFamily="34" charset="0"/>
                        </a:rPr>
                        <a:t>43%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981227302"/>
                  </a:ext>
                </a:extLst>
              </a:tr>
            </a:tbl>
          </a:graphicData>
        </a:graphic>
      </p:graphicFrame>
      <p:sp>
        <p:nvSpPr>
          <p:cNvPr id="13" name="CuadroTexto 12">
            <a:extLst>
              <a:ext uri="{FF2B5EF4-FFF2-40B4-BE49-F238E27FC236}">
                <a16:creationId xmlns:a16="http://schemas.microsoft.com/office/drawing/2014/main" xmlns="" id="{938C8EEF-E6F7-405E-BC77-C818F63DD32B}"/>
              </a:ext>
            </a:extLst>
          </p:cNvPr>
          <p:cNvSpPr txBox="1"/>
          <p:nvPr/>
        </p:nvSpPr>
        <p:spPr>
          <a:xfrm>
            <a:off x="583096" y="994481"/>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Planificación estratégica</a:t>
            </a:r>
          </a:p>
        </p:txBody>
      </p:sp>
      <p:sp>
        <p:nvSpPr>
          <p:cNvPr id="15" name="CuadroTexto 14">
            <a:extLst>
              <a:ext uri="{FF2B5EF4-FFF2-40B4-BE49-F238E27FC236}">
                <a16:creationId xmlns:a16="http://schemas.microsoft.com/office/drawing/2014/main" xmlns="" id="{BFE96084-1650-431D-AAB1-475229754D78}"/>
              </a:ext>
            </a:extLst>
          </p:cNvPr>
          <p:cNvSpPr txBox="1"/>
          <p:nvPr/>
        </p:nvSpPr>
        <p:spPr>
          <a:xfrm>
            <a:off x="6791739" y="994481"/>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Estrategia de ventaja competitiva</a:t>
            </a:r>
          </a:p>
        </p:txBody>
      </p:sp>
      <p:sp>
        <p:nvSpPr>
          <p:cNvPr id="17" name="CuadroTexto 16">
            <a:extLst>
              <a:ext uri="{FF2B5EF4-FFF2-40B4-BE49-F238E27FC236}">
                <a16:creationId xmlns:a16="http://schemas.microsoft.com/office/drawing/2014/main" xmlns="" id="{9AAC4E95-A053-4B41-9D36-BD9393EA94B9}"/>
              </a:ext>
            </a:extLst>
          </p:cNvPr>
          <p:cNvSpPr txBox="1"/>
          <p:nvPr/>
        </p:nvSpPr>
        <p:spPr>
          <a:xfrm>
            <a:off x="3689937" y="3427692"/>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Producción y operaciones</a:t>
            </a:r>
          </a:p>
        </p:txBody>
      </p:sp>
    </p:spTree>
    <p:extLst>
      <p:ext uri="{BB962C8B-B14F-4D97-AF65-F5344CB8AC3E}">
        <p14:creationId xmlns:p14="http://schemas.microsoft.com/office/powerpoint/2010/main" val="392424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Competitividad</a:t>
            </a:r>
          </a:p>
        </p:txBody>
      </p:sp>
      <p:sp>
        <p:nvSpPr>
          <p:cNvPr id="13" name="CuadroTexto 12">
            <a:extLst>
              <a:ext uri="{FF2B5EF4-FFF2-40B4-BE49-F238E27FC236}">
                <a16:creationId xmlns:a16="http://schemas.microsoft.com/office/drawing/2014/main" xmlns="" id="{938C8EEF-E6F7-405E-BC77-C818F63DD32B}"/>
              </a:ext>
            </a:extLst>
          </p:cNvPr>
          <p:cNvSpPr txBox="1"/>
          <p:nvPr/>
        </p:nvSpPr>
        <p:spPr>
          <a:xfrm>
            <a:off x="583096" y="994481"/>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Aseguramiento de calidad</a:t>
            </a:r>
          </a:p>
        </p:txBody>
      </p:sp>
      <p:sp>
        <p:nvSpPr>
          <p:cNvPr id="15" name="CuadroTexto 14">
            <a:extLst>
              <a:ext uri="{FF2B5EF4-FFF2-40B4-BE49-F238E27FC236}">
                <a16:creationId xmlns:a16="http://schemas.microsoft.com/office/drawing/2014/main" xmlns="" id="{BFE96084-1650-431D-AAB1-475229754D78}"/>
              </a:ext>
            </a:extLst>
          </p:cNvPr>
          <p:cNvSpPr txBox="1"/>
          <p:nvPr/>
        </p:nvSpPr>
        <p:spPr>
          <a:xfrm>
            <a:off x="6791739" y="994481"/>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Comercialización</a:t>
            </a:r>
          </a:p>
        </p:txBody>
      </p:sp>
      <p:sp>
        <p:nvSpPr>
          <p:cNvPr id="17" name="CuadroTexto 16">
            <a:extLst>
              <a:ext uri="{FF2B5EF4-FFF2-40B4-BE49-F238E27FC236}">
                <a16:creationId xmlns:a16="http://schemas.microsoft.com/office/drawing/2014/main" xmlns="" id="{9AAC4E95-A053-4B41-9D36-BD9393EA94B9}"/>
              </a:ext>
            </a:extLst>
          </p:cNvPr>
          <p:cNvSpPr txBox="1"/>
          <p:nvPr/>
        </p:nvSpPr>
        <p:spPr>
          <a:xfrm>
            <a:off x="3689937" y="3753750"/>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Contabilidad y finanzas</a:t>
            </a:r>
          </a:p>
        </p:txBody>
      </p:sp>
      <p:graphicFrame>
        <p:nvGraphicFramePr>
          <p:cNvPr id="4" name="Tabla 3">
            <a:extLst>
              <a:ext uri="{FF2B5EF4-FFF2-40B4-BE49-F238E27FC236}">
                <a16:creationId xmlns:a16="http://schemas.microsoft.com/office/drawing/2014/main" xmlns="" id="{80BE396B-FE9D-4202-A221-8E5B3D097847}"/>
              </a:ext>
            </a:extLst>
          </p:cNvPr>
          <p:cNvGraphicFramePr>
            <a:graphicFrameLocks noGrp="1"/>
          </p:cNvGraphicFramePr>
          <p:nvPr>
            <p:extLst>
              <p:ext uri="{D42A27DB-BD31-4B8C-83A1-F6EECF244321}">
                <p14:modId xmlns:p14="http://schemas.microsoft.com/office/powerpoint/2010/main" val="176326362"/>
              </p:ext>
            </p:extLst>
          </p:nvPr>
        </p:nvGraphicFramePr>
        <p:xfrm>
          <a:off x="619850" y="1808953"/>
          <a:ext cx="5283200" cy="1331813"/>
        </p:xfrm>
        <a:graphic>
          <a:graphicData uri="http://schemas.openxmlformats.org/drawingml/2006/table">
            <a:tbl>
              <a:tblPr/>
              <a:tblGrid>
                <a:gridCol w="1803400">
                  <a:extLst>
                    <a:ext uri="{9D8B030D-6E8A-4147-A177-3AD203B41FA5}">
                      <a16:colId xmlns:a16="http://schemas.microsoft.com/office/drawing/2014/main" xmlns="" val="3941184812"/>
                    </a:ext>
                  </a:extLst>
                </a:gridCol>
                <a:gridCol w="762000">
                  <a:extLst>
                    <a:ext uri="{9D8B030D-6E8A-4147-A177-3AD203B41FA5}">
                      <a16:colId xmlns:a16="http://schemas.microsoft.com/office/drawing/2014/main" xmlns="" val="2047872136"/>
                    </a:ext>
                  </a:extLst>
                </a:gridCol>
                <a:gridCol w="1028700">
                  <a:extLst>
                    <a:ext uri="{9D8B030D-6E8A-4147-A177-3AD203B41FA5}">
                      <a16:colId xmlns:a16="http://schemas.microsoft.com/office/drawing/2014/main" xmlns="" val="2171647896"/>
                    </a:ext>
                  </a:extLst>
                </a:gridCol>
                <a:gridCol w="787400">
                  <a:extLst>
                    <a:ext uri="{9D8B030D-6E8A-4147-A177-3AD203B41FA5}">
                      <a16:colId xmlns:a16="http://schemas.microsoft.com/office/drawing/2014/main" xmlns="" val="163068417"/>
                    </a:ext>
                  </a:extLst>
                </a:gridCol>
                <a:gridCol w="901700">
                  <a:extLst>
                    <a:ext uri="{9D8B030D-6E8A-4147-A177-3AD203B41FA5}">
                      <a16:colId xmlns:a16="http://schemas.microsoft.com/office/drawing/2014/main" xmlns="" val="1737788839"/>
                    </a:ext>
                  </a:extLst>
                </a:gridCol>
              </a:tblGrid>
              <a:tr h="227383">
                <a:tc>
                  <a:txBody>
                    <a:bodyPr/>
                    <a:lstStyle/>
                    <a:p>
                      <a:pPr algn="ctr" fontAlgn="ctr"/>
                      <a:endParaRPr lang="es-MX"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dirty="0">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268268692"/>
                  </a:ext>
                </a:extLst>
              </a:tr>
              <a:tr h="552215">
                <a:tc>
                  <a:txBody>
                    <a:bodyPr/>
                    <a:lstStyle/>
                    <a:p>
                      <a:pPr algn="l" fontAlgn="ctr"/>
                      <a:r>
                        <a:rPr lang="es-MX" sz="1100" b="1" i="0" u="none" strike="noStrike">
                          <a:solidFill>
                            <a:srgbClr val="000000"/>
                          </a:solidFill>
                          <a:effectLst/>
                          <a:latin typeface="Arial" panose="020B0604020202020204" pitchFamily="34" charset="0"/>
                        </a:rPr>
                        <a:t>Cuenta con un grupo de trabajo dedicado a la mejora continua </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779958293"/>
                  </a:ext>
                </a:extLst>
              </a:tr>
              <a:tr h="552215">
                <a:tc>
                  <a:txBody>
                    <a:bodyPr/>
                    <a:lstStyle/>
                    <a:p>
                      <a:pPr algn="l" fontAlgn="ctr"/>
                      <a:r>
                        <a:rPr lang="es-MX" sz="1100" b="1" i="0" u="none" strike="noStrike">
                          <a:solidFill>
                            <a:srgbClr val="000000"/>
                          </a:solidFill>
                          <a:effectLst/>
                          <a:latin typeface="Arial" panose="020B0604020202020204" pitchFamily="34" charset="0"/>
                        </a:rPr>
                        <a:t>Cumplimiento de certificaciones y normas de calidad </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64%</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59%</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Arial" panose="020B0604020202020204" pitchFamily="34" charset="0"/>
                        </a:rPr>
                        <a:t>58%</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2994280486"/>
                  </a:ext>
                </a:extLst>
              </a:tr>
            </a:tbl>
          </a:graphicData>
        </a:graphic>
      </p:graphicFrame>
      <p:graphicFrame>
        <p:nvGraphicFramePr>
          <p:cNvPr id="8" name="Tabla 7">
            <a:extLst>
              <a:ext uri="{FF2B5EF4-FFF2-40B4-BE49-F238E27FC236}">
                <a16:creationId xmlns:a16="http://schemas.microsoft.com/office/drawing/2014/main" xmlns="" id="{E9D6B7D6-8CD1-4C37-8E62-DBEDFB773F6C}"/>
              </a:ext>
            </a:extLst>
          </p:cNvPr>
          <p:cNvGraphicFramePr>
            <a:graphicFrameLocks noGrp="1"/>
          </p:cNvGraphicFramePr>
          <p:nvPr>
            <p:extLst>
              <p:ext uri="{D42A27DB-BD31-4B8C-83A1-F6EECF244321}">
                <p14:modId xmlns:p14="http://schemas.microsoft.com/office/powerpoint/2010/main" val="3968126729"/>
              </p:ext>
            </p:extLst>
          </p:nvPr>
        </p:nvGraphicFramePr>
        <p:xfrm>
          <a:off x="6363252" y="1750116"/>
          <a:ext cx="5283200" cy="1503045"/>
        </p:xfrm>
        <a:graphic>
          <a:graphicData uri="http://schemas.openxmlformats.org/drawingml/2006/table">
            <a:tbl>
              <a:tblPr/>
              <a:tblGrid>
                <a:gridCol w="1803400">
                  <a:extLst>
                    <a:ext uri="{9D8B030D-6E8A-4147-A177-3AD203B41FA5}">
                      <a16:colId xmlns:a16="http://schemas.microsoft.com/office/drawing/2014/main" xmlns="" val="1831246466"/>
                    </a:ext>
                  </a:extLst>
                </a:gridCol>
                <a:gridCol w="762000">
                  <a:extLst>
                    <a:ext uri="{9D8B030D-6E8A-4147-A177-3AD203B41FA5}">
                      <a16:colId xmlns:a16="http://schemas.microsoft.com/office/drawing/2014/main" xmlns="" val="1871966906"/>
                    </a:ext>
                  </a:extLst>
                </a:gridCol>
                <a:gridCol w="1028700">
                  <a:extLst>
                    <a:ext uri="{9D8B030D-6E8A-4147-A177-3AD203B41FA5}">
                      <a16:colId xmlns:a16="http://schemas.microsoft.com/office/drawing/2014/main" xmlns="" val="722422887"/>
                    </a:ext>
                  </a:extLst>
                </a:gridCol>
                <a:gridCol w="787400">
                  <a:extLst>
                    <a:ext uri="{9D8B030D-6E8A-4147-A177-3AD203B41FA5}">
                      <a16:colId xmlns:a16="http://schemas.microsoft.com/office/drawing/2014/main" xmlns="" val="3712735978"/>
                    </a:ext>
                  </a:extLst>
                </a:gridCol>
                <a:gridCol w="901700">
                  <a:extLst>
                    <a:ext uri="{9D8B030D-6E8A-4147-A177-3AD203B41FA5}">
                      <a16:colId xmlns:a16="http://schemas.microsoft.com/office/drawing/2014/main" xmlns="" val="531727128"/>
                    </a:ext>
                  </a:extLst>
                </a:gridCol>
              </a:tblGrid>
              <a:tr h="200025">
                <a:tc>
                  <a:txBody>
                    <a:bodyPr/>
                    <a:lstStyle/>
                    <a:p>
                      <a:pPr algn="ctr" fontAlgn="ctr"/>
                      <a:endParaRPr lang="es-MX"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4257077274"/>
                  </a:ext>
                </a:extLst>
              </a:tr>
              <a:tr h="190500">
                <a:tc>
                  <a:txBody>
                    <a:bodyPr/>
                    <a:lstStyle/>
                    <a:p>
                      <a:pPr algn="ctr" fontAlgn="ctr"/>
                      <a:r>
                        <a:rPr lang="es-MX" sz="1100" b="1" i="0" u="none" strike="noStrike">
                          <a:solidFill>
                            <a:srgbClr val="000000"/>
                          </a:solidFill>
                          <a:effectLst/>
                          <a:latin typeface="Arial" panose="020B0604020202020204" pitchFamily="34" charset="0"/>
                        </a:rPr>
                        <a:t>Estrategias de marketing</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80%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264250716"/>
                  </a:ext>
                </a:extLst>
              </a:tr>
              <a:tr h="190500">
                <a:tc>
                  <a:txBody>
                    <a:bodyPr/>
                    <a:lstStyle/>
                    <a:p>
                      <a:pPr algn="ctr" fontAlgn="ctr"/>
                      <a:r>
                        <a:rPr lang="es-MX" sz="1100" b="1" i="0" u="none" strike="noStrike">
                          <a:solidFill>
                            <a:srgbClr val="000000"/>
                          </a:solidFill>
                          <a:effectLst/>
                          <a:latin typeface="Arial" panose="020B0604020202020204" pitchFamily="34" charset="0"/>
                        </a:rPr>
                        <a:t>Políticas de venta</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81%</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75%</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190555430"/>
                  </a:ext>
                </a:extLst>
              </a:tr>
              <a:tr h="485775">
                <a:tc>
                  <a:txBody>
                    <a:bodyPr/>
                    <a:lstStyle/>
                    <a:p>
                      <a:pPr algn="ctr" fontAlgn="ctr"/>
                      <a:r>
                        <a:rPr lang="es-MX" sz="1100" b="1" i="0" u="none" strike="noStrike">
                          <a:solidFill>
                            <a:srgbClr val="000000"/>
                          </a:solidFill>
                          <a:effectLst/>
                          <a:latin typeface="Arial" panose="020B0604020202020204" pitchFamily="34" charset="0"/>
                        </a:rPr>
                        <a:t>Buenas relaciones comerciales con clientes y proveedores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75%</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a:solidFill>
                            <a:srgbClr val="000000"/>
                          </a:solidFill>
                          <a:effectLst/>
                          <a:latin typeface="Arial" panose="020B0604020202020204" pitchFamily="34" charset="0"/>
                        </a:rPr>
                        <a:t>79%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83%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789644202"/>
                  </a:ext>
                </a:extLst>
              </a:tr>
              <a:tr h="323850">
                <a:tc>
                  <a:txBody>
                    <a:bodyPr/>
                    <a:lstStyle/>
                    <a:p>
                      <a:pPr algn="ctr" fontAlgn="ctr"/>
                      <a:r>
                        <a:rPr lang="es-MX" sz="1100" b="1" i="0" u="none" strike="noStrike">
                          <a:solidFill>
                            <a:srgbClr val="000000"/>
                          </a:solidFill>
                          <a:effectLst/>
                          <a:latin typeface="Arial" panose="020B0604020202020204" pitchFamily="34" charset="0"/>
                        </a:rPr>
                        <a:t>Procesos de distribución eficientes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76%</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73%</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Arial" panose="020B0604020202020204" pitchFamily="34" charset="0"/>
                        </a:rPr>
                        <a:t>63%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601925278"/>
                  </a:ext>
                </a:extLst>
              </a:tr>
            </a:tbl>
          </a:graphicData>
        </a:graphic>
      </p:graphicFrame>
      <p:graphicFrame>
        <p:nvGraphicFramePr>
          <p:cNvPr id="14" name="Tabla 13">
            <a:extLst>
              <a:ext uri="{FF2B5EF4-FFF2-40B4-BE49-F238E27FC236}">
                <a16:creationId xmlns:a16="http://schemas.microsoft.com/office/drawing/2014/main" xmlns="" id="{E6E64F5E-05B7-4632-9B96-DF6FE909A9CB}"/>
              </a:ext>
            </a:extLst>
          </p:cNvPr>
          <p:cNvGraphicFramePr>
            <a:graphicFrameLocks noGrp="1"/>
          </p:cNvGraphicFramePr>
          <p:nvPr>
            <p:extLst>
              <p:ext uri="{D42A27DB-BD31-4B8C-83A1-F6EECF244321}">
                <p14:modId xmlns:p14="http://schemas.microsoft.com/office/powerpoint/2010/main" val="1484290307"/>
              </p:ext>
            </p:extLst>
          </p:nvPr>
        </p:nvGraphicFramePr>
        <p:xfrm>
          <a:off x="3453606" y="4452730"/>
          <a:ext cx="5283200" cy="1034415"/>
        </p:xfrm>
        <a:graphic>
          <a:graphicData uri="http://schemas.openxmlformats.org/drawingml/2006/table">
            <a:tbl>
              <a:tblPr/>
              <a:tblGrid>
                <a:gridCol w="1803400">
                  <a:extLst>
                    <a:ext uri="{9D8B030D-6E8A-4147-A177-3AD203B41FA5}">
                      <a16:colId xmlns:a16="http://schemas.microsoft.com/office/drawing/2014/main" xmlns="" val="2773582565"/>
                    </a:ext>
                  </a:extLst>
                </a:gridCol>
                <a:gridCol w="762000">
                  <a:extLst>
                    <a:ext uri="{9D8B030D-6E8A-4147-A177-3AD203B41FA5}">
                      <a16:colId xmlns:a16="http://schemas.microsoft.com/office/drawing/2014/main" xmlns="" val="3266528864"/>
                    </a:ext>
                  </a:extLst>
                </a:gridCol>
                <a:gridCol w="1028700">
                  <a:extLst>
                    <a:ext uri="{9D8B030D-6E8A-4147-A177-3AD203B41FA5}">
                      <a16:colId xmlns:a16="http://schemas.microsoft.com/office/drawing/2014/main" xmlns="" val="1667317283"/>
                    </a:ext>
                  </a:extLst>
                </a:gridCol>
                <a:gridCol w="787400">
                  <a:extLst>
                    <a:ext uri="{9D8B030D-6E8A-4147-A177-3AD203B41FA5}">
                      <a16:colId xmlns:a16="http://schemas.microsoft.com/office/drawing/2014/main" xmlns="" val="2238126923"/>
                    </a:ext>
                  </a:extLst>
                </a:gridCol>
                <a:gridCol w="901700">
                  <a:extLst>
                    <a:ext uri="{9D8B030D-6E8A-4147-A177-3AD203B41FA5}">
                      <a16:colId xmlns:a16="http://schemas.microsoft.com/office/drawing/2014/main" xmlns="" val="908762835"/>
                    </a:ext>
                  </a:extLst>
                </a:gridCol>
              </a:tblGrid>
              <a:tr h="160525">
                <a:tc>
                  <a:txBody>
                    <a:bodyPr/>
                    <a:lstStyle/>
                    <a:p>
                      <a:pPr algn="ctr" fontAlgn="ctr"/>
                      <a:r>
                        <a:rPr lang="es-MX" sz="1100" b="1" i="0" u="none" strike="noStrike">
                          <a:solidFill>
                            <a:srgbClr val="000000"/>
                          </a:solidFill>
                          <a:effectLst/>
                          <a:latin typeface="Arial" panose="020B0604020202020204" pitchFamily="34" charset="0"/>
                        </a:rPr>
                        <a:t>Contabilidad y Finanzas</a:t>
                      </a: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3563272402"/>
                  </a:ext>
                </a:extLst>
              </a:tr>
              <a:tr h="323850">
                <a:tc>
                  <a:txBody>
                    <a:bodyPr/>
                    <a:lstStyle/>
                    <a:p>
                      <a:pPr algn="l" fontAlgn="ctr"/>
                      <a:r>
                        <a:rPr lang="es-MX" sz="1100" b="1" i="0" u="none" strike="noStrike">
                          <a:solidFill>
                            <a:srgbClr val="000000"/>
                          </a:solidFill>
                          <a:effectLst/>
                          <a:latin typeface="Arial" panose="020B0604020202020204" pitchFamily="34" charset="0"/>
                        </a:rPr>
                        <a:t>Estructura de costos claramente definida</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49%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57%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509984055"/>
                  </a:ext>
                </a:extLst>
              </a:tr>
              <a:tr h="485775">
                <a:tc>
                  <a:txBody>
                    <a:bodyPr/>
                    <a:lstStyle/>
                    <a:p>
                      <a:pPr algn="l" fontAlgn="ctr"/>
                      <a:r>
                        <a:rPr lang="es-MX" sz="1100" b="1" i="0" u="none" strike="noStrike">
                          <a:solidFill>
                            <a:srgbClr val="000000"/>
                          </a:solidFill>
                          <a:effectLst/>
                          <a:latin typeface="Arial" panose="020B0604020202020204" pitchFamily="34" charset="0"/>
                        </a:rPr>
                        <a:t>Generado al menos el 25% de utilidades en el último año</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55%</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64%</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a:solidFill>
                            <a:srgbClr val="000000"/>
                          </a:solidFill>
                          <a:effectLst/>
                          <a:latin typeface="Arial" panose="020B0604020202020204" pitchFamily="34" charset="0"/>
                        </a:rPr>
                        <a:t>63%</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fontAlgn="ctr"/>
                      <a:r>
                        <a:rPr lang="es-MX" sz="1100" b="0" i="0" u="none" strike="noStrike" dirty="0">
                          <a:solidFill>
                            <a:srgbClr val="000000"/>
                          </a:solidFill>
                          <a:effectLst/>
                          <a:latin typeface="Arial" panose="020B0604020202020204" pitchFamily="34" charset="0"/>
                        </a:rPr>
                        <a:t>75%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2596011091"/>
                  </a:ext>
                </a:extLst>
              </a:tr>
            </a:tbl>
          </a:graphicData>
        </a:graphic>
      </p:graphicFrame>
    </p:spTree>
    <p:extLst>
      <p:ext uri="{BB962C8B-B14F-4D97-AF65-F5344CB8AC3E}">
        <p14:creationId xmlns:p14="http://schemas.microsoft.com/office/powerpoint/2010/main" val="352550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Competitividad</a:t>
            </a:r>
          </a:p>
        </p:txBody>
      </p:sp>
      <p:sp>
        <p:nvSpPr>
          <p:cNvPr id="13" name="CuadroTexto 12">
            <a:extLst>
              <a:ext uri="{FF2B5EF4-FFF2-40B4-BE49-F238E27FC236}">
                <a16:creationId xmlns:a16="http://schemas.microsoft.com/office/drawing/2014/main" xmlns="" id="{938C8EEF-E6F7-405E-BC77-C818F63DD32B}"/>
              </a:ext>
            </a:extLst>
          </p:cNvPr>
          <p:cNvSpPr txBox="1"/>
          <p:nvPr/>
        </p:nvSpPr>
        <p:spPr>
          <a:xfrm>
            <a:off x="788576" y="871189"/>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Recursos humanos</a:t>
            </a:r>
          </a:p>
        </p:txBody>
      </p:sp>
      <p:sp>
        <p:nvSpPr>
          <p:cNvPr id="15" name="CuadroTexto 14">
            <a:extLst>
              <a:ext uri="{FF2B5EF4-FFF2-40B4-BE49-F238E27FC236}">
                <a16:creationId xmlns:a16="http://schemas.microsoft.com/office/drawing/2014/main" xmlns="" id="{BFE96084-1650-431D-AAB1-475229754D78}"/>
              </a:ext>
            </a:extLst>
          </p:cNvPr>
          <p:cNvSpPr txBox="1"/>
          <p:nvPr/>
        </p:nvSpPr>
        <p:spPr>
          <a:xfrm>
            <a:off x="6791739" y="871189"/>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Gestión ambiental</a:t>
            </a:r>
          </a:p>
        </p:txBody>
      </p:sp>
      <p:sp>
        <p:nvSpPr>
          <p:cNvPr id="17" name="CuadroTexto 16">
            <a:extLst>
              <a:ext uri="{FF2B5EF4-FFF2-40B4-BE49-F238E27FC236}">
                <a16:creationId xmlns:a16="http://schemas.microsoft.com/office/drawing/2014/main" xmlns="" id="{9AAC4E95-A053-4B41-9D36-BD9393EA94B9}"/>
              </a:ext>
            </a:extLst>
          </p:cNvPr>
          <p:cNvSpPr txBox="1"/>
          <p:nvPr/>
        </p:nvSpPr>
        <p:spPr>
          <a:xfrm>
            <a:off x="3882093" y="4137089"/>
            <a:ext cx="4426226"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Normas y reglamentos técnicos</a:t>
            </a:r>
          </a:p>
        </p:txBody>
      </p:sp>
      <p:graphicFrame>
        <p:nvGraphicFramePr>
          <p:cNvPr id="5" name="Tabla 4">
            <a:extLst>
              <a:ext uri="{FF2B5EF4-FFF2-40B4-BE49-F238E27FC236}">
                <a16:creationId xmlns:a16="http://schemas.microsoft.com/office/drawing/2014/main" xmlns="" id="{80CCF8E1-ED3C-4EC9-9078-C19AF94058B6}"/>
              </a:ext>
            </a:extLst>
          </p:cNvPr>
          <p:cNvGraphicFramePr>
            <a:graphicFrameLocks noGrp="1"/>
          </p:cNvGraphicFramePr>
          <p:nvPr>
            <p:extLst>
              <p:ext uri="{D42A27DB-BD31-4B8C-83A1-F6EECF244321}">
                <p14:modId xmlns:p14="http://schemas.microsoft.com/office/powerpoint/2010/main" val="4162260699"/>
              </p:ext>
            </p:extLst>
          </p:nvPr>
        </p:nvGraphicFramePr>
        <p:xfrm>
          <a:off x="633344" y="1362494"/>
          <a:ext cx="5264022" cy="2149641"/>
        </p:xfrm>
        <a:graphic>
          <a:graphicData uri="http://schemas.openxmlformats.org/drawingml/2006/table">
            <a:tbl>
              <a:tblPr/>
              <a:tblGrid>
                <a:gridCol w="1688616">
                  <a:extLst>
                    <a:ext uri="{9D8B030D-6E8A-4147-A177-3AD203B41FA5}">
                      <a16:colId xmlns:a16="http://schemas.microsoft.com/office/drawing/2014/main" xmlns="" val="3060670366"/>
                    </a:ext>
                  </a:extLst>
                </a:gridCol>
                <a:gridCol w="575352">
                  <a:extLst>
                    <a:ext uri="{9D8B030D-6E8A-4147-A177-3AD203B41FA5}">
                      <a16:colId xmlns:a16="http://schemas.microsoft.com/office/drawing/2014/main" xmlns="" val="2524879976"/>
                    </a:ext>
                  </a:extLst>
                </a:gridCol>
                <a:gridCol w="1130158">
                  <a:extLst>
                    <a:ext uri="{9D8B030D-6E8A-4147-A177-3AD203B41FA5}">
                      <a16:colId xmlns:a16="http://schemas.microsoft.com/office/drawing/2014/main" xmlns="" val="1941166393"/>
                    </a:ext>
                  </a:extLst>
                </a:gridCol>
                <a:gridCol w="750013">
                  <a:extLst>
                    <a:ext uri="{9D8B030D-6E8A-4147-A177-3AD203B41FA5}">
                      <a16:colId xmlns:a16="http://schemas.microsoft.com/office/drawing/2014/main" xmlns="" val="1809954989"/>
                    </a:ext>
                  </a:extLst>
                </a:gridCol>
                <a:gridCol w="1119883">
                  <a:extLst>
                    <a:ext uri="{9D8B030D-6E8A-4147-A177-3AD203B41FA5}">
                      <a16:colId xmlns:a16="http://schemas.microsoft.com/office/drawing/2014/main" xmlns="" val="3417556166"/>
                    </a:ext>
                  </a:extLst>
                </a:gridCol>
              </a:tblGrid>
              <a:tr h="200025">
                <a:tc>
                  <a:txBody>
                    <a:bodyPr/>
                    <a:lstStyle/>
                    <a:p>
                      <a:pPr algn="ctr" fontAlgn="ctr"/>
                      <a:endParaRPr lang="es-MX"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2256943368"/>
                  </a:ext>
                </a:extLst>
              </a:tr>
              <a:tr h="809625">
                <a:tc>
                  <a:txBody>
                    <a:bodyPr/>
                    <a:lstStyle/>
                    <a:p>
                      <a:pPr algn="ctr" fontAlgn="ctr"/>
                      <a:r>
                        <a:rPr lang="es-MX" sz="1100" b="1" i="0" u="none" strike="noStrike" dirty="0">
                          <a:solidFill>
                            <a:srgbClr val="000000"/>
                          </a:solidFill>
                          <a:effectLst/>
                          <a:latin typeface="Arial" panose="020B0604020202020204" pitchFamily="34" charset="0"/>
                        </a:rPr>
                        <a:t>Proceso óptimo de selección, reclutamiento y contratación de personal</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57%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58%</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3167358434"/>
                  </a:ext>
                </a:extLst>
              </a:tr>
              <a:tr h="309411">
                <a:tc>
                  <a:txBody>
                    <a:bodyPr/>
                    <a:lstStyle/>
                    <a:p>
                      <a:pPr algn="ctr" fontAlgn="ctr"/>
                      <a:r>
                        <a:rPr lang="es-MX" sz="1100" b="1" i="0" u="none" strike="noStrike">
                          <a:solidFill>
                            <a:srgbClr val="000000"/>
                          </a:solidFill>
                          <a:effectLst/>
                          <a:latin typeface="Arial" panose="020B0604020202020204" pitchFamily="34" charset="0"/>
                        </a:rPr>
                        <a:t>Adecuado clima laboral </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54%</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67%</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80%</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4096620027"/>
                  </a:ext>
                </a:extLst>
              </a:tr>
              <a:tr h="323850">
                <a:tc>
                  <a:txBody>
                    <a:bodyPr/>
                    <a:lstStyle/>
                    <a:p>
                      <a:pPr algn="ctr" fontAlgn="ctr"/>
                      <a:r>
                        <a:rPr lang="es-MX" sz="1100" b="1" i="0" u="none" strike="noStrike">
                          <a:solidFill>
                            <a:srgbClr val="000000"/>
                          </a:solidFill>
                          <a:effectLst/>
                          <a:latin typeface="Arial" panose="020B0604020202020204" pitchFamily="34" charset="0"/>
                        </a:rPr>
                        <a:t>Sistema de compensaciones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66%</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63%</a:t>
                      </a:r>
                    </a:p>
                  </a:txBody>
                  <a:tcPr marL="9525" marR="9525" marT="9525" marB="0" anchor="ctr">
                    <a:lnL>
                      <a:noFill/>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68%</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xmlns="" val="2360082478"/>
                  </a:ext>
                </a:extLst>
              </a:tr>
              <a:tr h="485775">
                <a:tc>
                  <a:txBody>
                    <a:bodyPr/>
                    <a:lstStyle/>
                    <a:p>
                      <a:pPr algn="ctr" fontAlgn="ctr"/>
                      <a:r>
                        <a:rPr lang="es-MX" sz="1100" b="1" i="0" u="none" strike="noStrike">
                          <a:solidFill>
                            <a:srgbClr val="000000"/>
                          </a:solidFill>
                          <a:effectLst/>
                          <a:latin typeface="Arial" panose="020B0604020202020204" pitchFamily="34" charset="0"/>
                        </a:rPr>
                        <a:t>Política de seguridad ocupacional</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72%</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73%</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68%</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2182119720"/>
                  </a:ext>
                </a:extLst>
              </a:tr>
            </a:tbl>
          </a:graphicData>
        </a:graphic>
      </p:graphicFrame>
      <p:graphicFrame>
        <p:nvGraphicFramePr>
          <p:cNvPr id="9" name="Tabla 8">
            <a:extLst>
              <a:ext uri="{FF2B5EF4-FFF2-40B4-BE49-F238E27FC236}">
                <a16:creationId xmlns:a16="http://schemas.microsoft.com/office/drawing/2014/main" xmlns="" id="{43D0CD61-22CF-4736-A918-FEA94640775D}"/>
              </a:ext>
            </a:extLst>
          </p:cNvPr>
          <p:cNvGraphicFramePr>
            <a:graphicFrameLocks noGrp="1"/>
          </p:cNvGraphicFramePr>
          <p:nvPr>
            <p:extLst>
              <p:ext uri="{D42A27DB-BD31-4B8C-83A1-F6EECF244321}">
                <p14:modId xmlns:p14="http://schemas.microsoft.com/office/powerpoint/2010/main" val="3398990082"/>
              </p:ext>
            </p:extLst>
          </p:nvPr>
        </p:nvGraphicFramePr>
        <p:xfrm>
          <a:off x="6459404" y="1362494"/>
          <a:ext cx="5264022" cy="1658108"/>
        </p:xfrm>
        <a:graphic>
          <a:graphicData uri="http://schemas.openxmlformats.org/drawingml/2006/table">
            <a:tbl>
              <a:tblPr/>
              <a:tblGrid>
                <a:gridCol w="1478348">
                  <a:extLst>
                    <a:ext uri="{9D8B030D-6E8A-4147-A177-3AD203B41FA5}">
                      <a16:colId xmlns:a16="http://schemas.microsoft.com/office/drawing/2014/main" xmlns="" val="2985359436"/>
                    </a:ext>
                  </a:extLst>
                </a:gridCol>
                <a:gridCol w="828979">
                  <a:extLst>
                    <a:ext uri="{9D8B030D-6E8A-4147-A177-3AD203B41FA5}">
                      <a16:colId xmlns:a16="http://schemas.microsoft.com/office/drawing/2014/main" xmlns="" val="1248041475"/>
                    </a:ext>
                  </a:extLst>
                </a:gridCol>
                <a:gridCol w="1119123">
                  <a:extLst>
                    <a:ext uri="{9D8B030D-6E8A-4147-A177-3AD203B41FA5}">
                      <a16:colId xmlns:a16="http://schemas.microsoft.com/office/drawing/2014/main" xmlns="" val="2332319796"/>
                    </a:ext>
                  </a:extLst>
                </a:gridCol>
                <a:gridCol w="856612">
                  <a:extLst>
                    <a:ext uri="{9D8B030D-6E8A-4147-A177-3AD203B41FA5}">
                      <a16:colId xmlns:a16="http://schemas.microsoft.com/office/drawing/2014/main" xmlns="" val="418261467"/>
                    </a:ext>
                  </a:extLst>
                </a:gridCol>
                <a:gridCol w="980960">
                  <a:extLst>
                    <a:ext uri="{9D8B030D-6E8A-4147-A177-3AD203B41FA5}">
                      <a16:colId xmlns:a16="http://schemas.microsoft.com/office/drawing/2014/main" xmlns="" val="2471200432"/>
                    </a:ext>
                  </a:extLst>
                </a:gridCol>
              </a:tblGrid>
              <a:tr h="221334">
                <a:tc>
                  <a:txBody>
                    <a:bodyPr/>
                    <a:lstStyle/>
                    <a:p>
                      <a:pPr algn="ctr" fontAlgn="ctr"/>
                      <a:endParaRPr lang="es-MX"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10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110071405"/>
                  </a:ext>
                </a:extLst>
              </a:tr>
              <a:tr h="1436774">
                <a:tc>
                  <a:txBody>
                    <a:bodyPr/>
                    <a:lstStyle/>
                    <a:p>
                      <a:pPr algn="l" fontAlgn="ctr"/>
                      <a:r>
                        <a:rPr lang="es-MX" sz="1100" b="1" i="0" u="none" strike="noStrike" dirty="0">
                          <a:solidFill>
                            <a:srgbClr val="000000"/>
                          </a:solidFill>
                          <a:effectLst/>
                          <a:latin typeface="Arial" panose="020B0604020202020204" pitchFamily="34" charset="0"/>
                        </a:rPr>
                        <a:t>Programas, proyectos y acciones para disminuir el impacto ambiental en procesos o productos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66%</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Arial" panose="020B0604020202020204" pitchFamily="34" charset="0"/>
                        </a:rPr>
                        <a:t>71%</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100" b="0" i="0" u="none" strike="noStrike" dirty="0">
                          <a:solidFill>
                            <a:srgbClr val="000000"/>
                          </a:solidFill>
                          <a:effectLst/>
                          <a:latin typeface="Arial" panose="020B0604020202020204" pitchFamily="34" charset="0"/>
                        </a:rPr>
                        <a:t>65%</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486590467"/>
                  </a:ext>
                </a:extLst>
              </a:tr>
            </a:tbl>
          </a:graphicData>
        </a:graphic>
      </p:graphicFrame>
      <p:graphicFrame>
        <p:nvGraphicFramePr>
          <p:cNvPr id="12" name="Tabla 11">
            <a:extLst>
              <a:ext uri="{FF2B5EF4-FFF2-40B4-BE49-F238E27FC236}">
                <a16:creationId xmlns:a16="http://schemas.microsoft.com/office/drawing/2014/main" xmlns="" id="{AAC03F8B-A0B5-49AB-9418-8A06808F7B82}"/>
              </a:ext>
            </a:extLst>
          </p:cNvPr>
          <p:cNvGraphicFramePr>
            <a:graphicFrameLocks noGrp="1"/>
          </p:cNvGraphicFramePr>
          <p:nvPr>
            <p:extLst>
              <p:ext uri="{D42A27DB-BD31-4B8C-83A1-F6EECF244321}">
                <p14:modId xmlns:p14="http://schemas.microsoft.com/office/powerpoint/2010/main" val="3374565060"/>
              </p:ext>
            </p:extLst>
          </p:nvPr>
        </p:nvGraphicFramePr>
        <p:xfrm>
          <a:off x="3288506" y="4759941"/>
          <a:ext cx="5613400" cy="849630"/>
        </p:xfrm>
        <a:graphic>
          <a:graphicData uri="http://schemas.openxmlformats.org/drawingml/2006/table">
            <a:tbl>
              <a:tblPr/>
              <a:tblGrid>
                <a:gridCol w="2133600">
                  <a:extLst>
                    <a:ext uri="{9D8B030D-6E8A-4147-A177-3AD203B41FA5}">
                      <a16:colId xmlns:a16="http://schemas.microsoft.com/office/drawing/2014/main" xmlns="" val="1118451613"/>
                    </a:ext>
                  </a:extLst>
                </a:gridCol>
                <a:gridCol w="762000">
                  <a:extLst>
                    <a:ext uri="{9D8B030D-6E8A-4147-A177-3AD203B41FA5}">
                      <a16:colId xmlns:a16="http://schemas.microsoft.com/office/drawing/2014/main" xmlns="" val="2679334775"/>
                    </a:ext>
                  </a:extLst>
                </a:gridCol>
                <a:gridCol w="1028700">
                  <a:extLst>
                    <a:ext uri="{9D8B030D-6E8A-4147-A177-3AD203B41FA5}">
                      <a16:colId xmlns:a16="http://schemas.microsoft.com/office/drawing/2014/main" xmlns="" val="3466559028"/>
                    </a:ext>
                  </a:extLst>
                </a:gridCol>
                <a:gridCol w="787400">
                  <a:extLst>
                    <a:ext uri="{9D8B030D-6E8A-4147-A177-3AD203B41FA5}">
                      <a16:colId xmlns:a16="http://schemas.microsoft.com/office/drawing/2014/main" xmlns="" val="359604608"/>
                    </a:ext>
                  </a:extLst>
                </a:gridCol>
                <a:gridCol w="901700">
                  <a:extLst>
                    <a:ext uri="{9D8B030D-6E8A-4147-A177-3AD203B41FA5}">
                      <a16:colId xmlns:a16="http://schemas.microsoft.com/office/drawing/2014/main" xmlns="" val="1446404378"/>
                    </a:ext>
                  </a:extLst>
                </a:gridCol>
              </a:tblGrid>
              <a:tr h="200025">
                <a:tc>
                  <a:txBody>
                    <a:bodyPr/>
                    <a:lstStyle/>
                    <a:p>
                      <a:pPr algn="ctr" fontAlgn="ctr"/>
                      <a:r>
                        <a:rPr lang="es-MX" sz="1050" b="1" i="0" u="none" strike="noStrike">
                          <a:solidFill>
                            <a:srgbClr val="000000"/>
                          </a:solidFill>
                          <a:effectLst/>
                          <a:latin typeface="Arial" panose="020B0604020202020204" pitchFamily="34" charset="0"/>
                        </a:rPr>
                        <a:t>Normas y Reglamentos técnicos</a:t>
                      </a:r>
                    </a:p>
                  </a:txBody>
                  <a:tcPr marL="9525" marR="9525" marT="9525" marB="0" anchor="ctr">
                    <a:lnL w="6350" cap="flat" cmpd="sng" algn="ctr">
                      <a:solidFill>
                        <a:srgbClr val="ED7D3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050" b="1" i="0" u="none" strike="noStrike">
                          <a:solidFill>
                            <a:srgbClr val="000000"/>
                          </a:solidFill>
                          <a:effectLst/>
                          <a:latin typeface="Arial" panose="020B0604020202020204" pitchFamily="34" charset="0"/>
                        </a:rPr>
                        <a:t>Textil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050" b="1" i="0" u="none" strike="noStrike">
                          <a:solidFill>
                            <a:srgbClr val="000000"/>
                          </a:solidFill>
                          <a:effectLst/>
                          <a:latin typeface="Arial" panose="020B0604020202020204" pitchFamily="34" charset="0"/>
                        </a:rPr>
                        <a:t>Agropecuaria</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050" b="1" i="0" u="none" strike="noStrike">
                          <a:solidFill>
                            <a:srgbClr val="000000"/>
                          </a:solidFill>
                          <a:effectLst/>
                          <a:latin typeface="Arial" panose="020B0604020202020204" pitchFamily="34" charset="0"/>
                        </a:rPr>
                        <a:t>Artesanal</a:t>
                      </a:r>
                    </a:p>
                  </a:txBody>
                  <a:tcPr marL="9525" marR="9525" marT="9525" marB="0" anchor="ctr">
                    <a:lnL>
                      <a:noFill/>
                    </a:lnL>
                    <a:lnR>
                      <a:noFill/>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s-MX" sz="1050" b="1" i="0" u="none" strike="noStrike">
                          <a:solidFill>
                            <a:srgbClr val="000000"/>
                          </a:solidFill>
                          <a:effectLst/>
                          <a:latin typeface="Arial" panose="020B0604020202020204" pitchFamily="34" charset="0"/>
                        </a:rPr>
                        <a:t>Alimenticia</a:t>
                      </a:r>
                    </a:p>
                  </a:txBody>
                  <a:tcPr marL="9525" marR="9525" marT="9525" marB="0" anchor="ctr">
                    <a:lnL>
                      <a:noFill/>
                    </a:lnL>
                    <a:lnR w="6350" cap="flat" cmpd="sng" algn="ctr">
                      <a:solidFill>
                        <a:srgbClr val="ED7D31"/>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xmlns="" val="2263318289"/>
                  </a:ext>
                </a:extLst>
              </a:tr>
              <a:tr h="647700">
                <a:tc>
                  <a:txBody>
                    <a:bodyPr/>
                    <a:lstStyle/>
                    <a:p>
                      <a:pPr algn="l" fontAlgn="ctr"/>
                      <a:r>
                        <a:rPr lang="es-MX" sz="1050" b="1" i="0" u="none" strike="noStrike" dirty="0">
                          <a:solidFill>
                            <a:srgbClr val="000000"/>
                          </a:solidFill>
                          <a:effectLst/>
                          <a:latin typeface="Arial" panose="020B0604020202020204" pitchFamily="34" charset="0"/>
                        </a:rPr>
                        <a:t>Cumple con normas y reglamentos técnicos para el desarrollo de sus actividades comerciales</a:t>
                      </a:r>
                    </a:p>
                  </a:txBody>
                  <a:tcPr marL="9525" marR="9525" marT="9525" marB="0" anchor="ctr">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73%</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68%</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rPr>
                        <a:t>72%</a:t>
                      </a:r>
                    </a:p>
                  </a:txBody>
                  <a:tcPr marL="9525" marR="9525" marT="9525" marB="0" anchor="ctr">
                    <a:lnL>
                      <a:noFill/>
                    </a:lnL>
                    <a:lnR>
                      <a:noFill/>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050" b="0" i="0" u="none" strike="noStrike" dirty="0">
                          <a:solidFill>
                            <a:srgbClr val="000000"/>
                          </a:solidFill>
                          <a:effectLst/>
                          <a:latin typeface="Arial" panose="020B0604020202020204" pitchFamily="34" charset="0"/>
                        </a:rPr>
                        <a:t>73%</a:t>
                      </a:r>
                    </a:p>
                  </a:txBody>
                  <a:tcPr marL="9525" marR="9525" marT="9525" marB="0" anchor="ctr">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2242724554"/>
                  </a:ext>
                </a:extLst>
              </a:tr>
            </a:tbl>
          </a:graphicData>
        </a:graphic>
      </p:graphicFrame>
    </p:spTree>
    <p:extLst>
      <p:ext uri="{BB962C8B-B14F-4D97-AF65-F5344CB8AC3E}">
        <p14:creationId xmlns:p14="http://schemas.microsoft.com/office/powerpoint/2010/main" val="296295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Nivel de competitividad</a:t>
            </a:r>
          </a:p>
        </p:txBody>
      </p:sp>
      <p:graphicFrame>
        <p:nvGraphicFramePr>
          <p:cNvPr id="4" name="Tabla 3">
            <a:extLst>
              <a:ext uri="{FF2B5EF4-FFF2-40B4-BE49-F238E27FC236}">
                <a16:creationId xmlns:a16="http://schemas.microsoft.com/office/drawing/2014/main" xmlns="" id="{6A02DEC8-042D-480A-B0AF-AF0A44F92C4C}"/>
              </a:ext>
            </a:extLst>
          </p:cNvPr>
          <p:cNvGraphicFramePr>
            <a:graphicFrameLocks noGrp="1"/>
          </p:cNvGraphicFramePr>
          <p:nvPr>
            <p:extLst>
              <p:ext uri="{D42A27DB-BD31-4B8C-83A1-F6EECF244321}">
                <p14:modId xmlns:p14="http://schemas.microsoft.com/office/powerpoint/2010/main" val="4153000178"/>
              </p:ext>
            </p:extLst>
          </p:nvPr>
        </p:nvGraphicFramePr>
        <p:xfrm>
          <a:off x="666435" y="1260389"/>
          <a:ext cx="4878038" cy="4213652"/>
        </p:xfrm>
        <a:graphic>
          <a:graphicData uri="http://schemas.openxmlformats.org/drawingml/2006/table">
            <a:tbl>
              <a:tblPr firstRow="1" firstCol="1">
                <a:tableStyleId>{F5AB1C69-6EDB-4FF4-983F-18BD219EF322}</a:tableStyleId>
              </a:tblPr>
              <a:tblGrid>
                <a:gridCol w="3319450">
                  <a:extLst>
                    <a:ext uri="{9D8B030D-6E8A-4147-A177-3AD203B41FA5}">
                      <a16:colId xmlns:a16="http://schemas.microsoft.com/office/drawing/2014/main" xmlns="" val="3118894428"/>
                    </a:ext>
                  </a:extLst>
                </a:gridCol>
                <a:gridCol w="1558588">
                  <a:extLst>
                    <a:ext uri="{9D8B030D-6E8A-4147-A177-3AD203B41FA5}">
                      <a16:colId xmlns:a16="http://schemas.microsoft.com/office/drawing/2014/main" xmlns="" val="1550415846"/>
                    </a:ext>
                  </a:extLst>
                </a:gridCol>
              </a:tblGrid>
              <a:tr h="387608">
                <a:tc>
                  <a:txBody>
                    <a:bodyPr/>
                    <a:lstStyle/>
                    <a:p>
                      <a:pPr indent="0" algn="ctr">
                        <a:lnSpc>
                          <a:spcPct val="100000"/>
                        </a:lnSpc>
                        <a:spcAft>
                          <a:spcPts val="800"/>
                        </a:spcAft>
                      </a:pPr>
                      <a:r>
                        <a:rPr lang="es-MX" sz="1200">
                          <a:effectLst/>
                        </a:rPr>
                        <a:t>Dimensión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nSpc>
                          <a:spcPct val="100000"/>
                        </a:lnSpc>
                        <a:spcAft>
                          <a:spcPts val="800"/>
                        </a:spcAft>
                      </a:pPr>
                      <a:r>
                        <a:rPr lang="es-MX" sz="1200">
                          <a:effectLst/>
                        </a:rPr>
                        <a:t>Puntaje máximo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8248527"/>
                  </a:ext>
                </a:extLst>
              </a:tr>
              <a:tr h="425116">
                <a:tc>
                  <a:txBody>
                    <a:bodyPr/>
                    <a:lstStyle/>
                    <a:p>
                      <a:pPr indent="0" algn="ctr">
                        <a:lnSpc>
                          <a:spcPct val="100000"/>
                        </a:lnSpc>
                        <a:spcAft>
                          <a:spcPts val="800"/>
                        </a:spcAft>
                      </a:pPr>
                      <a:r>
                        <a:rPr lang="es-MX" sz="1200" dirty="0">
                          <a:effectLst/>
                        </a:rPr>
                        <a:t>Planificación estratégica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dirty="0">
                          <a:effectLst/>
                        </a:rPr>
                        <a:t>10 puntos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49062995"/>
                  </a:ext>
                </a:extLst>
              </a:tr>
              <a:tr h="425116">
                <a:tc>
                  <a:txBody>
                    <a:bodyPr/>
                    <a:lstStyle/>
                    <a:p>
                      <a:pPr indent="0" algn="ctr">
                        <a:lnSpc>
                          <a:spcPct val="100000"/>
                        </a:lnSpc>
                        <a:spcAft>
                          <a:spcPts val="800"/>
                        </a:spcAft>
                      </a:pPr>
                      <a:r>
                        <a:rPr lang="es-MX" sz="1200">
                          <a:effectLst/>
                        </a:rPr>
                        <a:t>Producción y operaciones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dirty="0">
                          <a:effectLst/>
                        </a:rPr>
                        <a:t>10 puntos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60440074"/>
                  </a:ext>
                </a:extLst>
              </a:tr>
              <a:tr h="425116">
                <a:tc>
                  <a:txBody>
                    <a:bodyPr/>
                    <a:lstStyle/>
                    <a:p>
                      <a:pPr indent="0" algn="ctr">
                        <a:lnSpc>
                          <a:spcPct val="100000"/>
                        </a:lnSpc>
                        <a:spcAft>
                          <a:spcPts val="800"/>
                        </a:spcAft>
                      </a:pPr>
                      <a:r>
                        <a:rPr lang="es-MX" sz="1200">
                          <a:effectLst/>
                        </a:rPr>
                        <a:t>Aseguramiento de calidad</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dirty="0">
                          <a:effectLst/>
                        </a:rPr>
                        <a:t>10 puntos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36096923"/>
                  </a:ext>
                </a:extLst>
              </a:tr>
              <a:tr h="425116">
                <a:tc>
                  <a:txBody>
                    <a:bodyPr/>
                    <a:lstStyle/>
                    <a:p>
                      <a:pPr indent="0" algn="ctr">
                        <a:lnSpc>
                          <a:spcPct val="100000"/>
                        </a:lnSpc>
                        <a:spcAft>
                          <a:spcPts val="800"/>
                        </a:spcAft>
                      </a:pPr>
                      <a:r>
                        <a:rPr lang="es-MX" sz="1200">
                          <a:effectLst/>
                        </a:rPr>
                        <a:t>Comercialización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dirty="0">
                          <a:effectLst/>
                        </a:rPr>
                        <a:t>20 puntos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5986577"/>
                  </a:ext>
                </a:extLst>
              </a:tr>
              <a:tr h="425116">
                <a:tc>
                  <a:txBody>
                    <a:bodyPr/>
                    <a:lstStyle/>
                    <a:p>
                      <a:pPr indent="0" algn="ctr">
                        <a:lnSpc>
                          <a:spcPct val="100000"/>
                        </a:lnSpc>
                        <a:spcAft>
                          <a:spcPts val="800"/>
                        </a:spcAft>
                      </a:pPr>
                      <a:r>
                        <a:rPr lang="es-MX" sz="1200">
                          <a:effectLst/>
                        </a:rPr>
                        <a:t>Contabilidad y finanzas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a:effectLst/>
                        </a:rPr>
                        <a:t>10 puntos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28424446"/>
                  </a:ext>
                </a:extLst>
              </a:tr>
              <a:tr h="425116">
                <a:tc>
                  <a:txBody>
                    <a:bodyPr/>
                    <a:lstStyle/>
                    <a:p>
                      <a:pPr indent="0" algn="ctr">
                        <a:lnSpc>
                          <a:spcPct val="100000"/>
                        </a:lnSpc>
                        <a:spcAft>
                          <a:spcPts val="800"/>
                        </a:spcAft>
                      </a:pPr>
                      <a:r>
                        <a:rPr lang="es-MX" sz="1200">
                          <a:effectLst/>
                        </a:rPr>
                        <a:t>Recursos humanos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dirty="0">
                          <a:effectLst/>
                        </a:rPr>
                        <a:t>20 puntos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36990219"/>
                  </a:ext>
                </a:extLst>
              </a:tr>
              <a:tr h="425116">
                <a:tc>
                  <a:txBody>
                    <a:bodyPr/>
                    <a:lstStyle/>
                    <a:p>
                      <a:pPr indent="0" algn="ctr">
                        <a:lnSpc>
                          <a:spcPct val="100000"/>
                        </a:lnSpc>
                        <a:spcAft>
                          <a:spcPts val="800"/>
                        </a:spcAft>
                      </a:pPr>
                      <a:r>
                        <a:rPr lang="es-MX" sz="1200">
                          <a:effectLst/>
                        </a:rPr>
                        <a:t>Gestión ambiental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dirty="0">
                          <a:effectLst/>
                        </a:rPr>
                        <a:t>5 puntos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6896966"/>
                  </a:ext>
                </a:extLst>
              </a:tr>
              <a:tr h="425116">
                <a:tc>
                  <a:txBody>
                    <a:bodyPr/>
                    <a:lstStyle/>
                    <a:p>
                      <a:pPr indent="0" algn="ctr">
                        <a:lnSpc>
                          <a:spcPct val="100000"/>
                        </a:lnSpc>
                        <a:spcAft>
                          <a:spcPts val="800"/>
                        </a:spcAft>
                      </a:pPr>
                      <a:r>
                        <a:rPr lang="es-MX" sz="1200">
                          <a:effectLst/>
                        </a:rPr>
                        <a:t>Normas y reglamentos técnicos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dirty="0">
                          <a:effectLst/>
                        </a:rPr>
                        <a:t>5 puntos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0685541"/>
                  </a:ext>
                </a:extLst>
              </a:tr>
              <a:tr h="425116">
                <a:tc>
                  <a:txBody>
                    <a:bodyPr/>
                    <a:lstStyle/>
                    <a:p>
                      <a:pPr indent="0" algn="ctr">
                        <a:lnSpc>
                          <a:spcPct val="100000"/>
                        </a:lnSpc>
                        <a:spcAft>
                          <a:spcPts val="800"/>
                        </a:spcAft>
                      </a:pPr>
                      <a:r>
                        <a:rPr lang="es-MX" sz="1200">
                          <a:effectLst/>
                        </a:rPr>
                        <a:t>Total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00000"/>
                        </a:lnSpc>
                        <a:spcAft>
                          <a:spcPts val="800"/>
                        </a:spcAft>
                      </a:pPr>
                      <a:r>
                        <a:rPr lang="es-MX" sz="1200" dirty="0">
                          <a:effectLst/>
                        </a:rPr>
                        <a:t>90 puntos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50218270"/>
                  </a:ext>
                </a:extLst>
              </a:tr>
            </a:tbl>
          </a:graphicData>
        </a:graphic>
      </p:graphicFrame>
      <p:graphicFrame>
        <p:nvGraphicFramePr>
          <p:cNvPr id="8" name="Tabla 7">
            <a:extLst>
              <a:ext uri="{FF2B5EF4-FFF2-40B4-BE49-F238E27FC236}">
                <a16:creationId xmlns:a16="http://schemas.microsoft.com/office/drawing/2014/main" xmlns="" id="{5A8BBE99-0E50-4CFE-A98E-D97AE1C1D404}"/>
              </a:ext>
            </a:extLst>
          </p:cNvPr>
          <p:cNvGraphicFramePr>
            <a:graphicFrameLocks noGrp="1"/>
          </p:cNvGraphicFramePr>
          <p:nvPr>
            <p:extLst>
              <p:ext uri="{D42A27DB-BD31-4B8C-83A1-F6EECF244321}">
                <p14:modId xmlns:p14="http://schemas.microsoft.com/office/powerpoint/2010/main" val="2930744712"/>
              </p:ext>
            </p:extLst>
          </p:nvPr>
        </p:nvGraphicFramePr>
        <p:xfrm>
          <a:off x="6645941" y="2035105"/>
          <a:ext cx="4475141" cy="2664220"/>
        </p:xfrm>
        <a:graphic>
          <a:graphicData uri="http://schemas.openxmlformats.org/drawingml/2006/table">
            <a:tbl>
              <a:tblPr firstRow="1" firstCol="1" bandRow="1"/>
              <a:tblGrid>
                <a:gridCol w="755830">
                  <a:extLst>
                    <a:ext uri="{9D8B030D-6E8A-4147-A177-3AD203B41FA5}">
                      <a16:colId xmlns:a16="http://schemas.microsoft.com/office/drawing/2014/main" xmlns="" val="2603572601"/>
                    </a:ext>
                  </a:extLst>
                </a:gridCol>
                <a:gridCol w="793621">
                  <a:extLst>
                    <a:ext uri="{9D8B030D-6E8A-4147-A177-3AD203B41FA5}">
                      <a16:colId xmlns:a16="http://schemas.microsoft.com/office/drawing/2014/main" xmlns="" val="1230636578"/>
                    </a:ext>
                  </a:extLst>
                </a:gridCol>
                <a:gridCol w="1237671">
                  <a:extLst>
                    <a:ext uri="{9D8B030D-6E8A-4147-A177-3AD203B41FA5}">
                      <a16:colId xmlns:a16="http://schemas.microsoft.com/office/drawing/2014/main" xmlns="" val="2711511781"/>
                    </a:ext>
                  </a:extLst>
                </a:gridCol>
                <a:gridCol w="1688019">
                  <a:extLst>
                    <a:ext uri="{9D8B030D-6E8A-4147-A177-3AD203B41FA5}">
                      <a16:colId xmlns:a16="http://schemas.microsoft.com/office/drawing/2014/main" xmlns="" val="2972985843"/>
                    </a:ext>
                  </a:extLst>
                </a:gridCol>
              </a:tblGrid>
              <a:tr h="876331">
                <a:tc>
                  <a:txBody>
                    <a:bodyPr/>
                    <a:lstStyle/>
                    <a:p>
                      <a:pPr algn="ctr" fontAlgn="ctr"/>
                      <a:r>
                        <a:rPr lang="es-MX" sz="1200" b="1" i="0" u="none" strike="noStrike">
                          <a:solidFill>
                            <a:srgbClr val="000000"/>
                          </a:solidFill>
                          <a:effectLst/>
                          <a:latin typeface="Arial" panose="020B0604020202020204" pitchFamily="34" charset="0"/>
                        </a:rPr>
                        <a:t>NIVEL</a:t>
                      </a:r>
                    </a:p>
                  </a:txBody>
                  <a:tcPr marL="9525" marR="9525" marT="9525" marB="0" anchor="ctr">
                    <a:lnL w="6350" cap="flat" cmpd="sng" algn="ctr">
                      <a:solidFill>
                        <a:srgbClr val="FFC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ctr" fontAlgn="ctr"/>
                      <a:r>
                        <a:rPr lang="es-MX" sz="1200" b="1" i="0" u="none" strike="noStrike">
                          <a:solidFill>
                            <a:srgbClr val="000000"/>
                          </a:solidFill>
                          <a:effectLst/>
                          <a:latin typeface="Arial" panose="020B0604020202020204" pitchFamily="34" charset="0"/>
                        </a:rPr>
                        <a:t>Categoría</a:t>
                      </a:r>
                    </a:p>
                  </a:txBody>
                  <a:tcPr marL="9525" marR="9525" marT="9525" marB="0" anchor="ctr">
                    <a:lnL>
                      <a:noFill/>
                    </a:lnL>
                    <a:lnR>
                      <a:noFill/>
                    </a:lnR>
                    <a:lnT w="12700" cap="flat" cmpd="sng" algn="ctr">
                      <a:solidFill>
                        <a:srgbClr val="757171"/>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ctr" fontAlgn="ctr"/>
                      <a:r>
                        <a:rPr lang="es-MX" sz="1200" b="1" i="0" u="none" strike="noStrike">
                          <a:solidFill>
                            <a:srgbClr val="000000"/>
                          </a:solidFill>
                          <a:effectLst/>
                          <a:latin typeface="Arial" panose="020B0604020202020204" pitchFamily="34" charset="0"/>
                        </a:rPr>
                        <a:t>Puntaje obtenido</a:t>
                      </a:r>
                    </a:p>
                  </a:txBody>
                  <a:tcPr marL="9525" marR="9525" marT="9525" marB="0" anchor="ctr">
                    <a:lnL>
                      <a:noFill/>
                    </a:lnL>
                    <a:lnR>
                      <a:noFill/>
                    </a:lnR>
                    <a:lnT w="12700" cap="flat" cmpd="sng" algn="ctr">
                      <a:solidFill>
                        <a:srgbClr val="757171"/>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tc>
                  <a:txBody>
                    <a:bodyPr/>
                    <a:lstStyle/>
                    <a:p>
                      <a:pPr algn="ctr" fontAlgn="ctr"/>
                      <a:r>
                        <a:rPr lang="es-MX" sz="1200" b="1" i="0" u="none" strike="noStrike">
                          <a:solidFill>
                            <a:srgbClr val="000000"/>
                          </a:solidFill>
                          <a:effectLst/>
                          <a:latin typeface="Arial" panose="020B0604020202020204" pitchFamily="34" charset="0"/>
                        </a:rPr>
                        <a:t>No. de emprendimientos</a:t>
                      </a:r>
                    </a:p>
                  </a:txBody>
                  <a:tcPr marL="9525" marR="9525" marT="9525" marB="0" anchor="ctr">
                    <a:lnL>
                      <a:noFill/>
                    </a:lnL>
                    <a:lnR w="6350" cap="flat" cmpd="sng" algn="ctr">
                      <a:solidFill>
                        <a:srgbClr val="FFC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xmlns="" val="3750965981"/>
                  </a:ext>
                </a:extLst>
              </a:tr>
              <a:tr h="595963">
                <a:tc>
                  <a:txBody>
                    <a:bodyPr/>
                    <a:lstStyle/>
                    <a:p>
                      <a:pPr algn="ctr" fontAlgn="ctr"/>
                      <a:r>
                        <a:rPr lang="es-MX" sz="1200" b="1" i="0" u="none" strike="noStrike">
                          <a:solidFill>
                            <a:srgbClr val="000000"/>
                          </a:solidFill>
                          <a:effectLst/>
                          <a:latin typeface="Arial" panose="020B0604020202020204" pitchFamily="34" charset="0"/>
                        </a:rPr>
                        <a:t>Bajo</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0%-33%</a:t>
                      </a:r>
                    </a:p>
                  </a:txBody>
                  <a:tcPr marL="9525" marR="9525" marT="9525"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De 0 a 36 puntos</a:t>
                      </a:r>
                    </a:p>
                  </a:txBody>
                  <a:tcPr marL="9525" marR="9525" marT="9525"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9</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594831079"/>
                  </a:ext>
                </a:extLst>
              </a:tr>
              <a:tr h="595963">
                <a:tc>
                  <a:txBody>
                    <a:bodyPr/>
                    <a:lstStyle/>
                    <a:p>
                      <a:pPr algn="ctr" fontAlgn="ctr"/>
                      <a:r>
                        <a:rPr lang="es-MX" sz="1200" b="1" i="0" u="none" strike="noStrike">
                          <a:solidFill>
                            <a:srgbClr val="000000"/>
                          </a:solidFill>
                          <a:effectLst/>
                          <a:latin typeface="Arial" panose="020B0604020202020204" pitchFamily="34" charset="0"/>
                        </a:rPr>
                        <a:t>Medio</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33%-66%</a:t>
                      </a:r>
                    </a:p>
                  </a:txBody>
                  <a:tcPr marL="9525" marR="9525" marT="9525"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De 37 a 71 puntos</a:t>
                      </a:r>
                    </a:p>
                  </a:txBody>
                  <a:tcPr marL="9525" marR="9525" marT="9525"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38</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737692195"/>
                  </a:ext>
                </a:extLst>
              </a:tr>
              <a:tr h="595963">
                <a:tc>
                  <a:txBody>
                    <a:bodyPr/>
                    <a:lstStyle/>
                    <a:p>
                      <a:pPr algn="ctr" fontAlgn="ctr"/>
                      <a:r>
                        <a:rPr lang="es-MX" sz="1200" b="1" i="0" u="none" strike="noStrike">
                          <a:solidFill>
                            <a:srgbClr val="000000"/>
                          </a:solidFill>
                          <a:effectLst/>
                          <a:latin typeface="Arial" panose="020B0604020202020204" pitchFamily="34" charset="0"/>
                        </a:rPr>
                        <a:t>Alto</a:t>
                      </a:r>
                    </a:p>
                  </a:txBody>
                  <a:tcPr marL="9525" marR="9525" marT="9525" marB="0" anchor="ctr">
                    <a:lnL w="6350" cap="flat" cmpd="sng" algn="ctr">
                      <a:solidFill>
                        <a:srgbClr val="FFC000"/>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Arial" panose="020B0604020202020204" pitchFamily="34" charset="0"/>
                        </a:rPr>
                        <a:t>66%-100%</a:t>
                      </a:r>
                    </a:p>
                  </a:txBody>
                  <a:tcPr marL="9525" marR="9525" marT="9525" marB="0" anchor="ctr">
                    <a:lnL>
                      <a:noFill/>
                    </a:lnL>
                    <a:lnR>
                      <a:noFill/>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Arial" panose="020B0604020202020204" pitchFamily="34" charset="0"/>
                        </a:rPr>
                        <a:t>De 71 a 90 puntos</a:t>
                      </a:r>
                    </a:p>
                  </a:txBody>
                  <a:tcPr marL="9525" marR="9525" marT="9525" marB="0" anchor="ctr">
                    <a:lnL>
                      <a:noFill/>
                    </a:lnL>
                    <a:lnR>
                      <a:noFill/>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MX" sz="1200" b="0" i="0" u="none" strike="noStrike" dirty="0">
                          <a:solidFill>
                            <a:srgbClr val="000000"/>
                          </a:solidFill>
                          <a:effectLst/>
                          <a:latin typeface="Arial" panose="020B0604020202020204" pitchFamily="34" charset="0"/>
                        </a:rPr>
                        <a:t>21</a:t>
                      </a:r>
                    </a:p>
                  </a:txBody>
                  <a:tcPr marL="9525" marR="9525" marT="9525" marB="0" anchor="ctr">
                    <a:lnL>
                      <a:noFill/>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4226179376"/>
                  </a:ext>
                </a:extLst>
              </a:tr>
            </a:tbl>
          </a:graphicData>
        </a:graphic>
      </p:graphicFrame>
      <p:sp>
        <p:nvSpPr>
          <p:cNvPr id="6" name="CuadroTexto 5">
            <a:extLst>
              <a:ext uri="{FF2B5EF4-FFF2-40B4-BE49-F238E27FC236}">
                <a16:creationId xmlns:a16="http://schemas.microsoft.com/office/drawing/2014/main" xmlns="" id="{CFD98B75-653D-4A75-8944-4C74DBEB889C}"/>
              </a:ext>
            </a:extLst>
          </p:cNvPr>
          <p:cNvSpPr txBox="1"/>
          <p:nvPr/>
        </p:nvSpPr>
        <p:spPr>
          <a:xfrm>
            <a:off x="608782" y="5627558"/>
            <a:ext cx="6216088" cy="430887"/>
          </a:xfrm>
          <a:prstGeom prst="rect">
            <a:avLst/>
          </a:prstGeom>
          <a:noFill/>
        </p:spPr>
        <p:txBody>
          <a:bodyPr wrap="square">
            <a:spAutoFit/>
          </a:bodyPr>
          <a:lstStyle/>
          <a:p>
            <a:r>
              <a:rPr lang="es-MX" sz="1100" i="1" dirty="0">
                <a:effectLst/>
                <a:latin typeface="Arial" panose="020B0604020202020204" pitchFamily="34" charset="0"/>
                <a:ea typeface="Calibri" panose="020F0502020204030204" pitchFamily="34" charset="0"/>
              </a:rPr>
              <a:t>Determinación de un índice de competitividad a nivel micro para el sector comercial, sub sector abarrotes al por menor por </a:t>
            </a:r>
            <a:r>
              <a:rPr lang="es-ES" sz="1100" i="1" dirty="0" err="1">
                <a:effectLst/>
                <a:latin typeface="Arial" panose="020B0604020202020204" pitchFamily="34" charset="0"/>
                <a:ea typeface="Calibri" panose="020F0502020204030204" pitchFamily="34" charset="0"/>
              </a:rPr>
              <a:t>Bocarando</a:t>
            </a:r>
            <a:r>
              <a:rPr lang="es-ES" sz="1100" i="1" dirty="0">
                <a:effectLst/>
                <a:latin typeface="Arial" panose="020B0604020202020204" pitchFamily="34" charset="0"/>
                <a:ea typeface="Calibri" panose="020F0502020204030204" pitchFamily="34" charset="0"/>
              </a:rPr>
              <a:t>, Mendoza, &amp; Castañeda, 2016</a:t>
            </a:r>
            <a:endParaRPr lang="es-MX" sz="1100" i="1" dirty="0"/>
          </a:p>
        </p:txBody>
      </p:sp>
    </p:spTree>
    <p:extLst>
      <p:ext uri="{BB962C8B-B14F-4D97-AF65-F5344CB8AC3E}">
        <p14:creationId xmlns:p14="http://schemas.microsoft.com/office/powerpoint/2010/main" val="24820441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xmlns="" id="{DF74529B-81E6-4654-B04C-D79C58A8243F}"/>
              </a:ext>
            </a:extLst>
          </p:cNvPr>
          <p:cNvSpPr/>
          <p:nvPr/>
        </p:nvSpPr>
        <p:spPr>
          <a:xfrm>
            <a:off x="22579" y="214839"/>
            <a:ext cx="4310270" cy="739317"/>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Principales factores de competitividad</a:t>
            </a:r>
          </a:p>
        </p:txBody>
      </p:sp>
      <p:graphicFrame>
        <p:nvGraphicFramePr>
          <p:cNvPr id="6" name="Gráfico 5">
            <a:extLst>
              <a:ext uri="{FF2B5EF4-FFF2-40B4-BE49-F238E27FC236}">
                <a16:creationId xmlns:a16="http://schemas.microsoft.com/office/drawing/2014/main" xmlns="" id="{40377108-E267-4ACC-91C7-587177B5565E}"/>
              </a:ext>
            </a:extLst>
          </p:cNvPr>
          <p:cNvGraphicFramePr/>
          <p:nvPr>
            <p:extLst>
              <p:ext uri="{D42A27DB-BD31-4B8C-83A1-F6EECF244321}">
                <p14:modId xmlns:p14="http://schemas.microsoft.com/office/powerpoint/2010/main" val="3910091855"/>
              </p:ext>
            </p:extLst>
          </p:nvPr>
        </p:nvGraphicFramePr>
        <p:xfrm>
          <a:off x="1742303" y="1179443"/>
          <a:ext cx="9675340" cy="4838298"/>
        </p:xfrm>
        <a:graphic>
          <a:graphicData uri="http://schemas.openxmlformats.org/drawingml/2006/chart">
            <c:chart xmlns:c="http://schemas.openxmlformats.org/drawingml/2006/chart" xmlns:r="http://schemas.openxmlformats.org/officeDocument/2006/relationships" r:id="rId2"/>
          </a:graphicData>
        </a:graphic>
      </p:graphicFrame>
      <p:sp>
        <p:nvSpPr>
          <p:cNvPr id="3" name="Diagrama de flujo: conector fuera de página 2">
            <a:extLst>
              <a:ext uri="{FF2B5EF4-FFF2-40B4-BE49-F238E27FC236}">
                <a16:creationId xmlns:a16="http://schemas.microsoft.com/office/drawing/2014/main" xmlns="" id="{3D4FCF6A-26CD-4C1B-92E1-94DF934A9094}"/>
              </a:ext>
            </a:extLst>
          </p:cNvPr>
          <p:cNvSpPr/>
          <p:nvPr/>
        </p:nvSpPr>
        <p:spPr>
          <a:xfrm>
            <a:off x="11277596" y="288898"/>
            <a:ext cx="685131" cy="640028"/>
          </a:xfrm>
          <a:prstGeom prst="flowChartOffpage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200" dirty="0"/>
              <a:t>Obj.4</a:t>
            </a:r>
          </a:p>
        </p:txBody>
      </p:sp>
    </p:spTree>
    <p:extLst>
      <p:ext uri="{BB962C8B-B14F-4D97-AF65-F5344CB8AC3E}">
        <p14:creationId xmlns:p14="http://schemas.microsoft.com/office/powerpoint/2010/main" val="2963211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895DBEE9-4F60-4377-9795-33260458B839}"/>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Calibri" panose="020F0502020204030204"/>
              </a:rPr>
              <a:t>Análisis estadístico</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6" name="Tabla 5">
            <a:extLst>
              <a:ext uri="{FF2B5EF4-FFF2-40B4-BE49-F238E27FC236}">
                <a16:creationId xmlns:a16="http://schemas.microsoft.com/office/drawing/2014/main" xmlns="" id="{DA074633-F7E3-428F-AB38-B5263B72C9FE}"/>
              </a:ext>
            </a:extLst>
          </p:cNvPr>
          <p:cNvGraphicFramePr>
            <a:graphicFrameLocks noGrp="1"/>
          </p:cNvGraphicFramePr>
          <p:nvPr>
            <p:extLst>
              <p:ext uri="{D42A27DB-BD31-4B8C-83A1-F6EECF244321}">
                <p14:modId xmlns:p14="http://schemas.microsoft.com/office/powerpoint/2010/main" val="1624071125"/>
              </p:ext>
            </p:extLst>
          </p:nvPr>
        </p:nvGraphicFramePr>
        <p:xfrm>
          <a:off x="1257890" y="1483410"/>
          <a:ext cx="4111808" cy="1128136"/>
        </p:xfrm>
        <a:graphic>
          <a:graphicData uri="http://schemas.openxmlformats.org/drawingml/2006/table">
            <a:tbl>
              <a:tblPr firstRow="1">
                <a:tableStyleId>{00A15C55-8517-42AA-B614-E9B94910E393}</a:tableStyleId>
              </a:tblPr>
              <a:tblGrid>
                <a:gridCol w="1776381">
                  <a:extLst>
                    <a:ext uri="{9D8B030D-6E8A-4147-A177-3AD203B41FA5}">
                      <a16:colId xmlns:a16="http://schemas.microsoft.com/office/drawing/2014/main" xmlns="" val="1668917113"/>
                    </a:ext>
                  </a:extLst>
                </a:gridCol>
                <a:gridCol w="1037968">
                  <a:extLst>
                    <a:ext uri="{9D8B030D-6E8A-4147-A177-3AD203B41FA5}">
                      <a16:colId xmlns:a16="http://schemas.microsoft.com/office/drawing/2014/main" xmlns="" val="1503505951"/>
                    </a:ext>
                  </a:extLst>
                </a:gridCol>
                <a:gridCol w="617837">
                  <a:extLst>
                    <a:ext uri="{9D8B030D-6E8A-4147-A177-3AD203B41FA5}">
                      <a16:colId xmlns:a16="http://schemas.microsoft.com/office/drawing/2014/main" xmlns="" val="2035753390"/>
                    </a:ext>
                  </a:extLst>
                </a:gridCol>
                <a:gridCol w="679622">
                  <a:extLst>
                    <a:ext uri="{9D8B030D-6E8A-4147-A177-3AD203B41FA5}">
                      <a16:colId xmlns:a16="http://schemas.microsoft.com/office/drawing/2014/main" xmlns="" val="297634017"/>
                    </a:ext>
                  </a:extLst>
                </a:gridCol>
              </a:tblGrid>
              <a:tr h="412018">
                <a:tc>
                  <a:txBody>
                    <a:bodyPr/>
                    <a:lstStyle/>
                    <a:p>
                      <a:r>
                        <a:rPr lang="es-MX" sz="2800" dirty="0"/>
                        <a:t>n&gt;50</a:t>
                      </a:r>
                    </a:p>
                  </a:txBody>
                  <a:tcPr/>
                </a:tc>
                <a:tc>
                  <a:txBody>
                    <a:bodyPr/>
                    <a:lstStyle/>
                    <a:p>
                      <a:pPr indent="0" algn="ctr">
                        <a:lnSpc>
                          <a:spcPct val="150000"/>
                        </a:lnSpc>
                        <a:spcAft>
                          <a:spcPts val="800"/>
                        </a:spcAft>
                      </a:pPr>
                      <a:r>
                        <a:rPr lang="es-MX" sz="1200" dirty="0">
                          <a:effectLst/>
                        </a:rPr>
                        <a:t>Estadístico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50000"/>
                        </a:lnSpc>
                        <a:spcAft>
                          <a:spcPts val="800"/>
                        </a:spcAft>
                      </a:pPr>
                      <a:r>
                        <a:rPr lang="es-MX" sz="1200">
                          <a:effectLst/>
                        </a:rPr>
                        <a:t>gl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50000"/>
                        </a:lnSpc>
                        <a:spcAft>
                          <a:spcPts val="800"/>
                        </a:spcAft>
                      </a:pPr>
                      <a:r>
                        <a:rPr lang="es-MX" sz="1200" dirty="0">
                          <a:effectLst/>
                        </a:rPr>
                        <a:t>Sig.</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44912344"/>
                  </a:ext>
                </a:extLst>
              </a:tr>
              <a:tr h="304988">
                <a:tc>
                  <a:txBody>
                    <a:bodyPr/>
                    <a:lstStyle/>
                    <a:p>
                      <a:pPr indent="0">
                        <a:lnSpc>
                          <a:spcPct val="150000"/>
                        </a:lnSpc>
                        <a:spcAft>
                          <a:spcPts val="800"/>
                        </a:spcAft>
                      </a:pPr>
                      <a:r>
                        <a:rPr lang="es-MX" sz="1200">
                          <a:effectLst/>
                        </a:rPr>
                        <a:t>Competitividad</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200">
                          <a:effectLst/>
                        </a:rPr>
                        <a:t>0.083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200">
                          <a:effectLst/>
                        </a:rPr>
                        <a:t>68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200" dirty="0">
                          <a:solidFill>
                            <a:schemeClr val="accent1"/>
                          </a:solidFill>
                          <a:effectLst/>
                        </a:rPr>
                        <a:t>.200</a:t>
                      </a:r>
                      <a:r>
                        <a:rPr lang="es-MX" sz="1200" baseline="30000" dirty="0">
                          <a:solidFill>
                            <a:schemeClr val="accent1"/>
                          </a:solidFill>
                          <a:effectLst/>
                        </a:rPr>
                        <a:t>*</a:t>
                      </a:r>
                      <a:endParaRPr lang="es-MX"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07153719"/>
                  </a:ext>
                </a:extLst>
              </a:tr>
              <a:tr h="304988">
                <a:tc>
                  <a:txBody>
                    <a:bodyPr/>
                    <a:lstStyle/>
                    <a:p>
                      <a:pPr indent="0">
                        <a:lnSpc>
                          <a:spcPct val="150000"/>
                        </a:lnSpc>
                        <a:spcAft>
                          <a:spcPts val="800"/>
                        </a:spcAft>
                      </a:pPr>
                      <a:r>
                        <a:rPr lang="es-MX" sz="1200" dirty="0">
                          <a:effectLst/>
                        </a:rPr>
                        <a:t>Innovación tecnológica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200">
                          <a:effectLst/>
                        </a:rPr>
                        <a:t>0.073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200">
                          <a:effectLst/>
                        </a:rPr>
                        <a:t>68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200" dirty="0">
                          <a:solidFill>
                            <a:schemeClr val="accent1"/>
                          </a:solidFill>
                          <a:effectLst/>
                        </a:rPr>
                        <a:t>.200</a:t>
                      </a:r>
                      <a:r>
                        <a:rPr lang="es-MX" sz="1200" baseline="30000" dirty="0">
                          <a:solidFill>
                            <a:schemeClr val="accent1"/>
                          </a:solidFill>
                          <a:effectLst/>
                        </a:rPr>
                        <a:t>*</a:t>
                      </a:r>
                      <a:endParaRPr lang="es-MX"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94386974"/>
                  </a:ext>
                </a:extLst>
              </a:tr>
            </a:tbl>
          </a:graphicData>
        </a:graphic>
      </p:graphicFrame>
      <p:sp>
        <p:nvSpPr>
          <p:cNvPr id="8" name="CuadroTexto 7">
            <a:extLst>
              <a:ext uri="{FF2B5EF4-FFF2-40B4-BE49-F238E27FC236}">
                <a16:creationId xmlns:a16="http://schemas.microsoft.com/office/drawing/2014/main" xmlns="" id="{DB55EF77-4588-4D7B-B38C-82316D0240DD}"/>
              </a:ext>
            </a:extLst>
          </p:cNvPr>
          <p:cNvSpPr txBox="1"/>
          <p:nvPr/>
        </p:nvSpPr>
        <p:spPr>
          <a:xfrm>
            <a:off x="1158659" y="977700"/>
            <a:ext cx="4310270"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Prueba de normalidad de </a:t>
            </a:r>
            <a:r>
              <a:rPr lang="es-MX" sz="1400" b="1" i="1" dirty="0" err="1">
                <a:ln w="0"/>
                <a:solidFill>
                  <a:schemeClr val="tx1"/>
                </a:solidFill>
              </a:rPr>
              <a:t>Kolmogorov-smirnov</a:t>
            </a:r>
            <a:endParaRPr lang="es-MX" sz="1400" b="1" i="1" dirty="0">
              <a:ln w="0"/>
              <a:solidFill>
                <a:schemeClr val="tx1"/>
              </a:solidFill>
            </a:endParaRPr>
          </a:p>
        </p:txBody>
      </p:sp>
      <p:sp>
        <p:nvSpPr>
          <p:cNvPr id="12" name="CuadroTexto 11">
            <a:extLst>
              <a:ext uri="{FF2B5EF4-FFF2-40B4-BE49-F238E27FC236}">
                <a16:creationId xmlns:a16="http://schemas.microsoft.com/office/drawing/2014/main" xmlns="" id="{590521A3-ED18-47C5-BDBB-A3D3B21812F6}"/>
              </a:ext>
            </a:extLst>
          </p:cNvPr>
          <p:cNvSpPr txBox="1"/>
          <p:nvPr/>
        </p:nvSpPr>
        <p:spPr>
          <a:xfrm>
            <a:off x="1016387" y="2749948"/>
            <a:ext cx="4630458" cy="933589"/>
          </a:xfrm>
          <a:prstGeom prst="rect">
            <a:avLst/>
          </a:prstGeom>
          <a:noFill/>
        </p:spPr>
        <p:txBody>
          <a:bodyPr wrap="square">
            <a:spAutoFit/>
          </a:bodyPr>
          <a:lstStyle/>
          <a:p>
            <a:pPr>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Si p≥ 0.05 se rechaza la hipótesis alternativa y se acepta la hipótesis nula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Si p≤ 0.05 se rechaza la hipótesis nula y se acepta hipótesis alternativa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xmlns="" id="{E5DD500D-9B25-4D2E-B94A-6C50633BDA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753" y="3793025"/>
            <a:ext cx="3995576" cy="2850246"/>
          </a:xfrm>
          <a:prstGeom prst="rect">
            <a:avLst/>
          </a:prstGeom>
          <a:noFill/>
          <a:ln>
            <a:noFill/>
          </a:ln>
        </p:spPr>
      </p:pic>
      <p:graphicFrame>
        <p:nvGraphicFramePr>
          <p:cNvPr id="16" name="Tabla 15">
            <a:extLst>
              <a:ext uri="{FF2B5EF4-FFF2-40B4-BE49-F238E27FC236}">
                <a16:creationId xmlns:a16="http://schemas.microsoft.com/office/drawing/2014/main" xmlns="" id="{C5457333-8800-4F69-8795-3D9C990D7E7D}"/>
              </a:ext>
            </a:extLst>
          </p:cNvPr>
          <p:cNvGraphicFramePr>
            <a:graphicFrameLocks noGrp="1"/>
          </p:cNvGraphicFramePr>
          <p:nvPr>
            <p:extLst>
              <p:ext uri="{D42A27DB-BD31-4B8C-83A1-F6EECF244321}">
                <p14:modId xmlns:p14="http://schemas.microsoft.com/office/powerpoint/2010/main" val="698447277"/>
              </p:ext>
            </p:extLst>
          </p:nvPr>
        </p:nvGraphicFramePr>
        <p:xfrm>
          <a:off x="6543569" y="756868"/>
          <a:ext cx="4630457" cy="3575989"/>
        </p:xfrm>
        <a:graphic>
          <a:graphicData uri="http://schemas.openxmlformats.org/drawingml/2006/table">
            <a:tbl>
              <a:tblPr firstRow="1" firstCol="1" bandRow="1"/>
              <a:tblGrid>
                <a:gridCol w="1203242">
                  <a:extLst>
                    <a:ext uri="{9D8B030D-6E8A-4147-A177-3AD203B41FA5}">
                      <a16:colId xmlns:a16="http://schemas.microsoft.com/office/drawing/2014/main" xmlns="" val="383847235"/>
                    </a:ext>
                  </a:extLst>
                </a:gridCol>
                <a:gridCol w="1037597">
                  <a:extLst>
                    <a:ext uri="{9D8B030D-6E8A-4147-A177-3AD203B41FA5}">
                      <a16:colId xmlns:a16="http://schemas.microsoft.com/office/drawing/2014/main" xmlns="" val="2566930646"/>
                    </a:ext>
                  </a:extLst>
                </a:gridCol>
                <a:gridCol w="1304859">
                  <a:extLst>
                    <a:ext uri="{9D8B030D-6E8A-4147-A177-3AD203B41FA5}">
                      <a16:colId xmlns:a16="http://schemas.microsoft.com/office/drawing/2014/main" xmlns="" val="3587274430"/>
                    </a:ext>
                  </a:extLst>
                </a:gridCol>
                <a:gridCol w="1084759">
                  <a:extLst>
                    <a:ext uri="{9D8B030D-6E8A-4147-A177-3AD203B41FA5}">
                      <a16:colId xmlns:a16="http://schemas.microsoft.com/office/drawing/2014/main" xmlns="" val="3498699281"/>
                    </a:ext>
                  </a:extLst>
                </a:gridCol>
              </a:tblGrid>
              <a:tr h="954140">
                <a:tc gridSpan="2">
                  <a:txBody>
                    <a:bodyPr/>
                    <a:lstStyle/>
                    <a:p>
                      <a:pPr algn="l" fontAlgn="ctr"/>
                      <a:endParaRPr lang="es-MX" sz="12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70AD47"/>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rgbClr val="70AD47"/>
                    </a:solidFill>
                  </a:tcPr>
                </a:tc>
                <a:tc hMerge="1">
                  <a:txBody>
                    <a:bodyPr/>
                    <a:lstStyle/>
                    <a:p>
                      <a:pPr algn="l" fontAlgn="ctr"/>
                      <a:endParaRPr lang="es-MX" sz="1000" b="1" i="0" u="none" strike="noStrike" dirty="0">
                        <a:solidFill>
                          <a:srgbClr val="FFFFFF"/>
                        </a:solidFill>
                        <a:effectLst/>
                        <a:latin typeface="Arial" panose="020B0604020202020204" pitchFamily="34" charset="0"/>
                      </a:endParaRPr>
                    </a:p>
                  </a:txBody>
                  <a:tcPr marL="9525" marR="9525" marT="9525" marB="0" anchor="ctr">
                    <a:lnL>
                      <a:noFill/>
                    </a:lnL>
                    <a:lnR>
                      <a:noFill/>
                    </a:lnR>
                    <a:lnT w="12700" cap="flat" cmpd="sng" algn="ctr">
                      <a:solidFill>
                        <a:srgbClr val="AEAAAA"/>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70AD47"/>
                    </a:solidFill>
                  </a:tcPr>
                </a:tc>
                <a:tc>
                  <a:txBody>
                    <a:bodyPr/>
                    <a:lstStyle/>
                    <a:p>
                      <a:pPr algn="ctr" fontAlgn="ctr"/>
                      <a:r>
                        <a:rPr lang="es-MX" sz="1200" b="1" i="0" u="none" strike="noStrike" dirty="0">
                          <a:solidFill>
                            <a:srgbClr val="FFFFFF"/>
                          </a:solidFill>
                          <a:effectLst/>
                          <a:latin typeface="Arial" panose="020B0604020202020204" pitchFamily="34" charset="0"/>
                        </a:rPr>
                        <a:t>Competitividad</a:t>
                      </a:r>
                    </a:p>
                  </a:txBody>
                  <a:tcPr marL="9525" marR="9525" marT="9525" marB="0" anchor="ctr">
                    <a:lnL>
                      <a:noFill/>
                    </a:lnL>
                    <a:lnR>
                      <a:noFill/>
                    </a:lnR>
                    <a:lnT w="12700" cap="flat" cmpd="sng" algn="ctr">
                      <a:solidFill>
                        <a:srgbClr val="AEAAAA"/>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70AD47"/>
                    </a:solidFill>
                  </a:tcPr>
                </a:tc>
                <a:tc>
                  <a:txBody>
                    <a:bodyPr/>
                    <a:lstStyle/>
                    <a:p>
                      <a:pPr algn="ctr" fontAlgn="ctr"/>
                      <a:r>
                        <a:rPr lang="es-MX" sz="1200" b="1" i="0" u="none" strike="noStrike" dirty="0">
                          <a:solidFill>
                            <a:srgbClr val="FFFFFF"/>
                          </a:solidFill>
                          <a:effectLst/>
                          <a:latin typeface="Arial" panose="020B0604020202020204" pitchFamily="34" charset="0"/>
                        </a:rPr>
                        <a:t>Innovación tecnológica</a:t>
                      </a:r>
                    </a:p>
                  </a:txBody>
                  <a:tcPr marL="9525" marR="9525" marT="9525" marB="0" anchor="ctr">
                    <a:lnL>
                      <a:noFill/>
                    </a:lnL>
                    <a:lnR>
                      <a:noFill/>
                    </a:lnR>
                    <a:lnT w="12700" cap="flat" cmpd="sng" algn="ctr">
                      <a:solidFill>
                        <a:srgbClr val="AEAAAA"/>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xmlns="" val="414530595"/>
                  </a:ext>
                </a:extLst>
              </a:tr>
              <a:tr h="513577">
                <a:tc>
                  <a:txBody>
                    <a:bodyPr/>
                    <a:lstStyle/>
                    <a:p>
                      <a:pPr algn="l" fontAlgn="ctr"/>
                      <a:r>
                        <a:rPr lang="es-MX" sz="1200" b="0" i="0" u="none" strike="noStrike">
                          <a:solidFill>
                            <a:srgbClr val="000000"/>
                          </a:solidFill>
                          <a:effectLst/>
                          <a:latin typeface="Arial" panose="020B0604020202020204" pitchFamily="34" charset="0"/>
                        </a:rPr>
                        <a:t>Competitividad</a:t>
                      </a:r>
                    </a:p>
                  </a:txBody>
                  <a:tcPr marL="9525" marR="9525" marT="9525" marB="0" anchor="ctr">
                    <a:lnL w="6350" cap="flat" cmpd="sng" algn="ctr">
                      <a:solidFill>
                        <a:srgbClr val="70AD47"/>
                      </a:solidFill>
                      <a:prstDash val="solid"/>
                      <a:round/>
                      <a:headEnd type="none" w="med" len="med"/>
                      <a:tailEnd type="none" w="med" len="med"/>
                    </a:lnL>
                    <a:lnR>
                      <a:noFill/>
                    </a:lnR>
                    <a:lnT w="12700" cap="flat" cmpd="sng" algn="ctr">
                      <a:solidFill>
                        <a:srgbClr val="AEAAAA"/>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Arial" panose="020B0604020202020204" pitchFamily="34" charset="0"/>
                        </a:rPr>
                        <a:t>Correlación de Pearson</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s-MX" sz="1200" b="0" i="0" u="none" strike="noStrike" dirty="0">
                          <a:solidFill>
                            <a:srgbClr val="000000"/>
                          </a:solidFill>
                          <a:effectLst/>
                          <a:latin typeface="Arial" panose="020B0604020202020204" pitchFamily="34" charset="0"/>
                        </a:rPr>
                        <a:t>1</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endParaRPr lang="es-MX" sz="12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xmlns="" val="1877866235"/>
                  </a:ext>
                </a:extLst>
              </a:tr>
              <a:tr h="507929">
                <a:tc>
                  <a:txBody>
                    <a:bodyPr/>
                    <a:lstStyle/>
                    <a:p>
                      <a:pPr algn="l" fontAlgn="ctr"/>
                      <a:endParaRPr lang="es-MX"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70AD47"/>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s-MX" sz="1200" b="0" i="0" u="none" strike="noStrike">
                          <a:solidFill>
                            <a:srgbClr val="000000"/>
                          </a:solidFill>
                          <a:effectLst/>
                          <a:latin typeface="Arial" panose="020B0604020202020204" pitchFamily="34" charset="0"/>
                        </a:rPr>
                        <a:t>Sig. (bilateral)</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endParaRPr lang="es-MX"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endParaRPr lang="es-MX" sz="12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xmlns="" val="2228773784"/>
                  </a:ext>
                </a:extLst>
              </a:tr>
              <a:tr h="298782">
                <a:tc>
                  <a:txBody>
                    <a:bodyPr/>
                    <a:lstStyle/>
                    <a:p>
                      <a:pPr algn="l" fontAlgn="ctr"/>
                      <a:endParaRPr lang="es-MX"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70AD47"/>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s-MX" sz="1200" b="0" i="0" u="none" strike="noStrike">
                          <a:solidFill>
                            <a:srgbClr val="000000"/>
                          </a:solidFill>
                          <a:effectLst/>
                          <a:latin typeface="Arial" panose="020B0604020202020204" pitchFamily="34" charset="0"/>
                        </a:rPr>
                        <a:t>N</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s-MX" sz="1200" b="0" i="0" u="none" strike="noStrike" dirty="0">
                          <a:solidFill>
                            <a:srgbClr val="000000"/>
                          </a:solidFill>
                          <a:effectLst/>
                          <a:latin typeface="Arial" panose="020B0604020202020204" pitchFamily="34" charset="0"/>
                        </a:rPr>
                        <a:t>68</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endParaRPr lang="es-MX"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xmlns="" val="2566412102"/>
                  </a:ext>
                </a:extLst>
              </a:tr>
              <a:tr h="513577">
                <a:tc>
                  <a:txBody>
                    <a:bodyPr/>
                    <a:lstStyle/>
                    <a:p>
                      <a:pPr algn="l" fontAlgn="ctr"/>
                      <a:r>
                        <a:rPr lang="es-MX" sz="1200" b="0" i="0" u="none" strike="noStrike" dirty="0">
                          <a:solidFill>
                            <a:srgbClr val="000000"/>
                          </a:solidFill>
                          <a:effectLst/>
                          <a:latin typeface="Arial" panose="020B0604020202020204" pitchFamily="34" charset="0"/>
                        </a:rPr>
                        <a:t>Innovación tecnológica</a:t>
                      </a:r>
                    </a:p>
                  </a:txBody>
                  <a:tcPr marL="9525" marR="9525" marT="9525" marB="0" anchor="ctr">
                    <a:lnL w="6350" cap="flat" cmpd="sng" algn="ctr">
                      <a:solidFill>
                        <a:srgbClr val="70AD47"/>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Arial" panose="020B0604020202020204" pitchFamily="34" charset="0"/>
                        </a:rPr>
                        <a:t>Correlación de Pearson</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s-MX" sz="1200" b="0" i="0" u="none" strike="noStrike" dirty="0">
                          <a:solidFill>
                            <a:srgbClr val="000000"/>
                          </a:solidFill>
                          <a:effectLst/>
                          <a:latin typeface="Arial" panose="020B0604020202020204" pitchFamily="34" charset="0"/>
                        </a:rPr>
                        <a:t>.687</a:t>
                      </a:r>
                      <a:r>
                        <a:rPr lang="es-MX" sz="1200" b="0" i="0" u="none" strike="noStrike" baseline="30000" dirty="0">
                          <a:solidFill>
                            <a:srgbClr val="000000"/>
                          </a:solidFill>
                          <a:effectLst/>
                          <a:latin typeface="Arial" panose="020B0604020202020204" pitchFamily="34" charset="0"/>
                        </a:rPr>
                        <a:t>**</a:t>
                      </a:r>
                      <a:endParaRPr lang="es-MX" sz="120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s-MX" sz="1200" b="0" i="0" u="none" strike="noStrike" dirty="0">
                          <a:solidFill>
                            <a:srgbClr val="000000"/>
                          </a:solidFill>
                          <a:effectLst/>
                          <a:latin typeface="Arial" panose="020B0604020202020204" pitchFamily="34" charset="0"/>
                        </a:rPr>
                        <a:t>1</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xmlns="" val="2476006559"/>
                  </a:ext>
                </a:extLst>
              </a:tr>
              <a:tr h="507929">
                <a:tc>
                  <a:txBody>
                    <a:bodyPr/>
                    <a:lstStyle/>
                    <a:p>
                      <a:pPr algn="l" fontAlgn="ctr"/>
                      <a:endParaRPr lang="es-MX"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70AD47"/>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s-MX" sz="1200" b="0" i="0" u="none" strike="noStrike">
                          <a:solidFill>
                            <a:srgbClr val="000000"/>
                          </a:solidFill>
                          <a:effectLst/>
                          <a:latin typeface="Arial" panose="020B0604020202020204" pitchFamily="34" charset="0"/>
                        </a:rPr>
                        <a:t>Sig. (bilateral)</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s-MX" sz="1600" b="1" i="0" u="none" strike="noStrike" dirty="0">
                          <a:solidFill>
                            <a:srgbClr val="000000"/>
                          </a:solidFill>
                          <a:effectLst/>
                          <a:latin typeface="Arial" panose="020B0604020202020204" pitchFamily="34" charset="0"/>
                        </a:rPr>
                        <a:t>0</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endParaRPr lang="es-MX"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xmlns="" val="604296310"/>
                  </a:ext>
                </a:extLst>
              </a:tr>
              <a:tr h="280055">
                <a:tc>
                  <a:txBody>
                    <a:bodyPr/>
                    <a:lstStyle/>
                    <a:p>
                      <a:pPr algn="l" fontAlgn="ctr"/>
                      <a:endParaRPr lang="es-MX"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70AD47"/>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l" fontAlgn="ctr"/>
                      <a:r>
                        <a:rPr lang="es-MX" sz="1200" b="0" i="0" u="none" strike="noStrike">
                          <a:solidFill>
                            <a:srgbClr val="000000"/>
                          </a:solidFill>
                          <a:effectLst/>
                          <a:latin typeface="Arial" panose="020B0604020202020204" pitchFamily="34" charset="0"/>
                        </a:rPr>
                        <a:t>N</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s-MX" sz="1200" b="0" i="0" u="none" strike="noStrike" dirty="0">
                          <a:solidFill>
                            <a:srgbClr val="000000"/>
                          </a:solidFill>
                          <a:effectLst/>
                          <a:latin typeface="Arial" panose="020B0604020202020204" pitchFamily="34" charset="0"/>
                        </a:rPr>
                        <a:t>68</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s-MX" sz="1200" b="0" i="0" u="none" strike="noStrike" dirty="0">
                          <a:solidFill>
                            <a:srgbClr val="000000"/>
                          </a:solidFill>
                          <a:effectLst/>
                          <a:latin typeface="Arial" panose="020B0604020202020204" pitchFamily="34" charset="0"/>
                        </a:rPr>
                        <a:t>68</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xmlns="" val="307316193"/>
                  </a:ext>
                </a:extLst>
              </a:tr>
            </a:tbl>
          </a:graphicData>
        </a:graphic>
      </p:graphicFrame>
      <p:sp>
        <p:nvSpPr>
          <p:cNvPr id="20" name="CuadroTexto 19">
            <a:extLst>
              <a:ext uri="{FF2B5EF4-FFF2-40B4-BE49-F238E27FC236}">
                <a16:creationId xmlns:a16="http://schemas.microsoft.com/office/drawing/2014/main" xmlns="" id="{18BCD4F4-59E5-4383-A0DD-36DFE783E3E0}"/>
              </a:ext>
            </a:extLst>
          </p:cNvPr>
          <p:cNvSpPr txBox="1"/>
          <p:nvPr/>
        </p:nvSpPr>
        <p:spPr>
          <a:xfrm>
            <a:off x="6543569" y="4761698"/>
            <a:ext cx="5251622" cy="933589"/>
          </a:xfrm>
          <a:prstGeom prst="rect">
            <a:avLst/>
          </a:prstGeom>
          <a:noFill/>
        </p:spPr>
        <p:txBody>
          <a:bodyPr wrap="square">
            <a:spAutoFit/>
          </a:bodyPr>
          <a:lstStyle/>
          <a:p>
            <a:pPr>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H0:</a:t>
            </a:r>
            <a:r>
              <a:rPr lang="es-MX" sz="1200" dirty="0">
                <a:effectLst/>
                <a:latin typeface="Arial" panose="020B0604020202020204" pitchFamily="34" charset="0"/>
                <a:ea typeface="Calibri" panose="020F0502020204030204" pitchFamily="34" charset="0"/>
                <a:cs typeface="Times New Roman" panose="02020603050405020304" pitchFamily="18" charset="0"/>
              </a:rPr>
              <a:t> ¿No existe relación entre la innovación tecnológica y  competitividad? (p≥0.05)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H1:</a:t>
            </a:r>
            <a:r>
              <a:rPr lang="es-MX" sz="1200" dirty="0">
                <a:effectLst/>
                <a:latin typeface="Arial" panose="020B0604020202020204" pitchFamily="34" charset="0"/>
                <a:ea typeface="Calibri" panose="020F0502020204030204" pitchFamily="34" charset="0"/>
                <a:cs typeface="Times New Roman" panose="02020603050405020304" pitchFamily="18" charset="0"/>
              </a:rPr>
              <a:t> ¿Existe relación entre la innovación tecnológica y  competitividad? (p≤0.5)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iagrama de flujo: conector fuera de página 2">
            <a:extLst>
              <a:ext uri="{FF2B5EF4-FFF2-40B4-BE49-F238E27FC236}">
                <a16:creationId xmlns:a16="http://schemas.microsoft.com/office/drawing/2014/main" xmlns="" id="{7EBBF820-30F1-4A3F-859D-E47045B54CCA}"/>
              </a:ext>
            </a:extLst>
          </p:cNvPr>
          <p:cNvSpPr/>
          <p:nvPr/>
        </p:nvSpPr>
        <p:spPr>
          <a:xfrm>
            <a:off x="11277596" y="288898"/>
            <a:ext cx="685131" cy="640028"/>
          </a:xfrm>
          <a:prstGeom prst="flowChartOffpage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200" dirty="0"/>
              <a:t>Obj.5</a:t>
            </a:r>
          </a:p>
        </p:txBody>
      </p:sp>
    </p:spTree>
    <p:extLst>
      <p:ext uri="{BB962C8B-B14F-4D97-AF65-F5344CB8AC3E}">
        <p14:creationId xmlns:p14="http://schemas.microsoft.com/office/powerpoint/2010/main" val="1158577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a:extLst>
              <a:ext uri="{FF2B5EF4-FFF2-40B4-BE49-F238E27FC236}">
                <a16:creationId xmlns:a16="http://schemas.microsoft.com/office/drawing/2014/main" xmlns="" id="{F568BCC2-8B8C-41CF-AF7C-978B9E0D11A8}"/>
              </a:ext>
            </a:extLst>
          </p:cNvPr>
          <p:cNvGraphicFramePr>
            <a:graphicFrameLocks noGrp="1"/>
          </p:cNvGraphicFramePr>
          <p:nvPr>
            <p:ph idx="1"/>
            <p:extLst>
              <p:ext uri="{D42A27DB-BD31-4B8C-83A1-F6EECF244321}">
                <p14:modId xmlns:p14="http://schemas.microsoft.com/office/powerpoint/2010/main" val="852139054"/>
              </p:ext>
            </p:extLst>
          </p:nvPr>
        </p:nvGraphicFramePr>
        <p:xfrm>
          <a:off x="623888" y="692696"/>
          <a:ext cx="10971212" cy="539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Chevron 2">
            <a:extLst>
              <a:ext uri="{FF2B5EF4-FFF2-40B4-BE49-F238E27FC236}">
                <a16:creationId xmlns:a16="http://schemas.microsoft.com/office/drawing/2014/main" xmlns="" id="{6B1B9152-2C23-4E23-9FCF-E21309A49C9F}"/>
              </a:ext>
            </a:extLst>
          </p:cNvPr>
          <p:cNvSpPr/>
          <p:nvPr/>
        </p:nvSpPr>
        <p:spPr>
          <a:xfrm>
            <a:off x="0" y="235977"/>
            <a:ext cx="3257541"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Calibri" panose="020F0502020204030204"/>
              </a:rPr>
              <a:t>Justificación</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33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895DBEE9-4F60-4377-9795-33260458B839}"/>
              </a:ext>
            </a:extLst>
          </p:cNvPr>
          <p:cNvSpPr/>
          <p:nvPr/>
        </p:nvSpPr>
        <p:spPr>
          <a:xfrm>
            <a:off x="1012996" y="876194"/>
            <a:ext cx="4310270" cy="522700"/>
          </a:xfrm>
          <a:prstGeom prst="round2DiagRect">
            <a:avLst/>
          </a:prstGeom>
          <a:ln>
            <a:solidFill>
              <a:srgbClr val="336699"/>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Nivel bajo de innovación</a:t>
            </a:r>
          </a:p>
        </p:txBody>
      </p:sp>
      <p:graphicFrame>
        <p:nvGraphicFramePr>
          <p:cNvPr id="10" name="Tabla 9">
            <a:extLst>
              <a:ext uri="{FF2B5EF4-FFF2-40B4-BE49-F238E27FC236}">
                <a16:creationId xmlns:a16="http://schemas.microsoft.com/office/drawing/2014/main" xmlns="" id="{565E756E-3E3B-47EE-9230-DD6D3A963663}"/>
              </a:ext>
            </a:extLst>
          </p:cNvPr>
          <p:cNvGraphicFramePr>
            <a:graphicFrameLocks noGrp="1"/>
          </p:cNvGraphicFramePr>
          <p:nvPr>
            <p:extLst>
              <p:ext uri="{D42A27DB-BD31-4B8C-83A1-F6EECF244321}">
                <p14:modId xmlns:p14="http://schemas.microsoft.com/office/powerpoint/2010/main" val="853508040"/>
              </p:ext>
            </p:extLst>
          </p:nvPr>
        </p:nvGraphicFramePr>
        <p:xfrm>
          <a:off x="1011579" y="1699844"/>
          <a:ext cx="4460965" cy="2660121"/>
        </p:xfrm>
        <a:graphic>
          <a:graphicData uri="http://schemas.openxmlformats.org/drawingml/2006/table">
            <a:tbl>
              <a:tblPr firstRow="1">
                <a:tableStyleId>{EB9631B5-78F2-41C9-869B-9F39066F8104}</a:tableStyleId>
              </a:tblPr>
              <a:tblGrid>
                <a:gridCol w="1155018">
                  <a:extLst>
                    <a:ext uri="{9D8B030D-6E8A-4147-A177-3AD203B41FA5}">
                      <a16:colId xmlns:a16="http://schemas.microsoft.com/office/drawing/2014/main" xmlns="" val="410950874"/>
                    </a:ext>
                  </a:extLst>
                </a:gridCol>
                <a:gridCol w="1173485">
                  <a:extLst>
                    <a:ext uri="{9D8B030D-6E8A-4147-A177-3AD203B41FA5}">
                      <a16:colId xmlns:a16="http://schemas.microsoft.com/office/drawing/2014/main" xmlns="" val="723518444"/>
                    </a:ext>
                  </a:extLst>
                </a:gridCol>
                <a:gridCol w="1148249">
                  <a:extLst>
                    <a:ext uri="{9D8B030D-6E8A-4147-A177-3AD203B41FA5}">
                      <a16:colId xmlns:a16="http://schemas.microsoft.com/office/drawing/2014/main" xmlns="" val="3145140232"/>
                    </a:ext>
                  </a:extLst>
                </a:gridCol>
                <a:gridCol w="984213">
                  <a:extLst>
                    <a:ext uri="{9D8B030D-6E8A-4147-A177-3AD203B41FA5}">
                      <a16:colId xmlns:a16="http://schemas.microsoft.com/office/drawing/2014/main" xmlns="" val="2806676240"/>
                    </a:ext>
                  </a:extLst>
                </a:gridCol>
              </a:tblGrid>
              <a:tr h="386758">
                <a:tc gridSpan="2">
                  <a:txBody>
                    <a:bodyPr/>
                    <a:lstStyle/>
                    <a:p>
                      <a:pPr algn="l" fontAlgn="ctr"/>
                      <a:endParaRPr lang="es-MX" sz="1200" b="1"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endParaRPr lang="es-MX" sz="1000" b="1"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AEAAAA"/>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70AD47"/>
                    </a:solidFill>
                  </a:tcPr>
                </a:tc>
                <a:tc>
                  <a:txBody>
                    <a:bodyPr/>
                    <a:lstStyle/>
                    <a:p>
                      <a:pPr algn="ctr" fontAlgn="ctr"/>
                      <a:r>
                        <a:rPr lang="es-MX" sz="1200" b="1" u="none" strike="noStrike" dirty="0">
                          <a:solidFill>
                            <a:schemeClr val="bg1"/>
                          </a:solidFill>
                          <a:effectLst/>
                        </a:rPr>
                        <a:t>Competitividad</a:t>
                      </a:r>
                      <a:endParaRPr lang="es-MX" sz="1200" b="1"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s-MX" sz="1200" b="1" u="none" strike="noStrike" dirty="0">
                          <a:solidFill>
                            <a:schemeClr val="bg1"/>
                          </a:solidFill>
                          <a:effectLst/>
                        </a:rPr>
                        <a:t>Innovación tecnológica</a:t>
                      </a:r>
                      <a:endParaRPr lang="es-MX" sz="1200" b="1" i="0" u="none" strike="noStrike" dirty="0">
                        <a:solidFill>
                          <a:schemeClr val="bg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805579222"/>
                  </a:ext>
                </a:extLst>
              </a:tr>
              <a:tr h="439511">
                <a:tc>
                  <a:txBody>
                    <a:bodyPr/>
                    <a:lstStyle/>
                    <a:p>
                      <a:pPr algn="l" fontAlgn="ctr"/>
                      <a:r>
                        <a:rPr lang="es-MX" sz="1200" b="1" u="none" strike="noStrike">
                          <a:solidFill>
                            <a:srgbClr val="000000"/>
                          </a:solidFill>
                          <a:effectLst/>
                        </a:rPr>
                        <a:t>Competitividad</a:t>
                      </a:r>
                      <a:endParaRPr lang="es-MX" sz="12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a:solidFill>
                            <a:srgbClr val="000000"/>
                          </a:solidFill>
                          <a:effectLst/>
                        </a:rPr>
                        <a:t>Correlación de Pearson</a:t>
                      </a: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1</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874870725"/>
                  </a:ext>
                </a:extLst>
              </a:tr>
              <a:tr h="439511">
                <a:tc>
                  <a:txBody>
                    <a:bodyPr/>
                    <a:lstStyle/>
                    <a:p>
                      <a:pPr algn="l" fontAlgn="ctr"/>
                      <a:endParaRPr lang="es-MX" sz="12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a:solidFill>
                            <a:srgbClr val="000000"/>
                          </a:solidFill>
                          <a:effectLst/>
                        </a:rPr>
                        <a:t>Sig. (bilateral)</a:t>
                      </a: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es-MX"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099293853"/>
                  </a:ext>
                </a:extLst>
              </a:tr>
              <a:tr h="258535">
                <a:tc>
                  <a:txBody>
                    <a:bodyPr/>
                    <a:lstStyle/>
                    <a:p>
                      <a:pPr algn="l" fontAlgn="ctr"/>
                      <a:endParaRPr lang="es-MX" sz="12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a:solidFill>
                            <a:srgbClr val="000000"/>
                          </a:solidFill>
                          <a:effectLst/>
                        </a:rPr>
                        <a:t>N</a:t>
                      </a: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9</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837676012"/>
                  </a:ext>
                </a:extLst>
              </a:tr>
              <a:tr h="439511">
                <a:tc>
                  <a:txBody>
                    <a:bodyPr/>
                    <a:lstStyle/>
                    <a:p>
                      <a:pPr algn="l" fontAlgn="ctr"/>
                      <a:r>
                        <a:rPr lang="es-MX" sz="1200" b="1" u="none" strike="noStrike">
                          <a:solidFill>
                            <a:srgbClr val="000000"/>
                          </a:solidFill>
                          <a:effectLst/>
                        </a:rPr>
                        <a:t>Innovación tecnológica</a:t>
                      </a:r>
                      <a:endParaRPr lang="es-MX" sz="12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a:solidFill>
                            <a:srgbClr val="000000"/>
                          </a:solidFill>
                          <a:effectLst/>
                        </a:rPr>
                        <a:t>Correlación de Pearson</a:t>
                      </a: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.888</a:t>
                      </a:r>
                      <a:r>
                        <a:rPr lang="es-MX" sz="1200" b="0" u="none" strike="noStrike" baseline="30000" dirty="0">
                          <a:solidFill>
                            <a:srgbClr val="000000"/>
                          </a:solidFill>
                          <a:effectLst/>
                        </a:rPr>
                        <a:t>**</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a:solidFill>
                            <a:srgbClr val="000000"/>
                          </a:solidFill>
                          <a:effectLst/>
                        </a:rPr>
                        <a:t>1</a:t>
                      </a:r>
                      <a:endParaRPr lang="es-MX"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815550416"/>
                  </a:ext>
                </a:extLst>
              </a:tr>
              <a:tr h="439511">
                <a:tc>
                  <a:txBody>
                    <a:bodyPr/>
                    <a:lstStyle/>
                    <a:p>
                      <a:pPr algn="l" fontAlgn="ctr"/>
                      <a:endParaRPr lang="es-MX" sz="12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a:solidFill>
                            <a:srgbClr val="000000"/>
                          </a:solidFill>
                          <a:effectLst/>
                        </a:rPr>
                        <a:t>Sig. (bilateral)</a:t>
                      </a: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MX" sz="1400" b="1" u="none" strike="noStrike" dirty="0">
                          <a:solidFill>
                            <a:srgbClr val="000000"/>
                          </a:solidFill>
                          <a:effectLst/>
                        </a:rPr>
                        <a:t>0.001</a:t>
                      </a:r>
                      <a:endParaRPr lang="es-MX"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68356293"/>
                  </a:ext>
                </a:extLst>
              </a:tr>
              <a:tr h="256784">
                <a:tc>
                  <a:txBody>
                    <a:bodyPr/>
                    <a:lstStyle/>
                    <a:p>
                      <a:pPr algn="l" fontAlgn="ctr"/>
                      <a:endParaRPr lang="es-MX" sz="12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a:solidFill>
                            <a:srgbClr val="000000"/>
                          </a:solidFill>
                          <a:effectLst/>
                        </a:rPr>
                        <a:t>N</a:t>
                      </a: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9</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9</a:t>
                      </a:r>
                      <a:endParaRPr lang="es-MX"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815495432"/>
                  </a:ext>
                </a:extLst>
              </a:tr>
            </a:tbl>
          </a:graphicData>
        </a:graphic>
      </p:graphicFrame>
      <p:sp>
        <p:nvSpPr>
          <p:cNvPr id="26" name="CuadroTexto 25">
            <a:extLst>
              <a:ext uri="{FF2B5EF4-FFF2-40B4-BE49-F238E27FC236}">
                <a16:creationId xmlns:a16="http://schemas.microsoft.com/office/drawing/2014/main" xmlns="" id="{2BCAB689-E1CE-4916-927A-EC48A9743E8B}"/>
              </a:ext>
            </a:extLst>
          </p:cNvPr>
          <p:cNvSpPr txBox="1"/>
          <p:nvPr/>
        </p:nvSpPr>
        <p:spPr>
          <a:xfrm>
            <a:off x="3786136" y="4892593"/>
            <a:ext cx="5260882" cy="933589"/>
          </a:xfrm>
          <a:prstGeom prst="rect">
            <a:avLst/>
          </a:prstGeom>
          <a:noFill/>
        </p:spPr>
        <p:txBody>
          <a:bodyPr wrap="square">
            <a:spAutoFit/>
          </a:bodyPr>
          <a:lstStyle/>
          <a:p>
            <a:pPr>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H0:</a:t>
            </a:r>
            <a:r>
              <a:rPr lang="es-MX" sz="1200" dirty="0">
                <a:effectLst/>
                <a:latin typeface="Arial" panose="020B0604020202020204" pitchFamily="34" charset="0"/>
                <a:ea typeface="Calibri" panose="020F0502020204030204" pitchFamily="34" charset="0"/>
                <a:cs typeface="Times New Roman" panose="02020603050405020304" pitchFamily="18" charset="0"/>
              </a:rPr>
              <a:t> ¿No existe relación entre la innovación tecnológica</a:t>
            </a:r>
            <a:r>
              <a:rPr lang="es-MX" sz="1200" dirty="0">
                <a:latin typeface="Arial" panose="020B0604020202020204" pitchFamily="34" charset="0"/>
                <a:ea typeface="Calibri" panose="020F0502020204030204" pitchFamily="34" charset="0"/>
                <a:cs typeface="Times New Roman" panose="02020603050405020304" pitchFamily="18" charset="0"/>
              </a:rPr>
              <a:t> y</a:t>
            </a:r>
            <a:r>
              <a:rPr lang="es-MX" sz="1200" dirty="0">
                <a:effectLst/>
                <a:latin typeface="Arial" panose="020B0604020202020204" pitchFamily="34" charset="0"/>
                <a:ea typeface="Calibri" panose="020F0502020204030204" pitchFamily="34" charset="0"/>
                <a:cs typeface="Times New Roman" panose="02020603050405020304" pitchFamily="18" charset="0"/>
              </a:rPr>
              <a:t> competitividad? (p≥0.05)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H1:</a:t>
            </a:r>
            <a:r>
              <a:rPr lang="es-MX" sz="1200" dirty="0">
                <a:effectLst/>
                <a:latin typeface="Arial" panose="020B0604020202020204" pitchFamily="34" charset="0"/>
                <a:ea typeface="Calibri" panose="020F0502020204030204" pitchFamily="34" charset="0"/>
                <a:cs typeface="Times New Roman" panose="02020603050405020304" pitchFamily="18" charset="0"/>
              </a:rPr>
              <a:t> ¿Existe relación entre la innovación tecnológica</a:t>
            </a:r>
            <a:r>
              <a:rPr lang="es-MX" sz="1200" dirty="0">
                <a:latin typeface="Arial" panose="020B0604020202020204" pitchFamily="34" charset="0"/>
                <a:ea typeface="Calibri" panose="020F0502020204030204" pitchFamily="34" charset="0"/>
                <a:cs typeface="Times New Roman" panose="02020603050405020304" pitchFamily="18" charset="0"/>
              </a:rPr>
              <a:t> y</a:t>
            </a:r>
            <a:r>
              <a:rPr lang="es-MX" sz="1200" dirty="0">
                <a:effectLst/>
                <a:latin typeface="Arial" panose="020B0604020202020204" pitchFamily="34" charset="0"/>
                <a:ea typeface="Calibri" panose="020F0502020204030204" pitchFamily="34" charset="0"/>
                <a:cs typeface="Times New Roman" panose="02020603050405020304" pitchFamily="18" charset="0"/>
              </a:rPr>
              <a:t> competitividad? (p≤0.5)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xmlns="" id="{6493172B-5608-4712-91F2-96428274670F}"/>
              </a:ext>
            </a:extLst>
          </p:cNvPr>
          <p:cNvGraphicFramePr>
            <a:graphicFrameLocks noGrp="1"/>
          </p:cNvGraphicFramePr>
          <p:nvPr>
            <p:extLst>
              <p:ext uri="{D42A27DB-BD31-4B8C-83A1-F6EECF244321}">
                <p14:modId xmlns:p14="http://schemas.microsoft.com/office/powerpoint/2010/main" val="3050211384"/>
              </p:ext>
            </p:extLst>
          </p:nvPr>
        </p:nvGraphicFramePr>
        <p:xfrm>
          <a:off x="6682590" y="1682993"/>
          <a:ext cx="4636574" cy="2676970"/>
        </p:xfrm>
        <a:graphic>
          <a:graphicData uri="http://schemas.openxmlformats.org/drawingml/2006/table">
            <a:tbl>
              <a:tblPr firstRow="1">
                <a:tableStyleId>{EB9631B5-78F2-41C9-869B-9F39066F8104}</a:tableStyleId>
              </a:tblPr>
              <a:tblGrid>
                <a:gridCol w="1211506">
                  <a:extLst>
                    <a:ext uri="{9D8B030D-6E8A-4147-A177-3AD203B41FA5}">
                      <a16:colId xmlns:a16="http://schemas.microsoft.com/office/drawing/2014/main" xmlns="" val="323380091"/>
                    </a:ext>
                  </a:extLst>
                </a:gridCol>
                <a:gridCol w="1211506">
                  <a:extLst>
                    <a:ext uri="{9D8B030D-6E8A-4147-A177-3AD203B41FA5}">
                      <a16:colId xmlns:a16="http://schemas.microsoft.com/office/drawing/2014/main" xmlns="" val="169870657"/>
                    </a:ext>
                  </a:extLst>
                </a:gridCol>
                <a:gridCol w="1214916">
                  <a:extLst>
                    <a:ext uri="{9D8B030D-6E8A-4147-A177-3AD203B41FA5}">
                      <a16:colId xmlns:a16="http://schemas.microsoft.com/office/drawing/2014/main" xmlns="" val="3265563022"/>
                    </a:ext>
                  </a:extLst>
                </a:gridCol>
                <a:gridCol w="998646">
                  <a:extLst>
                    <a:ext uri="{9D8B030D-6E8A-4147-A177-3AD203B41FA5}">
                      <a16:colId xmlns:a16="http://schemas.microsoft.com/office/drawing/2014/main" xmlns="" val="2880562365"/>
                    </a:ext>
                  </a:extLst>
                </a:gridCol>
              </a:tblGrid>
              <a:tr h="493916">
                <a:tc gridSpan="2">
                  <a:txBody>
                    <a:bodyPr/>
                    <a:lstStyle/>
                    <a:p>
                      <a:pPr algn="l" fontAlgn="b"/>
                      <a:endParaRPr lang="es-MX" sz="1200" b="1" i="0" u="none" strike="noStrike" dirty="0">
                        <a:solidFill>
                          <a:srgbClr val="FFFFFF"/>
                        </a:solidFill>
                        <a:effectLst/>
                        <a:latin typeface="Calibri" panose="020F0502020204030204" pitchFamily="34" charset="0"/>
                      </a:endParaRPr>
                    </a:p>
                  </a:txBody>
                  <a:tcPr marL="9525" marR="9525" marT="9525" marB="0" anchor="b"/>
                </a:tc>
                <a:tc hMerge="1">
                  <a:txBody>
                    <a:bodyPr/>
                    <a:lstStyle/>
                    <a:p>
                      <a:pPr algn="l" fontAlgn="b"/>
                      <a:endParaRPr lang="es-MX" sz="1100" b="1" i="0" u="none" strike="noStrike" dirty="0">
                        <a:solidFill>
                          <a:srgbClr val="FFFFFF"/>
                        </a:solidFill>
                        <a:effectLst/>
                        <a:latin typeface="Calibri" panose="020F0502020204030204" pitchFamily="34" charset="0"/>
                      </a:endParaRPr>
                    </a:p>
                  </a:txBody>
                  <a:tcPr marL="9525" marR="9525" marT="9525"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5B9BD5"/>
                    </a:solidFill>
                  </a:tcPr>
                </a:tc>
                <a:tc>
                  <a:txBody>
                    <a:bodyPr/>
                    <a:lstStyle/>
                    <a:p>
                      <a:pPr algn="ctr" fontAlgn="b"/>
                      <a:r>
                        <a:rPr lang="es-MX" sz="1200" b="1" u="none" strike="noStrike" dirty="0">
                          <a:solidFill>
                            <a:srgbClr val="FFFFFF"/>
                          </a:solidFill>
                          <a:effectLst/>
                        </a:rPr>
                        <a:t>Competitividad</a:t>
                      </a:r>
                      <a:endParaRPr lang="es-MX"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MX" sz="1200" b="1" u="none" strike="noStrike" dirty="0">
                          <a:solidFill>
                            <a:srgbClr val="FFFFFF"/>
                          </a:solidFill>
                          <a:effectLst/>
                        </a:rPr>
                        <a:t>Innovación tecnológica</a:t>
                      </a:r>
                      <a:endParaRPr lang="es-MX" sz="12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2210363"/>
                  </a:ext>
                </a:extLst>
              </a:tr>
              <a:tr h="545765">
                <a:tc>
                  <a:txBody>
                    <a:bodyPr/>
                    <a:lstStyle/>
                    <a:p>
                      <a:pPr algn="l" fontAlgn="b"/>
                      <a:r>
                        <a:rPr lang="es-MX" sz="1200" b="1" u="none" strike="noStrike" dirty="0">
                          <a:solidFill>
                            <a:srgbClr val="000000"/>
                          </a:solidFill>
                          <a:effectLst/>
                        </a:rPr>
                        <a:t>Competitividad</a:t>
                      </a:r>
                      <a:endParaRPr lang="es-MX"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MX" sz="1200" b="0" u="none" strike="noStrike">
                          <a:solidFill>
                            <a:srgbClr val="000000"/>
                          </a:solidFill>
                          <a:effectLst/>
                        </a:rPr>
                        <a:t>Correlación de Pearson</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200" b="0" u="none" strike="noStrike" dirty="0">
                          <a:solidFill>
                            <a:srgbClr val="000000"/>
                          </a:solidFill>
                          <a:effectLst/>
                        </a:rPr>
                        <a:t>1</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96369262"/>
                  </a:ext>
                </a:extLst>
              </a:tr>
              <a:tr h="272881">
                <a:tc>
                  <a:txBody>
                    <a:bodyPr/>
                    <a:lstStyle/>
                    <a:p>
                      <a:pPr algn="l" fontAlgn="b"/>
                      <a:endParaRPr lang="es-MX" sz="12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s-MX" sz="1200" b="0" u="none" strike="noStrike">
                          <a:solidFill>
                            <a:srgbClr val="000000"/>
                          </a:solidFill>
                          <a:effectLst/>
                        </a:rPr>
                        <a:t>Sig. (bilateral)</a:t>
                      </a:r>
                      <a:endParaRPr lang="es-MX" sz="12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MX"/>
                    </a:p>
                  </a:txBody>
                  <a:tcPr/>
                </a:tc>
                <a:tc>
                  <a:txBody>
                    <a:bodyPr/>
                    <a:lstStyle/>
                    <a:p>
                      <a:pPr algn="r" fontAlgn="b"/>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20400710"/>
                  </a:ext>
                </a:extLst>
              </a:tr>
              <a:tr h="272881">
                <a:tc>
                  <a:txBody>
                    <a:bodyPr/>
                    <a:lstStyle/>
                    <a:p>
                      <a:pPr algn="l" fontAlgn="b"/>
                      <a:endParaRPr lang="es-MX"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MX" sz="1200" b="0" u="none" strike="noStrike">
                          <a:solidFill>
                            <a:srgbClr val="000000"/>
                          </a:solidFill>
                          <a:effectLst/>
                        </a:rPr>
                        <a:t>N</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200" b="0" u="none" strike="noStrike" dirty="0">
                          <a:solidFill>
                            <a:srgbClr val="000000"/>
                          </a:solidFill>
                          <a:effectLst/>
                        </a:rPr>
                        <a:t>59</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60810147"/>
                  </a:ext>
                </a:extLst>
              </a:tr>
              <a:tr h="545765">
                <a:tc>
                  <a:txBody>
                    <a:bodyPr/>
                    <a:lstStyle/>
                    <a:p>
                      <a:pPr algn="l" fontAlgn="b"/>
                      <a:r>
                        <a:rPr lang="es-MX" sz="1200" b="1" u="none" strike="noStrike" dirty="0">
                          <a:solidFill>
                            <a:srgbClr val="000000"/>
                          </a:solidFill>
                          <a:effectLst/>
                        </a:rPr>
                        <a:t>Innovación tecnológica</a:t>
                      </a:r>
                      <a:endParaRPr lang="es-MX"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MX" sz="1200" b="0" u="none" strike="noStrike">
                          <a:solidFill>
                            <a:srgbClr val="000000"/>
                          </a:solidFill>
                          <a:effectLst/>
                        </a:rPr>
                        <a:t>Correlación de Pearson</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200" b="0" u="none" strike="noStrike" dirty="0">
                          <a:solidFill>
                            <a:srgbClr val="000000"/>
                          </a:solidFill>
                          <a:effectLst/>
                        </a:rPr>
                        <a:t>.665**</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200" b="0" u="none" strike="noStrike">
                          <a:solidFill>
                            <a:srgbClr val="000000"/>
                          </a:solidFill>
                          <a:effectLst/>
                        </a:rPr>
                        <a:t>1</a:t>
                      </a:r>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99371627"/>
                  </a:ext>
                </a:extLst>
              </a:tr>
              <a:tr h="272881">
                <a:tc>
                  <a:txBody>
                    <a:bodyPr/>
                    <a:lstStyle/>
                    <a:p>
                      <a:pPr algn="l" fontAlgn="b"/>
                      <a:endParaRPr lang="es-MX"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MX" sz="1200" b="0" u="none" strike="noStrike">
                          <a:solidFill>
                            <a:srgbClr val="000000"/>
                          </a:solidFill>
                          <a:effectLst/>
                        </a:rPr>
                        <a:t>Sig. (bilateral)</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200" b="1" u="none" strike="noStrike" dirty="0">
                          <a:solidFill>
                            <a:srgbClr val="000000"/>
                          </a:solidFill>
                          <a:effectLst/>
                        </a:rPr>
                        <a:t>0</a:t>
                      </a:r>
                      <a:endParaRPr lang="es-MX"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31181863"/>
                  </a:ext>
                </a:extLst>
              </a:tr>
              <a:tr h="272881">
                <a:tc>
                  <a:txBody>
                    <a:bodyPr/>
                    <a:lstStyle/>
                    <a:p>
                      <a:pPr algn="l" fontAlgn="b"/>
                      <a:endParaRPr lang="es-MX"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MX" sz="1200" b="0" u="none" strike="noStrike">
                          <a:solidFill>
                            <a:srgbClr val="000000"/>
                          </a:solidFill>
                          <a:effectLst/>
                        </a:rPr>
                        <a:t>N</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200" b="0" u="none" strike="noStrike" dirty="0">
                          <a:solidFill>
                            <a:srgbClr val="000000"/>
                          </a:solidFill>
                          <a:effectLst/>
                        </a:rPr>
                        <a:t>59</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200" b="0" u="none" strike="noStrike" dirty="0">
                          <a:solidFill>
                            <a:srgbClr val="000000"/>
                          </a:solidFill>
                          <a:effectLst/>
                        </a:rPr>
                        <a:t>59</a:t>
                      </a:r>
                      <a:endParaRPr lang="es-MX"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35586677"/>
                  </a:ext>
                </a:extLst>
              </a:tr>
            </a:tbl>
          </a:graphicData>
        </a:graphic>
      </p:graphicFrame>
      <p:sp>
        <p:nvSpPr>
          <p:cNvPr id="3" name="Arrow: Chevron 2">
            <a:extLst>
              <a:ext uri="{FF2B5EF4-FFF2-40B4-BE49-F238E27FC236}">
                <a16:creationId xmlns:a16="http://schemas.microsoft.com/office/drawing/2014/main" xmlns="" id="{884766CB-3E39-495E-9941-704841AD1F1E}"/>
              </a:ext>
            </a:extLst>
          </p:cNvPr>
          <p:cNvSpPr/>
          <p:nvPr/>
        </p:nvSpPr>
        <p:spPr>
          <a:xfrm>
            <a:off x="6801064" y="873197"/>
            <a:ext cx="4310270" cy="522700"/>
          </a:xfrm>
          <a:prstGeom prst="round2DiagRect">
            <a:avLst/>
          </a:prstGeom>
          <a:ln>
            <a:solidFill>
              <a:srgbClr val="336699"/>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Nivel medio de innovación</a:t>
            </a:r>
          </a:p>
        </p:txBody>
      </p:sp>
    </p:spTree>
    <p:extLst>
      <p:ext uri="{BB962C8B-B14F-4D97-AF65-F5344CB8AC3E}">
        <p14:creationId xmlns:p14="http://schemas.microsoft.com/office/powerpoint/2010/main" val="16169121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895DBEE9-4F60-4377-9795-33260458B839}"/>
              </a:ext>
            </a:extLst>
          </p:cNvPr>
          <p:cNvSpPr/>
          <p:nvPr/>
        </p:nvSpPr>
        <p:spPr>
          <a:xfrm>
            <a:off x="22579" y="214840"/>
            <a:ext cx="4310270" cy="52270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Calibri" panose="020F0502020204030204"/>
              </a:rPr>
              <a:t>ANOVA</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3" name="Tabla 2">
            <a:extLst>
              <a:ext uri="{FF2B5EF4-FFF2-40B4-BE49-F238E27FC236}">
                <a16:creationId xmlns:a16="http://schemas.microsoft.com/office/drawing/2014/main" xmlns="" id="{DC9CA9CF-7AB4-49B5-BDB8-35136A619459}"/>
              </a:ext>
            </a:extLst>
          </p:cNvPr>
          <p:cNvGraphicFramePr>
            <a:graphicFrameLocks noGrp="1"/>
          </p:cNvGraphicFramePr>
          <p:nvPr>
            <p:extLst>
              <p:ext uri="{D42A27DB-BD31-4B8C-83A1-F6EECF244321}">
                <p14:modId xmlns:p14="http://schemas.microsoft.com/office/powerpoint/2010/main" val="2738681248"/>
              </p:ext>
            </p:extLst>
          </p:nvPr>
        </p:nvGraphicFramePr>
        <p:xfrm>
          <a:off x="630129" y="1144661"/>
          <a:ext cx="4962526" cy="1087837"/>
        </p:xfrm>
        <a:graphic>
          <a:graphicData uri="http://schemas.openxmlformats.org/drawingml/2006/table">
            <a:tbl>
              <a:tblPr firstRow="1">
                <a:tableStyleId>{EB9631B5-78F2-41C9-869B-9F39066F8104}</a:tableStyleId>
              </a:tblPr>
              <a:tblGrid>
                <a:gridCol w="1981579">
                  <a:extLst>
                    <a:ext uri="{9D8B030D-6E8A-4147-A177-3AD203B41FA5}">
                      <a16:colId xmlns:a16="http://schemas.microsoft.com/office/drawing/2014/main" xmlns="" val="2579463853"/>
                    </a:ext>
                  </a:extLst>
                </a:gridCol>
                <a:gridCol w="1048287">
                  <a:extLst>
                    <a:ext uri="{9D8B030D-6E8A-4147-A177-3AD203B41FA5}">
                      <a16:colId xmlns:a16="http://schemas.microsoft.com/office/drawing/2014/main" xmlns="" val="3711864294"/>
                    </a:ext>
                  </a:extLst>
                </a:gridCol>
                <a:gridCol w="644220">
                  <a:extLst>
                    <a:ext uri="{9D8B030D-6E8A-4147-A177-3AD203B41FA5}">
                      <a16:colId xmlns:a16="http://schemas.microsoft.com/office/drawing/2014/main" xmlns="" val="428862797"/>
                    </a:ext>
                  </a:extLst>
                </a:gridCol>
                <a:gridCol w="644220">
                  <a:extLst>
                    <a:ext uri="{9D8B030D-6E8A-4147-A177-3AD203B41FA5}">
                      <a16:colId xmlns:a16="http://schemas.microsoft.com/office/drawing/2014/main" xmlns="" val="782681209"/>
                    </a:ext>
                  </a:extLst>
                </a:gridCol>
                <a:gridCol w="644220">
                  <a:extLst>
                    <a:ext uri="{9D8B030D-6E8A-4147-A177-3AD203B41FA5}">
                      <a16:colId xmlns:a16="http://schemas.microsoft.com/office/drawing/2014/main" xmlns="" val="1607435582"/>
                    </a:ext>
                  </a:extLst>
                </a:gridCol>
              </a:tblGrid>
              <a:tr h="622538">
                <a:tc>
                  <a:txBody>
                    <a:bodyPr/>
                    <a:lstStyle/>
                    <a:p>
                      <a:pPr indent="0">
                        <a:lnSpc>
                          <a:spcPct val="100000"/>
                        </a:lnSpc>
                        <a:spcAft>
                          <a:spcPts val="800"/>
                        </a:spcAft>
                      </a:pPr>
                      <a:r>
                        <a:rPr lang="es-MX" sz="1200" b="1" dirty="0">
                          <a:effectLst/>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00000"/>
                        </a:lnSpc>
                      </a:pPr>
                      <a:endParaRPr lang="es-MX" sz="1200" b="1" dirty="0">
                        <a:solidFill>
                          <a:schemeClr val="bg1"/>
                        </a:solidFill>
                        <a:effectLst/>
                      </a:endParaRPr>
                    </a:p>
                    <a:p>
                      <a:pPr indent="0" algn="ctr">
                        <a:lnSpc>
                          <a:spcPct val="100000"/>
                        </a:lnSpc>
                      </a:pPr>
                      <a:r>
                        <a:rPr lang="es-MX" sz="1200" b="1" dirty="0">
                          <a:solidFill>
                            <a:schemeClr val="bg1"/>
                          </a:solidFill>
                          <a:effectLst/>
                        </a:rPr>
                        <a:t>Estadístico de Levene</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ct val="100000"/>
                        </a:lnSpc>
                        <a:spcAft>
                          <a:spcPts val="800"/>
                        </a:spcAft>
                      </a:pPr>
                      <a:endParaRPr lang="es-MX" sz="1200" b="1" dirty="0">
                        <a:solidFill>
                          <a:schemeClr val="bg1"/>
                        </a:solidFill>
                        <a:effectLst/>
                      </a:endParaRPr>
                    </a:p>
                    <a:p>
                      <a:pPr marL="38100" marR="38100" indent="0" algn="ctr">
                        <a:lnSpc>
                          <a:spcPct val="100000"/>
                        </a:lnSpc>
                        <a:spcAft>
                          <a:spcPts val="800"/>
                        </a:spcAft>
                      </a:pPr>
                      <a:r>
                        <a:rPr lang="es-MX" sz="1200" b="1" dirty="0">
                          <a:solidFill>
                            <a:schemeClr val="bg1"/>
                          </a:solidFill>
                          <a:effectLst/>
                        </a:rPr>
                        <a:t>df1</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ct val="100000"/>
                        </a:lnSpc>
                        <a:spcAft>
                          <a:spcPts val="800"/>
                        </a:spcAft>
                      </a:pPr>
                      <a:endParaRPr lang="es-MX" sz="1200" b="1" dirty="0">
                        <a:solidFill>
                          <a:schemeClr val="bg1"/>
                        </a:solidFill>
                        <a:effectLst/>
                      </a:endParaRPr>
                    </a:p>
                    <a:p>
                      <a:pPr marL="38100" marR="38100" indent="0" algn="ctr">
                        <a:lnSpc>
                          <a:spcPct val="100000"/>
                        </a:lnSpc>
                        <a:spcAft>
                          <a:spcPts val="800"/>
                        </a:spcAft>
                      </a:pPr>
                      <a:r>
                        <a:rPr lang="es-MX" sz="1200" b="1" dirty="0">
                          <a:solidFill>
                            <a:schemeClr val="bg1"/>
                          </a:solidFill>
                          <a:effectLst/>
                        </a:rPr>
                        <a:t>df2</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ct val="100000"/>
                        </a:lnSpc>
                        <a:spcAft>
                          <a:spcPts val="800"/>
                        </a:spcAft>
                      </a:pPr>
                      <a:endParaRPr lang="es-MX" sz="1200" b="1" dirty="0">
                        <a:solidFill>
                          <a:schemeClr val="bg1"/>
                        </a:solidFill>
                        <a:effectLst/>
                      </a:endParaRPr>
                    </a:p>
                    <a:p>
                      <a:pPr marL="38100" marR="38100" indent="0" algn="ctr">
                        <a:lnSpc>
                          <a:spcPct val="100000"/>
                        </a:lnSpc>
                        <a:spcAft>
                          <a:spcPts val="800"/>
                        </a:spcAft>
                      </a:pPr>
                      <a:r>
                        <a:rPr lang="es-MX" sz="1200" b="1" dirty="0">
                          <a:solidFill>
                            <a:schemeClr val="bg1"/>
                          </a:solidFill>
                          <a:effectLst/>
                        </a:rPr>
                        <a:t>Sig.</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09730764"/>
                  </a:ext>
                </a:extLst>
              </a:tr>
              <a:tr h="465299">
                <a:tc>
                  <a:txBody>
                    <a:bodyPr/>
                    <a:lstStyle/>
                    <a:p>
                      <a:pPr marL="38100" marR="38100" indent="0">
                        <a:lnSpc>
                          <a:spcPct val="100000"/>
                        </a:lnSpc>
                        <a:spcAft>
                          <a:spcPts val="800"/>
                        </a:spcAft>
                      </a:pPr>
                      <a:r>
                        <a:rPr lang="es-MX" sz="1200" dirty="0">
                          <a:solidFill>
                            <a:srgbClr val="000000"/>
                          </a:solidFill>
                          <a:effectLst/>
                        </a:rPr>
                        <a:t>Innovación tecnológica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ct val="100000"/>
                        </a:lnSpc>
                        <a:spcAft>
                          <a:spcPts val="800"/>
                        </a:spcAft>
                      </a:pPr>
                      <a:r>
                        <a:rPr lang="es-MX" sz="1200">
                          <a:solidFill>
                            <a:srgbClr val="000000"/>
                          </a:solidFill>
                          <a:effectLst/>
                        </a:rPr>
                        <a:t>2.015</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ct val="100000"/>
                        </a:lnSpc>
                        <a:spcAft>
                          <a:spcPts val="800"/>
                        </a:spcAft>
                      </a:pPr>
                      <a:r>
                        <a:rPr lang="es-MX" sz="1200">
                          <a:solidFill>
                            <a:srgbClr val="000000"/>
                          </a:solidFill>
                          <a:effectLst/>
                        </a:rPr>
                        <a:t>3</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ct val="100000"/>
                        </a:lnSpc>
                        <a:spcAft>
                          <a:spcPts val="800"/>
                        </a:spcAft>
                      </a:pPr>
                      <a:r>
                        <a:rPr lang="es-MX" sz="1200">
                          <a:solidFill>
                            <a:srgbClr val="000000"/>
                          </a:solidFill>
                          <a:effectLst/>
                        </a:rPr>
                        <a:t>64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ct val="100000"/>
                        </a:lnSpc>
                        <a:spcAft>
                          <a:spcPts val="800"/>
                        </a:spcAft>
                      </a:pPr>
                      <a:r>
                        <a:rPr lang="es-MX" sz="1600" b="1" dirty="0">
                          <a:solidFill>
                            <a:srgbClr val="000000"/>
                          </a:solidFill>
                          <a:effectLst/>
                        </a:rPr>
                        <a:t>.121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38964224"/>
                  </a:ext>
                </a:extLst>
              </a:tr>
            </a:tbl>
          </a:graphicData>
        </a:graphic>
      </p:graphicFrame>
      <p:sp>
        <p:nvSpPr>
          <p:cNvPr id="14" name="CuadroTexto 13">
            <a:extLst>
              <a:ext uri="{FF2B5EF4-FFF2-40B4-BE49-F238E27FC236}">
                <a16:creationId xmlns:a16="http://schemas.microsoft.com/office/drawing/2014/main" xmlns="" id="{1823451F-2A8F-41E3-BC0B-CF073B76EDA0}"/>
              </a:ext>
            </a:extLst>
          </p:cNvPr>
          <p:cNvSpPr txBox="1"/>
          <p:nvPr/>
        </p:nvSpPr>
        <p:spPr>
          <a:xfrm>
            <a:off x="450015" y="4851262"/>
            <a:ext cx="5465077" cy="933589"/>
          </a:xfrm>
          <a:prstGeom prst="rect">
            <a:avLst/>
          </a:prstGeom>
          <a:noFill/>
          <a:ln>
            <a:solidFill>
              <a:srgbClr val="0C758E"/>
            </a:solidFill>
            <a:prstDash val="lgDashDot"/>
          </a:ln>
        </p:spPr>
        <p:txBody>
          <a:bodyPr wrap="square">
            <a:spAutoFit/>
          </a:bodyPr>
          <a:lstStyle/>
          <a:p>
            <a:pPr>
              <a:spcAft>
                <a:spcPts val="800"/>
              </a:spcAft>
              <a:tabLst>
                <a:tab pos="3964305" algn="l"/>
              </a:tabLst>
            </a:pPr>
            <a:r>
              <a:rPr lang="es-MX" sz="1200" b="1" dirty="0">
                <a:effectLst/>
                <a:latin typeface="Arial" panose="020B0604020202020204" pitchFamily="34" charset="0"/>
                <a:ea typeface="Calibri" panose="020F0502020204030204" pitchFamily="34" charset="0"/>
                <a:cs typeface="Times New Roman" panose="02020603050405020304" pitchFamily="18" charset="0"/>
              </a:rPr>
              <a:t>H0: </a:t>
            </a:r>
            <a:r>
              <a:rPr lang="es-MX" sz="1200" dirty="0">
                <a:effectLst/>
                <a:latin typeface="Arial" panose="020B0604020202020204" pitchFamily="34" charset="0"/>
                <a:ea typeface="Calibri" panose="020F0502020204030204" pitchFamily="34" charset="0"/>
                <a:cs typeface="Times New Roman" panose="02020603050405020304" pitchFamily="18" charset="0"/>
              </a:rPr>
              <a:t>La innovación tecnológica no es diferentes del tipo de actividad económica (p≥0.05)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3964305" algn="l"/>
              </a:tabLst>
            </a:pPr>
            <a:r>
              <a:rPr lang="es-MX" sz="1200" b="1" dirty="0">
                <a:effectLst/>
                <a:latin typeface="Arial" panose="020B0604020202020204" pitchFamily="34" charset="0"/>
                <a:ea typeface="Calibri" panose="020F0502020204030204" pitchFamily="34" charset="0"/>
                <a:cs typeface="Times New Roman" panose="02020603050405020304" pitchFamily="18" charset="0"/>
              </a:rPr>
              <a:t>H1: </a:t>
            </a:r>
            <a:r>
              <a:rPr lang="es-MX" sz="1200" dirty="0">
                <a:effectLst/>
                <a:latin typeface="Arial" panose="020B0604020202020204" pitchFamily="34" charset="0"/>
                <a:ea typeface="Calibri" panose="020F0502020204030204" pitchFamily="34" charset="0"/>
                <a:cs typeface="Times New Roman" panose="02020603050405020304" pitchFamily="18" charset="0"/>
              </a:rPr>
              <a:t>La innovación tecnológica es diferente del tipo de actividad económica</a:t>
            </a:r>
            <a:r>
              <a:rPr lang="es-MX" sz="1200" b="1" dirty="0">
                <a:effectLst/>
                <a:latin typeface="Arial" panose="020B0604020202020204" pitchFamily="34" charset="0"/>
                <a:ea typeface="Calibri" panose="020F0502020204030204" pitchFamily="34" charset="0"/>
                <a:cs typeface="Times New Roman" panose="02020603050405020304" pitchFamily="18" charset="0"/>
              </a:rPr>
              <a:t> </a:t>
            </a:r>
            <a:r>
              <a:rPr lang="es-MX" sz="1200" dirty="0">
                <a:effectLst/>
                <a:latin typeface="Arial" panose="020B0604020202020204" pitchFamily="34" charset="0"/>
                <a:ea typeface="Calibri" panose="020F0502020204030204" pitchFamily="34" charset="0"/>
                <a:cs typeface="Times New Roman" panose="02020603050405020304" pitchFamily="18" charset="0"/>
              </a:rPr>
              <a:t>(p≤0.05)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xmlns="" id="{662BE0AD-3EA1-4C8E-A914-DED1471768FB}"/>
              </a:ext>
            </a:extLst>
          </p:cNvPr>
          <p:cNvGraphicFramePr>
            <a:graphicFrameLocks noGrp="1"/>
          </p:cNvGraphicFramePr>
          <p:nvPr>
            <p:extLst>
              <p:ext uri="{D42A27DB-BD31-4B8C-83A1-F6EECF244321}">
                <p14:modId xmlns:p14="http://schemas.microsoft.com/office/powerpoint/2010/main" val="1266815196"/>
              </p:ext>
            </p:extLst>
          </p:nvPr>
        </p:nvGraphicFramePr>
        <p:xfrm>
          <a:off x="6798767" y="1128141"/>
          <a:ext cx="4524270" cy="1104358"/>
        </p:xfrm>
        <a:graphic>
          <a:graphicData uri="http://schemas.openxmlformats.org/drawingml/2006/table">
            <a:tbl>
              <a:tblPr firstRow="1">
                <a:tableStyleId>{EB9631B5-78F2-41C9-869B-9F39066F8104}</a:tableStyleId>
              </a:tblPr>
              <a:tblGrid>
                <a:gridCol w="1224135">
                  <a:extLst>
                    <a:ext uri="{9D8B030D-6E8A-4147-A177-3AD203B41FA5}">
                      <a16:colId xmlns:a16="http://schemas.microsoft.com/office/drawing/2014/main" xmlns="" val="1186620481"/>
                    </a:ext>
                  </a:extLst>
                </a:gridCol>
                <a:gridCol w="1248033">
                  <a:extLst>
                    <a:ext uri="{9D8B030D-6E8A-4147-A177-3AD203B41FA5}">
                      <a16:colId xmlns:a16="http://schemas.microsoft.com/office/drawing/2014/main" xmlns="" val="3378275428"/>
                    </a:ext>
                  </a:extLst>
                </a:gridCol>
                <a:gridCol w="620362">
                  <a:extLst>
                    <a:ext uri="{9D8B030D-6E8A-4147-A177-3AD203B41FA5}">
                      <a16:colId xmlns:a16="http://schemas.microsoft.com/office/drawing/2014/main" xmlns="" val="170566807"/>
                    </a:ext>
                  </a:extLst>
                </a:gridCol>
                <a:gridCol w="715870">
                  <a:extLst>
                    <a:ext uri="{9D8B030D-6E8A-4147-A177-3AD203B41FA5}">
                      <a16:colId xmlns:a16="http://schemas.microsoft.com/office/drawing/2014/main" xmlns="" val="3849625873"/>
                    </a:ext>
                  </a:extLst>
                </a:gridCol>
                <a:gridCol w="715870">
                  <a:extLst>
                    <a:ext uri="{9D8B030D-6E8A-4147-A177-3AD203B41FA5}">
                      <a16:colId xmlns:a16="http://schemas.microsoft.com/office/drawing/2014/main" xmlns="" val="590749320"/>
                    </a:ext>
                  </a:extLst>
                </a:gridCol>
              </a:tblGrid>
              <a:tr h="515078">
                <a:tc>
                  <a:txBody>
                    <a:bodyPr/>
                    <a:lstStyle/>
                    <a:p>
                      <a:pPr marL="38100" marR="38100" indent="0" algn="ctr">
                        <a:lnSpc>
                          <a:spcPct val="100000"/>
                        </a:lnSpc>
                        <a:spcAft>
                          <a:spcPts val="800"/>
                        </a:spcAft>
                      </a:pPr>
                      <a:r>
                        <a:rPr lang="es-MX" sz="1200" b="1" dirty="0">
                          <a:solidFill>
                            <a:schemeClr val="bg1"/>
                          </a:solidFill>
                          <a:effectLst/>
                        </a:rPr>
                        <a:t> </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ct val="100000"/>
                        </a:lnSpc>
                        <a:spcAft>
                          <a:spcPts val="800"/>
                        </a:spcAft>
                      </a:pPr>
                      <a:r>
                        <a:rPr lang="es-MX" sz="1200" b="1" dirty="0">
                          <a:solidFill>
                            <a:schemeClr val="bg1"/>
                          </a:solidFill>
                          <a:effectLst/>
                        </a:rPr>
                        <a:t>Estadístico de Levene</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ct val="100000"/>
                        </a:lnSpc>
                        <a:spcAft>
                          <a:spcPts val="800"/>
                        </a:spcAft>
                      </a:pPr>
                      <a:r>
                        <a:rPr lang="es-MX" sz="1200" b="1" dirty="0">
                          <a:solidFill>
                            <a:schemeClr val="bg1"/>
                          </a:solidFill>
                          <a:effectLst/>
                        </a:rPr>
                        <a:t>df1</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ct val="100000"/>
                        </a:lnSpc>
                        <a:spcAft>
                          <a:spcPts val="800"/>
                        </a:spcAft>
                      </a:pPr>
                      <a:r>
                        <a:rPr lang="es-MX" sz="1200" b="1" dirty="0">
                          <a:solidFill>
                            <a:schemeClr val="bg1"/>
                          </a:solidFill>
                          <a:effectLst/>
                        </a:rPr>
                        <a:t>df2</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ct val="100000"/>
                        </a:lnSpc>
                        <a:spcAft>
                          <a:spcPts val="800"/>
                        </a:spcAft>
                      </a:pPr>
                      <a:r>
                        <a:rPr lang="es-MX" sz="1200" b="1" dirty="0">
                          <a:solidFill>
                            <a:schemeClr val="bg1"/>
                          </a:solidFill>
                          <a:effectLst/>
                        </a:rPr>
                        <a:t>Sig.</a:t>
                      </a:r>
                      <a:endParaRPr lang="es-MX"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91408423"/>
                  </a:ext>
                </a:extLst>
              </a:tr>
              <a:tr h="573609">
                <a:tc>
                  <a:txBody>
                    <a:bodyPr/>
                    <a:lstStyle/>
                    <a:p>
                      <a:pPr marL="38100" marR="38100" indent="0" algn="r">
                        <a:lnSpc>
                          <a:spcPct val="100000"/>
                        </a:lnSpc>
                        <a:spcAft>
                          <a:spcPts val="800"/>
                        </a:spcAft>
                      </a:pPr>
                      <a:endParaRPr lang="es-MX" sz="1200" dirty="0">
                        <a:solidFill>
                          <a:srgbClr val="000000"/>
                        </a:solidFill>
                        <a:effectLst/>
                      </a:endParaRPr>
                    </a:p>
                    <a:p>
                      <a:pPr marL="38100" marR="38100" indent="0" algn="r">
                        <a:lnSpc>
                          <a:spcPct val="100000"/>
                        </a:lnSpc>
                        <a:spcAft>
                          <a:spcPts val="800"/>
                        </a:spcAft>
                      </a:pPr>
                      <a:r>
                        <a:rPr lang="es-MX" sz="1200" dirty="0">
                          <a:solidFill>
                            <a:srgbClr val="000000"/>
                          </a:solidFill>
                          <a:effectLst/>
                        </a:rPr>
                        <a:t>Competitividad</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ct val="100000"/>
                        </a:lnSpc>
                        <a:spcAft>
                          <a:spcPts val="800"/>
                        </a:spcAft>
                      </a:pPr>
                      <a:endParaRPr lang="es-MX" sz="1200" dirty="0">
                        <a:solidFill>
                          <a:srgbClr val="000000"/>
                        </a:solidFill>
                        <a:effectLst/>
                      </a:endParaRPr>
                    </a:p>
                    <a:p>
                      <a:pPr marL="38100" marR="38100" indent="0" algn="r">
                        <a:lnSpc>
                          <a:spcPct val="100000"/>
                        </a:lnSpc>
                        <a:spcAft>
                          <a:spcPts val="800"/>
                        </a:spcAft>
                      </a:pPr>
                      <a:r>
                        <a:rPr lang="es-MX" sz="1200" dirty="0">
                          <a:solidFill>
                            <a:srgbClr val="000000"/>
                          </a:solidFill>
                          <a:effectLst/>
                        </a:rPr>
                        <a:t>.161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ct val="100000"/>
                        </a:lnSpc>
                        <a:spcAft>
                          <a:spcPts val="800"/>
                        </a:spcAft>
                      </a:pPr>
                      <a:endParaRPr lang="es-MX" sz="1200" dirty="0">
                        <a:solidFill>
                          <a:srgbClr val="000000"/>
                        </a:solidFill>
                        <a:effectLst/>
                      </a:endParaRPr>
                    </a:p>
                    <a:p>
                      <a:pPr marL="38100" marR="38100" indent="0" algn="r">
                        <a:lnSpc>
                          <a:spcPct val="100000"/>
                        </a:lnSpc>
                        <a:spcAft>
                          <a:spcPts val="800"/>
                        </a:spcAft>
                      </a:pPr>
                      <a:r>
                        <a:rPr lang="es-MX" sz="1200" dirty="0">
                          <a:solidFill>
                            <a:srgbClr val="000000"/>
                          </a:solidFill>
                          <a:effectLst/>
                        </a:rPr>
                        <a:t>3</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ct val="100000"/>
                        </a:lnSpc>
                        <a:spcAft>
                          <a:spcPts val="800"/>
                        </a:spcAft>
                      </a:pPr>
                      <a:endParaRPr lang="es-MX" sz="1200" dirty="0">
                        <a:solidFill>
                          <a:srgbClr val="000000"/>
                        </a:solidFill>
                        <a:effectLst/>
                      </a:endParaRPr>
                    </a:p>
                    <a:p>
                      <a:pPr marL="38100" marR="38100" indent="0" algn="r">
                        <a:lnSpc>
                          <a:spcPct val="100000"/>
                        </a:lnSpc>
                        <a:spcAft>
                          <a:spcPts val="800"/>
                        </a:spcAft>
                      </a:pPr>
                      <a:r>
                        <a:rPr lang="es-MX" sz="1200" dirty="0">
                          <a:solidFill>
                            <a:srgbClr val="000000"/>
                          </a:solidFill>
                          <a:effectLst/>
                        </a:rPr>
                        <a:t>64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ct val="100000"/>
                        </a:lnSpc>
                        <a:spcAft>
                          <a:spcPts val="800"/>
                        </a:spcAft>
                      </a:pPr>
                      <a:endParaRPr lang="es-MX" sz="1600" dirty="0">
                        <a:solidFill>
                          <a:srgbClr val="000000"/>
                        </a:solidFill>
                        <a:effectLst/>
                      </a:endParaRPr>
                    </a:p>
                    <a:p>
                      <a:pPr marL="38100" marR="38100" indent="0" algn="r">
                        <a:lnSpc>
                          <a:spcPct val="100000"/>
                        </a:lnSpc>
                        <a:spcAft>
                          <a:spcPts val="800"/>
                        </a:spcAft>
                      </a:pPr>
                      <a:r>
                        <a:rPr lang="es-MX" sz="1600" dirty="0">
                          <a:solidFill>
                            <a:srgbClr val="000000"/>
                          </a:solidFill>
                          <a:effectLst/>
                        </a:rPr>
                        <a:t>.</a:t>
                      </a:r>
                      <a:r>
                        <a:rPr lang="es-MX" sz="1600" b="1" dirty="0">
                          <a:solidFill>
                            <a:srgbClr val="000000"/>
                          </a:solidFill>
                          <a:effectLst/>
                        </a:rPr>
                        <a:t>922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04325312"/>
                  </a:ext>
                </a:extLst>
              </a:tr>
            </a:tbl>
          </a:graphicData>
        </a:graphic>
      </p:graphicFrame>
      <p:graphicFrame>
        <p:nvGraphicFramePr>
          <p:cNvPr id="16" name="Tabla 15">
            <a:extLst>
              <a:ext uri="{FF2B5EF4-FFF2-40B4-BE49-F238E27FC236}">
                <a16:creationId xmlns:a16="http://schemas.microsoft.com/office/drawing/2014/main" xmlns="" id="{080B308D-9271-4977-B9B3-A9D3D31238F4}"/>
              </a:ext>
            </a:extLst>
          </p:cNvPr>
          <p:cNvGraphicFramePr>
            <a:graphicFrameLocks noGrp="1"/>
          </p:cNvGraphicFramePr>
          <p:nvPr>
            <p:extLst>
              <p:ext uri="{D42A27DB-BD31-4B8C-83A1-F6EECF244321}">
                <p14:modId xmlns:p14="http://schemas.microsoft.com/office/powerpoint/2010/main" val="629507987"/>
              </p:ext>
            </p:extLst>
          </p:nvPr>
        </p:nvGraphicFramePr>
        <p:xfrm>
          <a:off x="6253228" y="2541054"/>
          <a:ext cx="5675536" cy="2062139"/>
        </p:xfrm>
        <a:graphic>
          <a:graphicData uri="http://schemas.openxmlformats.org/drawingml/2006/table">
            <a:tbl>
              <a:tblPr firstRow="1">
                <a:tableStyleId>{EB9631B5-78F2-41C9-869B-9F39066F8104}</a:tableStyleId>
              </a:tblPr>
              <a:tblGrid>
                <a:gridCol w="1215021">
                  <a:extLst>
                    <a:ext uri="{9D8B030D-6E8A-4147-A177-3AD203B41FA5}">
                      <a16:colId xmlns:a16="http://schemas.microsoft.com/office/drawing/2014/main" xmlns="" val="4194368860"/>
                    </a:ext>
                  </a:extLst>
                </a:gridCol>
                <a:gridCol w="1003214">
                  <a:extLst>
                    <a:ext uri="{9D8B030D-6E8A-4147-A177-3AD203B41FA5}">
                      <a16:colId xmlns:a16="http://schemas.microsoft.com/office/drawing/2014/main" xmlns="" val="1360471262"/>
                    </a:ext>
                  </a:extLst>
                </a:gridCol>
                <a:gridCol w="957992">
                  <a:extLst>
                    <a:ext uri="{9D8B030D-6E8A-4147-A177-3AD203B41FA5}">
                      <a16:colId xmlns:a16="http://schemas.microsoft.com/office/drawing/2014/main" xmlns="" val="1159054668"/>
                    </a:ext>
                  </a:extLst>
                </a:gridCol>
                <a:gridCol w="360721">
                  <a:extLst>
                    <a:ext uri="{9D8B030D-6E8A-4147-A177-3AD203B41FA5}">
                      <a16:colId xmlns:a16="http://schemas.microsoft.com/office/drawing/2014/main" xmlns="" val="654712997"/>
                    </a:ext>
                  </a:extLst>
                </a:gridCol>
                <a:gridCol w="970988">
                  <a:extLst>
                    <a:ext uri="{9D8B030D-6E8A-4147-A177-3AD203B41FA5}">
                      <a16:colId xmlns:a16="http://schemas.microsoft.com/office/drawing/2014/main" xmlns="" val="716876267"/>
                    </a:ext>
                  </a:extLst>
                </a:gridCol>
                <a:gridCol w="502581">
                  <a:extLst>
                    <a:ext uri="{9D8B030D-6E8A-4147-A177-3AD203B41FA5}">
                      <a16:colId xmlns:a16="http://schemas.microsoft.com/office/drawing/2014/main" xmlns="" val="2829036765"/>
                    </a:ext>
                  </a:extLst>
                </a:gridCol>
                <a:gridCol w="665019">
                  <a:extLst>
                    <a:ext uri="{9D8B030D-6E8A-4147-A177-3AD203B41FA5}">
                      <a16:colId xmlns:a16="http://schemas.microsoft.com/office/drawing/2014/main" xmlns="" val="2207182778"/>
                    </a:ext>
                  </a:extLst>
                </a:gridCol>
              </a:tblGrid>
              <a:tr h="666393">
                <a:tc gridSpan="2">
                  <a:txBody>
                    <a:bodyPr/>
                    <a:lstStyle/>
                    <a:p>
                      <a:pPr indent="0">
                        <a:lnSpc>
                          <a:spcPct val="150000"/>
                        </a:lnSpc>
                        <a:spcAft>
                          <a:spcPts val="0"/>
                        </a:spcAft>
                      </a:pPr>
                      <a:r>
                        <a:rPr lang="es-MX" sz="1600" b="1" dirty="0">
                          <a:effectLst/>
                        </a:rPr>
                        <a:t> </a:t>
                      </a:r>
                      <a:endParaRPr lang="es-MX" sz="1400" dirty="0">
                        <a:effectLst/>
                      </a:endParaRPr>
                    </a:p>
                    <a:p>
                      <a:pPr indent="0">
                        <a:lnSpc>
                          <a:spcPct val="150000"/>
                        </a:lnSpc>
                        <a:spcAft>
                          <a:spcPts val="0"/>
                        </a:spcAft>
                      </a:pPr>
                      <a:r>
                        <a:rPr lang="es-MX" sz="1600" b="1"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indent="0">
                        <a:lnSpc>
                          <a:spcPct val="150000"/>
                        </a:lnSpc>
                        <a:spcAft>
                          <a:spcPts val="800"/>
                        </a:spcAft>
                      </a:pP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ts val="1600"/>
                        </a:lnSpc>
                        <a:spcAft>
                          <a:spcPts val="0"/>
                        </a:spcAft>
                      </a:pPr>
                      <a:r>
                        <a:rPr lang="es-MX" sz="1050" b="1" dirty="0">
                          <a:solidFill>
                            <a:schemeClr val="bg1"/>
                          </a:solidFill>
                          <a:effectLst/>
                        </a:rPr>
                        <a:t>Suma de cuadrados</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ts val="1600"/>
                        </a:lnSpc>
                        <a:spcAft>
                          <a:spcPts val="0"/>
                        </a:spcAft>
                      </a:pPr>
                      <a:r>
                        <a:rPr lang="es-MX" sz="1050" b="1" dirty="0" err="1">
                          <a:solidFill>
                            <a:schemeClr val="bg1"/>
                          </a:solidFill>
                          <a:effectLst/>
                        </a:rPr>
                        <a:t>gl</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ts val="1600"/>
                        </a:lnSpc>
                        <a:spcAft>
                          <a:spcPts val="0"/>
                        </a:spcAft>
                      </a:pPr>
                      <a:r>
                        <a:rPr lang="es-MX" sz="1050" b="1" dirty="0">
                          <a:solidFill>
                            <a:schemeClr val="bg1"/>
                          </a:solidFill>
                          <a:effectLst/>
                        </a:rPr>
                        <a:t>Media cuadrática</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ts val="1600"/>
                        </a:lnSpc>
                        <a:spcAft>
                          <a:spcPts val="0"/>
                        </a:spcAft>
                      </a:pPr>
                      <a:r>
                        <a:rPr lang="es-MX" sz="1050" b="1" dirty="0">
                          <a:solidFill>
                            <a:schemeClr val="bg1"/>
                          </a:solidFill>
                          <a:effectLst/>
                        </a:rPr>
                        <a:t>F</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ctr">
                        <a:lnSpc>
                          <a:spcPts val="1600"/>
                        </a:lnSpc>
                        <a:spcAft>
                          <a:spcPts val="0"/>
                        </a:spcAft>
                      </a:pPr>
                      <a:r>
                        <a:rPr lang="es-MX" sz="1050" b="1" dirty="0">
                          <a:solidFill>
                            <a:schemeClr val="bg1"/>
                          </a:solidFill>
                          <a:effectLst/>
                        </a:rPr>
                        <a:t>Sig.</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66389416"/>
                  </a:ext>
                </a:extLst>
              </a:tr>
              <a:tr h="370800">
                <a:tc>
                  <a:txBody>
                    <a:bodyPr/>
                    <a:lstStyle/>
                    <a:p>
                      <a:pPr marL="38100" marR="38100" indent="0">
                        <a:lnSpc>
                          <a:spcPts val="1600"/>
                        </a:lnSpc>
                        <a:spcAft>
                          <a:spcPts val="800"/>
                        </a:spcAft>
                      </a:pPr>
                      <a:r>
                        <a:rPr lang="es-MX" sz="1050">
                          <a:solidFill>
                            <a:srgbClr val="000000"/>
                          </a:solidFill>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nSpc>
                          <a:spcPts val="1600"/>
                        </a:lnSpc>
                        <a:spcAft>
                          <a:spcPts val="800"/>
                        </a:spcAft>
                      </a:pPr>
                      <a:r>
                        <a:rPr lang="es-MX" sz="1050" dirty="0">
                          <a:solidFill>
                            <a:srgbClr val="000000"/>
                          </a:solidFill>
                          <a:effectLst/>
                        </a:rPr>
                        <a:t>Entre grupos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224.893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74.964</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.216</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800" b="1" dirty="0">
                          <a:solidFill>
                            <a:srgbClr val="000000"/>
                          </a:solidFill>
                          <a:effectLst/>
                        </a:rPr>
                        <a:t>.885</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0928573"/>
                  </a:ext>
                </a:extLst>
              </a:tr>
              <a:tr h="499626">
                <a:tc>
                  <a:txBody>
                    <a:bodyPr/>
                    <a:lstStyle/>
                    <a:p>
                      <a:pPr marL="38100" marR="38100" indent="0">
                        <a:lnSpc>
                          <a:spcPts val="1600"/>
                        </a:lnSpc>
                        <a:spcAft>
                          <a:spcPts val="800"/>
                        </a:spcAft>
                      </a:pPr>
                      <a:r>
                        <a:rPr lang="es-MX" sz="1050">
                          <a:solidFill>
                            <a:srgbClr val="000000"/>
                          </a:solidFill>
                          <a:effectLst/>
                        </a:rPr>
                        <a:t>Competitividad</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nSpc>
                          <a:spcPts val="1600"/>
                        </a:lnSpc>
                        <a:spcAft>
                          <a:spcPts val="800"/>
                        </a:spcAft>
                      </a:pPr>
                      <a:r>
                        <a:rPr lang="es-MX" sz="1050">
                          <a:solidFill>
                            <a:srgbClr val="000000"/>
                          </a:solidFill>
                          <a:effectLst/>
                        </a:rPr>
                        <a:t>Dentro de grupos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22205.739</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64</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346.965</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nSpc>
                          <a:spcPct val="150000"/>
                        </a:lnSpc>
                        <a:spcAft>
                          <a:spcPts val="800"/>
                        </a:spcAft>
                      </a:pPr>
                      <a:r>
                        <a:rPr lang="es-MX" sz="1600">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nSpc>
                          <a:spcPct val="150000"/>
                        </a:lnSpc>
                        <a:spcAft>
                          <a:spcPts val="800"/>
                        </a:spcAft>
                      </a:pPr>
                      <a:r>
                        <a:rPr lang="es-MX" sz="1600">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5546886"/>
                  </a:ext>
                </a:extLst>
              </a:tr>
              <a:tr h="499626">
                <a:tc>
                  <a:txBody>
                    <a:bodyPr/>
                    <a:lstStyle/>
                    <a:p>
                      <a:pPr marL="38100" marR="38100" indent="0">
                        <a:lnSpc>
                          <a:spcPts val="1600"/>
                        </a:lnSpc>
                        <a:spcAft>
                          <a:spcPts val="800"/>
                        </a:spcAft>
                      </a:pPr>
                      <a:r>
                        <a:rPr lang="es-MX" sz="1050">
                          <a:solidFill>
                            <a:srgbClr val="000000"/>
                          </a:solidFill>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nSpc>
                          <a:spcPts val="1600"/>
                        </a:lnSpc>
                        <a:spcAft>
                          <a:spcPts val="800"/>
                        </a:spcAft>
                      </a:pPr>
                      <a:r>
                        <a:rPr lang="es-MX" sz="1050">
                          <a:solidFill>
                            <a:srgbClr val="000000"/>
                          </a:solidFill>
                          <a:effectLst/>
                        </a:rPr>
                        <a:t>Total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22430.632</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0" algn="r">
                        <a:lnSpc>
                          <a:spcPts val="1600"/>
                        </a:lnSpc>
                        <a:spcAft>
                          <a:spcPts val="800"/>
                        </a:spcAft>
                      </a:pPr>
                      <a:r>
                        <a:rPr lang="es-MX" sz="1050">
                          <a:solidFill>
                            <a:srgbClr val="000000"/>
                          </a:solidFill>
                          <a:effectLst/>
                        </a:rPr>
                        <a:t>67</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nSpc>
                          <a:spcPct val="150000"/>
                        </a:lnSpc>
                        <a:spcAft>
                          <a:spcPts val="800"/>
                        </a:spcAft>
                      </a:pPr>
                      <a:r>
                        <a:rPr lang="es-MX" sz="1600">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nSpc>
                          <a:spcPct val="150000"/>
                        </a:lnSpc>
                        <a:spcAft>
                          <a:spcPts val="800"/>
                        </a:spcAft>
                      </a:pPr>
                      <a:r>
                        <a:rPr lang="es-MX" sz="1600">
                          <a:effectLst/>
                        </a:rPr>
                        <a:t>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nSpc>
                          <a:spcPct val="150000"/>
                        </a:lnSpc>
                        <a:spcAft>
                          <a:spcPts val="800"/>
                        </a:spcAft>
                      </a:pPr>
                      <a:r>
                        <a:rPr lang="es-MX" sz="16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4159272"/>
                  </a:ext>
                </a:extLst>
              </a:tr>
            </a:tbl>
          </a:graphicData>
        </a:graphic>
      </p:graphicFrame>
      <p:sp>
        <p:nvSpPr>
          <p:cNvPr id="22" name="CuadroTexto 21">
            <a:extLst>
              <a:ext uri="{FF2B5EF4-FFF2-40B4-BE49-F238E27FC236}">
                <a16:creationId xmlns:a16="http://schemas.microsoft.com/office/drawing/2014/main" xmlns="" id="{BC5D678B-0C4A-49DF-B7B1-CB92C4B64AA1}"/>
              </a:ext>
            </a:extLst>
          </p:cNvPr>
          <p:cNvSpPr txBox="1"/>
          <p:nvPr/>
        </p:nvSpPr>
        <p:spPr>
          <a:xfrm>
            <a:off x="6414656" y="4825933"/>
            <a:ext cx="5350682" cy="1036181"/>
          </a:xfrm>
          <a:prstGeom prst="rect">
            <a:avLst/>
          </a:prstGeom>
          <a:noFill/>
          <a:ln>
            <a:solidFill>
              <a:srgbClr val="0C758E"/>
            </a:solidFill>
            <a:prstDash val="lgDashDot"/>
          </a:ln>
        </p:spPr>
        <p:txBody>
          <a:bodyPr wrap="square">
            <a:spAutoFit/>
          </a:bodyPr>
          <a:lstStyle/>
          <a:p>
            <a:pPr>
              <a:spcAft>
                <a:spcPts val="800"/>
              </a:spcAft>
              <a:tabLst>
                <a:tab pos="3964305" algn="l"/>
              </a:tabLst>
            </a:pPr>
            <a:r>
              <a:rPr lang="es-MX" sz="1200" b="1" dirty="0">
                <a:effectLst/>
                <a:latin typeface="Arial" panose="020B0604020202020204" pitchFamily="34" charset="0"/>
                <a:ea typeface="Calibri" panose="020F0502020204030204" pitchFamily="34" charset="0"/>
                <a:cs typeface="Times New Roman" panose="02020603050405020304" pitchFamily="18" charset="0"/>
              </a:rPr>
              <a:t>H0: </a:t>
            </a:r>
            <a:r>
              <a:rPr lang="es-MX" sz="1200" dirty="0">
                <a:effectLst/>
                <a:latin typeface="Arial" panose="020B0604020202020204" pitchFamily="34" charset="0"/>
                <a:ea typeface="Calibri" panose="020F0502020204030204" pitchFamily="34" charset="0"/>
                <a:cs typeface="Times New Roman" panose="02020603050405020304" pitchFamily="18" charset="0"/>
              </a:rPr>
              <a:t>La competitividad no es diferente del tipo de actividad económica (p≥0.05)</a:t>
            </a:r>
          </a:p>
          <a:p>
            <a:pPr>
              <a:spcAft>
                <a:spcPts val="800"/>
              </a:spcAft>
              <a:tabLst>
                <a:tab pos="3964305" algn="l"/>
              </a:tabLs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3964305" algn="l"/>
              </a:tabLst>
            </a:pPr>
            <a:r>
              <a:rPr lang="es-MX" sz="1200" b="1" dirty="0">
                <a:effectLst/>
                <a:latin typeface="Arial" panose="020B0604020202020204" pitchFamily="34" charset="0"/>
                <a:ea typeface="Calibri" panose="020F0502020204030204" pitchFamily="34" charset="0"/>
                <a:cs typeface="Times New Roman" panose="02020603050405020304" pitchFamily="18" charset="0"/>
              </a:rPr>
              <a:t>H1</a:t>
            </a:r>
            <a:r>
              <a:rPr lang="es-MX" sz="1200" dirty="0">
                <a:effectLst/>
                <a:latin typeface="Arial" panose="020B0604020202020204" pitchFamily="34" charset="0"/>
                <a:ea typeface="Calibri" panose="020F0502020204030204" pitchFamily="34" charset="0"/>
                <a:cs typeface="Times New Roman" panose="02020603050405020304" pitchFamily="18" charset="0"/>
              </a:rPr>
              <a:t>: La competitividad es diferente del tipo de actividad económica (p≤0.05)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xmlns="" id="{1571415E-C204-4BD8-9A40-0E3E6792927C}"/>
              </a:ext>
            </a:extLst>
          </p:cNvPr>
          <p:cNvGraphicFramePr>
            <a:graphicFrameLocks noGrp="1"/>
          </p:cNvGraphicFramePr>
          <p:nvPr>
            <p:extLst>
              <p:ext uri="{D42A27DB-BD31-4B8C-83A1-F6EECF244321}">
                <p14:modId xmlns:p14="http://schemas.microsoft.com/office/powerpoint/2010/main" val="759042279"/>
              </p:ext>
            </p:extLst>
          </p:nvPr>
        </p:nvGraphicFramePr>
        <p:xfrm>
          <a:off x="472108" y="2568530"/>
          <a:ext cx="5465078" cy="2036445"/>
        </p:xfrm>
        <a:graphic>
          <a:graphicData uri="http://schemas.openxmlformats.org/drawingml/2006/table">
            <a:tbl>
              <a:tblPr firstRow="1">
                <a:tableStyleId>{EB9631B5-78F2-41C9-869B-9F39066F8104}</a:tableStyleId>
              </a:tblPr>
              <a:tblGrid>
                <a:gridCol w="803688">
                  <a:extLst>
                    <a:ext uri="{9D8B030D-6E8A-4147-A177-3AD203B41FA5}">
                      <a16:colId xmlns:a16="http://schemas.microsoft.com/office/drawing/2014/main" xmlns="" val="1738853774"/>
                    </a:ext>
                  </a:extLst>
                </a:gridCol>
                <a:gridCol w="803688">
                  <a:extLst>
                    <a:ext uri="{9D8B030D-6E8A-4147-A177-3AD203B41FA5}">
                      <a16:colId xmlns:a16="http://schemas.microsoft.com/office/drawing/2014/main" xmlns="" val="2821573869"/>
                    </a:ext>
                  </a:extLst>
                </a:gridCol>
                <a:gridCol w="803688">
                  <a:extLst>
                    <a:ext uri="{9D8B030D-6E8A-4147-A177-3AD203B41FA5}">
                      <a16:colId xmlns:a16="http://schemas.microsoft.com/office/drawing/2014/main" xmlns="" val="2585916502"/>
                    </a:ext>
                  </a:extLst>
                </a:gridCol>
                <a:gridCol w="803688">
                  <a:extLst>
                    <a:ext uri="{9D8B030D-6E8A-4147-A177-3AD203B41FA5}">
                      <a16:colId xmlns:a16="http://schemas.microsoft.com/office/drawing/2014/main" xmlns="" val="621083968"/>
                    </a:ext>
                  </a:extLst>
                </a:gridCol>
                <a:gridCol w="803688">
                  <a:extLst>
                    <a:ext uri="{9D8B030D-6E8A-4147-A177-3AD203B41FA5}">
                      <a16:colId xmlns:a16="http://schemas.microsoft.com/office/drawing/2014/main" xmlns="" val="3373057303"/>
                    </a:ext>
                  </a:extLst>
                </a:gridCol>
                <a:gridCol w="723319">
                  <a:extLst>
                    <a:ext uri="{9D8B030D-6E8A-4147-A177-3AD203B41FA5}">
                      <a16:colId xmlns:a16="http://schemas.microsoft.com/office/drawing/2014/main" xmlns="" val="1179555193"/>
                    </a:ext>
                  </a:extLst>
                </a:gridCol>
                <a:gridCol w="723319">
                  <a:extLst>
                    <a:ext uri="{9D8B030D-6E8A-4147-A177-3AD203B41FA5}">
                      <a16:colId xmlns:a16="http://schemas.microsoft.com/office/drawing/2014/main" xmlns="" val="2057996922"/>
                    </a:ext>
                  </a:extLst>
                </a:gridCol>
              </a:tblGrid>
              <a:tr h="477840">
                <a:tc gridSpan="2">
                  <a:txBody>
                    <a:bodyPr/>
                    <a:lstStyle/>
                    <a:p>
                      <a:pPr algn="l" fontAlgn="ctr"/>
                      <a:r>
                        <a:rPr lang="es-MX" sz="2800" b="0" u="none" strike="noStrike">
                          <a:solidFill>
                            <a:srgbClr val="000000"/>
                          </a:solidFill>
                          <a:effectLst/>
                        </a:rPr>
                        <a:t> </a:t>
                      </a:r>
                      <a:endParaRPr lang="es-MX" sz="28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MX"/>
                    </a:p>
                  </a:txBody>
                  <a:tcPr/>
                </a:tc>
                <a:tc>
                  <a:txBody>
                    <a:bodyPr/>
                    <a:lstStyle/>
                    <a:p>
                      <a:pPr algn="l" rtl="0" fontAlgn="ctr"/>
                      <a:r>
                        <a:rPr lang="es-MX" sz="1100" b="1" u="none" strike="noStrike">
                          <a:solidFill>
                            <a:srgbClr val="FFFFFF"/>
                          </a:solidFill>
                          <a:effectLst/>
                        </a:rPr>
                        <a:t>Suma de cuadrados</a:t>
                      </a:r>
                      <a:endParaRPr lang="es-MX" sz="1100" b="1"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s-MX" sz="1100" b="1" u="none" strike="noStrike">
                          <a:solidFill>
                            <a:srgbClr val="FFFFFF"/>
                          </a:solidFill>
                          <a:effectLst/>
                        </a:rPr>
                        <a:t>gl</a:t>
                      </a:r>
                      <a:endParaRPr lang="es-MX" sz="1100" b="1"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s-MX" sz="1100" b="1" u="none" strike="noStrike">
                          <a:solidFill>
                            <a:srgbClr val="FFFFFF"/>
                          </a:solidFill>
                          <a:effectLst/>
                        </a:rPr>
                        <a:t>Media cuadrática</a:t>
                      </a:r>
                      <a:endParaRPr lang="es-MX" sz="1100" b="1"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s-MX" sz="1100" b="1" u="none" strike="noStrike">
                          <a:solidFill>
                            <a:srgbClr val="FFFFFF"/>
                          </a:solidFill>
                          <a:effectLst/>
                        </a:rPr>
                        <a:t>F</a:t>
                      </a:r>
                      <a:endParaRPr lang="es-MX" sz="1100" b="1"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s-MX" sz="1100" b="1" u="none" strike="noStrike">
                          <a:solidFill>
                            <a:srgbClr val="FFFFFF"/>
                          </a:solidFill>
                          <a:effectLst/>
                        </a:rPr>
                        <a:t>Sig.</a:t>
                      </a:r>
                      <a:endParaRPr lang="es-MX" sz="1100" b="1" i="0" u="none" strike="noStrike">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3910890862"/>
                  </a:ext>
                </a:extLst>
              </a:tr>
              <a:tr h="531720">
                <a:tc rowSpan="3">
                  <a:txBody>
                    <a:bodyPr/>
                    <a:lstStyle/>
                    <a:p>
                      <a:pPr algn="ctr" rtl="0" fontAlgn="ctr"/>
                      <a:r>
                        <a:rPr lang="es-MX" sz="1100" b="0" u="none" strike="noStrike">
                          <a:solidFill>
                            <a:srgbClr val="000000"/>
                          </a:solidFill>
                          <a:effectLst/>
                        </a:rPr>
                        <a:t>Innovación tecnológica</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l" rtl="0" fontAlgn="ctr"/>
                      <a:r>
                        <a:rPr lang="es-MX" sz="1100" b="0" u="none" strike="noStrike">
                          <a:solidFill>
                            <a:srgbClr val="000000"/>
                          </a:solidFill>
                          <a:effectLst/>
                        </a:rPr>
                        <a:t>Entre grupos</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es-MX" sz="1100" b="0" u="none" strike="noStrike">
                          <a:solidFill>
                            <a:srgbClr val="000000"/>
                          </a:solidFill>
                          <a:effectLst/>
                        </a:rPr>
                        <a:t>67.184</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es-MX" sz="1100" b="0" u="none" strike="noStrike">
                          <a:solidFill>
                            <a:srgbClr val="000000"/>
                          </a:solidFill>
                          <a:effectLst/>
                        </a:rPr>
                        <a:t>3</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100" b="0" u="none" strike="noStrike">
                          <a:solidFill>
                            <a:srgbClr val="000000"/>
                          </a:solidFill>
                          <a:effectLst/>
                        </a:rPr>
                        <a:t>22.395</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es-MX" sz="1100" b="0" u="none" strike="noStrike">
                          <a:solidFill>
                            <a:srgbClr val="000000"/>
                          </a:solidFill>
                          <a:effectLst/>
                        </a:rPr>
                        <a:t>0.258</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800" b="1" u="none" strike="noStrike" dirty="0">
                          <a:solidFill>
                            <a:srgbClr val="000000"/>
                          </a:solidFill>
                          <a:effectLst/>
                        </a:rPr>
                        <a:t>0.856</a:t>
                      </a:r>
                      <a:endParaRPr lang="es-MX" sz="18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240715428"/>
                  </a:ext>
                </a:extLst>
              </a:tr>
              <a:tr h="531720">
                <a:tc vMerge="1">
                  <a:txBody>
                    <a:bodyPr/>
                    <a:lstStyle/>
                    <a:p>
                      <a:endParaRPr lang="es-MX"/>
                    </a:p>
                  </a:txBody>
                  <a:tcPr/>
                </a:tc>
                <a:tc>
                  <a:txBody>
                    <a:bodyPr/>
                    <a:lstStyle/>
                    <a:p>
                      <a:pPr algn="l" rtl="0" fontAlgn="ctr"/>
                      <a:r>
                        <a:rPr lang="es-MX" sz="1100" b="0" u="none" strike="noStrike">
                          <a:solidFill>
                            <a:srgbClr val="000000"/>
                          </a:solidFill>
                          <a:effectLst/>
                        </a:rPr>
                        <a:t>Dentro de grupos</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es-MX" sz="1100" b="0" u="none" strike="noStrike">
                          <a:solidFill>
                            <a:srgbClr val="000000"/>
                          </a:solidFill>
                          <a:effectLst/>
                        </a:rPr>
                        <a:t>5562.287</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es-MX" sz="1100" b="0" u="none" strike="noStrike">
                          <a:solidFill>
                            <a:srgbClr val="000000"/>
                          </a:solidFill>
                          <a:effectLst/>
                        </a:rPr>
                        <a:t>64</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s-MX" sz="1100" b="0" u="none" strike="noStrike">
                          <a:solidFill>
                            <a:srgbClr val="000000"/>
                          </a:solidFill>
                          <a:effectLst/>
                        </a:rPr>
                        <a:t>86.911</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es-MX" sz="2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MX" sz="2000" b="0" u="none" strike="noStrike" dirty="0">
                          <a:solidFill>
                            <a:srgbClr val="000000"/>
                          </a:solidFill>
                          <a:effectLst/>
                        </a:rPr>
                        <a:t> </a:t>
                      </a:r>
                      <a:endParaRPr lang="es-MX"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268887269"/>
                  </a:ext>
                </a:extLst>
              </a:tr>
              <a:tr h="495165">
                <a:tc vMerge="1">
                  <a:txBody>
                    <a:bodyPr/>
                    <a:lstStyle/>
                    <a:p>
                      <a:endParaRPr lang="es-MX"/>
                    </a:p>
                  </a:txBody>
                  <a:tcPr/>
                </a:tc>
                <a:tc>
                  <a:txBody>
                    <a:bodyPr/>
                    <a:lstStyle/>
                    <a:p>
                      <a:pPr algn="l" rtl="0" fontAlgn="ctr"/>
                      <a:r>
                        <a:rPr lang="es-MX" sz="1100" b="0" u="none" strike="noStrike">
                          <a:solidFill>
                            <a:srgbClr val="000000"/>
                          </a:solidFill>
                          <a:effectLst/>
                        </a:rPr>
                        <a:t>Total</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es-MX" sz="1100" b="0" u="none" strike="noStrike">
                          <a:solidFill>
                            <a:srgbClr val="000000"/>
                          </a:solidFill>
                          <a:effectLst/>
                        </a:rPr>
                        <a:t>5629.471</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r" rtl="0" fontAlgn="ctr"/>
                      <a:r>
                        <a:rPr lang="es-MX" sz="1100" b="0" u="none" strike="noStrike">
                          <a:solidFill>
                            <a:srgbClr val="000000"/>
                          </a:solidFill>
                          <a:effectLst/>
                        </a:rPr>
                        <a:t>67</a:t>
                      </a:r>
                      <a:endParaRPr lang="es-MX"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endParaRPr lang="es-MX"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MX" sz="2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MX" sz="2000" b="0" u="none" strike="noStrike" dirty="0">
                          <a:solidFill>
                            <a:srgbClr val="000000"/>
                          </a:solidFill>
                          <a:effectLst/>
                        </a:rPr>
                        <a:t> </a:t>
                      </a:r>
                      <a:endParaRPr lang="es-MX"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542494486"/>
                  </a:ext>
                </a:extLst>
              </a:tr>
            </a:tbl>
          </a:graphicData>
        </a:graphic>
      </p:graphicFrame>
    </p:spTree>
    <p:extLst>
      <p:ext uri="{BB962C8B-B14F-4D97-AF65-F5344CB8AC3E}">
        <p14:creationId xmlns:p14="http://schemas.microsoft.com/office/powerpoint/2010/main" val="23305883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9D36D747-8A8D-48EE-ABD4-7C1D2C70539E}"/>
              </a:ext>
            </a:extLst>
          </p:cNvPr>
          <p:cNvGraphicFramePr>
            <a:graphicFrameLocks noGrp="1"/>
          </p:cNvGraphicFramePr>
          <p:nvPr>
            <p:ph idx="1"/>
            <p:extLst>
              <p:ext uri="{D42A27DB-BD31-4B8C-83A1-F6EECF244321}">
                <p14:modId xmlns:p14="http://schemas.microsoft.com/office/powerpoint/2010/main" val="4146512661"/>
              </p:ext>
            </p:extLst>
          </p:nvPr>
        </p:nvGraphicFramePr>
        <p:xfrm>
          <a:off x="609600" y="1305547"/>
          <a:ext cx="10971212"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Chevron 2">
            <a:extLst>
              <a:ext uri="{FF2B5EF4-FFF2-40B4-BE49-F238E27FC236}">
                <a16:creationId xmlns:a16="http://schemas.microsoft.com/office/drawing/2014/main" xmlns="" id="{E727FD14-ADF4-408D-9D24-983C8169E66B}"/>
              </a:ext>
            </a:extLst>
          </p:cNvPr>
          <p:cNvSpPr/>
          <p:nvPr/>
        </p:nvSpPr>
        <p:spPr>
          <a:xfrm>
            <a:off x="22579" y="241344"/>
            <a:ext cx="4310270" cy="69956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Conclusiones y recomendaciones</a:t>
            </a:r>
          </a:p>
        </p:txBody>
      </p:sp>
    </p:spTree>
    <p:extLst>
      <p:ext uri="{BB962C8B-B14F-4D97-AF65-F5344CB8AC3E}">
        <p14:creationId xmlns:p14="http://schemas.microsoft.com/office/powerpoint/2010/main" val="4036937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43">
            <a:extLst>
              <a:ext uri="{FF2B5EF4-FFF2-40B4-BE49-F238E27FC236}">
                <a16:creationId xmlns:a16="http://schemas.microsoft.com/office/drawing/2014/main" xmlns="" id="{90361329-AEF8-4338-BA0F-5C22C600339C}"/>
              </a:ext>
            </a:extLst>
          </p:cNvPr>
          <p:cNvSpPr txBox="1"/>
          <p:nvPr/>
        </p:nvSpPr>
        <p:spPr>
          <a:xfrm rot="16200000">
            <a:off x="-478184" y="3212016"/>
            <a:ext cx="3175089"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MX" sz="2400" b="1" dirty="0">
                <a:ln/>
                <a:solidFill>
                  <a:schemeClr val="accent4"/>
                </a:solidFill>
                <a:latin typeface="Calibri" panose="020F0502020204030204" pitchFamily="34" charset="0"/>
                <a:cs typeface="Calibri" panose="020F0502020204030204" pitchFamily="34" charset="0"/>
              </a:rPr>
              <a:t>RECOMENDACIONES</a:t>
            </a:r>
          </a:p>
        </p:txBody>
      </p:sp>
      <p:graphicFrame>
        <p:nvGraphicFramePr>
          <p:cNvPr id="47" name="Diagram 5">
            <a:extLst>
              <a:ext uri="{FF2B5EF4-FFF2-40B4-BE49-F238E27FC236}">
                <a16:creationId xmlns:a16="http://schemas.microsoft.com/office/drawing/2014/main" xmlns="" id="{0CBA15F2-54BE-44B6-9DDA-7072AF3C7F7E}"/>
              </a:ext>
            </a:extLst>
          </p:cNvPr>
          <p:cNvGraphicFramePr/>
          <p:nvPr>
            <p:extLst>
              <p:ext uri="{D42A27DB-BD31-4B8C-83A1-F6EECF244321}">
                <p14:modId xmlns:p14="http://schemas.microsoft.com/office/powerpoint/2010/main" val="2269722139"/>
              </p:ext>
            </p:extLst>
          </p:nvPr>
        </p:nvGraphicFramePr>
        <p:xfrm>
          <a:off x="-1327381" y="414922"/>
          <a:ext cx="12856264" cy="5262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La filosofía del emprendimiento - UniMOOC">
            <a:extLst>
              <a:ext uri="{FF2B5EF4-FFF2-40B4-BE49-F238E27FC236}">
                <a16:creationId xmlns:a16="http://schemas.microsoft.com/office/drawing/2014/main" xmlns="" id="{29DE049D-7E0D-4FA0-BEAA-DF9B4471E3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1581" y="1827825"/>
            <a:ext cx="2535982" cy="24362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xmlns="" id="{98C8C274-B6CA-4644-B81E-6A6A6067380D}"/>
              </a:ext>
            </a:extLst>
          </p:cNvPr>
          <p:cNvSpPr/>
          <p:nvPr/>
        </p:nvSpPr>
        <p:spPr>
          <a:xfrm>
            <a:off x="2937248" y="5030393"/>
            <a:ext cx="910145" cy="916990"/>
          </a:xfrm>
          <a:prstGeom prst="ellipse">
            <a:avLst/>
          </a:prstGeom>
          <a:solidFill>
            <a:srgbClr val="C0392B">
              <a:tint val="50000"/>
              <a:hueOff val="0"/>
              <a:satOff val="0"/>
              <a:lumOff val="0"/>
              <a:alphaOff val="0"/>
            </a:srgbClr>
          </a:solidFill>
          <a:ln>
            <a:noFill/>
          </a:ln>
          <a:effectLst>
            <a:outerShdw blurRad="40000" dist="23000" dir="5400000" rotWithShape="0">
              <a:srgbClr val="000000">
                <a:alpha val="35000"/>
              </a:srgbClr>
            </a:outerShdw>
          </a:effectLst>
        </p:spPr>
        <p:style>
          <a:lnRef idx="0">
            <a:scrgbClr r="0" g="0" b="0"/>
          </a:lnRef>
          <a:fillRef idx="1">
            <a:scrgbClr r="0" g="0" b="0"/>
          </a:fillRef>
          <a:effectRef idx="2">
            <a:scrgbClr r="0" g="0" b="0"/>
          </a:effectRef>
          <a:fontRef idx="minor">
            <a:schemeClr val="lt1">
              <a:hueOff val="0"/>
              <a:satOff val="0"/>
              <a:lumOff val="0"/>
              <a:alphaOff val="0"/>
            </a:schemeClr>
          </a:fontRef>
        </p:style>
      </p:sp>
      <p:grpSp>
        <p:nvGrpSpPr>
          <p:cNvPr id="7" name="Grupo 6">
            <a:extLst>
              <a:ext uri="{FF2B5EF4-FFF2-40B4-BE49-F238E27FC236}">
                <a16:creationId xmlns:a16="http://schemas.microsoft.com/office/drawing/2014/main" xmlns="" id="{318CAD6D-442C-416F-86C6-D5A3DB2E8643}"/>
              </a:ext>
            </a:extLst>
          </p:cNvPr>
          <p:cNvGrpSpPr/>
          <p:nvPr/>
        </p:nvGrpSpPr>
        <p:grpSpPr>
          <a:xfrm>
            <a:off x="4137919" y="4936102"/>
            <a:ext cx="7184557" cy="1174296"/>
            <a:chOff x="6746914" y="3315969"/>
            <a:chExt cx="5343993" cy="1174296"/>
          </a:xfrm>
        </p:grpSpPr>
        <p:sp>
          <p:nvSpPr>
            <p:cNvPr id="8" name="Rectángulo 7">
              <a:extLst>
                <a:ext uri="{FF2B5EF4-FFF2-40B4-BE49-F238E27FC236}">
                  <a16:creationId xmlns:a16="http://schemas.microsoft.com/office/drawing/2014/main" xmlns="" id="{82FD234E-7C78-4F36-BA30-39113F57991C}"/>
                </a:ext>
              </a:extLst>
            </p:cNvPr>
            <p:cNvSpPr/>
            <p:nvPr/>
          </p:nvSpPr>
          <p:spPr>
            <a:xfrm>
              <a:off x="6746914" y="3315969"/>
              <a:ext cx="5343993" cy="1174296"/>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9" name="CuadroTexto 8">
              <a:extLst>
                <a:ext uri="{FF2B5EF4-FFF2-40B4-BE49-F238E27FC236}">
                  <a16:creationId xmlns:a16="http://schemas.microsoft.com/office/drawing/2014/main" xmlns="" id="{1EA045B8-70E7-406B-B0F9-7871E8831861}"/>
                </a:ext>
              </a:extLst>
            </p:cNvPr>
            <p:cNvSpPr txBox="1"/>
            <p:nvPr/>
          </p:nvSpPr>
          <p:spPr>
            <a:xfrm>
              <a:off x="6746914" y="3315969"/>
              <a:ext cx="5343993" cy="11742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10000"/>
                </a:spcAft>
                <a:buFont typeface="Symbol" panose="05050102010706020507" pitchFamily="18" charset="2"/>
                <a:buNone/>
              </a:pPr>
              <a:r>
                <a:rPr lang="es-MX"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Elaborar un plan de asistencia técnica que ayude a los emprendedores a cumplir con los requisitos legales establecidos para garantizar su funcionamiento de acuerdo a su actividad económica, como obtención del registro sanitario, buenas prácticas de manufactura, Licencia Metropolitana única para el ejercicio de las actividades económicas LUAE, entre otros, a fin de posicionar su producto en el mercado</a:t>
              </a:r>
              <a:endParaRPr lang="en-US" sz="1200" kern="1200" dirty="0">
                <a:solidFill>
                  <a:srgbClr val="2C3E50"/>
                </a:solidFill>
                <a:latin typeface="Calibri" panose="020F0502020204030204" pitchFamily="34" charset="0"/>
                <a:cs typeface="Calibri" panose="020F0502020204030204" pitchFamily="34" charset="0"/>
              </a:endParaRPr>
            </a:p>
          </p:txBody>
        </p:sp>
      </p:grpSp>
      <p:pic>
        <p:nvPicPr>
          <p:cNvPr id="3" name="Picture 2" descr="Nueva productividad: optimiza tus recursos empresariales | Prodware Blog">
            <a:extLst>
              <a:ext uri="{FF2B5EF4-FFF2-40B4-BE49-F238E27FC236}">
                <a16:creationId xmlns:a16="http://schemas.microsoft.com/office/drawing/2014/main" xmlns="" id="{57D076BB-F73F-4AD8-8862-3D74AD60DA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2008" y="414922"/>
            <a:ext cx="1105911" cy="1010638"/>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Asociatividad ofrece múltiples ventajas para los negocios en formación |  Newsletter USS">
            <a:extLst>
              <a:ext uri="{FF2B5EF4-FFF2-40B4-BE49-F238E27FC236}">
                <a16:creationId xmlns:a16="http://schemas.microsoft.com/office/drawing/2014/main" xmlns="" id="{1971B856-0512-4820-88E7-6CCF5092B1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9335" y="1416579"/>
            <a:ext cx="980662" cy="10106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xmlns="" id="{D5859518-B3BF-4C84-B146-F3FF7A4F7CCA}"/>
              </a:ext>
            </a:extLst>
          </p:cNvPr>
          <p:cNvPicPr>
            <a:picLocks noChangeAspect="1"/>
          </p:cNvPicPr>
          <p:nvPr/>
        </p:nvPicPr>
        <p:blipFill>
          <a:blip r:embed="rId10"/>
          <a:stretch>
            <a:fillRect/>
          </a:stretch>
        </p:blipFill>
        <p:spPr>
          <a:xfrm>
            <a:off x="4718951" y="2642522"/>
            <a:ext cx="980662" cy="9108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4" name="Picture 6" descr="Redes de apoyo – Estar bien Ibero">
            <a:extLst>
              <a:ext uri="{FF2B5EF4-FFF2-40B4-BE49-F238E27FC236}">
                <a16:creationId xmlns:a16="http://schemas.microsoft.com/office/drawing/2014/main" xmlns="" id="{01DD9E9F-3B5F-4D70-8F50-DF1EFB3EC3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58643" y="3801111"/>
            <a:ext cx="980662" cy="102768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xmlns="" id="{C8F07539-EDA4-43D8-A9DF-DAA1A10D79D6}"/>
              </a:ext>
            </a:extLst>
          </p:cNvPr>
          <p:cNvPicPr>
            <a:picLocks noChangeAspect="1"/>
          </p:cNvPicPr>
          <p:nvPr/>
        </p:nvPicPr>
        <p:blipFill>
          <a:blip r:embed="rId12"/>
          <a:stretch>
            <a:fillRect/>
          </a:stretch>
        </p:blipFill>
        <p:spPr>
          <a:xfrm>
            <a:off x="2881159" y="4949712"/>
            <a:ext cx="996836" cy="10449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70717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oogle Shape;477;p21">
            <a:extLst>
              <a:ext uri="{FF2B5EF4-FFF2-40B4-BE49-F238E27FC236}">
                <a16:creationId xmlns:a16="http://schemas.microsoft.com/office/drawing/2014/main" xmlns="" id="{DA3022C3-734E-4EDB-875D-72F4F9A57A2F}"/>
              </a:ext>
            </a:extLst>
          </p:cNvPr>
          <p:cNvGrpSpPr/>
          <p:nvPr/>
        </p:nvGrpSpPr>
        <p:grpSpPr>
          <a:xfrm>
            <a:off x="5709280" y="932138"/>
            <a:ext cx="5546745" cy="4371223"/>
            <a:chOff x="4282518" y="698858"/>
            <a:chExt cx="4160601" cy="3278844"/>
          </a:xfrm>
        </p:grpSpPr>
        <p:grpSp>
          <p:nvGrpSpPr>
            <p:cNvPr id="44" name="Google Shape;478;p21">
              <a:extLst>
                <a:ext uri="{FF2B5EF4-FFF2-40B4-BE49-F238E27FC236}">
                  <a16:creationId xmlns:a16="http://schemas.microsoft.com/office/drawing/2014/main" xmlns="" id="{02C5DBD5-2389-4D3D-B0B8-2D85623BF2BD}"/>
                </a:ext>
              </a:extLst>
            </p:cNvPr>
            <p:cNvGrpSpPr/>
            <p:nvPr/>
          </p:nvGrpSpPr>
          <p:grpSpPr>
            <a:xfrm>
              <a:off x="5440794" y="1100940"/>
              <a:ext cx="3002325" cy="627559"/>
              <a:chOff x="5440794" y="1069388"/>
              <a:chExt cx="3002325" cy="627559"/>
            </a:xfrm>
          </p:grpSpPr>
          <p:sp>
            <p:nvSpPr>
              <p:cNvPr id="55" name="Google Shape;479;p21">
                <a:extLst>
                  <a:ext uri="{FF2B5EF4-FFF2-40B4-BE49-F238E27FC236}">
                    <a16:creationId xmlns:a16="http://schemas.microsoft.com/office/drawing/2014/main" xmlns="" id="{03155FB9-5B58-429F-B8FE-8A70281188EE}"/>
                  </a:ext>
                </a:extLst>
              </p:cNvPr>
              <p:cNvSpPr/>
              <p:nvPr/>
            </p:nvSpPr>
            <p:spPr>
              <a:xfrm flipH="1">
                <a:off x="5440794" y="1069388"/>
                <a:ext cx="2693319" cy="627559"/>
              </a:xfrm>
              <a:custGeom>
                <a:avLst/>
                <a:gdLst/>
                <a:ahLst/>
                <a:cxnLst/>
                <a:rect l="l" t="t" r="r" b="b"/>
                <a:pathLst>
                  <a:path w="66973" h="30273" extrusionOk="0">
                    <a:moveTo>
                      <a:pt x="1" y="1"/>
                    </a:moveTo>
                    <a:lnTo>
                      <a:pt x="1" y="30273"/>
                    </a:lnTo>
                    <a:lnTo>
                      <a:pt x="66972" y="30273"/>
                    </a:lnTo>
                    <a:lnTo>
                      <a:pt x="66972" y="1"/>
                    </a:lnTo>
                    <a:close/>
                  </a:path>
                </a:pathLst>
              </a:custGeom>
              <a:solidFill>
                <a:srgbClr val="EFEFE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60" name="Google Shape;484;p21">
                <a:extLst>
                  <a:ext uri="{FF2B5EF4-FFF2-40B4-BE49-F238E27FC236}">
                    <a16:creationId xmlns:a16="http://schemas.microsoft.com/office/drawing/2014/main" xmlns="" id="{E96A877A-C802-4331-BBD9-C51A90EEE400}"/>
                  </a:ext>
                </a:extLst>
              </p:cNvPr>
              <p:cNvSpPr/>
              <p:nvPr/>
            </p:nvSpPr>
            <p:spPr>
              <a:xfrm>
                <a:off x="8386616" y="1369767"/>
                <a:ext cx="56503" cy="199345"/>
              </a:xfrm>
              <a:custGeom>
                <a:avLst/>
                <a:gdLst/>
                <a:ahLst/>
                <a:cxnLst/>
                <a:rect l="l" t="t" r="r" b="b"/>
                <a:pathLst>
                  <a:path w="3839" h="13544" extrusionOk="0">
                    <a:moveTo>
                      <a:pt x="0" y="1"/>
                    </a:moveTo>
                    <a:lnTo>
                      <a:pt x="0" y="13543"/>
                    </a:lnTo>
                    <a:lnTo>
                      <a:pt x="3839" y="13543"/>
                    </a:lnTo>
                    <a:lnTo>
                      <a:pt x="3839" y="1"/>
                    </a:ln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grpSp>
        <p:grpSp>
          <p:nvGrpSpPr>
            <p:cNvPr id="45" name="Google Shape;488;p21">
              <a:extLst>
                <a:ext uri="{FF2B5EF4-FFF2-40B4-BE49-F238E27FC236}">
                  <a16:creationId xmlns:a16="http://schemas.microsoft.com/office/drawing/2014/main" xmlns="" id="{13070472-566F-483F-BB04-EA628AED7A9C}"/>
                </a:ext>
              </a:extLst>
            </p:cNvPr>
            <p:cNvGrpSpPr/>
            <p:nvPr/>
          </p:nvGrpSpPr>
          <p:grpSpPr>
            <a:xfrm>
              <a:off x="4282518" y="698858"/>
              <a:ext cx="1158268" cy="3278844"/>
              <a:chOff x="4282518" y="698858"/>
              <a:chExt cx="1158268" cy="3278844"/>
            </a:xfrm>
          </p:grpSpPr>
          <p:sp>
            <p:nvSpPr>
              <p:cNvPr id="47" name="Google Shape;489;p21">
                <a:extLst>
                  <a:ext uri="{FF2B5EF4-FFF2-40B4-BE49-F238E27FC236}">
                    <a16:creationId xmlns:a16="http://schemas.microsoft.com/office/drawing/2014/main" xmlns="" id="{6992A2E5-237E-4AA3-92D7-572098454F0D}"/>
                  </a:ext>
                </a:extLst>
              </p:cNvPr>
              <p:cNvSpPr/>
              <p:nvPr/>
            </p:nvSpPr>
            <p:spPr>
              <a:xfrm>
                <a:off x="4284778" y="698858"/>
                <a:ext cx="1156008" cy="669600"/>
              </a:xfrm>
              <a:custGeom>
                <a:avLst/>
                <a:gdLst/>
                <a:ahLst/>
                <a:cxnLst/>
                <a:rect l="l" t="t" r="r" b="b"/>
                <a:pathLst>
                  <a:path w="55765" h="32301" extrusionOk="0">
                    <a:moveTo>
                      <a:pt x="27792" y="1"/>
                    </a:moveTo>
                    <a:lnTo>
                      <a:pt x="0" y="16151"/>
                    </a:lnTo>
                    <a:lnTo>
                      <a:pt x="27973" y="32301"/>
                    </a:lnTo>
                    <a:lnTo>
                      <a:pt x="55764" y="16151"/>
                    </a:lnTo>
                    <a:lnTo>
                      <a:pt x="27792" y="1"/>
                    </a:lnTo>
                    <a:close/>
                  </a:path>
                </a:pathLst>
              </a:custGeom>
              <a:solidFill>
                <a:srgbClr val="57ADB5"/>
              </a:solidFill>
              <a:ln w="9525" cap="flat" cmpd="sng">
                <a:solidFill>
                  <a:srgbClr val="57ADB5"/>
                </a:solidFill>
                <a:prstDash val="solid"/>
                <a:round/>
                <a:headEnd type="none" w="sm" len="sm"/>
                <a:tailEnd type="none" w="sm" len="sm"/>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Tx/>
                  <a:buFontTx/>
                  <a:buNone/>
                  <a:tabLst/>
                  <a:defRPr/>
                </a:pPr>
                <a:r>
                  <a:rPr lang="es-MX" sz="1866" b="1" kern="0" dirty="0">
                    <a:solidFill>
                      <a:schemeClr val="bg1"/>
                    </a:solidFill>
                    <a:latin typeface="Fira Sans"/>
                    <a:ea typeface="Fira Sans"/>
                    <a:cs typeface="Fira Sans"/>
                    <a:sym typeface="Fira Sans"/>
                  </a:rPr>
                  <a:t>1</a:t>
                </a:r>
                <a:endParaRPr kumimoji="0" sz="1866" b="1" i="0" u="none" strike="noStrike" kern="0" cap="none" spc="0" normalizeH="0" baseline="0" noProof="0" dirty="0">
                  <a:ln>
                    <a:noFill/>
                  </a:ln>
                  <a:solidFill>
                    <a:schemeClr val="bg1"/>
                  </a:solidFill>
                  <a:effectLst/>
                  <a:uLnTx/>
                  <a:uFillTx/>
                  <a:latin typeface="Fira Sans"/>
                  <a:ea typeface="Fira Sans"/>
                  <a:cs typeface="Fira Sans"/>
                  <a:sym typeface="Fira Sans"/>
                </a:endParaRPr>
              </a:p>
            </p:txBody>
          </p:sp>
          <p:sp>
            <p:nvSpPr>
              <p:cNvPr id="48" name="Google Shape;490;p21">
                <a:extLst>
                  <a:ext uri="{FF2B5EF4-FFF2-40B4-BE49-F238E27FC236}">
                    <a16:creationId xmlns:a16="http://schemas.microsoft.com/office/drawing/2014/main" xmlns="" id="{A92F49C4-47DA-4DE0-855A-ADD20362F319}"/>
                  </a:ext>
                </a:extLst>
              </p:cNvPr>
              <p:cNvSpPr/>
              <p:nvPr/>
            </p:nvSpPr>
            <p:spPr>
              <a:xfrm>
                <a:off x="4862398" y="1033648"/>
                <a:ext cx="578388" cy="2944054"/>
              </a:xfrm>
              <a:custGeom>
                <a:avLst/>
                <a:gdLst/>
                <a:ahLst/>
                <a:cxnLst/>
                <a:rect l="l" t="t" r="r" b="b"/>
                <a:pathLst>
                  <a:path w="27901" h="142019" extrusionOk="0">
                    <a:moveTo>
                      <a:pt x="27900" y="1"/>
                    </a:moveTo>
                    <a:lnTo>
                      <a:pt x="109" y="16151"/>
                    </a:lnTo>
                    <a:lnTo>
                      <a:pt x="0" y="142018"/>
                    </a:lnTo>
                    <a:lnTo>
                      <a:pt x="27792" y="125868"/>
                    </a:lnTo>
                    <a:lnTo>
                      <a:pt x="27900" y="1"/>
                    </a:lnTo>
                    <a:close/>
                  </a:path>
                </a:pathLst>
              </a:custGeom>
              <a:solidFill>
                <a:srgbClr val="3E769A"/>
              </a:solidFill>
              <a:ln w="9525" cap="flat" cmpd="sng">
                <a:solidFill>
                  <a:srgbClr val="3E769A"/>
                </a:solidFill>
                <a:prstDash val="solid"/>
                <a:round/>
                <a:headEnd type="none" w="sm" len="sm"/>
                <a:tailEnd type="none" w="sm" len="sm"/>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49" name="Google Shape;491;p21">
                <a:extLst>
                  <a:ext uri="{FF2B5EF4-FFF2-40B4-BE49-F238E27FC236}">
                    <a16:creationId xmlns:a16="http://schemas.microsoft.com/office/drawing/2014/main" xmlns="" id="{CB01D23F-3F33-41BA-9AAD-E27398ACA950}"/>
                  </a:ext>
                </a:extLst>
              </p:cNvPr>
              <p:cNvSpPr/>
              <p:nvPr/>
            </p:nvSpPr>
            <p:spPr>
              <a:xfrm>
                <a:off x="4282518" y="1033648"/>
                <a:ext cx="582140" cy="2944054"/>
              </a:xfrm>
              <a:custGeom>
                <a:avLst/>
                <a:gdLst/>
                <a:ahLst/>
                <a:cxnLst/>
                <a:rect l="l" t="t" r="r" b="b"/>
                <a:pathLst>
                  <a:path w="28082" h="142019" extrusionOk="0">
                    <a:moveTo>
                      <a:pt x="109" y="1"/>
                    </a:moveTo>
                    <a:lnTo>
                      <a:pt x="1" y="125868"/>
                    </a:lnTo>
                    <a:lnTo>
                      <a:pt x="27973" y="142018"/>
                    </a:lnTo>
                    <a:lnTo>
                      <a:pt x="28082" y="16151"/>
                    </a:lnTo>
                    <a:lnTo>
                      <a:pt x="109" y="1"/>
                    </a:lnTo>
                    <a:close/>
                  </a:path>
                </a:pathLst>
              </a:custGeom>
              <a:solidFill>
                <a:srgbClr val="355070"/>
              </a:solidFill>
              <a:ln w="9525" cap="flat" cmpd="sng">
                <a:solidFill>
                  <a:srgbClr val="355070"/>
                </a:solidFill>
                <a:prstDash val="solid"/>
                <a:round/>
                <a:headEnd type="none" w="sm" len="sm"/>
                <a:tailEnd type="none" w="sm" len="sm"/>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sp>
          <p:nvSpPr>
            <p:cNvPr id="46" name="Google Shape;497;p21">
              <a:extLst>
                <a:ext uri="{FF2B5EF4-FFF2-40B4-BE49-F238E27FC236}">
                  <a16:creationId xmlns:a16="http://schemas.microsoft.com/office/drawing/2014/main" xmlns="" id="{29381E58-0BEC-4B4A-AEF9-420306D76D7B}"/>
                </a:ext>
              </a:extLst>
            </p:cNvPr>
            <p:cNvSpPr txBox="1"/>
            <p:nvPr/>
          </p:nvSpPr>
          <p:spPr>
            <a:xfrm flipH="1">
              <a:off x="6190842" y="1104555"/>
              <a:ext cx="1783200" cy="572700"/>
            </a:xfrm>
            <a:prstGeom prst="rect">
              <a:avLst/>
            </a:prstGeom>
            <a:noFill/>
            <a:ln>
              <a:noFill/>
            </a:ln>
          </p:spPr>
          <p:txBody>
            <a:bodyPr spcFirstLastPara="1" wrap="square" lIns="121884" tIns="121884" rIns="121884" bIns="121884" anchor="ctr" anchorCtr="0">
              <a:noAutofit/>
            </a:bodyPr>
            <a:lstStyle/>
            <a:p>
              <a:pPr marL="0" marR="0" lvl="0" indent="0" algn="r" defTabSz="1219078" eaLnBrk="1" fontAlgn="auto" latinLnBrk="0" hangingPunct="1">
                <a:lnSpc>
                  <a:spcPct val="100000"/>
                </a:lnSpc>
                <a:spcBef>
                  <a:spcPts val="0"/>
                </a:spcBef>
                <a:spcAft>
                  <a:spcPts val="0"/>
                </a:spcAft>
                <a:buClr>
                  <a:srgbClr val="000000"/>
                </a:buClr>
                <a:buSzPts val="1100"/>
                <a:buFontTx/>
                <a:buNone/>
                <a:tabLst/>
                <a:defRPr/>
              </a:pPr>
              <a:r>
                <a:rPr kumimoji="0" lang="es-MX" sz="1600" b="0" i="0" u="none" strike="noStrike" kern="0" cap="none" spc="0" normalizeH="0" baseline="0" noProof="0" dirty="0">
                  <a:ln>
                    <a:noFill/>
                  </a:ln>
                  <a:solidFill>
                    <a:srgbClr val="000000"/>
                  </a:solidFill>
                  <a:effectLst/>
                  <a:uLnTx/>
                  <a:uFillTx/>
                  <a:latin typeface="Fira Sans"/>
                  <a:ea typeface="Fira Sans"/>
                  <a:cs typeface="Fira Sans"/>
                  <a:sym typeface="Fira Sans"/>
                </a:rPr>
                <a:t>Mode</a:t>
              </a:r>
              <a:r>
                <a:rPr lang="es-MX" sz="1600" kern="0" dirty="0">
                  <a:solidFill>
                    <a:srgbClr val="000000"/>
                  </a:solidFill>
                  <a:latin typeface="Fira Sans"/>
                  <a:ea typeface="Fira Sans"/>
                  <a:cs typeface="Fira Sans"/>
                  <a:sym typeface="Fira Sans"/>
                </a:rPr>
                <a:t>lo de innovación tecnológica y competitividad</a:t>
              </a:r>
              <a:endParaRPr kumimoji="0" sz="16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grpSp>
        <p:nvGrpSpPr>
          <p:cNvPr id="64" name="Google Shape;498;p21">
            <a:extLst>
              <a:ext uri="{FF2B5EF4-FFF2-40B4-BE49-F238E27FC236}">
                <a16:creationId xmlns:a16="http://schemas.microsoft.com/office/drawing/2014/main" xmlns="" id="{BA554234-5DB3-4BC8-907F-94B0F342F500}"/>
              </a:ext>
            </a:extLst>
          </p:cNvPr>
          <p:cNvGrpSpPr/>
          <p:nvPr/>
        </p:nvGrpSpPr>
        <p:grpSpPr>
          <a:xfrm>
            <a:off x="796063" y="2178566"/>
            <a:ext cx="5689303" cy="3307912"/>
            <a:chOff x="597125" y="1633802"/>
            <a:chExt cx="4267533" cy="2481257"/>
          </a:xfrm>
        </p:grpSpPr>
        <p:grpSp>
          <p:nvGrpSpPr>
            <p:cNvPr id="65" name="Google Shape;499;p21">
              <a:extLst>
                <a:ext uri="{FF2B5EF4-FFF2-40B4-BE49-F238E27FC236}">
                  <a16:creationId xmlns:a16="http://schemas.microsoft.com/office/drawing/2014/main" xmlns="" id="{2058A700-0DA8-4D31-95A0-3BA78A2B72DF}"/>
                </a:ext>
              </a:extLst>
            </p:cNvPr>
            <p:cNvGrpSpPr/>
            <p:nvPr/>
          </p:nvGrpSpPr>
          <p:grpSpPr>
            <a:xfrm>
              <a:off x="597125" y="1964847"/>
              <a:ext cx="3104554" cy="627559"/>
              <a:chOff x="597125" y="1961275"/>
              <a:chExt cx="3104554" cy="627559"/>
            </a:xfrm>
          </p:grpSpPr>
          <p:sp>
            <p:nvSpPr>
              <p:cNvPr id="76" name="Google Shape;500;p21">
                <a:extLst>
                  <a:ext uri="{FF2B5EF4-FFF2-40B4-BE49-F238E27FC236}">
                    <a16:creationId xmlns:a16="http://schemas.microsoft.com/office/drawing/2014/main" xmlns="" id="{48171802-297D-4B23-ADA3-6F675F8674F7}"/>
                  </a:ext>
                </a:extLst>
              </p:cNvPr>
              <p:cNvSpPr/>
              <p:nvPr/>
            </p:nvSpPr>
            <p:spPr>
              <a:xfrm>
                <a:off x="1008360" y="1961275"/>
                <a:ext cx="2693319" cy="627559"/>
              </a:xfrm>
              <a:custGeom>
                <a:avLst/>
                <a:gdLst/>
                <a:ahLst/>
                <a:cxnLst/>
                <a:rect l="l" t="t" r="r" b="b"/>
                <a:pathLst>
                  <a:path w="66973" h="30273" extrusionOk="0">
                    <a:moveTo>
                      <a:pt x="1" y="1"/>
                    </a:moveTo>
                    <a:lnTo>
                      <a:pt x="1" y="30273"/>
                    </a:lnTo>
                    <a:lnTo>
                      <a:pt x="66972" y="30273"/>
                    </a:lnTo>
                    <a:lnTo>
                      <a:pt x="66972" y="1"/>
                    </a:lnTo>
                    <a:close/>
                  </a:path>
                </a:pathLst>
              </a:custGeom>
              <a:solidFill>
                <a:srgbClr val="EFEFE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grpSp>
            <p:nvGrpSpPr>
              <p:cNvPr id="79" name="Google Shape;503;p21">
                <a:extLst>
                  <a:ext uri="{FF2B5EF4-FFF2-40B4-BE49-F238E27FC236}">
                    <a16:creationId xmlns:a16="http://schemas.microsoft.com/office/drawing/2014/main" xmlns="" id="{3232BC0C-DD43-4B96-BAA1-B03F0AB1F032}"/>
                  </a:ext>
                </a:extLst>
              </p:cNvPr>
              <p:cNvGrpSpPr/>
              <p:nvPr/>
            </p:nvGrpSpPr>
            <p:grpSpPr>
              <a:xfrm>
                <a:off x="597125" y="2140027"/>
                <a:ext cx="327300" cy="270055"/>
                <a:chOff x="2192279" y="1839324"/>
                <a:chExt cx="454899" cy="375337"/>
              </a:xfrm>
            </p:grpSpPr>
            <p:sp>
              <p:nvSpPr>
                <p:cNvPr id="80" name="Google Shape;504;p21">
                  <a:extLst>
                    <a:ext uri="{FF2B5EF4-FFF2-40B4-BE49-F238E27FC236}">
                      <a16:creationId xmlns:a16="http://schemas.microsoft.com/office/drawing/2014/main" xmlns="" id="{17E0900B-890A-4C6E-B662-BF4D827343DF}"/>
                    </a:ext>
                  </a:extLst>
                </p:cNvPr>
                <p:cNvSpPr/>
                <p:nvPr/>
              </p:nvSpPr>
              <p:spPr>
                <a:xfrm>
                  <a:off x="2414463" y="2108047"/>
                  <a:ext cx="9391" cy="9038"/>
                </a:xfrm>
                <a:custGeom>
                  <a:avLst/>
                  <a:gdLst/>
                  <a:ahLst/>
                  <a:cxnLst/>
                  <a:rect l="l" t="t" r="r" b="b"/>
                  <a:pathLst>
                    <a:path w="453" h="436" extrusionOk="0">
                      <a:moveTo>
                        <a:pt x="236" y="1"/>
                      </a:moveTo>
                      <a:cubicBezTo>
                        <a:pt x="109" y="1"/>
                        <a:pt x="0" y="91"/>
                        <a:pt x="0" y="218"/>
                      </a:cubicBezTo>
                      <a:cubicBezTo>
                        <a:pt x="0" y="345"/>
                        <a:pt x="109" y="435"/>
                        <a:pt x="236" y="435"/>
                      </a:cubicBezTo>
                      <a:cubicBezTo>
                        <a:pt x="344" y="435"/>
                        <a:pt x="453" y="345"/>
                        <a:pt x="453" y="218"/>
                      </a:cubicBezTo>
                      <a:cubicBezTo>
                        <a:pt x="453" y="91"/>
                        <a:pt x="344" y="1"/>
                        <a:pt x="236" y="1"/>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81" name="Google Shape;505;p21">
                  <a:extLst>
                    <a:ext uri="{FF2B5EF4-FFF2-40B4-BE49-F238E27FC236}">
                      <a16:creationId xmlns:a16="http://schemas.microsoft.com/office/drawing/2014/main" xmlns="" id="{71DAFACC-86C1-407A-818C-5EA9FA4B457B}"/>
                    </a:ext>
                  </a:extLst>
                </p:cNvPr>
                <p:cNvSpPr/>
                <p:nvPr/>
              </p:nvSpPr>
              <p:spPr>
                <a:xfrm>
                  <a:off x="2192279" y="1839324"/>
                  <a:ext cx="454899" cy="375337"/>
                </a:xfrm>
                <a:custGeom>
                  <a:avLst/>
                  <a:gdLst/>
                  <a:ahLst/>
                  <a:cxnLst/>
                  <a:rect l="l" t="t" r="r" b="b"/>
                  <a:pathLst>
                    <a:path w="21944" h="18106" extrusionOk="0">
                      <a:moveTo>
                        <a:pt x="1774" y="1775"/>
                      </a:moveTo>
                      <a:lnTo>
                        <a:pt x="20187" y="1793"/>
                      </a:lnTo>
                      <a:lnTo>
                        <a:pt x="20169" y="11099"/>
                      </a:lnTo>
                      <a:lnTo>
                        <a:pt x="1756" y="11081"/>
                      </a:lnTo>
                      <a:lnTo>
                        <a:pt x="1756" y="1793"/>
                      </a:lnTo>
                      <a:cubicBezTo>
                        <a:pt x="1756" y="1775"/>
                        <a:pt x="1756" y="1775"/>
                        <a:pt x="1774" y="1775"/>
                      </a:cubicBezTo>
                      <a:close/>
                      <a:moveTo>
                        <a:pt x="10954" y="12240"/>
                      </a:moveTo>
                      <a:cubicBezTo>
                        <a:pt x="12221" y="12240"/>
                        <a:pt x="12221" y="14213"/>
                        <a:pt x="10954" y="14213"/>
                      </a:cubicBezTo>
                      <a:cubicBezTo>
                        <a:pt x="9668" y="14213"/>
                        <a:pt x="9686" y="12240"/>
                        <a:pt x="10954" y="12240"/>
                      </a:cubicBezTo>
                      <a:close/>
                      <a:moveTo>
                        <a:pt x="1285" y="1"/>
                      </a:moveTo>
                      <a:cubicBezTo>
                        <a:pt x="579" y="1"/>
                        <a:pt x="0" y="580"/>
                        <a:pt x="0" y="1286"/>
                      </a:cubicBezTo>
                      <a:lnTo>
                        <a:pt x="0" y="13507"/>
                      </a:lnTo>
                      <a:cubicBezTo>
                        <a:pt x="0" y="13797"/>
                        <a:pt x="109" y="14105"/>
                        <a:pt x="290" y="14340"/>
                      </a:cubicBezTo>
                      <a:cubicBezTo>
                        <a:pt x="344" y="14394"/>
                        <a:pt x="398" y="14449"/>
                        <a:pt x="471" y="14503"/>
                      </a:cubicBezTo>
                      <a:cubicBezTo>
                        <a:pt x="688" y="14702"/>
                        <a:pt x="978" y="14793"/>
                        <a:pt x="1285" y="14793"/>
                      </a:cubicBezTo>
                      <a:lnTo>
                        <a:pt x="8365" y="14793"/>
                      </a:lnTo>
                      <a:cubicBezTo>
                        <a:pt x="8347" y="15245"/>
                        <a:pt x="8328" y="15698"/>
                        <a:pt x="8274" y="16132"/>
                      </a:cubicBezTo>
                      <a:cubicBezTo>
                        <a:pt x="8238" y="16368"/>
                        <a:pt x="8184" y="16675"/>
                        <a:pt x="8111" y="16983"/>
                      </a:cubicBezTo>
                      <a:cubicBezTo>
                        <a:pt x="8101" y="16983"/>
                        <a:pt x="8090" y="16983"/>
                        <a:pt x="8080" y="16983"/>
                      </a:cubicBezTo>
                      <a:cubicBezTo>
                        <a:pt x="7678" y="16983"/>
                        <a:pt x="7351" y="17320"/>
                        <a:pt x="7351" y="17726"/>
                      </a:cubicBezTo>
                      <a:lnTo>
                        <a:pt x="7351" y="18106"/>
                      </a:lnTo>
                      <a:lnTo>
                        <a:pt x="14557" y="18106"/>
                      </a:lnTo>
                      <a:lnTo>
                        <a:pt x="14557" y="17726"/>
                      </a:lnTo>
                      <a:cubicBezTo>
                        <a:pt x="14557" y="17327"/>
                        <a:pt x="14231" y="16983"/>
                        <a:pt x="13832" y="16965"/>
                      </a:cubicBezTo>
                      <a:cubicBezTo>
                        <a:pt x="13778" y="16694"/>
                        <a:pt x="13706" y="16350"/>
                        <a:pt x="13669" y="16132"/>
                      </a:cubicBezTo>
                      <a:cubicBezTo>
                        <a:pt x="13615" y="15680"/>
                        <a:pt x="13579" y="15245"/>
                        <a:pt x="13579" y="14793"/>
                      </a:cubicBezTo>
                      <a:lnTo>
                        <a:pt x="20658" y="14793"/>
                      </a:lnTo>
                      <a:cubicBezTo>
                        <a:pt x="21002" y="14793"/>
                        <a:pt x="21328" y="14666"/>
                        <a:pt x="21563" y="14412"/>
                      </a:cubicBezTo>
                      <a:cubicBezTo>
                        <a:pt x="21600" y="14394"/>
                        <a:pt x="21618" y="14358"/>
                        <a:pt x="21654" y="14322"/>
                      </a:cubicBezTo>
                      <a:cubicBezTo>
                        <a:pt x="21835" y="14086"/>
                        <a:pt x="21944" y="13815"/>
                        <a:pt x="21944" y="13507"/>
                      </a:cubicBezTo>
                      <a:lnTo>
                        <a:pt x="21944" y="1286"/>
                      </a:lnTo>
                      <a:cubicBezTo>
                        <a:pt x="21944" y="580"/>
                        <a:pt x="21382" y="1"/>
                        <a:pt x="20658" y="1"/>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grpSp>
        </p:grpSp>
        <p:grpSp>
          <p:nvGrpSpPr>
            <p:cNvPr id="66" name="Google Shape;506;p21">
              <a:extLst>
                <a:ext uri="{FF2B5EF4-FFF2-40B4-BE49-F238E27FC236}">
                  <a16:creationId xmlns:a16="http://schemas.microsoft.com/office/drawing/2014/main" xmlns="" id="{2BF3FD94-7776-4ECA-A1FF-2C2901947D33}"/>
                </a:ext>
              </a:extLst>
            </p:cNvPr>
            <p:cNvGrpSpPr/>
            <p:nvPr/>
          </p:nvGrpSpPr>
          <p:grpSpPr>
            <a:xfrm>
              <a:off x="3706411" y="1633802"/>
              <a:ext cx="1158247" cy="2481257"/>
              <a:chOff x="3706411" y="1633802"/>
              <a:chExt cx="1158247" cy="2481257"/>
            </a:xfrm>
          </p:grpSpPr>
          <p:sp>
            <p:nvSpPr>
              <p:cNvPr id="68" name="Google Shape;507;p21">
                <a:extLst>
                  <a:ext uri="{FF2B5EF4-FFF2-40B4-BE49-F238E27FC236}">
                    <a16:creationId xmlns:a16="http://schemas.microsoft.com/office/drawing/2014/main" xmlns="" id="{54F92FA0-2CED-46CF-B4C6-F10E73980F72}"/>
                  </a:ext>
                </a:extLst>
              </p:cNvPr>
              <p:cNvSpPr/>
              <p:nvPr/>
            </p:nvSpPr>
            <p:spPr>
              <a:xfrm>
                <a:off x="3708649" y="1633802"/>
                <a:ext cx="1156008" cy="669206"/>
              </a:xfrm>
              <a:custGeom>
                <a:avLst/>
                <a:gdLst/>
                <a:ahLst/>
                <a:cxnLst/>
                <a:rect l="l" t="t" r="r" b="b"/>
                <a:pathLst>
                  <a:path w="55765" h="32282" extrusionOk="0">
                    <a:moveTo>
                      <a:pt x="27792" y="0"/>
                    </a:moveTo>
                    <a:lnTo>
                      <a:pt x="1" y="16150"/>
                    </a:lnTo>
                    <a:lnTo>
                      <a:pt x="27973" y="32282"/>
                    </a:lnTo>
                    <a:lnTo>
                      <a:pt x="55765" y="16132"/>
                    </a:lnTo>
                    <a:lnTo>
                      <a:pt x="27792" y="0"/>
                    </a:lnTo>
                    <a:close/>
                  </a:path>
                </a:pathLst>
              </a:custGeom>
              <a:solidFill>
                <a:srgbClr val="A6A5C2"/>
              </a:solidFill>
              <a:ln w="9525" cap="flat" cmpd="sng">
                <a:solidFill>
                  <a:srgbClr val="A6A5C2"/>
                </a:solidFill>
                <a:prstDash val="solid"/>
                <a:round/>
                <a:headEnd type="none" w="sm" len="sm"/>
                <a:tailEnd type="none" w="sm" len="sm"/>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Tx/>
                  <a:buFontTx/>
                  <a:buNone/>
                  <a:tabLst/>
                  <a:defRPr/>
                </a:pPr>
                <a:r>
                  <a:rPr kumimoji="0" lang="es-MX" sz="1866" b="1" i="0" u="none" strike="noStrike" kern="0" cap="none" spc="0" normalizeH="0" baseline="0" noProof="0" dirty="0">
                    <a:ln>
                      <a:noFill/>
                    </a:ln>
                    <a:solidFill>
                      <a:schemeClr val="bg1"/>
                    </a:solidFill>
                    <a:effectLst/>
                    <a:uLnTx/>
                    <a:uFillTx/>
                    <a:latin typeface="Fira Sans"/>
                    <a:ea typeface="Fira Sans"/>
                    <a:cs typeface="Fira Sans"/>
                    <a:sym typeface="Fira Sans"/>
                  </a:rPr>
                  <a:t>3</a:t>
                </a:r>
                <a:endParaRPr kumimoji="0" sz="1866" b="1" i="0" u="none" strike="noStrike" kern="0" cap="none" spc="0" normalizeH="0" baseline="0" noProof="0" dirty="0">
                  <a:ln>
                    <a:noFill/>
                  </a:ln>
                  <a:solidFill>
                    <a:schemeClr val="bg1"/>
                  </a:solidFill>
                  <a:effectLst/>
                  <a:uLnTx/>
                  <a:uFillTx/>
                  <a:latin typeface="Fira Sans"/>
                  <a:ea typeface="Fira Sans"/>
                  <a:cs typeface="Fira Sans"/>
                  <a:sym typeface="Fira Sans"/>
                </a:endParaRPr>
              </a:p>
            </p:txBody>
          </p:sp>
          <p:sp>
            <p:nvSpPr>
              <p:cNvPr id="69" name="Google Shape;508;p21">
                <a:extLst>
                  <a:ext uri="{FF2B5EF4-FFF2-40B4-BE49-F238E27FC236}">
                    <a16:creationId xmlns:a16="http://schemas.microsoft.com/office/drawing/2014/main" xmlns="" id="{D6B2931F-069A-444B-A7F5-374D8698D473}"/>
                  </a:ext>
                </a:extLst>
              </p:cNvPr>
              <p:cNvSpPr/>
              <p:nvPr/>
            </p:nvSpPr>
            <p:spPr>
              <a:xfrm>
                <a:off x="4286270" y="1968198"/>
                <a:ext cx="578388" cy="2146861"/>
              </a:xfrm>
              <a:custGeom>
                <a:avLst/>
                <a:gdLst/>
                <a:ahLst/>
                <a:cxnLst/>
                <a:rect l="l" t="t" r="r" b="b"/>
                <a:pathLst>
                  <a:path w="27901" h="103563" extrusionOk="0">
                    <a:moveTo>
                      <a:pt x="27901" y="1"/>
                    </a:moveTo>
                    <a:lnTo>
                      <a:pt x="109" y="16151"/>
                    </a:lnTo>
                    <a:lnTo>
                      <a:pt x="1" y="103563"/>
                    </a:lnTo>
                    <a:lnTo>
                      <a:pt x="27792" y="87431"/>
                    </a:lnTo>
                    <a:lnTo>
                      <a:pt x="27901" y="1"/>
                    </a:lnTo>
                    <a:close/>
                  </a:path>
                </a:pathLst>
              </a:custGeom>
              <a:solidFill>
                <a:srgbClr val="908FB2"/>
              </a:solidFill>
              <a:ln w="9525" cap="flat" cmpd="sng">
                <a:solidFill>
                  <a:srgbClr val="908FB2"/>
                </a:solidFill>
                <a:prstDash val="solid"/>
                <a:round/>
                <a:headEnd type="none" w="sm" len="sm"/>
                <a:tailEnd type="none" w="sm" len="sm"/>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70" name="Google Shape;509;p21">
                <a:extLst>
                  <a:ext uri="{FF2B5EF4-FFF2-40B4-BE49-F238E27FC236}">
                    <a16:creationId xmlns:a16="http://schemas.microsoft.com/office/drawing/2014/main" xmlns="" id="{C29F36F6-5B0B-4B3E-A03D-BE6624665491}"/>
                  </a:ext>
                </a:extLst>
              </p:cNvPr>
              <p:cNvSpPr/>
              <p:nvPr/>
            </p:nvSpPr>
            <p:spPr>
              <a:xfrm>
                <a:off x="3706411" y="1968571"/>
                <a:ext cx="582140" cy="2146488"/>
              </a:xfrm>
              <a:custGeom>
                <a:avLst/>
                <a:gdLst/>
                <a:ahLst/>
                <a:cxnLst/>
                <a:rect l="l" t="t" r="r" b="b"/>
                <a:pathLst>
                  <a:path w="28082" h="103545" extrusionOk="0">
                    <a:moveTo>
                      <a:pt x="109" y="1"/>
                    </a:moveTo>
                    <a:lnTo>
                      <a:pt x="0" y="87413"/>
                    </a:lnTo>
                    <a:lnTo>
                      <a:pt x="27973" y="103545"/>
                    </a:lnTo>
                    <a:lnTo>
                      <a:pt x="28081" y="16133"/>
                    </a:lnTo>
                    <a:lnTo>
                      <a:pt x="109" y="1"/>
                    </a:lnTo>
                    <a:close/>
                  </a:path>
                </a:pathLst>
              </a:custGeom>
              <a:solidFill>
                <a:srgbClr val="6D597A"/>
              </a:solidFill>
              <a:ln w="9525" cap="flat" cmpd="sng">
                <a:solidFill>
                  <a:srgbClr val="6D597A"/>
                </a:solidFill>
                <a:prstDash val="solid"/>
                <a:round/>
                <a:headEnd type="none" w="sm" len="sm"/>
                <a:tailEnd type="none" w="sm" len="sm"/>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sp>
          <p:nvSpPr>
            <p:cNvPr id="67" name="Google Shape;515;p21">
              <a:extLst>
                <a:ext uri="{FF2B5EF4-FFF2-40B4-BE49-F238E27FC236}">
                  <a16:creationId xmlns:a16="http://schemas.microsoft.com/office/drawing/2014/main" xmlns="" id="{A7C2A559-DE93-4607-B7BE-9E5AE1B72987}"/>
                </a:ext>
              </a:extLst>
            </p:cNvPr>
            <p:cNvSpPr txBox="1"/>
            <p:nvPr/>
          </p:nvSpPr>
          <p:spPr>
            <a:xfrm>
              <a:off x="1168431" y="1992276"/>
              <a:ext cx="1783200" cy="572700"/>
            </a:xfrm>
            <a:prstGeom prst="rect">
              <a:avLst/>
            </a:prstGeom>
            <a:no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r>
                <a:rPr kumimoji="0" lang="es-MX" sz="1600" b="0" i="0" u="none" strike="noStrike" kern="0" cap="none" spc="0" normalizeH="0" baseline="0" noProof="0" dirty="0">
                  <a:ln>
                    <a:noFill/>
                  </a:ln>
                  <a:solidFill>
                    <a:srgbClr val="000000"/>
                  </a:solidFill>
                  <a:effectLst/>
                  <a:uLnTx/>
                  <a:uFillTx/>
                  <a:latin typeface="Fira Sans"/>
                  <a:ea typeface="Fira Sans"/>
                  <a:cs typeface="Fira Sans"/>
                  <a:sym typeface="Fira Sans"/>
                </a:rPr>
                <a:t>Teorías de innovación tecnológica en los emprendimientos</a:t>
              </a:r>
              <a:endParaRPr kumimoji="0" sz="16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grpSp>
        <p:nvGrpSpPr>
          <p:cNvPr id="127" name="Google Shape;516;p21">
            <a:extLst>
              <a:ext uri="{FF2B5EF4-FFF2-40B4-BE49-F238E27FC236}">
                <a16:creationId xmlns:a16="http://schemas.microsoft.com/office/drawing/2014/main" xmlns="" id="{DB3CC893-289D-4C99-BB26-91D267DA5586}"/>
              </a:ext>
            </a:extLst>
          </p:cNvPr>
          <p:cNvGrpSpPr/>
          <p:nvPr/>
        </p:nvGrpSpPr>
        <p:grpSpPr>
          <a:xfrm>
            <a:off x="5696582" y="3423448"/>
            <a:ext cx="5694888" cy="2429888"/>
            <a:chOff x="4272993" y="2567585"/>
            <a:chExt cx="4271722" cy="1822653"/>
          </a:xfrm>
        </p:grpSpPr>
        <p:grpSp>
          <p:nvGrpSpPr>
            <p:cNvPr id="128" name="Google Shape;517;p21">
              <a:extLst>
                <a:ext uri="{FF2B5EF4-FFF2-40B4-BE49-F238E27FC236}">
                  <a16:creationId xmlns:a16="http://schemas.microsoft.com/office/drawing/2014/main" xmlns="" id="{89E6FDEF-D07B-4575-B6AF-8C9B1C678A18}"/>
                </a:ext>
              </a:extLst>
            </p:cNvPr>
            <p:cNvGrpSpPr/>
            <p:nvPr/>
          </p:nvGrpSpPr>
          <p:grpSpPr>
            <a:xfrm>
              <a:off x="5440794" y="2898187"/>
              <a:ext cx="3103921" cy="627559"/>
              <a:chOff x="5440794" y="2912475"/>
              <a:chExt cx="3103921" cy="627559"/>
            </a:xfrm>
          </p:grpSpPr>
          <p:sp>
            <p:nvSpPr>
              <p:cNvPr id="139" name="Google Shape;518;p21">
                <a:extLst>
                  <a:ext uri="{FF2B5EF4-FFF2-40B4-BE49-F238E27FC236}">
                    <a16:creationId xmlns:a16="http://schemas.microsoft.com/office/drawing/2014/main" xmlns="" id="{6FB224FA-5293-480C-B145-4BD6BB95EA7F}"/>
                  </a:ext>
                </a:extLst>
              </p:cNvPr>
              <p:cNvSpPr/>
              <p:nvPr/>
            </p:nvSpPr>
            <p:spPr>
              <a:xfrm flipH="1">
                <a:off x="5440794" y="2912475"/>
                <a:ext cx="2693319" cy="627559"/>
              </a:xfrm>
              <a:custGeom>
                <a:avLst/>
                <a:gdLst/>
                <a:ahLst/>
                <a:cxnLst/>
                <a:rect l="l" t="t" r="r" b="b"/>
                <a:pathLst>
                  <a:path w="66973" h="30273" extrusionOk="0">
                    <a:moveTo>
                      <a:pt x="1" y="1"/>
                    </a:moveTo>
                    <a:lnTo>
                      <a:pt x="1" y="30273"/>
                    </a:lnTo>
                    <a:lnTo>
                      <a:pt x="66972" y="30273"/>
                    </a:lnTo>
                    <a:lnTo>
                      <a:pt x="66972" y="1"/>
                    </a:lnTo>
                    <a:close/>
                  </a:path>
                </a:pathLst>
              </a:custGeom>
              <a:solidFill>
                <a:srgbClr val="EFEFE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grpSp>
            <p:nvGrpSpPr>
              <p:cNvPr id="142" name="Google Shape;521;p21">
                <a:extLst>
                  <a:ext uri="{FF2B5EF4-FFF2-40B4-BE49-F238E27FC236}">
                    <a16:creationId xmlns:a16="http://schemas.microsoft.com/office/drawing/2014/main" xmlns="" id="{AB9D4182-EFE4-48F3-83BA-817BB56FDDA8}"/>
                  </a:ext>
                </a:extLst>
              </p:cNvPr>
              <p:cNvGrpSpPr/>
              <p:nvPr/>
            </p:nvGrpSpPr>
            <p:grpSpPr>
              <a:xfrm>
                <a:off x="8221709" y="3092841"/>
                <a:ext cx="323006" cy="266803"/>
                <a:chOff x="6491577" y="2741971"/>
                <a:chExt cx="460911" cy="380603"/>
              </a:xfrm>
            </p:grpSpPr>
            <p:sp>
              <p:nvSpPr>
                <p:cNvPr id="143" name="Google Shape;522;p21">
                  <a:extLst>
                    <a:ext uri="{FF2B5EF4-FFF2-40B4-BE49-F238E27FC236}">
                      <a16:creationId xmlns:a16="http://schemas.microsoft.com/office/drawing/2014/main" xmlns="" id="{91C937C7-E7D7-4589-8778-7347C8469603}"/>
                    </a:ext>
                  </a:extLst>
                </p:cNvPr>
                <p:cNvSpPr/>
                <p:nvPr/>
              </p:nvSpPr>
              <p:spPr>
                <a:xfrm>
                  <a:off x="6640191" y="3010694"/>
                  <a:ext cx="162917" cy="111880"/>
                </a:xfrm>
                <a:custGeom>
                  <a:avLst/>
                  <a:gdLst/>
                  <a:ahLst/>
                  <a:cxnLst/>
                  <a:rect l="l" t="t" r="r" b="b"/>
                  <a:pathLst>
                    <a:path w="7859" h="5397" extrusionOk="0">
                      <a:moveTo>
                        <a:pt x="1323" y="1"/>
                      </a:moveTo>
                      <a:cubicBezTo>
                        <a:pt x="490" y="725"/>
                        <a:pt x="1" y="1793"/>
                        <a:pt x="1" y="2916"/>
                      </a:cubicBezTo>
                      <a:lnTo>
                        <a:pt x="1" y="5396"/>
                      </a:lnTo>
                      <a:lnTo>
                        <a:pt x="7859" y="5396"/>
                      </a:lnTo>
                      <a:lnTo>
                        <a:pt x="7859" y="2916"/>
                      </a:lnTo>
                      <a:cubicBezTo>
                        <a:pt x="7859" y="1793"/>
                        <a:pt x="7388" y="743"/>
                        <a:pt x="6573" y="1"/>
                      </a:cubicBezTo>
                      <a:cubicBezTo>
                        <a:pt x="5849" y="725"/>
                        <a:pt x="4898" y="1087"/>
                        <a:pt x="3948" y="1087"/>
                      </a:cubicBezTo>
                      <a:cubicBezTo>
                        <a:pt x="2997" y="1087"/>
                        <a:pt x="2047" y="725"/>
                        <a:pt x="1323" y="1"/>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144" name="Google Shape;523;p21">
                  <a:extLst>
                    <a:ext uri="{FF2B5EF4-FFF2-40B4-BE49-F238E27FC236}">
                      <a16:creationId xmlns:a16="http://schemas.microsoft.com/office/drawing/2014/main" xmlns="" id="{FD6FADD1-09BC-4B55-B568-CA0C717B3AA8}"/>
                    </a:ext>
                  </a:extLst>
                </p:cNvPr>
                <p:cNvSpPr/>
                <p:nvPr/>
              </p:nvSpPr>
              <p:spPr>
                <a:xfrm>
                  <a:off x="6665336" y="2899498"/>
                  <a:ext cx="132527" cy="113476"/>
                </a:xfrm>
                <a:custGeom>
                  <a:avLst/>
                  <a:gdLst/>
                  <a:ahLst/>
                  <a:cxnLst/>
                  <a:rect l="l" t="t" r="r" b="b"/>
                  <a:pathLst>
                    <a:path w="6393" h="5474" extrusionOk="0">
                      <a:moveTo>
                        <a:pt x="2757" y="0"/>
                      </a:moveTo>
                      <a:cubicBezTo>
                        <a:pt x="1348" y="0"/>
                        <a:pt x="1" y="1096"/>
                        <a:pt x="1" y="2740"/>
                      </a:cubicBezTo>
                      <a:cubicBezTo>
                        <a:pt x="1" y="4261"/>
                        <a:pt x="1214" y="5474"/>
                        <a:pt x="2735" y="5474"/>
                      </a:cubicBezTo>
                      <a:cubicBezTo>
                        <a:pt x="5161" y="5474"/>
                        <a:pt x="6392" y="2541"/>
                        <a:pt x="4672" y="802"/>
                      </a:cubicBezTo>
                      <a:cubicBezTo>
                        <a:pt x="4112" y="248"/>
                        <a:pt x="3427" y="0"/>
                        <a:pt x="2757"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145" name="Google Shape;524;p21">
                  <a:extLst>
                    <a:ext uri="{FF2B5EF4-FFF2-40B4-BE49-F238E27FC236}">
                      <a16:creationId xmlns:a16="http://schemas.microsoft.com/office/drawing/2014/main" xmlns="" id="{D38C476C-049B-4496-B17E-B08B7E8A6FCC}"/>
                    </a:ext>
                  </a:extLst>
                </p:cNvPr>
                <p:cNvSpPr/>
                <p:nvPr/>
              </p:nvSpPr>
              <p:spPr>
                <a:xfrm>
                  <a:off x="6789571" y="2853063"/>
                  <a:ext cx="162917" cy="111880"/>
                </a:xfrm>
                <a:custGeom>
                  <a:avLst/>
                  <a:gdLst/>
                  <a:ahLst/>
                  <a:cxnLst/>
                  <a:rect l="l" t="t" r="r" b="b"/>
                  <a:pathLst>
                    <a:path w="7859" h="5397" extrusionOk="0">
                      <a:moveTo>
                        <a:pt x="1304" y="1"/>
                      </a:moveTo>
                      <a:cubicBezTo>
                        <a:pt x="471" y="743"/>
                        <a:pt x="1" y="1793"/>
                        <a:pt x="1" y="2916"/>
                      </a:cubicBezTo>
                      <a:lnTo>
                        <a:pt x="1" y="5396"/>
                      </a:lnTo>
                      <a:lnTo>
                        <a:pt x="7858" y="5396"/>
                      </a:lnTo>
                      <a:lnTo>
                        <a:pt x="7858" y="2916"/>
                      </a:lnTo>
                      <a:cubicBezTo>
                        <a:pt x="7858" y="1793"/>
                        <a:pt x="7370" y="743"/>
                        <a:pt x="6555" y="1"/>
                      </a:cubicBezTo>
                      <a:cubicBezTo>
                        <a:pt x="5831" y="725"/>
                        <a:pt x="4880" y="1087"/>
                        <a:pt x="3930" y="1087"/>
                      </a:cubicBezTo>
                      <a:cubicBezTo>
                        <a:pt x="2979" y="1087"/>
                        <a:pt x="2029" y="725"/>
                        <a:pt x="1304" y="1"/>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146" name="Google Shape;525;p21">
                  <a:extLst>
                    <a:ext uri="{FF2B5EF4-FFF2-40B4-BE49-F238E27FC236}">
                      <a16:creationId xmlns:a16="http://schemas.microsoft.com/office/drawing/2014/main" xmlns="" id="{DFCB3766-931F-4C2C-96D9-1F5A41D19377}"/>
                    </a:ext>
                  </a:extLst>
                </p:cNvPr>
                <p:cNvSpPr/>
                <p:nvPr/>
              </p:nvSpPr>
              <p:spPr>
                <a:xfrm>
                  <a:off x="6814343" y="2741971"/>
                  <a:ext cx="132506" cy="113746"/>
                </a:xfrm>
                <a:custGeom>
                  <a:avLst/>
                  <a:gdLst/>
                  <a:ahLst/>
                  <a:cxnLst/>
                  <a:rect l="l" t="t" r="r" b="b"/>
                  <a:pathLst>
                    <a:path w="6392" h="5487" extrusionOk="0">
                      <a:moveTo>
                        <a:pt x="2746" y="1"/>
                      </a:moveTo>
                      <a:cubicBezTo>
                        <a:pt x="1341" y="1"/>
                        <a:pt x="1" y="1095"/>
                        <a:pt x="1" y="2735"/>
                      </a:cubicBezTo>
                      <a:cubicBezTo>
                        <a:pt x="1" y="4255"/>
                        <a:pt x="1214" y="5468"/>
                        <a:pt x="2735" y="5487"/>
                      </a:cubicBezTo>
                      <a:cubicBezTo>
                        <a:pt x="5161" y="5487"/>
                        <a:pt x="6392" y="2535"/>
                        <a:pt x="4672" y="815"/>
                      </a:cubicBezTo>
                      <a:cubicBezTo>
                        <a:pt x="4109" y="252"/>
                        <a:pt x="3420" y="1"/>
                        <a:pt x="2746" y="1"/>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147" name="Google Shape;526;p21">
                  <a:extLst>
                    <a:ext uri="{FF2B5EF4-FFF2-40B4-BE49-F238E27FC236}">
                      <a16:creationId xmlns:a16="http://schemas.microsoft.com/office/drawing/2014/main" xmlns="" id="{A9A273BD-D8EF-4C62-9FAD-E468D454E94F}"/>
                    </a:ext>
                  </a:extLst>
                </p:cNvPr>
                <p:cNvSpPr/>
                <p:nvPr/>
              </p:nvSpPr>
              <p:spPr>
                <a:xfrm>
                  <a:off x="6491577" y="2853063"/>
                  <a:ext cx="162896" cy="111880"/>
                </a:xfrm>
                <a:custGeom>
                  <a:avLst/>
                  <a:gdLst/>
                  <a:ahLst/>
                  <a:cxnLst/>
                  <a:rect l="l" t="t" r="r" b="b"/>
                  <a:pathLst>
                    <a:path w="7858" h="5397" extrusionOk="0">
                      <a:moveTo>
                        <a:pt x="1304" y="1"/>
                      </a:moveTo>
                      <a:cubicBezTo>
                        <a:pt x="471" y="743"/>
                        <a:pt x="0" y="1793"/>
                        <a:pt x="0" y="2916"/>
                      </a:cubicBezTo>
                      <a:lnTo>
                        <a:pt x="0" y="5396"/>
                      </a:lnTo>
                      <a:lnTo>
                        <a:pt x="7858" y="5396"/>
                      </a:lnTo>
                      <a:lnTo>
                        <a:pt x="7858" y="2916"/>
                      </a:lnTo>
                      <a:cubicBezTo>
                        <a:pt x="7858" y="1793"/>
                        <a:pt x="7369" y="743"/>
                        <a:pt x="6554" y="1"/>
                      </a:cubicBezTo>
                      <a:cubicBezTo>
                        <a:pt x="5830" y="725"/>
                        <a:pt x="4880" y="1087"/>
                        <a:pt x="3929" y="1087"/>
                      </a:cubicBezTo>
                      <a:cubicBezTo>
                        <a:pt x="2978" y="1087"/>
                        <a:pt x="2028" y="725"/>
                        <a:pt x="1304" y="1"/>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148" name="Google Shape;527;p21">
                  <a:extLst>
                    <a:ext uri="{FF2B5EF4-FFF2-40B4-BE49-F238E27FC236}">
                      <a16:creationId xmlns:a16="http://schemas.microsoft.com/office/drawing/2014/main" xmlns="" id="{69763E0C-1521-4BC7-8470-1F427E4A1D82}"/>
                    </a:ext>
                  </a:extLst>
                </p:cNvPr>
                <p:cNvSpPr/>
                <p:nvPr/>
              </p:nvSpPr>
              <p:spPr>
                <a:xfrm>
                  <a:off x="6516350" y="2741971"/>
                  <a:ext cx="132506" cy="113746"/>
                </a:xfrm>
                <a:custGeom>
                  <a:avLst/>
                  <a:gdLst/>
                  <a:ahLst/>
                  <a:cxnLst/>
                  <a:rect l="l" t="t" r="r" b="b"/>
                  <a:pathLst>
                    <a:path w="6392" h="5487" extrusionOk="0">
                      <a:moveTo>
                        <a:pt x="2754" y="1"/>
                      </a:moveTo>
                      <a:cubicBezTo>
                        <a:pt x="1348" y="1"/>
                        <a:pt x="0" y="1095"/>
                        <a:pt x="0" y="2735"/>
                      </a:cubicBezTo>
                      <a:cubicBezTo>
                        <a:pt x="0" y="4255"/>
                        <a:pt x="1213" y="5468"/>
                        <a:pt x="2734" y="5487"/>
                      </a:cubicBezTo>
                      <a:cubicBezTo>
                        <a:pt x="5160" y="5487"/>
                        <a:pt x="6391" y="2535"/>
                        <a:pt x="4671" y="815"/>
                      </a:cubicBezTo>
                      <a:cubicBezTo>
                        <a:pt x="4114" y="252"/>
                        <a:pt x="3427" y="1"/>
                        <a:pt x="2754" y="1"/>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grpSp>
        </p:grpSp>
        <p:grpSp>
          <p:nvGrpSpPr>
            <p:cNvPr id="129" name="Google Shape;528;p21">
              <a:extLst>
                <a:ext uri="{FF2B5EF4-FFF2-40B4-BE49-F238E27FC236}">
                  <a16:creationId xmlns:a16="http://schemas.microsoft.com/office/drawing/2014/main" xmlns="" id="{5B921039-FE9B-4DA9-864E-387D63B0B957}"/>
                </a:ext>
              </a:extLst>
            </p:cNvPr>
            <p:cNvGrpSpPr/>
            <p:nvPr/>
          </p:nvGrpSpPr>
          <p:grpSpPr>
            <a:xfrm>
              <a:off x="4272993" y="2567585"/>
              <a:ext cx="1167793" cy="1822653"/>
              <a:chOff x="4272993" y="2567585"/>
              <a:chExt cx="1167793" cy="1822653"/>
            </a:xfrm>
          </p:grpSpPr>
          <p:sp>
            <p:nvSpPr>
              <p:cNvPr id="131" name="Google Shape;529;p21">
                <a:extLst>
                  <a:ext uri="{FF2B5EF4-FFF2-40B4-BE49-F238E27FC236}">
                    <a16:creationId xmlns:a16="http://schemas.microsoft.com/office/drawing/2014/main" xmlns="" id="{3A849D44-665F-4873-99BE-1D04C9346B7F}"/>
                  </a:ext>
                </a:extLst>
              </p:cNvPr>
              <p:cNvSpPr/>
              <p:nvPr/>
            </p:nvSpPr>
            <p:spPr>
              <a:xfrm>
                <a:off x="4284778" y="2567585"/>
                <a:ext cx="1156008" cy="669227"/>
              </a:xfrm>
              <a:custGeom>
                <a:avLst/>
                <a:gdLst/>
                <a:ahLst/>
                <a:cxnLst/>
                <a:rect l="l" t="t" r="r" b="b"/>
                <a:pathLst>
                  <a:path w="55765" h="32283" extrusionOk="0">
                    <a:moveTo>
                      <a:pt x="27792" y="1"/>
                    </a:moveTo>
                    <a:lnTo>
                      <a:pt x="0" y="16151"/>
                    </a:lnTo>
                    <a:lnTo>
                      <a:pt x="27973" y="32283"/>
                    </a:lnTo>
                    <a:lnTo>
                      <a:pt x="55764" y="16151"/>
                    </a:lnTo>
                    <a:lnTo>
                      <a:pt x="27792" y="1"/>
                    </a:lnTo>
                    <a:close/>
                  </a:path>
                </a:pathLst>
              </a:custGeom>
              <a:solidFill>
                <a:srgbClr val="ECADBA"/>
              </a:solidFill>
              <a:ln w="9525" cap="flat" cmpd="sng">
                <a:solidFill>
                  <a:srgbClr val="ECADBA"/>
                </a:solidFill>
                <a:prstDash val="solid"/>
                <a:round/>
                <a:headEnd type="none" w="sm" len="sm"/>
                <a:tailEnd type="none" w="sm" len="sm"/>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Tx/>
                  <a:buFontTx/>
                  <a:buNone/>
                  <a:tabLst/>
                  <a:defRPr/>
                </a:pPr>
                <a:r>
                  <a:rPr kumimoji="0" lang="es-MX" sz="1866" b="1" i="0" u="none" strike="noStrike" kern="0" cap="none" spc="0" normalizeH="0" baseline="0" noProof="0" dirty="0">
                    <a:ln>
                      <a:noFill/>
                    </a:ln>
                    <a:solidFill>
                      <a:schemeClr val="bg1"/>
                    </a:solidFill>
                    <a:effectLst/>
                    <a:uLnTx/>
                    <a:uFillTx/>
                    <a:latin typeface="Fira Sans"/>
                    <a:ea typeface="Fira Sans"/>
                    <a:cs typeface="Fira Sans"/>
                    <a:sym typeface="Fira Sans"/>
                  </a:rPr>
                  <a:t>2</a:t>
                </a:r>
                <a:endParaRPr kumimoji="0" sz="1866" b="1" i="0" u="none" strike="noStrike" kern="0" cap="none" spc="0" normalizeH="0" baseline="0" noProof="0" dirty="0">
                  <a:ln>
                    <a:noFill/>
                  </a:ln>
                  <a:solidFill>
                    <a:schemeClr val="bg1"/>
                  </a:solidFill>
                  <a:effectLst/>
                  <a:uLnTx/>
                  <a:uFillTx/>
                  <a:latin typeface="Fira Sans"/>
                  <a:ea typeface="Fira Sans"/>
                  <a:cs typeface="Fira Sans"/>
                  <a:sym typeface="Fira Sans"/>
                </a:endParaRPr>
              </a:p>
            </p:txBody>
          </p:sp>
          <p:sp>
            <p:nvSpPr>
              <p:cNvPr id="132" name="Google Shape;530;p21">
                <a:extLst>
                  <a:ext uri="{FF2B5EF4-FFF2-40B4-BE49-F238E27FC236}">
                    <a16:creationId xmlns:a16="http://schemas.microsoft.com/office/drawing/2014/main" xmlns="" id="{6FF89708-03B5-48EF-9791-115157473123}"/>
                  </a:ext>
                </a:extLst>
              </p:cNvPr>
              <p:cNvSpPr/>
              <p:nvPr/>
            </p:nvSpPr>
            <p:spPr>
              <a:xfrm>
                <a:off x="4862398" y="2902374"/>
                <a:ext cx="578388" cy="1486673"/>
              </a:xfrm>
              <a:custGeom>
                <a:avLst/>
                <a:gdLst/>
                <a:ahLst/>
                <a:cxnLst/>
                <a:rect l="l" t="t" r="r" b="b"/>
                <a:pathLst>
                  <a:path w="27901" h="71716" extrusionOk="0">
                    <a:moveTo>
                      <a:pt x="27900" y="1"/>
                    </a:moveTo>
                    <a:lnTo>
                      <a:pt x="109" y="16133"/>
                    </a:lnTo>
                    <a:lnTo>
                      <a:pt x="0" y="71716"/>
                    </a:lnTo>
                    <a:lnTo>
                      <a:pt x="27792" y="55566"/>
                    </a:lnTo>
                    <a:lnTo>
                      <a:pt x="27900" y="1"/>
                    </a:lnTo>
                    <a:close/>
                  </a:path>
                </a:pathLst>
              </a:custGeom>
              <a:solidFill>
                <a:srgbClr val="C9798A"/>
              </a:solidFill>
              <a:ln w="9525" cap="flat" cmpd="sng">
                <a:solidFill>
                  <a:srgbClr val="C9798A"/>
                </a:solidFill>
                <a:prstDash val="solid"/>
                <a:round/>
                <a:headEnd type="none" w="sm" len="sm"/>
                <a:tailEnd type="none" w="sm" len="sm"/>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133" name="Google Shape;531;p21">
                <a:extLst>
                  <a:ext uri="{FF2B5EF4-FFF2-40B4-BE49-F238E27FC236}">
                    <a16:creationId xmlns:a16="http://schemas.microsoft.com/office/drawing/2014/main" xmlns="" id="{38496403-7CE9-490F-93BA-15ACEFB57A89}"/>
                  </a:ext>
                </a:extLst>
              </p:cNvPr>
              <p:cNvSpPr/>
              <p:nvPr/>
            </p:nvSpPr>
            <p:spPr>
              <a:xfrm>
                <a:off x="4272993" y="2903565"/>
                <a:ext cx="582140" cy="1486673"/>
              </a:xfrm>
              <a:custGeom>
                <a:avLst/>
                <a:gdLst/>
                <a:ahLst/>
                <a:cxnLst/>
                <a:rect l="l" t="t" r="r" b="b"/>
                <a:pathLst>
                  <a:path w="28082" h="71716" extrusionOk="0">
                    <a:moveTo>
                      <a:pt x="109" y="1"/>
                    </a:moveTo>
                    <a:lnTo>
                      <a:pt x="1" y="55566"/>
                    </a:lnTo>
                    <a:lnTo>
                      <a:pt x="27973" y="71716"/>
                    </a:lnTo>
                    <a:lnTo>
                      <a:pt x="28082" y="16133"/>
                    </a:lnTo>
                    <a:lnTo>
                      <a:pt x="109" y="1"/>
                    </a:lnTo>
                    <a:close/>
                  </a:path>
                </a:pathLst>
              </a:custGeom>
              <a:solidFill>
                <a:srgbClr val="B56576"/>
              </a:solidFill>
              <a:ln w="9525" cap="flat" cmpd="sng">
                <a:solidFill>
                  <a:srgbClr val="B56576"/>
                </a:solidFill>
                <a:prstDash val="solid"/>
                <a:round/>
                <a:headEnd type="none" w="sm" len="sm"/>
                <a:tailEnd type="none" w="sm" len="sm"/>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sp>
          <p:nvSpPr>
            <p:cNvPr id="130" name="Google Shape;537;p21">
              <a:extLst>
                <a:ext uri="{FF2B5EF4-FFF2-40B4-BE49-F238E27FC236}">
                  <a16:creationId xmlns:a16="http://schemas.microsoft.com/office/drawing/2014/main" xmlns="" id="{AD67D62F-FE86-4DE8-B86C-C15F3852C2EE}"/>
                </a:ext>
              </a:extLst>
            </p:cNvPr>
            <p:cNvSpPr txBox="1"/>
            <p:nvPr/>
          </p:nvSpPr>
          <p:spPr>
            <a:xfrm flipH="1">
              <a:off x="6190842" y="2925616"/>
              <a:ext cx="1783200" cy="572700"/>
            </a:xfrm>
            <a:prstGeom prst="rect">
              <a:avLst/>
            </a:prstGeom>
            <a:noFill/>
            <a:ln>
              <a:noFill/>
            </a:ln>
          </p:spPr>
          <p:txBody>
            <a:bodyPr spcFirstLastPara="1" wrap="square" lIns="121884" tIns="121884" rIns="121884" bIns="121884" anchor="ctr" anchorCtr="0">
              <a:noAutofit/>
            </a:bodyPr>
            <a:lstStyle/>
            <a:p>
              <a:pPr marL="0" marR="0" lvl="0" indent="0" algn="r" defTabSz="1219078" eaLnBrk="1" fontAlgn="auto" latinLnBrk="0" hangingPunct="1">
                <a:lnSpc>
                  <a:spcPct val="100000"/>
                </a:lnSpc>
                <a:spcBef>
                  <a:spcPts val="0"/>
                </a:spcBef>
                <a:spcAft>
                  <a:spcPts val="0"/>
                </a:spcAft>
                <a:buClr>
                  <a:srgbClr val="000000"/>
                </a:buClr>
                <a:buSzPts val="1100"/>
                <a:buFontTx/>
                <a:buNone/>
                <a:tabLst/>
                <a:defRPr/>
              </a:pPr>
              <a:r>
                <a:rPr kumimoji="0" lang="es-MX" sz="1600" b="0" i="0" u="none" strike="noStrike" kern="0" cap="none" spc="0" normalizeH="0" baseline="0" noProof="0" dirty="0">
                  <a:ln>
                    <a:noFill/>
                  </a:ln>
                  <a:solidFill>
                    <a:srgbClr val="000000"/>
                  </a:solidFill>
                  <a:effectLst/>
                  <a:uLnTx/>
                  <a:uFillTx/>
                  <a:latin typeface="Fira Sans"/>
                  <a:ea typeface="Fira Sans"/>
                  <a:cs typeface="Fira Sans"/>
                  <a:sym typeface="Fira Sans"/>
                </a:rPr>
                <a:t>Capacidades de innovación</a:t>
              </a:r>
              <a:endParaRPr kumimoji="0" sz="16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grpSp>
      <p:sp>
        <p:nvSpPr>
          <p:cNvPr id="172" name="Rectángulo 171">
            <a:extLst>
              <a:ext uri="{FF2B5EF4-FFF2-40B4-BE49-F238E27FC236}">
                <a16:creationId xmlns:a16="http://schemas.microsoft.com/office/drawing/2014/main" xmlns="" id="{EFFA0827-744C-4EA5-AE4A-FAF6FCFEBE27}"/>
              </a:ext>
            </a:extLst>
          </p:cNvPr>
          <p:cNvSpPr/>
          <p:nvPr/>
        </p:nvSpPr>
        <p:spPr>
          <a:xfrm>
            <a:off x="107014" y="783009"/>
            <a:ext cx="5028145" cy="1077218"/>
          </a:xfrm>
          <a:prstGeom prst="rect">
            <a:avLst/>
          </a:prstGeom>
          <a:noFill/>
        </p:spPr>
        <p:txBody>
          <a:bodyPr wrap="square" lIns="91440" tIns="45720" rIns="91440" bIns="45720">
            <a:spAutoFit/>
          </a:bodyPr>
          <a:lstStyle/>
          <a:p>
            <a:pPr algn="ctr"/>
            <a:r>
              <a:rPr lang="es-ES" sz="3200" b="1" cap="none" spc="0" dirty="0">
                <a:ln w="22225">
                  <a:solidFill>
                    <a:schemeClr val="accent2"/>
                  </a:solidFill>
                  <a:prstDash val="solid"/>
                </a:ln>
                <a:solidFill>
                  <a:schemeClr val="accent2">
                    <a:lumMod val="40000"/>
                    <a:lumOff val="60000"/>
                  </a:schemeClr>
                </a:solidFill>
                <a:effectLst/>
              </a:rPr>
              <a:t>Futuras líneas de investigación</a:t>
            </a:r>
          </a:p>
        </p:txBody>
      </p:sp>
      <p:pic>
        <p:nvPicPr>
          <p:cNvPr id="3074" name="Picture 2" descr="Qué es un Modelo de innovación (Innovation Framework)? | by Jorge Peralta |  Medium">
            <a:extLst>
              <a:ext uri="{FF2B5EF4-FFF2-40B4-BE49-F238E27FC236}">
                <a16:creationId xmlns:a16="http://schemas.microsoft.com/office/drawing/2014/main" xmlns="" id="{FACA9FF3-1462-4EF1-AD55-B581D3162B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670" y="1436978"/>
            <a:ext cx="999933" cy="8926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0C202631-8949-4582-B68A-71B22FD053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6860" y="3821413"/>
            <a:ext cx="1033743" cy="92219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Columna Nornilandia: CUALIDADES DEL INVESTIGADOR">
            <a:extLst>
              <a:ext uri="{FF2B5EF4-FFF2-40B4-BE49-F238E27FC236}">
                <a16:creationId xmlns:a16="http://schemas.microsoft.com/office/drawing/2014/main" xmlns="" id="{F6F497E5-4075-4733-9954-22BF79715F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00" y="2508460"/>
            <a:ext cx="1342055" cy="105951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79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5213292-0247-4BB5-95DF-47EF2C77225E}"/>
              </a:ext>
            </a:extLst>
          </p:cNvPr>
          <p:cNvSpPr>
            <a:spLocks noGrp="1"/>
          </p:cNvSpPr>
          <p:nvPr>
            <p:ph idx="1"/>
          </p:nvPr>
        </p:nvSpPr>
        <p:spPr>
          <a:xfrm>
            <a:off x="609519" y="1530288"/>
            <a:ext cx="10971372" cy="1769503"/>
          </a:xfrm>
        </p:spPr>
        <p:txBody>
          <a:bodyPr/>
          <a:lstStyle/>
          <a:p>
            <a:pPr marL="0" indent="0" algn="ctr">
              <a:buNone/>
            </a:pPr>
            <a:r>
              <a:rPr lang="es-MX" sz="9600" b="1" dirty="0">
                <a:solidFill>
                  <a:schemeClr val="tx1"/>
                </a:solidFill>
                <a:latin typeface="Chaparral Pro Light" panose="02060403030505090203" pitchFamily="18" charset="0"/>
              </a:rPr>
              <a:t>Muchas gracias</a:t>
            </a:r>
          </a:p>
        </p:txBody>
      </p:sp>
      <p:pic>
        <p:nvPicPr>
          <p:cNvPr id="4098" name="Picture 2" descr="Discurso de Graduación Bachillerato 2017 – Aluzina">
            <a:extLst>
              <a:ext uri="{FF2B5EF4-FFF2-40B4-BE49-F238E27FC236}">
                <a16:creationId xmlns:a16="http://schemas.microsoft.com/office/drawing/2014/main" xmlns="" id="{C441B890-4B28-4EFA-B3AB-0A5641F39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398" y="3059180"/>
            <a:ext cx="3591615" cy="291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7449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7">
            <a:extLst>
              <a:ext uri="{FF2B5EF4-FFF2-40B4-BE49-F238E27FC236}">
                <a16:creationId xmlns:a16="http://schemas.microsoft.com/office/drawing/2014/main" xmlns="" id="{16587A0A-A17F-4511-936E-F051A566CB6E}"/>
              </a:ext>
            </a:extLst>
          </p:cNvPr>
          <p:cNvGrpSpPr/>
          <p:nvPr/>
        </p:nvGrpSpPr>
        <p:grpSpPr>
          <a:xfrm>
            <a:off x="179452" y="2902879"/>
            <a:ext cx="1941485" cy="3186407"/>
            <a:chOff x="1202749" y="2546246"/>
            <a:chExt cx="2669089" cy="3644342"/>
          </a:xfrm>
        </p:grpSpPr>
        <p:sp>
          <p:nvSpPr>
            <p:cNvPr id="5" name="Oval 27">
              <a:extLst>
                <a:ext uri="{FF2B5EF4-FFF2-40B4-BE49-F238E27FC236}">
                  <a16:creationId xmlns:a16="http://schemas.microsoft.com/office/drawing/2014/main" xmlns="" id="{27A82D1E-5795-4F4D-B4E8-016B31E2F459}"/>
                </a:ext>
              </a:extLst>
            </p:cNvPr>
            <p:cNvSpPr/>
            <p:nvPr/>
          </p:nvSpPr>
          <p:spPr>
            <a:xfrm>
              <a:off x="1686283" y="61059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srgbClr val="FFFFFF"/>
                </a:solidFill>
                <a:latin typeface="Calibri" panose="020F0502020204030204"/>
              </a:endParaRPr>
            </a:p>
          </p:txBody>
        </p:sp>
        <p:sp>
          <p:nvSpPr>
            <p:cNvPr id="6" name="Oval 26">
              <a:extLst>
                <a:ext uri="{FF2B5EF4-FFF2-40B4-BE49-F238E27FC236}">
                  <a16:creationId xmlns:a16="http://schemas.microsoft.com/office/drawing/2014/main" xmlns="" id="{14E0707E-1F55-4AC2-9C01-9E0B76311580}"/>
                </a:ext>
              </a:extLst>
            </p:cNvPr>
            <p:cNvSpPr/>
            <p:nvPr/>
          </p:nvSpPr>
          <p:spPr>
            <a:xfrm>
              <a:off x="2829283" y="60678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srgbClr val="FFFFFF"/>
                </a:solidFill>
                <a:latin typeface="Calibri" panose="020F0502020204030204"/>
              </a:endParaRPr>
            </a:p>
          </p:txBody>
        </p:sp>
        <p:grpSp>
          <p:nvGrpSpPr>
            <p:cNvPr id="7" name="Group 13">
              <a:extLst>
                <a:ext uri="{FF2B5EF4-FFF2-40B4-BE49-F238E27FC236}">
                  <a16:creationId xmlns:a16="http://schemas.microsoft.com/office/drawing/2014/main" xmlns="" id="{E736A52A-C57D-4D20-8B7B-DE1E4DA16F1A}"/>
                </a:ext>
              </a:extLst>
            </p:cNvPr>
            <p:cNvGrpSpPr/>
            <p:nvPr/>
          </p:nvGrpSpPr>
          <p:grpSpPr>
            <a:xfrm>
              <a:off x="1202749" y="2546246"/>
              <a:ext cx="2339748" cy="3605089"/>
              <a:chOff x="795338" y="-196850"/>
              <a:chExt cx="4591050" cy="7073900"/>
            </a:xfrm>
          </p:grpSpPr>
          <p:sp>
            <p:nvSpPr>
              <p:cNvPr id="10" name="Freeform 5">
                <a:extLst>
                  <a:ext uri="{FF2B5EF4-FFF2-40B4-BE49-F238E27FC236}">
                    <a16:creationId xmlns:a16="http://schemas.microsoft.com/office/drawing/2014/main" xmlns="" id="{1D303A49-42DE-4BD0-BF62-2A4F717089B5}"/>
                  </a:ext>
                </a:extLst>
              </p:cNvPr>
              <p:cNvSpPr>
                <a:spLocks/>
              </p:cNvSpPr>
              <p:nvPr/>
            </p:nvSpPr>
            <p:spPr bwMode="auto">
              <a:xfrm>
                <a:off x="795338" y="1270000"/>
                <a:ext cx="4360863" cy="5607050"/>
              </a:xfrm>
              <a:custGeom>
                <a:avLst/>
                <a:gdLst>
                  <a:gd name="T0" fmla="*/ 1080 w 1831"/>
                  <a:gd name="T1" fmla="*/ 1234 h 2335"/>
                  <a:gd name="T2" fmla="*/ 977 w 1831"/>
                  <a:gd name="T3" fmla="*/ 1329 h 2335"/>
                  <a:gd name="T4" fmla="*/ 878 w 1831"/>
                  <a:gd name="T5" fmla="*/ 1889 h 2335"/>
                  <a:gd name="T6" fmla="*/ 807 w 1831"/>
                  <a:gd name="T7" fmla="*/ 2234 h 2335"/>
                  <a:gd name="T8" fmla="*/ 700 w 1831"/>
                  <a:gd name="T9" fmla="*/ 2326 h 2335"/>
                  <a:gd name="T10" fmla="*/ 575 w 1831"/>
                  <a:gd name="T11" fmla="*/ 2271 h 2335"/>
                  <a:gd name="T12" fmla="*/ 558 w 1831"/>
                  <a:gd name="T13" fmla="*/ 2102 h 2335"/>
                  <a:gd name="T14" fmla="*/ 641 w 1831"/>
                  <a:gd name="T15" fmla="*/ 1658 h 2335"/>
                  <a:gd name="T16" fmla="*/ 719 w 1831"/>
                  <a:gd name="T17" fmla="*/ 1262 h 2335"/>
                  <a:gd name="T18" fmla="*/ 682 w 1831"/>
                  <a:gd name="T19" fmla="*/ 1068 h 2335"/>
                  <a:gd name="T20" fmla="*/ 546 w 1831"/>
                  <a:gd name="T21" fmla="*/ 743 h 2335"/>
                  <a:gd name="T22" fmla="*/ 497 w 1831"/>
                  <a:gd name="T23" fmla="*/ 715 h 2335"/>
                  <a:gd name="T24" fmla="*/ 95 w 1831"/>
                  <a:gd name="T25" fmla="*/ 730 h 2335"/>
                  <a:gd name="T26" fmla="*/ 6 w 1831"/>
                  <a:gd name="T27" fmla="*/ 654 h 2335"/>
                  <a:gd name="T28" fmla="*/ 64 w 1831"/>
                  <a:gd name="T29" fmla="*/ 557 h 2335"/>
                  <a:gd name="T30" fmla="*/ 254 w 1831"/>
                  <a:gd name="T31" fmla="*/ 505 h 2335"/>
                  <a:gd name="T32" fmla="*/ 504 w 1831"/>
                  <a:gd name="T33" fmla="*/ 439 h 2335"/>
                  <a:gd name="T34" fmla="*/ 620 w 1831"/>
                  <a:gd name="T35" fmla="*/ 465 h 2335"/>
                  <a:gd name="T36" fmla="*/ 800 w 1831"/>
                  <a:gd name="T37" fmla="*/ 394 h 2335"/>
                  <a:gd name="T38" fmla="*/ 1666 w 1831"/>
                  <a:gd name="T39" fmla="*/ 26 h 2335"/>
                  <a:gd name="T40" fmla="*/ 1808 w 1831"/>
                  <a:gd name="T41" fmla="*/ 66 h 2335"/>
                  <a:gd name="T42" fmla="*/ 1751 w 1831"/>
                  <a:gd name="T43" fmla="*/ 193 h 2335"/>
                  <a:gd name="T44" fmla="*/ 1319 w 1831"/>
                  <a:gd name="T45" fmla="*/ 379 h 2335"/>
                  <a:gd name="T46" fmla="*/ 1083 w 1831"/>
                  <a:gd name="T47" fmla="*/ 474 h 2335"/>
                  <a:gd name="T48" fmla="*/ 1065 w 1831"/>
                  <a:gd name="T49" fmla="*/ 517 h 2335"/>
                  <a:gd name="T50" fmla="*/ 1326 w 1831"/>
                  <a:gd name="T51" fmla="*/ 1133 h 2335"/>
                  <a:gd name="T52" fmla="*/ 1570 w 1831"/>
                  <a:gd name="T53" fmla="*/ 1720 h 2335"/>
                  <a:gd name="T54" fmla="*/ 1729 w 1831"/>
                  <a:gd name="T55" fmla="*/ 2097 h 2335"/>
                  <a:gd name="T56" fmla="*/ 1661 w 1831"/>
                  <a:gd name="T57" fmla="*/ 2291 h 2335"/>
                  <a:gd name="T58" fmla="*/ 1491 w 1831"/>
                  <a:gd name="T59" fmla="*/ 2213 h 2335"/>
                  <a:gd name="T60" fmla="*/ 1285 w 1831"/>
                  <a:gd name="T61" fmla="*/ 1723 h 2335"/>
                  <a:gd name="T62" fmla="*/ 1080 w 1831"/>
                  <a:gd name="T63" fmla="*/ 1234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1" h="2335">
                    <a:moveTo>
                      <a:pt x="1080" y="1234"/>
                    </a:moveTo>
                    <a:cubicBezTo>
                      <a:pt x="1012" y="1239"/>
                      <a:pt x="989" y="1262"/>
                      <a:pt x="977" y="1329"/>
                    </a:cubicBezTo>
                    <a:cubicBezTo>
                      <a:pt x="945" y="1516"/>
                      <a:pt x="912" y="1703"/>
                      <a:pt x="878" y="1889"/>
                    </a:cubicBezTo>
                    <a:cubicBezTo>
                      <a:pt x="857" y="2005"/>
                      <a:pt x="831" y="2119"/>
                      <a:pt x="807" y="2234"/>
                    </a:cubicBezTo>
                    <a:cubicBezTo>
                      <a:pt x="799" y="2276"/>
                      <a:pt x="750" y="2318"/>
                      <a:pt x="700" y="2326"/>
                    </a:cubicBezTo>
                    <a:cubicBezTo>
                      <a:pt x="646" y="2335"/>
                      <a:pt x="603" y="2313"/>
                      <a:pt x="575" y="2271"/>
                    </a:cubicBezTo>
                    <a:cubicBezTo>
                      <a:pt x="541" y="2216"/>
                      <a:pt x="547" y="2159"/>
                      <a:pt x="558" y="2102"/>
                    </a:cubicBezTo>
                    <a:cubicBezTo>
                      <a:pt x="585" y="1954"/>
                      <a:pt x="613" y="1806"/>
                      <a:pt x="641" y="1658"/>
                    </a:cubicBezTo>
                    <a:cubicBezTo>
                      <a:pt x="666" y="1526"/>
                      <a:pt x="688" y="1393"/>
                      <a:pt x="719" y="1262"/>
                    </a:cubicBezTo>
                    <a:cubicBezTo>
                      <a:pt x="737" y="1188"/>
                      <a:pt x="707" y="1129"/>
                      <a:pt x="682" y="1068"/>
                    </a:cubicBezTo>
                    <a:cubicBezTo>
                      <a:pt x="638" y="959"/>
                      <a:pt x="590" y="852"/>
                      <a:pt x="546" y="743"/>
                    </a:cubicBezTo>
                    <a:cubicBezTo>
                      <a:pt x="535" y="717"/>
                      <a:pt x="524" y="714"/>
                      <a:pt x="497" y="715"/>
                    </a:cubicBezTo>
                    <a:cubicBezTo>
                      <a:pt x="363" y="723"/>
                      <a:pt x="229" y="727"/>
                      <a:pt x="95" y="730"/>
                    </a:cubicBezTo>
                    <a:cubicBezTo>
                      <a:pt x="49" y="731"/>
                      <a:pt x="14" y="699"/>
                      <a:pt x="6" y="654"/>
                    </a:cubicBezTo>
                    <a:cubicBezTo>
                      <a:pt x="0" y="614"/>
                      <a:pt x="22" y="571"/>
                      <a:pt x="64" y="557"/>
                    </a:cubicBezTo>
                    <a:cubicBezTo>
                      <a:pt x="127" y="537"/>
                      <a:pt x="190" y="522"/>
                      <a:pt x="254" y="505"/>
                    </a:cubicBezTo>
                    <a:cubicBezTo>
                      <a:pt x="337" y="483"/>
                      <a:pt x="422" y="465"/>
                      <a:pt x="504" y="439"/>
                    </a:cubicBezTo>
                    <a:cubicBezTo>
                      <a:pt x="554" y="423"/>
                      <a:pt x="592" y="436"/>
                      <a:pt x="620" y="465"/>
                    </a:cubicBezTo>
                    <a:cubicBezTo>
                      <a:pt x="683" y="440"/>
                      <a:pt x="742" y="418"/>
                      <a:pt x="800" y="394"/>
                    </a:cubicBezTo>
                    <a:cubicBezTo>
                      <a:pt x="1044" y="292"/>
                      <a:pt x="1422" y="129"/>
                      <a:pt x="1666" y="26"/>
                    </a:cubicBezTo>
                    <a:cubicBezTo>
                      <a:pt x="1726" y="0"/>
                      <a:pt x="1783" y="15"/>
                      <a:pt x="1808" y="66"/>
                    </a:cubicBezTo>
                    <a:cubicBezTo>
                      <a:pt x="1831" y="114"/>
                      <a:pt x="1811" y="166"/>
                      <a:pt x="1751" y="193"/>
                    </a:cubicBezTo>
                    <a:cubicBezTo>
                      <a:pt x="1653" y="238"/>
                      <a:pt x="1419" y="338"/>
                      <a:pt x="1319" y="379"/>
                    </a:cubicBezTo>
                    <a:cubicBezTo>
                      <a:pt x="1241" y="411"/>
                      <a:pt x="1163" y="444"/>
                      <a:pt x="1083" y="474"/>
                    </a:cubicBezTo>
                    <a:cubicBezTo>
                      <a:pt x="1057" y="484"/>
                      <a:pt x="1056" y="498"/>
                      <a:pt x="1065" y="517"/>
                    </a:cubicBezTo>
                    <a:cubicBezTo>
                      <a:pt x="1151" y="723"/>
                      <a:pt x="1239" y="927"/>
                      <a:pt x="1326" y="1133"/>
                    </a:cubicBezTo>
                    <a:cubicBezTo>
                      <a:pt x="1408" y="1328"/>
                      <a:pt x="1488" y="1525"/>
                      <a:pt x="1570" y="1720"/>
                    </a:cubicBezTo>
                    <a:cubicBezTo>
                      <a:pt x="1622" y="1846"/>
                      <a:pt x="1675" y="1972"/>
                      <a:pt x="1729" y="2097"/>
                    </a:cubicBezTo>
                    <a:cubicBezTo>
                      <a:pt x="1761" y="2171"/>
                      <a:pt x="1731" y="2260"/>
                      <a:pt x="1661" y="2291"/>
                    </a:cubicBezTo>
                    <a:cubicBezTo>
                      <a:pt x="1601" y="2318"/>
                      <a:pt x="1521" y="2283"/>
                      <a:pt x="1491" y="2213"/>
                    </a:cubicBezTo>
                    <a:cubicBezTo>
                      <a:pt x="1421" y="2050"/>
                      <a:pt x="1353" y="1886"/>
                      <a:pt x="1285" y="1723"/>
                    </a:cubicBezTo>
                    <a:cubicBezTo>
                      <a:pt x="1216" y="1559"/>
                      <a:pt x="1148" y="1396"/>
                      <a:pt x="1080" y="1234"/>
                    </a:cubicBezTo>
                    <a:close/>
                  </a:path>
                </a:pathLst>
              </a:custGeom>
              <a:solidFill>
                <a:schemeClr val="tx1"/>
              </a:solidFill>
              <a:ln>
                <a:noFill/>
              </a:ln>
            </p:spPr>
            <p:txBody>
              <a:bodyPr vert="horz" wrap="square" lIns="91428" tIns="45714" rIns="91428" bIns="45714" numCol="1" anchor="t" anchorCtr="0" compatLnSpc="1">
                <a:prstTxWarp prst="textNoShape">
                  <a:avLst/>
                </a:prstTxWarp>
              </a:bodyPr>
              <a:lstStyle/>
              <a:p>
                <a:pPr defTabSz="914309">
                  <a:defRPr/>
                </a:pPr>
                <a:endParaRPr lang="en-US" dirty="0">
                  <a:latin typeface="Calibri" panose="020F0502020204030204"/>
                </a:endParaRPr>
              </a:p>
            </p:txBody>
          </p:sp>
          <p:sp>
            <p:nvSpPr>
              <p:cNvPr id="11" name="Freeform 6">
                <a:extLst>
                  <a:ext uri="{FF2B5EF4-FFF2-40B4-BE49-F238E27FC236}">
                    <a16:creationId xmlns:a16="http://schemas.microsoft.com/office/drawing/2014/main" xmlns="" id="{1F6BCB43-D340-4745-9609-11FA3554D5F7}"/>
                  </a:ext>
                </a:extLst>
              </p:cNvPr>
              <p:cNvSpPr>
                <a:spLocks/>
              </p:cNvSpPr>
              <p:nvPr/>
            </p:nvSpPr>
            <p:spPr bwMode="auto">
              <a:xfrm>
                <a:off x="1685925" y="1109663"/>
                <a:ext cx="1157288" cy="1160463"/>
              </a:xfrm>
              <a:custGeom>
                <a:avLst/>
                <a:gdLst>
                  <a:gd name="T0" fmla="*/ 479 w 486"/>
                  <a:gd name="T1" fmla="*/ 244 h 483"/>
                  <a:gd name="T2" fmla="*/ 241 w 486"/>
                  <a:gd name="T3" fmla="*/ 481 h 483"/>
                  <a:gd name="T4" fmla="*/ 1 w 486"/>
                  <a:gd name="T5" fmla="*/ 240 h 483"/>
                  <a:gd name="T6" fmla="*/ 238 w 486"/>
                  <a:gd name="T7" fmla="*/ 1 h 483"/>
                  <a:gd name="T8" fmla="*/ 479 w 486"/>
                  <a:gd name="T9" fmla="*/ 244 h 483"/>
                </a:gdLst>
                <a:ahLst/>
                <a:cxnLst>
                  <a:cxn ang="0">
                    <a:pos x="T0" y="T1"/>
                  </a:cxn>
                  <a:cxn ang="0">
                    <a:pos x="T2" y="T3"/>
                  </a:cxn>
                  <a:cxn ang="0">
                    <a:pos x="T4" y="T5"/>
                  </a:cxn>
                  <a:cxn ang="0">
                    <a:pos x="T6" y="T7"/>
                  </a:cxn>
                  <a:cxn ang="0">
                    <a:pos x="T8" y="T9"/>
                  </a:cxn>
                </a:cxnLst>
                <a:rect l="0" t="0" r="r" b="b"/>
                <a:pathLst>
                  <a:path w="486" h="483">
                    <a:moveTo>
                      <a:pt x="479" y="244"/>
                    </a:moveTo>
                    <a:cubicBezTo>
                      <a:pt x="479" y="371"/>
                      <a:pt x="366" y="483"/>
                      <a:pt x="241" y="481"/>
                    </a:cubicBezTo>
                    <a:cubicBezTo>
                      <a:pt x="109" y="478"/>
                      <a:pt x="0" y="369"/>
                      <a:pt x="1" y="240"/>
                    </a:cubicBezTo>
                    <a:cubicBezTo>
                      <a:pt x="1" y="113"/>
                      <a:pt x="111" y="2"/>
                      <a:pt x="238" y="1"/>
                    </a:cubicBezTo>
                    <a:cubicBezTo>
                      <a:pt x="368" y="0"/>
                      <a:pt x="486" y="118"/>
                      <a:pt x="479" y="244"/>
                    </a:cubicBezTo>
                    <a:close/>
                  </a:path>
                </a:pathLst>
              </a:custGeom>
              <a:solidFill>
                <a:schemeClr val="tx1"/>
              </a:solidFill>
              <a:ln>
                <a:noFill/>
              </a:ln>
            </p:spPr>
            <p:txBody>
              <a:bodyPr vert="horz" wrap="square" lIns="91428" tIns="45714" rIns="91428" bIns="45714" numCol="1" anchor="t" anchorCtr="0" compatLnSpc="1">
                <a:prstTxWarp prst="textNoShape">
                  <a:avLst/>
                </a:prstTxWarp>
              </a:bodyPr>
              <a:lstStyle/>
              <a:p>
                <a:pPr defTabSz="914309">
                  <a:defRPr/>
                </a:pPr>
                <a:endParaRPr lang="en-US" dirty="0">
                  <a:latin typeface="Calibri" panose="020F0502020204030204"/>
                </a:endParaRPr>
              </a:p>
            </p:txBody>
          </p:sp>
          <p:sp>
            <p:nvSpPr>
              <p:cNvPr id="12" name="Freeform 10">
                <a:extLst>
                  <a:ext uri="{FF2B5EF4-FFF2-40B4-BE49-F238E27FC236}">
                    <a16:creationId xmlns:a16="http://schemas.microsoft.com/office/drawing/2014/main" xmlns="" id="{68214296-5BBB-4D5A-8AB6-D652E1A4F1CC}"/>
                  </a:ext>
                </a:extLst>
              </p:cNvPr>
              <p:cNvSpPr>
                <a:spLocks/>
              </p:cNvSpPr>
              <p:nvPr/>
            </p:nvSpPr>
            <p:spPr bwMode="auto">
              <a:xfrm>
                <a:off x="3060700" y="-196850"/>
                <a:ext cx="2325688" cy="4094163"/>
              </a:xfrm>
              <a:custGeom>
                <a:avLst/>
                <a:gdLst>
                  <a:gd name="T0" fmla="*/ 0 w 977"/>
                  <a:gd name="T1" fmla="*/ 106 h 1705"/>
                  <a:gd name="T2" fmla="*/ 19 w 977"/>
                  <a:gd name="T3" fmla="*/ 158 h 1705"/>
                  <a:gd name="T4" fmla="*/ 772 w 977"/>
                  <a:gd name="T5" fmla="*/ 730 h 1705"/>
                  <a:gd name="T6" fmla="*/ 559 w 977"/>
                  <a:gd name="T7" fmla="*/ 1649 h 1705"/>
                  <a:gd name="T8" fmla="*/ 580 w 977"/>
                  <a:gd name="T9" fmla="*/ 1705 h 1705"/>
                  <a:gd name="T10" fmla="*/ 817 w 977"/>
                  <a:gd name="T11" fmla="*/ 714 h 1705"/>
                  <a:gd name="T12" fmla="*/ 0 w 977"/>
                  <a:gd name="T13" fmla="*/ 106 h 1705"/>
                </a:gdLst>
                <a:ahLst/>
                <a:cxnLst>
                  <a:cxn ang="0">
                    <a:pos x="T0" y="T1"/>
                  </a:cxn>
                  <a:cxn ang="0">
                    <a:pos x="T2" y="T3"/>
                  </a:cxn>
                  <a:cxn ang="0">
                    <a:pos x="T4" y="T5"/>
                  </a:cxn>
                  <a:cxn ang="0">
                    <a:pos x="T6" y="T7"/>
                  </a:cxn>
                  <a:cxn ang="0">
                    <a:pos x="T8" y="T9"/>
                  </a:cxn>
                  <a:cxn ang="0">
                    <a:pos x="T10" y="T11"/>
                  </a:cxn>
                  <a:cxn ang="0">
                    <a:pos x="T12" y="T13"/>
                  </a:cxn>
                </a:cxnLst>
                <a:rect l="0" t="0" r="r" b="b"/>
                <a:pathLst>
                  <a:path w="977" h="1705">
                    <a:moveTo>
                      <a:pt x="0" y="106"/>
                    </a:moveTo>
                    <a:cubicBezTo>
                      <a:pt x="19" y="158"/>
                      <a:pt x="19" y="158"/>
                      <a:pt x="19" y="158"/>
                    </a:cubicBezTo>
                    <a:cubicBezTo>
                      <a:pt x="285" y="61"/>
                      <a:pt x="626" y="326"/>
                      <a:pt x="772" y="730"/>
                    </a:cubicBezTo>
                    <a:cubicBezTo>
                      <a:pt x="919" y="1135"/>
                      <a:pt x="826" y="1552"/>
                      <a:pt x="559" y="1649"/>
                    </a:cubicBezTo>
                    <a:cubicBezTo>
                      <a:pt x="580" y="1705"/>
                      <a:pt x="580" y="1705"/>
                      <a:pt x="580" y="1705"/>
                    </a:cubicBezTo>
                    <a:cubicBezTo>
                      <a:pt x="871" y="1600"/>
                      <a:pt x="977" y="1156"/>
                      <a:pt x="817" y="714"/>
                    </a:cubicBezTo>
                    <a:cubicBezTo>
                      <a:pt x="656" y="273"/>
                      <a:pt x="291" y="0"/>
                      <a:pt x="0" y="106"/>
                    </a:cubicBezTo>
                    <a:close/>
                  </a:path>
                </a:pathLst>
              </a:custGeom>
              <a:solidFill>
                <a:schemeClr val="tx1"/>
              </a:solidFill>
              <a:ln>
                <a:noFill/>
              </a:ln>
            </p:spPr>
            <p:txBody>
              <a:bodyPr vert="horz" wrap="square" lIns="91428" tIns="45714" rIns="91428" bIns="45714" numCol="1" anchor="t" anchorCtr="0" compatLnSpc="1">
                <a:prstTxWarp prst="textNoShape">
                  <a:avLst/>
                </a:prstTxWarp>
              </a:bodyPr>
              <a:lstStyle/>
              <a:p>
                <a:pPr defTabSz="914309">
                  <a:defRPr/>
                </a:pPr>
                <a:endParaRPr lang="en-US">
                  <a:latin typeface="Calibri" panose="020F0502020204030204"/>
                </a:endParaRPr>
              </a:p>
            </p:txBody>
          </p:sp>
          <p:sp>
            <p:nvSpPr>
              <p:cNvPr id="13" name="Freeform 11">
                <a:extLst>
                  <a:ext uri="{FF2B5EF4-FFF2-40B4-BE49-F238E27FC236}">
                    <a16:creationId xmlns:a16="http://schemas.microsoft.com/office/drawing/2014/main" xmlns="" id="{A09C12C8-8E07-4DEA-AB38-3155CB52975D}"/>
                  </a:ext>
                </a:extLst>
              </p:cNvPr>
              <p:cNvSpPr>
                <a:spLocks/>
              </p:cNvSpPr>
              <p:nvPr/>
            </p:nvSpPr>
            <p:spPr bwMode="auto">
              <a:xfrm>
                <a:off x="3019425" y="57150"/>
                <a:ext cx="1422400" cy="3854450"/>
              </a:xfrm>
              <a:custGeom>
                <a:avLst/>
                <a:gdLst>
                  <a:gd name="T0" fmla="*/ 870 w 896"/>
                  <a:gd name="T1" fmla="*/ 2428 h 2428"/>
                  <a:gd name="T2" fmla="*/ 896 w 896"/>
                  <a:gd name="T3" fmla="*/ 2419 h 2428"/>
                  <a:gd name="T4" fmla="*/ 26 w 896"/>
                  <a:gd name="T5" fmla="*/ 0 h 2428"/>
                  <a:gd name="T6" fmla="*/ 0 w 896"/>
                  <a:gd name="T7" fmla="*/ 9 h 2428"/>
                  <a:gd name="T8" fmla="*/ 870 w 896"/>
                  <a:gd name="T9" fmla="*/ 2428 h 2428"/>
                </a:gdLst>
                <a:ahLst/>
                <a:cxnLst>
                  <a:cxn ang="0">
                    <a:pos x="T0" y="T1"/>
                  </a:cxn>
                  <a:cxn ang="0">
                    <a:pos x="T2" y="T3"/>
                  </a:cxn>
                  <a:cxn ang="0">
                    <a:pos x="T4" y="T5"/>
                  </a:cxn>
                  <a:cxn ang="0">
                    <a:pos x="T6" y="T7"/>
                  </a:cxn>
                  <a:cxn ang="0">
                    <a:pos x="T8" y="T9"/>
                  </a:cxn>
                </a:cxnLst>
                <a:rect l="0" t="0" r="r" b="b"/>
                <a:pathLst>
                  <a:path w="896" h="2428">
                    <a:moveTo>
                      <a:pt x="870" y="2428"/>
                    </a:moveTo>
                    <a:lnTo>
                      <a:pt x="896" y="2419"/>
                    </a:lnTo>
                    <a:lnTo>
                      <a:pt x="26" y="0"/>
                    </a:lnTo>
                    <a:lnTo>
                      <a:pt x="0" y="9"/>
                    </a:lnTo>
                    <a:lnTo>
                      <a:pt x="870" y="2428"/>
                    </a:lnTo>
                    <a:close/>
                  </a:path>
                </a:pathLst>
              </a:custGeom>
              <a:solidFill>
                <a:schemeClr val="tx1"/>
              </a:solidFill>
              <a:ln>
                <a:noFill/>
              </a:ln>
            </p:spPr>
            <p:txBody>
              <a:bodyPr vert="horz" wrap="square" lIns="91428" tIns="45714" rIns="91428" bIns="45714" numCol="1" anchor="t" anchorCtr="0" compatLnSpc="1">
                <a:prstTxWarp prst="textNoShape">
                  <a:avLst/>
                </a:prstTxWarp>
              </a:bodyPr>
              <a:lstStyle/>
              <a:p>
                <a:pPr defTabSz="914309">
                  <a:defRPr/>
                </a:pPr>
                <a:endParaRPr lang="en-US" dirty="0">
                  <a:solidFill>
                    <a:srgbClr val="282F39"/>
                  </a:solidFill>
                  <a:latin typeface="Calibri" panose="020F0502020204030204"/>
                </a:endParaRPr>
              </a:p>
            </p:txBody>
          </p:sp>
        </p:grpSp>
        <p:cxnSp>
          <p:nvCxnSpPr>
            <p:cNvPr id="8" name="Straight Connector 15">
              <a:extLst>
                <a:ext uri="{FF2B5EF4-FFF2-40B4-BE49-F238E27FC236}">
                  <a16:creationId xmlns:a16="http://schemas.microsoft.com/office/drawing/2014/main" xmlns="" id="{2A074858-BD6D-46EE-869D-010334F760A7}"/>
                </a:ext>
              </a:extLst>
            </p:cNvPr>
            <p:cNvCxnSpPr>
              <a:cxnSpLocks/>
            </p:cNvCxnSpPr>
            <p:nvPr/>
          </p:nvCxnSpPr>
          <p:spPr>
            <a:xfrm flipV="1">
              <a:off x="1941951" y="3245604"/>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Isosceles Triangle 17">
              <a:extLst>
                <a:ext uri="{FF2B5EF4-FFF2-40B4-BE49-F238E27FC236}">
                  <a16:creationId xmlns:a16="http://schemas.microsoft.com/office/drawing/2014/main" xmlns="" id="{7F046048-8F0D-42E8-80CA-33AC7D779CE8}"/>
                </a:ext>
              </a:extLst>
            </p:cNvPr>
            <p:cNvSpPr/>
            <p:nvPr/>
          </p:nvSpPr>
          <p:spPr>
            <a:xfrm rot="4079480">
              <a:off x="3582999" y="3070462"/>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srgbClr val="FFFFFF"/>
                </a:solidFill>
                <a:latin typeface="Calibri" panose="020F0502020204030204"/>
              </a:endParaRPr>
            </a:p>
          </p:txBody>
        </p:sp>
      </p:grpSp>
      <p:grpSp>
        <p:nvGrpSpPr>
          <p:cNvPr id="14" name="Group 29">
            <a:extLst>
              <a:ext uri="{FF2B5EF4-FFF2-40B4-BE49-F238E27FC236}">
                <a16:creationId xmlns:a16="http://schemas.microsoft.com/office/drawing/2014/main" xmlns="" id="{0C991C6F-53CB-4A3A-8864-19B5FA318E0F}"/>
              </a:ext>
            </a:extLst>
          </p:cNvPr>
          <p:cNvGrpSpPr/>
          <p:nvPr/>
        </p:nvGrpSpPr>
        <p:grpSpPr>
          <a:xfrm rot="20976347">
            <a:off x="7503619" y="956287"/>
            <a:ext cx="4672791" cy="4629189"/>
            <a:chOff x="6176100" y="2992625"/>
            <a:chExt cx="2086518" cy="2086518"/>
          </a:xfrm>
        </p:grpSpPr>
        <p:sp>
          <p:nvSpPr>
            <p:cNvPr id="15" name="Circle: Hollow 18">
              <a:extLst>
                <a:ext uri="{FF2B5EF4-FFF2-40B4-BE49-F238E27FC236}">
                  <a16:creationId xmlns:a16="http://schemas.microsoft.com/office/drawing/2014/main" xmlns="" id="{CDF3BC25-FB0E-4FF7-97F9-C1EAEEFE0700}"/>
                </a:ext>
              </a:extLst>
            </p:cNvPr>
            <p:cNvSpPr/>
            <p:nvPr/>
          </p:nvSpPr>
          <p:spPr>
            <a:xfrm>
              <a:off x="6176100" y="2992625"/>
              <a:ext cx="2086518" cy="2086518"/>
            </a:xfrm>
            <a:prstGeom prst="donut">
              <a:avLst>
                <a:gd name="adj" fmla="val 89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srgbClr val="282F39"/>
                </a:solidFill>
                <a:latin typeface="Calibri" panose="020F0502020204030204"/>
              </a:endParaRPr>
            </a:p>
          </p:txBody>
        </p:sp>
        <p:sp>
          <p:nvSpPr>
            <p:cNvPr id="16" name="Circle: Hollow 31">
              <a:extLst>
                <a:ext uri="{FF2B5EF4-FFF2-40B4-BE49-F238E27FC236}">
                  <a16:creationId xmlns:a16="http://schemas.microsoft.com/office/drawing/2014/main" xmlns="" id="{5C54C245-7D64-48D3-8A07-146819DA1A5B}"/>
                </a:ext>
              </a:extLst>
            </p:cNvPr>
            <p:cNvSpPr/>
            <p:nvPr/>
          </p:nvSpPr>
          <p:spPr>
            <a:xfrm>
              <a:off x="6513918" y="3330443"/>
              <a:ext cx="1410882" cy="1410882"/>
            </a:xfrm>
            <a:prstGeom prst="donut">
              <a:avLst>
                <a:gd name="adj" fmla="val 112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srgbClr val="282F39"/>
                </a:solidFill>
                <a:latin typeface="Calibri" panose="020F0502020204030204"/>
              </a:endParaRPr>
            </a:p>
          </p:txBody>
        </p:sp>
        <p:sp>
          <p:nvSpPr>
            <p:cNvPr id="17" name="Circle: Hollow 33">
              <a:extLst>
                <a:ext uri="{FF2B5EF4-FFF2-40B4-BE49-F238E27FC236}">
                  <a16:creationId xmlns:a16="http://schemas.microsoft.com/office/drawing/2014/main" xmlns="" id="{B0D7233D-5DCB-4188-A96C-D61A3CD24EC1}"/>
                </a:ext>
              </a:extLst>
            </p:cNvPr>
            <p:cNvSpPr/>
            <p:nvPr/>
          </p:nvSpPr>
          <p:spPr>
            <a:xfrm>
              <a:off x="6840366" y="3646067"/>
              <a:ext cx="779634" cy="779634"/>
            </a:xfrm>
            <a:prstGeom prst="donut">
              <a:avLst>
                <a:gd name="adj" fmla="val 175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dirty="0">
                <a:solidFill>
                  <a:srgbClr val="282F39"/>
                </a:solidFill>
                <a:latin typeface="Calibri" panose="020F0502020204030204"/>
              </a:endParaRPr>
            </a:p>
          </p:txBody>
        </p:sp>
        <p:sp>
          <p:nvSpPr>
            <p:cNvPr id="18" name="Oval 19">
              <a:extLst>
                <a:ext uri="{FF2B5EF4-FFF2-40B4-BE49-F238E27FC236}">
                  <a16:creationId xmlns:a16="http://schemas.microsoft.com/office/drawing/2014/main" xmlns="" id="{D23F984E-1298-451F-9565-086280778DE8}"/>
                </a:ext>
              </a:extLst>
            </p:cNvPr>
            <p:cNvSpPr/>
            <p:nvPr/>
          </p:nvSpPr>
          <p:spPr>
            <a:xfrm>
              <a:off x="7087293" y="3891549"/>
              <a:ext cx="285780" cy="2857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srgbClr val="FFFFFF"/>
                </a:solidFill>
                <a:latin typeface="Calibri" panose="020F0502020204030204"/>
              </a:endParaRPr>
            </a:p>
          </p:txBody>
        </p:sp>
      </p:grpSp>
      <p:sp>
        <p:nvSpPr>
          <p:cNvPr id="19" name="TextBox 41">
            <a:extLst>
              <a:ext uri="{FF2B5EF4-FFF2-40B4-BE49-F238E27FC236}">
                <a16:creationId xmlns:a16="http://schemas.microsoft.com/office/drawing/2014/main" xmlns="" id="{BEBF9594-F9D7-47D9-93BC-C62968D752ED}"/>
              </a:ext>
            </a:extLst>
          </p:cNvPr>
          <p:cNvSpPr txBox="1"/>
          <p:nvPr/>
        </p:nvSpPr>
        <p:spPr>
          <a:xfrm>
            <a:off x="1702718" y="2420888"/>
            <a:ext cx="1176954" cy="1015531"/>
          </a:xfrm>
          <a:prstGeom prst="rect">
            <a:avLst/>
          </a:prstGeom>
          <a:noFill/>
        </p:spPr>
        <p:txBody>
          <a:bodyPr wrap="square" rtlCol="0">
            <a:spAutoFit/>
          </a:bodyPr>
          <a:lstStyle/>
          <a:p>
            <a:pPr algn="ctr" defTabSz="914309">
              <a:defRPr/>
            </a:pPr>
            <a:r>
              <a:rPr lang="en-US" sz="5999" b="1" dirty="0">
                <a:solidFill>
                  <a:srgbClr val="7C287D"/>
                </a:solidFill>
                <a:latin typeface="Open Sans" panose="020B0606030504020204" pitchFamily="34" charset="0"/>
              </a:rPr>
              <a:t>3</a:t>
            </a:r>
            <a:endParaRPr lang="en-GB" sz="5999" b="1" dirty="0">
              <a:solidFill>
                <a:srgbClr val="7C287D"/>
              </a:solidFill>
              <a:latin typeface="Noto Sans" panose="020B0502040504020204" pitchFamily="34"/>
              <a:ea typeface="Noto Sans" panose="020B0502040504020204" pitchFamily="34"/>
              <a:cs typeface="Noto Sans" panose="020B0502040504020204" pitchFamily="34"/>
            </a:endParaRPr>
          </a:p>
        </p:txBody>
      </p:sp>
      <p:sp>
        <p:nvSpPr>
          <p:cNvPr id="20" name="TextBox 42">
            <a:extLst>
              <a:ext uri="{FF2B5EF4-FFF2-40B4-BE49-F238E27FC236}">
                <a16:creationId xmlns:a16="http://schemas.microsoft.com/office/drawing/2014/main" xmlns="" id="{2A8189ED-4E06-402A-83C0-51290B10545D}"/>
              </a:ext>
            </a:extLst>
          </p:cNvPr>
          <p:cNvSpPr txBox="1"/>
          <p:nvPr/>
        </p:nvSpPr>
        <p:spPr>
          <a:xfrm>
            <a:off x="1630710" y="476672"/>
            <a:ext cx="1314890" cy="923330"/>
          </a:xfrm>
          <a:prstGeom prst="rect">
            <a:avLst/>
          </a:prstGeom>
          <a:noFill/>
        </p:spPr>
        <p:txBody>
          <a:bodyPr wrap="square" rtlCol="0">
            <a:spAutoFit/>
          </a:bodyPr>
          <a:lstStyle/>
          <a:p>
            <a:pPr algn="ctr" defTabSz="914309">
              <a:defRPr/>
            </a:pPr>
            <a:r>
              <a:rPr lang="en-US" sz="5400" b="1" dirty="0">
                <a:solidFill>
                  <a:srgbClr val="CB1B4A"/>
                </a:solidFill>
                <a:latin typeface="Open Sans" panose="020B0606030504020204" pitchFamily="34" charset="0"/>
              </a:rPr>
              <a:t>1</a:t>
            </a:r>
            <a:endParaRPr lang="en-GB" sz="5400" b="1" dirty="0">
              <a:solidFill>
                <a:srgbClr val="CB1B4A"/>
              </a:solidFill>
              <a:latin typeface="Noto Sans" panose="020B0502040504020204" pitchFamily="34"/>
              <a:ea typeface="Noto Sans" panose="020B0502040504020204" pitchFamily="34"/>
              <a:cs typeface="Noto Sans" panose="020B0502040504020204" pitchFamily="34"/>
            </a:endParaRPr>
          </a:p>
        </p:txBody>
      </p:sp>
      <p:sp>
        <p:nvSpPr>
          <p:cNvPr id="21" name="TextBox 43">
            <a:extLst>
              <a:ext uri="{FF2B5EF4-FFF2-40B4-BE49-F238E27FC236}">
                <a16:creationId xmlns:a16="http://schemas.microsoft.com/office/drawing/2014/main" xmlns="" id="{335064AF-5AC9-4E2E-800C-B9CE09981BE0}"/>
              </a:ext>
            </a:extLst>
          </p:cNvPr>
          <p:cNvSpPr txBox="1"/>
          <p:nvPr/>
        </p:nvSpPr>
        <p:spPr>
          <a:xfrm>
            <a:off x="2634799" y="556518"/>
            <a:ext cx="4124307" cy="1000274"/>
          </a:xfrm>
          <a:prstGeom prst="rect">
            <a:avLst/>
          </a:prstGeom>
          <a:noFill/>
        </p:spPr>
        <p:txBody>
          <a:bodyPr wrap="square" rtlCol="0">
            <a:spAutoFit/>
          </a:bodyPr>
          <a:lstStyle/>
          <a:p>
            <a:pPr algn="just" defTabSz="914309">
              <a:defRPr/>
            </a:pPr>
            <a:r>
              <a:rPr lang="es-MX" sz="1600" dirty="0">
                <a:effectLst/>
                <a:latin typeface="Arial" panose="020B0604020202020204" pitchFamily="34" charset="0"/>
                <a:ea typeface="Calibri" panose="020F0502020204030204" pitchFamily="34" charset="0"/>
                <a:cs typeface="Times New Roman" panose="02020603050405020304" pitchFamily="18" charset="0"/>
              </a:rPr>
              <a:t>Identificar las teorías de la competitividad e innovación a través de la revisión bibliográfica.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914309">
              <a:defRPr/>
            </a:pPr>
            <a:endParaRPr lang="en-GB" sz="1100" dirty="0">
              <a:latin typeface="Noto Sans" panose="020B0502040504020204" pitchFamily="34"/>
              <a:ea typeface="Noto Sans" panose="020B0502040504020204" pitchFamily="34"/>
              <a:cs typeface="Noto Sans" panose="020B0502040504020204" pitchFamily="34"/>
            </a:endParaRPr>
          </a:p>
        </p:txBody>
      </p:sp>
      <p:sp>
        <p:nvSpPr>
          <p:cNvPr id="22" name="TextBox 44">
            <a:extLst>
              <a:ext uri="{FF2B5EF4-FFF2-40B4-BE49-F238E27FC236}">
                <a16:creationId xmlns:a16="http://schemas.microsoft.com/office/drawing/2014/main" xmlns="" id="{623220BA-7400-48DC-B3F8-11FB874D01DA}"/>
              </a:ext>
            </a:extLst>
          </p:cNvPr>
          <p:cNvSpPr txBox="1"/>
          <p:nvPr/>
        </p:nvSpPr>
        <p:spPr>
          <a:xfrm>
            <a:off x="2564505" y="1420614"/>
            <a:ext cx="4144992" cy="1000274"/>
          </a:xfrm>
          <a:prstGeom prst="rect">
            <a:avLst/>
          </a:prstGeom>
          <a:noFill/>
        </p:spPr>
        <p:txBody>
          <a:bodyPr wrap="square" rtlCol="0">
            <a:spAutoFit/>
          </a:bodyPr>
          <a:lstStyle/>
          <a:p>
            <a:pPr algn="just" defTabSz="914309">
              <a:defRPr/>
            </a:pPr>
            <a:r>
              <a:rPr lang="es-MX" sz="1600" dirty="0">
                <a:effectLst/>
                <a:latin typeface="Arial" panose="020B0604020202020204" pitchFamily="34" charset="0"/>
                <a:ea typeface="Calibri" panose="020F0502020204030204" pitchFamily="34" charset="0"/>
                <a:cs typeface="Times New Roman" panose="02020603050405020304" pitchFamily="18" charset="0"/>
              </a:rPr>
              <a:t>Caracterizar las actividades de innovación de los emprendimientos del sector de “EPS” en el Cantón Quito.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914309">
              <a:defRPr/>
            </a:pPr>
            <a:endParaRPr lang="en-GB" sz="1100" dirty="0">
              <a:latin typeface="Noto Sans" panose="020B0502040504020204" pitchFamily="34"/>
              <a:ea typeface="Noto Sans" panose="020B0502040504020204" pitchFamily="34"/>
              <a:cs typeface="Noto Sans" panose="020B0502040504020204" pitchFamily="34"/>
            </a:endParaRPr>
          </a:p>
        </p:txBody>
      </p:sp>
      <p:sp>
        <p:nvSpPr>
          <p:cNvPr id="23" name="TextBox 45">
            <a:extLst>
              <a:ext uri="{FF2B5EF4-FFF2-40B4-BE49-F238E27FC236}">
                <a16:creationId xmlns:a16="http://schemas.microsoft.com/office/drawing/2014/main" xmlns="" id="{477FFC50-F465-472F-B578-E98EBFB3B670}"/>
              </a:ext>
            </a:extLst>
          </p:cNvPr>
          <p:cNvSpPr txBox="1"/>
          <p:nvPr/>
        </p:nvSpPr>
        <p:spPr>
          <a:xfrm>
            <a:off x="2592290" y="2348880"/>
            <a:ext cx="3888730" cy="1246495"/>
          </a:xfrm>
          <a:prstGeom prst="rect">
            <a:avLst/>
          </a:prstGeom>
          <a:noFill/>
        </p:spPr>
        <p:txBody>
          <a:bodyPr wrap="square" rtlCol="0">
            <a:spAutoFit/>
          </a:bodyPr>
          <a:lstStyle/>
          <a:p>
            <a:pPr algn="just" defTabSz="914309">
              <a:defRPr/>
            </a:pPr>
            <a:r>
              <a:rPr lang="es-MX" sz="1600" dirty="0">
                <a:effectLst/>
                <a:latin typeface="Arial" panose="020B0604020202020204" pitchFamily="34" charset="0"/>
                <a:ea typeface="Calibri" panose="020F0502020204030204" pitchFamily="34" charset="0"/>
                <a:cs typeface="Times New Roman" panose="02020603050405020304" pitchFamily="18" charset="0"/>
              </a:rPr>
              <a:t>Definir los resultados de innovación conforme su tipología tecnológica y no tecnológica que han realizado los emprendimientos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914309">
              <a:defRPr/>
            </a:pPr>
            <a:r>
              <a:rPr lang="en-US" sz="1100" dirty="0">
                <a:latin typeface="Open Sans" panose="020B0606030504020204" pitchFamily="34" charset="0"/>
              </a:rPr>
              <a:t> </a:t>
            </a:r>
            <a:endParaRPr lang="en-GB" sz="1100" dirty="0">
              <a:latin typeface="Noto Sans" panose="020B0502040504020204" pitchFamily="34"/>
              <a:ea typeface="Noto Sans" panose="020B0502040504020204" pitchFamily="34"/>
              <a:cs typeface="Noto Sans" panose="020B0502040504020204" pitchFamily="34"/>
            </a:endParaRPr>
          </a:p>
        </p:txBody>
      </p:sp>
      <p:sp>
        <p:nvSpPr>
          <p:cNvPr id="24" name="TextBox 46">
            <a:extLst>
              <a:ext uri="{FF2B5EF4-FFF2-40B4-BE49-F238E27FC236}">
                <a16:creationId xmlns:a16="http://schemas.microsoft.com/office/drawing/2014/main" xmlns="" id="{CA662575-ED8A-40D1-968F-C3671CCF2325}"/>
              </a:ext>
            </a:extLst>
          </p:cNvPr>
          <p:cNvSpPr txBox="1"/>
          <p:nvPr/>
        </p:nvSpPr>
        <p:spPr>
          <a:xfrm>
            <a:off x="1592711" y="1375543"/>
            <a:ext cx="1375537" cy="923330"/>
          </a:xfrm>
          <a:prstGeom prst="rect">
            <a:avLst/>
          </a:prstGeom>
          <a:noFill/>
        </p:spPr>
        <p:txBody>
          <a:bodyPr wrap="square" rtlCol="0">
            <a:spAutoFit/>
          </a:bodyPr>
          <a:lstStyle/>
          <a:p>
            <a:pPr algn="ctr" defTabSz="914309">
              <a:defRPr/>
            </a:pPr>
            <a:r>
              <a:rPr lang="en-US" sz="5400" b="1" dirty="0">
                <a:solidFill>
                  <a:srgbClr val="42AFB6"/>
                </a:solidFill>
                <a:latin typeface="Open Sans" panose="020B0606030504020204" pitchFamily="34" charset="0"/>
              </a:rPr>
              <a:t>2</a:t>
            </a:r>
            <a:endParaRPr lang="en-GB" sz="5400" b="1" dirty="0">
              <a:solidFill>
                <a:srgbClr val="42AFB6"/>
              </a:solidFill>
              <a:latin typeface="Noto Sans" panose="020B0502040504020204" pitchFamily="34"/>
              <a:ea typeface="Noto Sans" panose="020B0502040504020204" pitchFamily="34"/>
              <a:cs typeface="Noto Sans" panose="020B0502040504020204" pitchFamily="34"/>
            </a:endParaRPr>
          </a:p>
        </p:txBody>
      </p:sp>
      <p:sp>
        <p:nvSpPr>
          <p:cNvPr id="34" name="Elipse 33">
            <a:extLst>
              <a:ext uri="{FF2B5EF4-FFF2-40B4-BE49-F238E27FC236}">
                <a16:creationId xmlns:a16="http://schemas.microsoft.com/office/drawing/2014/main" xmlns="" id="{2396D937-45D1-4418-8F72-BD0E57369D65}"/>
              </a:ext>
            </a:extLst>
          </p:cNvPr>
          <p:cNvSpPr/>
          <p:nvPr/>
        </p:nvSpPr>
        <p:spPr>
          <a:xfrm>
            <a:off x="8615502" y="2047596"/>
            <a:ext cx="2507012" cy="24482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dirty="0">
                <a:effectLst/>
                <a:latin typeface="+mj-lt"/>
                <a:ea typeface="Calibri" panose="020F0502020204030204" pitchFamily="34" charset="0"/>
                <a:cs typeface="Times New Roman" panose="02020603050405020304" pitchFamily="18" charset="0"/>
              </a:rPr>
              <a:t>Determinar la actividad y resultados de innovación de los emprendimientos del sector de “EPS” del cantón Quito, y su relación con la competitividad</a:t>
            </a:r>
            <a:endParaRPr lang="es-MX" sz="1400" dirty="0">
              <a:latin typeface="+mj-lt"/>
            </a:endParaRPr>
          </a:p>
        </p:txBody>
      </p:sp>
      <p:sp>
        <p:nvSpPr>
          <p:cNvPr id="36" name="TextBox 45">
            <a:extLst>
              <a:ext uri="{FF2B5EF4-FFF2-40B4-BE49-F238E27FC236}">
                <a16:creationId xmlns:a16="http://schemas.microsoft.com/office/drawing/2014/main" xmlns="" id="{4AC9BD3C-9233-4442-A0C8-7AD69E1BD10C}"/>
              </a:ext>
            </a:extLst>
          </p:cNvPr>
          <p:cNvSpPr txBox="1"/>
          <p:nvPr/>
        </p:nvSpPr>
        <p:spPr>
          <a:xfrm>
            <a:off x="2620525" y="3573016"/>
            <a:ext cx="3895573" cy="830997"/>
          </a:xfrm>
          <a:prstGeom prst="rect">
            <a:avLst/>
          </a:prstGeom>
          <a:noFill/>
        </p:spPr>
        <p:txBody>
          <a:bodyPr wrap="square" rtlCol="0">
            <a:spAutoFit/>
          </a:bodyPr>
          <a:lstStyle/>
          <a:p>
            <a:pPr algn="just" defTabSz="914309">
              <a:defRPr/>
            </a:pPr>
            <a:r>
              <a:rPr lang="es-MX" sz="1600" dirty="0">
                <a:effectLst/>
                <a:latin typeface="Arial" panose="020B0604020202020204" pitchFamily="34" charset="0"/>
                <a:ea typeface="Calibri" panose="020F0502020204030204" pitchFamily="34" charset="0"/>
                <a:cs typeface="Times New Roman" panose="02020603050405020304" pitchFamily="18" charset="0"/>
              </a:rPr>
              <a:t>Identificar los factores de competitividad que tienen mayor relevancia para los emprendimientos </a:t>
            </a:r>
            <a:r>
              <a:rPr lang="en-US" sz="1050" dirty="0">
                <a:latin typeface="Open Sans" panose="020B0606030504020204" pitchFamily="34" charset="0"/>
              </a:rPr>
              <a:t> </a:t>
            </a:r>
            <a:endParaRPr lang="en-GB" sz="1050" dirty="0">
              <a:latin typeface="Noto Sans" panose="020B0502040504020204" pitchFamily="34"/>
              <a:ea typeface="Noto Sans" panose="020B0502040504020204" pitchFamily="34"/>
              <a:cs typeface="Noto Sans" panose="020B0502040504020204" pitchFamily="34"/>
            </a:endParaRPr>
          </a:p>
        </p:txBody>
      </p:sp>
      <p:sp>
        <p:nvSpPr>
          <p:cNvPr id="38" name="TextBox 45">
            <a:extLst>
              <a:ext uri="{FF2B5EF4-FFF2-40B4-BE49-F238E27FC236}">
                <a16:creationId xmlns:a16="http://schemas.microsoft.com/office/drawing/2014/main" xmlns="" id="{F82407D3-57DA-4F1F-B592-6EF5D7A3EE50}"/>
              </a:ext>
            </a:extLst>
          </p:cNvPr>
          <p:cNvSpPr txBox="1"/>
          <p:nvPr/>
        </p:nvSpPr>
        <p:spPr>
          <a:xfrm>
            <a:off x="2558508" y="4509120"/>
            <a:ext cx="4150988" cy="984885"/>
          </a:xfrm>
          <a:prstGeom prst="rect">
            <a:avLst/>
          </a:prstGeom>
          <a:noFill/>
        </p:spPr>
        <p:txBody>
          <a:bodyPr wrap="square" rtlCol="0">
            <a:spAutoFit/>
          </a:bodyPr>
          <a:lstStyle/>
          <a:p>
            <a:pPr algn="just" defTabSz="914309">
              <a:defRPr/>
            </a:pPr>
            <a:r>
              <a:rPr lang="es-MX" sz="1600" dirty="0">
                <a:effectLst/>
                <a:latin typeface="Arial" panose="020B0604020202020204" pitchFamily="34" charset="0"/>
                <a:ea typeface="Calibri" panose="020F0502020204030204" pitchFamily="34" charset="0"/>
                <a:cs typeface="Times New Roman" panose="02020603050405020304" pitchFamily="18" charset="0"/>
              </a:rPr>
              <a:t>Analizar la relación que existe entre </a:t>
            </a:r>
            <a:r>
              <a:rPr lang="es-MX" sz="1600" dirty="0">
                <a:latin typeface="Arial" panose="020B0604020202020204" pitchFamily="34" charset="0"/>
                <a:ea typeface="Calibri" panose="020F0502020204030204" pitchFamily="34" charset="0"/>
                <a:cs typeface="Times New Roman" panose="02020603050405020304" pitchFamily="18" charset="0"/>
              </a:rPr>
              <a:t>la innovación tecnológica </a:t>
            </a:r>
            <a:r>
              <a:rPr lang="es-MX" sz="1600" dirty="0">
                <a:effectLst/>
                <a:latin typeface="Arial" panose="020B0604020202020204" pitchFamily="34" charset="0"/>
                <a:ea typeface="Calibri" panose="020F0502020204030204" pitchFamily="34" charset="0"/>
                <a:cs typeface="Times New Roman" panose="02020603050405020304" pitchFamily="18" charset="0"/>
              </a:rPr>
              <a:t>y la competitividad de los emprendimientos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914309">
              <a:defRPr/>
            </a:pPr>
            <a:endParaRPr lang="en-GB" sz="1000" dirty="0">
              <a:latin typeface="Noto Sans" panose="020B0502040504020204" pitchFamily="34"/>
              <a:ea typeface="Noto Sans" panose="020B0502040504020204" pitchFamily="34"/>
              <a:cs typeface="Noto Sans" panose="020B0502040504020204" pitchFamily="34"/>
            </a:endParaRPr>
          </a:p>
        </p:txBody>
      </p:sp>
      <p:sp>
        <p:nvSpPr>
          <p:cNvPr id="40" name="TextBox 41">
            <a:extLst>
              <a:ext uri="{FF2B5EF4-FFF2-40B4-BE49-F238E27FC236}">
                <a16:creationId xmlns:a16="http://schemas.microsoft.com/office/drawing/2014/main" xmlns="" id="{5115E5FE-8731-4D8B-BF94-EB3B295F5BBC}"/>
              </a:ext>
            </a:extLst>
          </p:cNvPr>
          <p:cNvSpPr txBox="1"/>
          <p:nvPr/>
        </p:nvSpPr>
        <p:spPr>
          <a:xfrm>
            <a:off x="1677892" y="3493589"/>
            <a:ext cx="1176954" cy="1015531"/>
          </a:xfrm>
          <a:prstGeom prst="rect">
            <a:avLst/>
          </a:prstGeom>
          <a:noFill/>
        </p:spPr>
        <p:txBody>
          <a:bodyPr wrap="square" rtlCol="0">
            <a:spAutoFit/>
          </a:bodyPr>
          <a:lstStyle/>
          <a:p>
            <a:pPr algn="ctr" defTabSz="914309">
              <a:defRPr/>
            </a:pPr>
            <a:r>
              <a:rPr lang="es-MX" sz="5999" b="1" dirty="0">
                <a:solidFill>
                  <a:schemeClr val="accent4"/>
                </a:solidFill>
                <a:latin typeface="Open Sans" panose="020B0606030504020204" pitchFamily="34" charset="0"/>
              </a:rPr>
              <a:t>4</a:t>
            </a:r>
            <a:endParaRPr lang="en-GB" sz="5999" b="1" dirty="0">
              <a:solidFill>
                <a:schemeClr val="accent4"/>
              </a:solidFill>
              <a:latin typeface="Noto Sans" panose="020B0502040504020204" pitchFamily="34"/>
              <a:ea typeface="Noto Sans" panose="020B0502040504020204" pitchFamily="34"/>
              <a:cs typeface="Noto Sans" panose="020B0502040504020204" pitchFamily="34"/>
            </a:endParaRPr>
          </a:p>
        </p:txBody>
      </p:sp>
      <p:sp>
        <p:nvSpPr>
          <p:cNvPr id="44" name="TextBox 41">
            <a:extLst>
              <a:ext uri="{FF2B5EF4-FFF2-40B4-BE49-F238E27FC236}">
                <a16:creationId xmlns:a16="http://schemas.microsoft.com/office/drawing/2014/main" xmlns="" id="{7AC440A8-5FD5-4375-B09B-0875B15F2E64}"/>
              </a:ext>
            </a:extLst>
          </p:cNvPr>
          <p:cNvSpPr txBox="1"/>
          <p:nvPr/>
        </p:nvSpPr>
        <p:spPr>
          <a:xfrm>
            <a:off x="1702718" y="4365104"/>
            <a:ext cx="1176954" cy="1015531"/>
          </a:xfrm>
          <a:prstGeom prst="rect">
            <a:avLst/>
          </a:prstGeom>
          <a:noFill/>
        </p:spPr>
        <p:txBody>
          <a:bodyPr wrap="square" rtlCol="0">
            <a:spAutoFit/>
          </a:bodyPr>
          <a:lstStyle/>
          <a:p>
            <a:pPr algn="ctr" defTabSz="914309">
              <a:defRPr/>
            </a:pPr>
            <a:r>
              <a:rPr lang="es-MX" sz="5999" b="1" dirty="0">
                <a:solidFill>
                  <a:srgbClr val="FFBE48"/>
                </a:solidFill>
                <a:latin typeface="Open Sans" panose="020B0606030504020204" pitchFamily="34" charset="0"/>
              </a:rPr>
              <a:t>5</a:t>
            </a:r>
            <a:endParaRPr lang="en-GB" sz="5999" b="1" dirty="0">
              <a:solidFill>
                <a:srgbClr val="FFBE48"/>
              </a:solidFill>
              <a:latin typeface="Noto Sans" panose="020B0502040504020204" pitchFamily="34"/>
              <a:ea typeface="Noto Sans" panose="020B0502040504020204" pitchFamily="34"/>
              <a:cs typeface="Noto Sans" panose="020B0502040504020204" pitchFamily="34"/>
            </a:endParaRPr>
          </a:p>
        </p:txBody>
      </p:sp>
      <p:sp>
        <p:nvSpPr>
          <p:cNvPr id="3" name="Flecha: a la derecha 2">
            <a:extLst>
              <a:ext uri="{FF2B5EF4-FFF2-40B4-BE49-F238E27FC236}">
                <a16:creationId xmlns:a16="http://schemas.microsoft.com/office/drawing/2014/main" xmlns="" id="{F7A7DF53-4E97-4C99-9B08-2196F399271A}"/>
              </a:ext>
            </a:extLst>
          </p:cNvPr>
          <p:cNvSpPr/>
          <p:nvPr/>
        </p:nvSpPr>
        <p:spPr>
          <a:xfrm>
            <a:off x="6527254" y="2888670"/>
            <a:ext cx="601900" cy="12739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5" name="Flecha: a la derecha 34">
            <a:extLst>
              <a:ext uri="{FF2B5EF4-FFF2-40B4-BE49-F238E27FC236}">
                <a16:creationId xmlns:a16="http://schemas.microsoft.com/office/drawing/2014/main" xmlns="" id="{2E327ECE-2210-448D-83C0-B82D874FF89E}"/>
              </a:ext>
            </a:extLst>
          </p:cNvPr>
          <p:cNvSpPr/>
          <p:nvPr/>
        </p:nvSpPr>
        <p:spPr>
          <a:xfrm rot="1346778">
            <a:off x="7221498" y="971686"/>
            <a:ext cx="601900" cy="12739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7" name="Flecha: a la derecha 36">
            <a:extLst>
              <a:ext uri="{FF2B5EF4-FFF2-40B4-BE49-F238E27FC236}">
                <a16:creationId xmlns:a16="http://schemas.microsoft.com/office/drawing/2014/main" xmlns="" id="{ED3FA174-8A90-435D-8BE3-2492C72E69C3}"/>
              </a:ext>
            </a:extLst>
          </p:cNvPr>
          <p:cNvSpPr/>
          <p:nvPr/>
        </p:nvSpPr>
        <p:spPr>
          <a:xfrm rot="741875">
            <a:off x="6749937" y="1942500"/>
            <a:ext cx="601900" cy="12739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56" name="Flecha: a la derecha 55">
            <a:extLst>
              <a:ext uri="{FF2B5EF4-FFF2-40B4-BE49-F238E27FC236}">
                <a16:creationId xmlns:a16="http://schemas.microsoft.com/office/drawing/2014/main" xmlns="" id="{62E7E558-E182-4E78-8C46-7FEE7515C475}"/>
              </a:ext>
            </a:extLst>
          </p:cNvPr>
          <p:cNvSpPr/>
          <p:nvPr/>
        </p:nvSpPr>
        <p:spPr>
          <a:xfrm rot="20619504">
            <a:off x="6639670" y="4083602"/>
            <a:ext cx="601900" cy="12739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0" name="Flecha: a la derecha 59">
            <a:extLst>
              <a:ext uri="{FF2B5EF4-FFF2-40B4-BE49-F238E27FC236}">
                <a16:creationId xmlns:a16="http://schemas.microsoft.com/office/drawing/2014/main" xmlns="" id="{5C591A8A-ABE7-4FDC-B9F6-C044BF771C20}"/>
              </a:ext>
            </a:extLst>
          </p:cNvPr>
          <p:cNvSpPr/>
          <p:nvPr/>
        </p:nvSpPr>
        <p:spPr>
          <a:xfrm rot="20051923">
            <a:off x="6935744" y="5137816"/>
            <a:ext cx="601900" cy="12739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4" name="Arrow: Chevron 2">
            <a:extLst>
              <a:ext uri="{FF2B5EF4-FFF2-40B4-BE49-F238E27FC236}">
                <a16:creationId xmlns:a16="http://schemas.microsoft.com/office/drawing/2014/main" xmlns="" id="{A0CAF32B-1535-448F-9AF9-F1D40988B6B6}"/>
              </a:ext>
            </a:extLst>
          </p:cNvPr>
          <p:cNvSpPr/>
          <p:nvPr/>
        </p:nvSpPr>
        <p:spPr>
          <a:xfrm>
            <a:off x="-19377" y="41063"/>
            <a:ext cx="2457778" cy="709362"/>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Objetivos e hipótesis</a:t>
            </a:r>
          </a:p>
        </p:txBody>
      </p:sp>
      <p:sp>
        <p:nvSpPr>
          <p:cNvPr id="2" name="TextBox 45">
            <a:extLst>
              <a:ext uri="{FF2B5EF4-FFF2-40B4-BE49-F238E27FC236}">
                <a16:creationId xmlns:a16="http://schemas.microsoft.com/office/drawing/2014/main" xmlns="" id="{97788FA1-5C31-4692-8669-1E39915E8924}"/>
              </a:ext>
            </a:extLst>
          </p:cNvPr>
          <p:cNvSpPr txBox="1"/>
          <p:nvPr/>
        </p:nvSpPr>
        <p:spPr>
          <a:xfrm>
            <a:off x="2322546" y="5556141"/>
            <a:ext cx="4150988" cy="91940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just" defTabSz="914309">
              <a:defRPr/>
            </a:pPr>
            <a:r>
              <a:rPr lang="es-MX" sz="1600" b="1" dirty="0">
                <a:ln/>
                <a:solidFill>
                  <a:schemeClr val="accent4"/>
                </a:solidFill>
                <a:latin typeface="Arial" panose="020B0604020202020204" pitchFamily="34" charset="0"/>
                <a:ea typeface="Calibri" panose="020F0502020204030204" pitchFamily="34" charset="0"/>
              </a:rPr>
              <a:t>H1: </a:t>
            </a:r>
            <a:r>
              <a:rPr lang="es-MX" sz="1600" b="1" dirty="0">
                <a:ln/>
                <a:solidFill>
                  <a:schemeClr val="tx1"/>
                </a:solidFill>
                <a:latin typeface="Arial" panose="020B0604020202020204" pitchFamily="34" charset="0"/>
                <a:ea typeface="Calibri" panose="020F0502020204030204" pitchFamily="34" charset="0"/>
              </a:rPr>
              <a:t>La innovación tecnológica inciden en la competitividad de los emprendimientos</a:t>
            </a:r>
            <a:endParaRPr lang="en-GB" sz="900" b="1" dirty="0">
              <a:ln/>
              <a:solidFill>
                <a:schemeClr val="tx1"/>
              </a:solidFill>
              <a:latin typeface="Noto Sans" panose="020B0502040504020204" pitchFamily="34"/>
              <a:ea typeface="Noto Sans" panose="020B0502040504020204" pitchFamily="34"/>
              <a:cs typeface="Noto Sans" panose="020B0502040504020204" pitchFamily="34"/>
            </a:endParaRPr>
          </a:p>
        </p:txBody>
      </p:sp>
      <p:pic>
        <p:nvPicPr>
          <p:cNvPr id="2050" name="Picture 2" descr="Cómo se formula correctamente una hipótesis? - Guioteca">
            <a:extLst>
              <a:ext uri="{FF2B5EF4-FFF2-40B4-BE49-F238E27FC236}">
                <a16:creationId xmlns:a16="http://schemas.microsoft.com/office/drawing/2014/main" xmlns="" id="{30709C44-01D5-460C-8987-B1F4587A17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949" r="26075" b="3397"/>
          <a:stretch/>
        </p:blipFill>
        <p:spPr bwMode="auto">
          <a:xfrm>
            <a:off x="6413489" y="5522705"/>
            <a:ext cx="1121877" cy="1046951"/>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103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n 72">
            <a:extLst>
              <a:ext uri="{FF2B5EF4-FFF2-40B4-BE49-F238E27FC236}">
                <a16:creationId xmlns:a16="http://schemas.microsoft.com/office/drawing/2014/main" xmlns="" id="{D7FFF475-400C-41BA-AC04-93AD9A1FCBF4}"/>
              </a:ext>
            </a:extLst>
          </p:cNvPr>
          <p:cNvPicPr>
            <a:picLocks noChangeAspect="1"/>
          </p:cNvPicPr>
          <p:nvPr/>
        </p:nvPicPr>
        <p:blipFill>
          <a:blip r:embed="rId2"/>
          <a:stretch>
            <a:fillRect/>
          </a:stretch>
        </p:blipFill>
        <p:spPr>
          <a:xfrm>
            <a:off x="399474" y="3429000"/>
            <a:ext cx="1213183" cy="1187186"/>
          </a:xfrm>
          <a:prstGeom prst="rect">
            <a:avLst/>
          </a:prstGeom>
        </p:spPr>
      </p:pic>
      <p:sp>
        <p:nvSpPr>
          <p:cNvPr id="5" name="Arrow: Chevron 2">
            <a:extLst>
              <a:ext uri="{FF2B5EF4-FFF2-40B4-BE49-F238E27FC236}">
                <a16:creationId xmlns:a16="http://schemas.microsoft.com/office/drawing/2014/main" xmlns="" id="{2B32C2B9-202E-47DB-8766-0D5F14E0E6B9}"/>
              </a:ext>
            </a:extLst>
          </p:cNvPr>
          <p:cNvSpPr/>
          <p:nvPr/>
        </p:nvSpPr>
        <p:spPr>
          <a:xfrm>
            <a:off x="22579" y="347360"/>
            <a:ext cx="3257541"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Marco Teórico</a:t>
            </a:r>
          </a:p>
          <a:p>
            <a:pPr marL="0" marR="0" lvl="0" indent="0" algn="ctr" defTabSz="914309" eaLnBrk="1" fontAlgn="auto" latinLnBrk="0" hangingPunct="1">
              <a:lnSpc>
                <a:spcPct val="100000"/>
              </a:lnSpc>
              <a:spcBef>
                <a:spcPts val="0"/>
              </a:spcBef>
              <a:spcAft>
                <a:spcPts val="0"/>
              </a:spcAft>
              <a:buClrTx/>
              <a:buSzTx/>
              <a:buFontTx/>
              <a:buNone/>
              <a:tabLst/>
              <a:defRPr/>
            </a:pPr>
            <a:r>
              <a:rPr lang="en-US" sz="2400" b="1" i="1" kern="0" dirty="0">
                <a:ln w="0"/>
                <a:effectLst>
                  <a:outerShdw blurRad="38100" dist="19050" dir="2700000" algn="tl" rotWithShape="0">
                    <a:schemeClr val="dk1">
                      <a:alpha val="40000"/>
                    </a:schemeClr>
                  </a:outerShdw>
                </a:effectLst>
                <a:latin typeface="Calibri" panose="020F0502020204030204"/>
              </a:rPr>
              <a:t>Innovación</a:t>
            </a:r>
            <a:endParaRPr kumimoji="0" lang="en-US" sz="2400"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32" name="Oval 38">
            <a:extLst>
              <a:ext uri="{FF2B5EF4-FFF2-40B4-BE49-F238E27FC236}">
                <a16:creationId xmlns:a16="http://schemas.microsoft.com/office/drawing/2014/main" xmlns="" id="{5BAB4F9E-4D15-4E06-8A3C-270417D7F983}"/>
              </a:ext>
            </a:extLst>
          </p:cNvPr>
          <p:cNvSpPr/>
          <p:nvPr/>
        </p:nvSpPr>
        <p:spPr>
          <a:xfrm>
            <a:off x="5940096" y="3404623"/>
            <a:ext cx="1464539" cy="1464537"/>
          </a:xfrm>
          <a:prstGeom prst="ellipse">
            <a:avLst/>
          </a:prstGeom>
          <a:solidFill>
            <a:srgbClr val="FCB414">
              <a:alpha val="10000"/>
            </a:srgbClr>
          </a:solidFill>
          <a:ln w="38100" cap="flat" cmpd="sng" algn="ctr">
            <a:solidFill>
              <a:srgbClr val="FCB414"/>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3" name="Oval 31">
            <a:extLst>
              <a:ext uri="{FF2B5EF4-FFF2-40B4-BE49-F238E27FC236}">
                <a16:creationId xmlns:a16="http://schemas.microsoft.com/office/drawing/2014/main" xmlns="" id="{BC22464F-1FDF-4248-A2B7-BA153D8C69A7}"/>
              </a:ext>
            </a:extLst>
          </p:cNvPr>
          <p:cNvSpPr/>
          <p:nvPr/>
        </p:nvSpPr>
        <p:spPr>
          <a:xfrm>
            <a:off x="4110424" y="3340852"/>
            <a:ext cx="1464539" cy="1464537"/>
          </a:xfrm>
          <a:prstGeom prst="ellipse">
            <a:avLst/>
          </a:prstGeom>
          <a:solidFill>
            <a:srgbClr val="CB1B4A">
              <a:alpha val="10000"/>
            </a:srgbClr>
          </a:solidFill>
          <a:ln w="38100" cap="flat" cmpd="sng" algn="ctr">
            <a:solidFill>
              <a:srgbClr val="CB1B4A"/>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4" name="Oval 23">
            <a:extLst>
              <a:ext uri="{FF2B5EF4-FFF2-40B4-BE49-F238E27FC236}">
                <a16:creationId xmlns:a16="http://schemas.microsoft.com/office/drawing/2014/main" xmlns="" id="{BF9E132F-D514-4D47-815E-38562FE71D81}"/>
              </a:ext>
            </a:extLst>
          </p:cNvPr>
          <p:cNvSpPr/>
          <p:nvPr/>
        </p:nvSpPr>
        <p:spPr>
          <a:xfrm>
            <a:off x="2078851" y="3340852"/>
            <a:ext cx="1464539" cy="1464537"/>
          </a:xfrm>
          <a:prstGeom prst="ellipse">
            <a:avLst/>
          </a:prstGeom>
          <a:solidFill>
            <a:srgbClr val="42AFB6">
              <a:alpha val="10000"/>
            </a:srgbClr>
          </a:solidFill>
          <a:ln w="38100" cap="flat" cmpd="sng" algn="ctr">
            <a:solidFill>
              <a:srgbClr val="42AFB6"/>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5" name="Oval 16">
            <a:extLst>
              <a:ext uri="{FF2B5EF4-FFF2-40B4-BE49-F238E27FC236}">
                <a16:creationId xmlns:a16="http://schemas.microsoft.com/office/drawing/2014/main" xmlns="" id="{B6F5E1C8-8150-48FC-9176-0B28CEEE2BAF}"/>
              </a:ext>
            </a:extLst>
          </p:cNvPr>
          <p:cNvSpPr/>
          <p:nvPr/>
        </p:nvSpPr>
        <p:spPr>
          <a:xfrm>
            <a:off x="252227" y="3284984"/>
            <a:ext cx="1464539" cy="1464537"/>
          </a:xfrm>
          <a:prstGeom prst="ellipse">
            <a:avLst/>
          </a:prstGeom>
          <a:solidFill>
            <a:srgbClr val="C2C923">
              <a:alpha val="10000"/>
            </a:srgbClr>
          </a:solidFill>
          <a:ln w="38100" cap="flat" cmpd="sng" algn="ctr">
            <a:solidFill>
              <a:srgbClr val="C2C923"/>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6" name="Arrow: Chevron 1">
            <a:extLst>
              <a:ext uri="{FF2B5EF4-FFF2-40B4-BE49-F238E27FC236}">
                <a16:creationId xmlns:a16="http://schemas.microsoft.com/office/drawing/2014/main" xmlns="" id="{87554449-20D9-4241-A8BD-2A01495B3629}"/>
              </a:ext>
            </a:extLst>
          </p:cNvPr>
          <p:cNvSpPr/>
          <p:nvPr/>
        </p:nvSpPr>
        <p:spPr>
          <a:xfrm>
            <a:off x="134663" y="1988840"/>
            <a:ext cx="1726975" cy="640026"/>
          </a:xfrm>
          <a:prstGeom prst="chevron">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rPr>
              <a:t>Adam Smith</a:t>
            </a:r>
          </a:p>
        </p:txBody>
      </p:sp>
      <p:sp>
        <p:nvSpPr>
          <p:cNvPr id="37" name="Arrow: Chevron 2">
            <a:extLst>
              <a:ext uri="{FF2B5EF4-FFF2-40B4-BE49-F238E27FC236}">
                <a16:creationId xmlns:a16="http://schemas.microsoft.com/office/drawing/2014/main" xmlns="" id="{D586C23F-810C-42FD-A12A-5224C9EA5DD8}"/>
              </a:ext>
            </a:extLst>
          </p:cNvPr>
          <p:cNvSpPr/>
          <p:nvPr/>
        </p:nvSpPr>
        <p:spPr>
          <a:xfrm>
            <a:off x="1722027" y="1983813"/>
            <a:ext cx="2286152" cy="624143"/>
          </a:xfrm>
          <a:prstGeom prst="chevron">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rPr>
              <a:t>Say J. y Ricardo D.</a:t>
            </a:r>
          </a:p>
        </p:txBody>
      </p:sp>
      <p:sp>
        <p:nvSpPr>
          <p:cNvPr id="38" name="Arrow: Chevron 4">
            <a:extLst>
              <a:ext uri="{FF2B5EF4-FFF2-40B4-BE49-F238E27FC236}">
                <a16:creationId xmlns:a16="http://schemas.microsoft.com/office/drawing/2014/main" xmlns="" id="{B7E1CABF-ABB6-4579-A61F-627D6BC86EB5}"/>
              </a:ext>
            </a:extLst>
          </p:cNvPr>
          <p:cNvSpPr/>
          <p:nvPr/>
        </p:nvSpPr>
        <p:spPr>
          <a:xfrm>
            <a:off x="3948967" y="1988840"/>
            <a:ext cx="2105673" cy="631402"/>
          </a:xfrm>
          <a:prstGeom prst="chevron">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rPr>
              <a:t>J. Schumpeter</a:t>
            </a:r>
          </a:p>
        </p:txBody>
      </p:sp>
      <p:sp>
        <p:nvSpPr>
          <p:cNvPr id="39" name="Arrow: Chevron 5">
            <a:extLst>
              <a:ext uri="{FF2B5EF4-FFF2-40B4-BE49-F238E27FC236}">
                <a16:creationId xmlns:a16="http://schemas.microsoft.com/office/drawing/2014/main" xmlns="" id="{EBEB556D-AAA1-47AA-ADCA-E320C1FD4251}"/>
              </a:ext>
            </a:extLst>
          </p:cNvPr>
          <p:cNvSpPr/>
          <p:nvPr/>
        </p:nvSpPr>
        <p:spPr>
          <a:xfrm>
            <a:off x="5892110" y="1996886"/>
            <a:ext cx="1726975" cy="640026"/>
          </a:xfrm>
          <a:prstGeom prst="chevron">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282F39"/>
                </a:solidFill>
                <a:effectLst/>
                <a:uLnTx/>
                <a:uFillTx/>
                <a:latin typeface="Calibri" panose="020F0502020204030204"/>
                <a:ea typeface="+mn-ea"/>
                <a:cs typeface="+mn-cs"/>
              </a:rPr>
              <a:t>Solow R.</a:t>
            </a:r>
          </a:p>
        </p:txBody>
      </p:sp>
      <p:sp>
        <p:nvSpPr>
          <p:cNvPr id="42" name="TextBox 9">
            <a:extLst>
              <a:ext uri="{FF2B5EF4-FFF2-40B4-BE49-F238E27FC236}">
                <a16:creationId xmlns:a16="http://schemas.microsoft.com/office/drawing/2014/main" xmlns="" id="{63A601BC-CCD2-44A6-8312-6ED014C6B4A0}"/>
              </a:ext>
            </a:extLst>
          </p:cNvPr>
          <p:cNvSpPr txBox="1"/>
          <p:nvPr/>
        </p:nvSpPr>
        <p:spPr>
          <a:xfrm>
            <a:off x="5940096" y="1253067"/>
            <a:ext cx="1250055" cy="707794"/>
          </a:xfrm>
          <a:prstGeom prst="rect">
            <a:avLst/>
          </a:prstGeom>
          <a:noFill/>
        </p:spPr>
        <p:txBody>
          <a:bodyPr wrap="square" rtlCol="0">
            <a:spAutoFit/>
          </a:bodyPr>
          <a:lstStyle/>
          <a:p>
            <a:pPr algn="ctr" defTabSz="914309">
              <a:defRPr/>
            </a:pPr>
            <a:r>
              <a:rPr lang="en-US" sz="4000" b="1" dirty="0">
                <a:solidFill>
                  <a:srgbClr val="282F39"/>
                </a:solidFill>
                <a:latin typeface="Noto Sans" panose="020B0502040504020204" pitchFamily="34"/>
                <a:ea typeface="Noto Sans" panose="020B0502040504020204" pitchFamily="34"/>
                <a:cs typeface="Noto Sans" panose="020B0502040504020204" pitchFamily="34"/>
              </a:rPr>
              <a:t>1956</a:t>
            </a:r>
            <a:endParaRPr lang="en-GB" sz="4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43" name="TextBox 10">
            <a:extLst>
              <a:ext uri="{FF2B5EF4-FFF2-40B4-BE49-F238E27FC236}">
                <a16:creationId xmlns:a16="http://schemas.microsoft.com/office/drawing/2014/main" xmlns="" id="{C8CA3EAC-2DA0-458C-B273-965A1BE3A7C4}"/>
              </a:ext>
            </a:extLst>
          </p:cNvPr>
          <p:cNvSpPr txBox="1"/>
          <p:nvPr/>
        </p:nvSpPr>
        <p:spPr>
          <a:xfrm>
            <a:off x="4195586" y="1285099"/>
            <a:ext cx="1250055" cy="707794"/>
          </a:xfrm>
          <a:prstGeom prst="rect">
            <a:avLst/>
          </a:prstGeom>
          <a:noFill/>
        </p:spPr>
        <p:txBody>
          <a:bodyPr wrap="square" rtlCol="0">
            <a:spAutoFit/>
          </a:bodyPr>
          <a:lstStyle/>
          <a:p>
            <a:pPr algn="ctr" defTabSz="914309">
              <a:defRPr/>
            </a:pPr>
            <a:r>
              <a:rPr lang="en-GB" sz="4000" b="1" dirty="0">
                <a:solidFill>
                  <a:srgbClr val="282F39"/>
                </a:solidFill>
                <a:latin typeface="Noto Sans" panose="020B0502040504020204" pitchFamily="34"/>
                <a:ea typeface="Noto Sans" panose="020B0502040504020204" pitchFamily="34"/>
                <a:cs typeface="Noto Sans" panose="020B0502040504020204" pitchFamily="34"/>
              </a:rPr>
              <a:t>1944</a:t>
            </a:r>
          </a:p>
        </p:txBody>
      </p:sp>
      <p:sp>
        <p:nvSpPr>
          <p:cNvPr id="44" name="TextBox 11">
            <a:extLst>
              <a:ext uri="{FF2B5EF4-FFF2-40B4-BE49-F238E27FC236}">
                <a16:creationId xmlns:a16="http://schemas.microsoft.com/office/drawing/2014/main" xmlns="" id="{463F2938-3C7D-4F80-87AA-08D8DE264978}"/>
              </a:ext>
            </a:extLst>
          </p:cNvPr>
          <p:cNvSpPr txBox="1"/>
          <p:nvPr/>
        </p:nvSpPr>
        <p:spPr>
          <a:xfrm>
            <a:off x="1382693" y="1285053"/>
            <a:ext cx="2611461" cy="707886"/>
          </a:xfrm>
          <a:prstGeom prst="rect">
            <a:avLst/>
          </a:prstGeom>
          <a:noFill/>
        </p:spPr>
        <p:txBody>
          <a:bodyPr wrap="square" rtlCol="0">
            <a:spAutoFit/>
          </a:bodyPr>
          <a:lstStyle/>
          <a:p>
            <a:pPr algn="ctr" defTabSz="914309">
              <a:defRPr/>
            </a:pPr>
            <a:r>
              <a:rPr lang="en-US" sz="4000" b="1" dirty="0">
                <a:solidFill>
                  <a:srgbClr val="282F39"/>
                </a:solidFill>
                <a:latin typeface="Noto Sans" panose="020B0502040504020204" pitchFamily="34"/>
                <a:ea typeface="Noto Sans" panose="020B0502040504020204" pitchFamily="34"/>
                <a:cs typeface="Noto Sans" panose="020B0502040504020204" pitchFamily="34"/>
              </a:rPr>
              <a:t>1803-1817</a:t>
            </a:r>
            <a:endParaRPr lang="en-GB" sz="4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45" name="TextBox 12">
            <a:extLst>
              <a:ext uri="{FF2B5EF4-FFF2-40B4-BE49-F238E27FC236}">
                <a16:creationId xmlns:a16="http://schemas.microsoft.com/office/drawing/2014/main" xmlns="" id="{72C3FF1A-F055-45FE-9687-BDEB47EA4E03}"/>
              </a:ext>
            </a:extLst>
          </p:cNvPr>
          <p:cNvSpPr txBox="1"/>
          <p:nvPr/>
        </p:nvSpPr>
        <p:spPr>
          <a:xfrm>
            <a:off x="213190" y="1301857"/>
            <a:ext cx="1250055" cy="707794"/>
          </a:xfrm>
          <a:prstGeom prst="rect">
            <a:avLst/>
          </a:prstGeom>
          <a:noFill/>
        </p:spPr>
        <p:txBody>
          <a:bodyPr wrap="square" rtlCol="0">
            <a:spAutoFit/>
          </a:bodyPr>
          <a:lstStyle/>
          <a:p>
            <a:pPr algn="ctr" defTabSz="914309">
              <a:defRPr/>
            </a:pPr>
            <a:r>
              <a:rPr lang="en-US" sz="4000" b="1" dirty="0">
                <a:solidFill>
                  <a:srgbClr val="282F39"/>
                </a:solidFill>
                <a:latin typeface="Noto Sans" panose="020B0502040504020204" pitchFamily="34"/>
                <a:ea typeface="Noto Sans" panose="020B0502040504020204" pitchFamily="34"/>
                <a:cs typeface="Noto Sans" panose="020B0502040504020204" pitchFamily="34"/>
              </a:rPr>
              <a:t>1776</a:t>
            </a:r>
            <a:endParaRPr lang="en-GB" sz="4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51" name="TextBox 87">
            <a:extLst>
              <a:ext uri="{FF2B5EF4-FFF2-40B4-BE49-F238E27FC236}">
                <a16:creationId xmlns:a16="http://schemas.microsoft.com/office/drawing/2014/main" xmlns="" id="{D9541DB0-4331-4733-8CA9-57731340C82C}"/>
              </a:ext>
            </a:extLst>
          </p:cNvPr>
          <p:cNvSpPr txBox="1"/>
          <p:nvPr/>
        </p:nvSpPr>
        <p:spPr>
          <a:xfrm>
            <a:off x="216247" y="5021665"/>
            <a:ext cx="1612434" cy="523220"/>
          </a:xfrm>
          <a:prstGeom prst="rect">
            <a:avLst/>
          </a:prstGeom>
          <a:noFill/>
        </p:spPr>
        <p:txBody>
          <a:bodyPr wrap="square" rtlCol="0">
            <a:spAutoFit/>
          </a:bodyPr>
          <a:lstStyle/>
          <a:p>
            <a:pPr algn="ctr" defTabSz="914309">
              <a:defRPr/>
            </a:pPr>
            <a:r>
              <a:rPr lang="en-US" sz="1400" dirty="0">
                <a:solidFill>
                  <a:srgbClr val="282F39"/>
                </a:solidFill>
                <a:latin typeface="Open Sans" panose="020B0606030504020204" pitchFamily="34" charset="0"/>
              </a:rPr>
              <a:t>Invención de la máquina </a:t>
            </a:r>
            <a:endParaRPr lang="en-GB" sz="14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52" name="TextBox 88">
            <a:extLst>
              <a:ext uri="{FF2B5EF4-FFF2-40B4-BE49-F238E27FC236}">
                <a16:creationId xmlns:a16="http://schemas.microsoft.com/office/drawing/2014/main" xmlns="" id="{24B0BDE8-550F-4F5E-AC6A-6BCA1D8EABB5}"/>
              </a:ext>
            </a:extLst>
          </p:cNvPr>
          <p:cNvSpPr txBox="1"/>
          <p:nvPr/>
        </p:nvSpPr>
        <p:spPr>
          <a:xfrm>
            <a:off x="1736635" y="5147319"/>
            <a:ext cx="2286151" cy="307777"/>
          </a:xfrm>
          <a:prstGeom prst="rect">
            <a:avLst/>
          </a:prstGeom>
          <a:noFill/>
        </p:spPr>
        <p:txBody>
          <a:bodyPr wrap="square" rtlCol="0">
            <a:spAutoFit/>
          </a:bodyPr>
          <a:lstStyle/>
          <a:p>
            <a:pPr algn="ctr" defTabSz="914309">
              <a:defRPr/>
            </a:pPr>
            <a:r>
              <a:rPr lang="en-GB" sz="1400" dirty="0">
                <a:solidFill>
                  <a:srgbClr val="282F39"/>
                </a:solidFill>
                <a:latin typeface="Open Sans" panose="020B0606030504020204"/>
                <a:ea typeface="Noto Sans" panose="020B0502040504020204" pitchFamily="34"/>
                <a:cs typeface="Noto Sans" panose="020B0502040504020204" pitchFamily="34"/>
              </a:rPr>
              <a:t>Efecto de innovación</a:t>
            </a:r>
          </a:p>
        </p:txBody>
      </p:sp>
      <p:sp>
        <p:nvSpPr>
          <p:cNvPr id="53" name="TextBox 89">
            <a:extLst>
              <a:ext uri="{FF2B5EF4-FFF2-40B4-BE49-F238E27FC236}">
                <a16:creationId xmlns:a16="http://schemas.microsoft.com/office/drawing/2014/main" xmlns="" id="{C3E9120A-A6BF-462F-986B-5B057BBF4B21}"/>
              </a:ext>
            </a:extLst>
          </p:cNvPr>
          <p:cNvSpPr txBox="1"/>
          <p:nvPr/>
        </p:nvSpPr>
        <p:spPr>
          <a:xfrm>
            <a:off x="3755646" y="5146410"/>
            <a:ext cx="1887117" cy="523220"/>
          </a:xfrm>
          <a:prstGeom prst="rect">
            <a:avLst/>
          </a:prstGeom>
          <a:noFill/>
        </p:spPr>
        <p:txBody>
          <a:bodyPr wrap="square" rtlCol="0">
            <a:spAutoFit/>
          </a:bodyPr>
          <a:lstStyle/>
          <a:p>
            <a:pPr algn="ctr" defTabSz="914309">
              <a:defRPr/>
            </a:pPr>
            <a:r>
              <a:rPr lang="en-US" sz="1400" dirty="0">
                <a:solidFill>
                  <a:srgbClr val="282F39"/>
                </a:solidFill>
                <a:latin typeface="Open Sans" panose="020B0606030504020204" pitchFamily="34" charset="0"/>
                <a:ea typeface="Noto Sans" panose="020B0502040504020204" pitchFamily="34"/>
                <a:cs typeface="Noto Sans" panose="020B0502040504020204" pitchFamily="34"/>
              </a:rPr>
              <a:t>Teoría del Desarrollo Económico</a:t>
            </a:r>
            <a:endParaRPr lang="en-GB" sz="14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54" name="TextBox 90">
            <a:extLst>
              <a:ext uri="{FF2B5EF4-FFF2-40B4-BE49-F238E27FC236}">
                <a16:creationId xmlns:a16="http://schemas.microsoft.com/office/drawing/2014/main" xmlns="" id="{63E37628-E3E8-4FAD-9D23-6EE35CBB475E}"/>
              </a:ext>
            </a:extLst>
          </p:cNvPr>
          <p:cNvSpPr txBox="1"/>
          <p:nvPr/>
        </p:nvSpPr>
        <p:spPr>
          <a:xfrm>
            <a:off x="5625471" y="5081713"/>
            <a:ext cx="1697397" cy="523220"/>
          </a:xfrm>
          <a:prstGeom prst="rect">
            <a:avLst/>
          </a:prstGeom>
          <a:noFill/>
        </p:spPr>
        <p:txBody>
          <a:bodyPr wrap="square" rtlCol="0">
            <a:spAutoFit/>
          </a:bodyPr>
          <a:lstStyle/>
          <a:p>
            <a:pPr algn="ctr" defTabSz="914309">
              <a:defRPr/>
            </a:pPr>
            <a:r>
              <a:rPr lang="en-US" sz="1400" dirty="0">
                <a:solidFill>
                  <a:srgbClr val="282F39"/>
                </a:solidFill>
                <a:latin typeface="Open Sans" panose="020B0606030504020204" pitchFamily="34" charset="0"/>
                <a:ea typeface="Noto Sans" panose="020B0502040504020204" pitchFamily="34"/>
                <a:cs typeface="Noto Sans" panose="020B0502040504020204" pitchFamily="34"/>
              </a:rPr>
              <a:t>Teoría Neoclásica</a:t>
            </a:r>
          </a:p>
          <a:p>
            <a:pPr algn="ctr" defTabSz="914309">
              <a:defRPr/>
            </a:pPr>
            <a:r>
              <a:rPr lang="en-US" sz="1400" dirty="0">
                <a:solidFill>
                  <a:srgbClr val="282F39"/>
                </a:solidFill>
                <a:latin typeface="Open Sans" panose="020B0606030504020204" pitchFamily="34" charset="0"/>
                <a:ea typeface="Noto Sans" panose="020B0502040504020204" pitchFamily="34"/>
                <a:cs typeface="Noto Sans" panose="020B0502040504020204" pitchFamily="34"/>
              </a:rPr>
              <a:t>Mayor rentabilidad</a:t>
            </a:r>
            <a:endParaRPr lang="en-GB" sz="14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76" name="Arrow: Chevron 6">
            <a:extLst>
              <a:ext uri="{FF2B5EF4-FFF2-40B4-BE49-F238E27FC236}">
                <a16:creationId xmlns:a16="http://schemas.microsoft.com/office/drawing/2014/main" xmlns="" id="{981DA844-BEDA-4C08-8B4B-722CDF39E3E3}"/>
              </a:ext>
            </a:extLst>
          </p:cNvPr>
          <p:cNvSpPr/>
          <p:nvPr/>
        </p:nvSpPr>
        <p:spPr>
          <a:xfrm>
            <a:off x="7455923" y="1967929"/>
            <a:ext cx="1726975" cy="640027"/>
          </a:xfrm>
          <a:prstGeom prst="chevro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b="1" kern="0" dirty="0">
                <a:solidFill>
                  <a:srgbClr val="282F39"/>
                </a:solidFill>
                <a:latin typeface="Calibri" panose="020F0502020204030204"/>
              </a:rPr>
              <a:t>Nelson y Winter</a:t>
            </a:r>
            <a:endParaRPr kumimoji="0" lang="en-US" sz="1800" b="1" i="0" u="none" strike="noStrike" kern="0" cap="none" spc="0" normalizeH="0" baseline="0" noProof="0" dirty="0">
              <a:ln>
                <a:noFill/>
              </a:ln>
              <a:solidFill>
                <a:srgbClr val="282F39"/>
              </a:solidFill>
              <a:effectLst/>
              <a:uLnTx/>
              <a:uFillTx/>
              <a:latin typeface="Calibri" panose="020F0502020204030204"/>
              <a:ea typeface="+mn-ea"/>
              <a:cs typeface="+mn-cs"/>
            </a:endParaRPr>
          </a:p>
        </p:txBody>
      </p:sp>
      <p:sp>
        <p:nvSpPr>
          <p:cNvPr id="77" name="Oval 43">
            <a:extLst>
              <a:ext uri="{FF2B5EF4-FFF2-40B4-BE49-F238E27FC236}">
                <a16:creationId xmlns:a16="http://schemas.microsoft.com/office/drawing/2014/main" xmlns="" id="{771FD72D-3330-4047-8926-DED2946246BA}"/>
              </a:ext>
            </a:extLst>
          </p:cNvPr>
          <p:cNvSpPr/>
          <p:nvPr/>
        </p:nvSpPr>
        <p:spPr>
          <a:xfrm>
            <a:off x="7561091" y="3260607"/>
            <a:ext cx="1464539" cy="1464537"/>
          </a:xfrm>
          <a:prstGeom prst="ellipse">
            <a:avLst/>
          </a:prstGeom>
          <a:solidFill>
            <a:srgbClr val="007A7D">
              <a:alpha val="10000"/>
            </a:srgbClr>
          </a:solidFill>
          <a:ln w="38100" cap="flat" cmpd="sng" algn="ctr">
            <a:solidFill>
              <a:srgbClr val="007A7D"/>
            </a:solid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9" name="TextBox 91">
            <a:extLst>
              <a:ext uri="{FF2B5EF4-FFF2-40B4-BE49-F238E27FC236}">
                <a16:creationId xmlns:a16="http://schemas.microsoft.com/office/drawing/2014/main" xmlns="" id="{14DE7A2F-F708-4FCF-8B37-D5DC769C96DE}"/>
              </a:ext>
            </a:extLst>
          </p:cNvPr>
          <p:cNvSpPr txBox="1"/>
          <p:nvPr/>
        </p:nvSpPr>
        <p:spPr>
          <a:xfrm>
            <a:off x="7487057" y="5043738"/>
            <a:ext cx="1887117" cy="738664"/>
          </a:xfrm>
          <a:prstGeom prst="rect">
            <a:avLst/>
          </a:prstGeom>
          <a:noFill/>
        </p:spPr>
        <p:txBody>
          <a:bodyPr wrap="square" rtlCol="0">
            <a:spAutoFit/>
          </a:bodyPr>
          <a:lstStyle/>
          <a:p>
            <a:pPr algn="ctr" defTabSz="914309">
              <a:defRPr/>
            </a:pPr>
            <a:r>
              <a:rPr lang="en-US" sz="1400" dirty="0">
                <a:solidFill>
                  <a:srgbClr val="282F39"/>
                </a:solidFill>
                <a:latin typeface="Open Sans" panose="020B0606030504020204" pitchFamily="34" charset="0"/>
                <a:ea typeface="Noto Sans" panose="020B0502040504020204" pitchFamily="34"/>
                <a:cs typeface="Noto Sans" panose="020B0502040504020204" pitchFamily="34"/>
              </a:rPr>
              <a:t>Neo-schumpeteriano</a:t>
            </a:r>
          </a:p>
          <a:p>
            <a:pPr algn="ctr" defTabSz="914309">
              <a:defRPr/>
            </a:pPr>
            <a:r>
              <a:rPr lang="en-US" sz="1400" dirty="0">
                <a:solidFill>
                  <a:srgbClr val="282F39"/>
                </a:solidFill>
                <a:latin typeface="Open Sans" panose="020B0606030504020204" pitchFamily="34" charset="0"/>
                <a:ea typeface="Noto Sans" panose="020B0502040504020204" pitchFamily="34"/>
                <a:cs typeface="Noto Sans" panose="020B0502040504020204" pitchFamily="34"/>
              </a:rPr>
              <a:t>Absorción de nuevo conocimiento</a:t>
            </a:r>
            <a:endParaRPr lang="en-GB" sz="1400" dirty="0">
              <a:solidFill>
                <a:srgbClr val="282F39"/>
              </a:solidFill>
              <a:latin typeface="Noto Sans" panose="020B0502040504020204" pitchFamily="34"/>
              <a:ea typeface="Noto Sans" panose="020B0502040504020204" pitchFamily="34"/>
              <a:cs typeface="Noto Sans" panose="020B0502040504020204" pitchFamily="34"/>
            </a:endParaRPr>
          </a:p>
        </p:txBody>
      </p:sp>
      <p:pic>
        <p:nvPicPr>
          <p:cNvPr id="3076" name="Picture 4" descr="Libros de Economía y Empresa - Fundación Caja Duero">
            <a:extLst>
              <a:ext uri="{FF2B5EF4-FFF2-40B4-BE49-F238E27FC236}">
                <a16:creationId xmlns:a16="http://schemas.microsoft.com/office/drawing/2014/main" xmlns="" id="{7FA88A5D-F8DE-4B31-B5BF-57B3425728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72" b="56419"/>
          <a:stretch/>
        </p:blipFill>
        <p:spPr bwMode="auto">
          <a:xfrm>
            <a:off x="2249125" y="3499018"/>
            <a:ext cx="1141219" cy="115411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8" name="TextBox 8">
            <a:extLst>
              <a:ext uri="{FF2B5EF4-FFF2-40B4-BE49-F238E27FC236}">
                <a16:creationId xmlns:a16="http://schemas.microsoft.com/office/drawing/2014/main" xmlns="" id="{EB315141-1191-4839-AE51-AFDD92D48BE3}"/>
              </a:ext>
            </a:extLst>
          </p:cNvPr>
          <p:cNvSpPr txBox="1"/>
          <p:nvPr/>
        </p:nvSpPr>
        <p:spPr>
          <a:xfrm>
            <a:off x="7509066" y="1260135"/>
            <a:ext cx="1250055" cy="707794"/>
          </a:xfrm>
          <a:prstGeom prst="rect">
            <a:avLst/>
          </a:prstGeom>
          <a:noFill/>
        </p:spPr>
        <p:txBody>
          <a:bodyPr wrap="square" rtlCol="0">
            <a:spAutoFit/>
          </a:bodyPr>
          <a:lstStyle/>
          <a:p>
            <a:pPr algn="ctr" defTabSz="914309">
              <a:defRPr/>
            </a:pPr>
            <a:r>
              <a:rPr lang="en-US" sz="4000" b="1" dirty="0">
                <a:solidFill>
                  <a:srgbClr val="282F39"/>
                </a:solidFill>
                <a:latin typeface="Noto Sans" panose="020B0502040504020204" pitchFamily="34"/>
                <a:ea typeface="Noto Sans" panose="020B0502040504020204" pitchFamily="34"/>
                <a:cs typeface="Noto Sans" panose="020B0502040504020204" pitchFamily="34"/>
              </a:rPr>
              <a:t>1982</a:t>
            </a:r>
            <a:endParaRPr lang="en-GB" sz="4000" b="1" dirty="0">
              <a:solidFill>
                <a:srgbClr val="282F39"/>
              </a:solidFill>
              <a:latin typeface="Noto Sans" panose="020B0502040504020204" pitchFamily="34"/>
              <a:ea typeface="Noto Sans" panose="020B0502040504020204" pitchFamily="34"/>
              <a:cs typeface="Noto Sans" panose="020B0502040504020204" pitchFamily="34"/>
            </a:endParaRPr>
          </a:p>
        </p:txBody>
      </p:sp>
      <p:pic>
        <p:nvPicPr>
          <p:cNvPr id="3078" name="Picture 6" descr="Economistas Notables: Joseph Schumpeter">
            <a:extLst>
              <a:ext uri="{FF2B5EF4-FFF2-40B4-BE49-F238E27FC236}">
                <a16:creationId xmlns:a16="http://schemas.microsoft.com/office/drawing/2014/main" xmlns="" id="{DDEF42E3-F909-48B8-8F2D-5938061396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6802" y="3490246"/>
            <a:ext cx="1129766" cy="116289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xmlns="" id="{9040BB7F-1EB9-4428-849F-40ED695D21CD}"/>
              </a:ext>
            </a:extLst>
          </p:cNvPr>
          <p:cNvPicPr>
            <a:picLocks noChangeAspect="1"/>
          </p:cNvPicPr>
          <p:nvPr/>
        </p:nvPicPr>
        <p:blipFill>
          <a:blip r:embed="rId5"/>
          <a:stretch>
            <a:fillRect/>
          </a:stretch>
        </p:blipFill>
        <p:spPr>
          <a:xfrm>
            <a:off x="6244161" y="3586329"/>
            <a:ext cx="806128" cy="1138815"/>
          </a:xfrm>
          <a:prstGeom prst="rect">
            <a:avLst/>
          </a:prstGeom>
        </p:spPr>
      </p:pic>
      <p:pic>
        <p:nvPicPr>
          <p:cNvPr id="3082" name="Picture 10" descr="Desarrollo Evolutivo de Teorías de la Innovación timeline | Timetoast  timelines">
            <a:extLst>
              <a:ext uri="{FF2B5EF4-FFF2-40B4-BE49-F238E27FC236}">
                <a16:creationId xmlns:a16="http://schemas.microsoft.com/office/drawing/2014/main" xmlns="" id="{F713DF07-F1AA-41FF-9BF6-1A10263D52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5702" y="3360751"/>
            <a:ext cx="1307921" cy="128357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Arrow: Chevron 6">
            <a:extLst>
              <a:ext uri="{FF2B5EF4-FFF2-40B4-BE49-F238E27FC236}">
                <a16:creationId xmlns:a16="http://schemas.microsoft.com/office/drawing/2014/main" xmlns="" id="{B5F1F478-6332-489F-AFF9-9547B2F3BB99}"/>
              </a:ext>
            </a:extLst>
          </p:cNvPr>
          <p:cNvSpPr/>
          <p:nvPr/>
        </p:nvSpPr>
        <p:spPr>
          <a:xfrm>
            <a:off x="9635907" y="1974557"/>
            <a:ext cx="2185032" cy="640027"/>
          </a:xfrm>
          <a:prstGeom prst="chevron">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b="1" kern="0" dirty="0">
                <a:solidFill>
                  <a:schemeClr val="bg1"/>
                </a:solidFill>
                <a:latin typeface="Calibri" panose="020F0502020204030204"/>
              </a:rPr>
              <a:t>Concepto de innovación</a:t>
            </a:r>
            <a:endParaRPr kumimoji="0" lang="en-US" sz="1800" b="1" i="0" u="none" strike="noStrike" kern="0" cap="none" spc="0" normalizeH="0" baseline="0" noProof="0" dirty="0">
              <a:ln>
                <a:noFill/>
              </a:ln>
              <a:solidFill>
                <a:schemeClr val="bg1"/>
              </a:solidFill>
              <a:effectLst/>
              <a:uLnTx/>
              <a:uFillTx/>
              <a:latin typeface="Calibri" panose="020F0502020204030204"/>
            </a:endParaRPr>
          </a:p>
        </p:txBody>
      </p:sp>
      <p:sp>
        <p:nvSpPr>
          <p:cNvPr id="4" name="CuadroTexto 3">
            <a:extLst>
              <a:ext uri="{FF2B5EF4-FFF2-40B4-BE49-F238E27FC236}">
                <a16:creationId xmlns:a16="http://schemas.microsoft.com/office/drawing/2014/main" xmlns="" id="{19BE56EF-0337-413D-80CF-C631E7BD01F3}"/>
              </a:ext>
            </a:extLst>
          </p:cNvPr>
          <p:cNvSpPr txBox="1"/>
          <p:nvPr/>
        </p:nvSpPr>
        <p:spPr>
          <a:xfrm>
            <a:off x="9635907" y="2880041"/>
            <a:ext cx="2185031" cy="338554"/>
          </a:xfrm>
          <a:prstGeom prst="rect">
            <a:avLst/>
          </a:prstGeom>
          <a:noFill/>
        </p:spPr>
        <p:txBody>
          <a:bodyPr wrap="square" rtlCol="0">
            <a:spAutoFit/>
          </a:bodyPr>
          <a:lstStyle/>
          <a:p>
            <a:pPr algn="ctr"/>
            <a:r>
              <a:rPr lang="es-MX" sz="1600" dirty="0"/>
              <a:t>Introducción o cambio</a:t>
            </a:r>
          </a:p>
        </p:txBody>
      </p:sp>
      <p:sp>
        <p:nvSpPr>
          <p:cNvPr id="6" name="CuadroTexto 5">
            <a:extLst>
              <a:ext uri="{FF2B5EF4-FFF2-40B4-BE49-F238E27FC236}">
                <a16:creationId xmlns:a16="http://schemas.microsoft.com/office/drawing/2014/main" xmlns="" id="{895F8FAC-A7F8-474B-951E-4D798002523C}"/>
              </a:ext>
            </a:extLst>
          </p:cNvPr>
          <p:cNvSpPr txBox="1"/>
          <p:nvPr/>
        </p:nvSpPr>
        <p:spPr>
          <a:xfrm>
            <a:off x="9635907" y="3639406"/>
            <a:ext cx="2185031" cy="338554"/>
          </a:xfrm>
          <a:prstGeom prst="rect">
            <a:avLst/>
          </a:prstGeom>
          <a:noFill/>
        </p:spPr>
        <p:txBody>
          <a:bodyPr wrap="square" rtlCol="0">
            <a:spAutoFit/>
          </a:bodyPr>
          <a:lstStyle/>
          <a:p>
            <a:pPr algn="ctr"/>
            <a:r>
              <a:rPr lang="es-MX" sz="1600" dirty="0"/>
              <a:t>Herramienta clave</a:t>
            </a:r>
          </a:p>
        </p:txBody>
      </p:sp>
      <p:sp>
        <p:nvSpPr>
          <p:cNvPr id="7" name="CuadroTexto 6">
            <a:extLst>
              <a:ext uri="{FF2B5EF4-FFF2-40B4-BE49-F238E27FC236}">
                <a16:creationId xmlns:a16="http://schemas.microsoft.com/office/drawing/2014/main" xmlns="" id="{CF513681-57AD-4CE1-830C-8258FF62A4B9}"/>
              </a:ext>
            </a:extLst>
          </p:cNvPr>
          <p:cNvSpPr txBox="1"/>
          <p:nvPr/>
        </p:nvSpPr>
        <p:spPr>
          <a:xfrm>
            <a:off x="9605908" y="4580244"/>
            <a:ext cx="2185031" cy="338554"/>
          </a:xfrm>
          <a:prstGeom prst="rect">
            <a:avLst/>
          </a:prstGeom>
          <a:noFill/>
        </p:spPr>
        <p:txBody>
          <a:bodyPr wrap="square" rtlCol="0">
            <a:spAutoFit/>
          </a:bodyPr>
          <a:lstStyle/>
          <a:p>
            <a:pPr algn="ctr"/>
            <a:r>
              <a:rPr lang="es-MX" sz="1600" dirty="0"/>
              <a:t>Adopción de una idea</a:t>
            </a:r>
          </a:p>
        </p:txBody>
      </p:sp>
      <p:graphicFrame>
        <p:nvGraphicFramePr>
          <p:cNvPr id="9" name="Tabla 8">
            <a:extLst>
              <a:ext uri="{FF2B5EF4-FFF2-40B4-BE49-F238E27FC236}">
                <a16:creationId xmlns:a16="http://schemas.microsoft.com/office/drawing/2014/main" xmlns="" id="{F3CF11A5-74A1-4076-A1FE-6CD637313BC0}"/>
              </a:ext>
            </a:extLst>
          </p:cNvPr>
          <p:cNvGraphicFramePr>
            <a:graphicFrameLocks noGrp="1"/>
          </p:cNvGraphicFramePr>
          <p:nvPr>
            <p:extLst>
              <p:ext uri="{D42A27DB-BD31-4B8C-83A1-F6EECF244321}">
                <p14:modId xmlns:p14="http://schemas.microsoft.com/office/powerpoint/2010/main" val="1365007450"/>
              </p:ext>
            </p:extLst>
          </p:nvPr>
        </p:nvGraphicFramePr>
        <p:xfrm>
          <a:off x="10092098" y="5008043"/>
          <a:ext cx="2055119" cy="335280"/>
        </p:xfrm>
        <a:graphic>
          <a:graphicData uri="http://schemas.openxmlformats.org/drawingml/2006/table">
            <a:tbl>
              <a:tblPr firstRow="1" firstCol="1"/>
              <a:tblGrid>
                <a:gridCol w="2055119">
                  <a:extLst>
                    <a:ext uri="{9D8B030D-6E8A-4147-A177-3AD203B41FA5}">
                      <a16:colId xmlns:a16="http://schemas.microsoft.com/office/drawing/2014/main" xmlns="" val="3390507851"/>
                    </a:ext>
                  </a:extLst>
                </a:gridCol>
              </a:tblGrid>
              <a:tr h="0">
                <a:tc>
                  <a:txBody>
                    <a:bodyPr/>
                    <a:lstStyle/>
                    <a:p>
                      <a:pPr indent="0" algn="ctr"/>
                      <a:r>
                        <a:rPr lang="es-MX" sz="1100" b="1" dirty="0" err="1">
                          <a:effectLst/>
                          <a:latin typeface="Arial" panose="020B0604020202020204" pitchFamily="34" charset="0"/>
                          <a:ea typeface="Calibri" panose="020F0502020204030204" pitchFamily="34" charset="0"/>
                          <a:cs typeface="Times New Roman" panose="02020603050405020304" pitchFamily="18" charset="0"/>
                        </a:rPr>
                        <a:t>Damanpour</a:t>
                      </a:r>
                      <a:r>
                        <a:rPr lang="es-MX" sz="1100" b="1" dirty="0">
                          <a:effectLst/>
                          <a:latin typeface="Arial" panose="020B0604020202020204" pitchFamily="34" charset="0"/>
                          <a:ea typeface="Calibri" panose="020F0502020204030204" pitchFamily="34" charset="0"/>
                          <a:cs typeface="Times New Roman" panose="02020603050405020304" pitchFamily="18" charset="0"/>
                        </a:rPr>
                        <a:t> &amp; </a:t>
                      </a:r>
                      <a:r>
                        <a:rPr lang="es-MX" sz="1100" b="1" dirty="0" err="1">
                          <a:effectLst/>
                          <a:latin typeface="Arial" panose="020B0604020202020204" pitchFamily="34" charset="0"/>
                          <a:ea typeface="Calibri" panose="020F0502020204030204" pitchFamily="34" charset="0"/>
                          <a:cs typeface="Times New Roman" panose="02020603050405020304" pitchFamily="18" charset="0"/>
                        </a:rPr>
                        <a:t>Gopalakrishnan</a:t>
                      </a:r>
                      <a:r>
                        <a:rPr lang="es-MX" sz="1100" b="1" dirty="0">
                          <a:effectLst/>
                          <a:latin typeface="Arial" panose="020B0604020202020204" pitchFamily="34" charset="0"/>
                          <a:ea typeface="Calibri" panose="020F0502020204030204" pitchFamily="34" charset="0"/>
                          <a:cs typeface="Times New Roman" panose="02020603050405020304" pitchFamily="18" charset="0"/>
                        </a:rPr>
                        <a:t> (1998)</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188468517"/>
                  </a:ext>
                </a:extLst>
              </a:tr>
            </a:tbl>
          </a:graphicData>
        </a:graphic>
      </p:graphicFrame>
      <p:graphicFrame>
        <p:nvGraphicFramePr>
          <p:cNvPr id="13" name="Tabla 12">
            <a:extLst>
              <a:ext uri="{FF2B5EF4-FFF2-40B4-BE49-F238E27FC236}">
                <a16:creationId xmlns:a16="http://schemas.microsoft.com/office/drawing/2014/main" xmlns="" id="{719B02DA-2B22-4833-979A-BC40478BC2D0}"/>
              </a:ext>
            </a:extLst>
          </p:cNvPr>
          <p:cNvGraphicFramePr>
            <a:graphicFrameLocks noGrp="1"/>
          </p:cNvGraphicFramePr>
          <p:nvPr>
            <p:extLst>
              <p:ext uri="{D42A27DB-BD31-4B8C-83A1-F6EECF244321}">
                <p14:modId xmlns:p14="http://schemas.microsoft.com/office/powerpoint/2010/main" val="81121872"/>
              </p:ext>
            </p:extLst>
          </p:nvPr>
        </p:nvGraphicFramePr>
        <p:xfrm>
          <a:off x="10092099" y="3963022"/>
          <a:ext cx="2055118" cy="280395"/>
        </p:xfrm>
        <a:graphic>
          <a:graphicData uri="http://schemas.openxmlformats.org/drawingml/2006/table">
            <a:tbl>
              <a:tblPr firstRow="1" firstCol="1"/>
              <a:tblGrid>
                <a:gridCol w="2055118">
                  <a:extLst>
                    <a:ext uri="{9D8B030D-6E8A-4147-A177-3AD203B41FA5}">
                      <a16:colId xmlns:a16="http://schemas.microsoft.com/office/drawing/2014/main" xmlns="" val="3436783937"/>
                    </a:ext>
                  </a:extLst>
                </a:gridCol>
              </a:tblGrid>
              <a:tr h="280395">
                <a:tc>
                  <a:txBody>
                    <a:bodyPr/>
                    <a:lstStyle/>
                    <a:p>
                      <a:pPr indent="0" algn="ctr">
                        <a:lnSpc>
                          <a:spcPct val="100000"/>
                        </a:lnSpc>
                      </a:pPr>
                      <a:r>
                        <a:rPr lang="es-MX" sz="1100" b="1" dirty="0">
                          <a:effectLst/>
                          <a:latin typeface="Arial" panose="020B0604020202020204" pitchFamily="34" charset="0"/>
                          <a:ea typeface="Calibri" panose="020F0502020204030204" pitchFamily="34" charset="0"/>
                          <a:cs typeface="Times New Roman" panose="02020603050405020304" pitchFamily="18" charset="0"/>
                        </a:rPr>
                        <a:t>Druker (1985)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50603765"/>
                  </a:ext>
                </a:extLst>
              </a:tr>
            </a:tbl>
          </a:graphicData>
        </a:graphic>
      </p:graphicFrame>
      <p:graphicFrame>
        <p:nvGraphicFramePr>
          <p:cNvPr id="15" name="Tabla 14">
            <a:extLst>
              <a:ext uri="{FF2B5EF4-FFF2-40B4-BE49-F238E27FC236}">
                <a16:creationId xmlns:a16="http://schemas.microsoft.com/office/drawing/2014/main" xmlns="" id="{4DD8D380-4136-44D0-911E-29D5CE1ABC0A}"/>
              </a:ext>
            </a:extLst>
          </p:cNvPr>
          <p:cNvGraphicFramePr>
            <a:graphicFrameLocks noGrp="1"/>
          </p:cNvGraphicFramePr>
          <p:nvPr>
            <p:extLst>
              <p:ext uri="{D42A27DB-BD31-4B8C-83A1-F6EECF244321}">
                <p14:modId xmlns:p14="http://schemas.microsoft.com/office/powerpoint/2010/main" val="2759475305"/>
              </p:ext>
            </p:extLst>
          </p:nvPr>
        </p:nvGraphicFramePr>
        <p:xfrm>
          <a:off x="10092098" y="3257247"/>
          <a:ext cx="2055118" cy="292914"/>
        </p:xfrm>
        <a:graphic>
          <a:graphicData uri="http://schemas.openxmlformats.org/drawingml/2006/table">
            <a:tbl>
              <a:tblPr firstRow="1" firstCol="1"/>
              <a:tblGrid>
                <a:gridCol w="2055118">
                  <a:extLst>
                    <a:ext uri="{9D8B030D-6E8A-4147-A177-3AD203B41FA5}">
                      <a16:colId xmlns:a16="http://schemas.microsoft.com/office/drawing/2014/main" xmlns="" val="2740173633"/>
                    </a:ext>
                  </a:extLst>
                </a:gridCol>
              </a:tblGrid>
              <a:tr h="292914">
                <a:tc>
                  <a:txBody>
                    <a:bodyPr/>
                    <a:lstStyle/>
                    <a:p>
                      <a:pPr indent="0" algn="ctr">
                        <a:lnSpc>
                          <a:spcPct val="100000"/>
                        </a:lnSpc>
                      </a:pPr>
                      <a:r>
                        <a:rPr lang="es-MX" sz="1100" b="1" dirty="0">
                          <a:effectLst/>
                          <a:latin typeface="Arial" panose="020B0604020202020204" pitchFamily="34" charset="0"/>
                          <a:ea typeface="Calibri" panose="020F0502020204030204" pitchFamily="34" charset="0"/>
                          <a:cs typeface="Times New Roman" panose="02020603050405020304" pitchFamily="18" charset="0"/>
                        </a:rPr>
                        <a:t>Schumpeter (1934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931668814"/>
                  </a:ext>
                </a:extLst>
              </a:tr>
            </a:tbl>
          </a:graphicData>
        </a:graphic>
      </p:graphicFrame>
      <p:sp>
        <p:nvSpPr>
          <p:cNvPr id="8" name="Diagrama de flujo: conector fuera de página 7">
            <a:extLst>
              <a:ext uri="{FF2B5EF4-FFF2-40B4-BE49-F238E27FC236}">
                <a16:creationId xmlns:a16="http://schemas.microsoft.com/office/drawing/2014/main" xmlns="" id="{7B725FF2-4DC4-4570-87AC-5FCE2E06B9B6}"/>
              </a:ext>
            </a:extLst>
          </p:cNvPr>
          <p:cNvSpPr/>
          <p:nvPr/>
        </p:nvSpPr>
        <p:spPr>
          <a:xfrm>
            <a:off x="11388436" y="316606"/>
            <a:ext cx="685131" cy="640028"/>
          </a:xfrm>
          <a:prstGeom prst="flowChartOffpage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200" dirty="0"/>
              <a:t>Obj.1</a:t>
            </a:r>
          </a:p>
        </p:txBody>
      </p:sp>
    </p:spTree>
    <p:extLst>
      <p:ext uri="{BB962C8B-B14F-4D97-AF65-F5344CB8AC3E}">
        <p14:creationId xmlns:p14="http://schemas.microsoft.com/office/powerpoint/2010/main" val="1951132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2B32C2B9-202E-47DB-8766-0D5F14E0E6B9}"/>
              </a:ext>
            </a:extLst>
          </p:cNvPr>
          <p:cNvSpPr/>
          <p:nvPr/>
        </p:nvSpPr>
        <p:spPr>
          <a:xfrm>
            <a:off x="22579" y="347360"/>
            <a:ext cx="4200419"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Marco Teórico</a:t>
            </a:r>
          </a:p>
          <a:p>
            <a:pPr marL="0" marR="0" lvl="0" indent="0" algn="ctr" defTabSz="914309" eaLnBrk="1" fontAlgn="auto" latinLnBrk="0" hangingPunct="1">
              <a:lnSpc>
                <a:spcPct val="100000"/>
              </a:lnSpc>
              <a:spcBef>
                <a:spcPts val="0"/>
              </a:spcBef>
              <a:spcAft>
                <a:spcPts val="0"/>
              </a:spcAft>
              <a:buClrTx/>
              <a:buSzTx/>
              <a:buFontTx/>
              <a:buNone/>
              <a:tabLst/>
              <a:defRPr/>
            </a:pPr>
            <a:r>
              <a:rPr lang="en-US" sz="2400" b="1" i="1" kern="0" dirty="0">
                <a:ln w="0"/>
                <a:effectLst>
                  <a:outerShdw blurRad="38100" dist="19050" dir="2700000" algn="tl" rotWithShape="0">
                    <a:schemeClr val="dk1">
                      <a:alpha val="40000"/>
                    </a:schemeClr>
                  </a:outerShdw>
                </a:effectLst>
                <a:latin typeface="Calibri" panose="020F0502020204030204"/>
              </a:rPr>
              <a:t>IT en emprendimientos</a:t>
            </a:r>
            <a:endParaRPr kumimoji="0" lang="en-US" sz="2400"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71" name="Isosceles Triangle 41">
            <a:extLst>
              <a:ext uri="{FF2B5EF4-FFF2-40B4-BE49-F238E27FC236}">
                <a16:creationId xmlns:a16="http://schemas.microsoft.com/office/drawing/2014/main" xmlns="" id="{5B2C1B9B-0D99-4AA8-8689-AEDE843BAF13}"/>
              </a:ext>
            </a:extLst>
          </p:cNvPr>
          <p:cNvSpPr/>
          <p:nvPr/>
        </p:nvSpPr>
        <p:spPr>
          <a:xfrm rot="10800000">
            <a:off x="7366402" y="3713097"/>
            <a:ext cx="247732" cy="656581"/>
          </a:xfrm>
          <a:prstGeom prst="triangle">
            <a:avLst/>
          </a:prstGeom>
          <a:solidFill>
            <a:srgbClr val="074D67">
              <a:alpha val="4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2" name="Rectangle 140">
            <a:extLst>
              <a:ext uri="{FF2B5EF4-FFF2-40B4-BE49-F238E27FC236}">
                <a16:creationId xmlns:a16="http://schemas.microsoft.com/office/drawing/2014/main" xmlns="" id="{B72011E7-0333-424D-88E1-8E6C178389A4}"/>
              </a:ext>
            </a:extLst>
          </p:cNvPr>
          <p:cNvSpPr/>
          <p:nvPr/>
        </p:nvSpPr>
        <p:spPr>
          <a:xfrm>
            <a:off x="1629343" y="4557147"/>
            <a:ext cx="10082487" cy="84021"/>
          </a:xfrm>
          <a:prstGeom prst="rect">
            <a:avLst/>
          </a:prstGeom>
          <a:solidFill>
            <a:srgbClr val="282F39"/>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 name="Oval 142">
            <a:extLst>
              <a:ext uri="{FF2B5EF4-FFF2-40B4-BE49-F238E27FC236}">
                <a16:creationId xmlns:a16="http://schemas.microsoft.com/office/drawing/2014/main" xmlns="" id="{75EF1CD3-525C-4942-B6E7-429D4BDBC4F2}"/>
              </a:ext>
            </a:extLst>
          </p:cNvPr>
          <p:cNvSpPr/>
          <p:nvPr/>
        </p:nvSpPr>
        <p:spPr>
          <a:xfrm>
            <a:off x="7230485" y="4320110"/>
            <a:ext cx="529320" cy="529320"/>
          </a:xfrm>
          <a:prstGeom prst="ellipse">
            <a:avLst/>
          </a:prstGeom>
          <a:solidFill>
            <a:srgbClr val="074D67"/>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5" name="Oval 145">
            <a:extLst>
              <a:ext uri="{FF2B5EF4-FFF2-40B4-BE49-F238E27FC236}">
                <a16:creationId xmlns:a16="http://schemas.microsoft.com/office/drawing/2014/main" xmlns="" id="{E3310E88-7710-4EF2-AD23-EE07E902CDE6}"/>
              </a:ext>
            </a:extLst>
          </p:cNvPr>
          <p:cNvSpPr/>
          <p:nvPr/>
        </p:nvSpPr>
        <p:spPr>
          <a:xfrm>
            <a:off x="4304089" y="4347514"/>
            <a:ext cx="529320" cy="529320"/>
          </a:xfrm>
          <a:prstGeom prst="ellipse">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6" name="Oval 146">
            <a:extLst>
              <a:ext uri="{FF2B5EF4-FFF2-40B4-BE49-F238E27FC236}">
                <a16:creationId xmlns:a16="http://schemas.microsoft.com/office/drawing/2014/main" xmlns="" id="{14763816-C17E-40CA-9F3E-FA2245CD6507}"/>
              </a:ext>
            </a:extLst>
          </p:cNvPr>
          <p:cNvSpPr/>
          <p:nvPr/>
        </p:nvSpPr>
        <p:spPr>
          <a:xfrm>
            <a:off x="1411646" y="4320111"/>
            <a:ext cx="529320" cy="529320"/>
          </a:xfrm>
          <a:prstGeom prst="ellipse">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7" name="TextBox 17">
            <a:extLst>
              <a:ext uri="{FF2B5EF4-FFF2-40B4-BE49-F238E27FC236}">
                <a16:creationId xmlns:a16="http://schemas.microsoft.com/office/drawing/2014/main" xmlns="" id="{E121FA1E-17EF-4907-913F-00E6C1F766DA}"/>
              </a:ext>
            </a:extLst>
          </p:cNvPr>
          <p:cNvSpPr txBox="1"/>
          <p:nvPr/>
        </p:nvSpPr>
        <p:spPr>
          <a:xfrm>
            <a:off x="636382" y="5113869"/>
            <a:ext cx="1851276" cy="861662"/>
          </a:xfrm>
          <a:prstGeom prst="rect">
            <a:avLst/>
          </a:prstGeom>
          <a:noFill/>
        </p:spPr>
        <p:txBody>
          <a:bodyPr wrap="square" rtlCol="0">
            <a:spAutoFit/>
          </a:bodyPr>
          <a:lstStyle/>
          <a:p>
            <a:pPr algn="ctr" defTabSz="914309">
              <a:defRPr/>
            </a:pPr>
            <a:r>
              <a:rPr lang="en-US" sz="5000" b="1" dirty="0">
                <a:solidFill>
                  <a:srgbClr val="282F39"/>
                </a:solidFill>
                <a:latin typeface="Open Sans" panose="020B0606030504020204" pitchFamily="34" charset="0"/>
              </a:rPr>
              <a:t>2005</a:t>
            </a:r>
            <a:endParaRPr lang="en-GB" sz="5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78" name="TextBox 18">
            <a:extLst>
              <a:ext uri="{FF2B5EF4-FFF2-40B4-BE49-F238E27FC236}">
                <a16:creationId xmlns:a16="http://schemas.microsoft.com/office/drawing/2014/main" xmlns="" id="{0CE950A2-1978-4116-876C-60DA90574627}"/>
              </a:ext>
            </a:extLst>
          </p:cNvPr>
          <p:cNvSpPr txBox="1"/>
          <p:nvPr/>
        </p:nvSpPr>
        <p:spPr>
          <a:xfrm>
            <a:off x="3769177" y="5113869"/>
            <a:ext cx="1851276" cy="861662"/>
          </a:xfrm>
          <a:prstGeom prst="rect">
            <a:avLst/>
          </a:prstGeom>
          <a:noFill/>
        </p:spPr>
        <p:txBody>
          <a:bodyPr wrap="square" rtlCol="0">
            <a:spAutoFit/>
          </a:bodyPr>
          <a:lstStyle/>
          <a:p>
            <a:pPr algn="ctr" defTabSz="914309">
              <a:defRPr/>
            </a:pPr>
            <a:r>
              <a:rPr lang="en-US" sz="5000" b="1" dirty="0">
                <a:solidFill>
                  <a:srgbClr val="282F39"/>
                </a:solidFill>
                <a:latin typeface="Open Sans" panose="020B0606030504020204" pitchFamily="34" charset="0"/>
              </a:rPr>
              <a:t>20</a:t>
            </a:r>
            <a:r>
              <a:rPr lang="ru-RU" sz="5000" b="1" dirty="0">
                <a:solidFill>
                  <a:srgbClr val="282F39"/>
                </a:solidFill>
                <a:latin typeface="Open Sans" panose="020B0606030504020204" pitchFamily="34" charset="0"/>
              </a:rPr>
              <a:t>0</a:t>
            </a:r>
            <a:r>
              <a:rPr lang="es-MX" sz="5000" b="1" dirty="0">
                <a:solidFill>
                  <a:srgbClr val="282F39"/>
                </a:solidFill>
                <a:latin typeface="Open Sans" panose="020B0606030504020204" pitchFamily="34" charset="0"/>
              </a:rPr>
              <a:t>9</a:t>
            </a:r>
            <a:endParaRPr lang="en-GB" sz="5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79" name="TextBox 19">
            <a:extLst>
              <a:ext uri="{FF2B5EF4-FFF2-40B4-BE49-F238E27FC236}">
                <a16:creationId xmlns:a16="http://schemas.microsoft.com/office/drawing/2014/main" xmlns="" id="{837FBEC0-6A0C-4B76-AB23-0671C007A8EB}"/>
              </a:ext>
            </a:extLst>
          </p:cNvPr>
          <p:cNvSpPr txBox="1"/>
          <p:nvPr/>
        </p:nvSpPr>
        <p:spPr>
          <a:xfrm>
            <a:off x="6564630" y="5113869"/>
            <a:ext cx="1851276" cy="861662"/>
          </a:xfrm>
          <a:prstGeom prst="rect">
            <a:avLst/>
          </a:prstGeom>
          <a:noFill/>
        </p:spPr>
        <p:txBody>
          <a:bodyPr wrap="square" rtlCol="0">
            <a:spAutoFit/>
          </a:bodyPr>
          <a:lstStyle/>
          <a:p>
            <a:pPr algn="ctr" defTabSz="914309">
              <a:defRPr/>
            </a:pPr>
            <a:r>
              <a:rPr lang="en-US" sz="5000" b="1" dirty="0">
                <a:solidFill>
                  <a:srgbClr val="282F39"/>
                </a:solidFill>
                <a:latin typeface="Open Sans" panose="020B0606030504020204" pitchFamily="34" charset="0"/>
              </a:rPr>
              <a:t>20</a:t>
            </a:r>
            <a:r>
              <a:rPr lang="ru-RU" sz="5000" b="1" dirty="0">
                <a:solidFill>
                  <a:srgbClr val="282F39"/>
                </a:solidFill>
                <a:latin typeface="Open Sans" panose="020B0606030504020204" pitchFamily="34" charset="0"/>
              </a:rPr>
              <a:t>1</a:t>
            </a:r>
            <a:r>
              <a:rPr lang="es-MX" sz="5000" b="1" dirty="0">
                <a:solidFill>
                  <a:srgbClr val="282F39"/>
                </a:solidFill>
                <a:latin typeface="Open Sans" panose="020B0606030504020204" pitchFamily="34" charset="0"/>
              </a:rPr>
              <a:t>6</a:t>
            </a:r>
            <a:endParaRPr lang="en-GB" sz="5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0" name="Rectangle: Rounded Corners 21">
            <a:extLst>
              <a:ext uri="{FF2B5EF4-FFF2-40B4-BE49-F238E27FC236}">
                <a16:creationId xmlns:a16="http://schemas.microsoft.com/office/drawing/2014/main" xmlns="" id="{2D5DD8A2-502C-4C9D-ADE5-8D30CF5F1D59}"/>
              </a:ext>
            </a:extLst>
          </p:cNvPr>
          <p:cNvSpPr/>
          <p:nvPr/>
        </p:nvSpPr>
        <p:spPr>
          <a:xfrm>
            <a:off x="3328065" y="2144790"/>
            <a:ext cx="2481368" cy="1568305"/>
          </a:xfrm>
          <a:prstGeom prst="roundRect">
            <a:avLst>
              <a:gd name="adj" fmla="val 1619"/>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1" name="Rectangle: Rounded Corners 22">
            <a:extLst>
              <a:ext uri="{FF2B5EF4-FFF2-40B4-BE49-F238E27FC236}">
                <a16:creationId xmlns:a16="http://schemas.microsoft.com/office/drawing/2014/main" xmlns="" id="{8251AB60-D4B5-426D-8998-9E48CC846FE8}"/>
              </a:ext>
            </a:extLst>
          </p:cNvPr>
          <p:cNvSpPr/>
          <p:nvPr/>
        </p:nvSpPr>
        <p:spPr>
          <a:xfrm>
            <a:off x="6239222" y="2144790"/>
            <a:ext cx="2481367" cy="1568306"/>
          </a:xfrm>
          <a:prstGeom prst="roundRect">
            <a:avLst>
              <a:gd name="adj" fmla="val 1619"/>
            </a:avLst>
          </a:prstGeom>
          <a:solidFill>
            <a:srgbClr val="074D67"/>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2" name="Rectangle: Rounded Corners 5">
            <a:extLst>
              <a:ext uri="{FF2B5EF4-FFF2-40B4-BE49-F238E27FC236}">
                <a16:creationId xmlns:a16="http://schemas.microsoft.com/office/drawing/2014/main" xmlns="" id="{2B99DAFF-2596-42C9-8035-AF6EDF4D5A22}"/>
              </a:ext>
            </a:extLst>
          </p:cNvPr>
          <p:cNvSpPr/>
          <p:nvPr/>
        </p:nvSpPr>
        <p:spPr>
          <a:xfrm>
            <a:off x="435620" y="2144792"/>
            <a:ext cx="2481367" cy="1568304"/>
          </a:xfrm>
          <a:prstGeom prst="roundRect">
            <a:avLst>
              <a:gd name="adj" fmla="val 1619"/>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3" name="Isosceles Triangle 6">
            <a:extLst>
              <a:ext uri="{FF2B5EF4-FFF2-40B4-BE49-F238E27FC236}">
                <a16:creationId xmlns:a16="http://schemas.microsoft.com/office/drawing/2014/main" xmlns="" id="{9FCB5ABE-D030-49D1-B8C1-289DF48AD103}"/>
              </a:ext>
            </a:extLst>
          </p:cNvPr>
          <p:cNvSpPr/>
          <p:nvPr/>
        </p:nvSpPr>
        <p:spPr>
          <a:xfrm rot="10800000">
            <a:off x="1552439" y="3690932"/>
            <a:ext cx="247732" cy="656581"/>
          </a:xfrm>
          <a:prstGeom prst="triangle">
            <a:avLst/>
          </a:prstGeom>
          <a:solidFill>
            <a:srgbClr val="C2C923">
              <a:alpha val="4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4" name="Isosceles Triangle 40">
            <a:extLst>
              <a:ext uri="{FF2B5EF4-FFF2-40B4-BE49-F238E27FC236}">
                <a16:creationId xmlns:a16="http://schemas.microsoft.com/office/drawing/2014/main" xmlns="" id="{8DB39759-EE00-41CC-99A4-C3672BAEC2D2}"/>
              </a:ext>
            </a:extLst>
          </p:cNvPr>
          <p:cNvSpPr/>
          <p:nvPr/>
        </p:nvSpPr>
        <p:spPr>
          <a:xfrm rot="10800000">
            <a:off x="4447259" y="3713097"/>
            <a:ext cx="247732" cy="656581"/>
          </a:xfrm>
          <a:prstGeom prst="triangle">
            <a:avLst/>
          </a:prstGeom>
          <a:solidFill>
            <a:srgbClr val="42AFB6">
              <a:alpha val="40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5" name="TextBox 45">
            <a:extLst>
              <a:ext uri="{FF2B5EF4-FFF2-40B4-BE49-F238E27FC236}">
                <a16:creationId xmlns:a16="http://schemas.microsoft.com/office/drawing/2014/main" xmlns="" id="{6BD5A497-1E29-4BCB-84C9-F043C2D2B2A0}"/>
              </a:ext>
            </a:extLst>
          </p:cNvPr>
          <p:cNvSpPr txBox="1"/>
          <p:nvPr/>
        </p:nvSpPr>
        <p:spPr>
          <a:xfrm>
            <a:off x="3426538" y="2309971"/>
            <a:ext cx="2303133" cy="707886"/>
          </a:xfrm>
          <a:prstGeom prst="rect">
            <a:avLst/>
          </a:prstGeom>
          <a:noFill/>
        </p:spPr>
        <p:txBody>
          <a:bodyPr wrap="square" rtlCol="0">
            <a:spAutoFit/>
          </a:bodyPr>
          <a:lstStyle/>
          <a:p>
            <a:pPr algn="ctr" defTabSz="914309">
              <a:defRPr/>
            </a:pPr>
            <a:r>
              <a:rPr lang="en-GB" sz="2000" b="1" dirty="0">
                <a:solidFill>
                  <a:srgbClr val="FFFFFF"/>
                </a:solidFill>
                <a:latin typeface="Noto Sans" panose="020B0502040504020204" pitchFamily="34"/>
                <a:ea typeface="Noto Sans" panose="020B0502040504020204" pitchFamily="34"/>
                <a:cs typeface="Noto Sans" panose="020B0502040504020204" pitchFamily="34"/>
              </a:rPr>
              <a:t>Emprendimientos exitosos</a:t>
            </a:r>
          </a:p>
        </p:txBody>
      </p:sp>
      <p:sp>
        <p:nvSpPr>
          <p:cNvPr id="86" name="TextBox 47">
            <a:extLst>
              <a:ext uri="{FF2B5EF4-FFF2-40B4-BE49-F238E27FC236}">
                <a16:creationId xmlns:a16="http://schemas.microsoft.com/office/drawing/2014/main" xmlns="" id="{F790B568-9263-4056-80D9-B931E635C285}"/>
              </a:ext>
            </a:extLst>
          </p:cNvPr>
          <p:cNvSpPr txBox="1"/>
          <p:nvPr/>
        </p:nvSpPr>
        <p:spPr>
          <a:xfrm>
            <a:off x="649029" y="2309971"/>
            <a:ext cx="2054547" cy="830997"/>
          </a:xfrm>
          <a:prstGeom prst="rect">
            <a:avLst/>
          </a:prstGeom>
          <a:noFill/>
        </p:spPr>
        <p:txBody>
          <a:bodyPr wrap="square" rtlCol="0">
            <a:spAutoFit/>
          </a:bodyPr>
          <a:lstStyle/>
          <a:p>
            <a:pPr algn="ctr" defTabSz="914309">
              <a:defRPr/>
            </a:pPr>
            <a:r>
              <a:rPr lang="en-GB" sz="2400" b="1" dirty="0">
                <a:solidFill>
                  <a:srgbClr val="FFFFFF"/>
                </a:solidFill>
                <a:latin typeface="Noto Sans" panose="020B0502040504020204" pitchFamily="34"/>
                <a:ea typeface="Noto Sans" panose="020B0502040504020204" pitchFamily="34"/>
                <a:cs typeface="Noto Sans" panose="020B0502040504020204" pitchFamily="34"/>
              </a:rPr>
              <a:t>Ventajas competitivas</a:t>
            </a:r>
          </a:p>
        </p:txBody>
      </p:sp>
      <p:sp>
        <p:nvSpPr>
          <p:cNvPr id="87" name="TextBox 50">
            <a:extLst>
              <a:ext uri="{FF2B5EF4-FFF2-40B4-BE49-F238E27FC236}">
                <a16:creationId xmlns:a16="http://schemas.microsoft.com/office/drawing/2014/main" xmlns="" id="{D5CD7F19-27AC-401C-AEE8-04ECB452654C}"/>
              </a:ext>
            </a:extLst>
          </p:cNvPr>
          <p:cNvSpPr txBox="1"/>
          <p:nvPr/>
        </p:nvSpPr>
        <p:spPr>
          <a:xfrm>
            <a:off x="6449250" y="2156663"/>
            <a:ext cx="2054547" cy="1200329"/>
          </a:xfrm>
          <a:prstGeom prst="rect">
            <a:avLst/>
          </a:prstGeom>
          <a:noFill/>
        </p:spPr>
        <p:txBody>
          <a:bodyPr wrap="square" rtlCol="0">
            <a:spAutoFit/>
          </a:bodyPr>
          <a:lstStyle/>
          <a:p>
            <a:pPr algn="ctr" defTabSz="914309">
              <a:defRPr/>
            </a:pPr>
            <a:r>
              <a:rPr lang="en-US" sz="2400" b="1" dirty="0">
                <a:solidFill>
                  <a:srgbClr val="FFFFFF"/>
                </a:solidFill>
                <a:latin typeface="Noto Sans" panose="020B0502040504020204" pitchFamily="34"/>
                <a:ea typeface="Noto Sans" panose="020B0502040504020204" pitchFamily="34"/>
                <a:cs typeface="Noto Sans" panose="020B0502040504020204" pitchFamily="34"/>
              </a:rPr>
              <a:t>Desarrollo del espíritu emprendedor</a:t>
            </a:r>
            <a:endParaRPr lang="en-GB" sz="2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88" name="TextBox 51">
            <a:extLst>
              <a:ext uri="{FF2B5EF4-FFF2-40B4-BE49-F238E27FC236}">
                <a16:creationId xmlns:a16="http://schemas.microsoft.com/office/drawing/2014/main" xmlns="" id="{27010B0C-6A58-4FC8-9422-DF0A9255F423}"/>
              </a:ext>
            </a:extLst>
          </p:cNvPr>
          <p:cNvSpPr txBox="1"/>
          <p:nvPr/>
        </p:nvSpPr>
        <p:spPr>
          <a:xfrm>
            <a:off x="544734" y="1483218"/>
            <a:ext cx="1942924" cy="646331"/>
          </a:xfrm>
          <a:prstGeom prst="rect">
            <a:avLst/>
          </a:prstGeom>
          <a:noFill/>
        </p:spPr>
        <p:txBody>
          <a:bodyPr wrap="square" rtlCol="0">
            <a:spAutoFit/>
          </a:bodyPr>
          <a:lstStyle/>
          <a:p>
            <a:pPr algn="ctr" defTabSz="914309">
              <a:defRPr/>
            </a:pPr>
            <a:r>
              <a:rPr lang="en-GB" dirty="0" err="1">
                <a:solidFill>
                  <a:srgbClr val="282F39"/>
                </a:solidFill>
                <a:ea typeface="Noto Sans" panose="020B0502040504020204" pitchFamily="34"/>
                <a:cs typeface="Arial" panose="020B0604020202020204" pitchFamily="34" charset="0"/>
              </a:rPr>
              <a:t>Cervilla</a:t>
            </a:r>
            <a:r>
              <a:rPr lang="en-GB" dirty="0">
                <a:solidFill>
                  <a:srgbClr val="282F39"/>
                </a:solidFill>
                <a:ea typeface="Noto Sans" panose="020B0502040504020204" pitchFamily="34"/>
                <a:cs typeface="Arial" panose="020B0604020202020204" pitchFamily="34" charset="0"/>
              </a:rPr>
              <a:t> de </a:t>
            </a:r>
            <a:r>
              <a:rPr lang="en-GB" dirty="0" err="1">
                <a:solidFill>
                  <a:srgbClr val="282F39"/>
                </a:solidFill>
                <a:ea typeface="Noto Sans" panose="020B0502040504020204" pitchFamily="34"/>
                <a:cs typeface="Arial" panose="020B0604020202020204" pitchFamily="34" charset="0"/>
              </a:rPr>
              <a:t>Oliviere</a:t>
            </a:r>
            <a:endParaRPr lang="en-GB" dirty="0">
              <a:solidFill>
                <a:srgbClr val="282F39"/>
              </a:solidFill>
              <a:ea typeface="Noto Sans" panose="020B0502040504020204" pitchFamily="34"/>
              <a:cs typeface="Arial" panose="020B0604020202020204" pitchFamily="34" charset="0"/>
            </a:endParaRPr>
          </a:p>
        </p:txBody>
      </p:sp>
      <p:sp>
        <p:nvSpPr>
          <p:cNvPr id="89" name="CuadroTexto 88">
            <a:extLst>
              <a:ext uri="{FF2B5EF4-FFF2-40B4-BE49-F238E27FC236}">
                <a16:creationId xmlns:a16="http://schemas.microsoft.com/office/drawing/2014/main" xmlns="" id="{E4769728-3788-4CCE-8695-13E072D78EEC}"/>
              </a:ext>
            </a:extLst>
          </p:cNvPr>
          <p:cNvSpPr txBox="1"/>
          <p:nvPr/>
        </p:nvSpPr>
        <p:spPr>
          <a:xfrm>
            <a:off x="3521642" y="1487911"/>
            <a:ext cx="2054547" cy="646331"/>
          </a:xfrm>
          <a:prstGeom prst="rect">
            <a:avLst/>
          </a:prstGeom>
          <a:noFill/>
        </p:spPr>
        <p:txBody>
          <a:bodyPr wrap="square">
            <a:spAutoFit/>
          </a:bodyPr>
          <a:lstStyle/>
          <a:p>
            <a:pPr algn="ctr"/>
            <a:r>
              <a:rPr lang="es-MX" dirty="0">
                <a:solidFill>
                  <a:srgbClr val="282F39"/>
                </a:solidFill>
                <a:ea typeface="Calibri" panose="020F0502020204030204" pitchFamily="34" charset="0"/>
              </a:rPr>
              <a:t>Estrada, García, &amp; Sánchez</a:t>
            </a:r>
            <a:endParaRPr lang="es-MX" dirty="0">
              <a:solidFill>
                <a:srgbClr val="282F39"/>
              </a:solidFill>
              <a:latin typeface="Calibri" panose="020F0502020204030204"/>
            </a:endParaRPr>
          </a:p>
        </p:txBody>
      </p:sp>
      <p:sp>
        <p:nvSpPr>
          <p:cNvPr id="90" name="CuadroTexto 89">
            <a:extLst>
              <a:ext uri="{FF2B5EF4-FFF2-40B4-BE49-F238E27FC236}">
                <a16:creationId xmlns:a16="http://schemas.microsoft.com/office/drawing/2014/main" xmlns="" id="{288BF267-65B2-4207-89E4-8EF9FD2AD53F}"/>
              </a:ext>
            </a:extLst>
          </p:cNvPr>
          <p:cNvSpPr txBox="1"/>
          <p:nvPr/>
        </p:nvSpPr>
        <p:spPr>
          <a:xfrm>
            <a:off x="6511101" y="1600795"/>
            <a:ext cx="1742256" cy="369332"/>
          </a:xfrm>
          <a:prstGeom prst="rect">
            <a:avLst/>
          </a:prstGeom>
          <a:noFill/>
        </p:spPr>
        <p:txBody>
          <a:bodyPr wrap="square">
            <a:spAutoFit/>
          </a:bodyPr>
          <a:lstStyle/>
          <a:p>
            <a:pPr algn="ctr" defTabSz="914309">
              <a:defRPr/>
            </a:pPr>
            <a:r>
              <a:rPr lang="es-MX" dirty="0">
                <a:solidFill>
                  <a:srgbClr val="282F39"/>
                </a:solidFill>
                <a:ea typeface="Calibri" panose="020F0502020204030204" pitchFamily="34" charset="0"/>
              </a:rPr>
              <a:t>Vélez &amp; Ortiz</a:t>
            </a:r>
            <a:endParaRPr lang="en-US" kern="0" dirty="0">
              <a:solidFill>
                <a:srgbClr val="282F39"/>
              </a:solidFill>
              <a:latin typeface="Calibri" panose="020F0502020204030204"/>
            </a:endParaRPr>
          </a:p>
        </p:txBody>
      </p:sp>
      <p:sp>
        <p:nvSpPr>
          <p:cNvPr id="91" name="Oval 28">
            <a:extLst>
              <a:ext uri="{FF2B5EF4-FFF2-40B4-BE49-F238E27FC236}">
                <a16:creationId xmlns:a16="http://schemas.microsoft.com/office/drawing/2014/main" xmlns="" id="{08CE4576-1AA3-404D-8A08-EF31B411E04E}"/>
              </a:ext>
            </a:extLst>
          </p:cNvPr>
          <p:cNvSpPr/>
          <p:nvPr/>
        </p:nvSpPr>
        <p:spPr>
          <a:xfrm>
            <a:off x="10147126" y="4320227"/>
            <a:ext cx="529389" cy="529389"/>
          </a:xfrm>
          <a:prstGeom prst="ellipse">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2" name="TextBox 29">
            <a:extLst>
              <a:ext uri="{FF2B5EF4-FFF2-40B4-BE49-F238E27FC236}">
                <a16:creationId xmlns:a16="http://schemas.microsoft.com/office/drawing/2014/main" xmlns="" id="{B6FBA5DA-BD3F-4D00-81DC-7841F79E6B7A}"/>
              </a:ext>
            </a:extLst>
          </p:cNvPr>
          <p:cNvSpPr txBox="1"/>
          <p:nvPr/>
        </p:nvSpPr>
        <p:spPr>
          <a:xfrm>
            <a:off x="9371761" y="5114089"/>
            <a:ext cx="1851517" cy="861774"/>
          </a:xfrm>
          <a:prstGeom prst="rect">
            <a:avLst/>
          </a:prstGeom>
          <a:noFill/>
        </p:spPr>
        <p:txBody>
          <a:bodyPr wrap="square" rtlCol="0">
            <a:spAutoFit/>
          </a:bodyPr>
          <a:lstStyle/>
          <a:p>
            <a:pPr algn="ctr">
              <a:defRPr/>
            </a:pPr>
            <a:r>
              <a:rPr lang="en-US" sz="5000" b="1" dirty="0">
                <a:solidFill>
                  <a:srgbClr val="282F39"/>
                </a:solidFill>
                <a:latin typeface="Open Sans" panose="020B0606030504020204" pitchFamily="34" charset="0"/>
              </a:rPr>
              <a:t>2020</a:t>
            </a:r>
            <a:endParaRPr lang="en-GB" sz="5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93" name="Rectangle: Rounded Corners 34">
            <a:extLst>
              <a:ext uri="{FF2B5EF4-FFF2-40B4-BE49-F238E27FC236}">
                <a16:creationId xmlns:a16="http://schemas.microsoft.com/office/drawing/2014/main" xmlns="" id="{8CD509D7-C1F2-4EF4-9C0C-A6AA0BB1FEFA}"/>
              </a:ext>
            </a:extLst>
          </p:cNvPr>
          <p:cNvSpPr/>
          <p:nvPr/>
        </p:nvSpPr>
        <p:spPr>
          <a:xfrm>
            <a:off x="9230140" y="2156663"/>
            <a:ext cx="2481690" cy="1538264"/>
          </a:xfrm>
          <a:prstGeom prst="roundRect">
            <a:avLst>
              <a:gd name="adj" fmla="val 1619"/>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4" name="Isosceles Triangle 35">
            <a:extLst>
              <a:ext uri="{FF2B5EF4-FFF2-40B4-BE49-F238E27FC236}">
                <a16:creationId xmlns:a16="http://schemas.microsoft.com/office/drawing/2014/main" xmlns="" id="{354F18E9-338A-42AE-98A1-4A2A7F50C6FF}"/>
              </a:ext>
            </a:extLst>
          </p:cNvPr>
          <p:cNvSpPr/>
          <p:nvPr/>
        </p:nvSpPr>
        <p:spPr>
          <a:xfrm rot="10800000">
            <a:off x="10287938" y="3690965"/>
            <a:ext cx="247764" cy="656667"/>
          </a:xfrm>
          <a:prstGeom prst="triangle">
            <a:avLst/>
          </a:prstGeom>
          <a:solidFill>
            <a:srgbClr val="CB1B4A">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5" name="CuadroTexto 94">
            <a:extLst>
              <a:ext uri="{FF2B5EF4-FFF2-40B4-BE49-F238E27FC236}">
                <a16:creationId xmlns:a16="http://schemas.microsoft.com/office/drawing/2014/main" xmlns="" id="{85926866-C875-48F1-BF4C-36C60252525E}"/>
              </a:ext>
            </a:extLst>
          </p:cNvPr>
          <p:cNvSpPr txBox="1"/>
          <p:nvPr/>
        </p:nvSpPr>
        <p:spPr>
          <a:xfrm>
            <a:off x="9496982" y="1506391"/>
            <a:ext cx="2013802" cy="646331"/>
          </a:xfrm>
          <a:prstGeom prst="rect">
            <a:avLst/>
          </a:prstGeom>
          <a:noFill/>
        </p:spPr>
        <p:txBody>
          <a:bodyPr wrap="square">
            <a:spAutoFit/>
          </a:bodyPr>
          <a:lstStyle/>
          <a:p>
            <a:pPr algn="ctr" defTabSz="914309">
              <a:defRPr/>
            </a:pPr>
            <a:r>
              <a:rPr lang="es-MX" dirty="0">
                <a:solidFill>
                  <a:srgbClr val="282F39"/>
                </a:solidFill>
                <a:ea typeface="Calibri" panose="020F0502020204030204" pitchFamily="34" charset="0"/>
              </a:rPr>
              <a:t>Mendoza &amp; Calderón</a:t>
            </a:r>
            <a:endParaRPr lang="en-US" b="1" kern="0" dirty="0">
              <a:solidFill>
                <a:srgbClr val="282F39"/>
              </a:solidFill>
              <a:latin typeface="Calibri" panose="020F0502020204030204"/>
            </a:endParaRPr>
          </a:p>
        </p:txBody>
      </p:sp>
      <p:sp>
        <p:nvSpPr>
          <p:cNvPr id="96" name="TextBox 50">
            <a:extLst>
              <a:ext uri="{FF2B5EF4-FFF2-40B4-BE49-F238E27FC236}">
                <a16:creationId xmlns:a16="http://schemas.microsoft.com/office/drawing/2014/main" xmlns="" id="{2B841B88-39AA-4C08-B6D1-C88721041067}"/>
              </a:ext>
            </a:extLst>
          </p:cNvPr>
          <p:cNvSpPr txBox="1"/>
          <p:nvPr/>
        </p:nvSpPr>
        <p:spPr>
          <a:xfrm>
            <a:off x="9441259" y="2120929"/>
            <a:ext cx="2054547" cy="1200329"/>
          </a:xfrm>
          <a:prstGeom prst="rect">
            <a:avLst/>
          </a:prstGeom>
          <a:noFill/>
        </p:spPr>
        <p:txBody>
          <a:bodyPr wrap="square" rtlCol="0">
            <a:spAutoFit/>
          </a:bodyPr>
          <a:lstStyle/>
          <a:p>
            <a:pPr algn="ctr" defTabSz="914309">
              <a:defRPr/>
            </a:pPr>
            <a:r>
              <a:rPr lang="en-US" sz="2400" b="1" dirty="0">
                <a:solidFill>
                  <a:srgbClr val="FFFFFF"/>
                </a:solidFill>
                <a:latin typeface="Noto Sans" panose="020B0502040504020204" pitchFamily="34"/>
                <a:ea typeface="Noto Sans" panose="020B0502040504020204" pitchFamily="34"/>
                <a:cs typeface="Noto Sans" panose="020B0502040504020204" pitchFamily="34"/>
              </a:rPr>
              <a:t>Generación y transferencia tecnológica</a:t>
            </a:r>
            <a:endParaRPr lang="en-GB" sz="2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 name="CuadroTexto 1">
            <a:extLst>
              <a:ext uri="{FF2B5EF4-FFF2-40B4-BE49-F238E27FC236}">
                <a16:creationId xmlns:a16="http://schemas.microsoft.com/office/drawing/2014/main" xmlns="" id="{BA800250-33A8-4B22-8520-565BEBCA864C}"/>
              </a:ext>
            </a:extLst>
          </p:cNvPr>
          <p:cNvSpPr txBox="1"/>
          <p:nvPr/>
        </p:nvSpPr>
        <p:spPr>
          <a:xfrm>
            <a:off x="7116106" y="331522"/>
            <a:ext cx="5074307" cy="917079"/>
          </a:xfrm>
          <a:prstGeom prst="wav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200" dirty="0">
                <a:latin typeface="Arial" panose="020B0604020202020204" pitchFamily="34" charset="0"/>
                <a:ea typeface="Calibri" panose="020F0502020204030204" pitchFamily="34" charset="0"/>
              </a:rPr>
              <a:t>I</a:t>
            </a:r>
            <a:r>
              <a:rPr lang="es-MX" sz="1200" dirty="0">
                <a:effectLst/>
                <a:latin typeface="Arial" panose="020B0604020202020204" pitchFamily="34" charset="0"/>
                <a:ea typeface="Calibri" panose="020F0502020204030204" pitchFamily="34" charset="0"/>
              </a:rPr>
              <a:t>dentificar oportunidades que sean rentables en el mercado </a:t>
            </a:r>
            <a:r>
              <a:rPr lang="es-MX" sz="1200" dirty="0" err="1">
                <a:effectLst/>
                <a:latin typeface="Arial" panose="020B0604020202020204" pitchFamily="34" charset="0"/>
                <a:ea typeface="Calibri" panose="020F0502020204030204" pitchFamily="34" charset="0"/>
              </a:rPr>
              <a:t>Catillón</a:t>
            </a:r>
            <a:r>
              <a:rPr lang="es-MX" sz="1200" dirty="0">
                <a:effectLst/>
                <a:latin typeface="Arial" panose="020B0604020202020204" pitchFamily="34" charset="0"/>
                <a:ea typeface="Calibri" panose="020F0502020204030204" pitchFamily="34" charset="0"/>
              </a:rPr>
              <a:t> (1755).</a:t>
            </a:r>
            <a:endParaRPr lang="es-MX" sz="1200" dirty="0"/>
          </a:p>
        </p:txBody>
      </p:sp>
    </p:spTree>
    <p:extLst>
      <p:ext uri="{BB962C8B-B14F-4D97-AF65-F5344CB8AC3E}">
        <p14:creationId xmlns:p14="http://schemas.microsoft.com/office/powerpoint/2010/main" val="1828831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E351601C-8575-4671-9FFA-94DC88A13BD1}"/>
              </a:ext>
            </a:extLst>
          </p:cNvPr>
          <p:cNvSpPr/>
          <p:nvPr/>
        </p:nvSpPr>
        <p:spPr>
          <a:xfrm>
            <a:off x="0" y="188334"/>
            <a:ext cx="4200419"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Marco Teórico</a:t>
            </a:r>
          </a:p>
          <a:p>
            <a:pPr marL="0" marR="0" lvl="0" indent="0" algn="ctr" defTabSz="914309" eaLnBrk="1" fontAlgn="auto" latinLnBrk="0" hangingPunct="1">
              <a:lnSpc>
                <a:spcPct val="100000"/>
              </a:lnSpc>
              <a:spcBef>
                <a:spcPts val="0"/>
              </a:spcBef>
              <a:spcAft>
                <a:spcPts val="0"/>
              </a:spcAft>
              <a:buClrTx/>
              <a:buSzTx/>
              <a:buFontTx/>
              <a:buNone/>
              <a:tabLst/>
              <a:defRPr/>
            </a:pPr>
            <a:r>
              <a:rPr lang="en-US" b="1" i="1" kern="0" dirty="0">
                <a:ln w="0"/>
                <a:effectLst>
                  <a:outerShdw blurRad="38100" dist="19050" dir="2700000" algn="tl" rotWithShape="0">
                    <a:schemeClr val="dk1">
                      <a:alpha val="40000"/>
                    </a:schemeClr>
                  </a:outerShdw>
                </a:effectLst>
                <a:latin typeface="Calibri" panose="020F0502020204030204"/>
              </a:rPr>
              <a:t>Actividad y tipos de innovación</a:t>
            </a:r>
            <a:endParaRPr kumimoji="0" lang="en-US"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86" name="Freeform 5">
            <a:extLst>
              <a:ext uri="{FF2B5EF4-FFF2-40B4-BE49-F238E27FC236}">
                <a16:creationId xmlns:a16="http://schemas.microsoft.com/office/drawing/2014/main" xmlns="" id="{09E27DDA-4853-432F-831F-6AC7E2128CA2}"/>
              </a:ext>
            </a:extLst>
          </p:cNvPr>
          <p:cNvSpPr>
            <a:spLocks noEditPoints="1"/>
          </p:cNvSpPr>
          <p:nvPr/>
        </p:nvSpPr>
        <p:spPr bwMode="auto">
          <a:xfrm>
            <a:off x="8082909" y="3392850"/>
            <a:ext cx="1598046" cy="1523941"/>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ln/>
        </p:spPr>
        <p:style>
          <a:lnRef idx="1">
            <a:schemeClr val="accent2"/>
          </a:lnRef>
          <a:fillRef idx="2">
            <a:schemeClr val="accent2"/>
          </a:fillRef>
          <a:effectRef idx="1">
            <a:schemeClr val="accent2"/>
          </a:effectRef>
          <a:fontRef idx="minor">
            <a:schemeClr val="dk1"/>
          </a:fontRef>
        </p:style>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93" name="Freeform 5">
            <a:extLst>
              <a:ext uri="{FF2B5EF4-FFF2-40B4-BE49-F238E27FC236}">
                <a16:creationId xmlns:a16="http://schemas.microsoft.com/office/drawing/2014/main" xmlns="" id="{5095CCDE-93F1-4FEF-823A-E6CA9FF99C4B}"/>
              </a:ext>
            </a:extLst>
          </p:cNvPr>
          <p:cNvSpPr>
            <a:spLocks noEditPoints="1"/>
          </p:cNvSpPr>
          <p:nvPr/>
        </p:nvSpPr>
        <p:spPr bwMode="auto">
          <a:xfrm>
            <a:off x="8061563" y="1708975"/>
            <a:ext cx="1598046" cy="1447283"/>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282F39"/>
              </a:solidFill>
              <a:effectLst/>
              <a:uLnTx/>
              <a:uFillTx/>
              <a:latin typeface="Calibri" panose="020F0502020204030204"/>
            </a:endParaRPr>
          </a:p>
        </p:txBody>
      </p:sp>
      <p:grpSp>
        <p:nvGrpSpPr>
          <p:cNvPr id="120" name="Group 52">
            <a:extLst>
              <a:ext uri="{FF2B5EF4-FFF2-40B4-BE49-F238E27FC236}">
                <a16:creationId xmlns:a16="http://schemas.microsoft.com/office/drawing/2014/main" xmlns="" id="{4437046F-8476-4BAC-93E9-E696011DD0FB}"/>
              </a:ext>
            </a:extLst>
          </p:cNvPr>
          <p:cNvGrpSpPr/>
          <p:nvPr/>
        </p:nvGrpSpPr>
        <p:grpSpPr>
          <a:xfrm>
            <a:off x="2990398" y="3518669"/>
            <a:ext cx="1644147" cy="1412190"/>
            <a:chOff x="2257425" y="2868613"/>
            <a:chExt cx="1117600" cy="1120775"/>
          </a:xfrm>
        </p:grpSpPr>
        <p:sp>
          <p:nvSpPr>
            <p:cNvPr id="121" name="Freeform 5">
              <a:extLst>
                <a:ext uri="{FF2B5EF4-FFF2-40B4-BE49-F238E27FC236}">
                  <a16:creationId xmlns:a16="http://schemas.microsoft.com/office/drawing/2014/main" xmlns="" id="{7BBA98E9-2D55-414A-9644-BB2F4EFD9A3E}"/>
                </a:ext>
              </a:extLst>
            </p:cNvPr>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122" name="Freeform 6">
              <a:extLst>
                <a:ext uri="{FF2B5EF4-FFF2-40B4-BE49-F238E27FC236}">
                  <a16:creationId xmlns:a16="http://schemas.microsoft.com/office/drawing/2014/main" xmlns="" id="{3043382A-9DEA-4A36-9CEB-A6C3734E5D3F}"/>
                </a:ext>
              </a:extLst>
            </p:cNvPr>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28" tIns="45714" rIns="91428" bIns="45714" numCol="1" anchor="t" anchorCtr="0" compatLnSpc="1">
              <a:prstTxWarp prst="textNoShape">
                <a:avLst/>
              </a:prstTxWarp>
            </a:bodyP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82F39"/>
                </a:solidFill>
                <a:effectLst/>
                <a:uLnTx/>
                <a:uFillTx/>
                <a:latin typeface="Calibri" panose="020F0502020204030204"/>
              </a:endParaRPr>
            </a:p>
            <a:p>
              <a:pPr marL="0" marR="0" lvl="0" indent="0" algn="ctr" defTabSz="914309" eaLnBrk="1" fontAlgn="auto" latinLnBrk="0" hangingPunct="1">
                <a:lnSpc>
                  <a:spcPct val="100000"/>
                </a:lnSpc>
                <a:spcBef>
                  <a:spcPts val="0"/>
                </a:spcBef>
                <a:spcAft>
                  <a:spcPts val="0"/>
                </a:spcAft>
                <a:buClrTx/>
                <a:buSzTx/>
                <a:buFontTx/>
                <a:buNone/>
                <a:tabLst/>
                <a:defRPr/>
              </a:pPr>
              <a:r>
                <a:rPr lang="en-US" sz="1200" b="1" kern="0" dirty="0">
                  <a:solidFill>
                    <a:srgbClr val="282F39"/>
                  </a:solidFill>
                  <a:latin typeface="Calibri" panose="020F0502020204030204"/>
                </a:rPr>
                <a:t>Resultados significativos</a:t>
              </a:r>
              <a:endParaRPr kumimoji="0" lang="en-US" sz="1200" b="1" i="0" u="none" strike="noStrike" kern="0" cap="none" spc="0" normalizeH="0" baseline="0" noProof="0" dirty="0">
                <a:ln>
                  <a:noFill/>
                </a:ln>
                <a:solidFill>
                  <a:srgbClr val="282F39"/>
                </a:solidFill>
                <a:effectLst/>
                <a:uLnTx/>
                <a:uFillTx/>
                <a:latin typeface="Calibri" panose="020F0502020204030204"/>
              </a:endParaRPr>
            </a:p>
          </p:txBody>
        </p:sp>
      </p:grpSp>
      <p:grpSp>
        <p:nvGrpSpPr>
          <p:cNvPr id="141" name="Group 88">
            <a:extLst>
              <a:ext uri="{FF2B5EF4-FFF2-40B4-BE49-F238E27FC236}">
                <a16:creationId xmlns:a16="http://schemas.microsoft.com/office/drawing/2014/main" xmlns="" id="{48885008-33CE-440C-8010-1871E1E5410D}"/>
              </a:ext>
            </a:extLst>
          </p:cNvPr>
          <p:cNvGrpSpPr/>
          <p:nvPr/>
        </p:nvGrpSpPr>
        <p:grpSpPr>
          <a:xfrm>
            <a:off x="6650152" y="2416635"/>
            <a:ext cx="1759655" cy="1764653"/>
            <a:chOff x="2257425" y="2868613"/>
            <a:chExt cx="1117600" cy="1120775"/>
          </a:xfrm>
        </p:grpSpPr>
        <p:sp>
          <p:nvSpPr>
            <p:cNvPr id="142" name="Freeform 5">
              <a:extLst>
                <a:ext uri="{FF2B5EF4-FFF2-40B4-BE49-F238E27FC236}">
                  <a16:creationId xmlns:a16="http://schemas.microsoft.com/office/drawing/2014/main" xmlns="" id="{5FEC7EF0-E096-4067-A60D-3EC35F26BE12}"/>
                </a:ext>
              </a:extLst>
            </p:cNvPr>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ndParaRPr>
            </a:p>
          </p:txBody>
        </p:sp>
        <p:sp>
          <p:nvSpPr>
            <p:cNvPr id="143" name="Freeform 6">
              <a:extLst>
                <a:ext uri="{FF2B5EF4-FFF2-40B4-BE49-F238E27FC236}">
                  <a16:creationId xmlns:a16="http://schemas.microsoft.com/office/drawing/2014/main" xmlns="" id="{1CD8963C-3C6F-44E6-A6D4-2AD9DF5E9589}"/>
                </a:ext>
              </a:extLst>
            </p:cNvPr>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28" tIns="45714" rIns="91428" bIns="45714" numCol="1" anchor="t" anchorCtr="0" compatLnSpc="1">
              <a:prstTxWarp prst="textNoShape">
                <a:avLst/>
              </a:prstTxWarp>
            </a:bodyP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600" b="1" i="0" u="none" strike="noStrike" kern="0" normalizeH="0" baseline="0" noProof="0" dirty="0">
                <a:ln w="0"/>
                <a:solidFill>
                  <a:schemeClr val="accent2">
                    <a:lumMod val="40000"/>
                    <a:lumOff val="60000"/>
                  </a:schemeClr>
                </a:solidFill>
                <a:effectLst>
                  <a:outerShdw blurRad="38100" dist="25400" dir="5400000" algn="ctr" rotWithShape="0">
                    <a:srgbClr val="6E747A">
                      <a:alpha val="43000"/>
                    </a:srgbClr>
                  </a:outerShdw>
                  <a:reflection blurRad="6350" stA="55000" endA="300" endPos="45500" dir="5400000" sy="-100000" algn="bl" rotWithShape="0"/>
                </a:effectLst>
                <a:uLnTx/>
                <a:uFillTx/>
                <a:latin typeface="Calibri" panose="020F0502020204030204"/>
              </a:endParaRPr>
            </a:p>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600" b="1" i="0" u="none" strike="noStrike" kern="0" normalizeH="0" baseline="0" noProof="0" dirty="0">
                  <a:ln w="0"/>
                  <a:solidFill>
                    <a:schemeClr val="accent2">
                      <a:lumMod val="40000"/>
                      <a:lumOff val="60000"/>
                    </a:schemeClr>
                  </a:solidFill>
                  <a:effectLst>
                    <a:outerShdw blurRad="38100" dist="25400" dir="5400000" algn="ctr" rotWithShape="0">
                      <a:srgbClr val="6E747A">
                        <a:alpha val="43000"/>
                      </a:srgbClr>
                    </a:outerShdw>
                    <a:reflection blurRad="6350" stA="55000" endA="300" endPos="45500" dir="5400000" sy="-100000" algn="bl" rotWithShape="0"/>
                  </a:effectLst>
                  <a:uLnTx/>
                  <a:uFillTx/>
                  <a:latin typeface="Calibri" panose="020F0502020204030204"/>
                </a:rPr>
                <a:t>Tipos de innovación</a:t>
              </a:r>
            </a:p>
          </p:txBody>
        </p:sp>
      </p:grpSp>
      <p:grpSp>
        <p:nvGrpSpPr>
          <p:cNvPr id="148" name="Group 95">
            <a:extLst>
              <a:ext uri="{FF2B5EF4-FFF2-40B4-BE49-F238E27FC236}">
                <a16:creationId xmlns:a16="http://schemas.microsoft.com/office/drawing/2014/main" xmlns="" id="{1FB91F14-A118-40A6-A5DD-B267B3CED203}"/>
              </a:ext>
            </a:extLst>
          </p:cNvPr>
          <p:cNvGrpSpPr/>
          <p:nvPr/>
        </p:nvGrpSpPr>
        <p:grpSpPr>
          <a:xfrm>
            <a:off x="4244739" y="2013559"/>
            <a:ext cx="2308174" cy="2314731"/>
            <a:chOff x="2257425" y="2868613"/>
            <a:chExt cx="1117600" cy="1120775"/>
          </a:xfrm>
        </p:grpSpPr>
        <p:sp>
          <p:nvSpPr>
            <p:cNvPr id="149" name="Freeform 5">
              <a:extLst>
                <a:ext uri="{FF2B5EF4-FFF2-40B4-BE49-F238E27FC236}">
                  <a16:creationId xmlns:a16="http://schemas.microsoft.com/office/drawing/2014/main" xmlns="" id="{ABE8FEC8-5CEE-420A-8EC7-76D65ED39D13}"/>
                </a:ext>
              </a:extLst>
            </p:cNvPr>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vert="horz" wrap="square" lIns="91428" tIns="45714" rIns="91428" bIns="45714" numCol="1" anchor="t" anchorCtr="0" compatLnSpc="1">
              <a:prstTxWarp prst="textNoShape">
                <a:avLst/>
              </a:prstTxWarp>
            </a:bodyPr>
            <a:lstStyle/>
            <a:p>
              <a:pPr marL="0" marR="0" lvl="0" indent="0"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82F39"/>
                </a:solidFill>
                <a:effectLst/>
                <a:uLnTx/>
                <a:uFillTx/>
                <a:latin typeface="Calibri" panose="020F0502020204030204"/>
              </a:endParaRPr>
            </a:p>
          </p:txBody>
        </p:sp>
        <p:sp>
          <p:nvSpPr>
            <p:cNvPr id="150" name="Freeform 6">
              <a:extLst>
                <a:ext uri="{FF2B5EF4-FFF2-40B4-BE49-F238E27FC236}">
                  <a16:creationId xmlns:a16="http://schemas.microsoft.com/office/drawing/2014/main" xmlns="" id="{FA07C299-6447-4FB5-B761-633B9D0DC6F8}"/>
                </a:ext>
              </a:extLst>
            </p:cNvPr>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vert="horz" wrap="square" lIns="91428" tIns="45714" rIns="91428" bIns="45714" numCol="1"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lvl="0" indent="0" algn="ctr" defTabSz="914309" eaLnBrk="1" fontAlgn="auto" latinLnBrk="0" hangingPunct="1">
                <a:lnSpc>
                  <a:spcPct val="100000"/>
                </a:lnSpc>
                <a:spcBef>
                  <a:spcPts val="0"/>
                </a:spcBef>
                <a:spcAft>
                  <a:spcPts val="0"/>
                </a:spcAft>
                <a:buClrTx/>
                <a:buSzTx/>
                <a:buFontTx/>
                <a:buNone/>
                <a:tabLst/>
                <a:defRPr/>
              </a:pPr>
              <a:r>
                <a:rPr lang="en-US" b="1" kern="0" dirty="0">
                  <a:ln/>
                  <a:solidFill>
                    <a:schemeClr val="accent4"/>
                  </a:solidFill>
                  <a:effectLst>
                    <a:reflection blurRad="6350" stA="60000" endA="900" endPos="58000" dir="5400000" sy="-100000" algn="bl" rotWithShape="0"/>
                  </a:effectLst>
                  <a:latin typeface="Calibri" panose="020F0502020204030204"/>
                </a:rPr>
                <a:t>    </a:t>
              </a:r>
            </a:p>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normalizeH="0" baseline="0" noProof="0" dirty="0">
                  <a:ln/>
                  <a:solidFill>
                    <a:schemeClr val="accent4"/>
                  </a:solidFill>
                  <a:effectLst>
                    <a:reflection blurRad="6350" stA="60000" endA="900" endPos="58000" dir="5400000" sy="-100000" algn="bl" rotWithShape="0"/>
                  </a:effectLst>
                  <a:uLnTx/>
                  <a:uFillTx/>
                  <a:latin typeface="Calibri" panose="020F0502020204030204"/>
                </a:rPr>
                <a:t>   Actividad innovadora</a:t>
              </a:r>
            </a:p>
          </p:txBody>
        </p:sp>
      </p:grpSp>
      <p:cxnSp>
        <p:nvCxnSpPr>
          <p:cNvPr id="155" name="Straight Connector 107">
            <a:extLst>
              <a:ext uri="{FF2B5EF4-FFF2-40B4-BE49-F238E27FC236}">
                <a16:creationId xmlns:a16="http://schemas.microsoft.com/office/drawing/2014/main" xmlns="" id="{7B4FD876-1FD8-4D28-9935-99C2F0ED71C2}"/>
              </a:ext>
            </a:extLst>
          </p:cNvPr>
          <p:cNvCxnSpPr>
            <a:cxnSpLocks/>
          </p:cNvCxnSpPr>
          <p:nvPr/>
        </p:nvCxnSpPr>
        <p:spPr>
          <a:xfrm flipH="1" flipV="1">
            <a:off x="8616803" y="4765048"/>
            <a:ext cx="39717" cy="311417"/>
          </a:xfrm>
          <a:prstGeom prst="line">
            <a:avLst/>
          </a:prstGeom>
          <a:noFill/>
          <a:ln w="28575" cap="flat" cmpd="sng" algn="ctr">
            <a:solidFill>
              <a:srgbClr val="282F39"/>
            </a:solidFill>
            <a:prstDash val="solid"/>
            <a:miter lim="800000"/>
          </a:ln>
          <a:effectLst/>
        </p:spPr>
      </p:cxnSp>
      <p:sp>
        <p:nvSpPr>
          <p:cNvPr id="156" name="TextBox 106">
            <a:extLst>
              <a:ext uri="{FF2B5EF4-FFF2-40B4-BE49-F238E27FC236}">
                <a16:creationId xmlns:a16="http://schemas.microsoft.com/office/drawing/2014/main" xmlns="" id="{7A59CCD7-1630-4793-AD63-6FD9DD88AC59}"/>
              </a:ext>
            </a:extLst>
          </p:cNvPr>
          <p:cNvSpPr txBox="1"/>
          <p:nvPr/>
        </p:nvSpPr>
        <p:spPr>
          <a:xfrm>
            <a:off x="8584632" y="933072"/>
            <a:ext cx="1900912" cy="477054"/>
          </a:xfrm>
          <a:prstGeom prst="rect">
            <a:avLst/>
          </a:prstGeom>
          <a:noFill/>
        </p:spPr>
        <p:txBody>
          <a:bodyPr wrap="square" rtlCol="0">
            <a:spAutoFit/>
          </a:bodyPr>
          <a:lstStyle/>
          <a:p>
            <a:pPr algn="ctr" defTabSz="914309">
              <a:defRPr/>
            </a:pPr>
            <a:r>
              <a:rPr lang="en-GB" sz="2500" dirty="0">
                <a:solidFill>
                  <a:srgbClr val="282F39"/>
                </a:solidFill>
                <a:latin typeface="Noto Sans" panose="020B0502040504020204" pitchFamily="34"/>
                <a:ea typeface="Noto Sans" panose="020B0502040504020204" pitchFamily="34"/>
                <a:cs typeface="Noto Sans" panose="020B0502040504020204" pitchFamily="34"/>
              </a:rPr>
              <a:t>Productos</a:t>
            </a:r>
          </a:p>
        </p:txBody>
      </p:sp>
      <p:cxnSp>
        <p:nvCxnSpPr>
          <p:cNvPr id="157" name="Straight Connector 108">
            <a:extLst>
              <a:ext uri="{FF2B5EF4-FFF2-40B4-BE49-F238E27FC236}">
                <a16:creationId xmlns:a16="http://schemas.microsoft.com/office/drawing/2014/main" xmlns="" id="{FA4DDA18-EB16-4379-9803-440E26B66145}"/>
              </a:ext>
            </a:extLst>
          </p:cNvPr>
          <p:cNvCxnSpPr>
            <a:endCxn id="121" idx="23"/>
          </p:cNvCxnSpPr>
          <p:nvPr/>
        </p:nvCxnSpPr>
        <p:spPr>
          <a:xfrm flipV="1">
            <a:off x="2407291" y="4559655"/>
            <a:ext cx="832791" cy="677863"/>
          </a:xfrm>
          <a:prstGeom prst="line">
            <a:avLst/>
          </a:prstGeom>
          <a:noFill/>
          <a:ln w="28575" cap="flat" cmpd="sng" algn="ctr">
            <a:solidFill>
              <a:srgbClr val="282F39"/>
            </a:solidFill>
            <a:prstDash val="solid"/>
            <a:miter lim="800000"/>
          </a:ln>
          <a:effectLst/>
        </p:spPr>
      </p:cxnSp>
      <p:cxnSp>
        <p:nvCxnSpPr>
          <p:cNvPr id="158" name="Straight Connector 109">
            <a:extLst>
              <a:ext uri="{FF2B5EF4-FFF2-40B4-BE49-F238E27FC236}">
                <a16:creationId xmlns:a16="http://schemas.microsoft.com/office/drawing/2014/main" xmlns="" id="{5492D6FB-E612-4E52-82BD-154118187C54}"/>
              </a:ext>
            </a:extLst>
          </p:cNvPr>
          <p:cNvCxnSpPr/>
          <p:nvPr/>
        </p:nvCxnSpPr>
        <p:spPr>
          <a:xfrm flipH="1">
            <a:off x="802438" y="5237518"/>
            <a:ext cx="1604855" cy="0"/>
          </a:xfrm>
          <a:prstGeom prst="line">
            <a:avLst/>
          </a:prstGeom>
          <a:noFill/>
          <a:ln w="28575" cap="flat" cmpd="sng" algn="ctr">
            <a:solidFill>
              <a:srgbClr val="282F39"/>
            </a:solidFill>
            <a:prstDash val="solid"/>
            <a:miter lim="800000"/>
          </a:ln>
          <a:effectLst/>
        </p:spPr>
      </p:cxnSp>
      <p:sp>
        <p:nvSpPr>
          <p:cNvPr id="159" name="TextBox 110">
            <a:extLst>
              <a:ext uri="{FF2B5EF4-FFF2-40B4-BE49-F238E27FC236}">
                <a16:creationId xmlns:a16="http://schemas.microsoft.com/office/drawing/2014/main" xmlns="" id="{378AD33C-1875-4073-8858-2295B8677ACC}"/>
              </a:ext>
            </a:extLst>
          </p:cNvPr>
          <p:cNvSpPr txBox="1"/>
          <p:nvPr/>
        </p:nvSpPr>
        <p:spPr>
          <a:xfrm>
            <a:off x="483096" y="3633450"/>
            <a:ext cx="2023518" cy="1569660"/>
          </a:xfrm>
          <a:prstGeom prst="rect">
            <a:avLst/>
          </a:prstGeom>
          <a:noFill/>
        </p:spPr>
        <p:txBody>
          <a:bodyPr wrap="square" rtlCol="0">
            <a:spAutoFit/>
          </a:bodyPr>
          <a:lstStyle/>
          <a:p>
            <a:pPr algn="ctr" defTabSz="914309">
              <a:defRPr/>
            </a:pPr>
            <a:r>
              <a:rPr lang="en-GB" sz="1600" dirty="0">
                <a:solidFill>
                  <a:srgbClr val="282F39"/>
                </a:solidFill>
                <a:latin typeface="Noto Sans" panose="020B0502040504020204" pitchFamily="34"/>
                <a:ea typeface="Noto Sans" panose="020B0502040504020204" pitchFamily="34"/>
                <a:cs typeface="Noto Sans" panose="020B0502040504020204" pitchFamily="34"/>
              </a:rPr>
              <a:t>Según Lugones (2016) Mejoras en indicadores de desempeño, productividad, ventas y empleo </a:t>
            </a:r>
          </a:p>
        </p:txBody>
      </p:sp>
      <p:cxnSp>
        <p:nvCxnSpPr>
          <p:cNvPr id="160" name="Straight Connector 111">
            <a:extLst>
              <a:ext uri="{FF2B5EF4-FFF2-40B4-BE49-F238E27FC236}">
                <a16:creationId xmlns:a16="http://schemas.microsoft.com/office/drawing/2014/main" xmlns="" id="{4FC30846-0EFC-432A-B292-2DD1DD9ACE3E}"/>
              </a:ext>
            </a:extLst>
          </p:cNvPr>
          <p:cNvCxnSpPr>
            <a:cxnSpLocks/>
            <a:stCxn id="93" idx="37"/>
          </p:cNvCxnSpPr>
          <p:nvPr/>
        </p:nvCxnSpPr>
        <p:spPr>
          <a:xfrm flipV="1">
            <a:off x="8629350" y="1448664"/>
            <a:ext cx="65605" cy="314067"/>
          </a:xfrm>
          <a:prstGeom prst="line">
            <a:avLst/>
          </a:prstGeom>
          <a:noFill/>
          <a:ln w="28575" cap="flat" cmpd="sng" algn="ctr">
            <a:solidFill>
              <a:srgbClr val="282F39"/>
            </a:solidFill>
            <a:prstDash val="solid"/>
            <a:miter lim="800000"/>
          </a:ln>
          <a:effectLst/>
        </p:spPr>
      </p:cxnSp>
      <p:cxnSp>
        <p:nvCxnSpPr>
          <p:cNvPr id="161" name="Straight Connector 112">
            <a:extLst>
              <a:ext uri="{FF2B5EF4-FFF2-40B4-BE49-F238E27FC236}">
                <a16:creationId xmlns:a16="http://schemas.microsoft.com/office/drawing/2014/main" xmlns="" id="{B7957924-1665-4AE3-BB15-0B1757CD2444}"/>
              </a:ext>
            </a:extLst>
          </p:cNvPr>
          <p:cNvCxnSpPr/>
          <p:nvPr/>
        </p:nvCxnSpPr>
        <p:spPr>
          <a:xfrm flipH="1" flipV="1">
            <a:off x="8694955" y="1442303"/>
            <a:ext cx="1790589" cy="6361"/>
          </a:xfrm>
          <a:prstGeom prst="line">
            <a:avLst/>
          </a:prstGeom>
          <a:noFill/>
          <a:ln w="28575" cap="flat" cmpd="sng" algn="ctr">
            <a:solidFill>
              <a:srgbClr val="282F39"/>
            </a:solidFill>
            <a:prstDash val="solid"/>
            <a:miter lim="800000"/>
          </a:ln>
          <a:effectLst/>
        </p:spPr>
      </p:cxnSp>
      <p:pic>
        <p:nvPicPr>
          <p:cNvPr id="2050" name="Picture 2" descr="I D Más, Desarrollo Del Investigacion Y, Investigación Y Desarrollo I  Imagen de archivo - Imagen de investigación, investigacion: 49759829">
            <a:extLst>
              <a:ext uri="{FF2B5EF4-FFF2-40B4-BE49-F238E27FC236}">
                <a16:creationId xmlns:a16="http://schemas.microsoft.com/office/drawing/2014/main" xmlns="" id="{3984B875-2C2C-4620-99CD-88361BFBE8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054" y="2100809"/>
            <a:ext cx="826493" cy="5485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geniería en diseño industrial: Qué es, campo laboral y más">
            <a:extLst>
              <a:ext uri="{FF2B5EF4-FFF2-40B4-BE49-F238E27FC236}">
                <a16:creationId xmlns:a16="http://schemas.microsoft.com/office/drawing/2014/main" xmlns="" id="{F8C45816-A0A0-410B-B3F4-4C411F6552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74532" y="2793512"/>
            <a:ext cx="1147725" cy="7378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uía de equipamiento para la construcción: herramientas, equipos y  maquinarias | Plataforma Arquitectura">
            <a:extLst>
              <a:ext uri="{FF2B5EF4-FFF2-40B4-BE49-F238E27FC236}">
                <a16:creationId xmlns:a16="http://schemas.microsoft.com/office/drawing/2014/main" xmlns="" id="{8519A935-B4B3-45F7-B891-7E4EC124F35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309" t="15091" r="4218" b="20731"/>
          <a:stretch/>
        </p:blipFill>
        <p:spPr bwMode="auto">
          <a:xfrm>
            <a:off x="2567705" y="5134952"/>
            <a:ext cx="2047807" cy="7820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tentes como fuentes de información tecnológica – moocvt">
            <a:extLst>
              <a:ext uri="{FF2B5EF4-FFF2-40B4-BE49-F238E27FC236}">
                <a16:creationId xmlns:a16="http://schemas.microsoft.com/office/drawing/2014/main" xmlns="" id="{70A8AAAD-A639-4DEE-A58E-55469BBD59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7283" y="4441294"/>
            <a:ext cx="915398" cy="1084684"/>
          </a:xfrm>
          <a:prstGeom prst="rect">
            <a:avLst/>
          </a:prstGeom>
          <a:noFill/>
          <a:extLst>
            <a:ext uri="{909E8E84-426E-40DD-AFC4-6F175D3DCCD1}">
              <a14:hiddenFill xmlns:a14="http://schemas.microsoft.com/office/drawing/2010/main">
                <a:solidFill>
                  <a:srgbClr val="FFFFFF"/>
                </a:solidFill>
              </a14:hiddenFill>
            </a:ext>
          </a:extLst>
        </p:spPr>
      </p:pic>
      <p:cxnSp>
        <p:nvCxnSpPr>
          <p:cNvPr id="169" name="Straight Connector 112">
            <a:extLst>
              <a:ext uri="{FF2B5EF4-FFF2-40B4-BE49-F238E27FC236}">
                <a16:creationId xmlns:a16="http://schemas.microsoft.com/office/drawing/2014/main" xmlns="" id="{0D42BBF3-24D0-426F-956B-DC70C7BC5C7F}"/>
              </a:ext>
            </a:extLst>
          </p:cNvPr>
          <p:cNvCxnSpPr>
            <a:cxnSpLocks/>
          </p:cNvCxnSpPr>
          <p:nvPr/>
        </p:nvCxnSpPr>
        <p:spPr>
          <a:xfrm flipH="1">
            <a:off x="8662562" y="5076465"/>
            <a:ext cx="1416746" cy="1"/>
          </a:xfrm>
          <a:prstGeom prst="line">
            <a:avLst/>
          </a:prstGeom>
          <a:noFill/>
          <a:ln w="28575" cap="flat" cmpd="sng" algn="ctr">
            <a:solidFill>
              <a:srgbClr val="282F39"/>
            </a:solidFill>
            <a:prstDash val="solid"/>
            <a:miter lim="800000"/>
          </a:ln>
          <a:effectLst/>
        </p:spPr>
      </p:cxnSp>
      <p:sp>
        <p:nvSpPr>
          <p:cNvPr id="2053" name="CuadroTexto 2052">
            <a:extLst>
              <a:ext uri="{FF2B5EF4-FFF2-40B4-BE49-F238E27FC236}">
                <a16:creationId xmlns:a16="http://schemas.microsoft.com/office/drawing/2014/main" xmlns="" id="{7044FE55-0E7A-4993-9042-0CBCEDDE7404}"/>
              </a:ext>
            </a:extLst>
          </p:cNvPr>
          <p:cNvSpPr txBox="1"/>
          <p:nvPr/>
        </p:nvSpPr>
        <p:spPr>
          <a:xfrm>
            <a:off x="8341946" y="2177195"/>
            <a:ext cx="1109849" cy="523220"/>
          </a:xfrm>
          <a:prstGeom prst="rect">
            <a:avLst/>
          </a:prstGeom>
          <a:noFill/>
        </p:spPr>
        <p:txBody>
          <a:bodyPr wrap="square" rtlCol="0">
            <a:spAutoFit/>
          </a:bodyPr>
          <a:lstStyle/>
          <a:p>
            <a:pPr algn="ctr"/>
            <a:r>
              <a:rPr lang="es-MX" sz="1400" b="1" dirty="0">
                <a:latin typeface="Calibri" panose="020F0502020204030204" pitchFamily="34" charset="0"/>
                <a:cs typeface="Calibri" panose="020F0502020204030204" pitchFamily="34" charset="0"/>
              </a:rPr>
              <a:t>Innovación tecnológica</a:t>
            </a:r>
          </a:p>
        </p:txBody>
      </p:sp>
      <p:sp>
        <p:nvSpPr>
          <p:cNvPr id="2057" name="CuadroTexto 2056">
            <a:extLst>
              <a:ext uri="{FF2B5EF4-FFF2-40B4-BE49-F238E27FC236}">
                <a16:creationId xmlns:a16="http://schemas.microsoft.com/office/drawing/2014/main" xmlns="" id="{95D5CCBD-876B-4F8F-9539-72151B2955CE}"/>
              </a:ext>
            </a:extLst>
          </p:cNvPr>
          <p:cNvSpPr txBox="1"/>
          <p:nvPr/>
        </p:nvSpPr>
        <p:spPr>
          <a:xfrm>
            <a:off x="8333783" y="3808727"/>
            <a:ext cx="1109849" cy="738664"/>
          </a:xfrm>
          <a:prstGeom prst="rect">
            <a:avLst/>
          </a:prstGeom>
          <a:noFill/>
        </p:spPr>
        <p:txBody>
          <a:bodyPr wrap="square" rtlCol="0">
            <a:spAutoFit/>
          </a:bodyPr>
          <a:lstStyle/>
          <a:p>
            <a:pPr algn="ctr"/>
            <a:r>
              <a:rPr lang="es-MX" sz="1400" b="1" dirty="0">
                <a:latin typeface="Calibri" panose="020F0502020204030204" pitchFamily="34" charset="0"/>
                <a:cs typeface="Calibri" panose="020F0502020204030204" pitchFamily="34" charset="0"/>
              </a:rPr>
              <a:t>Innovación no tecnológica</a:t>
            </a:r>
          </a:p>
        </p:txBody>
      </p:sp>
      <p:sp>
        <p:nvSpPr>
          <p:cNvPr id="2061" name="TextBox 106">
            <a:extLst>
              <a:ext uri="{FF2B5EF4-FFF2-40B4-BE49-F238E27FC236}">
                <a16:creationId xmlns:a16="http://schemas.microsoft.com/office/drawing/2014/main" xmlns="" id="{49848699-5660-40D5-A044-559DC46DE1A6}"/>
              </a:ext>
            </a:extLst>
          </p:cNvPr>
          <p:cNvSpPr txBox="1"/>
          <p:nvPr/>
        </p:nvSpPr>
        <p:spPr>
          <a:xfrm>
            <a:off x="9309893" y="1463549"/>
            <a:ext cx="1900912" cy="477054"/>
          </a:xfrm>
          <a:prstGeom prst="rect">
            <a:avLst/>
          </a:prstGeom>
          <a:noFill/>
        </p:spPr>
        <p:txBody>
          <a:bodyPr wrap="square" rtlCol="0">
            <a:spAutoFit/>
          </a:bodyPr>
          <a:lstStyle/>
          <a:p>
            <a:pPr algn="ctr" defTabSz="914309">
              <a:defRPr/>
            </a:pPr>
            <a:r>
              <a:rPr lang="en-GB" sz="2500" dirty="0">
                <a:solidFill>
                  <a:srgbClr val="282F39"/>
                </a:solidFill>
                <a:latin typeface="Noto Sans" panose="020B0502040504020204" pitchFamily="34"/>
                <a:ea typeface="Noto Sans" panose="020B0502040504020204" pitchFamily="34"/>
                <a:cs typeface="Noto Sans" panose="020B0502040504020204" pitchFamily="34"/>
              </a:rPr>
              <a:t>Procesos</a:t>
            </a:r>
          </a:p>
        </p:txBody>
      </p:sp>
      <p:sp>
        <p:nvSpPr>
          <p:cNvPr id="2064" name="TextBox 106">
            <a:extLst>
              <a:ext uri="{FF2B5EF4-FFF2-40B4-BE49-F238E27FC236}">
                <a16:creationId xmlns:a16="http://schemas.microsoft.com/office/drawing/2014/main" xmlns="" id="{92CF17AD-9D83-4846-82EF-C7672C472C72}"/>
              </a:ext>
            </a:extLst>
          </p:cNvPr>
          <p:cNvSpPr txBox="1"/>
          <p:nvPr/>
        </p:nvSpPr>
        <p:spPr>
          <a:xfrm>
            <a:off x="9911142" y="4370444"/>
            <a:ext cx="2161349" cy="477054"/>
          </a:xfrm>
          <a:prstGeom prst="rect">
            <a:avLst/>
          </a:prstGeom>
          <a:noFill/>
        </p:spPr>
        <p:txBody>
          <a:bodyPr wrap="square" rtlCol="0">
            <a:spAutoFit/>
          </a:bodyPr>
          <a:lstStyle/>
          <a:p>
            <a:pPr algn="ctr" defTabSz="914309">
              <a:defRPr/>
            </a:pPr>
            <a:r>
              <a:rPr lang="en-GB" sz="2500" dirty="0">
                <a:solidFill>
                  <a:srgbClr val="282F39"/>
                </a:solidFill>
                <a:latin typeface="Noto Sans" panose="020B0502040504020204" pitchFamily="34"/>
                <a:ea typeface="Noto Sans" panose="020B0502040504020204" pitchFamily="34"/>
                <a:cs typeface="Noto Sans" panose="020B0502040504020204" pitchFamily="34"/>
              </a:rPr>
              <a:t>Mercadotecnia</a:t>
            </a:r>
          </a:p>
        </p:txBody>
      </p:sp>
      <p:sp>
        <p:nvSpPr>
          <p:cNvPr id="2065" name="TextBox 106">
            <a:extLst>
              <a:ext uri="{FF2B5EF4-FFF2-40B4-BE49-F238E27FC236}">
                <a16:creationId xmlns:a16="http://schemas.microsoft.com/office/drawing/2014/main" xmlns="" id="{C59CF063-83B2-47D3-8D8F-823F0B17493A}"/>
              </a:ext>
            </a:extLst>
          </p:cNvPr>
          <p:cNvSpPr txBox="1"/>
          <p:nvPr/>
        </p:nvSpPr>
        <p:spPr>
          <a:xfrm>
            <a:off x="9982729" y="5263923"/>
            <a:ext cx="2161349" cy="477054"/>
          </a:xfrm>
          <a:prstGeom prst="rect">
            <a:avLst/>
          </a:prstGeom>
          <a:noFill/>
        </p:spPr>
        <p:txBody>
          <a:bodyPr wrap="square" rtlCol="0">
            <a:spAutoFit/>
          </a:bodyPr>
          <a:lstStyle/>
          <a:p>
            <a:pPr algn="ctr" defTabSz="914309">
              <a:defRPr/>
            </a:pPr>
            <a:r>
              <a:rPr lang="en-GB" sz="2500" dirty="0">
                <a:solidFill>
                  <a:srgbClr val="282F39"/>
                </a:solidFill>
                <a:latin typeface="Noto Sans" panose="020B0502040504020204" pitchFamily="34"/>
                <a:ea typeface="Noto Sans" panose="020B0502040504020204" pitchFamily="34"/>
                <a:cs typeface="Noto Sans" panose="020B0502040504020204" pitchFamily="34"/>
              </a:rPr>
              <a:t>Organizacional</a:t>
            </a:r>
          </a:p>
        </p:txBody>
      </p:sp>
      <p:sp>
        <p:nvSpPr>
          <p:cNvPr id="2067" name="TextBox 106">
            <a:extLst>
              <a:ext uri="{FF2B5EF4-FFF2-40B4-BE49-F238E27FC236}">
                <a16:creationId xmlns:a16="http://schemas.microsoft.com/office/drawing/2014/main" xmlns="" id="{7D6D1DDD-99AC-4855-AE21-515A8EEDF3AD}"/>
              </a:ext>
            </a:extLst>
          </p:cNvPr>
          <p:cNvSpPr txBox="1"/>
          <p:nvPr/>
        </p:nvSpPr>
        <p:spPr>
          <a:xfrm>
            <a:off x="6233220" y="1859773"/>
            <a:ext cx="1900912" cy="584775"/>
          </a:xfrm>
          <a:prstGeom prst="rect">
            <a:avLst/>
          </a:prstGeom>
          <a:noFill/>
        </p:spPr>
        <p:txBody>
          <a:bodyPr wrap="square" rtlCol="0">
            <a:spAutoFit/>
          </a:bodyPr>
          <a:lstStyle/>
          <a:p>
            <a:pPr algn="ctr" defTabSz="914309">
              <a:defRPr/>
            </a:pPr>
            <a:r>
              <a:rPr lang="en-GB" sz="1600" dirty="0">
                <a:solidFill>
                  <a:srgbClr val="282F39"/>
                </a:solidFill>
                <a:latin typeface="Noto Sans" panose="020B0502040504020204" pitchFamily="34"/>
                <a:ea typeface="Noto Sans" panose="020B0502040504020204" pitchFamily="34"/>
                <a:cs typeface="Noto Sans" panose="020B0502040504020204" pitchFamily="34"/>
              </a:rPr>
              <a:t>Según Manual de Oslo 2005 y 2018</a:t>
            </a:r>
          </a:p>
        </p:txBody>
      </p:sp>
      <p:pic>
        <p:nvPicPr>
          <p:cNvPr id="2068" name="Picture 12" descr="La innovación llega al empaque">
            <a:extLst>
              <a:ext uri="{FF2B5EF4-FFF2-40B4-BE49-F238E27FC236}">
                <a16:creationId xmlns:a16="http://schemas.microsoft.com/office/drawing/2014/main" xmlns="" id="{C1D64E72-1D5D-4D6D-BEC8-6DDF468A75B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8321" r="4582" b="12280"/>
          <a:stretch/>
        </p:blipFill>
        <p:spPr bwMode="auto">
          <a:xfrm>
            <a:off x="10523981" y="4742806"/>
            <a:ext cx="1521625" cy="634642"/>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14" descr="Blog | MAS INNOVACIÓN ORGANIZACIONAL, S.L.">
            <a:extLst>
              <a:ext uri="{FF2B5EF4-FFF2-40B4-BE49-F238E27FC236}">
                <a16:creationId xmlns:a16="http://schemas.microsoft.com/office/drawing/2014/main" xmlns="" id="{5A096A59-CE4B-48EA-B5C2-78681B95C7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32551" y="5204627"/>
            <a:ext cx="915399" cy="660804"/>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16" descr="10 Tendencias tecnológicas para 2018 y 2019 | TicNegocios.es">
            <a:extLst>
              <a:ext uri="{FF2B5EF4-FFF2-40B4-BE49-F238E27FC236}">
                <a16:creationId xmlns:a16="http://schemas.microsoft.com/office/drawing/2014/main" xmlns="" id="{DAB9D3F4-6F95-4374-9147-56DF08480F3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36" t="8214" r="9030" b="11506"/>
          <a:stretch/>
        </p:blipFill>
        <p:spPr bwMode="auto">
          <a:xfrm>
            <a:off x="10354568" y="549450"/>
            <a:ext cx="1274495" cy="83801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18" descr="Qué es un Modelo de innovación (Innovation Framework)? | by Jorge Peralta |  Medium">
            <a:extLst>
              <a:ext uri="{FF2B5EF4-FFF2-40B4-BE49-F238E27FC236}">
                <a16:creationId xmlns:a16="http://schemas.microsoft.com/office/drawing/2014/main" xmlns="" id="{3F24426D-5A01-402D-B7F1-9A0D5976EA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35043" y="2040783"/>
            <a:ext cx="1666432" cy="93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66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809FB03F-7CBE-407B-A223-FAE63A4DC80D}"/>
              </a:ext>
            </a:extLst>
          </p:cNvPr>
          <p:cNvSpPr/>
          <p:nvPr/>
        </p:nvSpPr>
        <p:spPr>
          <a:xfrm>
            <a:off x="22579" y="347360"/>
            <a:ext cx="4200419"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Marco Teórico</a:t>
            </a:r>
          </a:p>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Competitividad</a:t>
            </a:r>
          </a:p>
        </p:txBody>
      </p:sp>
      <p:sp>
        <p:nvSpPr>
          <p:cNvPr id="68" name="Isosceles Triangle 1">
            <a:extLst>
              <a:ext uri="{FF2B5EF4-FFF2-40B4-BE49-F238E27FC236}">
                <a16:creationId xmlns:a16="http://schemas.microsoft.com/office/drawing/2014/main" xmlns="" id="{6E28C5FD-8909-4001-9F11-878A40D6D701}"/>
              </a:ext>
            </a:extLst>
          </p:cNvPr>
          <p:cNvSpPr/>
          <p:nvPr/>
        </p:nvSpPr>
        <p:spPr>
          <a:xfrm rot="15811824">
            <a:off x="5890015" y="-819497"/>
            <a:ext cx="504659" cy="11883450"/>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9" name="Oval 2">
            <a:extLst>
              <a:ext uri="{FF2B5EF4-FFF2-40B4-BE49-F238E27FC236}">
                <a16:creationId xmlns:a16="http://schemas.microsoft.com/office/drawing/2014/main" xmlns="" id="{9E59FF78-AB51-41B0-85EA-A269A66B5253}"/>
              </a:ext>
            </a:extLst>
          </p:cNvPr>
          <p:cNvSpPr/>
          <p:nvPr/>
        </p:nvSpPr>
        <p:spPr>
          <a:xfrm>
            <a:off x="9702185" y="3892816"/>
            <a:ext cx="1444814" cy="769520"/>
          </a:xfrm>
          <a:prstGeom prst="ellipse">
            <a:avLst/>
          </a:prstGeom>
          <a:solidFill>
            <a:srgbClr val="C2C923"/>
          </a:solidFill>
          <a:ln w="381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0" name="Oval 11">
            <a:extLst>
              <a:ext uri="{FF2B5EF4-FFF2-40B4-BE49-F238E27FC236}">
                <a16:creationId xmlns:a16="http://schemas.microsoft.com/office/drawing/2014/main" xmlns="" id="{A22164FB-4BA4-46E3-9A08-6B5DB4D0EC3F}"/>
              </a:ext>
            </a:extLst>
          </p:cNvPr>
          <p:cNvSpPr/>
          <p:nvPr/>
        </p:nvSpPr>
        <p:spPr>
          <a:xfrm>
            <a:off x="7586097" y="4321854"/>
            <a:ext cx="1254083" cy="667935"/>
          </a:xfrm>
          <a:prstGeom prst="ellipse">
            <a:avLst/>
          </a:prstGeom>
          <a:solidFill>
            <a:srgbClr val="42AFB6"/>
          </a:solidFill>
          <a:ln w="381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1" name="Oval 12">
            <a:extLst>
              <a:ext uri="{FF2B5EF4-FFF2-40B4-BE49-F238E27FC236}">
                <a16:creationId xmlns:a16="http://schemas.microsoft.com/office/drawing/2014/main" xmlns="" id="{E8FB7D6F-1D4F-4200-BE3F-BBCC23EDD28D}"/>
              </a:ext>
            </a:extLst>
          </p:cNvPr>
          <p:cNvSpPr/>
          <p:nvPr/>
        </p:nvSpPr>
        <p:spPr>
          <a:xfrm>
            <a:off x="5555820" y="4761124"/>
            <a:ext cx="1055384" cy="562106"/>
          </a:xfrm>
          <a:prstGeom prst="ellipse">
            <a:avLst/>
          </a:prstGeom>
          <a:solidFill>
            <a:srgbClr val="CB1B4A"/>
          </a:solidFill>
          <a:ln w="381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2" name="Oval 13">
            <a:extLst>
              <a:ext uri="{FF2B5EF4-FFF2-40B4-BE49-F238E27FC236}">
                <a16:creationId xmlns:a16="http://schemas.microsoft.com/office/drawing/2014/main" xmlns="" id="{0FA90B9E-531F-4593-9070-6922377B2070}"/>
              </a:ext>
            </a:extLst>
          </p:cNvPr>
          <p:cNvSpPr/>
          <p:nvPr/>
        </p:nvSpPr>
        <p:spPr>
          <a:xfrm>
            <a:off x="3458319" y="5002576"/>
            <a:ext cx="852209" cy="453893"/>
          </a:xfrm>
          <a:prstGeom prst="ellipse">
            <a:avLst/>
          </a:prstGeom>
          <a:solidFill>
            <a:srgbClr val="FCB414"/>
          </a:solidFill>
          <a:ln w="381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3" name="Oval 14">
            <a:extLst>
              <a:ext uri="{FF2B5EF4-FFF2-40B4-BE49-F238E27FC236}">
                <a16:creationId xmlns:a16="http://schemas.microsoft.com/office/drawing/2014/main" xmlns="" id="{72A014C8-1E2D-4B4C-86F0-7A4F49832F2A}"/>
              </a:ext>
            </a:extLst>
          </p:cNvPr>
          <p:cNvSpPr/>
          <p:nvPr/>
        </p:nvSpPr>
        <p:spPr>
          <a:xfrm>
            <a:off x="1369858" y="5457343"/>
            <a:ext cx="692592" cy="368879"/>
          </a:xfrm>
          <a:prstGeom prst="ellipse">
            <a:avLst/>
          </a:prstGeom>
          <a:solidFill>
            <a:srgbClr val="007A7D"/>
          </a:solidFill>
          <a:ln w="381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4" name="Rectangle: Rounded Corners 4">
            <a:extLst>
              <a:ext uri="{FF2B5EF4-FFF2-40B4-BE49-F238E27FC236}">
                <a16:creationId xmlns:a16="http://schemas.microsoft.com/office/drawing/2014/main" xmlns="" id="{1C6D680D-CC1B-4BA8-AFEF-45D178ED171B}"/>
              </a:ext>
            </a:extLst>
          </p:cNvPr>
          <p:cNvSpPr/>
          <p:nvPr/>
        </p:nvSpPr>
        <p:spPr>
          <a:xfrm>
            <a:off x="10322389" y="3034755"/>
            <a:ext cx="175065" cy="1247303"/>
          </a:xfrm>
          <a:prstGeom prst="roundRect">
            <a:avLst>
              <a:gd name="adj" fmla="val 50000"/>
            </a:avLst>
          </a:prstGeom>
          <a:solidFill>
            <a:srgbClr val="C2C923">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5" name="Rectangle: Rounded Corners 17">
            <a:extLst>
              <a:ext uri="{FF2B5EF4-FFF2-40B4-BE49-F238E27FC236}">
                <a16:creationId xmlns:a16="http://schemas.microsoft.com/office/drawing/2014/main" xmlns="" id="{5B2EBA2A-E67B-43D9-B6DA-FCE2688845E7}"/>
              </a:ext>
            </a:extLst>
          </p:cNvPr>
          <p:cNvSpPr/>
          <p:nvPr/>
        </p:nvSpPr>
        <p:spPr>
          <a:xfrm>
            <a:off x="8154167" y="3360968"/>
            <a:ext cx="137059" cy="1311783"/>
          </a:xfrm>
          <a:prstGeom prst="roundRect">
            <a:avLst>
              <a:gd name="adj" fmla="val 50000"/>
            </a:avLst>
          </a:prstGeom>
          <a:solidFill>
            <a:srgbClr val="42AFB6">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6" name="Rectangle: Rounded Corners 18">
            <a:extLst>
              <a:ext uri="{FF2B5EF4-FFF2-40B4-BE49-F238E27FC236}">
                <a16:creationId xmlns:a16="http://schemas.microsoft.com/office/drawing/2014/main" xmlns="" id="{22684A1F-BAEA-4C39-BB00-8E24DF41391F}"/>
              </a:ext>
            </a:extLst>
          </p:cNvPr>
          <p:cNvSpPr/>
          <p:nvPr/>
        </p:nvSpPr>
        <p:spPr>
          <a:xfrm>
            <a:off x="6013836" y="3628427"/>
            <a:ext cx="110053" cy="1438713"/>
          </a:xfrm>
          <a:prstGeom prst="roundRect">
            <a:avLst>
              <a:gd name="adj" fmla="val 50000"/>
            </a:avLst>
          </a:prstGeom>
          <a:solidFill>
            <a:srgbClr val="CB1B4A">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7" name="Rectangle: Rounded Corners 19">
            <a:extLst>
              <a:ext uri="{FF2B5EF4-FFF2-40B4-BE49-F238E27FC236}">
                <a16:creationId xmlns:a16="http://schemas.microsoft.com/office/drawing/2014/main" xmlns="" id="{79900754-1DE0-41B8-A0E9-9ACDBB6A11DA}"/>
              </a:ext>
            </a:extLst>
          </p:cNvPr>
          <p:cNvSpPr/>
          <p:nvPr/>
        </p:nvSpPr>
        <p:spPr>
          <a:xfrm>
            <a:off x="3809969" y="3977379"/>
            <a:ext cx="110053" cy="1272332"/>
          </a:xfrm>
          <a:prstGeom prst="roundRect">
            <a:avLst>
              <a:gd name="adj" fmla="val 50000"/>
            </a:avLst>
          </a:prstGeom>
          <a:solidFill>
            <a:srgbClr val="FCB414">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8" name="Rectangle: Rounded Corners 20">
            <a:extLst>
              <a:ext uri="{FF2B5EF4-FFF2-40B4-BE49-F238E27FC236}">
                <a16:creationId xmlns:a16="http://schemas.microsoft.com/office/drawing/2014/main" xmlns="" id="{069F17E2-2CEF-4238-B0A8-1EA181C126DF}"/>
              </a:ext>
            </a:extLst>
          </p:cNvPr>
          <p:cNvSpPr/>
          <p:nvPr/>
        </p:nvSpPr>
        <p:spPr>
          <a:xfrm>
            <a:off x="1651464" y="4568298"/>
            <a:ext cx="110053" cy="1094869"/>
          </a:xfrm>
          <a:prstGeom prst="roundRect">
            <a:avLst>
              <a:gd name="adj" fmla="val 50000"/>
            </a:avLst>
          </a:prstGeom>
          <a:solidFill>
            <a:srgbClr val="007A7D">
              <a:lumMod val="75000"/>
            </a:srgbClr>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9" name="Rectangle 22">
            <a:extLst>
              <a:ext uri="{FF2B5EF4-FFF2-40B4-BE49-F238E27FC236}">
                <a16:creationId xmlns:a16="http://schemas.microsoft.com/office/drawing/2014/main" xmlns="" id="{0709C1D5-C795-4B36-A17F-38D364FBEF2E}"/>
              </a:ext>
            </a:extLst>
          </p:cNvPr>
          <p:cNvSpPr/>
          <p:nvPr/>
        </p:nvSpPr>
        <p:spPr>
          <a:xfrm>
            <a:off x="919781" y="3083340"/>
            <a:ext cx="1765761" cy="88971"/>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0" name="TextBox 24">
            <a:extLst>
              <a:ext uri="{FF2B5EF4-FFF2-40B4-BE49-F238E27FC236}">
                <a16:creationId xmlns:a16="http://schemas.microsoft.com/office/drawing/2014/main" xmlns="" id="{57C9BFE3-01F2-478F-9136-48854D9CB43A}"/>
              </a:ext>
            </a:extLst>
          </p:cNvPr>
          <p:cNvSpPr txBox="1"/>
          <p:nvPr/>
        </p:nvSpPr>
        <p:spPr>
          <a:xfrm>
            <a:off x="754696" y="3247139"/>
            <a:ext cx="1930846" cy="784830"/>
          </a:xfrm>
          <a:prstGeom prst="rect">
            <a:avLst/>
          </a:prstGeom>
          <a:noFill/>
        </p:spPr>
        <p:txBody>
          <a:bodyPr wrap="square" rtlCol="0">
            <a:spAutoFit/>
          </a:bodyPr>
          <a:lstStyle/>
          <a:p>
            <a:pPr algn="ctr" defTabSz="914309">
              <a:defRPr/>
            </a:pPr>
            <a:r>
              <a:rPr lang="en-US" sz="1500" dirty="0">
                <a:solidFill>
                  <a:srgbClr val="282F39"/>
                </a:solidFill>
                <a:latin typeface="Open Sans" panose="020B0606030504020204" pitchFamily="34" charset="0"/>
              </a:rPr>
              <a:t>Mercantilismo</a:t>
            </a:r>
          </a:p>
          <a:p>
            <a:pPr algn="ctr" defTabSz="914309">
              <a:defRPr/>
            </a:pPr>
            <a:r>
              <a:rPr lang="en-US" sz="1500" dirty="0">
                <a:solidFill>
                  <a:srgbClr val="282F39"/>
                </a:solidFill>
                <a:latin typeface="Open Sans" panose="020B0606030504020204" pitchFamily="34" charset="0"/>
              </a:rPr>
              <a:t>-Protección de industrias </a:t>
            </a:r>
            <a:endParaRPr lang="en-GB" sz="15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1" name="TextBox 25">
            <a:extLst>
              <a:ext uri="{FF2B5EF4-FFF2-40B4-BE49-F238E27FC236}">
                <a16:creationId xmlns:a16="http://schemas.microsoft.com/office/drawing/2014/main" xmlns="" id="{4F91CBA0-D800-4C09-8412-77FF779749C0}"/>
              </a:ext>
            </a:extLst>
          </p:cNvPr>
          <p:cNvSpPr txBox="1"/>
          <p:nvPr/>
        </p:nvSpPr>
        <p:spPr>
          <a:xfrm>
            <a:off x="754697" y="2112690"/>
            <a:ext cx="1851276" cy="1077218"/>
          </a:xfrm>
          <a:prstGeom prst="rect">
            <a:avLst/>
          </a:prstGeom>
          <a:noFill/>
        </p:spPr>
        <p:txBody>
          <a:bodyPr wrap="square" rtlCol="0">
            <a:spAutoFit/>
          </a:bodyPr>
          <a:lstStyle/>
          <a:p>
            <a:pPr algn="ctr" defTabSz="914309">
              <a:defRPr/>
            </a:pPr>
            <a:r>
              <a:rPr lang="en-US" sz="3200" b="1" dirty="0">
                <a:solidFill>
                  <a:srgbClr val="282F39"/>
                </a:solidFill>
                <a:latin typeface="Open Sans" panose="020B0606030504020204" pitchFamily="34" charset="0"/>
                <a:ea typeface="Noto Sans" panose="020B0502040504020204" pitchFamily="34"/>
                <a:cs typeface="Noto Sans" panose="020B0502040504020204" pitchFamily="34"/>
              </a:rPr>
              <a:t>Mun 1664</a:t>
            </a:r>
            <a:endParaRPr lang="en-GB" sz="32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2" name="Rectangle 27">
            <a:extLst>
              <a:ext uri="{FF2B5EF4-FFF2-40B4-BE49-F238E27FC236}">
                <a16:creationId xmlns:a16="http://schemas.microsoft.com/office/drawing/2014/main" xmlns="" id="{FF05F1BD-3AB6-4D00-A7E0-9536F1521FAD}"/>
              </a:ext>
            </a:extLst>
          </p:cNvPr>
          <p:cNvSpPr/>
          <p:nvPr/>
        </p:nvSpPr>
        <p:spPr>
          <a:xfrm>
            <a:off x="840211" y="4546189"/>
            <a:ext cx="1765761" cy="88971"/>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3" name="Rectangle 28">
            <a:extLst>
              <a:ext uri="{FF2B5EF4-FFF2-40B4-BE49-F238E27FC236}">
                <a16:creationId xmlns:a16="http://schemas.microsoft.com/office/drawing/2014/main" xmlns="" id="{500AB226-C469-4BAF-9555-F24FBE1D0B40}"/>
              </a:ext>
            </a:extLst>
          </p:cNvPr>
          <p:cNvSpPr/>
          <p:nvPr/>
        </p:nvSpPr>
        <p:spPr>
          <a:xfrm>
            <a:off x="9530015" y="1561434"/>
            <a:ext cx="1765761" cy="88971"/>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4" name="TextBox 29">
            <a:extLst>
              <a:ext uri="{FF2B5EF4-FFF2-40B4-BE49-F238E27FC236}">
                <a16:creationId xmlns:a16="http://schemas.microsoft.com/office/drawing/2014/main" xmlns="" id="{5F14DEC7-4837-4805-9D1A-EF8FF4FE2D7C}"/>
              </a:ext>
            </a:extLst>
          </p:cNvPr>
          <p:cNvSpPr txBox="1"/>
          <p:nvPr/>
        </p:nvSpPr>
        <p:spPr>
          <a:xfrm>
            <a:off x="9457987" y="1723635"/>
            <a:ext cx="1930846" cy="784830"/>
          </a:xfrm>
          <a:prstGeom prst="rect">
            <a:avLst/>
          </a:prstGeom>
          <a:noFill/>
        </p:spPr>
        <p:txBody>
          <a:bodyPr wrap="square" rtlCol="0">
            <a:spAutoFit/>
          </a:bodyPr>
          <a:lstStyle/>
          <a:p>
            <a:pPr algn="ctr" defTabSz="914309">
              <a:defRPr/>
            </a:pPr>
            <a:r>
              <a:rPr lang="en-US" sz="1500" dirty="0">
                <a:solidFill>
                  <a:srgbClr val="282F39"/>
                </a:solidFill>
                <a:latin typeface="Open Sans" panose="020B0606030504020204" pitchFamily="34" charset="0"/>
              </a:rPr>
              <a:t>Teoría de la ventaja </a:t>
            </a:r>
            <a:r>
              <a:rPr lang="en-US" sz="1500" dirty="0" err="1">
                <a:solidFill>
                  <a:srgbClr val="282F39"/>
                </a:solidFill>
                <a:latin typeface="Open Sans" panose="020B0606030504020204" pitchFamily="34" charset="0"/>
              </a:rPr>
              <a:t>competitiva</a:t>
            </a:r>
            <a:endParaRPr lang="en-US" sz="1500" dirty="0">
              <a:solidFill>
                <a:srgbClr val="282F39"/>
              </a:solidFill>
              <a:latin typeface="Open Sans" panose="020B0606030504020204" pitchFamily="34" charset="0"/>
            </a:endParaRPr>
          </a:p>
          <a:p>
            <a:pPr algn="ctr" defTabSz="914309">
              <a:defRPr/>
            </a:pPr>
            <a:r>
              <a:rPr lang="en-US" sz="1500" dirty="0">
                <a:solidFill>
                  <a:srgbClr val="282F39"/>
                </a:solidFill>
                <a:latin typeface="Open Sans" panose="020B0606030504020204" pitchFamily="34" charset="0"/>
              </a:rPr>
              <a:t>-Creación de valor </a:t>
            </a:r>
            <a:endParaRPr lang="en-GB" sz="15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5" name="TextBox 30">
            <a:extLst>
              <a:ext uri="{FF2B5EF4-FFF2-40B4-BE49-F238E27FC236}">
                <a16:creationId xmlns:a16="http://schemas.microsoft.com/office/drawing/2014/main" xmlns="" id="{AA18EB34-30E6-43A9-8F39-DC0362580319}"/>
              </a:ext>
            </a:extLst>
          </p:cNvPr>
          <p:cNvSpPr txBox="1"/>
          <p:nvPr/>
        </p:nvSpPr>
        <p:spPr>
          <a:xfrm>
            <a:off x="9444500" y="622943"/>
            <a:ext cx="1851276" cy="954107"/>
          </a:xfrm>
          <a:prstGeom prst="rect">
            <a:avLst/>
          </a:prstGeom>
          <a:noFill/>
        </p:spPr>
        <p:txBody>
          <a:bodyPr wrap="square" rtlCol="0">
            <a:spAutoFit/>
          </a:bodyPr>
          <a:lstStyle/>
          <a:p>
            <a:pPr algn="ctr" defTabSz="914309">
              <a:defRPr/>
            </a:pPr>
            <a:r>
              <a:rPr lang="en-US" sz="2800" b="1" dirty="0">
                <a:solidFill>
                  <a:srgbClr val="282F39"/>
                </a:solidFill>
                <a:latin typeface="Open Sans" panose="020B0606030504020204" pitchFamily="34" charset="0"/>
                <a:ea typeface="Noto Sans" panose="020B0502040504020204" pitchFamily="34"/>
                <a:cs typeface="Noto Sans" panose="020B0502040504020204" pitchFamily="34"/>
              </a:rPr>
              <a:t>M. Porter 1985</a:t>
            </a:r>
            <a:endParaRPr lang="en-GB" sz="28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6" name="Rectangle 31">
            <a:extLst>
              <a:ext uri="{FF2B5EF4-FFF2-40B4-BE49-F238E27FC236}">
                <a16:creationId xmlns:a16="http://schemas.microsoft.com/office/drawing/2014/main" xmlns="" id="{0AB8DE49-70B1-442C-81E9-948F64C6A301}"/>
              </a:ext>
            </a:extLst>
          </p:cNvPr>
          <p:cNvSpPr/>
          <p:nvPr/>
        </p:nvSpPr>
        <p:spPr>
          <a:xfrm>
            <a:off x="9530015" y="3024283"/>
            <a:ext cx="1765761" cy="88971"/>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7" name="Rectangle 32">
            <a:extLst>
              <a:ext uri="{FF2B5EF4-FFF2-40B4-BE49-F238E27FC236}">
                <a16:creationId xmlns:a16="http://schemas.microsoft.com/office/drawing/2014/main" xmlns="" id="{D9989D76-1BEF-4FA4-B02B-D2539EB9CD86}"/>
              </a:ext>
            </a:extLst>
          </p:cNvPr>
          <p:cNvSpPr/>
          <p:nvPr/>
        </p:nvSpPr>
        <p:spPr>
          <a:xfrm>
            <a:off x="7409707" y="1919236"/>
            <a:ext cx="1765761" cy="88971"/>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8" name="TextBox 33">
            <a:extLst>
              <a:ext uri="{FF2B5EF4-FFF2-40B4-BE49-F238E27FC236}">
                <a16:creationId xmlns:a16="http://schemas.microsoft.com/office/drawing/2014/main" xmlns="" id="{A7B6FD12-CD44-42C7-8D6B-E016D7F39A79}"/>
              </a:ext>
            </a:extLst>
          </p:cNvPr>
          <p:cNvSpPr txBox="1"/>
          <p:nvPr/>
        </p:nvSpPr>
        <p:spPr>
          <a:xfrm>
            <a:off x="7244622" y="2026766"/>
            <a:ext cx="1930846" cy="1246495"/>
          </a:xfrm>
          <a:prstGeom prst="rect">
            <a:avLst/>
          </a:prstGeom>
          <a:noFill/>
        </p:spPr>
        <p:txBody>
          <a:bodyPr wrap="square" rtlCol="0">
            <a:spAutoFit/>
          </a:bodyPr>
          <a:lstStyle/>
          <a:p>
            <a:pPr algn="ctr" defTabSz="914309">
              <a:defRPr/>
            </a:pPr>
            <a:r>
              <a:rPr lang="en-US" sz="1500" dirty="0">
                <a:solidFill>
                  <a:srgbClr val="282F39"/>
                </a:solidFill>
                <a:latin typeface="Open Sans" panose="020B0606030504020204" pitchFamily="34" charset="0"/>
              </a:rPr>
              <a:t>Teoría de costo de oportunidad</a:t>
            </a:r>
          </a:p>
          <a:p>
            <a:pPr algn="ctr" defTabSz="914309">
              <a:defRPr/>
            </a:pPr>
            <a:r>
              <a:rPr lang="en-US" sz="1500" dirty="0">
                <a:solidFill>
                  <a:srgbClr val="282F39"/>
                </a:solidFill>
                <a:latin typeface="Open Sans" panose="020B0606030504020204" pitchFamily="34" charset="0"/>
                <a:ea typeface="Noto Sans" panose="020B0502040504020204" pitchFamily="34"/>
                <a:cs typeface="Noto Sans" panose="020B0502040504020204" pitchFamily="34"/>
              </a:rPr>
              <a:t>-Decisión de elegir entre diferentes opciones</a:t>
            </a:r>
            <a:endParaRPr lang="en-GB" sz="15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9" name="TextBox 34">
            <a:extLst>
              <a:ext uri="{FF2B5EF4-FFF2-40B4-BE49-F238E27FC236}">
                <a16:creationId xmlns:a16="http://schemas.microsoft.com/office/drawing/2014/main" xmlns="" id="{F7576E9F-BCE2-4CB1-969D-11B9D5BD4BC3}"/>
              </a:ext>
            </a:extLst>
          </p:cNvPr>
          <p:cNvSpPr txBox="1"/>
          <p:nvPr/>
        </p:nvSpPr>
        <p:spPr>
          <a:xfrm>
            <a:off x="7244622" y="924476"/>
            <a:ext cx="1851276" cy="830997"/>
          </a:xfrm>
          <a:prstGeom prst="rect">
            <a:avLst/>
          </a:prstGeom>
          <a:noFill/>
        </p:spPr>
        <p:txBody>
          <a:bodyPr wrap="square" rtlCol="0">
            <a:spAutoFit/>
          </a:bodyPr>
          <a:lstStyle/>
          <a:p>
            <a:pPr algn="ctr" defTabSz="914309">
              <a:defRPr/>
            </a:pPr>
            <a:r>
              <a:rPr lang="en-GB" sz="2400" b="1" dirty="0">
                <a:solidFill>
                  <a:srgbClr val="282F39"/>
                </a:solidFill>
                <a:latin typeface="Noto Sans" panose="020B0502040504020204" pitchFamily="34"/>
                <a:ea typeface="Noto Sans" panose="020B0502040504020204" pitchFamily="34"/>
                <a:cs typeface="Noto Sans" panose="020B0502040504020204" pitchFamily="34"/>
              </a:rPr>
              <a:t>Burch &amp; Henry, 1974</a:t>
            </a:r>
          </a:p>
        </p:txBody>
      </p:sp>
      <p:sp>
        <p:nvSpPr>
          <p:cNvPr id="90" name="Rectangle 35">
            <a:extLst>
              <a:ext uri="{FF2B5EF4-FFF2-40B4-BE49-F238E27FC236}">
                <a16:creationId xmlns:a16="http://schemas.microsoft.com/office/drawing/2014/main" xmlns="" id="{B5F0D761-764B-44E1-86E5-15396B0BE571}"/>
              </a:ext>
            </a:extLst>
          </p:cNvPr>
          <p:cNvSpPr/>
          <p:nvPr/>
        </p:nvSpPr>
        <p:spPr>
          <a:xfrm>
            <a:off x="7330137" y="3325816"/>
            <a:ext cx="1765761" cy="88971"/>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1" name="Rectangle 36">
            <a:extLst>
              <a:ext uri="{FF2B5EF4-FFF2-40B4-BE49-F238E27FC236}">
                <a16:creationId xmlns:a16="http://schemas.microsoft.com/office/drawing/2014/main" xmlns="" id="{AC771508-522B-45E3-876D-0DE4D6E31CA3}"/>
              </a:ext>
            </a:extLst>
          </p:cNvPr>
          <p:cNvSpPr/>
          <p:nvPr/>
        </p:nvSpPr>
        <p:spPr>
          <a:xfrm>
            <a:off x="5178239" y="2162684"/>
            <a:ext cx="1765761" cy="88971"/>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2" name="TextBox 37">
            <a:extLst>
              <a:ext uri="{FF2B5EF4-FFF2-40B4-BE49-F238E27FC236}">
                <a16:creationId xmlns:a16="http://schemas.microsoft.com/office/drawing/2014/main" xmlns="" id="{21579944-D0BA-4579-B44D-7BACBD3DF601}"/>
              </a:ext>
            </a:extLst>
          </p:cNvPr>
          <p:cNvSpPr txBox="1"/>
          <p:nvPr/>
        </p:nvSpPr>
        <p:spPr>
          <a:xfrm>
            <a:off x="5092723" y="2326483"/>
            <a:ext cx="1930846" cy="1015663"/>
          </a:xfrm>
          <a:prstGeom prst="rect">
            <a:avLst/>
          </a:prstGeom>
          <a:noFill/>
        </p:spPr>
        <p:txBody>
          <a:bodyPr wrap="square" rtlCol="0">
            <a:spAutoFit/>
          </a:bodyPr>
          <a:lstStyle/>
          <a:p>
            <a:pPr algn="ctr" defTabSz="914309">
              <a:defRPr/>
            </a:pPr>
            <a:r>
              <a:rPr lang="en-US" sz="1500" dirty="0">
                <a:solidFill>
                  <a:srgbClr val="282F39"/>
                </a:solidFill>
                <a:latin typeface="Open Sans" panose="020B0606030504020204" pitchFamily="34" charset="0"/>
              </a:rPr>
              <a:t>Teoría de la </a:t>
            </a:r>
            <a:r>
              <a:rPr lang="en-US" sz="1500" dirty="0" err="1">
                <a:solidFill>
                  <a:srgbClr val="282F39"/>
                </a:solidFill>
                <a:latin typeface="Open Sans" panose="020B0606030504020204" pitchFamily="34" charset="0"/>
              </a:rPr>
              <a:t>ventaja</a:t>
            </a:r>
            <a:r>
              <a:rPr lang="en-US" sz="1500" dirty="0">
                <a:solidFill>
                  <a:srgbClr val="282F39"/>
                </a:solidFill>
                <a:latin typeface="Open Sans" panose="020B0606030504020204" pitchFamily="34" charset="0"/>
              </a:rPr>
              <a:t> </a:t>
            </a:r>
            <a:r>
              <a:rPr lang="en-US" sz="1500" dirty="0" err="1">
                <a:solidFill>
                  <a:srgbClr val="282F39"/>
                </a:solidFill>
                <a:latin typeface="Open Sans" panose="020B0606030504020204" pitchFamily="34" charset="0"/>
              </a:rPr>
              <a:t>comparativa</a:t>
            </a:r>
            <a:endParaRPr lang="en-US" sz="1500" dirty="0">
              <a:solidFill>
                <a:srgbClr val="282F39"/>
              </a:solidFill>
              <a:latin typeface="Open Sans" panose="020B0606030504020204" pitchFamily="34" charset="0"/>
            </a:endParaRPr>
          </a:p>
          <a:p>
            <a:pPr algn="ctr" defTabSz="914309">
              <a:defRPr/>
            </a:pPr>
            <a:r>
              <a:rPr lang="en-US" sz="1500" dirty="0">
                <a:solidFill>
                  <a:srgbClr val="282F39"/>
                </a:solidFill>
                <a:latin typeface="Open Sans" panose="020B0606030504020204" pitchFamily="34" charset="0"/>
              </a:rPr>
              <a:t>-Especialización en la producción </a:t>
            </a:r>
            <a:endParaRPr lang="en-GB" sz="15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93" name="TextBox 38">
            <a:extLst>
              <a:ext uri="{FF2B5EF4-FFF2-40B4-BE49-F238E27FC236}">
                <a16:creationId xmlns:a16="http://schemas.microsoft.com/office/drawing/2014/main" xmlns="" id="{3B7FB29D-AAC2-42E1-9A79-484BC63C3644}"/>
              </a:ext>
            </a:extLst>
          </p:cNvPr>
          <p:cNvSpPr txBox="1"/>
          <p:nvPr/>
        </p:nvSpPr>
        <p:spPr>
          <a:xfrm>
            <a:off x="5092724" y="1224193"/>
            <a:ext cx="1851276" cy="830997"/>
          </a:xfrm>
          <a:prstGeom prst="rect">
            <a:avLst/>
          </a:prstGeom>
          <a:noFill/>
        </p:spPr>
        <p:txBody>
          <a:bodyPr wrap="square" rtlCol="0">
            <a:spAutoFit/>
          </a:bodyPr>
          <a:lstStyle/>
          <a:p>
            <a:pPr algn="ctr" defTabSz="914309">
              <a:defRPr/>
            </a:pPr>
            <a:r>
              <a:rPr lang="en-US" sz="2400" b="1" dirty="0">
                <a:solidFill>
                  <a:srgbClr val="282F39"/>
                </a:solidFill>
                <a:latin typeface="Open Sans" panose="020B0606030504020204" pitchFamily="34" charset="0"/>
                <a:ea typeface="Noto Sans" panose="020B0502040504020204" pitchFamily="34"/>
                <a:cs typeface="Noto Sans" panose="020B0502040504020204" pitchFamily="34"/>
              </a:rPr>
              <a:t>D. Ricardo 1817</a:t>
            </a:r>
            <a:endParaRPr lang="en-GB" sz="24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94" name="Rectangle 39">
            <a:extLst>
              <a:ext uri="{FF2B5EF4-FFF2-40B4-BE49-F238E27FC236}">
                <a16:creationId xmlns:a16="http://schemas.microsoft.com/office/drawing/2014/main" xmlns="" id="{F4139A87-D8ED-4B67-BD6F-465F37C5F4A9}"/>
              </a:ext>
            </a:extLst>
          </p:cNvPr>
          <p:cNvSpPr/>
          <p:nvPr/>
        </p:nvSpPr>
        <p:spPr>
          <a:xfrm>
            <a:off x="5178239" y="3625533"/>
            <a:ext cx="1765761" cy="88971"/>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5" name="Rectangle 40">
            <a:extLst>
              <a:ext uri="{FF2B5EF4-FFF2-40B4-BE49-F238E27FC236}">
                <a16:creationId xmlns:a16="http://schemas.microsoft.com/office/drawing/2014/main" xmlns="" id="{B1D6A31E-7C2A-4BF9-A4A6-2A084C00274F}"/>
              </a:ext>
            </a:extLst>
          </p:cNvPr>
          <p:cNvSpPr/>
          <p:nvPr/>
        </p:nvSpPr>
        <p:spPr>
          <a:xfrm>
            <a:off x="2978259" y="2514531"/>
            <a:ext cx="1765761" cy="88971"/>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6" name="TextBox 41">
            <a:extLst>
              <a:ext uri="{FF2B5EF4-FFF2-40B4-BE49-F238E27FC236}">
                <a16:creationId xmlns:a16="http://schemas.microsoft.com/office/drawing/2014/main" xmlns="" id="{4DA26AD7-C1C9-4763-AAD0-078C691F2C59}"/>
              </a:ext>
            </a:extLst>
          </p:cNvPr>
          <p:cNvSpPr txBox="1"/>
          <p:nvPr/>
        </p:nvSpPr>
        <p:spPr>
          <a:xfrm>
            <a:off x="2892744" y="2678329"/>
            <a:ext cx="1930846" cy="1246495"/>
          </a:xfrm>
          <a:prstGeom prst="rect">
            <a:avLst/>
          </a:prstGeom>
          <a:noFill/>
        </p:spPr>
        <p:txBody>
          <a:bodyPr wrap="square" rtlCol="0">
            <a:spAutoFit/>
          </a:bodyPr>
          <a:lstStyle/>
          <a:p>
            <a:pPr algn="ctr" defTabSz="914309">
              <a:defRPr/>
            </a:pPr>
            <a:r>
              <a:rPr lang="en-US" sz="1500" dirty="0">
                <a:solidFill>
                  <a:srgbClr val="282F39"/>
                </a:solidFill>
                <a:latin typeface="Open Sans" panose="020B0606030504020204" pitchFamily="34" charset="0"/>
              </a:rPr>
              <a:t>Teoría de la ventaja absoluta</a:t>
            </a:r>
          </a:p>
          <a:p>
            <a:pPr algn="ctr" defTabSz="914309">
              <a:defRPr/>
            </a:pPr>
            <a:r>
              <a:rPr lang="en-US" sz="1500" dirty="0">
                <a:solidFill>
                  <a:srgbClr val="282F39"/>
                </a:solidFill>
                <a:latin typeface="Open Sans" panose="020B0606030504020204" pitchFamily="34" charset="0"/>
              </a:rPr>
              <a:t>-Costo de producción menor sin afectar la calidad </a:t>
            </a:r>
            <a:endParaRPr lang="en-GB" sz="15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97" name="TextBox 42">
            <a:extLst>
              <a:ext uri="{FF2B5EF4-FFF2-40B4-BE49-F238E27FC236}">
                <a16:creationId xmlns:a16="http://schemas.microsoft.com/office/drawing/2014/main" xmlns="" id="{89EBA793-22A8-4D20-A7FB-8B922CFBD520}"/>
              </a:ext>
            </a:extLst>
          </p:cNvPr>
          <p:cNvSpPr txBox="1"/>
          <p:nvPr/>
        </p:nvSpPr>
        <p:spPr>
          <a:xfrm>
            <a:off x="2892744" y="1603972"/>
            <a:ext cx="1851276" cy="954107"/>
          </a:xfrm>
          <a:prstGeom prst="rect">
            <a:avLst/>
          </a:prstGeom>
          <a:noFill/>
        </p:spPr>
        <p:txBody>
          <a:bodyPr wrap="square" rtlCol="0">
            <a:spAutoFit/>
          </a:bodyPr>
          <a:lstStyle/>
          <a:p>
            <a:pPr algn="ctr" defTabSz="914309">
              <a:defRPr/>
            </a:pPr>
            <a:r>
              <a:rPr lang="en-US" sz="2800" b="1" dirty="0">
                <a:solidFill>
                  <a:srgbClr val="282F39"/>
                </a:solidFill>
                <a:latin typeface="Open Sans" panose="020B0606030504020204" pitchFamily="34" charset="0"/>
                <a:ea typeface="Noto Sans" panose="020B0502040504020204" pitchFamily="34"/>
                <a:cs typeface="Noto Sans" panose="020B0502040504020204" pitchFamily="34"/>
              </a:rPr>
              <a:t>A. Smith 1776</a:t>
            </a:r>
            <a:endParaRPr lang="en-GB" sz="28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98" name="Rectangle 43">
            <a:extLst>
              <a:ext uri="{FF2B5EF4-FFF2-40B4-BE49-F238E27FC236}">
                <a16:creationId xmlns:a16="http://schemas.microsoft.com/office/drawing/2014/main" xmlns="" id="{2BACEC09-E115-4C22-8FB2-BFC427A8EE1B}"/>
              </a:ext>
            </a:extLst>
          </p:cNvPr>
          <p:cNvSpPr/>
          <p:nvPr/>
        </p:nvSpPr>
        <p:spPr>
          <a:xfrm>
            <a:off x="2978259" y="3977379"/>
            <a:ext cx="1765761" cy="88971"/>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122" name="Picture 2" descr="Biografía de Thomas Mun (Quién es, vida, historia, bio resumida, trabajos)">
            <a:extLst>
              <a:ext uri="{FF2B5EF4-FFF2-40B4-BE49-F238E27FC236}">
                <a16:creationId xmlns:a16="http://schemas.microsoft.com/office/drawing/2014/main" xmlns="" id="{6A82B311-93E8-4CDC-879D-25422690D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521" y="3931307"/>
            <a:ext cx="812918" cy="13187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dam Smith - Wikipedia, la enciclopedia libre">
            <a:extLst>
              <a:ext uri="{FF2B5EF4-FFF2-40B4-BE49-F238E27FC236}">
                <a16:creationId xmlns:a16="http://schemas.microsoft.com/office/drawing/2014/main" xmlns="" id="{C1F0E871-5F06-4045-8D4C-6A08B7722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267127" y="3947731"/>
            <a:ext cx="720733" cy="10754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avid Ricardo, el economista inglés al que invocaban neoliberales y  marxistas. - LOFF.IT Biografía, citas, frases.">
            <a:extLst>
              <a:ext uri="{FF2B5EF4-FFF2-40B4-BE49-F238E27FC236}">
                <a16:creationId xmlns:a16="http://schemas.microsoft.com/office/drawing/2014/main" xmlns="" id="{4A2AF380-3766-4251-8133-71C8410EE2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72" r="16486"/>
          <a:stretch/>
        </p:blipFill>
        <p:spPr bwMode="auto">
          <a:xfrm>
            <a:off x="6210670" y="3293169"/>
            <a:ext cx="939195" cy="11176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ortrait of George E. Burch, 1950s. (Large Version) - Pictures and  Illustrations - It's in the Blood! A Documentary History of Linus Pauling,  Hemoglobin and Sickle Cell Anemia">
            <a:extLst>
              <a:ext uri="{FF2B5EF4-FFF2-40B4-BE49-F238E27FC236}">
                <a16:creationId xmlns:a16="http://schemas.microsoft.com/office/drawing/2014/main" xmlns="" id="{FA4D656B-36FF-4979-B65D-BC7029830A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4201" y="3191009"/>
            <a:ext cx="873946" cy="102149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ichael E. Porter - BCC Conferenciantes">
            <a:extLst>
              <a:ext uri="{FF2B5EF4-FFF2-40B4-BE49-F238E27FC236}">
                <a16:creationId xmlns:a16="http://schemas.microsoft.com/office/drawing/2014/main" xmlns="" id="{E52D4EDC-ECAE-4002-BCE1-438BFB65D7F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000" r="10128"/>
          <a:stretch/>
        </p:blipFill>
        <p:spPr bwMode="auto">
          <a:xfrm>
            <a:off x="10852483" y="2566033"/>
            <a:ext cx="1206657" cy="121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319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xmlns="" id="{5429EE43-9FA5-4D2B-9AD4-15B760394E3C}"/>
              </a:ext>
            </a:extLst>
          </p:cNvPr>
          <p:cNvSpPr/>
          <p:nvPr/>
        </p:nvSpPr>
        <p:spPr>
          <a:xfrm>
            <a:off x="22579" y="347360"/>
            <a:ext cx="4310270"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Marco Teórico</a:t>
            </a:r>
          </a:p>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000" b="1" i="1"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Perspectivas </a:t>
            </a:r>
          </a:p>
        </p:txBody>
      </p:sp>
      <p:grpSp>
        <p:nvGrpSpPr>
          <p:cNvPr id="25" name="Group 41">
            <a:extLst>
              <a:ext uri="{FF2B5EF4-FFF2-40B4-BE49-F238E27FC236}">
                <a16:creationId xmlns:a16="http://schemas.microsoft.com/office/drawing/2014/main" xmlns="" id="{CA37E664-2DC8-46DB-97FB-260C017871C3}"/>
              </a:ext>
            </a:extLst>
          </p:cNvPr>
          <p:cNvGrpSpPr/>
          <p:nvPr/>
        </p:nvGrpSpPr>
        <p:grpSpPr>
          <a:xfrm>
            <a:off x="3693625" y="1636665"/>
            <a:ext cx="4714794" cy="4088403"/>
            <a:chOff x="6175114" y="806982"/>
            <a:chExt cx="5043226" cy="4373202"/>
          </a:xfrm>
        </p:grpSpPr>
        <p:grpSp>
          <p:nvGrpSpPr>
            <p:cNvPr id="26" name="Group 17">
              <a:extLst>
                <a:ext uri="{FF2B5EF4-FFF2-40B4-BE49-F238E27FC236}">
                  <a16:creationId xmlns:a16="http://schemas.microsoft.com/office/drawing/2014/main" xmlns="" id="{66E86A95-35A8-4939-824D-F80379EDC63B}"/>
                </a:ext>
              </a:extLst>
            </p:cNvPr>
            <p:cNvGrpSpPr/>
            <p:nvPr/>
          </p:nvGrpSpPr>
          <p:grpSpPr>
            <a:xfrm>
              <a:off x="6175114" y="806982"/>
              <a:ext cx="5043226" cy="4373202"/>
              <a:chOff x="4022055" y="1456097"/>
              <a:chExt cx="4105946" cy="3560454"/>
            </a:xfrm>
          </p:grpSpPr>
          <p:sp>
            <p:nvSpPr>
              <p:cNvPr id="36" name="Oval 9">
                <a:extLst>
                  <a:ext uri="{FF2B5EF4-FFF2-40B4-BE49-F238E27FC236}">
                    <a16:creationId xmlns:a16="http://schemas.microsoft.com/office/drawing/2014/main" xmlns="" id="{80BCDD93-FA3B-4B68-9540-29CB4DE6908E}"/>
                  </a:ext>
                </a:extLst>
              </p:cNvPr>
              <p:cNvSpPr/>
              <p:nvPr/>
            </p:nvSpPr>
            <p:spPr>
              <a:xfrm>
                <a:off x="4022055" y="3272417"/>
                <a:ext cx="1744134" cy="1744134"/>
              </a:xfrm>
              <a:prstGeom prst="ellipse">
                <a:avLst/>
              </a:prstGeom>
              <a:solidFill>
                <a:srgbClr val="074D67"/>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 name="Oval 10">
                <a:extLst>
                  <a:ext uri="{FF2B5EF4-FFF2-40B4-BE49-F238E27FC236}">
                    <a16:creationId xmlns:a16="http://schemas.microsoft.com/office/drawing/2014/main" xmlns="" id="{87322D46-1001-430D-B0B2-287E5B2A6464}"/>
                  </a:ext>
                </a:extLst>
              </p:cNvPr>
              <p:cNvSpPr/>
              <p:nvPr/>
            </p:nvSpPr>
            <p:spPr>
              <a:xfrm>
                <a:off x="5121856" y="1456097"/>
                <a:ext cx="1744134" cy="1744134"/>
              </a:xfrm>
              <a:prstGeom prst="ellipse">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 name="Oval 11">
                <a:extLst>
                  <a:ext uri="{FF2B5EF4-FFF2-40B4-BE49-F238E27FC236}">
                    <a16:creationId xmlns:a16="http://schemas.microsoft.com/office/drawing/2014/main" xmlns="" id="{36E67B2F-2DBF-4C3F-9933-18EDB178CB80}"/>
                  </a:ext>
                </a:extLst>
              </p:cNvPr>
              <p:cNvSpPr/>
              <p:nvPr/>
            </p:nvSpPr>
            <p:spPr>
              <a:xfrm>
                <a:off x="6383867" y="3268133"/>
                <a:ext cx="1744134" cy="1744134"/>
              </a:xfrm>
              <a:prstGeom prst="ellipse">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Oval 3">
                <a:extLst>
                  <a:ext uri="{FF2B5EF4-FFF2-40B4-BE49-F238E27FC236}">
                    <a16:creationId xmlns:a16="http://schemas.microsoft.com/office/drawing/2014/main" xmlns="" id="{363915D5-7F9E-4196-842E-BDBA8319220B}"/>
                  </a:ext>
                </a:extLst>
              </p:cNvPr>
              <p:cNvSpPr/>
              <p:nvPr/>
            </p:nvSpPr>
            <p:spPr>
              <a:xfrm>
                <a:off x="5171031" y="2717798"/>
                <a:ext cx="1744134" cy="174413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7" name="TextBox 18">
              <a:extLst>
                <a:ext uri="{FF2B5EF4-FFF2-40B4-BE49-F238E27FC236}">
                  <a16:creationId xmlns:a16="http://schemas.microsoft.com/office/drawing/2014/main" xmlns="" id="{64C5EBD1-0612-4A27-9198-BDEC8EAFDC2F}"/>
                </a:ext>
              </a:extLst>
            </p:cNvPr>
            <p:cNvSpPr txBox="1"/>
            <p:nvPr/>
          </p:nvSpPr>
          <p:spPr>
            <a:xfrm>
              <a:off x="6567791" y="3408814"/>
              <a:ext cx="1120954" cy="1333326"/>
            </a:xfrm>
            <a:prstGeom prst="rect">
              <a:avLst/>
            </a:prstGeom>
            <a:noFill/>
          </p:spPr>
          <p:txBody>
            <a:bodyPr wrap="square" rtlCol="0">
              <a:sp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rPr>
                <a:t>A nivel país</a:t>
              </a:r>
              <a:endParaRPr kumimoji="0" lang="en-GB" sz="2500" b="0" i="0" u="none" strike="noStrike" kern="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
          <p:nvSpPr>
            <p:cNvPr id="31" name="TextBox 30">
              <a:extLst>
                <a:ext uri="{FF2B5EF4-FFF2-40B4-BE49-F238E27FC236}">
                  <a16:creationId xmlns:a16="http://schemas.microsoft.com/office/drawing/2014/main" xmlns="" id="{E760A976-8DBE-4EAA-8D3A-CBAE4B58533C}"/>
                </a:ext>
              </a:extLst>
            </p:cNvPr>
            <p:cNvSpPr txBox="1"/>
            <p:nvPr/>
          </p:nvSpPr>
          <p:spPr>
            <a:xfrm>
              <a:off x="9220426" y="3591085"/>
              <a:ext cx="1997914" cy="888884"/>
            </a:xfrm>
            <a:prstGeom prst="rect">
              <a:avLst/>
            </a:prstGeom>
            <a:noFill/>
          </p:spPr>
          <p:txBody>
            <a:bodyPr wrap="square" rtlCol="0">
              <a:sp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kern="0" dirty="0">
                  <a:solidFill>
                    <a:srgbClr val="FFFFFF"/>
                  </a:solidFill>
                  <a:latin typeface="Noto Sans" panose="020B0502040504020204"/>
                  <a:ea typeface="Noto Sans" panose="020B0502040504020204" pitchFamily="34"/>
                  <a:cs typeface="Noto Sans" panose="020B0502040504020204" pitchFamily="34"/>
                </a:rPr>
                <a:t>A nivel empresarial</a:t>
              </a:r>
              <a:endParaRPr kumimoji="0" lang="en-GB" sz="2400" b="0" i="0" u="none" strike="noStrike" kern="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
          <p:nvSpPr>
            <p:cNvPr id="32" name="TextBox 39">
              <a:extLst>
                <a:ext uri="{FF2B5EF4-FFF2-40B4-BE49-F238E27FC236}">
                  <a16:creationId xmlns:a16="http://schemas.microsoft.com/office/drawing/2014/main" xmlns="" id="{F540AE04-46B6-4F7C-9DBC-D3E82666457E}"/>
                </a:ext>
              </a:extLst>
            </p:cNvPr>
            <p:cNvSpPr txBox="1"/>
            <p:nvPr/>
          </p:nvSpPr>
          <p:spPr>
            <a:xfrm>
              <a:off x="7752423" y="1216892"/>
              <a:ext cx="1689370" cy="921805"/>
            </a:xfrm>
            <a:prstGeom prst="rect">
              <a:avLst/>
            </a:prstGeom>
            <a:noFill/>
          </p:spPr>
          <p:txBody>
            <a:bodyPr wrap="square" rtlCol="0">
              <a:sp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500" kern="0" dirty="0">
                  <a:solidFill>
                    <a:srgbClr val="FFFFFF"/>
                  </a:solidFill>
                  <a:latin typeface="Noto Sans" panose="020B0502040504020204"/>
                  <a:ea typeface="Noto Sans" panose="020B0502040504020204" pitchFamily="34"/>
                  <a:cs typeface="Noto Sans" panose="020B0502040504020204" pitchFamily="34"/>
                </a:rPr>
                <a:t>A nivel industria</a:t>
              </a:r>
              <a:endParaRPr kumimoji="0" lang="en-GB" sz="2500" b="0" i="0" u="none" strike="noStrike" kern="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
          <p:nvSpPr>
            <p:cNvPr id="33" name="TextBox 40">
              <a:extLst>
                <a:ext uri="{FF2B5EF4-FFF2-40B4-BE49-F238E27FC236}">
                  <a16:creationId xmlns:a16="http://schemas.microsoft.com/office/drawing/2014/main" xmlns="" id="{7FC47BF1-8E63-4C48-8A47-3BF899D46D92}"/>
                </a:ext>
              </a:extLst>
            </p:cNvPr>
            <p:cNvSpPr txBox="1"/>
            <p:nvPr/>
          </p:nvSpPr>
          <p:spPr>
            <a:xfrm>
              <a:off x="7670910" y="3134702"/>
              <a:ext cx="1997914" cy="493825"/>
            </a:xfrm>
            <a:prstGeom prst="rect">
              <a:avLst/>
            </a:prstGeom>
            <a:noFill/>
          </p:spPr>
          <p:txBody>
            <a:bodyPr wrap="square" rtlCol="0">
              <a:sp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oto Sans" panose="020B0502040504020204"/>
                  <a:ea typeface="Noto Sans" panose="020B0502040504020204" pitchFamily="34"/>
                  <a:cs typeface="Noto Sans" panose="020B0502040504020204" pitchFamily="34"/>
                </a:rPr>
                <a:t>Perspectivas</a:t>
              </a:r>
              <a:endParaRPr kumimoji="0" lang="en-GB" sz="2400" b="1" i="0" u="none" strike="noStrike" kern="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Noto Sans" panose="020B0502040504020204"/>
                <a:ea typeface="Noto Sans" panose="020B0502040504020204" pitchFamily="34"/>
                <a:cs typeface="Noto Sans" panose="020B0502040504020204" pitchFamily="34"/>
              </a:endParaRPr>
            </a:p>
          </p:txBody>
        </p:sp>
      </p:grpSp>
    </p:spTree>
    <p:extLst>
      <p:ext uri="{BB962C8B-B14F-4D97-AF65-F5344CB8AC3E}">
        <p14:creationId xmlns:p14="http://schemas.microsoft.com/office/powerpoint/2010/main" val="1620313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ESPE">
  <a:themeElements>
    <a:clrScheme name="Personalizado 5">
      <a:dk1>
        <a:srgbClr val="000000"/>
      </a:dk1>
      <a:lt1>
        <a:srgbClr val="FFFFFF"/>
      </a:lt1>
      <a:dk2>
        <a:srgbClr val="768395"/>
      </a:dk2>
      <a:lt2>
        <a:srgbClr val="F0F0F0"/>
      </a:lt2>
      <a:accent1>
        <a:srgbClr val="DD1D29"/>
      </a:accent1>
      <a:accent2>
        <a:srgbClr val="0B1F73"/>
      </a:accent2>
      <a:accent3>
        <a:srgbClr val="EF4559"/>
      </a:accent3>
      <a:accent4>
        <a:srgbClr val="127DB9"/>
      </a:accent4>
      <a:accent5>
        <a:srgbClr val="545454"/>
      </a:accent5>
      <a:accent6>
        <a:srgbClr val="818181"/>
      </a:accent6>
      <a:hlink>
        <a:srgbClr val="4472C4"/>
      </a:hlink>
      <a:folHlink>
        <a:srgbClr val="BFBFB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9BCD2C5E-3811-435A-A681-45FDEFDDCD5B}" vid="{146F8132-1A4B-496F-BA70-993E353C25E1}"/>
    </a:ext>
  </a:extLst>
</a:theme>
</file>

<file path=ppt/theme/theme2.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Template>
  <TotalTime>2525</TotalTime>
  <Words>3719</Words>
  <Application>Microsoft Office PowerPoint</Application>
  <PresentationFormat>Personalizado</PresentationFormat>
  <Paragraphs>1245</Paragraphs>
  <Slides>35</Slides>
  <Notes>2</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35</vt:i4>
      </vt:variant>
    </vt:vector>
  </HeadingPairs>
  <TitlesOfParts>
    <vt:vector size="50" baseType="lpstr">
      <vt:lpstr>Arial</vt:lpstr>
      <vt:lpstr>Calibri</vt:lpstr>
      <vt:lpstr>Calibri Light</vt:lpstr>
      <vt:lpstr>Cambria Math</vt:lpstr>
      <vt:lpstr>Chaparral Pro Light</vt:lpstr>
      <vt:lpstr>Fira Sans</vt:lpstr>
      <vt:lpstr>Fira Sans Extra Condensed Medium</vt:lpstr>
      <vt:lpstr>Garamond</vt:lpstr>
      <vt:lpstr>Noto Sans</vt:lpstr>
      <vt:lpstr>Open Sans</vt:lpstr>
      <vt:lpstr>Symbol</vt:lpstr>
      <vt:lpstr>Times New Roman</vt:lpstr>
      <vt:lpstr>ESPE</vt:lpstr>
      <vt:lpstr>Showeet theme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Betsabe Estefania</dc:creator>
  <cp:lastModifiedBy>David Calderón</cp:lastModifiedBy>
  <cp:revision>136</cp:revision>
  <dcterms:created xsi:type="dcterms:W3CDTF">2020-09-05T00:28:13Z</dcterms:created>
  <dcterms:modified xsi:type="dcterms:W3CDTF">2020-10-22T15:17:37Z</dcterms:modified>
</cp:coreProperties>
</file>