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287" r:id="rId3"/>
    <p:sldId id="288" r:id="rId4"/>
    <p:sldId id="289" r:id="rId5"/>
    <p:sldId id="290" r:id="rId6"/>
    <p:sldId id="291" r:id="rId7"/>
    <p:sldId id="292" r:id="rId8"/>
    <p:sldId id="293" r:id="rId9"/>
    <p:sldId id="294" r:id="rId10"/>
    <p:sldId id="295" r:id="rId11"/>
    <p:sldId id="296" r:id="rId12"/>
    <p:sldId id="297" r:id="rId13"/>
    <p:sldId id="298" r:id="rId14"/>
    <p:sldId id="299" r:id="rId15"/>
    <p:sldId id="270" r:id="rId16"/>
    <p:sldId id="276" r:id="rId17"/>
    <p:sldId id="271" r:id="rId18"/>
    <p:sldId id="277" r:id="rId19"/>
    <p:sldId id="272" r:id="rId20"/>
    <p:sldId id="278" r:id="rId21"/>
    <p:sldId id="281" r:id="rId22"/>
    <p:sldId id="280" r:id="rId23"/>
    <p:sldId id="282" r:id="rId24"/>
    <p:sldId id="283" r:id="rId25"/>
    <p:sldId id="284" r:id="rId26"/>
    <p:sldId id="279" r:id="rId27"/>
    <p:sldId id="273" r:id="rId28"/>
    <p:sldId id="285" r:id="rId29"/>
    <p:sldId id="286" r:id="rId3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64" autoAdjust="0"/>
    <p:restoredTop sz="68118" autoAdjust="0"/>
  </p:normalViewPr>
  <p:slideViewPr>
    <p:cSldViewPr snapToGrid="0">
      <p:cViewPr>
        <p:scale>
          <a:sx n="50" d="100"/>
          <a:sy n="50" d="100"/>
        </p:scale>
        <p:origin x="-1152"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40F353-F7E8-4941-BD64-EF8F0701127E}" type="doc">
      <dgm:prSet loTypeId="urn:microsoft.com/office/officeart/2005/8/layout/chevronAccent+Icon" loCatId="process" qsTypeId="urn:microsoft.com/office/officeart/2005/8/quickstyle/simple1" qsCatId="simple" csTypeId="urn:microsoft.com/office/officeart/2005/8/colors/colorful1" csCatId="colorful" phldr="1"/>
      <dgm:spPr/>
      <dgm:t>
        <a:bodyPr/>
        <a:lstStyle/>
        <a:p>
          <a:endParaRPr lang="es-ES"/>
        </a:p>
      </dgm:t>
    </dgm:pt>
    <dgm:pt modelId="{203CACE6-F6DE-48AE-830D-1A008800C7B1}">
      <dgm:prSet phldrT="[Text]" custT="1">
        <dgm:style>
          <a:lnRef idx="1">
            <a:schemeClr val="accent2"/>
          </a:lnRef>
          <a:fillRef idx="2">
            <a:schemeClr val="accent2"/>
          </a:fillRef>
          <a:effectRef idx="1">
            <a:schemeClr val="accent2"/>
          </a:effectRef>
          <a:fontRef idx="minor">
            <a:schemeClr val="dk1"/>
          </a:fontRef>
        </dgm:style>
      </dgm:prSet>
      <dgm:spPr>
        <a:xfrm>
          <a:off x="650449" y="2930251"/>
          <a:ext cx="2043475" cy="934083"/>
        </a:xfrm>
        <a:ln/>
      </dgm:spPr>
      <dgm:t>
        <a:bodyPr/>
        <a:lstStyle/>
        <a:p>
          <a:r>
            <a:rPr lang="es-EC" sz="1400" b="1" dirty="0">
              <a:solidFill>
                <a:schemeClr val="tx1"/>
              </a:solidFill>
              <a:latin typeface="Bahnschrift SemiBold SemiConden" panose="020B0502040204020203" pitchFamily="34" charset="0"/>
            </a:rPr>
            <a:t>Analizar la metodología empleada para la planificación de las operaciones militares en apoyo a la gestión de riesgos </a:t>
          </a:r>
          <a:endParaRPr lang="en-US" sz="1200" b="1" dirty="0">
            <a:solidFill>
              <a:schemeClr val="tx1"/>
            </a:solidFill>
            <a:latin typeface="Bahnschrift SemiBold SemiConden" panose="020B0502040204020203" pitchFamily="34" charset="0"/>
            <a:ea typeface="+mn-ea"/>
            <a:cs typeface="+mn-cs"/>
          </a:endParaRPr>
        </a:p>
      </dgm:t>
    </dgm:pt>
    <dgm:pt modelId="{FEE06237-BAC6-46AA-B1E6-65505E66ED03}" type="parTrans" cxnId="{BA0D51ED-E49C-41B2-9E28-A877FDCEA1EA}">
      <dgm:prSet/>
      <dgm:spPr/>
      <dgm:t>
        <a:bodyPr/>
        <a:lstStyle/>
        <a:p>
          <a:endParaRPr lang="en-US"/>
        </a:p>
      </dgm:t>
    </dgm:pt>
    <dgm:pt modelId="{9E6DD113-1D46-4908-994F-750351396F7D}" type="sibTrans" cxnId="{BA0D51ED-E49C-41B2-9E28-A877FDCEA1EA}">
      <dgm:prSet/>
      <dgm:spPr/>
      <dgm:t>
        <a:bodyPr/>
        <a:lstStyle/>
        <a:p>
          <a:endParaRPr lang="en-US"/>
        </a:p>
      </dgm:t>
    </dgm:pt>
    <dgm:pt modelId="{D937A547-14F2-4AB8-8AA7-79A639AB3C25}">
      <dgm:prSet phldrT="[Text]" custT="1">
        <dgm:style>
          <a:lnRef idx="1">
            <a:schemeClr val="accent3"/>
          </a:lnRef>
          <a:fillRef idx="2">
            <a:schemeClr val="accent3"/>
          </a:fillRef>
          <a:effectRef idx="1">
            <a:schemeClr val="accent3"/>
          </a:effectRef>
          <a:fontRef idx="minor">
            <a:schemeClr val="dk1"/>
          </a:fontRef>
        </dgm:style>
      </dgm:prSet>
      <dgm:spPr>
        <a:xfrm>
          <a:off x="3414518" y="2930251"/>
          <a:ext cx="2043475" cy="934083"/>
        </a:xfrm>
        <a:ln/>
      </dgm:spPr>
      <dgm:t>
        <a:bodyPr/>
        <a:lstStyle/>
        <a:p>
          <a:r>
            <a:rPr lang="es-EC" sz="1400" b="1" dirty="0">
              <a:latin typeface="Bahnschrift SemiBold SemiConden" panose="020B0502040204020203" pitchFamily="34" charset="0"/>
            </a:rPr>
            <a:t>Determinar la factibilidad en la aplicación del arte y diseño operacional en la gestión de riesgos </a:t>
          </a:r>
          <a:endParaRPr lang="en-US" sz="1200" b="1" dirty="0">
            <a:solidFill>
              <a:sysClr val="windowText" lastClr="000000">
                <a:hueOff val="0"/>
                <a:satOff val="0"/>
                <a:lumOff val="0"/>
                <a:alphaOff val="0"/>
              </a:sysClr>
            </a:solidFill>
            <a:latin typeface="Bahnschrift SemiBold SemiConden" panose="020B0502040204020203" pitchFamily="34" charset="0"/>
            <a:ea typeface="+mn-ea"/>
            <a:cs typeface="+mn-cs"/>
          </a:endParaRPr>
        </a:p>
      </dgm:t>
    </dgm:pt>
    <dgm:pt modelId="{93593941-14C1-41B6-BBBF-C868B64B2F10}" type="parTrans" cxnId="{529EDFE0-E838-4609-AE6A-CD0A17F513DB}">
      <dgm:prSet/>
      <dgm:spPr/>
      <dgm:t>
        <a:bodyPr/>
        <a:lstStyle/>
        <a:p>
          <a:endParaRPr lang="en-US"/>
        </a:p>
      </dgm:t>
    </dgm:pt>
    <dgm:pt modelId="{A318038F-FEA4-4E33-93E6-DB465D9E4700}" type="sibTrans" cxnId="{529EDFE0-E838-4609-AE6A-CD0A17F513DB}">
      <dgm:prSet/>
      <dgm:spPr/>
      <dgm:t>
        <a:bodyPr/>
        <a:lstStyle/>
        <a:p>
          <a:endParaRPr lang="en-US"/>
        </a:p>
      </dgm:t>
    </dgm:pt>
    <dgm:pt modelId="{1862C4D3-772C-4190-9DEF-6C733EA09BD3}">
      <dgm:prSet phldrT="[Text]" custT="1">
        <dgm:style>
          <a:lnRef idx="1">
            <a:schemeClr val="accent6"/>
          </a:lnRef>
          <a:fillRef idx="2">
            <a:schemeClr val="accent6"/>
          </a:fillRef>
          <a:effectRef idx="1">
            <a:schemeClr val="accent6"/>
          </a:effectRef>
          <a:fontRef idx="minor">
            <a:schemeClr val="dk1"/>
          </a:fontRef>
        </dgm:style>
      </dgm:prSet>
      <dgm:spPr>
        <a:xfrm>
          <a:off x="6178587" y="2930251"/>
          <a:ext cx="2043475" cy="934083"/>
        </a:xfrm>
        <a:ln/>
      </dgm:spPr>
      <dgm:t>
        <a:bodyPr/>
        <a:lstStyle/>
        <a:p>
          <a:r>
            <a:rPr lang="es-EC" sz="1400" b="1" dirty="0">
              <a:latin typeface="Bahnschrift SemiBold SemiConden" panose="020B0502040204020203" pitchFamily="34" charset="0"/>
            </a:rPr>
            <a:t>Analizar el marco legal que faculte la participación de FF.AA. en la gestión de riesgos </a:t>
          </a:r>
          <a:endParaRPr lang="en-US" sz="1200" b="1" dirty="0">
            <a:solidFill>
              <a:sysClr val="windowText" lastClr="000000">
                <a:hueOff val="0"/>
                <a:satOff val="0"/>
                <a:lumOff val="0"/>
                <a:alphaOff val="0"/>
              </a:sysClr>
            </a:solidFill>
            <a:latin typeface="Bahnschrift SemiBold SemiConden" panose="020B0502040204020203" pitchFamily="34" charset="0"/>
            <a:ea typeface="+mn-ea"/>
            <a:cs typeface="+mn-cs"/>
          </a:endParaRPr>
        </a:p>
      </dgm:t>
    </dgm:pt>
    <dgm:pt modelId="{6E683BE1-2684-4DC5-A290-E44167D192E0}" type="parTrans" cxnId="{C8558B2C-9464-467B-A11C-63F02E03B72B}">
      <dgm:prSet/>
      <dgm:spPr/>
      <dgm:t>
        <a:bodyPr/>
        <a:lstStyle/>
        <a:p>
          <a:endParaRPr lang="en-US"/>
        </a:p>
      </dgm:t>
    </dgm:pt>
    <dgm:pt modelId="{67DC1E7B-E380-4951-9A8A-A09D20C1E8C3}" type="sibTrans" cxnId="{C8558B2C-9464-467B-A11C-63F02E03B72B}">
      <dgm:prSet/>
      <dgm:spPr/>
      <dgm:t>
        <a:bodyPr/>
        <a:lstStyle/>
        <a:p>
          <a:endParaRPr lang="en-US"/>
        </a:p>
      </dgm:t>
    </dgm:pt>
    <dgm:pt modelId="{5556D4E1-5037-4AE0-83B9-80641FF97C1C}">
      <dgm:prSet phldrT="[Text]" custT="1">
        <dgm:style>
          <a:lnRef idx="1">
            <a:schemeClr val="accent5"/>
          </a:lnRef>
          <a:fillRef idx="2">
            <a:schemeClr val="accent5"/>
          </a:fillRef>
          <a:effectRef idx="1">
            <a:schemeClr val="accent5"/>
          </a:effectRef>
          <a:fontRef idx="minor">
            <a:schemeClr val="dk1"/>
          </a:fontRef>
        </dgm:style>
      </dgm:prSet>
      <dgm:spPr>
        <a:xfrm>
          <a:off x="8942657" y="2930251"/>
          <a:ext cx="2043475" cy="934083"/>
        </a:xfrm>
        <a:ln/>
      </dgm:spPr>
      <dgm:t>
        <a:bodyPr/>
        <a:lstStyle/>
        <a:p>
          <a:pPr algn="ctr"/>
          <a:r>
            <a:rPr lang="es-EC" sz="1400" b="1" dirty="0"/>
            <a:t>Formular lineamientos </a:t>
          </a:r>
          <a:r>
            <a:rPr lang="es-EC" sz="1400" b="1" dirty="0">
              <a:latin typeface="Bahnschrift SemiBold SemiConden" panose="020B0502040204020203" pitchFamily="34" charset="0"/>
            </a:rPr>
            <a:t>estratégicos</a:t>
          </a:r>
          <a:r>
            <a:rPr lang="es-EC" sz="1400" b="1" dirty="0"/>
            <a:t> para mejorar el proceso de planificación militar en apoyo a la gestión de riesgos </a:t>
          </a:r>
          <a:endParaRPr lang="en-US" sz="1400" b="1" dirty="0">
            <a:solidFill>
              <a:sysClr val="windowText" lastClr="000000">
                <a:hueOff val="0"/>
                <a:satOff val="0"/>
                <a:lumOff val="0"/>
                <a:alphaOff val="0"/>
              </a:sysClr>
            </a:solidFill>
            <a:latin typeface="Calibri" panose="020F0502020204030204"/>
            <a:ea typeface="+mn-ea"/>
            <a:cs typeface="+mn-cs"/>
          </a:endParaRPr>
        </a:p>
      </dgm:t>
    </dgm:pt>
    <dgm:pt modelId="{BF54961F-55A9-4961-9FAA-C0AF39E7CB6E}" type="parTrans" cxnId="{C15004C2-48F4-4498-9909-81F4E5C85B19}">
      <dgm:prSet/>
      <dgm:spPr/>
      <dgm:t>
        <a:bodyPr/>
        <a:lstStyle/>
        <a:p>
          <a:endParaRPr lang="en-US"/>
        </a:p>
      </dgm:t>
    </dgm:pt>
    <dgm:pt modelId="{1D14C84F-8F1F-433E-8F69-D322A6DB4064}" type="sibTrans" cxnId="{C15004C2-48F4-4498-9909-81F4E5C85B19}">
      <dgm:prSet/>
      <dgm:spPr/>
      <dgm:t>
        <a:bodyPr/>
        <a:lstStyle/>
        <a:p>
          <a:endParaRPr lang="en-US"/>
        </a:p>
      </dgm:t>
    </dgm:pt>
    <dgm:pt modelId="{5317A9CE-4593-402C-A402-9716F5E4A405}" type="pres">
      <dgm:prSet presAssocID="{1640F353-F7E8-4941-BD64-EF8F0701127E}" presName="Name0" presStyleCnt="0">
        <dgm:presLayoutVars>
          <dgm:dir/>
          <dgm:resizeHandles val="exact"/>
        </dgm:presLayoutVars>
      </dgm:prSet>
      <dgm:spPr/>
      <dgm:t>
        <a:bodyPr/>
        <a:lstStyle/>
        <a:p>
          <a:endParaRPr lang="en-US"/>
        </a:p>
      </dgm:t>
    </dgm:pt>
    <dgm:pt modelId="{C9088823-8ECE-4D48-9ACC-E886D45C644A}" type="pres">
      <dgm:prSet presAssocID="{203CACE6-F6DE-48AE-830D-1A008800C7B1}" presName="composite" presStyleCnt="0"/>
      <dgm:spPr/>
    </dgm:pt>
    <dgm:pt modelId="{AD7E1BDE-724B-472D-9537-B71C400C60FE}" type="pres">
      <dgm:prSet presAssocID="{203CACE6-F6DE-48AE-830D-1A008800C7B1}" presName="bgChev" presStyleLbl="node1" presStyleIdx="0" presStyleCnt="4" custScaleY="95366" custLinFactX="10088" custLinFactNeighborX="100000" custLinFactNeighborY="-11120">
        <dgm:style>
          <a:lnRef idx="2">
            <a:schemeClr val="accent2"/>
          </a:lnRef>
          <a:fillRef idx="1">
            <a:schemeClr val="lt1"/>
          </a:fillRef>
          <a:effectRef idx="0">
            <a:schemeClr val="accent2"/>
          </a:effectRef>
          <a:fontRef idx="minor">
            <a:schemeClr val="dk1"/>
          </a:fontRef>
        </dgm:style>
      </dgm:prSet>
      <dgm:spPr>
        <a:xfrm>
          <a:off x="5141" y="2062333"/>
          <a:ext cx="2419905" cy="1186874"/>
        </a:xfrm>
        <a:prstGeom prst="chevron">
          <a:avLst>
            <a:gd name="adj" fmla="val 40000"/>
          </a:avLst>
        </a:prstGeom>
        <a:ln/>
      </dgm:spPr>
    </dgm:pt>
    <dgm:pt modelId="{4D1DEF0E-B0B9-450C-A47D-0EA8B0096437}" type="pres">
      <dgm:prSet presAssocID="{203CACE6-F6DE-48AE-830D-1A008800C7B1}" presName="txNode" presStyleLbl="fgAcc1" presStyleIdx="0" presStyleCnt="4" custScaleX="69700" custScaleY="150019" custLinFactX="12393" custLinFactNeighborX="100000" custLinFactNeighborY="2375">
        <dgm:presLayoutVars>
          <dgm:bulletEnabled val="1"/>
        </dgm:presLayoutVars>
      </dgm:prSet>
      <dgm:spPr>
        <a:prstGeom prst="roundRect">
          <a:avLst>
            <a:gd name="adj" fmla="val 10000"/>
          </a:avLst>
        </a:prstGeom>
      </dgm:spPr>
      <dgm:t>
        <a:bodyPr/>
        <a:lstStyle/>
        <a:p>
          <a:endParaRPr lang="en-US"/>
        </a:p>
      </dgm:t>
    </dgm:pt>
    <dgm:pt modelId="{5099DF76-452D-498E-9ECE-0789D7F3914E}" type="pres">
      <dgm:prSet presAssocID="{9E6DD113-1D46-4908-994F-750351396F7D}" presName="compositeSpace" presStyleCnt="0"/>
      <dgm:spPr/>
    </dgm:pt>
    <dgm:pt modelId="{16FBB74F-0DD3-42D1-B82D-6C307C319EB2}" type="pres">
      <dgm:prSet presAssocID="{D937A547-14F2-4AB8-8AA7-79A639AB3C25}" presName="composite" presStyleCnt="0"/>
      <dgm:spPr/>
    </dgm:pt>
    <dgm:pt modelId="{EFEC1F53-4751-45C1-93E4-39BF8DDECF12}" type="pres">
      <dgm:prSet presAssocID="{D937A547-14F2-4AB8-8AA7-79A639AB3C25}" presName="bgChev" presStyleLbl="node1" presStyleIdx="1" presStyleCnt="4" custScaleY="92849" custLinFactX="100000" custLinFactNeighborX="100730" custLinFactNeighborY="-9355"/>
      <dgm:spPr>
        <a:xfrm>
          <a:off x="2769210" y="2062333"/>
          <a:ext cx="2419905" cy="1186874"/>
        </a:xfrm>
        <a:prstGeom prst="chevron">
          <a:avLst>
            <a:gd name="adj" fmla="val 40000"/>
          </a:avLst>
        </a:prstGeom>
        <a:noFill/>
        <a:ln w="57150" cap="flat" cmpd="sng" algn="ctr">
          <a:solidFill>
            <a:srgbClr val="92D050"/>
          </a:solidFill>
          <a:prstDash val="solid"/>
          <a:miter lim="800000"/>
        </a:ln>
        <a:effectLst/>
      </dgm:spPr>
    </dgm:pt>
    <dgm:pt modelId="{09BB6051-32B2-4DC2-B2E6-3FAEE91F2A7C}" type="pres">
      <dgm:prSet presAssocID="{D937A547-14F2-4AB8-8AA7-79A639AB3C25}" presName="txNode" presStyleLbl="fgAcc1" presStyleIdx="1" presStyleCnt="4" custScaleX="58895" custScaleY="142322" custLinFactX="100000" custLinFactNeighborX="120594" custLinFactNeighborY="-1605">
        <dgm:presLayoutVars>
          <dgm:bulletEnabled val="1"/>
        </dgm:presLayoutVars>
      </dgm:prSet>
      <dgm:spPr>
        <a:prstGeom prst="roundRect">
          <a:avLst>
            <a:gd name="adj" fmla="val 10000"/>
          </a:avLst>
        </a:prstGeom>
      </dgm:spPr>
      <dgm:t>
        <a:bodyPr/>
        <a:lstStyle/>
        <a:p>
          <a:endParaRPr lang="en-US"/>
        </a:p>
      </dgm:t>
    </dgm:pt>
    <dgm:pt modelId="{7F9097EC-F0EC-43B5-B432-467E0380E807}" type="pres">
      <dgm:prSet presAssocID="{A318038F-FEA4-4E33-93E6-DB465D9E4700}" presName="compositeSpace" presStyleCnt="0"/>
      <dgm:spPr/>
    </dgm:pt>
    <dgm:pt modelId="{9DFF6F86-7491-42BC-864F-D30EF7AE8F37}" type="pres">
      <dgm:prSet presAssocID="{1862C4D3-772C-4190-9DEF-6C733EA09BD3}" presName="composite" presStyleCnt="0"/>
      <dgm:spPr/>
    </dgm:pt>
    <dgm:pt modelId="{6AA0DA30-BC7A-4000-A1A4-1C1E4D7DE8F0}" type="pres">
      <dgm:prSet presAssocID="{1862C4D3-772C-4190-9DEF-6C733EA09BD3}" presName="bgChev" presStyleLbl="node1" presStyleIdx="2" presStyleCnt="4" custScaleY="95449" custLinFactNeighborX="1405" custLinFactNeighborY="-10868"/>
      <dgm:spPr>
        <a:xfrm>
          <a:off x="5533279" y="2062333"/>
          <a:ext cx="2419905" cy="1186874"/>
        </a:xfrm>
        <a:prstGeom prst="chevron">
          <a:avLst>
            <a:gd name="adj" fmla="val 40000"/>
          </a:avLst>
        </a:prstGeom>
        <a:noFill/>
        <a:ln w="57150" cap="flat" cmpd="sng" algn="ctr">
          <a:solidFill>
            <a:srgbClr val="EBCB38"/>
          </a:solidFill>
          <a:prstDash val="solid"/>
          <a:miter lim="800000"/>
        </a:ln>
        <a:effectLst/>
      </dgm:spPr>
    </dgm:pt>
    <dgm:pt modelId="{CEED6912-A793-44F1-92A8-DD86243DA0E7}" type="pres">
      <dgm:prSet presAssocID="{1862C4D3-772C-4190-9DEF-6C733EA09BD3}" presName="txNode" presStyleLbl="fgAcc1" presStyleIdx="2" presStyleCnt="4" custScaleX="62051" custScaleY="147635" custLinFactNeighborX="-16714" custLinFactNeighborY="-1238">
        <dgm:presLayoutVars>
          <dgm:bulletEnabled val="1"/>
        </dgm:presLayoutVars>
      </dgm:prSet>
      <dgm:spPr>
        <a:prstGeom prst="roundRect">
          <a:avLst>
            <a:gd name="adj" fmla="val 10000"/>
          </a:avLst>
        </a:prstGeom>
      </dgm:spPr>
      <dgm:t>
        <a:bodyPr/>
        <a:lstStyle/>
        <a:p>
          <a:endParaRPr lang="en-US"/>
        </a:p>
      </dgm:t>
    </dgm:pt>
    <dgm:pt modelId="{B7D06CDB-400F-4152-AD72-78F4A1499A3E}" type="pres">
      <dgm:prSet presAssocID="{67DC1E7B-E380-4951-9A8A-A09D20C1E8C3}" presName="compositeSpace" presStyleCnt="0"/>
      <dgm:spPr/>
    </dgm:pt>
    <dgm:pt modelId="{8FF7921F-0814-41DF-B900-2A1B3D60106A}" type="pres">
      <dgm:prSet presAssocID="{5556D4E1-5037-4AE0-83B9-80641FF97C1C}" presName="composite" presStyleCnt="0"/>
      <dgm:spPr/>
    </dgm:pt>
    <dgm:pt modelId="{BAD4F697-914A-4B8B-A4EE-CB561F03C9C5}" type="pres">
      <dgm:prSet presAssocID="{5556D4E1-5037-4AE0-83B9-80641FF97C1C}" presName="bgChev" presStyleLbl="node1" presStyleIdx="3" presStyleCnt="4" custScaleY="93705" custLinFactX="-100000" custLinFactNeighborX="-196568" custLinFactNeighborY="-11729">
        <dgm:style>
          <a:lnRef idx="2">
            <a:schemeClr val="accent5"/>
          </a:lnRef>
          <a:fillRef idx="1">
            <a:schemeClr val="lt1"/>
          </a:fillRef>
          <a:effectRef idx="0">
            <a:schemeClr val="accent5"/>
          </a:effectRef>
          <a:fontRef idx="minor">
            <a:schemeClr val="dk1"/>
          </a:fontRef>
        </dgm:style>
      </dgm:prSet>
      <dgm:spPr>
        <a:xfrm>
          <a:off x="8297349" y="2062333"/>
          <a:ext cx="2419905" cy="1186874"/>
        </a:xfrm>
        <a:prstGeom prst="chevron">
          <a:avLst>
            <a:gd name="adj" fmla="val 40000"/>
          </a:avLst>
        </a:prstGeom>
        <a:ln/>
      </dgm:spPr>
    </dgm:pt>
    <dgm:pt modelId="{C64CCD65-D2AF-4239-8154-D1FCEF8F715D}" type="pres">
      <dgm:prSet presAssocID="{5556D4E1-5037-4AE0-83B9-80641FF97C1C}" presName="txNode" presStyleLbl="fgAcc1" presStyleIdx="3" presStyleCnt="4" custScaleX="73312" custScaleY="142202" custLinFactX="-172199" custLinFactNeighborX="-200000" custLinFactNeighborY="1764">
        <dgm:presLayoutVars>
          <dgm:bulletEnabled val="1"/>
        </dgm:presLayoutVars>
      </dgm:prSet>
      <dgm:spPr>
        <a:prstGeom prst="roundRect">
          <a:avLst>
            <a:gd name="adj" fmla="val 10000"/>
          </a:avLst>
        </a:prstGeom>
      </dgm:spPr>
      <dgm:t>
        <a:bodyPr/>
        <a:lstStyle/>
        <a:p>
          <a:endParaRPr lang="en-US"/>
        </a:p>
      </dgm:t>
    </dgm:pt>
  </dgm:ptLst>
  <dgm:cxnLst>
    <dgm:cxn modelId="{8609329A-B579-48A8-9856-33BE4911823D}" type="presOf" srcId="{D937A547-14F2-4AB8-8AA7-79A639AB3C25}" destId="{09BB6051-32B2-4DC2-B2E6-3FAEE91F2A7C}" srcOrd="0" destOrd="0" presId="urn:microsoft.com/office/officeart/2005/8/layout/chevronAccent+Icon"/>
    <dgm:cxn modelId="{C8558B2C-9464-467B-A11C-63F02E03B72B}" srcId="{1640F353-F7E8-4941-BD64-EF8F0701127E}" destId="{1862C4D3-772C-4190-9DEF-6C733EA09BD3}" srcOrd="2" destOrd="0" parTransId="{6E683BE1-2684-4DC5-A290-E44167D192E0}" sibTransId="{67DC1E7B-E380-4951-9A8A-A09D20C1E8C3}"/>
    <dgm:cxn modelId="{529EDFE0-E838-4609-AE6A-CD0A17F513DB}" srcId="{1640F353-F7E8-4941-BD64-EF8F0701127E}" destId="{D937A547-14F2-4AB8-8AA7-79A639AB3C25}" srcOrd="1" destOrd="0" parTransId="{93593941-14C1-41B6-BBBF-C868B64B2F10}" sibTransId="{A318038F-FEA4-4E33-93E6-DB465D9E4700}"/>
    <dgm:cxn modelId="{BA0D51ED-E49C-41B2-9E28-A877FDCEA1EA}" srcId="{1640F353-F7E8-4941-BD64-EF8F0701127E}" destId="{203CACE6-F6DE-48AE-830D-1A008800C7B1}" srcOrd="0" destOrd="0" parTransId="{FEE06237-BAC6-46AA-B1E6-65505E66ED03}" sibTransId="{9E6DD113-1D46-4908-994F-750351396F7D}"/>
    <dgm:cxn modelId="{8CC56D88-3A77-4ADC-8045-68C8C3917964}" type="presOf" srcId="{1640F353-F7E8-4941-BD64-EF8F0701127E}" destId="{5317A9CE-4593-402C-A402-9716F5E4A405}" srcOrd="0" destOrd="0" presId="urn:microsoft.com/office/officeart/2005/8/layout/chevronAccent+Icon"/>
    <dgm:cxn modelId="{019A89C9-50EF-4738-BD63-3D1D631B7F1A}" type="presOf" srcId="{203CACE6-F6DE-48AE-830D-1A008800C7B1}" destId="{4D1DEF0E-B0B9-450C-A47D-0EA8B0096437}" srcOrd="0" destOrd="0" presId="urn:microsoft.com/office/officeart/2005/8/layout/chevronAccent+Icon"/>
    <dgm:cxn modelId="{CF195776-DD28-4520-86A1-E1D9DA9F9712}" type="presOf" srcId="{1862C4D3-772C-4190-9DEF-6C733EA09BD3}" destId="{CEED6912-A793-44F1-92A8-DD86243DA0E7}" srcOrd="0" destOrd="0" presId="urn:microsoft.com/office/officeart/2005/8/layout/chevronAccent+Icon"/>
    <dgm:cxn modelId="{E6ADAB8D-5F87-42B8-8BAD-6EC04BDD03E7}" type="presOf" srcId="{5556D4E1-5037-4AE0-83B9-80641FF97C1C}" destId="{C64CCD65-D2AF-4239-8154-D1FCEF8F715D}" srcOrd="0" destOrd="0" presId="urn:microsoft.com/office/officeart/2005/8/layout/chevronAccent+Icon"/>
    <dgm:cxn modelId="{C15004C2-48F4-4498-9909-81F4E5C85B19}" srcId="{1640F353-F7E8-4941-BD64-EF8F0701127E}" destId="{5556D4E1-5037-4AE0-83B9-80641FF97C1C}" srcOrd="3" destOrd="0" parTransId="{BF54961F-55A9-4961-9FAA-C0AF39E7CB6E}" sibTransId="{1D14C84F-8F1F-433E-8F69-D322A6DB4064}"/>
    <dgm:cxn modelId="{64A50E72-F691-4974-B1FA-B8228F628EAA}" type="presParOf" srcId="{5317A9CE-4593-402C-A402-9716F5E4A405}" destId="{C9088823-8ECE-4D48-9ACC-E886D45C644A}" srcOrd="0" destOrd="0" presId="urn:microsoft.com/office/officeart/2005/8/layout/chevronAccent+Icon"/>
    <dgm:cxn modelId="{4B50A3AA-BF3E-4AF8-84B6-A6719C32E1F2}" type="presParOf" srcId="{C9088823-8ECE-4D48-9ACC-E886D45C644A}" destId="{AD7E1BDE-724B-472D-9537-B71C400C60FE}" srcOrd="0" destOrd="0" presId="urn:microsoft.com/office/officeart/2005/8/layout/chevronAccent+Icon"/>
    <dgm:cxn modelId="{3BF68D2F-52A8-4730-B0A1-AA9DC2B1FC02}" type="presParOf" srcId="{C9088823-8ECE-4D48-9ACC-E886D45C644A}" destId="{4D1DEF0E-B0B9-450C-A47D-0EA8B0096437}" srcOrd="1" destOrd="0" presId="urn:microsoft.com/office/officeart/2005/8/layout/chevronAccent+Icon"/>
    <dgm:cxn modelId="{B77AF3AA-F352-4FCF-A630-48285BC3C485}" type="presParOf" srcId="{5317A9CE-4593-402C-A402-9716F5E4A405}" destId="{5099DF76-452D-498E-9ECE-0789D7F3914E}" srcOrd="1" destOrd="0" presId="urn:microsoft.com/office/officeart/2005/8/layout/chevronAccent+Icon"/>
    <dgm:cxn modelId="{C5D268A9-A1F6-48B4-A905-CA92A19D193C}" type="presParOf" srcId="{5317A9CE-4593-402C-A402-9716F5E4A405}" destId="{16FBB74F-0DD3-42D1-B82D-6C307C319EB2}" srcOrd="2" destOrd="0" presId="urn:microsoft.com/office/officeart/2005/8/layout/chevronAccent+Icon"/>
    <dgm:cxn modelId="{5157A36B-F925-4958-A4B3-422AD7889306}" type="presParOf" srcId="{16FBB74F-0DD3-42D1-B82D-6C307C319EB2}" destId="{EFEC1F53-4751-45C1-93E4-39BF8DDECF12}" srcOrd="0" destOrd="0" presId="urn:microsoft.com/office/officeart/2005/8/layout/chevronAccent+Icon"/>
    <dgm:cxn modelId="{2B890ECC-F7C8-46B3-A75B-6A0330C0940B}" type="presParOf" srcId="{16FBB74F-0DD3-42D1-B82D-6C307C319EB2}" destId="{09BB6051-32B2-4DC2-B2E6-3FAEE91F2A7C}" srcOrd="1" destOrd="0" presId="urn:microsoft.com/office/officeart/2005/8/layout/chevronAccent+Icon"/>
    <dgm:cxn modelId="{F5B9F5C2-3CF1-4735-90DC-FC342CCEE4E2}" type="presParOf" srcId="{5317A9CE-4593-402C-A402-9716F5E4A405}" destId="{7F9097EC-F0EC-43B5-B432-467E0380E807}" srcOrd="3" destOrd="0" presId="urn:microsoft.com/office/officeart/2005/8/layout/chevronAccent+Icon"/>
    <dgm:cxn modelId="{EEFFEA2D-750A-4806-80D9-673B111E44E8}" type="presParOf" srcId="{5317A9CE-4593-402C-A402-9716F5E4A405}" destId="{9DFF6F86-7491-42BC-864F-D30EF7AE8F37}" srcOrd="4" destOrd="0" presId="urn:microsoft.com/office/officeart/2005/8/layout/chevronAccent+Icon"/>
    <dgm:cxn modelId="{2260F950-0D8B-40E4-BEF5-84962722FE58}" type="presParOf" srcId="{9DFF6F86-7491-42BC-864F-D30EF7AE8F37}" destId="{6AA0DA30-BC7A-4000-A1A4-1C1E4D7DE8F0}" srcOrd="0" destOrd="0" presId="urn:microsoft.com/office/officeart/2005/8/layout/chevronAccent+Icon"/>
    <dgm:cxn modelId="{07E8294E-8B89-4E86-96A4-AD9CDF11837B}" type="presParOf" srcId="{9DFF6F86-7491-42BC-864F-D30EF7AE8F37}" destId="{CEED6912-A793-44F1-92A8-DD86243DA0E7}" srcOrd="1" destOrd="0" presId="urn:microsoft.com/office/officeart/2005/8/layout/chevronAccent+Icon"/>
    <dgm:cxn modelId="{06BA990E-F699-44C2-B7C8-979C24C70744}" type="presParOf" srcId="{5317A9CE-4593-402C-A402-9716F5E4A405}" destId="{B7D06CDB-400F-4152-AD72-78F4A1499A3E}" srcOrd="5" destOrd="0" presId="urn:microsoft.com/office/officeart/2005/8/layout/chevronAccent+Icon"/>
    <dgm:cxn modelId="{A0D83EB9-1B19-410E-9EB5-3DA3A18C0837}" type="presParOf" srcId="{5317A9CE-4593-402C-A402-9716F5E4A405}" destId="{8FF7921F-0814-41DF-B900-2A1B3D60106A}" srcOrd="6" destOrd="0" presId="urn:microsoft.com/office/officeart/2005/8/layout/chevronAccent+Icon"/>
    <dgm:cxn modelId="{4086A3BF-4E8B-42EE-894B-3C3922BD0BB6}" type="presParOf" srcId="{8FF7921F-0814-41DF-B900-2A1B3D60106A}" destId="{BAD4F697-914A-4B8B-A4EE-CB561F03C9C5}" srcOrd="0" destOrd="0" presId="urn:microsoft.com/office/officeart/2005/8/layout/chevronAccent+Icon"/>
    <dgm:cxn modelId="{7413648B-21F3-492D-BD9F-6330A2C35D98}" type="presParOf" srcId="{8FF7921F-0814-41DF-B900-2A1B3D60106A}" destId="{C64CCD65-D2AF-4239-8154-D1FCEF8F715D}"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E1BDE-724B-472D-9537-B71C400C60FE}">
      <dsp:nvSpPr>
        <dsp:cNvPr id="0" name=""/>
        <dsp:cNvSpPr/>
      </dsp:nvSpPr>
      <dsp:spPr>
        <a:xfrm>
          <a:off x="3283622" y="836264"/>
          <a:ext cx="2973585" cy="1094614"/>
        </a:xfrm>
        <a:prstGeom prst="chevron">
          <a:avLst>
            <a:gd name="adj" fmla="val 4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sp>
    <dsp:sp modelId="{4D1DEF0E-B0B9-450C-A47D-0EA8B0096437}">
      <dsp:nvSpPr>
        <dsp:cNvPr id="0" name=""/>
        <dsp:cNvSpPr/>
      </dsp:nvSpPr>
      <dsp:spPr>
        <a:xfrm>
          <a:off x="4005657" y="964457"/>
          <a:ext cx="1750186" cy="1721924"/>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b="1" kern="1200" dirty="0">
              <a:solidFill>
                <a:schemeClr val="tx1"/>
              </a:solidFill>
              <a:latin typeface="Bahnschrift SemiBold SemiConden" panose="020B0502040204020203" pitchFamily="34" charset="0"/>
            </a:rPr>
            <a:t>Analizar la metodología empleada para la planificación de las operaciones militares en apoyo a la gestión de riesgos </a:t>
          </a:r>
          <a:endParaRPr lang="en-US" sz="1200" b="1" kern="1200" dirty="0">
            <a:solidFill>
              <a:schemeClr val="tx1"/>
            </a:solidFill>
            <a:latin typeface="Bahnschrift SemiBold SemiConden" panose="020B0502040204020203" pitchFamily="34" charset="0"/>
            <a:ea typeface="+mn-ea"/>
            <a:cs typeface="+mn-cs"/>
          </a:endParaRPr>
        </a:p>
      </dsp:txBody>
      <dsp:txXfrm>
        <a:off x="4056090" y="1014890"/>
        <a:ext cx="1649320" cy="1621058"/>
      </dsp:txXfrm>
    </dsp:sp>
    <dsp:sp modelId="{EFEC1F53-4751-45C1-93E4-39BF8DDECF12}">
      <dsp:nvSpPr>
        <dsp:cNvPr id="0" name=""/>
        <dsp:cNvSpPr/>
      </dsp:nvSpPr>
      <dsp:spPr>
        <a:xfrm>
          <a:off x="9045037" y="872480"/>
          <a:ext cx="2973585" cy="1065724"/>
        </a:xfrm>
        <a:prstGeom prst="chevron">
          <a:avLst>
            <a:gd name="adj" fmla="val 40000"/>
          </a:avLst>
        </a:prstGeom>
        <a:noFill/>
        <a:ln w="5715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B6051-32B2-4DC2-B2E6-3FAEE91F2A7C}">
      <dsp:nvSpPr>
        <dsp:cNvPr id="0" name=""/>
        <dsp:cNvSpPr/>
      </dsp:nvSpPr>
      <dsp:spPr>
        <a:xfrm>
          <a:off x="9924370" y="964460"/>
          <a:ext cx="1478870" cy="1633577"/>
        </a:xfrm>
        <a:prstGeom prst="roundRect">
          <a:avLst>
            <a:gd name="adj" fmla="val 10000"/>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b="1" kern="1200" dirty="0">
              <a:latin typeface="Bahnschrift SemiBold SemiConden" panose="020B0502040204020203" pitchFamily="34" charset="0"/>
            </a:rPr>
            <a:t>Determinar la factibilidad en la aplicación del arte y diseño operacional en la gestión de riesgos </a:t>
          </a:r>
          <a:endParaRPr lang="en-US" sz="1200" b="1" kern="1200" dirty="0">
            <a:solidFill>
              <a:sysClr val="windowText" lastClr="000000">
                <a:hueOff val="0"/>
                <a:satOff val="0"/>
                <a:lumOff val="0"/>
                <a:alphaOff val="0"/>
              </a:sysClr>
            </a:solidFill>
            <a:latin typeface="Bahnschrift SemiBold SemiConden" panose="020B0502040204020203" pitchFamily="34" charset="0"/>
            <a:ea typeface="+mn-ea"/>
            <a:cs typeface="+mn-cs"/>
          </a:endParaRPr>
        </a:p>
      </dsp:txBody>
      <dsp:txXfrm>
        <a:off x="9967685" y="1007775"/>
        <a:ext cx="1392240" cy="1546947"/>
      </dsp:txXfrm>
    </dsp:sp>
    <dsp:sp modelId="{6AA0DA30-BC7A-4000-A1A4-1C1E4D7DE8F0}">
      <dsp:nvSpPr>
        <dsp:cNvPr id="0" name=""/>
        <dsp:cNvSpPr/>
      </dsp:nvSpPr>
      <dsp:spPr>
        <a:xfrm>
          <a:off x="6184034" y="838680"/>
          <a:ext cx="2973585" cy="1095567"/>
        </a:xfrm>
        <a:prstGeom prst="chevron">
          <a:avLst>
            <a:gd name="adj" fmla="val 40000"/>
          </a:avLst>
        </a:prstGeom>
        <a:noFill/>
        <a:ln w="57150" cap="flat" cmpd="sng" algn="ctr">
          <a:solidFill>
            <a:srgbClr val="EBCB38"/>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ED6912-A793-44F1-92A8-DD86243DA0E7}">
      <dsp:nvSpPr>
        <dsp:cNvPr id="0" name=""/>
        <dsp:cNvSpPr/>
      </dsp:nvSpPr>
      <dsp:spPr>
        <a:xfrm>
          <a:off x="6991973" y="936668"/>
          <a:ext cx="1558118" cy="1694560"/>
        </a:xfrm>
        <a:prstGeom prst="roundRect">
          <a:avLst>
            <a:gd name="adj" fmla="val 10000"/>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b="1" kern="1200" dirty="0">
              <a:latin typeface="Bahnschrift SemiBold SemiConden" panose="020B0502040204020203" pitchFamily="34" charset="0"/>
            </a:rPr>
            <a:t>Analizar el marco legal que faculte la participación de FF.AA. en la gestión de riesgos </a:t>
          </a:r>
          <a:endParaRPr lang="en-US" sz="1200" b="1" kern="1200" dirty="0">
            <a:solidFill>
              <a:sysClr val="windowText" lastClr="000000">
                <a:hueOff val="0"/>
                <a:satOff val="0"/>
                <a:lumOff val="0"/>
                <a:alphaOff val="0"/>
              </a:sysClr>
            </a:solidFill>
            <a:latin typeface="Bahnschrift SemiBold SemiConden" panose="020B0502040204020203" pitchFamily="34" charset="0"/>
            <a:ea typeface="+mn-ea"/>
            <a:cs typeface="+mn-cs"/>
          </a:endParaRPr>
        </a:p>
      </dsp:txBody>
      <dsp:txXfrm>
        <a:off x="7037609" y="982304"/>
        <a:ext cx="1466846" cy="1603288"/>
      </dsp:txXfrm>
    </dsp:sp>
    <dsp:sp modelId="{BAD4F697-914A-4B8B-A4EE-CB561F03C9C5}">
      <dsp:nvSpPr>
        <dsp:cNvPr id="0" name=""/>
        <dsp:cNvSpPr/>
      </dsp:nvSpPr>
      <dsp:spPr>
        <a:xfrm>
          <a:off x="389648" y="843119"/>
          <a:ext cx="2973585" cy="1075549"/>
        </a:xfrm>
        <a:prstGeom prst="chevron">
          <a:avLst>
            <a:gd name="adj" fmla="val 40000"/>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sp>
    <dsp:sp modelId="{C64CCD65-D2AF-4239-8154-D1FCEF8F715D}">
      <dsp:nvSpPr>
        <dsp:cNvPr id="0" name=""/>
        <dsp:cNvSpPr/>
      </dsp:nvSpPr>
      <dsp:spPr>
        <a:xfrm>
          <a:off x="990359" y="1006618"/>
          <a:ext cx="1840884" cy="1632200"/>
        </a:xfrm>
        <a:prstGeom prst="roundRect">
          <a:avLst>
            <a:gd name="adj" fmla="val 10000"/>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b="1" kern="1200" dirty="0"/>
            <a:t>Formular lineamientos </a:t>
          </a:r>
          <a:r>
            <a:rPr lang="es-EC" sz="1400" b="1" kern="1200" dirty="0">
              <a:latin typeface="Bahnschrift SemiBold SemiConden" panose="020B0502040204020203" pitchFamily="34" charset="0"/>
            </a:rPr>
            <a:t>estratégicos</a:t>
          </a:r>
          <a:r>
            <a:rPr lang="es-EC" sz="1400" b="1" kern="1200" dirty="0"/>
            <a:t> para mejorar el proceso de planificación militar en apoyo a la gestión de riesgos </a:t>
          </a:r>
          <a:endParaRPr lang="en-US" sz="1400" b="1" kern="1200" dirty="0">
            <a:solidFill>
              <a:sysClr val="windowText" lastClr="000000">
                <a:hueOff val="0"/>
                <a:satOff val="0"/>
                <a:lumOff val="0"/>
                <a:alphaOff val="0"/>
              </a:sysClr>
            </a:solidFill>
            <a:latin typeface="Calibri" panose="020F0502020204030204"/>
            <a:ea typeface="+mn-ea"/>
            <a:cs typeface="+mn-cs"/>
          </a:endParaRPr>
        </a:p>
      </dsp:txBody>
      <dsp:txXfrm>
        <a:off x="1038165" y="1054424"/>
        <a:ext cx="1745272" cy="1536588"/>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4D05D1-6214-422C-AF77-A6F3611A7393}" type="datetimeFigureOut">
              <a:rPr lang="en-US" smtClean="0"/>
              <a:t>9/29/2020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C3569-A37C-4FDD-B18C-61ADDCBAAECC}" type="slidenum">
              <a:rPr lang="en-US" smtClean="0"/>
              <a:t>‹Nº›</a:t>
            </a:fld>
            <a:endParaRPr lang="en-US"/>
          </a:p>
        </p:txBody>
      </p:sp>
    </p:spTree>
    <p:extLst>
      <p:ext uri="{BB962C8B-B14F-4D97-AF65-F5344CB8AC3E}">
        <p14:creationId xmlns:p14="http://schemas.microsoft.com/office/powerpoint/2010/main" val="1086712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8C3569-A37C-4FDD-B18C-61ADDCBAAECC}" type="slidenum">
              <a:rPr lang="en-US" smtClean="0"/>
              <a:t>1</a:t>
            </a:fld>
            <a:endParaRPr lang="en-US"/>
          </a:p>
        </p:txBody>
      </p:sp>
    </p:spTree>
    <p:extLst>
      <p:ext uri="{BB962C8B-B14F-4D97-AF65-F5344CB8AC3E}">
        <p14:creationId xmlns:p14="http://schemas.microsoft.com/office/powerpoint/2010/main" val="961732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baseline="0" dirty="0" smtClean="0"/>
              <a:t>Otros lineamientos En concordancia con el OBJ 4 de la PEI</a:t>
            </a:r>
          </a:p>
        </p:txBody>
      </p:sp>
      <p:sp>
        <p:nvSpPr>
          <p:cNvPr id="4" name="Slide Number Placeholder 3"/>
          <p:cNvSpPr>
            <a:spLocks noGrp="1"/>
          </p:cNvSpPr>
          <p:nvPr>
            <p:ph type="sldNum" sz="quarter" idx="10"/>
          </p:nvPr>
        </p:nvSpPr>
        <p:spPr/>
        <p:txBody>
          <a:bodyPr/>
          <a:lstStyle/>
          <a:p>
            <a:fld id="{D68C3569-A37C-4FDD-B18C-61ADDCBAAECC}" type="slidenum">
              <a:rPr lang="en-US" smtClean="0"/>
              <a:t>23</a:t>
            </a:fld>
            <a:endParaRPr lang="en-US"/>
          </a:p>
        </p:txBody>
      </p:sp>
    </p:spTree>
    <p:extLst>
      <p:ext uri="{BB962C8B-B14F-4D97-AF65-F5344CB8AC3E}">
        <p14:creationId xmlns:p14="http://schemas.microsoft.com/office/powerpoint/2010/main" val="2611537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baseline="0" dirty="0" smtClean="0"/>
              <a:t>En concordancia con el OBJ 5 de la PEI proponemos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200" kern="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Incluir en los </a:t>
            </a:r>
            <a:r>
              <a:rPr lang="es-EC" sz="1200" b="1" kern="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juegos de guerra de la A.G.E</a:t>
            </a:r>
            <a:r>
              <a:rPr lang="es-EC" sz="1200" kern="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 ámbito interno, la metodología del arte y diseño operacional para generar la aproximación operacional requerida para dar la solución a un problema relacionado a la gestión de riesgos en un ambiente operacional determinado</a:t>
            </a:r>
            <a:r>
              <a:rPr lang="es-EC"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10"/>
          </p:nvPr>
        </p:nvSpPr>
        <p:spPr/>
        <p:txBody>
          <a:bodyPr/>
          <a:lstStyle/>
          <a:p>
            <a:fld id="{D68C3569-A37C-4FDD-B18C-61ADDCBAAECC}" type="slidenum">
              <a:rPr lang="en-US" smtClean="0"/>
              <a:t>24</a:t>
            </a:fld>
            <a:endParaRPr lang="en-US"/>
          </a:p>
        </p:txBody>
      </p:sp>
    </p:spTree>
    <p:extLst>
      <p:ext uri="{BB962C8B-B14F-4D97-AF65-F5344CB8AC3E}">
        <p14:creationId xmlns:p14="http://schemas.microsoft.com/office/powerpoint/2010/main" val="213481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baseline="0" dirty="0" smtClean="0"/>
              <a:t>Algunos lineamientos en concordancia con el OBJ 6 de la PEI</a:t>
            </a:r>
          </a:p>
          <a:p>
            <a:endParaRPr lang="en-US" dirty="0"/>
          </a:p>
        </p:txBody>
      </p:sp>
      <p:sp>
        <p:nvSpPr>
          <p:cNvPr id="4" name="Slide Number Placeholder 3"/>
          <p:cNvSpPr>
            <a:spLocks noGrp="1"/>
          </p:cNvSpPr>
          <p:nvPr>
            <p:ph type="sldNum" sz="quarter" idx="10"/>
          </p:nvPr>
        </p:nvSpPr>
        <p:spPr/>
        <p:txBody>
          <a:bodyPr/>
          <a:lstStyle/>
          <a:p>
            <a:fld id="{D68C3569-A37C-4FDD-B18C-61ADDCBAAECC}" type="slidenum">
              <a:rPr lang="en-US" smtClean="0"/>
              <a:t>25</a:t>
            </a:fld>
            <a:endParaRPr lang="en-US"/>
          </a:p>
        </p:txBody>
      </p:sp>
    </p:spTree>
    <p:extLst>
      <p:ext uri="{BB962C8B-B14F-4D97-AF65-F5344CB8AC3E}">
        <p14:creationId xmlns:p14="http://schemas.microsoft.com/office/powerpoint/2010/main" val="3873625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baseline="0" dirty="0" smtClean="0"/>
              <a:t>Mas lineamientos en concordancia con los OBJ 8 y 9 de la PEI</a:t>
            </a:r>
          </a:p>
          <a:p>
            <a:endParaRPr lang="es-EC" dirty="0" smtClean="0"/>
          </a:p>
          <a:p>
            <a:endParaRPr lang="es-EC" dirty="0" smtClean="0"/>
          </a:p>
          <a:p>
            <a:pPr marL="0" indent="0">
              <a:buNone/>
            </a:pPr>
            <a:r>
              <a:rPr lang="es-EC" dirty="0" smtClean="0">
                <a:latin typeface="Bahnschrift SemiBold SemiConden" panose="020B0502040204020203" pitchFamily="34" charset="0"/>
              </a:rPr>
              <a:t>Total -</a:t>
            </a:r>
            <a:r>
              <a:rPr lang="es-EC" baseline="0" dirty="0" smtClean="0">
                <a:latin typeface="Bahnschrift SemiBold SemiConden" panose="020B0502040204020203" pitchFamily="34" charset="0"/>
              </a:rPr>
              <a:t> 08:12 min</a:t>
            </a:r>
          </a:p>
          <a:p>
            <a:pPr marL="0" indent="0">
              <a:buNone/>
            </a:pPr>
            <a:r>
              <a:rPr lang="es-EC" baseline="0" dirty="0" err="1" smtClean="0">
                <a:latin typeface="Bahnschrift SemiBold SemiConden" panose="020B0502040204020203" pitchFamily="34" charset="0"/>
              </a:rPr>
              <a:t>Lap</a:t>
            </a:r>
            <a:r>
              <a:rPr lang="es-EC" baseline="0" dirty="0" smtClean="0">
                <a:latin typeface="Bahnschrift SemiBold SemiConden" panose="020B0502040204020203" pitchFamily="34" charset="0"/>
              </a:rPr>
              <a:t> 8 – 00:37</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68C3569-A37C-4FDD-B18C-61ADDCBAAECC}" type="slidenum">
              <a:rPr lang="en-US" smtClean="0"/>
              <a:t>26</a:t>
            </a:fld>
            <a:endParaRPr lang="en-US"/>
          </a:p>
        </p:txBody>
      </p:sp>
    </p:spTree>
    <p:extLst>
      <p:ext uri="{BB962C8B-B14F-4D97-AF65-F5344CB8AC3E}">
        <p14:creationId xmlns:p14="http://schemas.microsoft.com/office/powerpoint/2010/main" val="4272044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Algunas conclusiones del trabajo de investigación:</a:t>
            </a:r>
          </a:p>
          <a:p>
            <a:endParaRPr lang="es-EC" dirty="0" smtClean="0"/>
          </a:p>
          <a:p>
            <a:pPr marL="171450" indent="-171450">
              <a:buFont typeface="Arial" panose="020B0604020202020204" pitchFamily="34" charset="0"/>
              <a:buChar char="•"/>
            </a:pPr>
            <a:r>
              <a:rPr lang="es-ES" sz="1200" dirty="0" smtClean="0">
                <a:latin typeface="Bahnschrift Light SemiCondensed" panose="020B0502040204020203" pitchFamily="34" charset="0"/>
                <a:ea typeface="Calibri" panose="020F0502020204030204" pitchFamily="34" charset="0"/>
                <a:cs typeface="Times New Roman" panose="02020603050405020304" pitchFamily="18" charset="0"/>
              </a:rPr>
              <a:t>Los </a:t>
            </a:r>
            <a:r>
              <a:rPr lang="es-ES" sz="1200" b="1" dirty="0" smtClean="0">
                <a:latin typeface="Bahnschrift Light SemiCondensed" panose="020B0502040204020203" pitchFamily="34" charset="0"/>
                <a:ea typeface="Calibri" panose="020F0502020204030204" pitchFamily="34" charset="0"/>
                <a:cs typeface="Times New Roman" panose="02020603050405020304" pitchFamily="18" charset="0"/>
              </a:rPr>
              <a:t>lineamientos estratégicos </a:t>
            </a:r>
            <a:r>
              <a:rPr lang="es-ES" sz="1200" dirty="0" smtClean="0">
                <a:latin typeface="Bahnschrift Light SemiCondensed" panose="020B0502040204020203" pitchFamily="34" charset="0"/>
                <a:ea typeface="Calibri" panose="020F0502020204030204" pitchFamily="34" charset="0"/>
                <a:cs typeface="Times New Roman" panose="02020603050405020304" pitchFamily="18" charset="0"/>
              </a:rPr>
              <a:t>del presente estudio permitirán implementar una mejor </a:t>
            </a:r>
            <a:r>
              <a:rPr lang="es-ES" sz="1200" b="1" dirty="0" smtClean="0">
                <a:latin typeface="Bahnschrift Light SemiCondensed" panose="020B0502040204020203" pitchFamily="34" charset="0"/>
                <a:ea typeface="Calibri" panose="020F0502020204030204" pitchFamily="34" charset="0"/>
                <a:cs typeface="Times New Roman" panose="02020603050405020304" pitchFamily="18" charset="0"/>
              </a:rPr>
              <a:t>articulación</a:t>
            </a:r>
            <a:r>
              <a:rPr lang="es-ES" sz="1200" dirty="0" smtClean="0">
                <a:latin typeface="Bahnschrift Light SemiCondensed" panose="020B0502040204020203" pitchFamily="34" charset="0"/>
                <a:ea typeface="Calibri" panose="020F0502020204030204" pitchFamily="34" charset="0"/>
                <a:cs typeface="Times New Roman" panose="02020603050405020304" pitchFamily="18" charset="0"/>
              </a:rPr>
              <a:t> entre los objetivos estratégicos para la gestión de riesgos</a:t>
            </a:r>
          </a:p>
          <a:p>
            <a:pPr marL="171450" indent="-171450">
              <a:buFont typeface="Arial" panose="020B0604020202020204" pitchFamily="34" charset="0"/>
              <a:buChar char="•"/>
            </a:pPr>
            <a:r>
              <a:rPr lang="es-ES" sz="1200" dirty="0" smtClean="0">
                <a:latin typeface="Bahnschrift Light SemiCondensed" panose="020B0502040204020203" pitchFamily="34" charset="0"/>
                <a:ea typeface="Calibri" panose="020F0502020204030204" pitchFamily="34" charset="0"/>
                <a:cs typeface="Times New Roman" panose="02020603050405020304" pitchFamily="18" charset="0"/>
              </a:rPr>
              <a:t>La propuesta se constituye </a:t>
            </a:r>
            <a:r>
              <a:rPr lang="es-ES" sz="1200" b="1" dirty="0" smtClean="0">
                <a:latin typeface="Bahnschrift Light SemiCondensed" panose="020B0502040204020203" pitchFamily="34" charset="0"/>
                <a:ea typeface="Calibri" panose="020F0502020204030204" pitchFamily="34" charset="0"/>
                <a:cs typeface="Times New Roman" panose="02020603050405020304" pitchFamily="18" charset="0"/>
              </a:rPr>
              <a:t>base doctrinaria </a:t>
            </a:r>
            <a:r>
              <a:rPr lang="es-ES" sz="1200" dirty="0" smtClean="0">
                <a:latin typeface="Bahnschrift Light SemiCondensed" panose="020B0502040204020203" pitchFamily="34" charset="0"/>
                <a:ea typeface="Calibri" panose="020F0502020204030204" pitchFamily="34" charset="0"/>
                <a:cs typeface="Times New Roman" panose="02020603050405020304" pitchFamily="18" charset="0"/>
              </a:rPr>
              <a:t>para el arte y diseño operacional en el campo de la gestión de riesgos.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smtClean="0">
                <a:latin typeface="Bahnschrift Light SemiCondensed" panose="020B0502040204020203" pitchFamily="34" charset="0"/>
                <a:ea typeface="Calibri" panose="020F0502020204030204" pitchFamily="34" charset="0"/>
                <a:cs typeface="Times New Roman" panose="02020603050405020304" pitchFamily="18" charset="0"/>
              </a:rPr>
              <a:t>El </a:t>
            </a:r>
            <a:r>
              <a:rPr lang="es-ES" sz="1200" b="1" dirty="0" smtClean="0">
                <a:latin typeface="Bahnschrift Light SemiCondensed" panose="020B0502040204020203" pitchFamily="34" charset="0"/>
                <a:ea typeface="Calibri" panose="020F0502020204030204" pitchFamily="34" charset="0"/>
                <a:cs typeface="Times New Roman" panose="02020603050405020304" pitchFamily="18" charset="0"/>
              </a:rPr>
              <a:t>marco legal establecido</a:t>
            </a:r>
            <a:r>
              <a:rPr lang="es-ES" sz="1200" b="0" baseline="0" dirty="0" smtClean="0">
                <a:latin typeface="Bahnschrift Light SemiCondensed" panose="020B0502040204020203" pitchFamily="34" charset="0"/>
                <a:ea typeface="Calibri" panose="020F0502020204030204" pitchFamily="34" charset="0"/>
                <a:cs typeface="Times New Roman" panose="02020603050405020304" pitchFamily="18" charset="0"/>
              </a:rPr>
              <a:t> para la GR</a:t>
            </a:r>
            <a:r>
              <a:rPr lang="es-ES" sz="1200" dirty="0" smtClean="0">
                <a:latin typeface="Bahnschrift Light SemiCondensed" panose="020B0502040204020203" pitchFamily="34" charset="0"/>
                <a:ea typeface="Calibri" panose="020F0502020204030204" pitchFamily="34" charset="0"/>
                <a:cs typeface="Times New Roman" panose="02020603050405020304" pitchFamily="18" charset="0"/>
              </a:rPr>
              <a:t> es </a:t>
            </a:r>
            <a:r>
              <a:rPr lang="es-ES" sz="1200" b="1" dirty="0" smtClean="0">
                <a:latin typeface="Bahnschrift Light SemiCondensed" panose="020B0502040204020203" pitchFamily="34" charset="0"/>
                <a:ea typeface="Calibri" panose="020F0502020204030204" pitchFamily="34" charset="0"/>
                <a:cs typeface="Times New Roman" panose="02020603050405020304" pitchFamily="18" charset="0"/>
              </a:rPr>
              <a:t>susceptible de modificación y mejora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b="1" dirty="0" smtClean="0">
              <a:latin typeface="Bahnschrift Light SemiCondensed" panose="020B0502040204020203" pitchFamily="34" charset="0"/>
              <a:cs typeface="Times New Roman" panose="02020603050405020304" pitchFamily="18" charset="0"/>
            </a:endParaRPr>
          </a:p>
          <a:p>
            <a:pPr marL="0" indent="0">
              <a:buNone/>
            </a:pPr>
            <a:r>
              <a:rPr lang="es-EC" dirty="0" smtClean="0">
                <a:latin typeface="Bahnschrift SemiBold SemiConden" panose="020B0502040204020203" pitchFamily="34" charset="0"/>
              </a:rPr>
              <a:t>Total -</a:t>
            </a:r>
            <a:r>
              <a:rPr lang="es-EC" baseline="0" dirty="0" smtClean="0">
                <a:latin typeface="Bahnschrift SemiBold SemiConden" panose="020B0502040204020203" pitchFamily="34" charset="0"/>
              </a:rPr>
              <a:t> 08:37 min</a:t>
            </a:r>
          </a:p>
          <a:p>
            <a:pPr marL="0" indent="0">
              <a:buNone/>
            </a:pPr>
            <a:r>
              <a:rPr lang="es-EC" baseline="0" dirty="0" err="1" smtClean="0">
                <a:latin typeface="Bahnschrift SemiBold SemiConden" panose="020B0502040204020203" pitchFamily="34" charset="0"/>
              </a:rPr>
              <a:t>Lap</a:t>
            </a:r>
            <a:r>
              <a:rPr lang="es-EC" baseline="0" dirty="0" smtClean="0">
                <a:latin typeface="Bahnschrift SemiBold SemiConden" panose="020B0502040204020203" pitchFamily="34" charset="0"/>
              </a:rPr>
              <a:t> 9 – 00:24</a:t>
            </a: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D68C3569-A37C-4FDD-B18C-61ADDCBAAECC}" type="slidenum">
              <a:rPr lang="en-US" smtClean="0"/>
              <a:t>27</a:t>
            </a:fld>
            <a:endParaRPr lang="en-US"/>
          </a:p>
        </p:txBody>
      </p:sp>
    </p:spTree>
    <p:extLst>
      <p:ext uri="{BB962C8B-B14F-4D97-AF65-F5344CB8AC3E}">
        <p14:creationId xmlns:p14="http://schemas.microsoft.com/office/powerpoint/2010/main" val="123427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Finalmente sugerimos se tomen en cuenta las siguientes recomendaciones:</a:t>
            </a:r>
          </a:p>
          <a:p>
            <a:endParaRPr lang="es-EC" dirty="0" smtClean="0"/>
          </a:p>
          <a:p>
            <a:pPr marL="171450" indent="-171450">
              <a:buFont typeface="Arial" panose="020B0604020202020204" pitchFamily="34" charset="0"/>
              <a:buChar char="•"/>
            </a:pPr>
            <a:r>
              <a:rPr lang="es-ES" sz="1200" dirty="0" smtClean="0">
                <a:latin typeface="Bahnschrift Light SemiCondensed" panose="020B0502040204020203" pitchFamily="34" charset="0"/>
                <a:ea typeface="Calibri" panose="020F0502020204030204" pitchFamily="34" charset="0"/>
                <a:cs typeface="Times New Roman" panose="02020603050405020304" pitchFamily="18" charset="0"/>
              </a:rPr>
              <a:t>Se apliquen los </a:t>
            </a:r>
            <a:r>
              <a:rPr lang="es-ES" sz="1200" b="1" dirty="0" smtClean="0">
                <a:latin typeface="Bahnschrift Light SemiCondensed" panose="020B0502040204020203" pitchFamily="34" charset="0"/>
                <a:ea typeface="Calibri" panose="020F0502020204030204" pitchFamily="34" charset="0"/>
                <a:cs typeface="Times New Roman" panose="02020603050405020304" pitchFamily="18" charset="0"/>
              </a:rPr>
              <a:t>lineamientos estratégicos </a:t>
            </a:r>
            <a:r>
              <a:rPr lang="es-ES" sz="1200" dirty="0" smtClean="0">
                <a:latin typeface="Bahnschrift Light SemiCondensed" panose="020B0502040204020203" pitchFamily="34" charset="0"/>
                <a:ea typeface="Calibri" panose="020F0502020204030204" pitchFamily="34" charset="0"/>
                <a:cs typeface="Times New Roman" panose="02020603050405020304" pitchFamily="18" charset="0"/>
              </a:rPr>
              <a:t>en base al estudio y análisis del COT</a:t>
            </a:r>
          </a:p>
          <a:p>
            <a:pPr marL="171450" indent="-171450">
              <a:buFont typeface="Arial" panose="020B0604020202020204" pitchFamily="34" charset="0"/>
              <a:buChar char="•"/>
            </a:pPr>
            <a:r>
              <a:rPr lang="es-EC" sz="1200" dirty="0" smtClean="0">
                <a:latin typeface="Bahnschrift Light SemiCondensed" panose="020B0502040204020203" pitchFamily="34" charset="0"/>
                <a:ea typeface="Calibri" panose="020F0502020204030204" pitchFamily="34" charset="0"/>
                <a:cs typeface="Times New Roman" panose="02020603050405020304" pitchFamily="18" charset="0"/>
              </a:rPr>
              <a:t>Que el presente trabajo se utilice en la </a:t>
            </a:r>
            <a:r>
              <a:rPr lang="es-EC" sz="1200" b="1" dirty="0" smtClean="0">
                <a:latin typeface="Bahnschrift Light SemiCondensed" panose="020B0502040204020203" pitchFamily="34" charset="0"/>
                <a:ea typeface="Calibri" panose="020F0502020204030204" pitchFamily="34" charset="0"/>
                <a:cs typeface="Times New Roman" panose="02020603050405020304" pitchFamily="18" charset="0"/>
              </a:rPr>
              <a:t>AGE</a:t>
            </a:r>
            <a:r>
              <a:rPr lang="es-EC" sz="1200" dirty="0" smtClean="0">
                <a:latin typeface="Bahnschrift Light SemiCondensed" panose="020B0502040204020203" pitchFamily="34" charset="0"/>
                <a:ea typeface="Calibri" panose="020F0502020204030204" pitchFamily="34" charset="0"/>
                <a:cs typeface="Times New Roman" panose="02020603050405020304" pitchFamily="18" charset="0"/>
              </a:rPr>
              <a:t> como una base conceptual para aplicar el arte y diseño operacional en gestión de riesgos</a:t>
            </a:r>
          </a:p>
          <a:p>
            <a:pPr marL="171450" indent="-171450">
              <a:buFont typeface="Arial" panose="020B0604020202020204" pitchFamily="34" charset="0"/>
              <a:buChar char="•"/>
            </a:pPr>
            <a:r>
              <a:rPr lang="es-ES" sz="1200" dirty="0" smtClean="0">
                <a:latin typeface="Bahnschrift Light SemiCondensed" panose="020B0502040204020203" pitchFamily="34" charset="0"/>
                <a:ea typeface="Calibri" panose="020F0502020204030204" pitchFamily="34" charset="0"/>
                <a:cs typeface="Times New Roman" panose="02020603050405020304" pitchFamily="18" charset="0"/>
              </a:rPr>
              <a:t>Se comprueben</a:t>
            </a:r>
            <a:r>
              <a:rPr lang="es-ES" sz="1200" baseline="0" dirty="0" smtClean="0">
                <a:latin typeface="Bahnschrift Light SemiCondensed" panose="020B0502040204020203" pitchFamily="34" charset="0"/>
                <a:ea typeface="Calibri" panose="020F0502020204030204" pitchFamily="34" charset="0"/>
                <a:cs typeface="Times New Roman" panose="02020603050405020304" pitchFamily="18" charset="0"/>
              </a:rPr>
              <a:t> </a:t>
            </a:r>
            <a:r>
              <a:rPr lang="es-ES" sz="1200" dirty="0" smtClean="0">
                <a:latin typeface="Bahnschrift Light SemiCondensed" panose="020B0502040204020203" pitchFamily="34" charset="0"/>
                <a:ea typeface="Calibri" panose="020F0502020204030204" pitchFamily="34" charset="0"/>
                <a:cs typeface="Times New Roman" panose="02020603050405020304" pitchFamily="18" charset="0"/>
              </a:rPr>
              <a:t>Los lineamientos estratégicos propuestos, mediante </a:t>
            </a:r>
            <a:r>
              <a:rPr lang="es-ES" sz="1200" b="1" dirty="0" smtClean="0">
                <a:latin typeface="Bahnschrift Light SemiCondensed" panose="020B0502040204020203" pitchFamily="34" charset="0"/>
                <a:ea typeface="Calibri" panose="020F0502020204030204" pitchFamily="34" charset="0"/>
                <a:cs typeface="Times New Roman" panose="02020603050405020304" pitchFamily="18" charset="0"/>
              </a:rPr>
              <a:t>ejercicios de simulación </a:t>
            </a:r>
            <a:r>
              <a:rPr lang="es-ES" sz="1200" dirty="0" smtClean="0">
                <a:latin typeface="Bahnschrift Light SemiCondensed" panose="020B0502040204020203" pitchFamily="34" charset="0"/>
                <a:ea typeface="Calibri" panose="020F0502020204030204" pitchFamily="34" charset="0"/>
                <a:cs typeface="Times New Roman" panose="02020603050405020304" pitchFamily="18" charset="0"/>
              </a:rPr>
              <a:t>aplicables en el Centro de Investigación, Modelamiento y Simulación del Ejército (CIMSE)</a:t>
            </a:r>
          </a:p>
          <a:p>
            <a:endParaRPr lang="en-US" dirty="0"/>
          </a:p>
        </p:txBody>
      </p:sp>
      <p:sp>
        <p:nvSpPr>
          <p:cNvPr id="4" name="Slide Number Placeholder 3"/>
          <p:cNvSpPr>
            <a:spLocks noGrp="1"/>
          </p:cNvSpPr>
          <p:nvPr>
            <p:ph type="sldNum" sz="quarter" idx="10"/>
          </p:nvPr>
        </p:nvSpPr>
        <p:spPr/>
        <p:txBody>
          <a:bodyPr/>
          <a:lstStyle/>
          <a:p>
            <a:fld id="{D68C3569-A37C-4FDD-B18C-61ADDCBAAECC}" type="slidenum">
              <a:rPr lang="en-US" smtClean="0"/>
              <a:t>28</a:t>
            </a:fld>
            <a:endParaRPr lang="en-US"/>
          </a:p>
        </p:txBody>
      </p:sp>
    </p:spTree>
    <p:extLst>
      <p:ext uri="{BB962C8B-B14F-4D97-AF65-F5344CB8AC3E}">
        <p14:creationId xmlns:p14="http://schemas.microsoft.com/office/powerpoint/2010/main" val="920901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Esta ha sido la presentación del trabajo de investigación, muchas gracias por su atención.</a:t>
            </a:r>
          </a:p>
          <a:p>
            <a:endParaRPr lang="es-EC" dirty="0" smtClean="0"/>
          </a:p>
          <a:p>
            <a:pPr marL="0" indent="0">
              <a:buNone/>
            </a:pPr>
            <a:r>
              <a:rPr lang="es-EC" dirty="0" smtClean="0">
                <a:latin typeface="Bahnschrift SemiBold SemiConden" panose="020B0502040204020203" pitchFamily="34" charset="0"/>
              </a:rPr>
              <a:t>Total -</a:t>
            </a:r>
            <a:r>
              <a:rPr lang="es-EC" baseline="0" dirty="0" smtClean="0">
                <a:latin typeface="Bahnschrift SemiBold SemiConden" panose="020B0502040204020203" pitchFamily="34" charset="0"/>
              </a:rPr>
              <a:t> 09:15 min</a:t>
            </a:r>
          </a:p>
          <a:p>
            <a:pPr marL="0" indent="0">
              <a:buNone/>
            </a:pPr>
            <a:r>
              <a:rPr lang="es-EC" baseline="0" dirty="0" err="1" smtClean="0">
                <a:latin typeface="Bahnschrift SemiBold SemiConden" panose="020B0502040204020203" pitchFamily="34" charset="0"/>
              </a:rPr>
              <a:t>Lap</a:t>
            </a:r>
            <a:r>
              <a:rPr lang="es-EC" baseline="0" dirty="0" smtClean="0">
                <a:latin typeface="Bahnschrift SemiBold SemiConden" panose="020B0502040204020203" pitchFamily="34" charset="0"/>
              </a:rPr>
              <a:t> 10 – 00:39</a:t>
            </a:r>
            <a:endParaRPr lang="en-US" dirty="0" smtClean="0"/>
          </a:p>
          <a:p>
            <a:endParaRPr lang="en-US" dirty="0"/>
          </a:p>
        </p:txBody>
      </p:sp>
      <p:sp>
        <p:nvSpPr>
          <p:cNvPr id="4" name="Slide Number Placeholder 3"/>
          <p:cNvSpPr>
            <a:spLocks noGrp="1"/>
          </p:cNvSpPr>
          <p:nvPr>
            <p:ph type="sldNum" sz="quarter" idx="10"/>
          </p:nvPr>
        </p:nvSpPr>
        <p:spPr/>
        <p:txBody>
          <a:bodyPr/>
          <a:lstStyle/>
          <a:p>
            <a:fld id="{D68C3569-A37C-4FDD-B18C-61ADDCBAAECC}" type="slidenum">
              <a:rPr lang="en-US" smtClean="0"/>
              <a:t>29</a:t>
            </a:fld>
            <a:endParaRPr lang="en-US"/>
          </a:p>
        </p:txBody>
      </p:sp>
    </p:spTree>
    <p:extLst>
      <p:ext uri="{BB962C8B-B14F-4D97-AF65-F5344CB8AC3E}">
        <p14:creationId xmlns:p14="http://schemas.microsoft.com/office/powerpoint/2010/main" val="2824219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El enfoque para la presente investigación, es de </a:t>
            </a:r>
            <a:r>
              <a:rPr lang="es-EC" sz="1200" b="1" kern="1200" dirty="0" smtClean="0">
                <a:solidFill>
                  <a:schemeClr val="tx1"/>
                </a:solidFill>
                <a:effectLst/>
                <a:latin typeface="+mn-lt"/>
                <a:ea typeface="+mn-ea"/>
                <a:cs typeface="+mn-cs"/>
              </a:rPr>
              <a:t>carácter mixto</a:t>
            </a:r>
            <a:r>
              <a:rPr lang="es-EC" sz="1200" kern="1200" dirty="0" smtClean="0">
                <a:solidFill>
                  <a:schemeClr val="tx1"/>
                </a:solidFill>
                <a:effectLst/>
                <a:latin typeface="+mn-lt"/>
                <a:ea typeface="+mn-ea"/>
                <a:cs typeface="+mn-cs"/>
              </a:rPr>
              <a:t>, de naturaleza </a:t>
            </a:r>
            <a:r>
              <a:rPr lang="es-EC" sz="1200" b="1" kern="1200" dirty="0" smtClean="0">
                <a:solidFill>
                  <a:schemeClr val="tx1"/>
                </a:solidFill>
                <a:effectLst/>
                <a:latin typeface="+mn-lt"/>
                <a:ea typeface="+mn-ea"/>
                <a:cs typeface="+mn-cs"/>
              </a:rPr>
              <a:t>cualitativa-cuantitativa</a:t>
            </a:r>
            <a:r>
              <a:rPr lang="es-EC" sz="1200" kern="1200" dirty="0" smtClean="0">
                <a:solidFill>
                  <a:schemeClr val="tx1"/>
                </a:solidFill>
                <a:effectLst/>
                <a:latin typeface="+mn-lt"/>
                <a:ea typeface="+mn-ea"/>
                <a:cs typeface="+mn-cs"/>
              </a:rPr>
              <a:t>.</a:t>
            </a:r>
            <a:r>
              <a:rPr lang="es-EC" sz="1200" kern="1200" baseline="0" dirty="0" smtClean="0">
                <a:solidFill>
                  <a:schemeClr val="tx1"/>
                </a:solidFill>
                <a:effectLst/>
                <a:latin typeface="+mn-lt"/>
                <a:ea typeface="+mn-ea"/>
                <a:cs typeface="+mn-cs"/>
              </a:rPr>
              <a:t> Con mayor carga C</a:t>
            </a:r>
            <a:r>
              <a:rPr lang="es-EC" sz="1200" kern="1200" dirty="0" smtClean="0">
                <a:solidFill>
                  <a:schemeClr val="tx1"/>
                </a:solidFill>
                <a:effectLst/>
                <a:latin typeface="+mn-lt"/>
                <a:ea typeface="+mn-ea"/>
                <a:cs typeface="+mn-cs"/>
              </a:rPr>
              <a:t>ualitativa en base al manejo de información de diversas fuentes bibliográficas que permitieron</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desarrollar el marco teórico para obtener un estudio amplio del presente problema.</a:t>
            </a:r>
            <a:endParaRPr lang="en-US" sz="1200" kern="1200" dirty="0" smtClean="0">
              <a:solidFill>
                <a:schemeClr val="tx1"/>
              </a:solidFill>
              <a:effectLst/>
              <a:latin typeface="+mn-lt"/>
              <a:ea typeface="+mn-ea"/>
              <a:cs typeface="+mn-cs"/>
            </a:endParaRPr>
          </a:p>
          <a:p>
            <a:endParaRPr lang="en-US" dirty="0" smtClean="0"/>
          </a:p>
          <a:p>
            <a:r>
              <a:rPr lang="es-EC" sz="1200" kern="1200" dirty="0" smtClean="0">
                <a:solidFill>
                  <a:schemeClr val="tx1"/>
                </a:solidFill>
                <a:effectLst/>
                <a:latin typeface="+mn-lt"/>
                <a:ea typeface="+mn-ea"/>
                <a:cs typeface="+mn-cs"/>
              </a:rPr>
              <a:t>El tipo de investigación que se empleó</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para el presente trabajo, fue exploratorio-descriptivo</a:t>
            </a:r>
          </a:p>
          <a:p>
            <a:endParaRPr lang="es-EC" sz="1200" kern="1200" dirty="0" smtClean="0">
              <a:solidFill>
                <a:schemeClr val="tx1"/>
              </a:solidFill>
              <a:effectLst/>
              <a:latin typeface="+mn-lt"/>
              <a:ea typeface="+mn-ea"/>
              <a:cs typeface="+mn-cs"/>
            </a:endParaRPr>
          </a:p>
          <a:p>
            <a:r>
              <a:rPr lang="es-EC" sz="1200" b="1" kern="1200" dirty="0" smtClean="0">
                <a:solidFill>
                  <a:schemeClr val="tx1"/>
                </a:solidFill>
                <a:effectLst/>
                <a:latin typeface="+mn-lt"/>
                <a:ea typeface="+mn-ea"/>
                <a:cs typeface="+mn-cs"/>
              </a:rPr>
              <a:t>Exploratorio</a:t>
            </a:r>
            <a:r>
              <a:rPr lang="es-EC" sz="1200" kern="1200" dirty="0" smtClean="0">
                <a:solidFill>
                  <a:schemeClr val="tx1"/>
                </a:solidFill>
                <a:effectLst/>
                <a:latin typeface="+mn-lt"/>
                <a:ea typeface="+mn-ea"/>
                <a:cs typeface="+mn-cs"/>
              </a:rPr>
              <a:t>: en base al objetivo propuesto, para determinar lineamientos estratégicos para la aplicación del arte y diseño operacional en la gestión de riesgos.</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Y </a:t>
            </a:r>
            <a:r>
              <a:rPr lang="es-EC" sz="1200" b="1" kern="1200" dirty="0" smtClean="0">
                <a:solidFill>
                  <a:schemeClr val="tx1"/>
                </a:solidFill>
                <a:effectLst/>
                <a:latin typeface="+mn-lt"/>
                <a:ea typeface="+mn-ea"/>
                <a:cs typeface="+mn-cs"/>
              </a:rPr>
              <a:t>Descriptivo</a:t>
            </a:r>
            <a:r>
              <a:rPr lang="es-EC" sz="1200" kern="1200" dirty="0" smtClean="0">
                <a:solidFill>
                  <a:schemeClr val="tx1"/>
                </a:solidFill>
                <a:effectLst/>
                <a:latin typeface="+mn-lt"/>
                <a:ea typeface="+mn-ea"/>
                <a:cs typeface="+mn-cs"/>
              </a:rPr>
              <a:t>: ya que los fundamentos teóricos</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se basan en una revisión bibliográfica, que ayudó a establecer la interrelación de las variables en estudio a través de una comprensión de la doctrina del arte operacional.</a:t>
            </a:r>
          </a:p>
          <a:p>
            <a:endParaRPr lang="es-EC" sz="1200" kern="1200" dirty="0" smtClean="0">
              <a:solidFill>
                <a:schemeClr val="tx1"/>
              </a:solidFill>
              <a:effectLst/>
              <a:latin typeface="+mn-lt"/>
              <a:ea typeface="+mn-ea"/>
              <a:cs typeface="+mn-cs"/>
            </a:endParaRPr>
          </a:p>
          <a:p>
            <a:r>
              <a:rPr lang="es-EC" sz="1200" b="0" kern="1200" dirty="0" smtClean="0">
                <a:solidFill>
                  <a:schemeClr val="tx1"/>
                </a:solidFill>
                <a:effectLst/>
                <a:latin typeface="+mn-lt"/>
                <a:ea typeface="+mn-ea"/>
                <a:cs typeface="+mn-cs"/>
              </a:rPr>
              <a:t>En</a:t>
            </a:r>
            <a:r>
              <a:rPr lang="es-EC" sz="1200" b="0" kern="1200" baseline="0" dirty="0" smtClean="0">
                <a:solidFill>
                  <a:schemeClr val="tx1"/>
                </a:solidFill>
                <a:effectLst/>
                <a:latin typeface="+mn-lt"/>
                <a:ea typeface="+mn-ea"/>
                <a:cs typeface="+mn-cs"/>
              </a:rPr>
              <a:t> cuanto a la </a:t>
            </a:r>
            <a:r>
              <a:rPr lang="es-EC" sz="1200" b="1" kern="1200" dirty="0" smtClean="0">
                <a:solidFill>
                  <a:schemeClr val="tx1"/>
                </a:solidFill>
                <a:effectLst/>
                <a:latin typeface="+mn-lt"/>
                <a:ea typeface="+mn-ea"/>
                <a:cs typeface="+mn-cs"/>
              </a:rPr>
              <a:t>Población</a:t>
            </a:r>
            <a:endParaRPr lang="en-US" sz="1200" b="1"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Los actores que intervienen en la presente investigación están relacionados con las autoridades y funcionarios que conforman los órganos de respuesta del Sistema Integrado de Seguridad, entre los que figuran los siguientes</a:t>
            </a:r>
          </a:p>
          <a:p>
            <a:endParaRPr lang="es-EC" sz="1200" kern="1200" dirty="0" smtClean="0">
              <a:solidFill>
                <a:schemeClr val="tx1"/>
              </a:solidFill>
              <a:effectLst/>
              <a:latin typeface="+mn-lt"/>
              <a:ea typeface="+mn-ea"/>
              <a:cs typeface="+mn-cs"/>
            </a:endParaRPr>
          </a:p>
          <a:p>
            <a:pPr marL="268288" indent="-268288">
              <a:lnSpc>
                <a:spcPct val="150000"/>
              </a:lnSpc>
              <a:buFont typeface="Arial" panose="020B0604020202020204" pitchFamily="34" charset="0"/>
              <a:buChar char="•"/>
              <a:defRPr/>
            </a:pPr>
            <a:r>
              <a:rPr lang="es-EC" b="1" kern="0" dirty="0" smtClean="0">
                <a:solidFill>
                  <a:prstClr val="black"/>
                </a:solidFill>
                <a:latin typeface="Bahnschrift SemiBold SemiConden" panose="020B0502040204020203" pitchFamily="34" charset="0"/>
              </a:rPr>
              <a:t>Oficiales superiores planificadores del C.O y Brigada. </a:t>
            </a:r>
          </a:p>
          <a:p>
            <a:pPr marL="268288" indent="-268288">
              <a:lnSpc>
                <a:spcPct val="150000"/>
              </a:lnSpc>
              <a:buFont typeface="Arial" panose="020B0604020202020204" pitchFamily="34" charset="0"/>
              <a:buChar char="•"/>
              <a:defRPr/>
            </a:pPr>
            <a:r>
              <a:rPr lang="es-EC" b="1" kern="0" dirty="0" smtClean="0">
                <a:solidFill>
                  <a:prstClr val="black"/>
                </a:solidFill>
                <a:latin typeface="Bahnschrift SemiBold SemiConden" panose="020B0502040204020203" pitchFamily="34" charset="0"/>
              </a:rPr>
              <a:t>Oficiales superiores docentes y alumnos de la A.G.E.</a:t>
            </a:r>
          </a:p>
          <a:p>
            <a:pPr marL="268288" indent="-268288">
              <a:lnSpc>
                <a:spcPct val="150000"/>
              </a:lnSpc>
              <a:buFont typeface="Arial" panose="020B0604020202020204" pitchFamily="34" charset="0"/>
              <a:buChar char="•"/>
              <a:defRPr/>
            </a:pPr>
            <a:r>
              <a:rPr lang="es-EC" b="1" kern="0" dirty="0" smtClean="0">
                <a:solidFill>
                  <a:prstClr val="black"/>
                </a:solidFill>
                <a:latin typeface="Bahnschrift SemiBold SemiConden" panose="020B0502040204020203" pitchFamily="34" charset="0"/>
              </a:rPr>
              <a:t>Directivos y funcionarios del SNGRE - COE - ECU-911.</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Con </a:t>
            </a:r>
            <a:r>
              <a:rPr lang="en-US" dirty="0" err="1" smtClean="0"/>
              <a:t>respecto</a:t>
            </a:r>
            <a:r>
              <a:rPr lang="en-US" baseline="0" dirty="0" smtClean="0"/>
              <a:t> </a:t>
            </a:r>
            <a:r>
              <a:rPr lang="en-US" dirty="0" smtClean="0"/>
              <a:t>a la </a:t>
            </a:r>
            <a:r>
              <a:rPr lang="en-US" dirty="0" err="1" smtClean="0"/>
              <a:t>muestra</a:t>
            </a:r>
            <a:r>
              <a:rPr lang="en-US" dirty="0" smtClean="0"/>
              <a:t> </a:t>
            </a:r>
            <a:r>
              <a:rPr lang="es-EC" sz="1200" kern="1200" dirty="0" smtClean="0">
                <a:solidFill>
                  <a:schemeClr val="tx1"/>
                </a:solidFill>
                <a:effectLst/>
                <a:latin typeface="+mn-lt"/>
                <a:ea typeface="+mn-ea"/>
                <a:cs typeface="+mn-cs"/>
              </a:rPr>
              <a:t>es de tipo no probabilístico, a través de una muestra por cuotas, se seleccionó a los participantes en base a los niveles de conocimiento y toma de decisiones que se requiere en el nivel de planificación operacional y estratégica en el caso militar, y de expertos en el manejo de gestión de riesgos que conforman los órganos de apoyo al Sistema de Seguridad Integral del país.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01:42</a:t>
            </a:r>
            <a:r>
              <a:rPr lang="es-EC" sz="1200" kern="1200" baseline="0" dirty="0" smtClean="0">
                <a:solidFill>
                  <a:schemeClr val="tx1"/>
                </a:solidFill>
                <a:effectLst/>
                <a:latin typeface="+mn-lt"/>
                <a:ea typeface="+mn-ea"/>
                <a:cs typeface="+mn-cs"/>
              </a:rPr>
              <a:t> min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68C3569-A37C-4FDD-B18C-61ADDCBAAECC}" type="slidenum">
              <a:rPr lang="en-US" smtClean="0"/>
              <a:t>15</a:t>
            </a:fld>
            <a:endParaRPr lang="en-US"/>
          </a:p>
        </p:txBody>
      </p:sp>
    </p:spTree>
    <p:extLst>
      <p:ext uri="{BB962C8B-B14F-4D97-AF65-F5344CB8AC3E}">
        <p14:creationId xmlns:p14="http://schemas.microsoft.com/office/powerpoint/2010/main" val="231154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dirty="0" smtClean="0">
                <a:solidFill>
                  <a:schemeClr val="tx1"/>
                </a:solidFill>
                <a:effectLst/>
                <a:latin typeface="+mn-lt"/>
                <a:ea typeface="+mn-ea"/>
                <a:cs typeface="+mn-cs"/>
              </a:rPr>
              <a:t>El método aplicado en la presente investigación fue el método analítico, se enfocó al análisis del arte y diseño operacional como un todo sistémico, compuesto de elementos del diseño operacional o subsistemas; que permitieron establecer las posibles causas, su naturaleza y los efectos, a través de la indagación y la particularidad del mismo.</a:t>
            </a:r>
          </a:p>
          <a:p>
            <a:endParaRPr lang="es-EC" sz="1200" kern="1200" dirty="0" smtClean="0">
              <a:solidFill>
                <a:schemeClr val="tx1"/>
              </a:solidFill>
              <a:effectLst/>
              <a:latin typeface="+mn-lt"/>
              <a:ea typeface="+mn-ea"/>
              <a:cs typeface="+mn-cs"/>
            </a:endParaRPr>
          </a:p>
          <a:p>
            <a:r>
              <a:rPr lang="es-EC" sz="1200" b="0" kern="1200" dirty="0" smtClean="0">
                <a:solidFill>
                  <a:schemeClr val="tx1"/>
                </a:solidFill>
                <a:effectLst/>
                <a:latin typeface="+mn-lt"/>
                <a:ea typeface="+mn-ea"/>
                <a:cs typeface="+mn-cs"/>
              </a:rPr>
              <a:t>Como </a:t>
            </a:r>
            <a:r>
              <a:rPr lang="es-EC" sz="1200" b="1" kern="1200" dirty="0" smtClean="0">
                <a:solidFill>
                  <a:schemeClr val="tx1"/>
                </a:solidFill>
                <a:effectLst/>
                <a:latin typeface="+mn-lt"/>
                <a:ea typeface="+mn-ea"/>
                <a:cs typeface="+mn-cs"/>
              </a:rPr>
              <a:t>Técnicas de Recolección de Datos</a:t>
            </a:r>
            <a:endParaRPr lang="en-US" sz="1200" b="1"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se la utilizó principalmente dos técnicas: la encuesta y la entrevista</a:t>
            </a:r>
          </a:p>
          <a:p>
            <a:endParaRPr lang="es-EC" sz="1200" kern="1200" dirty="0" smtClean="0">
              <a:solidFill>
                <a:schemeClr val="tx1"/>
              </a:solidFill>
              <a:effectLst/>
              <a:latin typeface="+mn-lt"/>
              <a:ea typeface="+mn-ea"/>
              <a:cs typeface="+mn-cs"/>
            </a:endParaRPr>
          </a:p>
          <a:p>
            <a:r>
              <a:rPr lang="es-EC" sz="1200" b="0" kern="1200" dirty="0" smtClean="0">
                <a:solidFill>
                  <a:schemeClr val="tx1"/>
                </a:solidFill>
                <a:effectLst/>
                <a:latin typeface="+mn-lt"/>
                <a:ea typeface="+mn-ea"/>
                <a:cs typeface="+mn-cs"/>
              </a:rPr>
              <a:t>Como </a:t>
            </a:r>
            <a:r>
              <a:rPr lang="es-EC" sz="1200" b="1" kern="1200" dirty="0" smtClean="0">
                <a:solidFill>
                  <a:schemeClr val="tx1"/>
                </a:solidFill>
                <a:effectLst/>
                <a:latin typeface="+mn-lt"/>
                <a:ea typeface="+mn-ea"/>
                <a:cs typeface="+mn-cs"/>
              </a:rPr>
              <a:t>Instrumentos de Recolección de Datos</a:t>
            </a:r>
            <a:endParaRPr lang="en-US" sz="1200" b="1"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se emplearon</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formularios para encuestas y cuestionarios enviados a través de medios electrónicos</a:t>
            </a:r>
          </a:p>
          <a:p>
            <a:endParaRPr lang="es-EC" sz="1200" kern="1200" dirty="0" smtClean="0">
              <a:solidFill>
                <a:schemeClr val="tx1"/>
              </a:solidFill>
              <a:effectLst/>
              <a:latin typeface="+mn-lt"/>
              <a:ea typeface="+mn-ea"/>
              <a:cs typeface="+mn-cs"/>
            </a:endParaRPr>
          </a:p>
          <a:p>
            <a:r>
              <a:rPr lang="es-EC" sz="1200" b="0" kern="1200" dirty="0" smtClean="0">
                <a:solidFill>
                  <a:schemeClr val="tx1"/>
                </a:solidFill>
                <a:effectLst/>
                <a:latin typeface="+mn-lt"/>
                <a:ea typeface="+mn-ea"/>
                <a:cs typeface="+mn-cs"/>
              </a:rPr>
              <a:t>En cuanto a las </a:t>
            </a:r>
            <a:r>
              <a:rPr lang="es-EC" sz="1200" b="1" kern="1200" dirty="0" smtClean="0">
                <a:solidFill>
                  <a:schemeClr val="tx1"/>
                </a:solidFill>
                <a:effectLst/>
                <a:latin typeface="+mn-lt"/>
                <a:ea typeface="+mn-ea"/>
                <a:cs typeface="+mn-cs"/>
              </a:rPr>
              <a:t>Técnicas</a:t>
            </a:r>
            <a:r>
              <a:rPr lang="es-EC" sz="1200" b="0" kern="1200" dirty="0" smtClean="0">
                <a:solidFill>
                  <a:schemeClr val="tx1"/>
                </a:solidFill>
                <a:effectLst/>
                <a:latin typeface="+mn-lt"/>
                <a:ea typeface="+mn-ea"/>
                <a:cs typeface="+mn-cs"/>
              </a:rPr>
              <a:t> </a:t>
            </a:r>
            <a:r>
              <a:rPr lang="es-EC" sz="1200" b="1" kern="1200" dirty="0" smtClean="0">
                <a:solidFill>
                  <a:schemeClr val="tx1"/>
                </a:solidFill>
                <a:effectLst/>
                <a:latin typeface="+mn-lt"/>
                <a:ea typeface="+mn-ea"/>
                <a:cs typeface="+mn-cs"/>
              </a:rPr>
              <a:t>para el Análisis e Interpretación de Datos</a:t>
            </a:r>
            <a:endParaRPr lang="en-US" sz="1200" b="1"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utilizamos las herramientas del método inductivo a través de cuadros comparativos, técnicas de análisis de estadística inferencial que permitieron obtener información de la población objeto de estudio a partir de una muestra significativa y cuidadosamente seleccionada</a:t>
            </a:r>
          </a:p>
          <a:p>
            <a:endParaRPr lang="es-EC" sz="1200" kern="1200" dirty="0" smtClean="0">
              <a:solidFill>
                <a:schemeClr val="tx1"/>
              </a:solidFill>
              <a:effectLst/>
              <a:latin typeface="+mn-lt"/>
              <a:ea typeface="+mn-ea"/>
              <a:cs typeface="+mn-cs"/>
            </a:endParaRPr>
          </a:p>
          <a:p>
            <a:pPr marL="0" indent="0">
              <a:buNone/>
            </a:pPr>
            <a:r>
              <a:rPr lang="es-EC" dirty="0" smtClean="0">
                <a:latin typeface="Bahnschrift SemiBold SemiConden" panose="020B0502040204020203" pitchFamily="34" charset="0"/>
              </a:rPr>
              <a:t>Total -</a:t>
            </a:r>
            <a:r>
              <a:rPr lang="es-EC" baseline="0" dirty="0" smtClean="0">
                <a:latin typeface="Bahnschrift SemiBold SemiConden" panose="020B0502040204020203" pitchFamily="34" charset="0"/>
              </a:rPr>
              <a:t> 02:45 min</a:t>
            </a:r>
          </a:p>
          <a:p>
            <a:pPr marL="0" indent="0">
              <a:buNone/>
            </a:pPr>
            <a:r>
              <a:rPr lang="es-EC" baseline="0" dirty="0" err="1" smtClean="0">
                <a:latin typeface="Bahnschrift SemiBold SemiConden" panose="020B0502040204020203" pitchFamily="34" charset="0"/>
              </a:rPr>
              <a:t>Lap</a:t>
            </a:r>
            <a:r>
              <a:rPr lang="es-EC" baseline="0" dirty="0" smtClean="0">
                <a:latin typeface="Bahnschrift SemiBold SemiConden" panose="020B0502040204020203" pitchFamily="34" charset="0"/>
              </a:rPr>
              <a:t> 2 – 01:01 min</a:t>
            </a:r>
            <a:endParaRPr lang="en-US" dirty="0" smtClean="0"/>
          </a:p>
          <a:p>
            <a:endParaRPr lang="en-US" dirty="0"/>
          </a:p>
        </p:txBody>
      </p:sp>
      <p:sp>
        <p:nvSpPr>
          <p:cNvPr id="4" name="Slide Number Placeholder 3"/>
          <p:cNvSpPr>
            <a:spLocks noGrp="1"/>
          </p:cNvSpPr>
          <p:nvPr>
            <p:ph type="sldNum" sz="quarter" idx="10"/>
          </p:nvPr>
        </p:nvSpPr>
        <p:spPr/>
        <p:txBody>
          <a:bodyPr/>
          <a:lstStyle/>
          <a:p>
            <a:fld id="{D68C3569-A37C-4FDD-B18C-61ADDCBAAECC}" type="slidenum">
              <a:rPr lang="en-US" smtClean="0"/>
              <a:t>16</a:t>
            </a:fld>
            <a:endParaRPr lang="en-US"/>
          </a:p>
        </p:txBody>
      </p:sp>
    </p:spTree>
    <p:extLst>
      <p:ext uri="{BB962C8B-B14F-4D97-AF65-F5344CB8AC3E}">
        <p14:creationId xmlns:p14="http://schemas.microsoft.com/office/powerpoint/2010/main" val="3828904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Estos</a:t>
            </a:r>
            <a:r>
              <a:rPr lang="en-US" dirty="0" smtClean="0"/>
              <a:t> son </a:t>
            </a:r>
            <a:r>
              <a:rPr lang="en-US" dirty="0" err="1" smtClean="0"/>
              <a:t>los</a:t>
            </a:r>
            <a:r>
              <a:rPr lang="en-US" dirty="0" smtClean="0"/>
              <a:t> 4 </a:t>
            </a:r>
            <a:r>
              <a:rPr lang="en-US" dirty="0" err="1" smtClean="0"/>
              <a:t>objetivos</a:t>
            </a:r>
            <a:r>
              <a:rPr lang="en-US" dirty="0" smtClean="0"/>
              <a:t> que se </a:t>
            </a:r>
            <a:r>
              <a:rPr lang="en-US" dirty="0" err="1" smtClean="0"/>
              <a:t>plantearon</a:t>
            </a:r>
            <a:r>
              <a:rPr lang="en-US" baseline="0" dirty="0" smtClean="0"/>
              <a:t> para la </a:t>
            </a:r>
            <a:r>
              <a:rPr lang="en-US" baseline="0" dirty="0" err="1" smtClean="0"/>
              <a:t>investigacion</a:t>
            </a:r>
            <a:r>
              <a:rPr lang="en-US" baseline="0" dirty="0" smtClean="0"/>
              <a:t>:</a:t>
            </a:r>
          </a:p>
          <a:p>
            <a:endParaRPr lang="en-US" baseline="0" dirty="0" smtClean="0"/>
          </a:p>
          <a:p>
            <a:pPr marL="228600" indent="-228600">
              <a:buAutoNum type="arabicPeriod"/>
            </a:pPr>
            <a:r>
              <a:rPr lang="en-US" baseline="0" dirty="0" smtClean="0"/>
              <a:t>El primero </a:t>
            </a:r>
            <a:r>
              <a:rPr lang="en-US" baseline="0" dirty="0" err="1" smtClean="0"/>
              <a:t>relacionado</a:t>
            </a:r>
            <a:r>
              <a:rPr lang="en-US" baseline="0" dirty="0" smtClean="0"/>
              <a:t> a </a:t>
            </a:r>
            <a:r>
              <a:rPr lang="en-US" baseline="0" dirty="0" err="1" smtClean="0"/>
              <a:t>formular</a:t>
            </a:r>
            <a:r>
              <a:rPr lang="en-US" baseline="0" dirty="0" smtClean="0"/>
              <a:t> </a:t>
            </a:r>
            <a:r>
              <a:rPr lang="en-US" baseline="0" dirty="0" err="1" smtClean="0"/>
              <a:t>los</a:t>
            </a:r>
            <a:r>
              <a:rPr lang="en-US" baseline="0" dirty="0" smtClean="0"/>
              <a:t> </a:t>
            </a:r>
            <a:r>
              <a:rPr lang="en-US" baseline="0" dirty="0" err="1" smtClean="0"/>
              <a:t>lineamientos</a:t>
            </a:r>
            <a:r>
              <a:rPr lang="en-US" baseline="0" dirty="0" smtClean="0"/>
              <a:t> </a:t>
            </a:r>
            <a:r>
              <a:rPr lang="en-US" baseline="0" dirty="0" err="1" smtClean="0"/>
              <a:t>estrategicos</a:t>
            </a:r>
            <a:r>
              <a:rPr lang="en-US" baseline="0" dirty="0" smtClean="0"/>
              <a:t> para </a:t>
            </a:r>
            <a:r>
              <a:rPr lang="en-US" baseline="0" dirty="0" err="1" smtClean="0"/>
              <a:t>mejorar</a:t>
            </a:r>
            <a:r>
              <a:rPr lang="en-US" baseline="0" dirty="0" smtClean="0"/>
              <a:t> el </a:t>
            </a:r>
            <a:r>
              <a:rPr lang="en-US" baseline="0" dirty="0" err="1" smtClean="0"/>
              <a:t>proceso</a:t>
            </a:r>
            <a:r>
              <a:rPr lang="en-US" baseline="0" dirty="0" smtClean="0"/>
              <a:t> de </a:t>
            </a:r>
            <a:r>
              <a:rPr lang="en-US" baseline="0" dirty="0" err="1" smtClean="0"/>
              <a:t>planificacion</a:t>
            </a:r>
            <a:r>
              <a:rPr lang="en-US" baseline="0" dirty="0" smtClean="0"/>
              <a:t> military </a:t>
            </a:r>
            <a:r>
              <a:rPr lang="en-US" baseline="0" dirty="0" err="1" smtClean="0"/>
              <a:t>en</a:t>
            </a:r>
            <a:r>
              <a:rPr lang="en-US" baseline="0" dirty="0" smtClean="0"/>
              <a:t> </a:t>
            </a:r>
            <a:r>
              <a:rPr lang="en-US" baseline="0" dirty="0" err="1" smtClean="0"/>
              <a:t>apoyo</a:t>
            </a:r>
            <a:r>
              <a:rPr lang="en-US" baseline="0" dirty="0" smtClean="0"/>
              <a:t> GR</a:t>
            </a:r>
          </a:p>
          <a:p>
            <a:pPr marL="0" indent="0">
              <a:buNone/>
            </a:pPr>
            <a:endParaRPr lang="en-US" baseline="0" dirty="0" smtClean="0"/>
          </a:p>
          <a:p>
            <a:pPr marL="228600" indent="-228600">
              <a:buAutoNum type="arabicPeriod" startAt="2"/>
            </a:pPr>
            <a:r>
              <a:rPr lang="en-US" baseline="0" dirty="0" smtClean="0"/>
              <a:t>El Segundo </a:t>
            </a:r>
            <a:r>
              <a:rPr lang="en-US" baseline="0" dirty="0" err="1" smtClean="0"/>
              <a:t>encaminado</a:t>
            </a:r>
            <a:r>
              <a:rPr lang="en-US" baseline="0" dirty="0" smtClean="0"/>
              <a:t> a </a:t>
            </a:r>
            <a:r>
              <a:rPr lang="es-EC" dirty="0" smtClean="0">
                <a:latin typeface="Bahnschrift SemiBold SemiConden" panose="020B0502040204020203" pitchFamily="34" charset="0"/>
              </a:rPr>
              <a:t>Analizar la metodología empleada para la planificación de las operaciones militares </a:t>
            </a:r>
          </a:p>
          <a:p>
            <a:pPr marL="228600" indent="-228600">
              <a:buAutoNum type="arabicPeriod" startAt="2"/>
            </a:pPr>
            <a:endParaRPr lang="es-EC" dirty="0" smtClean="0">
              <a:latin typeface="Bahnschrift SemiBold SemiConden" panose="020B0502040204020203" pitchFamily="34" charset="0"/>
            </a:endParaRPr>
          </a:p>
          <a:p>
            <a:pPr marL="228600" indent="-228600">
              <a:buAutoNum type="arabicPeriod" startAt="3"/>
            </a:pPr>
            <a:r>
              <a:rPr lang="es-EC" dirty="0" smtClean="0">
                <a:latin typeface="Bahnschrift SemiBold SemiConden" panose="020B0502040204020203" pitchFamily="34" charset="0"/>
              </a:rPr>
              <a:t>El</a:t>
            </a:r>
            <a:r>
              <a:rPr lang="es-EC" baseline="0" dirty="0" smtClean="0">
                <a:latin typeface="Bahnschrift SemiBold SemiConden" panose="020B0502040204020203" pitchFamily="34" charset="0"/>
              </a:rPr>
              <a:t> tercero orientado a </a:t>
            </a:r>
            <a:r>
              <a:rPr lang="es-EC" dirty="0" smtClean="0">
                <a:latin typeface="Bahnschrift SemiBold SemiConden" panose="020B0502040204020203" pitchFamily="34" charset="0"/>
              </a:rPr>
              <a:t>Analizar el marco legal que faculte la participación de FF.AA. en la gestión de riesgos </a:t>
            </a:r>
          </a:p>
          <a:p>
            <a:pPr marL="0" indent="0">
              <a:buNone/>
            </a:pPr>
            <a:endParaRPr lang="es-EC" dirty="0" smtClean="0">
              <a:latin typeface="Bahnschrift SemiBold SemiConden" panose="020B0502040204020203" pitchFamily="34" charset="0"/>
            </a:endParaRPr>
          </a:p>
          <a:p>
            <a:pPr marL="228600" indent="-228600">
              <a:buAutoNum type="arabicPeriod" startAt="4"/>
            </a:pPr>
            <a:r>
              <a:rPr lang="es-EC" baseline="0" dirty="0" smtClean="0">
                <a:latin typeface="Bahnschrift SemiBold SemiConden" panose="020B0502040204020203" pitchFamily="34" charset="0"/>
              </a:rPr>
              <a:t>Finalmente el Cuarto Objetivo para </a:t>
            </a:r>
            <a:r>
              <a:rPr lang="es-EC" dirty="0" smtClean="0">
                <a:latin typeface="Bahnschrift SemiBold SemiConden" panose="020B0502040204020203" pitchFamily="34" charset="0"/>
              </a:rPr>
              <a:t>Determinar la factibilidad en la aplicación del arte y diseño operacional en la gestión de riesgos </a:t>
            </a:r>
          </a:p>
          <a:p>
            <a:pPr marL="228600" indent="-228600">
              <a:buAutoNum type="arabicPeriod" startAt="4"/>
            </a:pPr>
            <a:endParaRPr lang="es-EC" dirty="0" smtClean="0">
              <a:latin typeface="Bahnschrift SemiBold SemiConden" panose="020B0502040204020203" pitchFamily="34" charset="0"/>
            </a:endParaRPr>
          </a:p>
          <a:p>
            <a:pPr marL="0" indent="0">
              <a:buNone/>
            </a:pPr>
            <a:r>
              <a:rPr lang="es-EC" dirty="0" smtClean="0">
                <a:latin typeface="Bahnschrift SemiBold SemiConden" panose="020B0502040204020203" pitchFamily="34" charset="0"/>
              </a:rPr>
              <a:t>Total -</a:t>
            </a:r>
            <a:r>
              <a:rPr lang="es-EC" baseline="0" dirty="0" smtClean="0">
                <a:latin typeface="Bahnschrift SemiBold SemiConden" panose="020B0502040204020203" pitchFamily="34" charset="0"/>
              </a:rPr>
              <a:t> 03:24 min</a:t>
            </a:r>
          </a:p>
          <a:p>
            <a:pPr marL="0" indent="0">
              <a:buNone/>
            </a:pPr>
            <a:r>
              <a:rPr lang="es-EC" baseline="0" dirty="0" err="1" smtClean="0">
                <a:latin typeface="Bahnschrift SemiBold SemiConden" panose="020B0502040204020203" pitchFamily="34" charset="0"/>
              </a:rPr>
              <a:t>Lap</a:t>
            </a:r>
            <a:r>
              <a:rPr lang="es-EC" baseline="0" dirty="0" smtClean="0">
                <a:latin typeface="Bahnschrift SemiBold SemiConden" panose="020B0502040204020203" pitchFamily="34" charset="0"/>
              </a:rPr>
              <a:t> 3 – 00:39</a:t>
            </a:r>
            <a:endParaRPr lang="en-US" dirty="0"/>
          </a:p>
        </p:txBody>
      </p:sp>
      <p:sp>
        <p:nvSpPr>
          <p:cNvPr id="4" name="Slide Number Placeholder 3"/>
          <p:cNvSpPr>
            <a:spLocks noGrp="1"/>
          </p:cNvSpPr>
          <p:nvPr>
            <p:ph type="sldNum" sz="quarter" idx="10"/>
          </p:nvPr>
        </p:nvSpPr>
        <p:spPr/>
        <p:txBody>
          <a:bodyPr/>
          <a:lstStyle/>
          <a:p>
            <a:fld id="{D68C3569-A37C-4FDD-B18C-61ADDCBAAECC}" type="slidenum">
              <a:rPr lang="en-US" smtClean="0"/>
              <a:t>17</a:t>
            </a:fld>
            <a:endParaRPr lang="en-US"/>
          </a:p>
        </p:txBody>
      </p:sp>
    </p:spTree>
    <p:extLst>
      <p:ext uri="{BB962C8B-B14F-4D97-AF65-F5344CB8AC3E}">
        <p14:creationId xmlns:p14="http://schemas.microsoft.com/office/powerpoint/2010/main" val="3485361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En</a:t>
            </a:r>
            <a:r>
              <a:rPr lang="en-US" dirty="0" smtClean="0"/>
              <a:t> la </a:t>
            </a:r>
            <a:r>
              <a:rPr lang="en-US" dirty="0" err="1" smtClean="0"/>
              <a:t>dispositiva</a:t>
            </a:r>
            <a:r>
              <a:rPr lang="en-US" baseline="0" dirty="0" smtClean="0"/>
              <a:t> </a:t>
            </a:r>
            <a:r>
              <a:rPr lang="en-US" baseline="0" dirty="0" err="1" smtClean="0"/>
              <a:t>observamos</a:t>
            </a:r>
            <a:r>
              <a:rPr lang="en-US" baseline="0" dirty="0" smtClean="0"/>
              <a:t> </a:t>
            </a:r>
            <a:r>
              <a:rPr lang="en-US" baseline="0" dirty="0" err="1" smtClean="0"/>
              <a:t>nuevamente</a:t>
            </a:r>
            <a:r>
              <a:rPr lang="en-US" baseline="0" dirty="0" smtClean="0"/>
              <a:t> </a:t>
            </a:r>
            <a:r>
              <a:rPr lang="en-US" baseline="0" dirty="0" err="1" smtClean="0"/>
              <a:t>los</a:t>
            </a:r>
            <a:r>
              <a:rPr lang="en-US" baseline="0" dirty="0" smtClean="0"/>
              <a:t> </a:t>
            </a:r>
            <a:r>
              <a:rPr lang="en-US" baseline="0" dirty="0" err="1" smtClean="0"/>
              <a:t>cuatro</a:t>
            </a:r>
            <a:r>
              <a:rPr lang="en-US" baseline="0" dirty="0" smtClean="0"/>
              <a:t> </a:t>
            </a:r>
            <a:r>
              <a:rPr lang="en-US" baseline="0" dirty="0" err="1" smtClean="0"/>
              <a:t>objetivos</a:t>
            </a:r>
            <a:r>
              <a:rPr lang="en-US" baseline="0" dirty="0" smtClean="0"/>
              <a:t> y </a:t>
            </a:r>
            <a:r>
              <a:rPr lang="en-US" baseline="0" dirty="0" err="1" smtClean="0"/>
              <a:t>como</a:t>
            </a:r>
            <a:r>
              <a:rPr lang="en-US" baseline="0" dirty="0" smtClean="0"/>
              <a:t> </a:t>
            </a:r>
            <a:r>
              <a:rPr lang="en-US" baseline="0" dirty="0" err="1" smtClean="0"/>
              <a:t>estos</a:t>
            </a:r>
            <a:r>
              <a:rPr lang="en-US" baseline="0" dirty="0" smtClean="0"/>
              <a:t> </a:t>
            </a:r>
            <a:r>
              <a:rPr lang="en-US" baseline="0" dirty="0" err="1" smtClean="0"/>
              <a:t>estan</a:t>
            </a:r>
            <a:r>
              <a:rPr lang="en-US" baseline="0" dirty="0" smtClean="0"/>
              <a:t> </a:t>
            </a:r>
            <a:r>
              <a:rPr lang="en-US" baseline="0" dirty="0" err="1" smtClean="0"/>
              <a:t>enlazados</a:t>
            </a:r>
            <a:r>
              <a:rPr lang="en-US" baseline="0" dirty="0" smtClean="0"/>
              <a:t> para el </a:t>
            </a:r>
            <a:r>
              <a:rPr lang="en-US" baseline="0" dirty="0" err="1" smtClean="0"/>
              <a:t>desarrollo</a:t>
            </a:r>
            <a:r>
              <a:rPr lang="en-US" baseline="0" dirty="0" smtClean="0"/>
              <a:t> de </a:t>
            </a:r>
            <a:r>
              <a:rPr lang="en-US" baseline="0" dirty="0" err="1" smtClean="0"/>
              <a:t>los</a:t>
            </a:r>
            <a:r>
              <a:rPr lang="en-US" baseline="0" dirty="0" smtClean="0"/>
              <a:t> </a:t>
            </a:r>
            <a:r>
              <a:rPr lang="en-US" baseline="0" dirty="0" err="1" smtClean="0"/>
              <a:t>Lineamientos</a:t>
            </a:r>
            <a:r>
              <a:rPr lang="en-US" baseline="0" dirty="0" smtClean="0"/>
              <a:t> </a:t>
            </a:r>
            <a:r>
              <a:rPr lang="en-US" baseline="0" dirty="0" err="1" smtClean="0"/>
              <a:t>Estrategicos</a:t>
            </a:r>
            <a:endParaRPr lang="en-US" baseline="0" dirty="0" smtClean="0"/>
          </a:p>
          <a:p>
            <a:endParaRPr lang="en-US" baseline="0" dirty="0" smtClean="0"/>
          </a:p>
          <a:p>
            <a:r>
              <a:rPr lang="en-US" baseline="0" dirty="0" smtClean="0"/>
              <a:t>Primer </a:t>
            </a:r>
            <a:r>
              <a:rPr lang="en-US" baseline="0" dirty="0" err="1" smtClean="0"/>
              <a:t>Objetivo</a:t>
            </a:r>
            <a:endParaRPr lang="en-US" baseline="0" dirty="0" smtClean="0"/>
          </a:p>
          <a:p>
            <a:pPr marL="171450" indent="-171450">
              <a:buFont typeface="Arial" panose="020B0604020202020204" pitchFamily="34" charset="0"/>
              <a:buChar char="•"/>
            </a:pPr>
            <a:r>
              <a:rPr lang="en-US" baseline="0" dirty="0" smtClean="0"/>
              <a:t>Se </a:t>
            </a:r>
            <a:r>
              <a:rPr lang="en-US" baseline="0" dirty="0" err="1" smtClean="0"/>
              <a:t>sustenta</a:t>
            </a:r>
            <a:r>
              <a:rPr lang="en-US" baseline="0" dirty="0" smtClean="0"/>
              <a:t> </a:t>
            </a:r>
            <a:r>
              <a:rPr lang="en-US" baseline="0" dirty="0" err="1" smtClean="0"/>
              <a:t>en</a:t>
            </a:r>
            <a:r>
              <a:rPr lang="en-US" baseline="0" dirty="0" smtClean="0"/>
              <a:t> la PEI del </a:t>
            </a:r>
            <a:r>
              <a:rPr lang="en-US" baseline="0" dirty="0" err="1" smtClean="0"/>
              <a:t>Ejercito</a:t>
            </a:r>
            <a:r>
              <a:rPr lang="en-US" baseline="0" dirty="0" smtClean="0"/>
              <a:t>, </a:t>
            </a:r>
            <a:r>
              <a:rPr lang="en-US" baseline="0" dirty="0" err="1" smtClean="0"/>
              <a:t>los</a:t>
            </a:r>
            <a:r>
              <a:rPr lang="en-US" baseline="0" dirty="0" smtClean="0"/>
              <a:t> </a:t>
            </a:r>
            <a:r>
              <a:rPr lang="en-US" baseline="0" dirty="0" err="1" smtClean="0"/>
              <a:t>lineamientos</a:t>
            </a:r>
            <a:r>
              <a:rPr lang="en-US" baseline="0" dirty="0" smtClean="0"/>
              <a:t> del </a:t>
            </a:r>
            <a:r>
              <a:rPr lang="en-US" baseline="0" dirty="0" err="1" smtClean="0"/>
              <a:t>nivel</a:t>
            </a:r>
            <a:r>
              <a:rPr lang="en-US" baseline="0" dirty="0" smtClean="0"/>
              <a:t> politico a </a:t>
            </a:r>
            <a:r>
              <a:rPr lang="en-US" baseline="0" dirty="0" err="1" smtClean="0"/>
              <a:t>traves</a:t>
            </a:r>
            <a:r>
              <a:rPr lang="en-US" baseline="0" dirty="0" smtClean="0"/>
              <a:t> del </a:t>
            </a:r>
            <a:r>
              <a:rPr lang="en-US" baseline="0" dirty="0" err="1" smtClean="0"/>
              <a:t>Ministerio</a:t>
            </a:r>
            <a:r>
              <a:rPr lang="en-US" baseline="0" dirty="0" smtClean="0"/>
              <a:t> de </a:t>
            </a:r>
            <a:r>
              <a:rPr lang="en-US" baseline="0" dirty="0" err="1" smtClean="0"/>
              <a:t>Defensa</a:t>
            </a:r>
            <a:r>
              <a:rPr lang="en-US" baseline="0" dirty="0" smtClean="0"/>
              <a:t> Nacional. </a:t>
            </a:r>
          </a:p>
          <a:p>
            <a:pPr marL="171450" indent="-171450">
              <a:buFont typeface="Arial" panose="020B0604020202020204" pitchFamily="34" charset="0"/>
              <a:buChar char="•"/>
            </a:pPr>
            <a:r>
              <a:rPr lang="en-US" baseline="0" dirty="0" err="1" smtClean="0"/>
              <a:t>Busca</a:t>
            </a:r>
            <a:r>
              <a:rPr lang="en-US" baseline="0" dirty="0" smtClean="0"/>
              <a:t> </a:t>
            </a:r>
            <a:r>
              <a:rPr lang="en-US" baseline="0" dirty="0" err="1" smtClean="0"/>
              <a:t>apoyar</a:t>
            </a:r>
            <a:r>
              <a:rPr lang="en-US" baseline="0" dirty="0" smtClean="0"/>
              <a:t> la PEI con </a:t>
            </a:r>
            <a:r>
              <a:rPr lang="en-US" baseline="0" dirty="0" err="1" smtClean="0"/>
              <a:t>lineamiento</a:t>
            </a:r>
            <a:r>
              <a:rPr lang="en-US" baseline="0" dirty="0" smtClean="0"/>
              <a:t> </a:t>
            </a:r>
            <a:r>
              <a:rPr lang="en-US" baseline="0" dirty="0" err="1" smtClean="0"/>
              <a:t>estrategicos</a:t>
            </a:r>
            <a:r>
              <a:rPr lang="en-US" baseline="0" dirty="0" smtClean="0"/>
              <a:t> </a:t>
            </a:r>
            <a:r>
              <a:rPr lang="en-US" baseline="0" dirty="0" err="1" smtClean="0"/>
              <a:t>actualizados</a:t>
            </a:r>
            <a:r>
              <a:rPr lang="en-US" baseline="0" dirty="0" smtClean="0"/>
              <a:t> </a:t>
            </a:r>
            <a:r>
              <a:rPr lang="en-US" baseline="0" dirty="0" err="1" smtClean="0"/>
              <a:t>en</a:t>
            </a:r>
            <a:r>
              <a:rPr lang="en-US" baseline="0" dirty="0" smtClean="0"/>
              <a:t> </a:t>
            </a:r>
            <a:r>
              <a:rPr lang="en-US" baseline="0" dirty="0" err="1" smtClean="0"/>
              <a:t>funcion</a:t>
            </a:r>
            <a:r>
              <a:rPr lang="en-US" baseline="0" dirty="0" smtClean="0"/>
              <a:t> de la </a:t>
            </a:r>
            <a:r>
              <a:rPr lang="en-US" baseline="0" dirty="0" err="1" smtClean="0"/>
              <a:t>doctrina</a:t>
            </a:r>
            <a:r>
              <a:rPr lang="en-US" baseline="0" dirty="0" smtClean="0"/>
              <a:t> del A-Op</a:t>
            </a:r>
          </a:p>
          <a:p>
            <a:endParaRPr lang="en-US" baseline="0" dirty="0" smtClean="0"/>
          </a:p>
          <a:p>
            <a:r>
              <a:rPr lang="en-US" baseline="0" dirty="0" smtClean="0"/>
              <a:t>Segundo </a:t>
            </a:r>
            <a:r>
              <a:rPr lang="en-US" baseline="0" dirty="0" err="1" smtClean="0"/>
              <a:t>Objetivo</a:t>
            </a:r>
            <a:endParaRPr lang="en-US" baseline="0" dirty="0" smtClean="0"/>
          </a:p>
          <a:p>
            <a:pPr marL="171450" indent="-171450">
              <a:buFont typeface="Arial" panose="020B0604020202020204" pitchFamily="34" charset="0"/>
              <a:buChar char="•"/>
            </a:pPr>
            <a:r>
              <a:rPr lang="en-US" dirty="0" err="1" smtClean="0"/>
              <a:t>Analiza</a:t>
            </a:r>
            <a:r>
              <a:rPr lang="en-US" dirty="0" smtClean="0"/>
              <a:t> la </a:t>
            </a:r>
            <a:r>
              <a:rPr lang="en-US" dirty="0" err="1" smtClean="0"/>
              <a:t>metodologia</a:t>
            </a:r>
            <a:r>
              <a:rPr lang="en-US" dirty="0" smtClean="0"/>
              <a:t> de la </a:t>
            </a:r>
            <a:r>
              <a:rPr lang="en-US" dirty="0" err="1" smtClean="0"/>
              <a:t>planificacion</a:t>
            </a:r>
            <a:r>
              <a:rPr lang="en-US" dirty="0" smtClean="0"/>
              <a:t> de las op mil</a:t>
            </a:r>
            <a:r>
              <a:rPr lang="en-US" baseline="0" dirty="0" smtClean="0"/>
              <a:t> </a:t>
            </a:r>
            <a:r>
              <a:rPr lang="en-US" dirty="0" err="1" smtClean="0"/>
              <a:t>en</a:t>
            </a:r>
            <a:r>
              <a:rPr lang="en-US" dirty="0" smtClean="0"/>
              <a:t> </a:t>
            </a:r>
            <a:r>
              <a:rPr lang="en-US" dirty="0" err="1" smtClean="0"/>
              <a:t>funcion</a:t>
            </a:r>
            <a:r>
              <a:rPr lang="en-US" baseline="0" dirty="0" smtClean="0"/>
              <a:t> del PMTD, </a:t>
            </a:r>
            <a:r>
              <a:rPr lang="en-US" baseline="0" dirty="0" err="1" smtClean="0"/>
              <a:t>operaciones</a:t>
            </a:r>
            <a:r>
              <a:rPr lang="en-US" baseline="0" dirty="0" smtClean="0"/>
              <a:t> de </a:t>
            </a:r>
            <a:r>
              <a:rPr lang="en-US" baseline="0" dirty="0" err="1" smtClean="0"/>
              <a:t>busqueda</a:t>
            </a:r>
            <a:r>
              <a:rPr lang="en-US" baseline="0" dirty="0" smtClean="0"/>
              <a:t>, </a:t>
            </a:r>
            <a:r>
              <a:rPr lang="en-US" baseline="0" dirty="0" err="1" smtClean="0"/>
              <a:t>rescate</a:t>
            </a:r>
            <a:r>
              <a:rPr lang="en-US" baseline="0" dirty="0" smtClean="0"/>
              <a:t> y </a:t>
            </a:r>
            <a:r>
              <a:rPr lang="en-US" baseline="0" dirty="0" err="1" smtClean="0"/>
              <a:t>salvamento</a:t>
            </a:r>
            <a:r>
              <a:rPr lang="en-US" baseline="0" dirty="0" smtClean="0"/>
              <a:t>, </a:t>
            </a:r>
            <a:r>
              <a:rPr lang="en-US" baseline="0" dirty="0" err="1" smtClean="0"/>
              <a:t>asi</a:t>
            </a:r>
            <a:r>
              <a:rPr lang="en-US" baseline="0" dirty="0" smtClean="0"/>
              <a:t> </a:t>
            </a:r>
            <a:r>
              <a:rPr lang="en-US" baseline="0" dirty="0" err="1" smtClean="0"/>
              <a:t>tambien</a:t>
            </a:r>
            <a:r>
              <a:rPr lang="en-US" baseline="0" dirty="0" smtClean="0"/>
              <a:t> </a:t>
            </a:r>
            <a:r>
              <a:rPr lang="en-US" baseline="0" dirty="0" err="1" smtClean="0"/>
              <a:t>como</a:t>
            </a:r>
            <a:r>
              <a:rPr lang="en-US" baseline="0" dirty="0" smtClean="0"/>
              <a:t> la </a:t>
            </a:r>
            <a:r>
              <a:rPr lang="en-US" baseline="0" dirty="0" err="1" smtClean="0"/>
              <a:t>aplicada</a:t>
            </a:r>
            <a:r>
              <a:rPr lang="en-US" baseline="0" dirty="0" smtClean="0"/>
              <a:t> </a:t>
            </a:r>
            <a:r>
              <a:rPr lang="en-US" baseline="0" dirty="0" err="1" smtClean="0"/>
              <a:t>por</a:t>
            </a:r>
            <a:r>
              <a:rPr lang="en-US" baseline="0" dirty="0" smtClean="0"/>
              <a:t> el CCFFAA.</a:t>
            </a:r>
          </a:p>
          <a:p>
            <a:pPr marL="171450" indent="-171450">
              <a:buFont typeface="Arial" panose="020B0604020202020204" pitchFamily="34" charset="0"/>
              <a:buChar char="•"/>
            </a:pPr>
            <a:r>
              <a:rPr lang="en-US" baseline="0" dirty="0" err="1" smtClean="0"/>
              <a:t>Intenta</a:t>
            </a:r>
            <a:r>
              <a:rPr lang="en-US" baseline="0" dirty="0" smtClean="0"/>
              <a:t> </a:t>
            </a:r>
            <a:r>
              <a:rPr lang="en-US" baseline="0" dirty="0" err="1" smtClean="0"/>
              <a:t>sugerir</a:t>
            </a:r>
            <a:r>
              <a:rPr lang="en-US" baseline="0" dirty="0" smtClean="0"/>
              <a:t> </a:t>
            </a:r>
            <a:r>
              <a:rPr lang="en-US" baseline="0" dirty="0" err="1" smtClean="0"/>
              <a:t>metodologias</a:t>
            </a:r>
            <a:r>
              <a:rPr lang="en-US" baseline="0" dirty="0" smtClean="0"/>
              <a:t> </a:t>
            </a:r>
            <a:r>
              <a:rPr lang="en-US" baseline="0" dirty="0" err="1" smtClean="0"/>
              <a:t>nuevas</a:t>
            </a:r>
            <a:r>
              <a:rPr lang="en-US" baseline="0" dirty="0" smtClean="0"/>
              <a:t> e </a:t>
            </a:r>
            <a:r>
              <a:rPr lang="en-US" baseline="0" dirty="0" err="1" smtClean="0"/>
              <a:t>innovadoras</a:t>
            </a:r>
            <a:r>
              <a:rPr lang="en-US" baseline="0" dirty="0" smtClean="0"/>
              <a:t> </a:t>
            </a:r>
            <a:r>
              <a:rPr lang="en-US" baseline="0" dirty="0" err="1" smtClean="0"/>
              <a:t>en</a:t>
            </a:r>
            <a:r>
              <a:rPr lang="en-US" baseline="0" dirty="0" smtClean="0"/>
              <a:t> la </a:t>
            </a:r>
            <a:r>
              <a:rPr lang="en-US" baseline="0" dirty="0" err="1" smtClean="0"/>
              <a:t>planificacion</a:t>
            </a:r>
            <a:r>
              <a:rPr lang="en-US" baseline="0" dirty="0" smtClean="0"/>
              <a:t> que </a:t>
            </a:r>
            <a:r>
              <a:rPr lang="en-US" baseline="0" dirty="0" err="1" smtClean="0"/>
              <a:t>permitan</a:t>
            </a:r>
            <a:r>
              <a:rPr lang="en-US" baseline="0" dirty="0" smtClean="0"/>
              <a:t> </a:t>
            </a:r>
            <a:r>
              <a:rPr lang="en-US" baseline="0" dirty="0" err="1" smtClean="0"/>
              <a:t>anlazar</a:t>
            </a:r>
            <a:r>
              <a:rPr lang="en-US" baseline="0" dirty="0" smtClean="0"/>
              <a:t> mas </a:t>
            </a:r>
            <a:r>
              <a:rPr lang="en-US" baseline="0" dirty="0" err="1" smtClean="0"/>
              <a:t>facilmente</a:t>
            </a:r>
            <a:r>
              <a:rPr lang="en-US" baseline="0" dirty="0" smtClean="0"/>
              <a:t> </a:t>
            </a:r>
            <a:r>
              <a:rPr lang="en-US" baseline="0" dirty="0" err="1" smtClean="0"/>
              <a:t>los</a:t>
            </a:r>
            <a:r>
              <a:rPr lang="en-US" baseline="0" dirty="0" smtClean="0"/>
              <a:t> fines, </a:t>
            </a:r>
            <a:r>
              <a:rPr lang="en-US" baseline="0" dirty="0" err="1" smtClean="0"/>
              <a:t>modos</a:t>
            </a:r>
            <a:r>
              <a:rPr lang="en-US" baseline="0" dirty="0" smtClean="0"/>
              <a:t> y </a:t>
            </a:r>
            <a:r>
              <a:rPr lang="en-US" baseline="0" dirty="0" err="1" smtClean="0"/>
              <a:t>medios</a:t>
            </a:r>
            <a:r>
              <a:rPr lang="en-US" baseline="0" dirty="0" smtClean="0"/>
              <a:t>.</a:t>
            </a:r>
          </a:p>
          <a:p>
            <a:endParaRPr lang="en-US" baseline="0" dirty="0" smtClean="0"/>
          </a:p>
          <a:p>
            <a:r>
              <a:rPr lang="en-US" baseline="0" dirty="0" err="1" smtClean="0"/>
              <a:t>Tercer</a:t>
            </a:r>
            <a:r>
              <a:rPr lang="en-US" baseline="0" dirty="0" smtClean="0"/>
              <a:t> </a:t>
            </a:r>
            <a:r>
              <a:rPr lang="en-US" baseline="0" dirty="0" err="1" smtClean="0"/>
              <a:t>Objetivo</a:t>
            </a:r>
            <a:endParaRPr lang="en-US" baseline="0" dirty="0" smtClean="0"/>
          </a:p>
          <a:p>
            <a:pPr marL="171450" indent="-171450">
              <a:buFont typeface="Arial" panose="020B0604020202020204" pitchFamily="34" charset="0"/>
              <a:buChar char="•"/>
            </a:pPr>
            <a:r>
              <a:rPr lang="en-US" dirty="0" err="1" smtClean="0"/>
              <a:t>Busca</a:t>
            </a:r>
            <a:r>
              <a:rPr lang="en-US" dirty="0" smtClean="0"/>
              <a:t> </a:t>
            </a:r>
            <a:r>
              <a:rPr lang="en-US" dirty="0" err="1" smtClean="0"/>
              <a:t>analizar</a:t>
            </a:r>
            <a:r>
              <a:rPr lang="en-US" dirty="0" smtClean="0"/>
              <a:t> el </a:t>
            </a:r>
            <a:r>
              <a:rPr lang="en-US" dirty="0" err="1" smtClean="0"/>
              <a:t>marco</a:t>
            </a:r>
            <a:r>
              <a:rPr lang="en-US" dirty="0" smtClean="0"/>
              <a:t> legal </a:t>
            </a:r>
            <a:r>
              <a:rPr lang="en-US" dirty="0" err="1" smtClean="0"/>
              <a:t>vigente</a:t>
            </a:r>
            <a:r>
              <a:rPr lang="en-US" dirty="0" smtClean="0"/>
              <a:t> para </a:t>
            </a:r>
            <a:r>
              <a:rPr lang="en-US" dirty="0" err="1" smtClean="0"/>
              <a:t>sugerir</a:t>
            </a:r>
            <a:r>
              <a:rPr lang="en-US" dirty="0" smtClean="0"/>
              <a:t> </a:t>
            </a:r>
            <a:r>
              <a:rPr lang="en-US" dirty="0" err="1" smtClean="0"/>
              <a:t>cambios</a:t>
            </a:r>
            <a:r>
              <a:rPr lang="en-US" dirty="0" smtClean="0"/>
              <a:t> que </a:t>
            </a:r>
            <a:r>
              <a:rPr lang="en-US" dirty="0" err="1" smtClean="0"/>
              <a:t>permitan</a:t>
            </a:r>
            <a:r>
              <a:rPr lang="en-US" dirty="0" smtClean="0"/>
              <a:t> </a:t>
            </a:r>
            <a:r>
              <a:rPr lang="en-US" dirty="0" err="1" smtClean="0"/>
              <a:t>mejorar</a:t>
            </a:r>
            <a:r>
              <a:rPr lang="en-US" baseline="0" dirty="0" smtClean="0"/>
              <a:t> la </a:t>
            </a:r>
            <a:r>
              <a:rPr lang="en-US" baseline="0" dirty="0" err="1" smtClean="0"/>
              <a:t>planificacion</a:t>
            </a:r>
            <a:r>
              <a:rPr lang="en-US" baseline="0" dirty="0" smtClean="0"/>
              <a:t> y </a:t>
            </a:r>
            <a:r>
              <a:rPr lang="en-US" baseline="0" dirty="0" err="1" smtClean="0"/>
              <a:t>ejecucion</a:t>
            </a:r>
            <a:r>
              <a:rPr lang="en-US" baseline="0" dirty="0" smtClean="0"/>
              <a:t> de las op mil </a:t>
            </a:r>
            <a:r>
              <a:rPr lang="en-US" baseline="0" dirty="0" err="1" smtClean="0"/>
              <a:t>en</a:t>
            </a:r>
            <a:r>
              <a:rPr lang="en-US" baseline="0" dirty="0" smtClean="0"/>
              <a:t> </a:t>
            </a:r>
            <a:r>
              <a:rPr lang="en-US" baseline="0" dirty="0" err="1" smtClean="0"/>
              <a:t>apoyo</a:t>
            </a:r>
            <a:r>
              <a:rPr lang="en-US" baseline="0" dirty="0" smtClean="0"/>
              <a:t> a la GR</a:t>
            </a:r>
          </a:p>
          <a:p>
            <a:endParaRPr lang="en-US" baseline="0" dirty="0" smtClean="0"/>
          </a:p>
          <a:p>
            <a:r>
              <a:rPr lang="en-US" baseline="0" dirty="0" smtClean="0"/>
              <a:t>Cuarto </a:t>
            </a:r>
            <a:r>
              <a:rPr lang="en-US" baseline="0" dirty="0" err="1" smtClean="0"/>
              <a:t>Objetivo</a:t>
            </a:r>
            <a:endParaRPr lang="en-US" baseline="0" dirty="0" smtClean="0"/>
          </a:p>
          <a:p>
            <a:pPr marL="171450" indent="-171450">
              <a:buFont typeface="Arial" panose="020B0604020202020204" pitchFamily="34" charset="0"/>
              <a:buChar char="•"/>
            </a:pPr>
            <a:r>
              <a:rPr lang="en-US" baseline="0" dirty="0" err="1" smtClean="0"/>
              <a:t>Permite</a:t>
            </a:r>
            <a:r>
              <a:rPr lang="en-US" baseline="0" dirty="0" smtClean="0"/>
              <a:t> </a:t>
            </a:r>
            <a:r>
              <a:rPr lang="en-US" baseline="0" dirty="0" err="1" smtClean="0"/>
              <a:t>analizar</a:t>
            </a:r>
            <a:r>
              <a:rPr lang="en-US" baseline="0" dirty="0" smtClean="0"/>
              <a:t> la </a:t>
            </a:r>
            <a:r>
              <a:rPr lang="en-US" baseline="0" dirty="0" err="1" smtClean="0"/>
              <a:t>factibilidad</a:t>
            </a:r>
            <a:r>
              <a:rPr lang="en-US" baseline="0" dirty="0" smtClean="0"/>
              <a:t> de la </a:t>
            </a:r>
            <a:r>
              <a:rPr lang="en-US" baseline="0" dirty="0" err="1" smtClean="0"/>
              <a:t>aplicacion</a:t>
            </a:r>
            <a:r>
              <a:rPr lang="en-US" baseline="0" dirty="0" smtClean="0"/>
              <a:t> del </a:t>
            </a:r>
            <a:r>
              <a:rPr lang="en-US" baseline="0" dirty="0" err="1" smtClean="0"/>
              <a:t>AyD</a:t>
            </a:r>
            <a:r>
              <a:rPr lang="en-US" baseline="0" dirty="0" smtClean="0"/>
              <a:t>-Op </a:t>
            </a:r>
            <a:r>
              <a:rPr lang="en-US" baseline="0" dirty="0" err="1" smtClean="0"/>
              <a:t>orientado</a:t>
            </a:r>
            <a:r>
              <a:rPr lang="en-US" baseline="0" dirty="0" smtClean="0"/>
              <a:t> al </a:t>
            </a:r>
            <a:r>
              <a:rPr lang="en-US" baseline="0" dirty="0" err="1" smtClean="0"/>
              <a:t>apoyo</a:t>
            </a:r>
            <a:r>
              <a:rPr lang="en-US" baseline="0" dirty="0" smtClean="0"/>
              <a:t>  la GR q Brinda el </a:t>
            </a:r>
            <a:r>
              <a:rPr lang="en-US" baseline="0" dirty="0" err="1" smtClean="0"/>
              <a:t>Ejercito</a:t>
            </a:r>
            <a:r>
              <a:rPr lang="en-US" baseline="0" dirty="0" smtClean="0"/>
              <a:t> </a:t>
            </a:r>
            <a:r>
              <a:rPr lang="en-US" baseline="0" dirty="0" err="1" smtClean="0"/>
              <a:t>Ecuatoriano</a:t>
            </a:r>
            <a:r>
              <a:rPr lang="en-US" baseline="0" dirty="0" smtClean="0"/>
              <a:t>. </a:t>
            </a:r>
          </a:p>
          <a:p>
            <a:pPr marL="171450" indent="-171450">
              <a:buFont typeface="Arial" panose="020B0604020202020204" pitchFamily="34" charset="0"/>
              <a:buChar char="•"/>
            </a:pPr>
            <a:r>
              <a:rPr lang="en-US" baseline="0" dirty="0" err="1" smtClean="0"/>
              <a:t>Por</a:t>
            </a:r>
            <a:r>
              <a:rPr lang="en-US" baseline="0" dirty="0" smtClean="0"/>
              <a:t> </a:t>
            </a:r>
            <a:r>
              <a:rPr lang="en-US" baseline="0" dirty="0" err="1" smtClean="0"/>
              <a:t>otro</a:t>
            </a:r>
            <a:r>
              <a:rPr lang="en-US" baseline="0" dirty="0" smtClean="0"/>
              <a:t> </a:t>
            </a:r>
            <a:r>
              <a:rPr lang="en-US" baseline="0" dirty="0" err="1" smtClean="0"/>
              <a:t>lado</a:t>
            </a:r>
            <a:r>
              <a:rPr lang="en-US" baseline="0" dirty="0" smtClean="0"/>
              <a:t> </a:t>
            </a:r>
            <a:r>
              <a:rPr lang="en-US" baseline="0" dirty="0" err="1" smtClean="0"/>
              <a:t>buscara</a:t>
            </a:r>
            <a:r>
              <a:rPr lang="en-US" baseline="0" dirty="0" smtClean="0"/>
              <a:t> </a:t>
            </a:r>
            <a:r>
              <a:rPr lang="en-US" baseline="0" dirty="0" err="1" smtClean="0"/>
              <a:t>afianzar</a:t>
            </a:r>
            <a:r>
              <a:rPr lang="en-US" baseline="0" dirty="0" smtClean="0"/>
              <a:t> el </a:t>
            </a:r>
            <a:r>
              <a:rPr lang="en-US" baseline="0" dirty="0" err="1" smtClean="0"/>
              <a:t>conocimiento</a:t>
            </a:r>
            <a:r>
              <a:rPr lang="en-US" baseline="0" dirty="0" smtClean="0"/>
              <a:t> </a:t>
            </a:r>
            <a:r>
              <a:rPr lang="en-US" baseline="0" dirty="0" err="1" smtClean="0"/>
              <a:t>doctrinario</a:t>
            </a:r>
            <a:r>
              <a:rPr lang="en-US" baseline="0" dirty="0" smtClean="0"/>
              <a:t> de </a:t>
            </a:r>
            <a:r>
              <a:rPr lang="en-US" baseline="0" dirty="0" err="1" smtClean="0"/>
              <a:t>los</a:t>
            </a:r>
            <a:r>
              <a:rPr lang="en-US" baseline="0" dirty="0" smtClean="0"/>
              <a:t> </a:t>
            </a:r>
            <a:r>
              <a:rPr lang="en-US" baseline="0" dirty="0" err="1" smtClean="0"/>
              <a:t>oficiales</a:t>
            </a:r>
            <a:r>
              <a:rPr lang="en-US" baseline="0" dirty="0" smtClean="0"/>
              <a:t> </a:t>
            </a:r>
            <a:r>
              <a:rPr lang="en-US" baseline="0" dirty="0" err="1" smtClean="0"/>
              <a:t>en</a:t>
            </a:r>
            <a:r>
              <a:rPr lang="en-US" baseline="0" dirty="0" smtClean="0"/>
              <a:t> </a:t>
            </a:r>
            <a:r>
              <a:rPr lang="en-US" baseline="0" dirty="0" err="1" smtClean="0"/>
              <a:t>niveles</a:t>
            </a:r>
            <a:r>
              <a:rPr lang="en-US" baseline="0" dirty="0" smtClean="0"/>
              <a:t> de </a:t>
            </a:r>
            <a:r>
              <a:rPr lang="en-US" baseline="0" dirty="0" err="1" smtClean="0"/>
              <a:t>planificacion</a:t>
            </a:r>
            <a:r>
              <a:rPr lang="en-US" baseline="0" dirty="0" smtClean="0"/>
              <a:t> </a:t>
            </a:r>
            <a:r>
              <a:rPr lang="en-US" baseline="0" dirty="0" err="1" smtClean="0"/>
              <a:t>militar</a:t>
            </a:r>
            <a:endParaRPr lang="en-US" baseline="0" dirty="0" smtClean="0"/>
          </a:p>
          <a:p>
            <a:pPr marL="171450" indent="-171450">
              <a:buFont typeface="Arial" panose="020B0604020202020204" pitchFamily="34" charset="0"/>
              <a:buChar char="•"/>
            </a:pPr>
            <a:endParaRPr lang="es-EC" baseline="0" dirty="0" smtClean="0"/>
          </a:p>
          <a:p>
            <a:pPr marL="0" indent="0">
              <a:buNone/>
            </a:pPr>
            <a:r>
              <a:rPr lang="es-EC" dirty="0" smtClean="0">
                <a:latin typeface="Bahnschrift SemiBold SemiConden" panose="020B0502040204020203" pitchFamily="34" charset="0"/>
              </a:rPr>
              <a:t>Total -</a:t>
            </a:r>
            <a:r>
              <a:rPr lang="es-EC" baseline="0" dirty="0" smtClean="0">
                <a:latin typeface="Bahnschrift SemiBold SemiConden" panose="020B0502040204020203" pitchFamily="34" charset="0"/>
              </a:rPr>
              <a:t> 04:50 min</a:t>
            </a:r>
          </a:p>
          <a:p>
            <a:pPr marL="0" indent="0">
              <a:buNone/>
            </a:pPr>
            <a:r>
              <a:rPr lang="es-EC" baseline="0" dirty="0" err="1" smtClean="0">
                <a:latin typeface="Bahnschrift SemiBold SemiConden" panose="020B0502040204020203" pitchFamily="34" charset="0"/>
              </a:rPr>
              <a:t>Lap</a:t>
            </a:r>
            <a:r>
              <a:rPr lang="es-EC" baseline="0" dirty="0" smtClean="0">
                <a:latin typeface="Bahnschrift SemiBold SemiConden" panose="020B0502040204020203" pitchFamily="34" charset="0"/>
              </a:rPr>
              <a:t> 4 – 01:26</a:t>
            </a:r>
            <a:endParaRPr lang="en-US" dirty="0" smtClean="0"/>
          </a:p>
          <a:p>
            <a:pPr marL="0" indent="0">
              <a:buFont typeface="Arial" panose="020B0604020202020204" pitchFamily="34" charset="0"/>
              <a:buNone/>
            </a:pP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68C3569-A37C-4FDD-B18C-61ADDCBAAECC}" type="slidenum">
              <a:rPr lang="en-US" smtClean="0"/>
              <a:t>18</a:t>
            </a:fld>
            <a:endParaRPr lang="en-US"/>
          </a:p>
        </p:txBody>
      </p:sp>
    </p:spTree>
    <p:extLst>
      <p:ext uri="{BB962C8B-B14F-4D97-AF65-F5344CB8AC3E}">
        <p14:creationId xmlns:p14="http://schemas.microsoft.com/office/powerpoint/2010/main" val="1803868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b="0" kern="1200" dirty="0" smtClean="0">
                <a:solidFill>
                  <a:schemeClr val="tx1"/>
                </a:solidFill>
                <a:effectLst/>
                <a:latin typeface="+mn-lt"/>
                <a:ea typeface="+mn-ea"/>
                <a:cs typeface="+mn-cs"/>
              </a:rPr>
              <a:t>Finalmente</a:t>
            </a:r>
            <a:r>
              <a:rPr lang="es-EC" sz="1200" b="0" kern="1200" baseline="0" dirty="0" smtClean="0">
                <a:solidFill>
                  <a:schemeClr val="tx1"/>
                </a:solidFill>
                <a:effectLst/>
                <a:latin typeface="+mn-lt"/>
                <a:ea typeface="+mn-ea"/>
                <a:cs typeface="+mn-cs"/>
              </a:rPr>
              <a:t> llegamos a la propuesta</a:t>
            </a:r>
          </a:p>
          <a:p>
            <a:endParaRPr lang="es-EC" sz="1200" b="0" kern="1200" dirty="0" smtClean="0">
              <a:solidFill>
                <a:schemeClr val="tx1"/>
              </a:solidFill>
              <a:effectLst/>
              <a:latin typeface="+mn-lt"/>
              <a:ea typeface="+mn-ea"/>
              <a:cs typeface="+mn-cs"/>
            </a:endParaRPr>
          </a:p>
          <a:p>
            <a:r>
              <a:rPr lang="es-EC" sz="1200" b="0" kern="1200" dirty="0" smtClean="0">
                <a:solidFill>
                  <a:schemeClr val="tx1"/>
                </a:solidFill>
                <a:effectLst/>
                <a:latin typeface="+mn-lt"/>
                <a:ea typeface="+mn-ea"/>
                <a:cs typeface="+mn-cs"/>
              </a:rPr>
              <a:t>El </a:t>
            </a:r>
            <a:r>
              <a:rPr lang="es-EC" sz="1200" b="1" kern="1200" dirty="0" smtClean="0">
                <a:solidFill>
                  <a:schemeClr val="tx1"/>
                </a:solidFill>
                <a:effectLst/>
                <a:latin typeface="+mn-lt"/>
                <a:ea typeface="+mn-ea"/>
                <a:cs typeface="+mn-cs"/>
              </a:rPr>
              <a:t>Título de la Propuesta </a:t>
            </a:r>
            <a:r>
              <a:rPr lang="es-EC" sz="1200" b="0" kern="1200" dirty="0" smtClean="0">
                <a:solidFill>
                  <a:schemeClr val="tx1"/>
                </a:solidFill>
                <a:effectLst/>
                <a:latin typeface="+mn-lt"/>
                <a:ea typeface="+mn-ea"/>
                <a:cs typeface="+mn-cs"/>
              </a:rPr>
              <a:t>es:</a:t>
            </a:r>
            <a:endParaRPr lang="en-US" sz="1200" b="1"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Lineamientos estratégicos para la aplicación del arte y diseño operacional en la gestión de riesgos en el Ejército Ecuatoriano.</a:t>
            </a:r>
          </a:p>
          <a:p>
            <a:endParaRPr lang="en-US" sz="1200" kern="1200" dirty="0" smtClean="0">
              <a:solidFill>
                <a:schemeClr val="tx1"/>
              </a:solidFill>
              <a:effectLst/>
              <a:latin typeface="+mn-lt"/>
              <a:ea typeface="+mn-ea"/>
              <a:cs typeface="+mn-cs"/>
            </a:endParaRPr>
          </a:p>
          <a:p>
            <a:r>
              <a:rPr lang="es-EC" sz="1200" b="0" kern="1200" dirty="0" smtClean="0">
                <a:solidFill>
                  <a:schemeClr val="tx1"/>
                </a:solidFill>
                <a:effectLst/>
                <a:latin typeface="+mn-lt"/>
                <a:ea typeface="+mn-ea"/>
                <a:cs typeface="+mn-cs"/>
              </a:rPr>
              <a:t>El </a:t>
            </a:r>
            <a:r>
              <a:rPr lang="es-EC" sz="1200" b="1" kern="1200" dirty="0" smtClean="0">
                <a:solidFill>
                  <a:schemeClr val="tx1"/>
                </a:solidFill>
                <a:effectLst/>
                <a:latin typeface="+mn-lt"/>
                <a:ea typeface="+mn-ea"/>
                <a:cs typeface="+mn-cs"/>
              </a:rPr>
              <a:t>Objetivo de la Propuesta.</a:t>
            </a:r>
            <a:endParaRPr lang="en-US" sz="1200" b="1"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Formular lineamientos estratégicos que permitan mejorar el proceso de planificación militar en apoyo a la gestión de riesgos, ante el aparecimiento de diversas dificultades que se presenten en la ejecución de las operaciones de las unidades del Ejército. </a:t>
            </a:r>
            <a:endParaRPr lang="en-US" sz="1200" kern="1200" dirty="0" smtClean="0">
              <a:solidFill>
                <a:schemeClr val="tx1"/>
              </a:solidFill>
              <a:effectLst/>
              <a:latin typeface="+mn-lt"/>
              <a:ea typeface="+mn-ea"/>
              <a:cs typeface="+mn-cs"/>
            </a:endParaRPr>
          </a:p>
          <a:p>
            <a:endParaRPr lang="en-US" dirty="0" smtClean="0"/>
          </a:p>
          <a:p>
            <a:r>
              <a:rPr lang="es-EC" sz="1200" b="0" i="1" kern="1200" dirty="0" smtClean="0">
                <a:solidFill>
                  <a:schemeClr val="tx1"/>
                </a:solidFill>
                <a:effectLst/>
                <a:latin typeface="+mn-lt"/>
                <a:ea typeface="+mn-ea"/>
                <a:cs typeface="+mn-cs"/>
              </a:rPr>
              <a:t>En</a:t>
            </a:r>
            <a:r>
              <a:rPr lang="es-EC" sz="1200" b="0" i="1" kern="1200" baseline="0" dirty="0" smtClean="0">
                <a:solidFill>
                  <a:schemeClr val="tx1"/>
                </a:solidFill>
                <a:effectLst/>
                <a:latin typeface="+mn-lt"/>
                <a:ea typeface="+mn-ea"/>
                <a:cs typeface="+mn-cs"/>
              </a:rPr>
              <a:t> cuanto a la </a:t>
            </a:r>
            <a:r>
              <a:rPr lang="es-EC" sz="1200" b="1" i="1" kern="1200" dirty="0" smtClean="0">
                <a:solidFill>
                  <a:schemeClr val="tx1"/>
                </a:solidFill>
                <a:effectLst/>
                <a:latin typeface="+mn-lt"/>
                <a:ea typeface="+mn-ea"/>
                <a:cs typeface="+mn-cs"/>
              </a:rPr>
              <a:t>Descripción del objetivo.</a:t>
            </a:r>
            <a:endParaRPr lang="en-US" sz="1200" b="1" i="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s-EC" sz="1200" kern="1200" dirty="0" smtClean="0">
                <a:solidFill>
                  <a:schemeClr val="tx1"/>
                </a:solidFill>
                <a:effectLst/>
                <a:latin typeface="+mn-lt"/>
                <a:ea typeface="+mn-ea"/>
                <a:cs typeface="+mn-cs"/>
              </a:rPr>
              <a:t>La presente propuesta busca solucionar la falta de procedimientos sustentados en lineamientos estratégicos para una adecuada participación en la ejecución de operaciones militares en situaciones de crisis, particularmente en apoyo al GR</a:t>
            </a:r>
          </a:p>
          <a:p>
            <a:pPr marL="171450" indent="-171450">
              <a:buFont typeface="Arial" panose="020B0604020202020204" pitchFamily="34" charset="0"/>
              <a:buChar char="•"/>
            </a:pPr>
            <a:r>
              <a:rPr lang="es-EC" sz="1200" kern="1200" dirty="0" smtClean="0">
                <a:solidFill>
                  <a:schemeClr val="tx1"/>
                </a:solidFill>
                <a:effectLst/>
                <a:latin typeface="+mn-lt"/>
                <a:ea typeface="+mn-ea"/>
                <a:cs typeface="+mn-cs"/>
              </a:rPr>
              <a:t>Servirá como una metodología de planificación basada en el </a:t>
            </a:r>
            <a:r>
              <a:rPr lang="es-EC" sz="1200" kern="1200" dirty="0" err="1" smtClean="0">
                <a:solidFill>
                  <a:schemeClr val="tx1"/>
                </a:solidFill>
                <a:effectLst/>
                <a:latin typeface="+mn-lt"/>
                <a:ea typeface="+mn-ea"/>
                <a:cs typeface="+mn-cs"/>
              </a:rPr>
              <a:t>AyD-Op</a:t>
            </a:r>
            <a:r>
              <a:rPr lang="es-EC" sz="1200" kern="1200" dirty="0" smtClean="0">
                <a:solidFill>
                  <a:schemeClr val="tx1"/>
                </a:solidFill>
                <a:effectLst/>
                <a:latin typeface="+mn-lt"/>
                <a:ea typeface="+mn-ea"/>
                <a:cs typeface="+mn-cs"/>
              </a:rPr>
              <a:t>, para la concepción del empleo de los medios militares en operaciones en apoyo a la gestión de riesgos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b="0" kern="1200" dirty="0" smtClean="0">
                <a:solidFill>
                  <a:schemeClr val="tx1"/>
                </a:solidFill>
                <a:effectLst/>
                <a:latin typeface="+mn-lt"/>
                <a:ea typeface="+mn-ea"/>
                <a:cs typeface="+mn-cs"/>
              </a:rPr>
              <a:t>Para el </a:t>
            </a:r>
            <a:r>
              <a:rPr lang="es-EC" sz="1200" b="1" kern="1200" dirty="0" smtClean="0">
                <a:solidFill>
                  <a:schemeClr val="tx1"/>
                </a:solidFill>
                <a:effectLst/>
                <a:latin typeface="+mn-lt"/>
                <a:ea typeface="+mn-ea"/>
                <a:cs typeface="+mn-cs"/>
              </a:rPr>
              <a:t>Alcance de la Propuesta</a:t>
            </a:r>
            <a:endParaRPr lang="en-US"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s-EC" sz="1200" kern="1200" dirty="0" smtClean="0">
                <a:solidFill>
                  <a:schemeClr val="tx1"/>
                </a:solidFill>
                <a:effectLst/>
                <a:latin typeface="+mn-lt"/>
                <a:ea typeface="+mn-ea"/>
                <a:cs typeface="+mn-cs"/>
              </a:rPr>
              <a:t>Su ámbito de aplicación estará dirigido al nivel de planificación del Ejército Ecuatoriano</a:t>
            </a:r>
          </a:p>
          <a:p>
            <a:pPr marL="171450" indent="-171450">
              <a:buFont typeface="Arial" panose="020B0604020202020204" pitchFamily="34" charset="0"/>
              <a:buChar char="•"/>
            </a:pPr>
            <a:r>
              <a:rPr lang="es-EC" sz="1200" kern="1200" dirty="0" smtClean="0">
                <a:solidFill>
                  <a:schemeClr val="tx1"/>
                </a:solidFill>
                <a:effectLst/>
                <a:latin typeface="+mn-lt"/>
                <a:ea typeface="+mn-ea"/>
                <a:cs typeface="+mn-cs"/>
              </a:rPr>
              <a:t>Partiendo de la PEI 2017 – 2021 del Ejército Ecuatoriano, el presente trabajo de investigación propone algunos lineamientos estratégicos que permitirán introducir en la planificación militar, la utilización de una herramienta  moderna y creativa como es el arte y diseño operacional, para conjugar armónicamente los fines, los modos y los medios, en favor de una solución a problemas de naturaleza compleja, como la atención a la población ante el aparecimiento de un desastre de origen natural o antrópico, que pudiese originarse en cualquier parte del territorio nacional.</a:t>
            </a:r>
          </a:p>
          <a:p>
            <a:pPr marL="171450" indent="-171450">
              <a:buFont typeface="Arial" panose="020B0604020202020204" pitchFamily="34" charset="0"/>
              <a:buChar char="•"/>
            </a:pPr>
            <a:endParaRPr lang="es-EC" sz="1200" kern="1200" dirty="0" smtClean="0">
              <a:solidFill>
                <a:schemeClr val="tx1"/>
              </a:solidFill>
              <a:effectLst/>
              <a:latin typeface="+mn-lt"/>
              <a:ea typeface="+mn-ea"/>
              <a:cs typeface="+mn-cs"/>
            </a:endParaRPr>
          </a:p>
          <a:p>
            <a:pPr marL="0" indent="0">
              <a:buNone/>
            </a:pPr>
            <a:r>
              <a:rPr lang="es-EC" dirty="0" smtClean="0">
                <a:latin typeface="Bahnschrift SemiBold SemiConden" panose="020B0502040204020203" pitchFamily="34" charset="0"/>
              </a:rPr>
              <a:t>Total -</a:t>
            </a:r>
            <a:r>
              <a:rPr lang="es-EC" baseline="0" dirty="0" smtClean="0">
                <a:latin typeface="Bahnschrift SemiBold SemiConden" panose="020B0502040204020203" pitchFamily="34" charset="0"/>
              </a:rPr>
              <a:t> 06:33 min</a:t>
            </a:r>
          </a:p>
          <a:p>
            <a:pPr marL="0" indent="0">
              <a:buNone/>
            </a:pPr>
            <a:r>
              <a:rPr lang="es-EC" baseline="0" dirty="0" err="1" smtClean="0">
                <a:latin typeface="Bahnschrift SemiBold SemiConden" panose="020B0502040204020203" pitchFamily="34" charset="0"/>
              </a:rPr>
              <a:t>Lap</a:t>
            </a:r>
            <a:r>
              <a:rPr lang="es-EC" baseline="0" dirty="0" smtClean="0">
                <a:latin typeface="Bahnschrift SemiBold SemiConden" panose="020B0502040204020203" pitchFamily="34" charset="0"/>
              </a:rPr>
              <a:t> 5 – 01:42</a:t>
            </a:r>
            <a:endParaRPr lang="en-US" dirty="0" smtClean="0"/>
          </a:p>
          <a:p>
            <a:pPr marL="0" indent="0">
              <a:buFont typeface="Arial" panose="020B0604020202020204" pitchFamily="34" charset="0"/>
              <a:buNone/>
            </a:pPr>
            <a:endParaRPr lang="es-EC" sz="1200" kern="1200" dirty="0" smtClean="0">
              <a:solidFill>
                <a:schemeClr val="tx1"/>
              </a:solidFill>
              <a:effectLst/>
              <a:latin typeface="+mn-lt"/>
              <a:ea typeface="+mn-ea"/>
              <a:cs typeface="+mn-cs"/>
            </a:endParaRPr>
          </a:p>
          <a:p>
            <a:endParaRPr lang="es-EC"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68C3569-A37C-4FDD-B18C-61ADDCBAAECC}" type="slidenum">
              <a:rPr lang="en-US" smtClean="0"/>
              <a:t>19</a:t>
            </a:fld>
            <a:endParaRPr lang="en-US"/>
          </a:p>
        </p:txBody>
      </p:sp>
    </p:spTree>
    <p:extLst>
      <p:ext uri="{BB962C8B-B14F-4D97-AF65-F5344CB8AC3E}">
        <p14:creationId xmlns:p14="http://schemas.microsoft.com/office/powerpoint/2010/main" val="2992433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A continuación y</a:t>
            </a:r>
            <a:r>
              <a:rPr lang="es-EC" baseline="0" dirty="0" smtClean="0"/>
              <a:t> en función del tiempo disponible expondremos algunos de los lineamientos estratégicos que consideramos se deberían implementar:</a:t>
            </a:r>
          </a:p>
          <a:p>
            <a:endParaRPr lang="es-EC" baseline="0" dirty="0" smtClean="0"/>
          </a:p>
          <a:p>
            <a:pPr marL="171450" indent="-171450">
              <a:buFont typeface="Arial" panose="020B0604020202020204" pitchFamily="34" charset="0"/>
              <a:buChar char="•"/>
            </a:pPr>
            <a:r>
              <a:rPr lang="es-EC" baseline="0" dirty="0" smtClean="0"/>
              <a:t>Como se mencionó anteriormente los lineamientos están enlazados a la actual PEI</a:t>
            </a:r>
          </a:p>
          <a:p>
            <a:pPr marL="171450" indent="-171450">
              <a:buFont typeface="Arial" panose="020B0604020202020204" pitchFamily="34" charset="0"/>
              <a:buChar char="•"/>
            </a:pPr>
            <a:r>
              <a:rPr lang="es-EC" baseline="0" dirty="0" smtClean="0"/>
              <a:t>En la columna de la izquierda observamos la perspectiva, luego el objetivo estratégico, a continuación la estrategia y finalmente en la columna de la derecha los lineamientos que hemos propuesto.</a:t>
            </a:r>
          </a:p>
          <a:p>
            <a:pPr marL="171450" indent="-171450">
              <a:buFont typeface="Arial" panose="020B0604020202020204" pitchFamily="34" charset="0"/>
              <a:buChar char="•"/>
            </a:pPr>
            <a:endParaRPr lang="es-EC" baseline="0" dirty="0" smtClean="0"/>
          </a:p>
          <a:p>
            <a:pPr marL="171450" indent="-171450">
              <a:buFont typeface="Arial" panose="020B0604020202020204" pitchFamily="34" charset="0"/>
              <a:buChar char="•"/>
            </a:pPr>
            <a:r>
              <a:rPr lang="es-EC" baseline="0" dirty="0" smtClean="0"/>
              <a:t>Por ejemplo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baseline="0" dirty="0" smtClean="0"/>
              <a:t>En concordancia con el OBJ 1 de la PEI proponemos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base a la doctrina y experiencia adquirida sugerir los </a:t>
            </a:r>
            <a:r>
              <a:rPr lang="es-EC" sz="12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cambios pertinentes a la base legal </a:t>
            </a:r>
            <a:r>
              <a:rPr lang="es-EC"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que rige las operaciones de apoyo a la Seguridad Integral del Estado.</a:t>
            </a:r>
          </a:p>
          <a:p>
            <a:pPr marL="0" indent="0">
              <a:buFont typeface="Arial" panose="020B0604020202020204" pitchFamily="34" charset="0"/>
              <a:buNone/>
            </a:pPr>
            <a:endParaRPr lang="es-EC" dirty="0" smtClean="0"/>
          </a:p>
          <a:p>
            <a:pPr marL="0" indent="0">
              <a:buNone/>
            </a:pPr>
            <a:r>
              <a:rPr lang="es-EC" dirty="0" smtClean="0">
                <a:latin typeface="Bahnschrift SemiBold SemiConden" panose="020B0502040204020203" pitchFamily="34" charset="0"/>
              </a:rPr>
              <a:t>Total -</a:t>
            </a:r>
            <a:r>
              <a:rPr lang="es-EC" baseline="0" dirty="0" smtClean="0">
                <a:latin typeface="Bahnschrift SemiBold SemiConden" panose="020B0502040204020203" pitchFamily="34" charset="0"/>
              </a:rPr>
              <a:t> 07:21 min</a:t>
            </a:r>
          </a:p>
          <a:p>
            <a:pPr marL="0" indent="0">
              <a:buNone/>
            </a:pPr>
            <a:r>
              <a:rPr lang="es-EC" baseline="0" dirty="0" err="1" smtClean="0">
                <a:latin typeface="Bahnschrift SemiBold SemiConden" panose="020B0502040204020203" pitchFamily="34" charset="0"/>
              </a:rPr>
              <a:t>Lap</a:t>
            </a:r>
            <a:r>
              <a:rPr lang="es-EC" baseline="0" dirty="0" smtClean="0">
                <a:latin typeface="Bahnschrift SemiBold SemiConden" panose="020B0502040204020203" pitchFamily="34" charset="0"/>
              </a:rPr>
              <a:t> 6 – 00:48</a:t>
            </a:r>
            <a:endParaRPr lang="en-US"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68C3569-A37C-4FDD-B18C-61ADDCBAAECC}" type="slidenum">
              <a:rPr lang="en-US" smtClean="0"/>
              <a:t>20</a:t>
            </a:fld>
            <a:endParaRPr lang="en-US"/>
          </a:p>
        </p:txBody>
      </p:sp>
    </p:spTree>
    <p:extLst>
      <p:ext uri="{BB962C8B-B14F-4D97-AF65-F5344CB8AC3E}">
        <p14:creationId xmlns:p14="http://schemas.microsoft.com/office/powerpoint/2010/main" val="2263597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C" baseline="0" dirty="0" smtClean="0"/>
              <a:t>Por ejemplo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baseline="0" dirty="0" smtClean="0"/>
              <a:t>En concordancia con el OBJ 3 de la PEI proponemos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Implementar el </a:t>
            </a:r>
            <a:r>
              <a:rPr lang="es-EC" sz="12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arte y diseño operacional </a:t>
            </a:r>
            <a:r>
              <a:rPr lang="es-EC"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la Academia de Guerra como una herramienta moderna para la planificación de las operaciones en apoyo a la gestión de riesgos.</a:t>
            </a:r>
          </a:p>
          <a:p>
            <a:endParaRPr lang="es-EC" dirty="0" smtClean="0"/>
          </a:p>
          <a:p>
            <a:pPr marL="0" indent="0">
              <a:buNone/>
            </a:pPr>
            <a:r>
              <a:rPr lang="es-EC" dirty="0" smtClean="0">
                <a:latin typeface="Bahnschrift SemiBold SemiConden" panose="020B0502040204020203" pitchFamily="34" charset="0"/>
              </a:rPr>
              <a:t>Total -</a:t>
            </a:r>
            <a:r>
              <a:rPr lang="es-EC" baseline="0" dirty="0" smtClean="0">
                <a:latin typeface="Bahnschrift SemiBold SemiConden" panose="020B0502040204020203" pitchFamily="34" charset="0"/>
              </a:rPr>
              <a:t> 07:34 min</a:t>
            </a:r>
          </a:p>
          <a:p>
            <a:pPr marL="0" indent="0">
              <a:buNone/>
            </a:pPr>
            <a:r>
              <a:rPr lang="es-EC" baseline="0" dirty="0" err="1" smtClean="0">
                <a:latin typeface="Bahnschrift SemiBold SemiConden" panose="020B0502040204020203" pitchFamily="34" charset="0"/>
              </a:rPr>
              <a:t>Lap</a:t>
            </a:r>
            <a:r>
              <a:rPr lang="es-EC" baseline="0" dirty="0" smtClean="0">
                <a:latin typeface="Bahnschrift SemiBold SemiConden" panose="020B0502040204020203" pitchFamily="34" charset="0"/>
              </a:rPr>
              <a:t> 7 – 00:13</a:t>
            </a:r>
            <a:endParaRPr lang="en-US" dirty="0" smtClean="0"/>
          </a:p>
          <a:p>
            <a:endParaRPr lang="en-US" dirty="0"/>
          </a:p>
        </p:txBody>
      </p:sp>
      <p:sp>
        <p:nvSpPr>
          <p:cNvPr id="4" name="Slide Number Placeholder 3"/>
          <p:cNvSpPr>
            <a:spLocks noGrp="1"/>
          </p:cNvSpPr>
          <p:nvPr>
            <p:ph type="sldNum" sz="quarter" idx="10"/>
          </p:nvPr>
        </p:nvSpPr>
        <p:spPr/>
        <p:txBody>
          <a:bodyPr/>
          <a:lstStyle/>
          <a:p>
            <a:fld id="{D68C3569-A37C-4FDD-B18C-61ADDCBAAECC}" type="slidenum">
              <a:rPr lang="en-US" smtClean="0"/>
              <a:t>21</a:t>
            </a:fld>
            <a:endParaRPr lang="en-US"/>
          </a:p>
        </p:txBody>
      </p:sp>
    </p:spTree>
    <p:extLst>
      <p:ext uri="{BB962C8B-B14F-4D97-AF65-F5344CB8AC3E}">
        <p14:creationId xmlns:p14="http://schemas.microsoft.com/office/powerpoint/2010/main" val="2202679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baseline="0" dirty="0" smtClean="0"/>
              <a:t>En concordancia con el OBJ 3 de la PEI proponemos más lineamientos</a:t>
            </a:r>
          </a:p>
          <a:p>
            <a:endParaRPr lang="en-US" dirty="0"/>
          </a:p>
        </p:txBody>
      </p:sp>
      <p:sp>
        <p:nvSpPr>
          <p:cNvPr id="4" name="Slide Number Placeholder 3"/>
          <p:cNvSpPr>
            <a:spLocks noGrp="1"/>
          </p:cNvSpPr>
          <p:nvPr>
            <p:ph type="sldNum" sz="quarter" idx="10"/>
          </p:nvPr>
        </p:nvSpPr>
        <p:spPr/>
        <p:txBody>
          <a:bodyPr/>
          <a:lstStyle/>
          <a:p>
            <a:fld id="{D68C3569-A37C-4FDD-B18C-61ADDCBAAECC}" type="slidenum">
              <a:rPr lang="en-US" smtClean="0"/>
              <a:t>22</a:t>
            </a:fld>
            <a:endParaRPr lang="en-US"/>
          </a:p>
        </p:txBody>
      </p:sp>
    </p:spTree>
    <p:extLst>
      <p:ext uri="{BB962C8B-B14F-4D97-AF65-F5344CB8AC3E}">
        <p14:creationId xmlns:p14="http://schemas.microsoft.com/office/powerpoint/2010/main" val="2594637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FA39CF2-07CF-C944-B8B2-FDFA615ECB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xmlns="" id="{875B6215-8CFA-C14E-A274-62A60F4AF2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xmlns="" id="{1FD39560-E7E9-C64A-BC8D-A84DFC30D7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xmlns="" id="{1769E16C-FF33-C748-B920-040B637463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xmlns="" id="{BCA12FA0-F7EB-E447-90BA-F67ACFEA69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059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11CD155-7D56-234C-AAFF-16320F1BC0E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xmlns="" id="{ADA342E9-56C6-B04B-AE96-5F19625AE8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xmlns="" id="{F2B9D136-F28B-EB49-9304-3A0D85C840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xmlns="" id="{F00433CD-94F3-314D-9BCA-9A12B82A37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xmlns="" id="{2D2A2F02-9307-2846-8987-C06F814B85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37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4212CDF2-1852-8C4E-B50C-30A45BB13C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xmlns="" id="{240C232E-6C03-0C47-A2EE-04DB3FDB581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xmlns="" id="{4F1BD305-C252-5E49-86EE-EE88D8B421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xmlns="" id="{DF41ED35-5991-214E-9F04-D952D3F2A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xmlns="" id="{463F95CA-8A1B-9C44-9703-D64415A059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976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F101326-6597-D94C-9CE2-5D385756511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xmlns="" id="{8C168C83-F8CA-5048-A954-3437E067741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xmlns="" id="{4D30857F-3CD0-1247-A95A-219C8BB39F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xmlns="" id="{F9E1468C-4D70-2C47-9F53-33AD928B5B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xmlns="" id="{81AB3EA0-56C7-E544-A920-DE9C3C554F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465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022451E-F6BA-964D-942E-3A269417543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xmlns="" id="{0B98B182-43AD-EB44-97B5-847C7867AE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DF84EF59-D283-AA4B-91EE-C1C780D61E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xmlns="" id="{BB04FF48-4252-684C-B6AA-8755BE58D1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xmlns="" id="{99B53F34-A70F-C044-9ACE-E3B617E6B7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27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FB603C3-C482-2A4A-A0B4-1F0CDB6D067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xmlns="" id="{E72438E8-96A0-854E-AA9E-79FF067F2E6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xmlns="" id="{564C1BA2-C490-AE4E-AD81-4F70E875514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xmlns="" id="{0A6CCD44-7B3A-0C4E-903E-8A380E9E68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xmlns="" id="{6D89298D-0D0B-234C-AB52-E7DA52121C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xmlns="" id="{B03DC63B-26CF-A94E-A018-0000DE3D0E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104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AEAA371-FBB7-B441-97DB-D80F7CA10AF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xmlns="" id="{116AC16D-BF7C-4645-BB5A-4D3D8709B6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2507B89A-6D01-1A49-9622-169182F4746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xmlns="" id="{BFBBB904-3002-CF4C-80E4-E500036D8C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C2CD1188-D647-5A43-8041-F28703308BC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xmlns="" id="{AE47BC2F-B3C1-DD47-BD12-A093E8F826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a:extLst>
              <a:ext uri="{FF2B5EF4-FFF2-40B4-BE49-F238E27FC236}">
                <a16:creationId xmlns:a16="http://schemas.microsoft.com/office/drawing/2014/main" xmlns="" id="{23E770EB-1360-0642-A60E-51ACB7BFD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a:extLst>
              <a:ext uri="{FF2B5EF4-FFF2-40B4-BE49-F238E27FC236}">
                <a16:creationId xmlns:a16="http://schemas.microsoft.com/office/drawing/2014/main" xmlns="" id="{BEB7D974-499F-7142-989B-7605603BE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225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D22F863-32B5-E043-8B29-B2B42B09E94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xmlns="" id="{7503C7F0-236D-1F41-A743-89B5BE352E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a:extLst>
              <a:ext uri="{FF2B5EF4-FFF2-40B4-BE49-F238E27FC236}">
                <a16:creationId xmlns:a16="http://schemas.microsoft.com/office/drawing/2014/main" xmlns="" id="{408A0E5D-EDA8-E640-A4F0-7E5583224C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a16="http://schemas.microsoft.com/office/drawing/2014/main" xmlns="" id="{A30AA488-FC1E-F649-9ADD-2417DE8A9B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192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E318E160-FA5B-2244-8810-AD04240FE7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a:extLst>
              <a:ext uri="{FF2B5EF4-FFF2-40B4-BE49-F238E27FC236}">
                <a16:creationId xmlns:a16="http://schemas.microsoft.com/office/drawing/2014/main" xmlns="" id="{BC21AB13-2DEF-0344-B1D7-B1F4AB601B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a:extLst>
              <a:ext uri="{FF2B5EF4-FFF2-40B4-BE49-F238E27FC236}">
                <a16:creationId xmlns:a16="http://schemas.microsoft.com/office/drawing/2014/main" xmlns="" id="{C863795B-19D2-AD43-9863-9B05A8A1C7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28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3C95D86-35BD-8545-A3E0-41C64631F60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xmlns="" id="{DF3A1EC2-4C7C-9F48-830A-C3B6272AE6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xmlns="" id="{A82F7240-2900-D84E-BA26-4FC9FE1EC9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A36B5B85-161C-904E-9207-186EBB251B3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xmlns="" id="{2469783A-774F-9244-97A8-8183B2FC78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xmlns="" id="{CDBEA04C-078E-9748-B3E9-0DC63A14A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371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517830F-4AFE-D44A-87AB-12F61982504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xmlns="" id="{D0E74663-3C3B-9C46-B131-4E91903028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xmlns="" id="{AC53015C-D6A5-4346-B392-3224F1038D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A608FAE1-2E88-494E-974B-BF126FE935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xmlns="" id="{47C9DE75-F967-4240-90C9-45FDD881D1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xmlns="" id="{5C47412B-6343-E341-80F0-3B42EF51B2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017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65341551-D91D-DD4C-9019-575BBC73AE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xmlns="" id="{290A3BEC-0F0A-2945-922F-1288E89F01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xmlns="" id="{220204C7-0270-EA43-8408-ABA143116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xmlns="" id="{09078A95-3068-B648-A44E-9FF31274D7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xmlns="" id="{C894070A-9262-3E42-9371-AEF9FDA0F4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436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2.pn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4.png"/><Relationship Id="rId10" Type="http://schemas.openxmlformats.org/officeDocument/2006/relationships/image" Target="../media/image38.jpg"/><Relationship Id="rId4" Type="http://schemas.microsoft.com/office/2007/relationships/hdphoto" Target="../media/hdphoto6.wdp"/><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47.png"/><Relationship Id="rId5" Type="http://schemas.openxmlformats.org/officeDocument/2006/relationships/diagramQuickStyle" Target="../diagrams/quickStyle1.xml"/><Relationship Id="rId10" Type="http://schemas.openxmlformats.org/officeDocument/2006/relationships/image" Target="../media/image46.png"/><Relationship Id="rId4" Type="http://schemas.openxmlformats.org/officeDocument/2006/relationships/diagramLayout" Target="../diagrams/layout1.xml"/><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4.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xmlns="" id="{7C5C8CE6-F51C-0649-93D3-8129F63B15DD}"/>
              </a:ext>
            </a:extLst>
          </p:cNvPr>
          <p:cNvSpPr/>
          <p:nvPr/>
        </p:nvSpPr>
        <p:spPr>
          <a:xfrm>
            <a:off x="1922321" y="2046175"/>
            <a:ext cx="9322179" cy="1938992"/>
          </a:xfrm>
          <a:prstGeom prst="rect">
            <a:avLst/>
          </a:prstGeom>
        </p:spPr>
        <p:txBody>
          <a:bodyPr wrap="square">
            <a:spAutoFit/>
          </a:bodyPr>
          <a:lstStyle/>
          <a:p>
            <a:pPr lvl="0" algn="ctr">
              <a:defRPr/>
            </a:pPr>
            <a:r>
              <a:rPr kumimoji="0" lang="es-EC" sz="3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TEMA: </a:t>
            </a:r>
            <a:r>
              <a:rPr lang="es-ES" sz="3000" b="1" dirty="0" smtClean="0">
                <a:solidFill>
                  <a:prstClr val="black"/>
                </a:solidFill>
                <a:latin typeface="Arial" panose="020B0604020202020204" pitchFamily="34" charset="0"/>
                <a:cs typeface="Arial" panose="020B0604020202020204" pitchFamily="34" charset="0"/>
              </a:rPr>
              <a:t>LINEAMIENTOS </a:t>
            </a:r>
            <a:r>
              <a:rPr lang="es-ES" sz="3000" b="1" dirty="0">
                <a:solidFill>
                  <a:prstClr val="black"/>
                </a:solidFill>
                <a:latin typeface="Arial" panose="020B0604020202020204" pitchFamily="34" charset="0"/>
                <a:cs typeface="Arial" panose="020B0604020202020204" pitchFamily="34" charset="0"/>
              </a:rPr>
              <a:t>ESTRATÉGICOS PARA LA APLICACIÓN DEL ARTE Y DISEÑO OPERACIONAL EN LA GESTIÓN DE RIESGOS EN EL EJÉRCITO ECUATORIANO</a:t>
            </a:r>
          </a:p>
        </p:txBody>
      </p:sp>
      <p:cxnSp>
        <p:nvCxnSpPr>
          <p:cNvPr id="9" name="Conector recto 8">
            <a:extLst>
              <a:ext uri="{FF2B5EF4-FFF2-40B4-BE49-F238E27FC236}">
                <a16:creationId xmlns:a16="http://schemas.microsoft.com/office/drawing/2014/main" xmlns="" id="{BCE7088B-96EC-8841-A837-F44032347E3E}"/>
              </a:ext>
            </a:extLst>
          </p:cNvPr>
          <p:cNvCxnSpPr/>
          <p:nvPr/>
        </p:nvCxnSpPr>
        <p:spPr>
          <a:xfrm>
            <a:off x="1485900" y="1984669"/>
            <a:ext cx="10195023" cy="2021"/>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10" name="Conector recto 9">
            <a:extLst>
              <a:ext uri="{FF2B5EF4-FFF2-40B4-BE49-F238E27FC236}">
                <a16:creationId xmlns:a16="http://schemas.microsoft.com/office/drawing/2014/main" xmlns="" id="{F24E8BE2-0783-824A-A337-74107E91AF45}"/>
              </a:ext>
            </a:extLst>
          </p:cNvPr>
          <p:cNvCxnSpPr/>
          <p:nvPr/>
        </p:nvCxnSpPr>
        <p:spPr>
          <a:xfrm>
            <a:off x="1485900" y="4059129"/>
            <a:ext cx="10195023" cy="2021"/>
          </a:xfrm>
          <a:prstGeom prst="line">
            <a:avLst/>
          </a:prstGeom>
          <a:ln w="57150"/>
        </p:spPr>
        <p:style>
          <a:lnRef idx="3">
            <a:schemeClr val="accent6"/>
          </a:lnRef>
          <a:fillRef idx="0">
            <a:schemeClr val="accent6"/>
          </a:fillRef>
          <a:effectRef idx="2">
            <a:schemeClr val="accent6"/>
          </a:effectRef>
          <a:fontRef idx="minor">
            <a:schemeClr val="tx1"/>
          </a:fontRef>
        </p:style>
      </p:cxnSp>
      <p:sp>
        <p:nvSpPr>
          <p:cNvPr id="2" name="CuadroTexto 1">
            <a:extLst>
              <a:ext uri="{FF2B5EF4-FFF2-40B4-BE49-F238E27FC236}">
                <a16:creationId xmlns:a16="http://schemas.microsoft.com/office/drawing/2014/main" xmlns="" id="{3818474D-A86F-C244-AA31-418253F2C546}"/>
              </a:ext>
            </a:extLst>
          </p:cNvPr>
          <p:cNvSpPr txBox="1"/>
          <p:nvPr/>
        </p:nvSpPr>
        <p:spPr>
          <a:xfrm>
            <a:off x="2635399" y="1367742"/>
            <a:ext cx="74652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MAESTRÍA EN ESTRATEGIA MILITAR TERRESTRE</a:t>
            </a:r>
            <a:endPar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CuadroTexto 10">
            <a:extLst>
              <a:ext uri="{FF2B5EF4-FFF2-40B4-BE49-F238E27FC236}">
                <a16:creationId xmlns:a16="http://schemas.microsoft.com/office/drawing/2014/main" xmlns="" id="{4D62C163-8FCA-404B-839C-BEA41DD0379B}"/>
              </a:ext>
            </a:extLst>
          </p:cNvPr>
          <p:cNvSpPr txBox="1"/>
          <p:nvPr/>
        </p:nvSpPr>
        <p:spPr>
          <a:xfrm>
            <a:off x="965288" y="4277918"/>
            <a:ext cx="1123628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TCRN. DE E.M </a:t>
            </a:r>
            <a:r>
              <a:rPr lang="es-EC" sz="2400" dirty="0">
                <a:solidFill>
                  <a:prstClr val="black"/>
                </a:solidFill>
                <a:latin typeface="Arial" panose="020B0604020202020204" pitchFamily="34" charset="0"/>
                <a:cs typeface="Arial" panose="020B0604020202020204" pitchFamily="34" charset="0"/>
              </a:rPr>
              <a:t> </a:t>
            </a:r>
            <a:r>
              <a:rPr lang="es-EC" sz="2400" dirty="0" smtClean="0">
                <a:solidFill>
                  <a:prstClr val="black"/>
                </a:solidFill>
                <a:latin typeface="Arial" panose="020B0604020202020204" pitchFamily="34" charset="0"/>
                <a:cs typeface="Arial" panose="020B0604020202020204" pitchFamily="34" charset="0"/>
              </a:rPr>
              <a:t>BENAVIDES GUILLERMO</a:t>
            </a:r>
            <a:r>
              <a:rPr kumimoji="0" lang="es-EC"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Y  TCRN DE E.M  GALINDO DIEGO</a:t>
            </a:r>
            <a:endPar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DIRECTOR: CRNL. </a:t>
            </a:r>
            <a:r>
              <a:rPr lang="es-EC" sz="2400" dirty="0" smtClean="0">
                <a:solidFill>
                  <a:prstClr val="black"/>
                </a:solidFill>
                <a:latin typeface="Arial" panose="020B0604020202020204" pitchFamily="34" charset="0"/>
                <a:cs typeface="Arial" panose="020B0604020202020204" pitchFamily="34" charset="0"/>
              </a:rPr>
              <a:t>EM</a:t>
            </a:r>
            <a:r>
              <a:rPr kumimoji="0" lang="es-EC"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VARELA FABRICIO</a:t>
            </a:r>
            <a:endPar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9344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7. HIPÓTESIS</a:t>
            </a:r>
            <a:endParaRPr lang="es-EC" sz="2800" b="1" i="1" dirty="0">
              <a:solidFill>
                <a:prstClr val="black"/>
              </a:solidFill>
              <a:latin typeface="Arial" panose="020B0604020202020204" pitchFamily="34" charset="0"/>
              <a:cs typeface="Arial" panose="020B0604020202020204" pitchFamily="34" charset="0"/>
            </a:endParaRPr>
          </a:p>
        </p:txBody>
      </p:sp>
      <p:sp>
        <p:nvSpPr>
          <p:cNvPr id="3" name="Rectángulo 1"/>
          <p:cNvSpPr/>
          <p:nvPr/>
        </p:nvSpPr>
        <p:spPr>
          <a:xfrm>
            <a:off x="1608384" y="1155154"/>
            <a:ext cx="10188102" cy="1420325"/>
          </a:xfrm>
          <a:prstGeom prst="rect">
            <a:avLst/>
          </a:prstGeom>
          <a:solidFill>
            <a:srgbClr val="FFFF00"/>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50000"/>
              </a:lnSpc>
              <a:spcAft>
                <a:spcPts val="0"/>
              </a:spcAft>
            </a:pPr>
            <a:r>
              <a:rPr lang="es-EC" sz="2000" b="1" dirty="0">
                <a:latin typeface="Arial" panose="020B0604020202020204" pitchFamily="34" charset="0"/>
                <a:ea typeface="Calibri" panose="020F0502020204030204" pitchFamily="34" charset="0"/>
                <a:cs typeface="Times New Roman" panose="02020603050405020304" pitchFamily="18" charset="0"/>
              </a:rPr>
              <a:t>Los lineamientos estratégicos institucionales mejorarán la planificación de las operaciones militares en el apoyo a </a:t>
            </a:r>
            <a:r>
              <a:rPr lang="es-EC" sz="2000" b="1" dirty="0" smtClean="0">
                <a:latin typeface="Arial" panose="020B0604020202020204" pitchFamily="34" charset="0"/>
                <a:ea typeface="Calibri" panose="020F0502020204030204" pitchFamily="34" charset="0"/>
                <a:cs typeface="Times New Roman" panose="02020603050405020304" pitchFamily="18" charset="0"/>
              </a:rPr>
              <a:t>la </a:t>
            </a:r>
            <a:r>
              <a:rPr lang="es-EC" sz="2000" b="1" dirty="0">
                <a:latin typeface="Arial" panose="020B0604020202020204" pitchFamily="34" charset="0"/>
                <a:ea typeface="Calibri" panose="020F0502020204030204" pitchFamily="34" charset="0"/>
                <a:cs typeface="Times New Roman" panose="02020603050405020304" pitchFamily="18" charset="0"/>
              </a:rPr>
              <a:t>gestión de riesgos a través de la aplicación del arte y diseño operacional.</a:t>
            </a:r>
          </a:p>
        </p:txBody>
      </p:sp>
      <p:pic>
        <p:nvPicPr>
          <p:cNvPr id="4" name="Imagen 4"/>
          <p:cNvPicPr>
            <a:picLocks noChangeAspect="1"/>
          </p:cNvPicPr>
          <p:nvPr/>
        </p:nvPicPr>
        <p:blipFill rotWithShape="1">
          <a:blip r:embed="rId2" cstate="print">
            <a:extLst>
              <a:ext uri="{28A0092B-C50C-407E-A947-70E740481C1C}">
                <a14:useLocalDpi xmlns:a14="http://schemas.microsoft.com/office/drawing/2010/main" val="0"/>
              </a:ext>
            </a:extLst>
          </a:blip>
          <a:srcRect l="1323" t="1269" r="4427" b="8783"/>
          <a:stretch/>
        </p:blipFill>
        <p:spPr>
          <a:xfrm>
            <a:off x="6998834" y="2913516"/>
            <a:ext cx="3325210" cy="16299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6572" t="1459" r="4123" b="9087"/>
          <a:stretch/>
        </p:blipFill>
        <p:spPr>
          <a:xfrm>
            <a:off x="9008434" y="5042938"/>
            <a:ext cx="2788052" cy="152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1408" y="2847690"/>
            <a:ext cx="2788052" cy="16299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Flecha en U 8"/>
          <p:cNvSpPr/>
          <p:nvPr/>
        </p:nvSpPr>
        <p:spPr>
          <a:xfrm rot="5400000" flipV="1">
            <a:off x="743510" y="4465980"/>
            <a:ext cx="2293912" cy="455029"/>
          </a:xfrm>
          <a:prstGeom prst="utur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n>
                <a:solidFill>
                  <a:sysClr val="windowText" lastClr="000000"/>
                </a:solidFill>
              </a:ln>
              <a:solidFill>
                <a:srgbClr val="FF0000"/>
              </a:solidFill>
            </a:endParaRPr>
          </a:p>
        </p:txBody>
      </p:sp>
      <p:sp>
        <p:nvSpPr>
          <p:cNvPr id="9" name="Rectángulo 10"/>
          <p:cNvSpPr/>
          <p:nvPr/>
        </p:nvSpPr>
        <p:spPr>
          <a:xfrm>
            <a:off x="2002700" y="5372208"/>
            <a:ext cx="2294563" cy="707886"/>
          </a:xfrm>
          <a:prstGeom prst="rect">
            <a:avLst/>
          </a:prstGeom>
          <a:solidFill>
            <a:schemeClr val="bg1"/>
          </a:solidFill>
        </p:spPr>
        <p:txBody>
          <a:bodyPr wrap="square" lIns="91440" tIns="45720" rIns="91440" bIns="45720">
            <a:spAutoFit/>
          </a:bodyPr>
          <a:lstStyle/>
          <a:p>
            <a:pPr algn="ctr"/>
            <a:r>
              <a:rPr lang="es-ES" sz="4000" b="1"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Black" panose="020B0A04020102020204" pitchFamily="34" charset="0"/>
              </a:rPr>
              <a:t>P.M.T.D</a:t>
            </a:r>
            <a:endParaRPr lang="es-E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Black" panose="020B0A04020102020204" pitchFamily="34" charset="0"/>
            </a:endParaRPr>
          </a:p>
        </p:txBody>
      </p:sp>
      <p:sp>
        <p:nvSpPr>
          <p:cNvPr id="10" name="Abrir llave 11"/>
          <p:cNvSpPr/>
          <p:nvPr/>
        </p:nvSpPr>
        <p:spPr>
          <a:xfrm>
            <a:off x="4297263" y="4845600"/>
            <a:ext cx="271821" cy="1898100"/>
          </a:xfrm>
          <a:prstGeom prst="leftBrace">
            <a:avLst>
              <a:gd name="adj1" fmla="val 43728"/>
              <a:gd name="adj2" fmla="val 5104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1" name="CuadroTexto 12"/>
          <p:cNvSpPr txBox="1"/>
          <p:nvPr/>
        </p:nvSpPr>
        <p:spPr>
          <a:xfrm>
            <a:off x="4569084" y="4917487"/>
            <a:ext cx="4383520" cy="1754326"/>
          </a:xfrm>
          <a:prstGeom prst="rect">
            <a:avLst/>
          </a:prstGeom>
          <a:noFill/>
        </p:spPr>
        <p:txBody>
          <a:bodyPr wrap="square" rtlCol="0">
            <a:spAutoFit/>
          </a:bodyPr>
          <a:lstStyle/>
          <a:p>
            <a:pPr marL="342900" indent="-342900">
              <a:lnSpc>
                <a:spcPct val="150000"/>
              </a:lnSpc>
              <a:buAutoNum type="arabicPeriod"/>
            </a:pPr>
            <a:r>
              <a:rPr lang="es-ES_tradnl" b="1" dirty="0"/>
              <a:t>OPERACIONES MILITARES.</a:t>
            </a:r>
          </a:p>
          <a:p>
            <a:pPr marL="342900" indent="-342900">
              <a:lnSpc>
                <a:spcPct val="150000"/>
              </a:lnSpc>
              <a:buAutoNum type="arabicPeriod"/>
            </a:pPr>
            <a:r>
              <a:rPr lang="es-ES_tradnl" b="1" dirty="0"/>
              <a:t>EMPLEO POR EXPERIENCIA.</a:t>
            </a:r>
          </a:p>
          <a:p>
            <a:pPr marL="342900" indent="-342900">
              <a:lnSpc>
                <a:spcPct val="150000"/>
              </a:lnSpc>
              <a:buAutoNum type="arabicPeriod"/>
            </a:pPr>
            <a:r>
              <a:rPr lang="es-ES_tradnl" b="1" dirty="0"/>
              <a:t>DESCONOCIMIENTO DE LA GESTIÓN DE </a:t>
            </a:r>
          </a:p>
          <a:p>
            <a:pPr>
              <a:lnSpc>
                <a:spcPct val="150000"/>
              </a:lnSpc>
            </a:pPr>
            <a:r>
              <a:rPr lang="es-ES_tradnl" b="1" dirty="0"/>
              <a:t>       RIESGOS DE DESASTRES</a:t>
            </a:r>
          </a:p>
        </p:txBody>
      </p:sp>
    </p:spTree>
    <p:extLst>
      <p:ext uri="{BB962C8B-B14F-4D97-AF65-F5344CB8AC3E}">
        <p14:creationId xmlns:p14="http://schemas.microsoft.com/office/powerpoint/2010/main" val="42145179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8. VARIABLES </a:t>
            </a:r>
            <a:r>
              <a:rPr lang="es-EC" sz="2800" b="1" i="1" dirty="0">
                <a:solidFill>
                  <a:prstClr val="black"/>
                </a:solidFill>
                <a:latin typeface="Arial" panose="020B0604020202020204" pitchFamily="34" charset="0"/>
                <a:cs typeface="Arial" panose="020B0604020202020204" pitchFamily="34" charset="0"/>
              </a:rPr>
              <a:t>INDEPENDIENTE Y DEPENDIENTES</a:t>
            </a:r>
          </a:p>
        </p:txBody>
      </p:sp>
      <p:sp>
        <p:nvSpPr>
          <p:cNvPr id="3" name="Flecha en U 36"/>
          <p:cNvSpPr/>
          <p:nvPr/>
        </p:nvSpPr>
        <p:spPr>
          <a:xfrm rot="10800000">
            <a:off x="6629399" y="5970995"/>
            <a:ext cx="2387400" cy="645722"/>
          </a:xfrm>
          <a:prstGeom prst="uturnArrow">
            <a:avLst>
              <a:gd name="adj1" fmla="val 12814"/>
              <a:gd name="adj2" fmla="val 14671"/>
              <a:gd name="adj3" fmla="val 34874"/>
              <a:gd name="adj4" fmla="val 43750"/>
              <a:gd name="adj5" fmla="val 10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nvGrpSpPr>
          <p:cNvPr id="4" name="Group 19">
            <a:extLst>
              <a:ext uri="{FF2B5EF4-FFF2-40B4-BE49-F238E27FC236}">
                <a16:creationId xmlns="" xmlns:a16="http://schemas.microsoft.com/office/drawing/2014/main" id="{E659B9E2-08DE-4771-BBDF-EC053B75CE9A}"/>
              </a:ext>
            </a:extLst>
          </p:cNvPr>
          <p:cNvGrpSpPr/>
          <p:nvPr/>
        </p:nvGrpSpPr>
        <p:grpSpPr>
          <a:xfrm>
            <a:off x="8893899" y="1422138"/>
            <a:ext cx="3178720" cy="5234007"/>
            <a:chOff x="6528789" y="1500879"/>
            <a:chExt cx="1997364" cy="4527717"/>
          </a:xfrm>
        </p:grpSpPr>
        <p:sp>
          <p:nvSpPr>
            <p:cNvPr id="5" name="Freeform 1871">
              <a:extLst>
                <a:ext uri="{FF2B5EF4-FFF2-40B4-BE49-F238E27FC236}">
                  <a16:creationId xmlns="" xmlns:a16="http://schemas.microsoft.com/office/drawing/2014/main" id="{F9BF311E-C713-4666-92CD-52CF9A5128B6}"/>
                </a:ext>
              </a:extLst>
            </p:cNvPr>
            <p:cNvSpPr>
              <a:spLocks/>
            </p:cNvSpPr>
            <p:nvPr/>
          </p:nvSpPr>
          <p:spPr bwMode="auto">
            <a:xfrm>
              <a:off x="6528789" y="1500879"/>
              <a:ext cx="1997364" cy="4379934"/>
            </a:xfrm>
            <a:custGeom>
              <a:avLst/>
              <a:gdLst>
                <a:gd name="T0" fmla="*/ 866 w 866"/>
                <a:gd name="T1" fmla="*/ 1617 h 1902"/>
                <a:gd name="T2" fmla="*/ 433 w 866"/>
                <a:gd name="T3" fmla="*/ 1902 h 1902"/>
                <a:gd name="T4" fmla="*/ 0 w 866"/>
                <a:gd name="T5" fmla="*/ 1617 h 1902"/>
                <a:gd name="T6" fmla="*/ 0 w 866"/>
                <a:gd name="T7" fmla="*/ 52 h 1902"/>
                <a:gd name="T8" fmla="*/ 53 w 866"/>
                <a:gd name="T9" fmla="*/ 0 h 1902"/>
                <a:gd name="T10" fmla="*/ 814 w 866"/>
                <a:gd name="T11" fmla="*/ 0 h 1902"/>
                <a:gd name="T12" fmla="*/ 866 w 866"/>
                <a:gd name="T13" fmla="*/ 52 h 1902"/>
                <a:gd name="T14" fmla="*/ 866 w 866"/>
                <a:gd name="T15" fmla="*/ 1617 h 1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6" h="1902">
                  <a:moveTo>
                    <a:pt x="866" y="1617"/>
                  </a:moveTo>
                  <a:cubicBezTo>
                    <a:pt x="866" y="1646"/>
                    <a:pt x="433" y="1902"/>
                    <a:pt x="433" y="1902"/>
                  </a:cubicBezTo>
                  <a:cubicBezTo>
                    <a:pt x="433" y="1902"/>
                    <a:pt x="0" y="1646"/>
                    <a:pt x="0" y="1617"/>
                  </a:cubicBezTo>
                  <a:lnTo>
                    <a:pt x="0" y="52"/>
                  </a:lnTo>
                  <a:cubicBezTo>
                    <a:pt x="0" y="23"/>
                    <a:pt x="24" y="0"/>
                    <a:pt x="53" y="0"/>
                  </a:cubicBezTo>
                  <a:lnTo>
                    <a:pt x="814" y="0"/>
                  </a:lnTo>
                  <a:cubicBezTo>
                    <a:pt x="843" y="0"/>
                    <a:pt x="866" y="23"/>
                    <a:pt x="866" y="52"/>
                  </a:cubicBezTo>
                  <a:lnTo>
                    <a:pt x="866" y="1617"/>
                  </a:lnTo>
                  <a:close/>
                </a:path>
              </a:pathLst>
            </a:custGeom>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 name="Freeform: Shape 79">
              <a:extLst>
                <a:ext uri="{FF2B5EF4-FFF2-40B4-BE49-F238E27FC236}">
                  <a16:creationId xmlns="" xmlns:a16="http://schemas.microsoft.com/office/drawing/2014/main" id="{2FD928E8-2A82-4364-9015-B981ADB53A22}"/>
                </a:ext>
              </a:extLst>
            </p:cNvPr>
            <p:cNvSpPr>
              <a:spLocks/>
            </p:cNvSpPr>
            <p:nvPr/>
          </p:nvSpPr>
          <p:spPr bwMode="auto">
            <a:xfrm>
              <a:off x="6528789" y="4064001"/>
              <a:ext cx="1997364" cy="1964595"/>
            </a:xfrm>
            <a:custGeom>
              <a:avLst/>
              <a:gdLst>
                <a:gd name="connsiteX0" fmla="*/ 0 w 1997364"/>
                <a:gd name="connsiteY0" fmla="*/ 0 h 1964595"/>
                <a:gd name="connsiteX1" fmla="*/ 1997364 w 1997364"/>
                <a:gd name="connsiteY1" fmla="*/ 0 h 1964595"/>
                <a:gd name="connsiteX2" fmla="*/ 1997364 w 1997364"/>
                <a:gd name="connsiteY2" fmla="*/ 1308296 h 1964595"/>
                <a:gd name="connsiteX3" fmla="*/ 998682 w 1997364"/>
                <a:gd name="connsiteY3" fmla="*/ 1964595 h 1964595"/>
                <a:gd name="connsiteX4" fmla="*/ 0 w 1997364"/>
                <a:gd name="connsiteY4" fmla="*/ 1308296 h 196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64" h="1964595">
                  <a:moveTo>
                    <a:pt x="0" y="0"/>
                  </a:moveTo>
                  <a:lnTo>
                    <a:pt x="1997364" y="0"/>
                  </a:lnTo>
                  <a:lnTo>
                    <a:pt x="1997364" y="1308296"/>
                  </a:lnTo>
                  <a:cubicBezTo>
                    <a:pt x="1997364" y="1375077"/>
                    <a:pt x="998682" y="1964595"/>
                    <a:pt x="998682" y="1964595"/>
                  </a:cubicBezTo>
                  <a:cubicBezTo>
                    <a:pt x="998682" y="1964595"/>
                    <a:pt x="0" y="1375077"/>
                    <a:pt x="0" y="1308296"/>
                  </a:cubicBezTo>
                  <a:close/>
                </a:path>
              </a:pathLst>
            </a:custGeom>
            <a:solidFill>
              <a:srgbClr val="D3D3D3">
                <a:lumMod val="90000"/>
              </a:srgbClr>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 name="Freeform: Shape 93">
              <a:extLst>
                <a:ext uri="{FF2B5EF4-FFF2-40B4-BE49-F238E27FC236}">
                  <a16:creationId xmlns="" xmlns:a16="http://schemas.microsoft.com/office/drawing/2014/main" id="{AED6F9CA-9113-4F93-B1A8-5EDD9B6A003C}"/>
                </a:ext>
              </a:extLst>
            </p:cNvPr>
            <p:cNvSpPr>
              <a:spLocks/>
            </p:cNvSpPr>
            <p:nvPr/>
          </p:nvSpPr>
          <p:spPr bwMode="auto">
            <a:xfrm>
              <a:off x="6528789" y="1500879"/>
              <a:ext cx="1997364" cy="4527717"/>
            </a:xfrm>
            <a:custGeom>
              <a:avLst/>
              <a:gdLst>
                <a:gd name="connsiteX0" fmla="*/ 1959514 w 1997364"/>
                <a:gd name="connsiteY0" fmla="*/ 3766377 h 4527717"/>
                <a:gd name="connsiteX1" fmla="*/ 1949325 w 1997364"/>
                <a:gd name="connsiteY1" fmla="*/ 3774963 h 4527717"/>
                <a:gd name="connsiteX2" fmla="*/ 1954451 w 1997364"/>
                <a:gd name="connsiteY2" fmla="*/ 3771009 h 4527717"/>
                <a:gd name="connsiteX3" fmla="*/ 1987223 w 1997364"/>
                <a:gd name="connsiteY3" fmla="*/ 3740248 h 4527717"/>
                <a:gd name="connsiteX4" fmla="*/ 1980673 w 1997364"/>
                <a:gd name="connsiteY4" fmla="*/ 3747019 h 4527717"/>
                <a:gd name="connsiteX5" fmla="*/ 1986147 w 1997364"/>
                <a:gd name="connsiteY5" fmla="*/ 3742011 h 4527717"/>
                <a:gd name="connsiteX6" fmla="*/ 122241 w 1997364"/>
                <a:gd name="connsiteY6" fmla="*/ 0 h 4527717"/>
                <a:gd name="connsiteX7" fmla="*/ 1877430 w 1997364"/>
                <a:gd name="connsiteY7" fmla="*/ 0 h 4527717"/>
                <a:gd name="connsiteX8" fmla="*/ 1997364 w 1997364"/>
                <a:gd name="connsiteY8" fmla="*/ 119746 h 4527717"/>
                <a:gd name="connsiteX9" fmla="*/ 1997364 w 1997364"/>
                <a:gd name="connsiteY9" fmla="*/ 2563122 h 4527717"/>
                <a:gd name="connsiteX10" fmla="*/ 1997364 w 1997364"/>
                <a:gd name="connsiteY10" fmla="*/ 3723635 h 4527717"/>
                <a:gd name="connsiteX11" fmla="*/ 1997364 w 1997364"/>
                <a:gd name="connsiteY11" fmla="*/ 3871418 h 4527717"/>
                <a:gd name="connsiteX12" fmla="*/ 998682 w 1997364"/>
                <a:gd name="connsiteY12" fmla="*/ 4527717 h 4527717"/>
                <a:gd name="connsiteX13" fmla="*/ 0 w 1997364"/>
                <a:gd name="connsiteY13" fmla="*/ 3871418 h 4527717"/>
                <a:gd name="connsiteX14" fmla="*/ 0 w 1997364"/>
                <a:gd name="connsiteY14" fmla="*/ 3723637 h 4527717"/>
                <a:gd name="connsiteX15" fmla="*/ 11215 w 1997364"/>
                <a:gd name="connsiteY15" fmla="*/ 3742011 h 4527717"/>
                <a:gd name="connsiteX16" fmla="*/ 998681 w 1997364"/>
                <a:gd name="connsiteY16" fmla="*/ 4379934 h 4527717"/>
                <a:gd name="connsiteX17" fmla="*/ 1841319 w 1997364"/>
                <a:gd name="connsiteY17" fmla="*/ 3854355 h 4527717"/>
                <a:gd name="connsiteX18" fmla="*/ 1895432 w 1997364"/>
                <a:gd name="connsiteY18" fmla="*/ 3815935 h 4527717"/>
                <a:gd name="connsiteX19" fmla="*/ 1895432 w 1997364"/>
                <a:gd name="connsiteY19" fmla="*/ 3723636 h 4527717"/>
                <a:gd name="connsiteX20" fmla="*/ 1895432 w 1997364"/>
                <a:gd name="connsiteY20" fmla="*/ 1118119 h 4527717"/>
                <a:gd name="connsiteX21" fmla="*/ 1895432 w 1997364"/>
                <a:gd name="connsiteY21" fmla="*/ 119747 h 4527717"/>
                <a:gd name="connsiteX22" fmla="*/ 1775498 w 1997364"/>
                <a:gd name="connsiteY22" fmla="*/ 1 h 4527717"/>
                <a:gd name="connsiteX23" fmla="*/ 122236 w 1997364"/>
                <a:gd name="connsiteY23" fmla="*/ 1 h 452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97364" h="4527717">
                  <a:moveTo>
                    <a:pt x="1959514" y="3766377"/>
                  </a:moveTo>
                  <a:lnTo>
                    <a:pt x="1949325" y="3774963"/>
                  </a:lnTo>
                  <a:lnTo>
                    <a:pt x="1954451" y="3771009"/>
                  </a:lnTo>
                  <a:close/>
                  <a:moveTo>
                    <a:pt x="1987223" y="3740248"/>
                  </a:moveTo>
                  <a:lnTo>
                    <a:pt x="1980673" y="3747019"/>
                  </a:lnTo>
                  <a:lnTo>
                    <a:pt x="1986147" y="3742011"/>
                  </a:lnTo>
                  <a:close/>
                  <a:moveTo>
                    <a:pt x="122241" y="0"/>
                  </a:moveTo>
                  <a:lnTo>
                    <a:pt x="1877430" y="0"/>
                  </a:lnTo>
                  <a:cubicBezTo>
                    <a:pt x="1944316" y="0"/>
                    <a:pt x="1997364" y="52965"/>
                    <a:pt x="1997364" y="119746"/>
                  </a:cubicBezTo>
                  <a:lnTo>
                    <a:pt x="1997364" y="2563122"/>
                  </a:lnTo>
                  <a:lnTo>
                    <a:pt x="1997364" y="3723635"/>
                  </a:lnTo>
                  <a:lnTo>
                    <a:pt x="1997364" y="3871418"/>
                  </a:lnTo>
                  <a:cubicBezTo>
                    <a:pt x="1997364" y="3938199"/>
                    <a:pt x="998682" y="4527717"/>
                    <a:pt x="998682" y="4527717"/>
                  </a:cubicBezTo>
                  <a:cubicBezTo>
                    <a:pt x="998682" y="4527717"/>
                    <a:pt x="0" y="3938199"/>
                    <a:pt x="0" y="3871418"/>
                  </a:cubicBezTo>
                  <a:lnTo>
                    <a:pt x="0" y="3723637"/>
                  </a:lnTo>
                  <a:lnTo>
                    <a:pt x="11215" y="3742011"/>
                  </a:lnTo>
                  <a:cubicBezTo>
                    <a:pt x="120933" y="3861803"/>
                    <a:pt x="998681" y="4379934"/>
                    <a:pt x="998681" y="4379934"/>
                  </a:cubicBezTo>
                  <a:cubicBezTo>
                    <a:pt x="998681" y="4379934"/>
                    <a:pt x="1560440" y="4048330"/>
                    <a:pt x="1841319" y="3854355"/>
                  </a:cubicBezTo>
                  <a:lnTo>
                    <a:pt x="1895432" y="3815935"/>
                  </a:lnTo>
                  <a:lnTo>
                    <a:pt x="1895432" y="3723636"/>
                  </a:lnTo>
                  <a:lnTo>
                    <a:pt x="1895432" y="1118119"/>
                  </a:lnTo>
                  <a:lnTo>
                    <a:pt x="1895432" y="119747"/>
                  </a:lnTo>
                  <a:cubicBezTo>
                    <a:pt x="1895432" y="52965"/>
                    <a:pt x="1842384" y="1"/>
                    <a:pt x="1775498" y="1"/>
                  </a:cubicBezTo>
                  <a:lnTo>
                    <a:pt x="122236" y="1"/>
                  </a:lnTo>
                  <a:close/>
                </a:path>
              </a:pathLst>
            </a:custGeom>
            <a:solidFill>
              <a:srgbClr val="000000">
                <a:alpha val="10000"/>
              </a:srgbClr>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nvGrpSpPr>
          <p:cNvPr id="9" name="Group 18">
            <a:extLst>
              <a:ext uri="{FF2B5EF4-FFF2-40B4-BE49-F238E27FC236}">
                <a16:creationId xmlns="" xmlns:a16="http://schemas.microsoft.com/office/drawing/2014/main" id="{CFF7B671-1FFD-4718-8D7B-8B345A014E56}"/>
              </a:ext>
            </a:extLst>
          </p:cNvPr>
          <p:cNvGrpSpPr/>
          <p:nvPr/>
        </p:nvGrpSpPr>
        <p:grpSpPr>
          <a:xfrm>
            <a:off x="113618" y="1373128"/>
            <a:ext cx="3207082" cy="5267309"/>
            <a:chOff x="3665848" y="1500879"/>
            <a:chExt cx="1997364" cy="4527717"/>
          </a:xfrm>
        </p:grpSpPr>
        <p:sp>
          <p:nvSpPr>
            <p:cNvPr id="10" name="Freeform 1871">
              <a:extLst>
                <a:ext uri="{FF2B5EF4-FFF2-40B4-BE49-F238E27FC236}">
                  <a16:creationId xmlns="" xmlns:a16="http://schemas.microsoft.com/office/drawing/2014/main" id="{97107340-8637-487F-9CAA-E6383FCF4A21}"/>
                </a:ext>
              </a:extLst>
            </p:cNvPr>
            <p:cNvSpPr>
              <a:spLocks/>
            </p:cNvSpPr>
            <p:nvPr/>
          </p:nvSpPr>
          <p:spPr bwMode="auto">
            <a:xfrm>
              <a:off x="3665848" y="1500879"/>
              <a:ext cx="1997364" cy="4379934"/>
            </a:xfrm>
            <a:custGeom>
              <a:avLst/>
              <a:gdLst>
                <a:gd name="T0" fmla="*/ 866 w 866"/>
                <a:gd name="T1" fmla="*/ 1617 h 1902"/>
                <a:gd name="T2" fmla="*/ 433 w 866"/>
                <a:gd name="T3" fmla="*/ 1902 h 1902"/>
                <a:gd name="T4" fmla="*/ 0 w 866"/>
                <a:gd name="T5" fmla="*/ 1617 h 1902"/>
                <a:gd name="T6" fmla="*/ 0 w 866"/>
                <a:gd name="T7" fmla="*/ 52 h 1902"/>
                <a:gd name="T8" fmla="*/ 53 w 866"/>
                <a:gd name="T9" fmla="*/ 0 h 1902"/>
                <a:gd name="T10" fmla="*/ 814 w 866"/>
                <a:gd name="T11" fmla="*/ 0 h 1902"/>
                <a:gd name="T12" fmla="*/ 866 w 866"/>
                <a:gd name="T13" fmla="*/ 52 h 1902"/>
                <a:gd name="T14" fmla="*/ 866 w 866"/>
                <a:gd name="T15" fmla="*/ 1617 h 1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6" h="1902">
                  <a:moveTo>
                    <a:pt x="866" y="1617"/>
                  </a:moveTo>
                  <a:cubicBezTo>
                    <a:pt x="866" y="1646"/>
                    <a:pt x="433" y="1902"/>
                    <a:pt x="433" y="1902"/>
                  </a:cubicBezTo>
                  <a:cubicBezTo>
                    <a:pt x="433" y="1902"/>
                    <a:pt x="0" y="1646"/>
                    <a:pt x="0" y="1617"/>
                  </a:cubicBezTo>
                  <a:lnTo>
                    <a:pt x="0" y="52"/>
                  </a:lnTo>
                  <a:cubicBezTo>
                    <a:pt x="0" y="23"/>
                    <a:pt x="24" y="0"/>
                    <a:pt x="53" y="0"/>
                  </a:cubicBezTo>
                  <a:lnTo>
                    <a:pt x="814" y="0"/>
                  </a:lnTo>
                  <a:cubicBezTo>
                    <a:pt x="843" y="0"/>
                    <a:pt x="866" y="23"/>
                    <a:pt x="866" y="52"/>
                  </a:cubicBezTo>
                  <a:lnTo>
                    <a:pt x="866" y="1617"/>
                  </a:lnTo>
                  <a:close/>
                </a:path>
              </a:pathLst>
            </a:custGeo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 name="Freeform: Shape 73">
              <a:extLst>
                <a:ext uri="{FF2B5EF4-FFF2-40B4-BE49-F238E27FC236}">
                  <a16:creationId xmlns="" xmlns:a16="http://schemas.microsoft.com/office/drawing/2014/main" id="{BFDC9FB4-83EA-42E6-AAC4-A634774C865C}"/>
                </a:ext>
              </a:extLst>
            </p:cNvPr>
            <p:cNvSpPr>
              <a:spLocks/>
            </p:cNvSpPr>
            <p:nvPr/>
          </p:nvSpPr>
          <p:spPr bwMode="auto">
            <a:xfrm>
              <a:off x="3665848" y="4064001"/>
              <a:ext cx="1997364" cy="1964595"/>
            </a:xfrm>
            <a:custGeom>
              <a:avLst/>
              <a:gdLst>
                <a:gd name="connsiteX0" fmla="*/ 0 w 1997364"/>
                <a:gd name="connsiteY0" fmla="*/ 0 h 1964595"/>
                <a:gd name="connsiteX1" fmla="*/ 1997364 w 1997364"/>
                <a:gd name="connsiteY1" fmla="*/ 0 h 1964595"/>
                <a:gd name="connsiteX2" fmla="*/ 1997364 w 1997364"/>
                <a:gd name="connsiteY2" fmla="*/ 1308296 h 1964595"/>
                <a:gd name="connsiteX3" fmla="*/ 998682 w 1997364"/>
                <a:gd name="connsiteY3" fmla="*/ 1964595 h 1964595"/>
                <a:gd name="connsiteX4" fmla="*/ 0 w 1997364"/>
                <a:gd name="connsiteY4" fmla="*/ 1308296 h 196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64" h="1964595">
                  <a:moveTo>
                    <a:pt x="0" y="0"/>
                  </a:moveTo>
                  <a:lnTo>
                    <a:pt x="1997364" y="0"/>
                  </a:lnTo>
                  <a:lnTo>
                    <a:pt x="1997364" y="1308296"/>
                  </a:lnTo>
                  <a:cubicBezTo>
                    <a:pt x="1997364" y="1375077"/>
                    <a:pt x="998682" y="1964595"/>
                    <a:pt x="998682" y="1964595"/>
                  </a:cubicBezTo>
                  <a:cubicBezTo>
                    <a:pt x="998682" y="1964595"/>
                    <a:pt x="0" y="1375077"/>
                    <a:pt x="0" y="1308296"/>
                  </a:cubicBezTo>
                  <a:close/>
                </a:path>
              </a:pathLst>
            </a:custGeom>
            <a:solidFill>
              <a:schemeClr val="accent6">
                <a:lumMod val="50000"/>
              </a:schemeClr>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 name="Freeform: Shape 92">
              <a:extLst>
                <a:ext uri="{FF2B5EF4-FFF2-40B4-BE49-F238E27FC236}">
                  <a16:creationId xmlns="" xmlns:a16="http://schemas.microsoft.com/office/drawing/2014/main" id="{8A96FDF7-551C-4CF1-87EB-25A004FEAEAF}"/>
                </a:ext>
              </a:extLst>
            </p:cNvPr>
            <p:cNvSpPr>
              <a:spLocks/>
            </p:cNvSpPr>
            <p:nvPr/>
          </p:nvSpPr>
          <p:spPr bwMode="auto">
            <a:xfrm>
              <a:off x="3665848" y="1500879"/>
              <a:ext cx="1997364" cy="4527717"/>
            </a:xfrm>
            <a:custGeom>
              <a:avLst/>
              <a:gdLst>
                <a:gd name="connsiteX0" fmla="*/ 1959514 w 1997364"/>
                <a:gd name="connsiteY0" fmla="*/ 3766377 h 4527717"/>
                <a:gd name="connsiteX1" fmla="*/ 1949325 w 1997364"/>
                <a:gd name="connsiteY1" fmla="*/ 3774963 h 4527717"/>
                <a:gd name="connsiteX2" fmla="*/ 1954451 w 1997364"/>
                <a:gd name="connsiteY2" fmla="*/ 3771009 h 4527717"/>
                <a:gd name="connsiteX3" fmla="*/ 1987223 w 1997364"/>
                <a:gd name="connsiteY3" fmla="*/ 3740248 h 4527717"/>
                <a:gd name="connsiteX4" fmla="*/ 1980673 w 1997364"/>
                <a:gd name="connsiteY4" fmla="*/ 3747019 h 4527717"/>
                <a:gd name="connsiteX5" fmla="*/ 1986147 w 1997364"/>
                <a:gd name="connsiteY5" fmla="*/ 3742011 h 4527717"/>
                <a:gd name="connsiteX6" fmla="*/ 122241 w 1997364"/>
                <a:gd name="connsiteY6" fmla="*/ 0 h 4527717"/>
                <a:gd name="connsiteX7" fmla="*/ 1877430 w 1997364"/>
                <a:gd name="connsiteY7" fmla="*/ 0 h 4527717"/>
                <a:gd name="connsiteX8" fmla="*/ 1997364 w 1997364"/>
                <a:gd name="connsiteY8" fmla="*/ 119746 h 4527717"/>
                <a:gd name="connsiteX9" fmla="*/ 1997364 w 1997364"/>
                <a:gd name="connsiteY9" fmla="*/ 2563122 h 4527717"/>
                <a:gd name="connsiteX10" fmla="*/ 1997364 w 1997364"/>
                <a:gd name="connsiteY10" fmla="*/ 3723635 h 4527717"/>
                <a:gd name="connsiteX11" fmla="*/ 1997364 w 1997364"/>
                <a:gd name="connsiteY11" fmla="*/ 3871418 h 4527717"/>
                <a:gd name="connsiteX12" fmla="*/ 998682 w 1997364"/>
                <a:gd name="connsiteY12" fmla="*/ 4527717 h 4527717"/>
                <a:gd name="connsiteX13" fmla="*/ 0 w 1997364"/>
                <a:gd name="connsiteY13" fmla="*/ 3871418 h 4527717"/>
                <a:gd name="connsiteX14" fmla="*/ 0 w 1997364"/>
                <a:gd name="connsiteY14" fmla="*/ 3723637 h 4527717"/>
                <a:gd name="connsiteX15" fmla="*/ 11215 w 1997364"/>
                <a:gd name="connsiteY15" fmla="*/ 3742011 h 4527717"/>
                <a:gd name="connsiteX16" fmla="*/ 998681 w 1997364"/>
                <a:gd name="connsiteY16" fmla="*/ 4379934 h 4527717"/>
                <a:gd name="connsiteX17" fmla="*/ 1841319 w 1997364"/>
                <a:gd name="connsiteY17" fmla="*/ 3854355 h 4527717"/>
                <a:gd name="connsiteX18" fmla="*/ 1895432 w 1997364"/>
                <a:gd name="connsiteY18" fmla="*/ 3815935 h 4527717"/>
                <a:gd name="connsiteX19" fmla="*/ 1895432 w 1997364"/>
                <a:gd name="connsiteY19" fmla="*/ 3723636 h 4527717"/>
                <a:gd name="connsiteX20" fmla="*/ 1895432 w 1997364"/>
                <a:gd name="connsiteY20" fmla="*/ 1118119 h 4527717"/>
                <a:gd name="connsiteX21" fmla="*/ 1895432 w 1997364"/>
                <a:gd name="connsiteY21" fmla="*/ 119747 h 4527717"/>
                <a:gd name="connsiteX22" fmla="*/ 1775498 w 1997364"/>
                <a:gd name="connsiteY22" fmla="*/ 1 h 4527717"/>
                <a:gd name="connsiteX23" fmla="*/ 122236 w 1997364"/>
                <a:gd name="connsiteY23" fmla="*/ 1 h 452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97364" h="4527717">
                  <a:moveTo>
                    <a:pt x="1959514" y="3766377"/>
                  </a:moveTo>
                  <a:lnTo>
                    <a:pt x="1949325" y="3774963"/>
                  </a:lnTo>
                  <a:lnTo>
                    <a:pt x="1954451" y="3771009"/>
                  </a:lnTo>
                  <a:close/>
                  <a:moveTo>
                    <a:pt x="1987223" y="3740248"/>
                  </a:moveTo>
                  <a:lnTo>
                    <a:pt x="1980673" y="3747019"/>
                  </a:lnTo>
                  <a:lnTo>
                    <a:pt x="1986147" y="3742011"/>
                  </a:lnTo>
                  <a:close/>
                  <a:moveTo>
                    <a:pt x="122241" y="0"/>
                  </a:moveTo>
                  <a:lnTo>
                    <a:pt x="1877430" y="0"/>
                  </a:lnTo>
                  <a:cubicBezTo>
                    <a:pt x="1944316" y="0"/>
                    <a:pt x="1997364" y="52965"/>
                    <a:pt x="1997364" y="119746"/>
                  </a:cubicBezTo>
                  <a:lnTo>
                    <a:pt x="1997364" y="2563122"/>
                  </a:lnTo>
                  <a:lnTo>
                    <a:pt x="1997364" y="3723635"/>
                  </a:lnTo>
                  <a:lnTo>
                    <a:pt x="1997364" y="3871418"/>
                  </a:lnTo>
                  <a:cubicBezTo>
                    <a:pt x="1997364" y="3938199"/>
                    <a:pt x="998682" y="4527717"/>
                    <a:pt x="998682" y="4527717"/>
                  </a:cubicBezTo>
                  <a:cubicBezTo>
                    <a:pt x="998682" y="4527717"/>
                    <a:pt x="0" y="3938199"/>
                    <a:pt x="0" y="3871418"/>
                  </a:cubicBezTo>
                  <a:lnTo>
                    <a:pt x="0" y="3723637"/>
                  </a:lnTo>
                  <a:lnTo>
                    <a:pt x="11215" y="3742011"/>
                  </a:lnTo>
                  <a:cubicBezTo>
                    <a:pt x="120933" y="3861803"/>
                    <a:pt x="998681" y="4379934"/>
                    <a:pt x="998681" y="4379934"/>
                  </a:cubicBezTo>
                  <a:cubicBezTo>
                    <a:pt x="998681" y="4379934"/>
                    <a:pt x="1560440" y="4048330"/>
                    <a:pt x="1841319" y="3854355"/>
                  </a:cubicBezTo>
                  <a:lnTo>
                    <a:pt x="1895432" y="3815935"/>
                  </a:lnTo>
                  <a:lnTo>
                    <a:pt x="1895432" y="3723636"/>
                  </a:lnTo>
                  <a:lnTo>
                    <a:pt x="1895432" y="1118119"/>
                  </a:lnTo>
                  <a:lnTo>
                    <a:pt x="1895432" y="119747"/>
                  </a:lnTo>
                  <a:cubicBezTo>
                    <a:pt x="1895432" y="52965"/>
                    <a:pt x="1842384" y="1"/>
                    <a:pt x="1775498" y="1"/>
                  </a:cubicBezTo>
                  <a:lnTo>
                    <a:pt x="122236" y="1"/>
                  </a:lnTo>
                  <a:close/>
                </a:path>
              </a:pathLst>
            </a:custGeom>
            <a:solidFill>
              <a:srgbClr val="000000">
                <a:alpha val="10000"/>
              </a:srgbClr>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3" name="Group 74">
            <a:extLst>
              <a:ext uri="{FF2B5EF4-FFF2-40B4-BE49-F238E27FC236}">
                <a16:creationId xmlns="" xmlns:a16="http://schemas.microsoft.com/office/drawing/2014/main" id="{70F9BA80-42CA-4081-8039-98C9467EF2A3}"/>
              </a:ext>
            </a:extLst>
          </p:cNvPr>
          <p:cNvGrpSpPr/>
          <p:nvPr/>
        </p:nvGrpSpPr>
        <p:grpSpPr>
          <a:xfrm>
            <a:off x="273968" y="1465519"/>
            <a:ext cx="2776631" cy="2966265"/>
            <a:chOff x="27198" y="2591318"/>
            <a:chExt cx="3216952" cy="2966265"/>
          </a:xfrm>
        </p:grpSpPr>
        <p:sp>
          <p:nvSpPr>
            <p:cNvPr id="14" name="TextBox 75">
              <a:extLst>
                <a:ext uri="{FF2B5EF4-FFF2-40B4-BE49-F238E27FC236}">
                  <a16:creationId xmlns="" xmlns:a16="http://schemas.microsoft.com/office/drawing/2014/main" id="{743620F5-D80A-4906-ACCA-8C8F38E5F547}"/>
                </a:ext>
              </a:extLst>
            </p:cNvPr>
            <p:cNvSpPr txBox="1"/>
            <p:nvPr/>
          </p:nvSpPr>
          <p:spPr>
            <a:xfrm>
              <a:off x="28441" y="2591318"/>
              <a:ext cx="3215709" cy="338554"/>
            </a:xfrm>
            <a:prstGeom prst="rect">
              <a:avLst/>
            </a:prstGeom>
            <a:solidFill>
              <a:schemeClr val="tx1"/>
            </a:solidFill>
          </p:spPr>
          <p:txBody>
            <a:bodyPr wrap="square" lIns="0" rIns="0" rtlCol="0" anchor="b">
              <a:spAutoFit/>
            </a:bodyPr>
            <a:lstStyle/>
            <a:p>
              <a:pPr lvl="0" algn="ctr"/>
              <a:r>
                <a:rPr lang="es-EC"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VARIABLE INDEPENDIENTE</a:t>
              </a:r>
              <a:endParaRPr kumimoji="0" lang="en-US" sz="1600" b="1" i="0" u="none" strike="noStrike" kern="0" cap="none" spc="0" normalizeH="0" baseline="0" noProof="0" dirty="0">
                <a:ln>
                  <a:noFill/>
                </a:ln>
                <a:solidFill>
                  <a:schemeClr val="bg1"/>
                </a:solidFill>
                <a:effectLst/>
                <a:uLnTx/>
                <a:uFillTx/>
              </a:endParaRPr>
            </a:p>
          </p:txBody>
        </p:sp>
        <p:sp>
          <p:nvSpPr>
            <p:cNvPr id="15" name="TextBox 76">
              <a:extLst>
                <a:ext uri="{FF2B5EF4-FFF2-40B4-BE49-F238E27FC236}">
                  <a16:creationId xmlns="" xmlns:a16="http://schemas.microsoft.com/office/drawing/2014/main" id="{CBBB14D9-1329-4EDE-84BE-F05F9A9D837D}"/>
                </a:ext>
              </a:extLst>
            </p:cNvPr>
            <p:cNvSpPr txBox="1"/>
            <p:nvPr/>
          </p:nvSpPr>
          <p:spPr>
            <a:xfrm>
              <a:off x="27198" y="2879927"/>
              <a:ext cx="3215709" cy="2677656"/>
            </a:xfrm>
            <a:prstGeom prst="rect">
              <a:avLst/>
            </a:prstGeom>
            <a:noFill/>
          </p:spPr>
          <p:txBody>
            <a:bodyPr wrap="square" lIns="0" rIns="0" rtlCol="0" anchor="t">
              <a:spAutoFit/>
            </a:bodyPr>
            <a:lstStyle/>
            <a:p>
              <a:pPr algn="just">
                <a:lnSpc>
                  <a:spcPct val="150000"/>
                </a:lnSpc>
                <a:spcAft>
                  <a:spcPts val="0"/>
                </a:spcAft>
              </a:pPr>
              <a:r>
                <a:rPr lang="es-EC" sz="1600" b="1" dirty="0">
                  <a:latin typeface="Arial" panose="020B0604020202020204" pitchFamily="34" charset="0"/>
                  <a:ea typeface="Calibri" panose="020F0502020204030204" pitchFamily="34" charset="0"/>
                  <a:cs typeface="Times New Roman" panose="02020603050405020304" pitchFamily="18" charset="0"/>
                </a:rPr>
                <a:t>LINEAMIENTOS ESTRATÉGICOS APLICADOS A LAS OPERACIONES MILITARES EN APOYO A LA GESTIÓN DE RIESGOS ANTE AMENAZAS Y RIESGOS.</a:t>
              </a:r>
            </a:p>
          </p:txBody>
        </p:sp>
      </p:grpSp>
      <p:grpSp>
        <p:nvGrpSpPr>
          <p:cNvPr id="16" name="Group 80">
            <a:extLst>
              <a:ext uri="{FF2B5EF4-FFF2-40B4-BE49-F238E27FC236}">
                <a16:creationId xmlns="" xmlns:a16="http://schemas.microsoft.com/office/drawing/2014/main" id="{F092DF8F-C1ED-4A68-90BD-FCB6BCD4D823}"/>
              </a:ext>
            </a:extLst>
          </p:cNvPr>
          <p:cNvGrpSpPr/>
          <p:nvPr/>
        </p:nvGrpSpPr>
        <p:grpSpPr>
          <a:xfrm>
            <a:off x="9018885" y="1509878"/>
            <a:ext cx="2764901" cy="2235955"/>
            <a:chOff x="1914906" y="2271909"/>
            <a:chExt cx="3395643" cy="2235955"/>
          </a:xfrm>
        </p:grpSpPr>
        <p:sp>
          <p:nvSpPr>
            <p:cNvPr id="17" name="TextBox 81">
              <a:extLst>
                <a:ext uri="{FF2B5EF4-FFF2-40B4-BE49-F238E27FC236}">
                  <a16:creationId xmlns="" xmlns:a16="http://schemas.microsoft.com/office/drawing/2014/main" id="{CA15AD53-CA45-440B-BC28-097DA083C357}"/>
                </a:ext>
              </a:extLst>
            </p:cNvPr>
            <p:cNvSpPr txBox="1"/>
            <p:nvPr/>
          </p:nvSpPr>
          <p:spPr>
            <a:xfrm>
              <a:off x="1914906" y="2271909"/>
              <a:ext cx="3395643" cy="338554"/>
            </a:xfrm>
            <a:prstGeom prst="rect">
              <a:avLst/>
            </a:prstGeom>
            <a:solidFill>
              <a:schemeClr val="tx1"/>
            </a:solidFill>
          </p:spPr>
          <p:txBody>
            <a:bodyPr wrap="square" lIns="0" rIns="0" rtlCol="0" anchor="b">
              <a:spAutoFit/>
            </a:bodyPr>
            <a:lstStyle/>
            <a:p>
              <a:pPr lvl="0" algn="ctr"/>
              <a:r>
                <a:rPr lang="es-EC"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VARIABLE DEPENDIENTE</a:t>
              </a:r>
              <a:endParaRPr kumimoji="0" lang="en-US" sz="1600" b="1" i="0" u="none" strike="noStrike" kern="0" cap="none" spc="0" normalizeH="0" baseline="0" noProof="0" dirty="0">
                <a:ln>
                  <a:noFill/>
                </a:ln>
                <a:solidFill>
                  <a:schemeClr val="bg1"/>
                </a:solidFill>
                <a:effectLst/>
                <a:uLnTx/>
                <a:uFillTx/>
              </a:endParaRPr>
            </a:p>
          </p:txBody>
        </p:sp>
        <p:sp>
          <p:nvSpPr>
            <p:cNvPr id="18" name="TextBox 82">
              <a:extLst>
                <a:ext uri="{FF2B5EF4-FFF2-40B4-BE49-F238E27FC236}">
                  <a16:creationId xmlns="" xmlns:a16="http://schemas.microsoft.com/office/drawing/2014/main" id="{C8BC57C1-F379-4586-BAF5-BC0356A7C137}"/>
                </a:ext>
              </a:extLst>
            </p:cNvPr>
            <p:cNvSpPr txBox="1"/>
            <p:nvPr/>
          </p:nvSpPr>
          <p:spPr>
            <a:xfrm>
              <a:off x="2039735" y="2983857"/>
              <a:ext cx="2929295" cy="1524007"/>
            </a:xfrm>
            <a:prstGeom prst="rect">
              <a:avLst/>
            </a:prstGeom>
            <a:noFill/>
          </p:spPr>
          <p:txBody>
            <a:bodyPr wrap="square" lIns="0" rIns="0" rtlCol="0" anchor="t">
              <a:spAutoFit/>
            </a:bodyPr>
            <a:lstStyle/>
            <a:p>
              <a:pPr algn="just">
                <a:lnSpc>
                  <a:spcPct val="150000"/>
                </a:lnSpc>
                <a:spcAft>
                  <a:spcPts val="0"/>
                </a:spcAft>
              </a:pPr>
              <a:r>
                <a:rPr lang="es-EC" sz="1600" b="1" dirty="0">
                  <a:latin typeface="Arial" panose="020B0604020202020204" pitchFamily="34" charset="0"/>
                  <a:ea typeface="Calibri" panose="020F0502020204030204" pitchFamily="34" charset="0"/>
                  <a:cs typeface="Times New Roman" panose="02020603050405020304" pitchFamily="18" charset="0"/>
                </a:rPr>
                <a:t>EL ARTE Y DISEÑO OPERACIONAL APLICADO A LA GESTIÓN DE RIESGO.</a:t>
              </a:r>
            </a:p>
          </p:txBody>
        </p:sp>
      </p:grpSp>
      <p:pic>
        <p:nvPicPr>
          <p:cNvPr id="19" name="Imagen 26"/>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44089" b="29072"/>
          <a:stretch/>
        </p:blipFill>
        <p:spPr>
          <a:xfrm>
            <a:off x="406505" y="4312012"/>
            <a:ext cx="2470858" cy="1658984"/>
          </a:xfrm>
          <a:prstGeom prst="rect">
            <a:avLst/>
          </a:prstGeom>
          <a:ln>
            <a:noFill/>
          </a:ln>
          <a:effectLst>
            <a:softEdge rad="112500"/>
          </a:effectLst>
        </p:spPr>
      </p:pic>
      <p:pic>
        <p:nvPicPr>
          <p:cNvPr id="20" name="Imagen 27"/>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25459" t="39434" r="61601" b="35840"/>
          <a:stretch/>
        </p:blipFill>
        <p:spPr>
          <a:xfrm>
            <a:off x="9214346" y="4358483"/>
            <a:ext cx="2373977" cy="1630267"/>
          </a:xfrm>
          <a:prstGeom prst="rect">
            <a:avLst/>
          </a:prstGeom>
          <a:ln>
            <a:noFill/>
          </a:ln>
          <a:effectLst>
            <a:softEdge rad="112500"/>
          </a:effectLst>
        </p:spPr>
      </p:pic>
      <p:sp>
        <p:nvSpPr>
          <p:cNvPr id="21" name="Flecha derecha 8"/>
          <p:cNvSpPr/>
          <p:nvPr/>
        </p:nvSpPr>
        <p:spPr>
          <a:xfrm>
            <a:off x="7237802" y="1422726"/>
            <a:ext cx="1367264" cy="30009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CuadroTexto 28"/>
          <p:cNvSpPr txBox="1"/>
          <p:nvPr/>
        </p:nvSpPr>
        <p:spPr>
          <a:xfrm>
            <a:off x="4871966" y="1211448"/>
            <a:ext cx="2351314" cy="646331"/>
          </a:xfrm>
          <a:prstGeom prst="rect">
            <a:avLst/>
          </a:prstGeom>
          <a:solidFill>
            <a:schemeClr val="accent4">
              <a:lumMod val="20000"/>
              <a:lumOff val="80000"/>
            </a:schemeClr>
          </a:solidFill>
          <a:ln>
            <a:solidFill>
              <a:schemeClr val="tx1"/>
            </a:solidFill>
          </a:ln>
        </p:spPr>
        <p:txBody>
          <a:bodyPr wrap="square" rtlCol="0">
            <a:spAutoFit/>
          </a:bodyPr>
          <a:lstStyle/>
          <a:p>
            <a:pPr algn="ctr"/>
            <a:r>
              <a:rPr lang="es-ES_tradnl" b="1" dirty="0"/>
              <a:t>ESTA VARIABLE SE HA MANIPULADO </a:t>
            </a:r>
          </a:p>
        </p:txBody>
      </p:sp>
      <p:sp>
        <p:nvSpPr>
          <p:cNvPr id="23" name="Rectángulo 29"/>
          <p:cNvSpPr/>
          <p:nvPr/>
        </p:nvSpPr>
        <p:spPr>
          <a:xfrm>
            <a:off x="3586264" y="1465519"/>
            <a:ext cx="1289981" cy="18229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p:cNvSpPr/>
          <p:nvPr/>
        </p:nvSpPr>
        <p:spPr>
          <a:xfrm>
            <a:off x="4090857" y="2832097"/>
            <a:ext cx="4146433" cy="1938992"/>
          </a:xfrm>
          <a:prstGeom prst="rect">
            <a:avLst/>
          </a:prstGeom>
          <a:noFill/>
        </p:spPr>
        <p:txBody>
          <a:bodyPr wrap="square" lIns="91440" tIns="45720" rIns="91440" bIns="45720">
            <a:spAutoFit/>
          </a:bodyPr>
          <a:lstStyle/>
          <a:p>
            <a:pPr algn="ctr"/>
            <a:r>
              <a:rPr lang="es-ES" sz="2400" b="1" cap="none" spc="0" dirty="0">
                <a:ln w="9525">
                  <a:solidFill>
                    <a:schemeClr val="bg1"/>
                  </a:solidFill>
                  <a:prstDash val="solid"/>
                </a:ln>
                <a:latin typeface="Arial Black" panose="020B0A04020102020204" pitchFamily="34" charset="0"/>
              </a:rPr>
              <a:t>Política</a:t>
            </a:r>
          </a:p>
          <a:p>
            <a:pPr algn="ctr"/>
            <a:r>
              <a:rPr lang="es-ES" sz="2400" b="1" dirty="0">
                <a:ln w="9525">
                  <a:solidFill>
                    <a:schemeClr val="bg1"/>
                  </a:solidFill>
                  <a:prstDash val="solid"/>
                </a:ln>
                <a:latin typeface="Arial Black" panose="020B0A04020102020204" pitchFamily="34" charset="0"/>
              </a:rPr>
              <a:t>Económica</a:t>
            </a:r>
          </a:p>
          <a:p>
            <a:pPr algn="ctr"/>
            <a:r>
              <a:rPr lang="es-ES" sz="2400" b="1" cap="none" spc="0" dirty="0">
                <a:ln w="9525">
                  <a:solidFill>
                    <a:schemeClr val="bg1"/>
                  </a:solidFill>
                  <a:prstDash val="solid"/>
                </a:ln>
                <a:latin typeface="Arial Black" panose="020B0A04020102020204" pitchFamily="34" charset="0"/>
              </a:rPr>
              <a:t>Militar</a:t>
            </a:r>
          </a:p>
          <a:p>
            <a:pPr algn="ctr"/>
            <a:r>
              <a:rPr lang="es-ES" sz="2400" b="1" dirty="0">
                <a:ln w="9525">
                  <a:solidFill>
                    <a:schemeClr val="bg1"/>
                  </a:solidFill>
                  <a:prstDash val="solid"/>
                </a:ln>
                <a:latin typeface="Arial Black" panose="020B0A04020102020204" pitchFamily="34" charset="0"/>
              </a:rPr>
              <a:t>Cultural</a:t>
            </a:r>
          </a:p>
          <a:p>
            <a:pPr algn="ctr"/>
            <a:r>
              <a:rPr lang="es-ES" sz="2400" b="1" cap="none" spc="0" dirty="0">
                <a:ln w="9525">
                  <a:solidFill>
                    <a:schemeClr val="bg1"/>
                  </a:solidFill>
                  <a:prstDash val="solid"/>
                </a:ln>
                <a:latin typeface="Arial Black" panose="020B0A04020102020204" pitchFamily="34" charset="0"/>
              </a:rPr>
              <a:t>Ciencia y Tecnología</a:t>
            </a:r>
          </a:p>
        </p:txBody>
      </p:sp>
      <p:grpSp>
        <p:nvGrpSpPr>
          <p:cNvPr id="25" name="Grupo 34"/>
          <p:cNvGrpSpPr/>
          <p:nvPr/>
        </p:nvGrpSpPr>
        <p:grpSpPr>
          <a:xfrm>
            <a:off x="3979274" y="2076169"/>
            <a:ext cx="4311544" cy="799470"/>
            <a:chOff x="3975751" y="1957123"/>
            <a:chExt cx="4311544" cy="1208973"/>
          </a:xfrm>
        </p:grpSpPr>
        <p:sp>
          <p:nvSpPr>
            <p:cNvPr id="26" name="Llamada de flecha a la derecha 32"/>
            <p:cNvSpPr/>
            <p:nvPr/>
          </p:nvSpPr>
          <p:spPr>
            <a:xfrm rot="5400000">
              <a:off x="5575007" y="1120296"/>
              <a:ext cx="1114346" cy="2977254"/>
            </a:xfrm>
            <a:prstGeom prst="rightArrowCallout">
              <a:avLst>
                <a:gd name="adj1" fmla="val 17163"/>
                <a:gd name="adj2" fmla="val 25000"/>
                <a:gd name="adj3" fmla="val 27583"/>
                <a:gd name="adj4" fmla="val 595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Rectángulo 31"/>
            <p:cNvSpPr/>
            <p:nvPr/>
          </p:nvSpPr>
          <p:spPr>
            <a:xfrm>
              <a:off x="3975751" y="1957123"/>
              <a:ext cx="4311544" cy="791223"/>
            </a:xfrm>
            <a:prstGeom prst="rect">
              <a:avLst/>
            </a:prstGeom>
            <a:noFill/>
          </p:spPr>
          <p:txBody>
            <a:bodyPr wrap="square" lIns="91440" tIns="45720" rIns="91440" bIns="45720">
              <a:spAutoFit/>
            </a:bodyPr>
            <a:lstStyle/>
            <a:p>
              <a:pPr algn="ctr"/>
              <a:r>
                <a:rPr lang="es-ES" sz="2800" b="1" cap="none" spc="0" dirty="0">
                  <a:ln w="6600">
                    <a:solidFill>
                      <a:sysClr val="windowText" lastClr="000000"/>
                    </a:solidFill>
                    <a:prstDash val="solid"/>
                  </a:ln>
                  <a:solidFill>
                    <a:srgbClr val="FF0000"/>
                  </a:solidFill>
                </a:rPr>
                <a:t>DIMENSIONES</a:t>
              </a:r>
            </a:p>
          </p:txBody>
        </p:sp>
      </p:grpSp>
      <p:pic>
        <p:nvPicPr>
          <p:cNvPr id="28" name="Imagen 33"/>
          <p:cNvPicPr>
            <a:picLocks noChangeAspect="1"/>
          </p:cNvPicPr>
          <p:nvPr/>
        </p:nvPicPr>
        <p:blipFill rotWithShape="1">
          <a:blip r:embed="rId6"/>
          <a:srcRect l="15195" t="20784" r="51450" b="33382"/>
          <a:stretch/>
        </p:blipFill>
        <p:spPr>
          <a:xfrm>
            <a:off x="4096706" y="5276018"/>
            <a:ext cx="2067367" cy="1387145"/>
          </a:xfrm>
          <a:prstGeom prst="rect">
            <a:avLst/>
          </a:prstGeom>
          <a:ln>
            <a:noFill/>
          </a:ln>
          <a:effectLst>
            <a:softEdge rad="112500"/>
          </a:effectLst>
        </p:spPr>
      </p:pic>
      <p:sp>
        <p:nvSpPr>
          <p:cNvPr id="29" name="CuadroTexto 35"/>
          <p:cNvSpPr txBox="1"/>
          <p:nvPr/>
        </p:nvSpPr>
        <p:spPr>
          <a:xfrm>
            <a:off x="6842251" y="5811552"/>
            <a:ext cx="1961693" cy="646331"/>
          </a:xfrm>
          <a:prstGeom prst="rect">
            <a:avLst/>
          </a:prstGeom>
          <a:noFill/>
          <a:ln>
            <a:solidFill>
              <a:schemeClr val="bg1"/>
            </a:solidFill>
          </a:ln>
        </p:spPr>
        <p:txBody>
          <a:bodyPr wrap="square" rtlCol="0">
            <a:spAutoFit/>
          </a:bodyPr>
          <a:lstStyle/>
          <a:p>
            <a:pPr algn="ctr"/>
            <a:r>
              <a:rPr lang="es-ES_tradnl" b="1" dirty="0"/>
              <a:t>EFECTOS DE ESTA VARIABLE</a:t>
            </a:r>
          </a:p>
        </p:txBody>
      </p:sp>
    </p:spTree>
    <p:extLst>
      <p:ext uri="{BB962C8B-B14F-4D97-AF65-F5344CB8AC3E}">
        <p14:creationId xmlns:p14="http://schemas.microsoft.com/office/powerpoint/2010/main" val="25183995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9. OPERACIONALIZACIÓN </a:t>
            </a:r>
            <a:r>
              <a:rPr lang="es-EC" sz="2800" b="1" i="1" dirty="0">
                <a:solidFill>
                  <a:prstClr val="black"/>
                </a:solidFill>
                <a:latin typeface="Arial" panose="020B0604020202020204" pitchFamily="34" charset="0"/>
                <a:cs typeface="Arial" panose="020B0604020202020204" pitchFamily="34" charset="0"/>
              </a:rPr>
              <a:t>DE LAS VARIABLES</a:t>
            </a:r>
          </a:p>
        </p:txBody>
      </p:sp>
      <p:pic>
        <p:nvPicPr>
          <p:cNvPr id="3" name="Imagen 1">
            <a:extLst>
              <a:ext uri="{FF2B5EF4-FFF2-40B4-BE49-F238E27FC236}">
                <a16:creationId xmlns="" xmlns:a16="http://schemas.microsoft.com/office/drawing/2014/main" id="{044CE82B-EBED-4181-B2A2-185D72B3BA63}"/>
              </a:ext>
            </a:extLst>
          </p:cNvPr>
          <p:cNvPicPr>
            <a:picLocks noChangeAspect="1"/>
          </p:cNvPicPr>
          <p:nvPr/>
        </p:nvPicPr>
        <p:blipFill>
          <a:blip r:embed="rId2"/>
          <a:stretch>
            <a:fillRect/>
          </a:stretch>
        </p:blipFill>
        <p:spPr>
          <a:xfrm>
            <a:off x="247560" y="1130470"/>
            <a:ext cx="11696879" cy="5626015"/>
          </a:xfrm>
          <a:prstGeom prst="rect">
            <a:avLst/>
          </a:prstGeom>
        </p:spPr>
      </p:pic>
    </p:spTree>
    <p:extLst>
      <p:ext uri="{BB962C8B-B14F-4D97-AF65-F5344CB8AC3E}">
        <p14:creationId xmlns:p14="http://schemas.microsoft.com/office/powerpoint/2010/main" val="15441726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9. OPERACIONALIZACIÓN </a:t>
            </a:r>
            <a:r>
              <a:rPr lang="es-EC" sz="2800" b="1" i="1" dirty="0">
                <a:solidFill>
                  <a:prstClr val="black"/>
                </a:solidFill>
                <a:latin typeface="Arial" panose="020B0604020202020204" pitchFamily="34" charset="0"/>
                <a:cs typeface="Arial" panose="020B0604020202020204" pitchFamily="34" charset="0"/>
              </a:rPr>
              <a:t>DE LAS VARIABLES</a:t>
            </a:r>
          </a:p>
        </p:txBody>
      </p:sp>
      <p:pic>
        <p:nvPicPr>
          <p:cNvPr id="4" name="Imagen 1"/>
          <p:cNvPicPr>
            <a:picLocks noChangeAspect="1"/>
          </p:cNvPicPr>
          <p:nvPr/>
        </p:nvPicPr>
        <p:blipFill rotWithShape="1">
          <a:blip r:embed="rId2"/>
          <a:srcRect l="12519" t="16022" r="10510" b="10566"/>
          <a:stretch/>
        </p:blipFill>
        <p:spPr>
          <a:xfrm>
            <a:off x="139521" y="1122136"/>
            <a:ext cx="11912959" cy="5602514"/>
          </a:xfrm>
          <a:prstGeom prst="rect">
            <a:avLst/>
          </a:prstGeom>
        </p:spPr>
      </p:pic>
    </p:spTree>
    <p:extLst>
      <p:ext uri="{BB962C8B-B14F-4D97-AF65-F5344CB8AC3E}">
        <p14:creationId xmlns:p14="http://schemas.microsoft.com/office/powerpoint/2010/main" val="8877757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S" sz="2800" b="1" i="1" dirty="0" smtClean="0">
                <a:solidFill>
                  <a:prstClr val="black"/>
                </a:solidFill>
                <a:latin typeface="Arial" panose="020B0604020202020204" pitchFamily="34" charset="0"/>
                <a:cs typeface="Arial" panose="020B0604020202020204" pitchFamily="34" charset="0"/>
              </a:rPr>
              <a:t>10. OBJETO </a:t>
            </a:r>
            <a:r>
              <a:rPr lang="es-ES" sz="2800" b="1" i="1" dirty="0">
                <a:solidFill>
                  <a:prstClr val="black"/>
                </a:solidFill>
                <a:latin typeface="Arial" panose="020B0604020202020204" pitchFamily="34" charset="0"/>
                <a:cs typeface="Arial" panose="020B0604020202020204" pitchFamily="34" charset="0"/>
              </a:rPr>
              <a:t>DE ESTUDIO Y CAMPO DE </a:t>
            </a:r>
            <a:r>
              <a:rPr lang="es-ES" sz="2800" b="1" i="1" dirty="0" smtClean="0">
                <a:solidFill>
                  <a:prstClr val="black"/>
                </a:solidFill>
                <a:latin typeface="Arial" panose="020B0604020202020204" pitchFamily="34" charset="0"/>
                <a:cs typeface="Arial" panose="020B0604020202020204" pitchFamily="34" charset="0"/>
              </a:rPr>
              <a:t>ACCIÓN</a:t>
            </a:r>
            <a:endParaRPr lang="es-ES" sz="2800" b="1" i="1" dirty="0">
              <a:solidFill>
                <a:prstClr val="black"/>
              </a:solidFill>
              <a:latin typeface="Arial" panose="020B0604020202020204" pitchFamily="34" charset="0"/>
              <a:cs typeface="Arial" panose="020B0604020202020204" pitchFamily="34" charset="0"/>
            </a:endParaRPr>
          </a:p>
        </p:txBody>
      </p:sp>
      <p:pic>
        <p:nvPicPr>
          <p:cNvPr id="3" name="Imagen 7"/>
          <p:cNvPicPr>
            <a:picLocks noChangeAspect="1"/>
          </p:cNvPicPr>
          <p:nvPr/>
        </p:nvPicPr>
        <p:blipFill rotWithShape="1">
          <a:blip r:embed="rId2"/>
          <a:srcRect l="8168" t="33085" r="52119" b="19692"/>
          <a:stretch/>
        </p:blipFill>
        <p:spPr>
          <a:xfrm>
            <a:off x="1981659" y="2179280"/>
            <a:ext cx="2655653" cy="1305501"/>
          </a:xfrm>
          <a:prstGeom prst="rect">
            <a:avLst/>
          </a:prstGeom>
          <a:ln>
            <a:solidFill>
              <a:schemeClr val="tx1"/>
            </a:solidFill>
          </a:ln>
          <a:effectLst>
            <a:softEdge rad="112500"/>
          </a:effectLst>
        </p:spPr>
      </p:pic>
      <p:grpSp>
        <p:nvGrpSpPr>
          <p:cNvPr id="4" name="Grupo 13"/>
          <p:cNvGrpSpPr/>
          <p:nvPr/>
        </p:nvGrpSpPr>
        <p:grpSpPr>
          <a:xfrm>
            <a:off x="5341246" y="1052237"/>
            <a:ext cx="6717403" cy="2050328"/>
            <a:chOff x="420914" y="2436363"/>
            <a:chExt cx="3628571" cy="1927530"/>
          </a:xfrm>
        </p:grpSpPr>
        <p:sp>
          <p:nvSpPr>
            <p:cNvPr id="5" name="Rectángulo redondeado 12"/>
            <p:cNvSpPr/>
            <p:nvPr/>
          </p:nvSpPr>
          <p:spPr>
            <a:xfrm>
              <a:off x="482598" y="2436363"/>
              <a:ext cx="3537859" cy="1927530"/>
            </a:xfrm>
            <a:prstGeom prst="roundRect">
              <a:avLst/>
            </a:prstGeom>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_tradnl" sz="2400" dirty="0"/>
            </a:p>
          </p:txBody>
        </p:sp>
        <p:sp>
          <p:nvSpPr>
            <p:cNvPr id="7" name="Rectángulo 9"/>
            <p:cNvSpPr/>
            <p:nvPr/>
          </p:nvSpPr>
          <p:spPr>
            <a:xfrm>
              <a:off x="420914" y="2534996"/>
              <a:ext cx="3628571" cy="1822862"/>
            </a:xfrm>
            <a:prstGeom prst="rect">
              <a:avLst/>
            </a:prstGeom>
          </p:spPr>
          <p:txBody>
            <a:bodyPr wrap="square">
              <a:spAutoFit/>
            </a:bodyPr>
            <a:lstStyle/>
            <a:p>
              <a:pPr algn="ctr">
                <a:lnSpc>
                  <a:spcPct val="150000"/>
                </a:lnSpc>
                <a:spcAft>
                  <a:spcPts val="0"/>
                </a:spcAft>
              </a:pPr>
              <a:r>
                <a:rPr lang="es-EC" sz="2000" b="1" dirty="0">
                  <a:latin typeface="Arial" panose="020B0604020202020204" pitchFamily="34" charset="0"/>
                  <a:ea typeface="Times New Roman" panose="02020603050405020304" pitchFamily="18" charset="0"/>
                  <a:cs typeface="Times New Roman" panose="02020603050405020304" pitchFamily="18" charset="0"/>
                </a:rPr>
                <a:t>CAMPO DE ACCIÓN</a:t>
              </a:r>
              <a:r>
                <a:rPr lang="es-EC" sz="2000" dirty="0">
                  <a:latin typeface="Arial" panose="020B0604020202020204" pitchFamily="34" charset="0"/>
                  <a:ea typeface="Times New Roman" panose="02020603050405020304" pitchFamily="18" charset="0"/>
                  <a:cs typeface="Times New Roman" panose="02020603050405020304" pitchFamily="18" charset="0"/>
                </a:rPr>
                <a:t>. </a:t>
              </a:r>
              <a:endParaRPr lang="es-EC" sz="2000" b="1" dirty="0">
                <a:latin typeface="Arial" panose="020B060402020202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r>
                <a:rPr lang="es-EC" sz="2000" dirty="0">
                  <a:latin typeface="Arial" panose="020B0604020202020204" pitchFamily="34" charset="0"/>
                  <a:ea typeface="Calibri" panose="020F0502020204030204" pitchFamily="34" charset="0"/>
                  <a:cs typeface="Times New Roman" panose="02020603050405020304" pitchFamily="18" charset="0"/>
                </a:rPr>
                <a:t>Los lineamientos estratégicos y su aplicación en el arte y diseño operacional en las operaciones de apoyo a la gestión de riesgos.</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p:txBody>
        </p:sp>
      </p:grpSp>
      <p:grpSp>
        <p:nvGrpSpPr>
          <p:cNvPr id="8" name="Grupo 11"/>
          <p:cNvGrpSpPr/>
          <p:nvPr/>
        </p:nvGrpSpPr>
        <p:grpSpPr>
          <a:xfrm>
            <a:off x="1948148" y="1298009"/>
            <a:ext cx="2742275" cy="776110"/>
            <a:chOff x="842290" y="1349829"/>
            <a:chExt cx="2742275" cy="776110"/>
          </a:xfrm>
        </p:grpSpPr>
        <p:sp>
          <p:nvSpPr>
            <p:cNvPr id="9" name="Rectángulo redondeado 10"/>
            <p:cNvSpPr/>
            <p:nvPr/>
          </p:nvSpPr>
          <p:spPr>
            <a:xfrm>
              <a:off x="928914" y="1349829"/>
              <a:ext cx="2569029" cy="740203"/>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Rectángulo 1"/>
            <p:cNvSpPr/>
            <p:nvPr/>
          </p:nvSpPr>
          <p:spPr>
            <a:xfrm>
              <a:off x="842290" y="1349829"/>
              <a:ext cx="2742275" cy="77611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lvl="1" algn="ctr">
                <a:lnSpc>
                  <a:spcPct val="115000"/>
                </a:lnSpc>
                <a:spcBef>
                  <a:spcPts val="600"/>
                </a:spcBef>
                <a:spcAft>
                  <a:spcPts val="600"/>
                </a:spcAft>
              </a:pPr>
              <a:r>
                <a:rPr lang="es-EC" sz="1600" b="1" dirty="0">
                  <a:latin typeface="Arial" panose="020B0604020202020204" pitchFamily="34" charset="0"/>
                  <a:ea typeface="Times New Roman" panose="02020603050405020304" pitchFamily="18" charset="0"/>
                  <a:cs typeface="Times New Roman" panose="02020603050405020304" pitchFamily="18" charset="0"/>
                </a:rPr>
                <a:t>OBJETO DE ESTUDIO</a:t>
              </a:r>
              <a:r>
                <a:rPr lang="es-EC" sz="1600" dirty="0">
                  <a:latin typeface="Arial" panose="020B0604020202020204" pitchFamily="34" charset="0"/>
                  <a:ea typeface="Times New Roman" panose="02020603050405020304" pitchFamily="18" charset="0"/>
                  <a:cs typeface="Times New Roman" panose="02020603050405020304" pitchFamily="18" charset="0"/>
                </a:rPr>
                <a:t>. </a:t>
              </a:r>
              <a:endParaRPr lang="es-EC" sz="1600" b="1" dirty="0">
                <a:latin typeface="Arial" panose="020B060402020202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r>
                <a:rPr lang="es-EC" sz="1600" dirty="0">
                  <a:latin typeface="Arial" panose="020B0604020202020204" pitchFamily="34" charset="0"/>
                  <a:ea typeface="Calibri" panose="020F0502020204030204" pitchFamily="34" charset="0"/>
                  <a:cs typeface="Times New Roman" panose="02020603050405020304" pitchFamily="18" charset="0"/>
                </a:rPr>
                <a:t>El Estado ecuatoriano</a:t>
              </a:r>
              <a:endParaRPr lang="es-EC" sz="1600" dirty="0">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11" name="Imagen 15"/>
          <p:cNvPicPr>
            <a:picLocks noChangeAspect="1"/>
          </p:cNvPicPr>
          <p:nvPr/>
        </p:nvPicPr>
        <p:blipFill rotWithShape="1">
          <a:blip r:embed="rId3"/>
          <a:srcRect l="28238" t="38728" r="59843" b="41897"/>
          <a:stretch/>
        </p:blipFill>
        <p:spPr>
          <a:xfrm>
            <a:off x="5474597" y="4386489"/>
            <a:ext cx="1763866" cy="1975569"/>
          </a:xfrm>
          <a:prstGeom prst="rect">
            <a:avLst/>
          </a:prstGeom>
          <a:ln>
            <a:noFill/>
          </a:ln>
          <a:effectLst>
            <a:outerShdw blurRad="190500" algn="tl" rotWithShape="0">
              <a:srgbClr val="000000">
                <a:alpha val="70000"/>
              </a:srgbClr>
            </a:outerShdw>
          </a:effectLst>
        </p:spPr>
      </p:pic>
      <p:pic>
        <p:nvPicPr>
          <p:cNvPr id="12" name="Imagen 16"/>
          <p:cNvPicPr>
            <a:picLocks noChangeAspect="1"/>
          </p:cNvPicPr>
          <p:nvPr/>
        </p:nvPicPr>
        <p:blipFill rotWithShape="1">
          <a:blip r:embed="rId4" cstate="print">
            <a:extLst>
              <a:ext uri="{28A0092B-C50C-407E-A947-70E740481C1C}">
                <a14:useLocalDpi xmlns:a14="http://schemas.microsoft.com/office/drawing/2010/main" val="0"/>
              </a:ext>
            </a:extLst>
          </a:blip>
          <a:srcRect l="12362" r="8684"/>
          <a:stretch/>
        </p:blipFill>
        <p:spPr>
          <a:xfrm>
            <a:off x="10237270" y="4386489"/>
            <a:ext cx="1763866" cy="1975569"/>
          </a:xfrm>
          <a:prstGeom prst="rect">
            <a:avLst/>
          </a:prstGeom>
          <a:ln>
            <a:noFill/>
          </a:ln>
          <a:effectLst>
            <a:outerShdw blurRad="292100" dist="139700" dir="2700000" algn="tl" rotWithShape="0">
              <a:srgbClr val="333333">
                <a:alpha val="65000"/>
              </a:srgbClr>
            </a:outerShdw>
          </a:effectLst>
        </p:spPr>
      </p:pic>
      <p:pic>
        <p:nvPicPr>
          <p:cNvPr id="13" name="Imagen 1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1980" b="48211"/>
          <a:stretch/>
        </p:blipFill>
        <p:spPr>
          <a:xfrm>
            <a:off x="7504663" y="3399805"/>
            <a:ext cx="2657268" cy="2353351"/>
          </a:xfrm>
          <a:prstGeom prst="rect">
            <a:avLst/>
          </a:prstGeom>
          <a:ln>
            <a:noFill/>
          </a:ln>
          <a:effectLst>
            <a:outerShdw blurRad="190500" algn="tl" rotWithShape="0">
              <a:srgbClr val="000000">
                <a:alpha val="70000"/>
              </a:srgbClr>
            </a:outerShdw>
          </a:effectLst>
        </p:spPr>
      </p:pic>
      <p:sp>
        <p:nvSpPr>
          <p:cNvPr id="14" name="Rectángulo 17"/>
          <p:cNvSpPr/>
          <p:nvPr/>
        </p:nvSpPr>
        <p:spPr>
          <a:xfrm>
            <a:off x="2268757" y="3662174"/>
            <a:ext cx="1812739" cy="707886"/>
          </a:xfrm>
          <a:prstGeom prst="rect">
            <a:avLst/>
          </a:prstGeom>
          <a:noFill/>
        </p:spPr>
        <p:txBody>
          <a:bodyPr wrap="none" lIns="91440" tIns="45720" rIns="91440" bIns="45720">
            <a:spAutoFit/>
          </a:bodyPr>
          <a:lstStyle/>
          <a:p>
            <a:pPr algn="ctr"/>
            <a:r>
              <a:rPr lang="es-E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COSEPE</a:t>
            </a:r>
            <a:endParaRPr lang="es-ES" sz="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5" name="Rectángulo 18"/>
          <p:cNvSpPr/>
          <p:nvPr/>
        </p:nvSpPr>
        <p:spPr>
          <a:xfrm>
            <a:off x="2322586" y="4576481"/>
            <a:ext cx="1451038" cy="1384995"/>
          </a:xfrm>
          <a:prstGeom prst="rect">
            <a:avLst/>
          </a:prstGeom>
          <a:noFill/>
        </p:spPr>
        <p:txBody>
          <a:bodyPr wrap="none" lIns="91440" tIns="45720" rIns="91440" bIns="45720">
            <a:spAutoFit/>
          </a:bodyPr>
          <a:lstStyle/>
          <a:p>
            <a:pPr algn="ctr"/>
            <a:r>
              <a:rPr lang="es-ES" sz="2800" b="1" cap="none" spc="0" dirty="0" err="1">
                <a:ln w="6600">
                  <a:solidFill>
                    <a:schemeClr val="accent2"/>
                  </a:solidFill>
                  <a:prstDash val="solid"/>
                </a:ln>
                <a:solidFill>
                  <a:srgbClr val="FFFFFF"/>
                </a:solidFill>
                <a:effectLst>
                  <a:outerShdw dist="38100" dir="2700000" algn="tl" rotWithShape="0">
                    <a:schemeClr val="accent2"/>
                  </a:outerShdw>
                </a:effectLst>
              </a:rPr>
              <a:t>MIDENA</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a:p>
            <a:pPr algn="ctr"/>
            <a:r>
              <a:rPr lang="es-ES" sz="2800" b="1" dirty="0">
                <a:ln w="6600">
                  <a:solidFill>
                    <a:schemeClr val="accent2"/>
                  </a:solidFill>
                  <a:prstDash val="solid"/>
                </a:ln>
                <a:solidFill>
                  <a:srgbClr val="FFFFFF"/>
                </a:solidFill>
                <a:effectLst>
                  <a:outerShdw dist="38100" dir="2700000" algn="tl" rotWithShape="0">
                    <a:schemeClr val="accent2"/>
                  </a:outerShdw>
                </a:effectLst>
              </a:rPr>
              <a:t>SNGRE</a:t>
            </a:r>
          </a:p>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OTROS</a:t>
            </a:r>
          </a:p>
        </p:txBody>
      </p:sp>
      <p:sp>
        <p:nvSpPr>
          <p:cNvPr id="16" name="Flecha en U 19"/>
          <p:cNvSpPr/>
          <p:nvPr/>
        </p:nvSpPr>
        <p:spPr>
          <a:xfrm rot="5400000" flipV="1">
            <a:off x="885625" y="4276872"/>
            <a:ext cx="1486102" cy="964592"/>
          </a:xfrm>
          <a:prstGeom prst="uturnArrow">
            <a:avLst>
              <a:gd name="adj1" fmla="val 8959"/>
              <a:gd name="adj2" fmla="val 23025"/>
              <a:gd name="adj3" fmla="val 17099"/>
              <a:gd name="adj4" fmla="val 20874"/>
              <a:gd name="adj5" fmla="val 7896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7" name="Abrir llave 20"/>
          <p:cNvSpPr/>
          <p:nvPr/>
        </p:nvSpPr>
        <p:spPr>
          <a:xfrm>
            <a:off x="2245456" y="4587819"/>
            <a:ext cx="211488" cy="1384995"/>
          </a:xfrm>
          <a:prstGeom prst="leftBrace">
            <a:avLst>
              <a:gd name="adj1" fmla="val 35501"/>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8" name="Abrir llave 21"/>
          <p:cNvSpPr/>
          <p:nvPr/>
        </p:nvSpPr>
        <p:spPr>
          <a:xfrm>
            <a:off x="3811724" y="4381398"/>
            <a:ext cx="212768" cy="1132159"/>
          </a:xfrm>
          <a:prstGeom prst="leftBrace">
            <a:avLst>
              <a:gd name="adj1" fmla="val 35501"/>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9" name="CuadroTexto 22"/>
          <p:cNvSpPr txBox="1"/>
          <p:nvPr/>
        </p:nvSpPr>
        <p:spPr>
          <a:xfrm>
            <a:off x="4078053" y="4386489"/>
            <a:ext cx="1118518" cy="1200329"/>
          </a:xfrm>
          <a:prstGeom prst="rect">
            <a:avLst/>
          </a:prstGeom>
          <a:noFill/>
        </p:spPr>
        <p:txBody>
          <a:bodyPr wrap="square" rtlCol="0">
            <a:spAutoFit/>
          </a:bodyPr>
          <a:lstStyle/>
          <a:p>
            <a:pPr marL="174625" indent="-174625">
              <a:buFont typeface="Arial" panose="020B0604020202020204" pitchFamily="34" charset="0"/>
              <a:buChar char="•"/>
            </a:pPr>
            <a:r>
              <a:rPr lang="es-ES_tradnl" b="1" dirty="0" err="1"/>
              <a:t>FF.AA</a:t>
            </a:r>
            <a:endParaRPr lang="es-ES_tradnl" b="1" dirty="0"/>
          </a:p>
          <a:p>
            <a:pPr marL="174625" indent="-174625">
              <a:buFont typeface="Arial" panose="020B0604020202020204" pitchFamily="34" charset="0"/>
              <a:buChar char="•"/>
            </a:pPr>
            <a:r>
              <a:rPr lang="es-ES_tradnl" b="1" dirty="0" err="1"/>
              <a:t>G.T</a:t>
            </a:r>
            <a:r>
              <a:rPr lang="es-ES_tradnl" b="1" dirty="0"/>
              <a:t> 1</a:t>
            </a:r>
          </a:p>
          <a:p>
            <a:pPr marL="174625" indent="-174625">
              <a:buFont typeface="Arial" panose="020B0604020202020204" pitchFamily="34" charset="0"/>
              <a:buChar char="•"/>
            </a:pPr>
            <a:r>
              <a:rPr lang="es-ES_tradnl" b="1" dirty="0" err="1"/>
              <a:t>G.T</a:t>
            </a:r>
            <a:r>
              <a:rPr lang="es-ES_tradnl" b="1" dirty="0"/>
              <a:t> 2</a:t>
            </a:r>
          </a:p>
          <a:p>
            <a:pPr marL="174625" indent="-174625">
              <a:buFont typeface="Arial" panose="020B0604020202020204" pitchFamily="34" charset="0"/>
              <a:buChar char="•"/>
            </a:pPr>
            <a:r>
              <a:rPr lang="es-ES_tradnl" b="1" dirty="0" err="1"/>
              <a:t>G.T</a:t>
            </a:r>
            <a:r>
              <a:rPr lang="es-ES_tradnl" b="1" dirty="0"/>
              <a:t> 3</a:t>
            </a:r>
          </a:p>
        </p:txBody>
      </p:sp>
    </p:spTree>
    <p:extLst>
      <p:ext uri="{BB962C8B-B14F-4D97-AF65-F5344CB8AC3E}">
        <p14:creationId xmlns:p14="http://schemas.microsoft.com/office/powerpoint/2010/main" val="1701286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11. DISEÑO </a:t>
            </a:r>
            <a:r>
              <a:rPr lang="es-EC" sz="2800" b="1" i="1" dirty="0">
                <a:solidFill>
                  <a:prstClr val="black"/>
                </a:solidFill>
                <a:latin typeface="Arial" panose="020B0604020202020204" pitchFamily="34" charset="0"/>
                <a:cs typeface="Arial" panose="020B0604020202020204" pitchFamily="34" charset="0"/>
              </a:rPr>
              <a:t>DE LA INVESTIGACIÓN</a:t>
            </a:r>
          </a:p>
        </p:txBody>
      </p:sp>
      <p:pic>
        <p:nvPicPr>
          <p:cNvPr id="3" name="Imagen 28"/>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00" t="-970" r="2844" b="20587"/>
          <a:stretch/>
        </p:blipFill>
        <p:spPr>
          <a:xfrm>
            <a:off x="424523" y="2974170"/>
            <a:ext cx="1966461" cy="1213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n 5"/>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22899" t="46875" r="58078" b="36530"/>
          <a:stretch/>
        </p:blipFill>
        <p:spPr>
          <a:xfrm>
            <a:off x="63537" y="1010786"/>
            <a:ext cx="2333612" cy="1707718"/>
          </a:xfrm>
          <a:prstGeom prst="rect">
            <a:avLst/>
          </a:prstGeom>
        </p:spPr>
      </p:pic>
      <p:cxnSp>
        <p:nvCxnSpPr>
          <p:cNvPr id="5" name="Straight Connector 18">
            <a:extLst>
              <a:ext uri="{FF2B5EF4-FFF2-40B4-BE49-F238E27FC236}">
                <a16:creationId xmlns="" xmlns:a16="http://schemas.microsoft.com/office/drawing/2014/main" id="{F985928C-ABDC-4B09-A9AD-2BF126A8B219}"/>
              </a:ext>
            </a:extLst>
          </p:cNvPr>
          <p:cNvCxnSpPr>
            <a:cxnSpLocks/>
            <a:stCxn id="9" idx="0"/>
          </p:cNvCxnSpPr>
          <p:nvPr/>
        </p:nvCxnSpPr>
        <p:spPr>
          <a:xfrm>
            <a:off x="6144981" y="922571"/>
            <a:ext cx="14483" cy="4752889"/>
          </a:xfrm>
          <a:prstGeom prst="line">
            <a:avLst/>
          </a:prstGeom>
          <a:noFill/>
          <a:ln w="38100" cap="flat" cmpd="sng" algn="ctr">
            <a:solidFill>
              <a:srgbClr val="D3D3D3"/>
            </a:solidFill>
            <a:prstDash val="solid"/>
            <a:miter lim="800000"/>
          </a:ln>
          <a:effectLst/>
        </p:spPr>
      </p:cxnSp>
      <p:grpSp>
        <p:nvGrpSpPr>
          <p:cNvPr id="7" name="Group 6">
            <a:extLst>
              <a:ext uri="{FF2B5EF4-FFF2-40B4-BE49-F238E27FC236}">
                <a16:creationId xmlns="" xmlns:a16="http://schemas.microsoft.com/office/drawing/2014/main" id="{0187838A-B216-4F9E-8D8F-CC0CDAFA7199}"/>
              </a:ext>
            </a:extLst>
          </p:cNvPr>
          <p:cNvGrpSpPr/>
          <p:nvPr/>
        </p:nvGrpSpPr>
        <p:grpSpPr>
          <a:xfrm>
            <a:off x="2040949" y="878451"/>
            <a:ext cx="4363248" cy="1419180"/>
            <a:chOff x="-325549" y="1593908"/>
            <a:chExt cx="4377432" cy="1438968"/>
          </a:xfrm>
        </p:grpSpPr>
        <p:sp>
          <p:nvSpPr>
            <p:cNvPr id="8" name="Rectangle 2">
              <a:extLst>
                <a:ext uri="{FF2B5EF4-FFF2-40B4-BE49-F238E27FC236}">
                  <a16:creationId xmlns="" xmlns:a16="http://schemas.microsoft.com/office/drawing/2014/main" id="{15E02ED7-C25A-45C0-BD76-28A7DA8235D9}"/>
                </a:ext>
              </a:extLst>
            </p:cNvPr>
            <p:cNvSpPr/>
            <p:nvPr/>
          </p:nvSpPr>
          <p:spPr>
            <a:xfrm>
              <a:off x="-313564" y="1686187"/>
              <a:ext cx="3987941" cy="335559"/>
            </a:xfrm>
            <a:prstGeom prst="rect">
              <a:avLst/>
            </a:prstGeom>
            <a:solidFill>
              <a:srgbClr val="3A5C84"/>
            </a:solidFill>
            <a:ln w="12700" cap="flat" cmpd="sng" algn="ctr">
              <a:noFill/>
              <a:prstDash val="solid"/>
              <a:miter lim="800000"/>
            </a:ln>
            <a:effectLst/>
          </p:spPr>
          <p:txBody>
            <a:bodyPr lIns="320040" rtlCol="0" anchor="ctr"/>
            <a:lstStyle/>
            <a:p>
              <a:pPr lvl="0">
                <a:defRPr/>
              </a:pPr>
              <a:r>
                <a:rPr lang="es-EC" b="1" spc="75" dirty="0">
                  <a:solidFill>
                    <a:schemeClr val="bg1"/>
                  </a:solidFill>
                  <a:latin typeface="Bahnschrift SemiBold SemiConden" panose="020B0502040204020203" pitchFamily="34" charset="0"/>
                  <a:ea typeface="Times New Roman" panose="02020603050405020304" pitchFamily="18" charset="0"/>
                  <a:cs typeface="Times New Roman" panose="02020603050405020304" pitchFamily="18" charset="0"/>
                </a:rPr>
                <a:t>Enfoque de la Investigación</a:t>
              </a:r>
              <a:endParaRPr kumimoji="0" lang="es-EC" sz="1800" b="1" i="0" u="none" strike="noStrike" kern="0" cap="none" spc="0" normalizeH="0" baseline="0" noProof="0" dirty="0">
                <a:ln>
                  <a:noFill/>
                </a:ln>
                <a:solidFill>
                  <a:schemeClr val="bg1"/>
                </a:solidFill>
                <a:effectLst/>
                <a:uLnTx/>
                <a:uFillTx/>
                <a:latin typeface="Bahnschrift SemiBold SemiConden" panose="020B0502040204020203" pitchFamily="34" charset="0"/>
              </a:endParaRPr>
            </a:p>
          </p:txBody>
        </p:sp>
        <p:sp>
          <p:nvSpPr>
            <p:cNvPr id="9" name="Oval 4">
              <a:extLst>
                <a:ext uri="{FF2B5EF4-FFF2-40B4-BE49-F238E27FC236}">
                  <a16:creationId xmlns="" xmlns:a16="http://schemas.microsoft.com/office/drawing/2014/main" id="{8A55F3B5-9474-4871-BDAE-C0897AAE621E}"/>
                </a:ext>
              </a:extLst>
            </p:cNvPr>
            <p:cNvSpPr/>
            <p:nvPr/>
          </p:nvSpPr>
          <p:spPr>
            <a:xfrm>
              <a:off x="3531765" y="1593908"/>
              <a:ext cx="520118" cy="520118"/>
            </a:xfrm>
            <a:prstGeom prst="ellipse">
              <a:avLst/>
            </a:prstGeom>
            <a:solidFill>
              <a:sysClr val="window" lastClr="FFFFFF"/>
            </a:solidFill>
            <a:ln w="38100" cap="flat" cmpd="sng" algn="ctr">
              <a:solidFill>
                <a:srgbClr val="3A5C8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3A5C84">
                      <a:lumMod val="75000"/>
                    </a:srgbClr>
                  </a:solidFill>
                  <a:effectLst/>
                  <a:uLnTx/>
                  <a:uFillTx/>
                  <a:latin typeface="Bahnschrift SemiBold SemiConden" panose="020B0502040204020203" pitchFamily="34" charset="0"/>
                </a:rPr>
                <a:t>1</a:t>
              </a:r>
            </a:p>
          </p:txBody>
        </p:sp>
        <p:sp>
          <p:nvSpPr>
            <p:cNvPr id="10" name="Right Triangle 5">
              <a:extLst>
                <a:ext uri="{FF2B5EF4-FFF2-40B4-BE49-F238E27FC236}">
                  <a16:creationId xmlns="" xmlns:a16="http://schemas.microsoft.com/office/drawing/2014/main" id="{556F606A-91B2-48CE-A8BE-6C26BECBABAC}"/>
                </a:ext>
              </a:extLst>
            </p:cNvPr>
            <p:cNvSpPr/>
            <p:nvPr/>
          </p:nvSpPr>
          <p:spPr>
            <a:xfrm rot="5400000" flipV="1">
              <a:off x="-321680" y="2017879"/>
              <a:ext cx="391188" cy="398925"/>
            </a:xfrm>
            <a:prstGeom prst="rtTriangle">
              <a:avLst/>
            </a:prstGeom>
            <a:solidFill>
              <a:srgbClr val="3A5C8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Bahnschrift SemiBold SemiConden" panose="020B0502040204020203" pitchFamily="34" charset="0"/>
              </a:endParaRPr>
            </a:p>
          </p:txBody>
        </p:sp>
        <p:sp>
          <p:nvSpPr>
            <p:cNvPr id="11" name="Rectangle 3">
              <a:extLst>
                <a:ext uri="{FF2B5EF4-FFF2-40B4-BE49-F238E27FC236}">
                  <a16:creationId xmlns="" xmlns:a16="http://schemas.microsoft.com/office/drawing/2014/main" id="{3EA5AED7-9CAC-4B76-BEF7-CF34A71B44C0}"/>
                </a:ext>
              </a:extLst>
            </p:cNvPr>
            <p:cNvSpPr/>
            <p:nvPr/>
          </p:nvSpPr>
          <p:spPr>
            <a:xfrm>
              <a:off x="563913" y="2358343"/>
              <a:ext cx="2686328" cy="674533"/>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t"/>
            <a:lstStyle/>
            <a:p>
              <a:pPr algn="ctr"/>
              <a:r>
                <a:rPr lang="es-EC" b="1" dirty="0">
                  <a:solidFill>
                    <a:srgbClr val="FF0000"/>
                  </a:solidFill>
                  <a:latin typeface="Bahnschrift SemiBold SemiConden" panose="020B0502040204020203" pitchFamily="34" charset="0"/>
                  <a:ea typeface="Calibri" panose="020F0502020204030204" pitchFamily="34" charset="0"/>
                  <a:cs typeface="Times New Roman" panose="02020603050405020304" pitchFamily="18" charset="0"/>
                </a:rPr>
                <a:t>Carácter mixto</a:t>
              </a:r>
            </a:p>
            <a:p>
              <a:pPr algn="ctr"/>
              <a:r>
                <a:rPr lang="es-EC"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s-EC" b="1" kern="0" dirty="0">
                  <a:solidFill>
                    <a:prstClr val="black"/>
                  </a:solidFill>
                  <a:latin typeface="Bahnschrift SemiBold SemiConden" panose="020B0502040204020203" pitchFamily="34" charset="0"/>
                </a:rPr>
                <a:t>Cualitativa - Cuantitativa</a:t>
              </a:r>
              <a:endParaRPr lang="es-ES_tradnl" b="1" kern="0" dirty="0">
                <a:solidFill>
                  <a:prstClr val="black"/>
                </a:solidFill>
                <a:latin typeface="Bahnschrift SemiBold SemiConden" panose="020B0502040204020203" pitchFamily="34" charset="0"/>
              </a:endParaRPr>
            </a:p>
          </p:txBody>
        </p:sp>
      </p:grpSp>
      <p:grpSp>
        <p:nvGrpSpPr>
          <p:cNvPr id="12" name="Group 38">
            <a:extLst>
              <a:ext uri="{FF2B5EF4-FFF2-40B4-BE49-F238E27FC236}">
                <a16:creationId xmlns="" xmlns:a16="http://schemas.microsoft.com/office/drawing/2014/main" id="{0D245770-6594-4171-B302-9B09D99307B5}"/>
              </a:ext>
            </a:extLst>
          </p:cNvPr>
          <p:cNvGrpSpPr/>
          <p:nvPr/>
        </p:nvGrpSpPr>
        <p:grpSpPr>
          <a:xfrm>
            <a:off x="2744232" y="2974170"/>
            <a:ext cx="3674582" cy="3674465"/>
            <a:chOff x="2682351" y="3055864"/>
            <a:chExt cx="3674582" cy="3674465"/>
          </a:xfrm>
        </p:grpSpPr>
        <p:sp>
          <p:nvSpPr>
            <p:cNvPr id="13" name="Rectangle 8">
              <a:extLst>
                <a:ext uri="{FF2B5EF4-FFF2-40B4-BE49-F238E27FC236}">
                  <a16:creationId xmlns="" xmlns:a16="http://schemas.microsoft.com/office/drawing/2014/main" id="{014D2165-52D8-403B-941A-1A24CADD3D5A}"/>
                </a:ext>
              </a:extLst>
            </p:cNvPr>
            <p:cNvSpPr/>
            <p:nvPr/>
          </p:nvSpPr>
          <p:spPr>
            <a:xfrm>
              <a:off x="2879328" y="3148143"/>
              <a:ext cx="3100100" cy="335560"/>
            </a:xfrm>
            <a:prstGeom prst="rect">
              <a:avLst/>
            </a:prstGeom>
            <a:solidFill>
              <a:srgbClr val="00A7E2"/>
            </a:solidFill>
            <a:ln w="12700" cap="flat" cmpd="sng" algn="ctr">
              <a:noFill/>
              <a:prstDash val="solid"/>
              <a:miter lim="800000"/>
            </a:ln>
            <a:effectLst/>
          </p:spPr>
          <p:txBody>
            <a:bodyPr lIns="320040" rtlCol="0" anchor="ctr"/>
            <a:lstStyle/>
            <a:p>
              <a:pPr lvl="1">
                <a:lnSpc>
                  <a:spcPct val="115000"/>
                </a:lnSpc>
                <a:spcBef>
                  <a:spcPts val="600"/>
                </a:spcBef>
                <a:spcAft>
                  <a:spcPts val="600"/>
                </a:spcAft>
              </a:pPr>
              <a:r>
                <a:rPr lang="es-EC" b="1" spc="75" dirty="0">
                  <a:solidFill>
                    <a:schemeClr val="bg1"/>
                  </a:solidFill>
                  <a:latin typeface="Bahnschrift SemiBold SemiConden" panose="020B0502040204020203" pitchFamily="34" charset="0"/>
                  <a:ea typeface="Times New Roman" panose="02020603050405020304" pitchFamily="18" charset="0"/>
                  <a:cs typeface="Times New Roman" panose="02020603050405020304" pitchFamily="18" charset="0"/>
                </a:rPr>
                <a:t>Población</a:t>
              </a:r>
            </a:p>
          </p:txBody>
        </p:sp>
        <p:sp>
          <p:nvSpPr>
            <p:cNvPr id="14" name="Oval 9">
              <a:extLst>
                <a:ext uri="{FF2B5EF4-FFF2-40B4-BE49-F238E27FC236}">
                  <a16:creationId xmlns="" xmlns:a16="http://schemas.microsoft.com/office/drawing/2014/main" id="{04187CF0-6555-48E9-8DD8-5C76B579F9EA}"/>
                </a:ext>
              </a:extLst>
            </p:cNvPr>
            <p:cNvSpPr/>
            <p:nvPr/>
          </p:nvSpPr>
          <p:spPr>
            <a:xfrm>
              <a:off x="5836815" y="3055864"/>
              <a:ext cx="520118" cy="520118"/>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4CC1EF">
                      <a:lumMod val="75000"/>
                    </a:srgbClr>
                  </a:solidFill>
                  <a:effectLst/>
                  <a:uLnTx/>
                  <a:uFillTx/>
                  <a:latin typeface="Bahnschrift SemiBold SemiConden" panose="020B0502040204020203" pitchFamily="34" charset="0"/>
                </a:rPr>
                <a:t>3</a:t>
              </a:r>
            </a:p>
          </p:txBody>
        </p:sp>
        <p:sp>
          <p:nvSpPr>
            <p:cNvPr id="15" name="Right Triangle 10">
              <a:extLst>
                <a:ext uri="{FF2B5EF4-FFF2-40B4-BE49-F238E27FC236}">
                  <a16:creationId xmlns="" xmlns:a16="http://schemas.microsoft.com/office/drawing/2014/main" id="{533E4D42-1962-42ED-8382-E7821BEE79A9}"/>
                </a:ext>
              </a:extLst>
            </p:cNvPr>
            <p:cNvSpPr/>
            <p:nvPr/>
          </p:nvSpPr>
          <p:spPr>
            <a:xfrm rot="5400000" flipV="1">
              <a:off x="2847289" y="3518609"/>
              <a:ext cx="391188" cy="321377"/>
            </a:xfrm>
            <a:prstGeom prst="rtTriangl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Bahnschrift SemiBold SemiConden" panose="020B0502040204020203" pitchFamily="34" charset="0"/>
              </a:endParaRPr>
            </a:p>
          </p:txBody>
        </p:sp>
        <p:sp>
          <p:nvSpPr>
            <p:cNvPr id="16" name="Rectangle 11">
              <a:extLst>
                <a:ext uri="{FF2B5EF4-FFF2-40B4-BE49-F238E27FC236}">
                  <a16:creationId xmlns="" xmlns:a16="http://schemas.microsoft.com/office/drawing/2014/main" id="{B5CE78D4-F676-4DEB-809C-4DA2F3938465}"/>
                </a:ext>
              </a:extLst>
            </p:cNvPr>
            <p:cNvSpPr/>
            <p:nvPr/>
          </p:nvSpPr>
          <p:spPr>
            <a:xfrm>
              <a:off x="2682351" y="3848584"/>
              <a:ext cx="3088318" cy="2881745"/>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t"/>
            <a:lstStyle/>
            <a:p>
              <a:pPr marL="268288" indent="-268288">
                <a:lnSpc>
                  <a:spcPct val="150000"/>
                </a:lnSpc>
                <a:buFont typeface="Arial" panose="020B0604020202020204" pitchFamily="34" charset="0"/>
                <a:buChar char="•"/>
                <a:defRPr/>
              </a:pPr>
              <a:r>
                <a:rPr lang="es-EC" b="1" kern="0" dirty="0">
                  <a:solidFill>
                    <a:prstClr val="black"/>
                  </a:solidFill>
                  <a:latin typeface="Bahnschrift SemiBold SemiConden" panose="020B0502040204020203" pitchFamily="34" charset="0"/>
                </a:rPr>
                <a:t>Oficiales superiores planificadores del </a:t>
              </a:r>
              <a:r>
                <a:rPr lang="es-EC" b="1" kern="0" dirty="0" err="1">
                  <a:solidFill>
                    <a:prstClr val="black"/>
                  </a:solidFill>
                  <a:latin typeface="Bahnschrift SemiBold SemiConden" panose="020B0502040204020203" pitchFamily="34" charset="0"/>
                </a:rPr>
                <a:t>C.O</a:t>
              </a:r>
              <a:r>
                <a:rPr lang="es-EC" b="1" kern="0" dirty="0">
                  <a:solidFill>
                    <a:prstClr val="black"/>
                  </a:solidFill>
                  <a:latin typeface="Bahnschrift SemiBold SemiConden" panose="020B0502040204020203" pitchFamily="34" charset="0"/>
                </a:rPr>
                <a:t> y Brigada. </a:t>
              </a:r>
            </a:p>
            <a:p>
              <a:pPr marL="268288" indent="-268288">
                <a:lnSpc>
                  <a:spcPct val="150000"/>
                </a:lnSpc>
                <a:buFont typeface="Arial" panose="020B0604020202020204" pitchFamily="34" charset="0"/>
                <a:buChar char="•"/>
                <a:defRPr/>
              </a:pPr>
              <a:r>
                <a:rPr lang="es-EC" b="1" kern="0" dirty="0">
                  <a:solidFill>
                    <a:prstClr val="black"/>
                  </a:solidFill>
                  <a:latin typeface="Bahnschrift SemiBold SemiConden" panose="020B0502040204020203" pitchFamily="34" charset="0"/>
                </a:rPr>
                <a:t>Oficiales superiores docentes de A.G.E.</a:t>
              </a:r>
            </a:p>
            <a:p>
              <a:pPr marL="268288" indent="-268288">
                <a:lnSpc>
                  <a:spcPct val="150000"/>
                </a:lnSpc>
                <a:buFont typeface="Arial" panose="020B0604020202020204" pitchFamily="34" charset="0"/>
                <a:buChar char="•"/>
                <a:defRPr/>
              </a:pPr>
              <a:r>
                <a:rPr lang="es-EC" b="1" kern="0" dirty="0">
                  <a:solidFill>
                    <a:prstClr val="black"/>
                  </a:solidFill>
                  <a:latin typeface="Bahnschrift SemiBold SemiConden" panose="020B0502040204020203" pitchFamily="34" charset="0"/>
                </a:rPr>
                <a:t>Directivos y funcionarios del SNGRE - COE - ECU-911.</a:t>
              </a:r>
            </a:p>
            <a:p>
              <a:pPr marL="171450" marR="0" lvl="0" indent="-1714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1" i="0" u="none" strike="noStrike" kern="0" cap="none" spc="0" normalizeH="0" baseline="0" noProof="0" dirty="0">
                <a:ln>
                  <a:noFill/>
                </a:ln>
                <a:solidFill>
                  <a:prstClr val="black">
                    <a:lumMod val="65000"/>
                    <a:lumOff val="35000"/>
                  </a:prstClr>
                </a:solidFill>
                <a:effectLst/>
                <a:uLnTx/>
                <a:uFillTx/>
                <a:latin typeface="Bahnschrift SemiBold SemiConden" panose="020B0502040204020203" pitchFamily="34" charset="0"/>
                <a:cs typeface="Arial" panose="020B0604020202020204" pitchFamily="34" charset="0"/>
              </a:endParaRPr>
            </a:p>
          </p:txBody>
        </p:sp>
      </p:grpSp>
      <p:grpSp>
        <p:nvGrpSpPr>
          <p:cNvPr id="17" name="Group 33">
            <a:extLst>
              <a:ext uri="{FF2B5EF4-FFF2-40B4-BE49-F238E27FC236}">
                <a16:creationId xmlns="" xmlns:a16="http://schemas.microsoft.com/office/drawing/2014/main" id="{ACE40FEF-2EBC-4AE2-A79B-D07F062B56E7}"/>
              </a:ext>
            </a:extLst>
          </p:cNvPr>
          <p:cNvGrpSpPr/>
          <p:nvPr/>
        </p:nvGrpSpPr>
        <p:grpSpPr>
          <a:xfrm>
            <a:off x="5923339" y="1667151"/>
            <a:ext cx="3392051" cy="1104545"/>
            <a:chOff x="5924812" y="3642045"/>
            <a:chExt cx="3560758" cy="1104545"/>
          </a:xfrm>
        </p:grpSpPr>
        <p:sp>
          <p:nvSpPr>
            <p:cNvPr id="18" name="Right Triangle 34">
              <a:extLst>
                <a:ext uri="{FF2B5EF4-FFF2-40B4-BE49-F238E27FC236}">
                  <a16:creationId xmlns="" xmlns:a16="http://schemas.microsoft.com/office/drawing/2014/main" id="{5DD5767C-340B-4974-AF13-C99CB7982E78}"/>
                </a:ext>
              </a:extLst>
            </p:cNvPr>
            <p:cNvSpPr/>
            <p:nvPr/>
          </p:nvSpPr>
          <p:spPr>
            <a:xfrm rot="5400000">
              <a:off x="9088808" y="4064310"/>
              <a:ext cx="391188" cy="402336"/>
            </a:xfrm>
            <a:prstGeom prst="rtTriangle">
              <a:avLst/>
            </a:prstGeom>
            <a:solidFill>
              <a:srgbClr val="F7931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Bahnschrift SemiBold SemiConden" panose="020B0502040204020203" pitchFamily="34" charset="0"/>
              </a:endParaRPr>
            </a:p>
          </p:txBody>
        </p:sp>
        <p:sp>
          <p:nvSpPr>
            <p:cNvPr id="19" name="Rectangle 35">
              <a:extLst>
                <a:ext uri="{FF2B5EF4-FFF2-40B4-BE49-F238E27FC236}">
                  <a16:creationId xmlns="" xmlns:a16="http://schemas.microsoft.com/office/drawing/2014/main" id="{D3C45F6B-767A-43A9-8341-A3EDF51F9EF1}"/>
                </a:ext>
              </a:extLst>
            </p:cNvPr>
            <p:cNvSpPr/>
            <p:nvPr/>
          </p:nvSpPr>
          <p:spPr>
            <a:xfrm>
              <a:off x="6222332" y="3729177"/>
              <a:ext cx="3259208" cy="340069"/>
            </a:xfrm>
            <a:prstGeom prst="rect">
              <a:avLst/>
            </a:prstGeom>
            <a:solidFill>
              <a:srgbClr val="F7931F"/>
            </a:solidFill>
            <a:ln w="12700" cap="flat" cmpd="sng" algn="ctr">
              <a:noFill/>
              <a:prstDash val="solid"/>
              <a:miter lim="800000"/>
            </a:ln>
            <a:effectLst/>
          </p:spPr>
          <p:txBody>
            <a:bodyPr lIns="320040" rtlCol="0" anchor="ctr"/>
            <a:lstStyle/>
            <a:p>
              <a:pPr lvl="0">
                <a:defRPr/>
              </a:pPr>
              <a:r>
                <a:rPr lang="es-EC" b="1" spc="75" dirty="0">
                  <a:solidFill>
                    <a:schemeClr val="bg1"/>
                  </a:solidFill>
                  <a:latin typeface="Bahnschrift SemiBold SemiConden" panose="020B0502040204020203" pitchFamily="34" charset="0"/>
                  <a:ea typeface="Times New Roman" panose="02020603050405020304" pitchFamily="18" charset="0"/>
                  <a:cs typeface="Times New Roman" panose="02020603050405020304" pitchFamily="18" charset="0"/>
                </a:rPr>
                <a:t>Tipos de Investigación</a:t>
              </a:r>
              <a:endParaRPr kumimoji="0" lang="es-EC" sz="1800" b="1" i="0" u="none" strike="noStrike" kern="0" cap="none" spc="0" normalizeH="0" baseline="0" noProof="0" dirty="0">
                <a:ln>
                  <a:noFill/>
                </a:ln>
                <a:solidFill>
                  <a:schemeClr val="bg1"/>
                </a:solidFill>
                <a:effectLst/>
                <a:uLnTx/>
                <a:uFillTx/>
                <a:latin typeface="Bahnschrift SemiBold SemiConden" panose="020B0502040204020203" pitchFamily="34" charset="0"/>
              </a:endParaRPr>
            </a:p>
          </p:txBody>
        </p:sp>
        <p:sp>
          <p:nvSpPr>
            <p:cNvPr id="20" name="Oval 36">
              <a:extLst>
                <a:ext uri="{FF2B5EF4-FFF2-40B4-BE49-F238E27FC236}">
                  <a16:creationId xmlns="" xmlns:a16="http://schemas.microsoft.com/office/drawing/2014/main" id="{84FD108D-0AEE-4766-A9CA-40F899E8EB72}"/>
                </a:ext>
              </a:extLst>
            </p:cNvPr>
            <p:cNvSpPr/>
            <p:nvPr/>
          </p:nvSpPr>
          <p:spPr>
            <a:xfrm>
              <a:off x="5924812" y="3642045"/>
              <a:ext cx="520118" cy="520118"/>
            </a:xfrm>
            <a:prstGeom prst="ellipse">
              <a:avLst/>
            </a:prstGeom>
            <a:solidFill>
              <a:sysClr val="window" lastClr="FFFFFF"/>
            </a:solidFill>
            <a:ln w="38100" cap="flat" cmpd="sng" algn="ctr">
              <a:solidFill>
                <a:srgbClr val="F7931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7931F">
                      <a:lumMod val="75000"/>
                    </a:srgbClr>
                  </a:solidFill>
                  <a:effectLst/>
                  <a:uLnTx/>
                  <a:uFillTx/>
                  <a:latin typeface="Bahnschrift SemiBold SemiConden" panose="020B0502040204020203" pitchFamily="34" charset="0"/>
                </a:rPr>
                <a:t>2</a:t>
              </a:r>
            </a:p>
          </p:txBody>
        </p:sp>
        <p:sp>
          <p:nvSpPr>
            <p:cNvPr id="21" name="Rectangle 37">
              <a:extLst>
                <a:ext uri="{FF2B5EF4-FFF2-40B4-BE49-F238E27FC236}">
                  <a16:creationId xmlns="" xmlns:a16="http://schemas.microsoft.com/office/drawing/2014/main" id="{19448EA3-95EC-49B5-BEDC-99E7E28D441C}"/>
                </a:ext>
              </a:extLst>
            </p:cNvPr>
            <p:cNvSpPr/>
            <p:nvPr/>
          </p:nvSpPr>
          <p:spPr>
            <a:xfrm>
              <a:off x="6555875" y="4161525"/>
              <a:ext cx="2363984" cy="585065"/>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t"/>
            <a:lstStyle/>
            <a:p>
              <a:pPr lvl="0" indent="-355600">
                <a:buFont typeface="Arial" panose="020B0604020202020204" pitchFamily="34" charset="0"/>
                <a:buChar char="•"/>
                <a:defRPr/>
              </a:pPr>
              <a:r>
                <a:rPr lang="es-EC" b="1" kern="0" dirty="0">
                  <a:solidFill>
                    <a:prstClr val="black"/>
                  </a:solidFill>
                  <a:latin typeface="Bahnschrift SemiBold SemiConden" panose="020B0502040204020203" pitchFamily="34" charset="0"/>
                </a:rPr>
                <a:t>Exploratorio</a:t>
              </a:r>
            </a:p>
            <a:p>
              <a:pPr lvl="0" indent="-355600">
                <a:buFont typeface="Arial" panose="020B0604020202020204" pitchFamily="34" charset="0"/>
                <a:buChar char="•"/>
                <a:defRPr/>
              </a:pPr>
              <a:r>
                <a:rPr lang="es-EC" b="1" kern="0" dirty="0">
                  <a:solidFill>
                    <a:prstClr val="black"/>
                  </a:solidFill>
                  <a:latin typeface="Bahnschrift SemiBold SemiConden" panose="020B0502040204020203" pitchFamily="34" charset="0"/>
                </a:rPr>
                <a:t>Descriptivo</a:t>
              </a:r>
            </a:p>
          </p:txBody>
        </p:sp>
      </p:grpSp>
      <p:grpSp>
        <p:nvGrpSpPr>
          <p:cNvPr id="22" name="Group 33">
            <a:extLst>
              <a:ext uri="{FF2B5EF4-FFF2-40B4-BE49-F238E27FC236}">
                <a16:creationId xmlns="" xmlns:a16="http://schemas.microsoft.com/office/drawing/2014/main" id="{ACE40FEF-2EBC-4AE2-A79B-D07F062B56E7}"/>
              </a:ext>
            </a:extLst>
          </p:cNvPr>
          <p:cNvGrpSpPr/>
          <p:nvPr/>
        </p:nvGrpSpPr>
        <p:grpSpPr>
          <a:xfrm>
            <a:off x="5923339" y="4428685"/>
            <a:ext cx="3505583" cy="1392291"/>
            <a:chOff x="5924812" y="3642045"/>
            <a:chExt cx="3527658" cy="1392291"/>
          </a:xfrm>
        </p:grpSpPr>
        <p:sp>
          <p:nvSpPr>
            <p:cNvPr id="23" name="Right Triangle 34">
              <a:extLst>
                <a:ext uri="{FF2B5EF4-FFF2-40B4-BE49-F238E27FC236}">
                  <a16:creationId xmlns="" xmlns:a16="http://schemas.microsoft.com/office/drawing/2014/main" id="{5DD5767C-340B-4974-AF13-C99CB7982E78}"/>
                </a:ext>
              </a:extLst>
            </p:cNvPr>
            <p:cNvSpPr/>
            <p:nvPr/>
          </p:nvSpPr>
          <p:spPr>
            <a:xfrm rot="5400000">
              <a:off x="9055708" y="4064310"/>
              <a:ext cx="391188" cy="402336"/>
            </a:xfrm>
            <a:prstGeom prst="rtTriangle">
              <a:avLst/>
            </a:prstGeom>
            <a:solidFill>
              <a:srgbClr val="70AD47">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Bahnschrift SemiBold SemiConden" panose="020B0502040204020203" pitchFamily="34" charset="0"/>
              </a:endParaRPr>
            </a:p>
          </p:txBody>
        </p:sp>
        <p:sp>
          <p:nvSpPr>
            <p:cNvPr id="24" name="Rectangle 35">
              <a:extLst>
                <a:ext uri="{FF2B5EF4-FFF2-40B4-BE49-F238E27FC236}">
                  <a16:creationId xmlns="" xmlns:a16="http://schemas.microsoft.com/office/drawing/2014/main" id="{D3C45F6B-767A-43A9-8341-A3EDF51F9EF1}"/>
                </a:ext>
              </a:extLst>
            </p:cNvPr>
            <p:cNvSpPr/>
            <p:nvPr/>
          </p:nvSpPr>
          <p:spPr>
            <a:xfrm>
              <a:off x="6306598" y="3734324"/>
              <a:ext cx="3145872" cy="335560"/>
            </a:xfrm>
            <a:prstGeom prst="rect">
              <a:avLst/>
            </a:prstGeom>
            <a:solidFill>
              <a:srgbClr val="70AD47">
                <a:lumMod val="75000"/>
              </a:srgbClr>
            </a:solidFill>
            <a:ln w="12700" cap="flat" cmpd="sng" algn="ctr">
              <a:noFill/>
              <a:prstDash val="solid"/>
              <a:miter lim="800000"/>
            </a:ln>
            <a:effectLst/>
          </p:spPr>
          <p:txBody>
            <a:bodyPr lIns="320040" rtlCol="0" anchor="ctr"/>
            <a:lstStyle/>
            <a:p>
              <a:pPr lvl="1">
                <a:lnSpc>
                  <a:spcPct val="115000"/>
                </a:lnSpc>
                <a:spcBef>
                  <a:spcPts val="600"/>
                </a:spcBef>
                <a:spcAft>
                  <a:spcPts val="600"/>
                </a:spcAft>
              </a:pPr>
              <a:r>
                <a:rPr lang="es-EC" b="1" spc="75" dirty="0">
                  <a:solidFill>
                    <a:schemeClr val="bg1"/>
                  </a:solidFill>
                  <a:latin typeface="Bahnschrift SemiBold SemiConden" panose="020B0502040204020203" pitchFamily="34" charset="0"/>
                  <a:ea typeface="Times New Roman" panose="02020603050405020304" pitchFamily="18" charset="0"/>
                  <a:cs typeface="Times New Roman" panose="02020603050405020304" pitchFamily="18" charset="0"/>
                </a:rPr>
                <a:t>Muestra</a:t>
              </a:r>
              <a:endParaRPr lang="es-EC" dirty="0">
                <a:solidFill>
                  <a:schemeClr val="bg1"/>
                </a:solidFill>
                <a:latin typeface="Bahnschrift SemiBold SemiConden" panose="020B0502040204020203" pitchFamily="34" charset="0"/>
                <a:ea typeface="Calibri" panose="020F0502020204030204" pitchFamily="34" charset="0"/>
                <a:cs typeface="Times New Roman" panose="02020603050405020304" pitchFamily="18" charset="0"/>
              </a:endParaRPr>
            </a:p>
          </p:txBody>
        </p:sp>
        <p:sp>
          <p:nvSpPr>
            <p:cNvPr id="25" name="Oval 36">
              <a:extLst>
                <a:ext uri="{FF2B5EF4-FFF2-40B4-BE49-F238E27FC236}">
                  <a16:creationId xmlns="" xmlns:a16="http://schemas.microsoft.com/office/drawing/2014/main" id="{84FD108D-0AEE-4766-A9CA-40F899E8EB72}"/>
                </a:ext>
              </a:extLst>
            </p:cNvPr>
            <p:cNvSpPr/>
            <p:nvPr/>
          </p:nvSpPr>
          <p:spPr>
            <a:xfrm>
              <a:off x="5924812" y="3642045"/>
              <a:ext cx="520118" cy="520118"/>
            </a:xfrm>
            <a:prstGeom prst="ellipse">
              <a:avLst/>
            </a:prstGeom>
            <a:solidFill>
              <a:sysClr val="window" lastClr="FFFFFF"/>
            </a:solidFill>
            <a:ln w="381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70AD47">
                      <a:lumMod val="75000"/>
                    </a:srgbClr>
                  </a:solidFill>
                  <a:effectLst/>
                  <a:uLnTx/>
                  <a:uFillTx/>
                  <a:latin typeface="Bahnschrift SemiBold SemiConden" panose="020B0502040204020203" pitchFamily="34" charset="0"/>
                </a:rPr>
                <a:t>4</a:t>
              </a:r>
            </a:p>
          </p:txBody>
        </p:sp>
        <p:sp>
          <p:nvSpPr>
            <p:cNvPr id="26" name="Rectangle 37">
              <a:extLst>
                <a:ext uri="{FF2B5EF4-FFF2-40B4-BE49-F238E27FC236}">
                  <a16:creationId xmlns="" xmlns:a16="http://schemas.microsoft.com/office/drawing/2014/main" id="{19448EA3-95EC-49B5-BEDC-99E7E28D441C}"/>
                </a:ext>
              </a:extLst>
            </p:cNvPr>
            <p:cNvSpPr/>
            <p:nvPr/>
          </p:nvSpPr>
          <p:spPr>
            <a:xfrm>
              <a:off x="6384021" y="4348759"/>
              <a:ext cx="2494259" cy="685577"/>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t"/>
            <a:lstStyle/>
            <a:p>
              <a:pPr marL="285750" lvl="0" indent="-285750" algn="just">
                <a:buFont typeface="Arial" panose="020B0604020202020204" pitchFamily="34" charset="0"/>
                <a:buChar char="•"/>
                <a:defRPr/>
              </a:pPr>
              <a:r>
                <a:rPr lang="es-EC" b="1" kern="0" dirty="0">
                  <a:solidFill>
                    <a:prstClr val="black"/>
                  </a:solidFill>
                  <a:latin typeface="Bahnschrift SemiBold SemiConden" panose="020B0502040204020203" pitchFamily="34" charset="0"/>
                </a:rPr>
                <a:t>No Probabilístico</a:t>
              </a:r>
            </a:p>
            <a:p>
              <a:pPr marL="285750" lvl="0" indent="-285750" algn="just">
                <a:buFont typeface="Arial" panose="020B0604020202020204" pitchFamily="34" charset="0"/>
                <a:buChar char="•"/>
                <a:defRPr/>
              </a:pPr>
              <a:r>
                <a:rPr lang="es-EC" b="1" kern="0" dirty="0">
                  <a:solidFill>
                    <a:prstClr val="black"/>
                  </a:solidFill>
                  <a:latin typeface="Bahnschrift SemiBold SemiConden" panose="020B0502040204020203" pitchFamily="34" charset="0"/>
                </a:rPr>
                <a:t>Muestra por Cuotas</a:t>
              </a:r>
            </a:p>
          </p:txBody>
        </p:sp>
      </p:grpSp>
      <p:pic>
        <p:nvPicPr>
          <p:cNvPr id="27" name="Imagen 29"/>
          <p:cNvPicPr>
            <a:picLocks noChangeAspect="1"/>
          </p:cNvPicPr>
          <p:nvPr/>
        </p:nvPicPr>
        <p:blipFill rotWithShape="1">
          <a:blip r:embed="rId7">
            <a:extLst>
              <a:ext uri="{28A0092B-C50C-407E-A947-70E740481C1C}">
                <a14:useLocalDpi xmlns:a14="http://schemas.microsoft.com/office/drawing/2010/main" val="0"/>
              </a:ext>
            </a:extLst>
          </a:blip>
          <a:srcRect t="23723" r="47504" b="6207"/>
          <a:stretch/>
        </p:blipFill>
        <p:spPr>
          <a:xfrm>
            <a:off x="424523" y="5555409"/>
            <a:ext cx="2006638" cy="12441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Imagen 32"/>
          <p:cNvPicPr>
            <a:picLocks noChangeAspect="1"/>
          </p:cNvPicPr>
          <p:nvPr/>
        </p:nvPicPr>
        <p:blipFill rotWithShape="1">
          <a:blip r:embed="rId8"/>
          <a:srcRect l="18536" t="44504" r="54564" b="30065"/>
          <a:stretch/>
        </p:blipFill>
        <p:spPr>
          <a:xfrm>
            <a:off x="9524416" y="4499012"/>
            <a:ext cx="2358192" cy="1654858"/>
          </a:xfrm>
          <a:prstGeom prst="rect">
            <a:avLst/>
          </a:prstGeom>
          <a:ln>
            <a:noFill/>
          </a:ln>
          <a:effectLst>
            <a:outerShdw blurRad="292100" dist="139700" dir="2700000" algn="tl" rotWithShape="0">
              <a:srgbClr val="333333">
                <a:alpha val="65000"/>
              </a:srgbClr>
            </a:outerShdw>
          </a:effectLst>
        </p:spPr>
      </p:pic>
      <p:pic>
        <p:nvPicPr>
          <p:cNvPr id="29" name="Imagen 34"/>
          <p:cNvPicPr>
            <a:picLocks noChangeAspect="1"/>
          </p:cNvPicPr>
          <p:nvPr/>
        </p:nvPicPr>
        <p:blipFill rotWithShape="1">
          <a:blip r:embed="rId9"/>
          <a:srcRect l="7510" t="28340" r="43780" b="24030"/>
          <a:stretch/>
        </p:blipFill>
        <p:spPr>
          <a:xfrm>
            <a:off x="9463799" y="1304024"/>
            <a:ext cx="2443332" cy="1606027"/>
          </a:xfrm>
          <a:prstGeom prst="rect">
            <a:avLst/>
          </a:prstGeom>
          <a:ln>
            <a:solidFill>
              <a:schemeClr val="accent3">
                <a:lumMod val="50000"/>
              </a:schemeClr>
            </a:solidFill>
          </a:ln>
          <a:effectLst>
            <a:outerShdw blurRad="292100" dist="139700" dir="2700000" algn="tl" rotWithShape="0">
              <a:srgbClr val="333333">
                <a:alpha val="65000"/>
              </a:srgbClr>
            </a:outerShdw>
          </a:effectLst>
        </p:spPr>
      </p:pic>
      <p:pic>
        <p:nvPicPr>
          <p:cNvPr id="30" name="Imagen 35"/>
          <p:cNvPicPr>
            <a:picLocks noChangeAspect="1"/>
          </p:cNvPicPr>
          <p:nvPr/>
        </p:nvPicPr>
        <p:blipFill rotWithShape="1">
          <a:blip r:embed="rId10">
            <a:extLst>
              <a:ext uri="{28A0092B-C50C-407E-A947-70E740481C1C}">
                <a14:useLocalDpi xmlns:a14="http://schemas.microsoft.com/office/drawing/2010/main" val="0"/>
              </a:ext>
            </a:extLst>
          </a:blip>
          <a:srcRect l="15188" t="18306" r="40511" b="34780"/>
          <a:stretch/>
        </p:blipFill>
        <p:spPr>
          <a:xfrm>
            <a:off x="827572" y="4289513"/>
            <a:ext cx="1225323" cy="1163758"/>
          </a:xfrm>
          <a:prstGeom prst="rect">
            <a:avLst/>
          </a:prstGeom>
          <a:ln>
            <a:solidFill>
              <a:schemeClr val="accent3">
                <a:lumMod val="50000"/>
              </a:schemeClr>
            </a:solidFill>
          </a:ln>
        </p:spPr>
      </p:pic>
    </p:spTree>
    <p:extLst>
      <p:ext uri="{BB962C8B-B14F-4D97-AF65-F5344CB8AC3E}">
        <p14:creationId xmlns:p14="http://schemas.microsoft.com/office/powerpoint/2010/main" val="10345473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11. DISEÑO </a:t>
            </a:r>
            <a:r>
              <a:rPr lang="es-EC" sz="2800" b="1" i="1" dirty="0">
                <a:solidFill>
                  <a:prstClr val="black"/>
                </a:solidFill>
                <a:latin typeface="Arial" panose="020B0604020202020204" pitchFamily="34" charset="0"/>
                <a:cs typeface="Arial" panose="020B0604020202020204" pitchFamily="34" charset="0"/>
              </a:rPr>
              <a:t>DE LA INVESTIGACIÓN</a:t>
            </a:r>
          </a:p>
        </p:txBody>
      </p:sp>
      <p:cxnSp>
        <p:nvCxnSpPr>
          <p:cNvPr id="31" name="Straight Connector 18">
            <a:extLst>
              <a:ext uri="{FF2B5EF4-FFF2-40B4-BE49-F238E27FC236}">
                <a16:creationId xmlns="" xmlns:a16="http://schemas.microsoft.com/office/drawing/2014/main" id="{F985928C-ABDC-4B09-A9AD-2BF126A8B219}"/>
              </a:ext>
            </a:extLst>
          </p:cNvPr>
          <p:cNvCxnSpPr>
            <a:cxnSpLocks/>
            <a:stCxn id="34" idx="0"/>
          </p:cNvCxnSpPr>
          <p:nvPr/>
        </p:nvCxnSpPr>
        <p:spPr>
          <a:xfrm>
            <a:off x="6009269" y="1232453"/>
            <a:ext cx="14483" cy="4752889"/>
          </a:xfrm>
          <a:prstGeom prst="line">
            <a:avLst/>
          </a:prstGeom>
          <a:noFill/>
          <a:ln w="38100" cap="flat" cmpd="sng" algn="ctr">
            <a:solidFill>
              <a:srgbClr val="D3D3D3"/>
            </a:solidFill>
            <a:prstDash val="solid"/>
            <a:miter lim="800000"/>
          </a:ln>
          <a:effectLst/>
        </p:spPr>
      </p:cxnSp>
      <p:grpSp>
        <p:nvGrpSpPr>
          <p:cNvPr id="32" name="Group 6">
            <a:extLst>
              <a:ext uri="{FF2B5EF4-FFF2-40B4-BE49-F238E27FC236}">
                <a16:creationId xmlns="" xmlns:a16="http://schemas.microsoft.com/office/drawing/2014/main" id="{0187838A-B216-4F9E-8D8F-CC0CDAFA7199}"/>
              </a:ext>
            </a:extLst>
          </p:cNvPr>
          <p:cNvGrpSpPr/>
          <p:nvPr/>
        </p:nvGrpSpPr>
        <p:grpSpPr>
          <a:xfrm>
            <a:off x="1882699" y="1188333"/>
            <a:ext cx="4385786" cy="1661745"/>
            <a:chOff x="-348160" y="1593908"/>
            <a:chExt cx="4400043" cy="1684917"/>
          </a:xfrm>
        </p:grpSpPr>
        <p:sp>
          <p:nvSpPr>
            <p:cNvPr id="33" name="Rectangle 2">
              <a:extLst>
                <a:ext uri="{FF2B5EF4-FFF2-40B4-BE49-F238E27FC236}">
                  <a16:creationId xmlns="" xmlns:a16="http://schemas.microsoft.com/office/drawing/2014/main" id="{15E02ED7-C25A-45C0-BD76-28A7DA8235D9}"/>
                </a:ext>
              </a:extLst>
            </p:cNvPr>
            <p:cNvSpPr/>
            <p:nvPr/>
          </p:nvSpPr>
          <p:spPr>
            <a:xfrm>
              <a:off x="-348160" y="1686187"/>
              <a:ext cx="4022537" cy="335559"/>
            </a:xfrm>
            <a:prstGeom prst="rect">
              <a:avLst/>
            </a:prstGeom>
            <a:solidFill>
              <a:srgbClr val="3A5C84"/>
            </a:solidFill>
            <a:ln w="12700" cap="flat" cmpd="sng" algn="ctr">
              <a:noFill/>
              <a:prstDash val="solid"/>
              <a:miter lim="800000"/>
            </a:ln>
            <a:effectLst/>
          </p:spPr>
          <p:txBody>
            <a:bodyPr lIns="320040" rtlCol="0" anchor="ctr"/>
            <a:lstStyle/>
            <a:p>
              <a:pPr lvl="0">
                <a:defRPr/>
              </a:pPr>
              <a:r>
                <a:rPr lang="es-EC" b="1" spc="75" dirty="0">
                  <a:solidFill>
                    <a:schemeClr val="bg1"/>
                  </a:solidFill>
                  <a:latin typeface="Bahnschrift SemiBold SemiConden" panose="020B0502040204020203" pitchFamily="34" charset="0"/>
                  <a:ea typeface="Times New Roman" panose="02020603050405020304" pitchFamily="18" charset="0"/>
                  <a:cs typeface="Times New Roman" panose="02020603050405020304" pitchFamily="18" charset="0"/>
                </a:rPr>
                <a:t>Métodos  de Investigación</a:t>
              </a:r>
              <a:endParaRPr kumimoji="0" lang="es-EC" sz="1800" b="1" i="0" u="none" strike="noStrike" kern="0" cap="none" spc="0" normalizeH="0" baseline="0" noProof="0" dirty="0">
                <a:ln>
                  <a:noFill/>
                </a:ln>
                <a:solidFill>
                  <a:schemeClr val="bg1"/>
                </a:solidFill>
                <a:effectLst/>
                <a:uLnTx/>
                <a:uFillTx/>
                <a:latin typeface="Bahnschrift SemiBold SemiConden" panose="020B0502040204020203" pitchFamily="34" charset="0"/>
              </a:endParaRPr>
            </a:p>
          </p:txBody>
        </p:sp>
        <p:sp>
          <p:nvSpPr>
            <p:cNvPr id="34" name="Oval 4">
              <a:extLst>
                <a:ext uri="{FF2B5EF4-FFF2-40B4-BE49-F238E27FC236}">
                  <a16:creationId xmlns="" xmlns:a16="http://schemas.microsoft.com/office/drawing/2014/main" id="{8A55F3B5-9474-4871-BDAE-C0897AAE621E}"/>
                </a:ext>
              </a:extLst>
            </p:cNvPr>
            <p:cNvSpPr/>
            <p:nvPr/>
          </p:nvSpPr>
          <p:spPr>
            <a:xfrm>
              <a:off x="3531765" y="1593908"/>
              <a:ext cx="520118" cy="520118"/>
            </a:xfrm>
            <a:prstGeom prst="ellipse">
              <a:avLst/>
            </a:prstGeom>
            <a:solidFill>
              <a:sysClr val="window" lastClr="FFFFFF"/>
            </a:solidFill>
            <a:ln w="38100" cap="flat" cmpd="sng" algn="ctr">
              <a:solidFill>
                <a:srgbClr val="3A5C8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3A5C84">
                      <a:lumMod val="75000"/>
                    </a:srgbClr>
                  </a:solidFill>
                  <a:effectLst/>
                  <a:uLnTx/>
                  <a:uFillTx/>
                  <a:latin typeface="Bahnschrift SemiBold SemiConden" panose="020B0502040204020203" pitchFamily="34" charset="0"/>
                </a:rPr>
                <a:t>5</a:t>
              </a:r>
            </a:p>
          </p:txBody>
        </p:sp>
        <p:sp>
          <p:nvSpPr>
            <p:cNvPr id="35" name="Right Triangle 5">
              <a:extLst>
                <a:ext uri="{FF2B5EF4-FFF2-40B4-BE49-F238E27FC236}">
                  <a16:creationId xmlns="" xmlns:a16="http://schemas.microsoft.com/office/drawing/2014/main" id="{556F606A-91B2-48CE-A8BE-6C26BECBABAC}"/>
                </a:ext>
              </a:extLst>
            </p:cNvPr>
            <p:cNvSpPr/>
            <p:nvPr/>
          </p:nvSpPr>
          <p:spPr>
            <a:xfrm rot="5400000" flipV="1">
              <a:off x="-321680" y="2017879"/>
              <a:ext cx="391188" cy="398925"/>
            </a:xfrm>
            <a:prstGeom prst="rtTriangle">
              <a:avLst/>
            </a:prstGeom>
            <a:solidFill>
              <a:srgbClr val="3A5C8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Bahnschrift SemiBold SemiConden" panose="020B0502040204020203" pitchFamily="34" charset="0"/>
              </a:endParaRPr>
            </a:p>
          </p:txBody>
        </p:sp>
        <p:sp>
          <p:nvSpPr>
            <p:cNvPr id="36" name="Rectangle 3">
              <a:extLst>
                <a:ext uri="{FF2B5EF4-FFF2-40B4-BE49-F238E27FC236}">
                  <a16:creationId xmlns="" xmlns:a16="http://schemas.microsoft.com/office/drawing/2014/main" id="{3EA5AED7-9CAC-4B76-BEF7-CF34A71B44C0}"/>
                </a:ext>
              </a:extLst>
            </p:cNvPr>
            <p:cNvSpPr/>
            <p:nvPr/>
          </p:nvSpPr>
          <p:spPr>
            <a:xfrm>
              <a:off x="229516" y="2225892"/>
              <a:ext cx="3020726" cy="1052933"/>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t"/>
            <a:lstStyle/>
            <a:p>
              <a:pPr algn="ctr"/>
              <a:r>
                <a:rPr lang="es-EC" b="1" dirty="0">
                  <a:solidFill>
                    <a:srgbClr val="FF0000"/>
                  </a:solidFill>
                  <a:latin typeface="Bahnschrift SemiBold SemiConden" panose="020B0502040204020203" pitchFamily="34" charset="0"/>
                  <a:ea typeface="Calibri" panose="020F0502020204030204" pitchFamily="34" charset="0"/>
                  <a:cs typeface="Times New Roman" panose="02020603050405020304" pitchFamily="18" charset="0"/>
                </a:rPr>
                <a:t>Analítico</a:t>
              </a:r>
            </a:p>
            <a:p>
              <a:pPr algn="ctr"/>
              <a:r>
                <a:rPr lang="es-EC" dirty="0">
                  <a:latin typeface="Bahnschrift SemiBold SemiConden" panose="020B0502040204020203" pitchFamily="34" charset="0"/>
                  <a:ea typeface="Calibri" panose="020F0502020204030204" pitchFamily="34" charset="0"/>
                  <a:cs typeface="Times New Roman" panose="02020603050405020304" pitchFamily="18" charset="0"/>
                </a:rPr>
                <a:t>Arte y diseño operacional</a:t>
              </a:r>
            </a:p>
            <a:p>
              <a:pPr algn="ctr"/>
              <a:r>
                <a:rPr lang="es-EC" b="1" kern="0" dirty="0">
                  <a:solidFill>
                    <a:prstClr val="black"/>
                  </a:solidFill>
                  <a:latin typeface="Bahnschrift SemiBold SemiConden" panose="020B0502040204020203" pitchFamily="34" charset="0"/>
                  <a:cs typeface="Times New Roman" panose="02020603050405020304" pitchFamily="18" charset="0"/>
                </a:rPr>
                <a:t>Elementos del diseño</a:t>
              </a:r>
              <a:endParaRPr lang="es-ES_tradnl" b="1" kern="0" dirty="0">
                <a:solidFill>
                  <a:prstClr val="black"/>
                </a:solidFill>
                <a:latin typeface="Bahnschrift SemiBold SemiConden" panose="020B0502040204020203" pitchFamily="34" charset="0"/>
              </a:endParaRPr>
            </a:p>
          </p:txBody>
        </p:sp>
      </p:grpSp>
      <p:grpSp>
        <p:nvGrpSpPr>
          <p:cNvPr id="37" name="Group 38">
            <a:extLst>
              <a:ext uri="{FF2B5EF4-FFF2-40B4-BE49-F238E27FC236}">
                <a16:creationId xmlns="" xmlns:a16="http://schemas.microsoft.com/office/drawing/2014/main" id="{0D245770-6594-4171-B302-9B09D99307B5}"/>
              </a:ext>
            </a:extLst>
          </p:cNvPr>
          <p:cNvGrpSpPr/>
          <p:nvPr/>
        </p:nvGrpSpPr>
        <p:grpSpPr>
          <a:xfrm>
            <a:off x="2805497" y="3754320"/>
            <a:ext cx="3477605" cy="1504801"/>
            <a:chOff x="2879328" y="3055864"/>
            <a:chExt cx="3477605" cy="1639467"/>
          </a:xfrm>
        </p:grpSpPr>
        <p:sp>
          <p:nvSpPr>
            <p:cNvPr id="38" name="Rectangle 8">
              <a:extLst>
                <a:ext uri="{FF2B5EF4-FFF2-40B4-BE49-F238E27FC236}">
                  <a16:creationId xmlns="" xmlns:a16="http://schemas.microsoft.com/office/drawing/2014/main" id="{014D2165-52D8-403B-941A-1A24CADD3D5A}"/>
                </a:ext>
              </a:extLst>
            </p:cNvPr>
            <p:cNvSpPr/>
            <p:nvPr/>
          </p:nvSpPr>
          <p:spPr>
            <a:xfrm>
              <a:off x="2879328" y="3148143"/>
              <a:ext cx="3100100" cy="335560"/>
            </a:xfrm>
            <a:prstGeom prst="rect">
              <a:avLst/>
            </a:prstGeom>
            <a:solidFill>
              <a:srgbClr val="00A7E2"/>
            </a:solidFill>
            <a:ln w="12700" cap="flat" cmpd="sng" algn="ctr">
              <a:noFill/>
              <a:prstDash val="solid"/>
              <a:miter lim="800000"/>
            </a:ln>
            <a:effectLst/>
          </p:spPr>
          <p:txBody>
            <a:bodyPr lIns="320040" rtlCol="0" anchor="ctr"/>
            <a:lstStyle/>
            <a:p>
              <a:pPr lvl="1">
                <a:lnSpc>
                  <a:spcPct val="115000"/>
                </a:lnSpc>
                <a:spcBef>
                  <a:spcPts val="600"/>
                </a:spcBef>
                <a:spcAft>
                  <a:spcPts val="600"/>
                </a:spcAft>
              </a:pPr>
              <a:r>
                <a:rPr lang="es-EC" b="1" spc="75" dirty="0">
                  <a:solidFill>
                    <a:schemeClr val="bg1"/>
                  </a:solidFill>
                  <a:latin typeface="Bahnschrift SemiBold SemiConden" panose="020B0502040204020203" pitchFamily="34" charset="0"/>
                  <a:ea typeface="Times New Roman" panose="02020603050405020304" pitchFamily="18" charset="0"/>
                  <a:cs typeface="Times New Roman" panose="02020603050405020304" pitchFamily="18" charset="0"/>
                </a:rPr>
                <a:t>Instrumentos</a:t>
              </a:r>
            </a:p>
          </p:txBody>
        </p:sp>
        <p:sp>
          <p:nvSpPr>
            <p:cNvPr id="39" name="Oval 9">
              <a:extLst>
                <a:ext uri="{FF2B5EF4-FFF2-40B4-BE49-F238E27FC236}">
                  <a16:creationId xmlns="" xmlns:a16="http://schemas.microsoft.com/office/drawing/2014/main" id="{04187CF0-6555-48E9-8DD8-5C76B579F9EA}"/>
                </a:ext>
              </a:extLst>
            </p:cNvPr>
            <p:cNvSpPr/>
            <p:nvPr/>
          </p:nvSpPr>
          <p:spPr>
            <a:xfrm>
              <a:off x="5836815" y="3055864"/>
              <a:ext cx="520118" cy="520118"/>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4CC1EF">
                      <a:lumMod val="75000"/>
                    </a:srgbClr>
                  </a:solidFill>
                  <a:effectLst/>
                  <a:uLnTx/>
                  <a:uFillTx/>
                  <a:latin typeface="Bahnschrift SemiBold SemiConden" panose="020B0502040204020203" pitchFamily="34" charset="0"/>
                </a:rPr>
                <a:t>7</a:t>
              </a:r>
            </a:p>
          </p:txBody>
        </p:sp>
        <p:sp>
          <p:nvSpPr>
            <p:cNvPr id="40" name="Right Triangle 10">
              <a:extLst>
                <a:ext uri="{FF2B5EF4-FFF2-40B4-BE49-F238E27FC236}">
                  <a16:creationId xmlns="" xmlns:a16="http://schemas.microsoft.com/office/drawing/2014/main" id="{533E4D42-1962-42ED-8382-E7821BEE79A9}"/>
                </a:ext>
              </a:extLst>
            </p:cNvPr>
            <p:cNvSpPr/>
            <p:nvPr/>
          </p:nvSpPr>
          <p:spPr>
            <a:xfrm rot="5400000" flipV="1">
              <a:off x="2847289" y="3518609"/>
              <a:ext cx="391188" cy="321377"/>
            </a:xfrm>
            <a:prstGeom prst="rtTriangl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Bahnschrift SemiBold SemiConden" panose="020B0502040204020203" pitchFamily="34" charset="0"/>
              </a:endParaRPr>
            </a:p>
          </p:txBody>
        </p:sp>
        <p:sp>
          <p:nvSpPr>
            <p:cNvPr id="41" name="Rectangle 11">
              <a:extLst>
                <a:ext uri="{FF2B5EF4-FFF2-40B4-BE49-F238E27FC236}">
                  <a16:creationId xmlns="" xmlns:a16="http://schemas.microsoft.com/office/drawing/2014/main" id="{B5CE78D4-F676-4DEB-809C-4DA2F3938465}"/>
                </a:ext>
              </a:extLst>
            </p:cNvPr>
            <p:cNvSpPr/>
            <p:nvPr/>
          </p:nvSpPr>
          <p:spPr>
            <a:xfrm>
              <a:off x="3232535" y="3563945"/>
              <a:ext cx="2538133" cy="1131386"/>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t"/>
            <a:lstStyle/>
            <a:p>
              <a:pPr marL="268288" indent="-268288">
                <a:lnSpc>
                  <a:spcPct val="150000"/>
                </a:lnSpc>
                <a:buFont typeface="Arial" panose="020B0604020202020204" pitchFamily="34" charset="0"/>
                <a:buChar char="•"/>
                <a:defRPr/>
              </a:pPr>
              <a:r>
                <a:rPr lang="es-EC" b="1" kern="0" dirty="0">
                  <a:solidFill>
                    <a:prstClr val="black"/>
                  </a:solidFill>
                  <a:latin typeface="Bahnschrift SemiBold SemiConden" panose="020B0502040204020203" pitchFamily="34" charset="0"/>
                </a:rPr>
                <a:t>Formularios</a:t>
              </a:r>
            </a:p>
            <a:p>
              <a:pPr marL="268288" indent="-268288">
                <a:lnSpc>
                  <a:spcPct val="150000"/>
                </a:lnSpc>
                <a:buFont typeface="Arial" panose="020B0604020202020204" pitchFamily="34" charset="0"/>
                <a:buChar char="•"/>
                <a:defRPr/>
              </a:pPr>
              <a:r>
                <a:rPr lang="es-EC" b="1" kern="0" dirty="0">
                  <a:solidFill>
                    <a:prstClr val="black"/>
                  </a:solidFill>
                  <a:latin typeface="Bahnschrift SemiBold SemiConden" panose="020B0502040204020203" pitchFamily="34" charset="0"/>
                </a:rPr>
                <a:t>Cuestionarios</a:t>
              </a:r>
            </a:p>
            <a:p>
              <a:pPr marL="171450" marR="0" lvl="0" indent="-1714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1" i="0" u="none" strike="noStrike" kern="0" cap="none" spc="0" normalizeH="0" baseline="0" noProof="0" dirty="0">
                <a:ln>
                  <a:noFill/>
                </a:ln>
                <a:solidFill>
                  <a:prstClr val="black">
                    <a:lumMod val="65000"/>
                    <a:lumOff val="35000"/>
                  </a:prstClr>
                </a:solidFill>
                <a:effectLst/>
                <a:uLnTx/>
                <a:uFillTx/>
                <a:latin typeface="Bahnschrift SemiBold SemiConden" panose="020B0502040204020203" pitchFamily="34" charset="0"/>
                <a:cs typeface="Arial" panose="020B0604020202020204" pitchFamily="34" charset="0"/>
              </a:endParaRPr>
            </a:p>
          </p:txBody>
        </p:sp>
      </p:grpSp>
      <p:grpSp>
        <p:nvGrpSpPr>
          <p:cNvPr id="42" name="Group 33">
            <a:extLst>
              <a:ext uri="{FF2B5EF4-FFF2-40B4-BE49-F238E27FC236}">
                <a16:creationId xmlns="" xmlns:a16="http://schemas.microsoft.com/office/drawing/2014/main" id="{ACE40FEF-2EBC-4AE2-A79B-D07F062B56E7}"/>
              </a:ext>
            </a:extLst>
          </p:cNvPr>
          <p:cNvGrpSpPr/>
          <p:nvPr/>
        </p:nvGrpSpPr>
        <p:grpSpPr>
          <a:xfrm>
            <a:off x="5787627" y="2238293"/>
            <a:ext cx="4030558" cy="1104545"/>
            <a:chOff x="5924812" y="3642045"/>
            <a:chExt cx="3560758" cy="1104545"/>
          </a:xfrm>
        </p:grpSpPr>
        <p:sp>
          <p:nvSpPr>
            <p:cNvPr id="43" name="Right Triangle 34">
              <a:extLst>
                <a:ext uri="{FF2B5EF4-FFF2-40B4-BE49-F238E27FC236}">
                  <a16:creationId xmlns="" xmlns:a16="http://schemas.microsoft.com/office/drawing/2014/main" id="{5DD5767C-340B-4974-AF13-C99CB7982E78}"/>
                </a:ext>
              </a:extLst>
            </p:cNvPr>
            <p:cNvSpPr/>
            <p:nvPr/>
          </p:nvSpPr>
          <p:spPr>
            <a:xfrm rot="5400000">
              <a:off x="9088808" y="4064310"/>
              <a:ext cx="391188" cy="402336"/>
            </a:xfrm>
            <a:prstGeom prst="rtTriangle">
              <a:avLst/>
            </a:prstGeom>
            <a:solidFill>
              <a:srgbClr val="F7931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Bahnschrift SemiBold SemiConden" panose="020B0502040204020203" pitchFamily="34" charset="0"/>
              </a:endParaRPr>
            </a:p>
          </p:txBody>
        </p:sp>
        <p:sp>
          <p:nvSpPr>
            <p:cNvPr id="44" name="Rectangle 35">
              <a:extLst>
                <a:ext uri="{FF2B5EF4-FFF2-40B4-BE49-F238E27FC236}">
                  <a16:creationId xmlns="" xmlns:a16="http://schemas.microsoft.com/office/drawing/2014/main" id="{D3C45F6B-767A-43A9-8341-A3EDF51F9EF1}"/>
                </a:ext>
              </a:extLst>
            </p:cNvPr>
            <p:cNvSpPr/>
            <p:nvPr/>
          </p:nvSpPr>
          <p:spPr>
            <a:xfrm>
              <a:off x="6222332" y="3729177"/>
              <a:ext cx="3259208" cy="340069"/>
            </a:xfrm>
            <a:prstGeom prst="rect">
              <a:avLst/>
            </a:prstGeom>
            <a:solidFill>
              <a:srgbClr val="F7931F"/>
            </a:solidFill>
            <a:ln w="12700" cap="flat" cmpd="sng" algn="ctr">
              <a:noFill/>
              <a:prstDash val="solid"/>
              <a:miter lim="800000"/>
            </a:ln>
            <a:effectLst/>
          </p:spPr>
          <p:txBody>
            <a:bodyPr lIns="320040" rtlCol="0" anchor="ctr"/>
            <a:lstStyle/>
            <a:p>
              <a:pPr lvl="0">
                <a:defRPr/>
              </a:pPr>
              <a:r>
                <a:rPr lang="es-EC" b="1" spc="75" dirty="0">
                  <a:solidFill>
                    <a:schemeClr val="bg1"/>
                  </a:solidFill>
                  <a:latin typeface="Bahnschrift SemiBold SemiConden" panose="020B0502040204020203" pitchFamily="34" charset="0"/>
                  <a:ea typeface="Times New Roman" panose="02020603050405020304" pitchFamily="18" charset="0"/>
                  <a:cs typeface="Times New Roman" panose="02020603050405020304" pitchFamily="18" charset="0"/>
                </a:rPr>
                <a:t>Técnicas recolección datos</a:t>
              </a:r>
              <a:endParaRPr kumimoji="0" lang="es-EC" sz="1800" b="1" i="0" u="none" strike="noStrike" kern="0" cap="none" spc="0" normalizeH="0" baseline="0" noProof="0" dirty="0">
                <a:ln>
                  <a:noFill/>
                </a:ln>
                <a:solidFill>
                  <a:schemeClr val="bg1"/>
                </a:solidFill>
                <a:effectLst/>
                <a:uLnTx/>
                <a:uFillTx/>
                <a:latin typeface="Bahnschrift SemiBold SemiConden" panose="020B0502040204020203" pitchFamily="34" charset="0"/>
              </a:endParaRPr>
            </a:p>
          </p:txBody>
        </p:sp>
        <p:sp>
          <p:nvSpPr>
            <p:cNvPr id="45" name="Oval 36">
              <a:extLst>
                <a:ext uri="{FF2B5EF4-FFF2-40B4-BE49-F238E27FC236}">
                  <a16:creationId xmlns="" xmlns:a16="http://schemas.microsoft.com/office/drawing/2014/main" id="{84FD108D-0AEE-4766-A9CA-40F899E8EB72}"/>
                </a:ext>
              </a:extLst>
            </p:cNvPr>
            <p:cNvSpPr/>
            <p:nvPr/>
          </p:nvSpPr>
          <p:spPr>
            <a:xfrm>
              <a:off x="5924812" y="3642045"/>
              <a:ext cx="520118" cy="520118"/>
            </a:xfrm>
            <a:prstGeom prst="ellipse">
              <a:avLst/>
            </a:prstGeom>
            <a:solidFill>
              <a:sysClr val="window" lastClr="FFFFFF"/>
            </a:solidFill>
            <a:ln w="38100" cap="flat" cmpd="sng" algn="ctr">
              <a:solidFill>
                <a:srgbClr val="F7931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7931F">
                      <a:lumMod val="75000"/>
                    </a:srgbClr>
                  </a:solidFill>
                  <a:effectLst/>
                  <a:uLnTx/>
                  <a:uFillTx/>
                  <a:latin typeface="Bahnschrift SemiBold SemiConden" panose="020B0502040204020203" pitchFamily="34" charset="0"/>
                </a:rPr>
                <a:t>6</a:t>
              </a:r>
            </a:p>
          </p:txBody>
        </p:sp>
        <p:sp>
          <p:nvSpPr>
            <p:cNvPr id="46" name="Rectangle 37">
              <a:extLst>
                <a:ext uri="{FF2B5EF4-FFF2-40B4-BE49-F238E27FC236}">
                  <a16:creationId xmlns="" xmlns:a16="http://schemas.microsoft.com/office/drawing/2014/main" id="{19448EA3-95EC-49B5-BEDC-99E7E28D441C}"/>
                </a:ext>
              </a:extLst>
            </p:cNvPr>
            <p:cNvSpPr/>
            <p:nvPr/>
          </p:nvSpPr>
          <p:spPr>
            <a:xfrm>
              <a:off x="6555875" y="4161525"/>
              <a:ext cx="2363984" cy="585065"/>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t"/>
            <a:lstStyle/>
            <a:p>
              <a:pPr lvl="0" indent="-355600">
                <a:buFont typeface="Arial" panose="020B0604020202020204" pitchFamily="34" charset="0"/>
                <a:buChar char="•"/>
                <a:defRPr/>
              </a:pPr>
              <a:r>
                <a:rPr lang="es-EC" b="1" kern="0" dirty="0">
                  <a:solidFill>
                    <a:prstClr val="black"/>
                  </a:solidFill>
                  <a:latin typeface="Bahnschrift SemiBold SemiConden" panose="020B0502040204020203" pitchFamily="34" charset="0"/>
                </a:rPr>
                <a:t>Encuesta</a:t>
              </a:r>
            </a:p>
            <a:p>
              <a:pPr lvl="0" indent="-355600">
                <a:buFont typeface="Arial" panose="020B0604020202020204" pitchFamily="34" charset="0"/>
                <a:buChar char="•"/>
                <a:defRPr/>
              </a:pPr>
              <a:r>
                <a:rPr lang="es-EC" b="1" kern="0" dirty="0">
                  <a:solidFill>
                    <a:prstClr val="black"/>
                  </a:solidFill>
                  <a:latin typeface="Bahnschrift SemiBold SemiConden" panose="020B0502040204020203" pitchFamily="34" charset="0"/>
                </a:rPr>
                <a:t>Entrevista</a:t>
              </a:r>
            </a:p>
          </p:txBody>
        </p:sp>
      </p:grpSp>
      <p:grpSp>
        <p:nvGrpSpPr>
          <p:cNvPr id="47" name="Group 33">
            <a:extLst>
              <a:ext uri="{FF2B5EF4-FFF2-40B4-BE49-F238E27FC236}">
                <a16:creationId xmlns="" xmlns:a16="http://schemas.microsoft.com/office/drawing/2014/main" id="{ACE40FEF-2EBC-4AE2-A79B-D07F062B56E7}"/>
              </a:ext>
            </a:extLst>
          </p:cNvPr>
          <p:cNvGrpSpPr/>
          <p:nvPr/>
        </p:nvGrpSpPr>
        <p:grpSpPr>
          <a:xfrm>
            <a:off x="5762986" y="4921702"/>
            <a:ext cx="4379394" cy="1565380"/>
            <a:chOff x="5924813" y="3734324"/>
            <a:chExt cx="3527657" cy="861793"/>
          </a:xfrm>
        </p:grpSpPr>
        <p:sp>
          <p:nvSpPr>
            <p:cNvPr id="48" name="Right Triangle 34">
              <a:extLst>
                <a:ext uri="{FF2B5EF4-FFF2-40B4-BE49-F238E27FC236}">
                  <a16:creationId xmlns="" xmlns:a16="http://schemas.microsoft.com/office/drawing/2014/main" id="{5DD5767C-340B-4974-AF13-C99CB7982E78}"/>
                </a:ext>
              </a:extLst>
            </p:cNvPr>
            <p:cNvSpPr/>
            <p:nvPr/>
          </p:nvSpPr>
          <p:spPr>
            <a:xfrm rot="5400000">
              <a:off x="9055708" y="4064310"/>
              <a:ext cx="391188" cy="402336"/>
            </a:xfrm>
            <a:prstGeom prst="rtTriangle">
              <a:avLst/>
            </a:prstGeom>
            <a:solidFill>
              <a:srgbClr val="70AD47">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Bahnschrift SemiBold SemiConden" panose="020B0502040204020203" pitchFamily="34" charset="0"/>
              </a:endParaRPr>
            </a:p>
          </p:txBody>
        </p:sp>
        <p:sp>
          <p:nvSpPr>
            <p:cNvPr id="49" name="Rectangle 35">
              <a:extLst>
                <a:ext uri="{FF2B5EF4-FFF2-40B4-BE49-F238E27FC236}">
                  <a16:creationId xmlns="" xmlns:a16="http://schemas.microsoft.com/office/drawing/2014/main" id="{D3C45F6B-767A-43A9-8341-A3EDF51F9EF1}"/>
                </a:ext>
              </a:extLst>
            </p:cNvPr>
            <p:cNvSpPr/>
            <p:nvPr/>
          </p:nvSpPr>
          <p:spPr>
            <a:xfrm>
              <a:off x="6306598" y="3734324"/>
              <a:ext cx="3145872" cy="335560"/>
            </a:xfrm>
            <a:prstGeom prst="rect">
              <a:avLst/>
            </a:prstGeom>
            <a:solidFill>
              <a:srgbClr val="70AD47">
                <a:lumMod val="75000"/>
              </a:srgbClr>
            </a:solidFill>
            <a:ln w="12700" cap="flat" cmpd="sng" algn="ctr">
              <a:noFill/>
              <a:prstDash val="solid"/>
              <a:miter lim="800000"/>
            </a:ln>
            <a:effectLst/>
          </p:spPr>
          <p:txBody>
            <a:bodyPr lIns="320040" rtlCol="0" anchor="ctr"/>
            <a:lstStyle/>
            <a:p>
              <a:pPr lvl="1">
                <a:lnSpc>
                  <a:spcPct val="115000"/>
                </a:lnSpc>
                <a:spcBef>
                  <a:spcPts val="600"/>
                </a:spcBef>
                <a:spcAft>
                  <a:spcPts val="600"/>
                </a:spcAft>
              </a:pPr>
              <a:r>
                <a:rPr lang="es-EC" b="1" spc="75" dirty="0">
                  <a:solidFill>
                    <a:schemeClr val="bg1"/>
                  </a:solidFill>
                  <a:latin typeface="Bahnschrift SemiBold SemiConden" panose="020B0502040204020203" pitchFamily="34" charset="0"/>
                  <a:ea typeface="Times New Roman" panose="02020603050405020304" pitchFamily="18" charset="0"/>
                  <a:cs typeface="Times New Roman" panose="02020603050405020304" pitchFamily="18" charset="0"/>
                </a:rPr>
                <a:t>Técnicas para análisis e interpretación de datos</a:t>
              </a:r>
              <a:endParaRPr lang="es-EC" dirty="0">
                <a:solidFill>
                  <a:schemeClr val="bg1"/>
                </a:solidFill>
                <a:latin typeface="Bahnschrift SemiBold SemiConden" panose="020B0502040204020203" pitchFamily="34" charset="0"/>
                <a:ea typeface="Calibri" panose="020F0502020204030204" pitchFamily="34" charset="0"/>
                <a:cs typeface="Times New Roman" panose="02020603050405020304" pitchFamily="18" charset="0"/>
              </a:endParaRPr>
            </a:p>
          </p:txBody>
        </p:sp>
        <p:sp>
          <p:nvSpPr>
            <p:cNvPr id="50" name="Oval 36">
              <a:extLst>
                <a:ext uri="{FF2B5EF4-FFF2-40B4-BE49-F238E27FC236}">
                  <a16:creationId xmlns="" xmlns:a16="http://schemas.microsoft.com/office/drawing/2014/main" id="{84FD108D-0AEE-4766-A9CA-40F899E8EB72}"/>
                </a:ext>
              </a:extLst>
            </p:cNvPr>
            <p:cNvSpPr/>
            <p:nvPr/>
          </p:nvSpPr>
          <p:spPr>
            <a:xfrm>
              <a:off x="5924813" y="3740685"/>
              <a:ext cx="509100" cy="321299"/>
            </a:xfrm>
            <a:prstGeom prst="ellipse">
              <a:avLst/>
            </a:prstGeom>
            <a:solidFill>
              <a:sysClr val="window" lastClr="FFFFFF"/>
            </a:solidFill>
            <a:ln w="381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70AD47">
                      <a:lumMod val="75000"/>
                    </a:srgbClr>
                  </a:solidFill>
                  <a:effectLst/>
                  <a:uLnTx/>
                  <a:uFillTx/>
                  <a:latin typeface="Bahnschrift SemiBold SemiConden" panose="020B0502040204020203" pitchFamily="34" charset="0"/>
                </a:rPr>
                <a:t>8</a:t>
              </a:r>
            </a:p>
          </p:txBody>
        </p:sp>
        <p:sp>
          <p:nvSpPr>
            <p:cNvPr id="51" name="Rectangle 37">
              <a:extLst>
                <a:ext uri="{FF2B5EF4-FFF2-40B4-BE49-F238E27FC236}">
                  <a16:creationId xmlns="" xmlns:a16="http://schemas.microsoft.com/office/drawing/2014/main" id="{19448EA3-95EC-49B5-BEDC-99E7E28D441C}"/>
                </a:ext>
              </a:extLst>
            </p:cNvPr>
            <p:cNvSpPr/>
            <p:nvPr/>
          </p:nvSpPr>
          <p:spPr>
            <a:xfrm>
              <a:off x="6384021" y="4204929"/>
              <a:ext cx="2494259" cy="391188"/>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t"/>
            <a:lstStyle/>
            <a:p>
              <a:pPr marL="285750" lvl="0" indent="-285750" algn="just">
                <a:buFont typeface="Arial" panose="020B0604020202020204" pitchFamily="34" charset="0"/>
                <a:buChar char="•"/>
                <a:defRPr/>
              </a:pPr>
              <a:r>
                <a:rPr lang="es-EC" b="1" kern="0" dirty="0">
                  <a:solidFill>
                    <a:prstClr val="black"/>
                  </a:solidFill>
                  <a:latin typeface="Bahnschrift SemiBold SemiConden" panose="020B0502040204020203" pitchFamily="34" charset="0"/>
                </a:rPr>
                <a:t>Cuadros comparativos</a:t>
              </a:r>
            </a:p>
            <a:p>
              <a:pPr marL="285750" lvl="0" indent="-285750" algn="just">
                <a:buFont typeface="Arial" panose="020B0604020202020204" pitchFamily="34" charset="0"/>
                <a:buChar char="•"/>
                <a:defRPr/>
              </a:pPr>
              <a:r>
                <a:rPr lang="es-EC" b="1" kern="0" dirty="0">
                  <a:solidFill>
                    <a:prstClr val="black"/>
                  </a:solidFill>
                  <a:latin typeface="Bahnschrift SemiBold SemiConden" panose="020B0502040204020203" pitchFamily="34" charset="0"/>
                </a:rPr>
                <a:t>Estadística inferencial</a:t>
              </a:r>
            </a:p>
          </p:txBody>
        </p:sp>
      </p:grpSp>
      <p:pic>
        <p:nvPicPr>
          <p:cNvPr id="52" name="Imagen 1">
            <a:extLst>
              <a:ext uri="{FF2B5EF4-FFF2-40B4-BE49-F238E27FC236}">
                <a16:creationId xmlns="" xmlns:a16="http://schemas.microsoft.com/office/drawing/2014/main" id="{D60BD72A-6F74-4213-9C61-7E4D4D2D11B6}"/>
              </a:ext>
            </a:extLst>
          </p:cNvPr>
          <p:cNvPicPr>
            <a:picLocks noChangeAspect="1"/>
          </p:cNvPicPr>
          <p:nvPr/>
        </p:nvPicPr>
        <p:blipFill>
          <a:blip r:embed="rId3"/>
          <a:stretch>
            <a:fillRect/>
          </a:stretch>
        </p:blipFill>
        <p:spPr>
          <a:xfrm>
            <a:off x="1141255" y="3205997"/>
            <a:ext cx="1443196" cy="1494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3" name="Imagen 30">
            <a:extLst>
              <a:ext uri="{FF2B5EF4-FFF2-40B4-BE49-F238E27FC236}">
                <a16:creationId xmlns="" xmlns:a16="http://schemas.microsoft.com/office/drawing/2014/main" id="{66593DDA-37A3-4999-9427-F1834AEC9795}"/>
              </a:ext>
            </a:extLst>
          </p:cNvPr>
          <p:cNvPicPr/>
          <p:nvPr/>
        </p:nvPicPr>
        <p:blipFill>
          <a:blip r:embed="rId4"/>
          <a:stretch>
            <a:fillRect/>
          </a:stretch>
        </p:blipFill>
        <p:spPr>
          <a:xfrm>
            <a:off x="9677549" y="3233753"/>
            <a:ext cx="2374931" cy="1439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88151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12. DESARROLLO </a:t>
            </a:r>
            <a:r>
              <a:rPr lang="es-EC" sz="2800" b="1" i="1" dirty="0">
                <a:solidFill>
                  <a:prstClr val="black"/>
                </a:solidFill>
                <a:latin typeface="Arial" panose="020B0604020202020204" pitchFamily="34" charset="0"/>
                <a:cs typeface="Arial" panose="020B0604020202020204" pitchFamily="34" charset="0"/>
              </a:rPr>
              <a:t>DE LOS OBJETIVOS</a:t>
            </a:r>
          </a:p>
        </p:txBody>
      </p:sp>
      <p:grpSp>
        <p:nvGrpSpPr>
          <p:cNvPr id="3" name="Group 66">
            <a:extLst>
              <a:ext uri="{FF2B5EF4-FFF2-40B4-BE49-F238E27FC236}">
                <a16:creationId xmlns="" xmlns:a16="http://schemas.microsoft.com/office/drawing/2014/main" id="{C5E788F2-DA7E-49FA-AA39-E774ABAF1D81}"/>
              </a:ext>
            </a:extLst>
          </p:cNvPr>
          <p:cNvGrpSpPr/>
          <p:nvPr/>
        </p:nvGrpSpPr>
        <p:grpSpPr>
          <a:xfrm>
            <a:off x="1597405" y="1243834"/>
            <a:ext cx="4733149" cy="2227451"/>
            <a:chOff x="2538479" y="1308840"/>
            <a:chExt cx="2926080" cy="2227451"/>
          </a:xfrm>
        </p:grpSpPr>
        <p:sp>
          <p:nvSpPr>
            <p:cNvPr id="4" name="TextBox 64">
              <a:extLst>
                <a:ext uri="{FF2B5EF4-FFF2-40B4-BE49-F238E27FC236}">
                  <a16:creationId xmlns="" xmlns:a16="http://schemas.microsoft.com/office/drawing/2014/main" id="{0B8D87D1-196D-47B5-A4EF-A4237A650AD9}"/>
                </a:ext>
              </a:extLst>
            </p:cNvPr>
            <p:cNvSpPr txBox="1"/>
            <p:nvPr/>
          </p:nvSpPr>
          <p:spPr>
            <a:xfrm>
              <a:off x="2538479" y="1308840"/>
              <a:ext cx="2926080" cy="523220"/>
            </a:xfrm>
            <a:prstGeom prst="rect">
              <a:avLst/>
            </a:prstGeom>
            <a:noFill/>
          </p:spPr>
          <p:txBody>
            <a:bodyPr wrap="square" lIns="0" rIns="0"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sz="2800" b="1" i="0" u="none" strike="noStrike" kern="0" cap="all" spc="0" normalizeH="0" baseline="0" dirty="0">
                  <a:ln>
                    <a:noFill/>
                  </a:ln>
                  <a:solidFill>
                    <a:srgbClr val="00A891"/>
                  </a:solidFill>
                  <a:effectLst/>
                  <a:uLnTx/>
                  <a:uFillTx/>
                  <a:latin typeface="Bahnschrift SemiBold SemiConden" panose="020B0502040204020203" pitchFamily="34" charset="0"/>
                </a:rPr>
                <a:t>PRIMER OBJETIVO</a:t>
              </a:r>
            </a:p>
          </p:txBody>
        </p:sp>
        <p:sp>
          <p:nvSpPr>
            <p:cNvPr id="5" name="TextBox 65">
              <a:extLst>
                <a:ext uri="{FF2B5EF4-FFF2-40B4-BE49-F238E27FC236}">
                  <a16:creationId xmlns="" xmlns:a16="http://schemas.microsoft.com/office/drawing/2014/main" id="{0512337A-5527-4F7B-8EA3-26894336F78A}"/>
                </a:ext>
              </a:extLst>
            </p:cNvPr>
            <p:cNvSpPr txBox="1"/>
            <p:nvPr/>
          </p:nvSpPr>
          <p:spPr>
            <a:xfrm>
              <a:off x="2541672" y="1781965"/>
              <a:ext cx="2612242" cy="1754326"/>
            </a:xfrm>
            <a:prstGeom prst="rect">
              <a:avLst/>
            </a:prstGeom>
            <a:noFill/>
          </p:spPr>
          <p:txBody>
            <a:bodyPr wrap="square" lIns="0" rIns="0" rtlCol="0" anchor="t">
              <a:spAutoFit/>
            </a:bodyPr>
            <a:lstStyle/>
            <a:p>
              <a:r>
                <a:rPr lang="es-EC" b="1" dirty="0">
                  <a:latin typeface="Bahnschrift SemiBold SemiConden" panose="020B0502040204020203" pitchFamily="34" charset="0"/>
                </a:rPr>
                <a:t>Formular lineamientos estratégicos para mejorar el proceso de planificación militar en apoyo a la gestión de riesgos ante las diversas dificultades que se presenten en la ejecución de las operaciones de las unidades del Ejército. </a:t>
              </a:r>
            </a:p>
          </p:txBody>
        </p:sp>
      </p:grpSp>
      <p:grpSp>
        <p:nvGrpSpPr>
          <p:cNvPr id="7" name="Group 67">
            <a:extLst>
              <a:ext uri="{FF2B5EF4-FFF2-40B4-BE49-F238E27FC236}">
                <a16:creationId xmlns="" xmlns:a16="http://schemas.microsoft.com/office/drawing/2014/main" id="{C69F5310-CC47-4D9E-BC12-7B601CE0C004}"/>
              </a:ext>
            </a:extLst>
          </p:cNvPr>
          <p:cNvGrpSpPr/>
          <p:nvPr/>
        </p:nvGrpSpPr>
        <p:grpSpPr>
          <a:xfrm>
            <a:off x="1592433" y="3931531"/>
            <a:ext cx="4142344" cy="2327760"/>
            <a:chOff x="2538152" y="1208531"/>
            <a:chExt cx="2932813" cy="2327760"/>
          </a:xfrm>
        </p:grpSpPr>
        <p:sp>
          <p:nvSpPr>
            <p:cNvPr id="8" name="TextBox 68">
              <a:extLst>
                <a:ext uri="{FF2B5EF4-FFF2-40B4-BE49-F238E27FC236}">
                  <a16:creationId xmlns="" xmlns:a16="http://schemas.microsoft.com/office/drawing/2014/main" id="{2CD4AA87-0023-4695-8F4A-B5E65AB7B3F0}"/>
                </a:ext>
              </a:extLst>
            </p:cNvPr>
            <p:cNvSpPr txBox="1"/>
            <p:nvPr/>
          </p:nvSpPr>
          <p:spPr>
            <a:xfrm>
              <a:off x="2538152" y="1208531"/>
              <a:ext cx="2926080" cy="954107"/>
            </a:xfrm>
            <a:prstGeom prst="rect">
              <a:avLst/>
            </a:prstGeom>
            <a:noFill/>
          </p:spPr>
          <p:txBody>
            <a:bodyPr wrap="square" lIns="0" rIns="0" rtlCol="0" anchor="b">
              <a:spAutoFit/>
            </a:bodyPr>
            <a:lstStyle/>
            <a:p>
              <a:r>
                <a:rPr lang="es-EC" sz="2800" b="1" kern="0" cap="all" dirty="0">
                  <a:solidFill>
                    <a:srgbClr val="F85EE6"/>
                  </a:solidFill>
                  <a:latin typeface="Bahnschrift SemiBold SemiConden" panose="020B0502040204020203" pitchFamily="34" charset="0"/>
                </a:rPr>
                <a:t>SEGUNDO OBJETIVO</a:t>
              </a:r>
            </a:p>
            <a:p>
              <a:pPr marL="0" marR="0" lvl="0" indent="0" defTabSz="914400" eaLnBrk="1" fontAlgn="auto" latinLnBrk="0" hangingPunct="1">
                <a:lnSpc>
                  <a:spcPct val="100000"/>
                </a:lnSpc>
                <a:spcBef>
                  <a:spcPts val="0"/>
                </a:spcBef>
                <a:spcAft>
                  <a:spcPts val="0"/>
                </a:spcAft>
                <a:buClrTx/>
                <a:buSzTx/>
                <a:buFontTx/>
                <a:buNone/>
                <a:tabLst/>
                <a:defRPr/>
              </a:pPr>
              <a:endParaRPr kumimoji="0" lang="es-EC" sz="2800" b="1" i="0" u="none" strike="noStrike" kern="0" cap="all" spc="0" normalizeH="0" baseline="0" dirty="0">
                <a:ln>
                  <a:noFill/>
                </a:ln>
                <a:solidFill>
                  <a:srgbClr val="D9126B"/>
                </a:solidFill>
                <a:effectLst/>
                <a:uLnTx/>
                <a:uFillTx/>
                <a:latin typeface="Bahnschrift SemiBold SemiConden" panose="020B0502040204020203" pitchFamily="34" charset="0"/>
              </a:endParaRPr>
            </a:p>
          </p:txBody>
        </p:sp>
        <p:sp>
          <p:nvSpPr>
            <p:cNvPr id="9" name="TextBox 69">
              <a:extLst>
                <a:ext uri="{FF2B5EF4-FFF2-40B4-BE49-F238E27FC236}">
                  <a16:creationId xmlns="" xmlns:a16="http://schemas.microsoft.com/office/drawing/2014/main" id="{2AB93BC0-AEA7-4DC9-B812-295DCDA65A99}"/>
                </a:ext>
              </a:extLst>
            </p:cNvPr>
            <p:cNvSpPr txBox="1"/>
            <p:nvPr/>
          </p:nvSpPr>
          <p:spPr>
            <a:xfrm>
              <a:off x="2541672" y="1781965"/>
              <a:ext cx="2929293" cy="1754326"/>
            </a:xfrm>
            <a:prstGeom prst="rect">
              <a:avLst/>
            </a:prstGeom>
            <a:noFill/>
          </p:spPr>
          <p:txBody>
            <a:bodyPr wrap="square" lIns="0" rIns="0" rtlCol="0" anchor="t">
              <a:spAutoFit/>
            </a:bodyPr>
            <a:lstStyle>
              <a:defPPr>
                <a:defRPr lang="es-EC"/>
              </a:defPPr>
            </a:lstStyle>
            <a:p>
              <a:r>
                <a:rPr lang="es-EC" dirty="0">
                  <a:latin typeface="Bahnschrift SemiBold SemiConden" panose="020B0502040204020203" pitchFamily="34" charset="0"/>
                </a:rPr>
                <a:t>Analizar la metodología empleada para la planificación de las operaciones militares en apoyo a la gestión de riesgos que permita enlazar la planificación en el nivel institucional con la conducción de las operaciones.</a:t>
              </a:r>
            </a:p>
          </p:txBody>
        </p:sp>
      </p:grpSp>
      <p:grpSp>
        <p:nvGrpSpPr>
          <p:cNvPr id="10" name="Group 70">
            <a:extLst>
              <a:ext uri="{FF2B5EF4-FFF2-40B4-BE49-F238E27FC236}">
                <a16:creationId xmlns="" xmlns:a16="http://schemas.microsoft.com/office/drawing/2014/main" id="{DFB687A5-35D3-4752-AA5B-26FDA6018079}"/>
              </a:ext>
            </a:extLst>
          </p:cNvPr>
          <p:cNvGrpSpPr/>
          <p:nvPr/>
        </p:nvGrpSpPr>
        <p:grpSpPr>
          <a:xfrm>
            <a:off x="7619099" y="1568661"/>
            <a:ext cx="4449668" cy="1912778"/>
            <a:chOff x="2550621" y="1245183"/>
            <a:chExt cx="2945922" cy="2357896"/>
          </a:xfrm>
        </p:grpSpPr>
        <p:sp>
          <p:nvSpPr>
            <p:cNvPr id="11" name="TextBox 71">
              <a:extLst>
                <a:ext uri="{FF2B5EF4-FFF2-40B4-BE49-F238E27FC236}">
                  <a16:creationId xmlns="" xmlns:a16="http://schemas.microsoft.com/office/drawing/2014/main" id="{299B29DC-1AF5-40B9-9FC9-2C43EDF1FB01}"/>
                </a:ext>
              </a:extLst>
            </p:cNvPr>
            <p:cNvSpPr txBox="1"/>
            <p:nvPr/>
          </p:nvSpPr>
          <p:spPr>
            <a:xfrm>
              <a:off x="2550621" y="1245183"/>
              <a:ext cx="2926080" cy="644977"/>
            </a:xfrm>
            <a:prstGeom prst="rect">
              <a:avLst/>
            </a:prstGeom>
            <a:noFill/>
          </p:spPr>
          <p:txBody>
            <a:bodyPr wrap="square" lIns="0" rIns="0"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all" spc="0" normalizeH="0" baseline="0" noProof="0" dirty="0">
                <a:ln>
                  <a:noFill/>
                </a:ln>
                <a:solidFill>
                  <a:srgbClr val="FFE200">
                    <a:lumMod val="75000"/>
                  </a:srgbClr>
                </a:solidFill>
                <a:effectLst/>
                <a:uLnTx/>
                <a:uFillTx/>
                <a:latin typeface="Bahnschrift SemiBold SemiConden" panose="020B0502040204020203" pitchFamily="34" charset="0"/>
              </a:endParaRPr>
            </a:p>
          </p:txBody>
        </p:sp>
        <p:sp>
          <p:nvSpPr>
            <p:cNvPr id="12" name="TextBox 72">
              <a:extLst>
                <a:ext uri="{FF2B5EF4-FFF2-40B4-BE49-F238E27FC236}">
                  <a16:creationId xmlns="" xmlns:a16="http://schemas.microsoft.com/office/drawing/2014/main" id="{189AF436-95BF-4696-B889-F32B675DBAB8}"/>
                </a:ext>
              </a:extLst>
            </p:cNvPr>
            <p:cNvSpPr txBox="1"/>
            <p:nvPr/>
          </p:nvSpPr>
          <p:spPr>
            <a:xfrm>
              <a:off x="2567250" y="1781966"/>
              <a:ext cx="2929293" cy="1821113"/>
            </a:xfrm>
            <a:prstGeom prst="rect">
              <a:avLst/>
            </a:prstGeom>
            <a:noFill/>
          </p:spPr>
          <p:txBody>
            <a:bodyPr wrap="square" lIns="0" rIns="0" rtlCol="0" anchor="t">
              <a:spAutoFit/>
            </a:bodyPr>
            <a:lstStyle>
              <a:defPPr>
                <a:defRPr lang="es-EC"/>
              </a:defPPr>
            </a:lstStyle>
            <a:p>
              <a:r>
                <a:rPr lang="es-EC" dirty="0">
                  <a:latin typeface="Bahnschrift SemiBold SemiConden" panose="020B0502040204020203" pitchFamily="34" charset="0"/>
                </a:rPr>
                <a:t>Analizar el marco legal que faculte la participación de FF.AA. en la gestión de riesgos en base a los ámbitos de competencia de las instituciones que forman parte del sistema de seguridad integrado en el país.</a:t>
              </a:r>
            </a:p>
          </p:txBody>
        </p:sp>
      </p:grpSp>
      <p:grpSp>
        <p:nvGrpSpPr>
          <p:cNvPr id="13" name="Group 75">
            <a:extLst>
              <a:ext uri="{FF2B5EF4-FFF2-40B4-BE49-F238E27FC236}">
                <a16:creationId xmlns="" xmlns:a16="http://schemas.microsoft.com/office/drawing/2014/main" id="{3A05A1D2-35CB-4774-8F4D-0F5178B5B120}"/>
              </a:ext>
            </a:extLst>
          </p:cNvPr>
          <p:cNvGrpSpPr/>
          <p:nvPr/>
        </p:nvGrpSpPr>
        <p:grpSpPr>
          <a:xfrm>
            <a:off x="7605580" y="3984254"/>
            <a:ext cx="4532606" cy="2552036"/>
            <a:chOff x="2541672" y="1261254"/>
            <a:chExt cx="2929293" cy="2552036"/>
          </a:xfrm>
        </p:grpSpPr>
        <p:sp>
          <p:nvSpPr>
            <p:cNvPr id="14" name="TextBox 82">
              <a:extLst>
                <a:ext uri="{FF2B5EF4-FFF2-40B4-BE49-F238E27FC236}">
                  <a16:creationId xmlns="" xmlns:a16="http://schemas.microsoft.com/office/drawing/2014/main" id="{1117B5ED-9901-4E87-948B-718F20EDF757}"/>
                </a:ext>
              </a:extLst>
            </p:cNvPr>
            <p:cNvSpPr txBox="1"/>
            <p:nvPr/>
          </p:nvSpPr>
          <p:spPr>
            <a:xfrm>
              <a:off x="2541672" y="1261254"/>
              <a:ext cx="2926080" cy="523220"/>
            </a:xfrm>
            <a:prstGeom prst="rect">
              <a:avLst/>
            </a:prstGeom>
            <a:noFill/>
          </p:spPr>
          <p:txBody>
            <a:bodyPr wrap="square" lIns="0" rIns="0"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sz="2800" b="1" i="0" u="none" strike="noStrike" kern="0" cap="all" spc="0" normalizeH="0" baseline="0" dirty="0">
                  <a:ln>
                    <a:noFill/>
                  </a:ln>
                  <a:solidFill>
                    <a:srgbClr val="B1DB15">
                      <a:lumMod val="75000"/>
                    </a:srgbClr>
                  </a:solidFill>
                  <a:effectLst/>
                  <a:uLnTx/>
                  <a:uFillTx/>
                  <a:latin typeface="Bahnschrift SemiBold SemiConden" panose="020B0502040204020203" pitchFamily="34" charset="0"/>
                </a:rPr>
                <a:t>CUARTO OBJETIVO</a:t>
              </a:r>
            </a:p>
          </p:txBody>
        </p:sp>
        <p:sp>
          <p:nvSpPr>
            <p:cNvPr id="15" name="TextBox 83">
              <a:extLst>
                <a:ext uri="{FF2B5EF4-FFF2-40B4-BE49-F238E27FC236}">
                  <a16:creationId xmlns="" xmlns:a16="http://schemas.microsoft.com/office/drawing/2014/main" id="{87FB1C88-AAE2-4ACE-9F47-8894C341150E}"/>
                </a:ext>
              </a:extLst>
            </p:cNvPr>
            <p:cNvSpPr txBox="1"/>
            <p:nvPr/>
          </p:nvSpPr>
          <p:spPr>
            <a:xfrm>
              <a:off x="2541672" y="1781965"/>
              <a:ext cx="2929293" cy="2031325"/>
            </a:xfrm>
            <a:prstGeom prst="rect">
              <a:avLst/>
            </a:prstGeom>
            <a:noFill/>
          </p:spPr>
          <p:txBody>
            <a:bodyPr wrap="square" lIns="0" rIns="0" rtlCol="0" anchor="t">
              <a:spAutoFit/>
            </a:bodyPr>
            <a:lstStyle/>
            <a:p>
              <a:r>
                <a:rPr lang="es-EC" dirty="0">
                  <a:latin typeface="Bahnschrift SemiBold SemiConden" panose="020B0502040204020203" pitchFamily="34" charset="0"/>
                </a:rPr>
                <a:t>Determinar la factibilidad en la aplicación del arte y diseño operacional en la gestión de riesgos con relación al proceso especializado de la planificación de las operaciones militares para enlazar las acciones institucionales con las operaciones de respuesta en el ámbito de sus competencias.</a:t>
              </a:r>
              <a:endParaRPr lang="es-EC" sz="1200" dirty="0">
                <a:effectLst/>
                <a:latin typeface="Bahnschrift SemiBold SemiConden" panose="020B0502040204020203" pitchFamily="34" charset="0"/>
              </a:endParaRPr>
            </a:p>
          </p:txBody>
        </p:sp>
      </p:grpSp>
      <p:pic>
        <p:nvPicPr>
          <p:cNvPr id="16" name="Imagen 75"/>
          <p:cNvPicPr>
            <a:picLocks noChangeAspect="1"/>
          </p:cNvPicPr>
          <p:nvPr/>
        </p:nvPicPr>
        <p:blipFill rotWithShape="1">
          <a:blip r:embed="rId3"/>
          <a:srcRect l="21929" t="38470" r="68620" b="48599"/>
          <a:stretch/>
        </p:blipFill>
        <p:spPr>
          <a:xfrm>
            <a:off x="51120" y="1240034"/>
            <a:ext cx="1411150" cy="1085501"/>
          </a:xfrm>
          <a:prstGeom prst="rect">
            <a:avLst/>
          </a:prstGeom>
        </p:spPr>
      </p:pic>
      <p:pic>
        <p:nvPicPr>
          <p:cNvPr id="17" name="Imagen 76"/>
          <p:cNvPicPr>
            <a:picLocks noChangeAspect="1"/>
          </p:cNvPicPr>
          <p:nvPr/>
        </p:nvPicPr>
        <p:blipFill rotWithShape="1">
          <a:blip r:embed="rId4"/>
          <a:srcRect l="22050" t="60668" r="68741" b="26617"/>
          <a:stretch/>
        </p:blipFill>
        <p:spPr>
          <a:xfrm>
            <a:off x="44679" y="3919672"/>
            <a:ext cx="1417591" cy="1053591"/>
          </a:xfrm>
          <a:prstGeom prst="rect">
            <a:avLst/>
          </a:prstGeom>
        </p:spPr>
      </p:pic>
      <p:pic>
        <p:nvPicPr>
          <p:cNvPr id="18" name="Imagen 77"/>
          <p:cNvPicPr>
            <a:picLocks noChangeAspect="1"/>
          </p:cNvPicPr>
          <p:nvPr/>
        </p:nvPicPr>
        <p:blipFill rotWithShape="1">
          <a:blip r:embed="rId5"/>
          <a:srcRect l="49919" t="38686" r="40751" b="49030"/>
          <a:stretch/>
        </p:blipFill>
        <p:spPr>
          <a:xfrm>
            <a:off x="6130110" y="1457858"/>
            <a:ext cx="1340337" cy="992198"/>
          </a:xfrm>
          <a:prstGeom prst="rect">
            <a:avLst/>
          </a:prstGeom>
        </p:spPr>
      </p:pic>
      <p:pic>
        <p:nvPicPr>
          <p:cNvPr id="19" name="Imagen 78"/>
          <p:cNvPicPr>
            <a:picLocks noChangeAspect="1"/>
          </p:cNvPicPr>
          <p:nvPr/>
        </p:nvPicPr>
        <p:blipFill rotWithShape="1">
          <a:blip r:embed="rId6"/>
          <a:srcRect l="50525" t="61099" r="40266" b="25970"/>
          <a:stretch/>
        </p:blipFill>
        <p:spPr>
          <a:xfrm>
            <a:off x="6130110" y="3919672"/>
            <a:ext cx="1340336" cy="1053591"/>
          </a:xfrm>
          <a:prstGeom prst="rect">
            <a:avLst/>
          </a:prstGeom>
        </p:spPr>
      </p:pic>
      <p:sp>
        <p:nvSpPr>
          <p:cNvPr id="20" name="Rectángulo 79"/>
          <p:cNvSpPr/>
          <p:nvPr/>
        </p:nvSpPr>
        <p:spPr>
          <a:xfrm>
            <a:off x="7708099" y="1384308"/>
            <a:ext cx="2853666" cy="523220"/>
          </a:xfrm>
          <a:prstGeom prst="rect">
            <a:avLst/>
          </a:prstGeom>
          <a:noFill/>
        </p:spPr>
        <p:txBody>
          <a:bodyPr wrap="square" lIns="0" rIns="0" rtlCol="0" anchor="b">
            <a:spAutoFit/>
          </a:bodyPr>
          <a:lstStyle/>
          <a:p>
            <a:r>
              <a:rPr lang="es-EC" sz="2800" b="1" kern="0" cap="all" dirty="0">
                <a:solidFill>
                  <a:srgbClr val="D6A300"/>
                </a:solidFill>
                <a:latin typeface="Bahnschrift SemiBold SemiConden" panose="020B0502040204020203" pitchFamily="34" charset="0"/>
              </a:rPr>
              <a:t>TERCER OBJETIVO</a:t>
            </a:r>
          </a:p>
        </p:txBody>
      </p:sp>
    </p:spTree>
    <p:extLst>
      <p:ext uri="{BB962C8B-B14F-4D97-AF65-F5344CB8AC3E}">
        <p14:creationId xmlns:p14="http://schemas.microsoft.com/office/powerpoint/2010/main" val="26906267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12. DESARROLLO </a:t>
            </a:r>
            <a:r>
              <a:rPr lang="es-EC" sz="2800" b="1" i="1" dirty="0">
                <a:solidFill>
                  <a:prstClr val="black"/>
                </a:solidFill>
                <a:latin typeface="Arial" panose="020B0604020202020204" pitchFamily="34" charset="0"/>
                <a:cs typeface="Arial" panose="020B0604020202020204" pitchFamily="34" charset="0"/>
              </a:rPr>
              <a:t>DE LOS OBJETIVOS</a:t>
            </a:r>
          </a:p>
        </p:txBody>
      </p:sp>
      <p:graphicFrame>
        <p:nvGraphicFramePr>
          <p:cNvPr id="34" name="Diagram 6"/>
          <p:cNvGraphicFramePr/>
          <p:nvPr>
            <p:extLst>
              <p:ext uri="{D42A27DB-BD31-4B8C-83A1-F6EECF244321}">
                <p14:modId xmlns:p14="http://schemas.microsoft.com/office/powerpoint/2010/main" val="2603946471"/>
              </p:ext>
            </p:extLst>
          </p:nvPr>
        </p:nvGraphicFramePr>
        <p:xfrm>
          <a:off x="-92841" y="177800"/>
          <a:ext cx="12192000" cy="3596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 name="TextBox 36"/>
          <p:cNvSpPr txBox="1"/>
          <p:nvPr/>
        </p:nvSpPr>
        <p:spPr>
          <a:xfrm>
            <a:off x="132211" y="3045797"/>
            <a:ext cx="2385870" cy="307777"/>
          </a:xfrm>
          <a:prstGeom prst="rect">
            <a:avLst/>
          </a:prstGeom>
          <a:noFill/>
        </p:spPr>
        <p:txBody>
          <a:bodyPr wrap="square" lIns="0" rIns="0" rtlCol="0" anchor="t">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lumMod val="65000"/>
                  <a:lumOff val="35000"/>
                </a:prstClr>
              </a:solidFill>
              <a:effectLst/>
              <a:uLnTx/>
              <a:uFillTx/>
              <a:latin typeface="Bahnschrift SemiBold SemiConden" panose="020B0502040204020203" pitchFamily="34" charset="0"/>
              <a:cs typeface="Arial" panose="020B0604020202020204" pitchFamily="34" charset="0"/>
            </a:endParaRPr>
          </a:p>
        </p:txBody>
      </p:sp>
      <p:sp>
        <p:nvSpPr>
          <p:cNvPr id="36" name="CuadroTexto 5"/>
          <p:cNvSpPr txBox="1"/>
          <p:nvPr/>
        </p:nvSpPr>
        <p:spPr>
          <a:xfrm>
            <a:off x="556133" y="1002109"/>
            <a:ext cx="520262" cy="369332"/>
          </a:xfrm>
          <a:prstGeom prst="rect">
            <a:avLst/>
          </a:prstGeom>
          <a:noFill/>
        </p:spPr>
        <p:txBody>
          <a:bodyPr wrap="square" rtlCol="0">
            <a:spAutoFit/>
          </a:bodyPr>
          <a:lstStyle/>
          <a:p>
            <a:r>
              <a:rPr lang="es-ES_tradnl" b="1" dirty="0">
                <a:latin typeface="Bahnschrift SemiBold SemiConden" panose="020B0502040204020203" pitchFamily="34" charset="0"/>
              </a:rPr>
              <a:t>01</a:t>
            </a:r>
          </a:p>
        </p:txBody>
      </p:sp>
      <p:sp>
        <p:nvSpPr>
          <p:cNvPr id="37" name="CuadroTexto 82"/>
          <p:cNvSpPr txBox="1"/>
          <p:nvPr/>
        </p:nvSpPr>
        <p:spPr>
          <a:xfrm>
            <a:off x="3432027" y="987077"/>
            <a:ext cx="520262" cy="369332"/>
          </a:xfrm>
          <a:prstGeom prst="rect">
            <a:avLst/>
          </a:prstGeom>
          <a:noFill/>
        </p:spPr>
        <p:txBody>
          <a:bodyPr wrap="square" rtlCol="0">
            <a:spAutoFit/>
          </a:bodyPr>
          <a:lstStyle/>
          <a:p>
            <a:r>
              <a:rPr lang="es-ES_tradnl" b="1" dirty="0">
                <a:latin typeface="Bahnschrift SemiBold SemiConden" panose="020B0502040204020203" pitchFamily="34" charset="0"/>
              </a:rPr>
              <a:t>02</a:t>
            </a:r>
          </a:p>
        </p:txBody>
      </p:sp>
      <p:sp>
        <p:nvSpPr>
          <p:cNvPr id="38" name="CuadroTexto 83"/>
          <p:cNvSpPr txBox="1"/>
          <p:nvPr/>
        </p:nvSpPr>
        <p:spPr>
          <a:xfrm>
            <a:off x="6378868" y="982544"/>
            <a:ext cx="520262" cy="369332"/>
          </a:xfrm>
          <a:prstGeom prst="rect">
            <a:avLst/>
          </a:prstGeom>
          <a:noFill/>
        </p:spPr>
        <p:txBody>
          <a:bodyPr wrap="square" rtlCol="0">
            <a:spAutoFit/>
          </a:bodyPr>
          <a:lstStyle/>
          <a:p>
            <a:r>
              <a:rPr lang="es-ES_tradnl" b="1" dirty="0">
                <a:latin typeface="Bahnschrift SemiBold SemiConden" panose="020B0502040204020203" pitchFamily="34" charset="0"/>
              </a:rPr>
              <a:t>03</a:t>
            </a:r>
          </a:p>
        </p:txBody>
      </p:sp>
      <p:sp>
        <p:nvSpPr>
          <p:cNvPr id="39" name="CuadroTexto 84"/>
          <p:cNvSpPr txBox="1"/>
          <p:nvPr/>
        </p:nvSpPr>
        <p:spPr>
          <a:xfrm>
            <a:off x="9207481" y="1003006"/>
            <a:ext cx="520262" cy="369332"/>
          </a:xfrm>
          <a:prstGeom prst="rect">
            <a:avLst/>
          </a:prstGeom>
          <a:noFill/>
        </p:spPr>
        <p:txBody>
          <a:bodyPr wrap="square" rtlCol="0">
            <a:spAutoFit/>
          </a:bodyPr>
          <a:lstStyle/>
          <a:p>
            <a:r>
              <a:rPr lang="es-ES_tradnl" b="1" dirty="0">
                <a:latin typeface="Bahnschrift SemiBold SemiConden" panose="020B0502040204020203" pitchFamily="34" charset="0"/>
              </a:rPr>
              <a:t>04</a:t>
            </a:r>
          </a:p>
        </p:txBody>
      </p:sp>
      <p:sp>
        <p:nvSpPr>
          <p:cNvPr id="40" name="Rectángulo 1"/>
          <p:cNvSpPr/>
          <p:nvPr/>
        </p:nvSpPr>
        <p:spPr>
          <a:xfrm>
            <a:off x="317055" y="3065678"/>
            <a:ext cx="2771654" cy="138499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r>
              <a:rPr lang="es-EC" sz="1400" b="1" dirty="0">
                <a:latin typeface="Bahnschrift SemiBold SemiConden" panose="020B0502040204020203" pitchFamily="34" charset="0"/>
                <a:ea typeface="Calibri" panose="020F0502020204030204" pitchFamily="34" charset="0"/>
                <a:cs typeface="Times New Roman" panose="02020603050405020304" pitchFamily="18" charset="0"/>
              </a:rPr>
              <a:t>Objetivos Estratégicos Institucionales (OEI)</a:t>
            </a:r>
          </a:p>
          <a:p>
            <a:pPr marL="285750" indent="-285750">
              <a:buFont typeface="Arial" panose="020B0604020202020204" pitchFamily="34" charset="0"/>
              <a:buChar char="•"/>
            </a:pPr>
            <a:r>
              <a:rPr lang="es-EC" sz="1400" b="1" dirty="0">
                <a:latin typeface="Bahnschrift SemiBold SemiConden" panose="020B0502040204020203" pitchFamily="34" charset="0"/>
                <a:ea typeface="Calibri" panose="020F0502020204030204" pitchFamily="34" charset="0"/>
                <a:cs typeface="Times New Roman" panose="02020603050405020304" pitchFamily="18" charset="0"/>
              </a:rPr>
              <a:t>PNDTV</a:t>
            </a:r>
          </a:p>
          <a:p>
            <a:pPr marL="285750" indent="-285750">
              <a:buFont typeface="Arial" panose="020B0604020202020204" pitchFamily="34" charset="0"/>
              <a:buChar char="•"/>
            </a:pPr>
            <a:r>
              <a:rPr lang="es-EC" sz="1400" b="1" dirty="0">
                <a:latin typeface="Bahnschrift SemiBold SemiConden" panose="020B0502040204020203" pitchFamily="34" charset="0"/>
                <a:ea typeface="Calibri" panose="020F0502020204030204" pitchFamily="34" charset="0"/>
                <a:cs typeface="Times New Roman" panose="02020603050405020304" pitchFamily="18" charset="0"/>
              </a:rPr>
              <a:t>Libro Blanco de la Defensa Sistema de Seguridad Integrado </a:t>
            </a:r>
          </a:p>
          <a:p>
            <a:pPr marL="285750" indent="-285750">
              <a:buFont typeface="Arial" panose="020B0604020202020204" pitchFamily="34" charset="0"/>
              <a:buChar char="•"/>
            </a:pPr>
            <a:r>
              <a:rPr lang="es-EC" sz="1400" b="1" dirty="0">
                <a:latin typeface="Bahnschrift SemiBold SemiConden" panose="020B0502040204020203" pitchFamily="34" charset="0"/>
                <a:ea typeface="Calibri" panose="020F0502020204030204" pitchFamily="34" charset="0"/>
                <a:cs typeface="Times New Roman" panose="02020603050405020304" pitchFamily="18" charset="0"/>
              </a:rPr>
              <a:t>SNGRE</a:t>
            </a:r>
            <a:endParaRPr lang="es-ES_tradnl" sz="1400" b="1" dirty="0">
              <a:latin typeface="Bahnschrift SemiBold SemiConden" panose="020B0502040204020203" pitchFamily="34" charset="0"/>
            </a:endParaRPr>
          </a:p>
        </p:txBody>
      </p:sp>
      <p:sp>
        <p:nvSpPr>
          <p:cNvPr id="41" name="Rectángulo 22"/>
          <p:cNvSpPr/>
          <p:nvPr/>
        </p:nvSpPr>
        <p:spPr>
          <a:xfrm>
            <a:off x="3320451" y="3067644"/>
            <a:ext cx="2771654" cy="160043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es-EC" sz="1400" b="1" dirty="0" err="1">
                <a:latin typeface="Bahnschrift SemiBold SemiConden" panose="020B0502040204020203" pitchFamily="34" charset="0"/>
                <a:ea typeface="Calibri" panose="020F0502020204030204" pitchFamily="34" charset="0"/>
                <a:cs typeface="Times New Roman" panose="02020603050405020304" pitchFamily="18" charset="0"/>
              </a:rPr>
              <a:t>PMTD</a:t>
            </a:r>
            <a:r>
              <a:rPr lang="es-EC" sz="1400" b="1"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s-EC" sz="1400" b="1" dirty="0" err="1">
                <a:latin typeface="Bahnschrift SemiBold SemiConden" panose="020B0502040204020203" pitchFamily="34" charset="0"/>
                <a:ea typeface="Calibri" panose="020F0502020204030204" pitchFamily="34" charset="0"/>
                <a:cs typeface="Times New Roman" panose="02020603050405020304" pitchFamily="18" charset="0"/>
              </a:rPr>
              <a:t>MCG</a:t>
            </a:r>
            <a:r>
              <a:rPr lang="es-EC" sz="1400" b="1" dirty="0">
                <a:latin typeface="Bahnschrift SemiBold SemiConden" panose="020B0502040204020203" pitchFamily="34" charset="0"/>
                <a:ea typeface="Calibri" panose="020F0502020204030204" pitchFamily="34" charset="0"/>
                <a:cs typeface="Times New Roman" panose="02020603050405020304" pitchFamily="18" charset="0"/>
              </a:rPr>
              <a:t>-00-03</a:t>
            </a:r>
          </a:p>
          <a:p>
            <a:pPr marL="285750" indent="-285750">
              <a:buFont typeface="Arial" panose="020B0604020202020204" pitchFamily="34" charset="0"/>
              <a:buChar char="•"/>
            </a:pPr>
            <a:r>
              <a:rPr lang="es-EC" sz="1400" b="1" dirty="0">
                <a:latin typeface="Bahnschrift SemiBold SemiConden" panose="020B0502040204020203" pitchFamily="34" charset="0"/>
                <a:ea typeface="Calibri" panose="020F0502020204030204" pitchFamily="34" charset="0"/>
                <a:cs typeface="Times New Roman" panose="02020603050405020304" pitchFamily="18" charset="0"/>
              </a:rPr>
              <a:t>Operaciones de búsqueda, rescate y salvamento -SAR</a:t>
            </a:r>
          </a:p>
          <a:p>
            <a:pPr marL="285750" indent="-285750">
              <a:buFont typeface="Arial" panose="020B0604020202020204" pitchFamily="34" charset="0"/>
              <a:buChar char="•"/>
            </a:pPr>
            <a:r>
              <a:rPr lang="es-EC" sz="1400" b="1" dirty="0">
                <a:latin typeface="Bahnschrift SemiBold SemiConden" panose="020B0502040204020203" pitchFamily="34" charset="0"/>
                <a:ea typeface="Calibri" panose="020F0502020204030204" pitchFamily="34" charset="0"/>
                <a:cs typeface="Times New Roman" panose="02020603050405020304" pitchFamily="18" charset="0"/>
              </a:rPr>
              <a:t>Dirección de Operaciones (G-3) del CC.FF.AA</a:t>
            </a:r>
          </a:p>
          <a:p>
            <a:pPr marL="285750" indent="-285750">
              <a:buFont typeface="Arial" panose="020B0604020202020204" pitchFamily="34" charset="0"/>
              <a:buChar char="•"/>
            </a:pPr>
            <a:r>
              <a:rPr lang="es-EC" sz="1400" b="1" dirty="0">
                <a:latin typeface="Bahnschrift SemiBold SemiConden" panose="020B0502040204020203" pitchFamily="34" charset="0"/>
                <a:ea typeface="Calibri" panose="020F0502020204030204" pitchFamily="34" charset="0"/>
                <a:cs typeface="Times New Roman" panose="02020603050405020304" pitchFamily="18" charset="0"/>
              </a:rPr>
              <a:t>Creación de las UNIR – F.T</a:t>
            </a:r>
          </a:p>
          <a:p>
            <a:pPr marL="285750" indent="-285750">
              <a:buFont typeface="Arial" panose="020B0604020202020204" pitchFamily="34" charset="0"/>
              <a:buChar char="•"/>
            </a:pPr>
            <a:r>
              <a:rPr lang="es-EC" sz="1400" b="1" dirty="0">
                <a:latin typeface="Bahnschrift SemiBold SemiConden" panose="020B0502040204020203" pitchFamily="34" charset="0"/>
                <a:ea typeface="Calibri" panose="020F0502020204030204" pitchFamily="34" charset="0"/>
                <a:cs typeface="Times New Roman" panose="02020603050405020304" pitchFamily="18" charset="0"/>
              </a:rPr>
              <a:t>Elementos del </a:t>
            </a:r>
            <a:r>
              <a:rPr lang="es-EC" sz="1400" b="1" dirty="0" err="1">
                <a:latin typeface="Bahnschrift SemiBold SemiConden" panose="020B0502040204020203" pitchFamily="34" charset="0"/>
                <a:ea typeface="Calibri" panose="020F0502020204030204" pitchFamily="34" charset="0"/>
                <a:cs typeface="Times New Roman" panose="02020603050405020304" pitchFamily="18" charset="0"/>
              </a:rPr>
              <a:t>DIS</a:t>
            </a:r>
            <a:r>
              <a:rPr lang="es-EC" sz="1400" b="1"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s-EC" sz="1400" b="1" dirty="0" err="1">
                <a:latin typeface="Bahnschrift SemiBold SemiConden" panose="020B0502040204020203" pitchFamily="34" charset="0"/>
                <a:ea typeface="Calibri" panose="020F0502020204030204" pitchFamily="34" charset="0"/>
                <a:cs typeface="Times New Roman" panose="02020603050405020304" pitchFamily="18" charset="0"/>
              </a:rPr>
              <a:t>OPER</a:t>
            </a:r>
            <a:r>
              <a:rPr lang="es-EC" sz="1400" b="1" dirty="0">
                <a:latin typeface="Bahnschrift SemiBold SemiConden" panose="020B0502040204020203" pitchFamily="34" charset="0"/>
                <a:ea typeface="Calibri" panose="020F0502020204030204" pitchFamily="34" charset="0"/>
                <a:cs typeface="Times New Roman" panose="02020603050405020304" pitchFamily="18" charset="0"/>
              </a:rPr>
              <a:t>.</a:t>
            </a:r>
            <a:endParaRPr lang="es-ES_tradnl" sz="1400" b="1" dirty="0">
              <a:latin typeface="Bahnschrift SemiBold SemiConden" panose="020B0502040204020203" pitchFamily="34" charset="0"/>
              <a:ea typeface="Calibri" panose="020F0502020204030204" pitchFamily="34" charset="0"/>
              <a:cs typeface="Times New Roman" panose="02020603050405020304" pitchFamily="18" charset="0"/>
            </a:endParaRPr>
          </a:p>
        </p:txBody>
      </p:sp>
      <p:sp>
        <p:nvSpPr>
          <p:cNvPr id="42" name="Rectángulo 23"/>
          <p:cNvSpPr/>
          <p:nvPr/>
        </p:nvSpPr>
        <p:spPr>
          <a:xfrm>
            <a:off x="6355491" y="3045796"/>
            <a:ext cx="2771654" cy="1169551"/>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buFont typeface="Arial" panose="020B0604020202020204" pitchFamily="34" charset="0"/>
              <a:buChar char="•"/>
            </a:pPr>
            <a:r>
              <a:rPr lang="es-EC" sz="1400" b="1" dirty="0">
                <a:latin typeface="Bahnschrift SemiBold SemiConden" panose="020B0502040204020203" pitchFamily="34" charset="0"/>
                <a:ea typeface="Calibri" panose="020F0502020204030204" pitchFamily="34" charset="0"/>
                <a:cs typeface="Times New Roman" panose="02020603050405020304" pitchFamily="18" charset="0"/>
              </a:rPr>
              <a:t>Constitución 2008</a:t>
            </a:r>
          </a:p>
          <a:p>
            <a:pPr marL="285750" indent="-285750">
              <a:buFont typeface="Arial" panose="020B0604020202020204" pitchFamily="34" charset="0"/>
              <a:buChar char="•"/>
            </a:pPr>
            <a:r>
              <a:rPr lang="es-EC" sz="1400" b="1" dirty="0">
                <a:latin typeface="Bahnschrift SemiBold SemiConden" panose="020B0502040204020203" pitchFamily="34" charset="0"/>
                <a:cs typeface="Times New Roman" panose="02020603050405020304" pitchFamily="18" charset="0"/>
              </a:rPr>
              <a:t>LSPE</a:t>
            </a:r>
          </a:p>
          <a:p>
            <a:pPr marL="285750" indent="-285750">
              <a:buFont typeface="Arial" panose="020B0604020202020204" pitchFamily="34" charset="0"/>
              <a:buChar char="•"/>
            </a:pPr>
            <a:r>
              <a:rPr lang="es-EC" sz="1400" b="1" dirty="0">
                <a:latin typeface="Bahnschrift SemiBold SemiConden" panose="020B0502040204020203" pitchFamily="34" charset="0"/>
                <a:cs typeface="Times New Roman" panose="02020603050405020304" pitchFamily="18" charset="0"/>
              </a:rPr>
              <a:t>LODN</a:t>
            </a:r>
          </a:p>
          <a:p>
            <a:pPr marL="285750" indent="-285750">
              <a:buFont typeface="Arial" panose="020B0604020202020204" pitchFamily="34" charset="0"/>
              <a:buChar char="•"/>
            </a:pPr>
            <a:r>
              <a:rPr lang="es-EC" sz="1400" b="1" dirty="0" err="1">
                <a:latin typeface="Bahnschrift SemiBold SemiConden" panose="020B0502040204020203" pitchFamily="34" charset="0"/>
                <a:cs typeface="Times New Roman" panose="02020603050405020304" pitchFamily="18" charset="0"/>
              </a:rPr>
              <a:t>COOTAD</a:t>
            </a:r>
            <a:endParaRPr lang="es-EC" sz="1400" b="1" dirty="0">
              <a:latin typeface="Bahnschrift SemiBold SemiConden" panose="020B0502040204020203" pitchFamily="34" charset="0"/>
              <a:cs typeface="Times New Roman" panose="02020603050405020304" pitchFamily="18" charset="0"/>
            </a:endParaRPr>
          </a:p>
          <a:p>
            <a:pPr marL="285750" indent="-285750">
              <a:buFont typeface="Arial" panose="020B0604020202020204" pitchFamily="34" charset="0"/>
              <a:buChar char="•"/>
            </a:pPr>
            <a:r>
              <a:rPr lang="es-EC" sz="1400" b="1" dirty="0" err="1">
                <a:latin typeface="Bahnschrift SemiBold SemiConden" panose="020B0502040204020203" pitchFamily="34" charset="0"/>
                <a:cs typeface="Times New Roman" panose="02020603050405020304" pitchFamily="18" charset="0"/>
              </a:rPr>
              <a:t>COIP</a:t>
            </a:r>
            <a:endParaRPr lang="es-ES_tradnl" sz="1400" b="1" dirty="0">
              <a:latin typeface="Bahnschrift SemiBold SemiConden" panose="020B0502040204020203" pitchFamily="34" charset="0"/>
            </a:endParaRPr>
          </a:p>
        </p:txBody>
      </p:sp>
      <p:sp>
        <p:nvSpPr>
          <p:cNvPr id="43" name="Rectángulo 24"/>
          <p:cNvSpPr/>
          <p:nvPr/>
        </p:nvSpPr>
        <p:spPr>
          <a:xfrm>
            <a:off x="9274053" y="3045797"/>
            <a:ext cx="2771654" cy="954107"/>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marL="285750" indent="-285750">
              <a:buFont typeface="Arial" panose="020B0604020202020204" pitchFamily="34" charset="0"/>
              <a:buChar char="•"/>
            </a:pPr>
            <a:r>
              <a:rPr lang="es-EC" sz="1400" b="1" dirty="0">
                <a:latin typeface="Bahnschrift SemiBold SemiConden" panose="020B0502040204020203" pitchFamily="34" charset="0"/>
                <a:cs typeface="Times New Roman" panose="02020603050405020304" pitchFamily="18" charset="0"/>
              </a:rPr>
              <a:t>Conceptualización del Arte y Diseño Operacional</a:t>
            </a:r>
          </a:p>
          <a:p>
            <a:pPr marL="285750" indent="-285750">
              <a:buFont typeface="Arial" panose="020B0604020202020204" pitchFamily="34" charset="0"/>
              <a:buChar char="•"/>
            </a:pPr>
            <a:r>
              <a:rPr lang="es-EC" sz="1400" b="1" dirty="0">
                <a:latin typeface="Bahnschrift SemiBold SemiConden" panose="020B0502040204020203" pitchFamily="34" charset="0"/>
                <a:cs typeface="Times New Roman" panose="02020603050405020304" pitchFamily="18" charset="0"/>
              </a:rPr>
              <a:t>Notas doctrinales de:</a:t>
            </a:r>
          </a:p>
          <a:p>
            <a:pPr marL="531813" indent="-258763">
              <a:buFont typeface="Courier New" panose="02070309020205020404" pitchFamily="49" charset="0"/>
              <a:buChar char="o"/>
            </a:pPr>
            <a:r>
              <a:rPr lang="es-EC" sz="1400" b="1" dirty="0">
                <a:latin typeface="Bahnschrift SemiBold SemiConden" panose="020B0502040204020203" pitchFamily="34" charset="0"/>
                <a:cs typeface="Times New Roman" panose="02020603050405020304" pitchFamily="18" charset="0"/>
              </a:rPr>
              <a:t>Argentina, </a:t>
            </a:r>
            <a:r>
              <a:rPr lang="es-EC" sz="1400" b="1" dirty="0" err="1">
                <a:latin typeface="Bahnschrift SemiBold SemiConden" panose="020B0502040204020203" pitchFamily="34" charset="0"/>
                <a:cs typeface="Times New Roman" panose="02020603050405020304" pitchFamily="18" charset="0"/>
              </a:rPr>
              <a:t>EE.UU</a:t>
            </a:r>
            <a:r>
              <a:rPr lang="es-EC" sz="1400" b="1" dirty="0">
                <a:latin typeface="Bahnschrift SemiBold SemiConden" panose="020B0502040204020203" pitchFamily="34" charset="0"/>
                <a:cs typeface="Times New Roman" panose="02020603050405020304" pitchFamily="18" charset="0"/>
              </a:rPr>
              <a:t> y Rusia </a:t>
            </a:r>
            <a:endParaRPr lang="es-ES_tradnl" sz="1400" b="1" dirty="0">
              <a:latin typeface="Bahnschrift SemiBold SemiConden" panose="020B0502040204020203" pitchFamily="34" charset="0"/>
            </a:endParaRPr>
          </a:p>
        </p:txBody>
      </p:sp>
      <p:pic>
        <p:nvPicPr>
          <p:cNvPr id="44" name="Imagen 25"/>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saturation sat="300000"/>
                    </a14:imgEffect>
                  </a14:imgLayer>
                </a14:imgProps>
              </a:ext>
              <a:ext uri="{28A0092B-C50C-407E-A947-70E740481C1C}">
                <a14:useLocalDpi xmlns:a14="http://schemas.microsoft.com/office/drawing/2010/main" val="0"/>
              </a:ext>
            </a:extLst>
          </a:blip>
          <a:srcRect l="6770" t="5702" r="6531" b="9359"/>
          <a:stretch/>
        </p:blipFill>
        <p:spPr>
          <a:xfrm>
            <a:off x="6318441" y="4314633"/>
            <a:ext cx="2729276" cy="2435948"/>
          </a:xfrm>
          <a:prstGeom prst="rect">
            <a:avLst/>
          </a:prstGeom>
          <a:ln>
            <a:solidFill>
              <a:schemeClr val="tx1"/>
            </a:solidFill>
          </a:ln>
        </p:spPr>
      </p:pic>
      <p:pic>
        <p:nvPicPr>
          <p:cNvPr id="45" name="Imagen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7055" y="4811156"/>
            <a:ext cx="2771654" cy="1929448"/>
          </a:xfrm>
          <a:prstGeom prst="rect">
            <a:avLst/>
          </a:prstGeom>
          <a:ln>
            <a:solidFill>
              <a:schemeClr val="tx1"/>
            </a:solidFill>
          </a:ln>
        </p:spPr>
      </p:pic>
      <p:pic>
        <p:nvPicPr>
          <p:cNvPr id="46" name="Imagen 9"/>
          <p:cNvPicPr>
            <a:picLocks noChangeAspect="1"/>
          </p:cNvPicPr>
          <p:nvPr/>
        </p:nvPicPr>
        <p:blipFill rotWithShape="1">
          <a:blip r:embed="rId11"/>
          <a:srcRect l="22448" t="40625" r="51224" b="24673"/>
          <a:stretch/>
        </p:blipFill>
        <p:spPr>
          <a:xfrm>
            <a:off x="3278641" y="4811156"/>
            <a:ext cx="2813464" cy="1929448"/>
          </a:xfrm>
          <a:prstGeom prst="rect">
            <a:avLst/>
          </a:prstGeom>
          <a:ln>
            <a:solidFill>
              <a:schemeClr val="tx1"/>
            </a:solidFill>
          </a:ln>
        </p:spPr>
      </p:pic>
      <p:pic>
        <p:nvPicPr>
          <p:cNvPr id="47" name="Imagen 16">
            <a:extLst>
              <a:ext uri="{FF2B5EF4-FFF2-40B4-BE49-F238E27FC236}">
                <a16:creationId xmlns="" xmlns:a16="http://schemas.microsoft.com/office/drawing/2014/main" id="{59A9BAA0-D0BA-4810-A6CD-86443763D3D9}"/>
              </a:ext>
            </a:extLst>
          </p:cNvPr>
          <p:cNvPicPr/>
          <p:nvPr/>
        </p:nvPicPr>
        <p:blipFill>
          <a:blip r:embed="rId12"/>
          <a:stretch>
            <a:fillRect/>
          </a:stretch>
        </p:blipFill>
        <p:spPr>
          <a:xfrm>
            <a:off x="9127145" y="4335095"/>
            <a:ext cx="2918562" cy="2436476"/>
          </a:xfrm>
          <a:prstGeom prst="rect">
            <a:avLst/>
          </a:prstGeom>
        </p:spPr>
      </p:pic>
    </p:spTree>
    <p:extLst>
      <p:ext uri="{BB962C8B-B14F-4D97-AF65-F5344CB8AC3E}">
        <p14:creationId xmlns:p14="http://schemas.microsoft.com/office/powerpoint/2010/main" val="14738876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13. PROPUESTA</a:t>
            </a:r>
            <a:endParaRPr lang="es-EC" sz="2800" b="1" i="1" dirty="0">
              <a:solidFill>
                <a:prstClr val="black"/>
              </a:solidFill>
              <a:latin typeface="Arial" panose="020B0604020202020204" pitchFamily="34" charset="0"/>
              <a:cs typeface="Arial" panose="020B0604020202020204" pitchFamily="34" charset="0"/>
            </a:endParaRPr>
          </a:p>
        </p:txBody>
      </p:sp>
      <p:sp>
        <p:nvSpPr>
          <p:cNvPr id="3" name="Redondear rectángulo de esquina sencilla 11">
            <a:extLst>
              <a:ext uri="{FF2B5EF4-FFF2-40B4-BE49-F238E27FC236}">
                <a16:creationId xmlns="" xmlns:a16="http://schemas.microsoft.com/office/drawing/2014/main" id="{0A6F0C37-1391-4F71-83FC-136B02946072}"/>
              </a:ext>
            </a:extLst>
          </p:cNvPr>
          <p:cNvSpPr/>
          <p:nvPr/>
        </p:nvSpPr>
        <p:spPr>
          <a:xfrm>
            <a:off x="8470493" y="2005179"/>
            <a:ext cx="2086467" cy="546288"/>
          </a:xfrm>
          <a:prstGeom prst="round1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000" dirty="0">
                <a:solidFill>
                  <a:schemeClr val="tx1"/>
                </a:solidFill>
                <a:latin typeface="Bahnschrift SemiBold SemiConden" panose="020B0502040204020203" pitchFamily="34" charset="0"/>
                <a:ea typeface="Calibri" panose="020F0502020204030204" pitchFamily="34" charset="0"/>
                <a:cs typeface="Times New Roman" panose="02020603050405020304" pitchFamily="18" charset="0"/>
              </a:rPr>
              <a:t>Descripción</a:t>
            </a:r>
          </a:p>
        </p:txBody>
      </p:sp>
      <p:sp>
        <p:nvSpPr>
          <p:cNvPr id="4" name="Redondear rectángulo de esquina sencilla 15">
            <a:extLst>
              <a:ext uri="{FF2B5EF4-FFF2-40B4-BE49-F238E27FC236}">
                <a16:creationId xmlns="" xmlns:a16="http://schemas.microsoft.com/office/drawing/2014/main" id="{BCD06E02-7392-46AC-B890-C0684233BAE4}"/>
              </a:ext>
            </a:extLst>
          </p:cNvPr>
          <p:cNvSpPr/>
          <p:nvPr/>
        </p:nvSpPr>
        <p:spPr>
          <a:xfrm>
            <a:off x="2140612" y="1541391"/>
            <a:ext cx="2086467" cy="546287"/>
          </a:xfrm>
          <a:prstGeom prst="round1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2000" dirty="0">
                <a:solidFill>
                  <a:schemeClr val="tx1"/>
                </a:solidFill>
                <a:latin typeface="Bahnschrift SemiBold SemiConden" panose="020B0502040204020203" pitchFamily="34" charset="0"/>
                <a:ea typeface="Calibri" panose="020F0502020204030204" pitchFamily="34" charset="0"/>
                <a:cs typeface="Times New Roman" panose="02020603050405020304" pitchFamily="18" charset="0"/>
              </a:rPr>
              <a:t>Titulo </a:t>
            </a:r>
            <a:endParaRPr lang="es-EC" sz="2000" dirty="0">
              <a:solidFill>
                <a:schemeClr val="tx1"/>
              </a:solidFill>
              <a:latin typeface="Bahnschrift SemiBold SemiConden" panose="020B0502040204020203" pitchFamily="34" charset="0"/>
            </a:endParaRPr>
          </a:p>
        </p:txBody>
      </p:sp>
      <p:sp>
        <p:nvSpPr>
          <p:cNvPr id="5" name="Redondear rectángulo de esquina sencilla 16">
            <a:extLst>
              <a:ext uri="{FF2B5EF4-FFF2-40B4-BE49-F238E27FC236}">
                <a16:creationId xmlns="" xmlns:a16="http://schemas.microsoft.com/office/drawing/2014/main" id="{3C01C55E-9841-4365-A079-A3690B8E94E4}"/>
              </a:ext>
            </a:extLst>
          </p:cNvPr>
          <p:cNvSpPr/>
          <p:nvPr/>
        </p:nvSpPr>
        <p:spPr>
          <a:xfrm>
            <a:off x="1835816" y="2278323"/>
            <a:ext cx="3998518" cy="1274423"/>
          </a:xfrm>
          <a:prstGeom prst="round1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2000"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rPr>
              <a:t>Lineamientos estratégicos para la aplicación del arte y diseño operacional en la gestión de riesgos en el Ejército Ecuatoriano</a:t>
            </a:r>
            <a:endParaRPr lang="es-EC" sz="2000"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endParaRPr>
          </a:p>
        </p:txBody>
      </p:sp>
      <p:sp>
        <p:nvSpPr>
          <p:cNvPr id="7" name="Redondear rectángulo de esquina sencilla 16">
            <a:extLst>
              <a:ext uri="{FF2B5EF4-FFF2-40B4-BE49-F238E27FC236}">
                <a16:creationId xmlns="" xmlns:a16="http://schemas.microsoft.com/office/drawing/2014/main" id="{1B46FEB6-288C-4E1D-B38A-2B4AF7FE12E7}"/>
              </a:ext>
            </a:extLst>
          </p:cNvPr>
          <p:cNvSpPr/>
          <p:nvPr/>
        </p:nvSpPr>
        <p:spPr>
          <a:xfrm>
            <a:off x="8232316" y="2742112"/>
            <a:ext cx="3498130" cy="1390887"/>
          </a:xfrm>
          <a:prstGeom prst="round1Rect">
            <a:avLst/>
          </a:prstGeom>
          <a:ln/>
        </p:spPr>
        <p:style>
          <a:lnRef idx="2">
            <a:schemeClr val="accent3"/>
          </a:lnRef>
          <a:fillRef idx="1">
            <a:schemeClr val="lt1"/>
          </a:fillRef>
          <a:effectRef idx="0">
            <a:schemeClr val="accent3"/>
          </a:effectRef>
          <a:fontRef idx="minor">
            <a:schemeClr val="dk1"/>
          </a:fontRef>
        </p:style>
        <p:txBody>
          <a:bodyPr rtlCol="0" anchor="ctr"/>
          <a:lstStyle/>
          <a:p>
            <a:pPr marL="342900" indent="-342900" algn="just">
              <a:buFont typeface="Wingdings" panose="05000000000000000000" pitchFamily="2" charset="2"/>
              <a:buChar char="§"/>
            </a:pPr>
            <a:r>
              <a:rPr lang="es-ES" sz="2000"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rPr>
              <a:t>Solución a falta de procedimientos.</a:t>
            </a:r>
          </a:p>
          <a:p>
            <a:pPr marL="342900" indent="-342900" algn="just">
              <a:buFont typeface="Wingdings" panose="05000000000000000000" pitchFamily="2" charset="2"/>
              <a:buChar char="§"/>
            </a:pPr>
            <a:r>
              <a:rPr lang="es-ES" sz="2000"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rPr>
              <a:t>Metodología de planificación.</a:t>
            </a:r>
          </a:p>
          <a:p>
            <a:pPr marL="342900" indent="-342900" algn="just">
              <a:buFont typeface="Wingdings" panose="05000000000000000000" pitchFamily="2" charset="2"/>
              <a:buChar char="§"/>
            </a:pPr>
            <a:r>
              <a:rPr lang="es-ES" sz="2000"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rPr>
              <a:t>Apoyo gestión de riesgos</a:t>
            </a:r>
            <a:endParaRPr lang="es-EC" sz="2000"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endParaRPr>
          </a:p>
        </p:txBody>
      </p:sp>
      <p:sp>
        <p:nvSpPr>
          <p:cNvPr id="8" name="Redondear rectángulo de esquina sencilla 11">
            <a:extLst>
              <a:ext uri="{FF2B5EF4-FFF2-40B4-BE49-F238E27FC236}">
                <a16:creationId xmlns="" xmlns:a16="http://schemas.microsoft.com/office/drawing/2014/main" id="{2280F544-D319-4942-9D0F-D12C71DF6F4C}"/>
              </a:ext>
            </a:extLst>
          </p:cNvPr>
          <p:cNvSpPr/>
          <p:nvPr/>
        </p:nvSpPr>
        <p:spPr>
          <a:xfrm>
            <a:off x="9293051" y="4510980"/>
            <a:ext cx="2086467" cy="400110"/>
          </a:xfrm>
          <a:prstGeom prst="round1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2000" dirty="0">
                <a:solidFill>
                  <a:schemeClr val="tx1"/>
                </a:solidFill>
                <a:latin typeface="Bahnschrift SemiBold SemiConden" panose="020B0502040204020203" pitchFamily="34" charset="0"/>
                <a:ea typeface="Calibri" panose="020F0502020204030204" pitchFamily="34" charset="0"/>
                <a:cs typeface="Times New Roman" panose="02020603050405020304" pitchFamily="18" charset="0"/>
              </a:rPr>
              <a:t>Alcance</a:t>
            </a:r>
          </a:p>
        </p:txBody>
      </p:sp>
      <p:sp>
        <p:nvSpPr>
          <p:cNvPr id="9" name="Redondear rectángulo de esquina sencilla 16">
            <a:extLst>
              <a:ext uri="{FF2B5EF4-FFF2-40B4-BE49-F238E27FC236}">
                <a16:creationId xmlns="" xmlns:a16="http://schemas.microsoft.com/office/drawing/2014/main" id="{3B0E263C-B0B0-4AA2-A05D-2E6AA7140CD6}"/>
              </a:ext>
            </a:extLst>
          </p:cNvPr>
          <p:cNvSpPr/>
          <p:nvPr/>
        </p:nvSpPr>
        <p:spPr>
          <a:xfrm>
            <a:off x="8849036" y="5101734"/>
            <a:ext cx="3195484" cy="1274423"/>
          </a:xfrm>
          <a:prstGeom prst="round1Rect">
            <a:avLst/>
          </a:prstGeom>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Wingdings" panose="05000000000000000000" pitchFamily="2" charset="2"/>
              <a:buChar char="§"/>
            </a:pPr>
            <a:r>
              <a:rPr lang="es-ES" sz="2000" dirty="0">
                <a:solidFill>
                  <a:schemeClr val="tx1"/>
                </a:solidFill>
                <a:latin typeface="Bahnschrift Light SemiCondensed" panose="020B0502040204020203" pitchFamily="34" charset="0"/>
                <a:cs typeface="Times New Roman" panose="02020603050405020304" pitchFamily="18" charset="0"/>
              </a:rPr>
              <a:t>Nivel de planificación del Ejército.</a:t>
            </a:r>
          </a:p>
          <a:p>
            <a:pPr marL="342900" indent="-342900" algn="just">
              <a:buFont typeface="Wingdings" panose="05000000000000000000" pitchFamily="2" charset="2"/>
              <a:buChar char="§"/>
            </a:pPr>
            <a:r>
              <a:rPr lang="es-ES" sz="2000" dirty="0">
                <a:solidFill>
                  <a:schemeClr val="tx1"/>
                </a:solidFill>
                <a:latin typeface="Bahnschrift Light SemiCondensed" panose="020B0502040204020203" pitchFamily="34" charset="0"/>
                <a:cs typeface="Times New Roman" panose="02020603050405020304" pitchFamily="18" charset="0"/>
              </a:rPr>
              <a:t>Todos niveles de conducción</a:t>
            </a:r>
            <a:endParaRPr lang="es-EC" sz="2000" dirty="0">
              <a:solidFill>
                <a:schemeClr val="tx1"/>
              </a:solidFill>
              <a:latin typeface="Bahnschrift Light SemiCondensed" panose="020B0502040204020203" pitchFamily="34" charset="0"/>
              <a:cs typeface="Times New Roman" panose="02020603050405020304" pitchFamily="18" charset="0"/>
            </a:endParaRPr>
          </a:p>
        </p:txBody>
      </p:sp>
      <p:sp>
        <p:nvSpPr>
          <p:cNvPr id="10" name="Redondear rectángulo de esquina sencilla 15">
            <a:extLst>
              <a:ext uri="{FF2B5EF4-FFF2-40B4-BE49-F238E27FC236}">
                <a16:creationId xmlns="" xmlns:a16="http://schemas.microsoft.com/office/drawing/2014/main" id="{74105FBD-5878-4818-BBA5-4513282FBD3C}"/>
              </a:ext>
            </a:extLst>
          </p:cNvPr>
          <p:cNvSpPr/>
          <p:nvPr/>
        </p:nvSpPr>
        <p:spPr>
          <a:xfrm>
            <a:off x="3595294" y="4153589"/>
            <a:ext cx="2086467" cy="546287"/>
          </a:xfrm>
          <a:prstGeom prst="round1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s-EC" sz="2000" dirty="0">
                <a:solidFill>
                  <a:schemeClr val="tx1"/>
                </a:solidFill>
                <a:latin typeface="Bahnschrift SemiBold SemiConden" panose="020B0502040204020203" pitchFamily="34" charset="0"/>
                <a:ea typeface="Calibri" panose="020F0502020204030204" pitchFamily="34" charset="0"/>
                <a:cs typeface="Times New Roman" panose="02020603050405020304" pitchFamily="18" charset="0"/>
              </a:rPr>
              <a:t>Objetivo</a:t>
            </a:r>
            <a:endParaRPr lang="es-EC" sz="2000" dirty="0">
              <a:solidFill>
                <a:schemeClr val="tx1"/>
              </a:solidFill>
              <a:latin typeface="Bahnschrift SemiBold SemiConden" panose="020B0502040204020203" pitchFamily="34" charset="0"/>
            </a:endParaRPr>
          </a:p>
        </p:txBody>
      </p:sp>
      <p:sp>
        <p:nvSpPr>
          <p:cNvPr id="11" name="Redondear rectángulo de esquina sencilla 16">
            <a:extLst>
              <a:ext uri="{FF2B5EF4-FFF2-40B4-BE49-F238E27FC236}">
                <a16:creationId xmlns="" xmlns:a16="http://schemas.microsoft.com/office/drawing/2014/main" id="{24FDB2AE-00EF-4F4E-A2A3-F37373C40A90}"/>
              </a:ext>
            </a:extLst>
          </p:cNvPr>
          <p:cNvSpPr/>
          <p:nvPr/>
        </p:nvSpPr>
        <p:spPr>
          <a:xfrm>
            <a:off x="3290498" y="4890521"/>
            <a:ext cx="2696061" cy="1274423"/>
          </a:xfrm>
          <a:prstGeom prst="round1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s-ES" sz="2000"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rPr>
              <a:t>Formular lineamientos estratégicos </a:t>
            </a:r>
            <a:endParaRPr lang="es-EC" sz="2000"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endParaRPr>
          </a:p>
        </p:txBody>
      </p:sp>
      <p:pic>
        <p:nvPicPr>
          <p:cNvPr id="12" name="Imagen 1">
            <a:extLst>
              <a:ext uri="{FF2B5EF4-FFF2-40B4-BE49-F238E27FC236}">
                <a16:creationId xmlns="" xmlns:a16="http://schemas.microsoft.com/office/drawing/2014/main" id="{B40051CF-8585-4542-A55D-B0A984D428E6}"/>
              </a:ext>
            </a:extLst>
          </p:cNvPr>
          <p:cNvPicPr>
            <a:picLocks noChangeAspect="1"/>
          </p:cNvPicPr>
          <p:nvPr/>
        </p:nvPicPr>
        <p:blipFill>
          <a:blip r:embed="rId3"/>
          <a:stretch>
            <a:fillRect/>
          </a:stretch>
        </p:blipFill>
        <p:spPr>
          <a:xfrm>
            <a:off x="290445" y="1392278"/>
            <a:ext cx="1079110" cy="1278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8">
            <a:extLst>
              <a:ext uri="{FF2B5EF4-FFF2-40B4-BE49-F238E27FC236}">
                <a16:creationId xmlns="" xmlns:a16="http://schemas.microsoft.com/office/drawing/2014/main" id="{76EAAC87-A0AC-402D-9D0D-6BF4B584E05A}"/>
              </a:ext>
            </a:extLst>
          </p:cNvPr>
          <p:cNvPicPr>
            <a:picLocks noChangeAspect="1"/>
          </p:cNvPicPr>
          <p:nvPr/>
        </p:nvPicPr>
        <p:blipFill>
          <a:blip r:embed="rId4"/>
          <a:stretch>
            <a:fillRect/>
          </a:stretch>
        </p:blipFill>
        <p:spPr>
          <a:xfrm>
            <a:off x="1663098" y="4539399"/>
            <a:ext cx="1168336" cy="1165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9">
            <a:extLst>
              <a:ext uri="{FF2B5EF4-FFF2-40B4-BE49-F238E27FC236}">
                <a16:creationId xmlns="" xmlns:a16="http://schemas.microsoft.com/office/drawing/2014/main" id="{B49A9FD4-AE19-4042-B892-C950F50FBD5D}"/>
              </a:ext>
            </a:extLst>
          </p:cNvPr>
          <p:cNvPicPr>
            <a:picLocks noChangeAspect="1"/>
          </p:cNvPicPr>
          <p:nvPr/>
        </p:nvPicPr>
        <p:blipFill>
          <a:blip r:embed="rId5"/>
          <a:stretch>
            <a:fillRect/>
          </a:stretch>
        </p:blipFill>
        <p:spPr>
          <a:xfrm>
            <a:off x="6698744" y="2058194"/>
            <a:ext cx="1228773" cy="1225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20">
            <a:extLst>
              <a:ext uri="{FF2B5EF4-FFF2-40B4-BE49-F238E27FC236}">
                <a16:creationId xmlns="" xmlns:a16="http://schemas.microsoft.com/office/drawing/2014/main" id="{2F517720-51C7-4B10-B07D-AD8B244F7F6E}"/>
              </a:ext>
            </a:extLst>
          </p:cNvPr>
          <p:cNvPicPr>
            <a:picLocks noChangeAspect="1"/>
          </p:cNvPicPr>
          <p:nvPr/>
        </p:nvPicPr>
        <p:blipFill>
          <a:blip r:embed="rId6"/>
          <a:stretch>
            <a:fillRect/>
          </a:stretch>
        </p:blipFill>
        <p:spPr>
          <a:xfrm>
            <a:off x="7165202" y="4751082"/>
            <a:ext cx="1519852" cy="1094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18449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TEMARIO</a:t>
            </a:r>
          </a:p>
        </p:txBody>
      </p:sp>
      <p:sp>
        <p:nvSpPr>
          <p:cNvPr id="5" name="CuadroTexto 4">
            <a:extLst>
              <a:ext uri="{FF2B5EF4-FFF2-40B4-BE49-F238E27FC236}">
                <a16:creationId xmlns="" xmlns:a16="http://schemas.microsoft.com/office/drawing/2014/main" id="{1AC222EB-CE0E-1D4E-BA24-831B2CB3AD74}"/>
              </a:ext>
            </a:extLst>
          </p:cNvPr>
          <p:cNvSpPr txBox="1"/>
          <p:nvPr/>
        </p:nvSpPr>
        <p:spPr>
          <a:xfrm>
            <a:off x="5501531" y="1060898"/>
            <a:ext cx="6528242" cy="5693866"/>
          </a:xfrm>
          <a:prstGeom prst="rect">
            <a:avLst/>
          </a:prstGeom>
          <a:noFill/>
        </p:spPr>
        <p:txBody>
          <a:bodyPr wrap="square" rtlCol="0">
            <a:spAutoFit/>
          </a:bodyPr>
          <a:lstStyle/>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PLANTEAMIENTO DEL PROBLEMA</a:t>
            </a: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ENUNCIADO DEL PROBLEMA</a:t>
            </a:r>
            <a:endPar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PREGUNTAS DE INVESTIGACIÓN</a:t>
            </a:r>
            <a:endPar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JUSTIFICACIÓN DE LA INVESTIGACIÓN</a:t>
            </a:r>
            <a:endPar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OBJETIVO GENERAL</a:t>
            </a: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FUNDAMENTACIÓN TEÓRICA</a:t>
            </a:r>
            <a:endPar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HIPÓTESIS</a:t>
            </a:r>
            <a:endPar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VARIABLES INDEPENDIENTE Y DEPENDIENTES</a:t>
            </a:r>
            <a:endPar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OPERACIONALIZACIÓN DE LAS VARIABLES</a:t>
            </a:r>
            <a:endPar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OBJETO DE ESTUDIO Y CAMPO DE ACCIÓN</a:t>
            </a:r>
            <a:endPar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DISEÑO DE LA INVESTIGACIÓN</a:t>
            </a: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DESARROLLO DE LOS OBJETIVOS</a:t>
            </a:r>
          </a:p>
          <a:p>
            <a:pPr marR="0" lvl="0" algn="l" defTabSz="914400" rtl="0" eaLnBrk="1" fontAlgn="auto" latinLnBrk="0" hangingPunct="1">
              <a:lnSpc>
                <a:spcPct val="130000"/>
              </a:lnSpc>
              <a:spcBef>
                <a:spcPts val="0"/>
              </a:spcBef>
              <a:spcAft>
                <a:spcPts val="0"/>
              </a:spcAft>
              <a:buClrTx/>
              <a:buSzTx/>
              <a:tabLst/>
              <a:defRPr/>
            </a:pPr>
            <a:r>
              <a:rPr kumimoji="0" lang="es-EC" sz="20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13.  PROPUESTA</a:t>
            </a:r>
            <a:endPar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startAt="14"/>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CONCLUSIONES Y RECOMENDACIONES</a:t>
            </a:r>
            <a:endPar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Imagen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1876" t="15221" r="52305" b="18044"/>
          <a:stretch/>
        </p:blipFill>
        <p:spPr>
          <a:xfrm>
            <a:off x="1796890" y="1326362"/>
            <a:ext cx="3586265" cy="4984955"/>
          </a:xfrm>
          <a:prstGeom prst="rect">
            <a:avLst/>
          </a:prstGeom>
          <a:ln>
            <a:solidFill>
              <a:schemeClr val="tx1"/>
            </a:solidFill>
          </a:ln>
        </p:spPr>
      </p:pic>
    </p:spTree>
    <p:extLst>
      <p:ext uri="{BB962C8B-B14F-4D97-AF65-F5344CB8AC3E}">
        <p14:creationId xmlns:p14="http://schemas.microsoft.com/office/powerpoint/2010/main" val="26361541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13. PROPUESTA</a:t>
            </a:r>
            <a:endParaRPr lang="es-EC" sz="2800" b="1" i="1" dirty="0">
              <a:solidFill>
                <a:prstClr val="black"/>
              </a:solidFill>
              <a:latin typeface="Arial" panose="020B0604020202020204" pitchFamily="34" charset="0"/>
              <a:cs typeface="Arial" panose="020B0604020202020204" pitchFamily="34" charset="0"/>
            </a:endParaRPr>
          </a:p>
        </p:txBody>
      </p:sp>
      <p:graphicFrame>
        <p:nvGraphicFramePr>
          <p:cNvPr id="16" name="Tabla 3">
            <a:extLst>
              <a:ext uri="{FF2B5EF4-FFF2-40B4-BE49-F238E27FC236}">
                <a16:creationId xmlns="" xmlns:a16="http://schemas.microsoft.com/office/drawing/2014/main" id="{06EADC30-1B5E-47F7-9F6A-5327CC85635B}"/>
              </a:ext>
            </a:extLst>
          </p:cNvPr>
          <p:cNvGraphicFramePr>
            <a:graphicFrameLocks noGrp="1"/>
          </p:cNvGraphicFramePr>
          <p:nvPr>
            <p:extLst>
              <p:ext uri="{D42A27DB-BD31-4B8C-83A1-F6EECF244321}">
                <p14:modId xmlns:p14="http://schemas.microsoft.com/office/powerpoint/2010/main" val="3669362953"/>
              </p:ext>
            </p:extLst>
          </p:nvPr>
        </p:nvGraphicFramePr>
        <p:xfrm>
          <a:off x="274318" y="1196400"/>
          <a:ext cx="11643362" cy="5187696"/>
        </p:xfrm>
        <a:graphic>
          <a:graphicData uri="http://schemas.openxmlformats.org/drawingml/2006/table">
            <a:tbl>
              <a:tblPr firstRow="1" firstCol="1" bandRow="1"/>
              <a:tblGrid>
                <a:gridCol w="1647111">
                  <a:extLst>
                    <a:ext uri="{9D8B030D-6E8A-4147-A177-3AD203B41FA5}">
                      <a16:colId xmlns="" xmlns:a16="http://schemas.microsoft.com/office/drawing/2014/main" val="1253069274"/>
                    </a:ext>
                  </a:extLst>
                </a:gridCol>
                <a:gridCol w="2300274">
                  <a:extLst>
                    <a:ext uri="{9D8B030D-6E8A-4147-A177-3AD203B41FA5}">
                      <a16:colId xmlns="" xmlns:a16="http://schemas.microsoft.com/office/drawing/2014/main" val="3978907628"/>
                    </a:ext>
                  </a:extLst>
                </a:gridCol>
                <a:gridCol w="1739314">
                  <a:extLst>
                    <a:ext uri="{9D8B030D-6E8A-4147-A177-3AD203B41FA5}">
                      <a16:colId xmlns="" xmlns:a16="http://schemas.microsoft.com/office/drawing/2014/main" val="1505300481"/>
                    </a:ext>
                  </a:extLst>
                </a:gridCol>
                <a:gridCol w="5956663">
                  <a:extLst>
                    <a:ext uri="{9D8B030D-6E8A-4147-A177-3AD203B41FA5}">
                      <a16:colId xmlns="" xmlns:a16="http://schemas.microsoft.com/office/drawing/2014/main" val="300389682"/>
                    </a:ext>
                  </a:extLst>
                </a:gridCol>
              </a:tblGrid>
              <a:tr h="267880">
                <a:tc>
                  <a:txBody>
                    <a:bodyPr/>
                    <a:lstStyle/>
                    <a:p>
                      <a:pPr algn="ctr">
                        <a:lnSpc>
                          <a:spcPct val="115000"/>
                        </a:lnSpc>
                        <a:spcAft>
                          <a:spcPts val="0"/>
                        </a:spcAft>
                      </a:pPr>
                      <a:r>
                        <a:rPr lang="es-EC"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PERSPECTIVA</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48138" marR="48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15000"/>
                        </a:lnSpc>
                        <a:spcAft>
                          <a:spcPts val="0"/>
                        </a:spcAft>
                      </a:pPr>
                      <a:r>
                        <a:rPr lang="es-EC"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OBJETIVO ESTRATÉGICO</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48138" marR="48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15000"/>
                        </a:lnSpc>
                        <a:spcAft>
                          <a:spcPts val="0"/>
                        </a:spcAft>
                      </a:pPr>
                      <a:r>
                        <a:rPr lang="es-EC"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ESTRATEGIA</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48138" marR="48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15000"/>
                        </a:lnSpc>
                        <a:spcAft>
                          <a:spcPts val="0"/>
                        </a:spcAft>
                      </a:pPr>
                      <a:r>
                        <a:rPr lang="es-EC"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LINEAMIENTO ESTRATÉGICO</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48138" marR="48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extLst>
                  <a:ext uri="{0D108BD9-81ED-4DB2-BD59-A6C34878D82A}">
                    <a16:rowId xmlns="" xmlns:a16="http://schemas.microsoft.com/office/drawing/2014/main" val="3500499510"/>
                  </a:ext>
                </a:extLst>
              </a:tr>
              <a:tr h="607164">
                <a:tc rowSpan="6">
                  <a:txBody>
                    <a:bodyPr/>
                    <a:lstStyle/>
                    <a:p>
                      <a:pPr algn="ctr">
                        <a:lnSpc>
                          <a:spcPct val="115000"/>
                        </a:lnSpc>
                        <a:spcAft>
                          <a:spcPts val="0"/>
                        </a:spcAft>
                      </a:pPr>
                      <a:r>
                        <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IMPACTO AL ESTADO Y A LA SOCIEDAD</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48138" marR="48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rowSpan="3">
                  <a:txBody>
                    <a:bodyPr/>
                    <a:lstStyle/>
                    <a:p>
                      <a:pPr algn="ctr">
                        <a:lnSpc>
                          <a:spcPct val="115000"/>
                        </a:lnSpc>
                        <a:spcAft>
                          <a:spcPts val="0"/>
                        </a:spcAft>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C"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OBJ 1. Incrementar la efectividad en el control en el territorio nacional</a:t>
                      </a:r>
                      <a:endParaRPr lang="en-US"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48138" marR="48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15000"/>
                        </a:lnSpc>
                        <a:spcAft>
                          <a:spcPts val="0"/>
                        </a:spcAft>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Proponer los cambios que sean pertinentes al marco legal.</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48138" marR="48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SzPts val="900"/>
                        <a:buFont typeface="+mj-lt"/>
                        <a:buAutoNum type="arabicPeriod"/>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base a la doctrina y experiencia adquirida sugerir los </a:t>
                      </a:r>
                      <a:r>
                        <a:rPr lang="es-EC"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cambios pertinentes a la base legal </a:t>
                      </a: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que rige las operaciones de apoyo a la Seguridad Integral del Estado.</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48138" marR="48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8117729"/>
                  </a:ext>
                </a:extLst>
              </a:tr>
              <a:tr h="146830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2"/>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Presentar una propuesta de </a:t>
                      </a:r>
                      <a:r>
                        <a:rPr lang="es-EC"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reforma a la misión constitucional </a:t>
                      </a: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que incluya las competencias de las FF.AA., durante el desarrollo de las operaciones militares en apoyo a las instituciones del Estado y particularmente ante desastres naturales o antrópicos, debido a la importancia de establecer la normativa complementaria que incluya el financiamiento para equipamiento, entrenamiento e infraestructura para las Unidades de Intervención Rápida (UNIR).</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48138" marR="48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98429421"/>
                  </a:ext>
                </a:extLst>
              </a:tr>
              <a:tr h="60716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3"/>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Generar </a:t>
                      </a:r>
                      <a:r>
                        <a:rPr lang="es-EC"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lecciones aprendidas en el marco legal </a:t>
                      </a: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para alcanzar una mejora en el apoyo brindado por el Ejército en operaciones de apoyo a la gestión de riesgos.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48138" marR="48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7396810"/>
                  </a:ext>
                </a:extLst>
              </a:tr>
              <a:tr h="484145">
                <a:tc vMerge="1">
                  <a:txBody>
                    <a:bodyPr/>
                    <a:lstStyle/>
                    <a:p>
                      <a:endParaRPr lang="en-US"/>
                    </a:p>
                  </a:txBody>
                  <a:tcPr/>
                </a:tc>
                <a:tc rowSpan="3">
                  <a:txBody>
                    <a:bodyPr/>
                    <a:lstStyle/>
                    <a:p>
                      <a:pPr algn="ctr">
                        <a:lnSpc>
                          <a:spcPct val="115000"/>
                        </a:lnSpc>
                        <a:spcAft>
                          <a:spcPts val="0"/>
                        </a:spcAft>
                      </a:pPr>
                      <a:r>
                        <a:rPr lang="es-EC"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OBJ 2. Mantener la imagen institucional</a:t>
                      </a:r>
                      <a:endParaRPr lang="en-US"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48138" marR="48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indent="127000" algn="ctr">
                        <a:lnSpc>
                          <a:spcPct val="115000"/>
                        </a:lnSpc>
                        <a:spcAft>
                          <a:spcPts val="0"/>
                        </a:spcAft>
                      </a:pPr>
                      <a:r>
                        <a:rPr lang="es-EC"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Optimizar los procesos de difusión de información que tengan impacto estratégico.</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48138" marR="48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SzPts val="900"/>
                        <a:buFont typeface="+mj-lt"/>
                        <a:buAutoNum type="arabicPeriod" startAt="4"/>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Buscar el </a:t>
                      </a:r>
                      <a:r>
                        <a:rPr lang="es-EC"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fortalecimiento de las relaciones civiles militares </a:t>
                      </a: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el apoyo a la gestión de riesgos, mediante el uso de doctrina moderna e innovadora.</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48138" marR="48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04002565"/>
                  </a:ext>
                </a:extLst>
              </a:tr>
              <a:tr h="48414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5"/>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Mediante la línea de esfuerzo de </a:t>
                      </a:r>
                      <a:r>
                        <a:rPr lang="es-EC"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operaciones de información </a:t>
                      </a: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buscar influir de manera positiva en la población.</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48138" marR="48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3250962"/>
                  </a:ext>
                </a:extLst>
              </a:tr>
              <a:tr h="60716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6"/>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través de un </a:t>
                      </a:r>
                      <a:r>
                        <a:rPr lang="es-EC"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adecuado uso de redes sociales </a:t>
                      </a: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difundir las acciones ejecutadas por el Ejército en favor de la población mediante operaciones de apoyo a la gestión de riesgos.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48138" marR="48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85714101"/>
                  </a:ext>
                </a:extLst>
              </a:tr>
            </a:tbl>
          </a:graphicData>
        </a:graphic>
      </p:graphicFrame>
    </p:spTree>
    <p:extLst>
      <p:ext uri="{BB962C8B-B14F-4D97-AF65-F5344CB8AC3E}">
        <p14:creationId xmlns:p14="http://schemas.microsoft.com/office/powerpoint/2010/main" val="765817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13. PROPUESTA</a:t>
            </a:r>
            <a:endParaRPr lang="es-EC" sz="2800" b="1" i="1" dirty="0">
              <a:solidFill>
                <a:prstClr val="black"/>
              </a:solidFill>
              <a:latin typeface="Arial" panose="020B0604020202020204" pitchFamily="34" charset="0"/>
              <a:cs typeface="Arial" panose="020B0604020202020204" pitchFamily="34" charset="0"/>
            </a:endParaRPr>
          </a:p>
        </p:txBody>
      </p:sp>
      <p:graphicFrame>
        <p:nvGraphicFramePr>
          <p:cNvPr id="3" name="Tabla 2">
            <a:extLst>
              <a:ext uri="{FF2B5EF4-FFF2-40B4-BE49-F238E27FC236}">
                <a16:creationId xmlns="" xmlns:a16="http://schemas.microsoft.com/office/drawing/2014/main" id="{2E8B461F-B849-4B5D-B66E-B11B329C22ED}"/>
              </a:ext>
            </a:extLst>
          </p:cNvPr>
          <p:cNvGraphicFramePr>
            <a:graphicFrameLocks noGrp="1"/>
          </p:cNvGraphicFramePr>
          <p:nvPr>
            <p:extLst>
              <p:ext uri="{D42A27DB-BD31-4B8C-83A1-F6EECF244321}">
                <p14:modId xmlns:p14="http://schemas.microsoft.com/office/powerpoint/2010/main" val="555314063"/>
              </p:ext>
            </p:extLst>
          </p:nvPr>
        </p:nvGraphicFramePr>
        <p:xfrm>
          <a:off x="235974" y="1142359"/>
          <a:ext cx="11592230" cy="5460774"/>
        </p:xfrm>
        <a:graphic>
          <a:graphicData uri="http://schemas.openxmlformats.org/drawingml/2006/table">
            <a:tbl>
              <a:tblPr firstRow="1" firstCol="1" bandRow="1"/>
              <a:tblGrid>
                <a:gridCol w="1504336">
                  <a:extLst>
                    <a:ext uri="{9D8B030D-6E8A-4147-A177-3AD203B41FA5}">
                      <a16:colId xmlns="" xmlns:a16="http://schemas.microsoft.com/office/drawing/2014/main" val="538162019"/>
                    </a:ext>
                  </a:extLst>
                </a:gridCol>
                <a:gridCol w="1651819">
                  <a:extLst>
                    <a:ext uri="{9D8B030D-6E8A-4147-A177-3AD203B41FA5}">
                      <a16:colId xmlns="" xmlns:a16="http://schemas.microsoft.com/office/drawing/2014/main" val="3793894736"/>
                    </a:ext>
                  </a:extLst>
                </a:gridCol>
                <a:gridCol w="2374490">
                  <a:extLst>
                    <a:ext uri="{9D8B030D-6E8A-4147-A177-3AD203B41FA5}">
                      <a16:colId xmlns="" xmlns:a16="http://schemas.microsoft.com/office/drawing/2014/main" val="948636151"/>
                    </a:ext>
                  </a:extLst>
                </a:gridCol>
                <a:gridCol w="6061585">
                  <a:extLst>
                    <a:ext uri="{9D8B030D-6E8A-4147-A177-3AD203B41FA5}">
                      <a16:colId xmlns="" xmlns:a16="http://schemas.microsoft.com/office/drawing/2014/main" val="3325735789"/>
                    </a:ext>
                  </a:extLst>
                </a:gridCol>
              </a:tblGrid>
              <a:tr h="1105891">
                <a:tc rowSpan="6">
                  <a:txBody>
                    <a:bodyPr/>
                    <a:lstStyle/>
                    <a:p>
                      <a:pPr algn="ctr">
                        <a:lnSpc>
                          <a:spcPct val="115000"/>
                        </a:lnSpc>
                        <a:spcAft>
                          <a:spcPts val="0"/>
                        </a:spcAft>
                      </a:pPr>
                      <a:r>
                        <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EFICIENCIA OPERACIONAL</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6">
                  <a:txBody>
                    <a:bodyPr/>
                    <a:lstStyle/>
                    <a:p>
                      <a:pPr algn="ctr">
                        <a:lnSpc>
                          <a:spcPct val="115000"/>
                        </a:lnSpc>
                        <a:spcAft>
                          <a:spcPts val="0"/>
                        </a:spcAft>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C"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OBJ 3. Incrementar la efectividad operacional en las unidades</a:t>
                      </a:r>
                      <a:endParaRPr lang="en-US"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ctr">
                        <a:lnSpc>
                          <a:spcPct val="115000"/>
                        </a:lnSpc>
                        <a:spcAft>
                          <a:spcPts val="0"/>
                        </a:spcAft>
                      </a:pPr>
                      <a:r>
                        <a:rPr lang="es-EC"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Desarrollar protocolos y procedimientos que definan las condiciones de empleo, tareas específicas y coordinaciones que se deben realizar para el cumplimiento de misiones y tareas de apoyo a la seguridad integral.</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SzPts val="900"/>
                        <a:buFont typeface="+mj-lt"/>
                        <a:buAutoNum type="arabicPeriod" startAt="7"/>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 Comando de Educación y Doctrina Militar Terrestre, a través del Departamento de Doctrina, actualizará la planificación mesocurricular de la </a:t>
                      </a:r>
                      <a:r>
                        <a:rPr lang="es-EC"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asignatura de gestión de riesgos </a:t>
                      </a: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que se dicta en la Academia de Guerra del Ejército para la incorporación de contenidos en el módulo de Conducción Operativa y motivar propuestas para desarrollar protocolos de actuación.</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45177213"/>
                  </a:ext>
                </a:extLst>
              </a:tr>
              <a:tr h="56248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8"/>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Implementar el </a:t>
                      </a:r>
                      <a:r>
                        <a:rPr lang="es-EC"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arte y diseño operacional </a:t>
                      </a: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la Academia de Guerra como una herramienta moderna para la planificación de las operaciones en apoyo a la gestión de riesgos.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483221"/>
                  </a:ext>
                </a:extLst>
              </a:tr>
              <a:tr h="56349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9"/>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Establecer un </a:t>
                      </a:r>
                      <a:r>
                        <a:rPr lang="es-EC"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diseño operacional tipo </a:t>
                      </a: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para las operaciones militares en apoyo a la gestión de riesgos, en el que se plasmen los elementos del diseño operacional.</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34020574"/>
                  </a:ext>
                </a:extLst>
              </a:tr>
              <a:tr h="79885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10"/>
                        <a:tabLst>
                          <a:tab pos="228600" algn="l"/>
                        </a:tabLst>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Aplicar el arte operacional a través del diseño operacional propuesto, que permita establecer un </a:t>
                      </a:r>
                      <a:r>
                        <a:rPr lang="es-EC"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estándar para planificar una operación militar integral </a:t>
                      </a: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 los organismos de respuesta de la Seguridad Integral.</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56582319"/>
                  </a:ext>
                </a:extLst>
              </a:tr>
              <a:tr h="82717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11"/>
                        <a:tabLst>
                          <a:tab pos="228600" algn="l"/>
                        </a:tabLst>
                      </a:pPr>
                      <a:r>
                        <a:rPr lang="es-EC" sz="1400" dirty="0">
                          <a:effectLst/>
                          <a:latin typeface="Calibri" panose="020F0502020204030204" pitchFamily="34" charset="0"/>
                          <a:ea typeface="Times New Roman" panose="02020603050405020304" pitchFamily="18" charset="0"/>
                          <a:cs typeface="Times New Roman" panose="02020603050405020304" pitchFamily="18" charset="0"/>
                        </a:rPr>
                        <a:t>Analizar el </a:t>
                      </a:r>
                      <a:r>
                        <a:rPr lang="es-EC" sz="1400" b="1" dirty="0">
                          <a:effectLst/>
                          <a:latin typeface="Calibri" panose="020F0502020204030204" pitchFamily="34" charset="0"/>
                          <a:ea typeface="Times New Roman" panose="02020603050405020304" pitchFamily="18" charset="0"/>
                          <a:cs typeface="Times New Roman" panose="02020603050405020304" pitchFamily="18" charset="0"/>
                        </a:rPr>
                        <a:t>Estado Final Deseado (E.F.D)</a:t>
                      </a:r>
                      <a:r>
                        <a:rPr lang="es-EC" sz="1400" dirty="0">
                          <a:effectLst/>
                          <a:latin typeface="Calibri" panose="020F0502020204030204" pitchFamily="34" charset="0"/>
                          <a:ea typeface="Times New Roman" panose="02020603050405020304" pitchFamily="18" charset="0"/>
                          <a:cs typeface="Times New Roman" panose="02020603050405020304" pitchFamily="18" charset="0"/>
                        </a:rPr>
                        <a:t> en el nivel político estratégico y estratégico militar, que permita establecer claramente el E.F.D en el nivel de planificación operativo, de tal forma, que se articule la metodología para enlazar los elementos del diseño operacional.</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53908851"/>
                  </a:ext>
                </a:extLst>
              </a:tr>
              <a:tr h="77910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12"/>
                        <a:tabLst>
                          <a:tab pos="228600" algn="l"/>
                        </a:tabLst>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Realizar </a:t>
                      </a:r>
                      <a:r>
                        <a:rPr lang="es-EC"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ejercicios académicos con funcionarios del SNGRE </a:t>
                      </a: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el que se ponga a consideración los protocolos de actuación generados en el nivel operacional que permitan el empleo de unidades tácticas para el apoyo a la gestión de riesgos.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34609657"/>
                  </a:ext>
                </a:extLst>
              </a:tr>
            </a:tbl>
          </a:graphicData>
        </a:graphic>
      </p:graphicFrame>
    </p:spTree>
    <p:extLst>
      <p:ext uri="{BB962C8B-B14F-4D97-AF65-F5344CB8AC3E}">
        <p14:creationId xmlns:p14="http://schemas.microsoft.com/office/powerpoint/2010/main" val="36396636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13. PROPUESTA</a:t>
            </a:r>
            <a:endParaRPr lang="es-EC" sz="2800" b="1" i="1" dirty="0">
              <a:solidFill>
                <a:prstClr val="black"/>
              </a:solidFill>
              <a:latin typeface="Arial" panose="020B0604020202020204" pitchFamily="34" charset="0"/>
              <a:cs typeface="Arial" panose="020B0604020202020204" pitchFamily="34" charset="0"/>
            </a:endParaRPr>
          </a:p>
        </p:txBody>
      </p:sp>
      <p:graphicFrame>
        <p:nvGraphicFramePr>
          <p:cNvPr id="3" name="Tabla 2">
            <a:extLst>
              <a:ext uri="{FF2B5EF4-FFF2-40B4-BE49-F238E27FC236}">
                <a16:creationId xmlns="" xmlns:a16="http://schemas.microsoft.com/office/drawing/2014/main" id="{2E8B461F-B849-4B5D-B66E-B11B329C22ED}"/>
              </a:ext>
            </a:extLst>
          </p:cNvPr>
          <p:cNvGraphicFramePr>
            <a:graphicFrameLocks noGrp="1"/>
          </p:cNvGraphicFramePr>
          <p:nvPr>
            <p:extLst>
              <p:ext uri="{D42A27DB-BD31-4B8C-83A1-F6EECF244321}">
                <p14:modId xmlns:p14="http://schemas.microsoft.com/office/powerpoint/2010/main" val="518316832"/>
              </p:ext>
            </p:extLst>
          </p:nvPr>
        </p:nvGraphicFramePr>
        <p:xfrm>
          <a:off x="235974" y="1083367"/>
          <a:ext cx="11592230" cy="5656532"/>
        </p:xfrm>
        <a:graphic>
          <a:graphicData uri="http://schemas.openxmlformats.org/drawingml/2006/table">
            <a:tbl>
              <a:tblPr firstRow="1" firstCol="1" bandRow="1"/>
              <a:tblGrid>
                <a:gridCol w="1386349">
                  <a:extLst>
                    <a:ext uri="{9D8B030D-6E8A-4147-A177-3AD203B41FA5}">
                      <a16:colId xmlns="" xmlns:a16="http://schemas.microsoft.com/office/drawing/2014/main" val="538162019"/>
                    </a:ext>
                  </a:extLst>
                </a:gridCol>
                <a:gridCol w="1533832">
                  <a:extLst>
                    <a:ext uri="{9D8B030D-6E8A-4147-A177-3AD203B41FA5}">
                      <a16:colId xmlns="" xmlns:a16="http://schemas.microsoft.com/office/drawing/2014/main" val="3793894736"/>
                    </a:ext>
                  </a:extLst>
                </a:gridCol>
                <a:gridCol w="1710813">
                  <a:extLst>
                    <a:ext uri="{9D8B030D-6E8A-4147-A177-3AD203B41FA5}">
                      <a16:colId xmlns="" xmlns:a16="http://schemas.microsoft.com/office/drawing/2014/main" val="948636151"/>
                    </a:ext>
                  </a:extLst>
                </a:gridCol>
                <a:gridCol w="6961236">
                  <a:extLst>
                    <a:ext uri="{9D8B030D-6E8A-4147-A177-3AD203B41FA5}">
                      <a16:colId xmlns="" xmlns:a16="http://schemas.microsoft.com/office/drawing/2014/main" val="3325735789"/>
                    </a:ext>
                  </a:extLst>
                </a:gridCol>
              </a:tblGrid>
              <a:tr h="1105891">
                <a:tc rowSpan="6">
                  <a:txBody>
                    <a:bodyPr/>
                    <a:lstStyle/>
                    <a:p>
                      <a:pPr algn="ctr">
                        <a:lnSpc>
                          <a:spcPct val="115000"/>
                        </a:lnSpc>
                        <a:spcAft>
                          <a:spcPts val="0"/>
                        </a:spcAft>
                      </a:pPr>
                      <a:r>
                        <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EFICIENCIA OPERACIONAL</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6">
                  <a:txBody>
                    <a:bodyPr/>
                    <a:lstStyle/>
                    <a:p>
                      <a:pPr algn="ctr">
                        <a:lnSpc>
                          <a:spcPct val="115000"/>
                        </a:lnSpc>
                        <a:spcAft>
                          <a:spcPts val="0"/>
                        </a:spcAft>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C"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OBJ 3. Incrementar la efectividad operacional en las unidades</a:t>
                      </a:r>
                      <a:endParaRPr lang="en-US"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ct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Optimizar el apoyo a la gestión de riesgos</a:t>
                      </a: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SzPts val="900"/>
                        <a:buFont typeface="+mj-lt"/>
                        <a:buAutoNum type="arabicPeriod" startAt="13"/>
                        <a:tabLst>
                          <a:tab pos="228600" algn="l"/>
                        </a:tabLst>
                      </a:pP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Articular</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los elementos del diseño operacional con las tareas descritas en el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manual del Comité de Operaciones de Emergencia</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 tal manera que permita elaborar  un diseño operacional con sus líneas de operaciones y líneas de esfuerzo para contribuir a  establecer los protocolos para una eficiente coordinación interagencial.</a:t>
                      </a: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45177213"/>
                  </a:ext>
                </a:extLst>
              </a:tr>
              <a:tr h="56248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14"/>
                        <a:tabLst>
                          <a:tab pos="228600" algn="l"/>
                        </a:tabLst>
                      </a:pP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las fases de preparación, respuesta y normalización,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determinar los puntos decisivos de la operación</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que servirán de base para que a través de las líneas de operaciones o las líneas de esfuerzo, se establezcan las acciones que contribuyan a obtener los efectos que permitan alcanzar el estado final deseado y los objetivos operacionales.</a:t>
                      </a: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483221"/>
                  </a:ext>
                </a:extLst>
              </a:tr>
              <a:tr h="56349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15"/>
                        <a:tabLst>
                          <a:tab pos="228600" algn="l"/>
                        </a:tabLst>
                      </a:pP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Analizar los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fines, modos y medios </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que permitan establecer las competencias de cada una de las instituciones que podrán participar en las operaciones en apoyo al SNGRE para enfrentar situaciones de emergencia o desastre, para establecer el análisis de los centros de gravedad para la operación.</a:t>
                      </a: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34020574"/>
                  </a:ext>
                </a:extLst>
              </a:tr>
              <a:tr h="79885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16"/>
                        <a:tabLst>
                          <a:tab pos="228600" algn="l"/>
                        </a:tabLst>
                      </a:pP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Analizar el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esfuerzo operacional de las instituciones </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que participan en las operaciones en apoyo al SNGRE, para determinar los medios, las fuerzas y los efectos que institucionalmente se debe obtener para lograr resultados efectivos en las primeras acciones de respuesta durante las operaciones. </a:t>
                      </a: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56582319"/>
                  </a:ext>
                </a:extLst>
              </a:tr>
              <a:tr h="82717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17"/>
                        <a:tabLst>
                          <a:tab pos="228600" algn="l"/>
                        </a:tabLst>
                      </a:pP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Establecer el Centro de Gravedad </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 las organizaciones que intervienen en las operaciones de respuesta ante un desastre, para definir las líneas de operaciones específicas que coadyuven al cumplimiento de la misión.</a:t>
                      </a: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53908851"/>
                  </a:ext>
                </a:extLst>
              </a:tr>
              <a:tr h="77910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18"/>
                        <a:tabLst>
                          <a:tab pos="228600" algn="l"/>
                        </a:tabLst>
                      </a:pP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función de la normativa vigente, estudios realizados y la experiencia adquirida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determinar los requerimientos de equipamiento y certificaciones </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para el apoyo a la gestión de riesgos.</a:t>
                      </a: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34609657"/>
                  </a:ext>
                </a:extLst>
              </a:tr>
            </a:tbl>
          </a:graphicData>
        </a:graphic>
      </p:graphicFrame>
    </p:spTree>
    <p:extLst>
      <p:ext uri="{BB962C8B-B14F-4D97-AF65-F5344CB8AC3E}">
        <p14:creationId xmlns:p14="http://schemas.microsoft.com/office/powerpoint/2010/main" val="39475875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13. PROPUESTA</a:t>
            </a:r>
            <a:endParaRPr lang="es-EC" sz="2800" b="1" i="1" dirty="0">
              <a:solidFill>
                <a:prstClr val="black"/>
              </a:solidFill>
              <a:latin typeface="Arial" panose="020B0604020202020204" pitchFamily="34" charset="0"/>
              <a:cs typeface="Arial" panose="020B0604020202020204" pitchFamily="34" charset="0"/>
            </a:endParaRPr>
          </a:p>
        </p:txBody>
      </p:sp>
      <p:graphicFrame>
        <p:nvGraphicFramePr>
          <p:cNvPr id="3" name="Tabla 2">
            <a:extLst>
              <a:ext uri="{FF2B5EF4-FFF2-40B4-BE49-F238E27FC236}">
                <a16:creationId xmlns="" xmlns:a16="http://schemas.microsoft.com/office/drawing/2014/main" id="{2E8B461F-B849-4B5D-B66E-B11B329C22ED}"/>
              </a:ext>
            </a:extLst>
          </p:cNvPr>
          <p:cNvGraphicFramePr>
            <a:graphicFrameLocks noGrp="1"/>
          </p:cNvGraphicFramePr>
          <p:nvPr>
            <p:extLst>
              <p:ext uri="{D42A27DB-BD31-4B8C-83A1-F6EECF244321}">
                <p14:modId xmlns:p14="http://schemas.microsoft.com/office/powerpoint/2010/main" val="3026631769"/>
              </p:ext>
            </p:extLst>
          </p:nvPr>
        </p:nvGraphicFramePr>
        <p:xfrm>
          <a:off x="299885" y="1457811"/>
          <a:ext cx="11592230" cy="3925824"/>
        </p:xfrm>
        <a:graphic>
          <a:graphicData uri="http://schemas.openxmlformats.org/drawingml/2006/table">
            <a:tbl>
              <a:tblPr firstRow="1" firstCol="1" bandRow="1"/>
              <a:tblGrid>
                <a:gridCol w="1504336">
                  <a:extLst>
                    <a:ext uri="{9D8B030D-6E8A-4147-A177-3AD203B41FA5}">
                      <a16:colId xmlns="" xmlns:a16="http://schemas.microsoft.com/office/drawing/2014/main" val="538162019"/>
                    </a:ext>
                  </a:extLst>
                </a:gridCol>
                <a:gridCol w="1651819">
                  <a:extLst>
                    <a:ext uri="{9D8B030D-6E8A-4147-A177-3AD203B41FA5}">
                      <a16:colId xmlns="" xmlns:a16="http://schemas.microsoft.com/office/drawing/2014/main" val="3793894736"/>
                    </a:ext>
                  </a:extLst>
                </a:gridCol>
                <a:gridCol w="2374490">
                  <a:extLst>
                    <a:ext uri="{9D8B030D-6E8A-4147-A177-3AD203B41FA5}">
                      <a16:colId xmlns="" xmlns:a16="http://schemas.microsoft.com/office/drawing/2014/main" val="948636151"/>
                    </a:ext>
                  </a:extLst>
                </a:gridCol>
                <a:gridCol w="6061585">
                  <a:extLst>
                    <a:ext uri="{9D8B030D-6E8A-4147-A177-3AD203B41FA5}">
                      <a16:colId xmlns="" xmlns:a16="http://schemas.microsoft.com/office/drawing/2014/main" val="3325735789"/>
                    </a:ext>
                  </a:extLst>
                </a:gridCol>
              </a:tblGrid>
              <a:tr h="1105891">
                <a:tc rowSpan="3">
                  <a:txBody>
                    <a:bodyPr/>
                    <a:lstStyle/>
                    <a:p>
                      <a:pPr algn="ctr">
                        <a:lnSpc>
                          <a:spcPct val="115000"/>
                        </a:lnSpc>
                        <a:spcAft>
                          <a:spcPts val="0"/>
                        </a:spcAft>
                      </a:pPr>
                      <a:r>
                        <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EFICIENCIA OPERACIONAL</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3">
                  <a:txBody>
                    <a:bodyPr/>
                    <a:lstStyle/>
                    <a:p>
                      <a:pPr algn="ctr">
                        <a:lnSpc>
                          <a:spcPct val="115000"/>
                        </a:lnSpc>
                        <a:spcAft>
                          <a:spcPts val="0"/>
                        </a:spcAft>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OBJ 4. Incrementar las capacidades militares</a:t>
                      </a:r>
                      <a:endParaRPr lang="en-US"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Recuperar, modernizar y adquirir material, armamento y equipo (terrestre, aéreo y fluvial) para la defensa de la soberanía y misiones de apoyo en el ámbito interno.</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SzPts val="900"/>
                        <a:buFont typeface="+mj-lt"/>
                        <a:buAutoNum type="arabicPeriod" startAt="19"/>
                        <a:tabLst>
                          <a:tab pos="228600" algn="l"/>
                        </a:tabLst>
                      </a:pPr>
                      <a:endPar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SzPts val="900"/>
                        <a:buFont typeface="+mj-lt"/>
                        <a:buAutoNum type="arabicPeriod" startAt="19"/>
                        <a:tabLst>
                          <a:tab pos="228600" algn="l"/>
                        </a:tabLst>
                      </a:pP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Desarrollar un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proyecto de inversión </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que permita establecer el equipamiento que, en relación a las tareas a cumplir en base al Manual del COE, permitan desarrollar los factores críticos que fortalezcan a las unidades del Ejército que se constituyan como centro de gravedad durante las operaciones de apoyo a la gestión de riesgos.</a:t>
                      </a:r>
                    </a:p>
                    <a:p>
                      <a:pPr marL="342900" lvl="0" indent="-342900" algn="just">
                        <a:lnSpc>
                          <a:spcPct val="115000"/>
                        </a:lnSpc>
                        <a:spcAft>
                          <a:spcPts val="0"/>
                        </a:spcAft>
                        <a:buSzPts val="900"/>
                        <a:buFont typeface="+mj-lt"/>
                        <a:buAutoNum type="arabicPeriod" startAt="19"/>
                        <a:tabLst>
                          <a:tab pos="228600" algn="l"/>
                        </a:tabLst>
                      </a:pP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45177213"/>
                  </a:ext>
                </a:extLst>
              </a:tr>
              <a:tr h="56248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20"/>
                        <a:tabLst>
                          <a:tab pos="228600" algn="l"/>
                        </a:tabLst>
                      </a:pPr>
                      <a:endPar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SzPts val="900"/>
                        <a:buFont typeface="+mj-lt"/>
                        <a:buAutoNum type="arabicPeriod" startAt="20"/>
                        <a:tabLst>
                          <a:tab pos="228600" algn="l"/>
                        </a:tabLst>
                      </a:pP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Actualizar las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tablas de dotación y equipo </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para las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UNIR</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en función de sus capacidades y habilitaciones operativas.</a:t>
                      </a:r>
                    </a:p>
                    <a:p>
                      <a:pPr marL="342900" lvl="0" indent="-342900" algn="just">
                        <a:lnSpc>
                          <a:spcPct val="115000"/>
                        </a:lnSpc>
                        <a:spcAft>
                          <a:spcPts val="0"/>
                        </a:spcAft>
                        <a:buSzPts val="900"/>
                        <a:buFont typeface="+mj-lt"/>
                        <a:buAutoNum type="arabicPeriod" startAt="20"/>
                        <a:tabLst>
                          <a:tab pos="228600" algn="l"/>
                        </a:tabLst>
                      </a:pP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483221"/>
                  </a:ext>
                </a:extLst>
              </a:tr>
              <a:tr h="56349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21"/>
                        <a:tabLst>
                          <a:tab pos="228600" algn="l"/>
                        </a:tabLst>
                      </a:pPr>
                      <a:endPar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SzPts val="900"/>
                        <a:buFont typeface="+mj-lt"/>
                        <a:buAutoNum type="arabicPeriod" startAt="21"/>
                        <a:tabLst>
                          <a:tab pos="228600" algn="l"/>
                        </a:tabLst>
                      </a:pP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Implementar un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orgánico estructural y numérico </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permanente de las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UNIR</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en relación a las tablas de dotación y equipo que permitan estructurar en forma permanente las unidades en apoyo a la gestión de riesgos.</a:t>
                      </a:r>
                    </a:p>
                    <a:p>
                      <a:pPr marL="342900" lvl="0" indent="-342900" algn="just">
                        <a:lnSpc>
                          <a:spcPct val="115000"/>
                        </a:lnSpc>
                        <a:spcAft>
                          <a:spcPts val="0"/>
                        </a:spcAft>
                        <a:buSzPts val="900"/>
                        <a:buFont typeface="+mj-lt"/>
                        <a:buAutoNum type="arabicPeriod" startAt="21"/>
                        <a:tabLst>
                          <a:tab pos="228600" algn="l"/>
                        </a:tabLst>
                      </a:pP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34020574"/>
                  </a:ext>
                </a:extLst>
              </a:tr>
            </a:tbl>
          </a:graphicData>
        </a:graphic>
      </p:graphicFrame>
    </p:spTree>
    <p:extLst>
      <p:ext uri="{BB962C8B-B14F-4D97-AF65-F5344CB8AC3E}">
        <p14:creationId xmlns:p14="http://schemas.microsoft.com/office/powerpoint/2010/main" val="18364441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13. PROPUESTA</a:t>
            </a:r>
            <a:endParaRPr lang="es-EC" sz="2800" b="1" i="1" dirty="0">
              <a:solidFill>
                <a:prstClr val="black"/>
              </a:solidFill>
              <a:latin typeface="Arial" panose="020B0604020202020204" pitchFamily="34" charset="0"/>
              <a:cs typeface="Arial" panose="020B0604020202020204" pitchFamily="34" charset="0"/>
            </a:endParaRPr>
          </a:p>
        </p:txBody>
      </p:sp>
      <p:graphicFrame>
        <p:nvGraphicFramePr>
          <p:cNvPr id="3" name="Tabla 2">
            <a:extLst>
              <a:ext uri="{FF2B5EF4-FFF2-40B4-BE49-F238E27FC236}">
                <a16:creationId xmlns="" xmlns:a16="http://schemas.microsoft.com/office/drawing/2014/main" id="{2E8B461F-B849-4B5D-B66E-B11B329C22ED}"/>
              </a:ext>
            </a:extLst>
          </p:cNvPr>
          <p:cNvGraphicFramePr>
            <a:graphicFrameLocks noGrp="1"/>
          </p:cNvGraphicFramePr>
          <p:nvPr>
            <p:extLst>
              <p:ext uri="{D42A27DB-BD31-4B8C-83A1-F6EECF244321}">
                <p14:modId xmlns:p14="http://schemas.microsoft.com/office/powerpoint/2010/main" val="1199273360"/>
              </p:ext>
            </p:extLst>
          </p:nvPr>
        </p:nvGraphicFramePr>
        <p:xfrm>
          <a:off x="265470" y="1148091"/>
          <a:ext cx="11592230" cy="5094481"/>
        </p:xfrm>
        <a:graphic>
          <a:graphicData uri="http://schemas.openxmlformats.org/drawingml/2006/table">
            <a:tbl>
              <a:tblPr firstRow="1" firstCol="1" bandRow="1"/>
              <a:tblGrid>
                <a:gridCol w="1504336">
                  <a:extLst>
                    <a:ext uri="{9D8B030D-6E8A-4147-A177-3AD203B41FA5}">
                      <a16:colId xmlns="" xmlns:a16="http://schemas.microsoft.com/office/drawing/2014/main" val="538162019"/>
                    </a:ext>
                  </a:extLst>
                </a:gridCol>
                <a:gridCol w="1651819">
                  <a:extLst>
                    <a:ext uri="{9D8B030D-6E8A-4147-A177-3AD203B41FA5}">
                      <a16:colId xmlns="" xmlns:a16="http://schemas.microsoft.com/office/drawing/2014/main" val="3793894736"/>
                    </a:ext>
                  </a:extLst>
                </a:gridCol>
                <a:gridCol w="2020529">
                  <a:extLst>
                    <a:ext uri="{9D8B030D-6E8A-4147-A177-3AD203B41FA5}">
                      <a16:colId xmlns="" xmlns:a16="http://schemas.microsoft.com/office/drawing/2014/main" val="948636151"/>
                    </a:ext>
                  </a:extLst>
                </a:gridCol>
                <a:gridCol w="6415546">
                  <a:extLst>
                    <a:ext uri="{9D8B030D-6E8A-4147-A177-3AD203B41FA5}">
                      <a16:colId xmlns="" xmlns:a16="http://schemas.microsoft.com/office/drawing/2014/main" val="3325735789"/>
                    </a:ext>
                  </a:extLst>
                </a:gridCol>
              </a:tblGrid>
              <a:tr h="1105891">
                <a:tc rowSpan="5">
                  <a:txBody>
                    <a:bodyPr/>
                    <a:lstStyle/>
                    <a:p>
                      <a:pPr algn="ctr">
                        <a:lnSpc>
                          <a:spcPct val="115000"/>
                        </a:lnSpc>
                        <a:spcAft>
                          <a:spcPts val="0"/>
                        </a:spcAft>
                      </a:pPr>
                      <a:r>
                        <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EFICIENCIA OPERACIONAL</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5">
                  <a:txBody>
                    <a:bodyPr/>
                    <a:lstStyle/>
                    <a:p>
                      <a:pPr algn="ctr">
                        <a:lnSpc>
                          <a:spcPct val="115000"/>
                        </a:lnSpc>
                        <a:spcAft>
                          <a:spcPts val="0"/>
                        </a:spcAft>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OBJ 5. Incrementar el alistamiento operacional</a:t>
                      </a:r>
                      <a:endParaRPr lang="en-US"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Mejorar los niveles de entrenamiento, educación militar y generación de doctrina.</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SzPts val="900"/>
                        <a:buFont typeface="+mj-lt"/>
                        <a:buAutoNum type="arabicPeriod" startAt="22"/>
                        <a:tabLst>
                          <a:tab pos="228600" algn="l"/>
                        </a:tabLst>
                      </a:pP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Planificar y ejecutar una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capacitación con las instituciones </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que por sus competencias pueden intervenir en operaciones en apoyo al SNGRE para promover la aplicación de los principales conceptos aplicables al diseño operacional, a fin de estandarizar la doctrina militar con la de gestión de riesgos.</a:t>
                      </a: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45177213"/>
                  </a:ext>
                </a:extLst>
              </a:tr>
              <a:tr h="56248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23"/>
                        <a:tabLst>
                          <a:tab pos="228600" algn="l"/>
                        </a:tabLst>
                      </a:pP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Incluir en los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juegos de guerra de la A.G.E</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 ámbito interno, la metodología del arte y diseño operacional para generar la aproximación operacional requerida para dar la solución a un problema relacionado a la gestión de riesgos en un ambiente operacional determinado y que complemente a la capacitación con las instituciones en la doctrina del diseño operacional.</a:t>
                      </a: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483221"/>
                  </a:ext>
                </a:extLst>
              </a:tr>
              <a:tr h="56349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24"/>
                        <a:tabLst>
                          <a:tab pos="228600" algn="l"/>
                        </a:tabLst>
                      </a:pP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Incorporar en la malla curricular del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módulo de conducción operativa </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la A.G.E un contenido mesocurricular que abarque las horas necesarias para que la asignatura de arte y diseño operacional se imparta de forma regular y eliminar contenidos que no contribuyan a la formación del oficial de Estado Mayor.</a:t>
                      </a: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34020574"/>
                  </a:ext>
                </a:extLst>
              </a:tr>
              <a:tr h="79885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25"/>
                        <a:tabLst>
                          <a:tab pos="228600" algn="l"/>
                        </a:tabLst>
                      </a:pP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Preparar un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programa de certificación internacional </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 los países amigos, a fin de que el personal que conforme las UNIR, alcancen estándares internacionales que garanticen su participación ante un eventual desastre natural o antrópico.</a:t>
                      </a: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56582319"/>
                  </a:ext>
                </a:extLst>
              </a:tr>
              <a:tr h="779102">
                <a:tc vMerge="1">
                  <a:txBody>
                    <a:bodyPr/>
                    <a:lstStyle/>
                    <a:p>
                      <a:endParaRPr lang="en-US"/>
                    </a:p>
                  </a:txBody>
                  <a:tcPr>
                    <a:lnT w="12700" cap="flat" cmpd="sng" algn="ctr">
                      <a:solidFill>
                        <a:srgbClr val="000000"/>
                      </a:solidFill>
                      <a:prstDash val="solid"/>
                      <a:round/>
                      <a:headEnd type="none" w="med" len="med"/>
                      <a:tailEnd type="none" w="med" len="med"/>
                    </a:lnT>
                  </a:tcPr>
                </a:tc>
                <a:tc vMerge="1">
                  <a:txBody>
                    <a:bodyPr/>
                    <a:lstStyle/>
                    <a:p>
                      <a:endParaRPr lang="en-US"/>
                    </a:p>
                  </a:txBody>
                  <a:tcPr>
                    <a:lnT w="12700" cap="flat" cmpd="sng" algn="ctr">
                      <a:solidFill>
                        <a:srgbClr val="000000"/>
                      </a:solidFill>
                      <a:prstDash val="solid"/>
                      <a:round/>
                      <a:headEnd type="none" w="med" len="med"/>
                      <a:tailEnd type="none" w="med" len="med"/>
                    </a:lnT>
                  </a:tcPr>
                </a:tc>
                <a:tc vMerge="1">
                  <a:txBody>
                    <a:bodyPr/>
                    <a:lstStyle/>
                    <a:p>
                      <a:endParaRPr lang="en-US"/>
                    </a:p>
                  </a:txBody>
                  <a:tcPr>
                    <a:lnT w="12700" cap="flat" cmpd="sng" algn="ctr">
                      <a:solidFill>
                        <a:srgbClr val="000000"/>
                      </a:solidFill>
                      <a:prstDash val="solid"/>
                      <a:round/>
                      <a:headEnd type="none" w="med" len="med"/>
                      <a:tailEnd type="none" w="med" len="med"/>
                    </a:lnT>
                  </a:tcPr>
                </a:tc>
                <a:tc>
                  <a:txBody>
                    <a:bodyPr/>
                    <a:lstStyle/>
                    <a:p>
                      <a:pPr marL="342900" lvl="0" indent="-342900" algn="just">
                        <a:lnSpc>
                          <a:spcPct val="115000"/>
                        </a:lnSpc>
                        <a:spcAft>
                          <a:spcPts val="0"/>
                        </a:spcAft>
                        <a:buSzPts val="900"/>
                        <a:buFont typeface="+mj-lt"/>
                        <a:buAutoNum type="arabicPeriod" startAt="26"/>
                        <a:tabLst>
                          <a:tab pos="228600" algn="l"/>
                        </a:tabLst>
                      </a:pP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través de la cooperación interinstitucional nacional y/o extranjera generar propuestas para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mejorar la doctrina en la gestión de riesgos</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para implementar la aplicación del diseño operacional y complementar con el arte operacional para el empleo de las unidades militares del Ejército.</a:t>
                      </a: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34609657"/>
                  </a:ext>
                </a:extLst>
              </a:tr>
            </a:tbl>
          </a:graphicData>
        </a:graphic>
      </p:graphicFrame>
    </p:spTree>
    <p:extLst>
      <p:ext uri="{BB962C8B-B14F-4D97-AF65-F5344CB8AC3E}">
        <p14:creationId xmlns:p14="http://schemas.microsoft.com/office/powerpoint/2010/main" val="16218783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13. PROPUESTA</a:t>
            </a:r>
            <a:endParaRPr lang="es-EC" sz="2800" b="1" i="1" dirty="0">
              <a:solidFill>
                <a:prstClr val="black"/>
              </a:solidFill>
              <a:latin typeface="Arial" panose="020B0604020202020204" pitchFamily="34" charset="0"/>
              <a:cs typeface="Arial" panose="020B0604020202020204" pitchFamily="34" charset="0"/>
            </a:endParaRPr>
          </a:p>
        </p:txBody>
      </p:sp>
      <p:graphicFrame>
        <p:nvGraphicFramePr>
          <p:cNvPr id="3" name="Tabla 2">
            <a:extLst>
              <a:ext uri="{FF2B5EF4-FFF2-40B4-BE49-F238E27FC236}">
                <a16:creationId xmlns="" xmlns:a16="http://schemas.microsoft.com/office/drawing/2014/main" id="{2E8B461F-B849-4B5D-B66E-B11B329C22ED}"/>
              </a:ext>
            </a:extLst>
          </p:cNvPr>
          <p:cNvGraphicFramePr>
            <a:graphicFrameLocks noGrp="1"/>
          </p:cNvGraphicFramePr>
          <p:nvPr>
            <p:extLst>
              <p:ext uri="{D42A27DB-BD31-4B8C-83A1-F6EECF244321}">
                <p14:modId xmlns:p14="http://schemas.microsoft.com/office/powerpoint/2010/main" val="722439519"/>
              </p:ext>
            </p:extLst>
          </p:nvPr>
        </p:nvGraphicFramePr>
        <p:xfrm>
          <a:off x="235973" y="1472568"/>
          <a:ext cx="11592230" cy="4661916"/>
        </p:xfrm>
        <a:graphic>
          <a:graphicData uri="http://schemas.openxmlformats.org/drawingml/2006/table">
            <a:tbl>
              <a:tblPr firstRow="1" firstCol="1" bandRow="1"/>
              <a:tblGrid>
                <a:gridCol w="1504336">
                  <a:extLst>
                    <a:ext uri="{9D8B030D-6E8A-4147-A177-3AD203B41FA5}">
                      <a16:colId xmlns="" xmlns:a16="http://schemas.microsoft.com/office/drawing/2014/main" val="538162019"/>
                    </a:ext>
                  </a:extLst>
                </a:gridCol>
                <a:gridCol w="1651819">
                  <a:extLst>
                    <a:ext uri="{9D8B030D-6E8A-4147-A177-3AD203B41FA5}">
                      <a16:colId xmlns="" xmlns:a16="http://schemas.microsoft.com/office/drawing/2014/main" val="3793894736"/>
                    </a:ext>
                  </a:extLst>
                </a:gridCol>
                <a:gridCol w="2374490">
                  <a:extLst>
                    <a:ext uri="{9D8B030D-6E8A-4147-A177-3AD203B41FA5}">
                      <a16:colId xmlns="" xmlns:a16="http://schemas.microsoft.com/office/drawing/2014/main" val="948636151"/>
                    </a:ext>
                  </a:extLst>
                </a:gridCol>
                <a:gridCol w="6061585">
                  <a:extLst>
                    <a:ext uri="{9D8B030D-6E8A-4147-A177-3AD203B41FA5}">
                      <a16:colId xmlns="" xmlns:a16="http://schemas.microsoft.com/office/drawing/2014/main" val="3325735789"/>
                    </a:ext>
                  </a:extLst>
                </a:gridCol>
              </a:tblGrid>
              <a:tr h="1105891">
                <a:tc rowSpan="3">
                  <a:txBody>
                    <a:bodyPr/>
                    <a:lstStyle/>
                    <a:p>
                      <a:pPr algn="ctr">
                        <a:lnSpc>
                          <a:spcPct val="115000"/>
                        </a:lnSpc>
                        <a:spcAft>
                          <a:spcPts val="0"/>
                        </a:spcAft>
                      </a:pPr>
                      <a:r>
                        <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EFICIENCIA OPERACIONAL</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3">
                  <a:txBody>
                    <a:bodyPr/>
                    <a:lstStyle/>
                    <a:p>
                      <a:pPr algn="ctr">
                        <a:lnSpc>
                          <a:spcPct val="115000"/>
                        </a:lnSpc>
                        <a:spcAft>
                          <a:spcPts val="0"/>
                        </a:spcAft>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OBJ 6. Incrementar la efectividad en el apoyo logístico</a:t>
                      </a:r>
                      <a:endParaRPr lang="en-US"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Fortalecer el sistema logístico</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54532" marR="545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SzPts val="900"/>
                        <a:buFont typeface="+mj-lt"/>
                        <a:buAutoNum type="arabicPeriod" startAt="27"/>
                        <a:tabLst>
                          <a:tab pos="228600" algn="l"/>
                        </a:tabLst>
                      </a:pPr>
                      <a:endPar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SzPts val="900"/>
                        <a:buFont typeface="+mj-lt"/>
                        <a:buAutoNum type="arabicPeriod" startAt="27"/>
                        <a:tabLst>
                          <a:tab pos="228600" algn="l"/>
                        </a:tabLst>
                      </a:pP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Desarrollar un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mapa de procesos del canal logístico </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que incorpore los subprocesos para atender las necesidades logísticas de las unidades militares que apoyen a una situación de emergencia en los campos de búsqueda, respuesta, rehabilitación y reconstrucción de la zona afectada por efectos de un desastre natural o antrópico.</a:t>
                      </a:r>
                    </a:p>
                    <a:p>
                      <a:pPr marL="342900" lvl="0" indent="-342900" algn="just">
                        <a:lnSpc>
                          <a:spcPct val="115000"/>
                        </a:lnSpc>
                        <a:spcAft>
                          <a:spcPts val="0"/>
                        </a:spcAft>
                        <a:buSzPts val="900"/>
                        <a:buFont typeface="+mj-lt"/>
                        <a:buAutoNum type="arabicPeriod" startAt="27"/>
                        <a:tabLst>
                          <a:tab pos="228600" algn="l"/>
                        </a:tabLst>
                      </a:pP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45177213"/>
                  </a:ext>
                </a:extLst>
              </a:tr>
              <a:tr h="56248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28"/>
                        <a:tabLst>
                          <a:tab pos="228600" algn="l"/>
                        </a:tabLst>
                      </a:pPr>
                      <a:endPar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SzPts val="900"/>
                        <a:buFont typeface="+mj-lt"/>
                        <a:buAutoNum type="arabicPeriod" startAt="28"/>
                        <a:tabLst>
                          <a:tab pos="228600" algn="l"/>
                        </a:tabLst>
                      </a:pP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Desarrollar proyectos de inversión para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adquirir material multipropósito </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que permita dotar de medios adecuados para alcanzar los fines y cumplir eficientemente con los requerimientos derivados de la gestión de riesgos.</a:t>
                      </a:r>
                    </a:p>
                    <a:p>
                      <a:pPr marL="342900" lvl="0" indent="-342900" algn="just">
                        <a:lnSpc>
                          <a:spcPct val="115000"/>
                        </a:lnSpc>
                        <a:spcAft>
                          <a:spcPts val="0"/>
                        </a:spcAft>
                        <a:buSzPts val="900"/>
                        <a:buFont typeface="+mj-lt"/>
                        <a:buAutoNum type="arabicPeriod" startAt="28"/>
                        <a:tabLst>
                          <a:tab pos="228600" algn="l"/>
                        </a:tabLst>
                      </a:pP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483221"/>
                  </a:ext>
                </a:extLst>
              </a:tr>
              <a:tr h="56349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startAt="29"/>
                        <a:tabLst>
                          <a:tab pos="228600" algn="l"/>
                        </a:tabLst>
                      </a:pPr>
                      <a:endPar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SzPts val="900"/>
                        <a:buFont typeface="+mj-lt"/>
                        <a:buAutoNum type="arabicPeriod" startAt="29"/>
                        <a:tabLst>
                          <a:tab pos="228600" algn="l"/>
                        </a:tabLst>
                      </a:pP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Determinar la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capacidad logística disponible del Ejército </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para intervenir en operaciones en apoyo a la gestión de riesgos, para obtener los índices que permitan definir el alcance operacional y los requerimientos de las otras instituciones que con sus capacidades logísticas permitan ampliar dicho alcance que contribuya al cumplimiento de la misión interinstitucional. </a:t>
                      </a:r>
                    </a:p>
                    <a:p>
                      <a:pPr marL="342900" lvl="0" indent="-342900" algn="just">
                        <a:lnSpc>
                          <a:spcPct val="115000"/>
                        </a:lnSpc>
                        <a:spcAft>
                          <a:spcPts val="0"/>
                        </a:spcAft>
                        <a:buSzPts val="900"/>
                        <a:buFont typeface="+mj-lt"/>
                        <a:buAutoNum type="arabicPeriod" startAt="29"/>
                        <a:tabLst>
                          <a:tab pos="228600" algn="l"/>
                        </a:tabLst>
                      </a:pP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34020574"/>
                  </a:ext>
                </a:extLst>
              </a:tr>
            </a:tbl>
          </a:graphicData>
        </a:graphic>
      </p:graphicFrame>
    </p:spTree>
    <p:extLst>
      <p:ext uri="{BB962C8B-B14F-4D97-AF65-F5344CB8AC3E}">
        <p14:creationId xmlns:p14="http://schemas.microsoft.com/office/powerpoint/2010/main" val="14106400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13. PROPUESTA</a:t>
            </a:r>
            <a:endParaRPr lang="es-EC" sz="2800" b="1" i="1" dirty="0">
              <a:solidFill>
                <a:prstClr val="black"/>
              </a:solidFill>
              <a:latin typeface="Arial" panose="020B0604020202020204" pitchFamily="34" charset="0"/>
              <a:cs typeface="Arial" panose="020B0604020202020204" pitchFamily="34" charset="0"/>
            </a:endParaRPr>
          </a:p>
        </p:txBody>
      </p:sp>
      <p:graphicFrame>
        <p:nvGraphicFramePr>
          <p:cNvPr id="3" name="Tabla 3">
            <a:extLst>
              <a:ext uri="{FF2B5EF4-FFF2-40B4-BE49-F238E27FC236}">
                <a16:creationId xmlns="" xmlns:a16="http://schemas.microsoft.com/office/drawing/2014/main" id="{83DB4578-0887-4A3E-8FBF-5B42D88A2C80}"/>
              </a:ext>
            </a:extLst>
          </p:cNvPr>
          <p:cNvGraphicFramePr>
            <a:graphicFrameLocks noGrp="1"/>
          </p:cNvGraphicFramePr>
          <p:nvPr>
            <p:extLst>
              <p:ext uri="{D42A27DB-BD31-4B8C-83A1-F6EECF244321}">
                <p14:modId xmlns:p14="http://schemas.microsoft.com/office/powerpoint/2010/main" val="2128153132"/>
              </p:ext>
            </p:extLst>
          </p:nvPr>
        </p:nvGraphicFramePr>
        <p:xfrm>
          <a:off x="353960" y="1094288"/>
          <a:ext cx="11238271" cy="4907280"/>
        </p:xfrm>
        <a:graphic>
          <a:graphicData uri="http://schemas.openxmlformats.org/drawingml/2006/table">
            <a:tbl>
              <a:tblPr firstRow="1" firstCol="1" bandRow="1"/>
              <a:tblGrid>
                <a:gridCol w="1504337">
                  <a:extLst>
                    <a:ext uri="{9D8B030D-6E8A-4147-A177-3AD203B41FA5}">
                      <a16:colId xmlns="" xmlns:a16="http://schemas.microsoft.com/office/drawing/2014/main" val="3209029104"/>
                    </a:ext>
                  </a:extLst>
                </a:gridCol>
                <a:gridCol w="1991032">
                  <a:extLst>
                    <a:ext uri="{9D8B030D-6E8A-4147-A177-3AD203B41FA5}">
                      <a16:colId xmlns="" xmlns:a16="http://schemas.microsoft.com/office/drawing/2014/main" val="3713592888"/>
                    </a:ext>
                  </a:extLst>
                </a:gridCol>
                <a:gridCol w="2639961">
                  <a:extLst>
                    <a:ext uri="{9D8B030D-6E8A-4147-A177-3AD203B41FA5}">
                      <a16:colId xmlns="" xmlns:a16="http://schemas.microsoft.com/office/drawing/2014/main" val="2508996448"/>
                    </a:ext>
                  </a:extLst>
                </a:gridCol>
                <a:gridCol w="5102941">
                  <a:extLst>
                    <a:ext uri="{9D8B030D-6E8A-4147-A177-3AD203B41FA5}">
                      <a16:colId xmlns="" xmlns:a16="http://schemas.microsoft.com/office/drawing/2014/main" val="3642881810"/>
                    </a:ext>
                  </a:extLst>
                </a:gridCol>
              </a:tblGrid>
              <a:tr h="795655">
                <a:tc rowSpan="2">
                  <a:txBody>
                    <a:bodyPr/>
                    <a:lstStyle/>
                    <a:p>
                      <a:pPr algn="ctr">
                        <a:lnSpc>
                          <a:spcPct val="115000"/>
                        </a:lnSpc>
                        <a:spcAft>
                          <a:spcPts val="0"/>
                        </a:spcAft>
                      </a:pPr>
                      <a:r>
                        <a:rPr lang="es-EC" sz="1400" dirty="0">
                          <a:effectLst/>
                          <a:latin typeface="Calibri" panose="020F0502020204030204" pitchFamily="34" charset="0"/>
                          <a:ea typeface="Times New Roman" panose="02020603050405020304" pitchFamily="18" charset="0"/>
                          <a:cs typeface="Times New Roman" panose="02020603050405020304" pitchFamily="18" charset="0"/>
                        </a:rPr>
                        <a:t>APRENDIZAJE Y CRECIMIENTO</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rowSpan="2">
                  <a:txBody>
                    <a:bodyPr/>
                    <a:lstStyle/>
                    <a:p>
                      <a:pPr algn="ctr">
                        <a:lnSpc>
                          <a:spcPct val="115000"/>
                        </a:lnSpc>
                        <a:spcAft>
                          <a:spcPts val="0"/>
                        </a:spcAft>
                      </a:pPr>
                      <a:r>
                        <a:rPr lang="es-EC"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OBJ 8. Incrementar el desarrollo del talento humano</a:t>
                      </a:r>
                      <a:endParaRPr lang="en-US"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Mejorar las competencias del personal militar y de servidores públicos en función del perfil profesional.</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SzPts val="900"/>
                        <a:buFont typeface="+mj-lt"/>
                        <a:buAutoNum type="arabicPeriod"/>
                        <a:tabLst>
                          <a:tab pos="228600" algn="l"/>
                        </a:tabLst>
                      </a:pPr>
                      <a:endPar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SzPts val="900"/>
                        <a:buFont typeface="+mj-lt"/>
                        <a:buAutoNum type="arabicPeriod" startAt="30"/>
                        <a:tabLst>
                          <a:tab pos="228600" algn="l"/>
                        </a:tabLst>
                      </a:pP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Fomentar el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desarrollo de una cultura estratégica </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través de estudios de nivel operacional y estratégico para comprender y/o aplicar los elementos del diseño operacional para desarrollar el correspondiente plan u orden de operaciones para el empleo en la gestión de riesgos.</a:t>
                      </a:r>
                    </a:p>
                    <a:p>
                      <a:pPr marL="0" lvl="0" indent="0" algn="just">
                        <a:lnSpc>
                          <a:spcPct val="115000"/>
                        </a:lnSpc>
                        <a:spcAft>
                          <a:spcPts val="0"/>
                        </a:spcAft>
                        <a:buSzPts val="900"/>
                        <a:buFont typeface="+mj-lt"/>
                        <a:buNone/>
                        <a:tabLst>
                          <a:tab pos="228600" algn="l"/>
                        </a:tabLst>
                      </a:pP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62035562"/>
                  </a:ext>
                </a:extLst>
              </a:tr>
              <a:tr h="78994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just">
                        <a:lnSpc>
                          <a:spcPct val="115000"/>
                        </a:lnSpc>
                        <a:spcAft>
                          <a:spcPts val="0"/>
                        </a:spcAft>
                        <a:buSzPts val="900"/>
                        <a:buFont typeface="+mj-lt"/>
                        <a:buAutoNum type="arabicPeriod"/>
                        <a:tabLst>
                          <a:tab pos="228600" algn="l"/>
                        </a:tabLst>
                      </a:pPr>
                      <a:endPar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SzPts val="900"/>
                        <a:buFont typeface="+mj-lt"/>
                        <a:buAutoNum type="arabicPeriod" startAt="31"/>
                        <a:tabLst>
                          <a:tab pos="228600" algn="l"/>
                        </a:tabLst>
                      </a:pP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Implementar en los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procesos de educación y capacitación </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del personal de oficiales la materia de arte y diseño operacional para mejorar la conceptualización de planes para las operaciones de apoyo a la gestión de riesgos.</a:t>
                      </a:r>
                    </a:p>
                    <a:p>
                      <a:pPr marL="0" lvl="0" indent="0" algn="just">
                        <a:lnSpc>
                          <a:spcPct val="115000"/>
                        </a:lnSpc>
                        <a:spcAft>
                          <a:spcPts val="0"/>
                        </a:spcAft>
                        <a:buSzPts val="900"/>
                        <a:buFont typeface="+mj-lt"/>
                        <a:buNone/>
                        <a:tabLst>
                          <a:tab pos="228600" algn="l"/>
                        </a:tabLst>
                      </a:pP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67515180"/>
                  </a:ext>
                </a:extLst>
              </a:tr>
              <a:tr h="819150">
                <a:tc>
                  <a:txBody>
                    <a:bodyPr/>
                    <a:lstStyle/>
                    <a:p>
                      <a:pPr algn="ctr">
                        <a:lnSpc>
                          <a:spcPct val="115000"/>
                        </a:lnSpc>
                        <a:spcAft>
                          <a:spcPts val="0"/>
                        </a:spcAft>
                      </a:pPr>
                      <a:r>
                        <a:rPr lang="es-EC"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FINANCIERA PRESUPUESTO</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just">
                        <a:lnSpc>
                          <a:spcPct val="115000"/>
                        </a:lnSpc>
                        <a:spcAft>
                          <a:spcPts val="0"/>
                        </a:spcAft>
                      </a:pPr>
                      <a:r>
                        <a:rPr lang="es-EC" sz="1400" b="1" dirty="0">
                          <a:effectLst/>
                          <a:latin typeface="Calibri" panose="020F0502020204030204" pitchFamily="34" charset="0"/>
                          <a:ea typeface="Times New Roman" panose="02020603050405020304" pitchFamily="18" charset="0"/>
                          <a:cs typeface="Times New Roman" panose="02020603050405020304" pitchFamily="18" charset="0"/>
                        </a:rPr>
                        <a:t>OBJ 9. Incrementar el uso eficiente del presupuesto</a:t>
                      </a:r>
                      <a:endParaRPr lang="en-US"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15000"/>
                        </a:lnSpc>
                        <a:spcAft>
                          <a:spcPts val="0"/>
                        </a:spcAft>
                      </a:pPr>
                      <a:r>
                        <a:rPr lang="es-EC" sz="1400" dirty="0">
                          <a:effectLst/>
                          <a:latin typeface="Calibri" panose="020F0502020204030204" pitchFamily="34" charset="0"/>
                          <a:ea typeface="Times New Roman" panose="02020603050405020304" pitchFamily="18" charset="0"/>
                          <a:cs typeface="Times New Roman" panose="02020603050405020304" pitchFamily="18" charset="0"/>
                        </a:rPr>
                        <a:t>Realizar el manejo del presupuesto y recursos institucionales bajo una política de priorización en virtud de los requerimientos operacionales y administrativos más importantes.</a:t>
                      </a:r>
                    </a:p>
                    <a:p>
                      <a:pPr indent="127000" algn="ctr">
                        <a:lnSpc>
                          <a:spcPct val="115000"/>
                        </a:lnSpc>
                        <a:spcAft>
                          <a:spcPts val="0"/>
                        </a:spcAft>
                      </a:pP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SzPts val="900"/>
                        <a:buFont typeface="+mj-lt"/>
                        <a:buAutoNum type="arabicPeriod" startAt="32"/>
                        <a:tabLst>
                          <a:tab pos="228600" algn="l"/>
                        </a:tabLst>
                      </a:pP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Gestionar ante el gobierno central la </a:t>
                      </a:r>
                      <a:r>
                        <a:rPr lang="es-EC"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asignación de fondos </a:t>
                      </a:r>
                      <a:r>
                        <a:rPr lang="es-EC"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para el alistamiento operacional de las fuerzas que asistirán a la población en caso de desastres de origen natural o antrópico.</a:t>
                      </a:r>
                      <a:endPar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27809305"/>
                  </a:ext>
                </a:extLst>
              </a:tr>
            </a:tbl>
          </a:graphicData>
        </a:graphic>
      </p:graphicFrame>
    </p:spTree>
    <p:extLst>
      <p:ext uri="{BB962C8B-B14F-4D97-AF65-F5344CB8AC3E}">
        <p14:creationId xmlns:p14="http://schemas.microsoft.com/office/powerpoint/2010/main" val="42846690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14. CONCLUSIONES </a:t>
            </a:r>
            <a:r>
              <a:rPr lang="es-EC" sz="2800" b="1" i="1" dirty="0">
                <a:solidFill>
                  <a:prstClr val="black"/>
                </a:solidFill>
                <a:latin typeface="Arial" panose="020B0604020202020204" pitchFamily="34" charset="0"/>
                <a:cs typeface="Arial" panose="020B0604020202020204" pitchFamily="34" charset="0"/>
              </a:rPr>
              <a:t>Y </a:t>
            </a:r>
            <a:r>
              <a:rPr lang="es-EC" sz="2800" b="1" i="1" dirty="0" smtClean="0">
                <a:solidFill>
                  <a:prstClr val="black"/>
                </a:solidFill>
                <a:latin typeface="Arial" panose="020B0604020202020204" pitchFamily="34" charset="0"/>
                <a:cs typeface="Arial" panose="020B0604020202020204" pitchFamily="34" charset="0"/>
              </a:rPr>
              <a:t>RECOMENDACIONES</a:t>
            </a:r>
            <a:endParaRPr lang="es-EC" sz="2800" dirty="0">
              <a:solidFill>
                <a:prstClr val="black"/>
              </a:solidFill>
              <a:latin typeface="Arial" panose="020B0604020202020204" pitchFamily="34" charset="0"/>
              <a:cs typeface="Arial" panose="020B0604020202020204" pitchFamily="34" charset="0"/>
            </a:endParaRPr>
          </a:p>
        </p:txBody>
      </p:sp>
      <p:sp>
        <p:nvSpPr>
          <p:cNvPr id="3" name="Freeform 1871">
            <a:extLst>
              <a:ext uri="{FF2B5EF4-FFF2-40B4-BE49-F238E27FC236}">
                <a16:creationId xmlns="" xmlns:a16="http://schemas.microsoft.com/office/drawing/2014/main" id="{98B63F9C-034C-424F-BD2E-06DDDC222864}"/>
              </a:ext>
            </a:extLst>
          </p:cNvPr>
          <p:cNvSpPr>
            <a:spLocks/>
          </p:cNvSpPr>
          <p:nvPr/>
        </p:nvSpPr>
        <p:spPr bwMode="auto">
          <a:xfrm>
            <a:off x="2611624" y="1852475"/>
            <a:ext cx="8806905" cy="1135428"/>
          </a:xfrm>
          <a:custGeom>
            <a:avLst/>
            <a:gdLst>
              <a:gd name="T0" fmla="*/ 866 w 866"/>
              <a:gd name="T1" fmla="*/ 1617 h 1902"/>
              <a:gd name="T2" fmla="*/ 433 w 866"/>
              <a:gd name="T3" fmla="*/ 1902 h 1902"/>
              <a:gd name="T4" fmla="*/ 0 w 866"/>
              <a:gd name="T5" fmla="*/ 1617 h 1902"/>
              <a:gd name="T6" fmla="*/ 0 w 866"/>
              <a:gd name="T7" fmla="*/ 52 h 1902"/>
              <a:gd name="T8" fmla="*/ 53 w 866"/>
              <a:gd name="T9" fmla="*/ 0 h 1902"/>
              <a:gd name="T10" fmla="*/ 814 w 866"/>
              <a:gd name="T11" fmla="*/ 0 h 1902"/>
              <a:gd name="T12" fmla="*/ 866 w 866"/>
              <a:gd name="T13" fmla="*/ 52 h 1902"/>
              <a:gd name="T14" fmla="*/ 866 w 866"/>
              <a:gd name="T15" fmla="*/ 1617 h 1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6" h="1902">
                <a:moveTo>
                  <a:pt x="866" y="1617"/>
                </a:moveTo>
                <a:cubicBezTo>
                  <a:pt x="866" y="1646"/>
                  <a:pt x="433" y="1902"/>
                  <a:pt x="433" y="1902"/>
                </a:cubicBezTo>
                <a:cubicBezTo>
                  <a:pt x="433" y="1902"/>
                  <a:pt x="0" y="1646"/>
                  <a:pt x="0" y="1617"/>
                </a:cubicBezTo>
                <a:lnTo>
                  <a:pt x="0" y="52"/>
                </a:lnTo>
                <a:cubicBezTo>
                  <a:pt x="0" y="23"/>
                  <a:pt x="24" y="0"/>
                  <a:pt x="53" y="0"/>
                </a:cubicBezTo>
                <a:lnTo>
                  <a:pt x="814" y="0"/>
                </a:lnTo>
                <a:cubicBezTo>
                  <a:pt x="843" y="0"/>
                  <a:pt x="866" y="23"/>
                  <a:pt x="866" y="52"/>
                </a:cubicBezTo>
                <a:lnTo>
                  <a:pt x="866" y="1617"/>
                </a:lnTo>
                <a:close/>
              </a:path>
            </a:pathLst>
          </a:custGeom>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a:r>
              <a:rPr lang="es-ES" sz="2000" dirty="0" smtClean="0">
                <a:latin typeface="Bahnschrift Light SemiCondensed" panose="020B0502040204020203" pitchFamily="34" charset="0"/>
                <a:ea typeface="Calibri" panose="020F0502020204030204" pitchFamily="34" charset="0"/>
                <a:cs typeface="Times New Roman" panose="02020603050405020304" pitchFamily="18" charset="0"/>
              </a:rPr>
              <a:t>Los </a:t>
            </a:r>
            <a:r>
              <a:rPr lang="es-ES" sz="2000" b="1" dirty="0">
                <a:latin typeface="Bahnschrift Light SemiCondensed" panose="020B0502040204020203" pitchFamily="34" charset="0"/>
                <a:ea typeface="Calibri" panose="020F0502020204030204" pitchFamily="34" charset="0"/>
                <a:cs typeface="Times New Roman" panose="02020603050405020304" pitchFamily="18" charset="0"/>
              </a:rPr>
              <a:t>lineamientos estratégicos </a:t>
            </a:r>
            <a:r>
              <a:rPr lang="es-ES" sz="2000" dirty="0">
                <a:latin typeface="Bahnschrift Light SemiCondensed" panose="020B0502040204020203" pitchFamily="34" charset="0"/>
                <a:ea typeface="Calibri" panose="020F0502020204030204" pitchFamily="34" charset="0"/>
                <a:cs typeface="Times New Roman" panose="02020603050405020304" pitchFamily="18" charset="0"/>
              </a:rPr>
              <a:t>institucionales formulados en el presente estudio permitirán implementar una </a:t>
            </a:r>
            <a:r>
              <a:rPr lang="es-ES" sz="2000" b="1" dirty="0">
                <a:latin typeface="Bahnschrift Light SemiCondensed" panose="020B0502040204020203" pitchFamily="34" charset="0"/>
                <a:ea typeface="Calibri" panose="020F0502020204030204" pitchFamily="34" charset="0"/>
                <a:cs typeface="Times New Roman" panose="02020603050405020304" pitchFamily="18" charset="0"/>
              </a:rPr>
              <a:t>articulación</a:t>
            </a:r>
            <a:r>
              <a:rPr lang="es-ES" sz="2000" dirty="0">
                <a:latin typeface="Bahnschrift Light SemiCondensed" panose="020B0502040204020203" pitchFamily="34" charset="0"/>
                <a:ea typeface="Calibri" panose="020F0502020204030204" pitchFamily="34" charset="0"/>
                <a:cs typeface="Times New Roman" panose="02020603050405020304" pitchFamily="18" charset="0"/>
              </a:rPr>
              <a:t> entre los objetivos estratégicos del Ejército con los objetivos </a:t>
            </a:r>
            <a:r>
              <a:rPr lang="es-ES" sz="2000" dirty="0" smtClean="0">
                <a:latin typeface="Bahnschrift Light SemiCondensed" panose="020B0502040204020203" pitchFamily="34" charset="0"/>
                <a:ea typeface="Calibri" panose="020F0502020204030204" pitchFamily="34" charset="0"/>
                <a:cs typeface="Times New Roman" panose="02020603050405020304" pitchFamily="18" charset="0"/>
              </a:rPr>
              <a:t>del gobierno en lo que respecta </a:t>
            </a:r>
            <a:r>
              <a:rPr lang="es-ES" sz="2000" dirty="0">
                <a:latin typeface="Bahnschrift Light SemiCondensed" panose="020B0502040204020203" pitchFamily="34" charset="0"/>
                <a:ea typeface="Calibri" panose="020F0502020204030204" pitchFamily="34" charset="0"/>
                <a:cs typeface="Times New Roman" panose="02020603050405020304" pitchFamily="18" charset="0"/>
              </a:rPr>
              <a:t>a la gestión de riesgos,</a:t>
            </a:r>
            <a:endParaRPr lang="es-EC" sz="2000" dirty="0">
              <a:latin typeface="Bahnschrift Light SemiCondensed" panose="020B0502040204020203" pitchFamily="34" charset="0"/>
            </a:endParaRPr>
          </a:p>
        </p:txBody>
      </p:sp>
      <p:sp>
        <p:nvSpPr>
          <p:cNvPr id="4" name="Elipse 1">
            <a:extLst>
              <a:ext uri="{FF2B5EF4-FFF2-40B4-BE49-F238E27FC236}">
                <a16:creationId xmlns="" xmlns:a16="http://schemas.microsoft.com/office/drawing/2014/main" id="{14448AF2-8EA2-43E0-9731-8333513F4B75}"/>
              </a:ext>
            </a:extLst>
          </p:cNvPr>
          <p:cNvSpPr/>
          <p:nvPr/>
        </p:nvSpPr>
        <p:spPr>
          <a:xfrm>
            <a:off x="1681795" y="2010357"/>
            <a:ext cx="543572" cy="47194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a:latin typeface="Bahnschrift Light SemiCondensed" panose="020B0502040204020203" pitchFamily="34" charset="0"/>
              </a:rPr>
              <a:t>1</a:t>
            </a:r>
            <a:endParaRPr lang="en-US" dirty="0">
              <a:latin typeface="Bahnschrift Light SemiCondensed" panose="020B0502040204020203" pitchFamily="34" charset="0"/>
            </a:endParaRPr>
          </a:p>
        </p:txBody>
      </p:sp>
      <p:sp>
        <p:nvSpPr>
          <p:cNvPr id="5" name="Freeform 1871">
            <a:extLst>
              <a:ext uri="{FF2B5EF4-FFF2-40B4-BE49-F238E27FC236}">
                <a16:creationId xmlns="" xmlns:a16="http://schemas.microsoft.com/office/drawing/2014/main" id="{E314C97D-5041-44E7-8D86-41FAC213F90B}"/>
              </a:ext>
            </a:extLst>
          </p:cNvPr>
          <p:cNvSpPr>
            <a:spLocks/>
          </p:cNvSpPr>
          <p:nvPr/>
        </p:nvSpPr>
        <p:spPr bwMode="auto">
          <a:xfrm>
            <a:off x="2611624" y="3407810"/>
            <a:ext cx="8806905" cy="1163797"/>
          </a:xfrm>
          <a:custGeom>
            <a:avLst/>
            <a:gdLst>
              <a:gd name="T0" fmla="*/ 866 w 866"/>
              <a:gd name="T1" fmla="*/ 1617 h 1902"/>
              <a:gd name="T2" fmla="*/ 433 w 866"/>
              <a:gd name="T3" fmla="*/ 1902 h 1902"/>
              <a:gd name="T4" fmla="*/ 0 w 866"/>
              <a:gd name="T5" fmla="*/ 1617 h 1902"/>
              <a:gd name="T6" fmla="*/ 0 w 866"/>
              <a:gd name="T7" fmla="*/ 52 h 1902"/>
              <a:gd name="T8" fmla="*/ 53 w 866"/>
              <a:gd name="T9" fmla="*/ 0 h 1902"/>
              <a:gd name="T10" fmla="*/ 814 w 866"/>
              <a:gd name="T11" fmla="*/ 0 h 1902"/>
              <a:gd name="T12" fmla="*/ 866 w 866"/>
              <a:gd name="T13" fmla="*/ 52 h 1902"/>
              <a:gd name="T14" fmla="*/ 866 w 866"/>
              <a:gd name="T15" fmla="*/ 1617 h 1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6" h="1902">
                <a:moveTo>
                  <a:pt x="866" y="1617"/>
                </a:moveTo>
                <a:cubicBezTo>
                  <a:pt x="866" y="1646"/>
                  <a:pt x="433" y="1902"/>
                  <a:pt x="433" y="1902"/>
                </a:cubicBezTo>
                <a:cubicBezTo>
                  <a:pt x="433" y="1902"/>
                  <a:pt x="0" y="1646"/>
                  <a:pt x="0" y="1617"/>
                </a:cubicBezTo>
                <a:lnTo>
                  <a:pt x="0" y="52"/>
                </a:lnTo>
                <a:cubicBezTo>
                  <a:pt x="0" y="23"/>
                  <a:pt x="24" y="0"/>
                  <a:pt x="53" y="0"/>
                </a:cubicBezTo>
                <a:lnTo>
                  <a:pt x="814" y="0"/>
                </a:lnTo>
                <a:cubicBezTo>
                  <a:pt x="843" y="0"/>
                  <a:pt x="866" y="23"/>
                  <a:pt x="866" y="52"/>
                </a:cubicBezTo>
                <a:lnTo>
                  <a:pt x="866" y="1617"/>
                </a:lnTo>
                <a:close/>
              </a:path>
            </a:pathLst>
          </a:custGeom>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a:r>
              <a:rPr lang="es-ES" sz="2000" dirty="0" smtClean="0">
                <a:latin typeface="Bahnschrift Light SemiCondensed" panose="020B0502040204020203" pitchFamily="34" charset="0"/>
                <a:ea typeface="Calibri" panose="020F0502020204030204" pitchFamily="34" charset="0"/>
                <a:cs typeface="Times New Roman" panose="02020603050405020304" pitchFamily="18" charset="0"/>
              </a:rPr>
              <a:t>La propuesta se </a:t>
            </a:r>
            <a:r>
              <a:rPr lang="es-ES" sz="2000" dirty="0">
                <a:latin typeface="Bahnschrift Light SemiCondensed" panose="020B0502040204020203" pitchFamily="34" charset="0"/>
                <a:ea typeface="Calibri" panose="020F0502020204030204" pitchFamily="34" charset="0"/>
                <a:cs typeface="Times New Roman" panose="02020603050405020304" pitchFamily="18" charset="0"/>
              </a:rPr>
              <a:t>constituye en una alternativa para adecuar la </a:t>
            </a:r>
            <a:r>
              <a:rPr lang="es-ES" sz="2000" b="1" dirty="0">
                <a:latin typeface="Bahnschrift Light SemiCondensed" panose="020B0502040204020203" pitchFamily="34" charset="0"/>
                <a:ea typeface="Calibri" panose="020F0502020204030204" pitchFamily="34" charset="0"/>
                <a:cs typeface="Times New Roman" panose="02020603050405020304" pitchFamily="18" charset="0"/>
              </a:rPr>
              <a:t>base doctrinaria </a:t>
            </a:r>
            <a:r>
              <a:rPr lang="es-ES" sz="2000" dirty="0">
                <a:latin typeface="Bahnschrift Light SemiCondensed" panose="020B0502040204020203" pitchFamily="34" charset="0"/>
                <a:ea typeface="Calibri" panose="020F0502020204030204" pitchFamily="34" charset="0"/>
                <a:cs typeface="Times New Roman" panose="02020603050405020304" pitchFamily="18" charset="0"/>
              </a:rPr>
              <a:t>del Ejército Ecuatoriano, puesto que se podrá aplicar de una forma coherente del arte y diseño operacional en el campo de la gestión de riesgos,</a:t>
            </a:r>
            <a:endParaRPr lang="es-EC" sz="2000" dirty="0">
              <a:latin typeface="Bahnschrift Light SemiCondensed" panose="020B0502040204020203" pitchFamily="34" charset="0"/>
            </a:endParaRPr>
          </a:p>
        </p:txBody>
      </p:sp>
      <p:sp>
        <p:nvSpPr>
          <p:cNvPr id="7" name="Elipse 8">
            <a:extLst>
              <a:ext uri="{FF2B5EF4-FFF2-40B4-BE49-F238E27FC236}">
                <a16:creationId xmlns="" xmlns:a16="http://schemas.microsoft.com/office/drawing/2014/main" id="{2FD71E21-776D-4692-89ED-DB33429E8BC6}"/>
              </a:ext>
            </a:extLst>
          </p:cNvPr>
          <p:cNvSpPr/>
          <p:nvPr/>
        </p:nvSpPr>
        <p:spPr>
          <a:xfrm>
            <a:off x="1681795" y="3624684"/>
            <a:ext cx="543572" cy="47194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a:latin typeface="Bahnschrift Light SemiCondensed" panose="020B0502040204020203" pitchFamily="34" charset="0"/>
              </a:rPr>
              <a:t>2</a:t>
            </a:r>
            <a:endParaRPr lang="en-US" dirty="0">
              <a:latin typeface="Bahnschrift Light SemiCondensed" panose="020B0502040204020203" pitchFamily="34" charset="0"/>
            </a:endParaRPr>
          </a:p>
        </p:txBody>
      </p:sp>
      <p:sp>
        <p:nvSpPr>
          <p:cNvPr id="8" name="Freeform 1871">
            <a:extLst>
              <a:ext uri="{FF2B5EF4-FFF2-40B4-BE49-F238E27FC236}">
                <a16:creationId xmlns="" xmlns:a16="http://schemas.microsoft.com/office/drawing/2014/main" id="{3FDB34D5-E723-4704-AD89-BEFEE7956284}"/>
              </a:ext>
            </a:extLst>
          </p:cNvPr>
          <p:cNvSpPr>
            <a:spLocks/>
          </p:cNvSpPr>
          <p:nvPr/>
        </p:nvSpPr>
        <p:spPr bwMode="auto">
          <a:xfrm>
            <a:off x="2611624" y="5053012"/>
            <a:ext cx="8806905" cy="1128850"/>
          </a:xfrm>
          <a:custGeom>
            <a:avLst/>
            <a:gdLst>
              <a:gd name="T0" fmla="*/ 866 w 866"/>
              <a:gd name="T1" fmla="*/ 1617 h 1902"/>
              <a:gd name="T2" fmla="*/ 433 w 866"/>
              <a:gd name="T3" fmla="*/ 1902 h 1902"/>
              <a:gd name="T4" fmla="*/ 0 w 866"/>
              <a:gd name="T5" fmla="*/ 1617 h 1902"/>
              <a:gd name="T6" fmla="*/ 0 w 866"/>
              <a:gd name="T7" fmla="*/ 52 h 1902"/>
              <a:gd name="T8" fmla="*/ 53 w 866"/>
              <a:gd name="T9" fmla="*/ 0 h 1902"/>
              <a:gd name="T10" fmla="*/ 814 w 866"/>
              <a:gd name="T11" fmla="*/ 0 h 1902"/>
              <a:gd name="T12" fmla="*/ 866 w 866"/>
              <a:gd name="T13" fmla="*/ 52 h 1902"/>
              <a:gd name="T14" fmla="*/ 866 w 866"/>
              <a:gd name="T15" fmla="*/ 1617 h 1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6" h="1902">
                <a:moveTo>
                  <a:pt x="866" y="1617"/>
                </a:moveTo>
                <a:cubicBezTo>
                  <a:pt x="866" y="1646"/>
                  <a:pt x="433" y="1902"/>
                  <a:pt x="433" y="1902"/>
                </a:cubicBezTo>
                <a:cubicBezTo>
                  <a:pt x="433" y="1902"/>
                  <a:pt x="0" y="1646"/>
                  <a:pt x="0" y="1617"/>
                </a:cubicBezTo>
                <a:lnTo>
                  <a:pt x="0" y="52"/>
                </a:lnTo>
                <a:cubicBezTo>
                  <a:pt x="0" y="23"/>
                  <a:pt x="24" y="0"/>
                  <a:pt x="53" y="0"/>
                </a:cubicBezTo>
                <a:lnTo>
                  <a:pt x="814" y="0"/>
                </a:lnTo>
                <a:cubicBezTo>
                  <a:pt x="843" y="0"/>
                  <a:pt x="866" y="23"/>
                  <a:pt x="866" y="52"/>
                </a:cubicBezTo>
                <a:lnTo>
                  <a:pt x="866" y="1617"/>
                </a:lnTo>
                <a:close/>
              </a:path>
            </a:pathLst>
          </a:custGeom>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a:r>
              <a:rPr lang="es-ES" sz="2000" dirty="0" smtClean="0">
                <a:latin typeface="Bahnschrift Light SemiCondensed" panose="020B0502040204020203" pitchFamily="34" charset="0"/>
                <a:ea typeface="Calibri" panose="020F0502020204030204" pitchFamily="34" charset="0"/>
                <a:cs typeface="Times New Roman" panose="02020603050405020304" pitchFamily="18" charset="0"/>
              </a:rPr>
              <a:t>El </a:t>
            </a:r>
            <a:r>
              <a:rPr lang="es-ES" sz="2000" dirty="0">
                <a:latin typeface="Bahnschrift Light SemiCondensed" panose="020B0502040204020203" pitchFamily="34" charset="0"/>
                <a:ea typeface="Calibri" panose="020F0502020204030204" pitchFamily="34" charset="0"/>
                <a:cs typeface="Times New Roman" panose="02020603050405020304" pitchFamily="18" charset="0"/>
              </a:rPr>
              <a:t>apoyo brindado por el Ejército a la gestión de riesgos se encuadra en un </a:t>
            </a:r>
            <a:r>
              <a:rPr lang="es-ES" sz="2000" b="1" dirty="0">
                <a:latin typeface="Bahnschrift Light SemiCondensed" panose="020B0502040204020203" pitchFamily="34" charset="0"/>
                <a:ea typeface="Calibri" panose="020F0502020204030204" pitchFamily="34" charset="0"/>
                <a:cs typeface="Times New Roman" panose="02020603050405020304" pitchFamily="18" charset="0"/>
              </a:rPr>
              <a:t>marco legal establecido</a:t>
            </a:r>
            <a:r>
              <a:rPr lang="es-ES" sz="2000" dirty="0">
                <a:latin typeface="Bahnschrift Light SemiCondensed" panose="020B0502040204020203" pitchFamily="34" charset="0"/>
                <a:ea typeface="Calibri" panose="020F0502020204030204" pitchFamily="34" charset="0"/>
                <a:cs typeface="Times New Roman" panose="02020603050405020304" pitchFamily="18" charset="0"/>
              </a:rPr>
              <a:t>, el cual es </a:t>
            </a:r>
            <a:r>
              <a:rPr lang="es-ES" sz="2000" b="1" dirty="0">
                <a:latin typeface="Bahnschrift Light SemiCondensed" panose="020B0502040204020203" pitchFamily="34" charset="0"/>
                <a:ea typeface="Calibri" panose="020F0502020204030204" pitchFamily="34" charset="0"/>
                <a:cs typeface="Times New Roman" panose="02020603050405020304" pitchFamily="18" charset="0"/>
              </a:rPr>
              <a:t>susceptible de modificación y mejora </a:t>
            </a:r>
            <a:r>
              <a:rPr lang="es-ES" sz="2000" dirty="0">
                <a:latin typeface="Bahnschrift Light SemiCondensed" panose="020B0502040204020203" pitchFamily="34" charset="0"/>
                <a:ea typeface="Calibri" panose="020F0502020204030204" pitchFamily="34" charset="0"/>
                <a:cs typeface="Times New Roman" panose="02020603050405020304" pitchFamily="18" charset="0"/>
              </a:rPr>
              <a:t>para alcanzar de manera efectiva los objetivos propuestos en la planificación</a:t>
            </a:r>
            <a:endParaRPr lang="es-EC" sz="2000" dirty="0">
              <a:latin typeface="Bahnschrift Light SemiCondensed" panose="020B0502040204020203" pitchFamily="34" charset="0"/>
            </a:endParaRPr>
          </a:p>
        </p:txBody>
      </p:sp>
      <p:sp>
        <p:nvSpPr>
          <p:cNvPr id="9" name="Elipse 10">
            <a:extLst>
              <a:ext uri="{FF2B5EF4-FFF2-40B4-BE49-F238E27FC236}">
                <a16:creationId xmlns="" xmlns:a16="http://schemas.microsoft.com/office/drawing/2014/main" id="{E12C93FF-E343-4B56-AD13-53D0582F275A}"/>
              </a:ext>
            </a:extLst>
          </p:cNvPr>
          <p:cNvSpPr/>
          <p:nvPr/>
        </p:nvSpPr>
        <p:spPr>
          <a:xfrm>
            <a:off x="1681795" y="5249531"/>
            <a:ext cx="543572" cy="47194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a:latin typeface="Bahnschrift Light SemiCondensed" panose="020B0502040204020203" pitchFamily="34" charset="0"/>
              </a:rPr>
              <a:t>3</a:t>
            </a:r>
            <a:endParaRPr lang="en-US" dirty="0">
              <a:latin typeface="Bahnschrift Light SemiCondensed" panose="020B0502040204020203" pitchFamily="34" charset="0"/>
            </a:endParaRPr>
          </a:p>
        </p:txBody>
      </p:sp>
      <p:sp>
        <p:nvSpPr>
          <p:cNvPr id="12" name="Redondear rectángulo de esquina sencilla 11">
            <a:extLst>
              <a:ext uri="{FF2B5EF4-FFF2-40B4-BE49-F238E27FC236}">
                <a16:creationId xmlns="" xmlns:a16="http://schemas.microsoft.com/office/drawing/2014/main" id="{2280F544-D319-4942-9D0F-D12C71DF6F4C}"/>
              </a:ext>
            </a:extLst>
          </p:cNvPr>
          <p:cNvSpPr/>
          <p:nvPr/>
        </p:nvSpPr>
        <p:spPr>
          <a:xfrm>
            <a:off x="1568390" y="1134253"/>
            <a:ext cx="2086467" cy="400110"/>
          </a:xfrm>
          <a:prstGeom prst="round1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2000" dirty="0" smtClean="0">
                <a:solidFill>
                  <a:schemeClr val="tx1"/>
                </a:solidFill>
                <a:latin typeface="Bahnschrift SemiBold SemiConden" panose="020B0502040204020203" pitchFamily="34" charset="0"/>
                <a:ea typeface="Calibri" panose="020F0502020204030204" pitchFamily="34" charset="0"/>
                <a:cs typeface="Times New Roman" panose="02020603050405020304" pitchFamily="18" charset="0"/>
              </a:rPr>
              <a:t>Conclusiones</a:t>
            </a:r>
            <a:endParaRPr lang="es-EC" sz="2000" dirty="0">
              <a:solidFill>
                <a:schemeClr val="tx1"/>
              </a:solidFill>
              <a:latin typeface="Bahnschrift SemiBold SemiConden"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598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14. CONCLUSIONES </a:t>
            </a:r>
            <a:r>
              <a:rPr lang="es-EC" sz="2800" b="1" i="1" dirty="0">
                <a:solidFill>
                  <a:prstClr val="black"/>
                </a:solidFill>
                <a:latin typeface="Arial" panose="020B0604020202020204" pitchFamily="34" charset="0"/>
                <a:cs typeface="Arial" panose="020B0604020202020204" pitchFamily="34" charset="0"/>
              </a:rPr>
              <a:t>Y </a:t>
            </a:r>
            <a:r>
              <a:rPr lang="es-EC" sz="2800" b="1" i="1" dirty="0" smtClean="0">
                <a:solidFill>
                  <a:prstClr val="black"/>
                </a:solidFill>
                <a:latin typeface="Arial" panose="020B0604020202020204" pitchFamily="34" charset="0"/>
                <a:cs typeface="Arial" panose="020B0604020202020204" pitchFamily="34" charset="0"/>
              </a:rPr>
              <a:t>RECOMENDACIONES</a:t>
            </a:r>
            <a:endParaRPr lang="es-EC" sz="2800" dirty="0">
              <a:solidFill>
                <a:prstClr val="black"/>
              </a:solidFill>
              <a:latin typeface="Arial" panose="020B0604020202020204" pitchFamily="34" charset="0"/>
              <a:cs typeface="Arial" panose="020B0604020202020204" pitchFamily="34" charset="0"/>
            </a:endParaRPr>
          </a:p>
        </p:txBody>
      </p:sp>
      <p:sp>
        <p:nvSpPr>
          <p:cNvPr id="3" name="Freeform 1871">
            <a:extLst>
              <a:ext uri="{FF2B5EF4-FFF2-40B4-BE49-F238E27FC236}">
                <a16:creationId xmlns="" xmlns:a16="http://schemas.microsoft.com/office/drawing/2014/main" id="{98B63F9C-034C-424F-BD2E-06DDDC222864}"/>
              </a:ext>
            </a:extLst>
          </p:cNvPr>
          <p:cNvSpPr>
            <a:spLocks/>
          </p:cNvSpPr>
          <p:nvPr/>
        </p:nvSpPr>
        <p:spPr bwMode="auto">
          <a:xfrm>
            <a:off x="2611624" y="1736563"/>
            <a:ext cx="8806905" cy="1486449"/>
          </a:xfrm>
          <a:custGeom>
            <a:avLst/>
            <a:gdLst>
              <a:gd name="T0" fmla="*/ 866 w 866"/>
              <a:gd name="T1" fmla="*/ 1617 h 1902"/>
              <a:gd name="T2" fmla="*/ 433 w 866"/>
              <a:gd name="T3" fmla="*/ 1902 h 1902"/>
              <a:gd name="T4" fmla="*/ 0 w 866"/>
              <a:gd name="T5" fmla="*/ 1617 h 1902"/>
              <a:gd name="T6" fmla="*/ 0 w 866"/>
              <a:gd name="T7" fmla="*/ 52 h 1902"/>
              <a:gd name="T8" fmla="*/ 53 w 866"/>
              <a:gd name="T9" fmla="*/ 0 h 1902"/>
              <a:gd name="T10" fmla="*/ 814 w 866"/>
              <a:gd name="T11" fmla="*/ 0 h 1902"/>
              <a:gd name="T12" fmla="*/ 866 w 866"/>
              <a:gd name="T13" fmla="*/ 52 h 1902"/>
              <a:gd name="T14" fmla="*/ 866 w 866"/>
              <a:gd name="T15" fmla="*/ 1617 h 1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6" h="1902">
                <a:moveTo>
                  <a:pt x="866" y="1617"/>
                </a:moveTo>
                <a:cubicBezTo>
                  <a:pt x="866" y="1646"/>
                  <a:pt x="433" y="1902"/>
                  <a:pt x="433" y="1902"/>
                </a:cubicBezTo>
                <a:cubicBezTo>
                  <a:pt x="433" y="1902"/>
                  <a:pt x="0" y="1646"/>
                  <a:pt x="0" y="1617"/>
                </a:cubicBezTo>
                <a:lnTo>
                  <a:pt x="0" y="52"/>
                </a:lnTo>
                <a:cubicBezTo>
                  <a:pt x="0" y="23"/>
                  <a:pt x="24" y="0"/>
                  <a:pt x="53" y="0"/>
                </a:cubicBezTo>
                <a:lnTo>
                  <a:pt x="814" y="0"/>
                </a:lnTo>
                <a:cubicBezTo>
                  <a:pt x="843" y="0"/>
                  <a:pt x="866" y="23"/>
                  <a:pt x="866" y="52"/>
                </a:cubicBezTo>
                <a:lnTo>
                  <a:pt x="866" y="1617"/>
                </a:lnTo>
                <a:close/>
              </a:path>
            </a:pathLst>
          </a:custGeom>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a:r>
              <a:rPr lang="es-EC" sz="2000" dirty="0">
                <a:latin typeface="Bahnschrift Light SemiCondensed" panose="020B0502040204020203" pitchFamily="34" charset="0"/>
                <a:ea typeface="Calibri" panose="020F0502020204030204" pitchFamily="34" charset="0"/>
                <a:cs typeface="Times New Roman" panose="02020603050405020304" pitchFamily="18" charset="0"/>
              </a:rPr>
              <a:t>La aplicación de los </a:t>
            </a:r>
            <a:r>
              <a:rPr lang="es-EC" sz="2000" b="1" dirty="0">
                <a:latin typeface="Bahnschrift Light SemiCondensed" panose="020B0502040204020203" pitchFamily="34" charset="0"/>
                <a:ea typeface="Calibri" panose="020F0502020204030204" pitchFamily="34" charset="0"/>
                <a:cs typeface="Times New Roman" panose="02020603050405020304" pitchFamily="18" charset="0"/>
              </a:rPr>
              <a:t>lineamientos estratégicos </a:t>
            </a:r>
            <a:r>
              <a:rPr lang="es-EC" sz="2000" dirty="0">
                <a:latin typeface="Bahnschrift Light SemiCondensed" panose="020B0502040204020203" pitchFamily="34" charset="0"/>
                <a:ea typeface="Calibri" panose="020F0502020204030204" pitchFamily="34" charset="0"/>
                <a:cs typeface="Times New Roman" panose="02020603050405020304" pitchFamily="18" charset="0"/>
              </a:rPr>
              <a:t>propuestos, se constituyen en una base doctrinaría dirigida al </a:t>
            </a:r>
            <a:r>
              <a:rPr lang="es-EC" sz="2000" dirty="0" smtClean="0">
                <a:latin typeface="Bahnschrift Light SemiCondensed" panose="020B0502040204020203" pitchFamily="34" charset="0"/>
                <a:ea typeface="Calibri" panose="020F0502020204030204" pitchFamily="34" charset="0"/>
                <a:cs typeface="Times New Roman" panose="02020603050405020304" pitchFamily="18" charset="0"/>
              </a:rPr>
              <a:t>COT, </a:t>
            </a:r>
            <a:r>
              <a:rPr lang="es-EC" sz="2000" dirty="0">
                <a:latin typeface="Bahnschrift Light SemiCondensed" panose="020B0502040204020203" pitchFamily="34" charset="0"/>
                <a:ea typeface="Calibri" panose="020F0502020204030204" pitchFamily="34" charset="0"/>
                <a:cs typeface="Times New Roman" panose="02020603050405020304" pitchFamily="18" charset="0"/>
              </a:rPr>
              <a:t>debido a que se emiten perspectivas que requieren de un análisis multifuncional, puesto que se establecen </a:t>
            </a:r>
            <a:r>
              <a:rPr lang="es-EC" sz="2000" b="1" dirty="0">
                <a:latin typeface="Bahnschrift Light SemiCondensed" panose="020B0502040204020203" pitchFamily="34" charset="0"/>
                <a:ea typeface="Calibri" panose="020F0502020204030204" pitchFamily="34" charset="0"/>
                <a:cs typeface="Times New Roman" panose="02020603050405020304" pitchFamily="18" charset="0"/>
              </a:rPr>
              <a:t>las bases para una planificación </a:t>
            </a:r>
            <a:r>
              <a:rPr lang="es-EC" sz="2000" dirty="0">
                <a:latin typeface="Bahnschrift Light SemiCondensed" panose="020B0502040204020203" pitchFamily="34" charset="0"/>
                <a:ea typeface="Calibri" panose="020F0502020204030204" pitchFamily="34" charset="0"/>
                <a:cs typeface="Times New Roman" panose="02020603050405020304" pitchFamily="18" charset="0"/>
              </a:rPr>
              <a:t>operativa que debe alinearse a la planificación estratégica institucional.</a:t>
            </a:r>
          </a:p>
        </p:txBody>
      </p:sp>
      <p:sp>
        <p:nvSpPr>
          <p:cNvPr id="4" name="Elipse 1">
            <a:extLst>
              <a:ext uri="{FF2B5EF4-FFF2-40B4-BE49-F238E27FC236}">
                <a16:creationId xmlns="" xmlns:a16="http://schemas.microsoft.com/office/drawing/2014/main" id="{14448AF2-8EA2-43E0-9731-8333513F4B75}"/>
              </a:ext>
            </a:extLst>
          </p:cNvPr>
          <p:cNvSpPr/>
          <p:nvPr/>
        </p:nvSpPr>
        <p:spPr>
          <a:xfrm>
            <a:off x="1681795" y="2126359"/>
            <a:ext cx="543572" cy="47194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a:latin typeface="Bahnschrift Light SemiCondensed" panose="020B0502040204020203" pitchFamily="34" charset="0"/>
              </a:rPr>
              <a:t>1</a:t>
            </a:r>
            <a:endParaRPr lang="en-US" dirty="0">
              <a:latin typeface="Bahnschrift Light SemiCondensed" panose="020B0502040204020203" pitchFamily="34" charset="0"/>
            </a:endParaRPr>
          </a:p>
        </p:txBody>
      </p:sp>
      <p:sp>
        <p:nvSpPr>
          <p:cNvPr id="5" name="Freeform 1871">
            <a:extLst>
              <a:ext uri="{FF2B5EF4-FFF2-40B4-BE49-F238E27FC236}">
                <a16:creationId xmlns="" xmlns:a16="http://schemas.microsoft.com/office/drawing/2014/main" id="{E314C97D-5041-44E7-8D86-41FAC213F90B}"/>
              </a:ext>
            </a:extLst>
          </p:cNvPr>
          <p:cNvSpPr>
            <a:spLocks/>
          </p:cNvSpPr>
          <p:nvPr/>
        </p:nvSpPr>
        <p:spPr bwMode="auto">
          <a:xfrm>
            <a:off x="2611624" y="3407810"/>
            <a:ext cx="8806905" cy="1460404"/>
          </a:xfrm>
          <a:custGeom>
            <a:avLst/>
            <a:gdLst>
              <a:gd name="T0" fmla="*/ 866 w 866"/>
              <a:gd name="T1" fmla="*/ 1617 h 1902"/>
              <a:gd name="T2" fmla="*/ 433 w 866"/>
              <a:gd name="T3" fmla="*/ 1902 h 1902"/>
              <a:gd name="T4" fmla="*/ 0 w 866"/>
              <a:gd name="T5" fmla="*/ 1617 h 1902"/>
              <a:gd name="T6" fmla="*/ 0 w 866"/>
              <a:gd name="T7" fmla="*/ 52 h 1902"/>
              <a:gd name="T8" fmla="*/ 53 w 866"/>
              <a:gd name="T9" fmla="*/ 0 h 1902"/>
              <a:gd name="T10" fmla="*/ 814 w 866"/>
              <a:gd name="T11" fmla="*/ 0 h 1902"/>
              <a:gd name="T12" fmla="*/ 866 w 866"/>
              <a:gd name="T13" fmla="*/ 52 h 1902"/>
              <a:gd name="T14" fmla="*/ 866 w 866"/>
              <a:gd name="T15" fmla="*/ 1617 h 1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6" h="1902">
                <a:moveTo>
                  <a:pt x="866" y="1617"/>
                </a:moveTo>
                <a:cubicBezTo>
                  <a:pt x="866" y="1646"/>
                  <a:pt x="433" y="1902"/>
                  <a:pt x="433" y="1902"/>
                </a:cubicBezTo>
                <a:cubicBezTo>
                  <a:pt x="433" y="1902"/>
                  <a:pt x="0" y="1646"/>
                  <a:pt x="0" y="1617"/>
                </a:cubicBezTo>
                <a:lnTo>
                  <a:pt x="0" y="52"/>
                </a:lnTo>
                <a:cubicBezTo>
                  <a:pt x="0" y="23"/>
                  <a:pt x="24" y="0"/>
                  <a:pt x="53" y="0"/>
                </a:cubicBezTo>
                <a:lnTo>
                  <a:pt x="814" y="0"/>
                </a:lnTo>
                <a:cubicBezTo>
                  <a:pt x="843" y="0"/>
                  <a:pt x="866" y="23"/>
                  <a:pt x="866" y="52"/>
                </a:cubicBezTo>
                <a:lnTo>
                  <a:pt x="866" y="1617"/>
                </a:lnTo>
                <a:close/>
              </a:path>
            </a:pathLst>
          </a:custGeom>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a:r>
              <a:rPr lang="es-EC" sz="2000" dirty="0">
                <a:latin typeface="Bahnschrift Light SemiCondensed" panose="020B0502040204020203" pitchFamily="34" charset="0"/>
                <a:ea typeface="Calibri" panose="020F0502020204030204" pitchFamily="34" charset="0"/>
                <a:cs typeface="Times New Roman" panose="02020603050405020304" pitchFamily="18" charset="0"/>
              </a:rPr>
              <a:t>Que el presente trabajo se utilice en la </a:t>
            </a:r>
            <a:r>
              <a:rPr lang="es-EC" sz="2000" b="1" dirty="0">
                <a:latin typeface="Bahnschrift Light SemiCondensed" panose="020B0502040204020203" pitchFamily="34" charset="0"/>
                <a:ea typeface="Calibri" panose="020F0502020204030204" pitchFamily="34" charset="0"/>
                <a:cs typeface="Times New Roman" panose="02020603050405020304" pitchFamily="18" charset="0"/>
              </a:rPr>
              <a:t>AGE</a:t>
            </a:r>
            <a:r>
              <a:rPr lang="es-EC" sz="2000" dirty="0">
                <a:latin typeface="Bahnschrift Light SemiCondensed" panose="020B0502040204020203" pitchFamily="34" charset="0"/>
                <a:ea typeface="Calibri" panose="020F0502020204030204" pitchFamily="34" charset="0"/>
                <a:cs typeface="Times New Roman" panose="02020603050405020304" pitchFamily="18" charset="0"/>
              </a:rPr>
              <a:t> como una base conceptual para aplicar el arte y diseño operacional en gestión de riesgos, buscando interrelacionar los lineamientos estratégicos propuestos, para conseguir una planificación integral y multifuncional con un enfoque de empleo multisectorial.</a:t>
            </a:r>
          </a:p>
        </p:txBody>
      </p:sp>
      <p:sp>
        <p:nvSpPr>
          <p:cNvPr id="7" name="Elipse 8">
            <a:extLst>
              <a:ext uri="{FF2B5EF4-FFF2-40B4-BE49-F238E27FC236}">
                <a16:creationId xmlns="" xmlns:a16="http://schemas.microsoft.com/office/drawing/2014/main" id="{2FD71E21-776D-4692-89ED-DB33429E8BC6}"/>
              </a:ext>
            </a:extLst>
          </p:cNvPr>
          <p:cNvSpPr/>
          <p:nvPr/>
        </p:nvSpPr>
        <p:spPr>
          <a:xfrm>
            <a:off x="1681795" y="3829639"/>
            <a:ext cx="543572" cy="47194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a:latin typeface="Bahnschrift Light SemiCondensed" panose="020B0502040204020203" pitchFamily="34" charset="0"/>
              </a:rPr>
              <a:t>2</a:t>
            </a:r>
            <a:endParaRPr lang="en-US" dirty="0">
              <a:latin typeface="Bahnschrift Light SemiCondensed" panose="020B0502040204020203" pitchFamily="34" charset="0"/>
            </a:endParaRPr>
          </a:p>
        </p:txBody>
      </p:sp>
      <p:sp>
        <p:nvSpPr>
          <p:cNvPr id="8" name="Freeform 1871">
            <a:extLst>
              <a:ext uri="{FF2B5EF4-FFF2-40B4-BE49-F238E27FC236}">
                <a16:creationId xmlns="" xmlns:a16="http://schemas.microsoft.com/office/drawing/2014/main" id="{3FDB34D5-E723-4704-AD89-BEFEE7956284}"/>
              </a:ext>
            </a:extLst>
          </p:cNvPr>
          <p:cNvSpPr>
            <a:spLocks/>
          </p:cNvSpPr>
          <p:nvPr/>
        </p:nvSpPr>
        <p:spPr bwMode="auto">
          <a:xfrm>
            <a:off x="2611624" y="5053011"/>
            <a:ext cx="8806905" cy="1476577"/>
          </a:xfrm>
          <a:custGeom>
            <a:avLst/>
            <a:gdLst>
              <a:gd name="T0" fmla="*/ 866 w 866"/>
              <a:gd name="T1" fmla="*/ 1617 h 1902"/>
              <a:gd name="T2" fmla="*/ 433 w 866"/>
              <a:gd name="T3" fmla="*/ 1902 h 1902"/>
              <a:gd name="T4" fmla="*/ 0 w 866"/>
              <a:gd name="T5" fmla="*/ 1617 h 1902"/>
              <a:gd name="T6" fmla="*/ 0 w 866"/>
              <a:gd name="T7" fmla="*/ 52 h 1902"/>
              <a:gd name="T8" fmla="*/ 53 w 866"/>
              <a:gd name="T9" fmla="*/ 0 h 1902"/>
              <a:gd name="T10" fmla="*/ 814 w 866"/>
              <a:gd name="T11" fmla="*/ 0 h 1902"/>
              <a:gd name="T12" fmla="*/ 866 w 866"/>
              <a:gd name="T13" fmla="*/ 52 h 1902"/>
              <a:gd name="T14" fmla="*/ 866 w 866"/>
              <a:gd name="T15" fmla="*/ 1617 h 1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6" h="1902">
                <a:moveTo>
                  <a:pt x="866" y="1617"/>
                </a:moveTo>
                <a:cubicBezTo>
                  <a:pt x="866" y="1646"/>
                  <a:pt x="433" y="1902"/>
                  <a:pt x="433" y="1902"/>
                </a:cubicBezTo>
                <a:cubicBezTo>
                  <a:pt x="433" y="1902"/>
                  <a:pt x="0" y="1646"/>
                  <a:pt x="0" y="1617"/>
                </a:cubicBezTo>
                <a:lnTo>
                  <a:pt x="0" y="52"/>
                </a:lnTo>
                <a:cubicBezTo>
                  <a:pt x="0" y="23"/>
                  <a:pt x="24" y="0"/>
                  <a:pt x="53" y="0"/>
                </a:cubicBezTo>
                <a:lnTo>
                  <a:pt x="814" y="0"/>
                </a:lnTo>
                <a:cubicBezTo>
                  <a:pt x="843" y="0"/>
                  <a:pt x="866" y="23"/>
                  <a:pt x="866" y="52"/>
                </a:cubicBezTo>
                <a:lnTo>
                  <a:pt x="866" y="1617"/>
                </a:lnTo>
                <a:close/>
              </a:path>
            </a:pathLst>
          </a:custGeom>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a:r>
              <a:rPr lang="es-ES" sz="2000" dirty="0">
                <a:latin typeface="Bahnschrift Light SemiCondensed" panose="020B0502040204020203" pitchFamily="34" charset="0"/>
                <a:ea typeface="Calibri" panose="020F0502020204030204" pitchFamily="34" charset="0"/>
                <a:cs typeface="Times New Roman" panose="02020603050405020304" pitchFamily="18" charset="0"/>
              </a:rPr>
              <a:t>Los lineamientos estratégicos propuestos</a:t>
            </a:r>
            <a:r>
              <a:rPr lang="es-ES" sz="2000" dirty="0" smtClean="0">
                <a:latin typeface="Bahnschrift Light SemiCondensed" panose="020B0502040204020203" pitchFamily="34" charset="0"/>
                <a:ea typeface="Calibri" panose="020F0502020204030204" pitchFamily="34" charset="0"/>
                <a:cs typeface="Times New Roman" panose="02020603050405020304" pitchFamily="18" charset="0"/>
              </a:rPr>
              <a:t>, </a:t>
            </a:r>
            <a:r>
              <a:rPr lang="es-ES" sz="2000" dirty="0">
                <a:latin typeface="Bahnschrift Light SemiCondensed" panose="020B0502040204020203" pitchFamily="34" charset="0"/>
                <a:ea typeface="Calibri" panose="020F0502020204030204" pitchFamily="34" charset="0"/>
                <a:cs typeface="Times New Roman" panose="02020603050405020304" pitchFamily="18" charset="0"/>
              </a:rPr>
              <a:t>podrán ser objeto de comprobación en </a:t>
            </a:r>
            <a:r>
              <a:rPr lang="es-ES" sz="2000" b="1" dirty="0">
                <a:latin typeface="Bahnschrift Light SemiCondensed" panose="020B0502040204020203" pitchFamily="34" charset="0"/>
                <a:ea typeface="Calibri" panose="020F0502020204030204" pitchFamily="34" charset="0"/>
                <a:cs typeface="Times New Roman" panose="02020603050405020304" pitchFamily="18" charset="0"/>
              </a:rPr>
              <a:t>ejercicios de simulación </a:t>
            </a:r>
            <a:r>
              <a:rPr lang="es-ES" sz="2000" dirty="0">
                <a:latin typeface="Bahnschrift Light SemiCondensed" panose="020B0502040204020203" pitchFamily="34" charset="0"/>
                <a:ea typeface="Calibri" panose="020F0502020204030204" pitchFamily="34" charset="0"/>
                <a:cs typeface="Times New Roman" panose="02020603050405020304" pitchFamily="18" charset="0"/>
              </a:rPr>
              <a:t>aplicables en el Centro de Investigación, Modelamiento y Simulación del Ejército (CIMSE), para lo cual, se pondrá en ejecución diversas situaciones que exigirán aplicar el arte y diseño operacional.</a:t>
            </a:r>
            <a:endParaRPr lang="es-EC" sz="2000" dirty="0">
              <a:latin typeface="Bahnschrift Light SemiCondensed" panose="020B0502040204020203" pitchFamily="34" charset="0"/>
              <a:ea typeface="Calibri" panose="020F0502020204030204" pitchFamily="34" charset="0"/>
              <a:cs typeface="Times New Roman" panose="02020603050405020304" pitchFamily="18" charset="0"/>
            </a:endParaRPr>
          </a:p>
        </p:txBody>
      </p:sp>
      <p:sp>
        <p:nvSpPr>
          <p:cNvPr id="9" name="Elipse 10">
            <a:extLst>
              <a:ext uri="{FF2B5EF4-FFF2-40B4-BE49-F238E27FC236}">
                <a16:creationId xmlns="" xmlns:a16="http://schemas.microsoft.com/office/drawing/2014/main" id="{E12C93FF-E343-4B56-AD13-53D0582F275A}"/>
              </a:ext>
            </a:extLst>
          </p:cNvPr>
          <p:cNvSpPr/>
          <p:nvPr/>
        </p:nvSpPr>
        <p:spPr>
          <a:xfrm>
            <a:off x="1681795" y="5374126"/>
            <a:ext cx="543572" cy="47194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a:latin typeface="Bahnschrift Light SemiCondensed" panose="020B0502040204020203" pitchFamily="34" charset="0"/>
              </a:rPr>
              <a:t>3</a:t>
            </a:r>
            <a:endParaRPr lang="en-US" dirty="0">
              <a:latin typeface="Bahnschrift Light SemiCondensed" panose="020B0502040204020203" pitchFamily="34" charset="0"/>
            </a:endParaRPr>
          </a:p>
        </p:txBody>
      </p:sp>
      <p:sp>
        <p:nvSpPr>
          <p:cNvPr id="12" name="Redondear rectángulo de esquina sencilla 11">
            <a:extLst>
              <a:ext uri="{FF2B5EF4-FFF2-40B4-BE49-F238E27FC236}">
                <a16:creationId xmlns="" xmlns:a16="http://schemas.microsoft.com/office/drawing/2014/main" id="{2280F544-D319-4942-9D0F-D12C71DF6F4C}"/>
              </a:ext>
            </a:extLst>
          </p:cNvPr>
          <p:cNvSpPr/>
          <p:nvPr/>
        </p:nvSpPr>
        <p:spPr>
          <a:xfrm>
            <a:off x="1568390" y="1134253"/>
            <a:ext cx="2086467" cy="400110"/>
          </a:xfrm>
          <a:prstGeom prst="round1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2000" dirty="0" smtClean="0">
                <a:solidFill>
                  <a:schemeClr val="tx1"/>
                </a:solidFill>
                <a:latin typeface="Bahnschrift SemiBold SemiConden" panose="020B0502040204020203" pitchFamily="34" charset="0"/>
                <a:ea typeface="Calibri" panose="020F0502020204030204" pitchFamily="34" charset="0"/>
                <a:cs typeface="Times New Roman" panose="02020603050405020304" pitchFamily="18" charset="0"/>
              </a:rPr>
              <a:t>Recomendaciones</a:t>
            </a:r>
            <a:endParaRPr lang="es-EC" sz="2000" dirty="0">
              <a:solidFill>
                <a:schemeClr val="tx1"/>
              </a:solidFill>
              <a:latin typeface="Bahnschrift SemiBold SemiConden"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958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F3E3CE28-1FC8-8E46-A07E-10CC378E0146}"/>
              </a:ext>
            </a:extLst>
          </p:cNvPr>
          <p:cNvSpPr/>
          <p:nvPr/>
        </p:nvSpPr>
        <p:spPr>
          <a:xfrm>
            <a:off x="2599386" y="3016233"/>
            <a:ext cx="7942065"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GRACIAS POR SU AMABLE ATENCIÓN</a:t>
            </a:r>
            <a:endParaRPr lang="es-EC"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90471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ctr">
              <a:lnSpc>
                <a:spcPct val="130000"/>
              </a:lnSpc>
              <a:buFontTx/>
              <a:buAutoNum type="arabicPeriod"/>
              <a:defRPr/>
            </a:pPr>
            <a:r>
              <a:rPr lang="es-EC" sz="2800" b="1" i="1" dirty="0">
                <a:solidFill>
                  <a:prstClr val="black"/>
                </a:solidFill>
                <a:latin typeface="Arial" panose="020B0604020202020204" pitchFamily="34" charset="0"/>
                <a:cs typeface="Arial" panose="020B0604020202020204" pitchFamily="34" charset="0"/>
              </a:rPr>
              <a:t>PLANTEAMIENTO DEL PROBLEMA</a:t>
            </a:r>
          </a:p>
        </p:txBody>
      </p:sp>
      <p:sp>
        <p:nvSpPr>
          <p:cNvPr id="4" name="Rectángulo: esquinas redondeadas 16">
            <a:extLst>
              <a:ext uri="{FF2B5EF4-FFF2-40B4-BE49-F238E27FC236}">
                <a16:creationId xmlns="" xmlns:a16="http://schemas.microsoft.com/office/drawing/2014/main" id="{91B7CA70-0498-4630-96F1-7D0134313D09}"/>
              </a:ext>
            </a:extLst>
          </p:cNvPr>
          <p:cNvSpPr/>
          <p:nvPr/>
        </p:nvSpPr>
        <p:spPr>
          <a:xfrm>
            <a:off x="4930705" y="5873112"/>
            <a:ext cx="3120283" cy="404812"/>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s-ES" b="1" dirty="0">
                <a:solidFill>
                  <a:schemeClr val="tx1"/>
                </a:solidFill>
                <a:latin typeface="Bahnschrift SemiBold SemiConden" panose="020B0502040204020203" pitchFamily="34" charset="0"/>
              </a:rPr>
              <a:t>Pérdidas </a:t>
            </a:r>
            <a:r>
              <a:rPr lang="es-ES" b="1" dirty="0" smtClean="0">
                <a:solidFill>
                  <a:schemeClr val="tx1"/>
                </a:solidFill>
                <a:latin typeface="Bahnschrift SemiBold SemiConden" panose="020B0502040204020203" pitchFamily="34" charset="0"/>
              </a:rPr>
              <a:t>$353 </a:t>
            </a:r>
            <a:r>
              <a:rPr lang="es-ES" b="1" dirty="0">
                <a:solidFill>
                  <a:schemeClr val="tx1"/>
                </a:solidFill>
                <a:latin typeface="Bahnschrift SemiBold SemiConden" panose="020B0502040204020203" pitchFamily="34" charset="0"/>
              </a:rPr>
              <a:t>mil millones</a:t>
            </a:r>
            <a:endParaRPr lang="es-EC" b="1" dirty="0">
              <a:solidFill>
                <a:schemeClr val="tx1"/>
              </a:solidFill>
              <a:latin typeface="Bahnschrift SemiBold SemiConden" panose="020B0502040204020203" pitchFamily="34" charset="0"/>
            </a:endParaRPr>
          </a:p>
        </p:txBody>
      </p:sp>
      <p:sp>
        <p:nvSpPr>
          <p:cNvPr id="5" name="Rectángulo: esquinas redondeadas 16">
            <a:extLst>
              <a:ext uri="{FF2B5EF4-FFF2-40B4-BE49-F238E27FC236}">
                <a16:creationId xmlns="" xmlns:a16="http://schemas.microsoft.com/office/drawing/2014/main" id="{3D349FD9-755D-48E1-B035-6906C9733340}"/>
              </a:ext>
            </a:extLst>
          </p:cNvPr>
          <p:cNvSpPr/>
          <p:nvPr/>
        </p:nvSpPr>
        <p:spPr>
          <a:xfrm>
            <a:off x="730833" y="4312574"/>
            <a:ext cx="2939129" cy="423991"/>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s-ES" b="1" dirty="0">
                <a:solidFill>
                  <a:schemeClr val="tx1"/>
                </a:solidFill>
                <a:latin typeface="Bahnschrift SemiBold SemiConden" panose="020B0502040204020203" pitchFamily="34" charset="0"/>
              </a:rPr>
              <a:t>Huracanes en el Atlántico</a:t>
            </a:r>
            <a:endParaRPr lang="es-EC" b="1" dirty="0">
              <a:solidFill>
                <a:schemeClr val="tx1"/>
              </a:solidFill>
              <a:latin typeface="Bahnschrift SemiBold SemiConden" panose="020B0502040204020203" pitchFamily="34" charset="0"/>
            </a:endParaRPr>
          </a:p>
        </p:txBody>
      </p:sp>
      <p:sp>
        <p:nvSpPr>
          <p:cNvPr id="9" name="Rectángulo 15">
            <a:extLst>
              <a:ext uri="{FF2B5EF4-FFF2-40B4-BE49-F238E27FC236}">
                <a16:creationId xmlns="" xmlns:a16="http://schemas.microsoft.com/office/drawing/2014/main" id="{A2D5E2F8-E4AE-4F41-B2C0-DB2D716D1CF8}"/>
              </a:ext>
            </a:extLst>
          </p:cNvPr>
          <p:cNvSpPr>
            <a:spLocks noChangeArrowheads="1"/>
          </p:cNvSpPr>
          <p:nvPr/>
        </p:nvSpPr>
        <p:spPr bwMode="auto">
          <a:xfrm>
            <a:off x="5988476" y="4028989"/>
            <a:ext cx="8274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ES" altLang="en-US" b="1" dirty="0" smtClean="0">
                <a:latin typeface="Bahnschrift SemiBold SemiConden" panose="020B0502040204020203" pitchFamily="34" charset="0"/>
              </a:rPr>
              <a:t>Daños</a:t>
            </a:r>
            <a:endParaRPr lang="en-US" altLang="en-US" dirty="0"/>
          </a:p>
        </p:txBody>
      </p:sp>
      <p:sp>
        <p:nvSpPr>
          <p:cNvPr id="10" name="Rectángulo: esquinas redondeadas 16">
            <a:extLst>
              <a:ext uri="{FF2B5EF4-FFF2-40B4-BE49-F238E27FC236}">
                <a16:creationId xmlns="" xmlns:a16="http://schemas.microsoft.com/office/drawing/2014/main" id="{6D2B8372-0A5C-4B23-9DFA-A7338CBC47EB}"/>
              </a:ext>
            </a:extLst>
          </p:cNvPr>
          <p:cNvSpPr/>
          <p:nvPr/>
        </p:nvSpPr>
        <p:spPr>
          <a:xfrm>
            <a:off x="720910" y="4890475"/>
            <a:ext cx="2939129" cy="358920"/>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s-ES" b="1" dirty="0">
                <a:solidFill>
                  <a:schemeClr val="tx1"/>
                </a:solidFill>
                <a:latin typeface="Bahnschrift SemiBold SemiConden" panose="020B0502040204020203" pitchFamily="34" charset="0"/>
              </a:rPr>
              <a:t>Incendios forestales</a:t>
            </a:r>
            <a:endParaRPr lang="es-EC" b="1" dirty="0">
              <a:solidFill>
                <a:schemeClr val="tx1"/>
              </a:solidFill>
              <a:latin typeface="Bahnschrift SemiBold SemiConden" panose="020B0502040204020203" pitchFamily="34" charset="0"/>
            </a:endParaRPr>
          </a:p>
        </p:txBody>
      </p:sp>
      <p:sp>
        <p:nvSpPr>
          <p:cNvPr id="11" name="Rectángulo: esquinas redondeadas 16">
            <a:extLst>
              <a:ext uri="{FF2B5EF4-FFF2-40B4-BE49-F238E27FC236}">
                <a16:creationId xmlns="" xmlns:a16="http://schemas.microsoft.com/office/drawing/2014/main" id="{0AEFA536-27EA-4E3F-AF19-8ACFADA4E1AA}"/>
              </a:ext>
            </a:extLst>
          </p:cNvPr>
          <p:cNvSpPr/>
          <p:nvPr/>
        </p:nvSpPr>
        <p:spPr>
          <a:xfrm>
            <a:off x="689662" y="5328642"/>
            <a:ext cx="2888619" cy="359257"/>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s-ES" b="1" dirty="0">
                <a:solidFill>
                  <a:schemeClr val="tx1"/>
                </a:solidFill>
                <a:latin typeface="Bahnschrift SemiBold SemiConden" panose="020B0502040204020203" pitchFamily="34" charset="0"/>
              </a:rPr>
              <a:t>Inundaciones</a:t>
            </a:r>
            <a:endParaRPr lang="es-EC" b="1" dirty="0">
              <a:solidFill>
                <a:schemeClr val="tx1"/>
              </a:solidFill>
              <a:latin typeface="Bahnschrift SemiBold SemiConden" panose="020B0502040204020203" pitchFamily="34" charset="0"/>
            </a:endParaRPr>
          </a:p>
        </p:txBody>
      </p:sp>
      <p:sp>
        <p:nvSpPr>
          <p:cNvPr id="13" name="Rectángulo 12">
            <a:extLst>
              <a:ext uri="{FF2B5EF4-FFF2-40B4-BE49-F238E27FC236}">
                <a16:creationId xmlns="" xmlns:a16="http://schemas.microsoft.com/office/drawing/2014/main" id="{64597AED-C5A9-4315-AF58-80EF5ABB3C2A}"/>
              </a:ext>
            </a:extLst>
          </p:cNvPr>
          <p:cNvSpPr/>
          <p:nvPr/>
        </p:nvSpPr>
        <p:spPr>
          <a:xfrm>
            <a:off x="4930705" y="5086361"/>
            <a:ext cx="3147976" cy="632245"/>
          </a:xfrm>
          <a:prstGeom prst="rect">
            <a:avLst/>
          </a:prstGeom>
          <a:solidFill>
            <a:schemeClr val="accent4">
              <a:lumMod val="60000"/>
              <a:lumOff val="4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2000" b="1" dirty="0" smtClean="0">
                <a:solidFill>
                  <a:schemeClr val="tx1"/>
                </a:solidFill>
                <a:latin typeface="Bahnschrift SemiBold SemiConden" panose="020B0502040204020203" pitchFamily="34" charset="0"/>
              </a:rPr>
              <a:t>Amenazas y Riesgos naturales o antrópicos</a:t>
            </a:r>
            <a:endParaRPr lang="es-EC" sz="2000" b="1" dirty="0">
              <a:solidFill>
                <a:schemeClr val="tx1"/>
              </a:solidFill>
              <a:latin typeface="Bahnschrift SemiBold SemiConden" panose="020B0502040204020203" pitchFamily="34" charset="0"/>
            </a:endParaRPr>
          </a:p>
        </p:txBody>
      </p:sp>
      <p:sp>
        <p:nvSpPr>
          <p:cNvPr id="19" name="Rectángulo 25">
            <a:extLst>
              <a:ext uri="{FF2B5EF4-FFF2-40B4-BE49-F238E27FC236}">
                <a16:creationId xmlns="" xmlns:a16="http://schemas.microsoft.com/office/drawing/2014/main" id="{79BA4902-425F-4E06-A827-3FCADDDEE8FD}"/>
              </a:ext>
            </a:extLst>
          </p:cNvPr>
          <p:cNvSpPr/>
          <p:nvPr/>
        </p:nvSpPr>
        <p:spPr>
          <a:xfrm>
            <a:off x="9239707" y="3440082"/>
            <a:ext cx="2649538" cy="463550"/>
          </a:xfrm>
          <a:prstGeom prst="rect">
            <a:avLst/>
          </a:prstGeom>
          <a:solidFill>
            <a:schemeClr val="accent5">
              <a:lumMod val="60000"/>
              <a:lumOff val="4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s-EC" sz="2000" b="1" dirty="0">
                <a:solidFill>
                  <a:schemeClr val="tx1"/>
                </a:solidFill>
                <a:latin typeface="Bahnschrift SemiBold SemiConden" panose="020B0502040204020203" pitchFamily="34" charset="0"/>
              </a:rPr>
              <a:t>Ecuador</a:t>
            </a:r>
          </a:p>
        </p:txBody>
      </p:sp>
      <p:sp>
        <p:nvSpPr>
          <p:cNvPr id="21" name="Rectángulo: esquinas redondeadas 16">
            <a:extLst>
              <a:ext uri="{FF2B5EF4-FFF2-40B4-BE49-F238E27FC236}">
                <a16:creationId xmlns="" xmlns:a16="http://schemas.microsoft.com/office/drawing/2014/main" id="{721E3B18-37BB-4465-AF25-A41BFA9FCB46}"/>
              </a:ext>
            </a:extLst>
          </p:cNvPr>
          <p:cNvSpPr/>
          <p:nvPr/>
        </p:nvSpPr>
        <p:spPr>
          <a:xfrm>
            <a:off x="9551103" y="3958570"/>
            <a:ext cx="2075331" cy="58347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ES" b="1" dirty="0">
                <a:solidFill>
                  <a:schemeClr val="tx1"/>
                </a:solidFill>
                <a:latin typeface="Bahnschrift SemiBold SemiConden" panose="020B0502040204020203" pitchFamily="34" charset="0"/>
              </a:rPr>
              <a:t>Cinturón de fuego del Pacífico</a:t>
            </a:r>
            <a:endParaRPr lang="es-EC" b="1" dirty="0">
              <a:solidFill>
                <a:schemeClr val="tx1"/>
              </a:solidFill>
              <a:latin typeface="Bahnschrift SemiBold SemiConden" panose="020B0502040204020203" pitchFamily="34" charset="0"/>
            </a:endParaRPr>
          </a:p>
        </p:txBody>
      </p:sp>
      <p:sp>
        <p:nvSpPr>
          <p:cNvPr id="25" name="Rectángulo: esquinas redondeadas 16">
            <a:extLst>
              <a:ext uri="{FF2B5EF4-FFF2-40B4-BE49-F238E27FC236}">
                <a16:creationId xmlns="" xmlns:a16="http://schemas.microsoft.com/office/drawing/2014/main" id="{8E29B668-877C-4E4C-9870-7D24DE3FD0B4}"/>
              </a:ext>
            </a:extLst>
          </p:cNvPr>
          <p:cNvSpPr/>
          <p:nvPr/>
        </p:nvSpPr>
        <p:spPr>
          <a:xfrm>
            <a:off x="9416954" y="4807208"/>
            <a:ext cx="2343629" cy="358949"/>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ES" b="1" dirty="0">
                <a:solidFill>
                  <a:schemeClr val="tx1"/>
                </a:solidFill>
                <a:latin typeface="Bahnschrift SemiBold SemiConden" panose="020B0502040204020203" pitchFamily="34" charset="0"/>
              </a:rPr>
              <a:t>Volcanes activos</a:t>
            </a:r>
            <a:endParaRPr lang="es-EC" b="1" dirty="0">
              <a:solidFill>
                <a:schemeClr val="tx1"/>
              </a:solidFill>
              <a:latin typeface="Bahnschrift SemiBold SemiConden" panose="020B0502040204020203" pitchFamily="34" charset="0"/>
            </a:endParaRPr>
          </a:p>
        </p:txBody>
      </p:sp>
      <p:sp>
        <p:nvSpPr>
          <p:cNvPr id="26" name="Rectángulo: esquinas redondeadas 16">
            <a:extLst>
              <a:ext uri="{FF2B5EF4-FFF2-40B4-BE49-F238E27FC236}">
                <a16:creationId xmlns="" xmlns:a16="http://schemas.microsoft.com/office/drawing/2014/main" id="{38A615BE-DAE8-43B1-9391-48D2A5BCA09C}"/>
              </a:ext>
            </a:extLst>
          </p:cNvPr>
          <p:cNvSpPr/>
          <p:nvPr/>
        </p:nvSpPr>
        <p:spPr>
          <a:xfrm>
            <a:off x="9456456" y="5250195"/>
            <a:ext cx="2314167" cy="34998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ES" b="1" dirty="0">
                <a:solidFill>
                  <a:schemeClr val="tx1"/>
                </a:solidFill>
                <a:latin typeface="Bahnschrift SemiBold SemiConden" panose="020B0502040204020203" pitchFamily="34" charset="0"/>
              </a:rPr>
              <a:t>Fallas geológicas</a:t>
            </a:r>
            <a:endParaRPr lang="es-EC" b="1" dirty="0">
              <a:solidFill>
                <a:schemeClr val="tx1"/>
              </a:solidFill>
              <a:latin typeface="Bahnschrift SemiBold SemiConden" panose="020B0502040204020203" pitchFamily="34" charset="0"/>
            </a:endParaRPr>
          </a:p>
        </p:txBody>
      </p:sp>
      <p:sp>
        <p:nvSpPr>
          <p:cNvPr id="27" name="Rectángulo: esquinas redondeadas 16">
            <a:extLst>
              <a:ext uri="{FF2B5EF4-FFF2-40B4-BE49-F238E27FC236}">
                <a16:creationId xmlns="" xmlns:a16="http://schemas.microsoft.com/office/drawing/2014/main" id="{2B8CBD5B-E053-4F6F-8B80-F2741377C056}"/>
              </a:ext>
            </a:extLst>
          </p:cNvPr>
          <p:cNvSpPr/>
          <p:nvPr/>
        </p:nvSpPr>
        <p:spPr>
          <a:xfrm>
            <a:off x="9456456" y="5814504"/>
            <a:ext cx="2343630" cy="27619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ES" b="1" dirty="0">
                <a:solidFill>
                  <a:schemeClr val="tx1"/>
                </a:solidFill>
                <a:latin typeface="Bahnschrift SemiBold SemiConden" panose="020B0502040204020203" pitchFamily="34" charset="0"/>
              </a:rPr>
              <a:t>Alertas tsunamis</a:t>
            </a:r>
            <a:endParaRPr lang="es-EC" b="1" dirty="0">
              <a:solidFill>
                <a:schemeClr val="tx1"/>
              </a:solidFill>
              <a:latin typeface="Bahnschrift SemiBold SemiConden" panose="020B0502040204020203" pitchFamily="34" charset="0"/>
            </a:endParaRPr>
          </a:p>
        </p:txBody>
      </p:sp>
      <p:sp>
        <p:nvSpPr>
          <p:cNvPr id="29" name="Rectángulo 15">
            <a:extLst>
              <a:ext uri="{FF2B5EF4-FFF2-40B4-BE49-F238E27FC236}">
                <a16:creationId xmlns="" xmlns:a16="http://schemas.microsoft.com/office/drawing/2014/main" id="{38DDB59C-F663-44F5-8010-97EF6345B070}"/>
              </a:ext>
            </a:extLst>
          </p:cNvPr>
          <p:cNvSpPr>
            <a:spLocks noChangeArrowheads="1"/>
          </p:cNvSpPr>
          <p:nvPr/>
        </p:nvSpPr>
        <p:spPr bwMode="auto">
          <a:xfrm>
            <a:off x="4792898" y="6437875"/>
            <a:ext cx="45597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ES" altLang="en-US" b="1" dirty="0">
                <a:solidFill>
                  <a:srgbClr val="FF0000"/>
                </a:solidFill>
                <a:latin typeface="Bahnschrift SemiBold SemiConden" panose="020B0502040204020203" pitchFamily="34" charset="0"/>
              </a:rPr>
              <a:t>¿Cuál es nuestra capacidad reacción?:</a:t>
            </a:r>
            <a:endParaRPr lang="en-US" altLang="en-US" dirty="0">
              <a:solidFill>
                <a:srgbClr val="FF0000"/>
              </a:solidFill>
            </a:endParaRPr>
          </a:p>
        </p:txBody>
      </p:sp>
      <p:sp>
        <p:nvSpPr>
          <p:cNvPr id="72" name="Rectángulo 25">
            <a:extLst>
              <a:ext uri="{FF2B5EF4-FFF2-40B4-BE49-F238E27FC236}">
                <a16:creationId xmlns="" xmlns:a16="http://schemas.microsoft.com/office/drawing/2014/main" id="{79BA4902-425F-4E06-A827-3FCADDDEE8FD}"/>
              </a:ext>
            </a:extLst>
          </p:cNvPr>
          <p:cNvSpPr/>
          <p:nvPr/>
        </p:nvSpPr>
        <p:spPr>
          <a:xfrm>
            <a:off x="728435" y="3440082"/>
            <a:ext cx="2649538" cy="463550"/>
          </a:xfrm>
          <a:prstGeom prst="rect">
            <a:avLst/>
          </a:prstGeom>
          <a:solidFill>
            <a:schemeClr val="accent5">
              <a:lumMod val="60000"/>
              <a:lumOff val="4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s-EC" sz="2000" b="1" dirty="0" smtClean="0">
                <a:solidFill>
                  <a:schemeClr val="tx1"/>
                </a:solidFill>
                <a:latin typeface="Bahnschrift SemiBold SemiConden" panose="020B0502040204020203" pitchFamily="34" charset="0"/>
              </a:rPr>
              <a:t>Mundo</a:t>
            </a:r>
            <a:endParaRPr lang="es-EC" sz="2000" b="1" dirty="0">
              <a:solidFill>
                <a:schemeClr val="tx1"/>
              </a:solidFill>
              <a:latin typeface="Bahnschrift SemiBold SemiConden" panose="020B0502040204020203" pitchFamily="34" charset="0"/>
            </a:endParaRPr>
          </a:p>
        </p:txBody>
      </p:sp>
      <p:pic>
        <p:nvPicPr>
          <p:cNvPr id="30" name="Picture 2">
            <a:extLst>
              <a:ext uri="{FF2B5EF4-FFF2-40B4-BE49-F238E27FC236}">
                <a16:creationId xmlns="" xmlns:a16="http://schemas.microsoft.com/office/drawing/2014/main" id="{BA7021CC-78E2-4CB2-AC87-A12503663B7B}"/>
              </a:ext>
            </a:extLst>
          </p:cNvPr>
          <p:cNvPicPr>
            <a:picLocks noChangeAspect="1" noChangeArrowheads="1"/>
          </p:cNvPicPr>
          <p:nvPr/>
        </p:nvPicPr>
        <p:blipFill>
          <a:blip r:embed="rId2" cstate="print"/>
          <a:srcRect l="78307" t="20297" r="1216" b="24579"/>
          <a:stretch>
            <a:fillRect/>
          </a:stretch>
        </p:blipFill>
        <p:spPr bwMode="auto">
          <a:xfrm>
            <a:off x="2834178" y="914400"/>
            <a:ext cx="1325876" cy="1671837"/>
          </a:xfrm>
          <a:prstGeom prst="rect">
            <a:avLst/>
          </a:prstGeom>
          <a:ln>
            <a:solidFill>
              <a:schemeClr val="tx1"/>
            </a:solidFill>
          </a:ln>
          <a:effectLst>
            <a:softEdge rad="112500"/>
          </a:effectLst>
        </p:spPr>
      </p:pic>
      <p:pic>
        <p:nvPicPr>
          <p:cNvPr id="3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845" t="17084" r="13909" b="57500"/>
          <a:stretch/>
        </p:blipFill>
        <p:spPr bwMode="auto">
          <a:xfrm>
            <a:off x="5178074" y="1049742"/>
            <a:ext cx="2448276" cy="1442945"/>
          </a:xfrm>
          <a:prstGeom prst="roundRect">
            <a:avLst>
              <a:gd name="adj" fmla="val 115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5076" t="17238" r="12367" b="55343"/>
          <a:stretch/>
        </p:blipFill>
        <p:spPr bwMode="auto">
          <a:xfrm>
            <a:off x="8538845" y="991019"/>
            <a:ext cx="2154293" cy="14722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52834" t="16431" r="12254" b="64073"/>
          <a:stretch/>
        </p:blipFill>
        <p:spPr bwMode="auto">
          <a:xfrm>
            <a:off x="5185318" y="2761695"/>
            <a:ext cx="2448276" cy="1303136"/>
          </a:xfrm>
          <a:prstGeom prst="roundRect">
            <a:avLst>
              <a:gd name="adj" fmla="val 115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ectángulo 15">
            <a:extLst>
              <a:ext uri="{FF2B5EF4-FFF2-40B4-BE49-F238E27FC236}">
                <a16:creationId xmlns="" xmlns:a16="http://schemas.microsoft.com/office/drawing/2014/main" id="{A2D5E2F8-E4AE-4F41-B2C0-DB2D716D1CF8}"/>
              </a:ext>
            </a:extLst>
          </p:cNvPr>
          <p:cNvSpPr>
            <a:spLocks noChangeArrowheads="1"/>
          </p:cNvSpPr>
          <p:nvPr/>
        </p:nvSpPr>
        <p:spPr bwMode="auto">
          <a:xfrm>
            <a:off x="1310483" y="1081451"/>
            <a:ext cx="1300356" cy="369332"/>
          </a:xfrm>
          <a:prstGeom prst="rect">
            <a:avLst/>
          </a:prstGeom>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ES" altLang="en-US" b="1" dirty="0" smtClean="0">
                <a:latin typeface="Bahnschrift SemiBold SemiConden" panose="020B0502040204020203" pitchFamily="34" charset="0"/>
              </a:rPr>
              <a:t>Aplicación </a:t>
            </a:r>
            <a:endParaRPr lang="en-US" altLang="en-US" dirty="0"/>
          </a:p>
        </p:txBody>
      </p:sp>
      <p:sp>
        <p:nvSpPr>
          <p:cNvPr id="2" name="1 Flecha doblada"/>
          <p:cNvSpPr/>
          <p:nvPr/>
        </p:nvSpPr>
        <p:spPr>
          <a:xfrm flipV="1">
            <a:off x="1914339" y="1502713"/>
            <a:ext cx="847638" cy="592786"/>
          </a:xfrm>
          <a:prstGeom prst="bentArrow">
            <a:avLst>
              <a:gd name="adj1" fmla="val 15359"/>
              <a:gd name="adj2" fmla="val 25000"/>
              <a:gd name="adj3" fmla="val 25000"/>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35" name="34 Flecha doblada"/>
          <p:cNvSpPr/>
          <p:nvPr/>
        </p:nvSpPr>
        <p:spPr>
          <a:xfrm rot="10800000">
            <a:off x="7812430" y="2658293"/>
            <a:ext cx="913916" cy="754969"/>
          </a:xfrm>
          <a:prstGeom prst="bentArrow">
            <a:avLst>
              <a:gd name="adj1" fmla="val 14907"/>
              <a:gd name="adj2" fmla="val 25000"/>
              <a:gd name="adj3" fmla="val 25000"/>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3" name="2 Flecha derecha"/>
          <p:cNvSpPr/>
          <p:nvPr/>
        </p:nvSpPr>
        <p:spPr>
          <a:xfrm>
            <a:off x="4345329" y="1880467"/>
            <a:ext cx="611663" cy="21192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36 Flecha derecha"/>
          <p:cNvSpPr/>
          <p:nvPr/>
        </p:nvSpPr>
        <p:spPr>
          <a:xfrm>
            <a:off x="7812429" y="1880467"/>
            <a:ext cx="611663" cy="21192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Rectángulo 15">
            <a:extLst>
              <a:ext uri="{FF2B5EF4-FFF2-40B4-BE49-F238E27FC236}">
                <a16:creationId xmlns="" xmlns:a16="http://schemas.microsoft.com/office/drawing/2014/main" id="{A2D5E2F8-E4AE-4F41-B2C0-DB2D716D1CF8}"/>
              </a:ext>
            </a:extLst>
          </p:cNvPr>
          <p:cNvSpPr>
            <a:spLocks noChangeArrowheads="1"/>
          </p:cNvSpPr>
          <p:nvPr/>
        </p:nvSpPr>
        <p:spPr bwMode="auto">
          <a:xfrm>
            <a:off x="7921368" y="2492687"/>
            <a:ext cx="6174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ES" altLang="en-US" b="1" dirty="0" err="1" smtClean="0">
                <a:latin typeface="Bahnschrift SemiBold SemiConden" panose="020B0502040204020203" pitchFamily="34" charset="0"/>
              </a:rPr>
              <a:t>GdR</a:t>
            </a:r>
            <a:endParaRPr lang="en-US" altLang="en-US" dirty="0"/>
          </a:p>
        </p:txBody>
      </p:sp>
      <p:cxnSp>
        <p:nvCxnSpPr>
          <p:cNvPr id="12" name="11 Conector recto de flecha"/>
          <p:cNvCxnSpPr/>
          <p:nvPr/>
        </p:nvCxnSpPr>
        <p:spPr>
          <a:xfrm>
            <a:off x="6485643" y="4381033"/>
            <a:ext cx="0" cy="65504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38 Conector recto de flecha"/>
          <p:cNvCxnSpPr/>
          <p:nvPr/>
        </p:nvCxnSpPr>
        <p:spPr>
          <a:xfrm flipH="1" flipV="1">
            <a:off x="4160054" y="3939014"/>
            <a:ext cx="2344639" cy="82344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p:nvPr/>
        </p:nvCxnSpPr>
        <p:spPr>
          <a:xfrm flipV="1">
            <a:off x="6504693" y="4028989"/>
            <a:ext cx="2221653" cy="7169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 name="Rectángulo: esquinas redondeadas 16">
            <a:extLst>
              <a:ext uri="{FF2B5EF4-FFF2-40B4-BE49-F238E27FC236}">
                <a16:creationId xmlns="" xmlns:a16="http://schemas.microsoft.com/office/drawing/2014/main" id="{0AEFA536-27EA-4E3F-AF19-8ACFADA4E1AA}"/>
              </a:ext>
            </a:extLst>
          </p:cNvPr>
          <p:cNvSpPr/>
          <p:nvPr/>
        </p:nvSpPr>
        <p:spPr>
          <a:xfrm>
            <a:off x="690651" y="5782448"/>
            <a:ext cx="2888619" cy="432865"/>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s-ES" b="1" dirty="0" smtClean="0">
                <a:solidFill>
                  <a:schemeClr val="tx1"/>
                </a:solidFill>
                <a:latin typeface="Bahnschrift SemiBold SemiConden" panose="020B0502040204020203" pitchFamily="34" charset="0"/>
              </a:rPr>
              <a:t>Terremotos</a:t>
            </a:r>
            <a:endParaRPr lang="es-EC" b="1" dirty="0">
              <a:solidFill>
                <a:schemeClr val="tx1"/>
              </a:solidFill>
              <a:latin typeface="Bahnschrift SemiBold SemiConden" panose="020B0502040204020203" pitchFamily="34" charset="0"/>
            </a:endParaRPr>
          </a:p>
        </p:txBody>
      </p:sp>
      <p:grpSp>
        <p:nvGrpSpPr>
          <p:cNvPr id="53" name="52 Grupo"/>
          <p:cNvGrpSpPr/>
          <p:nvPr/>
        </p:nvGrpSpPr>
        <p:grpSpPr>
          <a:xfrm>
            <a:off x="445879" y="3671857"/>
            <a:ext cx="304004" cy="2327024"/>
            <a:chOff x="445879" y="4162339"/>
            <a:chExt cx="304004" cy="2327024"/>
          </a:xfrm>
        </p:grpSpPr>
        <p:cxnSp>
          <p:nvCxnSpPr>
            <p:cNvPr id="23" name="Conector angular 24">
              <a:extLst>
                <a:ext uri="{FF2B5EF4-FFF2-40B4-BE49-F238E27FC236}">
                  <a16:creationId xmlns="" xmlns:a16="http://schemas.microsoft.com/office/drawing/2014/main" id="{740EF10E-9434-4858-B4CE-A1E6510BD374}"/>
                </a:ext>
              </a:extLst>
            </p:cNvPr>
            <p:cNvCxnSpPr>
              <a:cxnSpLocks/>
              <a:stCxn id="72" idx="1"/>
              <a:endCxn id="49" idx="1"/>
            </p:cNvCxnSpPr>
            <p:nvPr/>
          </p:nvCxnSpPr>
          <p:spPr>
            <a:xfrm rot="10800000" flipV="1">
              <a:off x="690651" y="4162339"/>
              <a:ext cx="37784" cy="2327024"/>
            </a:xfrm>
            <a:prstGeom prst="bentConnector3">
              <a:avLst>
                <a:gd name="adj1" fmla="val 705018"/>
              </a:avLst>
            </a:prstGeom>
            <a:ln w="28575">
              <a:solidFill>
                <a:schemeClr val="tx1"/>
              </a:solidFill>
              <a:tailEnd type="triangle"/>
            </a:ln>
          </p:spPr>
          <p:style>
            <a:lnRef idx="2">
              <a:schemeClr val="accent1"/>
            </a:lnRef>
            <a:fillRef idx="1">
              <a:schemeClr val="lt1"/>
            </a:fillRef>
            <a:effectRef idx="0">
              <a:schemeClr val="accent1"/>
            </a:effectRef>
            <a:fontRef idx="minor">
              <a:schemeClr val="dk1"/>
            </a:fontRef>
          </p:style>
        </p:cxnSp>
        <p:cxnSp>
          <p:nvCxnSpPr>
            <p:cNvPr id="51" name="50 Conector recto de flecha"/>
            <p:cNvCxnSpPr/>
            <p:nvPr/>
          </p:nvCxnSpPr>
          <p:spPr>
            <a:xfrm>
              <a:off x="445879" y="5015051"/>
              <a:ext cx="28495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54 Conector recto de flecha"/>
            <p:cNvCxnSpPr/>
            <p:nvPr/>
          </p:nvCxnSpPr>
          <p:spPr>
            <a:xfrm>
              <a:off x="464929" y="5567501"/>
              <a:ext cx="28495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55 Conector recto de flecha"/>
            <p:cNvCxnSpPr/>
            <p:nvPr/>
          </p:nvCxnSpPr>
          <p:spPr>
            <a:xfrm>
              <a:off x="464929" y="6043751"/>
              <a:ext cx="28495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8" name="57 Grupo"/>
          <p:cNvGrpSpPr/>
          <p:nvPr/>
        </p:nvGrpSpPr>
        <p:grpSpPr>
          <a:xfrm>
            <a:off x="8958188" y="3623532"/>
            <a:ext cx="304004" cy="2327024"/>
            <a:chOff x="445879" y="4162339"/>
            <a:chExt cx="304004" cy="2327024"/>
          </a:xfrm>
        </p:grpSpPr>
        <p:cxnSp>
          <p:nvCxnSpPr>
            <p:cNvPr id="59" name="Conector angular 24">
              <a:extLst>
                <a:ext uri="{FF2B5EF4-FFF2-40B4-BE49-F238E27FC236}">
                  <a16:creationId xmlns="" xmlns:a16="http://schemas.microsoft.com/office/drawing/2014/main" id="{740EF10E-9434-4858-B4CE-A1E6510BD374}"/>
                </a:ext>
              </a:extLst>
            </p:cNvPr>
            <p:cNvCxnSpPr>
              <a:cxnSpLocks/>
            </p:cNvCxnSpPr>
            <p:nvPr/>
          </p:nvCxnSpPr>
          <p:spPr>
            <a:xfrm rot="10800000" flipV="1">
              <a:off x="690651" y="4162339"/>
              <a:ext cx="37784" cy="2327024"/>
            </a:xfrm>
            <a:prstGeom prst="bentConnector3">
              <a:avLst>
                <a:gd name="adj1" fmla="val 705018"/>
              </a:avLst>
            </a:prstGeom>
            <a:ln w="28575">
              <a:solidFill>
                <a:schemeClr val="tx1"/>
              </a:solidFill>
              <a:tailEnd type="triangle"/>
            </a:ln>
          </p:spPr>
          <p:style>
            <a:lnRef idx="2">
              <a:schemeClr val="accent1"/>
            </a:lnRef>
            <a:fillRef idx="1">
              <a:schemeClr val="lt1"/>
            </a:fillRef>
            <a:effectRef idx="0">
              <a:schemeClr val="accent1"/>
            </a:effectRef>
            <a:fontRef idx="minor">
              <a:schemeClr val="dk1"/>
            </a:fontRef>
          </p:style>
        </p:cxnSp>
        <p:cxnSp>
          <p:nvCxnSpPr>
            <p:cNvPr id="60" name="59 Conector recto de flecha"/>
            <p:cNvCxnSpPr/>
            <p:nvPr/>
          </p:nvCxnSpPr>
          <p:spPr>
            <a:xfrm>
              <a:off x="445879" y="5015051"/>
              <a:ext cx="28495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60 Conector recto de flecha"/>
            <p:cNvCxnSpPr/>
            <p:nvPr/>
          </p:nvCxnSpPr>
          <p:spPr>
            <a:xfrm>
              <a:off x="464929" y="5567501"/>
              <a:ext cx="28495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61 Conector recto de flecha"/>
            <p:cNvCxnSpPr/>
            <p:nvPr/>
          </p:nvCxnSpPr>
          <p:spPr>
            <a:xfrm>
              <a:off x="464929" y="6043751"/>
              <a:ext cx="28495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5297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2. ENUNCIADO </a:t>
            </a:r>
            <a:r>
              <a:rPr lang="es-EC" sz="2800" b="1" i="1" dirty="0">
                <a:solidFill>
                  <a:prstClr val="black"/>
                </a:solidFill>
                <a:latin typeface="Arial" panose="020B0604020202020204" pitchFamily="34" charset="0"/>
                <a:cs typeface="Arial" panose="020B0604020202020204" pitchFamily="34" charset="0"/>
              </a:rPr>
              <a:t>DEL PROBLEMA</a:t>
            </a:r>
          </a:p>
        </p:txBody>
      </p:sp>
      <p:grpSp>
        <p:nvGrpSpPr>
          <p:cNvPr id="7" name="Grupo 3">
            <a:extLst>
              <a:ext uri="{FF2B5EF4-FFF2-40B4-BE49-F238E27FC236}">
                <a16:creationId xmlns="" xmlns:a16="http://schemas.microsoft.com/office/drawing/2014/main" id="{130F0DFF-A631-4AE8-AD57-A30CBE184ED4}"/>
              </a:ext>
            </a:extLst>
          </p:cNvPr>
          <p:cNvGrpSpPr/>
          <p:nvPr/>
        </p:nvGrpSpPr>
        <p:grpSpPr>
          <a:xfrm>
            <a:off x="4847582" y="1483891"/>
            <a:ext cx="3345533" cy="4341430"/>
            <a:chOff x="132161" y="1713913"/>
            <a:chExt cx="2712604" cy="2245317"/>
          </a:xfrm>
        </p:grpSpPr>
        <p:sp>
          <p:nvSpPr>
            <p:cNvPr id="8" name="Freeform 1871">
              <a:extLst>
                <a:ext uri="{FF2B5EF4-FFF2-40B4-BE49-F238E27FC236}">
                  <a16:creationId xmlns="" xmlns:a16="http://schemas.microsoft.com/office/drawing/2014/main" id="{6729AD49-3BE0-4FE4-A258-9C1D97719CEA}"/>
                </a:ext>
              </a:extLst>
            </p:cNvPr>
            <p:cNvSpPr>
              <a:spLocks/>
            </p:cNvSpPr>
            <p:nvPr/>
          </p:nvSpPr>
          <p:spPr bwMode="auto">
            <a:xfrm>
              <a:off x="132161" y="2238317"/>
              <a:ext cx="2712604" cy="1720913"/>
            </a:xfrm>
            <a:custGeom>
              <a:avLst/>
              <a:gdLst>
                <a:gd name="T0" fmla="*/ 866 w 866"/>
                <a:gd name="T1" fmla="*/ 1617 h 1902"/>
                <a:gd name="T2" fmla="*/ 433 w 866"/>
                <a:gd name="T3" fmla="*/ 1902 h 1902"/>
                <a:gd name="T4" fmla="*/ 0 w 866"/>
                <a:gd name="T5" fmla="*/ 1617 h 1902"/>
                <a:gd name="T6" fmla="*/ 0 w 866"/>
                <a:gd name="T7" fmla="*/ 52 h 1902"/>
                <a:gd name="T8" fmla="*/ 53 w 866"/>
                <a:gd name="T9" fmla="*/ 0 h 1902"/>
                <a:gd name="T10" fmla="*/ 814 w 866"/>
                <a:gd name="T11" fmla="*/ 0 h 1902"/>
                <a:gd name="T12" fmla="*/ 866 w 866"/>
                <a:gd name="T13" fmla="*/ 52 h 1902"/>
                <a:gd name="T14" fmla="*/ 866 w 866"/>
                <a:gd name="T15" fmla="*/ 1617 h 1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6" h="1902">
                  <a:moveTo>
                    <a:pt x="866" y="1617"/>
                  </a:moveTo>
                  <a:cubicBezTo>
                    <a:pt x="866" y="1646"/>
                    <a:pt x="433" y="1902"/>
                    <a:pt x="433" y="1902"/>
                  </a:cubicBezTo>
                  <a:cubicBezTo>
                    <a:pt x="433" y="1902"/>
                    <a:pt x="0" y="1646"/>
                    <a:pt x="0" y="1617"/>
                  </a:cubicBezTo>
                  <a:lnTo>
                    <a:pt x="0" y="52"/>
                  </a:lnTo>
                  <a:cubicBezTo>
                    <a:pt x="0" y="23"/>
                    <a:pt x="24" y="0"/>
                    <a:pt x="53" y="0"/>
                  </a:cubicBezTo>
                  <a:lnTo>
                    <a:pt x="814" y="0"/>
                  </a:lnTo>
                  <a:cubicBezTo>
                    <a:pt x="843" y="0"/>
                    <a:pt x="866" y="23"/>
                    <a:pt x="866" y="52"/>
                  </a:cubicBezTo>
                  <a:lnTo>
                    <a:pt x="866" y="1617"/>
                  </a:lnTo>
                  <a:close/>
                </a:path>
              </a:pathLst>
            </a:custGeo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algn="ctr"/>
              <a:endParaRPr lang="es-ES" sz="2000" b="1" dirty="0" smtClean="0">
                <a:latin typeface="Bahnschrift SemiBold SemiConden" panose="020B0502040204020203" pitchFamily="34" charset="0"/>
                <a:ea typeface="Calibri" panose="020F0502020204030204" pitchFamily="34" charset="0"/>
                <a:cs typeface="Times New Roman" panose="02020603050405020304" pitchFamily="18" charset="0"/>
              </a:endParaRPr>
            </a:p>
            <a:p>
              <a:pPr algn="ctr"/>
              <a:r>
                <a:rPr lang="es-ES" sz="2000" b="1" dirty="0" smtClean="0">
                  <a:latin typeface="Bahnschrift SemiBold SemiConden" panose="020B0502040204020203" pitchFamily="34" charset="0"/>
                  <a:ea typeface="Calibri" panose="020F0502020204030204" pitchFamily="34" charset="0"/>
                  <a:cs typeface="Times New Roman" panose="02020603050405020304" pitchFamily="18" charset="0"/>
                </a:rPr>
                <a:t>¿</a:t>
              </a:r>
              <a:r>
                <a:rPr lang="es-ES" sz="2000" b="1" dirty="0">
                  <a:latin typeface="Bahnschrift SemiBold SemiConden" panose="020B0502040204020203" pitchFamily="34" charset="0"/>
                  <a:ea typeface="Calibri" panose="020F0502020204030204" pitchFamily="34" charset="0"/>
                  <a:cs typeface="Times New Roman" panose="02020603050405020304" pitchFamily="18" charset="0"/>
                </a:rPr>
                <a:t>Qué lineamientos estratégicos permitirán la aplicación del arte y diseño operacional en la planificación para el apoyo a la gestión de riesgos proporcionado por el Ejército Ecuatoriano?</a:t>
              </a:r>
              <a:endParaRPr lang="es-EC" sz="2000" b="1" dirty="0">
                <a:latin typeface="Bahnschrift SemiBold SemiConden" panose="020B0502040204020203" pitchFamily="34" charset="0"/>
              </a:endParaRPr>
            </a:p>
          </p:txBody>
        </p:sp>
        <p:sp>
          <p:nvSpPr>
            <p:cNvPr id="9" name="TextBox 39">
              <a:extLst>
                <a:ext uri="{FF2B5EF4-FFF2-40B4-BE49-F238E27FC236}">
                  <a16:creationId xmlns="" xmlns:a16="http://schemas.microsoft.com/office/drawing/2014/main" id="{410B6216-4A32-4D2F-A29A-7FEB43779C58}"/>
                </a:ext>
              </a:extLst>
            </p:cNvPr>
            <p:cNvSpPr txBox="1"/>
            <p:nvPr/>
          </p:nvSpPr>
          <p:spPr>
            <a:xfrm>
              <a:off x="132161" y="1713913"/>
              <a:ext cx="2696062" cy="400110"/>
            </a:xfrm>
            <a:prstGeom prst="rect">
              <a:avLst/>
            </a:prstGeom>
            <a:ln/>
          </p:spPr>
          <p:style>
            <a:lnRef idx="1">
              <a:schemeClr val="accent2"/>
            </a:lnRef>
            <a:fillRef idx="2">
              <a:schemeClr val="accent2"/>
            </a:fillRef>
            <a:effectRef idx="1">
              <a:schemeClr val="accent2"/>
            </a:effectRef>
            <a:fontRef idx="minor">
              <a:schemeClr val="dk1"/>
            </a:fontRef>
          </p:style>
          <p:txBody>
            <a:bodyPr wrap="square" lIns="0" rIns="0" rtlCol="0" anchor="b">
              <a:spAutoFit/>
            </a:bodyPr>
            <a:lstStyle/>
            <a:p>
              <a:pPr algn="ctr"/>
              <a:r>
                <a:rPr lang="es-EC" sz="2000" b="1" dirty="0">
                  <a:latin typeface="Bahnschrift SemiBold SemiConden" panose="020B0502040204020203" pitchFamily="34" charset="0"/>
                </a:rPr>
                <a:t>FORMULACIÓN:</a:t>
              </a:r>
            </a:p>
          </p:txBody>
        </p:sp>
      </p:grpSp>
      <p:sp>
        <p:nvSpPr>
          <p:cNvPr id="10" name="Redondear rectángulo de esquina sencilla 11">
            <a:extLst>
              <a:ext uri="{FF2B5EF4-FFF2-40B4-BE49-F238E27FC236}">
                <a16:creationId xmlns="" xmlns:a16="http://schemas.microsoft.com/office/drawing/2014/main" id="{CCA4EF73-4C16-4724-BDBE-38082B831F13}"/>
              </a:ext>
            </a:extLst>
          </p:cNvPr>
          <p:cNvSpPr/>
          <p:nvPr/>
        </p:nvSpPr>
        <p:spPr>
          <a:xfrm>
            <a:off x="9506300" y="1714500"/>
            <a:ext cx="2086467" cy="703354"/>
          </a:xfrm>
          <a:prstGeom prst="round1Rect">
            <a:avLst/>
          </a:prstGeom>
          <a:solidFill>
            <a:schemeClr val="accent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000" b="1" dirty="0">
                <a:solidFill>
                  <a:schemeClr val="bg1"/>
                </a:solidFill>
                <a:latin typeface="Bahnschrift SemiBold SemiConden" panose="020B0502040204020203" pitchFamily="34" charset="0"/>
                <a:ea typeface="Calibri" panose="020F0502020204030204" pitchFamily="34" charset="0"/>
                <a:cs typeface="Times New Roman" panose="02020603050405020304" pitchFamily="18" charset="0"/>
              </a:rPr>
              <a:t>Operaciones Militares</a:t>
            </a:r>
          </a:p>
        </p:txBody>
      </p:sp>
      <p:sp>
        <p:nvSpPr>
          <p:cNvPr id="11" name="Redondear rectángulo de esquina sencilla 15">
            <a:extLst>
              <a:ext uri="{FF2B5EF4-FFF2-40B4-BE49-F238E27FC236}">
                <a16:creationId xmlns="" xmlns:a16="http://schemas.microsoft.com/office/drawing/2014/main" id="{C9580C0A-CF28-478A-B1B0-511CA1C44CAB}"/>
              </a:ext>
            </a:extLst>
          </p:cNvPr>
          <p:cNvSpPr/>
          <p:nvPr/>
        </p:nvSpPr>
        <p:spPr>
          <a:xfrm>
            <a:off x="1371968" y="1714501"/>
            <a:ext cx="2086467" cy="703354"/>
          </a:xfrm>
          <a:prstGeom prst="round1Rect">
            <a:avLst/>
          </a:prstGeom>
          <a:solidFill>
            <a:srgbClr val="FF0000"/>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2000" b="1" dirty="0">
                <a:solidFill>
                  <a:schemeClr val="bg1"/>
                </a:solidFill>
                <a:latin typeface="Bahnschrift SemiBold SemiConden" panose="020B0502040204020203" pitchFamily="34" charset="0"/>
                <a:ea typeface="Calibri" panose="020F0502020204030204" pitchFamily="34" charset="0"/>
                <a:cs typeface="Times New Roman" panose="02020603050405020304" pitchFamily="18" charset="0"/>
              </a:rPr>
              <a:t>Lineamientos estratégicos</a:t>
            </a:r>
            <a:endParaRPr lang="es-EC" sz="2000" b="1" dirty="0">
              <a:solidFill>
                <a:schemeClr val="bg1"/>
              </a:solidFill>
              <a:latin typeface="Bahnschrift SemiBold SemiConden" panose="020B0502040204020203" pitchFamily="34" charset="0"/>
            </a:endParaRPr>
          </a:p>
        </p:txBody>
      </p:sp>
      <p:sp>
        <p:nvSpPr>
          <p:cNvPr id="12" name=" 3">
            <a:extLst>
              <a:ext uri="{FF2B5EF4-FFF2-40B4-BE49-F238E27FC236}">
                <a16:creationId xmlns="" xmlns:a16="http://schemas.microsoft.com/office/drawing/2014/main" id="{DED37381-D9CE-499D-BFA5-CAF58905ACB1}"/>
              </a:ext>
            </a:extLst>
          </p:cNvPr>
          <p:cNvSpPr/>
          <p:nvPr/>
        </p:nvSpPr>
        <p:spPr bwMode="auto">
          <a:xfrm rot="10520835" flipH="1" flipV="1">
            <a:off x="8228902" y="2754028"/>
            <a:ext cx="980958" cy="814352"/>
          </a:xfrm>
          <a:prstGeom prst="swooshArrow">
            <a:avLst>
              <a:gd name="adj1" fmla="val 25000"/>
              <a:gd name="adj2" fmla="val 25000"/>
            </a:avLst>
          </a:prstGeom>
          <a:solidFill>
            <a:srgbClr val="FFFF00"/>
          </a:solidFill>
          <a:ln>
            <a:solidFill>
              <a:schemeClr val="tx1"/>
            </a:solidFill>
            <a:headEnd/>
            <a:tailEnd/>
          </a:ln>
        </p:spPr>
        <p:style>
          <a:lnRef idx="1">
            <a:schemeClr val="accent3"/>
          </a:lnRef>
          <a:fillRef idx="2">
            <a:schemeClr val="accent3"/>
          </a:fillRef>
          <a:effectRef idx="1">
            <a:schemeClr val="accent3"/>
          </a:effectRef>
          <a:fontRef idx="minor">
            <a:schemeClr val="dk1"/>
          </a:fontRef>
        </p:style>
      </p:sp>
      <p:sp>
        <p:nvSpPr>
          <p:cNvPr id="13" name=" 3">
            <a:extLst>
              <a:ext uri="{FF2B5EF4-FFF2-40B4-BE49-F238E27FC236}">
                <a16:creationId xmlns="" xmlns:a16="http://schemas.microsoft.com/office/drawing/2014/main" id="{72FE5846-859B-42EA-B6BF-D377F21D1924}"/>
              </a:ext>
            </a:extLst>
          </p:cNvPr>
          <p:cNvSpPr/>
          <p:nvPr/>
        </p:nvSpPr>
        <p:spPr bwMode="auto">
          <a:xfrm rot="11079165" flipH="1">
            <a:off x="8226707" y="3959840"/>
            <a:ext cx="985345" cy="868268"/>
          </a:xfrm>
          <a:prstGeom prst="swooshArrow">
            <a:avLst>
              <a:gd name="adj1" fmla="val 25000"/>
              <a:gd name="adj2" fmla="val 25000"/>
            </a:avLst>
          </a:prstGeom>
          <a:ln>
            <a:solidFill>
              <a:schemeClr val="tx1"/>
            </a:solidFill>
            <a:headEnd/>
            <a:tailEnd/>
          </a:ln>
        </p:spPr>
        <p:style>
          <a:lnRef idx="1">
            <a:schemeClr val="accent3"/>
          </a:lnRef>
          <a:fillRef idx="2">
            <a:schemeClr val="accent3"/>
          </a:fillRef>
          <a:effectRef idx="1">
            <a:schemeClr val="accent3"/>
          </a:effectRef>
          <a:fontRef idx="minor">
            <a:schemeClr val="dk1"/>
          </a:fontRef>
        </p:style>
      </p:sp>
      <p:sp>
        <p:nvSpPr>
          <p:cNvPr id="14" name=" 3">
            <a:extLst>
              <a:ext uri="{FF2B5EF4-FFF2-40B4-BE49-F238E27FC236}">
                <a16:creationId xmlns="" xmlns:a16="http://schemas.microsoft.com/office/drawing/2014/main" id="{041F5424-881F-4FCF-97DB-6D6A0E2AD255}"/>
              </a:ext>
            </a:extLst>
          </p:cNvPr>
          <p:cNvSpPr/>
          <p:nvPr/>
        </p:nvSpPr>
        <p:spPr bwMode="auto">
          <a:xfrm rot="11079165" flipV="1">
            <a:off x="3830527" y="2959265"/>
            <a:ext cx="1021604" cy="607126"/>
          </a:xfrm>
          <a:prstGeom prst="swooshArrow">
            <a:avLst>
              <a:gd name="adj1" fmla="val 25000"/>
              <a:gd name="adj2" fmla="val 25000"/>
            </a:avLst>
          </a:prstGeom>
          <a:solidFill>
            <a:srgbClr val="FF0000"/>
          </a:solidFill>
          <a:ln>
            <a:solidFill>
              <a:schemeClr val="tx1"/>
            </a:solidFill>
            <a:headEnd/>
            <a:tailEnd/>
          </a:ln>
        </p:spPr>
        <p:style>
          <a:lnRef idx="1">
            <a:schemeClr val="accent1"/>
          </a:lnRef>
          <a:fillRef idx="2">
            <a:schemeClr val="accent1"/>
          </a:fillRef>
          <a:effectRef idx="1">
            <a:schemeClr val="accent1"/>
          </a:effectRef>
          <a:fontRef idx="minor">
            <a:schemeClr val="dk1"/>
          </a:fontRef>
        </p:style>
      </p:sp>
      <p:sp>
        <p:nvSpPr>
          <p:cNvPr id="15" name=" 3">
            <a:extLst>
              <a:ext uri="{FF2B5EF4-FFF2-40B4-BE49-F238E27FC236}">
                <a16:creationId xmlns="" xmlns:a16="http://schemas.microsoft.com/office/drawing/2014/main" id="{782D9FD6-40A8-4F21-88E4-98A62EEFAE94}"/>
              </a:ext>
            </a:extLst>
          </p:cNvPr>
          <p:cNvSpPr/>
          <p:nvPr/>
        </p:nvSpPr>
        <p:spPr bwMode="auto">
          <a:xfrm rot="10520835">
            <a:off x="3905112" y="4368260"/>
            <a:ext cx="963226" cy="903620"/>
          </a:xfrm>
          <a:prstGeom prst="swooshArrow">
            <a:avLst>
              <a:gd name="adj1" fmla="val 25000"/>
              <a:gd name="adj2" fmla="val 25000"/>
            </a:avLst>
          </a:prstGeom>
          <a:solidFill>
            <a:schemeClr val="accent6">
              <a:lumMod val="60000"/>
              <a:lumOff val="40000"/>
            </a:schemeClr>
          </a:solidFill>
          <a:ln>
            <a:solidFill>
              <a:schemeClr val="tx1"/>
            </a:solidFill>
            <a:headEnd/>
            <a:tailEnd/>
          </a:ln>
        </p:spPr>
        <p:style>
          <a:lnRef idx="1">
            <a:schemeClr val="accent1"/>
          </a:lnRef>
          <a:fillRef idx="2">
            <a:schemeClr val="accent1"/>
          </a:fillRef>
          <a:effectRef idx="1">
            <a:schemeClr val="accent1"/>
          </a:effectRef>
          <a:fontRef idx="minor">
            <a:schemeClr val="dk1"/>
          </a:fontRef>
        </p:style>
      </p:sp>
      <p:sp>
        <p:nvSpPr>
          <p:cNvPr id="16" name="Redondear rectángulo de esquina sencilla 16">
            <a:extLst>
              <a:ext uri="{FF2B5EF4-FFF2-40B4-BE49-F238E27FC236}">
                <a16:creationId xmlns="" xmlns:a16="http://schemas.microsoft.com/office/drawing/2014/main" id="{A9204035-66E4-4E98-9F55-CD60F92D9E74}"/>
              </a:ext>
            </a:extLst>
          </p:cNvPr>
          <p:cNvSpPr/>
          <p:nvPr/>
        </p:nvSpPr>
        <p:spPr>
          <a:xfrm>
            <a:off x="1067172" y="2608500"/>
            <a:ext cx="2696061" cy="1150700"/>
          </a:xfrm>
          <a:prstGeom prst="round1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2000"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rPr>
              <a:t>Determinar los más adecuadas en función de nuestra realidad</a:t>
            </a:r>
            <a:endParaRPr lang="es-EC" sz="2000"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endParaRPr>
          </a:p>
        </p:txBody>
      </p:sp>
      <p:sp>
        <p:nvSpPr>
          <p:cNvPr id="17" name="Redondear rectángulo de esquina sencilla 16">
            <a:extLst>
              <a:ext uri="{FF2B5EF4-FFF2-40B4-BE49-F238E27FC236}">
                <a16:creationId xmlns="" xmlns:a16="http://schemas.microsoft.com/office/drawing/2014/main" id="{EA04131C-845A-44B2-91D6-319707714A4A}"/>
              </a:ext>
            </a:extLst>
          </p:cNvPr>
          <p:cNvSpPr/>
          <p:nvPr/>
        </p:nvSpPr>
        <p:spPr>
          <a:xfrm>
            <a:off x="9268123" y="2608499"/>
            <a:ext cx="2696061" cy="1005077"/>
          </a:xfrm>
          <a:prstGeom prst="round1Rect">
            <a:avLst/>
          </a:prstGeom>
          <a:ln>
            <a:solidFill>
              <a:schemeClr val="accent2">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S" sz="2000"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rPr>
              <a:t>Aporte a la planificación de las operaciones militares </a:t>
            </a:r>
            <a:endParaRPr lang="es-EC" sz="2000"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endParaRPr>
          </a:p>
        </p:txBody>
      </p:sp>
      <p:sp>
        <p:nvSpPr>
          <p:cNvPr id="18" name="Redondear rectángulo de esquina sencilla 11">
            <a:extLst>
              <a:ext uri="{FF2B5EF4-FFF2-40B4-BE49-F238E27FC236}">
                <a16:creationId xmlns="" xmlns:a16="http://schemas.microsoft.com/office/drawing/2014/main" id="{645FC126-833A-4A9C-B657-8887DDC69C4E}"/>
              </a:ext>
            </a:extLst>
          </p:cNvPr>
          <p:cNvSpPr/>
          <p:nvPr/>
        </p:nvSpPr>
        <p:spPr>
          <a:xfrm>
            <a:off x="9453440" y="4461904"/>
            <a:ext cx="2325426" cy="675619"/>
          </a:xfrm>
          <a:prstGeom prst="round1Rect">
            <a:avLst/>
          </a:prstGeom>
          <a:solidFill>
            <a:schemeClr val="bg1">
              <a:lumMod val="8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000" b="1" dirty="0">
                <a:solidFill>
                  <a:schemeClr val="tx1"/>
                </a:solidFill>
                <a:latin typeface="Bahnschrift SemiBold SemiConden" panose="020B0502040204020203" pitchFamily="34" charset="0"/>
                <a:ea typeface="Calibri" panose="020F0502020204030204" pitchFamily="34" charset="0"/>
                <a:cs typeface="Times New Roman" panose="02020603050405020304" pitchFamily="18" charset="0"/>
              </a:rPr>
              <a:t>Gestión de Riesgos</a:t>
            </a:r>
          </a:p>
        </p:txBody>
      </p:sp>
      <p:sp>
        <p:nvSpPr>
          <p:cNvPr id="19" name="Redondear rectángulo de esquina sencilla 16">
            <a:extLst>
              <a:ext uri="{FF2B5EF4-FFF2-40B4-BE49-F238E27FC236}">
                <a16:creationId xmlns="" xmlns:a16="http://schemas.microsoft.com/office/drawing/2014/main" id="{6E08EDBF-AECA-4B70-B525-FE295D311F74}"/>
              </a:ext>
            </a:extLst>
          </p:cNvPr>
          <p:cNvSpPr/>
          <p:nvPr/>
        </p:nvSpPr>
        <p:spPr>
          <a:xfrm>
            <a:off x="9268123" y="5517606"/>
            <a:ext cx="2696061" cy="1043778"/>
          </a:xfrm>
          <a:prstGeom prst="round1Rect">
            <a:avLst/>
          </a:prstGeom>
          <a:ln>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S" sz="2000"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rPr>
              <a:t>Aspectos legales del apoyo prestado por el Ejército</a:t>
            </a:r>
            <a:endParaRPr lang="es-EC" sz="2000"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endParaRPr>
          </a:p>
        </p:txBody>
      </p:sp>
      <p:sp>
        <p:nvSpPr>
          <p:cNvPr id="20" name="Redondear rectángulo de esquina sencilla 15">
            <a:extLst>
              <a:ext uri="{FF2B5EF4-FFF2-40B4-BE49-F238E27FC236}">
                <a16:creationId xmlns="" xmlns:a16="http://schemas.microsoft.com/office/drawing/2014/main" id="{FBC47875-506B-4DB0-A38A-54DDF606DE55}"/>
              </a:ext>
            </a:extLst>
          </p:cNvPr>
          <p:cNvSpPr/>
          <p:nvPr/>
        </p:nvSpPr>
        <p:spPr>
          <a:xfrm>
            <a:off x="1416322" y="4527461"/>
            <a:ext cx="2086467" cy="657861"/>
          </a:xfrm>
          <a:prstGeom prst="round1Rect">
            <a:avLst/>
          </a:prstGeom>
          <a:solidFill>
            <a:schemeClr val="accent6">
              <a:lumMod val="60000"/>
              <a:lumOff val="4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2000" b="1" dirty="0">
                <a:solidFill>
                  <a:schemeClr val="tx1"/>
                </a:solidFill>
                <a:latin typeface="Bahnschrift SemiBold SemiConden" panose="020B0502040204020203" pitchFamily="34" charset="0"/>
                <a:ea typeface="Calibri" panose="020F0502020204030204" pitchFamily="34" charset="0"/>
                <a:cs typeface="Times New Roman" panose="02020603050405020304" pitchFamily="18" charset="0"/>
              </a:rPr>
              <a:t>Arte y Diseño Operacional</a:t>
            </a:r>
            <a:endParaRPr lang="es-EC" sz="2000" b="1" dirty="0">
              <a:solidFill>
                <a:schemeClr val="tx1"/>
              </a:solidFill>
              <a:latin typeface="Bahnschrift SemiBold SemiConden" panose="020B0502040204020203" pitchFamily="34" charset="0"/>
            </a:endParaRPr>
          </a:p>
        </p:txBody>
      </p:sp>
      <p:sp>
        <p:nvSpPr>
          <p:cNvPr id="21" name="Redondear rectángulo de esquina sencilla 16">
            <a:extLst>
              <a:ext uri="{FF2B5EF4-FFF2-40B4-BE49-F238E27FC236}">
                <a16:creationId xmlns="" xmlns:a16="http://schemas.microsoft.com/office/drawing/2014/main" id="{0D98D3AE-D275-4B55-B54B-EB7A048BF1CC}"/>
              </a:ext>
            </a:extLst>
          </p:cNvPr>
          <p:cNvSpPr/>
          <p:nvPr/>
        </p:nvSpPr>
        <p:spPr>
          <a:xfrm>
            <a:off x="1067169" y="5309458"/>
            <a:ext cx="2696061" cy="1274423"/>
          </a:xfrm>
          <a:prstGeom prst="round1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2000"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rPr>
              <a:t>Vista como una herramienta para solucionar problemas complejos</a:t>
            </a:r>
            <a:endParaRPr lang="es-EC" sz="2000"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70727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a:solidFill>
                  <a:prstClr val="black"/>
                </a:solidFill>
                <a:latin typeface="Arial" panose="020B0604020202020204" pitchFamily="34" charset="0"/>
                <a:cs typeface="Arial" panose="020B0604020202020204" pitchFamily="34" charset="0"/>
              </a:rPr>
              <a:t>3. PREGUNTAS DE </a:t>
            </a:r>
            <a:r>
              <a:rPr lang="es-EC" sz="2800" b="1" i="1" dirty="0" smtClean="0">
                <a:solidFill>
                  <a:prstClr val="black"/>
                </a:solidFill>
                <a:latin typeface="Arial" panose="020B0604020202020204" pitchFamily="34" charset="0"/>
                <a:cs typeface="Arial" panose="020B0604020202020204" pitchFamily="34" charset="0"/>
              </a:rPr>
              <a:t>INVESTIGACIÓN</a:t>
            </a:r>
            <a:endParaRPr lang="es-EC" sz="2800" b="1" i="1" dirty="0">
              <a:solidFill>
                <a:prstClr val="black"/>
              </a:solidFill>
              <a:latin typeface="Arial" panose="020B0604020202020204" pitchFamily="34" charset="0"/>
              <a:cs typeface="Arial" panose="020B0604020202020204" pitchFamily="34" charset="0"/>
            </a:endParaRPr>
          </a:p>
        </p:txBody>
      </p:sp>
      <p:grpSp>
        <p:nvGrpSpPr>
          <p:cNvPr id="2" name="Grupo 1"/>
          <p:cNvGrpSpPr/>
          <p:nvPr/>
        </p:nvGrpSpPr>
        <p:grpSpPr>
          <a:xfrm>
            <a:off x="1297692" y="1178340"/>
            <a:ext cx="10754788" cy="5344547"/>
            <a:chOff x="1297692" y="1178340"/>
            <a:chExt cx="10754788" cy="5344547"/>
          </a:xfrm>
        </p:grpSpPr>
        <p:pic>
          <p:nvPicPr>
            <p:cNvPr id="1028" name="Picture 4" descr="Liderazgo, Estrategia y Planificación desde el punto de vista Militar  aplicado a la Empresa | Professional &amp; Perso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404" y="2646566"/>
              <a:ext cx="1214573" cy="1151089"/>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6" name="Picture 2"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404" y="1178340"/>
              <a:ext cx="1228285" cy="1151089"/>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Freeform 1871">
              <a:extLst>
                <a:ext uri="{FF2B5EF4-FFF2-40B4-BE49-F238E27FC236}">
                  <a16:creationId xmlns="" xmlns:a16="http://schemas.microsoft.com/office/drawing/2014/main" id="{98B63F9C-034C-424F-BD2E-06DDDC222864}"/>
                </a:ext>
              </a:extLst>
            </p:cNvPr>
            <p:cNvSpPr>
              <a:spLocks/>
            </p:cNvSpPr>
            <p:nvPr/>
          </p:nvSpPr>
          <p:spPr bwMode="auto">
            <a:xfrm>
              <a:off x="2611624" y="1453226"/>
              <a:ext cx="8806905" cy="876203"/>
            </a:xfrm>
            <a:custGeom>
              <a:avLst/>
              <a:gdLst>
                <a:gd name="T0" fmla="*/ 866 w 866"/>
                <a:gd name="T1" fmla="*/ 1617 h 1902"/>
                <a:gd name="T2" fmla="*/ 433 w 866"/>
                <a:gd name="T3" fmla="*/ 1902 h 1902"/>
                <a:gd name="T4" fmla="*/ 0 w 866"/>
                <a:gd name="T5" fmla="*/ 1617 h 1902"/>
                <a:gd name="T6" fmla="*/ 0 w 866"/>
                <a:gd name="T7" fmla="*/ 52 h 1902"/>
                <a:gd name="T8" fmla="*/ 53 w 866"/>
                <a:gd name="T9" fmla="*/ 0 h 1902"/>
                <a:gd name="T10" fmla="*/ 814 w 866"/>
                <a:gd name="T11" fmla="*/ 0 h 1902"/>
                <a:gd name="T12" fmla="*/ 866 w 866"/>
                <a:gd name="T13" fmla="*/ 52 h 1902"/>
                <a:gd name="T14" fmla="*/ 866 w 866"/>
                <a:gd name="T15" fmla="*/ 1617 h 1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6" h="1902">
                  <a:moveTo>
                    <a:pt x="866" y="1617"/>
                  </a:moveTo>
                  <a:cubicBezTo>
                    <a:pt x="866" y="1646"/>
                    <a:pt x="433" y="1902"/>
                    <a:pt x="433" y="1902"/>
                  </a:cubicBezTo>
                  <a:cubicBezTo>
                    <a:pt x="433" y="1902"/>
                    <a:pt x="0" y="1646"/>
                    <a:pt x="0" y="1617"/>
                  </a:cubicBezTo>
                  <a:lnTo>
                    <a:pt x="0" y="52"/>
                  </a:lnTo>
                  <a:cubicBezTo>
                    <a:pt x="0" y="23"/>
                    <a:pt x="24" y="0"/>
                    <a:pt x="53" y="0"/>
                  </a:cubicBezTo>
                  <a:lnTo>
                    <a:pt x="814" y="0"/>
                  </a:lnTo>
                  <a:cubicBezTo>
                    <a:pt x="843" y="0"/>
                    <a:pt x="866" y="23"/>
                    <a:pt x="866" y="52"/>
                  </a:cubicBezTo>
                  <a:lnTo>
                    <a:pt x="866" y="1617"/>
                  </a:lnTo>
                  <a:close/>
                </a:path>
              </a:pathLst>
            </a:custGeom>
            <a:solidFill>
              <a:srgbClr val="FFFF00"/>
            </a:solidFill>
            <a:ln>
              <a:solidFill>
                <a:schemeClr val="tx1"/>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algn="ctr"/>
              <a:r>
                <a:rPr lang="es-ES" sz="2000" dirty="0">
                  <a:latin typeface="Bahnschrift Light SemiCondensed" panose="020B0502040204020203" pitchFamily="34" charset="0"/>
                  <a:ea typeface="Calibri" panose="020F0502020204030204" pitchFamily="34" charset="0"/>
                  <a:cs typeface="Times New Roman" panose="02020603050405020304" pitchFamily="18" charset="0"/>
                </a:rPr>
                <a:t>¿</a:t>
              </a:r>
              <a:r>
                <a:rPr lang="es-ES" sz="2000" b="1" dirty="0">
                  <a:latin typeface="Bahnschrift Light SemiCondensed" panose="020B0502040204020203" pitchFamily="34" charset="0"/>
                  <a:ea typeface="Calibri" panose="020F0502020204030204" pitchFamily="34" charset="0"/>
                  <a:cs typeface="Times New Roman" panose="02020603050405020304" pitchFamily="18" charset="0"/>
                </a:rPr>
                <a:t>Existen lineamientos estratégicos  </a:t>
              </a:r>
              <a:r>
                <a:rPr lang="es-ES" sz="2000" dirty="0">
                  <a:latin typeface="Bahnschrift Light SemiCondensed" panose="020B0502040204020203" pitchFamily="34" charset="0"/>
                  <a:ea typeface="Calibri" panose="020F0502020204030204" pitchFamily="34" charset="0"/>
                  <a:cs typeface="Times New Roman" panose="02020603050405020304" pitchFamily="18" charset="0"/>
                </a:rPr>
                <a:t>para la aplicación del arte y diseño operacional en la gestión de riesgos?</a:t>
              </a:r>
              <a:endParaRPr lang="es-EC" sz="2000" dirty="0">
                <a:latin typeface="Bahnschrift Light SemiCondensed" panose="020B0502040204020203" pitchFamily="34" charset="0"/>
              </a:endParaRPr>
            </a:p>
          </p:txBody>
        </p:sp>
        <p:sp>
          <p:nvSpPr>
            <p:cNvPr id="4" name="Elipse 1">
              <a:extLst>
                <a:ext uri="{FF2B5EF4-FFF2-40B4-BE49-F238E27FC236}">
                  <a16:creationId xmlns="" xmlns:a16="http://schemas.microsoft.com/office/drawing/2014/main" id="{14448AF2-8EA2-43E0-9731-8333513F4B75}"/>
                </a:ext>
              </a:extLst>
            </p:cNvPr>
            <p:cNvSpPr/>
            <p:nvPr/>
          </p:nvSpPr>
          <p:spPr>
            <a:xfrm>
              <a:off x="11508908" y="1595689"/>
              <a:ext cx="543572" cy="471949"/>
            </a:xfrm>
            <a:prstGeom prst="ellipse">
              <a:avLst/>
            </a:prstGeom>
            <a:solidFill>
              <a:srgbClr val="FFFF00"/>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a:latin typeface="Bahnschrift Light SemiCondensed" panose="020B0502040204020203" pitchFamily="34" charset="0"/>
                </a:rPr>
                <a:t>1</a:t>
              </a:r>
              <a:endParaRPr lang="en-US" dirty="0">
                <a:latin typeface="Bahnschrift Light SemiCondensed" panose="020B0502040204020203" pitchFamily="34" charset="0"/>
              </a:endParaRPr>
            </a:p>
          </p:txBody>
        </p:sp>
        <p:sp>
          <p:nvSpPr>
            <p:cNvPr id="5" name="Freeform 1871">
              <a:extLst>
                <a:ext uri="{FF2B5EF4-FFF2-40B4-BE49-F238E27FC236}">
                  <a16:creationId xmlns="" xmlns:a16="http://schemas.microsoft.com/office/drawing/2014/main" id="{E314C97D-5041-44E7-8D86-41FAC213F90B}"/>
                </a:ext>
              </a:extLst>
            </p:cNvPr>
            <p:cNvSpPr>
              <a:spLocks/>
            </p:cNvSpPr>
            <p:nvPr/>
          </p:nvSpPr>
          <p:spPr bwMode="auto">
            <a:xfrm>
              <a:off x="2611624" y="2699465"/>
              <a:ext cx="8806905" cy="1163797"/>
            </a:xfrm>
            <a:custGeom>
              <a:avLst/>
              <a:gdLst>
                <a:gd name="T0" fmla="*/ 866 w 866"/>
                <a:gd name="T1" fmla="*/ 1617 h 1902"/>
                <a:gd name="T2" fmla="*/ 433 w 866"/>
                <a:gd name="T3" fmla="*/ 1902 h 1902"/>
                <a:gd name="T4" fmla="*/ 0 w 866"/>
                <a:gd name="T5" fmla="*/ 1617 h 1902"/>
                <a:gd name="T6" fmla="*/ 0 w 866"/>
                <a:gd name="T7" fmla="*/ 52 h 1902"/>
                <a:gd name="T8" fmla="*/ 53 w 866"/>
                <a:gd name="T9" fmla="*/ 0 h 1902"/>
                <a:gd name="T10" fmla="*/ 814 w 866"/>
                <a:gd name="T11" fmla="*/ 0 h 1902"/>
                <a:gd name="T12" fmla="*/ 866 w 866"/>
                <a:gd name="T13" fmla="*/ 52 h 1902"/>
                <a:gd name="T14" fmla="*/ 866 w 866"/>
                <a:gd name="T15" fmla="*/ 1617 h 1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6" h="1902">
                  <a:moveTo>
                    <a:pt x="866" y="1617"/>
                  </a:moveTo>
                  <a:cubicBezTo>
                    <a:pt x="866" y="1646"/>
                    <a:pt x="433" y="1902"/>
                    <a:pt x="433" y="1902"/>
                  </a:cubicBezTo>
                  <a:cubicBezTo>
                    <a:pt x="433" y="1902"/>
                    <a:pt x="0" y="1646"/>
                    <a:pt x="0" y="1617"/>
                  </a:cubicBezTo>
                  <a:lnTo>
                    <a:pt x="0" y="52"/>
                  </a:lnTo>
                  <a:cubicBezTo>
                    <a:pt x="0" y="23"/>
                    <a:pt x="24" y="0"/>
                    <a:pt x="53" y="0"/>
                  </a:cubicBezTo>
                  <a:lnTo>
                    <a:pt x="814" y="0"/>
                  </a:lnTo>
                  <a:cubicBezTo>
                    <a:pt x="843" y="0"/>
                    <a:pt x="866" y="23"/>
                    <a:pt x="866" y="52"/>
                  </a:cubicBezTo>
                  <a:lnTo>
                    <a:pt x="866" y="1617"/>
                  </a:lnTo>
                  <a:close/>
                </a:path>
              </a:pathLst>
            </a:custGeom>
            <a:solidFill>
              <a:schemeClr val="accent5">
                <a:lumMod val="75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algn="ctr"/>
              <a:r>
                <a:rPr lang="es-ES" sz="2000" dirty="0">
                  <a:solidFill>
                    <a:schemeClr val="bg1"/>
                  </a:solidFill>
                  <a:latin typeface="Bahnschrift Light SemiCondensed" panose="020B0502040204020203" pitchFamily="34" charset="0"/>
                  <a:ea typeface="Calibri" panose="020F0502020204030204" pitchFamily="34" charset="0"/>
                  <a:cs typeface="Times New Roman" panose="02020603050405020304" pitchFamily="18" charset="0"/>
                </a:rPr>
                <a:t>¿Es necesario </a:t>
              </a:r>
              <a:r>
                <a:rPr lang="es-ES" sz="2000" b="1" dirty="0">
                  <a:solidFill>
                    <a:schemeClr val="bg1"/>
                  </a:solidFill>
                  <a:latin typeface="Bahnschrift Light SemiCondensed" panose="020B0502040204020203" pitchFamily="34" charset="0"/>
                  <a:ea typeface="Calibri" panose="020F0502020204030204" pitchFamily="34" charset="0"/>
                  <a:cs typeface="Times New Roman" panose="02020603050405020304" pitchFamily="18" charset="0"/>
                </a:rPr>
                <a:t>mejorar el proceso de planificación militar</a:t>
              </a:r>
              <a:r>
                <a:rPr lang="es-ES" sz="2000" dirty="0">
                  <a:solidFill>
                    <a:schemeClr val="bg1"/>
                  </a:solidFill>
                  <a:latin typeface="Bahnschrift Light SemiCondensed" panose="020B0502040204020203" pitchFamily="34" charset="0"/>
                  <a:ea typeface="Calibri" panose="020F0502020204030204" pitchFamily="34" charset="0"/>
                  <a:cs typeface="Times New Roman" panose="02020603050405020304" pitchFamily="18" charset="0"/>
                </a:rPr>
                <a:t>, ante las diversas dificultades encontradas en la ejecución de las operaciones, aplicando el diseño operacional para apoyar a la gestión de riesgos? </a:t>
              </a:r>
              <a:endParaRPr lang="es-EC" sz="2000" dirty="0">
                <a:solidFill>
                  <a:schemeClr val="bg1"/>
                </a:solidFill>
                <a:latin typeface="Bahnschrift Light SemiCondensed" panose="020B0502040204020203" pitchFamily="34" charset="0"/>
              </a:endParaRPr>
            </a:p>
          </p:txBody>
        </p:sp>
        <p:sp>
          <p:nvSpPr>
            <p:cNvPr id="7" name="Elipse 8">
              <a:extLst>
                <a:ext uri="{FF2B5EF4-FFF2-40B4-BE49-F238E27FC236}">
                  <a16:creationId xmlns="" xmlns:a16="http://schemas.microsoft.com/office/drawing/2014/main" id="{2FD71E21-776D-4692-89ED-DB33429E8BC6}"/>
                </a:ext>
              </a:extLst>
            </p:cNvPr>
            <p:cNvSpPr/>
            <p:nvPr/>
          </p:nvSpPr>
          <p:spPr>
            <a:xfrm>
              <a:off x="11508908" y="2986138"/>
              <a:ext cx="543572" cy="471949"/>
            </a:xfrm>
            <a:prstGeom prst="ellipse">
              <a:avLst/>
            </a:prstGeom>
            <a:solidFill>
              <a:schemeClr val="accent5">
                <a:lumMod val="75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a:solidFill>
                    <a:schemeClr val="bg1"/>
                  </a:solidFill>
                  <a:latin typeface="Bahnschrift Light SemiCondensed" panose="020B0502040204020203" pitchFamily="34" charset="0"/>
                </a:rPr>
                <a:t>2</a:t>
              </a:r>
              <a:endParaRPr lang="en-US" dirty="0">
                <a:solidFill>
                  <a:schemeClr val="bg1"/>
                </a:solidFill>
                <a:latin typeface="Bahnschrift Light SemiCondensed" panose="020B0502040204020203" pitchFamily="34" charset="0"/>
              </a:endParaRPr>
            </a:p>
          </p:txBody>
        </p:sp>
        <p:sp>
          <p:nvSpPr>
            <p:cNvPr id="8" name="Freeform 1871">
              <a:extLst>
                <a:ext uri="{FF2B5EF4-FFF2-40B4-BE49-F238E27FC236}">
                  <a16:creationId xmlns="" xmlns:a16="http://schemas.microsoft.com/office/drawing/2014/main" id="{3FDB34D5-E723-4704-AD89-BEFEE7956284}"/>
                </a:ext>
              </a:extLst>
            </p:cNvPr>
            <p:cNvSpPr>
              <a:spLocks/>
            </p:cNvSpPr>
            <p:nvPr/>
          </p:nvSpPr>
          <p:spPr bwMode="auto">
            <a:xfrm>
              <a:off x="2611624" y="4112851"/>
              <a:ext cx="8806905" cy="876203"/>
            </a:xfrm>
            <a:custGeom>
              <a:avLst/>
              <a:gdLst>
                <a:gd name="T0" fmla="*/ 866 w 866"/>
                <a:gd name="T1" fmla="*/ 1617 h 1902"/>
                <a:gd name="T2" fmla="*/ 433 w 866"/>
                <a:gd name="T3" fmla="*/ 1902 h 1902"/>
                <a:gd name="T4" fmla="*/ 0 w 866"/>
                <a:gd name="T5" fmla="*/ 1617 h 1902"/>
                <a:gd name="T6" fmla="*/ 0 w 866"/>
                <a:gd name="T7" fmla="*/ 52 h 1902"/>
                <a:gd name="T8" fmla="*/ 53 w 866"/>
                <a:gd name="T9" fmla="*/ 0 h 1902"/>
                <a:gd name="T10" fmla="*/ 814 w 866"/>
                <a:gd name="T11" fmla="*/ 0 h 1902"/>
                <a:gd name="T12" fmla="*/ 866 w 866"/>
                <a:gd name="T13" fmla="*/ 52 h 1902"/>
                <a:gd name="T14" fmla="*/ 866 w 866"/>
                <a:gd name="T15" fmla="*/ 1617 h 1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6" h="1902">
                  <a:moveTo>
                    <a:pt x="866" y="1617"/>
                  </a:moveTo>
                  <a:cubicBezTo>
                    <a:pt x="866" y="1646"/>
                    <a:pt x="433" y="1902"/>
                    <a:pt x="433" y="1902"/>
                  </a:cubicBezTo>
                  <a:cubicBezTo>
                    <a:pt x="433" y="1902"/>
                    <a:pt x="0" y="1646"/>
                    <a:pt x="0" y="1617"/>
                  </a:cubicBezTo>
                  <a:lnTo>
                    <a:pt x="0" y="52"/>
                  </a:lnTo>
                  <a:cubicBezTo>
                    <a:pt x="0" y="23"/>
                    <a:pt x="24" y="0"/>
                    <a:pt x="53" y="0"/>
                  </a:cubicBezTo>
                  <a:lnTo>
                    <a:pt x="814" y="0"/>
                  </a:lnTo>
                  <a:cubicBezTo>
                    <a:pt x="843" y="0"/>
                    <a:pt x="866" y="23"/>
                    <a:pt x="866" y="52"/>
                  </a:cubicBezTo>
                  <a:lnTo>
                    <a:pt x="866" y="1617"/>
                  </a:lnTo>
                  <a:close/>
                </a:path>
              </a:pathLst>
            </a:custGeom>
            <a:solidFill>
              <a:srgbClr val="FF0000"/>
            </a:solidFill>
            <a:ln>
              <a:solidFill>
                <a:schemeClr val="tx1"/>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algn="ctr"/>
              <a:r>
                <a:rPr lang="es-ES" sz="2000" dirty="0">
                  <a:solidFill>
                    <a:schemeClr val="bg1"/>
                  </a:solidFill>
                  <a:latin typeface="Bahnschrift Light SemiCondensed" panose="020B0502040204020203" pitchFamily="34" charset="0"/>
                  <a:ea typeface="Calibri" panose="020F0502020204030204" pitchFamily="34" charset="0"/>
                  <a:cs typeface="Times New Roman" panose="02020603050405020304" pitchFamily="18" charset="0"/>
                </a:rPr>
                <a:t>¿Es adecuado el </a:t>
              </a:r>
              <a:r>
                <a:rPr lang="es-ES" sz="2000" b="1" dirty="0">
                  <a:solidFill>
                    <a:schemeClr val="bg1"/>
                  </a:solidFill>
                  <a:latin typeface="Bahnschrift Light SemiCondensed" panose="020B0502040204020203" pitchFamily="34" charset="0"/>
                  <a:ea typeface="Calibri" panose="020F0502020204030204" pitchFamily="34" charset="0"/>
                  <a:cs typeface="Times New Roman" panose="02020603050405020304" pitchFamily="18" charset="0"/>
                </a:rPr>
                <a:t>marco legal </a:t>
              </a:r>
              <a:r>
                <a:rPr lang="es-ES" sz="2000" dirty="0">
                  <a:solidFill>
                    <a:schemeClr val="bg1"/>
                  </a:solidFill>
                  <a:latin typeface="Bahnschrift Light SemiCondensed" panose="020B0502040204020203" pitchFamily="34" charset="0"/>
                  <a:ea typeface="Calibri" panose="020F0502020204030204" pitchFamily="34" charset="0"/>
                  <a:cs typeface="Times New Roman" panose="02020603050405020304" pitchFamily="18" charset="0"/>
                </a:rPr>
                <a:t>para participación de FF.AA. en la </a:t>
              </a:r>
              <a:r>
                <a:rPr lang="es-ES" sz="2000" b="1" dirty="0">
                  <a:solidFill>
                    <a:schemeClr val="bg1"/>
                  </a:solidFill>
                  <a:latin typeface="Bahnschrift Light SemiCondensed" panose="020B0502040204020203" pitchFamily="34" charset="0"/>
                  <a:ea typeface="Calibri" panose="020F0502020204030204" pitchFamily="34" charset="0"/>
                  <a:cs typeface="Times New Roman" panose="02020603050405020304" pitchFamily="18" charset="0"/>
                </a:rPr>
                <a:t>gestión de riesgos </a:t>
              </a:r>
              <a:r>
                <a:rPr lang="es-ES" sz="2000" dirty="0">
                  <a:solidFill>
                    <a:schemeClr val="bg1"/>
                  </a:solidFill>
                  <a:latin typeface="Bahnschrift Light SemiCondensed" panose="020B0502040204020203" pitchFamily="34" charset="0"/>
                  <a:ea typeface="Calibri" panose="020F0502020204030204" pitchFamily="34" charset="0"/>
                  <a:cs typeface="Times New Roman" panose="02020603050405020304" pitchFamily="18" charset="0"/>
                </a:rPr>
                <a:t>como parte del ámbito de sus competencias?</a:t>
              </a:r>
              <a:endParaRPr lang="es-EC" sz="2000" dirty="0">
                <a:solidFill>
                  <a:schemeClr val="bg1"/>
                </a:solidFill>
                <a:latin typeface="Bahnschrift Light SemiCondensed" panose="020B0502040204020203" pitchFamily="34" charset="0"/>
              </a:endParaRPr>
            </a:p>
          </p:txBody>
        </p:sp>
        <p:sp>
          <p:nvSpPr>
            <p:cNvPr id="9" name="Elipse 10">
              <a:extLst>
                <a:ext uri="{FF2B5EF4-FFF2-40B4-BE49-F238E27FC236}">
                  <a16:creationId xmlns="" xmlns:a16="http://schemas.microsoft.com/office/drawing/2014/main" id="{E12C93FF-E343-4B56-AD13-53D0582F275A}"/>
                </a:ext>
              </a:extLst>
            </p:cNvPr>
            <p:cNvSpPr/>
            <p:nvPr/>
          </p:nvSpPr>
          <p:spPr>
            <a:xfrm>
              <a:off x="11508908" y="4270733"/>
              <a:ext cx="543572" cy="471949"/>
            </a:xfrm>
            <a:prstGeom prst="ellipse">
              <a:avLst/>
            </a:prstGeom>
            <a:solidFill>
              <a:srgbClr val="FF0000"/>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a:solidFill>
                    <a:schemeClr val="bg1"/>
                  </a:solidFill>
                  <a:latin typeface="Bahnschrift Light SemiCondensed" panose="020B0502040204020203" pitchFamily="34" charset="0"/>
                </a:rPr>
                <a:t>3</a:t>
              </a:r>
              <a:endParaRPr lang="en-US" dirty="0">
                <a:solidFill>
                  <a:schemeClr val="bg1"/>
                </a:solidFill>
                <a:latin typeface="Bahnschrift Light SemiCondensed" panose="020B0502040204020203" pitchFamily="34" charset="0"/>
              </a:endParaRPr>
            </a:p>
          </p:txBody>
        </p:sp>
        <p:sp>
          <p:nvSpPr>
            <p:cNvPr id="10" name="Freeform 1871">
              <a:extLst>
                <a:ext uri="{FF2B5EF4-FFF2-40B4-BE49-F238E27FC236}">
                  <a16:creationId xmlns="" xmlns:a16="http://schemas.microsoft.com/office/drawing/2014/main" id="{13AB9AA1-F8E6-43E1-B9FB-186BAE97C779}"/>
                </a:ext>
              </a:extLst>
            </p:cNvPr>
            <p:cNvSpPr>
              <a:spLocks/>
            </p:cNvSpPr>
            <p:nvPr/>
          </p:nvSpPr>
          <p:spPr bwMode="auto">
            <a:xfrm>
              <a:off x="2611624" y="5359090"/>
              <a:ext cx="8806905" cy="1163797"/>
            </a:xfrm>
            <a:custGeom>
              <a:avLst/>
              <a:gdLst>
                <a:gd name="T0" fmla="*/ 866 w 866"/>
                <a:gd name="T1" fmla="*/ 1617 h 1902"/>
                <a:gd name="T2" fmla="*/ 433 w 866"/>
                <a:gd name="T3" fmla="*/ 1902 h 1902"/>
                <a:gd name="T4" fmla="*/ 0 w 866"/>
                <a:gd name="T5" fmla="*/ 1617 h 1902"/>
                <a:gd name="T6" fmla="*/ 0 w 866"/>
                <a:gd name="T7" fmla="*/ 52 h 1902"/>
                <a:gd name="T8" fmla="*/ 53 w 866"/>
                <a:gd name="T9" fmla="*/ 0 h 1902"/>
                <a:gd name="T10" fmla="*/ 814 w 866"/>
                <a:gd name="T11" fmla="*/ 0 h 1902"/>
                <a:gd name="T12" fmla="*/ 866 w 866"/>
                <a:gd name="T13" fmla="*/ 52 h 1902"/>
                <a:gd name="T14" fmla="*/ 866 w 866"/>
                <a:gd name="T15" fmla="*/ 1617 h 1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6" h="1902">
                  <a:moveTo>
                    <a:pt x="866" y="1617"/>
                  </a:moveTo>
                  <a:cubicBezTo>
                    <a:pt x="866" y="1646"/>
                    <a:pt x="433" y="1902"/>
                    <a:pt x="433" y="1902"/>
                  </a:cubicBezTo>
                  <a:cubicBezTo>
                    <a:pt x="433" y="1902"/>
                    <a:pt x="0" y="1646"/>
                    <a:pt x="0" y="1617"/>
                  </a:cubicBezTo>
                  <a:lnTo>
                    <a:pt x="0" y="52"/>
                  </a:lnTo>
                  <a:cubicBezTo>
                    <a:pt x="0" y="23"/>
                    <a:pt x="24" y="0"/>
                    <a:pt x="53" y="0"/>
                  </a:cubicBezTo>
                  <a:lnTo>
                    <a:pt x="814" y="0"/>
                  </a:lnTo>
                  <a:cubicBezTo>
                    <a:pt x="843" y="0"/>
                    <a:pt x="866" y="23"/>
                    <a:pt x="866" y="52"/>
                  </a:cubicBezTo>
                  <a:lnTo>
                    <a:pt x="866" y="1617"/>
                  </a:lnTo>
                  <a:close/>
                </a:path>
              </a:pathLst>
            </a:custGeom>
            <a:solidFill>
              <a:srgbClr val="66FF66"/>
            </a:solidFill>
            <a:ln>
              <a:solidFill>
                <a:schemeClr val="tx1"/>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algn="ctr"/>
              <a:r>
                <a:rPr lang="es-ES" sz="2000" dirty="0">
                  <a:latin typeface="Bahnschrift Light SemiCondensed" panose="020B0502040204020203" pitchFamily="34" charset="0"/>
                  <a:ea typeface="Calibri" panose="020F0502020204030204" pitchFamily="34" charset="0"/>
                  <a:cs typeface="Times New Roman" panose="02020603050405020304" pitchFamily="18" charset="0"/>
                </a:rPr>
                <a:t>¿Es </a:t>
              </a:r>
              <a:r>
                <a:rPr lang="es-ES" sz="2000" b="1" dirty="0">
                  <a:latin typeface="Bahnschrift Light SemiCondensed" panose="020B0502040204020203" pitchFamily="34" charset="0"/>
                  <a:ea typeface="Calibri" panose="020F0502020204030204" pitchFamily="34" charset="0"/>
                  <a:cs typeface="Times New Roman" panose="02020603050405020304" pitchFamily="18" charset="0"/>
                </a:rPr>
                <a:t>aplicable</a:t>
              </a:r>
              <a:r>
                <a:rPr lang="es-ES" sz="2000" dirty="0">
                  <a:latin typeface="Bahnschrift Light SemiCondensed" panose="020B0502040204020203" pitchFamily="34" charset="0"/>
                  <a:ea typeface="Calibri" panose="020F0502020204030204" pitchFamily="34" charset="0"/>
                  <a:cs typeface="Times New Roman" panose="02020603050405020304" pitchFamily="18" charset="0"/>
                </a:rPr>
                <a:t> la doctrina del </a:t>
              </a:r>
              <a:r>
                <a:rPr lang="es-ES" sz="2000" b="1" dirty="0">
                  <a:latin typeface="Bahnschrift Light SemiCondensed" panose="020B0502040204020203" pitchFamily="34" charset="0"/>
                  <a:ea typeface="Calibri" panose="020F0502020204030204" pitchFamily="34" charset="0"/>
                  <a:cs typeface="Times New Roman" panose="02020603050405020304" pitchFamily="18" charset="0"/>
                </a:rPr>
                <a:t>arte y diseño operacional </a:t>
              </a:r>
              <a:r>
                <a:rPr lang="es-ES" sz="2000" dirty="0">
                  <a:latin typeface="Bahnschrift Light SemiCondensed" panose="020B0502040204020203" pitchFamily="34" charset="0"/>
                  <a:ea typeface="Calibri" panose="020F0502020204030204" pitchFamily="34" charset="0"/>
                  <a:cs typeface="Times New Roman" panose="02020603050405020304" pitchFamily="18" charset="0"/>
                </a:rPr>
                <a:t>en la planificación de operaciones en apoyo a la gestión de riesgos, considerando que su aplicación fundamental es para el desarrollo de operaciones bélicas?</a:t>
              </a:r>
              <a:endParaRPr lang="es-EC" sz="2000" dirty="0">
                <a:latin typeface="Bahnschrift Light SemiCondensed" panose="020B0502040204020203" pitchFamily="34" charset="0"/>
              </a:endParaRPr>
            </a:p>
          </p:txBody>
        </p:sp>
        <p:sp>
          <p:nvSpPr>
            <p:cNvPr id="11" name="Elipse 12">
              <a:extLst>
                <a:ext uri="{FF2B5EF4-FFF2-40B4-BE49-F238E27FC236}">
                  <a16:creationId xmlns="" xmlns:a16="http://schemas.microsoft.com/office/drawing/2014/main" id="{0103C2E0-D578-4891-B824-DFDCA96C003F}"/>
                </a:ext>
              </a:extLst>
            </p:cNvPr>
            <p:cNvSpPr/>
            <p:nvPr/>
          </p:nvSpPr>
          <p:spPr>
            <a:xfrm>
              <a:off x="11508908" y="5585027"/>
              <a:ext cx="543572" cy="471949"/>
            </a:xfrm>
            <a:prstGeom prst="ellipse">
              <a:avLst/>
            </a:prstGeom>
            <a:solidFill>
              <a:srgbClr val="66FF66"/>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a:latin typeface="Bahnschrift Light SemiCondensed" panose="020B0502040204020203" pitchFamily="34" charset="0"/>
                </a:rPr>
                <a:t>4</a:t>
              </a:r>
              <a:endParaRPr lang="en-US" dirty="0">
                <a:latin typeface="Bahnschrift Light SemiCondensed" panose="020B0502040204020203" pitchFamily="34" charset="0"/>
              </a:endParaRPr>
            </a:p>
          </p:txBody>
        </p:sp>
        <p:pic>
          <p:nvPicPr>
            <p:cNvPr id="1030" name="Picture 6" descr="Marco legal ingl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7692" y="3897774"/>
              <a:ext cx="1228285" cy="1151089"/>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2" name="Picture 8" descr="ARTE Y DISEÑO OPERACIONAL; Contraalmirante (RE) Alejandro Kenny |  Estrategia militar | Diseñ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1404" y="5245456"/>
              <a:ext cx="1228285" cy="1151089"/>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900482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or: Elbow 34"/>
          <p:cNvCxnSpPr>
            <a:cxnSpLocks/>
          </p:cNvCxnSpPr>
          <p:nvPr/>
        </p:nvCxnSpPr>
        <p:spPr>
          <a:xfrm rot="10800000" flipV="1">
            <a:off x="5183865" y="5240591"/>
            <a:ext cx="945827" cy="594711"/>
          </a:xfrm>
          <a:prstGeom prst="bentConnector3">
            <a:avLst>
              <a:gd name="adj1" fmla="val 5839"/>
            </a:avLst>
          </a:prstGeom>
          <a:noFill/>
          <a:ln w="76200" cap="flat" cmpd="sng" algn="ctr">
            <a:solidFill>
              <a:srgbClr val="9BBB59"/>
            </a:solidFill>
            <a:prstDash val="solid"/>
          </a:ln>
          <a:effectLst/>
        </p:spPr>
      </p:cxnSp>
      <p:cxnSp>
        <p:nvCxnSpPr>
          <p:cNvPr id="5" name="Straight Connector 27"/>
          <p:cNvCxnSpPr/>
          <p:nvPr/>
        </p:nvCxnSpPr>
        <p:spPr>
          <a:xfrm flipV="1">
            <a:off x="4273196" y="4064907"/>
            <a:ext cx="715381" cy="3541"/>
          </a:xfrm>
          <a:prstGeom prst="line">
            <a:avLst/>
          </a:prstGeom>
          <a:noFill/>
          <a:ln w="76200" cap="flat" cmpd="sng" algn="ctr">
            <a:solidFill>
              <a:srgbClr val="F39C12"/>
            </a:solidFill>
            <a:prstDash val="solid"/>
          </a:ln>
          <a:effectLst/>
        </p:spPr>
      </p:cxnSp>
      <p:grpSp>
        <p:nvGrpSpPr>
          <p:cNvPr id="6" name="Group 10"/>
          <p:cNvGrpSpPr/>
          <p:nvPr/>
        </p:nvGrpSpPr>
        <p:grpSpPr>
          <a:xfrm>
            <a:off x="4689461" y="1920352"/>
            <a:ext cx="3502959" cy="3426336"/>
            <a:chOff x="4096544" y="1409700"/>
            <a:chExt cx="3913188" cy="3881438"/>
          </a:xfrm>
        </p:grpSpPr>
        <p:sp>
          <p:nvSpPr>
            <p:cNvPr id="7" name="Freeform 255"/>
            <p:cNvSpPr>
              <a:spLocks/>
            </p:cNvSpPr>
            <p:nvPr/>
          </p:nvSpPr>
          <p:spPr bwMode="auto">
            <a:xfrm>
              <a:off x="4096544" y="2795588"/>
              <a:ext cx="1111250" cy="2001838"/>
            </a:xfrm>
            <a:custGeom>
              <a:avLst/>
              <a:gdLst>
                <a:gd name="T0" fmla="*/ 1718 w 2800"/>
                <a:gd name="T1" fmla="*/ 2217 h 5042"/>
                <a:gd name="T2" fmla="*/ 1691 w 2800"/>
                <a:gd name="T3" fmla="*/ 2111 h 5042"/>
                <a:gd name="T4" fmla="*/ 1651 w 2800"/>
                <a:gd name="T5" fmla="*/ 1897 h 5042"/>
                <a:gd name="T6" fmla="*/ 1625 w 2800"/>
                <a:gd name="T7" fmla="*/ 1685 h 5042"/>
                <a:gd name="T8" fmla="*/ 1612 w 2800"/>
                <a:gd name="T9" fmla="*/ 1472 h 5042"/>
                <a:gd name="T10" fmla="*/ 1613 w 2800"/>
                <a:gd name="T11" fmla="*/ 1262 h 5042"/>
                <a:gd name="T12" fmla="*/ 1628 w 2800"/>
                <a:gd name="T13" fmla="*/ 1054 h 5042"/>
                <a:gd name="T14" fmla="*/ 1655 w 2800"/>
                <a:gd name="T15" fmla="*/ 849 h 5042"/>
                <a:gd name="T16" fmla="*/ 1695 w 2800"/>
                <a:gd name="T17" fmla="*/ 645 h 5042"/>
                <a:gd name="T18" fmla="*/ 1721 w 2800"/>
                <a:gd name="T19" fmla="*/ 545 h 5042"/>
                <a:gd name="T20" fmla="*/ 413 w 2800"/>
                <a:gd name="T21" fmla="*/ 2 h 5042"/>
                <a:gd name="T22" fmla="*/ 181 w 2800"/>
                <a:gd name="T23" fmla="*/ 0 h 5042"/>
                <a:gd name="T24" fmla="*/ 0 w 2800"/>
                <a:gd name="T25" fmla="*/ 981 h 5042"/>
                <a:gd name="T26" fmla="*/ 931 w 2800"/>
                <a:gd name="T27" fmla="*/ 1349 h 5042"/>
                <a:gd name="T28" fmla="*/ 933 w 2800"/>
                <a:gd name="T29" fmla="*/ 1349 h 5042"/>
                <a:gd name="T30" fmla="*/ 933 w 2800"/>
                <a:gd name="T31" fmla="*/ 1508 h 5042"/>
                <a:gd name="T32" fmla="*/ 946 w 2800"/>
                <a:gd name="T33" fmla="*/ 1748 h 5042"/>
                <a:gd name="T34" fmla="*/ 962 w 2800"/>
                <a:gd name="T35" fmla="*/ 1908 h 5042"/>
                <a:gd name="T36" fmla="*/ 974 w 2800"/>
                <a:gd name="T37" fmla="*/ 1989 h 5042"/>
                <a:gd name="T38" fmla="*/ 949 w 2800"/>
                <a:gd name="T39" fmla="*/ 1997 h 5042"/>
                <a:gd name="T40" fmla="*/ 94 w 2800"/>
                <a:gd name="T41" fmla="*/ 2455 h 5042"/>
                <a:gd name="T42" fmla="*/ 408 w 2800"/>
                <a:gd name="T43" fmla="*/ 3402 h 5042"/>
                <a:gd name="T44" fmla="*/ 1401 w 2800"/>
                <a:gd name="T45" fmla="*/ 3278 h 5042"/>
                <a:gd name="T46" fmla="*/ 1407 w 2800"/>
                <a:gd name="T47" fmla="*/ 3275 h 5042"/>
                <a:gd name="T48" fmla="*/ 1485 w 2800"/>
                <a:gd name="T49" fmla="*/ 3416 h 5042"/>
                <a:gd name="T50" fmla="*/ 1611 w 2800"/>
                <a:gd name="T51" fmla="*/ 3620 h 5042"/>
                <a:gd name="T52" fmla="*/ 1701 w 2800"/>
                <a:gd name="T53" fmla="*/ 3751 h 5042"/>
                <a:gd name="T54" fmla="*/ 1749 w 2800"/>
                <a:gd name="T55" fmla="*/ 3814 h 5042"/>
                <a:gd name="T56" fmla="*/ 1729 w 2800"/>
                <a:gd name="T57" fmla="*/ 3836 h 5042"/>
                <a:gd name="T58" fmla="*/ 1200 w 2800"/>
                <a:gd name="T59" fmla="*/ 4649 h 5042"/>
                <a:gd name="T60" fmla="*/ 1621 w 2800"/>
                <a:gd name="T61" fmla="*/ 5042 h 5042"/>
                <a:gd name="T62" fmla="*/ 2800 w 2800"/>
                <a:gd name="T63" fmla="*/ 3927 h 5042"/>
                <a:gd name="T64" fmla="*/ 2705 w 2800"/>
                <a:gd name="T65" fmla="*/ 3845 h 5042"/>
                <a:gd name="T66" fmla="*/ 2525 w 2800"/>
                <a:gd name="T67" fmla="*/ 3670 h 5042"/>
                <a:gd name="T68" fmla="*/ 2357 w 2800"/>
                <a:gd name="T69" fmla="*/ 3481 h 5042"/>
                <a:gd name="T70" fmla="*/ 2204 w 2800"/>
                <a:gd name="T71" fmla="*/ 3279 h 5042"/>
                <a:gd name="T72" fmla="*/ 2067 w 2800"/>
                <a:gd name="T73" fmla="*/ 3064 h 5042"/>
                <a:gd name="T74" fmla="*/ 1945 w 2800"/>
                <a:gd name="T75" fmla="*/ 2837 h 5042"/>
                <a:gd name="T76" fmla="*/ 1840 w 2800"/>
                <a:gd name="T77" fmla="*/ 2597 h 5042"/>
                <a:gd name="T78" fmla="*/ 1753 w 2800"/>
                <a:gd name="T79" fmla="*/ 2347 h 5042"/>
                <a:gd name="T80" fmla="*/ 1718 w 2800"/>
                <a:gd name="T81" fmla="*/ 2217 h 5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0" h="5042">
                  <a:moveTo>
                    <a:pt x="1718" y="2217"/>
                  </a:moveTo>
                  <a:lnTo>
                    <a:pt x="1691" y="2111"/>
                  </a:lnTo>
                  <a:lnTo>
                    <a:pt x="1651" y="1897"/>
                  </a:lnTo>
                  <a:lnTo>
                    <a:pt x="1625" y="1685"/>
                  </a:lnTo>
                  <a:lnTo>
                    <a:pt x="1612" y="1472"/>
                  </a:lnTo>
                  <a:lnTo>
                    <a:pt x="1613" y="1262"/>
                  </a:lnTo>
                  <a:lnTo>
                    <a:pt x="1628" y="1054"/>
                  </a:lnTo>
                  <a:lnTo>
                    <a:pt x="1655" y="849"/>
                  </a:lnTo>
                  <a:lnTo>
                    <a:pt x="1695" y="645"/>
                  </a:lnTo>
                  <a:lnTo>
                    <a:pt x="1721" y="545"/>
                  </a:lnTo>
                  <a:lnTo>
                    <a:pt x="413" y="2"/>
                  </a:lnTo>
                  <a:lnTo>
                    <a:pt x="181" y="0"/>
                  </a:lnTo>
                  <a:lnTo>
                    <a:pt x="0" y="981"/>
                  </a:lnTo>
                  <a:lnTo>
                    <a:pt x="931" y="1349"/>
                  </a:lnTo>
                  <a:lnTo>
                    <a:pt x="933" y="1349"/>
                  </a:lnTo>
                  <a:lnTo>
                    <a:pt x="933" y="1508"/>
                  </a:lnTo>
                  <a:lnTo>
                    <a:pt x="946" y="1748"/>
                  </a:lnTo>
                  <a:lnTo>
                    <a:pt x="962" y="1908"/>
                  </a:lnTo>
                  <a:lnTo>
                    <a:pt x="974" y="1989"/>
                  </a:lnTo>
                  <a:lnTo>
                    <a:pt x="949" y="1997"/>
                  </a:lnTo>
                  <a:lnTo>
                    <a:pt x="94" y="2455"/>
                  </a:lnTo>
                  <a:lnTo>
                    <a:pt x="408" y="3402"/>
                  </a:lnTo>
                  <a:lnTo>
                    <a:pt x="1401" y="3278"/>
                  </a:lnTo>
                  <a:lnTo>
                    <a:pt x="1407" y="3275"/>
                  </a:lnTo>
                  <a:lnTo>
                    <a:pt x="1485" y="3416"/>
                  </a:lnTo>
                  <a:lnTo>
                    <a:pt x="1611" y="3620"/>
                  </a:lnTo>
                  <a:lnTo>
                    <a:pt x="1701" y="3751"/>
                  </a:lnTo>
                  <a:lnTo>
                    <a:pt x="1749" y="3814"/>
                  </a:lnTo>
                  <a:lnTo>
                    <a:pt x="1729" y="3836"/>
                  </a:lnTo>
                  <a:lnTo>
                    <a:pt x="1200" y="4649"/>
                  </a:lnTo>
                  <a:lnTo>
                    <a:pt x="1621" y="5042"/>
                  </a:lnTo>
                  <a:lnTo>
                    <a:pt x="2800" y="3927"/>
                  </a:lnTo>
                  <a:lnTo>
                    <a:pt x="2705" y="3845"/>
                  </a:lnTo>
                  <a:lnTo>
                    <a:pt x="2525" y="3670"/>
                  </a:lnTo>
                  <a:lnTo>
                    <a:pt x="2357" y="3481"/>
                  </a:lnTo>
                  <a:lnTo>
                    <a:pt x="2204" y="3279"/>
                  </a:lnTo>
                  <a:lnTo>
                    <a:pt x="2067" y="3064"/>
                  </a:lnTo>
                  <a:lnTo>
                    <a:pt x="1945" y="2837"/>
                  </a:lnTo>
                  <a:lnTo>
                    <a:pt x="1840" y="2597"/>
                  </a:lnTo>
                  <a:lnTo>
                    <a:pt x="1753" y="2347"/>
                  </a:lnTo>
                  <a:lnTo>
                    <a:pt x="1718" y="2217"/>
                  </a:lnTo>
                  <a:close/>
                </a:path>
              </a:pathLst>
            </a:custGeom>
            <a:solidFill>
              <a:srgbClr val="F39C1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750">
                <a:defRPr/>
              </a:pPr>
              <a:endParaRPr lang="en-US" sz="2400" kern="0">
                <a:solidFill>
                  <a:srgbClr val="95A5A6"/>
                </a:solidFill>
              </a:endParaRPr>
            </a:p>
          </p:txBody>
        </p:sp>
        <p:sp>
          <p:nvSpPr>
            <p:cNvPr id="8" name="Freeform 256"/>
            <p:cNvSpPr>
              <a:spLocks/>
            </p:cNvSpPr>
            <p:nvPr/>
          </p:nvSpPr>
          <p:spPr bwMode="auto">
            <a:xfrm>
              <a:off x="6109494" y="1409700"/>
              <a:ext cx="1787525" cy="1468438"/>
            </a:xfrm>
            <a:custGeom>
              <a:avLst/>
              <a:gdLst>
                <a:gd name="T0" fmla="*/ 2956 w 4505"/>
                <a:gd name="T1" fmla="*/ 3698 h 3698"/>
                <a:gd name="T2" fmla="*/ 4505 w 4505"/>
                <a:gd name="T3" fmla="*/ 3266 h 3698"/>
                <a:gd name="T4" fmla="*/ 4378 w 4505"/>
                <a:gd name="T5" fmla="*/ 2884 h 3698"/>
                <a:gd name="T6" fmla="*/ 3388 w 4505"/>
                <a:gd name="T7" fmla="*/ 3008 h 3698"/>
                <a:gd name="T8" fmla="*/ 3310 w 4505"/>
                <a:gd name="T9" fmla="*/ 2865 h 3698"/>
                <a:gd name="T10" fmla="*/ 3183 w 4505"/>
                <a:gd name="T11" fmla="*/ 2659 h 3698"/>
                <a:gd name="T12" fmla="*/ 3092 w 4505"/>
                <a:gd name="T13" fmla="*/ 2527 h 3698"/>
                <a:gd name="T14" fmla="*/ 3044 w 4505"/>
                <a:gd name="T15" fmla="*/ 2464 h 3698"/>
                <a:gd name="T16" fmla="*/ 3057 w 4505"/>
                <a:gd name="T17" fmla="*/ 2449 h 3698"/>
                <a:gd name="T18" fmla="*/ 3586 w 4505"/>
                <a:gd name="T19" fmla="*/ 1637 h 3698"/>
                <a:gd name="T20" fmla="*/ 2856 w 4505"/>
                <a:gd name="T21" fmla="*/ 956 h 3698"/>
                <a:gd name="T22" fmla="*/ 2050 w 4505"/>
                <a:gd name="T23" fmla="*/ 1541 h 3698"/>
                <a:gd name="T24" fmla="*/ 1983 w 4505"/>
                <a:gd name="T25" fmla="*/ 1497 h 3698"/>
                <a:gd name="T26" fmla="*/ 1844 w 4505"/>
                <a:gd name="T27" fmla="*/ 1412 h 3698"/>
                <a:gd name="T28" fmla="*/ 1703 w 4505"/>
                <a:gd name="T29" fmla="*/ 1335 h 3698"/>
                <a:gd name="T30" fmla="*/ 1559 w 4505"/>
                <a:gd name="T31" fmla="*/ 1262 h 3698"/>
                <a:gd name="T32" fmla="*/ 1485 w 4505"/>
                <a:gd name="T33" fmla="*/ 1228 h 3698"/>
                <a:gd name="T34" fmla="*/ 1489 w 4505"/>
                <a:gd name="T35" fmla="*/ 1212 h 3698"/>
                <a:gd name="T36" fmla="*/ 1562 w 4505"/>
                <a:gd name="T37" fmla="*/ 245 h 3698"/>
                <a:gd name="T38" fmla="*/ 595 w 4505"/>
                <a:gd name="T39" fmla="*/ 0 h 3698"/>
                <a:gd name="T40" fmla="*/ 165 w 4505"/>
                <a:gd name="T41" fmla="*/ 897 h 3698"/>
                <a:gd name="T42" fmla="*/ 85 w 4505"/>
                <a:gd name="T43" fmla="*/ 890 h 3698"/>
                <a:gd name="T44" fmla="*/ 0 w 4505"/>
                <a:gd name="T45" fmla="*/ 882 h 3698"/>
                <a:gd name="T46" fmla="*/ 0 w 4505"/>
                <a:gd name="T47" fmla="*/ 1565 h 3698"/>
                <a:gd name="T48" fmla="*/ 122 w 4505"/>
                <a:gd name="T49" fmla="*/ 1572 h 3698"/>
                <a:gd name="T50" fmla="*/ 362 w 4505"/>
                <a:gd name="T51" fmla="*/ 1600 h 3698"/>
                <a:gd name="T52" fmla="*/ 598 w 4505"/>
                <a:gd name="T53" fmla="*/ 1646 h 3698"/>
                <a:gd name="T54" fmla="*/ 829 w 4505"/>
                <a:gd name="T55" fmla="*/ 1708 h 3698"/>
                <a:gd name="T56" fmla="*/ 1054 w 4505"/>
                <a:gd name="T57" fmla="*/ 1786 h 3698"/>
                <a:gd name="T58" fmla="*/ 1273 w 4505"/>
                <a:gd name="T59" fmla="*/ 1880 h 3698"/>
                <a:gd name="T60" fmla="*/ 1485 w 4505"/>
                <a:gd name="T61" fmla="*/ 1991 h 3698"/>
                <a:gd name="T62" fmla="*/ 1688 w 4505"/>
                <a:gd name="T63" fmla="*/ 2114 h 3698"/>
                <a:gd name="T64" fmla="*/ 1883 w 4505"/>
                <a:gd name="T65" fmla="*/ 2252 h 3698"/>
                <a:gd name="T66" fmla="*/ 2067 w 4505"/>
                <a:gd name="T67" fmla="*/ 2405 h 3698"/>
                <a:gd name="T68" fmla="*/ 2239 w 4505"/>
                <a:gd name="T69" fmla="*/ 2571 h 3698"/>
                <a:gd name="T70" fmla="*/ 2400 w 4505"/>
                <a:gd name="T71" fmla="*/ 2749 h 3698"/>
                <a:gd name="T72" fmla="*/ 2549 w 4505"/>
                <a:gd name="T73" fmla="*/ 2939 h 3698"/>
                <a:gd name="T74" fmla="*/ 2684 w 4505"/>
                <a:gd name="T75" fmla="*/ 3143 h 3698"/>
                <a:gd name="T76" fmla="*/ 2805 w 4505"/>
                <a:gd name="T77" fmla="*/ 3355 h 3698"/>
                <a:gd name="T78" fmla="*/ 2911 w 4505"/>
                <a:gd name="T79" fmla="*/ 3581 h 3698"/>
                <a:gd name="T80" fmla="*/ 2956 w 4505"/>
                <a:gd name="T81" fmla="*/ 3698 h 3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05" h="3698">
                  <a:moveTo>
                    <a:pt x="2956" y="3698"/>
                  </a:moveTo>
                  <a:lnTo>
                    <a:pt x="4505" y="3266"/>
                  </a:lnTo>
                  <a:lnTo>
                    <a:pt x="4378" y="2884"/>
                  </a:lnTo>
                  <a:lnTo>
                    <a:pt x="3388" y="3008"/>
                  </a:lnTo>
                  <a:lnTo>
                    <a:pt x="3310" y="2865"/>
                  </a:lnTo>
                  <a:lnTo>
                    <a:pt x="3183" y="2659"/>
                  </a:lnTo>
                  <a:lnTo>
                    <a:pt x="3092" y="2527"/>
                  </a:lnTo>
                  <a:lnTo>
                    <a:pt x="3044" y="2464"/>
                  </a:lnTo>
                  <a:lnTo>
                    <a:pt x="3057" y="2449"/>
                  </a:lnTo>
                  <a:lnTo>
                    <a:pt x="3586" y="1637"/>
                  </a:lnTo>
                  <a:lnTo>
                    <a:pt x="2856" y="956"/>
                  </a:lnTo>
                  <a:lnTo>
                    <a:pt x="2050" y="1541"/>
                  </a:lnTo>
                  <a:lnTo>
                    <a:pt x="1983" y="1497"/>
                  </a:lnTo>
                  <a:lnTo>
                    <a:pt x="1844" y="1412"/>
                  </a:lnTo>
                  <a:lnTo>
                    <a:pt x="1703" y="1335"/>
                  </a:lnTo>
                  <a:lnTo>
                    <a:pt x="1559" y="1262"/>
                  </a:lnTo>
                  <a:lnTo>
                    <a:pt x="1485" y="1228"/>
                  </a:lnTo>
                  <a:lnTo>
                    <a:pt x="1489" y="1212"/>
                  </a:lnTo>
                  <a:lnTo>
                    <a:pt x="1562" y="245"/>
                  </a:lnTo>
                  <a:lnTo>
                    <a:pt x="595" y="0"/>
                  </a:lnTo>
                  <a:lnTo>
                    <a:pt x="165" y="897"/>
                  </a:lnTo>
                  <a:lnTo>
                    <a:pt x="85" y="890"/>
                  </a:lnTo>
                  <a:lnTo>
                    <a:pt x="0" y="882"/>
                  </a:lnTo>
                  <a:lnTo>
                    <a:pt x="0" y="1565"/>
                  </a:lnTo>
                  <a:lnTo>
                    <a:pt x="122" y="1572"/>
                  </a:lnTo>
                  <a:lnTo>
                    <a:pt x="362" y="1600"/>
                  </a:lnTo>
                  <a:lnTo>
                    <a:pt x="598" y="1646"/>
                  </a:lnTo>
                  <a:lnTo>
                    <a:pt x="829" y="1708"/>
                  </a:lnTo>
                  <a:lnTo>
                    <a:pt x="1054" y="1786"/>
                  </a:lnTo>
                  <a:lnTo>
                    <a:pt x="1273" y="1880"/>
                  </a:lnTo>
                  <a:lnTo>
                    <a:pt x="1485" y="1991"/>
                  </a:lnTo>
                  <a:lnTo>
                    <a:pt x="1688" y="2114"/>
                  </a:lnTo>
                  <a:lnTo>
                    <a:pt x="1883" y="2252"/>
                  </a:lnTo>
                  <a:lnTo>
                    <a:pt x="2067" y="2405"/>
                  </a:lnTo>
                  <a:lnTo>
                    <a:pt x="2239" y="2571"/>
                  </a:lnTo>
                  <a:lnTo>
                    <a:pt x="2400" y="2749"/>
                  </a:lnTo>
                  <a:lnTo>
                    <a:pt x="2549" y="2939"/>
                  </a:lnTo>
                  <a:lnTo>
                    <a:pt x="2684" y="3143"/>
                  </a:lnTo>
                  <a:lnTo>
                    <a:pt x="2805" y="3355"/>
                  </a:lnTo>
                  <a:lnTo>
                    <a:pt x="2911" y="3581"/>
                  </a:lnTo>
                  <a:lnTo>
                    <a:pt x="2956" y="3698"/>
                  </a:lnTo>
                  <a:close/>
                </a:path>
              </a:pathLst>
            </a:custGeom>
            <a:solidFill>
              <a:srgbClr val="2C3E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750">
                <a:defRPr/>
              </a:pPr>
              <a:endParaRPr lang="en-US" sz="2400" kern="0">
                <a:solidFill>
                  <a:srgbClr val="95A5A6"/>
                </a:solidFill>
              </a:endParaRPr>
            </a:p>
          </p:txBody>
        </p:sp>
        <p:sp>
          <p:nvSpPr>
            <p:cNvPr id="9" name="Freeform 257"/>
            <p:cNvSpPr>
              <a:spLocks/>
            </p:cNvSpPr>
            <p:nvPr/>
          </p:nvSpPr>
          <p:spPr bwMode="auto">
            <a:xfrm>
              <a:off x="4510882" y="1417638"/>
              <a:ext cx="1487488" cy="1484313"/>
            </a:xfrm>
            <a:custGeom>
              <a:avLst/>
              <a:gdLst>
                <a:gd name="T0" fmla="*/ 3052 w 3747"/>
                <a:gd name="T1" fmla="*/ 1649 h 3740"/>
                <a:gd name="T2" fmla="*/ 3139 w 3747"/>
                <a:gd name="T3" fmla="*/ 1627 h 3740"/>
                <a:gd name="T4" fmla="*/ 3312 w 3747"/>
                <a:gd name="T5" fmla="*/ 1592 h 3740"/>
                <a:gd name="T6" fmla="*/ 3484 w 3747"/>
                <a:gd name="T7" fmla="*/ 1567 h 3740"/>
                <a:gd name="T8" fmla="*/ 3658 w 3747"/>
                <a:gd name="T9" fmla="*/ 1551 h 3740"/>
                <a:gd name="T10" fmla="*/ 3747 w 3747"/>
                <a:gd name="T11" fmla="*/ 1547 h 3740"/>
                <a:gd name="T12" fmla="*/ 3747 w 3747"/>
                <a:gd name="T13" fmla="*/ 858 h 3740"/>
                <a:gd name="T14" fmla="*/ 3650 w 3747"/>
                <a:gd name="T15" fmla="*/ 866 h 3740"/>
                <a:gd name="T16" fmla="*/ 3538 w 3747"/>
                <a:gd name="T17" fmla="*/ 881 h 3740"/>
                <a:gd name="T18" fmla="*/ 3533 w 3747"/>
                <a:gd name="T19" fmla="*/ 864 h 3740"/>
                <a:gd name="T20" fmla="*/ 3151 w 3747"/>
                <a:gd name="T21" fmla="*/ 0 h 3740"/>
                <a:gd name="T22" fmla="*/ 2185 w 3747"/>
                <a:gd name="T23" fmla="*/ 251 h 3740"/>
                <a:gd name="T24" fmla="*/ 2241 w 3747"/>
                <a:gd name="T25" fmla="*/ 1230 h 3740"/>
                <a:gd name="T26" fmla="*/ 2143 w 3747"/>
                <a:gd name="T27" fmla="*/ 1275 h 3740"/>
                <a:gd name="T28" fmla="*/ 1954 w 3747"/>
                <a:gd name="T29" fmla="*/ 1370 h 3740"/>
                <a:gd name="T30" fmla="*/ 1771 w 3747"/>
                <a:gd name="T31" fmla="*/ 1474 h 3740"/>
                <a:gd name="T32" fmla="*/ 1595 w 3747"/>
                <a:gd name="T33" fmla="*/ 1588 h 3740"/>
                <a:gd name="T34" fmla="*/ 1511 w 3747"/>
                <a:gd name="T35" fmla="*/ 1649 h 3740"/>
                <a:gd name="T36" fmla="*/ 1497 w 3747"/>
                <a:gd name="T37" fmla="*/ 1634 h 3740"/>
                <a:gd name="T38" fmla="*/ 691 w 3747"/>
                <a:gd name="T39" fmla="*/ 1089 h 3740"/>
                <a:gd name="T40" fmla="*/ 0 w 3747"/>
                <a:gd name="T41" fmla="*/ 1807 h 3740"/>
                <a:gd name="T42" fmla="*/ 572 w 3747"/>
                <a:gd name="T43" fmla="*/ 2616 h 3740"/>
                <a:gd name="T44" fmla="*/ 505 w 3747"/>
                <a:gd name="T45" fmla="*/ 2717 h 3740"/>
                <a:gd name="T46" fmla="*/ 380 w 3747"/>
                <a:gd name="T47" fmla="*/ 2923 h 3740"/>
                <a:gd name="T48" fmla="*/ 269 w 3747"/>
                <a:gd name="T49" fmla="*/ 3137 h 3740"/>
                <a:gd name="T50" fmla="*/ 172 w 3747"/>
                <a:gd name="T51" fmla="*/ 3356 h 3740"/>
                <a:gd name="T52" fmla="*/ 127 w 3747"/>
                <a:gd name="T53" fmla="*/ 3469 h 3740"/>
                <a:gd name="T54" fmla="*/ 127 w 3747"/>
                <a:gd name="T55" fmla="*/ 3469 h 3740"/>
                <a:gd name="T56" fmla="*/ 759 w 3747"/>
                <a:gd name="T57" fmla="*/ 3740 h 3740"/>
                <a:gd name="T58" fmla="*/ 794 w 3747"/>
                <a:gd name="T59" fmla="*/ 3646 h 3740"/>
                <a:gd name="T60" fmla="*/ 872 w 3747"/>
                <a:gd name="T61" fmla="*/ 3464 h 3740"/>
                <a:gd name="T62" fmla="*/ 960 w 3747"/>
                <a:gd name="T63" fmla="*/ 3286 h 3740"/>
                <a:gd name="T64" fmla="*/ 1058 w 3747"/>
                <a:gd name="T65" fmla="*/ 3115 h 3740"/>
                <a:gd name="T66" fmla="*/ 1167 w 3747"/>
                <a:gd name="T67" fmla="*/ 2949 h 3740"/>
                <a:gd name="T68" fmla="*/ 1287 w 3747"/>
                <a:gd name="T69" fmla="*/ 2791 h 3740"/>
                <a:gd name="T70" fmla="*/ 1415 w 3747"/>
                <a:gd name="T71" fmla="*/ 2639 h 3740"/>
                <a:gd name="T72" fmla="*/ 1552 w 3747"/>
                <a:gd name="T73" fmla="*/ 2495 h 3740"/>
                <a:gd name="T74" fmla="*/ 1699 w 3747"/>
                <a:gd name="T75" fmla="*/ 2359 h 3740"/>
                <a:gd name="T76" fmla="*/ 1854 w 3747"/>
                <a:gd name="T77" fmla="*/ 2232 h 3740"/>
                <a:gd name="T78" fmla="*/ 2018 w 3747"/>
                <a:gd name="T79" fmla="*/ 2114 h 3740"/>
                <a:gd name="T80" fmla="*/ 2189 w 3747"/>
                <a:gd name="T81" fmla="*/ 2007 h 3740"/>
                <a:gd name="T82" fmla="*/ 2368 w 3747"/>
                <a:gd name="T83" fmla="*/ 1908 h 3740"/>
                <a:gd name="T84" fmla="*/ 2554 w 3747"/>
                <a:gd name="T85" fmla="*/ 1820 h 3740"/>
                <a:gd name="T86" fmla="*/ 2749 w 3747"/>
                <a:gd name="T87" fmla="*/ 1742 h 3740"/>
                <a:gd name="T88" fmla="*/ 2950 w 3747"/>
                <a:gd name="T89" fmla="*/ 1678 h 3740"/>
                <a:gd name="T90" fmla="*/ 3052 w 3747"/>
                <a:gd name="T91" fmla="*/ 1649 h 3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47" h="3740">
                  <a:moveTo>
                    <a:pt x="3052" y="1649"/>
                  </a:moveTo>
                  <a:lnTo>
                    <a:pt x="3139" y="1627"/>
                  </a:lnTo>
                  <a:lnTo>
                    <a:pt x="3312" y="1592"/>
                  </a:lnTo>
                  <a:lnTo>
                    <a:pt x="3484" y="1567"/>
                  </a:lnTo>
                  <a:lnTo>
                    <a:pt x="3658" y="1551"/>
                  </a:lnTo>
                  <a:lnTo>
                    <a:pt x="3747" y="1547"/>
                  </a:lnTo>
                  <a:lnTo>
                    <a:pt x="3747" y="858"/>
                  </a:lnTo>
                  <a:lnTo>
                    <a:pt x="3650" y="866"/>
                  </a:lnTo>
                  <a:lnTo>
                    <a:pt x="3538" y="881"/>
                  </a:lnTo>
                  <a:lnTo>
                    <a:pt x="3533" y="864"/>
                  </a:lnTo>
                  <a:lnTo>
                    <a:pt x="3151" y="0"/>
                  </a:lnTo>
                  <a:lnTo>
                    <a:pt x="2185" y="251"/>
                  </a:lnTo>
                  <a:lnTo>
                    <a:pt x="2241" y="1230"/>
                  </a:lnTo>
                  <a:lnTo>
                    <a:pt x="2143" y="1275"/>
                  </a:lnTo>
                  <a:lnTo>
                    <a:pt x="1954" y="1370"/>
                  </a:lnTo>
                  <a:lnTo>
                    <a:pt x="1771" y="1474"/>
                  </a:lnTo>
                  <a:lnTo>
                    <a:pt x="1595" y="1588"/>
                  </a:lnTo>
                  <a:lnTo>
                    <a:pt x="1511" y="1649"/>
                  </a:lnTo>
                  <a:lnTo>
                    <a:pt x="1497" y="1634"/>
                  </a:lnTo>
                  <a:lnTo>
                    <a:pt x="691" y="1089"/>
                  </a:lnTo>
                  <a:lnTo>
                    <a:pt x="0" y="1807"/>
                  </a:lnTo>
                  <a:lnTo>
                    <a:pt x="572" y="2616"/>
                  </a:lnTo>
                  <a:lnTo>
                    <a:pt x="505" y="2717"/>
                  </a:lnTo>
                  <a:lnTo>
                    <a:pt x="380" y="2923"/>
                  </a:lnTo>
                  <a:lnTo>
                    <a:pt x="269" y="3137"/>
                  </a:lnTo>
                  <a:lnTo>
                    <a:pt x="172" y="3356"/>
                  </a:lnTo>
                  <a:lnTo>
                    <a:pt x="127" y="3469"/>
                  </a:lnTo>
                  <a:lnTo>
                    <a:pt x="127" y="3469"/>
                  </a:lnTo>
                  <a:lnTo>
                    <a:pt x="759" y="3740"/>
                  </a:lnTo>
                  <a:lnTo>
                    <a:pt x="794" y="3646"/>
                  </a:lnTo>
                  <a:lnTo>
                    <a:pt x="872" y="3464"/>
                  </a:lnTo>
                  <a:lnTo>
                    <a:pt x="960" y="3286"/>
                  </a:lnTo>
                  <a:lnTo>
                    <a:pt x="1058" y="3115"/>
                  </a:lnTo>
                  <a:lnTo>
                    <a:pt x="1167" y="2949"/>
                  </a:lnTo>
                  <a:lnTo>
                    <a:pt x="1287" y="2791"/>
                  </a:lnTo>
                  <a:lnTo>
                    <a:pt x="1415" y="2639"/>
                  </a:lnTo>
                  <a:lnTo>
                    <a:pt x="1552" y="2495"/>
                  </a:lnTo>
                  <a:lnTo>
                    <a:pt x="1699" y="2359"/>
                  </a:lnTo>
                  <a:lnTo>
                    <a:pt x="1854" y="2232"/>
                  </a:lnTo>
                  <a:lnTo>
                    <a:pt x="2018" y="2114"/>
                  </a:lnTo>
                  <a:lnTo>
                    <a:pt x="2189" y="2007"/>
                  </a:lnTo>
                  <a:lnTo>
                    <a:pt x="2368" y="1908"/>
                  </a:lnTo>
                  <a:lnTo>
                    <a:pt x="2554" y="1820"/>
                  </a:lnTo>
                  <a:lnTo>
                    <a:pt x="2749" y="1742"/>
                  </a:lnTo>
                  <a:lnTo>
                    <a:pt x="2950" y="1678"/>
                  </a:lnTo>
                  <a:lnTo>
                    <a:pt x="3052" y="1649"/>
                  </a:lnTo>
                  <a:close/>
                </a:path>
              </a:pathLst>
            </a:custGeom>
            <a:solidFill>
              <a:srgbClr val="C0392B"/>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750">
                <a:defRPr/>
              </a:pPr>
              <a:endParaRPr lang="en-US" sz="2400" kern="0">
                <a:solidFill>
                  <a:srgbClr val="95A5A6"/>
                </a:solidFill>
              </a:endParaRPr>
            </a:p>
          </p:txBody>
        </p:sp>
        <p:sp>
          <p:nvSpPr>
            <p:cNvPr id="10" name="Freeform 258"/>
            <p:cNvSpPr>
              <a:spLocks/>
            </p:cNvSpPr>
            <p:nvPr/>
          </p:nvSpPr>
          <p:spPr bwMode="auto">
            <a:xfrm>
              <a:off x="4851401" y="4424363"/>
              <a:ext cx="2090738" cy="866775"/>
            </a:xfrm>
            <a:custGeom>
              <a:avLst/>
              <a:gdLst>
                <a:gd name="T0" fmla="*/ 3934 w 5269"/>
                <a:gd name="T1" fmla="*/ 495 h 2185"/>
                <a:gd name="T2" fmla="*/ 3842 w 5269"/>
                <a:gd name="T3" fmla="*/ 517 h 2185"/>
                <a:gd name="T4" fmla="*/ 3659 w 5269"/>
                <a:gd name="T5" fmla="*/ 554 h 2185"/>
                <a:gd name="T6" fmla="*/ 3475 w 5269"/>
                <a:gd name="T7" fmla="*/ 580 h 2185"/>
                <a:gd name="T8" fmla="*/ 3292 w 5269"/>
                <a:gd name="T9" fmla="*/ 596 h 2185"/>
                <a:gd name="T10" fmla="*/ 3110 w 5269"/>
                <a:gd name="T11" fmla="*/ 601 h 2185"/>
                <a:gd name="T12" fmla="*/ 2930 w 5269"/>
                <a:gd name="T13" fmla="*/ 597 h 2185"/>
                <a:gd name="T14" fmla="*/ 2751 w 5269"/>
                <a:gd name="T15" fmla="*/ 583 h 2185"/>
                <a:gd name="T16" fmla="*/ 2575 w 5269"/>
                <a:gd name="T17" fmla="*/ 560 h 2185"/>
                <a:gd name="T18" fmla="*/ 2400 w 5269"/>
                <a:gd name="T19" fmla="*/ 526 h 2185"/>
                <a:gd name="T20" fmla="*/ 2228 w 5269"/>
                <a:gd name="T21" fmla="*/ 483 h 2185"/>
                <a:gd name="T22" fmla="*/ 2059 w 5269"/>
                <a:gd name="T23" fmla="*/ 433 h 2185"/>
                <a:gd name="T24" fmla="*/ 1893 w 5269"/>
                <a:gd name="T25" fmla="*/ 373 h 2185"/>
                <a:gd name="T26" fmla="*/ 1731 w 5269"/>
                <a:gd name="T27" fmla="*/ 304 h 2185"/>
                <a:gd name="T28" fmla="*/ 1574 w 5269"/>
                <a:gd name="T29" fmla="*/ 227 h 2185"/>
                <a:gd name="T30" fmla="*/ 1420 w 5269"/>
                <a:gd name="T31" fmla="*/ 142 h 2185"/>
                <a:gd name="T32" fmla="*/ 1271 w 5269"/>
                <a:gd name="T33" fmla="*/ 49 h 2185"/>
                <a:gd name="T34" fmla="*/ 1198 w 5269"/>
                <a:gd name="T35" fmla="*/ 0 h 2185"/>
                <a:gd name="T36" fmla="*/ 0 w 5269"/>
                <a:gd name="T37" fmla="*/ 1133 h 2185"/>
                <a:gd name="T38" fmla="*/ 103 w 5269"/>
                <a:gd name="T39" fmla="*/ 1227 h 2185"/>
                <a:gd name="T40" fmla="*/ 914 w 5269"/>
                <a:gd name="T41" fmla="*/ 641 h 2185"/>
                <a:gd name="T42" fmla="*/ 921 w 5269"/>
                <a:gd name="T43" fmla="*/ 632 h 2185"/>
                <a:gd name="T44" fmla="*/ 1056 w 5269"/>
                <a:gd name="T45" fmla="*/ 718 h 2185"/>
                <a:gd name="T46" fmla="*/ 1264 w 5269"/>
                <a:gd name="T47" fmla="*/ 833 h 2185"/>
                <a:gd name="T48" fmla="*/ 1407 w 5269"/>
                <a:gd name="T49" fmla="*/ 904 h 2185"/>
                <a:gd name="T50" fmla="*/ 1479 w 5269"/>
                <a:gd name="T51" fmla="*/ 937 h 2185"/>
                <a:gd name="T52" fmla="*/ 1470 w 5269"/>
                <a:gd name="T53" fmla="*/ 973 h 2185"/>
                <a:gd name="T54" fmla="*/ 1396 w 5269"/>
                <a:gd name="T55" fmla="*/ 1940 h 2185"/>
                <a:gd name="T56" fmla="*/ 2364 w 5269"/>
                <a:gd name="T57" fmla="*/ 2185 h 2185"/>
                <a:gd name="T58" fmla="*/ 2793 w 5269"/>
                <a:gd name="T59" fmla="*/ 1280 h 2185"/>
                <a:gd name="T60" fmla="*/ 2864 w 5269"/>
                <a:gd name="T61" fmla="*/ 1252 h 2185"/>
                <a:gd name="T62" fmla="*/ 2941 w 5269"/>
                <a:gd name="T63" fmla="*/ 1257 h 2185"/>
                <a:gd name="T64" fmla="*/ 3094 w 5269"/>
                <a:gd name="T65" fmla="*/ 1265 h 2185"/>
                <a:gd name="T66" fmla="*/ 3258 w 5269"/>
                <a:gd name="T67" fmla="*/ 1262 h 2185"/>
                <a:gd name="T68" fmla="*/ 3453 w 5269"/>
                <a:gd name="T69" fmla="*/ 1247 h 2185"/>
                <a:gd name="T70" fmla="*/ 3568 w 5269"/>
                <a:gd name="T71" fmla="*/ 1231 h 2185"/>
                <a:gd name="T72" fmla="*/ 3578 w 5269"/>
                <a:gd name="T73" fmla="*/ 1269 h 2185"/>
                <a:gd name="T74" fmla="*/ 3811 w 5269"/>
                <a:gd name="T75" fmla="*/ 2070 h 2185"/>
                <a:gd name="T76" fmla="*/ 4776 w 5269"/>
                <a:gd name="T77" fmla="*/ 1818 h 2185"/>
                <a:gd name="T78" fmla="*/ 4732 w 5269"/>
                <a:gd name="T79" fmla="*/ 878 h 2185"/>
                <a:gd name="T80" fmla="*/ 4736 w 5269"/>
                <a:gd name="T81" fmla="*/ 897 h 2185"/>
                <a:gd name="T82" fmla="*/ 4875 w 5269"/>
                <a:gd name="T83" fmla="*/ 834 h 2185"/>
                <a:gd name="T84" fmla="*/ 5142 w 5269"/>
                <a:gd name="T85" fmla="*/ 697 h 2185"/>
                <a:gd name="T86" fmla="*/ 5269 w 5269"/>
                <a:gd name="T87" fmla="*/ 622 h 2185"/>
                <a:gd name="T88" fmla="*/ 4903 w 5269"/>
                <a:gd name="T89" fmla="*/ 68 h 2185"/>
                <a:gd name="T90" fmla="*/ 4793 w 5269"/>
                <a:gd name="T91" fmla="*/ 137 h 2185"/>
                <a:gd name="T92" fmla="*/ 4562 w 5269"/>
                <a:gd name="T93" fmla="*/ 263 h 2185"/>
                <a:gd name="T94" fmla="*/ 4320 w 5269"/>
                <a:gd name="T95" fmla="*/ 369 h 2185"/>
                <a:gd name="T96" fmla="*/ 4065 w 5269"/>
                <a:gd name="T97" fmla="*/ 459 h 2185"/>
                <a:gd name="T98" fmla="*/ 3934 w 5269"/>
                <a:gd name="T99" fmla="*/ 495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69" h="2185">
                  <a:moveTo>
                    <a:pt x="3934" y="495"/>
                  </a:moveTo>
                  <a:lnTo>
                    <a:pt x="3842" y="517"/>
                  </a:lnTo>
                  <a:lnTo>
                    <a:pt x="3659" y="554"/>
                  </a:lnTo>
                  <a:lnTo>
                    <a:pt x="3475" y="580"/>
                  </a:lnTo>
                  <a:lnTo>
                    <a:pt x="3292" y="596"/>
                  </a:lnTo>
                  <a:lnTo>
                    <a:pt x="3110" y="601"/>
                  </a:lnTo>
                  <a:lnTo>
                    <a:pt x="2930" y="597"/>
                  </a:lnTo>
                  <a:lnTo>
                    <a:pt x="2751" y="583"/>
                  </a:lnTo>
                  <a:lnTo>
                    <a:pt x="2575" y="560"/>
                  </a:lnTo>
                  <a:lnTo>
                    <a:pt x="2400" y="526"/>
                  </a:lnTo>
                  <a:lnTo>
                    <a:pt x="2228" y="483"/>
                  </a:lnTo>
                  <a:lnTo>
                    <a:pt x="2059" y="433"/>
                  </a:lnTo>
                  <a:lnTo>
                    <a:pt x="1893" y="373"/>
                  </a:lnTo>
                  <a:lnTo>
                    <a:pt x="1731" y="304"/>
                  </a:lnTo>
                  <a:lnTo>
                    <a:pt x="1574" y="227"/>
                  </a:lnTo>
                  <a:lnTo>
                    <a:pt x="1420" y="142"/>
                  </a:lnTo>
                  <a:lnTo>
                    <a:pt x="1271" y="49"/>
                  </a:lnTo>
                  <a:lnTo>
                    <a:pt x="1198" y="0"/>
                  </a:lnTo>
                  <a:lnTo>
                    <a:pt x="0" y="1133"/>
                  </a:lnTo>
                  <a:lnTo>
                    <a:pt x="103" y="1227"/>
                  </a:lnTo>
                  <a:lnTo>
                    <a:pt x="914" y="641"/>
                  </a:lnTo>
                  <a:lnTo>
                    <a:pt x="921" y="632"/>
                  </a:lnTo>
                  <a:lnTo>
                    <a:pt x="1056" y="718"/>
                  </a:lnTo>
                  <a:lnTo>
                    <a:pt x="1264" y="833"/>
                  </a:lnTo>
                  <a:lnTo>
                    <a:pt x="1407" y="904"/>
                  </a:lnTo>
                  <a:lnTo>
                    <a:pt x="1479" y="937"/>
                  </a:lnTo>
                  <a:lnTo>
                    <a:pt x="1470" y="973"/>
                  </a:lnTo>
                  <a:lnTo>
                    <a:pt x="1396" y="1940"/>
                  </a:lnTo>
                  <a:lnTo>
                    <a:pt x="2364" y="2185"/>
                  </a:lnTo>
                  <a:lnTo>
                    <a:pt x="2793" y="1280"/>
                  </a:lnTo>
                  <a:lnTo>
                    <a:pt x="2864" y="1252"/>
                  </a:lnTo>
                  <a:lnTo>
                    <a:pt x="2941" y="1257"/>
                  </a:lnTo>
                  <a:lnTo>
                    <a:pt x="3094" y="1265"/>
                  </a:lnTo>
                  <a:lnTo>
                    <a:pt x="3258" y="1262"/>
                  </a:lnTo>
                  <a:lnTo>
                    <a:pt x="3453" y="1247"/>
                  </a:lnTo>
                  <a:lnTo>
                    <a:pt x="3568" y="1231"/>
                  </a:lnTo>
                  <a:lnTo>
                    <a:pt x="3578" y="1269"/>
                  </a:lnTo>
                  <a:lnTo>
                    <a:pt x="3811" y="2070"/>
                  </a:lnTo>
                  <a:lnTo>
                    <a:pt x="4776" y="1818"/>
                  </a:lnTo>
                  <a:lnTo>
                    <a:pt x="4732" y="878"/>
                  </a:lnTo>
                  <a:lnTo>
                    <a:pt x="4736" y="897"/>
                  </a:lnTo>
                  <a:lnTo>
                    <a:pt x="4875" y="834"/>
                  </a:lnTo>
                  <a:lnTo>
                    <a:pt x="5142" y="697"/>
                  </a:lnTo>
                  <a:lnTo>
                    <a:pt x="5269" y="622"/>
                  </a:lnTo>
                  <a:lnTo>
                    <a:pt x="4903" y="68"/>
                  </a:lnTo>
                  <a:lnTo>
                    <a:pt x="4793" y="137"/>
                  </a:lnTo>
                  <a:lnTo>
                    <a:pt x="4562" y="263"/>
                  </a:lnTo>
                  <a:lnTo>
                    <a:pt x="4320" y="369"/>
                  </a:lnTo>
                  <a:lnTo>
                    <a:pt x="4065" y="459"/>
                  </a:lnTo>
                  <a:lnTo>
                    <a:pt x="3934" y="495"/>
                  </a:lnTo>
                  <a:close/>
                </a:path>
              </a:pathLst>
            </a:custGeom>
            <a:solidFill>
              <a:srgbClr val="9BBB5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750">
                <a:defRPr/>
              </a:pPr>
              <a:endParaRPr lang="en-US" sz="2400" kern="0">
                <a:solidFill>
                  <a:srgbClr val="95A5A6"/>
                </a:solidFill>
              </a:endParaRPr>
            </a:p>
          </p:txBody>
        </p:sp>
        <p:sp>
          <p:nvSpPr>
            <p:cNvPr id="11" name="Freeform 259"/>
            <p:cNvSpPr>
              <a:spLocks/>
            </p:cNvSpPr>
            <p:nvPr/>
          </p:nvSpPr>
          <p:spPr bwMode="auto">
            <a:xfrm>
              <a:off x="6858794" y="2811463"/>
              <a:ext cx="1150938" cy="2038350"/>
            </a:xfrm>
            <a:custGeom>
              <a:avLst/>
              <a:gdLst>
                <a:gd name="T0" fmla="*/ 1964 w 2899"/>
                <a:gd name="T1" fmla="*/ 1404 h 5134"/>
                <a:gd name="T2" fmla="*/ 1965 w 2899"/>
                <a:gd name="T3" fmla="*/ 1244 h 5134"/>
                <a:gd name="T4" fmla="*/ 1952 w 2899"/>
                <a:gd name="T5" fmla="*/ 1004 h 5134"/>
                <a:gd name="T6" fmla="*/ 1937 w 2899"/>
                <a:gd name="T7" fmla="*/ 844 h 5134"/>
                <a:gd name="T8" fmla="*/ 1925 w 2899"/>
                <a:gd name="T9" fmla="*/ 763 h 5134"/>
                <a:gd name="T10" fmla="*/ 1948 w 2899"/>
                <a:gd name="T11" fmla="*/ 756 h 5134"/>
                <a:gd name="T12" fmla="*/ 2804 w 2899"/>
                <a:gd name="T13" fmla="*/ 298 h 5134"/>
                <a:gd name="T14" fmla="*/ 2706 w 2899"/>
                <a:gd name="T15" fmla="*/ 0 h 5134"/>
                <a:gd name="T16" fmla="*/ 1155 w 2899"/>
                <a:gd name="T17" fmla="*/ 432 h 5134"/>
                <a:gd name="T18" fmla="*/ 1167 w 2899"/>
                <a:gd name="T19" fmla="*/ 472 h 5134"/>
                <a:gd name="T20" fmla="*/ 1178 w 2899"/>
                <a:gd name="T21" fmla="*/ 513 h 5134"/>
                <a:gd name="T22" fmla="*/ 1210 w 2899"/>
                <a:gd name="T23" fmla="*/ 638 h 5134"/>
                <a:gd name="T24" fmla="*/ 1254 w 2899"/>
                <a:gd name="T25" fmla="*/ 886 h 5134"/>
                <a:gd name="T26" fmla="*/ 1280 w 2899"/>
                <a:gd name="T27" fmla="*/ 1133 h 5134"/>
                <a:gd name="T28" fmla="*/ 1286 w 2899"/>
                <a:gd name="T29" fmla="*/ 1379 h 5134"/>
                <a:gd name="T30" fmla="*/ 1274 w 2899"/>
                <a:gd name="T31" fmla="*/ 1623 h 5134"/>
                <a:gd name="T32" fmla="*/ 1246 w 2899"/>
                <a:gd name="T33" fmla="*/ 1862 h 5134"/>
                <a:gd name="T34" fmla="*/ 1199 w 2899"/>
                <a:gd name="T35" fmla="*/ 2097 h 5134"/>
                <a:gd name="T36" fmla="*/ 1137 w 2899"/>
                <a:gd name="T37" fmla="*/ 2328 h 5134"/>
                <a:gd name="T38" fmla="*/ 1058 w 2899"/>
                <a:gd name="T39" fmla="*/ 2553 h 5134"/>
                <a:gd name="T40" fmla="*/ 963 w 2899"/>
                <a:gd name="T41" fmla="*/ 2771 h 5134"/>
                <a:gd name="T42" fmla="*/ 853 w 2899"/>
                <a:gd name="T43" fmla="*/ 2982 h 5134"/>
                <a:gd name="T44" fmla="*/ 729 w 2899"/>
                <a:gd name="T45" fmla="*/ 3185 h 5134"/>
                <a:gd name="T46" fmla="*/ 590 w 2899"/>
                <a:gd name="T47" fmla="*/ 3378 h 5134"/>
                <a:gd name="T48" fmla="*/ 438 w 2899"/>
                <a:gd name="T49" fmla="*/ 3560 h 5134"/>
                <a:gd name="T50" fmla="*/ 272 w 2899"/>
                <a:gd name="T51" fmla="*/ 3731 h 5134"/>
                <a:gd name="T52" fmla="*/ 95 w 2899"/>
                <a:gd name="T53" fmla="*/ 3892 h 5134"/>
                <a:gd name="T54" fmla="*/ 0 w 2899"/>
                <a:gd name="T55" fmla="*/ 3967 h 5134"/>
                <a:gd name="T56" fmla="*/ 455 w 2899"/>
                <a:gd name="T57" fmla="*/ 4656 h 5134"/>
                <a:gd name="T58" fmla="*/ 1160 w 2899"/>
                <a:gd name="T59" fmla="*/ 5134 h 5134"/>
                <a:gd name="T60" fmla="*/ 1853 w 2899"/>
                <a:gd name="T61" fmla="*/ 4417 h 5134"/>
                <a:gd name="T62" fmla="*/ 1280 w 2899"/>
                <a:gd name="T63" fmla="*/ 3598 h 5134"/>
                <a:gd name="T64" fmla="*/ 1272 w 2899"/>
                <a:gd name="T65" fmla="*/ 3593 h 5134"/>
                <a:gd name="T66" fmla="*/ 1339 w 2899"/>
                <a:gd name="T67" fmla="*/ 3492 h 5134"/>
                <a:gd name="T68" fmla="*/ 1464 w 2899"/>
                <a:gd name="T69" fmla="*/ 3284 h 5134"/>
                <a:gd name="T70" fmla="*/ 1574 w 2899"/>
                <a:gd name="T71" fmla="*/ 3070 h 5134"/>
                <a:gd name="T72" fmla="*/ 1672 w 2899"/>
                <a:gd name="T73" fmla="*/ 2850 h 5134"/>
                <a:gd name="T74" fmla="*/ 1715 w 2899"/>
                <a:gd name="T75" fmla="*/ 2737 h 5134"/>
                <a:gd name="T76" fmla="*/ 1746 w 2899"/>
                <a:gd name="T77" fmla="*/ 2743 h 5134"/>
                <a:gd name="T78" fmla="*/ 2717 w 2899"/>
                <a:gd name="T79" fmla="*/ 2753 h 5134"/>
                <a:gd name="T80" fmla="*/ 2899 w 2899"/>
                <a:gd name="T81" fmla="*/ 1772 h 5134"/>
                <a:gd name="T82" fmla="*/ 1968 w 2899"/>
                <a:gd name="T83" fmla="*/ 1404 h 5134"/>
                <a:gd name="T84" fmla="*/ 1964 w 2899"/>
                <a:gd name="T85" fmla="*/ 1404 h 5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99" h="5134">
                  <a:moveTo>
                    <a:pt x="1964" y="1404"/>
                  </a:moveTo>
                  <a:lnTo>
                    <a:pt x="1965" y="1244"/>
                  </a:lnTo>
                  <a:lnTo>
                    <a:pt x="1952" y="1004"/>
                  </a:lnTo>
                  <a:lnTo>
                    <a:pt x="1937" y="844"/>
                  </a:lnTo>
                  <a:lnTo>
                    <a:pt x="1925" y="763"/>
                  </a:lnTo>
                  <a:lnTo>
                    <a:pt x="1948" y="756"/>
                  </a:lnTo>
                  <a:lnTo>
                    <a:pt x="2804" y="298"/>
                  </a:lnTo>
                  <a:lnTo>
                    <a:pt x="2706" y="0"/>
                  </a:lnTo>
                  <a:lnTo>
                    <a:pt x="1155" y="432"/>
                  </a:lnTo>
                  <a:lnTo>
                    <a:pt x="1167" y="472"/>
                  </a:lnTo>
                  <a:lnTo>
                    <a:pt x="1178" y="513"/>
                  </a:lnTo>
                  <a:lnTo>
                    <a:pt x="1210" y="638"/>
                  </a:lnTo>
                  <a:lnTo>
                    <a:pt x="1254" y="886"/>
                  </a:lnTo>
                  <a:lnTo>
                    <a:pt x="1280" y="1133"/>
                  </a:lnTo>
                  <a:lnTo>
                    <a:pt x="1286" y="1379"/>
                  </a:lnTo>
                  <a:lnTo>
                    <a:pt x="1274" y="1623"/>
                  </a:lnTo>
                  <a:lnTo>
                    <a:pt x="1246" y="1862"/>
                  </a:lnTo>
                  <a:lnTo>
                    <a:pt x="1199" y="2097"/>
                  </a:lnTo>
                  <a:lnTo>
                    <a:pt x="1137" y="2328"/>
                  </a:lnTo>
                  <a:lnTo>
                    <a:pt x="1058" y="2553"/>
                  </a:lnTo>
                  <a:lnTo>
                    <a:pt x="963" y="2771"/>
                  </a:lnTo>
                  <a:lnTo>
                    <a:pt x="853" y="2982"/>
                  </a:lnTo>
                  <a:lnTo>
                    <a:pt x="729" y="3185"/>
                  </a:lnTo>
                  <a:lnTo>
                    <a:pt x="590" y="3378"/>
                  </a:lnTo>
                  <a:lnTo>
                    <a:pt x="438" y="3560"/>
                  </a:lnTo>
                  <a:lnTo>
                    <a:pt x="272" y="3731"/>
                  </a:lnTo>
                  <a:lnTo>
                    <a:pt x="95" y="3892"/>
                  </a:lnTo>
                  <a:lnTo>
                    <a:pt x="0" y="3967"/>
                  </a:lnTo>
                  <a:lnTo>
                    <a:pt x="455" y="4656"/>
                  </a:lnTo>
                  <a:lnTo>
                    <a:pt x="1160" y="5134"/>
                  </a:lnTo>
                  <a:lnTo>
                    <a:pt x="1853" y="4417"/>
                  </a:lnTo>
                  <a:lnTo>
                    <a:pt x="1280" y="3598"/>
                  </a:lnTo>
                  <a:lnTo>
                    <a:pt x="1272" y="3593"/>
                  </a:lnTo>
                  <a:lnTo>
                    <a:pt x="1339" y="3492"/>
                  </a:lnTo>
                  <a:lnTo>
                    <a:pt x="1464" y="3284"/>
                  </a:lnTo>
                  <a:lnTo>
                    <a:pt x="1574" y="3070"/>
                  </a:lnTo>
                  <a:lnTo>
                    <a:pt x="1672" y="2850"/>
                  </a:lnTo>
                  <a:lnTo>
                    <a:pt x="1715" y="2737"/>
                  </a:lnTo>
                  <a:lnTo>
                    <a:pt x="1746" y="2743"/>
                  </a:lnTo>
                  <a:lnTo>
                    <a:pt x="2717" y="2753"/>
                  </a:lnTo>
                  <a:lnTo>
                    <a:pt x="2899" y="1772"/>
                  </a:lnTo>
                  <a:lnTo>
                    <a:pt x="1968" y="1404"/>
                  </a:lnTo>
                  <a:lnTo>
                    <a:pt x="1964" y="1404"/>
                  </a:lnTo>
                  <a:close/>
                </a:path>
              </a:pathLst>
            </a:custGeom>
            <a:solidFill>
              <a:srgbClr val="16A08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750">
                <a:defRPr/>
              </a:pPr>
              <a:endParaRPr lang="en-US" sz="2400" kern="0">
                <a:solidFill>
                  <a:srgbClr val="95A5A6"/>
                </a:solidFill>
              </a:endParaRPr>
            </a:p>
          </p:txBody>
        </p:sp>
      </p:grpSp>
      <p:sp>
        <p:nvSpPr>
          <p:cNvPr id="12" name="TextBox 22"/>
          <p:cNvSpPr txBox="1"/>
          <p:nvPr/>
        </p:nvSpPr>
        <p:spPr>
          <a:xfrm>
            <a:off x="1242013" y="2059296"/>
            <a:ext cx="3670897" cy="1046402"/>
          </a:xfrm>
          <a:prstGeom prst="rect">
            <a:avLst/>
          </a:prstGeom>
        </p:spPr>
        <p:txBody>
          <a:bodyPr wrap="square" lIns="121882" tIns="60941" rIns="121882" bIns="60941">
            <a:spAutoFit/>
          </a:bodyPr>
          <a:lstStyle>
            <a:defPPr>
              <a:defRPr lang="es-EC"/>
            </a:defPPr>
            <a:lvl1pPr defTabSz="914085">
              <a:defRPr sz="1500">
                <a:solidFill>
                  <a:prstClr val="black"/>
                </a:solidFill>
                <a:latin typeface="Arial" panose="020B0604020202020204" pitchFamily="34" charset="0"/>
                <a:cs typeface="Arial" panose="020B0604020202020204" pitchFamily="34" charset="0"/>
              </a:defRPr>
            </a:lvl1pPr>
          </a:lstStyle>
          <a:p>
            <a:pPr algn="ctr"/>
            <a:r>
              <a:rPr lang="es-ES" sz="2000" b="1"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rPr>
              <a:t>Enfoque de Seguridad Multidimensional y misiones de apoyo </a:t>
            </a:r>
            <a:r>
              <a:rPr lang="es-ES" sz="2000" b="1" dirty="0" err="1">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rPr>
              <a:t>SNGRE</a:t>
            </a:r>
            <a:endParaRPr lang="es-EC" sz="2000" b="1"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endParaRPr>
          </a:p>
        </p:txBody>
      </p:sp>
      <p:cxnSp>
        <p:nvCxnSpPr>
          <p:cNvPr id="13" name="Straight Connector 28"/>
          <p:cNvCxnSpPr>
            <a:cxnSpLocks/>
          </p:cNvCxnSpPr>
          <p:nvPr/>
        </p:nvCxnSpPr>
        <p:spPr>
          <a:xfrm>
            <a:off x="4799719" y="1852769"/>
            <a:ext cx="667300" cy="704112"/>
          </a:xfrm>
          <a:prstGeom prst="line">
            <a:avLst/>
          </a:prstGeom>
          <a:noFill/>
          <a:ln w="76200" cap="flat" cmpd="sng" algn="ctr">
            <a:solidFill>
              <a:srgbClr val="C0392B"/>
            </a:solidFill>
            <a:prstDash val="solid"/>
          </a:ln>
          <a:effectLst/>
        </p:spPr>
      </p:cxnSp>
      <p:cxnSp>
        <p:nvCxnSpPr>
          <p:cNvPr id="14" name="Straight Connector 31"/>
          <p:cNvCxnSpPr/>
          <p:nvPr/>
        </p:nvCxnSpPr>
        <p:spPr>
          <a:xfrm flipV="1">
            <a:off x="7658991" y="3861485"/>
            <a:ext cx="808724" cy="3"/>
          </a:xfrm>
          <a:prstGeom prst="line">
            <a:avLst/>
          </a:prstGeom>
          <a:noFill/>
          <a:ln w="76200" cap="flat" cmpd="sng" algn="ctr">
            <a:solidFill>
              <a:srgbClr val="16A085"/>
            </a:solidFill>
            <a:prstDash val="solid"/>
          </a:ln>
          <a:effectLst/>
        </p:spPr>
      </p:cxnSp>
      <p:cxnSp>
        <p:nvCxnSpPr>
          <p:cNvPr id="15" name="Straight Connector 29"/>
          <p:cNvCxnSpPr>
            <a:cxnSpLocks/>
          </p:cNvCxnSpPr>
          <p:nvPr/>
        </p:nvCxnSpPr>
        <p:spPr>
          <a:xfrm flipV="1">
            <a:off x="7534653" y="2655095"/>
            <a:ext cx="811783" cy="125496"/>
          </a:xfrm>
          <a:prstGeom prst="line">
            <a:avLst/>
          </a:prstGeom>
          <a:noFill/>
          <a:ln w="76200" cap="flat" cmpd="sng" algn="ctr">
            <a:solidFill>
              <a:srgbClr val="2C3E50"/>
            </a:solidFill>
            <a:prstDash val="solid"/>
          </a:ln>
          <a:effectLst/>
        </p:spPr>
      </p:cxnSp>
      <p:sp>
        <p:nvSpPr>
          <p:cNvPr id="16" name="15 Rectángulo"/>
          <p:cNvSpPr/>
          <p:nvPr/>
        </p:nvSpPr>
        <p:spPr>
          <a:xfrm>
            <a:off x="8467715" y="2059296"/>
            <a:ext cx="3388364" cy="1046402"/>
          </a:xfrm>
          <a:prstGeom prst="rect">
            <a:avLst/>
          </a:prstGeom>
        </p:spPr>
        <p:txBody>
          <a:bodyPr wrap="square" lIns="121882" tIns="60941" rIns="121882" bIns="60941">
            <a:spAutoFit/>
          </a:bodyPr>
          <a:lstStyle/>
          <a:p>
            <a:pPr algn="ctr"/>
            <a:r>
              <a:rPr lang="es-ES" sz="2000" b="1" dirty="0">
                <a:latin typeface="Bahnschrift Light SemiCondensed" panose="020B0502040204020203" pitchFamily="34" charset="0"/>
                <a:ea typeface="Calibri" panose="020F0502020204030204" pitchFamily="34" charset="0"/>
                <a:cs typeface="Times New Roman" panose="02020603050405020304" pitchFamily="18" charset="0"/>
              </a:rPr>
              <a:t>La prevención y su rol para minimizar los efectos adversos</a:t>
            </a:r>
            <a:endParaRPr lang="es-EC" sz="2000" b="1" dirty="0">
              <a:latin typeface="Bahnschrift Light SemiCondensed" panose="020B0502040204020203" pitchFamily="34" charset="0"/>
              <a:ea typeface="Calibri" panose="020F0502020204030204" pitchFamily="34" charset="0"/>
              <a:cs typeface="Times New Roman" panose="02020603050405020304" pitchFamily="18" charset="0"/>
            </a:endParaRPr>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8160" y="2448672"/>
            <a:ext cx="2352000" cy="23520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17 Grupo"/>
          <p:cNvGrpSpPr/>
          <p:nvPr/>
        </p:nvGrpSpPr>
        <p:grpSpPr>
          <a:xfrm>
            <a:off x="6835655" y="1514225"/>
            <a:ext cx="678696" cy="457219"/>
            <a:chOff x="6764960" y="1470141"/>
            <a:chExt cx="678696" cy="457218"/>
          </a:xfrm>
        </p:grpSpPr>
        <p:cxnSp>
          <p:nvCxnSpPr>
            <p:cNvPr id="19" name="Straight Connector 29"/>
            <p:cNvCxnSpPr>
              <a:cxnSpLocks/>
            </p:cNvCxnSpPr>
            <p:nvPr/>
          </p:nvCxnSpPr>
          <p:spPr>
            <a:xfrm>
              <a:off x="6764960" y="1504007"/>
              <a:ext cx="678696" cy="0"/>
            </a:xfrm>
            <a:prstGeom prst="line">
              <a:avLst/>
            </a:prstGeom>
            <a:noFill/>
            <a:ln w="76200" cap="flat" cmpd="sng" algn="ctr">
              <a:solidFill>
                <a:srgbClr val="2C3E50"/>
              </a:solidFill>
              <a:prstDash val="solid"/>
            </a:ln>
            <a:effectLst/>
          </p:spPr>
        </p:cxnSp>
        <p:cxnSp>
          <p:nvCxnSpPr>
            <p:cNvPr id="20" name="Straight Connector 29"/>
            <p:cNvCxnSpPr>
              <a:cxnSpLocks/>
            </p:cNvCxnSpPr>
            <p:nvPr/>
          </p:nvCxnSpPr>
          <p:spPr>
            <a:xfrm flipV="1">
              <a:off x="6784003" y="1470141"/>
              <a:ext cx="12727" cy="457218"/>
            </a:xfrm>
            <a:prstGeom prst="line">
              <a:avLst/>
            </a:prstGeom>
            <a:noFill/>
            <a:ln w="76200" cap="flat" cmpd="sng" algn="ctr">
              <a:solidFill>
                <a:srgbClr val="2C3E50"/>
              </a:solidFill>
              <a:prstDash val="solid"/>
            </a:ln>
            <a:effectLst/>
          </p:spPr>
        </p:cxnSp>
      </p:grpSp>
      <p:sp>
        <p:nvSpPr>
          <p:cNvPr id="23" name="TextBox 22">
            <a:extLst>
              <a:ext uri="{FF2B5EF4-FFF2-40B4-BE49-F238E27FC236}">
                <a16:creationId xmlns="" xmlns:a16="http://schemas.microsoft.com/office/drawing/2014/main" id="{3B0379AB-4D83-4F18-A976-BEB1E842BFFB}"/>
              </a:ext>
            </a:extLst>
          </p:cNvPr>
          <p:cNvSpPr txBox="1"/>
          <p:nvPr/>
        </p:nvSpPr>
        <p:spPr>
          <a:xfrm>
            <a:off x="1242014" y="5133016"/>
            <a:ext cx="3670897" cy="1046402"/>
          </a:xfrm>
          <a:prstGeom prst="rect">
            <a:avLst/>
          </a:prstGeom>
        </p:spPr>
        <p:txBody>
          <a:bodyPr wrap="square" lIns="121882" tIns="60941" rIns="121882" bIns="60941">
            <a:spAutoFit/>
          </a:bodyPr>
          <a:lstStyle>
            <a:defPPr>
              <a:defRPr lang="es-EC"/>
            </a:defPPr>
            <a:lvl1pPr defTabSz="914085">
              <a:defRPr sz="1500">
                <a:solidFill>
                  <a:prstClr val="black"/>
                </a:solidFill>
                <a:latin typeface="Arial" panose="020B0604020202020204" pitchFamily="34" charset="0"/>
                <a:cs typeface="Arial" panose="020B0604020202020204" pitchFamily="34" charset="0"/>
              </a:defRPr>
            </a:lvl1pPr>
          </a:lstStyle>
          <a:p>
            <a:pPr algn="ctr"/>
            <a:r>
              <a:rPr lang="es-ES" sz="2000" b="1"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rPr>
              <a:t>Desastres y catástrofes de origen natural o antrópico y el desarrollo de las ciudades</a:t>
            </a:r>
            <a:endParaRPr lang="es-EC" sz="2000" b="1"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endParaRPr>
          </a:p>
        </p:txBody>
      </p:sp>
      <p:cxnSp>
        <p:nvCxnSpPr>
          <p:cNvPr id="24" name="Connector: Elbow 34">
            <a:extLst>
              <a:ext uri="{FF2B5EF4-FFF2-40B4-BE49-F238E27FC236}">
                <a16:creationId xmlns="" xmlns:a16="http://schemas.microsoft.com/office/drawing/2014/main" id="{759AC334-7493-4A85-8A02-E1062CA794EC}"/>
              </a:ext>
            </a:extLst>
          </p:cNvPr>
          <p:cNvCxnSpPr>
            <a:cxnSpLocks/>
          </p:cNvCxnSpPr>
          <p:nvPr/>
        </p:nvCxnSpPr>
        <p:spPr>
          <a:xfrm rot="10800000">
            <a:off x="6452928" y="4988321"/>
            <a:ext cx="1143205" cy="846979"/>
          </a:xfrm>
          <a:prstGeom prst="bentConnector3">
            <a:avLst>
              <a:gd name="adj1" fmla="val 50000"/>
            </a:avLst>
          </a:prstGeom>
          <a:noFill/>
          <a:ln w="76200" cap="flat" cmpd="sng" algn="ctr">
            <a:solidFill>
              <a:srgbClr val="9BBB59"/>
            </a:solidFill>
            <a:prstDash val="solid"/>
          </a:ln>
          <a:effectLst/>
        </p:spPr>
      </p:cxnSp>
      <p:sp>
        <p:nvSpPr>
          <p:cNvPr id="26" name="TextBox 22">
            <a:extLst>
              <a:ext uri="{FF2B5EF4-FFF2-40B4-BE49-F238E27FC236}">
                <a16:creationId xmlns="" xmlns:a16="http://schemas.microsoft.com/office/drawing/2014/main" id="{CA40617B-A0C1-4F5C-8915-AE3947C061B3}"/>
              </a:ext>
            </a:extLst>
          </p:cNvPr>
          <p:cNvSpPr txBox="1"/>
          <p:nvPr/>
        </p:nvSpPr>
        <p:spPr>
          <a:xfrm>
            <a:off x="8326447" y="5261482"/>
            <a:ext cx="3670897" cy="1354179"/>
          </a:xfrm>
          <a:prstGeom prst="rect">
            <a:avLst/>
          </a:prstGeom>
        </p:spPr>
        <p:txBody>
          <a:bodyPr wrap="square" lIns="121882" tIns="60941" rIns="121882" bIns="60941">
            <a:spAutoFit/>
          </a:bodyPr>
          <a:lstStyle>
            <a:defPPr>
              <a:defRPr lang="es-EC"/>
            </a:defPPr>
            <a:lvl1pPr defTabSz="914085">
              <a:defRPr sz="1500">
                <a:solidFill>
                  <a:prstClr val="black"/>
                </a:solidFill>
                <a:latin typeface="Arial" panose="020B0604020202020204" pitchFamily="34" charset="0"/>
                <a:cs typeface="Arial" panose="020B0604020202020204" pitchFamily="34" charset="0"/>
              </a:defRPr>
            </a:lvl1pPr>
          </a:lstStyle>
          <a:p>
            <a:pPr algn="ctr"/>
            <a:r>
              <a:rPr lang="es-ES" sz="2000" b="1"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rPr>
              <a:t>Articular la concepción estratégica (fines) y la ejecución de las operaciones de apoyo (medios)</a:t>
            </a:r>
            <a:endParaRPr lang="es-EC" sz="2000" b="1" dirty="0">
              <a:solidFill>
                <a:schemeClr val="tx1"/>
              </a:solidFill>
              <a:latin typeface="Bahnschrift Light SemiCondensed" panose="020B0502040204020203" pitchFamily="34" charset="0"/>
              <a:ea typeface="Calibri" panose="020F0502020204030204" pitchFamily="34" charset="0"/>
              <a:cs typeface="Times New Roman" panose="02020603050405020304" pitchFamily="18" charset="0"/>
            </a:endParaRPr>
          </a:p>
        </p:txBody>
      </p:sp>
      <p:sp>
        <p:nvSpPr>
          <p:cNvPr id="27" name="Rectángulo 5">
            <a:extLst>
              <a:ext uri="{FF2B5EF4-FFF2-40B4-BE49-F238E27FC236}">
                <a16:creationId xmlns="" xmlns:a16="http://schemas.microsoft.com/office/drawing/2014/main" id="{F3E3CE28-1FC8-8E46-A07E-10CC378E0146}"/>
              </a:ext>
            </a:extLst>
          </p:cNvPr>
          <p:cNvSpPr/>
          <p:nvPr/>
        </p:nvSpPr>
        <p:spPr>
          <a:xfrm>
            <a:off x="139521" y="17145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4. JUSTIFICACIÓN </a:t>
            </a:r>
            <a:r>
              <a:rPr lang="es-EC" sz="2800" b="1" i="1" dirty="0">
                <a:solidFill>
                  <a:prstClr val="black"/>
                </a:solidFill>
                <a:latin typeface="Arial" panose="020B0604020202020204" pitchFamily="34" charset="0"/>
                <a:cs typeface="Arial" panose="020B0604020202020204" pitchFamily="34" charset="0"/>
              </a:rPr>
              <a:t>DE LA INVESTIGACIÓN</a:t>
            </a:r>
          </a:p>
        </p:txBody>
      </p:sp>
      <p:sp>
        <p:nvSpPr>
          <p:cNvPr id="28" name="Redondear rectángulo de esquina sencilla 15">
            <a:extLst>
              <a:ext uri="{FF2B5EF4-FFF2-40B4-BE49-F238E27FC236}">
                <a16:creationId xmlns="" xmlns:a16="http://schemas.microsoft.com/office/drawing/2014/main" id="{BCD06E02-7392-46AC-B890-C0684233BAE4}"/>
              </a:ext>
            </a:extLst>
          </p:cNvPr>
          <p:cNvSpPr/>
          <p:nvPr/>
        </p:nvSpPr>
        <p:spPr>
          <a:xfrm>
            <a:off x="2034227" y="1241082"/>
            <a:ext cx="2086467" cy="669898"/>
          </a:xfrm>
          <a:prstGeom prst="round1Rect">
            <a:avLst/>
          </a:prstGeom>
          <a:solidFill>
            <a:srgbClr val="FF0000"/>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2400" b="1" dirty="0">
                <a:solidFill>
                  <a:schemeClr val="bg1"/>
                </a:solidFill>
                <a:latin typeface="Bahnschrift SemiBold SemiConden" panose="020B0502040204020203" pitchFamily="34" charset="0"/>
                <a:ea typeface="Calibri" panose="020F0502020204030204" pitchFamily="34" charset="0"/>
                <a:cs typeface="Times New Roman" panose="02020603050405020304" pitchFamily="18" charset="0"/>
              </a:rPr>
              <a:t>Originalidad </a:t>
            </a:r>
            <a:endParaRPr lang="es-EC" sz="2400" b="1" dirty="0">
              <a:solidFill>
                <a:schemeClr val="bg1"/>
              </a:solidFill>
              <a:latin typeface="Bahnschrift SemiBold SemiConden" panose="020B0502040204020203" pitchFamily="34" charset="0"/>
            </a:endParaRPr>
          </a:p>
        </p:txBody>
      </p:sp>
      <p:sp>
        <p:nvSpPr>
          <p:cNvPr id="29" name="Redondear rectángulo de esquina sencilla 15">
            <a:extLst>
              <a:ext uri="{FF2B5EF4-FFF2-40B4-BE49-F238E27FC236}">
                <a16:creationId xmlns="" xmlns:a16="http://schemas.microsoft.com/office/drawing/2014/main" id="{74105FBD-5878-4818-BBA5-4513282FBD3C}"/>
              </a:ext>
            </a:extLst>
          </p:cNvPr>
          <p:cNvSpPr/>
          <p:nvPr/>
        </p:nvSpPr>
        <p:spPr>
          <a:xfrm>
            <a:off x="2034226" y="4229100"/>
            <a:ext cx="2086467" cy="759221"/>
          </a:xfrm>
          <a:prstGeom prst="round1Rect">
            <a:avLst/>
          </a:prstGeom>
          <a:solidFill>
            <a:schemeClr val="accent4">
              <a:lumMod val="60000"/>
              <a:lumOff val="4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s-EC" sz="2400" b="1" dirty="0">
                <a:solidFill>
                  <a:schemeClr val="tx1"/>
                </a:solidFill>
                <a:latin typeface="Bahnschrift SemiBold SemiConden" panose="020B0502040204020203" pitchFamily="34" charset="0"/>
                <a:ea typeface="Calibri" panose="020F0502020204030204" pitchFamily="34" charset="0"/>
                <a:cs typeface="Times New Roman" panose="02020603050405020304" pitchFamily="18" charset="0"/>
              </a:rPr>
              <a:t>Relevancia</a:t>
            </a:r>
            <a:endParaRPr lang="es-EC" sz="2400" b="1" dirty="0">
              <a:solidFill>
                <a:schemeClr val="tx1"/>
              </a:solidFill>
              <a:latin typeface="Bahnschrift SemiBold SemiConden" panose="020B0502040204020203" pitchFamily="34" charset="0"/>
            </a:endParaRPr>
          </a:p>
        </p:txBody>
      </p:sp>
      <p:sp>
        <p:nvSpPr>
          <p:cNvPr id="30" name="Redondear rectángulo de esquina sencilla 11">
            <a:extLst>
              <a:ext uri="{FF2B5EF4-FFF2-40B4-BE49-F238E27FC236}">
                <a16:creationId xmlns="" xmlns:a16="http://schemas.microsoft.com/office/drawing/2014/main" id="{0A6F0C37-1391-4F71-83FC-136B02946072}"/>
              </a:ext>
            </a:extLst>
          </p:cNvPr>
          <p:cNvSpPr/>
          <p:nvPr/>
        </p:nvSpPr>
        <p:spPr>
          <a:xfrm>
            <a:off x="9118663" y="1241080"/>
            <a:ext cx="2086467" cy="669899"/>
          </a:xfrm>
          <a:prstGeom prst="round1Rect">
            <a:avLst/>
          </a:prstGeom>
          <a:solidFill>
            <a:schemeClr val="accent1">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400" b="1" dirty="0">
                <a:solidFill>
                  <a:schemeClr val="bg1"/>
                </a:solidFill>
                <a:latin typeface="Bahnschrift SemiBold SemiConden" panose="020B0502040204020203" pitchFamily="34" charset="0"/>
                <a:ea typeface="Calibri" panose="020F0502020204030204" pitchFamily="34" charset="0"/>
                <a:cs typeface="Times New Roman" panose="02020603050405020304" pitchFamily="18" charset="0"/>
              </a:rPr>
              <a:t>Interés</a:t>
            </a:r>
          </a:p>
        </p:txBody>
      </p:sp>
      <p:sp>
        <p:nvSpPr>
          <p:cNvPr id="31" name="Redondear rectángulo de esquina sencilla 11">
            <a:extLst>
              <a:ext uri="{FF2B5EF4-FFF2-40B4-BE49-F238E27FC236}">
                <a16:creationId xmlns="" xmlns:a16="http://schemas.microsoft.com/office/drawing/2014/main" id="{2280F544-D319-4942-9D0F-D12C71DF6F4C}"/>
              </a:ext>
            </a:extLst>
          </p:cNvPr>
          <p:cNvSpPr/>
          <p:nvPr/>
        </p:nvSpPr>
        <p:spPr>
          <a:xfrm>
            <a:off x="9118663" y="4229100"/>
            <a:ext cx="2086467" cy="759221"/>
          </a:xfrm>
          <a:prstGeom prst="round1Rect">
            <a:avLst/>
          </a:prstGeom>
          <a:solidFill>
            <a:srgbClr val="00EABD"/>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2400" b="1" dirty="0">
                <a:solidFill>
                  <a:schemeClr val="tx1"/>
                </a:solidFill>
                <a:latin typeface="Bahnschrift SemiBold SemiConden" panose="020B0502040204020203" pitchFamily="34" charset="0"/>
                <a:ea typeface="Calibri" panose="020F0502020204030204" pitchFamily="34" charset="0"/>
                <a:cs typeface="Times New Roman" panose="02020603050405020304" pitchFamily="18" charset="0"/>
              </a:rPr>
              <a:t>Factibilidad</a:t>
            </a:r>
          </a:p>
        </p:txBody>
      </p:sp>
      <p:pic>
        <p:nvPicPr>
          <p:cNvPr id="32" name="Imagen 1">
            <a:extLst>
              <a:ext uri="{FF2B5EF4-FFF2-40B4-BE49-F238E27FC236}">
                <a16:creationId xmlns="" xmlns:a16="http://schemas.microsoft.com/office/drawing/2014/main" id="{B40051CF-8585-4542-A55D-B0A984D428E6}"/>
              </a:ext>
            </a:extLst>
          </p:cNvPr>
          <p:cNvPicPr>
            <a:picLocks noChangeAspect="1"/>
          </p:cNvPicPr>
          <p:nvPr/>
        </p:nvPicPr>
        <p:blipFill>
          <a:blip r:embed="rId3"/>
          <a:stretch>
            <a:fillRect/>
          </a:stretch>
        </p:blipFill>
        <p:spPr>
          <a:xfrm>
            <a:off x="4347785" y="974669"/>
            <a:ext cx="732968" cy="743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Imagen 19">
            <a:extLst>
              <a:ext uri="{FF2B5EF4-FFF2-40B4-BE49-F238E27FC236}">
                <a16:creationId xmlns="" xmlns:a16="http://schemas.microsoft.com/office/drawing/2014/main" id="{B49A9FD4-AE19-4042-B892-C950F50FBD5D}"/>
              </a:ext>
            </a:extLst>
          </p:cNvPr>
          <p:cNvPicPr>
            <a:picLocks noChangeAspect="1"/>
          </p:cNvPicPr>
          <p:nvPr/>
        </p:nvPicPr>
        <p:blipFill>
          <a:blip r:embed="rId4"/>
          <a:stretch>
            <a:fillRect/>
          </a:stretch>
        </p:blipFill>
        <p:spPr>
          <a:xfrm>
            <a:off x="7677279" y="5057670"/>
            <a:ext cx="685849" cy="684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79077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5. OBJETIVO </a:t>
            </a:r>
            <a:r>
              <a:rPr lang="es-EC" sz="2800" b="1" i="1" dirty="0">
                <a:solidFill>
                  <a:prstClr val="black"/>
                </a:solidFill>
                <a:latin typeface="Arial" panose="020B0604020202020204" pitchFamily="34" charset="0"/>
                <a:cs typeface="Arial" panose="020B0604020202020204" pitchFamily="34" charset="0"/>
              </a:rPr>
              <a:t>GENERAL</a:t>
            </a:r>
          </a:p>
        </p:txBody>
      </p:sp>
      <p:grpSp>
        <p:nvGrpSpPr>
          <p:cNvPr id="3" name="Grupo 2">
            <a:extLst>
              <a:ext uri="{FF2B5EF4-FFF2-40B4-BE49-F238E27FC236}">
                <a16:creationId xmlns="" xmlns:a16="http://schemas.microsoft.com/office/drawing/2014/main" id="{718778F8-B885-4C0A-99D1-7424EB479AAB}"/>
              </a:ext>
            </a:extLst>
          </p:cNvPr>
          <p:cNvGrpSpPr/>
          <p:nvPr/>
        </p:nvGrpSpPr>
        <p:grpSpPr>
          <a:xfrm>
            <a:off x="3176368" y="1013962"/>
            <a:ext cx="6215281" cy="2062615"/>
            <a:chOff x="-311284" y="1755091"/>
            <a:chExt cx="3364629" cy="1510690"/>
          </a:xfrm>
        </p:grpSpPr>
        <p:sp>
          <p:nvSpPr>
            <p:cNvPr id="4" name="Freeform 1871">
              <a:extLst>
                <a:ext uri="{FF2B5EF4-FFF2-40B4-BE49-F238E27FC236}">
                  <a16:creationId xmlns="" xmlns:a16="http://schemas.microsoft.com/office/drawing/2014/main" id="{BC3166BE-7104-4168-96F0-7396E8786704}"/>
                </a:ext>
              </a:extLst>
            </p:cNvPr>
            <p:cNvSpPr>
              <a:spLocks/>
            </p:cNvSpPr>
            <p:nvPr/>
          </p:nvSpPr>
          <p:spPr bwMode="auto">
            <a:xfrm>
              <a:off x="-311284" y="2114022"/>
              <a:ext cx="3364629" cy="1151759"/>
            </a:xfrm>
            <a:custGeom>
              <a:avLst/>
              <a:gdLst>
                <a:gd name="T0" fmla="*/ 866 w 866"/>
                <a:gd name="T1" fmla="*/ 1617 h 1902"/>
                <a:gd name="T2" fmla="*/ 433 w 866"/>
                <a:gd name="T3" fmla="*/ 1902 h 1902"/>
                <a:gd name="T4" fmla="*/ 0 w 866"/>
                <a:gd name="T5" fmla="*/ 1617 h 1902"/>
                <a:gd name="T6" fmla="*/ 0 w 866"/>
                <a:gd name="T7" fmla="*/ 52 h 1902"/>
                <a:gd name="T8" fmla="*/ 53 w 866"/>
                <a:gd name="T9" fmla="*/ 0 h 1902"/>
                <a:gd name="T10" fmla="*/ 814 w 866"/>
                <a:gd name="T11" fmla="*/ 0 h 1902"/>
                <a:gd name="T12" fmla="*/ 866 w 866"/>
                <a:gd name="T13" fmla="*/ 52 h 1902"/>
                <a:gd name="T14" fmla="*/ 866 w 866"/>
                <a:gd name="T15" fmla="*/ 1617 h 1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6" h="1902">
                  <a:moveTo>
                    <a:pt x="866" y="1617"/>
                  </a:moveTo>
                  <a:cubicBezTo>
                    <a:pt x="866" y="1646"/>
                    <a:pt x="433" y="1902"/>
                    <a:pt x="433" y="1902"/>
                  </a:cubicBezTo>
                  <a:cubicBezTo>
                    <a:pt x="433" y="1902"/>
                    <a:pt x="0" y="1646"/>
                    <a:pt x="0" y="1617"/>
                  </a:cubicBezTo>
                  <a:lnTo>
                    <a:pt x="0" y="52"/>
                  </a:lnTo>
                  <a:cubicBezTo>
                    <a:pt x="0" y="23"/>
                    <a:pt x="24" y="0"/>
                    <a:pt x="53" y="0"/>
                  </a:cubicBezTo>
                  <a:lnTo>
                    <a:pt x="814" y="0"/>
                  </a:lnTo>
                  <a:cubicBezTo>
                    <a:pt x="843" y="0"/>
                    <a:pt x="866" y="23"/>
                    <a:pt x="866" y="52"/>
                  </a:cubicBezTo>
                  <a:lnTo>
                    <a:pt x="866" y="1617"/>
                  </a:lnTo>
                  <a:close/>
                </a:path>
              </a:pathLst>
            </a:custGeom>
            <a:ln w="19050">
              <a:solidFill>
                <a:schemeClr val="tx1"/>
              </a:solid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algn="ctr"/>
              <a:r>
                <a:rPr lang="es-ES" sz="2000" b="1" dirty="0">
                  <a:latin typeface="Bahnschrift SemiBold SemiConden" panose="020B0502040204020203" pitchFamily="34" charset="0"/>
                  <a:ea typeface="Calibri" panose="020F0502020204030204" pitchFamily="34" charset="0"/>
                  <a:cs typeface="Times New Roman" panose="02020603050405020304" pitchFamily="18" charset="0"/>
                </a:rPr>
                <a:t>Generar lineamientos estratégicos que permitan adaptar aspectos del arte y diseño operacional en la planificación en apoyo a la gestión de riesgos por parte del Ejército Ecuatoriano.</a:t>
              </a:r>
              <a:endParaRPr lang="es-EC" sz="2000" b="1" dirty="0">
                <a:latin typeface="Bahnschrift SemiBold SemiConden" panose="020B0502040204020203" pitchFamily="34" charset="0"/>
              </a:endParaRPr>
            </a:p>
          </p:txBody>
        </p:sp>
        <p:sp>
          <p:nvSpPr>
            <p:cNvPr id="5" name="TextBox 39">
              <a:extLst>
                <a:ext uri="{FF2B5EF4-FFF2-40B4-BE49-F238E27FC236}">
                  <a16:creationId xmlns="" xmlns:a16="http://schemas.microsoft.com/office/drawing/2014/main" id="{4B289EBA-7C09-4E10-AF40-1E36B20CC0F3}"/>
                </a:ext>
              </a:extLst>
            </p:cNvPr>
            <p:cNvSpPr txBox="1"/>
            <p:nvPr/>
          </p:nvSpPr>
          <p:spPr>
            <a:xfrm>
              <a:off x="-311284" y="1755091"/>
              <a:ext cx="3364629" cy="338130"/>
            </a:xfrm>
            <a:prstGeom prst="rect">
              <a:avLst/>
            </a:prstGeom>
            <a:solidFill>
              <a:srgbClr val="FFFF00"/>
            </a:solidFill>
            <a:ln>
              <a:solidFill>
                <a:schemeClr val="tx1"/>
              </a:solidFill>
            </a:ln>
          </p:spPr>
          <p:style>
            <a:lnRef idx="1">
              <a:schemeClr val="accent1"/>
            </a:lnRef>
            <a:fillRef idx="2">
              <a:schemeClr val="accent1"/>
            </a:fillRef>
            <a:effectRef idx="1">
              <a:schemeClr val="accent1"/>
            </a:effectRef>
            <a:fontRef idx="minor">
              <a:schemeClr val="dk1"/>
            </a:fontRef>
          </p:style>
          <p:txBody>
            <a:bodyPr wrap="square" lIns="0" rIns="0" rtlCol="0" anchor="b">
              <a:spAutoFit/>
            </a:bodyPr>
            <a:lstStyle/>
            <a:p>
              <a:pPr algn="ctr"/>
              <a:r>
                <a:rPr lang="es-EC" sz="2400" b="1" dirty="0">
                  <a:latin typeface="Bahnschrift SemiBold SemiConden" panose="020B0502040204020203" pitchFamily="34" charset="0"/>
                </a:rPr>
                <a:t>OBJETIVO GENERAL:</a:t>
              </a:r>
            </a:p>
          </p:txBody>
        </p:sp>
      </p:grpSp>
      <p:sp>
        <p:nvSpPr>
          <p:cNvPr id="9" name="8 CuadroTexto"/>
          <p:cNvSpPr txBox="1"/>
          <p:nvPr/>
        </p:nvSpPr>
        <p:spPr>
          <a:xfrm>
            <a:off x="4540933" y="3306983"/>
            <a:ext cx="3486150" cy="461665"/>
          </a:xfrm>
          <a:prstGeom prst="rect">
            <a:avLst/>
          </a:prstGeom>
          <a:solidFill>
            <a:srgbClr val="FF0000"/>
          </a:solidFill>
          <a:ln>
            <a:solidFill>
              <a:schemeClr val="tx1"/>
            </a:solidFill>
          </a:ln>
        </p:spPr>
        <p:txBody>
          <a:bodyPr wrap="square" rtlCol="0">
            <a:spAutoFit/>
          </a:bodyPr>
          <a:lstStyle/>
          <a:p>
            <a:pPr algn="ctr"/>
            <a:r>
              <a:rPr lang="es-EC" sz="2400" b="1" dirty="0" smtClean="0">
                <a:solidFill>
                  <a:schemeClr val="bg1"/>
                </a:solidFill>
              </a:rPr>
              <a:t>Objetivos particulares</a:t>
            </a:r>
            <a:endParaRPr lang="es-EC" sz="2400" b="1" dirty="0">
              <a:solidFill>
                <a:schemeClr val="bg1"/>
              </a:solidFill>
            </a:endParaRPr>
          </a:p>
        </p:txBody>
      </p:sp>
      <p:sp>
        <p:nvSpPr>
          <p:cNvPr id="10" name="9 Rectángulo"/>
          <p:cNvSpPr/>
          <p:nvPr/>
        </p:nvSpPr>
        <p:spPr>
          <a:xfrm>
            <a:off x="1692275" y="3993119"/>
            <a:ext cx="9459008" cy="369332"/>
          </a:xfrm>
          <a:prstGeom prst="rect">
            <a:avLst/>
          </a:prstGeom>
          <a:solidFill>
            <a:schemeClr val="accent4">
              <a:lumMod val="40000"/>
              <a:lumOff val="60000"/>
            </a:schemeClr>
          </a:solidFill>
          <a:ln>
            <a:solidFill>
              <a:schemeClr val="tx1"/>
            </a:solidFill>
          </a:ln>
        </p:spPr>
        <p:txBody>
          <a:bodyPr wrap="square">
            <a:spAutoFit/>
          </a:bodyPr>
          <a:lstStyle/>
          <a:p>
            <a:pPr lvl="0"/>
            <a:r>
              <a:rPr lang="es-ES" b="1" dirty="0"/>
              <a:t>Formular lineamientos estratégicos</a:t>
            </a:r>
            <a:r>
              <a:rPr lang="es-ES" dirty="0"/>
              <a:t> para mejorar el proceso de planificación. </a:t>
            </a:r>
            <a:endParaRPr lang="es-EC" dirty="0"/>
          </a:p>
        </p:txBody>
      </p:sp>
      <p:sp>
        <p:nvSpPr>
          <p:cNvPr id="11" name="10 Rectángulo"/>
          <p:cNvSpPr/>
          <p:nvPr/>
        </p:nvSpPr>
        <p:spPr>
          <a:xfrm>
            <a:off x="1692275" y="4755119"/>
            <a:ext cx="9459008" cy="646331"/>
          </a:xfrm>
          <a:prstGeom prst="rect">
            <a:avLst/>
          </a:prstGeom>
          <a:solidFill>
            <a:schemeClr val="accent6">
              <a:lumMod val="40000"/>
              <a:lumOff val="60000"/>
            </a:schemeClr>
          </a:solidFill>
          <a:ln>
            <a:solidFill>
              <a:schemeClr val="tx1"/>
            </a:solidFill>
          </a:ln>
        </p:spPr>
        <p:txBody>
          <a:bodyPr wrap="square">
            <a:spAutoFit/>
          </a:bodyPr>
          <a:lstStyle/>
          <a:p>
            <a:pPr lvl="0"/>
            <a:r>
              <a:rPr lang="es-ES" b="1" dirty="0"/>
              <a:t>Analizar la metodología empleada para la planificación </a:t>
            </a:r>
            <a:r>
              <a:rPr lang="es-ES" dirty="0"/>
              <a:t>de las operaciones militares en apoyo a la gestión de riesgos.</a:t>
            </a:r>
            <a:endParaRPr lang="es-EC" dirty="0"/>
          </a:p>
        </p:txBody>
      </p:sp>
      <p:sp>
        <p:nvSpPr>
          <p:cNvPr id="12" name="11 Rectángulo"/>
          <p:cNvSpPr/>
          <p:nvPr/>
        </p:nvSpPr>
        <p:spPr>
          <a:xfrm>
            <a:off x="1692275" y="5986111"/>
            <a:ext cx="9459008" cy="369332"/>
          </a:xfrm>
          <a:prstGeom prst="rect">
            <a:avLst/>
          </a:prstGeom>
          <a:solidFill>
            <a:schemeClr val="accent2">
              <a:lumMod val="20000"/>
              <a:lumOff val="80000"/>
            </a:schemeClr>
          </a:solidFill>
          <a:ln>
            <a:solidFill>
              <a:schemeClr val="tx1"/>
            </a:solidFill>
          </a:ln>
        </p:spPr>
        <p:txBody>
          <a:bodyPr wrap="square">
            <a:spAutoFit/>
          </a:bodyPr>
          <a:lstStyle/>
          <a:p>
            <a:pPr lvl="0"/>
            <a:r>
              <a:rPr lang="es-ES" dirty="0"/>
              <a:t>Determinar la </a:t>
            </a:r>
            <a:r>
              <a:rPr lang="es-ES" b="1" dirty="0"/>
              <a:t>factibilidad en la aplicación del arte y diseño operacional</a:t>
            </a:r>
            <a:r>
              <a:rPr lang="es-ES" dirty="0"/>
              <a:t> en la gestión de riesgos</a:t>
            </a:r>
            <a:endParaRPr lang="es-EC" dirty="0"/>
          </a:p>
        </p:txBody>
      </p:sp>
      <p:sp>
        <p:nvSpPr>
          <p:cNvPr id="13" name="12 Rectángulo"/>
          <p:cNvSpPr/>
          <p:nvPr/>
        </p:nvSpPr>
        <p:spPr>
          <a:xfrm>
            <a:off x="1692275" y="5503547"/>
            <a:ext cx="9459008" cy="369332"/>
          </a:xfrm>
          <a:prstGeom prst="rect">
            <a:avLst/>
          </a:prstGeom>
          <a:solidFill>
            <a:schemeClr val="accent5">
              <a:lumMod val="20000"/>
              <a:lumOff val="80000"/>
            </a:schemeClr>
          </a:solidFill>
          <a:ln>
            <a:solidFill>
              <a:schemeClr val="tx1"/>
            </a:solidFill>
          </a:ln>
        </p:spPr>
        <p:txBody>
          <a:bodyPr wrap="square">
            <a:spAutoFit/>
          </a:bodyPr>
          <a:lstStyle/>
          <a:p>
            <a:r>
              <a:rPr lang="es-ES" b="1" dirty="0"/>
              <a:t>Analizar el marco legal </a:t>
            </a:r>
            <a:r>
              <a:rPr lang="es-ES" dirty="0"/>
              <a:t>que faculte la participación de FF.AA. en la gestión de riesgos</a:t>
            </a:r>
            <a:r>
              <a:rPr lang="es-ES" dirty="0" smtClean="0"/>
              <a:t>.</a:t>
            </a:r>
            <a:endParaRPr lang="es-EC" dirty="0"/>
          </a:p>
        </p:txBody>
      </p:sp>
      <p:sp>
        <p:nvSpPr>
          <p:cNvPr id="14" name="13 Flecha doblada"/>
          <p:cNvSpPr/>
          <p:nvPr/>
        </p:nvSpPr>
        <p:spPr>
          <a:xfrm flipV="1">
            <a:off x="3176368" y="3076575"/>
            <a:ext cx="1089025" cy="686136"/>
          </a:xfrm>
          <a:prstGeom prst="ben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5" name="14 Flecha doblada"/>
          <p:cNvSpPr/>
          <p:nvPr/>
        </p:nvSpPr>
        <p:spPr>
          <a:xfrm rot="5400000">
            <a:off x="8850065" y="3200862"/>
            <a:ext cx="568814" cy="781054"/>
          </a:xfrm>
          <a:prstGeom prst="bentArrow">
            <a:avLst/>
          </a:prstGeom>
          <a:solidFill>
            <a:srgbClr val="66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2050" name="Picture 2" descr="OBJETIVO GENE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0527" y="1244793"/>
            <a:ext cx="2341953" cy="2062189"/>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3051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6. FUNDAMENTACIÓN </a:t>
            </a:r>
            <a:r>
              <a:rPr lang="es-EC" sz="2800" b="1" i="1" dirty="0">
                <a:solidFill>
                  <a:prstClr val="black"/>
                </a:solidFill>
                <a:latin typeface="Arial" panose="020B0604020202020204" pitchFamily="34" charset="0"/>
                <a:cs typeface="Arial" panose="020B0604020202020204" pitchFamily="34" charset="0"/>
              </a:rPr>
              <a:t>TEÓRICA</a:t>
            </a:r>
          </a:p>
        </p:txBody>
      </p:sp>
      <p:sp>
        <p:nvSpPr>
          <p:cNvPr id="3" name="Rectángulo 2">
            <a:extLst>
              <a:ext uri="{FF2B5EF4-FFF2-40B4-BE49-F238E27FC236}">
                <a16:creationId xmlns="" xmlns:a16="http://schemas.microsoft.com/office/drawing/2014/main" id="{35C3C21D-C3A8-480A-ABFB-FD5EEDB55C7A}"/>
              </a:ext>
            </a:extLst>
          </p:cNvPr>
          <p:cNvSpPr/>
          <p:nvPr/>
        </p:nvSpPr>
        <p:spPr>
          <a:xfrm>
            <a:off x="1891166" y="990047"/>
            <a:ext cx="2649538" cy="583472"/>
          </a:xfrm>
          <a:prstGeom prst="rect">
            <a:avLst/>
          </a:prstGeom>
          <a:solidFill>
            <a:srgbClr val="66FF66"/>
          </a:solid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s-EC" sz="2000" b="1" dirty="0">
                <a:solidFill>
                  <a:schemeClr val="tx1"/>
                </a:solidFill>
                <a:latin typeface="Bahnschrift SemiBold SemiConden" panose="020B0502040204020203" pitchFamily="34" charset="0"/>
              </a:rPr>
              <a:t>Arte y Diseño Operacional</a:t>
            </a:r>
          </a:p>
        </p:txBody>
      </p:sp>
      <p:sp>
        <p:nvSpPr>
          <p:cNvPr id="4" name="Rectángulo: esquinas redondeadas 16">
            <a:extLst>
              <a:ext uri="{FF2B5EF4-FFF2-40B4-BE49-F238E27FC236}">
                <a16:creationId xmlns="" xmlns:a16="http://schemas.microsoft.com/office/drawing/2014/main" id="{58D83633-3AF4-438F-8598-FDC6C3C904D4}"/>
              </a:ext>
            </a:extLst>
          </p:cNvPr>
          <p:cNvSpPr/>
          <p:nvPr/>
        </p:nvSpPr>
        <p:spPr>
          <a:xfrm>
            <a:off x="1484766" y="1973569"/>
            <a:ext cx="1820863" cy="583472"/>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s-ES" b="1" dirty="0">
                <a:solidFill>
                  <a:schemeClr val="tx1"/>
                </a:solidFill>
                <a:latin typeface="Bahnschrift SemiBold SemiConden" panose="020B0502040204020203" pitchFamily="34" charset="0"/>
              </a:rPr>
              <a:t>Ejército EE.UU</a:t>
            </a:r>
            <a:endParaRPr lang="es-EC" b="1" dirty="0">
              <a:solidFill>
                <a:schemeClr val="tx1"/>
              </a:solidFill>
              <a:latin typeface="Bahnschrift SemiBold SemiConden" panose="020B0502040204020203" pitchFamily="34" charset="0"/>
            </a:endParaRPr>
          </a:p>
        </p:txBody>
      </p:sp>
      <p:sp>
        <p:nvSpPr>
          <p:cNvPr id="5" name="Rectángulo: esquinas redondeadas 16">
            <a:extLst>
              <a:ext uri="{FF2B5EF4-FFF2-40B4-BE49-F238E27FC236}">
                <a16:creationId xmlns="" xmlns:a16="http://schemas.microsoft.com/office/drawing/2014/main" id="{2C83C14A-84F1-478C-A425-3FB241420086}"/>
              </a:ext>
            </a:extLst>
          </p:cNvPr>
          <p:cNvSpPr/>
          <p:nvPr/>
        </p:nvSpPr>
        <p:spPr>
          <a:xfrm>
            <a:off x="3486604" y="1973569"/>
            <a:ext cx="1819275" cy="583472"/>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s-ES" b="1" dirty="0">
                <a:solidFill>
                  <a:schemeClr val="tx1"/>
                </a:solidFill>
                <a:latin typeface="Bahnschrift SemiBold SemiConden" panose="020B0502040204020203" pitchFamily="34" charset="0"/>
              </a:rPr>
              <a:t>Ejército Argentino</a:t>
            </a:r>
            <a:endParaRPr lang="es-EC" b="1" dirty="0">
              <a:solidFill>
                <a:schemeClr val="tx1"/>
              </a:solidFill>
              <a:latin typeface="Bahnschrift SemiBold SemiConden" panose="020B0502040204020203" pitchFamily="34" charset="0"/>
            </a:endParaRPr>
          </a:p>
        </p:txBody>
      </p:sp>
      <p:cxnSp>
        <p:nvCxnSpPr>
          <p:cNvPr id="7" name="Conector angular 22">
            <a:extLst>
              <a:ext uri="{FF2B5EF4-FFF2-40B4-BE49-F238E27FC236}">
                <a16:creationId xmlns="" xmlns:a16="http://schemas.microsoft.com/office/drawing/2014/main" id="{BBA314E2-FA7A-4A6D-AEFB-6ABAB51D35B8}"/>
              </a:ext>
            </a:extLst>
          </p:cNvPr>
          <p:cNvCxnSpPr>
            <a:cxnSpLocks/>
            <a:stCxn id="3" idx="2"/>
            <a:endCxn id="4" idx="0"/>
          </p:cNvCxnSpPr>
          <p:nvPr/>
        </p:nvCxnSpPr>
        <p:spPr>
          <a:xfrm rot="5400000">
            <a:off x="2605542" y="1363176"/>
            <a:ext cx="400050" cy="820737"/>
          </a:xfrm>
          <a:prstGeom prst="bentConnector3">
            <a:avLst/>
          </a:prstGeom>
          <a:ln>
            <a:tailEnd type="triangle"/>
          </a:ln>
        </p:spPr>
        <p:style>
          <a:lnRef idx="2">
            <a:schemeClr val="accent3"/>
          </a:lnRef>
          <a:fillRef idx="1">
            <a:schemeClr val="lt1"/>
          </a:fillRef>
          <a:effectRef idx="0">
            <a:schemeClr val="accent3"/>
          </a:effectRef>
          <a:fontRef idx="minor">
            <a:schemeClr val="dk1"/>
          </a:fontRef>
        </p:style>
      </p:cxnSp>
      <p:cxnSp>
        <p:nvCxnSpPr>
          <p:cNvPr id="8" name="Conector angular 24">
            <a:extLst>
              <a:ext uri="{FF2B5EF4-FFF2-40B4-BE49-F238E27FC236}">
                <a16:creationId xmlns="" xmlns:a16="http://schemas.microsoft.com/office/drawing/2014/main" id="{F11F6B09-B75A-457C-9DFB-40FFAA1D4EFD}"/>
              </a:ext>
            </a:extLst>
          </p:cNvPr>
          <p:cNvCxnSpPr>
            <a:cxnSpLocks/>
            <a:stCxn id="3" idx="2"/>
            <a:endCxn id="5" idx="0"/>
          </p:cNvCxnSpPr>
          <p:nvPr/>
        </p:nvCxnSpPr>
        <p:spPr>
          <a:xfrm rot="16200000" flipH="1">
            <a:off x="3606063" y="1183390"/>
            <a:ext cx="400050" cy="1180307"/>
          </a:xfrm>
          <a:prstGeom prst="bentConnector3">
            <a:avLst/>
          </a:prstGeom>
          <a:ln>
            <a:tailEnd type="triangle"/>
          </a:ln>
        </p:spPr>
        <p:style>
          <a:lnRef idx="2">
            <a:schemeClr val="accent3"/>
          </a:lnRef>
          <a:fillRef idx="1">
            <a:schemeClr val="lt1"/>
          </a:fillRef>
          <a:effectRef idx="0">
            <a:schemeClr val="accent3"/>
          </a:effectRef>
          <a:fontRef idx="minor">
            <a:schemeClr val="dk1"/>
          </a:fontRef>
        </p:style>
      </p:cxnSp>
      <p:sp>
        <p:nvSpPr>
          <p:cNvPr id="9" name="Rectángulo: esquinas redondeadas 16">
            <a:extLst>
              <a:ext uri="{FF2B5EF4-FFF2-40B4-BE49-F238E27FC236}">
                <a16:creationId xmlns="" xmlns:a16="http://schemas.microsoft.com/office/drawing/2014/main" id="{101F8E56-42CF-4995-9BE8-76F7CADAE760}"/>
              </a:ext>
            </a:extLst>
          </p:cNvPr>
          <p:cNvSpPr/>
          <p:nvPr/>
        </p:nvSpPr>
        <p:spPr>
          <a:xfrm>
            <a:off x="1484765" y="2752197"/>
            <a:ext cx="1820863" cy="627974"/>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s-ES" b="1" dirty="0" smtClean="0">
                <a:solidFill>
                  <a:schemeClr val="tx1"/>
                </a:solidFill>
                <a:latin typeface="Bahnschrift SemiBold SemiConden" panose="020B0502040204020203" pitchFamily="34" charset="0"/>
              </a:rPr>
              <a:t>Ejército de Brasil</a:t>
            </a:r>
            <a:endParaRPr lang="es-EC" b="1" dirty="0">
              <a:solidFill>
                <a:schemeClr val="tx1"/>
              </a:solidFill>
              <a:latin typeface="Bahnschrift SemiBold SemiConden" panose="020B0502040204020203" pitchFamily="34" charset="0"/>
            </a:endParaRPr>
          </a:p>
        </p:txBody>
      </p:sp>
      <p:pic>
        <p:nvPicPr>
          <p:cNvPr id="10" name="Picture 2">
            <a:extLst>
              <a:ext uri="{FF2B5EF4-FFF2-40B4-BE49-F238E27FC236}">
                <a16:creationId xmlns="" xmlns:a16="http://schemas.microsoft.com/office/drawing/2014/main" id="{BA7021CC-78E2-4CB2-AC87-A12503663B7B}"/>
              </a:ext>
            </a:extLst>
          </p:cNvPr>
          <p:cNvPicPr>
            <a:picLocks noChangeAspect="1" noChangeArrowheads="1"/>
          </p:cNvPicPr>
          <p:nvPr/>
        </p:nvPicPr>
        <p:blipFill>
          <a:blip r:embed="rId2" cstate="print"/>
          <a:srcRect l="78307" t="20297" r="1216" b="24579"/>
          <a:stretch>
            <a:fillRect/>
          </a:stretch>
        </p:blipFill>
        <p:spPr bwMode="auto">
          <a:xfrm>
            <a:off x="4177150" y="3537789"/>
            <a:ext cx="1387900" cy="1750045"/>
          </a:xfrm>
          <a:prstGeom prst="rect">
            <a:avLst/>
          </a:prstGeom>
          <a:ln>
            <a:noFill/>
          </a:ln>
          <a:effectLst>
            <a:outerShdw blurRad="292100" dist="139700" dir="2700000" algn="tl" rotWithShape="0">
              <a:srgbClr val="333333">
                <a:alpha val="65000"/>
              </a:srgbClr>
            </a:outerShdw>
          </a:effectLst>
        </p:spPr>
      </p:pic>
      <p:pic>
        <p:nvPicPr>
          <p:cNvPr id="11" name="Picture 4">
            <a:extLst>
              <a:ext uri="{FF2B5EF4-FFF2-40B4-BE49-F238E27FC236}">
                <a16:creationId xmlns="" xmlns:a16="http://schemas.microsoft.com/office/drawing/2014/main" id="{971EF5E9-A096-47E1-9E1E-6B402E290FD8}"/>
              </a:ext>
            </a:extLst>
          </p:cNvPr>
          <p:cNvPicPr>
            <a:picLocks noChangeAspect="1" noChangeArrowheads="1"/>
          </p:cNvPicPr>
          <p:nvPr/>
        </p:nvPicPr>
        <p:blipFill>
          <a:blip r:embed="rId3" cstate="print"/>
          <a:srcRect l="70278" t="13407" r="2323" b="22609"/>
          <a:stretch>
            <a:fillRect/>
          </a:stretch>
        </p:blipFill>
        <p:spPr bwMode="auto">
          <a:xfrm>
            <a:off x="2678349" y="3593153"/>
            <a:ext cx="1290749" cy="1694681"/>
          </a:xfrm>
          <a:prstGeom prst="rect">
            <a:avLst/>
          </a:prstGeom>
          <a:ln>
            <a:noFill/>
          </a:ln>
          <a:effectLst>
            <a:outerShdw blurRad="292100" dist="139700" dir="2700000" algn="tl" rotWithShape="0">
              <a:srgbClr val="333333">
                <a:alpha val="65000"/>
              </a:srgbClr>
            </a:outerShdw>
          </a:effectLst>
        </p:spPr>
      </p:pic>
      <p:pic>
        <p:nvPicPr>
          <p:cNvPr id="12" name="Picture 5">
            <a:extLst>
              <a:ext uri="{FF2B5EF4-FFF2-40B4-BE49-F238E27FC236}">
                <a16:creationId xmlns="" xmlns:a16="http://schemas.microsoft.com/office/drawing/2014/main" id="{E29BF545-8118-4C7B-81A2-D14E0E5B51AA}"/>
              </a:ext>
            </a:extLst>
          </p:cNvPr>
          <p:cNvPicPr>
            <a:picLocks noChangeAspect="1" noChangeArrowheads="1"/>
          </p:cNvPicPr>
          <p:nvPr/>
        </p:nvPicPr>
        <p:blipFill>
          <a:blip r:embed="rId4" cstate="print"/>
          <a:srcRect l="34586" t="21282" r="36636" b="14735"/>
          <a:stretch>
            <a:fillRect/>
          </a:stretch>
        </p:blipFill>
        <p:spPr bwMode="auto">
          <a:xfrm>
            <a:off x="1183035" y="3569676"/>
            <a:ext cx="1287262" cy="1675839"/>
          </a:xfrm>
          <a:prstGeom prst="rect">
            <a:avLst/>
          </a:prstGeom>
          <a:ln>
            <a:noFill/>
          </a:ln>
          <a:effectLst>
            <a:outerShdw blurRad="292100" dist="139700" dir="2700000" algn="tl" rotWithShape="0">
              <a:srgbClr val="333333">
                <a:alpha val="65000"/>
              </a:srgbClr>
            </a:outerShdw>
          </a:effectLst>
        </p:spPr>
      </p:pic>
      <p:sp>
        <p:nvSpPr>
          <p:cNvPr id="13" name="Rectángulo 15">
            <a:extLst>
              <a:ext uri="{FF2B5EF4-FFF2-40B4-BE49-F238E27FC236}">
                <a16:creationId xmlns="" xmlns:a16="http://schemas.microsoft.com/office/drawing/2014/main" id="{D602886E-9BE3-40B9-889F-71D32A1EF952}"/>
              </a:ext>
            </a:extLst>
          </p:cNvPr>
          <p:cNvSpPr/>
          <p:nvPr/>
        </p:nvSpPr>
        <p:spPr>
          <a:xfrm>
            <a:off x="8601415" y="986358"/>
            <a:ext cx="2649538" cy="463550"/>
          </a:xfrm>
          <a:prstGeom prst="rect">
            <a:avLst/>
          </a:prstGeom>
          <a:solidFill>
            <a:srgbClr val="FFFF00"/>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es-EC" sz="2000" b="1" dirty="0">
                <a:solidFill>
                  <a:schemeClr val="tx1"/>
                </a:solidFill>
                <a:latin typeface="Bahnschrift SemiBold SemiConden" panose="020B0502040204020203" pitchFamily="34" charset="0"/>
              </a:rPr>
              <a:t>Gestión de riesgos</a:t>
            </a:r>
          </a:p>
        </p:txBody>
      </p:sp>
      <p:sp>
        <p:nvSpPr>
          <p:cNvPr id="14" name="Rectángulo: esquinas redondeadas 16">
            <a:extLst>
              <a:ext uri="{FF2B5EF4-FFF2-40B4-BE49-F238E27FC236}">
                <a16:creationId xmlns="" xmlns:a16="http://schemas.microsoft.com/office/drawing/2014/main" id="{5C689A6B-5487-44A3-9BBD-558702FD0752}"/>
              </a:ext>
            </a:extLst>
          </p:cNvPr>
          <p:cNvSpPr/>
          <p:nvPr/>
        </p:nvSpPr>
        <p:spPr>
          <a:xfrm>
            <a:off x="8195015" y="1849957"/>
            <a:ext cx="1820863" cy="110549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ES" b="1" dirty="0">
                <a:solidFill>
                  <a:schemeClr val="tx1"/>
                </a:solidFill>
                <a:latin typeface="Bahnschrift SemiBold SemiConden" panose="020B0502040204020203" pitchFamily="34" charset="0"/>
              </a:rPr>
              <a:t>Constitución de la República del Ecuador</a:t>
            </a:r>
            <a:endParaRPr lang="es-EC" b="1" dirty="0">
              <a:solidFill>
                <a:schemeClr val="tx1"/>
              </a:solidFill>
              <a:latin typeface="Bahnschrift SemiBold SemiConden" panose="020B0502040204020203" pitchFamily="34" charset="0"/>
            </a:endParaRPr>
          </a:p>
        </p:txBody>
      </p:sp>
      <p:sp>
        <p:nvSpPr>
          <p:cNvPr id="15" name="Rectángulo: esquinas redondeadas 16">
            <a:extLst>
              <a:ext uri="{FF2B5EF4-FFF2-40B4-BE49-F238E27FC236}">
                <a16:creationId xmlns="" xmlns:a16="http://schemas.microsoft.com/office/drawing/2014/main" id="{66DE61A4-E27D-4489-8698-B6CA03C13D11}"/>
              </a:ext>
            </a:extLst>
          </p:cNvPr>
          <p:cNvSpPr/>
          <p:nvPr/>
        </p:nvSpPr>
        <p:spPr>
          <a:xfrm>
            <a:off x="10196853" y="1849957"/>
            <a:ext cx="1819275" cy="110549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ES" b="1" dirty="0">
                <a:solidFill>
                  <a:schemeClr val="tx1"/>
                </a:solidFill>
                <a:latin typeface="Bahnschrift SemiBold SemiConden" panose="020B0502040204020203" pitchFamily="34" charset="0"/>
              </a:rPr>
              <a:t>Ley de Seguridad Pública y del Estado</a:t>
            </a:r>
            <a:endParaRPr lang="es-EC" b="1" dirty="0">
              <a:solidFill>
                <a:schemeClr val="tx1"/>
              </a:solidFill>
              <a:latin typeface="Bahnschrift SemiBold SemiConden" panose="020B0502040204020203" pitchFamily="34" charset="0"/>
            </a:endParaRPr>
          </a:p>
        </p:txBody>
      </p:sp>
      <p:cxnSp>
        <p:nvCxnSpPr>
          <p:cNvPr id="16" name="Conector angular 22">
            <a:extLst>
              <a:ext uri="{FF2B5EF4-FFF2-40B4-BE49-F238E27FC236}">
                <a16:creationId xmlns="" xmlns:a16="http://schemas.microsoft.com/office/drawing/2014/main" id="{C1166624-8C32-4191-9E15-E8C1ED696A4F}"/>
              </a:ext>
            </a:extLst>
          </p:cNvPr>
          <p:cNvCxnSpPr>
            <a:cxnSpLocks/>
            <a:stCxn id="13" idx="2"/>
            <a:endCxn id="14" idx="0"/>
          </p:cNvCxnSpPr>
          <p:nvPr/>
        </p:nvCxnSpPr>
        <p:spPr>
          <a:xfrm rot="5400000">
            <a:off x="9315792" y="1239564"/>
            <a:ext cx="400049" cy="820737"/>
          </a:xfrm>
          <a:prstGeom prst="bentConnector3">
            <a:avLst/>
          </a:prstGeom>
          <a:ln>
            <a:tailEnd type="triangle"/>
          </a:ln>
        </p:spPr>
        <p:style>
          <a:lnRef idx="2">
            <a:schemeClr val="accent1"/>
          </a:lnRef>
          <a:fillRef idx="1">
            <a:schemeClr val="lt1"/>
          </a:fillRef>
          <a:effectRef idx="0">
            <a:schemeClr val="accent1"/>
          </a:effectRef>
          <a:fontRef idx="minor">
            <a:schemeClr val="dk1"/>
          </a:fontRef>
        </p:style>
      </p:cxnSp>
      <p:cxnSp>
        <p:nvCxnSpPr>
          <p:cNvPr id="17" name="Conector angular 24">
            <a:extLst>
              <a:ext uri="{FF2B5EF4-FFF2-40B4-BE49-F238E27FC236}">
                <a16:creationId xmlns="" xmlns:a16="http://schemas.microsoft.com/office/drawing/2014/main" id="{9E743153-DA07-4272-BF63-077A9B2E8642}"/>
              </a:ext>
            </a:extLst>
          </p:cNvPr>
          <p:cNvCxnSpPr>
            <a:cxnSpLocks/>
            <a:stCxn id="13" idx="2"/>
            <a:endCxn id="15" idx="0"/>
          </p:cNvCxnSpPr>
          <p:nvPr/>
        </p:nvCxnSpPr>
        <p:spPr>
          <a:xfrm rot="16200000" flipH="1">
            <a:off x="10316313" y="1059778"/>
            <a:ext cx="400049" cy="1180307"/>
          </a:xfrm>
          <a:prstGeom prst="bentConnector3">
            <a:avLst/>
          </a:prstGeom>
          <a:ln>
            <a:tailEnd type="triangle"/>
          </a:ln>
        </p:spPr>
        <p:style>
          <a:lnRef idx="2">
            <a:schemeClr val="accent1"/>
          </a:lnRef>
          <a:fillRef idx="1">
            <a:schemeClr val="lt1"/>
          </a:fillRef>
          <a:effectRef idx="0">
            <a:schemeClr val="accent1"/>
          </a:effectRef>
          <a:fontRef idx="minor">
            <a:schemeClr val="dk1"/>
          </a:fontRef>
        </p:style>
      </p:cxnSp>
      <p:sp>
        <p:nvSpPr>
          <p:cNvPr id="18" name="Rectángulo: esquinas redondeadas 16">
            <a:extLst>
              <a:ext uri="{FF2B5EF4-FFF2-40B4-BE49-F238E27FC236}">
                <a16:creationId xmlns="" xmlns:a16="http://schemas.microsoft.com/office/drawing/2014/main" id="{E13DA30D-A1D2-4C31-96F9-6C48932FEB2C}"/>
              </a:ext>
            </a:extLst>
          </p:cNvPr>
          <p:cNvSpPr/>
          <p:nvPr/>
        </p:nvSpPr>
        <p:spPr>
          <a:xfrm>
            <a:off x="10196853" y="3218196"/>
            <a:ext cx="1820863" cy="859667"/>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ES" b="1" dirty="0">
                <a:solidFill>
                  <a:schemeClr val="tx1"/>
                </a:solidFill>
                <a:latin typeface="Bahnschrift SemiBold SemiConden" panose="020B0502040204020203" pitchFamily="34" charset="0"/>
              </a:rPr>
              <a:t>Ley Orgánica de la Defensa Nacional </a:t>
            </a:r>
            <a:endParaRPr lang="es-EC" b="1" dirty="0">
              <a:solidFill>
                <a:schemeClr val="tx1"/>
              </a:solidFill>
              <a:latin typeface="Bahnschrift SemiBold SemiConden" panose="020B0502040204020203" pitchFamily="34" charset="0"/>
            </a:endParaRPr>
          </a:p>
        </p:txBody>
      </p:sp>
      <p:sp>
        <p:nvSpPr>
          <p:cNvPr id="19" name="Rectángulo: esquinas redondeadas 16">
            <a:extLst>
              <a:ext uri="{FF2B5EF4-FFF2-40B4-BE49-F238E27FC236}">
                <a16:creationId xmlns="" xmlns:a16="http://schemas.microsoft.com/office/drawing/2014/main" id="{9126FEFC-70F8-4E3F-9B0B-0CD676D1623A}"/>
              </a:ext>
            </a:extLst>
          </p:cNvPr>
          <p:cNvSpPr/>
          <p:nvPr/>
        </p:nvSpPr>
        <p:spPr>
          <a:xfrm>
            <a:off x="10196853" y="4329290"/>
            <a:ext cx="1820863" cy="859667"/>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ES" b="1" dirty="0">
                <a:solidFill>
                  <a:schemeClr val="tx1"/>
                </a:solidFill>
                <a:latin typeface="Bahnschrift SemiBold SemiConden" panose="020B0502040204020203" pitchFamily="34" charset="0"/>
              </a:rPr>
              <a:t>Plan de Desarrollo Toda una Vida </a:t>
            </a:r>
            <a:endParaRPr lang="es-EC" b="1" dirty="0">
              <a:solidFill>
                <a:schemeClr val="tx1"/>
              </a:solidFill>
              <a:latin typeface="Bahnschrift SemiBold SemiConden" panose="020B0502040204020203" pitchFamily="34" charset="0"/>
            </a:endParaRPr>
          </a:p>
        </p:txBody>
      </p:sp>
      <p:sp>
        <p:nvSpPr>
          <p:cNvPr id="20" name="Rectángulo: esquinas redondeadas 16">
            <a:extLst>
              <a:ext uri="{FF2B5EF4-FFF2-40B4-BE49-F238E27FC236}">
                <a16:creationId xmlns="" xmlns:a16="http://schemas.microsoft.com/office/drawing/2014/main" id="{EA6AA448-2A12-4ACE-83C2-03A84B02247F}"/>
              </a:ext>
            </a:extLst>
          </p:cNvPr>
          <p:cNvSpPr/>
          <p:nvPr/>
        </p:nvSpPr>
        <p:spPr>
          <a:xfrm>
            <a:off x="10195265" y="5385344"/>
            <a:ext cx="1820863" cy="859667"/>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ES" b="1" dirty="0">
                <a:solidFill>
                  <a:schemeClr val="tx1"/>
                </a:solidFill>
                <a:latin typeface="Bahnschrift SemiBold SemiConden" panose="020B0502040204020203" pitchFamily="34" charset="0"/>
              </a:rPr>
              <a:t>Libro Blanco de la Defensa</a:t>
            </a:r>
            <a:endParaRPr lang="es-EC" b="1" dirty="0">
              <a:solidFill>
                <a:schemeClr val="tx1"/>
              </a:solidFill>
              <a:latin typeface="Bahnschrift SemiBold SemiConden" panose="020B0502040204020203" pitchFamily="34" charset="0"/>
            </a:endParaRPr>
          </a:p>
        </p:txBody>
      </p:sp>
      <p:pic>
        <p:nvPicPr>
          <p:cNvPr id="21" name="Imagen 27">
            <a:extLst>
              <a:ext uri="{FF2B5EF4-FFF2-40B4-BE49-F238E27FC236}">
                <a16:creationId xmlns="" xmlns:a16="http://schemas.microsoft.com/office/drawing/2014/main" id="{F360445A-8A4B-487D-9292-9AE34FF12D03}"/>
              </a:ext>
            </a:extLst>
          </p:cNvPr>
          <p:cNvPicPr>
            <a:picLocks noChangeAspect="1"/>
          </p:cNvPicPr>
          <p:nvPr/>
        </p:nvPicPr>
        <p:blipFill>
          <a:blip r:embed="rId5"/>
          <a:stretch>
            <a:fillRect/>
          </a:stretch>
        </p:blipFill>
        <p:spPr>
          <a:xfrm>
            <a:off x="8503845" y="2997203"/>
            <a:ext cx="1422339" cy="1940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Imagen 28">
            <a:extLst>
              <a:ext uri="{FF2B5EF4-FFF2-40B4-BE49-F238E27FC236}">
                <a16:creationId xmlns="" xmlns:a16="http://schemas.microsoft.com/office/drawing/2014/main" id="{6ECD5D67-E18B-403E-A9E9-AF8CA055D7C6}"/>
              </a:ext>
            </a:extLst>
          </p:cNvPr>
          <p:cNvPicPr>
            <a:picLocks noChangeAspect="1"/>
          </p:cNvPicPr>
          <p:nvPr/>
        </p:nvPicPr>
        <p:blipFill>
          <a:blip r:embed="rId6"/>
          <a:stretch>
            <a:fillRect/>
          </a:stretch>
        </p:blipFill>
        <p:spPr>
          <a:xfrm>
            <a:off x="6622736" y="1825410"/>
            <a:ext cx="1572279" cy="1240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1 CuadroTexto"/>
          <p:cNvSpPr txBox="1"/>
          <p:nvPr/>
        </p:nvSpPr>
        <p:spPr>
          <a:xfrm>
            <a:off x="3813842" y="5993102"/>
            <a:ext cx="1842150" cy="369332"/>
          </a:xfrm>
          <a:prstGeom prst="rect">
            <a:avLst/>
          </a:prstGeom>
          <a:noFill/>
        </p:spPr>
        <p:txBody>
          <a:bodyPr wrap="square" rtlCol="0">
            <a:spAutoFit/>
          </a:bodyPr>
          <a:lstStyle/>
          <a:p>
            <a:pPr algn="ctr"/>
            <a:r>
              <a:rPr lang="es-EC" b="1" dirty="0" smtClean="0">
                <a:solidFill>
                  <a:srgbClr val="FF0000"/>
                </a:solidFill>
              </a:rPr>
              <a:t>DIMENSIONES</a:t>
            </a:r>
            <a:endParaRPr lang="es-EC" b="1" dirty="0">
              <a:solidFill>
                <a:srgbClr val="FF0000"/>
              </a:solidFill>
            </a:endParaRPr>
          </a:p>
        </p:txBody>
      </p:sp>
      <p:sp>
        <p:nvSpPr>
          <p:cNvPr id="23" name="Rectángulo: esquinas redondeadas 16">
            <a:extLst>
              <a:ext uri="{FF2B5EF4-FFF2-40B4-BE49-F238E27FC236}">
                <a16:creationId xmlns="" xmlns:a16="http://schemas.microsoft.com/office/drawing/2014/main" id="{2C83C14A-84F1-478C-A425-3FB241420086}"/>
              </a:ext>
            </a:extLst>
          </p:cNvPr>
          <p:cNvSpPr/>
          <p:nvPr/>
        </p:nvSpPr>
        <p:spPr>
          <a:xfrm>
            <a:off x="3486604" y="2796699"/>
            <a:ext cx="1819275" cy="583472"/>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s-ES" b="1" dirty="0">
                <a:solidFill>
                  <a:schemeClr val="tx1"/>
                </a:solidFill>
                <a:latin typeface="Bahnschrift SemiBold SemiConden" panose="020B0502040204020203" pitchFamily="34" charset="0"/>
              </a:rPr>
              <a:t>Ejército </a:t>
            </a:r>
            <a:r>
              <a:rPr lang="es-ES" b="1" dirty="0" smtClean="0">
                <a:solidFill>
                  <a:schemeClr val="tx1"/>
                </a:solidFill>
                <a:latin typeface="Bahnschrift SemiBold SemiConden" panose="020B0502040204020203" pitchFamily="34" charset="0"/>
              </a:rPr>
              <a:t>Chile </a:t>
            </a:r>
            <a:endParaRPr lang="es-EC" b="1" dirty="0">
              <a:solidFill>
                <a:schemeClr val="tx1"/>
              </a:solidFill>
              <a:latin typeface="Bahnschrift SemiBold SemiConden" panose="020B0502040204020203" pitchFamily="34" charset="0"/>
            </a:endParaRPr>
          </a:p>
        </p:txBody>
      </p:sp>
      <p:sp>
        <p:nvSpPr>
          <p:cNvPr id="24" name="23 Abrir llave"/>
          <p:cNvSpPr/>
          <p:nvPr/>
        </p:nvSpPr>
        <p:spPr>
          <a:xfrm>
            <a:off x="5528835" y="5546215"/>
            <a:ext cx="254314" cy="1263106"/>
          </a:xfrm>
          <a:prstGeom prst="leftBrace">
            <a:avLst>
              <a:gd name="adj1" fmla="val 22967"/>
              <a:gd name="adj2" fmla="val 5150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5" name="24 CuadroTexto"/>
          <p:cNvSpPr txBox="1"/>
          <p:nvPr/>
        </p:nvSpPr>
        <p:spPr>
          <a:xfrm>
            <a:off x="5714813" y="5564999"/>
            <a:ext cx="2133788" cy="1169551"/>
          </a:xfrm>
          <a:prstGeom prst="rect">
            <a:avLst/>
          </a:prstGeom>
          <a:noFill/>
        </p:spPr>
        <p:txBody>
          <a:bodyPr wrap="square" rtlCol="0">
            <a:spAutoFit/>
          </a:bodyPr>
          <a:lstStyle/>
          <a:p>
            <a:pPr algn="ctr"/>
            <a:r>
              <a:rPr lang="es-EC" sz="1400" b="1" dirty="0">
                <a:latin typeface="Bahnschrift SemiBold SemiConden" panose="020B0502040204020203" pitchFamily="34" charset="0"/>
              </a:rPr>
              <a:t>POLÍTICO</a:t>
            </a:r>
          </a:p>
          <a:p>
            <a:pPr algn="ctr"/>
            <a:r>
              <a:rPr lang="es-EC" sz="1400" b="1" dirty="0">
                <a:latin typeface="Bahnschrift SemiBold SemiConden" panose="020B0502040204020203" pitchFamily="34" charset="0"/>
              </a:rPr>
              <a:t>ESTRATÉGICO</a:t>
            </a:r>
          </a:p>
          <a:p>
            <a:pPr algn="ctr"/>
            <a:r>
              <a:rPr lang="es-EC" sz="1400" b="1" dirty="0">
                <a:latin typeface="Bahnschrift SemiBold SemiConden" panose="020B0502040204020203" pitchFamily="34" charset="0"/>
              </a:rPr>
              <a:t>SEGURIDAD Y </a:t>
            </a:r>
            <a:r>
              <a:rPr lang="es-EC" sz="1400" b="1" dirty="0" smtClean="0">
                <a:latin typeface="Bahnschrift SemiBold SemiConden" panose="020B0502040204020203" pitchFamily="34" charset="0"/>
              </a:rPr>
              <a:t>DEFENSA</a:t>
            </a:r>
          </a:p>
          <a:p>
            <a:pPr algn="ctr"/>
            <a:r>
              <a:rPr lang="es-EC" sz="1400" b="1" dirty="0" smtClean="0">
                <a:latin typeface="Bahnschrift SemiBold SemiConden" panose="020B0502040204020203" pitchFamily="34" charset="0"/>
              </a:rPr>
              <a:t>MILITAR</a:t>
            </a:r>
          </a:p>
          <a:p>
            <a:pPr algn="ctr"/>
            <a:r>
              <a:rPr lang="es-EC" sz="1400" b="1" dirty="0" smtClean="0">
                <a:latin typeface="Bahnschrift SemiBold SemiConden" panose="020B0502040204020203" pitchFamily="34" charset="0"/>
              </a:rPr>
              <a:t>PSICOSOCIAL</a:t>
            </a:r>
            <a:endParaRPr lang="es-EC" sz="1400" b="1" dirty="0">
              <a:latin typeface="Bahnschrift SemiBold SemiConden" panose="020B0502040204020203" pitchFamily="34" charset="0"/>
            </a:endParaRPr>
          </a:p>
        </p:txBody>
      </p:sp>
    </p:spTree>
    <p:extLst>
      <p:ext uri="{BB962C8B-B14F-4D97-AF65-F5344CB8AC3E}">
        <p14:creationId xmlns:p14="http://schemas.microsoft.com/office/powerpoint/2010/main" val="3569926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s-EC" sz="2800" b="1" i="1" dirty="0" smtClean="0">
                <a:solidFill>
                  <a:prstClr val="black"/>
                </a:solidFill>
                <a:latin typeface="Arial" panose="020B0604020202020204" pitchFamily="34" charset="0"/>
                <a:cs typeface="Arial" panose="020B0604020202020204" pitchFamily="34" charset="0"/>
              </a:rPr>
              <a:t>6. FUNDAMENTACIÓN </a:t>
            </a:r>
            <a:r>
              <a:rPr lang="es-EC" sz="2800" b="1" i="1" dirty="0">
                <a:solidFill>
                  <a:prstClr val="black"/>
                </a:solidFill>
                <a:latin typeface="Arial" panose="020B0604020202020204" pitchFamily="34" charset="0"/>
                <a:cs typeface="Arial" panose="020B0604020202020204" pitchFamily="34" charset="0"/>
              </a:rPr>
              <a:t>TEÓRICA</a:t>
            </a:r>
          </a:p>
        </p:txBody>
      </p:sp>
      <p:pic>
        <p:nvPicPr>
          <p:cNvPr id="23" name="Imagen 2">
            <a:extLst>
              <a:ext uri="{FF2B5EF4-FFF2-40B4-BE49-F238E27FC236}">
                <a16:creationId xmlns="" xmlns:a16="http://schemas.microsoft.com/office/drawing/2014/main" id="{35BB2F02-6A85-4191-8B92-727F20D897E3}"/>
              </a:ext>
            </a:extLst>
          </p:cNvPr>
          <p:cNvPicPr/>
          <p:nvPr/>
        </p:nvPicPr>
        <p:blipFill>
          <a:blip r:embed="rId2"/>
          <a:stretch>
            <a:fillRect/>
          </a:stretch>
        </p:blipFill>
        <p:spPr>
          <a:xfrm>
            <a:off x="1676400" y="1085851"/>
            <a:ext cx="10229850" cy="5635170"/>
          </a:xfrm>
          <a:prstGeom prst="rect">
            <a:avLst/>
          </a:prstGeom>
        </p:spPr>
      </p:pic>
    </p:spTree>
    <p:extLst>
      <p:ext uri="{BB962C8B-B14F-4D97-AF65-F5344CB8AC3E}">
        <p14:creationId xmlns:p14="http://schemas.microsoft.com/office/powerpoint/2010/main" val="32679464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4423</Words>
  <Application>Microsoft Office PowerPoint</Application>
  <PresentationFormat>Personalizado</PresentationFormat>
  <Paragraphs>459</Paragraphs>
  <Slides>29</Slides>
  <Notes>16</Notes>
  <HiddenSlides>0</HiddenSlides>
  <MMClips>0</MMClips>
  <ScaleCrop>false</ScaleCrop>
  <HeadingPairs>
    <vt:vector size="4" baseType="variant">
      <vt:variant>
        <vt:lpstr>Tema</vt:lpstr>
      </vt:variant>
      <vt:variant>
        <vt:i4>1</vt:i4>
      </vt:variant>
      <vt:variant>
        <vt:lpstr>Títulos de diapositiva</vt:lpstr>
      </vt:variant>
      <vt:variant>
        <vt:i4>29</vt:i4>
      </vt:variant>
    </vt:vector>
  </HeadingPairs>
  <TitlesOfParts>
    <vt:vector size="30" baseType="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DELL</dc:creator>
  <cp:lastModifiedBy>FUERZA TERRESTRE</cp:lastModifiedBy>
  <cp:revision>41</cp:revision>
  <cp:lastPrinted>2020-09-24T22:29:35Z</cp:lastPrinted>
  <dcterms:created xsi:type="dcterms:W3CDTF">2020-09-15T21:54:46Z</dcterms:created>
  <dcterms:modified xsi:type="dcterms:W3CDTF">2020-09-29T21:41:56Z</dcterms:modified>
</cp:coreProperties>
</file>