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73" r:id="rId1"/>
  </p:sldMasterIdLst>
  <p:notesMasterIdLst>
    <p:notesMasterId r:id="rId38"/>
  </p:notesMasterIdLst>
  <p:sldIdLst>
    <p:sldId id="256" r:id="rId2"/>
    <p:sldId id="260" r:id="rId3"/>
    <p:sldId id="261" r:id="rId4"/>
    <p:sldId id="257"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6210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5pPr>
            <a:lvl6pPr marL="2286000" marR="0" lvl="5"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6pPr>
            <a:lvl7pPr marL="2743200" marR="0" lvl="6"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7pPr>
            <a:lvl8pPr marL="3200400" marR="0" lvl="7"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8pPr>
            <a:lvl9pPr marL="3657600" marR="0" lvl="8"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EC" sz="18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‹Nº›</a:t>
            </a:fld>
            <a:endParaRPr lang="es-EC"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CC"/>
              </a:buClr>
              <a:buFont typeface="Arial"/>
              <a:buNone/>
              <a:defRPr sz="4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 name="Shape 11"/>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12" name="Shape 12"/>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2">
            <a:alphaModFix/>
          </a:blip>
          <a:srcRect l="3070"/>
          <a:stretch/>
        </p:blipFill>
        <p:spPr>
          <a:xfrm>
            <a:off x="6732588" y="5949950"/>
            <a:ext cx="2305050" cy="636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001.png"/>
          <p:cNvPicPr preferRelativeResize="0"/>
          <p:nvPr/>
        </p:nvPicPr>
        <p:blipFill rotWithShape="1">
          <a:blip r:embed="rId3">
            <a:alphaModFix/>
          </a:blip>
          <a:srcRect/>
          <a:stretch/>
        </p:blipFill>
        <p:spPr>
          <a:xfrm>
            <a:off x="0" y="16750"/>
            <a:ext cx="9144000" cy="2455999"/>
          </a:xfrm>
          <a:prstGeom prst="rect">
            <a:avLst/>
          </a:prstGeom>
          <a:noFill/>
          <a:ln>
            <a:noFill/>
          </a:ln>
        </p:spPr>
      </p:pic>
      <p:sp>
        <p:nvSpPr>
          <p:cNvPr id="161" name="Shape 161"/>
          <p:cNvSpPr txBox="1"/>
          <p:nvPr/>
        </p:nvSpPr>
        <p:spPr>
          <a:xfrm>
            <a:off x="179512" y="2204864"/>
            <a:ext cx="8964488" cy="4221088"/>
          </a:xfrm>
          <a:prstGeom prst="rect">
            <a:avLst/>
          </a:prstGeom>
          <a:noFill/>
          <a:ln>
            <a:noFill/>
          </a:ln>
        </p:spPr>
        <p:txBody>
          <a:bodyPr lIns="91425" tIns="45700" rIns="91425" bIns="45700" anchor="t" anchorCtr="0">
            <a:noAutofit/>
          </a:bodyPr>
          <a:lstStyle/>
          <a:p>
            <a:pPr algn="ctr"/>
            <a:r>
              <a:rPr lang="es-ES" sz="2000" b="1" dirty="0"/>
              <a:t>DEPARTAMENTO DE CIENCIAS HUMANAS Y SOCIALES</a:t>
            </a:r>
            <a:endParaRPr lang="es-EC" sz="2000" dirty="0"/>
          </a:p>
          <a:p>
            <a:pPr algn="ctr"/>
            <a:r>
              <a:rPr lang="es-ES" sz="2000" b="1" dirty="0"/>
              <a:t>CARRERA DE LICENCIATURA EN CIENCIAS DE LA ACTIVIDAD FÍSICA DEPORTES Y </a:t>
            </a:r>
            <a:r>
              <a:rPr lang="es-ES" sz="2000" b="1" dirty="0" smtClean="0"/>
              <a:t>RECREACIÓN</a:t>
            </a:r>
          </a:p>
          <a:p>
            <a:pPr algn="ctr"/>
            <a:endParaRPr lang="es-ES" sz="2000" b="1" dirty="0" smtClean="0"/>
          </a:p>
          <a:p>
            <a:pPr algn="ctr"/>
            <a:r>
              <a:rPr lang="es-ES" sz="2000" b="1" dirty="0"/>
              <a:t>LA BAILOTERAPIA Y SU INCIDENCIA  EN EL ESTRÉS AGUDO EPISÓDICO EN SEÑORAS ENTRE 30 A 40 AÑOS EN CASA SOMOS SAN BARTOLO</a:t>
            </a:r>
            <a:endParaRPr lang="es-EC" sz="2000" dirty="0"/>
          </a:p>
          <a:p>
            <a:pPr algn="ctr"/>
            <a:endParaRPr lang="es-EC" sz="2000" b="1" dirty="0">
              <a:solidFill>
                <a:schemeClr val="tx1"/>
              </a:solidFill>
            </a:endParaRPr>
          </a:p>
          <a:p>
            <a:pPr algn="ctr"/>
            <a:r>
              <a:rPr lang="es-EC" sz="2000" b="1" dirty="0" smtClean="0">
                <a:solidFill>
                  <a:schemeClr val="tx1"/>
                </a:solidFill>
              </a:rPr>
              <a:t>AUTOR</a:t>
            </a:r>
            <a:r>
              <a:rPr lang="es-EC" sz="2000" b="1" dirty="0" smtClean="0">
                <a:solidFill>
                  <a:schemeClr val="tx1"/>
                </a:solidFill>
              </a:rPr>
              <a:t>:</a:t>
            </a:r>
            <a:endParaRPr lang="es-EC" sz="2000" b="1" dirty="0">
              <a:solidFill>
                <a:schemeClr val="tx1"/>
              </a:solidFill>
            </a:endParaRPr>
          </a:p>
          <a:p>
            <a:pPr algn="ctr"/>
            <a:r>
              <a:rPr lang="es-EC" sz="2000" b="1" dirty="0" smtClean="0">
                <a:solidFill>
                  <a:schemeClr val="tx1"/>
                </a:solidFill>
              </a:rPr>
              <a:t>BENAVIDES VASQUEZ, JONATHAN MIGUEL </a:t>
            </a:r>
          </a:p>
          <a:p>
            <a:pPr algn="ctr"/>
            <a:r>
              <a:rPr lang="es-EC" sz="2000" b="1" dirty="0" smtClean="0">
                <a:solidFill>
                  <a:schemeClr val="tx1"/>
                </a:solidFill>
              </a:rPr>
              <a:t>DIRECTOR:</a:t>
            </a:r>
            <a:endParaRPr lang="es-EC" sz="2000" b="1" dirty="0">
              <a:solidFill>
                <a:schemeClr val="tx1"/>
              </a:solidFill>
            </a:endParaRPr>
          </a:p>
          <a:p>
            <a:pPr algn="ctr"/>
            <a:r>
              <a:rPr lang="es-EC" sz="2000" b="1" dirty="0" smtClean="0"/>
              <a:t>Dr</a:t>
            </a:r>
            <a:r>
              <a:rPr lang="es-EC" sz="2000" b="1" dirty="0" smtClean="0"/>
              <a:t>. YEPEZ HERRERA,EMERSON ROBERTO </a:t>
            </a:r>
            <a:endParaRPr lang="es-EC" sz="2000" dirty="0"/>
          </a:p>
          <a:p>
            <a:pPr algn="ctr"/>
            <a:r>
              <a:rPr lang="es-ES_tradnl" sz="2000" b="1" dirty="0" smtClean="0">
                <a:solidFill>
                  <a:schemeClr val="tx1"/>
                </a:solidFill>
              </a:rPr>
              <a:t> </a:t>
            </a:r>
            <a:endParaRPr lang="es-ES" sz="2000" dirty="0" smtClean="0">
              <a:solidFill>
                <a:schemeClr val="tx1"/>
              </a:solidFill>
            </a:endParaRPr>
          </a:p>
          <a:p>
            <a:pPr lvl="0" algn="ctr">
              <a:buClr>
                <a:srgbClr val="000000"/>
              </a:buClr>
              <a:buSzPct val="25000"/>
            </a:pPr>
            <a:endParaRPr lang="es-EC" sz="3200" b="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09641920"/>
              </p:ext>
            </p:extLst>
          </p:nvPr>
        </p:nvGraphicFramePr>
        <p:xfrm>
          <a:off x="323528" y="764704"/>
          <a:ext cx="8424936" cy="5372253"/>
        </p:xfrm>
        <a:graphic>
          <a:graphicData uri="http://schemas.openxmlformats.org/drawingml/2006/table">
            <a:tbl>
              <a:tblPr firstRow="1" firstCol="1" bandRow="1">
                <a:tableStyleId>{348E0D0E-90F0-4FF7-A89F-ABA352942017}</a:tableStyleId>
              </a:tblPr>
              <a:tblGrid>
                <a:gridCol w="1310941"/>
                <a:gridCol w="2687758"/>
                <a:gridCol w="1354420"/>
                <a:gridCol w="1343220"/>
                <a:gridCol w="1728597"/>
              </a:tblGrid>
              <a:tr h="592044">
                <a:tc>
                  <a:txBody>
                    <a:bodyPr/>
                    <a:lstStyle/>
                    <a:p>
                      <a:pPr>
                        <a:lnSpc>
                          <a:spcPct val="150000"/>
                        </a:lnSpc>
                        <a:spcAft>
                          <a:spcPts val="0"/>
                        </a:spcAft>
                      </a:pPr>
                      <a:r>
                        <a:rPr lang="es-EC" sz="1200" cap="all" dirty="0">
                          <a:effectLst/>
                        </a:rPr>
                        <a:t> </a:t>
                      </a:r>
                      <a:endParaRPr lang="es-EC" sz="1100" dirty="0">
                        <a:effectLst/>
                      </a:endParaRPr>
                    </a:p>
                    <a:p>
                      <a:pPr algn="ctr">
                        <a:lnSpc>
                          <a:spcPct val="150000"/>
                        </a:lnSpc>
                        <a:spcAft>
                          <a:spcPts val="0"/>
                        </a:spcAft>
                      </a:pPr>
                      <a:r>
                        <a:rPr lang="es-EC" sz="1200" cap="all" dirty="0" smtClean="0">
                          <a:effectLst/>
                        </a:rPr>
                        <a:t>VARIABLE</a:t>
                      </a:r>
                      <a:r>
                        <a:rPr lang="es-EC" sz="1200" cap="all" baseline="0" dirty="0" smtClean="0">
                          <a:effectLst/>
                        </a:rPr>
                        <a:t> INDEPENDIENTE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01" marR="66601" marT="0" marB="0"/>
                </a:tc>
                <a:tc>
                  <a:txBody>
                    <a:bodyPr/>
                    <a:lstStyle/>
                    <a:p>
                      <a:pPr algn="ctr">
                        <a:lnSpc>
                          <a:spcPct val="150000"/>
                        </a:lnSpc>
                        <a:spcAft>
                          <a:spcPts val="0"/>
                        </a:spcAft>
                      </a:pPr>
                      <a:r>
                        <a:rPr lang="es-EC" sz="1200" cap="all">
                          <a:effectLst/>
                        </a:rPr>
                        <a:t> </a:t>
                      </a:r>
                      <a:endParaRPr lang="es-EC" sz="1100">
                        <a:effectLst/>
                      </a:endParaRPr>
                    </a:p>
                    <a:p>
                      <a:pPr algn="ctr">
                        <a:lnSpc>
                          <a:spcPct val="150000"/>
                        </a:lnSpc>
                        <a:spcAft>
                          <a:spcPts val="0"/>
                        </a:spcAft>
                      </a:pPr>
                      <a:r>
                        <a:rPr lang="es-EC" sz="1200" cap="all">
                          <a:effectLst/>
                        </a:rPr>
                        <a:t>DEFINICIÓN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01" marR="66601" marT="0" marB="0"/>
                </a:tc>
                <a:tc>
                  <a:txBody>
                    <a:bodyPr/>
                    <a:lstStyle/>
                    <a:p>
                      <a:pPr algn="ctr">
                        <a:lnSpc>
                          <a:spcPct val="150000"/>
                        </a:lnSpc>
                        <a:spcAft>
                          <a:spcPts val="0"/>
                        </a:spcAft>
                      </a:pPr>
                      <a:r>
                        <a:rPr lang="es-EC" sz="1200" cap="all">
                          <a:effectLst/>
                        </a:rPr>
                        <a:t> </a:t>
                      </a:r>
                      <a:endParaRPr lang="es-EC" sz="1100">
                        <a:effectLst/>
                      </a:endParaRPr>
                    </a:p>
                    <a:p>
                      <a:pPr algn="ctr">
                        <a:lnSpc>
                          <a:spcPct val="150000"/>
                        </a:lnSpc>
                        <a:spcAft>
                          <a:spcPts val="0"/>
                        </a:spcAft>
                      </a:pPr>
                      <a:r>
                        <a:rPr lang="es-EC" sz="1200" cap="all">
                          <a:effectLst/>
                        </a:rPr>
                        <a:t>DIMENSIONES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01" marR="66601" marT="0" marB="0"/>
                </a:tc>
                <a:tc>
                  <a:txBody>
                    <a:bodyPr/>
                    <a:lstStyle/>
                    <a:p>
                      <a:pPr algn="ctr">
                        <a:lnSpc>
                          <a:spcPct val="150000"/>
                        </a:lnSpc>
                        <a:spcAft>
                          <a:spcPts val="0"/>
                        </a:spcAft>
                      </a:pPr>
                      <a:r>
                        <a:rPr lang="es-EC" sz="1200" cap="all">
                          <a:effectLst/>
                        </a:rPr>
                        <a:t> </a:t>
                      </a:r>
                      <a:endParaRPr lang="es-EC" sz="1100">
                        <a:effectLst/>
                      </a:endParaRPr>
                    </a:p>
                    <a:p>
                      <a:pPr algn="ctr">
                        <a:lnSpc>
                          <a:spcPct val="150000"/>
                        </a:lnSpc>
                        <a:spcAft>
                          <a:spcPts val="0"/>
                        </a:spcAft>
                      </a:pPr>
                      <a:r>
                        <a:rPr lang="es-EC" sz="1200" cap="all">
                          <a:effectLst/>
                        </a:rPr>
                        <a:t>INDICADORES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01" marR="66601" marT="0" marB="0"/>
                </a:tc>
                <a:tc>
                  <a:txBody>
                    <a:bodyPr/>
                    <a:lstStyle/>
                    <a:p>
                      <a:pPr algn="ctr">
                        <a:lnSpc>
                          <a:spcPct val="150000"/>
                        </a:lnSpc>
                        <a:spcAft>
                          <a:spcPts val="0"/>
                        </a:spcAft>
                      </a:pPr>
                      <a:r>
                        <a:rPr lang="es-EC" sz="1200" cap="all">
                          <a:effectLst/>
                        </a:rPr>
                        <a:t> </a:t>
                      </a:r>
                      <a:endParaRPr lang="es-EC" sz="1100">
                        <a:effectLst/>
                      </a:endParaRPr>
                    </a:p>
                    <a:p>
                      <a:pPr algn="ctr">
                        <a:lnSpc>
                          <a:spcPct val="150000"/>
                        </a:lnSpc>
                        <a:spcAft>
                          <a:spcPts val="0"/>
                        </a:spcAft>
                      </a:pPr>
                      <a:r>
                        <a:rPr lang="es-EC" sz="1200" cap="all">
                          <a:effectLst/>
                        </a:rPr>
                        <a:t>INSTRUMENTOS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01" marR="66601" marT="0" marB="0"/>
                </a:tc>
              </a:tr>
              <a:tr h="4304500">
                <a:tc>
                  <a:txBody>
                    <a:bodyPr/>
                    <a:lstStyle/>
                    <a:p>
                      <a:pPr>
                        <a:lnSpc>
                          <a:spcPct val="150000"/>
                        </a:lnSpc>
                        <a:spcAft>
                          <a:spcPts val="0"/>
                        </a:spcAft>
                      </a:pPr>
                      <a:r>
                        <a:rPr lang="es-EC" sz="1200" dirty="0">
                          <a:effectLst/>
                        </a:rPr>
                        <a:t> </a:t>
                      </a:r>
                      <a:endParaRPr lang="es-EC" sz="1100" dirty="0">
                        <a:effectLst/>
                      </a:endParaRPr>
                    </a:p>
                    <a:p>
                      <a:pPr algn="ctr">
                        <a:lnSpc>
                          <a:spcPct val="150000"/>
                        </a:lnSpc>
                        <a:spcAft>
                          <a:spcPts val="0"/>
                        </a:spcAft>
                      </a:pPr>
                      <a:r>
                        <a:rPr lang="es-EC" sz="1200" dirty="0">
                          <a:effectLst/>
                        </a:rPr>
                        <a:t>Rendimiento físico técnico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01" marR="66601" marT="0" marB="0"/>
                </a:tc>
                <a:tc>
                  <a:txBody>
                    <a:bodyPr/>
                    <a:lstStyle/>
                    <a:p>
                      <a:pPr algn="just">
                        <a:lnSpc>
                          <a:spcPct val="200000"/>
                        </a:lnSpc>
                        <a:spcAft>
                          <a:spcPts val="0"/>
                        </a:spcAft>
                      </a:pPr>
                      <a:r>
                        <a:rPr lang="es-EC" dirty="0"/>
                        <a:t>(Definición.de, 2019),”La idea rendimiento refiere a la proporción que surge entre los medios empleados para obtener algo y el resultado que se consigue. El beneficio o el provecho que brinda algo o alguien también se conoce como rendimiento”</a:t>
                      </a:r>
                    </a:p>
                  </a:txBody>
                  <a:tcPr marL="66601" marR="66601" marT="0" marB="0"/>
                </a:tc>
                <a:tc>
                  <a:txBody>
                    <a:bodyPr/>
                    <a:lstStyle/>
                    <a:p>
                      <a:pPr marL="342900" lvl="0" indent="-342900">
                        <a:lnSpc>
                          <a:spcPct val="150000"/>
                        </a:lnSpc>
                        <a:spcAft>
                          <a:spcPts val="0"/>
                        </a:spcAft>
                        <a:buFont typeface="Symbol" panose="05050102010706020507" pitchFamily="18" charset="2"/>
                        <a:buChar char=""/>
                      </a:pPr>
                      <a:r>
                        <a:rPr lang="es-EC" sz="1200">
                          <a:effectLst/>
                        </a:rPr>
                        <a:t>Aeróbico</a:t>
                      </a:r>
                    </a:p>
                    <a:p>
                      <a:pPr marL="342900" lvl="0" indent="-342900">
                        <a:lnSpc>
                          <a:spcPct val="150000"/>
                        </a:lnSpc>
                        <a:spcAft>
                          <a:spcPts val="0"/>
                        </a:spcAft>
                        <a:buFont typeface="Symbol" panose="05050102010706020507" pitchFamily="18" charset="2"/>
                        <a:buChar char=""/>
                      </a:pPr>
                      <a:r>
                        <a:rPr lang="es-EC" sz="1200">
                          <a:effectLst/>
                        </a:rPr>
                        <a:t>Anaeróbico láctico.</a:t>
                      </a:r>
                    </a:p>
                    <a:p>
                      <a:pPr marL="342900" lvl="0" indent="-342900">
                        <a:lnSpc>
                          <a:spcPct val="150000"/>
                        </a:lnSpc>
                        <a:spcAft>
                          <a:spcPts val="0"/>
                        </a:spcAft>
                        <a:buFont typeface="Symbol" panose="05050102010706020507" pitchFamily="18" charset="2"/>
                        <a:buChar char=""/>
                      </a:pPr>
                      <a:r>
                        <a:rPr lang="es-EC" sz="1200">
                          <a:effectLst/>
                        </a:rPr>
                        <a:t>Anaeróbico aláctico.</a:t>
                      </a:r>
                    </a:p>
                    <a:p>
                      <a:pPr marL="342900" lvl="0" indent="-342900">
                        <a:lnSpc>
                          <a:spcPct val="150000"/>
                        </a:lnSpc>
                        <a:spcAft>
                          <a:spcPts val="0"/>
                        </a:spcAft>
                        <a:buFont typeface="Symbol" panose="05050102010706020507" pitchFamily="18" charset="2"/>
                        <a:buChar char=""/>
                      </a:pPr>
                      <a:r>
                        <a:rPr lang="es-EC" sz="1200">
                          <a:effectLst/>
                        </a:rPr>
                        <a:t> Fuerza.</a:t>
                      </a:r>
                    </a:p>
                    <a:p>
                      <a:pPr marL="342900" lvl="0" indent="-342900">
                        <a:lnSpc>
                          <a:spcPct val="150000"/>
                        </a:lnSpc>
                        <a:spcAft>
                          <a:spcPts val="0"/>
                        </a:spcAft>
                        <a:buFont typeface="Symbol" panose="05050102010706020507" pitchFamily="18" charset="2"/>
                        <a:buChar char=""/>
                      </a:pPr>
                      <a:r>
                        <a:rPr lang="es-EC" sz="1200">
                          <a:effectLst/>
                        </a:rPr>
                        <a:t>Velocidad </a:t>
                      </a:r>
                    </a:p>
                    <a:p>
                      <a:pPr marL="342900" lvl="0" indent="-342900">
                        <a:lnSpc>
                          <a:spcPct val="150000"/>
                        </a:lnSpc>
                        <a:spcAft>
                          <a:spcPts val="0"/>
                        </a:spcAft>
                        <a:buFont typeface="Symbol" panose="05050102010706020507" pitchFamily="18" charset="2"/>
                        <a:buChar char=""/>
                      </a:pPr>
                      <a:r>
                        <a:rPr lang="es-EC" sz="1200">
                          <a:effectLst/>
                        </a:rPr>
                        <a:t>Resistencia</a:t>
                      </a:r>
                    </a:p>
                    <a:p>
                      <a:pPr marL="342900" lvl="0" indent="-342900">
                        <a:lnSpc>
                          <a:spcPct val="150000"/>
                        </a:lnSpc>
                        <a:spcAft>
                          <a:spcPts val="0"/>
                        </a:spcAft>
                        <a:buFont typeface="Symbol" panose="05050102010706020507" pitchFamily="18" charset="2"/>
                        <a:buChar char=""/>
                      </a:pPr>
                      <a:r>
                        <a:rPr lang="es-EC" sz="1200">
                          <a:effectLst/>
                        </a:rPr>
                        <a:t>Coordinación</a:t>
                      </a:r>
                    </a:p>
                    <a:p>
                      <a:pPr marL="342900" lvl="0" indent="-342900">
                        <a:lnSpc>
                          <a:spcPct val="150000"/>
                        </a:lnSpc>
                        <a:spcAft>
                          <a:spcPts val="0"/>
                        </a:spcAft>
                        <a:buFont typeface="Symbol" panose="05050102010706020507" pitchFamily="18" charset="2"/>
                        <a:buChar char=""/>
                      </a:pPr>
                      <a:r>
                        <a:rPr lang="es-EC" sz="1200">
                          <a:effectLst/>
                        </a:rPr>
                        <a:t>flexibilidad</a:t>
                      </a:r>
                      <a:endPar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1" marR="66601" marT="0" marB="0"/>
                </a:tc>
                <a:tc>
                  <a:txBody>
                    <a:bodyPr/>
                    <a:lstStyle/>
                    <a:p>
                      <a:pPr marL="342900" lvl="0" indent="-342900" algn="just">
                        <a:buFont typeface="Symbol" panose="05050102010706020507" pitchFamily="18" charset="2"/>
                        <a:buChar char=""/>
                      </a:pPr>
                      <a:r>
                        <a:rPr lang="es-ES" sz="1100" dirty="0">
                          <a:effectLst/>
                        </a:rPr>
                        <a:t>Tiempo</a:t>
                      </a:r>
                      <a:endParaRPr lang="es-EC" sz="1100" dirty="0">
                        <a:effectLst/>
                      </a:endParaRPr>
                    </a:p>
                    <a:p>
                      <a:pPr marL="342900" lvl="0" indent="-342900" algn="just">
                        <a:buFont typeface="Symbol" panose="05050102010706020507" pitchFamily="18" charset="2"/>
                        <a:buChar char=""/>
                      </a:pPr>
                      <a:r>
                        <a:rPr lang="es-ES" sz="1100" dirty="0">
                          <a:effectLst/>
                        </a:rPr>
                        <a:t>Numero de repeticiones.</a:t>
                      </a:r>
                      <a:endParaRPr lang="es-EC" sz="1100" dirty="0">
                        <a:effectLst/>
                      </a:endParaRPr>
                    </a:p>
                    <a:p>
                      <a:pPr marL="342900" lvl="0" indent="-342900" algn="just">
                        <a:buFont typeface="Symbol" panose="05050102010706020507" pitchFamily="18" charset="2"/>
                        <a:buChar char=""/>
                      </a:pPr>
                      <a:r>
                        <a:rPr lang="es-ES" sz="1100" dirty="0">
                          <a:effectLst/>
                        </a:rPr>
                        <a:t>Efectividad en acciones técnicas</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601" marR="66601" marT="0" marB="0"/>
                </a:tc>
                <a:tc>
                  <a:txBody>
                    <a:bodyPr/>
                    <a:lstStyle/>
                    <a:p>
                      <a:pPr marL="342900" lvl="0" indent="-342900">
                        <a:lnSpc>
                          <a:spcPct val="150000"/>
                        </a:lnSpc>
                        <a:spcAft>
                          <a:spcPts val="0"/>
                        </a:spcAft>
                        <a:buFont typeface="Symbol" panose="05050102010706020507" pitchFamily="18" charset="2"/>
                        <a:buChar char=""/>
                      </a:pPr>
                      <a:r>
                        <a:rPr lang="es-ES" sz="1200" dirty="0">
                          <a:effectLst/>
                        </a:rPr>
                        <a:t>Batería de test físicos y técnicos</a:t>
                      </a:r>
                      <a:endPar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01" marR="66601" marT="0" marB="0"/>
                </a:tc>
              </a:tr>
            </a:tbl>
          </a:graphicData>
        </a:graphic>
      </p:graphicFrame>
    </p:spTree>
    <p:extLst>
      <p:ext uri="{BB962C8B-B14F-4D97-AF65-F5344CB8AC3E}">
        <p14:creationId xmlns:p14="http://schemas.microsoft.com/office/powerpoint/2010/main" val="176332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548680"/>
            <a:ext cx="8424936" cy="5447645"/>
          </a:xfrm>
          <a:prstGeom prst="rect">
            <a:avLst/>
          </a:prstGeom>
          <a:noFill/>
        </p:spPr>
        <p:txBody>
          <a:bodyPr wrap="square" rtlCol="0">
            <a:spAutoFit/>
          </a:bodyPr>
          <a:lstStyle/>
          <a:p>
            <a:pPr algn="just"/>
            <a:r>
              <a:rPr lang="es-EC" sz="3200" b="1" dirty="0"/>
              <a:t>METODOLOGÍA DE LA </a:t>
            </a:r>
            <a:r>
              <a:rPr lang="es-EC" sz="3200" b="1" dirty="0" smtClean="0"/>
              <a:t>INVESTIGACIÓN</a:t>
            </a:r>
          </a:p>
          <a:p>
            <a:pPr lvl="1" algn="ctr"/>
            <a:r>
              <a:rPr lang="es-EC" sz="3200" b="1" dirty="0"/>
              <a:t>Tipo de </a:t>
            </a:r>
            <a:r>
              <a:rPr lang="es-EC" sz="3200" b="1" dirty="0" smtClean="0"/>
              <a:t>investigación</a:t>
            </a:r>
          </a:p>
          <a:p>
            <a:pPr lvl="1" algn="just"/>
            <a:endParaRPr lang="es-EC" sz="3200" dirty="0"/>
          </a:p>
          <a:p>
            <a:pPr algn="just"/>
            <a:r>
              <a:rPr lang="es-EC" sz="3200" dirty="0"/>
              <a:t>La presente  investigación predominantemente  es cuasi experimental ya que la población en estudio será sometida a </a:t>
            </a:r>
            <a:r>
              <a:rPr lang="es-EC" sz="3200" dirty="0" smtClean="0"/>
              <a:t>sesiones planificadas de </a:t>
            </a:r>
            <a:r>
              <a:rPr lang="es-EC" sz="3200" dirty="0"/>
              <a:t>entrenamiento </a:t>
            </a:r>
            <a:r>
              <a:rPr lang="es-EC" sz="3200" dirty="0" smtClean="0"/>
              <a:t>de resistencia de  </a:t>
            </a:r>
            <a:r>
              <a:rPr lang="es-EC" sz="3200" dirty="0"/>
              <a:t>fuerza luego de aplicar pre test y pos test para analizar la condición física técnico de los nadadores.</a:t>
            </a:r>
          </a:p>
          <a:p>
            <a:endParaRPr lang="es-EC" b="1" dirty="0"/>
          </a:p>
          <a:p>
            <a:endParaRPr lang="es-EC" dirty="0"/>
          </a:p>
        </p:txBody>
      </p:sp>
    </p:spTree>
    <p:extLst>
      <p:ext uri="{BB962C8B-B14F-4D97-AF65-F5344CB8AC3E}">
        <p14:creationId xmlns:p14="http://schemas.microsoft.com/office/powerpoint/2010/main" val="256332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764704"/>
            <a:ext cx="9144000" cy="5232202"/>
          </a:xfrm>
          <a:prstGeom prst="rect">
            <a:avLst/>
          </a:prstGeom>
          <a:noFill/>
        </p:spPr>
        <p:txBody>
          <a:bodyPr wrap="square" rtlCol="0">
            <a:spAutoFit/>
          </a:bodyPr>
          <a:lstStyle/>
          <a:p>
            <a:pPr lvl="1" algn="just"/>
            <a:r>
              <a:rPr lang="es-EC" sz="3200" b="1" dirty="0" smtClean="0"/>
              <a:t>POBLACIÓN Y MUESTRA</a:t>
            </a:r>
          </a:p>
          <a:p>
            <a:pPr algn="just"/>
            <a:r>
              <a:rPr lang="es-EC" sz="3200" b="1" dirty="0" smtClean="0"/>
              <a:t>Población </a:t>
            </a:r>
            <a:endParaRPr lang="es-EC" sz="3200" dirty="0"/>
          </a:p>
          <a:p>
            <a:pPr algn="just"/>
            <a:r>
              <a:rPr lang="es-EC" sz="3200" dirty="0" smtClean="0"/>
              <a:t>Para </a:t>
            </a:r>
            <a:r>
              <a:rPr lang="es-EC" sz="3200" dirty="0"/>
              <a:t>el presente estudio se consideró a los nadadores de la categoría infantil A y B de ambos sexos en un total de 10 varones y 6 mujeres.</a:t>
            </a:r>
          </a:p>
          <a:p>
            <a:pPr algn="just"/>
            <a:r>
              <a:rPr lang="es-EC" sz="3200" b="1" dirty="0"/>
              <a:t>Muestra</a:t>
            </a:r>
            <a:endParaRPr lang="es-EC" sz="3200" dirty="0"/>
          </a:p>
          <a:p>
            <a:pPr algn="just"/>
            <a:r>
              <a:rPr lang="es-EC" sz="3200" dirty="0" smtClean="0"/>
              <a:t>En </a:t>
            </a:r>
            <a:r>
              <a:rPr lang="es-EC" sz="3200" dirty="0"/>
              <a:t>esta investigación dado el tamaño de la población se consideró a todos los nadadores infantiles dando un total de 16 nadadores.</a:t>
            </a:r>
          </a:p>
          <a:p>
            <a:endParaRPr lang="es-EC" dirty="0"/>
          </a:p>
        </p:txBody>
      </p:sp>
    </p:spTree>
    <p:extLst>
      <p:ext uri="{BB962C8B-B14F-4D97-AF65-F5344CB8AC3E}">
        <p14:creationId xmlns:p14="http://schemas.microsoft.com/office/powerpoint/2010/main" val="175622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620688"/>
            <a:ext cx="7920880" cy="4739759"/>
          </a:xfrm>
          <a:prstGeom prst="rect">
            <a:avLst/>
          </a:prstGeom>
          <a:noFill/>
        </p:spPr>
        <p:txBody>
          <a:bodyPr wrap="square" rtlCol="0">
            <a:spAutoFit/>
          </a:bodyPr>
          <a:lstStyle/>
          <a:p>
            <a:pPr lvl="1"/>
            <a:r>
              <a:rPr lang="es-EC" sz="2400" b="1" dirty="0" smtClean="0"/>
              <a:t>TÉCNICA E INSTRUMENTOS</a:t>
            </a:r>
            <a:endParaRPr lang="es-EC" sz="2400" dirty="0" smtClean="0"/>
          </a:p>
          <a:p>
            <a:pPr lvl="2"/>
            <a:r>
              <a:rPr lang="es-ES" sz="2400" b="1" dirty="0" smtClean="0"/>
              <a:t>        TEST DE RESISTENCIA A LA FUERZA</a:t>
            </a:r>
          </a:p>
          <a:p>
            <a:pPr marL="342900" lvl="2" indent="-342900">
              <a:lnSpc>
                <a:spcPct val="200000"/>
              </a:lnSpc>
              <a:buFont typeface="Wingdings" panose="05000000000000000000" pitchFamily="2" charset="2"/>
              <a:buChar char="Ø"/>
            </a:pPr>
            <a:r>
              <a:rPr lang="es-ES" sz="2400" b="1" dirty="0" smtClean="0"/>
              <a:t>ABDOMINALES 1 MINUTO</a:t>
            </a:r>
          </a:p>
          <a:p>
            <a:pPr marL="342900" lvl="2" indent="-342900">
              <a:lnSpc>
                <a:spcPct val="200000"/>
              </a:lnSpc>
              <a:buFont typeface="Wingdings" panose="05000000000000000000" pitchFamily="2" charset="2"/>
              <a:buChar char="Ø"/>
            </a:pPr>
            <a:r>
              <a:rPr lang="es-ES" sz="2400" b="1" dirty="0" smtClean="0"/>
              <a:t>FLEXIONES DE CODO 1 MINUTO</a:t>
            </a:r>
          </a:p>
          <a:p>
            <a:pPr marL="342900" lvl="2" indent="-342900">
              <a:lnSpc>
                <a:spcPct val="200000"/>
              </a:lnSpc>
              <a:buFont typeface="Wingdings" panose="05000000000000000000" pitchFamily="2" charset="2"/>
              <a:buChar char="Ø"/>
            </a:pPr>
            <a:r>
              <a:rPr lang="es-ES" sz="2400" b="1" dirty="0" smtClean="0"/>
              <a:t>LUMBARES 1 MINUTO</a:t>
            </a:r>
          </a:p>
          <a:p>
            <a:pPr marL="342900" lvl="2" indent="-342900">
              <a:lnSpc>
                <a:spcPct val="200000"/>
              </a:lnSpc>
              <a:buFont typeface="Wingdings" panose="05000000000000000000" pitchFamily="2" charset="2"/>
              <a:buChar char="Ø"/>
            </a:pPr>
            <a:r>
              <a:rPr lang="es-ES" sz="2400" b="1" dirty="0" smtClean="0"/>
              <a:t>TRICEPS 1 MINUTO</a:t>
            </a:r>
          </a:p>
          <a:p>
            <a:pPr marL="342900" lvl="2" indent="-342900">
              <a:lnSpc>
                <a:spcPct val="200000"/>
              </a:lnSpc>
              <a:buFont typeface="Wingdings" panose="05000000000000000000" pitchFamily="2" charset="2"/>
              <a:buChar char="Ø"/>
            </a:pPr>
            <a:r>
              <a:rPr lang="es-ES" sz="2400" b="1" dirty="0" smtClean="0"/>
              <a:t>DOMINADAS 1MINUTO</a:t>
            </a:r>
            <a:endParaRPr lang="es-EC" sz="2400" dirty="0" smtClean="0"/>
          </a:p>
          <a:p>
            <a:endParaRPr lang="es-EC" dirty="0"/>
          </a:p>
        </p:txBody>
      </p:sp>
    </p:spTree>
    <p:extLst>
      <p:ext uri="{BB962C8B-B14F-4D97-AF65-F5344CB8AC3E}">
        <p14:creationId xmlns:p14="http://schemas.microsoft.com/office/powerpoint/2010/main" val="371088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692696"/>
            <a:ext cx="9144000" cy="4924425"/>
          </a:xfrm>
          <a:prstGeom prst="rect">
            <a:avLst/>
          </a:prstGeom>
          <a:noFill/>
        </p:spPr>
        <p:txBody>
          <a:bodyPr wrap="square" rtlCol="0">
            <a:spAutoFit/>
          </a:bodyPr>
          <a:lstStyle/>
          <a:p>
            <a:r>
              <a:rPr lang="es-ES" sz="3200" b="1" dirty="0" smtClean="0"/>
              <a:t>TEST TÉCNICOS</a:t>
            </a:r>
          </a:p>
          <a:p>
            <a:endParaRPr lang="es-ES" sz="3200" b="1" dirty="0" smtClean="0"/>
          </a:p>
          <a:p>
            <a:pPr marL="457200" indent="-457200">
              <a:lnSpc>
                <a:spcPct val="150000"/>
              </a:lnSpc>
              <a:buFont typeface="Wingdings" panose="05000000000000000000" pitchFamily="2" charset="2"/>
              <a:buChar char="Ø"/>
            </a:pPr>
            <a:r>
              <a:rPr lang="es-ES" sz="2400" b="1" dirty="0"/>
              <a:t>Análisis cuantitativo de la prueba de 100 metros </a:t>
            </a:r>
            <a:r>
              <a:rPr lang="es-ES" sz="2400" b="1" dirty="0" smtClean="0"/>
              <a:t>libre</a:t>
            </a:r>
          </a:p>
          <a:p>
            <a:pPr marL="457200" indent="-457200">
              <a:lnSpc>
                <a:spcPct val="150000"/>
              </a:lnSpc>
              <a:buFont typeface="Wingdings" panose="05000000000000000000" pitchFamily="2" charset="2"/>
              <a:buChar char="Ø"/>
            </a:pPr>
            <a:r>
              <a:rPr lang="es-ES" sz="2400" b="1" dirty="0"/>
              <a:t>Análisis cuantitativo de la prueba de 100 metros </a:t>
            </a:r>
            <a:r>
              <a:rPr lang="es-ES" sz="2400" b="1" dirty="0" smtClean="0"/>
              <a:t>espalda</a:t>
            </a:r>
            <a:endParaRPr lang="es-EC" sz="2400" dirty="0" smtClean="0"/>
          </a:p>
          <a:p>
            <a:pPr marL="457200" indent="-457200">
              <a:lnSpc>
                <a:spcPct val="150000"/>
              </a:lnSpc>
              <a:buFont typeface="Wingdings" panose="05000000000000000000" pitchFamily="2" charset="2"/>
              <a:buChar char="Ø"/>
            </a:pPr>
            <a:r>
              <a:rPr lang="es-ES" sz="2400" b="1" dirty="0"/>
              <a:t>Análisis cuantitativo de la prueba de 100 metros </a:t>
            </a:r>
            <a:r>
              <a:rPr lang="es-ES" sz="2400" b="1" dirty="0" smtClean="0"/>
              <a:t>pecho</a:t>
            </a:r>
            <a:endParaRPr lang="es-EC" sz="2400" dirty="0" smtClean="0"/>
          </a:p>
          <a:p>
            <a:pPr marL="457200" indent="-457200">
              <a:lnSpc>
                <a:spcPct val="150000"/>
              </a:lnSpc>
              <a:buFont typeface="Wingdings" panose="05000000000000000000" pitchFamily="2" charset="2"/>
              <a:buChar char="Ø"/>
            </a:pPr>
            <a:r>
              <a:rPr lang="es-ES" sz="2400" b="1" dirty="0"/>
              <a:t>Análisis cuantitativo de la prueba de 100 metros </a:t>
            </a:r>
            <a:r>
              <a:rPr lang="es-ES" sz="2400" b="1" dirty="0" smtClean="0"/>
              <a:t>mariposa</a:t>
            </a:r>
            <a:endParaRPr lang="es-EC" sz="2400" dirty="0" smtClean="0"/>
          </a:p>
          <a:p>
            <a:pPr marL="457200" indent="-457200">
              <a:lnSpc>
                <a:spcPct val="150000"/>
              </a:lnSpc>
              <a:buFont typeface="Wingdings" panose="05000000000000000000" pitchFamily="2" charset="2"/>
              <a:buChar char="Ø"/>
            </a:pPr>
            <a:r>
              <a:rPr lang="es-ES" sz="2400" b="1" dirty="0"/>
              <a:t>Análisis cuantitativo de la prueba de </a:t>
            </a:r>
            <a:r>
              <a:rPr lang="es-ES" sz="2400" b="1" dirty="0" smtClean="0"/>
              <a:t>200 </a:t>
            </a:r>
            <a:r>
              <a:rPr lang="es-ES" sz="2400" b="1" dirty="0"/>
              <a:t>metros </a:t>
            </a:r>
            <a:r>
              <a:rPr lang="es-ES" sz="2400" b="1" dirty="0" smtClean="0"/>
              <a:t>libre</a:t>
            </a:r>
            <a:endParaRPr lang="es-EC" sz="2400" dirty="0"/>
          </a:p>
          <a:p>
            <a:pPr marL="457200" indent="-457200">
              <a:buFont typeface="Wingdings" panose="05000000000000000000" pitchFamily="2" charset="2"/>
              <a:buChar char="Ø"/>
            </a:pPr>
            <a:endParaRPr lang="es-EC" sz="2400" dirty="0"/>
          </a:p>
          <a:p>
            <a:pPr marL="457200" indent="-457200">
              <a:buFont typeface="Wingdings" panose="05000000000000000000" pitchFamily="2" charset="2"/>
              <a:buChar char="Ø"/>
            </a:pPr>
            <a:endParaRPr lang="es-EC" sz="3200" dirty="0" smtClean="0"/>
          </a:p>
          <a:p>
            <a:endParaRPr lang="es-EC" dirty="0"/>
          </a:p>
        </p:txBody>
      </p:sp>
    </p:spTree>
    <p:extLst>
      <p:ext uri="{BB962C8B-B14F-4D97-AF65-F5344CB8AC3E}">
        <p14:creationId xmlns:p14="http://schemas.microsoft.com/office/powerpoint/2010/main" val="2669178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1520" y="26767"/>
            <a:ext cx="7920880" cy="1169551"/>
          </a:xfrm>
          <a:prstGeom prst="rect">
            <a:avLst/>
          </a:prstGeom>
          <a:noFill/>
        </p:spPr>
        <p:txBody>
          <a:bodyPr wrap="square" rtlCol="0">
            <a:spAutoFit/>
          </a:bodyPr>
          <a:lstStyle/>
          <a:p>
            <a:pPr algn="ctr"/>
            <a:r>
              <a:rPr lang="es-ES" b="1" dirty="0"/>
              <a:t>SESIÓN Nro 1</a:t>
            </a:r>
            <a:endParaRPr lang="es-EC" dirty="0"/>
          </a:p>
          <a:p>
            <a:pPr algn="ctr"/>
            <a:r>
              <a:rPr lang="es-ES" b="1" dirty="0" smtClean="0"/>
              <a:t>Objetivo </a:t>
            </a:r>
            <a:r>
              <a:rPr lang="es-ES" b="1" dirty="0"/>
              <a:t>de la sesión: </a:t>
            </a:r>
            <a:endParaRPr lang="es-EC" dirty="0"/>
          </a:p>
          <a:p>
            <a:pPr algn="ctr"/>
            <a:r>
              <a:rPr lang="es-ES" dirty="0"/>
              <a:t>Mejorar la resistencia general de fuerza propio peso</a:t>
            </a:r>
            <a:endParaRPr lang="es-EC" dirty="0"/>
          </a:p>
          <a:p>
            <a:pPr algn="ctr"/>
            <a:r>
              <a:rPr lang="es-ES" b="1" dirty="0"/>
              <a:t>Duración de la sesión:</a:t>
            </a:r>
            <a:endParaRPr lang="es-EC" dirty="0"/>
          </a:p>
          <a:p>
            <a:pPr algn="ctr"/>
            <a:r>
              <a:rPr lang="es-ES" dirty="0"/>
              <a:t> 40 a 60 minutos, frecuencia por semana todos los días</a:t>
            </a:r>
            <a:endParaRPr lang="es-EC" dirty="0"/>
          </a:p>
        </p:txBody>
      </p:sp>
      <p:pic>
        <p:nvPicPr>
          <p:cNvPr id="8" name="Imagen 7"/>
          <p:cNvPicPr>
            <a:picLocks noChangeAspect="1"/>
          </p:cNvPicPr>
          <p:nvPr/>
        </p:nvPicPr>
        <p:blipFill>
          <a:blip r:embed="rId2"/>
          <a:stretch>
            <a:fillRect/>
          </a:stretch>
        </p:blipFill>
        <p:spPr>
          <a:xfrm>
            <a:off x="251520" y="1196318"/>
            <a:ext cx="8424935" cy="4778667"/>
          </a:xfrm>
          <a:prstGeom prst="rect">
            <a:avLst/>
          </a:prstGeom>
        </p:spPr>
      </p:pic>
    </p:spTree>
    <p:extLst>
      <p:ext uri="{BB962C8B-B14F-4D97-AF65-F5344CB8AC3E}">
        <p14:creationId xmlns:p14="http://schemas.microsoft.com/office/powerpoint/2010/main" val="220766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188640"/>
            <a:ext cx="7848872" cy="1384995"/>
          </a:xfrm>
          <a:prstGeom prst="rect">
            <a:avLst/>
          </a:prstGeom>
          <a:noFill/>
        </p:spPr>
        <p:txBody>
          <a:bodyPr wrap="square" rtlCol="0">
            <a:spAutoFit/>
          </a:bodyPr>
          <a:lstStyle/>
          <a:p>
            <a:pPr algn="ctr"/>
            <a:r>
              <a:rPr lang="es-ES" b="1" dirty="0"/>
              <a:t>SESIÓN Nro </a:t>
            </a:r>
            <a:r>
              <a:rPr lang="es-ES" b="1" dirty="0" smtClean="0"/>
              <a:t>3</a:t>
            </a:r>
            <a:endParaRPr lang="es-EC" dirty="0"/>
          </a:p>
          <a:p>
            <a:pPr algn="ctr"/>
            <a:r>
              <a:rPr lang="es-ES" b="1" dirty="0"/>
              <a:t>Objetivo de la sesión: </a:t>
            </a:r>
            <a:endParaRPr lang="es-EC" dirty="0"/>
          </a:p>
          <a:p>
            <a:pPr algn="ctr"/>
            <a:r>
              <a:rPr lang="es-ES" dirty="0"/>
              <a:t>Mejorar la resistencia de fuerza general con ejercicios balísticos</a:t>
            </a:r>
            <a:endParaRPr lang="es-EC" dirty="0"/>
          </a:p>
          <a:p>
            <a:pPr algn="ctr"/>
            <a:r>
              <a:rPr lang="es-ES" b="1" dirty="0"/>
              <a:t>Duración de la sesión:</a:t>
            </a:r>
            <a:endParaRPr lang="es-EC" dirty="0"/>
          </a:p>
          <a:p>
            <a:pPr algn="ctr"/>
            <a:r>
              <a:rPr lang="es-ES" dirty="0"/>
              <a:t>40 a 60 minutos, frecuencia por semana todos los días.</a:t>
            </a:r>
            <a:endParaRPr lang="es-EC" dirty="0"/>
          </a:p>
          <a:p>
            <a:endParaRPr lang="es-EC" dirty="0"/>
          </a:p>
        </p:txBody>
      </p:sp>
      <p:pic>
        <p:nvPicPr>
          <p:cNvPr id="3" name="Imagen 2"/>
          <p:cNvPicPr>
            <a:picLocks noChangeAspect="1"/>
          </p:cNvPicPr>
          <p:nvPr/>
        </p:nvPicPr>
        <p:blipFill>
          <a:blip r:embed="rId2"/>
          <a:stretch>
            <a:fillRect/>
          </a:stretch>
        </p:blipFill>
        <p:spPr>
          <a:xfrm>
            <a:off x="0" y="1340768"/>
            <a:ext cx="9036496" cy="4897658"/>
          </a:xfrm>
          <a:prstGeom prst="rect">
            <a:avLst/>
          </a:prstGeom>
        </p:spPr>
      </p:pic>
    </p:spTree>
    <p:extLst>
      <p:ext uri="{BB962C8B-B14F-4D97-AF65-F5344CB8AC3E}">
        <p14:creationId xmlns:p14="http://schemas.microsoft.com/office/powerpoint/2010/main" val="300554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188640"/>
            <a:ext cx="8856984" cy="1384995"/>
          </a:xfrm>
          <a:prstGeom prst="rect">
            <a:avLst/>
          </a:prstGeom>
          <a:noFill/>
        </p:spPr>
        <p:txBody>
          <a:bodyPr wrap="square" rtlCol="0">
            <a:spAutoFit/>
          </a:bodyPr>
          <a:lstStyle/>
          <a:p>
            <a:pPr algn="ctr"/>
            <a:r>
              <a:rPr lang="es-ES" b="1" dirty="0"/>
              <a:t>SESIÓN Nro 6</a:t>
            </a:r>
            <a:endParaRPr lang="es-EC" dirty="0"/>
          </a:p>
          <a:p>
            <a:pPr algn="ctr"/>
            <a:r>
              <a:rPr lang="es-ES" b="1" dirty="0" smtClean="0"/>
              <a:t>Objetivo </a:t>
            </a:r>
            <a:r>
              <a:rPr lang="es-ES" b="1" dirty="0"/>
              <a:t>de la sesión: </a:t>
            </a:r>
            <a:endParaRPr lang="es-EC" dirty="0"/>
          </a:p>
          <a:p>
            <a:pPr algn="ctr"/>
            <a:r>
              <a:rPr lang="es-ES" dirty="0"/>
              <a:t>Mejorar de la resistencia de fuerza general con pesas.</a:t>
            </a:r>
            <a:endParaRPr lang="es-EC" dirty="0"/>
          </a:p>
          <a:p>
            <a:pPr algn="ctr"/>
            <a:r>
              <a:rPr lang="es-ES" b="1" dirty="0"/>
              <a:t>Duración de la sesión:</a:t>
            </a:r>
            <a:endParaRPr lang="es-EC" dirty="0"/>
          </a:p>
          <a:p>
            <a:pPr algn="ctr"/>
            <a:r>
              <a:rPr lang="es-ES" dirty="0"/>
              <a:t>40 a 60 minutos, frecuencia por semana 2 a 3 veces.</a:t>
            </a:r>
            <a:endParaRPr lang="es-EC" dirty="0"/>
          </a:p>
          <a:p>
            <a:endParaRPr lang="es-EC" dirty="0"/>
          </a:p>
        </p:txBody>
      </p:sp>
      <p:pic>
        <p:nvPicPr>
          <p:cNvPr id="3" name="Imagen 2"/>
          <p:cNvPicPr>
            <a:picLocks noChangeAspect="1"/>
          </p:cNvPicPr>
          <p:nvPr/>
        </p:nvPicPr>
        <p:blipFill>
          <a:blip r:embed="rId2"/>
          <a:stretch>
            <a:fillRect/>
          </a:stretch>
        </p:blipFill>
        <p:spPr>
          <a:xfrm>
            <a:off x="179512" y="1573634"/>
            <a:ext cx="8856984" cy="4411509"/>
          </a:xfrm>
          <a:prstGeom prst="rect">
            <a:avLst/>
          </a:prstGeom>
        </p:spPr>
      </p:pic>
    </p:spTree>
    <p:extLst>
      <p:ext uri="{BB962C8B-B14F-4D97-AF65-F5344CB8AC3E}">
        <p14:creationId xmlns:p14="http://schemas.microsoft.com/office/powerpoint/2010/main" val="3872630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260648"/>
            <a:ext cx="8280920" cy="1384995"/>
          </a:xfrm>
          <a:prstGeom prst="rect">
            <a:avLst/>
          </a:prstGeom>
          <a:noFill/>
        </p:spPr>
        <p:txBody>
          <a:bodyPr wrap="square" rtlCol="0">
            <a:spAutoFit/>
          </a:bodyPr>
          <a:lstStyle/>
          <a:p>
            <a:pPr algn="ctr"/>
            <a:r>
              <a:rPr lang="es-ES" b="1" dirty="0"/>
              <a:t>SESIÓN Nro </a:t>
            </a:r>
            <a:r>
              <a:rPr lang="es-ES" b="1" dirty="0" smtClean="0"/>
              <a:t>8</a:t>
            </a:r>
            <a:endParaRPr lang="es-EC" dirty="0"/>
          </a:p>
          <a:p>
            <a:pPr algn="ctr"/>
            <a:r>
              <a:rPr lang="es-ES" b="1" dirty="0"/>
              <a:t>Objetivo de la sesión: </a:t>
            </a:r>
            <a:endParaRPr lang="es-EC" dirty="0"/>
          </a:p>
          <a:p>
            <a:pPr algn="ctr"/>
            <a:r>
              <a:rPr lang="es-ES" dirty="0"/>
              <a:t>Mejorar la resistencia de fuerza especial de competencia</a:t>
            </a:r>
            <a:endParaRPr lang="es-EC" dirty="0"/>
          </a:p>
          <a:p>
            <a:pPr algn="ctr"/>
            <a:r>
              <a:rPr lang="es-ES" b="1" dirty="0"/>
              <a:t>Duración de la sesión:</a:t>
            </a:r>
            <a:endParaRPr lang="es-EC" dirty="0"/>
          </a:p>
          <a:p>
            <a:pPr algn="ctr"/>
            <a:r>
              <a:rPr lang="es-ES" dirty="0"/>
              <a:t> 40 a 60 minutos, frecuencia por semana 2 a 3 veces.</a:t>
            </a:r>
            <a:endParaRPr lang="es-EC" dirty="0"/>
          </a:p>
          <a:p>
            <a:endParaRPr lang="es-EC" dirty="0"/>
          </a:p>
        </p:txBody>
      </p:sp>
      <p:pic>
        <p:nvPicPr>
          <p:cNvPr id="3" name="Imagen 2"/>
          <p:cNvPicPr>
            <a:picLocks noChangeAspect="1"/>
          </p:cNvPicPr>
          <p:nvPr/>
        </p:nvPicPr>
        <p:blipFill>
          <a:blip r:embed="rId2"/>
          <a:stretch>
            <a:fillRect/>
          </a:stretch>
        </p:blipFill>
        <p:spPr>
          <a:xfrm>
            <a:off x="0" y="1484784"/>
            <a:ext cx="9143999" cy="4417822"/>
          </a:xfrm>
          <a:prstGeom prst="rect">
            <a:avLst/>
          </a:prstGeom>
        </p:spPr>
      </p:pic>
    </p:spTree>
    <p:extLst>
      <p:ext uri="{BB962C8B-B14F-4D97-AF65-F5344CB8AC3E}">
        <p14:creationId xmlns:p14="http://schemas.microsoft.com/office/powerpoint/2010/main" val="122542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260648"/>
            <a:ext cx="8208912" cy="1231106"/>
          </a:xfrm>
          <a:prstGeom prst="rect">
            <a:avLst/>
          </a:prstGeom>
          <a:noFill/>
        </p:spPr>
        <p:txBody>
          <a:bodyPr wrap="square" rtlCol="0">
            <a:spAutoFit/>
          </a:bodyPr>
          <a:lstStyle/>
          <a:p>
            <a:pPr lvl="0"/>
            <a:r>
              <a:rPr lang="es-EC" sz="2000" b="1" dirty="0" smtClean="0"/>
              <a:t>ANÁLISIS DE LOS RESULTADOS</a:t>
            </a:r>
          </a:p>
          <a:p>
            <a:pPr lvl="1"/>
            <a:r>
              <a:rPr lang="es-ES" sz="2000" b="1" dirty="0" smtClean="0"/>
              <a:t> ANÁLISIS DE LOS TEST DE RESISTENCIA A LA FUERZA</a:t>
            </a:r>
            <a:endParaRPr lang="es-EC" sz="2000" dirty="0" smtClean="0"/>
          </a:p>
          <a:p>
            <a:pPr lvl="2"/>
            <a:r>
              <a:rPr lang="es-ES" sz="2000" b="1" dirty="0" smtClean="0"/>
              <a:t> ANÁLISIS DEL TEST DE ABDOMINALES</a:t>
            </a:r>
            <a:endParaRPr lang="es-EC" sz="2000" dirty="0" smtClean="0"/>
          </a:p>
          <a:p>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456433688"/>
              </p:ext>
            </p:extLst>
          </p:nvPr>
        </p:nvGraphicFramePr>
        <p:xfrm>
          <a:off x="755577" y="1268760"/>
          <a:ext cx="7488830" cy="2081265"/>
        </p:xfrm>
        <a:graphic>
          <a:graphicData uri="http://schemas.openxmlformats.org/drawingml/2006/table">
            <a:tbl>
              <a:tblPr/>
              <a:tblGrid>
                <a:gridCol w="1446241"/>
                <a:gridCol w="2013577"/>
                <a:gridCol w="2014506"/>
                <a:gridCol w="2014506"/>
              </a:tblGrid>
              <a:tr h="500378">
                <a:tc gridSpan="2">
                  <a:txBody>
                    <a:bodyPr/>
                    <a:lstStyle/>
                    <a:p>
                      <a:pPr>
                        <a:lnSpc>
                          <a:spcPct val="1150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Pre test abdominales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Pos test abdominales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r>
              <a:tr h="225841">
                <a:tc rowSpan="2">
                  <a:txBody>
                    <a:bodyPr/>
                    <a:lstStyle/>
                    <a:p>
                      <a:pPr marL="38100" marR="38100">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Válido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25841">
                <a:tc vMerge="1">
                  <a:txBody>
                    <a:bodyPr/>
                    <a:lstStyle/>
                    <a:p>
                      <a:endParaRPr lang="es-EC"/>
                    </a:p>
                  </a:txBody>
                  <a:tcPr/>
                </a:tc>
                <a:tc>
                  <a:txBody>
                    <a:bodyPr/>
                    <a:lstStyle/>
                    <a:p>
                      <a:pPr marL="38100" marR="38100">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Perdidos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25841">
                <a:tc gridSpan="2">
                  <a:txBody>
                    <a:bodyPr/>
                    <a:lstStyle/>
                    <a:p>
                      <a:pPr marL="38100" marR="38100">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Media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30,9375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39,5000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25841">
                <a:tc gridSpan="2">
                  <a:txBody>
                    <a:bodyPr/>
                    <a:lstStyle/>
                    <a:p>
                      <a:pPr marL="38100" marR="38100">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2,56824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3,72380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25841">
                <a:tc gridSpan="2">
                  <a:txBody>
                    <a:bodyPr/>
                    <a:lstStyle/>
                    <a:p>
                      <a:pPr marL="38100" marR="38100">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Rango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9,00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12,00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25841">
                <a:tc gridSpan="2">
                  <a:txBody>
                    <a:bodyPr/>
                    <a:lstStyle/>
                    <a:p>
                      <a:pPr marL="38100" marR="38100">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Mínimo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27,00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33,00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25841">
                <a:tc gridSpan="2">
                  <a:txBody>
                    <a:bodyPr/>
                    <a:lstStyle/>
                    <a:p>
                      <a:pPr marL="38100" marR="38100">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Máximo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36,00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45,00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r>
            </a:tbl>
          </a:graphicData>
        </a:graphic>
      </p:graphicFrame>
      <p:sp>
        <p:nvSpPr>
          <p:cNvPr id="4" name="CuadroTexto 3"/>
          <p:cNvSpPr txBox="1"/>
          <p:nvPr/>
        </p:nvSpPr>
        <p:spPr>
          <a:xfrm>
            <a:off x="0" y="3789040"/>
            <a:ext cx="9144000" cy="2246769"/>
          </a:xfrm>
          <a:prstGeom prst="rect">
            <a:avLst/>
          </a:prstGeom>
          <a:noFill/>
        </p:spPr>
        <p:txBody>
          <a:bodyPr wrap="square" rtlCol="0">
            <a:spAutoFit/>
          </a:bodyPr>
          <a:lstStyle/>
          <a:p>
            <a:pPr algn="just"/>
            <a:r>
              <a:rPr lang="es-ES" sz="1800" b="1" dirty="0"/>
              <a:t>Análisis: </a:t>
            </a:r>
            <a:r>
              <a:rPr lang="es-ES" sz="1800" dirty="0"/>
              <a:t>en el test de resistencia muscular abdominales 1 minuto en el pre test se obtuvo una media de 30,93 abdominales, un mínimo de 27 abdominales, un máximo de 36 abdominales, un rango de 9 abdominales, la desviación estándar de 2,56 abdominales. Luego de aplicar los ejercicios de resistencia de fuerza en el pos test se obtuvo una media de 39,50 abdominales, un mínimo de 33 abdominales, un máximo de 45 abdominales, un rango de 12 abdominales, la desviación estándar de 3,72 abdominales. Evidenciándose una mejora considerable.</a:t>
            </a:r>
            <a:endParaRPr lang="es-EC" sz="1800" dirty="0"/>
          </a:p>
          <a:p>
            <a:pPr algn="just"/>
            <a:endParaRPr lang="es-EC" dirty="0"/>
          </a:p>
        </p:txBody>
      </p:sp>
    </p:spTree>
    <p:extLst>
      <p:ext uri="{BB962C8B-B14F-4D97-AF65-F5344CB8AC3E}">
        <p14:creationId xmlns:p14="http://schemas.microsoft.com/office/powerpoint/2010/main" val="132834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908720"/>
            <a:ext cx="9144000" cy="3416320"/>
          </a:xfrm>
          <a:prstGeom prst="rect">
            <a:avLst/>
          </a:prstGeom>
          <a:noFill/>
        </p:spPr>
        <p:txBody>
          <a:bodyPr wrap="square" rtlCol="0">
            <a:spAutoFit/>
          </a:bodyPr>
          <a:lstStyle/>
          <a:p>
            <a:pPr lvl="2" algn="ctr"/>
            <a:r>
              <a:rPr lang="es-EC" sz="3600" b="1" dirty="0" smtClean="0"/>
              <a:t>OBJETIVO </a:t>
            </a:r>
            <a:r>
              <a:rPr lang="es-EC" sz="3600" b="1" dirty="0" smtClean="0"/>
              <a:t>GENERAL</a:t>
            </a:r>
          </a:p>
          <a:p>
            <a:pPr lvl="2" algn="just"/>
            <a:endParaRPr lang="es-EC" sz="3600" b="1" dirty="0" smtClean="0"/>
          </a:p>
          <a:p>
            <a:pPr lvl="2" algn="just"/>
            <a:r>
              <a:rPr lang="es-ES" sz="3600" dirty="0"/>
              <a:t>Determinar la incidencia de la </a:t>
            </a:r>
            <a:r>
              <a:rPr lang="es-ES" sz="3600" dirty="0" err="1"/>
              <a:t>bailoterapia</a:t>
            </a:r>
            <a:r>
              <a:rPr lang="es-ES" sz="3600" dirty="0"/>
              <a:t> en el estrés agudo episódico en señoras de 30 a 40 años en casa somos San Bartolo </a:t>
            </a:r>
            <a:endParaRPr lang="es-EC" sz="3600" dirty="0"/>
          </a:p>
          <a:p>
            <a:pPr lvl="2" algn="just"/>
            <a:endParaRPr lang="es-EC" sz="3600" dirty="0" smtClean="0"/>
          </a:p>
        </p:txBody>
      </p:sp>
    </p:spTree>
    <p:extLst>
      <p:ext uri="{BB962C8B-B14F-4D97-AF65-F5344CB8AC3E}">
        <p14:creationId xmlns:p14="http://schemas.microsoft.com/office/powerpoint/2010/main" val="3140343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548680"/>
            <a:ext cx="7704856" cy="830997"/>
          </a:xfrm>
          <a:prstGeom prst="rect">
            <a:avLst/>
          </a:prstGeom>
          <a:noFill/>
        </p:spPr>
        <p:txBody>
          <a:bodyPr wrap="square" rtlCol="0">
            <a:spAutoFit/>
          </a:bodyPr>
          <a:lstStyle/>
          <a:p>
            <a:r>
              <a:rPr lang="es-ES" sz="2400" b="1" dirty="0" smtClean="0"/>
              <a:t>ANÁLISIS DEL TEST DE FLEXIONES DE CODO</a:t>
            </a:r>
            <a:endParaRPr lang="es-EC" sz="2400" dirty="0" smtClean="0"/>
          </a:p>
          <a:p>
            <a:endParaRPr lang="es-EC" sz="2400" dirty="0"/>
          </a:p>
        </p:txBody>
      </p:sp>
      <p:graphicFrame>
        <p:nvGraphicFramePr>
          <p:cNvPr id="3" name="Tabla 2"/>
          <p:cNvGraphicFramePr>
            <a:graphicFrameLocks noGrp="1"/>
          </p:cNvGraphicFramePr>
          <p:nvPr>
            <p:extLst>
              <p:ext uri="{D42A27DB-BD31-4B8C-83A1-F6EECF244321}">
                <p14:modId xmlns:p14="http://schemas.microsoft.com/office/powerpoint/2010/main" val="893240982"/>
              </p:ext>
            </p:extLst>
          </p:nvPr>
        </p:nvGraphicFramePr>
        <p:xfrm>
          <a:off x="611561" y="1196751"/>
          <a:ext cx="8280919" cy="2376266"/>
        </p:xfrm>
        <a:graphic>
          <a:graphicData uri="http://schemas.openxmlformats.org/drawingml/2006/table">
            <a:tbl>
              <a:tblPr/>
              <a:tblGrid>
                <a:gridCol w="1282276"/>
                <a:gridCol w="2214989"/>
                <a:gridCol w="2391827"/>
                <a:gridCol w="2391827"/>
              </a:tblGrid>
              <a:tr h="559260">
                <a:tc gridSpan="2">
                  <a:txBody>
                    <a:bodyPr/>
                    <a:lstStyle/>
                    <a:p>
                      <a:pPr>
                        <a:lnSpc>
                          <a:spcPct val="1150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Pre test flexiones de codo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Pos test flexiones de codo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r>
              <a:tr h="253131">
                <a:tc row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Válido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61832">
                <a:tc vMerge="1">
                  <a:txBody>
                    <a:bodyPr/>
                    <a:lstStyle/>
                    <a:p>
                      <a:endParaRPr lang="es-EC"/>
                    </a:p>
                  </a:txBody>
                  <a:tcPr/>
                </a:tc>
                <a:tc>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Perdidos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53131">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Media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12,5000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16,5000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89519">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3,18329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3,52136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53131">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Rango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12,00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13,00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53131">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Mínimo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5,00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9,00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53131">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Máximo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17,00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22,00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r>
            </a:tbl>
          </a:graphicData>
        </a:graphic>
      </p:graphicFrame>
      <p:sp>
        <p:nvSpPr>
          <p:cNvPr id="4" name="CuadroTexto 3"/>
          <p:cNvSpPr txBox="1"/>
          <p:nvPr/>
        </p:nvSpPr>
        <p:spPr>
          <a:xfrm>
            <a:off x="0" y="3861048"/>
            <a:ext cx="9144000" cy="2554545"/>
          </a:xfrm>
          <a:prstGeom prst="rect">
            <a:avLst/>
          </a:prstGeom>
          <a:noFill/>
        </p:spPr>
        <p:txBody>
          <a:bodyPr wrap="square" rtlCol="0">
            <a:spAutoFit/>
          </a:bodyPr>
          <a:lstStyle/>
          <a:p>
            <a:pPr algn="just"/>
            <a:r>
              <a:rPr lang="es-ES" sz="1800" b="1" dirty="0"/>
              <a:t>Análisis: </a:t>
            </a:r>
            <a:r>
              <a:rPr lang="es-ES" sz="1800" dirty="0"/>
              <a:t>en el test de resistencia muscular flexiones de codo 1 minuto en el pre test se obtuvo una media de 12,50 flexiones de codo, un mínimo de 5 flexiones de codo, un máximo de 17 flexiones de codo, un rango de 12 flexiones de codo, la desviación estándar de 3,18 flexiones de codo. Luego de aplicar los ejercicios de resistencia de fuerza en el pos test se obtuvo una media de 16,50 flexiones de codo, un mínimo de 9 flexiones de codo, un máximo de 22 flexiones de codo, un rango de 13 flexiones de codo, la desviación estándar de 3,52 flexiones de codo. Evidenciándose una mejora considerable.</a:t>
            </a:r>
            <a:endParaRPr lang="es-EC" sz="1800" dirty="0"/>
          </a:p>
          <a:p>
            <a:pPr algn="just"/>
            <a:endParaRPr lang="es-EC" sz="1600" dirty="0"/>
          </a:p>
        </p:txBody>
      </p:sp>
    </p:spTree>
    <p:extLst>
      <p:ext uri="{BB962C8B-B14F-4D97-AF65-F5344CB8AC3E}">
        <p14:creationId xmlns:p14="http://schemas.microsoft.com/office/powerpoint/2010/main" val="404399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548680"/>
            <a:ext cx="7488832" cy="615553"/>
          </a:xfrm>
          <a:prstGeom prst="rect">
            <a:avLst/>
          </a:prstGeom>
          <a:noFill/>
        </p:spPr>
        <p:txBody>
          <a:bodyPr wrap="square" rtlCol="0">
            <a:spAutoFit/>
          </a:bodyPr>
          <a:lstStyle/>
          <a:p>
            <a:r>
              <a:rPr lang="es-ES" sz="2000" b="1" dirty="0" smtClean="0"/>
              <a:t>ANÁLISIS DEL TEST DE LUMBARES.</a:t>
            </a:r>
            <a:endParaRPr lang="es-EC" sz="2000" dirty="0" smtClean="0"/>
          </a:p>
          <a:p>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2145597657"/>
              </p:ext>
            </p:extLst>
          </p:nvPr>
        </p:nvGraphicFramePr>
        <p:xfrm>
          <a:off x="395536" y="1164232"/>
          <a:ext cx="8496945" cy="2192759"/>
        </p:xfrm>
        <a:graphic>
          <a:graphicData uri="http://schemas.openxmlformats.org/drawingml/2006/table">
            <a:tbl>
              <a:tblPr/>
              <a:tblGrid>
                <a:gridCol w="1641431"/>
                <a:gridCol w="1670937"/>
                <a:gridCol w="2899053"/>
                <a:gridCol w="2285524"/>
              </a:tblGrid>
              <a:tr h="402831">
                <a:tc gridSpan="2">
                  <a:txBody>
                    <a:bodyPr/>
                    <a:lstStyle/>
                    <a:p>
                      <a:pPr>
                        <a:lnSpc>
                          <a:spcPct val="1150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Pre test lumbares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Pos test lumbares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r>
              <a:tr h="247420">
                <a:tc row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Válido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78347">
                <a:tc vMerge="1">
                  <a:txBody>
                    <a:bodyPr/>
                    <a:lstStyle/>
                    <a:p>
                      <a:endParaRPr lang="es-EC"/>
                    </a:p>
                  </a:txBody>
                  <a:tcPr/>
                </a:tc>
                <a:tc>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Perdidos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7420">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Media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26,4375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33,8750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74481">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3,30593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2,09364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7420">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Rango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12,00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7,00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7420">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Mínimo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22,00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31,00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7420">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Máximo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34,00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38,00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r>
            </a:tbl>
          </a:graphicData>
        </a:graphic>
      </p:graphicFrame>
      <p:sp>
        <p:nvSpPr>
          <p:cNvPr id="4" name="CuadroTexto 3"/>
          <p:cNvSpPr txBox="1"/>
          <p:nvPr/>
        </p:nvSpPr>
        <p:spPr>
          <a:xfrm>
            <a:off x="0" y="3501008"/>
            <a:ext cx="9144000" cy="2308324"/>
          </a:xfrm>
          <a:prstGeom prst="rect">
            <a:avLst/>
          </a:prstGeom>
          <a:noFill/>
        </p:spPr>
        <p:txBody>
          <a:bodyPr wrap="square" rtlCol="0">
            <a:spAutoFit/>
          </a:bodyPr>
          <a:lstStyle/>
          <a:p>
            <a:pPr algn="just"/>
            <a:r>
              <a:rPr lang="es-ES" sz="1800" b="1" dirty="0"/>
              <a:t>Análisis: </a:t>
            </a:r>
            <a:r>
              <a:rPr lang="es-ES" sz="1800" dirty="0"/>
              <a:t>en el test de resistencia muscular lumbares 1 minuto en el pre test se obtuvo una media de 24,43 lumbares, un mínimo de 22 lumbares, un máximo de 34 lumbares, un rango de 12 lumbares, la desviación estándar de 3,30 lumbares. Luego de aplicar los ejercicios de resistencia de fuerza en el pos test se obtuvo una media de 33,87 lumbares, un mínimo de 31 lumbares, un máximo de 38 lumbares, un rango de 7 lumbares, la desviación estándar de 2,09 lumbares. Evidenciándose una mejora considerable.</a:t>
            </a:r>
            <a:endParaRPr lang="es-EC" sz="1800" dirty="0"/>
          </a:p>
          <a:p>
            <a:pPr algn="just"/>
            <a:endParaRPr lang="es-EC" sz="1800" dirty="0"/>
          </a:p>
        </p:txBody>
      </p:sp>
    </p:spTree>
    <p:extLst>
      <p:ext uri="{BB962C8B-B14F-4D97-AF65-F5344CB8AC3E}">
        <p14:creationId xmlns:p14="http://schemas.microsoft.com/office/powerpoint/2010/main" val="152747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620688"/>
            <a:ext cx="7272808" cy="707886"/>
          </a:xfrm>
          <a:prstGeom prst="rect">
            <a:avLst/>
          </a:prstGeom>
          <a:noFill/>
        </p:spPr>
        <p:txBody>
          <a:bodyPr wrap="square" rtlCol="0">
            <a:spAutoFit/>
          </a:bodyPr>
          <a:lstStyle/>
          <a:p>
            <a:r>
              <a:rPr lang="es-ES" sz="2000" b="1" dirty="0" smtClean="0"/>
              <a:t>ANÁLISIS DEL TEST DE TRÍCEPS</a:t>
            </a:r>
            <a:endParaRPr lang="es-EC" sz="2000" dirty="0" smtClean="0"/>
          </a:p>
          <a:p>
            <a:endParaRPr lang="es-EC" sz="2000" dirty="0"/>
          </a:p>
        </p:txBody>
      </p:sp>
      <p:graphicFrame>
        <p:nvGraphicFramePr>
          <p:cNvPr id="3" name="Tabla 2"/>
          <p:cNvGraphicFramePr>
            <a:graphicFrameLocks noGrp="1"/>
          </p:cNvGraphicFramePr>
          <p:nvPr>
            <p:extLst>
              <p:ext uri="{D42A27DB-BD31-4B8C-83A1-F6EECF244321}">
                <p14:modId xmlns:p14="http://schemas.microsoft.com/office/powerpoint/2010/main" val="2026927056"/>
              </p:ext>
            </p:extLst>
          </p:nvPr>
        </p:nvGraphicFramePr>
        <p:xfrm>
          <a:off x="301098" y="974631"/>
          <a:ext cx="8663390" cy="2238345"/>
        </p:xfrm>
        <a:graphic>
          <a:graphicData uri="http://schemas.openxmlformats.org/drawingml/2006/table">
            <a:tbl>
              <a:tblPr/>
              <a:tblGrid>
                <a:gridCol w="1673234"/>
                <a:gridCol w="1733572"/>
                <a:gridCol w="2925865"/>
                <a:gridCol w="2330719"/>
              </a:tblGrid>
              <a:tr h="381796">
                <a:tc gridSpan="2">
                  <a:txBody>
                    <a:bodyPr/>
                    <a:lstStyle/>
                    <a:p>
                      <a:pPr>
                        <a:lnSpc>
                          <a:spcPct val="1150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Pre test tríceps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Pos test tríceps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r>
              <a:tr h="236315">
                <a:tc row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Válido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93178">
                <a:tc vMerge="1">
                  <a:txBody>
                    <a:bodyPr/>
                    <a:lstStyle/>
                    <a:p>
                      <a:endParaRPr lang="es-EC"/>
                    </a:p>
                  </a:txBody>
                  <a:tcPr/>
                </a:tc>
                <a:tc>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Perdidos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36315">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Media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18,0000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24,6875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381796">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2,25093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3,02696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36315">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Rango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7,00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13,00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36315">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Mínimo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15,00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19,00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36315">
                <a:tc gridSpan="2">
                  <a:txBody>
                    <a:bodyPr/>
                    <a:lstStyle/>
                    <a:p>
                      <a:pPr marL="38100" marR="38100">
                        <a:lnSpc>
                          <a:spcPts val="1600"/>
                        </a:lnSpc>
                        <a:spcAft>
                          <a:spcPts val="0"/>
                        </a:spcAft>
                      </a:pPr>
                      <a:r>
                        <a:rPr lang="es-EC" sz="1600" b="1">
                          <a:effectLst/>
                          <a:latin typeface="Arial" panose="020B0604020202020204" pitchFamily="34" charset="0"/>
                          <a:ea typeface="Calibri" panose="020F0502020204030204" pitchFamily="34" charset="0"/>
                          <a:cs typeface="Times New Roman" panose="02020603050405020304" pitchFamily="18" charset="0"/>
                        </a:rPr>
                        <a:t>Máximo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600">
                          <a:effectLst/>
                          <a:latin typeface="Arial" panose="020B0604020202020204" pitchFamily="34" charset="0"/>
                          <a:ea typeface="Calibri" panose="020F0502020204030204" pitchFamily="34" charset="0"/>
                          <a:cs typeface="Times New Roman" panose="02020603050405020304" pitchFamily="18" charset="0"/>
                        </a:rPr>
                        <a:t>22,00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32,00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r>
            </a:tbl>
          </a:graphicData>
        </a:graphic>
      </p:graphicFrame>
      <p:sp>
        <p:nvSpPr>
          <p:cNvPr id="4" name="CuadroTexto 3"/>
          <p:cNvSpPr txBox="1"/>
          <p:nvPr/>
        </p:nvSpPr>
        <p:spPr>
          <a:xfrm>
            <a:off x="0" y="3429000"/>
            <a:ext cx="8964488" cy="2462213"/>
          </a:xfrm>
          <a:prstGeom prst="rect">
            <a:avLst/>
          </a:prstGeom>
          <a:noFill/>
        </p:spPr>
        <p:txBody>
          <a:bodyPr wrap="square" rtlCol="0">
            <a:spAutoFit/>
          </a:bodyPr>
          <a:lstStyle/>
          <a:p>
            <a:pPr algn="just"/>
            <a:r>
              <a:rPr lang="es-EC" sz="2000" b="1" dirty="0"/>
              <a:t>Análisis: </a:t>
            </a:r>
            <a:r>
              <a:rPr lang="es-EC" sz="2000" dirty="0"/>
              <a:t>en el test de resistencia muscular tríceps 1 minuto en el pre test se obtuvo una media de 18  tríceps, un mínimo de 15 tríceps, un máximo de 22 tríceps, un rango de 7 tríceps, la desviación estándar de 2,25 tríceps. Luego de aplicar los ejercicios de resistencia de fuerza en el pos test se obtuvo una media de 24 tríceps, un mínimo de 19 lumbares, un máximo de 32 tríceps, un rango de 13 tríceps, la desviación estándar de 3,02 tríceps. Evidenciándose una mejora considerable</a:t>
            </a:r>
          </a:p>
          <a:p>
            <a:endParaRPr lang="es-EC" dirty="0"/>
          </a:p>
        </p:txBody>
      </p:sp>
    </p:spTree>
    <p:extLst>
      <p:ext uri="{BB962C8B-B14F-4D97-AF65-F5344CB8AC3E}">
        <p14:creationId xmlns:p14="http://schemas.microsoft.com/office/powerpoint/2010/main" val="3618117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548680"/>
            <a:ext cx="6984776" cy="707886"/>
          </a:xfrm>
          <a:prstGeom prst="rect">
            <a:avLst/>
          </a:prstGeom>
          <a:noFill/>
        </p:spPr>
        <p:txBody>
          <a:bodyPr wrap="square" rtlCol="0">
            <a:spAutoFit/>
          </a:bodyPr>
          <a:lstStyle/>
          <a:p>
            <a:r>
              <a:rPr lang="es-ES" sz="2000" b="1" dirty="0" smtClean="0"/>
              <a:t>ANÁLISIS DEL TEST DE DOMINADAS</a:t>
            </a:r>
            <a:endParaRPr lang="es-EC" sz="2000" dirty="0" smtClean="0"/>
          </a:p>
          <a:p>
            <a:endParaRPr lang="es-EC" sz="2000" dirty="0"/>
          </a:p>
        </p:txBody>
      </p:sp>
      <p:graphicFrame>
        <p:nvGraphicFramePr>
          <p:cNvPr id="3" name="Tabla 2"/>
          <p:cNvGraphicFramePr>
            <a:graphicFrameLocks noGrp="1"/>
          </p:cNvGraphicFramePr>
          <p:nvPr>
            <p:extLst>
              <p:ext uri="{D42A27DB-BD31-4B8C-83A1-F6EECF244321}">
                <p14:modId xmlns:p14="http://schemas.microsoft.com/office/powerpoint/2010/main" val="1861318409"/>
              </p:ext>
            </p:extLst>
          </p:nvPr>
        </p:nvGraphicFramePr>
        <p:xfrm>
          <a:off x="264441" y="923581"/>
          <a:ext cx="8556031" cy="2145378"/>
        </p:xfrm>
        <a:graphic>
          <a:graphicData uri="http://schemas.openxmlformats.org/drawingml/2006/table">
            <a:tbl>
              <a:tblPr/>
              <a:tblGrid>
                <a:gridCol w="1790323"/>
                <a:gridCol w="2325864"/>
                <a:gridCol w="2325864"/>
                <a:gridCol w="2113980"/>
              </a:tblGrid>
              <a:tr h="427887">
                <a:tc gridSpan="2">
                  <a:txBody>
                    <a:bodyPr/>
                    <a:lstStyle/>
                    <a:p>
                      <a:pPr>
                        <a:lnSpc>
                          <a:spcPct val="1150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Pre test dominadas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Pos test dominadas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r>
              <a:tr h="237715">
                <a:tc rowSpan="2">
                  <a:txBody>
                    <a:bodyPr/>
                    <a:lstStyle/>
                    <a:p>
                      <a:pPr marL="38100" marR="38100">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Válido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81544">
                <a:tc vMerge="1">
                  <a:txBody>
                    <a:bodyPr/>
                    <a:lstStyle/>
                    <a:p>
                      <a:endParaRPr lang="es-EC"/>
                    </a:p>
                  </a:txBody>
                  <a:tcPr/>
                </a:tc>
                <a:tc>
                  <a:txBody>
                    <a:bodyPr/>
                    <a:lstStyle/>
                    <a:p>
                      <a:pPr marL="38100" marR="38100">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Perdidos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37715">
                <a:tc gridSpan="2">
                  <a:txBody>
                    <a:bodyPr/>
                    <a:lstStyle/>
                    <a:p>
                      <a:pPr marL="38100" marR="38100">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Media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3,7500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7,2500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47372">
                <a:tc gridSpan="2">
                  <a:txBody>
                    <a:bodyPr/>
                    <a:lstStyle/>
                    <a:p>
                      <a:pPr marL="38100" marR="38100">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1,57056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1,91485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37715">
                <a:tc gridSpan="2">
                  <a:txBody>
                    <a:bodyPr/>
                    <a:lstStyle/>
                    <a:p>
                      <a:pPr marL="38100" marR="38100">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Rango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6,00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7,00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37715">
                <a:tc gridSpan="2">
                  <a:txBody>
                    <a:bodyPr/>
                    <a:lstStyle/>
                    <a:p>
                      <a:pPr marL="38100" marR="38100">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Mínimo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1,00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5,00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r>
              <a:tr h="237715">
                <a:tc gridSpan="2">
                  <a:txBody>
                    <a:bodyPr/>
                    <a:lstStyle/>
                    <a:p>
                      <a:pPr marL="38100" marR="38100">
                        <a:lnSpc>
                          <a:spcPts val="1600"/>
                        </a:lnSpc>
                        <a:spcAft>
                          <a:spcPts val="0"/>
                        </a:spcAft>
                      </a:pPr>
                      <a:r>
                        <a:rPr lang="es-EC" sz="1800" b="1">
                          <a:effectLst/>
                          <a:latin typeface="Arial" panose="020B0604020202020204" pitchFamily="34" charset="0"/>
                          <a:ea typeface="Calibri" panose="020F0502020204030204" pitchFamily="34" charset="0"/>
                          <a:cs typeface="Times New Roman" panose="02020603050405020304" pitchFamily="18" charset="0"/>
                        </a:rPr>
                        <a:t>Máximo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hMerge="1">
                  <a:txBody>
                    <a:bodyPr/>
                    <a:lstStyle/>
                    <a:p>
                      <a:endParaRPr lang="es-EC"/>
                    </a:p>
                  </a:txBody>
                  <a:tcPr/>
                </a:tc>
                <a:tc>
                  <a:txBody>
                    <a:bodyPr/>
                    <a:lstStyle/>
                    <a:p>
                      <a:pPr marL="38100" marR="38100" algn="ctr">
                        <a:lnSpc>
                          <a:spcPts val="1600"/>
                        </a:lnSpc>
                        <a:spcAft>
                          <a:spcPts val="0"/>
                        </a:spcAft>
                      </a:pPr>
                      <a:r>
                        <a:rPr lang="es-EC" sz="1800">
                          <a:effectLst/>
                          <a:latin typeface="Arial" panose="020B0604020202020204" pitchFamily="34" charset="0"/>
                          <a:ea typeface="Calibri" panose="020F0502020204030204" pitchFamily="34" charset="0"/>
                          <a:cs typeface="Times New Roman" panose="02020603050405020304" pitchFamily="18" charset="0"/>
                        </a:rPr>
                        <a:t>7,00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12,00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r>
            </a:tbl>
          </a:graphicData>
        </a:graphic>
      </p:graphicFrame>
      <p:sp>
        <p:nvSpPr>
          <p:cNvPr id="4" name="CuadroTexto 3"/>
          <p:cNvSpPr txBox="1"/>
          <p:nvPr/>
        </p:nvSpPr>
        <p:spPr>
          <a:xfrm>
            <a:off x="251520" y="3284984"/>
            <a:ext cx="8712968" cy="2862322"/>
          </a:xfrm>
          <a:prstGeom prst="rect">
            <a:avLst/>
          </a:prstGeom>
          <a:noFill/>
        </p:spPr>
        <p:txBody>
          <a:bodyPr wrap="square" rtlCol="0">
            <a:spAutoFit/>
          </a:bodyPr>
          <a:lstStyle/>
          <a:p>
            <a:pPr algn="just"/>
            <a:r>
              <a:rPr lang="es-EC" sz="2000" b="1" dirty="0"/>
              <a:t>Análisis: </a:t>
            </a:r>
            <a:r>
              <a:rPr lang="es-EC" sz="2000" dirty="0"/>
              <a:t>en el test de resistencia muscular dominadas 1 minuto en el pre test se obtuvo una media de 3,75  dominadas, un mínimo de 1 dominadas, un máximo de 7 dominadas, un rango de 6 dominadas, la desviación estándar de 1,57 dominadas. Luego de aplicar los ejercicios de resistencia de fuerza en el pos test se obtuvo una media de 7,25 tríceps, un mínimo de 5 dominadas, un máximo de 12 dominadas, un rango de 5 dominadas, la desviación estándar de 1,91 dominadas. Evidenciándose una mejora considerable</a:t>
            </a:r>
          </a:p>
          <a:p>
            <a:pPr algn="just"/>
            <a:endParaRPr lang="es-EC" sz="2000" dirty="0"/>
          </a:p>
        </p:txBody>
      </p:sp>
    </p:spTree>
    <p:extLst>
      <p:ext uri="{BB962C8B-B14F-4D97-AF65-F5344CB8AC3E}">
        <p14:creationId xmlns:p14="http://schemas.microsoft.com/office/powerpoint/2010/main" val="236753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476672"/>
            <a:ext cx="8568952" cy="923330"/>
          </a:xfrm>
          <a:prstGeom prst="rect">
            <a:avLst/>
          </a:prstGeom>
          <a:noFill/>
        </p:spPr>
        <p:txBody>
          <a:bodyPr wrap="square" rtlCol="0">
            <a:spAutoFit/>
          </a:bodyPr>
          <a:lstStyle/>
          <a:p>
            <a:pPr lvl="2"/>
            <a:r>
              <a:rPr lang="es-ES" sz="2000" b="1" dirty="0" smtClean="0"/>
              <a:t>ANÁLISIS DE LOS TEST TÉCNICOS.</a:t>
            </a:r>
            <a:endParaRPr lang="es-EC" sz="2000" dirty="0" smtClean="0"/>
          </a:p>
          <a:p>
            <a:pPr lvl="3"/>
            <a:r>
              <a:rPr lang="es-ES" sz="2000" b="1" dirty="0" smtClean="0"/>
              <a:t>ANÁLISIS CUANTITATIVO DE LA PRUEBA DE 100 METROS LIBRE</a:t>
            </a:r>
            <a:endParaRPr lang="es-EC" sz="2000" dirty="0" smtClean="0"/>
          </a:p>
          <a:p>
            <a:endParaRPr lang="es-EC" dirty="0"/>
          </a:p>
        </p:txBody>
      </p:sp>
      <p:pic>
        <p:nvPicPr>
          <p:cNvPr id="3" name="Imagen 2"/>
          <p:cNvPicPr>
            <a:picLocks noChangeAspect="1"/>
          </p:cNvPicPr>
          <p:nvPr/>
        </p:nvPicPr>
        <p:blipFill>
          <a:blip r:embed="rId2"/>
          <a:stretch>
            <a:fillRect/>
          </a:stretch>
        </p:blipFill>
        <p:spPr>
          <a:xfrm>
            <a:off x="179512" y="1400002"/>
            <a:ext cx="8964488" cy="2965102"/>
          </a:xfrm>
          <a:prstGeom prst="rect">
            <a:avLst/>
          </a:prstGeom>
        </p:spPr>
      </p:pic>
      <p:sp>
        <p:nvSpPr>
          <p:cNvPr id="4" name="CuadroTexto 3"/>
          <p:cNvSpPr txBox="1"/>
          <p:nvPr/>
        </p:nvSpPr>
        <p:spPr>
          <a:xfrm>
            <a:off x="0" y="4303549"/>
            <a:ext cx="9144000" cy="1969770"/>
          </a:xfrm>
          <a:prstGeom prst="rect">
            <a:avLst/>
          </a:prstGeom>
          <a:noFill/>
        </p:spPr>
        <p:txBody>
          <a:bodyPr wrap="square" rtlCol="0">
            <a:spAutoFit/>
          </a:bodyPr>
          <a:lstStyle/>
          <a:p>
            <a:pPr algn="just"/>
            <a:r>
              <a:rPr lang="es-ES" sz="1800" b="1" dirty="0" smtClean="0"/>
              <a:t>Análisis:</a:t>
            </a:r>
            <a:r>
              <a:rPr lang="es-ES" sz="1800" dirty="0" smtClean="0"/>
              <a:t> En </a:t>
            </a:r>
            <a:r>
              <a:rPr lang="es-ES" sz="1800" dirty="0"/>
              <a:t>el tiempo total de nado en el pre test se obtuvo una media de 1,06 segundos, un máximo de 1,02 segundos, un mínimo de1,12 segundos, con un rango de 10,00 segundo y una desviación estándar de 03060 segundos. Luego de aplicar la propuesta de ejercicios de fuerza resistencia en el post test de se obtuvo en la salida una media de 1,04 segundos, un máximo de 1,10 segundos, un mínimo de 1,00 seg, con un rango de 10,00 segundo y una desviación estándar de 03060 segundos</a:t>
            </a:r>
            <a:endParaRPr lang="es-EC" sz="1800" dirty="0"/>
          </a:p>
          <a:p>
            <a:endParaRPr lang="es-EC" dirty="0"/>
          </a:p>
        </p:txBody>
      </p:sp>
    </p:spTree>
    <p:extLst>
      <p:ext uri="{BB962C8B-B14F-4D97-AF65-F5344CB8AC3E}">
        <p14:creationId xmlns:p14="http://schemas.microsoft.com/office/powerpoint/2010/main" val="4190578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548680"/>
            <a:ext cx="8856984" cy="707886"/>
          </a:xfrm>
          <a:prstGeom prst="rect">
            <a:avLst/>
          </a:prstGeom>
          <a:noFill/>
        </p:spPr>
        <p:txBody>
          <a:bodyPr wrap="square" rtlCol="0">
            <a:spAutoFit/>
          </a:bodyPr>
          <a:lstStyle/>
          <a:p>
            <a:r>
              <a:rPr lang="es-ES" sz="2000" b="1" dirty="0" smtClean="0"/>
              <a:t>ANÁLISIS CUANTITATIVO DE LA PRUEBA DE 100 METROS ESPALDA</a:t>
            </a:r>
            <a:endParaRPr lang="es-EC" sz="2000" dirty="0" smtClean="0"/>
          </a:p>
          <a:p>
            <a:endParaRPr lang="es-EC" sz="2000" dirty="0"/>
          </a:p>
        </p:txBody>
      </p:sp>
      <p:pic>
        <p:nvPicPr>
          <p:cNvPr id="3" name="Imagen 2"/>
          <p:cNvPicPr>
            <a:picLocks noChangeAspect="1"/>
          </p:cNvPicPr>
          <p:nvPr/>
        </p:nvPicPr>
        <p:blipFill>
          <a:blip r:embed="rId2"/>
          <a:stretch>
            <a:fillRect/>
          </a:stretch>
        </p:blipFill>
        <p:spPr>
          <a:xfrm>
            <a:off x="179512" y="933963"/>
            <a:ext cx="8856984" cy="2508666"/>
          </a:xfrm>
          <a:prstGeom prst="rect">
            <a:avLst/>
          </a:prstGeom>
        </p:spPr>
      </p:pic>
      <p:sp>
        <p:nvSpPr>
          <p:cNvPr id="4" name="CuadroTexto 3"/>
          <p:cNvSpPr txBox="1"/>
          <p:nvPr/>
        </p:nvSpPr>
        <p:spPr>
          <a:xfrm>
            <a:off x="0" y="3645024"/>
            <a:ext cx="9036496" cy="2462213"/>
          </a:xfrm>
          <a:prstGeom prst="rect">
            <a:avLst/>
          </a:prstGeom>
          <a:noFill/>
        </p:spPr>
        <p:txBody>
          <a:bodyPr wrap="square" rtlCol="0">
            <a:spAutoFit/>
          </a:bodyPr>
          <a:lstStyle/>
          <a:p>
            <a:pPr algn="just"/>
            <a:r>
              <a:rPr lang="es-ES" sz="2000" b="1" dirty="0" smtClean="0"/>
              <a:t>Análisis: </a:t>
            </a:r>
            <a:r>
              <a:rPr lang="es-ES" sz="2000" dirty="0" smtClean="0"/>
              <a:t>En </a:t>
            </a:r>
            <a:r>
              <a:rPr lang="es-ES" sz="2000" dirty="0"/>
              <a:t>el tiempo total de nado en el pre test se obtuvo una media de 1,06 segundos, un máximo de 1,28 segundos, un mínimo de1,18 segundos, con un rango de 10,00 segundos y una desviación estándar de 03060 segundos. Luego de aplicar la propuesta de ejercicios de fuerza resistencia en el post test de se obtuvo en la salida una media de 1,19 segundos, un máximo de 1,25 segundos, un mínimo de 1,15 seg, con un rango de 10,00 segundos y una desviación estándar de 03060 segundos.</a:t>
            </a:r>
            <a:endParaRPr lang="es-EC" sz="2000" dirty="0"/>
          </a:p>
          <a:p>
            <a:pPr algn="just"/>
            <a:endParaRPr lang="es-EC" dirty="0"/>
          </a:p>
        </p:txBody>
      </p:sp>
    </p:spTree>
    <p:extLst>
      <p:ext uri="{BB962C8B-B14F-4D97-AF65-F5344CB8AC3E}">
        <p14:creationId xmlns:p14="http://schemas.microsoft.com/office/powerpoint/2010/main" val="50717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404664"/>
            <a:ext cx="8784976" cy="615553"/>
          </a:xfrm>
          <a:prstGeom prst="rect">
            <a:avLst/>
          </a:prstGeom>
          <a:noFill/>
        </p:spPr>
        <p:txBody>
          <a:bodyPr wrap="square" rtlCol="0">
            <a:spAutoFit/>
          </a:bodyPr>
          <a:lstStyle/>
          <a:p>
            <a:r>
              <a:rPr lang="es-ES" sz="2000" b="1" dirty="0" smtClean="0"/>
              <a:t>ANÁLISIS CUANTITATIVO DE LA PRUEBA DE 100 METROS PECHO</a:t>
            </a:r>
            <a:endParaRPr lang="es-EC" sz="2000" dirty="0" smtClean="0"/>
          </a:p>
          <a:p>
            <a:endParaRPr lang="es-EC" dirty="0"/>
          </a:p>
        </p:txBody>
      </p:sp>
      <p:pic>
        <p:nvPicPr>
          <p:cNvPr id="3" name="Imagen 2"/>
          <p:cNvPicPr>
            <a:picLocks noChangeAspect="1"/>
          </p:cNvPicPr>
          <p:nvPr/>
        </p:nvPicPr>
        <p:blipFill>
          <a:blip r:embed="rId2"/>
          <a:stretch>
            <a:fillRect/>
          </a:stretch>
        </p:blipFill>
        <p:spPr>
          <a:xfrm>
            <a:off x="323528" y="1020217"/>
            <a:ext cx="8640960" cy="2408783"/>
          </a:xfrm>
          <a:prstGeom prst="rect">
            <a:avLst/>
          </a:prstGeom>
        </p:spPr>
      </p:pic>
      <p:sp>
        <p:nvSpPr>
          <p:cNvPr id="4" name="CuadroTexto 3"/>
          <p:cNvSpPr txBox="1"/>
          <p:nvPr/>
        </p:nvSpPr>
        <p:spPr>
          <a:xfrm>
            <a:off x="179512" y="3645024"/>
            <a:ext cx="8784976" cy="2554545"/>
          </a:xfrm>
          <a:prstGeom prst="rect">
            <a:avLst/>
          </a:prstGeom>
          <a:noFill/>
        </p:spPr>
        <p:txBody>
          <a:bodyPr wrap="square" rtlCol="0">
            <a:spAutoFit/>
          </a:bodyPr>
          <a:lstStyle/>
          <a:p>
            <a:pPr algn="just"/>
            <a:r>
              <a:rPr lang="es-ES" sz="2000" b="1" dirty="0" smtClean="0"/>
              <a:t>Análisis: </a:t>
            </a:r>
            <a:r>
              <a:rPr lang="es-ES" sz="2000" dirty="0" smtClean="0"/>
              <a:t>En </a:t>
            </a:r>
            <a:r>
              <a:rPr lang="es-ES" sz="2000" dirty="0"/>
              <a:t>el tiempo total de nado en el pre test se obtuvo una media de 1,31 segundos, un máximo de 1,37 segundos, un mínimo de1,27 segundos, con un rango de 10,00 segundos y una desviación estándar de 03060 segundos. Luego de aplicar la propuesta de ejercicios de fuerza resistencia en el post test de se obtuvo en la salida una media de 1,27 segundos, un máximo de 1,33 segundos, un mínimo de 1,23 seg, con un rango de 10,00 segundo y una desviación estándar de 03060 segundos.</a:t>
            </a:r>
            <a:endParaRPr lang="es-EC" sz="2000" dirty="0"/>
          </a:p>
          <a:p>
            <a:pPr algn="just"/>
            <a:endParaRPr lang="es-EC" sz="2000" dirty="0"/>
          </a:p>
        </p:txBody>
      </p:sp>
    </p:spTree>
    <p:extLst>
      <p:ext uri="{BB962C8B-B14F-4D97-AF65-F5344CB8AC3E}">
        <p14:creationId xmlns:p14="http://schemas.microsoft.com/office/powerpoint/2010/main" val="195872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332656"/>
            <a:ext cx="8892480" cy="707886"/>
          </a:xfrm>
          <a:prstGeom prst="rect">
            <a:avLst/>
          </a:prstGeom>
          <a:noFill/>
        </p:spPr>
        <p:txBody>
          <a:bodyPr wrap="square" rtlCol="0">
            <a:spAutoFit/>
          </a:bodyPr>
          <a:lstStyle/>
          <a:p>
            <a:r>
              <a:rPr lang="es-ES" sz="2000" b="1" dirty="0" smtClean="0"/>
              <a:t>ANÁLISIS CUANTITATIVO DE LA PRUEBA DE 100 METROS MARIPOSA</a:t>
            </a:r>
            <a:endParaRPr lang="es-EC" sz="2000" dirty="0" smtClean="0"/>
          </a:p>
          <a:p>
            <a:endParaRPr lang="es-EC" sz="2000" dirty="0"/>
          </a:p>
        </p:txBody>
      </p:sp>
      <p:pic>
        <p:nvPicPr>
          <p:cNvPr id="3" name="Imagen 2"/>
          <p:cNvPicPr>
            <a:picLocks noChangeAspect="1"/>
          </p:cNvPicPr>
          <p:nvPr/>
        </p:nvPicPr>
        <p:blipFill>
          <a:blip r:embed="rId2"/>
          <a:stretch>
            <a:fillRect/>
          </a:stretch>
        </p:blipFill>
        <p:spPr>
          <a:xfrm>
            <a:off x="266256" y="1056203"/>
            <a:ext cx="8698232" cy="2588821"/>
          </a:xfrm>
          <a:prstGeom prst="rect">
            <a:avLst/>
          </a:prstGeom>
        </p:spPr>
      </p:pic>
      <p:sp>
        <p:nvSpPr>
          <p:cNvPr id="4" name="CuadroTexto 3"/>
          <p:cNvSpPr txBox="1"/>
          <p:nvPr/>
        </p:nvSpPr>
        <p:spPr>
          <a:xfrm>
            <a:off x="0" y="3501008"/>
            <a:ext cx="9144000" cy="2462213"/>
          </a:xfrm>
          <a:prstGeom prst="rect">
            <a:avLst/>
          </a:prstGeom>
          <a:noFill/>
        </p:spPr>
        <p:txBody>
          <a:bodyPr wrap="square" rtlCol="0">
            <a:spAutoFit/>
          </a:bodyPr>
          <a:lstStyle/>
          <a:p>
            <a:pPr algn="just"/>
            <a:r>
              <a:rPr lang="es-ES" sz="2000" b="1" dirty="0" smtClean="0"/>
              <a:t>Análisis:</a:t>
            </a:r>
            <a:r>
              <a:rPr lang="es-ES" sz="2000" dirty="0" smtClean="0"/>
              <a:t> En </a:t>
            </a:r>
            <a:r>
              <a:rPr lang="es-ES" sz="2000" dirty="0"/>
              <a:t>el tiempo total de nado en el pre test se obtuvo una media de 1,14 segundos, un máximo de 1,20 segundos, un mínimo de1,17 segundos, con un rango de 10 segundos y una desviación estándar de 03060 segundos. Luego de aplicar la propuesta de ejercicios de fuerza resistencia en el post test de se obtuvo en la salida una media de 1,11 segundos, un máximo de 1,17 segundos, un mínimo de 1,07 seg, con un rango de 10 segundo y una desviación estándar de 03060 segundos.</a:t>
            </a:r>
            <a:endParaRPr lang="es-EC" sz="2000" dirty="0"/>
          </a:p>
          <a:p>
            <a:endParaRPr lang="es-EC" dirty="0"/>
          </a:p>
        </p:txBody>
      </p:sp>
    </p:spTree>
    <p:extLst>
      <p:ext uri="{BB962C8B-B14F-4D97-AF65-F5344CB8AC3E}">
        <p14:creationId xmlns:p14="http://schemas.microsoft.com/office/powerpoint/2010/main" val="81516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332656"/>
            <a:ext cx="8424936" cy="615553"/>
          </a:xfrm>
          <a:prstGeom prst="rect">
            <a:avLst/>
          </a:prstGeom>
          <a:noFill/>
        </p:spPr>
        <p:txBody>
          <a:bodyPr wrap="square" rtlCol="0">
            <a:spAutoFit/>
          </a:bodyPr>
          <a:lstStyle/>
          <a:p>
            <a:r>
              <a:rPr lang="es-ES" sz="2000" b="1" dirty="0" smtClean="0"/>
              <a:t>ANÁLISIS CUANTITATIVO DE LA PRUEBA DE 200 METROS LIBRE</a:t>
            </a:r>
            <a:endParaRPr lang="es-EC" sz="2000" dirty="0" smtClean="0"/>
          </a:p>
          <a:p>
            <a:endParaRPr lang="es-EC" dirty="0"/>
          </a:p>
        </p:txBody>
      </p:sp>
      <p:pic>
        <p:nvPicPr>
          <p:cNvPr id="3" name="Imagen 2"/>
          <p:cNvPicPr>
            <a:picLocks noChangeAspect="1"/>
          </p:cNvPicPr>
          <p:nvPr/>
        </p:nvPicPr>
        <p:blipFill>
          <a:blip r:embed="rId2"/>
          <a:stretch>
            <a:fillRect/>
          </a:stretch>
        </p:blipFill>
        <p:spPr>
          <a:xfrm>
            <a:off x="0" y="923946"/>
            <a:ext cx="8964488" cy="2721078"/>
          </a:xfrm>
          <a:prstGeom prst="rect">
            <a:avLst/>
          </a:prstGeom>
        </p:spPr>
      </p:pic>
      <p:sp>
        <p:nvSpPr>
          <p:cNvPr id="4" name="CuadroTexto 3"/>
          <p:cNvSpPr txBox="1"/>
          <p:nvPr/>
        </p:nvSpPr>
        <p:spPr>
          <a:xfrm>
            <a:off x="53752" y="3645024"/>
            <a:ext cx="8856984" cy="2462213"/>
          </a:xfrm>
          <a:prstGeom prst="rect">
            <a:avLst/>
          </a:prstGeom>
          <a:noFill/>
        </p:spPr>
        <p:txBody>
          <a:bodyPr wrap="square" rtlCol="0">
            <a:spAutoFit/>
          </a:bodyPr>
          <a:lstStyle/>
          <a:p>
            <a:pPr algn="just"/>
            <a:r>
              <a:rPr lang="es-ES" sz="2000" b="1" dirty="0" smtClean="0"/>
              <a:t>Análisis:</a:t>
            </a:r>
            <a:r>
              <a:rPr lang="es-ES" sz="2000" dirty="0" smtClean="0"/>
              <a:t> En </a:t>
            </a:r>
            <a:r>
              <a:rPr lang="es-ES" sz="2000" dirty="0"/>
              <a:t>el tiempo total de nado en el pre test se obtuvo una media de 2,44 segundos, un máximo de 2,58 segundos, un mínimo de 2,35 segundos, con un rango de 23,00 segundos y una desviación estándar de 07002 segundos. Luego de aplicar la propuesta de ejercicios de fuerza resistencia en el post test de se obtuvo en el tiempo de nado una media de 2,29 segundos, un máximo de 2,42 segundos, un mínimo de 2,20 segundos, con un rango de 22 segundos y una desviación estándar de 06752 segundos.</a:t>
            </a:r>
            <a:endParaRPr lang="es-EC" sz="2000" dirty="0"/>
          </a:p>
          <a:p>
            <a:endParaRPr lang="es-EC" dirty="0"/>
          </a:p>
        </p:txBody>
      </p:sp>
    </p:spTree>
    <p:extLst>
      <p:ext uri="{BB962C8B-B14F-4D97-AF65-F5344CB8AC3E}">
        <p14:creationId xmlns:p14="http://schemas.microsoft.com/office/powerpoint/2010/main" val="115517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764704"/>
            <a:ext cx="8712968" cy="5539978"/>
          </a:xfrm>
          <a:prstGeom prst="rect">
            <a:avLst/>
          </a:prstGeom>
          <a:noFill/>
        </p:spPr>
        <p:txBody>
          <a:bodyPr wrap="square" rtlCol="0">
            <a:spAutoFit/>
          </a:bodyPr>
          <a:lstStyle/>
          <a:p>
            <a:pPr algn="just"/>
            <a:r>
              <a:rPr lang="es-EC" sz="2000" b="1" dirty="0" smtClean="0"/>
              <a:t>CONCLUSIONES.-</a:t>
            </a:r>
            <a:endParaRPr lang="es-EC" sz="2000" dirty="0" smtClean="0"/>
          </a:p>
          <a:p>
            <a:pPr marL="342900" lvl="0" indent="-342900" algn="just">
              <a:buFont typeface="Wingdings" panose="05000000000000000000" pitchFamily="2" charset="2"/>
              <a:buChar char="Ø"/>
            </a:pPr>
            <a:r>
              <a:rPr lang="es-EC" sz="2000" dirty="0" smtClean="0"/>
              <a:t>En </a:t>
            </a:r>
            <a:r>
              <a:rPr lang="es-EC" sz="2000" dirty="0"/>
              <a:t>este estudio nos hemos enfocado en la categorías infantiles siendo estas la infantil A que corresponde a las edades de 9-10 años y la categoría infantil B que serán la edades de 11-12 años tanto femenino como masculino.</a:t>
            </a:r>
          </a:p>
          <a:p>
            <a:pPr marL="342900" lvl="0" indent="-342900" algn="just">
              <a:buFont typeface="Wingdings" panose="05000000000000000000" pitchFamily="2" charset="2"/>
              <a:buChar char="Ø"/>
            </a:pPr>
            <a:r>
              <a:rPr lang="es-EC" sz="2000" dirty="0"/>
              <a:t>Al definir estas dos capacidades física podemos darnos cuenta que no pueden estar separadas en el entrenamiento de la natación y las pruebas de natación en estudio implica a más de tener una resistencia aeróbica para lograr cubrir la distancia en forma efectiva es necesario que el nadador venza a lo largo de la trayectoria al medio acuático que tiene una densidad 36 veces más que el aire.</a:t>
            </a:r>
          </a:p>
          <a:p>
            <a:pPr marL="342900" lvl="0" indent="-342900" algn="just">
              <a:buFont typeface="Wingdings" panose="05000000000000000000" pitchFamily="2" charset="2"/>
              <a:buChar char="Ø"/>
            </a:pPr>
            <a:r>
              <a:rPr lang="es-ES" sz="2000" dirty="0"/>
              <a:t>La problemática de este estudio radica en los niveles bajos de resistencia muscular que presentan los nadadores infantiles del club Náutico, teniendo como causas la falta de planificación de esta importante capacidad física, así como la falta de medios adecuados tanto para el trabajo muscular en tierra así como el trabajo en agua, siendo notorio a la hora de competir</a:t>
            </a:r>
            <a:endParaRPr lang="es-EC" sz="2000" dirty="0"/>
          </a:p>
          <a:p>
            <a:pPr marL="285750" indent="-285750">
              <a:buFont typeface="Wingdings" panose="05000000000000000000" pitchFamily="2" charset="2"/>
              <a:buChar char="Ø"/>
            </a:pPr>
            <a:endParaRPr lang="es-EC" dirty="0"/>
          </a:p>
        </p:txBody>
      </p:sp>
    </p:spTree>
    <p:extLst>
      <p:ext uri="{BB962C8B-B14F-4D97-AF65-F5344CB8AC3E}">
        <p14:creationId xmlns:p14="http://schemas.microsoft.com/office/powerpoint/2010/main" val="239419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332656"/>
            <a:ext cx="8712968" cy="5047536"/>
          </a:xfrm>
          <a:prstGeom prst="rect">
            <a:avLst/>
          </a:prstGeom>
          <a:noFill/>
        </p:spPr>
        <p:txBody>
          <a:bodyPr wrap="square" rtlCol="0">
            <a:spAutoFit/>
          </a:bodyPr>
          <a:lstStyle/>
          <a:p>
            <a:pPr lvl="2" algn="just"/>
            <a:r>
              <a:rPr lang="es-EC" sz="2800" b="1" dirty="0"/>
              <a:t>Objetivos Específicos</a:t>
            </a:r>
            <a:endParaRPr lang="es-EC" sz="2800" dirty="0"/>
          </a:p>
          <a:p>
            <a:pPr marL="457200" indent="-457200" algn="just">
              <a:buFont typeface="Wingdings" panose="05000000000000000000" pitchFamily="2" charset="2"/>
              <a:buChar char="Ø"/>
            </a:pPr>
            <a:r>
              <a:rPr lang="es-ES" sz="2800" dirty="0"/>
              <a:t>Evaluar  los nivel de estrés agudo episódico de las señoras de 30 a 40 años en casa somos San Bartolo  mediante un pre  test y pos test</a:t>
            </a:r>
            <a:r>
              <a:rPr lang="es-ES" sz="2800" dirty="0" smtClean="0"/>
              <a:t>.</a:t>
            </a:r>
            <a:endParaRPr lang="es-EC" sz="2800" dirty="0"/>
          </a:p>
          <a:p>
            <a:pPr marL="457200" lvl="0" indent="-457200" algn="just">
              <a:buFont typeface="Wingdings" panose="05000000000000000000" pitchFamily="2" charset="2"/>
              <a:buChar char="Ø"/>
            </a:pPr>
            <a:r>
              <a:rPr lang="es-ES" sz="2800" dirty="0"/>
              <a:t>Diseñar y aplicar un programa de </a:t>
            </a:r>
            <a:r>
              <a:rPr lang="es-ES" sz="2800" dirty="0" err="1"/>
              <a:t>bailoterapia</a:t>
            </a:r>
            <a:r>
              <a:rPr lang="es-ES" sz="2800" dirty="0"/>
              <a:t> para  las señoras de 30 a 40 años en casa somos San </a:t>
            </a:r>
            <a:r>
              <a:rPr lang="es-ES" sz="2800" dirty="0" smtClean="0"/>
              <a:t>Bartolo</a:t>
            </a:r>
            <a:r>
              <a:rPr lang="es-ES" sz="2800" dirty="0" smtClean="0"/>
              <a:t>.</a:t>
            </a:r>
          </a:p>
          <a:p>
            <a:pPr marL="457200" indent="-457200" algn="just">
              <a:buFont typeface="Wingdings" panose="05000000000000000000" pitchFamily="2" charset="2"/>
              <a:buChar char="Ø"/>
            </a:pPr>
            <a:r>
              <a:rPr lang="es-ES" sz="2800" dirty="0"/>
              <a:t>Comparar los valores obtenidos del estrés agudo episódico  de las señoras después de realizar el programa de </a:t>
            </a:r>
            <a:r>
              <a:rPr lang="es-ES" sz="2800" dirty="0" err="1"/>
              <a:t>bailoterapia</a:t>
            </a:r>
            <a:r>
              <a:rPr lang="es-ES" sz="2800" dirty="0"/>
              <a:t>.</a:t>
            </a:r>
            <a:endParaRPr lang="es-EC" sz="2800" dirty="0"/>
          </a:p>
          <a:p>
            <a:pPr marL="457200" lvl="0" indent="-457200" algn="just">
              <a:buFont typeface="Wingdings" panose="05000000000000000000" pitchFamily="2" charset="2"/>
              <a:buChar char="Ø"/>
            </a:pPr>
            <a:endParaRPr lang="es-EC" sz="2800" dirty="0"/>
          </a:p>
          <a:p>
            <a:endParaRPr lang="es-EC" dirty="0"/>
          </a:p>
        </p:txBody>
      </p:sp>
    </p:spTree>
    <p:extLst>
      <p:ext uri="{BB962C8B-B14F-4D97-AF65-F5344CB8AC3E}">
        <p14:creationId xmlns:p14="http://schemas.microsoft.com/office/powerpoint/2010/main" val="214768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692696"/>
            <a:ext cx="8712968" cy="4616648"/>
          </a:xfrm>
          <a:prstGeom prst="rect">
            <a:avLst/>
          </a:prstGeom>
          <a:noFill/>
        </p:spPr>
        <p:txBody>
          <a:bodyPr wrap="square" rtlCol="0">
            <a:spAutoFit/>
          </a:bodyPr>
          <a:lstStyle/>
          <a:p>
            <a:pPr marL="342900" lvl="0" indent="-342900" algn="just">
              <a:buFont typeface="Wingdings" panose="05000000000000000000" pitchFamily="2" charset="2"/>
              <a:buChar char="Ø"/>
            </a:pPr>
            <a:r>
              <a:rPr lang="es-EC" sz="2000" dirty="0"/>
              <a:t>La resistencia de fuerza en etapas infantiles es de mucha importancia dentro de la preparación del nadador, demostrándose que esta capacidad juega un factor determinante a la hora lograr el éxito en la diferentes competiciones tanto a nivel nacional como internacional, su planteamiento dentro del entrenamiento de estas categorías necesita siempre de un análisis técnico metodológico para lograr el efecto deseado y la correcta dirección puesto que un mal planteamiento puede causar lesiones irreversibles en estas categorías que son muy sensibles por el contrario sin dudad contribuirá al éxito deportivo</a:t>
            </a:r>
            <a:r>
              <a:rPr lang="es-EC" sz="2000" dirty="0" smtClean="0"/>
              <a:t>.</a:t>
            </a:r>
          </a:p>
          <a:p>
            <a:pPr lvl="0" algn="just"/>
            <a:endParaRPr lang="es-EC" sz="2000" dirty="0"/>
          </a:p>
          <a:p>
            <a:pPr marL="342900" lvl="0" indent="-342900" algn="just">
              <a:buFont typeface="Wingdings" panose="05000000000000000000" pitchFamily="2" charset="2"/>
              <a:buChar char="Ø"/>
            </a:pPr>
            <a:r>
              <a:rPr lang="es-ES" sz="2000" dirty="0"/>
              <a:t>La presente  investigación predominantemente  es cuasi experimental ya que la población en estudio será sometida a planes de entrenamiento de fuerza luego de aplicar pre test y pos test para analizar la condición física técnico de los nadadores.</a:t>
            </a:r>
            <a:endParaRPr lang="es-EC" sz="2000" dirty="0"/>
          </a:p>
          <a:p>
            <a:endParaRPr lang="es-EC" dirty="0"/>
          </a:p>
        </p:txBody>
      </p:sp>
    </p:spTree>
    <p:extLst>
      <p:ext uri="{BB962C8B-B14F-4D97-AF65-F5344CB8AC3E}">
        <p14:creationId xmlns:p14="http://schemas.microsoft.com/office/powerpoint/2010/main" val="3991106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836712"/>
            <a:ext cx="8640960" cy="5539978"/>
          </a:xfrm>
          <a:prstGeom prst="rect">
            <a:avLst/>
          </a:prstGeom>
          <a:noFill/>
        </p:spPr>
        <p:txBody>
          <a:bodyPr wrap="square" rtlCol="0">
            <a:spAutoFit/>
          </a:bodyPr>
          <a:lstStyle/>
          <a:p>
            <a:pPr marL="342900" lvl="0" indent="-342900" algn="just">
              <a:buFont typeface="Wingdings" panose="05000000000000000000" pitchFamily="2" charset="2"/>
              <a:buChar char="Ø"/>
            </a:pPr>
            <a:r>
              <a:rPr lang="es-ES" sz="2000" dirty="0"/>
              <a:t>Se realizó el análisis pretest de la condición física con test  que nos dio información del  nivel de resistencia de fuerza de los nadadores, además los test técnicos en análisis cuantitativo de las diferentes estilos en las pruebas de nado 100 metros libre, espalda, pecho y mariposa y 200 metros libre que son la pruebas oficiales para categorías infantiles según la Federación Ecuatoriana de Natación FENA</a:t>
            </a:r>
            <a:r>
              <a:rPr lang="es-ES" sz="2000" dirty="0" smtClean="0"/>
              <a:t>.</a:t>
            </a:r>
          </a:p>
          <a:p>
            <a:pPr lvl="0" algn="just"/>
            <a:endParaRPr lang="es-EC" sz="2000" dirty="0"/>
          </a:p>
          <a:p>
            <a:pPr marL="342900" lvl="0" indent="-342900" algn="just">
              <a:buFont typeface="Wingdings" panose="05000000000000000000" pitchFamily="2" charset="2"/>
              <a:buChar char="Ø"/>
            </a:pPr>
            <a:r>
              <a:rPr lang="es-ES" sz="2000" dirty="0"/>
              <a:t>En los test de resistencia de fuerza como en las abdominales se obtiene una mejora en promedio de  8,57 repeticiones, flexiones de codo se obtiene una mejora promedio de 4 repeticiones, dominadas una mejora promedio de 3,5 repeticiones, tríceps se obtiene un promedio de mejora de 6,69 repeticiones, lumbares se obtiene una mejora promedio de 7,44 repeticiones se pudo evidenciar que la  mejores  significativa en relación del pre test con el pos test lo que no da entender que la propuesta aplica es efectiva e incidió en los resultados obtenidos.</a:t>
            </a:r>
            <a:endParaRPr lang="es-EC" sz="2000" dirty="0"/>
          </a:p>
          <a:p>
            <a:endParaRPr lang="es-EC" dirty="0"/>
          </a:p>
        </p:txBody>
      </p:sp>
    </p:spTree>
    <p:extLst>
      <p:ext uri="{BB962C8B-B14F-4D97-AF65-F5344CB8AC3E}">
        <p14:creationId xmlns:p14="http://schemas.microsoft.com/office/powerpoint/2010/main" val="3252122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764704"/>
            <a:ext cx="8856984" cy="5232202"/>
          </a:xfrm>
          <a:prstGeom prst="rect">
            <a:avLst/>
          </a:prstGeom>
          <a:noFill/>
        </p:spPr>
        <p:txBody>
          <a:bodyPr wrap="square" rtlCol="0">
            <a:spAutoFit/>
          </a:bodyPr>
          <a:lstStyle/>
          <a:p>
            <a:pPr marL="342900" lvl="0" indent="-342900" algn="just">
              <a:buFont typeface="Wingdings" panose="05000000000000000000" pitchFamily="2" charset="2"/>
              <a:buChar char="Ø"/>
            </a:pPr>
            <a:r>
              <a:rPr lang="es-ES" sz="2000" dirty="0"/>
              <a:t>En la prueba de rangos con signo de Wilcoxon el valor  p= 000  fue menor a   0005, se rechaza la hipótesis nula, se concluye que existe un aumento significativo en el número de repeticiones de abdominales después de la aplicación de ejercicios de resistencia de fuerza</a:t>
            </a:r>
            <a:r>
              <a:rPr lang="es-ES" sz="2000" dirty="0" smtClean="0"/>
              <a:t>.</a:t>
            </a:r>
          </a:p>
          <a:p>
            <a:pPr lvl="0" algn="just"/>
            <a:endParaRPr lang="es-EC" sz="2000" dirty="0"/>
          </a:p>
          <a:p>
            <a:pPr marL="342900" lvl="0" indent="-342900" algn="just">
              <a:buFont typeface="Wingdings" panose="05000000000000000000" pitchFamily="2" charset="2"/>
              <a:buChar char="Ø"/>
            </a:pPr>
            <a:r>
              <a:rPr lang="es-ES" sz="2000" dirty="0"/>
              <a:t>Las correlaciones de Pearson son de 0,5 a 1 es decir de correlación media positiva a una correlación positiva perfecta, lo que nos da entender que si mejoramos la resistencia de fuerza mejora el rendimiento en las pruebas de nado de 100 y 200 metros estilos en la categoría infantil del club Náutico</a:t>
            </a:r>
            <a:r>
              <a:rPr lang="es-ES" sz="2000" dirty="0" smtClean="0"/>
              <a:t>.</a:t>
            </a:r>
          </a:p>
          <a:p>
            <a:pPr lvl="0" algn="just"/>
            <a:endParaRPr lang="es-EC" sz="2000" dirty="0"/>
          </a:p>
          <a:p>
            <a:pPr marL="342900" lvl="0" indent="-342900" algn="just">
              <a:buFont typeface="Wingdings" panose="05000000000000000000" pitchFamily="2" charset="2"/>
              <a:buChar char="Ø"/>
            </a:pPr>
            <a:r>
              <a:rPr lang="es-ES" sz="2000" dirty="0"/>
              <a:t>En el análisis cuantitativo de la prueba  de los 100 metros libre se obtiene una diferencia de medias en la salida de 0,19 segundos, vuelta 1 0,22 segundos, vuelta 2 0,44 segundos, vuelta 3 0,63 segundos, tiempo de nado 0,56 segundos, tiempo de llegada 0,38 segundos y tiempo total 2,00 segundos, siendo la mejora significativa para esta técnica de nado.</a:t>
            </a:r>
            <a:endParaRPr lang="es-EC" sz="2000" dirty="0"/>
          </a:p>
          <a:p>
            <a:endParaRPr lang="es-EC" dirty="0"/>
          </a:p>
        </p:txBody>
      </p:sp>
    </p:spTree>
    <p:extLst>
      <p:ext uri="{BB962C8B-B14F-4D97-AF65-F5344CB8AC3E}">
        <p14:creationId xmlns:p14="http://schemas.microsoft.com/office/powerpoint/2010/main" val="4258111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504" y="620688"/>
            <a:ext cx="8856984" cy="5539978"/>
          </a:xfrm>
          <a:prstGeom prst="rect">
            <a:avLst/>
          </a:prstGeom>
          <a:noFill/>
        </p:spPr>
        <p:txBody>
          <a:bodyPr wrap="square" rtlCol="0">
            <a:spAutoFit/>
          </a:bodyPr>
          <a:lstStyle/>
          <a:p>
            <a:pPr marL="342900" lvl="0" indent="-342900" algn="just">
              <a:buFont typeface="Wingdings" panose="05000000000000000000" pitchFamily="2" charset="2"/>
              <a:buChar char="Ø"/>
            </a:pPr>
            <a:r>
              <a:rPr lang="es-ES" sz="2000" dirty="0"/>
              <a:t>En el análisis cuantitativo de la prueba  de los 100 metros espalda se obtiene una diferencia de medias en la salida de 0,19 segundos, vuelta 1 0,5 segundos, vuelta 2 0,5 segundos, vuelta 3 0,63 segundos, tiempo de nado 0,5 segundos, tiempo de llegada 0,56 segundos y tiempo total 3,00 segundos, siendo la mejora significativa para esta técnica de nado</a:t>
            </a:r>
            <a:r>
              <a:rPr lang="es-ES" sz="2000" dirty="0" smtClean="0"/>
              <a:t>.</a:t>
            </a:r>
          </a:p>
          <a:p>
            <a:pPr lvl="0" algn="just"/>
            <a:endParaRPr lang="es-EC" sz="2000" dirty="0"/>
          </a:p>
          <a:p>
            <a:pPr marL="342900" lvl="0" indent="-342900" algn="just">
              <a:buFont typeface="Wingdings" panose="05000000000000000000" pitchFamily="2" charset="2"/>
              <a:buChar char="Ø"/>
            </a:pPr>
            <a:r>
              <a:rPr lang="es-ES" sz="2000" dirty="0"/>
              <a:t>En el análisis cuantitativo de la prueba  de los 100 metros pecho se obtiene una diferencia de medias en la salida de 0,38 segundos, vuelta 1 0,5 segundos, vuelta 2 0,68 segundos, vuelta 3 1,00 segundos, tiempo de nado 0,25 segundos, tiempo de llegada 0,57 segundos y tiempo total 4,00 segundos, siendo la mejora significativa para esta técnica de nado</a:t>
            </a:r>
            <a:r>
              <a:rPr lang="es-ES" sz="2000" dirty="0" smtClean="0"/>
              <a:t>.</a:t>
            </a:r>
          </a:p>
          <a:p>
            <a:pPr lvl="0" algn="just"/>
            <a:endParaRPr lang="es-EC" sz="2000" dirty="0"/>
          </a:p>
          <a:p>
            <a:pPr marL="342900" lvl="0" indent="-342900" algn="just">
              <a:buFont typeface="Wingdings" panose="05000000000000000000" pitchFamily="2" charset="2"/>
              <a:buChar char="Ø"/>
            </a:pPr>
            <a:r>
              <a:rPr lang="es-ES" sz="2000" dirty="0"/>
              <a:t>En el análisis cuantitativo de la prueba  de los 100 metros mariposa se obtiene una diferencia de medias en la salida de 0,38 segundos, vuelta 1 0,5 segundos, vuelta 2 0,68 segundos, vuelta 3 1,00 segundos, tiempo de nado 0,25 segundos, tiempo de llegada 0,57 segundos y tiempo total 4,00 segundos, siendo la mejora significativa para esta técnica de nado.</a:t>
            </a:r>
            <a:endParaRPr lang="es-EC" sz="2000" dirty="0"/>
          </a:p>
          <a:p>
            <a:endParaRPr lang="es-EC" dirty="0"/>
          </a:p>
        </p:txBody>
      </p:sp>
    </p:spTree>
    <p:extLst>
      <p:ext uri="{BB962C8B-B14F-4D97-AF65-F5344CB8AC3E}">
        <p14:creationId xmlns:p14="http://schemas.microsoft.com/office/powerpoint/2010/main" val="83949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692696"/>
            <a:ext cx="8712968" cy="5693866"/>
          </a:xfrm>
          <a:prstGeom prst="rect">
            <a:avLst/>
          </a:prstGeom>
          <a:noFill/>
        </p:spPr>
        <p:txBody>
          <a:bodyPr wrap="square" rtlCol="0">
            <a:spAutoFit/>
          </a:bodyPr>
          <a:lstStyle/>
          <a:p>
            <a:pPr marL="342900" lvl="0" indent="-342900" algn="just">
              <a:buFont typeface="Wingdings" panose="05000000000000000000" pitchFamily="2" charset="2"/>
              <a:buChar char="Ø"/>
            </a:pPr>
            <a:r>
              <a:rPr lang="es-ES" sz="2400" dirty="0"/>
              <a:t>En el análisis cuantitativo de la prueba  de los 200 metros libre se obtiene una diferencia de medias en la salida de 1,21 segundos, vuelta 1 1,13 segundos, vuelta 2 1,18 segundos, vuelta 3 1,25 segundos, vuelta 4 1,37, vuelta 5 1,56, vuelta 6 1,62, vuelta 7 1,63, tiempo de nado 3,75 segundos, tiempo de llegada 1,23 segundos y tiempo total 15,00 segundos, siendo la mejora significativa para esta técnica de nado</a:t>
            </a:r>
            <a:r>
              <a:rPr lang="es-ES" sz="2400" dirty="0" smtClean="0"/>
              <a:t>.</a:t>
            </a:r>
          </a:p>
          <a:p>
            <a:pPr lvl="0" algn="just"/>
            <a:endParaRPr lang="es-EC" sz="2400" dirty="0"/>
          </a:p>
          <a:p>
            <a:pPr marL="342900" lvl="0" indent="-342900" algn="just">
              <a:buFont typeface="Wingdings" panose="05000000000000000000" pitchFamily="2" charset="2"/>
              <a:buChar char="Ø"/>
            </a:pPr>
            <a:r>
              <a:rPr lang="es-ES" sz="2400" dirty="0"/>
              <a:t>En la prueba de rangos con signo de Wilcoxon el valor  p= 000 &lt; que 0005, se rechaza la hipótesis nula, se concluye que existe un aumento significativo en el tiempo total en las prueba de 100 y 200 metros estilos después de la aplicación de ejercicios de resistencia de fuerza</a:t>
            </a:r>
            <a:r>
              <a:rPr lang="es-ES" dirty="0"/>
              <a:t>.</a:t>
            </a:r>
            <a:endParaRPr lang="es-EC" dirty="0"/>
          </a:p>
          <a:p>
            <a:r>
              <a:rPr lang="es-EC" dirty="0"/>
              <a:t> </a:t>
            </a:r>
          </a:p>
          <a:p>
            <a:endParaRPr lang="es-EC" dirty="0"/>
          </a:p>
        </p:txBody>
      </p:sp>
    </p:spTree>
    <p:extLst>
      <p:ext uri="{BB962C8B-B14F-4D97-AF65-F5344CB8AC3E}">
        <p14:creationId xmlns:p14="http://schemas.microsoft.com/office/powerpoint/2010/main" val="1398125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476672"/>
            <a:ext cx="8640960" cy="5109091"/>
          </a:xfrm>
          <a:prstGeom prst="rect">
            <a:avLst/>
          </a:prstGeom>
          <a:noFill/>
        </p:spPr>
        <p:txBody>
          <a:bodyPr wrap="square" rtlCol="0">
            <a:spAutoFit/>
          </a:bodyPr>
          <a:lstStyle/>
          <a:p>
            <a:pPr algn="just"/>
            <a:r>
              <a:rPr lang="es-EC" sz="2400" b="1" dirty="0" smtClean="0"/>
              <a:t>RECOMENDACIONES.-</a:t>
            </a:r>
            <a:endParaRPr lang="es-EC" sz="2400" dirty="0" smtClean="0"/>
          </a:p>
          <a:p>
            <a:pPr marL="342900" lvl="0" indent="-342900" algn="just">
              <a:buFont typeface="Wingdings" panose="05000000000000000000" pitchFamily="2" charset="2"/>
              <a:buChar char="Ø"/>
            </a:pPr>
            <a:r>
              <a:rPr lang="es-EC" sz="2400" dirty="0" smtClean="0"/>
              <a:t>Este </a:t>
            </a:r>
            <a:r>
              <a:rPr lang="es-EC" sz="2400" dirty="0"/>
              <a:t>tipo de estudios se debe realizar en otras poblaciones de distintas categorías y diferente ubicación geográfica</a:t>
            </a:r>
            <a:r>
              <a:rPr lang="es-EC" sz="2400" dirty="0" smtClean="0"/>
              <a:t>.</a:t>
            </a:r>
          </a:p>
          <a:p>
            <a:pPr lvl="0" algn="just"/>
            <a:endParaRPr lang="es-EC" sz="2400" dirty="0"/>
          </a:p>
          <a:p>
            <a:pPr marL="342900" lvl="0" indent="-342900" algn="just">
              <a:buFont typeface="Wingdings" panose="05000000000000000000" pitchFamily="2" charset="2"/>
              <a:buChar char="Ø"/>
            </a:pPr>
            <a:r>
              <a:rPr lang="es-EC" sz="2400" dirty="0"/>
              <a:t>Trabajar en estas categorías por lo menos 3 veces por semana entre 45 a 60 minutos por sesión la resistencia de fuerza ya que se ha demostrado la efectividad en las diferentes pruebas de nado</a:t>
            </a:r>
            <a:r>
              <a:rPr lang="es-EC" sz="2400" dirty="0" smtClean="0"/>
              <a:t>.</a:t>
            </a:r>
          </a:p>
          <a:p>
            <a:pPr lvl="0" algn="just"/>
            <a:endParaRPr lang="es-EC" sz="2400" dirty="0"/>
          </a:p>
          <a:p>
            <a:pPr marL="342900" lvl="0" indent="-342900" algn="just">
              <a:buFont typeface="Wingdings" panose="05000000000000000000" pitchFamily="2" charset="2"/>
              <a:buChar char="Ø"/>
            </a:pPr>
            <a:r>
              <a:rPr lang="es-EC" sz="2400" dirty="0"/>
              <a:t>Motivar la publicación de los resultados de esta investigación a fin de que sean socializados a los entrenadores de los diferentes clubes del país que realizar natación competitiva.</a:t>
            </a:r>
          </a:p>
          <a:p>
            <a:endParaRPr lang="es-EC" dirty="0"/>
          </a:p>
        </p:txBody>
      </p:sp>
    </p:spTree>
    <p:extLst>
      <p:ext uri="{BB962C8B-B14F-4D97-AF65-F5344CB8AC3E}">
        <p14:creationId xmlns:p14="http://schemas.microsoft.com/office/powerpoint/2010/main" val="932876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8983" y="2967335"/>
            <a:ext cx="7326044" cy="1015663"/>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6000" b="1" cap="none" spc="0" dirty="0" smtClean="0">
                <a:ln w="6600">
                  <a:solidFill>
                    <a:srgbClr val="FF0000"/>
                  </a:solidFill>
                  <a:prstDash val="solid"/>
                </a:ln>
                <a:solidFill>
                  <a:srgbClr val="FFFFFF"/>
                </a:solidFill>
                <a:effectLst>
                  <a:outerShdw dist="38100" dir="2700000" algn="tl" rotWithShape="0">
                    <a:schemeClr val="accent2"/>
                  </a:outerShdw>
                </a:effectLst>
              </a:rPr>
              <a:t>MUCHAS GRACIAS</a:t>
            </a:r>
            <a:endParaRPr lang="es-ES" sz="6000" b="1" cap="none" spc="0" dirty="0">
              <a:ln w="6600">
                <a:solidFill>
                  <a:srgbClr val="FF0000"/>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52222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78" y="548680"/>
            <a:ext cx="8964488" cy="2985433"/>
          </a:xfrm>
          <a:prstGeom prst="rect">
            <a:avLst/>
          </a:prstGeom>
          <a:noFill/>
        </p:spPr>
        <p:txBody>
          <a:bodyPr wrap="square" rtlCol="0">
            <a:spAutoFit/>
          </a:bodyPr>
          <a:lstStyle/>
          <a:p>
            <a:r>
              <a:rPr lang="es-EC" sz="2400" b="1" dirty="0" smtClean="0"/>
              <a:t>PLANTEAMIENTO DEL PROBLEMA</a:t>
            </a:r>
          </a:p>
          <a:p>
            <a:endParaRPr lang="es-ES" sz="2400" dirty="0" smtClean="0"/>
          </a:p>
          <a:p>
            <a:endParaRPr lang="es-ES" sz="2800" dirty="0"/>
          </a:p>
          <a:p>
            <a:r>
              <a:rPr lang="es-ES" sz="2800" dirty="0" smtClean="0"/>
              <a:t>De acuerdo a </a:t>
            </a:r>
            <a:r>
              <a:rPr lang="es-ES" sz="2800" dirty="0"/>
              <a:t>la Asociación mundial de Psiquiatría </a:t>
            </a:r>
            <a:r>
              <a:rPr lang="es-EC" sz="2800" dirty="0"/>
              <a:t>(AMP, 2015)</a:t>
            </a:r>
            <a:r>
              <a:rPr lang="es-ES" sz="2800" dirty="0"/>
              <a:t> “la mayoría de países latinoamericanos dedican menos del 2% de su presupuesto total de salud a las enfermedades </a:t>
            </a:r>
            <a:r>
              <a:rPr lang="es-ES" sz="2800" dirty="0" smtClean="0"/>
              <a:t>mentales.”</a:t>
            </a:r>
            <a:endParaRPr lang="es-EC" sz="2800" dirty="0"/>
          </a:p>
        </p:txBody>
      </p:sp>
    </p:spTree>
    <p:extLst>
      <p:ext uri="{BB962C8B-B14F-4D97-AF65-F5344CB8AC3E}">
        <p14:creationId xmlns:p14="http://schemas.microsoft.com/office/powerpoint/2010/main" val="311645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052736"/>
            <a:ext cx="9144000" cy="3631763"/>
          </a:xfrm>
          <a:prstGeom prst="rect">
            <a:avLst/>
          </a:prstGeom>
          <a:noFill/>
        </p:spPr>
        <p:txBody>
          <a:bodyPr wrap="square" rtlCol="0">
            <a:spAutoFit/>
          </a:bodyPr>
          <a:lstStyle/>
          <a:p>
            <a:pPr lvl="0"/>
            <a:r>
              <a:rPr lang="es-EC" sz="3600" b="1" dirty="0"/>
              <a:t>Formulación problema de </a:t>
            </a:r>
            <a:r>
              <a:rPr lang="es-EC" sz="3600" b="1" dirty="0" smtClean="0"/>
              <a:t>investigación</a:t>
            </a:r>
          </a:p>
          <a:p>
            <a:pPr lvl="0"/>
            <a:endParaRPr lang="es-EC" sz="3600" dirty="0"/>
          </a:p>
          <a:p>
            <a:r>
              <a:rPr lang="es-EC" sz="3600" dirty="0"/>
              <a:t>¿Cómo incide la </a:t>
            </a:r>
            <a:r>
              <a:rPr lang="es-EC" sz="3600" b="1" i="1" dirty="0"/>
              <a:t> </a:t>
            </a:r>
            <a:r>
              <a:rPr lang="es-EC" sz="3600" dirty="0"/>
              <a:t>resistencia de fuerza en el rendimiento físico-técnico en las pruebas de 100 y 200 metros estilos de nadadores infantiles  del Club Náutico?</a:t>
            </a:r>
          </a:p>
          <a:p>
            <a:endParaRPr lang="es-EC" dirty="0"/>
          </a:p>
        </p:txBody>
      </p:sp>
    </p:spTree>
    <p:extLst>
      <p:ext uri="{BB962C8B-B14F-4D97-AF65-F5344CB8AC3E}">
        <p14:creationId xmlns:p14="http://schemas.microsoft.com/office/powerpoint/2010/main" val="17681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980728"/>
            <a:ext cx="9036496" cy="4739759"/>
          </a:xfrm>
          <a:prstGeom prst="rect">
            <a:avLst/>
          </a:prstGeom>
          <a:noFill/>
        </p:spPr>
        <p:txBody>
          <a:bodyPr wrap="square" rtlCol="0">
            <a:spAutoFit/>
          </a:bodyPr>
          <a:lstStyle/>
          <a:p>
            <a:pPr algn="just"/>
            <a:r>
              <a:rPr lang="es-EC" sz="3600" b="1" dirty="0" smtClean="0"/>
              <a:t>JUSTIFICACIÓN E IMPORTANCIA</a:t>
            </a:r>
          </a:p>
          <a:p>
            <a:pPr algn="just"/>
            <a:r>
              <a:rPr lang="es-EC" sz="3600" dirty="0" smtClean="0"/>
              <a:t>La </a:t>
            </a:r>
            <a:r>
              <a:rPr lang="es-EC" sz="3600" dirty="0"/>
              <a:t>resistencia de fuerza en etapas infantiles es de mucha importancia dentro de la preparación del nadador, demostrándose que esta capacidad juega un factor determinante a la hora lograr el éxito en la diferentes competiciones tanto a nivel nacional como internacional</a:t>
            </a:r>
            <a:r>
              <a:rPr lang="es-EC" sz="3600" b="1" dirty="0" smtClean="0"/>
              <a:t> </a:t>
            </a:r>
            <a:endParaRPr lang="es-EC" sz="3600" dirty="0"/>
          </a:p>
          <a:p>
            <a:endParaRPr lang="es-EC" dirty="0"/>
          </a:p>
        </p:txBody>
      </p:sp>
    </p:spTree>
    <p:extLst>
      <p:ext uri="{BB962C8B-B14F-4D97-AF65-F5344CB8AC3E}">
        <p14:creationId xmlns:p14="http://schemas.microsoft.com/office/powerpoint/2010/main" val="292209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692696"/>
            <a:ext cx="8784976" cy="5047536"/>
          </a:xfrm>
          <a:prstGeom prst="rect">
            <a:avLst/>
          </a:prstGeom>
          <a:noFill/>
        </p:spPr>
        <p:txBody>
          <a:bodyPr wrap="square" rtlCol="0">
            <a:spAutoFit/>
          </a:bodyPr>
          <a:lstStyle/>
          <a:p>
            <a:pPr lvl="1"/>
            <a:r>
              <a:rPr lang="es-EC" sz="2800" b="1" dirty="0"/>
              <a:t>Metas </a:t>
            </a:r>
            <a:endParaRPr lang="es-EC" sz="2800" dirty="0"/>
          </a:p>
          <a:p>
            <a:pPr marL="457200" lvl="0" indent="-457200" algn="just">
              <a:buFont typeface="Wingdings" panose="05000000000000000000" pitchFamily="2" charset="2"/>
              <a:buChar char="Ø"/>
            </a:pPr>
            <a:r>
              <a:rPr lang="es-EC" sz="2800" dirty="0"/>
              <a:t>Establecer una batería de test que nos permita medir efectivamente la resistencia de fuerza.</a:t>
            </a:r>
          </a:p>
          <a:p>
            <a:pPr marL="457200" lvl="0" indent="-457200" algn="just">
              <a:buFont typeface="Wingdings" panose="05000000000000000000" pitchFamily="2" charset="2"/>
              <a:buChar char="Ø"/>
            </a:pPr>
            <a:r>
              <a:rPr lang="es-EC" sz="2800" dirty="0"/>
              <a:t>Aplicar una guía de observación con la finalidad de obtener el nivel técnico de los nadadores infantiles.</a:t>
            </a:r>
          </a:p>
          <a:p>
            <a:pPr marL="457200" lvl="0" indent="-457200" algn="just">
              <a:buFont typeface="Wingdings" panose="05000000000000000000" pitchFamily="2" charset="2"/>
              <a:buChar char="Ø"/>
            </a:pPr>
            <a:r>
              <a:rPr lang="es-EC" sz="2800" dirty="0"/>
              <a:t>Proponer una guía metodológica para el desarrollo de la fuerza resistencia en estas categorías sensibles.</a:t>
            </a:r>
          </a:p>
          <a:p>
            <a:pPr marL="457200" lvl="0" indent="-457200" algn="just">
              <a:buFont typeface="Wingdings" panose="05000000000000000000" pitchFamily="2" charset="2"/>
              <a:buChar char="Ø"/>
            </a:pPr>
            <a:r>
              <a:rPr lang="es-EC" sz="2800" dirty="0"/>
              <a:t>Lograr la participación activa de los nadadores y la colaboración de los dirigentes y director y oponente de trabajo de investigación</a:t>
            </a:r>
          </a:p>
          <a:p>
            <a:endParaRPr lang="es-EC" dirty="0"/>
          </a:p>
        </p:txBody>
      </p:sp>
    </p:spTree>
    <p:extLst>
      <p:ext uri="{BB962C8B-B14F-4D97-AF65-F5344CB8AC3E}">
        <p14:creationId xmlns:p14="http://schemas.microsoft.com/office/powerpoint/2010/main" val="48055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436558"/>
            <a:ext cx="8712968" cy="6432530"/>
          </a:xfrm>
          <a:prstGeom prst="rect">
            <a:avLst/>
          </a:prstGeom>
          <a:noFill/>
        </p:spPr>
        <p:txBody>
          <a:bodyPr wrap="square" rtlCol="0">
            <a:spAutoFit/>
          </a:bodyPr>
          <a:lstStyle/>
          <a:p>
            <a:pPr lvl="1" algn="just"/>
            <a:r>
              <a:rPr lang="es-EC" sz="2400" b="1" dirty="0" smtClean="0"/>
              <a:t>FORMULACIÓN DE HIPÓTESIS </a:t>
            </a:r>
            <a:endParaRPr lang="es-EC" sz="2400" dirty="0"/>
          </a:p>
          <a:p>
            <a:pPr lvl="2" algn="just"/>
            <a:r>
              <a:rPr lang="es-EC" sz="2400" b="1" dirty="0"/>
              <a:t>Hipótesis de trabajo</a:t>
            </a:r>
            <a:endParaRPr lang="es-EC" sz="2400" dirty="0"/>
          </a:p>
          <a:p>
            <a:pPr marL="546100" indent="-546100" algn="just"/>
            <a:r>
              <a:rPr lang="es-EC" sz="2400" b="1" dirty="0"/>
              <a:t>Hi:</a:t>
            </a:r>
            <a:r>
              <a:rPr lang="es-EC" sz="2400" dirty="0"/>
              <a:t> 	El desarrollo de la  resistencia de fuerza mejora el rendimiento físico técnico en la pruebas de 100 y 200 metros estilos en los nadadores infantiles  del Club Náutico.</a:t>
            </a:r>
          </a:p>
          <a:p>
            <a:pPr lvl="2" algn="just"/>
            <a:r>
              <a:rPr lang="es-ES" sz="2400" b="1" dirty="0"/>
              <a:t>Hipótesis alternativa.</a:t>
            </a:r>
            <a:endParaRPr lang="es-EC" sz="2400" dirty="0"/>
          </a:p>
          <a:p>
            <a:pPr marL="625475" indent="-625475" algn="just"/>
            <a:r>
              <a:rPr lang="es-EC" sz="2400" b="1" dirty="0"/>
              <a:t>Hi1:</a:t>
            </a:r>
            <a:r>
              <a:rPr lang="es-EC" sz="2400" dirty="0"/>
              <a:t>	El desarrollo de la resistencia de fuerza desmejora el rendimiento físico técnico en la pruebas de 100 y 200 metros estilos en los nadadores infantiles  del Club Náutico.</a:t>
            </a:r>
          </a:p>
          <a:p>
            <a:pPr lvl="2" algn="just"/>
            <a:r>
              <a:rPr lang="es-ES" sz="2400" b="1" dirty="0"/>
              <a:t>Hipótesis nula</a:t>
            </a:r>
            <a:endParaRPr lang="es-EC" sz="2400" dirty="0"/>
          </a:p>
          <a:p>
            <a:pPr marL="625475" indent="-625475" algn="just"/>
            <a:r>
              <a:rPr lang="es-EC" sz="2400" b="1" dirty="0"/>
              <a:t>Ho:</a:t>
            </a:r>
            <a:r>
              <a:rPr lang="es-EC" sz="2400" dirty="0"/>
              <a:t> 	El desarrollo de la resistencia de fuerza no incide  el rendimiento físico técnico en la pruebas de 100 y 200 metros estilos en los nadadores infantiles  del Club Náutico.</a:t>
            </a:r>
          </a:p>
          <a:p>
            <a:pPr marL="625475" indent="-625475"/>
            <a:r>
              <a:rPr lang="es-EC" dirty="0"/>
              <a:t/>
            </a:r>
            <a:br>
              <a:rPr lang="es-EC" dirty="0"/>
            </a:br>
            <a:endParaRPr lang="es-EC" dirty="0"/>
          </a:p>
        </p:txBody>
      </p:sp>
    </p:spTree>
    <p:extLst>
      <p:ext uri="{BB962C8B-B14F-4D97-AF65-F5344CB8AC3E}">
        <p14:creationId xmlns:p14="http://schemas.microsoft.com/office/powerpoint/2010/main" val="247024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332656"/>
            <a:ext cx="8784976" cy="738664"/>
          </a:xfrm>
          <a:prstGeom prst="rect">
            <a:avLst/>
          </a:prstGeom>
          <a:noFill/>
        </p:spPr>
        <p:txBody>
          <a:bodyPr wrap="square" rtlCol="0">
            <a:spAutoFit/>
          </a:bodyPr>
          <a:lstStyle/>
          <a:p>
            <a:r>
              <a:rPr lang="es-EC" sz="2800" b="1" dirty="0" smtClean="0"/>
              <a:t>OPERACIONALIZACIÓN DE VARIABLES</a:t>
            </a:r>
            <a:endParaRPr lang="es-EC" sz="2800" dirty="0" smtClean="0"/>
          </a:p>
          <a:p>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268078766"/>
              </p:ext>
            </p:extLst>
          </p:nvPr>
        </p:nvGraphicFramePr>
        <p:xfrm>
          <a:off x="179512" y="1017011"/>
          <a:ext cx="8856985" cy="4718423"/>
        </p:xfrm>
        <a:graphic>
          <a:graphicData uri="http://schemas.openxmlformats.org/drawingml/2006/table">
            <a:tbl>
              <a:tblPr firstRow="1" firstCol="1" bandRow="1">
                <a:tableStyleId>{348E0D0E-90F0-4FF7-A89F-ABA352942017}</a:tableStyleId>
              </a:tblPr>
              <a:tblGrid>
                <a:gridCol w="1152128"/>
                <a:gridCol w="3052223"/>
                <a:gridCol w="1423224"/>
                <a:gridCol w="1412222"/>
                <a:gridCol w="1817188"/>
              </a:tblGrid>
              <a:tr h="528964">
                <a:tc>
                  <a:txBody>
                    <a:bodyPr/>
                    <a:lstStyle/>
                    <a:p>
                      <a:pPr>
                        <a:lnSpc>
                          <a:spcPct val="150000"/>
                        </a:lnSpc>
                        <a:spcAft>
                          <a:spcPts val="0"/>
                        </a:spcAft>
                      </a:pPr>
                      <a:r>
                        <a:rPr lang="es-EC" sz="1400" b="1" cap="all" dirty="0">
                          <a:effectLst/>
                        </a:rPr>
                        <a:t> </a:t>
                      </a:r>
                      <a:endParaRPr lang="es-EC" sz="1400" b="1" dirty="0">
                        <a:effectLst/>
                      </a:endParaRPr>
                    </a:p>
                    <a:p>
                      <a:pPr algn="ctr">
                        <a:lnSpc>
                          <a:spcPct val="150000"/>
                        </a:lnSpc>
                        <a:spcAft>
                          <a:spcPts val="0"/>
                        </a:spcAft>
                      </a:pPr>
                      <a:r>
                        <a:rPr lang="es-EC" sz="1400" b="1" cap="all" dirty="0" smtClean="0">
                          <a:effectLst/>
                        </a:rPr>
                        <a:t>VARIABLE dependiente</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b="1" cap="all" dirty="0">
                          <a:effectLst/>
                        </a:rPr>
                        <a:t> </a:t>
                      </a:r>
                      <a:endParaRPr lang="es-EC" sz="1400" b="1" dirty="0">
                        <a:effectLst/>
                      </a:endParaRPr>
                    </a:p>
                    <a:p>
                      <a:pPr algn="ctr">
                        <a:lnSpc>
                          <a:spcPct val="150000"/>
                        </a:lnSpc>
                        <a:spcAft>
                          <a:spcPts val="0"/>
                        </a:spcAft>
                      </a:pPr>
                      <a:r>
                        <a:rPr lang="es-EC" sz="1400" b="1" cap="all" dirty="0">
                          <a:effectLst/>
                        </a:rPr>
                        <a:t>DEFINICIÓN</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b="1" cap="all" dirty="0">
                          <a:effectLst/>
                        </a:rPr>
                        <a:t> </a:t>
                      </a:r>
                      <a:endParaRPr lang="es-EC" sz="1400" b="1" dirty="0">
                        <a:effectLst/>
                      </a:endParaRPr>
                    </a:p>
                    <a:p>
                      <a:pPr algn="ctr">
                        <a:lnSpc>
                          <a:spcPct val="150000"/>
                        </a:lnSpc>
                        <a:spcAft>
                          <a:spcPts val="0"/>
                        </a:spcAft>
                      </a:pPr>
                      <a:r>
                        <a:rPr lang="es-EC" sz="1400" b="1" cap="all" dirty="0">
                          <a:effectLst/>
                        </a:rPr>
                        <a:t>DIMENSIONES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b="1" cap="all" dirty="0">
                          <a:effectLst/>
                        </a:rPr>
                        <a:t> </a:t>
                      </a:r>
                      <a:endParaRPr lang="es-EC" sz="1400" b="1" dirty="0">
                        <a:effectLst/>
                      </a:endParaRPr>
                    </a:p>
                    <a:p>
                      <a:pPr algn="ctr">
                        <a:lnSpc>
                          <a:spcPct val="150000"/>
                        </a:lnSpc>
                        <a:spcAft>
                          <a:spcPts val="0"/>
                        </a:spcAft>
                      </a:pPr>
                      <a:r>
                        <a:rPr lang="es-EC" sz="1400" b="1" cap="all" dirty="0">
                          <a:effectLst/>
                        </a:rPr>
                        <a:t>INDICADORES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ctr">
                        <a:lnSpc>
                          <a:spcPct val="150000"/>
                        </a:lnSpc>
                        <a:spcAft>
                          <a:spcPts val="0"/>
                        </a:spcAft>
                      </a:pPr>
                      <a:r>
                        <a:rPr lang="es-EC" sz="1400" b="1" cap="all" dirty="0">
                          <a:effectLst/>
                        </a:rPr>
                        <a:t> </a:t>
                      </a:r>
                      <a:endParaRPr lang="es-EC" sz="1400" b="1" dirty="0">
                        <a:effectLst/>
                      </a:endParaRPr>
                    </a:p>
                    <a:p>
                      <a:pPr algn="ctr">
                        <a:lnSpc>
                          <a:spcPct val="150000"/>
                        </a:lnSpc>
                        <a:spcAft>
                          <a:spcPts val="0"/>
                        </a:spcAft>
                      </a:pPr>
                      <a:r>
                        <a:rPr lang="es-EC" sz="1400" b="1" cap="all" dirty="0">
                          <a:effectLst/>
                        </a:rPr>
                        <a:t>INSTRUMENTOS</a:t>
                      </a:r>
                      <a:endParaRPr lang="es-EC"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r>
              <a:tr h="3438263">
                <a:tc>
                  <a:txBody>
                    <a:bodyPr/>
                    <a:lstStyle/>
                    <a:p>
                      <a:pPr>
                        <a:lnSpc>
                          <a:spcPct val="150000"/>
                        </a:lnSpc>
                        <a:spcAft>
                          <a:spcPts val="0"/>
                        </a:spcAft>
                      </a:pPr>
                      <a:r>
                        <a:rPr lang="es-EC" sz="1200" dirty="0">
                          <a:effectLst/>
                        </a:rPr>
                        <a:t> </a:t>
                      </a:r>
                      <a:endParaRPr lang="es-EC" sz="1100" dirty="0">
                        <a:effectLst/>
                      </a:endParaRPr>
                    </a:p>
                    <a:p>
                      <a:pPr algn="just">
                        <a:lnSpc>
                          <a:spcPct val="150000"/>
                        </a:lnSpc>
                        <a:spcAft>
                          <a:spcPts val="0"/>
                        </a:spcAft>
                      </a:pPr>
                      <a:r>
                        <a:rPr lang="es-EC" sz="1200" dirty="0">
                          <a:effectLst/>
                        </a:rPr>
                        <a:t>Resistencia de fuerza</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algn="just">
                        <a:lnSpc>
                          <a:spcPct val="150000"/>
                        </a:lnSpc>
                        <a:spcAft>
                          <a:spcPts val="0"/>
                        </a:spcAft>
                      </a:pPr>
                      <a:r>
                        <a:rPr lang="es-EC" sz="1200" dirty="0">
                          <a:effectLst/>
                        </a:rPr>
                        <a:t>(Vargas, 1998). La fuerza resistencia es la capacidad del deportista de realizar un rendimiento de fuerza durante un tiempo determinado con una alta capacidad de resistencia a la fatiga, característica en una secuencia de movimientos cíclica o acíclica. Por lo general, esta capacidad se encuentra en estrecha relación con la capacidad de velocidad y las capacidades de resistencia de corta, media y larga duración.</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marL="342900" lvl="0" indent="-342900">
                        <a:lnSpc>
                          <a:spcPct val="150000"/>
                        </a:lnSpc>
                        <a:spcAft>
                          <a:spcPts val="0"/>
                        </a:spcAft>
                        <a:buFont typeface="Symbol" panose="05050102010706020507" pitchFamily="18" charset="2"/>
                        <a:buChar char=""/>
                      </a:pPr>
                      <a:r>
                        <a:rPr lang="es-ES" sz="1200">
                          <a:effectLst/>
                        </a:rPr>
                        <a:t>Resistencia de fuerza general.</a:t>
                      </a:r>
                      <a:endParaRPr lang="es-EC" sz="1200">
                        <a:effectLst/>
                      </a:endParaRPr>
                    </a:p>
                    <a:p>
                      <a:pPr marL="264795" indent="-180340">
                        <a:lnSpc>
                          <a:spcPct val="150000"/>
                        </a:lnSpc>
                        <a:spcAft>
                          <a:spcPts val="0"/>
                        </a:spcAft>
                      </a:pPr>
                      <a:r>
                        <a:rPr lang="es-EC" sz="1200">
                          <a:effectLst/>
                        </a:rPr>
                        <a:t> </a:t>
                      </a:r>
                      <a:endParaRPr lang="es-EC" sz="1100">
                        <a:effectLst/>
                      </a:endParaRPr>
                    </a:p>
                    <a:p>
                      <a:pPr marL="264795" indent="-180340">
                        <a:lnSpc>
                          <a:spcPct val="150000"/>
                        </a:lnSpc>
                        <a:spcAft>
                          <a:spcPts val="0"/>
                        </a:spcAft>
                      </a:pPr>
                      <a:r>
                        <a:rPr lang="es-EC" sz="1200">
                          <a:effectLst/>
                        </a:rPr>
                        <a:t> </a:t>
                      </a:r>
                      <a:endParaRPr lang="es-EC" sz="1100">
                        <a:effectLst/>
                      </a:endParaRPr>
                    </a:p>
                    <a:p>
                      <a:pPr marL="264795" indent="-180340">
                        <a:lnSpc>
                          <a:spcPct val="150000"/>
                        </a:lnSpc>
                        <a:spcAft>
                          <a:spcPts val="0"/>
                        </a:spcAft>
                      </a:pPr>
                      <a:r>
                        <a:rPr lang="es-EC" sz="1200">
                          <a:effectLst/>
                        </a:rPr>
                        <a:t> </a:t>
                      </a:r>
                      <a:endParaRPr lang="es-EC" sz="1100">
                        <a:effectLst/>
                      </a:endParaRPr>
                    </a:p>
                    <a:p>
                      <a:pPr marL="342900" lvl="0" indent="-342900">
                        <a:lnSpc>
                          <a:spcPct val="150000"/>
                        </a:lnSpc>
                        <a:spcAft>
                          <a:spcPts val="0"/>
                        </a:spcAft>
                        <a:buFont typeface="Symbol" panose="05050102010706020507" pitchFamily="18" charset="2"/>
                        <a:buChar char=""/>
                      </a:pPr>
                      <a:r>
                        <a:rPr lang="es-ES" sz="1200">
                          <a:effectLst/>
                        </a:rPr>
                        <a:t>Resistencia de fuerza especial</a:t>
                      </a:r>
                      <a:endParaRPr lang="es-EC" sz="1200">
                        <a:effectLst/>
                      </a:endParaRPr>
                    </a:p>
                    <a:p>
                      <a:pPr>
                        <a:lnSpc>
                          <a:spcPct val="150000"/>
                        </a:lnSpc>
                        <a:spcAft>
                          <a:spcPts val="0"/>
                        </a:spcAft>
                      </a:pPr>
                      <a:r>
                        <a:rPr lang="es-EC" sz="1200">
                          <a:effectLst/>
                        </a:rPr>
                        <a:t> </a:t>
                      </a:r>
                      <a:endParaRPr lang="es-EC" sz="1100">
                        <a:effectLst/>
                      </a:endParaRPr>
                    </a:p>
                    <a:p>
                      <a:pPr>
                        <a:lnSpc>
                          <a:spcPct val="150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c>
                  <a:txBody>
                    <a:bodyPr/>
                    <a:lstStyle/>
                    <a:p>
                      <a:pPr marL="342900" lvl="0" indent="-342900">
                        <a:lnSpc>
                          <a:spcPct val="150000"/>
                        </a:lnSpc>
                        <a:spcAft>
                          <a:spcPts val="0"/>
                        </a:spcAft>
                        <a:buFont typeface="Symbol" panose="05050102010706020507" pitchFamily="18" charset="2"/>
                        <a:buChar char=""/>
                      </a:pPr>
                      <a:r>
                        <a:rPr lang="es-EC" sz="1200">
                          <a:effectLst/>
                        </a:rPr>
                        <a:t>Tiempo</a:t>
                      </a:r>
                    </a:p>
                    <a:p>
                      <a:pPr marL="342900" lvl="0" indent="-342900">
                        <a:lnSpc>
                          <a:spcPct val="150000"/>
                        </a:lnSpc>
                        <a:spcAft>
                          <a:spcPts val="0"/>
                        </a:spcAft>
                        <a:buFont typeface="Symbol" panose="05050102010706020507" pitchFamily="18" charset="2"/>
                        <a:buChar char=""/>
                      </a:pPr>
                      <a:r>
                        <a:rPr lang="es-EC" sz="1200">
                          <a:effectLst/>
                        </a:rPr>
                        <a:t>Número de repeticiones</a:t>
                      </a:r>
                    </a:p>
                    <a:p>
                      <a:pPr marL="342900" lvl="0" indent="-342900">
                        <a:lnSpc>
                          <a:spcPct val="150000"/>
                        </a:lnSpc>
                        <a:spcAft>
                          <a:spcPts val="0"/>
                        </a:spcAft>
                        <a:buFont typeface="Symbol" panose="05050102010706020507" pitchFamily="18" charset="2"/>
                        <a:buChar char=""/>
                      </a:pPr>
                      <a:r>
                        <a:rPr lang="es-EC" sz="1200">
                          <a:effectLst/>
                        </a:rPr>
                        <a:t>peso</a:t>
                      </a:r>
                      <a:endPar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120" marR="66120" marT="0" marB="0"/>
                </a:tc>
                <a:tc>
                  <a:txBody>
                    <a:bodyPr/>
                    <a:lstStyle/>
                    <a:p>
                      <a:pPr>
                        <a:lnSpc>
                          <a:spcPct val="150000"/>
                        </a:lnSpc>
                        <a:spcAft>
                          <a:spcPts val="0"/>
                        </a:spcAft>
                      </a:pPr>
                      <a:r>
                        <a:rPr lang="es-EC" sz="1200" dirty="0">
                          <a:effectLst/>
                        </a:rPr>
                        <a:t>Batería de test físico técnicos</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20" marR="66120" marT="0" marB="0"/>
                </a:tc>
              </a:tr>
            </a:tbl>
          </a:graphicData>
        </a:graphic>
      </p:graphicFrame>
      <p:sp>
        <p:nvSpPr>
          <p:cNvPr id="8" name="Rectangle 2"/>
          <p:cNvSpPr>
            <a:spLocks noChangeArrowheads="1"/>
          </p:cNvSpPr>
          <p:nvPr/>
        </p:nvSpPr>
        <p:spPr bwMode="auto">
          <a:xfrm>
            <a:off x="628650" y="1806575"/>
            <a:ext cx="790379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832320620"/>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4982</TotalTime>
  <Words>3137</Words>
  <Application>Microsoft Office PowerPoint</Application>
  <PresentationFormat>Presentación en pantalla (4:3)</PresentationFormat>
  <Paragraphs>312</Paragraphs>
  <Slides>36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Times New Roman</vt:lpstr>
      <vt:lpstr>Arial</vt:lpstr>
      <vt:lpstr>Wingdings</vt:lpstr>
      <vt:lpstr>Calibri</vt:lpstr>
      <vt:lpstr>Symbol</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Anthony Benavides</cp:lastModifiedBy>
  <cp:revision>80</cp:revision>
  <dcterms:modified xsi:type="dcterms:W3CDTF">2020-07-23T02:44:05Z</dcterms:modified>
</cp:coreProperties>
</file>