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handoutMasterIdLst>
    <p:handoutMasterId r:id="rId48"/>
  </p:handoutMasterIdLst>
  <p:sldIdLst>
    <p:sldId id="270" r:id="rId2"/>
    <p:sldId id="277" r:id="rId3"/>
    <p:sldId id="278" r:id="rId4"/>
    <p:sldId id="274" r:id="rId5"/>
    <p:sldId id="280" r:id="rId6"/>
    <p:sldId id="327" r:id="rId7"/>
    <p:sldId id="282" r:id="rId8"/>
    <p:sldId id="283" r:id="rId9"/>
    <p:sldId id="284" r:id="rId10"/>
    <p:sldId id="285" r:id="rId11"/>
    <p:sldId id="288" r:id="rId12"/>
    <p:sldId id="287" r:id="rId13"/>
    <p:sldId id="292" r:id="rId14"/>
    <p:sldId id="289" r:id="rId15"/>
    <p:sldId id="291" r:id="rId16"/>
    <p:sldId id="309" r:id="rId17"/>
    <p:sldId id="310" r:id="rId18"/>
    <p:sldId id="295" r:id="rId19"/>
    <p:sldId id="296" r:id="rId20"/>
    <p:sldId id="293" r:id="rId21"/>
    <p:sldId id="298" r:id="rId22"/>
    <p:sldId id="299" r:id="rId23"/>
    <p:sldId id="300" r:id="rId24"/>
    <p:sldId id="301" r:id="rId25"/>
    <p:sldId id="302" r:id="rId26"/>
    <p:sldId id="303" r:id="rId27"/>
    <p:sldId id="304" r:id="rId28"/>
    <p:sldId id="328" r:id="rId29"/>
    <p:sldId id="308" r:id="rId30"/>
    <p:sldId id="311" r:id="rId31"/>
    <p:sldId id="312" r:id="rId32"/>
    <p:sldId id="313" r:id="rId33"/>
    <p:sldId id="314" r:id="rId34"/>
    <p:sldId id="315" r:id="rId35"/>
    <p:sldId id="306" r:id="rId36"/>
    <p:sldId id="316" r:id="rId37"/>
    <p:sldId id="317" r:id="rId38"/>
    <p:sldId id="319" r:id="rId39"/>
    <p:sldId id="320" r:id="rId40"/>
    <p:sldId id="321" r:id="rId41"/>
    <p:sldId id="322" r:id="rId42"/>
    <p:sldId id="323" r:id="rId43"/>
    <p:sldId id="276" r:id="rId44"/>
    <p:sldId id="325" r:id="rId45"/>
    <p:sldId id="324" r:id="rId4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showGuides="1">
      <p:cViewPr varScale="1">
        <p:scale>
          <a:sx n="72" d="100"/>
          <a:sy n="72" d="100"/>
        </p:scale>
        <p:origin x="444" y="60"/>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2" d="100"/>
          <a:sy n="72" d="100"/>
        </p:scale>
        <p:origin x="414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Graficos%20estadisticos%20propi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esktop\TESIS\TESIS%20FINAL\analisis%20de%20datos%20de%20microcreditos\Correlaci&#243;n%20volumen%20vs.%20tasa%20de%20inte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Evolución</a:t>
            </a:r>
            <a:r>
              <a:rPr lang="es-EC" baseline="0" dirty="0"/>
              <a:t> del microcrédito por entidad financiera</a:t>
            </a:r>
            <a:endParaRPr lang="es-EC"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'Microcredito Quito y Nacional'!$A$27</c:f>
              <c:strCache>
                <c:ptCount val="1"/>
                <c:pt idx="0">
                  <c:v>Bancos Privados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Nacional'!$B$27,'Microcredito Quito y Nacional'!$D$27,'Microcredito Quito y Nacional'!$F$27,'Microcredito Quito y Nacional'!$H$27,'Microcredito Quito y Nacional'!$J$27)</c:f>
              <c:numCache>
                <c:formatCode>_(* #,##0.00_);_(* \(#,##0.00\);_(* "-"??_);_(@_)</c:formatCode>
                <c:ptCount val="5"/>
                <c:pt idx="0">
                  <c:v>1579896928.610024</c:v>
                </c:pt>
                <c:pt idx="1">
                  <c:v>1405721125.8399951</c:v>
                </c:pt>
                <c:pt idx="2">
                  <c:v>1448020145.5299997</c:v>
                </c:pt>
                <c:pt idx="3">
                  <c:v>1544615009.5799956</c:v>
                </c:pt>
                <c:pt idx="4">
                  <c:v>1673707981.2400045</c:v>
                </c:pt>
              </c:numCache>
            </c:numRef>
          </c:val>
          <c:smooth val="0"/>
          <c:extLst>
            <c:ext xmlns:c16="http://schemas.microsoft.com/office/drawing/2014/chart" uri="{C3380CC4-5D6E-409C-BE32-E72D297353CC}">
              <c16:uniqueId val="{00000000-CBF2-4B1A-A8BC-7FB877ED163A}"/>
            </c:ext>
          </c:extLst>
        </c:ser>
        <c:ser>
          <c:idx val="1"/>
          <c:order val="1"/>
          <c:tx>
            <c:strRef>
              <c:f>'Microcredito Quito y Nacional'!$A$28</c:f>
              <c:strCache>
                <c:ptCount val="1"/>
                <c:pt idx="0">
                  <c:v>Inst. Financieras Públicas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Nacional'!$B$28,'Microcredito Quito y Nacional'!$D$28,'Microcredito Quito y Nacional'!$F$28,'Microcredito Quito y Nacional'!$H$28,'Microcredito Quito y Nacional'!$J$28)</c:f>
              <c:numCache>
                <c:formatCode>_(* #,##0.00_);_(* \(#,##0.00\);_(* "-"??_);_(@_)</c:formatCode>
                <c:ptCount val="5"/>
                <c:pt idx="0">
                  <c:v>335489021.41998976</c:v>
                </c:pt>
                <c:pt idx="1">
                  <c:v>414707559.29998165</c:v>
                </c:pt>
                <c:pt idx="2">
                  <c:v>531159282.98999625</c:v>
                </c:pt>
                <c:pt idx="3">
                  <c:v>781126304.66001856</c:v>
                </c:pt>
                <c:pt idx="4">
                  <c:v>901315847.6000216</c:v>
                </c:pt>
              </c:numCache>
            </c:numRef>
          </c:val>
          <c:smooth val="0"/>
          <c:extLst>
            <c:ext xmlns:c16="http://schemas.microsoft.com/office/drawing/2014/chart" uri="{C3380CC4-5D6E-409C-BE32-E72D297353CC}">
              <c16:uniqueId val="{00000001-CBF2-4B1A-A8BC-7FB877ED163A}"/>
            </c:ext>
          </c:extLst>
        </c:ser>
        <c:ser>
          <c:idx val="2"/>
          <c:order val="2"/>
          <c:tx>
            <c:strRef>
              <c:f>'Microcredito Quito y Nacional'!$A$29</c:f>
              <c:strCache>
                <c:ptCount val="1"/>
                <c:pt idx="0">
                  <c:v>Mutualistas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Nacional'!$B$29,'Microcredito Quito y Nacional'!$D$29,'Microcredito Quito y Nacional'!$F$29,'Microcredito Quito y Nacional'!$H$29,'Microcredito Quito y Nacional'!$J$29)</c:f>
              <c:numCache>
                <c:formatCode>_(* #,##0.00_);_(* \(#,##0.00\);_(* "-"??_);_(@_)</c:formatCode>
                <c:ptCount val="5"/>
                <c:pt idx="0">
                  <c:v>37844633.330000028</c:v>
                </c:pt>
                <c:pt idx="1">
                  <c:v>3651711.9000000004</c:v>
                </c:pt>
                <c:pt idx="2">
                  <c:v>30451763.930000033</c:v>
                </c:pt>
                <c:pt idx="3">
                  <c:v>24066735.010000002</c:v>
                </c:pt>
                <c:pt idx="4">
                  <c:v>40881434.269999996</c:v>
                </c:pt>
              </c:numCache>
            </c:numRef>
          </c:val>
          <c:smooth val="0"/>
          <c:extLst>
            <c:ext xmlns:c16="http://schemas.microsoft.com/office/drawing/2014/chart" uri="{C3380CC4-5D6E-409C-BE32-E72D297353CC}">
              <c16:uniqueId val="{00000002-CBF2-4B1A-A8BC-7FB877ED163A}"/>
            </c:ext>
          </c:extLst>
        </c:ser>
        <c:ser>
          <c:idx val="3"/>
          <c:order val="3"/>
          <c:tx>
            <c:strRef>
              <c:f>'Microcredito Quito y Nacional'!$A$30</c:f>
              <c:strCache>
                <c:ptCount val="1"/>
                <c:pt idx="0">
                  <c:v>Sociedades Financieras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Nacional'!$B$30,'Microcredito Quito y Nacional'!$D$30,'Microcredito Quito y Nacional'!$F$30,'Microcredito Quito y Nacional'!$H$30,'Microcredito Quito y Nacional'!$J$30)</c:f>
              <c:numCache>
                <c:formatCode>_(* #,##0.00_);_(* \(#,##0.00\);_(* "-"??_);_(@_)</c:formatCode>
                <c:ptCount val="5"/>
                <c:pt idx="0">
                  <c:v>63718222.290000163</c:v>
                </c:pt>
                <c:pt idx="1">
                  <c:v>103018759.12000008</c:v>
                </c:pt>
                <c:pt idx="2">
                  <c:v>44765674.960000023</c:v>
                </c:pt>
                <c:pt idx="3">
                  <c:v>356486.91</c:v>
                </c:pt>
                <c:pt idx="4">
                  <c:v>0</c:v>
                </c:pt>
              </c:numCache>
            </c:numRef>
          </c:val>
          <c:smooth val="0"/>
          <c:extLst>
            <c:ext xmlns:c16="http://schemas.microsoft.com/office/drawing/2014/chart" uri="{C3380CC4-5D6E-409C-BE32-E72D297353CC}">
              <c16:uniqueId val="{00000003-CBF2-4B1A-A8BC-7FB877ED163A}"/>
            </c:ext>
          </c:extLst>
        </c:ser>
        <c:ser>
          <c:idx val="4"/>
          <c:order val="4"/>
          <c:tx>
            <c:strRef>
              <c:f>'Microcredito Quito y Nacional'!$A$31</c:f>
              <c:strCache>
                <c:ptCount val="1"/>
                <c:pt idx="0">
                  <c:v>Cooperativas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Nacional'!$B$31,'Microcredito Quito y Nacional'!$D$31,'Microcredito Quito y Nacional'!$F$31,'Microcredito Quito y Nacional'!$H$31,'Microcredito Quito y Nacional'!$J$31)</c:f>
              <c:numCache>
                <c:formatCode>_(* #,##0.00_);_(* \(#,##0.00\);_(* "-"??_);_(@_)</c:formatCode>
                <c:ptCount val="5"/>
                <c:pt idx="0">
                  <c:v>1154851277.0699999</c:v>
                </c:pt>
                <c:pt idx="1">
                  <c:v>980366681.35000014</c:v>
                </c:pt>
                <c:pt idx="2">
                  <c:v>1639628915.0700016</c:v>
                </c:pt>
                <c:pt idx="3">
                  <c:v>2133052977.4199958</c:v>
                </c:pt>
                <c:pt idx="4">
                  <c:v>2612404577.1399894</c:v>
                </c:pt>
              </c:numCache>
            </c:numRef>
          </c:val>
          <c:smooth val="0"/>
          <c:extLst>
            <c:ext xmlns:c16="http://schemas.microsoft.com/office/drawing/2014/chart" uri="{C3380CC4-5D6E-409C-BE32-E72D297353CC}">
              <c16:uniqueId val="{00000004-CBF2-4B1A-A8BC-7FB877ED163A}"/>
            </c:ext>
          </c:extLst>
        </c:ser>
        <c:dLbls>
          <c:showLegendKey val="0"/>
          <c:showVal val="0"/>
          <c:showCatName val="0"/>
          <c:showSerName val="0"/>
          <c:showPercent val="0"/>
          <c:showBubbleSize val="0"/>
        </c:dLbls>
        <c:marker val="1"/>
        <c:smooth val="0"/>
        <c:axId val="182653984"/>
        <c:axId val="182655160"/>
      </c:lineChart>
      <c:catAx>
        <c:axId val="18265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5160"/>
        <c:crosses val="autoZero"/>
        <c:auto val="1"/>
        <c:lblAlgn val="ctr"/>
        <c:lblOffset val="100"/>
        <c:noMultiLvlLbl val="0"/>
      </c:catAx>
      <c:valAx>
        <c:axId val="1826551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3984"/>
        <c:crosses val="autoZero"/>
        <c:crossBetween val="between"/>
        <c:majorUnit val="250000000"/>
        <c:min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'Comprobación de hipotesis'!$B$1:$G$1</c:f>
              <c:strCache>
                <c:ptCount val="1"/>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'Comprobación de hipotesis'!$H$4:$H$7</c:f>
              <c:numCache>
                <c:formatCode>_ * #,##0_ ;_ * \-#,##0_ ;_ * "-"??_ ;_ @_ </c:formatCode>
                <c:ptCount val="4"/>
                <c:pt idx="0">
                  <c:v>170241</c:v>
                </c:pt>
                <c:pt idx="1">
                  <c:v>118692</c:v>
                </c:pt>
                <c:pt idx="2">
                  <c:v>125040</c:v>
                </c:pt>
                <c:pt idx="3">
                  <c:v>28879</c:v>
                </c:pt>
              </c:numCache>
            </c:numRef>
          </c:xVal>
          <c:yVal>
            <c:numRef>
              <c:f>'Comprobación de hipotesis'!$I$4:$I$7</c:f>
              <c:numCache>
                <c:formatCode>0.00%</c:formatCode>
                <c:ptCount val="4"/>
                <c:pt idx="0">
                  <c:v>0.2697557354231177</c:v>
                </c:pt>
                <c:pt idx="1">
                  <c:v>0.26673492578532387</c:v>
                </c:pt>
                <c:pt idx="2">
                  <c:v>0.27044866685592062</c:v>
                </c:pt>
                <c:pt idx="3">
                  <c:v>0.2543875616871385</c:v>
                </c:pt>
              </c:numCache>
            </c:numRef>
          </c:yVal>
          <c:smooth val="0"/>
          <c:extLst>
            <c:ext xmlns:c16="http://schemas.microsoft.com/office/drawing/2014/chart" uri="{C3380CC4-5D6E-409C-BE32-E72D297353CC}">
              <c16:uniqueId val="{00000001-8237-47D8-A1A7-2C87A147214E}"/>
            </c:ext>
          </c:extLst>
        </c:ser>
        <c:dLbls>
          <c:showLegendKey val="0"/>
          <c:showVal val="0"/>
          <c:showCatName val="0"/>
          <c:showSerName val="0"/>
          <c:showPercent val="0"/>
          <c:showBubbleSize val="0"/>
        </c:dLbls>
        <c:axId val="185682272"/>
        <c:axId val="185682664"/>
      </c:scatterChart>
      <c:valAx>
        <c:axId val="185682272"/>
        <c:scaling>
          <c:orientation val="minMax"/>
          <c:max val="20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dirty="0">
                    <a:effectLst/>
                  </a:rPr>
                  <a:t>Número de operaciones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_ * #,##0_ ;_ * \-#,##0_ ;_ * &quot;-&quot;??_ ;_ @_ "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2664"/>
        <c:crosses val="autoZero"/>
        <c:crossBetween val="midCat"/>
        <c:majorUnit val="40000"/>
      </c:valAx>
      <c:valAx>
        <c:axId val="1856826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dirty="0">
                    <a:effectLst/>
                  </a:rPr>
                  <a:t>TEA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'Comprobación de hipotesis'!$B$1:$G$1</c:f>
              <c:strCache>
                <c:ptCount val="1"/>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'Comprobación de hipotesis'!$N$4:$N$7</c:f>
              <c:numCache>
                <c:formatCode>_ * #,##0_ ;_ * \-#,##0_ ;_ * "-"??_ ;_ @_ </c:formatCode>
                <c:ptCount val="4"/>
                <c:pt idx="0">
                  <c:v>24126</c:v>
                </c:pt>
                <c:pt idx="1">
                  <c:v>5529</c:v>
                </c:pt>
                <c:pt idx="2">
                  <c:v>6096</c:v>
                </c:pt>
                <c:pt idx="3">
                  <c:v>109113</c:v>
                </c:pt>
              </c:numCache>
            </c:numRef>
          </c:xVal>
          <c:yVal>
            <c:numRef>
              <c:f>'Comprobación de hipotesis'!$O$4:$O$7</c:f>
              <c:numCache>
                <c:formatCode>0.00%</c:formatCode>
                <c:ptCount val="4"/>
                <c:pt idx="0">
                  <c:v>0.24084723130583399</c:v>
                </c:pt>
                <c:pt idx="1">
                  <c:v>0.22748523410654797</c:v>
                </c:pt>
                <c:pt idx="2">
                  <c:v>0.23866258093304765</c:v>
                </c:pt>
                <c:pt idx="3">
                  <c:v>0.22613455527248075</c:v>
                </c:pt>
              </c:numCache>
            </c:numRef>
          </c:yVal>
          <c:smooth val="0"/>
          <c:extLst>
            <c:ext xmlns:c16="http://schemas.microsoft.com/office/drawing/2014/chart" uri="{C3380CC4-5D6E-409C-BE32-E72D297353CC}">
              <c16:uniqueId val="{00000001-C4AA-4131-B7F1-708FEE3AA331}"/>
            </c:ext>
          </c:extLst>
        </c:ser>
        <c:dLbls>
          <c:showLegendKey val="0"/>
          <c:showVal val="0"/>
          <c:showCatName val="0"/>
          <c:showSerName val="0"/>
          <c:showPercent val="0"/>
          <c:showBubbleSize val="0"/>
        </c:dLbls>
        <c:axId val="185683056"/>
        <c:axId val="185681880"/>
      </c:scatterChart>
      <c:valAx>
        <c:axId val="185683056"/>
        <c:scaling>
          <c:orientation val="minMax"/>
          <c:max val="11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dirty="0">
                    <a:effectLst/>
                  </a:rPr>
                  <a:t>Número de operaciones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_ * #,##0_ ;_ * \-#,##0_ ;_ * &quot;-&quot;??_ ;_ @_ "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1880"/>
        <c:crosses val="autoZero"/>
        <c:crossBetween val="midCat"/>
        <c:majorUnit val="20000"/>
        <c:minorUnit val="10000"/>
      </c:valAx>
      <c:valAx>
        <c:axId val="185681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dirty="0">
                    <a:effectLst/>
                  </a:rPr>
                  <a:t>TEA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3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'Comprobación de hipotesis'!$B$31:$G$31</c:f>
              <c:strCache>
                <c:ptCount val="1"/>
              </c:strCache>
            </c:strRef>
          </c:tx>
          <c:spPr>
            <a:ln w="2540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xVal>
            <c:numRef>
              <c:f>'Comprobación de hipotesis'!$B$34:$B$37</c:f>
              <c:numCache>
                <c:formatCode>_ * #,##0_ ;_ * \-#,##0_ ;_ * "-"??_ ;_ @_ </c:formatCode>
                <c:ptCount val="4"/>
                <c:pt idx="0">
                  <c:v>8604484.7999999989</c:v>
                </c:pt>
                <c:pt idx="1">
                  <c:v>41694230.259999998</c:v>
                </c:pt>
                <c:pt idx="2">
                  <c:v>41843891.259999849</c:v>
                </c:pt>
                <c:pt idx="3">
                  <c:v>36529235.740000099</c:v>
                </c:pt>
              </c:numCache>
            </c:numRef>
          </c:xVal>
          <c:yVal>
            <c:numRef>
              <c:f>'Comprobación de hipotesis'!$C$34:$C$37</c:f>
              <c:numCache>
                <c:formatCode>0.00%</c:formatCode>
                <c:ptCount val="4"/>
                <c:pt idx="0">
                  <c:v>0.29409853617936599</c:v>
                </c:pt>
                <c:pt idx="1">
                  <c:v>0.27854512274391863</c:v>
                </c:pt>
                <c:pt idx="2">
                  <c:v>0.29701880746271764</c:v>
                </c:pt>
                <c:pt idx="3">
                  <c:v>0.27993052814511432</c:v>
                </c:pt>
              </c:numCache>
            </c:numRef>
          </c:yVal>
          <c:smooth val="0"/>
          <c:extLst>
            <c:ext xmlns:c16="http://schemas.microsoft.com/office/drawing/2014/chart" uri="{C3380CC4-5D6E-409C-BE32-E72D297353CC}">
              <c16:uniqueId val="{00000001-330E-4BED-A631-0B3C12FA1C00}"/>
            </c:ext>
          </c:extLst>
        </c:ser>
        <c:dLbls>
          <c:showLegendKey val="0"/>
          <c:showVal val="0"/>
          <c:showCatName val="0"/>
          <c:showSerName val="0"/>
          <c:showPercent val="0"/>
          <c:showBubbleSize val="0"/>
        </c:dLbls>
        <c:axId val="185684624"/>
        <c:axId val="185679920"/>
      </c:scatterChart>
      <c:valAx>
        <c:axId val="185684624"/>
        <c:scaling>
          <c:orientation val="minMax"/>
          <c:max val="5000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Monto</a:t>
                </a:r>
                <a:r>
                  <a:rPr lang="es-EC" baseline="0" dirty="0"/>
                  <a:t> de microcréditos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79920"/>
        <c:crosses val="autoZero"/>
        <c:crossBetween val="midCat"/>
        <c:majorUnit val="20000000"/>
      </c:valAx>
      <c:valAx>
        <c:axId val="1856799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TEA</a:t>
                </a:r>
                <a:r>
                  <a:rPr lang="es-EC" baseline="0" dirty="0"/>
                  <a:t>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4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'Comprobación de hipotesis'!$B$31:$G$31</c:f>
              <c:strCache>
                <c:ptCount val="1"/>
              </c:strCache>
            </c:strRef>
          </c:tx>
          <c:spPr>
            <a:ln w="2540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xVal>
            <c:numRef>
              <c:f>'Comprobación de hipotesis'!$H$34:$H$37</c:f>
              <c:numCache>
                <c:formatCode>_ * #,##0_ ;_ * \-#,##0_ ;_ * "-"??_ ;_ @_ </c:formatCode>
                <c:ptCount val="4"/>
                <c:pt idx="0">
                  <c:v>305835287.7500003</c:v>
                </c:pt>
                <c:pt idx="1">
                  <c:v>320266795.66000015</c:v>
                </c:pt>
                <c:pt idx="2">
                  <c:v>345731014.65999997</c:v>
                </c:pt>
                <c:pt idx="3">
                  <c:v>99409919.289999977</c:v>
                </c:pt>
              </c:numCache>
            </c:numRef>
          </c:xVal>
          <c:yVal>
            <c:numRef>
              <c:f>'Comprobación de hipotesis'!$I$34:$I$37</c:f>
              <c:numCache>
                <c:formatCode>0.00%</c:formatCode>
                <c:ptCount val="4"/>
                <c:pt idx="0">
                  <c:v>0.2697557354231177</c:v>
                </c:pt>
                <c:pt idx="1">
                  <c:v>0.26673492578532387</c:v>
                </c:pt>
                <c:pt idx="2">
                  <c:v>0.27044866685592062</c:v>
                </c:pt>
                <c:pt idx="3">
                  <c:v>0.2543875616871385</c:v>
                </c:pt>
              </c:numCache>
            </c:numRef>
          </c:yVal>
          <c:smooth val="0"/>
          <c:extLst>
            <c:ext xmlns:c16="http://schemas.microsoft.com/office/drawing/2014/chart" uri="{C3380CC4-5D6E-409C-BE32-E72D297353CC}">
              <c16:uniqueId val="{00000001-4014-44B8-92C4-9D0058335E84}"/>
            </c:ext>
          </c:extLst>
        </c:ser>
        <c:dLbls>
          <c:showLegendKey val="0"/>
          <c:showVal val="0"/>
          <c:showCatName val="0"/>
          <c:showSerName val="0"/>
          <c:showPercent val="0"/>
          <c:showBubbleSize val="0"/>
        </c:dLbls>
        <c:axId val="185686192"/>
        <c:axId val="185686584"/>
      </c:scatterChart>
      <c:valAx>
        <c:axId val="185686192"/>
        <c:scaling>
          <c:orientation val="minMax"/>
          <c:max val="35000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Monto</a:t>
                </a:r>
                <a:r>
                  <a:rPr lang="es-EC" baseline="0" dirty="0"/>
                  <a:t> de microcréditos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6584"/>
        <c:crosses val="autoZero"/>
        <c:crossBetween val="midCat"/>
        <c:majorUnit val="100000000"/>
      </c:valAx>
      <c:valAx>
        <c:axId val="185686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TEA</a:t>
                </a:r>
                <a:r>
                  <a:rPr lang="es-EC" baseline="0" dirty="0"/>
                  <a:t>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6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'Comprobación de hipotesis'!$B$31:$G$31</c:f>
              <c:strCache>
                <c:ptCount val="1"/>
              </c:strCache>
            </c:strRef>
          </c:tx>
          <c:spPr>
            <a:ln w="2540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xVal>
            <c:numRef>
              <c:f>'Comprobación de hipotesis'!$N$34:$N$37</c:f>
              <c:numCache>
                <c:formatCode>_ * #,##0_ ;_ * \-#,##0_ ;_ * "-"??_ ;_ @_ </c:formatCode>
                <c:ptCount val="4"/>
                <c:pt idx="0">
                  <c:v>77122143.36999999</c:v>
                </c:pt>
                <c:pt idx="1">
                  <c:v>77733873.190000013</c:v>
                </c:pt>
                <c:pt idx="2">
                  <c:v>82600500.280000046</c:v>
                </c:pt>
                <c:pt idx="3">
                  <c:v>371640776.90000039</c:v>
                </c:pt>
              </c:numCache>
            </c:numRef>
          </c:xVal>
          <c:yVal>
            <c:numRef>
              <c:f>'Comprobación de hipotesis'!$O$34:$O$37</c:f>
              <c:numCache>
                <c:formatCode>0.00%</c:formatCode>
                <c:ptCount val="4"/>
                <c:pt idx="0">
                  <c:v>0.24084723130583399</c:v>
                </c:pt>
                <c:pt idx="1">
                  <c:v>0.22748523410654797</c:v>
                </c:pt>
                <c:pt idx="2">
                  <c:v>0.23866258093304765</c:v>
                </c:pt>
                <c:pt idx="3">
                  <c:v>0.22613455527248075</c:v>
                </c:pt>
              </c:numCache>
            </c:numRef>
          </c:yVal>
          <c:smooth val="0"/>
          <c:extLst>
            <c:ext xmlns:c16="http://schemas.microsoft.com/office/drawing/2014/chart" uri="{C3380CC4-5D6E-409C-BE32-E72D297353CC}">
              <c16:uniqueId val="{00000001-6F5F-444D-ACD2-4F85CD41FB3A}"/>
            </c:ext>
          </c:extLst>
        </c:ser>
        <c:dLbls>
          <c:showLegendKey val="0"/>
          <c:showVal val="0"/>
          <c:showCatName val="0"/>
          <c:showSerName val="0"/>
          <c:showPercent val="0"/>
          <c:showBubbleSize val="0"/>
        </c:dLbls>
        <c:axId val="185685016"/>
        <c:axId val="185685408"/>
      </c:scatterChart>
      <c:valAx>
        <c:axId val="185685016"/>
        <c:scaling>
          <c:orientation val="minMax"/>
          <c:max val="40000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Monto</a:t>
                </a:r>
                <a:r>
                  <a:rPr lang="es-EC" baseline="0" dirty="0"/>
                  <a:t> de microcréditos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5408"/>
        <c:crosses val="autoZero"/>
        <c:crossBetween val="midCat"/>
        <c:majorUnit val="100000000"/>
      </c:valAx>
      <c:valAx>
        <c:axId val="1856854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TEA</a:t>
                </a:r>
                <a:r>
                  <a:rPr lang="es-EC" baseline="0" dirty="0"/>
                  <a:t>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5685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Evolución</a:t>
            </a:r>
            <a:r>
              <a:rPr lang="es-EC" baseline="0" dirty="0"/>
              <a:t> del microcrédito por número de operaciones</a:t>
            </a:r>
            <a:endParaRPr lang="es-EC"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'Microcredito Quito y Nacional'!$A$38</c:f>
              <c:strCache>
                <c:ptCount val="1"/>
                <c:pt idx="0">
                  <c:v>Bancos Privados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Nacional'!$B$38,'Microcredito Quito y Nacional'!$D$38,'Microcredito Quito y Nacional'!$F$38,'Microcredito Quito y Nacional'!$H$38,'Microcredito Quito y Nacional'!$J$38)</c:f>
              <c:numCache>
                <c:formatCode>_ * #,##0_ ;_ * \-#,##0_ ;_ * "-"??_ ;_ @_ </c:formatCode>
                <c:ptCount val="5"/>
                <c:pt idx="0">
                  <c:v>586556</c:v>
                </c:pt>
                <c:pt idx="1">
                  <c:v>503238</c:v>
                </c:pt>
                <c:pt idx="2">
                  <c:v>497807</c:v>
                </c:pt>
                <c:pt idx="3">
                  <c:v>502036</c:v>
                </c:pt>
                <c:pt idx="4">
                  <c:v>498368</c:v>
                </c:pt>
              </c:numCache>
            </c:numRef>
          </c:val>
          <c:smooth val="0"/>
          <c:extLst>
            <c:ext xmlns:c16="http://schemas.microsoft.com/office/drawing/2014/chart" uri="{C3380CC4-5D6E-409C-BE32-E72D297353CC}">
              <c16:uniqueId val="{00000000-1321-4A4E-9590-837FB060431F}"/>
            </c:ext>
          </c:extLst>
        </c:ser>
        <c:ser>
          <c:idx val="1"/>
          <c:order val="1"/>
          <c:tx>
            <c:strRef>
              <c:f>'Microcredito Quito y Nacional'!$A$39</c:f>
              <c:strCache>
                <c:ptCount val="1"/>
                <c:pt idx="0">
                  <c:v>Inst. Financieras Públicas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Nacional'!$B$39,'Microcredito Quito y Nacional'!$D$39,'Microcredito Quito y Nacional'!$F$39,'Microcredito Quito y Nacional'!$H$39,'Microcredito Quito y Nacional'!$J$39)</c:f>
              <c:numCache>
                <c:formatCode>_ * #,##0_ ;_ * \-#,##0_ ;_ * "-"??_ ;_ @_ </c:formatCode>
                <c:ptCount val="5"/>
                <c:pt idx="0">
                  <c:v>163969</c:v>
                </c:pt>
                <c:pt idx="1">
                  <c:v>162225</c:v>
                </c:pt>
                <c:pt idx="2">
                  <c:v>176180</c:v>
                </c:pt>
                <c:pt idx="3">
                  <c:v>198490</c:v>
                </c:pt>
                <c:pt idx="4">
                  <c:v>198933</c:v>
                </c:pt>
              </c:numCache>
            </c:numRef>
          </c:val>
          <c:smooth val="0"/>
          <c:extLst>
            <c:ext xmlns:c16="http://schemas.microsoft.com/office/drawing/2014/chart" uri="{C3380CC4-5D6E-409C-BE32-E72D297353CC}">
              <c16:uniqueId val="{00000001-1321-4A4E-9590-837FB060431F}"/>
            </c:ext>
          </c:extLst>
        </c:ser>
        <c:ser>
          <c:idx val="2"/>
          <c:order val="2"/>
          <c:tx>
            <c:strRef>
              <c:f>'Microcredito Quito y Nacional'!$A$40</c:f>
              <c:strCache>
                <c:ptCount val="1"/>
                <c:pt idx="0">
                  <c:v>Mutualistas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Nacional'!$B$40,'Microcredito Quito y Nacional'!$D$40,'Microcredito Quito y Nacional'!$F$40,'Microcredito Quito y Nacional'!$H$40,'Microcredito Quito y Nacional'!$J$40)</c:f>
              <c:numCache>
                <c:formatCode>_ * #,##0_ ;_ * \-#,##0_ ;_ * "-"??_ ;_ @_ </c:formatCode>
                <c:ptCount val="5"/>
                <c:pt idx="0">
                  <c:v>10547</c:v>
                </c:pt>
                <c:pt idx="1">
                  <c:v>336</c:v>
                </c:pt>
                <c:pt idx="2">
                  <c:v>5305</c:v>
                </c:pt>
                <c:pt idx="3">
                  <c:v>2630</c:v>
                </c:pt>
                <c:pt idx="4">
                  <c:v>5118</c:v>
                </c:pt>
              </c:numCache>
            </c:numRef>
          </c:val>
          <c:smooth val="0"/>
          <c:extLst>
            <c:ext xmlns:c16="http://schemas.microsoft.com/office/drawing/2014/chart" uri="{C3380CC4-5D6E-409C-BE32-E72D297353CC}">
              <c16:uniqueId val="{00000002-1321-4A4E-9590-837FB060431F}"/>
            </c:ext>
          </c:extLst>
        </c:ser>
        <c:ser>
          <c:idx val="3"/>
          <c:order val="3"/>
          <c:tx>
            <c:strRef>
              <c:f>'Microcredito Quito y Nacional'!$A$41</c:f>
              <c:strCache>
                <c:ptCount val="1"/>
                <c:pt idx="0">
                  <c:v>Sociedades Financieras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Nacional'!$B$41,'Microcredito Quito y Nacional'!$D$41,'Microcredito Quito y Nacional'!$F$41,'Microcredito Quito y Nacional'!$H$41,'Microcredito Quito y Nacional'!$J$41)</c:f>
              <c:numCache>
                <c:formatCode>_ * #,##0_ ;_ * \-#,##0_ ;_ * "-"??_ ;_ @_ </c:formatCode>
                <c:ptCount val="5"/>
                <c:pt idx="0">
                  <c:v>22877</c:v>
                </c:pt>
                <c:pt idx="1">
                  <c:v>43622</c:v>
                </c:pt>
                <c:pt idx="2">
                  <c:v>21982</c:v>
                </c:pt>
                <c:pt idx="3">
                  <c:v>9</c:v>
                </c:pt>
                <c:pt idx="4">
                  <c:v>0</c:v>
                </c:pt>
              </c:numCache>
            </c:numRef>
          </c:val>
          <c:smooth val="0"/>
          <c:extLst>
            <c:ext xmlns:c16="http://schemas.microsoft.com/office/drawing/2014/chart" uri="{C3380CC4-5D6E-409C-BE32-E72D297353CC}">
              <c16:uniqueId val="{00000003-1321-4A4E-9590-837FB060431F}"/>
            </c:ext>
          </c:extLst>
        </c:ser>
        <c:ser>
          <c:idx val="4"/>
          <c:order val="4"/>
          <c:tx>
            <c:strRef>
              <c:f>'Microcredito Quito y Nacional'!$A$42</c:f>
              <c:strCache>
                <c:ptCount val="1"/>
                <c:pt idx="0">
                  <c:v>Cooperativas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('Microcredito Quito y Nacional'!$B$26,'Microcredito Quito y Nacional'!$D$26,'Microcredito Quito y Nacional'!$F$26,'Microcredito Quito y Nacional'!$H$26,'Microcredito Quito y Nacional'!$J$26)</c:f>
              <c:numCache>
                <c:formatCode>General</c:formatCode>
                <c:ptCount val="5"/>
                <c:pt idx="0">
                  <c:v>2014</c:v>
                </c:pt>
                <c:pt idx="1">
                  <c:v>2015</c:v>
                </c:pt>
                <c:pt idx="2">
                  <c:v>2016</c:v>
                </c:pt>
                <c:pt idx="3">
                  <c:v>2017</c:v>
                </c:pt>
                <c:pt idx="4">
                  <c:v>2018</c:v>
                </c:pt>
              </c:numCache>
            </c:numRef>
          </c:cat>
          <c:val>
            <c:numRef>
              <c:f>('Microcredito Quito y Nacional'!$B$42,'Microcredito Quito y Nacional'!$D$42,'Microcredito Quito y Nacional'!$F$42,'Microcredito Quito y Nacional'!$H$42,'Microcredito Quito y Nacional'!$J$42)</c:f>
              <c:numCache>
                <c:formatCode>_ * #,##0_ ;_ * \-#,##0_ ;_ * "-"??_ ;_ @_ </c:formatCode>
                <c:ptCount val="5"/>
                <c:pt idx="0">
                  <c:v>224514</c:v>
                </c:pt>
                <c:pt idx="1">
                  <c:v>179981</c:v>
                </c:pt>
                <c:pt idx="2">
                  <c:v>182936</c:v>
                </c:pt>
                <c:pt idx="3">
                  <c:v>403890</c:v>
                </c:pt>
                <c:pt idx="4">
                  <c:v>434378</c:v>
                </c:pt>
              </c:numCache>
            </c:numRef>
          </c:val>
          <c:smooth val="0"/>
          <c:extLst>
            <c:ext xmlns:c16="http://schemas.microsoft.com/office/drawing/2014/chart" uri="{C3380CC4-5D6E-409C-BE32-E72D297353CC}">
              <c16:uniqueId val="{00000004-1321-4A4E-9590-837FB060431F}"/>
            </c:ext>
          </c:extLst>
        </c:ser>
        <c:dLbls>
          <c:showLegendKey val="0"/>
          <c:showVal val="0"/>
          <c:showCatName val="0"/>
          <c:showSerName val="0"/>
          <c:showPercent val="0"/>
          <c:showBubbleSize val="0"/>
        </c:dLbls>
        <c:marker val="1"/>
        <c:smooth val="0"/>
        <c:axId val="182658688"/>
        <c:axId val="182659080"/>
      </c:lineChart>
      <c:catAx>
        <c:axId val="1826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9080"/>
        <c:crosses val="autoZero"/>
        <c:auto val="1"/>
        <c:lblAlgn val="ctr"/>
        <c:lblOffset val="100"/>
        <c:noMultiLvlLbl val="0"/>
      </c:catAx>
      <c:valAx>
        <c:axId val="182659080"/>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8688"/>
        <c:crosses val="autoZero"/>
        <c:crossBetween val="between"/>
        <c:majorUnit val="100000"/>
        <c:min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dirty="0"/>
              <a:t>Monto -2014</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s-EC"/>
        </a:p>
      </c:txPr>
    </c:title>
    <c:autoTitleDeleted val="0"/>
    <c:plotArea>
      <c:layout/>
      <c:pieChart>
        <c:varyColors val="1"/>
        <c:ser>
          <c:idx val="0"/>
          <c:order val="0"/>
          <c:tx>
            <c:strRef>
              <c:f>'Microcredito Quito y Nacional'!$B$26</c:f>
              <c:strCache>
                <c:ptCount val="1"/>
                <c:pt idx="0">
                  <c:v>2014</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40A-43D6-A719-4B7D92094BB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40A-43D6-A719-4B7D92094BB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40A-43D6-A719-4B7D92094BB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40A-43D6-A719-4B7D92094BB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40A-43D6-A719-4B7D92094B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'Microcredito Quito y Nacional'!$A$27:$A$31</c:f>
              <c:strCache>
                <c:ptCount val="5"/>
                <c:pt idx="0">
                  <c:v>Bancos Privados</c:v>
                </c:pt>
                <c:pt idx="1">
                  <c:v>Inst. Financieras Públicas</c:v>
                </c:pt>
                <c:pt idx="2">
                  <c:v>Mutualistas</c:v>
                </c:pt>
                <c:pt idx="3">
                  <c:v>Sociedades Financieras</c:v>
                </c:pt>
                <c:pt idx="4">
                  <c:v>Cooperativas</c:v>
                </c:pt>
              </c:strCache>
            </c:strRef>
          </c:cat>
          <c:val>
            <c:numRef>
              <c:f>'Microcredito Quito y Nacional'!$C$27:$C$31</c:f>
              <c:numCache>
                <c:formatCode>0.00%</c:formatCode>
                <c:ptCount val="5"/>
                <c:pt idx="0">
                  <c:v>0.49810734832163989</c:v>
                </c:pt>
                <c:pt idx="1">
                  <c:v>0.10577243605223924</c:v>
                </c:pt>
                <c:pt idx="2">
                  <c:v>1.1931594786247035E-2</c:v>
                </c:pt>
                <c:pt idx="3">
                  <c:v>2.0088978065527341E-2</c:v>
                </c:pt>
                <c:pt idx="4">
                  <c:v>0.36409964277434659</c:v>
                </c:pt>
              </c:numCache>
            </c:numRef>
          </c:val>
          <c:extLst>
            <c:ext xmlns:c16="http://schemas.microsoft.com/office/drawing/2014/chart" uri="{C3380CC4-5D6E-409C-BE32-E72D297353CC}">
              <c16:uniqueId val="{0000000A-740A-43D6-A719-4B7D92094BB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solidFill>
            <a:schemeClr val="tx1"/>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dirty="0"/>
              <a:t>Monto - 2018</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s-EC"/>
        </a:p>
      </c:txPr>
    </c:title>
    <c:autoTitleDeleted val="0"/>
    <c:plotArea>
      <c:layout/>
      <c:pieChart>
        <c:varyColors val="1"/>
        <c:ser>
          <c:idx val="0"/>
          <c:order val="0"/>
          <c:tx>
            <c:strRef>
              <c:f>'Microcredito Quito y Nacional'!$J$26</c:f>
              <c:strCache>
                <c:ptCount val="1"/>
                <c:pt idx="0">
                  <c:v>2018</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AFC-42A7-A118-8046F1E8A1A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3AFC-42A7-A118-8046F1E8A1A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3AFC-42A7-A118-8046F1E8A1A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3AFC-42A7-A118-8046F1E8A1A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3AFC-42A7-A118-8046F1E8A1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'Microcredito Quito y Nacional'!$A$27:$A$31</c:f>
              <c:strCache>
                <c:ptCount val="5"/>
                <c:pt idx="0">
                  <c:v>Bancos Privados</c:v>
                </c:pt>
                <c:pt idx="1">
                  <c:v>Inst. Financieras Públicas</c:v>
                </c:pt>
                <c:pt idx="2">
                  <c:v>Mutualistas</c:v>
                </c:pt>
                <c:pt idx="3">
                  <c:v>Sociedades Financieras</c:v>
                </c:pt>
                <c:pt idx="4">
                  <c:v>Cooperativas</c:v>
                </c:pt>
              </c:strCache>
            </c:strRef>
          </c:cat>
          <c:val>
            <c:numRef>
              <c:f>'Microcredito Quito y Nacional'!$K$27:$K$31</c:f>
              <c:numCache>
                <c:formatCode>0.00%</c:formatCode>
                <c:ptCount val="5"/>
                <c:pt idx="0">
                  <c:v>0.32012409982954809</c:v>
                </c:pt>
                <c:pt idx="1">
                  <c:v>0.17239143722150199</c:v>
                </c:pt>
                <c:pt idx="2">
                  <c:v>7.8192447500481464E-3</c:v>
                </c:pt>
                <c:pt idx="3">
                  <c:v>0</c:v>
                </c:pt>
                <c:pt idx="4">
                  <c:v>0.49966521819890181</c:v>
                </c:pt>
              </c:numCache>
            </c:numRef>
          </c:val>
          <c:extLst>
            <c:ext xmlns:c16="http://schemas.microsoft.com/office/drawing/2014/chart" uri="{C3380CC4-5D6E-409C-BE32-E72D297353CC}">
              <c16:uniqueId val="{0000000A-3AFC-42A7-A118-8046F1E8A1A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solidFill>
            <a:schemeClr val="tx1"/>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dirty="0"/>
              <a:t>Número</a:t>
            </a:r>
            <a:r>
              <a:rPr lang="en-US" baseline="0" dirty="0"/>
              <a:t> de operaciones</a:t>
            </a:r>
            <a:r>
              <a:rPr lang="en-US" dirty="0"/>
              <a:t> - 2014</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s-EC"/>
        </a:p>
      </c:txPr>
    </c:title>
    <c:autoTitleDeleted val="0"/>
    <c:plotArea>
      <c:layout/>
      <c:pieChart>
        <c:varyColors val="1"/>
        <c:ser>
          <c:idx val="0"/>
          <c:order val="0"/>
          <c:tx>
            <c:strRef>
              <c:f>'Microcredito Quito y Nacional'!$B$37:$C$37</c:f>
              <c:strCache>
                <c:ptCount val="1"/>
                <c:pt idx="0">
                  <c:v>2014</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197-436C-96DA-E9C3B89A622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197-436C-96DA-E9C3B89A6229}"/>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197-436C-96DA-E9C3B89A6229}"/>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197-436C-96DA-E9C3B89A6229}"/>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197-436C-96DA-E9C3B89A6229}"/>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'Microcredito Quito y Nacional'!$A$38:$A$42</c:f>
              <c:strCache>
                <c:ptCount val="5"/>
                <c:pt idx="0">
                  <c:v>Bancos Privados</c:v>
                </c:pt>
                <c:pt idx="1">
                  <c:v>Inst. Financieras Públicas</c:v>
                </c:pt>
                <c:pt idx="2">
                  <c:v>Mutualistas</c:v>
                </c:pt>
                <c:pt idx="3">
                  <c:v>Sociedades Financieras</c:v>
                </c:pt>
                <c:pt idx="4">
                  <c:v>Cooperativas</c:v>
                </c:pt>
              </c:strCache>
            </c:strRef>
          </c:cat>
          <c:val>
            <c:numRef>
              <c:f>'Microcredito Quito y Nacional'!$B$38:$B$42</c:f>
              <c:numCache>
                <c:formatCode>_ * #,##0_ ;_ * \-#,##0_ ;_ * "-"??_ ;_ @_ </c:formatCode>
                <c:ptCount val="5"/>
                <c:pt idx="0">
                  <c:v>586556</c:v>
                </c:pt>
                <c:pt idx="1">
                  <c:v>163969</c:v>
                </c:pt>
                <c:pt idx="2">
                  <c:v>10547</c:v>
                </c:pt>
                <c:pt idx="3">
                  <c:v>22877</c:v>
                </c:pt>
                <c:pt idx="4">
                  <c:v>224514</c:v>
                </c:pt>
              </c:numCache>
            </c:numRef>
          </c:val>
          <c:extLst>
            <c:ext xmlns:c16="http://schemas.microsoft.com/office/drawing/2014/chart" uri="{C3380CC4-5D6E-409C-BE32-E72D297353CC}">
              <c16:uniqueId val="{0000000A-5197-436C-96DA-E9C3B89A622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solidFill>
            <a:schemeClr val="tx1"/>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dirty="0"/>
              <a:t>Número</a:t>
            </a:r>
            <a:r>
              <a:rPr lang="en-US" baseline="0" dirty="0"/>
              <a:t> de operaciones</a:t>
            </a:r>
            <a:r>
              <a:rPr lang="en-US" dirty="0"/>
              <a:t> - 2018</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s-EC"/>
        </a:p>
      </c:txPr>
    </c:title>
    <c:autoTitleDeleted val="0"/>
    <c:plotArea>
      <c:layout/>
      <c:pieChart>
        <c:varyColors val="1"/>
        <c:ser>
          <c:idx val="0"/>
          <c:order val="0"/>
          <c:tx>
            <c:strRef>
              <c:f>'Microcredito Quito y Nacional'!$J$37:$K$37</c:f>
              <c:strCache>
                <c:ptCount val="1"/>
                <c:pt idx="0">
                  <c:v>2018</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EFC-4198-84C9-C181EAE9FB9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EFC-4198-84C9-C181EAE9FB9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EFC-4198-84C9-C181EAE9FB9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EFC-4198-84C9-C181EAE9FB9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EFC-4198-84C9-C181EAE9FB9A}"/>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'Microcredito Quito y Nacional'!$A$38:$A$42</c:f>
              <c:strCache>
                <c:ptCount val="5"/>
                <c:pt idx="0">
                  <c:v>Bancos Privados</c:v>
                </c:pt>
                <c:pt idx="1">
                  <c:v>Inst. Financieras Públicas</c:v>
                </c:pt>
                <c:pt idx="2">
                  <c:v>Mutualistas</c:v>
                </c:pt>
                <c:pt idx="3">
                  <c:v>Sociedades Financieras</c:v>
                </c:pt>
                <c:pt idx="4">
                  <c:v>Cooperativas</c:v>
                </c:pt>
              </c:strCache>
            </c:strRef>
          </c:cat>
          <c:val>
            <c:numRef>
              <c:f>'Microcredito Quito y Nacional'!$J$38:$J$42</c:f>
              <c:numCache>
                <c:formatCode>_ * #,##0_ ;_ * \-#,##0_ ;_ * "-"??_ ;_ @_ </c:formatCode>
                <c:ptCount val="5"/>
                <c:pt idx="0">
                  <c:v>498368</c:v>
                </c:pt>
                <c:pt idx="1">
                  <c:v>198933</c:v>
                </c:pt>
                <c:pt idx="2">
                  <c:v>5118</c:v>
                </c:pt>
                <c:pt idx="3">
                  <c:v>0</c:v>
                </c:pt>
                <c:pt idx="4">
                  <c:v>434378</c:v>
                </c:pt>
              </c:numCache>
            </c:numRef>
          </c:val>
          <c:extLst>
            <c:ext xmlns:c16="http://schemas.microsoft.com/office/drawing/2014/chart" uri="{C3380CC4-5D6E-409C-BE32-E72D297353CC}">
              <c16:uniqueId val="{0000000A-FEFC-4198-84C9-C181EAE9FB9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solidFill>
            <a:schemeClr val="tx1"/>
          </a:solidFill>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s-EC" dirty="0"/>
              <a:t>Operaciones microcrediticias en la</a:t>
            </a:r>
            <a:r>
              <a:rPr lang="es-EC" baseline="0" dirty="0"/>
              <a:t> Ciudad de Quito</a:t>
            </a:r>
            <a:endParaRPr lang="es-EC"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'micrcredito en quito por banco'!$A$71</c:f>
              <c:strCache>
                <c:ptCount val="1"/>
                <c:pt idx="0">
                  <c:v>Banco Pichincha</c:v>
                </c:pt>
              </c:strCache>
            </c:strRef>
          </c:tx>
          <c:spPr>
            <a:solidFill>
              <a:schemeClr val="accent5">
                <a:lumMod val="75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banco'!$B$71,'micrcredito en quito por banco'!$D$71,'micrcredito en quito por banco'!$F$71,'micrcredito en quito por banco'!$H$71,'micrcredito en quito por banco'!$J$71)</c:f>
              <c:numCache>
                <c:formatCode>_ * #,##0_ ;_ * \-#,##0_ ;_ * "-"??_ ;_ @_ </c:formatCode>
                <c:ptCount val="5"/>
                <c:pt idx="0">
                  <c:v>207950</c:v>
                </c:pt>
                <c:pt idx="1">
                  <c:v>178391</c:v>
                </c:pt>
                <c:pt idx="2">
                  <c:v>168778</c:v>
                </c:pt>
                <c:pt idx="3">
                  <c:v>188951</c:v>
                </c:pt>
                <c:pt idx="4">
                  <c:v>184438</c:v>
                </c:pt>
              </c:numCache>
            </c:numRef>
          </c:val>
          <c:extLst>
            <c:ext xmlns:c16="http://schemas.microsoft.com/office/drawing/2014/chart" uri="{C3380CC4-5D6E-409C-BE32-E72D297353CC}">
              <c16:uniqueId val="{00000001-85D6-427C-8EC7-C8D4B5C64968}"/>
            </c:ext>
          </c:extLst>
        </c:ser>
        <c:ser>
          <c:idx val="1"/>
          <c:order val="1"/>
          <c:tx>
            <c:strRef>
              <c:f>'micrcredito en quito por banco'!$A$72</c:f>
              <c:strCache>
                <c:ptCount val="1"/>
                <c:pt idx="0">
                  <c:v>Banco Solidario</c:v>
                </c:pt>
              </c:strCache>
            </c:strRef>
          </c:tx>
          <c:spPr>
            <a:solidFill>
              <a:schemeClr val="accent1">
                <a:lumMod val="75000"/>
              </a:schemeClr>
            </a:solidFill>
            <a:ln w="9525" cap="flat" cmpd="sng" algn="ctr">
              <a:solidFill>
                <a:schemeClr val="accent2">
                  <a:shade val="95000"/>
                </a:schemeClr>
              </a:solidFill>
              <a:round/>
            </a:ln>
            <a:effectLst/>
          </c:spPr>
          <c:invertIfNegative val="0"/>
          <c:dLbls>
            <c:spPr>
              <a:noFill/>
              <a:ln>
                <a:noFill/>
              </a:ln>
              <a:effectLst/>
            </c:spPr>
            <c:txPr>
              <a:bodyPr rot="-30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2"/>
                </a:solidFill>
              </a:ln>
              <a:effectLst/>
            </c:spPr>
            <c:trendlineType val="linear"/>
            <c:dispRSqr val="0"/>
            <c:dispEq val="0"/>
          </c:trendline>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banco'!$B$72,'micrcredito en quito por banco'!$D$72,'micrcredito en quito por banco'!$F$72,'micrcredito en quito por banco'!$H$72,'micrcredito en quito por banco'!$J$72)</c:f>
              <c:numCache>
                <c:formatCode>_ * #,##0_ ;_ * \-#,##0_ ;_ * "-"??_ ;_ @_ </c:formatCode>
                <c:ptCount val="5"/>
                <c:pt idx="0">
                  <c:v>35216</c:v>
                </c:pt>
                <c:pt idx="1">
                  <c:v>30122</c:v>
                </c:pt>
                <c:pt idx="2">
                  <c:v>30679</c:v>
                </c:pt>
                <c:pt idx="3">
                  <c:v>16429</c:v>
                </c:pt>
                <c:pt idx="4">
                  <c:v>15692</c:v>
                </c:pt>
              </c:numCache>
            </c:numRef>
          </c:val>
          <c:extLst>
            <c:ext xmlns:c16="http://schemas.microsoft.com/office/drawing/2014/chart" uri="{C3380CC4-5D6E-409C-BE32-E72D297353CC}">
              <c16:uniqueId val="{00000003-85D6-427C-8EC7-C8D4B5C64968}"/>
            </c:ext>
          </c:extLst>
        </c:ser>
        <c:ser>
          <c:idx val="2"/>
          <c:order val="2"/>
          <c:tx>
            <c:strRef>
              <c:f>'micrcredito en quito por banco'!$A$73</c:f>
              <c:strCache>
                <c:ptCount val="1"/>
                <c:pt idx="0">
                  <c:v>Banco de Guayaquil</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3"/>
                </a:solidFill>
              </a:ln>
              <a:effectLst/>
            </c:spPr>
            <c:trendlineType val="linear"/>
            <c:dispRSqr val="0"/>
            <c:dispEq val="0"/>
          </c:trendline>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banco'!$B$73,'micrcredito en quito por banco'!$D$73,'micrcredito en quito por banco'!$F$73,'micrcredito en quito por banco'!$H$73,'micrcredito en quito por banco'!$J$73)</c:f>
              <c:numCache>
                <c:formatCode>_ * #,##0_ ;_ * \-#,##0_ ;_ * "-"??_ ;_ @_ </c:formatCode>
                <c:ptCount val="5"/>
                <c:pt idx="0">
                  <c:v>2022</c:v>
                </c:pt>
                <c:pt idx="1">
                  <c:v>3147</c:v>
                </c:pt>
                <c:pt idx="2">
                  <c:v>4434</c:v>
                </c:pt>
                <c:pt idx="3">
                  <c:v>3560</c:v>
                </c:pt>
                <c:pt idx="4">
                  <c:v>5125</c:v>
                </c:pt>
              </c:numCache>
            </c:numRef>
          </c:val>
          <c:extLst>
            <c:ext xmlns:c16="http://schemas.microsoft.com/office/drawing/2014/chart" uri="{C3380CC4-5D6E-409C-BE32-E72D297353CC}">
              <c16:uniqueId val="{00000005-85D6-427C-8EC7-C8D4B5C64968}"/>
            </c:ext>
          </c:extLst>
        </c:ser>
        <c:dLbls>
          <c:dLblPos val="outEnd"/>
          <c:showLegendKey val="0"/>
          <c:showVal val="1"/>
          <c:showCatName val="0"/>
          <c:showSerName val="0"/>
          <c:showPercent val="0"/>
          <c:showBubbleSize val="0"/>
        </c:dLbls>
        <c:gapWidth val="100"/>
        <c:axId val="182653200"/>
        <c:axId val="182654768"/>
      </c:barChart>
      <c:catAx>
        <c:axId val="18265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82654768"/>
        <c:crosses val="autoZero"/>
        <c:auto val="1"/>
        <c:lblAlgn val="ctr"/>
        <c:lblOffset val="100"/>
        <c:noMultiLvlLbl val="0"/>
      </c:catAx>
      <c:valAx>
        <c:axId val="1826547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82653200"/>
        <c:crosses val="autoZero"/>
        <c:crossBetween val="between"/>
        <c:majorUnit val="2000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zero"/>
    <c:showDLblsOverMax val="0"/>
  </c:chart>
  <c:spPr>
    <a:noFill/>
    <a:ln>
      <a:noFill/>
    </a:ln>
    <a:effectLst/>
  </c:spPr>
  <c:txPr>
    <a:bodyPr/>
    <a:lstStyle/>
    <a:p>
      <a:pPr>
        <a:defRPr>
          <a:solidFill>
            <a:schemeClr val="tx1"/>
          </a:solidFill>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r>
              <a:rPr lang="es-EC" dirty="0"/>
              <a:t>Operaciones microcrediticias</a:t>
            </a:r>
            <a:r>
              <a:rPr lang="es-EC" baseline="0" dirty="0"/>
              <a:t> en la ciudad de Quito</a:t>
            </a:r>
            <a:endParaRPr lang="es-EC"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mn-lt"/>
              <a:ea typeface="+mn-ea"/>
              <a:cs typeface="+mn-cs"/>
            </a:defRPr>
          </a:pPr>
          <a:endParaRPr lang="es-EC"/>
        </a:p>
      </c:txPr>
    </c:title>
    <c:autoTitleDeleted val="0"/>
    <c:plotArea>
      <c:layout/>
      <c:barChart>
        <c:barDir val="col"/>
        <c:grouping val="clustered"/>
        <c:varyColors val="0"/>
        <c:ser>
          <c:idx val="3"/>
          <c:order val="0"/>
          <c:tx>
            <c:strRef>
              <c:f>'micrcredito en quito por banco'!$A$74</c:f>
              <c:strCache>
                <c:ptCount val="1"/>
                <c:pt idx="0">
                  <c:v>Banco Finca</c:v>
                </c:pt>
              </c:strCache>
            </c:strRef>
          </c:tx>
          <c:spPr>
            <a:gradFill rotWithShape="1">
              <a:gsLst>
                <a:gs pos="0">
                  <a:schemeClr val="accent4">
                    <a:shade val="65000"/>
                    <a:lumMod val="110000"/>
                    <a:satMod val="105000"/>
                    <a:tint val="67000"/>
                  </a:schemeClr>
                </a:gs>
                <a:gs pos="50000">
                  <a:schemeClr val="accent4">
                    <a:shade val="65000"/>
                    <a:lumMod val="105000"/>
                    <a:satMod val="103000"/>
                    <a:tint val="73000"/>
                  </a:schemeClr>
                </a:gs>
                <a:gs pos="100000">
                  <a:schemeClr val="accent4">
                    <a:shade val="65000"/>
                    <a:lumMod val="105000"/>
                    <a:satMod val="109000"/>
                    <a:tint val="81000"/>
                  </a:schemeClr>
                </a:gs>
              </a:gsLst>
              <a:lin ang="5400000" scaled="0"/>
            </a:gradFill>
            <a:ln w="9525" cap="flat" cmpd="sng" algn="ctr">
              <a:solidFill>
                <a:schemeClr val="accent4">
                  <a:shade val="65000"/>
                  <a:shade val="95000"/>
                </a:schemeClr>
              </a:solidFill>
              <a:round/>
            </a:ln>
            <a:effectLst/>
          </c:spPr>
          <c:invertIfNegative val="0"/>
          <c:dLbls>
            <c:spPr>
              <a:noFill/>
              <a:ln>
                <a:noFill/>
              </a:ln>
              <a:effectLst/>
            </c:spPr>
            <c:txPr>
              <a:bodyPr rot="-30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banco'!$B$74,'micrcredito en quito por banco'!$D$74,'micrcredito en quito por banco'!$F$74,'micrcredito en quito por banco'!$H$74,'micrcredito en quito por banco'!$J$74)</c:f>
              <c:numCache>
                <c:formatCode>_ * #,##0_ ;_ * \-#,##0_ ;_ * "-"??_ ;_ @_ </c:formatCode>
                <c:ptCount val="5"/>
                <c:pt idx="0">
                  <c:v>3112</c:v>
                </c:pt>
                <c:pt idx="1">
                  <c:v>1138</c:v>
                </c:pt>
                <c:pt idx="2">
                  <c:v>1145</c:v>
                </c:pt>
                <c:pt idx="3">
                  <c:v>1591</c:v>
                </c:pt>
                <c:pt idx="4">
                  <c:v>1338</c:v>
                </c:pt>
              </c:numCache>
            </c:numRef>
          </c:val>
          <c:extLst>
            <c:ext xmlns:c16="http://schemas.microsoft.com/office/drawing/2014/chart" uri="{C3380CC4-5D6E-409C-BE32-E72D297353CC}">
              <c16:uniqueId val="{00000000-77DA-4F69-AA4D-C49573E7CFCA}"/>
            </c:ext>
          </c:extLst>
        </c:ser>
        <c:ser>
          <c:idx val="4"/>
          <c:order val="1"/>
          <c:tx>
            <c:strRef>
              <c:f>'micrcredito en quito por banco'!$A$75</c:f>
              <c:strCache>
                <c:ptCount val="1"/>
                <c:pt idx="0">
                  <c:v>Produbanco</c:v>
                </c:pt>
              </c:strCache>
            </c:strRef>
          </c:tx>
          <c:spPr>
            <a:gradFill rotWithShape="1">
              <a:gsLst>
                <a:gs pos="0">
                  <a:schemeClr val="accent4">
                    <a:shade val="73000"/>
                    <a:lumMod val="110000"/>
                    <a:satMod val="105000"/>
                    <a:tint val="67000"/>
                  </a:schemeClr>
                </a:gs>
                <a:gs pos="50000">
                  <a:schemeClr val="accent4">
                    <a:shade val="73000"/>
                    <a:lumMod val="105000"/>
                    <a:satMod val="103000"/>
                    <a:tint val="73000"/>
                  </a:schemeClr>
                </a:gs>
                <a:gs pos="100000">
                  <a:schemeClr val="accent4">
                    <a:shade val="73000"/>
                    <a:lumMod val="105000"/>
                    <a:satMod val="109000"/>
                    <a:tint val="81000"/>
                  </a:schemeClr>
                </a:gs>
              </a:gsLst>
              <a:lin ang="5400000" scaled="0"/>
            </a:gradFill>
            <a:ln w="9525" cap="flat" cmpd="sng" algn="ctr">
              <a:solidFill>
                <a:schemeClr val="accent4">
                  <a:shade val="73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banco'!$B$75,'micrcredito en quito por banco'!$D$75,'micrcredito en quito por banco'!$F$75,'micrcredito en quito por banco'!$H$75,'micrcredito en quito por banco'!$J$75)</c:f>
              <c:numCache>
                <c:formatCode>_ * #,##0_ ;_ * \-#,##0_ ;_ * "-"??_ ;_ @_ </c:formatCode>
                <c:ptCount val="5"/>
                <c:pt idx="0">
                  <c:v>471</c:v>
                </c:pt>
                <c:pt idx="1">
                  <c:v>612</c:v>
                </c:pt>
                <c:pt idx="2">
                  <c:v>662</c:v>
                </c:pt>
                <c:pt idx="3">
                  <c:v>676</c:v>
                </c:pt>
                <c:pt idx="4">
                  <c:v>542</c:v>
                </c:pt>
              </c:numCache>
            </c:numRef>
          </c:val>
          <c:extLst>
            <c:ext xmlns:c16="http://schemas.microsoft.com/office/drawing/2014/chart" uri="{C3380CC4-5D6E-409C-BE32-E72D297353CC}">
              <c16:uniqueId val="{00000001-77DA-4F69-AA4D-C49573E7CFCA}"/>
            </c:ext>
          </c:extLst>
        </c:ser>
        <c:ser>
          <c:idx val="5"/>
          <c:order val="2"/>
          <c:tx>
            <c:strRef>
              <c:f>'micrcredito en quito por banco'!$A$76</c:f>
              <c:strCache>
                <c:ptCount val="1"/>
                <c:pt idx="0">
                  <c:v>Banco Procredit</c:v>
                </c:pt>
              </c:strCache>
            </c:strRef>
          </c:tx>
          <c:spPr>
            <a:gradFill rotWithShape="1">
              <a:gsLst>
                <a:gs pos="0">
                  <a:schemeClr val="accent4">
                    <a:shade val="82000"/>
                    <a:lumMod val="110000"/>
                    <a:satMod val="105000"/>
                    <a:tint val="67000"/>
                  </a:schemeClr>
                </a:gs>
                <a:gs pos="50000">
                  <a:schemeClr val="accent4">
                    <a:shade val="82000"/>
                    <a:lumMod val="105000"/>
                    <a:satMod val="103000"/>
                    <a:tint val="73000"/>
                  </a:schemeClr>
                </a:gs>
                <a:gs pos="100000">
                  <a:schemeClr val="accent4">
                    <a:shade val="82000"/>
                    <a:lumMod val="105000"/>
                    <a:satMod val="109000"/>
                    <a:tint val="81000"/>
                  </a:schemeClr>
                </a:gs>
              </a:gsLst>
              <a:lin ang="5400000" scaled="0"/>
            </a:gradFill>
            <a:ln w="9525" cap="flat" cmpd="sng" algn="ctr">
              <a:solidFill>
                <a:schemeClr val="accent4">
                  <a:shade val="82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banco'!$B$76,'micrcredito en quito por banco'!$D$76,'micrcredito en quito por banco'!$F$76,'micrcredito en quito por banco'!$H$76,'micrcredito en quito por banco'!$J$76)</c:f>
              <c:numCache>
                <c:formatCode>_ * #,##0_ ;_ * \-#,##0_ ;_ * "-"??_ ;_ @_ </c:formatCode>
                <c:ptCount val="5"/>
                <c:pt idx="0">
                  <c:v>1322</c:v>
                </c:pt>
                <c:pt idx="1">
                  <c:v>612</c:v>
                </c:pt>
                <c:pt idx="2">
                  <c:v>931</c:v>
                </c:pt>
                <c:pt idx="3">
                  <c:v>367</c:v>
                </c:pt>
                <c:pt idx="4">
                  <c:v>327</c:v>
                </c:pt>
              </c:numCache>
            </c:numRef>
          </c:val>
          <c:extLst>
            <c:ext xmlns:c16="http://schemas.microsoft.com/office/drawing/2014/chart" uri="{C3380CC4-5D6E-409C-BE32-E72D297353CC}">
              <c16:uniqueId val="{00000002-77DA-4F69-AA4D-C49573E7CFCA}"/>
            </c:ext>
          </c:extLst>
        </c:ser>
        <c:ser>
          <c:idx val="6"/>
          <c:order val="3"/>
          <c:tx>
            <c:strRef>
              <c:f>'micrcredito en quito por banco'!$A$77</c:f>
              <c:strCache>
                <c:ptCount val="1"/>
                <c:pt idx="0">
                  <c:v>Banco Pacifico</c:v>
                </c:pt>
              </c:strCache>
            </c:strRef>
          </c:tx>
          <c:spPr>
            <a:gradFill rotWithShape="1">
              <a:gsLst>
                <a:gs pos="0">
                  <a:schemeClr val="accent4">
                    <a:shade val="91000"/>
                    <a:lumMod val="110000"/>
                    <a:satMod val="105000"/>
                    <a:tint val="67000"/>
                  </a:schemeClr>
                </a:gs>
                <a:gs pos="50000">
                  <a:schemeClr val="accent4">
                    <a:shade val="91000"/>
                    <a:lumMod val="105000"/>
                    <a:satMod val="103000"/>
                    <a:tint val="73000"/>
                  </a:schemeClr>
                </a:gs>
                <a:gs pos="100000">
                  <a:schemeClr val="accent4">
                    <a:shade val="91000"/>
                    <a:lumMod val="105000"/>
                    <a:satMod val="109000"/>
                    <a:tint val="81000"/>
                  </a:schemeClr>
                </a:gs>
              </a:gsLst>
              <a:lin ang="5400000" scaled="0"/>
            </a:gradFill>
            <a:ln w="9525" cap="flat" cmpd="sng" algn="ctr">
              <a:solidFill>
                <a:schemeClr val="accent4">
                  <a:shade val="91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banco'!$B$77,'micrcredito en quito por banco'!$D$77,'micrcredito en quito por banco'!$F$77,'micrcredito en quito por banco'!$H$77,'micrcredito en quito por banco'!$J$77)</c:f>
              <c:numCache>
                <c:formatCode>_ * #,##0_ ;_ * \-#,##0_ ;_ * "-"??_ ;_ @_ </c:formatCode>
                <c:ptCount val="5"/>
                <c:pt idx="0">
                  <c:v>26</c:v>
                </c:pt>
                <c:pt idx="1">
                  <c:v>0</c:v>
                </c:pt>
                <c:pt idx="2">
                  <c:v>0</c:v>
                </c:pt>
                <c:pt idx="3">
                  <c:v>0</c:v>
                </c:pt>
                <c:pt idx="4">
                  <c:v>174</c:v>
                </c:pt>
              </c:numCache>
            </c:numRef>
          </c:val>
          <c:extLst>
            <c:ext xmlns:c16="http://schemas.microsoft.com/office/drawing/2014/chart" uri="{C3380CC4-5D6E-409C-BE32-E72D297353CC}">
              <c16:uniqueId val="{00000003-77DA-4F69-AA4D-C49573E7CFCA}"/>
            </c:ext>
          </c:extLst>
        </c:ser>
        <c:ser>
          <c:idx val="7"/>
          <c:order val="4"/>
          <c:tx>
            <c:strRef>
              <c:f>'micrcredito en quito por banco'!$A$78</c:f>
              <c:strCache>
                <c:ptCount val="1"/>
                <c:pt idx="0">
                  <c:v>Banco Internacional</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banco'!$B$78,'micrcredito en quito por banco'!$D$78,'micrcredito en quito por banco'!$F$78,'micrcredito en quito por banco'!$H$78,'micrcredito en quito por banco'!$J$78)</c:f>
              <c:numCache>
                <c:formatCode>_ * #,##0_ ;_ * \-#,##0_ ;_ * "-"??_ ;_ @_ </c:formatCode>
                <c:ptCount val="5"/>
                <c:pt idx="0">
                  <c:v>201</c:v>
                </c:pt>
                <c:pt idx="1">
                  <c:v>129</c:v>
                </c:pt>
                <c:pt idx="2">
                  <c:v>52</c:v>
                </c:pt>
                <c:pt idx="3">
                  <c:v>71</c:v>
                </c:pt>
                <c:pt idx="4">
                  <c:v>37</c:v>
                </c:pt>
              </c:numCache>
            </c:numRef>
          </c:val>
          <c:extLst>
            <c:ext xmlns:c16="http://schemas.microsoft.com/office/drawing/2014/chart" uri="{C3380CC4-5D6E-409C-BE32-E72D297353CC}">
              <c16:uniqueId val="{00000004-77DA-4F69-AA4D-C49573E7CFCA}"/>
            </c:ext>
          </c:extLst>
        </c:ser>
        <c:ser>
          <c:idx val="8"/>
          <c:order val="5"/>
          <c:tx>
            <c:strRef>
              <c:f>'micrcredito en quito por banco'!$A$79</c:f>
              <c:strCache>
                <c:ptCount val="1"/>
                <c:pt idx="0">
                  <c:v>Banco del Austro</c:v>
                </c:pt>
              </c:strCache>
            </c:strRef>
          </c:tx>
          <c:spPr>
            <a:gradFill rotWithShape="1">
              <a:gsLst>
                <a:gs pos="0">
                  <a:schemeClr val="accent4">
                    <a:tint val="92000"/>
                    <a:lumMod val="110000"/>
                    <a:satMod val="105000"/>
                    <a:tint val="67000"/>
                  </a:schemeClr>
                </a:gs>
                <a:gs pos="50000">
                  <a:schemeClr val="accent4">
                    <a:tint val="92000"/>
                    <a:lumMod val="105000"/>
                    <a:satMod val="103000"/>
                    <a:tint val="73000"/>
                  </a:schemeClr>
                </a:gs>
                <a:gs pos="100000">
                  <a:schemeClr val="accent4">
                    <a:tint val="92000"/>
                    <a:lumMod val="105000"/>
                    <a:satMod val="109000"/>
                    <a:tint val="81000"/>
                  </a:schemeClr>
                </a:gs>
              </a:gsLst>
              <a:lin ang="5400000" scaled="0"/>
            </a:gradFill>
            <a:ln w="9525" cap="flat" cmpd="sng" algn="ctr">
              <a:solidFill>
                <a:schemeClr val="accent4">
                  <a:tint val="92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banco'!$B$79,'micrcredito en quito por banco'!$D$79,'micrcredito en quito por banco'!$F$79,'micrcredito en quito por banco'!$H$79,'micrcredito en quito por banco'!$J$79)</c:f>
              <c:numCache>
                <c:formatCode>_ * #,##0_ ;_ * \-#,##0_ ;_ * "-"??_ ;_ @_ </c:formatCode>
                <c:ptCount val="5"/>
                <c:pt idx="0">
                  <c:v>7</c:v>
                </c:pt>
                <c:pt idx="1">
                  <c:v>2</c:v>
                </c:pt>
                <c:pt idx="2">
                  <c:v>3</c:v>
                </c:pt>
                <c:pt idx="3">
                  <c:v>15</c:v>
                </c:pt>
                <c:pt idx="4">
                  <c:v>15</c:v>
                </c:pt>
              </c:numCache>
            </c:numRef>
          </c:val>
          <c:extLst>
            <c:ext xmlns:c16="http://schemas.microsoft.com/office/drawing/2014/chart" uri="{C3380CC4-5D6E-409C-BE32-E72D297353CC}">
              <c16:uniqueId val="{00000005-77DA-4F69-AA4D-C49573E7CFCA}"/>
            </c:ext>
          </c:extLst>
        </c:ser>
        <c:ser>
          <c:idx val="9"/>
          <c:order val="6"/>
          <c:tx>
            <c:strRef>
              <c:f>'micrcredito en quito por banco'!$A$80</c:f>
              <c:strCache>
                <c:ptCount val="1"/>
                <c:pt idx="0">
                  <c:v>Banco Amazonas</c:v>
                </c:pt>
              </c:strCache>
            </c:strRef>
          </c:tx>
          <c:spPr>
            <a:gradFill rotWithShape="1">
              <a:gsLst>
                <a:gs pos="0">
                  <a:schemeClr val="accent4">
                    <a:tint val="83000"/>
                    <a:lumMod val="110000"/>
                    <a:satMod val="105000"/>
                    <a:tint val="67000"/>
                  </a:schemeClr>
                </a:gs>
                <a:gs pos="50000">
                  <a:schemeClr val="accent4">
                    <a:tint val="83000"/>
                    <a:lumMod val="105000"/>
                    <a:satMod val="103000"/>
                    <a:tint val="73000"/>
                  </a:schemeClr>
                </a:gs>
                <a:gs pos="100000">
                  <a:schemeClr val="accent4">
                    <a:tint val="83000"/>
                    <a:lumMod val="105000"/>
                    <a:satMod val="109000"/>
                    <a:tint val="81000"/>
                  </a:schemeClr>
                </a:gs>
              </a:gsLst>
              <a:lin ang="5400000" scaled="0"/>
            </a:gradFill>
            <a:ln w="9525" cap="flat" cmpd="sng" algn="ctr">
              <a:solidFill>
                <a:schemeClr val="accent4">
                  <a:tint val="83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banco'!$B$80,'micrcredito en quito por banco'!$D$80,'micrcredito en quito por banco'!$F$80,'micrcredito en quito por banco'!$H$80,'micrcredito en quito por banco'!$J$80)</c:f>
              <c:numCache>
                <c:formatCode>_ * #,##0_ ;_ * \-#,##0_ ;_ * "-"??_ ;_ @_ </c:formatCode>
                <c:ptCount val="5"/>
                <c:pt idx="0">
                  <c:v>8</c:v>
                </c:pt>
                <c:pt idx="1">
                  <c:v>4</c:v>
                </c:pt>
                <c:pt idx="2">
                  <c:v>19</c:v>
                </c:pt>
                <c:pt idx="3">
                  <c:v>12</c:v>
                </c:pt>
                <c:pt idx="4">
                  <c:v>12</c:v>
                </c:pt>
              </c:numCache>
            </c:numRef>
          </c:val>
          <c:extLst>
            <c:ext xmlns:c16="http://schemas.microsoft.com/office/drawing/2014/chart" uri="{C3380CC4-5D6E-409C-BE32-E72D297353CC}">
              <c16:uniqueId val="{00000006-77DA-4F69-AA4D-C49573E7CFCA}"/>
            </c:ext>
          </c:extLst>
        </c:ser>
        <c:ser>
          <c:idx val="10"/>
          <c:order val="7"/>
          <c:tx>
            <c:strRef>
              <c:f>'micrcredito en quito por banco'!$A$81</c:f>
              <c:strCache>
                <c:ptCount val="1"/>
                <c:pt idx="0">
                  <c:v>Banco de Machala</c:v>
                </c:pt>
              </c:strCache>
            </c:strRef>
          </c:tx>
          <c:spPr>
            <a:gradFill rotWithShape="1">
              <a:gsLst>
                <a:gs pos="0">
                  <a:schemeClr val="accent4">
                    <a:tint val="74000"/>
                    <a:lumMod val="110000"/>
                    <a:satMod val="105000"/>
                    <a:tint val="67000"/>
                  </a:schemeClr>
                </a:gs>
                <a:gs pos="50000">
                  <a:schemeClr val="accent4">
                    <a:tint val="74000"/>
                    <a:lumMod val="105000"/>
                    <a:satMod val="103000"/>
                    <a:tint val="73000"/>
                  </a:schemeClr>
                </a:gs>
                <a:gs pos="100000">
                  <a:schemeClr val="accent4">
                    <a:tint val="74000"/>
                    <a:lumMod val="105000"/>
                    <a:satMod val="109000"/>
                    <a:tint val="81000"/>
                  </a:schemeClr>
                </a:gs>
              </a:gsLst>
              <a:lin ang="5400000" scaled="0"/>
            </a:gradFill>
            <a:ln w="9525" cap="flat" cmpd="sng" algn="ctr">
              <a:solidFill>
                <a:schemeClr val="accent4">
                  <a:tint val="74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banco'!$B$81,'micrcredito en quito por banco'!$D$81,'micrcredito en quito por banco'!$F$81,'micrcredito en quito por banco'!$H$81,'micrcredito en quito por banco'!$J$81)</c:f>
              <c:numCache>
                <c:formatCode>_ * #,##0_ ;_ * \-#,##0_ ;_ * "-"??_ ;_ @_ </c:formatCode>
                <c:ptCount val="5"/>
                <c:pt idx="0">
                  <c:v>20</c:v>
                </c:pt>
                <c:pt idx="1">
                  <c:v>8</c:v>
                </c:pt>
                <c:pt idx="2">
                  <c:v>15</c:v>
                </c:pt>
                <c:pt idx="3">
                  <c:v>10</c:v>
                </c:pt>
                <c:pt idx="4">
                  <c:v>10</c:v>
                </c:pt>
              </c:numCache>
            </c:numRef>
          </c:val>
          <c:extLst>
            <c:ext xmlns:c16="http://schemas.microsoft.com/office/drawing/2014/chart" uri="{C3380CC4-5D6E-409C-BE32-E72D297353CC}">
              <c16:uniqueId val="{00000007-77DA-4F69-AA4D-C49573E7CFCA}"/>
            </c:ext>
          </c:extLst>
        </c:ser>
        <c:ser>
          <c:idx val="11"/>
          <c:order val="8"/>
          <c:tx>
            <c:strRef>
              <c:f>'micrcredito en quito por banco'!$A$82</c:f>
              <c:strCache>
                <c:ptCount val="1"/>
                <c:pt idx="0">
                  <c:v>Banco DelBank</c:v>
                </c:pt>
              </c:strCache>
            </c:strRef>
          </c:tx>
          <c:spPr>
            <a:gradFill rotWithShape="1">
              <a:gsLst>
                <a:gs pos="0">
                  <a:schemeClr val="accent4">
                    <a:tint val="65000"/>
                    <a:lumMod val="110000"/>
                    <a:satMod val="105000"/>
                    <a:tint val="67000"/>
                  </a:schemeClr>
                </a:gs>
                <a:gs pos="50000">
                  <a:schemeClr val="accent4">
                    <a:tint val="65000"/>
                    <a:lumMod val="105000"/>
                    <a:satMod val="103000"/>
                    <a:tint val="73000"/>
                  </a:schemeClr>
                </a:gs>
                <a:gs pos="100000">
                  <a:schemeClr val="accent4">
                    <a:tint val="65000"/>
                    <a:lumMod val="105000"/>
                    <a:satMod val="109000"/>
                    <a:tint val="81000"/>
                  </a:schemeClr>
                </a:gs>
              </a:gsLst>
              <a:lin ang="5400000" scaled="0"/>
            </a:gradFill>
            <a:ln w="9525" cap="flat" cmpd="sng" algn="ctr">
              <a:solidFill>
                <a:schemeClr val="accent4">
                  <a:tint val="6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banco'!$B$82,'micrcredito en quito por banco'!$D$82,'micrcredito en quito por banco'!$F$82,'micrcredito en quito por banco'!$H$82,'micrcredito en quito por banco'!$J$82)</c:f>
              <c:numCache>
                <c:formatCode>_ * #,##0_ ;_ * \-#,##0_ ;_ * "-"??_ ;_ @_ </c:formatCode>
                <c:ptCount val="5"/>
                <c:pt idx="0">
                  <c:v>12</c:v>
                </c:pt>
                <c:pt idx="1">
                  <c:v>4</c:v>
                </c:pt>
                <c:pt idx="2">
                  <c:v>8</c:v>
                </c:pt>
                <c:pt idx="3">
                  <c:v>0</c:v>
                </c:pt>
                <c:pt idx="4">
                  <c:v>1</c:v>
                </c:pt>
              </c:numCache>
            </c:numRef>
          </c:val>
          <c:extLst>
            <c:ext xmlns:c16="http://schemas.microsoft.com/office/drawing/2014/chart" uri="{C3380CC4-5D6E-409C-BE32-E72D297353CC}">
              <c16:uniqueId val="{00000008-77DA-4F69-AA4D-C49573E7CFCA}"/>
            </c:ext>
          </c:extLst>
        </c:ser>
        <c:ser>
          <c:idx val="12"/>
          <c:order val="9"/>
          <c:tx>
            <c:strRef>
              <c:f>'micrcredito en quito por banco'!$A$83</c:f>
              <c:strCache>
                <c:ptCount val="1"/>
                <c:pt idx="0">
                  <c:v>Banco G. Rumiñahui</c:v>
                </c:pt>
              </c:strCache>
            </c:strRef>
          </c:tx>
          <c:spPr>
            <a:gradFill rotWithShape="1">
              <a:gsLst>
                <a:gs pos="0">
                  <a:schemeClr val="accent4">
                    <a:tint val="57000"/>
                    <a:lumMod val="110000"/>
                    <a:satMod val="105000"/>
                    <a:tint val="67000"/>
                  </a:schemeClr>
                </a:gs>
                <a:gs pos="50000">
                  <a:schemeClr val="accent4">
                    <a:tint val="57000"/>
                    <a:lumMod val="105000"/>
                    <a:satMod val="103000"/>
                    <a:tint val="73000"/>
                  </a:schemeClr>
                </a:gs>
                <a:gs pos="100000">
                  <a:schemeClr val="accent4">
                    <a:tint val="57000"/>
                    <a:lumMod val="105000"/>
                    <a:satMod val="109000"/>
                    <a:tint val="81000"/>
                  </a:schemeClr>
                </a:gs>
              </a:gsLst>
              <a:lin ang="5400000" scaled="0"/>
            </a:gradFill>
            <a:ln w="9525" cap="flat" cmpd="sng" algn="ctr">
              <a:solidFill>
                <a:schemeClr val="accent4">
                  <a:tint val="57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banco'!$B$83,'micrcredito en quito por banco'!$D$83,'micrcredito en quito por banco'!$F$83,'micrcredito en quito por banco'!$H$83,'micrcredito en quito por banco'!$J$83)</c:f>
              <c:numCache>
                <c:formatCode>_ * #,##0_ ;_ * \-#,##0_ ;_ * "-"??_ ;_ @_ </c:formatCode>
                <c:ptCount val="5"/>
                <c:pt idx="0">
                  <c:v>11</c:v>
                </c:pt>
                <c:pt idx="1">
                  <c:v>1</c:v>
                </c:pt>
                <c:pt idx="2">
                  <c:v>0</c:v>
                </c:pt>
                <c:pt idx="3">
                  <c:v>0</c:v>
                </c:pt>
                <c:pt idx="4">
                  <c:v>1</c:v>
                </c:pt>
              </c:numCache>
            </c:numRef>
          </c:val>
          <c:extLst>
            <c:ext xmlns:c16="http://schemas.microsoft.com/office/drawing/2014/chart" uri="{C3380CC4-5D6E-409C-BE32-E72D297353CC}">
              <c16:uniqueId val="{00000009-77DA-4F69-AA4D-C49573E7CFCA}"/>
            </c:ext>
          </c:extLst>
        </c:ser>
        <c:ser>
          <c:idx val="13"/>
          <c:order val="10"/>
          <c:tx>
            <c:strRef>
              <c:f>'micrcredito en quito por banco'!$A$84</c:f>
              <c:strCache>
                <c:ptCount val="1"/>
                <c:pt idx="0">
                  <c:v>Banco Capital</c:v>
                </c:pt>
              </c:strCache>
            </c:strRef>
          </c:tx>
          <c:spPr>
            <a:gradFill rotWithShape="1">
              <a:gsLst>
                <a:gs pos="0">
                  <a:schemeClr val="accent4">
                    <a:tint val="48000"/>
                    <a:lumMod val="110000"/>
                    <a:satMod val="105000"/>
                    <a:tint val="67000"/>
                  </a:schemeClr>
                </a:gs>
                <a:gs pos="50000">
                  <a:schemeClr val="accent4">
                    <a:tint val="48000"/>
                    <a:lumMod val="105000"/>
                    <a:satMod val="103000"/>
                    <a:tint val="73000"/>
                  </a:schemeClr>
                </a:gs>
                <a:gs pos="100000">
                  <a:schemeClr val="accent4">
                    <a:tint val="48000"/>
                    <a:lumMod val="105000"/>
                    <a:satMod val="109000"/>
                    <a:tint val="81000"/>
                  </a:schemeClr>
                </a:gs>
              </a:gsLst>
              <a:lin ang="5400000" scaled="0"/>
            </a:gradFill>
            <a:ln w="9525" cap="flat" cmpd="sng" algn="ctr">
              <a:solidFill>
                <a:schemeClr val="accent4">
                  <a:tint val="48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banco'!$B$84,'micrcredito en quito por banco'!$D$84,'micrcredito en quito por banco'!$F$84,'micrcredito en quito por banco'!$H$84,'micrcredito en quito por banco'!$J$84)</c:f>
              <c:numCache>
                <c:formatCode>_ * #,##0_ ;_ * \-#,##0_ ;_ * "-"??_ ;_ @_ </c:formatCode>
                <c:ptCount val="5"/>
                <c:pt idx="0">
                  <c:v>670</c:v>
                </c:pt>
                <c:pt idx="1">
                  <c:v>426</c:v>
                </c:pt>
                <c:pt idx="2">
                  <c:v>60</c:v>
                </c:pt>
                <c:pt idx="3">
                  <c:v>14</c:v>
                </c:pt>
                <c:pt idx="4">
                  <c:v>0</c:v>
                </c:pt>
              </c:numCache>
            </c:numRef>
          </c:val>
          <c:extLst>
            <c:ext xmlns:c16="http://schemas.microsoft.com/office/drawing/2014/chart" uri="{C3380CC4-5D6E-409C-BE32-E72D297353CC}">
              <c16:uniqueId val="{0000000A-77DA-4F69-AA4D-C49573E7CFCA}"/>
            </c:ext>
          </c:extLst>
        </c:ser>
        <c:ser>
          <c:idx val="14"/>
          <c:order val="11"/>
          <c:tx>
            <c:strRef>
              <c:f>'micrcredito en quito por banco'!$A$85</c:f>
              <c:strCache>
                <c:ptCount val="1"/>
                <c:pt idx="0">
                  <c:v>Banco de Loja</c:v>
                </c:pt>
              </c:strCache>
            </c:strRef>
          </c:tx>
          <c:spPr>
            <a:gradFill rotWithShape="1">
              <a:gsLst>
                <a:gs pos="0">
                  <a:schemeClr val="accent4">
                    <a:tint val="39000"/>
                    <a:lumMod val="110000"/>
                    <a:satMod val="105000"/>
                    <a:tint val="67000"/>
                  </a:schemeClr>
                </a:gs>
                <a:gs pos="50000">
                  <a:schemeClr val="accent4">
                    <a:tint val="39000"/>
                    <a:lumMod val="105000"/>
                    <a:satMod val="103000"/>
                    <a:tint val="73000"/>
                  </a:schemeClr>
                </a:gs>
                <a:gs pos="100000">
                  <a:schemeClr val="accent4">
                    <a:tint val="39000"/>
                    <a:lumMod val="105000"/>
                    <a:satMod val="109000"/>
                    <a:tint val="81000"/>
                  </a:schemeClr>
                </a:gs>
              </a:gsLst>
              <a:lin ang="5400000" scaled="0"/>
            </a:gradFill>
            <a:ln w="9525" cap="flat" cmpd="sng" algn="ctr">
              <a:solidFill>
                <a:schemeClr val="accent4">
                  <a:tint val="39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('micrcredito en quito por banco'!$B$70,'micrcredito en quito por banco'!$D$70,'micrcredito en quito por banco'!$F$70,'micrcredito en quito por banco'!$H$70,'micrcredito en quito por banco'!$J$70)</c:f>
              <c:numCache>
                <c:formatCode>General</c:formatCode>
                <c:ptCount val="5"/>
                <c:pt idx="0">
                  <c:v>2014</c:v>
                </c:pt>
                <c:pt idx="1">
                  <c:v>2015</c:v>
                </c:pt>
                <c:pt idx="2">
                  <c:v>2016</c:v>
                </c:pt>
                <c:pt idx="3">
                  <c:v>2017</c:v>
                </c:pt>
                <c:pt idx="4">
                  <c:v>2018</c:v>
                </c:pt>
              </c:numCache>
            </c:numRef>
          </c:cat>
          <c:val>
            <c:numRef>
              <c:f>('micrcredito en quito por banco'!$B$85,'micrcredito en quito por banco'!$D$85,'micrcredito en quito por banco'!$F$85,'micrcredito en quito por banco'!$H$85,'micrcredito en quito por banco'!$J$85)</c:f>
              <c:numCache>
                <c:formatCode>_ * #,##0_ ;_ * \-#,##0_ ;_ * "-"??_ ;_ @_ </c:formatCode>
                <c:ptCount val="5"/>
                <c:pt idx="0">
                  <c:v>23</c:v>
                </c:pt>
                <c:pt idx="1">
                  <c:v>13</c:v>
                </c:pt>
                <c:pt idx="2">
                  <c:v>6</c:v>
                </c:pt>
                <c:pt idx="3">
                  <c:v>1</c:v>
                </c:pt>
                <c:pt idx="4">
                  <c:v>0</c:v>
                </c:pt>
              </c:numCache>
            </c:numRef>
          </c:val>
          <c:extLst>
            <c:ext xmlns:c16="http://schemas.microsoft.com/office/drawing/2014/chart" uri="{C3380CC4-5D6E-409C-BE32-E72D297353CC}">
              <c16:uniqueId val="{0000000B-77DA-4F69-AA4D-C49573E7CFCA}"/>
            </c:ext>
          </c:extLst>
        </c:ser>
        <c:dLbls>
          <c:dLblPos val="outEnd"/>
          <c:showLegendKey val="0"/>
          <c:showVal val="1"/>
          <c:showCatName val="0"/>
          <c:showSerName val="0"/>
          <c:showPercent val="0"/>
          <c:showBubbleSize val="0"/>
        </c:dLbls>
        <c:gapWidth val="100"/>
        <c:axId val="182657904"/>
        <c:axId val="182659472"/>
      </c:barChart>
      <c:catAx>
        <c:axId val="1826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82659472"/>
        <c:crosses val="autoZero"/>
        <c:auto val="1"/>
        <c:lblAlgn val="ctr"/>
        <c:lblOffset val="100"/>
        <c:noMultiLvlLbl val="0"/>
      </c:catAx>
      <c:valAx>
        <c:axId val="182659472"/>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182657904"/>
        <c:crosses val="autoZero"/>
        <c:crossBetween val="between"/>
        <c:majorUnit val="25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legend>
    <c:plotVisOnly val="1"/>
    <c:dispBlanksAs val="zero"/>
    <c:showDLblsOverMax val="0"/>
  </c:chart>
  <c:spPr>
    <a:noFill/>
    <a:ln>
      <a:noFill/>
    </a:ln>
    <a:effectLst/>
  </c:spPr>
  <c:txPr>
    <a:bodyPr/>
    <a:lstStyle/>
    <a:p>
      <a:pPr>
        <a:defRPr>
          <a:solidFill>
            <a:schemeClr val="tx1"/>
          </a:solidFill>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'Comprobación de hipotesis'!$B$1:$G$1</c:f>
              <c:strCache>
                <c:ptCount val="1"/>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'Comprobación de hipotesis'!$B$4:$B$7</c:f>
              <c:numCache>
                <c:formatCode>_ * #,##0_ ;_ * \-#,##0_ ;_ * "-"??_ ;_ @_ </c:formatCode>
                <c:ptCount val="4"/>
                <c:pt idx="0">
                  <c:v>16018</c:v>
                </c:pt>
                <c:pt idx="1">
                  <c:v>82318</c:v>
                </c:pt>
                <c:pt idx="2">
                  <c:v>80249</c:v>
                </c:pt>
                <c:pt idx="3">
                  <c:v>69511</c:v>
                </c:pt>
              </c:numCache>
            </c:numRef>
          </c:xVal>
          <c:yVal>
            <c:numRef>
              <c:f>'Comprobación de hipotesis'!$C$4:$C$7</c:f>
              <c:numCache>
                <c:formatCode>0.00%</c:formatCode>
                <c:ptCount val="4"/>
                <c:pt idx="0">
                  <c:v>0.29409853617936599</c:v>
                </c:pt>
                <c:pt idx="1">
                  <c:v>0.27854512274391863</c:v>
                </c:pt>
                <c:pt idx="2">
                  <c:v>0.29701880746271764</c:v>
                </c:pt>
                <c:pt idx="3">
                  <c:v>0.27993052814511432</c:v>
                </c:pt>
              </c:numCache>
            </c:numRef>
          </c:yVal>
          <c:smooth val="0"/>
          <c:extLst>
            <c:ext xmlns:c16="http://schemas.microsoft.com/office/drawing/2014/chart" uri="{C3380CC4-5D6E-409C-BE32-E72D297353CC}">
              <c16:uniqueId val="{00000001-3943-4763-BE2B-580E45B0C8C4}"/>
            </c:ext>
          </c:extLst>
        </c:ser>
        <c:dLbls>
          <c:showLegendKey val="0"/>
          <c:showVal val="0"/>
          <c:showCatName val="0"/>
          <c:showSerName val="0"/>
          <c:showPercent val="0"/>
          <c:showBubbleSize val="0"/>
        </c:dLbls>
        <c:axId val="182652024"/>
        <c:axId val="182655944"/>
      </c:scatterChart>
      <c:valAx>
        <c:axId val="182652024"/>
        <c:scaling>
          <c:orientation val="minMax"/>
          <c:max val="1000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Número</a:t>
                </a:r>
                <a:r>
                  <a:rPr lang="es-EC" baseline="0" dirty="0"/>
                  <a:t> de operaciones</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_ * #,##0_ ;_ * \-#,##0_ ;_ * &quot;-&quot;??_ ;_ @_ "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5944"/>
        <c:crosses val="autoZero"/>
        <c:crossBetween val="midCat"/>
        <c:majorUnit val="20000"/>
      </c:valAx>
      <c:valAx>
        <c:axId val="1826559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TEA</a:t>
                </a:r>
                <a:r>
                  <a:rPr lang="es-EC" baseline="0" dirty="0"/>
                  <a:t> - Tasa Activa Efectiva</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652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ADB1B-09C9-4ECC-91B2-BF900742D7B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C5BB6CE5-2C61-40BD-8692-1A9116222F65}">
      <dgm:prSet phldrT="[Texto]" custT="1"/>
      <dgm:spPr/>
      <dgm:t>
        <a:bodyPr/>
        <a:lstStyle/>
        <a:p>
          <a:r>
            <a:rPr lang="es-EC" sz="1600" dirty="0"/>
            <a:t>Condiciones poco amigables de la banca privada</a:t>
          </a:r>
        </a:p>
      </dgm:t>
    </dgm:pt>
    <dgm:pt modelId="{E285A7C8-1F65-46CA-A374-CDC90FC5B09B}" type="parTrans" cxnId="{EA98247E-3F6D-49B0-B841-F1B882199CAE}">
      <dgm:prSet/>
      <dgm:spPr/>
      <dgm:t>
        <a:bodyPr/>
        <a:lstStyle/>
        <a:p>
          <a:endParaRPr lang="es-EC"/>
        </a:p>
      </dgm:t>
    </dgm:pt>
    <dgm:pt modelId="{1108FEE2-6086-4019-B320-FCA07E81FF70}" type="sibTrans" cxnId="{EA98247E-3F6D-49B0-B841-F1B882199CAE}">
      <dgm:prSet/>
      <dgm:spPr/>
      <dgm:t>
        <a:bodyPr/>
        <a:lstStyle/>
        <a:p>
          <a:endParaRPr lang="es-EC"/>
        </a:p>
      </dgm:t>
    </dgm:pt>
    <dgm:pt modelId="{8F88A5A5-D816-442A-A2DD-5E20198D8A7F}">
      <dgm:prSet phldrT="[Texto]" custT="1"/>
      <dgm:spPr/>
      <dgm:t>
        <a:bodyPr/>
        <a:lstStyle/>
        <a:p>
          <a:r>
            <a:rPr lang="es-EC" sz="1400" dirty="0"/>
            <a:t>Microcrédito</a:t>
          </a:r>
          <a:endParaRPr lang="es-EC" sz="1100" dirty="0"/>
        </a:p>
      </dgm:t>
    </dgm:pt>
    <dgm:pt modelId="{C13C6B2E-2A64-44E3-969F-1C2095BF5F36}" type="parTrans" cxnId="{7BB817AB-FC1C-4F1A-AF22-D45960107FF2}">
      <dgm:prSet/>
      <dgm:spPr/>
      <dgm:t>
        <a:bodyPr/>
        <a:lstStyle/>
        <a:p>
          <a:endParaRPr lang="es-EC"/>
        </a:p>
      </dgm:t>
    </dgm:pt>
    <dgm:pt modelId="{EC42823C-82B3-46AB-99AE-7D244CD945B6}" type="sibTrans" cxnId="{7BB817AB-FC1C-4F1A-AF22-D45960107FF2}">
      <dgm:prSet/>
      <dgm:spPr/>
      <dgm:t>
        <a:bodyPr/>
        <a:lstStyle/>
        <a:p>
          <a:endParaRPr lang="es-EC"/>
        </a:p>
      </dgm:t>
    </dgm:pt>
    <dgm:pt modelId="{044FE653-4409-49EE-9A7B-42E47C469F38}">
      <dgm:prSet phldrT="[Texto]" custT="1"/>
      <dgm:spPr/>
      <dgm:t>
        <a:bodyPr/>
        <a:lstStyle/>
        <a:p>
          <a:r>
            <a:rPr lang="es-EC" sz="1600" dirty="0"/>
            <a:t>Solicitantes buscan financiarse en otras partes</a:t>
          </a:r>
        </a:p>
      </dgm:t>
    </dgm:pt>
    <dgm:pt modelId="{FB3E54B4-7F85-4A21-82D1-48FF6D521D9D}" type="parTrans" cxnId="{E5ABB0FB-D0FE-4082-A5C9-C08E6751B69C}">
      <dgm:prSet/>
      <dgm:spPr/>
      <dgm:t>
        <a:bodyPr/>
        <a:lstStyle/>
        <a:p>
          <a:endParaRPr lang="es-EC"/>
        </a:p>
      </dgm:t>
    </dgm:pt>
    <dgm:pt modelId="{C2B544ED-E35D-4DCD-B95A-A905409A3474}" type="sibTrans" cxnId="{E5ABB0FB-D0FE-4082-A5C9-C08E6751B69C}">
      <dgm:prSet/>
      <dgm:spPr/>
      <dgm:t>
        <a:bodyPr/>
        <a:lstStyle/>
        <a:p>
          <a:endParaRPr lang="es-EC"/>
        </a:p>
      </dgm:t>
    </dgm:pt>
    <dgm:pt modelId="{A8BD44FC-0C88-4BF8-B2A9-8BC67C6A9B41}">
      <dgm:prSet phldrT="[Texto]" custT="1"/>
      <dgm:spPr/>
      <dgm:t>
        <a:bodyPr/>
        <a:lstStyle/>
        <a:p>
          <a:r>
            <a:rPr lang="es-EC" sz="1400" dirty="0"/>
            <a:t>COAC´s</a:t>
          </a:r>
        </a:p>
      </dgm:t>
    </dgm:pt>
    <dgm:pt modelId="{61227375-BE1C-4525-8DF5-4CD86969B755}" type="parTrans" cxnId="{B3E877FA-5917-4847-968D-5AA569376F3B}">
      <dgm:prSet/>
      <dgm:spPr/>
      <dgm:t>
        <a:bodyPr/>
        <a:lstStyle/>
        <a:p>
          <a:endParaRPr lang="es-EC"/>
        </a:p>
      </dgm:t>
    </dgm:pt>
    <dgm:pt modelId="{4A477F9B-456F-41EC-A288-9027ABB49E75}" type="sibTrans" cxnId="{B3E877FA-5917-4847-968D-5AA569376F3B}">
      <dgm:prSet/>
      <dgm:spPr/>
      <dgm:t>
        <a:bodyPr/>
        <a:lstStyle/>
        <a:p>
          <a:endParaRPr lang="es-EC"/>
        </a:p>
      </dgm:t>
    </dgm:pt>
    <dgm:pt modelId="{AF4D6FC6-DCCB-44CA-85FA-6501C4D7C928}">
      <dgm:prSet phldrT="[Texto]" custT="1"/>
      <dgm:spPr/>
      <dgm:t>
        <a:bodyPr/>
        <a:lstStyle/>
        <a:p>
          <a:r>
            <a:rPr lang="es-EC" sz="1600" dirty="0"/>
            <a:t>Las COAC´s e instituciones financieras publicas han logrado incrementar su operaciones microcrediticias</a:t>
          </a:r>
        </a:p>
      </dgm:t>
    </dgm:pt>
    <dgm:pt modelId="{A69FC6B6-693A-4C14-96EE-637C1ECCCD1C}" type="parTrans" cxnId="{DCEF3D86-8B4C-4D41-9F41-6A9C7898D950}">
      <dgm:prSet/>
      <dgm:spPr/>
      <dgm:t>
        <a:bodyPr/>
        <a:lstStyle/>
        <a:p>
          <a:endParaRPr lang="es-EC"/>
        </a:p>
      </dgm:t>
    </dgm:pt>
    <dgm:pt modelId="{C7C3F368-8CC6-497C-9D81-8BEA2A6257A5}" type="sibTrans" cxnId="{DCEF3D86-8B4C-4D41-9F41-6A9C7898D950}">
      <dgm:prSet/>
      <dgm:spPr/>
      <dgm:t>
        <a:bodyPr/>
        <a:lstStyle/>
        <a:p>
          <a:endParaRPr lang="es-EC"/>
        </a:p>
      </dgm:t>
    </dgm:pt>
    <dgm:pt modelId="{AF0AF857-CD4D-41F6-BFAA-3A9960CBD275}">
      <dgm:prSet phldrT="[Texto]" custT="1"/>
      <dgm:spPr/>
      <dgm:t>
        <a:bodyPr/>
        <a:lstStyle/>
        <a:p>
          <a:r>
            <a:rPr lang="es-EC" sz="1400" dirty="0"/>
            <a:t>Inst. financieras públicas</a:t>
          </a:r>
        </a:p>
      </dgm:t>
    </dgm:pt>
    <dgm:pt modelId="{67CAC659-A946-460C-A912-F6EB161B7DF0}" type="parTrans" cxnId="{78D78C97-A728-424D-9975-D92030C7B57D}">
      <dgm:prSet/>
      <dgm:spPr/>
      <dgm:t>
        <a:bodyPr/>
        <a:lstStyle/>
        <a:p>
          <a:endParaRPr lang="es-EC"/>
        </a:p>
      </dgm:t>
    </dgm:pt>
    <dgm:pt modelId="{5C639797-3308-456E-AEAF-7D618067EE21}" type="sibTrans" cxnId="{78D78C97-A728-424D-9975-D92030C7B57D}">
      <dgm:prSet/>
      <dgm:spPr/>
      <dgm:t>
        <a:bodyPr/>
        <a:lstStyle/>
        <a:p>
          <a:endParaRPr lang="es-EC"/>
        </a:p>
      </dgm:t>
    </dgm:pt>
    <dgm:pt modelId="{3B0300B0-D63B-4756-B428-9110201DD871}">
      <dgm:prSet phldrT="[Texto]" custT="1"/>
      <dgm:spPr/>
      <dgm:t>
        <a:bodyPr/>
        <a:lstStyle/>
        <a:p>
          <a:r>
            <a:rPr lang="es-EC" sz="1400" dirty="0"/>
            <a:t>Usureros</a:t>
          </a:r>
        </a:p>
      </dgm:t>
    </dgm:pt>
    <dgm:pt modelId="{5CC230B7-9E71-4D1A-977C-119285941744}" type="parTrans" cxnId="{184B38D2-37E5-476B-8329-EA842827F70D}">
      <dgm:prSet/>
      <dgm:spPr/>
      <dgm:t>
        <a:bodyPr/>
        <a:lstStyle/>
        <a:p>
          <a:endParaRPr lang="es-EC"/>
        </a:p>
      </dgm:t>
    </dgm:pt>
    <dgm:pt modelId="{643BE459-D79D-49E8-BE46-231637550DB8}" type="sibTrans" cxnId="{184B38D2-37E5-476B-8329-EA842827F70D}">
      <dgm:prSet/>
      <dgm:spPr/>
      <dgm:t>
        <a:bodyPr/>
        <a:lstStyle/>
        <a:p>
          <a:endParaRPr lang="es-EC"/>
        </a:p>
      </dgm:t>
    </dgm:pt>
    <dgm:pt modelId="{EF3D0532-BF73-4966-937B-9B0A2DEA5D38}">
      <dgm:prSet phldrT="[Texto]" custT="1"/>
      <dgm:spPr/>
      <dgm:t>
        <a:bodyPr/>
        <a:lstStyle/>
        <a:p>
          <a:endParaRPr lang="es-EC" sz="1400" dirty="0"/>
        </a:p>
      </dgm:t>
    </dgm:pt>
    <dgm:pt modelId="{16409156-8994-41E4-A6E7-CC0FCEDC17EF}" type="parTrans" cxnId="{22CFFCCF-A059-4DD7-809E-8E8A6A6EB984}">
      <dgm:prSet/>
      <dgm:spPr/>
      <dgm:t>
        <a:bodyPr/>
        <a:lstStyle/>
        <a:p>
          <a:endParaRPr lang="es-EC"/>
        </a:p>
      </dgm:t>
    </dgm:pt>
    <dgm:pt modelId="{64F8EF85-F7F6-46E0-986C-0E0B55DB230E}" type="sibTrans" cxnId="{22CFFCCF-A059-4DD7-809E-8E8A6A6EB984}">
      <dgm:prSet/>
      <dgm:spPr/>
      <dgm:t>
        <a:bodyPr/>
        <a:lstStyle/>
        <a:p>
          <a:endParaRPr lang="es-EC"/>
        </a:p>
      </dgm:t>
    </dgm:pt>
    <dgm:pt modelId="{0F88EC49-CC8F-4DB9-B466-AE20E7D4BFD9}">
      <dgm:prSet phldrT="[Texto]" custT="1"/>
      <dgm:spPr/>
      <dgm:t>
        <a:bodyPr/>
        <a:lstStyle/>
        <a:p>
          <a:r>
            <a:rPr lang="es-EC" sz="1400" dirty="0"/>
            <a:t>2014 – 2018</a:t>
          </a:r>
        </a:p>
      </dgm:t>
    </dgm:pt>
    <dgm:pt modelId="{577CE8BB-3C2C-4E89-98AC-3F70CAA203AA}" type="parTrans" cxnId="{D4912F79-7A25-41F0-8393-EC4CAB7182FC}">
      <dgm:prSet/>
      <dgm:spPr/>
      <dgm:t>
        <a:bodyPr/>
        <a:lstStyle/>
        <a:p>
          <a:endParaRPr lang="es-EC"/>
        </a:p>
      </dgm:t>
    </dgm:pt>
    <dgm:pt modelId="{4A3A8F4C-F1FC-4014-B5AA-BCEC905B5DDC}" type="sibTrans" cxnId="{D4912F79-7A25-41F0-8393-EC4CAB7182FC}">
      <dgm:prSet/>
      <dgm:spPr/>
      <dgm:t>
        <a:bodyPr/>
        <a:lstStyle/>
        <a:p>
          <a:endParaRPr lang="es-EC"/>
        </a:p>
      </dgm:t>
    </dgm:pt>
    <dgm:pt modelId="{213A3B3B-F4E4-4C66-B6BB-C1B75905D907}" type="pres">
      <dgm:prSet presAssocID="{CEDADB1B-09C9-4ECC-91B2-BF900742D7B8}" presName="rootnode" presStyleCnt="0">
        <dgm:presLayoutVars>
          <dgm:chMax/>
          <dgm:chPref/>
          <dgm:dir/>
          <dgm:animLvl val="lvl"/>
        </dgm:presLayoutVars>
      </dgm:prSet>
      <dgm:spPr/>
    </dgm:pt>
    <dgm:pt modelId="{BCFF037C-9704-41AF-8A3B-BE337A326044}" type="pres">
      <dgm:prSet presAssocID="{C5BB6CE5-2C61-40BD-8692-1A9116222F65}" presName="composite" presStyleCnt="0"/>
      <dgm:spPr/>
    </dgm:pt>
    <dgm:pt modelId="{2899B270-B170-4623-BE8C-8FF2340DAE4D}" type="pres">
      <dgm:prSet presAssocID="{C5BB6CE5-2C61-40BD-8692-1A9116222F65}" presName="bentUpArrow1" presStyleLbl="alignImgPlace1" presStyleIdx="0" presStyleCnt="2"/>
      <dgm:spPr/>
    </dgm:pt>
    <dgm:pt modelId="{2D544B9B-EA77-4685-AAFF-A2F0C63DCCCF}" type="pres">
      <dgm:prSet presAssocID="{C5BB6CE5-2C61-40BD-8692-1A9116222F65}" presName="ParentText" presStyleLbl="node1" presStyleIdx="0" presStyleCnt="3" custScaleX="146044">
        <dgm:presLayoutVars>
          <dgm:chMax val="1"/>
          <dgm:chPref val="1"/>
          <dgm:bulletEnabled val="1"/>
        </dgm:presLayoutVars>
      </dgm:prSet>
      <dgm:spPr/>
    </dgm:pt>
    <dgm:pt modelId="{A08E3D5F-06A6-4A48-AC4C-122B8DBE904D}" type="pres">
      <dgm:prSet presAssocID="{C5BB6CE5-2C61-40BD-8692-1A9116222F65}" presName="ChildText" presStyleLbl="revTx" presStyleIdx="0" presStyleCnt="3" custScaleX="122125" custLinFactNeighborX="45562">
        <dgm:presLayoutVars>
          <dgm:chMax val="0"/>
          <dgm:chPref val="0"/>
          <dgm:bulletEnabled val="1"/>
        </dgm:presLayoutVars>
      </dgm:prSet>
      <dgm:spPr/>
    </dgm:pt>
    <dgm:pt modelId="{AAD9D7E3-16FC-4A6B-ACEC-5CD0C313C715}" type="pres">
      <dgm:prSet presAssocID="{1108FEE2-6086-4019-B320-FCA07E81FF70}" presName="sibTrans" presStyleCnt="0"/>
      <dgm:spPr/>
    </dgm:pt>
    <dgm:pt modelId="{58982F00-9DF4-4D2D-A899-C3B654869406}" type="pres">
      <dgm:prSet presAssocID="{044FE653-4409-49EE-9A7B-42E47C469F38}" presName="composite" presStyleCnt="0"/>
      <dgm:spPr/>
    </dgm:pt>
    <dgm:pt modelId="{9361ABCA-AF7B-4B4B-8169-A6BC4B9DE742}" type="pres">
      <dgm:prSet presAssocID="{044FE653-4409-49EE-9A7B-42E47C469F38}" presName="bentUpArrow1" presStyleLbl="alignImgPlace1" presStyleIdx="1" presStyleCnt="2"/>
      <dgm:spPr/>
    </dgm:pt>
    <dgm:pt modelId="{D77ACBE3-D672-477F-91E7-3D29F7166D28}" type="pres">
      <dgm:prSet presAssocID="{044FE653-4409-49EE-9A7B-42E47C469F38}" presName="ParentText" presStyleLbl="node1" presStyleIdx="1" presStyleCnt="3" custScaleX="148326">
        <dgm:presLayoutVars>
          <dgm:chMax val="1"/>
          <dgm:chPref val="1"/>
          <dgm:bulletEnabled val="1"/>
        </dgm:presLayoutVars>
      </dgm:prSet>
      <dgm:spPr/>
    </dgm:pt>
    <dgm:pt modelId="{7B7E6774-610A-4996-9136-06347211C3D2}" type="pres">
      <dgm:prSet presAssocID="{044FE653-4409-49EE-9A7B-42E47C469F38}" presName="ChildText" presStyleLbl="revTx" presStyleIdx="1" presStyleCnt="3" custScaleX="200619" custLinFactNeighborX="91025" custLinFactNeighborY="-875">
        <dgm:presLayoutVars>
          <dgm:chMax val="0"/>
          <dgm:chPref val="0"/>
          <dgm:bulletEnabled val="1"/>
        </dgm:presLayoutVars>
      </dgm:prSet>
      <dgm:spPr/>
    </dgm:pt>
    <dgm:pt modelId="{BD3BC8FC-86D7-429F-A815-1452E7C82058}" type="pres">
      <dgm:prSet presAssocID="{C2B544ED-E35D-4DCD-B95A-A905409A3474}" presName="sibTrans" presStyleCnt="0"/>
      <dgm:spPr/>
    </dgm:pt>
    <dgm:pt modelId="{526A3EA8-7589-47B1-8144-7D3E35E604C9}" type="pres">
      <dgm:prSet presAssocID="{AF4D6FC6-DCCB-44CA-85FA-6501C4D7C928}" presName="composite" presStyleCnt="0"/>
      <dgm:spPr/>
    </dgm:pt>
    <dgm:pt modelId="{6D5295BD-FBB8-4C43-A27E-5F7A6DBE3EBD}" type="pres">
      <dgm:prSet presAssocID="{AF4D6FC6-DCCB-44CA-85FA-6501C4D7C928}" presName="ParentText" presStyleLbl="node1" presStyleIdx="2" presStyleCnt="3" custScaleX="169607">
        <dgm:presLayoutVars>
          <dgm:chMax val="1"/>
          <dgm:chPref val="1"/>
          <dgm:bulletEnabled val="1"/>
        </dgm:presLayoutVars>
      </dgm:prSet>
      <dgm:spPr/>
    </dgm:pt>
    <dgm:pt modelId="{3B29F02A-F08C-4942-AA85-1C0D33FD814A}" type="pres">
      <dgm:prSet presAssocID="{AF4D6FC6-DCCB-44CA-85FA-6501C4D7C928}" presName="FinalChildText" presStyleLbl="revTx" presStyleIdx="2" presStyleCnt="3" custLinFactNeighborX="50366" custLinFactNeighborY="-6101">
        <dgm:presLayoutVars>
          <dgm:chMax val="0"/>
          <dgm:chPref val="0"/>
          <dgm:bulletEnabled val="1"/>
        </dgm:presLayoutVars>
      </dgm:prSet>
      <dgm:spPr/>
    </dgm:pt>
  </dgm:ptLst>
  <dgm:cxnLst>
    <dgm:cxn modelId="{0FD1831F-5D48-49FF-BB06-CBAFD1333667}" type="presOf" srcId="{AF4D6FC6-DCCB-44CA-85FA-6501C4D7C928}" destId="{6D5295BD-FBB8-4C43-A27E-5F7A6DBE3EBD}" srcOrd="0" destOrd="0" presId="urn:microsoft.com/office/officeart/2005/8/layout/StepDownProcess"/>
    <dgm:cxn modelId="{02C80A42-CB90-48C3-8A09-499C1BCBA3C2}" type="presOf" srcId="{EF3D0532-BF73-4966-937B-9B0A2DEA5D38}" destId="{3B29F02A-F08C-4942-AA85-1C0D33FD814A}" srcOrd="0" destOrd="0" presId="urn:microsoft.com/office/officeart/2005/8/layout/StepDownProcess"/>
    <dgm:cxn modelId="{C591E74A-4D31-4087-BF52-506874182776}" type="presOf" srcId="{8F88A5A5-D816-442A-A2DD-5E20198D8A7F}" destId="{A08E3D5F-06A6-4A48-AC4C-122B8DBE904D}" srcOrd="0" destOrd="0" presId="urn:microsoft.com/office/officeart/2005/8/layout/StepDownProcess"/>
    <dgm:cxn modelId="{ABB1604B-4C00-4AA7-86A6-D275196FAF86}" type="presOf" srcId="{A8BD44FC-0C88-4BF8-B2A9-8BC67C6A9B41}" destId="{7B7E6774-610A-4996-9136-06347211C3D2}" srcOrd="0" destOrd="0" presId="urn:microsoft.com/office/officeart/2005/8/layout/StepDownProcess"/>
    <dgm:cxn modelId="{D4912F79-7A25-41F0-8393-EC4CAB7182FC}" srcId="{AF4D6FC6-DCCB-44CA-85FA-6501C4D7C928}" destId="{0F88EC49-CC8F-4DB9-B466-AE20E7D4BFD9}" srcOrd="1" destOrd="0" parTransId="{577CE8BB-3C2C-4E89-98AC-3F70CAA203AA}" sibTransId="{4A3A8F4C-F1FC-4014-B5AA-BCEC905B5DDC}"/>
    <dgm:cxn modelId="{EA98247E-3F6D-49B0-B841-F1B882199CAE}" srcId="{CEDADB1B-09C9-4ECC-91B2-BF900742D7B8}" destId="{C5BB6CE5-2C61-40BD-8692-1A9116222F65}" srcOrd="0" destOrd="0" parTransId="{E285A7C8-1F65-46CA-A374-CDC90FC5B09B}" sibTransId="{1108FEE2-6086-4019-B320-FCA07E81FF70}"/>
    <dgm:cxn modelId="{DCEF3D86-8B4C-4D41-9F41-6A9C7898D950}" srcId="{CEDADB1B-09C9-4ECC-91B2-BF900742D7B8}" destId="{AF4D6FC6-DCCB-44CA-85FA-6501C4D7C928}" srcOrd="2" destOrd="0" parTransId="{A69FC6B6-693A-4C14-96EE-637C1ECCCD1C}" sibTransId="{C7C3F368-8CC6-497C-9D81-8BEA2A6257A5}"/>
    <dgm:cxn modelId="{3C4E208C-0E12-4113-8239-2DDCA9801938}" type="presOf" srcId="{AF0AF857-CD4D-41F6-BFAA-3A9960CBD275}" destId="{7B7E6774-610A-4996-9136-06347211C3D2}" srcOrd="0" destOrd="1" presId="urn:microsoft.com/office/officeart/2005/8/layout/StepDownProcess"/>
    <dgm:cxn modelId="{CB8B6A95-604A-428F-85EB-EA87FF84CE48}" type="presOf" srcId="{CEDADB1B-09C9-4ECC-91B2-BF900742D7B8}" destId="{213A3B3B-F4E4-4C66-B6BB-C1B75905D907}" srcOrd="0" destOrd="0" presId="urn:microsoft.com/office/officeart/2005/8/layout/StepDownProcess"/>
    <dgm:cxn modelId="{78D78C97-A728-424D-9975-D92030C7B57D}" srcId="{044FE653-4409-49EE-9A7B-42E47C469F38}" destId="{AF0AF857-CD4D-41F6-BFAA-3A9960CBD275}" srcOrd="1" destOrd="0" parTransId="{67CAC659-A946-460C-A912-F6EB161B7DF0}" sibTransId="{5C639797-3308-456E-AEAF-7D618067EE21}"/>
    <dgm:cxn modelId="{7BB817AB-FC1C-4F1A-AF22-D45960107FF2}" srcId="{C5BB6CE5-2C61-40BD-8692-1A9116222F65}" destId="{8F88A5A5-D816-442A-A2DD-5E20198D8A7F}" srcOrd="0" destOrd="0" parTransId="{C13C6B2E-2A64-44E3-969F-1C2095BF5F36}" sibTransId="{EC42823C-82B3-46AB-99AE-7D244CD945B6}"/>
    <dgm:cxn modelId="{8C43BAC7-A235-4A2B-BC04-766900C7F025}" type="presOf" srcId="{3B0300B0-D63B-4756-B428-9110201DD871}" destId="{7B7E6774-610A-4996-9136-06347211C3D2}" srcOrd="0" destOrd="2" presId="urn:microsoft.com/office/officeart/2005/8/layout/StepDownProcess"/>
    <dgm:cxn modelId="{0FBD2DCE-CA0B-4B0A-B8C9-B3F4A42BA98A}" type="presOf" srcId="{0F88EC49-CC8F-4DB9-B466-AE20E7D4BFD9}" destId="{3B29F02A-F08C-4942-AA85-1C0D33FD814A}" srcOrd="0" destOrd="1" presId="urn:microsoft.com/office/officeart/2005/8/layout/StepDownProcess"/>
    <dgm:cxn modelId="{22CFFCCF-A059-4DD7-809E-8E8A6A6EB984}" srcId="{AF4D6FC6-DCCB-44CA-85FA-6501C4D7C928}" destId="{EF3D0532-BF73-4966-937B-9B0A2DEA5D38}" srcOrd="0" destOrd="0" parTransId="{16409156-8994-41E4-A6E7-CC0FCEDC17EF}" sibTransId="{64F8EF85-F7F6-46E0-986C-0E0B55DB230E}"/>
    <dgm:cxn modelId="{184B38D2-37E5-476B-8329-EA842827F70D}" srcId="{044FE653-4409-49EE-9A7B-42E47C469F38}" destId="{3B0300B0-D63B-4756-B428-9110201DD871}" srcOrd="2" destOrd="0" parTransId="{5CC230B7-9E71-4D1A-977C-119285941744}" sibTransId="{643BE459-D79D-49E8-BE46-231637550DB8}"/>
    <dgm:cxn modelId="{6E58B2E9-9224-4D5C-8BD1-6354CB161C3E}" type="presOf" srcId="{C5BB6CE5-2C61-40BD-8692-1A9116222F65}" destId="{2D544B9B-EA77-4685-AAFF-A2F0C63DCCCF}" srcOrd="0" destOrd="0" presId="urn:microsoft.com/office/officeart/2005/8/layout/StepDownProcess"/>
    <dgm:cxn modelId="{7C0552F6-A0A1-4B8E-9F0C-F8DB681B8257}" type="presOf" srcId="{044FE653-4409-49EE-9A7B-42E47C469F38}" destId="{D77ACBE3-D672-477F-91E7-3D29F7166D28}" srcOrd="0" destOrd="0" presId="urn:microsoft.com/office/officeart/2005/8/layout/StepDownProcess"/>
    <dgm:cxn modelId="{B3E877FA-5917-4847-968D-5AA569376F3B}" srcId="{044FE653-4409-49EE-9A7B-42E47C469F38}" destId="{A8BD44FC-0C88-4BF8-B2A9-8BC67C6A9B41}" srcOrd="0" destOrd="0" parTransId="{61227375-BE1C-4525-8DF5-4CD86969B755}" sibTransId="{4A477F9B-456F-41EC-A288-9027ABB49E75}"/>
    <dgm:cxn modelId="{E5ABB0FB-D0FE-4082-A5C9-C08E6751B69C}" srcId="{CEDADB1B-09C9-4ECC-91B2-BF900742D7B8}" destId="{044FE653-4409-49EE-9A7B-42E47C469F38}" srcOrd="1" destOrd="0" parTransId="{FB3E54B4-7F85-4A21-82D1-48FF6D521D9D}" sibTransId="{C2B544ED-E35D-4DCD-B95A-A905409A3474}"/>
    <dgm:cxn modelId="{A63481B3-9B97-4E36-938D-20B663358B19}" type="presParOf" srcId="{213A3B3B-F4E4-4C66-B6BB-C1B75905D907}" destId="{BCFF037C-9704-41AF-8A3B-BE337A326044}" srcOrd="0" destOrd="0" presId="urn:microsoft.com/office/officeart/2005/8/layout/StepDownProcess"/>
    <dgm:cxn modelId="{C1DCCA08-DA8A-4C91-9765-F506403D8B55}" type="presParOf" srcId="{BCFF037C-9704-41AF-8A3B-BE337A326044}" destId="{2899B270-B170-4623-BE8C-8FF2340DAE4D}" srcOrd="0" destOrd="0" presId="urn:microsoft.com/office/officeart/2005/8/layout/StepDownProcess"/>
    <dgm:cxn modelId="{DC500039-FC06-4F95-8796-62AA1A408F6C}" type="presParOf" srcId="{BCFF037C-9704-41AF-8A3B-BE337A326044}" destId="{2D544B9B-EA77-4685-AAFF-A2F0C63DCCCF}" srcOrd="1" destOrd="0" presId="urn:microsoft.com/office/officeart/2005/8/layout/StepDownProcess"/>
    <dgm:cxn modelId="{2D77AA96-080B-4049-960B-9D505D240B69}" type="presParOf" srcId="{BCFF037C-9704-41AF-8A3B-BE337A326044}" destId="{A08E3D5F-06A6-4A48-AC4C-122B8DBE904D}" srcOrd="2" destOrd="0" presId="urn:microsoft.com/office/officeart/2005/8/layout/StepDownProcess"/>
    <dgm:cxn modelId="{882FA85B-5804-45EA-A02F-6B8D0F466216}" type="presParOf" srcId="{213A3B3B-F4E4-4C66-B6BB-C1B75905D907}" destId="{AAD9D7E3-16FC-4A6B-ACEC-5CD0C313C715}" srcOrd="1" destOrd="0" presId="urn:microsoft.com/office/officeart/2005/8/layout/StepDownProcess"/>
    <dgm:cxn modelId="{82F83145-E491-452A-85DF-280F6A23BF5A}" type="presParOf" srcId="{213A3B3B-F4E4-4C66-B6BB-C1B75905D907}" destId="{58982F00-9DF4-4D2D-A899-C3B654869406}" srcOrd="2" destOrd="0" presId="urn:microsoft.com/office/officeart/2005/8/layout/StepDownProcess"/>
    <dgm:cxn modelId="{B39E74A1-B716-490A-9F6D-DBB46C2DC4CF}" type="presParOf" srcId="{58982F00-9DF4-4D2D-A899-C3B654869406}" destId="{9361ABCA-AF7B-4B4B-8169-A6BC4B9DE742}" srcOrd="0" destOrd="0" presId="urn:microsoft.com/office/officeart/2005/8/layout/StepDownProcess"/>
    <dgm:cxn modelId="{538427E0-09E1-4D3E-99EB-DD59597883C1}" type="presParOf" srcId="{58982F00-9DF4-4D2D-A899-C3B654869406}" destId="{D77ACBE3-D672-477F-91E7-3D29F7166D28}" srcOrd="1" destOrd="0" presId="urn:microsoft.com/office/officeart/2005/8/layout/StepDownProcess"/>
    <dgm:cxn modelId="{380FF716-F086-4585-A775-5BA540B01958}" type="presParOf" srcId="{58982F00-9DF4-4D2D-A899-C3B654869406}" destId="{7B7E6774-610A-4996-9136-06347211C3D2}" srcOrd="2" destOrd="0" presId="urn:microsoft.com/office/officeart/2005/8/layout/StepDownProcess"/>
    <dgm:cxn modelId="{3FC6A9CC-571D-4D18-B2BD-525795AC3292}" type="presParOf" srcId="{213A3B3B-F4E4-4C66-B6BB-C1B75905D907}" destId="{BD3BC8FC-86D7-429F-A815-1452E7C82058}" srcOrd="3" destOrd="0" presId="urn:microsoft.com/office/officeart/2005/8/layout/StepDownProcess"/>
    <dgm:cxn modelId="{88D907A3-3A15-4F86-8F9A-E5A804F5C2C1}" type="presParOf" srcId="{213A3B3B-F4E4-4C66-B6BB-C1B75905D907}" destId="{526A3EA8-7589-47B1-8144-7D3E35E604C9}" srcOrd="4" destOrd="0" presId="urn:microsoft.com/office/officeart/2005/8/layout/StepDownProcess"/>
    <dgm:cxn modelId="{81879620-5BAB-4C2F-A50C-D64CE3A90017}" type="presParOf" srcId="{526A3EA8-7589-47B1-8144-7D3E35E604C9}" destId="{6D5295BD-FBB8-4C43-A27E-5F7A6DBE3EBD}" srcOrd="0" destOrd="0" presId="urn:microsoft.com/office/officeart/2005/8/layout/StepDownProcess"/>
    <dgm:cxn modelId="{E4F1B9E2-57D3-45F6-A6C8-B374E205BA84}" type="presParOf" srcId="{526A3EA8-7589-47B1-8144-7D3E35E604C9}" destId="{3B29F02A-F08C-4942-AA85-1C0D33FD814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87D339-3648-4562-8C29-AE8EDD8034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91F45163-DF4C-4F34-9A94-FAA66A20E0A5}">
      <dgm:prSet phldrT="[Texto]"/>
      <dgm:spPr/>
      <dgm:t>
        <a:bodyPr/>
        <a:lstStyle/>
        <a:p>
          <a:r>
            <a:rPr lang="es-EC" dirty="0"/>
            <a:t>Sujeto 1</a:t>
          </a:r>
        </a:p>
      </dgm:t>
    </dgm:pt>
    <dgm:pt modelId="{807E215D-93A5-43C9-A4EB-38F9AF9BA2D7}" type="parTrans" cxnId="{2EE17AE9-E1F2-408A-8408-32F7D35EE7B5}">
      <dgm:prSet/>
      <dgm:spPr/>
      <dgm:t>
        <a:bodyPr/>
        <a:lstStyle/>
        <a:p>
          <a:endParaRPr lang="es-EC"/>
        </a:p>
      </dgm:t>
    </dgm:pt>
    <dgm:pt modelId="{E186BA8A-08F9-4151-97E0-D3BF0DDD8750}" type="sibTrans" cxnId="{2EE17AE9-E1F2-408A-8408-32F7D35EE7B5}">
      <dgm:prSet/>
      <dgm:spPr/>
      <dgm:t>
        <a:bodyPr/>
        <a:lstStyle/>
        <a:p>
          <a:endParaRPr lang="es-EC"/>
        </a:p>
      </dgm:t>
    </dgm:pt>
    <dgm:pt modelId="{DF7D81E3-5658-4322-8A92-F7368168AC74}">
      <dgm:prSet phldrT="[Texto]"/>
      <dgm:spPr/>
      <dgm:t>
        <a:bodyPr/>
        <a:lstStyle/>
        <a:p>
          <a:r>
            <a:rPr lang="es-EC" dirty="0"/>
            <a:t>Personas RDEP con negocio propio</a:t>
          </a:r>
        </a:p>
      </dgm:t>
    </dgm:pt>
    <dgm:pt modelId="{3EAE8184-1A31-4AEF-9D9C-AD4BB0A7C11D}" type="parTrans" cxnId="{E31BE472-CEFC-4E23-ACF3-3AC34217E3D0}">
      <dgm:prSet/>
      <dgm:spPr/>
      <dgm:t>
        <a:bodyPr/>
        <a:lstStyle/>
        <a:p>
          <a:endParaRPr lang="es-EC"/>
        </a:p>
      </dgm:t>
    </dgm:pt>
    <dgm:pt modelId="{920DC934-655F-4305-A3B0-D71B709D9DD8}" type="sibTrans" cxnId="{E31BE472-CEFC-4E23-ACF3-3AC34217E3D0}">
      <dgm:prSet/>
      <dgm:spPr/>
      <dgm:t>
        <a:bodyPr/>
        <a:lstStyle/>
        <a:p>
          <a:endParaRPr lang="es-EC"/>
        </a:p>
      </dgm:t>
    </dgm:pt>
    <dgm:pt modelId="{461D20AE-0881-428A-8CAF-65F59A9EFC16}">
      <dgm:prSet phldrT="[Texto]"/>
      <dgm:spPr/>
      <dgm:t>
        <a:bodyPr/>
        <a:lstStyle/>
        <a:p>
          <a:r>
            <a:rPr lang="es-EC" dirty="0"/>
            <a:t>Sujeto 2</a:t>
          </a:r>
        </a:p>
      </dgm:t>
    </dgm:pt>
    <dgm:pt modelId="{144750AE-7C80-4BB5-97A7-CC332DD753C4}" type="parTrans" cxnId="{48A78C09-FE79-44E6-BE97-3EEF96BD28FE}">
      <dgm:prSet/>
      <dgm:spPr/>
      <dgm:t>
        <a:bodyPr/>
        <a:lstStyle/>
        <a:p>
          <a:endParaRPr lang="es-EC"/>
        </a:p>
      </dgm:t>
    </dgm:pt>
    <dgm:pt modelId="{4491B57F-473B-4D05-A009-E060D6586925}" type="sibTrans" cxnId="{48A78C09-FE79-44E6-BE97-3EEF96BD28FE}">
      <dgm:prSet/>
      <dgm:spPr/>
      <dgm:t>
        <a:bodyPr/>
        <a:lstStyle/>
        <a:p>
          <a:endParaRPr lang="es-EC"/>
        </a:p>
      </dgm:t>
    </dgm:pt>
    <dgm:pt modelId="{C28872BA-DBA0-4421-9677-FE7983EF0AB3}">
      <dgm:prSet phldrT="[Texto]"/>
      <dgm:spPr/>
      <dgm:t>
        <a:bodyPr/>
        <a:lstStyle/>
        <a:p>
          <a:r>
            <a:rPr lang="es-EC" dirty="0"/>
            <a:t>Personas sin RDEP con negocio propio</a:t>
          </a:r>
        </a:p>
      </dgm:t>
    </dgm:pt>
    <dgm:pt modelId="{BAAFCA58-753D-440B-90FB-DC3BE7125BC1}" type="parTrans" cxnId="{92C8CD2B-8E5E-4D53-9B74-F9FFC9D76FB4}">
      <dgm:prSet/>
      <dgm:spPr/>
      <dgm:t>
        <a:bodyPr/>
        <a:lstStyle/>
        <a:p>
          <a:endParaRPr lang="es-EC"/>
        </a:p>
      </dgm:t>
    </dgm:pt>
    <dgm:pt modelId="{2B575C16-011D-471D-ACB9-210553ECC575}" type="sibTrans" cxnId="{92C8CD2B-8E5E-4D53-9B74-F9FFC9D76FB4}">
      <dgm:prSet/>
      <dgm:spPr/>
      <dgm:t>
        <a:bodyPr/>
        <a:lstStyle/>
        <a:p>
          <a:endParaRPr lang="es-EC"/>
        </a:p>
      </dgm:t>
    </dgm:pt>
    <dgm:pt modelId="{18A2700A-AAA6-4413-B0A0-D60CEF54FEBA}">
      <dgm:prSet phldrT="[Texto]"/>
      <dgm:spPr/>
      <dgm:t>
        <a:bodyPr/>
        <a:lstStyle/>
        <a:p>
          <a:r>
            <a:rPr lang="es-EC" dirty="0"/>
            <a:t>Sujeto 3</a:t>
          </a:r>
        </a:p>
      </dgm:t>
    </dgm:pt>
    <dgm:pt modelId="{BE8A4B5E-ACB8-42CB-AA05-A85567CAC28E}" type="parTrans" cxnId="{B8F5E41F-E4E0-4C50-9E51-C05F4ED51000}">
      <dgm:prSet/>
      <dgm:spPr/>
      <dgm:t>
        <a:bodyPr/>
        <a:lstStyle/>
        <a:p>
          <a:endParaRPr lang="es-EC"/>
        </a:p>
      </dgm:t>
    </dgm:pt>
    <dgm:pt modelId="{D89F27AF-7C1A-4107-BFEB-11967D1DB004}" type="sibTrans" cxnId="{B8F5E41F-E4E0-4C50-9E51-C05F4ED51000}">
      <dgm:prSet/>
      <dgm:spPr/>
      <dgm:t>
        <a:bodyPr/>
        <a:lstStyle/>
        <a:p>
          <a:endParaRPr lang="es-EC"/>
        </a:p>
      </dgm:t>
    </dgm:pt>
    <dgm:pt modelId="{F5327EF2-7256-439B-9BB2-9C23B3319A62}">
      <dgm:prSet phldrT="[Texto]"/>
      <dgm:spPr/>
      <dgm:t>
        <a:bodyPr/>
        <a:lstStyle/>
        <a:p>
          <a:r>
            <a:rPr lang="es-EC" dirty="0"/>
            <a:t>Personas RDEP con idea de emprendimiento</a:t>
          </a:r>
        </a:p>
      </dgm:t>
    </dgm:pt>
    <dgm:pt modelId="{C66982A6-D65C-4FEC-88E5-9061D4125A49}" type="parTrans" cxnId="{5483CF2B-070C-490B-9E4B-89650F9E2A7E}">
      <dgm:prSet/>
      <dgm:spPr/>
      <dgm:t>
        <a:bodyPr/>
        <a:lstStyle/>
        <a:p>
          <a:endParaRPr lang="es-EC"/>
        </a:p>
      </dgm:t>
    </dgm:pt>
    <dgm:pt modelId="{DE3013B6-1AC1-4FDF-874F-4C76F5560BF8}" type="sibTrans" cxnId="{5483CF2B-070C-490B-9E4B-89650F9E2A7E}">
      <dgm:prSet/>
      <dgm:spPr/>
      <dgm:t>
        <a:bodyPr/>
        <a:lstStyle/>
        <a:p>
          <a:endParaRPr lang="es-EC"/>
        </a:p>
      </dgm:t>
    </dgm:pt>
    <dgm:pt modelId="{6A3539BF-BBB2-4735-9E2B-FD3857811E8C}" type="pres">
      <dgm:prSet presAssocID="{7D87D339-3648-4562-8C29-AE8EDD803422}" presName="Name0" presStyleCnt="0">
        <dgm:presLayoutVars>
          <dgm:dir/>
          <dgm:animLvl val="lvl"/>
          <dgm:resizeHandles val="exact"/>
        </dgm:presLayoutVars>
      </dgm:prSet>
      <dgm:spPr/>
    </dgm:pt>
    <dgm:pt modelId="{9A3E711B-FCAD-412C-847D-7E8C2B45F99A}" type="pres">
      <dgm:prSet presAssocID="{91F45163-DF4C-4F34-9A94-FAA66A20E0A5}" presName="composite" presStyleCnt="0"/>
      <dgm:spPr/>
    </dgm:pt>
    <dgm:pt modelId="{7A0BECF3-336B-4B79-AB3B-21EA7D30B134}" type="pres">
      <dgm:prSet presAssocID="{91F45163-DF4C-4F34-9A94-FAA66A20E0A5}" presName="parTx" presStyleLbl="alignNode1" presStyleIdx="0" presStyleCnt="3">
        <dgm:presLayoutVars>
          <dgm:chMax val="0"/>
          <dgm:chPref val="0"/>
          <dgm:bulletEnabled val="1"/>
        </dgm:presLayoutVars>
      </dgm:prSet>
      <dgm:spPr/>
    </dgm:pt>
    <dgm:pt modelId="{5C38869F-9F6B-4289-B801-BD261C1F9293}" type="pres">
      <dgm:prSet presAssocID="{91F45163-DF4C-4F34-9A94-FAA66A20E0A5}" presName="desTx" presStyleLbl="alignAccFollowNode1" presStyleIdx="0" presStyleCnt="3">
        <dgm:presLayoutVars>
          <dgm:bulletEnabled val="1"/>
        </dgm:presLayoutVars>
      </dgm:prSet>
      <dgm:spPr/>
    </dgm:pt>
    <dgm:pt modelId="{7B31E8F4-E799-4D2E-88F2-29DC28F7ADA8}" type="pres">
      <dgm:prSet presAssocID="{E186BA8A-08F9-4151-97E0-D3BF0DDD8750}" presName="space" presStyleCnt="0"/>
      <dgm:spPr/>
    </dgm:pt>
    <dgm:pt modelId="{3000FFAE-F0D6-4E4C-8973-22398B87878E}" type="pres">
      <dgm:prSet presAssocID="{461D20AE-0881-428A-8CAF-65F59A9EFC16}" presName="composite" presStyleCnt="0"/>
      <dgm:spPr/>
    </dgm:pt>
    <dgm:pt modelId="{F7EBA6DD-CFBE-49A5-8D52-EFDE4A50443A}" type="pres">
      <dgm:prSet presAssocID="{461D20AE-0881-428A-8CAF-65F59A9EFC16}" presName="parTx" presStyleLbl="alignNode1" presStyleIdx="1" presStyleCnt="3">
        <dgm:presLayoutVars>
          <dgm:chMax val="0"/>
          <dgm:chPref val="0"/>
          <dgm:bulletEnabled val="1"/>
        </dgm:presLayoutVars>
      </dgm:prSet>
      <dgm:spPr/>
    </dgm:pt>
    <dgm:pt modelId="{9C2143DA-3C98-42BC-9B2B-876707BA9441}" type="pres">
      <dgm:prSet presAssocID="{461D20AE-0881-428A-8CAF-65F59A9EFC16}" presName="desTx" presStyleLbl="alignAccFollowNode1" presStyleIdx="1" presStyleCnt="3">
        <dgm:presLayoutVars>
          <dgm:bulletEnabled val="1"/>
        </dgm:presLayoutVars>
      </dgm:prSet>
      <dgm:spPr/>
    </dgm:pt>
    <dgm:pt modelId="{423A6E5F-E340-4E4D-A5F7-A6D47801E0BB}" type="pres">
      <dgm:prSet presAssocID="{4491B57F-473B-4D05-A009-E060D6586925}" presName="space" presStyleCnt="0"/>
      <dgm:spPr/>
    </dgm:pt>
    <dgm:pt modelId="{AEC56FA0-A3F5-48B9-B080-A706D6CC75A3}" type="pres">
      <dgm:prSet presAssocID="{18A2700A-AAA6-4413-B0A0-D60CEF54FEBA}" presName="composite" presStyleCnt="0"/>
      <dgm:spPr/>
    </dgm:pt>
    <dgm:pt modelId="{0FDF1928-3B1F-44F0-A5F4-A1A7ED07A20E}" type="pres">
      <dgm:prSet presAssocID="{18A2700A-AAA6-4413-B0A0-D60CEF54FEBA}" presName="parTx" presStyleLbl="alignNode1" presStyleIdx="2" presStyleCnt="3">
        <dgm:presLayoutVars>
          <dgm:chMax val="0"/>
          <dgm:chPref val="0"/>
          <dgm:bulletEnabled val="1"/>
        </dgm:presLayoutVars>
      </dgm:prSet>
      <dgm:spPr/>
    </dgm:pt>
    <dgm:pt modelId="{88B0B375-C0DD-4688-A3AA-B4B0E0A08E04}" type="pres">
      <dgm:prSet presAssocID="{18A2700A-AAA6-4413-B0A0-D60CEF54FEBA}" presName="desTx" presStyleLbl="alignAccFollowNode1" presStyleIdx="2" presStyleCnt="3">
        <dgm:presLayoutVars>
          <dgm:bulletEnabled val="1"/>
        </dgm:presLayoutVars>
      </dgm:prSet>
      <dgm:spPr/>
    </dgm:pt>
  </dgm:ptLst>
  <dgm:cxnLst>
    <dgm:cxn modelId="{73198808-A6E0-4EFA-BD89-98AF1190DA13}" type="presOf" srcId="{461D20AE-0881-428A-8CAF-65F59A9EFC16}" destId="{F7EBA6DD-CFBE-49A5-8D52-EFDE4A50443A}" srcOrd="0" destOrd="0" presId="urn:microsoft.com/office/officeart/2005/8/layout/hList1"/>
    <dgm:cxn modelId="{48A78C09-FE79-44E6-BE97-3EEF96BD28FE}" srcId="{7D87D339-3648-4562-8C29-AE8EDD803422}" destId="{461D20AE-0881-428A-8CAF-65F59A9EFC16}" srcOrd="1" destOrd="0" parTransId="{144750AE-7C80-4BB5-97A7-CC332DD753C4}" sibTransId="{4491B57F-473B-4D05-A009-E060D6586925}"/>
    <dgm:cxn modelId="{B8F5E41F-E4E0-4C50-9E51-C05F4ED51000}" srcId="{7D87D339-3648-4562-8C29-AE8EDD803422}" destId="{18A2700A-AAA6-4413-B0A0-D60CEF54FEBA}" srcOrd="2" destOrd="0" parTransId="{BE8A4B5E-ACB8-42CB-AA05-A85567CAC28E}" sibTransId="{D89F27AF-7C1A-4107-BFEB-11967D1DB004}"/>
    <dgm:cxn modelId="{92C8CD2B-8E5E-4D53-9B74-F9FFC9D76FB4}" srcId="{461D20AE-0881-428A-8CAF-65F59A9EFC16}" destId="{C28872BA-DBA0-4421-9677-FE7983EF0AB3}" srcOrd="0" destOrd="0" parTransId="{BAAFCA58-753D-440B-90FB-DC3BE7125BC1}" sibTransId="{2B575C16-011D-471D-ACB9-210553ECC575}"/>
    <dgm:cxn modelId="{5483CF2B-070C-490B-9E4B-89650F9E2A7E}" srcId="{18A2700A-AAA6-4413-B0A0-D60CEF54FEBA}" destId="{F5327EF2-7256-439B-9BB2-9C23B3319A62}" srcOrd="0" destOrd="0" parTransId="{C66982A6-D65C-4FEC-88E5-9061D4125A49}" sibTransId="{DE3013B6-1AC1-4FDF-874F-4C76F5560BF8}"/>
    <dgm:cxn modelId="{777A8966-896D-4803-B8C1-E9289C667F8E}" type="presOf" srcId="{F5327EF2-7256-439B-9BB2-9C23B3319A62}" destId="{88B0B375-C0DD-4688-A3AA-B4B0E0A08E04}" srcOrd="0" destOrd="0" presId="urn:microsoft.com/office/officeart/2005/8/layout/hList1"/>
    <dgm:cxn modelId="{3AE8EB6D-449C-4CF4-866A-FC4F0ED5A07E}" type="presOf" srcId="{91F45163-DF4C-4F34-9A94-FAA66A20E0A5}" destId="{7A0BECF3-336B-4B79-AB3B-21EA7D30B134}" srcOrd="0" destOrd="0" presId="urn:microsoft.com/office/officeart/2005/8/layout/hList1"/>
    <dgm:cxn modelId="{D14A3372-7919-4727-ACD5-D860D5253FC2}" type="presOf" srcId="{DF7D81E3-5658-4322-8A92-F7368168AC74}" destId="{5C38869F-9F6B-4289-B801-BD261C1F9293}" srcOrd="0" destOrd="0" presId="urn:microsoft.com/office/officeart/2005/8/layout/hList1"/>
    <dgm:cxn modelId="{E31BE472-CEFC-4E23-ACF3-3AC34217E3D0}" srcId="{91F45163-DF4C-4F34-9A94-FAA66A20E0A5}" destId="{DF7D81E3-5658-4322-8A92-F7368168AC74}" srcOrd="0" destOrd="0" parTransId="{3EAE8184-1A31-4AEF-9D9C-AD4BB0A7C11D}" sibTransId="{920DC934-655F-4305-A3B0-D71B709D9DD8}"/>
    <dgm:cxn modelId="{C7A70C53-EEA8-4C39-833B-5158945CEBB5}" type="presOf" srcId="{7D87D339-3648-4562-8C29-AE8EDD803422}" destId="{6A3539BF-BBB2-4735-9E2B-FD3857811E8C}" srcOrd="0" destOrd="0" presId="urn:microsoft.com/office/officeart/2005/8/layout/hList1"/>
    <dgm:cxn modelId="{54656CB8-525B-4926-977C-77A25E424014}" type="presOf" srcId="{18A2700A-AAA6-4413-B0A0-D60CEF54FEBA}" destId="{0FDF1928-3B1F-44F0-A5F4-A1A7ED07A20E}" srcOrd="0" destOrd="0" presId="urn:microsoft.com/office/officeart/2005/8/layout/hList1"/>
    <dgm:cxn modelId="{2EE17AE9-E1F2-408A-8408-32F7D35EE7B5}" srcId="{7D87D339-3648-4562-8C29-AE8EDD803422}" destId="{91F45163-DF4C-4F34-9A94-FAA66A20E0A5}" srcOrd="0" destOrd="0" parTransId="{807E215D-93A5-43C9-A4EB-38F9AF9BA2D7}" sibTransId="{E186BA8A-08F9-4151-97E0-D3BF0DDD8750}"/>
    <dgm:cxn modelId="{824E79FE-30CB-4249-8059-F9F8F54120A2}" type="presOf" srcId="{C28872BA-DBA0-4421-9677-FE7983EF0AB3}" destId="{9C2143DA-3C98-42BC-9B2B-876707BA9441}" srcOrd="0" destOrd="0" presId="urn:microsoft.com/office/officeart/2005/8/layout/hList1"/>
    <dgm:cxn modelId="{0DF0E04E-83F4-4F70-8CE6-D0DCEA46E7DE}" type="presParOf" srcId="{6A3539BF-BBB2-4735-9E2B-FD3857811E8C}" destId="{9A3E711B-FCAD-412C-847D-7E8C2B45F99A}" srcOrd="0" destOrd="0" presId="urn:microsoft.com/office/officeart/2005/8/layout/hList1"/>
    <dgm:cxn modelId="{3E72095B-2460-4C08-B7C1-7A4DF7623174}" type="presParOf" srcId="{9A3E711B-FCAD-412C-847D-7E8C2B45F99A}" destId="{7A0BECF3-336B-4B79-AB3B-21EA7D30B134}" srcOrd="0" destOrd="0" presId="urn:microsoft.com/office/officeart/2005/8/layout/hList1"/>
    <dgm:cxn modelId="{C1840422-45AF-4D3B-A3B9-4181495D28BE}" type="presParOf" srcId="{9A3E711B-FCAD-412C-847D-7E8C2B45F99A}" destId="{5C38869F-9F6B-4289-B801-BD261C1F9293}" srcOrd="1" destOrd="0" presId="urn:microsoft.com/office/officeart/2005/8/layout/hList1"/>
    <dgm:cxn modelId="{B9A85065-4BC0-4C9B-B6FF-AE3EF7D9BB04}" type="presParOf" srcId="{6A3539BF-BBB2-4735-9E2B-FD3857811E8C}" destId="{7B31E8F4-E799-4D2E-88F2-29DC28F7ADA8}" srcOrd="1" destOrd="0" presId="urn:microsoft.com/office/officeart/2005/8/layout/hList1"/>
    <dgm:cxn modelId="{40C2BAF6-B066-4D5F-96B5-77C04F5DC993}" type="presParOf" srcId="{6A3539BF-BBB2-4735-9E2B-FD3857811E8C}" destId="{3000FFAE-F0D6-4E4C-8973-22398B87878E}" srcOrd="2" destOrd="0" presId="urn:microsoft.com/office/officeart/2005/8/layout/hList1"/>
    <dgm:cxn modelId="{EFD42652-F651-4FF9-A7FE-876853A786A9}" type="presParOf" srcId="{3000FFAE-F0D6-4E4C-8973-22398B87878E}" destId="{F7EBA6DD-CFBE-49A5-8D52-EFDE4A50443A}" srcOrd="0" destOrd="0" presId="urn:microsoft.com/office/officeart/2005/8/layout/hList1"/>
    <dgm:cxn modelId="{807DC737-2D15-40B1-A535-1DDCB2ABC655}" type="presParOf" srcId="{3000FFAE-F0D6-4E4C-8973-22398B87878E}" destId="{9C2143DA-3C98-42BC-9B2B-876707BA9441}" srcOrd="1" destOrd="0" presId="urn:microsoft.com/office/officeart/2005/8/layout/hList1"/>
    <dgm:cxn modelId="{E0B58267-61A1-4C7E-A72B-9E5445DE495B}" type="presParOf" srcId="{6A3539BF-BBB2-4735-9E2B-FD3857811E8C}" destId="{423A6E5F-E340-4E4D-A5F7-A6D47801E0BB}" srcOrd="3" destOrd="0" presId="urn:microsoft.com/office/officeart/2005/8/layout/hList1"/>
    <dgm:cxn modelId="{2EF541C4-274D-4791-B2AB-FFE6FEA6628F}" type="presParOf" srcId="{6A3539BF-BBB2-4735-9E2B-FD3857811E8C}" destId="{AEC56FA0-A3F5-48B9-B080-A706D6CC75A3}" srcOrd="4" destOrd="0" presId="urn:microsoft.com/office/officeart/2005/8/layout/hList1"/>
    <dgm:cxn modelId="{71A3F00E-B435-4D0B-924A-37CEB85538D2}" type="presParOf" srcId="{AEC56FA0-A3F5-48B9-B080-A706D6CC75A3}" destId="{0FDF1928-3B1F-44F0-A5F4-A1A7ED07A20E}" srcOrd="0" destOrd="0" presId="urn:microsoft.com/office/officeart/2005/8/layout/hList1"/>
    <dgm:cxn modelId="{AF4A8CA4-05AC-42D5-9053-087BB8F423C0}" type="presParOf" srcId="{AEC56FA0-A3F5-48B9-B080-A706D6CC75A3}" destId="{88B0B375-C0DD-4688-A3AA-B4B0E0A08E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E70205-37AB-4D30-B813-C66A93953C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90A97AC-EE87-4678-AB55-5D98965241CC}">
      <dgm:prSet phldrT="[Texto]" custT="1"/>
      <dgm:spPr/>
      <dgm:t>
        <a:bodyPr/>
        <a:lstStyle/>
        <a:p>
          <a:r>
            <a:rPr lang="es-EC" sz="2400" dirty="0"/>
            <a:t>Administración de los gastos </a:t>
          </a:r>
        </a:p>
      </dgm:t>
    </dgm:pt>
    <dgm:pt modelId="{ACFB6956-89BF-48FA-B5B9-78F97540EC8C}" type="parTrans" cxnId="{F432741D-89B7-4E55-82FA-D873FCFA610D}">
      <dgm:prSet/>
      <dgm:spPr/>
      <dgm:t>
        <a:bodyPr/>
        <a:lstStyle/>
        <a:p>
          <a:endParaRPr lang="es-EC" sz="1100"/>
        </a:p>
      </dgm:t>
    </dgm:pt>
    <dgm:pt modelId="{D22469DA-E9DF-4FFA-9C3B-723E973B591E}" type="sibTrans" cxnId="{F432741D-89B7-4E55-82FA-D873FCFA610D}">
      <dgm:prSet/>
      <dgm:spPr/>
      <dgm:t>
        <a:bodyPr/>
        <a:lstStyle/>
        <a:p>
          <a:endParaRPr lang="es-EC" sz="1100"/>
        </a:p>
      </dgm:t>
    </dgm:pt>
    <dgm:pt modelId="{AD126F7C-99E8-44B9-87BB-A72AE9AED3BF}">
      <dgm:prSet phldrT="[Texto]" custT="1"/>
      <dgm:spPr/>
      <dgm:t>
        <a:bodyPr/>
        <a:lstStyle/>
        <a:p>
          <a:r>
            <a:rPr lang="es-EC" sz="1800" dirty="0"/>
            <a:t>Cobertura de las necesidades básicas</a:t>
          </a:r>
        </a:p>
      </dgm:t>
    </dgm:pt>
    <dgm:pt modelId="{17731965-BA65-4400-B214-C8BBE0F03A9B}" type="parTrans" cxnId="{427E6E73-6724-48B4-9336-48D1C8639904}">
      <dgm:prSet/>
      <dgm:spPr/>
      <dgm:t>
        <a:bodyPr/>
        <a:lstStyle/>
        <a:p>
          <a:endParaRPr lang="es-EC" sz="1100"/>
        </a:p>
      </dgm:t>
    </dgm:pt>
    <dgm:pt modelId="{B46DA992-295C-4B29-A0C3-8A9390EE1280}" type="sibTrans" cxnId="{427E6E73-6724-48B4-9336-48D1C8639904}">
      <dgm:prSet/>
      <dgm:spPr/>
      <dgm:t>
        <a:bodyPr/>
        <a:lstStyle/>
        <a:p>
          <a:endParaRPr lang="es-EC" sz="1100"/>
        </a:p>
      </dgm:t>
    </dgm:pt>
    <dgm:pt modelId="{855DE45B-AEB3-4900-98A1-2E33282793F6}">
      <dgm:prSet phldrT="[Texto]" custT="1"/>
      <dgm:spPr/>
      <dgm:t>
        <a:bodyPr/>
        <a:lstStyle/>
        <a:p>
          <a:r>
            <a:rPr lang="es-EC" sz="2400" dirty="0"/>
            <a:t>Ahorro y/o inversión</a:t>
          </a:r>
        </a:p>
      </dgm:t>
    </dgm:pt>
    <dgm:pt modelId="{100C2D59-77B9-4C19-9A03-543F409725AC}" type="parTrans" cxnId="{54284FC2-267D-483D-847E-16E0F2551B79}">
      <dgm:prSet/>
      <dgm:spPr/>
      <dgm:t>
        <a:bodyPr/>
        <a:lstStyle/>
        <a:p>
          <a:endParaRPr lang="es-EC" sz="1100"/>
        </a:p>
      </dgm:t>
    </dgm:pt>
    <dgm:pt modelId="{71E6F117-7149-4785-8869-E71FF6D31E91}" type="sibTrans" cxnId="{54284FC2-267D-483D-847E-16E0F2551B79}">
      <dgm:prSet/>
      <dgm:spPr/>
      <dgm:t>
        <a:bodyPr/>
        <a:lstStyle/>
        <a:p>
          <a:endParaRPr lang="es-EC" sz="1100"/>
        </a:p>
      </dgm:t>
    </dgm:pt>
    <dgm:pt modelId="{3F57D5D3-817A-4BD4-9A44-FC1E2788B609}">
      <dgm:prSet phldrT="[Texto]" custT="1"/>
      <dgm:spPr/>
      <dgm:t>
        <a:bodyPr/>
        <a:lstStyle/>
        <a:p>
          <a:r>
            <a:rPr lang="es-EC" sz="1800" dirty="0"/>
            <a:t>10% al 20% de su ingreso neto mensual</a:t>
          </a:r>
        </a:p>
      </dgm:t>
    </dgm:pt>
    <dgm:pt modelId="{0790D59F-10E5-4EA0-9A61-313195C213A7}" type="parTrans" cxnId="{F5042C0C-1D56-4C98-8516-79CE2AAEFD4F}">
      <dgm:prSet/>
      <dgm:spPr/>
      <dgm:t>
        <a:bodyPr/>
        <a:lstStyle/>
        <a:p>
          <a:endParaRPr lang="es-EC" sz="1100"/>
        </a:p>
      </dgm:t>
    </dgm:pt>
    <dgm:pt modelId="{ABA40663-2135-4623-A1CF-A4C0F4580097}" type="sibTrans" cxnId="{F5042C0C-1D56-4C98-8516-79CE2AAEFD4F}">
      <dgm:prSet/>
      <dgm:spPr/>
      <dgm:t>
        <a:bodyPr/>
        <a:lstStyle/>
        <a:p>
          <a:endParaRPr lang="es-EC" sz="1100"/>
        </a:p>
      </dgm:t>
    </dgm:pt>
    <dgm:pt modelId="{0DA16E9D-ED2C-4B04-A356-B2BA657E0DC8}">
      <dgm:prSet phldrT="[Texto]" custT="1"/>
      <dgm:spPr/>
      <dgm:t>
        <a:bodyPr/>
        <a:lstStyle/>
        <a:p>
          <a:r>
            <a:rPr lang="es-EC" sz="1800" dirty="0"/>
            <a:t>Contingente del 5%</a:t>
          </a:r>
        </a:p>
      </dgm:t>
    </dgm:pt>
    <dgm:pt modelId="{EF31DEB3-89FA-4BC3-A501-BC5E255DAE4D}" type="parTrans" cxnId="{1A10B2D3-F5E6-4D20-AA97-4A79B516F4AB}">
      <dgm:prSet/>
      <dgm:spPr/>
      <dgm:t>
        <a:bodyPr/>
        <a:lstStyle/>
        <a:p>
          <a:endParaRPr lang="es-EC" sz="1100"/>
        </a:p>
      </dgm:t>
    </dgm:pt>
    <dgm:pt modelId="{EF902A43-11F0-4B7E-82BE-D5B619A4604E}" type="sibTrans" cxnId="{1A10B2D3-F5E6-4D20-AA97-4A79B516F4AB}">
      <dgm:prSet/>
      <dgm:spPr/>
      <dgm:t>
        <a:bodyPr/>
        <a:lstStyle/>
        <a:p>
          <a:endParaRPr lang="es-EC" sz="1100"/>
        </a:p>
      </dgm:t>
    </dgm:pt>
    <dgm:pt modelId="{4908E62D-26C2-427F-9BE3-3202C3D500E1}" type="pres">
      <dgm:prSet presAssocID="{6FE70205-37AB-4D30-B813-C66A93953CD4}" presName="linear" presStyleCnt="0">
        <dgm:presLayoutVars>
          <dgm:animLvl val="lvl"/>
          <dgm:resizeHandles val="exact"/>
        </dgm:presLayoutVars>
      </dgm:prSet>
      <dgm:spPr/>
    </dgm:pt>
    <dgm:pt modelId="{327D2B63-D5A4-4B8E-95A9-194A507F276A}" type="pres">
      <dgm:prSet presAssocID="{F90A97AC-EE87-4678-AB55-5D98965241CC}" presName="parentText" presStyleLbl="node1" presStyleIdx="0" presStyleCnt="2">
        <dgm:presLayoutVars>
          <dgm:chMax val="0"/>
          <dgm:bulletEnabled val="1"/>
        </dgm:presLayoutVars>
      </dgm:prSet>
      <dgm:spPr/>
    </dgm:pt>
    <dgm:pt modelId="{0E1CE662-389E-4EC4-BBFB-A85B6A66A8A2}" type="pres">
      <dgm:prSet presAssocID="{F90A97AC-EE87-4678-AB55-5D98965241CC}" presName="childText" presStyleLbl="revTx" presStyleIdx="0" presStyleCnt="2">
        <dgm:presLayoutVars>
          <dgm:bulletEnabled val="1"/>
        </dgm:presLayoutVars>
      </dgm:prSet>
      <dgm:spPr/>
    </dgm:pt>
    <dgm:pt modelId="{C97C7BE8-98B7-44C6-B265-CEEE11892CB4}" type="pres">
      <dgm:prSet presAssocID="{855DE45B-AEB3-4900-98A1-2E33282793F6}" presName="parentText" presStyleLbl="node1" presStyleIdx="1" presStyleCnt="2">
        <dgm:presLayoutVars>
          <dgm:chMax val="0"/>
          <dgm:bulletEnabled val="1"/>
        </dgm:presLayoutVars>
      </dgm:prSet>
      <dgm:spPr/>
    </dgm:pt>
    <dgm:pt modelId="{7CE1F613-05B2-4653-B709-834792E3A096}" type="pres">
      <dgm:prSet presAssocID="{855DE45B-AEB3-4900-98A1-2E33282793F6}" presName="childText" presStyleLbl="revTx" presStyleIdx="1" presStyleCnt="2">
        <dgm:presLayoutVars>
          <dgm:bulletEnabled val="1"/>
        </dgm:presLayoutVars>
      </dgm:prSet>
      <dgm:spPr/>
    </dgm:pt>
  </dgm:ptLst>
  <dgm:cxnLst>
    <dgm:cxn modelId="{F5042C0C-1D56-4C98-8516-79CE2AAEFD4F}" srcId="{855DE45B-AEB3-4900-98A1-2E33282793F6}" destId="{3F57D5D3-817A-4BD4-9A44-FC1E2788B609}" srcOrd="0" destOrd="0" parTransId="{0790D59F-10E5-4EA0-9A61-313195C213A7}" sibTransId="{ABA40663-2135-4623-A1CF-A4C0F4580097}"/>
    <dgm:cxn modelId="{F432741D-89B7-4E55-82FA-D873FCFA610D}" srcId="{6FE70205-37AB-4D30-B813-C66A93953CD4}" destId="{F90A97AC-EE87-4678-AB55-5D98965241CC}" srcOrd="0" destOrd="0" parTransId="{ACFB6956-89BF-48FA-B5B9-78F97540EC8C}" sibTransId="{D22469DA-E9DF-4FFA-9C3B-723E973B591E}"/>
    <dgm:cxn modelId="{ECB76742-A89D-4C2C-A356-D4C31174DCA7}" type="presOf" srcId="{855DE45B-AEB3-4900-98A1-2E33282793F6}" destId="{C97C7BE8-98B7-44C6-B265-CEEE11892CB4}" srcOrd="0" destOrd="0" presId="urn:microsoft.com/office/officeart/2005/8/layout/vList2"/>
    <dgm:cxn modelId="{427E6E73-6724-48B4-9336-48D1C8639904}" srcId="{F90A97AC-EE87-4678-AB55-5D98965241CC}" destId="{AD126F7C-99E8-44B9-87BB-A72AE9AED3BF}" srcOrd="0" destOrd="0" parTransId="{17731965-BA65-4400-B214-C8BBE0F03A9B}" sibTransId="{B46DA992-295C-4B29-A0C3-8A9390EE1280}"/>
    <dgm:cxn modelId="{0CC2B477-1EA9-4D91-B7F4-F86845251EAD}" type="presOf" srcId="{AD126F7C-99E8-44B9-87BB-A72AE9AED3BF}" destId="{0E1CE662-389E-4EC4-BBFB-A85B6A66A8A2}" srcOrd="0" destOrd="0" presId="urn:microsoft.com/office/officeart/2005/8/layout/vList2"/>
    <dgm:cxn modelId="{5FA6E08A-F38E-4FC2-892D-24139042EA80}" type="presOf" srcId="{F90A97AC-EE87-4678-AB55-5D98965241CC}" destId="{327D2B63-D5A4-4B8E-95A9-194A507F276A}" srcOrd="0" destOrd="0" presId="urn:microsoft.com/office/officeart/2005/8/layout/vList2"/>
    <dgm:cxn modelId="{CFA0338F-3D18-401A-914F-109159E81FF4}" type="presOf" srcId="{3F57D5D3-817A-4BD4-9A44-FC1E2788B609}" destId="{7CE1F613-05B2-4653-B709-834792E3A096}" srcOrd="0" destOrd="0" presId="urn:microsoft.com/office/officeart/2005/8/layout/vList2"/>
    <dgm:cxn modelId="{3EC15AAF-C5CB-4405-8464-018D1AA51272}" type="presOf" srcId="{6FE70205-37AB-4D30-B813-C66A93953CD4}" destId="{4908E62D-26C2-427F-9BE3-3202C3D500E1}" srcOrd="0" destOrd="0" presId="urn:microsoft.com/office/officeart/2005/8/layout/vList2"/>
    <dgm:cxn modelId="{7CA200B9-03C2-460A-A3FE-D3790D22785E}" type="presOf" srcId="{0DA16E9D-ED2C-4B04-A356-B2BA657E0DC8}" destId="{0E1CE662-389E-4EC4-BBFB-A85B6A66A8A2}" srcOrd="0" destOrd="1" presId="urn:microsoft.com/office/officeart/2005/8/layout/vList2"/>
    <dgm:cxn modelId="{54284FC2-267D-483D-847E-16E0F2551B79}" srcId="{6FE70205-37AB-4D30-B813-C66A93953CD4}" destId="{855DE45B-AEB3-4900-98A1-2E33282793F6}" srcOrd="1" destOrd="0" parTransId="{100C2D59-77B9-4C19-9A03-543F409725AC}" sibTransId="{71E6F117-7149-4785-8869-E71FF6D31E91}"/>
    <dgm:cxn modelId="{1A10B2D3-F5E6-4D20-AA97-4A79B516F4AB}" srcId="{F90A97AC-EE87-4678-AB55-5D98965241CC}" destId="{0DA16E9D-ED2C-4B04-A356-B2BA657E0DC8}" srcOrd="1" destOrd="0" parTransId="{EF31DEB3-89FA-4BC3-A501-BC5E255DAE4D}" sibTransId="{EF902A43-11F0-4B7E-82BE-D5B619A4604E}"/>
    <dgm:cxn modelId="{B4813D0A-A2D5-4A76-AC14-406F2003ED6C}" type="presParOf" srcId="{4908E62D-26C2-427F-9BE3-3202C3D500E1}" destId="{327D2B63-D5A4-4B8E-95A9-194A507F276A}" srcOrd="0" destOrd="0" presId="urn:microsoft.com/office/officeart/2005/8/layout/vList2"/>
    <dgm:cxn modelId="{BB3282E8-725E-431F-8903-8958B8BDC74D}" type="presParOf" srcId="{4908E62D-26C2-427F-9BE3-3202C3D500E1}" destId="{0E1CE662-389E-4EC4-BBFB-A85B6A66A8A2}" srcOrd="1" destOrd="0" presId="urn:microsoft.com/office/officeart/2005/8/layout/vList2"/>
    <dgm:cxn modelId="{2B021255-BA74-41C3-94D2-7E7347F11DA7}" type="presParOf" srcId="{4908E62D-26C2-427F-9BE3-3202C3D500E1}" destId="{C97C7BE8-98B7-44C6-B265-CEEE11892CB4}" srcOrd="2" destOrd="0" presId="urn:microsoft.com/office/officeart/2005/8/layout/vList2"/>
    <dgm:cxn modelId="{428A67C5-872C-43B8-969B-B32A8EBC5923}" type="presParOf" srcId="{4908E62D-26C2-427F-9BE3-3202C3D500E1}" destId="{7CE1F613-05B2-4653-B709-834792E3A09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2DE31-F51B-4A0E-87CA-C0201E7537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5725BD51-F2D2-4345-B3D9-E9AEA0AA440D}">
      <dgm:prSet phldrT="[Texto]" custT="1"/>
      <dgm:spPr/>
      <dgm:t>
        <a:bodyPr/>
        <a:lstStyle/>
        <a:p>
          <a:r>
            <a:rPr lang="es-EC" sz="1800" dirty="0"/>
            <a:t>Variable Independiente</a:t>
          </a:r>
        </a:p>
      </dgm:t>
    </dgm:pt>
    <dgm:pt modelId="{7665F043-1D57-4C56-B8CA-4B190B4EACE5}" type="parTrans" cxnId="{C60CDCF8-30FA-464F-A4AD-F7AC0E4C3F95}">
      <dgm:prSet/>
      <dgm:spPr/>
      <dgm:t>
        <a:bodyPr/>
        <a:lstStyle/>
        <a:p>
          <a:endParaRPr lang="es-EC" sz="1800"/>
        </a:p>
      </dgm:t>
    </dgm:pt>
    <dgm:pt modelId="{6C5C0B57-764F-4B0E-92C4-274D72F6491E}" type="sibTrans" cxnId="{C60CDCF8-30FA-464F-A4AD-F7AC0E4C3F95}">
      <dgm:prSet/>
      <dgm:spPr/>
      <dgm:t>
        <a:bodyPr/>
        <a:lstStyle/>
        <a:p>
          <a:endParaRPr lang="es-EC" sz="1800"/>
        </a:p>
      </dgm:t>
    </dgm:pt>
    <dgm:pt modelId="{836820E3-B6CB-4F61-A563-A8422B0BB929}">
      <dgm:prSet phldrT="[Texto]" custT="1"/>
      <dgm:spPr/>
      <dgm:t>
        <a:bodyPr/>
        <a:lstStyle/>
        <a:p>
          <a:r>
            <a:rPr lang="es-EC" sz="1800" dirty="0"/>
            <a:t>Políticas microcrediticias</a:t>
          </a:r>
        </a:p>
      </dgm:t>
    </dgm:pt>
    <dgm:pt modelId="{9D25C8CC-7785-417E-9DAF-9363BE29E917}" type="parTrans" cxnId="{40EA8262-A1A1-43F2-A3D5-704CF41DF686}">
      <dgm:prSet/>
      <dgm:spPr/>
      <dgm:t>
        <a:bodyPr/>
        <a:lstStyle/>
        <a:p>
          <a:endParaRPr lang="es-EC" sz="1800"/>
        </a:p>
      </dgm:t>
    </dgm:pt>
    <dgm:pt modelId="{71D77314-394E-4204-8982-B1FB13E94FA0}" type="sibTrans" cxnId="{40EA8262-A1A1-43F2-A3D5-704CF41DF686}">
      <dgm:prSet/>
      <dgm:spPr/>
      <dgm:t>
        <a:bodyPr/>
        <a:lstStyle/>
        <a:p>
          <a:endParaRPr lang="es-EC" sz="1800"/>
        </a:p>
      </dgm:t>
    </dgm:pt>
    <dgm:pt modelId="{4F343BC9-56FE-4E61-8ACF-E897DE11F384}">
      <dgm:prSet phldrT="[Texto]" custT="1"/>
      <dgm:spPr/>
      <dgm:t>
        <a:bodyPr/>
        <a:lstStyle/>
        <a:p>
          <a:r>
            <a:rPr lang="es-EC" sz="1800" dirty="0"/>
            <a:t>Variable Dependiente</a:t>
          </a:r>
        </a:p>
      </dgm:t>
    </dgm:pt>
    <dgm:pt modelId="{31B253FC-7174-4A56-B7EF-37A439F39EA3}" type="parTrans" cxnId="{3EFBE591-E51B-431E-B9F9-D9A6B0E2EE46}">
      <dgm:prSet/>
      <dgm:spPr/>
      <dgm:t>
        <a:bodyPr/>
        <a:lstStyle/>
        <a:p>
          <a:endParaRPr lang="es-EC" sz="1800"/>
        </a:p>
      </dgm:t>
    </dgm:pt>
    <dgm:pt modelId="{A637D69C-0BED-4677-A698-1181F69DD0A8}" type="sibTrans" cxnId="{3EFBE591-E51B-431E-B9F9-D9A6B0E2EE46}">
      <dgm:prSet/>
      <dgm:spPr/>
      <dgm:t>
        <a:bodyPr/>
        <a:lstStyle/>
        <a:p>
          <a:endParaRPr lang="es-EC" sz="1800"/>
        </a:p>
      </dgm:t>
    </dgm:pt>
    <dgm:pt modelId="{E36ACC84-D01A-4F22-B271-ECCDA7B03074}">
      <dgm:prSet phldrT="[Texto]" custT="1"/>
      <dgm:spPr/>
      <dgm:t>
        <a:bodyPr/>
        <a:lstStyle/>
        <a:p>
          <a:r>
            <a:rPr lang="es-EC" sz="1800" dirty="0"/>
            <a:t>Número de operaciones del microcrédito</a:t>
          </a:r>
        </a:p>
      </dgm:t>
    </dgm:pt>
    <dgm:pt modelId="{9E978AF6-7D9D-464C-891C-573F1B95A9AF}" type="parTrans" cxnId="{0A19DDA9-FC34-4D45-A4AA-09CF476EECF5}">
      <dgm:prSet/>
      <dgm:spPr/>
      <dgm:t>
        <a:bodyPr/>
        <a:lstStyle/>
        <a:p>
          <a:endParaRPr lang="es-EC" sz="1800"/>
        </a:p>
      </dgm:t>
    </dgm:pt>
    <dgm:pt modelId="{D5940379-2A48-4589-8AA0-93DA04365FF3}" type="sibTrans" cxnId="{0A19DDA9-FC34-4D45-A4AA-09CF476EECF5}">
      <dgm:prSet/>
      <dgm:spPr/>
      <dgm:t>
        <a:bodyPr/>
        <a:lstStyle/>
        <a:p>
          <a:endParaRPr lang="es-EC" sz="1800"/>
        </a:p>
      </dgm:t>
    </dgm:pt>
    <dgm:pt modelId="{691F705D-76A6-4A0D-8FDF-A8F98449E74A}">
      <dgm:prSet phldrT="[Texto]" custT="1"/>
      <dgm:spPr/>
      <dgm:t>
        <a:bodyPr/>
        <a:lstStyle/>
        <a:p>
          <a:r>
            <a:rPr lang="es-EC" sz="1800" dirty="0"/>
            <a:t>Monto del microcrédito</a:t>
          </a:r>
        </a:p>
      </dgm:t>
    </dgm:pt>
    <dgm:pt modelId="{53E1E528-010E-4752-8524-CED6000CC312}" type="parTrans" cxnId="{81225D1F-9210-4F5A-B5BC-5A425F968710}">
      <dgm:prSet/>
      <dgm:spPr/>
      <dgm:t>
        <a:bodyPr/>
        <a:lstStyle/>
        <a:p>
          <a:endParaRPr lang="es-EC" sz="1800"/>
        </a:p>
      </dgm:t>
    </dgm:pt>
    <dgm:pt modelId="{256817A5-E1AB-4492-9C53-492B1CA9B650}" type="sibTrans" cxnId="{81225D1F-9210-4F5A-B5BC-5A425F968710}">
      <dgm:prSet/>
      <dgm:spPr/>
      <dgm:t>
        <a:bodyPr/>
        <a:lstStyle/>
        <a:p>
          <a:endParaRPr lang="es-EC" sz="1800"/>
        </a:p>
      </dgm:t>
    </dgm:pt>
    <dgm:pt modelId="{EC1C37DF-DAEF-47D5-A299-8C0EE0A6131A}" type="pres">
      <dgm:prSet presAssocID="{D962DE31-F51B-4A0E-87CA-C0201E753726}" presName="Name0" presStyleCnt="0">
        <dgm:presLayoutVars>
          <dgm:dir/>
          <dgm:animLvl val="lvl"/>
          <dgm:resizeHandles/>
        </dgm:presLayoutVars>
      </dgm:prSet>
      <dgm:spPr/>
    </dgm:pt>
    <dgm:pt modelId="{9D8CCE88-0A8C-4945-A329-082FDA3133C0}" type="pres">
      <dgm:prSet presAssocID="{5725BD51-F2D2-4345-B3D9-E9AEA0AA440D}" presName="linNode" presStyleCnt="0"/>
      <dgm:spPr/>
    </dgm:pt>
    <dgm:pt modelId="{A42DA379-AA21-4822-9E9F-C585FCC147B0}" type="pres">
      <dgm:prSet presAssocID="{5725BD51-F2D2-4345-B3D9-E9AEA0AA440D}" presName="parentShp" presStyleLbl="node1" presStyleIdx="0" presStyleCnt="2">
        <dgm:presLayoutVars>
          <dgm:bulletEnabled val="1"/>
        </dgm:presLayoutVars>
      </dgm:prSet>
      <dgm:spPr/>
    </dgm:pt>
    <dgm:pt modelId="{E7F53980-8580-4AA8-A3ED-A948203F75D2}" type="pres">
      <dgm:prSet presAssocID="{5725BD51-F2D2-4345-B3D9-E9AEA0AA440D}" presName="childShp" presStyleLbl="bgAccFollowNode1" presStyleIdx="0" presStyleCnt="2">
        <dgm:presLayoutVars>
          <dgm:bulletEnabled val="1"/>
        </dgm:presLayoutVars>
      </dgm:prSet>
      <dgm:spPr/>
    </dgm:pt>
    <dgm:pt modelId="{42F8C541-197E-4078-A568-6FC884650085}" type="pres">
      <dgm:prSet presAssocID="{6C5C0B57-764F-4B0E-92C4-274D72F6491E}" presName="spacing" presStyleCnt="0"/>
      <dgm:spPr/>
    </dgm:pt>
    <dgm:pt modelId="{1E1E8A53-0CA8-41AF-9286-8C7A093345E4}" type="pres">
      <dgm:prSet presAssocID="{4F343BC9-56FE-4E61-8ACF-E897DE11F384}" presName="linNode" presStyleCnt="0"/>
      <dgm:spPr/>
    </dgm:pt>
    <dgm:pt modelId="{0E61B635-6A13-4866-82AD-D83A5EF027BF}" type="pres">
      <dgm:prSet presAssocID="{4F343BC9-56FE-4E61-8ACF-E897DE11F384}" presName="parentShp" presStyleLbl="node1" presStyleIdx="1" presStyleCnt="2">
        <dgm:presLayoutVars>
          <dgm:bulletEnabled val="1"/>
        </dgm:presLayoutVars>
      </dgm:prSet>
      <dgm:spPr/>
    </dgm:pt>
    <dgm:pt modelId="{7B205E3B-EE28-4215-BBA0-DC2F53D58ED0}" type="pres">
      <dgm:prSet presAssocID="{4F343BC9-56FE-4E61-8ACF-E897DE11F384}" presName="childShp" presStyleLbl="bgAccFollowNode1" presStyleIdx="1" presStyleCnt="2">
        <dgm:presLayoutVars>
          <dgm:bulletEnabled val="1"/>
        </dgm:presLayoutVars>
      </dgm:prSet>
      <dgm:spPr/>
    </dgm:pt>
  </dgm:ptLst>
  <dgm:cxnLst>
    <dgm:cxn modelId="{B272AE04-B019-41A1-A9AC-39BEE4B3F617}" type="presOf" srcId="{836820E3-B6CB-4F61-A563-A8422B0BB929}" destId="{E7F53980-8580-4AA8-A3ED-A948203F75D2}" srcOrd="0" destOrd="0" presId="urn:microsoft.com/office/officeart/2005/8/layout/vList6"/>
    <dgm:cxn modelId="{1BA46B0D-1B00-488C-BF5D-DD5A4DD87B66}" type="presOf" srcId="{D962DE31-F51B-4A0E-87CA-C0201E753726}" destId="{EC1C37DF-DAEF-47D5-A299-8C0EE0A6131A}" srcOrd="0" destOrd="0" presId="urn:microsoft.com/office/officeart/2005/8/layout/vList6"/>
    <dgm:cxn modelId="{1DDBAA18-0A93-4F46-BD0E-B4460F100F63}" type="presOf" srcId="{4F343BC9-56FE-4E61-8ACF-E897DE11F384}" destId="{0E61B635-6A13-4866-82AD-D83A5EF027BF}" srcOrd="0" destOrd="0" presId="urn:microsoft.com/office/officeart/2005/8/layout/vList6"/>
    <dgm:cxn modelId="{81225D1F-9210-4F5A-B5BC-5A425F968710}" srcId="{4F343BC9-56FE-4E61-8ACF-E897DE11F384}" destId="{691F705D-76A6-4A0D-8FDF-A8F98449E74A}" srcOrd="1" destOrd="0" parTransId="{53E1E528-010E-4752-8524-CED6000CC312}" sibTransId="{256817A5-E1AB-4492-9C53-492B1CA9B650}"/>
    <dgm:cxn modelId="{40EA8262-A1A1-43F2-A3D5-704CF41DF686}" srcId="{5725BD51-F2D2-4345-B3D9-E9AEA0AA440D}" destId="{836820E3-B6CB-4F61-A563-A8422B0BB929}" srcOrd="0" destOrd="0" parTransId="{9D25C8CC-7785-417E-9DAF-9363BE29E917}" sibTransId="{71D77314-394E-4204-8982-B1FB13E94FA0}"/>
    <dgm:cxn modelId="{C4493C57-0E00-4E83-8F3B-BAA64814B4F3}" type="presOf" srcId="{E36ACC84-D01A-4F22-B271-ECCDA7B03074}" destId="{7B205E3B-EE28-4215-BBA0-DC2F53D58ED0}" srcOrd="0" destOrd="0" presId="urn:microsoft.com/office/officeart/2005/8/layout/vList6"/>
    <dgm:cxn modelId="{D06EF17C-4331-428E-BD12-0A485BE46B50}" type="presOf" srcId="{691F705D-76A6-4A0D-8FDF-A8F98449E74A}" destId="{7B205E3B-EE28-4215-BBA0-DC2F53D58ED0}" srcOrd="0" destOrd="1" presId="urn:microsoft.com/office/officeart/2005/8/layout/vList6"/>
    <dgm:cxn modelId="{EBDDBC86-0595-4F1A-A69E-44737A7367A6}" type="presOf" srcId="{5725BD51-F2D2-4345-B3D9-E9AEA0AA440D}" destId="{A42DA379-AA21-4822-9E9F-C585FCC147B0}" srcOrd="0" destOrd="0" presId="urn:microsoft.com/office/officeart/2005/8/layout/vList6"/>
    <dgm:cxn modelId="{3EFBE591-E51B-431E-B9F9-D9A6B0E2EE46}" srcId="{D962DE31-F51B-4A0E-87CA-C0201E753726}" destId="{4F343BC9-56FE-4E61-8ACF-E897DE11F384}" srcOrd="1" destOrd="0" parTransId="{31B253FC-7174-4A56-B7EF-37A439F39EA3}" sibTransId="{A637D69C-0BED-4677-A698-1181F69DD0A8}"/>
    <dgm:cxn modelId="{0A19DDA9-FC34-4D45-A4AA-09CF476EECF5}" srcId="{4F343BC9-56FE-4E61-8ACF-E897DE11F384}" destId="{E36ACC84-D01A-4F22-B271-ECCDA7B03074}" srcOrd="0" destOrd="0" parTransId="{9E978AF6-7D9D-464C-891C-573F1B95A9AF}" sibTransId="{D5940379-2A48-4589-8AA0-93DA04365FF3}"/>
    <dgm:cxn modelId="{C60CDCF8-30FA-464F-A4AD-F7AC0E4C3F95}" srcId="{D962DE31-F51B-4A0E-87CA-C0201E753726}" destId="{5725BD51-F2D2-4345-B3D9-E9AEA0AA440D}" srcOrd="0" destOrd="0" parTransId="{7665F043-1D57-4C56-B8CA-4B190B4EACE5}" sibTransId="{6C5C0B57-764F-4B0E-92C4-274D72F6491E}"/>
    <dgm:cxn modelId="{85A98CBC-EA9A-41A9-8887-12914E778920}" type="presParOf" srcId="{EC1C37DF-DAEF-47D5-A299-8C0EE0A6131A}" destId="{9D8CCE88-0A8C-4945-A329-082FDA3133C0}" srcOrd="0" destOrd="0" presId="urn:microsoft.com/office/officeart/2005/8/layout/vList6"/>
    <dgm:cxn modelId="{142CD106-E552-4E4D-B175-4B8FF63052AF}" type="presParOf" srcId="{9D8CCE88-0A8C-4945-A329-082FDA3133C0}" destId="{A42DA379-AA21-4822-9E9F-C585FCC147B0}" srcOrd="0" destOrd="0" presId="urn:microsoft.com/office/officeart/2005/8/layout/vList6"/>
    <dgm:cxn modelId="{A57FADCB-FC3C-4AAE-87AB-C443FD6E5BF5}" type="presParOf" srcId="{9D8CCE88-0A8C-4945-A329-082FDA3133C0}" destId="{E7F53980-8580-4AA8-A3ED-A948203F75D2}" srcOrd="1" destOrd="0" presId="urn:microsoft.com/office/officeart/2005/8/layout/vList6"/>
    <dgm:cxn modelId="{72ED7971-E8B9-4513-80C0-0DDEE1EE1867}" type="presParOf" srcId="{EC1C37DF-DAEF-47D5-A299-8C0EE0A6131A}" destId="{42F8C541-197E-4078-A568-6FC884650085}" srcOrd="1" destOrd="0" presId="urn:microsoft.com/office/officeart/2005/8/layout/vList6"/>
    <dgm:cxn modelId="{89439D92-47CC-41F1-9FAA-3FF102FD883A}" type="presParOf" srcId="{EC1C37DF-DAEF-47D5-A299-8C0EE0A6131A}" destId="{1E1E8A53-0CA8-41AF-9286-8C7A093345E4}" srcOrd="2" destOrd="0" presId="urn:microsoft.com/office/officeart/2005/8/layout/vList6"/>
    <dgm:cxn modelId="{C3AF3A0D-6C59-4274-BDFF-32CF2F683153}" type="presParOf" srcId="{1E1E8A53-0CA8-41AF-9286-8C7A093345E4}" destId="{0E61B635-6A13-4866-82AD-D83A5EF027BF}" srcOrd="0" destOrd="0" presId="urn:microsoft.com/office/officeart/2005/8/layout/vList6"/>
    <dgm:cxn modelId="{7C9722BB-F36D-4FE5-BA8F-FDCFF0B7103A}" type="presParOf" srcId="{1E1E8A53-0CA8-41AF-9286-8C7A093345E4}" destId="{7B205E3B-EE28-4215-BBA0-DC2F53D58ED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00014-0ADF-49B3-A077-D230670BF1C3}"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EC"/>
        </a:p>
      </dgm:t>
    </dgm:pt>
    <dgm:pt modelId="{8AB37C05-E93E-4245-8DA9-982574A0232A}">
      <dgm:prSet phldrT="[Texto]"/>
      <dgm:spPr/>
      <dgm:t>
        <a:bodyPr/>
        <a:lstStyle/>
        <a:p>
          <a:r>
            <a:rPr lang="es-EC" dirty="0"/>
            <a:t>INCLUSIÓN FINANCIERA</a:t>
          </a:r>
        </a:p>
      </dgm:t>
    </dgm:pt>
    <dgm:pt modelId="{6587C923-67CD-42BC-8CEE-EAA8E7E39367}" type="parTrans" cxnId="{F29BC598-A3F2-49B3-A8CD-E3D45AF67EA1}">
      <dgm:prSet/>
      <dgm:spPr/>
      <dgm:t>
        <a:bodyPr/>
        <a:lstStyle/>
        <a:p>
          <a:endParaRPr lang="es-EC"/>
        </a:p>
      </dgm:t>
    </dgm:pt>
    <dgm:pt modelId="{1B6A191F-562E-4C37-AB1D-530A17EE2583}" type="sibTrans" cxnId="{F29BC598-A3F2-49B3-A8CD-E3D45AF67EA1}">
      <dgm:prSet/>
      <dgm:spPr/>
      <dgm:t>
        <a:bodyPr/>
        <a:lstStyle/>
        <a:p>
          <a:endParaRPr lang="es-EC"/>
        </a:p>
      </dgm:t>
    </dgm:pt>
    <dgm:pt modelId="{9A554F66-21D6-47C2-9DA3-AEC7D6C7EB6C}">
      <dgm:prSet phldrT="[Texto]"/>
      <dgm:spPr/>
      <dgm:t>
        <a:bodyPr/>
        <a:lstStyle/>
        <a:p>
          <a:r>
            <a:rPr lang="es-EC" dirty="0"/>
            <a:t>-Acceso</a:t>
          </a:r>
        </a:p>
        <a:p>
          <a:r>
            <a:rPr lang="es-EC" dirty="0"/>
            <a:t>-Uso</a:t>
          </a:r>
        </a:p>
        <a:p>
          <a:r>
            <a:rPr lang="es-EC" dirty="0"/>
            <a:t>-Calidad</a:t>
          </a:r>
        </a:p>
        <a:p>
          <a:r>
            <a:rPr lang="es-EC" dirty="0"/>
            <a:t>-Bienestar</a:t>
          </a:r>
        </a:p>
      </dgm:t>
    </dgm:pt>
    <dgm:pt modelId="{99F5998E-AF04-4D49-BA2E-5791CA79EBA5}" type="parTrans" cxnId="{1E85DBD2-F575-48F1-BBDB-EACDF1DE2394}">
      <dgm:prSet/>
      <dgm:spPr/>
      <dgm:t>
        <a:bodyPr/>
        <a:lstStyle/>
        <a:p>
          <a:endParaRPr lang="es-EC"/>
        </a:p>
      </dgm:t>
    </dgm:pt>
    <dgm:pt modelId="{939DF3E9-66F7-4D95-918C-5A4E4E305DB9}" type="sibTrans" cxnId="{1E85DBD2-F575-48F1-BBDB-EACDF1DE2394}">
      <dgm:prSet/>
      <dgm:spPr/>
      <dgm:t>
        <a:bodyPr/>
        <a:lstStyle/>
        <a:p>
          <a:endParaRPr lang="es-EC"/>
        </a:p>
      </dgm:t>
    </dgm:pt>
    <dgm:pt modelId="{34D1F6BA-DF1B-4E44-A9B7-843B28E88746}">
      <dgm:prSet phldrT="[Texto]"/>
      <dgm:spPr/>
      <dgm:t>
        <a:bodyPr/>
        <a:lstStyle/>
        <a:p>
          <a:r>
            <a:rPr lang="es-EC" dirty="0"/>
            <a:t>EXCLUSIÓN FINANCIERA</a:t>
          </a:r>
        </a:p>
      </dgm:t>
    </dgm:pt>
    <dgm:pt modelId="{4FABF479-56BD-4BAA-8B0E-4F689859AFC5}" type="parTrans" cxnId="{132AB2EB-6976-40D7-BAEA-730FFC9847EF}">
      <dgm:prSet/>
      <dgm:spPr/>
      <dgm:t>
        <a:bodyPr/>
        <a:lstStyle/>
        <a:p>
          <a:endParaRPr lang="es-EC"/>
        </a:p>
      </dgm:t>
    </dgm:pt>
    <dgm:pt modelId="{3D60F8CA-811C-441C-887C-E113FC608666}" type="sibTrans" cxnId="{132AB2EB-6976-40D7-BAEA-730FFC9847EF}">
      <dgm:prSet/>
      <dgm:spPr/>
      <dgm:t>
        <a:bodyPr/>
        <a:lstStyle/>
        <a:p>
          <a:endParaRPr lang="es-EC"/>
        </a:p>
      </dgm:t>
    </dgm:pt>
    <dgm:pt modelId="{0EF9C670-9975-4F38-ABD2-B724D9E314B9}">
      <dgm:prSet phldrT="[Texto]"/>
      <dgm:spPr/>
      <dgm:t>
        <a:bodyPr/>
        <a:lstStyle/>
        <a:p>
          <a:r>
            <a:rPr lang="es-EC" dirty="0"/>
            <a:t>Incapacidad para acceder a los servicios y productos financieros</a:t>
          </a:r>
        </a:p>
      </dgm:t>
    </dgm:pt>
    <dgm:pt modelId="{EA1C311A-8700-4DE1-BD34-5523EE363E3B}" type="parTrans" cxnId="{148FE310-C60A-46D5-A3E8-07DD9323A717}">
      <dgm:prSet/>
      <dgm:spPr/>
      <dgm:t>
        <a:bodyPr/>
        <a:lstStyle/>
        <a:p>
          <a:endParaRPr lang="es-EC"/>
        </a:p>
      </dgm:t>
    </dgm:pt>
    <dgm:pt modelId="{248B0753-AA7E-437B-9DC6-B09C685E576B}" type="sibTrans" cxnId="{148FE310-C60A-46D5-A3E8-07DD9323A717}">
      <dgm:prSet/>
      <dgm:spPr/>
      <dgm:t>
        <a:bodyPr/>
        <a:lstStyle/>
        <a:p>
          <a:endParaRPr lang="es-EC"/>
        </a:p>
      </dgm:t>
    </dgm:pt>
    <dgm:pt modelId="{6E1E86F1-CEB1-4FD7-8B5B-E62D3D339084}" type="pres">
      <dgm:prSet presAssocID="{74700014-0ADF-49B3-A077-D230670BF1C3}" presName="Name0" presStyleCnt="0">
        <dgm:presLayoutVars>
          <dgm:chMax val="2"/>
          <dgm:dir/>
          <dgm:animOne val="branch"/>
          <dgm:animLvl val="lvl"/>
          <dgm:resizeHandles val="exact"/>
        </dgm:presLayoutVars>
      </dgm:prSet>
      <dgm:spPr/>
    </dgm:pt>
    <dgm:pt modelId="{B0BC196D-9127-4C85-950B-0D0E2D8E27FA}" type="pres">
      <dgm:prSet presAssocID="{74700014-0ADF-49B3-A077-D230670BF1C3}" presName="Background" presStyleLbl="node1" presStyleIdx="0" presStyleCnt="1"/>
      <dgm:spPr/>
    </dgm:pt>
    <dgm:pt modelId="{65C0DDBB-3BDE-4D43-8472-35548D431EAB}" type="pres">
      <dgm:prSet presAssocID="{74700014-0ADF-49B3-A077-D230670BF1C3}" presName="Divider" presStyleLbl="callout" presStyleIdx="0" presStyleCnt="1"/>
      <dgm:spPr/>
    </dgm:pt>
    <dgm:pt modelId="{D75AC0A6-83E9-4972-A60C-0B8F4F54BA8D}" type="pres">
      <dgm:prSet presAssocID="{74700014-0ADF-49B3-A077-D230670BF1C3}" presName="ChildText1" presStyleLbl="revTx" presStyleIdx="0" presStyleCnt="0">
        <dgm:presLayoutVars>
          <dgm:chMax val="0"/>
          <dgm:chPref val="0"/>
          <dgm:bulletEnabled val="1"/>
        </dgm:presLayoutVars>
      </dgm:prSet>
      <dgm:spPr/>
    </dgm:pt>
    <dgm:pt modelId="{F61E5D39-6506-4FDD-95BD-D9D45D05F224}" type="pres">
      <dgm:prSet presAssocID="{74700014-0ADF-49B3-A077-D230670BF1C3}" presName="ChildText2" presStyleLbl="revTx" presStyleIdx="0" presStyleCnt="0">
        <dgm:presLayoutVars>
          <dgm:chMax val="0"/>
          <dgm:chPref val="0"/>
          <dgm:bulletEnabled val="1"/>
        </dgm:presLayoutVars>
      </dgm:prSet>
      <dgm:spPr/>
    </dgm:pt>
    <dgm:pt modelId="{D66D098A-4E54-49B7-87FC-4B4BCA2BD929}" type="pres">
      <dgm:prSet presAssocID="{74700014-0ADF-49B3-A077-D230670BF1C3}" presName="ParentText1" presStyleLbl="revTx" presStyleIdx="0" presStyleCnt="0">
        <dgm:presLayoutVars>
          <dgm:chMax val="1"/>
          <dgm:chPref val="1"/>
        </dgm:presLayoutVars>
      </dgm:prSet>
      <dgm:spPr/>
    </dgm:pt>
    <dgm:pt modelId="{BBFCB07E-4E73-4496-9D14-BA1033C7D078}" type="pres">
      <dgm:prSet presAssocID="{74700014-0ADF-49B3-A077-D230670BF1C3}" presName="ParentShape1" presStyleLbl="alignImgPlace1" presStyleIdx="0" presStyleCnt="2">
        <dgm:presLayoutVars/>
      </dgm:prSet>
      <dgm:spPr/>
    </dgm:pt>
    <dgm:pt modelId="{9DD20188-4296-441F-8B28-6F52829AC2D5}" type="pres">
      <dgm:prSet presAssocID="{74700014-0ADF-49B3-A077-D230670BF1C3}" presName="ParentText2" presStyleLbl="revTx" presStyleIdx="0" presStyleCnt="0">
        <dgm:presLayoutVars>
          <dgm:chMax val="1"/>
          <dgm:chPref val="1"/>
        </dgm:presLayoutVars>
      </dgm:prSet>
      <dgm:spPr/>
    </dgm:pt>
    <dgm:pt modelId="{FF339138-174C-40A2-B41E-9081051DD453}" type="pres">
      <dgm:prSet presAssocID="{74700014-0ADF-49B3-A077-D230670BF1C3}" presName="ParentShape2" presStyleLbl="alignImgPlace1" presStyleIdx="1" presStyleCnt="2">
        <dgm:presLayoutVars/>
      </dgm:prSet>
      <dgm:spPr/>
    </dgm:pt>
  </dgm:ptLst>
  <dgm:cxnLst>
    <dgm:cxn modelId="{82B77309-DF71-47DA-913D-6E755D9FD5F8}" type="presOf" srcId="{34D1F6BA-DF1B-4E44-A9B7-843B28E88746}" destId="{9DD20188-4296-441F-8B28-6F52829AC2D5}" srcOrd="0" destOrd="0" presId="urn:microsoft.com/office/officeart/2009/3/layout/OpposingIdeas"/>
    <dgm:cxn modelId="{148FE310-C60A-46D5-A3E8-07DD9323A717}" srcId="{34D1F6BA-DF1B-4E44-A9B7-843B28E88746}" destId="{0EF9C670-9975-4F38-ABD2-B724D9E314B9}" srcOrd="0" destOrd="0" parTransId="{EA1C311A-8700-4DE1-BD34-5523EE363E3B}" sibTransId="{248B0753-AA7E-437B-9DC6-B09C685E576B}"/>
    <dgm:cxn modelId="{5E65EA1C-A671-4CAC-AEBD-A180C7C8C951}" type="presOf" srcId="{8AB37C05-E93E-4245-8DA9-982574A0232A}" destId="{D66D098A-4E54-49B7-87FC-4B4BCA2BD929}" srcOrd="0" destOrd="0" presId="urn:microsoft.com/office/officeart/2009/3/layout/OpposingIdeas"/>
    <dgm:cxn modelId="{940AEB76-35FE-473A-A6C1-ED0CA1099B28}" type="presOf" srcId="{8AB37C05-E93E-4245-8DA9-982574A0232A}" destId="{BBFCB07E-4E73-4496-9D14-BA1033C7D078}" srcOrd="1" destOrd="0" presId="urn:microsoft.com/office/officeart/2009/3/layout/OpposingIdeas"/>
    <dgm:cxn modelId="{DFDF5878-22AC-4806-8E1B-5087FFA8E46A}" type="presOf" srcId="{74700014-0ADF-49B3-A077-D230670BF1C3}" destId="{6E1E86F1-CEB1-4FD7-8B5B-E62D3D339084}" srcOrd="0" destOrd="0" presId="urn:microsoft.com/office/officeart/2009/3/layout/OpposingIdeas"/>
    <dgm:cxn modelId="{F29BC598-A3F2-49B3-A8CD-E3D45AF67EA1}" srcId="{74700014-0ADF-49B3-A077-D230670BF1C3}" destId="{8AB37C05-E93E-4245-8DA9-982574A0232A}" srcOrd="0" destOrd="0" parTransId="{6587C923-67CD-42BC-8CEE-EAA8E7E39367}" sibTransId="{1B6A191F-562E-4C37-AB1D-530A17EE2583}"/>
    <dgm:cxn modelId="{AD865BAF-0C7F-4E51-9B9C-0CABED7B299B}" type="presOf" srcId="{0EF9C670-9975-4F38-ABD2-B724D9E314B9}" destId="{F61E5D39-6506-4FDD-95BD-D9D45D05F224}" srcOrd="0" destOrd="0" presId="urn:microsoft.com/office/officeart/2009/3/layout/OpposingIdeas"/>
    <dgm:cxn modelId="{1E85DBD2-F575-48F1-BBDB-EACDF1DE2394}" srcId="{8AB37C05-E93E-4245-8DA9-982574A0232A}" destId="{9A554F66-21D6-47C2-9DA3-AEC7D6C7EB6C}" srcOrd="0" destOrd="0" parTransId="{99F5998E-AF04-4D49-BA2E-5791CA79EBA5}" sibTransId="{939DF3E9-66F7-4D95-918C-5A4E4E305DB9}"/>
    <dgm:cxn modelId="{2588A1DB-C748-4D5C-B4AC-3D4F7BF14AF5}" type="presOf" srcId="{9A554F66-21D6-47C2-9DA3-AEC7D6C7EB6C}" destId="{D75AC0A6-83E9-4972-A60C-0B8F4F54BA8D}" srcOrd="0" destOrd="0" presId="urn:microsoft.com/office/officeart/2009/3/layout/OpposingIdeas"/>
    <dgm:cxn modelId="{132AB2EB-6976-40D7-BAEA-730FFC9847EF}" srcId="{74700014-0ADF-49B3-A077-D230670BF1C3}" destId="{34D1F6BA-DF1B-4E44-A9B7-843B28E88746}" srcOrd="1" destOrd="0" parTransId="{4FABF479-56BD-4BAA-8B0E-4F689859AFC5}" sibTransId="{3D60F8CA-811C-441C-887C-E113FC608666}"/>
    <dgm:cxn modelId="{1E7187F4-D8A0-4FEA-9F51-AAD4F027BC6B}" type="presOf" srcId="{34D1F6BA-DF1B-4E44-A9B7-843B28E88746}" destId="{FF339138-174C-40A2-B41E-9081051DD453}" srcOrd="1" destOrd="0" presId="urn:microsoft.com/office/officeart/2009/3/layout/OpposingIdeas"/>
    <dgm:cxn modelId="{114A36E0-D78E-41FA-B89E-B43B063D4797}" type="presParOf" srcId="{6E1E86F1-CEB1-4FD7-8B5B-E62D3D339084}" destId="{B0BC196D-9127-4C85-950B-0D0E2D8E27FA}" srcOrd="0" destOrd="0" presId="urn:microsoft.com/office/officeart/2009/3/layout/OpposingIdeas"/>
    <dgm:cxn modelId="{4C9DEB19-009B-46ED-B41C-FA972B9F99FD}" type="presParOf" srcId="{6E1E86F1-CEB1-4FD7-8B5B-E62D3D339084}" destId="{65C0DDBB-3BDE-4D43-8472-35548D431EAB}" srcOrd="1" destOrd="0" presId="urn:microsoft.com/office/officeart/2009/3/layout/OpposingIdeas"/>
    <dgm:cxn modelId="{B44AA70A-6AB4-4E0D-8513-F9B98BD8DB24}" type="presParOf" srcId="{6E1E86F1-CEB1-4FD7-8B5B-E62D3D339084}" destId="{D75AC0A6-83E9-4972-A60C-0B8F4F54BA8D}" srcOrd="2" destOrd="0" presId="urn:microsoft.com/office/officeart/2009/3/layout/OpposingIdeas"/>
    <dgm:cxn modelId="{63704827-C089-4AD0-961E-8549FBC33BFB}" type="presParOf" srcId="{6E1E86F1-CEB1-4FD7-8B5B-E62D3D339084}" destId="{F61E5D39-6506-4FDD-95BD-D9D45D05F224}" srcOrd="3" destOrd="0" presId="urn:microsoft.com/office/officeart/2009/3/layout/OpposingIdeas"/>
    <dgm:cxn modelId="{4B6F91C8-4810-4B8C-B327-08E4ECA6F3B6}" type="presParOf" srcId="{6E1E86F1-CEB1-4FD7-8B5B-E62D3D339084}" destId="{D66D098A-4E54-49B7-87FC-4B4BCA2BD929}" srcOrd="4" destOrd="0" presId="urn:microsoft.com/office/officeart/2009/3/layout/OpposingIdeas"/>
    <dgm:cxn modelId="{06E7C0AD-622C-4767-97C1-A8344F14955C}" type="presParOf" srcId="{6E1E86F1-CEB1-4FD7-8B5B-E62D3D339084}" destId="{BBFCB07E-4E73-4496-9D14-BA1033C7D078}" srcOrd="5" destOrd="0" presId="urn:microsoft.com/office/officeart/2009/3/layout/OpposingIdeas"/>
    <dgm:cxn modelId="{B2B8727F-ABE3-465D-A2D7-0979998421A0}" type="presParOf" srcId="{6E1E86F1-CEB1-4FD7-8B5B-E62D3D339084}" destId="{9DD20188-4296-441F-8B28-6F52829AC2D5}" srcOrd="6" destOrd="0" presId="urn:microsoft.com/office/officeart/2009/3/layout/OpposingIdeas"/>
    <dgm:cxn modelId="{01EF2C27-2722-4EAD-B8E3-44DFCC77B943}" type="presParOf" srcId="{6E1E86F1-CEB1-4FD7-8B5B-E62D3D339084}" destId="{FF339138-174C-40A2-B41E-9081051DD453}"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3BCCB-95FC-4553-A31A-613290345B7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11AE07FC-1BDD-445D-BAF4-C803904A0376}">
      <dgm:prSet phldrT="[Texto]"/>
      <dgm:spPr/>
      <dgm:t>
        <a:bodyPr/>
        <a:lstStyle/>
        <a:p>
          <a:r>
            <a:rPr lang="es-EC" dirty="0"/>
            <a:t>Escala de montos</a:t>
          </a:r>
        </a:p>
      </dgm:t>
    </dgm:pt>
    <dgm:pt modelId="{81C7D9F7-40BE-492B-9F96-04F9D5005AA8}" type="parTrans" cxnId="{9191E777-BE9B-49E8-BD40-C019E2A60BD2}">
      <dgm:prSet/>
      <dgm:spPr/>
      <dgm:t>
        <a:bodyPr/>
        <a:lstStyle/>
        <a:p>
          <a:endParaRPr lang="es-EC"/>
        </a:p>
      </dgm:t>
    </dgm:pt>
    <dgm:pt modelId="{70FCA399-0CC3-4B00-889E-292CA0E42844}" type="sibTrans" cxnId="{9191E777-BE9B-49E8-BD40-C019E2A60BD2}">
      <dgm:prSet/>
      <dgm:spPr/>
      <dgm:t>
        <a:bodyPr/>
        <a:lstStyle/>
        <a:p>
          <a:endParaRPr lang="es-EC"/>
        </a:p>
      </dgm:t>
    </dgm:pt>
    <dgm:pt modelId="{96DC1125-F38B-4D68-9F42-7BB43B7A62DB}">
      <dgm:prSet phldrT="[Texto]"/>
      <dgm:spPr/>
      <dgm:t>
        <a:bodyPr/>
        <a:lstStyle/>
        <a:p>
          <a:r>
            <a:rPr lang="es-EC" dirty="0"/>
            <a:t>Márgenes elevados del rendimiento del sector </a:t>
          </a:r>
        </a:p>
      </dgm:t>
    </dgm:pt>
    <dgm:pt modelId="{93337AFF-A1BA-45A4-9F06-BCCC779422A5}" type="parTrans" cxnId="{F0A77043-6EE0-431A-93C1-EA8A269E942D}">
      <dgm:prSet/>
      <dgm:spPr/>
      <dgm:t>
        <a:bodyPr/>
        <a:lstStyle/>
        <a:p>
          <a:endParaRPr lang="es-EC"/>
        </a:p>
      </dgm:t>
    </dgm:pt>
    <dgm:pt modelId="{0194AE72-9C20-4FAA-A23B-1206636EE6A8}" type="sibTrans" cxnId="{F0A77043-6EE0-431A-93C1-EA8A269E942D}">
      <dgm:prSet/>
      <dgm:spPr/>
      <dgm:t>
        <a:bodyPr/>
        <a:lstStyle/>
        <a:p>
          <a:endParaRPr lang="es-EC"/>
        </a:p>
      </dgm:t>
    </dgm:pt>
    <dgm:pt modelId="{97E17CDC-490B-4750-9AD1-4DFA04CA89A8}">
      <dgm:prSet phldrT="[Texto]"/>
      <dgm:spPr/>
      <dgm:t>
        <a:bodyPr/>
        <a:lstStyle/>
        <a:p>
          <a:r>
            <a:rPr lang="es-EC" dirty="0"/>
            <a:t>Costos operativos altos</a:t>
          </a:r>
        </a:p>
      </dgm:t>
    </dgm:pt>
    <dgm:pt modelId="{77D2D5CF-8FF0-4675-B340-CD50E7DF4A7A}" type="parTrans" cxnId="{D476ABA2-2D1D-4582-AA14-DFBC6DF4D639}">
      <dgm:prSet/>
      <dgm:spPr/>
      <dgm:t>
        <a:bodyPr/>
        <a:lstStyle/>
        <a:p>
          <a:endParaRPr lang="es-EC"/>
        </a:p>
      </dgm:t>
    </dgm:pt>
    <dgm:pt modelId="{8788EBBF-FEC8-48A0-99CF-AB957448E0CE}" type="sibTrans" cxnId="{D476ABA2-2D1D-4582-AA14-DFBC6DF4D639}">
      <dgm:prSet/>
      <dgm:spPr/>
      <dgm:t>
        <a:bodyPr/>
        <a:lstStyle/>
        <a:p>
          <a:endParaRPr lang="es-EC"/>
        </a:p>
      </dgm:t>
    </dgm:pt>
    <dgm:pt modelId="{8F42BA20-D4AD-46B3-9D55-AA5D3B6D3E09}">
      <dgm:prSet phldrT="[Texto]"/>
      <dgm:spPr/>
      <dgm:t>
        <a:bodyPr/>
        <a:lstStyle/>
        <a:p>
          <a:r>
            <a:rPr lang="es-EC" dirty="0"/>
            <a:t>Niveles de riesgo elevados</a:t>
          </a:r>
        </a:p>
      </dgm:t>
    </dgm:pt>
    <dgm:pt modelId="{C77A75AD-0DA6-4659-86DC-777070DFB9A1}" type="parTrans" cxnId="{4FF2D9BC-6544-4799-B5BE-935CE5DD1844}">
      <dgm:prSet/>
      <dgm:spPr/>
      <dgm:t>
        <a:bodyPr/>
        <a:lstStyle/>
        <a:p>
          <a:endParaRPr lang="es-EC"/>
        </a:p>
      </dgm:t>
    </dgm:pt>
    <dgm:pt modelId="{A8163E6A-9D79-44A7-B594-7A0FFAAA3B4D}" type="sibTrans" cxnId="{4FF2D9BC-6544-4799-B5BE-935CE5DD1844}">
      <dgm:prSet/>
      <dgm:spPr/>
      <dgm:t>
        <a:bodyPr/>
        <a:lstStyle/>
        <a:p>
          <a:endParaRPr lang="es-EC"/>
        </a:p>
      </dgm:t>
    </dgm:pt>
    <dgm:pt modelId="{37ACD4B3-3979-490E-838F-A8C9DA3F7A6D}" type="pres">
      <dgm:prSet presAssocID="{9523BCCB-95FC-4553-A31A-613290345B70}" presName="Name0" presStyleCnt="0">
        <dgm:presLayoutVars>
          <dgm:dir/>
          <dgm:resizeHandles val="exact"/>
        </dgm:presLayoutVars>
      </dgm:prSet>
      <dgm:spPr/>
    </dgm:pt>
    <dgm:pt modelId="{920E5580-434C-4926-88CA-C9641C9500A5}" type="pres">
      <dgm:prSet presAssocID="{11AE07FC-1BDD-445D-BAF4-C803904A0376}" presName="Name5" presStyleLbl="vennNode1" presStyleIdx="0" presStyleCnt="4">
        <dgm:presLayoutVars>
          <dgm:bulletEnabled val="1"/>
        </dgm:presLayoutVars>
      </dgm:prSet>
      <dgm:spPr/>
    </dgm:pt>
    <dgm:pt modelId="{C6EF3438-EC77-4E88-9A56-CF8A184346AE}" type="pres">
      <dgm:prSet presAssocID="{70FCA399-0CC3-4B00-889E-292CA0E42844}" presName="space" presStyleCnt="0"/>
      <dgm:spPr/>
    </dgm:pt>
    <dgm:pt modelId="{18B6797E-48CB-48B1-8DF7-13F5B8AFA188}" type="pres">
      <dgm:prSet presAssocID="{96DC1125-F38B-4D68-9F42-7BB43B7A62DB}" presName="Name5" presStyleLbl="vennNode1" presStyleIdx="1" presStyleCnt="4">
        <dgm:presLayoutVars>
          <dgm:bulletEnabled val="1"/>
        </dgm:presLayoutVars>
      </dgm:prSet>
      <dgm:spPr/>
    </dgm:pt>
    <dgm:pt modelId="{F4E0F441-538B-45C3-B50C-F67FE9198483}" type="pres">
      <dgm:prSet presAssocID="{0194AE72-9C20-4FAA-A23B-1206636EE6A8}" presName="space" presStyleCnt="0"/>
      <dgm:spPr/>
    </dgm:pt>
    <dgm:pt modelId="{81359F48-552F-4F00-A5D6-A81EFC44903D}" type="pres">
      <dgm:prSet presAssocID="{97E17CDC-490B-4750-9AD1-4DFA04CA89A8}" presName="Name5" presStyleLbl="vennNode1" presStyleIdx="2" presStyleCnt="4">
        <dgm:presLayoutVars>
          <dgm:bulletEnabled val="1"/>
        </dgm:presLayoutVars>
      </dgm:prSet>
      <dgm:spPr/>
    </dgm:pt>
    <dgm:pt modelId="{3F08020D-41BD-407F-9620-F27FAE797D69}" type="pres">
      <dgm:prSet presAssocID="{8788EBBF-FEC8-48A0-99CF-AB957448E0CE}" presName="space" presStyleCnt="0"/>
      <dgm:spPr/>
    </dgm:pt>
    <dgm:pt modelId="{67F03FA4-94ED-423A-B9E4-60EDBB93F13A}" type="pres">
      <dgm:prSet presAssocID="{8F42BA20-D4AD-46B3-9D55-AA5D3B6D3E09}" presName="Name5" presStyleLbl="vennNode1" presStyleIdx="3" presStyleCnt="4">
        <dgm:presLayoutVars>
          <dgm:bulletEnabled val="1"/>
        </dgm:presLayoutVars>
      </dgm:prSet>
      <dgm:spPr/>
    </dgm:pt>
  </dgm:ptLst>
  <dgm:cxnLst>
    <dgm:cxn modelId="{F0A77043-6EE0-431A-93C1-EA8A269E942D}" srcId="{9523BCCB-95FC-4553-A31A-613290345B70}" destId="{96DC1125-F38B-4D68-9F42-7BB43B7A62DB}" srcOrd="1" destOrd="0" parTransId="{93337AFF-A1BA-45A4-9F06-BCCC779422A5}" sibTransId="{0194AE72-9C20-4FAA-A23B-1206636EE6A8}"/>
    <dgm:cxn modelId="{9191E777-BE9B-49E8-BD40-C019E2A60BD2}" srcId="{9523BCCB-95FC-4553-A31A-613290345B70}" destId="{11AE07FC-1BDD-445D-BAF4-C803904A0376}" srcOrd="0" destOrd="0" parTransId="{81C7D9F7-40BE-492B-9F96-04F9D5005AA8}" sibTransId="{70FCA399-0CC3-4B00-889E-292CA0E42844}"/>
    <dgm:cxn modelId="{92191379-B9CC-43AE-8B3B-8B5957AC0F74}" type="presOf" srcId="{97E17CDC-490B-4750-9AD1-4DFA04CA89A8}" destId="{81359F48-552F-4F00-A5D6-A81EFC44903D}" srcOrd="0" destOrd="0" presId="urn:microsoft.com/office/officeart/2005/8/layout/venn3"/>
    <dgm:cxn modelId="{D476ABA2-2D1D-4582-AA14-DFBC6DF4D639}" srcId="{9523BCCB-95FC-4553-A31A-613290345B70}" destId="{97E17CDC-490B-4750-9AD1-4DFA04CA89A8}" srcOrd="2" destOrd="0" parTransId="{77D2D5CF-8FF0-4675-B340-CD50E7DF4A7A}" sibTransId="{8788EBBF-FEC8-48A0-99CF-AB957448E0CE}"/>
    <dgm:cxn modelId="{4FF2D9BC-6544-4799-B5BE-935CE5DD1844}" srcId="{9523BCCB-95FC-4553-A31A-613290345B70}" destId="{8F42BA20-D4AD-46B3-9D55-AA5D3B6D3E09}" srcOrd="3" destOrd="0" parTransId="{C77A75AD-0DA6-4659-86DC-777070DFB9A1}" sibTransId="{A8163E6A-9D79-44A7-B594-7A0FFAAA3B4D}"/>
    <dgm:cxn modelId="{2714B6CC-99F2-4775-A8CB-70F7B5397BE5}" type="presOf" srcId="{11AE07FC-1BDD-445D-BAF4-C803904A0376}" destId="{920E5580-434C-4926-88CA-C9641C9500A5}" srcOrd="0" destOrd="0" presId="urn:microsoft.com/office/officeart/2005/8/layout/venn3"/>
    <dgm:cxn modelId="{47FA63E5-93F3-4493-92F7-F1721750A3F1}" type="presOf" srcId="{8F42BA20-D4AD-46B3-9D55-AA5D3B6D3E09}" destId="{67F03FA4-94ED-423A-B9E4-60EDBB93F13A}" srcOrd="0" destOrd="0" presId="urn:microsoft.com/office/officeart/2005/8/layout/venn3"/>
    <dgm:cxn modelId="{487F08EE-E8D5-4EF1-A86D-76A1CAE1F465}" type="presOf" srcId="{96DC1125-F38B-4D68-9F42-7BB43B7A62DB}" destId="{18B6797E-48CB-48B1-8DF7-13F5B8AFA188}" srcOrd="0" destOrd="0" presId="urn:microsoft.com/office/officeart/2005/8/layout/venn3"/>
    <dgm:cxn modelId="{432CC8FA-267A-4E98-8B08-9F1B25DB6067}" type="presOf" srcId="{9523BCCB-95FC-4553-A31A-613290345B70}" destId="{37ACD4B3-3979-490E-838F-A8C9DA3F7A6D}" srcOrd="0" destOrd="0" presId="urn:microsoft.com/office/officeart/2005/8/layout/venn3"/>
    <dgm:cxn modelId="{7FB57093-FAED-45AD-AC16-6991E2739B87}" type="presParOf" srcId="{37ACD4B3-3979-490E-838F-A8C9DA3F7A6D}" destId="{920E5580-434C-4926-88CA-C9641C9500A5}" srcOrd="0" destOrd="0" presId="urn:microsoft.com/office/officeart/2005/8/layout/venn3"/>
    <dgm:cxn modelId="{2AE46DE2-20CB-4B12-AC6F-CB2824B2FDD1}" type="presParOf" srcId="{37ACD4B3-3979-490E-838F-A8C9DA3F7A6D}" destId="{C6EF3438-EC77-4E88-9A56-CF8A184346AE}" srcOrd="1" destOrd="0" presId="urn:microsoft.com/office/officeart/2005/8/layout/venn3"/>
    <dgm:cxn modelId="{C27BFB4E-5748-4BC6-9E16-B09776B0C696}" type="presParOf" srcId="{37ACD4B3-3979-490E-838F-A8C9DA3F7A6D}" destId="{18B6797E-48CB-48B1-8DF7-13F5B8AFA188}" srcOrd="2" destOrd="0" presId="urn:microsoft.com/office/officeart/2005/8/layout/venn3"/>
    <dgm:cxn modelId="{890B43FC-6CF8-43E9-84D2-B826DB575010}" type="presParOf" srcId="{37ACD4B3-3979-490E-838F-A8C9DA3F7A6D}" destId="{F4E0F441-538B-45C3-B50C-F67FE9198483}" srcOrd="3" destOrd="0" presId="urn:microsoft.com/office/officeart/2005/8/layout/venn3"/>
    <dgm:cxn modelId="{7E7E936E-4698-4626-8F36-0BEC1701206A}" type="presParOf" srcId="{37ACD4B3-3979-490E-838F-A8C9DA3F7A6D}" destId="{81359F48-552F-4F00-A5D6-A81EFC44903D}" srcOrd="4" destOrd="0" presId="urn:microsoft.com/office/officeart/2005/8/layout/venn3"/>
    <dgm:cxn modelId="{C274311D-7FFE-44E1-BCB4-3EC68D1AE22C}" type="presParOf" srcId="{37ACD4B3-3979-490E-838F-A8C9DA3F7A6D}" destId="{3F08020D-41BD-407F-9620-F27FAE797D69}" srcOrd="5" destOrd="0" presId="urn:microsoft.com/office/officeart/2005/8/layout/venn3"/>
    <dgm:cxn modelId="{79E2CB8C-6310-42C2-9D25-CD5FEDA8C90C}" type="presParOf" srcId="{37ACD4B3-3979-490E-838F-A8C9DA3F7A6D}" destId="{67F03FA4-94ED-423A-B9E4-60EDBB93F13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E17F69-385A-4D15-98FC-CC83EF97232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94912D9D-F775-4433-B4CD-3EDD907BAEDD}">
      <dgm:prSet phldrT="[Texto]"/>
      <dgm:spPr/>
      <dgm:t>
        <a:bodyPr/>
        <a:lstStyle/>
        <a:p>
          <a:pPr algn="ctr"/>
          <a:r>
            <a:rPr lang="es-EC" dirty="0"/>
            <a:t>1976</a:t>
          </a:r>
        </a:p>
        <a:p>
          <a:pPr algn="just"/>
          <a:r>
            <a:rPr lang="es-EC" dirty="0"/>
            <a:t>Pobreza en Bangladesh y Yunus da ayuda económica para actividades productivas</a:t>
          </a:r>
        </a:p>
      </dgm:t>
    </dgm:pt>
    <dgm:pt modelId="{166FB9AC-9E4B-46EB-8493-B727367DC81F}" type="parTrans" cxnId="{2CB4884E-AC1F-44A6-AAAD-E59D58B95695}">
      <dgm:prSet/>
      <dgm:spPr/>
      <dgm:t>
        <a:bodyPr/>
        <a:lstStyle/>
        <a:p>
          <a:endParaRPr lang="es-EC"/>
        </a:p>
      </dgm:t>
    </dgm:pt>
    <dgm:pt modelId="{60C635D6-98C0-42CC-9AB0-51EFFEA33F69}" type="sibTrans" cxnId="{2CB4884E-AC1F-44A6-AAAD-E59D58B95695}">
      <dgm:prSet/>
      <dgm:spPr/>
      <dgm:t>
        <a:bodyPr/>
        <a:lstStyle/>
        <a:p>
          <a:endParaRPr lang="es-EC"/>
        </a:p>
      </dgm:t>
    </dgm:pt>
    <dgm:pt modelId="{DD755185-D548-4234-A5E3-8D7F813F211E}">
      <dgm:prSet phldrT="[Texto]"/>
      <dgm:spPr/>
      <dgm:t>
        <a:bodyPr/>
        <a:lstStyle/>
        <a:p>
          <a:pPr algn="ctr"/>
          <a:r>
            <a:rPr lang="es-EC" dirty="0"/>
            <a:t>1979</a:t>
          </a:r>
        </a:p>
        <a:p>
          <a:pPr algn="just"/>
          <a:r>
            <a:rPr lang="es-EC" dirty="0"/>
            <a:t>Yunus acude a los bancos a solicitar prestamos.</a:t>
          </a:r>
        </a:p>
      </dgm:t>
    </dgm:pt>
    <dgm:pt modelId="{B25EC6C6-27E7-43EB-ABB7-467F488CC694}" type="parTrans" cxnId="{15E0BD88-D7D5-4C9D-A67D-01B32C4699BE}">
      <dgm:prSet/>
      <dgm:spPr/>
      <dgm:t>
        <a:bodyPr/>
        <a:lstStyle/>
        <a:p>
          <a:endParaRPr lang="es-EC"/>
        </a:p>
      </dgm:t>
    </dgm:pt>
    <dgm:pt modelId="{37334647-4895-4F6F-B66D-746FB3981681}" type="sibTrans" cxnId="{15E0BD88-D7D5-4C9D-A67D-01B32C4699BE}">
      <dgm:prSet/>
      <dgm:spPr/>
      <dgm:t>
        <a:bodyPr/>
        <a:lstStyle/>
        <a:p>
          <a:endParaRPr lang="es-EC"/>
        </a:p>
      </dgm:t>
    </dgm:pt>
    <dgm:pt modelId="{4D72674D-080A-40FC-8C37-1DD9168339E7}">
      <dgm:prSet phldrT="[Texto]"/>
      <dgm:spPr/>
      <dgm:t>
        <a:bodyPr/>
        <a:lstStyle/>
        <a:p>
          <a:pPr algn="ctr"/>
          <a:r>
            <a:rPr lang="es-EC" dirty="0"/>
            <a:t>1982</a:t>
          </a:r>
        </a:p>
        <a:p>
          <a:pPr algn="just"/>
          <a:r>
            <a:rPr lang="es-EC" dirty="0"/>
            <a:t>Creación del Grameen Bank de propiedad mixta</a:t>
          </a:r>
        </a:p>
      </dgm:t>
    </dgm:pt>
    <dgm:pt modelId="{E043CADD-140D-4619-B3A9-37C2A593D6B9}" type="parTrans" cxnId="{B2D83306-7AD2-46BF-A789-50F6250D1BCA}">
      <dgm:prSet/>
      <dgm:spPr/>
      <dgm:t>
        <a:bodyPr/>
        <a:lstStyle/>
        <a:p>
          <a:endParaRPr lang="es-EC"/>
        </a:p>
      </dgm:t>
    </dgm:pt>
    <dgm:pt modelId="{C8281634-F726-48A3-BCE7-06843D412D53}" type="sibTrans" cxnId="{B2D83306-7AD2-46BF-A789-50F6250D1BCA}">
      <dgm:prSet/>
      <dgm:spPr/>
      <dgm:t>
        <a:bodyPr/>
        <a:lstStyle/>
        <a:p>
          <a:endParaRPr lang="es-EC"/>
        </a:p>
      </dgm:t>
    </dgm:pt>
    <dgm:pt modelId="{82F24A03-A667-4171-821C-7FB4E620B2E7}">
      <dgm:prSet phldrT="[Texto]"/>
      <dgm:spPr/>
      <dgm:t>
        <a:bodyPr/>
        <a:lstStyle/>
        <a:p>
          <a:pPr algn="ctr"/>
          <a:r>
            <a:rPr lang="es-EC" dirty="0"/>
            <a:t>1998</a:t>
          </a:r>
        </a:p>
        <a:p>
          <a:pPr algn="l"/>
          <a:r>
            <a:rPr lang="es-EC" dirty="0"/>
            <a:t>Inundación en Bangladesh y creación del programa “prestamos frescos”</a:t>
          </a:r>
        </a:p>
      </dgm:t>
    </dgm:pt>
    <dgm:pt modelId="{7DC59482-AE00-4504-82E4-F6383B5E602C}" type="parTrans" cxnId="{A83FCD35-4803-43AF-8128-E5D3019342F0}">
      <dgm:prSet/>
      <dgm:spPr/>
      <dgm:t>
        <a:bodyPr/>
        <a:lstStyle/>
        <a:p>
          <a:endParaRPr lang="es-EC"/>
        </a:p>
      </dgm:t>
    </dgm:pt>
    <dgm:pt modelId="{FA62F466-05DE-4F96-89E7-2892B5E600FE}" type="sibTrans" cxnId="{A83FCD35-4803-43AF-8128-E5D3019342F0}">
      <dgm:prSet/>
      <dgm:spPr/>
      <dgm:t>
        <a:bodyPr/>
        <a:lstStyle/>
        <a:p>
          <a:endParaRPr lang="es-EC"/>
        </a:p>
      </dgm:t>
    </dgm:pt>
    <dgm:pt modelId="{4AF622FB-D748-4332-9553-9AE5B21E0415}">
      <dgm:prSet phldrT="[Texto]"/>
      <dgm:spPr/>
      <dgm:t>
        <a:bodyPr/>
        <a:lstStyle/>
        <a:p>
          <a:pPr algn="ctr"/>
          <a:r>
            <a:rPr lang="es-EC" dirty="0"/>
            <a:t>2000</a:t>
          </a:r>
        </a:p>
        <a:p>
          <a:pPr algn="just"/>
          <a:r>
            <a:rPr lang="es-EC" dirty="0"/>
            <a:t>Incobrabilidad de cartera y creación del “Sistema general Grameen”</a:t>
          </a:r>
        </a:p>
      </dgm:t>
    </dgm:pt>
    <dgm:pt modelId="{D37610B6-DA03-43CE-A003-F32081B6A4B9}" type="parTrans" cxnId="{F961284F-CF7A-424A-8A0F-165C0C98E71F}">
      <dgm:prSet/>
      <dgm:spPr/>
      <dgm:t>
        <a:bodyPr/>
        <a:lstStyle/>
        <a:p>
          <a:endParaRPr lang="es-EC"/>
        </a:p>
      </dgm:t>
    </dgm:pt>
    <dgm:pt modelId="{F700377C-3CCA-4283-A1B3-B299A574406B}" type="sibTrans" cxnId="{F961284F-CF7A-424A-8A0F-165C0C98E71F}">
      <dgm:prSet/>
      <dgm:spPr/>
      <dgm:t>
        <a:bodyPr/>
        <a:lstStyle/>
        <a:p>
          <a:endParaRPr lang="es-EC"/>
        </a:p>
      </dgm:t>
    </dgm:pt>
    <dgm:pt modelId="{141FF246-E296-4703-8BA2-DF16A494358F}" type="pres">
      <dgm:prSet presAssocID="{4AE17F69-385A-4D15-98FC-CC83EF97232F}" presName="Name0" presStyleCnt="0">
        <dgm:presLayoutVars>
          <dgm:dir/>
          <dgm:resizeHandles val="exact"/>
        </dgm:presLayoutVars>
      </dgm:prSet>
      <dgm:spPr/>
    </dgm:pt>
    <dgm:pt modelId="{146B5AE9-AE9E-47AD-BC51-01396414BC0C}" type="pres">
      <dgm:prSet presAssocID="{4AE17F69-385A-4D15-98FC-CC83EF97232F}" presName="arrow" presStyleLbl="bgShp" presStyleIdx="0" presStyleCnt="1"/>
      <dgm:spPr/>
    </dgm:pt>
    <dgm:pt modelId="{425CD743-26B3-4455-995A-A0320F589CDE}" type="pres">
      <dgm:prSet presAssocID="{4AE17F69-385A-4D15-98FC-CC83EF97232F}" presName="points" presStyleCnt="0"/>
      <dgm:spPr/>
    </dgm:pt>
    <dgm:pt modelId="{E6C1772B-1056-463F-A528-3D2B7ABBC132}" type="pres">
      <dgm:prSet presAssocID="{94912D9D-F775-4433-B4CD-3EDD907BAEDD}" presName="compositeA" presStyleCnt="0"/>
      <dgm:spPr/>
    </dgm:pt>
    <dgm:pt modelId="{D1789AD0-5746-4474-A78C-FBB1B8D88345}" type="pres">
      <dgm:prSet presAssocID="{94912D9D-F775-4433-B4CD-3EDD907BAEDD}" presName="textA" presStyleLbl="revTx" presStyleIdx="0" presStyleCnt="5">
        <dgm:presLayoutVars>
          <dgm:bulletEnabled val="1"/>
        </dgm:presLayoutVars>
      </dgm:prSet>
      <dgm:spPr/>
    </dgm:pt>
    <dgm:pt modelId="{91192E21-A1F5-4941-A23A-8EB204D73590}" type="pres">
      <dgm:prSet presAssocID="{94912D9D-F775-4433-B4CD-3EDD907BAEDD}" presName="circleA" presStyleLbl="node1" presStyleIdx="0" presStyleCnt="5"/>
      <dgm:spPr/>
    </dgm:pt>
    <dgm:pt modelId="{2A1A53A0-61B5-477F-B96B-CFF86B07555B}" type="pres">
      <dgm:prSet presAssocID="{94912D9D-F775-4433-B4CD-3EDD907BAEDD}" presName="spaceA" presStyleCnt="0"/>
      <dgm:spPr/>
    </dgm:pt>
    <dgm:pt modelId="{C4E7CFFD-E510-476E-A402-763CFA423E3D}" type="pres">
      <dgm:prSet presAssocID="{60C635D6-98C0-42CC-9AB0-51EFFEA33F69}" presName="space" presStyleCnt="0"/>
      <dgm:spPr/>
    </dgm:pt>
    <dgm:pt modelId="{387E484E-B355-4F60-8376-1D5968723CA5}" type="pres">
      <dgm:prSet presAssocID="{DD755185-D548-4234-A5E3-8D7F813F211E}" presName="compositeB" presStyleCnt="0"/>
      <dgm:spPr/>
    </dgm:pt>
    <dgm:pt modelId="{B7AABF03-92FA-46D5-8C26-FBC32F03786D}" type="pres">
      <dgm:prSet presAssocID="{DD755185-D548-4234-A5E3-8D7F813F211E}" presName="textB" presStyleLbl="revTx" presStyleIdx="1" presStyleCnt="5">
        <dgm:presLayoutVars>
          <dgm:bulletEnabled val="1"/>
        </dgm:presLayoutVars>
      </dgm:prSet>
      <dgm:spPr/>
    </dgm:pt>
    <dgm:pt modelId="{1A2EDF40-7F5F-4C0D-88A7-BB01474FBF29}" type="pres">
      <dgm:prSet presAssocID="{DD755185-D548-4234-A5E3-8D7F813F211E}" presName="circleB" presStyleLbl="node1" presStyleIdx="1" presStyleCnt="5"/>
      <dgm:spPr/>
    </dgm:pt>
    <dgm:pt modelId="{F4AA2EF8-6766-422A-9051-5A3F9ABC36F3}" type="pres">
      <dgm:prSet presAssocID="{DD755185-D548-4234-A5E3-8D7F813F211E}" presName="spaceB" presStyleCnt="0"/>
      <dgm:spPr/>
    </dgm:pt>
    <dgm:pt modelId="{60C500F1-84F6-4578-B1FD-897AF04644CD}" type="pres">
      <dgm:prSet presAssocID="{37334647-4895-4F6F-B66D-746FB3981681}" presName="space" presStyleCnt="0"/>
      <dgm:spPr/>
    </dgm:pt>
    <dgm:pt modelId="{F2248B9A-4F5A-452C-AD7E-FA73C7BAE45E}" type="pres">
      <dgm:prSet presAssocID="{4D72674D-080A-40FC-8C37-1DD9168339E7}" presName="compositeA" presStyleCnt="0"/>
      <dgm:spPr/>
    </dgm:pt>
    <dgm:pt modelId="{4DCE6109-E388-4924-A36A-815B5B2C60C8}" type="pres">
      <dgm:prSet presAssocID="{4D72674D-080A-40FC-8C37-1DD9168339E7}" presName="textA" presStyleLbl="revTx" presStyleIdx="2" presStyleCnt="5">
        <dgm:presLayoutVars>
          <dgm:bulletEnabled val="1"/>
        </dgm:presLayoutVars>
      </dgm:prSet>
      <dgm:spPr/>
    </dgm:pt>
    <dgm:pt modelId="{1BF2BDBA-F8F3-4A6A-B990-BF474E212A86}" type="pres">
      <dgm:prSet presAssocID="{4D72674D-080A-40FC-8C37-1DD9168339E7}" presName="circleA" presStyleLbl="node1" presStyleIdx="2" presStyleCnt="5"/>
      <dgm:spPr>
        <a:blipFill rotWithShape="0">
          <a:blip xmlns:r="http://schemas.openxmlformats.org/officeDocument/2006/relationships" r:embed="rId1"/>
          <a:stretch>
            <a:fillRect/>
          </a:stretch>
        </a:blipFill>
      </dgm:spPr>
    </dgm:pt>
    <dgm:pt modelId="{D6C79CD2-EBC9-49F6-B938-861200D68511}" type="pres">
      <dgm:prSet presAssocID="{4D72674D-080A-40FC-8C37-1DD9168339E7}" presName="spaceA" presStyleCnt="0"/>
      <dgm:spPr/>
    </dgm:pt>
    <dgm:pt modelId="{68C17DA7-7905-4B6C-9594-217FC2225BE9}" type="pres">
      <dgm:prSet presAssocID="{C8281634-F726-48A3-BCE7-06843D412D53}" presName="space" presStyleCnt="0"/>
      <dgm:spPr/>
    </dgm:pt>
    <dgm:pt modelId="{5738B596-724A-4402-9BBB-A2BCB107AD96}" type="pres">
      <dgm:prSet presAssocID="{82F24A03-A667-4171-821C-7FB4E620B2E7}" presName="compositeB" presStyleCnt="0"/>
      <dgm:spPr/>
    </dgm:pt>
    <dgm:pt modelId="{27796505-B9D8-4FFE-BB39-D6490911A6CF}" type="pres">
      <dgm:prSet presAssocID="{82F24A03-A667-4171-821C-7FB4E620B2E7}" presName="textB" presStyleLbl="revTx" presStyleIdx="3" presStyleCnt="5">
        <dgm:presLayoutVars>
          <dgm:bulletEnabled val="1"/>
        </dgm:presLayoutVars>
      </dgm:prSet>
      <dgm:spPr/>
    </dgm:pt>
    <dgm:pt modelId="{34BA6421-120A-46EE-89FC-D46EF8CCA9C4}" type="pres">
      <dgm:prSet presAssocID="{82F24A03-A667-4171-821C-7FB4E620B2E7}" presName="circleB" presStyleLbl="node1" presStyleIdx="3" presStyleCnt="5"/>
      <dgm:spPr/>
    </dgm:pt>
    <dgm:pt modelId="{911D0601-D240-43ED-B7EB-1E332BBBB686}" type="pres">
      <dgm:prSet presAssocID="{82F24A03-A667-4171-821C-7FB4E620B2E7}" presName="spaceB" presStyleCnt="0"/>
      <dgm:spPr/>
    </dgm:pt>
    <dgm:pt modelId="{1519CDF3-C10A-4B93-B6AD-1331AA150343}" type="pres">
      <dgm:prSet presAssocID="{FA62F466-05DE-4F96-89E7-2892B5E600FE}" presName="space" presStyleCnt="0"/>
      <dgm:spPr/>
    </dgm:pt>
    <dgm:pt modelId="{76C304FC-397A-4358-8A34-BE11293422FB}" type="pres">
      <dgm:prSet presAssocID="{4AF622FB-D748-4332-9553-9AE5B21E0415}" presName="compositeA" presStyleCnt="0"/>
      <dgm:spPr/>
    </dgm:pt>
    <dgm:pt modelId="{12797C30-EA0A-4769-9E0C-A6CF2119D5B5}" type="pres">
      <dgm:prSet presAssocID="{4AF622FB-D748-4332-9553-9AE5B21E0415}" presName="textA" presStyleLbl="revTx" presStyleIdx="4" presStyleCnt="5">
        <dgm:presLayoutVars>
          <dgm:bulletEnabled val="1"/>
        </dgm:presLayoutVars>
      </dgm:prSet>
      <dgm:spPr/>
    </dgm:pt>
    <dgm:pt modelId="{2C3675B2-0CAF-467D-8A82-D20AB5A399E4}" type="pres">
      <dgm:prSet presAssocID="{4AF622FB-D748-4332-9553-9AE5B21E0415}" presName="circleA" presStyleLbl="node1" presStyleIdx="4" presStyleCnt="5"/>
      <dgm:spPr/>
    </dgm:pt>
    <dgm:pt modelId="{2172533B-C0E7-4A83-A3D7-A6E6D83E20A8}" type="pres">
      <dgm:prSet presAssocID="{4AF622FB-D748-4332-9553-9AE5B21E0415}" presName="spaceA" presStyleCnt="0"/>
      <dgm:spPr/>
    </dgm:pt>
  </dgm:ptLst>
  <dgm:cxnLst>
    <dgm:cxn modelId="{B2D83306-7AD2-46BF-A789-50F6250D1BCA}" srcId="{4AE17F69-385A-4D15-98FC-CC83EF97232F}" destId="{4D72674D-080A-40FC-8C37-1DD9168339E7}" srcOrd="2" destOrd="0" parTransId="{E043CADD-140D-4619-B3A9-37C2A593D6B9}" sibTransId="{C8281634-F726-48A3-BCE7-06843D412D53}"/>
    <dgm:cxn modelId="{D9C47312-3496-4596-AE2E-7A2A3BE9BF4A}" type="presOf" srcId="{4D72674D-080A-40FC-8C37-1DD9168339E7}" destId="{4DCE6109-E388-4924-A36A-815B5B2C60C8}" srcOrd="0" destOrd="0" presId="urn:microsoft.com/office/officeart/2005/8/layout/hProcess11"/>
    <dgm:cxn modelId="{9B901015-BC7A-4FDC-91C6-830880589AA9}" type="presOf" srcId="{94912D9D-F775-4433-B4CD-3EDD907BAEDD}" destId="{D1789AD0-5746-4474-A78C-FBB1B8D88345}" srcOrd="0" destOrd="0" presId="urn:microsoft.com/office/officeart/2005/8/layout/hProcess11"/>
    <dgm:cxn modelId="{7F15DD1F-E66F-45CB-A449-1DCC1FFA49DB}" type="presOf" srcId="{DD755185-D548-4234-A5E3-8D7F813F211E}" destId="{B7AABF03-92FA-46D5-8C26-FBC32F03786D}" srcOrd="0" destOrd="0" presId="urn:microsoft.com/office/officeart/2005/8/layout/hProcess11"/>
    <dgm:cxn modelId="{A83FCD35-4803-43AF-8128-E5D3019342F0}" srcId="{4AE17F69-385A-4D15-98FC-CC83EF97232F}" destId="{82F24A03-A667-4171-821C-7FB4E620B2E7}" srcOrd="3" destOrd="0" parTransId="{7DC59482-AE00-4504-82E4-F6383B5E602C}" sibTransId="{FA62F466-05DE-4F96-89E7-2892B5E600FE}"/>
    <dgm:cxn modelId="{2CB4884E-AC1F-44A6-AAAD-E59D58B95695}" srcId="{4AE17F69-385A-4D15-98FC-CC83EF97232F}" destId="{94912D9D-F775-4433-B4CD-3EDD907BAEDD}" srcOrd="0" destOrd="0" parTransId="{166FB9AC-9E4B-46EB-8493-B727367DC81F}" sibTransId="{60C635D6-98C0-42CC-9AB0-51EFFEA33F69}"/>
    <dgm:cxn modelId="{F961284F-CF7A-424A-8A0F-165C0C98E71F}" srcId="{4AE17F69-385A-4D15-98FC-CC83EF97232F}" destId="{4AF622FB-D748-4332-9553-9AE5B21E0415}" srcOrd="4" destOrd="0" parTransId="{D37610B6-DA03-43CE-A003-F32081B6A4B9}" sibTransId="{F700377C-3CCA-4283-A1B3-B299A574406B}"/>
    <dgm:cxn modelId="{C591386F-1BF1-4E0F-8684-E18BE59FE25E}" type="presOf" srcId="{82F24A03-A667-4171-821C-7FB4E620B2E7}" destId="{27796505-B9D8-4FFE-BB39-D6490911A6CF}" srcOrd="0" destOrd="0" presId="urn:microsoft.com/office/officeart/2005/8/layout/hProcess11"/>
    <dgm:cxn modelId="{15E0BD88-D7D5-4C9D-A67D-01B32C4699BE}" srcId="{4AE17F69-385A-4D15-98FC-CC83EF97232F}" destId="{DD755185-D548-4234-A5E3-8D7F813F211E}" srcOrd="1" destOrd="0" parTransId="{B25EC6C6-27E7-43EB-ABB7-467F488CC694}" sibTransId="{37334647-4895-4F6F-B66D-746FB3981681}"/>
    <dgm:cxn modelId="{9BB05AAE-07B0-4489-B099-A278EF20D1A6}" type="presOf" srcId="{4AF622FB-D748-4332-9553-9AE5B21E0415}" destId="{12797C30-EA0A-4769-9E0C-A6CF2119D5B5}" srcOrd="0" destOrd="0" presId="urn:microsoft.com/office/officeart/2005/8/layout/hProcess11"/>
    <dgm:cxn modelId="{BF9F09E8-A794-4FEC-9ECB-160B875BE8FA}" type="presOf" srcId="{4AE17F69-385A-4D15-98FC-CC83EF97232F}" destId="{141FF246-E296-4703-8BA2-DF16A494358F}" srcOrd="0" destOrd="0" presId="urn:microsoft.com/office/officeart/2005/8/layout/hProcess11"/>
    <dgm:cxn modelId="{9607C8A8-887E-4586-A335-25036F316686}" type="presParOf" srcId="{141FF246-E296-4703-8BA2-DF16A494358F}" destId="{146B5AE9-AE9E-47AD-BC51-01396414BC0C}" srcOrd="0" destOrd="0" presId="urn:microsoft.com/office/officeart/2005/8/layout/hProcess11"/>
    <dgm:cxn modelId="{278F5D69-6842-4CFA-B5DC-AC5E61F0759C}" type="presParOf" srcId="{141FF246-E296-4703-8BA2-DF16A494358F}" destId="{425CD743-26B3-4455-995A-A0320F589CDE}" srcOrd="1" destOrd="0" presId="urn:microsoft.com/office/officeart/2005/8/layout/hProcess11"/>
    <dgm:cxn modelId="{F06CEACB-151C-4E29-964B-8E5ABB4BBE9A}" type="presParOf" srcId="{425CD743-26B3-4455-995A-A0320F589CDE}" destId="{E6C1772B-1056-463F-A528-3D2B7ABBC132}" srcOrd="0" destOrd="0" presId="urn:microsoft.com/office/officeart/2005/8/layout/hProcess11"/>
    <dgm:cxn modelId="{78FF467D-5BF0-4CA8-91C3-D9C7AAB57618}" type="presParOf" srcId="{E6C1772B-1056-463F-A528-3D2B7ABBC132}" destId="{D1789AD0-5746-4474-A78C-FBB1B8D88345}" srcOrd="0" destOrd="0" presId="urn:microsoft.com/office/officeart/2005/8/layout/hProcess11"/>
    <dgm:cxn modelId="{15B7FE49-06A1-4D41-8BAF-EBAC87B6F408}" type="presParOf" srcId="{E6C1772B-1056-463F-A528-3D2B7ABBC132}" destId="{91192E21-A1F5-4941-A23A-8EB204D73590}" srcOrd="1" destOrd="0" presId="urn:microsoft.com/office/officeart/2005/8/layout/hProcess11"/>
    <dgm:cxn modelId="{F4DF5E51-0548-498A-A87B-EC48F91A5A1F}" type="presParOf" srcId="{E6C1772B-1056-463F-A528-3D2B7ABBC132}" destId="{2A1A53A0-61B5-477F-B96B-CFF86B07555B}" srcOrd="2" destOrd="0" presId="urn:microsoft.com/office/officeart/2005/8/layout/hProcess11"/>
    <dgm:cxn modelId="{6EC6F4A7-29DE-45F9-94FC-12BA4F0D3EEE}" type="presParOf" srcId="{425CD743-26B3-4455-995A-A0320F589CDE}" destId="{C4E7CFFD-E510-476E-A402-763CFA423E3D}" srcOrd="1" destOrd="0" presId="urn:microsoft.com/office/officeart/2005/8/layout/hProcess11"/>
    <dgm:cxn modelId="{CC07D889-F800-4AD7-B355-BEF5C7D9DD96}" type="presParOf" srcId="{425CD743-26B3-4455-995A-A0320F589CDE}" destId="{387E484E-B355-4F60-8376-1D5968723CA5}" srcOrd="2" destOrd="0" presId="urn:microsoft.com/office/officeart/2005/8/layout/hProcess11"/>
    <dgm:cxn modelId="{A3B9C8E6-6188-4E48-8E9E-7C9113688CB7}" type="presParOf" srcId="{387E484E-B355-4F60-8376-1D5968723CA5}" destId="{B7AABF03-92FA-46D5-8C26-FBC32F03786D}" srcOrd="0" destOrd="0" presId="urn:microsoft.com/office/officeart/2005/8/layout/hProcess11"/>
    <dgm:cxn modelId="{7BAD87A6-2157-4078-AF73-5B9360770167}" type="presParOf" srcId="{387E484E-B355-4F60-8376-1D5968723CA5}" destId="{1A2EDF40-7F5F-4C0D-88A7-BB01474FBF29}" srcOrd="1" destOrd="0" presId="urn:microsoft.com/office/officeart/2005/8/layout/hProcess11"/>
    <dgm:cxn modelId="{C7A91160-9918-4754-855E-47CBB1AC1BFB}" type="presParOf" srcId="{387E484E-B355-4F60-8376-1D5968723CA5}" destId="{F4AA2EF8-6766-422A-9051-5A3F9ABC36F3}" srcOrd="2" destOrd="0" presId="urn:microsoft.com/office/officeart/2005/8/layout/hProcess11"/>
    <dgm:cxn modelId="{561B622A-8ED7-4CF9-874D-4C8FA871F860}" type="presParOf" srcId="{425CD743-26B3-4455-995A-A0320F589CDE}" destId="{60C500F1-84F6-4578-B1FD-897AF04644CD}" srcOrd="3" destOrd="0" presId="urn:microsoft.com/office/officeart/2005/8/layout/hProcess11"/>
    <dgm:cxn modelId="{47C039E8-357D-425E-A91D-0976138B5CA0}" type="presParOf" srcId="{425CD743-26B3-4455-995A-A0320F589CDE}" destId="{F2248B9A-4F5A-452C-AD7E-FA73C7BAE45E}" srcOrd="4" destOrd="0" presId="urn:microsoft.com/office/officeart/2005/8/layout/hProcess11"/>
    <dgm:cxn modelId="{1CC82138-B43B-4821-93DA-5C471EDD3058}" type="presParOf" srcId="{F2248B9A-4F5A-452C-AD7E-FA73C7BAE45E}" destId="{4DCE6109-E388-4924-A36A-815B5B2C60C8}" srcOrd="0" destOrd="0" presId="urn:microsoft.com/office/officeart/2005/8/layout/hProcess11"/>
    <dgm:cxn modelId="{DEDE26F8-A783-4E96-8389-E6A09FB998C7}" type="presParOf" srcId="{F2248B9A-4F5A-452C-AD7E-FA73C7BAE45E}" destId="{1BF2BDBA-F8F3-4A6A-B990-BF474E212A86}" srcOrd="1" destOrd="0" presId="urn:microsoft.com/office/officeart/2005/8/layout/hProcess11"/>
    <dgm:cxn modelId="{15B95791-183F-49B5-A168-27B93429A4F3}" type="presParOf" srcId="{F2248B9A-4F5A-452C-AD7E-FA73C7BAE45E}" destId="{D6C79CD2-EBC9-49F6-B938-861200D68511}" srcOrd="2" destOrd="0" presId="urn:microsoft.com/office/officeart/2005/8/layout/hProcess11"/>
    <dgm:cxn modelId="{04CC5D33-6F9C-43C2-BCC3-B77C38AF8FEE}" type="presParOf" srcId="{425CD743-26B3-4455-995A-A0320F589CDE}" destId="{68C17DA7-7905-4B6C-9594-217FC2225BE9}" srcOrd="5" destOrd="0" presId="urn:microsoft.com/office/officeart/2005/8/layout/hProcess11"/>
    <dgm:cxn modelId="{52A2F4E6-F36D-4439-9B89-E95C2972C441}" type="presParOf" srcId="{425CD743-26B3-4455-995A-A0320F589CDE}" destId="{5738B596-724A-4402-9BBB-A2BCB107AD96}" srcOrd="6" destOrd="0" presId="urn:microsoft.com/office/officeart/2005/8/layout/hProcess11"/>
    <dgm:cxn modelId="{DF1F8F06-4A59-422C-944C-C8FC8809A20A}" type="presParOf" srcId="{5738B596-724A-4402-9BBB-A2BCB107AD96}" destId="{27796505-B9D8-4FFE-BB39-D6490911A6CF}" srcOrd="0" destOrd="0" presId="urn:microsoft.com/office/officeart/2005/8/layout/hProcess11"/>
    <dgm:cxn modelId="{B4A6649E-64D9-47B3-9B7E-748D7729A475}" type="presParOf" srcId="{5738B596-724A-4402-9BBB-A2BCB107AD96}" destId="{34BA6421-120A-46EE-89FC-D46EF8CCA9C4}" srcOrd="1" destOrd="0" presId="urn:microsoft.com/office/officeart/2005/8/layout/hProcess11"/>
    <dgm:cxn modelId="{2A47B0B6-E0D5-4070-B3BE-E349ABDB0754}" type="presParOf" srcId="{5738B596-724A-4402-9BBB-A2BCB107AD96}" destId="{911D0601-D240-43ED-B7EB-1E332BBBB686}" srcOrd="2" destOrd="0" presId="urn:microsoft.com/office/officeart/2005/8/layout/hProcess11"/>
    <dgm:cxn modelId="{0E6EE702-0458-44A2-8487-6918E17F4AB0}" type="presParOf" srcId="{425CD743-26B3-4455-995A-A0320F589CDE}" destId="{1519CDF3-C10A-4B93-B6AD-1331AA150343}" srcOrd="7" destOrd="0" presId="urn:microsoft.com/office/officeart/2005/8/layout/hProcess11"/>
    <dgm:cxn modelId="{9A748E2C-E134-4C7F-8715-86FB2CC88E41}" type="presParOf" srcId="{425CD743-26B3-4455-995A-A0320F589CDE}" destId="{76C304FC-397A-4358-8A34-BE11293422FB}" srcOrd="8" destOrd="0" presId="urn:microsoft.com/office/officeart/2005/8/layout/hProcess11"/>
    <dgm:cxn modelId="{8D559B66-C87E-4FAF-8003-16904047001A}" type="presParOf" srcId="{76C304FC-397A-4358-8A34-BE11293422FB}" destId="{12797C30-EA0A-4769-9E0C-A6CF2119D5B5}" srcOrd="0" destOrd="0" presId="urn:microsoft.com/office/officeart/2005/8/layout/hProcess11"/>
    <dgm:cxn modelId="{FA05C92A-D918-4489-B779-2ADBAA07F6EE}" type="presParOf" srcId="{76C304FC-397A-4358-8A34-BE11293422FB}" destId="{2C3675B2-0CAF-467D-8A82-D20AB5A399E4}" srcOrd="1" destOrd="0" presId="urn:microsoft.com/office/officeart/2005/8/layout/hProcess11"/>
    <dgm:cxn modelId="{82C60EAD-FA07-461F-9F86-6677DD4FC50D}" type="presParOf" srcId="{76C304FC-397A-4358-8A34-BE11293422FB}" destId="{2172533B-C0E7-4A83-A3D7-A6E6D83E20A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AC06B5-DDE5-4A1D-AEAE-CA66510EF09A}"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61CA0FE0-CE97-476A-AA53-7BF93A834A28}">
      <dgm:prSet phldrT="[Texto]" custT="1"/>
      <dgm:spPr/>
      <dgm:t>
        <a:bodyPr/>
        <a:lstStyle/>
        <a:p>
          <a:r>
            <a:rPr lang="es-EC" sz="1800" b="1" dirty="0">
              <a:solidFill>
                <a:schemeClr val="tx1"/>
              </a:solidFill>
            </a:rPr>
            <a:t>Microcrédito en América Latina</a:t>
          </a:r>
        </a:p>
      </dgm:t>
    </dgm:pt>
    <dgm:pt modelId="{AA8F9332-6BBF-4E31-A2D6-A221E6CE7ACF}" type="parTrans" cxnId="{DB76E0DC-BCE2-4604-9B44-3FD5DA65D5DB}">
      <dgm:prSet/>
      <dgm:spPr/>
      <dgm:t>
        <a:bodyPr/>
        <a:lstStyle/>
        <a:p>
          <a:endParaRPr lang="es-EC"/>
        </a:p>
      </dgm:t>
    </dgm:pt>
    <dgm:pt modelId="{5BA4B0E5-6BBD-4341-8B40-54674041C610}" type="sibTrans" cxnId="{DB76E0DC-BCE2-4604-9B44-3FD5DA65D5DB}">
      <dgm:prSet/>
      <dgm:spPr/>
      <dgm:t>
        <a:bodyPr/>
        <a:lstStyle/>
        <a:p>
          <a:endParaRPr lang="es-EC"/>
        </a:p>
      </dgm:t>
    </dgm:pt>
    <dgm:pt modelId="{49F1E224-2069-4D3A-8D05-ADB51FD3E0A5}">
      <dgm:prSet phldrT="[Texto]"/>
      <dgm:spPr/>
      <dgm:t>
        <a:bodyPr/>
        <a:lstStyle/>
        <a:p>
          <a:r>
            <a:rPr lang="es-EC" dirty="0"/>
            <a:t>ACCION International</a:t>
          </a:r>
        </a:p>
      </dgm:t>
    </dgm:pt>
    <dgm:pt modelId="{3F4AA7EC-2C03-4ECA-9358-BC83A9828FE5}" type="parTrans" cxnId="{4E33DFAE-ADF6-48AF-BDD7-9611349C73C7}">
      <dgm:prSet/>
      <dgm:spPr/>
      <dgm:t>
        <a:bodyPr/>
        <a:lstStyle/>
        <a:p>
          <a:endParaRPr lang="es-EC" dirty="0"/>
        </a:p>
      </dgm:t>
    </dgm:pt>
    <dgm:pt modelId="{820E4454-9778-4799-9F52-1C183C1185FF}" type="sibTrans" cxnId="{4E33DFAE-ADF6-48AF-BDD7-9611349C73C7}">
      <dgm:prSet/>
      <dgm:spPr/>
      <dgm:t>
        <a:bodyPr/>
        <a:lstStyle/>
        <a:p>
          <a:endParaRPr lang="es-EC"/>
        </a:p>
      </dgm:t>
    </dgm:pt>
    <dgm:pt modelId="{882B926A-C396-43AC-90C3-442DF7EA950A}">
      <dgm:prSet phldrT="[Texto]"/>
      <dgm:spPr/>
      <dgm:t>
        <a:bodyPr/>
        <a:lstStyle/>
        <a:p>
          <a:r>
            <a:rPr lang="es-EC" dirty="0"/>
            <a:t>Brinda herramientas financieras a las personas para mejorar su vida y lograr crear un mundo inclusivo con acceso a oportunidades económicas para todos. </a:t>
          </a:r>
        </a:p>
      </dgm:t>
    </dgm:pt>
    <dgm:pt modelId="{BAF9B45B-999D-4F67-8E04-D6F83489CDAE}" type="parTrans" cxnId="{63BB9F86-F589-4A17-896F-D5B5D1438EEC}">
      <dgm:prSet/>
      <dgm:spPr/>
      <dgm:t>
        <a:bodyPr/>
        <a:lstStyle/>
        <a:p>
          <a:endParaRPr lang="es-EC" dirty="0"/>
        </a:p>
      </dgm:t>
    </dgm:pt>
    <dgm:pt modelId="{F2C4D919-202F-47A0-9405-9B57D177BA32}" type="sibTrans" cxnId="{63BB9F86-F589-4A17-896F-D5B5D1438EEC}">
      <dgm:prSet/>
      <dgm:spPr/>
      <dgm:t>
        <a:bodyPr/>
        <a:lstStyle/>
        <a:p>
          <a:endParaRPr lang="es-EC"/>
        </a:p>
      </dgm:t>
    </dgm:pt>
    <dgm:pt modelId="{956D19D3-CEED-4AE1-B436-430833CADA76}">
      <dgm:prSet phldrT="[Texto]"/>
      <dgm:spPr/>
      <dgm:t>
        <a:bodyPr/>
        <a:lstStyle/>
        <a:p>
          <a:r>
            <a:rPr lang="es-EC" dirty="0"/>
            <a:t>FINCA International</a:t>
          </a:r>
        </a:p>
      </dgm:t>
    </dgm:pt>
    <dgm:pt modelId="{8343BA43-28E5-4166-855F-978C70DA29CF}" type="parTrans" cxnId="{298B4011-72FD-4036-A276-512BE4ED7809}">
      <dgm:prSet/>
      <dgm:spPr/>
      <dgm:t>
        <a:bodyPr/>
        <a:lstStyle/>
        <a:p>
          <a:endParaRPr lang="es-EC" dirty="0"/>
        </a:p>
      </dgm:t>
    </dgm:pt>
    <dgm:pt modelId="{D695DF35-B874-4ABE-B285-247DE926E4AC}" type="sibTrans" cxnId="{298B4011-72FD-4036-A276-512BE4ED7809}">
      <dgm:prSet/>
      <dgm:spPr/>
      <dgm:t>
        <a:bodyPr/>
        <a:lstStyle/>
        <a:p>
          <a:endParaRPr lang="es-EC"/>
        </a:p>
      </dgm:t>
    </dgm:pt>
    <dgm:pt modelId="{2BD59DAD-70FF-48D6-802E-F5B1121842BF}">
      <dgm:prSet phldrT="[Texto]"/>
      <dgm:spPr/>
      <dgm:t>
        <a:bodyPr/>
        <a:lstStyle/>
        <a:p>
          <a:r>
            <a:rPr lang="es-EC" dirty="0"/>
            <a:t>Busca proporcionar a las personas de escasos recursos las facilidades para acceder a préstamos pequeños, entre otros servicios.</a:t>
          </a:r>
        </a:p>
      </dgm:t>
    </dgm:pt>
    <dgm:pt modelId="{8286A176-7F82-4FC5-8AAF-F0154BD04A4E}" type="parTrans" cxnId="{B22DC93B-93DE-42C0-B14C-536C06F302F7}">
      <dgm:prSet/>
      <dgm:spPr/>
      <dgm:t>
        <a:bodyPr/>
        <a:lstStyle/>
        <a:p>
          <a:endParaRPr lang="es-EC" dirty="0"/>
        </a:p>
      </dgm:t>
    </dgm:pt>
    <dgm:pt modelId="{4D4F518B-F8F2-4E2B-82A2-F3FCF297E677}" type="sibTrans" cxnId="{B22DC93B-93DE-42C0-B14C-536C06F302F7}">
      <dgm:prSet/>
      <dgm:spPr/>
      <dgm:t>
        <a:bodyPr/>
        <a:lstStyle/>
        <a:p>
          <a:endParaRPr lang="es-EC"/>
        </a:p>
      </dgm:t>
    </dgm:pt>
    <dgm:pt modelId="{7E25B689-A68F-4D5B-BC97-8252AB65A86A}" type="pres">
      <dgm:prSet presAssocID="{DDAC06B5-DDE5-4A1D-AEAE-CA66510EF09A}" presName="diagram" presStyleCnt="0">
        <dgm:presLayoutVars>
          <dgm:chPref val="1"/>
          <dgm:dir/>
          <dgm:animOne val="branch"/>
          <dgm:animLvl val="lvl"/>
          <dgm:resizeHandles val="exact"/>
        </dgm:presLayoutVars>
      </dgm:prSet>
      <dgm:spPr/>
    </dgm:pt>
    <dgm:pt modelId="{33261204-5DEA-46B3-9D4F-4259554C6EE5}" type="pres">
      <dgm:prSet presAssocID="{61CA0FE0-CE97-476A-AA53-7BF93A834A28}" presName="root1" presStyleCnt="0"/>
      <dgm:spPr/>
    </dgm:pt>
    <dgm:pt modelId="{AE52F58F-8BE7-4669-8A03-98B13CB12023}" type="pres">
      <dgm:prSet presAssocID="{61CA0FE0-CE97-476A-AA53-7BF93A834A28}" presName="LevelOneTextNode" presStyleLbl="node0" presStyleIdx="0" presStyleCnt="1" custScaleX="72358">
        <dgm:presLayoutVars>
          <dgm:chPref val="3"/>
        </dgm:presLayoutVars>
      </dgm:prSet>
      <dgm:spPr/>
    </dgm:pt>
    <dgm:pt modelId="{7F26AB81-FB86-424D-97FE-C1408B33F2C3}" type="pres">
      <dgm:prSet presAssocID="{61CA0FE0-CE97-476A-AA53-7BF93A834A28}" presName="level2hierChild" presStyleCnt="0"/>
      <dgm:spPr/>
    </dgm:pt>
    <dgm:pt modelId="{92002D4B-56ED-4ACD-A1C7-C7DE22FE957B}" type="pres">
      <dgm:prSet presAssocID="{3F4AA7EC-2C03-4ECA-9358-BC83A9828FE5}" presName="conn2-1" presStyleLbl="parChTrans1D2" presStyleIdx="0" presStyleCnt="2"/>
      <dgm:spPr/>
    </dgm:pt>
    <dgm:pt modelId="{EDF87D4E-BBC2-4506-AE5A-745A05415ACB}" type="pres">
      <dgm:prSet presAssocID="{3F4AA7EC-2C03-4ECA-9358-BC83A9828FE5}" presName="connTx" presStyleLbl="parChTrans1D2" presStyleIdx="0" presStyleCnt="2"/>
      <dgm:spPr/>
    </dgm:pt>
    <dgm:pt modelId="{482B3159-8761-4551-85F3-1EF3E43A7C7B}" type="pres">
      <dgm:prSet presAssocID="{49F1E224-2069-4D3A-8D05-ADB51FD3E0A5}" presName="root2" presStyleCnt="0"/>
      <dgm:spPr/>
    </dgm:pt>
    <dgm:pt modelId="{796F9185-5D30-4B38-A1FA-C3840F8A0D72}" type="pres">
      <dgm:prSet presAssocID="{49F1E224-2069-4D3A-8D05-ADB51FD3E0A5}" presName="LevelTwoTextNode" presStyleLbl="node2" presStyleIdx="0" presStyleCnt="2" custScaleX="70589">
        <dgm:presLayoutVars>
          <dgm:chPref val="3"/>
        </dgm:presLayoutVars>
      </dgm:prSet>
      <dgm:spPr/>
    </dgm:pt>
    <dgm:pt modelId="{E2731A59-28FB-41E8-83A4-16C7B1A7AFC6}" type="pres">
      <dgm:prSet presAssocID="{49F1E224-2069-4D3A-8D05-ADB51FD3E0A5}" presName="level3hierChild" presStyleCnt="0"/>
      <dgm:spPr/>
    </dgm:pt>
    <dgm:pt modelId="{6B6B46CB-34D0-4F8A-9DFE-10E9868E466D}" type="pres">
      <dgm:prSet presAssocID="{BAF9B45B-999D-4F67-8E04-D6F83489CDAE}" presName="conn2-1" presStyleLbl="parChTrans1D3" presStyleIdx="0" presStyleCnt="2"/>
      <dgm:spPr/>
    </dgm:pt>
    <dgm:pt modelId="{987FBAFD-997A-4118-86CA-9F15C1AF6B3F}" type="pres">
      <dgm:prSet presAssocID="{BAF9B45B-999D-4F67-8E04-D6F83489CDAE}" presName="connTx" presStyleLbl="parChTrans1D3" presStyleIdx="0" presStyleCnt="2"/>
      <dgm:spPr/>
    </dgm:pt>
    <dgm:pt modelId="{F65B906C-E14C-4595-BF8A-F3AFAA010C68}" type="pres">
      <dgm:prSet presAssocID="{882B926A-C396-43AC-90C3-442DF7EA950A}" presName="root2" presStyleCnt="0"/>
      <dgm:spPr/>
    </dgm:pt>
    <dgm:pt modelId="{B6FA322B-2A92-424E-ADC6-5FABD970BC39}" type="pres">
      <dgm:prSet presAssocID="{882B926A-C396-43AC-90C3-442DF7EA950A}" presName="LevelTwoTextNode" presStyleLbl="node3" presStyleIdx="0" presStyleCnt="2" custScaleX="127829">
        <dgm:presLayoutVars>
          <dgm:chPref val="3"/>
        </dgm:presLayoutVars>
      </dgm:prSet>
      <dgm:spPr/>
    </dgm:pt>
    <dgm:pt modelId="{44D3CE12-44D1-4354-9510-1F66EF07ABCE}" type="pres">
      <dgm:prSet presAssocID="{882B926A-C396-43AC-90C3-442DF7EA950A}" presName="level3hierChild" presStyleCnt="0"/>
      <dgm:spPr/>
    </dgm:pt>
    <dgm:pt modelId="{8FFDB4C4-4C85-4020-BCFF-0B1A1B61FEF1}" type="pres">
      <dgm:prSet presAssocID="{8343BA43-28E5-4166-855F-978C70DA29CF}" presName="conn2-1" presStyleLbl="parChTrans1D2" presStyleIdx="1" presStyleCnt="2"/>
      <dgm:spPr/>
    </dgm:pt>
    <dgm:pt modelId="{E70C137C-F2E5-4B39-85FE-D5DE83F944A1}" type="pres">
      <dgm:prSet presAssocID="{8343BA43-28E5-4166-855F-978C70DA29CF}" presName="connTx" presStyleLbl="parChTrans1D2" presStyleIdx="1" presStyleCnt="2"/>
      <dgm:spPr/>
    </dgm:pt>
    <dgm:pt modelId="{451A4C1D-535D-4451-937E-99F835095BAC}" type="pres">
      <dgm:prSet presAssocID="{956D19D3-CEED-4AE1-B436-430833CADA76}" presName="root2" presStyleCnt="0"/>
      <dgm:spPr/>
    </dgm:pt>
    <dgm:pt modelId="{EBF3BBD6-B93C-434E-A384-183F85A50158}" type="pres">
      <dgm:prSet presAssocID="{956D19D3-CEED-4AE1-B436-430833CADA76}" presName="LevelTwoTextNode" presStyleLbl="node2" presStyleIdx="1" presStyleCnt="2" custScaleX="69909">
        <dgm:presLayoutVars>
          <dgm:chPref val="3"/>
        </dgm:presLayoutVars>
      </dgm:prSet>
      <dgm:spPr/>
    </dgm:pt>
    <dgm:pt modelId="{B4F66956-4D89-4C2D-B87F-59BFB94EDDC5}" type="pres">
      <dgm:prSet presAssocID="{956D19D3-CEED-4AE1-B436-430833CADA76}" presName="level3hierChild" presStyleCnt="0"/>
      <dgm:spPr/>
    </dgm:pt>
    <dgm:pt modelId="{19915E25-B9BD-4567-8111-EE5EBB7C01E2}" type="pres">
      <dgm:prSet presAssocID="{8286A176-7F82-4FC5-8AAF-F0154BD04A4E}" presName="conn2-1" presStyleLbl="parChTrans1D3" presStyleIdx="1" presStyleCnt="2"/>
      <dgm:spPr/>
    </dgm:pt>
    <dgm:pt modelId="{B54FD729-CFB6-41EB-8194-73A445417A6C}" type="pres">
      <dgm:prSet presAssocID="{8286A176-7F82-4FC5-8AAF-F0154BD04A4E}" presName="connTx" presStyleLbl="parChTrans1D3" presStyleIdx="1" presStyleCnt="2"/>
      <dgm:spPr/>
    </dgm:pt>
    <dgm:pt modelId="{5399CBF9-70DE-43C7-A136-8A91827C5E88}" type="pres">
      <dgm:prSet presAssocID="{2BD59DAD-70FF-48D6-802E-F5B1121842BF}" presName="root2" presStyleCnt="0"/>
      <dgm:spPr/>
    </dgm:pt>
    <dgm:pt modelId="{C31152B5-D9FA-4AD2-8384-00DD0E26A18D}" type="pres">
      <dgm:prSet presAssocID="{2BD59DAD-70FF-48D6-802E-F5B1121842BF}" presName="LevelTwoTextNode" presStyleLbl="node3" presStyleIdx="1" presStyleCnt="2" custScaleX="128378">
        <dgm:presLayoutVars>
          <dgm:chPref val="3"/>
        </dgm:presLayoutVars>
      </dgm:prSet>
      <dgm:spPr/>
    </dgm:pt>
    <dgm:pt modelId="{65E18B1E-062D-45E0-8E94-83363D3452DF}" type="pres">
      <dgm:prSet presAssocID="{2BD59DAD-70FF-48D6-802E-F5B1121842BF}" presName="level3hierChild" presStyleCnt="0"/>
      <dgm:spPr/>
    </dgm:pt>
  </dgm:ptLst>
  <dgm:cxnLst>
    <dgm:cxn modelId="{298B4011-72FD-4036-A276-512BE4ED7809}" srcId="{61CA0FE0-CE97-476A-AA53-7BF93A834A28}" destId="{956D19D3-CEED-4AE1-B436-430833CADA76}" srcOrd="1" destOrd="0" parTransId="{8343BA43-28E5-4166-855F-978C70DA29CF}" sibTransId="{D695DF35-B874-4ABE-B285-247DE926E4AC}"/>
    <dgm:cxn modelId="{B22DC93B-93DE-42C0-B14C-536C06F302F7}" srcId="{956D19D3-CEED-4AE1-B436-430833CADA76}" destId="{2BD59DAD-70FF-48D6-802E-F5B1121842BF}" srcOrd="0" destOrd="0" parTransId="{8286A176-7F82-4FC5-8AAF-F0154BD04A4E}" sibTransId="{4D4F518B-F8F2-4E2B-82A2-F3FCF297E677}"/>
    <dgm:cxn modelId="{FA8C745C-46BF-45CA-A7EF-9DD53A30F798}" type="presOf" srcId="{3F4AA7EC-2C03-4ECA-9358-BC83A9828FE5}" destId="{EDF87D4E-BBC2-4506-AE5A-745A05415ACB}" srcOrd="1" destOrd="0" presId="urn:microsoft.com/office/officeart/2005/8/layout/hierarchy2"/>
    <dgm:cxn modelId="{F8A1C05F-D9B6-4A3E-B9F9-53BBED79330E}" type="presOf" srcId="{BAF9B45B-999D-4F67-8E04-D6F83489CDAE}" destId="{987FBAFD-997A-4118-86CA-9F15C1AF6B3F}" srcOrd="1" destOrd="0" presId="urn:microsoft.com/office/officeart/2005/8/layout/hierarchy2"/>
    <dgm:cxn modelId="{159AC55F-4344-48EF-A6D6-F5A7F81E2CED}" type="presOf" srcId="{8286A176-7F82-4FC5-8AAF-F0154BD04A4E}" destId="{19915E25-B9BD-4567-8111-EE5EBB7C01E2}" srcOrd="0" destOrd="0" presId="urn:microsoft.com/office/officeart/2005/8/layout/hierarchy2"/>
    <dgm:cxn modelId="{C3850151-B589-455F-9B54-0CE4534ED67D}" type="presOf" srcId="{8343BA43-28E5-4166-855F-978C70DA29CF}" destId="{8FFDB4C4-4C85-4020-BCFF-0B1A1B61FEF1}" srcOrd="0" destOrd="0" presId="urn:microsoft.com/office/officeart/2005/8/layout/hierarchy2"/>
    <dgm:cxn modelId="{12454951-33A3-4DA3-A24A-EF091BE0C23E}" type="presOf" srcId="{61CA0FE0-CE97-476A-AA53-7BF93A834A28}" destId="{AE52F58F-8BE7-4669-8A03-98B13CB12023}" srcOrd="0" destOrd="0" presId="urn:microsoft.com/office/officeart/2005/8/layout/hierarchy2"/>
    <dgm:cxn modelId="{3D674C72-AF1D-40E1-81A4-179386CA29CD}" type="presOf" srcId="{2BD59DAD-70FF-48D6-802E-F5B1121842BF}" destId="{C31152B5-D9FA-4AD2-8384-00DD0E26A18D}" srcOrd="0" destOrd="0" presId="urn:microsoft.com/office/officeart/2005/8/layout/hierarchy2"/>
    <dgm:cxn modelId="{CDC3207C-437B-4477-84D6-9EEBCE57FFD5}" type="presOf" srcId="{8286A176-7F82-4FC5-8AAF-F0154BD04A4E}" destId="{B54FD729-CFB6-41EB-8194-73A445417A6C}" srcOrd="1" destOrd="0" presId="urn:microsoft.com/office/officeart/2005/8/layout/hierarchy2"/>
    <dgm:cxn modelId="{48368B80-66FA-4047-AF35-6506AC027937}" type="presOf" srcId="{956D19D3-CEED-4AE1-B436-430833CADA76}" destId="{EBF3BBD6-B93C-434E-A384-183F85A50158}" srcOrd="0" destOrd="0" presId="urn:microsoft.com/office/officeart/2005/8/layout/hierarchy2"/>
    <dgm:cxn modelId="{63BB9F86-F589-4A17-896F-D5B5D1438EEC}" srcId="{49F1E224-2069-4D3A-8D05-ADB51FD3E0A5}" destId="{882B926A-C396-43AC-90C3-442DF7EA950A}" srcOrd="0" destOrd="0" parTransId="{BAF9B45B-999D-4F67-8E04-D6F83489CDAE}" sibTransId="{F2C4D919-202F-47A0-9405-9B57D177BA32}"/>
    <dgm:cxn modelId="{3ED873A3-7E8F-4542-ACB9-F20BCB09912C}" type="presOf" srcId="{3F4AA7EC-2C03-4ECA-9358-BC83A9828FE5}" destId="{92002D4B-56ED-4ACD-A1C7-C7DE22FE957B}" srcOrd="0" destOrd="0" presId="urn:microsoft.com/office/officeart/2005/8/layout/hierarchy2"/>
    <dgm:cxn modelId="{320B58AA-6513-4182-9A50-087D4BDA8B44}" type="presOf" srcId="{49F1E224-2069-4D3A-8D05-ADB51FD3E0A5}" destId="{796F9185-5D30-4B38-A1FA-C3840F8A0D72}" srcOrd="0" destOrd="0" presId="urn:microsoft.com/office/officeart/2005/8/layout/hierarchy2"/>
    <dgm:cxn modelId="{4E33DFAE-ADF6-48AF-BDD7-9611349C73C7}" srcId="{61CA0FE0-CE97-476A-AA53-7BF93A834A28}" destId="{49F1E224-2069-4D3A-8D05-ADB51FD3E0A5}" srcOrd="0" destOrd="0" parTransId="{3F4AA7EC-2C03-4ECA-9358-BC83A9828FE5}" sibTransId="{820E4454-9778-4799-9F52-1C183C1185FF}"/>
    <dgm:cxn modelId="{EAE603B2-F1E5-4A08-84C3-D3EEDC4CC2B3}" type="presOf" srcId="{882B926A-C396-43AC-90C3-442DF7EA950A}" destId="{B6FA322B-2A92-424E-ADC6-5FABD970BC39}" srcOrd="0" destOrd="0" presId="urn:microsoft.com/office/officeart/2005/8/layout/hierarchy2"/>
    <dgm:cxn modelId="{6ABDF4B3-B65B-4364-A530-8A2FF57733A8}" type="presOf" srcId="{DDAC06B5-DDE5-4A1D-AEAE-CA66510EF09A}" destId="{7E25B689-A68F-4D5B-BC97-8252AB65A86A}" srcOrd="0" destOrd="0" presId="urn:microsoft.com/office/officeart/2005/8/layout/hierarchy2"/>
    <dgm:cxn modelId="{F0B424D7-08BC-41D8-B771-CD6AA9D6C07C}" type="presOf" srcId="{BAF9B45B-999D-4F67-8E04-D6F83489CDAE}" destId="{6B6B46CB-34D0-4F8A-9DFE-10E9868E466D}" srcOrd="0" destOrd="0" presId="urn:microsoft.com/office/officeart/2005/8/layout/hierarchy2"/>
    <dgm:cxn modelId="{00BDD4D9-C236-4B4A-811C-9D8F16D69F90}" type="presOf" srcId="{8343BA43-28E5-4166-855F-978C70DA29CF}" destId="{E70C137C-F2E5-4B39-85FE-D5DE83F944A1}" srcOrd="1" destOrd="0" presId="urn:microsoft.com/office/officeart/2005/8/layout/hierarchy2"/>
    <dgm:cxn modelId="{DB76E0DC-BCE2-4604-9B44-3FD5DA65D5DB}" srcId="{DDAC06B5-DDE5-4A1D-AEAE-CA66510EF09A}" destId="{61CA0FE0-CE97-476A-AA53-7BF93A834A28}" srcOrd="0" destOrd="0" parTransId="{AA8F9332-6BBF-4E31-A2D6-A221E6CE7ACF}" sibTransId="{5BA4B0E5-6BBD-4341-8B40-54674041C610}"/>
    <dgm:cxn modelId="{0C07244F-717E-4DC0-876C-9A31A05899ED}" type="presParOf" srcId="{7E25B689-A68F-4D5B-BC97-8252AB65A86A}" destId="{33261204-5DEA-46B3-9D4F-4259554C6EE5}" srcOrd="0" destOrd="0" presId="urn:microsoft.com/office/officeart/2005/8/layout/hierarchy2"/>
    <dgm:cxn modelId="{F717B813-78AE-434B-B624-0C096FA1A0BF}" type="presParOf" srcId="{33261204-5DEA-46B3-9D4F-4259554C6EE5}" destId="{AE52F58F-8BE7-4669-8A03-98B13CB12023}" srcOrd="0" destOrd="0" presId="urn:microsoft.com/office/officeart/2005/8/layout/hierarchy2"/>
    <dgm:cxn modelId="{0ED9681C-30E5-4071-B433-48581E6CF0F8}" type="presParOf" srcId="{33261204-5DEA-46B3-9D4F-4259554C6EE5}" destId="{7F26AB81-FB86-424D-97FE-C1408B33F2C3}" srcOrd="1" destOrd="0" presId="urn:microsoft.com/office/officeart/2005/8/layout/hierarchy2"/>
    <dgm:cxn modelId="{A714753D-843D-44F5-AE3A-E7F90FC9E3A7}" type="presParOf" srcId="{7F26AB81-FB86-424D-97FE-C1408B33F2C3}" destId="{92002D4B-56ED-4ACD-A1C7-C7DE22FE957B}" srcOrd="0" destOrd="0" presId="urn:microsoft.com/office/officeart/2005/8/layout/hierarchy2"/>
    <dgm:cxn modelId="{7ABC99BB-4B95-43B9-B4EE-EF0B9422D967}" type="presParOf" srcId="{92002D4B-56ED-4ACD-A1C7-C7DE22FE957B}" destId="{EDF87D4E-BBC2-4506-AE5A-745A05415ACB}" srcOrd="0" destOrd="0" presId="urn:microsoft.com/office/officeart/2005/8/layout/hierarchy2"/>
    <dgm:cxn modelId="{CA0E75F4-779C-47D7-8CB3-71ED448BEEEB}" type="presParOf" srcId="{7F26AB81-FB86-424D-97FE-C1408B33F2C3}" destId="{482B3159-8761-4551-85F3-1EF3E43A7C7B}" srcOrd="1" destOrd="0" presId="urn:microsoft.com/office/officeart/2005/8/layout/hierarchy2"/>
    <dgm:cxn modelId="{656BFB5E-6D5A-4680-A874-1B213340E0F6}" type="presParOf" srcId="{482B3159-8761-4551-85F3-1EF3E43A7C7B}" destId="{796F9185-5D30-4B38-A1FA-C3840F8A0D72}" srcOrd="0" destOrd="0" presId="urn:microsoft.com/office/officeart/2005/8/layout/hierarchy2"/>
    <dgm:cxn modelId="{DD76BE50-1ABC-40B3-ACBF-1B115FFC0E34}" type="presParOf" srcId="{482B3159-8761-4551-85F3-1EF3E43A7C7B}" destId="{E2731A59-28FB-41E8-83A4-16C7B1A7AFC6}" srcOrd="1" destOrd="0" presId="urn:microsoft.com/office/officeart/2005/8/layout/hierarchy2"/>
    <dgm:cxn modelId="{712B015D-5BD9-41F5-97D0-4F9C5874677B}" type="presParOf" srcId="{E2731A59-28FB-41E8-83A4-16C7B1A7AFC6}" destId="{6B6B46CB-34D0-4F8A-9DFE-10E9868E466D}" srcOrd="0" destOrd="0" presId="urn:microsoft.com/office/officeart/2005/8/layout/hierarchy2"/>
    <dgm:cxn modelId="{56BE524F-F4C0-4F41-AA3C-F413D4E829A4}" type="presParOf" srcId="{6B6B46CB-34D0-4F8A-9DFE-10E9868E466D}" destId="{987FBAFD-997A-4118-86CA-9F15C1AF6B3F}" srcOrd="0" destOrd="0" presId="urn:microsoft.com/office/officeart/2005/8/layout/hierarchy2"/>
    <dgm:cxn modelId="{CEB7184E-E5EA-4255-98C5-87951AE296F4}" type="presParOf" srcId="{E2731A59-28FB-41E8-83A4-16C7B1A7AFC6}" destId="{F65B906C-E14C-4595-BF8A-F3AFAA010C68}" srcOrd="1" destOrd="0" presId="urn:microsoft.com/office/officeart/2005/8/layout/hierarchy2"/>
    <dgm:cxn modelId="{9793406C-6221-4B5D-AF93-9A2E4EFC4B0F}" type="presParOf" srcId="{F65B906C-E14C-4595-BF8A-F3AFAA010C68}" destId="{B6FA322B-2A92-424E-ADC6-5FABD970BC39}" srcOrd="0" destOrd="0" presId="urn:microsoft.com/office/officeart/2005/8/layout/hierarchy2"/>
    <dgm:cxn modelId="{24070AA2-297A-4736-80CD-932326CC70AF}" type="presParOf" srcId="{F65B906C-E14C-4595-BF8A-F3AFAA010C68}" destId="{44D3CE12-44D1-4354-9510-1F66EF07ABCE}" srcOrd="1" destOrd="0" presId="urn:microsoft.com/office/officeart/2005/8/layout/hierarchy2"/>
    <dgm:cxn modelId="{57986695-5B02-44E0-A878-3C34069610D0}" type="presParOf" srcId="{7F26AB81-FB86-424D-97FE-C1408B33F2C3}" destId="{8FFDB4C4-4C85-4020-BCFF-0B1A1B61FEF1}" srcOrd="2" destOrd="0" presId="urn:microsoft.com/office/officeart/2005/8/layout/hierarchy2"/>
    <dgm:cxn modelId="{CBADAC4B-3392-4B91-8A02-FE7999C6A34F}" type="presParOf" srcId="{8FFDB4C4-4C85-4020-BCFF-0B1A1B61FEF1}" destId="{E70C137C-F2E5-4B39-85FE-D5DE83F944A1}" srcOrd="0" destOrd="0" presId="urn:microsoft.com/office/officeart/2005/8/layout/hierarchy2"/>
    <dgm:cxn modelId="{E4BFD451-522A-4455-BBE2-0F735BE991DE}" type="presParOf" srcId="{7F26AB81-FB86-424D-97FE-C1408B33F2C3}" destId="{451A4C1D-535D-4451-937E-99F835095BAC}" srcOrd="3" destOrd="0" presId="urn:microsoft.com/office/officeart/2005/8/layout/hierarchy2"/>
    <dgm:cxn modelId="{C74078A7-B6C5-4948-B334-14D08C214106}" type="presParOf" srcId="{451A4C1D-535D-4451-937E-99F835095BAC}" destId="{EBF3BBD6-B93C-434E-A384-183F85A50158}" srcOrd="0" destOrd="0" presId="urn:microsoft.com/office/officeart/2005/8/layout/hierarchy2"/>
    <dgm:cxn modelId="{34654FEF-E4B8-400C-8BCB-B0FC650EF38D}" type="presParOf" srcId="{451A4C1D-535D-4451-937E-99F835095BAC}" destId="{B4F66956-4D89-4C2D-B87F-59BFB94EDDC5}" srcOrd="1" destOrd="0" presId="urn:microsoft.com/office/officeart/2005/8/layout/hierarchy2"/>
    <dgm:cxn modelId="{741EBF2C-ACFA-4F54-817A-6CDB7A1D4F1F}" type="presParOf" srcId="{B4F66956-4D89-4C2D-B87F-59BFB94EDDC5}" destId="{19915E25-B9BD-4567-8111-EE5EBB7C01E2}" srcOrd="0" destOrd="0" presId="urn:microsoft.com/office/officeart/2005/8/layout/hierarchy2"/>
    <dgm:cxn modelId="{47A482C8-603F-4608-9829-C5AE90A429EB}" type="presParOf" srcId="{19915E25-B9BD-4567-8111-EE5EBB7C01E2}" destId="{B54FD729-CFB6-41EB-8194-73A445417A6C}" srcOrd="0" destOrd="0" presId="urn:microsoft.com/office/officeart/2005/8/layout/hierarchy2"/>
    <dgm:cxn modelId="{81C14F12-0D2E-4E03-B2A1-50D0507FE102}" type="presParOf" srcId="{B4F66956-4D89-4C2D-B87F-59BFB94EDDC5}" destId="{5399CBF9-70DE-43C7-A136-8A91827C5E88}" srcOrd="1" destOrd="0" presId="urn:microsoft.com/office/officeart/2005/8/layout/hierarchy2"/>
    <dgm:cxn modelId="{03CD704C-CE31-4C19-89A7-8F17E868CF5B}" type="presParOf" srcId="{5399CBF9-70DE-43C7-A136-8A91827C5E88}" destId="{C31152B5-D9FA-4AD2-8384-00DD0E26A18D}" srcOrd="0" destOrd="0" presId="urn:microsoft.com/office/officeart/2005/8/layout/hierarchy2"/>
    <dgm:cxn modelId="{82891316-2A5D-4B81-ADE5-684841E8AE32}" type="presParOf" srcId="{5399CBF9-70DE-43C7-A136-8A91827C5E88}" destId="{65E18B1E-062D-45E0-8E94-83363D3452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9AD8FA-60E0-493F-8FBF-9A52BC92A5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E96F4AA6-5DF7-4FF9-B4EF-BC1EB6807A9F}">
      <dgm:prSet phldrT="[Texto]"/>
      <dgm:spPr/>
      <dgm:t>
        <a:bodyPr/>
        <a:lstStyle/>
        <a:p>
          <a:r>
            <a:rPr lang="es-EC" dirty="0"/>
            <a:t>Ventajas</a:t>
          </a:r>
        </a:p>
      </dgm:t>
    </dgm:pt>
    <dgm:pt modelId="{3F007706-1AB3-4E48-88DD-A08D2C838289}" type="parTrans" cxnId="{37EAD4BC-A4E0-4B87-A320-ED8573E87E29}">
      <dgm:prSet/>
      <dgm:spPr/>
      <dgm:t>
        <a:bodyPr/>
        <a:lstStyle/>
        <a:p>
          <a:endParaRPr lang="es-EC"/>
        </a:p>
      </dgm:t>
    </dgm:pt>
    <dgm:pt modelId="{A6436ADA-98EB-4445-9F06-99BB0F18A820}" type="sibTrans" cxnId="{37EAD4BC-A4E0-4B87-A320-ED8573E87E29}">
      <dgm:prSet/>
      <dgm:spPr/>
      <dgm:t>
        <a:bodyPr/>
        <a:lstStyle/>
        <a:p>
          <a:endParaRPr lang="es-EC"/>
        </a:p>
      </dgm:t>
    </dgm:pt>
    <dgm:pt modelId="{7EC04BE8-B06A-4CE4-8FEC-E56E9F41EB17}">
      <dgm:prSet phldrT="[Texto]"/>
      <dgm:spPr/>
      <dgm:t>
        <a:bodyPr/>
        <a:lstStyle/>
        <a:p>
          <a:r>
            <a:rPr lang="es-ES" dirty="0"/>
            <a:t>Permite poner en marcha los proyectos de aquellos emprendedores que no cuentan con un patrimonio.</a:t>
          </a:r>
          <a:endParaRPr lang="es-EC" dirty="0"/>
        </a:p>
      </dgm:t>
    </dgm:pt>
    <dgm:pt modelId="{57FF2BF0-1FD9-4379-A32C-D402E1E5303B}" type="parTrans" cxnId="{29F4C1DF-CB2A-4691-BC33-A8B82C43EB30}">
      <dgm:prSet/>
      <dgm:spPr/>
      <dgm:t>
        <a:bodyPr/>
        <a:lstStyle/>
        <a:p>
          <a:endParaRPr lang="es-EC"/>
        </a:p>
      </dgm:t>
    </dgm:pt>
    <dgm:pt modelId="{9B742E4D-223A-4D21-9A73-B20E82F96D09}" type="sibTrans" cxnId="{29F4C1DF-CB2A-4691-BC33-A8B82C43EB30}">
      <dgm:prSet/>
      <dgm:spPr/>
      <dgm:t>
        <a:bodyPr/>
        <a:lstStyle/>
        <a:p>
          <a:endParaRPr lang="es-EC"/>
        </a:p>
      </dgm:t>
    </dgm:pt>
    <dgm:pt modelId="{366917DC-B80A-46EA-851A-DB60A0035477}">
      <dgm:prSet phldrT="[Texto]"/>
      <dgm:spPr/>
      <dgm:t>
        <a:bodyPr/>
        <a:lstStyle/>
        <a:p>
          <a:r>
            <a:rPr lang="es-EC" dirty="0"/>
            <a:t>Incrementa fuentes de empleo</a:t>
          </a:r>
        </a:p>
      </dgm:t>
    </dgm:pt>
    <dgm:pt modelId="{2C2AA12A-D1F8-4524-8367-402324803290}" type="parTrans" cxnId="{55714FED-ED2A-4A6F-88AC-7CD0DD5CC9CA}">
      <dgm:prSet/>
      <dgm:spPr/>
      <dgm:t>
        <a:bodyPr/>
        <a:lstStyle/>
        <a:p>
          <a:endParaRPr lang="es-EC"/>
        </a:p>
      </dgm:t>
    </dgm:pt>
    <dgm:pt modelId="{C405ADD5-EDC0-4A93-98AD-1B4B219656CE}" type="sibTrans" cxnId="{55714FED-ED2A-4A6F-88AC-7CD0DD5CC9CA}">
      <dgm:prSet/>
      <dgm:spPr/>
      <dgm:t>
        <a:bodyPr/>
        <a:lstStyle/>
        <a:p>
          <a:endParaRPr lang="es-EC"/>
        </a:p>
      </dgm:t>
    </dgm:pt>
    <dgm:pt modelId="{CFAE9DF5-3C46-4E6E-926A-FCFABB7E4E84}">
      <dgm:prSet phldrT="[Texto]"/>
      <dgm:spPr/>
      <dgm:t>
        <a:bodyPr/>
        <a:lstStyle/>
        <a:p>
          <a:r>
            <a:rPr lang="es-EC" dirty="0"/>
            <a:t>Desventajas</a:t>
          </a:r>
        </a:p>
      </dgm:t>
    </dgm:pt>
    <dgm:pt modelId="{08C74A63-27D2-47AD-9B87-CE16FFB9B223}" type="parTrans" cxnId="{FD889663-E52D-4C60-9B16-17E56BC620F2}">
      <dgm:prSet/>
      <dgm:spPr/>
      <dgm:t>
        <a:bodyPr/>
        <a:lstStyle/>
        <a:p>
          <a:endParaRPr lang="es-EC"/>
        </a:p>
      </dgm:t>
    </dgm:pt>
    <dgm:pt modelId="{CE86F7AB-04FF-4A8D-8D70-ADDCF6C8C1D5}" type="sibTrans" cxnId="{FD889663-E52D-4C60-9B16-17E56BC620F2}">
      <dgm:prSet/>
      <dgm:spPr/>
      <dgm:t>
        <a:bodyPr/>
        <a:lstStyle/>
        <a:p>
          <a:endParaRPr lang="es-EC"/>
        </a:p>
      </dgm:t>
    </dgm:pt>
    <dgm:pt modelId="{20C409F6-8F57-43C1-8304-544DEA63C1CE}">
      <dgm:prSet phldrT="[Texto]"/>
      <dgm:spPr/>
      <dgm:t>
        <a:bodyPr/>
        <a:lstStyle/>
        <a:p>
          <a:r>
            <a:rPr lang="es-EC" dirty="0"/>
            <a:t>Dificultad de acceder a un microcrédito</a:t>
          </a:r>
        </a:p>
      </dgm:t>
    </dgm:pt>
    <dgm:pt modelId="{0CEEF50F-C416-4685-B9B7-90686670518E}" type="parTrans" cxnId="{7618B24C-9448-4F10-8C80-31975BD8B231}">
      <dgm:prSet/>
      <dgm:spPr/>
      <dgm:t>
        <a:bodyPr/>
        <a:lstStyle/>
        <a:p>
          <a:endParaRPr lang="es-EC"/>
        </a:p>
      </dgm:t>
    </dgm:pt>
    <dgm:pt modelId="{555F219D-16B2-4490-B10D-1FC85DB8DC6C}" type="sibTrans" cxnId="{7618B24C-9448-4F10-8C80-31975BD8B231}">
      <dgm:prSet/>
      <dgm:spPr/>
      <dgm:t>
        <a:bodyPr/>
        <a:lstStyle/>
        <a:p>
          <a:endParaRPr lang="es-EC"/>
        </a:p>
      </dgm:t>
    </dgm:pt>
    <dgm:pt modelId="{F676F6AA-2481-460E-A343-E0A1023DAE90}">
      <dgm:prSet phldrT="[Texto]"/>
      <dgm:spPr/>
      <dgm:t>
        <a:bodyPr/>
        <a:lstStyle/>
        <a:p>
          <a:r>
            <a:rPr lang="es-EC" dirty="0"/>
            <a:t>Altas tasas de interés</a:t>
          </a:r>
        </a:p>
      </dgm:t>
    </dgm:pt>
    <dgm:pt modelId="{3121AFEA-49D6-407D-80AB-26E1E8341B82}" type="parTrans" cxnId="{BE4180A0-89FC-4E1A-BD5C-580BD9B5C0F0}">
      <dgm:prSet/>
      <dgm:spPr/>
      <dgm:t>
        <a:bodyPr/>
        <a:lstStyle/>
        <a:p>
          <a:endParaRPr lang="es-EC"/>
        </a:p>
      </dgm:t>
    </dgm:pt>
    <dgm:pt modelId="{E01CB864-3FAC-45D6-B828-B2B5BC7130F8}" type="sibTrans" cxnId="{BE4180A0-89FC-4E1A-BD5C-580BD9B5C0F0}">
      <dgm:prSet/>
      <dgm:spPr/>
      <dgm:t>
        <a:bodyPr/>
        <a:lstStyle/>
        <a:p>
          <a:endParaRPr lang="es-EC"/>
        </a:p>
      </dgm:t>
    </dgm:pt>
    <dgm:pt modelId="{90128F93-AC33-434B-810D-5FA567A59BBF}">
      <dgm:prSet phldrT="[Texto]"/>
      <dgm:spPr/>
      <dgm:t>
        <a:bodyPr/>
        <a:lstStyle/>
        <a:p>
          <a:r>
            <a:rPr lang="es-EC" dirty="0"/>
            <a:t>Cubre las primeras necesidades de un emprendimiento</a:t>
          </a:r>
        </a:p>
      </dgm:t>
    </dgm:pt>
    <dgm:pt modelId="{37D8C97B-A1F7-4199-B02C-C537601BCA2D}" type="parTrans" cxnId="{5D467C31-6FC4-40E9-952D-480EDF751D39}">
      <dgm:prSet/>
      <dgm:spPr/>
      <dgm:t>
        <a:bodyPr/>
        <a:lstStyle/>
        <a:p>
          <a:endParaRPr lang="es-EC"/>
        </a:p>
      </dgm:t>
    </dgm:pt>
    <dgm:pt modelId="{61789F4D-93FC-4CB1-B310-AEDC542F4C13}" type="sibTrans" cxnId="{5D467C31-6FC4-40E9-952D-480EDF751D39}">
      <dgm:prSet/>
      <dgm:spPr/>
      <dgm:t>
        <a:bodyPr/>
        <a:lstStyle/>
        <a:p>
          <a:endParaRPr lang="es-EC"/>
        </a:p>
      </dgm:t>
    </dgm:pt>
    <dgm:pt modelId="{AC8602CB-17C2-405F-AA02-9F047387F2F5}">
      <dgm:prSet phldrT="[Texto]"/>
      <dgm:spPr/>
      <dgm:t>
        <a:bodyPr/>
        <a:lstStyle/>
        <a:p>
          <a:r>
            <a:rPr lang="es-EC" dirty="0"/>
            <a:t>Expansión del negocio</a:t>
          </a:r>
        </a:p>
      </dgm:t>
    </dgm:pt>
    <dgm:pt modelId="{04282DA1-B9AE-4D62-ADD0-A2D461D68975}" type="parTrans" cxnId="{9185D1A2-A900-4B40-B9CF-48D7AD4BC822}">
      <dgm:prSet/>
      <dgm:spPr/>
      <dgm:t>
        <a:bodyPr/>
        <a:lstStyle/>
        <a:p>
          <a:endParaRPr lang="es-EC"/>
        </a:p>
      </dgm:t>
    </dgm:pt>
    <dgm:pt modelId="{55F9FC93-5508-4574-863B-830CA3C8EB13}" type="sibTrans" cxnId="{9185D1A2-A900-4B40-B9CF-48D7AD4BC822}">
      <dgm:prSet/>
      <dgm:spPr/>
      <dgm:t>
        <a:bodyPr/>
        <a:lstStyle/>
        <a:p>
          <a:endParaRPr lang="es-EC"/>
        </a:p>
      </dgm:t>
    </dgm:pt>
    <dgm:pt modelId="{F0F28303-1CF1-435D-BF19-326467A22202}">
      <dgm:prSet phldrT="[Texto]"/>
      <dgm:spPr/>
      <dgm:t>
        <a:bodyPr/>
        <a:lstStyle/>
        <a:p>
          <a:r>
            <a:rPr lang="es-EC" dirty="0"/>
            <a:t>Ofrecer en el mercado una mayor variedad de productos y servicios</a:t>
          </a:r>
        </a:p>
      </dgm:t>
    </dgm:pt>
    <dgm:pt modelId="{AFFF8315-D5A1-4A0B-B42A-F09A7DAF4C7D}" type="parTrans" cxnId="{0B84A2FE-7691-465E-ADC6-779352846E6E}">
      <dgm:prSet/>
      <dgm:spPr/>
      <dgm:t>
        <a:bodyPr/>
        <a:lstStyle/>
        <a:p>
          <a:endParaRPr lang="es-EC"/>
        </a:p>
      </dgm:t>
    </dgm:pt>
    <dgm:pt modelId="{333DFF4A-D1B0-4882-B756-B7B5999EBB17}" type="sibTrans" cxnId="{0B84A2FE-7691-465E-ADC6-779352846E6E}">
      <dgm:prSet/>
      <dgm:spPr/>
      <dgm:t>
        <a:bodyPr/>
        <a:lstStyle/>
        <a:p>
          <a:endParaRPr lang="es-EC"/>
        </a:p>
      </dgm:t>
    </dgm:pt>
    <dgm:pt modelId="{2CE43331-02DE-4511-AA06-BED85DD83CB6}">
      <dgm:prSet phldrT="[Texto]"/>
      <dgm:spPr/>
      <dgm:t>
        <a:bodyPr/>
        <a:lstStyle/>
        <a:p>
          <a:r>
            <a:rPr lang="es-EC" dirty="0"/>
            <a:t>Crecimiento económico de la población excluida del sistema financiero convencional</a:t>
          </a:r>
        </a:p>
      </dgm:t>
    </dgm:pt>
    <dgm:pt modelId="{86C0C72E-EE33-4D2F-AAFB-550E54555F27}" type="parTrans" cxnId="{98B7C4C3-A5FE-4C6A-A576-467C39E281EE}">
      <dgm:prSet/>
      <dgm:spPr/>
      <dgm:t>
        <a:bodyPr/>
        <a:lstStyle/>
        <a:p>
          <a:endParaRPr lang="es-EC"/>
        </a:p>
      </dgm:t>
    </dgm:pt>
    <dgm:pt modelId="{05B85388-8D8F-43A4-8780-FB03CF158B97}" type="sibTrans" cxnId="{98B7C4C3-A5FE-4C6A-A576-467C39E281EE}">
      <dgm:prSet/>
      <dgm:spPr/>
      <dgm:t>
        <a:bodyPr/>
        <a:lstStyle/>
        <a:p>
          <a:endParaRPr lang="es-EC"/>
        </a:p>
      </dgm:t>
    </dgm:pt>
    <dgm:pt modelId="{6B916AEB-F5BF-48E4-BBDD-F2280D9BF3CB}" type="pres">
      <dgm:prSet presAssocID="{7E9AD8FA-60E0-493F-8FBF-9A52BC92A592}" presName="Name0" presStyleCnt="0">
        <dgm:presLayoutVars>
          <dgm:dir/>
          <dgm:animLvl val="lvl"/>
          <dgm:resizeHandles val="exact"/>
        </dgm:presLayoutVars>
      </dgm:prSet>
      <dgm:spPr/>
    </dgm:pt>
    <dgm:pt modelId="{90F746B4-54C2-4508-85A8-299670B4DBE5}" type="pres">
      <dgm:prSet presAssocID="{E96F4AA6-5DF7-4FF9-B4EF-BC1EB6807A9F}" presName="linNode" presStyleCnt="0"/>
      <dgm:spPr/>
    </dgm:pt>
    <dgm:pt modelId="{714F01CA-761E-4B7C-A463-700FCFD645E3}" type="pres">
      <dgm:prSet presAssocID="{E96F4AA6-5DF7-4FF9-B4EF-BC1EB6807A9F}" presName="parentText" presStyleLbl="node1" presStyleIdx="0" presStyleCnt="2" custScaleX="66702">
        <dgm:presLayoutVars>
          <dgm:chMax val="1"/>
          <dgm:bulletEnabled val="1"/>
        </dgm:presLayoutVars>
      </dgm:prSet>
      <dgm:spPr/>
    </dgm:pt>
    <dgm:pt modelId="{B0983169-A8AB-466F-A8BE-56EFBD6B53B5}" type="pres">
      <dgm:prSet presAssocID="{E96F4AA6-5DF7-4FF9-B4EF-BC1EB6807A9F}" presName="descendantText" presStyleLbl="alignAccFollowNode1" presStyleIdx="0" presStyleCnt="2" custScaleX="113337">
        <dgm:presLayoutVars>
          <dgm:bulletEnabled val="1"/>
        </dgm:presLayoutVars>
      </dgm:prSet>
      <dgm:spPr/>
    </dgm:pt>
    <dgm:pt modelId="{86FB0FDC-4A31-4CA8-AC9B-B9F43AFBF8C1}" type="pres">
      <dgm:prSet presAssocID="{A6436ADA-98EB-4445-9F06-99BB0F18A820}" presName="sp" presStyleCnt="0"/>
      <dgm:spPr/>
    </dgm:pt>
    <dgm:pt modelId="{7A3CD213-DEC2-46B0-B827-C11EB3FB28F0}" type="pres">
      <dgm:prSet presAssocID="{CFAE9DF5-3C46-4E6E-926A-FCFABB7E4E84}" presName="linNode" presStyleCnt="0"/>
      <dgm:spPr/>
    </dgm:pt>
    <dgm:pt modelId="{ED92FD41-D44C-4F96-AC40-DD8E3491791F}" type="pres">
      <dgm:prSet presAssocID="{CFAE9DF5-3C46-4E6E-926A-FCFABB7E4E84}" presName="parentText" presStyleLbl="node1" presStyleIdx="1" presStyleCnt="2" custScaleX="66702" custScaleY="50659">
        <dgm:presLayoutVars>
          <dgm:chMax val="1"/>
          <dgm:bulletEnabled val="1"/>
        </dgm:presLayoutVars>
      </dgm:prSet>
      <dgm:spPr/>
    </dgm:pt>
    <dgm:pt modelId="{F3DD3079-64C7-41BB-81BD-E7D68798A41E}" type="pres">
      <dgm:prSet presAssocID="{CFAE9DF5-3C46-4E6E-926A-FCFABB7E4E84}" presName="descendantText" presStyleLbl="alignAccFollowNode1" presStyleIdx="1" presStyleCnt="2" custScaleX="112920" custScaleY="48685">
        <dgm:presLayoutVars>
          <dgm:bulletEnabled val="1"/>
        </dgm:presLayoutVars>
      </dgm:prSet>
      <dgm:spPr/>
    </dgm:pt>
  </dgm:ptLst>
  <dgm:cxnLst>
    <dgm:cxn modelId="{F5A70E1D-F549-41D5-9E67-DCC131B2F093}" type="presOf" srcId="{AC8602CB-17C2-405F-AA02-9F047387F2F5}" destId="{B0983169-A8AB-466F-A8BE-56EFBD6B53B5}" srcOrd="0" destOrd="2" presId="urn:microsoft.com/office/officeart/2005/8/layout/vList5"/>
    <dgm:cxn modelId="{5D467C31-6FC4-40E9-952D-480EDF751D39}" srcId="{E96F4AA6-5DF7-4FF9-B4EF-BC1EB6807A9F}" destId="{90128F93-AC33-434B-810D-5FA567A59BBF}" srcOrd="1" destOrd="0" parTransId="{37D8C97B-A1F7-4199-B02C-C537601BCA2D}" sibTransId="{61789F4D-93FC-4CB1-B310-AEDC542F4C13}"/>
    <dgm:cxn modelId="{B2FA8A61-CD81-401F-9F98-DD92289EFE27}" type="presOf" srcId="{7EC04BE8-B06A-4CE4-8FEC-E56E9F41EB17}" destId="{B0983169-A8AB-466F-A8BE-56EFBD6B53B5}" srcOrd="0" destOrd="0" presId="urn:microsoft.com/office/officeart/2005/8/layout/vList5"/>
    <dgm:cxn modelId="{143A9842-FFD7-4B6E-B31B-DD532CE954C2}" type="presOf" srcId="{CFAE9DF5-3C46-4E6E-926A-FCFABB7E4E84}" destId="{ED92FD41-D44C-4F96-AC40-DD8E3491791F}" srcOrd="0" destOrd="0" presId="urn:microsoft.com/office/officeart/2005/8/layout/vList5"/>
    <dgm:cxn modelId="{FD889663-E52D-4C60-9B16-17E56BC620F2}" srcId="{7E9AD8FA-60E0-493F-8FBF-9A52BC92A592}" destId="{CFAE9DF5-3C46-4E6E-926A-FCFABB7E4E84}" srcOrd="1" destOrd="0" parTransId="{08C74A63-27D2-47AD-9B87-CE16FFB9B223}" sibTransId="{CE86F7AB-04FF-4A8D-8D70-ADDCF6C8C1D5}"/>
    <dgm:cxn modelId="{6AD7896B-1BA8-44CA-9032-BCA6A8F2F174}" type="presOf" srcId="{20C409F6-8F57-43C1-8304-544DEA63C1CE}" destId="{F3DD3079-64C7-41BB-81BD-E7D68798A41E}" srcOrd="0" destOrd="0" presId="urn:microsoft.com/office/officeart/2005/8/layout/vList5"/>
    <dgm:cxn modelId="{7618B24C-9448-4F10-8C80-31975BD8B231}" srcId="{CFAE9DF5-3C46-4E6E-926A-FCFABB7E4E84}" destId="{20C409F6-8F57-43C1-8304-544DEA63C1CE}" srcOrd="0" destOrd="0" parTransId="{0CEEF50F-C416-4685-B9B7-90686670518E}" sibTransId="{555F219D-16B2-4490-B10D-1FC85DB8DC6C}"/>
    <dgm:cxn modelId="{928B538B-5CE8-40A3-8380-339E25B87925}" type="presOf" srcId="{F676F6AA-2481-460E-A343-E0A1023DAE90}" destId="{F3DD3079-64C7-41BB-81BD-E7D68798A41E}" srcOrd="0" destOrd="1" presId="urn:microsoft.com/office/officeart/2005/8/layout/vList5"/>
    <dgm:cxn modelId="{41901E8E-C698-4FE8-B786-7BF21CEE5683}" type="presOf" srcId="{366917DC-B80A-46EA-851A-DB60A0035477}" destId="{B0983169-A8AB-466F-A8BE-56EFBD6B53B5}" srcOrd="0" destOrd="3" presId="urn:microsoft.com/office/officeart/2005/8/layout/vList5"/>
    <dgm:cxn modelId="{BE4180A0-89FC-4E1A-BD5C-580BD9B5C0F0}" srcId="{CFAE9DF5-3C46-4E6E-926A-FCFABB7E4E84}" destId="{F676F6AA-2481-460E-A343-E0A1023DAE90}" srcOrd="1" destOrd="0" parTransId="{3121AFEA-49D6-407D-80AB-26E1E8341B82}" sibTransId="{E01CB864-3FAC-45D6-B828-B2B5BC7130F8}"/>
    <dgm:cxn modelId="{9185D1A2-A900-4B40-B9CF-48D7AD4BC822}" srcId="{E96F4AA6-5DF7-4FF9-B4EF-BC1EB6807A9F}" destId="{AC8602CB-17C2-405F-AA02-9F047387F2F5}" srcOrd="2" destOrd="0" parTransId="{04282DA1-B9AE-4D62-ADD0-A2D461D68975}" sibTransId="{55F9FC93-5508-4574-863B-830CA3C8EB13}"/>
    <dgm:cxn modelId="{5FC582B1-4088-4A34-B141-D7053588C071}" type="presOf" srcId="{E96F4AA6-5DF7-4FF9-B4EF-BC1EB6807A9F}" destId="{714F01CA-761E-4B7C-A463-700FCFD645E3}" srcOrd="0" destOrd="0" presId="urn:microsoft.com/office/officeart/2005/8/layout/vList5"/>
    <dgm:cxn modelId="{37EAD4BC-A4E0-4B87-A320-ED8573E87E29}" srcId="{7E9AD8FA-60E0-493F-8FBF-9A52BC92A592}" destId="{E96F4AA6-5DF7-4FF9-B4EF-BC1EB6807A9F}" srcOrd="0" destOrd="0" parTransId="{3F007706-1AB3-4E48-88DD-A08D2C838289}" sibTransId="{A6436ADA-98EB-4445-9F06-99BB0F18A820}"/>
    <dgm:cxn modelId="{98B7C4C3-A5FE-4C6A-A576-467C39E281EE}" srcId="{E96F4AA6-5DF7-4FF9-B4EF-BC1EB6807A9F}" destId="{2CE43331-02DE-4511-AA06-BED85DD83CB6}" srcOrd="5" destOrd="0" parTransId="{86C0C72E-EE33-4D2F-AAFB-550E54555F27}" sibTransId="{05B85388-8D8F-43A4-8780-FB03CF158B97}"/>
    <dgm:cxn modelId="{CE1F18CC-9876-4AA9-8DAB-85E7B37BA4DE}" type="presOf" srcId="{2CE43331-02DE-4511-AA06-BED85DD83CB6}" destId="{B0983169-A8AB-466F-A8BE-56EFBD6B53B5}" srcOrd="0" destOrd="5" presId="urn:microsoft.com/office/officeart/2005/8/layout/vList5"/>
    <dgm:cxn modelId="{29F4C1DF-CB2A-4691-BC33-A8B82C43EB30}" srcId="{E96F4AA6-5DF7-4FF9-B4EF-BC1EB6807A9F}" destId="{7EC04BE8-B06A-4CE4-8FEC-E56E9F41EB17}" srcOrd="0" destOrd="0" parTransId="{57FF2BF0-1FD9-4379-A32C-D402E1E5303B}" sibTransId="{9B742E4D-223A-4D21-9A73-B20E82F96D09}"/>
    <dgm:cxn modelId="{664F2DE2-1C8E-4F00-8E1D-EDE212FE0357}" type="presOf" srcId="{F0F28303-1CF1-435D-BF19-326467A22202}" destId="{B0983169-A8AB-466F-A8BE-56EFBD6B53B5}" srcOrd="0" destOrd="4" presId="urn:microsoft.com/office/officeart/2005/8/layout/vList5"/>
    <dgm:cxn modelId="{B43EA9E2-61EC-4E39-9825-D074564D3A78}" type="presOf" srcId="{7E9AD8FA-60E0-493F-8FBF-9A52BC92A592}" destId="{6B916AEB-F5BF-48E4-BBDD-F2280D9BF3CB}" srcOrd="0" destOrd="0" presId="urn:microsoft.com/office/officeart/2005/8/layout/vList5"/>
    <dgm:cxn modelId="{1F582CED-DE79-4AE4-AA07-5E29533D2F23}" type="presOf" srcId="{90128F93-AC33-434B-810D-5FA567A59BBF}" destId="{B0983169-A8AB-466F-A8BE-56EFBD6B53B5}" srcOrd="0" destOrd="1" presId="urn:microsoft.com/office/officeart/2005/8/layout/vList5"/>
    <dgm:cxn modelId="{55714FED-ED2A-4A6F-88AC-7CD0DD5CC9CA}" srcId="{E96F4AA6-5DF7-4FF9-B4EF-BC1EB6807A9F}" destId="{366917DC-B80A-46EA-851A-DB60A0035477}" srcOrd="3" destOrd="0" parTransId="{2C2AA12A-D1F8-4524-8367-402324803290}" sibTransId="{C405ADD5-EDC0-4A93-98AD-1B4B219656CE}"/>
    <dgm:cxn modelId="{0B84A2FE-7691-465E-ADC6-779352846E6E}" srcId="{E96F4AA6-5DF7-4FF9-B4EF-BC1EB6807A9F}" destId="{F0F28303-1CF1-435D-BF19-326467A22202}" srcOrd="4" destOrd="0" parTransId="{AFFF8315-D5A1-4A0B-B42A-F09A7DAF4C7D}" sibTransId="{333DFF4A-D1B0-4882-B756-B7B5999EBB17}"/>
    <dgm:cxn modelId="{189409E7-C167-4A18-B7AB-FF98CEABE3F6}" type="presParOf" srcId="{6B916AEB-F5BF-48E4-BBDD-F2280D9BF3CB}" destId="{90F746B4-54C2-4508-85A8-299670B4DBE5}" srcOrd="0" destOrd="0" presId="urn:microsoft.com/office/officeart/2005/8/layout/vList5"/>
    <dgm:cxn modelId="{7B3C9F70-FBAE-442E-9002-536EFC600455}" type="presParOf" srcId="{90F746B4-54C2-4508-85A8-299670B4DBE5}" destId="{714F01CA-761E-4B7C-A463-700FCFD645E3}" srcOrd="0" destOrd="0" presId="urn:microsoft.com/office/officeart/2005/8/layout/vList5"/>
    <dgm:cxn modelId="{D12A2B8B-F3C2-4F07-9FF9-172D524D55F3}" type="presParOf" srcId="{90F746B4-54C2-4508-85A8-299670B4DBE5}" destId="{B0983169-A8AB-466F-A8BE-56EFBD6B53B5}" srcOrd="1" destOrd="0" presId="urn:microsoft.com/office/officeart/2005/8/layout/vList5"/>
    <dgm:cxn modelId="{8DF33A11-BD03-4F4B-BA18-5ED46BA85B1A}" type="presParOf" srcId="{6B916AEB-F5BF-48E4-BBDD-F2280D9BF3CB}" destId="{86FB0FDC-4A31-4CA8-AC9B-B9F43AFBF8C1}" srcOrd="1" destOrd="0" presId="urn:microsoft.com/office/officeart/2005/8/layout/vList5"/>
    <dgm:cxn modelId="{6F08A8D7-D87B-4297-AB39-8E0BB57A4408}" type="presParOf" srcId="{6B916AEB-F5BF-48E4-BBDD-F2280D9BF3CB}" destId="{7A3CD213-DEC2-46B0-B827-C11EB3FB28F0}" srcOrd="2" destOrd="0" presId="urn:microsoft.com/office/officeart/2005/8/layout/vList5"/>
    <dgm:cxn modelId="{04274B78-D985-456B-A921-7A38EED1922F}" type="presParOf" srcId="{7A3CD213-DEC2-46B0-B827-C11EB3FB28F0}" destId="{ED92FD41-D44C-4F96-AC40-DD8E3491791F}" srcOrd="0" destOrd="0" presId="urn:microsoft.com/office/officeart/2005/8/layout/vList5"/>
    <dgm:cxn modelId="{444B1474-158A-4A4C-BB74-9FB3235A9D91}" type="presParOf" srcId="{7A3CD213-DEC2-46B0-B827-C11EB3FB28F0}" destId="{F3DD3079-64C7-41BB-81BD-E7D68798A4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2B6404-C9B4-418A-96AF-A95462AD98B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C"/>
        </a:p>
      </dgm:t>
    </dgm:pt>
    <dgm:pt modelId="{44F1B34E-8B11-4EB9-983D-1206F530C9F0}">
      <dgm:prSet phldrT="[Texto]"/>
      <dgm:spPr/>
      <dgm:t>
        <a:bodyPr/>
        <a:lstStyle/>
        <a:p>
          <a:r>
            <a:rPr lang="es-EC" dirty="0"/>
            <a:t>Microcrédito</a:t>
          </a:r>
        </a:p>
      </dgm:t>
    </dgm:pt>
    <dgm:pt modelId="{FD73687C-68ED-440A-9057-DCBD7C52D21E}" type="parTrans" cxnId="{74ABF49C-8761-41E8-9493-9DA3C56FAC95}">
      <dgm:prSet/>
      <dgm:spPr/>
      <dgm:t>
        <a:bodyPr/>
        <a:lstStyle/>
        <a:p>
          <a:endParaRPr lang="es-EC"/>
        </a:p>
      </dgm:t>
    </dgm:pt>
    <dgm:pt modelId="{170E7859-2C3D-47F8-AFF0-AA52D435D985}" type="sibTrans" cxnId="{74ABF49C-8761-41E8-9493-9DA3C56FAC95}">
      <dgm:prSet/>
      <dgm:spPr/>
      <dgm:t>
        <a:bodyPr/>
        <a:lstStyle/>
        <a:p>
          <a:endParaRPr lang="es-EC"/>
        </a:p>
      </dgm:t>
    </dgm:pt>
    <dgm:pt modelId="{C2F36276-12A4-40EB-8EFB-287943FEC5E4}">
      <dgm:prSet phldrT="[Texto]"/>
      <dgm:spPr/>
      <dgm:t>
        <a:bodyPr/>
        <a:lstStyle/>
        <a:p>
          <a:r>
            <a:rPr lang="es-EC" dirty="0"/>
            <a:t>Minorista</a:t>
          </a:r>
        </a:p>
      </dgm:t>
    </dgm:pt>
    <dgm:pt modelId="{D2A937E9-8E4B-4D61-A20F-3244F1114651}" type="parTrans" cxnId="{4C37C767-57F0-4645-B2DB-7E4CA41BBA6B}">
      <dgm:prSet/>
      <dgm:spPr/>
      <dgm:t>
        <a:bodyPr/>
        <a:lstStyle/>
        <a:p>
          <a:endParaRPr lang="es-EC"/>
        </a:p>
      </dgm:t>
    </dgm:pt>
    <dgm:pt modelId="{0054005C-18F8-43F4-8534-57D7827161D2}" type="sibTrans" cxnId="{4C37C767-57F0-4645-B2DB-7E4CA41BBA6B}">
      <dgm:prSet/>
      <dgm:spPr/>
      <dgm:t>
        <a:bodyPr/>
        <a:lstStyle/>
        <a:p>
          <a:endParaRPr lang="es-EC"/>
        </a:p>
      </dgm:t>
    </dgm:pt>
    <dgm:pt modelId="{933F131D-6567-4C3F-96FC-FC7CC2FEB6D4}">
      <dgm:prSet phldrT="[Texto]"/>
      <dgm:spPr/>
      <dgm:t>
        <a:bodyPr/>
        <a:lstStyle/>
        <a:p>
          <a:r>
            <a:rPr lang="es-EC" dirty="0"/>
            <a:t>Acumulación simple</a:t>
          </a:r>
        </a:p>
      </dgm:t>
    </dgm:pt>
    <dgm:pt modelId="{22FEB12E-3BAB-4853-961D-C29DAE8AE22E}" type="parTrans" cxnId="{37AC8AA2-5B79-4071-9D3B-AD95311916C1}">
      <dgm:prSet/>
      <dgm:spPr/>
      <dgm:t>
        <a:bodyPr/>
        <a:lstStyle/>
        <a:p>
          <a:endParaRPr lang="es-EC"/>
        </a:p>
      </dgm:t>
    </dgm:pt>
    <dgm:pt modelId="{EF69C673-D70F-4AEA-A6EB-B84F5EFB9F43}" type="sibTrans" cxnId="{37AC8AA2-5B79-4071-9D3B-AD95311916C1}">
      <dgm:prSet/>
      <dgm:spPr/>
      <dgm:t>
        <a:bodyPr/>
        <a:lstStyle/>
        <a:p>
          <a:endParaRPr lang="es-EC"/>
        </a:p>
      </dgm:t>
    </dgm:pt>
    <dgm:pt modelId="{9651B889-D53C-4230-9254-3EFF3F1E4B0E}">
      <dgm:prSet phldrT="[Texto]"/>
      <dgm:spPr/>
      <dgm:t>
        <a:bodyPr/>
        <a:lstStyle/>
        <a:p>
          <a:r>
            <a:rPr lang="es-EC" dirty="0"/>
            <a:t>Acumulación ampliada</a:t>
          </a:r>
        </a:p>
      </dgm:t>
    </dgm:pt>
    <dgm:pt modelId="{3EEC4389-0BE1-49F7-8C3F-D164AEEE95C4}" type="parTrans" cxnId="{68851F7B-901D-4F5B-9EE1-F83D995620C4}">
      <dgm:prSet/>
      <dgm:spPr/>
      <dgm:t>
        <a:bodyPr/>
        <a:lstStyle/>
        <a:p>
          <a:endParaRPr lang="es-EC"/>
        </a:p>
      </dgm:t>
    </dgm:pt>
    <dgm:pt modelId="{D42C3D68-7BC7-45CA-8298-52EFEF1577AE}" type="sibTrans" cxnId="{68851F7B-901D-4F5B-9EE1-F83D995620C4}">
      <dgm:prSet/>
      <dgm:spPr/>
      <dgm:t>
        <a:bodyPr/>
        <a:lstStyle/>
        <a:p>
          <a:endParaRPr lang="es-EC"/>
        </a:p>
      </dgm:t>
    </dgm:pt>
    <dgm:pt modelId="{D6598579-6359-40F4-B0D8-12722643D56C}">
      <dgm:prSet/>
      <dgm:spPr/>
      <dgm:t>
        <a:bodyPr/>
        <a:lstStyle/>
        <a:p>
          <a:r>
            <a:rPr lang="es-EC" dirty="0"/>
            <a:t>Crédito menor a US$ 1.000</a:t>
          </a:r>
        </a:p>
      </dgm:t>
    </dgm:pt>
    <dgm:pt modelId="{ED3EC0E8-7573-4661-ACA2-E58ECB4DCE76}" type="parTrans" cxnId="{FE28CDEB-BA61-4C81-B3FF-6C8CBC1024B6}">
      <dgm:prSet/>
      <dgm:spPr/>
      <dgm:t>
        <a:bodyPr/>
        <a:lstStyle/>
        <a:p>
          <a:endParaRPr lang="es-EC"/>
        </a:p>
      </dgm:t>
    </dgm:pt>
    <dgm:pt modelId="{1B128B64-A69A-4357-A64A-FE8ED6C4B6E7}" type="sibTrans" cxnId="{FE28CDEB-BA61-4C81-B3FF-6C8CBC1024B6}">
      <dgm:prSet/>
      <dgm:spPr/>
      <dgm:t>
        <a:bodyPr/>
        <a:lstStyle/>
        <a:p>
          <a:endParaRPr lang="es-EC"/>
        </a:p>
      </dgm:t>
    </dgm:pt>
    <dgm:pt modelId="{FD0E2C82-8E12-4AA9-A4F5-3946EC9D3B71}">
      <dgm:prSet/>
      <dgm:spPr/>
      <dgm:t>
        <a:bodyPr/>
        <a:lstStyle/>
        <a:p>
          <a:r>
            <a:rPr lang="es-EC" dirty="0"/>
            <a:t>Crédito de US$1.000 hasta US$ 10.000</a:t>
          </a:r>
        </a:p>
      </dgm:t>
    </dgm:pt>
    <dgm:pt modelId="{91891EE6-96B6-42AD-B362-84394FCCC776}" type="parTrans" cxnId="{E0D91332-A0A3-44DB-B048-DFBBAA5B40AC}">
      <dgm:prSet/>
      <dgm:spPr/>
      <dgm:t>
        <a:bodyPr/>
        <a:lstStyle/>
        <a:p>
          <a:endParaRPr lang="es-EC"/>
        </a:p>
      </dgm:t>
    </dgm:pt>
    <dgm:pt modelId="{68EAD40E-6D02-4D2E-ABC0-A9BF102FCB56}" type="sibTrans" cxnId="{E0D91332-A0A3-44DB-B048-DFBBAA5B40AC}">
      <dgm:prSet/>
      <dgm:spPr/>
      <dgm:t>
        <a:bodyPr/>
        <a:lstStyle/>
        <a:p>
          <a:endParaRPr lang="es-EC"/>
        </a:p>
      </dgm:t>
    </dgm:pt>
    <dgm:pt modelId="{2BCBE7D1-C467-4424-B09A-7A38CD3B3743}">
      <dgm:prSet/>
      <dgm:spPr/>
      <dgm:t>
        <a:bodyPr/>
        <a:lstStyle/>
        <a:p>
          <a:r>
            <a:rPr lang="es-EC" dirty="0"/>
            <a:t>Crédito superior a US$10.000</a:t>
          </a:r>
        </a:p>
      </dgm:t>
    </dgm:pt>
    <dgm:pt modelId="{BA6959F5-6212-49D3-9927-497BEF7D5235}" type="parTrans" cxnId="{1D2C9892-495E-4542-83D3-98104FB73268}">
      <dgm:prSet/>
      <dgm:spPr/>
      <dgm:t>
        <a:bodyPr/>
        <a:lstStyle/>
        <a:p>
          <a:endParaRPr lang="es-EC"/>
        </a:p>
      </dgm:t>
    </dgm:pt>
    <dgm:pt modelId="{8586601C-C470-4198-B281-01D78E5028CE}" type="sibTrans" cxnId="{1D2C9892-495E-4542-83D3-98104FB73268}">
      <dgm:prSet/>
      <dgm:spPr/>
      <dgm:t>
        <a:bodyPr/>
        <a:lstStyle/>
        <a:p>
          <a:endParaRPr lang="es-EC"/>
        </a:p>
      </dgm:t>
    </dgm:pt>
    <dgm:pt modelId="{9E4EC8A1-0745-44B2-843E-3495D5103D26}">
      <dgm:prSet/>
      <dgm:spPr/>
      <dgm:t>
        <a:bodyPr/>
        <a:lstStyle/>
        <a:p>
          <a:r>
            <a:rPr lang="es-EC" dirty="0"/>
            <a:t>28,50%</a:t>
          </a:r>
        </a:p>
      </dgm:t>
    </dgm:pt>
    <dgm:pt modelId="{BE75C00D-CD57-467B-91FB-4DDF50AF95CF}" type="parTrans" cxnId="{974817AA-6A99-44DD-8D70-A265CEB3F7FF}">
      <dgm:prSet/>
      <dgm:spPr/>
      <dgm:t>
        <a:bodyPr/>
        <a:lstStyle/>
        <a:p>
          <a:endParaRPr lang="es-EC"/>
        </a:p>
      </dgm:t>
    </dgm:pt>
    <dgm:pt modelId="{0AA54F7B-FAF8-430A-8766-84E461956ECF}" type="sibTrans" cxnId="{974817AA-6A99-44DD-8D70-A265CEB3F7FF}">
      <dgm:prSet/>
      <dgm:spPr/>
      <dgm:t>
        <a:bodyPr/>
        <a:lstStyle/>
        <a:p>
          <a:endParaRPr lang="es-EC"/>
        </a:p>
      </dgm:t>
    </dgm:pt>
    <dgm:pt modelId="{16BAEE21-4E02-4F91-B13D-FA2B702C6CBF}">
      <dgm:prSet/>
      <dgm:spPr/>
      <dgm:t>
        <a:bodyPr/>
        <a:lstStyle/>
        <a:p>
          <a:r>
            <a:rPr lang="es-EC" dirty="0"/>
            <a:t>25,50%</a:t>
          </a:r>
        </a:p>
      </dgm:t>
    </dgm:pt>
    <dgm:pt modelId="{1B528555-A587-4BA7-AE37-B920BD683D1C}" type="parTrans" cxnId="{28F1AF04-4773-41A2-B405-3E253553B251}">
      <dgm:prSet/>
      <dgm:spPr/>
      <dgm:t>
        <a:bodyPr/>
        <a:lstStyle/>
        <a:p>
          <a:endParaRPr lang="es-EC"/>
        </a:p>
      </dgm:t>
    </dgm:pt>
    <dgm:pt modelId="{D1AB00CA-B31E-42C8-B528-DFCE294470E8}" type="sibTrans" cxnId="{28F1AF04-4773-41A2-B405-3E253553B251}">
      <dgm:prSet/>
      <dgm:spPr/>
      <dgm:t>
        <a:bodyPr/>
        <a:lstStyle/>
        <a:p>
          <a:endParaRPr lang="es-EC"/>
        </a:p>
      </dgm:t>
    </dgm:pt>
    <dgm:pt modelId="{9D0727F3-50F0-4BE2-B142-F94F6CBDE307}">
      <dgm:prSet/>
      <dgm:spPr/>
      <dgm:t>
        <a:bodyPr/>
        <a:lstStyle/>
        <a:p>
          <a:r>
            <a:rPr lang="es-EC" dirty="0"/>
            <a:t>23,50%</a:t>
          </a:r>
        </a:p>
      </dgm:t>
    </dgm:pt>
    <dgm:pt modelId="{8FC30B1F-FD6C-418A-8FB7-53621B13A676}" type="parTrans" cxnId="{4EC2ED87-D6FF-469C-86A2-0E4D101C1665}">
      <dgm:prSet/>
      <dgm:spPr/>
      <dgm:t>
        <a:bodyPr/>
        <a:lstStyle/>
        <a:p>
          <a:endParaRPr lang="es-EC"/>
        </a:p>
      </dgm:t>
    </dgm:pt>
    <dgm:pt modelId="{17B9B754-4315-424A-A8C9-2A18B5963876}" type="sibTrans" cxnId="{4EC2ED87-D6FF-469C-86A2-0E4D101C1665}">
      <dgm:prSet/>
      <dgm:spPr/>
      <dgm:t>
        <a:bodyPr/>
        <a:lstStyle/>
        <a:p>
          <a:endParaRPr lang="es-EC"/>
        </a:p>
      </dgm:t>
    </dgm:pt>
    <dgm:pt modelId="{C5ECB720-299B-45DA-92A5-3F64F0B16514}" type="pres">
      <dgm:prSet presAssocID="{012B6404-C9B4-418A-96AF-A95462AD98B9}" presName="hierChild1" presStyleCnt="0">
        <dgm:presLayoutVars>
          <dgm:orgChart val="1"/>
          <dgm:chPref val="1"/>
          <dgm:dir/>
          <dgm:animOne val="branch"/>
          <dgm:animLvl val="lvl"/>
          <dgm:resizeHandles/>
        </dgm:presLayoutVars>
      </dgm:prSet>
      <dgm:spPr/>
    </dgm:pt>
    <dgm:pt modelId="{6EDB3619-585F-4EAA-B02F-7FE44F71B5C6}" type="pres">
      <dgm:prSet presAssocID="{44F1B34E-8B11-4EB9-983D-1206F530C9F0}" presName="hierRoot1" presStyleCnt="0">
        <dgm:presLayoutVars>
          <dgm:hierBranch val="init"/>
        </dgm:presLayoutVars>
      </dgm:prSet>
      <dgm:spPr/>
    </dgm:pt>
    <dgm:pt modelId="{473B314F-0820-42B8-8ACC-7C3D274561D4}" type="pres">
      <dgm:prSet presAssocID="{44F1B34E-8B11-4EB9-983D-1206F530C9F0}" presName="rootComposite1" presStyleCnt="0"/>
      <dgm:spPr/>
    </dgm:pt>
    <dgm:pt modelId="{391BE769-FEFE-4107-A53E-396B88FC1269}" type="pres">
      <dgm:prSet presAssocID="{44F1B34E-8B11-4EB9-983D-1206F530C9F0}" presName="rootText1" presStyleLbl="node0" presStyleIdx="0" presStyleCnt="1">
        <dgm:presLayoutVars>
          <dgm:chPref val="3"/>
        </dgm:presLayoutVars>
      </dgm:prSet>
      <dgm:spPr/>
    </dgm:pt>
    <dgm:pt modelId="{5935864E-7184-4B1B-824D-892329A69F91}" type="pres">
      <dgm:prSet presAssocID="{44F1B34E-8B11-4EB9-983D-1206F530C9F0}" presName="rootConnector1" presStyleLbl="node1" presStyleIdx="0" presStyleCnt="0"/>
      <dgm:spPr/>
    </dgm:pt>
    <dgm:pt modelId="{6EB536C3-F118-4AE0-A096-48DD8A7D5D8C}" type="pres">
      <dgm:prSet presAssocID="{44F1B34E-8B11-4EB9-983D-1206F530C9F0}" presName="hierChild2" presStyleCnt="0"/>
      <dgm:spPr/>
    </dgm:pt>
    <dgm:pt modelId="{C45B4CB8-2F70-4D6B-B13D-97018AE09B8E}" type="pres">
      <dgm:prSet presAssocID="{D2A937E9-8E4B-4D61-A20F-3244F1114651}" presName="Name37" presStyleLbl="parChTrans1D2" presStyleIdx="0" presStyleCnt="3"/>
      <dgm:spPr/>
    </dgm:pt>
    <dgm:pt modelId="{CF4B9967-668F-491C-8718-C0E803246FBD}" type="pres">
      <dgm:prSet presAssocID="{C2F36276-12A4-40EB-8EFB-287943FEC5E4}" presName="hierRoot2" presStyleCnt="0">
        <dgm:presLayoutVars>
          <dgm:hierBranch val="init"/>
        </dgm:presLayoutVars>
      </dgm:prSet>
      <dgm:spPr/>
    </dgm:pt>
    <dgm:pt modelId="{00A52709-C1D1-46DA-AD18-0CFB435B744B}" type="pres">
      <dgm:prSet presAssocID="{C2F36276-12A4-40EB-8EFB-287943FEC5E4}" presName="rootComposite" presStyleCnt="0"/>
      <dgm:spPr/>
    </dgm:pt>
    <dgm:pt modelId="{42EF4035-D3F3-4B32-AB21-E4459F7A24CB}" type="pres">
      <dgm:prSet presAssocID="{C2F36276-12A4-40EB-8EFB-287943FEC5E4}" presName="rootText" presStyleLbl="node2" presStyleIdx="0" presStyleCnt="3">
        <dgm:presLayoutVars>
          <dgm:chPref val="3"/>
        </dgm:presLayoutVars>
      </dgm:prSet>
      <dgm:spPr/>
    </dgm:pt>
    <dgm:pt modelId="{F942EA4E-68C8-4BD2-B816-83009FEFBC3C}" type="pres">
      <dgm:prSet presAssocID="{C2F36276-12A4-40EB-8EFB-287943FEC5E4}" presName="rootConnector" presStyleLbl="node2" presStyleIdx="0" presStyleCnt="3"/>
      <dgm:spPr/>
    </dgm:pt>
    <dgm:pt modelId="{8132B3EE-E4E7-4064-B4E0-C3E194984C6A}" type="pres">
      <dgm:prSet presAssocID="{C2F36276-12A4-40EB-8EFB-287943FEC5E4}" presName="hierChild4" presStyleCnt="0"/>
      <dgm:spPr/>
    </dgm:pt>
    <dgm:pt modelId="{CD90AB09-3A87-4DDB-A683-616FE7E8E56A}" type="pres">
      <dgm:prSet presAssocID="{ED3EC0E8-7573-4661-ACA2-E58ECB4DCE76}" presName="Name37" presStyleLbl="parChTrans1D3" presStyleIdx="0" presStyleCnt="3"/>
      <dgm:spPr/>
    </dgm:pt>
    <dgm:pt modelId="{D3FCE9C0-31AC-4FD0-8950-995DE8523D12}" type="pres">
      <dgm:prSet presAssocID="{D6598579-6359-40F4-B0D8-12722643D56C}" presName="hierRoot2" presStyleCnt="0">
        <dgm:presLayoutVars>
          <dgm:hierBranch val="init"/>
        </dgm:presLayoutVars>
      </dgm:prSet>
      <dgm:spPr/>
    </dgm:pt>
    <dgm:pt modelId="{1A71E78C-C0A4-4554-83C6-A1961B69EC90}" type="pres">
      <dgm:prSet presAssocID="{D6598579-6359-40F4-B0D8-12722643D56C}" presName="rootComposite" presStyleCnt="0"/>
      <dgm:spPr/>
    </dgm:pt>
    <dgm:pt modelId="{0D42827B-2165-4076-AA97-59027EC08A27}" type="pres">
      <dgm:prSet presAssocID="{D6598579-6359-40F4-B0D8-12722643D56C}" presName="rootText" presStyleLbl="node3" presStyleIdx="0" presStyleCnt="3">
        <dgm:presLayoutVars>
          <dgm:chPref val="3"/>
        </dgm:presLayoutVars>
      </dgm:prSet>
      <dgm:spPr/>
    </dgm:pt>
    <dgm:pt modelId="{DD4DE5D6-BD94-4A2B-B17F-47A81173642E}" type="pres">
      <dgm:prSet presAssocID="{D6598579-6359-40F4-B0D8-12722643D56C}" presName="rootConnector" presStyleLbl="node3" presStyleIdx="0" presStyleCnt="3"/>
      <dgm:spPr/>
    </dgm:pt>
    <dgm:pt modelId="{C5681BBB-0B5E-4BFB-96CD-A20399B63DF5}" type="pres">
      <dgm:prSet presAssocID="{D6598579-6359-40F4-B0D8-12722643D56C}" presName="hierChild4" presStyleCnt="0"/>
      <dgm:spPr/>
    </dgm:pt>
    <dgm:pt modelId="{6FB68B3F-B63B-44F4-979A-F9B970EEEEBB}" type="pres">
      <dgm:prSet presAssocID="{BE75C00D-CD57-467B-91FB-4DDF50AF95CF}" presName="Name37" presStyleLbl="parChTrans1D4" presStyleIdx="0" presStyleCnt="3"/>
      <dgm:spPr/>
    </dgm:pt>
    <dgm:pt modelId="{587D7CF0-3D82-4D28-847B-511A0F1E6582}" type="pres">
      <dgm:prSet presAssocID="{9E4EC8A1-0745-44B2-843E-3495D5103D26}" presName="hierRoot2" presStyleCnt="0">
        <dgm:presLayoutVars>
          <dgm:hierBranch val="init"/>
        </dgm:presLayoutVars>
      </dgm:prSet>
      <dgm:spPr/>
    </dgm:pt>
    <dgm:pt modelId="{0E4A02CA-239A-43D1-9D2D-1BD6EA8E606E}" type="pres">
      <dgm:prSet presAssocID="{9E4EC8A1-0745-44B2-843E-3495D5103D26}" presName="rootComposite" presStyleCnt="0"/>
      <dgm:spPr/>
    </dgm:pt>
    <dgm:pt modelId="{C1146B19-0748-4BBF-AB7D-8B0C6721E06E}" type="pres">
      <dgm:prSet presAssocID="{9E4EC8A1-0745-44B2-843E-3495D5103D26}" presName="rootText" presStyleLbl="node4" presStyleIdx="0" presStyleCnt="3">
        <dgm:presLayoutVars>
          <dgm:chPref val="3"/>
        </dgm:presLayoutVars>
      </dgm:prSet>
      <dgm:spPr/>
    </dgm:pt>
    <dgm:pt modelId="{4767C05A-8E46-46FF-8B67-F2D0FA1116DF}" type="pres">
      <dgm:prSet presAssocID="{9E4EC8A1-0745-44B2-843E-3495D5103D26}" presName="rootConnector" presStyleLbl="node4" presStyleIdx="0" presStyleCnt="3"/>
      <dgm:spPr/>
    </dgm:pt>
    <dgm:pt modelId="{C0C04C3F-5D8B-4FDF-91DF-0805E2AE2B2C}" type="pres">
      <dgm:prSet presAssocID="{9E4EC8A1-0745-44B2-843E-3495D5103D26}" presName="hierChild4" presStyleCnt="0"/>
      <dgm:spPr/>
    </dgm:pt>
    <dgm:pt modelId="{8C34A2F7-869A-4AD9-87D4-2BCDDADD2236}" type="pres">
      <dgm:prSet presAssocID="{9E4EC8A1-0745-44B2-843E-3495D5103D26}" presName="hierChild5" presStyleCnt="0"/>
      <dgm:spPr/>
    </dgm:pt>
    <dgm:pt modelId="{58A10589-8D16-4840-91DF-DBA825B12206}" type="pres">
      <dgm:prSet presAssocID="{D6598579-6359-40F4-B0D8-12722643D56C}" presName="hierChild5" presStyleCnt="0"/>
      <dgm:spPr/>
    </dgm:pt>
    <dgm:pt modelId="{20FE6419-58C2-44F7-A8E0-B24533D8BE26}" type="pres">
      <dgm:prSet presAssocID="{C2F36276-12A4-40EB-8EFB-287943FEC5E4}" presName="hierChild5" presStyleCnt="0"/>
      <dgm:spPr/>
    </dgm:pt>
    <dgm:pt modelId="{936A84AD-E5D7-4415-9CB0-F33B2B8AC2B7}" type="pres">
      <dgm:prSet presAssocID="{22FEB12E-3BAB-4853-961D-C29DAE8AE22E}" presName="Name37" presStyleLbl="parChTrans1D2" presStyleIdx="1" presStyleCnt="3"/>
      <dgm:spPr/>
    </dgm:pt>
    <dgm:pt modelId="{C2C33257-E9EB-4CCE-84AE-64C725A3C507}" type="pres">
      <dgm:prSet presAssocID="{933F131D-6567-4C3F-96FC-FC7CC2FEB6D4}" presName="hierRoot2" presStyleCnt="0">
        <dgm:presLayoutVars>
          <dgm:hierBranch val="init"/>
        </dgm:presLayoutVars>
      </dgm:prSet>
      <dgm:spPr/>
    </dgm:pt>
    <dgm:pt modelId="{29485DEB-AB2C-4479-AED8-451AD5FD61E6}" type="pres">
      <dgm:prSet presAssocID="{933F131D-6567-4C3F-96FC-FC7CC2FEB6D4}" presName="rootComposite" presStyleCnt="0"/>
      <dgm:spPr/>
    </dgm:pt>
    <dgm:pt modelId="{2855983F-94AA-48B6-990F-5ADDAFFF27E2}" type="pres">
      <dgm:prSet presAssocID="{933F131D-6567-4C3F-96FC-FC7CC2FEB6D4}" presName="rootText" presStyleLbl="node2" presStyleIdx="1" presStyleCnt="3">
        <dgm:presLayoutVars>
          <dgm:chPref val="3"/>
        </dgm:presLayoutVars>
      </dgm:prSet>
      <dgm:spPr/>
    </dgm:pt>
    <dgm:pt modelId="{30C7AEE7-1BA5-4C47-AA67-74DF6B0AA878}" type="pres">
      <dgm:prSet presAssocID="{933F131D-6567-4C3F-96FC-FC7CC2FEB6D4}" presName="rootConnector" presStyleLbl="node2" presStyleIdx="1" presStyleCnt="3"/>
      <dgm:spPr/>
    </dgm:pt>
    <dgm:pt modelId="{6D6EBD10-DCF9-4530-A229-970D1552B839}" type="pres">
      <dgm:prSet presAssocID="{933F131D-6567-4C3F-96FC-FC7CC2FEB6D4}" presName="hierChild4" presStyleCnt="0"/>
      <dgm:spPr/>
    </dgm:pt>
    <dgm:pt modelId="{C659FF64-6D3A-4ADC-B6C0-D89C545BCE9F}" type="pres">
      <dgm:prSet presAssocID="{91891EE6-96B6-42AD-B362-84394FCCC776}" presName="Name37" presStyleLbl="parChTrans1D3" presStyleIdx="1" presStyleCnt="3"/>
      <dgm:spPr/>
    </dgm:pt>
    <dgm:pt modelId="{A4F77367-1092-47B3-95D7-E9FE9826C5EC}" type="pres">
      <dgm:prSet presAssocID="{FD0E2C82-8E12-4AA9-A4F5-3946EC9D3B71}" presName="hierRoot2" presStyleCnt="0">
        <dgm:presLayoutVars>
          <dgm:hierBranch val="init"/>
        </dgm:presLayoutVars>
      </dgm:prSet>
      <dgm:spPr/>
    </dgm:pt>
    <dgm:pt modelId="{CDC86367-DD41-4551-A0BB-26B4B4BE4EFF}" type="pres">
      <dgm:prSet presAssocID="{FD0E2C82-8E12-4AA9-A4F5-3946EC9D3B71}" presName="rootComposite" presStyleCnt="0"/>
      <dgm:spPr/>
    </dgm:pt>
    <dgm:pt modelId="{72D7D88C-6A51-4D28-933D-146929150D7B}" type="pres">
      <dgm:prSet presAssocID="{FD0E2C82-8E12-4AA9-A4F5-3946EC9D3B71}" presName="rootText" presStyleLbl="node3" presStyleIdx="1" presStyleCnt="3">
        <dgm:presLayoutVars>
          <dgm:chPref val="3"/>
        </dgm:presLayoutVars>
      </dgm:prSet>
      <dgm:spPr/>
    </dgm:pt>
    <dgm:pt modelId="{C15C6EE6-825D-44CA-A96A-27B5B7444CF0}" type="pres">
      <dgm:prSet presAssocID="{FD0E2C82-8E12-4AA9-A4F5-3946EC9D3B71}" presName="rootConnector" presStyleLbl="node3" presStyleIdx="1" presStyleCnt="3"/>
      <dgm:spPr/>
    </dgm:pt>
    <dgm:pt modelId="{EF36615A-90B6-4D7C-9C75-3680FAC4A307}" type="pres">
      <dgm:prSet presAssocID="{FD0E2C82-8E12-4AA9-A4F5-3946EC9D3B71}" presName="hierChild4" presStyleCnt="0"/>
      <dgm:spPr/>
    </dgm:pt>
    <dgm:pt modelId="{18624EF8-C1A5-455D-AEA6-DB5A0632A1CD}" type="pres">
      <dgm:prSet presAssocID="{1B528555-A587-4BA7-AE37-B920BD683D1C}" presName="Name37" presStyleLbl="parChTrans1D4" presStyleIdx="1" presStyleCnt="3"/>
      <dgm:spPr/>
    </dgm:pt>
    <dgm:pt modelId="{C13AC713-D483-4DAA-9D9B-49EBBABA1308}" type="pres">
      <dgm:prSet presAssocID="{16BAEE21-4E02-4F91-B13D-FA2B702C6CBF}" presName="hierRoot2" presStyleCnt="0">
        <dgm:presLayoutVars>
          <dgm:hierBranch val="init"/>
        </dgm:presLayoutVars>
      </dgm:prSet>
      <dgm:spPr/>
    </dgm:pt>
    <dgm:pt modelId="{1B97D03A-430C-460B-BCD3-A8DA5319D871}" type="pres">
      <dgm:prSet presAssocID="{16BAEE21-4E02-4F91-B13D-FA2B702C6CBF}" presName="rootComposite" presStyleCnt="0"/>
      <dgm:spPr/>
    </dgm:pt>
    <dgm:pt modelId="{34B24BCD-D880-43FC-B74A-6F7FFA57DB8B}" type="pres">
      <dgm:prSet presAssocID="{16BAEE21-4E02-4F91-B13D-FA2B702C6CBF}" presName="rootText" presStyleLbl="node4" presStyleIdx="1" presStyleCnt="3">
        <dgm:presLayoutVars>
          <dgm:chPref val="3"/>
        </dgm:presLayoutVars>
      </dgm:prSet>
      <dgm:spPr/>
    </dgm:pt>
    <dgm:pt modelId="{FEC2E344-7B80-458C-8E7D-5E7DE840814D}" type="pres">
      <dgm:prSet presAssocID="{16BAEE21-4E02-4F91-B13D-FA2B702C6CBF}" presName="rootConnector" presStyleLbl="node4" presStyleIdx="1" presStyleCnt="3"/>
      <dgm:spPr/>
    </dgm:pt>
    <dgm:pt modelId="{0346B6A0-8A4C-48F9-86E5-155F79B789CD}" type="pres">
      <dgm:prSet presAssocID="{16BAEE21-4E02-4F91-B13D-FA2B702C6CBF}" presName="hierChild4" presStyleCnt="0"/>
      <dgm:spPr/>
    </dgm:pt>
    <dgm:pt modelId="{0A1BCA87-4E40-4169-A712-1F7C1B4C51F1}" type="pres">
      <dgm:prSet presAssocID="{16BAEE21-4E02-4F91-B13D-FA2B702C6CBF}" presName="hierChild5" presStyleCnt="0"/>
      <dgm:spPr/>
    </dgm:pt>
    <dgm:pt modelId="{AEB00E4C-6BA2-424C-9714-1FC8342F0201}" type="pres">
      <dgm:prSet presAssocID="{FD0E2C82-8E12-4AA9-A4F5-3946EC9D3B71}" presName="hierChild5" presStyleCnt="0"/>
      <dgm:spPr/>
    </dgm:pt>
    <dgm:pt modelId="{7E76FB0A-638B-43E9-BC6D-7CF7ACCC0369}" type="pres">
      <dgm:prSet presAssocID="{933F131D-6567-4C3F-96FC-FC7CC2FEB6D4}" presName="hierChild5" presStyleCnt="0"/>
      <dgm:spPr/>
    </dgm:pt>
    <dgm:pt modelId="{C9BFB87E-672D-4046-9974-66D5D55DCEDF}" type="pres">
      <dgm:prSet presAssocID="{3EEC4389-0BE1-49F7-8C3F-D164AEEE95C4}" presName="Name37" presStyleLbl="parChTrans1D2" presStyleIdx="2" presStyleCnt="3"/>
      <dgm:spPr/>
    </dgm:pt>
    <dgm:pt modelId="{95EBCC7E-AA27-4D40-B7A1-5EA003086D9C}" type="pres">
      <dgm:prSet presAssocID="{9651B889-D53C-4230-9254-3EFF3F1E4B0E}" presName="hierRoot2" presStyleCnt="0">
        <dgm:presLayoutVars>
          <dgm:hierBranch val="init"/>
        </dgm:presLayoutVars>
      </dgm:prSet>
      <dgm:spPr/>
    </dgm:pt>
    <dgm:pt modelId="{CD2325D2-19E2-47CE-9DE9-1C236F445BBF}" type="pres">
      <dgm:prSet presAssocID="{9651B889-D53C-4230-9254-3EFF3F1E4B0E}" presName="rootComposite" presStyleCnt="0"/>
      <dgm:spPr/>
    </dgm:pt>
    <dgm:pt modelId="{1E86CAC5-6F73-42BC-B9CA-9961CFD761A6}" type="pres">
      <dgm:prSet presAssocID="{9651B889-D53C-4230-9254-3EFF3F1E4B0E}" presName="rootText" presStyleLbl="node2" presStyleIdx="2" presStyleCnt="3">
        <dgm:presLayoutVars>
          <dgm:chPref val="3"/>
        </dgm:presLayoutVars>
      </dgm:prSet>
      <dgm:spPr/>
    </dgm:pt>
    <dgm:pt modelId="{76841397-8B54-4F90-BA9C-60C5E4ED40C1}" type="pres">
      <dgm:prSet presAssocID="{9651B889-D53C-4230-9254-3EFF3F1E4B0E}" presName="rootConnector" presStyleLbl="node2" presStyleIdx="2" presStyleCnt="3"/>
      <dgm:spPr/>
    </dgm:pt>
    <dgm:pt modelId="{2D8B7382-07D4-42F9-B7C1-F1B0CD72B3EE}" type="pres">
      <dgm:prSet presAssocID="{9651B889-D53C-4230-9254-3EFF3F1E4B0E}" presName="hierChild4" presStyleCnt="0"/>
      <dgm:spPr/>
    </dgm:pt>
    <dgm:pt modelId="{859821FF-C974-40F6-BD81-0438D140A50F}" type="pres">
      <dgm:prSet presAssocID="{BA6959F5-6212-49D3-9927-497BEF7D5235}" presName="Name37" presStyleLbl="parChTrans1D3" presStyleIdx="2" presStyleCnt="3"/>
      <dgm:spPr/>
    </dgm:pt>
    <dgm:pt modelId="{2632058E-7DB6-4D26-BC3D-61F76B842978}" type="pres">
      <dgm:prSet presAssocID="{2BCBE7D1-C467-4424-B09A-7A38CD3B3743}" presName="hierRoot2" presStyleCnt="0">
        <dgm:presLayoutVars>
          <dgm:hierBranch val="init"/>
        </dgm:presLayoutVars>
      </dgm:prSet>
      <dgm:spPr/>
    </dgm:pt>
    <dgm:pt modelId="{D161AF35-2609-4026-9681-7F35865B6659}" type="pres">
      <dgm:prSet presAssocID="{2BCBE7D1-C467-4424-B09A-7A38CD3B3743}" presName="rootComposite" presStyleCnt="0"/>
      <dgm:spPr/>
    </dgm:pt>
    <dgm:pt modelId="{85AA1600-5D12-45E8-B386-6F370AA9A39A}" type="pres">
      <dgm:prSet presAssocID="{2BCBE7D1-C467-4424-B09A-7A38CD3B3743}" presName="rootText" presStyleLbl="node3" presStyleIdx="2" presStyleCnt="3">
        <dgm:presLayoutVars>
          <dgm:chPref val="3"/>
        </dgm:presLayoutVars>
      </dgm:prSet>
      <dgm:spPr/>
    </dgm:pt>
    <dgm:pt modelId="{65E7344A-9073-4AC5-B525-28CB9A1965FF}" type="pres">
      <dgm:prSet presAssocID="{2BCBE7D1-C467-4424-B09A-7A38CD3B3743}" presName="rootConnector" presStyleLbl="node3" presStyleIdx="2" presStyleCnt="3"/>
      <dgm:spPr/>
    </dgm:pt>
    <dgm:pt modelId="{0674088E-B052-4272-80A9-0B614B90C1F7}" type="pres">
      <dgm:prSet presAssocID="{2BCBE7D1-C467-4424-B09A-7A38CD3B3743}" presName="hierChild4" presStyleCnt="0"/>
      <dgm:spPr/>
    </dgm:pt>
    <dgm:pt modelId="{36416E2A-A578-49A7-AF7A-FEA1055FAF39}" type="pres">
      <dgm:prSet presAssocID="{8FC30B1F-FD6C-418A-8FB7-53621B13A676}" presName="Name37" presStyleLbl="parChTrans1D4" presStyleIdx="2" presStyleCnt="3"/>
      <dgm:spPr/>
    </dgm:pt>
    <dgm:pt modelId="{509CBC53-A05B-45CF-B131-A4C607928A3C}" type="pres">
      <dgm:prSet presAssocID="{9D0727F3-50F0-4BE2-B142-F94F6CBDE307}" presName="hierRoot2" presStyleCnt="0">
        <dgm:presLayoutVars>
          <dgm:hierBranch val="init"/>
        </dgm:presLayoutVars>
      </dgm:prSet>
      <dgm:spPr/>
    </dgm:pt>
    <dgm:pt modelId="{F9647231-192F-4F15-91D6-BEF36A8D8334}" type="pres">
      <dgm:prSet presAssocID="{9D0727F3-50F0-4BE2-B142-F94F6CBDE307}" presName="rootComposite" presStyleCnt="0"/>
      <dgm:spPr/>
    </dgm:pt>
    <dgm:pt modelId="{A39CD4CB-256F-4545-9852-A20D2B33E519}" type="pres">
      <dgm:prSet presAssocID="{9D0727F3-50F0-4BE2-B142-F94F6CBDE307}" presName="rootText" presStyleLbl="node4" presStyleIdx="2" presStyleCnt="3">
        <dgm:presLayoutVars>
          <dgm:chPref val="3"/>
        </dgm:presLayoutVars>
      </dgm:prSet>
      <dgm:spPr/>
    </dgm:pt>
    <dgm:pt modelId="{B8C1EB8C-DB26-41A2-B060-9C8DE01665F2}" type="pres">
      <dgm:prSet presAssocID="{9D0727F3-50F0-4BE2-B142-F94F6CBDE307}" presName="rootConnector" presStyleLbl="node4" presStyleIdx="2" presStyleCnt="3"/>
      <dgm:spPr/>
    </dgm:pt>
    <dgm:pt modelId="{B3CB33AC-CBEA-4A74-B4B0-9BADF40EA730}" type="pres">
      <dgm:prSet presAssocID="{9D0727F3-50F0-4BE2-B142-F94F6CBDE307}" presName="hierChild4" presStyleCnt="0"/>
      <dgm:spPr/>
    </dgm:pt>
    <dgm:pt modelId="{4B9B1EF1-45A9-464A-BF0A-6BF92ACBA652}" type="pres">
      <dgm:prSet presAssocID="{9D0727F3-50F0-4BE2-B142-F94F6CBDE307}" presName="hierChild5" presStyleCnt="0"/>
      <dgm:spPr/>
    </dgm:pt>
    <dgm:pt modelId="{94FD65E3-4404-4B46-B9E1-9C91C6B646BD}" type="pres">
      <dgm:prSet presAssocID="{2BCBE7D1-C467-4424-B09A-7A38CD3B3743}" presName="hierChild5" presStyleCnt="0"/>
      <dgm:spPr/>
    </dgm:pt>
    <dgm:pt modelId="{BE56FA4C-CE5D-4312-B120-0E953258B593}" type="pres">
      <dgm:prSet presAssocID="{9651B889-D53C-4230-9254-3EFF3F1E4B0E}" presName="hierChild5" presStyleCnt="0"/>
      <dgm:spPr/>
    </dgm:pt>
    <dgm:pt modelId="{F995ABCD-794F-4809-B4F0-17A98E67DE82}" type="pres">
      <dgm:prSet presAssocID="{44F1B34E-8B11-4EB9-983D-1206F530C9F0}" presName="hierChild3" presStyleCnt="0"/>
      <dgm:spPr/>
    </dgm:pt>
  </dgm:ptLst>
  <dgm:cxnLst>
    <dgm:cxn modelId="{28F1AF04-4773-41A2-B405-3E253553B251}" srcId="{FD0E2C82-8E12-4AA9-A4F5-3946EC9D3B71}" destId="{16BAEE21-4E02-4F91-B13D-FA2B702C6CBF}" srcOrd="0" destOrd="0" parTransId="{1B528555-A587-4BA7-AE37-B920BD683D1C}" sibTransId="{D1AB00CA-B31E-42C8-B528-DFCE294470E8}"/>
    <dgm:cxn modelId="{19D7B404-7F34-47A1-8B3E-5F8DDA229F29}" type="presOf" srcId="{C2F36276-12A4-40EB-8EFB-287943FEC5E4}" destId="{F942EA4E-68C8-4BD2-B816-83009FEFBC3C}" srcOrd="1" destOrd="0" presId="urn:microsoft.com/office/officeart/2005/8/layout/orgChart1"/>
    <dgm:cxn modelId="{3E6B261C-84E1-4F5C-BF52-4F63BB34DA10}" type="presOf" srcId="{8FC30B1F-FD6C-418A-8FB7-53621B13A676}" destId="{36416E2A-A578-49A7-AF7A-FEA1055FAF39}" srcOrd="0" destOrd="0" presId="urn:microsoft.com/office/officeart/2005/8/layout/orgChart1"/>
    <dgm:cxn modelId="{BDE8031F-6357-4154-BDD9-EE6BFCB3638E}" type="presOf" srcId="{16BAEE21-4E02-4F91-B13D-FA2B702C6CBF}" destId="{FEC2E344-7B80-458C-8E7D-5E7DE840814D}" srcOrd="1" destOrd="0" presId="urn:microsoft.com/office/officeart/2005/8/layout/orgChart1"/>
    <dgm:cxn modelId="{75DC391F-C198-4113-A5BC-4A502A001010}" type="presOf" srcId="{FD0E2C82-8E12-4AA9-A4F5-3946EC9D3B71}" destId="{C15C6EE6-825D-44CA-A96A-27B5B7444CF0}" srcOrd="1" destOrd="0" presId="urn:microsoft.com/office/officeart/2005/8/layout/orgChart1"/>
    <dgm:cxn modelId="{53419A21-E59C-4199-8EB1-8D3099A73126}" type="presOf" srcId="{9E4EC8A1-0745-44B2-843E-3495D5103D26}" destId="{4767C05A-8E46-46FF-8B67-F2D0FA1116DF}" srcOrd="1" destOrd="0" presId="urn:microsoft.com/office/officeart/2005/8/layout/orgChart1"/>
    <dgm:cxn modelId="{0E3FE122-6545-434F-9A5A-0771316C17E1}" type="presOf" srcId="{BA6959F5-6212-49D3-9927-497BEF7D5235}" destId="{859821FF-C974-40F6-BD81-0438D140A50F}" srcOrd="0" destOrd="0" presId="urn:microsoft.com/office/officeart/2005/8/layout/orgChart1"/>
    <dgm:cxn modelId="{E40AF826-BDD7-4B83-836B-5D2EFA8FA078}" type="presOf" srcId="{FD0E2C82-8E12-4AA9-A4F5-3946EC9D3B71}" destId="{72D7D88C-6A51-4D28-933D-146929150D7B}" srcOrd="0" destOrd="0" presId="urn:microsoft.com/office/officeart/2005/8/layout/orgChart1"/>
    <dgm:cxn modelId="{540CCD28-4CB5-485C-A8B5-3626CD836928}" type="presOf" srcId="{1B528555-A587-4BA7-AE37-B920BD683D1C}" destId="{18624EF8-C1A5-455D-AEA6-DB5A0632A1CD}" srcOrd="0" destOrd="0" presId="urn:microsoft.com/office/officeart/2005/8/layout/orgChart1"/>
    <dgm:cxn modelId="{4190F92E-5BA6-4611-B55A-0C738D29D20B}" type="presOf" srcId="{2BCBE7D1-C467-4424-B09A-7A38CD3B3743}" destId="{65E7344A-9073-4AC5-B525-28CB9A1965FF}" srcOrd="1" destOrd="0" presId="urn:microsoft.com/office/officeart/2005/8/layout/orgChart1"/>
    <dgm:cxn modelId="{E0D91332-A0A3-44DB-B048-DFBBAA5B40AC}" srcId="{933F131D-6567-4C3F-96FC-FC7CC2FEB6D4}" destId="{FD0E2C82-8E12-4AA9-A4F5-3946EC9D3B71}" srcOrd="0" destOrd="0" parTransId="{91891EE6-96B6-42AD-B362-84394FCCC776}" sibTransId="{68EAD40E-6D02-4D2E-ABC0-A9BF102FCB56}"/>
    <dgm:cxn modelId="{4C37C767-57F0-4645-B2DB-7E4CA41BBA6B}" srcId="{44F1B34E-8B11-4EB9-983D-1206F530C9F0}" destId="{C2F36276-12A4-40EB-8EFB-287943FEC5E4}" srcOrd="0" destOrd="0" parTransId="{D2A937E9-8E4B-4D61-A20F-3244F1114651}" sibTransId="{0054005C-18F8-43F4-8534-57D7827161D2}"/>
    <dgm:cxn modelId="{13F6E577-401D-4B1C-B574-BE905424F797}" type="presOf" srcId="{9651B889-D53C-4230-9254-3EFF3F1E4B0E}" destId="{76841397-8B54-4F90-BA9C-60C5E4ED40C1}" srcOrd="1" destOrd="0" presId="urn:microsoft.com/office/officeart/2005/8/layout/orgChart1"/>
    <dgm:cxn modelId="{68851F7B-901D-4F5B-9EE1-F83D995620C4}" srcId="{44F1B34E-8B11-4EB9-983D-1206F530C9F0}" destId="{9651B889-D53C-4230-9254-3EFF3F1E4B0E}" srcOrd="2" destOrd="0" parTransId="{3EEC4389-0BE1-49F7-8C3F-D164AEEE95C4}" sibTransId="{D42C3D68-7BC7-45CA-8298-52EFEF1577AE}"/>
    <dgm:cxn modelId="{02F12781-4C03-4535-B83C-40DDC4832D34}" type="presOf" srcId="{D6598579-6359-40F4-B0D8-12722643D56C}" destId="{DD4DE5D6-BD94-4A2B-B17F-47A81173642E}" srcOrd="1" destOrd="0" presId="urn:microsoft.com/office/officeart/2005/8/layout/orgChart1"/>
    <dgm:cxn modelId="{1CD05786-5FA8-4A84-8711-CF3BD0C88FCA}" type="presOf" srcId="{3EEC4389-0BE1-49F7-8C3F-D164AEEE95C4}" destId="{C9BFB87E-672D-4046-9974-66D5D55DCEDF}" srcOrd="0" destOrd="0" presId="urn:microsoft.com/office/officeart/2005/8/layout/orgChart1"/>
    <dgm:cxn modelId="{4EC2ED87-D6FF-469C-86A2-0E4D101C1665}" srcId="{2BCBE7D1-C467-4424-B09A-7A38CD3B3743}" destId="{9D0727F3-50F0-4BE2-B142-F94F6CBDE307}" srcOrd="0" destOrd="0" parTransId="{8FC30B1F-FD6C-418A-8FB7-53621B13A676}" sibTransId="{17B9B754-4315-424A-A8C9-2A18B5963876}"/>
    <dgm:cxn modelId="{5718EB8F-19E3-4CBE-BE74-CB6BF3B9D508}" type="presOf" srcId="{91891EE6-96B6-42AD-B362-84394FCCC776}" destId="{C659FF64-6D3A-4ADC-B6C0-D89C545BCE9F}" srcOrd="0" destOrd="0" presId="urn:microsoft.com/office/officeart/2005/8/layout/orgChart1"/>
    <dgm:cxn modelId="{1D2C9892-495E-4542-83D3-98104FB73268}" srcId="{9651B889-D53C-4230-9254-3EFF3F1E4B0E}" destId="{2BCBE7D1-C467-4424-B09A-7A38CD3B3743}" srcOrd="0" destOrd="0" parTransId="{BA6959F5-6212-49D3-9927-497BEF7D5235}" sibTransId="{8586601C-C470-4198-B281-01D78E5028CE}"/>
    <dgm:cxn modelId="{D7E28C95-8C6A-44D9-B89F-FB9BAA8CC800}" type="presOf" srcId="{9651B889-D53C-4230-9254-3EFF3F1E4B0E}" destId="{1E86CAC5-6F73-42BC-B9CA-9961CFD761A6}" srcOrd="0" destOrd="0" presId="urn:microsoft.com/office/officeart/2005/8/layout/orgChart1"/>
    <dgm:cxn modelId="{74ABF49C-8761-41E8-9493-9DA3C56FAC95}" srcId="{012B6404-C9B4-418A-96AF-A95462AD98B9}" destId="{44F1B34E-8B11-4EB9-983D-1206F530C9F0}" srcOrd="0" destOrd="0" parTransId="{FD73687C-68ED-440A-9057-DCBD7C52D21E}" sibTransId="{170E7859-2C3D-47F8-AFF0-AA52D435D985}"/>
    <dgm:cxn modelId="{FC5A559D-A6C9-4FBC-BC2C-5111A023EE20}" type="presOf" srcId="{2BCBE7D1-C467-4424-B09A-7A38CD3B3743}" destId="{85AA1600-5D12-45E8-B386-6F370AA9A39A}" srcOrd="0" destOrd="0" presId="urn:microsoft.com/office/officeart/2005/8/layout/orgChart1"/>
    <dgm:cxn modelId="{4EB1B69F-D690-487E-A4F3-D797157A7862}" type="presOf" srcId="{22FEB12E-3BAB-4853-961D-C29DAE8AE22E}" destId="{936A84AD-E5D7-4415-9CB0-F33B2B8AC2B7}" srcOrd="0" destOrd="0" presId="urn:microsoft.com/office/officeart/2005/8/layout/orgChart1"/>
    <dgm:cxn modelId="{37AC8AA2-5B79-4071-9D3B-AD95311916C1}" srcId="{44F1B34E-8B11-4EB9-983D-1206F530C9F0}" destId="{933F131D-6567-4C3F-96FC-FC7CC2FEB6D4}" srcOrd="1" destOrd="0" parTransId="{22FEB12E-3BAB-4853-961D-C29DAE8AE22E}" sibTransId="{EF69C673-D70F-4AEA-A6EB-B84F5EFB9F43}"/>
    <dgm:cxn modelId="{974817AA-6A99-44DD-8D70-A265CEB3F7FF}" srcId="{D6598579-6359-40F4-B0D8-12722643D56C}" destId="{9E4EC8A1-0745-44B2-843E-3495D5103D26}" srcOrd="0" destOrd="0" parTransId="{BE75C00D-CD57-467B-91FB-4DDF50AF95CF}" sibTransId="{0AA54F7B-FAF8-430A-8766-84E461956ECF}"/>
    <dgm:cxn modelId="{34A269AA-8DAD-4C2A-911A-A0F5033D2FA2}" type="presOf" srcId="{012B6404-C9B4-418A-96AF-A95462AD98B9}" destId="{C5ECB720-299B-45DA-92A5-3F64F0B16514}" srcOrd="0" destOrd="0" presId="urn:microsoft.com/office/officeart/2005/8/layout/orgChart1"/>
    <dgm:cxn modelId="{4869B1AA-FFE6-4F85-B7C8-EF5D16D5E0C5}" type="presOf" srcId="{933F131D-6567-4C3F-96FC-FC7CC2FEB6D4}" destId="{2855983F-94AA-48B6-990F-5ADDAFFF27E2}" srcOrd="0" destOrd="0" presId="urn:microsoft.com/office/officeart/2005/8/layout/orgChart1"/>
    <dgm:cxn modelId="{211593AC-A5A6-4C66-82A2-F55D0934A0B7}" type="presOf" srcId="{16BAEE21-4E02-4F91-B13D-FA2B702C6CBF}" destId="{34B24BCD-D880-43FC-B74A-6F7FFA57DB8B}" srcOrd="0" destOrd="0" presId="urn:microsoft.com/office/officeart/2005/8/layout/orgChart1"/>
    <dgm:cxn modelId="{5249A5AE-7EB2-4C44-935D-33562737FF44}" type="presOf" srcId="{BE75C00D-CD57-467B-91FB-4DDF50AF95CF}" destId="{6FB68B3F-B63B-44F4-979A-F9B970EEEEBB}" srcOrd="0" destOrd="0" presId="urn:microsoft.com/office/officeart/2005/8/layout/orgChart1"/>
    <dgm:cxn modelId="{184BC3B4-2C82-4C95-B14D-2786C2EC80FE}" type="presOf" srcId="{ED3EC0E8-7573-4661-ACA2-E58ECB4DCE76}" destId="{CD90AB09-3A87-4DDB-A683-616FE7E8E56A}" srcOrd="0" destOrd="0" presId="urn:microsoft.com/office/officeart/2005/8/layout/orgChart1"/>
    <dgm:cxn modelId="{191C31C4-152F-409B-BAC3-4AC9C5E58EBC}" type="presOf" srcId="{9E4EC8A1-0745-44B2-843E-3495D5103D26}" destId="{C1146B19-0748-4BBF-AB7D-8B0C6721E06E}" srcOrd="0" destOrd="0" presId="urn:microsoft.com/office/officeart/2005/8/layout/orgChart1"/>
    <dgm:cxn modelId="{32A714D4-4E3C-4B69-A3FA-95D439925FD9}" type="presOf" srcId="{933F131D-6567-4C3F-96FC-FC7CC2FEB6D4}" destId="{30C7AEE7-1BA5-4C47-AA67-74DF6B0AA878}" srcOrd="1" destOrd="0" presId="urn:microsoft.com/office/officeart/2005/8/layout/orgChart1"/>
    <dgm:cxn modelId="{DE38D8E0-AB1B-44F7-B334-C4D6114C4726}" type="presOf" srcId="{9D0727F3-50F0-4BE2-B142-F94F6CBDE307}" destId="{B8C1EB8C-DB26-41A2-B060-9C8DE01665F2}" srcOrd="1" destOrd="0" presId="urn:microsoft.com/office/officeart/2005/8/layout/orgChart1"/>
    <dgm:cxn modelId="{637FEFE2-8C35-45B3-9C8E-84563C811421}" type="presOf" srcId="{44F1B34E-8B11-4EB9-983D-1206F530C9F0}" destId="{5935864E-7184-4B1B-824D-892329A69F91}" srcOrd="1" destOrd="0" presId="urn:microsoft.com/office/officeart/2005/8/layout/orgChart1"/>
    <dgm:cxn modelId="{FE28CDEB-BA61-4C81-B3FF-6C8CBC1024B6}" srcId="{C2F36276-12A4-40EB-8EFB-287943FEC5E4}" destId="{D6598579-6359-40F4-B0D8-12722643D56C}" srcOrd="0" destOrd="0" parTransId="{ED3EC0E8-7573-4661-ACA2-E58ECB4DCE76}" sibTransId="{1B128B64-A69A-4357-A64A-FE8ED6C4B6E7}"/>
    <dgm:cxn modelId="{171898ED-43DC-46B6-8174-50C316481E4B}" type="presOf" srcId="{D6598579-6359-40F4-B0D8-12722643D56C}" destId="{0D42827B-2165-4076-AA97-59027EC08A27}" srcOrd="0" destOrd="0" presId="urn:microsoft.com/office/officeart/2005/8/layout/orgChart1"/>
    <dgm:cxn modelId="{452E53F8-AC6B-4024-A37D-8605FE885909}" type="presOf" srcId="{9D0727F3-50F0-4BE2-B142-F94F6CBDE307}" destId="{A39CD4CB-256F-4545-9852-A20D2B33E519}" srcOrd="0" destOrd="0" presId="urn:microsoft.com/office/officeart/2005/8/layout/orgChart1"/>
    <dgm:cxn modelId="{FC4767F9-6907-4F73-AFE0-A3C0C5E29077}" type="presOf" srcId="{44F1B34E-8B11-4EB9-983D-1206F530C9F0}" destId="{391BE769-FEFE-4107-A53E-396B88FC1269}" srcOrd="0" destOrd="0" presId="urn:microsoft.com/office/officeart/2005/8/layout/orgChart1"/>
    <dgm:cxn modelId="{6094FFF9-BE29-41C6-9496-D92D1C707A8F}" type="presOf" srcId="{D2A937E9-8E4B-4D61-A20F-3244F1114651}" destId="{C45B4CB8-2F70-4D6B-B13D-97018AE09B8E}" srcOrd="0" destOrd="0" presId="urn:microsoft.com/office/officeart/2005/8/layout/orgChart1"/>
    <dgm:cxn modelId="{B73BFFFD-8F46-406D-9FF6-F98C2D0AF6C2}" type="presOf" srcId="{C2F36276-12A4-40EB-8EFB-287943FEC5E4}" destId="{42EF4035-D3F3-4B32-AB21-E4459F7A24CB}" srcOrd="0" destOrd="0" presId="urn:microsoft.com/office/officeart/2005/8/layout/orgChart1"/>
    <dgm:cxn modelId="{0B4DACCE-F707-4F10-946B-D5A4220D081C}" type="presParOf" srcId="{C5ECB720-299B-45DA-92A5-3F64F0B16514}" destId="{6EDB3619-585F-4EAA-B02F-7FE44F71B5C6}" srcOrd="0" destOrd="0" presId="urn:microsoft.com/office/officeart/2005/8/layout/orgChart1"/>
    <dgm:cxn modelId="{F88C5078-7DB9-474D-A3F1-4160A10BA9EA}" type="presParOf" srcId="{6EDB3619-585F-4EAA-B02F-7FE44F71B5C6}" destId="{473B314F-0820-42B8-8ACC-7C3D274561D4}" srcOrd="0" destOrd="0" presId="urn:microsoft.com/office/officeart/2005/8/layout/orgChart1"/>
    <dgm:cxn modelId="{03EE2300-3A26-435A-BEF6-BFF0C4E33D6B}" type="presParOf" srcId="{473B314F-0820-42B8-8ACC-7C3D274561D4}" destId="{391BE769-FEFE-4107-A53E-396B88FC1269}" srcOrd="0" destOrd="0" presId="urn:microsoft.com/office/officeart/2005/8/layout/orgChart1"/>
    <dgm:cxn modelId="{53CE22E8-A0E1-4AC9-8FF7-6F6F02317DEE}" type="presParOf" srcId="{473B314F-0820-42B8-8ACC-7C3D274561D4}" destId="{5935864E-7184-4B1B-824D-892329A69F91}" srcOrd="1" destOrd="0" presId="urn:microsoft.com/office/officeart/2005/8/layout/orgChart1"/>
    <dgm:cxn modelId="{B864D762-F191-465F-894C-D8A732102DCE}" type="presParOf" srcId="{6EDB3619-585F-4EAA-B02F-7FE44F71B5C6}" destId="{6EB536C3-F118-4AE0-A096-48DD8A7D5D8C}" srcOrd="1" destOrd="0" presId="urn:microsoft.com/office/officeart/2005/8/layout/orgChart1"/>
    <dgm:cxn modelId="{61B38D08-28BC-4A98-AEE1-395D49D65B02}" type="presParOf" srcId="{6EB536C3-F118-4AE0-A096-48DD8A7D5D8C}" destId="{C45B4CB8-2F70-4D6B-B13D-97018AE09B8E}" srcOrd="0" destOrd="0" presId="urn:microsoft.com/office/officeart/2005/8/layout/orgChart1"/>
    <dgm:cxn modelId="{C577851B-4650-4065-8BF1-0C4B750E4DCC}" type="presParOf" srcId="{6EB536C3-F118-4AE0-A096-48DD8A7D5D8C}" destId="{CF4B9967-668F-491C-8718-C0E803246FBD}" srcOrd="1" destOrd="0" presId="urn:microsoft.com/office/officeart/2005/8/layout/orgChart1"/>
    <dgm:cxn modelId="{5E5649D1-CA5D-4D9E-A47B-14738A304FC9}" type="presParOf" srcId="{CF4B9967-668F-491C-8718-C0E803246FBD}" destId="{00A52709-C1D1-46DA-AD18-0CFB435B744B}" srcOrd="0" destOrd="0" presId="urn:microsoft.com/office/officeart/2005/8/layout/orgChart1"/>
    <dgm:cxn modelId="{CD25E941-7CC0-4D01-8A9D-9B718C30D634}" type="presParOf" srcId="{00A52709-C1D1-46DA-AD18-0CFB435B744B}" destId="{42EF4035-D3F3-4B32-AB21-E4459F7A24CB}" srcOrd="0" destOrd="0" presId="urn:microsoft.com/office/officeart/2005/8/layout/orgChart1"/>
    <dgm:cxn modelId="{CCC53A52-7A9C-412B-BAE9-9F4F6055F1CB}" type="presParOf" srcId="{00A52709-C1D1-46DA-AD18-0CFB435B744B}" destId="{F942EA4E-68C8-4BD2-B816-83009FEFBC3C}" srcOrd="1" destOrd="0" presId="urn:microsoft.com/office/officeart/2005/8/layout/orgChart1"/>
    <dgm:cxn modelId="{A3535B20-91CE-4600-AD11-1A316B44A4F2}" type="presParOf" srcId="{CF4B9967-668F-491C-8718-C0E803246FBD}" destId="{8132B3EE-E4E7-4064-B4E0-C3E194984C6A}" srcOrd="1" destOrd="0" presId="urn:microsoft.com/office/officeart/2005/8/layout/orgChart1"/>
    <dgm:cxn modelId="{6D941AD9-6C2C-41CE-B943-6DC950B9BF1B}" type="presParOf" srcId="{8132B3EE-E4E7-4064-B4E0-C3E194984C6A}" destId="{CD90AB09-3A87-4DDB-A683-616FE7E8E56A}" srcOrd="0" destOrd="0" presId="urn:microsoft.com/office/officeart/2005/8/layout/orgChart1"/>
    <dgm:cxn modelId="{D2D2E946-D301-4532-86F3-F7A9B02E3E24}" type="presParOf" srcId="{8132B3EE-E4E7-4064-B4E0-C3E194984C6A}" destId="{D3FCE9C0-31AC-4FD0-8950-995DE8523D12}" srcOrd="1" destOrd="0" presId="urn:microsoft.com/office/officeart/2005/8/layout/orgChart1"/>
    <dgm:cxn modelId="{45329844-4F34-4094-8AA2-13EAF5530044}" type="presParOf" srcId="{D3FCE9C0-31AC-4FD0-8950-995DE8523D12}" destId="{1A71E78C-C0A4-4554-83C6-A1961B69EC90}" srcOrd="0" destOrd="0" presId="urn:microsoft.com/office/officeart/2005/8/layout/orgChart1"/>
    <dgm:cxn modelId="{CC233C20-F4E9-49E0-8163-1DFECB2B44A1}" type="presParOf" srcId="{1A71E78C-C0A4-4554-83C6-A1961B69EC90}" destId="{0D42827B-2165-4076-AA97-59027EC08A27}" srcOrd="0" destOrd="0" presId="urn:microsoft.com/office/officeart/2005/8/layout/orgChart1"/>
    <dgm:cxn modelId="{91703B68-4514-4E7F-9E5C-2CD36EA4F02B}" type="presParOf" srcId="{1A71E78C-C0A4-4554-83C6-A1961B69EC90}" destId="{DD4DE5D6-BD94-4A2B-B17F-47A81173642E}" srcOrd="1" destOrd="0" presId="urn:microsoft.com/office/officeart/2005/8/layout/orgChart1"/>
    <dgm:cxn modelId="{C53A5475-3E47-44F3-968D-07DDE5CE2029}" type="presParOf" srcId="{D3FCE9C0-31AC-4FD0-8950-995DE8523D12}" destId="{C5681BBB-0B5E-4BFB-96CD-A20399B63DF5}" srcOrd="1" destOrd="0" presId="urn:microsoft.com/office/officeart/2005/8/layout/orgChart1"/>
    <dgm:cxn modelId="{2ABF7CA3-2636-4620-B9AA-39AE49208570}" type="presParOf" srcId="{C5681BBB-0B5E-4BFB-96CD-A20399B63DF5}" destId="{6FB68B3F-B63B-44F4-979A-F9B970EEEEBB}" srcOrd="0" destOrd="0" presId="urn:microsoft.com/office/officeart/2005/8/layout/orgChart1"/>
    <dgm:cxn modelId="{BD5F68EE-CF13-474F-B3B5-8E0244AB17C9}" type="presParOf" srcId="{C5681BBB-0B5E-4BFB-96CD-A20399B63DF5}" destId="{587D7CF0-3D82-4D28-847B-511A0F1E6582}" srcOrd="1" destOrd="0" presId="urn:microsoft.com/office/officeart/2005/8/layout/orgChart1"/>
    <dgm:cxn modelId="{36AC39B7-1289-4BFA-AD51-151408A73BAE}" type="presParOf" srcId="{587D7CF0-3D82-4D28-847B-511A0F1E6582}" destId="{0E4A02CA-239A-43D1-9D2D-1BD6EA8E606E}" srcOrd="0" destOrd="0" presId="urn:microsoft.com/office/officeart/2005/8/layout/orgChart1"/>
    <dgm:cxn modelId="{6A2F2882-D2BB-4D4F-8498-666DFECE21DC}" type="presParOf" srcId="{0E4A02CA-239A-43D1-9D2D-1BD6EA8E606E}" destId="{C1146B19-0748-4BBF-AB7D-8B0C6721E06E}" srcOrd="0" destOrd="0" presId="urn:microsoft.com/office/officeart/2005/8/layout/orgChart1"/>
    <dgm:cxn modelId="{8BDF977A-0E71-4040-81D9-2A58F727C891}" type="presParOf" srcId="{0E4A02CA-239A-43D1-9D2D-1BD6EA8E606E}" destId="{4767C05A-8E46-46FF-8B67-F2D0FA1116DF}" srcOrd="1" destOrd="0" presId="urn:microsoft.com/office/officeart/2005/8/layout/orgChart1"/>
    <dgm:cxn modelId="{66CC4497-2393-4872-B3BB-A98DF9228023}" type="presParOf" srcId="{587D7CF0-3D82-4D28-847B-511A0F1E6582}" destId="{C0C04C3F-5D8B-4FDF-91DF-0805E2AE2B2C}" srcOrd="1" destOrd="0" presId="urn:microsoft.com/office/officeart/2005/8/layout/orgChart1"/>
    <dgm:cxn modelId="{7D5AC98A-0EEC-4574-8913-501C9A4560E9}" type="presParOf" srcId="{587D7CF0-3D82-4D28-847B-511A0F1E6582}" destId="{8C34A2F7-869A-4AD9-87D4-2BCDDADD2236}" srcOrd="2" destOrd="0" presId="urn:microsoft.com/office/officeart/2005/8/layout/orgChart1"/>
    <dgm:cxn modelId="{C93953D3-3020-40F1-A50A-3C814DD38D70}" type="presParOf" srcId="{D3FCE9C0-31AC-4FD0-8950-995DE8523D12}" destId="{58A10589-8D16-4840-91DF-DBA825B12206}" srcOrd="2" destOrd="0" presId="urn:microsoft.com/office/officeart/2005/8/layout/orgChart1"/>
    <dgm:cxn modelId="{301EB24E-6867-4DB0-B1E3-4CF3987BE508}" type="presParOf" srcId="{CF4B9967-668F-491C-8718-C0E803246FBD}" destId="{20FE6419-58C2-44F7-A8E0-B24533D8BE26}" srcOrd="2" destOrd="0" presId="urn:microsoft.com/office/officeart/2005/8/layout/orgChart1"/>
    <dgm:cxn modelId="{F17F2DEF-0BEF-4DDD-93BF-B63AEC376AA8}" type="presParOf" srcId="{6EB536C3-F118-4AE0-A096-48DD8A7D5D8C}" destId="{936A84AD-E5D7-4415-9CB0-F33B2B8AC2B7}" srcOrd="2" destOrd="0" presId="urn:microsoft.com/office/officeart/2005/8/layout/orgChart1"/>
    <dgm:cxn modelId="{8DB072D7-894E-4260-B392-7BE01E701CC5}" type="presParOf" srcId="{6EB536C3-F118-4AE0-A096-48DD8A7D5D8C}" destId="{C2C33257-E9EB-4CCE-84AE-64C725A3C507}" srcOrd="3" destOrd="0" presId="urn:microsoft.com/office/officeart/2005/8/layout/orgChart1"/>
    <dgm:cxn modelId="{11CC5838-0DBE-483C-B8F3-DCF21F0E2661}" type="presParOf" srcId="{C2C33257-E9EB-4CCE-84AE-64C725A3C507}" destId="{29485DEB-AB2C-4479-AED8-451AD5FD61E6}" srcOrd="0" destOrd="0" presId="urn:microsoft.com/office/officeart/2005/8/layout/orgChart1"/>
    <dgm:cxn modelId="{CE5DE2DB-60FE-43C1-BBC1-5551B741915F}" type="presParOf" srcId="{29485DEB-AB2C-4479-AED8-451AD5FD61E6}" destId="{2855983F-94AA-48B6-990F-5ADDAFFF27E2}" srcOrd="0" destOrd="0" presId="urn:microsoft.com/office/officeart/2005/8/layout/orgChart1"/>
    <dgm:cxn modelId="{27B99707-C5AA-47F9-A276-7FFDCC6EA679}" type="presParOf" srcId="{29485DEB-AB2C-4479-AED8-451AD5FD61E6}" destId="{30C7AEE7-1BA5-4C47-AA67-74DF6B0AA878}" srcOrd="1" destOrd="0" presId="urn:microsoft.com/office/officeart/2005/8/layout/orgChart1"/>
    <dgm:cxn modelId="{B5838DAC-164D-4688-9E76-0F6A4CFF8A44}" type="presParOf" srcId="{C2C33257-E9EB-4CCE-84AE-64C725A3C507}" destId="{6D6EBD10-DCF9-4530-A229-970D1552B839}" srcOrd="1" destOrd="0" presId="urn:microsoft.com/office/officeart/2005/8/layout/orgChart1"/>
    <dgm:cxn modelId="{E1192375-3C16-4FBE-A7A1-C660D3666639}" type="presParOf" srcId="{6D6EBD10-DCF9-4530-A229-970D1552B839}" destId="{C659FF64-6D3A-4ADC-B6C0-D89C545BCE9F}" srcOrd="0" destOrd="0" presId="urn:microsoft.com/office/officeart/2005/8/layout/orgChart1"/>
    <dgm:cxn modelId="{CE71E844-5092-4E5C-B8F0-4D1A66E68768}" type="presParOf" srcId="{6D6EBD10-DCF9-4530-A229-970D1552B839}" destId="{A4F77367-1092-47B3-95D7-E9FE9826C5EC}" srcOrd="1" destOrd="0" presId="urn:microsoft.com/office/officeart/2005/8/layout/orgChart1"/>
    <dgm:cxn modelId="{825F99DF-8575-4B2B-AB6F-65CC81A1F9DF}" type="presParOf" srcId="{A4F77367-1092-47B3-95D7-E9FE9826C5EC}" destId="{CDC86367-DD41-4551-A0BB-26B4B4BE4EFF}" srcOrd="0" destOrd="0" presId="urn:microsoft.com/office/officeart/2005/8/layout/orgChart1"/>
    <dgm:cxn modelId="{3F30F2F3-B873-409A-85DA-7B3177DE31F3}" type="presParOf" srcId="{CDC86367-DD41-4551-A0BB-26B4B4BE4EFF}" destId="{72D7D88C-6A51-4D28-933D-146929150D7B}" srcOrd="0" destOrd="0" presId="urn:microsoft.com/office/officeart/2005/8/layout/orgChart1"/>
    <dgm:cxn modelId="{69292CCA-3E37-4093-B679-57A0C8B23AFA}" type="presParOf" srcId="{CDC86367-DD41-4551-A0BB-26B4B4BE4EFF}" destId="{C15C6EE6-825D-44CA-A96A-27B5B7444CF0}" srcOrd="1" destOrd="0" presId="urn:microsoft.com/office/officeart/2005/8/layout/orgChart1"/>
    <dgm:cxn modelId="{8A10994B-86B8-4125-A59B-9E1B2E9E53F4}" type="presParOf" srcId="{A4F77367-1092-47B3-95D7-E9FE9826C5EC}" destId="{EF36615A-90B6-4D7C-9C75-3680FAC4A307}" srcOrd="1" destOrd="0" presId="urn:microsoft.com/office/officeart/2005/8/layout/orgChart1"/>
    <dgm:cxn modelId="{168D96A8-6CE5-4ED3-93D5-83A8283CE822}" type="presParOf" srcId="{EF36615A-90B6-4D7C-9C75-3680FAC4A307}" destId="{18624EF8-C1A5-455D-AEA6-DB5A0632A1CD}" srcOrd="0" destOrd="0" presId="urn:microsoft.com/office/officeart/2005/8/layout/orgChart1"/>
    <dgm:cxn modelId="{5BF6AE58-59AE-442C-B40C-E134C84E37B3}" type="presParOf" srcId="{EF36615A-90B6-4D7C-9C75-3680FAC4A307}" destId="{C13AC713-D483-4DAA-9D9B-49EBBABA1308}" srcOrd="1" destOrd="0" presId="urn:microsoft.com/office/officeart/2005/8/layout/orgChart1"/>
    <dgm:cxn modelId="{EE5D4430-B8F9-4762-A320-6263044DECDE}" type="presParOf" srcId="{C13AC713-D483-4DAA-9D9B-49EBBABA1308}" destId="{1B97D03A-430C-460B-BCD3-A8DA5319D871}" srcOrd="0" destOrd="0" presId="urn:microsoft.com/office/officeart/2005/8/layout/orgChart1"/>
    <dgm:cxn modelId="{6DC5E5CB-36F2-47F0-AB31-838D7C8311E7}" type="presParOf" srcId="{1B97D03A-430C-460B-BCD3-A8DA5319D871}" destId="{34B24BCD-D880-43FC-B74A-6F7FFA57DB8B}" srcOrd="0" destOrd="0" presId="urn:microsoft.com/office/officeart/2005/8/layout/orgChart1"/>
    <dgm:cxn modelId="{7AD18BAD-16A1-4C7A-89BA-4CBB4E2BD39E}" type="presParOf" srcId="{1B97D03A-430C-460B-BCD3-A8DA5319D871}" destId="{FEC2E344-7B80-458C-8E7D-5E7DE840814D}" srcOrd="1" destOrd="0" presId="urn:microsoft.com/office/officeart/2005/8/layout/orgChart1"/>
    <dgm:cxn modelId="{24BB8F31-7F8B-424E-88DB-4522190FDE83}" type="presParOf" srcId="{C13AC713-D483-4DAA-9D9B-49EBBABA1308}" destId="{0346B6A0-8A4C-48F9-86E5-155F79B789CD}" srcOrd="1" destOrd="0" presId="urn:microsoft.com/office/officeart/2005/8/layout/orgChart1"/>
    <dgm:cxn modelId="{C0B983C4-0D4D-45D5-BD3B-8422DB85ACF2}" type="presParOf" srcId="{C13AC713-D483-4DAA-9D9B-49EBBABA1308}" destId="{0A1BCA87-4E40-4169-A712-1F7C1B4C51F1}" srcOrd="2" destOrd="0" presId="urn:microsoft.com/office/officeart/2005/8/layout/orgChart1"/>
    <dgm:cxn modelId="{496C47DD-13B8-449B-913C-FBE7C028B3EB}" type="presParOf" srcId="{A4F77367-1092-47B3-95D7-E9FE9826C5EC}" destId="{AEB00E4C-6BA2-424C-9714-1FC8342F0201}" srcOrd="2" destOrd="0" presId="urn:microsoft.com/office/officeart/2005/8/layout/orgChart1"/>
    <dgm:cxn modelId="{8B83CD01-EED2-474C-B683-D0779564F754}" type="presParOf" srcId="{C2C33257-E9EB-4CCE-84AE-64C725A3C507}" destId="{7E76FB0A-638B-43E9-BC6D-7CF7ACCC0369}" srcOrd="2" destOrd="0" presId="urn:microsoft.com/office/officeart/2005/8/layout/orgChart1"/>
    <dgm:cxn modelId="{70C50898-8C9E-416A-A732-ADB4CB707919}" type="presParOf" srcId="{6EB536C3-F118-4AE0-A096-48DD8A7D5D8C}" destId="{C9BFB87E-672D-4046-9974-66D5D55DCEDF}" srcOrd="4" destOrd="0" presId="urn:microsoft.com/office/officeart/2005/8/layout/orgChart1"/>
    <dgm:cxn modelId="{A04E77CA-6E69-4747-8429-445893BC4AA9}" type="presParOf" srcId="{6EB536C3-F118-4AE0-A096-48DD8A7D5D8C}" destId="{95EBCC7E-AA27-4D40-B7A1-5EA003086D9C}" srcOrd="5" destOrd="0" presId="urn:microsoft.com/office/officeart/2005/8/layout/orgChart1"/>
    <dgm:cxn modelId="{193739E8-6141-44A3-A9CC-9956811928AC}" type="presParOf" srcId="{95EBCC7E-AA27-4D40-B7A1-5EA003086D9C}" destId="{CD2325D2-19E2-47CE-9DE9-1C236F445BBF}" srcOrd="0" destOrd="0" presId="urn:microsoft.com/office/officeart/2005/8/layout/orgChart1"/>
    <dgm:cxn modelId="{91A25EDC-51E1-4991-ABB8-4AC8BC029B1F}" type="presParOf" srcId="{CD2325D2-19E2-47CE-9DE9-1C236F445BBF}" destId="{1E86CAC5-6F73-42BC-B9CA-9961CFD761A6}" srcOrd="0" destOrd="0" presId="urn:microsoft.com/office/officeart/2005/8/layout/orgChart1"/>
    <dgm:cxn modelId="{3D0E26B5-FC2E-43AA-906F-7E073BFAC7C6}" type="presParOf" srcId="{CD2325D2-19E2-47CE-9DE9-1C236F445BBF}" destId="{76841397-8B54-4F90-BA9C-60C5E4ED40C1}" srcOrd="1" destOrd="0" presId="urn:microsoft.com/office/officeart/2005/8/layout/orgChart1"/>
    <dgm:cxn modelId="{260780A2-9CDB-4B89-BBE5-BDAC89F67893}" type="presParOf" srcId="{95EBCC7E-AA27-4D40-B7A1-5EA003086D9C}" destId="{2D8B7382-07D4-42F9-B7C1-F1B0CD72B3EE}" srcOrd="1" destOrd="0" presId="urn:microsoft.com/office/officeart/2005/8/layout/orgChart1"/>
    <dgm:cxn modelId="{FFFD80B9-DEDE-4315-A160-7AF398305245}" type="presParOf" srcId="{2D8B7382-07D4-42F9-B7C1-F1B0CD72B3EE}" destId="{859821FF-C974-40F6-BD81-0438D140A50F}" srcOrd="0" destOrd="0" presId="urn:microsoft.com/office/officeart/2005/8/layout/orgChart1"/>
    <dgm:cxn modelId="{7BD91AD9-D9C2-4315-A560-121EA73F0BD3}" type="presParOf" srcId="{2D8B7382-07D4-42F9-B7C1-F1B0CD72B3EE}" destId="{2632058E-7DB6-4D26-BC3D-61F76B842978}" srcOrd="1" destOrd="0" presId="urn:microsoft.com/office/officeart/2005/8/layout/orgChart1"/>
    <dgm:cxn modelId="{9A01FA7E-621E-41F3-85B9-65877CAD6FEB}" type="presParOf" srcId="{2632058E-7DB6-4D26-BC3D-61F76B842978}" destId="{D161AF35-2609-4026-9681-7F35865B6659}" srcOrd="0" destOrd="0" presId="urn:microsoft.com/office/officeart/2005/8/layout/orgChart1"/>
    <dgm:cxn modelId="{8CE4BE64-3D7C-4022-BBD0-D49F8E22B3AB}" type="presParOf" srcId="{D161AF35-2609-4026-9681-7F35865B6659}" destId="{85AA1600-5D12-45E8-B386-6F370AA9A39A}" srcOrd="0" destOrd="0" presId="urn:microsoft.com/office/officeart/2005/8/layout/orgChart1"/>
    <dgm:cxn modelId="{3F400F8C-3BFC-4C7C-BE50-715A24C9AA6E}" type="presParOf" srcId="{D161AF35-2609-4026-9681-7F35865B6659}" destId="{65E7344A-9073-4AC5-B525-28CB9A1965FF}" srcOrd="1" destOrd="0" presId="urn:microsoft.com/office/officeart/2005/8/layout/orgChart1"/>
    <dgm:cxn modelId="{0BF4F876-43D1-4B1B-B9E8-4C6F8D1CB79C}" type="presParOf" srcId="{2632058E-7DB6-4D26-BC3D-61F76B842978}" destId="{0674088E-B052-4272-80A9-0B614B90C1F7}" srcOrd="1" destOrd="0" presId="urn:microsoft.com/office/officeart/2005/8/layout/orgChart1"/>
    <dgm:cxn modelId="{1022F723-9AFA-4BB5-AFC3-70CDE2E716F3}" type="presParOf" srcId="{0674088E-B052-4272-80A9-0B614B90C1F7}" destId="{36416E2A-A578-49A7-AF7A-FEA1055FAF39}" srcOrd="0" destOrd="0" presId="urn:microsoft.com/office/officeart/2005/8/layout/orgChart1"/>
    <dgm:cxn modelId="{054364CA-489A-4435-A65C-06AD3C72D1D8}" type="presParOf" srcId="{0674088E-B052-4272-80A9-0B614B90C1F7}" destId="{509CBC53-A05B-45CF-B131-A4C607928A3C}" srcOrd="1" destOrd="0" presId="urn:microsoft.com/office/officeart/2005/8/layout/orgChart1"/>
    <dgm:cxn modelId="{0F8B8477-D9BB-43A6-A637-20D6DC11A687}" type="presParOf" srcId="{509CBC53-A05B-45CF-B131-A4C607928A3C}" destId="{F9647231-192F-4F15-91D6-BEF36A8D8334}" srcOrd="0" destOrd="0" presId="urn:microsoft.com/office/officeart/2005/8/layout/orgChart1"/>
    <dgm:cxn modelId="{CC5AEB97-94B6-4C81-B847-76A356861CF1}" type="presParOf" srcId="{F9647231-192F-4F15-91D6-BEF36A8D8334}" destId="{A39CD4CB-256F-4545-9852-A20D2B33E519}" srcOrd="0" destOrd="0" presId="urn:microsoft.com/office/officeart/2005/8/layout/orgChart1"/>
    <dgm:cxn modelId="{39884C5C-41E7-48F7-A23D-A7DCBB663294}" type="presParOf" srcId="{F9647231-192F-4F15-91D6-BEF36A8D8334}" destId="{B8C1EB8C-DB26-41A2-B060-9C8DE01665F2}" srcOrd="1" destOrd="0" presId="urn:microsoft.com/office/officeart/2005/8/layout/orgChart1"/>
    <dgm:cxn modelId="{E17258E0-DE2D-4804-90DE-8494CC9F4671}" type="presParOf" srcId="{509CBC53-A05B-45CF-B131-A4C607928A3C}" destId="{B3CB33AC-CBEA-4A74-B4B0-9BADF40EA730}" srcOrd="1" destOrd="0" presId="urn:microsoft.com/office/officeart/2005/8/layout/orgChart1"/>
    <dgm:cxn modelId="{3A4A4D95-EAB9-45A1-BB0E-C2BCB61FD56C}" type="presParOf" srcId="{509CBC53-A05B-45CF-B131-A4C607928A3C}" destId="{4B9B1EF1-45A9-464A-BF0A-6BF92ACBA652}" srcOrd="2" destOrd="0" presId="urn:microsoft.com/office/officeart/2005/8/layout/orgChart1"/>
    <dgm:cxn modelId="{18F6082C-FA4C-4AEC-9134-9333C98B596E}" type="presParOf" srcId="{2632058E-7DB6-4D26-BC3D-61F76B842978}" destId="{94FD65E3-4404-4B46-B9E1-9C91C6B646BD}" srcOrd="2" destOrd="0" presId="urn:microsoft.com/office/officeart/2005/8/layout/orgChart1"/>
    <dgm:cxn modelId="{1C7B2EEA-5D5D-49DA-9C11-BDC50C4B6A44}" type="presParOf" srcId="{95EBCC7E-AA27-4D40-B7A1-5EA003086D9C}" destId="{BE56FA4C-CE5D-4312-B120-0E953258B593}" srcOrd="2" destOrd="0" presId="urn:microsoft.com/office/officeart/2005/8/layout/orgChart1"/>
    <dgm:cxn modelId="{9D98B240-B928-44ED-8758-537752C89158}" type="presParOf" srcId="{6EDB3619-585F-4EAA-B02F-7FE44F71B5C6}" destId="{F995ABCD-794F-4809-B4F0-17A98E67DE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D6D12E-5D1E-4384-9763-B5B673968006}"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C"/>
        </a:p>
      </dgm:t>
    </dgm:pt>
    <dgm:pt modelId="{B42C58D6-B4F8-4CBD-B220-DFBB49F5CFFB}">
      <dgm:prSet phldrT="[Texto]"/>
      <dgm:spPr/>
      <dgm:t>
        <a:bodyPr/>
        <a:lstStyle/>
        <a:p>
          <a:r>
            <a:rPr lang="es-EC" b="1" dirty="0">
              <a:solidFill>
                <a:schemeClr val="tx1"/>
              </a:solidFill>
            </a:rPr>
            <a:t>Diseño metodológico</a:t>
          </a:r>
        </a:p>
      </dgm:t>
    </dgm:pt>
    <dgm:pt modelId="{39556EB7-C827-42E7-BFD7-C7B52E0E1D87}" type="parTrans" cxnId="{CAD4AC54-E27F-459B-9A5D-7AA6183F382F}">
      <dgm:prSet/>
      <dgm:spPr/>
      <dgm:t>
        <a:bodyPr/>
        <a:lstStyle/>
        <a:p>
          <a:endParaRPr lang="es-EC"/>
        </a:p>
      </dgm:t>
    </dgm:pt>
    <dgm:pt modelId="{708B5BC6-22D2-4252-8042-854F5EDE4CC3}" type="sibTrans" cxnId="{CAD4AC54-E27F-459B-9A5D-7AA6183F382F}">
      <dgm:prSet/>
      <dgm:spPr/>
      <dgm:t>
        <a:bodyPr/>
        <a:lstStyle/>
        <a:p>
          <a:endParaRPr lang="es-EC"/>
        </a:p>
      </dgm:t>
    </dgm:pt>
    <dgm:pt modelId="{0D4EFE5C-2AB3-4251-BEE1-6AA587E930FF}">
      <dgm:prSet phldrT="[Texto]"/>
      <dgm:spPr/>
      <dgm:t>
        <a:bodyPr/>
        <a:lstStyle/>
        <a:p>
          <a:r>
            <a:rPr lang="es-EC" dirty="0"/>
            <a:t>3.1 Enfoque mixto</a:t>
          </a:r>
        </a:p>
      </dgm:t>
    </dgm:pt>
    <dgm:pt modelId="{357D149A-645D-41D4-B237-1ADE2983D886}" type="parTrans" cxnId="{3442BD5D-6B7B-4A80-BE27-F199117294CD}">
      <dgm:prSet/>
      <dgm:spPr/>
      <dgm:t>
        <a:bodyPr/>
        <a:lstStyle/>
        <a:p>
          <a:endParaRPr lang="es-EC"/>
        </a:p>
      </dgm:t>
    </dgm:pt>
    <dgm:pt modelId="{765B3104-A564-4A76-986E-80EB365F1C56}" type="sibTrans" cxnId="{3442BD5D-6B7B-4A80-BE27-F199117294CD}">
      <dgm:prSet/>
      <dgm:spPr/>
      <dgm:t>
        <a:bodyPr/>
        <a:lstStyle/>
        <a:p>
          <a:endParaRPr lang="es-EC"/>
        </a:p>
      </dgm:t>
    </dgm:pt>
    <dgm:pt modelId="{85FDE772-549D-4EDF-A8F3-1C822A79DB52}">
      <dgm:prSet phldrT="[Texto]"/>
      <dgm:spPr/>
      <dgm:t>
        <a:bodyPr/>
        <a:lstStyle/>
        <a:p>
          <a:r>
            <a:rPr lang="es-EC" dirty="0"/>
            <a:t>Cuantitativo</a:t>
          </a:r>
        </a:p>
      </dgm:t>
    </dgm:pt>
    <dgm:pt modelId="{D87177E1-2A25-4F09-9254-630DBA18522A}" type="parTrans" cxnId="{A38D7417-8A16-4CAD-8F8F-6D248BC97974}">
      <dgm:prSet/>
      <dgm:spPr/>
      <dgm:t>
        <a:bodyPr/>
        <a:lstStyle/>
        <a:p>
          <a:endParaRPr lang="es-EC"/>
        </a:p>
      </dgm:t>
    </dgm:pt>
    <dgm:pt modelId="{89F94B26-7BF5-461A-AEB2-F1E84663CC02}" type="sibTrans" cxnId="{A38D7417-8A16-4CAD-8F8F-6D248BC97974}">
      <dgm:prSet/>
      <dgm:spPr/>
      <dgm:t>
        <a:bodyPr/>
        <a:lstStyle/>
        <a:p>
          <a:endParaRPr lang="es-EC"/>
        </a:p>
      </dgm:t>
    </dgm:pt>
    <dgm:pt modelId="{FD946DC3-68C0-4C15-B6FC-FE3DCEF27EB3}">
      <dgm:prSet phldrT="[Texto]"/>
      <dgm:spPr/>
      <dgm:t>
        <a:bodyPr/>
        <a:lstStyle/>
        <a:p>
          <a:r>
            <a:rPr lang="es-EC" dirty="0"/>
            <a:t>3.2 Fuentes de información</a:t>
          </a:r>
        </a:p>
      </dgm:t>
    </dgm:pt>
    <dgm:pt modelId="{98451884-A3F3-44AF-BBE6-AEF276B1C533}" type="parTrans" cxnId="{6A481CAB-78ED-464C-A95F-7DB3C542E937}">
      <dgm:prSet/>
      <dgm:spPr/>
      <dgm:t>
        <a:bodyPr/>
        <a:lstStyle/>
        <a:p>
          <a:endParaRPr lang="es-EC"/>
        </a:p>
      </dgm:t>
    </dgm:pt>
    <dgm:pt modelId="{0F6F69EB-65DB-41ED-996E-5C5DD90D2CCC}" type="sibTrans" cxnId="{6A481CAB-78ED-464C-A95F-7DB3C542E937}">
      <dgm:prSet/>
      <dgm:spPr/>
      <dgm:t>
        <a:bodyPr/>
        <a:lstStyle/>
        <a:p>
          <a:endParaRPr lang="es-EC"/>
        </a:p>
      </dgm:t>
    </dgm:pt>
    <dgm:pt modelId="{CCA8FC5A-3B09-478D-A8C5-1A34E7F38974}">
      <dgm:prSet phldrT="[Texto]"/>
      <dgm:spPr/>
      <dgm:t>
        <a:bodyPr/>
        <a:lstStyle/>
        <a:p>
          <a:r>
            <a:rPr lang="es-EC" dirty="0"/>
            <a:t>Primarias</a:t>
          </a:r>
        </a:p>
      </dgm:t>
    </dgm:pt>
    <dgm:pt modelId="{2D43763B-BEB3-4584-9D7B-9C8D4C45E2F5}" type="parTrans" cxnId="{7E1EBD0A-E28A-4EF8-84F1-36C1B14C9A25}">
      <dgm:prSet/>
      <dgm:spPr/>
      <dgm:t>
        <a:bodyPr/>
        <a:lstStyle/>
        <a:p>
          <a:endParaRPr lang="es-EC"/>
        </a:p>
      </dgm:t>
    </dgm:pt>
    <dgm:pt modelId="{CF5BCE49-5A7F-4438-819A-CF66A3F5E135}" type="sibTrans" cxnId="{7E1EBD0A-E28A-4EF8-84F1-36C1B14C9A25}">
      <dgm:prSet/>
      <dgm:spPr/>
      <dgm:t>
        <a:bodyPr/>
        <a:lstStyle/>
        <a:p>
          <a:endParaRPr lang="es-EC"/>
        </a:p>
      </dgm:t>
    </dgm:pt>
    <dgm:pt modelId="{6D6A6138-B138-4366-B72F-4A4F548A302A}">
      <dgm:prSet/>
      <dgm:spPr/>
      <dgm:t>
        <a:bodyPr/>
        <a:lstStyle/>
        <a:p>
          <a:r>
            <a:rPr lang="es-EC" dirty="0"/>
            <a:t>Cualitativo</a:t>
          </a:r>
        </a:p>
      </dgm:t>
    </dgm:pt>
    <dgm:pt modelId="{F6282704-BE83-417F-A8F4-B0F8D928F93B}" type="parTrans" cxnId="{E269CC75-FC93-447E-B93C-252D5944D991}">
      <dgm:prSet/>
      <dgm:spPr/>
      <dgm:t>
        <a:bodyPr/>
        <a:lstStyle/>
        <a:p>
          <a:endParaRPr lang="es-EC"/>
        </a:p>
      </dgm:t>
    </dgm:pt>
    <dgm:pt modelId="{BC02E927-13CD-4693-824E-48971FB78002}" type="sibTrans" cxnId="{E269CC75-FC93-447E-B93C-252D5944D991}">
      <dgm:prSet/>
      <dgm:spPr/>
      <dgm:t>
        <a:bodyPr/>
        <a:lstStyle/>
        <a:p>
          <a:endParaRPr lang="es-EC"/>
        </a:p>
      </dgm:t>
    </dgm:pt>
    <dgm:pt modelId="{A872282D-905A-45BE-BD9E-8C221F614AFF}">
      <dgm:prSet/>
      <dgm:spPr/>
      <dgm:t>
        <a:bodyPr/>
        <a:lstStyle/>
        <a:p>
          <a:r>
            <a:rPr lang="es-EC" dirty="0"/>
            <a:t>Secundarias</a:t>
          </a:r>
        </a:p>
      </dgm:t>
    </dgm:pt>
    <dgm:pt modelId="{4875FEB1-F77A-4237-88D4-8643B8531869}" type="parTrans" cxnId="{28D9A192-9D13-4FE1-BA43-990E57E659E2}">
      <dgm:prSet/>
      <dgm:spPr/>
      <dgm:t>
        <a:bodyPr/>
        <a:lstStyle/>
        <a:p>
          <a:endParaRPr lang="es-EC"/>
        </a:p>
      </dgm:t>
    </dgm:pt>
    <dgm:pt modelId="{A6BD1167-0E7B-4982-B7B1-6670367A174B}" type="sibTrans" cxnId="{28D9A192-9D13-4FE1-BA43-990E57E659E2}">
      <dgm:prSet/>
      <dgm:spPr/>
      <dgm:t>
        <a:bodyPr/>
        <a:lstStyle/>
        <a:p>
          <a:endParaRPr lang="es-EC"/>
        </a:p>
      </dgm:t>
    </dgm:pt>
    <dgm:pt modelId="{15D27CE9-0A30-46A7-B1A7-506BF9476F26}">
      <dgm:prSet/>
      <dgm:spPr/>
      <dgm:t>
        <a:bodyPr/>
        <a:lstStyle/>
        <a:p>
          <a:r>
            <a:rPr lang="es-EC" dirty="0"/>
            <a:t>Encuestas</a:t>
          </a:r>
        </a:p>
      </dgm:t>
    </dgm:pt>
    <dgm:pt modelId="{F92BBA0D-13BF-428B-A0EC-2BE8AE4335AF}" type="parTrans" cxnId="{CCAB9A63-0276-4258-8D5A-9B4697212468}">
      <dgm:prSet/>
      <dgm:spPr/>
      <dgm:t>
        <a:bodyPr/>
        <a:lstStyle/>
        <a:p>
          <a:endParaRPr lang="es-EC"/>
        </a:p>
      </dgm:t>
    </dgm:pt>
    <dgm:pt modelId="{34029F06-24C0-4357-B4FB-774F877D888A}" type="sibTrans" cxnId="{CCAB9A63-0276-4258-8D5A-9B4697212468}">
      <dgm:prSet/>
      <dgm:spPr/>
      <dgm:t>
        <a:bodyPr/>
        <a:lstStyle/>
        <a:p>
          <a:endParaRPr lang="es-EC"/>
        </a:p>
      </dgm:t>
    </dgm:pt>
    <dgm:pt modelId="{61543D58-E74D-4358-8941-99D02DD99EC0}">
      <dgm:prSet/>
      <dgm:spPr/>
      <dgm:t>
        <a:bodyPr/>
        <a:lstStyle/>
        <a:p>
          <a:r>
            <a:rPr lang="es-EC" dirty="0"/>
            <a:t>Lectura y documentación</a:t>
          </a:r>
        </a:p>
      </dgm:t>
    </dgm:pt>
    <dgm:pt modelId="{D5CDD983-C400-4F35-96EC-85377F6E71AC}" type="parTrans" cxnId="{BB3DB544-DFFD-4052-B57A-BE63982E6FB7}">
      <dgm:prSet/>
      <dgm:spPr/>
      <dgm:t>
        <a:bodyPr/>
        <a:lstStyle/>
        <a:p>
          <a:endParaRPr lang="es-EC"/>
        </a:p>
      </dgm:t>
    </dgm:pt>
    <dgm:pt modelId="{5BA0C918-995F-4E57-8221-DD213FCED1D4}" type="sibTrans" cxnId="{BB3DB544-DFFD-4052-B57A-BE63982E6FB7}">
      <dgm:prSet/>
      <dgm:spPr/>
      <dgm:t>
        <a:bodyPr/>
        <a:lstStyle/>
        <a:p>
          <a:endParaRPr lang="es-EC"/>
        </a:p>
      </dgm:t>
    </dgm:pt>
    <dgm:pt modelId="{27514593-7473-4FF1-A0EE-8268AF1837CC}" type="pres">
      <dgm:prSet presAssocID="{8ED6D12E-5D1E-4384-9763-B5B673968006}" presName="diagram" presStyleCnt="0">
        <dgm:presLayoutVars>
          <dgm:chPref val="1"/>
          <dgm:dir/>
          <dgm:animOne val="branch"/>
          <dgm:animLvl val="lvl"/>
          <dgm:resizeHandles val="exact"/>
        </dgm:presLayoutVars>
      </dgm:prSet>
      <dgm:spPr/>
    </dgm:pt>
    <dgm:pt modelId="{8E5A2AC9-1816-438A-98D7-99AA3F53E1E9}" type="pres">
      <dgm:prSet presAssocID="{B42C58D6-B4F8-4CBD-B220-DFBB49F5CFFB}" presName="root1" presStyleCnt="0"/>
      <dgm:spPr/>
    </dgm:pt>
    <dgm:pt modelId="{BD6C6E02-3D28-4EC0-89A8-47164EB06008}" type="pres">
      <dgm:prSet presAssocID="{B42C58D6-B4F8-4CBD-B220-DFBB49F5CFFB}" presName="LevelOneTextNode" presStyleLbl="node0" presStyleIdx="0" presStyleCnt="1">
        <dgm:presLayoutVars>
          <dgm:chPref val="3"/>
        </dgm:presLayoutVars>
      </dgm:prSet>
      <dgm:spPr/>
    </dgm:pt>
    <dgm:pt modelId="{B988171F-D2A6-4E0C-83A4-91491B7A8C31}" type="pres">
      <dgm:prSet presAssocID="{B42C58D6-B4F8-4CBD-B220-DFBB49F5CFFB}" presName="level2hierChild" presStyleCnt="0"/>
      <dgm:spPr/>
    </dgm:pt>
    <dgm:pt modelId="{F1E8007E-4334-4EAF-BC63-93EAB18799C8}" type="pres">
      <dgm:prSet presAssocID="{357D149A-645D-41D4-B237-1ADE2983D886}" presName="conn2-1" presStyleLbl="parChTrans1D2" presStyleIdx="0" presStyleCnt="2"/>
      <dgm:spPr/>
    </dgm:pt>
    <dgm:pt modelId="{05140EFB-05FF-482B-8DF3-15D679D7A4BB}" type="pres">
      <dgm:prSet presAssocID="{357D149A-645D-41D4-B237-1ADE2983D886}" presName="connTx" presStyleLbl="parChTrans1D2" presStyleIdx="0" presStyleCnt="2"/>
      <dgm:spPr/>
    </dgm:pt>
    <dgm:pt modelId="{0D2E6C44-5B77-4B60-8B10-F6E32DA6F4B8}" type="pres">
      <dgm:prSet presAssocID="{0D4EFE5C-2AB3-4251-BEE1-6AA587E930FF}" presName="root2" presStyleCnt="0"/>
      <dgm:spPr/>
    </dgm:pt>
    <dgm:pt modelId="{042F94C0-CBDF-44A4-BD2C-5BB886DCD6BD}" type="pres">
      <dgm:prSet presAssocID="{0D4EFE5C-2AB3-4251-BEE1-6AA587E930FF}" presName="LevelTwoTextNode" presStyleLbl="node2" presStyleIdx="0" presStyleCnt="2">
        <dgm:presLayoutVars>
          <dgm:chPref val="3"/>
        </dgm:presLayoutVars>
      </dgm:prSet>
      <dgm:spPr/>
    </dgm:pt>
    <dgm:pt modelId="{1328D9AA-F9D9-4E46-A548-CEC7EF1DE941}" type="pres">
      <dgm:prSet presAssocID="{0D4EFE5C-2AB3-4251-BEE1-6AA587E930FF}" presName="level3hierChild" presStyleCnt="0"/>
      <dgm:spPr/>
    </dgm:pt>
    <dgm:pt modelId="{B6F61CD0-5071-4C21-85E0-DFD749344A0E}" type="pres">
      <dgm:prSet presAssocID="{D87177E1-2A25-4F09-9254-630DBA18522A}" presName="conn2-1" presStyleLbl="parChTrans1D3" presStyleIdx="0" presStyleCnt="4"/>
      <dgm:spPr/>
    </dgm:pt>
    <dgm:pt modelId="{2D8E863D-E34E-46FE-9EAB-BB9C3C792713}" type="pres">
      <dgm:prSet presAssocID="{D87177E1-2A25-4F09-9254-630DBA18522A}" presName="connTx" presStyleLbl="parChTrans1D3" presStyleIdx="0" presStyleCnt="4"/>
      <dgm:spPr/>
    </dgm:pt>
    <dgm:pt modelId="{D153737C-9DC9-4ACC-88FD-A085E9390546}" type="pres">
      <dgm:prSet presAssocID="{85FDE772-549D-4EDF-A8F3-1C822A79DB52}" presName="root2" presStyleCnt="0"/>
      <dgm:spPr/>
    </dgm:pt>
    <dgm:pt modelId="{30CB0AF4-3D45-480A-8D12-62A61B5AB7E6}" type="pres">
      <dgm:prSet presAssocID="{85FDE772-549D-4EDF-A8F3-1C822A79DB52}" presName="LevelTwoTextNode" presStyleLbl="node3" presStyleIdx="0" presStyleCnt="4">
        <dgm:presLayoutVars>
          <dgm:chPref val="3"/>
        </dgm:presLayoutVars>
      </dgm:prSet>
      <dgm:spPr/>
    </dgm:pt>
    <dgm:pt modelId="{0D13AA42-6197-4285-93F3-3FD1C553C049}" type="pres">
      <dgm:prSet presAssocID="{85FDE772-549D-4EDF-A8F3-1C822A79DB52}" presName="level3hierChild" presStyleCnt="0"/>
      <dgm:spPr/>
    </dgm:pt>
    <dgm:pt modelId="{22CA84DF-0114-406B-B437-0449D2811E2C}" type="pres">
      <dgm:prSet presAssocID="{F6282704-BE83-417F-A8F4-B0F8D928F93B}" presName="conn2-1" presStyleLbl="parChTrans1D3" presStyleIdx="1" presStyleCnt="4"/>
      <dgm:spPr/>
    </dgm:pt>
    <dgm:pt modelId="{6A1A0CFE-A843-44F6-9E8B-AA693587AFA2}" type="pres">
      <dgm:prSet presAssocID="{F6282704-BE83-417F-A8F4-B0F8D928F93B}" presName="connTx" presStyleLbl="parChTrans1D3" presStyleIdx="1" presStyleCnt="4"/>
      <dgm:spPr/>
    </dgm:pt>
    <dgm:pt modelId="{11323A43-E656-4E84-9477-A4C896E65A06}" type="pres">
      <dgm:prSet presAssocID="{6D6A6138-B138-4366-B72F-4A4F548A302A}" presName="root2" presStyleCnt="0"/>
      <dgm:spPr/>
    </dgm:pt>
    <dgm:pt modelId="{86787AA9-50F1-4CD8-9488-4EE053C1B3CC}" type="pres">
      <dgm:prSet presAssocID="{6D6A6138-B138-4366-B72F-4A4F548A302A}" presName="LevelTwoTextNode" presStyleLbl="node3" presStyleIdx="1" presStyleCnt="4">
        <dgm:presLayoutVars>
          <dgm:chPref val="3"/>
        </dgm:presLayoutVars>
      </dgm:prSet>
      <dgm:spPr/>
    </dgm:pt>
    <dgm:pt modelId="{EDD070EF-594B-44A7-AF41-36DADFD547CD}" type="pres">
      <dgm:prSet presAssocID="{6D6A6138-B138-4366-B72F-4A4F548A302A}" presName="level3hierChild" presStyleCnt="0"/>
      <dgm:spPr/>
    </dgm:pt>
    <dgm:pt modelId="{267C8292-2345-402B-A579-3473B4FFEDB1}" type="pres">
      <dgm:prSet presAssocID="{98451884-A3F3-44AF-BBE6-AEF276B1C533}" presName="conn2-1" presStyleLbl="parChTrans1D2" presStyleIdx="1" presStyleCnt="2"/>
      <dgm:spPr/>
    </dgm:pt>
    <dgm:pt modelId="{037D72B5-5A71-4FE3-86B4-077C0FC1F944}" type="pres">
      <dgm:prSet presAssocID="{98451884-A3F3-44AF-BBE6-AEF276B1C533}" presName="connTx" presStyleLbl="parChTrans1D2" presStyleIdx="1" presStyleCnt="2"/>
      <dgm:spPr/>
    </dgm:pt>
    <dgm:pt modelId="{838325D2-C92C-429A-8961-990F344CB215}" type="pres">
      <dgm:prSet presAssocID="{FD946DC3-68C0-4C15-B6FC-FE3DCEF27EB3}" presName="root2" presStyleCnt="0"/>
      <dgm:spPr/>
    </dgm:pt>
    <dgm:pt modelId="{85D3BC0E-16A4-4EAB-AAF9-6AD7C1240702}" type="pres">
      <dgm:prSet presAssocID="{FD946DC3-68C0-4C15-B6FC-FE3DCEF27EB3}" presName="LevelTwoTextNode" presStyleLbl="node2" presStyleIdx="1" presStyleCnt="2">
        <dgm:presLayoutVars>
          <dgm:chPref val="3"/>
        </dgm:presLayoutVars>
      </dgm:prSet>
      <dgm:spPr/>
    </dgm:pt>
    <dgm:pt modelId="{41E6EE74-898C-461E-9688-0E74BC447577}" type="pres">
      <dgm:prSet presAssocID="{FD946DC3-68C0-4C15-B6FC-FE3DCEF27EB3}" presName="level3hierChild" presStyleCnt="0"/>
      <dgm:spPr/>
    </dgm:pt>
    <dgm:pt modelId="{A9E528A4-3B6D-43F3-AE5B-778D87EA7B53}" type="pres">
      <dgm:prSet presAssocID="{2D43763B-BEB3-4584-9D7B-9C8D4C45E2F5}" presName="conn2-1" presStyleLbl="parChTrans1D3" presStyleIdx="2" presStyleCnt="4"/>
      <dgm:spPr/>
    </dgm:pt>
    <dgm:pt modelId="{D6DD5397-2844-4F2A-B1B7-90F486796ECF}" type="pres">
      <dgm:prSet presAssocID="{2D43763B-BEB3-4584-9D7B-9C8D4C45E2F5}" presName="connTx" presStyleLbl="parChTrans1D3" presStyleIdx="2" presStyleCnt="4"/>
      <dgm:spPr/>
    </dgm:pt>
    <dgm:pt modelId="{958EB133-F4E5-4BF7-982A-6889C177AF26}" type="pres">
      <dgm:prSet presAssocID="{CCA8FC5A-3B09-478D-A8C5-1A34E7F38974}" presName="root2" presStyleCnt="0"/>
      <dgm:spPr/>
    </dgm:pt>
    <dgm:pt modelId="{B22FF47F-24D3-4D17-AB94-0559E3A84DFF}" type="pres">
      <dgm:prSet presAssocID="{CCA8FC5A-3B09-478D-A8C5-1A34E7F38974}" presName="LevelTwoTextNode" presStyleLbl="node3" presStyleIdx="2" presStyleCnt="4">
        <dgm:presLayoutVars>
          <dgm:chPref val="3"/>
        </dgm:presLayoutVars>
      </dgm:prSet>
      <dgm:spPr/>
    </dgm:pt>
    <dgm:pt modelId="{93F6CCEC-FBD1-44C3-B645-876AE0BD2C4D}" type="pres">
      <dgm:prSet presAssocID="{CCA8FC5A-3B09-478D-A8C5-1A34E7F38974}" presName="level3hierChild" presStyleCnt="0"/>
      <dgm:spPr/>
    </dgm:pt>
    <dgm:pt modelId="{A9A72C05-68E6-4E6D-B1CD-E57D65264BCC}" type="pres">
      <dgm:prSet presAssocID="{F92BBA0D-13BF-428B-A0EC-2BE8AE4335AF}" presName="conn2-1" presStyleLbl="parChTrans1D4" presStyleIdx="0" presStyleCnt="2"/>
      <dgm:spPr/>
    </dgm:pt>
    <dgm:pt modelId="{56BB5FAC-330F-4C3D-A6ED-8C6D16CB4A04}" type="pres">
      <dgm:prSet presAssocID="{F92BBA0D-13BF-428B-A0EC-2BE8AE4335AF}" presName="connTx" presStyleLbl="parChTrans1D4" presStyleIdx="0" presStyleCnt="2"/>
      <dgm:spPr/>
    </dgm:pt>
    <dgm:pt modelId="{14FCB0F6-2497-4D0F-97F4-85D0FF2A611F}" type="pres">
      <dgm:prSet presAssocID="{15D27CE9-0A30-46A7-B1A7-506BF9476F26}" presName="root2" presStyleCnt="0"/>
      <dgm:spPr/>
    </dgm:pt>
    <dgm:pt modelId="{C51F5B37-BDBD-49FE-8D00-2740FDF1873F}" type="pres">
      <dgm:prSet presAssocID="{15D27CE9-0A30-46A7-B1A7-506BF9476F26}" presName="LevelTwoTextNode" presStyleLbl="node4" presStyleIdx="0" presStyleCnt="2">
        <dgm:presLayoutVars>
          <dgm:chPref val="3"/>
        </dgm:presLayoutVars>
      </dgm:prSet>
      <dgm:spPr/>
    </dgm:pt>
    <dgm:pt modelId="{E640C680-CF5A-438E-A5FC-D0A9213E914B}" type="pres">
      <dgm:prSet presAssocID="{15D27CE9-0A30-46A7-B1A7-506BF9476F26}" presName="level3hierChild" presStyleCnt="0"/>
      <dgm:spPr/>
    </dgm:pt>
    <dgm:pt modelId="{CBDA0E3D-5F72-43AB-84A5-C6B6A200ABDC}" type="pres">
      <dgm:prSet presAssocID="{4875FEB1-F77A-4237-88D4-8643B8531869}" presName="conn2-1" presStyleLbl="parChTrans1D3" presStyleIdx="3" presStyleCnt="4"/>
      <dgm:spPr/>
    </dgm:pt>
    <dgm:pt modelId="{7FC2CDB5-7073-4294-B73E-CC941409897C}" type="pres">
      <dgm:prSet presAssocID="{4875FEB1-F77A-4237-88D4-8643B8531869}" presName="connTx" presStyleLbl="parChTrans1D3" presStyleIdx="3" presStyleCnt="4"/>
      <dgm:spPr/>
    </dgm:pt>
    <dgm:pt modelId="{7E023559-0D3C-4C85-A185-19A5210DEFC3}" type="pres">
      <dgm:prSet presAssocID="{A872282D-905A-45BE-BD9E-8C221F614AFF}" presName="root2" presStyleCnt="0"/>
      <dgm:spPr/>
    </dgm:pt>
    <dgm:pt modelId="{181204BF-AE4B-4B45-BB51-3E9C0EB50959}" type="pres">
      <dgm:prSet presAssocID="{A872282D-905A-45BE-BD9E-8C221F614AFF}" presName="LevelTwoTextNode" presStyleLbl="node3" presStyleIdx="3" presStyleCnt="4">
        <dgm:presLayoutVars>
          <dgm:chPref val="3"/>
        </dgm:presLayoutVars>
      </dgm:prSet>
      <dgm:spPr/>
    </dgm:pt>
    <dgm:pt modelId="{0372C158-DAFC-4F16-BB8B-832400F7E43C}" type="pres">
      <dgm:prSet presAssocID="{A872282D-905A-45BE-BD9E-8C221F614AFF}" presName="level3hierChild" presStyleCnt="0"/>
      <dgm:spPr/>
    </dgm:pt>
    <dgm:pt modelId="{F86F6BF5-82BC-42CC-9A2F-B00CCFA4C546}" type="pres">
      <dgm:prSet presAssocID="{D5CDD983-C400-4F35-96EC-85377F6E71AC}" presName="conn2-1" presStyleLbl="parChTrans1D4" presStyleIdx="1" presStyleCnt="2"/>
      <dgm:spPr/>
    </dgm:pt>
    <dgm:pt modelId="{262E0681-0FB7-41A5-B1EE-11DF56827AE5}" type="pres">
      <dgm:prSet presAssocID="{D5CDD983-C400-4F35-96EC-85377F6E71AC}" presName="connTx" presStyleLbl="parChTrans1D4" presStyleIdx="1" presStyleCnt="2"/>
      <dgm:spPr/>
    </dgm:pt>
    <dgm:pt modelId="{0A02AC6D-D5E2-46B6-8CFB-62339A23FD59}" type="pres">
      <dgm:prSet presAssocID="{61543D58-E74D-4358-8941-99D02DD99EC0}" presName="root2" presStyleCnt="0"/>
      <dgm:spPr/>
    </dgm:pt>
    <dgm:pt modelId="{645C0187-02F2-4AA0-A706-391BF9B32026}" type="pres">
      <dgm:prSet presAssocID="{61543D58-E74D-4358-8941-99D02DD99EC0}" presName="LevelTwoTextNode" presStyleLbl="node4" presStyleIdx="1" presStyleCnt="2">
        <dgm:presLayoutVars>
          <dgm:chPref val="3"/>
        </dgm:presLayoutVars>
      </dgm:prSet>
      <dgm:spPr/>
    </dgm:pt>
    <dgm:pt modelId="{7128B99C-BE07-4652-844B-C99C08C0EE17}" type="pres">
      <dgm:prSet presAssocID="{61543D58-E74D-4358-8941-99D02DD99EC0}" presName="level3hierChild" presStyleCnt="0"/>
      <dgm:spPr/>
    </dgm:pt>
  </dgm:ptLst>
  <dgm:cxnLst>
    <dgm:cxn modelId="{A503A900-D565-49A2-90F6-F91287F8E141}" type="presOf" srcId="{A872282D-905A-45BE-BD9E-8C221F614AFF}" destId="{181204BF-AE4B-4B45-BB51-3E9C0EB50959}" srcOrd="0" destOrd="0" presId="urn:microsoft.com/office/officeart/2005/8/layout/hierarchy2"/>
    <dgm:cxn modelId="{7E1EBD0A-E28A-4EF8-84F1-36C1B14C9A25}" srcId="{FD946DC3-68C0-4C15-B6FC-FE3DCEF27EB3}" destId="{CCA8FC5A-3B09-478D-A8C5-1A34E7F38974}" srcOrd="0" destOrd="0" parTransId="{2D43763B-BEB3-4584-9D7B-9C8D4C45E2F5}" sibTransId="{CF5BCE49-5A7F-4438-819A-CF66A3F5E135}"/>
    <dgm:cxn modelId="{13A18E16-001D-4642-921F-DBE245159397}" type="presOf" srcId="{0D4EFE5C-2AB3-4251-BEE1-6AA587E930FF}" destId="{042F94C0-CBDF-44A4-BD2C-5BB886DCD6BD}" srcOrd="0" destOrd="0" presId="urn:microsoft.com/office/officeart/2005/8/layout/hierarchy2"/>
    <dgm:cxn modelId="{A38D7417-8A16-4CAD-8F8F-6D248BC97974}" srcId="{0D4EFE5C-2AB3-4251-BEE1-6AA587E930FF}" destId="{85FDE772-549D-4EDF-A8F3-1C822A79DB52}" srcOrd="0" destOrd="0" parTransId="{D87177E1-2A25-4F09-9254-630DBA18522A}" sibTransId="{89F94B26-7BF5-461A-AEB2-F1E84663CC02}"/>
    <dgm:cxn modelId="{6CFFB117-32DD-4978-B2ED-056C2B5A6F4E}" type="presOf" srcId="{D5CDD983-C400-4F35-96EC-85377F6E71AC}" destId="{262E0681-0FB7-41A5-B1EE-11DF56827AE5}" srcOrd="1" destOrd="0" presId="urn:microsoft.com/office/officeart/2005/8/layout/hierarchy2"/>
    <dgm:cxn modelId="{5D0D391F-52D3-4912-A863-BC54CF8FED91}" type="presOf" srcId="{61543D58-E74D-4358-8941-99D02DD99EC0}" destId="{645C0187-02F2-4AA0-A706-391BF9B32026}" srcOrd="0" destOrd="0" presId="urn:microsoft.com/office/officeart/2005/8/layout/hierarchy2"/>
    <dgm:cxn modelId="{7CA6C135-35E2-494D-9891-C7B88C2E59C5}" type="presOf" srcId="{F6282704-BE83-417F-A8F4-B0F8D928F93B}" destId="{22CA84DF-0114-406B-B437-0449D2811E2C}" srcOrd="0" destOrd="0" presId="urn:microsoft.com/office/officeart/2005/8/layout/hierarchy2"/>
    <dgm:cxn modelId="{E5456336-68C0-48DA-A5BB-0FFFC3F3F8A7}" type="presOf" srcId="{D87177E1-2A25-4F09-9254-630DBA18522A}" destId="{B6F61CD0-5071-4C21-85E0-DFD749344A0E}" srcOrd="0" destOrd="0" presId="urn:microsoft.com/office/officeart/2005/8/layout/hierarchy2"/>
    <dgm:cxn modelId="{15F35A40-1668-46FA-B7B0-7862C5F28398}" type="presOf" srcId="{357D149A-645D-41D4-B237-1ADE2983D886}" destId="{05140EFB-05FF-482B-8DF3-15D679D7A4BB}" srcOrd="1" destOrd="0" presId="urn:microsoft.com/office/officeart/2005/8/layout/hierarchy2"/>
    <dgm:cxn modelId="{3442BD5D-6B7B-4A80-BE27-F199117294CD}" srcId="{B42C58D6-B4F8-4CBD-B220-DFBB49F5CFFB}" destId="{0D4EFE5C-2AB3-4251-BEE1-6AA587E930FF}" srcOrd="0" destOrd="0" parTransId="{357D149A-645D-41D4-B237-1ADE2983D886}" sibTransId="{765B3104-A564-4A76-986E-80EB365F1C56}"/>
    <dgm:cxn modelId="{990E935F-BF72-4E4F-BBF7-536442A02696}" type="presOf" srcId="{D5CDD983-C400-4F35-96EC-85377F6E71AC}" destId="{F86F6BF5-82BC-42CC-9A2F-B00CCFA4C546}" srcOrd="0" destOrd="0" presId="urn:microsoft.com/office/officeart/2005/8/layout/hierarchy2"/>
    <dgm:cxn modelId="{4A072263-16C8-4EA7-8110-31FFF8E0E0C0}" type="presOf" srcId="{357D149A-645D-41D4-B237-1ADE2983D886}" destId="{F1E8007E-4334-4EAF-BC63-93EAB18799C8}" srcOrd="0" destOrd="0" presId="urn:microsoft.com/office/officeart/2005/8/layout/hierarchy2"/>
    <dgm:cxn modelId="{CCAB9A63-0276-4258-8D5A-9B4697212468}" srcId="{CCA8FC5A-3B09-478D-A8C5-1A34E7F38974}" destId="{15D27CE9-0A30-46A7-B1A7-506BF9476F26}" srcOrd="0" destOrd="0" parTransId="{F92BBA0D-13BF-428B-A0EC-2BE8AE4335AF}" sibTransId="{34029F06-24C0-4357-B4FB-774F877D888A}"/>
    <dgm:cxn modelId="{BB3DB544-DFFD-4052-B57A-BE63982E6FB7}" srcId="{A872282D-905A-45BE-BD9E-8C221F614AFF}" destId="{61543D58-E74D-4358-8941-99D02DD99EC0}" srcOrd="0" destOrd="0" parTransId="{D5CDD983-C400-4F35-96EC-85377F6E71AC}" sibTransId="{5BA0C918-995F-4E57-8221-DD213FCED1D4}"/>
    <dgm:cxn modelId="{C839896A-2AE9-4CBA-A854-C0F8DE669059}" type="presOf" srcId="{F92BBA0D-13BF-428B-A0EC-2BE8AE4335AF}" destId="{56BB5FAC-330F-4C3D-A6ED-8C6D16CB4A04}" srcOrd="1" destOrd="0" presId="urn:microsoft.com/office/officeart/2005/8/layout/hierarchy2"/>
    <dgm:cxn modelId="{CAD4AC54-E27F-459B-9A5D-7AA6183F382F}" srcId="{8ED6D12E-5D1E-4384-9763-B5B673968006}" destId="{B42C58D6-B4F8-4CBD-B220-DFBB49F5CFFB}" srcOrd="0" destOrd="0" parTransId="{39556EB7-C827-42E7-BFD7-C7B52E0E1D87}" sibTransId="{708B5BC6-22D2-4252-8042-854F5EDE4CC3}"/>
    <dgm:cxn modelId="{E269CC75-FC93-447E-B93C-252D5944D991}" srcId="{0D4EFE5C-2AB3-4251-BEE1-6AA587E930FF}" destId="{6D6A6138-B138-4366-B72F-4A4F548A302A}" srcOrd="1" destOrd="0" parTransId="{F6282704-BE83-417F-A8F4-B0F8D928F93B}" sibTransId="{BC02E927-13CD-4693-824E-48971FB78002}"/>
    <dgm:cxn modelId="{C0693A83-B124-4EE1-8978-84F64AC78DA6}" type="presOf" srcId="{CCA8FC5A-3B09-478D-A8C5-1A34E7F38974}" destId="{B22FF47F-24D3-4D17-AB94-0559E3A84DFF}" srcOrd="0" destOrd="0" presId="urn:microsoft.com/office/officeart/2005/8/layout/hierarchy2"/>
    <dgm:cxn modelId="{608C1E8A-A46F-4D10-93F6-BEF2E998924C}" type="presOf" srcId="{2D43763B-BEB3-4584-9D7B-9C8D4C45E2F5}" destId="{A9E528A4-3B6D-43F3-AE5B-778D87EA7B53}" srcOrd="0" destOrd="0" presId="urn:microsoft.com/office/officeart/2005/8/layout/hierarchy2"/>
    <dgm:cxn modelId="{28D9A192-9D13-4FE1-BA43-990E57E659E2}" srcId="{FD946DC3-68C0-4C15-B6FC-FE3DCEF27EB3}" destId="{A872282D-905A-45BE-BD9E-8C221F614AFF}" srcOrd="1" destOrd="0" parTransId="{4875FEB1-F77A-4237-88D4-8643B8531869}" sibTransId="{A6BD1167-0E7B-4982-B7B1-6670367A174B}"/>
    <dgm:cxn modelId="{60481896-EF96-47D0-B104-C091E19169EF}" type="presOf" srcId="{D87177E1-2A25-4F09-9254-630DBA18522A}" destId="{2D8E863D-E34E-46FE-9EAB-BB9C3C792713}" srcOrd="1" destOrd="0" presId="urn:microsoft.com/office/officeart/2005/8/layout/hierarchy2"/>
    <dgm:cxn modelId="{EA239F96-49BD-4BD4-B65D-5DA86866E6FB}" type="presOf" srcId="{B42C58D6-B4F8-4CBD-B220-DFBB49F5CFFB}" destId="{BD6C6E02-3D28-4EC0-89A8-47164EB06008}" srcOrd="0" destOrd="0" presId="urn:microsoft.com/office/officeart/2005/8/layout/hierarchy2"/>
    <dgm:cxn modelId="{C415D498-808E-4E8D-BE51-6B3C27446B22}" type="presOf" srcId="{98451884-A3F3-44AF-BBE6-AEF276B1C533}" destId="{267C8292-2345-402B-A579-3473B4FFEDB1}" srcOrd="0" destOrd="0" presId="urn:microsoft.com/office/officeart/2005/8/layout/hierarchy2"/>
    <dgm:cxn modelId="{61DAE89D-06BF-4724-9A2D-4E49B6C4F26A}" type="presOf" srcId="{F92BBA0D-13BF-428B-A0EC-2BE8AE4335AF}" destId="{A9A72C05-68E6-4E6D-B1CD-E57D65264BCC}" srcOrd="0" destOrd="0" presId="urn:microsoft.com/office/officeart/2005/8/layout/hierarchy2"/>
    <dgm:cxn modelId="{2A8F17A7-FA9F-4830-8706-C05D251A33F6}" type="presOf" srcId="{8ED6D12E-5D1E-4384-9763-B5B673968006}" destId="{27514593-7473-4FF1-A0EE-8268AF1837CC}" srcOrd="0" destOrd="0" presId="urn:microsoft.com/office/officeart/2005/8/layout/hierarchy2"/>
    <dgm:cxn modelId="{DC3E2EAA-4B85-482B-BFC5-B28E516D8666}" type="presOf" srcId="{85FDE772-549D-4EDF-A8F3-1C822A79DB52}" destId="{30CB0AF4-3D45-480A-8D12-62A61B5AB7E6}" srcOrd="0" destOrd="0" presId="urn:microsoft.com/office/officeart/2005/8/layout/hierarchy2"/>
    <dgm:cxn modelId="{6A481CAB-78ED-464C-A95F-7DB3C542E937}" srcId="{B42C58D6-B4F8-4CBD-B220-DFBB49F5CFFB}" destId="{FD946DC3-68C0-4C15-B6FC-FE3DCEF27EB3}" srcOrd="1" destOrd="0" parTransId="{98451884-A3F3-44AF-BBE6-AEF276B1C533}" sibTransId="{0F6F69EB-65DB-41ED-996E-5C5DD90D2CCC}"/>
    <dgm:cxn modelId="{807EC0B4-7B8C-439F-B43C-871905FEF73B}" type="presOf" srcId="{15D27CE9-0A30-46A7-B1A7-506BF9476F26}" destId="{C51F5B37-BDBD-49FE-8D00-2740FDF1873F}" srcOrd="0" destOrd="0" presId="urn:microsoft.com/office/officeart/2005/8/layout/hierarchy2"/>
    <dgm:cxn modelId="{91D0A6D9-A977-4A1B-AC42-B070E77244B2}" type="presOf" srcId="{FD946DC3-68C0-4C15-B6FC-FE3DCEF27EB3}" destId="{85D3BC0E-16A4-4EAB-AAF9-6AD7C1240702}" srcOrd="0" destOrd="0" presId="urn:microsoft.com/office/officeart/2005/8/layout/hierarchy2"/>
    <dgm:cxn modelId="{4DA640DA-3B43-40DC-8811-CE2DE8EBF874}" type="presOf" srcId="{98451884-A3F3-44AF-BBE6-AEF276B1C533}" destId="{037D72B5-5A71-4FE3-86B4-077C0FC1F944}" srcOrd="1" destOrd="0" presId="urn:microsoft.com/office/officeart/2005/8/layout/hierarchy2"/>
    <dgm:cxn modelId="{189CE1DD-9E1F-4D3F-ABDD-B203C478DA9A}" type="presOf" srcId="{4875FEB1-F77A-4237-88D4-8643B8531869}" destId="{7FC2CDB5-7073-4294-B73E-CC941409897C}" srcOrd="1" destOrd="0" presId="urn:microsoft.com/office/officeart/2005/8/layout/hierarchy2"/>
    <dgm:cxn modelId="{36316EEB-5500-4C49-B6BD-2F9146743236}" type="presOf" srcId="{F6282704-BE83-417F-A8F4-B0F8D928F93B}" destId="{6A1A0CFE-A843-44F6-9E8B-AA693587AFA2}" srcOrd="1" destOrd="0" presId="urn:microsoft.com/office/officeart/2005/8/layout/hierarchy2"/>
    <dgm:cxn modelId="{1AE33EEE-D2CF-4A93-8830-BB9142845CCB}" type="presOf" srcId="{6D6A6138-B138-4366-B72F-4A4F548A302A}" destId="{86787AA9-50F1-4CD8-9488-4EE053C1B3CC}" srcOrd="0" destOrd="0" presId="urn:microsoft.com/office/officeart/2005/8/layout/hierarchy2"/>
    <dgm:cxn modelId="{F4CE35F6-4FFD-4D4E-8BD7-EB321D5A850B}" type="presOf" srcId="{4875FEB1-F77A-4237-88D4-8643B8531869}" destId="{CBDA0E3D-5F72-43AB-84A5-C6B6A200ABDC}" srcOrd="0" destOrd="0" presId="urn:microsoft.com/office/officeart/2005/8/layout/hierarchy2"/>
    <dgm:cxn modelId="{53C1A4FA-2053-442B-A481-F6CE7722CE0C}" type="presOf" srcId="{2D43763B-BEB3-4584-9D7B-9C8D4C45E2F5}" destId="{D6DD5397-2844-4F2A-B1B7-90F486796ECF}" srcOrd="1" destOrd="0" presId="urn:microsoft.com/office/officeart/2005/8/layout/hierarchy2"/>
    <dgm:cxn modelId="{BABD2369-7359-427B-8296-FACBF3A3302D}" type="presParOf" srcId="{27514593-7473-4FF1-A0EE-8268AF1837CC}" destId="{8E5A2AC9-1816-438A-98D7-99AA3F53E1E9}" srcOrd="0" destOrd="0" presId="urn:microsoft.com/office/officeart/2005/8/layout/hierarchy2"/>
    <dgm:cxn modelId="{F30FCAEE-5AB9-40DC-96A3-2A6A3305A569}" type="presParOf" srcId="{8E5A2AC9-1816-438A-98D7-99AA3F53E1E9}" destId="{BD6C6E02-3D28-4EC0-89A8-47164EB06008}" srcOrd="0" destOrd="0" presId="urn:microsoft.com/office/officeart/2005/8/layout/hierarchy2"/>
    <dgm:cxn modelId="{E285E5F0-2CCD-41B9-8479-D1CB5D0A42A2}" type="presParOf" srcId="{8E5A2AC9-1816-438A-98D7-99AA3F53E1E9}" destId="{B988171F-D2A6-4E0C-83A4-91491B7A8C31}" srcOrd="1" destOrd="0" presId="urn:microsoft.com/office/officeart/2005/8/layout/hierarchy2"/>
    <dgm:cxn modelId="{4F5EB6A3-3E05-41DE-97F9-89CCD356983B}" type="presParOf" srcId="{B988171F-D2A6-4E0C-83A4-91491B7A8C31}" destId="{F1E8007E-4334-4EAF-BC63-93EAB18799C8}" srcOrd="0" destOrd="0" presId="urn:microsoft.com/office/officeart/2005/8/layout/hierarchy2"/>
    <dgm:cxn modelId="{383366BF-B829-48FC-8CC7-58875072EDF2}" type="presParOf" srcId="{F1E8007E-4334-4EAF-BC63-93EAB18799C8}" destId="{05140EFB-05FF-482B-8DF3-15D679D7A4BB}" srcOrd="0" destOrd="0" presId="urn:microsoft.com/office/officeart/2005/8/layout/hierarchy2"/>
    <dgm:cxn modelId="{FD31D34C-8B8F-489A-AF4C-56DA999D3A0E}" type="presParOf" srcId="{B988171F-D2A6-4E0C-83A4-91491B7A8C31}" destId="{0D2E6C44-5B77-4B60-8B10-F6E32DA6F4B8}" srcOrd="1" destOrd="0" presId="urn:microsoft.com/office/officeart/2005/8/layout/hierarchy2"/>
    <dgm:cxn modelId="{8A5F5454-02DA-4550-B19D-1BA951C7F05F}" type="presParOf" srcId="{0D2E6C44-5B77-4B60-8B10-F6E32DA6F4B8}" destId="{042F94C0-CBDF-44A4-BD2C-5BB886DCD6BD}" srcOrd="0" destOrd="0" presId="urn:microsoft.com/office/officeart/2005/8/layout/hierarchy2"/>
    <dgm:cxn modelId="{C78C9565-C20B-45CF-8B82-A003896A7073}" type="presParOf" srcId="{0D2E6C44-5B77-4B60-8B10-F6E32DA6F4B8}" destId="{1328D9AA-F9D9-4E46-A548-CEC7EF1DE941}" srcOrd="1" destOrd="0" presId="urn:microsoft.com/office/officeart/2005/8/layout/hierarchy2"/>
    <dgm:cxn modelId="{33833F41-199B-44AD-A864-0A4A388A30EF}" type="presParOf" srcId="{1328D9AA-F9D9-4E46-A548-CEC7EF1DE941}" destId="{B6F61CD0-5071-4C21-85E0-DFD749344A0E}" srcOrd="0" destOrd="0" presId="urn:microsoft.com/office/officeart/2005/8/layout/hierarchy2"/>
    <dgm:cxn modelId="{D21C6394-80A4-4981-9DD1-EDAF05E218F4}" type="presParOf" srcId="{B6F61CD0-5071-4C21-85E0-DFD749344A0E}" destId="{2D8E863D-E34E-46FE-9EAB-BB9C3C792713}" srcOrd="0" destOrd="0" presId="urn:microsoft.com/office/officeart/2005/8/layout/hierarchy2"/>
    <dgm:cxn modelId="{742102A0-7B46-4EF5-8EE0-82A44EA2BDDB}" type="presParOf" srcId="{1328D9AA-F9D9-4E46-A548-CEC7EF1DE941}" destId="{D153737C-9DC9-4ACC-88FD-A085E9390546}" srcOrd="1" destOrd="0" presId="urn:microsoft.com/office/officeart/2005/8/layout/hierarchy2"/>
    <dgm:cxn modelId="{A46D660D-F70C-43D4-AACE-BD7174243F39}" type="presParOf" srcId="{D153737C-9DC9-4ACC-88FD-A085E9390546}" destId="{30CB0AF4-3D45-480A-8D12-62A61B5AB7E6}" srcOrd="0" destOrd="0" presId="urn:microsoft.com/office/officeart/2005/8/layout/hierarchy2"/>
    <dgm:cxn modelId="{4E4BE593-3B26-4F74-B9B5-C37E1272526A}" type="presParOf" srcId="{D153737C-9DC9-4ACC-88FD-A085E9390546}" destId="{0D13AA42-6197-4285-93F3-3FD1C553C049}" srcOrd="1" destOrd="0" presId="urn:microsoft.com/office/officeart/2005/8/layout/hierarchy2"/>
    <dgm:cxn modelId="{F601130E-0E56-4530-9ECB-2F9C9C56A3A2}" type="presParOf" srcId="{1328D9AA-F9D9-4E46-A548-CEC7EF1DE941}" destId="{22CA84DF-0114-406B-B437-0449D2811E2C}" srcOrd="2" destOrd="0" presId="urn:microsoft.com/office/officeart/2005/8/layout/hierarchy2"/>
    <dgm:cxn modelId="{9D32D2D7-F897-4062-A865-F1E82EF72DC5}" type="presParOf" srcId="{22CA84DF-0114-406B-B437-0449D2811E2C}" destId="{6A1A0CFE-A843-44F6-9E8B-AA693587AFA2}" srcOrd="0" destOrd="0" presId="urn:microsoft.com/office/officeart/2005/8/layout/hierarchy2"/>
    <dgm:cxn modelId="{3AE339A1-8CC0-445B-AE01-75562B9BBEF2}" type="presParOf" srcId="{1328D9AA-F9D9-4E46-A548-CEC7EF1DE941}" destId="{11323A43-E656-4E84-9477-A4C896E65A06}" srcOrd="3" destOrd="0" presId="urn:microsoft.com/office/officeart/2005/8/layout/hierarchy2"/>
    <dgm:cxn modelId="{9BA2C6B8-EC3B-4EF4-9B5A-72E0C5D7EE7D}" type="presParOf" srcId="{11323A43-E656-4E84-9477-A4C896E65A06}" destId="{86787AA9-50F1-4CD8-9488-4EE053C1B3CC}" srcOrd="0" destOrd="0" presId="urn:microsoft.com/office/officeart/2005/8/layout/hierarchy2"/>
    <dgm:cxn modelId="{4CB03D07-9035-4B13-AC41-4BDA724EA2E5}" type="presParOf" srcId="{11323A43-E656-4E84-9477-A4C896E65A06}" destId="{EDD070EF-594B-44A7-AF41-36DADFD547CD}" srcOrd="1" destOrd="0" presId="urn:microsoft.com/office/officeart/2005/8/layout/hierarchy2"/>
    <dgm:cxn modelId="{67975FD2-751D-4C01-96F2-634902C5C0F8}" type="presParOf" srcId="{B988171F-D2A6-4E0C-83A4-91491B7A8C31}" destId="{267C8292-2345-402B-A579-3473B4FFEDB1}" srcOrd="2" destOrd="0" presId="urn:microsoft.com/office/officeart/2005/8/layout/hierarchy2"/>
    <dgm:cxn modelId="{9A4F81EB-30E0-4FB6-9356-3FF4F0BAE6F3}" type="presParOf" srcId="{267C8292-2345-402B-A579-3473B4FFEDB1}" destId="{037D72B5-5A71-4FE3-86B4-077C0FC1F944}" srcOrd="0" destOrd="0" presId="urn:microsoft.com/office/officeart/2005/8/layout/hierarchy2"/>
    <dgm:cxn modelId="{A0CFAA56-535C-4CE4-97A0-35DDA4B59C89}" type="presParOf" srcId="{B988171F-D2A6-4E0C-83A4-91491B7A8C31}" destId="{838325D2-C92C-429A-8961-990F344CB215}" srcOrd="3" destOrd="0" presId="urn:microsoft.com/office/officeart/2005/8/layout/hierarchy2"/>
    <dgm:cxn modelId="{B315D8F8-7B57-426C-9479-36713B4F04BE}" type="presParOf" srcId="{838325D2-C92C-429A-8961-990F344CB215}" destId="{85D3BC0E-16A4-4EAB-AAF9-6AD7C1240702}" srcOrd="0" destOrd="0" presId="urn:microsoft.com/office/officeart/2005/8/layout/hierarchy2"/>
    <dgm:cxn modelId="{3E55F40E-73ED-4317-BF4C-CAF010C3C321}" type="presParOf" srcId="{838325D2-C92C-429A-8961-990F344CB215}" destId="{41E6EE74-898C-461E-9688-0E74BC447577}" srcOrd="1" destOrd="0" presId="urn:microsoft.com/office/officeart/2005/8/layout/hierarchy2"/>
    <dgm:cxn modelId="{A29A55B4-50A5-4ED0-98FE-3A91835E4E95}" type="presParOf" srcId="{41E6EE74-898C-461E-9688-0E74BC447577}" destId="{A9E528A4-3B6D-43F3-AE5B-778D87EA7B53}" srcOrd="0" destOrd="0" presId="urn:microsoft.com/office/officeart/2005/8/layout/hierarchy2"/>
    <dgm:cxn modelId="{82454A3D-53D8-4B9F-A25E-D975C0297EE4}" type="presParOf" srcId="{A9E528A4-3B6D-43F3-AE5B-778D87EA7B53}" destId="{D6DD5397-2844-4F2A-B1B7-90F486796ECF}" srcOrd="0" destOrd="0" presId="urn:microsoft.com/office/officeart/2005/8/layout/hierarchy2"/>
    <dgm:cxn modelId="{C527C97C-DBB1-4E0D-BC25-763870345812}" type="presParOf" srcId="{41E6EE74-898C-461E-9688-0E74BC447577}" destId="{958EB133-F4E5-4BF7-982A-6889C177AF26}" srcOrd="1" destOrd="0" presId="urn:microsoft.com/office/officeart/2005/8/layout/hierarchy2"/>
    <dgm:cxn modelId="{7A650CDE-A5C5-430F-980A-D4482526A158}" type="presParOf" srcId="{958EB133-F4E5-4BF7-982A-6889C177AF26}" destId="{B22FF47F-24D3-4D17-AB94-0559E3A84DFF}" srcOrd="0" destOrd="0" presId="urn:microsoft.com/office/officeart/2005/8/layout/hierarchy2"/>
    <dgm:cxn modelId="{04A473BD-4F57-49C5-AD68-E8B0F3657100}" type="presParOf" srcId="{958EB133-F4E5-4BF7-982A-6889C177AF26}" destId="{93F6CCEC-FBD1-44C3-B645-876AE0BD2C4D}" srcOrd="1" destOrd="0" presId="urn:microsoft.com/office/officeart/2005/8/layout/hierarchy2"/>
    <dgm:cxn modelId="{BF7E8189-6574-439D-8231-4F6B174CAC67}" type="presParOf" srcId="{93F6CCEC-FBD1-44C3-B645-876AE0BD2C4D}" destId="{A9A72C05-68E6-4E6D-B1CD-E57D65264BCC}" srcOrd="0" destOrd="0" presId="urn:microsoft.com/office/officeart/2005/8/layout/hierarchy2"/>
    <dgm:cxn modelId="{19B56A33-6BB3-4069-B349-424B91CB4042}" type="presParOf" srcId="{A9A72C05-68E6-4E6D-B1CD-E57D65264BCC}" destId="{56BB5FAC-330F-4C3D-A6ED-8C6D16CB4A04}" srcOrd="0" destOrd="0" presId="urn:microsoft.com/office/officeart/2005/8/layout/hierarchy2"/>
    <dgm:cxn modelId="{F4A9962A-FC15-4847-928F-B4690794BF0F}" type="presParOf" srcId="{93F6CCEC-FBD1-44C3-B645-876AE0BD2C4D}" destId="{14FCB0F6-2497-4D0F-97F4-85D0FF2A611F}" srcOrd="1" destOrd="0" presId="urn:microsoft.com/office/officeart/2005/8/layout/hierarchy2"/>
    <dgm:cxn modelId="{5A782083-0E86-4F29-85FA-ADB990F4AB74}" type="presParOf" srcId="{14FCB0F6-2497-4D0F-97F4-85D0FF2A611F}" destId="{C51F5B37-BDBD-49FE-8D00-2740FDF1873F}" srcOrd="0" destOrd="0" presId="urn:microsoft.com/office/officeart/2005/8/layout/hierarchy2"/>
    <dgm:cxn modelId="{8377425C-B45A-4E74-8A61-C689FC2C4F9D}" type="presParOf" srcId="{14FCB0F6-2497-4D0F-97F4-85D0FF2A611F}" destId="{E640C680-CF5A-438E-A5FC-D0A9213E914B}" srcOrd="1" destOrd="0" presId="urn:microsoft.com/office/officeart/2005/8/layout/hierarchy2"/>
    <dgm:cxn modelId="{9901C641-EAE5-4BBD-856C-A98D68175871}" type="presParOf" srcId="{41E6EE74-898C-461E-9688-0E74BC447577}" destId="{CBDA0E3D-5F72-43AB-84A5-C6B6A200ABDC}" srcOrd="2" destOrd="0" presId="urn:microsoft.com/office/officeart/2005/8/layout/hierarchy2"/>
    <dgm:cxn modelId="{093AEA04-7E7D-43FC-9C0F-184F5AAF0FBB}" type="presParOf" srcId="{CBDA0E3D-5F72-43AB-84A5-C6B6A200ABDC}" destId="{7FC2CDB5-7073-4294-B73E-CC941409897C}" srcOrd="0" destOrd="0" presId="urn:microsoft.com/office/officeart/2005/8/layout/hierarchy2"/>
    <dgm:cxn modelId="{A660C9F1-8EC1-4C13-951B-C63D16292A7F}" type="presParOf" srcId="{41E6EE74-898C-461E-9688-0E74BC447577}" destId="{7E023559-0D3C-4C85-A185-19A5210DEFC3}" srcOrd="3" destOrd="0" presId="urn:microsoft.com/office/officeart/2005/8/layout/hierarchy2"/>
    <dgm:cxn modelId="{F91D28E3-0FBB-4A79-A2AB-1D119143C058}" type="presParOf" srcId="{7E023559-0D3C-4C85-A185-19A5210DEFC3}" destId="{181204BF-AE4B-4B45-BB51-3E9C0EB50959}" srcOrd="0" destOrd="0" presId="urn:microsoft.com/office/officeart/2005/8/layout/hierarchy2"/>
    <dgm:cxn modelId="{44AE44C1-9249-44F3-ADE7-49C00DA2458C}" type="presParOf" srcId="{7E023559-0D3C-4C85-A185-19A5210DEFC3}" destId="{0372C158-DAFC-4F16-BB8B-832400F7E43C}" srcOrd="1" destOrd="0" presId="urn:microsoft.com/office/officeart/2005/8/layout/hierarchy2"/>
    <dgm:cxn modelId="{D831DE96-33D4-4027-A1C1-C144DCA312EA}" type="presParOf" srcId="{0372C158-DAFC-4F16-BB8B-832400F7E43C}" destId="{F86F6BF5-82BC-42CC-9A2F-B00CCFA4C546}" srcOrd="0" destOrd="0" presId="urn:microsoft.com/office/officeart/2005/8/layout/hierarchy2"/>
    <dgm:cxn modelId="{5E9066F4-7FAF-4573-977F-B149522B2DCE}" type="presParOf" srcId="{F86F6BF5-82BC-42CC-9A2F-B00CCFA4C546}" destId="{262E0681-0FB7-41A5-B1EE-11DF56827AE5}" srcOrd="0" destOrd="0" presId="urn:microsoft.com/office/officeart/2005/8/layout/hierarchy2"/>
    <dgm:cxn modelId="{D3E26139-8A8D-45A6-9AE4-10CF35BE6A07}" type="presParOf" srcId="{0372C158-DAFC-4F16-BB8B-832400F7E43C}" destId="{0A02AC6D-D5E2-46B6-8CFB-62339A23FD59}" srcOrd="1" destOrd="0" presId="urn:microsoft.com/office/officeart/2005/8/layout/hierarchy2"/>
    <dgm:cxn modelId="{D6D55778-B2EF-450B-9B73-47EC7BA9CB45}" type="presParOf" srcId="{0A02AC6D-D5E2-46B6-8CFB-62339A23FD59}" destId="{645C0187-02F2-4AA0-A706-391BF9B32026}" srcOrd="0" destOrd="0" presId="urn:microsoft.com/office/officeart/2005/8/layout/hierarchy2"/>
    <dgm:cxn modelId="{E812998B-BEFE-459E-B5E0-94FC4E1C7F8E}" type="presParOf" srcId="{0A02AC6D-D5E2-46B6-8CFB-62339A23FD59}" destId="{7128B99C-BE07-4652-844B-C99C08C0EE1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9B270-B170-4623-BE8C-8FF2340DAE4D}">
      <dsp:nvSpPr>
        <dsp:cNvPr id="0" name=""/>
        <dsp:cNvSpPr/>
      </dsp:nvSpPr>
      <dsp:spPr>
        <a:xfrm rot="5400000">
          <a:off x="1417165" y="1218686"/>
          <a:ext cx="1077823" cy="1227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44B9B-EA77-4685-AAFF-A2F0C63DCCCF}">
      <dsp:nvSpPr>
        <dsp:cNvPr id="0" name=""/>
        <dsp:cNvSpPr/>
      </dsp:nvSpPr>
      <dsp:spPr>
        <a:xfrm>
          <a:off x="713892" y="23897"/>
          <a:ext cx="2649850" cy="12700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Condiciones poco amigables de la banca privada</a:t>
          </a:r>
        </a:p>
      </dsp:txBody>
      <dsp:txXfrm>
        <a:off x="775901" y="85906"/>
        <a:ext cx="2525832" cy="1146016"/>
      </dsp:txXfrm>
    </dsp:sp>
    <dsp:sp modelId="{A08E3D5F-06A6-4A48-AC4C-122B8DBE904D}">
      <dsp:nvSpPr>
        <dsp:cNvPr id="0" name=""/>
        <dsp:cNvSpPr/>
      </dsp:nvSpPr>
      <dsp:spPr>
        <a:xfrm>
          <a:off x="3401295" y="145024"/>
          <a:ext cx="1611605" cy="102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Microcrédito</a:t>
          </a:r>
          <a:endParaRPr lang="es-EC" sz="1100" kern="1200" dirty="0"/>
        </a:p>
      </dsp:txBody>
      <dsp:txXfrm>
        <a:off x="3401295" y="145024"/>
        <a:ext cx="1611605" cy="1026498"/>
      </dsp:txXfrm>
    </dsp:sp>
    <dsp:sp modelId="{9361ABCA-AF7B-4B4B-8169-A6BC4B9DE742}">
      <dsp:nvSpPr>
        <dsp:cNvPr id="0" name=""/>
        <dsp:cNvSpPr/>
      </dsp:nvSpPr>
      <dsp:spPr>
        <a:xfrm rot="5400000">
          <a:off x="3212790" y="2645354"/>
          <a:ext cx="1077823" cy="12270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ACBE3-D672-477F-91E7-3D29F7166D28}">
      <dsp:nvSpPr>
        <dsp:cNvPr id="0" name=""/>
        <dsp:cNvSpPr/>
      </dsp:nvSpPr>
      <dsp:spPr>
        <a:xfrm>
          <a:off x="2488815" y="1450566"/>
          <a:ext cx="2691255" cy="12700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Solicitantes buscan financiarse en otras partes</a:t>
          </a:r>
        </a:p>
      </dsp:txBody>
      <dsp:txXfrm>
        <a:off x="2550824" y="1512575"/>
        <a:ext cx="2567237" cy="1146016"/>
      </dsp:txXfrm>
    </dsp:sp>
    <dsp:sp modelId="{7B7E6774-610A-4996-9136-06347211C3D2}">
      <dsp:nvSpPr>
        <dsp:cNvPr id="0" name=""/>
        <dsp:cNvSpPr/>
      </dsp:nvSpPr>
      <dsp:spPr>
        <a:xfrm>
          <a:off x="5278949" y="1562711"/>
          <a:ext cx="2647440" cy="102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COAC´s</a:t>
          </a:r>
        </a:p>
        <a:p>
          <a:pPr marL="114300" lvl="1" indent="-114300" algn="l" defTabSz="622300">
            <a:lnSpc>
              <a:spcPct val="90000"/>
            </a:lnSpc>
            <a:spcBef>
              <a:spcPct val="0"/>
            </a:spcBef>
            <a:spcAft>
              <a:spcPct val="15000"/>
            </a:spcAft>
            <a:buChar char="•"/>
          </a:pPr>
          <a:r>
            <a:rPr lang="es-EC" sz="1400" kern="1200" dirty="0"/>
            <a:t>Inst. financieras públicas</a:t>
          </a:r>
        </a:p>
        <a:p>
          <a:pPr marL="114300" lvl="1" indent="-114300" algn="l" defTabSz="622300">
            <a:lnSpc>
              <a:spcPct val="90000"/>
            </a:lnSpc>
            <a:spcBef>
              <a:spcPct val="0"/>
            </a:spcBef>
            <a:spcAft>
              <a:spcPct val="15000"/>
            </a:spcAft>
            <a:buChar char="•"/>
          </a:pPr>
          <a:r>
            <a:rPr lang="es-EC" sz="1400" kern="1200" dirty="0"/>
            <a:t>Usureros</a:t>
          </a:r>
        </a:p>
      </dsp:txBody>
      <dsp:txXfrm>
        <a:off x="5278949" y="1562711"/>
        <a:ext cx="2647440" cy="1026498"/>
      </dsp:txXfrm>
    </dsp:sp>
    <dsp:sp modelId="{6D5295BD-FBB8-4C43-A27E-5F7A6DBE3EBD}">
      <dsp:nvSpPr>
        <dsp:cNvPr id="0" name=""/>
        <dsp:cNvSpPr/>
      </dsp:nvSpPr>
      <dsp:spPr>
        <a:xfrm>
          <a:off x="4263737" y="2877234"/>
          <a:ext cx="3077382" cy="12700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Las COAC´s e instituciones financieras publicas han logrado incrementar su operaciones microcrediticias</a:t>
          </a:r>
        </a:p>
      </dsp:txBody>
      <dsp:txXfrm>
        <a:off x="4325746" y="2939243"/>
        <a:ext cx="2953364" cy="1146016"/>
      </dsp:txXfrm>
    </dsp:sp>
    <dsp:sp modelId="{3B29F02A-F08C-4942-AA85-1C0D33FD814A}">
      <dsp:nvSpPr>
        <dsp:cNvPr id="0" name=""/>
        <dsp:cNvSpPr/>
      </dsp:nvSpPr>
      <dsp:spPr>
        <a:xfrm>
          <a:off x="7374286" y="2935734"/>
          <a:ext cx="1319635" cy="102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kern="1200" dirty="0"/>
            <a:t>2014 – 2018</a:t>
          </a:r>
        </a:p>
      </dsp:txBody>
      <dsp:txXfrm>
        <a:off x="7374286" y="2935734"/>
        <a:ext cx="1319635" cy="10264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BECF3-336B-4B79-AB3B-21EA7D30B134}">
      <dsp:nvSpPr>
        <dsp:cNvPr id="0" name=""/>
        <dsp:cNvSpPr/>
      </dsp:nvSpPr>
      <dsp:spPr>
        <a:xfrm>
          <a:off x="2540" y="1901144"/>
          <a:ext cx="2476500"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C" sz="1900" kern="1200" dirty="0"/>
            <a:t>Sujeto 1</a:t>
          </a:r>
        </a:p>
      </dsp:txBody>
      <dsp:txXfrm>
        <a:off x="2540" y="1901144"/>
        <a:ext cx="2476500" cy="547200"/>
      </dsp:txXfrm>
    </dsp:sp>
    <dsp:sp modelId="{5C38869F-9F6B-4289-B801-BD261C1F9293}">
      <dsp:nvSpPr>
        <dsp:cNvPr id="0" name=""/>
        <dsp:cNvSpPr/>
      </dsp:nvSpPr>
      <dsp:spPr>
        <a:xfrm>
          <a:off x="2540" y="2448344"/>
          <a:ext cx="2476500" cy="10691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Personas RDEP con negocio propio</a:t>
          </a:r>
        </a:p>
      </dsp:txBody>
      <dsp:txXfrm>
        <a:off x="2540" y="2448344"/>
        <a:ext cx="2476500" cy="1069177"/>
      </dsp:txXfrm>
    </dsp:sp>
    <dsp:sp modelId="{F7EBA6DD-CFBE-49A5-8D52-EFDE4A50443A}">
      <dsp:nvSpPr>
        <dsp:cNvPr id="0" name=""/>
        <dsp:cNvSpPr/>
      </dsp:nvSpPr>
      <dsp:spPr>
        <a:xfrm>
          <a:off x="2825750" y="1901144"/>
          <a:ext cx="2476500"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C" sz="1900" kern="1200" dirty="0"/>
            <a:t>Sujeto 2</a:t>
          </a:r>
        </a:p>
      </dsp:txBody>
      <dsp:txXfrm>
        <a:off x="2825750" y="1901144"/>
        <a:ext cx="2476500" cy="547200"/>
      </dsp:txXfrm>
    </dsp:sp>
    <dsp:sp modelId="{9C2143DA-3C98-42BC-9B2B-876707BA9441}">
      <dsp:nvSpPr>
        <dsp:cNvPr id="0" name=""/>
        <dsp:cNvSpPr/>
      </dsp:nvSpPr>
      <dsp:spPr>
        <a:xfrm>
          <a:off x="2825750" y="2448344"/>
          <a:ext cx="2476500" cy="10691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Personas sin RDEP con negocio propio</a:t>
          </a:r>
        </a:p>
      </dsp:txBody>
      <dsp:txXfrm>
        <a:off x="2825750" y="2448344"/>
        <a:ext cx="2476500" cy="1069177"/>
      </dsp:txXfrm>
    </dsp:sp>
    <dsp:sp modelId="{0FDF1928-3B1F-44F0-A5F4-A1A7ED07A20E}">
      <dsp:nvSpPr>
        <dsp:cNvPr id="0" name=""/>
        <dsp:cNvSpPr/>
      </dsp:nvSpPr>
      <dsp:spPr>
        <a:xfrm>
          <a:off x="5648960" y="1901144"/>
          <a:ext cx="2476500"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C" sz="1900" kern="1200" dirty="0"/>
            <a:t>Sujeto 3</a:t>
          </a:r>
        </a:p>
      </dsp:txBody>
      <dsp:txXfrm>
        <a:off x="5648960" y="1901144"/>
        <a:ext cx="2476500" cy="547200"/>
      </dsp:txXfrm>
    </dsp:sp>
    <dsp:sp modelId="{88B0B375-C0DD-4688-A3AA-B4B0E0A08E04}">
      <dsp:nvSpPr>
        <dsp:cNvPr id="0" name=""/>
        <dsp:cNvSpPr/>
      </dsp:nvSpPr>
      <dsp:spPr>
        <a:xfrm>
          <a:off x="5648960" y="2448344"/>
          <a:ext cx="2476500" cy="10691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C" sz="1900" kern="1200" dirty="0"/>
            <a:t>Personas RDEP con idea de emprendimiento</a:t>
          </a:r>
        </a:p>
      </dsp:txBody>
      <dsp:txXfrm>
        <a:off x="5648960" y="2448344"/>
        <a:ext cx="2476500" cy="1069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D2B63-D5A4-4B8E-95A9-194A507F276A}">
      <dsp:nvSpPr>
        <dsp:cNvPr id="0" name=""/>
        <dsp:cNvSpPr/>
      </dsp:nvSpPr>
      <dsp:spPr>
        <a:xfrm>
          <a:off x="0" y="29490"/>
          <a:ext cx="939165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Administración de los gastos </a:t>
          </a:r>
        </a:p>
      </dsp:txBody>
      <dsp:txXfrm>
        <a:off x="47519" y="77009"/>
        <a:ext cx="9296612" cy="878402"/>
      </dsp:txXfrm>
    </dsp:sp>
    <dsp:sp modelId="{0E1CE662-389E-4EC4-BBFB-A85B6A66A8A2}">
      <dsp:nvSpPr>
        <dsp:cNvPr id="0" name=""/>
        <dsp:cNvSpPr/>
      </dsp:nvSpPr>
      <dsp:spPr>
        <a:xfrm>
          <a:off x="0" y="1002930"/>
          <a:ext cx="939165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8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a:t>Cobertura de las necesidades básicas</a:t>
          </a:r>
        </a:p>
        <a:p>
          <a:pPr marL="171450" lvl="1" indent="-171450" algn="l" defTabSz="800100">
            <a:lnSpc>
              <a:spcPct val="90000"/>
            </a:lnSpc>
            <a:spcBef>
              <a:spcPct val="0"/>
            </a:spcBef>
            <a:spcAft>
              <a:spcPct val="20000"/>
            </a:spcAft>
            <a:buChar char="•"/>
          </a:pPr>
          <a:r>
            <a:rPr lang="es-EC" sz="1800" kern="1200" dirty="0"/>
            <a:t>Contingente del 5%</a:t>
          </a:r>
        </a:p>
      </dsp:txBody>
      <dsp:txXfrm>
        <a:off x="0" y="1002930"/>
        <a:ext cx="9391650" cy="861120"/>
      </dsp:txXfrm>
    </dsp:sp>
    <dsp:sp modelId="{C97C7BE8-98B7-44C6-B265-CEEE11892CB4}">
      <dsp:nvSpPr>
        <dsp:cNvPr id="0" name=""/>
        <dsp:cNvSpPr/>
      </dsp:nvSpPr>
      <dsp:spPr>
        <a:xfrm>
          <a:off x="0" y="1864051"/>
          <a:ext cx="939165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C" sz="2400" kern="1200" dirty="0"/>
            <a:t>Ahorro y/o inversión</a:t>
          </a:r>
        </a:p>
      </dsp:txBody>
      <dsp:txXfrm>
        <a:off x="47519" y="1911570"/>
        <a:ext cx="9296612" cy="878402"/>
      </dsp:txXfrm>
    </dsp:sp>
    <dsp:sp modelId="{7CE1F613-05B2-4653-B709-834792E3A096}">
      <dsp:nvSpPr>
        <dsp:cNvPr id="0" name=""/>
        <dsp:cNvSpPr/>
      </dsp:nvSpPr>
      <dsp:spPr>
        <a:xfrm>
          <a:off x="0" y="2837490"/>
          <a:ext cx="939165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8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C" sz="1800" kern="1200" dirty="0"/>
            <a:t>10% al 20% de su ingreso neto mensual</a:t>
          </a:r>
        </a:p>
      </dsp:txBody>
      <dsp:txXfrm>
        <a:off x="0" y="2837490"/>
        <a:ext cx="9391650" cy="86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53980-8580-4AA8-A3ED-A948203F75D2}">
      <dsp:nvSpPr>
        <dsp:cNvPr id="0" name=""/>
        <dsp:cNvSpPr/>
      </dsp:nvSpPr>
      <dsp:spPr>
        <a:xfrm>
          <a:off x="2630361" y="341"/>
          <a:ext cx="3945541" cy="133255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Políticas microcrediticias</a:t>
          </a:r>
        </a:p>
      </dsp:txBody>
      <dsp:txXfrm>
        <a:off x="2630361" y="166910"/>
        <a:ext cx="3445834" cy="999415"/>
      </dsp:txXfrm>
    </dsp:sp>
    <dsp:sp modelId="{A42DA379-AA21-4822-9E9F-C585FCC147B0}">
      <dsp:nvSpPr>
        <dsp:cNvPr id="0" name=""/>
        <dsp:cNvSpPr/>
      </dsp:nvSpPr>
      <dsp:spPr>
        <a:xfrm>
          <a:off x="0" y="341"/>
          <a:ext cx="2630361" cy="1332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kern="1200" dirty="0"/>
            <a:t>Variable Independiente</a:t>
          </a:r>
        </a:p>
      </dsp:txBody>
      <dsp:txXfrm>
        <a:off x="65050" y="65391"/>
        <a:ext cx="2500261" cy="1202453"/>
      </dsp:txXfrm>
    </dsp:sp>
    <dsp:sp modelId="{7B205E3B-EE28-4215-BBA0-DC2F53D58ED0}">
      <dsp:nvSpPr>
        <dsp:cNvPr id="0" name=""/>
        <dsp:cNvSpPr/>
      </dsp:nvSpPr>
      <dsp:spPr>
        <a:xfrm>
          <a:off x="2630361" y="1466150"/>
          <a:ext cx="3945541" cy="133255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t>Número de operaciones del microcrédito</a:t>
          </a:r>
        </a:p>
        <a:p>
          <a:pPr marL="171450" lvl="1" indent="-171450" algn="l" defTabSz="800100">
            <a:lnSpc>
              <a:spcPct val="90000"/>
            </a:lnSpc>
            <a:spcBef>
              <a:spcPct val="0"/>
            </a:spcBef>
            <a:spcAft>
              <a:spcPct val="15000"/>
            </a:spcAft>
            <a:buChar char="•"/>
          </a:pPr>
          <a:r>
            <a:rPr lang="es-EC" sz="1800" kern="1200" dirty="0"/>
            <a:t>Monto del microcrédito</a:t>
          </a:r>
        </a:p>
      </dsp:txBody>
      <dsp:txXfrm>
        <a:off x="2630361" y="1632719"/>
        <a:ext cx="3445834" cy="999415"/>
      </dsp:txXfrm>
    </dsp:sp>
    <dsp:sp modelId="{0E61B635-6A13-4866-82AD-D83A5EF027BF}">
      <dsp:nvSpPr>
        <dsp:cNvPr id="0" name=""/>
        <dsp:cNvSpPr/>
      </dsp:nvSpPr>
      <dsp:spPr>
        <a:xfrm>
          <a:off x="0" y="1466150"/>
          <a:ext cx="2630361" cy="1332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C" sz="1800" kern="1200" dirty="0"/>
            <a:t>Variable Dependiente</a:t>
          </a:r>
        </a:p>
      </dsp:txBody>
      <dsp:txXfrm>
        <a:off x="65050" y="1531200"/>
        <a:ext cx="2500261" cy="1202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C196D-9127-4C85-950B-0D0E2D8E27FA}">
      <dsp:nvSpPr>
        <dsp:cNvPr id="0" name=""/>
        <dsp:cNvSpPr/>
      </dsp:nvSpPr>
      <dsp:spPr>
        <a:xfrm>
          <a:off x="2542910" y="596423"/>
          <a:ext cx="4305828" cy="2315527"/>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0DDBB-3BDE-4D43-8472-35548D431EAB}">
      <dsp:nvSpPr>
        <dsp:cNvPr id="0" name=""/>
        <dsp:cNvSpPr/>
      </dsp:nvSpPr>
      <dsp:spPr>
        <a:xfrm>
          <a:off x="4695824" y="842010"/>
          <a:ext cx="574" cy="182435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5AC0A6-83E9-4972-A60C-0B8F4F54BA8D}">
      <dsp:nvSpPr>
        <dsp:cNvPr id="0" name=""/>
        <dsp:cNvSpPr/>
      </dsp:nvSpPr>
      <dsp:spPr>
        <a:xfrm>
          <a:off x="2686438" y="771842"/>
          <a:ext cx="1865859" cy="19646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-Acceso</a:t>
          </a:r>
        </a:p>
        <a:p>
          <a:pPr marL="0" lvl="0" indent="0" algn="l" defTabSz="889000">
            <a:lnSpc>
              <a:spcPct val="90000"/>
            </a:lnSpc>
            <a:spcBef>
              <a:spcPct val="0"/>
            </a:spcBef>
            <a:spcAft>
              <a:spcPct val="35000"/>
            </a:spcAft>
            <a:buNone/>
          </a:pPr>
          <a:r>
            <a:rPr lang="es-EC" sz="2000" kern="1200" dirty="0"/>
            <a:t>-Uso</a:t>
          </a:r>
        </a:p>
        <a:p>
          <a:pPr marL="0" lvl="0" indent="0" algn="l" defTabSz="889000">
            <a:lnSpc>
              <a:spcPct val="90000"/>
            </a:lnSpc>
            <a:spcBef>
              <a:spcPct val="0"/>
            </a:spcBef>
            <a:spcAft>
              <a:spcPct val="35000"/>
            </a:spcAft>
            <a:buNone/>
          </a:pPr>
          <a:r>
            <a:rPr lang="es-EC" sz="2000" kern="1200" dirty="0"/>
            <a:t>-Calidad</a:t>
          </a:r>
        </a:p>
        <a:p>
          <a:pPr marL="0" lvl="0" indent="0" algn="l" defTabSz="889000">
            <a:lnSpc>
              <a:spcPct val="90000"/>
            </a:lnSpc>
            <a:spcBef>
              <a:spcPct val="0"/>
            </a:spcBef>
            <a:spcAft>
              <a:spcPct val="35000"/>
            </a:spcAft>
            <a:buNone/>
          </a:pPr>
          <a:r>
            <a:rPr lang="es-EC" sz="2000" kern="1200" dirty="0"/>
            <a:t>-Bienestar</a:t>
          </a:r>
        </a:p>
      </dsp:txBody>
      <dsp:txXfrm>
        <a:off x="2686438" y="771842"/>
        <a:ext cx="1865859" cy="1964690"/>
      </dsp:txXfrm>
    </dsp:sp>
    <dsp:sp modelId="{F61E5D39-6506-4FDD-95BD-D9D45D05F224}">
      <dsp:nvSpPr>
        <dsp:cNvPr id="0" name=""/>
        <dsp:cNvSpPr/>
      </dsp:nvSpPr>
      <dsp:spPr>
        <a:xfrm>
          <a:off x="4839352" y="771842"/>
          <a:ext cx="1865859" cy="19646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t>Incapacidad para acceder a los servicios y productos financieros</a:t>
          </a:r>
        </a:p>
      </dsp:txBody>
      <dsp:txXfrm>
        <a:off x="4839352" y="771842"/>
        <a:ext cx="1865859" cy="1964690"/>
      </dsp:txXfrm>
    </dsp:sp>
    <dsp:sp modelId="{BBFCB07E-4E73-4496-9D14-BA1033C7D078}">
      <dsp:nvSpPr>
        <dsp:cNvPr id="0" name=""/>
        <dsp:cNvSpPr/>
      </dsp:nvSpPr>
      <dsp:spPr>
        <a:xfrm rot="16200000">
          <a:off x="921076" y="904195"/>
          <a:ext cx="2526030" cy="71763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EC" sz="1400" kern="1200" dirty="0"/>
            <a:t>INCLUSIÓN FINANCIERA</a:t>
          </a:r>
        </a:p>
      </dsp:txBody>
      <dsp:txXfrm>
        <a:off x="1029536" y="1192674"/>
        <a:ext cx="2309110" cy="357600"/>
      </dsp:txXfrm>
    </dsp:sp>
    <dsp:sp modelId="{FF339138-174C-40A2-B41E-9081051DD453}">
      <dsp:nvSpPr>
        <dsp:cNvPr id="0" name=""/>
        <dsp:cNvSpPr/>
      </dsp:nvSpPr>
      <dsp:spPr>
        <a:xfrm rot="5400000">
          <a:off x="5944543" y="1886540"/>
          <a:ext cx="2526030" cy="717638"/>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EC" sz="1400" kern="1200" dirty="0"/>
            <a:t>EXCLUSIÓN FINANCIERA</a:t>
          </a:r>
        </a:p>
      </dsp:txBody>
      <dsp:txXfrm>
        <a:off x="6053003" y="1958099"/>
        <a:ext cx="2309110" cy="35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E5580-434C-4926-88CA-C9641C9500A5}">
      <dsp:nvSpPr>
        <dsp:cNvPr id="0" name=""/>
        <dsp:cNvSpPr/>
      </dsp:nvSpPr>
      <dsp:spPr>
        <a:xfrm>
          <a:off x="2381" y="11289"/>
          <a:ext cx="2389187" cy="23891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s-EC" sz="1900" kern="1200" dirty="0"/>
            <a:t>Escala de montos</a:t>
          </a:r>
        </a:p>
      </dsp:txBody>
      <dsp:txXfrm>
        <a:off x="352269" y="361177"/>
        <a:ext cx="1689411" cy="1689411"/>
      </dsp:txXfrm>
    </dsp:sp>
    <dsp:sp modelId="{18B6797E-48CB-48B1-8DF7-13F5B8AFA188}">
      <dsp:nvSpPr>
        <dsp:cNvPr id="0" name=""/>
        <dsp:cNvSpPr/>
      </dsp:nvSpPr>
      <dsp:spPr>
        <a:xfrm>
          <a:off x="1913731" y="11289"/>
          <a:ext cx="2389187" cy="23891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s-EC" sz="1900" kern="1200" dirty="0"/>
            <a:t>Márgenes elevados del rendimiento del sector </a:t>
          </a:r>
        </a:p>
      </dsp:txBody>
      <dsp:txXfrm>
        <a:off x="2263619" y="361177"/>
        <a:ext cx="1689411" cy="1689411"/>
      </dsp:txXfrm>
    </dsp:sp>
    <dsp:sp modelId="{81359F48-552F-4F00-A5D6-A81EFC44903D}">
      <dsp:nvSpPr>
        <dsp:cNvPr id="0" name=""/>
        <dsp:cNvSpPr/>
      </dsp:nvSpPr>
      <dsp:spPr>
        <a:xfrm>
          <a:off x="3825081" y="11289"/>
          <a:ext cx="2389187" cy="23891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s-EC" sz="1900" kern="1200" dirty="0"/>
            <a:t>Costos operativos altos</a:t>
          </a:r>
        </a:p>
      </dsp:txBody>
      <dsp:txXfrm>
        <a:off x="4174969" y="361177"/>
        <a:ext cx="1689411" cy="1689411"/>
      </dsp:txXfrm>
    </dsp:sp>
    <dsp:sp modelId="{67F03FA4-94ED-423A-B9E4-60EDBB93F13A}">
      <dsp:nvSpPr>
        <dsp:cNvPr id="0" name=""/>
        <dsp:cNvSpPr/>
      </dsp:nvSpPr>
      <dsp:spPr>
        <a:xfrm>
          <a:off x="5736431" y="11289"/>
          <a:ext cx="2389187" cy="238918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1485" tIns="24130" rIns="131485" bIns="24130" numCol="1" spcCol="1270" anchor="ctr" anchorCtr="0">
          <a:noAutofit/>
        </a:bodyPr>
        <a:lstStyle/>
        <a:p>
          <a:pPr marL="0" lvl="0" indent="0" algn="ctr" defTabSz="844550">
            <a:lnSpc>
              <a:spcPct val="90000"/>
            </a:lnSpc>
            <a:spcBef>
              <a:spcPct val="0"/>
            </a:spcBef>
            <a:spcAft>
              <a:spcPct val="35000"/>
            </a:spcAft>
            <a:buNone/>
          </a:pPr>
          <a:r>
            <a:rPr lang="es-EC" sz="1900" kern="1200" dirty="0"/>
            <a:t>Niveles de riesgo elevados</a:t>
          </a:r>
        </a:p>
      </dsp:txBody>
      <dsp:txXfrm>
        <a:off x="6086319" y="361177"/>
        <a:ext cx="1689411" cy="1689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5AE9-AE9E-47AD-BC51-01396414BC0C}">
      <dsp:nvSpPr>
        <dsp:cNvPr id="0" name=""/>
        <dsp:cNvSpPr/>
      </dsp:nvSpPr>
      <dsp:spPr>
        <a:xfrm>
          <a:off x="0" y="1052512"/>
          <a:ext cx="9757514" cy="140335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89AD0-5746-4474-A78C-FBB1B8D88345}">
      <dsp:nvSpPr>
        <dsp:cNvPr id="0" name=""/>
        <dsp:cNvSpPr/>
      </dsp:nvSpPr>
      <dsp:spPr>
        <a:xfrm>
          <a:off x="3859" y="0"/>
          <a:ext cx="1687316" cy="14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dirty="0"/>
            <a:t>1976</a:t>
          </a:r>
        </a:p>
        <a:p>
          <a:pPr marL="0" lvl="0" indent="0" algn="just" defTabSz="488950">
            <a:lnSpc>
              <a:spcPct val="90000"/>
            </a:lnSpc>
            <a:spcBef>
              <a:spcPct val="0"/>
            </a:spcBef>
            <a:spcAft>
              <a:spcPct val="35000"/>
            </a:spcAft>
            <a:buNone/>
          </a:pPr>
          <a:r>
            <a:rPr lang="es-EC" sz="1100" kern="1200" dirty="0"/>
            <a:t>Pobreza en Bangladesh y Yunus da ayuda económica para actividades productivas</a:t>
          </a:r>
        </a:p>
      </dsp:txBody>
      <dsp:txXfrm>
        <a:off x="3859" y="0"/>
        <a:ext cx="1687316" cy="1403350"/>
      </dsp:txXfrm>
    </dsp:sp>
    <dsp:sp modelId="{91192E21-A1F5-4941-A23A-8EB204D73590}">
      <dsp:nvSpPr>
        <dsp:cNvPr id="0" name=""/>
        <dsp:cNvSpPr/>
      </dsp:nvSpPr>
      <dsp:spPr>
        <a:xfrm>
          <a:off x="672098" y="1578768"/>
          <a:ext cx="350837" cy="350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ABF03-92FA-46D5-8C26-FBC32F03786D}">
      <dsp:nvSpPr>
        <dsp:cNvPr id="0" name=""/>
        <dsp:cNvSpPr/>
      </dsp:nvSpPr>
      <dsp:spPr>
        <a:xfrm>
          <a:off x="1775541" y="2105025"/>
          <a:ext cx="1687316" cy="14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dirty="0"/>
            <a:t>1979</a:t>
          </a:r>
        </a:p>
        <a:p>
          <a:pPr marL="0" lvl="0" indent="0" algn="just" defTabSz="488950">
            <a:lnSpc>
              <a:spcPct val="90000"/>
            </a:lnSpc>
            <a:spcBef>
              <a:spcPct val="0"/>
            </a:spcBef>
            <a:spcAft>
              <a:spcPct val="35000"/>
            </a:spcAft>
            <a:buNone/>
          </a:pPr>
          <a:r>
            <a:rPr lang="es-EC" sz="1100" kern="1200" dirty="0"/>
            <a:t>Yunus acude a los bancos a solicitar prestamos.</a:t>
          </a:r>
        </a:p>
      </dsp:txBody>
      <dsp:txXfrm>
        <a:off x="1775541" y="2105025"/>
        <a:ext cx="1687316" cy="1403350"/>
      </dsp:txXfrm>
    </dsp:sp>
    <dsp:sp modelId="{1A2EDF40-7F5F-4C0D-88A7-BB01474FBF29}">
      <dsp:nvSpPr>
        <dsp:cNvPr id="0" name=""/>
        <dsp:cNvSpPr/>
      </dsp:nvSpPr>
      <dsp:spPr>
        <a:xfrm>
          <a:off x="2443780" y="1578768"/>
          <a:ext cx="350837" cy="350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E6109-E388-4924-A36A-815B5B2C60C8}">
      <dsp:nvSpPr>
        <dsp:cNvPr id="0" name=""/>
        <dsp:cNvSpPr/>
      </dsp:nvSpPr>
      <dsp:spPr>
        <a:xfrm>
          <a:off x="3547223" y="0"/>
          <a:ext cx="1687316" cy="14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dirty="0"/>
            <a:t>1982</a:t>
          </a:r>
        </a:p>
        <a:p>
          <a:pPr marL="0" lvl="0" indent="0" algn="just" defTabSz="488950">
            <a:lnSpc>
              <a:spcPct val="90000"/>
            </a:lnSpc>
            <a:spcBef>
              <a:spcPct val="0"/>
            </a:spcBef>
            <a:spcAft>
              <a:spcPct val="35000"/>
            </a:spcAft>
            <a:buNone/>
          </a:pPr>
          <a:r>
            <a:rPr lang="es-EC" sz="1100" kern="1200" dirty="0"/>
            <a:t>Creación del Grameen Bank de propiedad mixta</a:t>
          </a:r>
        </a:p>
      </dsp:txBody>
      <dsp:txXfrm>
        <a:off x="3547223" y="0"/>
        <a:ext cx="1687316" cy="1403350"/>
      </dsp:txXfrm>
    </dsp:sp>
    <dsp:sp modelId="{1BF2BDBA-F8F3-4A6A-B990-BF474E212A86}">
      <dsp:nvSpPr>
        <dsp:cNvPr id="0" name=""/>
        <dsp:cNvSpPr/>
      </dsp:nvSpPr>
      <dsp:spPr>
        <a:xfrm>
          <a:off x="4215462" y="1578768"/>
          <a:ext cx="350837" cy="350837"/>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96505-B9D8-4FFE-BB39-D6490911A6CF}">
      <dsp:nvSpPr>
        <dsp:cNvPr id="0" name=""/>
        <dsp:cNvSpPr/>
      </dsp:nvSpPr>
      <dsp:spPr>
        <a:xfrm>
          <a:off x="5318905" y="2105025"/>
          <a:ext cx="1687316" cy="14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EC" sz="1100" kern="1200" dirty="0"/>
            <a:t>1998</a:t>
          </a:r>
        </a:p>
        <a:p>
          <a:pPr marL="0" lvl="0" indent="0" algn="l" defTabSz="488950">
            <a:lnSpc>
              <a:spcPct val="90000"/>
            </a:lnSpc>
            <a:spcBef>
              <a:spcPct val="0"/>
            </a:spcBef>
            <a:spcAft>
              <a:spcPct val="35000"/>
            </a:spcAft>
            <a:buNone/>
          </a:pPr>
          <a:r>
            <a:rPr lang="es-EC" sz="1100" kern="1200" dirty="0"/>
            <a:t>Inundación en Bangladesh y creación del programa “prestamos frescos”</a:t>
          </a:r>
        </a:p>
      </dsp:txBody>
      <dsp:txXfrm>
        <a:off x="5318905" y="2105025"/>
        <a:ext cx="1687316" cy="1403350"/>
      </dsp:txXfrm>
    </dsp:sp>
    <dsp:sp modelId="{34BA6421-120A-46EE-89FC-D46EF8CCA9C4}">
      <dsp:nvSpPr>
        <dsp:cNvPr id="0" name=""/>
        <dsp:cNvSpPr/>
      </dsp:nvSpPr>
      <dsp:spPr>
        <a:xfrm>
          <a:off x="5987144" y="1578768"/>
          <a:ext cx="350837" cy="350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7C30-EA0A-4769-9E0C-A6CF2119D5B5}">
      <dsp:nvSpPr>
        <dsp:cNvPr id="0" name=""/>
        <dsp:cNvSpPr/>
      </dsp:nvSpPr>
      <dsp:spPr>
        <a:xfrm>
          <a:off x="7090587" y="0"/>
          <a:ext cx="1687316" cy="1403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s-EC" sz="1100" kern="1200" dirty="0"/>
            <a:t>2000</a:t>
          </a:r>
        </a:p>
        <a:p>
          <a:pPr marL="0" lvl="0" indent="0" algn="just" defTabSz="488950">
            <a:lnSpc>
              <a:spcPct val="90000"/>
            </a:lnSpc>
            <a:spcBef>
              <a:spcPct val="0"/>
            </a:spcBef>
            <a:spcAft>
              <a:spcPct val="35000"/>
            </a:spcAft>
            <a:buNone/>
          </a:pPr>
          <a:r>
            <a:rPr lang="es-EC" sz="1100" kern="1200" dirty="0"/>
            <a:t>Incobrabilidad de cartera y creación del “Sistema general Grameen”</a:t>
          </a:r>
        </a:p>
      </dsp:txBody>
      <dsp:txXfrm>
        <a:off x="7090587" y="0"/>
        <a:ext cx="1687316" cy="1403350"/>
      </dsp:txXfrm>
    </dsp:sp>
    <dsp:sp modelId="{2C3675B2-0CAF-467D-8A82-D20AB5A399E4}">
      <dsp:nvSpPr>
        <dsp:cNvPr id="0" name=""/>
        <dsp:cNvSpPr/>
      </dsp:nvSpPr>
      <dsp:spPr>
        <a:xfrm>
          <a:off x="7758826" y="1578768"/>
          <a:ext cx="350837" cy="350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F58F-8BE7-4669-8A03-98B13CB12023}">
      <dsp:nvSpPr>
        <dsp:cNvPr id="0" name=""/>
        <dsp:cNvSpPr/>
      </dsp:nvSpPr>
      <dsp:spPr>
        <a:xfrm>
          <a:off x="2755" y="1085232"/>
          <a:ext cx="1936170" cy="13379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Microcrédito en América Latina</a:t>
          </a:r>
        </a:p>
      </dsp:txBody>
      <dsp:txXfrm>
        <a:off x="41941" y="1124418"/>
        <a:ext cx="1857798" cy="1259538"/>
      </dsp:txXfrm>
    </dsp:sp>
    <dsp:sp modelId="{92002D4B-56ED-4ACD-A1C7-C7DE22FE957B}">
      <dsp:nvSpPr>
        <dsp:cNvPr id="0" name=""/>
        <dsp:cNvSpPr/>
      </dsp:nvSpPr>
      <dsp:spPr>
        <a:xfrm rot="19457599">
          <a:off x="1815033" y="1335216"/>
          <a:ext cx="1318113" cy="68642"/>
        </a:xfrm>
        <a:custGeom>
          <a:avLst/>
          <a:gdLst/>
          <a:ahLst/>
          <a:cxnLst/>
          <a:rect l="0" t="0" r="0" b="0"/>
          <a:pathLst>
            <a:path>
              <a:moveTo>
                <a:pt x="0" y="34321"/>
              </a:moveTo>
              <a:lnTo>
                <a:pt x="1318113" y="343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2441137" y="1336585"/>
        <a:ext cx="65905" cy="65905"/>
      </dsp:txXfrm>
    </dsp:sp>
    <dsp:sp modelId="{796F9185-5D30-4B38-A1FA-C3840F8A0D72}">
      <dsp:nvSpPr>
        <dsp:cNvPr id="0" name=""/>
        <dsp:cNvSpPr/>
      </dsp:nvSpPr>
      <dsp:spPr>
        <a:xfrm>
          <a:off x="3009254" y="315933"/>
          <a:ext cx="1888835" cy="13379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ACCION International</a:t>
          </a:r>
        </a:p>
      </dsp:txBody>
      <dsp:txXfrm>
        <a:off x="3048440" y="355119"/>
        <a:ext cx="1810463" cy="1259538"/>
      </dsp:txXfrm>
    </dsp:sp>
    <dsp:sp modelId="{6B6B46CB-34D0-4F8A-9DFE-10E9868E466D}">
      <dsp:nvSpPr>
        <dsp:cNvPr id="0" name=""/>
        <dsp:cNvSpPr/>
      </dsp:nvSpPr>
      <dsp:spPr>
        <a:xfrm>
          <a:off x="4898090" y="950567"/>
          <a:ext cx="1070328" cy="68642"/>
        </a:xfrm>
        <a:custGeom>
          <a:avLst/>
          <a:gdLst/>
          <a:ahLst/>
          <a:cxnLst/>
          <a:rect l="0" t="0" r="0" b="0"/>
          <a:pathLst>
            <a:path>
              <a:moveTo>
                <a:pt x="0" y="34321"/>
              </a:moveTo>
              <a:lnTo>
                <a:pt x="1070328" y="3432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5406496" y="958130"/>
        <a:ext cx="53516" cy="53516"/>
      </dsp:txXfrm>
    </dsp:sp>
    <dsp:sp modelId="{B6FA322B-2A92-424E-ADC6-5FABD970BC39}">
      <dsp:nvSpPr>
        <dsp:cNvPr id="0" name=""/>
        <dsp:cNvSpPr/>
      </dsp:nvSpPr>
      <dsp:spPr>
        <a:xfrm>
          <a:off x="5968418" y="315933"/>
          <a:ext cx="3420475" cy="133791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Brinda herramientas financieras a las personas para mejorar su vida y lograr crear un mundo inclusivo con acceso a oportunidades económicas para todos. </a:t>
          </a:r>
        </a:p>
      </dsp:txBody>
      <dsp:txXfrm>
        <a:off x="6007604" y="355119"/>
        <a:ext cx="3342103" cy="1259538"/>
      </dsp:txXfrm>
    </dsp:sp>
    <dsp:sp modelId="{8FFDB4C4-4C85-4020-BCFF-0B1A1B61FEF1}">
      <dsp:nvSpPr>
        <dsp:cNvPr id="0" name=""/>
        <dsp:cNvSpPr/>
      </dsp:nvSpPr>
      <dsp:spPr>
        <a:xfrm rot="2142401">
          <a:off x="1815033" y="2104515"/>
          <a:ext cx="1318113" cy="68642"/>
        </a:xfrm>
        <a:custGeom>
          <a:avLst/>
          <a:gdLst/>
          <a:ahLst/>
          <a:cxnLst/>
          <a:rect l="0" t="0" r="0" b="0"/>
          <a:pathLst>
            <a:path>
              <a:moveTo>
                <a:pt x="0" y="34321"/>
              </a:moveTo>
              <a:lnTo>
                <a:pt x="1318113" y="343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2441137" y="2105883"/>
        <a:ext cx="65905" cy="65905"/>
      </dsp:txXfrm>
    </dsp:sp>
    <dsp:sp modelId="{EBF3BBD6-B93C-434E-A384-183F85A50158}">
      <dsp:nvSpPr>
        <dsp:cNvPr id="0" name=""/>
        <dsp:cNvSpPr/>
      </dsp:nvSpPr>
      <dsp:spPr>
        <a:xfrm>
          <a:off x="3009254" y="1854530"/>
          <a:ext cx="1870639" cy="13379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FINCA International</a:t>
          </a:r>
        </a:p>
      </dsp:txBody>
      <dsp:txXfrm>
        <a:off x="3048440" y="1893716"/>
        <a:ext cx="1792267" cy="1259538"/>
      </dsp:txXfrm>
    </dsp:sp>
    <dsp:sp modelId="{19915E25-B9BD-4567-8111-EE5EBB7C01E2}">
      <dsp:nvSpPr>
        <dsp:cNvPr id="0" name=""/>
        <dsp:cNvSpPr/>
      </dsp:nvSpPr>
      <dsp:spPr>
        <a:xfrm>
          <a:off x="4879894" y="2489164"/>
          <a:ext cx="1070328" cy="68642"/>
        </a:xfrm>
        <a:custGeom>
          <a:avLst/>
          <a:gdLst/>
          <a:ahLst/>
          <a:cxnLst/>
          <a:rect l="0" t="0" r="0" b="0"/>
          <a:pathLst>
            <a:path>
              <a:moveTo>
                <a:pt x="0" y="34321"/>
              </a:moveTo>
              <a:lnTo>
                <a:pt x="1070328" y="3432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dirty="0"/>
        </a:p>
      </dsp:txBody>
      <dsp:txXfrm>
        <a:off x="5388300" y="2496727"/>
        <a:ext cx="53516" cy="53516"/>
      </dsp:txXfrm>
    </dsp:sp>
    <dsp:sp modelId="{C31152B5-D9FA-4AD2-8384-00DD0E26A18D}">
      <dsp:nvSpPr>
        <dsp:cNvPr id="0" name=""/>
        <dsp:cNvSpPr/>
      </dsp:nvSpPr>
      <dsp:spPr>
        <a:xfrm>
          <a:off x="5950223" y="1854530"/>
          <a:ext cx="3435165" cy="133791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Busca proporcionar a las personas de escasos recursos las facilidades para acceder a préstamos pequeños, entre otros servicios.</a:t>
          </a:r>
        </a:p>
      </dsp:txBody>
      <dsp:txXfrm>
        <a:off x="5989409" y="1893716"/>
        <a:ext cx="3356793" cy="1259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83169-A8AB-466F-A8BE-56EFBD6B53B5}">
      <dsp:nvSpPr>
        <dsp:cNvPr id="0" name=""/>
        <dsp:cNvSpPr/>
      </dsp:nvSpPr>
      <dsp:spPr>
        <a:xfrm rot="5400000">
          <a:off x="4923028" y="-2278397"/>
          <a:ext cx="1800783" cy="68122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Permite poner en marcha los proyectos de aquellos emprendedores que no cuentan con un patrimonio.</a:t>
          </a:r>
          <a:endParaRPr lang="es-EC" sz="1200" kern="1200" dirty="0"/>
        </a:p>
        <a:p>
          <a:pPr marL="114300" lvl="1" indent="-114300" algn="l" defTabSz="533400">
            <a:lnSpc>
              <a:spcPct val="90000"/>
            </a:lnSpc>
            <a:spcBef>
              <a:spcPct val="0"/>
            </a:spcBef>
            <a:spcAft>
              <a:spcPct val="15000"/>
            </a:spcAft>
            <a:buChar char="•"/>
          </a:pPr>
          <a:r>
            <a:rPr lang="es-EC" sz="1200" kern="1200" dirty="0"/>
            <a:t>Cubre las primeras necesidades de un emprendimiento</a:t>
          </a:r>
        </a:p>
        <a:p>
          <a:pPr marL="114300" lvl="1" indent="-114300" algn="l" defTabSz="533400">
            <a:lnSpc>
              <a:spcPct val="90000"/>
            </a:lnSpc>
            <a:spcBef>
              <a:spcPct val="0"/>
            </a:spcBef>
            <a:spcAft>
              <a:spcPct val="15000"/>
            </a:spcAft>
            <a:buChar char="•"/>
          </a:pPr>
          <a:r>
            <a:rPr lang="es-EC" sz="1200" kern="1200" dirty="0"/>
            <a:t>Expansión del negocio</a:t>
          </a:r>
        </a:p>
        <a:p>
          <a:pPr marL="114300" lvl="1" indent="-114300" algn="l" defTabSz="533400">
            <a:lnSpc>
              <a:spcPct val="90000"/>
            </a:lnSpc>
            <a:spcBef>
              <a:spcPct val="0"/>
            </a:spcBef>
            <a:spcAft>
              <a:spcPct val="15000"/>
            </a:spcAft>
            <a:buChar char="•"/>
          </a:pPr>
          <a:r>
            <a:rPr lang="es-EC" sz="1200" kern="1200" dirty="0"/>
            <a:t>Incrementa fuentes de empleo</a:t>
          </a:r>
        </a:p>
        <a:p>
          <a:pPr marL="114300" lvl="1" indent="-114300" algn="l" defTabSz="533400">
            <a:lnSpc>
              <a:spcPct val="90000"/>
            </a:lnSpc>
            <a:spcBef>
              <a:spcPct val="0"/>
            </a:spcBef>
            <a:spcAft>
              <a:spcPct val="15000"/>
            </a:spcAft>
            <a:buChar char="•"/>
          </a:pPr>
          <a:r>
            <a:rPr lang="es-EC" sz="1200" kern="1200" dirty="0"/>
            <a:t>Ofrecer en el mercado una mayor variedad de productos y servicios</a:t>
          </a:r>
        </a:p>
        <a:p>
          <a:pPr marL="114300" lvl="1" indent="-114300" algn="l" defTabSz="533400">
            <a:lnSpc>
              <a:spcPct val="90000"/>
            </a:lnSpc>
            <a:spcBef>
              <a:spcPct val="0"/>
            </a:spcBef>
            <a:spcAft>
              <a:spcPct val="15000"/>
            </a:spcAft>
            <a:buChar char="•"/>
          </a:pPr>
          <a:r>
            <a:rPr lang="es-EC" sz="1200" kern="1200" dirty="0"/>
            <a:t>Crecimiento económico de la población excluida del sistema financiero convencional</a:t>
          </a:r>
        </a:p>
      </dsp:txBody>
      <dsp:txXfrm rot="-5400000">
        <a:off x="2417272" y="315266"/>
        <a:ext cx="6724390" cy="1624969"/>
      </dsp:txXfrm>
    </dsp:sp>
    <dsp:sp modelId="{714F01CA-761E-4B7C-A463-700FCFD645E3}">
      <dsp:nvSpPr>
        <dsp:cNvPr id="0" name=""/>
        <dsp:cNvSpPr/>
      </dsp:nvSpPr>
      <dsp:spPr>
        <a:xfrm>
          <a:off x="162081" y="2261"/>
          <a:ext cx="2255190" cy="225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EC" sz="2500" kern="1200" dirty="0"/>
            <a:t>Ventajas</a:t>
          </a:r>
        </a:p>
      </dsp:txBody>
      <dsp:txXfrm>
        <a:off x="271965" y="112145"/>
        <a:ext cx="2035422" cy="2031210"/>
      </dsp:txXfrm>
    </dsp:sp>
    <dsp:sp modelId="{F3DD3079-64C7-41BB-81BD-E7D68798A41E}">
      <dsp:nvSpPr>
        <dsp:cNvPr id="0" name=""/>
        <dsp:cNvSpPr/>
      </dsp:nvSpPr>
      <dsp:spPr>
        <a:xfrm rot="5400000">
          <a:off x="5372532" y="-457664"/>
          <a:ext cx="876711" cy="67872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Dificultad de acceder a un microcrédito</a:t>
          </a:r>
        </a:p>
        <a:p>
          <a:pPr marL="114300" lvl="1" indent="-114300" algn="l" defTabSz="533400">
            <a:lnSpc>
              <a:spcPct val="90000"/>
            </a:lnSpc>
            <a:spcBef>
              <a:spcPct val="0"/>
            </a:spcBef>
            <a:spcAft>
              <a:spcPct val="15000"/>
            </a:spcAft>
            <a:buChar char="•"/>
          </a:pPr>
          <a:r>
            <a:rPr lang="es-EC" sz="1200" kern="1200" dirty="0"/>
            <a:t>Altas tasas de interés</a:t>
          </a:r>
        </a:p>
      </dsp:txBody>
      <dsp:txXfrm rot="-5400000">
        <a:off x="2417272" y="2540394"/>
        <a:ext cx="6744434" cy="791115"/>
      </dsp:txXfrm>
    </dsp:sp>
    <dsp:sp modelId="{ED92FD41-D44C-4F96-AC40-DD8E3491791F}">
      <dsp:nvSpPr>
        <dsp:cNvPr id="0" name=""/>
        <dsp:cNvSpPr/>
      </dsp:nvSpPr>
      <dsp:spPr>
        <a:xfrm>
          <a:off x="162081" y="2365789"/>
          <a:ext cx="2255190" cy="1140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EC" sz="2500" kern="1200" dirty="0"/>
            <a:t>Desventajas</a:t>
          </a:r>
        </a:p>
      </dsp:txBody>
      <dsp:txXfrm>
        <a:off x="217747" y="2421455"/>
        <a:ext cx="2143858" cy="1028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16E2A-A578-49A7-AF7A-FEA1055FAF39}">
      <dsp:nvSpPr>
        <dsp:cNvPr id="0" name=""/>
        <dsp:cNvSpPr/>
      </dsp:nvSpPr>
      <dsp:spPr>
        <a:xfrm>
          <a:off x="5775629" y="3026753"/>
          <a:ext cx="236453" cy="725124"/>
        </a:xfrm>
        <a:custGeom>
          <a:avLst/>
          <a:gdLst/>
          <a:ahLst/>
          <a:cxnLst/>
          <a:rect l="0" t="0" r="0" b="0"/>
          <a:pathLst>
            <a:path>
              <a:moveTo>
                <a:pt x="0" y="0"/>
              </a:moveTo>
              <a:lnTo>
                <a:pt x="0" y="725124"/>
              </a:lnTo>
              <a:lnTo>
                <a:pt x="236453" y="7251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821FF-C974-40F6-BD81-0438D140A50F}">
      <dsp:nvSpPr>
        <dsp:cNvPr id="0" name=""/>
        <dsp:cNvSpPr/>
      </dsp:nvSpPr>
      <dsp:spPr>
        <a:xfrm>
          <a:off x="6360452" y="1907539"/>
          <a:ext cx="91440" cy="331035"/>
        </a:xfrm>
        <a:custGeom>
          <a:avLst/>
          <a:gdLst/>
          <a:ahLst/>
          <a:cxnLst/>
          <a:rect l="0" t="0" r="0" b="0"/>
          <a:pathLst>
            <a:path>
              <a:moveTo>
                <a:pt x="45720" y="0"/>
              </a:moveTo>
              <a:lnTo>
                <a:pt x="45720" y="3310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BFB87E-672D-4046-9974-66D5D55DCEDF}">
      <dsp:nvSpPr>
        <dsp:cNvPr id="0" name=""/>
        <dsp:cNvSpPr/>
      </dsp:nvSpPr>
      <dsp:spPr>
        <a:xfrm>
          <a:off x="4498780" y="788325"/>
          <a:ext cx="1907392" cy="331035"/>
        </a:xfrm>
        <a:custGeom>
          <a:avLst/>
          <a:gdLst/>
          <a:ahLst/>
          <a:cxnLst/>
          <a:rect l="0" t="0" r="0" b="0"/>
          <a:pathLst>
            <a:path>
              <a:moveTo>
                <a:pt x="0" y="0"/>
              </a:moveTo>
              <a:lnTo>
                <a:pt x="0" y="165517"/>
              </a:lnTo>
              <a:lnTo>
                <a:pt x="1907392" y="165517"/>
              </a:lnTo>
              <a:lnTo>
                <a:pt x="1907392" y="33103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24EF8-C1A5-455D-AEA6-DB5A0632A1CD}">
      <dsp:nvSpPr>
        <dsp:cNvPr id="0" name=""/>
        <dsp:cNvSpPr/>
      </dsp:nvSpPr>
      <dsp:spPr>
        <a:xfrm>
          <a:off x="3868237" y="3026753"/>
          <a:ext cx="236453" cy="725124"/>
        </a:xfrm>
        <a:custGeom>
          <a:avLst/>
          <a:gdLst/>
          <a:ahLst/>
          <a:cxnLst/>
          <a:rect l="0" t="0" r="0" b="0"/>
          <a:pathLst>
            <a:path>
              <a:moveTo>
                <a:pt x="0" y="0"/>
              </a:moveTo>
              <a:lnTo>
                <a:pt x="0" y="725124"/>
              </a:lnTo>
              <a:lnTo>
                <a:pt x="236453" y="7251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59FF64-6D3A-4ADC-B6C0-D89C545BCE9F}">
      <dsp:nvSpPr>
        <dsp:cNvPr id="0" name=""/>
        <dsp:cNvSpPr/>
      </dsp:nvSpPr>
      <dsp:spPr>
        <a:xfrm>
          <a:off x="4453060" y="1907539"/>
          <a:ext cx="91440" cy="331035"/>
        </a:xfrm>
        <a:custGeom>
          <a:avLst/>
          <a:gdLst/>
          <a:ahLst/>
          <a:cxnLst/>
          <a:rect l="0" t="0" r="0" b="0"/>
          <a:pathLst>
            <a:path>
              <a:moveTo>
                <a:pt x="45720" y="0"/>
              </a:moveTo>
              <a:lnTo>
                <a:pt x="45720" y="3310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6A84AD-E5D7-4415-9CB0-F33B2B8AC2B7}">
      <dsp:nvSpPr>
        <dsp:cNvPr id="0" name=""/>
        <dsp:cNvSpPr/>
      </dsp:nvSpPr>
      <dsp:spPr>
        <a:xfrm>
          <a:off x="4453060" y="788325"/>
          <a:ext cx="91440" cy="331035"/>
        </a:xfrm>
        <a:custGeom>
          <a:avLst/>
          <a:gdLst/>
          <a:ahLst/>
          <a:cxnLst/>
          <a:rect l="0" t="0" r="0" b="0"/>
          <a:pathLst>
            <a:path>
              <a:moveTo>
                <a:pt x="45720" y="0"/>
              </a:moveTo>
              <a:lnTo>
                <a:pt x="45720" y="33103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68B3F-B63B-44F4-979A-F9B970EEEEBB}">
      <dsp:nvSpPr>
        <dsp:cNvPr id="0" name=""/>
        <dsp:cNvSpPr/>
      </dsp:nvSpPr>
      <dsp:spPr>
        <a:xfrm>
          <a:off x="1960845" y="3026753"/>
          <a:ext cx="236453" cy="725124"/>
        </a:xfrm>
        <a:custGeom>
          <a:avLst/>
          <a:gdLst/>
          <a:ahLst/>
          <a:cxnLst/>
          <a:rect l="0" t="0" r="0" b="0"/>
          <a:pathLst>
            <a:path>
              <a:moveTo>
                <a:pt x="0" y="0"/>
              </a:moveTo>
              <a:lnTo>
                <a:pt x="0" y="725124"/>
              </a:lnTo>
              <a:lnTo>
                <a:pt x="236453" y="72512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90AB09-3A87-4DDB-A683-616FE7E8E56A}">
      <dsp:nvSpPr>
        <dsp:cNvPr id="0" name=""/>
        <dsp:cNvSpPr/>
      </dsp:nvSpPr>
      <dsp:spPr>
        <a:xfrm>
          <a:off x="2545668" y="1907539"/>
          <a:ext cx="91440" cy="331035"/>
        </a:xfrm>
        <a:custGeom>
          <a:avLst/>
          <a:gdLst/>
          <a:ahLst/>
          <a:cxnLst/>
          <a:rect l="0" t="0" r="0" b="0"/>
          <a:pathLst>
            <a:path>
              <a:moveTo>
                <a:pt x="45720" y="0"/>
              </a:moveTo>
              <a:lnTo>
                <a:pt x="45720" y="3310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B4CB8-2F70-4D6B-B13D-97018AE09B8E}">
      <dsp:nvSpPr>
        <dsp:cNvPr id="0" name=""/>
        <dsp:cNvSpPr/>
      </dsp:nvSpPr>
      <dsp:spPr>
        <a:xfrm>
          <a:off x="2591388" y="788325"/>
          <a:ext cx="1907392" cy="331035"/>
        </a:xfrm>
        <a:custGeom>
          <a:avLst/>
          <a:gdLst/>
          <a:ahLst/>
          <a:cxnLst/>
          <a:rect l="0" t="0" r="0" b="0"/>
          <a:pathLst>
            <a:path>
              <a:moveTo>
                <a:pt x="1907392" y="0"/>
              </a:moveTo>
              <a:lnTo>
                <a:pt x="1907392" y="165517"/>
              </a:lnTo>
              <a:lnTo>
                <a:pt x="0" y="165517"/>
              </a:lnTo>
              <a:lnTo>
                <a:pt x="0" y="33103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1BE769-FEFE-4107-A53E-396B88FC1269}">
      <dsp:nvSpPr>
        <dsp:cNvPr id="0" name=""/>
        <dsp:cNvSpPr/>
      </dsp:nvSpPr>
      <dsp:spPr>
        <a:xfrm>
          <a:off x="3710601" y="147"/>
          <a:ext cx="1576357" cy="7881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Microcrédito</a:t>
          </a:r>
        </a:p>
      </dsp:txBody>
      <dsp:txXfrm>
        <a:off x="3710601" y="147"/>
        <a:ext cx="1576357" cy="788178"/>
      </dsp:txXfrm>
    </dsp:sp>
    <dsp:sp modelId="{42EF4035-D3F3-4B32-AB21-E4459F7A24CB}">
      <dsp:nvSpPr>
        <dsp:cNvPr id="0" name=""/>
        <dsp:cNvSpPr/>
      </dsp:nvSpPr>
      <dsp:spPr>
        <a:xfrm>
          <a:off x="1803209" y="1119360"/>
          <a:ext cx="1576357" cy="7881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Minorista</a:t>
          </a:r>
        </a:p>
      </dsp:txBody>
      <dsp:txXfrm>
        <a:off x="1803209" y="1119360"/>
        <a:ext cx="1576357" cy="788178"/>
      </dsp:txXfrm>
    </dsp:sp>
    <dsp:sp modelId="{0D42827B-2165-4076-AA97-59027EC08A27}">
      <dsp:nvSpPr>
        <dsp:cNvPr id="0" name=""/>
        <dsp:cNvSpPr/>
      </dsp:nvSpPr>
      <dsp:spPr>
        <a:xfrm>
          <a:off x="1803209" y="2238574"/>
          <a:ext cx="1576357" cy="7881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Crédito menor a US$ 1.000</a:t>
          </a:r>
        </a:p>
      </dsp:txBody>
      <dsp:txXfrm>
        <a:off x="1803209" y="2238574"/>
        <a:ext cx="1576357" cy="788178"/>
      </dsp:txXfrm>
    </dsp:sp>
    <dsp:sp modelId="{C1146B19-0748-4BBF-AB7D-8B0C6721E06E}">
      <dsp:nvSpPr>
        <dsp:cNvPr id="0" name=""/>
        <dsp:cNvSpPr/>
      </dsp:nvSpPr>
      <dsp:spPr>
        <a:xfrm>
          <a:off x="2197298" y="3357788"/>
          <a:ext cx="1576357" cy="7881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28,50%</a:t>
          </a:r>
        </a:p>
      </dsp:txBody>
      <dsp:txXfrm>
        <a:off x="2197298" y="3357788"/>
        <a:ext cx="1576357" cy="788178"/>
      </dsp:txXfrm>
    </dsp:sp>
    <dsp:sp modelId="{2855983F-94AA-48B6-990F-5ADDAFFF27E2}">
      <dsp:nvSpPr>
        <dsp:cNvPr id="0" name=""/>
        <dsp:cNvSpPr/>
      </dsp:nvSpPr>
      <dsp:spPr>
        <a:xfrm>
          <a:off x="3710601" y="1119360"/>
          <a:ext cx="1576357" cy="7881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Acumulación simple</a:t>
          </a:r>
        </a:p>
      </dsp:txBody>
      <dsp:txXfrm>
        <a:off x="3710601" y="1119360"/>
        <a:ext cx="1576357" cy="788178"/>
      </dsp:txXfrm>
    </dsp:sp>
    <dsp:sp modelId="{72D7D88C-6A51-4D28-933D-146929150D7B}">
      <dsp:nvSpPr>
        <dsp:cNvPr id="0" name=""/>
        <dsp:cNvSpPr/>
      </dsp:nvSpPr>
      <dsp:spPr>
        <a:xfrm>
          <a:off x="3710601" y="2238574"/>
          <a:ext cx="1576357" cy="7881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Crédito de US$1.000 hasta US$ 10.000</a:t>
          </a:r>
        </a:p>
      </dsp:txBody>
      <dsp:txXfrm>
        <a:off x="3710601" y="2238574"/>
        <a:ext cx="1576357" cy="788178"/>
      </dsp:txXfrm>
    </dsp:sp>
    <dsp:sp modelId="{34B24BCD-D880-43FC-B74A-6F7FFA57DB8B}">
      <dsp:nvSpPr>
        <dsp:cNvPr id="0" name=""/>
        <dsp:cNvSpPr/>
      </dsp:nvSpPr>
      <dsp:spPr>
        <a:xfrm>
          <a:off x="4104691" y="3357788"/>
          <a:ext cx="1576357" cy="7881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25,50%</a:t>
          </a:r>
        </a:p>
      </dsp:txBody>
      <dsp:txXfrm>
        <a:off x="4104691" y="3357788"/>
        <a:ext cx="1576357" cy="788178"/>
      </dsp:txXfrm>
    </dsp:sp>
    <dsp:sp modelId="{1E86CAC5-6F73-42BC-B9CA-9961CFD761A6}">
      <dsp:nvSpPr>
        <dsp:cNvPr id="0" name=""/>
        <dsp:cNvSpPr/>
      </dsp:nvSpPr>
      <dsp:spPr>
        <a:xfrm>
          <a:off x="5617994" y="1119360"/>
          <a:ext cx="1576357" cy="7881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Acumulación ampliada</a:t>
          </a:r>
        </a:p>
      </dsp:txBody>
      <dsp:txXfrm>
        <a:off x="5617994" y="1119360"/>
        <a:ext cx="1576357" cy="788178"/>
      </dsp:txXfrm>
    </dsp:sp>
    <dsp:sp modelId="{85AA1600-5D12-45E8-B386-6F370AA9A39A}">
      <dsp:nvSpPr>
        <dsp:cNvPr id="0" name=""/>
        <dsp:cNvSpPr/>
      </dsp:nvSpPr>
      <dsp:spPr>
        <a:xfrm>
          <a:off x="5617994" y="2238574"/>
          <a:ext cx="1576357" cy="7881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Crédito superior a US$10.000</a:t>
          </a:r>
        </a:p>
      </dsp:txBody>
      <dsp:txXfrm>
        <a:off x="5617994" y="2238574"/>
        <a:ext cx="1576357" cy="788178"/>
      </dsp:txXfrm>
    </dsp:sp>
    <dsp:sp modelId="{A39CD4CB-256F-4545-9852-A20D2B33E519}">
      <dsp:nvSpPr>
        <dsp:cNvPr id="0" name=""/>
        <dsp:cNvSpPr/>
      </dsp:nvSpPr>
      <dsp:spPr>
        <a:xfrm>
          <a:off x="6012083" y="3357788"/>
          <a:ext cx="1576357" cy="7881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23,50%</a:t>
          </a:r>
        </a:p>
      </dsp:txBody>
      <dsp:txXfrm>
        <a:off x="6012083" y="3357788"/>
        <a:ext cx="1576357" cy="788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C6E02-3D28-4EC0-89A8-47164EB06008}">
      <dsp:nvSpPr>
        <dsp:cNvPr id="0" name=""/>
        <dsp:cNvSpPr/>
      </dsp:nvSpPr>
      <dsp:spPr>
        <a:xfrm>
          <a:off x="598152" y="1360180"/>
          <a:ext cx="1576027" cy="788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b="1" kern="1200" dirty="0">
              <a:solidFill>
                <a:schemeClr val="tx1"/>
              </a:solidFill>
            </a:rPr>
            <a:t>Diseño metodológico</a:t>
          </a:r>
        </a:p>
      </dsp:txBody>
      <dsp:txXfrm>
        <a:off x="621232" y="1383260"/>
        <a:ext cx="1529867" cy="741853"/>
      </dsp:txXfrm>
    </dsp:sp>
    <dsp:sp modelId="{F1E8007E-4334-4EAF-BC63-93EAB18799C8}">
      <dsp:nvSpPr>
        <dsp:cNvPr id="0" name=""/>
        <dsp:cNvSpPr/>
      </dsp:nvSpPr>
      <dsp:spPr>
        <a:xfrm rot="18289469">
          <a:off x="1937424" y="1280864"/>
          <a:ext cx="1103922" cy="40429"/>
        </a:xfrm>
        <a:custGeom>
          <a:avLst/>
          <a:gdLst/>
          <a:ahLst/>
          <a:cxnLst/>
          <a:rect l="0" t="0" r="0" b="0"/>
          <a:pathLst>
            <a:path>
              <a:moveTo>
                <a:pt x="0" y="20214"/>
              </a:moveTo>
              <a:lnTo>
                <a:pt x="1103922"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61787" y="1273481"/>
        <a:ext cx="55196" cy="55196"/>
      </dsp:txXfrm>
    </dsp:sp>
    <dsp:sp modelId="{042F94C0-CBDF-44A4-BD2C-5BB886DCD6BD}">
      <dsp:nvSpPr>
        <dsp:cNvPr id="0" name=""/>
        <dsp:cNvSpPr/>
      </dsp:nvSpPr>
      <dsp:spPr>
        <a:xfrm>
          <a:off x="2804591" y="453964"/>
          <a:ext cx="1576027" cy="7880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3.1 Enfoque mixto</a:t>
          </a:r>
        </a:p>
      </dsp:txBody>
      <dsp:txXfrm>
        <a:off x="2827671" y="477044"/>
        <a:ext cx="1529867" cy="741853"/>
      </dsp:txXfrm>
    </dsp:sp>
    <dsp:sp modelId="{B6F61CD0-5071-4C21-85E0-DFD749344A0E}">
      <dsp:nvSpPr>
        <dsp:cNvPr id="0" name=""/>
        <dsp:cNvSpPr/>
      </dsp:nvSpPr>
      <dsp:spPr>
        <a:xfrm rot="19457599">
          <a:off x="4307648" y="601202"/>
          <a:ext cx="776353" cy="40429"/>
        </a:xfrm>
        <a:custGeom>
          <a:avLst/>
          <a:gdLst/>
          <a:ahLst/>
          <a:cxnLst/>
          <a:rect l="0" t="0" r="0" b="0"/>
          <a:pathLst>
            <a:path>
              <a:moveTo>
                <a:pt x="0" y="20214"/>
              </a:moveTo>
              <a:lnTo>
                <a:pt x="77635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6416" y="602008"/>
        <a:ext cx="38817" cy="38817"/>
      </dsp:txXfrm>
    </dsp:sp>
    <dsp:sp modelId="{30CB0AF4-3D45-480A-8D12-62A61B5AB7E6}">
      <dsp:nvSpPr>
        <dsp:cNvPr id="0" name=""/>
        <dsp:cNvSpPr/>
      </dsp:nvSpPr>
      <dsp:spPr>
        <a:xfrm>
          <a:off x="5011030" y="856"/>
          <a:ext cx="1576027" cy="7880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Cuantitativo</a:t>
          </a:r>
        </a:p>
      </dsp:txBody>
      <dsp:txXfrm>
        <a:off x="5034110" y="23936"/>
        <a:ext cx="1529867" cy="741853"/>
      </dsp:txXfrm>
    </dsp:sp>
    <dsp:sp modelId="{22CA84DF-0114-406B-B437-0449D2811E2C}">
      <dsp:nvSpPr>
        <dsp:cNvPr id="0" name=""/>
        <dsp:cNvSpPr/>
      </dsp:nvSpPr>
      <dsp:spPr>
        <a:xfrm rot="2142401">
          <a:off x="4307648" y="1054310"/>
          <a:ext cx="776353" cy="40429"/>
        </a:xfrm>
        <a:custGeom>
          <a:avLst/>
          <a:gdLst/>
          <a:ahLst/>
          <a:cxnLst/>
          <a:rect l="0" t="0" r="0" b="0"/>
          <a:pathLst>
            <a:path>
              <a:moveTo>
                <a:pt x="0" y="20214"/>
              </a:moveTo>
              <a:lnTo>
                <a:pt x="77635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6416" y="1055116"/>
        <a:ext cx="38817" cy="38817"/>
      </dsp:txXfrm>
    </dsp:sp>
    <dsp:sp modelId="{86787AA9-50F1-4CD8-9488-4EE053C1B3CC}">
      <dsp:nvSpPr>
        <dsp:cNvPr id="0" name=""/>
        <dsp:cNvSpPr/>
      </dsp:nvSpPr>
      <dsp:spPr>
        <a:xfrm>
          <a:off x="5011030" y="907072"/>
          <a:ext cx="1576027" cy="7880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Cualitativo</a:t>
          </a:r>
        </a:p>
      </dsp:txBody>
      <dsp:txXfrm>
        <a:off x="5034110" y="930152"/>
        <a:ext cx="1529867" cy="741853"/>
      </dsp:txXfrm>
    </dsp:sp>
    <dsp:sp modelId="{267C8292-2345-402B-A579-3473B4FFEDB1}">
      <dsp:nvSpPr>
        <dsp:cNvPr id="0" name=""/>
        <dsp:cNvSpPr/>
      </dsp:nvSpPr>
      <dsp:spPr>
        <a:xfrm rot="3310531">
          <a:off x="1937424" y="2187080"/>
          <a:ext cx="1103922" cy="40429"/>
        </a:xfrm>
        <a:custGeom>
          <a:avLst/>
          <a:gdLst/>
          <a:ahLst/>
          <a:cxnLst/>
          <a:rect l="0" t="0" r="0" b="0"/>
          <a:pathLst>
            <a:path>
              <a:moveTo>
                <a:pt x="0" y="20214"/>
              </a:moveTo>
              <a:lnTo>
                <a:pt x="1103922" y="20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61787" y="2179697"/>
        <a:ext cx="55196" cy="55196"/>
      </dsp:txXfrm>
    </dsp:sp>
    <dsp:sp modelId="{85D3BC0E-16A4-4EAB-AAF9-6AD7C1240702}">
      <dsp:nvSpPr>
        <dsp:cNvPr id="0" name=""/>
        <dsp:cNvSpPr/>
      </dsp:nvSpPr>
      <dsp:spPr>
        <a:xfrm>
          <a:off x="2804591" y="2266396"/>
          <a:ext cx="1576027" cy="7880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3.2 Fuentes de información</a:t>
          </a:r>
        </a:p>
      </dsp:txBody>
      <dsp:txXfrm>
        <a:off x="2827671" y="2289476"/>
        <a:ext cx="1529867" cy="741853"/>
      </dsp:txXfrm>
    </dsp:sp>
    <dsp:sp modelId="{A9E528A4-3B6D-43F3-AE5B-778D87EA7B53}">
      <dsp:nvSpPr>
        <dsp:cNvPr id="0" name=""/>
        <dsp:cNvSpPr/>
      </dsp:nvSpPr>
      <dsp:spPr>
        <a:xfrm rot="19457599">
          <a:off x="4307648" y="2413634"/>
          <a:ext cx="776353" cy="40429"/>
        </a:xfrm>
        <a:custGeom>
          <a:avLst/>
          <a:gdLst/>
          <a:ahLst/>
          <a:cxnLst/>
          <a:rect l="0" t="0" r="0" b="0"/>
          <a:pathLst>
            <a:path>
              <a:moveTo>
                <a:pt x="0" y="20214"/>
              </a:moveTo>
              <a:lnTo>
                <a:pt x="77635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6416" y="2414440"/>
        <a:ext cx="38817" cy="38817"/>
      </dsp:txXfrm>
    </dsp:sp>
    <dsp:sp modelId="{B22FF47F-24D3-4D17-AB94-0559E3A84DFF}">
      <dsp:nvSpPr>
        <dsp:cNvPr id="0" name=""/>
        <dsp:cNvSpPr/>
      </dsp:nvSpPr>
      <dsp:spPr>
        <a:xfrm>
          <a:off x="5011030" y="1813288"/>
          <a:ext cx="1576027" cy="7880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Primarias</a:t>
          </a:r>
        </a:p>
      </dsp:txBody>
      <dsp:txXfrm>
        <a:off x="5034110" y="1836368"/>
        <a:ext cx="1529867" cy="741853"/>
      </dsp:txXfrm>
    </dsp:sp>
    <dsp:sp modelId="{A9A72C05-68E6-4E6D-B1CD-E57D65264BCC}">
      <dsp:nvSpPr>
        <dsp:cNvPr id="0" name=""/>
        <dsp:cNvSpPr/>
      </dsp:nvSpPr>
      <dsp:spPr>
        <a:xfrm>
          <a:off x="6587058" y="2187080"/>
          <a:ext cx="630411" cy="40429"/>
        </a:xfrm>
        <a:custGeom>
          <a:avLst/>
          <a:gdLst/>
          <a:ahLst/>
          <a:cxnLst/>
          <a:rect l="0" t="0" r="0" b="0"/>
          <a:pathLst>
            <a:path>
              <a:moveTo>
                <a:pt x="0" y="20214"/>
              </a:moveTo>
              <a:lnTo>
                <a:pt x="630411"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6886503" y="2191535"/>
        <a:ext cx="31520" cy="31520"/>
      </dsp:txXfrm>
    </dsp:sp>
    <dsp:sp modelId="{C51F5B37-BDBD-49FE-8D00-2740FDF1873F}">
      <dsp:nvSpPr>
        <dsp:cNvPr id="0" name=""/>
        <dsp:cNvSpPr/>
      </dsp:nvSpPr>
      <dsp:spPr>
        <a:xfrm>
          <a:off x="7217469" y="1813288"/>
          <a:ext cx="1576027" cy="7880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Encuestas</a:t>
          </a:r>
        </a:p>
      </dsp:txBody>
      <dsp:txXfrm>
        <a:off x="7240549" y="1836368"/>
        <a:ext cx="1529867" cy="741853"/>
      </dsp:txXfrm>
    </dsp:sp>
    <dsp:sp modelId="{CBDA0E3D-5F72-43AB-84A5-C6B6A200ABDC}">
      <dsp:nvSpPr>
        <dsp:cNvPr id="0" name=""/>
        <dsp:cNvSpPr/>
      </dsp:nvSpPr>
      <dsp:spPr>
        <a:xfrm rot="2142401">
          <a:off x="4307648" y="2866742"/>
          <a:ext cx="776353" cy="40429"/>
        </a:xfrm>
        <a:custGeom>
          <a:avLst/>
          <a:gdLst/>
          <a:ahLst/>
          <a:cxnLst/>
          <a:rect l="0" t="0" r="0" b="0"/>
          <a:pathLst>
            <a:path>
              <a:moveTo>
                <a:pt x="0" y="20214"/>
              </a:moveTo>
              <a:lnTo>
                <a:pt x="776353"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6416" y="2867548"/>
        <a:ext cx="38817" cy="38817"/>
      </dsp:txXfrm>
    </dsp:sp>
    <dsp:sp modelId="{181204BF-AE4B-4B45-BB51-3E9C0EB50959}">
      <dsp:nvSpPr>
        <dsp:cNvPr id="0" name=""/>
        <dsp:cNvSpPr/>
      </dsp:nvSpPr>
      <dsp:spPr>
        <a:xfrm>
          <a:off x="5011030" y="2719504"/>
          <a:ext cx="1576027" cy="7880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Secundarias</a:t>
          </a:r>
        </a:p>
      </dsp:txBody>
      <dsp:txXfrm>
        <a:off x="5034110" y="2742584"/>
        <a:ext cx="1529867" cy="741853"/>
      </dsp:txXfrm>
    </dsp:sp>
    <dsp:sp modelId="{F86F6BF5-82BC-42CC-9A2F-B00CCFA4C546}">
      <dsp:nvSpPr>
        <dsp:cNvPr id="0" name=""/>
        <dsp:cNvSpPr/>
      </dsp:nvSpPr>
      <dsp:spPr>
        <a:xfrm>
          <a:off x="6587058" y="3093296"/>
          <a:ext cx="630411" cy="40429"/>
        </a:xfrm>
        <a:custGeom>
          <a:avLst/>
          <a:gdLst/>
          <a:ahLst/>
          <a:cxnLst/>
          <a:rect l="0" t="0" r="0" b="0"/>
          <a:pathLst>
            <a:path>
              <a:moveTo>
                <a:pt x="0" y="20214"/>
              </a:moveTo>
              <a:lnTo>
                <a:pt x="630411"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6886503" y="3097751"/>
        <a:ext cx="31520" cy="31520"/>
      </dsp:txXfrm>
    </dsp:sp>
    <dsp:sp modelId="{645C0187-02F2-4AA0-A706-391BF9B32026}">
      <dsp:nvSpPr>
        <dsp:cNvPr id="0" name=""/>
        <dsp:cNvSpPr/>
      </dsp:nvSpPr>
      <dsp:spPr>
        <a:xfrm>
          <a:off x="7217469" y="2719504"/>
          <a:ext cx="1576027" cy="7880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t>Lectura y documentación</a:t>
          </a:r>
        </a:p>
      </dsp:txBody>
      <dsp:txXfrm>
        <a:off x="7240549" y="2742584"/>
        <a:ext cx="1529867" cy="74185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CD325D1-81DF-45D1-8E1A-D3725864B17F}" type="datetime1">
              <a:rPr lang="es-ES" smtClean="0"/>
              <a:t>18/11/2020</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6B2D29-8AC0-4FB1-933D-AD24ECC4354D}" type="slidenum">
              <a:rPr lang="es-ES" smtClean="0"/>
              <a:t>‹Nº›</a:t>
            </a:fld>
            <a:endParaRPr lang="es-ES" dirty="0"/>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DB13D17-9E25-44E1-B8B3-62759E93251F}" type="datetime1">
              <a:rPr lang="es-ES" noProof="0" smtClean="0"/>
              <a:t>18/11/2020</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FA2C895-EB1C-4157-9E46-0DF3298BA9C2}" type="slidenum">
              <a:rPr lang="es-ES" noProof="0" smtClean="0"/>
              <a:t>‹Nº›</a:t>
            </a:fld>
            <a:endParaRPr lang="es-ES" noProof="0" dirty="0"/>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a:t>
            </a:fld>
            <a:endParaRPr lang="es-ES" dirty="0"/>
          </a:p>
        </p:txBody>
      </p:sp>
    </p:spTree>
    <p:extLst>
      <p:ext uri="{BB962C8B-B14F-4D97-AF65-F5344CB8AC3E}">
        <p14:creationId xmlns:p14="http://schemas.microsoft.com/office/powerpoint/2010/main" val="202819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10</a:t>
            </a:fld>
            <a:endParaRPr lang="es-ES" dirty="0"/>
          </a:p>
        </p:txBody>
      </p:sp>
    </p:spTree>
    <p:extLst>
      <p:ext uri="{BB962C8B-B14F-4D97-AF65-F5344CB8AC3E}">
        <p14:creationId xmlns:p14="http://schemas.microsoft.com/office/powerpoint/2010/main" val="127635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11</a:t>
            </a:fld>
            <a:endParaRPr lang="es-ES" dirty="0"/>
          </a:p>
        </p:txBody>
      </p:sp>
    </p:spTree>
    <p:extLst>
      <p:ext uri="{BB962C8B-B14F-4D97-AF65-F5344CB8AC3E}">
        <p14:creationId xmlns:p14="http://schemas.microsoft.com/office/powerpoint/2010/main" val="214829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12</a:t>
            </a:fld>
            <a:endParaRPr lang="es-ES" dirty="0"/>
          </a:p>
        </p:txBody>
      </p:sp>
    </p:spTree>
    <p:extLst>
      <p:ext uri="{BB962C8B-B14F-4D97-AF65-F5344CB8AC3E}">
        <p14:creationId xmlns:p14="http://schemas.microsoft.com/office/powerpoint/2010/main" val="16459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13</a:t>
            </a:fld>
            <a:endParaRPr lang="es-ES" dirty="0"/>
          </a:p>
        </p:txBody>
      </p:sp>
    </p:spTree>
    <p:extLst>
      <p:ext uri="{BB962C8B-B14F-4D97-AF65-F5344CB8AC3E}">
        <p14:creationId xmlns:p14="http://schemas.microsoft.com/office/powerpoint/2010/main" val="200755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14</a:t>
            </a:fld>
            <a:endParaRPr lang="es-ES" dirty="0"/>
          </a:p>
        </p:txBody>
      </p:sp>
    </p:spTree>
    <p:extLst>
      <p:ext uri="{BB962C8B-B14F-4D97-AF65-F5344CB8AC3E}">
        <p14:creationId xmlns:p14="http://schemas.microsoft.com/office/powerpoint/2010/main" val="345763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15</a:t>
            </a:fld>
            <a:endParaRPr lang="es-ES" dirty="0"/>
          </a:p>
        </p:txBody>
      </p:sp>
    </p:spTree>
    <p:extLst>
      <p:ext uri="{BB962C8B-B14F-4D97-AF65-F5344CB8AC3E}">
        <p14:creationId xmlns:p14="http://schemas.microsoft.com/office/powerpoint/2010/main" val="72379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16</a:t>
            </a:fld>
            <a:endParaRPr lang="es-ES" dirty="0"/>
          </a:p>
        </p:txBody>
      </p:sp>
    </p:spTree>
    <p:extLst>
      <p:ext uri="{BB962C8B-B14F-4D97-AF65-F5344CB8AC3E}">
        <p14:creationId xmlns:p14="http://schemas.microsoft.com/office/powerpoint/2010/main" val="355261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17</a:t>
            </a:fld>
            <a:endParaRPr lang="es-ES" dirty="0"/>
          </a:p>
        </p:txBody>
      </p:sp>
    </p:spTree>
    <p:extLst>
      <p:ext uri="{BB962C8B-B14F-4D97-AF65-F5344CB8AC3E}">
        <p14:creationId xmlns:p14="http://schemas.microsoft.com/office/powerpoint/2010/main" val="91539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18</a:t>
            </a:fld>
            <a:endParaRPr lang="es-ES" dirty="0"/>
          </a:p>
        </p:txBody>
      </p:sp>
    </p:spTree>
    <p:extLst>
      <p:ext uri="{BB962C8B-B14F-4D97-AF65-F5344CB8AC3E}">
        <p14:creationId xmlns:p14="http://schemas.microsoft.com/office/powerpoint/2010/main" val="251950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19</a:t>
            </a:fld>
            <a:endParaRPr lang="es-ES" dirty="0"/>
          </a:p>
        </p:txBody>
      </p:sp>
    </p:spTree>
    <p:extLst>
      <p:ext uri="{BB962C8B-B14F-4D97-AF65-F5344CB8AC3E}">
        <p14:creationId xmlns:p14="http://schemas.microsoft.com/office/powerpoint/2010/main" val="5770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a:t>
            </a:fld>
            <a:endParaRPr lang="es-ES" dirty="0"/>
          </a:p>
        </p:txBody>
      </p:sp>
    </p:spTree>
    <p:extLst>
      <p:ext uri="{BB962C8B-B14F-4D97-AF65-F5344CB8AC3E}">
        <p14:creationId xmlns:p14="http://schemas.microsoft.com/office/powerpoint/2010/main" val="87647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20</a:t>
            </a:fld>
            <a:endParaRPr lang="es-ES" dirty="0"/>
          </a:p>
        </p:txBody>
      </p:sp>
    </p:spTree>
    <p:extLst>
      <p:ext uri="{BB962C8B-B14F-4D97-AF65-F5344CB8AC3E}">
        <p14:creationId xmlns:p14="http://schemas.microsoft.com/office/powerpoint/2010/main" val="298934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21</a:t>
            </a:fld>
            <a:endParaRPr lang="es-ES" dirty="0"/>
          </a:p>
        </p:txBody>
      </p:sp>
    </p:spTree>
    <p:extLst>
      <p:ext uri="{BB962C8B-B14F-4D97-AF65-F5344CB8AC3E}">
        <p14:creationId xmlns:p14="http://schemas.microsoft.com/office/powerpoint/2010/main" val="386583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22</a:t>
            </a:fld>
            <a:endParaRPr lang="es-ES" dirty="0"/>
          </a:p>
        </p:txBody>
      </p:sp>
    </p:spTree>
    <p:extLst>
      <p:ext uri="{BB962C8B-B14F-4D97-AF65-F5344CB8AC3E}">
        <p14:creationId xmlns:p14="http://schemas.microsoft.com/office/powerpoint/2010/main" val="221363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23</a:t>
            </a:fld>
            <a:endParaRPr lang="es-ES" dirty="0"/>
          </a:p>
        </p:txBody>
      </p:sp>
    </p:spTree>
    <p:extLst>
      <p:ext uri="{BB962C8B-B14F-4D97-AF65-F5344CB8AC3E}">
        <p14:creationId xmlns:p14="http://schemas.microsoft.com/office/powerpoint/2010/main" val="2134875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24</a:t>
            </a:fld>
            <a:endParaRPr lang="es-ES" dirty="0"/>
          </a:p>
        </p:txBody>
      </p:sp>
    </p:spTree>
    <p:extLst>
      <p:ext uri="{BB962C8B-B14F-4D97-AF65-F5344CB8AC3E}">
        <p14:creationId xmlns:p14="http://schemas.microsoft.com/office/powerpoint/2010/main" val="409110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25</a:t>
            </a:fld>
            <a:endParaRPr lang="es-ES" dirty="0"/>
          </a:p>
        </p:txBody>
      </p:sp>
    </p:spTree>
    <p:extLst>
      <p:ext uri="{BB962C8B-B14F-4D97-AF65-F5344CB8AC3E}">
        <p14:creationId xmlns:p14="http://schemas.microsoft.com/office/powerpoint/2010/main" val="82276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34</a:t>
            </a:fld>
            <a:endParaRPr lang="es-ES" dirty="0"/>
          </a:p>
        </p:txBody>
      </p:sp>
    </p:spTree>
    <p:extLst>
      <p:ext uri="{BB962C8B-B14F-4D97-AF65-F5344CB8AC3E}">
        <p14:creationId xmlns:p14="http://schemas.microsoft.com/office/powerpoint/2010/main" val="1401022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38</a:t>
            </a:fld>
            <a:endParaRPr lang="es-ES" dirty="0"/>
          </a:p>
        </p:txBody>
      </p:sp>
    </p:spTree>
    <p:extLst>
      <p:ext uri="{BB962C8B-B14F-4D97-AF65-F5344CB8AC3E}">
        <p14:creationId xmlns:p14="http://schemas.microsoft.com/office/powerpoint/2010/main" val="3723568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42</a:t>
            </a:fld>
            <a:endParaRPr lang="es-ES" dirty="0"/>
          </a:p>
        </p:txBody>
      </p:sp>
    </p:spTree>
    <p:extLst>
      <p:ext uri="{BB962C8B-B14F-4D97-AF65-F5344CB8AC3E}">
        <p14:creationId xmlns:p14="http://schemas.microsoft.com/office/powerpoint/2010/main" val="771483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3FA2C895-EB1C-4157-9E46-0DF3298BA9C2}" type="slidenum">
              <a:rPr lang="es-ES" smtClean="0"/>
              <a:t>43</a:t>
            </a:fld>
            <a:endParaRPr lang="es-ES" dirty="0"/>
          </a:p>
        </p:txBody>
      </p:sp>
    </p:spTree>
    <p:extLst>
      <p:ext uri="{BB962C8B-B14F-4D97-AF65-F5344CB8AC3E}">
        <p14:creationId xmlns:p14="http://schemas.microsoft.com/office/powerpoint/2010/main" val="163968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3</a:t>
            </a:fld>
            <a:endParaRPr lang="es-ES" dirty="0"/>
          </a:p>
        </p:txBody>
      </p:sp>
    </p:spTree>
    <p:extLst>
      <p:ext uri="{BB962C8B-B14F-4D97-AF65-F5344CB8AC3E}">
        <p14:creationId xmlns:p14="http://schemas.microsoft.com/office/powerpoint/2010/main" val="299084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3FA2C895-EB1C-4157-9E46-0DF3298BA9C2}" type="slidenum">
              <a:rPr lang="es-ES" smtClean="0"/>
              <a:t>44</a:t>
            </a:fld>
            <a:endParaRPr lang="es-ES" dirty="0"/>
          </a:p>
        </p:txBody>
      </p:sp>
    </p:spTree>
    <p:extLst>
      <p:ext uri="{BB962C8B-B14F-4D97-AF65-F5344CB8AC3E}">
        <p14:creationId xmlns:p14="http://schemas.microsoft.com/office/powerpoint/2010/main" val="871499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45</a:t>
            </a:fld>
            <a:endParaRPr lang="es-ES" dirty="0"/>
          </a:p>
        </p:txBody>
      </p:sp>
    </p:spTree>
    <p:extLst>
      <p:ext uri="{BB962C8B-B14F-4D97-AF65-F5344CB8AC3E}">
        <p14:creationId xmlns:p14="http://schemas.microsoft.com/office/powerpoint/2010/main" val="10988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4</a:t>
            </a:fld>
            <a:endParaRPr lang="es-ES" dirty="0"/>
          </a:p>
        </p:txBody>
      </p:sp>
    </p:spTree>
    <p:extLst>
      <p:ext uri="{BB962C8B-B14F-4D97-AF65-F5344CB8AC3E}">
        <p14:creationId xmlns:p14="http://schemas.microsoft.com/office/powerpoint/2010/main" val="382075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5</a:t>
            </a:fld>
            <a:endParaRPr lang="es-ES" dirty="0"/>
          </a:p>
        </p:txBody>
      </p:sp>
    </p:spTree>
    <p:extLst>
      <p:ext uri="{BB962C8B-B14F-4D97-AF65-F5344CB8AC3E}">
        <p14:creationId xmlns:p14="http://schemas.microsoft.com/office/powerpoint/2010/main" val="278170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6</a:t>
            </a:fld>
            <a:endParaRPr lang="es-ES" dirty="0"/>
          </a:p>
        </p:txBody>
      </p:sp>
    </p:spTree>
    <p:extLst>
      <p:ext uri="{BB962C8B-B14F-4D97-AF65-F5344CB8AC3E}">
        <p14:creationId xmlns:p14="http://schemas.microsoft.com/office/powerpoint/2010/main" val="381262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7</a:t>
            </a:fld>
            <a:endParaRPr lang="es-ES" dirty="0"/>
          </a:p>
        </p:txBody>
      </p:sp>
    </p:spTree>
    <p:extLst>
      <p:ext uri="{BB962C8B-B14F-4D97-AF65-F5344CB8AC3E}">
        <p14:creationId xmlns:p14="http://schemas.microsoft.com/office/powerpoint/2010/main" val="395837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8</a:t>
            </a:fld>
            <a:endParaRPr lang="es-ES" dirty="0"/>
          </a:p>
        </p:txBody>
      </p:sp>
    </p:spTree>
    <p:extLst>
      <p:ext uri="{BB962C8B-B14F-4D97-AF65-F5344CB8AC3E}">
        <p14:creationId xmlns:p14="http://schemas.microsoft.com/office/powerpoint/2010/main" val="140069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3FA2C895-EB1C-4157-9E46-0DF3298BA9C2}" type="slidenum">
              <a:rPr lang="es-ES" smtClean="0"/>
              <a:t>9</a:t>
            </a:fld>
            <a:endParaRPr lang="es-ES" dirty="0"/>
          </a:p>
        </p:txBody>
      </p:sp>
    </p:spTree>
    <p:extLst>
      <p:ext uri="{BB962C8B-B14F-4D97-AF65-F5344CB8AC3E}">
        <p14:creationId xmlns:p14="http://schemas.microsoft.com/office/powerpoint/2010/main" val="427960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upo 42"/>
          <p:cNvGrpSpPr/>
          <p:nvPr/>
        </p:nvGrpSpPr>
        <p:grpSpPr bwMode="invGray">
          <a:xfrm>
            <a:off x="-509872" y="0"/>
            <a:ext cx="13243109" cy="6858000"/>
            <a:chOff x="-382404" y="0"/>
            <a:chExt cx="9932332" cy="6858000"/>
          </a:xfrm>
        </p:grpSpPr>
        <p:grpSp>
          <p:nvGrpSpPr>
            <p:cNvPr id="44" name="Grupo 44"/>
            <p:cNvGrpSpPr/>
            <p:nvPr/>
          </p:nvGrpSpPr>
          <p:grpSpPr bwMode="invGray">
            <a:xfrm>
              <a:off x="0" y="0"/>
              <a:ext cx="9144000" cy="6858000"/>
              <a:chOff x="0" y="0"/>
              <a:chExt cx="9144000" cy="6858000"/>
            </a:xfrm>
          </p:grpSpPr>
          <p:grpSp>
            <p:nvGrpSpPr>
              <p:cNvPr id="70" name="Grupo 4"/>
              <p:cNvGrpSpPr/>
              <p:nvPr/>
            </p:nvGrpSpPr>
            <p:grpSpPr bwMode="invGray">
              <a:xfrm>
                <a:off x="0" y="0"/>
                <a:ext cx="2514600" cy="6858000"/>
                <a:chOff x="0" y="0"/>
                <a:chExt cx="2514600" cy="6858000"/>
              </a:xfrm>
            </p:grpSpPr>
            <p:sp>
              <p:nvSpPr>
                <p:cNvPr id="115" name="Rectángulo 11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6" name="Rectángulo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7" name="Rectángulo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1" name="Grupo 5"/>
              <p:cNvGrpSpPr/>
              <p:nvPr/>
            </p:nvGrpSpPr>
            <p:grpSpPr bwMode="invGray">
              <a:xfrm>
                <a:off x="422910" y="0"/>
                <a:ext cx="2514600" cy="6858000"/>
                <a:chOff x="0" y="0"/>
                <a:chExt cx="2514600" cy="6858000"/>
              </a:xfrm>
            </p:grpSpPr>
            <p:sp>
              <p:nvSpPr>
                <p:cNvPr id="85" name="Rectángulo 8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6" name="Rectángulo 85"/>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4" name="Rectángulo 11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3" name="Grupo 9"/>
              <p:cNvGrpSpPr/>
              <p:nvPr/>
            </p:nvGrpSpPr>
            <p:grpSpPr bwMode="invGray">
              <a:xfrm rot="10800000">
                <a:off x="6629400" y="0"/>
                <a:ext cx="2514600" cy="6858000"/>
                <a:chOff x="0" y="0"/>
                <a:chExt cx="2514600" cy="6858000"/>
              </a:xfrm>
            </p:grpSpPr>
            <p:sp>
              <p:nvSpPr>
                <p:cNvPr id="78" name="Rectángulo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9" name="Rectángulo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1" name="Rectángulo 80"/>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75" name="Rectángulo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6" name="Rectángulo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7" name="Rectángulo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5" name="Forma libre 44"/>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8" name="Forma libre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9" name="Forma libre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1" name="Forma libre 50"/>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2" name="Forma libre 51"/>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3" name="Hexágono 52"/>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4" name="Hexágono 53"/>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5" name="Hexágono 54"/>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6" name="Hexágono 55"/>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7" name="Hexágono 56"/>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8" name="Forma libre 57"/>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9" name="Hexágono 58"/>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0" name="Hexágono 59"/>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1" name="Hexágono 60"/>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2" name="Hexágono 61"/>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3" name="Hexágono 62"/>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4" name="Hexágono 63"/>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5" name="Hexágono 64"/>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6" name="Hexágono 65"/>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7" name="Hexágono 66"/>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8" name="Forma libre 67"/>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9" name="Forma libre 68"/>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6" name="Rectángulo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0" name="Rectángulo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9" name="Rectángulo 88"/>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47" name="Rectángulo 46"/>
          <p:cNvSpPr/>
          <p:nvPr/>
        </p:nvSpPr>
        <p:spPr bwMode="ltGray">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ctrTitle"/>
          </p:nvPr>
        </p:nvSpPr>
        <p:spPr>
          <a:xfrm>
            <a:off x="6311154" y="2708476"/>
            <a:ext cx="4417807" cy="1702160"/>
          </a:xfrm>
        </p:spPr>
        <p:txBody>
          <a:bodyPr rtlCol="0">
            <a:normAutofit/>
          </a:bodyPr>
          <a:lstStyle>
            <a:lvl1pPr>
              <a:defRPr sz="3600"/>
            </a:lvl1pPr>
          </a:lstStyle>
          <a:p>
            <a:pPr rtl="0"/>
            <a:r>
              <a:rPr lang="es-ES" noProof="0"/>
              <a:t>Haga clic para modificar el estilo de título del patrón</a:t>
            </a:r>
            <a:endParaRPr lang="es-ES" noProof="0" dirty="0"/>
          </a:p>
        </p:txBody>
      </p:sp>
      <p:sp>
        <p:nvSpPr>
          <p:cNvPr id="8" name="Marcador de posición de imagen 7" descr="Marcador de posición vacío para agregar una imagen. Haga clic en el marcador de posición y seleccione la imagen que quiera agregar"/>
          <p:cNvSpPr>
            <a:spLocks noGrp="1"/>
          </p:cNvSpPr>
          <p:nvPr>
            <p:ph type="pic" sz="quarter" idx="13" hasCustomPrompt="1"/>
          </p:nvPr>
        </p:nvSpPr>
        <p:spPr>
          <a:xfrm>
            <a:off x="1195939" y="2695635"/>
            <a:ext cx="4414838" cy="3551578"/>
          </a:xfrm>
        </p:spPr>
        <p:txBody>
          <a:bodyPr rtlCol="0"/>
          <a:lstStyle>
            <a:lvl1pPr marL="68580" indent="0">
              <a:buNone/>
              <a:defRPr/>
            </a:lvl1pPr>
          </a:lstStyle>
          <a:p>
            <a:pPr rtl="0"/>
            <a:r>
              <a:rPr lang="es-ES" noProof="0" dirty="0"/>
              <a:t>Inserte la foto del producto aquí.</a:t>
            </a:r>
          </a:p>
        </p:txBody>
      </p:sp>
      <p:sp>
        <p:nvSpPr>
          <p:cNvPr id="3" name="Subtítulo 2"/>
          <p:cNvSpPr>
            <a:spLocks noGrp="1"/>
          </p:cNvSpPr>
          <p:nvPr>
            <p:ph type="subTitle" idx="1"/>
          </p:nvPr>
        </p:nvSpPr>
        <p:spPr>
          <a:xfrm>
            <a:off x="6311154" y="4421081"/>
            <a:ext cx="4413071" cy="1260629"/>
          </a:xfrm>
        </p:spPr>
        <p:txBody>
          <a:bodyPr rtlCol="0">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6" name="Marcador de posición de número de diapositiva 5"/>
          <p:cNvSpPr>
            <a:spLocks noGrp="1"/>
          </p:cNvSpPr>
          <p:nvPr>
            <p:ph type="sldNum" sz="quarter" idx="12"/>
          </p:nvPr>
        </p:nvSpPr>
        <p:spPr>
          <a:xfrm>
            <a:off x="6198795" y="5719967"/>
            <a:ext cx="858221" cy="365125"/>
          </a:xfrm>
        </p:spPr>
        <p:txBody>
          <a:bodyPr rtlCol="0"/>
          <a:lstStyle>
            <a:lvl1pPr>
              <a:defRPr>
                <a:solidFill>
                  <a:schemeClr val="accent1">
                    <a:lumMod val="50000"/>
                  </a:schemeClr>
                </a:solidFill>
              </a:defRPr>
            </a:lvl1pPr>
          </a:lstStyle>
          <a:p>
            <a:pPr rtl="0"/>
            <a:fld id="{401CF334-2D5C-4859-84A6-CA7E6E43FAEB}" type="slidenum">
              <a:rPr lang="es-ES" noProof="0" smtClean="0"/>
              <a:pPr rtl="0"/>
              <a:t>‹Nº›</a:t>
            </a:fld>
            <a:endParaRPr lang="es-ES" noProof="0" dirty="0"/>
          </a:p>
        </p:txBody>
      </p:sp>
      <p:sp>
        <p:nvSpPr>
          <p:cNvPr id="5" name="Marcador de posición de pie de página 4"/>
          <p:cNvSpPr>
            <a:spLocks noGrp="1"/>
          </p:cNvSpPr>
          <p:nvPr>
            <p:ph type="ftr" sz="quarter" idx="11"/>
          </p:nvPr>
        </p:nvSpPr>
        <p:spPr>
          <a:xfrm>
            <a:off x="7071360" y="5719967"/>
            <a:ext cx="3775456" cy="365125"/>
          </a:xfrm>
        </p:spPr>
        <p:txBody>
          <a:bodyPr rtlCol="0">
            <a:normAutofit/>
          </a:bodyPr>
          <a:lstStyle>
            <a:lvl1pPr>
              <a:defRPr>
                <a:solidFill>
                  <a:schemeClr val="accent1">
                    <a:lumMod val="50000"/>
                  </a:schemeClr>
                </a:solidFill>
              </a:defRPr>
            </a:lvl1pPr>
          </a:lstStyle>
          <a:p>
            <a:pPr rtl="0"/>
            <a:r>
              <a:rPr lang="es-ES" noProof="0" dirty="0"/>
              <a:t>Agregar un pie de página</a:t>
            </a:r>
          </a:p>
        </p:txBody>
      </p:sp>
      <p:sp>
        <p:nvSpPr>
          <p:cNvPr id="4" name="Marcador de posición de fecha 3"/>
          <p:cNvSpPr>
            <a:spLocks noGrp="1"/>
          </p:cNvSpPr>
          <p:nvPr>
            <p:ph type="dt" sz="half" idx="10"/>
          </p:nvPr>
        </p:nvSpPr>
        <p:spPr>
          <a:xfrm>
            <a:off x="6318325" y="1516829"/>
            <a:ext cx="2844800" cy="750981"/>
          </a:xfrm>
        </p:spPr>
        <p:txBody>
          <a:bodyPr rtlCol="0" anchor="b"/>
          <a:lstStyle>
            <a:lvl1pPr algn="l">
              <a:defRPr sz="2400"/>
            </a:lvl1pPr>
          </a:lstStyle>
          <a:p>
            <a:pPr rtl="0"/>
            <a:fld id="{7BF30D4E-280F-4C00-8C7E-4699C5C71E32}" type="datetime1">
              <a:rPr lang="es-ES" noProof="0" smtClean="0"/>
              <a:t>18/11/2020</a:t>
            </a:fld>
            <a:endParaRPr lang="es-ES" noProof="0" dirty="0"/>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4" name="Marcador de posición de fecha 3"/>
          <p:cNvSpPr>
            <a:spLocks noGrp="1"/>
          </p:cNvSpPr>
          <p:nvPr>
            <p:ph type="dt" sz="half" idx="10"/>
          </p:nvPr>
        </p:nvSpPr>
        <p:spPr/>
        <p:txBody>
          <a:bodyPr rtlCol="0"/>
          <a:lstStyle/>
          <a:p>
            <a:pPr rtl="0"/>
            <a:fld id="{E6C8C025-CDEA-41F6-B679-555BF9E2513D}" type="datetime1">
              <a:rPr lang="es-ES" noProof="0" smtClean="0"/>
              <a:t>18/11/2020</a:t>
            </a:fld>
            <a:endParaRPr lang="es-ES" noProof="0" dirty="0"/>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1" y="1030147"/>
            <a:ext cx="1979271" cy="4780344"/>
          </a:xfrm>
        </p:spPr>
        <p:txBody>
          <a:bodyPr vert="eaVert" rtlCol="0" anchor="ct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404395" y="1030147"/>
            <a:ext cx="7231605" cy="4780344"/>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4" name="Marcador de posición de fecha 3"/>
          <p:cNvSpPr>
            <a:spLocks noGrp="1"/>
          </p:cNvSpPr>
          <p:nvPr>
            <p:ph type="dt" sz="half" idx="10"/>
          </p:nvPr>
        </p:nvSpPr>
        <p:spPr/>
        <p:txBody>
          <a:bodyPr rtlCol="0"/>
          <a:lstStyle/>
          <a:p>
            <a:pPr rtl="0"/>
            <a:fld id="{FB6B7462-D3FE-48FB-861C-97186F63B015}" type="datetime1">
              <a:rPr lang="es-ES" noProof="0" smtClean="0"/>
              <a:t>18/11/2020</a:t>
            </a:fld>
            <a:endParaRPr lang="es-ES" noProof="0" dirty="0"/>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4" name="Marcador de posición de fecha 3"/>
          <p:cNvSpPr>
            <a:spLocks noGrp="1"/>
          </p:cNvSpPr>
          <p:nvPr>
            <p:ph type="dt" sz="half" idx="10"/>
          </p:nvPr>
        </p:nvSpPr>
        <p:spPr/>
        <p:txBody>
          <a:bodyPr rtlCol="0"/>
          <a:lstStyle/>
          <a:p>
            <a:pPr rtl="0"/>
            <a:fld id="{26129A76-8886-4649-BA89-8B073DA27D79}" type="datetime1">
              <a:rPr lang="es-ES" noProof="0" smtClean="0"/>
              <a:t>18/11/2020</a:t>
            </a:fld>
            <a:endParaRPr lang="es-ES" noProof="0" dirty="0"/>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678194" y="2900830"/>
            <a:ext cx="8849957" cy="1362075"/>
          </a:xfrm>
        </p:spPr>
        <p:txBody>
          <a:bodyPr rtlCol="0" anchor="b"/>
          <a:lstStyle>
            <a:lvl1pPr algn="l">
              <a:defRPr sz="40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678194" y="4267201"/>
            <a:ext cx="8849956" cy="1520413"/>
          </a:xfrm>
        </p:spPr>
        <p:txBody>
          <a:bodyPr rtlCol="0"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4" name="Marcador de posición de fecha 3"/>
          <p:cNvSpPr>
            <a:spLocks noGrp="1"/>
          </p:cNvSpPr>
          <p:nvPr>
            <p:ph type="dt" sz="half" idx="10"/>
          </p:nvPr>
        </p:nvSpPr>
        <p:spPr/>
        <p:txBody>
          <a:bodyPr rtlCol="0"/>
          <a:lstStyle/>
          <a:p>
            <a:pPr rtl="0"/>
            <a:fld id="{E6510B65-6520-4FDD-ABCF-32310F99FEF2}" type="datetime1">
              <a:rPr lang="es-ES" noProof="0" smtClean="0"/>
              <a:t>18/11/2020</a:t>
            </a:fld>
            <a:endParaRPr lang="es-ES" noProof="0" dirty="0"/>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9" name="Marcador de posición de contenido 8"/>
          <p:cNvSpPr>
            <a:spLocks noGrp="1"/>
          </p:cNvSpPr>
          <p:nvPr>
            <p:ph sz="quarter" idx="13"/>
          </p:nvPr>
        </p:nvSpPr>
        <p:spPr>
          <a:xfrm>
            <a:off x="1389888" y="2313432"/>
            <a:ext cx="4559808" cy="349300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1" name="Marcador de posición de contenido 10"/>
          <p:cNvSpPr>
            <a:spLocks noGrp="1"/>
          </p:cNvSpPr>
          <p:nvPr>
            <p:ph sz="quarter" idx="14"/>
          </p:nvPr>
        </p:nvSpPr>
        <p:spPr>
          <a:xfrm>
            <a:off x="6193536" y="2313431"/>
            <a:ext cx="4559808" cy="349300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5" name="Marcador de posición de fecha 4"/>
          <p:cNvSpPr>
            <a:spLocks noGrp="1"/>
          </p:cNvSpPr>
          <p:nvPr>
            <p:ph type="dt" sz="half" idx="10"/>
          </p:nvPr>
        </p:nvSpPr>
        <p:spPr/>
        <p:txBody>
          <a:bodyPr rtlCol="0"/>
          <a:lstStyle/>
          <a:p>
            <a:pPr rtl="0"/>
            <a:fld id="{ED904E6D-F9BC-474E-8EBD-CF0863509F54}" type="datetime1">
              <a:rPr lang="es-ES" noProof="0" smtClean="0"/>
              <a:t>18/11/2020</a:t>
            </a:fld>
            <a:endParaRPr lang="es-ES" noProof="0" dirty="0"/>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389600" y="2316009"/>
            <a:ext cx="4561200" cy="639762"/>
          </a:xfrm>
        </p:spPr>
        <p:txBody>
          <a:bodyPr rtlCol="0"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388961" y="2974695"/>
            <a:ext cx="4559808" cy="2835797"/>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92000" y="2316010"/>
            <a:ext cx="4561200" cy="639762"/>
          </a:xfrm>
        </p:spPr>
        <p:txBody>
          <a:bodyPr rtlCol="0"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93536" y="2974695"/>
            <a:ext cx="4559808" cy="2835797"/>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9" name="Marcador de posición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7" name="Marcador de posición de fecha 6"/>
          <p:cNvSpPr>
            <a:spLocks noGrp="1"/>
          </p:cNvSpPr>
          <p:nvPr>
            <p:ph type="dt" sz="half" idx="10"/>
          </p:nvPr>
        </p:nvSpPr>
        <p:spPr/>
        <p:txBody>
          <a:bodyPr rtlCol="0"/>
          <a:lstStyle/>
          <a:p>
            <a:pPr rtl="0"/>
            <a:fld id="{062D4C90-8986-4A92-A912-724AE3168C37}" type="datetime1">
              <a:rPr lang="es-ES" noProof="0" smtClean="0"/>
              <a:t>18/11/2020</a:t>
            </a:fld>
            <a:endParaRPr lang="es-ES" noProof="0" dirty="0"/>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5" name="Marcador de posición de número de diapositiva 4"/>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3" name="Marcador de posición de fecha 2"/>
          <p:cNvSpPr>
            <a:spLocks noGrp="1"/>
          </p:cNvSpPr>
          <p:nvPr>
            <p:ph type="dt" sz="half" idx="10"/>
          </p:nvPr>
        </p:nvSpPr>
        <p:spPr/>
        <p:txBody>
          <a:bodyPr rtlCol="0"/>
          <a:lstStyle/>
          <a:p>
            <a:pPr rtl="0"/>
            <a:fld id="{88599A5D-B69F-4BAF-87DA-6CC1784EB110}" type="datetime1">
              <a:rPr lang="es-ES" noProof="0" smtClean="0"/>
              <a:t>18/11/2020</a:t>
            </a:fld>
            <a:endParaRPr lang="es-ES" noProof="0" dirty="0"/>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4" name="Marcador de posición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2" name="Marcador de posición de fecha 1"/>
          <p:cNvSpPr>
            <a:spLocks noGrp="1"/>
          </p:cNvSpPr>
          <p:nvPr>
            <p:ph type="dt" sz="half" idx="10"/>
          </p:nvPr>
        </p:nvSpPr>
        <p:spPr/>
        <p:txBody>
          <a:bodyPr rtlCol="0"/>
          <a:lstStyle/>
          <a:p>
            <a:pPr rtl="0"/>
            <a:fld id="{5AED3856-5DB5-4113-8260-CF958E31DBF0}" type="datetime1">
              <a:rPr lang="es-ES" noProof="0" smtClean="0"/>
              <a:t>18/11/2020</a:t>
            </a:fld>
            <a:endParaRPr lang="es-ES" noProof="0" dirty="0"/>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grpSp>
        <p:nvGrpSpPr>
          <p:cNvPr id="44" name="Grupo 43"/>
          <p:cNvGrpSpPr/>
          <p:nvPr/>
        </p:nvGrpSpPr>
        <p:grpSpPr bwMode="invGray">
          <a:xfrm>
            <a:off x="-509872" y="0"/>
            <a:ext cx="13243109" cy="6858000"/>
            <a:chOff x="-382404" y="0"/>
            <a:chExt cx="9932332" cy="6858000"/>
          </a:xfrm>
        </p:grpSpPr>
        <p:grpSp>
          <p:nvGrpSpPr>
            <p:cNvPr id="45" name="Grupo 44"/>
            <p:cNvGrpSpPr/>
            <p:nvPr/>
          </p:nvGrpSpPr>
          <p:grpSpPr bwMode="invGray">
            <a:xfrm>
              <a:off x="0" y="0"/>
              <a:ext cx="9144000" cy="6858000"/>
              <a:chOff x="0" y="0"/>
              <a:chExt cx="9144000" cy="6858000"/>
            </a:xfrm>
          </p:grpSpPr>
          <p:grpSp>
            <p:nvGrpSpPr>
              <p:cNvPr id="72" name="Grupo 4"/>
              <p:cNvGrpSpPr/>
              <p:nvPr/>
            </p:nvGrpSpPr>
            <p:grpSpPr bwMode="invGray">
              <a:xfrm>
                <a:off x="0" y="0"/>
                <a:ext cx="2514600" cy="6858000"/>
                <a:chOff x="0" y="0"/>
                <a:chExt cx="2514600" cy="6858000"/>
              </a:xfrm>
            </p:grpSpPr>
            <p:sp>
              <p:nvSpPr>
                <p:cNvPr id="84" name="Rectángulo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5" name="Rectángulo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6" name="Rectángulo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3" name="Grupo 5"/>
              <p:cNvGrpSpPr/>
              <p:nvPr/>
            </p:nvGrpSpPr>
            <p:grpSpPr bwMode="invGray">
              <a:xfrm>
                <a:off x="422910" y="0"/>
                <a:ext cx="2514600" cy="6858000"/>
                <a:chOff x="0" y="0"/>
                <a:chExt cx="2514600" cy="6858000"/>
              </a:xfrm>
            </p:grpSpPr>
            <p:sp>
              <p:nvSpPr>
                <p:cNvPr id="81" name="Rectángulo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2" name="Rectángulo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3" name="Rectángulo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4" name="Grupo 9"/>
              <p:cNvGrpSpPr/>
              <p:nvPr/>
            </p:nvGrpSpPr>
            <p:grpSpPr bwMode="invGray">
              <a:xfrm rot="10800000">
                <a:off x="6629400" y="0"/>
                <a:ext cx="2514600" cy="6858000"/>
                <a:chOff x="0" y="0"/>
                <a:chExt cx="2514600" cy="6858000"/>
              </a:xfrm>
            </p:grpSpPr>
            <p:sp>
              <p:nvSpPr>
                <p:cNvPr id="78" name="Rectángulo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9" name="Rectángulo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0" name="Rectángulo 79"/>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75" name="Rectángulo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6" name="Rectángulo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7" name="Rectángulo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7" name="Forma libre 46"/>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8" name="Forma libre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9" name="Forma libre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0" name="Forma libre 49"/>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1" name="Forma libre 50"/>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2" name="Hexágono 51"/>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3" name="Hexágono 52"/>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4" name="Hexágono 53"/>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5" name="Hexágono 54"/>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6" name="Hexágono 55"/>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9" name="Forma libre 58"/>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0" name="Hexágono 59"/>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2" name="Hexágono 61"/>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3" name="Hexágono 62"/>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4" name="Hexágono 63"/>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5" name="Hexágono 64"/>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6" name="Hexágono 65"/>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7" name="Hexágono 66"/>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8" name="Hexágono 67"/>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9" name="Hexágono 68"/>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0" name="Forma libre 69"/>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1" name="Forma libre 70"/>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6" name="Rectángulo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7" name="Rectángulo 56"/>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8" name="Rectángulo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1" name="Rectángulo 60"/>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a:xfrm>
            <a:off x="6319777" y="2657435"/>
            <a:ext cx="4406096" cy="1463153"/>
          </a:xfrm>
        </p:spPr>
        <p:txBody>
          <a:bodyPr rtlCol="0" anchor="b">
            <a:normAutofit/>
          </a:bodyPr>
          <a:lstStyle>
            <a:lvl1pPr algn="l">
              <a:defRPr sz="28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1527859" y="856527"/>
            <a:ext cx="4120587" cy="5150734"/>
          </a:xfrm>
        </p:spPr>
        <p:txBody>
          <a:bodyPr rtlCol="0"/>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6315456" y="4136994"/>
            <a:ext cx="4398379" cy="1517904"/>
          </a:xfrm>
        </p:spPr>
        <p:txBody>
          <a:bodyPr rtlCol="0">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a:xfrm>
            <a:off x="6188597" y="5724836"/>
            <a:ext cx="4658219" cy="365125"/>
          </a:xfrm>
        </p:spPr>
        <p:txBody>
          <a:bodyPr rtlCol="0">
            <a:normAutofit/>
          </a:body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5" name="Marcador de posición de fecha 4"/>
          <p:cNvSpPr>
            <a:spLocks noGrp="1"/>
          </p:cNvSpPr>
          <p:nvPr>
            <p:ph type="dt" sz="half" idx="10"/>
          </p:nvPr>
        </p:nvSpPr>
        <p:spPr/>
        <p:txBody>
          <a:bodyPr rtlCol="0"/>
          <a:lstStyle/>
          <a:p>
            <a:pPr rtl="0"/>
            <a:fld id="{C2F9EB2A-7DB6-402B-AF32-4D59AE4B5144}" type="datetime1">
              <a:rPr lang="es-ES" noProof="0" smtClean="0"/>
              <a:t>18/11/2020</a:t>
            </a:fld>
            <a:endParaRPr lang="es-ES" noProof="0" dirty="0"/>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grpSp>
        <p:nvGrpSpPr>
          <p:cNvPr id="44" name="Grupo 43"/>
          <p:cNvGrpSpPr/>
          <p:nvPr/>
        </p:nvGrpSpPr>
        <p:grpSpPr bwMode="invGray">
          <a:xfrm>
            <a:off x="-509872" y="0"/>
            <a:ext cx="13243109" cy="6858000"/>
            <a:chOff x="-382404" y="0"/>
            <a:chExt cx="9932332" cy="6858000"/>
          </a:xfrm>
        </p:grpSpPr>
        <p:grpSp>
          <p:nvGrpSpPr>
            <p:cNvPr id="45" name="Grupo 44"/>
            <p:cNvGrpSpPr/>
            <p:nvPr/>
          </p:nvGrpSpPr>
          <p:grpSpPr bwMode="invGray">
            <a:xfrm>
              <a:off x="0" y="0"/>
              <a:ext cx="9144000" cy="6858000"/>
              <a:chOff x="0" y="0"/>
              <a:chExt cx="9144000" cy="6858000"/>
            </a:xfrm>
          </p:grpSpPr>
          <p:grpSp>
            <p:nvGrpSpPr>
              <p:cNvPr id="75" name="Grupo 4"/>
              <p:cNvGrpSpPr/>
              <p:nvPr/>
            </p:nvGrpSpPr>
            <p:grpSpPr bwMode="invGray">
              <a:xfrm>
                <a:off x="0" y="0"/>
                <a:ext cx="2514600" cy="6858000"/>
                <a:chOff x="0" y="0"/>
                <a:chExt cx="2514600" cy="6858000"/>
              </a:xfrm>
            </p:grpSpPr>
            <p:sp>
              <p:nvSpPr>
                <p:cNvPr id="87" name="Rectángulo 8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8" name="Rectángulo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9" name="Rectángulo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6" name="Grupo 5"/>
              <p:cNvGrpSpPr/>
              <p:nvPr/>
            </p:nvGrpSpPr>
            <p:grpSpPr bwMode="invGray">
              <a:xfrm>
                <a:off x="422910" y="0"/>
                <a:ext cx="2514600" cy="6858000"/>
                <a:chOff x="0" y="0"/>
                <a:chExt cx="2514600" cy="6858000"/>
              </a:xfrm>
            </p:grpSpPr>
            <p:sp>
              <p:nvSpPr>
                <p:cNvPr id="84" name="Rectángulo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5" name="Rectángulo 84"/>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6" name="Rectángulo 85"/>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77" name="Grupo 9"/>
              <p:cNvGrpSpPr/>
              <p:nvPr/>
            </p:nvGrpSpPr>
            <p:grpSpPr bwMode="invGray">
              <a:xfrm rot="10800000">
                <a:off x="6629400" y="0"/>
                <a:ext cx="2514600" cy="6858000"/>
                <a:chOff x="0" y="0"/>
                <a:chExt cx="2514600" cy="6858000"/>
              </a:xfrm>
            </p:grpSpPr>
            <p:sp>
              <p:nvSpPr>
                <p:cNvPr id="81" name="Rectángulo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2" name="Rectángulo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3" name="Rectángulo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78" name="Rectángulo 77"/>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9" name="Rectángulo 78"/>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80" name="Rectángulo 79"/>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6" name="Forma libre 45"/>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7" name="Forma libre 46"/>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8" name="Forma libre 47"/>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9" name="Forma libre 48"/>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0" name="Forma libre 49"/>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1" name="Hexágono 50"/>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2" name="Hexágono 51"/>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0" name="Hexágono 59"/>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1" name="Hexágono 60"/>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2" name="Hexágono 61"/>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3" name="Forma libre 62"/>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4" name="Hexágono 63"/>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5" name="Hexágono 64"/>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6" name="Hexágono 65"/>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7" name="Hexágono 66"/>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8" name="Hexágono 67"/>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9" name="Hexágono 68"/>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0" name="Hexágono 69"/>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1" name="Hexágono 70"/>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2" name="Hexágono 71"/>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3" name="Forma libre 72"/>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4" name="Forma libre 73"/>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94" name="Rectángulo 93"/>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1" name="Rectángulo 10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2" name="Rectángulo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5" name="Rectángulo 104"/>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a:xfrm>
            <a:off x="6312565" y="2660904"/>
            <a:ext cx="4401312" cy="1463040"/>
          </a:xfrm>
        </p:spPr>
        <p:txBody>
          <a:bodyPr rtlCol="0" anchor="b">
            <a:normAutofit/>
          </a:bodyPr>
          <a:lstStyle>
            <a:lvl1pPr algn="l">
              <a:defRPr sz="28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340278" y="693795"/>
            <a:ext cx="4479497" cy="5468112"/>
          </a:xfrm>
        </p:spPr>
        <p:txBody>
          <a:bodyPr rtlCol="0"/>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4" name="Marcador de posición de texto 3"/>
          <p:cNvSpPr>
            <a:spLocks noGrp="1"/>
          </p:cNvSpPr>
          <p:nvPr>
            <p:ph type="body" sz="half" idx="2"/>
          </p:nvPr>
        </p:nvSpPr>
        <p:spPr>
          <a:xfrm>
            <a:off x="6312841" y="4133089"/>
            <a:ext cx="4400764" cy="1519561"/>
          </a:xfrm>
        </p:spPr>
        <p:txBody>
          <a:bodyPr rtlCol="0">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a:xfrm>
            <a:off x="6188597" y="5724836"/>
            <a:ext cx="4658219" cy="365125"/>
          </a:xfrm>
        </p:spPr>
        <p:txBody>
          <a:bodyPr rtlCol="0">
            <a:normAutofit/>
          </a:bodyPr>
          <a:lstStyle/>
          <a:p>
            <a:pPr rtl="0"/>
            <a:r>
              <a:rPr lang="es-ES" noProof="0" dirty="0"/>
              <a:t>Agregar un pie de página</a:t>
            </a:r>
          </a:p>
        </p:txBody>
      </p:sp>
      <p:sp>
        <p:nvSpPr>
          <p:cNvPr id="7" name="Marcador de posición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
        <p:nvSpPr>
          <p:cNvPr id="5" name="Marcador de posición de fecha 4"/>
          <p:cNvSpPr>
            <a:spLocks noGrp="1"/>
          </p:cNvSpPr>
          <p:nvPr>
            <p:ph type="dt" sz="half" idx="10"/>
          </p:nvPr>
        </p:nvSpPr>
        <p:spPr/>
        <p:txBody>
          <a:bodyPr rtlCol="0"/>
          <a:lstStyle/>
          <a:p>
            <a:pPr rtl="0"/>
            <a:fld id="{4965DBFE-8634-413D-88F4-99D77E75249B}" type="datetime1">
              <a:rPr lang="es-ES" noProof="0" smtClean="0"/>
              <a:t>18/11/2020</a:t>
            </a:fld>
            <a:endParaRPr lang="es-ES" noProof="0" dirty="0"/>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upo 41"/>
          <p:cNvGrpSpPr/>
          <p:nvPr/>
        </p:nvGrpSpPr>
        <p:grpSpPr bwMode="invGray">
          <a:xfrm>
            <a:off x="-506608" y="0"/>
            <a:ext cx="13243109" cy="6858000"/>
            <a:chOff x="-382404" y="0"/>
            <a:chExt cx="9932332" cy="6858000"/>
          </a:xfrm>
        </p:grpSpPr>
        <p:grpSp>
          <p:nvGrpSpPr>
            <p:cNvPr id="43" name="Grupo 44"/>
            <p:cNvGrpSpPr/>
            <p:nvPr/>
          </p:nvGrpSpPr>
          <p:grpSpPr bwMode="invGray">
            <a:xfrm>
              <a:off x="0" y="0"/>
              <a:ext cx="9144000" cy="6858000"/>
              <a:chOff x="0" y="0"/>
              <a:chExt cx="9144000" cy="6858000"/>
            </a:xfrm>
          </p:grpSpPr>
          <p:grpSp>
            <p:nvGrpSpPr>
              <p:cNvPr id="101" name="Grupo 4"/>
              <p:cNvGrpSpPr/>
              <p:nvPr/>
            </p:nvGrpSpPr>
            <p:grpSpPr bwMode="invGray">
              <a:xfrm>
                <a:off x="0" y="0"/>
                <a:ext cx="2514600" cy="6858000"/>
                <a:chOff x="0" y="0"/>
                <a:chExt cx="2514600" cy="6858000"/>
              </a:xfrm>
            </p:grpSpPr>
            <p:sp>
              <p:nvSpPr>
                <p:cNvPr id="113" name="Rectángulo 112"/>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4" name="Rectángulo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5" name="Rectángulo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102" name="Grupo 5"/>
              <p:cNvGrpSpPr/>
              <p:nvPr/>
            </p:nvGrpSpPr>
            <p:grpSpPr bwMode="invGray">
              <a:xfrm>
                <a:off x="422910" y="0"/>
                <a:ext cx="2514600" cy="6858000"/>
                <a:chOff x="0" y="0"/>
                <a:chExt cx="2514600" cy="6858000"/>
              </a:xfrm>
            </p:grpSpPr>
            <p:sp>
              <p:nvSpPr>
                <p:cNvPr id="110" name="Rectángulo 109"/>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1" name="Rectángulo 110"/>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12" name="Rectángulo 111"/>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grpSp>
            <p:nvGrpSpPr>
              <p:cNvPr id="103" name="Grupo 9"/>
              <p:cNvGrpSpPr/>
              <p:nvPr/>
            </p:nvGrpSpPr>
            <p:grpSpPr bwMode="invGray">
              <a:xfrm rot="10800000">
                <a:off x="6629400" y="0"/>
                <a:ext cx="2514600" cy="6858000"/>
                <a:chOff x="0" y="0"/>
                <a:chExt cx="2514600" cy="6858000"/>
              </a:xfrm>
            </p:grpSpPr>
            <p:sp>
              <p:nvSpPr>
                <p:cNvPr id="107" name="Rectángulo 10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8" name="Rectángulo 107"/>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9" name="Rectángulo 108"/>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104" name="Rectángulo 103"/>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5" name="Rectángulo 104"/>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6" name="Rectángulo 105"/>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44" name="Forma libre 43"/>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5" name="Forma libre 44"/>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6" name="Forma libre 45"/>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7" name="Forma libre 46"/>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49" name="Forma libre 48"/>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sz="1800" noProof="0" dirty="0"/>
            </a:p>
          </p:txBody>
        </p:sp>
        <p:sp>
          <p:nvSpPr>
            <p:cNvPr id="50" name="Hexágono 49"/>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1" name="Hexágono 50"/>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2" name="Hexágono 51"/>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3" name="Hexágono 52"/>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4" name="Hexágono 53"/>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5" name="Forma libre 54"/>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6" name="Hexágono 55"/>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7" name="Hexágono 56"/>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8" name="Hexágono 57"/>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59" name="Hexágono 58"/>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60" name="Hexágono 59"/>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95" name="Hexágono 94"/>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96" name="Hexágono 95"/>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97" name="Hexágono 96"/>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98" name="Hexágono 97"/>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99" name="Forma libre 98"/>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00" name="Forma libre 99"/>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grpSp>
      <p:sp>
        <p:nvSpPr>
          <p:cNvPr id="66" name="Rectángulo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0" name="Rectángulo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71" name="Rectángulo 7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Marcador de posición de título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endParaRPr lang="es-ES" noProof="0" dirty="0"/>
          </a:p>
        </p:txBody>
      </p:sp>
      <p:sp>
        <p:nvSpPr>
          <p:cNvPr id="5" name="Marcador de posición de pie de página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r>
              <a:rPr lang="es-ES" noProof="0" dirty="0"/>
              <a:t>Agregar un pie de página</a:t>
            </a:r>
          </a:p>
        </p:txBody>
      </p:sp>
      <p:sp>
        <p:nvSpPr>
          <p:cNvPr id="6" name="Marcador de posición de número de diapositiva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100">
                <a:solidFill>
                  <a:srgbClr val="FEFEFE"/>
                </a:solidFill>
              </a:defRPr>
            </a:lvl1pPr>
          </a:lstStyle>
          <a:p>
            <a:pPr rtl="0"/>
            <a:fld id="{401CF334-2D5C-4859-84A6-CA7E6E43FAEB}" type="slidenum">
              <a:rPr lang="es-ES" noProof="0" smtClean="0"/>
              <a:pPr rtl="0"/>
              <a:t>‹Nº›</a:t>
            </a:fld>
            <a:endParaRPr lang="es-ES" noProof="0" dirty="0"/>
          </a:p>
        </p:txBody>
      </p:sp>
      <p:sp>
        <p:nvSpPr>
          <p:cNvPr id="4" name="Marcador de posición de fecha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100">
                <a:solidFill>
                  <a:srgbClr val="FEFEFE"/>
                </a:solidFill>
              </a:defRPr>
            </a:lvl1pPr>
          </a:lstStyle>
          <a:p>
            <a:pPr rtl="0"/>
            <a:fld id="{9C7AD01D-B6E3-47D5-A6AF-C3E2E7857B4E}" type="datetime1">
              <a:rPr lang="es-ES" noProof="0" smtClean="0"/>
              <a:t>18/11/2020</a:t>
            </a:fld>
            <a:endParaRPr lang="es-ES" noProof="0"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628475" y="2605414"/>
            <a:ext cx="3918440" cy="3076296"/>
          </a:xfrm>
        </p:spPr>
        <p:txBody>
          <a:bodyPr rtlCol="0">
            <a:noAutofit/>
          </a:bodyPr>
          <a:lstStyle/>
          <a:p>
            <a:pPr algn="just">
              <a:lnSpc>
                <a:spcPct val="150000"/>
              </a:lnSpc>
            </a:pPr>
            <a:r>
              <a:rPr lang="es-EC" sz="1800" b="1" cap="all" dirty="0"/>
              <a:t>Tema: Análisis de la evolución del microcrédito de los bancos privados localizados en la ciudad de quito, y de sus políticas microcrediticias, durante el periodo 2014 – 2018.</a:t>
            </a:r>
            <a:endParaRPr lang="es-ES" sz="1800" dirty="0"/>
          </a:p>
        </p:txBody>
      </p:sp>
      <p:sp>
        <p:nvSpPr>
          <p:cNvPr id="3" name="Subtítulo 2"/>
          <p:cNvSpPr>
            <a:spLocks noGrp="1"/>
          </p:cNvSpPr>
          <p:nvPr>
            <p:ph type="subTitle" idx="1"/>
          </p:nvPr>
        </p:nvSpPr>
        <p:spPr>
          <a:xfrm>
            <a:off x="824754" y="4421081"/>
            <a:ext cx="2194019" cy="1260629"/>
          </a:xfrm>
        </p:spPr>
        <p:txBody>
          <a:bodyPr rtlCol="0"/>
          <a:lstStyle/>
          <a:p>
            <a:pPr algn="ctr" rtl="0"/>
            <a:r>
              <a:rPr lang="es-ES" b="1" dirty="0">
                <a:solidFill>
                  <a:schemeClr val="accent2">
                    <a:lumMod val="50000"/>
                  </a:schemeClr>
                </a:solidFill>
              </a:rPr>
              <a:t>AUTOR:</a:t>
            </a:r>
          </a:p>
          <a:p>
            <a:pPr algn="ctr" rtl="0"/>
            <a:r>
              <a:rPr lang="es-ES" b="1" dirty="0">
                <a:solidFill>
                  <a:schemeClr val="accent2">
                    <a:lumMod val="50000"/>
                  </a:schemeClr>
                </a:solidFill>
              </a:rPr>
              <a:t>Danilo Alexander Quisaguano Tabango</a:t>
            </a:r>
          </a:p>
        </p:txBody>
      </p:sp>
      <p:sp>
        <p:nvSpPr>
          <p:cNvPr id="6" name="Título 3"/>
          <p:cNvSpPr txBox="1">
            <a:spLocks/>
          </p:cNvSpPr>
          <p:nvPr/>
        </p:nvSpPr>
        <p:spPr>
          <a:xfrm>
            <a:off x="824754" y="430832"/>
            <a:ext cx="5225317" cy="1702160"/>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solidFill>
                  <a:srgbClr val="00B050"/>
                </a:solidFill>
              </a:rPr>
              <a:t>UNIVERSIDAD DE LAS FUERZAS ARMADAS ESPE</a:t>
            </a:r>
          </a:p>
        </p:txBody>
      </p:sp>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939588" y="2136456"/>
            <a:ext cx="5112571" cy="135830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a:solidFill>
                  <a:srgbClr val="00B050"/>
                </a:solidFill>
              </a:rPr>
              <a:t>DEPARTAMENTO DE CIENCIAS ECONÓMICAS, ADMINISTRATIVAS Y DEL COMERCIO</a:t>
            </a:r>
          </a:p>
        </p:txBody>
      </p:sp>
      <p:sp>
        <p:nvSpPr>
          <p:cNvPr id="10" name="Subtítulo 2"/>
          <p:cNvSpPr txBox="1">
            <a:spLocks/>
          </p:cNvSpPr>
          <p:nvPr/>
        </p:nvSpPr>
        <p:spPr>
          <a:xfrm>
            <a:off x="3332042" y="4410643"/>
            <a:ext cx="2194019" cy="126062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50000"/>
                </a:schemeClr>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lumMod val="50000"/>
                </a:schemeClr>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lumMod val="50000"/>
                </a:schemeClr>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lumMod val="50000"/>
                </a:schemeClr>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lumMod val="50000"/>
                </a:schemeClr>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SzPct val="76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ES" b="1" dirty="0">
                <a:solidFill>
                  <a:schemeClr val="accent2">
                    <a:lumMod val="50000"/>
                  </a:schemeClr>
                </a:solidFill>
              </a:rPr>
              <a:t>DIRECTOR:</a:t>
            </a:r>
          </a:p>
          <a:p>
            <a:pPr algn="ctr"/>
            <a:r>
              <a:rPr lang="es-ES" b="1" dirty="0">
                <a:solidFill>
                  <a:schemeClr val="accent2">
                    <a:lumMod val="50000"/>
                  </a:schemeClr>
                </a:solidFill>
              </a:rPr>
              <a:t>Aracely del Pilar Tamayo Herrera</a:t>
            </a:r>
          </a:p>
        </p:txBody>
      </p:sp>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2.1 Teorías de soporte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50176367"/>
              </p:ext>
            </p:extLst>
          </p:nvPr>
        </p:nvGraphicFramePr>
        <p:xfrm>
          <a:off x="1390650" y="2324100"/>
          <a:ext cx="939165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2.1 Teorías de soporte</a:t>
            </a:r>
          </a:p>
        </p:txBody>
      </p:sp>
      <p:sp>
        <p:nvSpPr>
          <p:cNvPr id="3" name="Marcador de contenido 2"/>
          <p:cNvSpPr>
            <a:spLocks noGrp="1"/>
          </p:cNvSpPr>
          <p:nvPr>
            <p:ph idx="1"/>
          </p:nvPr>
        </p:nvSpPr>
        <p:spPr>
          <a:xfrm>
            <a:off x="1366668" y="2034251"/>
            <a:ext cx="9390977" cy="1496787"/>
          </a:xfrm>
        </p:spPr>
        <p:txBody>
          <a:bodyPr>
            <a:normAutofit/>
          </a:bodyPr>
          <a:lstStyle/>
          <a:p>
            <a:pPr marL="68580" indent="0">
              <a:buNone/>
            </a:pPr>
            <a:r>
              <a:rPr lang="es-EC" sz="1800" dirty="0"/>
              <a:t>El microcrédito: ¿Negocio o Inclusión financiera?</a:t>
            </a:r>
          </a:p>
          <a:p>
            <a:pPr algn="just"/>
            <a:r>
              <a:rPr lang="es-EC" sz="1800" dirty="0"/>
              <a:t>Surge la pregunta de porque la tasa de interés de un microcrédito es la mas alta del mercado crediticio, a continuación se detallan las posibles razones:</a:t>
            </a:r>
          </a:p>
        </p:txBody>
      </p:sp>
      <p:graphicFrame>
        <p:nvGraphicFramePr>
          <p:cNvPr id="4" name="Diagrama 3"/>
          <p:cNvGraphicFramePr/>
          <p:nvPr>
            <p:extLst>
              <p:ext uri="{D42A27DB-BD31-4B8C-83A1-F6EECF244321}">
                <p14:modId xmlns:p14="http://schemas.microsoft.com/office/powerpoint/2010/main" val="4281995778"/>
              </p:ext>
            </p:extLst>
          </p:nvPr>
        </p:nvGraphicFramePr>
        <p:xfrm>
          <a:off x="2032000" y="3726567"/>
          <a:ext cx="8128000" cy="2411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43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2.1 Teorías de soporte</a:t>
            </a: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289885535"/>
              </p:ext>
            </p:extLst>
          </p:nvPr>
        </p:nvGraphicFramePr>
        <p:xfrm>
          <a:off x="1090026" y="2361678"/>
          <a:ext cx="9757514"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3844849" y="2055168"/>
            <a:ext cx="4459265"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r>
              <a:rPr lang="es-EC" sz="2400" dirty="0"/>
              <a:t>Historia del Grameen Bank</a:t>
            </a:r>
          </a:p>
        </p:txBody>
      </p:sp>
    </p:spTree>
    <p:extLst>
      <p:ext uri="{BB962C8B-B14F-4D97-AF65-F5344CB8AC3E}">
        <p14:creationId xmlns:p14="http://schemas.microsoft.com/office/powerpoint/2010/main" val="23702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2.1 Teorías de soporte</a:t>
            </a:r>
          </a:p>
        </p:txBody>
      </p:sp>
      <p:sp>
        <p:nvSpPr>
          <p:cNvPr id="3" name="Marcador de contenido 2"/>
          <p:cNvSpPr>
            <a:spLocks noGrp="1"/>
          </p:cNvSpPr>
          <p:nvPr>
            <p:ph idx="1"/>
          </p:nvPr>
        </p:nvSpPr>
        <p:spPr>
          <a:xfrm>
            <a:off x="2811364" y="2359329"/>
            <a:ext cx="6526235" cy="2275301"/>
          </a:xfrm>
        </p:spPr>
        <p:txBody>
          <a:bodyPr>
            <a:normAutofit/>
          </a:bodyPr>
          <a:lstStyle/>
          <a:p>
            <a:pPr marL="68580" indent="0" algn="just">
              <a:buNone/>
            </a:pPr>
            <a:r>
              <a:rPr lang="es-EC" sz="1800" i="1" dirty="0"/>
              <a:t>“Podemos crear un mundo en el que la pobreza solo se pueda contemplar en los museos de la pobreza. Algún día llevaremos a los escolares a visitar esos museos. Quedarán horrorizados al ver la miseria e indignidad que incontables personas tuvieron que padecer sin tener la menor responsabilidad en esa situación.“</a:t>
            </a:r>
          </a:p>
          <a:p>
            <a:pPr marL="68580" indent="0" algn="r">
              <a:buNone/>
            </a:pPr>
            <a:r>
              <a:rPr lang="es-EC" sz="1800" i="1" dirty="0"/>
              <a:t>Muhammad Yunus</a:t>
            </a:r>
            <a:endParaRPr lang="es-EC" sz="1800" dirty="0"/>
          </a:p>
          <a:p>
            <a:pPr marL="68580" indent="0" algn="just">
              <a:buNone/>
            </a:pPr>
            <a:endParaRPr lang="es-EC" sz="1800" dirty="0"/>
          </a:p>
        </p:txBody>
      </p:sp>
    </p:spTree>
    <p:extLst>
      <p:ext uri="{BB962C8B-B14F-4D97-AF65-F5344CB8AC3E}">
        <p14:creationId xmlns:p14="http://schemas.microsoft.com/office/powerpoint/2010/main" val="6991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2.2 Marco Referencial</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853757309"/>
              </p:ext>
            </p:extLst>
          </p:nvPr>
        </p:nvGraphicFramePr>
        <p:xfrm>
          <a:off x="1390650" y="2324100"/>
          <a:ext cx="939165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5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2.2 Marco Referencial</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133679374"/>
              </p:ext>
            </p:extLst>
          </p:nvPr>
        </p:nvGraphicFramePr>
        <p:xfrm>
          <a:off x="1390650" y="2624724"/>
          <a:ext cx="939165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603331" y="1979112"/>
            <a:ext cx="6976997"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r>
              <a:rPr lang="es-EC" sz="2400" dirty="0"/>
              <a:t> Ventajas y Desventajas de un microcrédito:</a:t>
            </a:r>
          </a:p>
        </p:txBody>
      </p:sp>
    </p:spTree>
    <p:extLst>
      <p:ext uri="{BB962C8B-B14F-4D97-AF65-F5344CB8AC3E}">
        <p14:creationId xmlns:p14="http://schemas.microsoft.com/office/powerpoint/2010/main" val="219487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2.2 Marco Referencial</a:t>
            </a:r>
          </a:p>
        </p:txBody>
      </p:sp>
      <p:graphicFrame>
        <p:nvGraphicFramePr>
          <p:cNvPr id="5" name="Gráfico 4"/>
          <p:cNvGraphicFramePr/>
          <p:nvPr>
            <p:extLst>
              <p:ext uri="{D42A27DB-BD31-4B8C-83A1-F6EECF244321}">
                <p14:modId xmlns:p14="http://schemas.microsoft.com/office/powerpoint/2010/main" val="1506366105"/>
              </p:ext>
            </p:extLst>
          </p:nvPr>
        </p:nvGraphicFramePr>
        <p:xfrm>
          <a:off x="898546" y="1791221"/>
          <a:ext cx="5133975" cy="3441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906841377"/>
              </p:ext>
            </p:extLst>
          </p:nvPr>
        </p:nvGraphicFramePr>
        <p:xfrm>
          <a:off x="6038970" y="2932519"/>
          <a:ext cx="5400040" cy="3351376"/>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1954060" y="5740145"/>
            <a:ext cx="3169085"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r>
              <a:rPr lang="es-EC" dirty="0"/>
              <a:t>Monto de microcrédito</a:t>
            </a:r>
          </a:p>
        </p:txBody>
      </p:sp>
      <p:sp>
        <p:nvSpPr>
          <p:cNvPr id="8" name="CuadroTexto 7"/>
          <p:cNvSpPr txBox="1"/>
          <p:nvPr/>
        </p:nvSpPr>
        <p:spPr>
          <a:xfrm>
            <a:off x="7179501" y="1959083"/>
            <a:ext cx="3169085"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r>
              <a:rPr lang="es-EC" dirty="0"/>
              <a:t>Número de operaciones</a:t>
            </a:r>
          </a:p>
        </p:txBody>
      </p:sp>
      <p:sp>
        <p:nvSpPr>
          <p:cNvPr id="9" name="Flecha derecha 8"/>
          <p:cNvSpPr/>
          <p:nvPr/>
        </p:nvSpPr>
        <p:spPr>
          <a:xfrm rot="16200000">
            <a:off x="3407079" y="5285983"/>
            <a:ext cx="350729" cy="4008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10" name="Flecha abajo 9"/>
          <p:cNvSpPr/>
          <p:nvPr/>
        </p:nvSpPr>
        <p:spPr>
          <a:xfrm>
            <a:off x="8592855" y="2442576"/>
            <a:ext cx="400833" cy="375781"/>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1440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656176"/>
            <a:ext cx="9366325" cy="763558"/>
          </a:xfrm>
        </p:spPr>
        <p:txBody>
          <a:bodyPr rtlCol="0" anchor="t"/>
          <a:lstStyle/>
          <a:p>
            <a:pPr rtl="0"/>
            <a:r>
              <a:rPr lang="es-ES" dirty="0"/>
              <a:t>2.2 Marco Referencial</a:t>
            </a:r>
          </a:p>
        </p:txBody>
      </p:sp>
      <p:sp>
        <p:nvSpPr>
          <p:cNvPr id="9" name="Flecha derecha 8"/>
          <p:cNvSpPr/>
          <p:nvPr/>
        </p:nvSpPr>
        <p:spPr>
          <a:xfrm>
            <a:off x="5899117" y="2428481"/>
            <a:ext cx="658846" cy="4008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graphicFrame>
        <p:nvGraphicFramePr>
          <p:cNvPr id="11" name="Gráfico 10"/>
          <p:cNvGraphicFramePr/>
          <p:nvPr>
            <p:extLst>
              <p:ext uri="{D42A27DB-BD31-4B8C-83A1-F6EECF244321}">
                <p14:modId xmlns:p14="http://schemas.microsoft.com/office/powerpoint/2010/main" val="2049923993"/>
              </p:ext>
            </p:extLst>
          </p:nvPr>
        </p:nvGraphicFramePr>
        <p:xfrm>
          <a:off x="1551204" y="1508146"/>
          <a:ext cx="4029075"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extLst>
              <p:ext uri="{D42A27DB-BD31-4B8C-83A1-F6EECF244321}">
                <p14:modId xmlns:p14="http://schemas.microsoft.com/office/powerpoint/2010/main" val="3572779282"/>
              </p:ext>
            </p:extLst>
          </p:nvPr>
        </p:nvGraphicFramePr>
        <p:xfrm>
          <a:off x="6816494" y="1501697"/>
          <a:ext cx="3930650" cy="23328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a:graphicFrameLocks/>
          </p:cNvGraphicFramePr>
          <p:nvPr>
            <p:extLst>
              <p:ext uri="{D42A27DB-BD31-4B8C-83A1-F6EECF244321}">
                <p14:modId xmlns:p14="http://schemas.microsoft.com/office/powerpoint/2010/main" val="3625713685"/>
              </p:ext>
            </p:extLst>
          </p:nvPr>
        </p:nvGraphicFramePr>
        <p:xfrm>
          <a:off x="1565164" y="3943742"/>
          <a:ext cx="4000501" cy="24284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a:graphicFrameLocks/>
          </p:cNvGraphicFramePr>
          <p:nvPr>
            <p:extLst>
              <p:ext uri="{D42A27DB-BD31-4B8C-83A1-F6EECF244321}">
                <p14:modId xmlns:p14="http://schemas.microsoft.com/office/powerpoint/2010/main" val="381715153"/>
              </p:ext>
            </p:extLst>
          </p:nvPr>
        </p:nvGraphicFramePr>
        <p:xfrm>
          <a:off x="6785875" y="3970240"/>
          <a:ext cx="3971770" cy="2387698"/>
        </p:xfrm>
        <a:graphic>
          <a:graphicData uri="http://schemas.openxmlformats.org/drawingml/2006/chart">
            <c:chart xmlns:c="http://schemas.openxmlformats.org/drawingml/2006/chart" xmlns:r="http://schemas.openxmlformats.org/officeDocument/2006/relationships" r:id="rId6"/>
          </a:graphicData>
        </a:graphic>
      </p:graphicFrame>
      <p:sp>
        <p:nvSpPr>
          <p:cNvPr id="15" name="Flecha derecha 14"/>
          <p:cNvSpPr/>
          <p:nvPr/>
        </p:nvSpPr>
        <p:spPr>
          <a:xfrm>
            <a:off x="5894349" y="4981180"/>
            <a:ext cx="658846" cy="40083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706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2.3 Marco Conceptual</a:t>
            </a:r>
          </a:p>
        </p:txBody>
      </p:sp>
      <p:sp>
        <p:nvSpPr>
          <p:cNvPr id="3" name="Marcador de contenido 2"/>
          <p:cNvSpPr>
            <a:spLocks noGrp="1"/>
          </p:cNvSpPr>
          <p:nvPr>
            <p:ph idx="1"/>
          </p:nvPr>
        </p:nvSpPr>
        <p:spPr>
          <a:xfrm>
            <a:off x="1391323" y="3256767"/>
            <a:ext cx="9390977" cy="2575862"/>
          </a:xfrm>
        </p:spPr>
        <p:txBody>
          <a:bodyPr/>
          <a:lstStyle/>
          <a:p>
            <a:pPr algn="just"/>
            <a:r>
              <a:rPr lang="es-ES" dirty="0"/>
              <a:t>Es aquel otorgado a personas naturales y jurídicas cuyas ventas anuales sean inferiores o iguales a USD 300.000, o a un grupo de prestatarios con garantía solidaria para financiar actividades de producción y/o comercialización a pequeña escala, y que el pago provenga principalmente de las ventas de su actividad comercial.</a:t>
            </a:r>
            <a:endParaRPr lang="es-EC" dirty="0"/>
          </a:p>
        </p:txBody>
      </p:sp>
      <p:sp>
        <p:nvSpPr>
          <p:cNvPr id="6" name="CuadroTexto 5"/>
          <p:cNvSpPr txBox="1"/>
          <p:nvPr/>
        </p:nvSpPr>
        <p:spPr>
          <a:xfrm>
            <a:off x="1515649" y="2317314"/>
            <a:ext cx="2943617"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r>
              <a:rPr lang="es-EC" sz="2400" dirty="0"/>
              <a:t>Microcrédito:</a:t>
            </a:r>
          </a:p>
        </p:txBody>
      </p:sp>
    </p:spTree>
    <p:extLst>
      <p:ext uri="{BB962C8B-B14F-4D97-AF65-F5344CB8AC3E}">
        <p14:creationId xmlns:p14="http://schemas.microsoft.com/office/powerpoint/2010/main" val="21017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2.3 Marco Conceptual</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548528434"/>
              </p:ext>
            </p:extLst>
          </p:nvPr>
        </p:nvGraphicFramePr>
        <p:xfrm>
          <a:off x="1391320" y="1929009"/>
          <a:ext cx="9391650" cy="414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18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425886" y="526093"/>
            <a:ext cx="5588696" cy="4935255"/>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50000"/>
              </a:lnSpc>
            </a:pPr>
            <a:r>
              <a:rPr lang="es-ES" sz="2400" b="1" dirty="0">
                <a:solidFill>
                  <a:schemeClr val="accent3">
                    <a:lumMod val="50000"/>
                  </a:schemeClr>
                </a:solidFill>
              </a:rPr>
              <a:t>INTRODUCCIÓN</a:t>
            </a:r>
          </a:p>
          <a:p>
            <a:pPr>
              <a:lnSpc>
                <a:spcPct val="250000"/>
              </a:lnSpc>
            </a:pPr>
            <a:r>
              <a:rPr lang="es-ES" sz="2400" b="1" dirty="0">
                <a:solidFill>
                  <a:schemeClr val="accent3">
                    <a:lumMod val="50000"/>
                  </a:schemeClr>
                </a:solidFill>
              </a:rPr>
              <a:t>1.1 Planteamiento del problema</a:t>
            </a:r>
          </a:p>
          <a:p>
            <a:pPr>
              <a:lnSpc>
                <a:spcPct val="250000"/>
              </a:lnSpc>
            </a:pPr>
            <a:r>
              <a:rPr lang="es-ES" sz="2400" b="1" dirty="0">
                <a:solidFill>
                  <a:schemeClr val="accent3">
                    <a:lumMod val="50000"/>
                  </a:schemeClr>
                </a:solidFill>
              </a:rPr>
              <a:t>1.2 Objetivos</a:t>
            </a:r>
          </a:p>
          <a:p>
            <a:pPr>
              <a:lnSpc>
                <a:spcPct val="250000"/>
              </a:lnSpc>
            </a:pPr>
            <a:r>
              <a:rPr lang="es-ES" sz="2400" b="1" dirty="0">
                <a:solidFill>
                  <a:schemeClr val="accent3">
                    <a:lumMod val="50000"/>
                  </a:schemeClr>
                </a:solidFill>
              </a:rPr>
              <a:t>1.3 Hipótesis</a:t>
            </a:r>
          </a:p>
          <a:p>
            <a:pPr>
              <a:lnSpc>
                <a:spcPct val="250000"/>
              </a:lnSpc>
            </a:pPr>
            <a:r>
              <a:rPr lang="es-ES" sz="2400" b="1" dirty="0">
                <a:solidFill>
                  <a:schemeClr val="accent3">
                    <a:lumMod val="50000"/>
                  </a:schemeClr>
                </a:solidFill>
              </a:rPr>
              <a:t>1.4 Clasificación de las variables</a:t>
            </a: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I</a:t>
            </a:r>
          </a:p>
        </p:txBody>
      </p:sp>
    </p:spTree>
    <p:extLst>
      <p:ext uri="{BB962C8B-B14F-4D97-AF65-F5344CB8AC3E}">
        <p14:creationId xmlns:p14="http://schemas.microsoft.com/office/powerpoint/2010/main" val="4140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425886" y="1189972"/>
            <a:ext cx="5588696" cy="516072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a:solidFill>
                  <a:schemeClr val="accent3">
                    <a:lumMod val="50000"/>
                  </a:schemeClr>
                </a:solidFill>
              </a:rPr>
              <a:t>MARCO METODOLÓGICO</a:t>
            </a:r>
          </a:p>
          <a:p>
            <a:endParaRPr lang="es-ES" sz="2400" b="1" dirty="0">
              <a:solidFill>
                <a:schemeClr val="accent3">
                  <a:lumMod val="50000"/>
                </a:schemeClr>
              </a:solidFill>
            </a:endParaRPr>
          </a:p>
          <a:p>
            <a:r>
              <a:rPr lang="es-ES" sz="2400" b="1" dirty="0">
                <a:solidFill>
                  <a:schemeClr val="accent3">
                    <a:lumMod val="50000"/>
                  </a:schemeClr>
                </a:solidFill>
              </a:rPr>
              <a:t>3.1 Enfoque </a:t>
            </a:r>
          </a:p>
          <a:p>
            <a:endParaRPr lang="es-ES" sz="2400" b="1" dirty="0">
              <a:solidFill>
                <a:schemeClr val="accent3">
                  <a:lumMod val="50000"/>
                </a:schemeClr>
              </a:solidFill>
            </a:endParaRPr>
          </a:p>
          <a:p>
            <a:r>
              <a:rPr lang="es-ES" sz="2400" b="1" dirty="0">
                <a:solidFill>
                  <a:schemeClr val="accent3">
                    <a:lumMod val="50000"/>
                  </a:schemeClr>
                </a:solidFill>
              </a:rPr>
              <a:t>3.2 Fuentes de información y   técnicas de recolección</a:t>
            </a:r>
          </a:p>
          <a:p>
            <a:pPr>
              <a:lnSpc>
                <a:spcPct val="250000"/>
              </a:lnSpc>
            </a:pPr>
            <a:r>
              <a:rPr lang="es-ES" sz="2400" b="1" dirty="0">
                <a:solidFill>
                  <a:schemeClr val="accent3">
                    <a:lumMod val="50000"/>
                  </a:schemeClr>
                </a:solidFill>
              </a:rPr>
              <a:t>3.3 Población</a:t>
            </a:r>
          </a:p>
          <a:p>
            <a:pPr>
              <a:lnSpc>
                <a:spcPct val="250000"/>
              </a:lnSpc>
            </a:pPr>
            <a:r>
              <a:rPr lang="es-ES" sz="2400" b="1" dirty="0">
                <a:solidFill>
                  <a:schemeClr val="accent3">
                    <a:lumMod val="50000"/>
                  </a:schemeClr>
                </a:solidFill>
              </a:rPr>
              <a:t>3.4 Muestra</a:t>
            </a: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III</a:t>
            </a:r>
          </a:p>
        </p:txBody>
      </p:sp>
    </p:spTree>
    <p:extLst>
      <p:ext uri="{BB962C8B-B14F-4D97-AF65-F5344CB8AC3E}">
        <p14:creationId xmlns:p14="http://schemas.microsoft.com/office/powerpoint/2010/main" val="29947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3"/>
            <a:ext cx="9366325" cy="826189"/>
          </a:xfrm>
        </p:spPr>
        <p:txBody>
          <a:bodyPr rtlCol="0" anchor="t">
            <a:normAutofit/>
          </a:bodyPr>
          <a:lstStyle/>
          <a:p>
            <a:pPr rtl="0"/>
            <a:r>
              <a:rPr lang="es-ES" dirty="0"/>
              <a:t>Marco metodológico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31421550"/>
              </p:ext>
            </p:extLst>
          </p:nvPr>
        </p:nvGraphicFramePr>
        <p:xfrm>
          <a:off x="1390650" y="2324100"/>
          <a:ext cx="939165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5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3"/>
            <a:ext cx="9366325" cy="876293"/>
          </a:xfrm>
        </p:spPr>
        <p:txBody>
          <a:bodyPr rtlCol="0" anchor="t">
            <a:normAutofit/>
          </a:bodyPr>
          <a:lstStyle/>
          <a:p>
            <a:pPr rtl="0"/>
            <a:r>
              <a:rPr lang="es-ES" dirty="0"/>
              <a:t>3.3 Población</a:t>
            </a:r>
          </a:p>
        </p:txBody>
      </p:sp>
      <p:sp>
        <p:nvSpPr>
          <p:cNvPr id="6" name="Marcador de contenido 2"/>
          <p:cNvSpPr txBox="1">
            <a:spLocks/>
          </p:cNvSpPr>
          <p:nvPr/>
        </p:nvSpPr>
        <p:spPr>
          <a:xfrm>
            <a:off x="1391320" y="2292262"/>
            <a:ext cx="9390977" cy="3332695"/>
          </a:xfrm>
          <a:prstGeom prst="rect">
            <a:avLst/>
          </a:prstGeom>
        </p:spPr>
        <p:txBody>
          <a:bodyPr vert="horz" lIns="91440" tIns="45720" rIns="91440" bIns="45720" numCol="3" rtlCol="0">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525780" indent="-457200">
              <a:buFont typeface="+mj-lt"/>
              <a:buAutoNum type="arabicPeriod"/>
            </a:pPr>
            <a:r>
              <a:rPr lang="es-ES" sz="1800" dirty="0"/>
              <a:t>Banco Solidario</a:t>
            </a:r>
            <a:endParaRPr lang="es-EC" sz="1800" dirty="0"/>
          </a:p>
          <a:p>
            <a:pPr marL="525780" indent="-457200">
              <a:buFont typeface="+mj-lt"/>
              <a:buAutoNum type="arabicPeriod"/>
            </a:pPr>
            <a:r>
              <a:rPr lang="es-ES" sz="1800" dirty="0"/>
              <a:t>Banco de la Producción S.A. - Produbanco</a:t>
            </a:r>
            <a:endParaRPr lang="es-EC" sz="1800" dirty="0"/>
          </a:p>
          <a:p>
            <a:pPr marL="525780" indent="-457200">
              <a:buFont typeface="+mj-lt"/>
              <a:buAutoNum type="arabicPeriod"/>
            </a:pPr>
            <a:r>
              <a:rPr lang="es-ES" sz="1800" dirty="0"/>
              <a:t>Banco Pichincha</a:t>
            </a:r>
            <a:endParaRPr lang="es-EC" sz="1800" dirty="0"/>
          </a:p>
          <a:p>
            <a:pPr marL="525780" indent="-457200">
              <a:buFont typeface="+mj-lt"/>
              <a:buAutoNum type="arabicPeriod"/>
            </a:pPr>
            <a:r>
              <a:rPr lang="es-ES" sz="1800" dirty="0"/>
              <a:t>Banco Internacional</a:t>
            </a:r>
            <a:endParaRPr lang="es-EC" sz="1800" dirty="0"/>
          </a:p>
          <a:p>
            <a:pPr marL="525780" indent="-457200">
              <a:buFont typeface="+mj-lt"/>
              <a:buAutoNum type="arabicPeriod"/>
            </a:pPr>
            <a:r>
              <a:rPr lang="es-ES" sz="1800" dirty="0"/>
              <a:t>Banco Amazonas</a:t>
            </a:r>
          </a:p>
          <a:p>
            <a:pPr marL="525780" indent="-457200">
              <a:buFont typeface="+mj-lt"/>
              <a:buAutoNum type="arabicPeriod"/>
            </a:pPr>
            <a:r>
              <a:rPr lang="es-ES" sz="1800" dirty="0"/>
              <a:t>Banco Procredit</a:t>
            </a:r>
            <a:endParaRPr lang="es-EC" sz="1800" dirty="0"/>
          </a:p>
          <a:p>
            <a:pPr marL="525780" indent="-457200">
              <a:buFont typeface="+mj-lt"/>
              <a:buAutoNum type="arabicPeriod"/>
            </a:pPr>
            <a:r>
              <a:rPr lang="es-ES" sz="1800" dirty="0"/>
              <a:t>Banco Guayaquil</a:t>
            </a:r>
            <a:endParaRPr lang="es-EC" sz="1800" dirty="0"/>
          </a:p>
          <a:p>
            <a:pPr marL="525780" indent="-457200">
              <a:buFont typeface="+mj-lt"/>
              <a:buAutoNum type="arabicPeriod"/>
            </a:pPr>
            <a:r>
              <a:rPr lang="es-ES" sz="1800" dirty="0"/>
              <a:t>Banco General Rumiñahui</a:t>
            </a:r>
            <a:endParaRPr lang="es-EC" sz="1800" dirty="0"/>
          </a:p>
          <a:p>
            <a:pPr marL="525780" indent="-457200">
              <a:buFont typeface="+mj-lt"/>
              <a:buAutoNum type="arabicPeriod"/>
            </a:pPr>
            <a:r>
              <a:rPr lang="es-ES" sz="1800" dirty="0"/>
              <a:t>Banco VisionFund</a:t>
            </a:r>
            <a:endParaRPr lang="es-EC" sz="1800" dirty="0"/>
          </a:p>
          <a:p>
            <a:pPr marL="525780" indent="-457200">
              <a:buFont typeface="+mj-lt"/>
              <a:buAutoNum type="arabicPeriod"/>
            </a:pPr>
            <a:r>
              <a:rPr lang="es-ES" sz="1800" dirty="0"/>
              <a:t>Banco del Pacífico</a:t>
            </a:r>
            <a:endParaRPr lang="es-EC" sz="1800" dirty="0"/>
          </a:p>
          <a:p>
            <a:pPr marL="525780" indent="-457200">
              <a:buFont typeface="+mj-lt"/>
              <a:buAutoNum type="arabicPeriod"/>
            </a:pPr>
            <a:r>
              <a:rPr lang="es-ES" sz="1800" dirty="0"/>
              <a:t>Banco de Loja</a:t>
            </a:r>
          </a:p>
          <a:p>
            <a:pPr marL="525780" indent="-457200">
              <a:buFont typeface="+mj-lt"/>
              <a:buAutoNum type="arabicPeriod"/>
            </a:pPr>
            <a:r>
              <a:rPr lang="es-ES" sz="1800" dirty="0"/>
              <a:t>Banco del Austro</a:t>
            </a:r>
            <a:endParaRPr lang="es-EC" sz="1800" dirty="0"/>
          </a:p>
          <a:p>
            <a:pPr marL="525780" indent="-457200">
              <a:buFont typeface="+mj-lt"/>
              <a:buAutoNum type="arabicPeriod"/>
            </a:pPr>
            <a:r>
              <a:rPr lang="es-ES" sz="1800" dirty="0"/>
              <a:t>Banco de Machala</a:t>
            </a:r>
            <a:endParaRPr lang="es-EC" sz="1800" dirty="0"/>
          </a:p>
          <a:p>
            <a:pPr marL="525780" indent="-457200">
              <a:buFont typeface="+mj-lt"/>
              <a:buAutoNum type="arabicPeriod"/>
            </a:pPr>
            <a:r>
              <a:rPr lang="es-ES" sz="1800" dirty="0"/>
              <a:t>Banco Del Bank</a:t>
            </a:r>
            <a:endParaRPr lang="es-EC" sz="1800" dirty="0"/>
          </a:p>
          <a:p>
            <a:pPr marL="525780" indent="-457200">
              <a:buFont typeface="+mj-lt"/>
              <a:buAutoNum type="arabicPeriod"/>
            </a:pPr>
            <a:r>
              <a:rPr lang="es-ES" sz="1800" dirty="0"/>
              <a:t>Banco Capital</a:t>
            </a:r>
            <a:endParaRPr lang="es-EC" sz="1800" dirty="0"/>
          </a:p>
          <a:p>
            <a:pPr marL="525780" indent="-457200">
              <a:buFont typeface="+mj-lt"/>
              <a:buAutoNum type="arabicPeriod"/>
            </a:pPr>
            <a:r>
              <a:rPr lang="es-ES" sz="1800" dirty="0"/>
              <a:t>Banco Comercial de Manabí</a:t>
            </a:r>
            <a:endParaRPr lang="es-EC" sz="1800" dirty="0"/>
          </a:p>
          <a:p>
            <a:pPr marL="525780" indent="-457200">
              <a:buFont typeface="+mj-lt"/>
              <a:buAutoNum type="arabicPeriod"/>
            </a:pPr>
            <a:r>
              <a:rPr lang="es-ES" sz="1800" dirty="0"/>
              <a:t>Banco CoopNacional</a:t>
            </a:r>
            <a:endParaRPr lang="es-EC" sz="1800" dirty="0"/>
          </a:p>
          <a:p>
            <a:pPr marL="525780" indent="-457200">
              <a:buFont typeface="+mj-lt"/>
              <a:buAutoNum type="arabicPeriod"/>
            </a:pPr>
            <a:r>
              <a:rPr lang="es-ES" sz="1800" dirty="0"/>
              <a:t>Banco D-Miro</a:t>
            </a:r>
            <a:endParaRPr lang="es-EC" sz="1800" dirty="0"/>
          </a:p>
          <a:p>
            <a:pPr marL="525780" indent="-457200">
              <a:buFont typeface="+mj-lt"/>
              <a:buAutoNum type="arabicPeriod"/>
            </a:pPr>
            <a:r>
              <a:rPr lang="es-ES" sz="1800" dirty="0"/>
              <a:t>Banco Finca</a:t>
            </a:r>
            <a:endParaRPr lang="es-EC" sz="1800" dirty="0"/>
          </a:p>
          <a:p>
            <a:pPr marL="525780" indent="-457200">
              <a:buFont typeface="+mj-lt"/>
              <a:buAutoNum type="arabicPeriod"/>
            </a:pPr>
            <a:r>
              <a:rPr lang="es-ES" sz="1800" dirty="0"/>
              <a:t>Banco Litoral</a:t>
            </a:r>
            <a:endParaRPr lang="es-EC" sz="1800" dirty="0"/>
          </a:p>
          <a:p>
            <a:pPr marL="525780" indent="-457200">
              <a:buFont typeface="+mj-lt"/>
              <a:buAutoNum type="arabicPeriod"/>
            </a:pPr>
            <a:r>
              <a:rPr lang="es-ES" sz="1800" dirty="0"/>
              <a:t>Banco Desarrollo de los Pueblos S.A. Codesarrollo</a:t>
            </a:r>
            <a:endParaRPr lang="es-EC" sz="1800" dirty="0"/>
          </a:p>
          <a:p>
            <a:pPr marL="68580" indent="0" algn="just">
              <a:buNone/>
            </a:pPr>
            <a:endParaRPr lang="es-EC" sz="1800" dirty="0"/>
          </a:p>
        </p:txBody>
      </p:sp>
    </p:spTree>
    <p:extLst>
      <p:ext uri="{BB962C8B-B14F-4D97-AF65-F5344CB8AC3E}">
        <p14:creationId xmlns:p14="http://schemas.microsoft.com/office/powerpoint/2010/main" val="171450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3"/>
            <a:ext cx="9366325" cy="876293"/>
          </a:xfrm>
        </p:spPr>
        <p:txBody>
          <a:bodyPr rtlCol="0" anchor="t">
            <a:normAutofit/>
          </a:bodyPr>
          <a:lstStyle/>
          <a:p>
            <a:pPr rtl="0"/>
            <a:r>
              <a:rPr lang="es-ES" dirty="0"/>
              <a:t>3.4 Muestra</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91323" y="2757825"/>
                <a:ext cx="9390977" cy="3431960"/>
              </a:xfrm>
            </p:spPr>
            <p:txBody>
              <a:bodyPr>
                <a:normAutofit fontScale="85000" lnSpcReduction="10000"/>
              </a:bodyPr>
              <a:lstStyle/>
              <a:p>
                <a:pPr marL="68580" indent="0" algn="just">
                  <a:buNone/>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𝑛</m:t>
                      </m:r>
                      <m:r>
                        <a:rPr lang="es-ES" i="1" smtClean="0">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𝑁</m:t>
                          </m:r>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𝑧</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num>
                        <m:den>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2</m:t>
                              </m:r>
                            </m:sup>
                          </m:sSup>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𝑁</m:t>
                              </m:r>
                              <m:r>
                                <a:rPr lang="es-ES" i="1">
                                  <a:latin typeface="Cambria Math" panose="02040503050406030204" pitchFamily="18" charset="0"/>
                                </a:rPr>
                                <m:t>−1</m:t>
                              </m:r>
                            </m:e>
                          </m:d>
                          <m:r>
                            <a:rPr lang="es-ES" i="1">
                              <a:latin typeface="Cambria Math" panose="02040503050406030204" pitchFamily="18" charset="0"/>
                            </a:rPr>
                            <m:t>+</m:t>
                          </m:r>
                          <m:sSup>
                            <m:sSupPr>
                              <m:ctrlPr>
                                <a:rPr lang="es-EC" i="1">
                                  <a:latin typeface="Cambria Math" panose="02040503050406030204" pitchFamily="18" charset="0"/>
                                </a:rPr>
                              </m:ctrlPr>
                            </m:sSupPr>
                            <m:e>
                              <m:r>
                                <a:rPr lang="es-ES" i="1">
                                  <a:latin typeface="Cambria Math" panose="02040503050406030204" pitchFamily="18" charset="0"/>
                                </a:rPr>
                                <m:t>𝑧</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𝑝</m:t>
                          </m:r>
                          <m:r>
                            <a:rPr lang="es-ES" i="1">
                              <a:latin typeface="Cambria Math" panose="02040503050406030204" pitchFamily="18" charset="0"/>
                            </a:rPr>
                            <m:t>∗</m:t>
                          </m:r>
                          <m:r>
                            <a:rPr lang="es-ES" i="1">
                              <a:latin typeface="Cambria Math" panose="02040503050406030204" pitchFamily="18" charset="0"/>
                            </a:rPr>
                            <m:t>𝑞</m:t>
                          </m:r>
                        </m:den>
                      </m:f>
                      <m:r>
                        <a:rPr lang="es-EC" b="0" i="1" smtClean="0">
                          <a:latin typeface="Cambria Math" panose="02040503050406030204" pitchFamily="18" charset="0"/>
                        </a:rPr>
                        <m:t>=15</m:t>
                      </m:r>
                    </m:oMath>
                  </m:oMathPara>
                </a14:m>
                <a:endParaRPr lang="es-EC" dirty="0"/>
              </a:p>
              <a:p>
                <a:endParaRPr lang="es-ES" b="1" dirty="0"/>
              </a:p>
              <a:p>
                <a:r>
                  <a:rPr lang="es-ES" b="1" dirty="0"/>
                  <a:t>n:</a:t>
                </a:r>
                <a:r>
                  <a:rPr lang="es-ES" dirty="0"/>
                  <a:t> tamaño de la muestra</a:t>
                </a:r>
                <a:endParaRPr lang="es-EC" dirty="0"/>
              </a:p>
              <a:p>
                <a:r>
                  <a:rPr lang="es-ES" b="1" dirty="0"/>
                  <a:t>N:</a:t>
                </a:r>
                <a:r>
                  <a:rPr lang="es-ES" dirty="0"/>
                  <a:t> tamaño de la población o universo (21 bancos)</a:t>
                </a:r>
                <a:endParaRPr lang="es-EC" dirty="0"/>
              </a:p>
              <a:p>
                <a:r>
                  <a:rPr lang="es-ES" b="1" dirty="0"/>
                  <a:t>z:</a:t>
                </a:r>
                <a:r>
                  <a:rPr lang="es-ES" dirty="0"/>
                  <a:t> nivel de confianza será del 95%asignado (Z=1,96)</a:t>
                </a:r>
                <a:endParaRPr lang="es-EC" dirty="0"/>
              </a:p>
              <a:p>
                <a:r>
                  <a:rPr lang="es-ES" b="1" dirty="0"/>
                  <a:t>p:</a:t>
                </a:r>
                <a:r>
                  <a:rPr lang="es-ES" dirty="0"/>
                  <a:t> Estimación de éxito. (0,95)</a:t>
                </a:r>
                <a:endParaRPr lang="es-EC" dirty="0"/>
              </a:p>
              <a:p>
                <a:r>
                  <a:rPr lang="es-ES" b="1" dirty="0"/>
                  <a:t>q:</a:t>
                </a:r>
                <a:r>
                  <a:rPr lang="es-ES" dirty="0"/>
                  <a:t> Estimación de fracaso. (0,05)</a:t>
                </a:r>
                <a:endParaRPr lang="es-EC" dirty="0"/>
              </a:p>
              <a:p>
                <a:r>
                  <a:rPr lang="es-ES" b="1" dirty="0"/>
                  <a:t>e:</a:t>
                </a:r>
                <a:r>
                  <a:rPr lang="es-ES" dirty="0"/>
                  <a:t> representa el error de estimación, que para el presente estudio se considerara el 5%</a:t>
                </a:r>
                <a:endParaRPr lang="es-EC" dirty="0"/>
              </a:p>
              <a:p>
                <a:pPr algn="just"/>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91323" y="2757825"/>
                <a:ext cx="9390977" cy="3431960"/>
              </a:xfrm>
              <a:blipFill rotWithShape="0">
                <a:blip r:embed="rId3"/>
                <a:stretch>
                  <a:fillRect b="-1776"/>
                </a:stretch>
              </a:blipFill>
            </p:spPr>
            <p:txBody>
              <a:bodyPr/>
              <a:lstStyle/>
              <a:p>
                <a:r>
                  <a:rPr lang="es-EC">
                    <a:noFill/>
                  </a:rPr>
                  <a:t> </a:t>
                </a:r>
              </a:p>
            </p:txBody>
          </p:sp>
        </mc:Fallback>
      </mc:AlternateContent>
      <p:sp>
        <p:nvSpPr>
          <p:cNvPr id="5" name="CuadroTexto 4"/>
          <p:cNvSpPr txBox="1"/>
          <p:nvPr/>
        </p:nvSpPr>
        <p:spPr>
          <a:xfrm>
            <a:off x="1459378" y="1959262"/>
            <a:ext cx="3703465"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r>
              <a:rPr lang="es-EC" sz="2400" dirty="0"/>
              <a:t>Para población finita:</a:t>
            </a:r>
          </a:p>
        </p:txBody>
      </p:sp>
    </p:spTree>
    <p:extLst>
      <p:ext uri="{BB962C8B-B14F-4D97-AF65-F5344CB8AC3E}">
        <p14:creationId xmlns:p14="http://schemas.microsoft.com/office/powerpoint/2010/main" val="3670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425886" y="1189972"/>
            <a:ext cx="5588696" cy="516072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a:solidFill>
                  <a:schemeClr val="accent3">
                    <a:lumMod val="50000"/>
                  </a:schemeClr>
                </a:solidFill>
              </a:rPr>
              <a:t>MARCO EMPÍRICO </a:t>
            </a:r>
          </a:p>
          <a:p>
            <a:endParaRPr lang="es-ES" sz="2400" b="1" dirty="0">
              <a:solidFill>
                <a:schemeClr val="accent3">
                  <a:lumMod val="50000"/>
                </a:schemeClr>
              </a:solidFill>
            </a:endParaRPr>
          </a:p>
          <a:p>
            <a:r>
              <a:rPr lang="es-ES" sz="2400" b="1" dirty="0">
                <a:solidFill>
                  <a:schemeClr val="accent3">
                    <a:lumMod val="50000"/>
                  </a:schemeClr>
                </a:solidFill>
              </a:rPr>
              <a:t>4.1 Delimitación</a:t>
            </a:r>
          </a:p>
          <a:p>
            <a:endParaRPr lang="es-ES" sz="2400" b="1" dirty="0">
              <a:solidFill>
                <a:schemeClr val="accent3">
                  <a:lumMod val="50000"/>
                </a:schemeClr>
              </a:solidFill>
            </a:endParaRPr>
          </a:p>
          <a:p>
            <a:r>
              <a:rPr lang="es-ES" sz="2400" b="1" dirty="0">
                <a:solidFill>
                  <a:schemeClr val="accent3">
                    <a:lumMod val="50000"/>
                  </a:schemeClr>
                </a:solidFill>
              </a:rPr>
              <a:t>4.2 Análisis de los microcréditos  </a:t>
            </a:r>
          </a:p>
          <a:p>
            <a:endParaRPr lang="es-ES" sz="2400" b="1" dirty="0">
              <a:solidFill>
                <a:schemeClr val="accent3">
                  <a:lumMod val="50000"/>
                </a:schemeClr>
              </a:solidFill>
            </a:endParaRPr>
          </a:p>
          <a:p>
            <a:r>
              <a:rPr lang="es-ES" sz="2400" b="1" dirty="0">
                <a:solidFill>
                  <a:schemeClr val="accent3">
                    <a:lumMod val="50000"/>
                  </a:schemeClr>
                </a:solidFill>
              </a:rPr>
              <a:t>4.3 Análisis de los resultados de la encuesta</a:t>
            </a:r>
          </a:p>
          <a:p>
            <a:endParaRPr lang="es-ES" sz="2400" b="1" dirty="0">
              <a:solidFill>
                <a:schemeClr val="accent3">
                  <a:lumMod val="50000"/>
                </a:schemeClr>
              </a:solidFill>
            </a:endParaRPr>
          </a:p>
          <a:p>
            <a:r>
              <a:rPr lang="es-ES" sz="2400" b="1" dirty="0">
                <a:solidFill>
                  <a:schemeClr val="accent3">
                    <a:lumMod val="50000"/>
                  </a:schemeClr>
                </a:solidFill>
              </a:rPr>
              <a:t>4.4 Comprobación de la hipótesis </a:t>
            </a: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IV</a:t>
            </a:r>
          </a:p>
        </p:txBody>
      </p:sp>
    </p:spTree>
    <p:extLst>
      <p:ext uri="{BB962C8B-B14F-4D97-AF65-F5344CB8AC3E}">
        <p14:creationId xmlns:p14="http://schemas.microsoft.com/office/powerpoint/2010/main" val="234707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3" y="1027663"/>
            <a:ext cx="9366325" cy="876293"/>
          </a:xfrm>
        </p:spPr>
        <p:txBody>
          <a:bodyPr rtlCol="0" anchor="t">
            <a:normAutofit/>
          </a:bodyPr>
          <a:lstStyle/>
          <a:p>
            <a:pPr rtl="0"/>
            <a:r>
              <a:rPr lang="es-ES" dirty="0"/>
              <a:t>4.1 Delimitación</a:t>
            </a:r>
          </a:p>
        </p:txBody>
      </p:sp>
      <p:pic>
        <p:nvPicPr>
          <p:cNvPr id="6" name="Imagen 5"/>
          <p:cNvPicPr/>
          <p:nvPr/>
        </p:nvPicPr>
        <p:blipFill rotWithShape="1">
          <a:blip r:embed="rId3"/>
          <a:srcRect l="37697" t="11001" r="12389" b="5971"/>
          <a:stretch/>
        </p:blipFill>
        <p:spPr bwMode="auto">
          <a:xfrm>
            <a:off x="1892364" y="2337356"/>
            <a:ext cx="2917630" cy="2828234"/>
          </a:xfrm>
          <a:prstGeom prst="rect">
            <a:avLst/>
          </a:prstGeom>
          <a:ln>
            <a:solidFill>
              <a:schemeClr val="tx1"/>
            </a:solidFill>
          </a:ln>
          <a:extLst>
            <a:ext uri="{53640926-AAD7-44D8-BBD7-CCE9431645EC}">
              <a14:shadowObscured xmlns:a14="http://schemas.microsoft.com/office/drawing/2010/main"/>
            </a:ext>
          </a:extLst>
        </p:spPr>
      </p:pic>
      <p:pic>
        <p:nvPicPr>
          <p:cNvPr id="7" name="Imagen 6"/>
          <p:cNvPicPr/>
          <p:nvPr/>
        </p:nvPicPr>
        <p:blipFill rotWithShape="1">
          <a:blip r:embed="rId4"/>
          <a:srcRect l="40569" t="10040" r="13217" b="5877"/>
          <a:stretch/>
        </p:blipFill>
        <p:spPr bwMode="auto">
          <a:xfrm>
            <a:off x="6651646" y="2337356"/>
            <a:ext cx="2771775" cy="2834640"/>
          </a:xfrm>
          <a:prstGeom prst="rect">
            <a:avLst/>
          </a:prstGeom>
          <a:ln>
            <a:solidFill>
              <a:schemeClr val="tx1"/>
            </a:solidFill>
          </a:ln>
          <a:extLst>
            <a:ext uri="{53640926-AAD7-44D8-BBD7-CCE9431645EC}">
              <a14:shadowObscured xmlns:a14="http://schemas.microsoft.com/office/drawing/2010/main"/>
            </a:ext>
          </a:extLst>
        </p:spPr>
      </p:pic>
      <p:sp>
        <p:nvSpPr>
          <p:cNvPr id="8" name="Flecha derecha 7"/>
          <p:cNvSpPr/>
          <p:nvPr/>
        </p:nvSpPr>
        <p:spPr>
          <a:xfrm>
            <a:off x="5185775" y="3344449"/>
            <a:ext cx="1189973" cy="70145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9" name="CuadroTexto 8"/>
          <p:cNvSpPr txBox="1"/>
          <p:nvPr/>
        </p:nvSpPr>
        <p:spPr>
          <a:xfrm>
            <a:off x="2342367" y="5333049"/>
            <a:ext cx="1590806" cy="369332"/>
          </a:xfrm>
          <a:prstGeom prst="rect">
            <a:avLst/>
          </a:prstGeom>
          <a:noFill/>
          <a:ln>
            <a:solidFill>
              <a:schemeClr val="bg2"/>
            </a:solidFill>
          </a:ln>
        </p:spPr>
        <p:txBody>
          <a:bodyPr wrap="square" rtlCol="0" anchor="ctr" anchorCtr="1">
            <a:spAutoFit/>
          </a:bodyPr>
          <a:lstStyle/>
          <a:p>
            <a:r>
              <a:rPr lang="es-EC" dirty="0"/>
              <a:t>ECUADOR</a:t>
            </a:r>
          </a:p>
        </p:txBody>
      </p:sp>
      <p:sp>
        <p:nvSpPr>
          <p:cNvPr id="10" name="CuadroTexto 9"/>
          <p:cNvSpPr txBox="1"/>
          <p:nvPr/>
        </p:nvSpPr>
        <p:spPr>
          <a:xfrm>
            <a:off x="7141913" y="5335137"/>
            <a:ext cx="1590806" cy="369332"/>
          </a:xfrm>
          <a:prstGeom prst="rect">
            <a:avLst/>
          </a:prstGeom>
          <a:noFill/>
          <a:ln>
            <a:solidFill>
              <a:schemeClr val="bg2"/>
            </a:solidFill>
          </a:ln>
        </p:spPr>
        <p:txBody>
          <a:bodyPr wrap="square" rtlCol="0" anchor="ctr" anchorCtr="1">
            <a:spAutoFit/>
          </a:bodyPr>
          <a:lstStyle/>
          <a:p>
            <a:r>
              <a:rPr lang="es-EC" dirty="0"/>
              <a:t>QUITO</a:t>
            </a:r>
          </a:p>
        </p:txBody>
      </p:sp>
    </p:spTree>
    <p:extLst>
      <p:ext uri="{BB962C8B-B14F-4D97-AF65-F5344CB8AC3E}">
        <p14:creationId xmlns:p14="http://schemas.microsoft.com/office/powerpoint/2010/main" val="40586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25980"/>
          </a:xfrm>
        </p:spPr>
        <p:txBody>
          <a:bodyPr anchor="t">
            <a:normAutofit/>
          </a:bodyPr>
          <a:lstStyle/>
          <a:p>
            <a:r>
              <a:rPr lang="es-EC" dirty="0"/>
              <a:t>4.2 Análisis de los microcréditos</a:t>
            </a:r>
          </a:p>
        </p:txBody>
      </p:sp>
      <p:graphicFrame>
        <p:nvGraphicFramePr>
          <p:cNvPr id="4" name="Gráfico 3"/>
          <p:cNvGraphicFramePr>
            <a:graphicFrameLocks/>
          </p:cNvGraphicFramePr>
          <p:nvPr>
            <p:extLst>
              <p:ext uri="{D42A27DB-BD31-4B8C-83A1-F6EECF244321}">
                <p14:modId xmlns:p14="http://schemas.microsoft.com/office/powerpoint/2010/main" val="2087952211"/>
              </p:ext>
            </p:extLst>
          </p:nvPr>
        </p:nvGraphicFramePr>
        <p:xfrm>
          <a:off x="2691431" y="2170664"/>
          <a:ext cx="6834189" cy="3881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29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203194594"/>
              </p:ext>
            </p:extLst>
          </p:nvPr>
        </p:nvGraphicFramePr>
        <p:xfrm>
          <a:off x="1147958" y="1753644"/>
          <a:ext cx="10096501" cy="4559752"/>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a:spLocks noGrp="1"/>
          </p:cNvSpPr>
          <p:nvPr>
            <p:ph type="title"/>
          </p:nvPr>
        </p:nvSpPr>
        <p:spPr>
          <a:xfrm>
            <a:off x="1391320" y="1027664"/>
            <a:ext cx="9366325" cy="725980"/>
          </a:xfrm>
        </p:spPr>
        <p:txBody>
          <a:bodyPr anchor="t">
            <a:normAutofit/>
          </a:bodyPr>
          <a:lstStyle/>
          <a:p>
            <a:r>
              <a:rPr lang="es-EC" dirty="0"/>
              <a:t>4.2 Análisis de los microcréditos</a:t>
            </a:r>
          </a:p>
        </p:txBody>
      </p:sp>
    </p:spTree>
    <p:extLst>
      <p:ext uri="{BB962C8B-B14F-4D97-AF65-F5344CB8AC3E}">
        <p14:creationId xmlns:p14="http://schemas.microsoft.com/office/powerpoint/2010/main" val="26659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801137"/>
          </a:xfrm>
        </p:spPr>
        <p:txBody>
          <a:bodyPr anchor="t">
            <a:normAutofit/>
          </a:bodyPr>
          <a:lstStyle/>
          <a:p>
            <a:r>
              <a:rPr lang="es-EC" dirty="0"/>
              <a:t>4.4 Comprobación de hipótesis </a:t>
            </a:r>
          </a:p>
        </p:txBody>
      </p:sp>
      <p:graphicFrame>
        <p:nvGraphicFramePr>
          <p:cNvPr id="2" name="Tabla 1"/>
          <p:cNvGraphicFramePr>
            <a:graphicFrameLocks noGrp="1"/>
          </p:cNvGraphicFramePr>
          <p:nvPr>
            <p:extLst>
              <p:ext uri="{D42A27DB-BD31-4B8C-83A1-F6EECF244321}">
                <p14:modId xmlns:p14="http://schemas.microsoft.com/office/powerpoint/2010/main" val="760145626"/>
              </p:ext>
            </p:extLst>
          </p:nvPr>
        </p:nvGraphicFramePr>
        <p:xfrm>
          <a:off x="2234467" y="2309946"/>
          <a:ext cx="3671208" cy="1143000"/>
        </p:xfrm>
        <a:graphic>
          <a:graphicData uri="http://schemas.openxmlformats.org/drawingml/2006/table">
            <a:tbl>
              <a:tblPr>
                <a:tableStyleId>{5DA37D80-6434-44D0-A028-1B22A696006F}</a:tableStyleId>
              </a:tblPr>
              <a:tblGrid>
                <a:gridCol w="1229982">
                  <a:extLst>
                    <a:ext uri="{9D8B030D-6E8A-4147-A177-3AD203B41FA5}">
                      <a16:colId xmlns:a16="http://schemas.microsoft.com/office/drawing/2014/main" val="20000"/>
                    </a:ext>
                  </a:extLst>
                </a:gridCol>
                <a:gridCol w="734573">
                  <a:extLst>
                    <a:ext uri="{9D8B030D-6E8A-4147-A177-3AD203B41FA5}">
                      <a16:colId xmlns:a16="http://schemas.microsoft.com/office/drawing/2014/main" val="20001"/>
                    </a:ext>
                  </a:extLst>
                </a:gridCol>
                <a:gridCol w="734573">
                  <a:extLst>
                    <a:ext uri="{9D8B030D-6E8A-4147-A177-3AD203B41FA5}">
                      <a16:colId xmlns:a16="http://schemas.microsoft.com/office/drawing/2014/main" val="20002"/>
                    </a:ext>
                  </a:extLst>
                </a:gridCol>
                <a:gridCol w="972080">
                  <a:extLst>
                    <a:ext uri="{9D8B030D-6E8A-4147-A177-3AD203B41FA5}">
                      <a16:colId xmlns:a16="http://schemas.microsoft.com/office/drawing/2014/main" val="20003"/>
                    </a:ext>
                  </a:extLst>
                </a:gridCol>
              </a:tblGrid>
              <a:tr h="190500">
                <a:tc>
                  <a:txBody>
                    <a:bodyPr/>
                    <a:lstStyle/>
                    <a:p>
                      <a:pPr algn="l" fontAlgn="b"/>
                      <a:r>
                        <a:rPr lang="es-EC" sz="1100" u="none" strike="noStrike" dirty="0">
                          <a:effectLst/>
                        </a:rPr>
                        <a:t>Cuenta de P1</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P1</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Nivel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SI</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No E</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100-1000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EC" sz="1100" u="none" strike="noStrike" dirty="0">
                          <a:effectLst/>
                        </a:rPr>
                        <a:t>Menos de 100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EC" sz="1100" u="none" strike="noStrike" dirty="0">
                          <a:effectLst/>
                        </a:rPr>
                        <a:t>Más de 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15</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535279718"/>
              </p:ext>
            </p:extLst>
          </p:nvPr>
        </p:nvGraphicFramePr>
        <p:xfrm>
          <a:off x="6074482" y="2490396"/>
          <a:ext cx="3549404" cy="952500"/>
        </p:xfrm>
        <a:graphic>
          <a:graphicData uri="http://schemas.openxmlformats.org/drawingml/2006/table">
            <a:tbl>
              <a:tblPr>
                <a:tableStyleId>{5DA37D80-6434-44D0-A028-1B22A696006F}</a:tableStyleId>
              </a:tblPr>
              <a:tblGrid>
                <a:gridCol w="1126253">
                  <a:extLst>
                    <a:ext uri="{9D8B030D-6E8A-4147-A177-3AD203B41FA5}">
                      <a16:colId xmlns:a16="http://schemas.microsoft.com/office/drawing/2014/main" val="20000"/>
                    </a:ext>
                  </a:extLst>
                </a:gridCol>
                <a:gridCol w="648449">
                  <a:extLst>
                    <a:ext uri="{9D8B030D-6E8A-4147-A177-3AD203B41FA5}">
                      <a16:colId xmlns:a16="http://schemas.microsoft.com/office/drawing/2014/main" val="20001"/>
                    </a:ext>
                  </a:extLst>
                </a:gridCol>
                <a:gridCol w="648449">
                  <a:extLst>
                    <a:ext uri="{9D8B030D-6E8A-4147-A177-3AD203B41FA5}">
                      <a16:colId xmlns:a16="http://schemas.microsoft.com/office/drawing/2014/main" val="20002"/>
                    </a:ext>
                  </a:extLst>
                </a:gridCol>
                <a:gridCol w="1126253">
                  <a:extLst>
                    <a:ext uri="{9D8B030D-6E8A-4147-A177-3AD203B41FA5}">
                      <a16:colId xmlns:a16="http://schemas.microsoft.com/office/drawing/2014/main" val="20003"/>
                    </a:ext>
                  </a:extLst>
                </a:gridCol>
              </a:tblGrid>
              <a:tr h="190500">
                <a:tc>
                  <a:txBody>
                    <a:bodyPr/>
                    <a:lstStyle/>
                    <a:p>
                      <a:pPr algn="l" fontAlgn="b"/>
                      <a:r>
                        <a:rPr lang="es-EC" sz="1100" u="none" strike="noStrike" dirty="0">
                          <a:effectLst/>
                        </a:rPr>
                        <a:t>Nivel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SI</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No E</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100-1000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Menos de 100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EC" sz="1100" u="none" strike="noStrike" dirty="0">
                          <a:effectLst/>
                        </a:rPr>
                        <a:t>Más de 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15</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81668264"/>
              </p:ext>
            </p:extLst>
          </p:nvPr>
        </p:nvGraphicFramePr>
        <p:xfrm>
          <a:off x="9824770" y="2870118"/>
          <a:ext cx="1282700" cy="571500"/>
        </p:xfrm>
        <a:graphic>
          <a:graphicData uri="http://schemas.openxmlformats.org/drawingml/2006/table">
            <a:tbl>
              <a:tblPr>
                <a:tableStyleId>{5DA37D80-6434-44D0-A028-1B22A696006F}</a:tableStyleId>
              </a:tblPr>
              <a:tblGrid>
                <a:gridCol w="508000">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tblGrid>
              <a:tr h="190500">
                <a:tc>
                  <a:txBody>
                    <a:bodyPr/>
                    <a:lstStyle/>
                    <a:p>
                      <a:pPr algn="l" fontAlgn="b"/>
                      <a:r>
                        <a:rPr lang="es-EC" sz="1100" u="none" strike="noStrike" dirty="0">
                          <a:effectLst/>
                        </a:rPr>
                        <a:t>Chi2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2,0625</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gl</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p</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0,36</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8" name="CuadroTexto 7"/>
          <p:cNvSpPr txBox="1"/>
          <p:nvPr/>
        </p:nvSpPr>
        <p:spPr>
          <a:xfrm>
            <a:off x="718463" y="2650614"/>
            <a:ext cx="1294406"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Número de operaciones</a:t>
            </a:r>
          </a:p>
        </p:txBody>
      </p:sp>
      <p:graphicFrame>
        <p:nvGraphicFramePr>
          <p:cNvPr id="10" name="Tabla 9"/>
          <p:cNvGraphicFramePr>
            <a:graphicFrameLocks noGrp="1"/>
          </p:cNvGraphicFramePr>
          <p:nvPr>
            <p:extLst>
              <p:ext uri="{D42A27DB-BD31-4B8C-83A1-F6EECF244321}">
                <p14:modId xmlns:p14="http://schemas.microsoft.com/office/powerpoint/2010/main" val="3624031166"/>
              </p:ext>
            </p:extLst>
          </p:nvPr>
        </p:nvGraphicFramePr>
        <p:xfrm>
          <a:off x="2246347" y="4800105"/>
          <a:ext cx="3655689" cy="1143000"/>
        </p:xfrm>
        <a:graphic>
          <a:graphicData uri="http://schemas.openxmlformats.org/drawingml/2006/table">
            <a:tbl>
              <a:tblPr>
                <a:tableStyleId>{5DA37D80-6434-44D0-A028-1B22A696006F}</a:tableStyleId>
              </a:tblPr>
              <a:tblGrid>
                <a:gridCol w="1569034">
                  <a:extLst>
                    <a:ext uri="{9D8B030D-6E8A-4147-A177-3AD203B41FA5}">
                      <a16:colId xmlns:a16="http://schemas.microsoft.com/office/drawing/2014/main" val="20000"/>
                    </a:ext>
                  </a:extLst>
                </a:gridCol>
                <a:gridCol w="533795">
                  <a:extLst>
                    <a:ext uri="{9D8B030D-6E8A-4147-A177-3AD203B41FA5}">
                      <a16:colId xmlns:a16="http://schemas.microsoft.com/office/drawing/2014/main" val="20001"/>
                    </a:ext>
                  </a:extLst>
                </a:gridCol>
                <a:gridCol w="452918">
                  <a:extLst>
                    <a:ext uri="{9D8B030D-6E8A-4147-A177-3AD203B41FA5}">
                      <a16:colId xmlns:a16="http://schemas.microsoft.com/office/drawing/2014/main" val="20002"/>
                    </a:ext>
                  </a:extLst>
                </a:gridCol>
                <a:gridCol w="1099942">
                  <a:extLst>
                    <a:ext uri="{9D8B030D-6E8A-4147-A177-3AD203B41FA5}">
                      <a16:colId xmlns:a16="http://schemas.microsoft.com/office/drawing/2014/main" val="20003"/>
                    </a:ext>
                  </a:extLst>
                </a:gridCol>
              </a:tblGrid>
              <a:tr h="190500">
                <a:tc>
                  <a:txBody>
                    <a:bodyPr/>
                    <a:lstStyle/>
                    <a:p>
                      <a:pPr algn="l" fontAlgn="b"/>
                      <a:r>
                        <a:rPr lang="es-EC" sz="1100" u="none" strike="noStrike" dirty="0">
                          <a:effectLst/>
                        </a:rPr>
                        <a:t>Cuenta de P1</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p1</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Monto</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SI</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No E</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21.000-5.000.000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EC" sz="1100" u="none" strike="noStrike" dirty="0">
                          <a:effectLst/>
                        </a:rPr>
                        <a:t>Más de 5.000.000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EC" sz="1100" u="none" strike="noStrike" dirty="0">
                          <a:effectLst/>
                        </a:rPr>
                        <a:t>Menos de 21.000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15</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530314982"/>
              </p:ext>
            </p:extLst>
          </p:nvPr>
        </p:nvGraphicFramePr>
        <p:xfrm>
          <a:off x="6074482" y="4942856"/>
          <a:ext cx="3615783" cy="952500"/>
        </p:xfrm>
        <a:graphic>
          <a:graphicData uri="http://schemas.openxmlformats.org/drawingml/2006/table">
            <a:tbl>
              <a:tblPr>
                <a:tableStyleId>{5DA37D80-6434-44D0-A028-1B22A696006F}</a:tableStyleId>
              </a:tblPr>
              <a:tblGrid>
                <a:gridCol w="1551907">
                  <a:extLst>
                    <a:ext uri="{9D8B030D-6E8A-4147-A177-3AD203B41FA5}">
                      <a16:colId xmlns:a16="http://schemas.microsoft.com/office/drawing/2014/main" val="20000"/>
                    </a:ext>
                  </a:extLst>
                </a:gridCol>
                <a:gridCol w="527968">
                  <a:extLst>
                    <a:ext uri="{9D8B030D-6E8A-4147-A177-3AD203B41FA5}">
                      <a16:colId xmlns:a16="http://schemas.microsoft.com/office/drawing/2014/main" val="20001"/>
                    </a:ext>
                  </a:extLst>
                </a:gridCol>
                <a:gridCol w="447973">
                  <a:extLst>
                    <a:ext uri="{9D8B030D-6E8A-4147-A177-3AD203B41FA5}">
                      <a16:colId xmlns:a16="http://schemas.microsoft.com/office/drawing/2014/main" val="20002"/>
                    </a:ext>
                  </a:extLst>
                </a:gridCol>
                <a:gridCol w="1087935">
                  <a:extLst>
                    <a:ext uri="{9D8B030D-6E8A-4147-A177-3AD203B41FA5}">
                      <a16:colId xmlns:a16="http://schemas.microsoft.com/office/drawing/2014/main" val="20003"/>
                    </a:ext>
                  </a:extLst>
                </a:gridCol>
              </a:tblGrid>
              <a:tr h="190500">
                <a:tc>
                  <a:txBody>
                    <a:bodyPr/>
                    <a:lstStyle/>
                    <a:p>
                      <a:pPr algn="l" fontAlgn="b"/>
                      <a:r>
                        <a:rPr lang="es-EC" sz="1100" u="none" strike="noStrike" dirty="0">
                          <a:effectLst/>
                        </a:rPr>
                        <a:t>Monto</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SI</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No E</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21.000-5.000.000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Más de 5.000.000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EC" sz="1100" u="none" strike="noStrike" dirty="0">
                          <a:effectLst/>
                        </a:rPr>
                        <a:t>Menos de 21.000</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3,3</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1,7</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EC" sz="1100" u="none" strike="noStrike" dirty="0">
                          <a:effectLst/>
                        </a:rPr>
                        <a:t>Total general</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5</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15</a:t>
                      </a:r>
                      <a:endParaRPr lang="es-EC"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bl>
          </a:graphicData>
        </a:graphic>
      </p:graphicFrame>
      <p:sp>
        <p:nvSpPr>
          <p:cNvPr id="12" name="Rectángulo 11"/>
          <p:cNvSpPr/>
          <p:nvPr/>
        </p:nvSpPr>
        <p:spPr>
          <a:xfrm>
            <a:off x="9314987" y="3779627"/>
            <a:ext cx="2148345" cy="523220"/>
          </a:xfrm>
          <a:prstGeom prst="rect">
            <a:avLst/>
          </a:prstGeom>
        </p:spPr>
        <p:txBody>
          <a:bodyPr wrap="none">
            <a:spAutoFit/>
          </a:bodyPr>
          <a:lstStyle/>
          <a:p>
            <a:r>
              <a:rPr lang="es-EC" sz="1400" dirty="0"/>
              <a:t>Chi2= (3-2)^2/2</a:t>
            </a:r>
          </a:p>
          <a:p>
            <a:r>
              <a:rPr lang="es-EC" sz="1400" dirty="0"/>
              <a:t>p=PRUEBA.CHICUAD()</a:t>
            </a:r>
          </a:p>
        </p:txBody>
      </p:sp>
      <p:sp>
        <p:nvSpPr>
          <p:cNvPr id="13" name="CuadroTexto 12"/>
          <p:cNvSpPr txBox="1"/>
          <p:nvPr/>
        </p:nvSpPr>
        <p:spPr>
          <a:xfrm>
            <a:off x="744117" y="5118702"/>
            <a:ext cx="1294406"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Monto del microcrédito</a:t>
            </a:r>
          </a:p>
        </p:txBody>
      </p:sp>
      <p:sp>
        <p:nvSpPr>
          <p:cNvPr id="14" name="CuadroTexto 13"/>
          <p:cNvSpPr txBox="1"/>
          <p:nvPr/>
        </p:nvSpPr>
        <p:spPr>
          <a:xfrm>
            <a:off x="2889667" y="1870374"/>
            <a:ext cx="2691735"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Tabla de frecuencias observadas</a:t>
            </a:r>
          </a:p>
        </p:txBody>
      </p:sp>
      <p:sp>
        <p:nvSpPr>
          <p:cNvPr id="15" name="CuadroTexto 14"/>
          <p:cNvSpPr txBox="1"/>
          <p:nvPr/>
        </p:nvSpPr>
        <p:spPr>
          <a:xfrm>
            <a:off x="6458201" y="4360234"/>
            <a:ext cx="2691735"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Tabla de frecuencias esperadas</a:t>
            </a:r>
          </a:p>
        </p:txBody>
      </p:sp>
      <p:sp>
        <p:nvSpPr>
          <p:cNvPr id="16" name="CuadroTexto 15"/>
          <p:cNvSpPr txBox="1"/>
          <p:nvPr/>
        </p:nvSpPr>
        <p:spPr>
          <a:xfrm>
            <a:off x="2889666" y="4360234"/>
            <a:ext cx="2691735"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Tabla de frecuencias observadas</a:t>
            </a:r>
          </a:p>
        </p:txBody>
      </p:sp>
      <p:sp>
        <p:nvSpPr>
          <p:cNvPr id="17" name="CuadroTexto 16"/>
          <p:cNvSpPr txBox="1"/>
          <p:nvPr/>
        </p:nvSpPr>
        <p:spPr>
          <a:xfrm>
            <a:off x="6458202" y="1870374"/>
            <a:ext cx="2691735" cy="27699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p>
            <a:r>
              <a:rPr lang="es-EC" sz="1200" dirty="0"/>
              <a:t>Tabla de frecuencias esperadas</a:t>
            </a:r>
          </a:p>
        </p:txBody>
      </p:sp>
      <p:graphicFrame>
        <p:nvGraphicFramePr>
          <p:cNvPr id="18" name="Tabla 17"/>
          <p:cNvGraphicFramePr>
            <a:graphicFrameLocks noGrp="1"/>
          </p:cNvGraphicFramePr>
          <p:nvPr>
            <p:extLst>
              <p:ext uri="{D42A27DB-BD31-4B8C-83A1-F6EECF244321}">
                <p14:modId xmlns:p14="http://schemas.microsoft.com/office/powerpoint/2010/main" val="476519516"/>
              </p:ext>
            </p:extLst>
          </p:nvPr>
        </p:nvGraphicFramePr>
        <p:xfrm>
          <a:off x="9873570" y="5294617"/>
          <a:ext cx="1289234" cy="571500"/>
        </p:xfrm>
        <a:graphic>
          <a:graphicData uri="http://schemas.openxmlformats.org/drawingml/2006/table">
            <a:tbl>
              <a:tblPr>
                <a:tableStyleId>{5DA37D80-6434-44D0-A028-1B22A696006F}</a:tableStyleId>
              </a:tblPr>
              <a:tblGrid>
                <a:gridCol w="644617">
                  <a:extLst>
                    <a:ext uri="{9D8B030D-6E8A-4147-A177-3AD203B41FA5}">
                      <a16:colId xmlns:a16="http://schemas.microsoft.com/office/drawing/2014/main" val="20000"/>
                    </a:ext>
                  </a:extLst>
                </a:gridCol>
                <a:gridCol w="644617">
                  <a:extLst>
                    <a:ext uri="{9D8B030D-6E8A-4147-A177-3AD203B41FA5}">
                      <a16:colId xmlns:a16="http://schemas.microsoft.com/office/drawing/2014/main" val="20001"/>
                    </a:ext>
                  </a:extLst>
                </a:gridCol>
              </a:tblGrid>
              <a:tr h="190500">
                <a:tc>
                  <a:txBody>
                    <a:bodyPr/>
                    <a:lstStyle/>
                    <a:p>
                      <a:pPr algn="l" fontAlgn="b"/>
                      <a:r>
                        <a:rPr lang="es-EC" sz="1100" u="none" strike="noStrike" dirty="0">
                          <a:effectLst/>
                        </a:rPr>
                        <a:t>Chi2</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1,3500</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s-EC" sz="1100" u="none" strike="noStrike" dirty="0">
                          <a:effectLst/>
                        </a:rPr>
                        <a:t>gl</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EC" sz="1100" u="none" strike="noStrike" dirty="0">
                          <a:effectLst/>
                        </a:rPr>
                        <a:t>p</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23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801137"/>
          </a:xfrm>
        </p:spPr>
        <p:txBody>
          <a:bodyPr anchor="t">
            <a:normAutofit/>
          </a:bodyPr>
          <a:lstStyle/>
          <a:p>
            <a:r>
              <a:rPr lang="es-EC" dirty="0"/>
              <a:t>4.4 Comprobación de hipótesis </a:t>
            </a:r>
          </a:p>
        </p:txBody>
      </p:sp>
      <p:graphicFrame>
        <p:nvGraphicFramePr>
          <p:cNvPr id="7" name="Tabla 6"/>
          <p:cNvGraphicFramePr>
            <a:graphicFrameLocks noGrp="1"/>
          </p:cNvGraphicFramePr>
          <p:nvPr>
            <p:extLst>
              <p:ext uri="{D42A27DB-BD31-4B8C-83A1-F6EECF244321}">
                <p14:modId xmlns:p14="http://schemas.microsoft.com/office/powerpoint/2010/main" val="1595986933"/>
              </p:ext>
            </p:extLst>
          </p:nvPr>
        </p:nvGraphicFramePr>
        <p:xfrm>
          <a:off x="1365994" y="1828800"/>
          <a:ext cx="9391651" cy="4242637"/>
        </p:xfrm>
        <a:graphic>
          <a:graphicData uri="http://schemas.openxmlformats.org/drawingml/2006/table">
            <a:tbl>
              <a:tblPr>
                <a:tableStyleId>{5DA37D80-6434-44D0-A028-1B22A696006F}</a:tableStyleId>
              </a:tblPr>
              <a:tblGrid>
                <a:gridCol w="359093">
                  <a:extLst>
                    <a:ext uri="{9D8B030D-6E8A-4147-A177-3AD203B41FA5}">
                      <a16:colId xmlns:a16="http://schemas.microsoft.com/office/drawing/2014/main" val="20000"/>
                    </a:ext>
                  </a:extLst>
                </a:gridCol>
                <a:gridCol w="2964815">
                  <a:extLst>
                    <a:ext uri="{9D8B030D-6E8A-4147-A177-3AD203B41FA5}">
                      <a16:colId xmlns:a16="http://schemas.microsoft.com/office/drawing/2014/main" val="20001"/>
                    </a:ext>
                  </a:extLst>
                </a:gridCol>
                <a:gridCol w="1417955">
                  <a:extLst>
                    <a:ext uri="{9D8B030D-6E8A-4147-A177-3AD203B41FA5}">
                      <a16:colId xmlns:a16="http://schemas.microsoft.com/office/drawing/2014/main" val="20002"/>
                    </a:ext>
                  </a:extLst>
                </a:gridCol>
                <a:gridCol w="837883">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865505">
                  <a:extLst>
                    <a:ext uri="{9D8B030D-6E8A-4147-A177-3AD203B41FA5}">
                      <a16:colId xmlns:a16="http://schemas.microsoft.com/office/drawing/2014/main" val="20006"/>
                    </a:ext>
                  </a:extLst>
                </a:gridCol>
                <a:gridCol w="736600">
                  <a:extLst>
                    <a:ext uri="{9D8B030D-6E8A-4147-A177-3AD203B41FA5}">
                      <a16:colId xmlns:a16="http://schemas.microsoft.com/office/drawing/2014/main" val="20007"/>
                    </a:ext>
                  </a:extLst>
                </a:gridCol>
                <a:gridCol w="736600">
                  <a:extLst>
                    <a:ext uri="{9D8B030D-6E8A-4147-A177-3AD203B41FA5}">
                      <a16:colId xmlns:a16="http://schemas.microsoft.com/office/drawing/2014/main" val="20008"/>
                    </a:ext>
                  </a:extLst>
                </a:gridCol>
              </a:tblGrid>
              <a:tr h="239082">
                <a:tc rowSpan="2" gridSpan="3">
                  <a:txBody>
                    <a:bodyPr/>
                    <a:lstStyle/>
                    <a:p>
                      <a:pPr algn="ctr" fontAlgn="ctr"/>
                      <a:r>
                        <a:rPr lang="es-EC" sz="1100" b="1" u="none" strike="noStrike" dirty="0">
                          <a:effectLst/>
                        </a:rPr>
                        <a:t>Preguntas</a:t>
                      </a:r>
                      <a:endParaRPr lang="es-EC" sz="1100" b="1" i="0" u="none" strike="noStrike" dirty="0">
                        <a:solidFill>
                          <a:srgbClr val="000000"/>
                        </a:solidFill>
                        <a:effectLst/>
                        <a:latin typeface="Calibri" panose="020F0502020204030204" pitchFamily="34" charset="0"/>
                      </a:endParaRPr>
                    </a:p>
                  </a:txBody>
                  <a:tcPr marL="9195" marR="9195" marT="9195" marB="0" anchor="ctr"/>
                </a:tc>
                <a:tc rowSpan="2" hMerge="1">
                  <a:txBody>
                    <a:bodyPr/>
                    <a:lstStyle/>
                    <a:p>
                      <a:endParaRPr lang="es-EC"/>
                    </a:p>
                  </a:txBody>
                  <a:tcPr/>
                </a:tc>
                <a:tc rowSpan="2" hMerge="1">
                  <a:txBody>
                    <a:bodyPr/>
                    <a:lstStyle/>
                    <a:p>
                      <a:endParaRPr lang="es-EC"/>
                    </a:p>
                  </a:txBody>
                  <a:tcPr/>
                </a:tc>
                <a:tc gridSpan="3">
                  <a:txBody>
                    <a:bodyPr/>
                    <a:lstStyle/>
                    <a:p>
                      <a:pPr algn="ctr" fontAlgn="ctr"/>
                      <a:r>
                        <a:rPr lang="es-EC" sz="1100" b="1" u="none" strike="noStrike" dirty="0">
                          <a:effectLst/>
                        </a:rPr>
                        <a:t>Monto de microcrédito</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tc gridSpan="3">
                  <a:txBody>
                    <a:bodyPr/>
                    <a:lstStyle/>
                    <a:p>
                      <a:pPr algn="ctr" fontAlgn="ctr"/>
                      <a:r>
                        <a:rPr lang="es-EC" sz="1100" b="1" u="none" strike="noStrike" dirty="0">
                          <a:effectLst/>
                        </a:rPr>
                        <a:t>Número de operaciones</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310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extLst>
                  <a:ext uri="{0D108BD9-81ED-4DB2-BD59-A6C34878D82A}">
                    <a16:rowId xmlns:a16="http://schemas.microsoft.com/office/drawing/2014/main" val="10001"/>
                  </a:ext>
                </a:extLst>
              </a:tr>
              <a:tr h="183910">
                <a:tc>
                  <a:txBody>
                    <a:bodyPr/>
                    <a:lstStyle/>
                    <a:p>
                      <a:pPr algn="l" fontAlgn="ctr"/>
                      <a:r>
                        <a:rPr lang="es-EC" sz="1100" u="none" strike="noStrike" dirty="0">
                          <a:effectLst/>
                        </a:rPr>
                        <a:t>P1</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¿Aplican el modelo de las 5 “C” para evaluar una solicitud de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2"/>
                  </a:ext>
                </a:extLst>
              </a:tr>
              <a:tr h="183910">
                <a:tc>
                  <a:txBody>
                    <a:bodyPr/>
                    <a:lstStyle/>
                    <a:p>
                      <a:pPr algn="l" fontAlgn="ctr"/>
                      <a:r>
                        <a:rPr lang="es-EC" sz="1100" u="none" strike="noStrike" dirty="0">
                          <a:effectLst/>
                        </a:rPr>
                        <a:t>P2</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¿El solicitante debe contar con una cuenta de ahorro o corriente en el banco?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4,24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1,46</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0,83</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3"/>
                  </a:ext>
                </a:extLst>
              </a:tr>
              <a:tr h="183910">
                <a:tc>
                  <a:txBody>
                    <a:bodyPr/>
                    <a:lstStyle/>
                    <a:p>
                      <a:pPr algn="l" fontAlgn="ctr"/>
                      <a:r>
                        <a:rPr lang="es-EC" sz="1100" u="none" strike="noStrike" dirty="0">
                          <a:effectLst/>
                        </a:rPr>
                        <a:t>P3</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¿Otorgan microcréditos para emprendimientos?</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5,01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0,29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4"/>
                  </a:ext>
                </a:extLst>
              </a:tr>
              <a:tr h="183910">
                <a:tc>
                  <a:txBody>
                    <a:bodyPr/>
                    <a:lstStyle/>
                    <a:p>
                      <a:pPr algn="l" fontAlgn="ctr"/>
                      <a:r>
                        <a:rPr lang="es-EC" sz="1100" u="none" strike="noStrike" dirty="0">
                          <a:effectLst/>
                        </a:rPr>
                        <a:t>P4</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¿Brindan educación financiera a los solicitantes de un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2,95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0,566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2,30</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0,68</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5"/>
                  </a:ext>
                </a:extLst>
              </a:tr>
              <a:tr h="183910">
                <a:tc>
                  <a:txBody>
                    <a:bodyPr/>
                    <a:lstStyle/>
                    <a:p>
                      <a:pPr algn="l" fontAlgn="ctr"/>
                      <a:r>
                        <a:rPr lang="es-EC" sz="1100" u="none" strike="noStrike" dirty="0">
                          <a:effectLst/>
                        </a:rPr>
                        <a:t>P5</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¿Cuál es el plazo máximo de un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7,42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0,492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7,83</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0,45</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6"/>
                  </a:ext>
                </a:extLst>
              </a:tr>
              <a:tr h="332876">
                <a:tc>
                  <a:txBody>
                    <a:bodyPr/>
                    <a:lstStyle/>
                    <a:p>
                      <a:pPr algn="l" fontAlgn="ctr"/>
                      <a:r>
                        <a:rPr lang="es-EC" sz="1100" u="none" strike="noStrike" dirty="0">
                          <a:effectLst/>
                        </a:rPr>
                        <a:t>P6</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¿Realizan un seguimiento para verificar que el microcrédito sea destinado a cumplir el objetivo por el cual fue otorgado?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3,25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0,517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2,51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0,64</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7"/>
                  </a:ext>
                </a:extLst>
              </a:tr>
              <a:tr h="332876">
                <a:tc>
                  <a:txBody>
                    <a:bodyPr/>
                    <a:lstStyle/>
                    <a:p>
                      <a:pPr algn="l" fontAlgn="ctr"/>
                      <a:r>
                        <a:rPr lang="es-EC" sz="1100" u="none" strike="noStrike" dirty="0">
                          <a:effectLst/>
                        </a:rPr>
                        <a:t>P7</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¿La agencia bancaria encuestada puede otorgar microcréditos a solicitantes que viven fuera de la ciudad de Quito?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5,91</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3,25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0,52</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8"/>
                  </a:ext>
                </a:extLst>
              </a:tr>
              <a:tr h="332876">
                <a:tc>
                  <a:txBody>
                    <a:bodyPr/>
                    <a:lstStyle/>
                    <a:p>
                      <a:pPr algn="l" fontAlgn="ctr"/>
                      <a:r>
                        <a:rPr lang="es-EC" sz="1100" u="none" strike="noStrike" dirty="0">
                          <a:effectLst/>
                        </a:rPr>
                        <a:t>P8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¿Qué tipo de colateral requiere el banco antes de otorgar un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Garante</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5,47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0,242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2,51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0,64</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9"/>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Garantía hipotecaria</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2,94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0,568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2,03</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0,73</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0"/>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Garantía prendaria</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2,21</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0,698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1,46</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0,83</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1"/>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Garantía quirografaria</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2"/>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Carta de 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5,01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0,29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28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372" y="814722"/>
            <a:ext cx="9366325" cy="876292"/>
          </a:xfrm>
        </p:spPr>
        <p:txBody>
          <a:bodyPr rtlCol="0" anchor="t"/>
          <a:lstStyle/>
          <a:p>
            <a:pPr rtl="0"/>
            <a:r>
              <a:rPr lang="es-ES" dirty="0"/>
              <a:t>1.1 Planteamiento del problema</a:t>
            </a:r>
          </a:p>
        </p:txBody>
      </p:sp>
      <p:graphicFrame>
        <p:nvGraphicFramePr>
          <p:cNvPr id="6" name="Diagrama 5"/>
          <p:cNvGraphicFramePr/>
          <p:nvPr>
            <p:extLst>
              <p:ext uri="{D42A27DB-BD31-4B8C-83A1-F6EECF244321}">
                <p14:modId xmlns:p14="http://schemas.microsoft.com/office/powerpoint/2010/main" val="3213394839"/>
              </p:ext>
            </p:extLst>
          </p:nvPr>
        </p:nvGraphicFramePr>
        <p:xfrm>
          <a:off x="1878903" y="1691014"/>
          <a:ext cx="8743167" cy="4171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12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801137"/>
          </a:xfrm>
        </p:spPr>
        <p:txBody>
          <a:bodyPr anchor="t">
            <a:normAutofit/>
          </a:bodyPr>
          <a:lstStyle/>
          <a:p>
            <a:r>
              <a:rPr lang="es-EC" dirty="0"/>
              <a:t>4.4 Comprobación de hipótesis </a:t>
            </a:r>
          </a:p>
        </p:txBody>
      </p:sp>
      <p:graphicFrame>
        <p:nvGraphicFramePr>
          <p:cNvPr id="2" name="Tabla 1"/>
          <p:cNvGraphicFramePr>
            <a:graphicFrameLocks noGrp="1"/>
          </p:cNvGraphicFramePr>
          <p:nvPr>
            <p:extLst>
              <p:ext uri="{D42A27DB-BD31-4B8C-83A1-F6EECF244321}">
                <p14:modId xmlns:p14="http://schemas.microsoft.com/office/powerpoint/2010/main" val="1045872319"/>
              </p:ext>
            </p:extLst>
          </p:nvPr>
        </p:nvGraphicFramePr>
        <p:xfrm>
          <a:off x="1365995" y="2437139"/>
          <a:ext cx="9391650" cy="3538130"/>
        </p:xfrm>
        <a:graphic>
          <a:graphicData uri="http://schemas.openxmlformats.org/drawingml/2006/table">
            <a:tbl>
              <a:tblPr>
                <a:tableStyleId>{5DA37D80-6434-44D0-A028-1B22A696006F}</a:tableStyleId>
              </a:tblPr>
              <a:tblGrid>
                <a:gridCol w="358858">
                  <a:extLst>
                    <a:ext uri="{9D8B030D-6E8A-4147-A177-3AD203B41FA5}">
                      <a16:colId xmlns:a16="http://schemas.microsoft.com/office/drawing/2014/main" val="20000"/>
                    </a:ext>
                  </a:extLst>
                </a:gridCol>
                <a:gridCol w="2962878">
                  <a:extLst>
                    <a:ext uri="{9D8B030D-6E8A-4147-A177-3AD203B41FA5}">
                      <a16:colId xmlns:a16="http://schemas.microsoft.com/office/drawing/2014/main" val="20001"/>
                    </a:ext>
                  </a:extLst>
                </a:gridCol>
                <a:gridCol w="1417029">
                  <a:extLst>
                    <a:ext uri="{9D8B030D-6E8A-4147-A177-3AD203B41FA5}">
                      <a16:colId xmlns:a16="http://schemas.microsoft.com/office/drawing/2014/main" val="20002"/>
                    </a:ext>
                  </a:extLst>
                </a:gridCol>
                <a:gridCol w="837335">
                  <a:extLst>
                    <a:ext uri="{9D8B030D-6E8A-4147-A177-3AD203B41FA5}">
                      <a16:colId xmlns:a16="http://schemas.microsoft.com/office/drawing/2014/main" val="20003"/>
                    </a:ext>
                  </a:extLst>
                </a:gridCol>
                <a:gridCol w="736119">
                  <a:extLst>
                    <a:ext uri="{9D8B030D-6E8A-4147-A177-3AD203B41FA5}">
                      <a16:colId xmlns:a16="http://schemas.microsoft.com/office/drawing/2014/main" val="20004"/>
                    </a:ext>
                  </a:extLst>
                </a:gridCol>
                <a:gridCol w="736119">
                  <a:extLst>
                    <a:ext uri="{9D8B030D-6E8A-4147-A177-3AD203B41FA5}">
                      <a16:colId xmlns:a16="http://schemas.microsoft.com/office/drawing/2014/main" val="20005"/>
                    </a:ext>
                  </a:extLst>
                </a:gridCol>
                <a:gridCol w="871074">
                  <a:extLst>
                    <a:ext uri="{9D8B030D-6E8A-4147-A177-3AD203B41FA5}">
                      <a16:colId xmlns:a16="http://schemas.microsoft.com/office/drawing/2014/main" val="20006"/>
                    </a:ext>
                  </a:extLst>
                </a:gridCol>
                <a:gridCol w="736119">
                  <a:extLst>
                    <a:ext uri="{9D8B030D-6E8A-4147-A177-3AD203B41FA5}">
                      <a16:colId xmlns:a16="http://schemas.microsoft.com/office/drawing/2014/main" val="20007"/>
                    </a:ext>
                  </a:extLst>
                </a:gridCol>
                <a:gridCol w="736119">
                  <a:extLst>
                    <a:ext uri="{9D8B030D-6E8A-4147-A177-3AD203B41FA5}">
                      <a16:colId xmlns:a16="http://schemas.microsoft.com/office/drawing/2014/main" val="20008"/>
                    </a:ext>
                  </a:extLst>
                </a:gridCol>
              </a:tblGrid>
              <a:tr h="183910">
                <a:tc>
                  <a:txBody>
                    <a:bodyPr/>
                    <a:lstStyle/>
                    <a:p>
                      <a:pPr algn="l" fontAlgn="ctr"/>
                      <a:r>
                        <a:rPr lang="es-EC" sz="1100" u="none" strike="noStrike" dirty="0">
                          <a:effectLst/>
                        </a:rPr>
                        <a:t>P9</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¿Cuál es la experiencia mínima del solicitante en el sistema financiero?</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6,06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0,416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4,84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0,56</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0"/>
                  </a:ext>
                </a:extLst>
              </a:tr>
              <a:tr h="332876">
                <a:tc>
                  <a:txBody>
                    <a:bodyPr/>
                    <a:lstStyle/>
                    <a:p>
                      <a:pPr algn="l" fontAlgn="ctr"/>
                      <a:r>
                        <a:rPr lang="es-EC" sz="1100" u="none" strike="noStrike" dirty="0">
                          <a:effectLst/>
                        </a:rPr>
                        <a:t>P10</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¿Otorgan microcréditos aun cuando el solicitante ya tiene otro crédito vigente en este banco u otra institución financiera?</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1"/>
                  </a:ext>
                </a:extLst>
              </a:tr>
              <a:tr h="332876">
                <a:tc>
                  <a:txBody>
                    <a:bodyPr/>
                    <a:lstStyle/>
                    <a:p>
                      <a:pPr algn="l" fontAlgn="ctr"/>
                      <a:r>
                        <a:rPr lang="es-EC" sz="1100" u="none" strike="noStrike" dirty="0">
                          <a:effectLst/>
                        </a:rPr>
                        <a:t>P11</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¿A través de qué medios una persona puede pagar las cuotas del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Agencias bancarias</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2,95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0,566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4,02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0,40</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2"/>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Cajeros automáticos</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7,24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0,124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3,09</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0,54</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3"/>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Débito bancario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4"/>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ServiPagos</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5,47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0,242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2,51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0,64</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5"/>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Transferencias</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2,60</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0,628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1,95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0,75</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6"/>
                  </a:ext>
                </a:extLst>
              </a:tr>
              <a:tr h="332876">
                <a:tc>
                  <a:txBody>
                    <a:bodyPr/>
                    <a:lstStyle/>
                    <a:p>
                      <a:pPr algn="l" fontAlgn="ctr"/>
                      <a:r>
                        <a:rPr lang="es-EC" sz="1100" u="none" strike="noStrike" dirty="0">
                          <a:effectLst/>
                        </a:rPr>
                        <a:t>P12</a:t>
                      </a:r>
                      <a:endParaRPr lang="es-EC" sz="1100" b="0" i="0" u="none" strike="noStrike" dirty="0">
                        <a:solidFill>
                          <a:srgbClr val="000000"/>
                        </a:solidFill>
                        <a:effectLst/>
                        <a:latin typeface="Calibri" panose="020F0502020204030204" pitchFamily="34" charset="0"/>
                      </a:endParaRPr>
                    </a:p>
                  </a:txBody>
                  <a:tcPr marL="9195" marR="9195" marT="9195" marB="0" anchor="ctr"/>
                </a:tc>
                <a:tc gridSpan="2">
                  <a:txBody>
                    <a:bodyPr/>
                    <a:lstStyle/>
                    <a:p>
                      <a:pPr algn="l" fontAlgn="ctr"/>
                      <a:r>
                        <a:rPr lang="es-EC" sz="1100" u="none" strike="noStrike" dirty="0">
                          <a:effectLst/>
                        </a:rPr>
                        <a:t>¿Utilizan el RDC (Registro de Datos Crediticios) para evaluar el historial crediticio de un solicitante?</a:t>
                      </a:r>
                      <a:endParaRPr lang="es-EC" sz="1100" b="0"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3,40</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7"/>
                  </a:ext>
                </a:extLst>
              </a:tr>
              <a:tr h="332876">
                <a:tc>
                  <a:txBody>
                    <a:bodyPr/>
                    <a:lstStyle/>
                    <a:p>
                      <a:pPr algn="l" fontAlgn="ctr"/>
                      <a:r>
                        <a:rPr lang="es-EC" sz="1100" u="none" strike="noStrike" dirty="0">
                          <a:effectLst/>
                        </a:rPr>
                        <a:t>P13</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¿Cuál es la forma de pago de las cuotas de un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Mensual</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8"/>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Bimensual</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9"/>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Trimestral</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4,73</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0,316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2,03</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0,73</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0"/>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Semestral</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1"/>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Anual</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2"/>
                  </a:ext>
                </a:extLst>
              </a:tr>
              <a:tr h="183910">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Al vencimiento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2,06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0,357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1,35</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0,51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1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27805477"/>
              </p:ext>
            </p:extLst>
          </p:nvPr>
        </p:nvGraphicFramePr>
        <p:xfrm>
          <a:off x="1365598" y="1835586"/>
          <a:ext cx="9391651" cy="583557"/>
        </p:xfrm>
        <a:graphic>
          <a:graphicData uri="http://schemas.openxmlformats.org/drawingml/2006/table">
            <a:tbl>
              <a:tblPr>
                <a:tableStyleId>{5DA37D80-6434-44D0-A028-1B22A696006F}</a:tableStyleId>
              </a:tblPr>
              <a:tblGrid>
                <a:gridCol w="359093">
                  <a:extLst>
                    <a:ext uri="{9D8B030D-6E8A-4147-A177-3AD203B41FA5}">
                      <a16:colId xmlns:a16="http://schemas.microsoft.com/office/drawing/2014/main" val="20000"/>
                    </a:ext>
                  </a:extLst>
                </a:gridCol>
                <a:gridCol w="2964815">
                  <a:extLst>
                    <a:ext uri="{9D8B030D-6E8A-4147-A177-3AD203B41FA5}">
                      <a16:colId xmlns:a16="http://schemas.microsoft.com/office/drawing/2014/main" val="20001"/>
                    </a:ext>
                  </a:extLst>
                </a:gridCol>
                <a:gridCol w="1417955">
                  <a:extLst>
                    <a:ext uri="{9D8B030D-6E8A-4147-A177-3AD203B41FA5}">
                      <a16:colId xmlns:a16="http://schemas.microsoft.com/office/drawing/2014/main" val="20002"/>
                    </a:ext>
                  </a:extLst>
                </a:gridCol>
                <a:gridCol w="837883">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865505">
                  <a:extLst>
                    <a:ext uri="{9D8B030D-6E8A-4147-A177-3AD203B41FA5}">
                      <a16:colId xmlns:a16="http://schemas.microsoft.com/office/drawing/2014/main" val="20006"/>
                    </a:ext>
                  </a:extLst>
                </a:gridCol>
                <a:gridCol w="736600">
                  <a:extLst>
                    <a:ext uri="{9D8B030D-6E8A-4147-A177-3AD203B41FA5}">
                      <a16:colId xmlns:a16="http://schemas.microsoft.com/office/drawing/2014/main" val="20007"/>
                    </a:ext>
                  </a:extLst>
                </a:gridCol>
                <a:gridCol w="736600">
                  <a:extLst>
                    <a:ext uri="{9D8B030D-6E8A-4147-A177-3AD203B41FA5}">
                      <a16:colId xmlns:a16="http://schemas.microsoft.com/office/drawing/2014/main" val="20008"/>
                    </a:ext>
                  </a:extLst>
                </a:gridCol>
              </a:tblGrid>
              <a:tr h="239082">
                <a:tc rowSpan="2" gridSpan="3">
                  <a:txBody>
                    <a:bodyPr/>
                    <a:lstStyle/>
                    <a:p>
                      <a:pPr algn="ctr" fontAlgn="ctr"/>
                      <a:r>
                        <a:rPr lang="es-EC" sz="1100" b="1" u="none" strike="noStrike" dirty="0">
                          <a:effectLst/>
                        </a:rPr>
                        <a:t>Preguntas</a:t>
                      </a:r>
                      <a:endParaRPr lang="es-EC" sz="1100" b="1" i="0" u="none" strike="noStrike" dirty="0">
                        <a:solidFill>
                          <a:srgbClr val="000000"/>
                        </a:solidFill>
                        <a:effectLst/>
                        <a:latin typeface="Calibri" panose="020F0502020204030204" pitchFamily="34" charset="0"/>
                      </a:endParaRPr>
                    </a:p>
                  </a:txBody>
                  <a:tcPr marL="9195" marR="9195" marT="9195" marB="0" anchor="ctr"/>
                </a:tc>
                <a:tc rowSpan="2" hMerge="1">
                  <a:txBody>
                    <a:bodyPr/>
                    <a:lstStyle/>
                    <a:p>
                      <a:endParaRPr lang="es-EC"/>
                    </a:p>
                  </a:txBody>
                  <a:tcPr/>
                </a:tc>
                <a:tc rowSpan="2" hMerge="1">
                  <a:txBody>
                    <a:bodyPr/>
                    <a:lstStyle/>
                    <a:p>
                      <a:endParaRPr lang="es-EC"/>
                    </a:p>
                  </a:txBody>
                  <a:tcPr/>
                </a:tc>
                <a:tc gridSpan="3">
                  <a:txBody>
                    <a:bodyPr/>
                    <a:lstStyle/>
                    <a:p>
                      <a:pPr algn="ctr" fontAlgn="ctr"/>
                      <a:r>
                        <a:rPr lang="es-EC" sz="1100" b="1" u="none" strike="noStrike" dirty="0">
                          <a:effectLst/>
                        </a:rPr>
                        <a:t>Monto de microcrédito</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tc gridSpan="3">
                  <a:txBody>
                    <a:bodyPr/>
                    <a:lstStyle/>
                    <a:p>
                      <a:pPr algn="ctr" fontAlgn="ctr"/>
                      <a:r>
                        <a:rPr lang="es-EC" sz="1100" b="1" u="none" strike="noStrike" dirty="0">
                          <a:effectLst/>
                        </a:rPr>
                        <a:t>Número de operaciones</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310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510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801137"/>
          </a:xfrm>
        </p:spPr>
        <p:txBody>
          <a:bodyPr anchor="t">
            <a:normAutofit/>
          </a:bodyPr>
          <a:lstStyle/>
          <a:p>
            <a:r>
              <a:rPr lang="es-EC" dirty="0"/>
              <a:t>4.4 Comprobación de hipótesis </a:t>
            </a:r>
          </a:p>
        </p:txBody>
      </p:sp>
      <p:graphicFrame>
        <p:nvGraphicFramePr>
          <p:cNvPr id="3" name="Tabla 2"/>
          <p:cNvGraphicFramePr>
            <a:graphicFrameLocks noGrp="1"/>
          </p:cNvGraphicFramePr>
          <p:nvPr>
            <p:extLst>
              <p:ext uri="{D42A27DB-BD31-4B8C-83A1-F6EECF244321}">
                <p14:modId xmlns:p14="http://schemas.microsoft.com/office/powerpoint/2010/main" val="2389715174"/>
              </p:ext>
            </p:extLst>
          </p:nvPr>
        </p:nvGraphicFramePr>
        <p:xfrm>
          <a:off x="1365598" y="2449360"/>
          <a:ext cx="9391651" cy="583557"/>
        </p:xfrm>
        <a:graphic>
          <a:graphicData uri="http://schemas.openxmlformats.org/drawingml/2006/table">
            <a:tbl>
              <a:tblPr>
                <a:tableStyleId>{5DA37D80-6434-44D0-A028-1B22A696006F}</a:tableStyleId>
              </a:tblPr>
              <a:tblGrid>
                <a:gridCol w="359093">
                  <a:extLst>
                    <a:ext uri="{9D8B030D-6E8A-4147-A177-3AD203B41FA5}">
                      <a16:colId xmlns:a16="http://schemas.microsoft.com/office/drawing/2014/main" val="20000"/>
                    </a:ext>
                  </a:extLst>
                </a:gridCol>
                <a:gridCol w="2964815">
                  <a:extLst>
                    <a:ext uri="{9D8B030D-6E8A-4147-A177-3AD203B41FA5}">
                      <a16:colId xmlns:a16="http://schemas.microsoft.com/office/drawing/2014/main" val="20001"/>
                    </a:ext>
                  </a:extLst>
                </a:gridCol>
                <a:gridCol w="1417955">
                  <a:extLst>
                    <a:ext uri="{9D8B030D-6E8A-4147-A177-3AD203B41FA5}">
                      <a16:colId xmlns:a16="http://schemas.microsoft.com/office/drawing/2014/main" val="20002"/>
                    </a:ext>
                  </a:extLst>
                </a:gridCol>
                <a:gridCol w="837883">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865505">
                  <a:extLst>
                    <a:ext uri="{9D8B030D-6E8A-4147-A177-3AD203B41FA5}">
                      <a16:colId xmlns:a16="http://schemas.microsoft.com/office/drawing/2014/main" val="20006"/>
                    </a:ext>
                  </a:extLst>
                </a:gridCol>
                <a:gridCol w="736600">
                  <a:extLst>
                    <a:ext uri="{9D8B030D-6E8A-4147-A177-3AD203B41FA5}">
                      <a16:colId xmlns:a16="http://schemas.microsoft.com/office/drawing/2014/main" val="20007"/>
                    </a:ext>
                  </a:extLst>
                </a:gridCol>
                <a:gridCol w="736600">
                  <a:extLst>
                    <a:ext uri="{9D8B030D-6E8A-4147-A177-3AD203B41FA5}">
                      <a16:colId xmlns:a16="http://schemas.microsoft.com/office/drawing/2014/main" val="20008"/>
                    </a:ext>
                  </a:extLst>
                </a:gridCol>
              </a:tblGrid>
              <a:tr h="239082">
                <a:tc rowSpan="2" gridSpan="3">
                  <a:txBody>
                    <a:bodyPr/>
                    <a:lstStyle/>
                    <a:p>
                      <a:pPr algn="ctr" fontAlgn="ctr"/>
                      <a:r>
                        <a:rPr lang="es-EC" sz="1100" b="1" u="none" strike="noStrike" dirty="0">
                          <a:effectLst/>
                        </a:rPr>
                        <a:t>Preguntas</a:t>
                      </a:r>
                      <a:endParaRPr lang="es-EC" sz="1100" b="1" i="0" u="none" strike="noStrike" dirty="0">
                        <a:solidFill>
                          <a:srgbClr val="000000"/>
                        </a:solidFill>
                        <a:effectLst/>
                        <a:latin typeface="Calibri" panose="020F0502020204030204" pitchFamily="34" charset="0"/>
                      </a:endParaRPr>
                    </a:p>
                  </a:txBody>
                  <a:tcPr marL="9195" marR="9195" marT="9195" marB="0" anchor="ctr"/>
                </a:tc>
                <a:tc rowSpan="2" hMerge="1">
                  <a:txBody>
                    <a:bodyPr/>
                    <a:lstStyle/>
                    <a:p>
                      <a:endParaRPr lang="es-EC"/>
                    </a:p>
                  </a:txBody>
                  <a:tcPr/>
                </a:tc>
                <a:tc rowSpan="2" hMerge="1">
                  <a:txBody>
                    <a:bodyPr/>
                    <a:lstStyle/>
                    <a:p>
                      <a:endParaRPr lang="es-EC"/>
                    </a:p>
                  </a:txBody>
                  <a:tcPr/>
                </a:tc>
                <a:tc gridSpan="3">
                  <a:txBody>
                    <a:bodyPr/>
                    <a:lstStyle/>
                    <a:p>
                      <a:pPr algn="ctr" fontAlgn="ctr"/>
                      <a:r>
                        <a:rPr lang="es-EC" sz="1100" b="1" u="none" strike="noStrike" dirty="0">
                          <a:effectLst/>
                        </a:rPr>
                        <a:t>Monto de microcrédito</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tc gridSpan="3">
                  <a:txBody>
                    <a:bodyPr/>
                    <a:lstStyle/>
                    <a:p>
                      <a:pPr algn="ctr" fontAlgn="ctr"/>
                      <a:r>
                        <a:rPr lang="es-EC" sz="1100" b="1" u="none" strike="noStrike" dirty="0">
                          <a:effectLst/>
                        </a:rPr>
                        <a:t>Número de operaciones</a:t>
                      </a:r>
                      <a:endParaRPr lang="es-EC" sz="1100" b="1" i="0" u="none" strike="noStrike" dirty="0">
                        <a:solidFill>
                          <a:srgbClr val="000000"/>
                        </a:solidFill>
                        <a:effectLst/>
                        <a:latin typeface="Calibri" panose="020F0502020204030204" pitchFamily="34" charset="0"/>
                      </a:endParaRPr>
                    </a:p>
                  </a:txBody>
                  <a:tcPr marL="9195" marR="9195" marT="919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19310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Chi-Cuadrado</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GL</a:t>
                      </a:r>
                      <a:endParaRPr lang="es-EC" sz="1100" b="1"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b="1" u="none" strike="noStrike" dirty="0">
                          <a:effectLst/>
                        </a:rPr>
                        <a:t>p</a:t>
                      </a:r>
                      <a:endParaRPr lang="es-EC" sz="1100" b="1" i="0" u="none" strike="noStrike" dirty="0">
                        <a:solidFill>
                          <a:srgbClr val="000000"/>
                        </a:solidFill>
                        <a:effectLst/>
                        <a:latin typeface="Calibri" panose="020F0502020204030204" pitchFamily="34" charset="0"/>
                      </a:endParaRPr>
                    </a:p>
                  </a:txBody>
                  <a:tcPr marL="9195" marR="9195" marT="9195" marB="0" anchor="ctr"/>
                </a:tc>
                <a:extLst>
                  <a:ext uri="{0D108BD9-81ED-4DB2-BD59-A6C34878D82A}">
                    <a16:rowId xmlns:a16="http://schemas.microsoft.com/office/drawing/2014/main" val="1000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399689358"/>
              </p:ext>
            </p:extLst>
          </p:nvPr>
        </p:nvGraphicFramePr>
        <p:xfrm>
          <a:off x="1362597" y="3084837"/>
          <a:ext cx="9391649" cy="2241565"/>
        </p:xfrm>
        <a:graphic>
          <a:graphicData uri="http://schemas.openxmlformats.org/drawingml/2006/table">
            <a:tbl>
              <a:tblPr>
                <a:tableStyleId>{5DA37D80-6434-44D0-A028-1B22A696006F}</a:tableStyleId>
              </a:tblPr>
              <a:tblGrid>
                <a:gridCol w="358858">
                  <a:extLst>
                    <a:ext uri="{9D8B030D-6E8A-4147-A177-3AD203B41FA5}">
                      <a16:colId xmlns:a16="http://schemas.microsoft.com/office/drawing/2014/main" val="20000"/>
                    </a:ext>
                  </a:extLst>
                </a:gridCol>
                <a:gridCol w="4379906">
                  <a:extLst>
                    <a:ext uri="{9D8B030D-6E8A-4147-A177-3AD203B41FA5}">
                      <a16:colId xmlns:a16="http://schemas.microsoft.com/office/drawing/2014/main" val="20001"/>
                    </a:ext>
                  </a:extLst>
                </a:gridCol>
                <a:gridCol w="837335">
                  <a:extLst>
                    <a:ext uri="{9D8B030D-6E8A-4147-A177-3AD203B41FA5}">
                      <a16:colId xmlns:a16="http://schemas.microsoft.com/office/drawing/2014/main" val="20002"/>
                    </a:ext>
                  </a:extLst>
                </a:gridCol>
                <a:gridCol w="736119">
                  <a:extLst>
                    <a:ext uri="{9D8B030D-6E8A-4147-A177-3AD203B41FA5}">
                      <a16:colId xmlns:a16="http://schemas.microsoft.com/office/drawing/2014/main" val="20003"/>
                    </a:ext>
                  </a:extLst>
                </a:gridCol>
                <a:gridCol w="736119">
                  <a:extLst>
                    <a:ext uri="{9D8B030D-6E8A-4147-A177-3AD203B41FA5}">
                      <a16:colId xmlns:a16="http://schemas.microsoft.com/office/drawing/2014/main" val="20004"/>
                    </a:ext>
                  </a:extLst>
                </a:gridCol>
                <a:gridCol w="871074">
                  <a:extLst>
                    <a:ext uri="{9D8B030D-6E8A-4147-A177-3AD203B41FA5}">
                      <a16:colId xmlns:a16="http://schemas.microsoft.com/office/drawing/2014/main" val="20005"/>
                    </a:ext>
                  </a:extLst>
                </a:gridCol>
                <a:gridCol w="736119">
                  <a:extLst>
                    <a:ext uri="{9D8B030D-6E8A-4147-A177-3AD203B41FA5}">
                      <a16:colId xmlns:a16="http://schemas.microsoft.com/office/drawing/2014/main" val="20006"/>
                    </a:ext>
                  </a:extLst>
                </a:gridCol>
                <a:gridCol w="736119">
                  <a:extLst>
                    <a:ext uri="{9D8B030D-6E8A-4147-A177-3AD203B41FA5}">
                      <a16:colId xmlns:a16="http://schemas.microsoft.com/office/drawing/2014/main" val="20007"/>
                    </a:ext>
                  </a:extLst>
                </a:gridCol>
              </a:tblGrid>
              <a:tr h="183910">
                <a:tc>
                  <a:txBody>
                    <a:bodyPr/>
                    <a:lstStyle/>
                    <a:p>
                      <a:pPr algn="l" fontAlgn="ctr"/>
                      <a:r>
                        <a:rPr lang="es-EC" sz="1100" u="none" strike="noStrike" dirty="0">
                          <a:effectLst/>
                        </a:rPr>
                        <a:t>P14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¿Conceden un periodo de gracia en un microcrédito?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4,03</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0,402</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4,06</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0,40</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0"/>
                  </a:ext>
                </a:extLst>
              </a:tr>
              <a:tr h="332876">
                <a:tc>
                  <a:txBody>
                    <a:bodyPr/>
                    <a:lstStyle/>
                    <a:p>
                      <a:pPr algn="l" fontAlgn="ctr"/>
                      <a:r>
                        <a:rPr lang="es-EC" sz="1100" u="none" strike="noStrike" dirty="0">
                          <a:effectLst/>
                        </a:rPr>
                        <a:t>P15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¿Si el solicitante no cumple con las condiciones establecidas por el banco se le niega el microcrédito solicitado?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3,40</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1"/>
                  </a:ext>
                </a:extLst>
              </a:tr>
              <a:tr h="332876">
                <a:tc>
                  <a:txBody>
                    <a:bodyPr/>
                    <a:lstStyle/>
                    <a:p>
                      <a:pPr algn="l" fontAlgn="ctr"/>
                      <a:r>
                        <a:rPr lang="es-EC" sz="1100" u="none" strike="noStrike" dirty="0">
                          <a:effectLst/>
                        </a:rPr>
                        <a:t>P16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¿El deudor tiene algún beneficio por cumplir con el pago del microcrédito en los plazos establecidos?</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7,71</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0,103</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7,54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0,11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2"/>
                  </a:ext>
                </a:extLst>
              </a:tr>
              <a:tr h="183910">
                <a:tc>
                  <a:txBody>
                    <a:bodyPr/>
                    <a:lstStyle/>
                    <a:p>
                      <a:pPr algn="l" fontAlgn="ctr"/>
                      <a:r>
                        <a:rPr lang="es-EC" sz="1100" u="none" strike="noStrike" dirty="0">
                          <a:effectLst/>
                        </a:rPr>
                        <a:t>P17</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¿Otorgan microcréditos para cubrir el consumo personal del solicitante?</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5,01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0,29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3"/>
                  </a:ext>
                </a:extLst>
              </a:tr>
              <a:tr h="332876">
                <a:tc>
                  <a:txBody>
                    <a:bodyPr/>
                    <a:lstStyle/>
                    <a:p>
                      <a:pPr algn="l" fontAlgn="ctr"/>
                      <a:r>
                        <a:rPr lang="es-EC" sz="1100" u="none" strike="noStrike" dirty="0">
                          <a:effectLst/>
                        </a:rPr>
                        <a:t>P18</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¿Cuándo el destino del microcrédito es para iniciar un emprendimiento, el banco analiza la rentabilidad y crecimiento del sector respectivo?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5,75</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0,219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5,01</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0,29</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4"/>
                  </a:ext>
                </a:extLst>
              </a:tr>
              <a:tr h="332876">
                <a:tc>
                  <a:txBody>
                    <a:bodyPr/>
                    <a:lstStyle/>
                    <a:p>
                      <a:pPr algn="l" fontAlgn="ctr"/>
                      <a:r>
                        <a:rPr lang="es-EC" sz="1100" u="none" strike="noStrike" dirty="0">
                          <a:effectLst/>
                        </a:rPr>
                        <a:t>P19</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l" fontAlgn="ctr"/>
                      <a:r>
                        <a:rPr lang="es-EC" sz="1100" u="none" strike="noStrike" dirty="0">
                          <a:effectLst/>
                        </a:rPr>
                        <a:t>¿Según usted porque la tasa de interés de un microcrédito es mayor a las tasas de interés de los demás segmentos de crédito?</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5,23</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ctr"/>
                      <a:r>
                        <a:rPr lang="es-EC" sz="1100" u="none" strike="noStrike" dirty="0">
                          <a:effectLst/>
                        </a:rPr>
                        <a:t>0,514</a:t>
                      </a:r>
                      <a:endParaRPr lang="es-EC" sz="1100" b="0" i="0" u="none" strike="noStrike" dirty="0">
                        <a:solidFill>
                          <a:srgbClr val="000000"/>
                        </a:solidFill>
                        <a:effectLst/>
                        <a:latin typeface="Calibri" panose="020F0502020204030204" pitchFamily="34" charset="0"/>
                      </a:endParaRPr>
                    </a:p>
                  </a:txBody>
                  <a:tcPr marL="9195" marR="9195" marT="9195" marB="0" anchor="ctr"/>
                </a:tc>
                <a:tc>
                  <a:txBody>
                    <a:bodyPr/>
                    <a:lstStyle/>
                    <a:p>
                      <a:pPr algn="ctr" fontAlgn="b"/>
                      <a:r>
                        <a:rPr lang="es-EC" sz="1100" u="none" strike="noStrike" dirty="0">
                          <a:effectLst/>
                        </a:rPr>
                        <a:t>8,19</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9195" marR="9195" marT="9195" marB="0" anchor="b"/>
                </a:tc>
                <a:tc>
                  <a:txBody>
                    <a:bodyPr/>
                    <a:lstStyle/>
                    <a:p>
                      <a:pPr algn="ctr" fontAlgn="b"/>
                      <a:r>
                        <a:rPr lang="es-EC" sz="1100" u="none" strike="noStrike" dirty="0">
                          <a:effectLst/>
                        </a:rPr>
                        <a:t>0,41</a:t>
                      </a:r>
                      <a:endParaRPr lang="es-EC" sz="1100" b="0" i="0" u="none" strike="noStrike" dirty="0">
                        <a:solidFill>
                          <a:srgbClr val="000000"/>
                        </a:solidFill>
                        <a:effectLst/>
                        <a:latin typeface="Calibri" panose="020F0502020204030204" pitchFamily="34" charset="0"/>
                      </a:endParaRPr>
                    </a:p>
                  </a:txBody>
                  <a:tcPr marL="9195" marR="9195" marT="919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83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839773"/>
            <a:ext cx="9366325" cy="801137"/>
          </a:xfrm>
        </p:spPr>
        <p:txBody>
          <a:bodyPr anchor="t">
            <a:normAutofit/>
          </a:bodyPr>
          <a:lstStyle/>
          <a:p>
            <a:r>
              <a:rPr lang="es-EC" dirty="0"/>
              <a:t>4.4 Comprobación de hipótesis </a:t>
            </a:r>
          </a:p>
        </p:txBody>
      </p:sp>
      <p:graphicFrame>
        <p:nvGraphicFramePr>
          <p:cNvPr id="2" name="Tabla 1"/>
          <p:cNvGraphicFramePr>
            <a:graphicFrameLocks noGrp="1"/>
          </p:cNvGraphicFramePr>
          <p:nvPr>
            <p:extLst>
              <p:ext uri="{D42A27DB-BD31-4B8C-83A1-F6EECF244321}">
                <p14:modId xmlns:p14="http://schemas.microsoft.com/office/powerpoint/2010/main" val="3786827256"/>
              </p:ext>
            </p:extLst>
          </p:nvPr>
        </p:nvGraphicFramePr>
        <p:xfrm>
          <a:off x="1003013" y="1923397"/>
          <a:ext cx="3130576" cy="1733550"/>
        </p:xfrm>
        <a:graphic>
          <a:graphicData uri="http://schemas.openxmlformats.org/drawingml/2006/table">
            <a:tbl>
              <a:tblPr>
                <a:tableStyleId>{5DA37D80-6434-44D0-A028-1B22A696006F}</a:tableStyleId>
              </a:tblPr>
              <a:tblGrid>
                <a:gridCol w="688001">
                  <a:extLst>
                    <a:ext uri="{9D8B030D-6E8A-4147-A177-3AD203B41FA5}">
                      <a16:colId xmlns:a16="http://schemas.microsoft.com/office/drawing/2014/main" val="20000"/>
                    </a:ext>
                  </a:extLst>
                </a:gridCol>
                <a:gridCol w="1445599">
                  <a:extLst>
                    <a:ext uri="{9D8B030D-6E8A-4147-A177-3AD203B41FA5}">
                      <a16:colId xmlns:a16="http://schemas.microsoft.com/office/drawing/2014/main" val="20001"/>
                    </a:ext>
                  </a:extLst>
                </a:gridCol>
                <a:gridCol w="996976">
                  <a:extLst>
                    <a:ext uri="{9D8B030D-6E8A-4147-A177-3AD203B41FA5}">
                      <a16:colId xmlns:a16="http://schemas.microsoft.com/office/drawing/2014/main" val="20002"/>
                    </a:ext>
                  </a:extLst>
                </a:gridCol>
              </a:tblGrid>
              <a:tr h="600075">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t"/>
                      <a:r>
                        <a:rPr lang="es-EC" sz="1100" u="none" strike="noStrike" dirty="0">
                          <a:effectLst/>
                        </a:rPr>
                        <a:t>Correlación operaciones de microcrédito minorista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tc>
                <a:tc hMerge="1">
                  <a:txBody>
                    <a:bodyPr/>
                    <a:lstStyle/>
                    <a:p>
                      <a:endParaRPr lang="es-EC"/>
                    </a:p>
                  </a:txBody>
                  <a:tcPr/>
                </a:tc>
                <a:extLst>
                  <a:ext uri="{0D108BD9-81ED-4DB2-BD59-A6C34878D82A}">
                    <a16:rowId xmlns:a16="http://schemas.microsoft.com/office/drawing/2014/main" val="10000"/>
                  </a:ext>
                </a:extLst>
              </a:tr>
              <a:tr h="3714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Número de operaciones</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16.018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29,41%</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82.318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27,85%</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80.249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29,70%</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69.511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27,99%</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49940827"/>
              </p:ext>
            </p:extLst>
          </p:nvPr>
        </p:nvGraphicFramePr>
        <p:xfrm>
          <a:off x="4399681" y="1910872"/>
          <a:ext cx="3291300" cy="1733550"/>
        </p:xfrm>
        <a:graphic>
          <a:graphicData uri="http://schemas.openxmlformats.org/drawingml/2006/table">
            <a:tbl>
              <a:tblPr>
                <a:tableStyleId>{5DA37D80-6434-44D0-A028-1B22A696006F}</a:tableStyleId>
              </a:tblPr>
              <a:tblGrid>
                <a:gridCol w="635782">
                  <a:extLst>
                    <a:ext uri="{9D8B030D-6E8A-4147-A177-3AD203B41FA5}">
                      <a16:colId xmlns:a16="http://schemas.microsoft.com/office/drawing/2014/main" val="20000"/>
                    </a:ext>
                  </a:extLst>
                </a:gridCol>
                <a:gridCol w="1390389">
                  <a:extLst>
                    <a:ext uri="{9D8B030D-6E8A-4147-A177-3AD203B41FA5}">
                      <a16:colId xmlns:a16="http://schemas.microsoft.com/office/drawing/2014/main" val="20001"/>
                    </a:ext>
                  </a:extLst>
                </a:gridCol>
                <a:gridCol w="1265129">
                  <a:extLst>
                    <a:ext uri="{9D8B030D-6E8A-4147-A177-3AD203B41FA5}">
                      <a16:colId xmlns:a16="http://schemas.microsoft.com/office/drawing/2014/main" val="20002"/>
                    </a:ext>
                  </a:extLst>
                </a:gridCol>
              </a:tblGrid>
              <a:tr h="600075">
                <a:tc>
                  <a:txBody>
                    <a:bodyPr/>
                    <a:lstStyle/>
                    <a:p>
                      <a:pPr algn="l" fontAlgn="b"/>
                      <a:endParaRPr lang="es-EC" sz="1100" b="1"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b"/>
                      <a:r>
                        <a:rPr lang="es-EC" sz="1100" u="none" strike="noStrike" dirty="0">
                          <a:effectLst/>
                        </a:rPr>
                        <a:t>Correlación operaciones de microcrédito de acumulación simple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0"/>
                  </a:ext>
                </a:extLst>
              </a:tr>
              <a:tr h="3714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Número de operaciones</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170.241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26,98%</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118.692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26,67%</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125.040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27,04%</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28.879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25,44%</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92576017"/>
              </p:ext>
            </p:extLst>
          </p:nvPr>
        </p:nvGraphicFramePr>
        <p:xfrm>
          <a:off x="7914187" y="1833606"/>
          <a:ext cx="3378200" cy="1813560"/>
        </p:xfrm>
        <a:graphic>
          <a:graphicData uri="http://schemas.openxmlformats.org/drawingml/2006/table">
            <a:tbl>
              <a:tblPr>
                <a:tableStyleId>{5DA37D80-6434-44D0-A028-1B22A696006F}</a:tableStyleId>
              </a:tblPr>
              <a:tblGrid>
                <a:gridCol w="7620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tblGrid>
              <a:tr h="600075">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b"/>
                      <a:r>
                        <a:rPr lang="es-EC" sz="1100" u="none" strike="noStrike" dirty="0">
                          <a:effectLst/>
                        </a:rPr>
                        <a:t>Correlación operaciones de microcrédito de acumulación ampliada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0"/>
                  </a:ext>
                </a:extLst>
              </a:tr>
              <a:tr h="3714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Número de operaciones</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24.126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24,08%</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5.529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22,75%</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6.096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23,87%</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109.113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22,61%</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4057113722"/>
              </p:ext>
            </p:extLst>
          </p:nvPr>
        </p:nvGraphicFramePr>
        <p:xfrm>
          <a:off x="817067" y="3473370"/>
          <a:ext cx="3479360" cy="2514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215660576"/>
              </p:ext>
            </p:extLst>
          </p:nvPr>
        </p:nvGraphicFramePr>
        <p:xfrm>
          <a:off x="4377390" y="3523474"/>
          <a:ext cx="3276013" cy="2476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857349592"/>
              </p:ext>
            </p:extLst>
          </p:nvPr>
        </p:nvGraphicFramePr>
        <p:xfrm>
          <a:off x="7887032" y="3673788"/>
          <a:ext cx="3586810" cy="225102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2116899" y="5953087"/>
            <a:ext cx="1365337" cy="369332"/>
          </a:xfrm>
          <a:prstGeom prst="rect">
            <a:avLst/>
          </a:prstGeom>
          <a:noFill/>
          <a:ln>
            <a:solidFill>
              <a:schemeClr val="bg2"/>
            </a:solidFill>
          </a:ln>
        </p:spPr>
        <p:txBody>
          <a:bodyPr wrap="square" rtlCol="0" anchor="ctr" anchorCtr="1">
            <a:spAutoFit/>
          </a:bodyPr>
          <a:lstStyle/>
          <a:p>
            <a:r>
              <a:rPr lang="es-EC" dirty="0"/>
              <a:t>- 0,41</a:t>
            </a:r>
          </a:p>
        </p:txBody>
      </p:sp>
      <p:sp>
        <p:nvSpPr>
          <p:cNvPr id="12" name="CuadroTexto 11"/>
          <p:cNvSpPr txBox="1"/>
          <p:nvPr/>
        </p:nvSpPr>
        <p:spPr>
          <a:xfrm>
            <a:off x="5391813" y="5953087"/>
            <a:ext cx="1365337" cy="369332"/>
          </a:xfrm>
          <a:prstGeom prst="rect">
            <a:avLst/>
          </a:prstGeom>
          <a:noFill/>
          <a:ln>
            <a:solidFill>
              <a:schemeClr val="bg2"/>
            </a:solidFill>
          </a:ln>
        </p:spPr>
        <p:txBody>
          <a:bodyPr wrap="square" rtlCol="0" anchor="ctr" anchorCtr="1">
            <a:spAutoFit/>
          </a:bodyPr>
          <a:lstStyle/>
          <a:p>
            <a:r>
              <a:rPr lang="es-EC" dirty="0"/>
              <a:t>0,94</a:t>
            </a:r>
          </a:p>
        </p:txBody>
      </p:sp>
      <p:sp>
        <p:nvSpPr>
          <p:cNvPr id="13" name="CuadroTexto 12"/>
          <p:cNvSpPr txBox="1"/>
          <p:nvPr/>
        </p:nvSpPr>
        <p:spPr>
          <a:xfrm>
            <a:off x="8997863" y="5955174"/>
            <a:ext cx="1365337" cy="369332"/>
          </a:xfrm>
          <a:prstGeom prst="rect">
            <a:avLst/>
          </a:prstGeom>
          <a:noFill/>
          <a:ln>
            <a:solidFill>
              <a:schemeClr val="bg2"/>
            </a:solidFill>
          </a:ln>
        </p:spPr>
        <p:txBody>
          <a:bodyPr wrap="square" rtlCol="0" anchor="ctr" anchorCtr="1">
            <a:spAutoFit/>
          </a:bodyPr>
          <a:lstStyle/>
          <a:p>
            <a:r>
              <a:rPr lang="es-EC" dirty="0"/>
              <a:t>- 0,53</a:t>
            </a:r>
          </a:p>
        </p:txBody>
      </p:sp>
    </p:spTree>
    <p:extLst>
      <p:ext uri="{BB962C8B-B14F-4D97-AF65-F5344CB8AC3E}">
        <p14:creationId xmlns:p14="http://schemas.microsoft.com/office/powerpoint/2010/main" val="42824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839773"/>
            <a:ext cx="9366325" cy="801137"/>
          </a:xfrm>
        </p:spPr>
        <p:txBody>
          <a:bodyPr anchor="t">
            <a:normAutofit/>
          </a:bodyPr>
          <a:lstStyle/>
          <a:p>
            <a:r>
              <a:rPr lang="es-EC" dirty="0"/>
              <a:t>4.4 Comprobación de hipótesis </a:t>
            </a:r>
          </a:p>
        </p:txBody>
      </p:sp>
      <p:sp>
        <p:nvSpPr>
          <p:cNvPr id="11" name="CuadroTexto 10"/>
          <p:cNvSpPr txBox="1"/>
          <p:nvPr/>
        </p:nvSpPr>
        <p:spPr>
          <a:xfrm>
            <a:off x="2116899" y="5953087"/>
            <a:ext cx="1365337" cy="369332"/>
          </a:xfrm>
          <a:prstGeom prst="rect">
            <a:avLst/>
          </a:prstGeom>
          <a:noFill/>
          <a:ln>
            <a:solidFill>
              <a:schemeClr val="bg2"/>
            </a:solidFill>
          </a:ln>
        </p:spPr>
        <p:txBody>
          <a:bodyPr wrap="square" rtlCol="0" anchor="ctr" anchorCtr="1">
            <a:spAutoFit/>
          </a:bodyPr>
          <a:lstStyle/>
          <a:p>
            <a:r>
              <a:rPr lang="es-EC" dirty="0"/>
              <a:t>- 0,40</a:t>
            </a:r>
          </a:p>
        </p:txBody>
      </p:sp>
      <p:sp>
        <p:nvSpPr>
          <p:cNvPr id="12" name="CuadroTexto 11"/>
          <p:cNvSpPr txBox="1"/>
          <p:nvPr/>
        </p:nvSpPr>
        <p:spPr>
          <a:xfrm>
            <a:off x="5391813" y="5953087"/>
            <a:ext cx="1365337" cy="369332"/>
          </a:xfrm>
          <a:prstGeom prst="rect">
            <a:avLst/>
          </a:prstGeom>
          <a:noFill/>
          <a:ln>
            <a:solidFill>
              <a:schemeClr val="bg2"/>
            </a:solidFill>
          </a:ln>
        </p:spPr>
        <p:txBody>
          <a:bodyPr wrap="square" rtlCol="0" anchor="ctr" anchorCtr="1">
            <a:spAutoFit/>
          </a:bodyPr>
          <a:lstStyle/>
          <a:p>
            <a:r>
              <a:rPr lang="es-EC" dirty="0"/>
              <a:t>0,98</a:t>
            </a:r>
          </a:p>
        </p:txBody>
      </p:sp>
      <p:sp>
        <p:nvSpPr>
          <p:cNvPr id="13" name="CuadroTexto 12"/>
          <p:cNvSpPr txBox="1"/>
          <p:nvPr/>
        </p:nvSpPr>
        <p:spPr>
          <a:xfrm>
            <a:off x="8997863" y="5955174"/>
            <a:ext cx="1365337" cy="369332"/>
          </a:xfrm>
          <a:prstGeom prst="rect">
            <a:avLst/>
          </a:prstGeom>
          <a:noFill/>
          <a:ln>
            <a:solidFill>
              <a:schemeClr val="bg2"/>
            </a:solidFill>
          </a:ln>
        </p:spPr>
        <p:txBody>
          <a:bodyPr wrap="square" rtlCol="0" anchor="ctr" anchorCtr="1">
            <a:spAutoFit/>
          </a:bodyPr>
          <a:lstStyle/>
          <a:p>
            <a:r>
              <a:rPr lang="es-EC" dirty="0"/>
              <a:t>- 0,63</a:t>
            </a:r>
          </a:p>
        </p:txBody>
      </p:sp>
      <p:graphicFrame>
        <p:nvGraphicFramePr>
          <p:cNvPr id="3" name="Tabla 2"/>
          <p:cNvGraphicFramePr>
            <a:graphicFrameLocks noGrp="1"/>
          </p:cNvGraphicFramePr>
          <p:nvPr>
            <p:extLst>
              <p:ext uri="{D42A27DB-BD31-4B8C-83A1-F6EECF244321}">
                <p14:modId xmlns:p14="http://schemas.microsoft.com/office/powerpoint/2010/main" val="1527539674"/>
              </p:ext>
            </p:extLst>
          </p:nvPr>
        </p:nvGraphicFramePr>
        <p:xfrm>
          <a:off x="893436" y="1804684"/>
          <a:ext cx="2989632" cy="1819275"/>
        </p:xfrm>
        <a:graphic>
          <a:graphicData uri="http://schemas.openxmlformats.org/drawingml/2006/table">
            <a:tbl>
              <a:tblPr>
                <a:tableStyleId>{E8B1032C-EA38-4F05-BA0D-38AFFFC7BED3}</a:tableStyleId>
              </a:tblPr>
              <a:tblGrid>
                <a:gridCol w="609687">
                  <a:extLst>
                    <a:ext uri="{9D8B030D-6E8A-4147-A177-3AD203B41FA5}">
                      <a16:colId xmlns:a16="http://schemas.microsoft.com/office/drawing/2014/main" val="20000"/>
                    </a:ext>
                  </a:extLst>
                </a:gridCol>
                <a:gridCol w="1523913">
                  <a:extLst>
                    <a:ext uri="{9D8B030D-6E8A-4147-A177-3AD203B41FA5}">
                      <a16:colId xmlns:a16="http://schemas.microsoft.com/office/drawing/2014/main" val="20001"/>
                    </a:ext>
                  </a:extLst>
                </a:gridCol>
                <a:gridCol w="856032">
                  <a:extLst>
                    <a:ext uri="{9D8B030D-6E8A-4147-A177-3AD203B41FA5}">
                      <a16:colId xmlns:a16="http://schemas.microsoft.com/office/drawing/2014/main" val="20002"/>
                    </a:ext>
                  </a:extLst>
                </a:gridCol>
              </a:tblGrid>
              <a:tr h="647700">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b"/>
                      <a:r>
                        <a:rPr lang="es-EC" sz="1100" u="none" strike="noStrike" dirty="0">
                          <a:effectLst/>
                        </a:rPr>
                        <a:t>Correlación operaciones de microcrédito minorista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0"/>
                  </a:ext>
                </a:extLst>
              </a:tr>
              <a:tr h="4095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Monto de microcrédito en USD</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8.604.485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29,41%</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41.694.230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27,85%</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41.843.891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29,70%</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36.529.236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27,99%</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07213080"/>
              </p:ext>
            </p:extLst>
          </p:nvPr>
        </p:nvGraphicFramePr>
        <p:xfrm>
          <a:off x="4305142" y="1803748"/>
          <a:ext cx="3216145" cy="1819275"/>
        </p:xfrm>
        <a:graphic>
          <a:graphicData uri="http://schemas.openxmlformats.org/drawingml/2006/table">
            <a:tbl>
              <a:tblPr>
                <a:tableStyleId>{E8B1032C-EA38-4F05-BA0D-38AFFFC7BED3}</a:tableStyleId>
              </a:tblPr>
              <a:tblGrid>
                <a:gridCol w="648309">
                  <a:extLst>
                    <a:ext uri="{9D8B030D-6E8A-4147-A177-3AD203B41FA5}">
                      <a16:colId xmlns:a16="http://schemas.microsoft.com/office/drawing/2014/main" val="20000"/>
                    </a:ext>
                  </a:extLst>
                </a:gridCol>
                <a:gridCol w="1553228">
                  <a:extLst>
                    <a:ext uri="{9D8B030D-6E8A-4147-A177-3AD203B41FA5}">
                      <a16:colId xmlns:a16="http://schemas.microsoft.com/office/drawing/2014/main" val="20001"/>
                    </a:ext>
                  </a:extLst>
                </a:gridCol>
                <a:gridCol w="1014608">
                  <a:extLst>
                    <a:ext uri="{9D8B030D-6E8A-4147-A177-3AD203B41FA5}">
                      <a16:colId xmlns:a16="http://schemas.microsoft.com/office/drawing/2014/main" val="20002"/>
                    </a:ext>
                  </a:extLst>
                </a:gridCol>
              </a:tblGrid>
              <a:tr h="647700">
                <a:tc>
                  <a:txBody>
                    <a:bodyPr/>
                    <a:lstStyle/>
                    <a:p>
                      <a:pPr algn="l" fontAlgn="b"/>
                      <a:endParaRPr lang="es-EC" sz="1100" b="1"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b"/>
                      <a:r>
                        <a:rPr lang="es-EC" sz="1100" u="none" strike="noStrike" dirty="0">
                          <a:effectLst/>
                        </a:rPr>
                        <a:t>Correlación operaciones de microcrédito de acumulación simple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0"/>
                  </a:ext>
                </a:extLst>
              </a:tr>
              <a:tr h="4095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Monto de microcrédito en USD</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305.835.288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26,98%</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320.266.796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26,67%</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345.731.015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27,04%</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99.409.919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25,44%</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708504571"/>
              </p:ext>
            </p:extLst>
          </p:nvPr>
        </p:nvGraphicFramePr>
        <p:xfrm>
          <a:off x="7935908" y="1779871"/>
          <a:ext cx="3378200" cy="1851660"/>
        </p:xfrm>
        <a:graphic>
          <a:graphicData uri="http://schemas.openxmlformats.org/drawingml/2006/table">
            <a:tbl>
              <a:tblPr>
                <a:tableStyleId>{E8B1032C-EA38-4F05-BA0D-38AFFFC7BED3}</a:tableStyleId>
              </a:tblPr>
              <a:tblGrid>
                <a:gridCol w="628563">
                  <a:extLst>
                    <a:ext uri="{9D8B030D-6E8A-4147-A177-3AD203B41FA5}">
                      <a16:colId xmlns:a16="http://schemas.microsoft.com/office/drawing/2014/main" val="20000"/>
                    </a:ext>
                  </a:extLst>
                </a:gridCol>
                <a:gridCol w="1517737">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tblGrid>
              <a:tr h="647700">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ctr" fontAlgn="b"/>
                      <a:r>
                        <a:rPr lang="es-EC" sz="1100" u="none" strike="noStrike" dirty="0">
                          <a:effectLst/>
                        </a:rPr>
                        <a:t>Correlación operaciones de microcrédito de acumulación ampliada - Tasa activa efectiva 2015-2018</a:t>
                      </a:r>
                      <a:endParaRPr lang="es-EC" sz="11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10000"/>
                  </a:ext>
                </a:extLst>
              </a:tr>
              <a:tr h="409575">
                <a:tc>
                  <a:txBody>
                    <a:bodyPr/>
                    <a:lstStyle/>
                    <a:p>
                      <a:pPr algn="ctr" fontAlgn="t"/>
                      <a:r>
                        <a:rPr lang="es-EC" sz="1100" u="none" strike="noStrike" dirty="0">
                          <a:effectLst/>
                        </a:rPr>
                        <a:t>Año</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Monto de microcrédito en USD</a:t>
                      </a:r>
                      <a:endParaRPr lang="es-EC"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s-EC" sz="1100" u="none" strike="noStrike" dirty="0">
                          <a:effectLst/>
                        </a:rPr>
                        <a:t>TEA</a:t>
                      </a:r>
                      <a:endParaRPr lang="es-EC" sz="11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001"/>
                  </a:ext>
                </a:extLst>
              </a:tr>
              <a:tr h="190500">
                <a:tc>
                  <a:txBody>
                    <a:bodyPr/>
                    <a:lstStyle/>
                    <a:p>
                      <a:pPr algn="ctr" fontAlgn="b"/>
                      <a:r>
                        <a:rPr lang="es-EC" sz="1100" u="none" strike="noStrike" dirty="0">
                          <a:effectLst/>
                        </a:rPr>
                        <a:t>2015</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77.122.143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24,08%</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s-EC" sz="1100" u="none" strike="noStrike" dirty="0">
                          <a:effectLst/>
                        </a:rPr>
                        <a:t>2016</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77.733.873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22,75%</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EC" sz="1100" u="none" strike="noStrike" dirty="0">
                          <a:effectLst/>
                        </a:rPr>
                        <a:t>2017</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82.600.500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23,87%</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es-EC" sz="1100" u="none" strike="noStrike" dirty="0">
                          <a:effectLst/>
                        </a:rPr>
                        <a:t>2018</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100" u="none" strike="noStrike" dirty="0">
                          <a:effectLst/>
                        </a:rPr>
                        <a:t>               371.640.777 </a:t>
                      </a:r>
                      <a:endParaRPr lang="es-EC"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100" u="none" strike="noStrike" dirty="0">
                          <a:effectLst/>
                        </a:rPr>
                        <a:t>22,61%</a:t>
                      </a:r>
                      <a:endParaRPr lang="es-EC"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15" name="Gráfico 14"/>
          <p:cNvGraphicFramePr>
            <a:graphicFrameLocks/>
          </p:cNvGraphicFramePr>
          <p:nvPr>
            <p:extLst>
              <p:ext uri="{D42A27DB-BD31-4B8C-83A1-F6EECF244321}">
                <p14:modId xmlns:p14="http://schemas.microsoft.com/office/powerpoint/2010/main" val="1364004832"/>
              </p:ext>
            </p:extLst>
          </p:nvPr>
        </p:nvGraphicFramePr>
        <p:xfrm>
          <a:off x="699208" y="3834022"/>
          <a:ext cx="3547116" cy="2119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a:graphicFrameLocks/>
          </p:cNvGraphicFramePr>
          <p:nvPr>
            <p:extLst>
              <p:ext uri="{D42A27DB-BD31-4B8C-83A1-F6EECF244321}">
                <p14:modId xmlns:p14="http://schemas.microsoft.com/office/powerpoint/2010/main" val="1460424134"/>
              </p:ext>
            </p:extLst>
          </p:nvPr>
        </p:nvGraphicFramePr>
        <p:xfrm>
          <a:off x="4127328" y="3711756"/>
          <a:ext cx="3730405" cy="2374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a:graphicFrameLocks/>
          </p:cNvGraphicFramePr>
          <p:nvPr>
            <p:extLst>
              <p:ext uri="{D42A27DB-BD31-4B8C-83A1-F6EECF244321}">
                <p14:modId xmlns:p14="http://schemas.microsoft.com/office/powerpoint/2010/main" val="2004526032"/>
              </p:ext>
            </p:extLst>
          </p:nvPr>
        </p:nvGraphicFramePr>
        <p:xfrm>
          <a:off x="7743826" y="3825665"/>
          <a:ext cx="4100512" cy="2241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77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425886" y="1189972"/>
            <a:ext cx="5588696" cy="516072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solidFill>
                  <a:schemeClr val="accent3">
                    <a:lumMod val="50000"/>
                  </a:schemeClr>
                </a:solidFill>
              </a:rPr>
              <a:t>PROPUESTA </a:t>
            </a:r>
          </a:p>
          <a:p>
            <a:endParaRPr lang="es-ES" sz="2400" b="1" dirty="0">
              <a:solidFill>
                <a:schemeClr val="accent3">
                  <a:lumMod val="50000"/>
                </a:schemeClr>
              </a:solidFill>
            </a:endParaRPr>
          </a:p>
          <a:p>
            <a:pPr algn="ctr">
              <a:lnSpc>
                <a:spcPct val="150000"/>
              </a:lnSpc>
            </a:pPr>
            <a:r>
              <a:rPr lang="es-EC" sz="2400" b="1" dirty="0">
                <a:solidFill>
                  <a:schemeClr val="accent3">
                    <a:lumMod val="50000"/>
                  </a:schemeClr>
                </a:solidFill>
              </a:rPr>
              <a:t>GUIA PARA MEJORAR LAS POLITICAS DE CRÉDITO DE LOS BANCOS PRIVADOS EN EL SEGMENTO DE MICROCRÉDITO</a:t>
            </a:r>
            <a:endParaRPr lang="es-ES" sz="2400" b="1" dirty="0">
              <a:solidFill>
                <a:schemeClr val="accent3">
                  <a:lumMod val="50000"/>
                </a:schemeClr>
              </a:solidFill>
            </a:endParaRP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V</a:t>
            </a:r>
          </a:p>
        </p:txBody>
      </p:sp>
    </p:spTree>
    <p:extLst>
      <p:ext uri="{BB962C8B-B14F-4D97-AF65-F5344CB8AC3E}">
        <p14:creationId xmlns:p14="http://schemas.microsoft.com/office/powerpoint/2010/main" val="286758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763559"/>
          </a:xfrm>
        </p:spPr>
        <p:txBody>
          <a:bodyPr anchor="t">
            <a:normAutofit fontScale="90000"/>
          </a:bodyPr>
          <a:lstStyle/>
          <a:p>
            <a:r>
              <a:rPr lang="es-EC" dirty="0"/>
              <a:t>Sujetos del microcrédito</a:t>
            </a:r>
            <a:br>
              <a:rPr lang="es-EC" dirty="0"/>
            </a:br>
            <a:br>
              <a:rPr lang="es-EC" dirty="0"/>
            </a:br>
            <a:endParaRPr lang="es-EC" dirty="0"/>
          </a:p>
        </p:txBody>
      </p:sp>
      <p:graphicFrame>
        <p:nvGraphicFramePr>
          <p:cNvPr id="2" name="Diagrama 1"/>
          <p:cNvGraphicFramePr/>
          <p:nvPr>
            <p:extLst>
              <p:ext uri="{D42A27DB-BD31-4B8C-83A1-F6EECF244321}">
                <p14:modId xmlns:p14="http://schemas.microsoft.com/office/powerpoint/2010/main" val="15855339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6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91320" y="1027663"/>
            <a:ext cx="9366325" cy="801137"/>
          </a:xfrm>
        </p:spPr>
        <p:txBody>
          <a:bodyPr anchor="t">
            <a:normAutofit/>
          </a:bodyPr>
          <a:lstStyle/>
          <a:p>
            <a:r>
              <a:rPr lang="es-EC" sz="3600" dirty="0"/>
              <a:t>Educación financiera</a:t>
            </a: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2161740650"/>
              </p:ext>
            </p:extLst>
          </p:nvPr>
        </p:nvGraphicFramePr>
        <p:xfrm>
          <a:off x="1390650" y="2104374"/>
          <a:ext cx="9391650" cy="372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6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177975"/>
            <a:ext cx="9366325" cy="1145677"/>
          </a:xfrm>
        </p:spPr>
        <p:txBody>
          <a:bodyPr>
            <a:normAutofit fontScale="90000"/>
          </a:bodyPr>
          <a:lstStyle/>
          <a:p>
            <a:r>
              <a:rPr lang="es-EC" sz="3600" dirty="0"/>
              <a:t>Solicitud de microcrédito por ubicación geográfica </a:t>
            </a:r>
          </a:p>
        </p:txBody>
      </p:sp>
      <p:sp>
        <p:nvSpPr>
          <p:cNvPr id="5" name="Marcador de contenido 4"/>
          <p:cNvSpPr>
            <a:spLocks noGrp="1"/>
          </p:cNvSpPr>
          <p:nvPr>
            <p:ph idx="1"/>
          </p:nvPr>
        </p:nvSpPr>
        <p:spPr>
          <a:xfrm>
            <a:off x="1328693" y="2724485"/>
            <a:ext cx="9390977" cy="2085510"/>
          </a:xfrm>
        </p:spPr>
        <p:txBody>
          <a:bodyPr/>
          <a:lstStyle/>
          <a:p>
            <a:pPr marL="68580" indent="0">
              <a:buNone/>
            </a:pPr>
            <a:r>
              <a:rPr lang="es-EC" dirty="0"/>
              <a:t>El banco debe asegurarse de llegar a todos los lugares del territorio nacional a través de sus agencias y demás puntos de atención, con el objetivo de que todas las personas que requieran acceder a los servicios y productos financieros</a:t>
            </a:r>
          </a:p>
        </p:txBody>
      </p:sp>
    </p:spTree>
    <p:extLst>
      <p:ext uri="{BB962C8B-B14F-4D97-AF65-F5344CB8AC3E}">
        <p14:creationId xmlns:p14="http://schemas.microsoft.com/office/powerpoint/2010/main" val="14511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Conector recto de flecha 84"/>
          <p:cNvCxnSpPr>
            <a:stCxn id="100" idx="4"/>
            <a:endCxn id="102" idx="0"/>
          </p:cNvCxnSpPr>
          <p:nvPr/>
        </p:nvCxnSpPr>
        <p:spPr>
          <a:xfrm flipH="1">
            <a:off x="4919344" y="1109561"/>
            <a:ext cx="1066" cy="161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Rectangle 125"/>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87" name="Multidocumento 86"/>
          <p:cNvSpPr/>
          <p:nvPr/>
        </p:nvSpPr>
        <p:spPr>
          <a:xfrm>
            <a:off x="4177982" y="1891786"/>
            <a:ext cx="1562100" cy="819150"/>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Solicitud de crédito y documentos adjuntos</a:t>
            </a:r>
            <a:endParaRPr lang="es-EC" sz="1100" dirty="0">
              <a:effectLst/>
              <a:ea typeface="Calibri" panose="020F0502020204030204" pitchFamily="34" charset="0"/>
              <a:cs typeface="Times New Roman" panose="02020603050405020304" pitchFamily="18" charset="0"/>
            </a:endParaRPr>
          </a:p>
          <a:p>
            <a:pPr algn="ctr">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88" name="Rectangle 126"/>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89" name="Decisión 88"/>
          <p:cNvSpPr/>
          <p:nvPr/>
        </p:nvSpPr>
        <p:spPr>
          <a:xfrm>
            <a:off x="4063682" y="2868426"/>
            <a:ext cx="1590675" cy="89076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¿Solicitud completa?</a:t>
            </a:r>
            <a:endParaRPr lang="es-EC" sz="1100" dirty="0">
              <a:effectLst/>
              <a:ea typeface="Calibri" panose="020F0502020204030204" pitchFamily="34" charset="0"/>
              <a:cs typeface="Times New Roman" panose="02020603050405020304" pitchFamily="18" charset="0"/>
            </a:endParaRPr>
          </a:p>
        </p:txBody>
      </p:sp>
      <p:sp>
        <p:nvSpPr>
          <p:cNvPr id="90" name="Rectangle 127"/>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91" name="Cuadro de texto 28"/>
          <p:cNvSpPr txBox="1"/>
          <p:nvPr/>
        </p:nvSpPr>
        <p:spPr>
          <a:xfrm>
            <a:off x="5405119" y="2976876"/>
            <a:ext cx="371475"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Si</a:t>
            </a:r>
            <a:endParaRPr lang="es-EC" sz="1100" dirty="0">
              <a:effectLst/>
              <a:ea typeface="Calibri" panose="020F0502020204030204" pitchFamily="34" charset="0"/>
              <a:cs typeface="Times New Roman" panose="02020603050405020304" pitchFamily="18" charset="0"/>
            </a:endParaRPr>
          </a:p>
        </p:txBody>
      </p:sp>
      <p:sp>
        <p:nvSpPr>
          <p:cNvPr id="92" name="Rectangle 128"/>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93" name="Cuadro de texto 34"/>
          <p:cNvSpPr txBox="1"/>
          <p:nvPr/>
        </p:nvSpPr>
        <p:spPr>
          <a:xfrm>
            <a:off x="4463732" y="3612920"/>
            <a:ext cx="3619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100" dirty="0">
              <a:effectLst/>
              <a:ea typeface="Calibri" panose="020F0502020204030204" pitchFamily="34" charset="0"/>
              <a:cs typeface="Times New Roman" panose="02020603050405020304" pitchFamily="18" charset="0"/>
            </a:endParaRPr>
          </a:p>
        </p:txBody>
      </p:sp>
      <p:cxnSp>
        <p:nvCxnSpPr>
          <p:cNvPr id="95" name="Conector recto de flecha 94"/>
          <p:cNvCxnSpPr/>
          <p:nvPr/>
        </p:nvCxnSpPr>
        <p:spPr>
          <a:xfrm>
            <a:off x="4855844" y="2671249"/>
            <a:ext cx="0" cy="1972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Conector recto de flecha 95"/>
          <p:cNvCxnSpPr/>
          <p:nvPr/>
        </p:nvCxnSpPr>
        <p:spPr>
          <a:xfrm>
            <a:off x="4865369" y="3762145"/>
            <a:ext cx="6350" cy="1986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Conector recto de flecha 96"/>
          <p:cNvCxnSpPr>
            <a:stCxn id="89" idx="3"/>
            <a:endCxn id="119" idx="1"/>
          </p:cNvCxnSpPr>
          <p:nvPr/>
        </p:nvCxnSpPr>
        <p:spPr>
          <a:xfrm>
            <a:off x="5654357" y="3313807"/>
            <a:ext cx="579436" cy="4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Conector angular 97"/>
          <p:cNvCxnSpPr>
            <a:stCxn id="115" idx="3"/>
          </p:cNvCxnSpPr>
          <p:nvPr/>
        </p:nvCxnSpPr>
        <p:spPr>
          <a:xfrm flipV="1">
            <a:off x="5624194" y="3322255"/>
            <a:ext cx="142875" cy="10318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99" name="Rectangle 129"/>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00" name="Elipse 99"/>
          <p:cNvSpPr/>
          <p:nvPr/>
        </p:nvSpPr>
        <p:spPr>
          <a:xfrm>
            <a:off x="4510835" y="757136"/>
            <a:ext cx="8191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Inicio</a:t>
            </a:r>
            <a:endParaRPr lang="es-EC" sz="1100" dirty="0">
              <a:effectLst/>
              <a:ea typeface="Calibri" panose="020F0502020204030204" pitchFamily="34" charset="0"/>
              <a:cs typeface="Times New Roman" panose="02020603050405020304" pitchFamily="18" charset="0"/>
            </a:endParaRPr>
          </a:p>
        </p:txBody>
      </p:sp>
      <p:sp>
        <p:nvSpPr>
          <p:cNvPr id="101" name="Rectangle 130"/>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02" name="Cuadro de texto 16"/>
          <p:cNvSpPr txBox="1"/>
          <p:nvPr/>
        </p:nvSpPr>
        <p:spPr>
          <a:xfrm>
            <a:off x="4243069" y="1270573"/>
            <a:ext cx="1352550" cy="4381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Asesoría personal al cliente</a:t>
            </a:r>
            <a:endParaRPr lang="es-EC" sz="1100" dirty="0">
              <a:effectLst/>
              <a:ea typeface="Calibri" panose="020F0502020204030204" pitchFamily="34" charset="0"/>
              <a:cs typeface="Times New Roman" panose="02020603050405020304" pitchFamily="18" charset="0"/>
            </a:endParaRPr>
          </a:p>
        </p:txBody>
      </p:sp>
      <p:sp>
        <p:nvSpPr>
          <p:cNvPr id="103" name="Rectangle 131"/>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04" name="Cuadro de texto 37"/>
          <p:cNvSpPr txBox="1"/>
          <p:nvPr/>
        </p:nvSpPr>
        <p:spPr>
          <a:xfrm>
            <a:off x="5029077" y="5557500"/>
            <a:ext cx="34290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Si</a:t>
            </a:r>
            <a:endParaRPr lang="es-EC" sz="1100" dirty="0">
              <a:effectLst/>
              <a:ea typeface="Calibri" panose="020F0502020204030204" pitchFamily="34" charset="0"/>
              <a:cs typeface="Times New Roman" panose="02020603050405020304" pitchFamily="18" charset="0"/>
            </a:endParaRPr>
          </a:p>
        </p:txBody>
      </p:sp>
      <p:sp>
        <p:nvSpPr>
          <p:cNvPr id="105" name="Rectangle 132"/>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06" name="Cuadro de texto 42"/>
          <p:cNvSpPr txBox="1"/>
          <p:nvPr/>
        </p:nvSpPr>
        <p:spPr>
          <a:xfrm>
            <a:off x="3960494" y="4927110"/>
            <a:ext cx="3619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100" dirty="0">
              <a:effectLst/>
              <a:ea typeface="Calibri" panose="020F0502020204030204" pitchFamily="34" charset="0"/>
              <a:cs typeface="Times New Roman" panose="02020603050405020304" pitchFamily="18" charset="0"/>
            </a:endParaRPr>
          </a:p>
        </p:txBody>
      </p:sp>
      <p:cxnSp>
        <p:nvCxnSpPr>
          <p:cNvPr id="107" name="Conector angular 106"/>
          <p:cNvCxnSpPr>
            <a:stCxn id="117" idx="1"/>
            <a:endCxn id="110" idx="2"/>
          </p:cNvCxnSpPr>
          <p:nvPr/>
        </p:nvCxnSpPr>
        <p:spPr>
          <a:xfrm rot="10800000" flipH="1" flipV="1">
            <a:off x="4004944" y="5293731"/>
            <a:ext cx="508000" cy="1015288"/>
          </a:xfrm>
          <a:prstGeom prst="bentConnector3">
            <a:avLst>
              <a:gd name="adj1" fmla="val -45000"/>
            </a:avLst>
          </a:prstGeom>
          <a:ln>
            <a:tailEnd type="triangle"/>
          </a:ln>
        </p:spPr>
        <p:style>
          <a:lnRef idx="1">
            <a:schemeClr val="dk1"/>
          </a:lnRef>
          <a:fillRef idx="0">
            <a:schemeClr val="dk1"/>
          </a:fillRef>
          <a:effectRef idx="0">
            <a:schemeClr val="dk1"/>
          </a:effectRef>
          <a:fontRef idx="minor">
            <a:schemeClr val="tx1"/>
          </a:fontRef>
        </p:style>
      </p:cxnSp>
      <p:cxnSp>
        <p:nvCxnSpPr>
          <p:cNvPr id="108" name="Conector angular 107"/>
          <p:cNvCxnSpPr>
            <a:stCxn id="128" idx="2"/>
            <a:endCxn id="110" idx="6"/>
          </p:cNvCxnSpPr>
          <p:nvPr/>
        </p:nvCxnSpPr>
        <p:spPr>
          <a:xfrm rot="5400000">
            <a:off x="6095182" y="5494131"/>
            <a:ext cx="51801" cy="157797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09" name="Rectangle 133"/>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10" name="Elipse 109"/>
          <p:cNvSpPr/>
          <p:nvPr/>
        </p:nvSpPr>
        <p:spPr>
          <a:xfrm>
            <a:off x="4512944" y="6132806"/>
            <a:ext cx="8191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t>
            </a:r>
            <a:endParaRPr lang="es-EC" sz="1100" dirty="0">
              <a:effectLst/>
              <a:ea typeface="Calibri" panose="020F0502020204030204" pitchFamily="34" charset="0"/>
              <a:cs typeface="Times New Roman" panose="02020603050405020304" pitchFamily="18" charset="0"/>
            </a:endParaRPr>
          </a:p>
        </p:txBody>
      </p:sp>
      <p:cxnSp>
        <p:nvCxnSpPr>
          <p:cNvPr id="111" name="Conector angular 110"/>
          <p:cNvCxnSpPr>
            <a:stCxn id="117" idx="2"/>
            <a:endCxn id="128" idx="1"/>
          </p:cNvCxnSpPr>
          <p:nvPr/>
        </p:nvCxnSpPr>
        <p:spPr>
          <a:xfrm rot="16200000" flipH="1">
            <a:off x="5463074" y="5157885"/>
            <a:ext cx="146029" cy="141446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2" name="Conector angular 111"/>
          <p:cNvCxnSpPr>
            <a:stCxn id="121" idx="3"/>
            <a:endCxn id="130" idx="3"/>
          </p:cNvCxnSpPr>
          <p:nvPr/>
        </p:nvCxnSpPr>
        <p:spPr>
          <a:xfrm flipH="1">
            <a:off x="7579820" y="4447184"/>
            <a:ext cx="142875" cy="852293"/>
          </a:xfrm>
          <a:prstGeom prst="bentConnector3">
            <a:avLst>
              <a:gd name="adj1" fmla="val -160000"/>
            </a:avLst>
          </a:prstGeom>
          <a:ln>
            <a:tailEnd type="triangle"/>
          </a:ln>
        </p:spPr>
        <p:style>
          <a:lnRef idx="1">
            <a:schemeClr val="dk1"/>
          </a:lnRef>
          <a:fillRef idx="0">
            <a:schemeClr val="dk1"/>
          </a:fillRef>
          <a:effectRef idx="0">
            <a:schemeClr val="dk1"/>
          </a:effectRef>
          <a:fontRef idx="minor">
            <a:schemeClr val="tx1"/>
          </a:fontRef>
        </p:style>
      </p:cxnSp>
      <p:cxnSp>
        <p:nvCxnSpPr>
          <p:cNvPr id="113" name="Conector recto de flecha 112"/>
          <p:cNvCxnSpPr>
            <a:stCxn id="130" idx="1"/>
            <a:endCxn id="117" idx="3"/>
          </p:cNvCxnSpPr>
          <p:nvPr/>
        </p:nvCxnSpPr>
        <p:spPr>
          <a:xfrm flipH="1" flipV="1">
            <a:off x="5652769" y="5293731"/>
            <a:ext cx="593551" cy="5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34"/>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15" name="Multidocumento 114"/>
          <p:cNvSpPr/>
          <p:nvPr/>
        </p:nvSpPr>
        <p:spPr>
          <a:xfrm>
            <a:off x="4062094" y="3982612"/>
            <a:ext cx="1562100" cy="742950"/>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Información faltante</a:t>
            </a:r>
            <a:endParaRPr lang="es-EC" sz="1100" dirty="0">
              <a:effectLst/>
              <a:ea typeface="Calibri" panose="020F0502020204030204" pitchFamily="34" charset="0"/>
              <a:cs typeface="Times New Roman" panose="02020603050405020304" pitchFamily="18" charset="0"/>
            </a:endParaRPr>
          </a:p>
          <a:p>
            <a:pPr algn="ctr">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116" name="Rectangle 135"/>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17" name="Decisión 116"/>
          <p:cNvSpPr/>
          <p:nvPr/>
        </p:nvSpPr>
        <p:spPr>
          <a:xfrm>
            <a:off x="4004944" y="4795359"/>
            <a:ext cx="1647825" cy="99674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70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cliente acepta el nuevo crédito?</a:t>
            </a:r>
            <a:endParaRPr lang="es-EC" sz="1100" dirty="0">
              <a:effectLst/>
              <a:ea typeface="Calibri" panose="020F0502020204030204" pitchFamily="34" charset="0"/>
              <a:cs typeface="Times New Roman" panose="02020603050405020304" pitchFamily="18" charset="0"/>
            </a:endParaRPr>
          </a:p>
        </p:txBody>
      </p:sp>
      <p:sp>
        <p:nvSpPr>
          <p:cNvPr id="118" name="Rectangle 136"/>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19" name="Cuadro de texto 59"/>
          <p:cNvSpPr txBox="1"/>
          <p:nvPr/>
        </p:nvSpPr>
        <p:spPr>
          <a:xfrm>
            <a:off x="6233793" y="3013040"/>
            <a:ext cx="1343025" cy="609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Análisis y evaluación de la información</a:t>
            </a:r>
            <a:endParaRPr lang="es-EC" sz="1100" dirty="0">
              <a:effectLst/>
              <a:ea typeface="Calibri" panose="020F0502020204030204" pitchFamily="34" charset="0"/>
              <a:cs typeface="Times New Roman" panose="02020603050405020304" pitchFamily="18" charset="0"/>
            </a:endParaRPr>
          </a:p>
        </p:txBody>
      </p:sp>
      <p:sp>
        <p:nvSpPr>
          <p:cNvPr id="120" name="Rectangle 137"/>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21" name="Decisión 120"/>
          <p:cNvSpPr/>
          <p:nvPr/>
        </p:nvSpPr>
        <p:spPr>
          <a:xfrm>
            <a:off x="6103445" y="4065575"/>
            <a:ext cx="1619250" cy="763218"/>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70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aprueba el crédito?</a:t>
            </a:r>
            <a:endParaRPr lang="es-EC" sz="1100" dirty="0">
              <a:effectLst/>
              <a:ea typeface="Calibri" panose="020F0502020204030204" pitchFamily="34" charset="0"/>
              <a:cs typeface="Times New Roman" panose="02020603050405020304" pitchFamily="18" charset="0"/>
            </a:endParaRPr>
          </a:p>
        </p:txBody>
      </p:sp>
      <p:cxnSp>
        <p:nvCxnSpPr>
          <p:cNvPr id="122" name="Conector recto de flecha 121"/>
          <p:cNvCxnSpPr>
            <a:stCxn id="119" idx="2"/>
            <a:endCxn id="121" idx="0"/>
          </p:cNvCxnSpPr>
          <p:nvPr/>
        </p:nvCxnSpPr>
        <p:spPr>
          <a:xfrm>
            <a:off x="6905306" y="3622640"/>
            <a:ext cx="7764" cy="442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3" name="Rectangle 138"/>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24" name="Cuadro de texto 62"/>
          <p:cNvSpPr txBox="1"/>
          <p:nvPr/>
        </p:nvSpPr>
        <p:spPr>
          <a:xfrm>
            <a:off x="7500619" y="4121964"/>
            <a:ext cx="36195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Si</a:t>
            </a:r>
            <a:endParaRPr lang="es-EC" sz="1100" dirty="0">
              <a:effectLst/>
              <a:ea typeface="Calibri" panose="020F0502020204030204" pitchFamily="34" charset="0"/>
              <a:cs typeface="Times New Roman" panose="02020603050405020304" pitchFamily="18" charset="0"/>
            </a:endParaRPr>
          </a:p>
        </p:txBody>
      </p:sp>
      <p:sp>
        <p:nvSpPr>
          <p:cNvPr id="125" name="Rectangle 139"/>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26" name="Cuadro de texto 63"/>
          <p:cNvSpPr txBox="1"/>
          <p:nvPr/>
        </p:nvSpPr>
        <p:spPr>
          <a:xfrm>
            <a:off x="6440082" y="4679427"/>
            <a:ext cx="3619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s-EC" sz="1100" dirty="0">
              <a:effectLst/>
              <a:ea typeface="Calibri" panose="020F0502020204030204" pitchFamily="34" charset="0"/>
              <a:cs typeface="Times New Roman" panose="02020603050405020304" pitchFamily="18" charset="0"/>
            </a:endParaRPr>
          </a:p>
        </p:txBody>
      </p:sp>
      <p:sp>
        <p:nvSpPr>
          <p:cNvPr id="127" name="Rectangle 140"/>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28" name="Cuadro de texto 64"/>
          <p:cNvSpPr txBox="1"/>
          <p:nvPr/>
        </p:nvSpPr>
        <p:spPr>
          <a:xfrm>
            <a:off x="6243319" y="5619043"/>
            <a:ext cx="1333500" cy="6381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Transferencia del monto a la cuenta del cliente</a:t>
            </a:r>
            <a:endParaRPr lang="es-EC" sz="1100" dirty="0">
              <a:effectLst/>
              <a:ea typeface="Calibri" panose="020F0502020204030204" pitchFamily="34" charset="0"/>
              <a:cs typeface="Times New Roman" panose="02020603050405020304" pitchFamily="18" charset="0"/>
            </a:endParaRPr>
          </a:p>
        </p:txBody>
      </p:sp>
      <p:sp>
        <p:nvSpPr>
          <p:cNvPr id="129" name="Rectangle 141"/>
          <p:cNvSpPr>
            <a:spLocks noChangeArrowheads="1"/>
          </p:cNvSpPr>
          <p:nvPr/>
        </p:nvSpPr>
        <p:spPr bwMode="auto">
          <a:xfrm>
            <a:off x="1426844" y="-159208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dirty="0"/>
          </a:p>
        </p:txBody>
      </p:sp>
      <p:sp>
        <p:nvSpPr>
          <p:cNvPr id="130" name="Cuadro de texto 65"/>
          <p:cNvSpPr txBox="1"/>
          <p:nvPr/>
        </p:nvSpPr>
        <p:spPr>
          <a:xfrm>
            <a:off x="6246320" y="5037539"/>
            <a:ext cx="1333500" cy="5238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Adaptación del microcrédito </a:t>
            </a:r>
            <a:endParaRPr lang="es-EC" sz="1100" dirty="0">
              <a:effectLst/>
              <a:ea typeface="Calibri" panose="020F0502020204030204" pitchFamily="34" charset="0"/>
              <a:cs typeface="Times New Roman" panose="02020603050405020304" pitchFamily="18" charset="0"/>
            </a:endParaRPr>
          </a:p>
        </p:txBody>
      </p:sp>
      <p:cxnSp>
        <p:nvCxnSpPr>
          <p:cNvPr id="131" name="Conector recto de flecha 130"/>
          <p:cNvCxnSpPr>
            <a:stCxn id="121" idx="2"/>
            <a:endCxn id="130" idx="0"/>
          </p:cNvCxnSpPr>
          <p:nvPr/>
        </p:nvCxnSpPr>
        <p:spPr>
          <a:xfrm>
            <a:off x="6913070" y="4828793"/>
            <a:ext cx="0" cy="208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4" name="Conector recto de flecha 163"/>
          <p:cNvCxnSpPr/>
          <p:nvPr/>
        </p:nvCxnSpPr>
        <p:spPr>
          <a:xfrm>
            <a:off x="4919344" y="1721249"/>
            <a:ext cx="0" cy="17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65" name="Tabla 164"/>
          <p:cNvGraphicFramePr>
            <a:graphicFrameLocks noGrp="1"/>
          </p:cNvGraphicFramePr>
          <p:nvPr>
            <p:extLst>
              <p:ext uri="{D42A27DB-BD31-4B8C-83A1-F6EECF244321}">
                <p14:modId xmlns:p14="http://schemas.microsoft.com/office/powerpoint/2010/main" val="188014038"/>
              </p:ext>
            </p:extLst>
          </p:nvPr>
        </p:nvGraphicFramePr>
        <p:xfrm>
          <a:off x="975750" y="393882"/>
          <a:ext cx="2489531" cy="5924042"/>
        </p:xfrm>
        <a:graphic>
          <a:graphicData uri="http://schemas.openxmlformats.org/drawingml/2006/table">
            <a:tbl>
              <a:tblPr firstRow="1" firstCol="1" bandRow="1">
                <a:tableStyleId>{BDBED569-4797-4DF1-A0F4-6AAB3CD982D8}</a:tableStyleId>
              </a:tblPr>
              <a:tblGrid>
                <a:gridCol w="2489531">
                  <a:extLst>
                    <a:ext uri="{9D8B030D-6E8A-4147-A177-3AD203B41FA5}">
                      <a16:colId xmlns:a16="http://schemas.microsoft.com/office/drawing/2014/main" val="20000"/>
                    </a:ext>
                  </a:extLst>
                </a:gridCol>
              </a:tblGrid>
              <a:tr h="106314">
                <a:tc>
                  <a:txBody>
                    <a:bodyPr/>
                    <a:lstStyle/>
                    <a:p>
                      <a:pPr algn="ctr">
                        <a:lnSpc>
                          <a:spcPct val="150000"/>
                        </a:lnSpc>
                        <a:spcAft>
                          <a:spcPts val="0"/>
                        </a:spcAft>
                      </a:pPr>
                      <a:r>
                        <a:rPr lang="es-EC" sz="1400" dirty="0">
                          <a:effectLst/>
                        </a:rPr>
                        <a:t>Proceso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995" marR="28995" marT="0" marB="0"/>
                </a:tc>
                <a:extLst>
                  <a:ext uri="{0D108BD9-81ED-4DB2-BD59-A6C34878D82A}">
                    <a16:rowId xmlns:a16="http://schemas.microsoft.com/office/drawing/2014/main" val="10000"/>
                  </a:ext>
                </a:extLst>
              </a:tr>
              <a:tr h="3402061">
                <a:tc>
                  <a:txBody>
                    <a:bodyPr/>
                    <a:lstStyle/>
                    <a:p>
                      <a:pPr algn="just">
                        <a:spcAft>
                          <a:spcPts val="0"/>
                        </a:spcAft>
                      </a:pPr>
                      <a:r>
                        <a:rPr lang="es-EC" sz="1000" dirty="0">
                          <a:effectLst/>
                        </a:rPr>
                        <a:t> </a:t>
                      </a:r>
                    </a:p>
                    <a:p>
                      <a:pPr algn="just">
                        <a:spcAft>
                          <a:spcPts val="0"/>
                        </a:spcAft>
                      </a:pPr>
                      <a:endParaRPr lang="es-EC" sz="1000" dirty="0">
                        <a:effectLst/>
                      </a:endParaRPr>
                    </a:p>
                    <a:p>
                      <a:pPr algn="just">
                        <a:spcAft>
                          <a:spcPts val="0"/>
                        </a:spcAft>
                      </a:pPr>
                      <a:endParaRPr lang="es-EC" sz="1000" dirty="0">
                        <a:effectLst/>
                      </a:endParaRPr>
                    </a:p>
                    <a:p>
                      <a:pPr algn="just">
                        <a:spcAft>
                          <a:spcPts val="0"/>
                        </a:spcAft>
                      </a:pPr>
                      <a:r>
                        <a:rPr lang="es-EC" sz="1000" dirty="0">
                          <a:effectLst/>
                        </a:rPr>
                        <a:t> </a:t>
                      </a:r>
                    </a:p>
                    <a:p>
                      <a:pPr algn="just">
                        <a:spcAft>
                          <a:spcPts val="0"/>
                        </a:spcAft>
                      </a:pPr>
                      <a:r>
                        <a:rPr lang="es-EC" sz="1000" dirty="0">
                          <a:effectLst/>
                        </a:rPr>
                        <a:t>El cliente se acerca a la agencia bancaria a solicitar un microcrédito y es atendido por el asesor de negocios.</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El cliente entrega la solicitud  de crédito al asesor detallando la información requerida por el banco</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endParaRPr lang="es-EC" sz="1000" dirty="0">
                        <a:effectLst/>
                      </a:endParaRPr>
                    </a:p>
                    <a:p>
                      <a:pPr algn="just">
                        <a:spcAft>
                          <a:spcPts val="0"/>
                        </a:spcAft>
                      </a:pPr>
                      <a:endParaRPr lang="es-EC" sz="1000" dirty="0">
                        <a:effectLst/>
                      </a:endParaRPr>
                    </a:p>
                    <a:p>
                      <a:pPr algn="just">
                        <a:spcAft>
                          <a:spcPts val="0"/>
                        </a:spcAft>
                      </a:pPr>
                      <a:r>
                        <a:rPr lang="es-EC" sz="1000" dirty="0">
                          <a:effectLst/>
                        </a:rPr>
                        <a:t>El asesor revisa que la información este completa y el analista analiza la información.</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El asesor informa al cliente  y recibe la información faltante.</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El analista adapta un crédito a las condiciones del solicitante y el asesor le informa</a:t>
                      </a:r>
                    </a:p>
                    <a:p>
                      <a:pPr algn="just">
                        <a:spcAft>
                          <a:spcPts val="0"/>
                        </a:spcAft>
                      </a:pPr>
                      <a:r>
                        <a:rPr lang="es-EC" sz="1000" dirty="0">
                          <a:effectLst/>
                        </a:rPr>
                        <a:t> </a:t>
                      </a:r>
                    </a:p>
                    <a:p>
                      <a:pPr algn="just">
                        <a:spcAft>
                          <a:spcPts val="0"/>
                        </a:spcAft>
                      </a:pPr>
                      <a:r>
                        <a:rPr lang="es-EC" sz="1000" dirty="0">
                          <a:effectLst/>
                        </a:rPr>
                        <a:t> </a:t>
                      </a:r>
                    </a:p>
                    <a:p>
                      <a:pPr algn="just">
                        <a:spcAft>
                          <a:spcPts val="0"/>
                        </a:spcAft>
                      </a:pPr>
                      <a:r>
                        <a:rPr lang="es-EC" sz="1000" dirty="0">
                          <a:effectLst/>
                        </a:rPr>
                        <a:t>Se informa al cliente que el microcrédito fue aprobado y transferido, o negado.</a:t>
                      </a:r>
                    </a:p>
                    <a:p>
                      <a:pPr algn="just">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995" marR="28995" marT="0" marB="0"/>
                </a:tc>
                <a:extLst>
                  <a:ext uri="{0D108BD9-81ED-4DB2-BD59-A6C34878D82A}">
                    <a16:rowId xmlns:a16="http://schemas.microsoft.com/office/drawing/2014/main" val="10001"/>
                  </a:ext>
                </a:extLst>
              </a:tr>
            </a:tbl>
          </a:graphicData>
        </a:graphic>
      </p:graphicFrame>
      <p:sp>
        <p:nvSpPr>
          <p:cNvPr id="166" name="CuadroTexto 165"/>
          <p:cNvSpPr txBox="1"/>
          <p:nvPr/>
        </p:nvSpPr>
        <p:spPr>
          <a:xfrm>
            <a:off x="8524556" y="2928340"/>
            <a:ext cx="2943616"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pPr algn="ctr"/>
            <a:r>
              <a:rPr lang="es-EC" b="1" dirty="0"/>
              <a:t>Flujograma:</a:t>
            </a:r>
          </a:p>
          <a:p>
            <a:pPr algn="ctr"/>
            <a:r>
              <a:rPr lang="es-EC" dirty="0"/>
              <a:t>Proceso de solicitud y evaluación de un microcrédito</a:t>
            </a:r>
          </a:p>
        </p:txBody>
      </p:sp>
      <p:graphicFrame>
        <p:nvGraphicFramePr>
          <p:cNvPr id="174" name="Tabla 173"/>
          <p:cNvGraphicFramePr>
            <a:graphicFrameLocks noGrp="1"/>
          </p:cNvGraphicFramePr>
          <p:nvPr>
            <p:extLst>
              <p:ext uri="{D42A27DB-BD31-4B8C-83A1-F6EECF244321}">
                <p14:modId xmlns:p14="http://schemas.microsoft.com/office/powerpoint/2010/main" val="201330384"/>
              </p:ext>
            </p:extLst>
          </p:nvPr>
        </p:nvGraphicFramePr>
        <p:xfrm>
          <a:off x="3512818" y="393524"/>
          <a:ext cx="4904672" cy="304800"/>
        </p:xfrm>
        <a:graphic>
          <a:graphicData uri="http://schemas.openxmlformats.org/drawingml/2006/table">
            <a:tbl>
              <a:tblPr firstRow="1" bandRow="1">
                <a:tableStyleId>{BDBED569-4797-4DF1-A0F4-6AAB3CD982D8}</a:tableStyleId>
              </a:tblPr>
              <a:tblGrid>
                <a:gridCol w="2452336">
                  <a:extLst>
                    <a:ext uri="{9D8B030D-6E8A-4147-A177-3AD203B41FA5}">
                      <a16:colId xmlns:a16="http://schemas.microsoft.com/office/drawing/2014/main" val="20000"/>
                    </a:ext>
                  </a:extLst>
                </a:gridCol>
                <a:gridCol w="2452336">
                  <a:extLst>
                    <a:ext uri="{9D8B030D-6E8A-4147-A177-3AD203B41FA5}">
                      <a16:colId xmlns:a16="http://schemas.microsoft.com/office/drawing/2014/main" val="20001"/>
                    </a:ext>
                  </a:extLst>
                </a:gridCol>
              </a:tblGrid>
              <a:tr h="218301">
                <a:tc>
                  <a:txBody>
                    <a:bodyPr/>
                    <a:lstStyle/>
                    <a:p>
                      <a:r>
                        <a:rPr lang="es-EC" sz="1400" dirty="0"/>
                        <a:t>Asesor de negocio</a:t>
                      </a:r>
                    </a:p>
                  </a:txBody>
                  <a:tcPr>
                    <a:solidFill>
                      <a:schemeClr val="bg1"/>
                    </a:solidFill>
                  </a:tcPr>
                </a:tc>
                <a:tc>
                  <a:txBody>
                    <a:bodyPr/>
                    <a:lstStyle/>
                    <a:p>
                      <a:r>
                        <a:rPr lang="es-EC" sz="1400" dirty="0"/>
                        <a:t>Analista de crédito</a:t>
                      </a: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22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02611"/>
            <a:ext cx="9366325" cy="776085"/>
          </a:xfrm>
        </p:spPr>
        <p:txBody>
          <a:bodyPr>
            <a:normAutofit/>
          </a:bodyPr>
          <a:lstStyle/>
          <a:p>
            <a:r>
              <a:rPr lang="es-EC" sz="3600" dirty="0"/>
              <a:t>Periodo de gracia</a:t>
            </a:r>
          </a:p>
        </p:txBody>
      </p:sp>
      <p:sp>
        <p:nvSpPr>
          <p:cNvPr id="5" name="Marcador de contenido 4"/>
          <p:cNvSpPr>
            <a:spLocks noGrp="1"/>
          </p:cNvSpPr>
          <p:nvPr>
            <p:ph idx="1"/>
          </p:nvPr>
        </p:nvSpPr>
        <p:spPr>
          <a:xfrm>
            <a:off x="1328693" y="1897769"/>
            <a:ext cx="9390977" cy="1171108"/>
          </a:xfrm>
        </p:spPr>
        <p:txBody>
          <a:bodyPr>
            <a:normAutofit/>
          </a:bodyPr>
          <a:lstStyle/>
          <a:p>
            <a:pPr marL="68580" indent="0" algn="just">
              <a:buNone/>
            </a:pPr>
            <a:r>
              <a:rPr lang="es-EC" sz="1800" dirty="0"/>
              <a:t>Dependiendo de la actividad económica del solicitante el analista de crédito debe evaluar el periodo de gracia que necesita el deudor para generar ganancias y pagar las cuotas.</a:t>
            </a:r>
          </a:p>
        </p:txBody>
      </p:sp>
      <p:sp>
        <p:nvSpPr>
          <p:cNvPr id="4" name="Título 1"/>
          <p:cNvSpPr txBox="1">
            <a:spLocks/>
          </p:cNvSpPr>
          <p:nvPr/>
        </p:nvSpPr>
        <p:spPr>
          <a:xfrm>
            <a:off x="1393408" y="3547477"/>
            <a:ext cx="9366325" cy="77608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a:t>Medios de pago</a:t>
            </a:r>
          </a:p>
        </p:txBody>
      </p:sp>
      <p:sp>
        <p:nvSpPr>
          <p:cNvPr id="6" name="Marcador de contenido 4"/>
          <p:cNvSpPr txBox="1">
            <a:spLocks/>
          </p:cNvSpPr>
          <p:nvPr/>
        </p:nvSpPr>
        <p:spPr>
          <a:xfrm>
            <a:off x="1330781" y="4455161"/>
            <a:ext cx="9390977" cy="166223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68580" indent="0">
              <a:buNone/>
            </a:pPr>
            <a:r>
              <a:rPr lang="es-EC" sz="1800" dirty="0"/>
              <a:t>Otros medios que el banco puede poner a disposición del deudor son los cajeros automáticos, también a través de convenios con Servipagos, Western Union, RED de Servicios Facilito.</a:t>
            </a:r>
          </a:p>
        </p:txBody>
      </p:sp>
    </p:spTree>
    <p:extLst>
      <p:ext uri="{BB962C8B-B14F-4D97-AF65-F5344CB8AC3E}">
        <p14:creationId xmlns:p14="http://schemas.microsoft.com/office/powerpoint/2010/main" val="29414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801136"/>
          </a:xfrm>
        </p:spPr>
        <p:txBody>
          <a:bodyPr rtlCol="0" anchor="t"/>
          <a:lstStyle/>
          <a:p>
            <a:pPr rtl="0"/>
            <a:r>
              <a:rPr lang="es-ES" dirty="0"/>
              <a:t>1.2 Objetivos</a:t>
            </a:r>
          </a:p>
        </p:txBody>
      </p:sp>
      <p:sp>
        <p:nvSpPr>
          <p:cNvPr id="3" name="Marcador de posición de contenido 2"/>
          <p:cNvSpPr>
            <a:spLocks noGrp="1"/>
          </p:cNvSpPr>
          <p:nvPr>
            <p:ph idx="1"/>
          </p:nvPr>
        </p:nvSpPr>
        <p:spPr/>
        <p:txBody>
          <a:bodyPr rtlCol="0"/>
          <a:lstStyle/>
          <a:p>
            <a:pPr marL="68580" lvl="0" indent="0" rtl="0">
              <a:buNone/>
            </a:pPr>
            <a:r>
              <a:rPr lang="es-ES" dirty="0"/>
              <a:t>1.2.1 Objetivo General</a:t>
            </a:r>
          </a:p>
          <a:p>
            <a:pPr marL="68580" lvl="0" indent="0" rtl="0">
              <a:buNone/>
            </a:pPr>
            <a:endParaRPr lang="es-ES" dirty="0"/>
          </a:p>
          <a:p>
            <a:pPr lvl="0" algn="just"/>
            <a:r>
              <a:rPr lang="es-EC" sz="1800" dirty="0"/>
              <a:t>Determinar el nivel de incidencia de las políticas microcréditicias en la disminución participativa de los Bancos privados en el segmento del microcrédito durante el periodo 2014 - 2018</a:t>
            </a:r>
            <a:endParaRPr lang="es-ES" sz="1800" dirty="0"/>
          </a:p>
        </p:txBody>
      </p:sp>
    </p:spTree>
    <p:extLst>
      <p:ext uri="{BB962C8B-B14F-4D97-AF65-F5344CB8AC3E}">
        <p14:creationId xmlns:p14="http://schemas.microsoft.com/office/powerpoint/2010/main" val="11213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02611"/>
            <a:ext cx="9366325" cy="776085"/>
          </a:xfrm>
        </p:spPr>
        <p:txBody>
          <a:bodyPr>
            <a:normAutofit/>
          </a:bodyPr>
          <a:lstStyle/>
          <a:p>
            <a:r>
              <a:rPr lang="es-EC" sz="3600" dirty="0"/>
              <a:t>Calificación crediticia</a:t>
            </a:r>
          </a:p>
        </p:txBody>
      </p:sp>
      <p:sp>
        <p:nvSpPr>
          <p:cNvPr id="5" name="Marcador de contenido 4"/>
          <p:cNvSpPr>
            <a:spLocks noGrp="1"/>
          </p:cNvSpPr>
          <p:nvPr>
            <p:ph idx="1"/>
          </p:nvPr>
        </p:nvSpPr>
        <p:spPr>
          <a:xfrm>
            <a:off x="1328693" y="1897769"/>
            <a:ext cx="9390977" cy="958165"/>
          </a:xfrm>
        </p:spPr>
        <p:txBody>
          <a:bodyPr>
            <a:normAutofit/>
          </a:bodyPr>
          <a:lstStyle/>
          <a:p>
            <a:pPr marL="68580" indent="0" algn="just">
              <a:buNone/>
            </a:pPr>
            <a:r>
              <a:rPr lang="es-EC" sz="1800" dirty="0"/>
              <a:t>La Superintendencia de Bancos puso a disposición de cualquier persona jurídica o natural ecuatoriana o extranjera el RDC (Registro de Datos Crediticios).</a:t>
            </a:r>
          </a:p>
        </p:txBody>
      </p:sp>
      <p:sp>
        <p:nvSpPr>
          <p:cNvPr id="4" name="Título 1"/>
          <p:cNvSpPr txBox="1">
            <a:spLocks/>
          </p:cNvSpPr>
          <p:nvPr/>
        </p:nvSpPr>
        <p:spPr>
          <a:xfrm>
            <a:off x="1393408" y="3259379"/>
            <a:ext cx="9366325" cy="77608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a:t>Condiciones del mercado</a:t>
            </a:r>
          </a:p>
        </p:txBody>
      </p:sp>
      <p:sp>
        <p:nvSpPr>
          <p:cNvPr id="6" name="Marcador de contenido 4"/>
          <p:cNvSpPr txBox="1">
            <a:spLocks/>
          </p:cNvSpPr>
          <p:nvPr/>
        </p:nvSpPr>
        <p:spPr>
          <a:xfrm>
            <a:off x="1330781" y="4229693"/>
            <a:ext cx="9390977" cy="145712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68580" indent="0" algn="just">
              <a:buNone/>
            </a:pPr>
            <a:r>
              <a:rPr lang="es-EC" sz="1800" dirty="0"/>
              <a:t>A través de las publicaciones que realiza la Superintendencia de Compañías en la sección de Investigación y Estudios un banco puede conocer el panorama, desempeño y rentabilidad de los sectores, y así medir con mayor fiabilidad si la rentabilidad del sector permitirá cubrir el microcrédito.</a:t>
            </a:r>
          </a:p>
        </p:txBody>
      </p:sp>
    </p:spTree>
    <p:extLst>
      <p:ext uri="{BB962C8B-B14F-4D97-AF65-F5344CB8AC3E}">
        <p14:creationId xmlns:p14="http://schemas.microsoft.com/office/powerpoint/2010/main" val="77978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02611"/>
            <a:ext cx="9366325" cy="1026605"/>
          </a:xfrm>
        </p:spPr>
        <p:txBody>
          <a:bodyPr>
            <a:normAutofit fontScale="90000"/>
          </a:bodyPr>
          <a:lstStyle/>
          <a:p>
            <a:r>
              <a:rPr lang="es-EC" sz="3600" dirty="0"/>
              <a:t>Incentivos por pago oportuno de las cuotas de un microcrédito</a:t>
            </a:r>
          </a:p>
        </p:txBody>
      </p:sp>
      <p:sp>
        <p:nvSpPr>
          <p:cNvPr id="5" name="Marcador de contenido 4"/>
          <p:cNvSpPr>
            <a:spLocks noGrp="1"/>
          </p:cNvSpPr>
          <p:nvPr>
            <p:ph idx="1"/>
          </p:nvPr>
        </p:nvSpPr>
        <p:spPr>
          <a:xfrm>
            <a:off x="1330780" y="2165215"/>
            <a:ext cx="9390977" cy="958165"/>
          </a:xfrm>
        </p:spPr>
        <p:txBody>
          <a:bodyPr>
            <a:normAutofit lnSpcReduction="10000"/>
          </a:bodyPr>
          <a:lstStyle/>
          <a:p>
            <a:pPr algn="just"/>
            <a:r>
              <a:rPr lang="es-EC" sz="1800" dirty="0"/>
              <a:t>Campañas de puntos</a:t>
            </a:r>
          </a:p>
          <a:p>
            <a:pPr algn="just"/>
            <a:r>
              <a:rPr lang="es-EC" sz="1800" dirty="0"/>
              <a:t>Campaña de exoneración de una cuota</a:t>
            </a:r>
          </a:p>
          <a:p>
            <a:pPr algn="just"/>
            <a:r>
              <a:rPr lang="es-EC" sz="1800" dirty="0"/>
              <a:t>Campaña de tasas menores</a:t>
            </a:r>
          </a:p>
        </p:txBody>
      </p:sp>
      <p:sp>
        <p:nvSpPr>
          <p:cNvPr id="4" name="Título 1"/>
          <p:cNvSpPr txBox="1">
            <a:spLocks/>
          </p:cNvSpPr>
          <p:nvPr/>
        </p:nvSpPr>
        <p:spPr>
          <a:xfrm>
            <a:off x="1393408" y="3259379"/>
            <a:ext cx="9366325" cy="77608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a:t>Tasas de interés</a:t>
            </a:r>
          </a:p>
        </p:txBody>
      </p:sp>
      <p:graphicFrame>
        <p:nvGraphicFramePr>
          <p:cNvPr id="3" name="Tabla 2"/>
          <p:cNvGraphicFramePr>
            <a:graphicFrameLocks noGrp="1"/>
          </p:cNvGraphicFramePr>
          <p:nvPr>
            <p:extLst>
              <p:ext uri="{D42A27DB-BD31-4B8C-83A1-F6EECF244321}">
                <p14:modId xmlns:p14="http://schemas.microsoft.com/office/powerpoint/2010/main" val="1140060667"/>
              </p:ext>
            </p:extLst>
          </p:nvPr>
        </p:nvGraphicFramePr>
        <p:xfrm>
          <a:off x="3891476" y="4035464"/>
          <a:ext cx="4590415" cy="2258697"/>
        </p:xfrm>
        <a:graphic>
          <a:graphicData uri="http://schemas.openxmlformats.org/drawingml/2006/table">
            <a:tbl>
              <a:tblPr firstRow="1" firstCol="1" bandRow="1">
                <a:tableStyleId>{5940675A-B579-460E-94D1-54222C63F5DA}</a:tableStyleId>
              </a:tblPr>
              <a:tblGrid>
                <a:gridCol w="2026285">
                  <a:extLst>
                    <a:ext uri="{9D8B030D-6E8A-4147-A177-3AD203B41FA5}">
                      <a16:colId xmlns:a16="http://schemas.microsoft.com/office/drawing/2014/main" val="20000"/>
                    </a:ext>
                  </a:extLst>
                </a:gridCol>
                <a:gridCol w="1023620">
                  <a:extLst>
                    <a:ext uri="{9D8B030D-6E8A-4147-A177-3AD203B41FA5}">
                      <a16:colId xmlns:a16="http://schemas.microsoft.com/office/drawing/2014/main" val="20001"/>
                    </a:ext>
                  </a:extLst>
                </a:gridCol>
                <a:gridCol w="1540510">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es-EC" sz="1200" b="1" dirty="0">
                          <a:effectLst/>
                        </a:rPr>
                        <a:t>Calificación del solicitante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Riesgo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b="1" dirty="0">
                          <a:effectLst/>
                        </a:rPr>
                        <a:t>Tasa de interés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EC" sz="1200" dirty="0">
                          <a:effectLst/>
                        </a:rPr>
                        <a:t>Cumple con las condiciones mínimas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15000"/>
                        </a:lnSpc>
                        <a:spcAft>
                          <a:spcPts val="0"/>
                        </a:spcAft>
                      </a:pPr>
                      <a:r>
                        <a:rPr lang="es-EC" sz="1200" dirty="0">
                          <a:effectLst/>
                        </a:rPr>
                        <a:t>Alto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just">
                        <a:lnSpc>
                          <a:spcPct val="115000"/>
                        </a:lnSpc>
                        <a:spcAft>
                          <a:spcPts val="0"/>
                        </a:spcAft>
                      </a:pPr>
                      <a:r>
                        <a:rPr lang="es-EC" sz="1200" dirty="0">
                          <a:effectLst/>
                        </a:rPr>
                        <a:t>Mayor tasa de interés dentro del límite permitido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s-EC" sz="1200" dirty="0">
                          <a:effectLst/>
                        </a:rPr>
                        <a:t>Tiene limitaciones pero no afectan significativamente el crédito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es-EC" sz="1200" dirty="0">
                          <a:effectLst/>
                        </a:rPr>
                        <a:t>Medio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0"/>
                        </a:spcAft>
                      </a:pPr>
                      <a:r>
                        <a:rPr lang="es-EC" sz="1200" dirty="0">
                          <a:effectLst/>
                        </a:rPr>
                        <a:t>Menor tasa de interés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2"/>
                  </a:ext>
                </a:extLst>
              </a:tr>
              <a:tr h="0">
                <a:tc>
                  <a:txBody>
                    <a:bodyPr/>
                    <a:lstStyle/>
                    <a:p>
                      <a:pPr algn="just">
                        <a:lnSpc>
                          <a:spcPct val="115000"/>
                        </a:lnSpc>
                        <a:spcAft>
                          <a:spcPts val="0"/>
                        </a:spcAft>
                      </a:pPr>
                      <a:r>
                        <a:rPr lang="es-EC" sz="1200" dirty="0">
                          <a:effectLst/>
                        </a:rPr>
                        <a:t>Muy 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15000"/>
                        </a:lnSpc>
                        <a:spcAft>
                          <a:spcPts val="0"/>
                        </a:spcAft>
                      </a:pPr>
                      <a:r>
                        <a:rPr lang="es-EC" sz="1200" dirty="0">
                          <a:effectLst/>
                        </a:rPr>
                        <a:t>Bajo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just">
                        <a:lnSpc>
                          <a:spcPct val="115000"/>
                        </a:lnSpc>
                        <a:spcAft>
                          <a:spcPts val="0"/>
                        </a:spcAft>
                      </a:pPr>
                      <a:r>
                        <a:rPr lang="es-EC" sz="1200" dirty="0">
                          <a:effectLst/>
                        </a:rPr>
                        <a:t> Tasa de interés mínima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05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200256" y="3182587"/>
            <a:ext cx="5588696" cy="133518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solidFill>
                  <a:schemeClr val="accent3">
                    <a:lumMod val="50000"/>
                  </a:schemeClr>
                </a:solidFill>
              </a:rPr>
              <a:t>CONCLUSIONES</a:t>
            </a: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VI</a:t>
            </a:r>
          </a:p>
        </p:txBody>
      </p:sp>
    </p:spTree>
    <p:extLst>
      <p:ext uri="{BB962C8B-B14F-4D97-AF65-F5344CB8AC3E}">
        <p14:creationId xmlns:p14="http://schemas.microsoft.com/office/powerpoint/2010/main" val="5842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Conclusiones</a:t>
            </a:r>
          </a:p>
        </p:txBody>
      </p:sp>
      <p:sp>
        <p:nvSpPr>
          <p:cNvPr id="3" name="Marcador de posición de contenido 2"/>
          <p:cNvSpPr>
            <a:spLocks noGrp="1"/>
          </p:cNvSpPr>
          <p:nvPr>
            <p:ph idx="1"/>
          </p:nvPr>
        </p:nvSpPr>
        <p:spPr/>
        <p:txBody>
          <a:bodyPr rtlCol="0">
            <a:normAutofit/>
          </a:bodyPr>
          <a:lstStyle/>
          <a:p>
            <a:pPr lvl="0" algn="just"/>
            <a:r>
              <a:rPr lang="es-ES" sz="1800" dirty="0"/>
              <a:t>Se ha manejado la idea de inclusión financiera como una forma de acoger a todas las personas independientemente de sus condiciones económicas y que estas puedan acceder a los productos financieros, sin embargo, cuando un banco concede un microcrédito a una tasa de interés del 30,5% no es inclusión, sino un aprovechamiento de la oportunidad que la ley le permite.</a:t>
            </a:r>
          </a:p>
          <a:p>
            <a:pPr lvl="0" algn="just"/>
            <a:r>
              <a:rPr lang="es-ES" sz="1800" dirty="0"/>
              <a:t>El trabajo por y para la población que ha realizado el gobierno del Ecuador a través de la Junta de Política y Regulación Monetaria y Financiera en el segmento micro financiero ha sido nulo, ya que al poner el techo de las tasas de interés activas del microcrédito muy por encima de los techos de las tasas de interés de los demás segmentos de crédito significa cobrarle más al que menos tiene.</a:t>
            </a:r>
          </a:p>
        </p:txBody>
      </p:sp>
    </p:spTree>
    <p:extLst>
      <p:ext uri="{BB962C8B-B14F-4D97-AF65-F5344CB8AC3E}">
        <p14:creationId xmlns:p14="http://schemas.microsoft.com/office/powerpoint/2010/main" val="37241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Conclusiones</a:t>
            </a:r>
          </a:p>
        </p:txBody>
      </p:sp>
      <p:sp>
        <p:nvSpPr>
          <p:cNvPr id="3" name="Marcador de posición de contenido 2"/>
          <p:cNvSpPr>
            <a:spLocks noGrp="1"/>
          </p:cNvSpPr>
          <p:nvPr>
            <p:ph idx="1"/>
          </p:nvPr>
        </p:nvSpPr>
        <p:spPr/>
        <p:txBody>
          <a:bodyPr rtlCol="0">
            <a:normAutofit/>
          </a:bodyPr>
          <a:lstStyle/>
          <a:p>
            <a:pPr lvl="0" algn="just"/>
            <a:r>
              <a:rPr lang="es-ES" sz="1800" dirty="0"/>
              <a:t>Las políticas de microcrédito que mantienen los bancos privados no inciden en el aumento o disminución del volumen de microcrédito respecto al número de operaciones y monto, por lo que existe la probabilidad de la existencia de factores externos ajenos al control de los bancos privados y que influyan en el comportamiento del cliente.</a:t>
            </a:r>
          </a:p>
        </p:txBody>
      </p:sp>
    </p:spTree>
    <p:extLst>
      <p:ext uri="{BB962C8B-B14F-4D97-AF65-F5344CB8AC3E}">
        <p14:creationId xmlns:p14="http://schemas.microsoft.com/office/powerpoint/2010/main" val="662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6235748" y="2815609"/>
            <a:ext cx="4417807" cy="1702160"/>
          </a:xfrm>
        </p:spPr>
        <p:txBody>
          <a:bodyPr anchor="ctr"/>
          <a:lstStyle/>
          <a:p>
            <a:pPr algn="ctr"/>
            <a:r>
              <a:rPr lang="es-EC" b="1" dirty="0"/>
              <a:t>GRACIAS POR SU ATENCIÓN</a:t>
            </a:r>
          </a:p>
        </p:txBody>
      </p:sp>
    </p:spTree>
    <p:extLst>
      <p:ext uri="{BB962C8B-B14F-4D97-AF65-F5344CB8AC3E}">
        <p14:creationId xmlns:p14="http://schemas.microsoft.com/office/powerpoint/2010/main" val="18762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25980"/>
          </a:xfrm>
        </p:spPr>
        <p:txBody>
          <a:bodyPr rtlCol="0" anchor="t"/>
          <a:lstStyle/>
          <a:p>
            <a:pPr algn="just" rtl="0"/>
            <a:r>
              <a:rPr lang="es-ES" dirty="0"/>
              <a:t>1.2 Objetivos</a:t>
            </a:r>
          </a:p>
        </p:txBody>
      </p:sp>
      <p:sp>
        <p:nvSpPr>
          <p:cNvPr id="3" name="Marcador de posición de contenido 2"/>
          <p:cNvSpPr>
            <a:spLocks noGrp="1"/>
          </p:cNvSpPr>
          <p:nvPr>
            <p:ph idx="1"/>
          </p:nvPr>
        </p:nvSpPr>
        <p:spPr>
          <a:xfrm>
            <a:off x="1391323" y="2018806"/>
            <a:ext cx="9390977" cy="3813824"/>
          </a:xfrm>
        </p:spPr>
        <p:txBody>
          <a:bodyPr rtlCol="0">
            <a:noAutofit/>
          </a:bodyPr>
          <a:lstStyle/>
          <a:p>
            <a:pPr marL="68580" lvl="0" indent="0" algn="just" rtl="0">
              <a:lnSpc>
                <a:spcPct val="160000"/>
              </a:lnSpc>
              <a:buNone/>
            </a:pPr>
            <a:r>
              <a:rPr lang="es-ES" sz="1800" dirty="0"/>
              <a:t>1.2.2 Objetivos Específicos</a:t>
            </a:r>
          </a:p>
          <a:p>
            <a:pPr marL="525780" indent="-457200" algn="just">
              <a:lnSpc>
                <a:spcPct val="160000"/>
              </a:lnSpc>
              <a:buFont typeface="+mj-lt"/>
              <a:buAutoNum type="arabicPeriod"/>
            </a:pPr>
            <a:r>
              <a:rPr lang="es-ES" sz="1800" dirty="0"/>
              <a:t>Analizar la evolución del microcrédito de la banca privada durante el periodo 2014 – 2018.</a:t>
            </a:r>
            <a:endParaRPr lang="es-EC" sz="1800" dirty="0"/>
          </a:p>
          <a:p>
            <a:pPr marL="525780" indent="-457200" algn="just">
              <a:lnSpc>
                <a:spcPct val="160000"/>
              </a:lnSpc>
              <a:buFont typeface="+mj-lt"/>
              <a:buAutoNum type="arabicPeriod"/>
            </a:pPr>
            <a:r>
              <a:rPr lang="es-ES" sz="1800" dirty="0"/>
              <a:t>Determinar el nivel de participación de los bancos privados en el segmento de microcrédito.</a:t>
            </a:r>
            <a:endParaRPr lang="es-EC" sz="1800" dirty="0"/>
          </a:p>
          <a:p>
            <a:pPr marL="525780" indent="-457200" algn="just">
              <a:lnSpc>
                <a:spcPct val="160000"/>
              </a:lnSpc>
              <a:buFont typeface="+mj-lt"/>
              <a:buAutoNum type="arabicPeriod"/>
            </a:pPr>
            <a:r>
              <a:rPr lang="es-ES" sz="1800" dirty="0"/>
              <a:t>Analizar las políticas microcrediticias de los bancos privados durante el periodo 2014 – 2018.</a:t>
            </a:r>
          </a:p>
          <a:p>
            <a:pPr marL="68580" indent="0" algn="just">
              <a:lnSpc>
                <a:spcPct val="160000"/>
              </a:lnSpc>
              <a:buNone/>
            </a:pPr>
            <a:endParaRPr lang="es-EC" sz="1800" dirty="0"/>
          </a:p>
          <a:p>
            <a:pPr lvl="0" algn="just">
              <a:lnSpc>
                <a:spcPct val="160000"/>
              </a:lnSpc>
            </a:pPr>
            <a:endParaRPr lang="es-ES" sz="1800" dirty="0"/>
          </a:p>
        </p:txBody>
      </p:sp>
    </p:spTree>
    <p:extLst>
      <p:ext uri="{BB962C8B-B14F-4D97-AF65-F5344CB8AC3E}">
        <p14:creationId xmlns:p14="http://schemas.microsoft.com/office/powerpoint/2010/main" val="386032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25980"/>
          </a:xfrm>
        </p:spPr>
        <p:txBody>
          <a:bodyPr rtlCol="0" anchor="t"/>
          <a:lstStyle/>
          <a:p>
            <a:pPr algn="just" rtl="0"/>
            <a:r>
              <a:rPr lang="es-ES" dirty="0"/>
              <a:t>1.2 Objetivos</a:t>
            </a:r>
          </a:p>
        </p:txBody>
      </p:sp>
      <p:sp>
        <p:nvSpPr>
          <p:cNvPr id="3" name="Marcador de posición de contenido 2"/>
          <p:cNvSpPr>
            <a:spLocks noGrp="1"/>
          </p:cNvSpPr>
          <p:nvPr>
            <p:ph idx="1"/>
          </p:nvPr>
        </p:nvSpPr>
        <p:spPr>
          <a:xfrm>
            <a:off x="1391323" y="2018806"/>
            <a:ext cx="9390977" cy="2790700"/>
          </a:xfrm>
        </p:spPr>
        <p:txBody>
          <a:bodyPr rtlCol="0">
            <a:noAutofit/>
          </a:bodyPr>
          <a:lstStyle/>
          <a:p>
            <a:pPr marL="68580" lvl="0" indent="0" algn="just" rtl="0">
              <a:lnSpc>
                <a:spcPct val="160000"/>
              </a:lnSpc>
              <a:buNone/>
            </a:pPr>
            <a:r>
              <a:rPr lang="es-ES" sz="1800" dirty="0"/>
              <a:t>1.2.2 Objetivos Específicos</a:t>
            </a:r>
          </a:p>
          <a:p>
            <a:pPr marL="68580" lvl="0" indent="0" algn="just" rtl="0">
              <a:lnSpc>
                <a:spcPct val="160000"/>
              </a:lnSpc>
              <a:buNone/>
            </a:pPr>
            <a:endParaRPr lang="es-ES" sz="1800" dirty="0"/>
          </a:p>
          <a:p>
            <a:pPr marL="525780" indent="-457200" algn="just">
              <a:lnSpc>
                <a:spcPct val="160000"/>
              </a:lnSpc>
              <a:buFont typeface="+mj-lt"/>
              <a:buAutoNum type="arabicPeriod" startAt="4"/>
            </a:pPr>
            <a:r>
              <a:rPr lang="es-ES" sz="1800" dirty="0"/>
              <a:t>Realizar la comprobación de la hipótesis a través de métodos estadísticos </a:t>
            </a:r>
          </a:p>
          <a:p>
            <a:pPr marL="525780" lvl="0" indent="-457200" algn="just">
              <a:lnSpc>
                <a:spcPct val="160000"/>
              </a:lnSpc>
              <a:buFont typeface="+mj-lt"/>
              <a:buAutoNum type="arabicPeriod" startAt="4"/>
            </a:pPr>
            <a:r>
              <a:rPr lang="es-ES" sz="1800" dirty="0"/>
              <a:t>Establecer una propuesta de solución para el incremento de la participación de los bancos privados en el mercado micro crediticio.</a:t>
            </a:r>
            <a:endParaRPr lang="es-EC" sz="1800" dirty="0"/>
          </a:p>
          <a:p>
            <a:pPr marL="525780" indent="-457200" algn="just">
              <a:lnSpc>
                <a:spcPct val="160000"/>
              </a:lnSpc>
              <a:buFont typeface="+mj-lt"/>
              <a:buAutoNum type="arabicPeriod" startAt="4"/>
            </a:pPr>
            <a:endParaRPr lang="es-EC" sz="1800" dirty="0"/>
          </a:p>
          <a:p>
            <a:pPr lvl="0" algn="just">
              <a:lnSpc>
                <a:spcPct val="160000"/>
              </a:lnSpc>
            </a:pPr>
            <a:endParaRPr lang="es-ES" sz="1800" dirty="0"/>
          </a:p>
        </p:txBody>
      </p:sp>
    </p:spTree>
    <p:extLst>
      <p:ext uri="{BB962C8B-B14F-4D97-AF65-F5344CB8AC3E}">
        <p14:creationId xmlns:p14="http://schemas.microsoft.com/office/powerpoint/2010/main" val="31397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1.3 Hipótesis</a:t>
            </a:r>
          </a:p>
        </p:txBody>
      </p:sp>
      <p:sp>
        <p:nvSpPr>
          <p:cNvPr id="3" name="Marcador de posición de contenido 2"/>
          <p:cNvSpPr>
            <a:spLocks noGrp="1"/>
          </p:cNvSpPr>
          <p:nvPr>
            <p:ph idx="1"/>
          </p:nvPr>
        </p:nvSpPr>
        <p:spPr>
          <a:xfrm>
            <a:off x="1391323" y="2323652"/>
            <a:ext cx="9390977" cy="1935197"/>
          </a:xfrm>
        </p:spPr>
        <p:txBody>
          <a:bodyPr rtlCol="0">
            <a:normAutofit/>
          </a:bodyPr>
          <a:lstStyle/>
          <a:p>
            <a:pPr marL="68580" lvl="0" indent="0" algn="just">
              <a:buNone/>
            </a:pPr>
            <a:r>
              <a:rPr lang="es-EC" sz="1800" dirty="0"/>
              <a:t>Las políticas microcrediticias inciden en la disminución del volumen de microcréditos otorgados por los bancos privados.</a:t>
            </a:r>
            <a:endParaRPr lang="es-ES" sz="1800" dirty="0"/>
          </a:p>
        </p:txBody>
      </p:sp>
    </p:spTree>
    <p:extLst>
      <p:ext uri="{BB962C8B-B14F-4D97-AF65-F5344CB8AC3E}">
        <p14:creationId xmlns:p14="http://schemas.microsoft.com/office/powerpoint/2010/main" val="130008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320" y="1027664"/>
            <a:ext cx="9366325" cy="763558"/>
          </a:xfrm>
        </p:spPr>
        <p:txBody>
          <a:bodyPr rtlCol="0" anchor="t"/>
          <a:lstStyle/>
          <a:p>
            <a:pPr rtl="0"/>
            <a:r>
              <a:rPr lang="es-ES" dirty="0"/>
              <a:t>1.4 Clasificación de las variables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46658535"/>
              </p:ext>
            </p:extLst>
          </p:nvPr>
        </p:nvGraphicFramePr>
        <p:xfrm>
          <a:off x="2655779" y="2524516"/>
          <a:ext cx="6575903" cy="279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39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 ESPE"/>
          <p:cNvPicPr>
            <a:picLocks noChangeAspect="1" noChangeArrowheads="1"/>
          </p:cNvPicPr>
          <p:nvPr/>
        </p:nvPicPr>
        <p:blipFill rotWithShape="1">
          <a:blip r:embed="rId3">
            <a:extLst>
              <a:ext uri="{28A0092B-C50C-407E-A947-70E740481C1C}">
                <a14:useLocalDpi xmlns:a14="http://schemas.microsoft.com/office/drawing/2010/main" val="0"/>
              </a:ext>
            </a:extLst>
          </a:blip>
          <a:srcRect b="26042"/>
          <a:stretch/>
        </p:blipFill>
        <p:spPr bwMode="auto">
          <a:xfrm>
            <a:off x="7164888" y="32913"/>
            <a:ext cx="2559529" cy="224276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p:cNvSpPr txBox="1">
            <a:spLocks/>
          </p:cNvSpPr>
          <p:nvPr/>
        </p:nvSpPr>
        <p:spPr>
          <a:xfrm>
            <a:off x="425886" y="526093"/>
            <a:ext cx="5588696" cy="5824603"/>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50000"/>
              </a:lnSpc>
            </a:pPr>
            <a:r>
              <a:rPr lang="es-ES" sz="2400" b="1" dirty="0">
                <a:solidFill>
                  <a:schemeClr val="accent3">
                    <a:lumMod val="50000"/>
                  </a:schemeClr>
                </a:solidFill>
              </a:rPr>
              <a:t>MARCO TEÓRICO</a:t>
            </a:r>
          </a:p>
          <a:p>
            <a:pPr>
              <a:lnSpc>
                <a:spcPct val="250000"/>
              </a:lnSpc>
            </a:pPr>
            <a:r>
              <a:rPr lang="es-ES" sz="2400" b="1" dirty="0">
                <a:solidFill>
                  <a:schemeClr val="accent3">
                    <a:lumMod val="50000"/>
                  </a:schemeClr>
                </a:solidFill>
              </a:rPr>
              <a:t>2.1 Teorías de soporte </a:t>
            </a:r>
          </a:p>
          <a:p>
            <a:pPr>
              <a:lnSpc>
                <a:spcPct val="250000"/>
              </a:lnSpc>
            </a:pPr>
            <a:r>
              <a:rPr lang="es-ES" sz="2400" b="1" dirty="0">
                <a:solidFill>
                  <a:schemeClr val="accent3">
                    <a:lumMod val="50000"/>
                  </a:schemeClr>
                </a:solidFill>
              </a:rPr>
              <a:t>2.2 Marco referencial</a:t>
            </a:r>
          </a:p>
          <a:p>
            <a:pPr>
              <a:lnSpc>
                <a:spcPct val="250000"/>
              </a:lnSpc>
            </a:pPr>
            <a:r>
              <a:rPr lang="es-ES" sz="2400" b="1" dirty="0">
                <a:solidFill>
                  <a:schemeClr val="accent3">
                    <a:lumMod val="50000"/>
                  </a:schemeClr>
                </a:solidFill>
              </a:rPr>
              <a:t>2.3 Marco conceptual</a:t>
            </a:r>
          </a:p>
        </p:txBody>
      </p:sp>
      <p:sp>
        <p:nvSpPr>
          <p:cNvPr id="2" name="Título 1"/>
          <p:cNvSpPr>
            <a:spLocks noGrp="1"/>
          </p:cNvSpPr>
          <p:nvPr>
            <p:ph type="ctrTitle"/>
          </p:nvPr>
        </p:nvSpPr>
        <p:spPr>
          <a:xfrm>
            <a:off x="6235748" y="2815609"/>
            <a:ext cx="4417807" cy="1702160"/>
          </a:xfrm>
        </p:spPr>
        <p:txBody>
          <a:bodyPr anchor="ctr"/>
          <a:lstStyle/>
          <a:p>
            <a:pPr algn="ctr"/>
            <a:r>
              <a:rPr lang="es-EC" b="1" dirty="0"/>
              <a:t>CAPITULO II</a:t>
            </a:r>
          </a:p>
        </p:txBody>
      </p:sp>
    </p:spTree>
    <p:extLst>
      <p:ext uri="{BB962C8B-B14F-4D97-AF65-F5344CB8AC3E}">
        <p14:creationId xmlns:p14="http://schemas.microsoft.com/office/powerpoint/2010/main" val="85637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de información general sobre un producto">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6308654_TF03460543.potx" id="{60FE63A2-C1A6-4B9A-813C-CBDFDAA01586}" vid="{F298E29C-6342-45E6-A803-C53CB39DE8B6}"/>
    </a:ext>
  </a:extLst>
</a:theme>
</file>

<file path=ppt/theme/theme2.xml><?xml version="1.0" encoding="utf-8"?>
<a:theme xmlns:a="http://schemas.openxmlformats.org/drawingml/2006/main" name="Tema de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información general sobre un producto empresarial</Template>
  <TotalTime>1897</TotalTime>
  <Words>2835</Words>
  <Application>Microsoft Office PowerPoint</Application>
  <PresentationFormat>Panorámica</PresentationFormat>
  <Paragraphs>847</Paragraphs>
  <Slides>45</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Calibri</vt:lpstr>
      <vt:lpstr>Cambria Math</vt:lpstr>
      <vt:lpstr>Century Gothic</vt:lpstr>
      <vt:lpstr>Times New Roman</vt:lpstr>
      <vt:lpstr>Wingdings 2</vt:lpstr>
      <vt:lpstr>Presentación de información general sobre un producto</vt:lpstr>
      <vt:lpstr>Tema: Análisis de la evolución del microcrédito de los bancos privados localizados en la ciudad de quito, y de sus políticas microcrediticias, durante el periodo 2014 – 2018.</vt:lpstr>
      <vt:lpstr>CAPITULO I</vt:lpstr>
      <vt:lpstr>1.1 Planteamiento del problema</vt:lpstr>
      <vt:lpstr>1.2 Objetivos</vt:lpstr>
      <vt:lpstr>1.2 Objetivos</vt:lpstr>
      <vt:lpstr>1.2 Objetivos</vt:lpstr>
      <vt:lpstr>1.3 Hipótesis</vt:lpstr>
      <vt:lpstr>1.4 Clasificación de las variables</vt:lpstr>
      <vt:lpstr>CAPITULO II</vt:lpstr>
      <vt:lpstr>2.1 Teorías de soporte</vt:lpstr>
      <vt:lpstr>2.1 Teorías de soporte</vt:lpstr>
      <vt:lpstr>2.1 Teorías de soporte</vt:lpstr>
      <vt:lpstr>2.1 Teorías de soporte</vt:lpstr>
      <vt:lpstr>2.2 Marco Referencial</vt:lpstr>
      <vt:lpstr>2.2 Marco Referencial</vt:lpstr>
      <vt:lpstr>2.2 Marco Referencial</vt:lpstr>
      <vt:lpstr>2.2 Marco Referencial</vt:lpstr>
      <vt:lpstr>2.3 Marco Conceptual</vt:lpstr>
      <vt:lpstr>2.3 Marco Conceptual</vt:lpstr>
      <vt:lpstr>CAPITULO III</vt:lpstr>
      <vt:lpstr>Marco metodológico </vt:lpstr>
      <vt:lpstr>3.3 Población</vt:lpstr>
      <vt:lpstr>3.4 Muestra</vt:lpstr>
      <vt:lpstr>CAPITULO IV</vt:lpstr>
      <vt:lpstr>4.1 Delimitación</vt:lpstr>
      <vt:lpstr>4.2 Análisis de los microcréditos</vt:lpstr>
      <vt:lpstr>4.2 Análisis de los microcréditos</vt:lpstr>
      <vt:lpstr>4.4 Comprobación de hipótesis </vt:lpstr>
      <vt:lpstr>4.4 Comprobación de hipótesis </vt:lpstr>
      <vt:lpstr>4.4 Comprobación de hipótesis </vt:lpstr>
      <vt:lpstr>4.4 Comprobación de hipótesis </vt:lpstr>
      <vt:lpstr>4.4 Comprobación de hipótesis </vt:lpstr>
      <vt:lpstr>4.4 Comprobación de hipótesis </vt:lpstr>
      <vt:lpstr>CAPITULO V</vt:lpstr>
      <vt:lpstr>Sujetos del microcrédito  </vt:lpstr>
      <vt:lpstr>Educación financiera</vt:lpstr>
      <vt:lpstr>Solicitud de microcrédito por ubicación geográfica </vt:lpstr>
      <vt:lpstr>Presentación de PowerPoint</vt:lpstr>
      <vt:lpstr>Periodo de gracia</vt:lpstr>
      <vt:lpstr>Calificación crediticia</vt:lpstr>
      <vt:lpstr>Incentivos por pago oportuno de las cuotas de un microcrédito</vt:lpstr>
      <vt:lpstr>CAPITULO VI</vt:lpstr>
      <vt:lpstr>Conclusiones</vt:lpstr>
      <vt:lpstr>Conclusiones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Ecolución</dc:title>
  <dc:creator>Usuario</dc:creator>
  <cp:lastModifiedBy>Adaccounts 1</cp:lastModifiedBy>
  <cp:revision>108</cp:revision>
  <dcterms:created xsi:type="dcterms:W3CDTF">2020-09-04T06:07:17Z</dcterms:created>
  <dcterms:modified xsi:type="dcterms:W3CDTF">2020-11-18T15:06:25Z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