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84" r:id="rId11"/>
    <p:sldId id="267" r:id="rId12"/>
    <p:sldId id="268" r:id="rId13"/>
    <p:sldId id="269" r:id="rId14"/>
    <p:sldId id="287" r:id="rId15"/>
    <p:sldId id="282" r:id="rId16"/>
    <p:sldId id="270" r:id="rId17"/>
    <p:sldId id="271" r:id="rId18"/>
    <p:sldId id="295" r:id="rId19"/>
    <p:sldId id="296" r:id="rId20"/>
    <p:sldId id="272" r:id="rId21"/>
    <p:sldId id="273" r:id="rId22"/>
    <p:sldId id="298" r:id="rId23"/>
    <p:sldId id="299" r:id="rId24"/>
    <p:sldId id="300" r:id="rId25"/>
    <p:sldId id="301" r:id="rId26"/>
    <p:sldId id="280" r:id="rId27"/>
    <p:sldId id="302" r:id="rId28"/>
    <p:sldId id="283" r:id="rId29"/>
    <p:sldId id="305" r:id="rId30"/>
    <p:sldId id="306" r:id="rId31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434" autoAdjust="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2B129C-6CFC-4537-A7AF-8A38A18623F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98B020-9F18-483C-9656-25C0ED55137D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sz="2400" dirty="0" smtClean="0">
              <a:latin typeface="Arial" panose="020B0604020202020204" pitchFamily="34" charset="0"/>
              <a:cs typeface="Arial" panose="020B0604020202020204" pitchFamily="34" charset="0"/>
            </a:rPr>
            <a:t>¿Qué sistema de tecnología actual se puede emplear para el manejo de inventarios en las unidades logísticas?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0251AD-4B29-4AAD-8197-F2F46C12F071}" type="parTrans" cxnId="{B4DAECA0-89BB-48C3-8F4E-32385F119E7D}">
      <dgm:prSet/>
      <dgm:spPr/>
      <dgm:t>
        <a:bodyPr/>
        <a:lstStyle/>
        <a:p>
          <a:endParaRPr lang="en-US"/>
        </a:p>
      </dgm:t>
    </dgm:pt>
    <dgm:pt modelId="{6D751B29-52A6-489E-A55F-9217AD4C07A0}" type="sibTrans" cxnId="{B4DAECA0-89BB-48C3-8F4E-32385F119E7D}">
      <dgm:prSet/>
      <dgm:spPr/>
      <dgm:t>
        <a:bodyPr/>
        <a:lstStyle/>
        <a:p>
          <a:endParaRPr lang="en-US"/>
        </a:p>
      </dgm:t>
    </dgm:pt>
    <dgm:pt modelId="{BE29257F-1894-423F-AD94-2016ED818BEA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sz="2400" dirty="0" smtClean="0">
              <a:latin typeface="Arial" panose="020B0604020202020204" pitchFamily="34" charset="0"/>
              <a:cs typeface="Arial" panose="020B0604020202020204" pitchFamily="34" charset="0"/>
            </a:rPr>
            <a:t>¿Qué ventajas y desventajas posee el sistema SILOGE de las Unidades Logísticas del Ejército?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8EAD12-0553-48E2-837D-0EBB0D680EF2}" type="parTrans" cxnId="{EC37A9A8-D961-471D-860A-9F0995269B64}">
      <dgm:prSet/>
      <dgm:spPr/>
      <dgm:t>
        <a:bodyPr/>
        <a:lstStyle/>
        <a:p>
          <a:endParaRPr lang="en-US"/>
        </a:p>
      </dgm:t>
    </dgm:pt>
    <dgm:pt modelId="{9BC8683F-E839-40FB-903C-F07134385A75}" type="sibTrans" cxnId="{EC37A9A8-D961-471D-860A-9F0995269B64}">
      <dgm:prSet/>
      <dgm:spPr/>
      <dgm:t>
        <a:bodyPr/>
        <a:lstStyle/>
        <a:p>
          <a:endParaRPr lang="en-US"/>
        </a:p>
      </dgm:t>
    </dgm:pt>
    <dgm:pt modelId="{3CDA3F5A-8ACE-4C53-A7A0-4C479320EF27}" type="pres">
      <dgm:prSet presAssocID="{2C2B129C-6CFC-4537-A7AF-8A38A18623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122C66-C18A-42B5-8075-44FAD445C764}" type="pres">
      <dgm:prSet presAssocID="{B498B020-9F18-483C-9656-25C0ED55137D}" presName="parentText" presStyleLbl="node1" presStyleIdx="0" presStyleCnt="2" custScaleY="121930" custLinFactY="-48407" custLinFactNeighborX="22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85124-53BD-4D7F-8C00-95F835438CE4}" type="pres">
      <dgm:prSet presAssocID="{6D751B29-52A6-489E-A55F-9217AD4C07A0}" presName="spacer" presStyleCnt="0"/>
      <dgm:spPr/>
    </dgm:pt>
    <dgm:pt modelId="{3BE48917-76AA-4210-A418-84AB3D73F0ED}" type="pres">
      <dgm:prSet presAssocID="{BE29257F-1894-423F-AD94-2016ED818BEA}" presName="parentText" presStyleLbl="node1" presStyleIdx="1" presStyleCnt="2" custScaleY="113060" custLinFactY="-34025" custLinFactNeighborX="22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37A9A8-D961-471D-860A-9F0995269B64}" srcId="{2C2B129C-6CFC-4537-A7AF-8A38A18623F3}" destId="{BE29257F-1894-423F-AD94-2016ED818BEA}" srcOrd="1" destOrd="0" parTransId="{C88EAD12-0553-48E2-837D-0EBB0D680EF2}" sibTransId="{9BC8683F-E839-40FB-903C-F07134385A75}"/>
    <dgm:cxn modelId="{1AE91F04-FB6A-408C-BB43-B821688DEFA9}" type="presOf" srcId="{BE29257F-1894-423F-AD94-2016ED818BEA}" destId="{3BE48917-76AA-4210-A418-84AB3D73F0ED}" srcOrd="0" destOrd="0" presId="urn:microsoft.com/office/officeart/2005/8/layout/vList2"/>
    <dgm:cxn modelId="{B4DAECA0-89BB-48C3-8F4E-32385F119E7D}" srcId="{2C2B129C-6CFC-4537-A7AF-8A38A18623F3}" destId="{B498B020-9F18-483C-9656-25C0ED55137D}" srcOrd="0" destOrd="0" parTransId="{740251AD-4B29-4AAD-8197-F2F46C12F071}" sibTransId="{6D751B29-52A6-489E-A55F-9217AD4C07A0}"/>
    <dgm:cxn modelId="{894C529F-4605-4826-AC46-A2F8211E2BB8}" type="presOf" srcId="{2C2B129C-6CFC-4537-A7AF-8A38A18623F3}" destId="{3CDA3F5A-8ACE-4C53-A7A0-4C479320EF27}" srcOrd="0" destOrd="0" presId="urn:microsoft.com/office/officeart/2005/8/layout/vList2"/>
    <dgm:cxn modelId="{551B6BCA-6DA7-4B25-AE4D-F6BAC7E10DBF}" type="presOf" srcId="{B498B020-9F18-483C-9656-25C0ED55137D}" destId="{A5122C66-C18A-42B5-8075-44FAD445C764}" srcOrd="0" destOrd="0" presId="urn:microsoft.com/office/officeart/2005/8/layout/vList2"/>
    <dgm:cxn modelId="{4D8865C2-A192-4446-BF7F-1DAC003399C6}" type="presParOf" srcId="{3CDA3F5A-8ACE-4C53-A7A0-4C479320EF27}" destId="{A5122C66-C18A-42B5-8075-44FAD445C764}" srcOrd="0" destOrd="0" presId="urn:microsoft.com/office/officeart/2005/8/layout/vList2"/>
    <dgm:cxn modelId="{7C562432-DA5B-45C4-A0F9-5E30A75EEE8B}" type="presParOf" srcId="{3CDA3F5A-8ACE-4C53-A7A0-4C479320EF27}" destId="{6A285124-53BD-4D7F-8C00-95F835438CE4}" srcOrd="1" destOrd="0" presId="urn:microsoft.com/office/officeart/2005/8/layout/vList2"/>
    <dgm:cxn modelId="{3BDF0EDB-97BD-4175-A4FA-D46214FF1D88}" type="presParOf" srcId="{3CDA3F5A-8ACE-4C53-A7A0-4C479320EF27}" destId="{3BE48917-76AA-4210-A418-84AB3D73F0E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0B7736-47BC-49D2-86FD-ADE7DA6D48DD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AFAE09-39BF-49E0-B0AB-99AD85C7A0A0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 control del inventario 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E57C7F-6A11-4ED9-B193-FB8D5F11B1E7}" type="parTrans" cxnId="{7578593D-84FC-4EB4-A990-2C7B074142FF}">
      <dgm:prSet/>
      <dgm:spPr/>
      <dgm:t>
        <a:bodyPr/>
        <a:lstStyle/>
        <a:p>
          <a:endParaRPr lang="en-US"/>
        </a:p>
      </dgm:t>
    </dgm:pt>
    <dgm:pt modelId="{B13098BD-A82C-4A14-A1C5-35531AE461DB}" type="sibTrans" cxnId="{7578593D-84FC-4EB4-A990-2C7B074142FF}">
      <dgm:prSet/>
      <dgm:spPr/>
      <dgm:t>
        <a:bodyPr/>
        <a:lstStyle/>
        <a:p>
          <a:endParaRPr lang="en-US"/>
        </a:p>
      </dgm:t>
    </dgm:pt>
    <dgm:pt modelId="{F3C1F262-0897-4A68-951E-2EFCE081699A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sz="1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La información para su análisis puede ser obtenida  por los usuarios del SILOGE </a:t>
          </a:r>
          <a:endParaRPr lang="en-US" sz="1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A7A2C8-3076-4CE9-BF09-6E29B8EDEE94}" type="parTrans" cxnId="{9DC662C5-E873-429A-B7D1-B8E30098CE23}">
      <dgm:prSet/>
      <dgm:spPr/>
      <dgm:t>
        <a:bodyPr/>
        <a:lstStyle/>
        <a:p>
          <a:endParaRPr lang="en-US"/>
        </a:p>
      </dgm:t>
    </dgm:pt>
    <dgm:pt modelId="{DBECAC34-673D-45B1-B0F7-CE84FF6F6B76}" type="sibTrans" cxnId="{9DC662C5-E873-429A-B7D1-B8E30098CE23}">
      <dgm:prSet/>
      <dgm:spPr/>
      <dgm:t>
        <a:bodyPr/>
        <a:lstStyle/>
        <a:p>
          <a:endParaRPr lang="en-US"/>
        </a:p>
      </dgm:t>
    </dgm:pt>
    <dgm:pt modelId="{CD06924D-DF66-40E9-8E45-94B1390EAD6D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es-EC" sz="1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Pensar en un software que controle inventarios</a:t>
          </a:r>
          <a:endParaRPr lang="en-US" sz="1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5B413B-7185-48B7-A502-3EC3803D51B3}" type="parTrans" cxnId="{D9CAB871-149A-48F2-A796-92D14DF7280B}">
      <dgm:prSet/>
      <dgm:spPr/>
      <dgm:t>
        <a:bodyPr/>
        <a:lstStyle/>
        <a:p>
          <a:endParaRPr lang="en-US"/>
        </a:p>
      </dgm:t>
    </dgm:pt>
    <dgm:pt modelId="{AB5B2E01-6844-494D-BFF2-50CF5FBAE2C9}" type="sibTrans" cxnId="{D9CAB871-149A-48F2-A796-92D14DF7280B}">
      <dgm:prSet/>
      <dgm:spPr/>
      <dgm:t>
        <a:bodyPr/>
        <a:lstStyle/>
        <a:p>
          <a:endParaRPr lang="en-US"/>
        </a:p>
      </dgm:t>
    </dgm:pt>
    <dgm:pt modelId="{BA4266C4-7C02-4815-9A78-0A98E490BF63}" type="pres">
      <dgm:prSet presAssocID="{680B7736-47BC-49D2-86FD-ADE7DA6D48D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346C5D-AB7A-4514-9049-BB4362574FF4}" type="pres">
      <dgm:prSet presAssocID="{B6AFAE09-39BF-49E0-B0AB-99AD85C7A0A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B124D7-293B-4DB6-93B5-55531F3AB6FB}" type="pres">
      <dgm:prSet presAssocID="{B13098BD-A82C-4A14-A1C5-35531AE461DB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06EEDEE-0896-44A8-B087-EA6845C9848F}" type="pres">
      <dgm:prSet presAssocID="{B13098BD-A82C-4A14-A1C5-35531AE461DB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6B31C52-6ADB-4849-8979-6AB78BE37BFF}" type="pres">
      <dgm:prSet presAssocID="{F3C1F262-0897-4A68-951E-2EFCE081699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6DCE81-8D9E-45D3-9B1F-FF00392F42FB}" type="pres">
      <dgm:prSet presAssocID="{DBECAC34-673D-45B1-B0F7-CE84FF6F6B76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4632BF1-9FB5-4E9E-9C18-AAE377D36E2C}" type="pres">
      <dgm:prSet presAssocID="{DBECAC34-673D-45B1-B0F7-CE84FF6F6B76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91B4FA6-186D-4D2D-AC84-879611A628BA}" type="pres">
      <dgm:prSet presAssocID="{CD06924D-DF66-40E9-8E45-94B1390EAD6D}" presName="node" presStyleLbl="node1" presStyleIdx="2" presStyleCnt="3" custRadScaleRad="97867" custRadScaleInc="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C73AC7-03EA-4DDF-8546-0523DC1BF365}" type="pres">
      <dgm:prSet presAssocID="{AB5B2E01-6844-494D-BFF2-50CF5FBAE2C9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D9854B8-2F76-4DF7-A3CD-6F8FBFC6FEDC}" type="pres">
      <dgm:prSet presAssocID="{AB5B2E01-6844-494D-BFF2-50CF5FBAE2C9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5B11F895-34D6-4816-A347-78D077B7850A}" type="presOf" srcId="{DBECAC34-673D-45B1-B0F7-CE84FF6F6B76}" destId="{C4632BF1-9FB5-4E9E-9C18-AAE377D36E2C}" srcOrd="1" destOrd="0" presId="urn:microsoft.com/office/officeart/2005/8/layout/cycle7"/>
    <dgm:cxn modelId="{7578593D-84FC-4EB4-A990-2C7B074142FF}" srcId="{680B7736-47BC-49D2-86FD-ADE7DA6D48DD}" destId="{B6AFAE09-39BF-49E0-B0AB-99AD85C7A0A0}" srcOrd="0" destOrd="0" parTransId="{9AE57C7F-6A11-4ED9-B193-FB8D5F11B1E7}" sibTransId="{B13098BD-A82C-4A14-A1C5-35531AE461DB}"/>
    <dgm:cxn modelId="{BD9BB135-AFB2-4E8A-98A4-0C15FB9D4076}" type="presOf" srcId="{AB5B2E01-6844-494D-BFF2-50CF5FBAE2C9}" destId="{4DC73AC7-03EA-4DDF-8546-0523DC1BF365}" srcOrd="0" destOrd="0" presId="urn:microsoft.com/office/officeart/2005/8/layout/cycle7"/>
    <dgm:cxn modelId="{9DC662C5-E873-429A-B7D1-B8E30098CE23}" srcId="{680B7736-47BC-49D2-86FD-ADE7DA6D48DD}" destId="{F3C1F262-0897-4A68-951E-2EFCE081699A}" srcOrd="1" destOrd="0" parTransId="{2DA7A2C8-3076-4CE9-BF09-6E29B8EDEE94}" sibTransId="{DBECAC34-673D-45B1-B0F7-CE84FF6F6B76}"/>
    <dgm:cxn modelId="{639AAFB0-9971-4AFB-B7CE-5C88D107AEF3}" type="presOf" srcId="{B13098BD-A82C-4A14-A1C5-35531AE461DB}" destId="{906EEDEE-0896-44A8-B087-EA6845C9848F}" srcOrd="1" destOrd="0" presId="urn:microsoft.com/office/officeart/2005/8/layout/cycle7"/>
    <dgm:cxn modelId="{A765C3DB-D384-4708-9F12-3E535DBBE503}" type="presOf" srcId="{B13098BD-A82C-4A14-A1C5-35531AE461DB}" destId="{1FB124D7-293B-4DB6-93B5-55531F3AB6FB}" srcOrd="0" destOrd="0" presId="urn:microsoft.com/office/officeart/2005/8/layout/cycle7"/>
    <dgm:cxn modelId="{2FE785B4-18F1-4DD9-83A7-655661AF0776}" type="presOf" srcId="{CD06924D-DF66-40E9-8E45-94B1390EAD6D}" destId="{E91B4FA6-186D-4D2D-AC84-879611A628BA}" srcOrd="0" destOrd="0" presId="urn:microsoft.com/office/officeart/2005/8/layout/cycle7"/>
    <dgm:cxn modelId="{CFC028A8-4770-406C-B97A-A13368BC4A97}" type="presOf" srcId="{B6AFAE09-39BF-49E0-B0AB-99AD85C7A0A0}" destId="{EF346C5D-AB7A-4514-9049-BB4362574FF4}" srcOrd="0" destOrd="0" presId="urn:microsoft.com/office/officeart/2005/8/layout/cycle7"/>
    <dgm:cxn modelId="{81443DB4-EB38-4492-9E6B-075FA9367687}" type="presOf" srcId="{F3C1F262-0897-4A68-951E-2EFCE081699A}" destId="{36B31C52-6ADB-4849-8979-6AB78BE37BFF}" srcOrd="0" destOrd="0" presId="urn:microsoft.com/office/officeart/2005/8/layout/cycle7"/>
    <dgm:cxn modelId="{9D1631FF-3EB9-4D32-9B3D-8584D031F937}" type="presOf" srcId="{AB5B2E01-6844-494D-BFF2-50CF5FBAE2C9}" destId="{6D9854B8-2F76-4DF7-A3CD-6F8FBFC6FEDC}" srcOrd="1" destOrd="0" presId="urn:microsoft.com/office/officeart/2005/8/layout/cycle7"/>
    <dgm:cxn modelId="{D9CAB871-149A-48F2-A796-92D14DF7280B}" srcId="{680B7736-47BC-49D2-86FD-ADE7DA6D48DD}" destId="{CD06924D-DF66-40E9-8E45-94B1390EAD6D}" srcOrd="2" destOrd="0" parTransId="{245B413B-7185-48B7-A502-3EC3803D51B3}" sibTransId="{AB5B2E01-6844-494D-BFF2-50CF5FBAE2C9}"/>
    <dgm:cxn modelId="{A095F6FA-D06B-4E89-BA89-E56F9D948900}" type="presOf" srcId="{680B7736-47BC-49D2-86FD-ADE7DA6D48DD}" destId="{BA4266C4-7C02-4815-9A78-0A98E490BF63}" srcOrd="0" destOrd="0" presId="urn:microsoft.com/office/officeart/2005/8/layout/cycle7"/>
    <dgm:cxn modelId="{21E022AD-E348-40CA-9FB7-BF46515D0D35}" type="presOf" srcId="{DBECAC34-673D-45B1-B0F7-CE84FF6F6B76}" destId="{7B6DCE81-8D9E-45D3-9B1F-FF00392F42FB}" srcOrd="0" destOrd="0" presId="urn:microsoft.com/office/officeart/2005/8/layout/cycle7"/>
    <dgm:cxn modelId="{29032A39-9658-4502-9270-79ED1DA039DE}" type="presParOf" srcId="{BA4266C4-7C02-4815-9A78-0A98E490BF63}" destId="{EF346C5D-AB7A-4514-9049-BB4362574FF4}" srcOrd="0" destOrd="0" presId="urn:microsoft.com/office/officeart/2005/8/layout/cycle7"/>
    <dgm:cxn modelId="{F112C005-6D3D-4BEE-8E8A-D3D05494896F}" type="presParOf" srcId="{BA4266C4-7C02-4815-9A78-0A98E490BF63}" destId="{1FB124D7-293B-4DB6-93B5-55531F3AB6FB}" srcOrd="1" destOrd="0" presId="urn:microsoft.com/office/officeart/2005/8/layout/cycle7"/>
    <dgm:cxn modelId="{3CB53E88-8100-4303-82BF-6E117E017713}" type="presParOf" srcId="{1FB124D7-293B-4DB6-93B5-55531F3AB6FB}" destId="{906EEDEE-0896-44A8-B087-EA6845C9848F}" srcOrd="0" destOrd="0" presId="urn:microsoft.com/office/officeart/2005/8/layout/cycle7"/>
    <dgm:cxn modelId="{F1664C2F-9770-4059-940D-2D8806D6F981}" type="presParOf" srcId="{BA4266C4-7C02-4815-9A78-0A98E490BF63}" destId="{36B31C52-6ADB-4849-8979-6AB78BE37BFF}" srcOrd="2" destOrd="0" presId="urn:microsoft.com/office/officeart/2005/8/layout/cycle7"/>
    <dgm:cxn modelId="{C28EAB44-CC04-4A95-863F-F300013074EF}" type="presParOf" srcId="{BA4266C4-7C02-4815-9A78-0A98E490BF63}" destId="{7B6DCE81-8D9E-45D3-9B1F-FF00392F42FB}" srcOrd="3" destOrd="0" presId="urn:microsoft.com/office/officeart/2005/8/layout/cycle7"/>
    <dgm:cxn modelId="{5728E7E3-2B54-4E95-B1BE-3F3089C22C17}" type="presParOf" srcId="{7B6DCE81-8D9E-45D3-9B1F-FF00392F42FB}" destId="{C4632BF1-9FB5-4E9E-9C18-AAE377D36E2C}" srcOrd="0" destOrd="0" presId="urn:microsoft.com/office/officeart/2005/8/layout/cycle7"/>
    <dgm:cxn modelId="{07BB8E25-1439-4653-A886-4D8AA2CF2C08}" type="presParOf" srcId="{BA4266C4-7C02-4815-9A78-0A98E490BF63}" destId="{E91B4FA6-186D-4D2D-AC84-879611A628BA}" srcOrd="4" destOrd="0" presId="urn:microsoft.com/office/officeart/2005/8/layout/cycle7"/>
    <dgm:cxn modelId="{C7AD4843-AD67-409A-B33E-0B841C46341A}" type="presParOf" srcId="{BA4266C4-7C02-4815-9A78-0A98E490BF63}" destId="{4DC73AC7-03EA-4DDF-8546-0523DC1BF365}" srcOrd="5" destOrd="0" presId="urn:microsoft.com/office/officeart/2005/8/layout/cycle7"/>
    <dgm:cxn modelId="{EF74CF44-D350-4B2B-9B4A-44F9AE879E99}" type="presParOf" srcId="{4DC73AC7-03EA-4DDF-8546-0523DC1BF365}" destId="{6D9854B8-2F76-4DF7-A3CD-6F8FBFC6FED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847C97-2D3D-4972-9B8A-13F51C17BE0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DE0BC6-DF6F-4098-AF8A-514208BEC7A2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C" sz="1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es-EC" sz="1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 Comando Logístico No 25 “Reino de Quito”</a:t>
          </a:r>
          <a:endParaRPr lang="en-US" sz="10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05F5B9-62E1-4A3E-B245-DC1529D03B2A}" type="parTrans" cxnId="{15B894E0-713E-4113-BCB7-B6480D06DF93}">
      <dgm:prSet/>
      <dgm:spPr/>
      <dgm:t>
        <a:bodyPr/>
        <a:lstStyle/>
        <a:p>
          <a:endParaRPr lang="en-US"/>
        </a:p>
      </dgm:t>
    </dgm:pt>
    <dgm:pt modelId="{B0FBC16E-03F1-48C5-809B-AC9A7A0718DC}" type="sibTrans" cxnId="{15B894E0-713E-4113-BCB7-B6480D06DF93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6C9E0383-8FDD-4FF1-BA2B-DA6E6832D64A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3.  </a:t>
          </a:r>
          <a:r>
            <a:rPr lang="es-EC" sz="1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Comando Logístico N.-72 “SHYRIS”</a:t>
          </a:r>
          <a:endParaRPr lang="en-US" sz="1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A1D28-0FFA-48B4-837D-9C7EB0E5960A}" type="parTrans" cxnId="{2DE807FE-2B5D-46B8-B44D-5EA977909416}">
      <dgm:prSet/>
      <dgm:spPr/>
      <dgm:t>
        <a:bodyPr/>
        <a:lstStyle/>
        <a:p>
          <a:endParaRPr lang="en-US"/>
        </a:p>
      </dgm:t>
    </dgm:pt>
    <dgm:pt modelId="{AD183D15-CE9D-4B64-BE36-D6B32E4AECC9}" type="sibTrans" cxnId="{2DE807FE-2B5D-46B8-B44D-5EA977909416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C6603FC5-7A7F-46A9-A429-7EE0CC1489C2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9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4. </a:t>
          </a:r>
          <a:r>
            <a:rPr lang="es-EC" sz="900" b="1" dirty="0" smtClean="0">
              <a:latin typeface="Arial" panose="020B0604020202020204" pitchFamily="34" charset="0"/>
              <a:cs typeface="Arial" panose="020B0604020202020204" pitchFamily="34" charset="0"/>
            </a:rPr>
            <a:t>Organización</a:t>
          </a:r>
          <a:endParaRPr lang="en-US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6D27B7-082C-43DE-88BC-40204EFECBAC}" type="parTrans" cxnId="{90ADB6F1-746B-444C-AB8B-C88773068969}">
      <dgm:prSet/>
      <dgm:spPr/>
      <dgm:t>
        <a:bodyPr/>
        <a:lstStyle/>
        <a:p>
          <a:endParaRPr lang="en-US"/>
        </a:p>
      </dgm:t>
    </dgm:pt>
    <dgm:pt modelId="{52EFF48D-9906-4091-B8C1-105946DF8853}" type="sibTrans" cxnId="{90ADB6F1-746B-444C-AB8B-C88773068969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0494293A-57BA-4A03-BD64-E3BC12430A5C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5. P</a:t>
          </a:r>
          <a:r>
            <a:rPr lang="es-EC" sz="1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roblemática externa que afecta a la seguridad del Sistema de inventarios</a:t>
          </a:r>
          <a:r>
            <a:rPr lang="es-EC" sz="1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en-US" sz="1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0F4EBA-7670-4F75-941D-C87ADAEEB5EC}" type="parTrans" cxnId="{4073E211-8236-4B27-97DB-ED69B6BF0B9B}">
      <dgm:prSet/>
      <dgm:spPr/>
      <dgm:t>
        <a:bodyPr/>
        <a:lstStyle/>
        <a:p>
          <a:endParaRPr lang="en-US"/>
        </a:p>
      </dgm:t>
    </dgm:pt>
    <dgm:pt modelId="{82F8413D-6DD8-4CB6-AFC6-7BE97CDD27FB}" type="sibTrans" cxnId="{4073E211-8236-4B27-97DB-ED69B6BF0B9B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8CF8B862-67C6-4A6E-991B-02524CEE7C1F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z="1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s-EC" sz="1000" b="0" dirty="0" smtClean="0">
              <a:latin typeface="Arial" panose="020B0604020202020204" pitchFamily="34" charset="0"/>
              <a:cs typeface="Arial" panose="020B0604020202020204" pitchFamily="34" charset="0"/>
            </a:rPr>
            <a:t>Batallón de Abastecimientos “PURUHA”</a:t>
          </a:r>
          <a:endParaRPr lang="es-ES_tradnl" sz="1000" b="0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95AD74-5CC9-463C-8A97-E4EDCFD33140}" type="parTrans" cxnId="{3705CC5E-675B-431D-8C29-A164B3D23A1F}">
      <dgm:prSet/>
      <dgm:spPr/>
      <dgm:t>
        <a:bodyPr/>
        <a:lstStyle/>
        <a:p>
          <a:endParaRPr lang="en-US"/>
        </a:p>
      </dgm:t>
    </dgm:pt>
    <dgm:pt modelId="{C96A11BA-FE15-4BB4-910C-CA9BB0DA63CC}" type="sibTrans" cxnId="{3705CC5E-675B-431D-8C29-A164B3D23A1F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EE5FFB06-D75C-40E3-B986-764C29CF5F1F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6.  </a:t>
          </a:r>
          <a:r>
            <a:rPr lang="es-EC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 sistema SILOGE            Ventajas y Desventajas</a:t>
          </a:r>
          <a:endParaRPr lang="en-US" sz="1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899A74-4445-4D5D-8D00-3754C9FE553B}" type="parTrans" cxnId="{07F7DC8E-F0D4-46C9-9D3E-4FBDE4D6CD64}">
      <dgm:prSet/>
      <dgm:spPr/>
      <dgm:t>
        <a:bodyPr/>
        <a:lstStyle/>
        <a:p>
          <a:endParaRPr lang="en-US"/>
        </a:p>
      </dgm:t>
    </dgm:pt>
    <dgm:pt modelId="{82A37EA5-ACBD-46AB-B182-564C1AE875F1}" type="sibTrans" cxnId="{07F7DC8E-F0D4-46C9-9D3E-4FBDE4D6CD64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C990993F-0B2A-461E-8D94-CB9D84437E37}">
      <dgm:prSet phldrT="[Texto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7.</a:t>
          </a:r>
        </a:p>
        <a:p>
          <a:endParaRPr lang="es-EC" sz="1000" b="0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C" sz="1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PROCESOS</a:t>
          </a:r>
          <a:endParaRPr lang="en-US" sz="1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C93A48-F4A7-4B22-85CC-14819D196A8D}" type="parTrans" cxnId="{2FD9A446-16D9-485A-80BA-BBB55E2A2E74}">
      <dgm:prSet/>
      <dgm:spPr/>
      <dgm:t>
        <a:bodyPr/>
        <a:lstStyle/>
        <a:p>
          <a:endParaRPr lang="en-US"/>
        </a:p>
      </dgm:t>
    </dgm:pt>
    <dgm:pt modelId="{F43F7922-CB01-49F3-94DD-D88A428B6EAD}" type="sibTrans" cxnId="{2FD9A446-16D9-485A-80BA-BBB55E2A2E74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717A8E07-47FC-4C85-B32B-69F0BAE9EB14}" type="pres">
      <dgm:prSet presAssocID="{1B847C97-2D3D-4972-9B8A-13F51C17BE0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708500-BFAC-44A7-BEA4-A6E755AAB05D}" type="pres">
      <dgm:prSet presAssocID="{ABDE0BC6-DF6F-4098-AF8A-514208BEC7A2}" presName="node" presStyleLbl="node1" presStyleIdx="0" presStyleCnt="7" custScaleX="124159" custScaleY="109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6F26D5-FC9F-46E4-BC6C-EE7EDC731C2F}" type="pres">
      <dgm:prSet presAssocID="{B0FBC16E-03F1-48C5-809B-AC9A7A0718DC}" presName="sibTrans" presStyleLbl="sibTrans2D1" presStyleIdx="0" presStyleCnt="7"/>
      <dgm:spPr/>
      <dgm:t>
        <a:bodyPr/>
        <a:lstStyle/>
        <a:p>
          <a:endParaRPr lang="en-US"/>
        </a:p>
      </dgm:t>
    </dgm:pt>
    <dgm:pt modelId="{EF69A6AF-30ED-40A6-9B14-46A594BBC167}" type="pres">
      <dgm:prSet presAssocID="{B0FBC16E-03F1-48C5-809B-AC9A7A0718DC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FE40556A-A175-47A2-B68D-F04A07CB4D69}" type="pres">
      <dgm:prSet presAssocID="{8CF8B862-67C6-4A6E-991B-02524CEE7C1F}" presName="node" presStyleLbl="node1" presStyleIdx="1" presStyleCnt="7" custScaleX="107721" custScaleY="107573" custRadScaleRad="99332" custRadScaleInc="-5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8494D0-38F9-4A3E-BD0E-04A0021AB5CB}" type="pres">
      <dgm:prSet presAssocID="{C96A11BA-FE15-4BB4-910C-CA9BB0DA63CC}" presName="sibTrans" presStyleLbl="sibTrans2D1" presStyleIdx="1" presStyleCnt="7"/>
      <dgm:spPr/>
      <dgm:t>
        <a:bodyPr/>
        <a:lstStyle/>
        <a:p>
          <a:endParaRPr lang="en-US"/>
        </a:p>
      </dgm:t>
    </dgm:pt>
    <dgm:pt modelId="{DD3F70FF-5195-47EF-80C2-5CB9CF1F3352}" type="pres">
      <dgm:prSet presAssocID="{C96A11BA-FE15-4BB4-910C-CA9BB0DA63CC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151E78AE-2DF5-4578-A8B5-9BF026E4BC49}" type="pres">
      <dgm:prSet presAssocID="{6C9E0383-8FDD-4FF1-BA2B-DA6E6832D64A}" presName="node" presStyleLbl="node1" presStyleIdx="2" presStyleCnt="7" custScaleX="123188" custScaleY="1125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358503-8175-496D-BC85-002616466728}" type="pres">
      <dgm:prSet presAssocID="{AD183D15-CE9D-4B64-BE36-D6B32E4AECC9}" presName="sibTrans" presStyleLbl="sibTrans2D1" presStyleIdx="2" presStyleCnt="7"/>
      <dgm:spPr/>
      <dgm:t>
        <a:bodyPr/>
        <a:lstStyle/>
        <a:p>
          <a:endParaRPr lang="en-US"/>
        </a:p>
      </dgm:t>
    </dgm:pt>
    <dgm:pt modelId="{23202E51-9A66-407D-A912-60ED6631107A}" type="pres">
      <dgm:prSet presAssocID="{AD183D15-CE9D-4B64-BE36-D6B32E4AECC9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45A26876-4858-4B0B-A12F-DAC0580BBD50}" type="pres">
      <dgm:prSet presAssocID="{C6603FC5-7A7F-46A9-A429-7EE0CC1489C2}" presName="node" presStyleLbl="node1" presStyleIdx="3" presStyleCnt="7" custScaleX="125318" custScaleY="1189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2D7A12-F0B1-415B-8787-05ADCD160A6F}" type="pres">
      <dgm:prSet presAssocID="{52EFF48D-9906-4091-B8C1-105946DF8853}" presName="sibTrans" presStyleLbl="sibTrans2D1" presStyleIdx="3" presStyleCnt="7"/>
      <dgm:spPr/>
      <dgm:t>
        <a:bodyPr/>
        <a:lstStyle/>
        <a:p>
          <a:endParaRPr lang="en-US"/>
        </a:p>
      </dgm:t>
    </dgm:pt>
    <dgm:pt modelId="{5F365046-9A7D-4FFE-8FA4-ECDDB46A47CB}" type="pres">
      <dgm:prSet presAssocID="{52EFF48D-9906-4091-B8C1-105946DF8853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9704FADA-D03F-495A-BAC2-EE22458F1594}" type="pres">
      <dgm:prSet presAssocID="{0494293A-57BA-4A03-BD64-E3BC12430A5C}" presName="node" presStyleLbl="node1" presStyleIdx="4" presStyleCnt="7" custScaleX="129896" custScaleY="1217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14947-31B5-4B02-93E6-9F61CFA0B9CE}" type="pres">
      <dgm:prSet presAssocID="{82F8413D-6DD8-4CB6-AFC6-7BE97CDD27FB}" presName="sibTrans" presStyleLbl="sibTrans2D1" presStyleIdx="4" presStyleCnt="7"/>
      <dgm:spPr/>
      <dgm:t>
        <a:bodyPr/>
        <a:lstStyle/>
        <a:p>
          <a:endParaRPr lang="en-US"/>
        </a:p>
      </dgm:t>
    </dgm:pt>
    <dgm:pt modelId="{1564F7DD-FD8F-4AA1-AA11-47BF2DD02B1B}" type="pres">
      <dgm:prSet presAssocID="{82F8413D-6DD8-4CB6-AFC6-7BE97CDD27FB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417956F0-A28D-454F-A35D-9BAEBE77D966}" type="pres">
      <dgm:prSet presAssocID="{EE5FFB06-D75C-40E3-B986-764C29CF5F1F}" presName="node" presStyleLbl="node1" presStyleIdx="5" presStyleCnt="7" custScaleX="115537" custScaleY="1061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F95013-8A83-4371-86D5-47C90D8225B2}" type="pres">
      <dgm:prSet presAssocID="{82A37EA5-ACBD-46AB-B182-564C1AE875F1}" presName="sibTrans" presStyleLbl="sibTrans2D1" presStyleIdx="5" presStyleCnt="7"/>
      <dgm:spPr/>
      <dgm:t>
        <a:bodyPr/>
        <a:lstStyle/>
        <a:p>
          <a:endParaRPr lang="en-US"/>
        </a:p>
      </dgm:t>
    </dgm:pt>
    <dgm:pt modelId="{FDF6955B-066A-4F49-832C-7F916BD91604}" type="pres">
      <dgm:prSet presAssocID="{82A37EA5-ACBD-46AB-B182-564C1AE875F1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678DA1BF-2420-426A-87AF-BCD81AB125EC}" type="pres">
      <dgm:prSet presAssocID="{C990993F-0B2A-461E-8D94-CB9D84437E37}" presName="node" presStyleLbl="node1" presStyleIdx="6" presStyleCnt="7" custScaleX="119118" custScaleY="121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ECC8D9-F5BE-4CCC-8BD5-7CFC7F35EAB8}" type="pres">
      <dgm:prSet presAssocID="{F43F7922-CB01-49F3-94DD-D88A428B6EAD}" presName="sibTrans" presStyleLbl="sibTrans2D1" presStyleIdx="6" presStyleCnt="7"/>
      <dgm:spPr/>
      <dgm:t>
        <a:bodyPr/>
        <a:lstStyle/>
        <a:p>
          <a:endParaRPr lang="en-US"/>
        </a:p>
      </dgm:t>
    </dgm:pt>
    <dgm:pt modelId="{0728FA5F-0B68-4322-985E-0F17F353A247}" type="pres">
      <dgm:prSet presAssocID="{F43F7922-CB01-49F3-94DD-D88A428B6EAD}" presName="connectorText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EAD28D9A-C2EE-4363-910B-66CEFE662625}" type="presOf" srcId="{52EFF48D-9906-4091-B8C1-105946DF8853}" destId="{5F365046-9A7D-4FFE-8FA4-ECDDB46A47CB}" srcOrd="1" destOrd="0" presId="urn:microsoft.com/office/officeart/2005/8/layout/cycle2"/>
    <dgm:cxn modelId="{641125AC-3B50-478D-B63C-19CF979085F0}" type="presOf" srcId="{82F8413D-6DD8-4CB6-AFC6-7BE97CDD27FB}" destId="{E7814947-31B5-4B02-93E6-9F61CFA0B9CE}" srcOrd="0" destOrd="0" presId="urn:microsoft.com/office/officeart/2005/8/layout/cycle2"/>
    <dgm:cxn modelId="{99ACAFA5-9DA3-4BA4-B2CD-5A3DA738BE36}" type="presOf" srcId="{ABDE0BC6-DF6F-4098-AF8A-514208BEC7A2}" destId="{A2708500-BFAC-44A7-BEA4-A6E755AAB05D}" srcOrd="0" destOrd="0" presId="urn:microsoft.com/office/officeart/2005/8/layout/cycle2"/>
    <dgm:cxn modelId="{2DE807FE-2B5D-46B8-B44D-5EA977909416}" srcId="{1B847C97-2D3D-4972-9B8A-13F51C17BE04}" destId="{6C9E0383-8FDD-4FF1-BA2B-DA6E6832D64A}" srcOrd="2" destOrd="0" parTransId="{D76A1D28-0FFA-48B4-837D-9C7EB0E5960A}" sibTransId="{AD183D15-CE9D-4B64-BE36-D6B32E4AECC9}"/>
    <dgm:cxn modelId="{7E9B42B3-8151-4E9F-B8A9-9416DD327DD8}" type="presOf" srcId="{52EFF48D-9906-4091-B8C1-105946DF8853}" destId="{982D7A12-F0B1-415B-8787-05ADCD160A6F}" srcOrd="0" destOrd="0" presId="urn:microsoft.com/office/officeart/2005/8/layout/cycle2"/>
    <dgm:cxn modelId="{5BB300B5-A561-4BA2-8798-211F66FF78DB}" type="presOf" srcId="{F43F7922-CB01-49F3-94DD-D88A428B6EAD}" destId="{C2ECC8D9-F5BE-4CCC-8BD5-7CFC7F35EAB8}" srcOrd="0" destOrd="0" presId="urn:microsoft.com/office/officeart/2005/8/layout/cycle2"/>
    <dgm:cxn modelId="{07F7DC8E-F0D4-46C9-9D3E-4FBDE4D6CD64}" srcId="{1B847C97-2D3D-4972-9B8A-13F51C17BE04}" destId="{EE5FFB06-D75C-40E3-B986-764C29CF5F1F}" srcOrd="5" destOrd="0" parTransId="{83899A74-4445-4D5D-8D00-3754C9FE553B}" sibTransId="{82A37EA5-ACBD-46AB-B182-564C1AE875F1}"/>
    <dgm:cxn modelId="{9EBDC069-C221-414C-9309-3E8FB2D4BD02}" type="presOf" srcId="{8CF8B862-67C6-4A6E-991B-02524CEE7C1F}" destId="{FE40556A-A175-47A2-B68D-F04A07CB4D69}" srcOrd="0" destOrd="0" presId="urn:microsoft.com/office/officeart/2005/8/layout/cycle2"/>
    <dgm:cxn modelId="{08A2B53D-E530-4ACD-9892-C99598A30B80}" type="presOf" srcId="{EE5FFB06-D75C-40E3-B986-764C29CF5F1F}" destId="{417956F0-A28D-454F-A35D-9BAEBE77D966}" srcOrd="0" destOrd="0" presId="urn:microsoft.com/office/officeart/2005/8/layout/cycle2"/>
    <dgm:cxn modelId="{0C5773AE-FCEF-43BA-AD7D-301BC96615FD}" type="presOf" srcId="{82F8413D-6DD8-4CB6-AFC6-7BE97CDD27FB}" destId="{1564F7DD-FD8F-4AA1-AA11-47BF2DD02B1B}" srcOrd="1" destOrd="0" presId="urn:microsoft.com/office/officeart/2005/8/layout/cycle2"/>
    <dgm:cxn modelId="{3705CC5E-675B-431D-8C29-A164B3D23A1F}" srcId="{1B847C97-2D3D-4972-9B8A-13F51C17BE04}" destId="{8CF8B862-67C6-4A6E-991B-02524CEE7C1F}" srcOrd="1" destOrd="0" parTransId="{7595AD74-5CC9-463C-8A97-E4EDCFD33140}" sibTransId="{C96A11BA-FE15-4BB4-910C-CA9BB0DA63CC}"/>
    <dgm:cxn modelId="{6CAC0EAB-A5D9-46DA-A5CF-DA0AB0828844}" type="presOf" srcId="{C6603FC5-7A7F-46A9-A429-7EE0CC1489C2}" destId="{45A26876-4858-4B0B-A12F-DAC0580BBD50}" srcOrd="0" destOrd="0" presId="urn:microsoft.com/office/officeart/2005/8/layout/cycle2"/>
    <dgm:cxn modelId="{673BE866-25B9-4F92-B54A-FD314B97DB96}" type="presOf" srcId="{82A37EA5-ACBD-46AB-B182-564C1AE875F1}" destId="{FDF6955B-066A-4F49-832C-7F916BD91604}" srcOrd="1" destOrd="0" presId="urn:microsoft.com/office/officeart/2005/8/layout/cycle2"/>
    <dgm:cxn modelId="{19FF55FC-E6D6-4EAB-BCA9-CB0556DA9899}" type="presOf" srcId="{C96A11BA-FE15-4BB4-910C-CA9BB0DA63CC}" destId="{DD3F70FF-5195-47EF-80C2-5CB9CF1F3352}" srcOrd="1" destOrd="0" presId="urn:microsoft.com/office/officeart/2005/8/layout/cycle2"/>
    <dgm:cxn modelId="{DA49EDC9-7CB2-4301-B6D4-1CE2481C86E5}" type="presOf" srcId="{1B847C97-2D3D-4972-9B8A-13F51C17BE04}" destId="{717A8E07-47FC-4C85-B32B-69F0BAE9EB14}" srcOrd="0" destOrd="0" presId="urn:microsoft.com/office/officeart/2005/8/layout/cycle2"/>
    <dgm:cxn modelId="{E20109DE-6DC4-499A-BB7C-1DABE87BFA80}" type="presOf" srcId="{C96A11BA-FE15-4BB4-910C-CA9BB0DA63CC}" destId="{648494D0-38F9-4A3E-BD0E-04A0021AB5CB}" srcOrd="0" destOrd="0" presId="urn:microsoft.com/office/officeart/2005/8/layout/cycle2"/>
    <dgm:cxn modelId="{15B894E0-713E-4113-BCB7-B6480D06DF93}" srcId="{1B847C97-2D3D-4972-9B8A-13F51C17BE04}" destId="{ABDE0BC6-DF6F-4098-AF8A-514208BEC7A2}" srcOrd="0" destOrd="0" parTransId="{3105F5B9-62E1-4A3E-B245-DC1529D03B2A}" sibTransId="{B0FBC16E-03F1-48C5-809B-AC9A7A0718DC}"/>
    <dgm:cxn modelId="{9CC13C45-724D-4BC7-8D9D-8F240F8645F2}" type="presOf" srcId="{F43F7922-CB01-49F3-94DD-D88A428B6EAD}" destId="{0728FA5F-0B68-4322-985E-0F17F353A247}" srcOrd="1" destOrd="0" presId="urn:microsoft.com/office/officeart/2005/8/layout/cycle2"/>
    <dgm:cxn modelId="{A42D2292-ED38-421E-AE78-E4B3A5507A76}" type="presOf" srcId="{AD183D15-CE9D-4B64-BE36-D6B32E4AECC9}" destId="{9A358503-8175-496D-BC85-002616466728}" srcOrd="0" destOrd="0" presId="urn:microsoft.com/office/officeart/2005/8/layout/cycle2"/>
    <dgm:cxn modelId="{2FD9A446-16D9-485A-80BA-BBB55E2A2E74}" srcId="{1B847C97-2D3D-4972-9B8A-13F51C17BE04}" destId="{C990993F-0B2A-461E-8D94-CB9D84437E37}" srcOrd="6" destOrd="0" parTransId="{D5C93A48-F4A7-4B22-85CC-14819D196A8D}" sibTransId="{F43F7922-CB01-49F3-94DD-D88A428B6EAD}"/>
    <dgm:cxn modelId="{386C085D-36ED-4C71-AFB2-4B1924018BFB}" type="presOf" srcId="{C990993F-0B2A-461E-8D94-CB9D84437E37}" destId="{678DA1BF-2420-426A-87AF-BCD81AB125EC}" srcOrd="0" destOrd="0" presId="urn:microsoft.com/office/officeart/2005/8/layout/cycle2"/>
    <dgm:cxn modelId="{4073E211-8236-4B27-97DB-ED69B6BF0B9B}" srcId="{1B847C97-2D3D-4972-9B8A-13F51C17BE04}" destId="{0494293A-57BA-4A03-BD64-E3BC12430A5C}" srcOrd="4" destOrd="0" parTransId="{390F4EBA-7670-4F75-941D-C87ADAEEB5EC}" sibTransId="{82F8413D-6DD8-4CB6-AFC6-7BE97CDD27FB}"/>
    <dgm:cxn modelId="{0AB66D85-07D9-4171-850A-CF57938841AC}" type="presOf" srcId="{82A37EA5-ACBD-46AB-B182-564C1AE875F1}" destId="{CCF95013-8A83-4371-86D5-47C90D8225B2}" srcOrd="0" destOrd="0" presId="urn:microsoft.com/office/officeart/2005/8/layout/cycle2"/>
    <dgm:cxn modelId="{90AB7BB9-EF0E-4E55-B57D-50E661A49932}" type="presOf" srcId="{B0FBC16E-03F1-48C5-809B-AC9A7A0718DC}" destId="{5D6F26D5-FC9F-46E4-BC6C-EE7EDC731C2F}" srcOrd="0" destOrd="0" presId="urn:microsoft.com/office/officeart/2005/8/layout/cycle2"/>
    <dgm:cxn modelId="{F64279D6-9581-481D-A55B-B60C53F2AE15}" type="presOf" srcId="{6C9E0383-8FDD-4FF1-BA2B-DA6E6832D64A}" destId="{151E78AE-2DF5-4578-A8B5-9BF026E4BC49}" srcOrd="0" destOrd="0" presId="urn:microsoft.com/office/officeart/2005/8/layout/cycle2"/>
    <dgm:cxn modelId="{90ADB6F1-746B-444C-AB8B-C88773068969}" srcId="{1B847C97-2D3D-4972-9B8A-13F51C17BE04}" destId="{C6603FC5-7A7F-46A9-A429-7EE0CC1489C2}" srcOrd="3" destOrd="0" parTransId="{EA6D27B7-082C-43DE-88BC-40204EFECBAC}" sibTransId="{52EFF48D-9906-4091-B8C1-105946DF8853}"/>
    <dgm:cxn modelId="{FFFCEC8A-DB60-4DCC-98AC-DBA980C7CDBD}" type="presOf" srcId="{0494293A-57BA-4A03-BD64-E3BC12430A5C}" destId="{9704FADA-D03F-495A-BAC2-EE22458F1594}" srcOrd="0" destOrd="0" presId="urn:microsoft.com/office/officeart/2005/8/layout/cycle2"/>
    <dgm:cxn modelId="{B03D997D-BE7F-4E7C-8651-F25CDFC40EA5}" type="presOf" srcId="{AD183D15-CE9D-4B64-BE36-D6B32E4AECC9}" destId="{23202E51-9A66-407D-A912-60ED6631107A}" srcOrd="1" destOrd="0" presId="urn:microsoft.com/office/officeart/2005/8/layout/cycle2"/>
    <dgm:cxn modelId="{E3B17A52-8690-42B9-B1B1-88670661B8D3}" type="presOf" srcId="{B0FBC16E-03F1-48C5-809B-AC9A7A0718DC}" destId="{EF69A6AF-30ED-40A6-9B14-46A594BBC167}" srcOrd="1" destOrd="0" presId="urn:microsoft.com/office/officeart/2005/8/layout/cycle2"/>
    <dgm:cxn modelId="{621938CC-A26D-42ED-B99B-1517D1B31761}" type="presParOf" srcId="{717A8E07-47FC-4C85-B32B-69F0BAE9EB14}" destId="{A2708500-BFAC-44A7-BEA4-A6E755AAB05D}" srcOrd="0" destOrd="0" presId="urn:microsoft.com/office/officeart/2005/8/layout/cycle2"/>
    <dgm:cxn modelId="{7C82D73E-A9AC-430F-A7A2-18E5B7ACFFF0}" type="presParOf" srcId="{717A8E07-47FC-4C85-B32B-69F0BAE9EB14}" destId="{5D6F26D5-FC9F-46E4-BC6C-EE7EDC731C2F}" srcOrd="1" destOrd="0" presId="urn:microsoft.com/office/officeart/2005/8/layout/cycle2"/>
    <dgm:cxn modelId="{DE2A40F1-ED3C-42C7-83AC-48E5CA348BCB}" type="presParOf" srcId="{5D6F26D5-FC9F-46E4-BC6C-EE7EDC731C2F}" destId="{EF69A6AF-30ED-40A6-9B14-46A594BBC167}" srcOrd="0" destOrd="0" presId="urn:microsoft.com/office/officeart/2005/8/layout/cycle2"/>
    <dgm:cxn modelId="{55ACFF6D-D8E8-4C74-8664-5254B911F5A7}" type="presParOf" srcId="{717A8E07-47FC-4C85-B32B-69F0BAE9EB14}" destId="{FE40556A-A175-47A2-B68D-F04A07CB4D69}" srcOrd="2" destOrd="0" presId="urn:microsoft.com/office/officeart/2005/8/layout/cycle2"/>
    <dgm:cxn modelId="{56516D75-0BC9-4648-879E-1FAED0104CD9}" type="presParOf" srcId="{717A8E07-47FC-4C85-B32B-69F0BAE9EB14}" destId="{648494D0-38F9-4A3E-BD0E-04A0021AB5CB}" srcOrd="3" destOrd="0" presId="urn:microsoft.com/office/officeart/2005/8/layout/cycle2"/>
    <dgm:cxn modelId="{CF26C0F3-6708-483F-8B75-17A086F8718A}" type="presParOf" srcId="{648494D0-38F9-4A3E-BD0E-04A0021AB5CB}" destId="{DD3F70FF-5195-47EF-80C2-5CB9CF1F3352}" srcOrd="0" destOrd="0" presId="urn:microsoft.com/office/officeart/2005/8/layout/cycle2"/>
    <dgm:cxn modelId="{7BA790B2-FA3E-49FF-A97C-DFE1D6994668}" type="presParOf" srcId="{717A8E07-47FC-4C85-B32B-69F0BAE9EB14}" destId="{151E78AE-2DF5-4578-A8B5-9BF026E4BC49}" srcOrd="4" destOrd="0" presId="urn:microsoft.com/office/officeart/2005/8/layout/cycle2"/>
    <dgm:cxn modelId="{9E7B2D76-9ABC-4B64-9E43-947914712A2C}" type="presParOf" srcId="{717A8E07-47FC-4C85-B32B-69F0BAE9EB14}" destId="{9A358503-8175-496D-BC85-002616466728}" srcOrd="5" destOrd="0" presId="urn:microsoft.com/office/officeart/2005/8/layout/cycle2"/>
    <dgm:cxn modelId="{5A8FE252-04C2-43A8-95E6-00130903443C}" type="presParOf" srcId="{9A358503-8175-496D-BC85-002616466728}" destId="{23202E51-9A66-407D-A912-60ED6631107A}" srcOrd="0" destOrd="0" presId="urn:microsoft.com/office/officeart/2005/8/layout/cycle2"/>
    <dgm:cxn modelId="{AD5D9BA0-B090-472A-A1CD-21FB72B1814E}" type="presParOf" srcId="{717A8E07-47FC-4C85-B32B-69F0BAE9EB14}" destId="{45A26876-4858-4B0B-A12F-DAC0580BBD50}" srcOrd="6" destOrd="0" presId="urn:microsoft.com/office/officeart/2005/8/layout/cycle2"/>
    <dgm:cxn modelId="{73A672F6-25C0-44D6-B7A1-945AF3906F4A}" type="presParOf" srcId="{717A8E07-47FC-4C85-B32B-69F0BAE9EB14}" destId="{982D7A12-F0B1-415B-8787-05ADCD160A6F}" srcOrd="7" destOrd="0" presId="urn:microsoft.com/office/officeart/2005/8/layout/cycle2"/>
    <dgm:cxn modelId="{8779E332-C1E4-4AC1-9464-E93B5197C167}" type="presParOf" srcId="{982D7A12-F0B1-415B-8787-05ADCD160A6F}" destId="{5F365046-9A7D-4FFE-8FA4-ECDDB46A47CB}" srcOrd="0" destOrd="0" presId="urn:microsoft.com/office/officeart/2005/8/layout/cycle2"/>
    <dgm:cxn modelId="{700AF726-092C-4F03-A702-13A13ADDF376}" type="presParOf" srcId="{717A8E07-47FC-4C85-B32B-69F0BAE9EB14}" destId="{9704FADA-D03F-495A-BAC2-EE22458F1594}" srcOrd="8" destOrd="0" presId="urn:microsoft.com/office/officeart/2005/8/layout/cycle2"/>
    <dgm:cxn modelId="{18954A2F-B825-4686-84D0-C7F28766F2C6}" type="presParOf" srcId="{717A8E07-47FC-4C85-B32B-69F0BAE9EB14}" destId="{E7814947-31B5-4B02-93E6-9F61CFA0B9CE}" srcOrd="9" destOrd="0" presId="urn:microsoft.com/office/officeart/2005/8/layout/cycle2"/>
    <dgm:cxn modelId="{CCB48698-1EB1-4C65-B4D5-FA67236AE87B}" type="presParOf" srcId="{E7814947-31B5-4B02-93E6-9F61CFA0B9CE}" destId="{1564F7DD-FD8F-4AA1-AA11-47BF2DD02B1B}" srcOrd="0" destOrd="0" presId="urn:microsoft.com/office/officeart/2005/8/layout/cycle2"/>
    <dgm:cxn modelId="{378ECE09-A471-492F-BB21-4816F446A860}" type="presParOf" srcId="{717A8E07-47FC-4C85-B32B-69F0BAE9EB14}" destId="{417956F0-A28D-454F-A35D-9BAEBE77D966}" srcOrd="10" destOrd="0" presId="urn:microsoft.com/office/officeart/2005/8/layout/cycle2"/>
    <dgm:cxn modelId="{7BC59D52-3A37-4197-AD05-C0935589CDED}" type="presParOf" srcId="{717A8E07-47FC-4C85-B32B-69F0BAE9EB14}" destId="{CCF95013-8A83-4371-86D5-47C90D8225B2}" srcOrd="11" destOrd="0" presId="urn:microsoft.com/office/officeart/2005/8/layout/cycle2"/>
    <dgm:cxn modelId="{FC3B66C2-C43B-48E6-927D-B5DB04837C46}" type="presParOf" srcId="{CCF95013-8A83-4371-86D5-47C90D8225B2}" destId="{FDF6955B-066A-4F49-832C-7F916BD91604}" srcOrd="0" destOrd="0" presId="urn:microsoft.com/office/officeart/2005/8/layout/cycle2"/>
    <dgm:cxn modelId="{AD5F6D62-6DD1-4670-B65B-FDF8233597DD}" type="presParOf" srcId="{717A8E07-47FC-4C85-B32B-69F0BAE9EB14}" destId="{678DA1BF-2420-426A-87AF-BCD81AB125EC}" srcOrd="12" destOrd="0" presId="urn:microsoft.com/office/officeart/2005/8/layout/cycle2"/>
    <dgm:cxn modelId="{F924097A-207A-4200-A4D8-3096D6017C64}" type="presParOf" srcId="{717A8E07-47FC-4C85-B32B-69F0BAE9EB14}" destId="{C2ECC8D9-F5BE-4CCC-8BD5-7CFC7F35EAB8}" srcOrd="13" destOrd="0" presId="urn:microsoft.com/office/officeart/2005/8/layout/cycle2"/>
    <dgm:cxn modelId="{FB261232-C7F9-4929-B65D-5FEAA80F22AE}" type="presParOf" srcId="{C2ECC8D9-F5BE-4CCC-8BD5-7CFC7F35EAB8}" destId="{0728FA5F-0B68-4322-985E-0F17F353A24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EF05F0-1A26-4492-BE7C-DE8438989BD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DCB4B9-6AD8-4948-AC01-4D7676D11E43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28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Variable independiente</a:t>
          </a:r>
          <a:endParaRPr lang="en-US" sz="2800" b="0" cap="none" spc="0" dirty="0" smtClean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  <a:p>
          <a:r>
            <a:rPr lang="es-EC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 sistema SILOGE del Ejército</a:t>
          </a:r>
          <a:endParaRPr lang="es-EC" sz="2800" b="0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FFD883-144E-4244-9407-C50EE94304CE}" type="parTrans" cxnId="{86E42868-9403-4029-8978-F36B7BD7DE4D}">
      <dgm:prSet/>
      <dgm:spPr/>
      <dgm:t>
        <a:bodyPr/>
        <a:lstStyle/>
        <a:p>
          <a:endParaRPr lang="en-US"/>
        </a:p>
      </dgm:t>
    </dgm:pt>
    <dgm:pt modelId="{005F0A63-7D31-4261-AE87-25D10535CC5A}" type="sibTrans" cxnId="{86E42868-9403-4029-8978-F36B7BD7DE4D}">
      <dgm:prSet/>
      <dgm:spPr/>
      <dgm:t>
        <a:bodyPr/>
        <a:lstStyle/>
        <a:p>
          <a:endParaRPr lang="en-US"/>
        </a:p>
      </dgm:t>
    </dgm:pt>
    <dgm:pt modelId="{118FAF2C-A2BF-402B-A2BE-DDE04E37FF47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sz="28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Variable dependiente</a:t>
          </a:r>
        </a:p>
        <a:p>
          <a:pPr algn="just"/>
          <a:r>
            <a:rPr lang="es-EC" sz="2800" dirty="0" smtClean="0">
              <a:latin typeface="Arial" panose="020B0604020202020204" pitchFamily="34" charset="0"/>
              <a:cs typeface="Arial" panose="020B0604020202020204" pitchFamily="34" charset="0"/>
            </a:rPr>
            <a:t>Funcionalidad del SILOGE</a:t>
          </a:r>
          <a:endParaRPr lang="en-US" sz="2800" b="1" cap="none" spc="0" dirty="0" smtClean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gm:t>
    </dgm:pt>
    <dgm:pt modelId="{619382A9-DA24-458C-9C8A-8409587DF5B3}" type="parTrans" cxnId="{B2B74116-9A3E-437F-821F-AB60EFD4E98C}">
      <dgm:prSet/>
      <dgm:spPr/>
      <dgm:t>
        <a:bodyPr/>
        <a:lstStyle/>
        <a:p>
          <a:endParaRPr lang="en-US"/>
        </a:p>
      </dgm:t>
    </dgm:pt>
    <dgm:pt modelId="{AAA05475-7113-48F4-8A36-50743AF46522}" type="sibTrans" cxnId="{B2B74116-9A3E-437F-821F-AB60EFD4E98C}">
      <dgm:prSet/>
      <dgm:spPr/>
      <dgm:t>
        <a:bodyPr/>
        <a:lstStyle/>
        <a:p>
          <a:endParaRPr lang="en-US"/>
        </a:p>
      </dgm:t>
    </dgm:pt>
    <dgm:pt modelId="{E2E90FD3-280C-49E7-A163-400FFCBF4018}" type="pres">
      <dgm:prSet presAssocID="{7EEF05F0-1A26-4492-BE7C-DE8438989BD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0DAEEF-E25D-4BB1-B3A4-C1D937A7399C}" type="pres">
      <dgm:prSet presAssocID="{0ADCB4B9-6AD8-4948-AC01-4D7676D11E43}" presName="parentLin" presStyleCnt="0"/>
      <dgm:spPr/>
    </dgm:pt>
    <dgm:pt modelId="{23BC75FF-A352-454F-8400-634F04B048E2}" type="pres">
      <dgm:prSet presAssocID="{0ADCB4B9-6AD8-4948-AC01-4D7676D11E43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818D4B6A-CAB7-484D-968A-937E7F42B254}" type="pres">
      <dgm:prSet presAssocID="{0ADCB4B9-6AD8-4948-AC01-4D7676D11E43}" presName="parentText" presStyleLbl="node1" presStyleIdx="0" presStyleCnt="2" custScaleX="119643" custScaleY="2815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65374-1D00-4FFF-A677-3EBAC968E1C2}" type="pres">
      <dgm:prSet presAssocID="{0ADCB4B9-6AD8-4948-AC01-4D7676D11E43}" presName="negativeSpace" presStyleCnt="0"/>
      <dgm:spPr/>
    </dgm:pt>
    <dgm:pt modelId="{47A0B17A-2A6B-434F-A46A-14BADE52B647}" type="pres">
      <dgm:prSet presAssocID="{0ADCB4B9-6AD8-4948-AC01-4D7676D11E43}" presName="childText" presStyleLbl="conFgAcc1" presStyleIdx="0" presStyleCnt="2" custScaleY="121643">
        <dgm:presLayoutVars>
          <dgm:bulletEnabled val="1"/>
        </dgm:presLayoutVars>
      </dgm:prSet>
      <dgm:spPr/>
    </dgm:pt>
    <dgm:pt modelId="{B1D8580C-FE99-4623-8639-F85EB705E462}" type="pres">
      <dgm:prSet presAssocID="{005F0A63-7D31-4261-AE87-25D10535CC5A}" presName="spaceBetweenRectangles" presStyleCnt="0"/>
      <dgm:spPr/>
    </dgm:pt>
    <dgm:pt modelId="{D14118D9-6827-4BDB-96BD-673302193792}" type="pres">
      <dgm:prSet presAssocID="{118FAF2C-A2BF-402B-A2BE-DDE04E37FF47}" presName="parentLin" presStyleCnt="0"/>
      <dgm:spPr/>
    </dgm:pt>
    <dgm:pt modelId="{CB9C205A-4F1F-414B-988C-AD7D2D97460A}" type="pres">
      <dgm:prSet presAssocID="{118FAF2C-A2BF-402B-A2BE-DDE04E37FF4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193C44A9-7B9D-4A42-B707-B0C56AE48BDB}" type="pres">
      <dgm:prSet presAssocID="{118FAF2C-A2BF-402B-A2BE-DDE04E37FF47}" presName="parentText" presStyleLbl="node1" presStyleIdx="1" presStyleCnt="2" custScaleX="122644" custScaleY="367345" custLinFactNeighborX="-5328" custLinFactNeighborY="58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D6D47E-B551-450B-88C7-A39B6F42A20C}" type="pres">
      <dgm:prSet presAssocID="{118FAF2C-A2BF-402B-A2BE-DDE04E37FF47}" presName="negativeSpace" presStyleCnt="0"/>
      <dgm:spPr/>
    </dgm:pt>
    <dgm:pt modelId="{1AFDF726-0B16-45B1-AC9F-77CC8D1FF34E}" type="pres">
      <dgm:prSet presAssocID="{118FAF2C-A2BF-402B-A2BE-DDE04E37FF4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5946EAA-897F-4AF2-AF24-2D4F36671D34}" type="presOf" srcId="{118FAF2C-A2BF-402B-A2BE-DDE04E37FF47}" destId="{193C44A9-7B9D-4A42-B707-B0C56AE48BDB}" srcOrd="1" destOrd="0" presId="urn:microsoft.com/office/officeart/2005/8/layout/list1"/>
    <dgm:cxn modelId="{B2B74116-9A3E-437F-821F-AB60EFD4E98C}" srcId="{7EEF05F0-1A26-4492-BE7C-DE8438989BD7}" destId="{118FAF2C-A2BF-402B-A2BE-DDE04E37FF47}" srcOrd="1" destOrd="0" parTransId="{619382A9-DA24-458C-9C8A-8409587DF5B3}" sibTransId="{AAA05475-7113-48F4-8A36-50743AF46522}"/>
    <dgm:cxn modelId="{9EFC2D9D-C7F7-413F-ABFC-F6172743471D}" type="presOf" srcId="{118FAF2C-A2BF-402B-A2BE-DDE04E37FF47}" destId="{CB9C205A-4F1F-414B-988C-AD7D2D97460A}" srcOrd="0" destOrd="0" presId="urn:microsoft.com/office/officeart/2005/8/layout/list1"/>
    <dgm:cxn modelId="{2198D3EE-6471-4C38-BA07-57C524B9221C}" type="presOf" srcId="{7EEF05F0-1A26-4492-BE7C-DE8438989BD7}" destId="{E2E90FD3-280C-49E7-A163-400FFCBF4018}" srcOrd="0" destOrd="0" presId="urn:microsoft.com/office/officeart/2005/8/layout/list1"/>
    <dgm:cxn modelId="{56967564-C329-476C-A9C4-A1B4223FA700}" type="presOf" srcId="{0ADCB4B9-6AD8-4948-AC01-4D7676D11E43}" destId="{818D4B6A-CAB7-484D-968A-937E7F42B254}" srcOrd="1" destOrd="0" presId="urn:microsoft.com/office/officeart/2005/8/layout/list1"/>
    <dgm:cxn modelId="{86E42868-9403-4029-8978-F36B7BD7DE4D}" srcId="{7EEF05F0-1A26-4492-BE7C-DE8438989BD7}" destId="{0ADCB4B9-6AD8-4948-AC01-4D7676D11E43}" srcOrd="0" destOrd="0" parTransId="{37FFD883-144E-4244-9407-C50EE94304CE}" sibTransId="{005F0A63-7D31-4261-AE87-25D10535CC5A}"/>
    <dgm:cxn modelId="{B41C2065-582B-4514-A652-DBF7B006A95D}" type="presOf" srcId="{0ADCB4B9-6AD8-4948-AC01-4D7676D11E43}" destId="{23BC75FF-A352-454F-8400-634F04B048E2}" srcOrd="0" destOrd="0" presId="urn:microsoft.com/office/officeart/2005/8/layout/list1"/>
    <dgm:cxn modelId="{98A39948-57E9-4332-9ECA-008773A775CD}" type="presParOf" srcId="{E2E90FD3-280C-49E7-A163-400FFCBF4018}" destId="{480DAEEF-E25D-4BB1-B3A4-C1D937A7399C}" srcOrd="0" destOrd="0" presId="urn:microsoft.com/office/officeart/2005/8/layout/list1"/>
    <dgm:cxn modelId="{EB04E41D-1A52-4C6D-801C-72917E604685}" type="presParOf" srcId="{480DAEEF-E25D-4BB1-B3A4-C1D937A7399C}" destId="{23BC75FF-A352-454F-8400-634F04B048E2}" srcOrd="0" destOrd="0" presId="urn:microsoft.com/office/officeart/2005/8/layout/list1"/>
    <dgm:cxn modelId="{F663F116-BBC4-4D95-AF31-4C78B5F348DF}" type="presParOf" srcId="{480DAEEF-E25D-4BB1-B3A4-C1D937A7399C}" destId="{818D4B6A-CAB7-484D-968A-937E7F42B254}" srcOrd="1" destOrd="0" presId="urn:microsoft.com/office/officeart/2005/8/layout/list1"/>
    <dgm:cxn modelId="{BB3EAEC5-0ADD-4AA1-9C9E-418FAA30A63B}" type="presParOf" srcId="{E2E90FD3-280C-49E7-A163-400FFCBF4018}" destId="{3B565374-1D00-4FFF-A677-3EBAC968E1C2}" srcOrd="1" destOrd="0" presId="urn:microsoft.com/office/officeart/2005/8/layout/list1"/>
    <dgm:cxn modelId="{0E3D0556-8837-4D48-8929-72C69304726E}" type="presParOf" srcId="{E2E90FD3-280C-49E7-A163-400FFCBF4018}" destId="{47A0B17A-2A6B-434F-A46A-14BADE52B647}" srcOrd="2" destOrd="0" presId="urn:microsoft.com/office/officeart/2005/8/layout/list1"/>
    <dgm:cxn modelId="{3B9B1AF7-A076-4E90-A8BA-53649945E6FB}" type="presParOf" srcId="{E2E90FD3-280C-49E7-A163-400FFCBF4018}" destId="{B1D8580C-FE99-4623-8639-F85EB705E462}" srcOrd="3" destOrd="0" presId="urn:microsoft.com/office/officeart/2005/8/layout/list1"/>
    <dgm:cxn modelId="{BC677C23-5334-457D-84AF-B96630F124DB}" type="presParOf" srcId="{E2E90FD3-280C-49E7-A163-400FFCBF4018}" destId="{D14118D9-6827-4BDB-96BD-673302193792}" srcOrd="4" destOrd="0" presId="urn:microsoft.com/office/officeart/2005/8/layout/list1"/>
    <dgm:cxn modelId="{45C5825F-F729-4F5F-90ED-10D8D5E00ACB}" type="presParOf" srcId="{D14118D9-6827-4BDB-96BD-673302193792}" destId="{CB9C205A-4F1F-414B-988C-AD7D2D97460A}" srcOrd="0" destOrd="0" presId="urn:microsoft.com/office/officeart/2005/8/layout/list1"/>
    <dgm:cxn modelId="{47109AE6-A2B8-4754-BF3E-3419FFB2367D}" type="presParOf" srcId="{D14118D9-6827-4BDB-96BD-673302193792}" destId="{193C44A9-7B9D-4A42-B707-B0C56AE48BDB}" srcOrd="1" destOrd="0" presId="urn:microsoft.com/office/officeart/2005/8/layout/list1"/>
    <dgm:cxn modelId="{B897BFE0-C787-45FD-A371-E2D3DF6B95CC}" type="presParOf" srcId="{E2E90FD3-280C-49E7-A163-400FFCBF4018}" destId="{E5D6D47E-B551-450B-88C7-A39B6F42A20C}" srcOrd="5" destOrd="0" presId="urn:microsoft.com/office/officeart/2005/8/layout/list1"/>
    <dgm:cxn modelId="{A5408D8D-17CA-4582-9695-4D4816F8DA34}" type="presParOf" srcId="{E2E90FD3-280C-49E7-A163-400FFCBF4018}" destId="{1AFDF726-0B16-45B1-AC9F-77CC8D1FF34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46BCF7-8F3C-4182-AE79-F4BA08050D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80EBF4-EE30-414F-B4DA-3818E86A3949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Establecer estrategias de control al sistema SILOGE para evitar la pérdida de material bélico aplicando un sistema de control de inventarios alternativo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DB4F80-1720-44DE-84B1-014F3246CEBB}" type="parTrans" cxnId="{B8E4667C-16E7-4152-ADB4-529E94A81964}">
      <dgm:prSet/>
      <dgm:spPr/>
      <dgm:t>
        <a:bodyPr/>
        <a:lstStyle/>
        <a:p>
          <a:endParaRPr lang="en-US"/>
        </a:p>
      </dgm:t>
    </dgm:pt>
    <dgm:pt modelId="{2D0143EE-E44D-4D5C-A0D0-75DCD0CCD29A}" type="sibTrans" cxnId="{B8E4667C-16E7-4152-ADB4-529E94A81964}">
      <dgm:prSet/>
      <dgm:spPr/>
      <dgm:t>
        <a:bodyPr/>
        <a:lstStyle/>
        <a:p>
          <a:endParaRPr lang="en-US"/>
        </a:p>
      </dgm:t>
    </dgm:pt>
    <dgm:pt modelId="{3A73CC32-EA72-47C3-8094-2194198640F5}">
      <dgm:prSet phldrT="[Texto]"/>
      <dgm:spPr/>
      <dgm:t>
        <a:bodyPr/>
        <a:lstStyle/>
        <a:p>
          <a:endParaRPr lang="en-US" dirty="0"/>
        </a:p>
      </dgm:t>
    </dgm:pt>
    <dgm:pt modelId="{10455377-DD26-4CAB-BC4F-DD89D695C218}" type="parTrans" cxnId="{CD5E3330-DACA-4E86-916E-5876A84AD63E}">
      <dgm:prSet/>
      <dgm:spPr/>
      <dgm:t>
        <a:bodyPr/>
        <a:lstStyle/>
        <a:p>
          <a:endParaRPr lang="en-US"/>
        </a:p>
      </dgm:t>
    </dgm:pt>
    <dgm:pt modelId="{4105DCF6-C1BE-49CD-AE9A-0AAA314B9E16}" type="sibTrans" cxnId="{CD5E3330-DACA-4E86-916E-5876A84AD63E}">
      <dgm:prSet/>
      <dgm:spPr/>
      <dgm:t>
        <a:bodyPr/>
        <a:lstStyle/>
        <a:p>
          <a:endParaRPr lang="en-US"/>
        </a:p>
      </dgm:t>
    </dgm:pt>
    <dgm:pt modelId="{A4357382-DF40-4A96-8F5D-D2176FC0C50A}">
      <dgm:prSet phldrT="[Tex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Unidades logísticas del Ejército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798EC6-4151-47C4-9A2F-E38C42D87BFD}" type="parTrans" cxnId="{9FAF3FBA-43A1-4CE2-921C-7E112DE6DAEA}">
      <dgm:prSet/>
      <dgm:spPr/>
      <dgm:t>
        <a:bodyPr/>
        <a:lstStyle/>
        <a:p>
          <a:endParaRPr lang="en-US"/>
        </a:p>
      </dgm:t>
    </dgm:pt>
    <dgm:pt modelId="{A9133607-A400-4A23-B278-908045CC3250}" type="sibTrans" cxnId="{9FAF3FBA-43A1-4CE2-921C-7E112DE6DAEA}">
      <dgm:prSet/>
      <dgm:spPr/>
      <dgm:t>
        <a:bodyPr/>
        <a:lstStyle/>
        <a:p>
          <a:endParaRPr lang="en-US"/>
        </a:p>
      </dgm:t>
    </dgm:pt>
    <dgm:pt modelId="{4982BF79-A6DE-43B7-93E1-F1336589873E}">
      <dgm:prSet phldrT="[Texto]"/>
      <dgm:spPr/>
      <dgm:t>
        <a:bodyPr/>
        <a:lstStyle/>
        <a:p>
          <a:endParaRPr lang="en-US" dirty="0"/>
        </a:p>
      </dgm:t>
    </dgm:pt>
    <dgm:pt modelId="{1C0ECF9B-DDBB-4DF7-A54C-E4A335FB519F}" type="parTrans" cxnId="{8B37519E-FDEF-4271-9A79-84E2438FA88E}">
      <dgm:prSet/>
      <dgm:spPr/>
      <dgm:t>
        <a:bodyPr/>
        <a:lstStyle/>
        <a:p>
          <a:endParaRPr lang="en-US"/>
        </a:p>
      </dgm:t>
    </dgm:pt>
    <dgm:pt modelId="{35D4DCDD-9154-43BB-B78C-31E89D5AB75B}" type="sibTrans" cxnId="{8B37519E-FDEF-4271-9A79-84E2438FA88E}">
      <dgm:prSet/>
      <dgm:spPr/>
      <dgm:t>
        <a:bodyPr/>
        <a:lstStyle/>
        <a:p>
          <a:endParaRPr lang="en-US"/>
        </a:p>
      </dgm:t>
    </dgm:pt>
    <dgm:pt modelId="{1C3D2B14-77B2-49D7-B42C-2D23F2D1449C}" type="pres">
      <dgm:prSet presAssocID="{3946BCF7-8F3C-4182-AE79-F4BA08050D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B8770BD-330F-42B4-83DD-A00144B4120F}" type="pres">
      <dgm:prSet presAssocID="{2580EBF4-EE30-414F-B4DA-3818E86A394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DD227F-CF93-44F1-B064-4772A4BB2357}" type="pres">
      <dgm:prSet presAssocID="{2580EBF4-EE30-414F-B4DA-3818E86A394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236F0E-0C89-4F45-ABF0-327DCA1BCE80}" type="pres">
      <dgm:prSet presAssocID="{A4357382-DF40-4A96-8F5D-D2176FC0C50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43E13-3AEA-4217-9C1B-60A214D7BFD7}" type="pres">
      <dgm:prSet presAssocID="{A4357382-DF40-4A96-8F5D-D2176FC0C50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F2C8B81-BA23-4DDF-AFB2-3F60971E2279}" type="presOf" srcId="{3A73CC32-EA72-47C3-8094-2194198640F5}" destId="{3DDD227F-CF93-44F1-B064-4772A4BB2357}" srcOrd="0" destOrd="0" presId="urn:microsoft.com/office/officeart/2005/8/layout/vList2"/>
    <dgm:cxn modelId="{9FAF3FBA-43A1-4CE2-921C-7E112DE6DAEA}" srcId="{3946BCF7-8F3C-4182-AE79-F4BA08050DC0}" destId="{A4357382-DF40-4A96-8F5D-D2176FC0C50A}" srcOrd="1" destOrd="0" parTransId="{27798EC6-4151-47C4-9A2F-E38C42D87BFD}" sibTransId="{A9133607-A400-4A23-B278-908045CC3250}"/>
    <dgm:cxn modelId="{B8E4667C-16E7-4152-ADB4-529E94A81964}" srcId="{3946BCF7-8F3C-4182-AE79-F4BA08050DC0}" destId="{2580EBF4-EE30-414F-B4DA-3818E86A3949}" srcOrd="0" destOrd="0" parTransId="{0BDB4F80-1720-44DE-84B1-014F3246CEBB}" sibTransId="{2D0143EE-E44D-4D5C-A0D0-75DCD0CCD29A}"/>
    <dgm:cxn modelId="{CD5E3330-DACA-4E86-916E-5876A84AD63E}" srcId="{2580EBF4-EE30-414F-B4DA-3818E86A3949}" destId="{3A73CC32-EA72-47C3-8094-2194198640F5}" srcOrd="0" destOrd="0" parTransId="{10455377-DD26-4CAB-BC4F-DD89D695C218}" sibTransId="{4105DCF6-C1BE-49CD-AE9A-0AAA314B9E16}"/>
    <dgm:cxn modelId="{363B7CA6-4280-471F-96F4-427B2EF2CE5F}" type="presOf" srcId="{3946BCF7-8F3C-4182-AE79-F4BA08050DC0}" destId="{1C3D2B14-77B2-49D7-B42C-2D23F2D1449C}" srcOrd="0" destOrd="0" presId="urn:microsoft.com/office/officeart/2005/8/layout/vList2"/>
    <dgm:cxn modelId="{FD046C99-DD4D-4A5D-AF8D-D09A5414FC5F}" type="presOf" srcId="{4982BF79-A6DE-43B7-93E1-F1336589873E}" destId="{11143E13-3AEA-4217-9C1B-60A214D7BFD7}" srcOrd="0" destOrd="0" presId="urn:microsoft.com/office/officeart/2005/8/layout/vList2"/>
    <dgm:cxn modelId="{8B37519E-FDEF-4271-9A79-84E2438FA88E}" srcId="{A4357382-DF40-4A96-8F5D-D2176FC0C50A}" destId="{4982BF79-A6DE-43B7-93E1-F1336589873E}" srcOrd="0" destOrd="0" parTransId="{1C0ECF9B-DDBB-4DF7-A54C-E4A335FB519F}" sibTransId="{35D4DCDD-9154-43BB-B78C-31E89D5AB75B}"/>
    <dgm:cxn modelId="{31BA4445-6E57-40B1-99D1-DFF8E21AB37C}" type="presOf" srcId="{2580EBF4-EE30-414F-B4DA-3818E86A3949}" destId="{8B8770BD-330F-42B4-83DD-A00144B4120F}" srcOrd="0" destOrd="0" presId="urn:microsoft.com/office/officeart/2005/8/layout/vList2"/>
    <dgm:cxn modelId="{3F1379AD-46CD-4A7E-8CDF-F0FA7C4C10B0}" type="presOf" srcId="{A4357382-DF40-4A96-8F5D-D2176FC0C50A}" destId="{2D236F0E-0C89-4F45-ABF0-327DCA1BCE80}" srcOrd="0" destOrd="0" presId="urn:microsoft.com/office/officeart/2005/8/layout/vList2"/>
    <dgm:cxn modelId="{3331E8C5-5A7B-42D2-A3D1-131CF2CC10D6}" type="presParOf" srcId="{1C3D2B14-77B2-49D7-B42C-2D23F2D1449C}" destId="{8B8770BD-330F-42B4-83DD-A00144B4120F}" srcOrd="0" destOrd="0" presId="urn:microsoft.com/office/officeart/2005/8/layout/vList2"/>
    <dgm:cxn modelId="{B7273B1B-5423-45E1-B25C-799A8554C5C5}" type="presParOf" srcId="{1C3D2B14-77B2-49D7-B42C-2D23F2D1449C}" destId="{3DDD227F-CF93-44F1-B064-4772A4BB2357}" srcOrd="1" destOrd="0" presId="urn:microsoft.com/office/officeart/2005/8/layout/vList2"/>
    <dgm:cxn modelId="{BDB9367C-11F8-4D93-A439-948021D1CF11}" type="presParOf" srcId="{1C3D2B14-77B2-49D7-B42C-2D23F2D1449C}" destId="{2D236F0E-0C89-4F45-ABF0-327DCA1BCE80}" srcOrd="2" destOrd="0" presId="urn:microsoft.com/office/officeart/2005/8/layout/vList2"/>
    <dgm:cxn modelId="{57995CB9-6B7B-4334-BBF5-A955414751AD}" type="presParOf" srcId="{1C3D2B14-77B2-49D7-B42C-2D23F2D1449C}" destId="{11143E13-3AEA-4217-9C1B-60A214D7BFD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84659F-D68D-4510-B092-C75A785B48D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9F4DA2-06CB-4E92-B61B-2A2C940EB34E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TIPOS DE INVESTIGACIÓN</a:t>
          </a:r>
          <a:endParaRPr lang="en-US" sz="2800" b="1" dirty="0">
            <a:solidFill>
              <a:schemeClr val="tx1"/>
            </a:solidFill>
          </a:endParaRPr>
        </a:p>
      </dgm:t>
    </dgm:pt>
    <dgm:pt modelId="{073DBE92-1995-408B-A335-E858DFFCA2A0}" type="parTrans" cxnId="{6826984C-BAE7-4DD3-881A-B2ED88B4A043}">
      <dgm:prSet/>
      <dgm:spPr/>
      <dgm:t>
        <a:bodyPr/>
        <a:lstStyle/>
        <a:p>
          <a:endParaRPr lang="en-US"/>
        </a:p>
      </dgm:t>
    </dgm:pt>
    <dgm:pt modelId="{7D4E332F-B432-4AFA-854E-904D2476DC22}" type="sibTrans" cxnId="{6826984C-BAE7-4DD3-881A-B2ED88B4A043}">
      <dgm:prSet/>
      <dgm:spPr/>
      <dgm:t>
        <a:bodyPr/>
        <a:lstStyle/>
        <a:p>
          <a:endParaRPr lang="en-US"/>
        </a:p>
      </dgm:t>
    </dgm:pt>
    <dgm:pt modelId="{ACEF4BE8-4B12-4B94-9FE4-3618F5A599E1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sz="1600" b="1" dirty="0" smtClean="0">
              <a:latin typeface="Arial" panose="020B0604020202020204" pitchFamily="34" charset="0"/>
              <a:cs typeface="Arial" panose="020B0604020202020204" pitchFamily="34" charset="0"/>
            </a:rPr>
            <a:t>Investigación de campo.- </a:t>
          </a:r>
          <a:r>
            <a:rPr lang="es-EC" sz="1600" b="0" dirty="0" smtClean="0">
              <a:latin typeface="Arial" panose="020B0604020202020204" pitchFamily="34" charset="0"/>
              <a:cs typeface="Arial" panose="020B0604020202020204" pitchFamily="34" charset="0"/>
            </a:rPr>
            <a:t>P</a:t>
          </a:r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ermite obtener nuevos conocimientos, donde se dan los hechos, esta se aplicó al momento de emplear los instrumentos de investigación.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0F7469-FAA8-47BE-9872-440E1E9839C7}" type="parTrans" cxnId="{D0899B45-CFC3-4E5B-A471-E3E88E04BB96}">
      <dgm:prSet/>
      <dgm:spPr/>
      <dgm:t>
        <a:bodyPr/>
        <a:lstStyle/>
        <a:p>
          <a:endParaRPr lang="en-US"/>
        </a:p>
      </dgm:t>
    </dgm:pt>
    <dgm:pt modelId="{7C60FFBB-62F8-4963-A6C8-A5CDA1F3A2AC}" type="sibTrans" cxnId="{D0899B45-CFC3-4E5B-A471-E3E88E04BB96}">
      <dgm:prSet/>
      <dgm:spPr/>
      <dgm:t>
        <a:bodyPr/>
        <a:lstStyle/>
        <a:p>
          <a:endParaRPr lang="en-US"/>
        </a:p>
      </dgm:t>
    </dgm:pt>
    <dgm:pt modelId="{5DA3D07A-4056-4104-A713-8E27EC9AFE8A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800" b="1" dirty="0" smtClean="0">
              <a:solidFill>
                <a:schemeClr val="tx1"/>
              </a:solidFill>
            </a:rPr>
            <a:t>MÉTODOS</a:t>
          </a:r>
          <a:endParaRPr lang="en-US" sz="2800" b="1" dirty="0">
            <a:solidFill>
              <a:schemeClr val="tx1"/>
            </a:solidFill>
          </a:endParaRPr>
        </a:p>
      </dgm:t>
    </dgm:pt>
    <dgm:pt modelId="{2C80D908-3C96-4A43-A4E5-9330D6CB7456}" type="parTrans" cxnId="{50176881-3ADD-47A8-8406-FBE554577199}">
      <dgm:prSet/>
      <dgm:spPr/>
      <dgm:t>
        <a:bodyPr/>
        <a:lstStyle/>
        <a:p>
          <a:endParaRPr lang="en-US"/>
        </a:p>
      </dgm:t>
    </dgm:pt>
    <dgm:pt modelId="{C7D47769-8C02-4898-BD9C-9ED8A4EBB7D8}" type="sibTrans" cxnId="{50176881-3ADD-47A8-8406-FBE554577199}">
      <dgm:prSet/>
      <dgm:spPr/>
      <dgm:t>
        <a:bodyPr/>
        <a:lstStyle/>
        <a:p>
          <a:endParaRPr lang="en-US"/>
        </a:p>
      </dgm:t>
    </dgm:pt>
    <dgm:pt modelId="{F0F255EF-28DC-4604-BF90-E5B63FE43D82}">
      <dgm:prSet phldrT="[Tex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endParaRPr lang="en-US" sz="1000" dirty="0"/>
        </a:p>
      </dgm:t>
    </dgm:pt>
    <dgm:pt modelId="{D1A5467E-F65E-4536-82C0-D2C70EE263F3}" type="parTrans" cxnId="{B7388E17-7993-46F3-B9CF-B1796242B3F6}">
      <dgm:prSet/>
      <dgm:spPr/>
      <dgm:t>
        <a:bodyPr/>
        <a:lstStyle/>
        <a:p>
          <a:endParaRPr lang="en-US"/>
        </a:p>
      </dgm:t>
    </dgm:pt>
    <dgm:pt modelId="{062C46D1-8D35-43AE-A5CC-B9BAF8487C01}" type="sibTrans" cxnId="{B7388E17-7993-46F3-B9CF-B1796242B3F6}">
      <dgm:prSet/>
      <dgm:spPr/>
      <dgm:t>
        <a:bodyPr/>
        <a:lstStyle/>
        <a:p>
          <a:endParaRPr lang="en-US"/>
        </a:p>
      </dgm:t>
    </dgm:pt>
    <dgm:pt modelId="{AAC99253-A96A-405A-B874-EE6A806065EF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POBLACIÓN</a:t>
          </a:r>
          <a:endParaRPr lang="en-US" b="1" dirty="0">
            <a:solidFill>
              <a:schemeClr val="tx1"/>
            </a:solidFill>
          </a:endParaRPr>
        </a:p>
      </dgm:t>
    </dgm:pt>
    <dgm:pt modelId="{1167E724-CCBF-4092-A156-B75C3F5C3EF6}" type="parTrans" cxnId="{92D405AB-9C0F-493D-8CE7-16DF497597A7}">
      <dgm:prSet/>
      <dgm:spPr/>
      <dgm:t>
        <a:bodyPr/>
        <a:lstStyle/>
        <a:p>
          <a:endParaRPr lang="en-US"/>
        </a:p>
      </dgm:t>
    </dgm:pt>
    <dgm:pt modelId="{A39EE425-B71C-49C8-900D-DCA09DE6076A}" type="sibTrans" cxnId="{92D405AB-9C0F-493D-8CE7-16DF497597A7}">
      <dgm:prSet/>
      <dgm:spPr/>
      <dgm:t>
        <a:bodyPr/>
        <a:lstStyle/>
        <a:p>
          <a:endParaRPr lang="en-US"/>
        </a:p>
      </dgm:t>
    </dgm:pt>
    <dgm:pt modelId="{49D84B4E-3098-421C-A253-22DEA67F5370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Personal del Batallón de Abastecimiento “PURUHA” y del </a:t>
          </a:r>
          <a:r>
            <a:rPr lang="es-EC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C.L</a:t>
          </a:r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 72 “SHYRIS”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58F5B6-14F0-4F76-86C2-15B88C8AB7B5}" type="parTrans" cxnId="{ABFFD317-DA08-4BA5-95FC-799B5CD4FD7D}">
      <dgm:prSet/>
      <dgm:spPr/>
      <dgm:t>
        <a:bodyPr/>
        <a:lstStyle/>
        <a:p>
          <a:endParaRPr lang="en-US"/>
        </a:p>
      </dgm:t>
    </dgm:pt>
    <dgm:pt modelId="{EEFB6D26-3949-4511-882D-2BD3B29A40F1}" type="sibTrans" cxnId="{ABFFD317-DA08-4BA5-95FC-799B5CD4FD7D}">
      <dgm:prSet/>
      <dgm:spPr/>
      <dgm:t>
        <a:bodyPr/>
        <a:lstStyle/>
        <a:p>
          <a:endParaRPr lang="en-US"/>
        </a:p>
      </dgm:t>
    </dgm:pt>
    <dgm:pt modelId="{73CDFF38-04BB-4A2D-A096-58B7698C8041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sz="1600" b="1" dirty="0" smtClean="0">
              <a:latin typeface="Arial" panose="020B0604020202020204" pitchFamily="34" charset="0"/>
              <a:cs typeface="Arial" panose="020B0604020202020204" pitchFamily="34" charset="0"/>
            </a:rPr>
            <a:t>Método deductivo. </a:t>
          </a:r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Este método se empleó al momento de desarrollar el marco teórico, donde se descompone por partes toda la información obtenida para relacionarla con el tema general de estudio.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9FFB45-65CF-4CD8-B84F-82CF821EA654}" type="parTrans" cxnId="{12EB1A87-C10A-4776-915A-88665DDD99C7}">
      <dgm:prSet/>
      <dgm:spPr/>
      <dgm:t>
        <a:bodyPr/>
        <a:lstStyle/>
        <a:p>
          <a:endParaRPr lang="en-US"/>
        </a:p>
      </dgm:t>
    </dgm:pt>
    <dgm:pt modelId="{AB791BE6-B292-4852-9003-34D5DD352012}" type="sibTrans" cxnId="{12EB1A87-C10A-4776-915A-88665DDD99C7}">
      <dgm:prSet/>
      <dgm:spPr/>
      <dgm:t>
        <a:bodyPr/>
        <a:lstStyle/>
        <a:p>
          <a:endParaRPr lang="en-US"/>
        </a:p>
      </dgm:t>
    </dgm:pt>
    <dgm:pt modelId="{A6E314D7-26C0-4FE8-859D-2932BFF94D1A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sz="1600" b="1" dirty="0" smtClean="0">
              <a:latin typeface="Arial" panose="020B0604020202020204" pitchFamily="34" charset="0"/>
              <a:cs typeface="Arial" panose="020B0604020202020204" pitchFamily="34" charset="0"/>
            </a:rPr>
            <a:t>Investigación descriptiva. </a:t>
          </a:r>
          <a:r>
            <a:rPr lang="es-EC" sz="1600" b="0" dirty="0" smtClean="0">
              <a:latin typeface="Arial" panose="020B0604020202020204" pitchFamily="34" charset="0"/>
              <a:cs typeface="Arial" panose="020B0604020202020204" pitchFamily="34" charset="0"/>
            </a:rPr>
            <a:t>Permite</a:t>
          </a:r>
          <a:r>
            <a:rPr lang="es-EC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describir y caracterizar los hechos y fenómenos, se ha aplicó al momento de recopilar, analizar e interpretar la información obtenida en las encuestas y entrevistas realizadas.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54B384-1F5F-4401-9B9B-6160AC3E13DD}" type="parTrans" cxnId="{573666F8-00FE-4C44-800C-BD8CAE8DD20B}">
      <dgm:prSet/>
      <dgm:spPr/>
    </dgm:pt>
    <dgm:pt modelId="{C1624D78-7598-4B1E-8663-58B98530E12D}" type="sibTrans" cxnId="{573666F8-00FE-4C44-800C-BD8CAE8DD20B}">
      <dgm:prSet/>
      <dgm:spPr/>
    </dgm:pt>
    <dgm:pt modelId="{5DD29CC3-09BD-4122-AD70-D023C421CACB}" type="pres">
      <dgm:prSet presAssocID="{CA84659F-D68D-4510-B092-C75A785B48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D7A8A78-384B-4D13-A4AC-3A2A93BA9EA2}" type="pres">
      <dgm:prSet presAssocID="{9F9F4DA2-06CB-4E92-B61B-2A2C940EB34E}" presName="linNode" presStyleCnt="0"/>
      <dgm:spPr/>
    </dgm:pt>
    <dgm:pt modelId="{01D3D8B7-8C87-43A8-9561-0F60BEAEAF8E}" type="pres">
      <dgm:prSet presAssocID="{9F9F4DA2-06CB-4E92-B61B-2A2C940EB34E}" presName="parentText" presStyleLbl="node1" presStyleIdx="0" presStyleCnt="4" custScaleY="6299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629CA-2776-4A8F-AFCE-244C6CD4159A}" type="pres">
      <dgm:prSet presAssocID="{9F9F4DA2-06CB-4E92-B61B-2A2C940EB34E}" presName="descendantText" presStyleLbl="alignAccFollowNode1" presStyleIdx="0" presStyleCnt="2" custScaleY="1531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894C7-1E27-4608-8D97-5E303D260F6E}" type="pres">
      <dgm:prSet presAssocID="{7D4E332F-B432-4AFA-854E-904D2476DC22}" presName="sp" presStyleCnt="0"/>
      <dgm:spPr/>
    </dgm:pt>
    <dgm:pt modelId="{BCADD737-EB26-48E6-826E-EA39ED8A5A9A}" type="pres">
      <dgm:prSet presAssocID="{5DA3D07A-4056-4104-A713-8E27EC9AFE8A}" presName="linNode" presStyleCnt="0"/>
      <dgm:spPr/>
    </dgm:pt>
    <dgm:pt modelId="{8FE3C711-FDD3-480B-A1B6-7C9359C1B4F5}" type="pres">
      <dgm:prSet presAssocID="{5DA3D07A-4056-4104-A713-8E27EC9AFE8A}" presName="parentText" presStyleLbl="node1" presStyleIdx="1" presStyleCnt="4" custScaleY="29998" custLinFactNeighborY="819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9ADA4-0CCC-45E6-831F-F204BF1A6A7B}" type="pres">
      <dgm:prSet presAssocID="{5DA3D07A-4056-4104-A713-8E27EC9AFE8A}" presName="descendantText" presStyleLbl="alignAccFollowNode1" presStyleIdx="1" presStyleCnt="2" custScaleY="105563" custLinFactNeighborX="1629" custLinFactNeighborY="88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9FAD4-E8D6-4F74-9894-DF50F52C55EC}" type="pres">
      <dgm:prSet presAssocID="{C7D47769-8C02-4898-BD9C-9ED8A4EBB7D8}" presName="sp" presStyleCnt="0"/>
      <dgm:spPr/>
    </dgm:pt>
    <dgm:pt modelId="{F2C75168-780B-4F31-9E1A-90FA4B41A450}" type="pres">
      <dgm:prSet presAssocID="{AAC99253-A96A-405A-B874-EE6A806065EF}" presName="linNode" presStyleCnt="0"/>
      <dgm:spPr/>
    </dgm:pt>
    <dgm:pt modelId="{500BCF14-3376-4AF1-B499-D9F82853F3F3}" type="pres">
      <dgm:prSet presAssocID="{AAC99253-A96A-405A-B874-EE6A806065EF}" presName="parentText" presStyleLbl="node1" presStyleIdx="2" presStyleCnt="4" custScaleY="29998" custLinFactNeighborX="-1629" custLinFactNeighborY="2417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644D18-4F92-4D12-8AAF-3BECD1250979}" type="pres">
      <dgm:prSet presAssocID="{A39EE425-B71C-49C8-900D-DCA09DE6076A}" presName="sp" presStyleCnt="0"/>
      <dgm:spPr/>
    </dgm:pt>
    <dgm:pt modelId="{E405D3A7-3B05-4458-9BEF-73528FFFB212}" type="pres">
      <dgm:prSet presAssocID="{49D84B4E-3098-421C-A253-22DEA67F5370}" presName="linNode" presStyleCnt="0"/>
      <dgm:spPr/>
    </dgm:pt>
    <dgm:pt modelId="{EB367B5E-7BB5-431F-AB1A-502A39779DDC}" type="pres">
      <dgm:prSet presAssocID="{49D84B4E-3098-421C-A253-22DEA67F5370}" presName="parentText" presStyleLbl="node1" presStyleIdx="3" presStyleCnt="4" custScaleX="173406" custScaleY="32763" custLinFactX="918" custLinFactNeighborX="100000" custLinFactNeighborY="-1200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43476D-3CBA-4E7A-A047-5BB2CD846EBF}" type="presOf" srcId="{5DA3D07A-4056-4104-A713-8E27EC9AFE8A}" destId="{8FE3C711-FDD3-480B-A1B6-7C9359C1B4F5}" srcOrd="0" destOrd="0" presId="urn:microsoft.com/office/officeart/2005/8/layout/vList5"/>
    <dgm:cxn modelId="{DC9BC0FF-07B8-4536-98DD-21F1335BD7E8}" type="presOf" srcId="{CA84659F-D68D-4510-B092-C75A785B48DD}" destId="{5DD29CC3-09BD-4122-AD70-D023C421CACB}" srcOrd="0" destOrd="0" presId="urn:microsoft.com/office/officeart/2005/8/layout/vList5"/>
    <dgm:cxn modelId="{ADAA925B-737B-4C37-A864-E302E94A5E85}" type="presOf" srcId="{AAC99253-A96A-405A-B874-EE6A806065EF}" destId="{500BCF14-3376-4AF1-B499-D9F82853F3F3}" srcOrd="0" destOrd="0" presId="urn:microsoft.com/office/officeart/2005/8/layout/vList5"/>
    <dgm:cxn modelId="{92D405AB-9C0F-493D-8CE7-16DF497597A7}" srcId="{CA84659F-D68D-4510-B092-C75A785B48DD}" destId="{AAC99253-A96A-405A-B874-EE6A806065EF}" srcOrd="2" destOrd="0" parTransId="{1167E724-CCBF-4092-A156-B75C3F5C3EF6}" sibTransId="{A39EE425-B71C-49C8-900D-DCA09DE6076A}"/>
    <dgm:cxn modelId="{667FC448-7FED-4F12-9937-FD70C672D3BC}" type="presOf" srcId="{A6E314D7-26C0-4FE8-859D-2932BFF94D1A}" destId="{A84629CA-2776-4A8F-AFCE-244C6CD4159A}" srcOrd="0" destOrd="1" presId="urn:microsoft.com/office/officeart/2005/8/layout/vList5"/>
    <dgm:cxn modelId="{6826984C-BAE7-4DD3-881A-B2ED88B4A043}" srcId="{CA84659F-D68D-4510-B092-C75A785B48DD}" destId="{9F9F4DA2-06CB-4E92-B61B-2A2C940EB34E}" srcOrd="0" destOrd="0" parTransId="{073DBE92-1995-408B-A335-E858DFFCA2A0}" sibTransId="{7D4E332F-B432-4AFA-854E-904D2476DC22}"/>
    <dgm:cxn modelId="{573666F8-00FE-4C44-800C-BD8CAE8DD20B}" srcId="{9F9F4DA2-06CB-4E92-B61B-2A2C940EB34E}" destId="{A6E314D7-26C0-4FE8-859D-2932BFF94D1A}" srcOrd="1" destOrd="0" parTransId="{E254B384-1F5F-4401-9B9B-6160AC3E13DD}" sibTransId="{C1624D78-7598-4B1E-8663-58B98530E12D}"/>
    <dgm:cxn modelId="{ABFFD317-DA08-4BA5-95FC-799B5CD4FD7D}" srcId="{CA84659F-D68D-4510-B092-C75A785B48DD}" destId="{49D84B4E-3098-421C-A253-22DEA67F5370}" srcOrd="3" destOrd="0" parTransId="{9C58F5B6-14F0-4F76-86C2-15B88C8AB7B5}" sibTransId="{EEFB6D26-3949-4511-882D-2BD3B29A40F1}"/>
    <dgm:cxn modelId="{D0899B45-CFC3-4E5B-A471-E3E88E04BB96}" srcId="{9F9F4DA2-06CB-4E92-B61B-2A2C940EB34E}" destId="{ACEF4BE8-4B12-4B94-9FE4-3618F5A599E1}" srcOrd="0" destOrd="0" parTransId="{C60F7469-FAA8-47BE-9872-440E1E9839C7}" sibTransId="{7C60FFBB-62F8-4963-A6C8-A5CDA1F3A2AC}"/>
    <dgm:cxn modelId="{50176881-3ADD-47A8-8406-FBE554577199}" srcId="{CA84659F-D68D-4510-B092-C75A785B48DD}" destId="{5DA3D07A-4056-4104-A713-8E27EC9AFE8A}" srcOrd="1" destOrd="0" parTransId="{2C80D908-3C96-4A43-A4E5-9330D6CB7456}" sibTransId="{C7D47769-8C02-4898-BD9C-9ED8A4EBB7D8}"/>
    <dgm:cxn modelId="{BB8FAC13-D18B-416C-A49F-922E91ADDADC}" type="presOf" srcId="{73CDFF38-04BB-4A2D-A096-58B7698C8041}" destId="{0E19ADA4-0CCC-45E6-831F-F204BF1A6A7B}" srcOrd="0" destOrd="1" presId="urn:microsoft.com/office/officeart/2005/8/layout/vList5"/>
    <dgm:cxn modelId="{12EB1A87-C10A-4776-915A-88665DDD99C7}" srcId="{5DA3D07A-4056-4104-A713-8E27EC9AFE8A}" destId="{73CDFF38-04BB-4A2D-A096-58B7698C8041}" srcOrd="1" destOrd="0" parTransId="{C59FFB45-65CF-4CD8-B84F-82CF821EA654}" sibTransId="{AB791BE6-B292-4852-9003-34D5DD352012}"/>
    <dgm:cxn modelId="{674DA16F-EA61-42F2-AC94-278349CF6CB5}" type="presOf" srcId="{F0F255EF-28DC-4604-BF90-E5B63FE43D82}" destId="{0E19ADA4-0CCC-45E6-831F-F204BF1A6A7B}" srcOrd="0" destOrd="0" presId="urn:microsoft.com/office/officeart/2005/8/layout/vList5"/>
    <dgm:cxn modelId="{F3E046F7-B922-4580-9A65-7F91A0445598}" type="presOf" srcId="{9F9F4DA2-06CB-4E92-B61B-2A2C940EB34E}" destId="{01D3D8B7-8C87-43A8-9561-0F60BEAEAF8E}" srcOrd="0" destOrd="0" presId="urn:microsoft.com/office/officeart/2005/8/layout/vList5"/>
    <dgm:cxn modelId="{B7388E17-7993-46F3-B9CF-B1796242B3F6}" srcId="{5DA3D07A-4056-4104-A713-8E27EC9AFE8A}" destId="{F0F255EF-28DC-4604-BF90-E5B63FE43D82}" srcOrd="0" destOrd="0" parTransId="{D1A5467E-F65E-4536-82C0-D2C70EE263F3}" sibTransId="{062C46D1-8D35-43AE-A5CC-B9BAF8487C01}"/>
    <dgm:cxn modelId="{3DCB2AFE-F047-4678-8D97-B63E851E8F34}" type="presOf" srcId="{49D84B4E-3098-421C-A253-22DEA67F5370}" destId="{EB367B5E-7BB5-431F-AB1A-502A39779DDC}" srcOrd="0" destOrd="0" presId="urn:microsoft.com/office/officeart/2005/8/layout/vList5"/>
    <dgm:cxn modelId="{4C6976CC-29D6-410F-A94D-177EEC1C7EC4}" type="presOf" srcId="{ACEF4BE8-4B12-4B94-9FE4-3618F5A599E1}" destId="{A84629CA-2776-4A8F-AFCE-244C6CD4159A}" srcOrd="0" destOrd="0" presId="urn:microsoft.com/office/officeart/2005/8/layout/vList5"/>
    <dgm:cxn modelId="{00FE379F-B7DF-440E-BE84-CEBD7B360BEE}" type="presParOf" srcId="{5DD29CC3-09BD-4122-AD70-D023C421CACB}" destId="{2D7A8A78-384B-4D13-A4AC-3A2A93BA9EA2}" srcOrd="0" destOrd="0" presId="urn:microsoft.com/office/officeart/2005/8/layout/vList5"/>
    <dgm:cxn modelId="{97B5E390-31FA-4113-BC25-A7BA038586E0}" type="presParOf" srcId="{2D7A8A78-384B-4D13-A4AC-3A2A93BA9EA2}" destId="{01D3D8B7-8C87-43A8-9561-0F60BEAEAF8E}" srcOrd="0" destOrd="0" presId="urn:microsoft.com/office/officeart/2005/8/layout/vList5"/>
    <dgm:cxn modelId="{FD066BB7-2BD9-4AA8-AA07-75CBEC12CC4A}" type="presParOf" srcId="{2D7A8A78-384B-4D13-A4AC-3A2A93BA9EA2}" destId="{A84629CA-2776-4A8F-AFCE-244C6CD4159A}" srcOrd="1" destOrd="0" presId="urn:microsoft.com/office/officeart/2005/8/layout/vList5"/>
    <dgm:cxn modelId="{AFB74152-8347-4084-8D3C-0221FD4E03B7}" type="presParOf" srcId="{5DD29CC3-09BD-4122-AD70-D023C421CACB}" destId="{C9F894C7-1E27-4608-8D97-5E303D260F6E}" srcOrd="1" destOrd="0" presId="urn:microsoft.com/office/officeart/2005/8/layout/vList5"/>
    <dgm:cxn modelId="{7BB53875-FFB5-402D-A591-8458688A76EC}" type="presParOf" srcId="{5DD29CC3-09BD-4122-AD70-D023C421CACB}" destId="{BCADD737-EB26-48E6-826E-EA39ED8A5A9A}" srcOrd="2" destOrd="0" presId="urn:microsoft.com/office/officeart/2005/8/layout/vList5"/>
    <dgm:cxn modelId="{005E939C-EA55-40EE-A1DE-0D428E79DF82}" type="presParOf" srcId="{BCADD737-EB26-48E6-826E-EA39ED8A5A9A}" destId="{8FE3C711-FDD3-480B-A1B6-7C9359C1B4F5}" srcOrd="0" destOrd="0" presId="urn:microsoft.com/office/officeart/2005/8/layout/vList5"/>
    <dgm:cxn modelId="{F58FABA5-0EC6-42B7-B475-FD5CF2A20246}" type="presParOf" srcId="{BCADD737-EB26-48E6-826E-EA39ED8A5A9A}" destId="{0E19ADA4-0CCC-45E6-831F-F204BF1A6A7B}" srcOrd="1" destOrd="0" presId="urn:microsoft.com/office/officeart/2005/8/layout/vList5"/>
    <dgm:cxn modelId="{758192D5-6CB3-4BE6-B079-72E8B9835705}" type="presParOf" srcId="{5DD29CC3-09BD-4122-AD70-D023C421CACB}" destId="{8B99FAD4-E8D6-4F74-9894-DF50F52C55EC}" srcOrd="3" destOrd="0" presId="urn:microsoft.com/office/officeart/2005/8/layout/vList5"/>
    <dgm:cxn modelId="{97C8ED3A-5476-4D7A-ADCF-9AA2E381FD52}" type="presParOf" srcId="{5DD29CC3-09BD-4122-AD70-D023C421CACB}" destId="{F2C75168-780B-4F31-9E1A-90FA4B41A450}" srcOrd="4" destOrd="0" presId="urn:microsoft.com/office/officeart/2005/8/layout/vList5"/>
    <dgm:cxn modelId="{26DC642A-9319-4CDF-A565-23B2EDC2CCEF}" type="presParOf" srcId="{F2C75168-780B-4F31-9E1A-90FA4B41A450}" destId="{500BCF14-3376-4AF1-B499-D9F82853F3F3}" srcOrd="0" destOrd="0" presId="urn:microsoft.com/office/officeart/2005/8/layout/vList5"/>
    <dgm:cxn modelId="{2FD21BEB-3717-4A36-8442-8FB69CDB7485}" type="presParOf" srcId="{5DD29CC3-09BD-4122-AD70-D023C421CACB}" destId="{6B644D18-4F92-4D12-8AAF-3BECD1250979}" srcOrd="5" destOrd="0" presId="urn:microsoft.com/office/officeart/2005/8/layout/vList5"/>
    <dgm:cxn modelId="{A43590B3-67A9-420B-AFED-6186CBCF1932}" type="presParOf" srcId="{5DD29CC3-09BD-4122-AD70-D023C421CACB}" destId="{E405D3A7-3B05-4458-9BEF-73528FFFB212}" srcOrd="6" destOrd="0" presId="urn:microsoft.com/office/officeart/2005/8/layout/vList5"/>
    <dgm:cxn modelId="{B212A2A7-D079-4AC8-85FB-491EC8F20999}" type="presParOf" srcId="{E405D3A7-3B05-4458-9BEF-73528FFFB212}" destId="{EB367B5E-7BB5-431F-AB1A-502A39779DD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22C66-C18A-42B5-8075-44FAD445C764}">
      <dsp:nvSpPr>
        <dsp:cNvPr id="0" name=""/>
        <dsp:cNvSpPr/>
      </dsp:nvSpPr>
      <dsp:spPr>
        <a:xfrm>
          <a:off x="0" y="346753"/>
          <a:ext cx="5767516" cy="1530008"/>
        </a:xfrm>
        <a:prstGeom prst="round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¿Qué sistema de tecnología actual se puede emplear para el manejo de inventarios en las unidades logísticas?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689" y="421442"/>
        <a:ext cx="5618138" cy="1380630"/>
      </dsp:txXfrm>
    </dsp:sp>
    <dsp:sp modelId="{3BE48917-76AA-4210-A418-84AB3D73F0ED}">
      <dsp:nvSpPr>
        <dsp:cNvPr id="0" name=""/>
        <dsp:cNvSpPr/>
      </dsp:nvSpPr>
      <dsp:spPr>
        <a:xfrm>
          <a:off x="0" y="2244430"/>
          <a:ext cx="5767516" cy="1418705"/>
        </a:xfrm>
        <a:prstGeom prst="round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¿Qué ventajas y desventajas posee el sistema SILOGE de las Unidades Logísticas del Ejército?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255" y="2313685"/>
        <a:ext cx="5629006" cy="12801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46C5D-AB7A-4514-9049-BB4362574FF4}">
      <dsp:nvSpPr>
        <dsp:cNvPr id="0" name=""/>
        <dsp:cNvSpPr/>
      </dsp:nvSpPr>
      <dsp:spPr>
        <a:xfrm>
          <a:off x="2587543" y="1052"/>
          <a:ext cx="2129239" cy="10646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 control del inventario 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18725" y="32234"/>
        <a:ext cx="2066875" cy="1002255"/>
      </dsp:txXfrm>
    </dsp:sp>
    <dsp:sp modelId="{1FB124D7-293B-4DB6-93B5-55531F3AB6FB}">
      <dsp:nvSpPr>
        <dsp:cNvPr id="0" name=""/>
        <dsp:cNvSpPr/>
      </dsp:nvSpPr>
      <dsp:spPr>
        <a:xfrm rot="3600000">
          <a:off x="3991017" y="1869145"/>
          <a:ext cx="1079852" cy="37261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102802" y="1943668"/>
        <a:ext cx="856282" cy="223570"/>
      </dsp:txXfrm>
    </dsp:sp>
    <dsp:sp modelId="{36B31C52-6ADB-4849-8979-6AB78BE37BFF}">
      <dsp:nvSpPr>
        <dsp:cNvPr id="0" name=""/>
        <dsp:cNvSpPr/>
      </dsp:nvSpPr>
      <dsp:spPr>
        <a:xfrm>
          <a:off x="4345103" y="3045235"/>
          <a:ext cx="2129239" cy="10646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La información para su análisis puede ser obtenida  por los usuarios del SILOGE </a:t>
          </a:r>
          <a:endParaRPr lang="en-US" sz="1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76285" y="3076417"/>
        <a:ext cx="2066875" cy="1002255"/>
      </dsp:txXfrm>
    </dsp:sp>
    <dsp:sp modelId="{7B6DCE81-8D9E-45D3-9B1F-FF00392F42FB}">
      <dsp:nvSpPr>
        <dsp:cNvPr id="0" name=""/>
        <dsp:cNvSpPr/>
      </dsp:nvSpPr>
      <dsp:spPr>
        <a:xfrm rot="10823773">
          <a:off x="3130285" y="3379207"/>
          <a:ext cx="1079852" cy="37261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3242070" y="3453730"/>
        <a:ext cx="856282" cy="223570"/>
      </dsp:txXfrm>
    </dsp:sp>
    <dsp:sp modelId="{E91B4FA6-186D-4D2D-AC84-879611A628BA}">
      <dsp:nvSpPr>
        <dsp:cNvPr id="0" name=""/>
        <dsp:cNvSpPr/>
      </dsp:nvSpPr>
      <dsp:spPr>
        <a:xfrm>
          <a:off x="866080" y="3021176"/>
          <a:ext cx="2129239" cy="1064619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Pensar en un software que controle inventarios</a:t>
          </a:r>
          <a:endParaRPr lang="en-US" sz="1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7262" y="3052358"/>
        <a:ext cx="2066875" cy="1002255"/>
      </dsp:txXfrm>
    </dsp:sp>
    <dsp:sp modelId="{4DC73AC7-03EA-4DDF-8546-0523DC1BF365}">
      <dsp:nvSpPr>
        <dsp:cNvPr id="0" name=""/>
        <dsp:cNvSpPr/>
      </dsp:nvSpPr>
      <dsp:spPr>
        <a:xfrm rot="17980982">
          <a:off x="2251505" y="1857116"/>
          <a:ext cx="1079852" cy="37261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363290" y="1931639"/>
        <a:ext cx="856282" cy="2235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08500-BFAC-44A7-BEA4-A6E755AAB05D}">
      <dsp:nvSpPr>
        <dsp:cNvPr id="0" name=""/>
        <dsp:cNvSpPr/>
      </dsp:nvSpPr>
      <dsp:spPr>
        <a:xfrm>
          <a:off x="2491505" y="-72672"/>
          <a:ext cx="1187168" cy="1048084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es-EC" sz="10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 Comando Logístico No 25 “Reino de Quito”</a:t>
          </a:r>
          <a:endParaRPr lang="en-US" sz="10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65362" y="80816"/>
        <a:ext cx="839454" cy="741108"/>
      </dsp:txXfrm>
    </dsp:sp>
    <dsp:sp modelId="{5D6F26D5-FC9F-46E4-BC6C-EE7EDC731C2F}">
      <dsp:nvSpPr>
        <dsp:cNvPr id="0" name=""/>
        <dsp:cNvSpPr/>
      </dsp:nvSpPr>
      <dsp:spPr>
        <a:xfrm rot="1525997">
          <a:off x="3659805" y="601289"/>
          <a:ext cx="159685" cy="3227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662126" y="655543"/>
        <a:ext cx="111780" cy="193624"/>
      </dsp:txXfrm>
    </dsp:sp>
    <dsp:sp modelId="{FE40556A-A175-47A2-B68D-F04A07CB4D69}">
      <dsp:nvSpPr>
        <dsp:cNvPr id="0" name=""/>
        <dsp:cNvSpPr/>
      </dsp:nvSpPr>
      <dsp:spPr>
        <a:xfrm>
          <a:off x="3829748" y="536105"/>
          <a:ext cx="1029993" cy="1028578"/>
        </a:xfrm>
        <a:prstGeom prst="ellipse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s-EC" sz="1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Batallón de Abastecimientos “PURUHA”</a:t>
          </a:r>
          <a:endParaRPr lang="es-ES_tradnl" sz="1000" b="0" kern="1200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80587" y="686737"/>
        <a:ext cx="728315" cy="727314"/>
      </dsp:txXfrm>
    </dsp:sp>
    <dsp:sp modelId="{648494D0-38F9-4A3E-BD0E-04A0021AB5CB}">
      <dsp:nvSpPr>
        <dsp:cNvPr id="0" name=""/>
        <dsp:cNvSpPr/>
      </dsp:nvSpPr>
      <dsp:spPr>
        <a:xfrm rot="4563829">
          <a:off x="4407600" y="1582046"/>
          <a:ext cx="218220" cy="3227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4432450" y="1614818"/>
        <a:ext cx="152754" cy="193624"/>
      </dsp:txXfrm>
    </dsp:sp>
    <dsp:sp modelId="{151E78AE-2DF5-4578-A8B5-9BF026E4BC49}">
      <dsp:nvSpPr>
        <dsp:cNvPr id="0" name=""/>
        <dsp:cNvSpPr/>
      </dsp:nvSpPr>
      <dsp:spPr>
        <a:xfrm>
          <a:off x="4109028" y="1935893"/>
          <a:ext cx="1177884" cy="1075928"/>
        </a:xfrm>
        <a:prstGeom prst="ellips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3.  </a:t>
          </a:r>
          <a:r>
            <a:rPr lang="es-EC" sz="1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Comando Logístico N.-72 “SHYRIS”</a:t>
          </a:r>
          <a:endParaRPr lang="en-US" sz="1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1525" y="2093459"/>
        <a:ext cx="832890" cy="760796"/>
      </dsp:txXfrm>
    </dsp:sp>
    <dsp:sp modelId="{9A358503-8175-496D-BC85-002616466728}">
      <dsp:nvSpPr>
        <dsp:cNvPr id="0" name=""/>
        <dsp:cNvSpPr/>
      </dsp:nvSpPr>
      <dsp:spPr>
        <a:xfrm rot="7714286">
          <a:off x="4181222" y="2860933"/>
          <a:ext cx="158781" cy="3227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4219889" y="2906853"/>
        <a:ext cx="111147" cy="193624"/>
      </dsp:txXfrm>
    </dsp:sp>
    <dsp:sp modelId="{45A26876-4858-4B0B-A12F-DAC0580BBD50}">
      <dsp:nvSpPr>
        <dsp:cNvPr id="0" name=""/>
        <dsp:cNvSpPr/>
      </dsp:nvSpPr>
      <dsp:spPr>
        <a:xfrm>
          <a:off x="3203764" y="3027745"/>
          <a:ext cx="1198250" cy="1137017"/>
        </a:xfrm>
        <a:prstGeom prst="ellips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4. </a:t>
          </a:r>
          <a:r>
            <a:rPr lang="es-EC" sz="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Organización</a:t>
          </a:r>
          <a:endParaRPr lang="en-US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79244" y="3194257"/>
        <a:ext cx="847290" cy="803993"/>
      </dsp:txXfrm>
    </dsp:sp>
    <dsp:sp modelId="{982D7A12-F0B1-415B-8787-05ADCD160A6F}">
      <dsp:nvSpPr>
        <dsp:cNvPr id="0" name=""/>
        <dsp:cNvSpPr/>
      </dsp:nvSpPr>
      <dsp:spPr>
        <a:xfrm rot="10800000">
          <a:off x="3042168" y="3434900"/>
          <a:ext cx="114194" cy="3227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3076426" y="3499441"/>
        <a:ext cx="79936" cy="193624"/>
      </dsp:txXfrm>
    </dsp:sp>
    <dsp:sp modelId="{9704FADA-D03F-495A-BAC2-EE22458F1594}">
      <dsp:nvSpPr>
        <dsp:cNvPr id="0" name=""/>
        <dsp:cNvSpPr/>
      </dsp:nvSpPr>
      <dsp:spPr>
        <a:xfrm>
          <a:off x="1746278" y="3014339"/>
          <a:ext cx="1242024" cy="1163828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5. P</a:t>
          </a:r>
          <a:r>
            <a:rPr lang="es-EC" sz="10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roblemática externa que afecta a la seguridad del Sistema de inventarios</a:t>
          </a:r>
          <a:r>
            <a:rPr lang="es-EC" sz="1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en-US" sz="1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28168" y="3184778"/>
        <a:ext cx="878244" cy="822950"/>
      </dsp:txXfrm>
    </dsp:sp>
    <dsp:sp modelId="{E7814947-31B5-4B02-93E6-9F61CFA0B9CE}">
      <dsp:nvSpPr>
        <dsp:cNvPr id="0" name=""/>
        <dsp:cNvSpPr/>
      </dsp:nvSpPr>
      <dsp:spPr>
        <a:xfrm rot="13885714">
          <a:off x="1816350" y="2848996"/>
          <a:ext cx="167394" cy="3227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1857114" y="2933168"/>
        <a:ext cx="117176" cy="193624"/>
      </dsp:txXfrm>
    </dsp:sp>
    <dsp:sp modelId="{417956F0-A28D-454F-A35D-9BAEBE77D966}">
      <dsp:nvSpPr>
        <dsp:cNvPr id="0" name=""/>
        <dsp:cNvSpPr/>
      </dsp:nvSpPr>
      <dsp:spPr>
        <a:xfrm>
          <a:off x="919845" y="1966457"/>
          <a:ext cx="1104728" cy="1014800"/>
        </a:xfrm>
        <a:prstGeom prst="ellipse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6.  </a:t>
          </a:r>
          <a:r>
            <a:rPr lang="es-EC" sz="1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 sistema SILOGE            Ventajas y Desventajas</a:t>
          </a:r>
          <a:endParaRPr lang="en-US" sz="1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81629" y="2115071"/>
        <a:ext cx="781160" cy="717572"/>
      </dsp:txXfrm>
    </dsp:sp>
    <dsp:sp modelId="{CCF95013-8A83-4371-86D5-47C90D8225B2}">
      <dsp:nvSpPr>
        <dsp:cNvPr id="0" name=""/>
        <dsp:cNvSpPr/>
      </dsp:nvSpPr>
      <dsp:spPr>
        <a:xfrm rot="16971429">
          <a:off x="1531401" y="1652883"/>
          <a:ext cx="182725" cy="3227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552711" y="1744145"/>
        <a:ext cx="127908" cy="193624"/>
      </dsp:txXfrm>
    </dsp:sp>
    <dsp:sp modelId="{678DA1BF-2420-426A-87AF-BCD81AB125EC}">
      <dsp:nvSpPr>
        <dsp:cNvPr id="0" name=""/>
        <dsp:cNvSpPr/>
      </dsp:nvSpPr>
      <dsp:spPr>
        <a:xfrm>
          <a:off x="1222176" y="492147"/>
          <a:ext cx="1138968" cy="1164211"/>
        </a:xfrm>
        <a:prstGeom prst="ellipse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7.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b="0" kern="1200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PROCESOS</a:t>
          </a:r>
          <a:endParaRPr lang="en-US" sz="1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88974" y="662642"/>
        <a:ext cx="805372" cy="823221"/>
      </dsp:txXfrm>
    </dsp:sp>
    <dsp:sp modelId="{C2ECC8D9-F5BE-4CCC-8BD5-7CFC7F35EAB8}">
      <dsp:nvSpPr>
        <dsp:cNvPr id="0" name=""/>
        <dsp:cNvSpPr/>
      </dsp:nvSpPr>
      <dsp:spPr>
        <a:xfrm rot="20057143">
          <a:off x="2355916" y="604742"/>
          <a:ext cx="151274" cy="3227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358163" y="679128"/>
        <a:ext cx="105892" cy="1936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0B17A-2A6B-434F-A46A-14BADE52B647}">
      <dsp:nvSpPr>
        <dsp:cNvPr id="0" name=""/>
        <dsp:cNvSpPr/>
      </dsp:nvSpPr>
      <dsp:spPr>
        <a:xfrm>
          <a:off x="0" y="1751849"/>
          <a:ext cx="8128000" cy="7356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8D4B6A-CAB7-484D-968A-937E7F42B254}">
      <dsp:nvSpPr>
        <dsp:cNvPr id="0" name=""/>
        <dsp:cNvSpPr/>
      </dsp:nvSpPr>
      <dsp:spPr>
        <a:xfrm>
          <a:off x="406400" y="111378"/>
          <a:ext cx="6807208" cy="1994711"/>
        </a:xfrm>
        <a:prstGeom prst="round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0" kern="120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Variable independiente</a:t>
          </a:r>
          <a:endParaRPr lang="en-US" sz="2800" b="0" kern="1200" cap="none" spc="0" dirty="0" smtClean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 sistema SILOGE del Ejército</a:t>
          </a:r>
          <a:endParaRPr lang="es-EC" sz="2800" b="0" kern="1200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3774" y="208752"/>
        <a:ext cx="6612460" cy="1799963"/>
      </dsp:txXfrm>
    </dsp:sp>
    <dsp:sp modelId="{1AFDF726-0B16-45B1-AC9F-77CC8D1FF34E}">
      <dsp:nvSpPr>
        <dsp:cNvPr id="0" name=""/>
        <dsp:cNvSpPr/>
      </dsp:nvSpPr>
      <dsp:spPr>
        <a:xfrm>
          <a:off x="0" y="4865471"/>
          <a:ext cx="8128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3C44A9-7B9D-4A42-B707-B0C56AE48BDB}">
      <dsp:nvSpPr>
        <dsp:cNvPr id="0" name=""/>
        <dsp:cNvSpPr/>
      </dsp:nvSpPr>
      <dsp:spPr>
        <a:xfrm>
          <a:off x="384371" y="2658712"/>
          <a:ext cx="6971138" cy="2602565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0" kern="120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Variable dependiente</a:t>
          </a: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Funcionalidad del SILOGE</a:t>
          </a:r>
          <a:endParaRPr lang="en-US" sz="2800" b="1" kern="1200" cap="none" spc="0" dirty="0" smtClean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sp:txBody>
      <dsp:txXfrm>
        <a:off x="511418" y="2785759"/>
        <a:ext cx="6717044" cy="23484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A39CF2-07CF-C944-B8B2-FDFA615EC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75B6215-8CFA-C14E-A274-62A60F4AF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FD39560-E7E9-C64A-BC8D-A84DFC30D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769E16C-FF33-C748-B920-040B6374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CA12FA0-F7EB-E447-90BA-F67ACFEA6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05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1CD155-7D56-234C-AAFF-16320F1B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ADA342E9-56C6-B04B-AE96-5F19625AE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2B9D136-F28B-EB49-9304-3A0D85C84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00433CD-94F3-314D-9BCA-9A12B82A3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D2A2F02-9307-2846-8987-C06F814B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37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212CDF2-1852-8C4E-B50C-30A45BB13C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40C232E-6C03-0C47-A2EE-04DB3FDB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F1BD305-C252-5E49-86EE-EE88D8B42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F41ED35-5991-214E-9F04-D952D3F2A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63F95CA-8A1B-9C44-9703-D64415A0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976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101326-6597-D94C-9CE2-5D3857565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C168C83-F8CA-5048-A954-3437E0677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D30857F-3CD0-1247-A95A-219C8BB3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9E1468C-4D70-2C47-9F53-33AD928B5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1AB3EA0-56C7-E544-A920-DE9C3C55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46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022451E-F6BA-964D-942E-3A26941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B98B182-43AD-EB44-97B5-847C7867A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F84EF59-D283-AA4B-91EE-C1C780D61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B04FF48-4252-684C-B6AA-8755BE58D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9B53F34-A70F-C044-9ACE-E3B617E6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27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B603C3-C482-2A4A-A0B4-1F0CDB6D0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72438E8-96A0-854E-AA9E-79FF067F2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64C1BA2-C490-AE4E-AD81-4F70E8755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A6CCD44-7B3A-0C4E-903E-8A380E9E6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D89298D-0D0B-234C-AB52-E7DA52121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03DC63B-26CF-A94E-A018-0000DE3D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10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AEAA371-FBB7-B441-97DB-D80F7CA10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16AC16D-BF7C-4645-BB5A-4D3D8709B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507B89A-6D01-1A49-9622-169182F47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FBBB904-3002-CF4C-80E4-E500036D8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C2CD1188-D647-5A43-8041-F28703308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AE47BC2F-B3C1-DD47-BD12-A093E8F82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23E770EB-1360-0642-A60E-51ACB7BF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BEB7D974-499F-7142-989B-7605603BE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22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22F863-32B5-E043-8B29-B2B42B09E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7503C7F0-236D-1F41-A743-89B5BE352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08A0E5D-EDA8-E640-A4F0-7E558322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A30AA488-FC1E-F649-9ADD-2417DE8A9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192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E318E160-FA5B-2244-8810-AD04240F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BC21AB13-2DEF-0344-B1D7-B1F4AB601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C863795B-19D2-AD43-9863-9B05A8A1C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2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C95D86-35BD-8545-A3E0-41C64631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F3A1EC2-4C7C-9F48-830A-C3B6272AE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82F7240-2900-D84E-BA26-4FC9FE1EC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36B5B85-161C-904E-9207-186EBB251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469783A-774F-9244-97A8-8183B2FC7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DBEA04C-078E-9748-B3E9-0DC63A14A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3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517830F-4AFE-D44A-87AB-12F61982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D0E74663-3C3B-9C46-B131-4E9190302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C53015C-D6A5-4346-B392-3224F1038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608FAE1-2E88-494E-974B-BF126FE93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7C9DE75-F967-4240-90C9-45FDD881D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C47412B-6343-E341-80F0-3B42EF51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017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5341551-D91D-DD4C-9019-575BBC73A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90A3BEC-0F0A-2945-922F-1288E89F0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20204C7-0270-EA43-8408-ABA143116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9078A95-3068-B648-A44E-9FF31274D7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894070A-9262-3E42-9371-AEF9FDA0F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43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7C5C8CE6-F51C-0649-93D3-8129F63B15DD}"/>
              </a:ext>
            </a:extLst>
          </p:cNvPr>
          <p:cNvSpPr/>
          <p:nvPr/>
        </p:nvSpPr>
        <p:spPr>
          <a:xfrm>
            <a:off x="1922321" y="2334918"/>
            <a:ext cx="93221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TEMA:</a:t>
            </a:r>
            <a:r>
              <a:rPr kumimoji="0" lang="es-EC" sz="3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MX" sz="3200" b="1" dirty="0"/>
              <a:t>ANÁLISIS DEL SISTEMA SILOGE DEL </a:t>
            </a:r>
            <a:r>
              <a:rPr lang="es-MX" sz="3200" b="1" dirty="0" smtClean="0"/>
              <a:t>EJÉRCITO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BCE7088B-96EC-8841-A837-F44032347E3E}"/>
              </a:ext>
            </a:extLst>
          </p:cNvPr>
          <p:cNvCxnSpPr/>
          <p:nvPr/>
        </p:nvCxnSpPr>
        <p:spPr>
          <a:xfrm>
            <a:off x="1485900" y="1984669"/>
            <a:ext cx="10195023" cy="2021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F24E8BE2-0783-824A-A337-74107E91AF45}"/>
              </a:ext>
            </a:extLst>
          </p:cNvPr>
          <p:cNvCxnSpPr/>
          <p:nvPr/>
        </p:nvCxnSpPr>
        <p:spPr>
          <a:xfrm>
            <a:off x="1485900" y="4059129"/>
            <a:ext cx="10195023" cy="2021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3818474D-A86F-C244-AA31-418253F2C546}"/>
              </a:ext>
            </a:extLst>
          </p:cNvPr>
          <p:cNvSpPr txBox="1"/>
          <p:nvPr/>
        </p:nvSpPr>
        <p:spPr>
          <a:xfrm>
            <a:off x="3175726" y="1367741"/>
            <a:ext cx="5969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MAESTRÍA EN </a:t>
            </a:r>
            <a: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DEFENSA Y SEGURIDAD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4D62C163-8FCA-404B-839C-BEA41DD0379B}"/>
              </a:ext>
            </a:extLst>
          </p:cNvPr>
          <p:cNvSpPr txBox="1"/>
          <p:nvPr/>
        </p:nvSpPr>
        <p:spPr>
          <a:xfrm>
            <a:off x="2635399" y="4264271"/>
            <a:ext cx="7570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C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TCRN</a:t>
            </a:r>
            <a:r>
              <a:rPr lang="es-EC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DE E.M.S VERA G. EDISON FELIPE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EC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C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TCRN. DE E.M.S HERRERA S. JACINTO F</a:t>
            </a:r>
            <a:r>
              <a:rPr lang="es-EC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DIRECTOR: </a:t>
            </a:r>
            <a:r>
              <a:rPr kumimoji="0" lang="es-EC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TCRN</a:t>
            </a:r>
            <a: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DE </a:t>
            </a:r>
            <a:r>
              <a:rPr kumimoji="0" lang="es-EC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E.M</a:t>
            </a:r>
            <a:r>
              <a:rPr lang="es-EC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CRIOLLO MARCO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3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C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EC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 </a:t>
            </a:r>
            <a:r>
              <a:rPr lang="es-EC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INDEPENDIENTE Y DEPENDIENTES</a:t>
            </a:r>
            <a:endParaRPr lang="es-EC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83221988"/>
              </p:ext>
            </p:extLst>
          </p:nvPr>
        </p:nvGraphicFramePr>
        <p:xfrm>
          <a:off x="2946400" y="1276350"/>
          <a:ext cx="8128000" cy="5581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981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C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C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OPERACIONALIZACIÓN DE LAS </a:t>
            </a: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  <a:endParaRPr lang="es-EC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347" y="1207016"/>
            <a:ext cx="9103957" cy="5569065"/>
          </a:xfrm>
          <a:prstGeom prst="rect">
            <a:avLst/>
          </a:prstGeom>
        </p:spPr>
      </p:pic>
      <p:cxnSp>
        <p:nvCxnSpPr>
          <p:cNvPr id="5" name="Conector recto 4"/>
          <p:cNvCxnSpPr/>
          <p:nvPr/>
        </p:nvCxnSpPr>
        <p:spPr>
          <a:xfrm>
            <a:off x="2497545" y="6469039"/>
            <a:ext cx="9144000" cy="545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2490348" y="1193368"/>
            <a:ext cx="9103957" cy="39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11627897" y="1207016"/>
            <a:ext cx="0" cy="52893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8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C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C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OBJETO DE ESTUDIO Y CAMPO DE </a:t>
            </a: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</a:t>
            </a:r>
            <a:endParaRPr lang="es-EC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539230" y="2170282"/>
            <a:ext cx="2704563" cy="73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OBJETO DE ESTUDIO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539230" y="4055463"/>
            <a:ext cx="2704563" cy="73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CAMPO DE ACCION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echa derecha 6"/>
          <p:cNvSpPr/>
          <p:nvPr/>
        </p:nvSpPr>
        <p:spPr>
          <a:xfrm>
            <a:off x="7254562" y="2292823"/>
            <a:ext cx="805218" cy="48901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echa derecha 8"/>
          <p:cNvSpPr/>
          <p:nvPr/>
        </p:nvSpPr>
        <p:spPr>
          <a:xfrm>
            <a:off x="7254562" y="4300546"/>
            <a:ext cx="805218" cy="48901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760808459"/>
              </p:ext>
            </p:extLst>
          </p:nvPr>
        </p:nvGraphicFramePr>
        <p:xfrm>
          <a:off x="1441114" y="1386086"/>
          <a:ext cx="5334000" cy="4657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65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DISEÑO DE LA INVESTIGACIÓN</a:t>
            </a: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32137296"/>
              </p:ext>
            </p:extLst>
          </p:nvPr>
        </p:nvGraphicFramePr>
        <p:xfrm>
          <a:off x="2374461" y="1261222"/>
          <a:ext cx="8208912" cy="4923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547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do de imagen de problema de la investiga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404" y="5053702"/>
            <a:ext cx="1584176" cy="135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557804"/>
              </p:ext>
            </p:extLst>
          </p:nvPr>
        </p:nvGraphicFramePr>
        <p:xfrm>
          <a:off x="2373364" y="2201778"/>
          <a:ext cx="7420341" cy="3131098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38950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50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26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75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284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SUJETOS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POBLACIÓN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MUESTRA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PORCENTAJE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178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Comandante B. ABAST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3,33%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7058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Oficial de Abastecimientos de M.G.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3,33%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8408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Voluntarios Encargados de M.G,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Comandantes CL- 72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66,67%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3,33%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7058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Oficial de Abastecimientos de M.G. - CL. 72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3,33%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8408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Voluntarios Encargados del SILOGE (M.G) - </a:t>
                      </a: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 </a:t>
                      </a: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- 72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20,00%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7058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4331804" y="1513289"/>
            <a:ext cx="3528392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POBLACIÓN Y MUESTRA</a:t>
            </a:r>
            <a:endParaRPr lang="en-U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DISEÑO DE LA INVESTIGACIÓN</a:t>
            </a: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07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DISEÑO DE LA INVESTIGACIÓN</a:t>
            </a: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513756" y="943287"/>
            <a:ext cx="4220294" cy="1062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200000"/>
              </a:lnSpc>
            </a:pPr>
            <a:r>
              <a:rPr lang="es-EC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C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EC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¿Considera </a:t>
            </a:r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Ud. que el sistema SILOGE debe ser reemplazado por otro</a:t>
            </a:r>
            <a:r>
              <a:rPr lang="es-EC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989574" y="5110386"/>
            <a:ext cx="3268658" cy="1008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_tradnl" sz="1600" b="1" dirty="0">
                <a:latin typeface="Arial" panose="020B0604020202020204" pitchFamily="34" charset="0"/>
                <a:cs typeface="Arial" panose="020B0604020202020204" pitchFamily="34" charset="0"/>
              </a:rPr>
              <a:t>Conclusión.-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En conclusión esto significa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que SI se debe 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cambiar el sistema SILOGE  por otro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467" y="2143616"/>
            <a:ext cx="3949583" cy="274228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ángulo 10"/>
          <p:cNvSpPr/>
          <p:nvPr/>
        </p:nvSpPr>
        <p:spPr>
          <a:xfrm>
            <a:off x="6322423" y="943287"/>
            <a:ext cx="4835852" cy="2177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200000"/>
              </a:lnSpc>
            </a:pPr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¿El </a:t>
            </a: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sistema SILOGE posee una codificación automática o bajo código de </a:t>
            </a:r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barra?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endParaRPr lang="en-US" sz="160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704" y="2373308"/>
            <a:ext cx="3419364" cy="237611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ángulo 12"/>
          <p:cNvSpPr/>
          <p:nvPr/>
        </p:nvSpPr>
        <p:spPr>
          <a:xfrm>
            <a:off x="6946497" y="5110386"/>
            <a:ext cx="4211778" cy="13287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_tradnl" sz="1600" b="1" dirty="0">
                <a:latin typeface="Arial" panose="020B0604020202020204" pitchFamily="34" charset="0"/>
                <a:cs typeface="Arial" panose="020B0604020202020204" pitchFamily="34" charset="0"/>
              </a:rPr>
              <a:t>Conclusión.-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En conclusión esto significa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que NO conocen si el sistema SILOGE posee una codificación automática o bajo código de barra</a:t>
            </a:r>
            <a:r>
              <a:rPr lang="es-EC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27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DESARROLLO DE LOS OBJETIVOS</a:t>
            </a: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181409" y="1309704"/>
            <a:ext cx="8719202" cy="116955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 fontAlgn="base"/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1</a:t>
            </a:r>
          </a:p>
          <a:p>
            <a:pPr lvl="0" algn="just" fontAlgn="base"/>
            <a:endParaRPr lang="es-EC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Establecer un marco teórico, para verificar los sistemas que la tecnología actual ofrece.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/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2181410" y="3173952"/>
            <a:ext cx="8719202" cy="138499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 fontAlgn="base"/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2</a:t>
            </a:r>
          </a:p>
          <a:p>
            <a:pPr lvl="0" algn="just" fontAlgn="base"/>
            <a:endParaRPr lang="es-EC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Realizar un análisis en base a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encuestas </a:t>
            </a:r>
            <a:r>
              <a:rPr lang="es-EC" sz="1600" smtClean="0">
                <a:latin typeface="Arial" panose="020B0604020202020204" pitchFamily="34" charset="0"/>
                <a:cs typeface="Arial" panose="020B0604020202020204" pitchFamily="34" charset="0"/>
              </a:rPr>
              <a:t>y entrevistas 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aplicadas al personal de las Unidades Logísticas que manejan el sistema SILOGE, a fin de establecer sus ventajas y desventajas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_trad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181409" y="5162362"/>
            <a:ext cx="8719202" cy="135421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3</a:t>
            </a:r>
          </a:p>
          <a:p>
            <a:pPr lvl="0"/>
            <a:endParaRPr lang="es-EC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Determinar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estrategias de control en el sistema </a:t>
            </a:r>
            <a:r>
              <a:rPr lang="es-EC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SILOGE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, a fin de evitar la pérdidas de material bélico en las Unidades del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Ejercito</a:t>
            </a:r>
          </a:p>
          <a:p>
            <a:pPr lvl="0"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echa derecha 6"/>
          <p:cNvSpPr/>
          <p:nvPr/>
        </p:nvSpPr>
        <p:spPr>
          <a:xfrm rot="5400000">
            <a:off x="6193497" y="2582259"/>
            <a:ext cx="695020" cy="48901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echa derecha 7"/>
          <p:cNvSpPr/>
          <p:nvPr/>
        </p:nvSpPr>
        <p:spPr>
          <a:xfrm rot="5400000">
            <a:off x="6297757" y="4609945"/>
            <a:ext cx="591006" cy="48901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9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PROPUESTA</a:t>
            </a: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50507" y="2091164"/>
            <a:ext cx="4242704" cy="37959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indent="-365760" algn="just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</a:pPr>
            <a:r>
              <a:rPr lang="es-EC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C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OBJETIVO DE LA PROPUESTA</a:t>
            </a:r>
          </a:p>
          <a:p>
            <a:pPr marL="365760" indent="-365760" algn="just">
              <a:lnSpc>
                <a:spcPct val="200000"/>
              </a:lnSpc>
              <a:spcBef>
                <a:spcPts val="1000"/>
              </a:spcBef>
            </a:pP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Desarrollar estrategias relacionadas con el sistema de inventarios a través de un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análisis, las mismas que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permitan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control y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administración efectivos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del material bélico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365760" algn="just">
              <a:lnSpc>
                <a:spcPct val="200000"/>
              </a:lnSpc>
              <a:spcBef>
                <a:spcPts val="1000"/>
              </a:spcBef>
            </a:pPr>
            <a:endParaRPr lang="en-US" sz="1600" b="1" dirty="0" smtClean="0">
              <a:solidFill>
                <a:srgbClr val="00000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672436" y="2725506"/>
            <a:ext cx="5254869" cy="2190343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indent="-365760" algn="just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</a:pPr>
            <a:r>
              <a:rPr lang="es-EC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C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ALCANCE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65760" indent="-365760" algn="just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</a:pP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Esta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propuesta podrá ser aplicada al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Batallón de Abastecimientos “</a:t>
            </a:r>
            <a:r>
              <a:rPr lang="es-EC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PURUHA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 y al  </a:t>
            </a:r>
            <a:r>
              <a:rPr lang="es-EC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C.L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72 “SHYRIS”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180340" algn="just">
              <a:lnSpc>
                <a:spcPct val="200000"/>
              </a:lnSpc>
              <a:spcAft>
                <a:spcPts val="80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lecha derecha 4"/>
          <p:cNvSpPr/>
          <p:nvPr/>
        </p:nvSpPr>
        <p:spPr>
          <a:xfrm>
            <a:off x="5693211" y="3509924"/>
            <a:ext cx="979225" cy="57320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3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541418" y="1064887"/>
            <a:ext cx="10511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</a:pPr>
            <a:r>
              <a:rPr lang="es-EC" b="1" dirty="0">
                <a:solidFill>
                  <a:srgbClr val="000000"/>
                </a:solidFill>
                <a:latin typeface="Arial" panose="020B0604020202020204" pitchFamily="34" charset="0"/>
              </a:rPr>
              <a:t>Los productos automatizables de los procesos del Batallón de Abastecimientos “PURUHA” </a:t>
            </a:r>
            <a:endParaRPr lang="en-US" sz="2000" b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350" y="2082333"/>
            <a:ext cx="9330133" cy="4591421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PROPUESTA</a:t>
            </a: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2352350" y="6291618"/>
            <a:ext cx="9330133" cy="13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7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66977" y="822531"/>
            <a:ext cx="8177463" cy="561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lnSpc>
                <a:spcPct val="200000"/>
              </a:lnSpc>
              <a:spcAft>
                <a:spcPts val="0"/>
              </a:spcAft>
            </a:pPr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</a:rPr>
              <a:t>Productos automatizables de procesos C.L 72 “SHYRIS”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271" y="1432909"/>
            <a:ext cx="8925189" cy="583870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PROPUESTA</a:t>
            </a: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46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TEMARIO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AC222EB-CE0E-1D4E-BA24-831B2CB3AD74}"/>
              </a:ext>
            </a:extLst>
          </p:cNvPr>
          <p:cNvSpPr txBox="1"/>
          <p:nvPr/>
        </p:nvSpPr>
        <p:spPr>
          <a:xfrm>
            <a:off x="1953260" y="1264447"/>
            <a:ext cx="6065521" cy="513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PLANTEAMIENTO DEL PROBLEMA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ENUNCIADO DEL PROBLEMA</a:t>
            </a:r>
            <a:endParaRPr kumimoji="0" lang="es-EC" sz="1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PREGUNTAS DE INVESTIGACIÓN</a:t>
            </a:r>
            <a:endParaRPr kumimoji="0" lang="es-EC" sz="1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JUSTIFICACIÓN DE LA INVESTIGACIÓN</a:t>
            </a:r>
            <a:endParaRPr kumimoji="0" lang="es-EC" sz="1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 GENERAL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FUNDAMENTACIÓN TEÓRICA</a:t>
            </a:r>
            <a:endParaRPr kumimoji="0" lang="es-EC" sz="1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HIPÓTESIS</a:t>
            </a:r>
            <a:endParaRPr kumimoji="0" lang="es-EC" sz="1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VARIABLES INDEPENDIENTE Y DEPENDIENTES</a:t>
            </a:r>
            <a:endParaRPr kumimoji="0" lang="es-EC" sz="1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800" b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OPERACIONALIZACIÓN DE LAS VARIABLES</a:t>
            </a:r>
            <a:endParaRPr kumimoji="0" lang="es-EC" sz="1800" b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800" b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OBJETO </a:t>
            </a:r>
            <a:r>
              <a:rPr kumimoji="0" lang="es-EC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ESTUDIO Y CAMPO DE ACCIÓN</a:t>
            </a:r>
            <a:endParaRPr kumimoji="0" lang="es-EC" sz="1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DISEÑO DE LA INVESTIGACIÓN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DESARROLLO DE LOS OBJETIVOS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PROPUESTA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CONCLUSIONES Y RECOMENDACIONES</a:t>
            </a:r>
            <a:endParaRPr kumimoji="0" lang="es-EC" sz="1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E46D6BD9-0536-FB4B-AEFE-848F5DBD7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445" y="2251880"/>
            <a:ext cx="5108851" cy="460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7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18291" y="2379627"/>
            <a:ext cx="5345147" cy="33239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sz="2400" dirty="0" smtClean="0"/>
              <a:t>Orientar </a:t>
            </a:r>
            <a:r>
              <a:rPr lang="es-EC" sz="2400" dirty="0"/>
              <a:t>el desarrollo, implementación y evaluación del nuevo software de </a:t>
            </a:r>
            <a:r>
              <a:rPr lang="es-EC" sz="2400" dirty="0" smtClean="0"/>
              <a:t>inventarios (mejorado) </a:t>
            </a:r>
            <a:r>
              <a:rPr lang="es-EC" sz="2400" dirty="0"/>
              <a:t>en base a los nuevos procesos </a:t>
            </a:r>
            <a:r>
              <a:rPr lang="es-EC" sz="2400" dirty="0" smtClean="0"/>
              <a:t>vigentes, con </a:t>
            </a:r>
            <a:r>
              <a:rPr lang="es-EC" sz="2400" dirty="0"/>
              <a:t>nuevas características y tecnología modernas, que </a:t>
            </a:r>
            <a:r>
              <a:rPr lang="es-EC" sz="2400" dirty="0" smtClean="0"/>
              <a:t>contribuyan </a:t>
            </a:r>
            <a:r>
              <a:rPr lang="es-EC" sz="2400" dirty="0"/>
              <a:t>al control de inventarios y </a:t>
            </a:r>
            <a:r>
              <a:rPr lang="es-EC" sz="2400" dirty="0" smtClean="0"/>
              <a:t>al aumento de la </a:t>
            </a:r>
            <a:r>
              <a:rPr lang="es-EC" sz="2400" dirty="0"/>
              <a:t>seguridad en </a:t>
            </a:r>
            <a:r>
              <a:rPr lang="es-EC" sz="2400" dirty="0" smtClean="0"/>
              <a:t>el manejo de los </a:t>
            </a:r>
            <a:r>
              <a:rPr lang="es-EC" sz="2400" dirty="0"/>
              <a:t>datos del sistema.</a:t>
            </a:r>
            <a:endParaRPr lang="en-US" sz="2400" dirty="0"/>
          </a:p>
          <a:p>
            <a:pPr lvl="0" algn="just"/>
            <a:endParaRPr lang="en-US" dirty="0"/>
          </a:p>
        </p:txBody>
      </p:sp>
      <p:sp>
        <p:nvSpPr>
          <p:cNvPr id="3" name="Rectángulo 2"/>
          <p:cNvSpPr/>
          <p:nvPr/>
        </p:nvSpPr>
        <p:spPr>
          <a:xfrm>
            <a:off x="6122892" y="1703453"/>
            <a:ext cx="489531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</a:rPr>
              <a:t>ACCIONES ESTRATÉGICAS PROPUESTAS</a:t>
            </a:r>
            <a:endParaRPr lang="en-US" b="1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175616" y="447575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PROPUESTA</a:t>
            </a: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echa derecha 5"/>
          <p:cNvSpPr/>
          <p:nvPr/>
        </p:nvSpPr>
        <p:spPr>
          <a:xfrm>
            <a:off x="5198478" y="3450978"/>
            <a:ext cx="723331" cy="57320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63135" t="18890" r="3059" b="41488"/>
          <a:stretch/>
        </p:blipFill>
        <p:spPr>
          <a:xfrm>
            <a:off x="1487606" y="2379627"/>
            <a:ext cx="3932124" cy="295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26309" y="1846433"/>
            <a:ext cx="4438914" cy="37446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0"/>
              </a:spcAft>
            </a:pPr>
            <a:r>
              <a:rPr lang="es-EC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Proyectos propuestos</a:t>
            </a:r>
          </a:p>
          <a:p>
            <a:pPr marL="342900" lvl="0" indent="-342900" algn="just">
              <a:lnSpc>
                <a:spcPct val="200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Diseño e implementación del software de inventarios logísticos del </a:t>
            </a:r>
            <a:r>
              <a:rPr lang="es-EC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Ejército (con base al sistema anterior).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Capacitación al personal de </a:t>
            </a:r>
            <a:r>
              <a:rPr lang="es-EC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logística, y los que manejan el sistema en todos los niveles.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Evaluación del nuevo software de inventarios logísticos del </a:t>
            </a:r>
            <a:r>
              <a:rPr lang="es-EC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Ejército.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PROPUESTA</a:t>
            </a: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2" descr="a las Escuelas Milita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ángulo 11"/>
          <p:cNvSpPr/>
          <p:nvPr/>
        </p:nvSpPr>
        <p:spPr>
          <a:xfrm>
            <a:off x="6611265" y="1030764"/>
            <a:ext cx="5316878" cy="51809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s-EC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Responsables:</a:t>
            </a:r>
            <a:endParaRPr lang="es-EC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Entidad contratante para el desarrollo del </a:t>
            </a:r>
            <a:r>
              <a:rPr lang="es-EC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Técnicos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en desarrollo de software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Equipo designado por el Ejército (logística)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Encargado del manejo del sistema SILOGE en el COLOGE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Jefe de Desempeño Organizacional COLOG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Encargado de procesos - COLOG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Comandante del BATALLÓN DE ABASTECIMIENTOS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Encargado del Sistema SILOGE del BATALLÓN DE ABASTECIMIENTOS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Encargado de procesos – BATALLÓN DE ABASTECIMIENTOS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Encargados de Almacenes – BATALLÓN DE ABASTECIMIENTOS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Comandante del C.L 72” SHIRYS”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Encargado de procesos del C.L 72” SHIRYS”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Encargados de Bodegas del C.L 72” </a:t>
            </a:r>
            <a:r>
              <a:rPr lang="es-EC" sz="1600" dirty="0" err="1">
                <a:latin typeface="Arial" panose="020B0604020202020204" pitchFamily="34" charset="0"/>
                <a:cs typeface="Arial" panose="020B0604020202020204" pitchFamily="34" charset="0"/>
              </a:rPr>
              <a:t>SHIRYS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echa derecha 12"/>
          <p:cNvSpPr/>
          <p:nvPr/>
        </p:nvSpPr>
        <p:spPr>
          <a:xfrm>
            <a:off x="5865222" y="3334613"/>
            <a:ext cx="746043" cy="57320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6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19685" y="872990"/>
            <a:ext cx="2585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180340" algn="just">
              <a:lnSpc>
                <a:spcPct val="200000"/>
              </a:lnSpc>
              <a:spcAft>
                <a:spcPts val="0"/>
              </a:spcAft>
            </a:pPr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</a:rPr>
              <a:t>Plan de proyectos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en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" r="-579"/>
          <a:stretch/>
        </p:blipFill>
        <p:spPr bwMode="auto">
          <a:xfrm>
            <a:off x="2179899" y="1519321"/>
            <a:ext cx="9311516" cy="49947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PROPUESTA</a:t>
            </a: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92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91993" y="1165595"/>
            <a:ext cx="432682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Requerimientos </a:t>
            </a:r>
            <a:r>
              <a:rPr lang="es-EC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- desarrollo </a:t>
            </a:r>
            <a:r>
              <a:rPr lang="es-EC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del software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207406" y="2155453"/>
            <a:ext cx="6096000" cy="42473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Computadores Portátiles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Computadores de escritorio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Sala de reuniones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Pantalla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s-EC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Infocus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Pizarra de tiza líquida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Marcadores de tiza líquida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Software en desarrollo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Lector de código de barras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Impresora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PROPUESTA</a:t>
            </a: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echa derecha 4"/>
          <p:cNvSpPr/>
          <p:nvPr/>
        </p:nvSpPr>
        <p:spPr>
          <a:xfrm rot="5400000">
            <a:off x="4999198" y="1600684"/>
            <a:ext cx="512414" cy="48901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947" y="3275463"/>
            <a:ext cx="2646108" cy="19845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5732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10770" y="1076214"/>
            <a:ext cx="956253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</a:rPr>
              <a:t>Matriz propuesta - Direccionamiento Estratégico – Indicadores</a:t>
            </a:r>
            <a:endParaRPr lang="en-US" b="1" dirty="0"/>
          </a:p>
        </p:txBody>
      </p:sp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29" y="1711234"/>
            <a:ext cx="10071072" cy="514676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PROPUESTA</a:t>
            </a: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18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43941" y="1279056"/>
            <a:ext cx="4826962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</a:rPr>
              <a:t>Presupuesto requerido para los proyectos</a:t>
            </a:r>
            <a:endParaRPr lang="en-US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198" y="2061235"/>
            <a:ext cx="8120680" cy="412120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PROPUESTA</a:t>
            </a: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0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PROPUESTA</a:t>
            </a: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r="15217" b="3730"/>
          <a:stretch/>
        </p:blipFill>
        <p:spPr>
          <a:xfrm>
            <a:off x="1743871" y="2123977"/>
            <a:ext cx="10308609" cy="4533593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3191302" y="1265273"/>
            <a:ext cx="7747377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0340" indent="180340" algn="just">
              <a:lnSpc>
                <a:spcPct val="150000"/>
              </a:lnSpc>
              <a:spcAft>
                <a:spcPts val="0"/>
              </a:spcAft>
            </a:pPr>
            <a:r>
              <a:rPr lang="es-EC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Matriz de Vulnerabilidad – (debilidades y amenazas)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43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28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</a:t>
            </a:r>
            <a:r>
              <a:rPr kumimoji="0" lang="es-EC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PROPUESTA</a:t>
            </a: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76103" y="1429090"/>
            <a:ext cx="10098954" cy="53553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Luego de la revisión de los manuales del </a:t>
            </a:r>
            <a:r>
              <a:rPr lang="es-EC" dirty="0" err="1">
                <a:latin typeface="Arial" panose="020B0604020202020204" pitchFamily="34" charset="0"/>
                <a:cs typeface="Arial" panose="020B0604020202020204" pitchFamily="34" charset="0"/>
              </a:rPr>
              <a:t>SILOGE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además de los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criterios de los usuarios y el </a:t>
            </a:r>
            <a:r>
              <a:rPr lang="es-EC" dirty="0" err="1">
                <a:latin typeface="Arial" panose="020B0604020202020204" pitchFamily="34" charset="0"/>
                <a:cs typeface="Arial" panose="020B0604020202020204" pitchFamily="34" charset="0"/>
              </a:rPr>
              <a:t>FODA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realizado al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sistema actual,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relacionado con los abastecimientos de material bélico se determinó lo siguiente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ldine721 Lt BT"/>
              <a:buChar char="-"/>
            </a:pPr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sistema que posee errores en la </a:t>
            </a:r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codificación.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ldine721 Lt BT"/>
              <a:buChar char="-"/>
            </a:pPr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dispone </a:t>
            </a: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un sistema de codificación </a:t>
            </a:r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automático.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ldine721 Lt BT"/>
              <a:buChar char="-"/>
            </a:pP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facilita el control de inventarios puesto que </a:t>
            </a:r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información no es real ni exacta.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ldine721 Lt BT"/>
              <a:buChar char="-"/>
            </a:pPr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posee un sistema de seguridad </a:t>
            </a:r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efectivo, sus claves son vulnerables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es-EC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Por lo </a:t>
            </a: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</a:rPr>
              <a:t>que la solución al problema planteado en este estudio es </a:t>
            </a:r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desarrollar </a:t>
            </a: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</a:rPr>
              <a:t>un nuevo software tomando en cuenta las características del sistema actual y las necesidades de las unidades militares, con la posibilidad de mejorarlo y actualizarlo de acuerdo a los requerimientos logísticos</a:t>
            </a:r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, a </a:t>
            </a: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</a:rPr>
              <a:t>los procesos y productos </a:t>
            </a:r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vigentes, con seguridades que permitan el control y administración efectiva del material.</a:t>
            </a: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4721863" y="1059758"/>
            <a:ext cx="3326552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</a:rPr>
              <a:t>Análisis del sistema SILOGE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8064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58537" y="1087189"/>
            <a:ext cx="10693943" cy="48115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1000"/>
              </a:spcAft>
            </a:pPr>
            <a:r>
              <a:rPr lang="es-EC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Aldine721 Lt BT"/>
              <a:buChar char="-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necesario el cambio del sistema SILOGE a un software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mejorado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que este conforme a los procesos y productos automatizables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vigentes teniendo como base al antiguo sistema.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Aldine721 Lt BT"/>
              <a:buChar char="-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El nuevo software debe cumplir con criterios de codificación automáticos que impidan el ingreso manual de códigos para evitar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errores.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Aldine721 Lt BT"/>
              <a:buChar char="-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seguridad informática del sistema debe cumplir parámetros más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exigentes.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Aldine721 Lt BT"/>
              <a:buChar char="-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filtros de seguridad de claves de los usuarios deben estar protegidas a través de medios tecnológicos que brinden una mayor seguridad al nuevo software.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1000"/>
              </a:spcAft>
              <a:buFont typeface="Aldine721 Lt BT"/>
              <a:buChar char="-"/>
            </a:pPr>
            <a:endParaRPr 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CONCLUSIONES Y RECOMENDACIONES</a:t>
            </a: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44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532374" y="914401"/>
            <a:ext cx="10520106" cy="55040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1000"/>
              </a:spcAft>
            </a:pPr>
            <a:r>
              <a:rPr lang="es-EC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EC" sz="20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Aldine721 Lt BT"/>
              <a:buChar char="-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Durante el desarrollo del software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mejorado es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necesario la intervención del equipo técnico y el equipo que conforman las unidades logísticas designadas según el planteamiento de este proyecto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Aldine721 Lt BT"/>
              <a:buChar char="-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vez desarrollado el software se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debe realizar la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implementación y capacitación a las unidades logísticas.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Aldine721 Lt BT"/>
              <a:buChar char="-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El proyecto de verificación del software es importante para ajustar algún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desperfecto.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Aldine721 Lt BT"/>
              <a:buChar char="-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Es necesario que para la implementación del software se adquieran todos los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medios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tecnológicos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para la ejecución del mismo.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Aldine721 Lt BT"/>
              <a:buChar char="-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Los filtros de seguridad deben ser comprobados para evitar errores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y la manipulación del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material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bélico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por parte de los usuarios en los diferentes niveles.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CONCLUSIONES Y RECOMENDACIONES</a:t>
            </a: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32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167357" y="264287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PLANTEAMIENTO</a:t>
            </a:r>
            <a:r>
              <a:rPr kumimoji="0" lang="es-EC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DEL PROBLEMA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7794788" y="3428698"/>
            <a:ext cx="765964" cy="58128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1917293" y="1293597"/>
            <a:ext cx="5641621" cy="50167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200000"/>
              </a:lnSpc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Extra oficialmente, se conoció que la investigación sería sobre los vínculos de policías y militares con integrantes de la organización Oliver </a:t>
            </a:r>
            <a:r>
              <a:rPr lang="es-EC" sz="1600" dirty="0" err="1">
                <a:latin typeface="Arial" panose="020B0604020202020204" pitchFamily="34" charset="0"/>
                <a:cs typeface="Arial" panose="020B0604020202020204" pitchFamily="34" charset="0"/>
              </a:rPr>
              <a:t>Sinisterra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, para adquirir armamento de forma ilegal.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200000"/>
              </a:lnSpc>
              <a:spcAft>
                <a:spcPts val="0"/>
              </a:spcAft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Ante esta problemática se requiere un manejo efectivo del SILOGE para un control eficiente del material bélico del Ejercito, con el fin de determinar ventajas, desventajas, y requerimientos que permitan mantener un sistema óptimo con información real, de tal forma evitar la pérdida de material bélico </a:t>
            </a:r>
            <a:endParaRPr lang="en-US" sz="16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98" t="26561" r="14466" b="20315"/>
          <a:stretch/>
        </p:blipFill>
        <p:spPr>
          <a:xfrm>
            <a:off x="8796626" y="2546233"/>
            <a:ext cx="2456598" cy="2346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6894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42212" y="1423852"/>
            <a:ext cx="54733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 </a:t>
            </a:r>
          </a:p>
          <a:p>
            <a:pPr algn="ctr"/>
            <a:r>
              <a:rPr lang="es-EC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SU ATENCIÓN</a:t>
            </a:r>
            <a:endParaRPr lang="es-EC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58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167357" y="264287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ENUNCIADO</a:t>
            </a:r>
            <a:r>
              <a:rPr kumimoji="0" lang="es-EC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DEL PROBLEMA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861837" y="1768137"/>
            <a:ext cx="8884550" cy="304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81635" indent="180340" algn="just">
              <a:lnSpc>
                <a:spcPct val="200000"/>
              </a:lnSpc>
            </a:pP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¿La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falta de procedimientos en los procesos de registro, seguridad, y control del SILOGE, ha generado el mal manejo de los inventarios logísticos, provocando la pérdida de material bélico en las Unidades del Ejército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Resultado de imagen de problema de la investiga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666" y="4966908"/>
            <a:ext cx="1872306" cy="159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echa derecha 7"/>
          <p:cNvSpPr/>
          <p:nvPr/>
        </p:nvSpPr>
        <p:spPr>
          <a:xfrm rot="5400000">
            <a:off x="5914264" y="1063682"/>
            <a:ext cx="553257" cy="58128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003" y="5247564"/>
            <a:ext cx="2147248" cy="1610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7022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PREGUNTAS DE INVESTIGACIÓN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42838233"/>
              </p:ext>
            </p:extLst>
          </p:nvPr>
        </p:nvGraphicFramePr>
        <p:xfrm>
          <a:off x="3199064" y="1222760"/>
          <a:ext cx="576751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utoShape 2" descr="Personal del arma de Comunicaciones de... - Ejército Ecuatoriano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Personal del arma de Comunicaciones de... - Ejército Ecuatoriano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lecha derecha 9"/>
          <p:cNvSpPr/>
          <p:nvPr/>
        </p:nvSpPr>
        <p:spPr>
          <a:xfrm>
            <a:off x="1567445" y="2534420"/>
            <a:ext cx="1199099" cy="106066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8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JUSTIFICACIÓN DE LA INVESTIGACIÓN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5550786" y="2472469"/>
            <a:ext cx="200364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RELEVANCIA</a:t>
            </a:r>
          </a:p>
        </p:txBody>
      </p:sp>
      <p:sp>
        <p:nvSpPr>
          <p:cNvPr id="14" name="Rectangle 6"/>
          <p:cNvSpPr/>
          <p:nvPr/>
        </p:nvSpPr>
        <p:spPr>
          <a:xfrm>
            <a:off x="3597919" y="5550144"/>
            <a:ext cx="214761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ORIGINALIDAD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86479585"/>
              </p:ext>
            </p:extLst>
          </p:nvPr>
        </p:nvGraphicFramePr>
        <p:xfrm>
          <a:off x="2852319" y="1324972"/>
          <a:ext cx="7304327" cy="4110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Rectangle 5"/>
          <p:cNvSpPr/>
          <p:nvPr/>
        </p:nvSpPr>
        <p:spPr>
          <a:xfrm>
            <a:off x="7292023" y="5550144"/>
            <a:ext cx="214761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s-EC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FACTIBILIDAD</a:t>
            </a:r>
          </a:p>
        </p:txBody>
      </p:sp>
    </p:spTree>
    <p:extLst>
      <p:ext uri="{BB962C8B-B14F-4D97-AF65-F5344CB8AC3E}">
        <p14:creationId xmlns:p14="http://schemas.microsoft.com/office/powerpoint/2010/main" val="375293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OBJETIVO GENERAL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095500" y="2135271"/>
            <a:ext cx="8781048" cy="304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81635" indent="180340" algn="just">
              <a:lnSpc>
                <a:spcPct val="200000"/>
              </a:lnSpc>
            </a:pP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Determinar estrategias para el registro, codificación, control y seguridad del SILOGE, mediante un análisis de sus ventajas, desventajas y funcionabilidad del sistema para una mayor efectividad en el manejo de inventarios</a:t>
            </a:r>
            <a:r>
              <a:rPr lang="es-EC" sz="2000" dirty="0" smtClean="0"/>
              <a:t>.</a:t>
            </a:r>
            <a:endParaRPr lang="en-US" sz="2000" dirty="0"/>
          </a:p>
        </p:txBody>
      </p:sp>
      <p:sp>
        <p:nvSpPr>
          <p:cNvPr id="4" name="Flecha abajo 3"/>
          <p:cNvSpPr/>
          <p:nvPr/>
        </p:nvSpPr>
        <p:spPr>
          <a:xfrm>
            <a:off x="5668879" y="1275347"/>
            <a:ext cx="854242" cy="69783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.FUNDAMENTACIÓN TEÓRICA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506" name="Picture 2" descr="Ecuador enfrenta un día complicado por el paro de transporte | Economía |  Noticias | El Univers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6785" y="-4717442"/>
            <a:ext cx="144528" cy="8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60738877"/>
              </p:ext>
            </p:extLst>
          </p:nvPr>
        </p:nvGraphicFramePr>
        <p:xfrm>
          <a:off x="6385291" y="1428750"/>
          <a:ext cx="6206759" cy="4105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Elipse 4"/>
          <p:cNvSpPr/>
          <p:nvPr/>
        </p:nvSpPr>
        <p:spPr>
          <a:xfrm>
            <a:off x="5617520" y="2950520"/>
            <a:ext cx="956959" cy="9569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000" b="0" kern="12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  </a:t>
            </a:r>
            <a:r>
              <a:rPr lang="es-EC" sz="1000" kern="1200" dirty="0" smtClean="0"/>
              <a:t>El sistema SILOGE</a:t>
            </a:r>
            <a:endParaRPr lang="en-US" sz="1000" kern="1200" dirty="0">
              <a:solidFill>
                <a:schemeClr val="tx1"/>
              </a:solidFill>
            </a:endParaRPr>
          </a:p>
        </p:txBody>
      </p:sp>
      <p:pic>
        <p:nvPicPr>
          <p:cNvPr id="10" name="image3.png"/>
          <p:cNvPicPr/>
          <p:nvPr/>
        </p:nvPicPr>
        <p:blipFill rotWithShape="1">
          <a:blip r:embed="rId8"/>
          <a:srcRect t="21009" r="-392"/>
          <a:stretch/>
        </p:blipFill>
        <p:spPr bwMode="auto">
          <a:xfrm>
            <a:off x="1327150" y="1428750"/>
            <a:ext cx="5130800" cy="2502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285296" y="986909"/>
            <a:ext cx="4275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</a:rPr>
              <a:t>Batallón de Abastecimientos “PURUHA”</a:t>
            </a:r>
            <a:endParaRPr lang="en-US" dirty="0"/>
          </a:p>
        </p:txBody>
      </p:sp>
      <p:pic>
        <p:nvPicPr>
          <p:cNvPr id="11" name="image5.png"/>
          <p:cNvPicPr/>
          <p:nvPr/>
        </p:nvPicPr>
        <p:blipFill rotWithShape="1">
          <a:blip r:embed="rId9"/>
          <a:srcRect t="19230" r="-2264"/>
          <a:stretch/>
        </p:blipFill>
        <p:spPr bwMode="auto">
          <a:xfrm>
            <a:off x="2594861" y="4302345"/>
            <a:ext cx="4994058" cy="24209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382742" y="3725095"/>
            <a:ext cx="21791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>
              <a:lnSpc>
                <a:spcPct val="200000"/>
              </a:lnSpc>
              <a:spcAft>
                <a:spcPts val="0"/>
              </a:spcAft>
            </a:pP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</a:rPr>
              <a:t>C.L  72 “SHYRIS”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99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HIPÓTESIS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494557" y="4867333"/>
            <a:ext cx="3600400" cy="16312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eaLnBrk="0" hangingPunct="0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La deficiente funcionalidad del sistema SILOGE en el manejo de los inventarios de material bélico, se debe a la falta de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protocolos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, procedimientos, registro, codificación automática, control y seguridad que gobiernan el sistema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r>
              <a:rPr lang="es-EC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HIPÓTESIS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403903" y="1771199"/>
            <a:ext cx="2880320" cy="255454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La falta de procedimientos en los procesos de registro, seguridad, y control del SILOGE, ha generado el mal manejo de los inventarios logísticos, provocando la pérdida de material bélico en las Unidades del Ejército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FORMULACIÓN DEL PROBLEMA</a:t>
            </a:r>
            <a:endParaRPr lang="es-EC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688379" y="1740421"/>
            <a:ext cx="3384376" cy="23083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hangingPunct="0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Determinar estrategias para el registro, codificación, control y seguridad del SILOGE, mediante un análisis de sus ventajas, desventajas y funcionabilidad del sistema para una mayor efectividad en el manejo de inventarios </a:t>
            </a:r>
            <a:endParaRPr lang="es-EC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SITUACIÓN A RESOLVER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echa arriba y abajo 12"/>
          <p:cNvSpPr/>
          <p:nvPr/>
        </p:nvSpPr>
        <p:spPr>
          <a:xfrm rot="16200000">
            <a:off x="5662267" y="1943962"/>
            <a:ext cx="612068" cy="1224134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echa arriba y abajo 13"/>
          <p:cNvSpPr/>
          <p:nvPr/>
        </p:nvSpPr>
        <p:spPr>
          <a:xfrm rot="13374467">
            <a:off x="8715395" y="4332251"/>
            <a:ext cx="612068" cy="1224134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echa arriba y abajo 14"/>
          <p:cNvSpPr/>
          <p:nvPr/>
        </p:nvSpPr>
        <p:spPr>
          <a:xfrm rot="8168685">
            <a:off x="3468442" y="4325151"/>
            <a:ext cx="612068" cy="1224134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7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3465</TotalTime>
  <Words>1615</Words>
  <Application>Microsoft Office PowerPoint</Application>
  <PresentationFormat>Personalizado</PresentationFormat>
  <Paragraphs>206</Paragraphs>
  <Slides>30</Slides>
  <Notes>0</Notes>
  <HiddenSlides>8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CMDO.CAL 11</cp:lastModifiedBy>
  <cp:revision>135</cp:revision>
  <dcterms:created xsi:type="dcterms:W3CDTF">2020-09-15T21:54:46Z</dcterms:created>
  <dcterms:modified xsi:type="dcterms:W3CDTF">2021-01-08T16:11:32Z</dcterms:modified>
</cp:coreProperties>
</file>